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notesMasterIdLst>
    <p:notesMasterId r:id="rId43"/>
  </p:notesMasterIdLst>
  <p:sldIdLst>
    <p:sldId id="256" r:id="rId2"/>
    <p:sldId id="381" r:id="rId3"/>
    <p:sldId id="382" r:id="rId4"/>
    <p:sldId id="363" r:id="rId5"/>
    <p:sldId id="314" r:id="rId6"/>
    <p:sldId id="315" r:id="rId7"/>
    <p:sldId id="316" r:id="rId8"/>
    <p:sldId id="383" r:id="rId9"/>
    <p:sldId id="337" r:id="rId10"/>
    <p:sldId id="340" r:id="rId11"/>
    <p:sldId id="384" r:id="rId12"/>
    <p:sldId id="343" r:id="rId13"/>
    <p:sldId id="347" r:id="rId14"/>
    <p:sldId id="385" r:id="rId15"/>
    <p:sldId id="349" r:id="rId16"/>
    <p:sldId id="350" r:id="rId17"/>
    <p:sldId id="386" r:id="rId18"/>
    <p:sldId id="318" r:id="rId19"/>
    <p:sldId id="321" r:id="rId20"/>
    <p:sldId id="325" r:id="rId21"/>
    <p:sldId id="358" r:id="rId22"/>
    <p:sldId id="388" r:id="rId23"/>
    <p:sldId id="366" r:id="rId24"/>
    <p:sldId id="367" r:id="rId25"/>
    <p:sldId id="368" r:id="rId26"/>
    <p:sldId id="387" r:id="rId27"/>
    <p:sldId id="369" r:id="rId28"/>
    <p:sldId id="370" r:id="rId29"/>
    <p:sldId id="371" r:id="rId30"/>
    <p:sldId id="380" r:id="rId31"/>
    <p:sldId id="389" r:id="rId32"/>
    <p:sldId id="372" r:id="rId33"/>
    <p:sldId id="373" r:id="rId34"/>
    <p:sldId id="374" r:id="rId35"/>
    <p:sldId id="390" r:id="rId36"/>
    <p:sldId id="375" r:id="rId37"/>
    <p:sldId id="376" r:id="rId38"/>
    <p:sldId id="391" r:id="rId39"/>
    <p:sldId id="377" r:id="rId40"/>
    <p:sldId id="378" r:id="rId41"/>
    <p:sldId id="365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0" autoAdjust="0"/>
    <p:restoredTop sz="90941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6405D-2793-40D0-984B-6B38CA85071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</dgm:pt>
    <dgm:pt modelId="{B7050E45-7CB2-4E66-9675-D2C9D7664C9A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Existe demanda insatisfecha de Internet y de telefonía fija en el cantón Babahoyo</a:t>
          </a:r>
          <a:endParaRPr lang="es-ES" b="1" dirty="0">
            <a:solidFill>
              <a:schemeClr val="bg1"/>
            </a:solidFill>
          </a:endParaRPr>
        </a:p>
      </dgm:t>
    </dgm:pt>
    <dgm:pt modelId="{C40F4920-FCE8-4BE6-91C6-026F01E087A8}" type="parTrans" cxnId="{A22AFB25-3FE9-4C73-A9C1-5531A2B1D1E6}">
      <dgm:prSet/>
      <dgm:spPr/>
      <dgm:t>
        <a:bodyPr/>
        <a:lstStyle/>
        <a:p>
          <a:endParaRPr lang="es-ES"/>
        </a:p>
      </dgm:t>
    </dgm:pt>
    <dgm:pt modelId="{6C89A994-2E4C-404C-BC3E-72C45C83C7A1}" type="sibTrans" cxnId="{A22AFB25-3FE9-4C73-A9C1-5531A2B1D1E6}">
      <dgm:prSet/>
      <dgm:spPr/>
      <dgm:t>
        <a:bodyPr/>
        <a:lstStyle/>
        <a:p>
          <a:endParaRPr lang="es-ES"/>
        </a:p>
      </dgm:t>
    </dgm:pt>
    <dgm:pt modelId="{12C200D9-360D-4D39-8858-CD79DC50288C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Es posible mejorar el acceso a las TIC en el cantón Babahoyo?</a:t>
          </a:r>
          <a:endParaRPr lang="es-ES" b="1" dirty="0">
            <a:solidFill>
              <a:schemeClr val="bg1"/>
            </a:solidFill>
          </a:endParaRPr>
        </a:p>
      </dgm:t>
    </dgm:pt>
    <dgm:pt modelId="{1E169140-268E-4B5D-8E63-79D1E4FC50DF}" type="parTrans" cxnId="{0560E4D3-7278-48DA-BF54-97E31AABDDD0}">
      <dgm:prSet/>
      <dgm:spPr/>
      <dgm:t>
        <a:bodyPr/>
        <a:lstStyle/>
        <a:p>
          <a:endParaRPr lang="es-ES"/>
        </a:p>
      </dgm:t>
    </dgm:pt>
    <dgm:pt modelId="{BAADFA6F-1EE5-437E-A059-4CA33D755DC4}" type="sibTrans" cxnId="{0560E4D3-7278-48DA-BF54-97E31AABDDD0}">
      <dgm:prSet/>
      <dgm:spPr/>
      <dgm:t>
        <a:bodyPr/>
        <a:lstStyle/>
        <a:p>
          <a:endParaRPr lang="es-ES"/>
        </a:p>
      </dgm:t>
    </dgm:pt>
    <dgm:pt modelId="{0D926532-611E-4712-BA9A-34E24296B5D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¿</a:t>
          </a:r>
          <a:r>
            <a:rPr lang="es-EC" b="1" dirty="0" smtClean="0">
              <a:solidFill>
                <a:schemeClr val="bg1"/>
              </a:solidFill>
            </a:rPr>
            <a:t>Con modelo de negocios es posible ofrecer al cantón Babahoyo beneficios de acceso a las TIC y generar rentabilidad a una empresa?</a:t>
          </a:r>
          <a:endParaRPr lang="es-ES" b="1" dirty="0">
            <a:solidFill>
              <a:schemeClr val="bg1"/>
            </a:solidFill>
          </a:endParaRPr>
        </a:p>
      </dgm:t>
    </dgm:pt>
    <dgm:pt modelId="{1E376B68-DF4A-4E9B-82BE-1940485B63E4}" type="parTrans" cxnId="{E8FD8FD4-63CF-4730-A7FB-B6FAF4F3BEAF}">
      <dgm:prSet/>
      <dgm:spPr/>
      <dgm:t>
        <a:bodyPr/>
        <a:lstStyle/>
        <a:p>
          <a:endParaRPr lang="es-ES"/>
        </a:p>
      </dgm:t>
    </dgm:pt>
    <dgm:pt modelId="{81EEF9B0-0773-4A50-84F7-718561A5EF72}" type="sibTrans" cxnId="{E8FD8FD4-63CF-4730-A7FB-B6FAF4F3BEAF}">
      <dgm:prSet/>
      <dgm:spPr/>
      <dgm:t>
        <a:bodyPr/>
        <a:lstStyle/>
        <a:p>
          <a:endParaRPr lang="es-ES"/>
        </a:p>
      </dgm:t>
    </dgm:pt>
    <dgm:pt modelId="{6CAAA6E8-35AD-4AD3-B3B5-40CE021183AC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Baja penetración  Telefónica e Internet en Babahoyo</a:t>
          </a:r>
          <a:endParaRPr lang="es-ES" b="1" dirty="0">
            <a:solidFill>
              <a:schemeClr val="bg1"/>
            </a:solidFill>
          </a:endParaRPr>
        </a:p>
      </dgm:t>
    </dgm:pt>
    <dgm:pt modelId="{87EEB297-4AE2-4F7A-B705-D626A1304178}" type="parTrans" cxnId="{CBA947C1-E31C-48F1-8F9F-EFB0BA94CEDF}">
      <dgm:prSet/>
      <dgm:spPr/>
      <dgm:t>
        <a:bodyPr/>
        <a:lstStyle/>
        <a:p>
          <a:endParaRPr lang="es-ES"/>
        </a:p>
      </dgm:t>
    </dgm:pt>
    <dgm:pt modelId="{A0CCA3F3-2288-4830-947A-2E584F059112}" type="sibTrans" cxnId="{CBA947C1-E31C-48F1-8F9F-EFB0BA94CEDF}">
      <dgm:prSet/>
      <dgm:spPr/>
      <dgm:t>
        <a:bodyPr/>
        <a:lstStyle/>
        <a:p>
          <a:endParaRPr lang="es-ES"/>
        </a:p>
      </dgm:t>
    </dgm:pt>
    <dgm:pt modelId="{FCAD65C2-9217-434A-9ED4-80E344941872}" type="pres">
      <dgm:prSet presAssocID="{DD06405D-2793-40D0-984B-6B38CA85071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41B5C5-2BFE-4B86-9CC5-9680DEECF94F}" type="pres">
      <dgm:prSet presAssocID="{6CAAA6E8-35AD-4AD3-B3B5-40CE021183AC}" presName="centerShape" presStyleLbl="node0" presStyleIdx="0" presStyleCnt="1"/>
      <dgm:spPr/>
      <dgm:t>
        <a:bodyPr/>
        <a:lstStyle/>
        <a:p>
          <a:endParaRPr lang="es-ES"/>
        </a:p>
      </dgm:t>
    </dgm:pt>
    <dgm:pt modelId="{DF326494-A8D0-4BE2-8CF3-90FD43BEF814}" type="pres">
      <dgm:prSet presAssocID="{C40F4920-FCE8-4BE6-91C6-026F01E087A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A5108F3-4BBB-4E83-BFD2-A50C9DAE03C2}" type="pres">
      <dgm:prSet presAssocID="{B7050E45-7CB2-4E66-9675-D2C9D7664C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C189F7-F206-413A-A613-7D267268BCC0}" type="pres">
      <dgm:prSet presAssocID="{1E169140-268E-4B5D-8E63-79D1E4FC50D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0D59F62-2F30-4594-8465-273C134FD0A8}" type="pres">
      <dgm:prSet presAssocID="{12C200D9-360D-4D39-8858-CD79DC5028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4D5EC-DC54-4F49-AD7E-C605CCBD09F7}" type="pres">
      <dgm:prSet presAssocID="{1E376B68-DF4A-4E9B-82BE-1940485B63E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0F33B889-BAB3-41D4-B65E-C50A1531E538}" type="pres">
      <dgm:prSet presAssocID="{0D926532-611E-4712-BA9A-34E24296B5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947C1-E31C-48F1-8F9F-EFB0BA94CEDF}" srcId="{DD06405D-2793-40D0-984B-6B38CA850716}" destId="{6CAAA6E8-35AD-4AD3-B3B5-40CE021183AC}" srcOrd="0" destOrd="0" parTransId="{87EEB297-4AE2-4F7A-B705-D626A1304178}" sibTransId="{A0CCA3F3-2288-4830-947A-2E584F059112}"/>
    <dgm:cxn modelId="{D932A1BC-7A0E-42D4-BA4D-D97F7902EF60}" type="presOf" srcId="{0D926532-611E-4712-BA9A-34E24296B5D6}" destId="{0F33B889-BAB3-41D4-B65E-C50A1531E538}" srcOrd="0" destOrd="0" presId="urn:microsoft.com/office/officeart/2005/8/layout/radial4"/>
    <dgm:cxn modelId="{0560E4D3-7278-48DA-BF54-97E31AABDDD0}" srcId="{6CAAA6E8-35AD-4AD3-B3B5-40CE021183AC}" destId="{12C200D9-360D-4D39-8858-CD79DC50288C}" srcOrd="1" destOrd="0" parTransId="{1E169140-268E-4B5D-8E63-79D1E4FC50DF}" sibTransId="{BAADFA6F-1EE5-437E-A059-4CA33D755DC4}"/>
    <dgm:cxn modelId="{DD203A8B-0564-4464-97CD-7741D52A71B7}" type="presOf" srcId="{6CAAA6E8-35AD-4AD3-B3B5-40CE021183AC}" destId="{CF41B5C5-2BFE-4B86-9CC5-9680DEECF94F}" srcOrd="0" destOrd="0" presId="urn:microsoft.com/office/officeart/2005/8/layout/radial4"/>
    <dgm:cxn modelId="{A3349B31-3CD1-4BF5-85E5-DC003C365C30}" type="presOf" srcId="{1E376B68-DF4A-4E9B-82BE-1940485B63E4}" destId="{A364D5EC-DC54-4F49-AD7E-C605CCBD09F7}" srcOrd="0" destOrd="0" presId="urn:microsoft.com/office/officeart/2005/8/layout/radial4"/>
    <dgm:cxn modelId="{08DEDB6D-2798-4A63-B400-EB837EA40E75}" type="presOf" srcId="{1E169140-268E-4B5D-8E63-79D1E4FC50DF}" destId="{F7C189F7-F206-413A-A613-7D267268BCC0}" srcOrd="0" destOrd="0" presId="urn:microsoft.com/office/officeart/2005/8/layout/radial4"/>
    <dgm:cxn modelId="{4F4F172A-FEAF-49D9-BCF0-24D5E8562098}" type="presOf" srcId="{B7050E45-7CB2-4E66-9675-D2C9D7664C9A}" destId="{CA5108F3-4BBB-4E83-BFD2-A50C9DAE03C2}" srcOrd="0" destOrd="0" presId="urn:microsoft.com/office/officeart/2005/8/layout/radial4"/>
    <dgm:cxn modelId="{E8FD8FD4-63CF-4730-A7FB-B6FAF4F3BEAF}" srcId="{6CAAA6E8-35AD-4AD3-B3B5-40CE021183AC}" destId="{0D926532-611E-4712-BA9A-34E24296B5D6}" srcOrd="2" destOrd="0" parTransId="{1E376B68-DF4A-4E9B-82BE-1940485B63E4}" sibTransId="{81EEF9B0-0773-4A50-84F7-718561A5EF72}"/>
    <dgm:cxn modelId="{BC8BE18A-E859-4A38-8FB6-ACAE079AECBA}" type="presOf" srcId="{12C200D9-360D-4D39-8858-CD79DC50288C}" destId="{70D59F62-2F30-4594-8465-273C134FD0A8}" srcOrd="0" destOrd="0" presId="urn:microsoft.com/office/officeart/2005/8/layout/radial4"/>
    <dgm:cxn modelId="{B48AC295-4144-4D7D-8994-36F7A414D31A}" type="presOf" srcId="{C40F4920-FCE8-4BE6-91C6-026F01E087A8}" destId="{DF326494-A8D0-4BE2-8CF3-90FD43BEF814}" srcOrd="0" destOrd="0" presId="urn:microsoft.com/office/officeart/2005/8/layout/radial4"/>
    <dgm:cxn modelId="{5E978F29-4267-4DF9-856F-00BD2063A5E7}" type="presOf" srcId="{DD06405D-2793-40D0-984B-6B38CA850716}" destId="{FCAD65C2-9217-434A-9ED4-80E344941872}" srcOrd="0" destOrd="0" presId="urn:microsoft.com/office/officeart/2005/8/layout/radial4"/>
    <dgm:cxn modelId="{A22AFB25-3FE9-4C73-A9C1-5531A2B1D1E6}" srcId="{6CAAA6E8-35AD-4AD3-B3B5-40CE021183AC}" destId="{B7050E45-7CB2-4E66-9675-D2C9D7664C9A}" srcOrd="0" destOrd="0" parTransId="{C40F4920-FCE8-4BE6-91C6-026F01E087A8}" sibTransId="{6C89A994-2E4C-404C-BC3E-72C45C83C7A1}"/>
    <dgm:cxn modelId="{EEBF83A5-B14D-42AE-AAF4-740698784B46}" type="presParOf" srcId="{FCAD65C2-9217-434A-9ED4-80E344941872}" destId="{CF41B5C5-2BFE-4B86-9CC5-9680DEECF94F}" srcOrd="0" destOrd="0" presId="urn:microsoft.com/office/officeart/2005/8/layout/radial4"/>
    <dgm:cxn modelId="{1D74C5A9-EFC9-43AB-A1D7-C7262C0D263F}" type="presParOf" srcId="{FCAD65C2-9217-434A-9ED4-80E344941872}" destId="{DF326494-A8D0-4BE2-8CF3-90FD43BEF814}" srcOrd="1" destOrd="0" presId="urn:microsoft.com/office/officeart/2005/8/layout/radial4"/>
    <dgm:cxn modelId="{E32E9FFD-4921-4EF0-AC95-9EB2542A150E}" type="presParOf" srcId="{FCAD65C2-9217-434A-9ED4-80E344941872}" destId="{CA5108F3-4BBB-4E83-BFD2-A50C9DAE03C2}" srcOrd="2" destOrd="0" presId="urn:microsoft.com/office/officeart/2005/8/layout/radial4"/>
    <dgm:cxn modelId="{CB8FE247-DDAC-435D-961B-255099FB33AD}" type="presParOf" srcId="{FCAD65C2-9217-434A-9ED4-80E344941872}" destId="{F7C189F7-F206-413A-A613-7D267268BCC0}" srcOrd="3" destOrd="0" presId="urn:microsoft.com/office/officeart/2005/8/layout/radial4"/>
    <dgm:cxn modelId="{452C6BDD-A9FB-4E66-BD06-65FEA031CFCE}" type="presParOf" srcId="{FCAD65C2-9217-434A-9ED4-80E344941872}" destId="{70D59F62-2F30-4594-8465-273C134FD0A8}" srcOrd="4" destOrd="0" presId="urn:microsoft.com/office/officeart/2005/8/layout/radial4"/>
    <dgm:cxn modelId="{CDF59E81-A5D5-4745-9149-99202C1CB3EA}" type="presParOf" srcId="{FCAD65C2-9217-434A-9ED4-80E344941872}" destId="{A364D5EC-DC54-4F49-AD7E-C605CCBD09F7}" srcOrd="5" destOrd="0" presId="urn:microsoft.com/office/officeart/2005/8/layout/radial4"/>
    <dgm:cxn modelId="{49603821-4F21-472A-BA7F-55FF02175369}" type="presParOf" srcId="{FCAD65C2-9217-434A-9ED4-80E344941872}" destId="{0F33B889-BAB3-41D4-B65E-C50A1531E5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4DABA-70F0-45C7-8682-5144D246674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AAA542-5B54-4129-ABB3-703660DC55C2}">
      <dgm:prSet phldrT="[Texto]" custT="1"/>
      <dgm:spPr/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</a:rPr>
            <a:t>Plantear un modelo de negocio de servicios de telecomunicaciones (voz e internet) para la población urbana y rural del cantón Babahoyo</a:t>
          </a:r>
          <a:endParaRPr lang="es-ES" sz="2400" dirty="0"/>
        </a:p>
      </dgm:t>
    </dgm:pt>
    <dgm:pt modelId="{FA17CFF3-B246-4608-B336-370B15187689}" type="parTrans" cxnId="{E3CA7453-D5BD-4178-9C26-00D348D5D81D}">
      <dgm:prSet/>
      <dgm:spPr/>
      <dgm:t>
        <a:bodyPr/>
        <a:lstStyle/>
        <a:p>
          <a:endParaRPr lang="es-ES"/>
        </a:p>
      </dgm:t>
    </dgm:pt>
    <dgm:pt modelId="{B1782B11-A979-4404-8638-233FBC7F0F7D}" type="sibTrans" cxnId="{E3CA7453-D5BD-4178-9C26-00D348D5D81D}">
      <dgm:prSet/>
      <dgm:spPr/>
      <dgm:t>
        <a:bodyPr/>
        <a:lstStyle/>
        <a:p>
          <a:endParaRPr lang="es-ES"/>
        </a:p>
      </dgm:t>
    </dgm:pt>
    <dgm:pt modelId="{CFC454AB-6C58-4FE9-81EC-A881D134427F}" type="pres">
      <dgm:prSet presAssocID="{FEA4DABA-70F0-45C7-8682-5144D24667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B1208-B841-44AE-B75E-34BFF41F483F}" type="pres">
      <dgm:prSet presAssocID="{3BAAA542-5B54-4129-ABB3-703660DC55C2}" presName="gear1" presStyleLbl="node1" presStyleIdx="0" presStyleCnt="1" custScaleX="589579" custScaleY="181818" custLinFactNeighborY="-31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67CAB-5DA6-447A-8D6E-AFD669A0D35F}" type="pres">
      <dgm:prSet presAssocID="{3BAAA542-5B54-4129-ABB3-703660DC55C2}" presName="gear1srcNode" presStyleLbl="node1" presStyleIdx="0" presStyleCnt="1"/>
      <dgm:spPr/>
      <dgm:t>
        <a:bodyPr/>
        <a:lstStyle/>
        <a:p>
          <a:endParaRPr lang="en-US"/>
        </a:p>
      </dgm:t>
    </dgm:pt>
    <dgm:pt modelId="{DF5A97DC-50D8-42D0-9254-DA27FC3DF97A}" type="pres">
      <dgm:prSet presAssocID="{3BAAA542-5B54-4129-ABB3-703660DC55C2}" presName="gear1dstNode" presStyleLbl="node1" presStyleIdx="0" presStyleCnt="1"/>
      <dgm:spPr/>
      <dgm:t>
        <a:bodyPr/>
        <a:lstStyle/>
        <a:p>
          <a:endParaRPr lang="en-US"/>
        </a:p>
      </dgm:t>
    </dgm:pt>
    <dgm:pt modelId="{BDBFD76B-FBC3-46C8-BBF8-41F55FABFC94}" type="pres">
      <dgm:prSet presAssocID="{B1782B11-A979-4404-8638-233FBC7F0F7D}" presName="connector1" presStyleLbl="sibTrans2D1" presStyleIdx="0" presStyleCnt="1" custFlipVert="0" custFlipHor="1" custScaleX="4580" custScaleY="7093" custLinFactNeighborX="84367" custLinFactNeighborY="7444"/>
      <dgm:spPr/>
      <dgm:t>
        <a:bodyPr/>
        <a:lstStyle/>
        <a:p>
          <a:endParaRPr lang="en-US"/>
        </a:p>
      </dgm:t>
    </dgm:pt>
  </dgm:ptLst>
  <dgm:cxnLst>
    <dgm:cxn modelId="{23A2A23B-0501-47EB-8F4C-547E9A8A1C26}" type="presOf" srcId="{B1782B11-A979-4404-8638-233FBC7F0F7D}" destId="{BDBFD76B-FBC3-46C8-BBF8-41F55FABFC94}" srcOrd="0" destOrd="0" presId="urn:microsoft.com/office/officeart/2005/8/layout/gear1"/>
    <dgm:cxn modelId="{E3CA7453-D5BD-4178-9C26-00D348D5D81D}" srcId="{FEA4DABA-70F0-45C7-8682-5144D2466748}" destId="{3BAAA542-5B54-4129-ABB3-703660DC55C2}" srcOrd="0" destOrd="0" parTransId="{FA17CFF3-B246-4608-B336-370B15187689}" sibTransId="{B1782B11-A979-4404-8638-233FBC7F0F7D}"/>
    <dgm:cxn modelId="{ACC10FE8-7F45-433D-A08F-85220C6CD636}" type="presOf" srcId="{3BAAA542-5B54-4129-ABB3-703660DC55C2}" destId="{B28B1208-B841-44AE-B75E-34BFF41F483F}" srcOrd="0" destOrd="0" presId="urn:microsoft.com/office/officeart/2005/8/layout/gear1"/>
    <dgm:cxn modelId="{9A93BE99-9594-4C64-8AA6-56A049B51508}" type="presOf" srcId="{3BAAA542-5B54-4129-ABB3-703660DC55C2}" destId="{DF5A97DC-50D8-42D0-9254-DA27FC3DF97A}" srcOrd="2" destOrd="0" presId="urn:microsoft.com/office/officeart/2005/8/layout/gear1"/>
    <dgm:cxn modelId="{58854248-8DC8-4E52-99A4-F15D1BBFD5F7}" type="presOf" srcId="{FEA4DABA-70F0-45C7-8682-5144D2466748}" destId="{CFC454AB-6C58-4FE9-81EC-A881D134427F}" srcOrd="0" destOrd="0" presId="urn:microsoft.com/office/officeart/2005/8/layout/gear1"/>
    <dgm:cxn modelId="{3817576D-94E9-4B69-A745-367DD745E7E0}" type="presOf" srcId="{3BAAA542-5B54-4129-ABB3-703660DC55C2}" destId="{1B467CAB-5DA6-447A-8D6E-AFD669A0D35F}" srcOrd="1" destOrd="0" presId="urn:microsoft.com/office/officeart/2005/8/layout/gear1"/>
    <dgm:cxn modelId="{7D9B3176-F97C-4F3D-AD81-C2F9532EE45E}" type="presParOf" srcId="{CFC454AB-6C58-4FE9-81EC-A881D134427F}" destId="{B28B1208-B841-44AE-B75E-34BFF41F483F}" srcOrd="0" destOrd="0" presId="urn:microsoft.com/office/officeart/2005/8/layout/gear1"/>
    <dgm:cxn modelId="{B8F58A18-F4AA-479F-977F-BAD17806C501}" type="presParOf" srcId="{CFC454AB-6C58-4FE9-81EC-A881D134427F}" destId="{1B467CAB-5DA6-447A-8D6E-AFD669A0D35F}" srcOrd="1" destOrd="0" presId="urn:microsoft.com/office/officeart/2005/8/layout/gear1"/>
    <dgm:cxn modelId="{A87BBE7B-0921-4E18-8361-A22BC3C5EC26}" type="presParOf" srcId="{CFC454AB-6C58-4FE9-81EC-A881D134427F}" destId="{DF5A97DC-50D8-42D0-9254-DA27FC3DF97A}" srcOrd="2" destOrd="0" presId="urn:microsoft.com/office/officeart/2005/8/layout/gear1"/>
    <dgm:cxn modelId="{D1D8A089-06AE-4CE4-A32B-4FCBE88C9A58}" type="presParOf" srcId="{CFC454AB-6C58-4FE9-81EC-A881D134427F}" destId="{BDBFD76B-FBC3-46C8-BBF8-41F55FABFC94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1A0BDE-8A6F-44FF-A531-5088FF028B1C}" type="doc">
      <dgm:prSet loTypeId="urn:microsoft.com/office/officeart/2005/8/layout/default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6375EE25-E5B7-42B8-AC40-7E94F7F83F59}">
      <dgm:prSet phldrT="[Texto]" custT="1"/>
      <dgm:spPr/>
      <dgm:t>
        <a:bodyPr/>
        <a:lstStyle/>
        <a:p>
          <a:r>
            <a:rPr lang="es-EC" sz="2400" b="1" dirty="0" smtClean="0"/>
            <a:t>Analizar la situación actual de acceso a las TIC en el cantón </a:t>
          </a:r>
          <a:endParaRPr lang="es-ES" sz="2400" b="1" dirty="0"/>
        </a:p>
      </dgm:t>
    </dgm:pt>
    <dgm:pt modelId="{C747C79B-94EF-46B4-8A40-7D9005C59E4C}" type="parTrans" cxnId="{AA59735F-B688-4889-9B39-3A2CE463E9C0}">
      <dgm:prSet/>
      <dgm:spPr/>
      <dgm:t>
        <a:bodyPr/>
        <a:lstStyle/>
        <a:p>
          <a:endParaRPr lang="es-ES" sz="2000"/>
        </a:p>
      </dgm:t>
    </dgm:pt>
    <dgm:pt modelId="{842E2B8A-7408-4B50-826E-23F329836997}" type="sibTrans" cxnId="{AA59735F-B688-4889-9B39-3A2CE463E9C0}">
      <dgm:prSet/>
      <dgm:spPr/>
      <dgm:t>
        <a:bodyPr/>
        <a:lstStyle/>
        <a:p>
          <a:endParaRPr lang="es-ES" sz="2000"/>
        </a:p>
      </dgm:t>
    </dgm:pt>
    <dgm:pt modelId="{A867CB53-C213-46E6-925A-9FFF76E550BD}">
      <dgm:prSet phldrT="[Texto]" custT="1"/>
      <dgm:spPr/>
      <dgm:t>
        <a:bodyPr/>
        <a:lstStyle/>
        <a:p>
          <a:r>
            <a:rPr lang="es-EC" sz="2400" b="1" dirty="0" smtClean="0"/>
            <a:t>Realizar un estudio de la demanda de los servicios de voz y datos</a:t>
          </a:r>
          <a:endParaRPr lang="es-ES" sz="2400" b="1" dirty="0"/>
        </a:p>
      </dgm:t>
    </dgm:pt>
    <dgm:pt modelId="{F58670C4-F31A-412C-975E-C283D032F02A}" type="parTrans" cxnId="{961DE357-9F77-4B4D-9E04-8EBADA1BFBA4}">
      <dgm:prSet/>
      <dgm:spPr/>
      <dgm:t>
        <a:bodyPr/>
        <a:lstStyle/>
        <a:p>
          <a:endParaRPr lang="es-ES" sz="2000"/>
        </a:p>
      </dgm:t>
    </dgm:pt>
    <dgm:pt modelId="{305E1791-9704-4DF3-8F45-CA4669226749}" type="sibTrans" cxnId="{961DE357-9F77-4B4D-9E04-8EBADA1BFBA4}">
      <dgm:prSet/>
      <dgm:spPr/>
      <dgm:t>
        <a:bodyPr/>
        <a:lstStyle/>
        <a:p>
          <a:endParaRPr lang="es-ES" sz="2000"/>
        </a:p>
      </dgm:t>
    </dgm:pt>
    <dgm:pt modelId="{335908C7-C486-4A10-8045-1E76F6F3DDE7}">
      <dgm:prSet phldrT="[Texto]" custT="1"/>
      <dgm:spPr/>
      <dgm:t>
        <a:bodyPr/>
        <a:lstStyle/>
        <a:p>
          <a:r>
            <a:rPr lang="es-EC" sz="2400" b="1" dirty="0" smtClean="0"/>
            <a:t>Obtener un modelo de negocios para que permita la rentabilidad de una empresa</a:t>
          </a:r>
          <a:endParaRPr lang="es-ES" sz="2400" b="1" dirty="0"/>
        </a:p>
      </dgm:t>
    </dgm:pt>
    <dgm:pt modelId="{2A7A1528-820B-476D-A7D0-CB46635DE4F9}" type="parTrans" cxnId="{E59C901A-2A0F-4A4F-95CE-45763AA27C4E}">
      <dgm:prSet/>
      <dgm:spPr/>
      <dgm:t>
        <a:bodyPr/>
        <a:lstStyle/>
        <a:p>
          <a:endParaRPr lang="es-ES" sz="2000"/>
        </a:p>
      </dgm:t>
    </dgm:pt>
    <dgm:pt modelId="{8C0C13D4-5063-43CA-87D0-40590738B8F4}" type="sibTrans" cxnId="{E59C901A-2A0F-4A4F-95CE-45763AA27C4E}">
      <dgm:prSet/>
      <dgm:spPr/>
      <dgm:t>
        <a:bodyPr/>
        <a:lstStyle/>
        <a:p>
          <a:endParaRPr lang="es-ES" sz="2000"/>
        </a:p>
      </dgm:t>
    </dgm:pt>
    <dgm:pt modelId="{F9F554A5-5000-4AB4-AD29-0DFE695A21AF}">
      <dgm:prSet phldrT="[Texto]" custT="1"/>
      <dgm:spPr/>
      <dgm:t>
        <a:bodyPr/>
        <a:lstStyle/>
        <a:p>
          <a:r>
            <a:rPr lang="es-EC" sz="2400" b="1" dirty="0" smtClean="0"/>
            <a:t>Identificar proveedores de servicios de voz, datos e internet</a:t>
          </a:r>
          <a:endParaRPr lang="es-ES" sz="2400" b="1" dirty="0"/>
        </a:p>
      </dgm:t>
    </dgm:pt>
    <dgm:pt modelId="{41E17850-247A-4EAA-941D-B25D3A6417CA}" type="parTrans" cxnId="{DE273C36-7FA7-4148-8FAF-59C5DA53F632}">
      <dgm:prSet/>
      <dgm:spPr/>
      <dgm:t>
        <a:bodyPr/>
        <a:lstStyle/>
        <a:p>
          <a:endParaRPr lang="es-ES" sz="2000"/>
        </a:p>
      </dgm:t>
    </dgm:pt>
    <dgm:pt modelId="{8EAA52C9-0E3F-41D4-9B50-23BE7932E90A}" type="sibTrans" cxnId="{DE273C36-7FA7-4148-8FAF-59C5DA53F632}">
      <dgm:prSet/>
      <dgm:spPr/>
      <dgm:t>
        <a:bodyPr/>
        <a:lstStyle/>
        <a:p>
          <a:endParaRPr lang="es-ES" sz="2000"/>
        </a:p>
      </dgm:t>
    </dgm:pt>
    <dgm:pt modelId="{E6AA9F00-7CEF-4878-A579-0C29D1FAF9CB}" type="pres">
      <dgm:prSet presAssocID="{AF1A0BDE-8A6F-44FF-A531-5088FF028B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E3BC1-314D-4ED3-BF76-ED9AD68BF5EA}" type="pres">
      <dgm:prSet presAssocID="{6375EE25-E5B7-42B8-AC40-7E94F7F83F59}" presName="node" presStyleLbl="node1" presStyleIdx="0" presStyleCnt="4" custScaleY="746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6C7ED-B8EB-49FE-9F3D-CE8C21A8572B}" type="pres">
      <dgm:prSet presAssocID="{842E2B8A-7408-4B50-826E-23F329836997}" presName="sibTrans" presStyleCnt="0"/>
      <dgm:spPr/>
      <dgm:t>
        <a:bodyPr/>
        <a:lstStyle/>
        <a:p>
          <a:endParaRPr lang="es-EC"/>
        </a:p>
      </dgm:t>
    </dgm:pt>
    <dgm:pt modelId="{C2A09C94-754E-4EE8-A188-09B7985F0E2A}" type="pres">
      <dgm:prSet presAssocID="{A867CB53-C213-46E6-925A-9FFF76E550BD}" presName="node" presStyleLbl="node1" presStyleIdx="1" presStyleCnt="4" custScaleY="73628" custLinFactNeighborX="-1572" custLinFactNeighborY="-1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1B8E49-3A9E-4995-849A-915941FC5BF4}" type="pres">
      <dgm:prSet presAssocID="{305E1791-9704-4DF3-8F45-CA4669226749}" presName="sibTrans" presStyleCnt="0"/>
      <dgm:spPr/>
      <dgm:t>
        <a:bodyPr/>
        <a:lstStyle/>
        <a:p>
          <a:endParaRPr lang="es-EC"/>
        </a:p>
      </dgm:t>
    </dgm:pt>
    <dgm:pt modelId="{C5BCCC3B-6B2F-46A2-B7F0-D9F09E058E02}" type="pres">
      <dgm:prSet presAssocID="{F9F554A5-5000-4AB4-AD29-0DFE695A21AF}" presName="node" presStyleLbl="node1" presStyleIdx="2" presStyleCnt="4" custScaleY="74427" custLinFactNeighborX="1640" custLinFactNeighborY="-8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0C3D72-CAC4-42D9-A99D-FBB63DD64957}" type="pres">
      <dgm:prSet presAssocID="{8EAA52C9-0E3F-41D4-9B50-23BE7932E90A}" presName="sibTrans" presStyleCnt="0"/>
      <dgm:spPr/>
      <dgm:t>
        <a:bodyPr/>
        <a:lstStyle/>
        <a:p>
          <a:endParaRPr lang="es-EC"/>
        </a:p>
      </dgm:t>
    </dgm:pt>
    <dgm:pt modelId="{E4E26D32-E564-4BCB-96C4-405CED59CE60}" type="pres">
      <dgm:prSet presAssocID="{335908C7-C486-4A10-8045-1E76F6F3DDE7}" presName="node" presStyleLbl="node1" presStyleIdx="3" presStyleCnt="4" custScaleY="73423" custLinFactNeighborX="-1572" custLinFactNeighborY="-2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273C36-7FA7-4148-8FAF-59C5DA53F632}" srcId="{AF1A0BDE-8A6F-44FF-A531-5088FF028B1C}" destId="{F9F554A5-5000-4AB4-AD29-0DFE695A21AF}" srcOrd="2" destOrd="0" parTransId="{41E17850-247A-4EAA-941D-B25D3A6417CA}" sibTransId="{8EAA52C9-0E3F-41D4-9B50-23BE7932E90A}"/>
    <dgm:cxn modelId="{961DE357-9F77-4B4D-9E04-8EBADA1BFBA4}" srcId="{AF1A0BDE-8A6F-44FF-A531-5088FF028B1C}" destId="{A867CB53-C213-46E6-925A-9FFF76E550BD}" srcOrd="1" destOrd="0" parTransId="{F58670C4-F31A-412C-975E-C283D032F02A}" sibTransId="{305E1791-9704-4DF3-8F45-CA4669226749}"/>
    <dgm:cxn modelId="{AA59735F-B688-4889-9B39-3A2CE463E9C0}" srcId="{AF1A0BDE-8A6F-44FF-A531-5088FF028B1C}" destId="{6375EE25-E5B7-42B8-AC40-7E94F7F83F59}" srcOrd="0" destOrd="0" parTransId="{C747C79B-94EF-46B4-8A40-7D9005C59E4C}" sibTransId="{842E2B8A-7408-4B50-826E-23F329836997}"/>
    <dgm:cxn modelId="{808F9AF5-140E-4BDD-BA45-622277ADA81F}" type="presOf" srcId="{A867CB53-C213-46E6-925A-9FFF76E550BD}" destId="{C2A09C94-754E-4EE8-A188-09B7985F0E2A}" srcOrd="0" destOrd="0" presId="urn:microsoft.com/office/officeart/2005/8/layout/default#1"/>
    <dgm:cxn modelId="{E59C901A-2A0F-4A4F-95CE-45763AA27C4E}" srcId="{AF1A0BDE-8A6F-44FF-A531-5088FF028B1C}" destId="{335908C7-C486-4A10-8045-1E76F6F3DDE7}" srcOrd="3" destOrd="0" parTransId="{2A7A1528-820B-476D-A7D0-CB46635DE4F9}" sibTransId="{8C0C13D4-5063-43CA-87D0-40590738B8F4}"/>
    <dgm:cxn modelId="{D45A1153-815B-4A27-9009-70A2C17F5EC3}" type="presOf" srcId="{6375EE25-E5B7-42B8-AC40-7E94F7F83F59}" destId="{864E3BC1-314D-4ED3-BF76-ED9AD68BF5EA}" srcOrd="0" destOrd="0" presId="urn:microsoft.com/office/officeart/2005/8/layout/default#1"/>
    <dgm:cxn modelId="{D0F8972E-FC10-47C6-8BD7-80FD291CDCF5}" type="presOf" srcId="{335908C7-C486-4A10-8045-1E76F6F3DDE7}" destId="{E4E26D32-E564-4BCB-96C4-405CED59CE60}" srcOrd="0" destOrd="0" presId="urn:microsoft.com/office/officeart/2005/8/layout/default#1"/>
    <dgm:cxn modelId="{1D1F05AE-D96B-41A5-94D9-A8DDBC8DB0A2}" type="presOf" srcId="{F9F554A5-5000-4AB4-AD29-0DFE695A21AF}" destId="{C5BCCC3B-6B2F-46A2-B7F0-D9F09E058E02}" srcOrd="0" destOrd="0" presId="urn:microsoft.com/office/officeart/2005/8/layout/default#1"/>
    <dgm:cxn modelId="{06B662E3-20C9-4BD4-B7C1-E54383DFEA57}" type="presOf" srcId="{AF1A0BDE-8A6F-44FF-A531-5088FF028B1C}" destId="{E6AA9F00-7CEF-4878-A579-0C29D1FAF9CB}" srcOrd="0" destOrd="0" presId="urn:microsoft.com/office/officeart/2005/8/layout/default#1"/>
    <dgm:cxn modelId="{CF602F01-B043-4008-94BE-A9CAF8D50512}" type="presParOf" srcId="{E6AA9F00-7CEF-4878-A579-0C29D1FAF9CB}" destId="{864E3BC1-314D-4ED3-BF76-ED9AD68BF5EA}" srcOrd="0" destOrd="0" presId="urn:microsoft.com/office/officeart/2005/8/layout/default#1"/>
    <dgm:cxn modelId="{4E3013CC-E396-428C-8662-11A52A02D0BE}" type="presParOf" srcId="{E6AA9F00-7CEF-4878-A579-0C29D1FAF9CB}" destId="{9B56C7ED-B8EB-49FE-9F3D-CE8C21A8572B}" srcOrd="1" destOrd="0" presId="urn:microsoft.com/office/officeart/2005/8/layout/default#1"/>
    <dgm:cxn modelId="{8428E064-DBE4-4855-9D1C-B8B46998549E}" type="presParOf" srcId="{E6AA9F00-7CEF-4878-A579-0C29D1FAF9CB}" destId="{C2A09C94-754E-4EE8-A188-09B7985F0E2A}" srcOrd="2" destOrd="0" presId="urn:microsoft.com/office/officeart/2005/8/layout/default#1"/>
    <dgm:cxn modelId="{A80064C0-F680-4C03-8F66-0166CFF1F764}" type="presParOf" srcId="{E6AA9F00-7CEF-4878-A579-0C29D1FAF9CB}" destId="{C51B8E49-3A9E-4995-849A-915941FC5BF4}" srcOrd="3" destOrd="0" presId="urn:microsoft.com/office/officeart/2005/8/layout/default#1"/>
    <dgm:cxn modelId="{74A2CF0F-98F5-4739-BA1C-1B7B8F6A49F9}" type="presParOf" srcId="{E6AA9F00-7CEF-4878-A579-0C29D1FAF9CB}" destId="{C5BCCC3B-6B2F-46A2-B7F0-D9F09E058E02}" srcOrd="4" destOrd="0" presId="urn:microsoft.com/office/officeart/2005/8/layout/default#1"/>
    <dgm:cxn modelId="{57C64110-265F-43ED-8007-641E65717AF0}" type="presParOf" srcId="{E6AA9F00-7CEF-4878-A579-0C29D1FAF9CB}" destId="{C30C3D72-CAC4-42D9-A99D-FBB63DD64957}" srcOrd="5" destOrd="0" presId="urn:microsoft.com/office/officeart/2005/8/layout/default#1"/>
    <dgm:cxn modelId="{240EE463-F8D9-47F2-87C7-7D6A0D15CA2D}" type="presParOf" srcId="{E6AA9F00-7CEF-4878-A579-0C29D1FAF9CB}" destId="{E4E26D32-E564-4BCB-96C4-405CED59CE6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5AB311-A477-48D5-B092-06E7169A0046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14AF21-F018-4D35-8087-BA660BE4403B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2800" b="1" dirty="0" smtClean="0">
              <a:solidFill>
                <a:schemeClr val="bg1"/>
              </a:solidFill>
            </a:rPr>
            <a:t>Identificar la demanda de telefonía fija e Internet en los </a:t>
          </a:r>
          <a:r>
            <a:rPr lang="es-EC" sz="2800" b="1" dirty="0" smtClean="0">
              <a:solidFill>
                <a:srgbClr val="FF0000"/>
              </a:solidFill>
            </a:rPr>
            <a:t>hogares</a:t>
          </a:r>
          <a:r>
            <a:rPr lang="es-EC" sz="2800" b="1" dirty="0" smtClean="0">
              <a:solidFill>
                <a:schemeClr val="bg1"/>
              </a:solidFill>
            </a:rPr>
            <a:t> urbanos y rurales del cantón</a:t>
          </a:r>
          <a:endParaRPr lang="es-ES" sz="2800" b="1" dirty="0">
            <a:solidFill>
              <a:schemeClr val="bg1"/>
            </a:solidFill>
          </a:endParaRPr>
        </a:p>
      </dgm:t>
    </dgm:pt>
    <dgm:pt modelId="{79FC4201-6F64-4FAF-A5BC-993583839399}" type="parTrans" cxnId="{4B3BE8D2-104F-4AA9-8BFE-A3729C92E2E9}">
      <dgm:prSet/>
      <dgm:spPr/>
      <dgm:t>
        <a:bodyPr/>
        <a:lstStyle/>
        <a:p>
          <a:endParaRPr lang="es-ES"/>
        </a:p>
      </dgm:t>
    </dgm:pt>
    <dgm:pt modelId="{2618776C-D72D-4167-8580-A30642A6900D}" type="sibTrans" cxnId="{4B3BE8D2-104F-4AA9-8BFE-A3729C92E2E9}">
      <dgm:prSet/>
      <dgm:spPr/>
      <dgm:t>
        <a:bodyPr/>
        <a:lstStyle/>
        <a:p>
          <a:endParaRPr lang="es-ES"/>
        </a:p>
      </dgm:t>
    </dgm:pt>
    <dgm:pt modelId="{608C8079-828E-4908-98C6-78009CB94854}" type="pres">
      <dgm:prSet presAssocID="{FE5AB311-A477-48D5-B092-06E7169A00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06C2C6-71F4-4763-977B-801DC2B6D060}" type="pres">
      <dgm:prSet presAssocID="{B514AF21-F018-4D35-8087-BA660BE4403B}" presName="node" presStyleLbl="node1" presStyleIdx="0" presStyleCnt="1" custScaleX="99842" custScaleY="25066" custLinFactNeighborX="757" custLinFactNeighborY="-169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3BE8D2-104F-4AA9-8BFE-A3729C92E2E9}" srcId="{FE5AB311-A477-48D5-B092-06E7169A0046}" destId="{B514AF21-F018-4D35-8087-BA660BE4403B}" srcOrd="0" destOrd="0" parTransId="{79FC4201-6F64-4FAF-A5BC-993583839399}" sibTransId="{2618776C-D72D-4167-8580-A30642A6900D}"/>
    <dgm:cxn modelId="{CCFBF2AB-0C70-4028-801F-8D9AF2CFD651}" type="presOf" srcId="{FE5AB311-A477-48D5-B092-06E7169A0046}" destId="{608C8079-828E-4908-98C6-78009CB94854}" srcOrd="0" destOrd="0" presId="urn:microsoft.com/office/officeart/2005/8/layout/default#2"/>
    <dgm:cxn modelId="{B63DE1D7-6101-4E17-9CE9-53D834AAF831}" type="presOf" srcId="{B514AF21-F018-4D35-8087-BA660BE4403B}" destId="{1106C2C6-71F4-4763-977B-801DC2B6D060}" srcOrd="0" destOrd="0" presId="urn:microsoft.com/office/officeart/2005/8/layout/default#2"/>
    <dgm:cxn modelId="{EF0927D9-A4A2-4EC3-A3FB-F267573E3DF6}" type="presParOf" srcId="{608C8079-828E-4908-98C6-78009CB94854}" destId="{1106C2C6-71F4-4763-977B-801DC2B6D060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05B2B-10B2-4A4A-B730-12157D85AF42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C9DC4D-9359-49DF-A05C-E85CAB89D2B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48453EBB-6C24-4B6D-8389-547715C4A559}" type="parTrans" cxnId="{D3015645-B9E7-4380-B537-CB5E56723A04}">
      <dgm:prSet/>
      <dgm:spPr/>
      <dgm:t>
        <a:bodyPr/>
        <a:lstStyle/>
        <a:p>
          <a:endParaRPr lang="es-ES"/>
        </a:p>
      </dgm:t>
    </dgm:pt>
    <dgm:pt modelId="{68E1E64C-7CE1-4F5B-BBEC-EC7BDF9145FF}" type="sibTrans" cxnId="{D3015645-B9E7-4380-B537-CB5E56723A04}">
      <dgm:prSet/>
      <dgm:spPr/>
      <dgm:t>
        <a:bodyPr/>
        <a:lstStyle/>
        <a:p>
          <a:endParaRPr lang="es-ES"/>
        </a:p>
      </dgm:t>
    </dgm:pt>
    <dgm:pt modelId="{54C00CB5-29A8-4DE8-839F-2B396AA9813A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7E74B60-E9EF-4C65-8FDD-4CD1E707CA5E}" type="sibTrans" cxnId="{45EA5B08-CF5C-4C37-90E7-EE080A09F2E5}">
      <dgm:prSet/>
      <dgm:spPr/>
      <dgm:t>
        <a:bodyPr/>
        <a:lstStyle/>
        <a:p>
          <a:endParaRPr lang="es-ES"/>
        </a:p>
      </dgm:t>
    </dgm:pt>
    <dgm:pt modelId="{AF266869-991A-49DC-BBD4-9F5A510ED265}" type="parTrans" cxnId="{45EA5B08-CF5C-4C37-90E7-EE080A09F2E5}">
      <dgm:prSet/>
      <dgm:spPr/>
      <dgm:t>
        <a:bodyPr/>
        <a:lstStyle/>
        <a:p>
          <a:endParaRPr lang="es-ES"/>
        </a:p>
      </dgm:t>
    </dgm:pt>
    <dgm:pt modelId="{EC202D28-75A9-4E97-BF40-421E4FFC485F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8099CEBB-F92F-4569-AA5E-4F1A591BA87C}" type="parTrans" cxnId="{39BBDBDC-2919-465B-A35E-934573F35E35}">
      <dgm:prSet/>
      <dgm:spPr/>
      <dgm:t>
        <a:bodyPr/>
        <a:lstStyle/>
        <a:p>
          <a:endParaRPr lang="en-US"/>
        </a:p>
      </dgm:t>
    </dgm:pt>
    <dgm:pt modelId="{63AAF449-9718-478A-9227-C9AB116187FB}" type="sibTrans" cxnId="{39BBDBDC-2919-465B-A35E-934573F35E35}">
      <dgm:prSet/>
      <dgm:spPr/>
      <dgm:t>
        <a:bodyPr/>
        <a:lstStyle/>
        <a:p>
          <a:endParaRPr lang="en-US"/>
        </a:p>
      </dgm:t>
    </dgm:pt>
    <dgm:pt modelId="{06ED9B3B-D66D-4608-AF58-8A0EA970146B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EA18B65-EC60-4BC9-A76C-01A21274A4B4}" type="parTrans" cxnId="{66552213-CC2E-406D-8BC7-DBD2E368AFF4}">
      <dgm:prSet/>
      <dgm:spPr/>
      <dgm:t>
        <a:bodyPr/>
        <a:lstStyle/>
        <a:p>
          <a:endParaRPr lang="en-US"/>
        </a:p>
      </dgm:t>
    </dgm:pt>
    <dgm:pt modelId="{BA333218-49BE-4CB0-9313-E91183481806}" type="sibTrans" cxnId="{66552213-CC2E-406D-8BC7-DBD2E368AFF4}">
      <dgm:prSet/>
      <dgm:spPr/>
      <dgm:t>
        <a:bodyPr/>
        <a:lstStyle/>
        <a:p>
          <a:endParaRPr lang="en-US"/>
        </a:p>
      </dgm:t>
    </dgm:pt>
    <dgm:pt modelId="{766044DD-4E09-4817-B20F-756B1A26922E}" type="pres">
      <dgm:prSet presAssocID="{8DA05B2B-10B2-4A4A-B730-12157D85AF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B7475-30FB-4222-9FB2-AC206FDFF28D}" type="pres">
      <dgm:prSet presAssocID="{54C00CB5-29A8-4DE8-839F-2B396AA981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68A0E-2BB6-4342-80D7-80280DCDEA73}" type="pres">
      <dgm:prSet presAssocID="{27E74B60-E9EF-4C65-8FDD-4CD1E707CA5E}" presName="sibTrans" presStyleCnt="0"/>
      <dgm:spPr/>
    </dgm:pt>
    <dgm:pt modelId="{BA6F3FD7-FB28-4232-ACB4-0A5A1BF32973}" type="pres">
      <dgm:prSet presAssocID="{EC202D28-75A9-4E97-BF40-421E4FFC4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FA442-94EB-4377-8D2A-1B3DA96BBC8C}" type="pres">
      <dgm:prSet presAssocID="{63AAF449-9718-478A-9227-C9AB116187FB}" presName="sibTrans" presStyleCnt="0"/>
      <dgm:spPr/>
    </dgm:pt>
    <dgm:pt modelId="{A8C16F54-75F8-461C-A53F-6A64C4446146}" type="pres">
      <dgm:prSet presAssocID="{06ED9B3B-D66D-4608-AF58-8A0EA97014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5EFD8-3246-45D6-AE43-1451D2358B2E}" type="pres">
      <dgm:prSet presAssocID="{BA333218-49BE-4CB0-9313-E91183481806}" presName="sibTrans" presStyleCnt="0"/>
      <dgm:spPr/>
    </dgm:pt>
    <dgm:pt modelId="{D33092E8-C319-42CB-A9AB-E8C57D6CF6EB}" type="pres">
      <dgm:prSet presAssocID="{9AC9DC4D-9359-49DF-A05C-E85CAB89D2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89D29-4349-4389-AD87-6D082FA5EA7A}" type="presOf" srcId="{54C00CB5-29A8-4DE8-839F-2B396AA9813A}" destId="{093B7475-30FB-4222-9FB2-AC206FDFF28D}" srcOrd="0" destOrd="0" presId="urn:microsoft.com/office/officeart/2005/8/layout/default#6"/>
    <dgm:cxn modelId="{39BBDBDC-2919-465B-A35E-934573F35E35}" srcId="{8DA05B2B-10B2-4A4A-B730-12157D85AF42}" destId="{EC202D28-75A9-4E97-BF40-421E4FFC485F}" srcOrd="1" destOrd="0" parTransId="{8099CEBB-F92F-4569-AA5E-4F1A591BA87C}" sibTransId="{63AAF449-9718-478A-9227-C9AB116187FB}"/>
    <dgm:cxn modelId="{A307506B-5FD9-4028-A13D-FDC0D8394F2F}" type="presOf" srcId="{06ED9B3B-D66D-4608-AF58-8A0EA970146B}" destId="{A8C16F54-75F8-461C-A53F-6A64C4446146}" srcOrd="0" destOrd="0" presId="urn:microsoft.com/office/officeart/2005/8/layout/default#6"/>
    <dgm:cxn modelId="{66552213-CC2E-406D-8BC7-DBD2E368AFF4}" srcId="{8DA05B2B-10B2-4A4A-B730-12157D85AF42}" destId="{06ED9B3B-D66D-4608-AF58-8A0EA970146B}" srcOrd="2" destOrd="0" parTransId="{0EA18B65-EC60-4BC9-A76C-01A21274A4B4}" sibTransId="{BA333218-49BE-4CB0-9313-E91183481806}"/>
    <dgm:cxn modelId="{F8576073-5DD7-4263-A9D8-B0A40AB3B9ED}" type="presOf" srcId="{8DA05B2B-10B2-4A4A-B730-12157D85AF42}" destId="{766044DD-4E09-4817-B20F-756B1A26922E}" srcOrd="0" destOrd="0" presId="urn:microsoft.com/office/officeart/2005/8/layout/default#6"/>
    <dgm:cxn modelId="{A8AFEE51-EC0E-48CD-A251-EB4FE35F7E9F}" type="presOf" srcId="{9AC9DC4D-9359-49DF-A05C-E85CAB89D2BC}" destId="{D33092E8-C319-42CB-A9AB-E8C57D6CF6EB}" srcOrd="0" destOrd="0" presId="urn:microsoft.com/office/officeart/2005/8/layout/default#6"/>
    <dgm:cxn modelId="{9E8F4477-21FE-49F3-95B7-E1998FD5D3C4}" type="presOf" srcId="{EC202D28-75A9-4E97-BF40-421E4FFC485F}" destId="{BA6F3FD7-FB28-4232-ACB4-0A5A1BF32973}" srcOrd="0" destOrd="0" presId="urn:microsoft.com/office/officeart/2005/8/layout/default#6"/>
    <dgm:cxn modelId="{45EA5B08-CF5C-4C37-90E7-EE080A09F2E5}" srcId="{8DA05B2B-10B2-4A4A-B730-12157D85AF42}" destId="{54C00CB5-29A8-4DE8-839F-2B396AA9813A}" srcOrd="0" destOrd="0" parTransId="{AF266869-991A-49DC-BBD4-9F5A510ED265}" sibTransId="{27E74B60-E9EF-4C65-8FDD-4CD1E707CA5E}"/>
    <dgm:cxn modelId="{D3015645-B9E7-4380-B537-CB5E56723A04}" srcId="{8DA05B2B-10B2-4A4A-B730-12157D85AF42}" destId="{9AC9DC4D-9359-49DF-A05C-E85CAB89D2BC}" srcOrd="3" destOrd="0" parTransId="{48453EBB-6C24-4B6D-8389-547715C4A559}" sibTransId="{68E1E64C-7CE1-4F5B-BBEC-EC7BDF9145FF}"/>
    <dgm:cxn modelId="{4485F537-6A4E-4901-AE68-57D1739E1DB6}" type="presParOf" srcId="{766044DD-4E09-4817-B20F-756B1A26922E}" destId="{093B7475-30FB-4222-9FB2-AC206FDFF28D}" srcOrd="0" destOrd="0" presId="urn:microsoft.com/office/officeart/2005/8/layout/default#6"/>
    <dgm:cxn modelId="{3FBE5A05-AE37-4BAA-BE54-FD3866E6B66E}" type="presParOf" srcId="{766044DD-4E09-4817-B20F-756B1A26922E}" destId="{9AC68A0E-2BB6-4342-80D7-80280DCDEA73}" srcOrd="1" destOrd="0" presId="urn:microsoft.com/office/officeart/2005/8/layout/default#6"/>
    <dgm:cxn modelId="{15949D4E-FCB6-4371-A0AD-7E366070BAD4}" type="presParOf" srcId="{766044DD-4E09-4817-B20F-756B1A26922E}" destId="{BA6F3FD7-FB28-4232-ACB4-0A5A1BF32973}" srcOrd="2" destOrd="0" presId="urn:microsoft.com/office/officeart/2005/8/layout/default#6"/>
    <dgm:cxn modelId="{2FAA56DB-CB9E-44DA-AEAA-1F6A34B8D9ED}" type="presParOf" srcId="{766044DD-4E09-4817-B20F-756B1A26922E}" destId="{CC1FA442-94EB-4377-8D2A-1B3DA96BBC8C}" srcOrd="3" destOrd="0" presId="urn:microsoft.com/office/officeart/2005/8/layout/default#6"/>
    <dgm:cxn modelId="{B5BB6239-4D3D-4298-9610-3EE758E47776}" type="presParOf" srcId="{766044DD-4E09-4817-B20F-756B1A26922E}" destId="{A8C16F54-75F8-461C-A53F-6A64C4446146}" srcOrd="4" destOrd="0" presId="urn:microsoft.com/office/officeart/2005/8/layout/default#6"/>
    <dgm:cxn modelId="{DDE7716D-AEF0-41A9-A79C-E632A8C39F47}" type="presParOf" srcId="{766044DD-4E09-4817-B20F-756B1A26922E}" destId="{ABE5EFD8-3246-45D6-AE43-1451D2358B2E}" srcOrd="5" destOrd="0" presId="urn:microsoft.com/office/officeart/2005/8/layout/default#6"/>
    <dgm:cxn modelId="{AD742705-20F4-4D54-8742-EF9866BFEFC9}" type="presParOf" srcId="{766044DD-4E09-4817-B20F-756B1A26922E}" destId="{D33092E8-C319-42CB-A9AB-E8C57D6CF6EB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A05B2B-10B2-4A4A-B730-12157D85AF42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E16D35-275A-4CA0-A0E7-EC4C69EB7C1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A9D09C51-A084-4826-AD43-457524B1DAE6}" type="parTrans" cxnId="{F0C43BEC-F921-4FED-B40B-4DED670C98F1}">
      <dgm:prSet/>
      <dgm:spPr/>
      <dgm:t>
        <a:bodyPr/>
        <a:lstStyle/>
        <a:p>
          <a:endParaRPr lang="es-ES"/>
        </a:p>
      </dgm:t>
    </dgm:pt>
    <dgm:pt modelId="{F5336912-12D1-4D0B-B187-090D23D8ED58}" type="sibTrans" cxnId="{F0C43BEC-F921-4FED-B40B-4DED670C98F1}">
      <dgm:prSet/>
      <dgm:spPr/>
      <dgm:t>
        <a:bodyPr/>
        <a:lstStyle/>
        <a:p>
          <a:endParaRPr lang="es-ES"/>
        </a:p>
      </dgm:t>
    </dgm:pt>
    <dgm:pt modelId="{778F9B34-A8D6-4D57-85C4-BA347FA1B98F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C5754ED-0822-47D6-A12F-24DC8463FD77}" type="parTrans" cxnId="{06E175BB-8F1E-4466-B93D-0E636A8F789E}">
      <dgm:prSet/>
      <dgm:spPr/>
      <dgm:t>
        <a:bodyPr/>
        <a:lstStyle/>
        <a:p>
          <a:endParaRPr lang="es-ES"/>
        </a:p>
      </dgm:t>
    </dgm:pt>
    <dgm:pt modelId="{9667AE9B-0E56-49C8-9DA8-8C2E6A91D72F}" type="sibTrans" cxnId="{06E175BB-8F1E-4466-B93D-0E636A8F789E}">
      <dgm:prSet/>
      <dgm:spPr/>
      <dgm:t>
        <a:bodyPr/>
        <a:lstStyle/>
        <a:p>
          <a:endParaRPr lang="es-ES"/>
        </a:p>
      </dgm:t>
    </dgm:pt>
    <dgm:pt modelId="{4D19619B-2B41-4040-A624-8DFA70765EE0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9F59D44-25D8-457B-9312-4B0D98357D7D}" type="parTrans" cxnId="{60A51A3A-06D9-4700-8326-AFB793C158A6}">
      <dgm:prSet/>
      <dgm:spPr/>
      <dgm:t>
        <a:bodyPr/>
        <a:lstStyle/>
        <a:p>
          <a:endParaRPr lang="es-EC"/>
        </a:p>
      </dgm:t>
    </dgm:pt>
    <dgm:pt modelId="{961F13EA-8371-4732-AC08-267BD733B9D0}" type="sibTrans" cxnId="{60A51A3A-06D9-4700-8326-AFB793C158A6}">
      <dgm:prSet/>
      <dgm:spPr/>
      <dgm:t>
        <a:bodyPr/>
        <a:lstStyle/>
        <a:p>
          <a:endParaRPr lang="es-EC"/>
        </a:p>
      </dgm:t>
    </dgm:pt>
    <dgm:pt modelId="{DB641589-7045-4A5F-8954-EB67D3CC229A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7D14D38-EDE5-4567-8DDC-51740BAEA4F6}" type="parTrans" cxnId="{8E22860B-4807-47FA-9BB9-3B9DA8BF9385}">
      <dgm:prSet/>
      <dgm:spPr/>
      <dgm:t>
        <a:bodyPr/>
        <a:lstStyle/>
        <a:p>
          <a:endParaRPr lang="es-EC"/>
        </a:p>
      </dgm:t>
    </dgm:pt>
    <dgm:pt modelId="{6FEE801D-2FCE-4BEA-95D2-C9D999AD2AF2}" type="sibTrans" cxnId="{8E22860B-4807-47FA-9BB9-3B9DA8BF9385}">
      <dgm:prSet/>
      <dgm:spPr/>
      <dgm:t>
        <a:bodyPr/>
        <a:lstStyle/>
        <a:p>
          <a:endParaRPr lang="es-EC"/>
        </a:p>
      </dgm:t>
    </dgm:pt>
    <dgm:pt modelId="{766044DD-4E09-4817-B20F-756B1A26922E}" type="pres">
      <dgm:prSet presAssocID="{8DA05B2B-10B2-4A4A-B730-12157D85AF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7F00BC-03A4-42D9-B6E3-CE45E123A907}" type="pres">
      <dgm:prSet presAssocID="{65E16D35-275A-4CA0-A0E7-EC4C69EB7C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E69A8-0E61-44CD-B26E-BC2AEFF78DF3}" type="pres">
      <dgm:prSet presAssocID="{F5336912-12D1-4D0B-B187-090D23D8ED58}" presName="sibTrans" presStyleCnt="0"/>
      <dgm:spPr/>
    </dgm:pt>
    <dgm:pt modelId="{71CC134D-8DF9-49E9-85F3-C0D021D3EDF5}" type="pres">
      <dgm:prSet presAssocID="{778F9B34-A8D6-4D57-85C4-BA347FA1B98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0156FD-EF46-448C-9CA3-6E6D8C240347}" type="pres">
      <dgm:prSet presAssocID="{9667AE9B-0E56-49C8-9DA8-8C2E6A91D72F}" presName="sibTrans" presStyleCnt="0"/>
      <dgm:spPr/>
    </dgm:pt>
    <dgm:pt modelId="{6035DF2A-5EFC-4558-88C9-D5474D9D7C74}" type="pres">
      <dgm:prSet presAssocID="{4D19619B-2B41-4040-A624-8DFA70765E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B655B7-5597-402C-B78A-B7C79A038C13}" type="pres">
      <dgm:prSet presAssocID="{961F13EA-8371-4732-AC08-267BD733B9D0}" presName="sibTrans" presStyleCnt="0"/>
      <dgm:spPr/>
    </dgm:pt>
    <dgm:pt modelId="{DDFAE108-5584-424A-B56D-70B4ED52D5A8}" type="pres">
      <dgm:prSet presAssocID="{DB641589-7045-4A5F-8954-EB67D3CC22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71701C-C149-4278-99F4-9403E774C292}" type="presOf" srcId="{65E16D35-275A-4CA0-A0E7-EC4C69EB7C1B}" destId="{DA7F00BC-03A4-42D9-B6E3-CE45E123A907}" srcOrd="0" destOrd="0" presId="urn:microsoft.com/office/officeart/2005/8/layout/default#6"/>
    <dgm:cxn modelId="{EA431745-E3DF-4013-B706-5BCC4F02B830}" type="presOf" srcId="{DB641589-7045-4A5F-8954-EB67D3CC229A}" destId="{DDFAE108-5584-424A-B56D-70B4ED52D5A8}" srcOrd="0" destOrd="0" presId="urn:microsoft.com/office/officeart/2005/8/layout/default#6"/>
    <dgm:cxn modelId="{0BB6F679-5086-4775-A39D-48701B480C89}" type="presOf" srcId="{778F9B34-A8D6-4D57-85C4-BA347FA1B98F}" destId="{71CC134D-8DF9-49E9-85F3-C0D021D3EDF5}" srcOrd="0" destOrd="0" presId="urn:microsoft.com/office/officeart/2005/8/layout/default#6"/>
    <dgm:cxn modelId="{F0C43BEC-F921-4FED-B40B-4DED670C98F1}" srcId="{8DA05B2B-10B2-4A4A-B730-12157D85AF42}" destId="{65E16D35-275A-4CA0-A0E7-EC4C69EB7C1B}" srcOrd="0" destOrd="0" parTransId="{A9D09C51-A084-4826-AD43-457524B1DAE6}" sibTransId="{F5336912-12D1-4D0B-B187-090D23D8ED58}"/>
    <dgm:cxn modelId="{1EC84E2C-0027-46C5-9C7A-3101174E782B}" type="presOf" srcId="{8DA05B2B-10B2-4A4A-B730-12157D85AF42}" destId="{766044DD-4E09-4817-B20F-756B1A26922E}" srcOrd="0" destOrd="0" presId="urn:microsoft.com/office/officeart/2005/8/layout/default#6"/>
    <dgm:cxn modelId="{13FB0B36-730A-470F-8DDF-73943F6DC74B}" type="presOf" srcId="{4D19619B-2B41-4040-A624-8DFA70765EE0}" destId="{6035DF2A-5EFC-4558-88C9-D5474D9D7C74}" srcOrd="0" destOrd="0" presId="urn:microsoft.com/office/officeart/2005/8/layout/default#6"/>
    <dgm:cxn modelId="{60A51A3A-06D9-4700-8326-AFB793C158A6}" srcId="{8DA05B2B-10B2-4A4A-B730-12157D85AF42}" destId="{4D19619B-2B41-4040-A624-8DFA70765EE0}" srcOrd="2" destOrd="0" parTransId="{79F59D44-25D8-457B-9312-4B0D98357D7D}" sibTransId="{961F13EA-8371-4732-AC08-267BD733B9D0}"/>
    <dgm:cxn modelId="{06E175BB-8F1E-4466-B93D-0E636A8F789E}" srcId="{8DA05B2B-10B2-4A4A-B730-12157D85AF42}" destId="{778F9B34-A8D6-4D57-85C4-BA347FA1B98F}" srcOrd="1" destOrd="0" parTransId="{EC5754ED-0822-47D6-A12F-24DC8463FD77}" sibTransId="{9667AE9B-0E56-49C8-9DA8-8C2E6A91D72F}"/>
    <dgm:cxn modelId="{8E22860B-4807-47FA-9BB9-3B9DA8BF9385}" srcId="{8DA05B2B-10B2-4A4A-B730-12157D85AF42}" destId="{DB641589-7045-4A5F-8954-EB67D3CC229A}" srcOrd="3" destOrd="0" parTransId="{07D14D38-EDE5-4567-8DDC-51740BAEA4F6}" sibTransId="{6FEE801D-2FCE-4BEA-95D2-C9D999AD2AF2}"/>
    <dgm:cxn modelId="{90720655-489E-4EEC-A68B-84F25294BA99}" type="presParOf" srcId="{766044DD-4E09-4817-B20F-756B1A26922E}" destId="{DA7F00BC-03A4-42D9-B6E3-CE45E123A907}" srcOrd="0" destOrd="0" presId="urn:microsoft.com/office/officeart/2005/8/layout/default#6"/>
    <dgm:cxn modelId="{F16D422B-6A82-4671-8486-4FB485A57635}" type="presParOf" srcId="{766044DD-4E09-4817-B20F-756B1A26922E}" destId="{582E69A8-0E61-44CD-B26E-BC2AEFF78DF3}" srcOrd="1" destOrd="0" presId="urn:microsoft.com/office/officeart/2005/8/layout/default#6"/>
    <dgm:cxn modelId="{232E73B3-D31C-4178-8159-057996819C66}" type="presParOf" srcId="{766044DD-4E09-4817-B20F-756B1A26922E}" destId="{71CC134D-8DF9-49E9-85F3-C0D021D3EDF5}" srcOrd="2" destOrd="0" presId="urn:microsoft.com/office/officeart/2005/8/layout/default#6"/>
    <dgm:cxn modelId="{9320B5E0-BC00-418D-A181-2EF461FF7D9C}" type="presParOf" srcId="{766044DD-4E09-4817-B20F-756B1A26922E}" destId="{7A0156FD-EF46-448C-9CA3-6E6D8C240347}" srcOrd="3" destOrd="0" presId="urn:microsoft.com/office/officeart/2005/8/layout/default#6"/>
    <dgm:cxn modelId="{A6719439-623B-46CD-91D6-34B01B4A5EE4}" type="presParOf" srcId="{766044DD-4E09-4817-B20F-756B1A26922E}" destId="{6035DF2A-5EFC-4558-88C9-D5474D9D7C74}" srcOrd="4" destOrd="0" presId="urn:microsoft.com/office/officeart/2005/8/layout/default#6"/>
    <dgm:cxn modelId="{0D4DF88B-65CB-4B2B-B271-6D011BD6DA26}" type="presParOf" srcId="{766044DD-4E09-4817-B20F-756B1A26922E}" destId="{2CB655B7-5597-402C-B78A-B7C79A038C13}" srcOrd="5" destOrd="0" presId="urn:microsoft.com/office/officeart/2005/8/layout/default#6"/>
    <dgm:cxn modelId="{79199D3E-83DE-41B8-ACCA-88AE85226ADF}" type="presParOf" srcId="{766044DD-4E09-4817-B20F-756B1A26922E}" destId="{DDFAE108-5584-424A-B56D-70B4ED52D5A8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1B5C5-2BFE-4B86-9CC5-9680DEECF94F}">
      <dsp:nvSpPr>
        <dsp:cNvPr id="0" name=""/>
        <dsp:cNvSpPr/>
      </dsp:nvSpPr>
      <dsp:spPr>
        <a:xfrm>
          <a:off x="2422840" y="2895637"/>
          <a:ext cx="2234766" cy="2234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bg1"/>
              </a:solidFill>
            </a:rPr>
            <a:t>Baja penetración  Telefónica e Internet en Babahoyo</a:t>
          </a:r>
          <a:endParaRPr lang="es-ES" sz="2100" b="1" kern="1200" dirty="0">
            <a:solidFill>
              <a:schemeClr val="bg1"/>
            </a:solidFill>
          </a:endParaRPr>
        </a:p>
      </dsp:txBody>
      <dsp:txXfrm>
        <a:off x="2750114" y="3222911"/>
        <a:ext cx="1580218" cy="1580218"/>
      </dsp:txXfrm>
    </dsp:sp>
    <dsp:sp modelId="{DF326494-A8D0-4BE2-8CF3-90FD43BEF814}">
      <dsp:nvSpPr>
        <dsp:cNvPr id="0" name=""/>
        <dsp:cNvSpPr/>
      </dsp:nvSpPr>
      <dsp:spPr>
        <a:xfrm rot="12900000">
          <a:off x="902127" y="2477442"/>
          <a:ext cx="1799724" cy="6369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108F3-4BBB-4E83-BFD2-A50C9DAE03C2}">
      <dsp:nvSpPr>
        <dsp:cNvPr id="0" name=""/>
        <dsp:cNvSpPr/>
      </dsp:nvSpPr>
      <dsp:spPr>
        <a:xfrm>
          <a:off x="3352" y="1430545"/>
          <a:ext cx="2123028" cy="1698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Existe demanda insatisfecha de Internet y de telefonía fija en el cantón Babahoyo</a:t>
          </a:r>
          <a:endParaRPr lang="es-ES" sz="1500" b="1" kern="1200" dirty="0">
            <a:solidFill>
              <a:schemeClr val="bg1"/>
            </a:solidFill>
          </a:endParaRPr>
        </a:p>
      </dsp:txBody>
      <dsp:txXfrm>
        <a:off x="53097" y="1480290"/>
        <a:ext cx="2023538" cy="1598932"/>
      </dsp:txXfrm>
    </dsp:sp>
    <dsp:sp modelId="{F7C189F7-F206-413A-A613-7D267268BCC0}">
      <dsp:nvSpPr>
        <dsp:cNvPr id="0" name=""/>
        <dsp:cNvSpPr/>
      </dsp:nvSpPr>
      <dsp:spPr>
        <a:xfrm rot="16200000">
          <a:off x="2640361" y="1572575"/>
          <a:ext cx="1799724" cy="6369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59F62-2F30-4594-8465-273C134FD0A8}">
      <dsp:nvSpPr>
        <dsp:cNvPr id="0" name=""/>
        <dsp:cNvSpPr/>
      </dsp:nvSpPr>
      <dsp:spPr>
        <a:xfrm>
          <a:off x="2478709" y="141955"/>
          <a:ext cx="2123028" cy="1698422"/>
        </a:xfrm>
        <a:prstGeom prst="roundRect">
          <a:avLst>
            <a:gd name="adj" fmla="val 10000"/>
          </a:avLst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Es posible mejorar el acceso a las TIC en el cantón Babahoyo?</a:t>
          </a:r>
          <a:endParaRPr lang="es-ES" sz="1500" b="1" kern="1200" dirty="0">
            <a:solidFill>
              <a:schemeClr val="bg1"/>
            </a:solidFill>
          </a:endParaRPr>
        </a:p>
      </dsp:txBody>
      <dsp:txXfrm>
        <a:off x="2528454" y="191700"/>
        <a:ext cx="2023538" cy="1598932"/>
      </dsp:txXfrm>
    </dsp:sp>
    <dsp:sp modelId="{A364D5EC-DC54-4F49-AD7E-C605CCBD09F7}">
      <dsp:nvSpPr>
        <dsp:cNvPr id="0" name=""/>
        <dsp:cNvSpPr/>
      </dsp:nvSpPr>
      <dsp:spPr>
        <a:xfrm rot="19500000">
          <a:off x="4378595" y="2477442"/>
          <a:ext cx="1799724" cy="6369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838776"/>
            <a:satOff val="-7923"/>
            <a:lumOff val="-82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3B889-BAB3-41D4-B65E-C50A1531E538}">
      <dsp:nvSpPr>
        <dsp:cNvPr id="0" name=""/>
        <dsp:cNvSpPr/>
      </dsp:nvSpPr>
      <dsp:spPr>
        <a:xfrm>
          <a:off x="4954067" y="1430545"/>
          <a:ext cx="2123028" cy="1698422"/>
        </a:xfrm>
        <a:prstGeom prst="roundRect">
          <a:avLst>
            <a:gd name="adj" fmla="val 10000"/>
          </a:avLst>
        </a:prstGeom>
        <a:solidFill>
          <a:schemeClr val="accent2">
            <a:hueOff val="838776"/>
            <a:satOff val="-7923"/>
            <a:lumOff val="-82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¿</a:t>
          </a:r>
          <a:r>
            <a:rPr lang="es-EC" sz="1500" b="1" kern="1200" dirty="0" smtClean="0">
              <a:solidFill>
                <a:schemeClr val="bg1"/>
              </a:solidFill>
            </a:rPr>
            <a:t>Con modelo de negocios es posible ofrecer al cantón Babahoyo beneficios de acceso a las TIC y generar rentabilidad a una empresa?</a:t>
          </a:r>
          <a:endParaRPr lang="es-ES" sz="1500" b="1" kern="1200" dirty="0">
            <a:solidFill>
              <a:schemeClr val="bg1"/>
            </a:solidFill>
          </a:endParaRPr>
        </a:p>
      </dsp:txBody>
      <dsp:txXfrm>
        <a:off x="5003812" y="1480290"/>
        <a:ext cx="2023538" cy="1598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B1208-B841-44AE-B75E-34BFF41F483F}">
      <dsp:nvSpPr>
        <dsp:cNvPr id="0" name=""/>
        <dsp:cNvSpPr/>
      </dsp:nvSpPr>
      <dsp:spPr>
        <a:xfrm>
          <a:off x="442394" y="0"/>
          <a:ext cx="7344810" cy="226503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</a:rPr>
            <a:t>Plantear un modelo de negocio de servicios de telecomunicaciones (voz e internet) para la población urbana y rural del cantón Babahoyo</a:t>
          </a:r>
          <a:endParaRPr lang="es-ES" sz="2400" kern="1200" dirty="0"/>
        </a:p>
      </dsp:txBody>
      <dsp:txXfrm>
        <a:off x="1539371" y="530574"/>
        <a:ext cx="5150856" cy="1164276"/>
      </dsp:txXfrm>
    </dsp:sp>
    <dsp:sp modelId="{BDBFD76B-FBC3-46C8-BBF8-41F55FABFC94}">
      <dsp:nvSpPr>
        <dsp:cNvPr id="0" name=""/>
        <dsp:cNvSpPr/>
      </dsp:nvSpPr>
      <dsp:spPr>
        <a:xfrm flipH="1">
          <a:off x="5531502" y="1145974"/>
          <a:ext cx="70179" cy="108686"/>
        </a:xfrm>
        <a:prstGeom prst="leftCircularArrow">
          <a:avLst>
            <a:gd name="adj1" fmla="val 4878"/>
            <a:gd name="adj2" fmla="val 312630"/>
            <a:gd name="adj3" fmla="val 2940918"/>
            <a:gd name="adj4" fmla="val 1552146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E3BC1-314D-4ED3-BF76-ED9AD68BF5EA}">
      <dsp:nvSpPr>
        <dsp:cNvPr id="0" name=""/>
        <dsp:cNvSpPr/>
      </dsp:nvSpPr>
      <dsp:spPr>
        <a:xfrm>
          <a:off x="1038" y="579840"/>
          <a:ext cx="4050100" cy="181396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Analizar la situación actual de acceso a las TIC en el cantón </a:t>
          </a:r>
          <a:endParaRPr lang="es-ES" sz="2400" b="1" kern="1200" dirty="0"/>
        </a:p>
      </dsp:txBody>
      <dsp:txXfrm>
        <a:off x="1038" y="579840"/>
        <a:ext cx="4050100" cy="1813967"/>
      </dsp:txXfrm>
    </dsp:sp>
    <dsp:sp modelId="{C2A09C94-754E-4EE8-A188-09B7985F0E2A}">
      <dsp:nvSpPr>
        <dsp:cNvPr id="0" name=""/>
        <dsp:cNvSpPr/>
      </dsp:nvSpPr>
      <dsp:spPr>
        <a:xfrm>
          <a:off x="4392481" y="589767"/>
          <a:ext cx="4050100" cy="178920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13333"/>
                <a:shade val="63000"/>
                <a:tint val="82000"/>
              </a:schemeClr>
              <a:schemeClr val="accent1">
                <a:alpha val="90000"/>
                <a:hueOff val="0"/>
                <a:satOff val="0"/>
                <a:lumOff val="0"/>
                <a:alphaOff val="-13333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Realizar un estudio de la demanda de los servicios de voz y datos</a:t>
          </a:r>
          <a:endParaRPr lang="es-ES" sz="2400" b="1" kern="1200" dirty="0"/>
        </a:p>
      </dsp:txBody>
      <dsp:txXfrm>
        <a:off x="4392481" y="589767"/>
        <a:ext cx="4050100" cy="1789204"/>
      </dsp:txXfrm>
    </dsp:sp>
    <dsp:sp modelId="{C5BCCC3B-6B2F-46A2-B7F0-D9F09E058E02}">
      <dsp:nvSpPr>
        <dsp:cNvPr id="0" name=""/>
        <dsp:cNvSpPr/>
      </dsp:nvSpPr>
      <dsp:spPr>
        <a:xfrm>
          <a:off x="67460" y="2778964"/>
          <a:ext cx="4050100" cy="18086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6667"/>
                <a:shade val="63000"/>
                <a:tint val="82000"/>
              </a:schemeClr>
              <a:schemeClr val="accent1">
                <a:alpha val="90000"/>
                <a:hueOff val="0"/>
                <a:satOff val="0"/>
                <a:lumOff val="0"/>
                <a:alphaOff val="-26667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Identificar proveedores de servicios de voz, datos e internet</a:t>
          </a:r>
          <a:endParaRPr lang="es-ES" sz="2400" b="1" kern="1200" dirty="0"/>
        </a:p>
      </dsp:txBody>
      <dsp:txXfrm>
        <a:off x="67460" y="2778964"/>
        <a:ext cx="4050100" cy="1808620"/>
      </dsp:txXfrm>
    </dsp:sp>
    <dsp:sp modelId="{E4E26D32-E564-4BCB-96C4-405CED59CE60}">
      <dsp:nvSpPr>
        <dsp:cNvPr id="0" name=""/>
        <dsp:cNvSpPr/>
      </dsp:nvSpPr>
      <dsp:spPr>
        <a:xfrm>
          <a:off x="4392481" y="2739014"/>
          <a:ext cx="4050100" cy="178422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  <a:tint val="82000"/>
              </a:schemeClr>
              <a:schemeClr val="accent1">
                <a:alpha val="90000"/>
                <a:hueOff val="0"/>
                <a:satOff val="0"/>
                <a:lumOff val="0"/>
                <a:alphaOff val="-4000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Obtener un modelo de negocios para que permita la rentabilidad de una empresa</a:t>
          </a:r>
          <a:endParaRPr lang="es-ES" sz="2400" b="1" kern="1200" dirty="0"/>
        </a:p>
      </dsp:txBody>
      <dsp:txXfrm>
        <a:off x="4392481" y="2739014"/>
        <a:ext cx="4050100" cy="1784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6C2C6-71F4-4763-977B-801DC2B6D060}">
      <dsp:nvSpPr>
        <dsp:cNvPr id="0" name=""/>
        <dsp:cNvSpPr/>
      </dsp:nvSpPr>
      <dsp:spPr>
        <a:xfrm>
          <a:off x="20816" y="0"/>
          <a:ext cx="8126431" cy="1224116"/>
        </a:xfrm>
        <a:prstGeom prst="rect">
          <a:avLst/>
        </a:prstGeom>
        <a:solidFill>
          <a:schemeClr val="accent1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bg1"/>
              </a:solidFill>
            </a:rPr>
            <a:t>Identificar la demanda de telefonía fija e Internet en los </a:t>
          </a:r>
          <a:r>
            <a:rPr lang="es-EC" sz="2800" b="1" kern="1200" dirty="0" smtClean="0">
              <a:solidFill>
                <a:srgbClr val="FF0000"/>
              </a:solidFill>
            </a:rPr>
            <a:t>hogares</a:t>
          </a:r>
          <a:r>
            <a:rPr lang="es-EC" sz="2800" b="1" kern="1200" dirty="0" smtClean="0">
              <a:solidFill>
                <a:schemeClr val="bg1"/>
              </a:solidFill>
            </a:rPr>
            <a:t> urbanos y rurales del cantón</a:t>
          </a:r>
          <a:endParaRPr lang="es-ES" sz="2800" b="1" kern="1200" dirty="0">
            <a:solidFill>
              <a:schemeClr val="bg1"/>
            </a:solidFill>
          </a:endParaRPr>
        </a:p>
      </dsp:txBody>
      <dsp:txXfrm>
        <a:off x="20816" y="0"/>
        <a:ext cx="8126431" cy="1224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B7475-30FB-4222-9FB2-AC206FDFF28D}">
      <dsp:nvSpPr>
        <dsp:cNvPr id="0" name=""/>
        <dsp:cNvSpPr/>
      </dsp:nvSpPr>
      <dsp:spPr>
        <a:xfrm>
          <a:off x="1060" y="244605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060" y="244605"/>
        <a:ext cx="4135561" cy="2481336"/>
      </dsp:txXfrm>
    </dsp:sp>
    <dsp:sp modelId="{BA6F3FD7-FB28-4232-ACB4-0A5A1BF32973}">
      <dsp:nvSpPr>
        <dsp:cNvPr id="0" name=""/>
        <dsp:cNvSpPr/>
      </dsp:nvSpPr>
      <dsp:spPr>
        <a:xfrm>
          <a:off x="4550178" y="244605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550178" y="244605"/>
        <a:ext cx="4135561" cy="2481336"/>
      </dsp:txXfrm>
    </dsp:sp>
    <dsp:sp modelId="{A8C16F54-75F8-461C-A53F-6A64C4446146}">
      <dsp:nvSpPr>
        <dsp:cNvPr id="0" name=""/>
        <dsp:cNvSpPr/>
      </dsp:nvSpPr>
      <dsp:spPr>
        <a:xfrm>
          <a:off x="1060" y="3139498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060" y="3139498"/>
        <a:ext cx="4135561" cy="2481336"/>
      </dsp:txXfrm>
    </dsp:sp>
    <dsp:sp modelId="{D33092E8-C319-42CB-A9AB-E8C57D6CF6EB}">
      <dsp:nvSpPr>
        <dsp:cNvPr id="0" name=""/>
        <dsp:cNvSpPr/>
      </dsp:nvSpPr>
      <dsp:spPr>
        <a:xfrm>
          <a:off x="4550178" y="3139498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550178" y="3139498"/>
        <a:ext cx="4135561" cy="2481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F00BC-03A4-42D9-B6E3-CE45E123A907}">
      <dsp:nvSpPr>
        <dsp:cNvPr id="0" name=""/>
        <dsp:cNvSpPr/>
      </dsp:nvSpPr>
      <dsp:spPr>
        <a:xfrm>
          <a:off x="1060" y="172597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060" y="172597"/>
        <a:ext cx="4135561" cy="2481336"/>
      </dsp:txXfrm>
    </dsp:sp>
    <dsp:sp modelId="{71CC134D-8DF9-49E9-85F3-C0D021D3EDF5}">
      <dsp:nvSpPr>
        <dsp:cNvPr id="0" name=""/>
        <dsp:cNvSpPr/>
      </dsp:nvSpPr>
      <dsp:spPr>
        <a:xfrm>
          <a:off x="4550178" y="172597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550178" y="172597"/>
        <a:ext cx="4135561" cy="2481336"/>
      </dsp:txXfrm>
    </dsp:sp>
    <dsp:sp modelId="{6035DF2A-5EFC-4558-88C9-D5474D9D7C74}">
      <dsp:nvSpPr>
        <dsp:cNvPr id="0" name=""/>
        <dsp:cNvSpPr/>
      </dsp:nvSpPr>
      <dsp:spPr>
        <a:xfrm>
          <a:off x="1060" y="3067490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060" y="3067490"/>
        <a:ext cx="4135561" cy="2481336"/>
      </dsp:txXfrm>
    </dsp:sp>
    <dsp:sp modelId="{DDFAE108-5584-424A-B56D-70B4ED52D5A8}">
      <dsp:nvSpPr>
        <dsp:cNvPr id="0" name=""/>
        <dsp:cNvSpPr/>
      </dsp:nvSpPr>
      <dsp:spPr>
        <a:xfrm>
          <a:off x="4550178" y="3067490"/>
          <a:ext cx="4135561" cy="248133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550178" y="3067490"/>
        <a:ext cx="4135561" cy="2481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94B3-4228-4DE2-9568-8D5A959B3898}" type="datetimeFigureOut">
              <a:rPr lang="es-ES" smtClean="0"/>
              <a:t>20/02/2014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4023-3089-4EB4-8E97-E4C7ADB984A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072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54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11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4023-3089-4EB4-8E97-E4C7ADB984A8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353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AE9B6B-0F2B-4F93-9F85-4692663F653A}" type="datetimeFigureOut">
              <a:rPr lang="es-ES" smtClean="0"/>
              <a:pPr/>
              <a:t>20/02/2014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376442-2FF3-4A77-97F3-185C53A5A1F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908648"/>
            <a:ext cx="8136904" cy="1752600"/>
          </a:xfrm>
        </p:spPr>
        <p:txBody>
          <a:bodyPr>
            <a:normAutofit/>
          </a:bodyPr>
          <a:lstStyle/>
          <a:p>
            <a:r>
              <a:rPr lang="es-EC" b="1" dirty="0"/>
              <a:t>MODELO DE NEGOCIO PARA LA EXPANSIÓN DE LOS SERVICIOS DE TELEFONÍA FIJA Y DE INTERNET EN LOS SECTORES URBANO Y RURALES DEL CANTÓN BABAHOYO</a:t>
            </a:r>
            <a:endParaRPr lang="en-US" b="1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8540" y="2204864"/>
            <a:ext cx="8143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 dirty="0"/>
              <a:t>UNIVERSIDAD DE LAS FUERZAS ARMADAS</a:t>
            </a:r>
            <a:endParaRPr lang="en-US" dirty="0"/>
          </a:p>
          <a:p>
            <a:pPr algn="ctr"/>
            <a:r>
              <a:rPr lang="es-ES_tradnl" b="1" dirty="0"/>
              <a:t>MAESTRÍA EN GERENCIA DE REDES Y  TELECOMUNICACIONES</a:t>
            </a:r>
            <a:endParaRPr lang="en-US" dirty="0"/>
          </a:p>
          <a:p>
            <a:pPr algn="ctr"/>
            <a:r>
              <a:rPr lang="es-ES_tradnl" b="1" dirty="0"/>
              <a:t>IV PROMOCIÓN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566124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" lvl="0">
              <a:buClr>
                <a:schemeClr val="accent1"/>
              </a:buClr>
              <a:buSzPct val="80000"/>
              <a:defRPr/>
            </a:pP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Edwin Narváez </a:t>
            </a:r>
            <a:r>
              <a:rPr lang="es-EC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Morillo</a:t>
            </a:r>
          </a:p>
          <a:p>
            <a:pPr marL="27432" lvl="0">
              <a:buClr>
                <a:schemeClr val="accent1"/>
              </a:buClr>
              <a:buSzPct val="80000"/>
              <a:defRPr/>
            </a:pP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	</a:t>
            </a:r>
            <a:r>
              <a:rPr lang="es-ES_tradn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Diego Marcillo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9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7" y="692696"/>
            <a:ext cx="5168346" cy="1264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Precios telefonía Fija e internet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2771800" y="1106654"/>
            <a:ext cx="3472269" cy="259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853"/>
          <a:stretch/>
        </p:blipFill>
        <p:spPr bwMode="auto">
          <a:xfrm>
            <a:off x="1475656" y="4022509"/>
            <a:ext cx="6336705" cy="251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sz="4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3. Metodología</a:t>
            </a:r>
            <a:r>
              <a:rPr lang="es-EC" sz="4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de investigación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4. Situación actual de penetración de los servicios de voz e internet en el cantón Babahoyo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5.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6. Modelo de negocios: 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Estudio de demanda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2" name="Picture 8" descr="C:\Users\Edwin\Desktop\CANTON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3966" r="31455" b="4031"/>
          <a:stretch/>
        </p:blipFill>
        <p:spPr bwMode="auto">
          <a:xfrm>
            <a:off x="4348156" y="2599030"/>
            <a:ext cx="2175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ffectLst/>
              </a:rPr>
              <a:t>Ubicación geográfica del proyecto de investigación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1 Flecha arriba"/>
          <p:cNvSpPr/>
          <p:nvPr/>
        </p:nvSpPr>
        <p:spPr>
          <a:xfrm>
            <a:off x="5323197" y="2242708"/>
            <a:ext cx="225796" cy="44988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rriba"/>
          <p:cNvSpPr/>
          <p:nvPr/>
        </p:nvSpPr>
        <p:spPr>
          <a:xfrm rot="5625002">
            <a:off x="6341616" y="2603495"/>
            <a:ext cx="193191" cy="55851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rriba"/>
          <p:cNvSpPr/>
          <p:nvPr/>
        </p:nvSpPr>
        <p:spPr>
          <a:xfrm rot="6695875">
            <a:off x="6642183" y="3953413"/>
            <a:ext cx="239758" cy="66650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rriba"/>
          <p:cNvSpPr/>
          <p:nvPr/>
        </p:nvSpPr>
        <p:spPr>
          <a:xfrm rot="14092472">
            <a:off x="4607847" y="3803518"/>
            <a:ext cx="235201" cy="86554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rriba"/>
          <p:cNvSpPr/>
          <p:nvPr/>
        </p:nvSpPr>
        <p:spPr>
          <a:xfrm rot="17261113">
            <a:off x="4017319" y="2476403"/>
            <a:ext cx="221737" cy="81580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3907" name="Picture 3" descr="C:\Users\Edwin\Desktop\Simulacion\Cobertura con Antena\Mapas ciudades\Pimocha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0" t="35405" r="43867" b="36929"/>
          <a:stretch/>
        </p:blipFill>
        <p:spPr bwMode="auto">
          <a:xfrm>
            <a:off x="3053209" y="2267605"/>
            <a:ext cx="801901" cy="8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dwin\Desktop\Simulacion\Cobertura con Antena\Mapas ciudades\La Uni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23353" r="37122" b="19266"/>
          <a:stretch/>
        </p:blipFill>
        <p:spPr bwMode="auto">
          <a:xfrm>
            <a:off x="6438630" y="1801565"/>
            <a:ext cx="1604363" cy="17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dwin\Desktop\Simulacion\Cobertura con Antena\Mapas ciudades\Caraco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t="34345" r="46100" b="33671"/>
          <a:stretch/>
        </p:blipFill>
        <p:spPr bwMode="auto">
          <a:xfrm>
            <a:off x="4775739" y="1217281"/>
            <a:ext cx="1129761" cy="12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Edwin\Desktop\Simulacion\Cobertura con Antena\Mapas ciudades\Febres cordero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2" t="27161" r="40765" b="28955"/>
          <a:stretch/>
        </p:blipFill>
        <p:spPr bwMode="auto">
          <a:xfrm>
            <a:off x="6979540" y="3933056"/>
            <a:ext cx="1192860" cy="15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3" name="Picture 9" descr="C:\Users\Edwin\Desktop\Simulacion\Cobertura con Antena\Mapas ciudades\BABAHOYO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2797" r="13741" b="3142"/>
          <a:stretch/>
        </p:blipFill>
        <p:spPr bwMode="auto">
          <a:xfrm>
            <a:off x="972914" y="4236288"/>
            <a:ext cx="3188437" cy="24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Investigación Exploratoria, de campo 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1800" dirty="0" smtClean="0"/>
              <a:t>(Documentación, encuestas, muestreo)</a:t>
            </a:r>
          </a:p>
          <a:p>
            <a:r>
              <a:rPr lang="es-ES" dirty="0"/>
              <a:t>Análisis y estudio de </a:t>
            </a:r>
            <a:r>
              <a:rPr lang="es-ES" dirty="0" smtClean="0"/>
              <a:t>demanda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1800" dirty="0" smtClean="0"/>
              <a:t>(Proyecciones, censo)</a:t>
            </a:r>
            <a:endParaRPr lang="es-ES" sz="2400" dirty="0" smtClean="0"/>
          </a:p>
          <a:p>
            <a:r>
              <a:rPr lang="es-EC" dirty="0" smtClean="0"/>
              <a:t>Estudio técnico 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1800" dirty="0" smtClean="0"/>
              <a:t>(Tráfico estimado, dimensionamiento red, simulaciones de cobertura)</a:t>
            </a:r>
          </a:p>
          <a:p>
            <a:r>
              <a:rPr lang="es-EC" dirty="0" smtClean="0"/>
              <a:t>Estudio financiero 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1800" dirty="0" smtClean="0"/>
              <a:t>(CAPEX, OPEX, VAN, TIR, PRD, Análisis de sensibilidad)</a:t>
            </a:r>
            <a:r>
              <a:rPr lang="es-EC" dirty="0" smtClean="0"/>
              <a:t> </a:t>
            </a:r>
          </a:p>
          <a:p>
            <a:r>
              <a:rPr lang="es-EC" dirty="0" smtClean="0"/>
              <a:t>Estudio legal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1900" dirty="0" smtClean="0"/>
              <a:t>(</a:t>
            </a:r>
            <a:r>
              <a:rPr lang="es-EC" sz="1900" dirty="0" smtClean="0"/>
              <a:t>Constitución</a:t>
            </a:r>
            <a:r>
              <a:rPr lang="en-US" sz="1900" dirty="0" smtClean="0"/>
              <a:t>, </a:t>
            </a:r>
            <a:r>
              <a:rPr lang="es-EC" sz="1900" dirty="0"/>
              <a:t>L</a:t>
            </a:r>
            <a:r>
              <a:rPr lang="es-EC" sz="1900" dirty="0" smtClean="0"/>
              <a:t>eyes</a:t>
            </a:r>
            <a:r>
              <a:rPr lang="en-US" sz="1900" dirty="0" smtClean="0"/>
              <a:t> y </a:t>
            </a:r>
            <a:r>
              <a:rPr lang="es-EC" sz="1900" dirty="0" smtClean="0"/>
              <a:t>reglamentos</a:t>
            </a:r>
            <a:r>
              <a:rPr lang="en-US" sz="1900" dirty="0" smtClean="0"/>
              <a:t>, </a:t>
            </a:r>
            <a:r>
              <a:rPr lang="es-EC" sz="1900" dirty="0" smtClean="0"/>
              <a:t>políticas</a:t>
            </a:r>
            <a:r>
              <a:rPr lang="en-US" sz="1900" dirty="0" smtClean="0"/>
              <a:t> </a:t>
            </a:r>
            <a:r>
              <a:rPr lang="es-EC" sz="1900" dirty="0" smtClean="0"/>
              <a:t>gubernamentales</a:t>
            </a:r>
            <a:r>
              <a:rPr lang="en-US" sz="1900" dirty="0" smtClean="0"/>
              <a:t>)</a:t>
            </a:r>
            <a:endParaRPr lang="es-EC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Metodología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sz="5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4. Situación actual de penetración de los servicios de voz e internet en el cantón Babahoyo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6. Modelo de negocios: 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Estudio de demanda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Población, penetración internet fijo y telefonía fija.- Cantón Babahoyo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185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r="17746" b="17870"/>
          <a:stretch/>
        </p:blipFill>
        <p:spPr bwMode="auto">
          <a:xfrm>
            <a:off x="1714500" y="1771854"/>
            <a:ext cx="4991099" cy="195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19089" b="15106"/>
          <a:stretch/>
        </p:blipFill>
        <p:spPr bwMode="auto">
          <a:xfrm>
            <a:off x="533400" y="4149080"/>
            <a:ext cx="4257675" cy="20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r="22534" b="15106"/>
          <a:stretch/>
        </p:blipFill>
        <p:spPr bwMode="auto">
          <a:xfrm>
            <a:off x="4791074" y="4149080"/>
            <a:ext cx="3829051" cy="20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4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ffectLst/>
              </a:rPr>
              <a:t>Distribución del mercado </a:t>
            </a:r>
            <a:r>
              <a:rPr lang="es-EC" b="1" dirty="0" smtClean="0">
                <a:solidFill>
                  <a:schemeClr val="bg1"/>
                </a:solidFill>
                <a:effectLst/>
              </a:rPr>
              <a:t> y precios </a:t>
            </a:r>
            <a:r>
              <a:rPr lang="es-EC" b="1" dirty="0">
                <a:solidFill>
                  <a:schemeClr val="bg1"/>
                </a:solidFill>
                <a:effectLst/>
              </a:rPr>
              <a:t>en el Cantón Babahoyo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417646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44827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sz="5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5. Análisis de demanda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Estudio de demanda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770"/>
              </p:ext>
            </p:extLst>
          </p:nvPr>
        </p:nvGraphicFramePr>
        <p:xfrm>
          <a:off x="467544" y="1628800"/>
          <a:ext cx="814724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Objetivo del Estudio de Mercado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457200" y="3212976"/>
            <a:ext cx="8229600" cy="266429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 algn="just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Variables:</a:t>
            </a:r>
          </a:p>
          <a:p>
            <a:pPr marL="365760" lvl="1" indent="0" algn="just">
              <a:buNone/>
            </a:pPr>
            <a:endParaRPr lang="es-EC" sz="2800" dirty="0" smtClean="0"/>
          </a:p>
          <a:p>
            <a:pPr lvl="1" algn="just"/>
            <a:r>
              <a:rPr lang="es-EC" sz="2800" dirty="0" smtClean="0"/>
              <a:t>Posesión de telefonía e internet fijos</a:t>
            </a:r>
            <a:endParaRPr lang="en-US" sz="2800" dirty="0" smtClean="0"/>
          </a:p>
          <a:p>
            <a:pPr lvl="1" algn="just"/>
            <a:r>
              <a:rPr lang="es-EC" sz="2800" dirty="0" smtClean="0"/>
              <a:t>Interés por servicio </a:t>
            </a:r>
            <a:endParaRPr lang="en-US" sz="2800" dirty="0" smtClean="0"/>
          </a:p>
          <a:p>
            <a:pPr lvl="1" algn="just"/>
            <a:r>
              <a:rPr lang="es-EC" sz="2800" dirty="0" smtClean="0"/>
              <a:t>Satisfacción actual con servicios </a:t>
            </a:r>
            <a:endParaRPr lang="en-US" sz="2800" dirty="0" smtClean="0"/>
          </a:p>
          <a:p>
            <a:pPr lvl="1" algn="just"/>
            <a:r>
              <a:rPr lang="es-EC" sz="2800" dirty="0" smtClean="0"/>
              <a:t>Capacidad de pago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es-ES" b="1" dirty="0" smtClean="0"/>
              <a:t>Cuestionario y muestreo</a:t>
            </a:r>
            <a:endParaRPr lang="es-ES" b="1" dirty="0"/>
          </a:p>
        </p:txBody>
      </p:sp>
      <p:sp>
        <p:nvSpPr>
          <p:cNvPr id="10" name="9 Flecha derecha"/>
          <p:cNvSpPr/>
          <p:nvPr/>
        </p:nvSpPr>
        <p:spPr>
          <a:xfrm>
            <a:off x="3635896" y="1628800"/>
            <a:ext cx="1152128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78974"/>
              </p:ext>
            </p:extLst>
          </p:nvPr>
        </p:nvGraphicFramePr>
        <p:xfrm>
          <a:off x="1043608" y="1539279"/>
          <a:ext cx="2073473" cy="66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9" name="Ecuación" r:id="rId3" imgW="1371600" imgH="444240" progId="Equation.3">
                  <p:embed/>
                </p:oleObj>
              </mc:Choice>
              <mc:Fallback>
                <p:oleObj name="Ecuación" r:id="rId3" imgW="137160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39279"/>
                        <a:ext cx="2073473" cy="665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t="21120" r="25965" b="8405"/>
          <a:stretch/>
        </p:blipFill>
        <p:spPr bwMode="auto">
          <a:xfrm>
            <a:off x="467544" y="2924944"/>
            <a:ext cx="3673737" cy="37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1228" r="25524" b="8298"/>
          <a:stretch/>
        </p:blipFill>
        <p:spPr bwMode="auto">
          <a:xfrm>
            <a:off x="4932040" y="2924944"/>
            <a:ext cx="3673737" cy="38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40337"/>
            <a:ext cx="2160240" cy="120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bg1"/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2</a:t>
            </a:r>
            <a:r>
              <a:rPr lang="es-EC" dirty="0" smtClean="0">
                <a:solidFill>
                  <a:schemeClr val="bg1"/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3</a:t>
            </a:r>
            <a:r>
              <a:rPr lang="es-EC" dirty="0" smtClean="0">
                <a:solidFill>
                  <a:schemeClr val="bg1"/>
                </a:solidFill>
              </a:rPr>
              <a:t>. </a:t>
            </a:r>
            <a:r>
              <a:rPr lang="es-EC" dirty="0">
                <a:solidFill>
                  <a:schemeClr val="bg1"/>
                </a:solidFill>
              </a:rPr>
              <a:t>Metodología de </a:t>
            </a:r>
            <a:r>
              <a:rPr lang="es-EC" dirty="0" smtClean="0">
                <a:solidFill>
                  <a:schemeClr val="bg1"/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4</a:t>
            </a:r>
            <a:r>
              <a:rPr lang="es-EC" dirty="0" smtClean="0">
                <a:solidFill>
                  <a:schemeClr val="bg1"/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bg1"/>
                </a:solidFill>
              </a:rPr>
              <a:t>B</a:t>
            </a:r>
            <a:r>
              <a:rPr lang="es-EC" dirty="0" smtClean="0">
                <a:solidFill>
                  <a:schemeClr val="bg1"/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5</a:t>
            </a:r>
            <a:r>
              <a:rPr lang="es-EC" dirty="0" smtClean="0">
                <a:solidFill>
                  <a:schemeClr val="bg1"/>
                </a:solidFill>
              </a:rPr>
              <a:t>. </a:t>
            </a:r>
            <a:r>
              <a:rPr lang="es-EC" dirty="0">
                <a:solidFill>
                  <a:schemeClr val="bg1"/>
                </a:solidFill>
              </a:rPr>
              <a:t>Análisis de </a:t>
            </a:r>
            <a:r>
              <a:rPr lang="es-EC" dirty="0" smtClean="0">
                <a:solidFill>
                  <a:schemeClr val="bg1"/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bg1"/>
                </a:solidFill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	</a:t>
            </a:r>
            <a:r>
              <a:rPr lang="es-EC" dirty="0" smtClean="0">
                <a:solidFill>
                  <a:schemeClr val="bg1"/>
                </a:solidFill>
              </a:rPr>
              <a:t>Estudio de demanda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	</a:t>
            </a:r>
            <a:r>
              <a:rPr lang="es-EC" dirty="0" smtClean="0">
                <a:solidFill>
                  <a:schemeClr val="bg1"/>
                </a:solidFill>
              </a:rPr>
              <a:t>Estudio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Estudio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Financiero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Estudio</a:t>
            </a:r>
            <a:r>
              <a:rPr lang="en-US" dirty="0" smtClean="0">
                <a:solidFill>
                  <a:schemeClr val="bg1"/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7. </a:t>
            </a:r>
            <a:r>
              <a:rPr lang="en-US" dirty="0" err="1" smtClean="0">
                <a:solidFill>
                  <a:schemeClr val="bg1"/>
                </a:solidFill>
              </a:rPr>
              <a:t>Conclusiones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5400" dirty="0" smtClean="0">
                <a:solidFill>
                  <a:srgbClr val="FF0000"/>
                </a:solidFill>
              </a:rPr>
              <a:t>Agenda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60896"/>
              </p:ext>
            </p:extLst>
          </p:nvPr>
        </p:nvGraphicFramePr>
        <p:xfrm>
          <a:off x="323528" y="836712"/>
          <a:ext cx="8686800" cy="586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Resultado Encuesta: Telefonía Fija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3480737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Tiene Teléfono Fijo</a:t>
            </a:r>
            <a:endParaRPr lang="es-EC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945460" y="3454261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Quiere  servicio</a:t>
            </a:r>
            <a:endParaRPr lang="es-EC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26382" y="6304289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Por qué no lo tiene</a:t>
            </a:r>
            <a:endParaRPr lang="es-EC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79951" y="6332864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Cuanto Pagaría</a:t>
            </a:r>
            <a:endParaRPr lang="es-EC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303791"/>
              </p:ext>
            </p:extLst>
          </p:nvPr>
        </p:nvGraphicFramePr>
        <p:xfrm>
          <a:off x="300608" y="692696"/>
          <a:ext cx="8686800" cy="572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Resultados Encuesta: Internet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03648" y="3284984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Tiene Internet</a:t>
            </a:r>
            <a:endParaRPr lang="es-EC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68144" y="3252034"/>
            <a:ext cx="22322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Quiere Contratarlo</a:t>
            </a:r>
            <a:endParaRPr lang="es-EC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03648" y="6140043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Cuanto Pagaría</a:t>
            </a:r>
            <a:endParaRPr lang="es-EC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940152" y="6140043"/>
            <a:ext cx="23762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Por Qué No contrata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20413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sz="4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s-EC" sz="35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Estudio de demanda</a:t>
            </a:r>
          </a:p>
          <a:p>
            <a:pPr marL="0" indent="0" algn="just">
              <a:buNone/>
            </a:pPr>
            <a:r>
              <a:rPr lang="es-EC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Estudio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bg1"/>
                </a:solidFill>
                <a:effectLst/>
              </a:rPr>
              <a:t>MODELO DE NEGOCIOS: ESTUDIO DE DEMANDA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12697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008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6856" y="769640"/>
            <a:ext cx="8229600" cy="571128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 smtClean="0">
                <a:solidFill>
                  <a:schemeClr val="bg1"/>
                </a:solidFill>
                <a:effectLst/>
              </a:rPr>
              <a:t>Internet</a:t>
            </a:r>
            <a:r>
              <a:rPr lang="en-US" sz="3200" b="1" dirty="0" smtClean="0">
                <a:solidFill>
                  <a:schemeClr val="bg1"/>
                </a:solidFill>
                <a:effectLst/>
              </a:rPr>
              <a:t>:</a:t>
            </a:r>
            <a:r>
              <a:rPr lang="es-EC" sz="32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s-EC" sz="3200" b="1" dirty="0">
                <a:solidFill>
                  <a:schemeClr val="bg1"/>
                </a:solidFill>
                <a:effectLst/>
              </a:rPr>
              <a:t>Propuesta de planes comerciales </a:t>
            </a:r>
            <a:r>
              <a:rPr lang="es-EC" sz="3200" b="1" dirty="0" smtClean="0">
                <a:solidFill>
                  <a:schemeClr val="bg1"/>
                </a:solidFill>
                <a:effectLst/>
              </a:rPr>
              <a:t>y  estimación de tráfico</a:t>
            </a:r>
            <a:endParaRPr lang="es-EC" sz="3200" b="1" dirty="0">
              <a:solidFill>
                <a:schemeClr val="bg1"/>
              </a:solidFill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20" y="2852936"/>
            <a:ext cx="5112568" cy="38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17844" b="20345"/>
          <a:stretch/>
        </p:blipFill>
        <p:spPr bwMode="auto">
          <a:xfrm>
            <a:off x="687710" y="1556792"/>
            <a:ext cx="3524250" cy="120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r="24643" b="25209"/>
          <a:stretch/>
        </p:blipFill>
        <p:spPr bwMode="auto">
          <a:xfrm>
            <a:off x="4860032" y="1628800"/>
            <a:ext cx="27241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T</a:t>
            </a:r>
            <a:r>
              <a:rPr lang="es-EC" dirty="0" smtClean="0"/>
              <a:t>ráfico </a:t>
            </a:r>
            <a:r>
              <a:rPr lang="es-EC" dirty="0"/>
              <a:t>telefónico </a:t>
            </a:r>
            <a:r>
              <a:rPr lang="es-EC" dirty="0" smtClean="0"/>
              <a:t>0,4 </a:t>
            </a:r>
            <a:r>
              <a:rPr lang="es-EC" dirty="0" err="1" smtClean="0"/>
              <a:t>Erlangs</a:t>
            </a:r>
            <a:endParaRPr lang="es-EC" dirty="0" smtClean="0"/>
          </a:p>
          <a:p>
            <a:endParaRPr lang="es-EC" i="1" dirty="0" smtClean="0"/>
          </a:p>
          <a:p>
            <a:endParaRPr lang="es-EC" i="1" dirty="0"/>
          </a:p>
          <a:p>
            <a:endParaRPr lang="es-EC" i="1" dirty="0" smtClean="0"/>
          </a:p>
          <a:p>
            <a:r>
              <a:rPr lang="es-EC" i="1" dirty="0" smtClean="0"/>
              <a:t>Trafico en </a:t>
            </a:r>
            <a:r>
              <a:rPr lang="es-EC" i="1" dirty="0" err="1" smtClean="0"/>
              <a:t>mbps</a:t>
            </a:r>
            <a:r>
              <a:rPr lang="es-EC" i="1" dirty="0" smtClean="0"/>
              <a:t>: (</a:t>
            </a:r>
            <a:r>
              <a:rPr lang="es-EC" i="1" dirty="0" err="1" smtClean="0"/>
              <a:t>Erlang</a:t>
            </a:r>
            <a:r>
              <a:rPr lang="es-EC" i="1" dirty="0" smtClean="0"/>
              <a:t> B, códec</a:t>
            </a:r>
            <a:r>
              <a:rPr lang="es-EC" dirty="0" smtClean="0"/>
              <a:t> </a:t>
            </a:r>
            <a:r>
              <a:rPr lang="es-EC" dirty="0" err="1" smtClean="0"/>
              <a:t>G.723.1</a:t>
            </a:r>
            <a:r>
              <a:rPr lang="es-EC" dirty="0" smtClean="0"/>
              <a:t>)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93" y="4221088"/>
            <a:ext cx="5003165" cy="725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58" y="1988840"/>
            <a:ext cx="502410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446856" y="692696"/>
            <a:ext cx="8229600" cy="5711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200" b="1" dirty="0" smtClean="0">
                <a:solidFill>
                  <a:schemeClr val="bg1"/>
                </a:solidFill>
                <a:effectLst/>
              </a:rPr>
              <a:t>Telefonía fija: Estimación de tráfico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sz="4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s-EC" sz="35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Estudio </a:t>
            </a:r>
            <a:r>
              <a:rPr lang="es-EC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 smtClean="0"/>
              <a:t>Propuesta </a:t>
            </a:r>
            <a:r>
              <a:rPr lang="es-EC" dirty="0"/>
              <a:t>del tipo de red de </a:t>
            </a:r>
            <a:r>
              <a:rPr lang="es-EC" dirty="0" smtClean="0"/>
              <a:t>acceso</a:t>
            </a:r>
          </a:p>
          <a:p>
            <a:pPr marL="0" indent="0">
              <a:buNone/>
            </a:pPr>
            <a:r>
              <a:rPr lang="es-EC" dirty="0"/>
              <a:t>	</a:t>
            </a:r>
            <a:r>
              <a:rPr lang="es-EC" sz="2000" dirty="0" smtClean="0"/>
              <a:t>Inalámbrica: </a:t>
            </a:r>
          </a:p>
          <a:p>
            <a:pPr marL="0" indent="0">
              <a:buNone/>
            </a:pPr>
            <a:r>
              <a:rPr lang="es-EC" sz="2000" dirty="0"/>
              <a:t>	</a:t>
            </a:r>
            <a:r>
              <a:rPr lang="es-EC" sz="2000" dirty="0" smtClean="0"/>
              <a:t>	-Urbana: Redes saturadas   -Rural: Población dispersa</a:t>
            </a:r>
          </a:p>
          <a:p>
            <a:r>
              <a:rPr lang="es-EC" dirty="0" err="1" smtClean="0"/>
              <a:t>WiMAX</a:t>
            </a:r>
            <a:r>
              <a:rPr lang="es-EC" dirty="0" smtClean="0"/>
              <a:t> </a:t>
            </a:r>
            <a:r>
              <a:rPr lang="es-EC" dirty="0"/>
              <a:t>como tecnología de red de </a:t>
            </a:r>
            <a:r>
              <a:rPr lang="es-EC" dirty="0" smtClean="0"/>
              <a:t>acceso</a:t>
            </a:r>
          </a:p>
          <a:p>
            <a:pPr marL="1005840" lvl="3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Cobertura</a:t>
            </a:r>
            <a:r>
              <a:rPr lang="es-EC" dirty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5 a 8 km</a:t>
            </a:r>
          </a:p>
          <a:p>
            <a:pPr marL="1005840" lvl="3" indent="0">
              <a:buNone/>
            </a:pPr>
            <a:r>
              <a:rPr lang="es-EC" dirty="0">
                <a:solidFill>
                  <a:schemeClr val="tx1"/>
                </a:solidFill>
              </a:rPr>
              <a:t>Costos: independientes de la distancia y de la densidad de abonados.</a:t>
            </a:r>
          </a:p>
          <a:p>
            <a:pPr marL="1005840" lvl="3" indent="0">
              <a:buNone/>
            </a:pPr>
            <a:r>
              <a:rPr lang="es-EC" dirty="0">
                <a:solidFill>
                  <a:schemeClr val="tx1"/>
                </a:solidFill>
              </a:rPr>
              <a:t>Disponibilidad de </a:t>
            </a:r>
            <a:r>
              <a:rPr lang="es-EC" dirty="0" smtClean="0">
                <a:solidFill>
                  <a:schemeClr val="tx1"/>
                </a:solidFill>
              </a:rPr>
              <a:t>espectro (</a:t>
            </a:r>
            <a:r>
              <a:rPr lang="es-EC" dirty="0" err="1" smtClean="0">
                <a:solidFill>
                  <a:schemeClr val="tx1"/>
                </a:solidFill>
              </a:rPr>
              <a:t>CNT</a:t>
            </a:r>
            <a:r>
              <a:rPr lang="es-EC" dirty="0" smtClean="0">
                <a:solidFill>
                  <a:schemeClr val="tx1"/>
                </a:solidFill>
              </a:rPr>
              <a:t>) </a:t>
            </a:r>
            <a:endParaRPr lang="es-EC" dirty="0">
              <a:solidFill>
                <a:schemeClr val="tx1"/>
              </a:solidFill>
            </a:endParaRPr>
          </a:p>
          <a:p>
            <a:pPr marL="1005840" lvl="3" indent="0">
              <a:buNone/>
            </a:pPr>
            <a:r>
              <a:rPr lang="es-EC" dirty="0">
                <a:solidFill>
                  <a:schemeClr val="tx1"/>
                </a:solidFill>
              </a:rPr>
              <a:t>Elevadas tasas de transferencia</a:t>
            </a:r>
            <a:r>
              <a:rPr lang="es-EC" dirty="0" smtClean="0">
                <a:solidFill>
                  <a:schemeClr val="tx1"/>
                </a:solidFill>
              </a:rPr>
              <a:t>:</a:t>
            </a:r>
            <a:endParaRPr lang="es-EC" dirty="0">
              <a:solidFill>
                <a:schemeClr val="tx1"/>
              </a:solidFill>
            </a:endParaRPr>
          </a:p>
          <a:p>
            <a:pPr marL="1005840" lvl="3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Escalabilidad</a:t>
            </a:r>
            <a:endParaRPr lang="es-EC" dirty="0">
              <a:solidFill>
                <a:schemeClr val="tx1"/>
              </a:solidFill>
            </a:endParaRPr>
          </a:p>
          <a:p>
            <a:pPr marL="1005840" lvl="3" indent="0">
              <a:buNone/>
            </a:pPr>
            <a:r>
              <a:rPr lang="es-EC" dirty="0">
                <a:solidFill>
                  <a:schemeClr val="tx1"/>
                </a:solidFill>
              </a:rPr>
              <a:t>Modulación y codificación </a:t>
            </a:r>
            <a:r>
              <a:rPr lang="es-EC" dirty="0" smtClean="0">
                <a:solidFill>
                  <a:schemeClr val="tx1"/>
                </a:solidFill>
              </a:rPr>
              <a:t>adaptativa</a:t>
            </a:r>
            <a:endParaRPr lang="es-EC" dirty="0">
              <a:solidFill>
                <a:schemeClr val="tx1"/>
              </a:solidFill>
            </a:endParaRPr>
          </a:p>
          <a:p>
            <a:pPr marL="1005840" lvl="3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Seguridad</a:t>
            </a:r>
            <a:endParaRPr lang="es-EC" dirty="0">
              <a:solidFill>
                <a:schemeClr val="tx1"/>
              </a:solidFill>
            </a:endParaRPr>
          </a:p>
          <a:p>
            <a:pPr marL="1005840" lvl="3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Servicios</a:t>
            </a:r>
            <a:endParaRPr lang="es-EC" dirty="0">
              <a:solidFill>
                <a:schemeClr val="tx1"/>
              </a:solidFill>
            </a:endParaRPr>
          </a:p>
          <a:p>
            <a:pPr marL="1005840" lvl="3" indent="0">
              <a:buNone/>
            </a:pPr>
            <a:r>
              <a:rPr lang="es-EC" dirty="0">
                <a:solidFill>
                  <a:schemeClr val="tx1"/>
                </a:solidFill>
              </a:rPr>
              <a:t>Soporte de </a:t>
            </a:r>
            <a:r>
              <a:rPr lang="es-EC" dirty="0" smtClean="0">
                <a:solidFill>
                  <a:schemeClr val="tx1"/>
                </a:solidFill>
              </a:rPr>
              <a:t>QoS</a:t>
            </a:r>
            <a:endParaRPr lang="es-EC" dirty="0">
              <a:solidFill>
                <a:schemeClr val="tx1"/>
              </a:solidFill>
            </a:endParaRPr>
          </a:p>
          <a:p>
            <a:pPr marL="1005840" lvl="3" indent="0">
              <a:buNone/>
            </a:pPr>
            <a:r>
              <a:rPr lang="es-EC" dirty="0">
                <a:solidFill>
                  <a:schemeClr val="tx1"/>
                </a:solidFill>
              </a:rPr>
              <a:t>Tecnología estandarizada y probada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bg1"/>
                </a:solidFill>
                <a:effectLst/>
              </a:rPr>
              <a:t>MODELO DE NEGOCIOS: ESTUDIO TÉCNICO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Análisis de </a:t>
            </a:r>
            <a:r>
              <a:rPr lang="es-EC" dirty="0" smtClean="0"/>
              <a:t>propagación</a:t>
            </a:r>
          </a:p>
          <a:p>
            <a:r>
              <a:rPr lang="es-EC" dirty="0"/>
              <a:t>Cálculo de cobertura </a:t>
            </a:r>
            <a:r>
              <a:rPr lang="es-EC" dirty="0" err="1" smtClean="0"/>
              <a:t>NLOS</a:t>
            </a:r>
            <a:endParaRPr lang="es-EC" dirty="0" smtClean="0"/>
          </a:p>
          <a:p>
            <a:r>
              <a:rPr lang="es-EC" dirty="0" smtClean="0"/>
              <a:t>Cálculo  </a:t>
            </a:r>
            <a:r>
              <a:rPr lang="es-EC" dirty="0"/>
              <a:t>de capacidad de </a:t>
            </a:r>
            <a:r>
              <a:rPr lang="es-EC" dirty="0" smtClean="0"/>
              <a:t>red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50912"/>
          </a:xfrm>
        </p:spPr>
        <p:txBody>
          <a:bodyPr>
            <a:normAutofit/>
          </a:bodyPr>
          <a:lstStyle/>
          <a:p>
            <a:r>
              <a:rPr lang="es-EC" sz="3800" b="1" dirty="0">
                <a:solidFill>
                  <a:schemeClr val="bg1"/>
                </a:solidFill>
                <a:effectLst/>
              </a:rPr>
              <a:t>Dimensionamiento de </a:t>
            </a:r>
            <a:r>
              <a:rPr lang="es-EC" sz="3800" b="1" dirty="0" smtClean="0">
                <a:solidFill>
                  <a:schemeClr val="bg1"/>
                </a:solidFill>
                <a:effectLst/>
              </a:rPr>
              <a:t>red </a:t>
            </a:r>
            <a:endParaRPr lang="es-EC" sz="3800" b="1" dirty="0">
              <a:solidFill>
                <a:schemeClr val="bg1"/>
              </a:solidFill>
            </a:endParaRPr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 bwMode="auto">
          <a:xfrm>
            <a:off x="1475656" y="3212976"/>
            <a:ext cx="6887664" cy="287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50912"/>
          </a:xfrm>
        </p:spPr>
        <p:txBody>
          <a:bodyPr>
            <a:normAutofit/>
          </a:bodyPr>
          <a:lstStyle/>
          <a:p>
            <a:r>
              <a:rPr lang="es-EC" sz="3800" b="1" dirty="0" smtClean="0">
                <a:solidFill>
                  <a:schemeClr val="bg1"/>
                </a:solidFill>
              </a:rPr>
              <a:t>Propuesta de red</a:t>
            </a:r>
            <a:endParaRPr lang="es-EC" sz="38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507220"/>
              </p:ext>
            </p:extLst>
          </p:nvPr>
        </p:nvGraphicFramePr>
        <p:xfrm>
          <a:off x="611560" y="1475492"/>
          <a:ext cx="3888432" cy="382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Visio" r:id="rId4" imgW="5232821" imgH="6121424" progId="Visio.Drawing.11">
                  <p:embed/>
                </p:oleObj>
              </mc:Choice>
              <mc:Fallback>
                <p:oleObj name="Visio" r:id="rId4" imgW="5232821" imgH="612142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75492"/>
                        <a:ext cx="3888432" cy="3825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227925" y="55047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/>
              <a:t>PDI</a:t>
            </a:r>
            <a:r>
              <a:rPr lang="es-EC" dirty="0"/>
              <a:t>, POP (</a:t>
            </a:r>
            <a:r>
              <a:rPr lang="es-EC" dirty="0" err="1"/>
              <a:t>CNT</a:t>
            </a:r>
            <a:r>
              <a:rPr lang="es-EC" dirty="0"/>
              <a:t>)</a:t>
            </a:r>
          </a:p>
          <a:p>
            <a:endParaRPr lang="es-EC" dirty="0"/>
          </a:p>
        </p:txBody>
      </p:sp>
      <p:pic>
        <p:nvPicPr>
          <p:cNvPr id="124951" name="Picture 2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2" r="25333" b="20876"/>
          <a:stretch/>
        </p:blipFill>
        <p:spPr bwMode="auto">
          <a:xfrm>
            <a:off x="5292080" y="2695409"/>
            <a:ext cx="2615610" cy="135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sz="5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Estudio de demanda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Estudio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Simulación de cobertura </a:t>
            </a:r>
            <a:br>
              <a:rPr lang="es-EC" b="1" dirty="0" smtClean="0">
                <a:solidFill>
                  <a:schemeClr val="bg1"/>
                </a:solidFill>
              </a:rPr>
            </a:br>
            <a:r>
              <a:rPr lang="es-ES" sz="1800" dirty="0" smtClean="0">
                <a:effectLst/>
              </a:rPr>
              <a:t>(</a:t>
            </a:r>
            <a:r>
              <a:rPr lang="es-ES" sz="1800" dirty="0">
                <a:effectLst/>
              </a:rPr>
              <a:t>Sin el uso de antena exterior en el cliente)</a:t>
            </a:r>
            <a:endParaRPr lang="es-EC" sz="1800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87" y="1408078"/>
            <a:ext cx="3680853" cy="259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t="11240" r="23088" b="16714"/>
          <a:stretch>
            <a:fillRect/>
          </a:stretch>
        </p:blipFill>
        <p:spPr bwMode="auto">
          <a:xfrm>
            <a:off x="395536" y="4354637"/>
            <a:ext cx="1846293" cy="18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Imagen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5" t="16971" r="25748" b="17755"/>
          <a:stretch>
            <a:fillRect/>
          </a:stretch>
        </p:blipFill>
        <p:spPr bwMode="auto">
          <a:xfrm>
            <a:off x="2325050" y="4319825"/>
            <a:ext cx="1814902" cy="185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Imagen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t="11488" r="20200" b="16710"/>
          <a:stretch>
            <a:fillRect/>
          </a:stretch>
        </p:blipFill>
        <p:spPr bwMode="auto">
          <a:xfrm>
            <a:off x="4443349" y="4293096"/>
            <a:ext cx="185929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Imagen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12794" r="26563" b="17233"/>
          <a:stretch>
            <a:fillRect/>
          </a:stretch>
        </p:blipFill>
        <p:spPr bwMode="auto">
          <a:xfrm>
            <a:off x="6588224" y="4319589"/>
            <a:ext cx="187220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Imagen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8855" r="71837" b="76053"/>
          <a:stretch>
            <a:fillRect/>
          </a:stretch>
        </p:blipFill>
        <p:spPr bwMode="auto">
          <a:xfrm>
            <a:off x="6177240" y="2852936"/>
            <a:ext cx="1531094" cy="3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sz="4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Estudio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sz="35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Estudio</a:t>
            </a:r>
            <a:r>
              <a:rPr lang="en-US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Financiero</a:t>
            </a:r>
            <a:endParaRPr lang="en-US" sz="35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946" y="116632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es-EC" b="1" dirty="0">
                <a:solidFill>
                  <a:schemeClr val="bg1"/>
                </a:solidFill>
                <a:effectLst/>
              </a:rPr>
              <a:t>MODELO DE NEGOCIOS: ESTUDIO FINANCIERO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125953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r="14223" b="29436"/>
          <a:stretch/>
        </p:blipFill>
        <p:spPr bwMode="auto">
          <a:xfrm>
            <a:off x="957114" y="2132856"/>
            <a:ext cx="3952875" cy="10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1660158"/>
            <a:ext cx="28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Propuesta de plan tarifario</a:t>
            </a:r>
            <a:endParaRPr lang="es-EC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4" r="39293" b="50000"/>
          <a:stretch/>
        </p:blipFill>
        <p:spPr bwMode="auto">
          <a:xfrm>
            <a:off x="6084168" y="2204864"/>
            <a:ext cx="1614866" cy="5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5940697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67544" y="3356992"/>
            <a:ext cx="542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Plan de instalación, ventas y cálculo de ingresos año 1</a:t>
            </a:r>
          </a:p>
        </p:txBody>
      </p:sp>
    </p:spTree>
    <p:extLst>
      <p:ext uri="{BB962C8B-B14F-4D97-AF65-F5344CB8AC3E}">
        <p14:creationId xmlns:p14="http://schemas.microsoft.com/office/powerpoint/2010/main" val="35458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6896"/>
          </a:xfrm>
        </p:spPr>
        <p:txBody>
          <a:bodyPr>
            <a:normAutofit fontScale="90000"/>
          </a:bodyPr>
          <a:lstStyle/>
          <a:p>
            <a:pPr algn="just"/>
            <a:r>
              <a:rPr lang="es-EC" b="1" dirty="0" smtClean="0">
                <a:solidFill>
                  <a:schemeClr val="bg1"/>
                </a:solidFill>
              </a:rPr>
              <a:t>Estimación de Ingresos y egresos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3" y="1619647"/>
            <a:ext cx="8229600" cy="1377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323528" y="3244914"/>
            <a:ext cx="22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 err="1" smtClean="0">
                <a:solidFill>
                  <a:schemeClr val="bg1"/>
                </a:solidFill>
              </a:rPr>
              <a:t>CAPEX</a:t>
            </a:r>
            <a:r>
              <a:rPr lang="es-EC" b="1" dirty="0" smtClean="0">
                <a:solidFill>
                  <a:schemeClr val="bg1"/>
                </a:solidFill>
              </a:rPr>
              <a:t>  y </a:t>
            </a:r>
            <a:r>
              <a:rPr lang="es-EC" b="1" dirty="0" err="1" smtClean="0">
                <a:solidFill>
                  <a:schemeClr val="bg1"/>
                </a:solidFill>
              </a:rPr>
              <a:t>OPEX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908720"/>
            <a:ext cx="1567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chemeClr val="bg1"/>
                </a:solidFill>
              </a:rPr>
              <a:t>Ingresos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5" y="5867980"/>
            <a:ext cx="539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*</a:t>
            </a:r>
            <a:r>
              <a:rPr lang="es-EC" sz="1600" b="1" dirty="0" smtClean="0">
                <a:solidFill>
                  <a:schemeClr val="bg1"/>
                </a:solidFill>
              </a:rPr>
              <a:t>Costos </a:t>
            </a:r>
            <a:r>
              <a:rPr lang="es-EC" sz="1600" b="1" dirty="0">
                <a:solidFill>
                  <a:schemeClr val="bg1"/>
                </a:solidFill>
              </a:rPr>
              <a:t>de tráfico de </a:t>
            </a:r>
            <a:r>
              <a:rPr lang="es-EC" sz="1600" b="1" dirty="0" smtClean="0">
                <a:solidFill>
                  <a:schemeClr val="bg1"/>
                </a:solidFill>
              </a:rPr>
              <a:t>internet y voz, uso de frecuencias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4070"/>
            <a:ext cx="8879455" cy="178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78904"/>
          </a:xfrm>
        </p:spPr>
        <p:txBody>
          <a:bodyPr>
            <a:normAutofit/>
          </a:bodyPr>
          <a:lstStyle/>
          <a:p>
            <a:pPr algn="just"/>
            <a:r>
              <a:rPr lang="es-EC" sz="3800" b="1" dirty="0" smtClean="0">
                <a:solidFill>
                  <a:schemeClr val="bg1"/>
                </a:solidFill>
              </a:rPr>
              <a:t>VAN, </a:t>
            </a:r>
            <a:r>
              <a:rPr lang="es-EC" sz="3800" b="1" dirty="0" err="1" smtClean="0">
                <a:solidFill>
                  <a:schemeClr val="bg1"/>
                </a:solidFill>
              </a:rPr>
              <a:t>TIR</a:t>
            </a:r>
            <a:r>
              <a:rPr lang="es-EC" sz="3800" b="1" dirty="0">
                <a:solidFill>
                  <a:schemeClr val="bg1"/>
                </a:solidFill>
              </a:rPr>
              <a:t> </a:t>
            </a:r>
            <a:r>
              <a:rPr lang="es-EC" sz="3800" b="1" dirty="0" smtClean="0">
                <a:solidFill>
                  <a:schemeClr val="bg1"/>
                </a:solidFill>
              </a:rPr>
              <a:t>y flujo de caja</a:t>
            </a:r>
            <a:endParaRPr lang="es-EC" sz="3800" b="1" dirty="0">
              <a:solidFill>
                <a:schemeClr val="bg1"/>
              </a:solidFill>
            </a:endParaRPr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r="16762" b="25456"/>
          <a:stretch/>
        </p:blipFill>
        <p:spPr bwMode="auto">
          <a:xfrm>
            <a:off x="2646809" y="1196752"/>
            <a:ext cx="3562350" cy="11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7687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293096"/>
            <a:ext cx="279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Análisis de sensibilidad </a:t>
            </a:r>
          </a:p>
        </p:txBody>
      </p:sp>
      <p:pic>
        <p:nvPicPr>
          <p:cNvPr id="8" name="7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r="14763" b="15483"/>
          <a:stretch/>
        </p:blipFill>
        <p:spPr bwMode="auto">
          <a:xfrm>
            <a:off x="2483768" y="4806444"/>
            <a:ext cx="3806190" cy="1920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15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sz="4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Estudio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sz="35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Estudio</a:t>
            </a:r>
            <a:r>
              <a:rPr lang="en-US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3600" b="1" dirty="0">
                <a:solidFill>
                  <a:schemeClr val="bg1"/>
                </a:solidFill>
              </a:rPr>
              <a:t>Constitución de la República del Ecuador</a:t>
            </a:r>
          </a:p>
          <a:p>
            <a:pPr algn="just"/>
            <a:endParaRPr lang="es-EC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es-EC" dirty="0" smtClean="0">
                <a:solidFill>
                  <a:schemeClr val="bg1"/>
                </a:solidFill>
              </a:rPr>
              <a:t>Todas </a:t>
            </a:r>
            <a:r>
              <a:rPr lang="es-EC" dirty="0">
                <a:solidFill>
                  <a:schemeClr val="bg1"/>
                </a:solidFill>
              </a:rPr>
              <a:t>las personas tienen derecho al </a:t>
            </a:r>
            <a:r>
              <a:rPr lang="es-EC" b="1" u="sng" dirty="0">
                <a:solidFill>
                  <a:schemeClr val="bg1"/>
                </a:solidFill>
              </a:rPr>
              <a:t>acceso universal</a:t>
            </a:r>
            <a:r>
              <a:rPr lang="es-EC" dirty="0">
                <a:solidFill>
                  <a:schemeClr val="bg1"/>
                </a:solidFill>
              </a:rPr>
              <a:t> a las </a:t>
            </a:r>
            <a:r>
              <a:rPr lang="es-EC" dirty="0" smtClean="0">
                <a:solidFill>
                  <a:schemeClr val="bg1"/>
                </a:solidFill>
              </a:rPr>
              <a:t>TIC.</a:t>
            </a:r>
          </a:p>
          <a:p>
            <a:pPr algn="just">
              <a:buClr>
                <a:schemeClr val="bg1"/>
              </a:buClr>
            </a:pPr>
            <a:r>
              <a:rPr lang="es-EC" dirty="0">
                <a:solidFill>
                  <a:schemeClr val="bg1"/>
                </a:solidFill>
              </a:rPr>
              <a:t>El </a:t>
            </a:r>
            <a:r>
              <a:rPr lang="es-EC" b="1" u="sng" dirty="0">
                <a:solidFill>
                  <a:schemeClr val="bg1"/>
                </a:solidFill>
              </a:rPr>
              <a:t>Estado será responsable de la provisión de los servicios públicos</a:t>
            </a:r>
            <a:r>
              <a:rPr lang="es-EC" dirty="0">
                <a:solidFill>
                  <a:schemeClr val="bg1"/>
                </a:solidFill>
              </a:rPr>
              <a:t> como telecomunicaciones, y que </a:t>
            </a:r>
            <a:r>
              <a:rPr lang="es-EC" dirty="0" smtClean="0">
                <a:solidFill>
                  <a:schemeClr val="bg1"/>
                </a:solidFill>
              </a:rPr>
              <a:t>respondan </a:t>
            </a:r>
            <a:r>
              <a:rPr lang="es-EC" dirty="0">
                <a:solidFill>
                  <a:schemeClr val="bg1"/>
                </a:solidFill>
              </a:rPr>
              <a:t>a los principios de obligatoriedad, generalidad, uniformidad, eficiencia, responsabilidad, universalidad, accesibilidad, regularidad, continuidad y </a:t>
            </a:r>
            <a:r>
              <a:rPr lang="es-EC" dirty="0" smtClean="0">
                <a:solidFill>
                  <a:schemeClr val="bg1"/>
                </a:solidFill>
              </a:rPr>
              <a:t>calidad.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b="1" dirty="0">
                <a:solidFill>
                  <a:schemeClr val="bg1"/>
                </a:solidFill>
                <a:effectLst/>
              </a:rPr>
              <a:t>MODELO DE NEGOCIO: ESTUDIO LEGAL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 2" panose="05020102010507070707" pitchFamily="18" charset="2"/>
              <a:buChar char=""/>
            </a:pPr>
            <a:r>
              <a:rPr lang="es-EC" b="1" dirty="0">
                <a:solidFill>
                  <a:schemeClr val="bg1"/>
                </a:solidFill>
              </a:rPr>
              <a:t>Ley Especial de Telecomunicaciones y su Reglamento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s-EC" dirty="0" smtClean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s-EC" sz="2000" dirty="0" err="1">
                <a:solidFill>
                  <a:schemeClr val="bg1"/>
                </a:solidFill>
              </a:rPr>
              <a:t>FODETEL</a:t>
            </a:r>
            <a:r>
              <a:rPr lang="es-EC" sz="2000" dirty="0">
                <a:solidFill>
                  <a:schemeClr val="bg1"/>
                </a:solidFill>
              </a:rPr>
              <a:t> (1 % ingresos brutos</a:t>
            </a:r>
            <a:r>
              <a:rPr lang="es-EC" sz="2000" dirty="0" smtClean="0">
                <a:solidFill>
                  <a:schemeClr val="bg1"/>
                </a:solidFill>
              </a:rPr>
              <a:t>) </a:t>
            </a:r>
            <a:endParaRPr lang="es-EC" sz="2000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es-EC" sz="2000" dirty="0">
                <a:solidFill>
                  <a:schemeClr val="bg1"/>
                </a:solidFill>
              </a:rPr>
              <a:t>	</a:t>
            </a:r>
            <a:r>
              <a:rPr lang="es-EC" sz="2000" dirty="0" smtClean="0">
                <a:solidFill>
                  <a:schemeClr val="bg1"/>
                </a:solidFill>
              </a:rPr>
              <a:t>- Acceso universal, Servicio </a:t>
            </a:r>
            <a:r>
              <a:rPr lang="es-EC" sz="2000" dirty="0">
                <a:solidFill>
                  <a:schemeClr val="bg1"/>
                </a:solidFill>
              </a:rPr>
              <a:t>universal</a:t>
            </a:r>
          </a:p>
          <a:p>
            <a:pPr algn="just">
              <a:buClr>
                <a:srgbClr val="FF0000"/>
              </a:buClr>
              <a:buFont typeface="Wingdings 2" panose="05020102010507070707" pitchFamily="18" charset="2"/>
              <a:buChar char=""/>
            </a:pPr>
            <a:r>
              <a:rPr lang="es-EC" b="1" dirty="0" smtClean="0">
                <a:solidFill>
                  <a:schemeClr val="bg1"/>
                </a:solidFill>
              </a:rPr>
              <a:t>Soterramiento </a:t>
            </a:r>
            <a:r>
              <a:rPr lang="es-EC" b="1" dirty="0">
                <a:solidFill>
                  <a:schemeClr val="bg1"/>
                </a:solidFill>
              </a:rPr>
              <a:t>de cables</a:t>
            </a:r>
          </a:p>
          <a:p>
            <a:pPr algn="just">
              <a:buClr>
                <a:srgbClr val="FF0000"/>
              </a:buClr>
              <a:buFont typeface="Wingdings 2" panose="05020102010507070707" pitchFamily="18" charset="2"/>
              <a:buChar char=""/>
            </a:pPr>
            <a:r>
              <a:rPr lang="es-EC" b="1" dirty="0" smtClean="0">
                <a:solidFill>
                  <a:schemeClr val="bg1"/>
                </a:solidFill>
              </a:rPr>
              <a:t>Emisiones </a:t>
            </a:r>
            <a:r>
              <a:rPr lang="es-EC" b="1" dirty="0">
                <a:solidFill>
                  <a:schemeClr val="bg1"/>
                </a:solidFill>
              </a:rPr>
              <a:t>electromagnéticas</a:t>
            </a:r>
          </a:p>
          <a:p>
            <a:pPr algn="just">
              <a:buClr>
                <a:srgbClr val="FF0000"/>
              </a:buClr>
              <a:buFont typeface="Wingdings 2" panose="05020102010507070707" pitchFamily="18" charset="2"/>
              <a:buChar char=""/>
            </a:pPr>
            <a:r>
              <a:rPr lang="es-EC" b="1" dirty="0" smtClean="0">
                <a:solidFill>
                  <a:schemeClr val="bg1"/>
                </a:solidFill>
              </a:rPr>
              <a:t>Estrategia </a:t>
            </a:r>
            <a:r>
              <a:rPr lang="es-EC" b="1" dirty="0">
                <a:solidFill>
                  <a:schemeClr val="bg1"/>
                </a:solidFill>
              </a:rPr>
              <a:t>Ecuador Digital 2.0</a:t>
            </a:r>
          </a:p>
          <a:p>
            <a:pPr marL="1005840" lvl="3" indent="0" algn="just">
              <a:buNone/>
            </a:pPr>
            <a:r>
              <a:rPr lang="es-EC" sz="1600" b="1" dirty="0">
                <a:solidFill>
                  <a:schemeClr val="bg1"/>
                </a:solidFill>
              </a:rPr>
              <a:t>1) Plan Nacional de Acceso Universal y Alistamiento Digital</a:t>
            </a:r>
            <a:endParaRPr lang="es-EC" sz="1600" dirty="0">
              <a:solidFill>
                <a:schemeClr val="bg1"/>
              </a:solidFill>
            </a:endParaRPr>
          </a:p>
          <a:p>
            <a:pPr marL="1005840" lvl="3" indent="0" algn="just">
              <a:buNone/>
            </a:pPr>
            <a:r>
              <a:rPr lang="es-EC" sz="1600" b="1" dirty="0">
                <a:solidFill>
                  <a:schemeClr val="bg1"/>
                </a:solidFill>
              </a:rPr>
              <a:t>2) Plan de Gobierno Digital</a:t>
            </a:r>
            <a:endParaRPr lang="es-EC" sz="1600" dirty="0">
              <a:solidFill>
                <a:schemeClr val="bg1"/>
              </a:solidFill>
            </a:endParaRPr>
          </a:p>
          <a:p>
            <a:pPr marL="1005840" lvl="3" indent="0" algn="just">
              <a:buNone/>
            </a:pPr>
            <a:r>
              <a:rPr lang="es-EC" sz="1600" b="1" dirty="0">
                <a:solidFill>
                  <a:schemeClr val="bg1"/>
                </a:solidFill>
              </a:rPr>
              <a:t>3) Plan Nacional de Banda Ancha</a:t>
            </a:r>
            <a:endParaRPr lang="es-EC" sz="1600" dirty="0">
              <a:solidFill>
                <a:schemeClr val="bg1"/>
              </a:solidFill>
            </a:endParaRPr>
          </a:p>
          <a:p>
            <a:pPr algn="just">
              <a:buClr>
                <a:srgbClr val="FF0000"/>
              </a:buClr>
              <a:buFont typeface="Wingdings 2" panose="05020102010507070707" pitchFamily="18" charset="2"/>
              <a:buChar char=""/>
            </a:pPr>
            <a:r>
              <a:rPr lang="es-EC" b="1" dirty="0">
                <a:solidFill>
                  <a:schemeClr val="bg1"/>
                </a:solidFill>
              </a:rPr>
              <a:t>Plan Nacional Del Buen Vivir 2013 - 2017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b="1" dirty="0">
                <a:solidFill>
                  <a:schemeClr val="bg1"/>
                </a:solidFill>
                <a:effectLst/>
              </a:rPr>
              <a:t>MODELO DE NEGOCIO: ESTUDIO </a:t>
            </a:r>
            <a:r>
              <a:rPr lang="es-EC" b="1" dirty="0" smtClean="0">
                <a:solidFill>
                  <a:schemeClr val="bg1"/>
                </a:solidFill>
                <a:effectLst/>
              </a:rPr>
              <a:t>LEGAL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10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6. Modelo de negocios: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sz="3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Estudio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sz="4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 </a:t>
            </a:r>
            <a:r>
              <a:rPr lang="en-US" sz="48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Conclusiones</a:t>
            </a:r>
            <a:endParaRPr lang="es-EC" sz="4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Clr>
                <a:srgbClr val="FFFF00"/>
              </a:buClr>
            </a:pPr>
            <a:r>
              <a:rPr lang="es-EC" dirty="0">
                <a:solidFill>
                  <a:schemeClr val="bg1"/>
                </a:solidFill>
              </a:rPr>
              <a:t>Es posible diseñar un </a:t>
            </a:r>
            <a:r>
              <a:rPr lang="es-EC" b="1" dirty="0">
                <a:solidFill>
                  <a:schemeClr val="bg1"/>
                </a:solidFill>
              </a:rPr>
              <a:t>modelo de negocio </a:t>
            </a:r>
            <a:r>
              <a:rPr lang="es-EC" dirty="0">
                <a:solidFill>
                  <a:schemeClr val="bg1"/>
                </a:solidFill>
              </a:rPr>
              <a:t>de servicios de telecomunicaciones de voz y datos, para cubrir la demanda del servicio en la </a:t>
            </a:r>
            <a:r>
              <a:rPr lang="es-EC" b="1" dirty="0">
                <a:solidFill>
                  <a:schemeClr val="bg1"/>
                </a:solidFill>
              </a:rPr>
              <a:t>población urbana y rural </a:t>
            </a:r>
            <a:r>
              <a:rPr lang="es-EC" dirty="0">
                <a:solidFill>
                  <a:schemeClr val="bg1"/>
                </a:solidFill>
              </a:rPr>
              <a:t>del cantón Babahoyo, que este sujeto a la capacidad de pago de cada segmento de mercado, que vaya en </a:t>
            </a:r>
            <a:r>
              <a:rPr lang="es-EC" b="1" dirty="0">
                <a:solidFill>
                  <a:schemeClr val="bg1"/>
                </a:solidFill>
              </a:rPr>
              <a:t>beneficio de los habitantes </a:t>
            </a:r>
            <a:r>
              <a:rPr lang="es-EC" dirty="0">
                <a:solidFill>
                  <a:schemeClr val="bg1"/>
                </a:solidFill>
              </a:rPr>
              <a:t>del cantón y genere nuevas oportunidades de negocios, que se ven reflejadas en el desarrollo general </a:t>
            </a:r>
            <a:r>
              <a:rPr lang="es-EC" dirty="0" smtClean="0">
                <a:solidFill>
                  <a:schemeClr val="bg1"/>
                </a:solidFill>
              </a:rPr>
              <a:t>de </a:t>
            </a:r>
            <a:r>
              <a:rPr lang="es-EC" dirty="0">
                <a:solidFill>
                  <a:schemeClr val="bg1"/>
                </a:solidFill>
              </a:rPr>
              <a:t>dicha </a:t>
            </a:r>
            <a:r>
              <a:rPr lang="es-EC" dirty="0" smtClean="0">
                <a:solidFill>
                  <a:schemeClr val="bg1"/>
                </a:solidFill>
              </a:rPr>
              <a:t>población.</a:t>
            </a:r>
          </a:p>
          <a:p>
            <a:pPr algn="just">
              <a:buClr>
                <a:srgbClr val="FFFF00"/>
              </a:buClr>
            </a:pPr>
            <a:r>
              <a:rPr lang="es-EC" dirty="0">
                <a:solidFill>
                  <a:schemeClr val="bg1"/>
                </a:solidFill>
              </a:rPr>
              <a:t>El Gobierno Nacional, de acuerdo a la declaración de servicio universal debe </a:t>
            </a:r>
            <a:r>
              <a:rPr lang="es-EC" b="1" dirty="0">
                <a:solidFill>
                  <a:schemeClr val="bg1"/>
                </a:solidFill>
              </a:rPr>
              <a:t>impulsar planes </a:t>
            </a:r>
            <a:r>
              <a:rPr lang="es-EC" dirty="0">
                <a:solidFill>
                  <a:schemeClr val="bg1"/>
                </a:solidFill>
              </a:rPr>
              <a:t>de desarrollo de telecomunicaciones, a través de </a:t>
            </a:r>
            <a:r>
              <a:rPr lang="es-EC" b="1" dirty="0">
                <a:solidFill>
                  <a:schemeClr val="bg1"/>
                </a:solidFill>
              </a:rPr>
              <a:t>leyes y los contratos </a:t>
            </a:r>
            <a:r>
              <a:rPr lang="es-EC" dirty="0">
                <a:solidFill>
                  <a:schemeClr val="bg1"/>
                </a:solidFill>
              </a:rPr>
              <a:t>de concesión con las empresas operadoras, para que se trabaje en proyectos que fomenten la </a:t>
            </a:r>
            <a:r>
              <a:rPr lang="es-EC" b="1" dirty="0">
                <a:solidFill>
                  <a:schemeClr val="bg1"/>
                </a:solidFill>
              </a:rPr>
              <a:t>entrega de servicios </a:t>
            </a:r>
            <a:r>
              <a:rPr lang="es-EC" dirty="0">
                <a:solidFill>
                  <a:schemeClr val="bg1"/>
                </a:solidFill>
              </a:rPr>
              <a:t>de telecomunicaciones en zonas no rentables, con planes comerciales dirigidos hacia la población de bajos ingresos. </a:t>
            </a:r>
          </a:p>
          <a:p>
            <a:pPr marL="0" indent="0" algn="just">
              <a:buClr>
                <a:srgbClr val="FFFF00"/>
              </a:buClr>
              <a:buNone/>
            </a:pPr>
            <a:endParaRPr lang="es-EC" dirty="0" smtClean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</a:rPr>
              <a:t>Conclusiones</a:t>
            </a:r>
            <a:endParaRPr lang="es-EC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Penetración de T. Fija e Internet 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123906" name="Picture 2" descr="D:\Laptop\Tesis\Perfil de TesisUltimo\LLevar\pENETRACI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29600" cy="4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82510"/>
            <a:ext cx="4391657" cy="5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FFFF00"/>
              </a:buClr>
            </a:pPr>
            <a:r>
              <a:rPr lang="es-ES" dirty="0" smtClean="0">
                <a:solidFill>
                  <a:schemeClr val="bg1"/>
                </a:solidFill>
              </a:rPr>
              <a:t>De </a:t>
            </a:r>
            <a:r>
              <a:rPr lang="es-ES" dirty="0">
                <a:solidFill>
                  <a:schemeClr val="bg1"/>
                </a:solidFill>
              </a:rPr>
              <a:t>manera general la </a:t>
            </a:r>
            <a:r>
              <a:rPr lang="es-ES" b="1" dirty="0">
                <a:solidFill>
                  <a:schemeClr val="bg1"/>
                </a:solidFill>
              </a:rPr>
              <a:t>implementación de una red </a:t>
            </a:r>
            <a:r>
              <a:rPr lang="es-ES" dirty="0">
                <a:solidFill>
                  <a:schemeClr val="bg1"/>
                </a:solidFill>
              </a:rPr>
              <a:t>de acceso para ofrecer internet y telefonía, guarda estrecha </a:t>
            </a:r>
            <a:r>
              <a:rPr lang="es-ES" b="1" dirty="0">
                <a:solidFill>
                  <a:schemeClr val="bg1"/>
                </a:solidFill>
              </a:rPr>
              <a:t>relación</a:t>
            </a:r>
            <a:r>
              <a:rPr lang="es-ES" dirty="0">
                <a:solidFill>
                  <a:schemeClr val="bg1"/>
                </a:solidFill>
              </a:rPr>
              <a:t> con lo indicado en la Constitución de la República para proveer </a:t>
            </a:r>
            <a:r>
              <a:rPr lang="es-ES" b="1" dirty="0">
                <a:solidFill>
                  <a:schemeClr val="bg1"/>
                </a:solidFill>
              </a:rPr>
              <a:t>acceso universal </a:t>
            </a:r>
            <a:r>
              <a:rPr lang="es-ES" dirty="0">
                <a:solidFill>
                  <a:schemeClr val="bg1"/>
                </a:solidFill>
              </a:rPr>
              <a:t>a todos los ciudadanos, por lo cual e</a:t>
            </a:r>
            <a:r>
              <a:rPr lang="es-EC" dirty="0">
                <a:solidFill>
                  <a:schemeClr val="bg1"/>
                </a:solidFill>
              </a:rPr>
              <a:t>s necesario que el Estado a través de sus empresas públicas, cree planes comerciales y de servicios acordes al poder adquisitivo de los sectores menos favorecidos.</a:t>
            </a:r>
          </a:p>
          <a:p>
            <a:pPr algn="just">
              <a:buClr>
                <a:srgbClr val="FFFF00"/>
              </a:buClr>
            </a:pPr>
            <a:r>
              <a:rPr lang="es-EC" dirty="0">
                <a:solidFill>
                  <a:schemeClr val="bg1"/>
                </a:solidFill>
              </a:rPr>
              <a:t>El proyecto de expansión, además de buscar una rentabilidad económica busca ayudar al desarrollo del país, </a:t>
            </a:r>
            <a:r>
              <a:rPr lang="es-EC" b="1" dirty="0">
                <a:solidFill>
                  <a:schemeClr val="bg1"/>
                </a:solidFill>
              </a:rPr>
              <a:t>satisfacer necesidades básicas insatisfechas, equiparar las condiciones </a:t>
            </a:r>
            <a:r>
              <a:rPr lang="es-EC" dirty="0">
                <a:solidFill>
                  <a:schemeClr val="bg1"/>
                </a:solidFill>
              </a:rPr>
              <a:t>y acceso a servicios entre la población urbana y la rural y reducir la brecha tecnológica, de conocimientos y oportunidades que existe entre los habitantes de una misma </a:t>
            </a:r>
            <a:r>
              <a:rPr lang="es-EC" dirty="0" smtClean="0">
                <a:solidFill>
                  <a:schemeClr val="bg1"/>
                </a:solidFill>
              </a:rPr>
              <a:t>sociedad</a:t>
            </a:r>
          </a:p>
          <a:p>
            <a:pPr lvl="0" algn="just">
              <a:buClr>
                <a:srgbClr val="FFFF00"/>
              </a:buClr>
            </a:pPr>
            <a:r>
              <a:rPr lang="es-EC" dirty="0">
                <a:solidFill>
                  <a:schemeClr val="bg1"/>
                </a:solidFill>
              </a:rPr>
              <a:t>La implementación de este diseño, tendrá como consecuencia una mejora en la calidad de vida de los hogares del cantón Babahoyo, permitiendo el acceso al servicio de telefonía fija al </a:t>
            </a:r>
            <a:r>
              <a:rPr lang="es-EC" b="1" dirty="0">
                <a:solidFill>
                  <a:schemeClr val="bg1"/>
                </a:solidFill>
              </a:rPr>
              <a:t>15% de los hogares</a:t>
            </a:r>
            <a:r>
              <a:rPr lang="es-EC" dirty="0">
                <a:solidFill>
                  <a:schemeClr val="bg1"/>
                </a:solidFill>
              </a:rPr>
              <a:t>, y de internet al </a:t>
            </a:r>
            <a:r>
              <a:rPr lang="es-EC" b="1" dirty="0">
                <a:solidFill>
                  <a:schemeClr val="bg1"/>
                </a:solidFill>
              </a:rPr>
              <a:t>24% de hogares</a:t>
            </a:r>
            <a:r>
              <a:rPr lang="es-EC" dirty="0">
                <a:solidFill>
                  <a:schemeClr val="bg1"/>
                </a:solidFill>
              </a:rPr>
              <a:t>, masificando el uso de estos servicios he incrementado sus índices de penetración, en especial en las áreas rurales, contribuyendo directamente al </a:t>
            </a:r>
            <a:r>
              <a:rPr lang="es-EC" b="1" dirty="0">
                <a:solidFill>
                  <a:schemeClr val="bg1"/>
                </a:solidFill>
              </a:rPr>
              <a:t>cumplimiento</a:t>
            </a:r>
            <a:r>
              <a:rPr lang="es-EC" dirty="0">
                <a:solidFill>
                  <a:schemeClr val="bg1"/>
                </a:solidFill>
              </a:rPr>
              <a:t> de lo estipulado en la </a:t>
            </a:r>
            <a:r>
              <a:rPr lang="es-EC" b="1" dirty="0">
                <a:solidFill>
                  <a:schemeClr val="bg1"/>
                </a:solidFill>
              </a:rPr>
              <a:t>Constitución</a:t>
            </a:r>
            <a:r>
              <a:rPr lang="es-EC" dirty="0">
                <a:solidFill>
                  <a:schemeClr val="bg1"/>
                </a:solidFill>
              </a:rPr>
              <a:t> así como en las políticas gubernamentales.</a:t>
            </a:r>
          </a:p>
          <a:p>
            <a:pPr algn="just">
              <a:buClr>
                <a:srgbClr val="FFFF00"/>
              </a:buClr>
            </a:pPr>
            <a:endParaRPr lang="es-EC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49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C" sz="6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6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6600" b="1" dirty="0" smtClean="0">
                <a:solidFill>
                  <a:schemeClr val="bg1"/>
                </a:solidFill>
              </a:rPr>
              <a:t>GRACIAS!!</a:t>
            </a:r>
            <a:endParaRPr lang="es-EC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Formulación del problema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80995606"/>
              </p:ext>
            </p:extLst>
          </p:nvPr>
        </p:nvGraphicFramePr>
        <p:xfrm>
          <a:off x="1307976" y="1397000"/>
          <a:ext cx="708044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69367"/>
              </p:ext>
            </p:extLst>
          </p:nvPr>
        </p:nvGraphicFramePr>
        <p:xfrm>
          <a:off x="457200" y="1524000"/>
          <a:ext cx="8229600" cy="226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 del proyecto</a:t>
            </a:r>
            <a:endParaRPr lang="es-ES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2411760" y="4797152"/>
            <a:ext cx="4228894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/>
              <a:t>Disminuir brecha digital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/>
              <a:t>Permitir Acceso a TIC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/>
              <a:t>Mejorar calidad de </a:t>
            </a:r>
            <a:r>
              <a:rPr lang="es-EC" dirty="0" smtClean="0"/>
              <a:t>vida habitantes</a:t>
            </a:r>
            <a:endParaRPr lang="es-EC" dirty="0"/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 smtClean="0"/>
              <a:t>Cumplir políticas </a:t>
            </a:r>
            <a:r>
              <a:rPr lang="es-EC" dirty="0"/>
              <a:t>gubernamentales </a:t>
            </a:r>
            <a:endParaRPr lang="es-ES" dirty="0"/>
          </a:p>
        </p:txBody>
      </p:sp>
      <p:sp>
        <p:nvSpPr>
          <p:cNvPr id="9" name="8 Flecha arriba"/>
          <p:cNvSpPr/>
          <p:nvPr/>
        </p:nvSpPr>
        <p:spPr>
          <a:xfrm>
            <a:off x="3989898" y="3789040"/>
            <a:ext cx="1008112" cy="72008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87722"/>
              </p:ext>
            </p:extLst>
          </p:nvPr>
        </p:nvGraphicFramePr>
        <p:xfrm>
          <a:off x="179512" y="1338064"/>
          <a:ext cx="8507288" cy="518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Objetivos específicos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1. Introducción </a:t>
            </a:r>
          </a:p>
          <a:p>
            <a:pPr marL="0" indent="0" algn="just">
              <a:buNone/>
            </a:pPr>
            <a:r>
              <a:rPr lang="es-EC" sz="5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2. Análisis de mercado de telefonía e internet fijos en Ecuador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Metodología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investigación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Situación actual de penetración de los servicios de voz e internet en el cantón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B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abahoyo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5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Análisis de 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demanda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6. Modelo de negocios: 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Estudio de demanda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>
                    <a:lumMod val="65000"/>
                  </a:schemeClr>
                </a:solidFill>
              </a:rPr>
              <a:t>	E</a:t>
            </a:r>
            <a:r>
              <a:rPr lang="es-EC" dirty="0" smtClean="0">
                <a:solidFill>
                  <a:schemeClr val="tx1">
                    <a:lumMod val="65000"/>
                  </a:schemeClr>
                </a:solidFill>
              </a:rPr>
              <a:t>studio técnico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Financiero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Estudio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Legal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7.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Conclusiones</a:t>
            </a:r>
            <a:endParaRPr lang="es-EC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1514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ffectLst/>
              </a:rPr>
              <a:t>Distribución del </a:t>
            </a:r>
            <a:r>
              <a:rPr lang="es-EC" b="1" dirty="0" smtClean="0">
                <a:solidFill>
                  <a:schemeClr val="bg1"/>
                </a:solidFill>
                <a:effectLst/>
              </a:rPr>
              <a:t>mercado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3" y="1196752"/>
            <a:ext cx="401068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30" y="2564904"/>
            <a:ext cx="38995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2" y="3984614"/>
            <a:ext cx="3890166" cy="204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1903</TotalTime>
  <Words>1406</Words>
  <Application>Microsoft Office PowerPoint</Application>
  <PresentationFormat>Presentación en pantalla (4:3)</PresentationFormat>
  <Paragraphs>255</Paragraphs>
  <Slides>41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Papel</vt:lpstr>
      <vt:lpstr>Ecuación</vt:lpstr>
      <vt:lpstr>Visio</vt:lpstr>
      <vt:lpstr>Presentación de PowerPoint</vt:lpstr>
      <vt:lpstr>Agenda</vt:lpstr>
      <vt:lpstr>Presentación de PowerPoint</vt:lpstr>
      <vt:lpstr>Penetración de T. Fija e Internet </vt:lpstr>
      <vt:lpstr>Formulación del problema</vt:lpstr>
      <vt:lpstr>Objetivo del proyecto</vt:lpstr>
      <vt:lpstr>Objetivos específicos</vt:lpstr>
      <vt:lpstr>Presentación de PowerPoint</vt:lpstr>
      <vt:lpstr>Distribución del mercado</vt:lpstr>
      <vt:lpstr>Precios telefonía Fija e internet</vt:lpstr>
      <vt:lpstr>Presentación de PowerPoint</vt:lpstr>
      <vt:lpstr>Ubicación geográfica del proyecto de investigación</vt:lpstr>
      <vt:lpstr>Metodología</vt:lpstr>
      <vt:lpstr>Presentación de PowerPoint</vt:lpstr>
      <vt:lpstr>Población, penetración internet fijo y telefonía fija.- Cantón Babahoyo</vt:lpstr>
      <vt:lpstr>Distribución del mercado  y precios en el Cantón Babahoyo</vt:lpstr>
      <vt:lpstr>Presentación de PowerPoint</vt:lpstr>
      <vt:lpstr>Objetivo del Estudio de Mercado</vt:lpstr>
      <vt:lpstr>Cuestionario y muestreo</vt:lpstr>
      <vt:lpstr>Resultado Encuesta: Telefonía Fija</vt:lpstr>
      <vt:lpstr>Resultados Encuesta: Internet</vt:lpstr>
      <vt:lpstr>Presentación de PowerPoint</vt:lpstr>
      <vt:lpstr>MODELO DE NEGOCIOS: ESTUDIO DE DEMANDA</vt:lpstr>
      <vt:lpstr>Internet: Propuesta de planes comerciales y  estimación de tráfico</vt:lpstr>
      <vt:lpstr>Presentación de PowerPoint</vt:lpstr>
      <vt:lpstr>Presentación de PowerPoint</vt:lpstr>
      <vt:lpstr>MODELO DE NEGOCIOS: ESTUDIO TÉCNICO</vt:lpstr>
      <vt:lpstr>Dimensionamiento de red </vt:lpstr>
      <vt:lpstr>Propuesta de red</vt:lpstr>
      <vt:lpstr>Simulación de cobertura  (Sin el uso de antena exterior en el cliente)</vt:lpstr>
      <vt:lpstr>Presentación de PowerPoint</vt:lpstr>
      <vt:lpstr>MODELO DE NEGOCIOS: ESTUDIO FINANCIERO</vt:lpstr>
      <vt:lpstr>Estimación de Ingresos y egresos</vt:lpstr>
      <vt:lpstr>VAN, TIR y flujo de caja</vt:lpstr>
      <vt:lpstr>Presentación de PowerPoint</vt:lpstr>
      <vt:lpstr>MODELO DE NEGOCIO: ESTUDIO LEGAL</vt:lpstr>
      <vt:lpstr>MODELO DE NEGOCIO: ESTUDIO LEGAL </vt:lpstr>
      <vt:lpstr>Presentación de PowerPoint</vt:lpstr>
      <vt:lpstr>Conclusiones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Edwin Narvaez</dc:creator>
  <cp:lastModifiedBy>Edwin Narvaez</cp:lastModifiedBy>
  <cp:revision>79</cp:revision>
  <dcterms:created xsi:type="dcterms:W3CDTF">2011-04-18T21:04:51Z</dcterms:created>
  <dcterms:modified xsi:type="dcterms:W3CDTF">2014-02-20T18:04:58Z</dcterms:modified>
</cp:coreProperties>
</file>