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8" r:id="rId2"/>
    <p:sldId id="276" r:id="rId3"/>
    <p:sldId id="275" r:id="rId4"/>
    <p:sldId id="261" r:id="rId5"/>
    <p:sldId id="262" r:id="rId6"/>
    <p:sldId id="263" r:id="rId7"/>
    <p:sldId id="297" r:id="rId8"/>
    <p:sldId id="267" r:id="rId9"/>
    <p:sldId id="270" r:id="rId10"/>
    <p:sldId id="273" r:id="rId11"/>
    <p:sldId id="274" r:id="rId12"/>
    <p:sldId id="277" r:id="rId13"/>
    <p:sldId id="278" r:id="rId14"/>
    <p:sldId id="279" r:id="rId15"/>
    <p:sldId id="281" r:id="rId16"/>
    <p:sldId id="296" r:id="rId17"/>
    <p:sldId id="295" r:id="rId18"/>
    <p:sldId id="289" r:id="rId19"/>
    <p:sldId id="290" r:id="rId20"/>
    <p:sldId id="299" r:id="rId21"/>
    <p:sldId id="283" r:id="rId22"/>
    <p:sldId id="298" r:id="rId23"/>
    <p:sldId id="285" r:id="rId24"/>
    <p:sldId id="293" r:id="rId25"/>
    <p:sldId id="294"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83304" autoAdjust="0"/>
  </p:normalViewPr>
  <p:slideViewPr>
    <p:cSldViewPr>
      <p:cViewPr varScale="1">
        <p:scale>
          <a:sx n="109" d="100"/>
          <a:sy n="109" d="100"/>
        </p:scale>
        <p:origin x="-258"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83F33618-2F06-4BF8-8B67-61497CEDCAB8}"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3F33618-2F06-4BF8-8B67-61497CEDCAB8}"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3F33618-2F06-4BF8-8B67-61497CEDCAB8}"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715FE1E-3001-4FC6-B7CF-5752F2A3F313}" type="datetimeFigureOut">
              <a:rPr lang="es-EC" smtClean="0"/>
              <a:pPr/>
              <a:t>10/04/2014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83F33618-2F06-4BF8-8B67-61497CEDCAB8}" type="slidenum">
              <a:rPr lang="es-EC" smtClean="0"/>
              <a:pPr/>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15FE1E-3001-4FC6-B7CF-5752F2A3F313}" type="datetimeFigureOut">
              <a:rPr lang="es-EC" smtClean="0"/>
              <a:pPr/>
              <a:t>10/04/2014</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F33618-2F06-4BF8-8B67-61497CEDCAB8}" type="slidenum">
              <a:rPr lang="es-EC" smtClean="0"/>
              <a:pPr/>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708920"/>
            <a:ext cx="6811159" cy="2448272"/>
          </a:xfrm>
        </p:spPr>
        <p:txBody>
          <a:bodyPr>
            <a:normAutofit fontScale="90000"/>
          </a:bodyPr>
          <a:lstStyle/>
          <a:p>
            <a:pPr algn="ctr">
              <a:lnSpc>
                <a:spcPct val="115000"/>
              </a:lnSpc>
              <a:spcAft>
                <a:spcPts val="1000"/>
              </a:spcAft>
            </a:pPr>
            <a:r>
              <a:rPr lang="en-US" sz="2400" dirty="0">
                <a:effectLst/>
              </a:rPr>
              <a:t>“THE INFLUENCE OF MOTIVATION IN THE DEVELOPMENT OF READING SKILLS IN STUDENTS ATTENDING 8</a:t>
            </a:r>
            <a:r>
              <a:rPr lang="en-US" sz="2400" baseline="30000" dirty="0">
                <a:effectLst/>
              </a:rPr>
              <a:t>TH</a:t>
            </a:r>
            <a:r>
              <a:rPr lang="en-US" sz="2400" dirty="0">
                <a:effectLst/>
              </a:rPr>
              <a:t> YEAR OF BASIC EDUCATION  AT INEPE HIGH SCHOOL DURING THE </a:t>
            </a:r>
            <a:r>
              <a:rPr lang="en-US" sz="2400" dirty="0" smtClean="0">
                <a:effectLst/>
              </a:rPr>
              <a:t>SCHOOL </a:t>
            </a:r>
            <a:r>
              <a:rPr lang="en-US" sz="2400" dirty="0">
                <a:effectLst/>
              </a:rPr>
              <a:t>YEAR 2012-2013”</a:t>
            </a:r>
            <a:r>
              <a:rPr lang="es-EC" sz="2400" dirty="0">
                <a:effectLst/>
              </a:rPr>
              <a:t/>
            </a:r>
            <a:br>
              <a:rPr lang="es-EC" sz="2400" dirty="0">
                <a:effectLst/>
              </a:rPr>
            </a:br>
            <a:r>
              <a:rPr lang="es-EC" sz="2400" dirty="0">
                <a:effectLst/>
                <a:latin typeface="Calibri"/>
                <a:ea typeface="Calibri"/>
                <a:cs typeface="Times New Roman"/>
              </a:rPr>
              <a:t/>
            </a:r>
            <a:br>
              <a:rPr lang="es-EC" sz="2400" dirty="0">
                <a:effectLst/>
                <a:latin typeface="Calibri"/>
                <a:ea typeface="Calibri"/>
                <a:cs typeface="Times New Roman"/>
              </a:rPr>
            </a:br>
            <a:endParaRPr lang="es-EC" sz="2400" dirty="0"/>
          </a:p>
        </p:txBody>
      </p:sp>
      <p:sp>
        <p:nvSpPr>
          <p:cNvPr id="5" name="4 CuadroTexto"/>
          <p:cNvSpPr txBox="1"/>
          <p:nvPr/>
        </p:nvSpPr>
        <p:spPr>
          <a:xfrm>
            <a:off x="2339752" y="908720"/>
            <a:ext cx="5040560" cy="1200329"/>
          </a:xfrm>
          <a:prstGeom prst="rect">
            <a:avLst/>
          </a:prstGeom>
          <a:noFill/>
        </p:spPr>
        <p:txBody>
          <a:bodyPr wrap="square" rtlCol="0">
            <a:spAutoFit/>
          </a:bodyPr>
          <a:lstStyle/>
          <a:p>
            <a:pPr algn="ctr"/>
            <a:r>
              <a:rPr lang="en-US" b="1" dirty="0" smtClean="0">
                <a:cs typeface="Arial" pitchFamily="34" charset="0"/>
              </a:rPr>
              <a:t>UNIVERSITY OF THE ARMED FORCES-ESPE </a:t>
            </a:r>
            <a:r>
              <a:rPr lang="es-EC" dirty="0" smtClean="0">
                <a:solidFill>
                  <a:schemeClr val="tx1"/>
                </a:solidFill>
                <a:cs typeface="Arial" pitchFamily="34" charset="0"/>
              </a:rPr>
              <a:t/>
            </a:r>
            <a:br>
              <a:rPr lang="es-EC" dirty="0" smtClean="0">
                <a:solidFill>
                  <a:schemeClr val="tx1"/>
                </a:solidFill>
                <a:cs typeface="Arial" pitchFamily="34" charset="0"/>
              </a:rPr>
            </a:br>
            <a:r>
              <a:rPr lang="en-US" b="1" dirty="0" smtClean="0">
                <a:solidFill>
                  <a:schemeClr val="tx1"/>
                </a:solidFill>
                <a:cs typeface="Arial" pitchFamily="34" charset="0"/>
              </a:rPr>
              <a:t>DEPARTMENT OF LANGUAGES </a:t>
            </a:r>
            <a:r>
              <a:rPr lang="es-EC" dirty="0" smtClean="0">
                <a:solidFill>
                  <a:schemeClr val="tx1"/>
                </a:solidFill>
                <a:cs typeface="Arial" pitchFamily="34" charset="0"/>
              </a:rPr>
              <a:t/>
            </a:r>
            <a:br>
              <a:rPr lang="es-EC" dirty="0" smtClean="0">
                <a:solidFill>
                  <a:schemeClr val="tx1"/>
                </a:solidFill>
                <a:cs typeface="Arial" pitchFamily="34" charset="0"/>
              </a:rPr>
            </a:br>
            <a:r>
              <a:rPr lang="en-US" dirty="0" smtClean="0">
                <a:solidFill>
                  <a:schemeClr val="tx1"/>
                </a:solidFill>
                <a:cs typeface="Arial" pitchFamily="34" charset="0"/>
              </a:rPr>
              <a:t>APPLIED LINGUISTICS CAREER</a:t>
            </a:r>
            <a:r>
              <a:rPr lang="es-EC" sz="1200" dirty="0" smtClean="0"/>
              <a:t/>
            </a:r>
            <a:br>
              <a:rPr lang="es-EC" sz="1200" dirty="0" smtClean="0"/>
            </a:br>
            <a:endParaRPr lang="es-EC" dirty="0"/>
          </a:p>
        </p:txBody>
      </p:sp>
      <p:sp>
        <p:nvSpPr>
          <p:cNvPr id="6" name="5 CuadroTexto"/>
          <p:cNvSpPr txBox="1"/>
          <p:nvPr/>
        </p:nvSpPr>
        <p:spPr>
          <a:xfrm>
            <a:off x="3275856" y="2276872"/>
            <a:ext cx="2664296" cy="369332"/>
          </a:xfrm>
          <a:prstGeom prst="rect">
            <a:avLst/>
          </a:prstGeom>
          <a:noFill/>
        </p:spPr>
        <p:txBody>
          <a:bodyPr wrap="square" rtlCol="0">
            <a:spAutoFit/>
          </a:bodyPr>
          <a:lstStyle/>
          <a:p>
            <a:pPr algn="ctr"/>
            <a:r>
              <a:rPr lang="en-US" b="1" dirty="0" smtClean="0">
                <a:solidFill>
                  <a:schemeClr val="accent1">
                    <a:lumMod val="75000"/>
                  </a:schemeClr>
                </a:solidFill>
              </a:rPr>
              <a:t>Research project </a:t>
            </a:r>
            <a:endParaRPr lang="es-EC" b="1" dirty="0">
              <a:solidFill>
                <a:schemeClr val="accent1">
                  <a:lumMod val="75000"/>
                </a:schemeClr>
              </a:solidFill>
            </a:endParaRPr>
          </a:p>
        </p:txBody>
      </p:sp>
      <p:sp>
        <p:nvSpPr>
          <p:cNvPr id="7" name="6 CuadroTexto"/>
          <p:cNvSpPr txBox="1"/>
          <p:nvPr/>
        </p:nvSpPr>
        <p:spPr>
          <a:xfrm>
            <a:off x="1187624" y="5301208"/>
            <a:ext cx="6840760" cy="1366528"/>
          </a:xfrm>
          <a:prstGeom prst="rect">
            <a:avLst/>
          </a:prstGeom>
          <a:noFill/>
        </p:spPr>
        <p:txBody>
          <a:bodyPr wrap="square" rtlCol="0">
            <a:spAutoFit/>
          </a:bodyPr>
          <a:lstStyle/>
          <a:p>
            <a:pPr algn="ctr">
              <a:lnSpc>
                <a:spcPct val="90000"/>
              </a:lnSpc>
            </a:pPr>
            <a:r>
              <a:rPr lang="en-US" altLang="es-EC" dirty="0" smtClean="0">
                <a:solidFill>
                  <a:schemeClr val="accent1">
                    <a:lumMod val="75000"/>
                  </a:schemeClr>
                </a:solidFill>
                <a:latin typeface="+mj-lt"/>
              </a:rPr>
              <a:t>by: Gabriela Salgado </a:t>
            </a:r>
          </a:p>
          <a:p>
            <a:pPr algn="ctr">
              <a:lnSpc>
                <a:spcPct val="90000"/>
              </a:lnSpc>
            </a:pPr>
            <a:endParaRPr lang="en-US" altLang="es-EC" dirty="0" smtClean="0">
              <a:solidFill>
                <a:schemeClr val="accent1">
                  <a:lumMod val="75000"/>
                </a:schemeClr>
              </a:solidFill>
              <a:latin typeface="+mj-lt"/>
            </a:endParaRPr>
          </a:p>
          <a:p>
            <a:pPr algn="ctr">
              <a:lnSpc>
                <a:spcPct val="90000"/>
              </a:lnSpc>
            </a:pPr>
            <a:r>
              <a:rPr lang="en-US" altLang="es-EC" dirty="0" smtClean="0">
                <a:solidFill>
                  <a:schemeClr val="accent1">
                    <a:lumMod val="75000"/>
                  </a:schemeClr>
                </a:solidFill>
                <a:latin typeface="+mj-lt"/>
              </a:rPr>
              <a:t>THESIS DIRECTOR: MG. MARCOS MORALES</a:t>
            </a:r>
          </a:p>
          <a:p>
            <a:pPr algn="ctr">
              <a:lnSpc>
                <a:spcPct val="90000"/>
              </a:lnSpc>
            </a:pPr>
            <a:r>
              <a:rPr lang="en-US" altLang="es-EC" dirty="0" smtClean="0">
                <a:solidFill>
                  <a:schemeClr val="accent1">
                    <a:lumMod val="75000"/>
                  </a:schemeClr>
                </a:solidFill>
                <a:latin typeface="+mj-lt"/>
              </a:rPr>
              <a:t>THESIS CO-DIRECTOR: MSC. LILIAN AVALOS </a:t>
            </a:r>
          </a:p>
          <a:p>
            <a:endParaRPr lang="es-EC" dirty="0">
              <a:solidFill>
                <a:schemeClr val="accent1">
                  <a:lumMod val="75000"/>
                </a:schemeClr>
              </a:solidFill>
            </a:endParaRPr>
          </a:p>
        </p:txBody>
      </p:sp>
      <p:pic>
        <p:nvPicPr>
          <p:cNvPr id="10" name="9 Imagen"/>
          <p:cNvPicPr/>
          <p:nvPr/>
        </p:nvPicPr>
        <p:blipFill rotWithShape="1">
          <a:blip r:embed="rId2" cstate="print">
            <a:extLst>
              <a:ext uri="{28A0092B-C50C-407E-A947-70E740481C1C}">
                <a14:useLocalDpi xmlns:a14="http://schemas.microsoft.com/office/drawing/2010/main" xmlns="" val="0"/>
              </a:ext>
            </a:extLst>
          </a:blip>
          <a:srcRect r="72007"/>
          <a:stretch/>
        </p:blipFill>
        <p:spPr bwMode="auto">
          <a:xfrm>
            <a:off x="787177" y="920512"/>
            <a:ext cx="1552575" cy="135636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53218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782563"/>
            <a:ext cx="2962672" cy="494309"/>
          </a:xfrm>
          <a:solidFill>
            <a:schemeClr val="accent1"/>
          </a:solidFill>
        </p:spPr>
        <p:txBody>
          <a:bodyPr>
            <a:normAutofit/>
          </a:bodyPr>
          <a:lstStyle/>
          <a:p>
            <a:r>
              <a:rPr lang="en-US" b="1" dirty="0">
                <a:solidFill>
                  <a:schemeClr val="bg1"/>
                </a:solidFill>
              </a:rPr>
              <a:t>Before reading </a:t>
            </a:r>
            <a:endParaRPr lang="es-EC" dirty="0">
              <a:solidFill>
                <a:schemeClr val="bg1"/>
              </a:solidFill>
            </a:endParaRPr>
          </a:p>
          <a:p>
            <a:pPr marL="0" indent="0">
              <a:buNone/>
            </a:pPr>
            <a:endParaRPr lang="en-US" dirty="0"/>
          </a:p>
          <a:p>
            <a:pPr marL="0" indent="0">
              <a:buNone/>
            </a:pPr>
            <a:endParaRPr lang="es-EC" dirty="0"/>
          </a:p>
        </p:txBody>
      </p:sp>
      <p:sp>
        <p:nvSpPr>
          <p:cNvPr id="4" name="2 Marcador de contenido"/>
          <p:cNvSpPr txBox="1">
            <a:spLocks/>
          </p:cNvSpPr>
          <p:nvPr/>
        </p:nvSpPr>
        <p:spPr>
          <a:xfrm>
            <a:off x="5165585" y="1817720"/>
            <a:ext cx="3250704" cy="459151"/>
          </a:xfrm>
          <a:prstGeom prst="rect">
            <a:avLst/>
          </a:prstGeom>
          <a:solidFill>
            <a:schemeClr val="accent1"/>
          </a:solidFill>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b="1" dirty="0" smtClean="0">
                <a:solidFill>
                  <a:schemeClr val="bg1"/>
                </a:solidFill>
              </a:rPr>
              <a:t>During  reading </a:t>
            </a:r>
          </a:p>
          <a:p>
            <a:endParaRPr lang="es-EC" dirty="0" smtClean="0"/>
          </a:p>
          <a:p>
            <a:pPr marL="0" indent="0">
              <a:buFont typeface="Wingdings 2"/>
              <a:buNone/>
            </a:pPr>
            <a:endParaRPr lang="en-US" dirty="0" smtClean="0"/>
          </a:p>
          <a:p>
            <a:pPr marL="0" indent="0">
              <a:buFont typeface="Wingdings 2"/>
              <a:buNone/>
            </a:pPr>
            <a:endParaRPr lang="es-EC" dirty="0"/>
          </a:p>
        </p:txBody>
      </p:sp>
      <p:sp>
        <p:nvSpPr>
          <p:cNvPr id="5" name="2 Marcador de contenido"/>
          <p:cNvSpPr txBox="1">
            <a:spLocks/>
          </p:cNvSpPr>
          <p:nvPr/>
        </p:nvSpPr>
        <p:spPr>
          <a:xfrm>
            <a:off x="2786989" y="3969930"/>
            <a:ext cx="2962672" cy="539190"/>
          </a:xfrm>
          <a:prstGeom prst="rect">
            <a:avLst/>
          </a:prstGeom>
          <a:solidFill>
            <a:schemeClr val="accent1"/>
          </a:solid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b="1" dirty="0" smtClean="0">
                <a:solidFill>
                  <a:schemeClr val="bg1"/>
                </a:solidFill>
              </a:rPr>
              <a:t>After reading </a:t>
            </a:r>
          </a:p>
        </p:txBody>
      </p:sp>
      <p:sp>
        <p:nvSpPr>
          <p:cNvPr id="6" name="5 Rectángulo"/>
          <p:cNvSpPr/>
          <p:nvPr/>
        </p:nvSpPr>
        <p:spPr>
          <a:xfrm>
            <a:off x="350346" y="875300"/>
            <a:ext cx="855354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Planning activities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improve </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reading  </a:t>
            </a:r>
            <a:endParaRPr lang="es-EC"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descr="http://www.proprofs.com/flashcards/upload/a1103266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1" y="4293095"/>
            <a:ext cx="2243661" cy="2283252"/>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1.bp.blogspot.com/-93ZqIO2bWtQ/TdOtAPcNp_I/AAAAAAAABcU/YmmlbHdrYEw/s1600/0060-0909-1511-1832_A_Little_Girl_Concentrating_While_Writing_clipart_im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7864" y="2675408"/>
            <a:ext cx="1808336" cy="1190625"/>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www.clipartguide.com/_thumbs/0060-0505-2716-024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13353" y="5083557"/>
            <a:ext cx="1368151" cy="12618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485490" y="2613758"/>
            <a:ext cx="2324891" cy="3231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smtClean="0"/>
              <a:t>Predicting from words </a:t>
            </a:r>
            <a:endParaRPr lang="es-EC" sz="1500" dirty="0"/>
          </a:p>
        </p:txBody>
      </p:sp>
      <p:sp>
        <p:nvSpPr>
          <p:cNvPr id="8" name="7 CuadroTexto"/>
          <p:cNvSpPr txBox="1"/>
          <p:nvPr/>
        </p:nvSpPr>
        <p:spPr>
          <a:xfrm>
            <a:off x="611560" y="3270720"/>
            <a:ext cx="2175429" cy="5539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smtClean="0"/>
              <a:t>Predicting for title or first sentence  </a:t>
            </a:r>
            <a:endParaRPr lang="es-EC" sz="1500" dirty="0"/>
          </a:p>
        </p:txBody>
      </p:sp>
      <p:sp>
        <p:nvSpPr>
          <p:cNvPr id="9" name="8 CuadroTexto"/>
          <p:cNvSpPr txBox="1"/>
          <p:nvPr/>
        </p:nvSpPr>
        <p:spPr>
          <a:xfrm>
            <a:off x="611560" y="4319325"/>
            <a:ext cx="1460796" cy="7848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smtClean="0"/>
              <a:t>Predicting for key illustration  </a:t>
            </a:r>
            <a:endParaRPr lang="es-EC" sz="1500" dirty="0"/>
          </a:p>
        </p:txBody>
      </p:sp>
      <p:cxnSp>
        <p:nvCxnSpPr>
          <p:cNvPr id="12" name="11 Conector recto de flecha"/>
          <p:cNvCxnSpPr/>
          <p:nvPr/>
        </p:nvCxnSpPr>
        <p:spPr>
          <a:xfrm>
            <a:off x="1673372" y="2276871"/>
            <a:ext cx="1" cy="252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7" idx="2"/>
          </p:cNvCxnSpPr>
          <p:nvPr/>
        </p:nvCxnSpPr>
        <p:spPr>
          <a:xfrm>
            <a:off x="1647936" y="2936923"/>
            <a:ext cx="0" cy="216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1706971" y="4001968"/>
            <a:ext cx="0" cy="27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749661" y="2850019"/>
            <a:ext cx="3139391" cy="5539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smtClean="0"/>
              <a:t>Comprehend the text  and recognize vocabulary  </a:t>
            </a:r>
            <a:endParaRPr lang="es-EC" sz="1500" dirty="0"/>
          </a:p>
        </p:txBody>
      </p:sp>
      <p:sp>
        <p:nvSpPr>
          <p:cNvPr id="22" name="21 CuadroTexto"/>
          <p:cNvSpPr txBox="1"/>
          <p:nvPr/>
        </p:nvSpPr>
        <p:spPr>
          <a:xfrm>
            <a:off x="5878724" y="3808347"/>
            <a:ext cx="3139391" cy="3231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smtClean="0"/>
              <a:t>Pausing and predicting </a:t>
            </a:r>
            <a:endParaRPr lang="es-EC" sz="1500" dirty="0"/>
          </a:p>
        </p:txBody>
      </p:sp>
      <p:sp>
        <p:nvSpPr>
          <p:cNvPr id="23" name="22 CuadroTexto"/>
          <p:cNvSpPr txBox="1"/>
          <p:nvPr/>
        </p:nvSpPr>
        <p:spPr>
          <a:xfrm>
            <a:off x="2813385" y="4780990"/>
            <a:ext cx="3139391" cy="3231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smtClean="0"/>
              <a:t>use the new  words in a story</a:t>
            </a:r>
            <a:endParaRPr lang="es-EC" sz="1500" dirty="0"/>
          </a:p>
        </p:txBody>
      </p:sp>
      <p:sp>
        <p:nvSpPr>
          <p:cNvPr id="24" name="23 CuadroTexto"/>
          <p:cNvSpPr txBox="1"/>
          <p:nvPr/>
        </p:nvSpPr>
        <p:spPr>
          <a:xfrm>
            <a:off x="3347863" y="5541666"/>
            <a:ext cx="3139391" cy="7848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500" dirty="0" smtClean="0"/>
              <a:t>Make cartoon strips  and make story or a dialogue in speech bubbles. </a:t>
            </a:r>
            <a:endParaRPr lang="es-EC" sz="1500" dirty="0"/>
          </a:p>
        </p:txBody>
      </p:sp>
      <p:cxnSp>
        <p:nvCxnSpPr>
          <p:cNvPr id="27" name="26 Conector recto de flecha"/>
          <p:cNvCxnSpPr/>
          <p:nvPr/>
        </p:nvCxnSpPr>
        <p:spPr>
          <a:xfrm>
            <a:off x="4644008" y="4514250"/>
            <a:ext cx="0" cy="27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4659623" y="5181297"/>
            <a:ext cx="0" cy="27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7005790" y="2477823"/>
            <a:ext cx="0" cy="27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7005790" y="3438499"/>
            <a:ext cx="0" cy="27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835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4008" y="720082"/>
            <a:ext cx="8579991" cy="6165302"/>
          </a:xfrm>
        </p:spPr>
        <p:txBody>
          <a:bodyPr/>
          <a:lstStyle/>
          <a:p>
            <a:pPr marL="0" indent="0" algn="ctr">
              <a:buNone/>
            </a:pPr>
            <a:r>
              <a:rPr lang="en-US" dirty="0" smtClean="0">
                <a:solidFill>
                  <a:schemeClr val="tx2">
                    <a:lumMod val="75000"/>
                  </a:schemeClr>
                </a:solidFill>
              </a:rPr>
              <a:t>MOTIVATION IN  THE DEVELOPMENT OF READING SKILLS </a:t>
            </a:r>
          </a:p>
          <a:p>
            <a:r>
              <a:rPr lang="en-US" dirty="0" smtClean="0"/>
              <a:t>Without motivation a reading program is impossible and it can result incomplete . </a:t>
            </a:r>
          </a:p>
        </p:txBody>
      </p:sp>
      <p:sp>
        <p:nvSpPr>
          <p:cNvPr id="4" name="3 CuadroTexto"/>
          <p:cNvSpPr txBox="1"/>
          <p:nvPr/>
        </p:nvSpPr>
        <p:spPr>
          <a:xfrm>
            <a:off x="601857" y="2564904"/>
            <a:ext cx="2808312"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1">
                    <a:lumMod val="75000"/>
                  </a:schemeClr>
                </a:solidFill>
              </a:rPr>
              <a:t>Intrinsic reading </a:t>
            </a:r>
            <a:r>
              <a:rPr lang="en-US" dirty="0"/>
              <a:t>motivation is refers to the excitement or enjoyment that students feel when they are reading a book </a:t>
            </a:r>
          </a:p>
        </p:txBody>
      </p:sp>
      <p:sp>
        <p:nvSpPr>
          <p:cNvPr id="5" name="4 CuadroTexto"/>
          <p:cNvSpPr txBox="1"/>
          <p:nvPr/>
        </p:nvSpPr>
        <p:spPr>
          <a:xfrm>
            <a:off x="4901898" y="3467239"/>
            <a:ext cx="2541017"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accent1">
                    <a:lumMod val="75000"/>
                  </a:schemeClr>
                </a:solidFill>
              </a:rPr>
              <a:t>Extrinsic  </a:t>
            </a:r>
            <a:r>
              <a:rPr lang="en-US" dirty="0">
                <a:solidFill>
                  <a:schemeClr val="accent1">
                    <a:lumMod val="75000"/>
                  </a:schemeClr>
                </a:solidFill>
              </a:rPr>
              <a:t>reading </a:t>
            </a:r>
            <a:r>
              <a:rPr lang="en-US" dirty="0" smtClean="0"/>
              <a:t>it refers to external rewards or recognition</a:t>
            </a:r>
            <a:endParaRPr lang="en-US" dirty="0"/>
          </a:p>
        </p:txBody>
      </p:sp>
      <p:pic>
        <p:nvPicPr>
          <p:cNvPr id="7170" name="Picture 2" descr="http://www.clipartheaven.com/clipart/education_&amp;_schools/cartoons/children_readin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77784" y="2564904"/>
            <a:ext cx="1466216" cy="876417"/>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4.bp.blogspot.com/_dmYZv6-n3Mk/SkTy0TzI1aI/AAAAAAAAAD0/UThoWyz0RJY/s320/nina-leyend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0169" y="5057799"/>
            <a:ext cx="1491729"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s://encrypted-tbn3.gstatic.com/images?q=tbn:ANd9GcQsfQ30ppBO81avfLJ5n-sxqY23u0iLPkEtShOSAL8tR5pgRwg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29670" y="4505286"/>
            <a:ext cx="1752600" cy="149629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CuadroTexto"/>
          <p:cNvSpPr txBox="1"/>
          <p:nvPr/>
        </p:nvSpPr>
        <p:spPr>
          <a:xfrm>
            <a:off x="1268916" y="4505286"/>
            <a:ext cx="1656184" cy="1015663"/>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t>Curiosity</a:t>
            </a:r>
          </a:p>
          <a:p>
            <a:pPr marL="285750" indent="-285750">
              <a:buFont typeface="Arial" panose="020B0604020202020204" pitchFamily="34" charset="0"/>
              <a:buChar char="•"/>
            </a:pPr>
            <a:r>
              <a:rPr lang="en-US" sz="1500" dirty="0" smtClean="0"/>
              <a:t>Involvement  </a:t>
            </a:r>
          </a:p>
          <a:p>
            <a:pPr marL="285750" indent="-285750">
              <a:buFont typeface="Arial" panose="020B0604020202020204" pitchFamily="34" charset="0"/>
              <a:buChar char="•"/>
            </a:pPr>
            <a:r>
              <a:rPr lang="en-US" sz="1500" dirty="0" smtClean="0"/>
              <a:t>Preference for challenge </a:t>
            </a:r>
            <a:endParaRPr lang="es-EC" sz="1500" dirty="0"/>
          </a:p>
        </p:txBody>
      </p:sp>
      <p:sp>
        <p:nvSpPr>
          <p:cNvPr id="12" name="11 CuadroTexto"/>
          <p:cNvSpPr txBox="1"/>
          <p:nvPr/>
        </p:nvSpPr>
        <p:spPr>
          <a:xfrm>
            <a:off x="5533420" y="4519006"/>
            <a:ext cx="1577612" cy="1708160"/>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t>Recognition</a:t>
            </a:r>
          </a:p>
          <a:p>
            <a:pPr marL="285750" indent="-285750">
              <a:buFont typeface="Arial" panose="020B0604020202020204" pitchFamily="34" charset="0"/>
              <a:buChar char="•"/>
            </a:pPr>
            <a:r>
              <a:rPr lang="en-US" sz="1500" dirty="0" smtClean="0"/>
              <a:t>Grades</a:t>
            </a:r>
          </a:p>
          <a:p>
            <a:pPr marL="285750" indent="-285750">
              <a:buFont typeface="Arial" panose="020B0604020202020204" pitchFamily="34" charset="0"/>
              <a:buChar char="•"/>
            </a:pPr>
            <a:r>
              <a:rPr lang="en-US" sz="1500" dirty="0" smtClean="0"/>
              <a:t>Social reading </a:t>
            </a:r>
          </a:p>
          <a:p>
            <a:pPr marL="285750" indent="-285750">
              <a:buFont typeface="Arial" panose="020B0604020202020204" pitchFamily="34" charset="0"/>
              <a:buChar char="•"/>
            </a:pPr>
            <a:r>
              <a:rPr lang="en-US" sz="1500" dirty="0" smtClean="0"/>
              <a:t>Competition </a:t>
            </a:r>
          </a:p>
          <a:p>
            <a:pPr marL="285750" indent="-285750">
              <a:buFont typeface="Arial" panose="020B0604020202020204" pitchFamily="34" charset="0"/>
              <a:buChar char="•"/>
            </a:pPr>
            <a:r>
              <a:rPr lang="en-US" sz="1500" dirty="0" smtClean="0"/>
              <a:t>Compliance </a:t>
            </a:r>
          </a:p>
          <a:p>
            <a:r>
              <a:rPr lang="en-US" sz="1500" dirty="0" smtClean="0"/>
              <a:t> </a:t>
            </a:r>
            <a:endParaRPr lang="es-EC" sz="1500" dirty="0"/>
          </a:p>
        </p:txBody>
      </p:sp>
      <p:sp>
        <p:nvSpPr>
          <p:cNvPr id="16" name="15 Abrir llave"/>
          <p:cNvSpPr/>
          <p:nvPr/>
        </p:nvSpPr>
        <p:spPr>
          <a:xfrm>
            <a:off x="5426909" y="4519006"/>
            <a:ext cx="106511" cy="13739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23 Abrir llave"/>
          <p:cNvSpPr/>
          <p:nvPr/>
        </p:nvSpPr>
        <p:spPr>
          <a:xfrm>
            <a:off x="1171873" y="4164108"/>
            <a:ext cx="106511" cy="13739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xmlns="" val="83730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015634"/>
            <a:ext cx="5760640" cy="3573606"/>
          </a:xfrm>
        </p:spPr>
        <p:txBody>
          <a:bodyPr>
            <a:normAutofit/>
          </a:bodyPr>
          <a:lstStyle/>
          <a:p>
            <a:r>
              <a:rPr lang="en-US" sz="2200" b="1" dirty="0" smtClean="0"/>
              <a:t>Teachers’ enthusiasm </a:t>
            </a:r>
            <a:r>
              <a:rPr lang="en-US" sz="2200" dirty="0" smtClean="0"/>
              <a:t>(presenting activities in an interesting way) </a:t>
            </a:r>
          </a:p>
          <a:p>
            <a:r>
              <a:rPr lang="en-US" sz="2200" b="1" dirty="0" smtClean="0"/>
              <a:t>Help students to understand the text </a:t>
            </a:r>
            <a:r>
              <a:rPr lang="en-US" sz="2200" dirty="0"/>
              <a:t>(</a:t>
            </a:r>
            <a:r>
              <a:rPr lang="en-US" sz="2200" dirty="0" smtClean="0"/>
              <a:t>unfamiliar words, lack of back knowledge, complex syntax, polysemy) </a:t>
            </a:r>
          </a:p>
          <a:p>
            <a:r>
              <a:rPr lang="en-US" sz="2200" b="1" dirty="0" smtClean="0"/>
              <a:t>Authentic reading material </a:t>
            </a:r>
            <a:r>
              <a:rPr lang="en-US" sz="2200" dirty="0" smtClean="0"/>
              <a:t>( magazines, newspapers, comics, stories, lyrics songs) </a:t>
            </a:r>
          </a:p>
          <a:p>
            <a:r>
              <a:rPr lang="en-US" sz="2200" b="1" dirty="0" smtClean="0"/>
              <a:t>Web resources </a:t>
            </a:r>
            <a:r>
              <a:rPr lang="en-US" sz="2200" dirty="0" smtClean="0"/>
              <a:t>( students’ world is related to the web) </a:t>
            </a:r>
          </a:p>
          <a:p>
            <a:endParaRPr lang="es-EC" dirty="0"/>
          </a:p>
        </p:txBody>
      </p:sp>
      <p:sp>
        <p:nvSpPr>
          <p:cNvPr id="4" name="3 Rectángulo"/>
          <p:cNvSpPr/>
          <p:nvPr/>
        </p:nvSpPr>
        <p:spPr>
          <a:xfrm>
            <a:off x="160008" y="598208"/>
            <a:ext cx="9095343"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Strategies to motivate students to read </a:t>
            </a:r>
            <a:endParaRPr lang="es-EC"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194" name="Picture 2" descr="https://encrypted-tbn3.gstatic.com/images?q=tbn:ANd9GcQHVBChp4n4u73YOMf6MXHneuqfZIL2FGLaoPA0OUEZAfmIIA2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4965170"/>
            <a:ext cx="1584176" cy="1488165"/>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www.italiansoflondon.com/images/bacheca/26032/2603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9433" y="1469971"/>
            <a:ext cx="1440160"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https://encrypted-tbn0.gstatic.com/images?q=tbn:ANd9GcQAeNvpcRHyqA8E2DMjlSqJ3Iz99w7kkKZxS2SUSz4z1ZYNb0QpW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2739" y="3284984"/>
            <a:ext cx="1735685" cy="1261204"/>
          </a:xfrm>
          <a:prstGeom prst="rect">
            <a:avLst/>
          </a:prstGeom>
          <a:noFill/>
          <a:extLst>
            <a:ext uri="{909E8E84-426E-40DD-AFC4-6F175D3DCCD1}">
              <a14:hiddenFill xmlns:a14="http://schemas.microsoft.com/office/drawing/2010/main" xmlns="">
                <a:solidFill>
                  <a:srgbClr val="FFFFFF"/>
                </a:solidFill>
              </a14:hiddenFill>
            </a:ext>
          </a:extLst>
        </p:spPr>
      </p:pic>
      <p:pic>
        <p:nvPicPr>
          <p:cNvPr id="8204" name="Picture 12" descr="http://2.bp.blogspot.com/_3Pjeb8Kqjfc/TLaQbRtn5nI/AAAAAAAAAAM/ctAOOfdocNg/s1600/ordenador_chavale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39271" y="5733256"/>
            <a:ext cx="1849713" cy="1124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372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852936"/>
            <a:ext cx="8229600" cy="1948269"/>
          </a:xfrm>
        </p:spPr>
        <p:txBody>
          <a:bodyPr>
            <a:normAutofit/>
          </a:bodyPr>
          <a:lstStyle/>
          <a:p>
            <a:pPr marL="0" indent="0" algn="ctr">
              <a:buNone/>
            </a:pPr>
            <a:r>
              <a:rPr lang="en-US" sz="4500" dirty="0" smtClean="0"/>
              <a:t>METODOLOGICAL DESIGN </a:t>
            </a:r>
            <a:endParaRPr lang="es-EC" sz="4500" dirty="0"/>
          </a:p>
        </p:txBody>
      </p:sp>
      <p:sp>
        <p:nvSpPr>
          <p:cNvPr id="4" name="3 Rectángulo"/>
          <p:cNvSpPr/>
          <p:nvPr/>
        </p:nvSpPr>
        <p:spPr>
          <a:xfrm>
            <a:off x="2987824" y="1052736"/>
            <a:ext cx="257378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 III</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67796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8782" y="2050155"/>
            <a:ext cx="3483202" cy="646331"/>
          </a:xfrm>
          <a:prstGeom prst="rect">
            <a:avLst/>
          </a:prstGeom>
        </p:spPr>
        <p:txBody>
          <a:bodyPr wrap="square">
            <a:spAutoFit/>
          </a:bodyPr>
          <a:lstStyle/>
          <a:p>
            <a:r>
              <a:rPr lang="en-US" b="1" dirty="0" smtClean="0">
                <a:solidFill>
                  <a:schemeClr val="tx2">
                    <a:lumMod val="75000"/>
                  </a:schemeClr>
                </a:solidFill>
              </a:rPr>
              <a:t>POPULATION AND SAMPLE SIZE </a:t>
            </a:r>
            <a:endParaRPr lang="es-EC" dirty="0">
              <a:solidFill>
                <a:schemeClr val="tx2">
                  <a:lumMod val="75000"/>
                </a:schemeClr>
              </a:solidFill>
            </a:endParaRPr>
          </a:p>
        </p:txBody>
      </p:sp>
      <p:sp>
        <p:nvSpPr>
          <p:cNvPr id="6" name="5 Rectángulo"/>
          <p:cNvSpPr/>
          <p:nvPr/>
        </p:nvSpPr>
        <p:spPr>
          <a:xfrm>
            <a:off x="3546803" y="2204864"/>
            <a:ext cx="5104184" cy="369332"/>
          </a:xfrm>
          <a:prstGeom prst="rect">
            <a:avLst/>
          </a:prstGeom>
        </p:spPr>
        <p:txBody>
          <a:bodyPr wrap="square">
            <a:spAutoFit/>
          </a:bodyPr>
          <a:lstStyle/>
          <a:p>
            <a:r>
              <a:rPr lang="en-US" b="1" dirty="0" smtClean="0"/>
              <a:t>31 students from 8</a:t>
            </a:r>
            <a:r>
              <a:rPr lang="en-US" b="1" baseline="30000" dirty="0" smtClean="0"/>
              <a:t>th</a:t>
            </a:r>
            <a:r>
              <a:rPr lang="en-US" b="1" dirty="0" smtClean="0"/>
              <a:t> grade  of basic education  </a:t>
            </a:r>
            <a:endParaRPr lang="es-EC" dirty="0"/>
          </a:p>
        </p:txBody>
      </p:sp>
      <p:sp>
        <p:nvSpPr>
          <p:cNvPr id="7" name="6 Rectángulo"/>
          <p:cNvSpPr/>
          <p:nvPr/>
        </p:nvSpPr>
        <p:spPr>
          <a:xfrm>
            <a:off x="155575" y="2896168"/>
            <a:ext cx="2295872" cy="369332"/>
          </a:xfrm>
          <a:prstGeom prst="rect">
            <a:avLst/>
          </a:prstGeom>
        </p:spPr>
        <p:txBody>
          <a:bodyPr wrap="square">
            <a:spAutoFit/>
          </a:bodyPr>
          <a:lstStyle/>
          <a:p>
            <a:r>
              <a:rPr lang="en-US" b="1" dirty="0" smtClean="0">
                <a:solidFill>
                  <a:schemeClr val="accent1">
                    <a:lumMod val="50000"/>
                  </a:schemeClr>
                </a:solidFill>
              </a:rPr>
              <a:t>FIELD WORK </a:t>
            </a:r>
            <a:endParaRPr lang="es-EC" dirty="0">
              <a:solidFill>
                <a:schemeClr val="accent1">
                  <a:lumMod val="50000"/>
                </a:schemeClr>
              </a:solidFill>
            </a:endParaRPr>
          </a:p>
        </p:txBody>
      </p:sp>
      <p:sp>
        <p:nvSpPr>
          <p:cNvPr id="8" name="7 Rectángulo"/>
          <p:cNvSpPr/>
          <p:nvPr/>
        </p:nvSpPr>
        <p:spPr>
          <a:xfrm>
            <a:off x="3595311" y="2862569"/>
            <a:ext cx="2776889" cy="369332"/>
          </a:xfrm>
          <a:prstGeom prst="rect">
            <a:avLst/>
          </a:prstGeom>
        </p:spPr>
        <p:txBody>
          <a:bodyPr wrap="square">
            <a:spAutoFit/>
          </a:bodyPr>
          <a:lstStyle/>
          <a:p>
            <a:r>
              <a:rPr lang="en-US" b="1" dirty="0" smtClean="0"/>
              <a:t>INEPE High school </a:t>
            </a:r>
            <a:endParaRPr lang="es-EC" dirty="0"/>
          </a:p>
        </p:txBody>
      </p:sp>
      <p:sp>
        <p:nvSpPr>
          <p:cNvPr id="9" name="8 Rectángulo"/>
          <p:cNvSpPr/>
          <p:nvPr/>
        </p:nvSpPr>
        <p:spPr>
          <a:xfrm>
            <a:off x="460084" y="3789361"/>
            <a:ext cx="3510911" cy="646331"/>
          </a:xfrm>
          <a:prstGeom prst="rect">
            <a:avLst/>
          </a:prstGeom>
        </p:spPr>
        <p:txBody>
          <a:bodyPr wrap="square">
            <a:spAutoFit/>
          </a:bodyPr>
          <a:lstStyle/>
          <a:p>
            <a:r>
              <a:rPr lang="en-US" b="1" dirty="0" smtClean="0">
                <a:solidFill>
                  <a:schemeClr val="tx2">
                    <a:lumMod val="75000"/>
                  </a:schemeClr>
                </a:solidFill>
              </a:rPr>
              <a:t>INSTRUMENTS FOR DATA COLLECTION </a:t>
            </a:r>
            <a:endParaRPr lang="es-EC" dirty="0">
              <a:solidFill>
                <a:schemeClr val="tx2">
                  <a:lumMod val="75000"/>
                </a:schemeClr>
              </a:solidFill>
            </a:endParaRPr>
          </a:p>
        </p:txBody>
      </p:sp>
      <p:sp>
        <p:nvSpPr>
          <p:cNvPr id="10" name="9 Rectángulo"/>
          <p:cNvSpPr/>
          <p:nvPr/>
        </p:nvSpPr>
        <p:spPr>
          <a:xfrm>
            <a:off x="449001" y="4716761"/>
            <a:ext cx="3510911" cy="646331"/>
          </a:xfrm>
          <a:prstGeom prst="rect">
            <a:avLst/>
          </a:prstGeom>
        </p:spPr>
        <p:txBody>
          <a:bodyPr wrap="square">
            <a:spAutoFit/>
          </a:bodyPr>
          <a:lstStyle/>
          <a:p>
            <a:pPr marL="285750" indent="-285750">
              <a:buFont typeface="Wingdings" panose="05000000000000000000" pitchFamily="2" charset="2"/>
              <a:buChar char="Ø"/>
            </a:pPr>
            <a:r>
              <a:rPr lang="en-US" b="1" dirty="0" smtClean="0"/>
              <a:t>Survey s directed to teachers and students </a:t>
            </a:r>
            <a:endParaRPr lang="es-EC" dirty="0"/>
          </a:p>
        </p:txBody>
      </p:sp>
      <p:sp>
        <p:nvSpPr>
          <p:cNvPr id="11" name="AutoShape 2" descr="data:image/jpeg;base64,/9j/4AAQSkZJRgABAQAAAQABAAD/2wCEAAkGBxQTEhQUEhQWFBUWGRUUFxgXGBwXFRcYFxgaGRgXGhwYHCggHR4lHBcYITIhJSkrLi4uHB8zODMsNygtLisBCgoKDg0OGhAQGywkICQ3LDUsLC0sLCwsLCwsLCwsLSwsLDQsNCwsLCwsLCwsLCwsLCwsLCwrLCwsLCwsLCwsLP/AABEIANcA6gMBIgACEQEDEQH/xAAcAAEAAgIDAQAAAAAAAAAAAAAABgcEBQEDCAL/xABAEAABAwIDBQUGBAYBAgcAAAABAAIDBBEFEiEGMUFRcQcTImGBFCMyQlKRFWKSoTNDcoKxwdFToiQ0Y8Lh8PH/xAAZAQEBAAMBAAAAAAAAAAAAAAAABAECAwX/xAAjEQEAAgEFAAMBAAMAAAAAAAAAAQIDBBESITFBQlETImFx/9oADAMBAAIRAxEAPwC8UREBERAREQCVU/a5thUtnhw2gcWTSgOkeNHNa69mg8NAXEjUAC29WuVQm004pNpzLPoyVrCxx3AOibGD5DMwj1QdeM7G4XQNZ+IzufUSDMQTIXm+95Ed7C995PUrAqMMfhrRiOE1DjEMpey+ZrmXtr9TbmxBFxe4Kmm2GFzRYrFicNJ7fA+Lu3xgAuYbEZgDfh5cxpe6j34dJS4VXmoj9n70zSMhJ/hNlIayPlvt9wsC59mMaZW0sNTGLNlbmte+Ui4c2/GzgR6Laqoey/bShocIp21NUxr7zO7sXfI0GV5ALWAkX3623rIrO2mN5LaCiqKo3tmIyM3aHQOPoQFkWsig+wfaTDiDzA9jqaqaDmieb3tvyGwvbfYgHfvAupwgIuFrsVx6mpheonihH53hpOl7AE3J0QbJLqtMX7bMOi0h72pduAjYWtvw1kt+wKjtX2nYtU6UlE2nab+OXxEDn4sov/aeixMxHrMRM+LsuuVUnZbtpVOrJqHE5A+Z1pIXWABs27mNygAjL4hpwd6W2sxO7ExsIiICIiAiIgIiICIiAiIgIiIC4uuVo9tcfbQ0c1S4XLG+EfU92jG9MxHpdA2k2to6FoNVO2Mn4W6ukd5hrdbee5VFt/tjRYszuoKGpqJGXEczRkyEi/AOJabatcBu9VCdosJmlpn4hVSOfPK5jyDubG/QDXdvbYbgNFmYJO6ihhrqckxOysqYr3BIOUubfjfdyJ5Ixu3mytNj0UXdMmFPHw70h7mj8tg4geR3LYv2DlqDmr66eoJsS0Gzf3J+4AVlYZQNljZKyxY9oc1xO8EXB0Wc2libvffyaFr2xugeF7BUcViymaT9Ul3nr4z/AICktNhm4NAA3ANGg+2i3HtEbfhZfzcVjVmPBgJc9kbR0AHqVjZjdWPa5hxon0WIRgtlZM1pO4vsM7QfRpGvA2WXV9rtdMCKHD8o+uYkjrbwgafmUd7XdqGVojp6Z/fZC+d7mnM0ZGO3EaaNzE28lJ9jeziOupaeprKuolEjA/umuEcY4ZdAb2sRwWe/hvXb5Q3GtpcQluKzFGwDjHAfF0tDY8xqfutfhWznfm9NRVdaTYiSX3URvxzcR1cvQeDbD0FLbuaWJpG5zm53/qfcqRAJx/ZbcvyFJYT2aYk8avpcPaeETO8lseBPH9S1eJ4VJhOJRxSzPnhqmDLJJv7xuhG8jRx+zwvQNlC+1rZj27D3hgJmh99DbeS34mj+ptx1ssTjrMbMxktE7qt24ontEdZTktmpnB4I35QQf2OvS6u3Y/aCOupIqmPc8eJvFj26Paeh/axVR7L4qKqlY91i62SQfmGh++/1XPZjipw3EpKCQ2p6oh0JO5r7Gw15/AfMM5rhp7TG+Ofh31Fd9rx8r1RcBcqpKIiICIiAiIgIiICLRYxtjQ0pInqoWOHyZwZP0tu79lB8S7cKQEtpYJ6l3AhuRh5b7u/7QgtS64c4AXJsPNUZXbf41UA93FDRR62c8WeB5mQndv8AgCh2IzmY/wDjcTmqnO/lQF0gJ4tb8g+wC15w2ikr+xntBw6muJauIuG9sZ7x4PIhl7HyKqHtQ7QI8VhZTUUFQ5rZRI5xb8WVrmgAMLjbxX1t0WJgmxs8oHsmFOA/6tccoPnkNrgg8BZTXDuyyskbarrhC3d3VG3I23LMQOHDL91je0+QbVj2Vd4xWVksRjm9npIiLZZHgSEAepv0aFqtn8TAw+tieeAc3q8hth65T6lXlH2U0EDc7YTO8fE6d3el3mQfDfoFVZ2JgfidTSvc+IaTw5MoDo3altiD8JNh0doto3j1pMxvtCZ7NbXU1Lh1KyonYHtib4M2Z4B1AytuRpbgsWbtMdKctDST1B3B2XKzrfXTqAvqHZfDKJoMjYh+aocHEm3J2l/IBddX2h0cZyQiSd3BsLPD9zYW6ArVjaHWY8Zqfjkho2Hg3xyD/P8AkLsg7PYSc1VNPVO/9SQ5R6DX918Q4njFX/5SgELDfxz3v5GxItx4G62FP2X4jU61+IOaP+nATltfoAfUfdZ2ll1YnVYdRQysHcRkscCxmXvX3BFiBqb7tVL+xQO/B6XOCD721xa7e9flI8rWsunBeyDDYLF0Tp3c5jmv1aAG/sp3BC1jQ1gDWjQAaABZiNh2IsLEsVhpw0zzRQhxytMj2sDnchmOpWl242yjw6nbM5pldI4RxMYdXuIvoeVhv6c1llJ1wV1UcjnRsc9uRxa0ube+VxFy29hex0uu5BQmNYf+GYxJFupq33sXJsnFv6iR0cxde3GEGeDPHcTQnvIyNHaWzAEa30uPMBWH2xbMmsoHOjHv6c99ER8Wlu8aCNdWi9uJa1QvZvFfaaeOX5iLOHJw0P8Az6qPURNLRkhXp55VnHKxezbakYhQxzEjvW+7mA4SN3m3AOFnDr5KVrz/ALL4l+EYsAfDSVpDT9Mb7+E8rNc70a7yV/hVVtFo3hNas1naXKIi2aiIiAiIgIiIPNOI7KwUWLyU08YdDL46Yu+GztQ3zsbt15DmpeylbEwiFjGWvYNaAPsFI+2nZY1dF30QPtFLeVlviLdDI0czYBw82+aiOzOLCpp2SfN8LxyeND99D6qLVVnq0LdJaO4n1pthcHpqjE5KbEe8mzN7ynzyOym1yWkX8Ry3/QVe+E7P0tMLU9PFF/QwBx6utc9SVQm2ED4XxVcGklO4StP5QfED5X/YlX9s9izKumiqI/hlYHgcid7T5g3HoqMN+VIlwz04XmGwXKIuri4Kge3HZtHXSMlbK6CVlwHs0Njw/c23byp4SonVbf0/eOipmT1sjTZwpo+8Y08nSEhg+6GyP4V2L0TDnqHS1L+Jkfp9hbTrdTbCdmqWmFoKeKP+lgBPmSBqfNYO0O2cNDSx1NXHLGJC1vdhofI1xBOU2dl0APFaftP22mw6GmngjZJHI/LIXX0bYOAbYjVwzandYaG6CdiwWpxbaijpsntFRFH3hIZmcNS2wPQC4uTuVZvqpqvHpaCrqZTSOb38McZyMlb3bXtaXMAcW2LiddS1TSl7NcPZSyUvc5onuMnicXOa8jLmY46tIAA05a3QfW0G2XcV1HRQxCaSp8ROfKI4r6yaA30a4gaXy71V+M7f1FdUVMLag0TI3OZH75tO1rWuy95NJrK83/lxgdec/wBhezRmH1L5zO+oOTuYg8axR3Bte+/S2gA36aqYuwanL+8MERkOpeY25z62uggGx2C09ZSPpakVFdG0lwqqkFoc9wDXCmLj3gYLXzcydSolstsmx2OmmjllmpMPPehsrszWS6WYBu+K3AX7s8lfIaviOBrSS1oBOpIABJ5nmg7EREHBVB1mHfhmLS0wGWnqvfQcGtNiSwcBY5m25Biv1V/2zbNmqoe9iB9opD38ZHxEC3eNHHcA63EsC1vXlWYltS3G0ShW1WD+1U7ox8Y8UZ/MOHru9VN+xzaw1tEGSn/xFNaKUH4iBfI88bkCx82lRDAcTFTBHKPmGo5OGjh9wtKa84TicVa24p5z3dQ0btd5sN50zjmWu5qTTX4zNJVamnKIvD0Oi+InhwDmkEEAgjUEHUEL7VqMREQEREBERBwQvPuI4acJxaSDdS1fvIfpaSfh8rG7OhavQagnbDssa2hcYx7+nvNERvNvjYD5gX6gLW9YtWYltS01neETxGmEjCCL6H14EL67EMZME0+GSE2BM9OTxabZm/4d+pa7ZPGPaqZjyfGPA8fmHH10PqtNtU19LPBXQDxwPa/lmZfVp8tSOjiodPaaXmkrs9Yvji0PR6LCwbE2VMEU8RuyVjZG87OF7HzG49Fmr0Hno12hsidQTMnqvZI3gMMu8i5F2245gC23IlVzSGjihjp48Sq6/K20dNQtEQP9Zhbe997nvvvvdXNPTteMr2h7TvDgCD1BXFNSMjFo2NYOTWho/ZBU+znZtU1FHVRYjLIxs7mPgiMnfvpixxIcXONiSDlIG8cju38XZiySJkNdV1FZHGGtZGSIo2hosDZmriBpdzip9ZcoMSkw2KPLkja3I0RtNruDG6BuY629VloiAiIgIiICIiAuHC65RBQTqD8MxSei3QT+/puQvclnpYtt+Uc9dljeGNqIXxO+YaH6XDcfQqT9tOzxnoxVQg+0UZ75hG8suO8HnYAOt+U81GcGxBtRDHK3c4buRGhb6EEKHU142i8LtNblWaS3PYftI6SB9BObT0hytB3mK9h1ynToWq0V522glfQVkGJQg+FzWTNHzNOhv1bp1yq/8Mr2TxRzRHMyRrZGnm1wuFXjvzrukyU4W2ZSIi3aCIiAiIgLhcogoDaLDvwrF3NADaWt8TPpa8nUeVnHpZ45abfFKQSxua4XBB05gjUfZTXtX2U9voHtYLzRe+h4EuaNWf3C410vY8FW+xuMe007S7+JH7t443bud6j/AGotVT7wt0t/pLd9heNmN0+GSnxRF00F+MZIzNHQkOt+Z3JW+F5y2kc+iqqevhveJ7c4HzRk+Jp8jct/uHJehMMrWTxRzRnMyRrZGnm1wuP8qnFfnWJTZacLbMpERdHMREQEREBERAREQEREBERB8vbcEEXB0IO4qg6ehOHYjUUB0ikPf039Lt7RfkARz8B5q/lW/bZgLpKVlZD/ABqI96POPTvB6WDugPNaZKc6zDfHfhaJaOupGyxvjeLteC0+v++K+uxLHXwyTYVUE5oy6SAncWfM0eW546u5LqwytbNEyVnwvAPTmD0Nwo9tlTPifDX05tNTOa424tBvrzFyQRxDiotNk4W4ys1FOdeUPQ4XK1WzGOR1lLDURfDI0OtfVrtzmHzDrj0W1XoIBERAREQEREHBVCbZ4b+F4v3jRlpa7U/SyQnxD0cc3R55K/FE+0zZcYhQywgXlaO9hPHvGg2HRwu31WtqxaNpZraazvCA4tRCaJ7HC4II+4sVn9hWOkNnw2Zx7ynJkivxiJFwOjjf+/yUb2IxYz0+V9xLD7p4O/QaOP2t1BWDjkzqCtp8QiB8Dg2QD5o3XDh9iR1LeSjwTOO80ldniMlIvD0aix6GrbLGySMhzJGte0jcWuFwfsVkK5AIiICIiAiIgIiICIiAiIgL4mjDgWuFwQQQdxB0IX2iCgcPojh9fU4e6+S5npieMbuA6burXLfSxhzS1wu1wLSDuIIsR9lte2vA3Ogjr4ReajdnP5oT8YPQ2PTMtLQVbZY2SM+F7Q4eo3dQvP1VONuUL9NflXjLE7JMWNBXy4ZKfdTEy05P18B/c1turPNXeF5925wxz4mzw3E1ORKxw+KzdTbzBAcOit/s/wBpm4hRRTi2e2SUD5ZWgZh0Nw4eRCrw5Odd0ubHwtskiIi6uQiIgIiICIiCh+0PDfwzFW1bBamrLiT6WyE+M8uT/wBazcYomzwvYdQ4H9xwVjdoOzLcQoZYLDPYvhJ+WVoOQ34A3LSeTiqi2FxN0kJhluJqc908H4rC4F/MWIPRR6mn3hXpcntJSvsL2gJjlw6Z3vaYkx83Qk8OdnH7OCtdedMXqHYfXU+IRjwtcGTAfNG42cOtrjrl5L0LR1LZY2SRkOY9oe1w1Ba4XBHoVRjvzrEuGWnC0w7kRF0cxERAREQEREBERAREQEREHXUQtexzHgOa4FrgdxBFiD6KhcJpHUNZU4dITZhM1OT80TzcD0/zmV/Kr+2vBXBkOIwj3tK4CS290BJzA87E8eDnLnkpzrMOmK/C27BWh2GxP8KxUwPNqSsIy/SyQmzegBOU+TmngtzSVLZGMew3a9ocD5EXWp2wwb2mnIb/ABGeOM7jmA+H1/45KDBfhftfmpzp0vgLlQnsn2s9voW94ffw2hmHEkDwvI/MP3DlNl6bzBERAREQEREHBVGdqOF/h2Jx18YtBVHJMBoBJvcfUAP8y13NXotDtts82vo5qZ1gXtuwn5ZG6sd99/kSFiYiY2lmJmJ3hWOL0TZ4XMOocNCPMcP8rb9huPuMUuHzO97SkmO+90JPmflJ+zmqHbCYg4xvpptJqZxjc078rTl/Ygt9AuvF6h2H1sGIRA2YQ2UD5o3aOHXU+uXkosM/zyTSVuaP6Y4vD0Ui6aOpbIxkkZDmPaHtI3FpFwR6LuVyEREQEREBERAREQEREBERAXTV07ZGOje0PY9rmOadQ5rhYg+RBXciChoqF2G1j6CUkxPLpaR53OYT/CJ+oW/+3C3inG3uyTMRpjGTklYe8hkG+OQDTXflPEeu8BVZgeKPzvpatvd1cN2vafnA/mN5g79Od9xUOpw/eFumzfWWFh+I/hGKsqNRS1XgmA+FpJ1dbdofF0LwF6DY6+o1B3clSW0OEtqYHxHedWnk4bj/AK6FSXsS2odUUrqScn2ik92Q7e6Pcw+drFp6Dmu2nyc67T7DlqMfG28eSspECKhOIiICIiAuCuUQUh2vYWaGvhxOIe7mIiqAPqtv/ua37s8194lTMnhI+Jrm3FuII4eitTavAmVtJNTybpGkA2vldvY/0dYqkNh6t7O9op/DNTOLLflBtpzAP7Fql1VN45x7CrS32njPymXYdj7skuHTH3lKbxn6oXH/ANpI9HN5K1V51xyZ9DVwYhCNYnWkaPnjdo5p+5+45L0Fh1YyaJksTszJGh7SOLXC4XbFfnWJcctOFphkIiLo5iIiAiIgIiICIiAiIgIi+XPABJ0A3k7kHJUM7QNg2Yg1sjHdzVxfwphv0uQx9tS256i55kHsx/tMw2lOV9QJH/RCO9d6lvhHqQoViPa3VzaUNEI2ndJUHXrkFv8AJWJmI9ZrWZ8a2kxKWKX2XEI+4qBo0n+FMPqY7cb8v/wa3Fal+G4hDiMQJYT3dQ0fM06H7gX/AKmhd1bhFVX5XYjWOlaDmbHGA1jT5actL2v5rb1OFMfTmnddzC3L4iXO8jc7yDr6KGb0pflSf+ruF7043hctHVMljZJG4OY9oe0jcWuFwfsu9VH2HbQOaJcMqD7ynJdFr8UZN3NF+RIcPJ3krcV8IJ6EREBERAREQcFUt2z4Q6kq4MVhHhJEVQBx0s1x6tu3q1qupa3aHB46umlp5RdkrS08bHe1w8w4AjzCxMb9SzEzE7wqWsiZPDpZzXtuOTmkf7BWX2JbQGJ0uFzO1jJkpyfnY67ntHS+b1dyUX2LmkgfNh9RpLTuIbrvbfW3lqCDycvjaehkjljqabwzwnvIyOI4t9OXK44qLHP8sk1nyV2SP7Y4tHsPRgRRbs/21hxOnEjPBK2wmivqx3Mc2neD6bwpSrkAiIgIiICLi666ipaxpc9zWNG9ziAB6lB2pdQDHO1/DYLtZKah4+WFpcOG55sw7+BKhmJdqOJ1ItSUzKRp+eQ94/qA5oH/AGlYm0R62rWbeQu+WQNBc4hoGpJNgBzJKhWP9quG0129/wB88fJCC835ZvgG7ndVBW4XPVODq+rlqCNQ29mDoN32AWZQ4XFF/Dja3z3u+5uVPbVUjztRTR3t70kGJdq9fPcUVI2Bp0Ek5zO65dAOniUXr6Wqq9a+slmG8xtOSPnuFm7+QW7ipHu3D76LKiwz6neg/wCVNfVXnzpVTS46+9tDQ4TDD/DjaDz3u+51WyjpnO3A/wCltHNjiGZ2VoHFx/2VocR27pI7hrjK4cGDT9RsPsuUVvk/26zkpj86bujpHM3u6gblluNgSdAN99wUboxjFbb2Wj7hh/mS2AA5+8Av6NPRb2i7GJpyHYlXOeN5jiGl/wCp2g47meq710lp96TX1dfjtCdqsajp6ynrKWVhqIXeJo1DmjSxI0Ghc0+R8lelFt5QSRsf7TG3O1r8rnAObmANiOYuurAezjDqSxipmOePnkvI70z3A38AFKmtsLK2leNdkV7crbvpERbtBERAREQEsiIKa7bsFdBLBisDfEwiOccwfCxx9CWE+bV1uLZ4mvYbhwDmHqLq3MYw2OpgkglF2StLHDyPEeY3jzCoLZLPSzz4bP8AHA4lh+pp8RsORBDx5OUuqx8q8o+FWlycbcf1r6mknpZxWUDjHM2+Zo3PB3gg6EHi3jvFirW2F7VqattFORTVO4sefA8j6HHj+U2PXeotiFJfxN38f+VGcWwKGfVwyu+tuh9efquWHU7dWd82l5f5U9/HpK6XXnDCcXxegAbTVAniG6OXxC3IZzcDya4LZ13aBjVSMrGxUYtZzmgFxPGxcXWHHQeqrjLSY33RThvE7bL1rq2OFhfLIyNg3ue4NaOO8qA452y4dAS2Jz6p4NrRN8N/63WBHm26qh+zzpnd5WTy1Dz9TjbnbUk237rei2tDhscekUYb0Hi++9craqkedu9NHefemxxLtLxaq0poWUTD8zrPkt5Zxbd+T7KOVOCSVD89dUy1LuF3HKN1wL7t3CyksVA879Oqy4sNaN5J/ZTW1N586U002KvvbQUOGxRaRRtafIXd9zqtlHRPPC3mV3VuMU1P8cjGHkDd32bcrSjbN0zu7oaWWpdpuBsL+TQTz323LSMeS/w3tmx08b+LDR8xv00/+V9VNTBALyOZGPzEA/vqViUexGN1ms0kdFGflGsgHRlz93D0UmwXsTooyHVT5at+85nFjCedmnN93Fd66SftKa+s/IQSq28hzBlNHJUyHRoaCLnyuC4+gWdR4FjtbbLE2ijPzSEB1uhu/cfpHVXZhWCU9M3LTwxwj8jQ2/UjU+qzwFRXBSvwntnvb5VJhfYhEXZ6+qlqX8m+Bo8rklx1vuy9FP8AAdkaKjA9mpo4yPmtmk/W67v3W9RdnEREQEREBERAREQEREBERBwVUXbngTozBikA8cBDJdPiYSAxx6Elp8njdbW3ljYjQsnifFIMzJGuY4c2uFikkdKjw+sbNGyRhu14zDy5g+YNx6LqqqAO1bof2Kj+zkT6GrqMNmN8ji6EnTM066dW2dYcQ7kpTNK1ou5waBxJAH3K8nJjmltnrYsnKu7UPpHj5T6artiw5x32H7/4WDiO21JFoHmV3KMX/c2H7r4oqnFa02o6ExsP82YWbbmC+wPpdZrp72+C2qrX5buOgYBd2vXQLX1+1FJBcGVpI+WPxHocu49StjQdj1VUeLEq42P8uG5HDi4Bt94+E9SpvgXZjhtLbJTtkcPnm966/OzvCPQBU10kfaUt9ZM+Qqal2irKvTD6GSQG9nuHg9SLNH6lu6TswxWq1raxtOw744vE62lwQ3K3nxKu1jABYAADgNAvpUVxUr5Ce2W9vZV9gXY/htPZz43VL/qmdcfobZv3BU6pKOOJoZExkbRuaxoa37DRd6Lo5iIiAiIgIiICIiAiIgIiICIiAiIgIiICIiCuO1LYOaukp6iicyOpiOQuccoMZuQbhpJLTfS25xWnw7sTDyHYhWTTu0Jaw2bw0zPubb9wbpyRFhlPcC2JoKSxgpYmuG55bnk/W+7v3UhsiLLDlERAREQEREB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4" descr="data:image/jpeg;base64,/9j/4AAQSkZJRgABAQAAAQABAAD/2wCEAAkGBxQTEhQUEhQWFBUWGRUUFxgXGBwXFRcYFxgaGRgXGhwYHCggHR4lHBcYITIhJSkrLi4uHB8zODMsNygtLisBCgoKDg0OGhAQGywkICQ3LDUsLC0sLCwsLCwsLCwsLSwsLDQsNCwsLCwsLCwsLCwsLCwsLCwrLCwsLCwsLCwsLP/AABEIANcA6gMBIgACEQEDEQH/xAAcAAEAAgIDAQAAAAAAAAAAAAAABgcEBQEDCAL/xABAEAABAwIDBQUGBAYBAgcAAAABAAIDBBEFEiEGMUFRcQcTImGBFCMyQlKRFWKSoTNDcoKxwdFToiQ0Y8Lh8PH/xAAZAQEBAAMBAAAAAAAAAAAAAAAABAECAwX/xAAjEQEAAgEFAAMBAAMAAAAAAAAAAQIDBBESITFBQlETImFx/9oADAMBAAIRAxEAPwC8UREBERAREQCVU/a5thUtnhw2gcWTSgOkeNHNa69mg8NAXEjUAC29WuVQm004pNpzLPoyVrCxx3AOibGD5DMwj1QdeM7G4XQNZ+IzufUSDMQTIXm+95Ed7C995PUrAqMMfhrRiOE1DjEMpey+ZrmXtr9TbmxBFxe4Kmm2GFzRYrFicNJ7fA+Lu3xgAuYbEZgDfh5cxpe6j34dJS4VXmoj9n70zSMhJ/hNlIayPlvt9wsC59mMaZW0sNTGLNlbmte+Ui4c2/GzgR6Laqoey/bShocIp21NUxr7zO7sXfI0GV5ALWAkX3623rIrO2mN5LaCiqKo3tmIyM3aHQOPoQFkWsig+wfaTDiDzA9jqaqaDmieb3tvyGwvbfYgHfvAupwgIuFrsVx6mpheonihH53hpOl7AE3J0QbJLqtMX7bMOi0h72pduAjYWtvw1kt+wKjtX2nYtU6UlE2nab+OXxEDn4sov/aeixMxHrMRM+LsuuVUnZbtpVOrJqHE5A+Z1pIXWABs27mNygAjL4hpwd6W2sxO7ExsIiICIiAiIgIiICIiAiIgIiIC4uuVo9tcfbQ0c1S4XLG+EfU92jG9MxHpdA2k2to6FoNVO2Mn4W6ukd5hrdbee5VFt/tjRYszuoKGpqJGXEczRkyEi/AOJabatcBu9VCdosJmlpn4hVSOfPK5jyDubG/QDXdvbYbgNFmYJO6ihhrqckxOysqYr3BIOUubfjfdyJ5Ixu3mytNj0UXdMmFPHw70h7mj8tg4geR3LYv2DlqDmr66eoJsS0Gzf3J+4AVlYZQNljZKyxY9oc1xO8EXB0Wc2libvffyaFr2xugeF7BUcViymaT9Ul3nr4z/AICktNhm4NAA3ANGg+2i3HtEbfhZfzcVjVmPBgJc9kbR0AHqVjZjdWPa5hxon0WIRgtlZM1pO4vsM7QfRpGvA2WXV9rtdMCKHD8o+uYkjrbwgafmUd7XdqGVojp6Z/fZC+d7mnM0ZGO3EaaNzE28lJ9jeziOupaeprKuolEjA/umuEcY4ZdAb2sRwWe/hvXb5Q3GtpcQluKzFGwDjHAfF0tDY8xqfutfhWznfm9NRVdaTYiSX3URvxzcR1cvQeDbD0FLbuaWJpG5zm53/qfcqRAJx/ZbcvyFJYT2aYk8avpcPaeETO8lseBPH9S1eJ4VJhOJRxSzPnhqmDLJJv7xuhG8jRx+zwvQNlC+1rZj27D3hgJmh99DbeS34mj+ptx1ssTjrMbMxktE7qt24ontEdZTktmpnB4I35QQf2OvS6u3Y/aCOupIqmPc8eJvFj26Paeh/axVR7L4qKqlY91i62SQfmGh++/1XPZjipw3EpKCQ2p6oh0JO5r7Gw15/AfMM5rhp7TG+Ofh31Fd9rx8r1RcBcqpKIiICIiAiIgIiICLRYxtjQ0pInqoWOHyZwZP0tu79lB8S7cKQEtpYJ6l3AhuRh5b7u/7QgtS64c4AXJsPNUZXbf41UA93FDRR62c8WeB5mQndv8AgCh2IzmY/wDjcTmqnO/lQF0gJ4tb8g+wC15w2ikr+xntBw6muJauIuG9sZ7x4PIhl7HyKqHtQ7QI8VhZTUUFQ5rZRI5xb8WVrmgAMLjbxX1t0WJgmxs8oHsmFOA/6tccoPnkNrgg8BZTXDuyyskbarrhC3d3VG3I23LMQOHDL91je0+QbVj2Vd4xWVksRjm9npIiLZZHgSEAepv0aFqtn8TAw+tieeAc3q8hth65T6lXlH2U0EDc7YTO8fE6d3el3mQfDfoFVZ2JgfidTSvc+IaTw5MoDo3altiD8JNh0doto3j1pMxvtCZ7NbXU1Lh1KyonYHtib4M2Z4B1AytuRpbgsWbtMdKctDST1B3B2XKzrfXTqAvqHZfDKJoMjYh+aocHEm3J2l/IBddX2h0cZyQiSd3BsLPD9zYW6ArVjaHWY8Zqfjkho2Hg3xyD/P8AkLsg7PYSc1VNPVO/9SQ5R6DX918Q4njFX/5SgELDfxz3v5GxItx4G62FP2X4jU61+IOaP+nATltfoAfUfdZ2ll1YnVYdRQysHcRkscCxmXvX3BFiBqb7tVL+xQO/B6XOCD721xa7e9flI8rWsunBeyDDYLF0Tp3c5jmv1aAG/sp3BC1jQ1gDWjQAaABZiNh2IsLEsVhpw0zzRQhxytMj2sDnchmOpWl242yjw6nbM5pldI4RxMYdXuIvoeVhv6c1llJ1wV1UcjnRsc9uRxa0ube+VxFy29hex0uu5BQmNYf+GYxJFupq33sXJsnFv6iR0cxde3GEGeDPHcTQnvIyNHaWzAEa30uPMBWH2xbMmsoHOjHv6c99ER8Wlu8aCNdWi9uJa1QvZvFfaaeOX5iLOHJw0P8Az6qPURNLRkhXp55VnHKxezbakYhQxzEjvW+7mA4SN3m3AOFnDr5KVrz/ALL4l+EYsAfDSVpDT9Mb7+E8rNc70a7yV/hVVtFo3hNas1naXKIi2aiIiAiIgIiIPNOI7KwUWLyU08YdDL46Yu+GztQ3zsbt15DmpeylbEwiFjGWvYNaAPsFI+2nZY1dF30QPtFLeVlviLdDI0czYBw82+aiOzOLCpp2SfN8LxyeND99D6qLVVnq0LdJaO4n1pthcHpqjE5KbEe8mzN7ynzyOym1yWkX8Ry3/QVe+E7P0tMLU9PFF/QwBx6utc9SVQm2ED4XxVcGklO4StP5QfED5X/YlX9s9izKumiqI/hlYHgcid7T5g3HoqMN+VIlwz04XmGwXKIuri4Kge3HZtHXSMlbK6CVlwHs0Njw/c23byp4SonVbf0/eOipmT1sjTZwpo+8Y08nSEhg+6GyP4V2L0TDnqHS1L+Jkfp9hbTrdTbCdmqWmFoKeKP+lgBPmSBqfNYO0O2cNDSx1NXHLGJC1vdhofI1xBOU2dl0APFaftP22mw6GmngjZJHI/LIXX0bYOAbYjVwzandYaG6CdiwWpxbaijpsntFRFH3hIZmcNS2wPQC4uTuVZvqpqvHpaCrqZTSOb38McZyMlb3bXtaXMAcW2LiddS1TSl7NcPZSyUvc5onuMnicXOa8jLmY46tIAA05a3QfW0G2XcV1HRQxCaSp8ROfKI4r6yaA30a4gaXy71V+M7f1FdUVMLag0TI3OZH75tO1rWuy95NJrK83/lxgdec/wBhezRmH1L5zO+oOTuYg8axR3Bte+/S2gA36aqYuwanL+8MERkOpeY25z62uggGx2C09ZSPpakVFdG0lwqqkFoc9wDXCmLj3gYLXzcydSolstsmx2OmmjllmpMPPehsrszWS6WYBu+K3AX7s8lfIaviOBrSS1oBOpIABJ5nmg7EREHBVB1mHfhmLS0wGWnqvfQcGtNiSwcBY5m25Biv1V/2zbNmqoe9iB9opD38ZHxEC3eNHHcA63EsC1vXlWYltS3G0ShW1WD+1U7ox8Y8UZ/MOHru9VN+xzaw1tEGSn/xFNaKUH4iBfI88bkCx82lRDAcTFTBHKPmGo5OGjh9wtKa84TicVa24p5z3dQ0btd5sN50zjmWu5qTTX4zNJVamnKIvD0Oi+InhwDmkEEAgjUEHUEL7VqMREQEREBERBwQvPuI4acJxaSDdS1fvIfpaSfh8rG7OhavQagnbDssa2hcYx7+nvNERvNvjYD5gX6gLW9YtWYltS01neETxGmEjCCL6H14EL67EMZME0+GSE2BM9OTxabZm/4d+pa7ZPGPaqZjyfGPA8fmHH10PqtNtU19LPBXQDxwPa/lmZfVp8tSOjiodPaaXmkrs9Yvji0PR6LCwbE2VMEU8RuyVjZG87OF7HzG49Fmr0Hno12hsidQTMnqvZI3gMMu8i5F2245gC23IlVzSGjihjp48Sq6/K20dNQtEQP9Zhbe997nvvvvdXNPTteMr2h7TvDgCD1BXFNSMjFo2NYOTWho/ZBU+znZtU1FHVRYjLIxs7mPgiMnfvpixxIcXONiSDlIG8cju38XZiySJkNdV1FZHGGtZGSIo2hosDZmriBpdzip9ZcoMSkw2KPLkja3I0RtNruDG6BuY629VloiAiIgIiICIiAuHC65RBQTqD8MxSei3QT+/puQvclnpYtt+Uc9dljeGNqIXxO+YaH6XDcfQqT9tOzxnoxVQg+0UZ75hG8suO8HnYAOt+U81GcGxBtRDHK3c4buRGhb6EEKHU142i8LtNblWaS3PYftI6SB9BObT0hytB3mK9h1ynToWq0V522glfQVkGJQg+FzWTNHzNOhv1bp1yq/8Mr2TxRzRHMyRrZGnm1wuFXjvzrukyU4W2ZSIi3aCIiAiIgLhcogoDaLDvwrF3NADaWt8TPpa8nUeVnHpZ45abfFKQSxua4XBB05gjUfZTXtX2U9voHtYLzRe+h4EuaNWf3C410vY8FW+xuMe007S7+JH7t443bud6j/AGotVT7wt0t/pLd9heNmN0+GSnxRF00F+MZIzNHQkOt+Z3JW+F5y2kc+iqqevhveJ7c4HzRk+Jp8jct/uHJehMMrWTxRzRnMyRrZGnm1wuP8qnFfnWJTZacLbMpERdHMREQEREBERAREQEREBERB8vbcEEXB0IO4qg6ehOHYjUUB0ikPf039Lt7RfkARz8B5q/lW/bZgLpKVlZD/ABqI96POPTvB6WDugPNaZKc6zDfHfhaJaOupGyxvjeLteC0+v++K+uxLHXwyTYVUE5oy6SAncWfM0eW546u5LqwytbNEyVnwvAPTmD0Nwo9tlTPifDX05tNTOa424tBvrzFyQRxDiotNk4W4ys1FOdeUPQ4XK1WzGOR1lLDURfDI0OtfVrtzmHzDrj0W1XoIBERAREQEREHBVCbZ4b+F4v3jRlpa7U/SyQnxD0cc3R55K/FE+0zZcYhQywgXlaO9hPHvGg2HRwu31WtqxaNpZraazvCA4tRCaJ7HC4II+4sVn9hWOkNnw2Zx7ynJkivxiJFwOjjf+/yUb2IxYz0+V9xLD7p4O/QaOP2t1BWDjkzqCtp8QiB8Dg2QD5o3XDh9iR1LeSjwTOO80ldniMlIvD0aix6GrbLGySMhzJGte0jcWuFwfsVkK5AIiICIiAiIgIiICIiAiIgL4mjDgWuFwQQQdxB0IX2iCgcPojh9fU4e6+S5npieMbuA6burXLfSxhzS1wu1wLSDuIIsR9lte2vA3Ogjr4ReajdnP5oT8YPQ2PTMtLQVbZY2SM+F7Q4eo3dQvP1VONuUL9NflXjLE7JMWNBXy4ZKfdTEy05P18B/c1turPNXeF5925wxz4mzw3E1ORKxw+KzdTbzBAcOit/s/wBpm4hRRTi2e2SUD5ZWgZh0Nw4eRCrw5Odd0ubHwtskiIi6uQiIgIiICIiCh+0PDfwzFW1bBamrLiT6WyE+M8uT/wBazcYomzwvYdQ4H9xwVjdoOzLcQoZYLDPYvhJ+WVoOQ34A3LSeTiqi2FxN0kJhluJqc908H4rC4F/MWIPRR6mn3hXpcntJSvsL2gJjlw6Z3vaYkx83Qk8OdnH7OCtdedMXqHYfXU+IRjwtcGTAfNG42cOtrjrl5L0LR1LZY2SRkOY9oe1w1Ba4XBHoVRjvzrEuGWnC0w7kRF0cxERAREQEREBERAREQEREHXUQtexzHgOa4FrgdxBFiD6KhcJpHUNZU4dITZhM1OT80TzcD0/zmV/Kr+2vBXBkOIwj3tK4CS290BJzA87E8eDnLnkpzrMOmK/C27BWh2GxP8KxUwPNqSsIy/SyQmzegBOU+TmngtzSVLZGMew3a9ocD5EXWp2wwb2mnIb/ABGeOM7jmA+H1/45KDBfhftfmpzp0vgLlQnsn2s9voW94ffw2hmHEkDwvI/MP3DlNl6bzBERAREQEREHBVGdqOF/h2Jx18YtBVHJMBoBJvcfUAP8y13NXotDtts82vo5qZ1gXtuwn5ZG6sd99/kSFiYiY2lmJmJ3hWOL0TZ4XMOocNCPMcP8rb9huPuMUuHzO97SkmO+90JPmflJ+zmqHbCYg4xvpptJqZxjc078rTl/Ygt9AuvF6h2H1sGIRA2YQ2UD5o3aOHXU+uXkosM/zyTSVuaP6Y4vD0Ui6aOpbIxkkZDmPaHtI3FpFwR6LuVyEREQEREBERAREQEREBERAXTV07ZGOje0PY9rmOadQ5rhYg+RBXciChoqF2G1j6CUkxPLpaR53OYT/CJ+oW/+3C3inG3uyTMRpjGTklYe8hkG+OQDTXflPEeu8BVZgeKPzvpatvd1cN2vafnA/mN5g79Od9xUOpw/eFumzfWWFh+I/hGKsqNRS1XgmA+FpJ1dbdofF0LwF6DY6+o1B3clSW0OEtqYHxHedWnk4bj/AK6FSXsS2odUUrqScn2ik92Q7e6Pcw+drFp6Dmu2nyc67T7DlqMfG28eSspECKhOIiICIiAuCuUQUh2vYWaGvhxOIe7mIiqAPqtv/ua37s8194lTMnhI+Jrm3FuII4eitTavAmVtJNTybpGkA2vldvY/0dYqkNh6t7O9op/DNTOLLflBtpzAP7Fql1VN45x7CrS32njPymXYdj7skuHTH3lKbxn6oXH/ANpI9HN5K1V51xyZ9DVwYhCNYnWkaPnjdo5p+5+45L0Fh1YyaJksTszJGh7SOLXC4XbFfnWJcctOFphkIiLo5iIiAiIgIiICIiAiIgIi+XPABJ0A3k7kHJUM7QNg2Yg1sjHdzVxfwphv0uQx9tS256i55kHsx/tMw2lOV9QJH/RCO9d6lvhHqQoViPa3VzaUNEI2ndJUHXrkFv8AJWJmI9ZrWZ8a2kxKWKX2XEI+4qBo0n+FMPqY7cb8v/wa3Fal+G4hDiMQJYT3dQ0fM06H7gX/AKmhd1bhFVX5XYjWOlaDmbHGA1jT5actL2v5rb1OFMfTmnddzC3L4iXO8jc7yDr6KGb0pflSf+ruF7043hctHVMljZJG4OY9oe0jcWuFwfsu9VH2HbQOaJcMqD7ynJdFr8UZN3NF+RIcPJ3krcV8IJ6EREBERAREQcFUt2z4Q6kq4MVhHhJEVQBx0s1x6tu3q1qupa3aHB46umlp5RdkrS08bHe1w8w4AjzCxMb9SzEzE7wqWsiZPDpZzXtuOTmkf7BWX2JbQGJ0uFzO1jJkpyfnY67ntHS+b1dyUX2LmkgfNh9RpLTuIbrvbfW3lqCDycvjaehkjljqabwzwnvIyOI4t9OXK44qLHP8sk1nyV2SP7Y4tHsPRgRRbs/21hxOnEjPBK2wmivqx3Mc2neD6bwpSrkAiIgIiICLi666ipaxpc9zWNG9ziAB6lB2pdQDHO1/DYLtZKah4+WFpcOG55sw7+BKhmJdqOJ1ItSUzKRp+eQ94/qA5oH/AGlYm0R62rWbeQu+WQNBc4hoGpJNgBzJKhWP9quG0129/wB88fJCC835ZvgG7ndVBW4XPVODq+rlqCNQ29mDoN32AWZQ4XFF/Dja3z3u+5uVPbVUjztRTR3t70kGJdq9fPcUVI2Bp0Ek5zO65dAOniUXr6Wqq9a+slmG8xtOSPnuFm7+QW7ipHu3D76LKiwz6neg/wCVNfVXnzpVTS46+9tDQ4TDD/DjaDz3u+51WyjpnO3A/wCltHNjiGZ2VoHFx/2VocR27pI7hrjK4cGDT9RsPsuUVvk/26zkpj86bujpHM3u6gblluNgSdAN99wUboxjFbb2Wj7hh/mS2AA5+8Av6NPRb2i7GJpyHYlXOeN5jiGl/wCp2g47meq710lp96TX1dfjtCdqsajp6ynrKWVhqIXeJo1DmjSxI0Ghc0+R8lelFt5QSRsf7TG3O1r8rnAObmANiOYuurAezjDqSxipmOePnkvI70z3A38AFKmtsLK2leNdkV7crbvpERbtBERAREQEsiIKa7bsFdBLBisDfEwiOccwfCxx9CWE+bV1uLZ4mvYbhwDmHqLq3MYw2OpgkglF2StLHDyPEeY3jzCoLZLPSzz4bP8AHA4lh+pp8RsORBDx5OUuqx8q8o+FWlycbcf1r6mknpZxWUDjHM2+Zo3PB3gg6EHi3jvFirW2F7VqattFORTVO4sefA8j6HHj+U2PXeotiFJfxN38f+VGcWwKGfVwyu+tuh9efquWHU7dWd82l5f5U9/HpK6XXnDCcXxegAbTVAniG6OXxC3IZzcDya4LZ13aBjVSMrGxUYtZzmgFxPGxcXWHHQeqrjLSY33RThvE7bL1rq2OFhfLIyNg3ue4NaOO8qA452y4dAS2Jz6p4NrRN8N/63WBHm26qh+zzpnd5WTy1Dz9TjbnbUk237rei2tDhscekUYb0Hi++9craqkedu9NHefemxxLtLxaq0poWUTD8zrPkt5Zxbd+T7KOVOCSVD89dUy1LuF3HKN1wL7t3CyksVA879Oqy4sNaN5J/ZTW1N586U002KvvbQUOGxRaRRtafIXd9zqtlHRPPC3mV3VuMU1P8cjGHkDd32bcrSjbN0zu7oaWWpdpuBsL+TQTz323LSMeS/w3tmx08b+LDR8xv00/+V9VNTBALyOZGPzEA/vqViUexGN1ms0kdFGflGsgHRlz93D0UmwXsTooyHVT5at+85nFjCedmnN93Fd66SftKa+s/IQSq28hzBlNHJUyHRoaCLnyuC4+gWdR4FjtbbLE2ijPzSEB1uhu/cfpHVXZhWCU9M3LTwxwj8jQ2/UjU+qzwFRXBSvwntnvb5VJhfYhEXZ6+qlqX8m+Bo8rklx1vuy9FP8AAdkaKjA9mpo4yPmtmk/W67v3W9RdnEREQEREBERAREQEREBERBwVUXbngTozBikA8cBDJdPiYSAxx6Elp8njdbW3ljYjQsnifFIMzJGuY4c2uFikkdKjw+sbNGyRhu14zDy5g+YNx6LqqqAO1bof2Kj+zkT6GrqMNmN8ji6EnTM066dW2dYcQ7kpTNK1ou5waBxJAH3K8nJjmltnrYsnKu7UPpHj5T6artiw5x32H7/4WDiO21JFoHmV3KMX/c2H7r4oqnFa02o6ExsP82YWbbmC+wPpdZrp72+C2qrX5buOgYBd2vXQLX1+1FJBcGVpI+WPxHocu49StjQdj1VUeLEq42P8uG5HDi4Bt94+E9SpvgXZjhtLbJTtkcPnm966/OzvCPQBU10kfaUt9ZM+Qqal2irKvTD6GSQG9nuHg9SLNH6lu6TswxWq1raxtOw744vE62lwQ3K3nxKu1jABYAADgNAvpUVxUr5Ce2W9vZV9gXY/htPZz43VL/qmdcfobZv3BU6pKOOJoZExkbRuaxoa37DRd6Lo5iIiAiIgIiICIiAiIgIiICIiAiIgIiICIiCuO1LYOaukp6iicyOpiOQuccoMZuQbhpJLTfS25xWnw7sTDyHYhWTTu0Jaw2bw0zPubb9wbpyRFhlPcC2JoKSxgpYmuG55bnk/W+7v3UhsiLLDlERAREQEREBERAREQ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6" descr="data:image/jpeg;base64,/9j/4AAQSkZJRgABAQAAAQABAAD/2wCEAAkGBxQTEhQUEhQWFBUWGRUUFxgXGBwXFRcYFxgaGRgXGhwYHCggHR4lHBcYITIhJSkrLi4uHB8zODMsNygtLisBCgoKDg0OGhAQGywkICQ3LDUsLC0sLCwsLCwsLCwsLSwsLDQsNCwsLCwsLCwsLCwsLCwsLCwrLCwsLCwsLCwsLP/AABEIANcA6gMBIgACEQEDEQH/xAAcAAEAAgIDAQAAAAAAAAAAAAAABgcEBQEDCAL/xABAEAABAwIDBQUGBAYBAgcAAAABAAIDBBEFEiEGMUFRcQcTImGBFCMyQlKRFWKSoTNDcoKxwdFToiQ0Y8Lh8PH/xAAZAQEBAAMBAAAAAAAAAAAAAAAABAECAwX/xAAjEQEAAgEFAAMBAAMAAAAAAAAAAQIDBBESITFBQlETImFx/9oADAMBAAIRAxEAPwC8UREBERAREQCVU/a5thUtnhw2gcWTSgOkeNHNa69mg8NAXEjUAC29WuVQm004pNpzLPoyVrCxx3AOibGD5DMwj1QdeM7G4XQNZ+IzufUSDMQTIXm+95Ed7C995PUrAqMMfhrRiOE1DjEMpey+ZrmXtr9TbmxBFxe4Kmm2GFzRYrFicNJ7fA+Lu3xgAuYbEZgDfh5cxpe6j34dJS4VXmoj9n70zSMhJ/hNlIayPlvt9wsC59mMaZW0sNTGLNlbmte+Ui4c2/GzgR6Laqoey/bShocIp21NUxr7zO7sXfI0GV5ALWAkX3623rIrO2mN5LaCiqKo3tmIyM3aHQOPoQFkWsig+wfaTDiDzA9jqaqaDmieb3tvyGwvbfYgHfvAupwgIuFrsVx6mpheonihH53hpOl7AE3J0QbJLqtMX7bMOi0h72pduAjYWtvw1kt+wKjtX2nYtU6UlE2nab+OXxEDn4sov/aeixMxHrMRM+LsuuVUnZbtpVOrJqHE5A+Z1pIXWABs27mNygAjL4hpwd6W2sxO7ExsIiICIiAiIgIiICIiAiIgIiIC4uuVo9tcfbQ0c1S4XLG+EfU92jG9MxHpdA2k2to6FoNVO2Mn4W6ukd5hrdbee5VFt/tjRYszuoKGpqJGXEczRkyEi/AOJabatcBu9VCdosJmlpn4hVSOfPK5jyDubG/QDXdvbYbgNFmYJO6ihhrqckxOysqYr3BIOUubfjfdyJ5Ixu3mytNj0UXdMmFPHw70h7mj8tg4geR3LYv2DlqDmr66eoJsS0Gzf3J+4AVlYZQNljZKyxY9oc1xO8EXB0Wc2libvffyaFr2xugeF7BUcViymaT9Ul3nr4z/AICktNhm4NAA3ANGg+2i3HtEbfhZfzcVjVmPBgJc9kbR0AHqVjZjdWPa5hxon0WIRgtlZM1pO4vsM7QfRpGvA2WXV9rtdMCKHD8o+uYkjrbwgafmUd7XdqGVojp6Z/fZC+d7mnM0ZGO3EaaNzE28lJ9jeziOupaeprKuolEjA/umuEcY4ZdAb2sRwWe/hvXb5Q3GtpcQluKzFGwDjHAfF0tDY8xqfutfhWznfm9NRVdaTYiSX3URvxzcR1cvQeDbD0FLbuaWJpG5zm53/qfcqRAJx/ZbcvyFJYT2aYk8avpcPaeETO8lseBPH9S1eJ4VJhOJRxSzPnhqmDLJJv7xuhG8jRx+zwvQNlC+1rZj27D3hgJmh99DbeS34mj+ptx1ssTjrMbMxktE7qt24ontEdZTktmpnB4I35QQf2OvS6u3Y/aCOupIqmPc8eJvFj26Paeh/axVR7L4qKqlY91i62SQfmGh++/1XPZjipw3EpKCQ2p6oh0JO5r7Gw15/AfMM5rhp7TG+Ofh31Fd9rx8r1RcBcqpKIiICIiAiIgIiICLRYxtjQ0pInqoWOHyZwZP0tu79lB8S7cKQEtpYJ6l3AhuRh5b7u/7QgtS64c4AXJsPNUZXbf41UA93FDRR62c8WeB5mQndv8AgCh2IzmY/wDjcTmqnO/lQF0gJ4tb8g+wC15w2ikr+xntBw6muJauIuG9sZ7x4PIhl7HyKqHtQ7QI8VhZTUUFQ5rZRI5xb8WVrmgAMLjbxX1t0WJgmxs8oHsmFOA/6tccoPnkNrgg8BZTXDuyyskbarrhC3d3VG3I23LMQOHDL91je0+QbVj2Vd4xWVksRjm9npIiLZZHgSEAepv0aFqtn8TAw+tieeAc3q8hth65T6lXlH2U0EDc7YTO8fE6d3el3mQfDfoFVZ2JgfidTSvc+IaTw5MoDo3altiD8JNh0doto3j1pMxvtCZ7NbXU1Lh1KyonYHtib4M2Z4B1AytuRpbgsWbtMdKctDST1B3B2XKzrfXTqAvqHZfDKJoMjYh+aocHEm3J2l/IBddX2h0cZyQiSd3BsLPD9zYW6ArVjaHWY8Zqfjkho2Hg3xyD/P8AkLsg7PYSc1VNPVO/9SQ5R6DX918Q4njFX/5SgELDfxz3v5GxItx4G62FP2X4jU61+IOaP+nATltfoAfUfdZ2ll1YnVYdRQysHcRkscCxmXvX3BFiBqb7tVL+xQO/B6XOCD721xa7e9flI8rWsunBeyDDYLF0Tp3c5jmv1aAG/sp3BC1jQ1gDWjQAaABZiNh2IsLEsVhpw0zzRQhxytMj2sDnchmOpWl242yjw6nbM5pldI4RxMYdXuIvoeVhv6c1llJ1wV1UcjnRsc9uRxa0ube+VxFy29hex0uu5BQmNYf+GYxJFupq33sXJsnFv6iR0cxde3GEGeDPHcTQnvIyNHaWzAEa30uPMBWH2xbMmsoHOjHv6c99ER8Wlu8aCNdWi9uJa1QvZvFfaaeOX5iLOHJw0P8Az6qPURNLRkhXp55VnHKxezbakYhQxzEjvW+7mA4SN3m3AOFnDr5KVrz/ALL4l+EYsAfDSVpDT9Mb7+E8rNc70a7yV/hVVtFo3hNas1naXKIi2aiIiAiIgIiIPNOI7KwUWLyU08YdDL46Yu+GztQ3zsbt15DmpeylbEwiFjGWvYNaAPsFI+2nZY1dF30QPtFLeVlviLdDI0czYBw82+aiOzOLCpp2SfN8LxyeND99D6qLVVnq0LdJaO4n1pthcHpqjE5KbEe8mzN7ynzyOym1yWkX8Ry3/QVe+E7P0tMLU9PFF/QwBx6utc9SVQm2ED4XxVcGklO4StP5QfED5X/YlX9s9izKumiqI/hlYHgcid7T5g3HoqMN+VIlwz04XmGwXKIuri4Kge3HZtHXSMlbK6CVlwHs0Njw/c23byp4SonVbf0/eOipmT1sjTZwpo+8Y08nSEhg+6GyP4V2L0TDnqHS1L+Jkfp9hbTrdTbCdmqWmFoKeKP+lgBPmSBqfNYO0O2cNDSx1NXHLGJC1vdhofI1xBOU2dl0APFaftP22mw6GmngjZJHI/LIXX0bYOAbYjVwzandYaG6CdiwWpxbaijpsntFRFH3hIZmcNS2wPQC4uTuVZvqpqvHpaCrqZTSOb38McZyMlb3bXtaXMAcW2LiddS1TSl7NcPZSyUvc5onuMnicXOa8jLmY46tIAA05a3QfW0G2XcV1HRQxCaSp8ROfKI4r6yaA30a4gaXy71V+M7f1FdUVMLag0TI3OZH75tO1rWuy95NJrK83/lxgdec/wBhezRmH1L5zO+oOTuYg8axR3Bte+/S2gA36aqYuwanL+8MERkOpeY25z62uggGx2C09ZSPpakVFdG0lwqqkFoc9wDXCmLj3gYLXzcydSolstsmx2OmmjllmpMPPehsrszWS6WYBu+K3AX7s8lfIaviOBrSS1oBOpIABJ5nmg7EREHBVB1mHfhmLS0wGWnqvfQcGtNiSwcBY5m25Biv1V/2zbNmqoe9iB9opD38ZHxEC3eNHHcA63EsC1vXlWYltS3G0ShW1WD+1U7ox8Y8UZ/MOHru9VN+xzaw1tEGSn/xFNaKUH4iBfI88bkCx82lRDAcTFTBHKPmGo5OGjh9wtKa84TicVa24p5z3dQ0btd5sN50zjmWu5qTTX4zNJVamnKIvD0Oi+InhwDmkEEAgjUEHUEL7VqMREQEREBERBwQvPuI4acJxaSDdS1fvIfpaSfh8rG7OhavQagnbDssa2hcYx7+nvNERvNvjYD5gX6gLW9YtWYltS01neETxGmEjCCL6H14EL67EMZME0+GSE2BM9OTxabZm/4d+pa7ZPGPaqZjyfGPA8fmHH10PqtNtU19LPBXQDxwPa/lmZfVp8tSOjiodPaaXmkrs9Yvji0PR6LCwbE2VMEU8RuyVjZG87OF7HzG49Fmr0Hno12hsidQTMnqvZI3gMMu8i5F2245gC23IlVzSGjihjp48Sq6/K20dNQtEQP9Zhbe997nvvvvdXNPTteMr2h7TvDgCD1BXFNSMjFo2NYOTWho/ZBU+znZtU1FHVRYjLIxs7mPgiMnfvpixxIcXONiSDlIG8cju38XZiySJkNdV1FZHGGtZGSIo2hosDZmriBpdzip9ZcoMSkw2KPLkja3I0RtNruDG6BuY629VloiAiIgIiICIiAuHC65RBQTqD8MxSei3QT+/puQvclnpYtt+Uc9dljeGNqIXxO+YaH6XDcfQqT9tOzxnoxVQg+0UZ75hG8suO8HnYAOt+U81GcGxBtRDHK3c4buRGhb6EEKHU142i8LtNblWaS3PYftI6SB9BObT0hytB3mK9h1ynToWq0V522glfQVkGJQg+FzWTNHzNOhv1bp1yq/8Mr2TxRzRHMyRrZGnm1wuFXjvzrukyU4W2ZSIi3aCIiAiIgLhcogoDaLDvwrF3NADaWt8TPpa8nUeVnHpZ45abfFKQSxua4XBB05gjUfZTXtX2U9voHtYLzRe+h4EuaNWf3C410vY8FW+xuMe007S7+JH7t443bud6j/AGotVT7wt0t/pLd9heNmN0+GSnxRF00F+MZIzNHQkOt+Z3JW+F5y2kc+iqqevhveJ7c4HzRk+Jp8jct/uHJehMMrWTxRzRnMyRrZGnm1wuP8qnFfnWJTZacLbMpERdHMREQEREBERAREQEREBERB8vbcEEXB0IO4qg6ehOHYjUUB0ikPf039Lt7RfkARz8B5q/lW/bZgLpKVlZD/ABqI96POPTvB6WDugPNaZKc6zDfHfhaJaOupGyxvjeLteC0+v++K+uxLHXwyTYVUE5oy6SAncWfM0eW546u5LqwytbNEyVnwvAPTmD0Nwo9tlTPifDX05tNTOa424tBvrzFyQRxDiotNk4W4ys1FOdeUPQ4XK1WzGOR1lLDURfDI0OtfVrtzmHzDrj0W1XoIBERAREQEREHBVCbZ4b+F4v3jRlpa7U/SyQnxD0cc3R55K/FE+0zZcYhQywgXlaO9hPHvGg2HRwu31WtqxaNpZraazvCA4tRCaJ7HC4II+4sVn9hWOkNnw2Zx7ynJkivxiJFwOjjf+/yUb2IxYz0+V9xLD7p4O/QaOP2t1BWDjkzqCtp8QiB8Dg2QD5o3XDh9iR1LeSjwTOO80ldniMlIvD0aix6GrbLGySMhzJGte0jcWuFwfsVkK5AIiICIiAiIgIiICIiAiIgL4mjDgWuFwQQQdxB0IX2iCgcPojh9fU4e6+S5npieMbuA6burXLfSxhzS1wu1wLSDuIIsR9lte2vA3Ogjr4ReajdnP5oT8YPQ2PTMtLQVbZY2SM+F7Q4eo3dQvP1VONuUL9NflXjLE7JMWNBXy4ZKfdTEy05P18B/c1turPNXeF5925wxz4mzw3E1ORKxw+KzdTbzBAcOit/s/wBpm4hRRTi2e2SUD5ZWgZh0Nw4eRCrw5Odd0ubHwtskiIi6uQiIgIiICIiCh+0PDfwzFW1bBamrLiT6WyE+M8uT/wBazcYomzwvYdQ4H9xwVjdoOzLcQoZYLDPYvhJ+WVoOQ34A3LSeTiqi2FxN0kJhluJqc908H4rC4F/MWIPRR6mn3hXpcntJSvsL2gJjlw6Z3vaYkx83Qk8OdnH7OCtdedMXqHYfXU+IRjwtcGTAfNG42cOtrjrl5L0LR1LZY2SRkOY9oe1w1Ba4XBHoVRjvzrEuGWnC0w7kRF0cxERAREQEREBERAREQEREHXUQtexzHgOa4FrgdxBFiD6KhcJpHUNZU4dITZhM1OT80TzcD0/zmV/Kr+2vBXBkOIwj3tK4CS290BJzA87E8eDnLnkpzrMOmK/C27BWh2GxP8KxUwPNqSsIy/SyQmzegBOU+TmngtzSVLZGMew3a9ocD5EXWp2wwb2mnIb/ABGeOM7jmA+H1/45KDBfhftfmpzp0vgLlQnsn2s9voW94ffw2hmHEkDwvI/MP3DlNl6bzBERAREQEREHBVGdqOF/h2Jx18YtBVHJMBoBJvcfUAP8y13NXotDtts82vo5qZ1gXtuwn5ZG6sd99/kSFiYiY2lmJmJ3hWOL0TZ4XMOocNCPMcP8rb9huPuMUuHzO97SkmO+90JPmflJ+zmqHbCYg4xvpptJqZxjc078rTl/Ygt9AuvF6h2H1sGIRA2YQ2UD5o3aOHXU+uXkosM/zyTSVuaP6Y4vD0Ui6aOpbIxkkZDmPaHtI3FpFwR6LuVyEREQEREBERAREQEREBERAXTV07ZGOje0PY9rmOadQ5rhYg+RBXciChoqF2G1j6CUkxPLpaR53OYT/CJ+oW/+3C3inG3uyTMRpjGTklYe8hkG+OQDTXflPEeu8BVZgeKPzvpatvd1cN2vafnA/mN5g79Od9xUOpw/eFumzfWWFh+I/hGKsqNRS1XgmA+FpJ1dbdofF0LwF6DY6+o1B3clSW0OEtqYHxHedWnk4bj/AK6FSXsS2odUUrqScn2ik92Q7e6Pcw+drFp6Dmu2nyc67T7DlqMfG28eSspECKhOIiICIiAuCuUQUh2vYWaGvhxOIe7mIiqAPqtv/ua37s8194lTMnhI+Jrm3FuII4eitTavAmVtJNTybpGkA2vldvY/0dYqkNh6t7O9op/DNTOLLflBtpzAP7Fql1VN45x7CrS32njPymXYdj7skuHTH3lKbxn6oXH/ANpI9HN5K1V51xyZ9DVwYhCNYnWkaPnjdo5p+5+45L0Fh1YyaJksTszJGh7SOLXC4XbFfnWJcctOFphkIiLo5iIiAiIgIiICIiAiIgIi+XPABJ0A3k7kHJUM7QNg2Yg1sjHdzVxfwphv0uQx9tS256i55kHsx/tMw2lOV9QJH/RCO9d6lvhHqQoViPa3VzaUNEI2ndJUHXrkFv8AJWJmI9ZrWZ8a2kxKWKX2XEI+4qBo0n+FMPqY7cb8v/wa3Fal+G4hDiMQJYT3dQ0fM06H7gX/AKmhd1bhFVX5XYjWOlaDmbHGA1jT5actL2v5rb1OFMfTmnddzC3L4iXO8jc7yDr6KGb0pflSf+ruF7043hctHVMljZJG4OY9oe0jcWuFwfsu9VH2HbQOaJcMqD7ynJdFr8UZN3NF+RIcPJ3krcV8IJ6EREBERAREQcFUt2z4Q6kq4MVhHhJEVQBx0s1x6tu3q1qupa3aHB46umlp5RdkrS08bHe1w8w4AjzCxMb9SzEzE7wqWsiZPDpZzXtuOTmkf7BWX2JbQGJ0uFzO1jJkpyfnY67ntHS+b1dyUX2LmkgfNh9RpLTuIbrvbfW3lqCDycvjaehkjljqabwzwnvIyOI4t9OXK44qLHP8sk1nyV2SP7Y4tHsPRgRRbs/21hxOnEjPBK2wmivqx3Mc2neD6bwpSrkAiIgIiICLi666ipaxpc9zWNG9ziAB6lB2pdQDHO1/DYLtZKah4+WFpcOG55sw7+BKhmJdqOJ1ItSUzKRp+eQ94/qA5oH/AGlYm0R62rWbeQu+WQNBc4hoGpJNgBzJKhWP9quG0129/wB88fJCC835ZvgG7ndVBW4XPVODq+rlqCNQ29mDoN32AWZQ4XFF/Dja3z3u+5uVPbVUjztRTR3t70kGJdq9fPcUVI2Bp0Ek5zO65dAOniUXr6Wqq9a+slmG8xtOSPnuFm7+QW7ipHu3D76LKiwz6neg/wCVNfVXnzpVTS46+9tDQ4TDD/DjaDz3u+51WyjpnO3A/wCltHNjiGZ2VoHFx/2VocR27pI7hrjK4cGDT9RsPsuUVvk/26zkpj86bujpHM3u6gblluNgSdAN99wUboxjFbb2Wj7hh/mS2AA5+8Av6NPRb2i7GJpyHYlXOeN5jiGl/wCp2g47meq710lp96TX1dfjtCdqsajp6ynrKWVhqIXeJo1DmjSxI0Ghc0+R8lelFt5QSRsf7TG3O1r8rnAObmANiOYuurAezjDqSxipmOePnkvI70z3A38AFKmtsLK2leNdkV7crbvpERbtBERAREQEsiIKa7bsFdBLBisDfEwiOccwfCxx9CWE+bV1uLZ4mvYbhwDmHqLq3MYw2OpgkglF2StLHDyPEeY3jzCoLZLPSzz4bP8AHA4lh+pp8RsORBDx5OUuqx8q8o+FWlycbcf1r6mknpZxWUDjHM2+Zo3PB3gg6EHi3jvFirW2F7VqattFORTVO4sefA8j6HHj+U2PXeotiFJfxN38f+VGcWwKGfVwyu+tuh9efquWHU7dWd82l5f5U9/HpK6XXnDCcXxegAbTVAniG6OXxC3IZzcDya4LZ13aBjVSMrGxUYtZzmgFxPGxcXWHHQeqrjLSY33RThvE7bL1rq2OFhfLIyNg3ue4NaOO8qA452y4dAS2Jz6p4NrRN8N/63WBHm26qh+zzpnd5WTy1Dz9TjbnbUk237rei2tDhscekUYb0Hi++9craqkedu9NHefemxxLtLxaq0poWUTD8zrPkt5Zxbd+T7KOVOCSVD89dUy1LuF3HKN1wL7t3CyksVA879Oqy4sNaN5J/ZTW1N586U002KvvbQUOGxRaRRtafIXd9zqtlHRPPC3mV3VuMU1P8cjGHkDd32bcrSjbN0zu7oaWWpdpuBsL+TQTz323LSMeS/w3tmx08b+LDR8xv00/+V9VNTBALyOZGPzEA/vqViUexGN1ms0kdFGflGsgHRlz93D0UmwXsTooyHVT5at+85nFjCedmnN93Fd66SftKa+s/IQSq28hzBlNHJUyHRoaCLnyuC4+gWdR4FjtbbLE2ijPzSEB1uhu/cfpHVXZhWCU9M3LTwxwj8jQ2/UjU+qzwFRXBSvwntnvb5VJhfYhEXZ6+qlqX8m+Bo8rklx1vuy9FP8AAdkaKjA9mpo4yPmtmk/W67v3W9RdnEREQEREBERAREQEREBERBwVUXbngTozBikA8cBDJdPiYSAxx6Elp8njdbW3ljYjQsnifFIMzJGuY4c2uFikkdKjw+sbNGyRhu14zDy5g+YNx6LqqqAO1bof2Kj+zkT6GrqMNmN8ji6EnTM066dW2dYcQ7kpTNK1ou5waBxJAH3K8nJjmltnrYsnKu7UPpHj5T6artiw5x32H7/4WDiO21JFoHmV3KMX/c2H7r4oqnFa02o6ExsP82YWbbmC+wPpdZrp72+C2qrX5buOgYBd2vXQLX1+1FJBcGVpI+WPxHocu49StjQdj1VUeLEq42P8uG5HDi4Bt94+E9SpvgXZjhtLbJTtkcPnm966/OzvCPQBU10kfaUt9ZM+Qqal2irKvTD6GSQG9nuHg9SLNH6lu6TswxWq1raxtOw744vE62lwQ3K3nxKu1jABYAADgNAvpUVxUr5Ce2W9vZV9gXY/htPZz43VL/qmdcfobZv3BU6pKOOJoZExkbRuaxoa37DRd6Lo5iIiAiIgIiICIiAiIgIiICIiAiIgIiICIiCuO1LYOaukp6iicyOpiOQuccoMZuQbhpJLTfS25xWnw7sTDyHYhWTTu0Jaw2bw0zPubb9wbpyRFhlPcC2JoKSxgpYmuG55bnk/W+7v3UhsiLLDlERAREQEREBERAREQ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272" name="Picture 8" descr="http://watermarked.cutcaster.com/901277323-Metallic-mascot-survey-feedback-concept.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717" r="23435" b="10025"/>
          <a:stretch/>
        </p:blipFill>
        <p:spPr bwMode="auto">
          <a:xfrm>
            <a:off x="4311573" y="4435692"/>
            <a:ext cx="2170054" cy="1770882"/>
          </a:xfrm>
          <a:prstGeom prst="rect">
            <a:avLst/>
          </a:prstGeom>
          <a:noFill/>
          <a:extLst>
            <a:ext uri="{909E8E84-426E-40DD-AFC4-6F175D3DCCD1}">
              <a14:hiddenFill xmlns:a14="http://schemas.microsoft.com/office/drawing/2010/main" xmlns="">
                <a:solidFill>
                  <a:srgbClr val="FFFFFF"/>
                </a:solidFill>
              </a14:hiddenFill>
            </a:ext>
          </a:extLst>
        </p:spPr>
      </p:pic>
      <p:pic>
        <p:nvPicPr>
          <p:cNvPr id="11274" name="Picture 10" descr="001-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0318" y="2770235"/>
            <a:ext cx="2376265" cy="209892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14 Rectángulo"/>
          <p:cNvSpPr/>
          <p:nvPr/>
        </p:nvSpPr>
        <p:spPr>
          <a:xfrm>
            <a:off x="146164" y="1268760"/>
            <a:ext cx="3618686" cy="369332"/>
          </a:xfrm>
          <a:prstGeom prst="rect">
            <a:avLst/>
          </a:prstGeom>
        </p:spPr>
        <p:txBody>
          <a:bodyPr wrap="square">
            <a:spAutoFit/>
          </a:bodyPr>
          <a:lstStyle/>
          <a:p>
            <a:r>
              <a:rPr lang="en-US" b="1" dirty="0" smtClean="0">
                <a:solidFill>
                  <a:schemeClr val="tx2">
                    <a:lumMod val="75000"/>
                  </a:schemeClr>
                </a:solidFill>
              </a:rPr>
              <a:t>METHODOLOGICAL DESIGN </a:t>
            </a:r>
            <a:endParaRPr lang="es-EC" dirty="0">
              <a:solidFill>
                <a:schemeClr val="tx2">
                  <a:lumMod val="75000"/>
                </a:schemeClr>
              </a:solidFill>
            </a:endParaRPr>
          </a:p>
        </p:txBody>
      </p:sp>
      <p:sp>
        <p:nvSpPr>
          <p:cNvPr id="16" name="15 Rectángulo"/>
          <p:cNvSpPr/>
          <p:nvPr/>
        </p:nvSpPr>
        <p:spPr>
          <a:xfrm>
            <a:off x="3905613" y="1130260"/>
            <a:ext cx="3483202" cy="369332"/>
          </a:xfrm>
          <a:prstGeom prst="rect">
            <a:avLst/>
          </a:prstGeom>
        </p:spPr>
        <p:txBody>
          <a:bodyPr wrap="square">
            <a:spAutoFit/>
          </a:bodyPr>
          <a:lstStyle/>
          <a:p>
            <a:r>
              <a:rPr lang="en-US" b="1" dirty="0" smtClean="0"/>
              <a:t>Descriptive of field </a:t>
            </a:r>
            <a:endParaRPr lang="es-EC" dirty="0"/>
          </a:p>
        </p:txBody>
      </p:sp>
    </p:spTree>
    <p:extLst>
      <p:ext uri="{BB962C8B-B14F-4D97-AF65-F5344CB8AC3E}">
        <p14:creationId xmlns:p14="http://schemas.microsoft.com/office/powerpoint/2010/main" xmlns="" val="240274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Hypothesis system </a:t>
            </a:r>
            <a:endParaRPr lang="es-EC" dirty="0"/>
          </a:p>
        </p:txBody>
      </p:sp>
      <p:sp>
        <p:nvSpPr>
          <p:cNvPr id="4" name="3 CuadroTexto"/>
          <p:cNvSpPr txBox="1"/>
          <p:nvPr/>
        </p:nvSpPr>
        <p:spPr>
          <a:xfrm>
            <a:off x="467544" y="2239704"/>
            <a:ext cx="3528392" cy="1477328"/>
          </a:xfrm>
          <a:prstGeom prst="rect">
            <a:avLst/>
          </a:prstGeom>
          <a:noFill/>
        </p:spPr>
        <p:txBody>
          <a:bodyPr wrap="square" rtlCol="0">
            <a:spAutoFit/>
          </a:bodyPr>
          <a:lstStyle/>
          <a:p>
            <a:r>
              <a:rPr lang="en-US" dirty="0" smtClean="0">
                <a:solidFill>
                  <a:schemeClr val="tx2">
                    <a:lumMod val="75000"/>
                  </a:schemeClr>
                </a:solidFill>
              </a:rPr>
              <a:t>Working hypothesis</a:t>
            </a:r>
          </a:p>
          <a:p>
            <a:r>
              <a:rPr lang="en-US" dirty="0" smtClean="0"/>
              <a:t>Motivation in students does influence in a positive way in the development of reading skills  </a:t>
            </a:r>
          </a:p>
          <a:p>
            <a:endParaRPr lang="es-EC" dirty="0"/>
          </a:p>
        </p:txBody>
      </p:sp>
      <p:sp>
        <p:nvSpPr>
          <p:cNvPr id="5" name="4 CuadroTexto"/>
          <p:cNvSpPr txBox="1"/>
          <p:nvPr/>
        </p:nvSpPr>
        <p:spPr>
          <a:xfrm>
            <a:off x="4644008" y="4437112"/>
            <a:ext cx="3528392" cy="1477328"/>
          </a:xfrm>
          <a:prstGeom prst="rect">
            <a:avLst/>
          </a:prstGeom>
          <a:noFill/>
        </p:spPr>
        <p:txBody>
          <a:bodyPr wrap="square" rtlCol="0">
            <a:spAutoFit/>
          </a:bodyPr>
          <a:lstStyle/>
          <a:p>
            <a:r>
              <a:rPr lang="en-US" dirty="0" smtClean="0">
                <a:solidFill>
                  <a:schemeClr val="tx2">
                    <a:lumMod val="75000"/>
                  </a:schemeClr>
                </a:solidFill>
              </a:rPr>
              <a:t>Null hypothesis </a:t>
            </a:r>
          </a:p>
          <a:p>
            <a:r>
              <a:rPr lang="en-US" dirty="0" smtClean="0"/>
              <a:t>Motivation in students  does not influence in a positive way in the development of reading skills  </a:t>
            </a:r>
          </a:p>
          <a:p>
            <a:endParaRPr lang="es-EC" dirty="0"/>
          </a:p>
        </p:txBody>
      </p:sp>
      <p:pic>
        <p:nvPicPr>
          <p:cNvPr id="12290" name="Picture 2" descr="http://2.bp.blogspot.com/-VI_eX4u8acQ/TnhRq7bolSI/AAAAAAAAAgc/Koetl073Di0/s1600/213571-Royalty-Free-RF-Clipart-Illustration-Of-A-Group-Of-Happy-Students-Raising-Their-Han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7" y="1772816"/>
            <a:ext cx="2467161" cy="211264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www.clipartoday.com/_thumbs/014/Deskbound_tn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4149080"/>
            <a:ext cx="2457450" cy="2488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488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99792" y="683404"/>
            <a:ext cx="3960440" cy="369332"/>
          </a:xfrm>
          <a:prstGeom prst="rect">
            <a:avLst/>
          </a:prstGeom>
          <a:noFill/>
        </p:spPr>
        <p:txBody>
          <a:bodyPr wrap="square" rtlCol="0">
            <a:spAutoFit/>
          </a:bodyPr>
          <a:lstStyle/>
          <a:p>
            <a:pPr algn="ctr"/>
            <a:r>
              <a:rPr lang="en-US" dirty="0" smtClean="0"/>
              <a:t>Teachers’ survey </a:t>
            </a:r>
            <a:endParaRPr lang="es-EC" dirty="0"/>
          </a:p>
        </p:txBody>
      </p:sp>
      <p:sp>
        <p:nvSpPr>
          <p:cNvPr id="5" name="4 CuadroTexto"/>
          <p:cNvSpPr txBox="1"/>
          <p:nvPr/>
        </p:nvSpPr>
        <p:spPr>
          <a:xfrm>
            <a:off x="179512" y="1242450"/>
            <a:ext cx="3528392" cy="584775"/>
          </a:xfrm>
          <a:prstGeom prst="rect">
            <a:avLst/>
          </a:prstGeom>
          <a:noFill/>
        </p:spPr>
        <p:txBody>
          <a:bodyPr wrap="square" rtlCol="0">
            <a:spAutoFit/>
          </a:bodyPr>
          <a:lstStyle/>
          <a:p>
            <a:pPr algn="ctr"/>
            <a:r>
              <a:rPr lang="en-US" sz="1600" dirty="0" smtClean="0"/>
              <a:t>Do you motivate your  students during the reading class? </a:t>
            </a:r>
            <a:endParaRPr lang="es-EC" sz="16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4202" r="62009" b="14613"/>
          <a:stretch/>
        </p:blipFill>
        <p:spPr bwMode="auto">
          <a:xfrm>
            <a:off x="395536" y="1814654"/>
            <a:ext cx="3532517" cy="2153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6 CuadroTexto"/>
          <p:cNvSpPr txBox="1"/>
          <p:nvPr/>
        </p:nvSpPr>
        <p:spPr>
          <a:xfrm>
            <a:off x="4572000" y="1242450"/>
            <a:ext cx="3528392" cy="584775"/>
          </a:xfrm>
          <a:prstGeom prst="rect">
            <a:avLst/>
          </a:prstGeom>
          <a:noFill/>
        </p:spPr>
        <p:txBody>
          <a:bodyPr wrap="square" rtlCol="0">
            <a:spAutoFit/>
          </a:bodyPr>
          <a:lstStyle/>
          <a:p>
            <a:pPr algn="ctr"/>
            <a:r>
              <a:rPr lang="en-US" sz="1600" dirty="0" smtClean="0"/>
              <a:t>Do your students have a positive attitude towards reading? </a:t>
            </a:r>
            <a:endParaRPr lang="es-EC" sz="1600"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04" t="52070" r="62770" b="10959"/>
          <a:stretch/>
        </p:blipFill>
        <p:spPr bwMode="auto">
          <a:xfrm>
            <a:off x="4788024" y="1897916"/>
            <a:ext cx="3528392" cy="2013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CuadroTexto"/>
          <p:cNvSpPr txBox="1"/>
          <p:nvPr/>
        </p:nvSpPr>
        <p:spPr>
          <a:xfrm>
            <a:off x="298115" y="3929502"/>
            <a:ext cx="3528392" cy="584775"/>
          </a:xfrm>
          <a:prstGeom prst="rect">
            <a:avLst/>
          </a:prstGeom>
          <a:noFill/>
        </p:spPr>
        <p:txBody>
          <a:bodyPr wrap="square" rtlCol="0">
            <a:spAutoFit/>
          </a:bodyPr>
          <a:lstStyle/>
          <a:p>
            <a:pPr algn="ctr"/>
            <a:r>
              <a:rPr lang="en-US" sz="1600" dirty="0" smtClean="0"/>
              <a:t>Do you allow your students to read in groups? </a:t>
            </a:r>
            <a:endParaRPr lang="es-EC" sz="1600" dirty="0"/>
          </a:p>
        </p:txBody>
      </p: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01" t="46434" r="62670" b="14305"/>
          <a:stretch/>
        </p:blipFill>
        <p:spPr bwMode="auto">
          <a:xfrm>
            <a:off x="289439" y="4514277"/>
            <a:ext cx="3888432" cy="21918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10 CuadroTexto"/>
          <p:cNvSpPr txBox="1"/>
          <p:nvPr/>
        </p:nvSpPr>
        <p:spPr>
          <a:xfrm>
            <a:off x="4783560" y="4110017"/>
            <a:ext cx="3528392" cy="584775"/>
          </a:xfrm>
          <a:prstGeom prst="rect">
            <a:avLst/>
          </a:prstGeom>
          <a:noFill/>
        </p:spPr>
        <p:txBody>
          <a:bodyPr wrap="square" rtlCol="0">
            <a:spAutoFit/>
          </a:bodyPr>
          <a:lstStyle/>
          <a:p>
            <a:pPr algn="ctr"/>
            <a:r>
              <a:rPr lang="en-US" sz="1600" dirty="0" smtClean="0"/>
              <a:t>Do you employ games as a strategy to motivate students to read? </a:t>
            </a:r>
            <a:endParaRPr lang="es-EC" sz="1600" dirty="0"/>
          </a:p>
        </p:txBody>
      </p:sp>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04" t="47843" r="62076" b="12896"/>
          <a:stretch/>
        </p:blipFill>
        <p:spPr bwMode="auto">
          <a:xfrm>
            <a:off x="4680012" y="4668348"/>
            <a:ext cx="3996444" cy="20377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CuadroTexto"/>
          <p:cNvSpPr txBox="1"/>
          <p:nvPr/>
        </p:nvSpPr>
        <p:spPr>
          <a:xfrm>
            <a:off x="1785696" y="2693947"/>
            <a:ext cx="447959" cy="553998"/>
          </a:xfrm>
          <a:prstGeom prst="rect">
            <a:avLst/>
          </a:prstGeom>
          <a:noFill/>
        </p:spPr>
        <p:txBody>
          <a:bodyPr wrap="square" rtlCol="0">
            <a:spAutoFit/>
          </a:bodyPr>
          <a:lstStyle/>
          <a:p>
            <a:r>
              <a:rPr lang="en-US" sz="1500" dirty="0" smtClean="0"/>
              <a:t>33%</a:t>
            </a:r>
            <a:endParaRPr lang="es-EC" sz="1500" dirty="0"/>
          </a:p>
        </p:txBody>
      </p:sp>
      <p:sp>
        <p:nvSpPr>
          <p:cNvPr id="12" name="11 CuadroTexto"/>
          <p:cNvSpPr txBox="1"/>
          <p:nvPr/>
        </p:nvSpPr>
        <p:spPr>
          <a:xfrm>
            <a:off x="2386055" y="2416948"/>
            <a:ext cx="447959" cy="553998"/>
          </a:xfrm>
          <a:prstGeom prst="rect">
            <a:avLst/>
          </a:prstGeom>
          <a:noFill/>
        </p:spPr>
        <p:txBody>
          <a:bodyPr wrap="square" rtlCol="0">
            <a:spAutoFit/>
          </a:bodyPr>
          <a:lstStyle/>
          <a:p>
            <a:r>
              <a:rPr lang="en-US" sz="1500" dirty="0" smtClean="0"/>
              <a:t>50%</a:t>
            </a:r>
            <a:endParaRPr lang="es-EC" sz="1500" dirty="0"/>
          </a:p>
        </p:txBody>
      </p:sp>
      <p:sp>
        <p:nvSpPr>
          <p:cNvPr id="13" name="12 CuadroTexto"/>
          <p:cNvSpPr txBox="1"/>
          <p:nvPr/>
        </p:nvSpPr>
        <p:spPr>
          <a:xfrm>
            <a:off x="1115616" y="2970946"/>
            <a:ext cx="447959" cy="553998"/>
          </a:xfrm>
          <a:prstGeom prst="rect">
            <a:avLst/>
          </a:prstGeom>
          <a:noFill/>
        </p:spPr>
        <p:txBody>
          <a:bodyPr wrap="square" rtlCol="0">
            <a:spAutoFit/>
          </a:bodyPr>
          <a:lstStyle/>
          <a:p>
            <a:r>
              <a:rPr lang="en-US" sz="1500" dirty="0" smtClean="0"/>
              <a:t>17%</a:t>
            </a:r>
            <a:endParaRPr lang="es-EC" sz="1500" dirty="0"/>
          </a:p>
        </p:txBody>
      </p:sp>
      <p:sp>
        <p:nvSpPr>
          <p:cNvPr id="14" name="13 CuadroTexto"/>
          <p:cNvSpPr txBox="1"/>
          <p:nvPr/>
        </p:nvSpPr>
        <p:spPr>
          <a:xfrm>
            <a:off x="5436096" y="3181520"/>
            <a:ext cx="447959" cy="553998"/>
          </a:xfrm>
          <a:prstGeom prst="rect">
            <a:avLst/>
          </a:prstGeom>
          <a:noFill/>
        </p:spPr>
        <p:txBody>
          <a:bodyPr wrap="square" rtlCol="0">
            <a:spAutoFit/>
          </a:bodyPr>
          <a:lstStyle/>
          <a:p>
            <a:r>
              <a:rPr lang="en-US" sz="1500" dirty="0" smtClean="0"/>
              <a:t>17%</a:t>
            </a:r>
            <a:endParaRPr lang="es-EC" sz="1500" dirty="0"/>
          </a:p>
        </p:txBody>
      </p:sp>
      <p:sp>
        <p:nvSpPr>
          <p:cNvPr id="15" name="14 CuadroTexto"/>
          <p:cNvSpPr txBox="1"/>
          <p:nvPr/>
        </p:nvSpPr>
        <p:spPr>
          <a:xfrm>
            <a:off x="6099797" y="2646696"/>
            <a:ext cx="447959" cy="553998"/>
          </a:xfrm>
          <a:prstGeom prst="rect">
            <a:avLst/>
          </a:prstGeom>
          <a:noFill/>
        </p:spPr>
        <p:txBody>
          <a:bodyPr wrap="square" rtlCol="0">
            <a:spAutoFit/>
          </a:bodyPr>
          <a:lstStyle/>
          <a:p>
            <a:r>
              <a:rPr lang="en-US" sz="1500" dirty="0" smtClean="0"/>
              <a:t>66%</a:t>
            </a:r>
            <a:endParaRPr lang="es-EC" sz="1500" dirty="0"/>
          </a:p>
        </p:txBody>
      </p:sp>
      <p:sp>
        <p:nvSpPr>
          <p:cNvPr id="16" name="15 CuadroTexto"/>
          <p:cNvSpPr txBox="1"/>
          <p:nvPr/>
        </p:nvSpPr>
        <p:spPr>
          <a:xfrm>
            <a:off x="6828716" y="3247945"/>
            <a:ext cx="447959" cy="553998"/>
          </a:xfrm>
          <a:prstGeom prst="rect">
            <a:avLst/>
          </a:prstGeom>
          <a:noFill/>
        </p:spPr>
        <p:txBody>
          <a:bodyPr wrap="square" rtlCol="0">
            <a:spAutoFit/>
          </a:bodyPr>
          <a:lstStyle/>
          <a:p>
            <a:r>
              <a:rPr lang="en-US" sz="1500" dirty="0" smtClean="0"/>
              <a:t>17%</a:t>
            </a:r>
            <a:endParaRPr lang="es-EC" sz="1500" dirty="0"/>
          </a:p>
        </p:txBody>
      </p:sp>
      <p:sp>
        <p:nvSpPr>
          <p:cNvPr id="17" name="16 CuadroTexto"/>
          <p:cNvSpPr txBox="1"/>
          <p:nvPr/>
        </p:nvSpPr>
        <p:spPr>
          <a:xfrm>
            <a:off x="891636" y="5687214"/>
            <a:ext cx="447959" cy="553998"/>
          </a:xfrm>
          <a:prstGeom prst="rect">
            <a:avLst/>
          </a:prstGeom>
          <a:noFill/>
        </p:spPr>
        <p:txBody>
          <a:bodyPr wrap="square" rtlCol="0">
            <a:spAutoFit/>
          </a:bodyPr>
          <a:lstStyle/>
          <a:p>
            <a:r>
              <a:rPr lang="en-US" sz="1500" dirty="0" smtClean="0"/>
              <a:t>33%</a:t>
            </a:r>
            <a:endParaRPr lang="es-EC" sz="1500" dirty="0"/>
          </a:p>
        </p:txBody>
      </p:sp>
      <p:sp>
        <p:nvSpPr>
          <p:cNvPr id="18" name="17 CuadroTexto"/>
          <p:cNvSpPr txBox="1"/>
          <p:nvPr/>
        </p:nvSpPr>
        <p:spPr>
          <a:xfrm>
            <a:off x="2501143" y="5333180"/>
            <a:ext cx="447959" cy="553998"/>
          </a:xfrm>
          <a:prstGeom prst="rect">
            <a:avLst/>
          </a:prstGeom>
          <a:noFill/>
        </p:spPr>
        <p:txBody>
          <a:bodyPr wrap="square" rtlCol="0">
            <a:spAutoFit/>
          </a:bodyPr>
          <a:lstStyle/>
          <a:p>
            <a:r>
              <a:rPr lang="en-US" sz="1500" dirty="0" smtClean="0"/>
              <a:t>50%</a:t>
            </a:r>
            <a:endParaRPr lang="es-EC" sz="1500" dirty="0"/>
          </a:p>
        </p:txBody>
      </p:sp>
      <p:sp>
        <p:nvSpPr>
          <p:cNvPr id="19" name="18 CuadroTexto"/>
          <p:cNvSpPr txBox="1"/>
          <p:nvPr/>
        </p:nvSpPr>
        <p:spPr>
          <a:xfrm>
            <a:off x="7001841" y="5333180"/>
            <a:ext cx="447959" cy="553998"/>
          </a:xfrm>
          <a:prstGeom prst="rect">
            <a:avLst/>
          </a:prstGeom>
          <a:noFill/>
        </p:spPr>
        <p:txBody>
          <a:bodyPr wrap="square" rtlCol="0">
            <a:spAutoFit/>
          </a:bodyPr>
          <a:lstStyle/>
          <a:p>
            <a:r>
              <a:rPr lang="en-US" sz="1500" dirty="0" smtClean="0"/>
              <a:t>50%</a:t>
            </a:r>
            <a:endParaRPr lang="es-EC" sz="1500" dirty="0"/>
          </a:p>
        </p:txBody>
      </p:sp>
      <p:sp>
        <p:nvSpPr>
          <p:cNvPr id="20" name="19 CuadroTexto"/>
          <p:cNvSpPr txBox="1"/>
          <p:nvPr/>
        </p:nvSpPr>
        <p:spPr>
          <a:xfrm>
            <a:off x="1702647" y="5861445"/>
            <a:ext cx="447959" cy="553998"/>
          </a:xfrm>
          <a:prstGeom prst="rect">
            <a:avLst/>
          </a:prstGeom>
          <a:noFill/>
        </p:spPr>
        <p:txBody>
          <a:bodyPr wrap="square" rtlCol="0">
            <a:spAutoFit/>
          </a:bodyPr>
          <a:lstStyle/>
          <a:p>
            <a:r>
              <a:rPr lang="en-US" sz="1500" dirty="0" smtClean="0"/>
              <a:t>17%</a:t>
            </a:r>
            <a:endParaRPr lang="es-EC" sz="1500" dirty="0"/>
          </a:p>
        </p:txBody>
      </p:sp>
      <p:sp>
        <p:nvSpPr>
          <p:cNvPr id="21" name="20 CuadroTexto"/>
          <p:cNvSpPr txBox="1"/>
          <p:nvPr/>
        </p:nvSpPr>
        <p:spPr>
          <a:xfrm>
            <a:off x="6212273" y="5693666"/>
            <a:ext cx="447959" cy="553998"/>
          </a:xfrm>
          <a:prstGeom prst="rect">
            <a:avLst/>
          </a:prstGeom>
          <a:noFill/>
        </p:spPr>
        <p:txBody>
          <a:bodyPr wrap="square" rtlCol="0">
            <a:spAutoFit/>
          </a:bodyPr>
          <a:lstStyle/>
          <a:p>
            <a:r>
              <a:rPr lang="en-US" sz="1500" dirty="0" smtClean="0"/>
              <a:t>33%</a:t>
            </a:r>
            <a:endParaRPr lang="es-EC" sz="1500" dirty="0"/>
          </a:p>
        </p:txBody>
      </p:sp>
      <p:sp>
        <p:nvSpPr>
          <p:cNvPr id="22" name="21 CuadroTexto"/>
          <p:cNvSpPr txBox="1"/>
          <p:nvPr/>
        </p:nvSpPr>
        <p:spPr>
          <a:xfrm>
            <a:off x="5436095" y="5861445"/>
            <a:ext cx="447959" cy="553998"/>
          </a:xfrm>
          <a:prstGeom prst="rect">
            <a:avLst/>
          </a:prstGeom>
          <a:noFill/>
        </p:spPr>
        <p:txBody>
          <a:bodyPr wrap="square" rtlCol="0">
            <a:spAutoFit/>
          </a:bodyPr>
          <a:lstStyle/>
          <a:p>
            <a:r>
              <a:rPr lang="en-US" sz="1500" dirty="0" smtClean="0"/>
              <a:t>17%</a:t>
            </a:r>
            <a:endParaRPr lang="es-EC" sz="1500" dirty="0"/>
          </a:p>
        </p:txBody>
      </p:sp>
    </p:spTree>
    <p:extLst>
      <p:ext uri="{BB962C8B-B14F-4D97-AF65-F5344CB8AC3E}">
        <p14:creationId xmlns:p14="http://schemas.microsoft.com/office/powerpoint/2010/main" xmlns="" val="338853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51847" y="834001"/>
            <a:ext cx="3930070" cy="369332"/>
          </a:xfrm>
          <a:prstGeom prst="rect">
            <a:avLst/>
          </a:prstGeom>
          <a:noFill/>
        </p:spPr>
        <p:txBody>
          <a:bodyPr wrap="square" rtlCol="0">
            <a:spAutoFit/>
          </a:bodyPr>
          <a:lstStyle/>
          <a:p>
            <a:r>
              <a:rPr lang="en-US" dirty="0" smtClean="0"/>
              <a:t>Do you like to read in English ? </a:t>
            </a:r>
            <a:endParaRPr lang="es-EC"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338" t="43254" r="32734" b="15069"/>
          <a:stretch/>
        </p:blipFill>
        <p:spPr bwMode="auto">
          <a:xfrm>
            <a:off x="296355" y="1225677"/>
            <a:ext cx="4086794"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434186" y="3625893"/>
            <a:ext cx="3312368" cy="646331"/>
          </a:xfrm>
          <a:prstGeom prst="rect">
            <a:avLst/>
          </a:prstGeom>
          <a:noFill/>
        </p:spPr>
        <p:txBody>
          <a:bodyPr wrap="square" rtlCol="0">
            <a:spAutoFit/>
          </a:bodyPr>
          <a:lstStyle/>
          <a:p>
            <a:r>
              <a:rPr lang="en-US" dirty="0" smtClean="0"/>
              <a:t>Are you interested in your English class? </a:t>
            </a:r>
            <a:endParaRPr lang="es-EC"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9363" t="45585" r="32821" b="14335"/>
          <a:stretch/>
        </p:blipFill>
        <p:spPr bwMode="auto">
          <a:xfrm>
            <a:off x="296355" y="4250111"/>
            <a:ext cx="4188364" cy="2405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6 CuadroTexto"/>
          <p:cNvSpPr txBox="1"/>
          <p:nvPr/>
        </p:nvSpPr>
        <p:spPr>
          <a:xfrm>
            <a:off x="4860032" y="986401"/>
            <a:ext cx="3930070" cy="369332"/>
          </a:xfrm>
          <a:prstGeom prst="rect">
            <a:avLst/>
          </a:prstGeom>
          <a:noFill/>
        </p:spPr>
        <p:txBody>
          <a:bodyPr wrap="square" rtlCol="0">
            <a:spAutoFit/>
          </a:bodyPr>
          <a:lstStyle/>
          <a:p>
            <a:r>
              <a:rPr lang="en-US" dirty="0" smtClean="0"/>
              <a:t>Do you like to read in groups? </a:t>
            </a:r>
            <a:endParaRPr lang="es-EC" dirty="0"/>
          </a:p>
        </p:txBody>
      </p:sp>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14" t="44271" r="62495" b="15690"/>
          <a:stretch/>
        </p:blipFill>
        <p:spPr bwMode="auto">
          <a:xfrm>
            <a:off x="4484719" y="1321187"/>
            <a:ext cx="3903705" cy="2414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CuadroTexto"/>
          <p:cNvSpPr txBox="1"/>
          <p:nvPr/>
        </p:nvSpPr>
        <p:spPr>
          <a:xfrm>
            <a:off x="4496266" y="3926945"/>
            <a:ext cx="3312368" cy="553998"/>
          </a:xfrm>
          <a:prstGeom prst="rect">
            <a:avLst/>
          </a:prstGeom>
          <a:noFill/>
        </p:spPr>
        <p:txBody>
          <a:bodyPr wrap="square" rtlCol="0">
            <a:spAutoFit/>
          </a:bodyPr>
          <a:lstStyle/>
          <a:p>
            <a:r>
              <a:rPr lang="en-US" sz="1500" dirty="0" smtClean="0"/>
              <a:t>Do you enjoy reading topics as fashion, music or technology? </a:t>
            </a:r>
            <a:endParaRPr lang="es-EC" sz="1500" dirty="0"/>
          </a:p>
        </p:txBody>
      </p:sp>
      <p:pic>
        <p:nvPicPr>
          <p:cNvPr id="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05" t="51379" r="62274" b="10256"/>
          <a:stretch/>
        </p:blipFill>
        <p:spPr bwMode="auto">
          <a:xfrm>
            <a:off x="4716016" y="4537240"/>
            <a:ext cx="3667562" cy="2060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2671514" y="502583"/>
            <a:ext cx="3423270" cy="369332"/>
          </a:xfrm>
          <a:prstGeom prst="rect">
            <a:avLst/>
          </a:prstGeom>
          <a:noFill/>
        </p:spPr>
        <p:txBody>
          <a:bodyPr wrap="square" rtlCol="0">
            <a:spAutoFit/>
          </a:bodyPr>
          <a:lstStyle/>
          <a:p>
            <a:pPr algn="ctr"/>
            <a:r>
              <a:rPr lang="en-US" dirty="0" smtClean="0"/>
              <a:t>Students‘ survey </a:t>
            </a:r>
            <a:endParaRPr lang="es-EC" dirty="0"/>
          </a:p>
        </p:txBody>
      </p:sp>
      <p:sp>
        <p:nvSpPr>
          <p:cNvPr id="10" name="9 CuadroTexto"/>
          <p:cNvSpPr txBox="1"/>
          <p:nvPr/>
        </p:nvSpPr>
        <p:spPr>
          <a:xfrm>
            <a:off x="1135959" y="2802821"/>
            <a:ext cx="432048" cy="492443"/>
          </a:xfrm>
          <a:prstGeom prst="rect">
            <a:avLst/>
          </a:prstGeom>
          <a:noFill/>
        </p:spPr>
        <p:txBody>
          <a:bodyPr wrap="square" rtlCol="0">
            <a:spAutoFit/>
          </a:bodyPr>
          <a:lstStyle/>
          <a:p>
            <a:r>
              <a:rPr lang="en-US" sz="1300" dirty="0" smtClean="0"/>
              <a:t>16%</a:t>
            </a:r>
            <a:endParaRPr lang="es-EC" sz="1300" dirty="0"/>
          </a:p>
        </p:txBody>
      </p:sp>
      <p:sp>
        <p:nvSpPr>
          <p:cNvPr id="13" name="12 CuadroTexto"/>
          <p:cNvSpPr txBox="1"/>
          <p:nvPr/>
        </p:nvSpPr>
        <p:spPr>
          <a:xfrm>
            <a:off x="1852973" y="2036142"/>
            <a:ext cx="432048" cy="492443"/>
          </a:xfrm>
          <a:prstGeom prst="rect">
            <a:avLst/>
          </a:prstGeom>
          <a:noFill/>
        </p:spPr>
        <p:txBody>
          <a:bodyPr wrap="square" rtlCol="0">
            <a:spAutoFit/>
          </a:bodyPr>
          <a:lstStyle/>
          <a:p>
            <a:r>
              <a:rPr lang="en-US" sz="1300" dirty="0" smtClean="0"/>
              <a:t>61%</a:t>
            </a:r>
            <a:endParaRPr lang="es-EC" sz="1300" dirty="0"/>
          </a:p>
        </p:txBody>
      </p:sp>
      <p:sp>
        <p:nvSpPr>
          <p:cNvPr id="14" name="13 CuadroTexto"/>
          <p:cNvSpPr txBox="1"/>
          <p:nvPr/>
        </p:nvSpPr>
        <p:spPr>
          <a:xfrm>
            <a:off x="2635462" y="2676321"/>
            <a:ext cx="432048" cy="492443"/>
          </a:xfrm>
          <a:prstGeom prst="rect">
            <a:avLst/>
          </a:prstGeom>
          <a:noFill/>
        </p:spPr>
        <p:txBody>
          <a:bodyPr wrap="square" rtlCol="0">
            <a:spAutoFit/>
          </a:bodyPr>
          <a:lstStyle/>
          <a:p>
            <a:r>
              <a:rPr lang="en-US" sz="1300" dirty="0" smtClean="0"/>
              <a:t>23%</a:t>
            </a:r>
            <a:endParaRPr lang="es-EC" sz="1300" dirty="0"/>
          </a:p>
        </p:txBody>
      </p:sp>
      <p:sp>
        <p:nvSpPr>
          <p:cNvPr id="15" name="14 CuadroTexto"/>
          <p:cNvSpPr txBox="1"/>
          <p:nvPr/>
        </p:nvSpPr>
        <p:spPr>
          <a:xfrm>
            <a:off x="5148064" y="2310378"/>
            <a:ext cx="432048" cy="492443"/>
          </a:xfrm>
          <a:prstGeom prst="rect">
            <a:avLst/>
          </a:prstGeom>
          <a:noFill/>
        </p:spPr>
        <p:txBody>
          <a:bodyPr wrap="square" rtlCol="0">
            <a:spAutoFit/>
          </a:bodyPr>
          <a:lstStyle/>
          <a:p>
            <a:r>
              <a:rPr lang="en-US" sz="1300" dirty="0" smtClean="0"/>
              <a:t>84%</a:t>
            </a:r>
            <a:endParaRPr lang="es-EC" sz="1300" dirty="0"/>
          </a:p>
        </p:txBody>
      </p:sp>
      <p:sp>
        <p:nvSpPr>
          <p:cNvPr id="16" name="15 CuadroTexto"/>
          <p:cNvSpPr txBox="1"/>
          <p:nvPr/>
        </p:nvSpPr>
        <p:spPr>
          <a:xfrm>
            <a:off x="5936426" y="2802821"/>
            <a:ext cx="432048" cy="292388"/>
          </a:xfrm>
          <a:prstGeom prst="rect">
            <a:avLst/>
          </a:prstGeom>
          <a:noFill/>
        </p:spPr>
        <p:txBody>
          <a:bodyPr wrap="square" rtlCol="0">
            <a:spAutoFit/>
          </a:bodyPr>
          <a:lstStyle/>
          <a:p>
            <a:r>
              <a:rPr lang="en-US" sz="1300" dirty="0" smtClean="0"/>
              <a:t>3%</a:t>
            </a:r>
            <a:endParaRPr lang="es-EC" sz="1300" dirty="0"/>
          </a:p>
        </p:txBody>
      </p:sp>
      <p:sp>
        <p:nvSpPr>
          <p:cNvPr id="17" name="16 CuadroTexto"/>
          <p:cNvSpPr txBox="1"/>
          <p:nvPr/>
        </p:nvSpPr>
        <p:spPr>
          <a:xfrm>
            <a:off x="6825067" y="2922542"/>
            <a:ext cx="432048" cy="492443"/>
          </a:xfrm>
          <a:prstGeom prst="rect">
            <a:avLst/>
          </a:prstGeom>
          <a:noFill/>
        </p:spPr>
        <p:txBody>
          <a:bodyPr wrap="square" rtlCol="0">
            <a:spAutoFit/>
          </a:bodyPr>
          <a:lstStyle/>
          <a:p>
            <a:r>
              <a:rPr lang="en-US" sz="1300" dirty="0" smtClean="0"/>
              <a:t>13%</a:t>
            </a:r>
            <a:endParaRPr lang="es-EC" sz="1300" dirty="0"/>
          </a:p>
        </p:txBody>
      </p:sp>
      <p:sp>
        <p:nvSpPr>
          <p:cNvPr id="18" name="17 CuadroTexto"/>
          <p:cNvSpPr txBox="1"/>
          <p:nvPr/>
        </p:nvSpPr>
        <p:spPr>
          <a:xfrm>
            <a:off x="1135959" y="5805264"/>
            <a:ext cx="432048" cy="492443"/>
          </a:xfrm>
          <a:prstGeom prst="rect">
            <a:avLst/>
          </a:prstGeom>
          <a:noFill/>
        </p:spPr>
        <p:txBody>
          <a:bodyPr wrap="square" rtlCol="0">
            <a:spAutoFit/>
          </a:bodyPr>
          <a:lstStyle/>
          <a:p>
            <a:r>
              <a:rPr lang="en-US" sz="1300" dirty="0" smtClean="0"/>
              <a:t>16%</a:t>
            </a:r>
            <a:endParaRPr lang="es-EC" sz="1300" dirty="0"/>
          </a:p>
        </p:txBody>
      </p:sp>
      <p:sp>
        <p:nvSpPr>
          <p:cNvPr id="19" name="18 CuadroTexto"/>
          <p:cNvSpPr txBox="1"/>
          <p:nvPr/>
        </p:nvSpPr>
        <p:spPr>
          <a:xfrm>
            <a:off x="1907704" y="5206666"/>
            <a:ext cx="432048" cy="492443"/>
          </a:xfrm>
          <a:prstGeom prst="rect">
            <a:avLst/>
          </a:prstGeom>
          <a:noFill/>
        </p:spPr>
        <p:txBody>
          <a:bodyPr wrap="square" rtlCol="0">
            <a:spAutoFit/>
          </a:bodyPr>
          <a:lstStyle/>
          <a:p>
            <a:r>
              <a:rPr lang="en-US" sz="1300" dirty="0" smtClean="0"/>
              <a:t>58%</a:t>
            </a:r>
            <a:endParaRPr lang="es-EC" sz="1300" dirty="0"/>
          </a:p>
        </p:txBody>
      </p:sp>
      <p:sp>
        <p:nvSpPr>
          <p:cNvPr id="20" name="19 CuadroTexto"/>
          <p:cNvSpPr txBox="1"/>
          <p:nvPr/>
        </p:nvSpPr>
        <p:spPr>
          <a:xfrm>
            <a:off x="2671514" y="5559042"/>
            <a:ext cx="432048" cy="492443"/>
          </a:xfrm>
          <a:prstGeom prst="rect">
            <a:avLst/>
          </a:prstGeom>
          <a:noFill/>
        </p:spPr>
        <p:txBody>
          <a:bodyPr wrap="square" rtlCol="0">
            <a:spAutoFit/>
          </a:bodyPr>
          <a:lstStyle/>
          <a:p>
            <a:r>
              <a:rPr lang="en-US" sz="1300" dirty="0" smtClean="0"/>
              <a:t>26%</a:t>
            </a:r>
            <a:endParaRPr lang="es-EC" sz="1300" dirty="0"/>
          </a:p>
        </p:txBody>
      </p:sp>
      <p:sp>
        <p:nvSpPr>
          <p:cNvPr id="21" name="20 CuadroTexto"/>
          <p:cNvSpPr txBox="1"/>
          <p:nvPr/>
        </p:nvSpPr>
        <p:spPr>
          <a:xfrm>
            <a:off x="5364088" y="5264777"/>
            <a:ext cx="432048" cy="492443"/>
          </a:xfrm>
          <a:prstGeom prst="rect">
            <a:avLst/>
          </a:prstGeom>
          <a:noFill/>
        </p:spPr>
        <p:txBody>
          <a:bodyPr wrap="square" rtlCol="0">
            <a:spAutoFit/>
          </a:bodyPr>
          <a:lstStyle/>
          <a:p>
            <a:r>
              <a:rPr lang="en-US" sz="1300" dirty="0" smtClean="0"/>
              <a:t>65%</a:t>
            </a:r>
            <a:endParaRPr lang="es-EC" sz="1300" dirty="0"/>
          </a:p>
        </p:txBody>
      </p:sp>
      <p:sp>
        <p:nvSpPr>
          <p:cNvPr id="22" name="21 CuadroTexto"/>
          <p:cNvSpPr txBox="1"/>
          <p:nvPr/>
        </p:nvSpPr>
        <p:spPr>
          <a:xfrm>
            <a:off x="6152450" y="5805264"/>
            <a:ext cx="432048" cy="492443"/>
          </a:xfrm>
          <a:prstGeom prst="rect">
            <a:avLst/>
          </a:prstGeom>
          <a:noFill/>
        </p:spPr>
        <p:txBody>
          <a:bodyPr wrap="square" rtlCol="0">
            <a:spAutoFit/>
          </a:bodyPr>
          <a:lstStyle/>
          <a:p>
            <a:r>
              <a:rPr lang="en-US" sz="1300" dirty="0" smtClean="0"/>
              <a:t>16%</a:t>
            </a:r>
            <a:endParaRPr lang="es-EC" sz="1300" dirty="0"/>
          </a:p>
        </p:txBody>
      </p:sp>
      <p:sp>
        <p:nvSpPr>
          <p:cNvPr id="23" name="22 CuadroTexto"/>
          <p:cNvSpPr txBox="1"/>
          <p:nvPr/>
        </p:nvSpPr>
        <p:spPr>
          <a:xfrm>
            <a:off x="6825067" y="5805264"/>
            <a:ext cx="432048" cy="492443"/>
          </a:xfrm>
          <a:prstGeom prst="rect">
            <a:avLst/>
          </a:prstGeom>
          <a:noFill/>
        </p:spPr>
        <p:txBody>
          <a:bodyPr wrap="square" rtlCol="0">
            <a:spAutoFit/>
          </a:bodyPr>
          <a:lstStyle/>
          <a:p>
            <a:r>
              <a:rPr lang="en-US" sz="1300" dirty="0" smtClean="0"/>
              <a:t>19%</a:t>
            </a:r>
            <a:endParaRPr lang="es-EC" sz="1300" dirty="0"/>
          </a:p>
        </p:txBody>
      </p:sp>
    </p:spTree>
    <p:extLst>
      <p:ext uri="{BB962C8B-B14F-4D97-AF65-F5344CB8AC3E}">
        <p14:creationId xmlns:p14="http://schemas.microsoft.com/office/powerpoint/2010/main" xmlns="" val="421243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27584" y="1124744"/>
            <a:ext cx="7675399" cy="5078313"/>
          </a:xfrm>
          <a:prstGeom prst="rect">
            <a:avLst/>
          </a:prstGeom>
          <a:noFill/>
        </p:spPr>
        <p:txBody>
          <a:bodyPr wrap="square" rtlCol="0">
            <a:spAutoFit/>
          </a:bodyPr>
          <a:lstStyle/>
          <a:p>
            <a:r>
              <a:rPr lang="en-US" b="1" i="1" dirty="0"/>
              <a:t> </a:t>
            </a:r>
            <a:endParaRPr lang="es-EC" dirty="0"/>
          </a:p>
          <a:p>
            <a:r>
              <a:rPr lang="en-US" b="1" dirty="0"/>
              <a:t>Chi square calculation </a:t>
            </a:r>
            <a:endParaRPr lang="es-EC" dirty="0"/>
          </a:p>
          <a:p>
            <a:r>
              <a:rPr lang="es-EC" dirty="0"/>
              <a:t> </a:t>
            </a:r>
          </a:p>
          <a:p>
            <a:r>
              <a:rPr lang="en-US" b="1" dirty="0"/>
              <a:t>Significance level</a:t>
            </a:r>
            <a:endParaRPr lang="es-EC" dirty="0"/>
          </a:p>
          <a:p>
            <a:r>
              <a:rPr lang="en-US" dirty="0"/>
              <a:t>  </a:t>
            </a:r>
            <a:r>
              <a:rPr lang="en-US" dirty="0">
                <a:sym typeface="Symbol"/>
              </a:rPr>
              <a:t></a:t>
            </a:r>
            <a:r>
              <a:rPr lang="en-US" dirty="0"/>
              <a:t> = </a:t>
            </a:r>
            <a:r>
              <a:rPr lang="en-US" dirty="0" smtClean="0"/>
              <a:t>0.05 </a:t>
            </a:r>
            <a:r>
              <a:rPr lang="en-US" sz="1500" dirty="0" smtClean="0"/>
              <a:t>significance level</a:t>
            </a:r>
            <a:endParaRPr lang="es-EC" sz="1500" dirty="0"/>
          </a:p>
          <a:p>
            <a:r>
              <a:rPr lang="en-US" dirty="0"/>
              <a:t>  95% reliability</a:t>
            </a:r>
            <a:endParaRPr lang="es-EC" dirty="0"/>
          </a:p>
          <a:p>
            <a:r>
              <a:rPr lang="en-US" b="1" dirty="0"/>
              <a:t>Theoretical chi </a:t>
            </a:r>
            <a:r>
              <a:rPr lang="en-US" b="1" dirty="0" smtClean="0"/>
              <a:t>square </a:t>
            </a:r>
            <a:endParaRPr lang="es-EC" dirty="0"/>
          </a:p>
          <a:p>
            <a:r>
              <a:rPr lang="en-US" dirty="0"/>
              <a:t>GL = (c – 1) (f – 1) </a:t>
            </a:r>
            <a:endParaRPr lang="es-EC" dirty="0"/>
          </a:p>
          <a:p>
            <a:r>
              <a:rPr lang="en-US" dirty="0"/>
              <a:t>GL = (3 – 1) (2 – 1) </a:t>
            </a:r>
            <a:endParaRPr lang="es-EC" dirty="0"/>
          </a:p>
          <a:p>
            <a:r>
              <a:rPr lang="en-US" dirty="0"/>
              <a:t>GL = 2 x 1 </a:t>
            </a:r>
            <a:endParaRPr lang="es-EC" dirty="0"/>
          </a:p>
          <a:p>
            <a:r>
              <a:rPr lang="en-US" dirty="0"/>
              <a:t>GL= 2</a:t>
            </a:r>
            <a:endParaRPr lang="es-EC" dirty="0"/>
          </a:p>
          <a:p>
            <a:r>
              <a:rPr lang="en-US" dirty="0"/>
              <a:t>x</a:t>
            </a:r>
            <a:r>
              <a:rPr lang="en-US" baseline="30000" dirty="0"/>
              <a:t>2</a:t>
            </a:r>
            <a:r>
              <a:rPr lang="en-US" baseline="-25000" dirty="0"/>
              <a:t>t</a:t>
            </a:r>
            <a:r>
              <a:rPr lang="en-US" dirty="0"/>
              <a:t> = 5, 99</a:t>
            </a:r>
            <a:endParaRPr lang="es-EC" dirty="0"/>
          </a:p>
          <a:p>
            <a:r>
              <a:rPr lang="en-US" dirty="0"/>
              <a:t> </a:t>
            </a:r>
            <a:endParaRPr lang="es-EC" dirty="0"/>
          </a:p>
          <a:p>
            <a:r>
              <a:rPr lang="en-US" dirty="0"/>
              <a:t>Chi square calculation </a:t>
            </a:r>
            <a:endParaRPr lang="es-EC" dirty="0"/>
          </a:p>
          <a:p>
            <a:r>
              <a:rPr lang="en-US" dirty="0"/>
              <a:t>If x</a:t>
            </a:r>
            <a:r>
              <a:rPr lang="en-US" baseline="30000" dirty="0"/>
              <a:t>2&lt; </a:t>
            </a:r>
            <a:r>
              <a:rPr lang="en-US" dirty="0"/>
              <a:t>x</a:t>
            </a:r>
            <a:r>
              <a:rPr lang="en-US" baseline="30000" dirty="0"/>
              <a:t>2 non accepted </a:t>
            </a:r>
            <a:endParaRPr lang="es-EC" dirty="0"/>
          </a:p>
          <a:p>
            <a:r>
              <a:rPr lang="en-US" dirty="0"/>
              <a:t>If x</a:t>
            </a:r>
            <a:r>
              <a:rPr lang="en-US" baseline="30000" dirty="0"/>
              <a:t>2&gt;</a:t>
            </a:r>
            <a:r>
              <a:rPr lang="en-US" dirty="0"/>
              <a:t>x</a:t>
            </a:r>
            <a:r>
              <a:rPr lang="en-US" baseline="30000" dirty="0"/>
              <a:t>   accepted</a:t>
            </a:r>
            <a:endParaRPr lang="es-EC" dirty="0"/>
          </a:p>
          <a:p>
            <a:r>
              <a:rPr lang="en-US" baseline="30000" dirty="0"/>
              <a:t> </a:t>
            </a:r>
            <a:endParaRPr lang="es-EC" dirty="0"/>
          </a:p>
          <a:p>
            <a:endParaRPr lang="es-EC" dirty="0"/>
          </a:p>
        </p:txBody>
      </p:sp>
    </p:spTree>
    <p:extLst>
      <p:ext uri="{BB962C8B-B14F-4D97-AF65-F5344CB8AC3E}">
        <p14:creationId xmlns:p14="http://schemas.microsoft.com/office/powerpoint/2010/main" xmlns="" val="191516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1052736"/>
            <a:ext cx="7272808" cy="1077218"/>
          </a:xfrm>
          <a:prstGeom prst="rect">
            <a:avLst/>
          </a:prstGeom>
        </p:spPr>
        <p:txBody>
          <a:bodyPr wrap="square">
            <a:spAutoFit/>
          </a:bodyPr>
          <a:lstStyle/>
          <a:p>
            <a:r>
              <a:rPr lang="en-US" sz="3200" b="1" dirty="0">
                <a:solidFill>
                  <a:schemeClr val="accent1">
                    <a:lumMod val="50000"/>
                  </a:schemeClr>
                </a:solidFill>
              </a:rPr>
              <a:t>Statistical Decision for Specific Hypothesis</a:t>
            </a:r>
            <a:endParaRPr lang="es-EC" sz="3200" dirty="0">
              <a:solidFill>
                <a:schemeClr val="accent1">
                  <a:lumMod val="50000"/>
                </a:schemeClr>
              </a:solidFill>
            </a:endParaRPr>
          </a:p>
        </p:txBody>
      </p:sp>
      <p:sp>
        <p:nvSpPr>
          <p:cNvPr id="5" name="4 CuadroTexto"/>
          <p:cNvSpPr txBox="1"/>
          <p:nvPr/>
        </p:nvSpPr>
        <p:spPr>
          <a:xfrm>
            <a:off x="827584" y="2564904"/>
            <a:ext cx="6912768" cy="2308324"/>
          </a:xfrm>
          <a:prstGeom prst="rect">
            <a:avLst/>
          </a:prstGeom>
          <a:noFill/>
        </p:spPr>
        <p:txBody>
          <a:bodyPr wrap="square" rtlCol="0">
            <a:spAutoFit/>
          </a:bodyPr>
          <a:lstStyle/>
          <a:p>
            <a:pPr algn="just"/>
            <a:r>
              <a:rPr lang="en-US" sz="2400" dirty="0"/>
              <a:t>Once calculated chi squared </a:t>
            </a:r>
            <a:r>
              <a:rPr lang="en-US" sz="2400" dirty="0" smtClean="0"/>
              <a:t>(10,9), it is higher than </a:t>
            </a:r>
            <a:r>
              <a:rPr lang="en-US" sz="2400" dirty="0"/>
              <a:t>the theoretical chi squared (5, 99</a:t>
            </a:r>
            <a:r>
              <a:rPr lang="en-US" sz="2400" dirty="0" smtClean="0"/>
              <a:t>). So , </a:t>
            </a:r>
            <a:r>
              <a:rPr lang="en-US" sz="2400" dirty="0"/>
              <a:t>t</a:t>
            </a:r>
            <a:r>
              <a:rPr lang="en-US" sz="2400" dirty="0" smtClean="0"/>
              <a:t>he working </a:t>
            </a:r>
            <a:r>
              <a:rPr lang="en-US" sz="2400" dirty="0"/>
              <a:t>Hypothesis </a:t>
            </a:r>
            <a:r>
              <a:rPr lang="en-US" sz="2400" dirty="0" smtClean="0"/>
              <a:t> </a:t>
            </a:r>
            <a:r>
              <a:rPr lang="en-US" sz="2400" dirty="0"/>
              <a:t>is accepted. This means that there </a:t>
            </a:r>
            <a:r>
              <a:rPr lang="en-US" sz="2400" dirty="0" smtClean="0"/>
              <a:t>is </a:t>
            </a:r>
            <a:r>
              <a:rPr lang="en-US" sz="2400" dirty="0"/>
              <a:t>a meaningful relationship between the influences of motivation in the development of reading skills. </a:t>
            </a:r>
            <a:endParaRPr lang="es-EC" sz="2400" dirty="0"/>
          </a:p>
          <a:p>
            <a:endParaRPr lang="es-EC" sz="2400" dirty="0"/>
          </a:p>
        </p:txBody>
      </p:sp>
    </p:spTree>
    <p:extLst>
      <p:ext uri="{BB962C8B-B14F-4D97-AF65-F5344CB8AC3E}">
        <p14:creationId xmlns:p14="http://schemas.microsoft.com/office/powerpoint/2010/main" xmlns="" val="327910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35480"/>
            <a:ext cx="8229600" cy="2213600"/>
          </a:xfrm>
        </p:spPr>
        <p:txBody>
          <a:bodyPr>
            <a:normAutofit/>
          </a:bodyPr>
          <a:lstStyle/>
          <a:p>
            <a:endParaRPr lang="en-US" sz="4800" dirty="0" smtClean="0">
              <a:solidFill>
                <a:schemeClr val="tx2">
                  <a:lumMod val="75000"/>
                </a:schemeClr>
              </a:solidFill>
            </a:endParaRPr>
          </a:p>
          <a:p>
            <a:pPr marL="0" indent="0" algn="ctr">
              <a:buNone/>
            </a:pPr>
            <a:r>
              <a:rPr lang="en-US" sz="4800" dirty="0" smtClean="0">
                <a:solidFill>
                  <a:schemeClr val="tx2">
                    <a:lumMod val="75000"/>
                  </a:schemeClr>
                </a:solidFill>
                <a:latin typeface="+mj-lt"/>
              </a:rPr>
              <a:t>RESEARCH PROBLEM </a:t>
            </a:r>
            <a:endParaRPr lang="es-EC" sz="4800" dirty="0">
              <a:solidFill>
                <a:schemeClr val="tx2">
                  <a:lumMod val="75000"/>
                </a:schemeClr>
              </a:solidFill>
              <a:latin typeface="+mj-lt"/>
            </a:endParaRPr>
          </a:p>
        </p:txBody>
      </p:sp>
      <p:sp>
        <p:nvSpPr>
          <p:cNvPr id="6" name="5 Rectángulo"/>
          <p:cNvSpPr/>
          <p:nvPr/>
        </p:nvSpPr>
        <p:spPr>
          <a:xfrm>
            <a:off x="2920620" y="1556792"/>
            <a:ext cx="33005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 one  </a:t>
            </a:r>
            <a:endParaRPr lang="es-EC"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87310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818949579"/>
              </p:ext>
            </p:extLst>
          </p:nvPr>
        </p:nvGraphicFramePr>
        <p:xfrm>
          <a:off x="539552" y="1052736"/>
          <a:ext cx="8280919" cy="4516120"/>
        </p:xfrm>
        <a:graphic>
          <a:graphicData uri="http://schemas.openxmlformats.org/drawingml/2006/table">
            <a:tbl>
              <a:tblPr firstRow="1" bandRow="1">
                <a:tableStyleId>{F5AB1C69-6EDB-4FF4-983F-18BD219EF322}</a:tableStyleId>
              </a:tblPr>
              <a:tblGrid>
                <a:gridCol w="3912096"/>
                <a:gridCol w="4368823"/>
              </a:tblGrid>
              <a:tr h="370840">
                <a:tc>
                  <a:txBody>
                    <a:bodyPr/>
                    <a:lstStyle/>
                    <a:p>
                      <a:pPr algn="ctr"/>
                      <a:r>
                        <a:rPr lang="en-US" dirty="0" smtClean="0"/>
                        <a:t>Conclusions </a:t>
                      </a:r>
                      <a:endParaRPr lang="es-EC" dirty="0"/>
                    </a:p>
                  </a:txBody>
                  <a:tcPr/>
                </a:tc>
                <a:tc>
                  <a:txBody>
                    <a:bodyPr/>
                    <a:lstStyle/>
                    <a:p>
                      <a:pPr algn="ctr"/>
                      <a:r>
                        <a:rPr lang="en-US" dirty="0" smtClean="0"/>
                        <a:t>Recommendation</a:t>
                      </a:r>
                      <a:r>
                        <a:rPr lang="en-US" baseline="0" dirty="0" smtClean="0"/>
                        <a:t> s</a:t>
                      </a:r>
                      <a:endParaRPr lang="es-EC" dirty="0"/>
                    </a:p>
                  </a:txBody>
                  <a:tcPr/>
                </a:tc>
              </a:tr>
              <a:tr h="370840">
                <a:tc>
                  <a:txBody>
                    <a:bodyPr/>
                    <a:lstStyle/>
                    <a:p>
                      <a:pPr marL="0" lvl="0" indent="0" algn="just">
                        <a:buFont typeface="Arial" panose="020B0604020202020204" pitchFamily="34" charset="0"/>
                        <a:buNone/>
                      </a:pPr>
                      <a:r>
                        <a:rPr lang="en-US" sz="1400" b="1" dirty="0" smtClean="0"/>
                        <a:t> </a:t>
                      </a:r>
                      <a:endParaRPr lang="es-EC" sz="1400" dirty="0" smtClean="0"/>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Most of teachers don’t use strategies to motivate students to read however motivation is consider essential in the reading process.</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The use of motivational strategies helps students to improve and increase their reading skills and involve them in a positive attitude towards reading.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Interesting reading material is considered important in order to increase students’ reading motivation. </a:t>
                      </a:r>
                      <a:endParaRPr lang="es-EC" sz="1400" dirty="0"/>
                    </a:p>
                  </a:txBody>
                  <a:tcPr/>
                </a:tc>
                <a:tc>
                  <a:txBody>
                    <a:bodyPr/>
                    <a:lstStyle/>
                    <a:p>
                      <a:endParaRPr lang="en-US" sz="1400" dirty="0" smtClean="0"/>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In order to involve students into the reading process teachers must use motivational strategies to increase students’ interest.</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In order to increase student motivation teachers must use effective strategies to motivate their students in the reading class. Therefore teachers need to learn new ways to present the activities in an interesting way.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 </a:t>
                      </a:r>
                      <a:endParaRPr kumimoji="0" lang="es-EC" sz="1400" kern="1200" dirty="0" smtClean="0">
                        <a:solidFill>
                          <a:schemeClr val="dk1"/>
                        </a:solidFill>
                        <a:effectLst/>
                        <a:latin typeface="+mn-lt"/>
                        <a:ea typeface="+mn-ea"/>
                        <a:cs typeface="+mn-cs"/>
                      </a:endParaRP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It is important the use of attractive material to increase students’ interest. If the material is interesting and not too difficult , students will enjoy reading  and will be encouraged to read more.</a:t>
                      </a:r>
                      <a:r>
                        <a:rPr kumimoji="0" lang="en-US" sz="1400" kern="1200" baseline="0" dirty="0" smtClean="0">
                          <a:solidFill>
                            <a:schemeClr val="dk1"/>
                          </a:solidFill>
                          <a:effectLst/>
                          <a:latin typeface="+mn-lt"/>
                          <a:ea typeface="+mn-ea"/>
                          <a:cs typeface="+mn-cs"/>
                        </a:rPr>
                        <a:t> </a:t>
                      </a:r>
                      <a:endParaRPr lang="es-EC" sz="1400" dirty="0"/>
                    </a:p>
                  </a:txBody>
                  <a:tcPr/>
                </a:tc>
              </a:tr>
            </a:tbl>
          </a:graphicData>
        </a:graphic>
      </p:graphicFrame>
    </p:spTree>
    <p:extLst>
      <p:ext uri="{BB962C8B-B14F-4D97-AF65-F5344CB8AC3E}">
        <p14:creationId xmlns:p14="http://schemas.microsoft.com/office/powerpoint/2010/main" xmlns="" val="3401542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3068960"/>
            <a:ext cx="8596661" cy="2585323"/>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smtClean="0">
                <a:solidFill>
                  <a:schemeClr val="bg1"/>
                </a:solidFill>
              </a:rPr>
              <a:t>Interactive reading games as a motivational strategy to improve reading skills  </a:t>
            </a:r>
            <a:endParaRPr lang="es-EC" sz="5400" dirty="0">
              <a:solidFill>
                <a:schemeClr val="bg1"/>
              </a:solidFill>
            </a:endParaRPr>
          </a:p>
        </p:txBody>
      </p:sp>
      <p:sp>
        <p:nvSpPr>
          <p:cNvPr id="5" name="4 CuadroTexto"/>
          <p:cNvSpPr txBox="1"/>
          <p:nvPr/>
        </p:nvSpPr>
        <p:spPr>
          <a:xfrm>
            <a:off x="2483768" y="1484784"/>
            <a:ext cx="4680520" cy="1200329"/>
          </a:xfrm>
          <a:prstGeom prst="rect">
            <a:avLst/>
          </a:prstGeom>
          <a:noFill/>
        </p:spPr>
        <p:txBody>
          <a:bodyPr wrap="square" rtlCol="0">
            <a:spAutoFit/>
          </a:bodyPr>
          <a:lstStyle/>
          <a:p>
            <a:pPr algn="ctr"/>
            <a:r>
              <a:rPr lang="en-US" sz="7200" b="1" dirty="0" smtClean="0"/>
              <a:t>Proposal </a:t>
            </a:r>
            <a:endParaRPr lang="es-EC" sz="7200" b="1" dirty="0"/>
          </a:p>
        </p:txBody>
      </p:sp>
    </p:spTree>
    <p:extLst>
      <p:ext uri="{BB962C8B-B14F-4D97-AF65-F5344CB8AC3E}">
        <p14:creationId xmlns:p14="http://schemas.microsoft.com/office/powerpoint/2010/main" xmlns="" val="311632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98837" y="980728"/>
            <a:ext cx="2160240" cy="369332"/>
          </a:xfrm>
          <a:prstGeom prst="rect">
            <a:avLst/>
          </a:prstGeom>
          <a:noFill/>
        </p:spPr>
        <p:txBody>
          <a:bodyPr wrap="square" rtlCol="0">
            <a:spAutoFit/>
          </a:bodyPr>
          <a:lstStyle/>
          <a:p>
            <a:r>
              <a:rPr lang="en-US" dirty="0" smtClean="0"/>
              <a:t> </a:t>
            </a:r>
            <a:r>
              <a:rPr lang="en-US" b="1" dirty="0" smtClean="0">
                <a:solidFill>
                  <a:schemeClr val="tx2">
                    <a:lumMod val="75000"/>
                  </a:schemeClr>
                </a:solidFill>
              </a:rPr>
              <a:t>Data Information </a:t>
            </a:r>
            <a:endParaRPr lang="es-EC" b="1" dirty="0">
              <a:solidFill>
                <a:schemeClr val="tx2">
                  <a:lumMod val="75000"/>
                </a:schemeClr>
              </a:solidFill>
            </a:endParaRPr>
          </a:p>
        </p:txBody>
      </p:sp>
      <p:sp>
        <p:nvSpPr>
          <p:cNvPr id="7" name="6 CuadroTexto"/>
          <p:cNvSpPr txBox="1"/>
          <p:nvPr/>
        </p:nvSpPr>
        <p:spPr>
          <a:xfrm>
            <a:off x="2771800" y="980728"/>
            <a:ext cx="5573457" cy="1631216"/>
          </a:xfrm>
          <a:prstGeom prst="rect">
            <a:avLst/>
          </a:prstGeom>
          <a:noFill/>
        </p:spPr>
        <p:txBody>
          <a:bodyPr wrap="square" rtlCol="0">
            <a:spAutoFit/>
          </a:bodyPr>
          <a:lstStyle/>
          <a:p>
            <a:r>
              <a:rPr lang="en-US" sz="1600" b="1" dirty="0"/>
              <a:t>Institution: </a:t>
            </a:r>
            <a:r>
              <a:rPr lang="en-US" sz="1600" dirty="0"/>
              <a:t>INEPE high school </a:t>
            </a:r>
            <a:endParaRPr lang="es-EC" sz="1600" dirty="0"/>
          </a:p>
          <a:p>
            <a:r>
              <a:rPr lang="es-EC" sz="1600" b="1" dirty="0"/>
              <a:t>Address: </a:t>
            </a:r>
            <a:r>
              <a:rPr lang="es-EC" sz="1600" dirty="0"/>
              <a:t>Barrio La Dolorosa de Chilibulo, Calle Chilibulo Oe 10-189 </a:t>
            </a:r>
          </a:p>
          <a:p>
            <a:r>
              <a:rPr lang="en-US" sz="1600" b="1" dirty="0"/>
              <a:t>Location: </a:t>
            </a:r>
            <a:r>
              <a:rPr lang="en-US" sz="1600" dirty="0"/>
              <a:t>Quito-Ecuador</a:t>
            </a:r>
            <a:r>
              <a:rPr lang="en-US" sz="1600" b="1" dirty="0"/>
              <a:t> </a:t>
            </a:r>
            <a:endParaRPr lang="es-EC" sz="1600" dirty="0"/>
          </a:p>
          <a:p>
            <a:r>
              <a:rPr lang="en-US" b="1" dirty="0"/>
              <a:t> </a:t>
            </a:r>
            <a:endParaRPr lang="es-EC" dirty="0"/>
          </a:p>
          <a:p>
            <a:r>
              <a:rPr lang="en-US" dirty="0" smtClean="0"/>
              <a:t> </a:t>
            </a:r>
            <a:endParaRPr lang="es-EC" dirty="0"/>
          </a:p>
        </p:txBody>
      </p:sp>
      <p:sp>
        <p:nvSpPr>
          <p:cNvPr id="8" name="7 CuadroTexto"/>
          <p:cNvSpPr txBox="1"/>
          <p:nvPr/>
        </p:nvSpPr>
        <p:spPr>
          <a:xfrm>
            <a:off x="305631" y="3096980"/>
            <a:ext cx="21602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 </a:t>
            </a:r>
            <a:r>
              <a:rPr lang="en-US" b="1" dirty="0">
                <a:solidFill>
                  <a:schemeClr val="tx2">
                    <a:lumMod val="75000"/>
                  </a:schemeClr>
                </a:solidFill>
              </a:rPr>
              <a:t>B</a:t>
            </a:r>
            <a:r>
              <a:rPr lang="en-US" b="1" dirty="0" smtClean="0">
                <a:solidFill>
                  <a:schemeClr val="tx2">
                    <a:lumMod val="75000"/>
                  </a:schemeClr>
                </a:solidFill>
              </a:rPr>
              <a:t>ackground </a:t>
            </a:r>
            <a:endParaRPr lang="es-EC" b="1" dirty="0">
              <a:solidFill>
                <a:schemeClr val="tx2">
                  <a:lumMod val="75000"/>
                </a:schemeClr>
              </a:solidFill>
            </a:endParaRPr>
          </a:p>
        </p:txBody>
      </p:sp>
      <p:sp>
        <p:nvSpPr>
          <p:cNvPr id="9" name="8 CuadroTexto"/>
          <p:cNvSpPr txBox="1"/>
          <p:nvPr/>
        </p:nvSpPr>
        <p:spPr>
          <a:xfrm>
            <a:off x="2763049" y="2611944"/>
            <a:ext cx="6120680" cy="2215991"/>
          </a:xfrm>
          <a:prstGeom prst="rect">
            <a:avLst/>
          </a:prstGeom>
          <a:noFill/>
          <a:ln>
            <a:solidFill>
              <a:schemeClr val="accent1"/>
            </a:solidFill>
          </a:ln>
        </p:spPr>
        <p:txBody>
          <a:bodyPr wrap="square" rtlCol="0">
            <a:spAutoFit/>
          </a:bodyPr>
          <a:lstStyle/>
          <a:p>
            <a:endParaRPr lang="en-US" dirty="0" smtClean="0"/>
          </a:p>
          <a:p>
            <a:r>
              <a:rPr lang="en-US" dirty="0" smtClean="0"/>
              <a:t>The </a:t>
            </a:r>
            <a:r>
              <a:rPr lang="en-US" dirty="0"/>
              <a:t>proposal consists of suggest some reading activities through games in order to motivate students to read.  Games are frequently used by teachers in their English class because it is a useful tool to acquire English in a natural way. </a:t>
            </a:r>
            <a:endParaRPr lang="es-EC" dirty="0"/>
          </a:p>
          <a:p>
            <a:r>
              <a:rPr lang="en-US" sz="1500" b="1" dirty="0"/>
              <a:t> </a:t>
            </a:r>
            <a:endParaRPr lang="es-EC" sz="1500" dirty="0"/>
          </a:p>
          <a:p>
            <a:r>
              <a:rPr lang="en-US" sz="1500" b="1" dirty="0"/>
              <a:t> </a:t>
            </a:r>
            <a:endParaRPr lang="es-EC" sz="1500" dirty="0"/>
          </a:p>
          <a:p>
            <a:r>
              <a:rPr lang="en-US" dirty="0" smtClean="0"/>
              <a:t> </a:t>
            </a:r>
            <a:endParaRPr lang="es-EC" dirty="0"/>
          </a:p>
        </p:txBody>
      </p:sp>
    </p:spTree>
    <p:extLst>
      <p:ext uri="{BB962C8B-B14F-4D97-AF65-F5344CB8AC3E}">
        <p14:creationId xmlns:p14="http://schemas.microsoft.com/office/powerpoint/2010/main" xmlns="" val="70105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1052736"/>
            <a:ext cx="1764704" cy="369332"/>
          </a:xfrm>
          <a:prstGeom prst="rect">
            <a:avLst/>
          </a:prstGeom>
          <a:noFill/>
        </p:spPr>
        <p:txBody>
          <a:bodyPr wrap="square" rtlCol="0">
            <a:spAutoFit/>
          </a:bodyPr>
          <a:lstStyle/>
          <a:p>
            <a:r>
              <a:rPr lang="en-US" dirty="0" smtClean="0">
                <a:solidFill>
                  <a:schemeClr val="tx2">
                    <a:lumMod val="75000"/>
                  </a:schemeClr>
                </a:solidFill>
              </a:rPr>
              <a:t>OBJECTIVES </a:t>
            </a:r>
            <a:r>
              <a:rPr lang="en-US" dirty="0" smtClean="0"/>
              <a:t> </a:t>
            </a:r>
            <a:endParaRPr lang="es-EC" dirty="0"/>
          </a:p>
        </p:txBody>
      </p:sp>
      <p:sp>
        <p:nvSpPr>
          <p:cNvPr id="7" name="6 CuadroTexto"/>
          <p:cNvSpPr txBox="1"/>
          <p:nvPr/>
        </p:nvSpPr>
        <p:spPr>
          <a:xfrm>
            <a:off x="2411760" y="1047193"/>
            <a:ext cx="5820638" cy="2308324"/>
          </a:xfrm>
          <a:prstGeom prst="rect">
            <a:avLst/>
          </a:prstGeom>
          <a:noFill/>
        </p:spPr>
        <p:txBody>
          <a:bodyPr wrap="square" rtlCol="0">
            <a:spAutoFit/>
          </a:bodyPr>
          <a:lstStyle/>
          <a:p>
            <a:r>
              <a:rPr lang="en-US" b="1" dirty="0">
                <a:solidFill>
                  <a:schemeClr val="tx2">
                    <a:lumMod val="75000"/>
                  </a:schemeClr>
                </a:solidFill>
              </a:rPr>
              <a:t>General objectives </a:t>
            </a:r>
            <a:endParaRPr lang="es-EC" dirty="0">
              <a:solidFill>
                <a:schemeClr val="tx2">
                  <a:lumMod val="75000"/>
                </a:schemeClr>
              </a:solidFill>
            </a:endParaRPr>
          </a:p>
          <a:p>
            <a:pPr marL="285750" indent="-285750">
              <a:buFont typeface="Wingdings" panose="05000000000000000000" pitchFamily="2" charset="2"/>
              <a:buChar char="Ø"/>
            </a:pPr>
            <a:r>
              <a:rPr lang="en-US" dirty="0"/>
              <a:t>To propose interactive reading activities to motivate students to read </a:t>
            </a:r>
            <a:endParaRPr lang="es-EC" dirty="0"/>
          </a:p>
          <a:p>
            <a:r>
              <a:rPr lang="en-US" b="1" dirty="0">
                <a:solidFill>
                  <a:schemeClr val="tx2">
                    <a:lumMod val="75000"/>
                  </a:schemeClr>
                </a:solidFill>
              </a:rPr>
              <a:t>Specific objectives</a:t>
            </a:r>
            <a:endParaRPr lang="es-EC" dirty="0">
              <a:solidFill>
                <a:schemeClr val="tx2">
                  <a:lumMod val="75000"/>
                </a:schemeClr>
              </a:solidFill>
            </a:endParaRPr>
          </a:p>
          <a:p>
            <a:pPr marL="285750" indent="-285750">
              <a:buFont typeface="Wingdings" panose="05000000000000000000" pitchFamily="2" charset="2"/>
              <a:buChar char="Ø"/>
            </a:pPr>
            <a:r>
              <a:rPr lang="en-US" dirty="0"/>
              <a:t>To adapt some games for the reading class </a:t>
            </a:r>
            <a:endParaRPr lang="es-EC" dirty="0"/>
          </a:p>
          <a:p>
            <a:pPr marL="285750" indent="-285750">
              <a:buFont typeface="Wingdings" panose="05000000000000000000" pitchFamily="2" charset="2"/>
              <a:buChar char="Ø"/>
            </a:pPr>
            <a:r>
              <a:rPr lang="en-US" dirty="0"/>
              <a:t>To provide teachers with innovative reading activities to improve students’ reading skills </a:t>
            </a:r>
            <a:endParaRPr lang="es-EC" dirty="0"/>
          </a:p>
          <a:p>
            <a:endParaRPr lang="es-EC" dirty="0"/>
          </a:p>
        </p:txBody>
      </p:sp>
      <p:sp>
        <p:nvSpPr>
          <p:cNvPr id="8" name="7 CuadroTexto"/>
          <p:cNvSpPr txBox="1"/>
          <p:nvPr/>
        </p:nvSpPr>
        <p:spPr>
          <a:xfrm>
            <a:off x="219136" y="3894126"/>
            <a:ext cx="3456384" cy="369332"/>
          </a:xfrm>
          <a:prstGeom prst="rect">
            <a:avLst/>
          </a:prstGeom>
          <a:noFill/>
        </p:spPr>
        <p:txBody>
          <a:bodyPr wrap="square" rtlCol="0">
            <a:spAutoFit/>
          </a:bodyPr>
          <a:lstStyle/>
          <a:p>
            <a:r>
              <a:rPr lang="en-US" b="1" dirty="0" smtClean="0">
                <a:solidFill>
                  <a:schemeClr val="tx2">
                    <a:lumMod val="75000"/>
                  </a:schemeClr>
                </a:solidFill>
              </a:rPr>
              <a:t>FEASIBILITY AND ANALYSIS </a:t>
            </a:r>
            <a:endParaRPr lang="es-EC" b="1" dirty="0">
              <a:solidFill>
                <a:schemeClr val="tx2">
                  <a:lumMod val="75000"/>
                </a:schemeClr>
              </a:solidFill>
            </a:endParaRPr>
          </a:p>
        </p:txBody>
      </p:sp>
      <p:sp>
        <p:nvSpPr>
          <p:cNvPr id="9" name="8 CuadroTexto"/>
          <p:cNvSpPr txBox="1"/>
          <p:nvPr/>
        </p:nvSpPr>
        <p:spPr>
          <a:xfrm>
            <a:off x="3920302" y="3789040"/>
            <a:ext cx="4312096" cy="1815882"/>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The proposal is acceptable because </a:t>
            </a:r>
            <a:r>
              <a:rPr lang="en-US" sz="1600" dirty="0"/>
              <a:t>i</a:t>
            </a:r>
            <a:r>
              <a:rPr lang="en-US" sz="1600" dirty="0" smtClean="0"/>
              <a:t>t </a:t>
            </a:r>
            <a:r>
              <a:rPr lang="en-US" sz="1600" dirty="0"/>
              <a:t>only requires some copies about short readings that will be provided by the school, the teachers’ predisposition and time and also the equipment that exist in the same school like a projector and a computer. </a:t>
            </a:r>
            <a:endParaRPr lang="en-US" sz="1600" dirty="0" smtClean="0"/>
          </a:p>
          <a:p>
            <a:endParaRPr lang="en-US" sz="1600" dirty="0"/>
          </a:p>
        </p:txBody>
      </p:sp>
    </p:spTree>
    <p:extLst>
      <p:ext uri="{BB962C8B-B14F-4D97-AF65-F5344CB8AC3E}">
        <p14:creationId xmlns:p14="http://schemas.microsoft.com/office/powerpoint/2010/main" xmlns="" val="54634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53356" y="4487635"/>
            <a:ext cx="3960440" cy="1754326"/>
          </a:xfrm>
          <a:prstGeom prst="rect">
            <a:avLst/>
          </a:prstGeom>
          <a:noFill/>
          <a:ln>
            <a:solidFill>
              <a:schemeClr val="accent1"/>
            </a:solidFill>
          </a:ln>
        </p:spPr>
        <p:txBody>
          <a:bodyPr wrap="square" rtlCol="0">
            <a:spAutoFit/>
          </a:bodyPr>
          <a:lstStyle/>
          <a:p>
            <a:r>
              <a:rPr lang="en-US" b="1" dirty="0"/>
              <a:t>Activity # 2:</a:t>
            </a:r>
            <a:r>
              <a:rPr lang="en-US" dirty="0"/>
              <a:t>  Read and retell</a:t>
            </a:r>
            <a:endParaRPr lang="es-EC" dirty="0"/>
          </a:p>
          <a:p>
            <a:r>
              <a:rPr lang="en-US" b="1" dirty="0"/>
              <a:t>Objective:</a:t>
            </a:r>
            <a:r>
              <a:rPr lang="en-US" dirty="0"/>
              <a:t> to retain new vocabulary</a:t>
            </a:r>
            <a:endParaRPr lang="es-EC" dirty="0"/>
          </a:p>
          <a:p>
            <a:r>
              <a:rPr lang="en-US" b="1" dirty="0"/>
              <a:t>Strategy: </a:t>
            </a:r>
            <a:r>
              <a:rPr lang="en-US" dirty="0"/>
              <a:t> the teacher divides the class in two groups and carefully explains what each group has to do and also the purpose of this activity.</a:t>
            </a:r>
            <a:endParaRPr lang="es-EC" dirty="0"/>
          </a:p>
        </p:txBody>
      </p:sp>
      <p:pic>
        <p:nvPicPr>
          <p:cNvPr id="4098" name="Picture 2" descr="https://encrypted-tbn2.gstatic.com/images?q=tbn:ANd9GcRLSA-HfLhfUKaUguDpEX87UTYWn2VrCy9ziUQAYkLqasN8I1ej"/>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7" y="4590872"/>
            <a:ext cx="1557084" cy="116631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encrypted-tbn3.gstatic.com/images?q=tbn:ANd9GcTqh3hs01QJ-qqaxt5VpC0qFtWifkLS8_GBWwPpL8JF-_RUORl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764704"/>
            <a:ext cx="2218184" cy="16109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encrypted-tbn0.gstatic.com/images?q=tbn:ANd9GcSk2NMYSRSWiEKrLC2cnlavXVGtO-kUXyPc1QNWrKm3nLIyRBQ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95740" y="4475082"/>
            <a:ext cx="1981200" cy="23050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395461" y="1255981"/>
            <a:ext cx="3888432" cy="3231654"/>
          </a:xfrm>
          <a:prstGeom prst="rect">
            <a:avLst/>
          </a:prstGeom>
          <a:noFill/>
          <a:ln>
            <a:solidFill>
              <a:schemeClr val="accent1">
                <a:lumMod val="50000"/>
              </a:schemeClr>
            </a:solidFill>
          </a:ln>
        </p:spPr>
        <p:txBody>
          <a:bodyPr wrap="square" rtlCol="0">
            <a:spAutoFit/>
          </a:bodyPr>
          <a:lstStyle/>
          <a:p>
            <a:pPr algn="just"/>
            <a:r>
              <a:rPr lang="en-US" sz="1600" b="1" dirty="0"/>
              <a:t>Activities # 1.- </a:t>
            </a:r>
            <a:r>
              <a:rPr lang="en-US" sz="1600" dirty="0"/>
              <a:t>Read run and write</a:t>
            </a:r>
            <a:endParaRPr lang="es-EC" sz="1600" dirty="0"/>
          </a:p>
          <a:p>
            <a:pPr algn="just"/>
            <a:r>
              <a:rPr lang="en-US" sz="1600" b="1" dirty="0"/>
              <a:t>Objective:</a:t>
            </a:r>
            <a:r>
              <a:rPr lang="en-US" sz="1600" dirty="0"/>
              <a:t> To retell information about the text </a:t>
            </a:r>
            <a:endParaRPr lang="es-EC" sz="1600" dirty="0"/>
          </a:p>
          <a:p>
            <a:pPr algn="just"/>
            <a:r>
              <a:rPr lang="en-US" sz="1600" b="1" dirty="0"/>
              <a:t>Methodology: </a:t>
            </a:r>
            <a:r>
              <a:rPr lang="en-US" sz="1600" dirty="0"/>
              <a:t>the class is divided in groups of three, and the students are given different roles to be performed.</a:t>
            </a:r>
            <a:endParaRPr lang="es-EC" sz="1600" dirty="0"/>
          </a:p>
          <a:p>
            <a:pPr algn="just"/>
            <a:r>
              <a:rPr lang="en-US" sz="1600" b="1" dirty="0"/>
              <a:t>Development of activity # 1 </a:t>
            </a:r>
            <a:endParaRPr lang="es-EC" sz="1600" dirty="0"/>
          </a:p>
          <a:p>
            <a:pPr lvl="0" algn="just"/>
            <a:r>
              <a:rPr lang="en-US" sz="1600" dirty="0"/>
              <a:t>The teacher divides the class in groups of three and assigns the roles of “writer, reader and runner”, then the teacher gives the students interesting short text readings with easy </a:t>
            </a:r>
            <a:r>
              <a:rPr lang="en-US" sz="1600" dirty="0" smtClean="0"/>
              <a:t>vocabulary. </a:t>
            </a:r>
            <a:endParaRPr lang="es-EC" sz="1600" dirty="0"/>
          </a:p>
          <a:p>
            <a:r>
              <a:rPr lang="en-US" sz="1200" dirty="0" smtClean="0"/>
              <a:t> </a:t>
            </a:r>
            <a:endParaRPr lang="es-EC" sz="1200" dirty="0"/>
          </a:p>
        </p:txBody>
      </p:sp>
      <p:sp>
        <p:nvSpPr>
          <p:cNvPr id="8" name="7 CuadroTexto"/>
          <p:cNvSpPr txBox="1"/>
          <p:nvPr/>
        </p:nvSpPr>
        <p:spPr>
          <a:xfrm>
            <a:off x="1952621" y="593142"/>
            <a:ext cx="2952328" cy="523220"/>
          </a:xfrm>
          <a:prstGeom prst="rect">
            <a:avLst/>
          </a:prstGeom>
          <a:noFill/>
        </p:spPr>
        <p:txBody>
          <a:bodyPr wrap="square" rtlCol="0">
            <a:spAutoFit/>
          </a:bodyPr>
          <a:lstStyle/>
          <a:p>
            <a:r>
              <a:rPr lang="en-US" sz="2800" b="1" dirty="0" smtClean="0">
                <a:solidFill>
                  <a:schemeClr val="tx2">
                    <a:lumMod val="75000"/>
                  </a:schemeClr>
                </a:solidFill>
              </a:rPr>
              <a:t>ACTIVITIES </a:t>
            </a:r>
            <a:endParaRPr lang="es-EC" sz="2800" b="1" dirty="0">
              <a:solidFill>
                <a:schemeClr val="tx2">
                  <a:lumMod val="75000"/>
                </a:schemeClr>
              </a:solidFill>
            </a:endParaRPr>
          </a:p>
        </p:txBody>
      </p:sp>
      <p:pic>
        <p:nvPicPr>
          <p:cNvPr id="9" name="Picture 2" descr="http://www.reading-with-kids.com/images/reading-with-kids-girl-writes-learn-to-rea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36976" y="2355390"/>
            <a:ext cx="1835925"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s://encrypted-tbn1.gstatic.com/images?q=tbn:ANd9GcSTC03wxQecDfbZZ3czFa1o9nsoG3aw9vX6OsZ97P4gdkkkO0sOT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95248" y="2355390"/>
            <a:ext cx="2486025" cy="1838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797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2204864"/>
            <a:ext cx="6408712" cy="2400657"/>
          </a:xfrm>
          <a:prstGeom prst="rect">
            <a:avLst/>
          </a:prstGeom>
          <a:noFill/>
        </p:spPr>
        <p:txBody>
          <a:bodyPr wrap="square" rtlCol="0">
            <a:spAutoFit/>
          </a:bodyPr>
          <a:lstStyle/>
          <a:p>
            <a:r>
              <a:rPr lang="en-US" sz="15000" dirty="0" smtClean="0"/>
              <a:t>Thanks </a:t>
            </a:r>
            <a:endParaRPr lang="es-EC" sz="15000" dirty="0"/>
          </a:p>
        </p:txBody>
      </p:sp>
    </p:spTree>
    <p:extLst>
      <p:ext uri="{BB962C8B-B14F-4D97-AF65-F5344CB8AC3E}">
        <p14:creationId xmlns:p14="http://schemas.microsoft.com/office/powerpoint/2010/main" xmlns="" val="254724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47464" y="764704"/>
            <a:ext cx="79844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 identification </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5" descr="j039668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6370" y="3069630"/>
            <a:ext cx="1404937" cy="208756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xmlns="" val="1814689278"/>
              </p:ext>
            </p:extLst>
          </p:nvPr>
        </p:nvGraphicFramePr>
        <p:xfrm>
          <a:off x="971600" y="1988840"/>
          <a:ext cx="6264696" cy="4248472"/>
        </p:xfrm>
        <a:graphic>
          <a:graphicData uri="http://schemas.openxmlformats.org/drawingml/2006/table">
            <a:tbl>
              <a:tblPr firstRow="1" bandRow="1">
                <a:tableStyleId>{5C22544A-7EE6-4342-B048-85BDC9FD1C3A}</a:tableStyleId>
              </a:tblPr>
              <a:tblGrid>
                <a:gridCol w="3132348"/>
                <a:gridCol w="3132348"/>
              </a:tblGrid>
              <a:tr h="738865">
                <a:tc>
                  <a:txBody>
                    <a:bodyPr/>
                    <a:lstStyle/>
                    <a:p>
                      <a:pPr algn="ctr"/>
                      <a:r>
                        <a:rPr lang="en-US" dirty="0" smtClean="0"/>
                        <a:t>Cause</a:t>
                      </a:r>
                      <a:endParaRPr lang="es-EC" dirty="0"/>
                    </a:p>
                  </a:txBody>
                  <a:tcPr/>
                </a:tc>
                <a:tc>
                  <a:txBody>
                    <a:bodyPr/>
                    <a:lstStyle/>
                    <a:p>
                      <a:pPr algn="ctr"/>
                      <a:r>
                        <a:rPr lang="en-US" dirty="0" smtClean="0"/>
                        <a:t>Effect </a:t>
                      </a:r>
                      <a:endParaRPr lang="es-EC" dirty="0"/>
                    </a:p>
                  </a:txBody>
                  <a:tcPr/>
                </a:tc>
              </a:tr>
              <a:tr h="3509607">
                <a:tc>
                  <a:txBody>
                    <a:bodyPr/>
                    <a:lstStyle/>
                    <a:p>
                      <a:pPr marL="342900" indent="-342900">
                        <a:buFont typeface="Arial" panose="020B0604020202020204" pitchFamily="34" charset="0"/>
                        <a:buChar char="•"/>
                      </a:pPr>
                      <a:r>
                        <a:rPr lang="en-US" sz="2000" dirty="0" smtClean="0"/>
                        <a:t>Lack of sufficient vocabulary </a:t>
                      </a:r>
                    </a:p>
                    <a:p>
                      <a:endParaRPr lang="en-US" sz="2000" dirty="0" smtClean="0"/>
                    </a:p>
                    <a:p>
                      <a:pPr marL="342900" indent="-342900">
                        <a:buFont typeface="Arial" panose="020B0604020202020204" pitchFamily="34" charset="0"/>
                        <a:buChar char="•"/>
                      </a:pPr>
                      <a:r>
                        <a:rPr lang="en-US" sz="2000" dirty="0" smtClean="0"/>
                        <a:t>Lack of motivation </a:t>
                      </a:r>
                    </a:p>
                    <a:p>
                      <a:endParaRPr lang="en-US" sz="2000" dirty="0" smtClean="0"/>
                    </a:p>
                    <a:p>
                      <a:pPr marL="342900" indent="-342900">
                        <a:buFont typeface="Arial" panose="020B0604020202020204" pitchFamily="34" charset="0"/>
                        <a:buChar char="•"/>
                      </a:pPr>
                      <a:r>
                        <a:rPr lang="en-US" sz="2000" dirty="0" smtClean="0"/>
                        <a:t>Low academic performance </a:t>
                      </a:r>
                      <a:endParaRPr lang="es-EC" sz="2000" dirty="0"/>
                    </a:p>
                  </a:txBody>
                  <a:tcPr/>
                </a:tc>
                <a:tc>
                  <a:txBody>
                    <a:bodyPr/>
                    <a:lstStyle/>
                    <a:p>
                      <a:pPr marL="342900" indent="-342900">
                        <a:buFont typeface="Arial" panose="020B0604020202020204" pitchFamily="34" charset="0"/>
                        <a:buChar char="•"/>
                      </a:pPr>
                      <a:r>
                        <a:rPr lang="en-US" sz="2000" dirty="0" smtClean="0"/>
                        <a:t>Problems to understand the text </a:t>
                      </a:r>
                    </a:p>
                    <a:p>
                      <a:pPr marL="0" indent="0">
                        <a:buFont typeface="Arial" panose="020B0604020202020204" pitchFamily="34" charset="0"/>
                        <a:buNone/>
                      </a:pPr>
                      <a:endParaRPr lang="en-US" sz="2000" dirty="0" smtClean="0"/>
                    </a:p>
                    <a:p>
                      <a:pPr marL="342900" indent="-342900">
                        <a:buFont typeface="Arial" panose="020B0604020202020204" pitchFamily="34" charset="0"/>
                        <a:buChar char="•"/>
                      </a:pPr>
                      <a:r>
                        <a:rPr lang="en-US" sz="2000" dirty="0" smtClean="0"/>
                        <a:t>Lack of interest in the class </a:t>
                      </a:r>
                    </a:p>
                    <a:p>
                      <a:endParaRPr lang="en-US" sz="2000" dirty="0" smtClean="0"/>
                    </a:p>
                    <a:p>
                      <a:pPr marL="342900" indent="-342900">
                        <a:buFont typeface="Arial" panose="020B0604020202020204" pitchFamily="34" charset="0"/>
                        <a:buChar char="•"/>
                      </a:pPr>
                      <a:r>
                        <a:rPr lang="en-US" sz="2000" dirty="0" smtClean="0"/>
                        <a:t>Confusing explanations </a:t>
                      </a:r>
                    </a:p>
                    <a:p>
                      <a:endParaRPr lang="es-EC" sz="2000" dirty="0"/>
                    </a:p>
                  </a:txBody>
                  <a:tcPr/>
                </a:tc>
              </a:tr>
            </a:tbl>
          </a:graphicData>
        </a:graphic>
      </p:graphicFrame>
    </p:spTree>
    <p:extLst>
      <p:ext uri="{BB962C8B-B14F-4D97-AF65-F5344CB8AC3E}">
        <p14:creationId xmlns:p14="http://schemas.microsoft.com/office/powerpoint/2010/main" xmlns="" val="109529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setting   </a:t>
            </a:r>
            <a:r>
              <a:rPr lang="es-EC"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C"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C"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Marcador de contenido"/>
          <p:cNvSpPr>
            <a:spLocks noGrp="1"/>
          </p:cNvSpPr>
          <p:nvPr>
            <p:ph idx="1"/>
          </p:nvPr>
        </p:nvSpPr>
        <p:spPr/>
        <p:txBody>
          <a:bodyPr>
            <a:normAutofit fontScale="85000" lnSpcReduction="10000"/>
          </a:bodyPr>
          <a:lstStyle/>
          <a:p>
            <a:r>
              <a:rPr lang="en-US" b="1" dirty="0" smtClean="0"/>
              <a:t>Main </a:t>
            </a:r>
            <a:r>
              <a:rPr lang="en-US" b="1" dirty="0"/>
              <a:t>Problem </a:t>
            </a:r>
            <a:endParaRPr lang="es-EC" dirty="0"/>
          </a:p>
          <a:p>
            <a:r>
              <a:rPr lang="en-US" dirty="0"/>
              <a:t>How does motivation influence in the development of reading skills in the students from 8</a:t>
            </a:r>
            <a:r>
              <a:rPr lang="en-US" baseline="30000" dirty="0"/>
              <a:t>th</a:t>
            </a:r>
            <a:r>
              <a:rPr lang="en-US" dirty="0"/>
              <a:t> year of basic education at INEPE High School? </a:t>
            </a:r>
            <a:endParaRPr lang="es-EC" dirty="0"/>
          </a:p>
          <a:p>
            <a:r>
              <a:rPr lang="en-US" b="1" dirty="0"/>
              <a:t>Secondary problems </a:t>
            </a:r>
            <a:endParaRPr lang="es-EC" dirty="0"/>
          </a:p>
          <a:p>
            <a:r>
              <a:rPr lang="en-US" dirty="0"/>
              <a:t>How </a:t>
            </a:r>
            <a:r>
              <a:rPr lang="en-US" dirty="0" smtClean="0"/>
              <a:t>do inadequate </a:t>
            </a:r>
            <a:r>
              <a:rPr lang="en-US" dirty="0"/>
              <a:t>texts affect </a:t>
            </a:r>
            <a:r>
              <a:rPr lang="en-US" dirty="0" smtClean="0"/>
              <a:t>the development of the reading </a:t>
            </a:r>
            <a:r>
              <a:rPr lang="en-US" dirty="0"/>
              <a:t>skills of students </a:t>
            </a:r>
            <a:r>
              <a:rPr lang="en-US" dirty="0" smtClean="0"/>
              <a:t>from </a:t>
            </a:r>
            <a:r>
              <a:rPr lang="en-US" dirty="0"/>
              <a:t>8</a:t>
            </a:r>
            <a:r>
              <a:rPr lang="en-US" baseline="30000" dirty="0"/>
              <a:t>th</a:t>
            </a:r>
            <a:r>
              <a:rPr lang="en-US" dirty="0"/>
              <a:t> year of basic education? </a:t>
            </a:r>
            <a:endParaRPr lang="es-EC" dirty="0"/>
          </a:p>
          <a:p>
            <a:r>
              <a:rPr lang="en-US" dirty="0"/>
              <a:t>How </a:t>
            </a:r>
            <a:r>
              <a:rPr lang="en-US" dirty="0" smtClean="0"/>
              <a:t>do </a:t>
            </a:r>
            <a:r>
              <a:rPr lang="en-US" dirty="0"/>
              <a:t>old </a:t>
            </a:r>
            <a:r>
              <a:rPr lang="en-US" dirty="0" smtClean="0"/>
              <a:t>practices influence </a:t>
            </a:r>
            <a:r>
              <a:rPr lang="en-US" dirty="0"/>
              <a:t>in the development of reading skills with the students from 8</a:t>
            </a:r>
            <a:r>
              <a:rPr lang="en-US" baseline="30000" dirty="0"/>
              <a:t>th</a:t>
            </a:r>
            <a:r>
              <a:rPr lang="en-US" dirty="0"/>
              <a:t> year of basic education? </a:t>
            </a:r>
            <a:endParaRPr lang="es-EC" dirty="0"/>
          </a:p>
          <a:p>
            <a:r>
              <a:rPr lang="en-US" dirty="0"/>
              <a:t>How </a:t>
            </a:r>
            <a:r>
              <a:rPr lang="en-US" dirty="0" smtClean="0"/>
              <a:t>do the  lack of teachers’ training </a:t>
            </a:r>
            <a:r>
              <a:rPr lang="en-US" dirty="0"/>
              <a:t>affect </a:t>
            </a:r>
            <a:r>
              <a:rPr lang="en-US" dirty="0" smtClean="0"/>
              <a:t>the improvement of reading in </a:t>
            </a:r>
            <a:r>
              <a:rPr lang="en-US" dirty="0"/>
              <a:t>students from 8</a:t>
            </a:r>
            <a:r>
              <a:rPr lang="en-US" baseline="30000" dirty="0"/>
              <a:t>th</a:t>
            </a:r>
            <a:r>
              <a:rPr lang="en-US" dirty="0"/>
              <a:t> year of basic education? </a:t>
            </a:r>
            <a:endParaRPr lang="es-EC" dirty="0"/>
          </a:p>
          <a:p>
            <a:pPr marL="0" indent="0">
              <a:buNone/>
            </a:pPr>
            <a:r>
              <a:rPr lang="en-GB" dirty="0" smtClean="0"/>
              <a:t>   </a:t>
            </a:r>
            <a:endParaRPr lang="es-EC" dirty="0"/>
          </a:p>
          <a:p>
            <a:endParaRPr lang="es-EC" dirty="0"/>
          </a:p>
        </p:txBody>
      </p:sp>
      <p:pic>
        <p:nvPicPr>
          <p:cNvPr id="9222" name="Picture 6" descr="http://www.personal.psu.edu/crg5159/blogs/chelsey/70698-Royalty-Free-RF-Clipart-Illustration-Of-A-Sad-School-Boy-Pushing-Tons-Of-Books-In-A-Wheelbarro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9656" y="620688"/>
            <a:ext cx="1754535" cy="1584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050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n-US" b="1" dirty="0" smtClean="0"/>
              <a:t>General </a:t>
            </a:r>
            <a:r>
              <a:rPr lang="en-US" b="1" dirty="0"/>
              <a:t>objectives  </a:t>
            </a:r>
            <a:endParaRPr lang="es-EC" dirty="0"/>
          </a:p>
          <a:p>
            <a:r>
              <a:rPr lang="en-US" dirty="0"/>
              <a:t>To analyze the influence of motivation in the development of reading skills in students attending 8</a:t>
            </a:r>
            <a:r>
              <a:rPr lang="en-US" baseline="30000" dirty="0"/>
              <a:t>th</a:t>
            </a:r>
            <a:r>
              <a:rPr lang="en-US" dirty="0"/>
              <a:t> grade at INEPE high school.</a:t>
            </a:r>
            <a:endParaRPr lang="es-EC" dirty="0"/>
          </a:p>
          <a:p>
            <a:r>
              <a:rPr lang="en-US" b="1" dirty="0"/>
              <a:t>Specific Objectives </a:t>
            </a:r>
            <a:endParaRPr lang="es-EC" dirty="0"/>
          </a:p>
          <a:p>
            <a:pPr lvl="0"/>
            <a:r>
              <a:rPr lang="en-US" dirty="0"/>
              <a:t>To involve the students with authentic material in order to increase the interest for reading</a:t>
            </a:r>
            <a:endParaRPr lang="es-EC" dirty="0"/>
          </a:p>
          <a:p>
            <a:pPr lvl="0"/>
            <a:r>
              <a:rPr lang="en-US" dirty="0"/>
              <a:t>To apply appropriated motivational strategies in order to develop   reading skills </a:t>
            </a:r>
            <a:endParaRPr lang="en-US" dirty="0" smtClean="0"/>
          </a:p>
          <a:p>
            <a:pPr lvl="0"/>
            <a:r>
              <a:rPr lang="en-US" dirty="0" smtClean="0"/>
              <a:t>To design a  sample of interactive reading activities  for teachers </a:t>
            </a:r>
            <a:endParaRPr lang="es-EC" dirty="0"/>
          </a:p>
        </p:txBody>
      </p:sp>
      <p:sp>
        <p:nvSpPr>
          <p:cNvPr id="5" name="4 Rectángulo"/>
          <p:cNvSpPr/>
          <p:nvPr/>
        </p:nvSpPr>
        <p:spPr>
          <a:xfrm>
            <a:off x="539552" y="836712"/>
            <a:ext cx="38488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Objectives </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29888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 </a:t>
            </a:r>
            <a:endParaRPr lang="es-EC" dirty="0"/>
          </a:p>
        </p:txBody>
      </p:sp>
      <p:sp>
        <p:nvSpPr>
          <p:cNvPr id="3" name="2 Marcador de contenido"/>
          <p:cNvSpPr>
            <a:spLocks noGrp="1"/>
          </p:cNvSpPr>
          <p:nvPr>
            <p:ph idx="1"/>
          </p:nvPr>
        </p:nvSpPr>
        <p:spPr>
          <a:xfrm>
            <a:off x="539552" y="2924944"/>
            <a:ext cx="8229600" cy="1205488"/>
          </a:xfrm>
        </p:spPr>
        <p:txBody>
          <a:bodyPr>
            <a:normAutofit/>
          </a:bodyPr>
          <a:lstStyle/>
          <a:p>
            <a:pPr algn="ctr"/>
            <a:r>
              <a:rPr lang="en-US" sz="5400" dirty="0" smtClean="0">
                <a:solidFill>
                  <a:schemeClr val="accent1">
                    <a:lumMod val="75000"/>
                  </a:schemeClr>
                </a:solidFill>
              </a:rPr>
              <a:t>THEORICAL FRAME </a:t>
            </a:r>
            <a:endParaRPr lang="es-EC" sz="5400" dirty="0">
              <a:solidFill>
                <a:schemeClr val="accent1">
                  <a:lumMod val="75000"/>
                </a:schemeClr>
              </a:solidFill>
            </a:endParaRPr>
          </a:p>
        </p:txBody>
      </p:sp>
      <p:sp>
        <p:nvSpPr>
          <p:cNvPr id="5" name="4 Rectángulo"/>
          <p:cNvSpPr/>
          <p:nvPr/>
        </p:nvSpPr>
        <p:spPr>
          <a:xfrm>
            <a:off x="2687381" y="1761989"/>
            <a:ext cx="39632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 TWO </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33553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664175"/>
            <a:ext cx="3456384"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Motivation </a:t>
            </a:r>
            <a:endParaRPr lang="es-EC" dirty="0"/>
          </a:p>
        </p:txBody>
      </p:sp>
      <p:cxnSp>
        <p:nvCxnSpPr>
          <p:cNvPr id="6" name="5 Conector recto de flecha"/>
          <p:cNvCxnSpPr>
            <a:stCxn id="4" idx="2"/>
          </p:cNvCxnSpPr>
          <p:nvPr/>
        </p:nvCxnSpPr>
        <p:spPr>
          <a:xfrm>
            <a:off x="2195736" y="1033507"/>
            <a:ext cx="0" cy="595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323528" y="1628800"/>
            <a:ext cx="3456384"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es-EC" dirty="0"/>
              <a:t>internal and external forces that lead to the initiation, direction, intensity and persistence of behavior. </a:t>
            </a:r>
            <a:endParaRPr lang="es-ES" altLang="es-EC" dirty="0"/>
          </a:p>
        </p:txBody>
      </p:sp>
      <p:sp>
        <p:nvSpPr>
          <p:cNvPr id="7" name="6 CuadroTexto"/>
          <p:cNvSpPr txBox="1"/>
          <p:nvPr/>
        </p:nvSpPr>
        <p:spPr>
          <a:xfrm>
            <a:off x="2827728" y="3551592"/>
            <a:ext cx="2192400"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sz="1600" b="1" dirty="0"/>
              <a:t>EXTRINSIC</a:t>
            </a:r>
            <a:r>
              <a:rPr lang="en-US" sz="1600" dirty="0"/>
              <a:t> (to get a reward or achieve a goal) </a:t>
            </a:r>
            <a:endParaRPr lang="es-EC" sz="1600" dirty="0"/>
          </a:p>
        </p:txBody>
      </p:sp>
      <p:sp>
        <p:nvSpPr>
          <p:cNvPr id="8" name="7 CuadroTexto"/>
          <p:cNvSpPr txBox="1"/>
          <p:nvPr/>
        </p:nvSpPr>
        <p:spPr>
          <a:xfrm>
            <a:off x="179512" y="3547793"/>
            <a:ext cx="2474673"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sz="1600" b="1" dirty="0"/>
              <a:t>INTRINSIC</a:t>
            </a:r>
            <a:r>
              <a:rPr lang="en-US" sz="1600" dirty="0"/>
              <a:t>(satisfaction and interest that people feel when develop an activity) </a:t>
            </a:r>
          </a:p>
        </p:txBody>
      </p:sp>
      <p:sp>
        <p:nvSpPr>
          <p:cNvPr id="2" name="1 CuadroTexto"/>
          <p:cNvSpPr txBox="1"/>
          <p:nvPr/>
        </p:nvSpPr>
        <p:spPr>
          <a:xfrm>
            <a:off x="1547664" y="2996952"/>
            <a:ext cx="2520280" cy="369332"/>
          </a:xfrm>
          <a:prstGeom prst="rect">
            <a:avLst/>
          </a:prstGeom>
          <a:noFill/>
        </p:spPr>
        <p:txBody>
          <a:bodyPr wrap="square" rtlCol="0">
            <a:spAutoFit/>
          </a:bodyPr>
          <a:lstStyle/>
          <a:p>
            <a:r>
              <a:rPr lang="en-US" dirty="0" smtClean="0"/>
              <a:t>Types of motivation </a:t>
            </a:r>
            <a:endParaRPr lang="es-EC" dirty="0"/>
          </a:p>
        </p:txBody>
      </p:sp>
      <p:cxnSp>
        <p:nvCxnSpPr>
          <p:cNvPr id="9" name="8 Conector recto de flecha"/>
          <p:cNvCxnSpPr/>
          <p:nvPr/>
        </p:nvCxnSpPr>
        <p:spPr>
          <a:xfrm>
            <a:off x="1547664" y="2843456"/>
            <a:ext cx="0"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467544" y="3194204"/>
            <a:ext cx="53"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211960" y="3194204"/>
            <a:ext cx="0"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67597" y="3194204"/>
            <a:ext cx="9492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635896" y="3194204"/>
            <a:ext cx="57606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5364088" y="1259468"/>
            <a:ext cx="3456384" cy="369332"/>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Motivation  in a second language </a:t>
            </a:r>
            <a:endParaRPr lang="es-EC" dirty="0"/>
          </a:p>
        </p:txBody>
      </p:sp>
      <p:sp>
        <p:nvSpPr>
          <p:cNvPr id="25" name="24 CuadroTexto"/>
          <p:cNvSpPr txBox="1"/>
          <p:nvPr/>
        </p:nvSpPr>
        <p:spPr>
          <a:xfrm>
            <a:off x="5580112" y="2228964"/>
            <a:ext cx="3456384" cy="1323439"/>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Gardner defined motivation as a </a:t>
            </a:r>
            <a:r>
              <a:rPr lang="en-US" sz="1600" b="1" dirty="0"/>
              <a:t>“combination of effort plus desire to achieve the goal of learning the language plus favorable attitudes towards learning the language”</a:t>
            </a:r>
          </a:p>
        </p:txBody>
      </p:sp>
      <p:sp>
        <p:nvSpPr>
          <p:cNvPr id="27" name="26 CuadroTexto"/>
          <p:cNvSpPr txBox="1"/>
          <p:nvPr/>
        </p:nvSpPr>
        <p:spPr>
          <a:xfrm>
            <a:off x="5454098" y="4040236"/>
            <a:ext cx="3456384"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Two kinds of motivations affect language acquisition</a:t>
            </a:r>
            <a:endParaRPr lang="es-EC" sz="1600" dirty="0"/>
          </a:p>
        </p:txBody>
      </p:sp>
      <p:sp>
        <p:nvSpPr>
          <p:cNvPr id="28" name="27 CuadroTexto"/>
          <p:cNvSpPr txBox="1"/>
          <p:nvPr/>
        </p:nvSpPr>
        <p:spPr>
          <a:xfrm>
            <a:off x="3863513" y="5085184"/>
            <a:ext cx="2474673" cy="861774"/>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Integrative motivation (to participate in the life community)</a:t>
            </a:r>
          </a:p>
        </p:txBody>
      </p:sp>
      <p:sp>
        <p:nvSpPr>
          <p:cNvPr id="29" name="28 CuadroTexto"/>
          <p:cNvSpPr txBox="1"/>
          <p:nvPr/>
        </p:nvSpPr>
        <p:spPr>
          <a:xfrm>
            <a:off x="6561823" y="5102019"/>
            <a:ext cx="2474673" cy="1107996"/>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1600" dirty="0"/>
              <a:t>Instrumental motivation (for utilitarian reasons) </a:t>
            </a:r>
            <a:endParaRPr lang="es-EC" sz="1600" dirty="0"/>
          </a:p>
          <a:p>
            <a:endParaRPr lang="es-EC" sz="1600" dirty="0"/>
          </a:p>
          <a:p>
            <a:r>
              <a:rPr lang="en-US" sz="1600" dirty="0" smtClean="0"/>
              <a:t> </a:t>
            </a:r>
            <a:endParaRPr lang="en-US" sz="1600" dirty="0"/>
          </a:p>
        </p:txBody>
      </p:sp>
      <p:sp>
        <p:nvSpPr>
          <p:cNvPr id="30" name="29 Flecha abajo"/>
          <p:cNvSpPr/>
          <p:nvPr/>
        </p:nvSpPr>
        <p:spPr>
          <a:xfrm>
            <a:off x="6912260" y="1724908"/>
            <a:ext cx="540060" cy="5040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a:solidFill>
                  <a:schemeClr val="accent5">
                    <a:lumMod val="75000"/>
                  </a:schemeClr>
                </a:solidFill>
              </a:ln>
              <a:solidFill>
                <a:schemeClr val="accent4">
                  <a:lumMod val="75000"/>
                </a:schemeClr>
              </a:solidFill>
            </a:endParaRPr>
          </a:p>
        </p:txBody>
      </p:sp>
      <p:sp>
        <p:nvSpPr>
          <p:cNvPr id="31" name="30 Flecha abajo"/>
          <p:cNvSpPr/>
          <p:nvPr/>
        </p:nvSpPr>
        <p:spPr>
          <a:xfrm>
            <a:off x="7559816" y="4401339"/>
            <a:ext cx="540060" cy="5040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a:solidFill>
                  <a:schemeClr val="accent5">
                    <a:lumMod val="75000"/>
                  </a:schemeClr>
                </a:solidFill>
              </a:ln>
              <a:solidFill>
                <a:schemeClr val="accent4">
                  <a:lumMod val="75000"/>
                </a:schemeClr>
              </a:solidFill>
            </a:endParaRPr>
          </a:p>
        </p:txBody>
      </p:sp>
      <p:sp>
        <p:nvSpPr>
          <p:cNvPr id="32" name="31 Flecha abajo"/>
          <p:cNvSpPr/>
          <p:nvPr/>
        </p:nvSpPr>
        <p:spPr>
          <a:xfrm>
            <a:off x="4553893" y="4577817"/>
            <a:ext cx="540060" cy="5040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a:solidFill>
                  <a:schemeClr val="accent5">
                    <a:lumMod val="75000"/>
                  </a:schemeClr>
                </a:solidFill>
              </a:ln>
              <a:solidFill>
                <a:schemeClr val="accent4">
                  <a:lumMod val="75000"/>
                </a:schemeClr>
              </a:solidFill>
            </a:endParaRPr>
          </a:p>
        </p:txBody>
      </p:sp>
      <p:pic>
        <p:nvPicPr>
          <p:cNvPr id="33" name="Picture 2" descr="http://www.yepod.com/wp-content/uploads/2011/06/wincartoonClipart-288x3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7751" y="4892903"/>
            <a:ext cx="1371600"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4" descr="https://encrypted-tbn2.gstatic.com/images?q=tbn:ANd9GcR1k2OW1vfeMJdsHdRb2j5ROqGC6Dp8ohPFd0TpFQPnLO21oH_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1576" y="141113"/>
            <a:ext cx="1808439" cy="1046124"/>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https://encrypted-tbn1.gstatic.com/images?q=tbn:ANd9GcSpJO1unl9dbJ645B9gX7AovmxzYiG9yQKWSZrFfP37WT1WoiR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3530" y="5284127"/>
            <a:ext cx="1636382" cy="1325662"/>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4" descr="http://imageenvision.com/450/34245-clip-art-graphic-of-an-orange-guy-character-reaching-for-shining-stars-in-the-sky-symbolizing-dreams-and-hope-by-jester-art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23023" y="1345979"/>
            <a:ext cx="1173715" cy="882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44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35479"/>
            <a:ext cx="3682752" cy="3139584"/>
          </a:xfrm>
        </p:spPr>
        <p:txBody>
          <a:bodyPr>
            <a:normAutofit fontScale="85000" lnSpcReduction="10000"/>
          </a:bodyPr>
          <a:lstStyle/>
          <a:p>
            <a:r>
              <a:rPr lang="en-US" sz="2000" b="1" dirty="0" smtClean="0">
                <a:solidFill>
                  <a:schemeClr val="tx2">
                    <a:lumMod val="75000"/>
                  </a:schemeClr>
                </a:solidFill>
              </a:rPr>
              <a:t>MOTIVATIONAL STRATEGIES IN CLASS </a:t>
            </a:r>
          </a:p>
          <a:p>
            <a:pPr>
              <a:buFont typeface="Wingdings" panose="05000000000000000000" pitchFamily="2" charset="2"/>
              <a:buChar char="Ø"/>
            </a:pPr>
            <a:r>
              <a:rPr lang="en-US" sz="2000" dirty="0" smtClean="0"/>
              <a:t>Group work </a:t>
            </a:r>
          </a:p>
          <a:p>
            <a:pPr>
              <a:buFont typeface="Wingdings" panose="05000000000000000000" pitchFamily="2" charset="2"/>
              <a:buChar char="Ø"/>
            </a:pPr>
            <a:r>
              <a:rPr lang="en-US" sz="2000" dirty="0" smtClean="0"/>
              <a:t>Games ( creative and spontaneous use of the language , promotes communicative competence , motivates and entertains. )</a:t>
            </a:r>
          </a:p>
          <a:p>
            <a:pPr lvl="0">
              <a:buFont typeface="Wingdings" panose="05000000000000000000" pitchFamily="2" charset="2"/>
              <a:buChar char="Ø"/>
            </a:pPr>
            <a:r>
              <a:rPr lang="en-US" sz="2000" dirty="0" smtClean="0"/>
              <a:t>Using realia</a:t>
            </a:r>
            <a:r>
              <a:rPr lang="en-US" sz="2000" dirty="0"/>
              <a:t>, flash cards, Stories and songs </a:t>
            </a:r>
            <a:endParaRPr lang="en-US" sz="2000" dirty="0" smtClean="0"/>
          </a:p>
          <a:p>
            <a:pPr>
              <a:buFont typeface="Wingdings" panose="05000000000000000000" pitchFamily="2" charset="2"/>
              <a:buChar char="Ø"/>
            </a:pPr>
            <a:r>
              <a:rPr lang="en-US" sz="2000" dirty="0"/>
              <a:t>Using audio visual material: cassette player, video, computer…</a:t>
            </a:r>
            <a:endParaRPr lang="es-EC" sz="2000" dirty="0"/>
          </a:p>
          <a:p>
            <a:pPr lvl="0"/>
            <a:endParaRPr lang="es-EC" sz="2000" dirty="0"/>
          </a:p>
          <a:p>
            <a:endParaRPr lang="es-EC" dirty="0"/>
          </a:p>
        </p:txBody>
      </p:sp>
      <p:sp>
        <p:nvSpPr>
          <p:cNvPr id="7" name="6 Rectángulo"/>
          <p:cNvSpPr/>
          <p:nvPr/>
        </p:nvSpPr>
        <p:spPr>
          <a:xfrm>
            <a:off x="852327" y="1166244"/>
            <a:ext cx="569367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Motivational strategies in class </a:t>
            </a:r>
            <a:endParaRPr lang="es-EC"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descr="https://encrypted-tbn2.gstatic.com/images?q=tbn:ANd9GcRY_V1GTyavkoTydaVfacjZDTnGApy8kz4Q3qHmalO4x9g5TENv"/>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28520" y="2204864"/>
            <a:ext cx="1905000" cy="179070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clipartpals.com/1024/pal-clipart-of-two-little-boys-friends-laughing-and-talking-at-a-bus-stop-by-alex-bannykh-24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4689217"/>
            <a:ext cx="1932149" cy="1096132"/>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2.bp.blogspot.com/-jdQ-WXDv_jw/TciBxwgbvxI/AAAAAAAAAis/WDKx_1LLDX0/s1600/albertoyos_3_4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5075063"/>
            <a:ext cx="2304256" cy="1268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958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62734"/>
            <a:ext cx="8229600" cy="4851920"/>
          </a:xfrm>
        </p:spPr>
        <p:txBody>
          <a:bodyPr/>
          <a:lstStyle/>
          <a:p>
            <a:pPr algn="ctr"/>
            <a:r>
              <a:rPr lang="en-US" dirty="0" smtClean="0">
                <a:solidFill>
                  <a:schemeClr val="tx2">
                    <a:lumMod val="75000"/>
                  </a:schemeClr>
                </a:solidFill>
              </a:rPr>
              <a:t>READING</a:t>
            </a:r>
          </a:p>
          <a:p>
            <a:r>
              <a:rPr lang="en-US" dirty="0" smtClean="0"/>
              <a:t>Reading  is a receptive skill like listening, it involve s responding to the text rather than producing it. </a:t>
            </a:r>
          </a:p>
          <a:p>
            <a:pPr marL="0" indent="0">
              <a:buNone/>
            </a:pPr>
            <a:r>
              <a:rPr lang="en-US" dirty="0" smtClean="0">
                <a:solidFill>
                  <a:schemeClr val="tx2">
                    <a:lumMod val="75000"/>
                  </a:schemeClr>
                </a:solidFill>
              </a:rPr>
              <a:t>    Kinds of reading skills          Reading Strategies          </a:t>
            </a:r>
          </a:p>
          <a:p>
            <a:endParaRPr lang="en-US" dirty="0" smtClean="0"/>
          </a:p>
          <a:p>
            <a:endParaRPr lang="en-US" dirty="0" smtClean="0"/>
          </a:p>
        </p:txBody>
      </p:sp>
      <p:sp>
        <p:nvSpPr>
          <p:cNvPr id="4" name="2 Marcador de contenido"/>
          <p:cNvSpPr txBox="1">
            <a:spLocks/>
          </p:cNvSpPr>
          <p:nvPr/>
        </p:nvSpPr>
        <p:spPr>
          <a:xfrm>
            <a:off x="683568" y="3717032"/>
            <a:ext cx="3888433" cy="2331640"/>
          </a:xfrm>
          <a:prstGeom prst="rect">
            <a:avLst/>
          </a:prstGeom>
          <a:solidFill>
            <a:schemeClr val="accent1"/>
          </a:solidFill>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solidFill>
                  <a:schemeClr val="bg1"/>
                </a:solidFill>
              </a:rPr>
              <a:t>Decoding (</a:t>
            </a:r>
            <a:r>
              <a:rPr lang="en-US" sz="1800" dirty="0" smtClean="0">
                <a:solidFill>
                  <a:schemeClr val="bg1"/>
                </a:solidFill>
              </a:rPr>
              <a:t>produce sounds)  </a:t>
            </a:r>
          </a:p>
          <a:p>
            <a:r>
              <a:rPr lang="en-US" sz="2200" dirty="0" smtClean="0">
                <a:solidFill>
                  <a:schemeClr val="bg1"/>
                </a:solidFill>
              </a:rPr>
              <a:t>Comprehension </a:t>
            </a:r>
            <a:r>
              <a:rPr lang="en-US" sz="1800" dirty="0" smtClean="0">
                <a:solidFill>
                  <a:schemeClr val="bg1"/>
                </a:solidFill>
              </a:rPr>
              <a:t>( construct meaning) </a:t>
            </a:r>
          </a:p>
          <a:p>
            <a:r>
              <a:rPr lang="en-US" sz="2200" dirty="0" smtClean="0">
                <a:solidFill>
                  <a:schemeClr val="bg1"/>
                </a:solidFill>
              </a:rPr>
              <a:t>Fluency </a:t>
            </a:r>
            <a:r>
              <a:rPr lang="en-US" sz="1800" dirty="0" smtClean="0">
                <a:solidFill>
                  <a:schemeClr val="bg1"/>
                </a:solidFill>
              </a:rPr>
              <a:t>( read using proper expressions) </a:t>
            </a:r>
          </a:p>
          <a:p>
            <a:r>
              <a:rPr lang="en-US" sz="2200" dirty="0" smtClean="0">
                <a:solidFill>
                  <a:schemeClr val="bg1"/>
                </a:solidFill>
              </a:rPr>
              <a:t>Vocabulary </a:t>
            </a:r>
            <a:r>
              <a:rPr lang="en-US" sz="1800" dirty="0" smtClean="0">
                <a:solidFill>
                  <a:schemeClr val="bg1"/>
                </a:solidFill>
              </a:rPr>
              <a:t>( know phrases, phrasal verbs, idioms) </a:t>
            </a:r>
            <a:endParaRPr lang="es-EC" sz="1800" dirty="0">
              <a:solidFill>
                <a:schemeClr val="bg1"/>
              </a:solidFill>
            </a:endParaRPr>
          </a:p>
        </p:txBody>
      </p:sp>
      <p:sp>
        <p:nvSpPr>
          <p:cNvPr id="5" name="2 Marcador de contenido"/>
          <p:cNvSpPr txBox="1">
            <a:spLocks/>
          </p:cNvSpPr>
          <p:nvPr/>
        </p:nvSpPr>
        <p:spPr>
          <a:xfrm>
            <a:off x="4860032" y="3710818"/>
            <a:ext cx="3674182" cy="2337853"/>
          </a:xfrm>
          <a:prstGeom prst="rect">
            <a:avLst/>
          </a:prstGeom>
          <a:solidFill>
            <a:schemeClr val="accent1"/>
          </a:solidFill>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solidFill>
                  <a:schemeClr val="bg1"/>
                </a:solidFill>
              </a:rPr>
              <a:t>Reading for specific information or scanning </a:t>
            </a:r>
            <a:endParaRPr lang="es-EC" dirty="0" smtClean="0">
              <a:solidFill>
                <a:schemeClr val="bg1"/>
              </a:solidFill>
            </a:endParaRPr>
          </a:p>
          <a:p>
            <a:r>
              <a:rPr lang="en-US" dirty="0" smtClean="0">
                <a:solidFill>
                  <a:schemeClr val="bg1"/>
                </a:solidFill>
              </a:rPr>
              <a:t>Reading for gist or skimming </a:t>
            </a:r>
            <a:endParaRPr lang="es-EC" dirty="0" smtClean="0">
              <a:solidFill>
                <a:schemeClr val="bg1"/>
              </a:solidFill>
            </a:endParaRPr>
          </a:p>
          <a:p>
            <a:r>
              <a:rPr lang="en-US" dirty="0" smtClean="0">
                <a:solidFill>
                  <a:schemeClr val="bg1"/>
                </a:solidFill>
              </a:rPr>
              <a:t>Extensive reading (long pieces of text ) </a:t>
            </a:r>
            <a:endParaRPr lang="es-EC" dirty="0" smtClean="0">
              <a:solidFill>
                <a:schemeClr val="bg1"/>
              </a:solidFill>
            </a:endParaRPr>
          </a:p>
          <a:p>
            <a:r>
              <a:rPr lang="en-US" dirty="0" smtClean="0">
                <a:solidFill>
                  <a:schemeClr val="bg1"/>
                </a:solidFill>
              </a:rPr>
              <a:t>Intensive reading (examine language) </a:t>
            </a:r>
            <a:endParaRPr lang="es-EC" dirty="0" smtClean="0">
              <a:solidFill>
                <a:schemeClr val="bg1"/>
              </a:solidFill>
            </a:endParaRPr>
          </a:p>
          <a:p>
            <a:endParaRPr lang="es-EC" dirty="0">
              <a:solidFill>
                <a:schemeClr val="bg1"/>
              </a:solidFill>
            </a:endParaRPr>
          </a:p>
        </p:txBody>
      </p:sp>
      <p:pic>
        <p:nvPicPr>
          <p:cNvPr id="2050" name="Picture 2" descr="C:\Users\GABY\Pictures\readingreadines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24596" y="605876"/>
            <a:ext cx="1296144" cy="91371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Flecha abajo"/>
          <p:cNvSpPr/>
          <p:nvPr/>
        </p:nvSpPr>
        <p:spPr>
          <a:xfrm>
            <a:off x="1998918" y="3323395"/>
            <a:ext cx="576064" cy="38742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7" name="6 Flecha abajo"/>
          <p:cNvSpPr/>
          <p:nvPr/>
        </p:nvSpPr>
        <p:spPr>
          <a:xfrm>
            <a:off x="6012160" y="3282083"/>
            <a:ext cx="576064" cy="38742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xmlns="" val="716912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3290</TotalTime>
  <Words>1218</Words>
  <Application>Microsoft Office PowerPoint</Application>
  <PresentationFormat>Presentación en pantalla (4:3)</PresentationFormat>
  <Paragraphs>221</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Flujo</vt:lpstr>
      <vt:lpstr>“THE INFLUENCE OF MOTIVATION IN THE DEVELOPMENT OF READING SKILLS IN STUDENTS ATTENDING 8TH YEAR OF BASIC EDUCATION  AT INEPE HIGH SCHOOL DURING THE SCHOOL YEAR 2012-2013”  </vt:lpstr>
      <vt:lpstr>Diapositiva 2</vt:lpstr>
      <vt:lpstr>Diapositiva 3</vt:lpstr>
      <vt:lpstr>      Problem setting    </vt:lpstr>
      <vt:lpstr>Diapositiva 5</vt:lpstr>
      <vt:lpstr> </vt:lpstr>
      <vt:lpstr>Diapositiva 7</vt:lpstr>
      <vt:lpstr>Diapositiva 8</vt:lpstr>
      <vt:lpstr>Diapositiva 9</vt:lpstr>
      <vt:lpstr>Diapositiva 10</vt:lpstr>
      <vt:lpstr>Diapositiva 11</vt:lpstr>
      <vt:lpstr>Diapositiva 12</vt:lpstr>
      <vt:lpstr>Diapositiva 13</vt:lpstr>
      <vt:lpstr>Diapositiva 14</vt:lpstr>
      <vt:lpstr>Hypothesis system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GABY</dc:creator>
  <cp:lastModifiedBy>Servidor</cp:lastModifiedBy>
  <cp:revision>128</cp:revision>
  <dcterms:created xsi:type="dcterms:W3CDTF">2013-11-12T03:09:51Z</dcterms:created>
  <dcterms:modified xsi:type="dcterms:W3CDTF">2014-04-10T21:40:53Z</dcterms:modified>
</cp:coreProperties>
</file>