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7" r:id="rId2"/>
    <p:sldId id="380" r:id="rId3"/>
    <p:sldId id="379" r:id="rId4"/>
    <p:sldId id="381" r:id="rId5"/>
    <p:sldId id="382" r:id="rId6"/>
    <p:sldId id="377" r:id="rId7"/>
    <p:sldId id="384" r:id="rId8"/>
    <p:sldId id="386" r:id="rId9"/>
    <p:sldId id="376" r:id="rId10"/>
    <p:sldId id="374" r:id="rId11"/>
    <p:sldId id="375" r:id="rId12"/>
    <p:sldId id="347" r:id="rId13"/>
    <p:sldId id="387" r:id="rId14"/>
    <p:sldId id="388" r:id="rId15"/>
    <p:sldId id="362" r:id="rId16"/>
    <p:sldId id="389" r:id="rId17"/>
    <p:sldId id="265" r:id="rId18"/>
    <p:sldId id="390" r:id="rId19"/>
    <p:sldId id="401" r:id="rId20"/>
    <p:sldId id="391" r:id="rId21"/>
    <p:sldId id="260" r:id="rId22"/>
    <p:sldId id="397" r:id="rId23"/>
    <p:sldId id="398" r:id="rId24"/>
    <p:sldId id="399" r:id="rId25"/>
    <p:sldId id="400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3A9"/>
    <a:srgbClr val="CC0000"/>
    <a:srgbClr val="E88C04"/>
    <a:srgbClr val="005828"/>
    <a:srgbClr val="0707A9"/>
    <a:srgbClr val="0909E9"/>
    <a:srgbClr val="FF3300"/>
    <a:srgbClr val="ABFA84"/>
    <a:srgbClr val="00CC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B2682-FC5B-4B7C-B138-94E886D605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65106C-30E4-444C-A019-5289161C293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 smtClean="0"/>
            <a:t>Las actuales exigencias de la sociedad, la globalización y las mismas actividades adicionales que realiza hoy en día la CFN, como los </a:t>
          </a:r>
          <a:r>
            <a:rPr lang="es-ES" sz="1600" b="1" dirty="0" smtClean="0"/>
            <a:t>programas de capacitación</a:t>
          </a:r>
          <a:r>
            <a:rPr lang="es-ES" sz="1600" dirty="0" smtClean="0"/>
            <a:t>, la </a:t>
          </a:r>
          <a:r>
            <a:rPr lang="es-ES" sz="1600" b="1" dirty="0" smtClean="0"/>
            <a:t>asistencia técnica</a:t>
          </a:r>
          <a:r>
            <a:rPr lang="es-ES" sz="1600" dirty="0" smtClean="0"/>
            <a:t> </a:t>
          </a:r>
          <a:r>
            <a:rPr lang="es-ES" sz="1600" b="1" dirty="0" smtClean="0"/>
            <a:t>para micro y pequeña empresa</a:t>
          </a:r>
          <a:r>
            <a:rPr lang="es-ES" sz="1600" dirty="0" smtClean="0"/>
            <a:t>, además, la firma en </a:t>
          </a:r>
          <a:r>
            <a:rPr lang="es-ES" sz="1600" b="1" dirty="0" smtClean="0"/>
            <a:t>convenios interinstitucionales</a:t>
          </a:r>
          <a:r>
            <a:rPr lang="es-ES" sz="1600" dirty="0" smtClean="0"/>
            <a:t> </a:t>
          </a:r>
          <a:r>
            <a:rPr lang="es-ES" sz="1600" b="1" dirty="0" smtClean="0"/>
            <a:t>para el fomento productivo</a:t>
          </a:r>
          <a:r>
            <a:rPr lang="es-ES" sz="1600" dirty="0" smtClean="0"/>
            <a:t>, han creado la necesidad de buscar alternativas de impulso en el desempeño de la institución, apalancada en los conocimientos, habilidades y participación de sus colaboradores, con la finalidad de contar con una ventaja competitiva permanente, que nos permita alcanzar los objetivos institucionales.</a:t>
          </a:r>
        </a:p>
        <a:p>
          <a:r>
            <a:rPr lang="es-EC" sz="1600" dirty="0" smtClean="0"/>
            <a:t>Por tal motivo, el presente trabajo de investigación pretende aportar con una </a:t>
          </a:r>
          <a:r>
            <a:rPr lang="es-EC" sz="1600" b="1" dirty="0" smtClean="0"/>
            <a:t>estrategia efectiva</a:t>
          </a:r>
          <a:r>
            <a:rPr lang="es-EC" sz="1600" dirty="0" smtClean="0"/>
            <a:t> basada en un </a:t>
          </a:r>
          <a:r>
            <a:rPr lang="es-EC" sz="1600" b="1" dirty="0" smtClean="0"/>
            <a:t>enfoque integral</a:t>
          </a:r>
          <a:r>
            <a:rPr lang="es-EC" sz="1600" dirty="0" smtClean="0"/>
            <a:t> que permita </a:t>
          </a:r>
          <a:r>
            <a:rPr lang="es-EC" sz="1600" b="1" dirty="0" smtClean="0"/>
            <a:t>correlacionar el proceso clave del negocio, con el recurso humano</a:t>
          </a:r>
          <a:r>
            <a:rPr lang="es-EC" sz="1600" dirty="0" smtClean="0"/>
            <a:t>, el mismo que se constituye en un factor indispensable para el desarrollo de las actividades crediticias en la institución. </a:t>
          </a:r>
          <a:r>
            <a:rPr lang="es-EC" sz="1400" dirty="0" smtClean="0"/>
            <a:t>   </a:t>
          </a:r>
          <a:endParaRPr lang="es-EC" sz="1400" dirty="0"/>
        </a:p>
      </dgm:t>
    </dgm:pt>
    <dgm:pt modelId="{E878D3F1-EAE8-4E5B-8F83-73905B5BBC22}" type="parTrans" cxnId="{D5086ACF-247E-48FA-AA76-FEAF7994AD7A}">
      <dgm:prSet/>
      <dgm:spPr/>
      <dgm:t>
        <a:bodyPr/>
        <a:lstStyle/>
        <a:p>
          <a:endParaRPr lang="es-EC"/>
        </a:p>
      </dgm:t>
    </dgm:pt>
    <dgm:pt modelId="{F2D9A880-DF11-42C7-9D25-FBA492B8E294}" type="sibTrans" cxnId="{D5086ACF-247E-48FA-AA76-FEAF7994AD7A}">
      <dgm:prSet/>
      <dgm:spPr/>
      <dgm:t>
        <a:bodyPr/>
        <a:lstStyle/>
        <a:p>
          <a:endParaRPr lang="es-EC"/>
        </a:p>
      </dgm:t>
    </dgm:pt>
    <dgm:pt modelId="{49BD1A40-DD2F-4852-AC4D-C8F8C6025FAC}" type="pres">
      <dgm:prSet presAssocID="{289B2682-FC5B-4B7C-B138-94E886D60500}" presName="CompostProcess" presStyleCnt="0">
        <dgm:presLayoutVars>
          <dgm:dir/>
          <dgm:resizeHandles val="exact"/>
        </dgm:presLayoutVars>
      </dgm:prSet>
      <dgm:spPr/>
    </dgm:pt>
    <dgm:pt modelId="{48881662-4DF3-4DC1-AE7A-015E6252FDD5}" type="pres">
      <dgm:prSet presAssocID="{289B2682-FC5B-4B7C-B138-94E886D60500}" presName="arrow" presStyleLbl="bgShp" presStyleIdx="0" presStyleCnt="1" custScaleX="113483"/>
      <dgm:spPr/>
    </dgm:pt>
    <dgm:pt modelId="{5C7C1437-7E4E-4611-B068-A0DF99DE0525}" type="pres">
      <dgm:prSet presAssocID="{289B2682-FC5B-4B7C-B138-94E886D60500}" presName="linearProcess" presStyleCnt="0"/>
      <dgm:spPr/>
    </dgm:pt>
    <dgm:pt modelId="{9D3EFC90-B79F-41B2-9A62-C874B2B3908F}" type="pres">
      <dgm:prSet presAssocID="{8B65106C-30E4-444C-A019-5289161C2939}" presName="textNode" presStyleLbl="node1" presStyleIdx="0" presStyleCnt="1" custScaleX="221239" custScaleY="202053" custLinFactNeighborX="-83" custLinFactNeighborY="-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8E158E-92BB-45C9-83FF-14403CBB832D}" type="presOf" srcId="{289B2682-FC5B-4B7C-B138-94E886D60500}" destId="{49BD1A40-DD2F-4852-AC4D-C8F8C6025FAC}" srcOrd="0" destOrd="0" presId="urn:microsoft.com/office/officeart/2005/8/layout/hProcess9"/>
    <dgm:cxn modelId="{B35BB950-9528-43F7-92E3-15FAE3848258}" type="presOf" srcId="{8B65106C-30E4-444C-A019-5289161C2939}" destId="{9D3EFC90-B79F-41B2-9A62-C874B2B3908F}" srcOrd="0" destOrd="0" presId="urn:microsoft.com/office/officeart/2005/8/layout/hProcess9"/>
    <dgm:cxn modelId="{D5086ACF-247E-48FA-AA76-FEAF7994AD7A}" srcId="{289B2682-FC5B-4B7C-B138-94E886D60500}" destId="{8B65106C-30E4-444C-A019-5289161C2939}" srcOrd="0" destOrd="0" parTransId="{E878D3F1-EAE8-4E5B-8F83-73905B5BBC22}" sibTransId="{F2D9A880-DF11-42C7-9D25-FBA492B8E294}"/>
    <dgm:cxn modelId="{C8CD1D23-B68D-410B-8FB3-1BC1761A96F4}" type="presParOf" srcId="{49BD1A40-DD2F-4852-AC4D-C8F8C6025FAC}" destId="{48881662-4DF3-4DC1-AE7A-015E6252FDD5}" srcOrd="0" destOrd="0" presId="urn:microsoft.com/office/officeart/2005/8/layout/hProcess9"/>
    <dgm:cxn modelId="{CC76B862-4FF3-4DBF-B306-79D0ACF50008}" type="presParOf" srcId="{49BD1A40-DD2F-4852-AC4D-C8F8C6025FAC}" destId="{5C7C1437-7E4E-4611-B068-A0DF99DE0525}" srcOrd="1" destOrd="0" presId="urn:microsoft.com/office/officeart/2005/8/layout/hProcess9"/>
    <dgm:cxn modelId="{11101193-C688-4578-8F12-0E9BF981F487}" type="presParOf" srcId="{5C7C1437-7E4E-4611-B068-A0DF99DE0525}" destId="{9D3EFC90-B79F-41B2-9A62-C874B2B3908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38C96-6FEE-4FA5-9FC6-BE1B9B38B7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50EE1E-ED1B-442E-A7A9-A332A8F8BB4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b="1" dirty="0" smtClean="0"/>
            <a:t>1.- INFORMACIÓN COMPARTIDA</a:t>
          </a:r>
        </a:p>
        <a:p>
          <a:pPr algn="just" rtl="0"/>
          <a:r>
            <a:rPr lang="es-EC" sz="1400" b="0" dirty="0" smtClean="0"/>
            <a:t>La información institucional se realiza básicamente a través del correo interno institucional .</a:t>
          </a:r>
          <a:r>
            <a:rPr lang="es-EC" sz="1400" b="0" dirty="0" err="1" smtClean="0"/>
            <a:t>Ejm.</a:t>
          </a:r>
          <a:endParaRPr lang="es-EC" sz="1400" u="none" dirty="0"/>
        </a:p>
      </dgm:t>
    </dgm:pt>
    <dgm:pt modelId="{E6CA4FD8-3925-45AB-8982-D638A746ADB2}" type="parTrans" cxnId="{F9285857-45FB-4E49-83A2-4D5A7AC5F6FA}">
      <dgm:prSet/>
      <dgm:spPr/>
      <dgm:t>
        <a:bodyPr/>
        <a:lstStyle/>
        <a:p>
          <a:endParaRPr lang="es-EC" sz="1800" u="none"/>
        </a:p>
      </dgm:t>
    </dgm:pt>
    <dgm:pt modelId="{456775BD-BDC9-4F0B-B99C-BDB6A8AED6B8}" type="sibTrans" cxnId="{F9285857-45FB-4E49-83A2-4D5A7AC5F6FA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C" sz="1800" u="none"/>
        </a:p>
      </dgm:t>
    </dgm:pt>
    <dgm:pt modelId="{00859A4D-4A34-48FB-8586-ECA26370320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b="1" dirty="0" smtClean="0"/>
            <a:t>2.- DESARROLLO DEL CONOCIMIENTO</a:t>
          </a:r>
        </a:p>
        <a:p>
          <a:pPr algn="just" rtl="0"/>
          <a:r>
            <a:rPr lang="es-EC" sz="1400" b="0" dirty="0" smtClean="0"/>
            <a:t>Desde el año 2005 se han desarrollado varios programas de capacitación. </a:t>
          </a:r>
          <a:r>
            <a:rPr lang="es-EC" sz="1400" b="0" dirty="0" err="1" smtClean="0"/>
            <a:t>Ejm.</a:t>
          </a:r>
          <a:endParaRPr lang="es-EC" sz="1400" u="none" dirty="0"/>
        </a:p>
      </dgm:t>
    </dgm:pt>
    <dgm:pt modelId="{C6EC541B-FE82-4C76-8E34-A57D3E36C6BD}" type="parTrans" cxnId="{6EE51A65-FBAA-42EB-AF2B-F7545F0A030C}">
      <dgm:prSet/>
      <dgm:spPr/>
      <dgm:t>
        <a:bodyPr/>
        <a:lstStyle/>
        <a:p>
          <a:endParaRPr lang="es-EC" sz="1800" u="none"/>
        </a:p>
      </dgm:t>
    </dgm:pt>
    <dgm:pt modelId="{CA2DE164-62E6-4936-90DA-678B3EF88226}" type="sibTrans" cxnId="{6EE51A65-FBAA-42EB-AF2B-F7545F0A030C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C" sz="1800" u="none"/>
        </a:p>
      </dgm:t>
    </dgm:pt>
    <dgm:pt modelId="{6BFBE644-0A77-4287-B07E-D817423BAC0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b="1" dirty="0" smtClean="0"/>
            <a:t>3.- VÍNCULO DESEMPEÑO – RECOMPENSAS</a:t>
          </a:r>
        </a:p>
        <a:p>
          <a:pPr algn="just" rtl="0"/>
          <a:r>
            <a:rPr lang="es-EC" sz="1400" u="none" dirty="0" smtClean="0"/>
            <a:t>Se aplica dos tipos de escalas: 1) escala nacional de remuneraciones del nivel jerárquico superior 2) escala nacional de remuneraciones de 20 grados</a:t>
          </a:r>
          <a:endParaRPr lang="es-EC" sz="1400" u="none" dirty="0"/>
        </a:p>
      </dgm:t>
    </dgm:pt>
    <dgm:pt modelId="{0FD5F784-B22D-46B1-A5EC-B96D243A26C9}" type="parTrans" cxnId="{15F3D6F6-787B-4CFB-AD07-4A08972CCF2E}">
      <dgm:prSet/>
      <dgm:spPr/>
      <dgm:t>
        <a:bodyPr/>
        <a:lstStyle/>
        <a:p>
          <a:endParaRPr lang="es-EC" sz="1800" u="none"/>
        </a:p>
      </dgm:t>
    </dgm:pt>
    <dgm:pt modelId="{C0D5489D-8F92-4A86-BCF8-27A6E3F3DC55}" type="sibTrans" cxnId="{15F3D6F6-787B-4CFB-AD07-4A08972CCF2E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C" sz="1800" u="none"/>
        </a:p>
      </dgm:t>
    </dgm:pt>
    <dgm:pt modelId="{038AD6B1-96DE-4697-98CB-E9B2FEDE8DD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b="1" dirty="0" smtClean="0"/>
            <a:t>4.- PRÁCTICAS DE RR.HH.</a:t>
          </a:r>
        </a:p>
        <a:p>
          <a:pPr algn="just" rtl="0"/>
          <a:r>
            <a:rPr lang="es-EC" sz="1400" b="0" dirty="0" smtClean="0"/>
            <a:t>Normados por el MRL, además se cuenta con un manual de procesos internos, que menciona los procedimientos en reclutamiento, selección de personal e inducción, además capacitación. </a:t>
          </a:r>
          <a:endParaRPr lang="es-EC" sz="1400" u="none" dirty="0"/>
        </a:p>
      </dgm:t>
    </dgm:pt>
    <dgm:pt modelId="{13A8A173-77C9-4D2F-A427-850F65B4A9F3}" type="parTrans" cxnId="{F15A9D00-F979-4856-A8CE-985E69FB7F88}">
      <dgm:prSet/>
      <dgm:spPr/>
      <dgm:t>
        <a:bodyPr/>
        <a:lstStyle/>
        <a:p>
          <a:endParaRPr lang="es-EC"/>
        </a:p>
      </dgm:t>
    </dgm:pt>
    <dgm:pt modelId="{AD8B841B-B354-4819-9CE3-8E5EA5EDAF8D}" type="sibTrans" cxnId="{F15A9D00-F979-4856-A8CE-985E69FB7F88}">
      <dgm:prSet/>
      <dgm:spPr/>
      <dgm:t>
        <a:bodyPr/>
        <a:lstStyle/>
        <a:p>
          <a:endParaRPr lang="es-EC"/>
        </a:p>
      </dgm:t>
    </dgm:pt>
    <dgm:pt modelId="{723FBB73-3197-40C6-BEF1-8AD95EBEC3DD}" type="pres">
      <dgm:prSet presAssocID="{BD338C96-6FEE-4FA5-9FC6-BE1B9B38B7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5C9463-7B44-4119-B753-1CBBFD053D8B}" type="pres">
      <dgm:prSet presAssocID="{BD338C96-6FEE-4FA5-9FC6-BE1B9B38B70E}" presName="dummyMaxCanvas" presStyleCnt="0">
        <dgm:presLayoutVars/>
      </dgm:prSet>
      <dgm:spPr/>
    </dgm:pt>
    <dgm:pt modelId="{B4D7574E-CB91-4F0A-8D25-616C8B7F71EA}" type="pres">
      <dgm:prSet presAssocID="{BD338C96-6FEE-4FA5-9FC6-BE1B9B38B70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A459B3-AD49-4AAF-8155-48363DD7DD1C}" type="pres">
      <dgm:prSet presAssocID="{BD338C96-6FEE-4FA5-9FC6-BE1B9B38B70E}" presName="FourNodes_2" presStyleLbl="node1" presStyleIdx="1" presStyleCnt="4" custLinFactNeighborX="360" custLinFactNeighborY="-102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97B832-412D-4ABC-BBF3-F9725FF87814}" type="pres">
      <dgm:prSet presAssocID="{BD338C96-6FEE-4FA5-9FC6-BE1B9B38B70E}" presName="FourNodes_3" presStyleLbl="node1" presStyleIdx="2" presStyleCnt="4" custScaleY="112931" custLinFactNeighborX="202" custLinFactNeighborY="-149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31888-7F9E-44F0-B70D-2F45E0F62FED}" type="pres">
      <dgm:prSet presAssocID="{BD338C96-6FEE-4FA5-9FC6-BE1B9B38B70E}" presName="FourNodes_4" presStyleLbl="node1" presStyleIdx="3" presStyleCnt="4" custScaleY="118921" custLinFactNeighborX="1074" custLinFactNeighborY="-101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53E623-FA1A-4F7B-9549-B071D8443AA0}" type="pres">
      <dgm:prSet presAssocID="{BD338C96-6FEE-4FA5-9FC6-BE1B9B38B70E}" presName="FourConn_1-2" presStyleLbl="fgAccFollowNode1" presStyleIdx="0" presStyleCnt="3" custLinFactX="100000" custLinFactY="-9478" custLinFactNeighborX="101223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B849C8-79D6-4B86-BA39-36BA9E0BF600}" type="pres">
      <dgm:prSet presAssocID="{BD338C96-6FEE-4FA5-9FC6-BE1B9B38B70E}" presName="FourConn_2-3" presStyleLbl="fgAccFollowNode1" presStyleIdx="1" presStyleCnt="3" custLinFactX="31348" custLinFactY="-100000" custLinFactNeighborX="100000" custLinFactNeighborY="-1017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54E7CA-D35D-4E95-9080-987FFFF743A9}" type="pres">
      <dgm:prSet presAssocID="{BD338C96-6FEE-4FA5-9FC6-BE1B9B38B70E}" presName="FourConn_3-4" presStyleLbl="fgAccFollowNode1" presStyleIdx="2" presStyleCnt="3" custLinFactY="-127662" custLinFactNeighborX="73872" custLinFactNeighborY="-2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3B422F-24FF-40BD-AC26-65BE958ECD47}" type="pres">
      <dgm:prSet presAssocID="{BD338C96-6FEE-4FA5-9FC6-BE1B9B38B70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89924-5F37-4AEB-AC4F-5FCD7AB879A3}" type="pres">
      <dgm:prSet presAssocID="{BD338C96-6FEE-4FA5-9FC6-BE1B9B38B70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76AD4A-14E4-4C84-A1A7-EAF66ACA7CC6}" type="pres">
      <dgm:prSet presAssocID="{BD338C96-6FEE-4FA5-9FC6-BE1B9B38B70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BD64C-3E12-48A4-8C00-17A646621E69}" type="pres">
      <dgm:prSet presAssocID="{BD338C96-6FEE-4FA5-9FC6-BE1B9B38B70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1E6F2F-3F65-41A5-8F16-08B3C837218E}" type="presOf" srcId="{D350EE1E-ED1B-442E-A7A9-A332A8F8BB48}" destId="{B4D7574E-CB91-4F0A-8D25-616C8B7F71EA}" srcOrd="0" destOrd="0" presId="urn:microsoft.com/office/officeart/2005/8/layout/vProcess5"/>
    <dgm:cxn modelId="{D7D78C9F-104B-4D07-9476-31D8532400A3}" type="presOf" srcId="{CA2DE164-62E6-4936-90DA-678B3EF88226}" destId="{ACB849C8-79D6-4B86-BA39-36BA9E0BF600}" srcOrd="0" destOrd="0" presId="urn:microsoft.com/office/officeart/2005/8/layout/vProcess5"/>
    <dgm:cxn modelId="{F15A9D00-F979-4856-A8CE-985E69FB7F88}" srcId="{BD338C96-6FEE-4FA5-9FC6-BE1B9B38B70E}" destId="{038AD6B1-96DE-4697-98CB-E9B2FEDE8DD2}" srcOrd="3" destOrd="0" parTransId="{13A8A173-77C9-4D2F-A427-850F65B4A9F3}" sibTransId="{AD8B841B-B354-4819-9CE3-8E5EA5EDAF8D}"/>
    <dgm:cxn modelId="{546960F0-BED2-48C2-A20F-F6BF24AEA2B7}" type="presOf" srcId="{C0D5489D-8F92-4A86-BCF8-27A6E3F3DC55}" destId="{8754E7CA-D35D-4E95-9080-987FFFF743A9}" srcOrd="0" destOrd="0" presId="urn:microsoft.com/office/officeart/2005/8/layout/vProcess5"/>
    <dgm:cxn modelId="{4979EFF5-265C-4C96-A6CE-2FD4462E56E5}" type="presOf" srcId="{00859A4D-4A34-48FB-8586-ECA263703200}" destId="{12389924-5F37-4AEB-AC4F-5FCD7AB879A3}" srcOrd="1" destOrd="0" presId="urn:microsoft.com/office/officeart/2005/8/layout/vProcess5"/>
    <dgm:cxn modelId="{D30D792A-4F65-4A65-A910-3E2E61FB6E34}" type="presOf" srcId="{6BFBE644-0A77-4287-B07E-D817423BAC0A}" destId="{2076AD4A-14E4-4C84-A1A7-EAF66ACA7CC6}" srcOrd="1" destOrd="0" presId="urn:microsoft.com/office/officeart/2005/8/layout/vProcess5"/>
    <dgm:cxn modelId="{F9285857-45FB-4E49-83A2-4D5A7AC5F6FA}" srcId="{BD338C96-6FEE-4FA5-9FC6-BE1B9B38B70E}" destId="{D350EE1E-ED1B-442E-A7A9-A332A8F8BB48}" srcOrd="0" destOrd="0" parTransId="{E6CA4FD8-3925-45AB-8982-D638A746ADB2}" sibTransId="{456775BD-BDC9-4F0B-B99C-BDB6A8AED6B8}"/>
    <dgm:cxn modelId="{31131141-8016-46C0-ADAE-167F4110BEAB}" type="presOf" srcId="{00859A4D-4A34-48FB-8586-ECA263703200}" destId="{86A459B3-AD49-4AAF-8155-48363DD7DD1C}" srcOrd="0" destOrd="0" presId="urn:microsoft.com/office/officeart/2005/8/layout/vProcess5"/>
    <dgm:cxn modelId="{15F3D6F6-787B-4CFB-AD07-4A08972CCF2E}" srcId="{BD338C96-6FEE-4FA5-9FC6-BE1B9B38B70E}" destId="{6BFBE644-0A77-4287-B07E-D817423BAC0A}" srcOrd="2" destOrd="0" parTransId="{0FD5F784-B22D-46B1-A5EC-B96D243A26C9}" sibTransId="{C0D5489D-8F92-4A86-BCF8-27A6E3F3DC55}"/>
    <dgm:cxn modelId="{34134773-D5BE-444C-BE9E-B0CDA42DEAFF}" type="presOf" srcId="{BD338C96-6FEE-4FA5-9FC6-BE1B9B38B70E}" destId="{723FBB73-3197-40C6-BEF1-8AD95EBEC3DD}" srcOrd="0" destOrd="0" presId="urn:microsoft.com/office/officeart/2005/8/layout/vProcess5"/>
    <dgm:cxn modelId="{ACD2B036-58C3-4C0C-BDBC-AC63D7D3C1FB}" type="presOf" srcId="{456775BD-BDC9-4F0B-B99C-BDB6A8AED6B8}" destId="{2953E623-FA1A-4F7B-9549-B071D8443AA0}" srcOrd="0" destOrd="0" presId="urn:microsoft.com/office/officeart/2005/8/layout/vProcess5"/>
    <dgm:cxn modelId="{37110AA1-7419-4AC6-9E63-331A3F9AD796}" type="presOf" srcId="{038AD6B1-96DE-4697-98CB-E9B2FEDE8DD2}" destId="{933BD64C-3E12-48A4-8C00-17A646621E69}" srcOrd="1" destOrd="0" presId="urn:microsoft.com/office/officeart/2005/8/layout/vProcess5"/>
    <dgm:cxn modelId="{5AE25339-379F-4A2C-BF57-E0DD9136B728}" type="presOf" srcId="{038AD6B1-96DE-4697-98CB-E9B2FEDE8DD2}" destId="{38E31888-7F9E-44F0-B70D-2F45E0F62FED}" srcOrd="0" destOrd="0" presId="urn:microsoft.com/office/officeart/2005/8/layout/vProcess5"/>
    <dgm:cxn modelId="{DCCC2A9F-1206-4802-88A0-56633B1657FE}" type="presOf" srcId="{6BFBE644-0A77-4287-B07E-D817423BAC0A}" destId="{3097B832-412D-4ABC-BBF3-F9725FF87814}" srcOrd="0" destOrd="0" presId="urn:microsoft.com/office/officeart/2005/8/layout/vProcess5"/>
    <dgm:cxn modelId="{EC92EFE4-E665-4790-A883-9FF8C52BC74E}" type="presOf" srcId="{D350EE1E-ED1B-442E-A7A9-A332A8F8BB48}" destId="{533B422F-24FF-40BD-AC26-65BE958ECD47}" srcOrd="1" destOrd="0" presId="urn:microsoft.com/office/officeart/2005/8/layout/vProcess5"/>
    <dgm:cxn modelId="{6EE51A65-FBAA-42EB-AF2B-F7545F0A030C}" srcId="{BD338C96-6FEE-4FA5-9FC6-BE1B9B38B70E}" destId="{00859A4D-4A34-48FB-8586-ECA263703200}" srcOrd="1" destOrd="0" parTransId="{C6EC541B-FE82-4C76-8E34-A57D3E36C6BD}" sibTransId="{CA2DE164-62E6-4936-90DA-678B3EF88226}"/>
    <dgm:cxn modelId="{BD086776-F5AB-4E7A-9798-F1123CD99E54}" type="presParOf" srcId="{723FBB73-3197-40C6-BEF1-8AD95EBEC3DD}" destId="{8D5C9463-7B44-4119-B753-1CBBFD053D8B}" srcOrd="0" destOrd="0" presId="urn:microsoft.com/office/officeart/2005/8/layout/vProcess5"/>
    <dgm:cxn modelId="{8EE75F2A-505C-4BE8-9611-0AFD31B2A27E}" type="presParOf" srcId="{723FBB73-3197-40C6-BEF1-8AD95EBEC3DD}" destId="{B4D7574E-CB91-4F0A-8D25-616C8B7F71EA}" srcOrd="1" destOrd="0" presId="urn:microsoft.com/office/officeart/2005/8/layout/vProcess5"/>
    <dgm:cxn modelId="{3510D9DB-EC74-4299-8F9D-1B6F16C2E44F}" type="presParOf" srcId="{723FBB73-3197-40C6-BEF1-8AD95EBEC3DD}" destId="{86A459B3-AD49-4AAF-8155-48363DD7DD1C}" srcOrd="2" destOrd="0" presId="urn:microsoft.com/office/officeart/2005/8/layout/vProcess5"/>
    <dgm:cxn modelId="{24195DFD-BD35-4614-B06E-520126BED816}" type="presParOf" srcId="{723FBB73-3197-40C6-BEF1-8AD95EBEC3DD}" destId="{3097B832-412D-4ABC-BBF3-F9725FF87814}" srcOrd="3" destOrd="0" presId="urn:microsoft.com/office/officeart/2005/8/layout/vProcess5"/>
    <dgm:cxn modelId="{7086877E-4AE8-4070-B136-277C2E896512}" type="presParOf" srcId="{723FBB73-3197-40C6-BEF1-8AD95EBEC3DD}" destId="{38E31888-7F9E-44F0-B70D-2F45E0F62FED}" srcOrd="4" destOrd="0" presId="urn:microsoft.com/office/officeart/2005/8/layout/vProcess5"/>
    <dgm:cxn modelId="{A212469E-4CA2-4E32-B73D-C7C21661DE7D}" type="presParOf" srcId="{723FBB73-3197-40C6-BEF1-8AD95EBEC3DD}" destId="{2953E623-FA1A-4F7B-9549-B071D8443AA0}" srcOrd="5" destOrd="0" presId="urn:microsoft.com/office/officeart/2005/8/layout/vProcess5"/>
    <dgm:cxn modelId="{AFD52F41-0F4B-4603-A260-440FEEFE2948}" type="presParOf" srcId="{723FBB73-3197-40C6-BEF1-8AD95EBEC3DD}" destId="{ACB849C8-79D6-4B86-BA39-36BA9E0BF600}" srcOrd="6" destOrd="0" presId="urn:microsoft.com/office/officeart/2005/8/layout/vProcess5"/>
    <dgm:cxn modelId="{49038D18-C9A7-405A-A9D5-F721367FFA6D}" type="presParOf" srcId="{723FBB73-3197-40C6-BEF1-8AD95EBEC3DD}" destId="{8754E7CA-D35D-4E95-9080-987FFFF743A9}" srcOrd="7" destOrd="0" presId="urn:microsoft.com/office/officeart/2005/8/layout/vProcess5"/>
    <dgm:cxn modelId="{33626780-0DED-4C47-9BDF-094748DBB7C5}" type="presParOf" srcId="{723FBB73-3197-40C6-BEF1-8AD95EBEC3DD}" destId="{533B422F-24FF-40BD-AC26-65BE958ECD47}" srcOrd="8" destOrd="0" presId="urn:microsoft.com/office/officeart/2005/8/layout/vProcess5"/>
    <dgm:cxn modelId="{048A4FF0-1C5E-409E-8BE2-D2C5111E76C3}" type="presParOf" srcId="{723FBB73-3197-40C6-BEF1-8AD95EBEC3DD}" destId="{12389924-5F37-4AEB-AC4F-5FCD7AB879A3}" srcOrd="9" destOrd="0" presId="urn:microsoft.com/office/officeart/2005/8/layout/vProcess5"/>
    <dgm:cxn modelId="{D9DB7036-347A-42FA-AB12-77BD32517FC8}" type="presParOf" srcId="{723FBB73-3197-40C6-BEF1-8AD95EBEC3DD}" destId="{2076AD4A-14E4-4C84-A1A7-EAF66ACA7CC6}" srcOrd="10" destOrd="0" presId="urn:microsoft.com/office/officeart/2005/8/layout/vProcess5"/>
    <dgm:cxn modelId="{55FA6783-8442-4F92-A448-48C75A00154E}" type="presParOf" srcId="{723FBB73-3197-40C6-BEF1-8AD95EBEC3DD}" destId="{933BD64C-3E12-48A4-8C00-17A646621E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027808-D05E-480D-B81B-2E060E11AFF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77FE4A-844C-4ECB-A385-76A63850410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1.- ENFOQUE EXTERNO: 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Elaborar encuestas dirigidas a los clientes externos.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2.- CULTURA ORGANIZACIONAL: 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Actualizar el manual de identidad corporativa,  y promoverla a través de charlas, videos, actividades recreativas, slogan, avisos en carteleras, etc.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3.- PROCESOS: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Identificar y eliminar factores críticos como: 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Reducción en tiempos de espera entre subprocesos.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4.- INFORMACIÓN COMPARTIDA: 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Elaborar el manual de comunicación corporativa.</a:t>
          </a:r>
        </a:p>
      </dgm:t>
    </dgm:pt>
    <dgm:pt modelId="{CC6841E8-A681-47CE-AF6F-2FA7FD2B14B2}" type="par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E8E8CA-565A-445B-BC97-81A47549250D}" type="sib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9922C-F393-41B2-900D-422A0A27C9F7}" type="pres">
      <dgm:prSet presAssocID="{2D027808-D05E-480D-B81B-2E060E11AF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1DE67E-9BC4-4394-AED1-6DCC917B228C}" type="pres">
      <dgm:prSet presAssocID="{5277FE4A-844C-4ECB-A385-76A638504105}" presName="comp" presStyleCnt="0"/>
      <dgm:spPr/>
    </dgm:pt>
    <dgm:pt modelId="{AE07269C-EEC4-4C8C-AA5F-C86C8838415D}" type="pres">
      <dgm:prSet presAssocID="{5277FE4A-844C-4ECB-A385-76A638504105}" presName="box" presStyleLbl="node1" presStyleIdx="0" presStyleCnt="1" custLinFactNeighborX="-851"/>
      <dgm:spPr/>
      <dgm:t>
        <a:bodyPr/>
        <a:lstStyle/>
        <a:p>
          <a:endParaRPr lang="es-EC"/>
        </a:p>
      </dgm:t>
    </dgm:pt>
    <dgm:pt modelId="{0ECE6181-7A40-45E4-8B46-927AAA110FB0}" type="pres">
      <dgm:prSet presAssocID="{5277FE4A-844C-4ECB-A385-76A638504105}" presName="img" presStyleLbl="fgImgPlace1" presStyleIdx="0" presStyleCnt="1" custScaleX="30265" custScaleY="47579"/>
      <dgm:spPr>
        <a:noFill/>
      </dgm:spPr>
    </dgm:pt>
    <dgm:pt modelId="{B4370767-C80D-4601-A2AA-97C4A5856FC5}" type="pres">
      <dgm:prSet presAssocID="{5277FE4A-844C-4ECB-A385-76A63850410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765B76-4757-4103-818C-23ED75D8E1BE}" srcId="{2D027808-D05E-480D-B81B-2E060E11AFFE}" destId="{5277FE4A-844C-4ECB-A385-76A638504105}" srcOrd="0" destOrd="0" parTransId="{CC6841E8-A681-47CE-AF6F-2FA7FD2B14B2}" sibTransId="{FAE8E8CA-565A-445B-BC97-81A47549250D}"/>
    <dgm:cxn modelId="{C0F759F9-0521-4031-B4AB-F6681A3F38F9}" type="presOf" srcId="{5277FE4A-844C-4ECB-A385-76A638504105}" destId="{B4370767-C80D-4601-A2AA-97C4A5856FC5}" srcOrd="1" destOrd="0" presId="urn:microsoft.com/office/officeart/2005/8/layout/vList4#2"/>
    <dgm:cxn modelId="{377C6E0B-50F5-460B-8D02-A34FD33C467E}" type="presOf" srcId="{5277FE4A-844C-4ECB-A385-76A638504105}" destId="{AE07269C-EEC4-4C8C-AA5F-C86C8838415D}" srcOrd="0" destOrd="0" presId="urn:microsoft.com/office/officeart/2005/8/layout/vList4#2"/>
    <dgm:cxn modelId="{CBC25B49-B2DE-4BEF-904C-FD2356366827}" type="presOf" srcId="{2D027808-D05E-480D-B81B-2E060E11AFFE}" destId="{DD79922C-F393-41B2-900D-422A0A27C9F7}" srcOrd="0" destOrd="0" presId="urn:microsoft.com/office/officeart/2005/8/layout/vList4#2"/>
    <dgm:cxn modelId="{BD9F00A1-AC5B-4983-B26C-23554E224996}" type="presParOf" srcId="{DD79922C-F393-41B2-900D-422A0A27C9F7}" destId="{0E1DE67E-9BC4-4394-AED1-6DCC917B228C}" srcOrd="0" destOrd="0" presId="urn:microsoft.com/office/officeart/2005/8/layout/vList4#2"/>
    <dgm:cxn modelId="{F017CBF1-0910-4A80-A192-2BCD1B631FE2}" type="presParOf" srcId="{0E1DE67E-9BC4-4394-AED1-6DCC917B228C}" destId="{AE07269C-EEC4-4C8C-AA5F-C86C8838415D}" srcOrd="0" destOrd="0" presId="urn:microsoft.com/office/officeart/2005/8/layout/vList4#2"/>
    <dgm:cxn modelId="{C4D08E1A-E2C1-4093-B998-2C11E24824B3}" type="presParOf" srcId="{0E1DE67E-9BC4-4394-AED1-6DCC917B228C}" destId="{0ECE6181-7A40-45E4-8B46-927AAA110FB0}" srcOrd="1" destOrd="0" presId="urn:microsoft.com/office/officeart/2005/8/layout/vList4#2"/>
    <dgm:cxn modelId="{F9D15CDB-EAB3-41C8-BF03-02C5042DB4A5}" type="presParOf" srcId="{0E1DE67E-9BC4-4394-AED1-6DCC917B228C}" destId="{B4370767-C80D-4601-A2AA-97C4A5856F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027808-D05E-480D-B81B-2E060E11AFF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77FE4A-844C-4ECB-A385-76A63850410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5.- GESTIÓN DE RECURSOS HUMANOS: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Promover la continuidad y seguimiento a los programas de inducción.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Diseñar un plan general de capacitación.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Implementar la evaluación de desempeño de 360 grados.</a:t>
          </a:r>
        </a:p>
        <a:p>
          <a:pPr algn="just" rtl="0"/>
          <a:endParaRPr lang="es-EC" sz="16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6.- DESARROLLO DEL CONOCIMIENTO:  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Aplicación de un programa de formación para el desarrollo del conocimiento, basado en competencias. 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Desarrollo de un programa de bienestar laboral.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7.- VÍNCULO DESEMPEÑO – RECOMPENSAS: 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Gestionar para la inclusión a la remuneración variable por eficiencia.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8.- TECNOLOGÍA  DE APOYO:</a:t>
          </a:r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Adquisición o desarrollo de un software para crédito.</a:t>
          </a: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- Adquisición o desarrollo de un software para RR.HH.</a:t>
          </a:r>
        </a:p>
        <a:p>
          <a:pPr algn="just" rtl="0"/>
          <a:endParaRPr lang="es-EC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C6841E8-A681-47CE-AF6F-2FA7FD2B14B2}" type="par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E8E8CA-565A-445B-BC97-81A47549250D}" type="sib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9922C-F393-41B2-900D-422A0A27C9F7}" type="pres">
      <dgm:prSet presAssocID="{2D027808-D05E-480D-B81B-2E060E11AF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1DE67E-9BC4-4394-AED1-6DCC917B228C}" type="pres">
      <dgm:prSet presAssocID="{5277FE4A-844C-4ECB-A385-76A638504105}" presName="comp" presStyleCnt="0"/>
      <dgm:spPr/>
    </dgm:pt>
    <dgm:pt modelId="{AE07269C-EEC4-4C8C-AA5F-C86C8838415D}" type="pres">
      <dgm:prSet presAssocID="{5277FE4A-844C-4ECB-A385-76A638504105}" presName="box" presStyleLbl="node1" presStyleIdx="0" presStyleCnt="1" custLinFactNeighborX="-851"/>
      <dgm:spPr/>
      <dgm:t>
        <a:bodyPr/>
        <a:lstStyle/>
        <a:p>
          <a:endParaRPr lang="es-EC"/>
        </a:p>
      </dgm:t>
    </dgm:pt>
    <dgm:pt modelId="{0ECE6181-7A40-45E4-8B46-927AAA110FB0}" type="pres">
      <dgm:prSet presAssocID="{5277FE4A-844C-4ECB-A385-76A638504105}" presName="img" presStyleLbl="fgImgPlace1" presStyleIdx="0" presStyleCnt="1" custScaleX="30265" custScaleY="47579"/>
      <dgm:spPr>
        <a:noFill/>
      </dgm:spPr>
    </dgm:pt>
    <dgm:pt modelId="{B4370767-C80D-4601-A2AA-97C4A5856FC5}" type="pres">
      <dgm:prSet presAssocID="{5277FE4A-844C-4ECB-A385-76A63850410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89BD3A-CC7C-4585-A4D9-554FB015AA2C}" type="presOf" srcId="{5277FE4A-844C-4ECB-A385-76A638504105}" destId="{B4370767-C80D-4601-A2AA-97C4A5856FC5}" srcOrd="1" destOrd="0" presId="urn:microsoft.com/office/officeart/2005/8/layout/vList4#2"/>
    <dgm:cxn modelId="{6EC81502-097E-4DA6-9C61-96218ED8DFA5}" type="presOf" srcId="{5277FE4A-844C-4ECB-A385-76A638504105}" destId="{AE07269C-EEC4-4C8C-AA5F-C86C8838415D}" srcOrd="0" destOrd="0" presId="urn:microsoft.com/office/officeart/2005/8/layout/vList4#2"/>
    <dgm:cxn modelId="{58765B76-4757-4103-818C-23ED75D8E1BE}" srcId="{2D027808-D05E-480D-B81B-2E060E11AFFE}" destId="{5277FE4A-844C-4ECB-A385-76A638504105}" srcOrd="0" destOrd="0" parTransId="{CC6841E8-A681-47CE-AF6F-2FA7FD2B14B2}" sibTransId="{FAE8E8CA-565A-445B-BC97-81A47549250D}"/>
    <dgm:cxn modelId="{968D917D-EE4B-4597-8966-50C316E0647C}" type="presOf" srcId="{2D027808-D05E-480D-B81B-2E060E11AFFE}" destId="{DD79922C-F393-41B2-900D-422A0A27C9F7}" srcOrd="0" destOrd="0" presId="urn:microsoft.com/office/officeart/2005/8/layout/vList4#2"/>
    <dgm:cxn modelId="{729888D8-7A39-4FD8-B5B9-BA5B5783EEA0}" type="presParOf" srcId="{DD79922C-F393-41B2-900D-422A0A27C9F7}" destId="{0E1DE67E-9BC4-4394-AED1-6DCC917B228C}" srcOrd="0" destOrd="0" presId="urn:microsoft.com/office/officeart/2005/8/layout/vList4#2"/>
    <dgm:cxn modelId="{078EE0E7-F898-41E1-9E65-EF9E4493BD09}" type="presParOf" srcId="{0E1DE67E-9BC4-4394-AED1-6DCC917B228C}" destId="{AE07269C-EEC4-4C8C-AA5F-C86C8838415D}" srcOrd="0" destOrd="0" presId="urn:microsoft.com/office/officeart/2005/8/layout/vList4#2"/>
    <dgm:cxn modelId="{0C223FDB-C75F-4835-9DE8-2001123818C3}" type="presParOf" srcId="{0E1DE67E-9BC4-4394-AED1-6DCC917B228C}" destId="{0ECE6181-7A40-45E4-8B46-927AAA110FB0}" srcOrd="1" destOrd="0" presId="urn:microsoft.com/office/officeart/2005/8/layout/vList4#2"/>
    <dgm:cxn modelId="{1CD3EAF3-AF54-4EEB-948E-861B71C4BFC2}" type="presParOf" srcId="{0E1DE67E-9BC4-4394-AED1-6DCC917B228C}" destId="{B4370767-C80D-4601-A2AA-97C4A5856F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027808-D05E-480D-B81B-2E060E11AFF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77FE4A-844C-4ECB-A385-76A63850410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 rtl="0"/>
          <a:endParaRPr lang="es-EC" sz="14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endParaRPr lang="es-EC" sz="14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endParaRPr lang="es-EC" sz="14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endParaRPr lang="es-EC" sz="14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Adicionalmente, se ha diseñado los siguientes planes y programas, necesarios para asegurar una adecuada implementación: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1.- PLAN INTEGRAL DE COMUNICACIÓN INTERNA.-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Tiene por objetivo la transmisión de información relevante, de manera ágil y oportuna.  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2.- PROGRAMAS DE FORMACIÓN PARA EL DESARROLLO DEL CONOCIMIENTO BASADO EN COMPETENCIAS.-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Desarrollar las destrezas y habilidades en el personal.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3.-  PROGRAMA DE BIENESTAR LABORAL.-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Mejorar la salud ocupacional de los funcionarios.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4.- PLAN  INTEGRAL DE CAPACITACIÓN BASADO EN COMPETENCIAS.-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Mantener una adecuada organización, seguimiento y evaluación de los programas de capacitación.</a:t>
          </a:r>
        </a:p>
        <a:p>
          <a:pPr algn="just" rtl="0"/>
          <a:endParaRPr lang="es-EC" sz="16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r>
            <a:rPr lang="es-EC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5.- PROGRAMA DE EVALUACIÓN DEL DESEMPEÑO DE 360  GRADOS.- </a:t>
          </a:r>
          <a:r>
            <a:rPr lang="es-EC" sz="1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Contar con una herramienta que abarque de manera complementaria la evaluación del desempeño laboral.</a:t>
          </a: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algn="just" rtl="0"/>
          <a:endParaRPr lang="es-EC" sz="1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AE8E8CA-565A-445B-BC97-81A47549250D}" type="sib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C6841E8-A681-47CE-AF6F-2FA7FD2B14B2}" type="parTrans" cxnId="{58765B76-4757-4103-818C-23ED75D8E1BE}">
      <dgm:prSet/>
      <dgm:spPr/>
      <dgm:t>
        <a:bodyPr/>
        <a:lstStyle/>
        <a:p>
          <a:pPr algn="just"/>
          <a:endParaRPr lang="es-EC" sz="140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79922C-F393-41B2-900D-422A0A27C9F7}" type="pres">
      <dgm:prSet presAssocID="{2D027808-D05E-480D-B81B-2E060E11AFF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E1DE67E-9BC4-4394-AED1-6DCC917B228C}" type="pres">
      <dgm:prSet presAssocID="{5277FE4A-844C-4ECB-A385-76A638504105}" presName="comp" presStyleCnt="0"/>
      <dgm:spPr/>
    </dgm:pt>
    <dgm:pt modelId="{AE07269C-EEC4-4C8C-AA5F-C86C8838415D}" type="pres">
      <dgm:prSet presAssocID="{5277FE4A-844C-4ECB-A385-76A638504105}" presName="box" presStyleLbl="node1" presStyleIdx="0" presStyleCnt="1" custLinFactNeighborY="1381"/>
      <dgm:spPr/>
      <dgm:t>
        <a:bodyPr/>
        <a:lstStyle/>
        <a:p>
          <a:endParaRPr lang="es-EC"/>
        </a:p>
      </dgm:t>
    </dgm:pt>
    <dgm:pt modelId="{0ECE6181-7A40-45E4-8B46-927AAA110FB0}" type="pres">
      <dgm:prSet presAssocID="{5277FE4A-844C-4ECB-A385-76A638504105}" presName="img" presStyleLbl="fgImgPlace1" presStyleIdx="0" presStyleCnt="1" custScaleX="30265" custScaleY="47579"/>
      <dgm:spPr>
        <a:noFill/>
      </dgm:spPr>
    </dgm:pt>
    <dgm:pt modelId="{B4370767-C80D-4601-A2AA-97C4A5856FC5}" type="pres">
      <dgm:prSet presAssocID="{5277FE4A-844C-4ECB-A385-76A63850410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765B76-4757-4103-818C-23ED75D8E1BE}" srcId="{2D027808-D05E-480D-B81B-2E060E11AFFE}" destId="{5277FE4A-844C-4ECB-A385-76A638504105}" srcOrd="0" destOrd="0" parTransId="{CC6841E8-A681-47CE-AF6F-2FA7FD2B14B2}" sibTransId="{FAE8E8CA-565A-445B-BC97-81A47549250D}"/>
    <dgm:cxn modelId="{ADA3F483-F7D1-4724-9175-59869831407C}" type="presOf" srcId="{2D027808-D05E-480D-B81B-2E060E11AFFE}" destId="{DD79922C-F393-41B2-900D-422A0A27C9F7}" srcOrd="0" destOrd="0" presId="urn:microsoft.com/office/officeart/2005/8/layout/vList4#2"/>
    <dgm:cxn modelId="{FCB56C2A-2992-4C1D-A732-23EB9D5D7EB2}" type="presOf" srcId="{5277FE4A-844C-4ECB-A385-76A638504105}" destId="{AE07269C-EEC4-4C8C-AA5F-C86C8838415D}" srcOrd="0" destOrd="0" presId="urn:microsoft.com/office/officeart/2005/8/layout/vList4#2"/>
    <dgm:cxn modelId="{738D178C-EC86-4BF3-92A2-C8D8CE2069A7}" type="presOf" srcId="{5277FE4A-844C-4ECB-A385-76A638504105}" destId="{B4370767-C80D-4601-A2AA-97C4A5856FC5}" srcOrd="1" destOrd="0" presId="urn:microsoft.com/office/officeart/2005/8/layout/vList4#2"/>
    <dgm:cxn modelId="{1DACE3A4-FD83-4FE1-9D8A-A66860411694}" type="presParOf" srcId="{DD79922C-F393-41B2-900D-422A0A27C9F7}" destId="{0E1DE67E-9BC4-4394-AED1-6DCC917B228C}" srcOrd="0" destOrd="0" presId="urn:microsoft.com/office/officeart/2005/8/layout/vList4#2"/>
    <dgm:cxn modelId="{7C46A6A4-256D-4476-A917-28BD2B73B0DE}" type="presParOf" srcId="{0E1DE67E-9BC4-4394-AED1-6DCC917B228C}" destId="{AE07269C-EEC4-4C8C-AA5F-C86C8838415D}" srcOrd="0" destOrd="0" presId="urn:microsoft.com/office/officeart/2005/8/layout/vList4#2"/>
    <dgm:cxn modelId="{5080607F-5DF2-4A17-8579-1819ECBE11F7}" type="presParOf" srcId="{0E1DE67E-9BC4-4394-AED1-6DCC917B228C}" destId="{0ECE6181-7A40-45E4-8B46-927AAA110FB0}" srcOrd="1" destOrd="0" presId="urn:microsoft.com/office/officeart/2005/8/layout/vList4#2"/>
    <dgm:cxn modelId="{AAE7E769-617B-4798-A7A6-C6CA0FD94885}" type="presParOf" srcId="{0E1DE67E-9BC4-4394-AED1-6DCC917B228C}" destId="{B4370767-C80D-4601-A2AA-97C4A5856FC5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B26F629-8393-4DB1-B639-2D9378AC6A03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37FA85E-42DB-4E71-9B26-F6F4668E7ACD}">
      <dgm:prSet/>
      <dgm:spPr>
        <a:solidFill>
          <a:srgbClr val="0773A9"/>
        </a:solidFill>
        <a:ln>
          <a:solidFill>
            <a:srgbClr val="00B0F0"/>
          </a:solidFill>
        </a:ln>
      </dgm:spPr>
      <dgm:t>
        <a:bodyPr/>
        <a:lstStyle/>
        <a:p>
          <a:pPr rtl="0"/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3F82A1EF-AABE-482E-83B2-6CDE41507C97}" type="parTrans" cxnId="{53A9A42F-B3D9-4762-899A-7F684B954249}">
      <dgm:prSet/>
      <dgm:spPr/>
      <dgm:t>
        <a:bodyPr/>
        <a:lstStyle/>
        <a:p>
          <a:endParaRPr lang="es-EC"/>
        </a:p>
      </dgm:t>
    </dgm:pt>
    <dgm:pt modelId="{A761676D-78C9-4B80-8375-93D8671ED292}" type="sibTrans" cxnId="{53A9A42F-B3D9-4762-899A-7F684B954249}">
      <dgm:prSet/>
      <dgm:spPr/>
      <dgm:t>
        <a:bodyPr/>
        <a:lstStyle/>
        <a:p>
          <a:endParaRPr lang="es-EC"/>
        </a:p>
      </dgm:t>
    </dgm:pt>
    <dgm:pt modelId="{7553D000-F0A1-41EE-ACC2-4B5AD669AAC3}" type="pres">
      <dgm:prSet presAssocID="{EB26F629-8393-4DB1-B639-2D9378AC6A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DADC52-3A75-4BEB-9459-ACC1A84AF55F}" type="pres">
      <dgm:prSet presAssocID="{EB26F629-8393-4DB1-B639-2D9378AC6A03}" presName="fgShape" presStyleLbl="fgShp" presStyleIdx="0" presStyleCnt="1" custScaleX="50581" custLinFactNeighborX="0" custLinFactNeighborY="-236"/>
      <dgm:spPr>
        <a:solidFill>
          <a:srgbClr val="0773A9"/>
        </a:solidFill>
        <a:ln>
          <a:solidFill>
            <a:srgbClr val="0773A9"/>
          </a:solidFill>
        </a:ln>
      </dgm:spPr>
      <dgm:t>
        <a:bodyPr/>
        <a:lstStyle/>
        <a:p>
          <a:endParaRPr lang="es-EC"/>
        </a:p>
      </dgm:t>
    </dgm:pt>
    <dgm:pt modelId="{E19DA343-1A25-4350-A15B-E0FF82CBD918}" type="pres">
      <dgm:prSet presAssocID="{EB26F629-8393-4DB1-B639-2D9378AC6A03}" presName="linComp" presStyleCnt="0"/>
      <dgm:spPr/>
    </dgm:pt>
    <dgm:pt modelId="{7E35DFDD-19BD-4D59-B828-890C669E93B9}" type="pres">
      <dgm:prSet presAssocID="{837FA85E-42DB-4E71-9B26-F6F4668E7ACD}" presName="compNode" presStyleCnt="0"/>
      <dgm:spPr/>
    </dgm:pt>
    <dgm:pt modelId="{2C075CF4-0B3A-4EE1-AD6C-C5BF2D2AB7E0}" type="pres">
      <dgm:prSet presAssocID="{837FA85E-42DB-4E71-9B26-F6F4668E7ACD}" presName="bkgdShape" presStyleLbl="node1" presStyleIdx="0" presStyleCnt="1" custLinFactNeighborY="1176"/>
      <dgm:spPr/>
      <dgm:t>
        <a:bodyPr/>
        <a:lstStyle/>
        <a:p>
          <a:endParaRPr lang="es-EC"/>
        </a:p>
      </dgm:t>
    </dgm:pt>
    <dgm:pt modelId="{B63AA418-4BB8-41CA-885F-934C39E708DE}" type="pres">
      <dgm:prSet presAssocID="{837FA85E-42DB-4E71-9B26-F6F4668E7AC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1B9346-F941-4ABC-8736-A19560766F3C}" type="pres">
      <dgm:prSet presAssocID="{837FA85E-42DB-4E71-9B26-F6F4668E7ACD}" presName="invisiNode" presStyleLbl="node1" presStyleIdx="0" presStyleCnt="1"/>
      <dgm:spPr/>
    </dgm:pt>
    <dgm:pt modelId="{F92996AC-59F5-435A-9A2A-B608235C12A7}" type="pres">
      <dgm:prSet presAssocID="{837FA85E-42DB-4E71-9B26-F6F4668E7ACD}" presName="imagNode" presStyleLbl="fgImgPlace1" presStyleIdx="0" presStyleCnt="1" custFlipHor="1" custScaleX="11162" custScaleY="4104"/>
      <dgm:spPr/>
    </dgm:pt>
  </dgm:ptLst>
  <dgm:cxnLst>
    <dgm:cxn modelId="{7B180B5D-B822-4077-BB8F-967BF1854874}" type="presOf" srcId="{EB26F629-8393-4DB1-B639-2D9378AC6A03}" destId="{7553D000-F0A1-41EE-ACC2-4B5AD669AAC3}" srcOrd="0" destOrd="0" presId="urn:microsoft.com/office/officeart/2005/8/layout/hList7#2"/>
    <dgm:cxn modelId="{64FCCB1A-971A-4507-89AF-25E55CA9A070}" type="presOf" srcId="{837FA85E-42DB-4E71-9B26-F6F4668E7ACD}" destId="{2C075CF4-0B3A-4EE1-AD6C-C5BF2D2AB7E0}" srcOrd="0" destOrd="0" presId="urn:microsoft.com/office/officeart/2005/8/layout/hList7#2"/>
    <dgm:cxn modelId="{53BC5C94-8BBF-4644-8D31-F6D1018C3FBB}" type="presOf" srcId="{837FA85E-42DB-4E71-9B26-F6F4668E7ACD}" destId="{B63AA418-4BB8-41CA-885F-934C39E708DE}" srcOrd="1" destOrd="0" presId="urn:microsoft.com/office/officeart/2005/8/layout/hList7#2"/>
    <dgm:cxn modelId="{53A9A42F-B3D9-4762-899A-7F684B954249}" srcId="{EB26F629-8393-4DB1-B639-2D9378AC6A03}" destId="{837FA85E-42DB-4E71-9B26-F6F4668E7ACD}" srcOrd="0" destOrd="0" parTransId="{3F82A1EF-AABE-482E-83B2-6CDE41507C97}" sibTransId="{A761676D-78C9-4B80-8375-93D8671ED292}"/>
    <dgm:cxn modelId="{7C011CA6-3A2B-42E5-A3FE-7FDA5886DB79}" type="presParOf" srcId="{7553D000-F0A1-41EE-ACC2-4B5AD669AAC3}" destId="{FADADC52-3A75-4BEB-9459-ACC1A84AF55F}" srcOrd="0" destOrd="0" presId="urn:microsoft.com/office/officeart/2005/8/layout/hList7#2"/>
    <dgm:cxn modelId="{748E9CF6-E88B-4112-B023-42C3DC1A42E0}" type="presParOf" srcId="{7553D000-F0A1-41EE-ACC2-4B5AD669AAC3}" destId="{E19DA343-1A25-4350-A15B-E0FF82CBD918}" srcOrd="1" destOrd="0" presId="urn:microsoft.com/office/officeart/2005/8/layout/hList7#2"/>
    <dgm:cxn modelId="{F330C98F-A334-4D2B-9FAA-385BFF73392E}" type="presParOf" srcId="{E19DA343-1A25-4350-A15B-E0FF82CBD918}" destId="{7E35DFDD-19BD-4D59-B828-890C669E93B9}" srcOrd="0" destOrd="0" presId="urn:microsoft.com/office/officeart/2005/8/layout/hList7#2"/>
    <dgm:cxn modelId="{B9FAD16D-ABCB-430E-ACB8-32F8BFAB2E81}" type="presParOf" srcId="{7E35DFDD-19BD-4D59-B828-890C669E93B9}" destId="{2C075CF4-0B3A-4EE1-AD6C-C5BF2D2AB7E0}" srcOrd="0" destOrd="0" presId="urn:microsoft.com/office/officeart/2005/8/layout/hList7#2"/>
    <dgm:cxn modelId="{A2C35797-CD74-470A-86B3-8620F8913E48}" type="presParOf" srcId="{7E35DFDD-19BD-4D59-B828-890C669E93B9}" destId="{B63AA418-4BB8-41CA-885F-934C39E708DE}" srcOrd="1" destOrd="0" presId="urn:microsoft.com/office/officeart/2005/8/layout/hList7#2"/>
    <dgm:cxn modelId="{7CF45374-7CB1-4E12-AD78-5A1887999F25}" type="presParOf" srcId="{7E35DFDD-19BD-4D59-B828-890C669E93B9}" destId="{631B9346-F941-4ABC-8736-A19560766F3C}" srcOrd="2" destOrd="0" presId="urn:microsoft.com/office/officeart/2005/8/layout/hList7#2"/>
    <dgm:cxn modelId="{59B3F4BE-89C2-4F5E-A005-C917B7D0D194}" type="presParOf" srcId="{7E35DFDD-19BD-4D59-B828-890C669E93B9}" destId="{F92996AC-59F5-435A-9A2A-B608235C12A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861DA0-3EBD-4906-BF8A-590CDE22B15D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A4DE8F36-90D9-4CDC-8861-B35C1E4383F1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Cultura Organizacional</a:t>
          </a:r>
        </a:p>
      </dgm:t>
    </dgm:pt>
    <dgm:pt modelId="{C30DC753-DB74-4B3F-88C7-3D3DB122B5C2}" type="parTrans" cxnId="{5A53C6E9-E3D8-4D0D-A6F4-00B1F32E4A43}">
      <dgm:prSet/>
      <dgm:spPr/>
      <dgm:t>
        <a:bodyPr/>
        <a:lstStyle/>
        <a:p>
          <a:endParaRPr lang="es-EC"/>
        </a:p>
      </dgm:t>
    </dgm:pt>
    <dgm:pt modelId="{C86572C5-A0C4-482E-A831-8A933EFC06C9}" type="sibTrans" cxnId="{5A53C6E9-E3D8-4D0D-A6F4-00B1F32E4A43}">
      <dgm:prSet/>
      <dgm:spPr/>
      <dgm:t>
        <a:bodyPr/>
        <a:lstStyle/>
        <a:p>
          <a:endParaRPr lang="es-EC"/>
        </a:p>
      </dgm:t>
    </dgm:pt>
    <dgm:pt modelId="{6FDB48C9-CCC9-4391-960F-A55F1F15FCBE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Procesos</a:t>
          </a:r>
        </a:p>
      </dgm:t>
    </dgm:pt>
    <dgm:pt modelId="{5E7A62A9-B340-4485-88B7-F20714FEF02F}" type="parTrans" cxnId="{7FD78E6A-D209-4637-AE76-1B71EDCFDE88}">
      <dgm:prSet/>
      <dgm:spPr/>
      <dgm:t>
        <a:bodyPr/>
        <a:lstStyle/>
        <a:p>
          <a:endParaRPr lang="es-EC"/>
        </a:p>
      </dgm:t>
    </dgm:pt>
    <dgm:pt modelId="{F854D631-C31A-478E-9406-306B00650556}" type="sibTrans" cxnId="{7FD78E6A-D209-4637-AE76-1B71EDCFDE88}">
      <dgm:prSet/>
      <dgm:spPr/>
      <dgm:t>
        <a:bodyPr/>
        <a:lstStyle/>
        <a:p>
          <a:endParaRPr lang="es-EC"/>
        </a:p>
      </dgm:t>
    </dgm:pt>
    <dgm:pt modelId="{41E21BAE-AC00-489B-8EA6-0A822BFD8328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Tecnología de apoyo</a:t>
          </a:r>
        </a:p>
      </dgm:t>
    </dgm:pt>
    <dgm:pt modelId="{C0E6335F-63F2-469B-9C6C-172BB8071F26}" type="parTrans" cxnId="{5AA7A953-1384-4538-AC96-7B3991511333}">
      <dgm:prSet/>
      <dgm:spPr/>
      <dgm:t>
        <a:bodyPr/>
        <a:lstStyle/>
        <a:p>
          <a:endParaRPr lang="es-EC"/>
        </a:p>
      </dgm:t>
    </dgm:pt>
    <dgm:pt modelId="{1FD7E06A-78AD-4020-9E03-E24830131423}" type="sibTrans" cxnId="{5AA7A953-1384-4538-AC96-7B3991511333}">
      <dgm:prSet/>
      <dgm:spPr/>
      <dgm:t>
        <a:bodyPr/>
        <a:lstStyle/>
        <a:p>
          <a:endParaRPr lang="es-EC"/>
        </a:p>
      </dgm:t>
    </dgm:pt>
    <dgm:pt modelId="{E2645D2A-A04C-45BC-9558-2871DE8CD85D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Información compartida</a:t>
          </a:r>
        </a:p>
      </dgm:t>
    </dgm:pt>
    <dgm:pt modelId="{19B728DB-FBF1-430D-AA41-BACA144F8374}" type="parTrans" cxnId="{EE92F04A-453E-46FC-A3C1-E261C435A328}">
      <dgm:prSet/>
      <dgm:spPr/>
      <dgm:t>
        <a:bodyPr/>
        <a:lstStyle/>
        <a:p>
          <a:endParaRPr lang="es-EC"/>
        </a:p>
      </dgm:t>
    </dgm:pt>
    <dgm:pt modelId="{ACF3CAFD-844C-4095-90DB-BBD742AD69F1}" type="sibTrans" cxnId="{EE92F04A-453E-46FC-A3C1-E261C435A328}">
      <dgm:prSet/>
      <dgm:spPr/>
      <dgm:t>
        <a:bodyPr/>
        <a:lstStyle/>
        <a:p>
          <a:endParaRPr lang="es-EC"/>
        </a:p>
      </dgm:t>
    </dgm:pt>
    <dgm:pt modelId="{92BB2B61-A325-4481-87D0-E471D5276287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Gestión de Recursos Humanos</a:t>
          </a:r>
        </a:p>
      </dgm:t>
    </dgm:pt>
    <dgm:pt modelId="{DE193028-582A-483A-B259-921953BF252C}" type="parTrans" cxnId="{7E19B478-8F09-4650-AC7E-C6FCBD9B7FA8}">
      <dgm:prSet/>
      <dgm:spPr/>
      <dgm:t>
        <a:bodyPr/>
        <a:lstStyle/>
        <a:p>
          <a:endParaRPr lang="es-EC"/>
        </a:p>
      </dgm:t>
    </dgm:pt>
    <dgm:pt modelId="{51D5EDE9-0EA5-49DE-AEB9-54660A8C4850}" type="sibTrans" cxnId="{7E19B478-8F09-4650-AC7E-C6FCBD9B7FA8}">
      <dgm:prSet/>
      <dgm:spPr/>
      <dgm:t>
        <a:bodyPr/>
        <a:lstStyle/>
        <a:p>
          <a:endParaRPr lang="es-EC"/>
        </a:p>
      </dgm:t>
    </dgm:pt>
    <dgm:pt modelId="{017E05AB-14C7-4D98-9828-308CBCCCE4A3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Desarrollo del conocimiento</a:t>
          </a:r>
        </a:p>
      </dgm:t>
    </dgm:pt>
    <dgm:pt modelId="{EFC357C2-2368-4938-A5CA-6DB48130A65C}" type="parTrans" cxnId="{ED69401B-9D70-4B80-8252-4F25C25E2E8A}">
      <dgm:prSet/>
      <dgm:spPr/>
      <dgm:t>
        <a:bodyPr/>
        <a:lstStyle/>
        <a:p>
          <a:endParaRPr lang="es-EC"/>
        </a:p>
      </dgm:t>
    </dgm:pt>
    <dgm:pt modelId="{9F316AAA-6A2A-4329-99EA-8A7D7EE25D43}" type="sibTrans" cxnId="{ED69401B-9D70-4B80-8252-4F25C25E2E8A}">
      <dgm:prSet/>
      <dgm:spPr/>
      <dgm:t>
        <a:bodyPr/>
        <a:lstStyle/>
        <a:p>
          <a:endParaRPr lang="es-EC"/>
        </a:p>
      </dgm:t>
    </dgm:pt>
    <dgm:pt modelId="{BCAE18A9-ED88-48C3-AF6D-69CDA5A1EFE9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Vínculo Desempeño-recompensa</a:t>
          </a:r>
        </a:p>
      </dgm:t>
    </dgm:pt>
    <dgm:pt modelId="{3D56B03E-E511-4502-9E4D-35A5C0DBF3F4}" type="parTrans" cxnId="{F44ECD01-C309-4D26-BFB5-805758ED3E11}">
      <dgm:prSet/>
      <dgm:spPr/>
      <dgm:t>
        <a:bodyPr/>
        <a:lstStyle/>
        <a:p>
          <a:endParaRPr lang="es-EC"/>
        </a:p>
      </dgm:t>
    </dgm:pt>
    <dgm:pt modelId="{949AC0CA-A13F-4B4A-BD3F-F9D050E457EB}" type="sibTrans" cxnId="{F44ECD01-C309-4D26-BFB5-805758ED3E11}">
      <dgm:prSet/>
      <dgm:spPr/>
      <dgm:t>
        <a:bodyPr/>
        <a:lstStyle/>
        <a:p>
          <a:endParaRPr lang="es-EC"/>
        </a:p>
      </dgm:t>
    </dgm:pt>
    <dgm:pt modelId="{B7D3C265-71E4-4239-9BBA-2ADDEEE9BC7C}">
      <dgm:prSet phldrT="[Texto]" custT="1"/>
      <dgm:spPr/>
      <dgm:t>
        <a:bodyPr/>
        <a:lstStyle/>
        <a:p>
          <a:r>
            <a:rPr lang="es-EC" sz="1050" b="1" dirty="0">
              <a:latin typeface="Arial" pitchFamily="34" charset="0"/>
              <a:cs typeface="Arial" pitchFamily="34" charset="0"/>
            </a:rPr>
            <a:t>Enfoque Externo</a:t>
          </a:r>
        </a:p>
      </dgm:t>
    </dgm:pt>
    <dgm:pt modelId="{C0CF668C-3621-40FF-9429-F80DD77F7DF2}" type="parTrans" cxnId="{853FD21E-F0B6-4511-9580-4BD153A38239}">
      <dgm:prSet/>
      <dgm:spPr/>
      <dgm:t>
        <a:bodyPr/>
        <a:lstStyle/>
        <a:p>
          <a:endParaRPr lang="es-EC"/>
        </a:p>
      </dgm:t>
    </dgm:pt>
    <dgm:pt modelId="{C1574774-F1DE-4B1F-811E-747C28397ADA}" type="sibTrans" cxnId="{853FD21E-F0B6-4511-9580-4BD153A38239}">
      <dgm:prSet/>
      <dgm:spPr/>
      <dgm:t>
        <a:bodyPr/>
        <a:lstStyle/>
        <a:p>
          <a:endParaRPr lang="es-EC"/>
        </a:p>
      </dgm:t>
    </dgm:pt>
    <dgm:pt modelId="{113EA1EE-70EB-42A4-B2E1-57665BC1D525}">
      <dgm:prSet phldrT="[Texto]" custT="1"/>
      <dgm:spPr/>
      <dgm:t>
        <a:bodyPr/>
        <a:lstStyle/>
        <a:p>
          <a:r>
            <a:rPr lang="es-EC" sz="1100" b="1" dirty="0">
              <a:latin typeface="Arial" pitchFamily="34" charset="0"/>
              <a:cs typeface="Arial" pitchFamily="34" charset="0"/>
            </a:rPr>
            <a:t>Sistema </a:t>
          </a:r>
          <a:r>
            <a:rPr lang="es-EC" sz="1100" b="1" dirty="0" smtClean="0">
              <a:latin typeface="Arial" pitchFamily="34" charset="0"/>
              <a:cs typeface="Arial" pitchFamily="34" charset="0"/>
            </a:rPr>
            <a:t>de Trabajo </a:t>
          </a:r>
          <a:r>
            <a:rPr lang="es-EC" sz="1100" b="1" dirty="0">
              <a:latin typeface="Arial" pitchFamily="34" charset="0"/>
              <a:cs typeface="Arial" pitchFamily="34" charset="0"/>
            </a:rPr>
            <a:t>de Alto Desempeño para la Gerencia Nacional de Concesión de Crédito de la Corporación Financiera Nacional - CFN </a:t>
          </a:r>
        </a:p>
      </dgm:t>
    </dgm:pt>
    <dgm:pt modelId="{2E0A7994-3CEC-4B3C-AC06-76DC21022F12}" type="sibTrans" cxnId="{02E40B3F-2E91-4E2F-AF5E-2D81FC7BDD71}">
      <dgm:prSet/>
      <dgm:spPr/>
      <dgm:t>
        <a:bodyPr/>
        <a:lstStyle/>
        <a:p>
          <a:endParaRPr lang="es-EC"/>
        </a:p>
      </dgm:t>
    </dgm:pt>
    <dgm:pt modelId="{EB8B0D47-174F-4703-ABFC-065D9B312F5E}" type="parTrans" cxnId="{02E40B3F-2E91-4E2F-AF5E-2D81FC7BDD71}">
      <dgm:prSet/>
      <dgm:spPr/>
      <dgm:t>
        <a:bodyPr/>
        <a:lstStyle/>
        <a:p>
          <a:endParaRPr lang="es-EC"/>
        </a:p>
      </dgm:t>
    </dgm:pt>
    <dgm:pt modelId="{8DE83ED0-53F5-4197-9A4A-E3AC438240CB}" type="pres">
      <dgm:prSet presAssocID="{6F861DA0-3EBD-4906-BF8A-590CDE22B15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CC0F33-EE51-4185-B19D-537F5658E21B}" type="pres">
      <dgm:prSet presAssocID="{113EA1EE-70EB-42A4-B2E1-57665BC1D525}" presName="node" presStyleLbl="node1" presStyleIdx="0" presStyleCnt="9" custScaleX="348343" custScaleY="1988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7C6DE-9FB4-4027-8107-2FB54318C271}" type="pres">
      <dgm:prSet presAssocID="{2E0A7994-3CEC-4B3C-AC06-76DC21022F12}" presName="sibTrans" presStyleLbl="sibTrans2D1" presStyleIdx="0" presStyleCnt="8"/>
      <dgm:spPr/>
      <dgm:t>
        <a:bodyPr/>
        <a:lstStyle/>
        <a:p>
          <a:endParaRPr lang="es-EC"/>
        </a:p>
      </dgm:t>
    </dgm:pt>
    <dgm:pt modelId="{C6056E28-44CD-4204-B9D9-66206A4CC286}" type="pres">
      <dgm:prSet presAssocID="{2E0A7994-3CEC-4B3C-AC06-76DC21022F12}" presName="connectorText" presStyleLbl="sibTrans2D1" presStyleIdx="0" presStyleCnt="8"/>
      <dgm:spPr/>
      <dgm:t>
        <a:bodyPr/>
        <a:lstStyle/>
        <a:p>
          <a:endParaRPr lang="es-EC"/>
        </a:p>
      </dgm:t>
    </dgm:pt>
    <dgm:pt modelId="{365739DC-FCA0-44D2-B696-C6467334CAEF}" type="pres">
      <dgm:prSet presAssocID="{B7D3C265-71E4-4239-9BBA-2ADDEEE9BC7C}" presName="node" presStyleLbl="node1" presStyleIdx="1" presStyleCnt="9" custScaleX="106734" custScaleY="1439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D88612-9703-4299-8882-27942CD48C64}" type="pres">
      <dgm:prSet presAssocID="{C1574774-F1DE-4B1F-811E-747C28397ADA}" presName="sibTrans" presStyleLbl="sibTrans2D1" presStyleIdx="1" presStyleCnt="8"/>
      <dgm:spPr/>
      <dgm:t>
        <a:bodyPr/>
        <a:lstStyle/>
        <a:p>
          <a:endParaRPr lang="es-EC"/>
        </a:p>
      </dgm:t>
    </dgm:pt>
    <dgm:pt modelId="{7E6E66AC-C3E4-4E58-BAD8-4C04F2100987}" type="pres">
      <dgm:prSet presAssocID="{C1574774-F1DE-4B1F-811E-747C28397ADA}" presName="connectorText" presStyleLbl="sibTrans2D1" presStyleIdx="1" presStyleCnt="8"/>
      <dgm:spPr/>
      <dgm:t>
        <a:bodyPr/>
        <a:lstStyle/>
        <a:p>
          <a:endParaRPr lang="es-EC"/>
        </a:p>
      </dgm:t>
    </dgm:pt>
    <dgm:pt modelId="{61C6942B-FCB7-4074-9B1D-581729160DD0}" type="pres">
      <dgm:prSet presAssocID="{A4DE8F36-90D9-4CDC-8861-B35C1E4383F1}" presName="node" presStyleLbl="node1" presStyleIdx="2" presStyleCnt="9" custScaleX="106734" custScaleY="1587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E3F603-2684-4AA0-A4A4-2AC9AFEBF6D7}" type="pres">
      <dgm:prSet presAssocID="{C86572C5-A0C4-482E-A831-8A933EFC06C9}" presName="sibTrans" presStyleLbl="sibTrans2D1" presStyleIdx="2" presStyleCnt="8"/>
      <dgm:spPr/>
      <dgm:t>
        <a:bodyPr/>
        <a:lstStyle/>
        <a:p>
          <a:endParaRPr lang="es-EC"/>
        </a:p>
      </dgm:t>
    </dgm:pt>
    <dgm:pt modelId="{DBA7716C-828B-400E-B5C1-CC70FE7C7F0C}" type="pres">
      <dgm:prSet presAssocID="{C86572C5-A0C4-482E-A831-8A933EFC06C9}" presName="connectorText" presStyleLbl="sibTrans2D1" presStyleIdx="2" presStyleCnt="8"/>
      <dgm:spPr/>
      <dgm:t>
        <a:bodyPr/>
        <a:lstStyle/>
        <a:p>
          <a:endParaRPr lang="es-EC"/>
        </a:p>
      </dgm:t>
    </dgm:pt>
    <dgm:pt modelId="{72C5EEC6-642A-4BCE-BA8E-28DA347E9769}" type="pres">
      <dgm:prSet presAssocID="{6FDB48C9-CCC9-4391-960F-A55F1F15FCBE}" presName="node" presStyleLbl="node1" presStyleIdx="3" presStyleCnt="9" custScaleX="100627" custScaleY="1354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55CB83-1E02-43F2-9C52-6DBA1BA82F20}" type="pres">
      <dgm:prSet presAssocID="{F854D631-C31A-478E-9406-306B00650556}" presName="sibTrans" presStyleLbl="sibTrans2D1" presStyleIdx="3" presStyleCnt="8"/>
      <dgm:spPr/>
      <dgm:t>
        <a:bodyPr/>
        <a:lstStyle/>
        <a:p>
          <a:endParaRPr lang="es-EC"/>
        </a:p>
      </dgm:t>
    </dgm:pt>
    <dgm:pt modelId="{56483917-AC1B-4980-8315-DF385534B32B}" type="pres">
      <dgm:prSet presAssocID="{F854D631-C31A-478E-9406-306B00650556}" presName="connectorText" presStyleLbl="sibTrans2D1" presStyleIdx="3" presStyleCnt="8"/>
      <dgm:spPr/>
      <dgm:t>
        <a:bodyPr/>
        <a:lstStyle/>
        <a:p>
          <a:endParaRPr lang="es-EC"/>
        </a:p>
      </dgm:t>
    </dgm:pt>
    <dgm:pt modelId="{B86E0E9B-1856-4CEA-A3B9-DB37A564F690}" type="pres">
      <dgm:prSet presAssocID="{E2645D2A-A04C-45BC-9558-2871DE8CD85D}" presName="node" presStyleLbl="node1" presStyleIdx="4" presStyleCnt="9" custScaleX="98440" custScaleY="1704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1C10FA-0CDB-4697-A760-99B06AB1A91D}" type="pres">
      <dgm:prSet presAssocID="{ACF3CAFD-844C-4095-90DB-BBD742AD69F1}" presName="sibTrans" presStyleLbl="sibTrans2D1" presStyleIdx="4" presStyleCnt="8"/>
      <dgm:spPr/>
      <dgm:t>
        <a:bodyPr/>
        <a:lstStyle/>
        <a:p>
          <a:endParaRPr lang="es-EC"/>
        </a:p>
      </dgm:t>
    </dgm:pt>
    <dgm:pt modelId="{9D42BD5D-82A1-4137-BAFF-720BDBD658C1}" type="pres">
      <dgm:prSet presAssocID="{ACF3CAFD-844C-4095-90DB-BBD742AD69F1}" presName="connectorText" presStyleLbl="sibTrans2D1" presStyleIdx="4" presStyleCnt="8"/>
      <dgm:spPr/>
      <dgm:t>
        <a:bodyPr/>
        <a:lstStyle/>
        <a:p>
          <a:endParaRPr lang="es-EC"/>
        </a:p>
      </dgm:t>
    </dgm:pt>
    <dgm:pt modelId="{D613353F-8B71-40F7-AB5C-74D2744DF670}" type="pres">
      <dgm:prSet presAssocID="{92BB2B61-A325-4481-87D0-E471D5276287}" presName="node" presStyleLbl="node1" presStyleIdx="5" presStyleCnt="9" custScaleX="100627" custScaleY="2509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0675D1-890F-4A27-AFBF-78B3602C7310}" type="pres">
      <dgm:prSet presAssocID="{51D5EDE9-0EA5-49DE-AEB9-54660A8C4850}" presName="sibTrans" presStyleLbl="sibTrans2D1" presStyleIdx="5" presStyleCnt="8"/>
      <dgm:spPr/>
      <dgm:t>
        <a:bodyPr/>
        <a:lstStyle/>
        <a:p>
          <a:endParaRPr lang="es-EC"/>
        </a:p>
      </dgm:t>
    </dgm:pt>
    <dgm:pt modelId="{B34A9EEA-30F2-4E7C-B6CA-B07EF669461D}" type="pres">
      <dgm:prSet presAssocID="{51D5EDE9-0EA5-49DE-AEB9-54660A8C4850}" presName="connectorText" presStyleLbl="sibTrans2D1" presStyleIdx="5" presStyleCnt="8"/>
      <dgm:spPr/>
      <dgm:t>
        <a:bodyPr/>
        <a:lstStyle/>
        <a:p>
          <a:endParaRPr lang="es-EC"/>
        </a:p>
      </dgm:t>
    </dgm:pt>
    <dgm:pt modelId="{BCD7393D-7AD2-45F3-9046-F1B68BF37904}" type="pres">
      <dgm:prSet presAssocID="{017E05AB-14C7-4D98-9828-308CBCCCE4A3}" presName="node" presStyleLbl="node1" presStyleIdx="6" presStyleCnt="9" custScaleX="98440" custScaleY="1774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ED0D2C-7AE1-4460-B17B-DE4C24AEF061}" type="pres">
      <dgm:prSet presAssocID="{9F316AAA-6A2A-4329-99EA-8A7D7EE25D43}" presName="sibTrans" presStyleLbl="sibTrans2D1" presStyleIdx="6" presStyleCnt="8"/>
      <dgm:spPr/>
      <dgm:t>
        <a:bodyPr/>
        <a:lstStyle/>
        <a:p>
          <a:endParaRPr lang="es-EC"/>
        </a:p>
      </dgm:t>
    </dgm:pt>
    <dgm:pt modelId="{5915014F-6AD3-4444-9C8F-DB4CCD165229}" type="pres">
      <dgm:prSet presAssocID="{9F316AAA-6A2A-4329-99EA-8A7D7EE25D43}" presName="connectorText" presStyleLbl="sibTrans2D1" presStyleIdx="6" presStyleCnt="8"/>
      <dgm:spPr/>
      <dgm:t>
        <a:bodyPr/>
        <a:lstStyle/>
        <a:p>
          <a:endParaRPr lang="es-EC"/>
        </a:p>
      </dgm:t>
    </dgm:pt>
    <dgm:pt modelId="{ACC3A572-18FE-4C88-928A-0A6546343623}" type="pres">
      <dgm:prSet presAssocID="{BCAE18A9-ED88-48C3-AF6D-69CDA5A1EFE9}" presName="node" presStyleLbl="node1" presStyleIdx="7" presStyleCnt="9" custScaleX="98440" custScaleY="1823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F93F1D-186E-4769-9C52-689A4A0DE11D}" type="pres">
      <dgm:prSet presAssocID="{949AC0CA-A13F-4B4A-BD3F-F9D050E457EB}" presName="sibTrans" presStyleLbl="sibTrans2D1" presStyleIdx="7" presStyleCnt="8" custLinFactNeighborX="-9115" custLinFactNeighborY="4239"/>
      <dgm:spPr/>
      <dgm:t>
        <a:bodyPr/>
        <a:lstStyle/>
        <a:p>
          <a:endParaRPr lang="es-EC"/>
        </a:p>
      </dgm:t>
    </dgm:pt>
    <dgm:pt modelId="{A9A982CF-BD33-433E-BD45-071E91B5225E}" type="pres">
      <dgm:prSet presAssocID="{949AC0CA-A13F-4B4A-BD3F-F9D050E457EB}" presName="connectorText" presStyleLbl="sibTrans2D1" presStyleIdx="7" presStyleCnt="8"/>
      <dgm:spPr/>
      <dgm:t>
        <a:bodyPr/>
        <a:lstStyle/>
        <a:p>
          <a:endParaRPr lang="es-EC"/>
        </a:p>
      </dgm:t>
    </dgm:pt>
    <dgm:pt modelId="{37EDBC32-07F4-4D34-BB04-F1A2B4C03852}" type="pres">
      <dgm:prSet presAssocID="{41E21BAE-AC00-489B-8EA6-0A822BFD8328}" presName="node" presStyleLbl="node1" presStyleIdx="8" presStyleCnt="9" custScaleX="99533" custScaleY="1645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3FD21E-F0B6-4511-9580-4BD153A38239}" srcId="{6F861DA0-3EBD-4906-BF8A-590CDE22B15D}" destId="{B7D3C265-71E4-4239-9BBA-2ADDEEE9BC7C}" srcOrd="1" destOrd="0" parTransId="{C0CF668C-3621-40FF-9429-F80DD77F7DF2}" sibTransId="{C1574774-F1DE-4B1F-811E-747C28397ADA}"/>
    <dgm:cxn modelId="{0A72340F-F671-41FE-9C30-0E0C1677CEA4}" type="presOf" srcId="{E2645D2A-A04C-45BC-9558-2871DE8CD85D}" destId="{B86E0E9B-1856-4CEA-A3B9-DB37A564F690}" srcOrd="0" destOrd="0" presId="urn:microsoft.com/office/officeart/2005/8/layout/process2"/>
    <dgm:cxn modelId="{11CA2A2F-7919-4817-8779-23DB483E8434}" type="presOf" srcId="{6FDB48C9-CCC9-4391-960F-A55F1F15FCBE}" destId="{72C5EEC6-642A-4BCE-BA8E-28DA347E9769}" srcOrd="0" destOrd="0" presId="urn:microsoft.com/office/officeart/2005/8/layout/process2"/>
    <dgm:cxn modelId="{21878EEC-8455-4110-AE0B-1E67D48DCC81}" type="presOf" srcId="{92BB2B61-A325-4481-87D0-E471D5276287}" destId="{D613353F-8B71-40F7-AB5C-74D2744DF670}" srcOrd="0" destOrd="0" presId="urn:microsoft.com/office/officeart/2005/8/layout/process2"/>
    <dgm:cxn modelId="{5F01E7CB-432C-4CEA-A067-A63088F8E0D8}" type="presOf" srcId="{41E21BAE-AC00-489B-8EA6-0A822BFD8328}" destId="{37EDBC32-07F4-4D34-BB04-F1A2B4C03852}" srcOrd="0" destOrd="0" presId="urn:microsoft.com/office/officeart/2005/8/layout/process2"/>
    <dgm:cxn modelId="{D2FEE674-667D-4E5E-AE04-87BBA6569CC8}" type="presOf" srcId="{9F316AAA-6A2A-4329-99EA-8A7D7EE25D43}" destId="{08ED0D2C-7AE1-4460-B17B-DE4C24AEF061}" srcOrd="0" destOrd="0" presId="urn:microsoft.com/office/officeart/2005/8/layout/process2"/>
    <dgm:cxn modelId="{35302ED8-9690-45F5-8597-F9DBCC612BD3}" type="presOf" srcId="{949AC0CA-A13F-4B4A-BD3F-F9D050E457EB}" destId="{A9A982CF-BD33-433E-BD45-071E91B5225E}" srcOrd="1" destOrd="0" presId="urn:microsoft.com/office/officeart/2005/8/layout/process2"/>
    <dgm:cxn modelId="{BD3FB053-6871-46D8-8F97-D1346B56F93D}" type="presOf" srcId="{6F861DA0-3EBD-4906-BF8A-590CDE22B15D}" destId="{8DE83ED0-53F5-4197-9A4A-E3AC438240CB}" srcOrd="0" destOrd="0" presId="urn:microsoft.com/office/officeart/2005/8/layout/process2"/>
    <dgm:cxn modelId="{5D17F617-CFBC-4D33-BF38-AEA91BD9B944}" type="presOf" srcId="{A4DE8F36-90D9-4CDC-8861-B35C1E4383F1}" destId="{61C6942B-FCB7-4074-9B1D-581729160DD0}" srcOrd="0" destOrd="0" presId="urn:microsoft.com/office/officeart/2005/8/layout/process2"/>
    <dgm:cxn modelId="{DF792F86-9768-4797-8F71-040E66E3FA4C}" type="presOf" srcId="{017E05AB-14C7-4D98-9828-308CBCCCE4A3}" destId="{BCD7393D-7AD2-45F3-9046-F1B68BF37904}" srcOrd="0" destOrd="0" presId="urn:microsoft.com/office/officeart/2005/8/layout/process2"/>
    <dgm:cxn modelId="{C6B16726-D3F3-43C9-A583-58D2E3DF6FD5}" type="presOf" srcId="{51D5EDE9-0EA5-49DE-AEB9-54660A8C4850}" destId="{B34A9EEA-30F2-4E7C-B6CA-B07EF669461D}" srcOrd="1" destOrd="0" presId="urn:microsoft.com/office/officeart/2005/8/layout/process2"/>
    <dgm:cxn modelId="{5A53C6E9-E3D8-4D0D-A6F4-00B1F32E4A43}" srcId="{6F861DA0-3EBD-4906-BF8A-590CDE22B15D}" destId="{A4DE8F36-90D9-4CDC-8861-B35C1E4383F1}" srcOrd="2" destOrd="0" parTransId="{C30DC753-DB74-4B3F-88C7-3D3DB122B5C2}" sibTransId="{C86572C5-A0C4-482E-A831-8A933EFC06C9}"/>
    <dgm:cxn modelId="{5AA7A953-1384-4538-AC96-7B3991511333}" srcId="{6F861DA0-3EBD-4906-BF8A-590CDE22B15D}" destId="{41E21BAE-AC00-489B-8EA6-0A822BFD8328}" srcOrd="8" destOrd="0" parTransId="{C0E6335F-63F2-469B-9C6C-172BB8071F26}" sibTransId="{1FD7E06A-78AD-4020-9E03-E24830131423}"/>
    <dgm:cxn modelId="{91C8D4F3-E2BD-435C-937C-E62BC614A2C0}" type="presOf" srcId="{F854D631-C31A-478E-9406-306B00650556}" destId="{F955CB83-1E02-43F2-9C52-6DBA1BA82F20}" srcOrd="0" destOrd="0" presId="urn:microsoft.com/office/officeart/2005/8/layout/process2"/>
    <dgm:cxn modelId="{73846F8C-5376-407C-B039-9FA70198CB26}" type="presOf" srcId="{C86572C5-A0C4-482E-A831-8A933EFC06C9}" destId="{DBA7716C-828B-400E-B5C1-CC70FE7C7F0C}" srcOrd="1" destOrd="0" presId="urn:microsoft.com/office/officeart/2005/8/layout/process2"/>
    <dgm:cxn modelId="{AB8385E7-EA09-4F77-B452-76409B54AA20}" type="presOf" srcId="{C1574774-F1DE-4B1F-811E-747C28397ADA}" destId="{7E6E66AC-C3E4-4E58-BAD8-4C04F2100987}" srcOrd="1" destOrd="0" presId="urn:microsoft.com/office/officeart/2005/8/layout/process2"/>
    <dgm:cxn modelId="{22034C73-F785-42BF-9032-E31D1F7B3915}" type="presOf" srcId="{B7D3C265-71E4-4239-9BBA-2ADDEEE9BC7C}" destId="{365739DC-FCA0-44D2-B696-C6467334CAEF}" srcOrd="0" destOrd="0" presId="urn:microsoft.com/office/officeart/2005/8/layout/process2"/>
    <dgm:cxn modelId="{F7867339-276C-4883-A23E-9A5F34984295}" type="presOf" srcId="{51D5EDE9-0EA5-49DE-AEB9-54660A8C4850}" destId="{390675D1-890F-4A27-AFBF-78B3602C7310}" srcOrd="0" destOrd="0" presId="urn:microsoft.com/office/officeart/2005/8/layout/process2"/>
    <dgm:cxn modelId="{7FD78E6A-D209-4637-AE76-1B71EDCFDE88}" srcId="{6F861DA0-3EBD-4906-BF8A-590CDE22B15D}" destId="{6FDB48C9-CCC9-4391-960F-A55F1F15FCBE}" srcOrd="3" destOrd="0" parTransId="{5E7A62A9-B340-4485-88B7-F20714FEF02F}" sibTransId="{F854D631-C31A-478E-9406-306B00650556}"/>
    <dgm:cxn modelId="{EC57C3AC-AD12-4FD5-9F07-9FD59F4152F2}" type="presOf" srcId="{9F316AAA-6A2A-4329-99EA-8A7D7EE25D43}" destId="{5915014F-6AD3-4444-9C8F-DB4CCD165229}" srcOrd="1" destOrd="0" presId="urn:microsoft.com/office/officeart/2005/8/layout/process2"/>
    <dgm:cxn modelId="{68FBCC49-6613-4A0D-A8BA-7D7AF16FE841}" type="presOf" srcId="{113EA1EE-70EB-42A4-B2E1-57665BC1D525}" destId="{ABCC0F33-EE51-4185-B19D-537F5658E21B}" srcOrd="0" destOrd="0" presId="urn:microsoft.com/office/officeart/2005/8/layout/process2"/>
    <dgm:cxn modelId="{02E40B3F-2E91-4E2F-AF5E-2D81FC7BDD71}" srcId="{6F861DA0-3EBD-4906-BF8A-590CDE22B15D}" destId="{113EA1EE-70EB-42A4-B2E1-57665BC1D525}" srcOrd="0" destOrd="0" parTransId="{EB8B0D47-174F-4703-ABFC-065D9B312F5E}" sibTransId="{2E0A7994-3CEC-4B3C-AC06-76DC21022F12}"/>
    <dgm:cxn modelId="{46B7BB34-85FE-4251-B893-9A78D9E87249}" type="presOf" srcId="{C86572C5-A0C4-482E-A831-8A933EFC06C9}" destId="{0FE3F603-2684-4AA0-A4A4-2AC9AFEBF6D7}" srcOrd="0" destOrd="0" presId="urn:microsoft.com/office/officeart/2005/8/layout/process2"/>
    <dgm:cxn modelId="{0FBEA314-8F91-426C-A045-89B979CC8759}" type="presOf" srcId="{F854D631-C31A-478E-9406-306B00650556}" destId="{56483917-AC1B-4980-8315-DF385534B32B}" srcOrd="1" destOrd="0" presId="urn:microsoft.com/office/officeart/2005/8/layout/process2"/>
    <dgm:cxn modelId="{F44ECD01-C309-4D26-BFB5-805758ED3E11}" srcId="{6F861DA0-3EBD-4906-BF8A-590CDE22B15D}" destId="{BCAE18A9-ED88-48C3-AF6D-69CDA5A1EFE9}" srcOrd="7" destOrd="0" parTransId="{3D56B03E-E511-4502-9E4D-35A5C0DBF3F4}" sibTransId="{949AC0CA-A13F-4B4A-BD3F-F9D050E457EB}"/>
    <dgm:cxn modelId="{EE92F04A-453E-46FC-A3C1-E261C435A328}" srcId="{6F861DA0-3EBD-4906-BF8A-590CDE22B15D}" destId="{E2645D2A-A04C-45BC-9558-2871DE8CD85D}" srcOrd="4" destOrd="0" parTransId="{19B728DB-FBF1-430D-AA41-BACA144F8374}" sibTransId="{ACF3CAFD-844C-4095-90DB-BBD742AD69F1}"/>
    <dgm:cxn modelId="{8A0086FF-F719-4F20-B16C-8CEA57F59513}" type="presOf" srcId="{ACF3CAFD-844C-4095-90DB-BBD742AD69F1}" destId="{9D42BD5D-82A1-4137-BAFF-720BDBD658C1}" srcOrd="1" destOrd="0" presId="urn:microsoft.com/office/officeart/2005/8/layout/process2"/>
    <dgm:cxn modelId="{7E19B478-8F09-4650-AC7E-C6FCBD9B7FA8}" srcId="{6F861DA0-3EBD-4906-BF8A-590CDE22B15D}" destId="{92BB2B61-A325-4481-87D0-E471D5276287}" srcOrd="5" destOrd="0" parTransId="{DE193028-582A-483A-B259-921953BF252C}" sibTransId="{51D5EDE9-0EA5-49DE-AEB9-54660A8C4850}"/>
    <dgm:cxn modelId="{6A00E4B9-BA94-465B-B567-B3471DDAFF56}" type="presOf" srcId="{C1574774-F1DE-4B1F-811E-747C28397ADA}" destId="{ECD88612-9703-4299-8882-27942CD48C64}" srcOrd="0" destOrd="0" presId="urn:microsoft.com/office/officeart/2005/8/layout/process2"/>
    <dgm:cxn modelId="{4771A565-6D9D-4E41-A94C-62660203E311}" type="presOf" srcId="{949AC0CA-A13F-4B4A-BD3F-F9D050E457EB}" destId="{8BF93F1D-186E-4769-9C52-689A4A0DE11D}" srcOrd="0" destOrd="0" presId="urn:microsoft.com/office/officeart/2005/8/layout/process2"/>
    <dgm:cxn modelId="{ED69401B-9D70-4B80-8252-4F25C25E2E8A}" srcId="{6F861DA0-3EBD-4906-BF8A-590CDE22B15D}" destId="{017E05AB-14C7-4D98-9828-308CBCCCE4A3}" srcOrd="6" destOrd="0" parTransId="{EFC357C2-2368-4938-A5CA-6DB48130A65C}" sibTransId="{9F316AAA-6A2A-4329-99EA-8A7D7EE25D43}"/>
    <dgm:cxn modelId="{9AE7ACBE-578A-4C5A-AAE9-8D9C03E1A302}" type="presOf" srcId="{BCAE18A9-ED88-48C3-AF6D-69CDA5A1EFE9}" destId="{ACC3A572-18FE-4C88-928A-0A6546343623}" srcOrd="0" destOrd="0" presId="urn:microsoft.com/office/officeart/2005/8/layout/process2"/>
    <dgm:cxn modelId="{A4239139-4331-4D9B-8003-E62F595A856D}" type="presOf" srcId="{2E0A7994-3CEC-4B3C-AC06-76DC21022F12}" destId="{C6056E28-44CD-4204-B9D9-66206A4CC286}" srcOrd="1" destOrd="0" presId="urn:microsoft.com/office/officeart/2005/8/layout/process2"/>
    <dgm:cxn modelId="{2C134D90-5132-4A08-950B-EEAAE0BEFE43}" type="presOf" srcId="{2E0A7994-3CEC-4B3C-AC06-76DC21022F12}" destId="{9907C6DE-9FB4-4027-8107-2FB54318C271}" srcOrd="0" destOrd="0" presId="urn:microsoft.com/office/officeart/2005/8/layout/process2"/>
    <dgm:cxn modelId="{4BCEC472-F033-460B-8F1A-41F37A2D3748}" type="presOf" srcId="{ACF3CAFD-844C-4095-90DB-BBD742AD69F1}" destId="{C71C10FA-0CDB-4697-A760-99B06AB1A91D}" srcOrd="0" destOrd="0" presId="urn:microsoft.com/office/officeart/2005/8/layout/process2"/>
    <dgm:cxn modelId="{1236E08A-C5A7-4445-B0E7-99F7181FDD72}" type="presParOf" srcId="{8DE83ED0-53F5-4197-9A4A-E3AC438240CB}" destId="{ABCC0F33-EE51-4185-B19D-537F5658E21B}" srcOrd="0" destOrd="0" presId="urn:microsoft.com/office/officeart/2005/8/layout/process2"/>
    <dgm:cxn modelId="{FFFA2888-CDFA-4EE8-AA23-6861EAB358C7}" type="presParOf" srcId="{8DE83ED0-53F5-4197-9A4A-E3AC438240CB}" destId="{9907C6DE-9FB4-4027-8107-2FB54318C271}" srcOrd="1" destOrd="0" presId="urn:microsoft.com/office/officeart/2005/8/layout/process2"/>
    <dgm:cxn modelId="{126285CA-A779-4AE7-9415-AEBF66622458}" type="presParOf" srcId="{9907C6DE-9FB4-4027-8107-2FB54318C271}" destId="{C6056E28-44CD-4204-B9D9-66206A4CC286}" srcOrd="0" destOrd="0" presId="urn:microsoft.com/office/officeart/2005/8/layout/process2"/>
    <dgm:cxn modelId="{1F2748BE-AD6D-4404-A51F-B3A91D08C7FD}" type="presParOf" srcId="{8DE83ED0-53F5-4197-9A4A-E3AC438240CB}" destId="{365739DC-FCA0-44D2-B696-C6467334CAEF}" srcOrd="2" destOrd="0" presId="urn:microsoft.com/office/officeart/2005/8/layout/process2"/>
    <dgm:cxn modelId="{A8303D39-20D9-4886-BA98-FAE6501B2E5F}" type="presParOf" srcId="{8DE83ED0-53F5-4197-9A4A-E3AC438240CB}" destId="{ECD88612-9703-4299-8882-27942CD48C64}" srcOrd="3" destOrd="0" presId="urn:microsoft.com/office/officeart/2005/8/layout/process2"/>
    <dgm:cxn modelId="{3A28A7BC-1630-4AA5-ACE4-5FC3D530B0EB}" type="presParOf" srcId="{ECD88612-9703-4299-8882-27942CD48C64}" destId="{7E6E66AC-C3E4-4E58-BAD8-4C04F2100987}" srcOrd="0" destOrd="0" presId="urn:microsoft.com/office/officeart/2005/8/layout/process2"/>
    <dgm:cxn modelId="{1C51DBBD-A206-4B4F-96EE-768075535045}" type="presParOf" srcId="{8DE83ED0-53F5-4197-9A4A-E3AC438240CB}" destId="{61C6942B-FCB7-4074-9B1D-581729160DD0}" srcOrd="4" destOrd="0" presId="urn:microsoft.com/office/officeart/2005/8/layout/process2"/>
    <dgm:cxn modelId="{85E46531-9C63-4E3E-946E-503E7F4E0474}" type="presParOf" srcId="{8DE83ED0-53F5-4197-9A4A-E3AC438240CB}" destId="{0FE3F603-2684-4AA0-A4A4-2AC9AFEBF6D7}" srcOrd="5" destOrd="0" presId="urn:microsoft.com/office/officeart/2005/8/layout/process2"/>
    <dgm:cxn modelId="{E5FEDA08-0ED1-4863-AA55-7E414D453F76}" type="presParOf" srcId="{0FE3F603-2684-4AA0-A4A4-2AC9AFEBF6D7}" destId="{DBA7716C-828B-400E-B5C1-CC70FE7C7F0C}" srcOrd="0" destOrd="0" presId="urn:microsoft.com/office/officeart/2005/8/layout/process2"/>
    <dgm:cxn modelId="{E20A9E50-F040-407E-AC6F-06E27344A300}" type="presParOf" srcId="{8DE83ED0-53F5-4197-9A4A-E3AC438240CB}" destId="{72C5EEC6-642A-4BCE-BA8E-28DA347E9769}" srcOrd="6" destOrd="0" presId="urn:microsoft.com/office/officeart/2005/8/layout/process2"/>
    <dgm:cxn modelId="{4E3EF4C5-9495-44FF-A0EE-E76606E50254}" type="presParOf" srcId="{8DE83ED0-53F5-4197-9A4A-E3AC438240CB}" destId="{F955CB83-1E02-43F2-9C52-6DBA1BA82F20}" srcOrd="7" destOrd="0" presId="urn:microsoft.com/office/officeart/2005/8/layout/process2"/>
    <dgm:cxn modelId="{6E32AB22-68DB-4FEB-BE1F-3444E763DFBB}" type="presParOf" srcId="{F955CB83-1E02-43F2-9C52-6DBA1BA82F20}" destId="{56483917-AC1B-4980-8315-DF385534B32B}" srcOrd="0" destOrd="0" presId="urn:microsoft.com/office/officeart/2005/8/layout/process2"/>
    <dgm:cxn modelId="{137FCE4A-A559-4006-B1DC-D7AAE63373BD}" type="presParOf" srcId="{8DE83ED0-53F5-4197-9A4A-E3AC438240CB}" destId="{B86E0E9B-1856-4CEA-A3B9-DB37A564F690}" srcOrd="8" destOrd="0" presId="urn:microsoft.com/office/officeart/2005/8/layout/process2"/>
    <dgm:cxn modelId="{61E33F79-F0CF-4633-8CF9-78CEC95AEFC7}" type="presParOf" srcId="{8DE83ED0-53F5-4197-9A4A-E3AC438240CB}" destId="{C71C10FA-0CDB-4697-A760-99B06AB1A91D}" srcOrd="9" destOrd="0" presId="urn:microsoft.com/office/officeart/2005/8/layout/process2"/>
    <dgm:cxn modelId="{7B0D2EFF-980A-483D-95D1-359F899A4DBF}" type="presParOf" srcId="{C71C10FA-0CDB-4697-A760-99B06AB1A91D}" destId="{9D42BD5D-82A1-4137-BAFF-720BDBD658C1}" srcOrd="0" destOrd="0" presId="urn:microsoft.com/office/officeart/2005/8/layout/process2"/>
    <dgm:cxn modelId="{4B95A84B-971B-4470-BC44-CB9337D3FC3A}" type="presParOf" srcId="{8DE83ED0-53F5-4197-9A4A-E3AC438240CB}" destId="{D613353F-8B71-40F7-AB5C-74D2744DF670}" srcOrd="10" destOrd="0" presId="urn:microsoft.com/office/officeart/2005/8/layout/process2"/>
    <dgm:cxn modelId="{7BEBB473-83D8-421D-93AA-D5119C4F411C}" type="presParOf" srcId="{8DE83ED0-53F5-4197-9A4A-E3AC438240CB}" destId="{390675D1-890F-4A27-AFBF-78B3602C7310}" srcOrd="11" destOrd="0" presId="urn:microsoft.com/office/officeart/2005/8/layout/process2"/>
    <dgm:cxn modelId="{7684BE12-EF8F-4D5F-BC4A-7EC09852B02B}" type="presParOf" srcId="{390675D1-890F-4A27-AFBF-78B3602C7310}" destId="{B34A9EEA-30F2-4E7C-B6CA-B07EF669461D}" srcOrd="0" destOrd="0" presId="urn:microsoft.com/office/officeart/2005/8/layout/process2"/>
    <dgm:cxn modelId="{DE6516C0-06DA-4D95-9BA5-85294C0C27D0}" type="presParOf" srcId="{8DE83ED0-53F5-4197-9A4A-E3AC438240CB}" destId="{BCD7393D-7AD2-45F3-9046-F1B68BF37904}" srcOrd="12" destOrd="0" presId="urn:microsoft.com/office/officeart/2005/8/layout/process2"/>
    <dgm:cxn modelId="{9F65214D-DCBB-43BA-B2F4-666688A5AB42}" type="presParOf" srcId="{8DE83ED0-53F5-4197-9A4A-E3AC438240CB}" destId="{08ED0D2C-7AE1-4460-B17B-DE4C24AEF061}" srcOrd="13" destOrd="0" presId="urn:microsoft.com/office/officeart/2005/8/layout/process2"/>
    <dgm:cxn modelId="{07FEF0FC-DEE3-40EE-B4C8-5A5E70BE4CBB}" type="presParOf" srcId="{08ED0D2C-7AE1-4460-B17B-DE4C24AEF061}" destId="{5915014F-6AD3-4444-9C8F-DB4CCD165229}" srcOrd="0" destOrd="0" presId="urn:microsoft.com/office/officeart/2005/8/layout/process2"/>
    <dgm:cxn modelId="{2B24BC76-2D32-4A3C-A102-E19FFDB7E612}" type="presParOf" srcId="{8DE83ED0-53F5-4197-9A4A-E3AC438240CB}" destId="{ACC3A572-18FE-4C88-928A-0A6546343623}" srcOrd="14" destOrd="0" presId="urn:microsoft.com/office/officeart/2005/8/layout/process2"/>
    <dgm:cxn modelId="{05ACDDC2-CB5C-4C8C-BF01-7B454B731B76}" type="presParOf" srcId="{8DE83ED0-53F5-4197-9A4A-E3AC438240CB}" destId="{8BF93F1D-186E-4769-9C52-689A4A0DE11D}" srcOrd="15" destOrd="0" presId="urn:microsoft.com/office/officeart/2005/8/layout/process2"/>
    <dgm:cxn modelId="{F6E10386-04B4-481C-BFBC-42019027D7D7}" type="presParOf" srcId="{8BF93F1D-186E-4769-9C52-689A4A0DE11D}" destId="{A9A982CF-BD33-433E-BD45-071E91B5225E}" srcOrd="0" destOrd="0" presId="urn:microsoft.com/office/officeart/2005/8/layout/process2"/>
    <dgm:cxn modelId="{6B2E647F-113F-44A9-92AE-FECAFA1168FA}" type="presParOf" srcId="{8DE83ED0-53F5-4197-9A4A-E3AC438240CB}" destId="{37EDBC32-07F4-4D34-BB04-F1A2B4C03852}" srcOrd="1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26F629-8393-4DB1-B639-2D9378AC6A03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37FA85E-42DB-4E71-9B26-F6F4668E7ACD}">
      <dgm:prSet/>
      <dgm:spPr>
        <a:solidFill>
          <a:srgbClr val="0773A9"/>
        </a:solidFill>
        <a:ln>
          <a:solidFill>
            <a:srgbClr val="00B0F0"/>
          </a:solidFill>
        </a:ln>
      </dgm:spPr>
      <dgm:t>
        <a:bodyPr/>
        <a:lstStyle/>
        <a:p>
          <a:pPr rtl="0"/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3F82A1EF-AABE-482E-83B2-6CDE41507C97}" type="parTrans" cxnId="{53A9A42F-B3D9-4762-899A-7F684B954249}">
      <dgm:prSet/>
      <dgm:spPr/>
      <dgm:t>
        <a:bodyPr/>
        <a:lstStyle/>
        <a:p>
          <a:endParaRPr lang="es-EC"/>
        </a:p>
      </dgm:t>
    </dgm:pt>
    <dgm:pt modelId="{A761676D-78C9-4B80-8375-93D8671ED292}" type="sibTrans" cxnId="{53A9A42F-B3D9-4762-899A-7F684B954249}">
      <dgm:prSet/>
      <dgm:spPr/>
      <dgm:t>
        <a:bodyPr/>
        <a:lstStyle/>
        <a:p>
          <a:endParaRPr lang="es-EC"/>
        </a:p>
      </dgm:t>
    </dgm:pt>
    <dgm:pt modelId="{7553D000-F0A1-41EE-ACC2-4B5AD669AAC3}" type="pres">
      <dgm:prSet presAssocID="{EB26F629-8393-4DB1-B639-2D9378AC6A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ADADC52-3A75-4BEB-9459-ACC1A84AF55F}" type="pres">
      <dgm:prSet presAssocID="{EB26F629-8393-4DB1-B639-2D9378AC6A03}" presName="fgShape" presStyleLbl="fgShp" presStyleIdx="0" presStyleCnt="1" custScaleX="50581" custLinFactNeighborX="0" custLinFactNeighborY="-236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C"/>
        </a:p>
      </dgm:t>
    </dgm:pt>
    <dgm:pt modelId="{E19DA343-1A25-4350-A15B-E0FF82CBD918}" type="pres">
      <dgm:prSet presAssocID="{EB26F629-8393-4DB1-B639-2D9378AC6A03}" presName="linComp" presStyleCnt="0"/>
      <dgm:spPr/>
    </dgm:pt>
    <dgm:pt modelId="{7E35DFDD-19BD-4D59-B828-890C669E93B9}" type="pres">
      <dgm:prSet presAssocID="{837FA85E-42DB-4E71-9B26-F6F4668E7ACD}" presName="compNode" presStyleCnt="0"/>
      <dgm:spPr/>
    </dgm:pt>
    <dgm:pt modelId="{2C075CF4-0B3A-4EE1-AD6C-C5BF2D2AB7E0}" type="pres">
      <dgm:prSet presAssocID="{837FA85E-42DB-4E71-9B26-F6F4668E7ACD}" presName="bkgdShape" presStyleLbl="node1" presStyleIdx="0" presStyleCnt="1" custLinFactNeighborY="-1176"/>
      <dgm:spPr/>
      <dgm:t>
        <a:bodyPr/>
        <a:lstStyle/>
        <a:p>
          <a:endParaRPr lang="es-EC"/>
        </a:p>
      </dgm:t>
    </dgm:pt>
    <dgm:pt modelId="{B63AA418-4BB8-41CA-885F-934C39E708DE}" type="pres">
      <dgm:prSet presAssocID="{837FA85E-42DB-4E71-9B26-F6F4668E7AC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1B9346-F941-4ABC-8736-A19560766F3C}" type="pres">
      <dgm:prSet presAssocID="{837FA85E-42DB-4E71-9B26-F6F4668E7ACD}" presName="invisiNode" presStyleLbl="node1" presStyleIdx="0" presStyleCnt="1"/>
      <dgm:spPr/>
    </dgm:pt>
    <dgm:pt modelId="{F92996AC-59F5-435A-9A2A-B608235C12A7}" type="pres">
      <dgm:prSet presAssocID="{837FA85E-42DB-4E71-9B26-F6F4668E7ACD}" presName="imagNode" presStyleLbl="fgImgPlace1" presStyleIdx="0" presStyleCnt="1" custFlipHor="1" custScaleX="11162" custScaleY="4104"/>
      <dgm:spPr/>
    </dgm:pt>
  </dgm:ptLst>
  <dgm:cxnLst>
    <dgm:cxn modelId="{525B5CDA-D4D3-4E8E-B2B6-B0F7607CE17C}" type="presOf" srcId="{837FA85E-42DB-4E71-9B26-F6F4668E7ACD}" destId="{2C075CF4-0B3A-4EE1-AD6C-C5BF2D2AB7E0}" srcOrd="0" destOrd="0" presId="urn:microsoft.com/office/officeart/2005/8/layout/hList7#2"/>
    <dgm:cxn modelId="{53A9A42F-B3D9-4762-899A-7F684B954249}" srcId="{EB26F629-8393-4DB1-B639-2D9378AC6A03}" destId="{837FA85E-42DB-4E71-9B26-F6F4668E7ACD}" srcOrd="0" destOrd="0" parTransId="{3F82A1EF-AABE-482E-83B2-6CDE41507C97}" sibTransId="{A761676D-78C9-4B80-8375-93D8671ED292}"/>
    <dgm:cxn modelId="{2AFA420B-5A83-4E06-BD5F-8A1AE0AEF7DA}" type="presOf" srcId="{EB26F629-8393-4DB1-B639-2D9378AC6A03}" destId="{7553D000-F0A1-41EE-ACC2-4B5AD669AAC3}" srcOrd="0" destOrd="0" presId="urn:microsoft.com/office/officeart/2005/8/layout/hList7#2"/>
    <dgm:cxn modelId="{E29B3412-6BD6-4A97-ADD5-9ED4EBECBE64}" type="presOf" srcId="{837FA85E-42DB-4E71-9B26-F6F4668E7ACD}" destId="{B63AA418-4BB8-41CA-885F-934C39E708DE}" srcOrd="1" destOrd="0" presId="urn:microsoft.com/office/officeart/2005/8/layout/hList7#2"/>
    <dgm:cxn modelId="{37EB39ED-75ED-4F76-A514-DB2C1193503D}" type="presParOf" srcId="{7553D000-F0A1-41EE-ACC2-4B5AD669AAC3}" destId="{FADADC52-3A75-4BEB-9459-ACC1A84AF55F}" srcOrd="0" destOrd="0" presId="urn:microsoft.com/office/officeart/2005/8/layout/hList7#2"/>
    <dgm:cxn modelId="{046ED6BC-CDE5-4F2C-B669-F67BB23A40D7}" type="presParOf" srcId="{7553D000-F0A1-41EE-ACC2-4B5AD669AAC3}" destId="{E19DA343-1A25-4350-A15B-E0FF82CBD918}" srcOrd="1" destOrd="0" presId="urn:microsoft.com/office/officeart/2005/8/layout/hList7#2"/>
    <dgm:cxn modelId="{A3FA6045-C214-4245-AE8A-17703F6E40C3}" type="presParOf" srcId="{E19DA343-1A25-4350-A15B-E0FF82CBD918}" destId="{7E35DFDD-19BD-4D59-B828-890C669E93B9}" srcOrd="0" destOrd="0" presId="urn:microsoft.com/office/officeart/2005/8/layout/hList7#2"/>
    <dgm:cxn modelId="{0269C907-2200-469E-BA90-3540BA9132D1}" type="presParOf" srcId="{7E35DFDD-19BD-4D59-B828-890C669E93B9}" destId="{2C075CF4-0B3A-4EE1-AD6C-C5BF2D2AB7E0}" srcOrd="0" destOrd="0" presId="urn:microsoft.com/office/officeart/2005/8/layout/hList7#2"/>
    <dgm:cxn modelId="{BD996D41-95CA-44A9-986D-8A52E8EC5E2B}" type="presParOf" srcId="{7E35DFDD-19BD-4D59-B828-890C669E93B9}" destId="{B63AA418-4BB8-41CA-885F-934C39E708DE}" srcOrd="1" destOrd="0" presId="urn:microsoft.com/office/officeart/2005/8/layout/hList7#2"/>
    <dgm:cxn modelId="{B8F1FF8B-8844-4C31-8281-DA3AFFD01CFE}" type="presParOf" srcId="{7E35DFDD-19BD-4D59-B828-890C669E93B9}" destId="{631B9346-F941-4ABC-8736-A19560766F3C}" srcOrd="2" destOrd="0" presId="urn:microsoft.com/office/officeart/2005/8/layout/hList7#2"/>
    <dgm:cxn modelId="{8E6FA0B4-9CAB-4056-A2DF-B5E8DB9B814A}" type="presParOf" srcId="{7E35DFDD-19BD-4D59-B828-890C669E93B9}" destId="{F92996AC-59F5-435A-9A2A-B608235C12A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4E729F-CCE3-461F-8562-1CEC7E065D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5703A0-70F2-44BD-86EC-2AEA7F8AD65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C" sz="1400" b="0" u="none" dirty="0" smtClean="0"/>
            <a:t> </a:t>
          </a:r>
          <a:endParaRPr lang="es-EC" sz="1400" dirty="0" smtClean="0"/>
        </a:p>
        <a:p>
          <a:pPr algn="ctr"/>
          <a:endParaRPr lang="es-EC" sz="1400" dirty="0" smtClean="0"/>
        </a:p>
        <a:p>
          <a:pPr algn="ctr"/>
          <a:endParaRPr lang="es-EC" sz="1400" dirty="0" smtClean="0"/>
        </a:p>
        <a:p>
          <a:pPr algn="ctr"/>
          <a:endParaRPr lang="es-EC" sz="1400" dirty="0" smtClean="0"/>
        </a:p>
        <a:p>
          <a:pPr algn="l"/>
          <a:endParaRPr lang="es-EC" sz="1400" dirty="0" smtClean="0"/>
        </a:p>
        <a:p>
          <a:pPr algn="l"/>
          <a:r>
            <a:rPr lang="es-EC" sz="1400" dirty="0" smtClean="0"/>
            <a:t>1.- El STAD debe estar conformado por personal capacitado.</a:t>
          </a:r>
        </a:p>
        <a:p>
          <a:pPr algn="l"/>
          <a:r>
            <a:rPr lang="es-EC" sz="1400" dirty="0" smtClean="0"/>
            <a:t>2.- Se debe fomentar la cultura organizacional entre los colaboradores.</a:t>
          </a:r>
        </a:p>
        <a:p>
          <a:pPr algn="l"/>
          <a:r>
            <a:rPr lang="es-EC" sz="1400" dirty="0" smtClean="0"/>
            <a:t>3.- Se identificó que los manuales de identidad corporativa se encuentran deshabilitados.</a:t>
          </a:r>
        </a:p>
        <a:p>
          <a:pPr algn="l"/>
          <a:r>
            <a:rPr lang="es-EC" sz="1400" dirty="0" smtClean="0"/>
            <a:t>4.- La inducción se efectúa con limitada periodicidad.</a:t>
          </a:r>
        </a:p>
        <a:p>
          <a:pPr algn="l"/>
          <a:r>
            <a:rPr lang="es-EC" sz="1400" dirty="0" smtClean="0"/>
            <a:t>5.- Hace falta un software para el proceso de crédito y para los subsistemas de RR.HH.</a:t>
          </a:r>
        </a:p>
        <a:p>
          <a:pPr algn="l"/>
          <a:r>
            <a:rPr lang="es-EC" sz="1400" dirty="0" smtClean="0"/>
            <a:t>6.- Existen cuellos de botella en el macro proceso de crédito.</a:t>
          </a:r>
        </a:p>
        <a:p>
          <a:pPr algn="l"/>
          <a:r>
            <a:rPr lang="es-EC" sz="1400" dirty="0" smtClean="0"/>
            <a:t>7.- No se cuenta con un plan de comunicación interna institucional.</a:t>
          </a:r>
        </a:p>
        <a:p>
          <a:pPr algn="l"/>
          <a:r>
            <a:rPr lang="es-EC" sz="1400" dirty="0" smtClean="0"/>
            <a:t>8.-  La institución no se ha acogido a la remuneración variable por eficiencia establecida por el MRL.</a:t>
          </a:r>
        </a:p>
        <a:p>
          <a:pPr algn="l"/>
          <a:endParaRPr lang="es-EC" sz="1600" dirty="0" smtClean="0"/>
        </a:p>
        <a:p>
          <a:pPr algn="l"/>
          <a:endParaRPr lang="es-EC" sz="1600" dirty="0" smtClean="0"/>
        </a:p>
        <a:p>
          <a:pPr algn="l"/>
          <a:endParaRPr lang="es-EC" sz="1600" dirty="0" smtClean="0"/>
        </a:p>
        <a:p>
          <a:pPr algn="ctr"/>
          <a:endParaRPr lang="es-EC" sz="1400" dirty="0" smtClean="0"/>
        </a:p>
        <a:p>
          <a:pPr algn="ctr"/>
          <a:endParaRPr lang="es-EC" sz="1400" b="0" u="none" dirty="0"/>
        </a:p>
      </dgm:t>
    </dgm:pt>
    <dgm:pt modelId="{FC536217-0758-4AAF-B076-D7D42D2BB192}" type="parTrans" cxnId="{F9FB8EAC-89A8-4E97-8E44-7B015A3161EC}">
      <dgm:prSet/>
      <dgm:spPr/>
      <dgm:t>
        <a:bodyPr/>
        <a:lstStyle/>
        <a:p>
          <a:endParaRPr lang="es-EC"/>
        </a:p>
      </dgm:t>
    </dgm:pt>
    <dgm:pt modelId="{A099A5F4-931A-4199-AD23-507919A40BAB}" type="sibTrans" cxnId="{F9FB8EAC-89A8-4E97-8E44-7B015A3161EC}">
      <dgm:prSet/>
      <dgm:spPr/>
      <dgm:t>
        <a:bodyPr/>
        <a:lstStyle/>
        <a:p>
          <a:endParaRPr lang="es-EC"/>
        </a:p>
      </dgm:t>
    </dgm:pt>
    <dgm:pt modelId="{3600E1A7-A28A-45B4-9B39-73193EA7A8AB}" type="pres">
      <dgm:prSet presAssocID="{7E4E729F-CCE3-461F-8562-1CEC7E065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319AD0-6D6D-4842-94F4-EF5258559060}" type="pres">
      <dgm:prSet presAssocID="{5C5703A0-70F2-44BD-86EC-2AEA7F8AD658}" presName="node" presStyleLbl="node1" presStyleIdx="0" presStyleCnt="1" custScaleY="183363" custLinFactNeighborX="-5236" custLinFactNeighborY="-23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FB8EAC-89A8-4E97-8E44-7B015A3161EC}" srcId="{7E4E729F-CCE3-461F-8562-1CEC7E065D8C}" destId="{5C5703A0-70F2-44BD-86EC-2AEA7F8AD658}" srcOrd="0" destOrd="0" parTransId="{FC536217-0758-4AAF-B076-D7D42D2BB192}" sibTransId="{A099A5F4-931A-4199-AD23-507919A40BAB}"/>
    <dgm:cxn modelId="{874FF7C4-4C0F-47CB-84D1-FC821FA3CE66}" type="presOf" srcId="{5C5703A0-70F2-44BD-86EC-2AEA7F8AD658}" destId="{36319AD0-6D6D-4842-94F4-EF5258559060}" srcOrd="0" destOrd="0" presId="urn:microsoft.com/office/officeart/2005/8/layout/process1"/>
    <dgm:cxn modelId="{9E33D729-F1DD-48C8-85CB-4B472762135E}" type="presOf" srcId="{7E4E729F-CCE3-461F-8562-1CEC7E065D8C}" destId="{3600E1A7-A28A-45B4-9B39-73193EA7A8AB}" srcOrd="0" destOrd="0" presId="urn:microsoft.com/office/officeart/2005/8/layout/process1"/>
    <dgm:cxn modelId="{8C3C2C80-6023-4E8E-944C-0911AB56489A}" type="presParOf" srcId="{3600E1A7-A28A-45B4-9B39-73193EA7A8AB}" destId="{36319AD0-6D6D-4842-94F4-EF52585590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4E729F-CCE3-461F-8562-1CEC7E065D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5703A0-70F2-44BD-86EC-2AEA7F8AD65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endParaRPr lang="es-EC" sz="1400" dirty="0" smtClean="0"/>
        </a:p>
        <a:p>
          <a:pPr algn="ctr"/>
          <a:endParaRPr lang="es-EC" sz="1400" dirty="0" smtClean="0"/>
        </a:p>
        <a:p>
          <a:pPr algn="ctr"/>
          <a:endParaRPr lang="es-EC" sz="1400" dirty="0" smtClean="0"/>
        </a:p>
        <a:p>
          <a:pPr algn="ctr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r>
            <a:rPr lang="es-EC" sz="1400" dirty="0" smtClean="0"/>
            <a:t>1.- Los integrantes del STAD deben tener </a:t>
          </a:r>
          <a:r>
            <a:rPr lang="es-EC" sz="1400" b="1" dirty="0" smtClean="0"/>
            <a:t>conocimientos multidisciplinarios</a:t>
          </a:r>
          <a:r>
            <a:rPr lang="es-EC" sz="1400" dirty="0" smtClean="0"/>
            <a:t>, además deben pertenecer a las diferentes áreas que intervengan en un mismo proceso, a fin de que se efectué un continuo monitoreo y evaluación de los resultados alcanzados.</a:t>
          </a:r>
        </a:p>
        <a:p>
          <a:pPr algn="l"/>
          <a:r>
            <a:rPr lang="es-EC" sz="1400" dirty="0" smtClean="0"/>
            <a:t>2.-  Impulsar la </a:t>
          </a:r>
          <a:r>
            <a:rPr lang="es-EC" sz="1400" b="1" dirty="0" smtClean="0"/>
            <a:t>cultura organizacional </a:t>
          </a:r>
          <a:r>
            <a:rPr lang="es-EC" sz="1400" dirty="0" smtClean="0"/>
            <a:t>a través  de: conferencias, charlas, actividades recreativas, videos, publicidad en carteleras, entre otros.</a:t>
          </a:r>
        </a:p>
        <a:p>
          <a:pPr algn="l"/>
          <a:r>
            <a:rPr lang="es-EC" sz="1400" dirty="0" smtClean="0"/>
            <a:t>3.- </a:t>
          </a:r>
          <a:r>
            <a:rPr lang="es-EC" sz="1400" b="1" dirty="0" smtClean="0"/>
            <a:t>Actualización de la carpeta virtual</a:t>
          </a:r>
          <a:r>
            <a:rPr lang="es-EC" sz="1400" dirty="0" smtClean="0"/>
            <a:t> que contiene el Manual de Identidad Corporativa, y promover el uso de esta herramienta, a través de cursos, talleres, conferencias, videos.</a:t>
          </a:r>
        </a:p>
        <a:p>
          <a:pPr algn="l"/>
          <a:r>
            <a:rPr lang="es-EC" sz="1400" dirty="0" smtClean="0"/>
            <a:t>4.- Implementar una herramienta tecnológica, a fin de que la ejecución de los </a:t>
          </a:r>
          <a:r>
            <a:rPr lang="es-EC" sz="1400" b="1" dirty="0" smtClean="0"/>
            <a:t>programas de inducción</a:t>
          </a:r>
          <a:r>
            <a:rPr lang="es-EC" sz="1400" dirty="0" smtClean="0"/>
            <a:t> se realice de manera frecuente, evitando tiempos de espera muy prolongados.</a:t>
          </a:r>
        </a:p>
        <a:p>
          <a:pPr algn="l"/>
          <a:endParaRPr lang="es-EC" sz="1400" b="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</dgm:t>
    </dgm:pt>
    <dgm:pt modelId="{A099A5F4-931A-4199-AD23-507919A40BAB}" type="sibTrans" cxnId="{F9FB8EAC-89A8-4E97-8E44-7B015A3161EC}">
      <dgm:prSet/>
      <dgm:spPr/>
      <dgm:t>
        <a:bodyPr/>
        <a:lstStyle/>
        <a:p>
          <a:endParaRPr lang="es-EC"/>
        </a:p>
      </dgm:t>
    </dgm:pt>
    <dgm:pt modelId="{FC536217-0758-4AAF-B076-D7D42D2BB192}" type="parTrans" cxnId="{F9FB8EAC-89A8-4E97-8E44-7B015A3161EC}">
      <dgm:prSet/>
      <dgm:spPr/>
      <dgm:t>
        <a:bodyPr/>
        <a:lstStyle/>
        <a:p>
          <a:endParaRPr lang="es-EC"/>
        </a:p>
      </dgm:t>
    </dgm:pt>
    <dgm:pt modelId="{3600E1A7-A28A-45B4-9B39-73193EA7A8AB}" type="pres">
      <dgm:prSet presAssocID="{7E4E729F-CCE3-461F-8562-1CEC7E065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319AD0-6D6D-4842-94F4-EF5258559060}" type="pres">
      <dgm:prSet presAssocID="{5C5703A0-70F2-44BD-86EC-2AEA7F8AD658}" presName="node" presStyleLbl="node1" presStyleIdx="0" presStyleCnt="1" custScaleY="183363" custLinFactNeighborX="-5236" custLinFactNeighborY="-23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FB8EAC-89A8-4E97-8E44-7B015A3161EC}" srcId="{7E4E729F-CCE3-461F-8562-1CEC7E065D8C}" destId="{5C5703A0-70F2-44BD-86EC-2AEA7F8AD658}" srcOrd="0" destOrd="0" parTransId="{FC536217-0758-4AAF-B076-D7D42D2BB192}" sibTransId="{A099A5F4-931A-4199-AD23-507919A40BAB}"/>
    <dgm:cxn modelId="{7FCF8118-8340-466A-A344-C88A1A792F0C}" type="presOf" srcId="{7E4E729F-CCE3-461F-8562-1CEC7E065D8C}" destId="{3600E1A7-A28A-45B4-9B39-73193EA7A8AB}" srcOrd="0" destOrd="0" presId="urn:microsoft.com/office/officeart/2005/8/layout/process1"/>
    <dgm:cxn modelId="{4615D6DD-10E7-495C-AB87-C40198CAED15}" type="presOf" srcId="{5C5703A0-70F2-44BD-86EC-2AEA7F8AD658}" destId="{36319AD0-6D6D-4842-94F4-EF5258559060}" srcOrd="0" destOrd="0" presId="urn:microsoft.com/office/officeart/2005/8/layout/process1"/>
    <dgm:cxn modelId="{1A46A4B7-2101-4C74-8502-1CF91AFDA4F9}" type="presParOf" srcId="{3600E1A7-A28A-45B4-9B39-73193EA7A8AB}" destId="{36319AD0-6D6D-4842-94F4-EF52585590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4E729F-CCE3-461F-8562-1CEC7E065D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5703A0-70F2-44BD-86EC-2AEA7F8AD65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r>
            <a:rPr lang="es-EC" sz="1400" dirty="0" smtClean="0"/>
            <a:t>5.-  Implementar un </a:t>
          </a:r>
          <a:r>
            <a:rPr lang="es-EC" sz="1400" b="1" dirty="0" smtClean="0"/>
            <a:t>software  </a:t>
          </a:r>
          <a:r>
            <a:rPr lang="es-EC" sz="1400" b="0" dirty="0" smtClean="0"/>
            <a:t>para el proceso de crédito y para recursos humanos que integre a los subsistemas, evitando una gestión de manera aislada.</a:t>
          </a:r>
        </a:p>
        <a:p>
          <a:pPr algn="l"/>
          <a:r>
            <a:rPr lang="es-EC" sz="1400" b="0" dirty="0" smtClean="0"/>
            <a:t>6.- Realizar una </a:t>
          </a:r>
          <a:r>
            <a:rPr lang="es-EC" sz="1400" b="1" dirty="0" smtClean="0"/>
            <a:t>reingeniería de procesos</a:t>
          </a:r>
          <a:r>
            <a:rPr lang="es-EC" sz="1400" b="0" dirty="0" smtClean="0"/>
            <a:t>, a fin de identificar los tiempos de espera del flujo de trabajo de crédito y de las áreas que intervienen en este proceso.</a:t>
          </a:r>
        </a:p>
        <a:p>
          <a:pPr algn="l"/>
          <a:r>
            <a:rPr lang="es-EC" sz="1400" b="0" dirty="0" smtClean="0"/>
            <a:t>7.- Elaborar el </a:t>
          </a:r>
          <a:r>
            <a:rPr lang="es-EC" sz="1400" b="1" dirty="0" smtClean="0"/>
            <a:t>manual de comunicación corporativa</a:t>
          </a:r>
          <a:r>
            <a:rPr lang="es-EC" sz="1400" b="0" dirty="0" smtClean="0"/>
            <a:t>, a fin de identificar mecanismos que permitan transmitir de manera oportuna y adecuada información institucional.</a:t>
          </a:r>
        </a:p>
        <a:p>
          <a:pPr algn="l"/>
          <a:r>
            <a:rPr lang="es-EC" sz="1400" b="0" dirty="0" smtClean="0"/>
            <a:t>8.- Gestionar con el MRL y el SNAP, a fin de que la institución se acoja a la </a:t>
          </a:r>
          <a:r>
            <a:rPr lang="es-EC" sz="1400" b="1" dirty="0" smtClean="0"/>
            <a:t>remuneración variable por eficiencia.</a:t>
          </a:r>
        </a:p>
        <a:p>
          <a:pPr algn="l"/>
          <a:r>
            <a:rPr lang="es-EC" sz="1400" b="0" dirty="0" smtClean="0"/>
            <a:t> </a:t>
          </a:r>
        </a:p>
        <a:p>
          <a:pPr algn="l"/>
          <a:endParaRPr lang="es-EC" sz="1400" b="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endParaRPr lang="es-EC" sz="1400" dirty="0" smtClean="0"/>
        </a:p>
        <a:p>
          <a:pPr algn="l"/>
          <a:r>
            <a:rPr lang="es-EC" sz="1400" dirty="0" smtClean="0"/>
            <a:t>Ión se</a:t>
          </a:r>
        </a:p>
      </dgm:t>
    </dgm:pt>
    <dgm:pt modelId="{A099A5F4-931A-4199-AD23-507919A40BAB}" type="sibTrans" cxnId="{F9FB8EAC-89A8-4E97-8E44-7B015A3161EC}">
      <dgm:prSet/>
      <dgm:spPr/>
      <dgm:t>
        <a:bodyPr/>
        <a:lstStyle/>
        <a:p>
          <a:endParaRPr lang="es-EC"/>
        </a:p>
      </dgm:t>
    </dgm:pt>
    <dgm:pt modelId="{FC536217-0758-4AAF-B076-D7D42D2BB192}" type="parTrans" cxnId="{F9FB8EAC-89A8-4E97-8E44-7B015A3161EC}">
      <dgm:prSet/>
      <dgm:spPr/>
      <dgm:t>
        <a:bodyPr/>
        <a:lstStyle/>
        <a:p>
          <a:endParaRPr lang="es-EC"/>
        </a:p>
      </dgm:t>
    </dgm:pt>
    <dgm:pt modelId="{3600E1A7-A28A-45B4-9B39-73193EA7A8AB}" type="pres">
      <dgm:prSet presAssocID="{7E4E729F-CCE3-461F-8562-1CEC7E065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319AD0-6D6D-4842-94F4-EF5258559060}" type="pres">
      <dgm:prSet presAssocID="{5C5703A0-70F2-44BD-86EC-2AEA7F8AD658}" presName="node" presStyleLbl="node1" presStyleIdx="0" presStyleCnt="1" custScaleY="183363" custLinFactNeighborX="26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FB8EAC-89A8-4E97-8E44-7B015A3161EC}" srcId="{7E4E729F-CCE3-461F-8562-1CEC7E065D8C}" destId="{5C5703A0-70F2-44BD-86EC-2AEA7F8AD658}" srcOrd="0" destOrd="0" parTransId="{FC536217-0758-4AAF-B076-D7D42D2BB192}" sibTransId="{A099A5F4-931A-4199-AD23-507919A40BAB}"/>
    <dgm:cxn modelId="{D6AE45A4-6C77-4E1B-A65D-FBD076CB85AE}" type="presOf" srcId="{5C5703A0-70F2-44BD-86EC-2AEA7F8AD658}" destId="{36319AD0-6D6D-4842-94F4-EF5258559060}" srcOrd="0" destOrd="0" presId="urn:microsoft.com/office/officeart/2005/8/layout/process1"/>
    <dgm:cxn modelId="{308059B2-2041-49BB-BCBC-4EE9B872359B}" type="presOf" srcId="{7E4E729F-CCE3-461F-8562-1CEC7E065D8C}" destId="{3600E1A7-A28A-45B4-9B39-73193EA7A8AB}" srcOrd="0" destOrd="0" presId="urn:microsoft.com/office/officeart/2005/8/layout/process1"/>
    <dgm:cxn modelId="{DAB1C28F-7149-470B-8BA4-15A791BF5AF0}" type="presParOf" srcId="{3600E1A7-A28A-45B4-9B39-73193EA7A8AB}" destId="{36319AD0-6D6D-4842-94F4-EF52585590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B7561-87DE-4CE3-BA43-802321125B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641F6A-B581-4835-9B2D-CFE5D9785F0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ES" sz="1400" dirty="0" smtClean="0"/>
            <a:t>Diseñar un sistema de trabajo de alto desempeño, para que el recurso humano de la Gerencia Nacional de Concesión de Crédito de la Corporación Financiera Nacional - CFN, cuente con una estrategia efectiva que genere mayor productividad en un periodo de 2 años.  </a:t>
          </a:r>
          <a:endParaRPr lang="es-EC" sz="1400" dirty="0"/>
        </a:p>
      </dgm:t>
    </dgm:pt>
    <dgm:pt modelId="{18A56087-869A-4C02-B3C3-84EF3EE68DAE}" type="sibTrans" cxnId="{2DEC3388-2449-4BD2-AD1C-8A1E6CCC2B1C}">
      <dgm:prSet/>
      <dgm:spPr/>
      <dgm:t>
        <a:bodyPr/>
        <a:lstStyle/>
        <a:p>
          <a:endParaRPr lang="es-EC"/>
        </a:p>
      </dgm:t>
    </dgm:pt>
    <dgm:pt modelId="{E420DB3E-4866-45CE-8CB6-95947EEF76C6}" type="parTrans" cxnId="{2DEC3388-2449-4BD2-AD1C-8A1E6CCC2B1C}">
      <dgm:prSet/>
      <dgm:spPr/>
      <dgm:t>
        <a:bodyPr/>
        <a:lstStyle/>
        <a:p>
          <a:endParaRPr lang="es-EC"/>
        </a:p>
      </dgm:t>
    </dgm:pt>
    <dgm:pt modelId="{83AD04C1-964C-4891-9645-53A0351815CD}" type="pres">
      <dgm:prSet presAssocID="{77FB7561-87DE-4CE3-BA43-802321125B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DE1522-01D9-447A-B45E-D74D61AF3837}" type="pres">
      <dgm:prSet presAssocID="{77FB7561-87DE-4CE3-BA43-802321125B70}" presName="arrow" presStyleLbl="bgShp" presStyleIdx="0" presStyleCnt="1" custScaleX="107128" custLinFactNeighborY="-2500"/>
      <dgm:spPr/>
    </dgm:pt>
    <dgm:pt modelId="{BBBD54A4-F3ED-4994-8608-2973271490D3}" type="pres">
      <dgm:prSet presAssocID="{77FB7561-87DE-4CE3-BA43-802321125B70}" presName="linearProcess" presStyleCnt="0"/>
      <dgm:spPr/>
    </dgm:pt>
    <dgm:pt modelId="{0FD69351-7F96-459A-9AF5-0FCF00D52FB6}" type="pres">
      <dgm:prSet presAssocID="{BC641F6A-B581-4835-9B2D-CFE5D9785F05}" presName="textNode" presStyleLbl="node1" presStyleIdx="0" presStyleCnt="1" custScaleX="152597" custScaleY="143584" custLinFactNeighborX="-2980" custLinFactNeighborY="34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9233F23-D814-4708-83B6-EEBBC787AD96}" type="presOf" srcId="{BC641F6A-B581-4835-9B2D-CFE5D9785F05}" destId="{0FD69351-7F96-459A-9AF5-0FCF00D52FB6}" srcOrd="0" destOrd="0" presId="urn:microsoft.com/office/officeart/2005/8/layout/hProcess9"/>
    <dgm:cxn modelId="{2DEC3388-2449-4BD2-AD1C-8A1E6CCC2B1C}" srcId="{77FB7561-87DE-4CE3-BA43-802321125B70}" destId="{BC641F6A-B581-4835-9B2D-CFE5D9785F05}" srcOrd="0" destOrd="0" parTransId="{E420DB3E-4866-45CE-8CB6-95947EEF76C6}" sibTransId="{18A56087-869A-4C02-B3C3-84EF3EE68DAE}"/>
    <dgm:cxn modelId="{79CB6C43-495C-4CC2-8B59-F7DCD501D892}" type="presOf" srcId="{77FB7561-87DE-4CE3-BA43-802321125B70}" destId="{83AD04C1-964C-4891-9645-53A0351815CD}" srcOrd="0" destOrd="0" presId="urn:microsoft.com/office/officeart/2005/8/layout/hProcess9"/>
    <dgm:cxn modelId="{06109ECA-988B-4777-B0C1-7B94D62A47B0}" type="presParOf" srcId="{83AD04C1-964C-4891-9645-53A0351815CD}" destId="{2CDE1522-01D9-447A-B45E-D74D61AF3837}" srcOrd="0" destOrd="0" presId="urn:microsoft.com/office/officeart/2005/8/layout/hProcess9"/>
    <dgm:cxn modelId="{6CAB5BAA-09D3-41A6-9881-8A10266A3E6D}" type="presParOf" srcId="{83AD04C1-964C-4891-9645-53A0351815CD}" destId="{BBBD54A4-F3ED-4994-8608-2973271490D3}" srcOrd="1" destOrd="0" presId="urn:microsoft.com/office/officeart/2005/8/layout/hProcess9"/>
    <dgm:cxn modelId="{CEEF53AC-B06C-4EDF-84F7-D9DD1AE9BF0B}" type="presParOf" srcId="{BBBD54A4-F3ED-4994-8608-2973271490D3}" destId="{0FD69351-7F96-459A-9AF5-0FCF00D52FB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B7561-87DE-4CE3-BA43-802321125B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D446403-2994-4772-8996-4DB4863385F0}">
      <dgm:prSet custT="1"/>
      <dgm:spPr>
        <a:solidFill>
          <a:srgbClr val="0070C0"/>
        </a:solidFill>
      </dgm:spPr>
      <dgm:t>
        <a:bodyPr/>
        <a:lstStyle/>
        <a:p>
          <a:r>
            <a:rPr lang="es-ES" sz="1400" dirty="0" smtClean="0"/>
            <a:t>1.- Identificar los principios esenciales en la Institución que sustentan a los sistemas de trabajo de alto desempeño.</a:t>
          </a:r>
          <a:endParaRPr lang="es-EC" sz="1400" dirty="0"/>
        </a:p>
      </dgm:t>
    </dgm:pt>
    <dgm:pt modelId="{0326B3A4-9353-4A72-AEDD-E0E17B73F0D8}" type="parTrans" cxnId="{EA3C5446-8223-4AFD-B911-92EC9360B77C}">
      <dgm:prSet/>
      <dgm:spPr/>
      <dgm:t>
        <a:bodyPr/>
        <a:lstStyle/>
        <a:p>
          <a:endParaRPr lang="es-EC"/>
        </a:p>
      </dgm:t>
    </dgm:pt>
    <dgm:pt modelId="{7F36FEFF-4707-4752-B97F-6D55ADF59EAD}" type="sibTrans" cxnId="{EA3C5446-8223-4AFD-B911-92EC9360B77C}">
      <dgm:prSet/>
      <dgm:spPr/>
      <dgm:t>
        <a:bodyPr/>
        <a:lstStyle/>
        <a:p>
          <a:endParaRPr lang="es-EC"/>
        </a:p>
      </dgm:t>
    </dgm:pt>
    <dgm:pt modelId="{D960570C-426B-4E4F-8209-DEA06A60EC57}">
      <dgm:prSet custT="1"/>
      <dgm:spPr>
        <a:solidFill>
          <a:srgbClr val="0070C0"/>
        </a:solidFill>
      </dgm:spPr>
      <dgm:t>
        <a:bodyPr/>
        <a:lstStyle/>
        <a:p>
          <a:r>
            <a:rPr lang="es-ES" sz="1400" dirty="0" smtClean="0"/>
            <a:t>2.- Contar con un diagnóstico adecuado para determinar el grado de aplicabilidad a las necesidades institucionales. </a:t>
          </a:r>
          <a:endParaRPr lang="es-EC" sz="1400" dirty="0"/>
        </a:p>
      </dgm:t>
    </dgm:pt>
    <dgm:pt modelId="{CAFD2FB2-9471-4945-9CDB-D0513E87B6BE}" type="parTrans" cxnId="{7BE2E650-AEE5-484B-AD20-3AFE19ED3B9C}">
      <dgm:prSet/>
      <dgm:spPr/>
      <dgm:t>
        <a:bodyPr/>
        <a:lstStyle/>
        <a:p>
          <a:endParaRPr lang="es-EC"/>
        </a:p>
      </dgm:t>
    </dgm:pt>
    <dgm:pt modelId="{1F4F77E5-D197-4BC5-8F99-DDF8D6D15C28}" type="sibTrans" cxnId="{7BE2E650-AEE5-484B-AD20-3AFE19ED3B9C}">
      <dgm:prSet/>
      <dgm:spPr/>
      <dgm:t>
        <a:bodyPr/>
        <a:lstStyle/>
        <a:p>
          <a:endParaRPr lang="es-EC"/>
        </a:p>
      </dgm:t>
    </dgm:pt>
    <dgm:pt modelId="{83AD04C1-964C-4891-9645-53A0351815CD}" type="pres">
      <dgm:prSet presAssocID="{77FB7561-87DE-4CE3-BA43-802321125B7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DE1522-01D9-447A-B45E-D74D61AF3837}" type="pres">
      <dgm:prSet presAssocID="{77FB7561-87DE-4CE3-BA43-802321125B70}" presName="arrow" presStyleLbl="bgShp" presStyleIdx="0" presStyleCnt="1" custScaleX="91386" custLinFactNeighborX="-3015" custLinFactNeighborY="0"/>
      <dgm:spPr/>
    </dgm:pt>
    <dgm:pt modelId="{BBBD54A4-F3ED-4994-8608-2973271490D3}" type="pres">
      <dgm:prSet presAssocID="{77FB7561-87DE-4CE3-BA43-802321125B70}" presName="linearProcess" presStyleCnt="0"/>
      <dgm:spPr/>
    </dgm:pt>
    <dgm:pt modelId="{9CEA075D-C5C9-435A-83BB-64A63BBC6AC1}" type="pres">
      <dgm:prSet presAssocID="{ED446403-2994-4772-8996-4DB4863385F0}" presName="textNode" presStyleLbl="node1" presStyleIdx="0" presStyleCnt="2" custScaleX="100682" custScaleY="125200" custLinFactNeighborX="-93332" custLinFactNeighborY="2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251233-9CBE-4F3B-A943-2B46A659069F}" type="pres">
      <dgm:prSet presAssocID="{7F36FEFF-4707-4752-B97F-6D55ADF59EAD}" presName="sibTrans" presStyleCnt="0"/>
      <dgm:spPr/>
    </dgm:pt>
    <dgm:pt modelId="{A6699910-0236-4BD2-8D25-53004A0D23C8}" type="pres">
      <dgm:prSet presAssocID="{D960570C-426B-4E4F-8209-DEA06A60EC57}" presName="textNode" presStyleLbl="node1" presStyleIdx="1" presStyleCnt="2" custScaleX="103793" custScaleY="125200" custLinFactX="-7421" custLinFactNeighborX="-100000" custLinFactNeighborY="27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A4209A-5DCA-4B21-8682-A187F17FEA7F}" type="presOf" srcId="{77FB7561-87DE-4CE3-BA43-802321125B70}" destId="{83AD04C1-964C-4891-9645-53A0351815CD}" srcOrd="0" destOrd="0" presId="urn:microsoft.com/office/officeart/2005/8/layout/hProcess9"/>
    <dgm:cxn modelId="{EA3C5446-8223-4AFD-B911-92EC9360B77C}" srcId="{77FB7561-87DE-4CE3-BA43-802321125B70}" destId="{ED446403-2994-4772-8996-4DB4863385F0}" srcOrd="0" destOrd="0" parTransId="{0326B3A4-9353-4A72-AEDD-E0E17B73F0D8}" sibTransId="{7F36FEFF-4707-4752-B97F-6D55ADF59EAD}"/>
    <dgm:cxn modelId="{6DBB0CD3-6E30-47EA-9663-D33F072FC776}" type="presOf" srcId="{ED446403-2994-4772-8996-4DB4863385F0}" destId="{9CEA075D-C5C9-435A-83BB-64A63BBC6AC1}" srcOrd="0" destOrd="0" presId="urn:microsoft.com/office/officeart/2005/8/layout/hProcess9"/>
    <dgm:cxn modelId="{7BE2E650-AEE5-484B-AD20-3AFE19ED3B9C}" srcId="{77FB7561-87DE-4CE3-BA43-802321125B70}" destId="{D960570C-426B-4E4F-8209-DEA06A60EC57}" srcOrd="1" destOrd="0" parTransId="{CAFD2FB2-9471-4945-9CDB-D0513E87B6BE}" sibTransId="{1F4F77E5-D197-4BC5-8F99-DDF8D6D15C28}"/>
    <dgm:cxn modelId="{1C2A117F-3794-43CB-878F-55AC6BFD637E}" type="presOf" srcId="{D960570C-426B-4E4F-8209-DEA06A60EC57}" destId="{A6699910-0236-4BD2-8D25-53004A0D23C8}" srcOrd="0" destOrd="0" presId="urn:microsoft.com/office/officeart/2005/8/layout/hProcess9"/>
    <dgm:cxn modelId="{197ED6C1-8514-4D4D-AA32-6D2CA0EE4585}" type="presParOf" srcId="{83AD04C1-964C-4891-9645-53A0351815CD}" destId="{2CDE1522-01D9-447A-B45E-D74D61AF3837}" srcOrd="0" destOrd="0" presId="urn:microsoft.com/office/officeart/2005/8/layout/hProcess9"/>
    <dgm:cxn modelId="{FF9A64C6-4AF1-4C56-88C4-0B056231250C}" type="presParOf" srcId="{83AD04C1-964C-4891-9645-53A0351815CD}" destId="{BBBD54A4-F3ED-4994-8608-2973271490D3}" srcOrd="1" destOrd="0" presId="urn:microsoft.com/office/officeart/2005/8/layout/hProcess9"/>
    <dgm:cxn modelId="{9F0E9E30-1776-47F5-B182-56B96E2E68A7}" type="presParOf" srcId="{BBBD54A4-F3ED-4994-8608-2973271490D3}" destId="{9CEA075D-C5C9-435A-83BB-64A63BBC6AC1}" srcOrd="0" destOrd="0" presId="urn:microsoft.com/office/officeart/2005/8/layout/hProcess9"/>
    <dgm:cxn modelId="{EE51EFE5-6B75-4591-B5FD-4F28DA67B39F}" type="presParOf" srcId="{BBBD54A4-F3ED-4994-8608-2973271490D3}" destId="{20251233-9CBE-4F3B-A943-2B46A659069F}" srcOrd="1" destOrd="0" presId="urn:microsoft.com/office/officeart/2005/8/layout/hProcess9"/>
    <dgm:cxn modelId="{A3EA5AE0-CEB4-4092-AFB5-49DF726FA350}" type="presParOf" srcId="{BBBD54A4-F3ED-4994-8608-2973271490D3}" destId="{A6699910-0236-4BD2-8D25-53004A0D23C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9B2682-FC5B-4B7C-B138-94E886D605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B65106C-30E4-444C-A019-5289161C2939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1600" dirty="0" smtClean="0"/>
            <a:t>¿En que medida el diseño de un sistema de trabajo de alto desempeño para la Gerencia Nacional de Concesión de Crédito de la CFN, podrá ser implementando en un período de 2 años?</a:t>
          </a:r>
          <a:endParaRPr lang="es-EC" sz="1600" dirty="0"/>
        </a:p>
      </dgm:t>
    </dgm:pt>
    <dgm:pt modelId="{E878D3F1-EAE8-4E5B-8F83-73905B5BBC22}" type="parTrans" cxnId="{D5086ACF-247E-48FA-AA76-FEAF7994AD7A}">
      <dgm:prSet/>
      <dgm:spPr/>
      <dgm:t>
        <a:bodyPr/>
        <a:lstStyle/>
        <a:p>
          <a:endParaRPr lang="es-EC"/>
        </a:p>
      </dgm:t>
    </dgm:pt>
    <dgm:pt modelId="{F2D9A880-DF11-42C7-9D25-FBA492B8E294}" type="sibTrans" cxnId="{D5086ACF-247E-48FA-AA76-FEAF7994AD7A}">
      <dgm:prSet/>
      <dgm:spPr/>
      <dgm:t>
        <a:bodyPr/>
        <a:lstStyle/>
        <a:p>
          <a:endParaRPr lang="es-EC"/>
        </a:p>
      </dgm:t>
    </dgm:pt>
    <dgm:pt modelId="{49BD1A40-DD2F-4852-AC4D-C8F8C6025FAC}" type="pres">
      <dgm:prSet presAssocID="{289B2682-FC5B-4B7C-B138-94E886D60500}" presName="CompostProcess" presStyleCnt="0">
        <dgm:presLayoutVars>
          <dgm:dir/>
          <dgm:resizeHandles val="exact"/>
        </dgm:presLayoutVars>
      </dgm:prSet>
      <dgm:spPr/>
    </dgm:pt>
    <dgm:pt modelId="{48881662-4DF3-4DC1-AE7A-015E6252FDD5}" type="pres">
      <dgm:prSet presAssocID="{289B2682-FC5B-4B7C-B138-94E886D60500}" presName="arrow" presStyleLbl="bgShp" presStyleIdx="0" presStyleCnt="1" custScaleX="113483" custLinFactNeighborX="0" custLinFactNeighborY="-4110"/>
      <dgm:spPr/>
    </dgm:pt>
    <dgm:pt modelId="{5C7C1437-7E4E-4611-B068-A0DF99DE0525}" type="pres">
      <dgm:prSet presAssocID="{289B2682-FC5B-4B7C-B138-94E886D60500}" presName="linearProcess" presStyleCnt="0"/>
      <dgm:spPr/>
    </dgm:pt>
    <dgm:pt modelId="{9D3EFC90-B79F-41B2-9A62-C874B2B3908F}" type="pres">
      <dgm:prSet presAssocID="{8B65106C-30E4-444C-A019-5289161C2939}" presName="textNode" presStyleLbl="node1" presStyleIdx="0" presStyleCnt="1" custScaleX="195435" custLinFactNeighborX="-14513" custLinFactNeighborY="-30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38A2E24-B4CF-4A99-B623-613E33E6770F}" type="presOf" srcId="{8B65106C-30E4-444C-A019-5289161C2939}" destId="{9D3EFC90-B79F-41B2-9A62-C874B2B3908F}" srcOrd="0" destOrd="0" presId="urn:microsoft.com/office/officeart/2005/8/layout/hProcess9"/>
    <dgm:cxn modelId="{D5086ACF-247E-48FA-AA76-FEAF7994AD7A}" srcId="{289B2682-FC5B-4B7C-B138-94E886D60500}" destId="{8B65106C-30E4-444C-A019-5289161C2939}" srcOrd="0" destOrd="0" parTransId="{E878D3F1-EAE8-4E5B-8F83-73905B5BBC22}" sibTransId="{F2D9A880-DF11-42C7-9D25-FBA492B8E294}"/>
    <dgm:cxn modelId="{F65AF9EC-7394-4382-97B3-8ED808BA0F38}" type="presOf" srcId="{289B2682-FC5B-4B7C-B138-94E886D60500}" destId="{49BD1A40-DD2F-4852-AC4D-C8F8C6025FAC}" srcOrd="0" destOrd="0" presId="urn:microsoft.com/office/officeart/2005/8/layout/hProcess9"/>
    <dgm:cxn modelId="{1B8B700A-0EEB-4651-906E-D4574DE59AA7}" type="presParOf" srcId="{49BD1A40-DD2F-4852-AC4D-C8F8C6025FAC}" destId="{48881662-4DF3-4DC1-AE7A-015E6252FDD5}" srcOrd="0" destOrd="0" presId="urn:microsoft.com/office/officeart/2005/8/layout/hProcess9"/>
    <dgm:cxn modelId="{6D3179A7-CB6E-47EF-8634-9CFD5B465AE7}" type="presParOf" srcId="{49BD1A40-DD2F-4852-AC4D-C8F8C6025FAC}" destId="{5C7C1437-7E4E-4611-B068-A0DF99DE0525}" srcOrd="1" destOrd="0" presId="urn:microsoft.com/office/officeart/2005/8/layout/hProcess9"/>
    <dgm:cxn modelId="{B7124C8B-3D82-47C7-A128-9DB15498270E}" type="presParOf" srcId="{5C7C1437-7E4E-4611-B068-A0DF99DE0525}" destId="{9D3EFC90-B79F-41B2-9A62-C874B2B3908F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38C96-6FEE-4FA5-9FC6-BE1B9B38B7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50EE1E-ED1B-442E-A7A9-A332A8F8BB4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u="none" dirty="0" smtClean="0"/>
            <a:t>Las prioridades en la gestión de recursos humanos  se concentran en proponer procesos que busquen:</a:t>
          </a:r>
        </a:p>
      </dgm:t>
    </dgm:pt>
    <dgm:pt modelId="{E6CA4FD8-3925-45AB-8982-D638A746ADB2}" type="parTrans" cxnId="{F9285857-45FB-4E49-83A2-4D5A7AC5F6FA}">
      <dgm:prSet/>
      <dgm:spPr/>
      <dgm:t>
        <a:bodyPr/>
        <a:lstStyle/>
        <a:p>
          <a:endParaRPr lang="es-EC" sz="1800" u="none"/>
        </a:p>
      </dgm:t>
    </dgm:pt>
    <dgm:pt modelId="{456775BD-BDC9-4F0B-B99C-BDB6A8AED6B8}" type="sibTrans" cxnId="{F9285857-45FB-4E49-83A2-4D5A7AC5F6FA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endParaRPr lang="es-EC" sz="1800" u="none"/>
        </a:p>
      </dgm:t>
    </dgm:pt>
    <dgm:pt modelId="{00859A4D-4A34-48FB-8586-ECA26370320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endParaRPr lang="es-EC" sz="1400" u="none" dirty="0" smtClean="0"/>
        </a:p>
        <a:p>
          <a:pPr algn="l" rtl="0"/>
          <a:r>
            <a:rPr lang="es-EC" sz="1400" u="none" dirty="0" smtClean="0"/>
            <a:t>- Mejorar el desempeño de los colaboradores</a:t>
          </a:r>
        </a:p>
        <a:p>
          <a:pPr algn="l" rtl="0"/>
          <a:r>
            <a:rPr lang="es-EC" sz="1400" u="none" dirty="0" smtClean="0"/>
            <a:t>- Incrementar la competitividad organizacional</a:t>
          </a:r>
        </a:p>
        <a:p>
          <a:pPr algn="l" rtl="0"/>
          <a:r>
            <a:rPr lang="es-EC" sz="1400" u="none" dirty="0" smtClean="0"/>
            <a:t>- Reducir costos</a:t>
          </a:r>
        </a:p>
        <a:p>
          <a:pPr algn="ctr" rtl="0"/>
          <a:r>
            <a:rPr lang="es-EC" sz="1800" u="none" dirty="0" smtClean="0"/>
            <a:t>  </a:t>
          </a:r>
          <a:endParaRPr lang="es-EC" sz="1800" u="none" dirty="0"/>
        </a:p>
      </dgm:t>
    </dgm:pt>
    <dgm:pt modelId="{C6EC541B-FE82-4C76-8E34-A57D3E36C6BD}" type="parTrans" cxnId="{6EE51A65-FBAA-42EB-AF2B-F7545F0A030C}">
      <dgm:prSet/>
      <dgm:spPr/>
      <dgm:t>
        <a:bodyPr/>
        <a:lstStyle/>
        <a:p>
          <a:endParaRPr lang="es-EC" sz="1800" u="none"/>
        </a:p>
      </dgm:t>
    </dgm:pt>
    <dgm:pt modelId="{CA2DE164-62E6-4936-90DA-678B3EF88226}" type="sibTrans" cxnId="{6EE51A65-FBAA-42EB-AF2B-F7545F0A030C}">
      <dgm:prSet custT="1"/>
      <dgm:spPr>
        <a:solidFill>
          <a:srgbClr val="002060">
            <a:alpha val="90000"/>
          </a:srgbClr>
        </a:solidFill>
      </dgm:spPr>
      <dgm:t>
        <a:bodyPr/>
        <a:lstStyle/>
        <a:p>
          <a:endParaRPr lang="es-EC" sz="1800" u="none"/>
        </a:p>
      </dgm:t>
    </dgm:pt>
    <dgm:pt modelId="{6BFBE644-0A77-4287-B07E-D817423BAC0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l" rtl="0"/>
          <a:r>
            <a:rPr lang="es-EC" sz="1400" b="1" dirty="0" smtClean="0"/>
            <a:t>La aplicación de sistemas de trabajo de alto desempeño (STAD)</a:t>
          </a:r>
          <a:r>
            <a:rPr lang="es-EC" sz="1400" dirty="0" smtClean="0"/>
            <a:t>, surge como una alternativa capaz de hacer contribuciones medibles y notables en todo tipo de organización.</a:t>
          </a:r>
          <a:endParaRPr lang="es-EC" sz="1400" u="none" dirty="0"/>
        </a:p>
      </dgm:t>
    </dgm:pt>
    <dgm:pt modelId="{0FD5F784-B22D-46B1-A5EC-B96D243A26C9}" type="parTrans" cxnId="{15F3D6F6-787B-4CFB-AD07-4A08972CCF2E}">
      <dgm:prSet/>
      <dgm:spPr/>
      <dgm:t>
        <a:bodyPr/>
        <a:lstStyle/>
        <a:p>
          <a:endParaRPr lang="es-EC" sz="1800" u="none"/>
        </a:p>
      </dgm:t>
    </dgm:pt>
    <dgm:pt modelId="{C0D5489D-8F92-4A86-BCF8-27A6E3F3DC55}" type="sibTrans" cxnId="{15F3D6F6-787B-4CFB-AD07-4A08972CCF2E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es-EC" sz="1800" u="none"/>
        </a:p>
      </dgm:t>
    </dgm:pt>
    <dgm:pt modelId="{BA7FA839-A7C1-4463-9504-74F88B24958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EC" sz="1400" u="none" dirty="0" smtClean="0"/>
            <a:t>La noción de STAD surge a inicios de los años 80 por el señor David </a:t>
          </a:r>
          <a:r>
            <a:rPr lang="es-EC" sz="1400" u="none" dirty="0" err="1" smtClean="0"/>
            <a:t>Nadler</a:t>
          </a:r>
          <a:r>
            <a:rPr lang="es-EC" sz="1400" u="none" dirty="0" smtClean="0"/>
            <a:t>, y posteriormente es desarrollado por varios autores.</a:t>
          </a:r>
        </a:p>
      </dgm:t>
    </dgm:pt>
    <dgm:pt modelId="{F128DE8E-0CA0-4D60-90E6-001A9B927CF6}" type="parTrans" cxnId="{B81C2250-1772-405D-9A38-FA65FF2B63FB}">
      <dgm:prSet/>
      <dgm:spPr/>
      <dgm:t>
        <a:bodyPr/>
        <a:lstStyle/>
        <a:p>
          <a:endParaRPr lang="es-EC"/>
        </a:p>
      </dgm:t>
    </dgm:pt>
    <dgm:pt modelId="{FBA21308-66B9-4404-ACE2-E3B89D121D51}" type="sibTrans" cxnId="{B81C2250-1772-405D-9A38-FA65FF2B63FB}">
      <dgm:prSet custScaleX="73138" custScaleY="41107" custLinFactNeighborX="83616" custLinFactNeighborY="-8789"/>
      <dgm:spPr/>
      <dgm:t>
        <a:bodyPr/>
        <a:lstStyle/>
        <a:p>
          <a:endParaRPr lang="es-EC"/>
        </a:p>
      </dgm:t>
    </dgm:pt>
    <dgm:pt modelId="{723FBB73-3197-40C6-BEF1-8AD95EBEC3DD}" type="pres">
      <dgm:prSet presAssocID="{BD338C96-6FEE-4FA5-9FC6-BE1B9B38B7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5C9463-7B44-4119-B753-1CBBFD053D8B}" type="pres">
      <dgm:prSet presAssocID="{BD338C96-6FEE-4FA5-9FC6-BE1B9B38B70E}" presName="dummyMaxCanvas" presStyleCnt="0">
        <dgm:presLayoutVars/>
      </dgm:prSet>
      <dgm:spPr/>
    </dgm:pt>
    <dgm:pt modelId="{FF6D2AB2-BC67-4938-999B-2738FB2175DE}" type="pres">
      <dgm:prSet presAssocID="{BD338C96-6FEE-4FA5-9FC6-BE1B9B38B70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EC8053-F830-4449-A845-0C007F30C1E1}" type="pres">
      <dgm:prSet presAssocID="{BD338C96-6FEE-4FA5-9FC6-BE1B9B38B70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250B3A-563B-40C2-A4A4-17B41E4C6A2A}" type="pres">
      <dgm:prSet presAssocID="{BD338C96-6FEE-4FA5-9FC6-BE1B9B38B70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F1A6F-4A7F-4E03-8C7D-C2944B370CFD}" type="pres">
      <dgm:prSet presAssocID="{BD338C96-6FEE-4FA5-9FC6-BE1B9B38B70E}" presName="FourNodes_4" presStyleLbl="node1" presStyleIdx="3" presStyleCnt="4" custScaleY="82289" custLinFactNeighborX="-5861" custLinFactNeighborY="-56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F4E85B-E62F-4F5E-9ADD-45A795A2D0AF}" type="pres">
      <dgm:prSet presAssocID="{BD338C96-6FEE-4FA5-9FC6-BE1B9B38B70E}" presName="FourConn_1-2" presStyleLbl="fgAccFollowNode1" presStyleIdx="0" presStyleCnt="3" custLinFactNeighborX="-5863" custLinFactNeighborY="-141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F9CB53-07BC-4D47-A0CB-2AD3D6F41C87}" type="pres">
      <dgm:prSet presAssocID="{BD338C96-6FEE-4FA5-9FC6-BE1B9B38B70E}" presName="FourConn_2-3" presStyleLbl="fgAccFollowNode1" presStyleIdx="1" presStyleCnt="3" custLinFactNeighborX="-8471" custLinFactNeighborY="6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E30B9A-50D6-4C33-9009-DA6223697827}" type="pres">
      <dgm:prSet presAssocID="{BD338C96-6FEE-4FA5-9FC6-BE1B9B38B70E}" presName="FourConn_3-4" presStyleLbl="fgAccFollowNode1" presStyleIdx="2" presStyleCnt="3" custLinFactNeighborX="-20565" custLinFactNeighborY="510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462B67-53C1-40E8-8D95-8722EB1D79B4}" type="pres">
      <dgm:prSet presAssocID="{BD338C96-6FEE-4FA5-9FC6-BE1B9B38B70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6EB209-4C9D-4196-BAC6-E6C1CDC42325}" type="pres">
      <dgm:prSet presAssocID="{BD338C96-6FEE-4FA5-9FC6-BE1B9B38B70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FFC6B9-5E02-4A12-9A7E-8D48E2A33DBA}" type="pres">
      <dgm:prSet presAssocID="{BD338C96-6FEE-4FA5-9FC6-BE1B9B38B70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1DAC04-93F6-450C-B8C3-EA1313C64A04}" type="pres">
      <dgm:prSet presAssocID="{BD338C96-6FEE-4FA5-9FC6-BE1B9B38B70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102059-3A4E-4263-87D2-299D50CB0564}" type="presOf" srcId="{BA7FA839-A7C1-4463-9504-74F88B249583}" destId="{34EF1A6F-4A7F-4E03-8C7D-C2944B370CFD}" srcOrd="0" destOrd="0" presId="urn:microsoft.com/office/officeart/2005/8/layout/vProcess5"/>
    <dgm:cxn modelId="{ABE66490-2815-44ED-AAB8-7CB74A050D9C}" type="presOf" srcId="{D350EE1E-ED1B-442E-A7A9-A332A8F8BB48}" destId="{52462B67-53C1-40E8-8D95-8722EB1D79B4}" srcOrd="1" destOrd="0" presId="urn:microsoft.com/office/officeart/2005/8/layout/vProcess5"/>
    <dgm:cxn modelId="{FB9DB54E-DD61-417B-BF53-4C55CBD52C1A}" type="presOf" srcId="{00859A4D-4A34-48FB-8586-ECA263703200}" destId="{496EB209-4C9D-4196-BAC6-E6C1CDC42325}" srcOrd="1" destOrd="0" presId="urn:microsoft.com/office/officeart/2005/8/layout/vProcess5"/>
    <dgm:cxn modelId="{B4F67113-F7DB-4F79-AF1C-5880CBCE1CEB}" type="presOf" srcId="{BD338C96-6FEE-4FA5-9FC6-BE1B9B38B70E}" destId="{723FBB73-3197-40C6-BEF1-8AD95EBEC3DD}" srcOrd="0" destOrd="0" presId="urn:microsoft.com/office/officeart/2005/8/layout/vProcess5"/>
    <dgm:cxn modelId="{0E886363-3E13-4CCB-A90C-B0E5166066E5}" type="presOf" srcId="{D350EE1E-ED1B-442E-A7A9-A332A8F8BB48}" destId="{FF6D2AB2-BC67-4938-999B-2738FB2175DE}" srcOrd="0" destOrd="0" presId="urn:microsoft.com/office/officeart/2005/8/layout/vProcess5"/>
    <dgm:cxn modelId="{8F36AA20-6821-477F-8C3F-33A28A007C67}" type="presOf" srcId="{CA2DE164-62E6-4936-90DA-678B3EF88226}" destId="{26F9CB53-07BC-4D47-A0CB-2AD3D6F41C87}" srcOrd="0" destOrd="0" presId="urn:microsoft.com/office/officeart/2005/8/layout/vProcess5"/>
    <dgm:cxn modelId="{6EE51A65-FBAA-42EB-AF2B-F7545F0A030C}" srcId="{BD338C96-6FEE-4FA5-9FC6-BE1B9B38B70E}" destId="{00859A4D-4A34-48FB-8586-ECA263703200}" srcOrd="1" destOrd="0" parTransId="{C6EC541B-FE82-4C76-8E34-A57D3E36C6BD}" sibTransId="{CA2DE164-62E6-4936-90DA-678B3EF88226}"/>
    <dgm:cxn modelId="{7BD3F375-1E62-41DF-8E63-79C012CC17EE}" type="presOf" srcId="{456775BD-BDC9-4F0B-B99C-BDB6A8AED6B8}" destId="{03F4E85B-E62F-4F5E-9ADD-45A795A2D0AF}" srcOrd="0" destOrd="0" presId="urn:microsoft.com/office/officeart/2005/8/layout/vProcess5"/>
    <dgm:cxn modelId="{241EBEDE-B1FE-4F5B-8860-FD9E81DCFFC7}" type="presOf" srcId="{6BFBE644-0A77-4287-B07E-D817423BAC0A}" destId="{5C250B3A-563B-40C2-A4A4-17B41E4C6A2A}" srcOrd="0" destOrd="0" presId="urn:microsoft.com/office/officeart/2005/8/layout/vProcess5"/>
    <dgm:cxn modelId="{B81C2250-1772-405D-9A38-FA65FF2B63FB}" srcId="{BD338C96-6FEE-4FA5-9FC6-BE1B9B38B70E}" destId="{BA7FA839-A7C1-4463-9504-74F88B249583}" srcOrd="3" destOrd="0" parTransId="{F128DE8E-0CA0-4D60-90E6-001A9B927CF6}" sibTransId="{FBA21308-66B9-4404-ACE2-E3B89D121D51}"/>
    <dgm:cxn modelId="{15F3D6F6-787B-4CFB-AD07-4A08972CCF2E}" srcId="{BD338C96-6FEE-4FA5-9FC6-BE1B9B38B70E}" destId="{6BFBE644-0A77-4287-B07E-D817423BAC0A}" srcOrd="2" destOrd="0" parTransId="{0FD5F784-B22D-46B1-A5EC-B96D243A26C9}" sibTransId="{C0D5489D-8F92-4A86-BCF8-27A6E3F3DC55}"/>
    <dgm:cxn modelId="{2AB0D48B-B120-48FC-9F36-E34B158048FB}" type="presOf" srcId="{6BFBE644-0A77-4287-B07E-D817423BAC0A}" destId="{4FFFC6B9-5E02-4A12-9A7E-8D48E2A33DBA}" srcOrd="1" destOrd="0" presId="urn:microsoft.com/office/officeart/2005/8/layout/vProcess5"/>
    <dgm:cxn modelId="{F9285857-45FB-4E49-83A2-4D5A7AC5F6FA}" srcId="{BD338C96-6FEE-4FA5-9FC6-BE1B9B38B70E}" destId="{D350EE1E-ED1B-442E-A7A9-A332A8F8BB48}" srcOrd="0" destOrd="0" parTransId="{E6CA4FD8-3925-45AB-8982-D638A746ADB2}" sibTransId="{456775BD-BDC9-4F0B-B99C-BDB6A8AED6B8}"/>
    <dgm:cxn modelId="{223BDA81-4D37-447B-8B1D-A8A7ACBE769D}" type="presOf" srcId="{00859A4D-4A34-48FB-8586-ECA263703200}" destId="{E4EC8053-F830-4449-A845-0C007F30C1E1}" srcOrd="0" destOrd="0" presId="urn:microsoft.com/office/officeart/2005/8/layout/vProcess5"/>
    <dgm:cxn modelId="{90443D39-171F-4FF0-B9C1-E676C3D658BD}" type="presOf" srcId="{BA7FA839-A7C1-4463-9504-74F88B249583}" destId="{EB1DAC04-93F6-450C-B8C3-EA1313C64A04}" srcOrd="1" destOrd="0" presId="urn:microsoft.com/office/officeart/2005/8/layout/vProcess5"/>
    <dgm:cxn modelId="{74E20007-46ED-4AA8-9571-DECC498366FB}" type="presOf" srcId="{C0D5489D-8F92-4A86-BCF8-27A6E3F3DC55}" destId="{08E30B9A-50D6-4C33-9009-DA6223697827}" srcOrd="0" destOrd="0" presId="urn:microsoft.com/office/officeart/2005/8/layout/vProcess5"/>
    <dgm:cxn modelId="{2E311156-76CD-4D10-80B4-47F99233AE15}" type="presParOf" srcId="{723FBB73-3197-40C6-BEF1-8AD95EBEC3DD}" destId="{8D5C9463-7B44-4119-B753-1CBBFD053D8B}" srcOrd="0" destOrd="0" presId="urn:microsoft.com/office/officeart/2005/8/layout/vProcess5"/>
    <dgm:cxn modelId="{D205FC33-02B7-419F-B132-4D52A9E57EB2}" type="presParOf" srcId="{723FBB73-3197-40C6-BEF1-8AD95EBEC3DD}" destId="{FF6D2AB2-BC67-4938-999B-2738FB2175DE}" srcOrd="1" destOrd="0" presId="urn:microsoft.com/office/officeart/2005/8/layout/vProcess5"/>
    <dgm:cxn modelId="{8847D009-EE24-46EC-926D-4B4FF9C927C9}" type="presParOf" srcId="{723FBB73-3197-40C6-BEF1-8AD95EBEC3DD}" destId="{E4EC8053-F830-4449-A845-0C007F30C1E1}" srcOrd="2" destOrd="0" presId="urn:microsoft.com/office/officeart/2005/8/layout/vProcess5"/>
    <dgm:cxn modelId="{345BCC4F-49C6-478D-965D-8441E9922FCE}" type="presParOf" srcId="{723FBB73-3197-40C6-BEF1-8AD95EBEC3DD}" destId="{5C250B3A-563B-40C2-A4A4-17B41E4C6A2A}" srcOrd="3" destOrd="0" presId="urn:microsoft.com/office/officeart/2005/8/layout/vProcess5"/>
    <dgm:cxn modelId="{AEB77BAA-5594-4D48-8E42-BC32CC009E24}" type="presParOf" srcId="{723FBB73-3197-40C6-BEF1-8AD95EBEC3DD}" destId="{34EF1A6F-4A7F-4E03-8C7D-C2944B370CFD}" srcOrd="4" destOrd="0" presId="urn:microsoft.com/office/officeart/2005/8/layout/vProcess5"/>
    <dgm:cxn modelId="{83FEC72F-1D4F-4C37-A89B-E718E1000ECD}" type="presParOf" srcId="{723FBB73-3197-40C6-BEF1-8AD95EBEC3DD}" destId="{03F4E85B-E62F-4F5E-9ADD-45A795A2D0AF}" srcOrd="5" destOrd="0" presId="urn:microsoft.com/office/officeart/2005/8/layout/vProcess5"/>
    <dgm:cxn modelId="{515F049A-0E7F-42EC-9E7E-7A7AE7B058D9}" type="presParOf" srcId="{723FBB73-3197-40C6-BEF1-8AD95EBEC3DD}" destId="{26F9CB53-07BC-4D47-A0CB-2AD3D6F41C87}" srcOrd="6" destOrd="0" presId="urn:microsoft.com/office/officeart/2005/8/layout/vProcess5"/>
    <dgm:cxn modelId="{8D52781D-CC97-4FFC-9CED-FD9CA415368B}" type="presParOf" srcId="{723FBB73-3197-40C6-BEF1-8AD95EBEC3DD}" destId="{08E30B9A-50D6-4C33-9009-DA6223697827}" srcOrd="7" destOrd="0" presId="urn:microsoft.com/office/officeart/2005/8/layout/vProcess5"/>
    <dgm:cxn modelId="{C2C87A25-491F-41C7-A855-3683C2B21195}" type="presParOf" srcId="{723FBB73-3197-40C6-BEF1-8AD95EBEC3DD}" destId="{52462B67-53C1-40E8-8D95-8722EB1D79B4}" srcOrd="8" destOrd="0" presId="urn:microsoft.com/office/officeart/2005/8/layout/vProcess5"/>
    <dgm:cxn modelId="{C2B9CCC0-B1F7-42EC-B5B3-625D58BECF00}" type="presParOf" srcId="{723FBB73-3197-40C6-BEF1-8AD95EBEC3DD}" destId="{496EB209-4C9D-4196-BAC6-E6C1CDC42325}" srcOrd="9" destOrd="0" presId="urn:microsoft.com/office/officeart/2005/8/layout/vProcess5"/>
    <dgm:cxn modelId="{1F74555C-C518-4B90-A45D-91B885D6D310}" type="presParOf" srcId="{723FBB73-3197-40C6-BEF1-8AD95EBEC3DD}" destId="{4FFFC6B9-5E02-4A12-9A7E-8D48E2A33DBA}" srcOrd="10" destOrd="0" presId="urn:microsoft.com/office/officeart/2005/8/layout/vProcess5"/>
    <dgm:cxn modelId="{34AE7775-3896-4C48-B480-E0F79909E735}" type="presParOf" srcId="{723FBB73-3197-40C6-BEF1-8AD95EBEC3DD}" destId="{EB1DAC04-93F6-450C-B8C3-EA1313C64A0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38C96-6FEE-4FA5-9FC6-BE1B9B38B7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350EE1E-ED1B-442E-A7A9-A332A8F8BB4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C" sz="1800" u="none" dirty="0" smtClean="0"/>
            <a:t>1.- Información compartida</a:t>
          </a:r>
        </a:p>
        <a:p>
          <a:pPr algn="ctr" rtl="0"/>
          <a:r>
            <a:rPr lang="es-EC" sz="1400" u="none" dirty="0" smtClean="0"/>
            <a:t>(clara, precisa y oportuna)</a:t>
          </a:r>
        </a:p>
      </dgm:t>
    </dgm:pt>
    <dgm:pt modelId="{E6CA4FD8-3925-45AB-8982-D638A746ADB2}" type="parTrans" cxnId="{F9285857-45FB-4E49-83A2-4D5A7AC5F6FA}">
      <dgm:prSet/>
      <dgm:spPr/>
      <dgm:t>
        <a:bodyPr/>
        <a:lstStyle/>
        <a:p>
          <a:endParaRPr lang="es-EC" sz="1800" u="none"/>
        </a:p>
      </dgm:t>
    </dgm:pt>
    <dgm:pt modelId="{456775BD-BDC9-4F0B-B99C-BDB6A8AED6B8}" type="sibTrans" cxnId="{F9285857-45FB-4E49-83A2-4D5A7AC5F6FA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C" sz="1800" u="none"/>
        </a:p>
      </dgm:t>
    </dgm:pt>
    <dgm:pt modelId="{00859A4D-4A34-48FB-8586-ECA26370320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ctr" rtl="0"/>
          <a:r>
            <a:rPr lang="es-EC" sz="1800" u="none" dirty="0" smtClean="0"/>
            <a:t>2.- Desarrollo del conocimiento</a:t>
          </a:r>
        </a:p>
        <a:p>
          <a:pPr algn="ctr" rtl="0"/>
          <a:r>
            <a:rPr lang="es-EC" sz="1400" u="none" dirty="0" smtClean="0"/>
            <a:t>(conocimientos multidisciplinarios)</a:t>
          </a:r>
          <a:r>
            <a:rPr lang="es-EC" sz="1800" u="none" dirty="0" smtClean="0"/>
            <a:t>  </a:t>
          </a:r>
          <a:endParaRPr lang="es-EC" sz="1800" u="none" dirty="0"/>
        </a:p>
      </dgm:t>
    </dgm:pt>
    <dgm:pt modelId="{C6EC541B-FE82-4C76-8E34-A57D3E36C6BD}" type="parTrans" cxnId="{6EE51A65-FBAA-42EB-AF2B-F7545F0A030C}">
      <dgm:prSet/>
      <dgm:spPr/>
      <dgm:t>
        <a:bodyPr/>
        <a:lstStyle/>
        <a:p>
          <a:endParaRPr lang="es-EC" sz="1800" u="none"/>
        </a:p>
      </dgm:t>
    </dgm:pt>
    <dgm:pt modelId="{CA2DE164-62E6-4936-90DA-678B3EF88226}" type="sibTrans" cxnId="{6EE51A65-FBAA-42EB-AF2B-F7545F0A030C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s-EC" sz="1800" u="none"/>
        </a:p>
      </dgm:t>
    </dgm:pt>
    <dgm:pt modelId="{6BFBE644-0A77-4287-B07E-D817423BAC0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C" sz="1800" u="none" dirty="0" smtClean="0"/>
            <a:t>3.- Vínculo  desempeño-recompensa</a:t>
          </a:r>
        </a:p>
        <a:p>
          <a:pPr algn="ctr" rtl="0"/>
          <a:r>
            <a:rPr lang="es-EC" sz="1400" u="none" dirty="0" smtClean="0"/>
            <a:t>(aseguran justicia y procesos de manera adecuada) </a:t>
          </a:r>
          <a:r>
            <a:rPr lang="es-EC" sz="1800" u="none" dirty="0" smtClean="0"/>
            <a:t>  </a:t>
          </a:r>
          <a:endParaRPr lang="es-EC" sz="1800" u="none" dirty="0"/>
        </a:p>
      </dgm:t>
    </dgm:pt>
    <dgm:pt modelId="{0FD5F784-B22D-46B1-A5EC-B96D243A26C9}" type="parTrans" cxnId="{15F3D6F6-787B-4CFB-AD07-4A08972CCF2E}">
      <dgm:prSet/>
      <dgm:spPr/>
      <dgm:t>
        <a:bodyPr/>
        <a:lstStyle/>
        <a:p>
          <a:endParaRPr lang="es-EC" sz="1800" u="none"/>
        </a:p>
      </dgm:t>
    </dgm:pt>
    <dgm:pt modelId="{C0D5489D-8F92-4A86-BCF8-27A6E3F3DC55}" type="sibTrans" cxnId="{15F3D6F6-787B-4CFB-AD07-4A08972CCF2E}">
      <dgm:prSet/>
      <dgm:spPr/>
      <dgm:t>
        <a:bodyPr/>
        <a:lstStyle/>
        <a:p>
          <a:endParaRPr lang="es-EC" sz="1800" u="none"/>
        </a:p>
      </dgm:t>
    </dgm:pt>
    <dgm:pt modelId="{723FBB73-3197-40C6-BEF1-8AD95EBEC3DD}" type="pres">
      <dgm:prSet presAssocID="{BD338C96-6FEE-4FA5-9FC6-BE1B9B38B7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5C9463-7B44-4119-B753-1CBBFD053D8B}" type="pres">
      <dgm:prSet presAssocID="{BD338C96-6FEE-4FA5-9FC6-BE1B9B38B70E}" presName="dummyMaxCanvas" presStyleCnt="0">
        <dgm:presLayoutVars/>
      </dgm:prSet>
      <dgm:spPr/>
    </dgm:pt>
    <dgm:pt modelId="{08FBEACF-F4B6-49C6-8BF1-FB6BC5F55B37}" type="pres">
      <dgm:prSet presAssocID="{BD338C96-6FEE-4FA5-9FC6-BE1B9B38B70E}" presName="ThreeNodes_1" presStyleLbl="node1" presStyleIdx="0" presStyleCnt="3" custScaleY="81330" custLinFactNeighborX="-2176" custLinFactNeighborY="-146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DABF37-7855-42BA-B65C-93B1F1945464}" type="pres">
      <dgm:prSet presAssocID="{BD338C96-6FEE-4FA5-9FC6-BE1B9B38B70E}" presName="ThreeNodes_2" presStyleLbl="node1" presStyleIdx="1" presStyleCnt="3" custLinFactNeighborX="-120" custLinFactNeighborY="-260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29A2B3-60B3-4B22-BC11-FF414AB143CB}" type="pres">
      <dgm:prSet presAssocID="{BD338C96-6FEE-4FA5-9FC6-BE1B9B38B70E}" presName="ThreeNodes_3" presStyleLbl="node1" presStyleIdx="2" presStyleCnt="3" custLinFactNeighborX="-3504" custLinFactNeighborY="-36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6CBF5B-C2D1-441F-944F-0608CD433F5D}" type="pres">
      <dgm:prSet presAssocID="{BD338C96-6FEE-4FA5-9FC6-BE1B9B38B70E}" presName="ThreeConn_1-2" presStyleLbl="fgAccFollowNode1" presStyleIdx="0" presStyleCnt="2" custScaleX="73138" custScaleY="41107" custLinFactX="69303" custLinFactY="-100000" custLinFactNeighborX="100000" custLinFactNeighborY="-193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FE50BF-9BA0-4654-B0FF-94118EB7F048}" type="pres">
      <dgm:prSet presAssocID="{BD338C96-6FEE-4FA5-9FC6-BE1B9B38B70E}" presName="ThreeConn_2-3" presStyleLbl="fgAccFollowNode1" presStyleIdx="1" presStyleCnt="2" custAng="10800000" custFlipVert="1" custScaleY="42345" custLinFactX="100000" custLinFactY="-100000" custLinFactNeighborX="176128" custLinFactNeighborY="-1583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73FD90-2539-434D-94A4-333415179275}" type="pres">
      <dgm:prSet presAssocID="{BD338C96-6FEE-4FA5-9FC6-BE1B9B38B7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DCEC12-FF4F-4F80-A4EC-1EFD325219A0}" type="pres">
      <dgm:prSet presAssocID="{BD338C96-6FEE-4FA5-9FC6-BE1B9B38B7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71A6FF-CCEB-4A16-A126-1222C581837C}" type="pres">
      <dgm:prSet presAssocID="{BD338C96-6FEE-4FA5-9FC6-BE1B9B38B7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8F5E52-A103-427A-936D-8094D451F3BE}" type="presOf" srcId="{D350EE1E-ED1B-442E-A7A9-A332A8F8BB48}" destId="{D373FD90-2539-434D-94A4-333415179275}" srcOrd="1" destOrd="0" presId="urn:microsoft.com/office/officeart/2005/8/layout/vProcess5"/>
    <dgm:cxn modelId="{2A86E1B0-0BF7-4980-8ECF-1A82B221B794}" type="presOf" srcId="{D350EE1E-ED1B-442E-A7A9-A332A8F8BB48}" destId="{08FBEACF-F4B6-49C6-8BF1-FB6BC5F55B37}" srcOrd="0" destOrd="0" presId="urn:microsoft.com/office/officeart/2005/8/layout/vProcess5"/>
    <dgm:cxn modelId="{F9285857-45FB-4E49-83A2-4D5A7AC5F6FA}" srcId="{BD338C96-6FEE-4FA5-9FC6-BE1B9B38B70E}" destId="{D350EE1E-ED1B-442E-A7A9-A332A8F8BB48}" srcOrd="0" destOrd="0" parTransId="{E6CA4FD8-3925-45AB-8982-D638A746ADB2}" sibTransId="{456775BD-BDC9-4F0B-B99C-BDB6A8AED6B8}"/>
    <dgm:cxn modelId="{AFE80012-3228-445E-9E90-DF7B61492C10}" type="presOf" srcId="{6BFBE644-0A77-4287-B07E-D817423BAC0A}" destId="{D071A6FF-CCEB-4A16-A126-1222C581837C}" srcOrd="1" destOrd="0" presId="urn:microsoft.com/office/officeart/2005/8/layout/vProcess5"/>
    <dgm:cxn modelId="{34679F54-41DF-4112-A1D0-34719A40E959}" type="presOf" srcId="{6BFBE644-0A77-4287-B07E-D817423BAC0A}" destId="{2A29A2B3-60B3-4B22-BC11-FF414AB143CB}" srcOrd="0" destOrd="0" presId="urn:microsoft.com/office/officeart/2005/8/layout/vProcess5"/>
    <dgm:cxn modelId="{15F3D6F6-787B-4CFB-AD07-4A08972CCF2E}" srcId="{BD338C96-6FEE-4FA5-9FC6-BE1B9B38B70E}" destId="{6BFBE644-0A77-4287-B07E-D817423BAC0A}" srcOrd="2" destOrd="0" parTransId="{0FD5F784-B22D-46B1-A5EC-B96D243A26C9}" sibTransId="{C0D5489D-8F92-4A86-BCF8-27A6E3F3DC55}"/>
    <dgm:cxn modelId="{874483BD-BA1E-474D-9440-2E121280F55B}" type="presOf" srcId="{00859A4D-4A34-48FB-8586-ECA263703200}" destId="{E7DABF37-7855-42BA-B65C-93B1F1945464}" srcOrd="0" destOrd="0" presId="urn:microsoft.com/office/officeart/2005/8/layout/vProcess5"/>
    <dgm:cxn modelId="{EB920A86-E530-4E2D-A938-586B774D8939}" type="presOf" srcId="{CA2DE164-62E6-4936-90DA-678B3EF88226}" destId="{BDFE50BF-9BA0-4654-B0FF-94118EB7F048}" srcOrd="0" destOrd="0" presId="urn:microsoft.com/office/officeart/2005/8/layout/vProcess5"/>
    <dgm:cxn modelId="{C8384C03-A2E0-4EB0-A18B-CF83363AAE66}" type="presOf" srcId="{456775BD-BDC9-4F0B-B99C-BDB6A8AED6B8}" destId="{E76CBF5B-C2D1-441F-944F-0608CD433F5D}" srcOrd="0" destOrd="0" presId="urn:microsoft.com/office/officeart/2005/8/layout/vProcess5"/>
    <dgm:cxn modelId="{35C5BBF9-DCAF-4629-AFE5-A5DECF4291B3}" type="presOf" srcId="{BD338C96-6FEE-4FA5-9FC6-BE1B9B38B70E}" destId="{723FBB73-3197-40C6-BEF1-8AD95EBEC3DD}" srcOrd="0" destOrd="0" presId="urn:microsoft.com/office/officeart/2005/8/layout/vProcess5"/>
    <dgm:cxn modelId="{E5A81BDF-5D38-4B9E-B20E-4EA7820A1BAA}" type="presOf" srcId="{00859A4D-4A34-48FB-8586-ECA263703200}" destId="{5EDCEC12-FF4F-4F80-A4EC-1EFD325219A0}" srcOrd="1" destOrd="0" presId="urn:microsoft.com/office/officeart/2005/8/layout/vProcess5"/>
    <dgm:cxn modelId="{6EE51A65-FBAA-42EB-AF2B-F7545F0A030C}" srcId="{BD338C96-6FEE-4FA5-9FC6-BE1B9B38B70E}" destId="{00859A4D-4A34-48FB-8586-ECA263703200}" srcOrd="1" destOrd="0" parTransId="{C6EC541B-FE82-4C76-8E34-A57D3E36C6BD}" sibTransId="{CA2DE164-62E6-4936-90DA-678B3EF88226}"/>
    <dgm:cxn modelId="{8360FA58-239D-48BB-9DA9-436E8C486142}" type="presParOf" srcId="{723FBB73-3197-40C6-BEF1-8AD95EBEC3DD}" destId="{8D5C9463-7B44-4119-B753-1CBBFD053D8B}" srcOrd="0" destOrd="0" presId="urn:microsoft.com/office/officeart/2005/8/layout/vProcess5"/>
    <dgm:cxn modelId="{59AA2EB2-40D8-4580-A817-9995CE8A7AAD}" type="presParOf" srcId="{723FBB73-3197-40C6-BEF1-8AD95EBEC3DD}" destId="{08FBEACF-F4B6-49C6-8BF1-FB6BC5F55B37}" srcOrd="1" destOrd="0" presId="urn:microsoft.com/office/officeart/2005/8/layout/vProcess5"/>
    <dgm:cxn modelId="{38AF6E1F-EFF6-4FB6-A314-27A29261C340}" type="presParOf" srcId="{723FBB73-3197-40C6-BEF1-8AD95EBEC3DD}" destId="{E7DABF37-7855-42BA-B65C-93B1F1945464}" srcOrd="2" destOrd="0" presId="urn:microsoft.com/office/officeart/2005/8/layout/vProcess5"/>
    <dgm:cxn modelId="{FE770C96-E689-4ECA-8778-4B5ABF0393CB}" type="presParOf" srcId="{723FBB73-3197-40C6-BEF1-8AD95EBEC3DD}" destId="{2A29A2B3-60B3-4B22-BC11-FF414AB143CB}" srcOrd="3" destOrd="0" presId="urn:microsoft.com/office/officeart/2005/8/layout/vProcess5"/>
    <dgm:cxn modelId="{F220421A-BD56-463B-B3D2-31C59815D041}" type="presParOf" srcId="{723FBB73-3197-40C6-BEF1-8AD95EBEC3DD}" destId="{E76CBF5B-C2D1-441F-944F-0608CD433F5D}" srcOrd="4" destOrd="0" presId="urn:microsoft.com/office/officeart/2005/8/layout/vProcess5"/>
    <dgm:cxn modelId="{76E718D6-1660-4FA6-8A19-12D175EFC27D}" type="presParOf" srcId="{723FBB73-3197-40C6-BEF1-8AD95EBEC3DD}" destId="{BDFE50BF-9BA0-4654-B0FF-94118EB7F048}" srcOrd="5" destOrd="0" presId="urn:microsoft.com/office/officeart/2005/8/layout/vProcess5"/>
    <dgm:cxn modelId="{0BE57960-2574-4AB4-8F51-A0A7C124A569}" type="presParOf" srcId="{723FBB73-3197-40C6-BEF1-8AD95EBEC3DD}" destId="{D373FD90-2539-434D-94A4-333415179275}" srcOrd="6" destOrd="0" presId="urn:microsoft.com/office/officeart/2005/8/layout/vProcess5"/>
    <dgm:cxn modelId="{691D032D-1CA4-4232-B28A-3099F60A9A2C}" type="presParOf" srcId="{723FBB73-3197-40C6-BEF1-8AD95EBEC3DD}" destId="{5EDCEC12-FF4F-4F80-A4EC-1EFD325219A0}" srcOrd="7" destOrd="0" presId="urn:microsoft.com/office/officeart/2005/8/layout/vProcess5"/>
    <dgm:cxn modelId="{349593C1-D79D-40AA-8510-1D68843F11B7}" type="presParOf" srcId="{723FBB73-3197-40C6-BEF1-8AD95EBEC3DD}" destId="{D071A6FF-CCEB-4A16-A126-1222C58183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C67058-7528-49C1-BF3B-06F99ECB9B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85F9F1-4BF9-454A-AC43-EB58FC706707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s-EC" sz="1600" b="1" dirty="0" smtClean="0"/>
            <a:t>FLUJO DE TRABAJO</a:t>
          </a:r>
        </a:p>
        <a:p>
          <a:pPr rtl="0"/>
          <a:r>
            <a:rPr lang="es-EC" sz="1400" dirty="0" smtClean="0"/>
            <a:t>(proceso clave del negocio)</a:t>
          </a:r>
          <a:endParaRPr lang="es-EC" sz="1400" dirty="0"/>
        </a:p>
      </dgm:t>
    </dgm:pt>
    <dgm:pt modelId="{FC555B89-D25B-4C1C-9004-8131D403C96E}" type="parTrans" cxnId="{FFC044F6-A39A-4083-90C9-404392BEB6F4}">
      <dgm:prSet/>
      <dgm:spPr/>
      <dgm:t>
        <a:bodyPr/>
        <a:lstStyle/>
        <a:p>
          <a:endParaRPr lang="es-EC"/>
        </a:p>
      </dgm:t>
    </dgm:pt>
    <dgm:pt modelId="{73591EF1-3D17-4A5D-BEC8-E04FFDB5D41A}" type="sibTrans" cxnId="{FFC044F6-A39A-4083-90C9-404392BEB6F4}">
      <dgm:prSet/>
      <dgm:spPr/>
      <dgm:t>
        <a:bodyPr/>
        <a:lstStyle/>
        <a:p>
          <a:endParaRPr lang="es-EC"/>
        </a:p>
      </dgm:t>
    </dgm:pt>
    <dgm:pt modelId="{4F0296F3-B81A-4D96-BEDC-19511D7C5FD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EC" sz="1600" b="1" dirty="0" smtClean="0"/>
            <a:t>TECNOLOGÍA</a:t>
          </a:r>
        </a:p>
        <a:p>
          <a:pPr rtl="0"/>
          <a:r>
            <a:rPr lang="es-EC" sz="1600" b="1" dirty="0" smtClean="0"/>
            <a:t>DE LA</a:t>
          </a:r>
        </a:p>
        <a:p>
          <a:pPr rtl="0"/>
          <a:r>
            <a:rPr lang="es-EC" sz="1600" b="1" dirty="0" smtClean="0"/>
            <a:t>INFORMACIÓN</a:t>
          </a:r>
          <a:endParaRPr lang="es-EC" sz="1600" b="1" dirty="0"/>
        </a:p>
      </dgm:t>
    </dgm:pt>
    <dgm:pt modelId="{D428BCAC-94C2-4AAE-B157-6001E75ACC9C}" type="parTrans" cxnId="{569E5B37-D62B-4E98-AA5D-85AAC75AD6EA}">
      <dgm:prSet/>
      <dgm:spPr/>
      <dgm:t>
        <a:bodyPr/>
        <a:lstStyle/>
        <a:p>
          <a:endParaRPr lang="es-EC"/>
        </a:p>
      </dgm:t>
    </dgm:pt>
    <dgm:pt modelId="{D1B47775-679B-498E-B967-58A2C8A9F9E8}" type="sibTrans" cxnId="{569E5B37-D62B-4E98-AA5D-85AAC75AD6EA}">
      <dgm:prSet/>
      <dgm:spPr/>
      <dgm:t>
        <a:bodyPr/>
        <a:lstStyle/>
        <a:p>
          <a:endParaRPr lang="es-EC"/>
        </a:p>
      </dgm:t>
    </dgm:pt>
    <dgm:pt modelId="{5154A493-B3A6-4932-86F6-946E17DEF64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s-EC" sz="1600" b="1" dirty="0" smtClean="0"/>
            <a:t>PRÁCTICAS DE RR.HH.</a:t>
          </a:r>
        </a:p>
        <a:p>
          <a:pPr rtl="0"/>
          <a:r>
            <a:rPr lang="es-EC" sz="1400" b="0" dirty="0" smtClean="0"/>
            <a:t>(subsistemas de RR.HH.)</a:t>
          </a:r>
        </a:p>
        <a:p>
          <a:pPr rtl="0"/>
          <a:endParaRPr lang="es-EC" sz="1600" dirty="0"/>
        </a:p>
      </dgm:t>
    </dgm:pt>
    <dgm:pt modelId="{C95C59A5-8BCA-41E5-9112-D8107FB1CFDD}" type="parTrans" cxnId="{1106B7C1-C8A1-4878-9F33-65582876CEE9}">
      <dgm:prSet/>
      <dgm:spPr/>
      <dgm:t>
        <a:bodyPr/>
        <a:lstStyle/>
        <a:p>
          <a:endParaRPr lang="es-EC"/>
        </a:p>
      </dgm:t>
    </dgm:pt>
    <dgm:pt modelId="{BEF7D93F-EA30-474A-8AC2-231DC6F8720C}" type="sibTrans" cxnId="{1106B7C1-C8A1-4878-9F33-65582876CEE9}">
      <dgm:prSet/>
      <dgm:spPr/>
      <dgm:t>
        <a:bodyPr/>
        <a:lstStyle/>
        <a:p>
          <a:endParaRPr lang="es-EC"/>
        </a:p>
      </dgm:t>
    </dgm:pt>
    <dgm:pt modelId="{BAE96522-8C62-46B2-B20F-BB4E3DF040E6}" type="pres">
      <dgm:prSet presAssocID="{57C67058-7528-49C1-BF3B-06F99ECB9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769670-F4A8-4D01-A17E-643C0B4C4F2D}" type="pres">
      <dgm:prSet presAssocID="{D885F9F1-4BF9-454A-AC43-EB58FC7067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16FE63-15A3-4239-99F8-762E80D7AD72}" type="pres">
      <dgm:prSet presAssocID="{73591EF1-3D17-4A5D-BEC8-E04FFDB5D41A}" presName="sibTrans" presStyleLbl="sibTrans2D1" presStyleIdx="0" presStyleCnt="3" custLinFactX="16321" custLinFactNeighborX="100000" custLinFactNeighborY="-23972"/>
      <dgm:spPr/>
      <dgm:t>
        <a:bodyPr/>
        <a:lstStyle/>
        <a:p>
          <a:endParaRPr lang="es-EC"/>
        </a:p>
      </dgm:t>
    </dgm:pt>
    <dgm:pt modelId="{E191BE80-4456-4E74-AC41-17EEF4EAB9F5}" type="pres">
      <dgm:prSet presAssocID="{73591EF1-3D17-4A5D-BEC8-E04FFDB5D41A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453F127C-515E-41CF-B121-D6D658FFE0F8}" type="pres">
      <dgm:prSet presAssocID="{4F0296F3-B81A-4D96-BEDC-19511D7C5F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C8566E-1EDF-42EA-9F09-1A23AACCF99E}" type="pres">
      <dgm:prSet presAssocID="{D1B47775-679B-498E-B967-58A2C8A9F9E8}" presName="sibTrans" presStyleLbl="sibTrans2D1" presStyleIdx="1" presStyleCnt="3" custLinFactNeighborY="50835"/>
      <dgm:spPr/>
      <dgm:t>
        <a:bodyPr/>
        <a:lstStyle/>
        <a:p>
          <a:endParaRPr lang="es-EC"/>
        </a:p>
      </dgm:t>
    </dgm:pt>
    <dgm:pt modelId="{D2A1690A-B32D-4362-A3D8-EB0E382B47C3}" type="pres">
      <dgm:prSet presAssocID="{D1B47775-679B-498E-B967-58A2C8A9F9E8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9F7F2BAA-2322-4BE6-A699-36B2BD40FBAE}" type="pres">
      <dgm:prSet presAssocID="{5154A493-B3A6-4932-86F6-946E17DEF6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FC15DE-D199-4FC0-BE59-B0814D066FBA}" type="pres">
      <dgm:prSet presAssocID="{BEF7D93F-EA30-474A-8AC2-231DC6F8720C}" presName="sibTrans" presStyleLbl="sibTrans2D1" presStyleIdx="2" presStyleCnt="3" custLinFactNeighborX="-77526" custLinFactNeighborY="-27844"/>
      <dgm:spPr/>
      <dgm:t>
        <a:bodyPr/>
        <a:lstStyle/>
        <a:p>
          <a:endParaRPr lang="es-EC"/>
        </a:p>
      </dgm:t>
    </dgm:pt>
    <dgm:pt modelId="{1EB1FA41-B23C-4B7B-9BC3-79818D93EAE9}" type="pres">
      <dgm:prSet presAssocID="{BEF7D93F-EA30-474A-8AC2-231DC6F8720C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0744EEB0-A2ED-4D3C-A26B-949E5ECCC5D2}" type="presOf" srcId="{57C67058-7528-49C1-BF3B-06F99ECB9B96}" destId="{BAE96522-8C62-46B2-B20F-BB4E3DF040E6}" srcOrd="0" destOrd="0" presId="urn:microsoft.com/office/officeart/2005/8/layout/cycle2"/>
    <dgm:cxn modelId="{F18EFB65-DB85-4193-8F2A-C632D6DD17D5}" type="presOf" srcId="{5154A493-B3A6-4932-86F6-946E17DEF642}" destId="{9F7F2BAA-2322-4BE6-A699-36B2BD40FBAE}" srcOrd="0" destOrd="0" presId="urn:microsoft.com/office/officeart/2005/8/layout/cycle2"/>
    <dgm:cxn modelId="{51488E2E-9782-46F6-806F-42F4FFD0AA68}" type="presOf" srcId="{BEF7D93F-EA30-474A-8AC2-231DC6F8720C}" destId="{C7FC15DE-D199-4FC0-BE59-B0814D066FBA}" srcOrd="0" destOrd="0" presId="urn:microsoft.com/office/officeart/2005/8/layout/cycle2"/>
    <dgm:cxn modelId="{A8C0E17F-0435-4220-8D52-1E9EB2277060}" type="presOf" srcId="{D1B47775-679B-498E-B967-58A2C8A9F9E8}" destId="{08C8566E-1EDF-42EA-9F09-1A23AACCF99E}" srcOrd="0" destOrd="0" presId="urn:microsoft.com/office/officeart/2005/8/layout/cycle2"/>
    <dgm:cxn modelId="{C925A8A8-5CF1-4E0A-8CF0-5A2756E9AD25}" type="presOf" srcId="{4F0296F3-B81A-4D96-BEDC-19511D7C5FD7}" destId="{453F127C-515E-41CF-B121-D6D658FFE0F8}" srcOrd="0" destOrd="0" presId="urn:microsoft.com/office/officeart/2005/8/layout/cycle2"/>
    <dgm:cxn modelId="{D9EB4F13-071C-48C1-B73C-F8CCF5A5C0B6}" type="presOf" srcId="{BEF7D93F-EA30-474A-8AC2-231DC6F8720C}" destId="{1EB1FA41-B23C-4B7B-9BC3-79818D93EAE9}" srcOrd="1" destOrd="0" presId="urn:microsoft.com/office/officeart/2005/8/layout/cycle2"/>
    <dgm:cxn modelId="{4443A794-BE4E-4621-BD9B-809E62F7F23E}" type="presOf" srcId="{D885F9F1-4BF9-454A-AC43-EB58FC706707}" destId="{B8769670-F4A8-4D01-A17E-643C0B4C4F2D}" srcOrd="0" destOrd="0" presId="urn:microsoft.com/office/officeart/2005/8/layout/cycle2"/>
    <dgm:cxn modelId="{1106B7C1-C8A1-4878-9F33-65582876CEE9}" srcId="{57C67058-7528-49C1-BF3B-06F99ECB9B96}" destId="{5154A493-B3A6-4932-86F6-946E17DEF642}" srcOrd="2" destOrd="0" parTransId="{C95C59A5-8BCA-41E5-9112-D8107FB1CFDD}" sibTransId="{BEF7D93F-EA30-474A-8AC2-231DC6F8720C}"/>
    <dgm:cxn modelId="{569E5B37-D62B-4E98-AA5D-85AAC75AD6EA}" srcId="{57C67058-7528-49C1-BF3B-06F99ECB9B96}" destId="{4F0296F3-B81A-4D96-BEDC-19511D7C5FD7}" srcOrd="1" destOrd="0" parTransId="{D428BCAC-94C2-4AAE-B157-6001E75ACC9C}" sibTransId="{D1B47775-679B-498E-B967-58A2C8A9F9E8}"/>
    <dgm:cxn modelId="{7F4A6B9C-0B73-4551-90E5-A59B805FD15A}" type="presOf" srcId="{73591EF1-3D17-4A5D-BEC8-E04FFDB5D41A}" destId="{5B16FE63-15A3-4239-99F8-762E80D7AD72}" srcOrd="0" destOrd="0" presId="urn:microsoft.com/office/officeart/2005/8/layout/cycle2"/>
    <dgm:cxn modelId="{4B5C6CE7-CEF5-410E-AA00-E9782D642D08}" type="presOf" srcId="{73591EF1-3D17-4A5D-BEC8-E04FFDB5D41A}" destId="{E191BE80-4456-4E74-AC41-17EEF4EAB9F5}" srcOrd="1" destOrd="0" presId="urn:microsoft.com/office/officeart/2005/8/layout/cycle2"/>
    <dgm:cxn modelId="{44C41D1F-AC63-4A8D-8294-A5D347B1F1EB}" type="presOf" srcId="{D1B47775-679B-498E-B967-58A2C8A9F9E8}" destId="{D2A1690A-B32D-4362-A3D8-EB0E382B47C3}" srcOrd="1" destOrd="0" presId="urn:microsoft.com/office/officeart/2005/8/layout/cycle2"/>
    <dgm:cxn modelId="{FFC044F6-A39A-4083-90C9-404392BEB6F4}" srcId="{57C67058-7528-49C1-BF3B-06F99ECB9B96}" destId="{D885F9F1-4BF9-454A-AC43-EB58FC706707}" srcOrd="0" destOrd="0" parTransId="{FC555B89-D25B-4C1C-9004-8131D403C96E}" sibTransId="{73591EF1-3D17-4A5D-BEC8-E04FFDB5D41A}"/>
    <dgm:cxn modelId="{E313BD10-FA0A-4CF3-841A-33DFF47CC717}" type="presParOf" srcId="{BAE96522-8C62-46B2-B20F-BB4E3DF040E6}" destId="{B8769670-F4A8-4D01-A17E-643C0B4C4F2D}" srcOrd="0" destOrd="0" presId="urn:microsoft.com/office/officeart/2005/8/layout/cycle2"/>
    <dgm:cxn modelId="{138C23A3-D23A-425E-89F6-7B2B67DAD221}" type="presParOf" srcId="{BAE96522-8C62-46B2-B20F-BB4E3DF040E6}" destId="{5B16FE63-15A3-4239-99F8-762E80D7AD72}" srcOrd="1" destOrd="0" presId="urn:microsoft.com/office/officeart/2005/8/layout/cycle2"/>
    <dgm:cxn modelId="{6E6CE1A3-397F-4D74-A8A1-E87F36E1BB24}" type="presParOf" srcId="{5B16FE63-15A3-4239-99F8-762E80D7AD72}" destId="{E191BE80-4456-4E74-AC41-17EEF4EAB9F5}" srcOrd="0" destOrd="0" presId="urn:microsoft.com/office/officeart/2005/8/layout/cycle2"/>
    <dgm:cxn modelId="{15D8E910-4FA5-4239-8217-E7A0010E8A9F}" type="presParOf" srcId="{BAE96522-8C62-46B2-B20F-BB4E3DF040E6}" destId="{453F127C-515E-41CF-B121-D6D658FFE0F8}" srcOrd="2" destOrd="0" presId="urn:microsoft.com/office/officeart/2005/8/layout/cycle2"/>
    <dgm:cxn modelId="{A00DE795-F6D5-44BF-9DC3-79AFA7D7F426}" type="presParOf" srcId="{BAE96522-8C62-46B2-B20F-BB4E3DF040E6}" destId="{08C8566E-1EDF-42EA-9F09-1A23AACCF99E}" srcOrd="3" destOrd="0" presId="urn:microsoft.com/office/officeart/2005/8/layout/cycle2"/>
    <dgm:cxn modelId="{E152D1CC-D99A-4425-95BD-10A0E115B852}" type="presParOf" srcId="{08C8566E-1EDF-42EA-9F09-1A23AACCF99E}" destId="{D2A1690A-B32D-4362-A3D8-EB0E382B47C3}" srcOrd="0" destOrd="0" presId="urn:microsoft.com/office/officeart/2005/8/layout/cycle2"/>
    <dgm:cxn modelId="{FD9EF470-39C5-436F-8166-FCBE38E61991}" type="presParOf" srcId="{BAE96522-8C62-46B2-B20F-BB4E3DF040E6}" destId="{9F7F2BAA-2322-4BE6-A699-36B2BD40FBAE}" srcOrd="4" destOrd="0" presId="urn:microsoft.com/office/officeart/2005/8/layout/cycle2"/>
    <dgm:cxn modelId="{C7D573CC-9C85-4F8D-BF20-3D48B9237587}" type="presParOf" srcId="{BAE96522-8C62-46B2-B20F-BB4E3DF040E6}" destId="{C7FC15DE-D199-4FC0-BE59-B0814D066FBA}" srcOrd="5" destOrd="0" presId="urn:microsoft.com/office/officeart/2005/8/layout/cycle2"/>
    <dgm:cxn modelId="{332DDD72-43E0-4F49-890E-3259D077D9E5}" type="presParOf" srcId="{C7FC15DE-D199-4FC0-BE59-B0814D066FBA}" destId="{1EB1FA41-B23C-4B7B-9BC3-79818D93EA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EBBFFD-3E99-4AE5-8107-BAA014C5B1F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0A7C00-67E4-45F1-8245-D353C9BE253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MX" sz="1400" b="1" dirty="0" smtClean="0"/>
            <a:t>SUBSISTEMA DE RECLUTAMIENTO – SELECCIÓN</a:t>
          </a:r>
        </a:p>
        <a:p>
          <a:pPr algn="ctr" rtl="0"/>
          <a:r>
            <a:rPr lang="es-MX" sz="1400" b="1" dirty="0" smtClean="0"/>
            <a:t>- Requerimientos de las áreas</a:t>
          </a:r>
        </a:p>
        <a:p>
          <a:pPr algn="ctr" rtl="0"/>
          <a:r>
            <a:rPr lang="es-MX" sz="1400" b="1" dirty="0" smtClean="0"/>
            <a:t>- A través de referidos o página web</a:t>
          </a:r>
          <a:endParaRPr lang="es-EC" sz="1400" b="1" dirty="0"/>
        </a:p>
      </dgm:t>
    </dgm:pt>
    <dgm:pt modelId="{D879D03A-2F19-4618-AC43-78B82CF74702}" type="parTrans" cxnId="{3EC36BD2-1C13-45C3-B8A6-92B35EFEA270}">
      <dgm:prSet/>
      <dgm:spPr/>
      <dgm:t>
        <a:bodyPr/>
        <a:lstStyle/>
        <a:p>
          <a:endParaRPr lang="es-EC"/>
        </a:p>
      </dgm:t>
    </dgm:pt>
    <dgm:pt modelId="{C49126F5-9AC9-4984-88D6-88ACE4560EC6}" type="sibTrans" cxnId="{3EC36BD2-1C13-45C3-B8A6-92B35EFEA270}">
      <dgm:prSet/>
      <dgm:spPr/>
      <dgm:t>
        <a:bodyPr/>
        <a:lstStyle/>
        <a:p>
          <a:endParaRPr lang="es-EC"/>
        </a:p>
      </dgm:t>
    </dgm:pt>
    <dgm:pt modelId="{860957D3-106C-4E09-A483-E607AB457BB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s-EC" sz="1400" b="1" dirty="0" smtClean="0"/>
            <a:t>SUBSISTEMA DE CAPACITACIÓN</a:t>
          </a:r>
        </a:p>
        <a:p>
          <a:pPr algn="ctr" rtl="0"/>
          <a:r>
            <a:rPr lang="es-EC" sz="1400" b="1" dirty="0" smtClean="0"/>
            <a:t>-plan anual de capacitación </a:t>
          </a:r>
        </a:p>
        <a:p>
          <a:pPr algn="ctr" rtl="0"/>
          <a:r>
            <a:rPr lang="es-EC" sz="1400" b="1" dirty="0" smtClean="0"/>
            <a:t>-Auspicio capacitación externa </a:t>
          </a:r>
        </a:p>
      </dgm:t>
    </dgm:pt>
    <dgm:pt modelId="{654C5E21-015A-4FEA-9369-40EEBD4E9CFC}" type="parTrans" cxnId="{529C9743-7479-4EBD-B27A-DDE9490480E9}">
      <dgm:prSet/>
      <dgm:spPr/>
      <dgm:t>
        <a:bodyPr/>
        <a:lstStyle/>
        <a:p>
          <a:endParaRPr lang="es-EC"/>
        </a:p>
      </dgm:t>
    </dgm:pt>
    <dgm:pt modelId="{6E0909BF-C67F-47A1-B6AD-D6A493BC1EC2}" type="sibTrans" cxnId="{529C9743-7479-4EBD-B27A-DDE9490480E9}">
      <dgm:prSet/>
      <dgm:spPr/>
      <dgm:t>
        <a:bodyPr/>
        <a:lstStyle/>
        <a:p>
          <a:endParaRPr lang="es-EC"/>
        </a:p>
      </dgm:t>
    </dgm:pt>
    <dgm:pt modelId="{24A34A12-922D-4CC1-AAA5-E8ED4BD170A9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75000"/>
          </a:schemeClr>
        </a:solidFill>
      </dgm:spPr>
      <dgm:t>
        <a:bodyPr/>
        <a:lstStyle/>
        <a:p>
          <a:pPr algn="ctr" rtl="0"/>
          <a:r>
            <a:rPr lang="es-MX" sz="1400" b="1" dirty="0" smtClean="0"/>
            <a:t>SUBSISTEMA DE EVALUACIÓN DEL DESEMPEÑO</a:t>
          </a:r>
        </a:p>
        <a:p>
          <a:pPr algn="ctr" rtl="0"/>
          <a:r>
            <a:rPr lang="es-MX" sz="1400" b="1" dirty="0" smtClean="0"/>
            <a:t>- Una vez al año</a:t>
          </a:r>
        </a:p>
        <a:p>
          <a:pPr algn="ctr" rtl="0"/>
          <a:r>
            <a:rPr lang="es-MX" sz="1400" b="1" dirty="0" smtClean="0"/>
            <a:t>      - jefe a subordinado</a:t>
          </a:r>
        </a:p>
        <a:p>
          <a:pPr algn="ctr" rtl="0"/>
          <a:r>
            <a:rPr lang="es-EC" sz="1400" b="1" dirty="0" smtClean="0"/>
            <a:t>     - Retroalimentación</a:t>
          </a:r>
          <a:endParaRPr lang="es-EC" sz="1400" b="1" dirty="0"/>
        </a:p>
      </dgm:t>
    </dgm:pt>
    <dgm:pt modelId="{DFC1999E-48E2-4F5A-8B56-BF8E290FB56D}" type="parTrans" cxnId="{20FB93F2-E34D-46E9-AC7F-B7DA8A4A537E}">
      <dgm:prSet/>
      <dgm:spPr/>
      <dgm:t>
        <a:bodyPr/>
        <a:lstStyle/>
        <a:p>
          <a:endParaRPr lang="es-EC"/>
        </a:p>
      </dgm:t>
    </dgm:pt>
    <dgm:pt modelId="{D3031835-7155-44ED-B1F0-6F922DB77EC3}" type="sibTrans" cxnId="{20FB93F2-E34D-46E9-AC7F-B7DA8A4A537E}">
      <dgm:prSet/>
      <dgm:spPr/>
      <dgm:t>
        <a:bodyPr/>
        <a:lstStyle/>
        <a:p>
          <a:endParaRPr lang="es-EC"/>
        </a:p>
      </dgm:t>
    </dgm:pt>
    <dgm:pt modelId="{C4EAC258-B9C2-4A6F-AC2D-737A983ACB57}" type="pres">
      <dgm:prSet presAssocID="{A3EBBFFD-3E99-4AE5-8107-BAA014C5B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119460-18DC-4E2A-8DA5-E704D2C382D3}" type="pres">
      <dgm:prSet presAssocID="{A50A7C00-67E4-45F1-8245-D353C9BE2532}" presName="parentText" presStyleLbl="node1" presStyleIdx="0" presStyleCnt="3" custScaleY="106886" custLinFactY="-151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7C7FB4-6E15-48E0-9E77-D2CCFD1CC2C8}" type="pres">
      <dgm:prSet presAssocID="{C49126F5-9AC9-4984-88D6-88ACE4560EC6}" presName="spacer" presStyleCnt="0"/>
      <dgm:spPr/>
    </dgm:pt>
    <dgm:pt modelId="{EAF56CA1-0CE0-452A-9339-2A664449846F}" type="pres">
      <dgm:prSet presAssocID="{860957D3-106C-4E09-A483-E607AB457BB5}" presName="parentText" presStyleLbl="node1" presStyleIdx="1" presStyleCnt="3" custScaleY="104934" custLinFactNeighborX="-1929" custLinFactNeighborY="2612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08F852-8C8E-46BC-834A-126242658332}" type="pres">
      <dgm:prSet presAssocID="{6E0909BF-C67F-47A1-B6AD-D6A493BC1EC2}" presName="spacer" presStyleCnt="0"/>
      <dgm:spPr/>
    </dgm:pt>
    <dgm:pt modelId="{8373E249-A919-4237-AE83-F936F963B855}" type="pres">
      <dgm:prSet presAssocID="{24A34A12-922D-4CC1-AAA5-E8ED4BD170A9}" presName="parentText" presStyleLbl="node1" presStyleIdx="2" presStyleCnt="3" custScaleX="100000" custScaleY="129392" custLinFactY="21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496405-DA37-437F-BC6F-3A69E6D793EF}" type="presOf" srcId="{860957D3-106C-4E09-A483-E607AB457BB5}" destId="{EAF56CA1-0CE0-452A-9339-2A664449846F}" srcOrd="0" destOrd="0" presId="urn:microsoft.com/office/officeart/2005/8/layout/vList2"/>
    <dgm:cxn modelId="{529C9743-7479-4EBD-B27A-DDE9490480E9}" srcId="{A3EBBFFD-3E99-4AE5-8107-BAA014C5B1F9}" destId="{860957D3-106C-4E09-A483-E607AB457BB5}" srcOrd="1" destOrd="0" parTransId="{654C5E21-015A-4FEA-9369-40EEBD4E9CFC}" sibTransId="{6E0909BF-C67F-47A1-B6AD-D6A493BC1EC2}"/>
    <dgm:cxn modelId="{826D87FE-C401-419E-92F4-525DA1873F94}" type="presOf" srcId="{24A34A12-922D-4CC1-AAA5-E8ED4BD170A9}" destId="{8373E249-A919-4237-AE83-F936F963B855}" srcOrd="0" destOrd="0" presId="urn:microsoft.com/office/officeart/2005/8/layout/vList2"/>
    <dgm:cxn modelId="{5C71888D-81DC-4E5E-ADBE-3CA923487D29}" type="presOf" srcId="{A50A7C00-67E4-45F1-8245-D353C9BE2532}" destId="{A2119460-18DC-4E2A-8DA5-E704D2C382D3}" srcOrd="0" destOrd="0" presId="urn:microsoft.com/office/officeart/2005/8/layout/vList2"/>
    <dgm:cxn modelId="{3EC36BD2-1C13-45C3-B8A6-92B35EFEA270}" srcId="{A3EBBFFD-3E99-4AE5-8107-BAA014C5B1F9}" destId="{A50A7C00-67E4-45F1-8245-D353C9BE2532}" srcOrd="0" destOrd="0" parTransId="{D879D03A-2F19-4618-AC43-78B82CF74702}" sibTransId="{C49126F5-9AC9-4984-88D6-88ACE4560EC6}"/>
    <dgm:cxn modelId="{424EC8D7-26A4-4794-8ABF-DD1E270CCAA3}" type="presOf" srcId="{A3EBBFFD-3E99-4AE5-8107-BAA014C5B1F9}" destId="{C4EAC258-B9C2-4A6F-AC2D-737A983ACB57}" srcOrd="0" destOrd="0" presId="urn:microsoft.com/office/officeart/2005/8/layout/vList2"/>
    <dgm:cxn modelId="{20FB93F2-E34D-46E9-AC7F-B7DA8A4A537E}" srcId="{A3EBBFFD-3E99-4AE5-8107-BAA014C5B1F9}" destId="{24A34A12-922D-4CC1-AAA5-E8ED4BD170A9}" srcOrd="2" destOrd="0" parTransId="{DFC1999E-48E2-4F5A-8B56-BF8E290FB56D}" sibTransId="{D3031835-7155-44ED-B1F0-6F922DB77EC3}"/>
    <dgm:cxn modelId="{590591F9-C20D-4A33-A669-3A22440EF9CA}" type="presParOf" srcId="{C4EAC258-B9C2-4A6F-AC2D-737A983ACB57}" destId="{A2119460-18DC-4E2A-8DA5-E704D2C382D3}" srcOrd="0" destOrd="0" presId="urn:microsoft.com/office/officeart/2005/8/layout/vList2"/>
    <dgm:cxn modelId="{DA531696-0006-42CE-8EF3-7E73B1FB76AD}" type="presParOf" srcId="{C4EAC258-B9C2-4A6F-AC2D-737A983ACB57}" destId="{407C7FB4-6E15-48E0-9E77-D2CCFD1CC2C8}" srcOrd="1" destOrd="0" presId="urn:microsoft.com/office/officeart/2005/8/layout/vList2"/>
    <dgm:cxn modelId="{E7CDC53E-71E2-40D7-A798-BB9464D30511}" type="presParOf" srcId="{C4EAC258-B9C2-4A6F-AC2D-737A983ACB57}" destId="{EAF56CA1-0CE0-452A-9339-2A664449846F}" srcOrd="2" destOrd="0" presId="urn:microsoft.com/office/officeart/2005/8/layout/vList2"/>
    <dgm:cxn modelId="{09259AC8-2A5E-489B-AB9F-BBD87B8B1A9F}" type="presParOf" srcId="{C4EAC258-B9C2-4A6F-AC2D-737A983ACB57}" destId="{C108F852-8C8E-46BC-834A-126242658332}" srcOrd="3" destOrd="0" presId="urn:microsoft.com/office/officeart/2005/8/layout/vList2"/>
    <dgm:cxn modelId="{6DA145B2-1BD6-4F03-9EA4-9705B8ACB602}" type="presParOf" srcId="{C4EAC258-B9C2-4A6F-AC2D-737A983ACB57}" destId="{8373E249-A919-4237-AE83-F936F963B85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4E729F-CCE3-461F-8562-1CEC7E065D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C5703A0-70F2-44BD-86EC-2AEA7F8AD65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 rtl="0"/>
          <a:r>
            <a:rPr lang="es-EC" sz="1400" b="1" u="none" dirty="0" smtClean="0"/>
            <a:t>1.- APLICACIONES PCIE.-</a:t>
          </a:r>
          <a:r>
            <a:rPr lang="es-EC" sz="1400" b="0" u="none" dirty="0" smtClean="0"/>
            <a:t> Se concentran información financiera, administrativa  y presupuestaria.</a:t>
          </a:r>
        </a:p>
        <a:p>
          <a:pPr algn="l" rtl="0"/>
          <a:r>
            <a:rPr lang="es-EC" sz="1400" b="1" u="none" dirty="0" smtClean="0"/>
            <a:t>2.- SERVICIO AL FUNCIONARIO.-</a:t>
          </a:r>
          <a:r>
            <a:rPr lang="es-EC" sz="1400" b="0" u="none" dirty="0" smtClean="0"/>
            <a:t> Contiene información laboral de cada funcionario.</a:t>
          </a:r>
        </a:p>
        <a:p>
          <a:pPr algn="l" rtl="0"/>
          <a:r>
            <a:rPr lang="es-EC" sz="1400" b="1" u="none" dirty="0" smtClean="0"/>
            <a:t>3.- CORREO INTERNO INSTITUCIONAL.-</a:t>
          </a:r>
          <a:r>
            <a:rPr lang="es-EC" sz="1400" b="0" u="none" dirty="0" smtClean="0"/>
            <a:t> Permite enviar y recibir correos electrónicos.</a:t>
          </a:r>
        </a:p>
        <a:p>
          <a:pPr algn="l" rtl="0"/>
          <a:r>
            <a:rPr lang="es-EC" sz="1400" b="1" u="none" dirty="0" smtClean="0"/>
            <a:t>4.- COSTEO ABC.-</a:t>
          </a:r>
          <a:r>
            <a:rPr lang="es-EC" sz="1400" b="0" u="none" dirty="0" smtClean="0"/>
            <a:t> Contiene las  actividades por cada funcionario.</a:t>
          </a:r>
        </a:p>
        <a:p>
          <a:pPr algn="l" rtl="0"/>
          <a:r>
            <a:rPr lang="es-EC" sz="1400" b="1" u="none" dirty="0" smtClean="0"/>
            <a:t>5.- INTRANET.-</a:t>
          </a:r>
          <a:r>
            <a:rPr lang="es-EC" sz="1400" b="0" u="none" dirty="0" smtClean="0"/>
            <a:t> Es donde se encuentran publicados los manuales de procedimientos internos.</a:t>
          </a:r>
        </a:p>
        <a:p>
          <a:pPr algn="l" rtl="0"/>
          <a:r>
            <a:rPr lang="es-EC" sz="1400" b="1" u="none" dirty="0" smtClean="0"/>
            <a:t>6.- PÁGINA WEB.-</a:t>
          </a:r>
          <a:r>
            <a:rPr lang="es-EC" sz="1400" b="0" u="none" dirty="0" smtClean="0"/>
            <a:t> Público en general.</a:t>
          </a:r>
          <a:endParaRPr lang="es-EC" sz="1400" b="0" u="none" dirty="0"/>
        </a:p>
      </dgm:t>
    </dgm:pt>
    <dgm:pt modelId="{FC536217-0758-4AAF-B076-D7D42D2BB192}" type="parTrans" cxnId="{F9FB8EAC-89A8-4E97-8E44-7B015A3161EC}">
      <dgm:prSet/>
      <dgm:spPr/>
      <dgm:t>
        <a:bodyPr/>
        <a:lstStyle/>
        <a:p>
          <a:endParaRPr lang="es-EC"/>
        </a:p>
      </dgm:t>
    </dgm:pt>
    <dgm:pt modelId="{A099A5F4-931A-4199-AD23-507919A40BAB}" type="sibTrans" cxnId="{F9FB8EAC-89A8-4E97-8E44-7B015A3161EC}">
      <dgm:prSet/>
      <dgm:spPr/>
      <dgm:t>
        <a:bodyPr/>
        <a:lstStyle/>
        <a:p>
          <a:endParaRPr lang="es-EC"/>
        </a:p>
      </dgm:t>
    </dgm:pt>
    <dgm:pt modelId="{3600E1A7-A28A-45B4-9B39-73193EA7A8AB}" type="pres">
      <dgm:prSet presAssocID="{7E4E729F-CCE3-461F-8562-1CEC7E065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319AD0-6D6D-4842-94F4-EF5258559060}" type="pres">
      <dgm:prSet presAssocID="{5C5703A0-70F2-44BD-86EC-2AEA7F8AD658}" presName="node" presStyleLbl="node1" presStyleIdx="0" presStyleCnt="1" custScaleY="1833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9FB8EAC-89A8-4E97-8E44-7B015A3161EC}" srcId="{7E4E729F-CCE3-461F-8562-1CEC7E065D8C}" destId="{5C5703A0-70F2-44BD-86EC-2AEA7F8AD658}" srcOrd="0" destOrd="0" parTransId="{FC536217-0758-4AAF-B076-D7D42D2BB192}" sibTransId="{A099A5F4-931A-4199-AD23-507919A40BAB}"/>
    <dgm:cxn modelId="{4A0BE04E-B71A-42FB-B8A5-B942125725BC}" type="presOf" srcId="{5C5703A0-70F2-44BD-86EC-2AEA7F8AD658}" destId="{36319AD0-6D6D-4842-94F4-EF5258559060}" srcOrd="0" destOrd="0" presId="urn:microsoft.com/office/officeart/2005/8/layout/process1"/>
    <dgm:cxn modelId="{4B93ECBF-22BA-496E-B862-0558FD60012F}" type="presOf" srcId="{7E4E729F-CCE3-461F-8562-1CEC7E065D8C}" destId="{3600E1A7-A28A-45B4-9B39-73193EA7A8AB}" srcOrd="0" destOrd="0" presId="urn:microsoft.com/office/officeart/2005/8/layout/process1"/>
    <dgm:cxn modelId="{0E58E889-FA1E-4570-B32B-C297B72A03D4}" type="presParOf" srcId="{3600E1A7-A28A-45B4-9B39-73193EA7A8AB}" destId="{36319AD0-6D6D-4842-94F4-EF525855906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1662-4DF3-4DC1-AE7A-015E6252FDD5}">
      <dsp:nvSpPr>
        <dsp:cNvPr id="0" name=""/>
        <dsp:cNvSpPr/>
      </dsp:nvSpPr>
      <dsp:spPr>
        <a:xfrm>
          <a:off x="144000" y="0"/>
          <a:ext cx="7848902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EFC90-B79F-41B2-9A62-C874B2B3908F}">
      <dsp:nvSpPr>
        <dsp:cNvPr id="0" name=""/>
        <dsp:cNvSpPr/>
      </dsp:nvSpPr>
      <dsp:spPr>
        <a:xfrm>
          <a:off x="7" y="504053"/>
          <a:ext cx="8130788" cy="4248434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Las actuales exigencias de la sociedad, la globalización y las mismas actividades adicionales que realiza hoy en día la CFN, como los </a:t>
          </a:r>
          <a:r>
            <a:rPr lang="es-ES" sz="1600" b="1" kern="1200" dirty="0" smtClean="0"/>
            <a:t>programas de capacitación</a:t>
          </a:r>
          <a:r>
            <a:rPr lang="es-ES" sz="1600" kern="1200" dirty="0" smtClean="0"/>
            <a:t>, la </a:t>
          </a:r>
          <a:r>
            <a:rPr lang="es-ES" sz="1600" b="1" kern="1200" dirty="0" smtClean="0"/>
            <a:t>asistencia técnica</a:t>
          </a:r>
          <a:r>
            <a:rPr lang="es-ES" sz="1600" kern="1200" dirty="0" smtClean="0"/>
            <a:t> </a:t>
          </a:r>
          <a:r>
            <a:rPr lang="es-ES" sz="1600" b="1" kern="1200" dirty="0" smtClean="0"/>
            <a:t>para micro y pequeña empresa</a:t>
          </a:r>
          <a:r>
            <a:rPr lang="es-ES" sz="1600" kern="1200" dirty="0" smtClean="0"/>
            <a:t>, además, la firma en </a:t>
          </a:r>
          <a:r>
            <a:rPr lang="es-ES" sz="1600" b="1" kern="1200" dirty="0" smtClean="0"/>
            <a:t>convenios interinstitucionales</a:t>
          </a:r>
          <a:r>
            <a:rPr lang="es-ES" sz="1600" kern="1200" dirty="0" smtClean="0"/>
            <a:t> </a:t>
          </a:r>
          <a:r>
            <a:rPr lang="es-ES" sz="1600" b="1" kern="1200" dirty="0" smtClean="0"/>
            <a:t>para el fomento productivo</a:t>
          </a:r>
          <a:r>
            <a:rPr lang="es-ES" sz="1600" kern="1200" dirty="0" smtClean="0"/>
            <a:t>, han creado la necesidad de buscar alternativas de impulso en el desempeño de la institución, apalancada en los conocimientos, habilidades y participación de sus colaboradores, con la finalidad de contar con una ventaja competitiva permanente, que nos permita alcanzar los objetivos institucionales.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Por tal motivo, el presente trabajo de investigación pretende aportar con una </a:t>
          </a:r>
          <a:r>
            <a:rPr lang="es-EC" sz="1600" b="1" kern="1200" dirty="0" smtClean="0"/>
            <a:t>estrategia efectiva</a:t>
          </a:r>
          <a:r>
            <a:rPr lang="es-EC" sz="1600" kern="1200" dirty="0" smtClean="0"/>
            <a:t> basada en un </a:t>
          </a:r>
          <a:r>
            <a:rPr lang="es-EC" sz="1600" b="1" kern="1200" dirty="0" smtClean="0"/>
            <a:t>enfoque integral</a:t>
          </a:r>
          <a:r>
            <a:rPr lang="es-EC" sz="1600" kern="1200" dirty="0" smtClean="0"/>
            <a:t> que permita </a:t>
          </a:r>
          <a:r>
            <a:rPr lang="es-EC" sz="1600" b="1" kern="1200" dirty="0" smtClean="0"/>
            <a:t>correlacionar el proceso clave del negocio, con el recurso humano</a:t>
          </a:r>
          <a:r>
            <a:rPr lang="es-EC" sz="1600" kern="1200" dirty="0" smtClean="0"/>
            <a:t>, el mismo que se constituye en un factor indispensable para el desarrollo de las actividades crediticias en la institución. </a:t>
          </a:r>
          <a:r>
            <a:rPr lang="es-EC" sz="1400" kern="1200" dirty="0" smtClean="0"/>
            <a:t>   </a:t>
          </a:r>
          <a:endParaRPr lang="es-EC" sz="1400" kern="1200" dirty="0"/>
        </a:p>
      </dsp:txBody>
      <dsp:txXfrm>
        <a:off x="207398" y="711444"/>
        <a:ext cx="7716006" cy="38336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1522-01D9-447A-B45E-D74D61AF3837}">
      <dsp:nvSpPr>
        <dsp:cNvPr id="0" name=""/>
        <dsp:cNvSpPr/>
      </dsp:nvSpPr>
      <dsp:spPr>
        <a:xfrm>
          <a:off x="326981" y="0"/>
          <a:ext cx="6660073" cy="28575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69351-7F96-459A-9AF5-0FCF00D52FB6}">
      <dsp:nvSpPr>
        <dsp:cNvPr id="0" name=""/>
        <dsp:cNvSpPr/>
      </dsp:nvSpPr>
      <dsp:spPr>
        <a:xfrm>
          <a:off x="0" y="648074"/>
          <a:ext cx="7311939" cy="1641176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Diseñar un sistema de trabajo de alto desempeño, para que el recurso humano de la Gerencia Nacional de Concesión de Crédito de la Corporación Financiera Nacional - CFN, cuente con una estrategia efectiva que genere mayor productividad en un periodo de 2 años.  </a:t>
          </a:r>
          <a:endParaRPr lang="es-EC" sz="1400" kern="1200" dirty="0"/>
        </a:p>
      </dsp:txBody>
      <dsp:txXfrm>
        <a:off x="80116" y="728190"/>
        <a:ext cx="7151707" cy="1480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1522-01D9-447A-B45E-D74D61AF3837}">
      <dsp:nvSpPr>
        <dsp:cNvPr id="0" name=""/>
        <dsp:cNvSpPr/>
      </dsp:nvSpPr>
      <dsp:spPr>
        <a:xfrm>
          <a:off x="724801" y="0"/>
          <a:ext cx="6548018" cy="28575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A075D-C5C9-435A-83BB-64A63BBC6AC1}">
      <dsp:nvSpPr>
        <dsp:cNvPr id="0" name=""/>
        <dsp:cNvSpPr/>
      </dsp:nvSpPr>
      <dsp:spPr>
        <a:xfrm>
          <a:off x="216022" y="744589"/>
          <a:ext cx="3260133" cy="1431046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1.- Identificar los principios esenciales en la Institución que sustentan a los sistemas de trabajo de alto desempeño.</a:t>
          </a:r>
          <a:endParaRPr lang="es-EC" sz="1400" kern="1200" dirty="0"/>
        </a:p>
      </dsp:txBody>
      <dsp:txXfrm>
        <a:off x="285880" y="814447"/>
        <a:ext cx="3120417" cy="1291330"/>
      </dsp:txXfrm>
    </dsp:sp>
    <dsp:sp modelId="{A6699910-0236-4BD2-8D25-53004A0D23C8}">
      <dsp:nvSpPr>
        <dsp:cNvPr id="0" name=""/>
        <dsp:cNvSpPr/>
      </dsp:nvSpPr>
      <dsp:spPr>
        <a:xfrm>
          <a:off x="3617200" y="744589"/>
          <a:ext cx="3529261" cy="1431046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2.- Contar con un diagnóstico adecuado para determinar el grado de aplicabilidad a las necesidades institucionales. </a:t>
          </a:r>
          <a:endParaRPr lang="es-EC" sz="1400" kern="1200" dirty="0"/>
        </a:p>
      </dsp:txBody>
      <dsp:txXfrm>
        <a:off x="3687058" y="814447"/>
        <a:ext cx="3389545" cy="129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81662-4DF3-4DC1-AE7A-015E6252FDD5}">
      <dsp:nvSpPr>
        <dsp:cNvPr id="0" name=""/>
        <dsp:cNvSpPr/>
      </dsp:nvSpPr>
      <dsp:spPr>
        <a:xfrm>
          <a:off x="144000" y="0"/>
          <a:ext cx="7848902" cy="525658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EFC90-B79F-41B2-9A62-C874B2B3908F}">
      <dsp:nvSpPr>
        <dsp:cNvPr id="0" name=""/>
        <dsp:cNvSpPr/>
      </dsp:nvSpPr>
      <dsp:spPr>
        <a:xfrm>
          <a:off x="0" y="1512172"/>
          <a:ext cx="7901484" cy="2102633"/>
        </a:xfrm>
        <a:prstGeom prst="roundRect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¿En que medida el diseño de un sistema de trabajo de alto desempeño para la Gerencia Nacional de Concesión de Crédito de la CFN, podrá ser implementando en un período de 2 años?</a:t>
          </a:r>
          <a:endParaRPr lang="es-EC" sz="1600" kern="1200" dirty="0"/>
        </a:p>
      </dsp:txBody>
      <dsp:txXfrm>
        <a:off x="102642" y="1614814"/>
        <a:ext cx="7696200" cy="1897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D2AB2-BC67-4938-999B-2738FB2175DE}">
      <dsp:nvSpPr>
        <dsp:cNvPr id="0" name=""/>
        <dsp:cNvSpPr/>
      </dsp:nvSpPr>
      <dsp:spPr>
        <a:xfrm>
          <a:off x="0" y="0"/>
          <a:ext cx="6229393" cy="1041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Las prioridades en la gestión de recursos humanos  se concentran en proponer procesos que busquen:</a:t>
          </a:r>
        </a:p>
      </dsp:txBody>
      <dsp:txXfrm>
        <a:off x="30506" y="30506"/>
        <a:ext cx="5017476" cy="980531"/>
      </dsp:txXfrm>
    </dsp:sp>
    <dsp:sp modelId="{E4EC8053-F830-4449-A845-0C007F30C1E1}">
      <dsp:nvSpPr>
        <dsp:cNvPr id="0" name=""/>
        <dsp:cNvSpPr/>
      </dsp:nvSpPr>
      <dsp:spPr>
        <a:xfrm>
          <a:off x="521711" y="1230914"/>
          <a:ext cx="6229393" cy="1041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u="none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- Mejorar el desempeño de los colaboradores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- Incrementar la competitividad organizacional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- Reducir costos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none" kern="1200" dirty="0" smtClean="0"/>
            <a:t>  </a:t>
          </a:r>
          <a:endParaRPr lang="es-EC" sz="1800" u="none" kern="1200" dirty="0"/>
        </a:p>
      </dsp:txBody>
      <dsp:txXfrm>
        <a:off x="552217" y="1261420"/>
        <a:ext cx="4969666" cy="980531"/>
      </dsp:txXfrm>
    </dsp:sp>
    <dsp:sp modelId="{5C250B3A-563B-40C2-A4A4-17B41E4C6A2A}">
      <dsp:nvSpPr>
        <dsp:cNvPr id="0" name=""/>
        <dsp:cNvSpPr/>
      </dsp:nvSpPr>
      <dsp:spPr>
        <a:xfrm>
          <a:off x="1035636" y="2461829"/>
          <a:ext cx="6229393" cy="104154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La aplicación de sistemas de trabajo de alto desempeño (STAD)</a:t>
          </a:r>
          <a:r>
            <a:rPr lang="es-EC" sz="1400" kern="1200" dirty="0" smtClean="0"/>
            <a:t>, surge como una alternativa capaz de hacer contribuciones medibles y notables en todo tipo de organización.</a:t>
          </a:r>
          <a:endParaRPr lang="es-EC" sz="1400" u="none" kern="1200" dirty="0"/>
        </a:p>
      </dsp:txBody>
      <dsp:txXfrm>
        <a:off x="1066142" y="2492335"/>
        <a:ext cx="4977453" cy="980531"/>
      </dsp:txXfrm>
    </dsp:sp>
    <dsp:sp modelId="{34EF1A6F-4A7F-4E03-8C7D-C2944B370CFD}">
      <dsp:nvSpPr>
        <dsp:cNvPr id="0" name=""/>
        <dsp:cNvSpPr/>
      </dsp:nvSpPr>
      <dsp:spPr>
        <a:xfrm>
          <a:off x="1192243" y="3726172"/>
          <a:ext cx="6229393" cy="85707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La noción de STAD surge a inicios de los años 80 por el señor David </a:t>
          </a:r>
          <a:r>
            <a:rPr lang="es-EC" sz="1400" u="none" kern="1200" dirty="0" err="1" smtClean="0"/>
            <a:t>Nadler</a:t>
          </a:r>
          <a:r>
            <a:rPr lang="es-EC" sz="1400" u="none" kern="1200" dirty="0" smtClean="0"/>
            <a:t>, y posteriormente es desarrollado por varios autores.</a:t>
          </a:r>
        </a:p>
      </dsp:txBody>
      <dsp:txXfrm>
        <a:off x="1217346" y="3751275"/>
        <a:ext cx="4980472" cy="806869"/>
      </dsp:txXfrm>
    </dsp:sp>
    <dsp:sp modelId="{03F4E85B-E62F-4F5E-9ADD-45A795A2D0AF}">
      <dsp:nvSpPr>
        <dsp:cNvPr id="0" name=""/>
        <dsp:cNvSpPr/>
      </dsp:nvSpPr>
      <dsp:spPr>
        <a:xfrm>
          <a:off x="5512697" y="701843"/>
          <a:ext cx="677003" cy="677003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u="none" kern="1200"/>
        </a:p>
      </dsp:txBody>
      <dsp:txXfrm>
        <a:off x="5665023" y="701843"/>
        <a:ext cx="372351" cy="509445"/>
      </dsp:txXfrm>
    </dsp:sp>
    <dsp:sp modelId="{26F9CB53-07BC-4D47-A0CB-2AD3D6F41C87}">
      <dsp:nvSpPr>
        <dsp:cNvPr id="0" name=""/>
        <dsp:cNvSpPr/>
      </dsp:nvSpPr>
      <dsp:spPr>
        <a:xfrm>
          <a:off x="6016753" y="2069993"/>
          <a:ext cx="677003" cy="677003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u="none" kern="1200"/>
        </a:p>
      </dsp:txBody>
      <dsp:txXfrm>
        <a:off x="6169079" y="2069993"/>
        <a:ext cx="372351" cy="509445"/>
      </dsp:txXfrm>
    </dsp:sp>
    <dsp:sp modelId="{08E30B9A-50D6-4C33-9009-DA6223697827}">
      <dsp:nvSpPr>
        <dsp:cNvPr id="0" name=""/>
        <dsp:cNvSpPr/>
      </dsp:nvSpPr>
      <dsp:spPr>
        <a:xfrm>
          <a:off x="6448801" y="3294125"/>
          <a:ext cx="677003" cy="677003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u="none" kern="1200"/>
        </a:p>
      </dsp:txBody>
      <dsp:txXfrm>
        <a:off x="6601127" y="3294125"/>
        <a:ext cx="372351" cy="509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BEACF-F4B6-49C6-8BF1-FB6BC5F55B37}">
      <dsp:nvSpPr>
        <dsp:cNvPr id="0" name=""/>
        <dsp:cNvSpPr/>
      </dsp:nvSpPr>
      <dsp:spPr>
        <a:xfrm>
          <a:off x="0" y="0"/>
          <a:ext cx="6618730" cy="109809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none" kern="1200" dirty="0" smtClean="0"/>
            <a:t>1.- Información compartida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(clara, precisa y oportuna)</a:t>
          </a:r>
        </a:p>
      </dsp:txBody>
      <dsp:txXfrm>
        <a:off x="32162" y="32162"/>
        <a:ext cx="5176549" cy="1033775"/>
      </dsp:txXfrm>
    </dsp:sp>
    <dsp:sp modelId="{E7DABF37-7855-42BA-B65C-93B1F1945464}">
      <dsp:nvSpPr>
        <dsp:cNvPr id="0" name=""/>
        <dsp:cNvSpPr/>
      </dsp:nvSpPr>
      <dsp:spPr>
        <a:xfrm>
          <a:off x="576063" y="1224134"/>
          <a:ext cx="6618730" cy="135017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none" kern="1200" dirty="0" smtClean="0"/>
            <a:t>2.- Desarrollo del conocimiento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(conocimientos multidisciplinarios)</a:t>
          </a:r>
          <a:r>
            <a:rPr lang="es-EC" sz="1800" u="none" kern="1200" dirty="0" smtClean="0"/>
            <a:t>  </a:t>
          </a:r>
          <a:endParaRPr lang="es-EC" sz="1800" u="none" kern="1200" dirty="0"/>
        </a:p>
      </dsp:txBody>
      <dsp:txXfrm>
        <a:off x="615608" y="1263679"/>
        <a:ext cx="5078019" cy="1271088"/>
      </dsp:txXfrm>
    </dsp:sp>
    <dsp:sp modelId="{2A29A2B3-60B3-4B22-BC11-FF414AB143CB}">
      <dsp:nvSpPr>
        <dsp:cNvPr id="0" name=""/>
        <dsp:cNvSpPr/>
      </dsp:nvSpPr>
      <dsp:spPr>
        <a:xfrm>
          <a:off x="936090" y="2664297"/>
          <a:ext cx="6618730" cy="135017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u="none" kern="1200" dirty="0" smtClean="0"/>
            <a:t>3.- Vínculo  desempeño-recompensa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u="none" kern="1200" dirty="0" smtClean="0"/>
            <a:t>(aseguran justicia y procesos de manera adecuada) </a:t>
          </a:r>
          <a:r>
            <a:rPr lang="es-EC" sz="1800" u="none" kern="1200" dirty="0" smtClean="0"/>
            <a:t>  </a:t>
          </a:r>
          <a:endParaRPr lang="es-EC" sz="1800" u="none" kern="1200" dirty="0"/>
        </a:p>
      </dsp:txBody>
      <dsp:txXfrm>
        <a:off x="975635" y="2703842"/>
        <a:ext cx="5078019" cy="1271088"/>
      </dsp:txXfrm>
    </dsp:sp>
    <dsp:sp modelId="{E76CBF5B-C2D1-441F-944F-0608CD433F5D}">
      <dsp:nvSpPr>
        <dsp:cNvPr id="0" name=""/>
        <dsp:cNvSpPr/>
      </dsp:nvSpPr>
      <dsp:spPr>
        <a:xfrm>
          <a:off x="7144871" y="0"/>
          <a:ext cx="641870" cy="36076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55000" cap="flat" cmpd="thickThin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u="none" kern="1200"/>
        </a:p>
      </dsp:txBody>
      <dsp:txXfrm>
        <a:off x="7289292" y="0"/>
        <a:ext cx="353028" cy="271473"/>
      </dsp:txXfrm>
    </dsp:sp>
    <dsp:sp modelId="{BDFE50BF-9BA0-4654-B0FF-94118EB7F048}">
      <dsp:nvSpPr>
        <dsp:cNvPr id="0" name=""/>
        <dsp:cNvSpPr/>
      </dsp:nvSpPr>
      <dsp:spPr>
        <a:xfrm rot="10800000" flipV="1">
          <a:off x="6909126" y="576064"/>
          <a:ext cx="877615" cy="37162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55000" cap="flat" cmpd="thickThin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u="none" kern="1200"/>
        </a:p>
      </dsp:txBody>
      <dsp:txXfrm rot="-10800000">
        <a:off x="7106589" y="576064"/>
        <a:ext cx="482689" cy="279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69670-F4A8-4D01-A17E-643C0B4C4F2D}">
      <dsp:nvSpPr>
        <dsp:cNvPr id="0" name=""/>
        <dsp:cNvSpPr/>
      </dsp:nvSpPr>
      <dsp:spPr>
        <a:xfrm>
          <a:off x="1708256" y="13906"/>
          <a:ext cx="2272119" cy="2272119"/>
        </a:xfrm>
        <a:prstGeom prst="ellipse">
          <a:avLst/>
        </a:prstGeom>
        <a:solidFill>
          <a:schemeClr val="accent4">
            <a:lumMod val="75000"/>
          </a:schemeClr>
        </a:solidFill>
        <a:ln w="55000" cap="flat" cmpd="thickThin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FLUJO DE TRABAJO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(proceso clave del negocio)</a:t>
          </a:r>
          <a:endParaRPr lang="es-EC" sz="1400" kern="1200" dirty="0"/>
        </a:p>
      </dsp:txBody>
      <dsp:txXfrm>
        <a:off x="2041000" y="346650"/>
        <a:ext cx="1606631" cy="1606631"/>
      </dsp:txXfrm>
    </dsp:sp>
    <dsp:sp modelId="{5B16FE63-15A3-4239-99F8-762E80D7AD72}">
      <dsp:nvSpPr>
        <dsp:cNvPr id="0" name=""/>
        <dsp:cNvSpPr/>
      </dsp:nvSpPr>
      <dsp:spPr>
        <a:xfrm rot="3600000">
          <a:off x="4090652" y="2046210"/>
          <a:ext cx="605222" cy="766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4136044" y="2120957"/>
        <a:ext cx="423655" cy="460104"/>
      </dsp:txXfrm>
    </dsp:sp>
    <dsp:sp modelId="{453F127C-515E-41CF-B121-D6D658FFE0F8}">
      <dsp:nvSpPr>
        <dsp:cNvPr id="0" name=""/>
        <dsp:cNvSpPr/>
      </dsp:nvSpPr>
      <dsp:spPr>
        <a:xfrm>
          <a:off x="3415280" y="2970558"/>
          <a:ext cx="2272119" cy="2272119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TECNOLOGÍA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DE LA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INFORMACIÓN</a:t>
          </a:r>
          <a:endParaRPr lang="es-EC" sz="1600" b="1" kern="1200" dirty="0"/>
        </a:p>
      </dsp:txBody>
      <dsp:txXfrm>
        <a:off x="3748024" y="3303302"/>
        <a:ext cx="1606631" cy="1606631"/>
      </dsp:txXfrm>
    </dsp:sp>
    <dsp:sp modelId="{08C8566E-1EDF-42EA-9F09-1A23AACCF99E}">
      <dsp:nvSpPr>
        <dsp:cNvPr id="0" name=""/>
        <dsp:cNvSpPr/>
      </dsp:nvSpPr>
      <dsp:spPr>
        <a:xfrm rot="10800000">
          <a:off x="2558833" y="4113021"/>
          <a:ext cx="605222" cy="766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 rot="10800000">
        <a:off x="2740400" y="4266389"/>
        <a:ext cx="423655" cy="460104"/>
      </dsp:txXfrm>
    </dsp:sp>
    <dsp:sp modelId="{9F7F2BAA-2322-4BE6-A699-36B2BD40FBAE}">
      <dsp:nvSpPr>
        <dsp:cNvPr id="0" name=""/>
        <dsp:cNvSpPr/>
      </dsp:nvSpPr>
      <dsp:spPr>
        <a:xfrm>
          <a:off x="1232" y="2970558"/>
          <a:ext cx="2272119" cy="2272119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PRÁCTICAS DE RR.HH.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/>
            <a:t>(subsistemas de RR.HH.)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 dirty="0"/>
        </a:p>
      </dsp:txBody>
      <dsp:txXfrm>
        <a:off x="333976" y="3303302"/>
        <a:ext cx="1606631" cy="1606631"/>
      </dsp:txXfrm>
    </dsp:sp>
    <dsp:sp modelId="{C7FC15DE-D199-4FC0-BE59-B0814D066FBA}">
      <dsp:nvSpPr>
        <dsp:cNvPr id="0" name=""/>
        <dsp:cNvSpPr/>
      </dsp:nvSpPr>
      <dsp:spPr>
        <a:xfrm rot="18000000">
          <a:off x="1210423" y="2046186"/>
          <a:ext cx="605222" cy="7668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1255815" y="2278175"/>
        <a:ext cx="423655" cy="4601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B097-71E8-4961-A9F7-32093F14001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3D722-2121-4B26-A008-0CD88FC9ABD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21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3D722-2121-4B26-A008-0CD88FC9ABDD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A9F05F-E036-4515-93A9-8C9D7086A235}" type="datetimeFigureOut">
              <a:rPr lang="es-EC" smtClean="0"/>
              <a:pPr/>
              <a:t>09/04/2014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D283893-DD87-42A3-AF53-3CA3996D145F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.ec/url?sa=i&amp;rct=j&amp;q=&amp;esrc=s&amp;source=images&amp;cd=&amp;cad=rja&amp;docid=bat_Hhp_8zv68M&amp;tbnid=UPWMtWy6LjafzM:&amp;ved=0CAUQjRw&amp;url=http://www.altag.net/rrhh-como-factor-de-cambio/&amp;ei=MBLTUvCxJ4-LkAeN1ICYBA&amp;bvm=bv.59026428,d.eW0&amp;psig=AFQjCNEca_Jva2TsHMHbRvYIiKC5w3_JJw&amp;ust=1389650824563983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6" name="Picture 2" descr="http://blogs.espe.edu.ec/wp-content/uploads/2011/05/LOGO-ORIGINAL-ESP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5" y="1120176"/>
            <a:ext cx="3069554" cy="7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atalogooportunidadesprodubanco.com/media/catalog/product/cache/1/image/5e06319eda06f020e43594a9c230972d/a/m/american-junior-colle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166117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187624" y="4221088"/>
            <a:ext cx="6786610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800" dirty="0" smtClean="0">
                <a:latin typeface="Arial Rounded MT Bold" pitchFamily="34" charset="0"/>
              </a:rPr>
              <a:t>Diseño de un sistema de trabajo de alto desempeño para la Gerencia Nacional de Concesión de Crédito de la Corporación Financiera Nacional - CFN</a:t>
            </a:r>
            <a:endParaRPr lang="es-EC" sz="2400" dirty="0">
              <a:latin typeface="Arial Rounded MT Bold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3573016"/>
            <a:ext cx="678661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2800" dirty="0" smtClean="0">
                <a:latin typeface="Arial Rounded MT Bold" pitchFamily="34" charset="0"/>
              </a:rPr>
              <a:t>Tema:</a:t>
            </a:r>
            <a:endParaRPr lang="es-EC" sz="2800" dirty="0">
              <a:latin typeface="Arial Rounded MT Bold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187624" y="2276872"/>
            <a:ext cx="678661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3600" dirty="0" smtClean="0">
                <a:latin typeface="Arial Rounded MT Bold" pitchFamily="34" charset="0"/>
              </a:rPr>
              <a:t>Maestría en Recursos Humanos</a:t>
            </a:r>
            <a:endParaRPr lang="es-EC" sz="36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404664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Antecedentes institucionales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572000" y="1700808"/>
            <a:ext cx="4357148" cy="12618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Misión es…</a:t>
            </a:r>
            <a:r>
              <a:rPr lang="es-EC" sz="2000" dirty="0" smtClean="0"/>
              <a:t> </a:t>
            </a:r>
            <a:r>
              <a:rPr lang="es-EC" sz="1400" dirty="0" smtClean="0"/>
              <a:t>A través de mecanismos de crédito financieros y no financieros alineados al Plan Nacional del Buen vivir, impulsar el desarrollo de los sectores prioritarios y estratégicos del país.</a:t>
            </a:r>
            <a:endParaRPr lang="es-EC" sz="14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8" name="7 Rectángulo"/>
          <p:cNvSpPr/>
          <p:nvPr/>
        </p:nvSpPr>
        <p:spPr>
          <a:xfrm>
            <a:off x="4572000" y="3212976"/>
            <a:ext cx="4320480" cy="126188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Visión es…</a:t>
            </a:r>
            <a:r>
              <a:rPr lang="es-EC" sz="2000" dirty="0" smtClean="0"/>
              <a:t> </a:t>
            </a:r>
            <a:r>
              <a:rPr lang="es-EC" sz="1400" dirty="0" smtClean="0"/>
              <a:t>Ser la banca múltiple de desarrollo, moderna, eficiente y con talento humano competitivo que apoye a la transformación de la Matriz Productiva del Ecuador.</a:t>
            </a:r>
            <a:endParaRPr lang="es-EC" sz="14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4653136"/>
            <a:ext cx="4248472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Principios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1.- Servicio al cliente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2.- Confidencialidad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3.- Espíritu de equipo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4.-Mejora continua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5.- Capacidad de innovación</a:t>
            </a:r>
          </a:p>
          <a:p>
            <a:pPr algn="ctr"/>
            <a:r>
              <a:rPr lang="es-EC" sz="1400" b="1" i="1" dirty="0" smtClean="0">
                <a:solidFill>
                  <a:schemeClr val="bg1"/>
                </a:solidFill>
                <a:latin typeface="Candara" pitchFamily="34" charset="0"/>
              </a:rPr>
              <a:t>6.- Profesionalismo</a:t>
            </a:r>
          </a:p>
        </p:txBody>
      </p:sp>
      <p:pic>
        <p:nvPicPr>
          <p:cNvPr id="10" name="Imagen 4" descr="logo-line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nformacioncorporativ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6257925" cy="1257301"/>
          </a:xfrm>
          <a:prstGeom prst="rect">
            <a:avLst/>
          </a:prstGeom>
          <a:noFill/>
        </p:spPr>
      </p:pic>
      <p:pic>
        <p:nvPicPr>
          <p:cNvPr id="3078" name="Picture 6" descr="foto_h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12976"/>
            <a:ext cx="345638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404664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Antecedentes institucionales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499992" y="1844824"/>
            <a:ext cx="424847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Código ética </a:t>
            </a:r>
          </a:p>
          <a:p>
            <a:pPr algn="ctr"/>
            <a:r>
              <a:rPr lang="es-EC" sz="1400" dirty="0" smtClean="0"/>
              <a:t>- Deberes</a:t>
            </a:r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s-EC" sz="1400" dirty="0" smtClean="0">
                <a:solidFill>
                  <a:schemeClr val="bg1"/>
                </a:solidFill>
                <a:latin typeface="+mj-lt"/>
              </a:rPr>
              <a:t>y derechos funcionarios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j-lt"/>
              </a:rPr>
              <a:t>- Prohibiciones y sanciones administrativas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9" name="8 Rectángulo"/>
          <p:cNvSpPr/>
          <p:nvPr/>
        </p:nvSpPr>
        <p:spPr>
          <a:xfrm>
            <a:off x="4499992" y="2924944"/>
            <a:ext cx="4248472" cy="17851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Cadena de valor</a:t>
            </a:r>
          </a:p>
          <a:p>
            <a:pPr algn="ctr"/>
            <a:endParaRPr lang="es-EC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s-EC" sz="1400" dirty="0" smtClean="0">
                <a:solidFill>
                  <a:schemeClr val="bg1"/>
                </a:solidFill>
              </a:rPr>
              <a:t>Procesos Gobernantes o Estratégicos (Planificación Estratégica)</a:t>
            </a:r>
          </a:p>
          <a:p>
            <a:pPr>
              <a:buFontTx/>
              <a:buChar char="-"/>
            </a:pPr>
            <a:r>
              <a:rPr lang="es-EC" sz="1400" dirty="0" smtClean="0">
                <a:solidFill>
                  <a:schemeClr val="bg1"/>
                </a:solidFill>
              </a:rPr>
              <a:t>Procesos </a:t>
            </a:r>
            <a:r>
              <a:rPr lang="es-EC" sz="1400" dirty="0" err="1" smtClean="0">
                <a:solidFill>
                  <a:schemeClr val="bg1"/>
                </a:solidFill>
              </a:rPr>
              <a:t>Agregadores</a:t>
            </a:r>
            <a:r>
              <a:rPr lang="es-EC" sz="1400" dirty="0" smtClean="0">
                <a:solidFill>
                  <a:schemeClr val="bg1"/>
                </a:solidFill>
              </a:rPr>
              <a:t> de valor (Crédito)</a:t>
            </a:r>
          </a:p>
          <a:p>
            <a:r>
              <a:rPr lang="es-EC" sz="1400" dirty="0" smtClean="0">
                <a:solidFill>
                  <a:schemeClr val="bg1"/>
                </a:solidFill>
              </a:rPr>
              <a:t>- Procesos habilitantes (Recursos Humanos)</a:t>
            </a:r>
          </a:p>
          <a:p>
            <a:pPr algn="ctr"/>
            <a:endParaRPr lang="es-EC" sz="20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0" name="Imagen 4" descr="logo-line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informacioncorporativ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6257925" cy="125730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4499992" y="4797152"/>
            <a:ext cx="4248472" cy="16927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Gestión</a:t>
            </a:r>
            <a:r>
              <a:rPr lang="es-EC" sz="1400" dirty="0" smtClean="0">
                <a:solidFill>
                  <a:schemeClr val="bg1"/>
                </a:solidFill>
              </a:rPr>
              <a:t> </a:t>
            </a:r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s-EC" sz="1400" dirty="0" smtClean="0">
                <a:solidFill>
                  <a:schemeClr val="bg1"/>
                </a:solidFill>
              </a:rPr>
              <a:t> </a:t>
            </a:r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Procesos</a:t>
            </a:r>
          </a:p>
          <a:p>
            <a:pPr algn="ctr"/>
            <a:endParaRPr lang="es-EC" sz="1400" dirty="0" smtClean="0">
              <a:solidFill>
                <a:schemeClr val="bg1"/>
              </a:solidFill>
            </a:endParaRPr>
          </a:p>
          <a:p>
            <a:pPr algn="ctr"/>
            <a:r>
              <a:rPr lang="es-EC" sz="1400" dirty="0" smtClean="0">
                <a:solidFill>
                  <a:schemeClr val="bg1"/>
                </a:solidFill>
              </a:rPr>
              <a:t>La institución a partir del año 1998 adoptó el enfoque por procesos para el desarrollo de actividades, a través de la Norma de gestión de calidad ISO 9001:2000</a:t>
            </a:r>
          </a:p>
          <a:p>
            <a:pPr algn="ctr"/>
            <a:endParaRPr lang="es-EC" sz="1400" dirty="0" smtClean="0">
              <a:solidFill>
                <a:schemeClr val="bg1"/>
              </a:solidFill>
            </a:endParaRPr>
          </a:p>
        </p:txBody>
      </p:sp>
      <p:sp>
        <p:nvSpPr>
          <p:cNvPr id="39938" name="AutoShape 2" descr="data:image/jpeg;base64,/9j/4AAQSkZJRgABAQAAAQABAAD/2wCEAAkGBhQSEBQUExQWFRUUFRcVFhYXFxgVGBQUGBUXFRQVGBYXHSYeFxokGRUUHy8gIycpLCwsFR4xNTAqNSYrLCkBCQoKDgwOGg8PGCkcHB8sKSkqLCkpLCkpKSwsKSkpKSksKSkpLCksKSkpKSwpKSwpLCkpLCkpKSwpKSwsKSkpLP/AABEIAMIBAwMBIgACEQEDEQH/xAAcAAAABwEBAAAAAAAAAAAAAAAAAQIDBQYHBAj/xABFEAACAQIDBQUFBQcDAgUFAAABAhEAAwQSIQUGMUFRByJhcYETMpGhsUJSwdHwFCNicoKS4TOi8bLCCBVDY5MXJDVTc//EABkBAAMBAQEAAAAAAAAAAAAAAAABAgMEBf/EACcRAAICAgICAgIBBQAAAAAAAAABAhEDIRIxBEEyURNhIiNSgZGh/9oADAMBAAIRAxEAPwC/bb32wWGkX8RbB5oDnb+1ZI9ap9/t1waNCW71wcjAX6kzWGpZJ1bzjma6EeOGldf9OPSsy4m3WO3KydThrgH86gn0IqK2t243SCLFhLc/adjdYf0gBZ85rJjeND2lZun6KSLFtTfLF4k/vcRcYfdzFV9EWF+VRXtya4jfj9fqamNz9htjsWlhTlBlrjx7ltfeI5TwA8SKlugo5RdjU1F38QSSfGrjvlsUi4Ww9g28LbXKGkkvqc1x2YyxJjXhwFUy7brJTUumauDj2KtXjNda9D/jTWuFU4fryrqtvznkdPXWrJNQ7IN9Ws4gYS4SbN2PZyZ9ndPAAn7J4EdYPWdxFeTrVzIQy8tQZ4EaivU2AxDG3bL8WRDPiygkHoZJptEs65rKe0ntgWyGw+BYNd1V7wgra6hDwZ/HUDxPBvtu3+awowVhsr3FzXmBgrbb3bYI4FgCT/DHWsOJpxViHXvliWYkkkkkkkkkySSeJ460eeuegTWgHdZxMVO7B2vdtXA9l2VlMkgxA568CI5GQelVIvVkuYUW7YXNGozGIZp1nXkNBHnUTnxKjDkWPeLtLxeKhQ5t21AEISgc8MxPj04CoLA7Vue1BFxg4MgkkHhxBHGo/D98lZIBnTxHAHpXbh8DJI5gDLPWBrJ8jB8fhxPbOhaNi3L39cqEvkv34zEnMukwD9oaE69K0lGBAIMgiQfDlXm3FYzLh4VoKsrdG8YI5A9fvfHbOz7ahvYRZnMsT5ESPTQ1UG+mTkiu0WihQoVtRgCiijpLUwEkdP8AilCgFooigQcUKANCKBBRRUqiIoAKhQihQB4z9tNGGphafQT5/qQa1SsoX+vL/FIJ/XQ/lS8v0+XAg0ZSPSfhHCr4CsaKyf8AEgVr3YfskDDY6/zMWVPQC2ztHqyfCsotpoP8ivQfY5s0LslSf/We658s3sxw8EqJxpAns5drYYDDkF1FsWbi3LeUHP3O5B4ghprCrlqRPPnzrf7+BDXGVwDlf/cP+fnXFtDcfDM6XPZhTJBCgBXnqBz8a8yEvx3o9PJH8yWzCv2Uxrp50u1b06QD+vlXoTam7Nq7hmt+zSSkKcokEDu96J6VgOLwj2rz22EMhIaTwIrox5LZyZMTiLZyY/l+Oug+FegN+9/7ezsEgEHEXLS+ytnXL3QPaP8AwqfidOtYtuxgrCLcxWKJFuyCLSK2U38TAKWxpwA7zEcARPHWt7V2pcv3DcusWYxqdYAEKo8AIAHhXR2zAZxuMe7de5cYu7nMzMZLMeZNNl6bakk1d0A9NETRRRlaoQ5hMK1y4iIJZ2CgdSTFWnbuFIuldZXQnxnj1iedO9luCVsVcciTbskr/MxCz8Mw9atu8GwA7BhB5rMar4EnWvPz5KlR3YMXKDZn+BtEXA2WSJkAnvDUT5ifhVhtm0yGZDCYgw0RERwdeRA1HGKRi9lXVMqoIUghhMg8w3EfH0OtSiburdLMFIJ+RMHjE8+vM1PJdgou6K9Zm++Qcu8TzJlR9OXjW1dlOEy4V2BkFwo8ABP1aPSsy2XsN7Y7yn38rEfcPP0g+orTtwNqWwrYZIDr3yJ0efeHgR8wRWsHydoxy1FUXijpCPP64UomtjABNACiFKoAFFR0KQCCKMNRxSSvSmIURRUFaaBoEChQoUAeLoj8/wABT9kcPPh0po8/L9epp+0dP1z4nziupALC6frmZ+lE3/P1/Kjn9fr4elNjvHU6AxHU8TVALQx/gnlrXpzc4phtlYX2jBAmHRmJMASvtGn+6vNmzcEb161aHG5cRB5uQv41sHanvGtuyMLbYSQFIB91FjoecAeQpcObSIlKiw396sJiL8Ycm4Qoa7cC5bYBIS3LNBZiSqiAflUhiUS5bjNGmb4a1iG38V+zYK1hhpdvkYq+eBVeOFtHoQpNyORdfSPvdo+OyKnt9FiGypn0/jifWuXLhXL+J14M3FVI3/ZqPAGb2qk6E6OuvAzAceOh8659p9nNjE30u3FHd97nnAIIB9Rz5VmO43aXiL17CYS9382Jt5r0n2jKGzKhHA96JbjAitr2ztL2GGu33IRbVtn6nuiQJ8TA9ayjirsrJmvUTz32wYux+2ixhoFrDILcKIUXZPttftH3AWP3Y5VRM005iLrM7MxlmJZiebEyx+M00wrdaOcFEtETRilYx0Usmm1NPYa1ndU6mPTn8q1WyTQOyXGKr3UyqSyZy+uZcpEJ0gyTWoYZlRDnWFmF0JieIEcp+tYnsXaP7Be9oDmEZckCSvQkacz48K0rbO/diyim7Ib2YPslhmBIByk8J8awz+POUuVHZ4+bHGPGTLCTaJIUr466+s61WN9967eCti2sNfeDlB9xJnM0ayYgDzPCqZtLtYvsCLNtLQ4Zj+8fz1hQfQ1SsVi3uOXdizMZZiZJPmaxx+Ok7kGbOnqJeE7Qrly09pUVJkllLc+kmZnWamOzDHZdo2ZPvMV/uBH5VmuAaDVi3d2mbOJtvPuMr/2sD+FdsIpLRwzbbs9SFefA0EM0SOGAI4GCPGdR8oqN2tvNhcMQL99LbHgpMt/aJNYFEsKOqrf7SMCEYrfVnCsVWHGZgCQslYBJ09azLZvbZixfzX/Zm3m71r2YWFngjzM+c0UO7N3oVybL2mmIspetklLi5lJEGOHDkZFdVAB0VHQoASy0WalURWgVBxQpEnpQoA8YM8Seo+B507YGnn9K5w8+lPrciuiO3YDtJttE+f0EU2b1IFz6j86u0BMbE2ucNfS8qhntyUB4B8uVWPgM0/0irBsnDG4LuOxffs2TmbNp+0X/AP07A6ycubog8aqlkqkZzE8YEkCdYHM1Y939rri8fg7d8BcJbuqiWQe4oLcW+8zPGZjqdRw0rSTWOP7f/DOuTKrtLab3rr3bjZnuMWZurEyfTw5AAcq5g1bV/wCITZarh8I6IqAXbqHKoXVkVhoB/AaxO2K4+Vs19Fr7NtqWrG1MNdvtktqzd6JAZkZUJ6CWGvKr724b9K4/YbLSEYNfI1lxqtr0nMfGByrG+H686Fxy08zRISEUk0aiiYUvQxBNAGhRVBQoGunC3VE5h5eH5GuWlAVcZNCo6buIJIIJ01EmdaTcvszFmJJJkk6k02DR1bk2TQC1AUIoiaVjoesvBrtw+KAaSeUVGLrTqiSB8KalQqNX2r21ucIuHw9spFpbTXnPfMKFYoi6J4Ek/Gs1u7RLGdSeJ/XrXLfFO4ErmEipA7cJtKDrNP4zDZmFwajnXNtazbF2EOhAIHTTUV1YB5UrqfDp4mrq0T1stnZTvFes4+2gdjav3VRknu97QGOAPOfCvRArzz2Z7rXm2hh3VGNi1czvdjuqVGYIW4SSRpx1r0MKyLuwUdJo6QB0KFCkAUUdChSA8SqaP2lC4kUir5OI6FhqetD1PIfjSsDhcx8OHrV83e7NcZiYKWTbQ/bu/u1jwB7zegrWH9zJkykLs9nMsYn1NSmDwJBlQxyiSQCcnRzHugHma2nYnY3hbOU4q4bzHggPs0J6ROd/iPKr3h9j2bdo2ktIttlKlFUKGUiCDHGQedDkr+yXZSN+8Th8Vu+b+IEzbS4hXiuJIyLB6Z2YGeRNedLafhWob5XX2fh8dsy4SbVw2r2FYidBdUlfVQZ/itn71UHZuwMRdAa3YuuukMttiOPIgQfSs6plLo4LiwP140yoqS2hg3tyrqyGODKVPE8jrXduxsi7mW/kcWgWX2ixCtEc+IE6xTlb62VGveif3R3PuG2xuWrN1LgBhywZY4FXQHLx60vePs3MF7C5CBrbLZx/S/EetXLYuAVgXChoPv2myn1AI+pqesJ3T3mYdH97yM1xcpXZ6v4oceNHmx0IMHQjQjpSK0/f/cfMTesL3j7yD7X8Q8frWd4zZl21HtLbIDwJBAPkeBraMuS0efkxuD2ctHNFSws1ojMICnBa6mKJR1oXXn0qhCJo4oRS0WgQY0+FP2TwNMRJq59nez7F5ry3lzezCXgBOqrmDj4sunOlN8VZcI83xIXE7Ifu90y4zAcwn3j0HSuJMOQ0eNa5gdlEWb12+sXruZmBGiW0XMttTwj3dPCsuNwcaWOfIeXHwoXtTAMl5gRw+Y5EdREV1bOuZdf15xTu1LntRay95sqrABLTwAgcZ8NadGxrts/v1a3AByMCpg+60Hka6bV0c7To2DsUH/2d6eJv5sv3VNtFBPnlPwq/qxUwdVPA9PA/nWK9mG2Dax6JPduzaboZGa239wA/qrb6wnGmNbFCjrnnL1K/NfzFPKZqSxVChQpAChQoUgPFv7Ppx8fTrQsWQHGcErOoBglQe8AeRiafX4fgfyp0WpHT8D+VdEooVnpXc/dDZ9mzbvYSyrB0DpcfvuQwkd5vcPIwBqKb2pvRe4KoQlsscWnz86qnYjvR3XwNw8Ju2J+6f9W36GW+Nagmz1F1ngd4DjGjA6n4H5Vmnxkm9r6H3jlFOpNaf1sbwOzFTvGWuEasxzEHmATwE13RQoiaRMpOXydlE7W9zxjcKpGl2y4IbrbYgXV+HeHivjUbsXChAoEnKAonoBA8tBV03p/0DPDnVL2dfL4m6gBAt5IPJpXUeYIPxFY5/R3+IlTbJLE7KtX7lpbyLcQPmyuoYZoOXjwExPIjQg1G78bHsWrMW7SIx0QIMgBOpIC6fKpq7p6cI6j9Cofex2e/bB4ezzDxJ4/T50oZJQg6NJ4FPJFsh9gg/bsjOABntnI+nWCJ+NTg2tbBKkkONSGBUx5Hj50rZloBwoPEA/HTWmLuHXEgkCcrPlJGsA5Tpy1FZY05OmdGWXGLddDT7SQnjziq32gOv/k6mBL4slfAA3Bp5hfnVd3y20uHuG1aBFwaswOizyA5mq5tTeS7iLNq0zHLamF0ygQACPtE+9JJ511YsSxybs83Pm/LFJL3ZFFaREUuk1q0YAN00kUoihFTWwBTlIA8RRlRVLWwF2xp51fOyjeS3hsQ1m5bn9pKILkgZCMxAM/ZJI6RFUXNWwdk/Z0AwxOJSWibNs/Ykf6jD70cBymaqUeSCM1CSbLTtnZ7XbV3Jc962wyqVZW7pjkY8wQaxfaG7N+1YS69tlVmKkkcDpBPTga9IJsmNFAjqBHx8ahN5MWuGH7+/hbFo6xcDXbtwcwtoRz6T6VwxUo9I7sk8WTdlV3W3Ow6YZb1xHNwTBQsGzDLlS3GoZiQBz186q2/O8Bv4thIIsotrRsy5x3r0N9oe0JWeeSeddm9XaznttYwStbQgg32AW4Qfe9mgn2U6jNJaOlZ+l7SP1FdeHHT5y7OXLk5LjHosmxMcbd2244oysPNGDD6CvTCXQwDDUEAjyIkfKvKWCxEEedek9xsYbuz8Ox4hMv9jFB8hWmb0znj9E4BSIy8Bp06eIp0UKwKAjAiRSqZZSDI9R1/I0tHkfrSgdi6FFFCgZ4yU/r6irnunuDexOV7gNqyftsIe6vRFP8A1nTz4VStn465buo9v31YFe6H73LusCG8iK2jcPb74rCBrjl7yOUuFjLTJKkzrwP+09KqeR1o1wwUpUyzYHYeHtC17O2oNgzbb7SniTn4kk8Z41a8FtbOQrDKfl/iqzYvUvFe0Yg2yAyngdA45qT9nlB5GuWMmmds8MWqLmVoxUZsXaDMMtwMGHUfInn586RtXDEvBdglwBRB/wBO6pzIw8+HjArqVPvR5k4yTqKthbxWhcslJknWBxyg6mPA1SGs3LVi+9uA7BoP3WJgH0HzFaK+EAtsqgDNJ6d46k+GtQuL2L7PCuBqTr5cP81E1yOrDlUVX7INrmS2B91UBPizgT8qlNrbE9rbtsPfRRH8QIEiobHKLeZ8Qclu7csJPDLrAYdYYZiOk1e/2eFA6CPkKjHHWy/Iy01xe0UHDYa5buiRECNfCY+tRO1drPgsH7QLmZwEnkHaWdv7q0nEYIHiAaittbv2sRh2s3B3COXFTyYHkQa1hiinZhl8pyjTR5mx9h7rG4ZZmMnnzqz9l+51+/i1vezIs2sxZmEBjlICLPvEz8KvWyOyApdm7dDWc33crlY0kcB0mtOw+EW2oRAAqiAB0rdwSdnK52qKZiezrC3NTZttzmIJ88sfCqdt3satrnuJe9kgBYhgCqAanvEggDxrYLgyGfsniOh+9+YrHu2HfxLoOCw5LBXBvOD3WK8LSx70NqTwlQOVXKZnBO6TMqvoAzBTmAJAaCMw5GDqJpGWjANSWx9372JLiymcohduQ8Fnmx5DnFZ0dFkWaSra0HBnXjSaxcihZeta2R20Lh8BZtrba7fRAhLd1JXRSTqW0jhWSKtOKKtNktWX+7217Sa3cQXEUu0hltgPbHAqhOgB6kE6capuJxb3HL3GZ3bVnYlmY+JOprkBpYNWqAVmpaUwBrTqNTTESWCNeo91dnGxgsPaPFba5v5j3m+bGvOe4uzBicdh7R1DXFzCCe4pzPw5ZQfjXqKpyvpCQKFChWIwU2V1kaH6+dOURFACBiBzmaFKoUAeQ9yLOfaWEXriLfycH8K3jaG66rebFYcZbjiL1sd1b445ui3RxDcDqDxmsG3KxiWtoYa5c9xbqknprAPkCQfSvS/4caajaK5OLTRAHElACwIUmCxEZGPu5geR4TyPHjTpxhkQe8OA+zcXmNfdYfKehqyYnYQeyF0DEd6eDSNQfDl6VC4jdx7dqF1VTm11a2BzU84HXloZrBwfo9HHnjJbJzYG1vaLlY94adCQORHIipS7bDCGEjQ6+BkH4isA3a7TkTGtdxNxwrMIyJmW2oJHIgnu5evE1pe0+1rB21mwTiSQCMncT1dhx8ADrppW0E3pnFlcbuJdLt8LxIHnpPl1pi9igFJYd3nm0+R4DxaBVL2Jt3GYtGXD2FtMM04m/MGSTbVVWSSREwYETzqffdC1eytiAXKgTbDP7IvMlmUmXPTNwHKrr7MCibc3rv7UtnDYXCzaJEmM7Ag6HNolv8jWibr4e/bwlpMTlNxBllTm7o0WTHvRoY6VJ2MMqKFRQqjgqgAD0GlKobvSQht0ppLYJ8Ry6V0mmLlszI0P1FCE0E60ygjTiOR8Ohp9qhMftpUaLYLONDyXyJ4n0puaitsI45TdRRV+1jfC5hcO1rDq/tHEPdCtlsIR9+IDty10EnjFefwK9V7Nxtxp9qFZGkFY4A8fMeBms7337HQ+MtPggtuzfLe1H2bBGpZV6MJAXkwjQHRQmp9GsoPHpmX7ubuXcZdK2x3VGa4/K2kxmPU9Bz+JG47L2Hawlhbdkd2JLc3Y8XY8yflwqQ2DsG1grQsWlheOc6tcaILOfvfKOFC5hguYCYJmOQ8ugrsjVUckptv9GRdpm6oDHFWhxP71R1//AGD8fj1rO63/AGuAQQRIIII6g6EVh+28Glq+6W2DKDoQZgfdPiOFcuWNPR0Y5WqZwA0YmlAUYOtQkaCQtPgmkhhRqR1+VWlQmLK+NPWLM8PjyphbtWncPYLY7FpYGgJzOR9m2Pfb4aDxIq1RLNj7Gt2ksYIXyg9rfJIc+97EGEUdASC2nGRWh0zawyoqqghVAVQOAUCAPgBTitWDduwFUKFCkAKI0dNsfjQAC4oqUFoqAPHm7uzfb4uzamA9xQT91Zlj8Aa9SWUzMoHAkfDj9Aawvsa2K1zHG/HcsI0nq7qUVfOCx9K3PZNjLdEHu94x90weHhx0q10Kb2Tl5qzztC3qC2buGRu/ctshPCAykR6zV/v1lnaNuXee7+0WAXBADoPeBHBgOemkeFXCKfZDlRhN60VMHiNK2LsD2R7VMQ72lYK9sW7jqGyHKxuBZ0n3PKaLs/7PUxju2LsOMja51ZQfuqDInTiK2bZ+Bt2La2rSLbtroqqIA58BWbjxemacrR027YUQOFGy0oGgaQCM1FRPSUuA0Ehk0mjomOnCfCqF2ce08SUtkqJY6KOrHh8OPpUTgdkx7+rHkPpUn+zMe+3v8o+yvRfzrkTDuF7rP3pzBjOWOOXoTw+NZuPJ7OvHLhGk9juHuCMwBgeHx+FONECOHL61G7d22uDwzXCpbLlCouhd3YIizyBYjXpNRe7W+tq+HtXms2sTbvXLLWluA5ijQGt5tWB/A1tBKKObLJzeuiTxmLCCWIA8TVd2zvMiWrrp+8Nq21xlBjurx18yK7t4fZ+8SSw90DjPh041AYQ65L8lLoa1cmIW3dUodfCQfSlPLxdG2LxlOHL2ZZtnf7E4gMsrbUyCEEGOhY6/Sq4K69rbNbD37tl/etXGtnoSpIn1ifWkYLA3LrhLaM7twVQWJ9BS23sjSGRRsYFdu2diXcLc9leXK+VWiQdGEjUaf8GuNbYpsBGbwFDKatW5+4WI2hcizbIQHv3X0tp5n7R/hGvlxr0Bud2cYXZ6gqouXo715wJ8Qi6i2PLXqaT0BkO5fYnfxti3iLl5LNq4JUBTcuFZImNFXgeJ9K2Pcvs/w+zUYWczu8Z7rxmYDUKANFWeQ9ZqzAUdS22IFJKUqaKaQgg1HNRd/ePCq2U37eYcgwJHnFdmGxiOJVlbxBmimFj7NRIvXjRKJ1+FKoAFChQoAoG6W7q4LDJZXU+87RGe4fePlyHgKsezT+9A8GrhQ11bPf8Aep4yPiDWz6M7smnWuW5aLGB6np+ZrpdulcZQo0jUHj/mpQM67VoIoA0A/XxpFx5kHhwnox4D6a01dxB0YQV4EHl1nw8eUdJhKHSRrGg6Zm5MTx5a+PjSHf0P4e6RA4jkeJPUn8+ddOauH1IjuzOqganQcv1pFP2rnhGg08OvlQOw7jU0z8xTtwUwF1oSJY9buhuHkaURTYX404GmgBBFcuKMCuxhXPeSaa7E0ZJ2m7xK1i5h1GZpDEye6ymV4c+dYoZB8fxrVt+N1r1rGO2Vmt3GLq4EjXUqehmnN2+xn9qPtLxezb6LGZvIMDA8ac1ZcZJCtxsVexOFVnfvAsmcy9xlWIgHhoYnwqy/+Um4MihiT45mjhDHhNXXZu6+Gw9lbVq0oRRA4knmSTxJJJM10QlpYVQB0rB4rdnbDy+MaSMw2p2K/tDe0a+bdxiTc09oG6HUiG01Mwal9hbK2fspPZi6rXX994zu3SckhE6D68aG928Sgfvrns7K95lBhrvIIANW56fGoDZu+yXSQcI6WxAVyoAaTA4xHHlNNzlH4oIYY5NzffpDPbRs22yYbFoVca2WKweP7y3PwuCofs27Nn2gwvXQbeEUwSNHukcVQ8gObeg14aI2Ew+ItlHRWUxI0I8/81z7Xxd2yiBMVct20WFsoFVSgHDuqCNOYP1pfnvTCXiuN8TScDhLdi0tu2q27aCFUQqgfriaRc2xZXjdTUwO8DJ6COJ8qyZ9rWwRnuZucklj1pgb0J7RRmBUtppopIIHkYrq/Czg5mmtvzhdMj+0kMe6DAy+8CzQFM8uPhUfiu0/CocoztcOUBYA1bh3pisLxV91dxbEM1zOTwAg6An4137F3Xv3Iu2wWytoxIAB8OsSBNS4Rj2XHlLSNW2p2lm0rZUV7gyqFEmHckIs8WJAYxpopqtYrCbQxlyLmJy2zrDMVOvI27ZIHLnQ3c2GyqWujvZ2PGe9wZjHEwABPjSt5cyWpTTwgHzJrmlm/nxgdcfHqHKZK4DccWAC13N/IMv1NTeFX2ZBliDw01HqPpWO4beS7bJi43iCQQT4A1LYbfYn3iRIOo0WdI0B4/hWvKftnM1H0jbtnbUW4IzDN04H4V3Vhx3qcOlwQCoDEoScy9QD4TzrVN1N4VxVnMDJAEnrPOosKdWTtCimhTAqqmKV7SMrdCD8Dr8ppCmlAdPKt2YFkAomWaZ2dczWl6junzGn0iug1n0aHE6FDI4frSkER3lErzUycnHkOK6+nloO8iuRkKGR+vOmTVBq2gjoFBMCJ1II5jp6edGfDTy1IUf9p/H4NFY7y8OBETlB6Dmvhy1jmC5bYETOhiCTJA48uR6/4pDH0broYkj8aWqjiK54/EkCBHTzGlOW7up4T4cIjjPOgB6KSUpxTIoyamyqGlFEbdVbeftLwmCuezuF3uxPs7ahioPDMSQFJGsE8Kp2O7bbrT7DCqvQ3bhY/wBqAD/dVpNiZq5UCks9YqN6Ns4s/uzcAPKxZCgf1lSfnTydne1sV/rXHA/97EMf9ik/Srr7ZJrN/aCL7zqvmwH1NQOO3ow0kHEWf/lT86rWB7CF438QD1Fu3P8Avc/hVl2f2SbPtcbbXP52Mf2plFK4oKZRdpYjAnEreN+wzKwaHfMpymdYmdYP9I0ird37oDgq6MAVEZlKkSI5dD61L7w7oWP2DEW7Fi0jG0xXKig5l7697jxWOPOuPsyZbuzbJjVM1s+GVjl/2lamotbN45pw1EgtsLcs2Xu+zhUBZisDSQPxqlXN43xCMRdtWuCkMjuROkyswOpita7ScQtrZOLaJ/dZY/mZV/GvPWz9qq1wBLbZyYEETSjjxly8jK1tknvBsrFYYZmNt1627gbTjJUwwHjFQ+CuPdHe4Hl+dXK7uXicUAxWc38duT513bP7J7wgkgebZv8ApFdDUk9nMmqKrbtfrpV93Oe5YTUko/fUclYiQP6gPjFKO4Fq3/q4hFPTQH/cal8OtkIqJeVsoCyHVjp7shTx0rDyL46OrxJRjJuX+B/YVskXiftXiZ4ycihj6sCfWpHFbLW4sEVGYfFnDuRc0tOZFwa21ck6EnW3M/a06HlUu148ANa81J8rPQclRk+9u76WrhAYkjiOYqrodSADHDXidflWobz7JzSW1Jk6Ry1Mms9xVjKa74Wls83JKMpaJbYmDzMEmQIB6eXxrT+zjDG3dxKj/TUgL4zDD61mu7GJVWkxw4eWunrpWu7jkstxogSqjSNQNfllrKnzKk1wos3suhoU4KFaUY2U9Hp0NXEb/jShiRXVRgTmx78MU6/Uf4qXIqnpjcpBB4c6teFxIdAw5/WsZLZcWLIpLCnDSKSGcly2VMj9fmKTkiWTSfeUanxK9RPL1GvHtIrluW8uo4fT/FPsnoCuCJERx07xA5a810/XJxUmJnrHSftCOI/OmskmV0k94cJn7Q6+I5+ddttIH6j08KTKQYEUTa0oCgagZgPavs32e11eNL9tf707hHwy/GtF7L8LZbBAmygu27j23YoufjmWSRPusPhVb7c8KVXDYgAzaugT/MJ+qVb91sSudroaFxCW2jlmAJVp8UaD/KKuUq0aQxuSbXotC4pSSJ1HKnRXHjbaECZBnuleM6nj6Um3jwIGYMOvP1FGvRnxf0d8UTUlLgYaGaOaQAqg9nzfs2Nx+BPBLnt7X8jQDHo1r51faom9S/su2MBixot+cJdPi2lsn+4f2VSJObtyxwTZTLzu3baD0JuH5JWC7G2qtglshZjwMgQOnCtL/wDEFtqbuHwwPuK15x4v3EB/pVj/AFVkYFEezRdF2/8AqfiUWLSIv8Rlz8DA+VRWN32xuI0fE3fJWyL/AGpArj2VsS9iO7btO/QgaD+o6Vdtl9i19gGu37VqfsgO7D1AC/Amt2m9kaRnbTMsST1OvxmrTururiMUQ1i26QQfbMCERhqpDASdY4VqWy9wNn4fKX9mzj7bXSDPXKe6PhVktbWwqQP2hQB/7qHQcvKn8eiXKxu9sW7ZtLmIudwC4QAJbL3zl4ZSZ06VHWLCWlLB/Z2wNQTKJrplnVRP2dR0irI2+WEHG/b+M/SajcVtnZtwGbqw0ghQ8Np93LFcDwSTuJ2w8mMlxyf7RzbRsh7cAgjqNYnrHD9dKz3bW7xW7w0Hr+uPwq53tp4YMf2a29x4yrcf90qiNASIe4BxAI9a7lwavbAuKGOWCYgHxidPjXTHHKrao5ZygpPi7Rl2xtkXb15bdlczMYPRVI5nkI1mt+2Ns0WLCWxrlGp+832j8foKit3cCiP3EVABJCiJOgk9asM1E1TBSsVQpNCoKMyzUoMdPShQrrOdAzaVbd02m0f5vxoUKzmUidNJo6FZGgVE1ChVEy6OO173r+Ndxo6FKQRFGkGhQqSypdpNoNs7FBgCBh7raie8qSp8wQCDyqs7jtOCwn/8v+5qFCs8vo7PE+TLJs7EMVcFmIAEAk6aHh0rsttwoUKk6H7O3CmHSOZ18alTQoV1PpHky7EmqR2wf/jQeYxFgg8wcx1B5GhQpIkxjtfcnbGKkkwyATyHsk0qC3dthryggESNCJFChTh8jX0a3tpzZsL7Im3oPc7n/TVXtYln95mbXmSfrQoV1o5mPCyv3Rx6Civ2xA0HHpRUKsR1gafCn14n0+tFQrQhkvsL3x+utW20dDQoVnmFjJzYfvP5D6mpiioVwZPkdcOg6FChWZR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9940" name="Picture 4" descr="http://www.altag.net/wp-content/uploads/2013/01/ejecutivos-motivado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40968"/>
            <a:ext cx="337795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10" name="9 Rectángulo"/>
          <p:cNvSpPr/>
          <p:nvPr/>
        </p:nvSpPr>
        <p:spPr>
          <a:xfrm>
            <a:off x="323528" y="385500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Actualidad institucional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95536" y="1052736"/>
            <a:ext cx="8280920" cy="8925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i="1" dirty="0" smtClean="0">
                <a:solidFill>
                  <a:schemeClr val="bg1"/>
                </a:solidFill>
                <a:latin typeface="Candara" pitchFamily="34" charset="0"/>
              </a:rPr>
              <a:t>La Corporación Financiera Nacional – CFN,  al ser banca de desarrollo y por encontrarse alineada  al plan económico del gobierno nacional, ha ido adquiriendo nuevos retos.</a:t>
            </a:r>
          </a:p>
          <a:p>
            <a:pPr algn="ctr"/>
            <a:endParaRPr lang="es-EC" sz="20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 rot="5400000">
            <a:off x="4193026" y="1215686"/>
            <a:ext cx="576064" cy="2410404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Elipse"/>
          <p:cNvSpPr/>
          <p:nvPr/>
        </p:nvSpPr>
        <p:spPr>
          <a:xfrm>
            <a:off x="3275856" y="4869160"/>
            <a:ext cx="2592288" cy="11521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Servicios Financieros </a:t>
            </a:r>
          </a:p>
        </p:txBody>
      </p:sp>
      <p:pic>
        <p:nvPicPr>
          <p:cNvPr id="44034" name="Picture 2" descr="arte_fores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348880"/>
            <a:ext cx="2376264" cy="1656184"/>
          </a:xfrm>
          <a:prstGeom prst="rect">
            <a:avLst/>
          </a:prstGeom>
          <a:noFill/>
        </p:spPr>
      </p:pic>
      <p:pic>
        <p:nvPicPr>
          <p:cNvPr id="44038" name="Picture 6" descr="asesoria_empresa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592288" cy="1584176"/>
          </a:xfrm>
          <a:prstGeom prst="rect">
            <a:avLst/>
          </a:prstGeom>
          <a:noFill/>
        </p:spPr>
      </p:pic>
      <p:sp>
        <p:nvSpPr>
          <p:cNvPr id="34" name="33 Flecha derecha"/>
          <p:cNvSpPr/>
          <p:nvPr/>
        </p:nvSpPr>
        <p:spPr>
          <a:xfrm rot="5400000">
            <a:off x="4265034" y="3231910"/>
            <a:ext cx="576064" cy="2410404"/>
          </a:xfrm>
          <a:prstGeom prst="rightArrow">
            <a:avLst>
              <a:gd name="adj1" fmla="val 75000"/>
              <a:gd name="adj2" fmla="val 50000"/>
            </a:avLst>
          </a:prstGeom>
          <a:solidFill>
            <a:schemeClr val="accent4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34 Elipse"/>
          <p:cNvSpPr/>
          <p:nvPr/>
        </p:nvSpPr>
        <p:spPr>
          <a:xfrm>
            <a:off x="3203848" y="2852936"/>
            <a:ext cx="2592288" cy="115212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Productos financieros </a:t>
            </a:r>
          </a:p>
        </p:txBody>
      </p:sp>
      <p:pic>
        <p:nvPicPr>
          <p:cNvPr id="44040" name="Picture 8" descr="credito_automoti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2708300" cy="1368152"/>
          </a:xfrm>
          <a:prstGeom prst="rect">
            <a:avLst/>
          </a:prstGeom>
          <a:noFill/>
        </p:spPr>
      </p:pic>
      <p:pic>
        <p:nvPicPr>
          <p:cNvPr id="44042" name="Picture 10" descr="asistencia_tec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25144"/>
            <a:ext cx="259228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395536" y="1556792"/>
            <a:ext cx="547260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1.- PRE-CALIFICACIÓN</a:t>
            </a: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Tiempo total aproximado 35 días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39938" name="AutoShape 2" descr="data:image/jpeg;base64,/9j/4AAQSkZJRgABAQAAAQABAAD/2wCEAAkGBhQSEBQUExQWFRUUFRcVFhYXFxgVGBQUGBUXFRQVGBYXHSYeFxokGRUUHy8gIycpLCwsFR4xNTAqNSYrLCkBCQoKDgwOGg8PGCkcHB8sKSkqLCkpLCkpKSwsKSkpKSksKSkpLCksKSkpKSwpKSwpLCkpLCkpKSwpKSwsKSkpLP/AABEIAMIBAwMBIgACEQEDEQH/xAAcAAAABwEBAAAAAAAAAAAAAAAAAQIDBQYHBAj/xABFEAACAQIDBQUFBQcDAgUFAAABAhEAAwQSIQUGMUFRByJhcYETMpGhsUJSwdHwFCNicoKS4TOi8bLCCBVDY5MXJDVTc//EABkBAAMBAQEAAAAAAAAAAAAAAAABAgMEBf/EACcRAAICAgICAgIBBQAAAAAAAAABAhEDIRIxBEEyURNhIiNSgZGh/9oADAMBAAIRAxEAPwC/bb32wWGkX8RbB5oDnb+1ZI9ap9/t1waNCW71wcjAX6kzWGpZJ1bzjma6EeOGldf9OPSsy4m3WO3KydThrgH86gn0IqK2t243SCLFhLc/adjdYf0gBZ85rJjeND2lZun6KSLFtTfLF4k/vcRcYfdzFV9EWF+VRXtya4jfj9fqamNz9htjsWlhTlBlrjx7ltfeI5TwA8SKlugo5RdjU1F38QSSfGrjvlsUi4Ww9g28LbXKGkkvqc1x2YyxJjXhwFUy7brJTUumauDj2KtXjNda9D/jTWuFU4fryrqtvznkdPXWrJNQ7IN9Ws4gYS4SbN2PZyZ9ndPAAn7J4EdYPWdxFeTrVzIQy8tQZ4EaivU2AxDG3bL8WRDPiygkHoZJptEs65rKe0ntgWyGw+BYNd1V7wgra6hDwZ/HUDxPBvtu3+awowVhsr3FzXmBgrbb3bYI4FgCT/DHWsOJpxViHXvliWYkkkkkkkkkySSeJ460eeuegTWgHdZxMVO7B2vdtXA9l2VlMkgxA568CI5GQelVIvVkuYUW7YXNGozGIZp1nXkNBHnUTnxKjDkWPeLtLxeKhQ5t21AEISgc8MxPj04CoLA7Vue1BFxg4MgkkHhxBHGo/D98lZIBnTxHAHpXbh8DJI5gDLPWBrJ8jB8fhxPbOhaNi3L39cqEvkv34zEnMukwD9oaE69K0lGBAIMgiQfDlXm3FYzLh4VoKsrdG8YI5A9fvfHbOz7ahvYRZnMsT5ESPTQ1UG+mTkiu0WihQoVtRgCiijpLUwEkdP8AilCgFooigQcUKANCKBBRRUqiIoAKhQihQB4z9tNGGphafQT5/qQa1SsoX+vL/FIJ/XQ/lS8v0+XAg0ZSPSfhHCr4CsaKyf8AEgVr3YfskDDY6/zMWVPQC2ztHqyfCsotpoP8ivQfY5s0LslSf/We658s3sxw8EqJxpAns5drYYDDkF1FsWbi3LeUHP3O5B4ghprCrlqRPPnzrf7+BDXGVwDlf/cP+fnXFtDcfDM6XPZhTJBCgBXnqBz8a8yEvx3o9PJH8yWzCv2Uxrp50u1b06QD+vlXoTam7Nq7hmt+zSSkKcokEDu96J6VgOLwj2rz22EMhIaTwIrox5LZyZMTiLZyY/l+Oug+FegN+9/7ezsEgEHEXLS+ytnXL3QPaP8AwqfidOtYtuxgrCLcxWKJFuyCLSK2U38TAKWxpwA7zEcARPHWt7V2pcv3DcusWYxqdYAEKo8AIAHhXR2zAZxuMe7de5cYu7nMzMZLMeZNNl6bakk1d0A9NETRRRlaoQ5hMK1y4iIJZ2CgdSTFWnbuFIuldZXQnxnj1iedO9luCVsVcciTbskr/MxCz8Mw9atu8GwA7BhB5rMar4EnWvPz5KlR3YMXKDZn+BtEXA2WSJkAnvDUT5ifhVhtm0yGZDCYgw0RERwdeRA1HGKRi9lXVMqoIUghhMg8w3EfH0OtSiburdLMFIJ+RMHjE8+vM1PJdgou6K9Zm++Qcu8TzJlR9OXjW1dlOEy4V2BkFwo8ABP1aPSsy2XsN7Y7yn38rEfcPP0g+orTtwNqWwrYZIDr3yJ0efeHgR8wRWsHydoxy1FUXijpCPP64UomtjABNACiFKoAFFR0KQCCKMNRxSSvSmIURRUFaaBoEChQoUAeLoj8/wABT9kcPPh0po8/L9epp+0dP1z4nziupALC6frmZ+lE3/P1/Kjn9fr4elNjvHU6AxHU8TVALQx/gnlrXpzc4phtlYX2jBAmHRmJMASvtGn+6vNmzcEb161aHG5cRB5uQv41sHanvGtuyMLbYSQFIB91FjoecAeQpcObSIlKiw396sJiL8Ycm4Qoa7cC5bYBIS3LNBZiSqiAflUhiUS5bjNGmb4a1iG38V+zYK1hhpdvkYq+eBVeOFtHoQpNyORdfSPvdo+OyKnt9FiGypn0/jifWuXLhXL+J14M3FVI3/ZqPAGb2qk6E6OuvAzAceOh8659p9nNjE30u3FHd97nnAIIB9Rz5VmO43aXiL17CYS9382Jt5r0n2jKGzKhHA96JbjAitr2ztL2GGu33IRbVtn6nuiQJ8TA9ayjirsrJmvUTz32wYux+2ixhoFrDILcKIUXZPttftH3AWP3Y5VRM005iLrM7MxlmJZiebEyx+M00wrdaOcFEtETRilYx0Usmm1NPYa1ndU6mPTn8q1WyTQOyXGKr3UyqSyZy+uZcpEJ0gyTWoYZlRDnWFmF0JieIEcp+tYnsXaP7Be9oDmEZckCSvQkacz48K0rbO/diyim7Ib2YPslhmBIByk8J8awz+POUuVHZ4+bHGPGTLCTaJIUr466+s61WN9967eCti2sNfeDlB9xJnM0ayYgDzPCqZtLtYvsCLNtLQ4Zj+8fz1hQfQ1SsVi3uOXdizMZZiZJPmaxx+Ok7kGbOnqJeE7Qrly09pUVJkllLc+kmZnWamOzDHZdo2ZPvMV/uBH5VmuAaDVi3d2mbOJtvPuMr/2sD+FdsIpLRwzbbs9SFefA0EM0SOGAI4GCPGdR8oqN2tvNhcMQL99LbHgpMt/aJNYFEsKOqrf7SMCEYrfVnCsVWHGZgCQslYBJ09azLZvbZixfzX/Zm3m71r2YWFngjzM+c0UO7N3oVybL2mmIspetklLi5lJEGOHDkZFdVAB0VHQoASy0WalURWgVBxQpEnpQoA8YM8Seo+B507YGnn9K5w8+lPrciuiO3YDtJttE+f0EU2b1IFz6j86u0BMbE2ucNfS8qhntyUB4B8uVWPgM0/0irBsnDG4LuOxffs2TmbNp+0X/AP07A6ycubog8aqlkqkZzE8YEkCdYHM1Y939rri8fg7d8BcJbuqiWQe4oLcW+8zPGZjqdRw0rSTWOP7f/DOuTKrtLab3rr3bjZnuMWZurEyfTw5AAcq5g1bV/wCITZarh8I6IqAXbqHKoXVkVhoB/AaxO2K4+Vs19Fr7NtqWrG1MNdvtktqzd6JAZkZUJ6CWGvKr724b9K4/YbLSEYNfI1lxqtr0nMfGByrG+H686Fxy08zRISEUk0aiiYUvQxBNAGhRVBQoGunC3VE5h5eH5GuWlAVcZNCo6buIJIIJ01EmdaTcvszFmJJJkk6k02DR1bk2TQC1AUIoiaVjoesvBrtw+KAaSeUVGLrTqiSB8KalQqNX2r21ucIuHw9spFpbTXnPfMKFYoi6J4Ek/Gs1u7RLGdSeJ/XrXLfFO4ErmEipA7cJtKDrNP4zDZmFwajnXNtazbF2EOhAIHTTUV1YB5UrqfDp4mrq0T1stnZTvFes4+2gdjav3VRknu97QGOAPOfCvRArzz2Z7rXm2hh3VGNi1czvdjuqVGYIW4SSRpx1r0MKyLuwUdJo6QB0KFCkAUUdChSA8SqaP2lC4kUir5OI6FhqetD1PIfjSsDhcx8OHrV83e7NcZiYKWTbQ/bu/u1jwB7zegrWH9zJkykLs9nMsYn1NSmDwJBlQxyiSQCcnRzHugHma2nYnY3hbOU4q4bzHggPs0J6ROd/iPKr3h9j2bdo2ktIttlKlFUKGUiCDHGQedDkr+yXZSN+8Th8Vu+b+IEzbS4hXiuJIyLB6Z2YGeRNedLafhWob5XX2fh8dsy4SbVw2r2FYidBdUlfVQZ/itn71UHZuwMRdAa3YuuukMttiOPIgQfSs6plLo4LiwP140yoqS2hg3tyrqyGODKVPE8jrXduxsi7mW/kcWgWX2ixCtEc+IE6xTlb62VGveif3R3PuG2xuWrN1LgBhywZY4FXQHLx60vePs3MF7C5CBrbLZx/S/EetXLYuAVgXChoPv2myn1AI+pqesJ3T3mYdH97yM1xcpXZ6v4oceNHmx0IMHQjQjpSK0/f/cfMTesL3j7yD7X8Q8frWd4zZl21HtLbIDwJBAPkeBraMuS0efkxuD2ctHNFSws1ojMICnBa6mKJR1oXXn0qhCJo4oRS0WgQY0+FP2TwNMRJq59nez7F5ry3lzezCXgBOqrmDj4sunOlN8VZcI83xIXE7Ifu90y4zAcwn3j0HSuJMOQ0eNa5gdlEWb12+sXruZmBGiW0XMttTwj3dPCsuNwcaWOfIeXHwoXtTAMl5gRw+Y5EdREV1bOuZdf15xTu1LntRay95sqrABLTwAgcZ8NadGxrts/v1a3AByMCpg+60Hka6bV0c7To2DsUH/2d6eJv5sv3VNtFBPnlPwq/qxUwdVPA9PA/nWK9mG2Dax6JPduzaboZGa239wA/qrb6wnGmNbFCjrnnL1K/NfzFPKZqSxVChQpAChQoUgPFv7Ppx8fTrQsWQHGcErOoBglQe8AeRiafX4fgfyp0WpHT8D+VdEooVnpXc/dDZ9mzbvYSyrB0DpcfvuQwkd5vcPIwBqKb2pvRe4KoQlsscWnz86qnYjvR3XwNw8Ju2J+6f9W36GW+Nagmz1F1ngd4DjGjA6n4H5Vmnxkm9r6H3jlFOpNaf1sbwOzFTvGWuEasxzEHmATwE13RQoiaRMpOXydlE7W9zxjcKpGl2y4IbrbYgXV+HeHivjUbsXChAoEnKAonoBA8tBV03p/0DPDnVL2dfL4m6gBAt5IPJpXUeYIPxFY5/R3+IlTbJLE7KtX7lpbyLcQPmyuoYZoOXjwExPIjQg1G78bHsWrMW7SIx0QIMgBOpIC6fKpq7p6cI6j9Cofex2e/bB4ezzDxJ4/T50oZJQg6NJ4FPJFsh9gg/bsjOABntnI+nWCJ+NTg2tbBKkkONSGBUx5Hj50rZloBwoPEA/HTWmLuHXEgkCcrPlJGsA5Tpy1FZY05OmdGWXGLddDT7SQnjziq32gOv/k6mBL4slfAA3Bp5hfnVd3y20uHuG1aBFwaswOizyA5mq5tTeS7iLNq0zHLamF0ygQACPtE+9JJ511YsSxybs83Pm/LFJL3ZFFaREUuk1q0YAN00kUoihFTWwBTlIA8RRlRVLWwF2xp51fOyjeS3hsQ1m5bn9pKILkgZCMxAM/ZJI6RFUXNWwdk/Z0AwxOJSWibNs/Ykf6jD70cBymaqUeSCM1CSbLTtnZ7XbV3Jc962wyqVZW7pjkY8wQaxfaG7N+1YS69tlVmKkkcDpBPTga9IJsmNFAjqBHx8ahN5MWuGH7+/hbFo6xcDXbtwcwtoRz6T6VwxUo9I7sk8WTdlV3W3Ow6YZb1xHNwTBQsGzDLlS3GoZiQBz186q2/O8Bv4thIIsotrRsy5x3r0N9oe0JWeeSeddm9XaznttYwStbQgg32AW4Qfe9mgn2U6jNJaOlZ+l7SP1FdeHHT5y7OXLk5LjHosmxMcbd2244oysPNGDD6CvTCXQwDDUEAjyIkfKvKWCxEEedek9xsYbuz8Ox4hMv9jFB8hWmb0znj9E4BSIy8Bp06eIp0UKwKAjAiRSqZZSDI9R1/I0tHkfrSgdi6FFFCgZ4yU/r6irnunuDexOV7gNqyftsIe6vRFP8A1nTz4VStn465buo9v31YFe6H73LusCG8iK2jcPb74rCBrjl7yOUuFjLTJKkzrwP+09KqeR1o1wwUpUyzYHYeHtC17O2oNgzbb7SniTn4kk8Z41a8FtbOQrDKfl/iqzYvUvFe0Yg2yAyngdA45qT9nlB5GuWMmmds8MWqLmVoxUZsXaDMMtwMGHUfInn586RtXDEvBdglwBRB/wBO6pzIw8+HjArqVPvR5k4yTqKthbxWhcslJknWBxyg6mPA1SGs3LVi+9uA7BoP3WJgH0HzFaK+EAtsqgDNJ6d46k+GtQuL2L7PCuBqTr5cP81E1yOrDlUVX7INrmS2B91UBPizgT8qlNrbE9rbtsPfRRH8QIEiobHKLeZ8Qclu7csJPDLrAYdYYZiOk1e/2eFA6CPkKjHHWy/Iy01xe0UHDYa5buiRECNfCY+tRO1drPgsH7QLmZwEnkHaWdv7q0nEYIHiAaittbv2sRh2s3B3COXFTyYHkQa1hiinZhl8pyjTR5mx9h7rG4ZZmMnnzqz9l+51+/i1vezIs2sxZmEBjlICLPvEz8KvWyOyApdm7dDWc33crlY0kcB0mtOw+EW2oRAAqiAB0rdwSdnK52qKZiezrC3NTZttzmIJ88sfCqdt3satrnuJe9kgBYhgCqAanvEggDxrYLgyGfsniOh+9+YrHu2HfxLoOCw5LBXBvOD3WK8LSx70NqTwlQOVXKZnBO6TMqvoAzBTmAJAaCMw5GDqJpGWjANSWx9372JLiymcohduQ8Fnmx5DnFZ0dFkWaSra0HBnXjSaxcihZeta2R20Lh8BZtrba7fRAhLd1JXRSTqW0jhWSKtOKKtNktWX+7217Sa3cQXEUu0hltgPbHAqhOgB6kE6capuJxb3HL3GZ3bVnYlmY+JOprkBpYNWqAVmpaUwBrTqNTTESWCNeo91dnGxgsPaPFba5v5j3m+bGvOe4uzBicdh7R1DXFzCCe4pzPw5ZQfjXqKpyvpCQKFChWIwU2V1kaH6+dOURFACBiBzmaFKoUAeQ9yLOfaWEXriLfycH8K3jaG66rebFYcZbjiL1sd1b445ui3RxDcDqDxmsG3KxiWtoYa5c9xbqknprAPkCQfSvS/4caajaK5OLTRAHElACwIUmCxEZGPu5geR4TyPHjTpxhkQe8OA+zcXmNfdYfKehqyYnYQeyF0DEd6eDSNQfDl6VC4jdx7dqF1VTm11a2BzU84HXloZrBwfo9HHnjJbJzYG1vaLlY94adCQORHIipS7bDCGEjQ6+BkH4isA3a7TkTGtdxNxwrMIyJmW2oJHIgnu5evE1pe0+1rB21mwTiSQCMncT1dhx8ADrppW0E3pnFlcbuJdLt8LxIHnpPl1pi9igFJYd3nm0+R4DxaBVL2Jt3GYtGXD2FtMM04m/MGSTbVVWSSREwYETzqffdC1eytiAXKgTbDP7IvMlmUmXPTNwHKrr7MCibc3rv7UtnDYXCzaJEmM7Ag6HNolv8jWibr4e/bwlpMTlNxBllTm7o0WTHvRoY6VJ2MMqKFRQqjgqgAD0GlKobvSQht0ppLYJ8Ry6V0mmLlszI0P1FCE0E60ygjTiOR8Ohp9qhMftpUaLYLONDyXyJ4n0puaitsI45TdRRV+1jfC5hcO1rDq/tHEPdCtlsIR9+IDty10EnjFefwK9V7Nxtxp9qFZGkFY4A8fMeBms7337HQ+MtPggtuzfLe1H2bBGpZV6MJAXkwjQHRQmp9GsoPHpmX7ubuXcZdK2x3VGa4/K2kxmPU9Bz+JG47L2Hawlhbdkd2JLc3Y8XY8yflwqQ2DsG1grQsWlheOc6tcaILOfvfKOFC5hguYCYJmOQ8ugrsjVUckptv9GRdpm6oDHFWhxP71R1//AGD8fj1rO63/AGuAQQRIIII6g6EVh+28Glq+6W2DKDoQZgfdPiOFcuWNPR0Y5WqZwA0YmlAUYOtQkaCQtPgmkhhRqR1+VWlQmLK+NPWLM8PjyphbtWncPYLY7FpYGgJzOR9m2Pfb4aDxIq1RLNj7Gt2ksYIXyg9rfJIc+97EGEUdASC2nGRWh0zawyoqqghVAVQOAUCAPgBTitWDduwFUKFCkAKI0dNsfjQAC4oqUFoqAPHm7uzfb4uzamA9xQT91Zlj8Aa9SWUzMoHAkfDj9Aawvsa2K1zHG/HcsI0nq7qUVfOCx9K3PZNjLdEHu94x90weHhx0q10Kb2Tl5qzztC3qC2buGRu/ctshPCAykR6zV/v1lnaNuXee7+0WAXBADoPeBHBgOemkeFXCKfZDlRhN60VMHiNK2LsD2R7VMQ72lYK9sW7jqGyHKxuBZ0n3PKaLs/7PUxju2LsOMja51ZQfuqDInTiK2bZ+Bt2La2rSLbtroqqIA58BWbjxemacrR027YUQOFGy0oGgaQCM1FRPSUuA0Ehk0mjomOnCfCqF2ce08SUtkqJY6KOrHh8OPpUTgdkx7+rHkPpUn+zMe+3v8o+yvRfzrkTDuF7rP3pzBjOWOOXoTw+NZuPJ7OvHLhGk9juHuCMwBgeHx+FONECOHL61G7d22uDwzXCpbLlCouhd3YIizyBYjXpNRe7W+tq+HtXms2sTbvXLLWluA5ijQGt5tWB/A1tBKKObLJzeuiTxmLCCWIA8TVd2zvMiWrrp+8Nq21xlBjurx18yK7t4fZ+8SSw90DjPh041AYQ65L8lLoa1cmIW3dUodfCQfSlPLxdG2LxlOHL2ZZtnf7E4gMsrbUyCEEGOhY6/Sq4K69rbNbD37tl/etXGtnoSpIn1ifWkYLA3LrhLaM7twVQWJ9BS23sjSGRRsYFdu2diXcLc9leXK+VWiQdGEjUaf8GuNbYpsBGbwFDKatW5+4WI2hcizbIQHv3X0tp5n7R/hGvlxr0Bud2cYXZ6gqouXo715wJ8Qi6i2PLXqaT0BkO5fYnfxti3iLl5LNq4JUBTcuFZImNFXgeJ9K2Pcvs/w+zUYWczu8Z7rxmYDUKANFWeQ9ZqzAUdS22IFJKUqaKaQgg1HNRd/ePCq2U37eYcgwJHnFdmGxiOJVlbxBmimFj7NRIvXjRKJ1+FKoAFChQoAoG6W7q4LDJZXU+87RGe4fePlyHgKsezT+9A8GrhQ11bPf8Aep4yPiDWz6M7smnWuW5aLGB6np+ZrpdulcZQo0jUHj/mpQM67VoIoA0A/XxpFx5kHhwnox4D6a01dxB0YQV4EHl1nw8eUdJhKHSRrGg6Zm5MTx5a+PjSHf0P4e6RA4jkeJPUn8+ddOauH1IjuzOqganQcv1pFP2rnhGg08OvlQOw7jU0z8xTtwUwF1oSJY9buhuHkaURTYX404GmgBBFcuKMCuxhXPeSaa7E0ZJ2m7xK1i5h1GZpDEye6ymV4c+dYoZB8fxrVt+N1r1rGO2Vmt3GLq4EjXUqehmnN2+xn9qPtLxezb6LGZvIMDA8ac1ZcZJCtxsVexOFVnfvAsmcy9xlWIgHhoYnwqy/+Um4MihiT45mjhDHhNXXZu6+Gw9lbVq0oRRA4knmSTxJJJM10QlpYVQB0rB4rdnbDy+MaSMw2p2K/tDe0a+bdxiTc09oG6HUiG01Mwal9hbK2fspPZi6rXX994zu3SckhE6D68aG928Sgfvrns7K95lBhrvIIANW56fGoDZu+yXSQcI6WxAVyoAaTA4xHHlNNzlH4oIYY5NzffpDPbRs22yYbFoVca2WKweP7y3PwuCofs27Nn2gwvXQbeEUwSNHukcVQ8gObeg14aI2Ew+ItlHRWUxI0I8/81z7Xxd2yiBMVct20WFsoFVSgHDuqCNOYP1pfnvTCXiuN8TScDhLdi0tu2q27aCFUQqgfriaRc2xZXjdTUwO8DJ6COJ8qyZ9rWwRnuZucklj1pgb0J7RRmBUtppopIIHkYrq/Czg5mmtvzhdMj+0kMe6DAy+8CzQFM8uPhUfiu0/CocoztcOUBYA1bh3pisLxV91dxbEM1zOTwAg6An4137F3Xv3Iu2wWytoxIAB8OsSBNS4Rj2XHlLSNW2p2lm0rZUV7gyqFEmHckIs8WJAYxpopqtYrCbQxlyLmJy2zrDMVOvI27ZIHLnQ3c2GyqWujvZ2PGe9wZjHEwABPjSt5cyWpTTwgHzJrmlm/nxgdcfHqHKZK4DccWAC13N/IMv1NTeFX2ZBliDw01HqPpWO4beS7bJi43iCQQT4A1LYbfYn3iRIOo0WdI0B4/hWvKftnM1H0jbtnbUW4IzDN04H4V3Vhx3qcOlwQCoDEoScy9QD4TzrVN1N4VxVnMDJAEnrPOosKdWTtCimhTAqqmKV7SMrdCD8Dr8ppCmlAdPKt2YFkAomWaZ2dczWl6junzGn0iug1n0aHE6FDI4frSkER3lErzUycnHkOK6+nloO8iuRkKGR+vOmTVBq2gjoFBMCJ1II5jp6edGfDTy1IUf9p/H4NFY7y8OBETlB6Dmvhy1jmC5bYETOhiCTJA48uR6/4pDH0broYkj8aWqjiK54/EkCBHTzGlOW7up4T4cIjjPOgB6KSUpxTIoyamyqGlFEbdVbeftLwmCuezuF3uxPs7ahioPDMSQFJGsE8Kp2O7bbrT7DCqvQ3bhY/wBqAD/dVpNiZq5UCks9YqN6Ns4s/uzcAPKxZCgf1lSfnTydne1sV/rXHA/97EMf9ik/Srr7ZJrN/aCL7zqvmwH1NQOO3ow0kHEWf/lT86rWB7CF438QD1Fu3P8Avc/hVl2f2SbPtcbbXP52Mf2plFK4oKZRdpYjAnEreN+wzKwaHfMpymdYmdYP9I0ird37oDgq6MAVEZlKkSI5dD61L7w7oWP2DEW7Fi0jG0xXKig5l7697jxWOPOuPsyZbuzbJjVM1s+GVjl/2lamotbN45pw1EgtsLcs2Xu+zhUBZisDSQPxqlXN43xCMRdtWuCkMjuROkyswOpita7ScQtrZOLaJ/dZY/mZV/GvPWz9qq1wBLbZyYEETSjjxly8jK1tknvBsrFYYZmNt1627gbTjJUwwHjFQ+CuPdHe4Hl+dXK7uXicUAxWc38duT513bP7J7wgkgebZv8ApFdDUk9nMmqKrbtfrpV93Oe5YTUko/fUclYiQP6gPjFKO4Fq3/q4hFPTQH/cal8OtkIqJeVsoCyHVjp7shTx0rDyL46OrxJRjJuX+B/YVskXiftXiZ4ycihj6sCfWpHFbLW4sEVGYfFnDuRc0tOZFwa21ck6EnW3M/a06HlUu148ANa81J8rPQclRk+9u76WrhAYkjiOYqrodSADHDXidflWobz7JzSW1Jk6Ry1Mms9xVjKa74Wls83JKMpaJbYmDzMEmQIB6eXxrT+zjDG3dxKj/TUgL4zDD61mu7GJVWkxw4eWunrpWu7jkstxogSqjSNQNfllrKnzKk1wos3suhoU4KFaUY2U9Hp0NXEb/jShiRXVRgTmx78MU6/Uf4qXIqnpjcpBB4c6teFxIdAw5/WsZLZcWLIpLCnDSKSGcly2VMj9fmKTkiWTSfeUanxK9RPL1GvHtIrluW8uo4fT/FPsnoCuCJERx07xA5a810/XJxUmJnrHSftCOI/OmskmV0k94cJn7Q6+I5+ddttIH6j08KTKQYEUTa0oCgagZgPavs32e11eNL9tf707hHwy/GtF7L8LZbBAmygu27j23YoufjmWSRPusPhVb7c8KVXDYgAzaugT/MJ+qVb91sSudroaFxCW2jlmAJVp8UaD/KKuUq0aQxuSbXotC4pSSJ1HKnRXHjbaECZBnuleM6nj6Um3jwIGYMOvP1FGvRnxf0d8UTUlLgYaGaOaQAqg9nzfs2Nx+BPBLnt7X8jQDHo1r51faom9S/su2MBixot+cJdPi2lsn+4f2VSJObtyxwTZTLzu3baD0JuH5JWC7G2qtglshZjwMgQOnCtL/wDEFtqbuHwwPuK15x4v3EB/pVj/AFVkYFEezRdF2/8AqfiUWLSIv8Rlz8DA+VRWN32xuI0fE3fJWyL/AGpArj2VsS9iO7btO/QgaD+o6Vdtl9i19gGu37VqfsgO7D1AC/Amt2m9kaRnbTMsST1OvxmrTururiMUQ1i26QQfbMCERhqpDASdY4VqWy9wNn4fKX9mzj7bXSDPXKe6PhVktbWwqQP2hQB/7qHQcvKn8eiXKxu9sW7ZtLmIudwC4QAJbL3zl4ZSZ06VHWLCWlLB/Z2wNQTKJrplnVRP2dR0irI2+WEHG/b+M/SajcVtnZtwGbqw0ghQ8Np93LFcDwSTuJ2w8mMlxyf7RzbRsh7cAgjqNYnrHD9dKz3bW7xW7w0Hr+uPwq53tp4YMf2a29x4yrcf90qiNASIe4BxAI9a7lwavbAuKGOWCYgHxidPjXTHHKrao5ZygpPi7Rl2xtkXb15bdlczMYPRVI5nkI1mt+2Ns0WLCWxrlGp+832j8foKit3cCiP3EVABJCiJOgk9asM1E1TBSsVQpNCoKMyzUoMdPShQrrOdAzaVbd02m0f5vxoUKzmUidNJo6FZGgVE1ChVEy6OO173r+Ndxo6FKQRFGkGhQqSypdpNoNs7FBgCBh7raie8qSp8wQCDyqs7jtOCwn/8v+5qFCs8vo7PE+TLJs7EMVcFmIAEAk6aHh0rsttwoUKk6H7O3CmHSOZ18alTQoV1PpHky7EmqR2wf/jQeYxFgg8wcx1B5GhQpIkxjtfcnbGKkkwyATyHsk0qC3dthryggESNCJFChTh8jX0a3tpzZsL7Im3oPc7n/TVXtYln95mbXmSfrQoV1o5mPCyv3Rx6Civ2xA0HHpRUKsR1gafCn14n0+tFQrQhkvsL3x+utW20dDQoVnmFjJzYfvP5D6mpiioVwZPkdcOg6FChWZR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395536" y="3140968"/>
            <a:ext cx="547260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2.- ANÁLISIS Y APROBACIÓN</a:t>
            </a: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Tiempo total aproximado 18 días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395536" y="2348880"/>
          <a:ext cx="5468620" cy="685800"/>
        </p:xfrm>
        <a:graphic>
          <a:graphicData uri="http://schemas.openxmlformats.org/drawingml/2006/table">
            <a:tbl>
              <a:tblPr/>
              <a:tblGrid>
                <a:gridCol w="1776095"/>
                <a:gridCol w="1844675"/>
                <a:gridCol w="1847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 de Crédito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  <a:cs typeface="Times New Roman"/>
                        </a:rPr>
                        <a:t>Tiempo áreas de apoyo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Total del tiempo del </a:t>
                      </a:r>
                      <a:r>
                        <a:rPr lang="es-E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subproceso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20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35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95536" y="3933056"/>
          <a:ext cx="5468620" cy="685800"/>
        </p:xfrm>
        <a:graphic>
          <a:graphicData uri="http://schemas.openxmlformats.org/drawingml/2006/table">
            <a:tbl>
              <a:tblPr/>
              <a:tblGrid>
                <a:gridCol w="1776095"/>
                <a:gridCol w="1844675"/>
                <a:gridCol w="1847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 de Crédito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áreas de apoyo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Total del tiempo del </a:t>
                      </a:r>
                      <a:r>
                        <a:rPr lang="es-E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subproceso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13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5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18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5538" name="Picture 2" descr="https://encrypted-tbn1.gstatic.com/images?q=tbn:ANd9GcS1J1VUrR66w8zV2v1Z-PtCcjSFWsrmqjOOmDmcsNIGt7dWX_6i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808311" cy="3096344"/>
          </a:xfrm>
          <a:prstGeom prst="rect">
            <a:avLst/>
          </a:prstGeom>
          <a:noFill/>
        </p:spPr>
      </p:pic>
      <p:sp>
        <p:nvSpPr>
          <p:cNvPr id="19" name="18 Rectángulo"/>
          <p:cNvSpPr/>
          <p:nvPr/>
        </p:nvSpPr>
        <p:spPr>
          <a:xfrm>
            <a:off x="395536" y="4725144"/>
            <a:ext cx="5472608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3.- INSTRUMENTACIÓN Y DESEMBOLSO</a:t>
            </a: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Tiempo total aproximado 28 días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395536" y="5517232"/>
          <a:ext cx="5472607" cy="685800"/>
        </p:xfrm>
        <a:graphic>
          <a:graphicData uri="http://schemas.openxmlformats.org/drawingml/2006/table">
            <a:tbl>
              <a:tblPr/>
              <a:tblGrid>
                <a:gridCol w="1777390"/>
                <a:gridCol w="1846020"/>
                <a:gridCol w="1849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 de Crédito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Arial"/>
                          <a:ea typeface="Times New Roman"/>
                          <a:cs typeface="Times New Roman"/>
                        </a:rPr>
                        <a:t>Tiempo áreas de apoyo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Total del tiempo del </a:t>
                      </a:r>
                      <a:r>
                        <a:rPr lang="es-E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subproceso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8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20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28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" name="Picture 2" descr="https://encrypted-tbn3.gstatic.com/images?q=tbn:ANd9GcQYIxjQkILjtu7jcQxn8qnIYSZfdHo7n4vZNXP2LvFfzBsaJAF1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25144"/>
            <a:ext cx="2838450" cy="1609726"/>
          </a:xfrm>
          <a:prstGeom prst="rect">
            <a:avLst/>
          </a:prstGeom>
          <a:noFill/>
        </p:spPr>
      </p:pic>
      <p:sp>
        <p:nvSpPr>
          <p:cNvPr id="23" name="22 Rectángulo"/>
          <p:cNvSpPr/>
          <p:nvPr/>
        </p:nvSpPr>
        <p:spPr>
          <a:xfrm>
            <a:off x="323528" y="188640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ANÁLISIS SITUACIONAL</a:t>
            </a:r>
          </a:p>
          <a:p>
            <a:r>
              <a:rPr lang="es-EC" sz="1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Primer Elemento</a:t>
            </a:r>
            <a:endParaRPr lang="es-EC" sz="1400" b="1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5536" y="98072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Proceso clave negocio – Macro proceso de crédito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39938" name="AutoShape 2" descr="data:image/jpeg;base64,/9j/4AAQSkZJRgABAQAAAQABAAD/2wCEAAkGBhQSEBQUExQWFRUUFRcVFhYXFxgVGBQUGBUXFRQVGBYXHSYeFxokGRUUHy8gIycpLCwsFR4xNTAqNSYrLCkBCQoKDgwOGg8PGCkcHB8sKSkqLCkpLCkpKSwsKSkpKSksKSkpLCksKSkpKSwpKSwpLCkpLCkpKSwpKSwsKSkpLP/AABEIAMIBAwMBIgACEQEDEQH/xAAcAAAABwEBAAAAAAAAAAAAAAAAAQIDBQYHBAj/xABFEAACAQIDBQUFBQcDAgUFAAABAhEAAwQSIQUGMUFRByJhcYETMpGhsUJSwdHwFCNicoKS4TOi8bLCCBVDY5MXJDVTc//EABkBAAMBAQEAAAAAAAAAAAAAAAABAgMEBf/EACcRAAICAgICAgIBBQAAAAAAAAABAhEDIRIxBEEyURNhIiNSgZGh/9oADAMBAAIRAxEAPwC/bb32wWGkX8RbB5oDnb+1ZI9ap9/t1waNCW71wcjAX6kzWGpZJ1bzjma6EeOGldf9OPSsy4m3WO3KydThrgH86gn0IqK2t243SCLFhLc/adjdYf0gBZ85rJjeND2lZun6KSLFtTfLF4k/vcRcYfdzFV9EWF+VRXtya4jfj9fqamNz9htjsWlhTlBlrjx7ltfeI5TwA8SKlugo5RdjU1F38QSSfGrjvlsUi4Ww9g28LbXKGkkvqc1x2YyxJjXhwFUy7brJTUumauDj2KtXjNda9D/jTWuFU4fryrqtvznkdPXWrJNQ7IN9Ws4gYS4SbN2PZyZ9ndPAAn7J4EdYPWdxFeTrVzIQy8tQZ4EaivU2AxDG3bL8WRDPiygkHoZJptEs65rKe0ntgWyGw+BYNd1V7wgra6hDwZ/HUDxPBvtu3+awowVhsr3FzXmBgrbb3bYI4FgCT/DHWsOJpxViHXvliWYkkkkkkkkkySSeJ460eeuegTWgHdZxMVO7B2vdtXA9l2VlMkgxA568CI5GQelVIvVkuYUW7YXNGozGIZp1nXkNBHnUTnxKjDkWPeLtLxeKhQ5t21AEISgc8MxPj04CoLA7Vue1BFxg4MgkkHhxBHGo/D98lZIBnTxHAHpXbh8DJI5gDLPWBrJ8jB8fhxPbOhaNi3L39cqEvkv34zEnMukwD9oaE69K0lGBAIMgiQfDlXm3FYzLh4VoKsrdG8YI5A9fvfHbOz7ahvYRZnMsT5ESPTQ1UG+mTkiu0WihQoVtRgCiijpLUwEkdP8AilCgFooigQcUKANCKBBRRUqiIoAKhQihQB4z9tNGGphafQT5/qQa1SsoX+vL/FIJ/XQ/lS8v0+XAg0ZSPSfhHCr4CsaKyf8AEgVr3YfskDDY6/zMWVPQC2ztHqyfCsotpoP8ivQfY5s0LslSf/We658s3sxw8EqJxpAns5drYYDDkF1FsWbi3LeUHP3O5B4ghprCrlqRPPnzrf7+BDXGVwDlf/cP+fnXFtDcfDM6XPZhTJBCgBXnqBz8a8yEvx3o9PJH8yWzCv2Uxrp50u1b06QD+vlXoTam7Nq7hmt+zSSkKcokEDu96J6VgOLwj2rz22EMhIaTwIrox5LZyZMTiLZyY/l+Oug+FegN+9/7ezsEgEHEXLS+ytnXL3QPaP8AwqfidOtYtuxgrCLcxWKJFuyCLSK2U38TAKWxpwA7zEcARPHWt7V2pcv3DcusWYxqdYAEKo8AIAHhXR2zAZxuMe7de5cYu7nMzMZLMeZNNl6bakk1d0A9NETRRRlaoQ5hMK1y4iIJZ2CgdSTFWnbuFIuldZXQnxnj1iedO9luCVsVcciTbskr/MxCz8Mw9atu8GwA7BhB5rMar4EnWvPz5KlR3YMXKDZn+BtEXA2WSJkAnvDUT5ifhVhtm0yGZDCYgw0RERwdeRA1HGKRi9lXVMqoIUghhMg8w3EfH0OtSiburdLMFIJ+RMHjE8+vM1PJdgou6K9Zm++Qcu8TzJlR9OXjW1dlOEy4V2BkFwo8ABP1aPSsy2XsN7Y7yn38rEfcPP0g+orTtwNqWwrYZIDr3yJ0efeHgR8wRWsHydoxy1FUXijpCPP64UomtjABNACiFKoAFFR0KQCCKMNRxSSvSmIURRUFaaBoEChQoUAeLoj8/wABT9kcPPh0po8/L9epp+0dP1z4nziupALC6frmZ+lE3/P1/Kjn9fr4elNjvHU6AxHU8TVALQx/gnlrXpzc4phtlYX2jBAmHRmJMASvtGn+6vNmzcEb161aHG5cRB5uQv41sHanvGtuyMLbYSQFIB91FjoecAeQpcObSIlKiw396sJiL8Ycm4Qoa7cC5bYBIS3LNBZiSqiAflUhiUS5bjNGmb4a1iG38V+zYK1hhpdvkYq+eBVeOFtHoQpNyORdfSPvdo+OyKnt9FiGypn0/jifWuXLhXL+J14M3FVI3/ZqPAGb2qk6E6OuvAzAceOh8659p9nNjE30u3FHd97nnAIIB9Rz5VmO43aXiL17CYS9382Jt5r0n2jKGzKhHA96JbjAitr2ztL2GGu33IRbVtn6nuiQJ8TA9ayjirsrJmvUTz32wYux+2ixhoFrDILcKIUXZPttftH3AWP3Y5VRM005iLrM7MxlmJZiebEyx+M00wrdaOcFEtETRilYx0Usmm1NPYa1ndU6mPTn8q1WyTQOyXGKr3UyqSyZy+uZcpEJ0gyTWoYZlRDnWFmF0JieIEcp+tYnsXaP7Be9oDmEZckCSvQkacz48K0rbO/diyim7Ib2YPslhmBIByk8J8awz+POUuVHZ4+bHGPGTLCTaJIUr466+s61WN9967eCti2sNfeDlB9xJnM0ayYgDzPCqZtLtYvsCLNtLQ4Zj+8fz1hQfQ1SsVi3uOXdizMZZiZJPmaxx+Ok7kGbOnqJeE7Qrly09pUVJkllLc+kmZnWamOzDHZdo2ZPvMV/uBH5VmuAaDVi3d2mbOJtvPuMr/2sD+FdsIpLRwzbbs9SFefA0EM0SOGAI4GCPGdR8oqN2tvNhcMQL99LbHgpMt/aJNYFEsKOqrf7SMCEYrfVnCsVWHGZgCQslYBJ09azLZvbZixfzX/Zm3m71r2YWFngjzM+c0UO7N3oVybL2mmIspetklLi5lJEGOHDkZFdVAB0VHQoASy0WalURWgVBxQpEnpQoA8YM8Seo+B507YGnn9K5w8+lPrciuiO3YDtJttE+f0EU2b1IFz6j86u0BMbE2ucNfS8qhntyUB4B8uVWPgM0/0irBsnDG4LuOxffs2TmbNp+0X/AP07A6ycubog8aqlkqkZzE8YEkCdYHM1Y939rri8fg7d8BcJbuqiWQe4oLcW+8zPGZjqdRw0rSTWOP7f/DOuTKrtLab3rr3bjZnuMWZurEyfTw5AAcq5g1bV/wCITZarh8I6IqAXbqHKoXVkVhoB/AaxO2K4+Vs19Fr7NtqWrG1MNdvtktqzd6JAZkZUJ6CWGvKr724b9K4/YbLSEYNfI1lxqtr0nMfGByrG+H686Fxy08zRISEUk0aiiYUvQxBNAGhRVBQoGunC3VE5h5eH5GuWlAVcZNCo6buIJIIJ01EmdaTcvszFmJJJkk6k02DR1bk2TQC1AUIoiaVjoesvBrtw+KAaSeUVGLrTqiSB8KalQqNX2r21ucIuHw9spFpbTXnPfMKFYoi6J4Ek/Gs1u7RLGdSeJ/XrXLfFO4ErmEipA7cJtKDrNP4zDZmFwajnXNtazbF2EOhAIHTTUV1YB5UrqfDp4mrq0T1stnZTvFes4+2gdjav3VRknu97QGOAPOfCvRArzz2Z7rXm2hh3VGNi1czvdjuqVGYIW4SSRpx1r0MKyLuwUdJo6QB0KFCkAUUdChSA8SqaP2lC4kUir5OI6FhqetD1PIfjSsDhcx8OHrV83e7NcZiYKWTbQ/bu/u1jwB7zegrWH9zJkykLs9nMsYn1NSmDwJBlQxyiSQCcnRzHugHma2nYnY3hbOU4q4bzHggPs0J6ROd/iPKr3h9j2bdo2ktIttlKlFUKGUiCDHGQedDkr+yXZSN+8Th8Vu+b+IEzbS4hXiuJIyLB6Z2YGeRNedLafhWob5XX2fh8dsy4SbVw2r2FYidBdUlfVQZ/itn71UHZuwMRdAa3YuuukMttiOPIgQfSs6plLo4LiwP140yoqS2hg3tyrqyGODKVPE8jrXduxsi7mW/kcWgWX2ixCtEc+IE6xTlb62VGveif3R3PuG2xuWrN1LgBhywZY4FXQHLx60vePs3MF7C5CBrbLZx/S/EetXLYuAVgXChoPv2myn1AI+pqesJ3T3mYdH97yM1xcpXZ6v4oceNHmx0IMHQjQjpSK0/f/cfMTesL3j7yD7X8Q8frWd4zZl21HtLbIDwJBAPkeBraMuS0efkxuD2ctHNFSws1ojMICnBa6mKJR1oXXn0qhCJo4oRS0WgQY0+FP2TwNMRJq59nez7F5ry3lzezCXgBOqrmDj4sunOlN8VZcI83xIXE7Ifu90y4zAcwn3j0HSuJMOQ0eNa5gdlEWb12+sXruZmBGiW0XMttTwj3dPCsuNwcaWOfIeXHwoXtTAMl5gRw+Y5EdREV1bOuZdf15xTu1LntRay95sqrABLTwAgcZ8NadGxrts/v1a3AByMCpg+60Hka6bV0c7To2DsUH/2d6eJv5sv3VNtFBPnlPwq/qxUwdVPA9PA/nWK9mG2Dax6JPduzaboZGa239wA/qrb6wnGmNbFCjrnnL1K/NfzFPKZqSxVChQpAChQoUgPFv7Ppx8fTrQsWQHGcErOoBglQe8AeRiafX4fgfyp0WpHT8D+VdEooVnpXc/dDZ9mzbvYSyrB0DpcfvuQwkd5vcPIwBqKb2pvRe4KoQlsscWnz86qnYjvR3XwNw8Ju2J+6f9W36GW+Nagmz1F1ngd4DjGjA6n4H5Vmnxkm9r6H3jlFOpNaf1sbwOzFTvGWuEasxzEHmATwE13RQoiaRMpOXydlE7W9zxjcKpGl2y4IbrbYgXV+HeHivjUbsXChAoEnKAonoBA8tBV03p/0DPDnVL2dfL4m6gBAt5IPJpXUeYIPxFY5/R3+IlTbJLE7KtX7lpbyLcQPmyuoYZoOXjwExPIjQg1G78bHsWrMW7SIx0QIMgBOpIC6fKpq7p6cI6j9Cofex2e/bB4ezzDxJ4/T50oZJQg6NJ4FPJFsh9gg/bsjOABntnI+nWCJ+NTg2tbBKkkONSGBUx5Hj50rZloBwoPEA/HTWmLuHXEgkCcrPlJGsA5Tpy1FZY05OmdGWXGLddDT7SQnjziq32gOv/k6mBL4slfAA3Bp5hfnVd3y20uHuG1aBFwaswOizyA5mq5tTeS7iLNq0zHLamF0ygQACPtE+9JJ511YsSxybs83Pm/LFJL3ZFFaREUuk1q0YAN00kUoihFTWwBTlIA8RRlRVLWwF2xp51fOyjeS3hsQ1m5bn9pKILkgZCMxAM/ZJI6RFUXNWwdk/Z0AwxOJSWibNs/Ykf6jD70cBymaqUeSCM1CSbLTtnZ7XbV3Jc962wyqVZW7pjkY8wQaxfaG7N+1YS69tlVmKkkcDpBPTga9IJsmNFAjqBHx8ahN5MWuGH7+/hbFo6xcDXbtwcwtoRz6T6VwxUo9I7sk8WTdlV3W3Ow6YZb1xHNwTBQsGzDLlS3GoZiQBz186q2/O8Bv4thIIsotrRsy5x3r0N9oe0JWeeSeddm9XaznttYwStbQgg32AW4Qfe9mgn2U6jNJaOlZ+l7SP1FdeHHT5y7OXLk5LjHosmxMcbd2244oysPNGDD6CvTCXQwDDUEAjyIkfKvKWCxEEedek9xsYbuz8Ox4hMv9jFB8hWmb0znj9E4BSIy8Bp06eIp0UKwKAjAiRSqZZSDI9R1/I0tHkfrSgdi6FFFCgZ4yU/r6irnunuDexOV7gNqyftsIe6vRFP8A1nTz4VStn465buo9v31YFe6H73LusCG8iK2jcPb74rCBrjl7yOUuFjLTJKkzrwP+09KqeR1o1wwUpUyzYHYeHtC17O2oNgzbb7SniTn4kk8Z41a8FtbOQrDKfl/iqzYvUvFe0Yg2yAyngdA45qT9nlB5GuWMmmds8MWqLmVoxUZsXaDMMtwMGHUfInn586RtXDEvBdglwBRB/wBO6pzIw8+HjArqVPvR5k4yTqKthbxWhcslJknWBxyg6mPA1SGs3LVi+9uA7BoP3WJgH0HzFaK+EAtsqgDNJ6d46k+GtQuL2L7PCuBqTr5cP81E1yOrDlUVX7INrmS2B91UBPizgT8qlNrbE9rbtsPfRRH8QIEiobHKLeZ8Qclu7csJPDLrAYdYYZiOk1e/2eFA6CPkKjHHWy/Iy01xe0UHDYa5buiRECNfCY+tRO1drPgsH7QLmZwEnkHaWdv7q0nEYIHiAaittbv2sRh2s3B3COXFTyYHkQa1hiinZhl8pyjTR5mx9h7rG4ZZmMnnzqz9l+51+/i1vezIs2sxZmEBjlICLPvEz8KvWyOyApdm7dDWc33crlY0kcB0mtOw+EW2oRAAqiAB0rdwSdnK52qKZiezrC3NTZttzmIJ88sfCqdt3satrnuJe9kgBYhgCqAanvEggDxrYLgyGfsniOh+9+YrHu2HfxLoOCw5LBXBvOD3WK8LSx70NqTwlQOVXKZnBO6TMqvoAzBTmAJAaCMw5GDqJpGWjANSWx9372JLiymcohduQ8Fnmx5DnFZ0dFkWaSra0HBnXjSaxcihZeta2R20Lh8BZtrba7fRAhLd1JXRSTqW0jhWSKtOKKtNktWX+7217Sa3cQXEUu0hltgPbHAqhOgB6kE6capuJxb3HL3GZ3bVnYlmY+JOprkBpYNWqAVmpaUwBrTqNTTESWCNeo91dnGxgsPaPFba5v5j3m+bGvOe4uzBicdh7R1DXFzCCe4pzPw5ZQfjXqKpyvpCQKFChWIwU2V1kaH6+dOURFACBiBzmaFKoUAeQ9yLOfaWEXriLfycH8K3jaG66rebFYcZbjiL1sd1b445ui3RxDcDqDxmsG3KxiWtoYa5c9xbqknprAPkCQfSvS/4caajaK5OLTRAHElACwIUmCxEZGPu5geR4TyPHjTpxhkQe8OA+zcXmNfdYfKehqyYnYQeyF0DEd6eDSNQfDl6VC4jdx7dqF1VTm11a2BzU84HXloZrBwfo9HHnjJbJzYG1vaLlY94adCQORHIipS7bDCGEjQ6+BkH4isA3a7TkTGtdxNxwrMIyJmW2oJHIgnu5evE1pe0+1rB21mwTiSQCMncT1dhx8ADrppW0E3pnFlcbuJdLt8LxIHnpPl1pi9igFJYd3nm0+R4DxaBVL2Jt3GYtGXD2FtMM04m/MGSTbVVWSSREwYETzqffdC1eytiAXKgTbDP7IvMlmUmXPTNwHKrr7MCibc3rv7UtnDYXCzaJEmM7Ag6HNolv8jWibr4e/bwlpMTlNxBllTm7o0WTHvRoY6VJ2MMqKFRQqjgqgAD0GlKobvSQht0ppLYJ8Ry6V0mmLlszI0P1FCE0E60ygjTiOR8Ohp9qhMftpUaLYLONDyXyJ4n0puaitsI45TdRRV+1jfC5hcO1rDq/tHEPdCtlsIR9+IDty10EnjFefwK9V7Nxtxp9qFZGkFY4A8fMeBms7337HQ+MtPggtuzfLe1H2bBGpZV6MJAXkwjQHRQmp9GsoPHpmX7ubuXcZdK2x3VGa4/K2kxmPU9Bz+JG47L2Hawlhbdkd2JLc3Y8XY8yflwqQ2DsG1grQsWlheOc6tcaILOfvfKOFC5hguYCYJmOQ8ugrsjVUckptv9GRdpm6oDHFWhxP71R1//AGD8fj1rO63/AGuAQQRIIII6g6EVh+28Glq+6W2DKDoQZgfdPiOFcuWNPR0Y5WqZwA0YmlAUYOtQkaCQtPgmkhhRqR1+VWlQmLK+NPWLM8PjyphbtWncPYLY7FpYGgJzOR9m2Pfb4aDxIq1RLNj7Gt2ksYIXyg9rfJIc+97EGEUdASC2nGRWh0zawyoqqghVAVQOAUCAPgBTitWDduwFUKFCkAKI0dNsfjQAC4oqUFoqAPHm7uzfb4uzamA9xQT91Zlj8Aa9SWUzMoHAkfDj9Aawvsa2K1zHG/HcsI0nq7qUVfOCx9K3PZNjLdEHu94x90weHhx0q10Kb2Tl5qzztC3qC2buGRu/ctshPCAykR6zV/v1lnaNuXee7+0WAXBADoPeBHBgOemkeFXCKfZDlRhN60VMHiNK2LsD2R7VMQ72lYK9sW7jqGyHKxuBZ0n3PKaLs/7PUxju2LsOMja51ZQfuqDInTiK2bZ+Bt2La2rSLbtroqqIA58BWbjxemacrR027YUQOFGy0oGgaQCM1FRPSUuA0Ehk0mjomOnCfCqF2ce08SUtkqJY6KOrHh8OPpUTgdkx7+rHkPpUn+zMe+3v8o+yvRfzrkTDuF7rP3pzBjOWOOXoTw+NZuPJ7OvHLhGk9juHuCMwBgeHx+FONECOHL61G7d22uDwzXCpbLlCouhd3YIizyBYjXpNRe7W+tq+HtXms2sTbvXLLWluA5ijQGt5tWB/A1tBKKObLJzeuiTxmLCCWIA8TVd2zvMiWrrp+8Nq21xlBjurx18yK7t4fZ+8SSw90DjPh041AYQ65L8lLoa1cmIW3dUodfCQfSlPLxdG2LxlOHL2ZZtnf7E4gMsrbUyCEEGOhY6/Sq4K69rbNbD37tl/etXGtnoSpIn1ifWkYLA3LrhLaM7twVQWJ9BS23sjSGRRsYFdu2diXcLc9leXK+VWiQdGEjUaf8GuNbYpsBGbwFDKatW5+4WI2hcizbIQHv3X0tp5n7R/hGvlxr0Bud2cYXZ6gqouXo715wJ8Qi6i2PLXqaT0BkO5fYnfxti3iLl5LNq4JUBTcuFZImNFXgeJ9K2Pcvs/w+zUYWczu8Z7rxmYDUKANFWeQ9ZqzAUdS22IFJKUqaKaQgg1HNRd/ePCq2U37eYcgwJHnFdmGxiOJVlbxBmimFj7NRIvXjRKJ1+FKoAFChQoAoG6W7q4LDJZXU+87RGe4fePlyHgKsezT+9A8GrhQ11bPf8Aep4yPiDWz6M7smnWuW5aLGB6np+ZrpdulcZQo0jUHj/mpQM67VoIoA0A/XxpFx5kHhwnox4D6a01dxB0YQV4EHl1nw8eUdJhKHSRrGg6Zm5MTx5a+PjSHf0P4e6RA4jkeJPUn8+ddOauH1IjuzOqganQcv1pFP2rnhGg08OvlQOw7jU0z8xTtwUwF1oSJY9buhuHkaURTYX404GmgBBFcuKMCuxhXPeSaa7E0ZJ2m7xK1i5h1GZpDEye6ymV4c+dYoZB8fxrVt+N1r1rGO2Vmt3GLq4EjXUqehmnN2+xn9qPtLxezb6LGZvIMDA8ac1ZcZJCtxsVexOFVnfvAsmcy9xlWIgHhoYnwqy/+Um4MihiT45mjhDHhNXXZu6+Gw9lbVq0oRRA4knmSTxJJJM10QlpYVQB0rB4rdnbDy+MaSMw2p2K/tDe0a+bdxiTc09oG6HUiG01Mwal9hbK2fspPZi6rXX994zu3SckhE6D68aG928Sgfvrns7K95lBhrvIIANW56fGoDZu+yXSQcI6WxAVyoAaTA4xHHlNNzlH4oIYY5NzffpDPbRs22yYbFoVca2WKweP7y3PwuCofs27Nn2gwvXQbeEUwSNHukcVQ8gObeg14aI2Ew+ItlHRWUxI0I8/81z7Xxd2yiBMVct20WFsoFVSgHDuqCNOYP1pfnvTCXiuN8TScDhLdi0tu2q27aCFUQqgfriaRc2xZXjdTUwO8DJ6COJ8qyZ9rWwRnuZucklj1pgb0J7RRmBUtppopIIHkYrq/Czg5mmtvzhdMj+0kMe6DAy+8CzQFM8uPhUfiu0/CocoztcOUBYA1bh3pisLxV91dxbEM1zOTwAg6An4137F3Xv3Iu2wWytoxIAB8OsSBNS4Rj2XHlLSNW2p2lm0rZUV7gyqFEmHckIs8WJAYxpopqtYrCbQxlyLmJy2zrDMVOvI27ZIHLnQ3c2GyqWujvZ2PGe9wZjHEwABPjSt5cyWpTTwgHzJrmlm/nxgdcfHqHKZK4DccWAC13N/IMv1NTeFX2ZBliDw01HqPpWO4beS7bJi43iCQQT4A1LYbfYn3iRIOo0WdI0B4/hWvKftnM1H0jbtnbUW4IzDN04H4V3Vhx3qcOlwQCoDEoScy9QD4TzrVN1N4VxVnMDJAEnrPOosKdWTtCimhTAqqmKV7SMrdCD8Dr8ppCmlAdPKt2YFkAomWaZ2dczWl6junzGn0iug1n0aHE6FDI4frSkER3lErzUycnHkOK6+nloO8iuRkKGR+vOmTVBq2gjoFBMCJ1II5jp6edGfDTy1IUf9p/H4NFY7y8OBETlB6Dmvhy1jmC5bYETOhiCTJA48uR6/4pDH0broYkj8aWqjiK54/EkCBHTzGlOW7up4T4cIjjPOgB6KSUpxTIoyamyqGlFEbdVbeftLwmCuezuF3uxPs7ahioPDMSQFJGsE8Kp2O7bbrT7DCqvQ3bhY/wBqAD/dVpNiZq5UCks9YqN6Ns4s/uzcAPKxZCgf1lSfnTydne1sV/rXHA/97EMf9ik/Srr7ZJrN/aCL7zqvmwH1NQOO3ow0kHEWf/lT86rWB7CF438QD1Fu3P8Avc/hVl2f2SbPtcbbXP52Mf2plFK4oKZRdpYjAnEreN+wzKwaHfMpymdYmdYP9I0ird37oDgq6MAVEZlKkSI5dD61L7w7oWP2DEW7Fi0jG0xXKig5l7697jxWOPOuPsyZbuzbJjVM1s+GVjl/2lamotbN45pw1EgtsLcs2Xu+zhUBZisDSQPxqlXN43xCMRdtWuCkMjuROkyswOpita7ScQtrZOLaJ/dZY/mZV/GvPWz9qq1wBLbZyYEETSjjxly8jK1tknvBsrFYYZmNt1627gbTjJUwwHjFQ+CuPdHe4Hl+dXK7uXicUAxWc38duT513bP7J7wgkgebZv8ApFdDUk9nMmqKrbtfrpV93Oe5YTUko/fUclYiQP6gPjFKO4Fq3/q4hFPTQH/cal8OtkIqJeVsoCyHVjp7shTx0rDyL46OrxJRjJuX+B/YVskXiftXiZ4ycihj6sCfWpHFbLW4sEVGYfFnDuRc0tOZFwa21ck6EnW3M/a06HlUu148ANa81J8rPQclRk+9u76WrhAYkjiOYqrodSADHDXidflWobz7JzSW1Jk6Ry1Mms9xVjKa74Wls83JKMpaJbYmDzMEmQIB6eXxrT+zjDG3dxKj/TUgL4zDD61mu7GJVWkxw4eWunrpWu7jkstxogSqjSNQNfllrKnzKk1wos3suhoU4KFaUY2U9Hp0NXEb/jShiRXVRgTmx78MU6/Uf4qXIqnpjcpBB4c6teFxIdAw5/WsZLZcWLIpLCnDSKSGcly2VMj9fmKTkiWTSfeUanxK9RPL1GvHtIrluW8uo4fT/FPsnoCuCJERx07xA5a810/XJxUmJnrHSftCOI/OmskmV0k94cJn7Q6+I5+ddttIH6j08KTKQYEUTa0oCgagZgPavs32e11eNL9tf707hHwy/GtF7L8LZbBAmygu27j23YoufjmWSRPusPhVb7c8KVXDYgAzaugT/MJ+qVb91sSudroaFxCW2jlmAJVp8UaD/KKuUq0aQxuSbXotC4pSSJ1HKnRXHjbaECZBnuleM6nj6Um3jwIGYMOvP1FGvRnxf0d8UTUlLgYaGaOaQAqg9nzfs2Nx+BPBLnt7X8jQDHo1r51faom9S/su2MBixot+cJdPi2lsn+4f2VSJObtyxwTZTLzu3baD0JuH5JWC7G2qtglshZjwMgQOnCtL/wDEFtqbuHwwPuK15x4v3EB/pVj/AFVkYFEezRdF2/8AqfiUWLSIv8Rlz8DA+VRWN32xuI0fE3fJWyL/AGpArj2VsS9iO7btO/QgaD+o6Vdtl9i19gGu37VqfsgO7D1AC/Amt2m9kaRnbTMsST1OvxmrTururiMUQ1i26QQfbMCERhqpDASdY4VqWy9wNn4fKX9mzj7bXSDPXKe6PhVktbWwqQP2hQB/7qHQcvKn8eiXKxu9sW7ZtLmIudwC4QAJbL3zl4ZSZ06VHWLCWlLB/Z2wNQTKJrplnVRP2dR0irI2+WEHG/b+M/SajcVtnZtwGbqw0ghQ8Np93LFcDwSTuJ2w8mMlxyf7RzbRsh7cAgjqNYnrHD9dKz3bW7xW7w0Hr+uPwq53tp4YMf2a29x4yrcf90qiNASIe4BxAI9a7lwavbAuKGOWCYgHxidPjXTHHKrao5ZygpPi7Rl2xtkXb15bdlczMYPRVI5nkI1mt+2Ns0WLCWxrlGp+832j8foKit3cCiP3EVABJCiJOgk9asM1E1TBSsVQpNCoKMyzUoMdPShQrrOdAzaVbd02m0f5vxoUKzmUidNJo6FZGgVE1ChVEy6OO173r+Ndxo6FKQRFGkGhQqSypdpNoNs7FBgCBh7raie8qSp8wQCDyqs7jtOCwn/8v+5qFCs8vo7PE+TLJs7EMVcFmIAEAk6aHh0rsttwoUKk6H7O3CmHSOZ18alTQoV1PpHky7EmqR2wf/jQeYxFgg8wcx1B5GhQpIkxjtfcnbGKkkwyATyHsk0qC3dthryggESNCJFChTh8jX0a3tpzZsL7Im3oPc7n/TVXtYln95mbXmSfrQoV1o5mPCyv3Rx6Civ2xA0HHpRUKsR1gafCn14n0+tFQrQhkvsL3x+utW20dDQoVnmFjJzYfvP5D6mpiioVwZPkdcOg6FChWZR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755576" y="2060848"/>
            <a:ext cx="5472608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4.- SUPERVISIÓN Y CONTROL</a:t>
            </a: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Tiempo total aproximado 41 días</a:t>
            </a:r>
          </a:p>
          <a:p>
            <a:pPr algn="ctr"/>
            <a:endParaRPr lang="es-EC" sz="2000" b="1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755576" y="3140968"/>
          <a:ext cx="5468620" cy="685800"/>
        </p:xfrm>
        <a:graphic>
          <a:graphicData uri="http://schemas.openxmlformats.org/drawingml/2006/table">
            <a:tbl>
              <a:tblPr/>
              <a:tblGrid>
                <a:gridCol w="1776095"/>
                <a:gridCol w="1844675"/>
                <a:gridCol w="184785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 de Crédito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Tiempo áreas de apoyo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Arial"/>
                          <a:ea typeface="Times New Roman"/>
                          <a:cs typeface="Times New Roman"/>
                        </a:rPr>
                        <a:t>Total del tiempo del </a:t>
                      </a:r>
                      <a:r>
                        <a:rPr lang="es-ES" sz="1000" b="1" dirty="0" smtClean="0">
                          <a:latin typeface="Arial"/>
                          <a:ea typeface="Times New Roman"/>
                          <a:cs typeface="Times New Roman"/>
                        </a:rPr>
                        <a:t>subproceso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41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latin typeface="Arial"/>
                          <a:ea typeface="Times New Roman"/>
                          <a:cs typeface="Times New Roman"/>
                        </a:rPr>
                        <a:t>0 días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Arial"/>
                          <a:ea typeface="Times New Roman"/>
                          <a:cs typeface="Times New Roman"/>
                        </a:rPr>
                        <a:t>41 días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755576" y="4005064"/>
            <a:ext cx="5472608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5.- CARTERA</a:t>
            </a:r>
          </a:p>
          <a:p>
            <a:pPr algn="ctr"/>
            <a:endParaRPr lang="es-EC" sz="2000" b="1" i="1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s-EC" sz="2000" b="1" i="1" dirty="0" smtClean="0">
                <a:solidFill>
                  <a:schemeClr val="bg1"/>
                </a:solidFill>
                <a:latin typeface="Candara" pitchFamily="34" charset="0"/>
              </a:rPr>
              <a:t>El área de Cartera tiene como propósito vigilar el cumplimiento de los pagos de los créditos otorgados, caso contrario  es direccionado para el cobro por la vía judicial.</a:t>
            </a:r>
          </a:p>
        </p:txBody>
      </p:sp>
      <p:pic>
        <p:nvPicPr>
          <p:cNvPr id="67588" name="Picture 4" descr="https://encrypted-tbn1.gstatic.com/images?q=tbn:ANd9GcStBoPdgDKJEtAhWjQN9v8PgLJUhBRHxoVLSXhwb6Oq_r-TbgFM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520280" cy="1949575"/>
          </a:xfrm>
          <a:prstGeom prst="rect">
            <a:avLst/>
          </a:prstGeom>
          <a:noFill/>
        </p:spPr>
      </p:pic>
      <p:sp>
        <p:nvSpPr>
          <p:cNvPr id="67592" name="AutoShape 8" descr="data:image/jpeg;base64,/9j/4AAQSkZJRgABAQAAAQABAAD/2wCEAAkGBhQREBUUExIVFRUUFRQUGBUXFRQXFxQVFBUVFBcVFBQXHCYeFxkjGRQUHy8gIycpLCwsFR4xNTAqNSYrLCkBCQoKDgwOGg8PGikcHB0sKSkpKikpKSkpKSksKSkpKSkpKSkpLCkpKSkpKSkpKSkpKSkpLCkpLCksKSksKSwsLP/AABEIALcBEwMBIgACEQEDEQH/xAAcAAABBQEBAQAAAAAAAAAAAAAEAAIDBQYBBwj/xABDEAABAwIEAwUFBgQEBAcAAAABAAIRAyEEBRIxQVFhBiJxgZETMlKhsQcUQsHR8GJy4fEVIzNTCIKS0hcYQ2OissL/xAAaAQACAwEBAAAAAAAAAAAAAAABAgADBAUG/8QAJhEAAgICAgEEAwADAAAAAAAAAAECEQMhEjFRBBNBYRQiMkJSkf/aAAwDAQACEQMRAD8A3n2jZ37PCvaDd4LQBx+Lyi3mvHiwUmwT3vxHe/ILbdus2FWs7D026n0WMcT/ABVDr0D/AJWNJ/mWDx2DeZfBMky3ZwPgeC52V3I73pFxwjaUOEzOok7RbawVHjMth5HL81qMCwaWiItLid/DoFX04dWd1n6o45NFPqIqVJg2Ey/S3ZOdgweC0FXDd1AuopXO2PGCiqKKvl6EfgytO/LSdj6oHE5dUbfTPgroZGijJhi/gzzqUJ1HElkjdp3abg+X5qzbTDxBEFA4nBlq3Ys7i9Ojn5cGvKCMJlAxBii4B/8AtudBP8jjZ3gb+KFr4Z1NxY9pa4WIIghDEOaZAI6q6dnX3mmGV7vaIZV/EB8L/ib13C6uHOpuumc/JjcftEeQZY7E4ilRbvUe1vhJufIL6woUgxoaNmgNHgBA+S8S+xHs2Tin13i1FsN5Fz7CDxsHH0Xtr3cBv9Fl9bO5KPgtwRpX5E9/Ab/ROZTgJMZH6pywl4JmGWU67dNRgcOu46g7grO1+z1fD3oONVn+2898fyv/ABeBWtXISSxqQ8ZuJlcu7QAnTJa8b03CCPIq6p5038fd+iWb5JSxDf8AMbcbPFnN8HC6yr8oxVEEx7ekDb/c08yOKpbnD7LahP6Zs6dX2gke7z+L+inAWVyXPwRDTYWLDYtPgdlo8Pjmv4weSuhNSRVKDiEJJJKwQSZUqR+nNJ1SOpSZT4m5/eyhDjWzc+nJSJJKEEkQklKhCmzjszTrnWJp1RtUZY+Dhs4dCs9/idbDPLK7TAgCu0HQeWr4StuTPguOogiCAQbQbyqZYrdrTLY5K09oq8rzUEd4zN9XMK3aZWWzLswaOqphTpiXGifcdx7vwH5IbJu0NR9MHSWTwN4QU3HUkFwUtxNiXjmkss6sSZJJ81xH3Qe2eW4PCurYqvXJNy4ztL3Ot/0tAHkFBWGp3eIaWz5rWnCtw9EMFyBc83Hcqmdl4LXOcJLp8uqxy2zqYZcIlRXwpdSOk3dxVbl2XljpcNgr/RpaBwAQtVyCdKgyXKVj2PkIfE0eSTH3UpulLo7K2u54Ft+SnyzMA6xNxuDuFzEhUuOZ3tWx5ifVWRSfYk+Uei3zHANPeZY8Y2KYMF7RlxeEJhcaYj5qypYuDIRTaFpdmWzDCFk8uIVS4weoutnmzmOa694JWLoUS8uOw5nbwW/DJyRyvUQUZaN99m/b9+BeJJNFxHtKe8f+4z+IcuIX0Xg6zXsa9jg5rwHBw2IIkEL5IwDA2LX6r3b7Fs7dVwtSg7/0HAt6MqTbwBB9Vuz47jz+UYoOnR6QkkksReJcJSJTQ2d/RQg3RquduA/VSQupKEKzMuz9KsdRBa8bPbZ3nzHiqungcRTeGlvtGk2qNtHV4Oy06Gq4oBVSxp76LFNrQ7D0y1vedP5KUIE40Sn/AHsBWIQLkLjqoCq6mOUQzC9+ClkoumulOVM3NYKNoY4OUAFuMJoE7+n6rovdORIJNe8ASVHiMUGC/oqfEYsvPTkklKhoxskx+Yl3dbYfM/0VYKCnLUiVS3ZclRGAkkSklGMXmdaTCqcwx3DgAmYzGXkqkxeIklZltnQapBL8amh87qvNRTUqiZoCYRCKpNlCs3RPtY2CVlkWOr4Wyp8ZTDTdWVfFOAQAI1kkTaw2uOE8FFZdaYGAOARmWPBdfw806i5j3QWOpv30mDI6EbrVdjOybcTW0uJGksfI3hrgbcp2TxVuirJ+kXIp6PYd+MrCnS7uoHW4zpa0j3jH04qx/wDL3WaO7iqRPItePmvaMBltOi3TTaGjpx6k7lFLo4nLGtHFzSWSVngdf7Eca1sh1F0fC90//Vbf7OchGXMeHPD6tTTrsW6Q2YaAb8TdeioXGZayr7zb8CLEeBT5c2WaqyqEYJ20OoYxrtjfkVOXLOYzLqtG7CajZ2/GP1XMHm7g/vTa2l1iFm92tS0XcL3E0YbzTlBQxjX7G/JTq1NMqehJJLhKJAXMMTob1Kp6mIJU+b1JqRyCAJUChxemmuea4Gp4wTnbNKAQZ9VQurFWQyh/QeaRyEn8Q9ClDZVGun0saWlHns+fjHoVw9nj8bUNh0F4HNyRtPSVYVsxho7sE89v6qmo5c+iZIkdDKsNQfTMX039N/kjugJKwV9Qkybri4Soq+IDWy4wAqG67Lq8D3OVNmnaEUyKdMGpVdYMbcyoG4uvjnGnhRpYDDqx90fy8ytZ2f7LUsIO6NVQ+9Uddx/QdEi5ZP568jvjD+u/Bk29jsfUGt1dtMuvoudPSQur0WFxWfjQ+yv8if1/w8h7UZDrBqUwA/ctG1Tw5O+qwVR/9l6zjLrD9psohxqtH84//X6qzJh/yQ+LM/5kZpT0zCZoXTZZGjUmG0akXUb6r3OMbD97qtxeNgaZufoiMpxobZx8yo4tKxoTTlR0VtRIcS13U28QeKTWuYe9cfviiMZVpOMEi/Hh5ruGwrhI95oEmTcN59QPVBGrjFrsPpUg9rH24gWkiP7r1XsBleimavF4iegPDovPezmUnEaGtkM1OJdFmtMDzMBez4CmxlNrWRpaAB5c1dijuzB6rL+iiEhJJRYiuGNkrWc0k1DZIlZx2O1O16rjbp4K2y/Mg9t7Ec1A0GAKHF4BlUd9oPXiPAqcFJzouUGrB0UlbKH0703ah8Lt/I8UyhnLmnS6QfhdY+SuaOLa+dJmE3F4NtRsOaD+XgVW4NfyWKf+xHTzNhG8HkUSTYnoqKtkT2CWP1AXh8D0d+qTM1LGEkiALybN534qRlLqSI4rtCfhnPMxwF0PisVhsPeviKbOhcAfQ3PovKPtV+0Co51Onh8S7SWuLvZuLWm4AEiDaCvLqNSoXhwLtQMg7mSrBfo+i8T9r2VUfdqmoR/t03u/+RACpcX/AMQmGH+nhazurixvykrx3C5C91zb5lXWE7Lj8Q9VXLLFF0PTzl8Gmxv/ABBYp0+yw1JnKS55/JAN+3DHEQ9tM3uRqFujQQEPTyam38I9E6pgGbQFV+QvBf8Ahy8j6P2xYtxuyiOpD/n3lKftlrtN6VN38uofMlU2MyoAEgKgrULqyM1IoyYnA9n7LfaKcTh6tWNLqMlzC4e6Gl08LEiNlb9jftDZjC7/ACnNgd7YiHWm0FfPfsFouyGc/d6uomDAH8wn9AUz0Vnueb5yzDNBLg7UJbH4h0Q+V9nKuOIq4kllHdtIWLurzy6KOnh21zTIZ7SAajfAgF2knnYx0Kv8Bnkd3lbSbFvkszScv26L+TUf17L3C4RtNgYxoa0CAAIAUrnQq+nnTXODWi557BHtZ6rWmq0ZXfyc1HkkpEkQHn1VhVZjKEi6yOd/aLjaFzRpQTEw4j1B+qqP/E3FP/BR8NLv+5Xkug3M8B7N5aNjdvhxHkq8VLwd1wdsvbENrMazk9s909WmbLmJqNdcETzBseo6LDkx8ZfRuxZFKP2VGKfprOBm+yIogRfeR6KLHYJzu9BPl8wgKeIcwwQT4g8EaTQluL2XL8KC4Qb/AFWmyHIH4wtZSBFMRrqcAPhniTyVB2ay6tjKrGU2kNmXVCO6wHjOxtwXvWWYBlCk2nTAa1ogQNzxcep4qqi55aWvk7gcvZRptpsADWiPHqeqIbYyDBXV1MkZ2winmTh7wnqqfNs0LzHBR5lj4sPPos5i8xvAV60hKt6LRmIuj6GKmw2WZpViUWMx0WG/0TXRHE2dDMxTbBM8hxQeLx7qhvYcv3usvSxpJkmVaYXGTupdi8aDqVUtMgwQr/AY0VG/xDcfms7KdSqljgQYIUA0XuaYN1RoDXAcwdj5hUOOy0lhZVpuLHCDpJII8RcLR4LGCo2RvxHL+iJUoCdHyh20yI0cf7OQWvhzD/C4m3lBVhlmCosgWJ2Xt/bfsp95p1nNaNXsSG/Fra4Ot4tBC8Tr06dD+blufRZ8rfRr9PW2XQoACwVbisTVI7rYU+X49xBLh4dUHmWNJFt5WVd0dBu1aGMw9U3J9ES3V+IIPD4yrJG45xH5o/CVnEd66M1QsHfk45tllszp6ahWwc1ZrPcP35TYXTK/UR/Uq2tRNPCkiQJJIA6k8PX6o/L8o1CXbC6uMLWh9NmzHOYQCLNc1wLXcxB4hWyypOinH6WU1Z6t9nlGo5rC9ultFmmb3c4ARcbgb9StTmORsrkF0tI2c0w71/JG4SiGtAAAgcNp4wp1o4JqnswuTu0ZTEZRWomR/mtHECHjxHHyR+XZ3IgmfqPEK8Vfj8mZVv7r/jbY+fPzVftuO4jc1LUghuOYR7wSWXrYXEtcQGB4Gztp8kkvvPwxvbXk8j7RZZUZTcJ1MPPY/oV59TeWOg8F7hmmD0Ahwlp/d15d2l7PaXF9K4+HjBMR1v8AInkt5nZUPEiQtB2SqQ8axqpz3gbwPiH6cVVuwTmMEkTyg/WUd2YxrWOe14iWOLTuCWgnTPOE/HexFLwexZrl7fZDTGzQI2g7Qgq+SFrQRYxwUmFxRbTw9N4J006Q1c9LG3WiZUa8WIK5E1+zo3p6RncBmbwfZObJ4EfVa3DAhoB3VNTww+8COAlXbbIxskiSUDj8foEDf6LmNxwaOvD9Vmcdjrm8rRFUV9nMfjfmq5iY6pJXNSDZalQR7aFzWhhUXdaWwNBtOqjKGJVO1xJBmAOHNS/eIjqnTFaNRhMdwKOmVk6OKhW2CzHmnTEcS6oYgsdqbv8AvdaLA4wVGyN+I5LLsqBwkKbC4o03SPMcwiI0apeHdr+yjX4l3sjGp7nEcrkz0AC9dfmutvdtz5ryPNseWkgzJJDudlnzTrRp9Njt7KWphfZiGiwt5JrKTX8EViMU4t7ha234mk/KQg6WIBeCBBiDGxPRZHZ1klVEjcGOSnDIU1ESnOalsKSQK5VuPw2si3FWNRQlFFU3ZDjmBtO0ySAI6qN1NxAaQRBbE77zbyRzHR+KJ4c1uPs47MNq1PvT/dpuLWNPF4Al3KBPr4JoxcnRHljihbD/ALHcdXq0K5rip/ramGpr91zdml3AQPVehLiS6SVI4TduxErmmV2F1EAoXF1JQh55iGCo24vy5rzXtLT9m62xdtyheg4HEGphqVYfiptcfGIPzBWB7auDqoI43I4TzWjH/QsujN4p0/v99E/JcPqLmxMi3jNlFU/fyRmAqOp06lRo7zKbnC03HGOm/kr5eStHruFoB9RpaQWtYII2NoR1TB8rHosp9k+Zirh3MJlzI/6T/VbmtsVxJRps3p2iuydh1vJM7CUZjccGj6Dn/RBUqvs6ZJ/ESfHkFS5hmBJJKshGlbI9jsdj5JJKqalWU2pUndMlFsdKh0rhddN1iY4rpMBKE6XQmEXk+QVU/MyHywS3a+5ji3wVnRrh4BaZB4/vioAmL/X6JFvn+aTRC6oSjtOt+/yKIp1yEI9vEeY5rrKn7/XqjZKLzAZnBV9RrBwkLFNfCOweYlpTqRW4msZULTZYDtfhdOKJ2Y7v+R3HrZbTC4wVBbdRZvlLcRTLHW+Fw3aeaXJDkhsWTgzzGtj2F5ueUAcrW6KI4iiHd52knmo827OMw9Qtqh2rfVqcAQfhA4KXCZNSIkAHy/VZWkuzqLa+A7CuEy1wcDyU9ZyHp0gw90AdAn1XqofpEFQpgTXuTGPunSKJMscNgTUrMa0SYt47j8l6rl1B2CptpBpDWDcAlpJuSeRJlYbsFR141h5fkJ/JewwtGKFqzF6idNIrsDnAeO/AnaNvVWTXSq/F5Ix929w8xt5jZBl1ShvdvxDbzHBXcpR7M1KXRepKqpZ60xI34jZWbXTfdOpJ9COLXZ2eiS6kmAeY9hsCfuHsy4E03Pbsdj3x9Ssp2i7POdUPfAvyPVbPsADpqiDB0kGLTcG/onZr2WrPqOc3TBPxQrISSYJRbR5e7su7/cb6FWWW9lKjw9jKjdVRj2Cx3e0gfVa1/Y+vyb/1hGZX2crUqjXODYBBPeCueVeRVB+DC/Z1gX4PFw94gyxzYIIP9CF6viW23sqx/ZZv35+IJBadLg3+OIcT6T5rmZ5lBg2jZYJVdmqEZMEx9Nzj7w6C9lVVMrcTJePQo44qU4OQuyzoq6uSFwgvHlKEwuUYgFxqOp6JOkDVqA4TwKvvbXhKrXDRJQoDZUVMjPvB7efFQ18kdVaWl4A42KsaRc4z+GZLRsPDmeaOY0G/BSiWUrOy40wXAzxgz5RsnUciLIAcI4WNleJFSgWVgyg/EPQpf4OfiHoUcX6U5hJM8FKDbAP8HPxD0KY7JT8Q6iD+5VskpQLKpuVO+MehT/8ACD8Q9CrB7eSTHf3UoFg+Gwb2GQ8fNaHCHWLkSqdp5qalVIKZOgNWT572YZiqel0ahOl15B/TosSOzL6TiwuAI4d75L0fB40Osd1FnGVCs21njY8+h6JZ41ItxZ5Y9fBgH5G742+hUTsjd8bfQq0dULHFr7EGCEx1XkqPbSNDzNlPVyN3xt9Cms7PO+NvoVcgRcqJ+L4N9VYsfLSK5ZeO2XHYbAexxDXOe3iOI3BC9Sa4ESF49gapB3816T2XxeujBMlp+RWqOB44mHJl9yRcpr2AiDsnJKClficlpvMgaXc229RxQrMNVo8ZHMT8wrpcSOCGUmV7c1tePVJTvy2mTJbc+KSFSDcTFY3OdFmjSOAAj5BVv+PVOBIVjUywvElVWMwMWCzWzoriukcxfaf2bdT6kNG55nkEOztjSc0v9tLWwD71p2tErL9pGdyHNcYdMtNxYieqppe9lUQXA6YcWBrnQQYPOysjC0UyyU6R6HX7TMBa0VYLxLRDriPD6oEdrKVQhvtmumwBDh4XIhZBtV1SpSIY4ezbBJEbDgo8vy576bQ4hrQ+YLO9aPxbwj7a+Qe870jTv7QUAYbVEzEQ/f0Uo7UUWOLX1ACDBEOsfRZPLsQabjPtANc6RTa4OE8XOuPJOr4Z7jiHCw1TBZJdJPumLeSbikI5tq6NyzOaL9QFQEtbqIv7sTMxBEEbc1Hhc6o1HNAqAlwJaIcJDZkyRFoPosXiKL2NpuptdNSkaRbBkTa/qrp2UlmJoMFNzmtwzmmJALi2pI17NJJ+aakI20zQ4PtBh6jxTZVaXcAJE/ykiCuNzyh7M1W1W+zDtLj3h3oBgAiSb7BZPKmVG1qLaVOqQH96nWpNIpDUJc2rHibRcKHDZdU+7Md7J7m08U572aTJaW0r6TuO6R5+KlIXkzV4PtGx9Nz/AGtM6Jc5rdXdaTbcSeFwIlGjPqGmm72giqdLLO7xkCLC1yN1kMwouxFStWpUXspig5plmkvceTRudtvhQjMqq034WGudTc6lU91x0PJZrDrd3YG6lInJm+xmZUqbmsqPDTUs0EHvGQImI3I3PFNw+Z03VH02u1Op2cBPdO0ExHz4ITtXgBVwr7EuYNbIEnUOUcxZM7I4AU8M0kEPqS9+od4kki832Hz6ofA17CcR2lw9N+h9ZocLEXMHkSBAUmNz+hRIFSq1pIkC5sdj3QbLG0ScO2tSq4U1XPqSDpJFQHb/ADBcc5HNKlNCu9z6Di2oxoaGtNQMgAezl3KNPlyRoTkzZ1M+oNFMmq2KvuG5DoIBuBAuQLwoMV2goU3OD6oaWkBzYfYkSNm72WHoZM94w9N7XNFSpVOx7jXimATyu0mOit+zuDqGtivbsl3s4lzJDnNloLSRBMCZHNSkTky/Z2qwrgf84HSJJ0vsJAn3eZHqpsB2hoVnaWVWudvFwSBvGoCVksNl5/wl/wDln2hfHuHWRrZ01QmOyqr7Wk1w1F+HeGOaz2YpudTeAHlou7hf4lKROTNjQ7U4Y1NDa7dUxF4J5B0R81oMp7RUqr30w8F9M6XCD3TJEGRBuDtyXllRhfhKeFbhniuH3cacAXcSdfgQPLwR2V5kcJisSX0az9b4DmUyZ0udJkxvKPRLPR88yQVhqaBrA3+IcisbWxeklsd4WIPDxWxy/NNg7YxvwlDdoez4rD2tMD2g3/jH6qKMZPY3OUVSMa5xduVLTpptMgkjiLEdQp2tW+EUloySk29k+HbBWs7N5mKTiXTpgzHRZaiEY3FBtpIJ4gTHknatUxL2eh4fP6L470T8VvmrAFeaYPBB5k1y4ci2PzWlyyqaQhj3OHwk28gdlnlirosU/Jp0kLhceHi/dPL9CiQ5UVRYdSSSUIeV1c/dw2UD851bhUrsRBXPvCxUdTkl8FtULKg7wCrsRljfwlRU8WOBHqiBX8E20Lple6kWqejVBsVM8goWq0c0ykK4eA37k13TqFG7LHjaD8lHhsdpME2VxSrAjdN2V24lfSwb294jbzI6q2wuKDh1+vguh6Hq4bi2AeXA+HIqISUmyw1LsqvoY/g6x/e/6owP6ogsc+sBuVwjiN/kfFR1aQd481HTJbAG3Hp4KACmVJ8eXJcrVQBc7/PwQuJxYGx7w4jh48/BRUXB13uvFoNr8v0RIE6dbd+6b/mJUrIbYcf3dAiqWW/DwKlZjL3iOnDqoA7Xw83Fib8pPMciu0cTMNcb+FjG6kDw8X25TuPFDYkWlseMxbkgQMFXlsuB2/7/ALFA0MUTDTfkTuOjh+aKc2BuOvhyRITMfNz5WKf7TqoQbf2SLv3+5UCEByNweYltjcKp9p1XRXHE/vqOCiYCXtH2dFce2w/+pu5u2vr0d9VlKGPcw6agNjBnceK1dLElpkGPNMxzKVe9Ro1fGLH/AJhxCvhkoqljsraNYG4MgqwoNaLxqcepj02Qgyeo3/R9m4fwwHebXX+aQbiG+9qHlH0W2MkzM4tFzR1ngGjlYIyjVDd3D11fRZ6nqduT6oilRKarFNE3N2T3TfnEfUrhzYT3e8fNVlHLJHeMBS1MYykIZE8+KTiici5bmNSOI6am/qks3rc687pKe2g8jyOrVadwPRQe0aq81Ex1eFwuJ6JzQc8MP4R6KLUBsSEO3Ej+6c5wTUxbix5xjhyK797Dv0UAaicuy4VKhmYA3HPgio2LKXHoHeZK0mRzo8Cq05A8OsQRzmPULQYTDhjQ0cEUiqc00EtTwVGE4OTFA3E4RtQXFxs4bjzQNLEOpGDdm0jY/wDafkrAt5obE4h0dxmoG20+RCJAk4tpbIcBwvYzyUOLD3CB3eZ5jogXYEgBwibSwkGP5TxHRF0MbJgxqFiOEjeP0UAT0KLWiGiJtP8AVQ1sFxaBzLeB8DwKlq1WtEk2nj+ShGKLrU7ji42Df6qEI6FXfVdvEEXb/MNo6/TdStoFrpa6x3G5vy/X6rv3CLlxLj+McPLiFEwuDiCOsN2cOhPu+BUISOqNJDaY1EG5EaW89Ttp6LtCnp3IN93C09ALJtFob7slu5pjZp+vkp6jWVBYyRyPqCFCDsSAI1C52dtcbX/JQPxWidQlw2sfoNvBTU7AyRo4Tw8+KZUp6mwBA+J2/kOHjuoQWGzHVcju8xeJ+qMdUETIhVNJ4ogzeXTYfT4vQKejjWOIlxk7SDHgDzRITVi4kBrQAZkz3trQ2I9Vxo0+Mb9QJjwIUpqAbfJDmrP78vy+aNBCWOt4LhqBQcLroE9OpTqDlpAckidtaDayLw+bVtmucfn9UJTojx+QVjQo2vYchb+62Q9JJ96M8vVRXWwuniXlvecC82gAWB6gb+akpVW07ndCvxIYICratUv4rfDGoKjFObm7DMfnTn2ChwmF1EEpuGwfEqzbDQnorJg9otySVc59QklrSRzsuqt5IeUWcJ+GeWFIJJLzR6MRaOS7QwutwA4pJJl2LJaNE3LWaQ0tmBE7H1ReGwzWCGiAuJK0yWELupJJQg/dda7gEkkCDwF3R6/vdJJQhCaPIQ6fH05ILHVB7l9djPAcp5+C6koAezLJILzwiATx5qxY0NHIJJKEHNdPQJlXDAi3dO4I59ea4koEB0uBiQTN+n6joVx7Dql1nb6hxH8Q/EPmkkoAJrAQNXfJ24DyHDx3TKlRw0gwQbRPznj5pJIkBjitUgtsIsNv6n5KcOa78MGJ4beISSTIAIaup0NeRxP74+aMrVCylrN2gtbNpJO1kkkyf7JBa/Vsho1nP2t8yj8Nhxxknmkku9CKitI5EpNvZYUQIT3VkkkwoLElT0qKSSACyBoUmTVqOBPBrJjxKkblTq7dVBwe3zYfMG3zXUlwo+ty+643o78/Q4VhU12VrsnxbTAZYfxs/wC5dSSRaTd0ULJJK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7594" name="Picture 10" descr="https://encrypted-tbn3.gstatic.com/images?q=tbn:ANd9GcQnF-h8R3Co5W94x7oJlW7dyC9DMxu_Gs1MQf4GMyLGnYe-IUH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988840"/>
            <a:ext cx="2538983" cy="1847851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467544" y="404664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ANÁLISIS SITUACIONAL</a:t>
            </a:r>
          </a:p>
          <a:p>
            <a:r>
              <a:rPr lang="es-EC" sz="1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Primer Elemento</a:t>
            </a:r>
            <a:endParaRPr lang="es-EC" sz="1400" b="1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467544" y="119675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Proceso clave negocio – Macro proceso de crédito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Anillo"/>
          <p:cNvSpPr/>
          <p:nvPr/>
        </p:nvSpPr>
        <p:spPr>
          <a:xfrm>
            <a:off x="1979712" y="1412776"/>
            <a:ext cx="5076564" cy="4824536"/>
          </a:xfrm>
          <a:prstGeom prst="donut">
            <a:avLst>
              <a:gd name="adj" fmla="val 11010"/>
            </a:avLst>
          </a:prstGeom>
          <a:noFill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06123119"/>
              </p:ext>
            </p:extLst>
          </p:nvPr>
        </p:nvGraphicFramePr>
        <p:xfrm>
          <a:off x="5004048" y="449288"/>
          <a:ext cx="3733800" cy="586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980728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PRÁCTICAS DE RECURSOS HUMANOS</a:t>
            </a:r>
            <a:endParaRPr lang="es-EC" sz="20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0" name="Picture 8" descr="https://encrypted-tbn0.gstatic.com/images?q=tbn:ANd9GcRgTdjhYJqPp49KLj9z6EsyCMVNNMSXFhkQpfQxeDfSWn7IH6D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1988840"/>
            <a:ext cx="3312368" cy="288032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9" name="8 Rectángulo"/>
          <p:cNvSpPr/>
          <p:nvPr/>
        </p:nvSpPr>
        <p:spPr>
          <a:xfrm>
            <a:off x="39553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88640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ANÁLISIS SITUACIONAL</a:t>
            </a:r>
          </a:p>
          <a:p>
            <a:r>
              <a:rPr lang="es-EC" sz="1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Segundo Elemento</a:t>
            </a:r>
            <a:endParaRPr lang="es-EC" sz="1400" b="1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39106576"/>
              </p:ext>
            </p:extLst>
          </p:nvPr>
        </p:nvGraphicFramePr>
        <p:xfrm>
          <a:off x="755576" y="1844824"/>
          <a:ext cx="3744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539552" y="1052736"/>
            <a:ext cx="3920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TECNOLOGÍA DE APOYO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AutoShape 2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2" name="AutoShape 4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6" name="AutoShape 8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8618" name="Picture 10" descr="http://2.bp.blogspot.com/_W3YMoRh3PCI/TO3x2bdjA5I/AAAAAAAAABc/z_jGdf5ZP2g/s1600/Empres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916832"/>
            <a:ext cx="3960440" cy="4392488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467544" y="332656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ANÁLISIS SITUACIONAL</a:t>
            </a:r>
          </a:p>
          <a:p>
            <a:r>
              <a:rPr lang="es-EC" sz="1400" b="1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Tercer Elemento</a:t>
            </a:r>
            <a:endParaRPr lang="es-EC" sz="1400" b="1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39113554"/>
              </p:ext>
            </p:extLst>
          </p:nvPr>
        </p:nvGraphicFramePr>
        <p:xfrm>
          <a:off x="571472" y="908720"/>
          <a:ext cx="778674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2" name="AutoShape 2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63500" y="-8509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215900" y="-698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11560" y="260648"/>
            <a:ext cx="733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RESUMEN DE RESULTADOS OBTENIDOS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7831711"/>
              </p:ext>
            </p:extLst>
          </p:nvPr>
        </p:nvGraphicFramePr>
        <p:xfrm>
          <a:off x="683568" y="1196752"/>
          <a:ext cx="820891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7" name="6 Rectángulo"/>
          <p:cNvSpPr/>
          <p:nvPr/>
        </p:nvSpPr>
        <p:spPr>
          <a:xfrm>
            <a:off x="683568" y="33265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Plan acción para la implementación STAD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s://encrypted-tbn3.gstatic.com/images?q=tbn:ANd9GcQ6dZaEHVVU8pfaAxcrpA9yfTLTdm2J9VSgddthj_sYo24OaPx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1196752"/>
            <a:ext cx="2160239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7831711"/>
              </p:ext>
            </p:extLst>
          </p:nvPr>
        </p:nvGraphicFramePr>
        <p:xfrm>
          <a:off x="683568" y="119675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7" name="6 Rectángulo"/>
          <p:cNvSpPr/>
          <p:nvPr/>
        </p:nvSpPr>
        <p:spPr>
          <a:xfrm>
            <a:off x="395536" y="33265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Plan acción para la implementación STAD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https://encrypted-tbn3.gstatic.com/images?q=tbn:ANd9GcQ6dZaEHVVU8pfaAxcrpA9yfTLTdm2J9VSgddthj_sYo24OaPx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1196752"/>
            <a:ext cx="2160239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u="sng" dirty="0" smtClean="0">
                <a:solidFill>
                  <a:srgbClr val="0773A9"/>
                </a:solidFill>
                <a:latin typeface="Arial" pitchFamily="34" charset="0"/>
                <a:ea typeface="+mn-ea"/>
                <a:cs typeface="Arial" pitchFamily="34" charset="0"/>
              </a:rPr>
              <a:t>JUSTIFICACIÓN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467544" y="1268760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es.dreamstime.com/grupo-de-ejecutivos-que-tienen-una-reuni-oacuten-thumb80827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1993312" cy="151216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9512" y="6581001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167831711"/>
              </p:ext>
            </p:extLst>
          </p:nvPr>
        </p:nvGraphicFramePr>
        <p:xfrm>
          <a:off x="683568" y="836712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7" name="6 Rectángulo"/>
          <p:cNvSpPr/>
          <p:nvPr/>
        </p:nvSpPr>
        <p:spPr>
          <a:xfrm>
            <a:off x="395536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Plan acción para la implementación STAD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https://encrypted-tbn3.gstatic.com/images?q=tbn:ANd9GcQ6dZaEHVVU8pfaAxcrpA9yfTLTdm2J9VSgddthj_sYo24OaPx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9" y="836712"/>
            <a:ext cx="2160239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655896111"/>
              </p:ext>
            </p:extLst>
          </p:nvPr>
        </p:nvGraphicFramePr>
        <p:xfrm>
          <a:off x="827584" y="332656"/>
          <a:ext cx="727280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1619672" y="980728"/>
          <a:ext cx="5904656" cy="53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Rectángulo"/>
          <p:cNvSpPr/>
          <p:nvPr/>
        </p:nvSpPr>
        <p:spPr>
          <a:xfrm>
            <a:off x="1331640" y="476672"/>
            <a:ext cx="6230168" cy="523220"/>
          </a:xfrm>
          <a:prstGeom prst="rect">
            <a:avLst/>
          </a:prstGeom>
          <a:solidFill>
            <a:srgbClr val="0773A9"/>
          </a:solidFill>
        </p:spPr>
        <p:txBody>
          <a:bodyPr wrap="none">
            <a:spAutoFit/>
          </a:bodyPr>
          <a:lstStyle/>
          <a:p>
            <a:pPr algn="ctr"/>
            <a:r>
              <a:rPr lang="es-EC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Esquema de la estructura del STAD</a:t>
            </a:r>
            <a:endParaRPr lang="es-EC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581001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655896111"/>
              </p:ext>
            </p:extLst>
          </p:nvPr>
        </p:nvGraphicFramePr>
        <p:xfrm>
          <a:off x="827584" y="188640"/>
          <a:ext cx="75608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1403648" y="332656"/>
            <a:ext cx="6010556" cy="523220"/>
          </a:xfrm>
          <a:prstGeom prst="rect">
            <a:avLst/>
          </a:prstGeom>
          <a:solidFill>
            <a:srgbClr val="0773A9"/>
          </a:solidFill>
        </p:spPr>
        <p:txBody>
          <a:bodyPr wrap="none">
            <a:spAutoFit/>
          </a:bodyPr>
          <a:lstStyle/>
          <a:p>
            <a:pPr algn="ctr"/>
            <a:r>
              <a:rPr lang="es-EC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Indicadores de gestión para STAD</a:t>
            </a:r>
            <a:endParaRPr lang="es-EC" sz="28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475656" y="908721"/>
          <a:ext cx="6336704" cy="5472607"/>
        </p:xfrm>
        <a:graphic>
          <a:graphicData uri="http://schemas.openxmlformats.org/drawingml/2006/table">
            <a:tbl>
              <a:tblPr/>
              <a:tblGrid>
                <a:gridCol w="361459"/>
                <a:gridCol w="1212212"/>
                <a:gridCol w="1978479"/>
                <a:gridCol w="1561918"/>
                <a:gridCol w="1222636"/>
              </a:tblGrid>
              <a:tr h="33519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INDICADORES DE GESTIÓN PARA EL SISTEMA DE TRABAJO DE ALTO DESEMPEÑO PARA LA GERENCIA NACIONAL DE </a:t>
                      </a:r>
                      <a:r>
                        <a:rPr lang="es-EC" sz="1000" b="1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CONCESIÓN </a:t>
                      </a: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CREDITO DE LA CFN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5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NOMBRE DEL INDICADOR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FÓRMULA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FRECUENCIA 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8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 satisfacción de clientes externos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Establecerá el impacto del servicio y/o producto sobre el cliente externo y el grado de satisfacción alcanzada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de clientes satisfechos / total clientes atendidos X100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MENSUAL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personal que conocen a cerca de la cultura organizacional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C" sz="1000" baseline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Proporcionará el porcentaje de personas que conocen a cerca de la cultura organizacional, en el área de Concesión de Crédito.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 de funcionarios que conocen sobre  la cultura organizacional/total de funcionarios del área de crédito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x100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TRIMESTRAL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31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personal capacitado  en gestión por competencias.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Permitirá identificar el porcentaje de personal capacitado, en base al programa de formación para el desarrollo del conocimiento, por competencias.</a:t>
                      </a:r>
                      <a:endParaRPr lang="es-EC" sz="1000" baseline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 de personas capacitadas en el programa de desarrollo del conocimiento/total de personal del área de crédito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X100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TRIMESTRAL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involucramiento del personal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Este indicador nos proporcionará información acerca del nivel de involucramiento y participación del personal, en asuntos relacionados con la institución.</a:t>
                      </a:r>
                      <a:endParaRPr lang="es-EC" sz="1000" baseline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Número de actividades realizadas/número de actividades programadas</a:t>
                      </a:r>
                      <a:endParaRPr lang="es-EC" sz="1000" baseline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X100</a:t>
                      </a:r>
                      <a:endParaRPr lang="es-EC" sz="1000" baseline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MENSUAL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8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resultados obtenidos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Por cada elemento que conforma el sistema de trabajo, se aplicará este indicador: enfoque externo, cultura organizacional, procesos, información compartida, etc. 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 obtenido/resultado esperado X100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aseline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TRIMESTRAL</a:t>
                      </a:r>
                      <a:endParaRPr lang="es-EC" sz="10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6377" marR="2637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39106576"/>
              </p:ext>
            </p:extLst>
          </p:nvPr>
        </p:nvGraphicFramePr>
        <p:xfrm>
          <a:off x="395536" y="908720"/>
          <a:ext cx="52565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683568" y="188640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Conclusiones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AutoShape 2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2" name="AutoShape 4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6" name="AutoShape 8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0" name="AutoShape 2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2" name="AutoShape 4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4" name="AutoShape 6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3018" name="Picture 10" descr="https://encrypted-tbn1.gstatic.com/images?q=tbn:ANd9GcQ3GWpxVdkrhx7kWisme3RgA4b0Q7RUekb30WJbZiJwAjNYgodUZ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124744"/>
            <a:ext cx="3491880" cy="2376264"/>
          </a:xfrm>
          <a:prstGeom prst="rect">
            <a:avLst/>
          </a:prstGeom>
          <a:noFill/>
        </p:spPr>
      </p:pic>
      <p:pic>
        <p:nvPicPr>
          <p:cNvPr id="43020" name="Picture 12" descr="https://encrypted-tbn3.gstatic.com/images?q=tbn:ANd9GcTabRbHqfWJGGmi9vamrzG5umH93pJD4U7yeqIE8GxZKI5K0x_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501008"/>
            <a:ext cx="349188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39106576"/>
              </p:ext>
            </p:extLst>
          </p:nvPr>
        </p:nvGraphicFramePr>
        <p:xfrm>
          <a:off x="395536" y="692696"/>
          <a:ext cx="52565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683568" y="188640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AutoShape 2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2" name="AutoShape 4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6" name="AutoShape 8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0" name="AutoShape 2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2" name="AutoShape 4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4" name="AutoShape 6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8130" name="Picture 2" descr="https://encrypted-tbn3.gstatic.com/images?q=tbn:ANd9GcQ018NOvdIx006MRqrYEQ4_T6S_W0N_xrdCRsSI4WmaZuH4JcFYK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052736"/>
            <a:ext cx="356388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04800" y="1981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39106576"/>
              </p:ext>
            </p:extLst>
          </p:nvPr>
        </p:nvGraphicFramePr>
        <p:xfrm>
          <a:off x="395536" y="980728"/>
          <a:ext cx="52565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Rectángulo"/>
          <p:cNvSpPr/>
          <p:nvPr/>
        </p:nvSpPr>
        <p:spPr>
          <a:xfrm>
            <a:off x="683568" y="260648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Recomendaciones</a:t>
            </a:r>
            <a:endParaRPr lang="es-EC" sz="24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AutoShape 2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2" name="AutoShape 4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8616" name="AutoShape 8" descr="data:image/jpeg;base64,/9j/4AAQSkZJRgABAQAAAQABAAD/2wCEAAkGBhQSERQUEhQUFRUUGBUYFBgVFxQVFBUUFBUVFBUVFRUXHCYeFxkkGRQUHy8gJCcpLCwsFR4xNTAqNSYsLCkBCQoKDgwOGg8PGikkHyQsKSksLCwsLCksLCwpLCkpLCkpKSwsKSwsKSkpKSksKSwsKSksLCwsLCwsLCwsKSkpLP/AABEIAQkAvgMBIgACEQEDEQH/xAAcAAACAwEBAQEAAAAAAAAAAAAFBgIDBAcBAAj/xABGEAABAwIEAwQGBgcIAQUBAAABAAIDBBEFEiExBkFRImFxkQcTMkKBsRRzobLB0SNDUmNys/AVFiQzNFNi4YJ0kqLC8TX/xAAZAQADAQEBAAAAAAAAAAAAAAABAgMEAAX/xAAnEQACAgICAgICAgMBAAAAAAAAAQIRAyESMSJBBBMUUWGxMlKRI//aAAwDAQACEQMRAD8AceH+DKahb6yQB0nU8u4I8/EHywF1OCHey0OGVt/2jcbWVzMMBIdLZzuQ3Y3wHM95W8aLRPJbt7ZghBr+EK/926mT/OqHO7gSGD4D2lNvA8R0fJI4fstysaPBoCZTqvF33T9aG+qPsQa3g6RjiKe9ydHv3aOgI2/i3Qmq4Unhke1rXSHK0Nc0aF0nZd4AdrddQe5YqiXRXj8iZmnjihbwThWKGMicCVzrZgbljbXsGjuvvul/EeEXRS3aHzU5veNpb61uhsBmNrXt2hrZOM06yy1XZ56aFPFyuyLYl0PC9S52ZpMDTewe4F4F9uxvonnBssEbWaEgWL7ZS49T3rK2e+ykJwdzY+aeSctMXkH4qoE7rDieFQ1A7bRmGxtqPjzQ0VNtOXmSroqxSUHF2hud9gnHqJkMZuLjYFc6rNHXC69K9j2lkou0jXqO8LnnGHDRpu23tRO2cNR8VphktU+xYpLYDkr+ygklI55JU2zXcmKjhGVOtlH/AALAw1ykcMI3BTfStaHa2srsTyWNgFRQRPk7Fel4fkfq1t19UYa5ntCy6FwtjMMbe1ZBeJ6xkjnZLaoNegRk7FWjkylMFLJcJemblKIUdV2VOLou1YSk4kmpjmimkZbo4lvxabg+S6r6O+NxiELswAmiIEgGgIPsvA5XsbjqFwfESZHWCb/RLI6nq5DrZ8Lr2HNskVvm7zUPkY1ONrsrgyOMq9HblEuUS5VuevOSNUpk3PVTpFB8qzvmTqJnlkLJZu9D6mZez1Q6ofWVN72K0QgZ5SIyz6n8lkMt9LhZ56jv/rmsrqha4wIs2F56/aVTIbKt0+x6rz1l06Qptp582h3+asYLFYI381ua6+qVoFmmN3Iq59Ox0ZheLxu5fsnqFmiK0BRktjJnHeKOGX0dQWnVp1Y7kW8iteFzaAFdEx2hFVG+F1s8XajPOxFy1c2aPVuseStD9sqpXoI1Uel0NfVDmVbiNfZhSs+ck7qjkGhgNYOqga5qA3K9AKXkBoLVFQHLJ68jRUxgq90eiEurDB7oK4dGDqnHg2EfST9U778aRMOntonvgd953fVu+/Gg34MdLyR1R71S968mfYd6yuqLarzlEMplz3FYp5RayjLWf1+awyTdNVaECTkU1c9kOc9wuSdOQUnOJccwIFj+SoqZVsjGhD6SS4usjnL6SXRUOcrJHGtkmnh+P/4vQ5YxIpNkRoVo2NetkMwQ5rlqhN0skTYVj12XtVU+qjfIQSGNLrDc23ssUM1ii0FnN20O4/DwWeao5MX/AO2mumZPEQ6M5WuIvcOHJw62Pkl7j/CxFPmYLNeMzemu/wBq3Y7h4palr2sLaZ2Quay4a94zAtHfbyW7H4BU0gdvldof+ElmjyNlaMU6/TBKbW/0cskmLzlRSDBhlug7QWSkHcEg/BNNDLmakj3RrfVhDAuA/pA0NrLDjvC/0Z1rgrfR49LT6MKwYniz5zd+6p7JJOzNheGtkdqpYrhrY/ZVMUpabg2Xs07n+0brtcaGpp2CbZXJ79H0l53fVO+/GkuriTF6Oar/ABLh+6f9+JZ56TLw20dcqpdPkhstQoyTdQs1ROLHU6fFSjAg2ePqFjqq4MbdxsFmpcRZK05HtdY2O4IPxWPF6YywvZ+03TUbjUfaFpUAG41QIuDcECxHO/RY55rpUo31cMTg1h0cLBwvZtiXEfGypHFctheLtdbOt5KiaiGhoL1EvSzBxO/MPWR9nqA64+B3RyOYOFwbhMpJ9HNNGgFe81SFaAmFZpiKJUj+aBz1jYwC4nU8tUSw2rD2hw2O1/ySyYkk6COTXRFcNWOJuYIjRw2I/ruWbI9E12e4xhgngfGRvYjuINwgVPhbo6eWN40yOt8NR9oTnC3Va5aQPY4Ebgg+BBCzRzuGvRqWDmmfn7iXBCJjINnhrvi5oJ+1eYYbaJo4qpC2GmPJzC0+LDYJMfLkcttpvkjsd8aYYxCUBt0uPxZW4nXZhYLCMMda5XN30NRa7FSonEyvG4YTspf2YRvceK7YLR42sJTP6PY/8W4/uX/zIUvR4W47AlNfAFNlqXX/ANp/34kuVXEbE1zHiSexWOep/ruU6h+6HTuTRiSF6hk9VWysGjXDMBbTr+JRh8iB8RUDy5s0V87dDbe3UDmg02JVTxbt252bbzKpdBQyV2MsiHadc8gNzZJ8le9znODnNBJNg46LyaMhrQ697uvffcbrPlUpOx46Jvqnk6ucfiVroMTdGTzJtqSSR4LEGK0NS3Q72OjZL2Kvah+HS5o2nuHmNFXiWJZQ5rPaABPcCbeeqvy0Soz4tU5nkDZun5o1w5XNsyO/ayuNvA7HvSwz2VdhtSIqiJ52vZ3cHC35KSexprxOo0ZW7OWlzjcgAEAam1tgPFBpMVjga10psHENFhffn4JloSHgFpuDq0jYgqWV1szxWwjRNvr/AFqtz3WY49AT5BUwMsFDF5csEh/4kDxd2QPMrz27kepiXGLZz/jaMDDaRx0Ob7zS5c0rpWkaLpnpnHq6GmjH+4B/7WWXGgXd69HC7h/0yzjUjZhoDnapnkgBZok6mc5rtk24dUZmqsH6BJDDwlUUrbicC/esPGM0Dn/oQAEJrae2qwl46p/dkeIYocWYxuoujHCFa19U4j/af9+NJvrB1CY+ApR9Kdr+qf8AfiS5JPg0UhFckxllKxzLZM1YJeiaJOzJKFirqoRtLncth1PQLVW1DY2lzjYD7TyA70lYniLpnXOgHsjoPzTMJ9UzF9nHd2Yn4uNgqsqm/QN8PxKkGqLKIgI1IRq1rV8I0BjbhNXkJB2tf4939clTIx1i93vh32aqkMKuzE2aToA6w8QVzZ1FUcmioqXHZTibopmDMRZCG2dPoc6+l+kUkDmOzercwOtrq5rWu+INl0vA6TJExvQD5JF9H9O6P1sT2kEODiPEC4+RXTaKKwCj8nJS4iYMfOdlzGLJiUDn+rYB2c7XP/hZ2h5kNW1yzUFYJQ549i5DD1DdHO8L38l56b7PUcVXE536YJw50EXNoc4+LtB8vtS/Q8CF0YkcbA7WF1DjPE/X1cj+V7N/hboPkrabi57Ywx1yBtZevihxgkeXlk5SbRgx3hJ0DcxF2nnZCqKbKbI9jHFEk7Aw7DzStWsLTmCZ6BBvpmrGcQs2wS2al3VXzymQ2C3swGzMxQ3IfSBAlPVNvo1efpbvqX/zIlRhnCEkwJjbcDcpl4N4cfBVHO0i8T7d/biSzi+LOhNckNE8P/SHzQo7PH4odU0+mlufy700JEDnmPZ5X6ey3Ro+ZQkYe5ND6cjdp8lmkc3mrOLOTQJdQHs/w/iVa2jRF7W6eH4lesiScGUtGNlCrf7PK3NjspldxO5Aw0JXjKI3CJEr1mpFuvelcRlIEMprbr1zANQiLKYncW8SB81vwrBxJI0XuAbmwPzRxquxcj1odeConGFjnDtEAE87Da/wTuxtggUNTDTRB0jg0W0HOw6AIS2tnrpc0eaOkjIIcW2dMWm9mt56hebm/wDSTfSNXxl9a/bG6shL43NHvC3nofsQrHatrGtp2HKXMcXEW7EMY7Tu6/shaMYx5tLB62bR3usG7nHZo/FIHFdc+moJZZzaqrtLf7UI1yDoAD5uU8cW2aMsqToRa7E2Oe51xYnTuHL7FkfibEBc5RXqcjz1ENuxdqonxMOBCFgL3Kei7kHiasPeA5NdPLmZZJcLSHahMmGSoQlsMkMeBcWSUjSwAEFHsE4rdVVOrQMsTvvxpOqYri6JcCzN+lO1/VP+/EmyJU2TglyR0mqpCELqIuv9BOUtMHJR4utC0BwdlkuC5vuj/tY8M+TobJicNnOXxPklf6u5u5xFtNLlVZ3tJBJuNCDY9x3TlhmDiGN7x2s+rdLHKBoPNKNXdriZBYkknxJuvVUuVpGOK49kw42btt0HU9y0Mb3C/gPwWaN+ZrMv/IeRRvDMNLtwl6L2UU9ITrYK76GQNh5BM8GFgBfTYUXbBR+5WATKh2Xnb4D8kCmqXGVmpPaHM9U61vDjibDUpddh5bM0W2uSeXZa4/gudPodME4c4k2705YRVlnYhYXvd0F0N4b4abIc0jnAX9lmrrd/ILpGDUIYMsLAwcz7Tz4u2b9qTLkUFR0VyYPw/hbUS1h9Y73YhqL945o/XYs2mizyWbyjjbb4A/nsFbU1LKdtyMzz7LRcucfmfFCqPhx80wqKzUjWOL3W22LvyXmyly3Lo9CEWtLsyYfh7qmY1lZ2Y4rmFjtAA0ayEHYAg262BXJeOuJTX1Jc2+QdmMdGA6HxO6cvTDxk4tNFT7fr3Du1EY/HyXMcJjsdd+9aMSbdsnk/SNjMDswE7qP0FvRHo25m2Q18djZbqMrZmbSt6JpwPgJ1SAWvY3u3KXLK6nrXxuDmPc0jaxKD6Fd+g/xJ6Pn00JkzBwG9hZKUEuU2R7EeJ6idgZI+7enVL1fHbtBLTrY0b9m3E8QtHbmVd6NZL1j/AKl/8yJLNRUl9gnX0Y4SRUOcecTx5vi/JTm20y0KUjukFSHKypo2StyyNDmnkRdc94f4za+1zr5HyTtR4s140Kw5MUobRbHmT1Izz8OdnLE8tHJpsRbptsk7E+C5srz6m5F8pZIHB3ix2oXSWvupoQ+ROBSXxsc9o41R4VLkAcwRua5wIfcaENIIsFuFbLE4NGRxOwbc/gurFoO6g6mYd2tPwCv+ZfaJfiV7OZRcTT3y+qNxuLG9lrPE0rhlZEW396xPkBuugNo4wSQxoJ3s0aqwRjoPJJ+RH/U5fFf7FXB57DKIpiT7T3MtfwV2IcGtmdnByHK4Wt+1pc9OaZlmrq9kTczzb5/AKf3Sb8UU/HhFXJg6g4XjjABJcBy2afEBEswByMAuBsNm9CfyQNmJ1FUbU4EMN7OlcQXn+BnI96OUtK2Jlm7DUkm5J5lzjue9Lkcm/J7KY1GvFa/ZGmoGtJce087vdv4D9kdwQTibiAtbJFTOb60Nu4k/5bT/APb5LJxPxllBjpz2tQX8m9zep71ziovcm5udzrc+K04fjt+UyGbOkuMCiooP0XrS8ElxuPev1KAVQyOzckVmCxVsOZpHkt0ujJEuw+vubLZXU+mcbc0pUVQWvseRRvGsUtCGg6lLGehpR2RfUN6hVGsZ1S6XleXS/YH6xgOJM6qmXE2kWQZfaruZ3AvpnAPXSvR1UXmd9U778a5aGuvexXQvRi8/SHfVP+/EpOWmVS2hb+n5TdrrHuKN4Vx66IjMUjL5HmxeCZ3XBPSax1gTdNlNxVE/3vtX5gZKWm4JB7lvpeKJ4zbNcf8AL81Jxg+0MuUf8WfqCLFYzs4Kf9ps/aHmvzzQ8dyAi4N+4pnZxO7fUXsbaaIfjRfTOefIjrc2NRtGpCFTcYs2Y0uPRJtPjcbwM7njrla0/MorTYzTN2ZNJ/G5rR5Nsm/HS9NiffN+zbPiVbM4NibkB56aea3v4Ra9wdUyOe1gADbkNNtSXnvNysreJpSP0UAa3rZzvkAFVjEU0kWWd12yN0A0HkEGpXSpf2Nyitu3/RsxHjqkphkjcJCBYMitlHi7YIU/ih1Sx1yGD9kHS3eea5RNGYJXRnTKdPBX4jixEOh1KpDDCO/YJ5JT0hsr5mD3m+YQSqxKMe+EiPqXHck/FVFyv9hLgNc+MxftLDJjTOQJQAlfXSObH4F9XPd+bqvJ6gvICzTXPIrZhLNQSpt3IpVIIQcOn1ed/kpxYQDs0nwBKYaZ2dhb3KrD8bmpg9sRDcxFzYE6dCVfikiEpMG/3feAXepfYbnKbWW/COFZZ7FkYym/adYN07yrpuKKp4IdM4gixGliPJYfpsmQMzuyi5AubXKNCeTNWI8MywtJeG27iD8lq9H3Zq3D9y/78SC5z1NjuLlMHAkd6p31T/vxJMlcSuK01YlnDGjqvvoTRyTJw1h4mq4YyzO1zxmbqOz7xvysNfgum1fokonO7JlZodA+/wAwpTnGDplIqUujh/qB0Cz1tMC24GoTbxnw02iqTEx+dpaHAm2YX5Ot4IA5lwmSUlaE5UzJh+UEHmmalm0aR7vXXzSVcsfbvTPhs9wEcb9BmjoNHxkSAH09O7vyWJU63EmS5ckLIrb5efRKlHKjdMdVdY4raIOT6Gej4hnAaA4WAtazVfV4i+W2YjTYAWQmlAGpIHir3YtTxjtyxj/yChKMU7SO5SerFD0kYMQ1tQ3lo/w5FIFTUXAC6zjfGNC6J8bpA/MCLNF9baLkNM0B9zyOg7krKw6C+D8NmUFzzlaBcdSt393Yh1PxKJYRWAgdNlbOyxsrqKoVtgR+ERt9zzuqzTNHujyTDiOMzSsbG912M9kWaNtOQugz2paCmzTPw1LHA2ctb6txsLEE69RyQKZoa6/VGTicvqvVesd6v9m/ZQ2qhzNIStBjfs34dXDQLViFNftt+KUaOqLXWPJMdbieWDQ6lGMrWzpRplRUTIOZCW31TjzKhnPVLzDwGR9Q3qExej+raapwv+qf9+Jc4JTd6Mv9W/6l/wDMhSznpjwh5F+G4k+nlbLEbPYdL6ggixBHSxTdD6YKge3FC7rbM26S3sVLmqkscZdokpNdGziTGPpVQ+bJkL8t23zC4FtChOVXEKNkySWgAnFodnD4rRg1RyWqogDmkdQgtBJlf4KL1Kyy3EOYjjDo3WZbv5rE/iSoP6wjw0WKrlzOJWqmwKV4vYD+I2TW30LSXZnlxKV273n/AMis5ceqYoOC3u9qRo8ASt8HAsfvSu+DQPmu+ubO5RQmgrwSaroDOC6Yb53eLvyC+qeFKYtIazKeRBN78t1zwyO+yIDwepI0TNmzNvzGh/NKUDPVPLXbtNiixxEsY546J4ukLJWbJWLHIxL0/EkzveA8AFkfich3eUjyIZQYyONlU+VvUeaWnTuO5PmoFyX7BuBsxG2cOad91KqqyWgIfI7RW0bMxF9lPlukPx0aKSgfJctGg3PILSMHPNyZsNy+ryjQEWP5qmifHHMPXRmRguHNBLSdCLg+RV1DVkXIBswhvNx+xNno6w9japx/dPH/AM4lcMZomexQlx/ezud9jQi3A+PONZMWRxsbIwuyBt2tLXRt7N9RuUkv8XoMJPkhPxbEmMcbAn5IRJjnRv2rJXylzyVnDCdgSnc2BRRtdizjyCqdXv6qDKN52a7yVzcKkPu28SAhbDoodVO5krK59nFFm4I87lo+N1VPgTmjMCDbcbJJKTHi4m7AqBp7TtTyHIJicNj1/BBMJNgEdYLgj4j4brVjVIzz2zTC9MWEYGJo/WF7tHZS1jMzhYXuSSAAUsxOW6ks5zWucWtcQCdTbvtz5JpptadCIP41g0cTM7S9lzZrJMpc8cy0sJ0Hel9zkcPD5DAHetLw1xBaLwstq1pJ5u6ja+qX5Dqe5Lieu7GkKnFkBbI2QbO0PiEJqa28Yam7GKX1sTm87XHiNkgtBJy8+az5fFl8fkj4C6vZh0h2Y5MGAUjWWOhcdLnly0W6ZutuaCx2rYXPYsNwWToB4lWNwJ3Nw+AR4rXh+CTTi8UZcLht7gNzHYXcQLo8IrsHNi23AW+84/BQNG2M9kkjv3CZ8SwaWC3rABmLgMrmvAczRzSWk2cL7FCKmG4NhquUV2gcmaaCbktVfHezx4Hx6pbpqstJB3CY6GozN12tqqRlehZIyWTJwC3/ABTvqn/fiSfVYuxriAHHxR/0dYvmq3DL+pf/ADIlOclTHhF2jHgHDAP6SYXv7LT83fktL2gHax7u5GoX3CG4rHlffk6xHx3+1auKRnlMxuXgjJ2BJ7gT8l4Smzh+vDoWsLhdrsmXOGFwc67bEkcnSjxaxJPSsClYsnDpAC4xvDQASS1wABNrkkddFnI0XS6rFImwsZUvcCWugfdrrOaG2c9gOpAeIzfxsua8/wCvkpwk5XaHegIJ/VvLOh08Dqj2H1d7IJj9PbK8ctD4clZg1UjB1KhpK1Yzltifs8Fa0qsatB6fIr1pWkjY1YbO2WLJa2YZJC0PcbXGpsw9Afa5IRjNCIZMt+Wos4WI097ruNeaxCUhtrmxNyLmxO17KsuUljp2g8rK3pMx6l9XKSNA/UePNOTyhHEFHniNt26j8R5JcsbiUxypg7CanYI1ObgO6jXxCUaGexTVRSZmkfEeKnB2h5KmVuCJ4BU/pBE4BzHuaQ03I9a32HAB7Bm31JA1Qxy8Dvst9iLVqhUxm4ow5uRsrSxltHtGb9I92ucBuZoNrgnMb2Sq5uqaZOLRLG6OVkrg8EvLXt7J0d2G5dGZmtda/Lkldx2SwTSphewNi1PldnHPfxV1LX5Y3dbLbUQB7SDzQl2GPGgsR42Qaaeh7TWzA51zdNnox/1j/qX/AMyFAW4O7mQPtTf6N8Jy1TiXfqX8v3kSjKLorGSs14bUZmhW4hDmZfm0/YUA4aq9Mp/qyaIzfwOh8CvRi7iYWt0ACxSp53RvD2Gz26tOht5q6ohLSQQqHMQYaIz1D3nM9znHXUm+/TooBqsLV60IBoz1FPnY5p5j7eRS5QyFrrHcaHxTS+dg3c0fFLGKvb667Do61/Hmo5KTUikNpobcMqb6ciLH48/Oy0m40KXcJqtQmaTUB3XQ+IWmLtGZp2QzqJevl4QmBTImRVPKsLVW4IHKxNxGm9VKRyOo8CiuE1dlZxFRZmZxuz5HdBqKexWKuE6Nd8oWMtUNdNjqFUHq2nIfH3t1Hgd1SWLQZ7YZ4W4hFJN60xtk0ym/utcRnI5E5Rb4qriVoFTJZjGgnM0RghjmO7TXtBJtcEFCrIm6vifCxsrZDJEHMY5rmhpYTmYH3BPZJcNORHRTcd2h1J1QKLl9deOXxTUCz66ZuAT/AIp31T/vxJYBTN6P/wDVO+qf9+JJNeLHg/JCsaY0tZJEeTjbvB2TfTvuAsnpYwkxzRzgbnK7xGyz0Fb+hzdyfFL0dNXsyY9xAWuyta020ud/mgT+IZTzA8As1dKXPJ71nbGTsCfBRlNt6KqKNEmJyH3z8NFndO47k+ZV8eGyHZjvJXswGY+7bxICXyYdIH3UZHaI1HwzId3NHmfkrP7qdZPJv/a5wk0FSiY8Kl1CcsPfmaWnmLjxH/SUoaEwvynXmD1CYKKotbuWnH0Z5pXo2rwlTmGtxs7UfHdVhVEo+IUCVNygUDit8YIsdjukqqgMUhaeR08OSdyl/iajuBINxo7wOyhmjq0WxPdFuDVeo/rTmiNRDZxHxHglvDKixCagMzL82/dK6ErQJRpmUsVZarXFeJrBRSQolquLVFdYKKS1MvAA/wAU76p/34kvlMnAQ/xTvqn/AH4kk34seC8kdA9JXC5nppcrb6ZxbUhw1XBKbFcsZjN7i4/6PRfrUr86+lj/AFD/ABWHFlfRsyYktgDA8AM5zvuIx5u7h3JonpWx2awBrbaAd3erMG/yY/4QrMS2b8fmvUhBKJhlJ2YXL2Gmc9waxpc47AC5PwXiYeA/9S76mX5JZvimwJW6AlXhssVvWxvZfbMCAfis9k0VP/8AMd/6hv3SldCEm0GSoE47H2Q8e7v4HdZKCv5Ini3+S/wS3QbhBupBW4jrSOzMI5jUeHML66rwb8PwUlcmelRUlFANESFmqIg5padiLLS7ZVO/P8EGd0JeUxvLeiasGrNAfgfBLuM/57vh8kTwXZZIak0aJ7VhWpiym3Ll4FULbV7M/hWQKzJESor168K4JEo3wZVerqHOP+24eb4z+CCOV1H7XwP4JZbQU6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0" name="AutoShape 2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2" name="AutoShape 4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3014" name="AutoShape 6" descr="data:image/jpeg;base64,/9j/4AAQSkZJRgABAQAAAQABAAD/2wCEAAkGBxQTEhQUEhQVFhQXGRoXFxcXGBUXFhcaFxgYGBgXHBcaHCghHBolHBcXITEhJSkrLi4uFyAzODMsNygtLiwBCgoKDg0OGhAQGiwkHCUsLCwsLCwsLCwsLCwsLCwsLCwsLCwsLCwsLCwsLCwsLCwsLCwsLCwsLCwsLDcsLCw3LP/AABEIAMwA9wMBIgACEQEDEQH/xAAcAAAABwEBAAAAAAAAAAAAAAABAgMEBQYHAAj/xABIEAABAwIEBAMGAwQHBgUFAAABAgMRACEEEjFBBQZRYRNxgQciMpGh8BSx0RUjQsEzUmKCkuHxJTVyc6KyJENTk9IINGR0g//EABkBAAMBAQEAAAAAAAAAAAAAAAABAgMEBf/EACIRAAICAgIDAQEBAQAAAAAAAAABAhEDIRIxE0FRIjJxFP/aAAwDAQACEQMRAD8A1PxEFBvpUbxxltTDhsTlt8qhzjB0omLxIKDHSuP/AKNdEqWyq4NeVyEyCf0NLeHEK+dE4GvNiPeNoV+RpTxYcIN01UejSZHe0DiRVhGGTs5M9otVFir9z8lpWCbWJDgdiO0H/KqERW0eiWWvgpjBtno8v8hW34TDfu0a/CPyFYpy2kfhWs3w+OoHsMorXuFczMrKWwoG35VqpLgZuSi9kzh0wCKFsC1J/iQT2o4UkaVnGal0auNDhwWpQU3CovNKJV3q7EHJoYpIq70KXO9IAy1QJNhRWXQrQ0njVe4rypDhAARWMsr8qgumrNFD8ch6o61XOeVK/AYsxbwV230NWQGoTnof7Oxf/JX+RrezI8y8JHxelPnKZcK/i9KeuVIy+cB/+84X/wAlr/vdrbJrFuXUTjuGD/8AHaP/AFPGtpimhI5QmhoKGmM6uigoaAOiuiuoaACxXRQk0M0AFrqNQUwKMrhVrGmWM4arKQL1ZCxTDjOIRh2FvOGEoEnudAB3JIFcHiEoqzOMQ8MKvO6CAJhO6iRFqYcG5qQHCp1Pu/1Rr8zVV47xdeJdU4s6mw2A2Api2dvn/IVpwuOzdNJmucQ4jh8SzJaSogylOdSbxeMu17zUBgsDw/EEplzDOEwIUFIBjosT1HxbVA8O4gWwnT6fd737AU5UpKypxEZlKKihQ90jUmfMx5ms02jVxiy2v8ru4XDBJhxPilYUiYylIAJB0vV2wmGaAQQhAVlFwkdKqvK/MCktgBJW3CfFbVeMw+JPTbt06Up7QFvMYYP4MktKstYJJZHl02J2itY5VJU+zGeNrotr/M2FY/pnkpVplm/y29aDCc94Nz4SsjqEEiLkmRtCVHyFYBhcS0lSVKzLVqVKvKgsGR0sI+VPWOYHYSkLOVKiSnTMlSVJOnYn/FVLQdnpHBY9p4Hw1hUTI3EEpNj3SR5g06isQwvFnVQoLVACZv8A1oAV6kD/AIVDoavfL3MDuZLbxzymUqiDYgGf7Wnzqlk3slwfouZRRC2DpSQSs3BEHSjjDHc37VoQHXh5SRQ4bDZRFGSgjc0YT1rPxx5cvZXJ1QOlV/2hKA4bi5Jksq/Kp1TU7moP2gf7txn/ACVflVknmfh5gmpBdR2D1qQXQBovK/8AvHh3/wCs3+T9bMTWH4B5CMVg3FLTlQw0kjMkKzAOSmCdRmFacjiracsu5M1wFEfmCaFJAossE0M1H4fEk6FKvI3pdL/UEfWnY6HIrq5JmhXAEmmhAUFEYdCr7VzqqaB6D5h1pMvp6iofiWOAUEjU61F4jGpQYJmrSshtotRxSetdVQ/aqe9dT4EeQtRZSBpWQe2ni9mMMmx/pFfUJHzzH0rXsZiEhJ98aV5n514j+Ixbrm2aE+SbD771zSaN47IRsW+v397UqnQfP9KIhGgoxST97dahmgop3bb7t99Kl+DN5lATANjePdAKj+XzqGDdwN/9PrVl4NhDaNTAk7AQSfnFZZHSNsatlw4e8lDvip93IQm2ik2EGBBgDpFu97RgMY3mcbPwqBztmClaSIzJ2II21qAPDAlsBGogjz69/wDOl2QVthSZS4iwO4j7PzrmbaNuKaM35y5aGExJQ2SWl++1MTB1SDvlJjyKaangigAQdRVt5/xKXMOyoxnCzFrgGMwB2FgfSmHD387SZ1R9RvXQsjcUzKOJcqY14Q263aJBBSUncHoevT0q8cFdfIGZo+6QUnU9CT6T9KJyw6kq94CO9aFgXUjQCiP6HOPHokuGAhpOaxi4p0KbDED505SK649HFLsGgiirUBrSfjDrVcRWHmq/7Q/92Yz/AJSqmPxqOtV/2lK/2bio3bP5ik0M854NN6UxeMy+6nXc9Ow70nh3AlKlHbTzqNWeutR2USGAxOVQMnXXU1fn3E4rDSjMl1OsFIJjU2rMUqqzcq8Q8NeYntc28utTJFRZcuQOPqBLTjygofDmzHTzJ6bRWscP4rIhZE9RoR1rAcMtLuIMJA/iATOe2pQZ+LtvV+w/ElpQJOawOnxJN80df1qXLjtFqN9mlYriaECxknYU0wmO8ZRzSEp2O9RvC+GFSUOBQKSJFuv86kV8PIM5gB0rVNvZDaWkSPiBVk1G8VxfhCJOY6VEJ494S1JSdNSZpD9qJdcAzAqP0rRTRi4sjHsa4FEka9qbuEqveauuB4Oi6nTI2GwqWY4czqlCflVKfwhwb7KHw/hLrvwi3U11aMhoDQRXUeRj8SM2554sGWCJhSgQOt96xEkTOvnvVr9ofGlvvnNAAskDoDrVTQiTP30FcMVR0xVaHWGw2bXfXz6UliUlN/SI6db6Upw98B4JUYBkJPoR9adOYSyiqIMZYIt1Edf0p9M1UU4jXhWHJVJMmrTgXA3Hp3qG4YkJ1q4cL4eHgcphe3y6VEts0iqRZeF4xASC4TEawox9KcOMoSFPJWA2AVqJ0AAkq8oFReB5fxKG1+O97toy5ZtuVRYdqa82IH7NzhxaVIVkVlUQFBwicwFlCEkQZ+I0OCemJMz/AI5x5eIdUhISGkuLKCMwWUmQMxzR8JGgFL8Ndy22qIaTCialWsJ4g93XahpJUVBPbLVwU38oq/YVQASrPKTbyrGcPwx5NwtSRF4Jk6zvEVbOB8KfxOHyIdUAVFKzN0iBEE73V8qSVPQ5W1bRqKX0wAlQP60s3xAi01n4fUhRaZHupOVPeLSe9qseEkJBcMq6DSqTk3pnny2yYfWVn4vlSzOFCbyo+ZqAdxywoBIt9KV/aCtJvWkckl7FxJf8I2NQT6moHn9Q/Z2JAEAN/wAxTtrGnfSmHNawrh+J3zII36itVk5AlswJ3DlQyggQM0Xvr/nUbkqUw+JlTgSY0I7pFoH0pZnCJUVGLTas+VHQsfJKiMYYJMASauHBOGoCYUL0wwjaUmJAPQifyqe4c+MwSdT0+E+uxrKcmzbHBRIni+C8MhaCUqBkEWIIvUwnjIWlJ63UNsxsoAfX1A2o3HGBkk2qp4d73h0BNTHaHNJOzevZfjC5gRmuUKKfKyVR8yRVr8MKFxVD9jKwcG4Qb+IZ/wAKSPzrQEaV1Y/5RyZP6ZHv8Lb1yCdNKRRwJkGfDSD1AAqWUJoaqibIfGtFKTkKrbbVA4Lm0pVlcTl7kEVdSKQfwLa/iQk+YFDiBGscwNughtQURExtQ0+Z4a2j4UJE9BXVLUhpo8r4vGeM71JPWf8AWl0IBC8pmCB8o/nUHgXcis3QH5mwqa5axaTiYXo4on/ugfMj5VEofCoz3sb4ln3hb9atb3Ej+FRhw2AnMFqVvIEaRapXjHKgUgPNj30fEP6ydZ8xM+U01bwQiTUSuNI2ik9kIyg1ZuW3sigZ3pmMIDdNO+GtgOJ7GoZtFr2XjjfEljCqKEyowB2BNzG9ptVSXiUHB4tt8xnaLjRVCVFSDKImZlQi3U1KJdfXIbIAvqnNAHfMBFUPm7HqffBKgptCQhsjJdOs+7Yyok+UU1t2DpRog2qluHOlJFQ9wbU6w+Ivf/KiSIhKizcW4gEtiBcwD2G9TPJ3HUYdjFKkE5QpN7FUFIt5qqqs4JbxSEb2gkR53FOvaRwd3CHCoUEhotlSSndyf3k2AkSiPOqxxtjy5Kj/AKWrgXMjRUM6Rm0zCd9zUw/xpkOBOf3j8Iyqv5GINYphcaQdasvD+YSkAKgidxP+mtbOCZwV8NI/aYUYJjp3pYrB0m1RPLjTWMCveIKIJA6HfTrVna4SgfxKqPExbHHB8KFGToaYe0goZwD0WKhl6SSamGMQ0wPeIA/tED86y72vc1tvpbZZVIBzKN40IG3nVVxiVFbMizEGRrVm4e3+7HXWqwsVZuCuy2OosanJ0dOB/ok08LS7c2NL4HBw4lCCSZAuT5b0bCvACKfcqYRasQhQSVe8Z0Exf6SPnXPfo6eK7FeauGYgwG0yLWt8zVMxjC21qDllhJUR2gx9RWzcx8QawzannpSkGw1USdEgbn/WsS4lxReKxLjy4SFWjZKNkzvAiepmtIJmE2jbPYnh1JwKlKEBbhKe6QhAn55hWhxWc8qc2sssMtoSFJSAkFM3Md9DYa1aMNzYw4BCokwJ/l1HcVvjaaOeaaeyfoab4PEhxIIIPkQaXFaWQDXV0V1AA11ADXUAeNQil+FApxLMCZWkAd1EJ/nSTC+tHxEgBSTCkEKBGoI0I7zFSB6M5bazNEHUden3NQfFODZFkJHum6ewO3p+lW/lvIsB1oy26gLQeyoN+4mDTzHYLOCBE6gnYxb069qU8fJFwnxZQhwRQacWmMyU5gDuAQVfJOYjvFNW8Clwi5SqPiFzO8jferpy2wQcrl82bNeZmdxrbpVZ4okYZ5Yn3UE385IBjsRXHni4pSR0wldpkTxDmlWE8RnJmXBSFfw3tMTO5tWaN2VFT3FXfEly5lxVzoQomLbaVGPYacpFbPQJctiWS9SvDGvEWGxdIKS4fOSB65T9mozGKyAmfLzq18DwqmMEFZDKllxat+g2vafnVY4cyJviT3LuFZRimyUJgKTIM5ReCSJ2sauPtHwmHxuDcYS60p8S4wkLRmLiQYAk2zSUX/rVm3NjzYwil5hK0FKdbqMC0dJn0rNsBiVtZi2cudOUkRMb32rVKjGbsOSUqIIggwQdiLEU7Q9UUV3pZTlqCDV/Y7ik+K8VkBPgrWpR0CUFBJJ2EXpnx72suLBThkBsXhRuuNuwPpaaiOXXA3w/iTsqBGHQyMs64hwCZ7BsD+8aooOn33/nTTAmcdzE+6oqW6uSbnMZ0g6HfSo5T2a5NNiaBKqT2NMUIqV4WSlRH2RUWk1YuHshZAPoRqDUSRpB0yQbbK4EkTuKtPAMM7hQXVOLQhN4gEKt0PWq7gcE94/hpKYEKKhex7HQ/rVh5gxZDeSSYHnWKxs6HmSVIpfNnHXca9K/dbRIQifhG6j1UevpUbi0ANJAsDc+oGvyNcVjOZiNTO99ABf5U8xTIISBcm59BoB0gfWr6oxW7E+EcSUhvICR71o7iDI8jU1geNaZigkgomchBjqCDuJteTeqmVgZ+n8Pz1+tc8/7xIAvBjXUaT0vvWij8M+X0ubnNxbCfCKkqjKMygpKLwowlIubmR18q0Tkbmt1ToadKlBSbFUK94XsoagjfyG1YQpew2VItb3tyOphNu9XrkzFw40pGoKZG4M7bka+QETe+0emmZy+noFDwNGFQgxY0JvTlLtc/loLJQRQUxS+a6n5kFnj9tUGnyPekbGmJRR2XoN6sZrvsM5tyH8A9/EVKYV0Vqto23hSgT3HQVqXFcTIyoNjqRv2n6mvMbDhbWl1IkpUlwCbEpIVEjrEWr0XwdpKilSFS2oBQgGFaEHtaPl3qkwFG3ksNl11QQhIKlKVYIT9/nWYe0nmfDvhL2ExHiBUJKAFtrSpN5KVgKKSDEgRKSJpr7UOaTiXXMMizLDhSdZccQcqidsqSCAO09Kz94QPWKlpPTKTotXL2GU82EFWVKpgkSMyTKZ/L1pF0ZAQqxGvpSPBOMeFkSsfu7mUiVCQQfNN9NaNzK6FNocbUFBaild/4pkHyIMdimlkxqSTRrjycQvBMOh53O5mKUqACQCQTqZgHtVj5n4i0hkJlaZBhJCpVHTMNO9QeF4oMIynKUqWZITfW1yZsKrOPxy3llx1RUo9dABokDYDpWkajGkZyk2zsTilLjMokCyQSSEjoAdPSkJos0VRqCDt6Ok3pIGlGupoA1v2acN/FcP4nhgBmW2mFW+OFlKb7SB5SayRaSJBEEEgg2IIsQR1kVuXscYIwrjgIHiLCRGwbnXvmUqs89rfDgzxJzLEOoQ7A2KgUK+ZQVf3qlZE5cQsp4oIrkCjH7BvVgCmrRw4wkR0n+dVZP351beGt5SncG3lv9+dTIaHPB8apl4OqMjRzyOp9LH0p/zRixcDVV/TrTTE4f3TGgsfX7HzFR2KUFJB3Aj0H39aRZAuLhZI10pZWMITAN4vGve/6TTQpmT3v5nahcWNDbsP1+/zp0RyDLRpMXkdY9PWPSgiye4I2FxeO+ooW1WgQNCIuZ86OpEZtNQQJkkETE6aET5VQgqRmgbmANdZgT9KtXLjqkuNqMSlSTm3nNdJtdUhN5tm71V8tjB0VbpoST/0ipNOKgD+qIKgIvmSkKUOhzJnzNVFiZtTD4cGdJmpBrihTAVWacq8TVIKiemafdUbkKIN/ej1IO9XNlQX70z5XiscuOtroksrPFJ7V1QrbR1m1dWFFUzzoijuNSJ3pFunLazNdQw+CdkQa3zlfiRVwXxk3daZcSLwczQUlNxpYAjfSvPwRlWDsT8p2rXvZjikfs7iTTikpCQXr6gFvKVE9P3aRVIDKcOslNySTqTqTuT3ouJGlFwZtRnVXjapAe4MiIOmh7UfBYPVw2aSbT/EbwY6d6YYVy5FSmMxQ8FInSwSO29NDIjHvZiTTSaM8ZNJmgQM0BNBNcaQjqWYN4NIUdKzQM1j2Q4paPxLdyjKlwJF4VOU/MEf4ar3tgdKscgkFP7hGoIPxu9asvsK4u2h9xsn33UxB1lEkQdxGa1E/wDqHw//AIjCuZbqbWkq65VApHpmV8zULGlNyAyUK+lHA++4+/rSYFKIMz8/v72rQAyf86s3DsTEBW2lVkf5/OrIrKRIqZDRIO4qxEmDqJMGNCRpNQjrpySOnzJtTsKNRjklKUjU/wAqSRTEm0wJF8pga+8rqLdp+VIqEG9wNdRc/X/Sl82kDsnS53Ol9fSR0pBwWtoP1A/T0qyArQEj1F/LX606KwEgkgZkwQNbK37mJmiMJ96REghQESOselO8YymD8x23+do20700hEd41rfZnXziR604bUcoG4v5p3B8v16UKuHrSwh6JQVEf8MEAT2V17d6bJct9R26ilYya4bjSAUiSkCehKJlQ8xqOl/S6cq8VyqKVEkGCdd9Fg9Dv0PmYzfCrIIjXbvsU956frWrchezx94JdxWZlmykIMB1QUPeTlPwINtb9AN7T1TFQTjXMapCEDKOvcUFPOemWXX0YfCNJHhBQW6mCCowSlR1JEa9SobV1ck4xi6bCzEkml2zTa1HSe/51uMkkEKEHQ/Q7VL8ucaLTOLTtiGF4cjYqKk+9PZBdI7xVbS5G9S/DlJEDY3/AFoAjGLEjoSKF9Wp6Uq+nK66Ng4sA+SjEUzxK7Adf5UDBZNO2Hbwb+ehpiwbU5QoRM0CCY5rKbafcimpp4VTroeup8qKjAKUnMmCOmhoAa0ZxuALi+2486FTRBuCPO1AE0AEArqPQGgDSPYhwtL3EA6ox4CFOJA1UowiD2hRNXX2/cNLmCaeH/kujNp8LoyT3ObIPU1n/sTYdPE0Kb+BKFl07BChlA8yqI9e8al7ZXo4W8MhXmKBbREKzZ1HZIj5kCgZ5voyTB+/WnOI4Y8htDq2nEtLJCFlJCFETICtJsfkelNaYhYW/L0NSbS6i0K/T9PvtTpp6KTGiSJsfWo0rvHa5+Rt3sNPKlXsXKSKm+U+S8RjT4hSUMTJWQMy+yEnXz086XQ+9Irufr5CIsNPnRmhMW2VPyVf0t8q2PBeyHC/xuYi9wFKbHn8CRUkv2S4PIQnPmiyiomD1ilyHwfsxV1v4PDBMNgqygkgiSomNCBBrlIU4SDIEn3ReAVb9BJ3Nq13knASl7CvKyOsqKSENIzKTByqSTabkhREjPGamHO/KDTZWtixS0XS3mALgbhLrhm8iUOHrKxrelDLbphKFGfiCEozkpSICIzBIAMTMJnYmNtTR+GcoYjEveFh2g5e6wpOVIO6lJUUgW76QJNq0HlP2c/i20u4pUMm6ENFIzbEyLbAFWp62k6vwzh7WHbDTDaW2xolIj1PU9zW2iCpcm+zTC4LK64lL2IBBClCUNm0ZEncEfEb+VOvaJzT+EZDbcnEvgpaCdUbeKbEAAkROp8jFj4pxBLDS3VzlSJgAlROgSANybetYaeEcR4niVvZFgLUf6RSgylKfhQDplAMQJkydzSE2MOVcShrEJLqV5jnujOoL+I3Ekk3JmgrWPZ9yWcNncxKEF6cqYKVJCY+JNhBMxpoKCpnFNipnmUUNBXUFBqeNvRYfPpTVBoSu1t6AJZlYcaI3BMefX1qLxDR3EdO9KJdKUxNOXcoRlMm9yI+c0ARiTFGUafvYH3EqBGw3vO9IO4FaNswOhTca/OmAmtzttHnFOG8Z7sAEHe+tN04ZalZEoWVm4SEqKj5ACaX/ZWIH/kP/wDtOf8AxoAXYxoy3JB73H+VcS0rUAHqJT6wLUkjhL5S6vwlhLISp0kZcgWYSSFQbkHQbU1aNxOkifLekBfeV/Zu5jUFwFLTX8K1lRzf8KQNO56VK4j2KuJE/jWY7oX+tTHA+Jnw0AKhIAgA6Dp5UXmDEuLW2lJPwnQmSSd4pydK0XGFvZOcsNYHhGHKA4HHVQXVgDMsiYHZIEwJ3nU1Ccb50XiZSEBDEyZ95So6263gVXXuFOI+NKgT1BE/OpTg/K72JgJ/dgXzKBIMTsP9K525M6IQitlvbTh+K4JeEd+OJSYBWhY+FaZ3EkdwSN6wbmbgD2BfUw+mCLpUPgWnZaT07baVu/F+GeFiGls/unMwCiV2WiDeANZjpan/ADopCWkP+E2442pMOKQhakBQWCUqIJTJSkWjUVpF1pmeVKuSPNeFwjjn9G2tY0JQlSgCepAtUk3y3iwYVh3E/wDHlR/3kTWqsO4zEyUKUlB1VJQk+ifi1/OmGJ5YxhhWVK4I93Pr55ot671bOe36Kxy3ykpbiFPJBTqEfEFH+1FoH1rXOFY4pWWmsqsvxOEAJR/ZSNP5CozEqcORAw7jSLB1xIC1gQJCYtFoBmwqJ5kfdUnwMO0WWSLm/iL6gnoTre/0rF23s6FKKWi4YLmxDz4ZwyfGXH7xy/hoAn536daszuMbbRLriUgC5JAH1NZ7gcJ+GwqW8GlSXFgFx5QAUCRfKOuwO3nSfC+XEp95wlaiZJUSoydTfeqRDkFd5rQjH4h1pBcQtKEAhO6AqVSbxcC2uu1RbeMfxmMOdIlxpeHaQB8CHSnxXFE6kJTt5Xqyv4VllKnFJACRJt9B3qZ5K4JkCsS6mHXQClP/AKSNkDvpJpRx/qyXNsnuFYBLDSGk6ISB8t6d1xpviZIyjfXy6VuiGyPxWKK1Qn4R9ep+/wCdO8K0qlcPgwNqdpRFOiKDNiuowFBSNDxaU12WpxHBE/8AqyZ2QYI8yQfpUpguXWTrnPmoW/wgUhOSKca4a1pTnKmFW1kCci9nJJUPMbjtaqXxPlzEMEygrTstAzA7bXBuLH60UJSTI1dzXKcMRSY18ta4HekUO/HMAdBFOMM5lABOuu0eVRxVQhVAHqXlTFYJLCBhUoasCQQEqJgAlSv4j3mpFwKVpf1FZjyFi87TZ6pE+cXrTsIr3RFUlaAjeM8p/i2H2nV5Q6jKIElCxdKzChmAOU5ZE5Y3rMeLexB9EeBimnJ2WhTR76FX2a2lkFCcy3CdSZgJG/yFVjj3NjQchC0KATqlQI3m46VMmooqMeTM8wnJvFcOAnw2nUjQpcGn99SfyNW3lpT7BJxLSEA2OZaFfKCYpzhObEyc+mmtV7jvFWyuYH8jWTyP0bLHvZMcw81BaSlKUn0B00gnSO3SnfLGIT4eZS3EFd5UZFtCI09KpzjqFiRlqT4bxMBnw1pKkDSJCkzckGLb1Ftu2aJKqRaXeIuqMANPAKt76Qoa+9Coj50/byOt+E83ln+BYOUwvNMnv5jSq5gUYNYABOYWOZeVR6kzYntTniOFdQkHCl9VwCjO2ISSLjMQLdDrGtXG1sTSf56JtTEGKUaw9FweCemXFhYy6EAKSZG4J6bG81JN4dKB96ntW62cskk6Qizh+lGIBMCDHxHWLWA7z+RpR5yIBEzoi197k7elEGYkgE9zNk9gN1CdxvTYgPwrZmUp76Az5/zof2Y2dB5waMk7J01KiCq/QXuZ0jSovijylRhmbLcuVQCUIkZlqnciUgEAzfakA2w3DkYl+R72GZO8EOODfoUpt6zVtprgsKlpCW0CEpED760ot8C03oEKmhSihRR4pio4CjV1dQUDXV1dSA8qNrinSMYratGb5RwiSSUlV5AKjAHS0THnQY3hGBiC2lO8pJzaRtUckYckZ+niCqOOKL6mpjE8BSlRymUiLmN/KlOGctqeV7iZSLKUSABPmZPoKqhpWV51vxhKmQ5FpyTHqBb5imD/AA1q0tFPlmE/OtXxuHbwrBQAFFQKc0fDYxlH8MG8671UG8Y4RlUQsae+Aved70macCrYTloPuBDKXVLOiUQo9zcWHerWz7HXQUnEPBlJEwE+MvS/wkAEaG59aDh/G38KpYw0IUuAYSkm2kSLa6aVdeEuY7FNKDjykpgBSwhGab+62dM3VUSLeomilEgGcE1gH0sMLWtrKkpWuJVJMwQAI8q0XheMGSSbATPpWMc4OqRikIaViHFNgpUpanHFE5iYkp0i1umpp5wLFcVd9xlL6kkqSr92hCUiLHxFiDYm2trTTtodGrYxk4hpSlTlV7qUg6JFzEJVqYm2wrLOKcTPjnDeGkkrCE5ke+ZPu5rBQtBJ26Vp7+Mw+GCA46CQ2lJQkZ15kzKraTm7aDWoxOPZeczow6UK2cKUeJt0Hu6dTScVLsSlXRTMNgiEp8dJQkZgEJAC7xqRFh0Mn3qTRg2HHUIU44hs6kJzK6wAT9foa0dPBULvAqB5i5YOWWxftY0eNIHkdjpjl3hZRCFptqpZIKp/tKAB9KfM8nYc2Qo/3Vn9aoC8Him/6x870A4q+jVAPWZT/I06j7Qc2aCvkNhWpc/xGfnUlwvlttglSVuH3Y99cgCZ/Os5Z5vxKTZxwAi8nOQewVIA10TNOmvaVikJzLbSs2GQCdvimUyJER3oqI/JJ+zUUKiMswdFa66EAA27mKIpKkzfW+aFLPSyZJmxuLVRmfai2fES6wcqEyspVY6/wEXED+t0qYwXtAwTmVWZaMybEpMQeySRPpTtCLAGjMk5dBeM6ugKumtoo6bWA2+EWiRvEkCRtPrTLh/GcK6YbfbVaCCpIWrupJAP0pzj3koaKszcAGxMN+sTCQLwKYCOPxiWkZlnslIuVK0CB/WkgbWvJtFDwXBFtKluR4rhlXRI/hbT0Snp51G8PwiXXjilrK0NjK2o/Co7rQnRKLwIkmJkzaSceU5ZMpT13P6ClYmxR/GXyoueuw/U9qHC4eLm5OpoWMOEiwp2gUEi7dHoiKPFMpA0NFAo1IZ1dXV1AGLvPqzQokHcXpRrBBxBM7xOtNfxKng+l1RWWUpUhw/0l1RlK9VJ85PemTOIUkpgm5E1ztUcrjRN8ewoDCdPiSJ/un9Kg8PiVt/Aog+cj5GpzmFE4RNyIhVoubi8jSqInFqvetJHTB/kkeJ80On3FhKx3+zUW1j25lTRvslwp/JNMcYslUmkgaQ0zY+RuXcM+wjEFCjJICVkm6SQSTPvfTyq8BsBISkAAWAAgAdAKrPs1V/s9nzc/wC+rnh2xE71sugIDDcuw4pzMQVKKtrSZ6d6mBgEkQuVDoq4P93SntdTsRHt8Dww0w7I/wD5o/Slk8NZGjTY8kJH8qdiupDoSTh0jRIHkIoFYZJ1ApYV1AEfjMA3HwCaiX+Btq/hFWF8aUjFMiRVX+VGlfwj5VGv8kp2tV9y12WlQqMxxHJJ2v5gGox/lBadE6aRt6VsOUUHgp6UOKGYW5yu4FXCgmZJCQr6SBV54Xw7/wAMhq5TMKVoSmZIA2JsL7VePwqDqkVH8UwyQMyfdI0ItS4gGaw5VEgBIslI0EfnT1CIppwjEFxvMqJki3aP1p+KBAhNKJFAmjimMMKMKAUIoKQNDQUNIZ1dXV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8130" name="Picture 2" descr="https://encrypted-tbn3.gstatic.com/images?q=tbn:ANd9GcQ018NOvdIx006MRqrYEQ4_T6S_W0N_xrdCRsSI4WmaZuH4JcFYK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1052736"/>
            <a:ext cx="3563888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9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 Grupo"/>
          <p:cNvGrpSpPr/>
          <p:nvPr/>
        </p:nvGrpSpPr>
        <p:grpSpPr>
          <a:xfrm>
            <a:off x="179512" y="476672"/>
            <a:ext cx="8429684" cy="5929354"/>
            <a:chOff x="428596" y="428604"/>
            <a:chExt cx="8429684" cy="5929354"/>
          </a:xfrm>
        </p:grpSpPr>
        <p:graphicFrame>
          <p:nvGraphicFramePr>
            <p:cNvPr id="11" name="10 Diagrama"/>
            <p:cNvGraphicFramePr/>
            <p:nvPr>
              <p:extLst>
                <p:ext uri="{D42A27DB-BD31-4B8C-83A1-F6EECF244321}">
                  <p14:modId xmlns:p14="http://schemas.microsoft.com/office/powerpoint/2010/main" val="1126688033"/>
                </p:ext>
              </p:extLst>
            </p:nvPr>
          </p:nvGraphicFramePr>
          <p:xfrm>
            <a:off x="714348" y="428604"/>
            <a:ext cx="7314036" cy="28575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13 Diagrama"/>
            <p:cNvGraphicFramePr/>
            <p:nvPr>
              <p:extLst>
                <p:ext uri="{D42A27DB-BD31-4B8C-83A1-F6EECF244321}">
                  <p14:modId xmlns:p14="http://schemas.microsoft.com/office/powerpoint/2010/main" val="2172473623"/>
                </p:ext>
              </p:extLst>
            </p:nvPr>
          </p:nvGraphicFramePr>
          <p:xfrm>
            <a:off x="428596" y="3500438"/>
            <a:ext cx="8429684" cy="28575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0" name="9 Rectángulo"/>
          <p:cNvSpPr/>
          <p:nvPr/>
        </p:nvSpPr>
        <p:spPr>
          <a:xfrm>
            <a:off x="3491880" y="692696"/>
            <a:ext cx="244827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 GENERAL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203848" y="3789040"/>
            <a:ext cx="2736304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OBJETIVOS ESPECIFICOS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38132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pic>
        <p:nvPicPr>
          <p:cNvPr id="37890" name="Picture 2" descr="https://encrypted-tbn1.gstatic.com/images?q=tbn:ANd9GcQTzQpEp-BoNG6H13V4JAh08FqaiUYaqtXSSj4N3p0x3YPkghe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3933056"/>
            <a:ext cx="1440160" cy="1907704"/>
          </a:xfrm>
          <a:prstGeom prst="rect">
            <a:avLst/>
          </a:prstGeom>
          <a:noFill/>
        </p:spPr>
      </p:pic>
      <p:sp>
        <p:nvSpPr>
          <p:cNvPr id="37892" name="AutoShape 4" descr="data:image/jpeg;base64,/9j/4AAQSkZJRgABAQAAAQABAAD/2wCEAAkGBhMSEBAQEBEUFBAQEBQQEA8WDw8PDxQQFBAVFBQVEhQXGyYgGBkjGRIWHy8gIycqLCwsFR4xNTIqNSYrLCkBCQoKDgwNFA8PFiwgFBgpKSwpKTUyNSwsKSksKSkpKSkpKTY1MDYpKSkpKSkpKSkpLCkpLCkpKSwpKSksKSkpKf/AABEIAMwAzAMBIgACEQEDEQH/xAAbAAEAAgMBAQAAAAAAAAAAAAAABQYCAwQBB//EAEUQAAIBAgIHAwgHBgMJAAAAAAABAgMRBBIFBhMhMUFRYYGRIiNxcqGxssEUMjNSYtHwB0JDU5LCVHPhFRY0Y4KDk6Kj/8QAFgEBAQEAAAAAAAAAAAAAAAAAAAEC/8QAGhEBAQACAwAAAAAAAAAAAAAAABEBEkFRYf/aAAwDAQACEQMRAD8A+4gAAAAAAAAAAAAAAAAAAAa61ZRi5S3KKuwODHax0KNWFCpUSq1FmUeLUfvS6R7eBIwkmk07pq6a3prsZA4PR8Hia869OO0xVGMWnFSvRV1s9/FK+9c2TlCjGEYwhFRhFKMYpJRUVwSS4IDYAAAAAAAAAAAAAAAAAAAAAAAADTPELka3iQOoHJ9JM4YpcwN7OKfnKmX+HSacukqvFL0R4+m3Q243ENJKG+c3lguV+r7Et79Bsw2HUIqK5cW+LfFt9rd33gYYzBqpGzupJ3hNfWjLqvy5mrCYx32VWyqpXTX1ZxX70PmuR2nPjMKpxs9zTvGa+tGS4NAdAOTBYlu8J2VSG6VuD6Sj2P8AM6wAAAAAAAAAAAAAAAAAAAHDjMVbyV3nXVnaLfRN+CK1UxV3frvA7nXPHiCPdcxdcCQ+kD6T2/IjfpBzVq+Z7Pla9T1eUf8Aqa8EwJ7ReKUpbSXCSy0+yHX0ye/+kmipQxJZ8JWzQjLqlf08wNwAA4NJxy5aq/d8mXbCT+Ts/E68PWUopr9MYilmhKP3oteKIjVzF5s8HxVn8n7iCbABQAAAAAAAAAAAAAAABz6Q+yqW+5L3FMeILzON00+DTT9B86x8HSqTpy4wdvSuKfgB1PEGLrke8SY/SQO6tjMsW+PJLm23ZJelsww8mlvd5SeaT6y4eCtZegjI4jNLN+7C6j2y4Sl3cF3m9YkCTjXLjoX7Cn2pvuzMoGHbnKMI/Wk1Fel/r2H0jDUVCEYLhGKj4IDaAAPCqavVLYytDlap7Km4thTtX/8Aj6v/AHfjQFxAAAAAAAAAAAAAAAAAIrHaYyyyx5bm+3sAlJStxK1rNo2NfLKDtVjuzWeVx6P0cmdMsbffJkbVowqSzRr1Iu/BSi426KLQFX0pgKlCznvi3bOt8b9vQi6uJbtGL3y59I83+ubLnjsVKnTm60NrTSebZxdSTj12a38Oh8vnrfhFUm6aryi5eSthK6jyW+3DeBYYTtZLgtyRkqxz6Px9KtHNCNd8mlhar+VvaWbVqlke1+hYirUT8jM8LShHttOqm5elbjO2Fie1R0A4Lb1VabXm4PjGL5vtfsLSV7/bmLf1cFCPbUx1FfBGRhPSWN6YKHprYiu//WERt4RZLnjZV5YnFvjjMND1MFVn7Z1fkc9WpWW+WkKrtvyxw2EpRfY24ydu8XPRExpjTbpQcopOz533ogdU6+0xcqlrZ6c5242zST495H4qpLFxlRqOVKm7ZpwfluzvaL5GOF1ZwlP+dVdrXqYiq1booxaSRc3gX6npajKTgq1Nyi7OO0hmT6NXOsqWrupWAi5V4YWltc7eZwUsre/yE90feWxIqPQAAAAAAAAAAAAGM5WTfRNny3SWsElWTW9ZvKXNq+8+ptFT0lqBTlKVSjLLKTvlleUO58UgIPF6VUl5L3M4ZYp8mZ6S0FWo/XptR+/Hy4eK4d5HxoykvJfsA3vSEl+8/EjcJo6m6krw+s3OL4X5yW7mrknhtCyk7ze7oS8dErLZbmt8ZWvaS4P9doGGFpWSSVorklZHbTmo8jCjNON7Wa3Sj0kuPdzXVNM4cbi7ASjxpqnj+0rdXSx1YXROMrrzdCWV/vStTj4y49wEhV0ulzOSek82653YT9nNeTTrVoQXNRvUl4uy95YcHqHhYLyoyqPrOpL4Y2S8AKtg6263Q64zJfH6jpvNh6jpv7krzh3PivaU/A4+pUrVMPCnOVWk3dRi3FwUsueL6XaAv+q7vGp0zJewmyL1ewUqVFKatOTcpK97X4K/oJQAAAAAAAAAAAAAAAADxoqunNH041Vs4Ri3HNNpWu77t3DkWsrGmKl60+xJez/UDjhSsey3DMYzYEVj24vOuFrTXWPJ+le5vsI/E0m+/mTVWJHRpZZZOTu6fo4uPdxXZ6ALJqbqzCFNYicVKpPfC6TyQvusnzfUthzaMXmaVuGzj8KOkAAANdapljKT4Ri5eCv8ihfs2p56+KrfhjG/rTcv7Sx676S2OBryvaU47KPrTdvdcj/2aYFwwW0a315ua9ReTH3N94FuAAAAAAAAAAAAAAAAAAApukq3naj/ABv32LkfPNJ1/OT9eXxMDojVMnIioYredlKtcDdKJprYfMrXtzT5qS4NfrquZuUj1sCxasY3PRyvdOlLJJe1W7GnddhMlS0HJxnOpFNqMVtIrnC73pdY8V2XXQtcJppNO6aunyafQDI8Z6yqa+63fQ6KhSTni672dCkt8s0tydgK3rxjZaQ0hQ0Zh3eNN5q81wj95v1Y+2SPpWFw0acIU4K0IRUIrpGKsvcVfUDU76FSlUrPPjMR5eIqcbX37OL6K+/q+4toAAAAAAAAAAAAAAAAAAAD5lpd+cqevL4mfTT5npledqevL4mBESr2ZI4GvcicTAaKrONTK+D4ekC0xPTXSluNoFg1XpeTUlzclHwV/md1HzU9m/s53dJ/dlxlD3tdl1yOTVj7Of8Amf2olMThlOLi9196a4qSd012p7wOLWLT1PCYedeq90V5Mecpckit6nas1J1XpTHq+KqrzFF8MPRfBW/mNcei3dTbUwEsXpGP0lLY6Ppxmofw54mXCfqpK6XW3QuEWB6j0AAAAAAAAAAAAAAAAAAAAB8100vPVf8AMl8TPpR810r9rUf45fEwIetE26D0a61ay4QhOo32Rju8XZHlZIs2oeF8nEztvcVBd6bfyAj6D4HWjlXYbqcmBZ9WPqT9f+0miE1Zl5NRfiXuZNgQendV44lSW1q0tpFQqbOSWeKfO6dnbddEtg8JGlThTgrQpxUIq7fkxVlv5m4AAAAAAAAAAAAAAAAAAAAAAHjZ88xsbtvq2/bcveNrpU571fK0t6vd7ilYylYCCxMS76i4fLhnL79RvuilH5MpmIhvPour1HLhaC/5affLe/eBVq+Hy1Kkek5L2nmQ79I0vP1fWv4xTNaw4ElqtH7V9sV7yfIjV2naE/X+SJcAAAAAAAAAAAAAAxzDMaW2eXYG/MM5ztsxuwOrOM5yXZi3IDs2hFaX0nkkoXteOZ+LXyN0s/UidL6DlXyt1HCUVZSSV7dH1A48RjU+hxTxCe65tep1T/Ez/wDHH8zD/cqf+In/AERQEdVSuXrV3GKWHgucPNvu4eyxVlqW+dao/wClfIlMDgKtGGSm7q7e/i2+YGWJqJ1qr/FbwSXyN1OoiGejMWm7RhJNt/Xs9753QeGxf8nwqQ/MCw0MeoXtaze9ErRxKlFST3MozwmMf8H/AOkPzJ3RcK0KcYyjZ7296dm3cCfzjORynMyUpASGcZzizSMk2B15hmOXMz1SYHTmPcxzXZ6pMDozC5ozHtwM8p5kMwBhkGQzAGvZnuQzAGtwPNmbRYDVshsjaANWyGyRsPbAatkNkbbCwGrZjZG2x4Br2Q2ZsAGGQZDMAYZBkNgAwUT3KZADGwynp6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894" name="AutoShape 6" descr="data:image/jpeg;base64,/9j/4AAQSkZJRgABAQAAAQABAAD/2wCEAAkGBhMSEBAQEBEUFBAQEBQQEA8WDw8PDxQQFBAVFBQVEhQXGyYgGBkjGRIWHy8gIycqLCwsFR4xNTIqNSYrLCkBCQoKDgwNFA8PFiwgFBgpKSwpKTUyNSwsKSksKSkpKSkpKTY1MDYpKSkpKSkpKSkpLCkpLCkpKSwpKSksKSkpKf/AABEIAMwAzAMBIgACEQEDEQH/xAAbAAEAAgMBAQAAAAAAAAAAAAAABQYCAwQBB//EAEUQAAIBAgIHAwgHBgMJAAAAAAABAgMRBBIFBhMhMUFRYYGRIiNxcqGxssEUMjNSYtHwB0JDU5LCVHPhFRY0Y4KDk6Kj/8QAFgEBAQEAAAAAAAAAAAAAAAAAAAEC/8QAGhEBAQACAwAAAAAAAAAAAAAAABEBEkFRYf/aAAwDAQACEQMRAD8A+4gAAAAAAAAAAAAAAAAAAAa61ZRi5S3KKuwODHax0KNWFCpUSq1FmUeLUfvS6R7eBIwkmk07pq6a3prsZA4PR8Hia869OO0xVGMWnFSvRV1s9/FK+9c2TlCjGEYwhFRhFKMYpJRUVwSS4IDYAAAAAAAAAAAAAAAAAAAAAAAADTPELka3iQOoHJ9JM4YpcwN7OKfnKmX+HSacukqvFL0R4+m3Q243ENJKG+c3lguV+r7Et79Bsw2HUIqK5cW+LfFt9rd33gYYzBqpGzupJ3hNfWjLqvy5mrCYx32VWyqpXTX1ZxX70PmuR2nPjMKpxs9zTvGa+tGS4NAdAOTBYlu8J2VSG6VuD6Sj2P8AM6wAAAAAAAAAAAAAAAAAAAHDjMVbyV3nXVnaLfRN+CK1UxV3frvA7nXPHiCPdcxdcCQ+kD6T2/IjfpBzVq+Z7Pla9T1eUf8Aqa8EwJ7ReKUpbSXCSy0+yHX0ye/+kmipQxJZ8JWzQjLqlf08wNwAA4NJxy5aq/d8mXbCT+Ts/E68PWUopr9MYilmhKP3oteKIjVzF5s8HxVn8n7iCbABQAAAAAAAAAAAAAAABz6Q+yqW+5L3FMeILzON00+DTT9B86x8HSqTpy4wdvSuKfgB1PEGLrke8SY/SQO6tjMsW+PJLm23ZJelsww8mlvd5SeaT6y4eCtZegjI4jNLN+7C6j2y4Sl3cF3m9YkCTjXLjoX7Cn2pvuzMoGHbnKMI/Wk1Fel/r2H0jDUVCEYLhGKj4IDaAAPCqavVLYytDlap7Km4thTtX/8Aj6v/AHfjQFxAAAAAAAAAAAAAAAAAIrHaYyyyx5bm+3sAlJStxK1rNo2NfLKDtVjuzWeVx6P0cmdMsbffJkbVowqSzRr1Iu/BSi426KLQFX0pgKlCznvi3bOt8b9vQi6uJbtGL3y59I83+ubLnjsVKnTm60NrTSebZxdSTj12a38Oh8vnrfhFUm6aryi5eSthK6jyW+3DeBYYTtZLgtyRkqxz6Px9KtHNCNd8mlhar+VvaWbVqlke1+hYirUT8jM8LShHttOqm5elbjO2Fie1R0A4Lb1VabXm4PjGL5vtfsLSV7/bmLf1cFCPbUx1FfBGRhPSWN6YKHprYiu//WERt4RZLnjZV5YnFvjjMND1MFVn7Z1fkc9WpWW+WkKrtvyxw2EpRfY24ydu8XPRExpjTbpQcopOz533ogdU6+0xcqlrZ6c5242zST495H4qpLFxlRqOVKm7ZpwfluzvaL5GOF1ZwlP+dVdrXqYiq1booxaSRc3gX6npajKTgq1Nyi7OO0hmT6NXOsqWrupWAi5V4YWltc7eZwUsre/yE90feWxIqPQAAAAAAAAAAAAGM5WTfRNny3SWsElWTW9ZvKXNq+8+ptFT0lqBTlKVSjLLKTvlleUO58UgIPF6VUl5L3M4ZYp8mZ6S0FWo/XptR+/Hy4eK4d5HxoykvJfsA3vSEl+8/EjcJo6m6krw+s3OL4X5yW7mrknhtCyk7ze7oS8dErLZbmt8ZWvaS4P9doGGFpWSSVorklZHbTmo8jCjNON7Wa3Sj0kuPdzXVNM4cbi7ASjxpqnj+0rdXSx1YXROMrrzdCWV/vStTj4y49wEhV0ulzOSek82653YT9nNeTTrVoQXNRvUl4uy95YcHqHhYLyoyqPrOpL4Y2S8AKtg6263Q64zJfH6jpvNh6jpv7krzh3PivaU/A4+pUrVMPCnOVWk3dRi3FwUsueL6XaAv+q7vGp0zJewmyL1ewUqVFKatOTcpK97X4K/oJQAAAAAAAAAAAAAAAADxoqunNH041Vs4Ri3HNNpWu77t3DkWsrGmKl60+xJez/UDjhSsey3DMYzYEVj24vOuFrTXWPJ+le5vsI/E0m+/mTVWJHRpZZZOTu6fo4uPdxXZ6ALJqbqzCFNYicVKpPfC6TyQvusnzfUthzaMXmaVuGzj8KOkAAANdapljKT4Ri5eCv8ihfs2p56+KrfhjG/rTcv7Sx676S2OBryvaU47KPrTdvdcj/2aYFwwW0a315ua9ReTH3N94FuAAAAAAAAAAAAAAAAAAApukq3naj/ABv32LkfPNJ1/OT9eXxMDojVMnIioYredlKtcDdKJprYfMrXtzT5qS4NfrquZuUj1sCxasY3PRyvdOlLJJe1W7GnddhMlS0HJxnOpFNqMVtIrnC73pdY8V2XXQtcJppNO6aunyafQDI8Z6yqa+63fQ6KhSTni672dCkt8s0tydgK3rxjZaQ0hQ0Zh3eNN5q81wj95v1Y+2SPpWFw0acIU4K0IRUIrpGKsvcVfUDU76FSlUrPPjMR5eIqcbX37OL6K+/q+4toAAAAAAAAAAAAAAAAAAAD5lpd+cqevL4mfTT5npledqevL4mBESr2ZI4GvcicTAaKrONTK+D4ekC0xPTXSluNoFg1XpeTUlzclHwV/md1HzU9m/s53dJ/dlxlD3tdl1yOTVj7Of8Amf2olMThlOLi9196a4qSd012p7wOLWLT1PCYedeq90V5Mecpckit6nas1J1XpTHq+KqrzFF8MPRfBW/mNcei3dTbUwEsXpGP0lLY6Ppxmofw54mXCfqpK6XW3QuEWB6j0AAAAAAAAAAAAAAAAAAAAB8100vPVf8AMl8TPpR810r9rUf45fEwIetE26D0a61ay4QhOo32Rju8XZHlZIs2oeF8nEztvcVBd6bfyAj6D4HWjlXYbqcmBZ9WPqT9f+0miE1Zl5NRfiXuZNgQendV44lSW1q0tpFQqbOSWeKfO6dnbddEtg8JGlThTgrQpxUIq7fkxVlv5m4AAAAAAAAAAAAAAAAAAAAAAHjZ88xsbtvq2/bcveNrpU571fK0t6vd7ilYylYCCxMS76i4fLhnL79RvuilH5MpmIhvPour1HLhaC/5affLe/eBVq+Hy1Kkek5L2nmQ79I0vP1fWv4xTNaw4ElqtH7V9sV7yfIjV2naE/X+SJcAAAAAAAAAAAAAAxzDMaW2eXYG/MM5ztsxuwOrOM5yXZi3IDs2hFaX0nkkoXteOZ+LXyN0s/UidL6DlXyt1HCUVZSSV7dH1A48RjU+hxTxCe65tep1T/Ez/wDHH8zD/cqf+In/AERQEdVSuXrV3GKWHgucPNvu4eyxVlqW+dao/wClfIlMDgKtGGSm7q7e/i2+YGWJqJ1qr/FbwSXyN1OoiGejMWm7RhJNt/Xs9753QeGxf8nwqQ/MCw0MeoXtaze9ErRxKlFST3MozwmMf8H/AOkPzJ3RcK0KcYyjZ7296dm3cCfzjORynMyUpASGcZzizSMk2B15hmOXMz1SYHTmPcxzXZ6pMDozC5ozHtwM8p5kMwBhkGQzAGvZnuQzAGtwPNmbRYDVshsjaANWyGyRsPbAatkNkbbCwGrZjZG2x4Br2Q2ZsAGGQZDMAYZBkNgAwUT3KZADGwynp6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896" name="AutoShape 8" descr="data:image/jpeg;base64,/9j/4AAQSkZJRgABAQAAAQABAAD/2wCEAAkGBhMSEBAQEBEUFBAQEBQQEA8WDw8PDxQQFBAVFBQVEhQXGyYgGBkjGRIWHy8gIycqLCwsFR4xNTIqNSYrLCkBCQoKDgwNFA8PFiwgFBgpKSwpKTUyNSwsKSksKSkpKSkpKTY1MDYpKSkpKSkpKSkpLCkpLCkpKSwpKSksKSkpKf/AABEIAMwAzAMBIgACEQEDEQH/xAAbAAEAAgMBAQAAAAAAAAAAAAAABQYCAwQBB//EAEUQAAIBAgIHAwgHBgMJAAAAAAABAgMRBBIFBhMhMUFRYYGRIiNxcqGxssEUMjNSYtHwB0JDU5LCVHPhFRY0Y4KDk6Kj/8QAFgEBAQEAAAAAAAAAAAAAAAAAAAEC/8QAGhEBAQACAwAAAAAAAAAAAAAAABEBEkFRYf/aAAwDAQACEQMRAD8A+4gAAAAAAAAAAAAAAAAAAAa61ZRi5S3KKuwODHax0KNWFCpUSq1FmUeLUfvS6R7eBIwkmk07pq6a3prsZA4PR8Hia869OO0xVGMWnFSvRV1s9/FK+9c2TlCjGEYwhFRhFKMYpJRUVwSS4IDYAAAAAAAAAAAAAAAAAAAAAAAADTPELka3iQOoHJ9JM4YpcwN7OKfnKmX+HSacukqvFL0R4+m3Q243ENJKG+c3lguV+r7Et79Bsw2HUIqK5cW+LfFt9rd33gYYzBqpGzupJ3hNfWjLqvy5mrCYx32VWyqpXTX1ZxX70PmuR2nPjMKpxs9zTvGa+tGS4NAdAOTBYlu8J2VSG6VuD6Sj2P8AM6wAAAAAAAAAAAAAAAAAAAHDjMVbyV3nXVnaLfRN+CK1UxV3frvA7nXPHiCPdcxdcCQ+kD6T2/IjfpBzVq+Z7Pla9T1eUf8Aqa8EwJ7ReKUpbSXCSy0+yHX0ye/+kmipQxJZ8JWzQjLqlf08wNwAA4NJxy5aq/d8mXbCT+Ts/E68PWUopr9MYilmhKP3oteKIjVzF5s8HxVn8n7iCbABQAAAAAAAAAAAAAAABz6Q+yqW+5L3FMeILzON00+DTT9B86x8HSqTpy4wdvSuKfgB1PEGLrke8SY/SQO6tjMsW+PJLm23ZJelsww8mlvd5SeaT6y4eCtZegjI4jNLN+7C6j2y4Sl3cF3m9YkCTjXLjoX7Cn2pvuzMoGHbnKMI/Wk1Fel/r2H0jDUVCEYLhGKj4IDaAAPCqavVLYytDlap7Km4thTtX/8Aj6v/AHfjQFxAAAAAAAAAAAAAAAAAIrHaYyyyx5bm+3sAlJStxK1rNo2NfLKDtVjuzWeVx6P0cmdMsbffJkbVowqSzRr1Iu/BSi426KLQFX0pgKlCznvi3bOt8b9vQi6uJbtGL3y59I83+ubLnjsVKnTm60NrTSebZxdSTj12a38Oh8vnrfhFUm6aryi5eSthK6jyW+3DeBYYTtZLgtyRkqxz6Px9KtHNCNd8mlhar+VvaWbVqlke1+hYirUT8jM8LShHttOqm5elbjO2Fie1R0A4Lb1VabXm4PjGL5vtfsLSV7/bmLf1cFCPbUx1FfBGRhPSWN6YKHprYiu//WERt4RZLnjZV5YnFvjjMND1MFVn7Z1fkc9WpWW+WkKrtvyxw2EpRfY24ydu8XPRExpjTbpQcopOz533ogdU6+0xcqlrZ6c5242zST495H4qpLFxlRqOVKm7ZpwfluzvaL5GOF1ZwlP+dVdrXqYiq1booxaSRc3gX6npajKTgq1Nyi7OO0hmT6NXOsqWrupWAi5V4YWltc7eZwUsre/yE90feWxIqPQAAAAAAAAAAAAGM5WTfRNny3SWsElWTW9ZvKXNq+8+ptFT0lqBTlKVSjLLKTvlleUO58UgIPF6VUl5L3M4ZYp8mZ6S0FWo/XptR+/Hy4eK4d5HxoykvJfsA3vSEl+8/EjcJo6m6krw+s3OL4X5yW7mrknhtCyk7ze7oS8dErLZbmt8ZWvaS4P9doGGFpWSSVorklZHbTmo8jCjNON7Wa3Sj0kuPdzXVNM4cbi7ASjxpqnj+0rdXSx1YXROMrrzdCWV/vStTj4y49wEhV0ulzOSek82653YT9nNeTTrVoQXNRvUl4uy95YcHqHhYLyoyqPrOpL4Y2S8AKtg6263Q64zJfH6jpvNh6jpv7krzh3PivaU/A4+pUrVMPCnOVWk3dRi3FwUsueL6XaAv+q7vGp0zJewmyL1ewUqVFKatOTcpK97X4K/oJQAAAAAAAAAAAAAAAADxoqunNH041Vs4Ri3HNNpWu77t3DkWsrGmKl60+xJez/UDjhSsey3DMYzYEVj24vOuFrTXWPJ+le5vsI/E0m+/mTVWJHRpZZZOTu6fo4uPdxXZ6ALJqbqzCFNYicVKpPfC6TyQvusnzfUthzaMXmaVuGzj8KOkAAANdapljKT4Ri5eCv8ihfs2p56+KrfhjG/rTcv7Sx676S2OBryvaU47KPrTdvdcj/2aYFwwW0a315ua9ReTH3N94FuAAAAAAAAAAAAAAAAAAApukq3naj/ABv32LkfPNJ1/OT9eXxMDojVMnIioYredlKtcDdKJprYfMrXtzT5qS4NfrquZuUj1sCxasY3PRyvdOlLJJe1W7GnddhMlS0HJxnOpFNqMVtIrnC73pdY8V2XXQtcJppNO6aunyafQDI8Z6yqa+63fQ6KhSTni672dCkt8s0tydgK3rxjZaQ0hQ0Zh3eNN5q81wj95v1Y+2SPpWFw0acIU4K0IRUIrpGKsvcVfUDU76FSlUrPPjMR5eIqcbX37OL6K+/q+4toAAAAAAAAAAAAAAAAAAAD5lpd+cqevL4mfTT5npledqevL4mBESr2ZI4GvcicTAaKrONTK+D4ekC0xPTXSluNoFg1XpeTUlzclHwV/md1HzU9m/s53dJ/dlxlD3tdl1yOTVj7Of8Amf2olMThlOLi9196a4qSd012p7wOLWLT1PCYedeq90V5Mecpckit6nas1J1XpTHq+KqrzFF8MPRfBW/mNcei3dTbUwEsXpGP0lLY6Ppxmofw54mXCfqpK6XW3QuEWB6j0AAAAAAAAAAAAAAAAAAAAB8100vPVf8AMl8TPpR810r9rUf45fEwIetE26D0a61ay4QhOo32Rju8XZHlZIs2oeF8nEztvcVBd6bfyAj6D4HWjlXYbqcmBZ9WPqT9f+0miE1Zl5NRfiXuZNgQendV44lSW1q0tpFQqbOSWeKfO6dnbddEtg8JGlThTgrQpxUIq7fkxVlv5m4AAAAAAAAAAAAAAAAAAAAAAHjZ88xsbtvq2/bcveNrpU571fK0t6vd7ilYylYCCxMS76i4fLhnL79RvuilH5MpmIhvPour1HLhaC/5affLe/eBVq+Hy1Kkek5L2nmQ79I0vP1fWv4xTNaw4ElqtH7V9sV7yfIjV2naE/X+SJcAAAAAAAAAAAAAAxzDMaW2eXYG/MM5ztsxuwOrOM5yXZi3IDs2hFaX0nkkoXteOZ+LXyN0s/UidL6DlXyt1HCUVZSSV7dH1A48RjU+hxTxCe65tep1T/Ez/wDHH8zD/cqf+In/AERQEdVSuXrV3GKWHgucPNvu4eyxVlqW+dao/wClfIlMDgKtGGSm7q7e/i2+YGWJqJ1qr/FbwSXyN1OoiGejMWm7RhJNt/Xs9753QeGxf8nwqQ/MCw0MeoXtaze9ErRxKlFST3MozwmMf8H/AOkPzJ3RcK0KcYyjZ7296dm3cCfzjORynMyUpASGcZzizSMk2B15hmOXMz1SYHTmPcxzXZ6pMDozC5ozHtwM8p5kMwBhkGQzAGvZnuQzAGtwPNmbRYDVshsjaANWyGyRsPbAatkNkbbCwGrZjZG2x4Br2Q2ZsAGGQZDMAYZBkNgAwUT3KZADGwynp6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7898" name="AutoShape 10" descr="data:image/jpeg;base64,/9j/4AAQSkZJRgABAQAAAQABAAD/2wCEAAkGBhMSEBAQEBEUFBAQEBQQEA8WDw8PDxQQFBAVFBQVEhQXGyYgGBkjGRIWHy8gIycqLCwsFR4xNTIqNSYrLCkBCQoKDgwNFA8PFiwgFBgpKSwpKTUyNSwsKSksKSkpKSkpKTY1MDYpKSkpKSkpKSkpLCkpLCkpKSwpKSksKSkpKf/AABEIAMwAzAMBIgACEQEDEQH/xAAbAAEAAgMBAQAAAAAAAAAAAAAABQYCAwQBB//EAEUQAAIBAgIHAwgHBgMJAAAAAAABAgMRBBIFBhMhMUFRYYGRIiNxcqGxssEUMjNSYtHwB0JDU5LCVHPhFRY0Y4KDk6Kj/8QAFgEBAQEAAAAAAAAAAAAAAAAAAAEC/8QAGhEBAQACAwAAAAAAAAAAAAAAABEBEkFRYf/aAAwDAQACEQMRAD8A+4gAAAAAAAAAAAAAAAAAAAa61ZRi5S3KKuwODHax0KNWFCpUSq1FmUeLUfvS6R7eBIwkmk07pq6a3prsZA4PR8Hia869OO0xVGMWnFSvRV1s9/FK+9c2TlCjGEYwhFRhFKMYpJRUVwSS4IDYAAAAAAAAAAAAAAAAAAAAAAAADTPELka3iQOoHJ9JM4YpcwN7OKfnKmX+HSacukqvFL0R4+m3Q243ENJKG+c3lguV+r7Et79Bsw2HUIqK5cW+LfFt9rd33gYYzBqpGzupJ3hNfWjLqvy5mrCYx32VWyqpXTX1ZxX70PmuR2nPjMKpxs9zTvGa+tGS4NAdAOTBYlu8J2VSG6VuD6Sj2P8AM6wAAAAAAAAAAAAAAAAAAAHDjMVbyV3nXVnaLfRN+CK1UxV3frvA7nXPHiCPdcxdcCQ+kD6T2/IjfpBzVq+Z7Pla9T1eUf8Aqa8EwJ7ReKUpbSXCSy0+yHX0ye/+kmipQxJZ8JWzQjLqlf08wNwAA4NJxy5aq/d8mXbCT+Ts/E68PWUopr9MYilmhKP3oteKIjVzF5s8HxVn8n7iCbABQAAAAAAAAAAAAAAABz6Q+yqW+5L3FMeILzON00+DTT9B86x8HSqTpy4wdvSuKfgB1PEGLrke8SY/SQO6tjMsW+PJLm23ZJelsww8mlvd5SeaT6y4eCtZegjI4jNLN+7C6j2y4Sl3cF3m9YkCTjXLjoX7Cn2pvuzMoGHbnKMI/Wk1Fel/r2H0jDUVCEYLhGKj4IDaAAPCqavVLYytDlap7Km4thTtX/8Aj6v/AHfjQFxAAAAAAAAAAAAAAAAAIrHaYyyyx5bm+3sAlJStxK1rNo2NfLKDtVjuzWeVx6P0cmdMsbffJkbVowqSzRr1Iu/BSi426KLQFX0pgKlCznvi3bOt8b9vQi6uJbtGL3y59I83+ubLnjsVKnTm60NrTSebZxdSTj12a38Oh8vnrfhFUm6aryi5eSthK6jyW+3DeBYYTtZLgtyRkqxz6Px9KtHNCNd8mlhar+VvaWbVqlke1+hYirUT8jM8LShHttOqm5elbjO2Fie1R0A4Lb1VabXm4PjGL5vtfsLSV7/bmLf1cFCPbUx1FfBGRhPSWN6YKHprYiu//WERt4RZLnjZV5YnFvjjMND1MFVn7Z1fkc9WpWW+WkKrtvyxw2EpRfY24ydu8XPRExpjTbpQcopOz533ogdU6+0xcqlrZ6c5242zST495H4qpLFxlRqOVKm7ZpwfluzvaL5GOF1ZwlP+dVdrXqYiq1booxaSRc3gX6npajKTgq1Nyi7OO0hmT6NXOsqWrupWAi5V4YWltc7eZwUsre/yE90feWxIqPQAAAAAAAAAAAAGM5WTfRNny3SWsElWTW9ZvKXNq+8+ptFT0lqBTlKVSjLLKTvlleUO58UgIPF6VUl5L3M4ZYp8mZ6S0FWo/XptR+/Hy4eK4d5HxoykvJfsA3vSEl+8/EjcJo6m6krw+s3OL4X5yW7mrknhtCyk7ze7oS8dErLZbmt8ZWvaS4P9doGGFpWSSVorklZHbTmo8jCjNON7Wa3Sj0kuPdzXVNM4cbi7ASjxpqnj+0rdXSx1YXROMrrzdCWV/vStTj4y49wEhV0ulzOSek82653YT9nNeTTrVoQXNRvUl4uy95YcHqHhYLyoyqPrOpL4Y2S8AKtg6263Q64zJfH6jpvNh6jpv7krzh3PivaU/A4+pUrVMPCnOVWk3dRi3FwUsueL6XaAv+q7vGp0zJewmyL1ewUqVFKatOTcpK97X4K/oJQAAAAAAAAAAAAAAAADxoqunNH041Vs4Ri3HNNpWu77t3DkWsrGmKl60+xJez/UDjhSsey3DMYzYEVj24vOuFrTXWPJ+le5vsI/E0m+/mTVWJHRpZZZOTu6fo4uPdxXZ6ALJqbqzCFNYicVKpPfC6TyQvusnzfUthzaMXmaVuGzj8KOkAAANdapljKT4Ri5eCv8ihfs2p56+KrfhjG/rTcv7Sx676S2OBryvaU47KPrTdvdcj/2aYFwwW0a315ua9ReTH3N94FuAAAAAAAAAAAAAAAAAAApukq3naj/ABv32LkfPNJ1/OT9eXxMDojVMnIioYredlKtcDdKJprYfMrXtzT5qS4NfrquZuUj1sCxasY3PRyvdOlLJJe1W7GnddhMlS0HJxnOpFNqMVtIrnC73pdY8V2XXQtcJppNO6aunyafQDI8Z6yqa+63fQ6KhSTni672dCkt8s0tydgK3rxjZaQ0hQ0Zh3eNN5q81wj95v1Y+2SPpWFw0acIU4K0IRUIrpGKsvcVfUDU76FSlUrPPjMR5eIqcbX37OL6K+/q+4toAAAAAAAAAAAAAAAAAAAD5lpd+cqevL4mfTT5npledqevL4mBESr2ZI4GvcicTAaKrONTK+D4ekC0xPTXSluNoFg1XpeTUlzclHwV/md1HzU9m/s53dJ/dlxlD3tdl1yOTVj7Of8Amf2olMThlOLi9196a4qSd012p7wOLWLT1PCYedeq90V5Mecpckit6nas1J1XpTHq+KqrzFF8MPRfBW/mNcei3dTbUwEsXpGP0lLY6Ppxmofw54mXCfqpK6XW3QuEWB6j0AAAAAAAAAAAAAAAAAAAAB8100vPVf8AMl8TPpR810r9rUf45fEwIetE26D0a61ay4QhOo32Rju8XZHlZIs2oeF8nEztvcVBd6bfyAj6D4HWjlXYbqcmBZ9WPqT9f+0miE1Zl5NRfiXuZNgQendV44lSW1q0tpFQqbOSWeKfO6dnbddEtg8JGlThTgrQpxUIq7fkxVlv5m4AAAAAAAAAAAAAAAAAAAAAAHjZ88xsbtvq2/bcveNrpU571fK0t6vd7ilYylYCCxMS76i4fLhnL79RvuilH5MpmIhvPour1HLhaC/5affLe/eBVq+Hy1Kkek5L2nmQ79I0vP1fWv4xTNaw4ElqtH7V9sV7yfIjV2naE/X+SJcAAAAAAAAAAAAAAxzDMaW2eXYG/MM5ztsxuwOrOM5yXZi3IDs2hFaX0nkkoXteOZ+LXyN0s/UidL6DlXyt1HCUVZSSV7dH1A48RjU+hxTxCe65tep1T/Ez/wDHH8zD/cqf+In/AERQEdVSuXrV3GKWHgucPNvu4eyxVlqW+dao/wClfIlMDgKtGGSm7q7e/i2+YGWJqJ1qr/FbwSXyN1OoiGejMWm7RhJNt/Xs9753QeGxf8nwqQ/MCw0MeoXtaze9ErRxKlFST3MozwmMf8H/AOkPzJ3RcK0KcYyjZ7296dm3cCfzjORynMyUpASGcZzizSMk2B15hmOXMz1SYHTmPcxzXZ6pMDozC5ozHtwM8p5kMwBhkGQzAGvZnuQzAGtwPNmbRYDVshsjaANWyGyRsPbAatkNkbbCwGrZjZG2x4Br2Q2ZsAGGQZDMAYZBkNgAwUT3KZADGwynp6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7902" name="Picture 14" descr="https://encrypted-tbn3.gstatic.com/images?q=tbn:ANd9GcQiLc87yWsrgtGIt5swCpIy4NSbgEDBzwNDC_nE4UjG6vHA6h2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1124744"/>
            <a:ext cx="1152128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es-EC" sz="2800" u="sng" dirty="0" smtClean="0">
                <a:solidFill>
                  <a:srgbClr val="0773A9"/>
                </a:solidFill>
                <a:latin typeface="Arial" pitchFamily="34" charset="0"/>
                <a:ea typeface="+mn-ea"/>
                <a:cs typeface="Arial" pitchFamily="34" charset="0"/>
              </a:rPr>
              <a:t>HIPÓTESIS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323528" y="836712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4" name="AutoShape 2" descr="data:image/jpeg;base64,/9j/4AAQSkZJRgABAQAAAQABAAD/2wCEAAkGBhQSERQUExQUFRUWFxcYGBQXFhkVFxcfGBcWGBYYGhcXHCYeGBojGRQXHy8gIycpLCwsFR8xNTAqNSYrLCkBCQoKDgwOGg8PGikcHyQsLCwsLCwsKSwsKSwsLCkpLCksLCwpLCksLCksKSwsKSwpKSkpKSksKSwpLCksLCksKf/AABEIALoBDgMBIgACEQEDEQH/xAAcAAABBAMBAAAAAAAAAAAAAAAFAwQGBwABAgj/xABGEAACAAQEAwUFBgUBBgUFAAABAgADBBEFEiExBkFRImFxgZEHEzKhsRRCUsHR8CMzYnKC4RWSorLC8QgWJNLiNENTY4P/xAAZAQACAwEAAAAAAAAAAAAAAAAAAQIDBAX/xAAlEQACAgICAgICAwEAAAAAAAAAAQIRAyESMSJRBEETYTJxgRT/2gAMAwEAAhEDEQA/ALwjT7HwhsRNPNV+ZhOdQkqc0xjodtBt3QwHEuaFRbkDQbm3KEmxSXyJb+0E/wCkc02GSwo7IvYb+EO1lgbAQAD6itLAAIwBZe0bDmOUN6WRNE6YqsMotqRc6kwSrdl/vX6xzTfzZn+P5wAcmgY/FMc9wNh8rRiYTLH3bnqdYeRkFgcJIUbAekI0Hwt/e31hzDbD/hP9zf8AMYAHMNsRP8NvL6iF2mAbkDzhpiM8GWQDfb6wIAVLOo8REiiOStx4iJHAxGRkIVU/KB3mOhLvzPrBQzuYRbUgRyaheo8tfpHL06226Qqq22gAT9/0Vj5W+sJzphOXs2GYc/0hwWtvDaoqV07Q+Id/0gA0pPvmttlX6tC5lX3Y+tvpDIYggdjqbhbadL/rGNjA5KfW0ADv7KvS/jr9YUWUBygW2MtyAHzhF8TmHnbwAg2IKyV7b+X0hZnA3IER01DH7x131iL8ScaJIBWXZ5nj2V8T+QgeuxrZPa7GJMtSXmIoAOpYAesQWfx/Rqbe+v8A2qxHraK3xCteec8xy56G+UeG8AMRZee/dEOfosUPZf8AhXtGpHVUSal9u0cl/wDeAgwcZY7BfrHlEzBfQkRJeF+MKilYZJhZOctiSp8r6eItAp+wcPR6EbEnP3reAEItUsd2J84ZcJ8RyK6XmQBXHxyzqR3jqvfB/wBzboPlFiK2qBgU9DHQkN0ghp1/P6RojoGPgD+doYgnCdQew3gfpGjMbkvqbQhVCZkbVRoeRMRGOpew8BHUIJTm2rt5WH0jPsS8wT4kmEBxVTASguL5xpfxhKnqB72aNb3Xl3R3US0Up8I7XhyMN6Wslq80lhqwt36QwHpntyQ+ZAjV5h5KPUwg+Nyx1PgP1hFsfHJT5m0AD33Dnd/QAQhQ0Qy6knVuem5hm+OPyVR6mEUr5lrA+g6wxB1KZRsBDfFCPdnxH1gUXmNuW9THEySwFzBQGpbWI8RBlsWTvPl+sAwIeSqHreABapxMMCMp8TCcrFGVQNNOsKrhwjoUqjkIYDd8RdufoI5M5zzb5w+UAf6A/pHeborHyt9YQwZ7ljyPnG/srQSKH8Pqf0vCTIwZQQLMbbkwANFor84VGHDqY7ppTl37VlUgDQX1F4e/Zv6j62+kADIUC9I37hRyA/ffDs0S87n5/WGeMVEumkTJzDSWpY9/QeZgsCu/aZx17gfZ5LAM3xMDqB0ForGmm5jmYsx8CYG4ti71VRMmte7MT1sOQ8AII4ZSm1yTbuimUi+MXQ7mztOg/fWAFdM11B/flBKvxVRdcp8dBACpngnTTxhWh0xGY3j63hWnmQ3mAxuTPtDESnAMYmSZiTZejIQR+E2N7MOY0+UeieFMclVtOs1NDs6aAqw3BtHl6kqLEEnT98oOYDxLNpZwmU8zLffU5SOjDp4w06IyVnp/3A6Q1r5mTLbS9/yjjh/FftNPLm7ZhqOhGhGnfHGOH4PP8osRUxR8XHJT5mGs/FWYEBQL+Jgh7heSfL9Y00o8l+YEMAY1dOPMjwFoScTW3LesFxTt0A87xv7G3UekIAGaJuZhSXht+cFDSWdLm4JNxYcheOKCiF3JJPaIAvoBYQwGowwc7x0KRB09YKimXoIjPFfF0qRIfJ2nIK2XQrfS5P3SO/pEXJLscYuXQUEtRsPlAbFONqWn+JiSNLIAT9bRDsZ4tnzqWUWYIwXOchtp8IJ1sSddusVbV4mzMSSTqd9/rC5eixQ9nojBOM6WqYLLcZzsj9lj3a7mC+JSiEvpuI8xSKo5sykix36dLHlF6cI8Xmspck2/vpeTM34wb5W056WPrzhp2RlGthiQO0viPrEimSgd+sR2m+NfEfWJLEmVoRmytDYa8o6lpoLix6R25sNNe6MBhWMy1o3GjG4QGQ0rZ6q0vMyjtcyByPWKi9pvtcfO1NQvlC6PPXdjzWWeQH4hqeXfUNTVu7FmZmY7sxLE+Z1MA6PXlEblyNdR/wAoh1HlrgzjqpoZoMt7oSM0pj2G8uR7xFuVHt5oE93dZ5LjtWQfw9bEEkjMRv2b6ekAUWQTFd+12rdqX3MsjMxF1G/ryibYZi0mrkrOkOJkphcMvduCNwRzBiHcRYDMmTlm27CzpeYf0kgegvEJtpaJY0nLZX+AeyvMFM12DHUqFix8M9ndNLUZkzdxNxEjkgQszRkW9s2SlWo6AFTwdSW/kS/NbxFuIeCqQqR7lFNuQtFgzdYEYrSZlItEJWui3HtUzzxxFgCyXPuybdN4CLMB0YRcONcHCeTyPWK+xzg+ZTtrqOR6xdjyJ6ZVkxtbQGlrtlN78t4ls/2f1CJmzSjNy5jIV7zFFr2ItYkdAbwH4boiZyk/Cpv6GLO4UqUJaWQ5nBi+dgLHU2AIOxH1gyZHF6JYsSktkz9ks5mw5MwIsTa/Sw/MGD2Ofc8/ygNwxisp2enlzVWZLOsoABrHtAi+47WttoI4tIIK3Ytvvy2jXDaTMGRU2g7Cc86eY+ojozB1HrCNRULbfmPqIZEcRkJfaR3nwU/pGe//AKW9IQGpvxp/l9I4ovvf3n8o00wmYmhGjb26d0J4dMJD2A+NtbwwHrHSPPvtBxAzapkX3ioCSdDew0vYnUnX1i5+I8WeTJmMoQlQBqTqTsO/cesUTxpNmT69pYYM5YJdRZW217gNde6Kcj3RoxLVjviOnd5aFAbBEGnMZRYWGwEABwfOc9kpblqf0izkopcuQq79nL5AZfpAOlpZ8r+Ig94uuYEgFTc625qd4ojN1SNcsabtkbp+B6tFDGVmU75DmPoNYmPAEpknzFbQiWLqQQdwRp4fWJRw9j8hlS7qjEXyXBI9NtQYeTMKQz2qFNyFRbg3DZ1DX8AoW3iTF2KUpdmfNGMVoe0nxr/cPrEmJiM0X8xP7h9Yk0Xsxo4aaB18gY4NT/Sx8v1MLRkIY2apb/8AG3yiFe1fimZTUglSxkmVF0DX1VRbOR0JuB5mJ6TtAPifhSTWoBNW5Q5lIuCNiRpyNrQDXZ57/wDLDZPeWNrad/K37/OIzU0jqxzAj6R6aXDpYUKEWw2FtIieNcE0tQScovrqp0HfppGX81bZueC+imMKwqZPmhJds1s2pAAtbr3kC3fEt4V4AFbMqqWfeXUBFmSWv2dGs224IZfTughg/B5ppz5W7Vuy3ncbbagaxL6SlIxalZLaZ1cg2FiAf2IlHLynX0Rng44uT7HPsc4RqaWmnJU9lWm3RQxv2ewzW5Kcot1tfpFgNhiG+h17yYdxkaDEBZOm8KNOA3MRjFsQqpM57BJqZmIFijgZjsdQ1tOkLy6r7VIfLcMLhlO402Ijny8XR0ow5Lka/wDOaTphlUwzkGzTCOwLb2PM+EZiNeEXV3PoPyiPYfRzqYFklFl3bLYtvyW4vpA6vxadWzVk08mYouA0yYLEDnZR2V8TcxC2y5QjEk2HfxText1Mc49gyTZRVhEhp6JZUtUXSwA/1gNis/cQqodqRAZOCBCQv7tyiScKUGTOw0zNZedhzPd3CGrS+1eOcQxppNLMCjtWOvjoPrfyh9sV8UVdxTjrriMyfIdkImEo6mzDLZQb+C/OLV4R9rCVssJVFZc6WNX+FJg0Fx+Fuo25joKOxL4v3uIQpZ5XaN8dLRzZ+UnZ7WyxxP2H9y/WFIa4hPCKGY2Aa58ACT9IsKRxMmhRdiAOpNh84GzeKKZZiyzOQO17C+9u/YHxiquM/alUOTLp8stL77vbUa30N+6IFTVpZbtmBvob9B1/7RBzSJqDLl9oHtDlyZCGmmK7zM6hl1yCy3Pce0Lf6RREzGZ1z/Fmakk9o6335w9muraFieoy2+pgfW4eVXOoOXr0i2E01QnGib8M42JVIzGZ2ybBWN2Y7km5NlFh6RHcHxDPXe8Ykm7anS9+7lvAmlqDoo7thc+piY8K8FvNmrNU9i2r2sLk7DrYfWMuSNWzXjd0kSP7VmAWHVErTcuZVEtb5iedtzmt/wAJgfjOISqWWTkDzdluTYcrm30iK4xxZOnylRygAGyDLnPVvxGIYsLybLp5lj0+y48KoKKplzZqGS6AlXARWZctri/fkFtDflBabSZJI7IS7CyDZFVcqL4hQL253jznw7jM2jnZpTlXy5iPuk3ByldiO4xdfDvHX+0JNnlhJiWJsbqQQRcA6jXlr4xtUOPRzpyctsNUH8xP7hEmiMYf/NTxESYnuhMgjcZHNz0Hr/pGu13fOEM2248fyMdQkxbT4fnHWVuo9P8AWGBEOKMCnTFKh8qE3zLpm1+BhuBbmDraEsOwtpKTC7q5awXKLBQNhufrBfiTiGmk2lTqmTKmOOyr79LkA3A7zaI7hGIKy5JL+/Gdg84A5bgbKANNLd2vOMmWFbR0ME+SpvYMq5HaJPWAuIuyyTNS+aXdl1sTbv8AC8HMYqbEgDW9gO87frDikwQTHlyiNLgt4L2m+lvOMsG+SSNWRLi7JrgdezKqubtlF+VjYX+sFoAIplhpgBJsSFBsTYXyg99oX4cx+RXSROkOzKdCCSGQ/hZb6GOvKNHETNV1F7yRNst2DTGTkbjYXGtja3nES9ntNUCbVvUALmyBEW2UZc97cz8Q1MTqjTMGvfRmG55GGFllO99On5RlzRppmrBJuLiZLsN43kUagCIxiPGtNLYpdpjk2yoC1u89IJYXUO8lXZSpN+yd7XOU9xtaMnI2vG+xxXz9IjVSSxgvVTc1xDKRT73EQbssWlQLnSbQI4gT+A/9h+UG8Un2gNXHMAvURJMjJFMYie15w1IsYJYxRFZkxOaN+/lDJZWZRG+L0c6S2ezzQJ0P+836xAfbDVpTUaZbhnmgaE6gKSRqeuWLGiqvb/LP2ama2gmsCehKi3/KYsZSuyqRVhyDoTseun7+cM2nchuGN9TfyhhIJU72/esGsHp/eTOQ0teKmki5W3RkqSSL5Wb+7X5w9FFOcOQhyKhLAi4sBfw5RYHDlHL0uoNtLERLp1AjSXQBQGVgdNLMCPzipZLNX/PrbPN1NOyNe0ei8HdaWgkNYEmTL0PO6A/nHnCYuViN7EjTbeLf414m91R00tT2jIlW6i8tdfIfUR0El2c630Q/izFffTza1lJGgsCfvHT08oj1TVBR1PKOZs22g1JhOVQkm7G5iaVaQm72zVDKZmzHcnf990WN7Oar/wBSR1lsPQg/lFeVFXl7KeZ6RMvZkgarBueyjW7za2/mTCfQFx4b/NTxgJx37VRRzDTyEDzhbMzX92lxe2huzbQ+fEhI/iHXLchebEKSAPSKGxfEmnzpkxjcsxNr23Ouu8Z5MlFExw/2tYi9wJks2B1Moeulok3B3tdmTJqyasS9WC+9Ts2LGwzDa3fpaKlwGfldiTpY68u/kY3MfLMB0u5FrEEWO/yN4Yj1PNb+JL8H+ghdmsLmAHClUZtNRuxJZpFySADeyjYQh7S68ysMqSrZWZcikbkuQLeYvABSWPcTSZuLT6qfKNRIDZUTOZd1Xsg3ANxZb20veL1p5ytQq0qSEDSg8uScqgXXMi9g2F7jY848xTNbjkTf9/OL74CqGXDKb3zZcivbPoQuZ/d78gtiO60OTil5EoJyehhwbXJVSDNdFWYs11ZQLFCCOyw5EfS0S/AKe5mTCNzkXwGrW87ekQwYUkqb9opZzBJ1s0tUukxgSvvDMJuNTqdbw34r9q6UyNJQh5+QqAnwoSLZm101N8u/hGTDBOfL6RszyahxfbLPlC1r8o884hidRhGJVAkOUtMJA3R0Y50uuxGVh4d0Rqk4qrAdKupFrAfxpn/uhHFMTmT5hea7zXIALOxY2AsLkxtbswdF8cDe1ymqcsqdeTPd9AQTLYsdAr8iTpZu7UxN8XwsTktpmGxOx7j3R5Nw0kzpdt86WPO+YWtHsGK5RTVMlGTi7RWLYZKkVJd7SyN1I/frDx+JDMFpEpn5Z2YInrrfwFzEo4gwxJoBygsvXmOY/SAkjBnJuXAXkALfPeMM8fBnWw5oTjcuxjhqVBa8wyyOaqradBmJ1PkIfVhygw7MtZe5iNY5iwJsDoNzFDLHt6BdZNuxJ2EMs9zeEZk4udNF+vfCstILBoiPGmGj7QpHZM1RZv6lNte6xERGchlMbi2pVl/CwOo+RiweO5LNJlsg7ctwR56W9bekPeMPZtOqKibMpFXOXGeWSFU3W5YX0BB078w6GN2Fco6Ofm8ZF9lD+L5CK+9tVKzUCjOuk1WKmwJFmFx1teJ0awkArbXa/wC9+6ITxNw2aio99Ou0tAhCct+1cd2/pF8k0rM0VbKhw+Qs2nRQoJUlWGxU20e++pOvjD7AMNCO2brYRJMY4aFK/vJPwOArDoRtflqPpA4yeYjFK1aOjGmkyQ0GFzkYFSMp1zXAt8jHWNM/2arlmY7n3LlSLAgqhJFhy3hTBaw2AOw5QH4sxY0sidUymcOzBVzKCoLGx31ICg917RHHcnotlSi2ynpU25t1gviGLvOcFiewqoO4IAPygADz5wQVsxzddY6yOOx9LtCdXWBRp6w3aZaOKOlM6YByGpht0JKxfF8OanmywxBzypU22ht7xb5TY7jURKOD6u1VIYXy5lBI5308LawAxyiOZGvpYg35W1H1htJxL3Z7P777RBS1sbRe/EaMZQKbqSdPDQHuNrecVDX4BNQk5CQ9ypGo8O4wQ4A4idqoo7HK6MAvK4sw+SmJR9rdB8GnNSbEEGxIPwkEAHcHXaMc2+WjVBJwVlZmVNpyGZSB37HqIJUI+1zJcuQje9Jsqki1yDz5Ad8WFUy5MwATlFtDY6fTeGGE4pQUVYk8+8GgdBKVSpVgwGpYHXfbpFkJN9oqyQUdplt4RgzSJdNJ94f4ckISALdkIDa42J6xX3tuxkKsqmDszfzGBy5bWKqNB8W58COsSOV7W6FnDXmqMpGssncj8JPSKrxHhufWTZ1Sp7MyedXzBlR2uk0jmmU7j8Jiy62ytRctIjWFSg82Wp2aYqnwLAH5GPQE+tlmZ7mW65109wwtmW1rKTzsOV9toqzgHhZHrCk5x/Au4CEETCrrax/DsYPcWYkorU90Q83aw5G/P1jPndtJGv464ptgD2h41NpAZMqZllsR7u2jILlnGm1ix8LjpFcUkvcnxvEh4rxybVzbTsl5TMuZVsWsbXbXXa3KANUlkIHn+kW4ocEU5snOVoR+02Yt12+giTcM+z2vrwDIk5JR/wDvTewp7xfVv8QYD8O4+tHP98aeTUECyLOzFVNx2soIBOh3vvFwYJ/4jZDWWpppko7Z5ZE1f905SB6xOykdcJ+wSVIZJtTUPNmqwYLLsksWIIBLAs2o/pi14hY9sWFFM/2sH+n3czP4Zcm8S+hqveS0fK6ZgDlcZXF+TLc5T3QAbnWCknQAXJ8OcQDF+KVl5CcyCY2WXcElr7aAXF4mOMvdCPujU/1a6+Vr+O0RR8E97USmcdiQpK97MSoPkoOvVu6Ks68DT8b+QExStm7tfwGkA5jM2/pyie4ph4YaQGXCNdo5h1kwHTUhhzKk6wcnYeFTaE5OH6XMSSINjPB8GE+olhhdVYO3ghzH1sB5xO8GkXMxzs7X8xCHC2GBJTP95wbHoAdPU/QQ6lVglEoNfvfv1EdX48OMDk/Inyn/AEEWQWP72EN58uwIbVGFvDu8O+GWD4qswWB16E379DobnoQDBWYdOkXFDIxVYaDdGF1Onj4D84iWMcMvTgzB2pX4hqV7m/Xbwiypiai4GUizD8Jv2T4bjzEA8cxwU5WWBmMzQgjQLsx/K3fEZwjNbLcc5J0iPYBwnOnyROluqg3yq+ZSbc9BoDElwrhTLLmpPyMJqFGQarY73JGp/SH2A9mXlGwY2HcSbfKCCC8QjgjF2PJlk7ieTeKOEqjD5xlT0IF+xMGqOORVtr23G4hpJuP3tHq/HMAl1UhpU5QyvuDqR/UDyYcj1ihOOvZ1Ow85h25JNlmAeiuB8LfI/KLkU2QyYbDvgpwZ2prr1W/oRAWom6CHXDOIGTPD2uADcdRbb6QMaC/FrBZioD8I17idvlEZZtYdV1SzzCzG5bcw3EqKWAY4QJFUjD7v/V2fpeLI+2ZXJdM6W1OxHruYi3s8wi+aaRcZgB/iLn5n5RNcRfLKe4+FWI8lJjHll5G/CvAgWP8AHLs7/Z190rk72LaaDbbblEdqcQeY+aY7O1gLsbmw2HgOkNjfS/IRwDqD4xsSowybbthjD3bUg7HSD1fxKzSpUoEhZUsJvcsdC1zzW40XkIBI2VQB3n1hITNInSIptD6mxeZTuJyGzJr4gixFuljDPBcecV0qexzNnLW7tdPOGlVVm1lFz6wyp2KOrkgEHbc+Fh3RFpXZK3VBX3m53J18zqTDatIVLfskw5wGvpjOC1LTUlMLe8lhSUPJihBzLfcAg9OkZxZw7NpWBYrMkzO1JqJZvKmr1U8j1U6iG2RoBDWN5Y4SOmaIEw1wU6DEaMzLZPtEnNfa3vF3j19MJOg8/wBI8TLHrL2YcRfbMOkTCbuFyP1zJ2Wv42Df5CGhMPVFMGGU+nLTa46W5QKoqn3rT/6ZpS3TKqD63g3UOFDMdlUnyAv+sQ/gWa0ynaa282Y8w/5NeKc70kX4F2wlW0dxpHMikvygk6XjlJVox8dmxZNUDqmjzEDkI0lBfS0GpdODqdoxgiAubBUBZmOgUAEknwEaMeG9son8itIhHHXtLTCainlGV7xXQ58rWZFFlUgbMb5tDb4d4JUmIrNyzFYMjS1ZWGxDC4MedfaBxT/tCvnVAuEJCyweSJovgTqx72MSv2WcfyqaW9PVuyyx2pT2LAanMlhrucw/yjbGX0YWX02HByGFgwy69QAdCf3aFWnHKA2/16+cC8KxOcjKs4Aq1wHHVddfEXgriC5lBAB1BBH1/ffE07YNULIwK/vUGIZxvTl5ssDkha/9zgAfJvSJLTTiOz++kAcT/iTphOylVHkgb6uYbRZg3NBrB3uDblYHyufoYdVUwhG1tcWuOXMnu0htgGktj3j6CG2LSBOUhZ7yX1sV1WxABDDppy2hSkltjyQbyNIfYfiKMW7YJG4vc+n5Q5rqZZ0tkdFdGFmVhcEdLRX/AA+xppxWarNcn+It7nW3ZBGotqb2Oo062NS2KgqwdWFwet+8bxDkntFbi1pnmD2k8LfYqkqpBlzCzS+qgNqh71uNeYIMAJUkIumpO/6RMva1i5qKzKFb3UgsgfKcrOSCwDWsbZR6RDZWvJbfvnDkwQ2n7g98KJsfGJtw7wLOn0tQwlLmdUWU7kLbthmOuoBygZohVXSPIZpc1SjoSGU7ggxVafQ3FrbRNuCuKpUqV7uaMpF7NyN9dehgtjHEslqaZaYuZkYBb6kkECKtl1MZOqh/2iqWGLdl0c8kqNzDyjspp5Q0asN9AB37mEXmE7kmLigLPia2F9TaxA1+cNJmJk6ADz1hlGQWwFXqWO5PhsPQQlGRkIDIkHDnFrU6tImoJ9JM/mU7nS/45bby5g5MPO8R+MgAk2M8MoJZqaNzPpfvX0myCdknINugcdk90Rww7wjGZtNMEySxVrEEbqwO6up0ZTzB0gxMw6VWgvSKJc+13o73Dcy1OTqw5+6PaHLMNgZHRFu/+H7if3dROpGPZmD3if3ILOPNLH/+cVEdPGLR9hnDRm1JqGBCyu1fv1yj/mPlDXYF78UC9HUAGxMmZY+KH87QF4GX/wBFK/thbi3EMlLMXnkYeRXT8o3wZTZKOWD+EExRmXkkacWsbf7C9oVRBz2gZU8RSl0S8w3IJGii2+p38oiuNcSTXB5LsFGx1sLnnc8ugMTx4fZXKfoPcQcYy5CTCGH8JSWb7qWH/E3dHnrGfanWz0qZJmsZM+wKtYsqqb2DDbN94bGHftIx5rikDfDZptvxHUKe8bny6RA4uk/pFJkLT7X8hHEsaiMmnWIDPXNDikmaBZgbEGzCx21goJQVbDa35xDqOqUU8qdLUIHIt94gWuT6xJZWJK5sjAqANet9z4RamDRub2T++QiNScYllKiaSMvv5gB6hAif9MSh5qsLMARtY/qIjOKcAo0hpVM2QElgrkkAnezb29YssswtQlbA1Jx3pklnVmOnQAW38YJUmOrMUMOZy2OmXqWiN0nBL0iO1QhsD8a9sWt1XUDxAgDUYvVuc1PKdZS6e8KMVOuhJtl0/OMebFz22aI/Ip9E64ixuXIkF2tcnKgJK3fXKb79/lAnD8cq50hJKMEHavYFS2Y3Jz7KLk6KOcQ9MMm1DsaktNY6L012sNlAiz+GcAEmSisS1ha53MS+PDiij5E+Tsr/ANoGAlcNWZY2lzlDa73UqW7+1YXiG8DY/Lppp96AVa2pF7WOx8ouz2hYQ9TRNKlZfiViDp2VudPOx8oqWh4BzOBMcIt9WClyP8dL+sWZI3oqxyp2W8a3PLsnaDCylbkZJg7J0v8ACflflEb464NNXIlvLp502pAyZpYBXssP5h0GxNj+USfCfZUKYS3pK2ejqARnCzJL7kfw9LKQToDziYYRQNJlkOVJJuct8tzyGbW0Z4YeLs1TzqUWqPOTexfE3HZpivc0yWt/V94g1dQzJMxpc1GR0NmRhZgehBj2dMqLbCIZx1wFKxRO2uScosk9R2h3N+NO47ciI08GY7PLsZBrirhGow+d7qoSx3Vxqjjqp/I6jmICxWMyMjI3aADUZGyI1ABkZGRkAGR1LmFSCCQQbgjQgjYg8jHMZABJkxCTXdmpZZNT92qtZJnQTwNm/wD2j/IHePRfs4wBaWhkylykntzGUggk25jcaAf498eTom/s/wDalUYawQ3m053lE6r1KE7eG3hvDTAvjjVL+DhRbr/EC+uqx3iuIZJYlIe1YA26kaDyAJI7h1hFOJaevlS51M2fQrp8SEleyR91tBb+4mHtFg2Y5rbaA9Sfibw0Fu5RE1BXzZLn48QXheDEg2vY6C/zJhPiufJw6leqmgMU7MqWfvzCCEXwGpPdmiarJEtQq+A/X118o8ze17jf7dV+7lNenp7pLts5+/M77kWHco6mG5eiPZB6mpaY7O5LMxLMx3JJuT6mEoyMioDtOsckxl41ABcmEcYTCiUrBf4d1VxyG5v3Dr4Q6qarOymWzLlHZZGII/OIXX4kFDMhsSLabnu7hA2RxY66FTbxvEv0SstOi40qpJsxSoXv7L+o/O8S7CuNZLgZpc6UehXMvqP0ik8N40kpqc1zzZS2XwAg5RcVSHOY1mUnTVWvry1P5Q02DovLDcVkzfgmIx/CGF/Q6w9qJmUeY+sVTh6pMF1qJbjkXlW/4tD84klJiTooRp6Mp0+MXGn9RuPXnE6siSNMMkXze4lhjvZQPW0c4k8qXKZsouLAam1ybdYHy8bRQB76XbkC6n1JgZxji0tpSIJiXY3uCNcvLfq3yiORcYtoljXKSTFf9v6EXABFiABqOcMZeGUr2/gqR1AIt6QDlFrbwa4fltcm9h05GOTynfbOtGEPSJTh2Ky5SLLFyEFhc3a3IeW0FpM0OubXwgJR4aXIZwthYjS9/MjSDyWHK30joY+dXI52f8adRMEsdI1Np1I1Jt0BKj5R1MJt2bE8ohXFWEvO+KpeVc2EqabSiegK/wDyi6mzOIcSUeEveVUNnDHVUZmCnWzErexF+WsURxrwcKSaTTu06nOqzCBmUE7NlNv8tL9BtFi4pgM2R/MQhTs47SHwYaQMOl+/cdfGE0O/ZUtomns/4OFQWn1C/wAGXoAdBMf8PgOfiB1juZwEZ04e4IUFhmU7KL9pl8Brb/tE14u4glSab3Mq2VBbv2uT3tzJ6mMuafHxXZq+Pit8n0QX2izaYuiyJSSyBqUAAbToO+H+DezmWKf3tY5lllzKgIGUH4c1wbsenLx0hx7PeF0mXr6sXUE+6lnZiPvEc1B0A6iGHGPEkyfO91KucxsAN9TEOT/gv9LkotvJJa+kQutkBJjKpzAHQ9YQifyaSVQSH94FmTXWzXtZb776mIFMIJNtBfaLoS5GXLj4b9/RzGRkZFhSZG41GwYACnD/ABHOopomyHKtzH3WHRhzEejvZ37T6fEFCG0qeq2Mo7HqUP3o8vhoVkVLIwdGZWU3DDQg9QRDTA9Je2PjH7HQsqNabUXlS7HVRb+M48FIUHqwMeZolmKY0+KiUJ0y1TKT3aBiBLmi5Ngdkmknno2m3OLTpDIxVlKsDYqRYg9CDtAwOIyNRkIDcYIyNQASulwqa/bykqND+lo7ODAaEecSeiNpU22kMsY/l353384aWhvsj3+ybmxGvLoe6EmwpNiCD4Qo0w33PrBOk1Ck6nXfXlAAQ4V4hqKIj3E9rc5bgtLb/Hl4iLRwL2wSJtlq5fuH2z/FKP8Ala6+cVIug00gxhslTJa4B33APKGBf1O8uYodCjqdmFiPWOp1KjDKyKw6EAiKJ9mFY61zIruqfgDEL/ujSPQEHITVAKbwjTHaXk/sYr8tvlDqgwSXKFlzH+4g/QAQ/MZC4ruiXOVVZrKLRgEbECuLJzLSTSpKmw1BsdxzESIDbiDi6XT9lB7yZzUHKq/3NY69wBPhFScSs9Z/9RMeY1yVubBe5VGijw1gjUnSBk7cRKqEMcOxbEKH+VMM6VzlP2wR0sYM0nEuHVdlno1DPPMC8kn+07eREJSoFcRyVKXKgnwEJjRNKTA/s4dhNlTFdOxMltfQHU5dwdV9Ygs3h2bWziDpLzdpuoHIRE8IqWExwGYALYAE2HbTbpFt8DG9MxOpudY52ZvnZ08FfjIxxhjyywJMnQIoQIO4WAhDAcPShQ1E+xqHF1U/cH6w0lKGxDta9s76/WE/aHNNzqeXOIR9L7LJa2/ojeKVcytqCEUsSdAB8/CC5wKnpJeaotMcqeyDop5CDPs9lAU7MAA1z2ra+sQ3ilyZ7XJOvWL07fFaRmaUVze2B230jUZGRpMRkbEajtYANiMJjqOWgGcExJMOx2VPUSa4FgBZKlf5sroCfvp3G9u7cRqMgEGce4XmU1muJklvgnJqh6A/hbuPleA0WJ7NznkzUbtJ2hkbVbZb2ynS19Yr+eO03ifrAMTjIyMg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4516" name="AutoShape 4" descr="data:image/jpeg;base64,/9j/4AAQSkZJRgABAQAAAQABAAD/2wCEAAkGBhQSERQUExQUFRUWFxcYGBQXFhkVFxcfGBcWGBYYGhcXHCYeGBojGRQXHy8gIycpLCwsFR8xNTAqNSYrLCkBCQoKDgwOGg8PGikcHyQsLCwsLCwsKSwsKSwsLCkpLCksLCwpLCksLCksKSwsKSwpKSkpKSksKSwpLCksLCksKf/AABEIALoBDgMBIgACEQEDEQH/xAAcAAABBAMBAAAAAAAAAAAAAAAFAwQGBwABAgj/xABGEAACAAQEAwUFBgUBBgUFAAABAgADBBEFEiExBkFRImFxgZEHEzKhsRRCUsHR8CMzYnKC4RWSorLC8QgWJNLiNENTY4P/xAAZAQACAwEAAAAAAAAAAAAAAAAAAQIDBAX/xAAlEQACAgICAgICAwEAAAAAAAAAAQIRAyESMSJRBEETYTJxgRT/2gAMAwEAAhEDEQA/ALwjT7HwhsRNPNV+ZhOdQkqc0xjodtBt3QwHEuaFRbkDQbm3KEmxSXyJb+0E/wCkc02GSwo7IvYb+EO1lgbAQAD6itLAAIwBZe0bDmOUN6WRNE6YqsMotqRc6kwSrdl/vX6xzTfzZn+P5wAcmgY/FMc9wNh8rRiYTLH3bnqdYeRkFgcJIUbAekI0Hwt/e31hzDbD/hP9zf8AMYAHMNsRP8NvL6iF2mAbkDzhpiM8GWQDfb6wIAVLOo8REiiOStx4iJHAxGRkIVU/KB3mOhLvzPrBQzuYRbUgRyaheo8tfpHL06226Qqq22gAT9/0Vj5W+sJzphOXs2GYc/0hwWtvDaoqV07Q+Id/0gA0pPvmttlX6tC5lX3Y+tvpDIYggdjqbhbadL/rGNjA5KfW0ADv7KvS/jr9YUWUBygW2MtyAHzhF8TmHnbwAg2IKyV7b+X0hZnA3IER01DH7x131iL8ScaJIBWXZ5nj2V8T+QgeuxrZPa7GJMtSXmIoAOpYAesQWfx/Rqbe+v8A2qxHraK3xCteec8xy56G+UeG8AMRZee/dEOfosUPZf8AhXtGpHVUSal9u0cl/wDeAgwcZY7BfrHlEzBfQkRJeF+MKilYZJhZOctiSp8r6eItAp+wcPR6EbEnP3reAEItUsd2J84ZcJ8RyK6XmQBXHxyzqR3jqvfB/wBzboPlFiK2qBgU9DHQkN0ghp1/P6RojoGPgD+doYgnCdQew3gfpGjMbkvqbQhVCZkbVRoeRMRGOpew8BHUIJTm2rt5WH0jPsS8wT4kmEBxVTASguL5xpfxhKnqB72aNb3Xl3R3US0Up8I7XhyMN6Wslq80lhqwt36QwHpntyQ+ZAjV5h5KPUwg+Nyx1PgP1hFsfHJT5m0AD33Dnd/QAQhQ0Qy6knVuem5hm+OPyVR6mEUr5lrA+g6wxB1KZRsBDfFCPdnxH1gUXmNuW9THEySwFzBQGpbWI8RBlsWTvPl+sAwIeSqHreABapxMMCMp8TCcrFGVQNNOsKrhwjoUqjkIYDd8RdufoI5M5zzb5w+UAf6A/pHeborHyt9YQwZ7ljyPnG/srQSKH8Pqf0vCTIwZQQLMbbkwANFor84VGHDqY7ppTl37VlUgDQX1F4e/Zv6j62+kADIUC9I37hRyA/ffDs0S87n5/WGeMVEumkTJzDSWpY9/QeZgsCu/aZx17gfZ5LAM3xMDqB0ForGmm5jmYsx8CYG4ti71VRMmte7MT1sOQ8AII4ZSm1yTbuimUi+MXQ7mztOg/fWAFdM11B/flBKvxVRdcp8dBACpngnTTxhWh0xGY3j63hWnmQ3mAxuTPtDESnAMYmSZiTZejIQR+E2N7MOY0+UeieFMclVtOs1NDs6aAqw3BtHl6kqLEEnT98oOYDxLNpZwmU8zLffU5SOjDp4w06IyVnp/3A6Q1r5mTLbS9/yjjh/FftNPLm7ZhqOhGhGnfHGOH4PP8osRUxR8XHJT5mGs/FWYEBQL+Jgh7heSfL9Y00o8l+YEMAY1dOPMjwFoScTW3LesFxTt0A87xv7G3UekIAGaJuZhSXht+cFDSWdLm4JNxYcheOKCiF3JJPaIAvoBYQwGowwc7x0KRB09YKimXoIjPFfF0qRIfJ2nIK2XQrfS5P3SO/pEXJLscYuXQUEtRsPlAbFONqWn+JiSNLIAT9bRDsZ4tnzqWUWYIwXOchtp8IJ1sSddusVbV4mzMSSTqd9/rC5eixQ9nojBOM6WqYLLcZzsj9lj3a7mC+JSiEvpuI8xSKo5sykix36dLHlF6cI8Xmspck2/vpeTM34wb5W056WPrzhp2RlGthiQO0viPrEimSgd+sR2m+NfEfWJLEmVoRmytDYa8o6lpoLix6R25sNNe6MBhWMy1o3GjG4QGQ0rZ6q0vMyjtcyByPWKi9pvtcfO1NQvlC6PPXdjzWWeQH4hqeXfUNTVu7FmZmY7sxLE+Z1MA6PXlEblyNdR/wAoh1HlrgzjqpoZoMt7oSM0pj2G8uR7xFuVHt5oE93dZ5LjtWQfw9bEEkjMRv2b6ekAUWQTFd+12rdqX3MsjMxF1G/ryibYZi0mrkrOkOJkphcMvduCNwRzBiHcRYDMmTlm27CzpeYf0kgegvEJtpaJY0nLZX+AeyvMFM12DHUqFix8M9ndNLUZkzdxNxEjkgQszRkW9s2SlWo6AFTwdSW/kS/NbxFuIeCqQqR7lFNuQtFgzdYEYrSZlItEJWui3HtUzzxxFgCyXPuybdN4CLMB0YRcONcHCeTyPWK+xzg+ZTtrqOR6xdjyJ6ZVkxtbQGlrtlN78t4ls/2f1CJmzSjNy5jIV7zFFr2ItYkdAbwH4boiZyk/Cpv6GLO4UqUJaWQ5nBi+dgLHU2AIOxH1gyZHF6JYsSktkz9ks5mw5MwIsTa/Sw/MGD2Ofc8/ygNwxisp2enlzVWZLOsoABrHtAi+47WttoI4tIIK3Ytvvy2jXDaTMGRU2g7Cc86eY+ojozB1HrCNRULbfmPqIZEcRkJfaR3nwU/pGe//AKW9IQGpvxp/l9I4ovvf3n8o00wmYmhGjb26d0J4dMJD2A+NtbwwHrHSPPvtBxAzapkX3ioCSdDew0vYnUnX1i5+I8WeTJmMoQlQBqTqTsO/cesUTxpNmT69pYYM5YJdRZW217gNde6Kcj3RoxLVjviOnd5aFAbBEGnMZRYWGwEABwfOc9kpblqf0izkopcuQq79nL5AZfpAOlpZ8r+Ig94uuYEgFTc625qd4ojN1SNcsabtkbp+B6tFDGVmU75DmPoNYmPAEpknzFbQiWLqQQdwRp4fWJRw9j8hlS7qjEXyXBI9NtQYeTMKQz2qFNyFRbg3DZ1DX8AoW3iTF2KUpdmfNGMVoe0nxr/cPrEmJiM0X8xP7h9Yk0Xsxo4aaB18gY4NT/Sx8v1MLRkIY2apb/8AG3yiFe1fimZTUglSxkmVF0DX1VRbOR0JuB5mJ6TtAPifhSTWoBNW5Q5lIuCNiRpyNrQDXZ57/wDLDZPeWNrad/K37/OIzU0jqxzAj6R6aXDpYUKEWw2FtIieNcE0tQScovrqp0HfppGX81bZueC+imMKwqZPmhJds1s2pAAtbr3kC3fEt4V4AFbMqqWfeXUBFmSWv2dGs224IZfTughg/B5ppz5W7Vuy3ncbbagaxL6SlIxalZLaZ1cg2FiAf2IlHLynX0Rng44uT7HPsc4RqaWmnJU9lWm3RQxv2ewzW5Kcot1tfpFgNhiG+h17yYdxkaDEBZOm8KNOA3MRjFsQqpM57BJqZmIFijgZjsdQ1tOkLy6r7VIfLcMLhlO402Ijny8XR0ow5Lka/wDOaTphlUwzkGzTCOwLb2PM+EZiNeEXV3PoPyiPYfRzqYFklFl3bLYtvyW4vpA6vxadWzVk08mYouA0yYLEDnZR2V8TcxC2y5QjEk2HfxText1Mc49gyTZRVhEhp6JZUtUXSwA/1gNis/cQqodqRAZOCBCQv7tyiScKUGTOw0zNZedhzPd3CGrS+1eOcQxppNLMCjtWOvjoPrfyh9sV8UVdxTjrriMyfIdkImEo6mzDLZQb+C/OLV4R9rCVssJVFZc6WNX+FJg0Fx+Fuo25joKOxL4v3uIQpZ5XaN8dLRzZ+UnZ7WyxxP2H9y/WFIa4hPCKGY2Aa58ACT9IsKRxMmhRdiAOpNh84GzeKKZZiyzOQO17C+9u/YHxiquM/alUOTLp8stL77vbUa30N+6IFTVpZbtmBvob9B1/7RBzSJqDLl9oHtDlyZCGmmK7zM6hl1yCy3Pce0Lf6RREzGZ1z/Fmakk9o6335w9muraFieoy2+pgfW4eVXOoOXr0i2E01QnGib8M42JVIzGZ2ybBWN2Y7km5NlFh6RHcHxDPXe8Ykm7anS9+7lvAmlqDoo7thc+piY8K8FvNmrNU9i2r2sLk7DrYfWMuSNWzXjd0kSP7VmAWHVErTcuZVEtb5iedtzmt/wAJgfjOISqWWTkDzdluTYcrm30iK4xxZOnylRygAGyDLnPVvxGIYsLybLp5lj0+y48KoKKplzZqGS6AlXARWZctri/fkFtDflBabSZJI7IS7CyDZFVcqL4hQL253jznw7jM2jnZpTlXy5iPuk3ByldiO4xdfDvHX+0JNnlhJiWJsbqQQRcA6jXlr4xtUOPRzpyctsNUH8xP7hEmiMYf/NTxESYnuhMgjcZHNz0Hr/pGu13fOEM2248fyMdQkxbT4fnHWVuo9P8AWGBEOKMCnTFKh8qE3zLpm1+BhuBbmDraEsOwtpKTC7q5awXKLBQNhufrBfiTiGmk2lTqmTKmOOyr79LkA3A7zaI7hGIKy5JL+/Gdg84A5bgbKANNLd2vOMmWFbR0ME+SpvYMq5HaJPWAuIuyyTNS+aXdl1sTbv8AC8HMYqbEgDW9gO87frDikwQTHlyiNLgt4L2m+lvOMsG+SSNWRLi7JrgdezKqubtlF+VjYX+sFoAIplhpgBJsSFBsTYXyg99oX4cx+RXSROkOzKdCCSGQ/hZb6GOvKNHETNV1F7yRNst2DTGTkbjYXGtja3nES9ntNUCbVvUALmyBEW2UZc97cz8Q1MTqjTMGvfRmG55GGFllO99On5RlzRppmrBJuLiZLsN43kUagCIxiPGtNLYpdpjk2yoC1u89IJYXUO8lXZSpN+yd7XOU9xtaMnI2vG+xxXz9IjVSSxgvVTc1xDKRT73EQbssWlQLnSbQI4gT+A/9h+UG8Un2gNXHMAvURJMjJFMYie15w1IsYJYxRFZkxOaN+/lDJZWZRG+L0c6S2ezzQJ0P+836xAfbDVpTUaZbhnmgaE6gKSRqeuWLGiqvb/LP2ama2gmsCehKi3/KYsZSuyqRVhyDoTseun7+cM2nchuGN9TfyhhIJU72/esGsHp/eTOQ0teKmki5W3RkqSSL5Wb+7X5w9FFOcOQhyKhLAi4sBfw5RYHDlHL0uoNtLERLp1AjSXQBQGVgdNLMCPzipZLNX/PrbPN1NOyNe0ei8HdaWgkNYEmTL0PO6A/nHnCYuViN7EjTbeLf414m91R00tT2jIlW6i8tdfIfUR0El2c630Q/izFffTza1lJGgsCfvHT08oj1TVBR1PKOZs22g1JhOVQkm7G5iaVaQm72zVDKZmzHcnf990WN7Oar/wBSR1lsPQg/lFeVFXl7KeZ6RMvZkgarBueyjW7za2/mTCfQFx4b/NTxgJx37VRRzDTyEDzhbMzX92lxe2huzbQ+fEhI/iHXLchebEKSAPSKGxfEmnzpkxjcsxNr23Ouu8Z5MlFExw/2tYi9wJks2B1Moeulok3B3tdmTJqyasS9WC+9Ts2LGwzDa3fpaKlwGfldiTpY68u/kY3MfLMB0u5FrEEWO/yN4Yj1PNb+JL8H+ghdmsLmAHClUZtNRuxJZpFySADeyjYQh7S68ysMqSrZWZcikbkuQLeYvABSWPcTSZuLT6qfKNRIDZUTOZd1Xsg3ANxZb20veL1p5ytQq0qSEDSg8uScqgXXMi9g2F7jY848xTNbjkTf9/OL74CqGXDKb3zZcivbPoQuZ/d78gtiO60OTil5EoJyehhwbXJVSDNdFWYs11ZQLFCCOyw5EfS0S/AKe5mTCNzkXwGrW87ekQwYUkqb9opZzBJ1s0tUukxgSvvDMJuNTqdbw34r9q6UyNJQh5+QqAnwoSLZm101N8u/hGTDBOfL6RszyahxfbLPlC1r8o884hidRhGJVAkOUtMJA3R0Y50uuxGVh4d0Rqk4qrAdKupFrAfxpn/uhHFMTmT5hea7zXIALOxY2AsLkxtbswdF8cDe1ymqcsqdeTPd9AQTLYsdAr8iTpZu7UxN8XwsTktpmGxOx7j3R5Nw0kzpdt86WPO+YWtHsGK5RTVMlGTi7RWLYZKkVJd7SyN1I/frDx+JDMFpEpn5Z2YInrrfwFzEo4gwxJoBygsvXmOY/SAkjBnJuXAXkALfPeMM8fBnWw5oTjcuxjhqVBa8wyyOaqradBmJ1PkIfVhygw7MtZe5iNY5iwJsDoNzFDLHt6BdZNuxJ2EMs9zeEZk4udNF+vfCstILBoiPGmGj7QpHZM1RZv6lNte6xERGchlMbi2pVl/CwOo+RiweO5LNJlsg7ctwR56W9bekPeMPZtOqKibMpFXOXGeWSFU3W5YX0BB078w6GN2Fco6Ofm8ZF9lD+L5CK+9tVKzUCjOuk1WKmwJFmFx1teJ0awkArbXa/wC9+6ITxNw2aio99Ou0tAhCct+1cd2/pF8k0rM0VbKhw+Qs2nRQoJUlWGxU20e++pOvjD7AMNCO2brYRJMY4aFK/vJPwOArDoRtflqPpA4yeYjFK1aOjGmkyQ0GFzkYFSMp1zXAt8jHWNM/2arlmY7n3LlSLAgqhJFhy3hTBaw2AOw5QH4sxY0sidUymcOzBVzKCoLGx31ICg917RHHcnotlSi2ynpU25t1gviGLvOcFiewqoO4IAPygADz5wQVsxzddY6yOOx9LtCdXWBRp6w3aZaOKOlM6YByGpht0JKxfF8OanmywxBzypU22ht7xb5TY7jURKOD6u1VIYXy5lBI5308LawAxyiOZGvpYg35W1H1htJxL3Z7P777RBS1sbRe/EaMZQKbqSdPDQHuNrecVDX4BNQk5CQ9ypGo8O4wQ4A4idqoo7HK6MAvK4sw+SmJR9rdB8GnNSbEEGxIPwkEAHcHXaMc2+WjVBJwVlZmVNpyGZSB37HqIJUI+1zJcuQje9Jsqki1yDz5Ad8WFUy5MwATlFtDY6fTeGGE4pQUVYk8+8GgdBKVSpVgwGpYHXfbpFkJN9oqyQUdplt4RgzSJdNJ94f4ckISALdkIDa42J6xX3tuxkKsqmDszfzGBy5bWKqNB8W58COsSOV7W6FnDXmqMpGssncj8JPSKrxHhufWTZ1Sp7MyedXzBlR2uk0jmmU7j8Jiy62ytRctIjWFSg82Wp2aYqnwLAH5GPQE+tlmZ7mW65109wwtmW1rKTzsOV9toqzgHhZHrCk5x/Au4CEETCrrax/DsYPcWYkorU90Q83aw5G/P1jPndtJGv464ptgD2h41NpAZMqZllsR7u2jILlnGm1ix8LjpFcUkvcnxvEh4rxybVzbTsl5TMuZVsWsbXbXXa3KANUlkIHn+kW4ocEU5snOVoR+02Yt12+giTcM+z2vrwDIk5JR/wDvTewp7xfVv8QYD8O4+tHP98aeTUECyLOzFVNx2soIBOh3vvFwYJ/4jZDWWpppko7Z5ZE1f905SB6xOykdcJ+wSVIZJtTUPNmqwYLLsksWIIBLAs2o/pi14hY9sWFFM/2sH+n3czP4Zcm8S+hqveS0fK6ZgDlcZXF+TLc5T3QAbnWCknQAXJ8OcQDF+KVl5CcyCY2WXcElr7aAXF4mOMvdCPujU/1a6+Vr+O0RR8E97USmcdiQpK97MSoPkoOvVu6Ks68DT8b+QExStm7tfwGkA5jM2/pyie4ph4YaQGXCNdo5h1kwHTUhhzKk6wcnYeFTaE5OH6XMSSINjPB8GE+olhhdVYO3ghzH1sB5xO8GkXMxzs7X8xCHC2GBJTP95wbHoAdPU/QQ6lVglEoNfvfv1EdX48OMDk/Inyn/AEEWQWP72EN58uwIbVGFvDu8O+GWD4qswWB16E379DobnoQDBWYdOkXFDIxVYaDdGF1Onj4D84iWMcMvTgzB2pX4hqV7m/Xbwiypiai4GUizD8Jv2T4bjzEA8cxwU5WWBmMzQgjQLsx/K3fEZwjNbLcc5J0iPYBwnOnyROluqg3yq+ZSbc9BoDElwrhTLLmpPyMJqFGQarY73JGp/SH2A9mXlGwY2HcSbfKCCC8QjgjF2PJlk7ieTeKOEqjD5xlT0IF+xMGqOORVtr23G4hpJuP3tHq/HMAl1UhpU5QyvuDqR/UDyYcj1ihOOvZ1Ow85h25JNlmAeiuB8LfI/KLkU2QyYbDvgpwZ2prr1W/oRAWom6CHXDOIGTPD2uADcdRbb6QMaC/FrBZioD8I17idvlEZZtYdV1SzzCzG5bcw3EqKWAY4QJFUjD7v/V2fpeLI+2ZXJdM6W1OxHruYi3s8wi+aaRcZgB/iLn5n5RNcRfLKe4+FWI8lJjHll5G/CvAgWP8AHLs7/Z190rk72LaaDbbblEdqcQeY+aY7O1gLsbmw2HgOkNjfS/IRwDqD4xsSowybbthjD3bUg7HSD1fxKzSpUoEhZUsJvcsdC1zzW40XkIBI2VQB3n1hITNInSIptD6mxeZTuJyGzJr4gixFuljDPBcecV0qexzNnLW7tdPOGlVVm1lFz6wyp2KOrkgEHbc+Fh3RFpXZK3VBX3m53J18zqTDatIVLfskw5wGvpjOC1LTUlMLe8lhSUPJihBzLfcAg9OkZxZw7NpWBYrMkzO1JqJZvKmr1U8j1U6iG2RoBDWN5Y4SOmaIEw1wU6DEaMzLZPtEnNfa3vF3j19MJOg8/wBI8TLHrL2YcRfbMOkTCbuFyP1zJ2Wv42Df5CGhMPVFMGGU+nLTa46W5QKoqn3rT/6ZpS3TKqD63g3UOFDMdlUnyAv+sQ/gWa0ynaa282Y8w/5NeKc70kX4F2wlW0dxpHMikvygk6XjlJVox8dmxZNUDqmjzEDkI0lBfS0GpdODqdoxgiAubBUBZmOgUAEknwEaMeG9son8itIhHHXtLTCainlGV7xXQ58rWZFFlUgbMb5tDb4d4JUmIrNyzFYMjS1ZWGxDC4MedfaBxT/tCvnVAuEJCyweSJovgTqx72MSv2WcfyqaW9PVuyyx2pT2LAanMlhrucw/yjbGX0YWX02HByGFgwy69QAdCf3aFWnHKA2/16+cC8KxOcjKs4Aq1wHHVddfEXgriC5lBAB1BBH1/ffE07YNULIwK/vUGIZxvTl5ssDkha/9zgAfJvSJLTTiOz++kAcT/iTphOylVHkgb6uYbRZg3NBrB3uDblYHyufoYdVUwhG1tcWuOXMnu0htgGktj3j6CG2LSBOUhZ7yX1sV1WxABDDppy2hSkltjyQbyNIfYfiKMW7YJG4vc+n5Q5rqZZ0tkdFdGFmVhcEdLRX/AA+xppxWarNcn+It7nW3ZBGotqb2Oo062NS2KgqwdWFwet+8bxDkntFbi1pnmD2k8LfYqkqpBlzCzS+qgNqh71uNeYIMAJUkIumpO/6RMva1i5qKzKFb3UgsgfKcrOSCwDWsbZR6RDZWvJbfvnDkwQ2n7g98KJsfGJtw7wLOn0tQwlLmdUWU7kLbthmOuoBygZohVXSPIZpc1SjoSGU7ggxVafQ3FrbRNuCuKpUqV7uaMpF7NyN9dehgtjHEslqaZaYuZkYBb6kkECKtl1MZOqh/2iqWGLdl0c8kqNzDyjspp5Q0asN9AB37mEXmE7kmLigLPia2F9TaxA1+cNJmJk6ADz1hlGQWwFXqWO5PhsPQQlGRkIDIkHDnFrU6tImoJ9JM/mU7nS/45bby5g5MPO8R+MgAk2M8MoJZqaNzPpfvX0myCdknINugcdk90Rww7wjGZtNMEySxVrEEbqwO6up0ZTzB0gxMw6VWgvSKJc+13o73Dcy1OTqw5+6PaHLMNgZHRFu/+H7if3dROpGPZmD3if3ILOPNLH/+cVEdPGLR9hnDRm1JqGBCyu1fv1yj/mPlDXYF78UC9HUAGxMmZY+KH87QF4GX/wBFK/thbi3EMlLMXnkYeRXT8o3wZTZKOWD+EExRmXkkacWsbf7C9oVRBz2gZU8RSl0S8w3IJGii2+p38oiuNcSTXB5LsFGx1sLnnc8ugMTx4fZXKfoPcQcYy5CTCGH8JSWb7qWH/E3dHnrGfanWz0qZJmsZM+wKtYsqqb2DDbN94bGHftIx5rikDfDZptvxHUKe8bny6RA4uk/pFJkLT7X8hHEsaiMmnWIDPXNDikmaBZgbEGzCx21goJQVbDa35xDqOqUU8qdLUIHIt94gWuT6xJZWJK5sjAqANet9z4RamDRub2T++QiNScYllKiaSMvv5gB6hAif9MSh5qsLMARtY/qIjOKcAo0hpVM2QElgrkkAnezb29YssswtQlbA1Jx3pklnVmOnQAW38YJUmOrMUMOZy2OmXqWiN0nBL0iO1QhsD8a9sWt1XUDxAgDUYvVuc1PKdZS6e8KMVOuhJtl0/OMebFz22aI/Ip9E64ixuXIkF2tcnKgJK3fXKb79/lAnD8cq50hJKMEHavYFS2Y3Jz7KLk6KOcQ9MMm1DsaktNY6L012sNlAiz+GcAEmSisS1ha53MS+PDiij5E+Tsr/ANoGAlcNWZY2lzlDa73UqW7+1YXiG8DY/Lppp96AVa2pF7WOx8ouz2hYQ9TRNKlZfiViDp2VudPOx8oqWh4BzOBMcIt9WClyP8dL+sWZI3oqxyp2W8a3PLsnaDCylbkZJg7J0v8ACflflEb464NNXIlvLp502pAyZpYBXssP5h0GxNj+USfCfZUKYS3pK2ejqARnCzJL7kfw9LKQToDziYYRQNJlkOVJJuct8tzyGbW0Z4YeLs1TzqUWqPOTexfE3HZpivc0yWt/V94g1dQzJMxpc1GR0NmRhZgehBj2dMqLbCIZx1wFKxRO2uScosk9R2h3N+NO47ciI08GY7PLsZBrirhGow+d7qoSx3Vxqjjqp/I6jmICxWMyMjI3aADUZGyI1ABkZGRkAGR1LmFSCCQQbgjQgjYg8jHMZABJkxCTXdmpZZNT92qtZJnQTwNm/wD2j/IHePRfs4wBaWhkylykntzGUggk25jcaAf498eTom/s/wDalUYawQ3m053lE6r1KE7eG3hvDTAvjjVL+DhRbr/EC+uqx3iuIZJYlIe1YA26kaDyAJI7h1hFOJaevlS51M2fQrp8SEleyR91tBb+4mHtFg2Y5rbaA9Sfibw0Fu5RE1BXzZLn48QXheDEg2vY6C/zJhPiufJw6leqmgMU7MqWfvzCCEXwGpPdmiarJEtQq+A/X118o8ze17jf7dV+7lNenp7pLts5+/M77kWHco6mG5eiPZB6mpaY7O5LMxLMx3JJuT6mEoyMioDtOsckxl41ABcmEcYTCiUrBf4d1VxyG5v3Dr4Q6qarOymWzLlHZZGII/OIXX4kFDMhsSLabnu7hA2RxY66FTbxvEv0SstOi40qpJsxSoXv7L+o/O8S7CuNZLgZpc6UehXMvqP0ik8N40kpqc1zzZS2XwAg5RcVSHOY1mUnTVWvry1P5Q02DovLDcVkzfgmIx/CGF/Q6w9qJmUeY+sVTh6pMF1qJbjkXlW/4tD84klJiTooRp6Mp0+MXGn9RuPXnE6siSNMMkXze4lhjvZQPW0c4k8qXKZsouLAam1ybdYHy8bRQB76XbkC6n1JgZxji0tpSIJiXY3uCNcvLfq3yiORcYtoljXKSTFf9v6EXABFiABqOcMZeGUr2/gqR1AIt6QDlFrbwa4fltcm9h05GOTynfbOtGEPSJTh2Ky5SLLFyEFhc3a3IeW0FpM0OubXwgJR4aXIZwthYjS9/MjSDyWHK30joY+dXI52f8adRMEsdI1Np1I1Jt0BKj5R1MJt2bE8ohXFWEvO+KpeVc2EqabSiegK/wDyi6mzOIcSUeEveVUNnDHVUZmCnWzErexF+WsURxrwcKSaTTu06nOqzCBmUE7NlNv8tL9BtFi4pgM2R/MQhTs47SHwYaQMOl+/cdfGE0O/ZUtomns/4OFQWn1C/wAGXoAdBMf8PgOfiB1juZwEZ04e4IUFhmU7KL9pl8Brb/tE14u4glSab3Mq2VBbv2uT3tzJ6mMuafHxXZq+Pit8n0QX2izaYuiyJSSyBqUAAbToO+H+DezmWKf3tY5lllzKgIGUH4c1wbsenLx0hx7PeF0mXr6sXUE+6lnZiPvEc1B0A6iGHGPEkyfO91KucxsAN9TEOT/gv9LkotvJJa+kQutkBJjKpzAHQ9YQifyaSVQSH94FmTXWzXtZb776mIFMIJNtBfaLoS5GXLj4b9/RzGRkZFhSZG41GwYACnD/ABHOopomyHKtzH3WHRhzEejvZ37T6fEFCG0qeq2Mo7HqUP3o8vhoVkVLIwdGZWU3DDQg9QRDTA9Je2PjH7HQsqNabUXlS7HVRb+M48FIUHqwMeZolmKY0+KiUJ0y1TKT3aBiBLmi5Ngdkmknno2m3OLTpDIxVlKsDYqRYg9CDtAwOIyNRkIDcYIyNQASulwqa/bykqND+lo7ODAaEecSeiNpU22kMsY/l353384aWhvsj3+ybmxGvLoe6EmwpNiCD4Qo0w33PrBOk1Ck6nXfXlAAQ4V4hqKIj3E9rc5bgtLb/Hl4iLRwL2wSJtlq5fuH2z/FKP8Ala6+cVIug00gxhslTJa4B33APKGBf1O8uYodCjqdmFiPWOp1KjDKyKw6EAiKJ9mFY61zIruqfgDEL/ujSPQEHITVAKbwjTHaXk/sYr8tvlDqgwSXKFlzH+4g/QAQ/MZC4ruiXOVVZrKLRgEbECuLJzLSTSpKmw1BsdxzESIDbiDi6XT9lB7yZzUHKq/3NY69wBPhFScSs9Z/9RMeY1yVubBe5VGijw1gjUnSBk7cRKqEMcOxbEKH+VMM6VzlP2wR0sYM0nEuHVdlno1DPPMC8kn+07eREJSoFcRyVKXKgnwEJjRNKTA/s4dhNlTFdOxMltfQHU5dwdV9Ygs3h2bWziDpLzdpuoHIRE8IqWExwGYALYAE2HbTbpFt8DG9MxOpudY52ZvnZ08FfjIxxhjyywJMnQIoQIO4WAhDAcPShQ1E+xqHF1U/cH6w0lKGxDta9s76/WE/aHNNzqeXOIR9L7LJa2/ojeKVcytqCEUsSdAB8/CC5wKnpJeaotMcqeyDop5CDPs9lAU7MAA1z2ra+sQ3ilyZ7XJOvWL07fFaRmaUVze2B230jUZGRpMRkbEajtYANiMJjqOWgGcExJMOx2VPUSa4FgBZKlf5sroCfvp3G9u7cRqMgEGce4XmU1muJklvgnJqh6A/hbuPleA0WJ7NznkzUbtJ2hkbVbZb2ynS19Yr+eO03ifrAMTjIyMg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4518" name="Picture 6" descr="https://encrypted-tbn2.gstatic.com/images?q=tbn:ANd9GcT31Up-4tP-xxfx-ea4HffufsF88_18qinIYhBIEN3dhd8fTsx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4664"/>
            <a:ext cx="1728192" cy="1191144"/>
          </a:xfrm>
          <a:prstGeom prst="rect">
            <a:avLst/>
          </a:prstGeom>
          <a:noFill/>
        </p:spPr>
      </p:pic>
      <p:pic>
        <p:nvPicPr>
          <p:cNvPr id="9" name="Picture 8" descr="https://encrypted-tbn0.gstatic.com/images?q=tbn:ANd9GcRDytw-tGqKP3M8-FgmXZz_5JvZI5kHNma4oabl8_p5WoLme3xW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4941168"/>
            <a:ext cx="2016224" cy="122413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57158" y="197771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Fundamento</a:t>
            </a:r>
            <a:r>
              <a:rPr lang="es-EC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Teórico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39113554"/>
              </p:ext>
            </p:extLst>
          </p:nvPr>
        </p:nvGraphicFramePr>
        <p:xfrm>
          <a:off x="571472" y="1287000"/>
          <a:ext cx="7786742" cy="473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2" name="AutoShape 2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63500" y="-8509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215900" y="-698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52736"/>
            <a:ext cx="1264733" cy="107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8" name="Picture 2" descr="https://encrypted-tbn1.gstatic.com/images?q=tbn:ANd9GcT2pHQJX49kMuz6zHYd9AtrOlUq6WRmxgn3nZVdZrhSYh20Da5vU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2348880"/>
            <a:ext cx="1296144" cy="1224136"/>
          </a:xfrm>
          <a:prstGeom prst="rect">
            <a:avLst/>
          </a:prstGeom>
          <a:noFill/>
        </p:spPr>
      </p:pic>
      <p:pic>
        <p:nvPicPr>
          <p:cNvPr id="11" name="10 Imagen" descr="C:\Users\Nelson Cisneros\Desktop\equipos de trabaj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149080"/>
            <a:ext cx="13455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15" name="14 Elipse"/>
          <p:cNvSpPr/>
          <p:nvPr/>
        </p:nvSpPr>
        <p:spPr>
          <a:xfrm>
            <a:off x="3131840" y="620688"/>
            <a:ext cx="2808312" cy="14401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Estrategias competitivas</a:t>
            </a:r>
          </a:p>
        </p:txBody>
      </p:sp>
      <p:sp>
        <p:nvSpPr>
          <p:cNvPr id="18" name="17 Elipse"/>
          <p:cNvSpPr/>
          <p:nvPr/>
        </p:nvSpPr>
        <p:spPr>
          <a:xfrm>
            <a:off x="3419872" y="2924944"/>
            <a:ext cx="2232248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Desarrollo de habilidades personales y grupales</a:t>
            </a:r>
          </a:p>
        </p:txBody>
      </p:sp>
      <p:sp>
        <p:nvSpPr>
          <p:cNvPr id="19" name="18 Hexágono"/>
          <p:cNvSpPr/>
          <p:nvPr/>
        </p:nvSpPr>
        <p:spPr>
          <a:xfrm>
            <a:off x="6372200" y="836712"/>
            <a:ext cx="2156606" cy="1480852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32 Flecha derecha"/>
          <p:cNvSpPr/>
          <p:nvPr/>
        </p:nvSpPr>
        <p:spPr>
          <a:xfrm rot="2453014">
            <a:off x="5354078" y="2215888"/>
            <a:ext cx="1048011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 rot="7786291">
            <a:off x="2587975" y="2259381"/>
            <a:ext cx="1060120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Elipse"/>
          <p:cNvSpPr/>
          <p:nvPr/>
        </p:nvSpPr>
        <p:spPr>
          <a:xfrm>
            <a:off x="1043608" y="2924944"/>
            <a:ext cx="2232248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Optimización de procesos ya existentes</a:t>
            </a:r>
          </a:p>
        </p:txBody>
      </p:sp>
      <p:sp>
        <p:nvSpPr>
          <p:cNvPr id="22" name="21 Flecha derecha"/>
          <p:cNvSpPr/>
          <p:nvPr/>
        </p:nvSpPr>
        <p:spPr>
          <a:xfrm rot="5400000">
            <a:off x="4247964" y="2312876"/>
            <a:ext cx="576064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Elipse"/>
          <p:cNvSpPr/>
          <p:nvPr/>
        </p:nvSpPr>
        <p:spPr>
          <a:xfrm>
            <a:off x="5796136" y="2924944"/>
            <a:ext cx="2232248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Soporte tecnológico</a:t>
            </a:r>
          </a:p>
        </p:txBody>
      </p:sp>
      <p:sp>
        <p:nvSpPr>
          <p:cNvPr id="24" name="23 Flecha derecha"/>
          <p:cNvSpPr/>
          <p:nvPr/>
        </p:nvSpPr>
        <p:spPr>
          <a:xfrm rot="7794917">
            <a:off x="5701224" y="4717159"/>
            <a:ext cx="898460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Flecha derecha"/>
          <p:cNvSpPr/>
          <p:nvPr/>
        </p:nvSpPr>
        <p:spPr>
          <a:xfrm rot="2453014">
            <a:off x="2408393" y="4718351"/>
            <a:ext cx="993568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Elipse"/>
          <p:cNvSpPr/>
          <p:nvPr/>
        </p:nvSpPr>
        <p:spPr>
          <a:xfrm>
            <a:off x="2987824" y="5157192"/>
            <a:ext cx="3024336" cy="151216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i="1" dirty="0" smtClean="0">
                <a:solidFill>
                  <a:schemeClr val="bg1"/>
                </a:solidFill>
                <a:latin typeface="Candara" pitchFamily="34" charset="0"/>
              </a:rPr>
              <a:t>Sistemas de trabajo de alto desempeño</a:t>
            </a:r>
          </a:p>
        </p:txBody>
      </p:sp>
      <p:sp>
        <p:nvSpPr>
          <p:cNvPr id="28" name="27 Flecha derecha"/>
          <p:cNvSpPr/>
          <p:nvPr/>
        </p:nvSpPr>
        <p:spPr>
          <a:xfrm rot="5400000">
            <a:off x="4283968" y="4581128"/>
            <a:ext cx="504056" cy="3600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179512" y="188640"/>
            <a:ext cx="3713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Fundamento</a:t>
            </a:r>
            <a:r>
              <a:rPr lang="es-EC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Teórico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9777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Principios fundamentales para la metodología de aplicación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39113554"/>
              </p:ext>
            </p:extLst>
          </p:nvPr>
        </p:nvGraphicFramePr>
        <p:xfrm>
          <a:off x="323528" y="908720"/>
          <a:ext cx="7786742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sp>
        <p:nvSpPr>
          <p:cNvPr id="2" name="AutoShape 2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63500" y="-8509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data:image/jpeg;base64,/9j/4AAQSkZJRgABAQAAAQABAAD/2wCEAAkGBhQSEBQUEhQWFBQUFxQXFhYVFBQVFhUUFRQVFBQXFxUXHCYeFxkjGRUVHy8gIycpLCwsFR4xNTAqNSYrLCkBCQoKDgwOGg8PGiwkHCUsLCwsLCwpLCwpLCksKSwsLCwsLCwsLCwsKSwsLCksLCwpLCksLCkpLCwpKSwpLCksLP/AABEIALgBEQMBIgACEQEDEQH/xAAcAAAABwEBAAAAAAAAAAAAAAAAAgMEBQYHAQj/xABMEAABAwEFAwYJCAkCBgMBAAABAAIDEQQFEiExBkFREyJhcYHRByMyU5GTobHBFBUzQlJzgrMWNENiY3KSwtIk8FSDlKKy4WSEowj/xAAZAQADAQEBAAAAAAAAAAAAAAAAAQMCBAX/xAAoEQACAgICAQQCAgMBAAAAAAAAAQIRAxIhMQQTQVHwIqFhcTKBsRT/2gAMAwEAAhEDEQA/AM9vK8peXl8bL9JL+1f9t3SiNtM5/ay+tk70hep8fN97L+Y5OdntpmwPwzM5WI6itHN6Wk+4rttI5kmwvyi0ecm9ZJ3ofKLR5yb1knerxFtNdTgDjc3oMTq+xStxXhdMrw3l2NO7lAWDqq4UStD1ZmnK2jzk3rJO9c5a0ecm9ZJ3r0M3YWzuaC0NcDoRQg9RCQ/QSDF5I9Cx6iHozAeVtHnJvWSd65y1o85N6yTvXoV2wUH2Qmlr2GhGjR6E1kTDRmC8vaPOTesk70V1qnH7WX1snetyl2Mip5IVQ2guaON1A3UcFWC3dIxL8TOfl83nZfWyd6HzhN52X1snerFLcdTRrTU6CiZvuojVpHYreizG5EfOE3nZfWyd6HzjN52X1snepJ1hHBJPsQG5L0WGwy+cpvOy+tk70PnKbz0vrZO9OjY0k+y0S9JjsR+cpvPS+tk70PnObz0vrZO9ddCuGJLQdg+c5vPS+tk70PnObz0vrZO9FdEkyxLQBb5zm89L62TvQ+c5vPS+tk703IRaJajodfOk3npfWyd6HznN56X1snemhaVzClQUPPnSbz0vrZO9D5zm89L62TvTUNXQ1OgHht0/nZfWyd658vm87L62TvT65mtl5jtWc4cMDQ57qnsA7VJw3SCKEAGjQ7UkHy5DTXLPLocOCNRFf+XT+dl9bJ3oC2z+dl9bJ3qx2KwNLcRAFQ94rzmgVwsxaHDm0Hoc125dfdQjiEhOcTC5wb9Z5yGTvrMc5ocN7aFGoFYN5zeel9bJ3ofOkvnpfWyd6StszKMAFHCuN1fKcTuHAJnyjOPtU3JIooMkfnSbz0vrZO9Ffek1D46XQ/tZO9RuLg5AS5GvSkpoHBo2T5W/7b/63d6CRqgsDMzvf6ab72X8xyr8xzVgvf6ab72X8xyr8uqMoYzjXo3KIgC7RSLFg2d22tlidWzzvYN7CcTD1sdktSuD/wDoEHCLbBnvkhPtLHfArEGhHxrX9iPXlw7W2W2sxWaZr+La4Xt62HNP5aZrx1ZrY5jg5ji1w0LSQR2hX/ZfwzWuzUbMflMX758YB0Sb+1FL2EbdbbUADTVU/aCMPDXgeSSPSn9z7dWO3Dxcgjk83KQ13YdHdilo7qBBDhXfQhdOOShySkm+DOLXHKXBzdO7enD7K1rcziBGhO/irhadm2ltW5HgoW99nXYQ0Zj/AHmuuOWLIODRTbXYW4m4dDqmVphodQQp1t3hpIcTVpz3U/8ASYXiQXZAdY0ViZCujqUlLCnjoqFJ1WWjVjN0a5yLaZnPgnTmpN8Sy0asbOZkAkS1LvCScssYg8JJwSrmJMsUmbQmSuVR8C5gWaGEXUoISjx2dOmFnLLOWPDhuIqOIrmD0FXeOflXcq0nCWAvpmGySurQcHBrR2gcVThZk6ivJ7IjE00Y52I03mlNeCTko9jUXIlbwvcNqGOqatFKAt5NrSKB2tDU/hNNyr15XnJISXSE6ZHIZCg9mVdaLj5Ei94Oq5pTbLqCQm19dR6ElKEnLDTNpw9uSbvtB0KnZo5MR2rkDteopJ7kpZ9/UUl2Zl0bQgggqEzNL3+mm+9l/Mcq/NqrBe/0033sv5jlXptUZRYwuJdxoiChZYPyiGJEXQiwFAumRExItU7AcxzFXbZbwoWyyUHKcrEP2ctXCnQ7ymqhh6ufgs2UN4XhGxw8VFSSU/utOTfxGg9K3FmWejLqL57NDK+MxGRjXllalpcK0r1KOv2z4Qcsjv4K4AKMvWycrVjaAgAmoyNdAfQnDJT5E42uDJL2IxUOZOhAz7eIVafUOK06+dl36iM5VNWivuVUdcE73loheekMK9XHki12cc4ST6KtM9N3FWo+D63E5Wd3WSwfFWbY/wAHhjkL7bE11KYGFwcCd7nAcOCzPNCKuzUMcpOqMreUmXdK9C2+zWGKhkghbUgVMbKVOgOSaRXrdra0jgHODco2anTcuX/2R+DpXiTZgbwkHR9C3zabwf2a2xYoWshlHkuYAGu6HgbunULJLy2dmszyyaJzSN9CWngQ4ZEK+PJHL0QnBw7K6bOUZljU7ZbmlmNIopJP5WOPt0SNqsronlkjSx7ci1woQelV1VmLZGtsQR22MBPI4XOrha51NcLXOp6AU0dawa4SD8D0jcsylCHY4xlLoK6MBIvIGiDn1RHNXJPM30dMcSXYm6VIPejzPA60nTiucsIk9iSlfTpKNO8cO1NS/gkILId5/wDQTd8iEs1UisNiOkpaz7+opBL2ff1FEexS6NpQQQViZml7/TTfey/mOVem1Vhvf6ab72X8xyr02qWUWMTQQQUCwEEEEABBBBABmNJIAzJ0HSvUHge2R+Q2EF48dPR7zvp9VvYsQ8GmzontTXyeQxwp0ur8F6cjtTQ3LQAAfBXUGo38mNuR5abW2ON8jzRrGlzidwAqVX7hvwPiEjsnTEyUO4O8hvY0D2qmeGDbTDEyxRnnzEGWm6IGpHape5LbG9jKCgAaB0UFFzZOODs8eCkm2XqGcO0KWBUBHENx9qdR2gNzLvasqQ5YvglSVEX7fkFmjdNK4VaMhXM8AAmW1duc6xTCJ+CTBVrhmQQarBf0ftlrfhkmc+p0Fc07voIY65Y82x27mvGURQtq0OqGjo0JPFR9uum32VofaLPIxjsJDxm0fzEeT2rS9i/BAbO9kkpAoa4frEjQFagbNVpa4BwIoQcwRwIOqKNSyV7mS7B7cOYA2d1QTRjRnqdXHetRsd6xzDIhw0OhFd6z3abwY8k50tiFWGpdBvad5iPD930KGuC9H2fMVwiuRrka51B0O5OJRwjkVo2SUOw0jLW9Yy9irh8HkElpdaLSTO91OaeawUFBkM3dqNcd8OlALsg40HHifQB7VZQclqMpRfDOXJClqzllsccQwxsawcGtDR7Fn/hO8GcdqjfabMBFamAk4RRswGZD2jV3Aq72+9GQtLpHBoHEquybY8rlC0uqaYqZJW2OGNnnGC8sy14wvBpTiehLvcTrkPal9ublcy0ykihxONOs1Vfs94HyXHPcVRS+SclTJNzwOtNJ7USKBIvm9vtSUklNdeC1ZkD5ikJJyckWSYlJrDYgIIKSuO432mVsbKDEaYnZAcM+k5dZSSbdITdDCKIuNAKkq0nZ1tmswkkOKSYHk6EFjaVEjXA5h4yUjdFzRm0lsQdyLAS91ByhiaaSlw0xNdnluCPfNsM7pS5oLaCj2toC0DC2Wm7FTMcV2QxKPL7IynZc11K4OpBTGZXe/wBNN97L+Y5V6bVWm02Iy2mVoNCZZaV0+kcml/bD2yzN5SSF3JHSRnPZ2uHk9tFnKGMrqCCCgWAggggAI8UeI0RFIXXZy52S1GOzoTdItWz1rfEGsiy6uK0mTaF9lsodM7PCXZ+xRWwmx9aPfzWjMk7gMyVXvCfLPO+sMMhsw8l4aSHNGQOW7Kq9CUtI0+TmitmVaa+nWi0umkPOed+5o0V62XvAtNA84VlDHUKnrlvJzHA1y4LyJ23bPUxS14PQV2W+ja7lKx24PAxMqFkl17SVIqTluBV2uC/4nnCJMDvsy0APU7RZOu4y5LK67Y5AcJwngdCD0KKurZt1jeXtbyhNaEfVCVtO1ligcGS2hvKcGVfTrwqZsd8xvaHMeMJ0Jy9hWkyTbGr9oZG58mab09lthlZ4t5jdqKivpCTt19xRCspAbxKjX7Q2aYEQSNcRuBCBqF01EkbBb5dJQMQ+s3Q9NNybX7srHaQXtAbL6GvO7F09KqG0t7zxxi0Q1Jgze3c6I5OPZkfSpPZPwgstQAPMd0nUngUJjlFqVx4YtszdUsUhM7XF7RhawfRxtOpLtHE8VK3ztK2Bhc91NdAaelTTXFzde0ZrI/CiBGHMc7C80dzWlrXtrxrQ+haFam22MzfjbwnLrRNgs8ZqGVoXcFPybX2WFhEQAwilaarHvnFrOawEu6EBYppfLOAdOZ9C3CMp8RVkZ5ow7HW2m0wtEznjfQejJU5xzTq9LG6J5a7Mag8QmaHFxdPs5pT35FhPQUGu8pIlcQTsyBBK2ezue4NaKkq03VcLY6Odzn+xvV3quLDLI+OjE5qJG3ZcOWOYENAqG6Fx3V4Keu6d0cTw0AlzXMApqw0LwBuqOc3gQU5dFUUTeRuJ+LNrYxqNzBni7Dn6V6CxKC4OVzcnyPJP9PZw0Hxs2El2jmNIpHICNWSNOBw4go09kENkqRhc4OIzOX1ZIHDcagOC7dtn5ecPeMTACcANMh9JEzs8Y0JTaaV0jnsrVrA0veM2yHDSOboNKNPUssZaK9CCUz6EFyFjPbL+uv8AvpPzHL0fsw2tnaCKgjMHMHJecLL+uv8AvpPzHL0fsufEM6gllDGV7arwM3fbKubH8nlP14aNBP70fknsoVj21fgOt1ka58QFqiGZMQPKAcTGc/RVemi5cxKBY8RObQ0ORC4vUu3Xglsl4gvA5C0bpWDJx/iM0d16rDb48Ed4wTGMWd0w3SRDGxw1rXcctCigKjZ4C9wA1K1jYjYSgEkuQ1zUH4P9k3OmJkaRgPODgQRTcQd6vNut75522ayjoLtzGjJzndS9DDBY47Ps5py2dIl2PNocYY+bZ46CUj9odeTB4cehSz8hQACmnQOCXsd3thibGzyWjtJ3uPSSiyNWdrYUVHaHYqzWqpfGGv3SRgNd20yd2rKb9uR1hn5J72vqMTSNcJNBiG4re3R5qsbS+DqK3yYzI6KQMIqGhwdhzAIOhpVTy41JcLk3jm4vnoyqxXkGuBoO1Wme3MfEDhIyFQcj1pre+ysN3S2WUudL4ypDw0NOCjhkp/bfwl2S3WP6EstLMJYQBrWhbUatI3LgnBwdM9HFPZX7DLZmy2d79Tym6qtF321jJC20Oc0Uo3EAAK78Q1UfZti7MbDiitfJ25rA9wcW4C/Di5Omo4VrqqLee2rrVC1koo+P6zd46VkupKPZd9tmuMRwTcpCeBBoeHFZrC90Tw5r3NPQaJKC0HMCQ0O6qcxwNl5rjQ7iEicp7Pg0XZjbVrQ1sruVx5HLNo+tiGhBUBtjdLbFK2eyurZ5DUNBqYnalv8ALwVXa58D8LsjuI0cE8F5l8ZY45bhuqmPe++y83B4YGss+GSuNtabwcslC3jtd86h8c4wFpxxFuoGj2V4EZ9YVIbcshfSPOoJpWmisWymzM2MuwGoBo0Cp6SaaBdGHFKclxx+jnzeRUWvf9jyz3eyMcxoHTvPWUd0ak5LtkBzY4dhRDd7/sn0Fe6tUqVHju3yyDvC7WysLXdh3g8VSLZY3RPLXDMegjiOhaebskP1HegppeOyjpgA9jstCAa9IrwXLnxRyK0+SuObj30Zon923O+Y5ZN3uOnZxKt0+ykTHDFEQaaEuz6U8jhAAAFANANFHH4fNyfBuWf4GV33YyJtGjrJ1PWnoYlAxHDF6EYpKkczdiOFJWphpRu8519yeYF3AtNWKwl1H5O4UOHCWmvDPxbvwuq09BT29LIG2Z7g0MLuUeWiopX6WA14Gj29BTGmIgkVwHJp+u4jnNPWPaAhedqLoHMxVGRcdSQB4p/X9Q9QXNkj8FIstWJvSgj1PBBcB0meWX9df99J+Y5ejNmB4hnUF5zsv66/76T8xy9GbMfQM6glkCBLlFqulFKiVOF6Se5Gck3NWkIhb5ujGyR0Qa2ZzSA45AndiI96irmudlgg51HSyGsj+LtaD90blbHRmiqW1F4EShgGjczUjM5nToV4Ny/Em0lyKTbQxg5ltes7+xM5tp4xvb6XdygrQQTUtFSGk5nQ+T2pnLZ8TqBja1LdTrqV0KCJtsnZdqY+IPUHIQbUtDg5tDhP2XehVksFK4WgAYuwZD2pvLaA04eaDSvu71rVCsnL7u2O3Qlr6+VUEChY7cQD0FUi2eDYxtL2Sl7m85rcAGIjdWquezNpxY2nr+BUnNGk8UJ9oSySh0zD7fejy5xNWu3jPXQ5blN2Cz2F93lr2vZbG1c2QGrXg6NLdyvN53DDJiLo2kkEYsIrmNa8VRbTsjaWGjQHjc4OA9IOi4cnizhzHk7cflRl/kQUF3YxUGh9iUjlLSQ7IhSZ2RtTGAgBx3ta7MfApaybMSykcq0xtbqXeUegBS9DI3WrNetCrsi5bVyjcLs+B4JWyXDO5geyjgSaZ0NAaVzVkbsVCHVxPp9mop6aVU2yEAAAUAyAGgC7cPgN36n6ObJ5a407IS47odHV0lMZyoMw0dfFal4LrIKWmQ6YWsr11J+CpOBaRsMwRWAvOWOVx7GinwK6c8I4sOkSEJPJk2kU237URNkc08oS0kGkb9x6lGWjb6zMNCX1G7CdeBTDauztbbJaNyxEirQdel0gqoGeyRu8poI/5Iz7XqPNcFCyO8JVm/if0lch8IcMhIja9xGegGXaVVjYofstH4rP3ldZDE0nCGA8cUP+JSuQcFjtl7icjmFpHEsNfQSksCiIbWA4Zt7Ht9zY1OtbVdmF2qIZFTEg1GDUryaMGLoolYkGowalcC7gToRF3lEQWuFaaGm47j1pjeJDYz+In+cjns6tHBWJ0VQRxVWt8LgHtcKNaMzxdnhNP96rmzRrkpBmgY+tcXa9CC8w6ygWX9df99J+Y5ejNmfoGdQXnOy/rr/vpPzHL0bsx9AzqCWQcCWIRSEoigKJUAhSwjC6hVIYyve18nC9/wBkZdZyCy60yPkL3kc95A0I17eAVt2zvRj/APTitWuDn5ZUArSqprJcgaUwhzvg34LtwRqNkJu2IvIMlRpi/wC2MJnyhzdwY934nmg96Xe6jXdDA38Tzn7KpB9aEcXsYOpoqfbRdBMbS1wup/DYNf5ne5QF5TEz9WI5V3n/ANKxPcSGmgzfI8/hyHtqoi+IA1jHkc5zW1P8zjTLqWWNDzYu0ETsBOTw4ekZfBXeaJZ7dx5J7HD6pbn1HP2LURBplkcx2oujMlZBTxJg9isFosueijp7OrxkQkiMLEUsTt0aIY1WzA15NFLFIRWFzhVrSRWlaZV60W0WIsJBpkaZEHNPZBQwwK/xTBt1RYd7DXrLjXt1p1KlMjzGVVb7NAX2EtA0JoO3F8a+lc3k8pf2Xw9sz3bezASteGjnsaa+KzO/OQZlViWcfaA/5tmH9qu218LjBETUFrnNObAQNc+UyHYqa52eTyeqaAe5pUPYsINtA+2PXR/2xoC055P/AP2k/tjShkzoZCP/ALLa+hrEmZx9sf8AUSn/AMWpAdfITniND/EtJ9gap27ZMTN+WWYcD/3ZqAa4H6wI3+MtTvcpS430fTc7TKXXXV6thlUieRWiYDEYRpcRo2Bd1nMN8C6GJfAu4EWAhgUBtTBzMXAEHqI1Vn5NQ+0bPFO6j7lPJzE1HsnV1dwoLyDtKBZf11/30n5jl6O2Y+gZ1BecbL+uv++k/McvR2zH0DOoJZR4yYQQQUCx2q46QAEnQZnqGZQqonai2cnZn8X0YN3la+yqaVuhN0Ui3yY3ySYmkvJpm4EYjofwhRc7OaQPrOazInyW5n20S88tA3XRz9eGTfd7U0kkNG5nJhcet+nsovSijmYQsBAJPlPLvwsGXxST6AM4hr5D1uNB7h6Ua0CgpXyWNb2vzPvPoSdrGbhw5OPtpn7QVoQlashQDyYh6XmtPQVEbQA8oxtPrMH9LBX2qXtLsT3Ab5GsHU3LuUFekuK0t6C93HfRZY0LMZUgcXAe0Ba9ZXBrs/csqsTfGRHXnsy/EFqsrM1iYHbyDXCo1+CgJ4lKyNTG1Pa0VcSB0CuacODEuSNdAT0qcuHZyN1HzPbTdGHCp6+5Va1RxvJrPNnUUawAU6qpvBZYGGrZJyR0DvW5SbVJ0EYJO2W6/r0aaRRNwtZUUAoK/FV10aIy3xt1Mrq/aDNT01T7klvHSVInkTu2csTmtHOGvQp+57aHMlHAV9hUA6JSWzopI4faaVnKk4tmsbppEFtHMZ4HfaaAdA4mmWhy4KgmN484Pw2ZtVdflfPlYMqh7czkaKk2gag4OB/0z3fFT9ip0PdQ1c8dctnB9ICTM5HlPcOu1Rj3BcLODT+GyD4rrY3V0l/6eIe0pABtp3F4z42pxPsCUitAa4HEKA1+klccusUXKSDdMeyBq6+J2uKXq5WID2BPkC5Q85ocNCAfSlAxMdm58cVK1LDTyg7LUZj0dilxGu1StWczVDbk13k055Nd5NFiobYFC7St8U7qPuVj5JQW1LPEu6j7lib4BdkqguoLzTtM9sx/1r/vpPzHL0XszK3kG5jQb15sfX5VJQ08bJ+Y5ardbm8gKPeHUoDyzg3FTUgDSu5alDYUZUae28WkjShy1GR6QlTaW/aHpCyx4zbWXIUx0kkLidCGupzQUvgi3l5r/Gm/xWXhN7mlG1M+0PSqvtnO6Tk2RtL6VcaCranIV6aKsF8G8P189P8A4pax2GCUu5jqMBJPKzdg52EaninGGrsHK+BtbbBJVxLSG81gJoAGilT0DvTWSMOcfsvkDR/KzLuTO32hmGRrKtxDDioXkCtdzzwG5K3Le7XDk3uaXQscQRo/Lgcw4VFQV0Jk6OiQPkB+3IT+Fv8Av2Juw4nsPF7nn8OfenZwtBIFMEZPa/If+SYCWgdl5MR9L8v7loyEsj+cw/eSHsBPwVeklrOf3WD25qeLqB2XkxU7XUH9xVcgeDLKTxAHZkssaLJcUeO0QN/fb7DX4LVXxrM9io8VtiHAuPoaStX5JSm+RpDB9nyqoHaCMFrWEgFzus0GporS6FVXaVtJo/5T7yiD5Bohfm9gzxHU/VYPiifJGD6zs6bmd6cO0368HdyQcevI9PDrVLARlsrMJILiQCRXDuBO7qU1ZXh7GuGYI92R9qhn8M9Kb/s9fTwUrs4ytnG+hcPj8VpOjE0ODGnF2HDK09Y9IRzEisjoR1hNu1RJcOyo248nbnipzkqMq5O6OmvtVcvWMsle2hIDiam0YMq8NQFZdtGYLWHcQ05b9xp0qE2taeWxksAe1rqviMhIpnmN1VNPg6H2QlGaksB6bU4+5IkR7+Q9dK5KNmG539NkPxCPHOc85ncKWZoS++wCIkjG+z030ZK4o7LQ3IAx9kDz70cySf8AyuxkbUGF51Fo/E+Me5AE3sjaALQGD9pUDxZjFRmPiroYaGhWcXfaTDPHKWSOwOBIdONBrlvK0C/b9YyzOlZmRHjBoMgRlloTnWnQrY2+jnytRab9+P8AYR95RidsFayOa51B9VrRWruFdye8kqPsBcMrrQ+2SPD2nGGurUyl2rv3QOBzrluWhiNasGqGvJKvbWx+Jd1H3K2CNVzbJniHdR9yTfAJci1EF2iC4TqM0Jpa5PvZPzHLUrrtXi288gNGmHf11WVyn/VS/ey/mOWgWS0tEOEBpNAC7n68daK8VZgkpLVjJY5zs+cC0DTTSq6bTQHnuI0FWNyA/EmU1tjwijWhzqNDqOrTtd1pG1W+MghrWDMZhrq656v30VKANGATRxeOTr9k1373dKnLO4QWF2RIe85uIa45DgDlmFS7He7ZJZ3PaMFQGgEt0GZ0PvVp2jvgMiijIZURtqC0mjiASK4hvI3blhu6GuCr250ZyGJuI0qHB2XQDhOgVYtcxa8PjeS5pJJ7aUzz03FTd42xhqC0ABpIwEtNTkMnVB6qqszuFatrQZEHWgFK9aUmNF1st5iaEvGWNzG0rpQVI9y7NJzZCPrPYwdTan4BU67b2EMwrUxuIqOB40VngtDXMjFR5b3HOuYIH9pTUrE1QvPNzZTxexo6m1J9wVeu11au4ucfapK12gNgG6rpHegAD4qIuk8xvHXVDfIzQ/BxFW2g/ZY8+4D3rVQVmfgqAM8rjujAH4nBaUZRxUMnZqPRxxVN2synZ92f7lcTKOKpO10w+VDP9n8HJ4+xMiHmg3ez4BIPNa9vu/lSj5cj1/vcf5k2c7XPX/f2lcyLMdzh18D9oD7KnNkOdE8cH+8KuNlpvG77PGvFWDYqUVmbwLTnXPUb0n0Jk+bOk3QJ4XhEcRxWNjLRQvCFHQxO6HCuh3GtN3Qq3e0hdFC4F9aOaeRArVp053AEDsVw8ITAYKjVrweOopmdwqR/UqTPLyljpRxMbxk12AkOFQMXZU9LlqPRtkYQ87rWfxtaiOjedYp+20AfFNXwHzLvxWkojLPn9DF+KclZv79Qx0+zk6w/1WruKTEQH7OAfzWglFkjbXyLKDvxPJReUaDrZAOhpJR9+8AObC1jpmNc2y857QQHOc45gUHStAst2x2qKeEPAAbyZwU5uIZdGVNFnMVvY0g8rCKUPMiPsKs+wl9sFrwNf9K2nkkDEOc3cOlWx5NU18nFn8ffLHI7/Hpfz8nNibLNYbbNBO7DGInSb8DqPY1r2/1Uyz3K+fPMHnW07eAPDpH9Q4hOprI1/lhjtRzmg5EgkZ7qtB7AkPmOHzcdK1ph6unoHoHAIsq5X7f8CG+4BTxredprnnQ7ss8uhRe2rPEO6j7lMNuSGpOCOprXm61zO/eovbgjkHdR9yy2NBEEEFzHQZpbrBMLRKRFL9LIfon/AG3dCfR3haRTxUmX8F/cuILW4tRR162rEDyUmQNPEu3/AIUR952omvJSVoR9C7f+FBBG4ajeyunY3DyMmtSeSkrrU7k9tt82uR1THL6lx/tQQRsFEdNy7tYJK1BqIpBp0Uomhu+ateRlz18VJn7EEEbBQjJc0p/Yy+qf3JzY7JPHXDFLQjTkpOFOCCCLHQraI53Nw8lLShH0Um81O5EhsszaUily/hSdyCCewqJm5L6tNmLsMUvOoPo5NBXo6VLfpra/Ny+rk7kEEm7HRz9NbX5qX1Unco2335aZX4jFLpT6KTp6OlBBClQqGxvC0eZl9U//ABXPl1o81L6p/wDiuIJ7sNTvy+0+al9U/wDxTm7b7tMRcRFLzv4UnEnh0oII3DUf/pda/NS+qk7lw7W2rzUvqpO5BBKwoZXnfdpmYWuilINP2cm7s6T6VFR8uGObyUtHDMclJTWpOmuaCCNgoY/ND/8AhpO2OU/BAXXJ/wAM71Mncggi/wCB0KfIZv8Ah3eof3LvyWfzLx/yH9yCCNhUG+T2jzcvZA7/ABXYY7S1zXBk1WkEeJeMx+FBBGwali/Sa1eal9VJ3Lv6T2rzUvqpO5BBPYWp0bUWrzUvqpO5Mr0vi0ysIMUuh/ZSdyCCWwal15GT7D/6HdyCCCnZSj//2Q=="/>
          <p:cNvSpPr>
            <a:spLocks noChangeAspect="1" noChangeArrowheads="1"/>
          </p:cNvSpPr>
          <p:nvPr/>
        </p:nvSpPr>
        <p:spPr bwMode="auto">
          <a:xfrm>
            <a:off x="215900" y="-698500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pSp>
        <p:nvGrpSpPr>
          <p:cNvPr id="10" name="9 Grupo"/>
          <p:cNvGrpSpPr/>
          <p:nvPr/>
        </p:nvGrpSpPr>
        <p:grpSpPr>
          <a:xfrm>
            <a:off x="5076056" y="980728"/>
            <a:ext cx="1417798" cy="936104"/>
            <a:chOff x="3456400" y="0"/>
            <a:chExt cx="1417798" cy="1062158"/>
          </a:xfrm>
        </p:grpSpPr>
        <p:sp>
          <p:nvSpPr>
            <p:cNvPr id="12" name="11 Rectángulo redondeado"/>
            <p:cNvSpPr/>
            <p:nvPr/>
          </p:nvSpPr>
          <p:spPr>
            <a:xfrm>
              <a:off x="3456400" y="0"/>
              <a:ext cx="1417798" cy="1062158"/>
            </a:xfrm>
            <a:prstGeom prst="roundRect">
              <a:avLst>
                <a:gd name="adj" fmla="val 10000"/>
              </a:avLst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487510" y="31110"/>
              <a:ext cx="1060427" cy="999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800" u="none" kern="1200" dirty="0" smtClean="0"/>
            </a:p>
          </p:txBody>
        </p:sp>
      </p:grpSp>
      <p:pic>
        <p:nvPicPr>
          <p:cNvPr id="15" name="Picture 2" descr="https://encrypted-tbn1.gstatic.com/images?q=tbn:ANd9GcRTb4BrCi0tyyA71M9kwyG9EwAN-zr0ARu5G34D_eFYNYRcXBWd6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348880"/>
            <a:ext cx="1520782" cy="1008112"/>
          </a:xfrm>
          <a:prstGeom prst="rect">
            <a:avLst/>
          </a:prstGeom>
          <a:noFill/>
        </p:spPr>
      </p:pic>
      <p:pic>
        <p:nvPicPr>
          <p:cNvPr id="68610" name="Picture 2" descr="https://encrypted-tbn3.gstatic.com/images?q=tbn:ANd9GcQMgJKEo958M896X-8NvR8bdc-Ez1suvacBwUq0S4BQyDhBkWc4N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768610"/>
            <a:ext cx="1440160" cy="1031569"/>
          </a:xfrm>
          <a:prstGeom prst="rect">
            <a:avLst/>
          </a:prstGeom>
          <a:noFill/>
        </p:spPr>
      </p:pic>
      <p:grpSp>
        <p:nvGrpSpPr>
          <p:cNvPr id="16" name="15 Grupo"/>
          <p:cNvGrpSpPr/>
          <p:nvPr/>
        </p:nvGrpSpPr>
        <p:grpSpPr>
          <a:xfrm>
            <a:off x="2123728" y="5085184"/>
            <a:ext cx="6618730" cy="1350178"/>
            <a:chOff x="1168011" y="3150415"/>
            <a:chExt cx="6618730" cy="1350178"/>
          </a:xfrm>
        </p:grpSpPr>
        <p:sp>
          <p:nvSpPr>
            <p:cNvPr id="17" name="16 Rectángulo redondeado"/>
            <p:cNvSpPr/>
            <p:nvPr/>
          </p:nvSpPr>
          <p:spPr>
            <a:xfrm>
              <a:off x="1168011" y="3150415"/>
              <a:ext cx="6618730" cy="135017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207556" y="3189960"/>
              <a:ext cx="5078019" cy="12710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/>
                <a:t>4.-Igualitarismo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/>
                <a:t>(eliminan diferencias estatus y poder)</a:t>
              </a:r>
              <a:r>
                <a:rPr lang="es-EC" dirty="0" smtClean="0"/>
                <a:t>  </a:t>
              </a:r>
              <a:r>
                <a:rPr lang="es-EC" sz="1800" u="none" kern="1200" dirty="0" smtClean="0"/>
                <a:t> </a:t>
              </a:r>
              <a:endParaRPr lang="es-EC" sz="1800" u="none" kern="1200" dirty="0"/>
            </a:p>
          </p:txBody>
        </p:sp>
      </p:grpSp>
      <p:pic>
        <p:nvPicPr>
          <p:cNvPr id="19" name="Picture 2" descr="http://images.google.com.ec/url?source=imgres&amp;ct=img&amp;q=http://www.lista-de-emails.com/grupo.jpg&amp;usg=AFQjCNHaTm1-Xsc_TXbmOyiRhVt0_Dfs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229200"/>
            <a:ext cx="1584176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31034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198784992"/>
              </p:ext>
            </p:extLst>
          </p:nvPr>
        </p:nvGraphicFramePr>
        <p:xfrm>
          <a:off x="1043608" y="1196752"/>
          <a:ext cx="56886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395536" y="142843"/>
            <a:ext cx="7365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EC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47667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Características específicas para el diseño de STAD</a:t>
            </a:r>
            <a:endParaRPr lang="es-EC" sz="2400" dirty="0"/>
          </a:p>
        </p:txBody>
      </p:sp>
      <p:sp>
        <p:nvSpPr>
          <p:cNvPr id="8" name="7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6568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404664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u="sng" dirty="0" smtClean="0">
                <a:solidFill>
                  <a:srgbClr val="0773A9"/>
                </a:solidFill>
                <a:latin typeface="Arial" pitchFamily="34" charset="0"/>
                <a:cs typeface="Arial" pitchFamily="34" charset="0"/>
              </a:rPr>
              <a:t>Antecedentes institucionales</a:t>
            </a:r>
            <a:endParaRPr lang="es-EC" sz="2800" b="1" u="sng" dirty="0">
              <a:solidFill>
                <a:srgbClr val="0773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572000" y="1484784"/>
            <a:ext cx="4357148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La Corporación Financiera Nacional-CFN, es una institución financiera pública con 50 años de existencia.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0" y="6488668"/>
            <a:ext cx="22601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smtClean="0">
                <a:latin typeface="Arial Rounded MT Bold" pitchFamily="34" charset="0"/>
              </a:rPr>
              <a:t>Pamela Letamendi Cisneros</a:t>
            </a:r>
            <a:endParaRPr lang="es-EC" sz="1200" dirty="0"/>
          </a:p>
        </p:txBody>
      </p:sp>
      <p:pic>
        <p:nvPicPr>
          <p:cNvPr id="1026" name="Picture 2" descr="C:\Users\Nelson Cisneros\Desktop\Captur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248472" cy="475252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572000" y="2492896"/>
            <a:ext cx="4357148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i="1" dirty="0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El</a:t>
            </a:r>
            <a:r>
              <a:rPr lang="es-EC" i="1" dirty="0" smtClean="0">
                <a:latin typeface="Candara" pitchFamily="34" charset="0"/>
                <a:cs typeface="Calibri" pitchFamily="34" charset="0"/>
              </a:rPr>
              <a:t> propósito es impulsar el desarrollo económico del Ecuador, a través de la concesión de créditos preferenciales para los sectores productivos del país.</a:t>
            </a:r>
            <a:endParaRPr lang="es-EC" i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4653136"/>
            <a:ext cx="432048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Creación y crecimiento de empresas</a:t>
            </a:r>
          </a:p>
          <a:p>
            <a:pPr>
              <a:buFontTx/>
              <a:buChar char="-"/>
            </a:pPr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Generación puestos de trabajo</a:t>
            </a:r>
          </a:p>
          <a:p>
            <a:pPr>
              <a:buFontTx/>
              <a:buChar char="-"/>
            </a:pPr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Innovación</a:t>
            </a:r>
          </a:p>
          <a:p>
            <a:pPr>
              <a:buFontTx/>
              <a:buChar char="-"/>
            </a:pPr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Mejoramiento tecnológico</a:t>
            </a:r>
          </a:p>
          <a:p>
            <a:pPr>
              <a:buFontTx/>
              <a:buChar char="-"/>
            </a:pPr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 Fortalecimiento financiero a empresarios e inversionistas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572000" y="3861048"/>
            <a:ext cx="432048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i="1" dirty="0" smtClean="0">
                <a:solidFill>
                  <a:schemeClr val="bg1"/>
                </a:solidFill>
                <a:latin typeface="Candara" pitchFamily="34" charset="0"/>
              </a:rPr>
              <a:t>Provisión de productos y servicios financieros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4372</TotalTime>
  <Words>2245</Words>
  <Application>Microsoft Office PowerPoint</Application>
  <PresentationFormat>Presentación en pantalla (4:3)</PresentationFormat>
  <Paragraphs>327</Paragraphs>
  <Slides>25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Concurrencia</vt:lpstr>
      <vt:lpstr>Presentación de PowerPoint</vt:lpstr>
      <vt:lpstr>JUSTIFICACIÓN</vt:lpstr>
      <vt:lpstr>Presentación de PowerPoint</vt:lpstr>
      <vt:lpstr>HIPÓTESIS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Alfonso Aráuz Monge</dc:creator>
  <cp:lastModifiedBy>user</cp:lastModifiedBy>
  <cp:revision>410</cp:revision>
  <dcterms:created xsi:type="dcterms:W3CDTF">2011-09-04T03:32:02Z</dcterms:created>
  <dcterms:modified xsi:type="dcterms:W3CDTF">2014-04-10T00:49:50Z</dcterms:modified>
</cp:coreProperties>
</file>