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7" r:id="rId2"/>
    <p:sldId id="258" r:id="rId3"/>
    <p:sldId id="260" r:id="rId4"/>
    <p:sldId id="261" r:id="rId5"/>
    <p:sldId id="265" r:id="rId6"/>
    <p:sldId id="266" r:id="rId7"/>
    <p:sldId id="268" r:id="rId8"/>
    <p:sldId id="276" r:id="rId9"/>
    <p:sldId id="351" r:id="rId10"/>
    <p:sldId id="352" r:id="rId11"/>
    <p:sldId id="277" r:id="rId12"/>
    <p:sldId id="280" r:id="rId13"/>
    <p:sldId id="278" r:id="rId14"/>
    <p:sldId id="279" r:id="rId15"/>
    <p:sldId id="269" r:id="rId16"/>
    <p:sldId id="315" r:id="rId17"/>
    <p:sldId id="330" r:id="rId18"/>
    <p:sldId id="270" r:id="rId19"/>
    <p:sldId id="271" r:id="rId20"/>
    <p:sldId id="283" r:id="rId21"/>
    <p:sldId id="311" r:id="rId22"/>
    <p:sldId id="285" r:id="rId23"/>
    <p:sldId id="286" r:id="rId24"/>
    <p:sldId id="331" r:id="rId25"/>
    <p:sldId id="287" r:id="rId26"/>
    <p:sldId id="288" r:id="rId27"/>
    <p:sldId id="290" r:id="rId28"/>
    <p:sldId id="292" r:id="rId29"/>
    <p:sldId id="332" r:id="rId30"/>
    <p:sldId id="294" r:id="rId31"/>
    <p:sldId id="296" r:id="rId32"/>
    <p:sldId id="297" r:id="rId33"/>
    <p:sldId id="298" r:id="rId34"/>
    <p:sldId id="333" r:id="rId35"/>
    <p:sldId id="299" r:id="rId36"/>
    <p:sldId id="301" r:id="rId37"/>
    <p:sldId id="302" r:id="rId38"/>
    <p:sldId id="303" r:id="rId39"/>
    <p:sldId id="334" r:id="rId40"/>
    <p:sldId id="304" r:id="rId41"/>
    <p:sldId id="306" r:id="rId42"/>
    <p:sldId id="305" r:id="rId43"/>
    <p:sldId id="307" r:id="rId44"/>
    <p:sldId id="308" r:id="rId45"/>
    <p:sldId id="309" r:id="rId46"/>
    <p:sldId id="310" r:id="rId47"/>
    <p:sldId id="295" r:id="rId48"/>
    <p:sldId id="317" r:id="rId49"/>
    <p:sldId id="318" r:id="rId50"/>
    <p:sldId id="319" r:id="rId51"/>
    <p:sldId id="320" r:id="rId52"/>
    <p:sldId id="321" r:id="rId53"/>
    <p:sldId id="329" r:id="rId54"/>
    <p:sldId id="335" r:id="rId55"/>
    <p:sldId id="338" r:id="rId56"/>
    <p:sldId id="339" r:id="rId57"/>
    <p:sldId id="340" r:id="rId58"/>
    <p:sldId id="341" r:id="rId59"/>
    <p:sldId id="345" r:id="rId60"/>
    <p:sldId id="346" r:id="rId61"/>
    <p:sldId id="347" r:id="rId62"/>
    <p:sldId id="343" r:id="rId63"/>
    <p:sldId id="344" r:id="rId64"/>
    <p:sldId id="348" r:id="rId65"/>
    <p:sldId id="349" r:id="rId66"/>
    <p:sldId id="350"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58" autoAdjust="0"/>
    <p:restoredTop sz="94660"/>
  </p:normalViewPr>
  <p:slideViewPr>
    <p:cSldViewPr>
      <p:cViewPr>
        <p:scale>
          <a:sx n="100" d="100"/>
          <a:sy n="100" d="100"/>
        </p:scale>
        <p:origin x="-198" y="666"/>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920ABF-39C8-49A8-A027-5B1615A5B622}" type="datetimeFigureOut">
              <a:rPr lang="es-EC" smtClean="0"/>
              <a:t>26/05/2014</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2369C4-2A48-4889-9CE4-F97E54D64461}" type="slidenum">
              <a:rPr lang="es-EC" smtClean="0"/>
              <a:t>‹Nº›</a:t>
            </a:fld>
            <a:endParaRPr lang="es-EC"/>
          </a:p>
        </p:txBody>
      </p:sp>
    </p:spTree>
    <p:extLst>
      <p:ext uri="{BB962C8B-B14F-4D97-AF65-F5344CB8AC3E}">
        <p14:creationId xmlns:p14="http://schemas.microsoft.com/office/powerpoint/2010/main" val="4064029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552369C4-2A48-4889-9CE4-F97E54D64461}" type="slidenum">
              <a:rPr lang="es-EC" smtClean="0"/>
              <a:t>31</a:t>
            </a:fld>
            <a:endParaRPr lang="es-EC"/>
          </a:p>
        </p:txBody>
      </p:sp>
    </p:spTree>
    <p:extLst>
      <p:ext uri="{BB962C8B-B14F-4D97-AF65-F5344CB8AC3E}">
        <p14:creationId xmlns:p14="http://schemas.microsoft.com/office/powerpoint/2010/main" val="1845817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a:p>
        </p:txBody>
      </p:sp>
      <p:sp>
        <p:nvSpPr>
          <p:cNvPr id="4" name="3 Marcador de fecha"/>
          <p:cNvSpPr>
            <a:spLocks noGrp="1"/>
          </p:cNvSpPr>
          <p:nvPr>
            <p:ph type="dt" sz="half" idx="10"/>
          </p:nvPr>
        </p:nvSpPr>
        <p:spPr/>
        <p:txBody>
          <a:bodyPr/>
          <a:lstStyle/>
          <a:p>
            <a:fld id="{F7C7BECC-E7E8-4EE3-9325-0DC2B8B54C18}" type="datetimeFigureOut">
              <a:rPr lang="en-US" smtClean="0"/>
              <a:t>5/26/2014</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FD943B1F-1511-4054-BDD1-738AFE257810}" type="slidenum">
              <a:rPr lang="en-US" smtClean="0"/>
              <a:t>‹Nº›</a:t>
            </a:fld>
            <a:endParaRPr lang="en-US"/>
          </a:p>
        </p:txBody>
      </p:sp>
    </p:spTree>
    <p:extLst>
      <p:ext uri="{BB962C8B-B14F-4D97-AF65-F5344CB8AC3E}">
        <p14:creationId xmlns:p14="http://schemas.microsoft.com/office/powerpoint/2010/main" val="794278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F7C7BECC-E7E8-4EE3-9325-0DC2B8B54C18}" type="datetimeFigureOut">
              <a:rPr lang="en-US" smtClean="0"/>
              <a:t>5/26/2014</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FD943B1F-1511-4054-BDD1-738AFE257810}" type="slidenum">
              <a:rPr lang="en-US" smtClean="0"/>
              <a:t>‹Nº›</a:t>
            </a:fld>
            <a:endParaRPr lang="en-US"/>
          </a:p>
        </p:txBody>
      </p:sp>
    </p:spTree>
    <p:extLst>
      <p:ext uri="{BB962C8B-B14F-4D97-AF65-F5344CB8AC3E}">
        <p14:creationId xmlns:p14="http://schemas.microsoft.com/office/powerpoint/2010/main" val="1655991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F7C7BECC-E7E8-4EE3-9325-0DC2B8B54C18}" type="datetimeFigureOut">
              <a:rPr lang="en-US" smtClean="0"/>
              <a:t>5/26/2014</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FD943B1F-1511-4054-BDD1-738AFE257810}" type="slidenum">
              <a:rPr lang="en-US" smtClean="0"/>
              <a:t>‹Nº›</a:t>
            </a:fld>
            <a:endParaRPr lang="en-US"/>
          </a:p>
        </p:txBody>
      </p:sp>
    </p:spTree>
    <p:extLst>
      <p:ext uri="{BB962C8B-B14F-4D97-AF65-F5344CB8AC3E}">
        <p14:creationId xmlns:p14="http://schemas.microsoft.com/office/powerpoint/2010/main" val="1847673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F7C7BECC-E7E8-4EE3-9325-0DC2B8B54C18}" type="datetimeFigureOut">
              <a:rPr lang="en-US" smtClean="0"/>
              <a:t>5/26/2014</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FD943B1F-1511-4054-BDD1-738AFE257810}" type="slidenum">
              <a:rPr lang="en-US" smtClean="0"/>
              <a:t>‹Nº›</a:t>
            </a:fld>
            <a:endParaRPr lang="en-US"/>
          </a:p>
        </p:txBody>
      </p:sp>
    </p:spTree>
    <p:extLst>
      <p:ext uri="{BB962C8B-B14F-4D97-AF65-F5344CB8AC3E}">
        <p14:creationId xmlns:p14="http://schemas.microsoft.com/office/powerpoint/2010/main" val="3092759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F7C7BECC-E7E8-4EE3-9325-0DC2B8B54C18}" type="datetimeFigureOut">
              <a:rPr lang="en-US" smtClean="0"/>
              <a:t>5/26/2014</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FD943B1F-1511-4054-BDD1-738AFE257810}" type="slidenum">
              <a:rPr lang="en-US" smtClean="0"/>
              <a:t>‹Nº›</a:t>
            </a:fld>
            <a:endParaRPr lang="en-US"/>
          </a:p>
        </p:txBody>
      </p:sp>
    </p:spTree>
    <p:extLst>
      <p:ext uri="{BB962C8B-B14F-4D97-AF65-F5344CB8AC3E}">
        <p14:creationId xmlns:p14="http://schemas.microsoft.com/office/powerpoint/2010/main" val="269833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p:txBody>
          <a:bodyPr/>
          <a:lstStyle/>
          <a:p>
            <a:fld id="{F7C7BECC-E7E8-4EE3-9325-0DC2B8B54C18}" type="datetimeFigureOut">
              <a:rPr lang="en-US" smtClean="0"/>
              <a:t>5/26/2014</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FD943B1F-1511-4054-BDD1-738AFE257810}" type="slidenum">
              <a:rPr lang="en-US" smtClean="0"/>
              <a:t>‹Nº›</a:t>
            </a:fld>
            <a:endParaRPr lang="en-US"/>
          </a:p>
        </p:txBody>
      </p:sp>
    </p:spTree>
    <p:extLst>
      <p:ext uri="{BB962C8B-B14F-4D97-AF65-F5344CB8AC3E}">
        <p14:creationId xmlns:p14="http://schemas.microsoft.com/office/powerpoint/2010/main" val="1935918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6 Marcador de fecha"/>
          <p:cNvSpPr>
            <a:spLocks noGrp="1"/>
          </p:cNvSpPr>
          <p:nvPr>
            <p:ph type="dt" sz="half" idx="10"/>
          </p:nvPr>
        </p:nvSpPr>
        <p:spPr/>
        <p:txBody>
          <a:bodyPr/>
          <a:lstStyle/>
          <a:p>
            <a:fld id="{F7C7BECC-E7E8-4EE3-9325-0DC2B8B54C18}" type="datetimeFigureOut">
              <a:rPr lang="en-US" smtClean="0"/>
              <a:t>5/26/2014</a:t>
            </a:fld>
            <a:endParaRPr lang="en-US"/>
          </a:p>
        </p:txBody>
      </p:sp>
      <p:sp>
        <p:nvSpPr>
          <p:cNvPr id="8" name="7 Marcador de pie de página"/>
          <p:cNvSpPr>
            <a:spLocks noGrp="1"/>
          </p:cNvSpPr>
          <p:nvPr>
            <p:ph type="ftr" sz="quarter" idx="11"/>
          </p:nvPr>
        </p:nvSpPr>
        <p:spPr/>
        <p:txBody>
          <a:bodyPr/>
          <a:lstStyle/>
          <a:p>
            <a:endParaRPr lang="en-US"/>
          </a:p>
        </p:txBody>
      </p:sp>
      <p:sp>
        <p:nvSpPr>
          <p:cNvPr id="9" name="8 Marcador de número de diapositiva"/>
          <p:cNvSpPr>
            <a:spLocks noGrp="1"/>
          </p:cNvSpPr>
          <p:nvPr>
            <p:ph type="sldNum" sz="quarter" idx="12"/>
          </p:nvPr>
        </p:nvSpPr>
        <p:spPr/>
        <p:txBody>
          <a:bodyPr/>
          <a:lstStyle/>
          <a:p>
            <a:fld id="{FD943B1F-1511-4054-BDD1-738AFE257810}" type="slidenum">
              <a:rPr lang="en-US" smtClean="0"/>
              <a:t>‹Nº›</a:t>
            </a:fld>
            <a:endParaRPr lang="en-US"/>
          </a:p>
        </p:txBody>
      </p:sp>
    </p:spTree>
    <p:extLst>
      <p:ext uri="{BB962C8B-B14F-4D97-AF65-F5344CB8AC3E}">
        <p14:creationId xmlns:p14="http://schemas.microsoft.com/office/powerpoint/2010/main" val="1773653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fecha"/>
          <p:cNvSpPr>
            <a:spLocks noGrp="1"/>
          </p:cNvSpPr>
          <p:nvPr>
            <p:ph type="dt" sz="half" idx="10"/>
          </p:nvPr>
        </p:nvSpPr>
        <p:spPr/>
        <p:txBody>
          <a:bodyPr/>
          <a:lstStyle/>
          <a:p>
            <a:fld id="{F7C7BECC-E7E8-4EE3-9325-0DC2B8B54C18}" type="datetimeFigureOut">
              <a:rPr lang="en-US" smtClean="0"/>
              <a:t>5/26/2014</a:t>
            </a:fld>
            <a:endParaRPr lang="en-US"/>
          </a:p>
        </p:txBody>
      </p:sp>
      <p:sp>
        <p:nvSpPr>
          <p:cNvPr id="4" name="3 Marcador de pie de página"/>
          <p:cNvSpPr>
            <a:spLocks noGrp="1"/>
          </p:cNvSpPr>
          <p:nvPr>
            <p:ph type="ftr" sz="quarter" idx="11"/>
          </p:nvPr>
        </p:nvSpPr>
        <p:spPr/>
        <p:txBody>
          <a:bodyPr/>
          <a:lstStyle/>
          <a:p>
            <a:endParaRPr lang="en-US"/>
          </a:p>
        </p:txBody>
      </p:sp>
      <p:sp>
        <p:nvSpPr>
          <p:cNvPr id="5" name="4 Marcador de número de diapositiva"/>
          <p:cNvSpPr>
            <a:spLocks noGrp="1"/>
          </p:cNvSpPr>
          <p:nvPr>
            <p:ph type="sldNum" sz="quarter" idx="12"/>
          </p:nvPr>
        </p:nvSpPr>
        <p:spPr/>
        <p:txBody>
          <a:bodyPr/>
          <a:lstStyle/>
          <a:p>
            <a:fld id="{FD943B1F-1511-4054-BDD1-738AFE257810}" type="slidenum">
              <a:rPr lang="en-US" smtClean="0"/>
              <a:t>‹Nº›</a:t>
            </a:fld>
            <a:endParaRPr lang="en-US"/>
          </a:p>
        </p:txBody>
      </p:sp>
    </p:spTree>
    <p:extLst>
      <p:ext uri="{BB962C8B-B14F-4D97-AF65-F5344CB8AC3E}">
        <p14:creationId xmlns:p14="http://schemas.microsoft.com/office/powerpoint/2010/main" val="3112944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7C7BECC-E7E8-4EE3-9325-0DC2B8B54C18}" type="datetimeFigureOut">
              <a:rPr lang="en-US" smtClean="0"/>
              <a:t>5/26/2014</a:t>
            </a:fld>
            <a:endParaRPr lang="en-US"/>
          </a:p>
        </p:txBody>
      </p:sp>
      <p:sp>
        <p:nvSpPr>
          <p:cNvPr id="3" name="2 Marcador de pie de página"/>
          <p:cNvSpPr>
            <a:spLocks noGrp="1"/>
          </p:cNvSpPr>
          <p:nvPr>
            <p:ph type="ftr" sz="quarter" idx="11"/>
          </p:nvPr>
        </p:nvSpPr>
        <p:spPr/>
        <p:txBody>
          <a:bodyPr/>
          <a:lstStyle/>
          <a:p>
            <a:endParaRPr lang="en-US"/>
          </a:p>
        </p:txBody>
      </p:sp>
      <p:sp>
        <p:nvSpPr>
          <p:cNvPr id="4" name="3 Marcador de número de diapositiva"/>
          <p:cNvSpPr>
            <a:spLocks noGrp="1"/>
          </p:cNvSpPr>
          <p:nvPr>
            <p:ph type="sldNum" sz="quarter" idx="12"/>
          </p:nvPr>
        </p:nvSpPr>
        <p:spPr/>
        <p:txBody>
          <a:bodyPr/>
          <a:lstStyle/>
          <a:p>
            <a:fld id="{FD943B1F-1511-4054-BDD1-738AFE257810}" type="slidenum">
              <a:rPr lang="en-US" smtClean="0"/>
              <a:t>‹Nº›</a:t>
            </a:fld>
            <a:endParaRPr lang="en-US"/>
          </a:p>
        </p:txBody>
      </p:sp>
    </p:spTree>
    <p:extLst>
      <p:ext uri="{BB962C8B-B14F-4D97-AF65-F5344CB8AC3E}">
        <p14:creationId xmlns:p14="http://schemas.microsoft.com/office/powerpoint/2010/main" val="1882980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7C7BECC-E7E8-4EE3-9325-0DC2B8B54C18}" type="datetimeFigureOut">
              <a:rPr lang="en-US" smtClean="0"/>
              <a:t>5/26/2014</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FD943B1F-1511-4054-BDD1-738AFE257810}" type="slidenum">
              <a:rPr lang="en-US" smtClean="0"/>
              <a:t>‹Nº›</a:t>
            </a:fld>
            <a:endParaRPr lang="en-US"/>
          </a:p>
        </p:txBody>
      </p:sp>
    </p:spTree>
    <p:extLst>
      <p:ext uri="{BB962C8B-B14F-4D97-AF65-F5344CB8AC3E}">
        <p14:creationId xmlns:p14="http://schemas.microsoft.com/office/powerpoint/2010/main" val="137804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7C7BECC-E7E8-4EE3-9325-0DC2B8B54C18}" type="datetimeFigureOut">
              <a:rPr lang="en-US" smtClean="0"/>
              <a:t>5/26/2014</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FD943B1F-1511-4054-BDD1-738AFE257810}" type="slidenum">
              <a:rPr lang="en-US" smtClean="0"/>
              <a:t>‹Nº›</a:t>
            </a:fld>
            <a:endParaRPr lang="en-US"/>
          </a:p>
        </p:txBody>
      </p:sp>
    </p:spTree>
    <p:extLst>
      <p:ext uri="{BB962C8B-B14F-4D97-AF65-F5344CB8AC3E}">
        <p14:creationId xmlns:p14="http://schemas.microsoft.com/office/powerpoint/2010/main" val="1152946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C7BECC-E7E8-4EE3-9325-0DC2B8B54C18}" type="datetimeFigureOut">
              <a:rPr lang="en-US" smtClean="0"/>
              <a:t>5/26/2014</a:t>
            </a:fld>
            <a:endParaRPr lang="en-U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43B1F-1511-4054-BDD1-738AFE257810}" type="slidenum">
              <a:rPr lang="en-US" smtClean="0"/>
              <a:t>‹Nº›</a:t>
            </a:fld>
            <a:endParaRPr lang="en-US"/>
          </a:p>
        </p:txBody>
      </p:sp>
    </p:spTree>
    <p:extLst>
      <p:ext uri="{BB962C8B-B14F-4D97-AF65-F5344CB8AC3E}">
        <p14:creationId xmlns:p14="http://schemas.microsoft.com/office/powerpoint/2010/main" val="22158654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4.jpeg"/><Relationship Id="rId7" Type="http://schemas.openxmlformats.org/officeDocument/2006/relationships/image" Target="../media/image24.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4.jpe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gif"/><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65"/>
            <a:ext cx="9144000" cy="6858000"/>
          </a:xfrm>
          <a:prstGeom prst="rect">
            <a:avLst/>
          </a:prstGeom>
        </p:spPr>
      </p:pic>
      <p:pic>
        <p:nvPicPr>
          <p:cNvPr id="2" name="12 Imagen" descr="http://t1.gstatic.com/images?q=tbn:ANd9GcSI3HqvB5OJ-OcjX51nkZcP0PbRmTFcyAviLxB14YM5HLcLdVE4"/>
          <p:cNvPicPr/>
          <p:nvPr/>
        </p:nvPicPr>
        <p:blipFill>
          <a:blip r:embed="rId3"/>
          <a:srcRect/>
          <a:stretch>
            <a:fillRect/>
          </a:stretch>
        </p:blipFill>
        <p:spPr bwMode="auto">
          <a:xfrm>
            <a:off x="1981200" y="381000"/>
            <a:ext cx="4857784" cy="1214446"/>
          </a:xfrm>
          <a:prstGeom prst="rect">
            <a:avLst/>
          </a:prstGeom>
          <a:noFill/>
          <a:ln w="9525">
            <a:noFill/>
            <a:miter lim="800000"/>
            <a:headEnd/>
            <a:tailEnd/>
          </a:ln>
        </p:spPr>
      </p:pic>
      <p:sp>
        <p:nvSpPr>
          <p:cNvPr id="3" name="2 CuadroTexto"/>
          <p:cNvSpPr txBox="1"/>
          <p:nvPr/>
        </p:nvSpPr>
        <p:spPr>
          <a:xfrm>
            <a:off x="866792" y="1842655"/>
            <a:ext cx="7086600" cy="615553"/>
          </a:xfrm>
          <a:prstGeom prst="rect">
            <a:avLst/>
          </a:prstGeom>
          <a:noFill/>
        </p:spPr>
        <p:txBody>
          <a:bodyPr wrap="square" rtlCol="0">
            <a:spAutoFit/>
          </a:bodyPr>
          <a:lstStyle/>
          <a:p>
            <a:pPr algn="ctr">
              <a:buNone/>
            </a:pPr>
            <a:r>
              <a:rPr lang="es-MX" b="1" dirty="0" smtClean="0"/>
              <a:t>DEPARTAMENTO DE CIENCIAS DE LA VIDA Y LA AGRICULTURA</a:t>
            </a:r>
            <a:endParaRPr lang="es-ES_tradnl" b="1" dirty="0" smtClean="0"/>
          </a:p>
          <a:p>
            <a:pPr algn="ctr">
              <a:buNone/>
            </a:pPr>
            <a:r>
              <a:rPr lang="es-MX" sz="1600" b="1" dirty="0" smtClean="0"/>
              <a:t>CARRERA DE INGENIERÍA AGROPECUARIA - SANTO DOMINGO</a:t>
            </a:r>
            <a:endParaRPr lang="en-US" sz="1600" b="1" dirty="0"/>
          </a:p>
        </p:txBody>
      </p:sp>
      <p:sp>
        <p:nvSpPr>
          <p:cNvPr id="4" name="3 CuadroTexto"/>
          <p:cNvSpPr txBox="1"/>
          <p:nvPr/>
        </p:nvSpPr>
        <p:spPr>
          <a:xfrm>
            <a:off x="600092" y="2743200"/>
            <a:ext cx="7620000" cy="923330"/>
          </a:xfrm>
          <a:prstGeom prst="rect">
            <a:avLst/>
          </a:prstGeom>
          <a:noFill/>
        </p:spPr>
        <p:txBody>
          <a:bodyPr wrap="square" rtlCol="0">
            <a:spAutoFit/>
          </a:bodyPr>
          <a:lstStyle/>
          <a:p>
            <a:pPr algn="ctr"/>
            <a:r>
              <a:rPr lang="es-ES" dirty="0"/>
              <a:t>“</a:t>
            </a:r>
            <a:r>
              <a:rPr lang="es-EC" b="1" dirty="0"/>
              <a:t>EFECTO DE LA SUSTITUCION PARCIAL DEL FERTILIZANTE QUIMICO POR ZEOLITA Y MICORRIZA EN LA PRODUCCIÓN DE BRÓCOLI (</a:t>
            </a:r>
            <a:r>
              <a:rPr lang="es-EC" b="1" i="1" dirty="0"/>
              <a:t>Brassica </a:t>
            </a:r>
            <a:r>
              <a:rPr lang="es-EC" b="1" i="1" dirty="0">
                <a:solidFill>
                  <a:schemeClr val="bg1"/>
                </a:solidFill>
              </a:rPr>
              <a:t>oleracea</a:t>
            </a:r>
            <a:r>
              <a:rPr lang="es-EC" b="1" i="1" dirty="0"/>
              <a:t> L </a:t>
            </a:r>
            <a:r>
              <a:rPr lang="es-EC" b="1" i="1" dirty="0" err="1"/>
              <a:t>Vr</a:t>
            </a:r>
            <a:r>
              <a:rPr lang="es-EC" b="1" i="1" dirty="0"/>
              <a:t>. Botrytis), </a:t>
            </a:r>
            <a:r>
              <a:rPr lang="es-EC" b="1" dirty="0"/>
              <a:t>COTOPAXI – ECUADOR”</a:t>
            </a:r>
            <a:endParaRPr lang="en-US" dirty="0"/>
          </a:p>
        </p:txBody>
      </p:sp>
      <p:sp>
        <p:nvSpPr>
          <p:cNvPr id="5" name="4 CuadroTexto"/>
          <p:cNvSpPr txBox="1"/>
          <p:nvPr/>
        </p:nvSpPr>
        <p:spPr>
          <a:xfrm>
            <a:off x="2695592" y="4020234"/>
            <a:ext cx="4543408" cy="646331"/>
          </a:xfrm>
          <a:prstGeom prst="rect">
            <a:avLst/>
          </a:prstGeom>
          <a:noFill/>
        </p:spPr>
        <p:txBody>
          <a:bodyPr wrap="square" rtlCol="0">
            <a:spAutoFit/>
          </a:bodyPr>
          <a:lstStyle/>
          <a:p>
            <a:pPr algn="ctr"/>
            <a:r>
              <a:rPr lang="en-US" b="1" dirty="0" smtClean="0">
                <a:solidFill>
                  <a:schemeClr val="bg1"/>
                </a:solidFill>
              </a:rPr>
              <a:t>AUTOR: </a:t>
            </a:r>
          </a:p>
          <a:p>
            <a:pPr algn="ctr"/>
            <a:r>
              <a:rPr lang="en-US" b="1" dirty="0" smtClean="0">
                <a:solidFill>
                  <a:schemeClr val="bg1"/>
                </a:solidFill>
              </a:rPr>
              <a:t>RANDY MARCELO REINOSO ALARCON</a:t>
            </a:r>
            <a:endParaRPr lang="en-US" b="1" dirty="0">
              <a:solidFill>
                <a:schemeClr val="bg1"/>
              </a:solidFill>
            </a:endParaRPr>
          </a:p>
        </p:txBody>
      </p:sp>
      <p:sp>
        <p:nvSpPr>
          <p:cNvPr id="6" name="5 CuadroTexto"/>
          <p:cNvSpPr txBox="1"/>
          <p:nvPr/>
        </p:nvSpPr>
        <p:spPr>
          <a:xfrm>
            <a:off x="866792" y="5130691"/>
            <a:ext cx="4238608" cy="646331"/>
          </a:xfrm>
          <a:prstGeom prst="rect">
            <a:avLst/>
          </a:prstGeom>
          <a:noFill/>
        </p:spPr>
        <p:txBody>
          <a:bodyPr wrap="square" rtlCol="0">
            <a:spAutoFit/>
          </a:bodyPr>
          <a:lstStyle/>
          <a:p>
            <a:r>
              <a:rPr lang="en-US" b="1" dirty="0" smtClean="0">
                <a:solidFill>
                  <a:schemeClr val="bg1"/>
                </a:solidFill>
              </a:rPr>
              <a:t>Director: </a:t>
            </a:r>
            <a:r>
              <a:rPr lang="en-US" dirty="0" smtClean="0">
                <a:solidFill>
                  <a:schemeClr val="bg1"/>
                </a:solidFill>
              </a:rPr>
              <a:t>Ing. Freddy Enriquez Mg. Sc.</a:t>
            </a:r>
          </a:p>
          <a:p>
            <a:r>
              <a:rPr lang="en-US" b="1" dirty="0" smtClean="0">
                <a:solidFill>
                  <a:schemeClr val="bg1"/>
                </a:solidFill>
              </a:rPr>
              <a:t>Coodirector: </a:t>
            </a:r>
            <a:r>
              <a:rPr lang="en-US" dirty="0" smtClean="0">
                <a:solidFill>
                  <a:schemeClr val="bg1"/>
                </a:solidFill>
              </a:rPr>
              <a:t>Ing. Gustavo Nunez </a:t>
            </a:r>
            <a:r>
              <a:rPr lang="en-US" dirty="0">
                <a:solidFill>
                  <a:schemeClr val="bg1"/>
                </a:solidFill>
              </a:rPr>
              <a:t>Mg. Sc</a:t>
            </a:r>
            <a:r>
              <a:rPr lang="en-US" dirty="0"/>
              <a:t>.</a:t>
            </a:r>
          </a:p>
        </p:txBody>
      </p:sp>
      <p:sp>
        <p:nvSpPr>
          <p:cNvPr id="7" name="6 CuadroTexto"/>
          <p:cNvSpPr txBox="1"/>
          <p:nvPr/>
        </p:nvSpPr>
        <p:spPr>
          <a:xfrm>
            <a:off x="2562054" y="6091259"/>
            <a:ext cx="4456926" cy="369332"/>
          </a:xfrm>
          <a:prstGeom prst="rect">
            <a:avLst/>
          </a:prstGeom>
          <a:noFill/>
        </p:spPr>
        <p:txBody>
          <a:bodyPr wrap="none" rtlCol="0">
            <a:spAutoFit/>
          </a:bodyPr>
          <a:lstStyle/>
          <a:p>
            <a:r>
              <a:rPr lang="en-US" b="1" dirty="0" smtClean="0">
                <a:solidFill>
                  <a:schemeClr val="bg1"/>
                </a:solidFill>
              </a:rPr>
              <a:t>Santo Domingo de los Tsachilas, Mayo - 2014</a:t>
            </a:r>
            <a:endParaRPr lang="en-US" b="1" dirty="0">
              <a:solidFill>
                <a:schemeClr val="bg1"/>
              </a:solidFill>
            </a:endParaRPr>
          </a:p>
        </p:txBody>
      </p:sp>
    </p:spTree>
    <p:extLst>
      <p:ext uri="{BB962C8B-B14F-4D97-AF65-F5344CB8AC3E}">
        <p14:creationId xmlns:p14="http://schemas.microsoft.com/office/powerpoint/2010/main" val="35092184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2590800" y="381000"/>
            <a:ext cx="4267201" cy="646331"/>
          </a:xfrm>
          <a:prstGeom prst="rect">
            <a:avLst/>
          </a:prstGeom>
          <a:noFill/>
        </p:spPr>
        <p:txBody>
          <a:bodyPr wrap="square" rtlCol="0">
            <a:spAutoFit/>
          </a:bodyPr>
          <a:lstStyle/>
          <a:p>
            <a:pPr algn="ctr"/>
            <a:r>
              <a:rPr lang="es-EC" sz="3600" b="1" dirty="0" smtClean="0">
                <a:latin typeface="Times New Roman" pitchFamily="18" charset="0"/>
                <a:cs typeface="Times New Roman" pitchFamily="18" charset="0"/>
              </a:rPr>
              <a:t>Efecto</a:t>
            </a:r>
            <a:r>
              <a:rPr lang="en-US" sz="3600" b="1" dirty="0" smtClean="0">
                <a:latin typeface="Times New Roman" pitchFamily="18" charset="0"/>
                <a:cs typeface="Times New Roman" pitchFamily="18" charset="0"/>
              </a:rPr>
              <a:t> de las MVA</a:t>
            </a:r>
            <a:endParaRPr lang="es-EC" sz="3600" b="1" dirty="0">
              <a:latin typeface="Times New Roman" pitchFamily="18" charset="0"/>
              <a:cs typeface="Times New Roman" pitchFamily="18" charset="0"/>
            </a:endParaRPr>
          </a:p>
        </p:txBody>
      </p:sp>
      <p:sp>
        <p:nvSpPr>
          <p:cNvPr id="2" name="1 CuadroTexto"/>
          <p:cNvSpPr txBox="1"/>
          <p:nvPr/>
        </p:nvSpPr>
        <p:spPr>
          <a:xfrm>
            <a:off x="457200" y="990600"/>
            <a:ext cx="8169166" cy="2031325"/>
          </a:xfrm>
          <a:prstGeom prst="rect">
            <a:avLst/>
          </a:prstGeom>
          <a:noFill/>
        </p:spPr>
        <p:txBody>
          <a:bodyPr wrap="square" numCol="2" rtlCol="0">
            <a:spAutoFit/>
          </a:bodyPr>
          <a:lstStyle/>
          <a:p>
            <a:pPr marL="285750" indent="-285750">
              <a:buFont typeface="Arial" charset="0"/>
              <a:buChar char="•"/>
            </a:pPr>
            <a:r>
              <a:rPr lang="es-EC" dirty="0" smtClean="0"/>
              <a:t>Importancia para el Ecosistema</a:t>
            </a:r>
          </a:p>
          <a:p>
            <a:pPr marL="285750" indent="-285750">
              <a:buFont typeface="Arial" charset="0"/>
              <a:buChar char="•"/>
            </a:pPr>
            <a:r>
              <a:rPr lang="es-EC" dirty="0" smtClean="0"/>
              <a:t>Crecimiento de las plantas</a:t>
            </a:r>
          </a:p>
          <a:p>
            <a:pPr marL="285750" indent="-285750">
              <a:buFont typeface="Arial" charset="0"/>
              <a:buChar char="•"/>
            </a:pPr>
            <a:r>
              <a:rPr lang="es-EC" dirty="0" smtClean="0"/>
              <a:t>Nutrición de las plantas</a:t>
            </a:r>
          </a:p>
          <a:p>
            <a:pPr marL="285750" indent="-285750">
              <a:buFont typeface="Arial" charset="0"/>
              <a:buChar char="•"/>
            </a:pPr>
            <a:r>
              <a:rPr lang="es-EC" dirty="0" smtClean="0"/>
              <a:t>Efecto en el suelo (erosión)</a:t>
            </a:r>
          </a:p>
          <a:p>
            <a:pPr marL="285750" indent="-285750">
              <a:buFont typeface="Arial" charset="0"/>
              <a:buChar char="•"/>
            </a:pPr>
            <a:r>
              <a:rPr lang="es-EC" dirty="0" smtClean="0"/>
              <a:t>Captación del agua</a:t>
            </a:r>
          </a:p>
          <a:p>
            <a:pPr marL="285750" indent="-285750">
              <a:buFont typeface="Arial" charset="0"/>
              <a:buChar char="•"/>
            </a:pPr>
            <a:r>
              <a:rPr lang="es-EC" dirty="0" smtClean="0"/>
              <a:t>Protección contra patógenos </a:t>
            </a:r>
          </a:p>
          <a:p>
            <a:pPr marL="285750" indent="-285750">
              <a:buFont typeface="Arial" charset="0"/>
              <a:buChar char="•"/>
            </a:pPr>
            <a:r>
              <a:rPr lang="es-EC" dirty="0" smtClean="0"/>
              <a:t>Asociación con otros microorganismos </a:t>
            </a:r>
            <a:endParaRPr lang="es-EC" dirty="0"/>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8088" y="3048000"/>
            <a:ext cx="5384913" cy="3769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30848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2971800" y="567989"/>
            <a:ext cx="3158836"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smtClean="0"/>
              <a:t>TRASPLANTE</a:t>
            </a:r>
            <a:endParaRPr lang="en-US" sz="2000" b="1" dirty="0"/>
          </a:p>
        </p:txBody>
      </p:sp>
      <p:sp>
        <p:nvSpPr>
          <p:cNvPr id="7" name="6 CuadroTexto"/>
          <p:cNvSpPr txBox="1"/>
          <p:nvPr/>
        </p:nvSpPr>
        <p:spPr>
          <a:xfrm>
            <a:off x="6983251" y="6519446"/>
            <a:ext cx="2160749" cy="338554"/>
          </a:xfrm>
          <a:prstGeom prst="rect">
            <a:avLst/>
          </a:prstGeom>
          <a:noFill/>
        </p:spPr>
        <p:txBody>
          <a:bodyPr wrap="square" rtlCol="0">
            <a:spAutoFit/>
          </a:bodyPr>
          <a:lstStyle/>
          <a:p>
            <a:r>
              <a:rPr lang="es-EC" sz="1600" i="1" dirty="0" smtClean="0">
                <a:latin typeface="Times New Roman" pitchFamily="18" charset="0"/>
                <a:cs typeface="Times New Roman" pitchFamily="18" charset="0"/>
              </a:rPr>
              <a:t>Randy Reinoso Alarcón </a:t>
            </a:r>
            <a:endParaRPr lang="es-EC" sz="1600" i="1" dirty="0">
              <a:latin typeface="Times New Roman" pitchFamily="18" charset="0"/>
              <a:cs typeface="Times New Roman" pitchFamily="18" charset="0"/>
            </a:endParaRPr>
          </a:p>
        </p:txBody>
      </p:sp>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623" y="1371600"/>
            <a:ext cx="3075977" cy="2306983"/>
          </a:xfrm>
          <a:prstGeom prst="rect">
            <a:avLst/>
          </a:prstGeom>
          <a:ln w="28575">
            <a:solidFill>
              <a:schemeClr val="tx1"/>
            </a:solidFill>
          </a:ln>
        </p:spPr>
      </p:pic>
      <p:pic>
        <p:nvPicPr>
          <p:cNvPr id="6" name="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7600" y="2544756"/>
            <a:ext cx="2890800" cy="2168100"/>
          </a:xfrm>
          <a:prstGeom prst="rect">
            <a:avLst/>
          </a:prstGeom>
          <a:ln w="28575">
            <a:solidFill>
              <a:schemeClr val="tx1"/>
            </a:solidFill>
          </a:ln>
        </p:spPr>
      </p:pic>
      <p:pic>
        <p:nvPicPr>
          <p:cNvPr id="8" name="7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600" y="4398579"/>
            <a:ext cx="2669628" cy="2002221"/>
          </a:xfrm>
          <a:prstGeom prst="rect">
            <a:avLst/>
          </a:prstGeom>
          <a:ln w="28575">
            <a:solidFill>
              <a:schemeClr val="tx1"/>
            </a:solidFill>
          </a:ln>
        </p:spPr>
      </p:pic>
      <p:sp>
        <p:nvSpPr>
          <p:cNvPr id="9" name="8 CuadroTexto"/>
          <p:cNvSpPr txBox="1"/>
          <p:nvPr/>
        </p:nvSpPr>
        <p:spPr>
          <a:xfrm>
            <a:off x="609600" y="4968874"/>
            <a:ext cx="2667000" cy="1477328"/>
          </a:xfrm>
          <a:prstGeom prst="rect">
            <a:avLst/>
          </a:prstGeom>
          <a:noFill/>
        </p:spPr>
        <p:txBody>
          <a:bodyPr wrap="square" rtlCol="0">
            <a:spAutoFit/>
          </a:bodyPr>
          <a:lstStyle/>
          <a:p>
            <a:r>
              <a:rPr lang="en-US" b="1" dirty="0" err="1" smtClean="0"/>
              <a:t>Distancia</a:t>
            </a:r>
            <a:r>
              <a:rPr lang="en-US" b="1" dirty="0" smtClean="0"/>
              <a:t> de </a:t>
            </a:r>
            <a:r>
              <a:rPr lang="en-US" b="1" dirty="0" err="1" smtClean="0"/>
              <a:t>Siembra</a:t>
            </a:r>
            <a:endParaRPr lang="en-US" b="1" dirty="0" smtClean="0"/>
          </a:p>
          <a:p>
            <a:endParaRPr lang="en-US" dirty="0"/>
          </a:p>
          <a:p>
            <a:r>
              <a:rPr lang="en-US" dirty="0"/>
              <a:t>0</a:t>
            </a:r>
            <a:r>
              <a:rPr lang="en-US" dirty="0" smtClean="0"/>
              <a:t>,27 m. entre </a:t>
            </a:r>
            <a:r>
              <a:rPr lang="en-US" dirty="0" err="1" smtClean="0"/>
              <a:t>plantas</a:t>
            </a:r>
            <a:endParaRPr lang="en-US" dirty="0" smtClean="0"/>
          </a:p>
          <a:p>
            <a:r>
              <a:rPr lang="en-US" dirty="0" smtClean="0"/>
              <a:t>0,50 m. entre </a:t>
            </a:r>
            <a:r>
              <a:rPr lang="en-US" dirty="0" err="1" smtClean="0"/>
              <a:t>hilera</a:t>
            </a:r>
            <a:r>
              <a:rPr lang="en-US" dirty="0" smtClean="0"/>
              <a:t> </a:t>
            </a:r>
            <a:r>
              <a:rPr lang="en-US" dirty="0" err="1" smtClean="0"/>
              <a:t>doble</a:t>
            </a:r>
            <a:endParaRPr lang="en-US" dirty="0" smtClean="0"/>
          </a:p>
          <a:p>
            <a:r>
              <a:rPr lang="en-US" dirty="0" smtClean="0"/>
              <a:t>0,70 m. entre camas</a:t>
            </a:r>
            <a:endParaRPr lang="es-EC" dirty="0"/>
          </a:p>
        </p:txBody>
      </p:sp>
    </p:spTree>
    <p:extLst>
      <p:ext uri="{BB962C8B-B14F-4D97-AF65-F5344CB8AC3E}">
        <p14:creationId xmlns:p14="http://schemas.microsoft.com/office/powerpoint/2010/main" val="71093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6" presetClass="entr" presetSubtype="16"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par>
                                <p:cTn id="12" presetID="6" presetClass="entr" presetSubtype="16"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par>
                                <p:cTn id="15" presetID="6"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 calcmode="lin" valueType="num">
                                      <p:cBhvr>
                                        <p:cTn id="22" dur="1000" fill="hold"/>
                                        <p:tgtEl>
                                          <p:spTgt spid="9"/>
                                        </p:tgtEl>
                                        <p:attrNameLst>
                                          <p:attrName>style.rotation</p:attrName>
                                        </p:attrNameLst>
                                      </p:cBhvr>
                                      <p:tavLst>
                                        <p:tav tm="0">
                                          <p:val>
                                            <p:fltVal val="90"/>
                                          </p:val>
                                        </p:tav>
                                        <p:tav tm="100000">
                                          <p:val>
                                            <p:fltVal val="0"/>
                                          </p:val>
                                        </p:tav>
                                      </p:tavLst>
                                    </p:anim>
                                    <p:animEffect transition="in" filter="fade">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3200400" y="642938"/>
            <a:ext cx="3158836"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smtClean="0"/>
              <a:t>RIEGO </a:t>
            </a:r>
            <a:endParaRPr lang="en-US" sz="2000" b="1" dirty="0"/>
          </a:p>
        </p:txBody>
      </p:sp>
      <p:sp>
        <p:nvSpPr>
          <p:cNvPr id="7" name="6 CuadroTexto"/>
          <p:cNvSpPr txBox="1"/>
          <p:nvPr/>
        </p:nvSpPr>
        <p:spPr>
          <a:xfrm>
            <a:off x="6983251" y="6519446"/>
            <a:ext cx="2160749" cy="338554"/>
          </a:xfrm>
          <a:prstGeom prst="rect">
            <a:avLst/>
          </a:prstGeom>
          <a:noFill/>
        </p:spPr>
        <p:txBody>
          <a:bodyPr wrap="square" rtlCol="0">
            <a:spAutoFit/>
          </a:bodyPr>
          <a:lstStyle/>
          <a:p>
            <a:r>
              <a:rPr lang="es-EC" sz="1600" i="1" dirty="0" smtClean="0">
                <a:latin typeface="Times New Roman" pitchFamily="18" charset="0"/>
                <a:cs typeface="Times New Roman" pitchFamily="18" charset="0"/>
              </a:rPr>
              <a:t>Randy Reinoso Alarcón </a:t>
            </a:r>
            <a:endParaRPr lang="es-EC" sz="1600" i="1" dirty="0">
              <a:latin typeface="Times New Roman" pitchFamily="18" charset="0"/>
              <a:cs typeface="Times New Roman" pitchFamily="18" charset="0"/>
            </a:endParaRPr>
          </a:p>
        </p:txBody>
      </p:sp>
      <p:pic>
        <p:nvPicPr>
          <p:cNvPr id="10242" name="Picture 2" descr="H:\FOTOS BIOAMECSA\CULTIVOS SIERRA\ARCHIVO BROCOLI G\FOTOS BROCOLI 2007\bro . pano coto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5730" y="1295400"/>
            <a:ext cx="5689079" cy="42672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2057400" y="5873112"/>
            <a:ext cx="2607052" cy="646331"/>
          </a:xfrm>
          <a:prstGeom prst="rect">
            <a:avLst/>
          </a:prstGeom>
          <a:noFill/>
        </p:spPr>
        <p:txBody>
          <a:bodyPr wrap="square" rtlCol="0">
            <a:spAutoFit/>
          </a:bodyPr>
          <a:lstStyle/>
          <a:p>
            <a:pPr algn="ctr"/>
            <a:r>
              <a:rPr lang="es-EC" b="1" dirty="0" smtClean="0"/>
              <a:t>Requerimiento Hídrico</a:t>
            </a:r>
          </a:p>
          <a:p>
            <a:pPr algn="ctr"/>
            <a:r>
              <a:rPr lang="en-US" dirty="0"/>
              <a:t>9</a:t>
            </a:r>
            <a:r>
              <a:rPr lang="en-US" dirty="0" smtClean="0"/>
              <a:t>00 mm/</a:t>
            </a:r>
            <a:r>
              <a:rPr lang="en-US" dirty="0" err="1" smtClean="0"/>
              <a:t>ciclo</a:t>
            </a:r>
            <a:endParaRPr lang="en-US" dirty="0" smtClean="0"/>
          </a:p>
        </p:txBody>
      </p:sp>
      <p:sp>
        <p:nvSpPr>
          <p:cNvPr id="6" name="5 CuadroTexto"/>
          <p:cNvSpPr txBox="1"/>
          <p:nvPr/>
        </p:nvSpPr>
        <p:spPr>
          <a:xfrm>
            <a:off x="4664452" y="5876368"/>
            <a:ext cx="2309297" cy="646331"/>
          </a:xfrm>
          <a:prstGeom prst="rect">
            <a:avLst/>
          </a:prstGeom>
          <a:noFill/>
        </p:spPr>
        <p:txBody>
          <a:bodyPr wrap="square" rtlCol="0">
            <a:spAutoFit/>
          </a:bodyPr>
          <a:lstStyle/>
          <a:p>
            <a:pPr algn="ctr"/>
            <a:r>
              <a:rPr lang="es-EC" b="1" dirty="0" smtClean="0"/>
              <a:t>Humedad del Suelo</a:t>
            </a:r>
          </a:p>
          <a:p>
            <a:pPr algn="ctr"/>
            <a:r>
              <a:rPr lang="en-US" dirty="0" smtClean="0"/>
              <a:t>60-80</a:t>
            </a:r>
            <a:r>
              <a:rPr lang="en-US" dirty="0"/>
              <a:t>% Cap. </a:t>
            </a:r>
            <a:r>
              <a:rPr lang="en-US" dirty="0" smtClean="0"/>
              <a:t>Cam</a:t>
            </a:r>
            <a:endParaRPr lang="en-US" dirty="0"/>
          </a:p>
        </p:txBody>
      </p:sp>
    </p:spTree>
    <p:extLst>
      <p:ext uri="{BB962C8B-B14F-4D97-AF65-F5344CB8AC3E}">
        <p14:creationId xmlns:p14="http://schemas.microsoft.com/office/powerpoint/2010/main" val="231786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wheel(1)">
                                      <p:cBhvr>
                                        <p:cTn id="12" dur="2000"/>
                                        <p:tgtEl>
                                          <p:spTgt spid="10242"/>
                                        </p:tgtEl>
                                      </p:cBhvr>
                                    </p:animEffect>
                                  </p:childTnLst>
                                </p:cTn>
                              </p:par>
                              <p:par>
                                <p:cTn id="13" presetID="23"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3048000" y="605134"/>
            <a:ext cx="3158836"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smtClean="0"/>
              <a:t>FERTILIZACION…</a:t>
            </a:r>
            <a:endParaRPr lang="en-US" sz="2000" b="1" dirty="0"/>
          </a:p>
        </p:txBody>
      </p:sp>
      <p:sp>
        <p:nvSpPr>
          <p:cNvPr id="7" name="6 CuadroTexto"/>
          <p:cNvSpPr txBox="1"/>
          <p:nvPr/>
        </p:nvSpPr>
        <p:spPr>
          <a:xfrm>
            <a:off x="6983251" y="6519446"/>
            <a:ext cx="2160749" cy="338554"/>
          </a:xfrm>
          <a:prstGeom prst="rect">
            <a:avLst/>
          </a:prstGeom>
          <a:noFill/>
        </p:spPr>
        <p:txBody>
          <a:bodyPr wrap="square" rtlCol="0">
            <a:spAutoFit/>
          </a:bodyPr>
          <a:lstStyle/>
          <a:p>
            <a:r>
              <a:rPr lang="es-EC" sz="1600" i="1" dirty="0" smtClean="0">
                <a:latin typeface="Times New Roman" pitchFamily="18" charset="0"/>
                <a:cs typeface="Times New Roman" pitchFamily="18" charset="0"/>
              </a:rPr>
              <a:t>Randy Reinoso Alarcón </a:t>
            </a:r>
            <a:endParaRPr lang="es-EC" sz="1600" i="1" dirty="0">
              <a:latin typeface="Times New Roman" pitchFamily="18" charset="0"/>
              <a:cs typeface="Times New Roman" pitchFamily="18" charset="0"/>
            </a:endParaRPr>
          </a:p>
        </p:txBody>
      </p:sp>
      <p:pic>
        <p:nvPicPr>
          <p:cNvPr id="1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64" y="1252538"/>
            <a:ext cx="7845732" cy="514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530364" y="762000"/>
            <a:ext cx="2136636" cy="1384995"/>
          </a:xfrm>
          <a:prstGeom prst="rect">
            <a:avLst/>
          </a:prstGeom>
          <a:noFill/>
        </p:spPr>
        <p:txBody>
          <a:bodyPr wrap="square" rtlCol="0">
            <a:spAutoFit/>
          </a:bodyPr>
          <a:lstStyle/>
          <a:p>
            <a:pPr algn="ctr"/>
            <a:r>
              <a:rPr lang="en-US" sz="1400" b="1" dirty="0" smtClean="0"/>
              <a:t>%</a:t>
            </a:r>
          </a:p>
          <a:p>
            <a:r>
              <a:rPr lang="en-US" sz="1400" b="1" dirty="0" smtClean="0"/>
              <a:t>N       P        K       Mg       S</a:t>
            </a:r>
          </a:p>
          <a:p>
            <a:r>
              <a:rPr lang="en-US" sz="1400" dirty="0" smtClean="0"/>
              <a:t>20    100   20      100      100</a:t>
            </a:r>
          </a:p>
          <a:p>
            <a:r>
              <a:rPr lang="en-US" sz="1400" dirty="0" smtClean="0"/>
              <a:t>40              40</a:t>
            </a:r>
          </a:p>
          <a:p>
            <a:r>
              <a:rPr lang="en-US" sz="1400" dirty="0" smtClean="0"/>
              <a:t>30              40</a:t>
            </a:r>
          </a:p>
          <a:p>
            <a:r>
              <a:rPr lang="en-US" sz="1400" dirty="0"/>
              <a:t>1</a:t>
            </a:r>
            <a:r>
              <a:rPr lang="en-US" sz="1400" dirty="0" smtClean="0"/>
              <a:t>0</a:t>
            </a:r>
            <a:endParaRPr lang="es-EC" sz="1400" dirty="0"/>
          </a:p>
        </p:txBody>
      </p:sp>
    </p:spTree>
    <p:extLst>
      <p:ext uri="{BB962C8B-B14F-4D97-AF65-F5344CB8AC3E}">
        <p14:creationId xmlns:p14="http://schemas.microsoft.com/office/powerpoint/2010/main" val="98651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22" presetClass="entr" presetSubtype="4" fill="hold" nodeType="withEffect">
                                  <p:stCondLst>
                                    <p:cond delay="0"/>
                                  </p:stCondLst>
                                  <p:childTnLst>
                                    <p:set>
                                      <p:cBhvr>
                                        <p:cTn id="10" dur="1" fill="hold">
                                          <p:stCondLst>
                                            <p:cond delay="0"/>
                                          </p:stCondLst>
                                        </p:cTn>
                                        <p:tgtEl>
                                          <p:spTgt spid="11269"/>
                                        </p:tgtEl>
                                        <p:attrNameLst>
                                          <p:attrName>style.visibility</p:attrName>
                                        </p:attrNameLst>
                                      </p:cBhvr>
                                      <p:to>
                                        <p:strVal val="visible"/>
                                      </p:to>
                                    </p:set>
                                    <p:animEffect transition="in" filter="wipe(down)">
                                      <p:cBhvr>
                                        <p:cTn id="11"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6983251" y="6519446"/>
            <a:ext cx="2160749" cy="338554"/>
          </a:xfrm>
          <a:prstGeom prst="rect">
            <a:avLst/>
          </a:prstGeom>
          <a:noFill/>
        </p:spPr>
        <p:txBody>
          <a:bodyPr wrap="square" rtlCol="0">
            <a:spAutoFit/>
          </a:bodyPr>
          <a:lstStyle/>
          <a:p>
            <a:r>
              <a:rPr lang="es-EC" sz="1600" i="1" dirty="0" smtClean="0">
                <a:latin typeface="Times New Roman" pitchFamily="18" charset="0"/>
                <a:cs typeface="Times New Roman" pitchFamily="18" charset="0"/>
              </a:rPr>
              <a:t>Randy Reinoso Alarcón </a:t>
            </a:r>
            <a:endParaRPr lang="es-EC" sz="1600" i="1" dirty="0">
              <a:latin typeface="Times New Roman" pitchFamily="18" charset="0"/>
              <a:cs typeface="Times New Roman" pitchFamily="18" charset="0"/>
            </a:endParaRPr>
          </a:p>
        </p:txBody>
      </p:sp>
      <p:sp>
        <p:nvSpPr>
          <p:cNvPr id="6" name="5 CuadroTexto"/>
          <p:cNvSpPr txBox="1"/>
          <p:nvPr/>
        </p:nvSpPr>
        <p:spPr>
          <a:xfrm>
            <a:off x="3048000" y="840572"/>
            <a:ext cx="3158836"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smtClean="0"/>
              <a:t>FERTILIZACION…</a:t>
            </a:r>
            <a:endParaRPr lang="en-US" sz="2000" b="1" dirty="0"/>
          </a:p>
        </p:txBody>
      </p:sp>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1850" y="3493827"/>
            <a:ext cx="3511136" cy="3080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605116"/>
            <a:ext cx="8568918" cy="1888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651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12292"/>
                                        </p:tgtEl>
                                        <p:attrNameLst>
                                          <p:attrName>style.visibility</p:attrName>
                                        </p:attrNameLst>
                                      </p:cBhvr>
                                      <p:to>
                                        <p:strVal val="visible"/>
                                      </p:to>
                                    </p:set>
                                    <p:anim calcmode="lin" valueType="num">
                                      <p:cBhvr>
                                        <p:cTn id="12" dur="1000" fill="hold"/>
                                        <p:tgtEl>
                                          <p:spTgt spid="12292"/>
                                        </p:tgtEl>
                                        <p:attrNameLst>
                                          <p:attrName>ppt_w</p:attrName>
                                        </p:attrNameLst>
                                      </p:cBhvr>
                                      <p:tavLst>
                                        <p:tav tm="0">
                                          <p:val>
                                            <p:fltVal val="0"/>
                                          </p:val>
                                        </p:tav>
                                        <p:tav tm="100000">
                                          <p:val>
                                            <p:strVal val="#ppt_w"/>
                                          </p:val>
                                        </p:tav>
                                      </p:tavLst>
                                    </p:anim>
                                    <p:anim calcmode="lin" valueType="num">
                                      <p:cBhvr>
                                        <p:cTn id="13" dur="1000" fill="hold"/>
                                        <p:tgtEl>
                                          <p:spTgt spid="12292"/>
                                        </p:tgtEl>
                                        <p:attrNameLst>
                                          <p:attrName>ppt_h</p:attrName>
                                        </p:attrNameLst>
                                      </p:cBhvr>
                                      <p:tavLst>
                                        <p:tav tm="0">
                                          <p:val>
                                            <p:fltVal val="0"/>
                                          </p:val>
                                        </p:tav>
                                        <p:tav tm="100000">
                                          <p:val>
                                            <p:strVal val="#ppt_h"/>
                                          </p:val>
                                        </p:tav>
                                      </p:tavLst>
                                    </p:anim>
                                    <p:anim calcmode="lin" valueType="num">
                                      <p:cBhvr>
                                        <p:cTn id="14" dur="1000" fill="hold"/>
                                        <p:tgtEl>
                                          <p:spTgt spid="12292"/>
                                        </p:tgtEl>
                                        <p:attrNameLst>
                                          <p:attrName>style.rotation</p:attrName>
                                        </p:attrNameLst>
                                      </p:cBhvr>
                                      <p:tavLst>
                                        <p:tav tm="0">
                                          <p:val>
                                            <p:fltVal val="90"/>
                                          </p:val>
                                        </p:tav>
                                        <p:tav tm="100000">
                                          <p:val>
                                            <p:fltVal val="0"/>
                                          </p:val>
                                        </p:tav>
                                      </p:tavLst>
                                    </p:anim>
                                    <p:animEffect transition="in" filter="fade">
                                      <p:cBhvr>
                                        <p:cTn id="15" dur="1000"/>
                                        <p:tgtEl>
                                          <p:spTgt spid="12292"/>
                                        </p:tgtEl>
                                      </p:cBhvr>
                                    </p:animEffect>
                                  </p:childTnLst>
                                </p:cTn>
                              </p:par>
                            </p:childTnLst>
                          </p:cTn>
                        </p:par>
                        <p:par>
                          <p:cTn id="16" fill="hold">
                            <p:stCondLst>
                              <p:cond delay="1500"/>
                            </p:stCondLst>
                            <p:childTnLst>
                              <p:par>
                                <p:cTn id="17" presetID="31" presetClass="entr" presetSubtype="0" fill="hold" nodeType="afterEffect">
                                  <p:stCondLst>
                                    <p:cond delay="0"/>
                                  </p:stCondLst>
                                  <p:childTnLst>
                                    <p:set>
                                      <p:cBhvr>
                                        <p:cTn id="18" dur="1" fill="hold">
                                          <p:stCondLst>
                                            <p:cond delay="0"/>
                                          </p:stCondLst>
                                        </p:cTn>
                                        <p:tgtEl>
                                          <p:spTgt spid="12291"/>
                                        </p:tgtEl>
                                        <p:attrNameLst>
                                          <p:attrName>style.visibility</p:attrName>
                                        </p:attrNameLst>
                                      </p:cBhvr>
                                      <p:to>
                                        <p:strVal val="visible"/>
                                      </p:to>
                                    </p:set>
                                    <p:anim calcmode="lin" valueType="num">
                                      <p:cBhvr>
                                        <p:cTn id="19" dur="1000" fill="hold"/>
                                        <p:tgtEl>
                                          <p:spTgt spid="12291"/>
                                        </p:tgtEl>
                                        <p:attrNameLst>
                                          <p:attrName>ppt_w</p:attrName>
                                        </p:attrNameLst>
                                      </p:cBhvr>
                                      <p:tavLst>
                                        <p:tav tm="0">
                                          <p:val>
                                            <p:fltVal val="0"/>
                                          </p:val>
                                        </p:tav>
                                        <p:tav tm="100000">
                                          <p:val>
                                            <p:strVal val="#ppt_w"/>
                                          </p:val>
                                        </p:tav>
                                      </p:tavLst>
                                    </p:anim>
                                    <p:anim calcmode="lin" valueType="num">
                                      <p:cBhvr>
                                        <p:cTn id="20" dur="1000" fill="hold"/>
                                        <p:tgtEl>
                                          <p:spTgt spid="12291"/>
                                        </p:tgtEl>
                                        <p:attrNameLst>
                                          <p:attrName>ppt_h</p:attrName>
                                        </p:attrNameLst>
                                      </p:cBhvr>
                                      <p:tavLst>
                                        <p:tav tm="0">
                                          <p:val>
                                            <p:fltVal val="0"/>
                                          </p:val>
                                        </p:tav>
                                        <p:tav tm="100000">
                                          <p:val>
                                            <p:strVal val="#ppt_h"/>
                                          </p:val>
                                        </p:tav>
                                      </p:tavLst>
                                    </p:anim>
                                    <p:anim calcmode="lin" valueType="num">
                                      <p:cBhvr>
                                        <p:cTn id="21" dur="1000" fill="hold"/>
                                        <p:tgtEl>
                                          <p:spTgt spid="12291"/>
                                        </p:tgtEl>
                                        <p:attrNameLst>
                                          <p:attrName>style.rotation</p:attrName>
                                        </p:attrNameLst>
                                      </p:cBhvr>
                                      <p:tavLst>
                                        <p:tav tm="0">
                                          <p:val>
                                            <p:fltVal val="90"/>
                                          </p:val>
                                        </p:tav>
                                        <p:tav tm="100000">
                                          <p:val>
                                            <p:fltVal val="0"/>
                                          </p:val>
                                        </p:tav>
                                      </p:tavLst>
                                    </p:anim>
                                    <p:animEffect transition="in" filter="fade">
                                      <p:cBhvr>
                                        <p:cTn id="22" dur="10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3048000" y="642938"/>
            <a:ext cx="3158836"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smtClean="0"/>
              <a:t>FERTILIZACION…</a:t>
            </a:r>
            <a:endParaRPr lang="en-US" sz="2000" b="1" dirty="0"/>
          </a:p>
        </p:txBody>
      </p:sp>
      <p:pic>
        <p:nvPicPr>
          <p:cNvPr id="133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408" y="1482346"/>
            <a:ext cx="2770592" cy="235305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34382" y="1482346"/>
            <a:ext cx="2743200" cy="23604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82382" y="1503727"/>
            <a:ext cx="2485680" cy="231267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descr="C:\Users\Antonella\Desktop\TESIS\FOTOGRAFIAS\4ta. FERTILIZACION\IMG_211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8740" y="4167666"/>
            <a:ext cx="3598460" cy="25146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3318" name="Picture 6" descr="C:\Users\Antonella\Desktop\TESIS\FOTOGRAFIAS\4ta. FERTILIZACION\IMG_210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53000" y="4114800"/>
            <a:ext cx="3362632" cy="252197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01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13314"/>
                                        </p:tgtEl>
                                        <p:attrNameLst>
                                          <p:attrName>style.visibility</p:attrName>
                                        </p:attrNameLst>
                                      </p:cBhvr>
                                      <p:to>
                                        <p:strVal val="visible"/>
                                      </p:to>
                                    </p:set>
                                    <p:anim calcmode="lin" valueType="num">
                                      <p:cBhvr>
                                        <p:cTn id="12" dur="1000" fill="hold"/>
                                        <p:tgtEl>
                                          <p:spTgt spid="13314"/>
                                        </p:tgtEl>
                                        <p:attrNameLst>
                                          <p:attrName>ppt_w</p:attrName>
                                        </p:attrNameLst>
                                      </p:cBhvr>
                                      <p:tavLst>
                                        <p:tav tm="0">
                                          <p:val>
                                            <p:fltVal val="0"/>
                                          </p:val>
                                        </p:tav>
                                        <p:tav tm="100000">
                                          <p:val>
                                            <p:strVal val="#ppt_w"/>
                                          </p:val>
                                        </p:tav>
                                      </p:tavLst>
                                    </p:anim>
                                    <p:anim calcmode="lin" valueType="num">
                                      <p:cBhvr>
                                        <p:cTn id="13" dur="1000" fill="hold"/>
                                        <p:tgtEl>
                                          <p:spTgt spid="13314"/>
                                        </p:tgtEl>
                                        <p:attrNameLst>
                                          <p:attrName>ppt_h</p:attrName>
                                        </p:attrNameLst>
                                      </p:cBhvr>
                                      <p:tavLst>
                                        <p:tav tm="0">
                                          <p:val>
                                            <p:fltVal val="0"/>
                                          </p:val>
                                        </p:tav>
                                        <p:tav tm="100000">
                                          <p:val>
                                            <p:strVal val="#ppt_h"/>
                                          </p:val>
                                        </p:tav>
                                      </p:tavLst>
                                    </p:anim>
                                    <p:anim calcmode="lin" valueType="num">
                                      <p:cBhvr>
                                        <p:cTn id="14" dur="1000" fill="hold"/>
                                        <p:tgtEl>
                                          <p:spTgt spid="13314"/>
                                        </p:tgtEl>
                                        <p:attrNameLst>
                                          <p:attrName>style.rotation</p:attrName>
                                        </p:attrNameLst>
                                      </p:cBhvr>
                                      <p:tavLst>
                                        <p:tav tm="0">
                                          <p:val>
                                            <p:fltVal val="90"/>
                                          </p:val>
                                        </p:tav>
                                        <p:tav tm="100000">
                                          <p:val>
                                            <p:fltVal val="0"/>
                                          </p:val>
                                        </p:tav>
                                      </p:tavLst>
                                    </p:anim>
                                    <p:animEffect transition="in" filter="fade">
                                      <p:cBhvr>
                                        <p:cTn id="15" dur="1000"/>
                                        <p:tgtEl>
                                          <p:spTgt spid="13314"/>
                                        </p:tgtEl>
                                      </p:cBhvr>
                                    </p:animEffect>
                                  </p:childTnLst>
                                </p:cTn>
                              </p:par>
                            </p:childTnLst>
                          </p:cTn>
                        </p:par>
                        <p:par>
                          <p:cTn id="16" fill="hold">
                            <p:stCondLst>
                              <p:cond delay="1500"/>
                            </p:stCondLst>
                            <p:childTnLst>
                              <p:par>
                                <p:cTn id="17" presetID="31" presetClass="entr" presetSubtype="0" fill="hold" nodeType="afterEffect">
                                  <p:stCondLst>
                                    <p:cond delay="0"/>
                                  </p:stCondLst>
                                  <p:childTnLst>
                                    <p:set>
                                      <p:cBhvr>
                                        <p:cTn id="18" dur="1" fill="hold">
                                          <p:stCondLst>
                                            <p:cond delay="0"/>
                                          </p:stCondLst>
                                        </p:cTn>
                                        <p:tgtEl>
                                          <p:spTgt spid="13315"/>
                                        </p:tgtEl>
                                        <p:attrNameLst>
                                          <p:attrName>style.visibility</p:attrName>
                                        </p:attrNameLst>
                                      </p:cBhvr>
                                      <p:to>
                                        <p:strVal val="visible"/>
                                      </p:to>
                                    </p:set>
                                    <p:anim calcmode="lin" valueType="num">
                                      <p:cBhvr>
                                        <p:cTn id="19" dur="1000" fill="hold"/>
                                        <p:tgtEl>
                                          <p:spTgt spid="13315"/>
                                        </p:tgtEl>
                                        <p:attrNameLst>
                                          <p:attrName>ppt_w</p:attrName>
                                        </p:attrNameLst>
                                      </p:cBhvr>
                                      <p:tavLst>
                                        <p:tav tm="0">
                                          <p:val>
                                            <p:fltVal val="0"/>
                                          </p:val>
                                        </p:tav>
                                        <p:tav tm="100000">
                                          <p:val>
                                            <p:strVal val="#ppt_w"/>
                                          </p:val>
                                        </p:tav>
                                      </p:tavLst>
                                    </p:anim>
                                    <p:anim calcmode="lin" valueType="num">
                                      <p:cBhvr>
                                        <p:cTn id="20" dur="1000" fill="hold"/>
                                        <p:tgtEl>
                                          <p:spTgt spid="13315"/>
                                        </p:tgtEl>
                                        <p:attrNameLst>
                                          <p:attrName>ppt_h</p:attrName>
                                        </p:attrNameLst>
                                      </p:cBhvr>
                                      <p:tavLst>
                                        <p:tav tm="0">
                                          <p:val>
                                            <p:fltVal val="0"/>
                                          </p:val>
                                        </p:tav>
                                        <p:tav tm="100000">
                                          <p:val>
                                            <p:strVal val="#ppt_h"/>
                                          </p:val>
                                        </p:tav>
                                      </p:tavLst>
                                    </p:anim>
                                    <p:anim calcmode="lin" valueType="num">
                                      <p:cBhvr>
                                        <p:cTn id="21" dur="1000" fill="hold"/>
                                        <p:tgtEl>
                                          <p:spTgt spid="13315"/>
                                        </p:tgtEl>
                                        <p:attrNameLst>
                                          <p:attrName>style.rotation</p:attrName>
                                        </p:attrNameLst>
                                      </p:cBhvr>
                                      <p:tavLst>
                                        <p:tav tm="0">
                                          <p:val>
                                            <p:fltVal val="90"/>
                                          </p:val>
                                        </p:tav>
                                        <p:tav tm="100000">
                                          <p:val>
                                            <p:fltVal val="0"/>
                                          </p:val>
                                        </p:tav>
                                      </p:tavLst>
                                    </p:anim>
                                    <p:animEffect transition="in" filter="fade">
                                      <p:cBhvr>
                                        <p:cTn id="22" dur="1000"/>
                                        <p:tgtEl>
                                          <p:spTgt spid="13315"/>
                                        </p:tgtEl>
                                      </p:cBhvr>
                                    </p:animEffect>
                                  </p:childTnLst>
                                </p:cTn>
                              </p:par>
                            </p:childTnLst>
                          </p:cTn>
                        </p:par>
                        <p:par>
                          <p:cTn id="23" fill="hold">
                            <p:stCondLst>
                              <p:cond delay="2500"/>
                            </p:stCondLst>
                            <p:childTnLst>
                              <p:par>
                                <p:cTn id="24" presetID="31" presetClass="entr" presetSubtype="0" fill="hold" nodeType="afterEffect">
                                  <p:stCondLst>
                                    <p:cond delay="0"/>
                                  </p:stCondLst>
                                  <p:childTnLst>
                                    <p:set>
                                      <p:cBhvr>
                                        <p:cTn id="25" dur="1" fill="hold">
                                          <p:stCondLst>
                                            <p:cond delay="0"/>
                                          </p:stCondLst>
                                        </p:cTn>
                                        <p:tgtEl>
                                          <p:spTgt spid="13316"/>
                                        </p:tgtEl>
                                        <p:attrNameLst>
                                          <p:attrName>style.visibility</p:attrName>
                                        </p:attrNameLst>
                                      </p:cBhvr>
                                      <p:to>
                                        <p:strVal val="visible"/>
                                      </p:to>
                                    </p:set>
                                    <p:anim calcmode="lin" valueType="num">
                                      <p:cBhvr>
                                        <p:cTn id="26" dur="1000" fill="hold"/>
                                        <p:tgtEl>
                                          <p:spTgt spid="13316"/>
                                        </p:tgtEl>
                                        <p:attrNameLst>
                                          <p:attrName>ppt_w</p:attrName>
                                        </p:attrNameLst>
                                      </p:cBhvr>
                                      <p:tavLst>
                                        <p:tav tm="0">
                                          <p:val>
                                            <p:fltVal val="0"/>
                                          </p:val>
                                        </p:tav>
                                        <p:tav tm="100000">
                                          <p:val>
                                            <p:strVal val="#ppt_w"/>
                                          </p:val>
                                        </p:tav>
                                      </p:tavLst>
                                    </p:anim>
                                    <p:anim calcmode="lin" valueType="num">
                                      <p:cBhvr>
                                        <p:cTn id="27" dur="1000" fill="hold"/>
                                        <p:tgtEl>
                                          <p:spTgt spid="13316"/>
                                        </p:tgtEl>
                                        <p:attrNameLst>
                                          <p:attrName>ppt_h</p:attrName>
                                        </p:attrNameLst>
                                      </p:cBhvr>
                                      <p:tavLst>
                                        <p:tav tm="0">
                                          <p:val>
                                            <p:fltVal val="0"/>
                                          </p:val>
                                        </p:tav>
                                        <p:tav tm="100000">
                                          <p:val>
                                            <p:strVal val="#ppt_h"/>
                                          </p:val>
                                        </p:tav>
                                      </p:tavLst>
                                    </p:anim>
                                    <p:anim calcmode="lin" valueType="num">
                                      <p:cBhvr>
                                        <p:cTn id="28" dur="1000" fill="hold"/>
                                        <p:tgtEl>
                                          <p:spTgt spid="13316"/>
                                        </p:tgtEl>
                                        <p:attrNameLst>
                                          <p:attrName>style.rotation</p:attrName>
                                        </p:attrNameLst>
                                      </p:cBhvr>
                                      <p:tavLst>
                                        <p:tav tm="0">
                                          <p:val>
                                            <p:fltVal val="90"/>
                                          </p:val>
                                        </p:tav>
                                        <p:tav tm="100000">
                                          <p:val>
                                            <p:fltVal val="0"/>
                                          </p:val>
                                        </p:tav>
                                      </p:tavLst>
                                    </p:anim>
                                    <p:animEffect transition="in" filter="fade">
                                      <p:cBhvr>
                                        <p:cTn id="29" dur="1000"/>
                                        <p:tgtEl>
                                          <p:spTgt spid="13316"/>
                                        </p:tgtEl>
                                      </p:cBhvr>
                                    </p:animEffect>
                                  </p:childTnLst>
                                </p:cTn>
                              </p:par>
                            </p:childTnLst>
                          </p:cTn>
                        </p:par>
                        <p:par>
                          <p:cTn id="30" fill="hold">
                            <p:stCondLst>
                              <p:cond delay="3500"/>
                            </p:stCondLst>
                            <p:childTnLst>
                              <p:par>
                                <p:cTn id="31" presetID="31" presetClass="entr" presetSubtype="0" fill="hold" nodeType="afterEffect">
                                  <p:stCondLst>
                                    <p:cond delay="0"/>
                                  </p:stCondLst>
                                  <p:childTnLst>
                                    <p:set>
                                      <p:cBhvr>
                                        <p:cTn id="32" dur="1" fill="hold">
                                          <p:stCondLst>
                                            <p:cond delay="0"/>
                                          </p:stCondLst>
                                        </p:cTn>
                                        <p:tgtEl>
                                          <p:spTgt spid="13317"/>
                                        </p:tgtEl>
                                        <p:attrNameLst>
                                          <p:attrName>style.visibility</p:attrName>
                                        </p:attrNameLst>
                                      </p:cBhvr>
                                      <p:to>
                                        <p:strVal val="visible"/>
                                      </p:to>
                                    </p:set>
                                    <p:anim calcmode="lin" valueType="num">
                                      <p:cBhvr>
                                        <p:cTn id="33" dur="1000" fill="hold"/>
                                        <p:tgtEl>
                                          <p:spTgt spid="13317"/>
                                        </p:tgtEl>
                                        <p:attrNameLst>
                                          <p:attrName>ppt_w</p:attrName>
                                        </p:attrNameLst>
                                      </p:cBhvr>
                                      <p:tavLst>
                                        <p:tav tm="0">
                                          <p:val>
                                            <p:fltVal val="0"/>
                                          </p:val>
                                        </p:tav>
                                        <p:tav tm="100000">
                                          <p:val>
                                            <p:strVal val="#ppt_w"/>
                                          </p:val>
                                        </p:tav>
                                      </p:tavLst>
                                    </p:anim>
                                    <p:anim calcmode="lin" valueType="num">
                                      <p:cBhvr>
                                        <p:cTn id="34" dur="1000" fill="hold"/>
                                        <p:tgtEl>
                                          <p:spTgt spid="13317"/>
                                        </p:tgtEl>
                                        <p:attrNameLst>
                                          <p:attrName>ppt_h</p:attrName>
                                        </p:attrNameLst>
                                      </p:cBhvr>
                                      <p:tavLst>
                                        <p:tav tm="0">
                                          <p:val>
                                            <p:fltVal val="0"/>
                                          </p:val>
                                        </p:tav>
                                        <p:tav tm="100000">
                                          <p:val>
                                            <p:strVal val="#ppt_h"/>
                                          </p:val>
                                        </p:tav>
                                      </p:tavLst>
                                    </p:anim>
                                    <p:anim calcmode="lin" valueType="num">
                                      <p:cBhvr>
                                        <p:cTn id="35" dur="1000" fill="hold"/>
                                        <p:tgtEl>
                                          <p:spTgt spid="13317"/>
                                        </p:tgtEl>
                                        <p:attrNameLst>
                                          <p:attrName>style.rotation</p:attrName>
                                        </p:attrNameLst>
                                      </p:cBhvr>
                                      <p:tavLst>
                                        <p:tav tm="0">
                                          <p:val>
                                            <p:fltVal val="90"/>
                                          </p:val>
                                        </p:tav>
                                        <p:tav tm="100000">
                                          <p:val>
                                            <p:fltVal val="0"/>
                                          </p:val>
                                        </p:tav>
                                      </p:tavLst>
                                    </p:anim>
                                    <p:animEffect transition="in" filter="fade">
                                      <p:cBhvr>
                                        <p:cTn id="36" dur="1000"/>
                                        <p:tgtEl>
                                          <p:spTgt spid="13317"/>
                                        </p:tgtEl>
                                      </p:cBhvr>
                                    </p:animEffect>
                                  </p:childTnLst>
                                </p:cTn>
                              </p:par>
                            </p:childTnLst>
                          </p:cTn>
                        </p:par>
                        <p:par>
                          <p:cTn id="37" fill="hold">
                            <p:stCondLst>
                              <p:cond delay="4500"/>
                            </p:stCondLst>
                            <p:childTnLst>
                              <p:par>
                                <p:cTn id="38" presetID="31" presetClass="entr" presetSubtype="0" fill="hold" nodeType="afterEffect">
                                  <p:stCondLst>
                                    <p:cond delay="0"/>
                                  </p:stCondLst>
                                  <p:childTnLst>
                                    <p:set>
                                      <p:cBhvr>
                                        <p:cTn id="39" dur="1" fill="hold">
                                          <p:stCondLst>
                                            <p:cond delay="0"/>
                                          </p:stCondLst>
                                        </p:cTn>
                                        <p:tgtEl>
                                          <p:spTgt spid="13318"/>
                                        </p:tgtEl>
                                        <p:attrNameLst>
                                          <p:attrName>style.visibility</p:attrName>
                                        </p:attrNameLst>
                                      </p:cBhvr>
                                      <p:to>
                                        <p:strVal val="visible"/>
                                      </p:to>
                                    </p:set>
                                    <p:anim calcmode="lin" valueType="num">
                                      <p:cBhvr>
                                        <p:cTn id="40" dur="1000" fill="hold"/>
                                        <p:tgtEl>
                                          <p:spTgt spid="13318"/>
                                        </p:tgtEl>
                                        <p:attrNameLst>
                                          <p:attrName>ppt_w</p:attrName>
                                        </p:attrNameLst>
                                      </p:cBhvr>
                                      <p:tavLst>
                                        <p:tav tm="0">
                                          <p:val>
                                            <p:fltVal val="0"/>
                                          </p:val>
                                        </p:tav>
                                        <p:tav tm="100000">
                                          <p:val>
                                            <p:strVal val="#ppt_w"/>
                                          </p:val>
                                        </p:tav>
                                      </p:tavLst>
                                    </p:anim>
                                    <p:anim calcmode="lin" valueType="num">
                                      <p:cBhvr>
                                        <p:cTn id="41" dur="1000" fill="hold"/>
                                        <p:tgtEl>
                                          <p:spTgt spid="13318"/>
                                        </p:tgtEl>
                                        <p:attrNameLst>
                                          <p:attrName>ppt_h</p:attrName>
                                        </p:attrNameLst>
                                      </p:cBhvr>
                                      <p:tavLst>
                                        <p:tav tm="0">
                                          <p:val>
                                            <p:fltVal val="0"/>
                                          </p:val>
                                        </p:tav>
                                        <p:tav tm="100000">
                                          <p:val>
                                            <p:strVal val="#ppt_h"/>
                                          </p:val>
                                        </p:tav>
                                      </p:tavLst>
                                    </p:anim>
                                    <p:anim calcmode="lin" valueType="num">
                                      <p:cBhvr>
                                        <p:cTn id="42" dur="1000" fill="hold"/>
                                        <p:tgtEl>
                                          <p:spTgt spid="13318"/>
                                        </p:tgtEl>
                                        <p:attrNameLst>
                                          <p:attrName>style.rotation</p:attrName>
                                        </p:attrNameLst>
                                      </p:cBhvr>
                                      <p:tavLst>
                                        <p:tav tm="0">
                                          <p:val>
                                            <p:fltVal val="90"/>
                                          </p:val>
                                        </p:tav>
                                        <p:tav tm="100000">
                                          <p:val>
                                            <p:fltVal val="0"/>
                                          </p:val>
                                        </p:tav>
                                      </p:tavLst>
                                    </p:anim>
                                    <p:animEffect transition="in" filter="fade">
                                      <p:cBhvr>
                                        <p:cTn id="43" dur="1000"/>
                                        <p:tgtEl>
                                          <p:spTgt spid="13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605915" y="3506450"/>
            <a:ext cx="7932171" cy="144655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S" sz="8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RESULTADOS </a:t>
            </a:r>
            <a:endParaRPr lang="es-EC" sz="8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endParaRPr>
          </a:p>
        </p:txBody>
      </p:sp>
      <p:pic>
        <p:nvPicPr>
          <p:cNvPr id="11268" name="Picture 4" descr="http://analisisestadistica.com/wp-content/uploads/2013/02/interpretacion-300x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9427" y="378455"/>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6983251" y="6519446"/>
            <a:ext cx="2160749" cy="338554"/>
          </a:xfrm>
          <a:prstGeom prst="rect">
            <a:avLst/>
          </a:prstGeom>
          <a:noFill/>
        </p:spPr>
        <p:txBody>
          <a:bodyPr wrap="square" rtlCol="0">
            <a:spAutoFit/>
          </a:bodyPr>
          <a:lstStyle/>
          <a:p>
            <a:r>
              <a:rPr lang="es-EC" sz="1600" i="1" dirty="0" smtClean="0">
                <a:latin typeface="Times New Roman" pitchFamily="18" charset="0"/>
                <a:cs typeface="Times New Roman" pitchFamily="18" charset="0"/>
              </a:rPr>
              <a:t>Randy Reinoso Alarcón </a:t>
            </a:r>
            <a:endParaRPr lang="es-EC" sz="1600" i="1" dirty="0">
              <a:latin typeface="Times New Roman" pitchFamily="18" charset="0"/>
              <a:cs typeface="Times New Roman" pitchFamily="18" charset="0"/>
            </a:endParaRPr>
          </a:p>
        </p:txBody>
      </p:sp>
    </p:spTree>
    <p:extLst>
      <p:ext uri="{BB962C8B-B14F-4D97-AF65-F5344CB8AC3E}">
        <p14:creationId xmlns:p14="http://schemas.microsoft.com/office/powerpoint/2010/main" val="17906785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Antonella\Desktop\TESIS\FOTOGRAFIAS\2da FERTILIZACION\IMG_17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14" name="13 Rectángulo"/>
          <p:cNvSpPr/>
          <p:nvPr/>
        </p:nvSpPr>
        <p:spPr>
          <a:xfrm>
            <a:off x="725576" y="2967335"/>
            <a:ext cx="7692875" cy="110799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6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DE PRENDIMIENTO</a:t>
            </a:r>
            <a:endParaRPr lang="es-ES" sz="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1087707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3318163" y="605134"/>
            <a:ext cx="3006437"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smtClean="0"/>
              <a:t>PRENDIMIENTO….</a:t>
            </a:r>
            <a:endParaRPr lang="en-US" sz="2000" b="1" dirty="0"/>
          </a:p>
        </p:txBody>
      </p:sp>
      <p:graphicFrame>
        <p:nvGraphicFramePr>
          <p:cNvPr id="5" name="4 Tabla"/>
          <p:cNvGraphicFramePr>
            <a:graphicFrameLocks noGrp="1"/>
          </p:cNvGraphicFramePr>
          <p:nvPr>
            <p:extLst>
              <p:ext uri="{D42A27DB-BD31-4B8C-83A1-F6EECF244321}">
                <p14:modId xmlns:p14="http://schemas.microsoft.com/office/powerpoint/2010/main" val="2055972847"/>
              </p:ext>
            </p:extLst>
          </p:nvPr>
        </p:nvGraphicFramePr>
        <p:xfrm>
          <a:off x="1371600" y="1371600"/>
          <a:ext cx="5867400" cy="5181245"/>
        </p:xfrm>
        <a:graphic>
          <a:graphicData uri="http://schemas.openxmlformats.org/drawingml/2006/table">
            <a:tbl>
              <a:tblPr firstRow="1" firstCol="1" bandRow="1">
                <a:tableStyleId>{5C22544A-7EE6-4342-B048-85BDC9FD1C3A}</a:tableStyleId>
              </a:tblPr>
              <a:tblGrid>
                <a:gridCol w="2010127"/>
                <a:gridCol w="1600633"/>
                <a:gridCol w="2256640"/>
              </a:tblGrid>
              <a:tr h="382662">
                <a:tc>
                  <a:txBody>
                    <a:bodyPr/>
                    <a:lstStyle/>
                    <a:p>
                      <a:pPr marL="0" marR="0" indent="0" algn="ctr">
                        <a:lnSpc>
                          <a:spcPct val="150000"/>
                        </a:lnSpc>
                        <a:spcBef>
                          <a:spcPts val="0"/>
                        </a:spcBef>
                        <a:spcAft>
                          <a:spcPts val="0"/>
                        </a:spcAft>
                      </a:pPr>
                      <a:r>
                        <a:rPr lang="es-EC" sz="1100" dirty="0">
                          <a:effectLst/>
                        </a:rPr>
                        <a:t>Fuente de variación </a:t>
                      </a:r>
                      <a:endParaRPr lang="es-EC" sz="1200" dirty="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1100" dirty="0">
                          <a:effectLst/>
                        </a:rPr>
                        <a:t>Grados de libertad</a:t>
                      </a:r>
                      <a:endParaRPr lang="es-EC" sz="1200" dirty="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1100" dirty="0">
                          <a:effectLst/>
                        </a:rPr>
                        <a:t>Cuadrado medio</a:t>
                      </a:r>
                      <a:endParaRPr lang="es-EC" sz="1200" dirty="0">
                        <a:effectLst/>
                        <a:latin typeface="Times New Roman"/>
                        <a:ea typeface="Calibri"/>
                        <a:cs typeface="Times New Roman"/>
                      </a:endParaRPr>
                    </a:p>
                  </a:txBody>
                  <a:tcPr marL="58560" marR="58560" marT="0" marB="0" anchor="ctr"/>
                </a:tc>
              </a:tr>
              <a:tr h="252557">
                <a:tc>
                  <a:txBody>
                    <a:bodyPr/>
                    <a:lstStyle/>
                    <a:p>
                      <a:pPr marL="0" marR="0" indent="0" algn="l">
                        <a:lnSpc>
                          <a:spcPct val="150000"/>
                        </a:lnSpc>
                        <a:spcBef>
                          <a:spcPts val="0"/>
                        </a:spcBef>
                        <a:spcAft>
                          <a:spcPts val="0"/>
                        </a:spcAft>
                      </a:pPr>
                      <a:r>
                        <a:rPr lang="es-EC" sz="1000">
                          <a:effectLst/>
                        </a:rPr>
                        <a:t>Repeticiones</a:t>
                      </a:r>
                      <a:endParaRPr lang="es-EC" sz="1100">
                        <a:effectLst/>
                        <a:latin typeface="Times New Roman"/>
                        <a:ea typeface="Calibri"/>
                        <a:cs typeface="Times New Roman"/>
                      </a:endParaRPr>
                    </a:p>
                  </a:txBody>
                  <a:tcPr marL="60168" marR="60168" marT="0" marB="0" anchor="ctr"/>
                </a:tc>
                <a:tc>
                  <a:txBody>
                    <a:bodyPr/>
                    <a:lstStyle/>
                    <a:p>
                      <a:pPr marL="0" marR="0" indent="0" algn="ctr">
                        <a:lnSpc>
                          <a:spcPct val="150000"/>
                        </a:lnSpc>
                        <a:spcBef>
                          <a:spcPts val="0"/>
                        </a:spcBef>
                        <a:spcAft>
                          <a:spcPts val="0"/>
                        </a:spcAft>
                      </a:pPr>
                      <a:r>
                        <a:rPr lang="es-EC" sz="1000">
                          <a:effectLst/>
                        </a:rPr>
                        <a:t>2</a:t>
                      </a:r>
                      <a:endParaRPr lang="es-EC" sz="1100">
                        <a:effectLst/>
                        <a:latin typeface="Times New Roman"/>
                        <a:ea typeface="Calibri"/>
                        <a:cs typeface="Times New Roman"/>
                      </a:endParaRPr>
                    </a:p>
                  </a:txBody>
                  <a:tcPr marL="60168" marR="60168" marT="0" marB="0" anchor="ctr"/>
                </a:tc>
                <a:tc>
                  <a:txBody>
                    <a:bodyPr/>
                    <a:lstStyle/>
                    <a:p>
                      <a:pPr marL="0" marR="0" indent="0" algn="ctr">
                        <a:lnSpc>
                          <a:spcPct val="150000"/>
                        </a:lnSpc>
                        <a:spcBef>
                          <a:spcPts val="0"/>
                        </a:spcBef>
                        <a:spcAft>
                          <a:spcPts val="0"/>
                        </a:spcAft>
                      </a:pPr>
                      <a:r>
                        <a:rPr lang="es-EC" sz="1000" dirty="0">
                          <a:effectLst/>
                        </a:rPr>
                        <a:t>32,17 ns</a:t>
                      </a:r>
                      <a:endParaRPr lang="es-EC" sz="1100" dirty="0">
                        <a:effectLst/>
                        <a:latin typeface="Times New Roman"/>
                        <a:ea typeface="Calibri"/>
                        <a:cs typeface="Times New Roman"/>
                      </a:endParaRPr>
                    </a:p>
                  </a:txBody>
                  <a:tcPr marL="60168" marR="60168" marT="0" marB="0" anchor="ctr"/>
                </a:tc>
              </a:tr>
              <a:tr h="252557">
                <a:tc>
                  <a:txBody>
                    <a:bodyPr/>
                    <a:lstStyle/>
                    <a:p>
                      <a:pPr marL="0" marR="0" indent="0" algn="l">
                        <a:lnSpc>
                          <a:spcPct val="150000"/>
                        </a:lnSpc>
                        <a:spcBef>
                          <a:spcPts val="0"/>
                        </a:spcBef>
                        <a:spcAft>
                          <a:spcPts val="0"/>
                        </a:spcAft>
                      </a:pPr>
                      <a:r>
                        <a:rPr lang="es-EC" sz="1000" dirty="0">
                          <a:solidFill>
                            <a:schemeClr val="tx1"/>
                          </a:solidFill>
                          <a:effectLst/>
                        </a:rPr>
                        <a:t>Tratamientos</a:t>
                      </a:r>
                      <a:endParaRPr lang="es-EC" sz="1100" dirty="0">
                        <a:solidFill>
                          <a:schemeClr val="tx1"/>
                        </a:solidFill>
                        <a:effectLst/>
                        <a:latin typeface="Times New Roman"/>
                        <a:ea typeface="Calibri"/>
                        <a:cs typeface="Times New Roman"/>
                      </a:endParaRPr>
                    </a:p>
                  </a:txBody>
                  <a:tcPr marL="60168" marR="60168" marT="0" marB="0" anchor="ctr"/>
                </a:tc>
                <a:tc>
                  <a:txBody>
                    <a:bodyPr/>
                    <a:lstStyle/>
                    <a:p>
                      <a:pPr marL="0" marR="0" indent="0" algn="ctr">
                        <a:lnSpc>
                          <a:spcPct val="150000"/>
                        </a:lnSpc>
                        <a:spcBef>
                          <a:spcPts val="0"/>
                        </a:spcBef>
                        <a:spcAft>
                          <a:spcPts val="0"/>
                        </a:spcAft>
                      </a:pPr>
                      <a:r>
                        <a:rPr lang="es-EC" sz="1000">
                          <a:effectLst/>
                        </a:rPr>
                        <a:t>13</a:t>
                      </a:r>
                      <a:endParaRPr lang="es-EC" sz="1100">
                        <a:effectLst/>
                        <a:latin typeface="Times New Roman"/>
                        <a:ea typeface="Calibri"/>
                        <a:cs typeface="Times New Roman"/>
                      </a:endParaRPr>
                    </a:p>
                  </a:txBody>
                  <a:tcPr marL="60168" marR="60168" marT="0" marB="0" anchor="ctr"/>
                </a:tc>
                <a:tc>
                  <a:txBody>
                    <a:bodyPr/>
                    <a:lstStyle/>
                    <a:p>
                      <a:pPr marL="0" marR="0" indent="0" algn="ctr">
                        <a:lnSpc>
                          <a:spcPct val="150000"/>
                        </a:lnSpc>
                        <a:spcBef>
                          <a:spcPts val="0"/>
                        </a:spcBef>
                        <a:spcAft>
                          <a:spcPts val="0"/>
                        </a:spcAft>
                      </a:pPr>
                      <a:r>
                        <a:rPr lang="es-EC" sz="1000" dirty="0">
                          <a:effectLst/>
                        </a:rPr>
                        <a:t>86,89 *</a:t>
                      </a:r>
                      <a:endParaRPr lang="es-EC" sz="1100" dirty="0">
                        <a:effectLst/>
                        <a:latin typeface="Times New Roman"/>
                        <a:ea typeface="Calibri"/>
                        <a:cs typeface="Times New Roman"/>
                      </a:endParaRPr>
                    </a:p>
                  </a:txBody>
                  <a:tcPr marL="60168" marR="60168" marT="0" marB="0" anchor="ctr"/>
                </a:tc>
              </a:tr>
              <a:tr h="252557">
                <a:tc>
                  <a:txBody>
                    <a:bodyPr/>
                    <a:lstStyle/>
                    <a:p>
                      <a:pPr marL="0" marR="0" indent="0" algn="l">
                        <a:lnSpc>
                          <a:spcPct val="150000"/>
                        </a:lnSpc>
                        <a:spcBef>
                          <a:spcPts val="0"/>
                        </a:spcBef>
                        <a:spcAft>
                          <a:spcPts val="0"/>
                        </a:spcAft>
                      </a:pPr>
                      <a:r>
                        <a:rPr lang="es-EC" sz="1000">
                          <a:effectLst/>
                        </a:rPr>
                        <a:t>Entre Grupos</a:t>
                      </a:r>
                      <a:endParaRPr lang="es-EC" sz="1100">
                        <a:effectLst/>
                        <a:latin typeface="Times New Roman"/>
                        <a:ea typeface="Calibri"/>
                        <a:cs typeface="Times New Roman"/>
                      </a:endParaRPr>
                    </a:p>
                  </a:txBody>
                  <a:tcPr marL="60168" marR="60168" marT="0" marB="0" anchor="ctr"/>
                </a:tc>
                <a:tc>
                  <a:txBody>
                    <a:bodyPr/>
                    <a:lstStyle/>
                    <a:p>
                      <a:pPr marL="0" marR="0" indent="0" algn="ctr">
                        <a:lnSpc>
                          <a:spcPct val="150000"/>
                        </a:lnSpc>
                        <a:spcBef>
                          <a:spcPts val="0"/>
                        </a:spcBef>
                        <a:spcAft>
                          <a:spcPts val="0"/>
                        </a:spcAft>
                      </a:pPr>
                      <a:r>
                        <a:rPr lang="es-EC" sz="1000">
                          <a:effectLst/>
                        </a:rPr>
                        <a:t>6</a:t>
                      </a:r>
                      <a:endParaRPr lang="es-EC" sz="1100">
                        <a:effectLst/>
                        <a:latin typeface="Times New Roman"/>
                        <a:ea typeface="Calibri"/>
                        <a:cs typeface="Times New Roman"/>
                      </a:endParaRPr>
                    </a:p>
                  </a:txBody>
                  <a:tcPr marL="60168" marR="60168" marT="0" marB="0" anchor="ctr"/>
                </a:tc>
                <a:tc>
                  <a:txBody>
                    <a:bodyPr/>
                    <a:lstStyle/>
                    <a:p>
                      <a:pPr marL="0" marR="0" indent="0" algn="ctr">
                        <a:lnSpc>
                          <a:spcPct val="150000"/>
                        </a:lnSpc>
                        <a:spcBef>
                          <a:spcPts val="0"/>
                        </a:spcBef>
                        <a:spcAft>
                          <a:spcPts val="0"/>
                        </a:spcAft>
                      </a:pPr>
                      <a:r>
                        <a:rPr lang="es-EC" sz="1000">
                          <a:effectLst/>
                        </a:rPr>
                        <a:t>108,60 ns</a:t>
                      </a:r>
                      <a:endParaRPr lang="es-EC" sz="1100">
                        <a:effectLst/>
                        <a:latin typeface="Times New Roman"/>
                        <a:ea typeface="Calibri"/>
                        <a:cs typeface="Times New Roman"/>
                      </a:endParaRPr>
                    </a:p>
                  </a:txBody>
                  <a:tcPr marL="60168" marR="60168" marT="0" marB="0" anchor="ctr"/>
                </a:tc>
              </a:tr>
              <a:tr h="252557">
                <a:tc>
                  <a:txBody>
                    <a:bodyPr/>
                    <a:lstStyle/>
                    <a:p>
                      <a:pPr marL="0" marR="0" indent="0" algn="l">
                        <a:lnSpc>
                          <a:spcPct val="150000"/>
                        </a:lnSpc>
                        <a:spcBef>
                          <a:spcPts val="0"/>
                        </a:spcBef>
                        <a:spcAft>
                          <a:spcPts val="0"/>
                        </a:spcAft>
                      </a:pPr>
                      <a:r>
                        <a:rPr lang="es-EC" sz="1000">
                          <a:effectLst/>
                        </a:rPr>
                        <a:t>G1 vs G2-G7</a:t>
                      </a:r>
                      <a:endParaRPr lang="es-EC" sz="1100">
                        <a:effectLst/>
                        <a:latin typeface="Times New Roman"/>
                        <a:ea typeface="Calibri"/>
                        <a:cs typeface="Times New Roman"/>
                      </a:endParaRPr>
                    </a:p>
                  </a:txBody>
                  <a:tcPr marL="60168" marR="60168" marT="0" marB="0" anchor="ctr"/>
                </a:tc>
                <a:tc>
                  <a:txBody>
                    <a:bodyPr/>
                    <a:lstStyle/>
                    <a:p>
                      <a:pPr marL="0" marR="0" indent="0" algn="ctr">
                        <a:lnSpc>
                          <a:spcPct val="150000"/>
                        </a:lnSpc>
                        <a:spcBef>
                          <a:spcPts val="0"/>
                        </a:spcBef>
                        <a:spcAft>
                          <a:spcPts val="0"/>
                        </a:spcAft>
                      </a:pPr>
                      <a:r>
                        <a:rPr lang="es-EC" sz="1000" dirty="0">
                          <a:effectLst/>
                        </a:rPr>
                        <a:t>1</a:t>
                      </a:r>
                      <a:endParaRPr lang="es-EC" sz="1100" dirty="0">
                        <a:effectLst/>
                        <a:latin typeface="Times New Roman"/>
                        <a:ea typeface="Calibri"/>
                        <a:cs typeface="Times New Roman"/>
                      </a:endParaRPr>
                    </a:p>
                  </a:txBody>
                  <a:tcPr marL="60168" marR="60168" marT="0" marB="0" anchor="ctr"/>
                </a:tc>
                <a:tc>
                  <a:txBody>
                    <a:bodyPr/>
                    <a:lstStyle/>
                    <a:p>
                      <a:pPr marL="0" marR="0" indent="0" algn="ctr">
                        <a:lnSpc>
                          <a:spcPct val="150000"/>
                        </a:lnSpc>
                        <a:spcBef>
                          <a:spcPts val="0"/>
                        </a:spcBef>
                        <a:spcAft>
                          <a:spcPts val="0"/>
                        </a:spcAft>
                      </a:pPr>
                      <a:r>
                        <a:rPr lang="es-EC" sz="1000">
                          <a:effectLst/>
                        </a:rPr>
                        <a:t>53,78 ns</a:t>
                      </a:r>
                      <a:endParaRPr lang="es-EC" sz="1100">
                        <a:effectLst/>
                        <a:latin typeface="Times New Roman"/>
                        <a:ea typeface="Calibri"/>
                        <a:cs typeface="Times New Roman"/>
                      </a:endParaRPr>
                    </a:p>
                  </a:txBody>
                  <a:tcPr marL="60168" marR="60168" marT="0" marB="0" anchor="ctr"/>
                </a:tc>
              </a:tr>
              <a:tr h="252557">
                <a:tc>
                  <a:txBody>
                    <a:bodyPr/>
                    <a:lstStyle/>
                    <a:p>
                      <a:pPr marL="0" marR="0" indent="0" algn="l">
                        <a:lnSpc>
                          <a:spcPct val="150000"/>
                        </a:lnSpc>
                        <a:spcBef>
                          <a:spcPts val="0"/>
                        </a:spcBef>
                        <a:spcAft>
                          <a:spcPts val="0"/>
                        </a:spcAft>
                      </a:pPr>
                      <a:r>
                        <a:rPr lang="es-EC" sz="1000">
                          <a:effectLst/>
                        </a:rPr>
                        <a:t>G2-G3-G4 vs G5-G6-G7</a:t>
                      </a:r>
                      <a:endParaRPr lang="es-EC" sz="1100">
                        <a:effectLst/>
                        <a:latin typeface="Times New Roman"/>
                        <a:ea typeface="Calibri"/>
                        <a:cs typeface="Times New Roman"/>
                      </a:endParaRPr>
                    </a:p>
                  </a:txBody>
                  <a:tcPr marL="60168" marR="60168"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0168" marR="60168" marT="0" marB="0" anchor="ctr"/>
                </a:tc>
                <a:tc>
                  <a:txBody>
                    <a:bodyPr/>
                    <a:lstStyle/>
                    <a:p>
                      <a:pPr marL="0" marR="0" indent="0" algn="ctr">
                        <a:lnSpc>
                          <a:spcPct val="150000"/>
                        </a:lnSpc>
                        <a:spcBef>
                          <a:spcPts val="0"/>
                        </a:spcBef>
                        <a:spcAft>
                          <a:spcPts val="0"/>
                        </a:spcAft>
                      </a:pPr>
                      <a:r>
                        <a:rPr lang="es-EC" sz="1000">
                          <a:effectLst/>
                        </a:rPr>
                        <a:t>136,11 ns</a:t>
                      </a:r>
                      <a:endParaRPr lang="es-EC" sz="1100">
                        <a:effectLst/>
                        <a:latin typeface="Times New Roman"/>
                        <a:ea typeface="Calibri"/>
                        <a:cs typeface="Times New Roman"/>
                      </a:endParaRPr>
                    </a:p>
                  </a:txBody>
                  <a:tcPr marL="60168" marR="60168" marT="0" marB="0" anchor="ctr"/>
                </a:tc>
              </a:tr>
              <a:tr h="252557">
                <a:tc>
                  <a:txBody>
                    <a:bodyPr/>
                    <a:lstStyle/>
                    <a:p>
                      <a:pPr marL="0" marR="0" indent="0" algn="l">
                        <a:lnSpc>
                          <a:spcPct val="150000"/>
                        </a:lnSpc>
                        <a:spcBef>
                          <a:spcPts val="0"/>
                        </a:spcBef>
                        <a:spcAft>
                          <a:spcPts val="0"/>
                        </a:spcAft>
                      </a:pPr>
                      <a:r>
                        <a:rPr lang="es-EC" sz="1000">
                          <a:effectLst/>
                        </a:rPr>
                        <a:t>G2 vs G3-G4</a:t>
                      </a:r>
                      <a:endParaRPr lang="es-EC" sz="1100">
                        <a:effectLst/>
                        <a:latin typeface="Times New Roman"/>
                        <a:ea typeface="Calibri"/>
                        <a:cs typeface="Times New Roman"/>
                      </a:endParaRPr>
                    </a:p>
                  </a:txBody>
                  <a:tcPr marL="60168" marR="60168"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0168" marR="60168" marT="0" marB="0" anchor="ctr"/>
                </a:tc>
                <a:tc>
                  <a:txBody>
                    <a:bodyPr/>
                    <a:lstStyle/>
                    <a:p>
                      <a:pPr marL="0" marR="0" indent="0" algn="ctr">
                        <a:lnSpc>
                          <a:spcPct val="150000"/>
                        </a:lnSpc>
                        <a:spcBef>
                          <a:spcPts val="0"/>
                        </a:spcBef>
                        <a:spcAft>
                          <a:spcPts val="0"/>
                        </a:spcAft>
                      </a:pPr>
                      <a:r>
                        <a:rPr lang="es-EC" sz="1000">
                          <a:effectLst/>
                        </a:rPr>
                        <a:t>49,00 ns</a:t>
                      </a:r>
                      <a:endParaRPr lang="es-EC" sz="1100">
                        <a:effectLst/>
                        <a:latin typeface="Times New Roman"/>
                        <a:ea typeface="Calibri"/>
                        <a:cs typeface="Times New Roman"/>
                      </a:endParaRPr>
                    </a:p>
                  </a:txBody>
                  <a:tcPr marL="60168" marR="60168" marT="0" marB="0" anchor="ctr"/>
                </a:tc>
              </a:tr>
              <a:tr h="252557">
                <a:tc>
                  <a:txBody>
                    <a:bodyPr/>
                    <a:lstStyle/>
                    <a:p>
                      <a:pPr marL="0" marR="0" indent="0" algn="l">
                        <a:lnSpc>
                          <a:spcPct val="150000"/>
                        </a:lnSpc>
                        <a:spcBef>
                          <a:spcPts val="0"/>
                        </a:spcBef>
                        <a:spcAft>
                          <a:spcPts val="0"/>
                        </a:spcAft>
                      </a:pPr>
                      <a:r>
                        <a:rPr lang="es-EC" sz="1000">
                          <a:effectLst/>
                        </a:rPr>
                        <a:t>G3 vs G4</a:t>
                      </a:r>
                      <a:endParaRPr lang="es-EC" sz="1100">
                        <a:effectLst/>
                        <a:latin typeface="Times New Roman"/>
                        <a:ea typeface="Calibri"/>
                        <a:cs typeface="Times New Roman"/>
                      </a:endParaRPr>
                    </a:p>
                  </a:txBody>
                  <a:tcPr marL="60168" marR="60168"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0168" marR="60168" marT="0" marB="0" anchor="ctr"/>
                </a:tc>
                <a:tc>
                  <a:txBody>
                    <a:bodyPr/>
                    <a:lstStyle/>
                    <a:p>
                      <a:pPr marL="0" marR="0" indent="0" algn="ctr">
                        <a:lnSpc>
                          <a:spcPct val="150000"/>
                        </a:lnSpc>
                        <a:spcBef>
                          <a:spcPts val="0"/>
                        </a:spcBef>
                        <a:spcAft>
                          <a:spcPts val="0"/>
                        </a:spcAft>
                      </a:pPr>
                      <a:r>
                        <a:rPr lang="es-EC" sz="1000">
                          <a:effectLst/>
                        </a:rPr>
                        <a:t>96,33 ns</a:t>
                      </a:r>
                      <a:endParaRPr lang="es-EC" sz="1100">
                        <a:effectLst/>
                        <a:latin typeface="Times New Roman"/>
                        <a:ea typeface="Calibri"/>
                        <a:cs typeface="Times New Roman"/>
                      </a:endParaRPr>
                    </a:p>
                  </a:txBody>
                  <a:tcPr marL="60168" marR="60168" marT="0" marB="0" anchor="ctr"/>
                </a:tc>
              </a:tr>
              <a:tr h="252557">
                <a:tc>
                  <a:txBody>
                    <a:bodyPr/>
                    <a:lstStyle/>
                    <a:p>
                      <a:pPr marL="0" marR="0" indent="0" algn="l">
                        <a:lnSpc>
                          <a:spcPct val="150000"/>
                        </a:lnSpc>
                        <a:spcBef>
                          <a:spcPts val="0"/>
                        </a:spcBef>
                        <a:spcAft>
                          <a:spcPts val="0"/>
                        </a:spcAft>
                      </a:pPr>
                      <a:r>
                        <a:rPr lang="es-EC" sz="1000">
                          <a:effectLst/>
                        </a:rPr>
                        <a:t>G5 vs G6-G7</a:t>
                      </a:r>
                      <a:endParaRPr lang="es-EC" sz="1100">
                        <a:effectLst/>
                        <a:latin typeface="Times New Roman"/>
                        <a:ea typeface="Calibri"/>
                        <a:cs typeface="Times New Roman"/>
                      </a:endParaRPr>
                    </a:p>
                  </a:txBody>
                  <a:tcPr marL="60168" marR="60168"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0168" marR="60168" marT="0" marB="0" anchor="ctr"/>
                </a:tc>
                <a:tc>
                  <a:txBody>
                    <a:bodyPr/>
                    <a:lstStyle/>
                    <a:p>
                      <a:pPr marL="0" marR="0" indent="0" algn="ctr">
                        <a:lnSpc>
                          <a:spcPct val="150000"/>
                        </a:lnSpc>
                        <a:spcBef>
                          <a:spcPts val="0"/>
                        </a:spcBef>
                        <a:spcAft>
                          <a:spcPts val="0"/>
                        </a:spcAft>
                      </a:pPr>
                      <a:r>
                        <a:rPr lang="es-EC" sz="1000">
                          <a:effectLst/>
                        </a:rPr>
                        <a:t>28,44 ns</a:t>
                      </a:r>
                      <a:endParaRPr lang="es-EC" sz="1100">
                        <a:effectLst/>
                        <a:latin typeface="Times New Roman"/>
                        <a:ea typeface="Calibri"/>
                        <a:cs typeface="Times New Roman"/>
                      </a:endParaRPr>
                    </a:p>
                  </a:txBody>
                  <a:tcPr marL="60168" marR="60168" marT="0" marB="0" anchor="ctr"/>
                </a:tc>
              </a:tr>
              <a:tr h="252557">
                <a:tc>
                  <a:txBody>
                    <a:bodyPr/>
                    <a:lstStyle/>
                    <a:p>
                      <a:pPr marL="0" marR="0" indent="0" algn="l">
                        <a:lnSpc>
                          <a:spcPct val="150000"/>
                        </a:lnSpc>
                        <a:spcBef>
                          <a:spcPts val="0"/>
                        </a:spcBef>
                        <a:spcAft>
                          <a:spcPts val="0"/>
                        </a:spcAft>
                      </a:pPr>
                      <a:r>
                        <a:rPr lang="es-EC" sz="1000">
                          <a:effectLst/>
                        </a:rPr>
                        <a:t>G6 vs G7</a:t>
                      </a:r>
                      <a:endParaRPr lang="es-EC" sz="1100">
                        <a:effectLst/>
                        <a:latin typeface="Times New Roman"/>
                        <a:ea typeface="Calibri"/>
                        <a:cs typeface="Times New Roman"/>
                      </a:endParaRPr>
                    </a:p>
                  </a:txBody>
                  <a:tcPr marL="60168" marR="60168"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0168" marR="60168" marT="0" marB="0" anchor="ctr"/>
                </a:tc>
                <a:tc>
                  <a:txBody>
                    <a:bodyPr/>
                    <a:lstStyle/>
                    <a:p>
                      <a:pPr marL="0" marR="0" indent="0" algn="ctr">
                        <a:lnSpc>
                          <a:spcPct val="150000"/>
                        </a:lnSpc>
                        <a:spcBef>
                          <a:spcPts val="0"/>
                        </a:spcBef>
                        <a:spcAft>
                          <a:spcPts val="0"/>
                        </a:spcAft>
                      </a:pPr>
                      <a:r>
                        <a:rPr lang="es-EC" sz="1000">
                          <a:effectLst/>
                        </a:rPr>
                        <a:t>21,33 ns</a:t>
                      </a:r>
                      <a:endParaRPr lang="es-EC" sz="1100">
                        <a:effectLst/>
                        <a:latin typeface="Times New Roman"/>
                        <a:ea typeface="Calibri"/>
                        <a:cs typeface="Times New Roman"/>
                      </a:endParaRPr>
                    </a:p>
                  </a:txBody>
                  <a:tcPr marL="60168" marR="60168" marT="0" marB="0" anchor="ctr"/>
                </a:tc>
              </a:tr>
              <a:tr h="252557">
                <a:tc>
                  <a:txBody>
                    <a:bodyPr/>
                    <a:lstStyle/>
                    <a:p>
                      <a:pPr marL="0" marR="0" indent="0" algn="l">
                        <a:lnSpc>
                          <a:spcPct val="150000"/>
                        </a:lnSpc>
                        <a:spcBef>
                          <a:spcPts val="0"/>
                        </a:spcBef>
                        <a:spcAft>
                          <a:spcPts val="0"/>
                        </a:spcAft>
                      </a:pPr>
                      <a:r>
                        <a:rPr lang="es-EC" sz="1000" dirty="0">
                          <a:solidFill>
                            <a:schemeClr val="tx1"/>
                          </a:solidFill>
                          <a:effectLst/>
                        </a:rPr>
                        <a:t>DG1</a:t>
                      </a:r>
                      <a:endParaRPr lang="es-EC" sz="1100" dirty="0">
                        <a:solidFill>
                          <a:schemeClr val="tx1"/>
                        </a:solidFill>
                        <a:effectLst/>
                        <a:latin typeface="Times New Roman"/>
                        <a:ea typeface="Calibri"/>
                        <a:cs typeface="Times New Roman"/>
                      </a:endParaRPr>
                    </a:p>
                  </a:txBody>
                  <a:tcPr marL="60168" marR="60168"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0168" marR="60168" marT="0" marB="0" anchor="ctr"/>
                </a:tc>
                <a:tc>
                  <a:txBody>
                    <a:bodyPr/>
                    <a:lstStyle/>
                    <a:p>
                      <a:pPr marL="0" marR="0" indent="0" algn="ctr">
                        <a:lnSpc>
                          <a:spcPct val="150000"/>
                        </a:lnSpc>
                        <a:spcBef>
                          <a:spcPts val="0"/>
                        </a:spcBef>
                        <a:spcAft>
                          <a:spcPts val="0"/>
                        </a:spcAft>
                      </a:pPr>
                      <a:r>
                        <a:rPr lang="es-EC" sz="1000">
                          <a:effectLst/>
                        </a:rPr>
                        <a:t>216,00 *</a:t>
                      </a:r>
                      <a:endParaRPr lang="es-EC" sz="1100">
                        <a:effectLst/>
                        <a:latin typeface="Times New Roman"/>
                        <a:ea typeface="Calibri"/>
                        <a:cs typeface="Times New Roman"/>
                      </a:endParaRPr>
                    </a:p>
                  </a:txBody>
                  <a:tcPr marL="60168" marR="60168" marT="0" marB="0" anchor="ctr"/>
                </a:tc>
              </a:tr>
              <a:tr h="252557">
                <a:tc>
                  <a:txBody>
                    <a:bodyPr/>
                    <a:lstStyle/>
                    <a:p>
                      <a:pPr marL="0" marR="0" indent="0" algn="l">
                        <a:lnSpc>
                          <a:spcPct val="150000"/>
                        </a:lnSpc>
                        <a:spcBef>
                          <a:spcPts val="0"/>
                        </a:spcBef>
                        <a:spcAft>
                          <a:spcPts val="0"/>
                        </a:spcAft>
                      </a:pPr>
                      <a:r>
                        <a:rPr lang="es-EC" sz="1000">
                          <a:effectLst/>
                        </a:rPr>
                        <a:t>DG2</a:t>
                      </a:r>
                      <a:endParaRPr lang="es-EC" sz="1100">
                        <a:effectLst/>
                        <a:latin typeface="Times New Roman"/>
                        <a:ea typeface="Calibri"/>
                        <a:cs typeface="Times New Roman"/>
                      </a:endParaRPr>
                    </a:p>
                  </a:txBody>
                  <a:tcPr marL="60168" marR="60168"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0168" marR="60168" marT="0" marB="0" anchor="ctr"/>
                </a:tc>
                <a:tc>
                  <a:txBody>
                    <a:bodyPr/>
                    <a:lstStyle/>
                    <a:p>
                      <a:pPr marL="0" marR="0" indent="0" algn="ctr">
                        <a:lnSpc>
                          <a:spcPct val="150000"/>
                        </a:lnSpc>
                        <a:spcBef>
                          <a:spcPts val="0"/>
                        </a:spcBef>
                        <a:spcAft>
                          <a:spcPts val="0"/>
                        </a:spcAft>
                      </a:pPr>
                      <a:r>
                        <a:rPr lang="es-EC" sz="1000">
                          <a:effectLst/>
                        </a:rPr>
                        <a:t>0,00 ns</a:t>
                      </a:r>
                      <a:endParaRPr lang="es-EC" sz="1100">
                        <a:effectLst/>
                        <a:latin typeface="Times New Roman"/>
                        <a:ea typeface="Calibri"/>
                        <a:cs typeface="Times New Roman"/>
                      </a:endParaRPr>
                    </a:p>
                  </a:txBody>
                  <a:tcPr marL="60168" marR="60168" marT="0" marB="0" anchor="ctr"/>
                </a:tc>
              </a:tr>
              <a:tr h="252557">
                <a:tc>
                  <a:txBody>
                    <a:bodyPr/>
                    <a:lstStyle/>
                    <a:p>
                      <a:pPr marL="0" marR="0" indent="0" algn="l">
                        <a:lnSpc>
                          <a:spcPct val="150000"/>
                        </a:lnSpc>
                        <a:spcBef>
                          <a:spcPts val="0"/>
                        </a:spcBef>
                        <a:spcAft>
                          <a:spcPts val="0"/>
                        </a:spcAft>
                      </a:pPr>
                      <a:r>
                        <a:rPr lang="es-EC" sz="1000">
                          <a:effectLst/>
                        </a:rPr>
                        <a:t>DG3</a:t>
                      </a:r>
                      <a:endParaRPr lang="es-EC" sz="1100">
                        <a:effectLst/>
                        <a:latin typeface="Times New Roman"/>
                        <a:ea typeface="Calibri"/>
                        <a:cs typeface="Times New Roman"/>
                      </a:endParaRPr>
                    </a:p>
                  </a:txBody>
                  <a:tcPr marL="60168" marR="60168"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0168" marR="60168" marT="0" marB="0" anchor="ctr"/>
                </a:tc>
                <a:tc>
                  <a:txBody>
                    <a:bodyPr/>
                    <a:lstStyle/>
                    <a:p>
                      <a:pPr marL="0" marR="0" indent="0" algn="ctr">
                        <a:lnSpc>
                          <a:spcPct val="150000"/>
                        </a:lnSpc>
                        <a:spcBef>
                          <a:spcPts val="0"/>
                        </a:spcBef>
                        <a:spcAft>
                          <a:spcPts val="0"/>
                        </a:spcAft>
                      </a:pPr>
                      <a:r>
                        <a:rPr lang="es-EC" sz="1000">
                          <a:effectLst/>
                        </a:rPr>
                        <a:t>2,67 ns</a:t>
                      </a:r>
                      <a:endParaRPr lang="es-EC" sz="1100">
                        <a:effectLst/>
                        <a:latin typeface="Times New Roman"/>
                        <a:ea typeface="Calibri"/>
                        <a:cs typeface="Times New Roman"/>
                      </a:endParaRPr>
                    </a:p>
                  </a:txBody>
                  <a:tcPr marL="60168" marR="60168" marT="0" marB="0" anchor="ctr"/>
                </a:tc>
              </a:tr>
              <a:tr h="252557">
                <a:tc>
                  <a:txBody>
                    <a:bodyPr/>
                    <a:lstStyle/>
                    <a:p>
                      <a:pPr marL="0" marR="0" indent="0" algn="l">
                        <a:lnSpc>
                          <a:spcPct val="150000"/>
                        </a:lnSpc>
                        <a:spcBef>
                          <a:spcPts val="0"/>
                        </a:spcBef>
                        <a:spcAft>
                          <a:spcPts val="0"/>
                        </a:spcAft>
                      </a:pPr>
                      <a:r>
                        <a:rPr lang="es-EC" sz="1000">
                          <a:effectLst/>
                        </a:rPr>
                        <a:t>DG4</a:t>
                      </a:r>
                      <a:endParaRPr lang="es-EC" sz="1100">
                        <a:effectLst/>
                        <a:latin typeface="Times New Roman"/>
                        <a:ea typeface="Calibri"/>
                        <a:cs typeface="Times New Roman"/>
                      </a:endParaRPr>
                    </a:p>
                  </a:txBody>
                  <a:tcPr marL="60168" marR="60168"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0168" marR="60168" marT="0" marB="0" anchor="ctr"/>
                </a:tc>
                <a:tc>
                  <a:txBody>
                    <a:bodyPr/>
                    <a:lstStyle/>
                    <a:p>
                      <a:pPr marL="0" marR="0" indent="0" algn="ctr">
                        <a:lnSpc>
                          <a:spcPct val="150000"/>
                        </a:lnSpc>
                        <a:spcBef>
                          <a:spcPts val="0"/>
                        </a:spcBef>
                        <a:spcAft>
                          <a:spcPts val="0"/>
                        </a:spcAft>
                      </a:pPr>
                      <a:r>
                        <a:rPr lang="es-EC" sz="1000">
                          <a:effectLst/>
                        </a:rPr>
                        <a:t>42,67 ns</a:t>
                      </a:r>
                      <a:endParaRPr lang="es-EC" sz="1100">
                        <a:effectLst/>
                        <a:latin typeface="Times New Roman"/>
                        <a:ea typeface="Calibri"/>
                        <a:cs typeface="Times New Roman"/>
                      </a:endParaRPr>
                    </a:p>
                  </a:txBody>
                  <a:tcPr marL="60168" marR="60168" marT="0" marB="0" anchor="ctr"/>
                </a:tc>
              </a:tr>
              <a:tr h="252557">
                <a:tc>
                  <a:txBody>
                    <a:bodyPr/>
                    <a:lstStyle/>
                    <a:p>
                      <a:pPr marL="0" marR="0" indent="0" algn="l">
                        <a:lnSpc>
                          <a:spcPct val="150000"/>
                        </a:lnSpc>
                        <a:spcBef>
                          <a:spcPts val="0"/>
                        </a:spcBef>
                        <a:spcAft>
                          <a:spcPts val="0"/>
                        </a:spcAft>
                      </a:pPr>
                      <a:r>
                        <a:rPr lang="es-EC" sz="1000">
                          <a:effectLst/>
                        </a:rPr>
                        <a:t>DG5</a:t>
                      </a:r>
                      <a:endParaRPr lang="es-EC" sz="1100">
                        <a:effectLst/>
                        <a:latin typeface="Times New Roman"/>
                        <a:ea typeface="Calibri"/>
                        <a:cs typeface="Times New Roman"/>
                      </a:endParaRPr>
                    </a:p>
                  </a:txBody>
                  <a:tcPr marL="60168" marR="60168"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0168" marR="60168" marT="0" marB="0" anchor="ctr"/>
                </a:tc>
                <a:tc>
                  <a:txBody>
                    <a:bodyPr/>
                    <a:lstStyle/>
                    <a:p>
                      <a:pPr marL="0" marR="0" indent="0" algn="ctr">
                        <a:lnSpc>
                          <a:spcPct val="150000"/>
                        </a:lnSpc>
                        <a:spcBef>
                          <a:spcPts val="0"/>
                        </a:spcBef>
                        <a:spcAft>
                          <a:spcPts val="0"/>
                        </a:spcAft>
                      </a:pPr>
                      <a:r>
                        <a:rPr lang="es-EC" sz="1000">
                          <a:effectLst/>
                        </a:rPr>
                        <a:t>0,00 ns</a:t>
                      </a:r>
                      <a:endParaRPr lang="es-EC" sz="1100">
                        <a:effectLst/>
                        <a:latin typeface="Times New Roman"/>
                        <a:ea typeface="Calibri"/>
                        <a:cs typeface="Times New Roman"/>
                      </a:endParaRPr>
                    </a:p>
                  </a:txBody>
                  <a:tcPr marL="60168" marR="60168" marT="0" marB="0" anchor="ctr"/>
                </a:tc>
              </a:tr>
              <a:tr h="252557">
                <a:tc>
                  <a:txBody>
                    <a:bodyPr/>
                    <a:lstStyle/>
                    <a:p>
                      <a:pPr marL="0" marR="0" indent="0" algn="l">
                        <a:lnSpc>
                          <a:spcPct val="150000"/>
                        </a:lnSpc>
                        <a:spcBef>
                          <a:spcPts val="0"/>
                        </a:spcBef>
                        <a:spcAft>
                          <a:spcPts val="0"/>
                        </a:spcAft>
                      </a:pPr>
                      <a:r>
                        <a:rPr lang="es-EC" sz="1000">
                          <a:effectLst/>
                        </a:rPr>
                        <a:t>DG6</a:t>
                      </a:r>
                      <a:endParaRPr lang="es-EC" sz="1100">
                        <a:effectLst/>
                        <a:latin typeface="Times New Roman"/>
                        <a:ea typeface="Calibri"/>
                        <a:cs typeface="Times New Roman"/>
                      </a:endParaRPr>
                    </a:p>
                  </a:txBody>
                  <a:tcPr marL="60168" marR="60168"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0168" marR="60168" marT="0" marB="0" anchor="ctr"/>
                </a:tc>
                <a:tc>
                  <a:txBody>
                    <a:bodyPr/>
                    <a:lstStyle/>
                    <a:p>
                      <a:pPr marL="0" marR="0" indent="0" algn="ctr">
                        <a:lnSpc>
                          <a:spcPct val="150000"/>
                        </a:lnSpc>
                        <a:spcBef>
                          <a:spcPts val="0"/>
                        </a:spcBef>
                        <a:spcAft>
                          <a:spcPts val="0"/>
                        </a:spcAft>
                      </a:pPr>
                      <a:r>
                        <a:rPr lang="es-EC" sz="1000">
                          <a:effectLst/>
                        </a:rPr>
                        <a:t>24,00 ns</a:t>
                      </a:r>
                      <a:endParaRPr lang="es-EC" sz="1100">
                        <a:effectLst/>
                        <a:latin typeface="Times New Roman"/>
                        <a:ea typeface="Calibri"/>
                        <a:cs typeface="Times New Roman"/>
                      </a:endParaRPr>
                    </a:p>
                  </a:txBody>
                  <a:tcPr marL="60168" marR="60168" marT="0" marB="0" anchor="ctr"/>
                </a:tc>
              </a:tr>
              <a:tr h="252557">
                <a:tc>
                  <a:txBody>
                    <a:bodyPr/>
                    <a:lstStyle/>
                    <a:p>
                      <a:pPr marL="0" marR="0" indent="0" algn="l">
                        <a:lnSpc>
                          <a:spcPct val="150000"/>
                        </a:lnSpc>
                        <a:spcBef>
                          <a:spcPts val="0"/>
                        </a:spcBef>
                        <a:spcAft>
                          <a:spcPts val="0"/>
                        </a:spcAft>
                      </a:pPr>
                      <a:r>
                        <a:rPr lang="es-EC" sz="1000" dirty="0">
                          <a:solidFill>
                            <a:schemeClr val="tx1"/>
                          </a:solidFill>
                          <a:effectLst/>
                        </a:rPr>
                        <a:t>DG7</a:t>
                      </a:r>
                      <a:endParaRPr lang="es-EC" sz="1100" dirty="0">
                        <a:solidFill>
                          <a:schemeClr val="tx1"/>
                        </a:solidFill>
                        <a:effectLst/>
                        <a:latin typeface="Times New Roman"/>
                        <a:ea typeface="Calibri"/>
                        <a:cs typeface="Times New Roman"/>
                      </a:endParaRPr>
                    </a:p>
                  </a:txBody>
                  <a:tcPr marL="60168" marR="60168"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0168" marR="60168" marT="0" marB="0" anchor="ctr"/>
                </a:tc>
                <a:tc>
                  <a:txBody>
                    <a:bodyPr/>
                    <a:lstStyle/>
                    <a:p>
                      <a:pPr marL="0" marR="0" indent="0" algn="ctr">
                        <a:lnSpc>
                          <a:spcPct val="150000"/>
                        </a:lnSpc>
                        <a:spcBef>
                          <a:spcPts val="0"/>
                        </a:spcBef>
                        <a:spcAft>
                          <a:spcPts val="0"/>
                        </a:spcAft>
                      </a:pPr>
                      <a:r>
                        <a:rPr lang="es-EC" sz="1000">
                          <a:effectLst/>
                        </a:rPr>
                        <a:t>192,67 *</a:t>
                      </a:r>
                      <a:endParaRPr lang="es-EC" sz="1100">
                        <a:effectLst/>
                        <a:latin typeface="Times New Roman"/>
                        <a:ea typeface="Calibri"/>
                        <a:cs typeface="Times New Roman"/>
                      </a:endParaRPr>
                    </a:p>
                  </a:txBody>
                  <a:tcPr marL="60168" marR="60168" marT="0" marB="0" anchor="ctr"/>
                </a:tc>
              </a:tr>
              <a:tr h="252557">
                <a:tc>
                  <a:txBody>
                    <a:bodyPr/>
                    <a:lstStyle/>
                    <a:p>
                      <a:pPr marL="0" marR="0" indent="0" algn="l">
                        <a:lnSpc>
                          <a:spcPct val="150000"/>
                        </a:lnSpc>
                        <a:spcBef>
                          <a:spcPts val="0"/>
                        </a:spcBef>
                        <a:spcAft>
                          <a:spcPts val="0"/>
                        </a:spcAft>
                      </a:pPr>
                      <a:r>
                        <a:rPr lang="es-EC" sz="1000">
                          <a:effectLst/>
                        </a:rPr>
                        <a:t>TOTAL</a:t>
                      </a:r>
                      <a:endParaRPr lang="es-EC" sz="1100">
                        <a:effectLst/>
                        <a:latin typeface="Times New Roman"/>
                        <a:ea typeface="Calibri"/>
                        <a:cs typeface="Times New Roman"/>
                      </a:endParaRPr>
                    </a:p>
                  </a:txBody>
                  <a:tcPr marL="60168" marR="60168" marT="0" marB="0" anchor="ctr"/>
                </a:tc>
                <a:tc>
                  <a:txBody>
                    <a:bodyPr/>
                    <a:lstStyle/>
                    <a:p>
                      <a:pPr marL="0" marR="0" indent="0" algn="ctr">
                        <a:lnSpc>
                          <a:spcPct val="150000"/>
                        </a:lnSpc>
                        <a:spcBef>
                          <a:spcPts val="0"/>
                        </a:spcBef>
                        <a:spcAft>
                          <a:spcPts val="0"/>
                        </a:spcAft>
                      </a:pPr>
                      <a:r>
                        <a:rPr lang="es-EC" sz="1000">
                          <a:effectLst/>
                        </a:rPr>
                        <a:t>41</a:t>
                      </a:r>
                      <a:endParaRPr lang="es-EC" sz="1100">
                        <a:effectLst/>
                        <a:latin typeface="Times New Roman"/>
                        <a:ea typeface="Calibri"/>
                        <a:cs typeface="Times New Roman"/>
                      </a:endParaRPr>
                    </a:p>
                  </a:txBody>
                  <a:tcPr marL="60168" marR="60168" marT="0" marB="0" anchor="ctr"/>
                </a:tc>
                <a:tc>
                  <a:txBody>
                    <a:bodyPr/>
                    <a:lstStyle/>
                    <a:p>
                      <a:pPr marL="0" marR="0" indent="0" algn="ctr">
                        <a:lnSpc>
                          <a:spcPct val="150000"/>
                        </a:lnSpc>
                        <a:spcBef>
                          <a:spcPts val="0"/>
                        </a:spcBef>
                        <a:spcAft>
                          <a:spcPts val="0"/>
                        </a:spcAft>
                      </a:pPr>
                      <a:r>
                        <a:rPr lang="es-EC" sz="1000">
                          <a:effectLst/>
                        </a:rPr>
                        <a:t> </a:t>
                      </a:r>
                      <a:endParaRPr lang="es-EC" sz="1100">
                        <a:effectLst/>
                        <a:latin typeface="Times New Roman"/>
                        <a:ea typeface="Calibri"/>
                        <a:cs typeface="Times New Roman"/>
                      </a:endParaRPr>
                    </a:p>
                  </a:txBody>
                  <a:tcPr marL="60168" marR="60168" marT="0" marB="0" anchor="ctr"/>
                </a:tc>
              </a:tr>
              <a:tr h="252557">
                <a:tc>
                  <a:txBody>
                    <a:bodyPr/>
                    <a:lstStyle/>
                    <a:p>
                      <a:pPr marL="0" marR="0" indent="0" algn="l">
                        <a:lnSpc>
                          <a:spcPct val="150000"/>
                        </a:lnSpc>
                        <a:spcBef>
                          <a:spcPts val="0"/>
                        </a:spcBef>
                        <a:spcAft>
                          <a:spcPts val="0"/>
                        </a:spcAft>
                      </a:pPr>
                      <a:r>
                        <a:rPr lang="es-EC" sz="1000">
                          <a:effectLst/>
                        </a:rPr>
                        <a:t>ERROR</a:t>
                      </a:r>
                      <a:endParaRPr lang="es-EC" sz="1100">
                        <a:effectLst/>
                        <a:latin typeface="Times New Roman"/>
                        <a:ea typeface="Calibri"/>
                        <a:cs typeface="Times New Roman"/>
                      </a:endParaRPr>
                    </a:p>
                  </a:txBody>
                  <a:tcPr marL="60168" marR="60168" marT="0" marB="0" anchor="ctr"/>
                </a:tc>
                <a:tc>
                  <a:txBody>
                    <a:bodyPr/>
                    <a:lstStyle/>
                    <a:p>
                      <a:pPr marL="0" marR="0" indent="0" algn="ctr">
                        <a:lnSpc>
                          <a:spcPct val="150000"/>
                        </a:lnSpc>
                        <a:spcBef>
                          <a:spcPts val="0"/>
                        </a:spcBef>
                        <a:spcAft>
                          <a:spcPts val="0"/>
                        </a:spcAft>
                      </a:pPr>
                      <a:r>
                        <a:rPr lang="es-EC" sz="1000">
                          <a:effectLst/>
                        </a:rPr>
                        <a:t>26</a:t>
                      </a:r>
                      <a:endParaRPr lang="es-EC" sz="1100">
                        <a:effectLst/>
                        <a:latin typeface="Times New Roman"/>
                        <a:ea typeface="Calibri"/>
                        <a:cs typeface="Times New Roman"/>
                      </a:endParaRPr>
                    </a:p>
                  </a:txBody>
                  <a:tcPr marL="60168" marR="60168" marT="0" marB="0" anchor="ctr"/>
                </a:tc>
                <a:tc>
                  <a:txBody>
                    <a:bodyPr/>
                    <a:lstStyle/>
                    <a:p>
                      <a:pPr marL="0" marR="0" indent="0" algn="ctr">
                        <a:lnSpc>
                          <a:spcPct val="150000"/>
                        </a:lnSpc>
                        <a:spcBef>
                          <a:spcPts val="0"/>
                        </a:spcBef>
                        <a:spcAft>
                          <a:spcPts val="0"/>
                        </a:spcAft>
                      </a:pPr>
                      <a:r>
                        <a:rPr lang="es-EC" sz="1000">
                          <a:effectLst/>
                        </a:rPr>
                        <a:t>40,29</a:t>
                      </a:r>
                      <a:endParaRPr lang="es-EC" sz="1100">
                        <a:effectLst/>
                        <a:latin typeface="Times New Roman"/>
                        <a:ea typeface="Calibri"/>
                        <a:cs typeface="Times New Roman"/>
                      </a:endParaRPr>
                    </a:p>
                  </a:txBody>
                  <a:tcPr marL="60168" marR="60168" marT="0" marB="0" anchor="ctr"/>
                </a:tc>
              </a:tr>
              <a:tr h="252557">
                <a:tc>
                  <a:txBody>
                    <a:bodyPr/>
                    <a:lstStyle/>
                    <a:p>
                      <a:pPr marL="0" marR="0" indent="0" algn="l">
                        <a:lnSpc>
                          <a:spcPct val="150000"/>
                        </a:lnSpc>
                        <a:spcBef>
                          <a:spcPts val="0"/>
                        </a:spcBef>
                        <a:spcAft>
                          <a:spcPts val="0"/>
                        </a:spcAft>
                      </a:pPr>
                      <a:r>
                        <a:rPr lang="es-EC" sz="1000">
                          <a:effectLst/>
                        </a:rPr>
                        <a:t>CV%</a:t>
                      </a:r>
                      <a:endParaRPr lang="es-EC" sz="1100">
                        <a:effectLst/>
                        <a:latin typeface="Times New Roman"/>
                        <a:ea typeface="Calibri"/>
                        <a:cs typeface="Times New Roman"/>
                      </a:endParaRPr>
                    </a:p>
                  </a:txBody>
                  <a:tcPr marL="60168" marR="60168" marT="0" marB="0" anchor="ctr"/>
                </a:tc>
                <a:tc>
                  <a:txBody>
                    <a:bodyPr/>
                    <a:lstStyle/>
                    <a:p>
                      <a:pPr marL="0" marR="0" indent="0" algn="ctr">
                        <a:lnSpc>
                          <a:spcPct val="150000"/>
                        </a:lnSpc>
                        <a:spcBef>
                          <a:spcPts val="0"/>
                        </a:spcBef>
                        <a:spcAft>
                          <a:spcPts val="0"/>
                        </a:spcAft>
                      </a:pPr>
                      <a:r>
                        <a:rPr lang="es-EC" sz="1000">
                          <a:effectLst/>
                        </a:rPr>
                        <a:t> </a:t>
                      </a:r>
                      <a:endParaRPr lang="es-EC" sz="1100">
                        <a:effectLst/>
                        <a:latin typeface="Times New Roman"/>
                        <a:ea typeface="Calibri"/>
                        <a:cs typeface="Times New Roman"/>
                      </a:endParaRPr>
                    </a:p>
                  </a:txBody>
                  <a:tcPr marL="60168" marR="60168" marT="0" marB="0" anchor="ctr"/>
                </a:tc>
                <a:tc>
                  <a:txBody>
                    <a:bodyPr/>
                    <a:lstStyle/>
                    <a:p>
                      <a:pPr marL="0" marR="0" indent="0" algn="ctr">
                        <a:lnSpc>
                          <a:spcPct val="150000"/>
                        </a:lnSpc>
                        <a:spcBef>
                          <a:spcPts val="0"/>
                        </a:spcBef>
                        <a:spcAft>
                          <a:spcPts val="0"/>
                        </a:spcAft>
                      </a:pPr>
                      <a:r>
                        <a:rPr lang="es-EC" sz="1000" dirty="0">
                          <a:effectLst/>
                        </a:rPr>
                        <a:t>7,58</a:t>
                      </a:r>
                      <a:endParaRPr lang="es-EC" sz="1100" dirty="0">
                        <a:effectLst/>
                        <a:latin typeface="Times New Roman"/>
                        <a:ea typeface="Calibri"/>
                        <a:cs typeface="Times New Roman"/>
                      </a:endParaRPr>
                    </a:p>
                  </a:txBody>
                  <a:tcPr marL="60168" marR="60168" marT="0" marB="0" anchor="ctr"/>
                </a:tc>
              </a:tr>
            </a:tbl>
          </a:graphicData>
        </a:graphic>
      </p:graphicFrame>
      <p:sp>
        <p:nvSpPr>
          <p:cNvPr id="6" name="5 Elipse"/>
          <p:cNvSpPr/>
          <p:nvPr/>
        </p:nvSpPr>
        <p:spPr>
          <a:xfrm>
            <a:off x="5715000" y="1981200"/>
            <a:ext cx="748011"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6 Elipse"/>
          <p:cNvSpPr/>
          <p:nvPr/>
        </p:nvSpPr>
        <p:spPr>
          <a:xfrm>
            <a:off x="5741585" y="3962400"/>
            <a:ext cx="748011"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7 Elipse"/>
          <p:cNvSpPr/>
          <p:nvPr/>
        </p:nvSpPr>
        <p:spPr>
          <a:xfrm>
            <a:off x="5741585" y="5562600"/>
            <a:ext cx="748011"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21701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2000"/>
                                        <p:tgtEl>
                                          <p:spTgt spid="6"/>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heel(1)">
                                      <p:cBhvr>
                                        <p:cTn id="21" dur="2000"/>
                                        <p:tgtEl>
                                          <p:spTgt spid="7"/>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1)">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3318162" y="848380"/>
            <a:ext cx="3006437"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smtClean="0"/>
              <a:t>PRENDIMIENTO….</a:t>
            </a:r>
            <a:endParaRPr lang="en-US" sz="2000" b="1" dirty="0"/>
          </a:p>
        </p:txBody>
      </p:sp>
      <p:sp>
        <p:nvSpPr>
          <p:cNvPr id="8" name="7 CuadroTexto"/>
          <p:cNvSpPr txBox="1"/>
          <p:nvPr/>
        </p:nvSpPr>
        <p:spPr>
          <a:xfrm>
            <a:off x="817179" y="4572000"/>
            <a:ext cx="3844327" cy="923330"/>
          </a:xfrm>
          <a:prstGeom prst="rect">
            <a:avLst/>
          </a:prstGeom>
          <a:noFill/>
        </p:spPr>
        <p:txBody>
          <a:bodyPr wrap="square" rtlCol="0">
            <a:spAutoFit/>
          </a:bodyPr>
          <a:lstStyle/>
          <a:p>
            <a:pPr algn="ctr">
              <a:lnSpc>
                <a:spcPct val="150000"/>
              </a:lnSpc>
            </a:pPr>
            <a:r>
              <a:rPr lang="en-US" dirty="0" smtClean="0"/>
              <a:t>&lt; T14 (70 %FQ + SM) = 72%</a:t>
            </a:r>
          </a:p>
          <a:p>
            <a:pPr algn="ctr">
              <a:lnSpc>
                <a:spcPct val="150000"/>
              </a:lnSpc>
            </a:pPr>
            <a:r>
              <a:rPr lang="en-US" dirty="0" smtClean="0"/>
              <a:t>&gt; T8 (70 % FQ + 30 % Z + SM)  =  92%</a:t>
            </a:r>
            <a:endParaRPr lang="es-EC" dirty="0"/>
          </a:p>
        </p:txBody>
      </p:sp>
      <p:sp>
        <p:nvSpPr>
          <p:cNvPr id="13" name="12 CuadroTexto"/>
          <p:cNvSpPr txBox="1"/>
          <p:nvPr/>
        </p:nvSpPr>
        <p:spPr>
          <a:xfrm>
            <a:off x="5049366" y="4918897"/>
            <a:ext cx="3526221" cy="923330"/>
          </a:xfrm>
          <a:prstGeom prst="rect">
            <a:avLst/>
          </a:prstGeom>
          <a:noFill/>
        </p:spPr>
        <p:txBody>
          <a:bodyPr wrap="square" rtlCol="0">
            <a:spAutoFit/>
          </a:bodyPr>
          <a:lstStyle/>
          <a:p>
            <a:pPr algn="ctr">
              <a:lnSpc>
                <a:spcPct val="150000"/>
              </a:lnSpc>
            </a:pPr>
            <a:r>
              <a:rPr lang="en-US" dirty="0" smtClean="0"/>
              <a:t>100 % FQ  +  0 % Z</a:t>
            </a:r>
          </a:p>
          <a:p>
            <a:pPr algn="ctr">
              <a:lnSpc>
                <a:spcPct val="150000"/>
              </a:lnSpc>
            </a:pPr>
            <a:r>
              <a:rPr lang="en-US" dirty="0" smtClean="0"/>
              <a:t>T1 </a:t>
            </a:r>
            <a:r>
              <a:rPr lang="en-US" dirty="0" err="1" smtClean="0"/>
              <a:t>vs</a:t>
            </a:r>
            <a:r>
              <a:rPr lang="en-US" dirty="0" smtClean="0"/>
              <a:t> T2   =    &gt;12 %</a:t>
            </a:r>
          </a:p>
        </p:txBody>
      </p:sp>
      <p:grpSp>
        <p:nvGrpSpPr>
          <p:cNvPr id="17" name="16 Grupo"/>
          <p:cNvGrpSpPr/>
          <p:nvPr/>
        </p:nvGrpSpPr>
        <p:grpSpPr>
          <a:xfrm>
            <a:off x="221281" y="1742866"/>
            <a:ext cx="4716875" cy="2600534"/>
            <a:chOff x="228600" y="1033046"/>
            <a:chExt cx="4371175" cy="2365792"/>
          </a:xfrm>
        </p:grpSpPr>
        <p:pic>
          <p:nvPicPr>
            <p:cNvPr id="2050" name="Gráfico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371600"/>
              <a:ext cx="4371175" cy="20272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966387" y="1033046"/>
              <a:ext cx="2895600" cy="338554"/>
            </a:xfrm>
            <a:prstGeom prst="rect">
              <a:avLst/>
            </a:prstGeom>
            <a:noFill/>
          </p:spPr>
          <p:txBody>
            <a:bodyPr wrap="square" rtlCol="0">
              <a:spAutoFit/>
            </a:bodyPr>
            <a:lstStyle/>
            <a:p>
              <a:pPr algn="ctr"/>
              <a:r>
                <a:rPr lang="en-US" sz="1600" b="1" dirty="0" smtClean="0"/>
                <a:t>% Prendimiento</a:t>
              </a:r>
              <a:r>
                <a:rPr lang="en-US" sz="1600" b="1" dirty="0"/>
                <a:t> </a:t>
              </a:r>
              <a:r>
                <a:rPr lang="en-US" sz="1600" b="1" dirty="0" smtClean="0"/>
                <a:t>- Tratamientos</a:t>
              </a:r>
              <a:endParaRPr lang="es-EC" sz="1600" b="1" dirty="0"/>
            </a:p>
          </p:txBody>
        </p:sp>
        <p:sp>
          <p:nvSpPr>
            <p:cNvPr id="11" name="10 Elipse"/>
            <p:cNvSpPr/>
            <p:nvPr/>
          </p:nvSpPr>
          <p:spPr>
            <a:xfrm>
              <a:off x="2590800" y="1794344"/>
              <a:ext cx="304800" cy="3810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14 Elipse"/>
            <p:cNvSpPr/>
            <p:nvPr/>
          </p:nvSpPr>
          <p:spPr>
            <a:xfrm>
              <a:off x="4191000" y="1794344"/>
              <a:ext cx="3048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grpSp>
        <p:nvGrpSpPr>
          <p:cNvPr id="18" name="17 Grupo"/>
          <p:cNvGrpSpPr/>
          <p:nvPr/>
        </p:nvGrpSpPr>
        <p:grpSpPr>
          <a:xfrm>
            <a:off x="5166756" y="2341731"/>
            <a:ext cx="3748644" cy="2382669"/>
            <a:chOff x="4938156" y="1016169"/>
            <a:chExt cx="3748644" cy="2382669"/>
          </a:xfrm>
        </p:grpSpPr>
        <p:pic>
          <p:nvPicPr>
            <p:cNvPr id="9" name="Gráfico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8156" y="1357880"/>
              <a:ext cx="3748644" cy="204095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5364678" y="1016169"/>
              <a:ext cx="2895600" cy="338554"/>
            </a:xfrm>
            <a:prstGeom prst="rect">
              <a:avLst/>
            </a:prstGeom>
            <a:noFill/>
          </p:spPr>
          <p:txBody>
            <a:bodyPr wrap="square" rtlCol="0">
              <a:spAutoFit/>
            </a:bodyPr>
            <a:lstStyle/>
            <a:p>
              <a:pPr algn="ctr"/>
              <a:r>
                <a:rPr lang="en-US" sz="1600" b="1" dirty="0" smtClean="0"/>
                <a:t>% Prendimiento</a:t>
              </a:r>
              <a:r>
                <a:rPr lang="en-US" sz="1600" b="1" dirty="0"/>
                <a:t> </a:t>
              </a:r>
              <a:r>
                <a:rPr lang="en-US" sz="1600" b="1" dirty="0" smtClean="0"/>
                <a:t>– DG1</a:t>
              </a:r>
              <a:endParaRPr lang="es-EC" sz="1600" b="1" dirty="0"/>
            </a:p>
          </p:txBody>
        </p:sp>
        <p:cxnSp>
          <p:nvCxnSpPr>
            <p:cNvPr id="16" name="15 Conector recto"/>
            <p:cNvCxnSpPr/>
            <p:nvPr/>
          </p:nvCxnSpPr>
          <p:spPr>
            <a:xfrm>
              <a:off x="6172200" y="1600200"/>
              <a:ext cx="1600200" cy="914400"/>
            </a:xfrm>
            <a:prstGeom prst="line">
              <a:avLst/>
            </a:prstGeom>
            <a:ln w="19050">
              <a:solidFill>
                <a:srgbClr val="FF0000"/>
              </a:solidFill>
              <a:headEnd type="stealth"/>
            </a:ln>
          </p:spPr>
          <p:style>
            <a:lnRef idx="1">
              <a:schemeClr val="accent1"/>
            </a:lnRef>
            <a:fillRef idx="0">
              <a:schemeClr val="accent1"/>
            </a:fillRef>
            <a:effectRef idx="0">
              <a:schemeClr val="accent1"/>
            </a:effectRef>
            <a:fontRef idx="minor">
              <a:schemeClr val="tx1"/>
            </a:fontRef>
          </p:style>
        </p:cxnSp>
      </p:grpSp>
      <p:sp>
        <p:nvSpPr>
          <p:cNvPr id="19" name="18 CuadroTexto"/>
          <p:cNvSpPr txBox="1"/>
          <p:nvPr/>
        </p:nvSpPr>
        <p:spPr>
          <a:xfrm>
            <a:off x="6172200" y="2667000"/>
            <a:ext cx="593271" cy="338554"/>
          </a:xfrm>
          <a:prstGeom prst="rect">
            <a:avLst/>
          </a:prstGeom>
          <a:noFill/>
        </p:spPr>
        <p:txBody>
          <a:bodyPr wrap="square" rtlCol="0">
            <a:spAutoFit/>
          </a:bodyPr>
          <a:lstStyle/>
          <a:p>
            <a:pPr algn="ctr"/>
            <a:r>
              <a:rPr lang="en-US" sz="1600" b="1" dirty="0" smtClean="0">
                <a:solidFill>
                  <a:srgbClr val="00B050"/>
                </a:solidFill>
              </a:rPr>
              <a:t>C </a:t>
            </a:r>
            <a:r>
              <a:rPr lang="en-US" sz="1600" b="1" dirty="0">
                <a:solidFill>
                  <a:srgbClr val="00B050"/>
                </a:solidFill>
              </a:rPr>
              <a:t>M</a:t>
            </a:r>
            <a:endParaRPr lang="es-EC" sz="1600" b="1" dirty="0">
              <a:solidFill>
                <a:srgbClr val="00B050"/>
              </a:solidFill>
            </a:endParaRPr>
          </a:p>
        </p:txBody>
      </p:sp>
      <p:sp>
        <p:nvSpPr>
          <p:cNvPr id="21" name="20 CuadroTexto"/>
          <p:cNvSpPr txBox="1"/>
          <p:nvPr/>
        </p:nvSpPr>
        <p:spPr>
          <a:xfrm>
            <a:off x="7712529" y="3471446"/>
            <a:ext cx="593271" cy="338554"/>
          </a:xfrm>
          <a:prstGeom prst="rect">
            <a:avLst/>
          </a:prstGeom>
          <a:noFill/>
        </p:spPr>
        <p:txBody>
          <a:bodyPr wrap="square" rtlCol="0">
            <a:spAutoFit/>
          </a:bodyPr>
          <a:lstStyle/>
          <a:p>
            <a:pPr algn="ctr"/>
            <a:r>
              <a:rPr lang="en-US" sz="1600" b="1" dirty="0" smtClean="0">
                <a:solidFill>
                  <a:srgbClr val="FFC000"/>
                </a:solidFill>
              </a:rPr>
              <a:t>S </a:t>
            </a:r>
            <a:r>
              <a:rPr lang="en-US" sz="1600" b="1" dirty="0">
                <a:solidFill>
                  <a:srgbClr val="FFC000"/>
                </a:solidFill>
              </a:rPr>
              <a:t>M</a:t>
            </a:r>
            <a:endParaRPr lang="es-EC" sz="1600" b="1" dirty="0">
              <a:solidFill>
                <a:srgbClr val="FFC000"/>
              </a:solidFill>
            </a:endParaRPr>
          </a:p>
        </p:txBody>
      </p:sp>
    </p:spTree>
    <p:extLst>
      <p:ext uri="{BB962C8B-B14F-4D97-AF65-F5344CB8AC3E}">
        <p14:creationId xmlns:p14="http://schemas.microsoft.com/office/powerpoint/2010/main" val="22170143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165764" y="452734"/>
            <a:ext cx="2667000"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smtClean="0"/>
              <a:t>INTRODUCCION</a:t>
            </a:r>
            <a:endParaRPr lang="en-US" sz="2000" b="1"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3127664" y="1327146"/>
            <a:ext cx="27432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smtClean="0"/>
              <a:t>BROCOLI</a:t>
            </a:r>
          </a:p>
          <a:p>
            <a:pPr algn="ctr"/>
            <a:r>
              <a:rPr lang="es-EC" sz="1400" b="1" dirty="0"/>
              <a:t>(</a:t>
            </a:r>
            <a:r>
              <a:rPr lang="es-EC" sz="1400" b="1" i="1" dirty="0"/>
              <a:t>Brassica oleracea L </a:t>
            </a:r>
            <a:r>
              <a:rPr lang="es-EC" sz="1400" b="1" i="1" dirty="0" err="1"/>
              <a:t>Vr</a:t>
            </a:r>
            <a:r>
              <a:rPr lang="es-EC" sz="1400" b="1" i="1" dirty="0"/>
              <a:t>. Botrytis)</a:t>
            </a:r>
            <a:endParaRPr lang="en-US" sz="1400" b="1" dirty="0"/>
          </a:p>
        </p:txBody>
      </p:sp>
      <p:sp>
        <p:nvSpPr>
          <p:cNvPr id="6" name="5 CuadroTexto"/>
          <p:cNvSpPr txBox="1"/>
          <p:nvPr/>
        </p:nvSpPr>
        <p:spPr>
          <a:xfrm>
            <a:off x="533400" y="2138741"/>
            <a:ext cx="1676400"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smtClean="0"/>
              <a:t>Prod. </a:t>
            </a:r>
          </a:p>
          <a:p>
            <a:pPr algn="ctr"/>
            <a:r>
              <a:rPr lang="en-US" sz="1600" dirty="0" smtClean="0"/>
              <a:t>No Tradicionales</a:t>
            </a:r>
            <a:endParaRPr lang="en-US" sz="1600" dirty="0"/>
          </a:p>
        </p:txBody>
      </p:sp>
      <p:pic>
        <p:nvPicPr>
          <p:cNvPr id="1028"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8" name="7 CuadroTexto"/>
          <p:cNvSpPr txBox="1"/>
          <p:nvPr/>
        </p:nvSpPr>
        <p:spPr>
          <a:xfrm>
            <a:off x="6620539" y="2083730"/>
            <a:ext cx="1863436"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err="1" smtClean="0"/>
              <a:t>Exportador</a:t>
            </a:r>
            <a:r>
              <a:rPr lang="en-US" sz="1600" dirty="0" smtClean="0"/>
              <a:t> </a:t>
            </a:r>
            <a:r>
              <a:rPr lang="en-US" sz="1600" dirty="0" err="1" smtClean="0"/>
              <a:t>Neto</a:t>
            </a:r>
            <a:r>
              <a:rPr lang="en-US" sz="1600" dirty="0" smtClean="0"/>
              <a:t> de </a:t>
            </a:r>
            <a:r>
              <a:rPr lang="en-US" sz="1600" dirty="0" err="1" smtClean="0"/>
              <a:t>Brocoli</a:t>
            </a:r>
            <a:r>
              <a:rPr lang="en-US" sz="1600" dirty="0" smtClean="0"/>
              <a:t> </a:t>
            </a:r>
            <a:r>
              <a:rPr lang="en-US" sz="1600" dirty="0" err="1" smtClean="0"/>
              <a:t>Congelado</a:t>
            </a:r>
            <a:endParaRPr lang="en-US" sz="1600" dirty="0"/>
          </a:p>
        </p:txBody>
      </p:sp>
      <p:sp>
        <p:nvSpPr>
          <p:cNvPr id="9" name="8 CuadroTexto"/>
          <p:cNvSpPr txBox="1"/>
          <p:nvPr/>
        </p:nvSpPr>
        <p:spPr>
          <a:xfrm>
            <a:off x="6899564" y="2895599"/>
            <a:ext cx="1863436" cy="584775"/>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smtClean="0"/>
              <a:t>1998 – 2005</a:t>
            </a:r>
          </a:p>
          <a:p>
            <a:pPr algn="ctr"/>
            <a:r>
              <a:rPr lang="en-US" sz="1600" dirty="0" smtClean="0"/>
              <a:t>&gt; 42.300 TM</a:t>
            </a:r>
            <a:endParaRPr lang="en-US" sz="1600" dirty="0"/>
          </a:p>
        </p:txBody>
      </p:sp>
      <p:cxnSp>
        <p:nvCxnSpPr>
          <p:cNvPr id="12" name="11 Conector angular"/>
          <p:cNvCxnSpPr>
            <a:stCxn id="8" idx="3"/>
            <a:endCxn id="9" idx="0"/>
          </p:cNvCxnSpPr>
          <p:nvPr/>
        </p:nvCxnSpPr>
        <p:spPr>
          <a:xfrm flipH="1">
            <a:off x="7831282" y="2376118"/>
            <a:ext cx="652693" cy="519481"/>
          </a:xfrm>
          <a:prstGeom prst="bentConnector4">
            <a:avLst>
              <a:gd name="adj1" fmla="val -35024"/>
              <a:gd name="adj2" fmla="val 78142"/>
            </a:avLst>
          </a:prstGeom>
          <a:ln>
            <a:solidFill>
              <a:srgbClr val="0070C0"/>
            </a:solidFill>
            <a:tailEnd type="arrow"/>
          </a:ln>
        </p:spPr>
        <p:style>
          <a:lnRef idx="1">
            <a:schemeClr val="accent5"/>
          </a:lnRef>
          <a:fillRef idx="0">
            <a:schemeClr val="accent5"/>
          </a:fillRef>
          <a:effectRef idx="0">
            <a:schemeClr val="accent5"/>
          </a:effectRef>
          <a:fontRef idx="minor">
            <a:schemeClr val="tx1"/>
          </a:fontRef>
        </p:style>
      </p:cxnSp>
      <p:cxnSp>
        <p:nvCxnSpPr>
          <p:cNvPr id="25" name="24 Conector angular"/>
          <p:cNvCxnSpPr>
            <a:stCxn id="4" idx="1"/>
            <a:endCxn id="6" idx="0"/>
          </p:cNvCxnSpPr>
          <p:nvPr/>
        </p:nvCxnSpPr>
        <p:spPr>
          <a:xfrm rot="10800000" flipV="1">
            <a:off x="1371600" y="1619533"/>
            <a:ext cx="1756064" cy="519207"/>
          </a:xfrm>
          <a:prstGeom prst="bentConnector2">
            <a:avLst/>
          </a:prstGeom>
          <a:ln>
            <a:tailEnd type="arrow"/>
          </a:ln>
        </p:spPr>
        <p:style>
          <a:lnRef idx="2">
            <a:schemeClr val="dk1"/>
          </a:lnRef>
          <a:fillRef idx="0">
            <a:schemeClr val="dk1"/>
          </a:fillRef>
          <a:effectRef idx="1">
            <a:schemeClr val="dk1"/>
          </a:effectRef>
          <a:fontRef idx="minor">
            <a:schemeClr val="tx1"/>
          </a:fontRef>
        </p:style>
      </p:cxnSp>
      <p:cxnSp>
        <p:nvCxnSpPr>
          <p:cNvPr id="28" name="27 Conector angular"/>
          <p:cNvCxnSpPr>
            <a:stCxn id="4" idx="3"/>
            <a:endCxn id="8" idx="0"/>
          </p:cNvCxnSpPr>
          <p:nvPr/>
        </p:nvCxnSpPr>
        <p:spPr>
          <a:xfrm>
            <a:off x="5870864" y="1619534"/>
            <a:ext cx="1681393" cy="464196"/>
          </a:xfrm>
          <a:prstGeom prst="bentConnector2">
            <a:avLst/>
          </a:prstGeom>
          <a:ln>
            <a:tailEnd type="arrow"/>
          </a:ln>
        </p:spPr>
        <p:style>
          <a:lnRef idx="2">
            <a:schemeClr val="dk1"/>
          </a:lnRef>
          <a:fillRef idx="0">
            <a:schemeClr val="dk1"/>
          </a:fillRef>
          <a:effectRef idx="1">
            <a:schemeClr val="dk1"/>
          </a:effectRef>
          <a:fontRef idx="minor">
            <a:schemeClr val="tx1"/>
          </a:fontRef>
        </p:style>
      </p:cxnSp>
      <p:sp>
        <p:nvSpPr>
          <p:cNvPr id="56" name="55 CuadroTexto"/>
          <p:cNvSpPr txBox="1"/>
          <p:nvPr/>
        </p:nvSpPr>
        <p:spPr>
          <a:xfrm>
            <a:off x="3567546" y="2261851"/>
            <a:ext cx="1863436"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err="1" smtClean="0"/>
              <a:t>Zonas</a:t>
            </a:r>
            <a:r>
              <a:rPr lang="en-US" sz="1600" dirty="0" smtClean="0"/>
              <a:t> </a:t>
            </a:r>
            <a:r>
              <a:rPr lang="en-US" sz="1600" dirty="0" err="1"/>
              <a:t>A</a:t>
            </a:r>
            <a:r>
              <a:rPr lang="en-US" sz="1600" dirty="0" err="1" smtClean="0"/>
              <a:t>decuadas</a:t>
            </a:r>
            <a:endParaRPr lang="en-US" sz="1600" dirty="0"/>
          </a:p>
        </p:txBody>
      </p:sp>
      <p:sp>
        <p:nvSpPr>
          <p:cNvPr id="57" name="56 CuadroTexto"/>
          <p:cNvSpPr txBox="1"/>
          <p:nvPr/>
        </p:nvSpPr>
        <p:spPr>
          <a:xfrm>
            <a:off x="2523910" y="2951017"/>
            <a:ext cx="3066184" cy="584775"/>
          </a:xfrm>
          <a:prstGeom prst="rect">
            <a:avLst/>
          </a:prstGeom>
          <a:ln w="952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err="1" smtClean="0"/>
              <a:t>Bosques</a:t>
            </a:r>
            <a:r>
              <a:rPr lang="en-US" sz="1600" dirty="0" smtClean="0"/>
              <a:t> </a:t>
            </a:r>
            <a:r>
              <a:rPr lang="en-US" sz="1600" dirty="0" err="1" smtClean="0"/>
              <a:t>Secos</a:t>
            </a:r>
            <a:r>
              <a:rPr lang="en-US" sz="1600" dirty="0" smtClean="0"/>
              <a:t> y</a:t>
            </a:r>
          </a:p>
          <a:p>
            <a:pPr algn="ctr"/>
            <a:r>
              <a:rPr lang="en-US" sz="1600" dirty="0" smtClean="0"/>
              <a:t> </a:t>
            </a:r>
            <a:r>
              <a:rPr lang="en-US" sz="1600" dirty="0" err="1" smtClean="0"/>
              <a:t>Zonas</a:t>
            </a:r>
            <a:r>
              <a:rPr lang="en-US" sz="1600" dirty="0" smtClean="0"/>
              <a:t> </a:t>
            </a:r>
            <a:r>
              <a:rPr lang="en-US" sz="1600" dirty="0" err="1" smtClean="0"/>
              <a:t>Humedas</a:t>
            </a:r>
            <a:r>
              <a:rPr lang="en-US" sz="1600" dirty="0" smtClean="0"/>
              <a:t> Montano </a:t>
            </a:r>
            <a:r>
              <a:rPr lang="en-US" sz="1600" dirty="0" err="1" smtClean="0"/>
              <a:t>Bajas</a:t>
            </a:r>
            <a:endParaRPr lang="en-US" sz="1600" dirty="0"/>
          </a:p>
        </p:txBody>
      </p:sp>
      <p:sp>
        <p:nvSpPr>
          <p:cNvPr id="64" name="63 CuadroTexto"/>
          <p:cNvSpPr txBox="1"/>
          <p:nvPr/>
        </p:nvSpPr>
        <p:spPr>
          <a:xfrm>
            <a:off x="533400" y="3746211"/>
            <a:ext cx="2195945" cy="584775"/>
          </a:xfrm>
          <a:prstGeom prst="rect">
            <a:avLst/>
          </a:prstGeom>
          <a:ln w="952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err="1" smtClean="0"/>
              <a:t>Clima</a:t>
            </a:r>
            <a:r>
              <a:rPr lang="en-US" sz="1600" dirty="0" smtClean="0"/>
              <a:t> </a:t>
            </a:r>
            <a:r>
              <a:rPr lang="en-US" sz="1600" dirty="0" err="1" smtClean="0"/>
              <a:t>Templado</a:t>
            </a:r>
            <a:r>
              <a:rPr lang="en-US" sz="1600" dirty="0" smtClean="0"/>
              <a:t> y Frio </a:t>
            </a:r>
          </a:p>
          <a:p>
            <a:pPr algn="ctr"/>
            <a:r>
              <a:rPr lang="en-US" sz="1600" dirty="0" smtClean="0"/>
              <a:t>2.700 – 3.200 </a:t>
            </a:r>
            <a:r>
              <a:rPr lang="en-US" sz="1600" dirty="0" err="1" smtClean="0"/>
              <a:t>msnm</a:t>
            </a:r>
            <a:endParaRPr lang="en-US" sz="1600" dirty="0"/>
          </a:p>
        </p:txBody>
      </p:sp>
      <p:sp>
        <p:nvSpPr>
          <p:cNvPr id="65" name="64 CuadroTexto"/>
          <p:cNvSpPr txBox="1"/>
          <p:nvPr/>
        </p:nvSpPr>
        <p:spPr>
          <a:xfrm>
            <a:off x="5430982" y="3771036"/>
            <a:ext cx="2195945" cy="584775"/>
          </a:xfrm>
          <a:prstGeom prst="rect">
            <a:avLst/>
          </a:prstGeom>
          <a:ln w="952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smtClean="0"/>
              <a:t>Pichincha e Imbabura</a:t>
            </a:r>
          </a:p>
          <a:p>
            <a:pPr algn="ctr"/>
            <a:r>
              <a:rPr lang="en-US" sz="1600" dirty="0" smtClean="0"/>
              <a:t>16%   -   10%</a:t>
            </a:r>
            <a:endParaRPr lang="en-US" sz="1600" dirty="0"/>
          </a:p>
        </p:txBody>
      </p:sp>
      <p:cxnSp>
        <p:nvCxnSpPr>
          <p:cNvPr id="35" name="34 Conector recto de flecha"/>
          <p:cNvCxnSpPr>
            <a:stCxn id="4" idx="2"/>
            <a:endCxn id="56" idx="0"/>
          </p:cNvCxnSpPr>
          <p:nvPr/>
        </p:nvCxnSpPr>
        <p:spPr>
          <a:xfrm>
            <a:off x="4499264" y="1911921"/>
            <a:ext cx="0" cy="34993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1" name="40 Conector recto de flecha"/>
          <p:cNvCxnSpPr>
            <a:stCxn id="56" idx="2"/>
            <a:endCxn id="57" idx="0"/>
          </p:cNvCxnSpPr>
          <p:nvPr/>
        </p:nvCxnSpPr>
        <p:spPr>
          <a:xfrm flipH="1">
            <a:off x="4057002" y="2600405"/>
            <a:ext cx="442262" cy="3506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9" name="78 Conector angular"/>
          <p:cNvCxnSpPr>
            <a:stCxn id="57" idx="1"/>
            <a:endCxn id="64" idx="0"/>
          </p:cNvCxnSpPr>
          <p:nvPr/>
        </p:nvCxnSpPr>
        <p:spPr>
          <a:xfrm rot="10800000" flipV="1">
            <a:off x="1631374" y="3243405"/>
            <a:ext cx="892537" cy="502806"/>
          </a:xfrm>
          <a:prstGeom prst="bentConnector2">
            <a:avLst/>
          </a:prstGeom>
          <a:ln>
            <a:solidFill>
              <a:srgbClr val="0070C0"/>
            </a:solidFill>
            <a:tailEnd type="arrow"/>
          </a:ln>
        </p:spPr>
        <p:style>
          <a:lnRef idx="1">
            <a:schemeClr val="accent5"/>
          </a:lnRef>
          <a:fillRef idx="0">
            <a:schemeClr val="accent5"/>
          </a:fillRef>
          <a:effectRef idx="0">
            <a:schemeClr val="accent5"/>
          </a:effectRef>
          <a:fontRef idx="minor">
            <a:schemeClr val="tx1"/>
          </a:fontRef>
        </p:style>
      </p:cxnSp>
      <p:cxnSp>
        <p:nvCxnSpPr>
          <p:cNvPr id="82" name="81 Conector angular"/>
          <p:cNvCxnSpPr>
            <a:stCxn id="57" idx="3"/>
            <a:endCxn id="65" idx="0"/>
          </p:cNvCxnSpPr>
          <p:nvPr/>
        </p:nvCxnSpPr>
        <p:spPr>
          <a:xfrm>
            <a:off x="5590094" y="3243405"/>
            <a:ext cx="938861" cy="527631"/>
          </a:xfrm>
          <a:prstGeom prst="bentConnector2">
            <a:avLst/>
          </a:prstGeom>
          <a:ln>
            <a:solidFill>
              <a:srgbClr val="0070C0"/>
            </a:solidFill>
            <a:tailEnd type="arrow"/>
          </a:ln>
        </p:spPr>
        <p:style>
          <a:lnRef idx="1">
            <a:schemeClr val="accent5"/>
          </a:lnRef>
          <a:fillRef idx="0">
            <a:schemeClr val="accent5"/>
          </a:fillRef>
          <a:effectRef idx="0">
            <a:schemeClr val="accent5"/>
          </a:effectRef>
          <a:fontRef idx="minor">
            <a:schemeClr val="tx1"/>
          </a:fontRef>
        </p:style>
      </p:cxnSp>
      <p:sp>
        <p:nvSpPr>
          <p:cNvPr id="91" name="90 CuadroTexto"/>
          <p:cNvSpPr txBox="1"/>
          <p:nvPr/>
        </p:nvSpPr>
        <p:spPr>
          <a:xfrm>
            <a:off x="2959029" y="3773636"/>
            <a:ext cx="2195945" cy="584775"/>
          </a:xfrm>
          <a:prstGeom prst="rect">
            <a:avLst/>
          </a:prstGeom>
          <a:ln w="952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b="1" dirty="0" smtClean="0"/>
              <a:t>Cotopaxi</a:t>
            </a:r>
            <a:r>
              <a:rPr lang="en-US" sz="1600" dirty="0" smtClean="0"/>
              <a:t>, </a:t>
            </a:r>
          </a:p>
          <a:p>
            <a:pPr algn="ctr"/>
            <a:r>
              <a:rPr lang="en-US" sz="1600" dirty="0" smtClean="0"/>
              <a:t>68% Prod. Total</a:t>
            </a:r>
            <a:endParaRPr lang="en-US" sz="1600" dirty="0"/>
          </a:p>
        </p:txBody>
      </p:sp>
      <p:cxnSp>
        <p:nvCxnSpPr>
          <p:cNvPr id="92" name="91 Conector recto de flecha"/>
          <p:cNvCxnSpPr>
            <a:stCxn id="57" idx="2"/>
            <a:endCxn id="91" idx="0"/>
          </p:cNvCxnSpPr>
          <p:nvPr/>
        </p:nvCxnSpPr>
        <p:spPr>
          <a:xfrm>
            <a:off x="4057002" y="3535792"/>
            <a:ext cx="0" cy="2378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5" name="94 CuadroTexto"/>
          <p:cNvSpPr txBox="1"/>
          <p:nvPr/>
        </p:nvSpPr>
        <p:spPr>
          <a:xfrm>
            <a:off x="1839837" y="4750525"/>
            <a:ext cx="1091313" cy="33855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smtClean="0"/>
              <a:t>Mercados </a:t>
            </a:r>
            <a:endParaRPr lang="en-US" sz="1600" dirty="0"/>
          </a:p>
        </p:txBody>
      </p:sp>
      <p:sp>
        <p:nvSpPr>
          <p:cNvPr id="96" name="95 CuadroTexto"/>
          <p:cNvSpPr txBox="1"/>
          <p:nvPr/>
        </p:nvSpPr>
        <p:spPr>
          <a:xfrm>
            <a:off x="2022106" y="5392390"/>
            <a:ext cx="730109" cy="338554"/>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smtClean="0"/>
              <a:t>EE.UU</a:t>
            </a:r>
            <a:endParaRPr lang="en-US" sz="1600" dirty="0"/>
          </a:p>
        </p:txBody>
      </p:sp>
      <p:sp>
        <p:nvSpPr>
          <p:cNvPr id="97" name="96 CuadroTexto"/>
          <p:cNvSpPr txBox="1"/>
          <p:nvPr/>
        </p:nvSpPr>
        <p:spPr>
          <a:xfrm>
            <a:off x="6677487" y="4655960"/>
            <a:ext cx="1284420"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err="1" smtClean="0"/>
              <a:t>Puestos</a:t>
            </a:r>
            <a:r>
              <a:rPr lang="en-US" sz="1600" dirty="0" smtClean="0"/>
              <a:t> de </a:t>
            </a:r>
          </a:p>
          <a:p>
            <a:pPr algn="ctr"/>
            <a:r>
              <a:rPr lang="en-US" sz="1600" dirty="0" err="1" smtClean="0"/>
              <a:t>Trabajo</a:t>
            </a:r>
            <a:r>
              <a:rPr lang="en-US" sz="1600" dirty="0" smtClean="0"/>
              <a:t> </a:t>
            </a:r>
            <a:endParaRPr lang="en-US" sz="1600" dirty="0"/>
          </a:p>
        </p:txBody>
      </p:sp>
      <p:sp>
        <p:nvSpPr>
          <p:cNvPr id="98" name="97 CuadroTexto"/>
          <p:cNvSpPr txBox="1"/>
          <p:nvPr/>
        </p:nvSpPr>
        <p:spPr>
          <a:xfrm>
            <a:off x="3427177" y="5366447"/>
            <a:ext cx="1221023" cy="338554"/>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smtClean="0"/>
              <a:t>U. </a:t>
            </a:r>
            <a:r>
              <a:rPr lang="en-US" sz="1600" dirty="0" err="1" smtClean="0"/>
              <a:t>Europea</a:t>
            </a:r>
            <a:endParaRPr lang="en-US" sz="1600" dirty="0"/>
          </a:p>
        </p:txBody>
      </p:sp>
      <p:sp>
        <p:nvSpPr>
          <p:cNvPr id="99" name="98 CuadroTexto"/>
          <p:cNvSpPr txBox="1"/>
          <p:nvPr/>
        </p:nvSpPr>
        <p:spPr>
          <a:xfrm>
            <a:off x="798938" y="5381469"/>
            <a:ext cx="730109" cy="338554"/>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err="1" smtClean="0"/>
              <a:t>Japon</a:t>
            </a:r>
            <a:endParaRPr lang="en-US" sz="1600" dirty="0"/>
          </a:p>
        </p:txBody>
      </p:sp>
      <p:sp>
        <p:nvSpPr>
          <p:cNvPr id="27" name="26 CuadroTexto"/>
          <p:cNvSpPr txBox="1"/>
          <p:nvPr/>
        </p:nvSpPr>
        <p:spPr>
          <a:xfrm>
            <a:off x="5876824" y="5555573"/>
            <a:ext cx="1236922" cy="584775"/>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err="1" smtClean="0"/>
              <a:t>Directos</a:t>
            </a:r>
            <a:endParaRPr lang="en-US" sz="1600" dirty="0" smtClean="0"/>
          </a:p>
          <a:p>
            <a:pPr algn="ctr"/>
            <a:r>
              <a:rPr lang="en-US" sz="1600" dirty="0"/>
              <a:t>5.000 </a:t>
            </a:r>
          </a:p>
        </p:txBody>
      </p:sp>
      <p:sp>
        <p:nvSpPr>
          <p:cNvPr id="29" name="28 CuadroTexto"/>
          <p:cNvSpPr txBox="1"/>
          <p:nvPr/>
        </p:nvSpPr>
        <p:spPr>
          <a:xfrm>
            <a:off x="629836" y="6120502"/>
            <a:ext cx="1249181" cy="584775"/>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smtClean="0"/>
              <a:t>10 C/M = 2.000 TM</a:t>
            </a:r>
            <a:endParaRPr lang="en-US" sz="1600" dirty="0"/>
          </a:p>
        </p:txBody>
      </p:sp>
      <p:sp>
        <p:nvSpPr>
          <p:cNvPr id="30" name="29 CuadroTexto"/>
          <p:cNvSpPr txBox="1"/>
          <p:nvPr/>
        </p:nvSpPr>
        <p:spPr>
          <a:xfrm>
            <a:off x="2923110" y="6089583"/>
            <a:ext cx="1840380" cy="584775"/>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smtClean="0"/>
              <a:t>= 2 </a:t>
            </a:r>
            <a:r>
              <a:rPr lang="en-US" sz="1600" dirty="0" err="1" smtClean="0"/>
              <a:t>Millones</a:t>
            </a:r>
            <a:r>
              <a:rPr lang="en-US" sz="1600" dirty="0" smtClean="0"/>
              <a:t> USD</a:t>
            </a:r>
          </a:p>
          <a:p>
            <a:pPr algn="ctr"/>
            <a:r>
              <a:rPr lang="en-US" sz="1600" dirty="0" smtClean="0"/>
              <a:t>= 40% Exp. </a:t>
            </a:r>
            <a:r>
              <a:rPr lang="en-US" sz="1600" dirty="0" err="1" smtClean="0"/>
              <a:t>Totales</a:t>
            </a:r>
            <a:endParaRPr lang="en-US" sz="1600" dirty="0"/>
          </a:p>
        </p:txBody>
      </p:sp>
      <p:cxnSp>
        <p:nvCxnSpPr>
          <p:cNvPr id="5" name="4 Conector recto de flecha"/>
          <p:cNvCxnSpPr>
            <a:stCxn id="96" idx="2"/>
            <a:endCxn id="30" idx="1"/>
          </p:cNvCxnSpPr>
          <p:nvPr/>
        </p:nvCxnSpPr>
        <p:spPr>
          <a:xfrm>
            <a:off x="2387161" y="5730944"/>
            <a:ext cx="535949" cy="6510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33 Conector recto de flecha"/>
          <p:cNvCxnSpPr>
            <a:stCxn id="96" idx="2"/>
            <a:endCxn id="29" idx="3"/>
          </p:cNvCxnSpPr>
          <p:nvPr/>
        </p:nvCxnSpPr>
        <p:spPr>
          <a:xfrm flipH="1">
            <a:off x="1879017" y="5730944"/>
            <a:ext cx="508144" cy="6819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23 Conector recto de flecha"/>
          <p:cNvCxnSpPr>
            <a:stCxn id="95" idx="1"/>
            <a:endCxn id="99" idx="0"/>
          </p:cNvCxnSpPr>
          <p:nvPr/>
        </p:nvCxnSpPr>
        <p:spPr>
          <a:xfrm flipH="1">
            <a:off x="1163993" y="4919803"/>
            <a:ext cx="675844" cy="4616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48 Conector recto de flecha"/>
          <p:cNvCxnSpPr>
            <a:stCxn id="95" idx="3"/>
            <a:endCxn id="98" idx="0"/>
          </p:cNvCxnSpPr>
          <p:nvPr/>
        </p:nvCxnSpPr>
        <p:spPr>
          <a:xfrm>
            <a:off x="2931150" y="4919803"/>
            <a:ext cx="1106539" cy="4466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2" name="51 Conector recto de flecha"/>
          <p:cNvCxnSpPr>
            <a:stCxn id="95" idx="2"/>
            <a:endCxn id="96" idx="0"/>
          </p:cNvCxnSpPr>
          <p:nvPr/>
        </p:nvCxnSpPr>
        <p:spPr>
          <a:xfrm>
            <a:off x="2385494" y="5089080"/>
            <a:ext cx="1667" cy="3033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66 Conector recto de flecha"/>
          <p:cNvCxnSpPr>
            <a:stCxn id="97" idx="2"/>
            <a:endCxn id="27" idx="0"/>
          </p:cNvCxnSpPr>
          <p:nvPr/>
        </p:nvCxnSpPr>
        <p:spPr>
          <a:xfrm flipH="1">
            <a:off x="6495285" y="5240735"/>
            <a:ext cx="824412" cy="3148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1" name="70 CuadroTexto"/>
          <p:cNvSpPr txBox="1"/>
          <p:nvPr/>
        </p:nvSpPr>
        <p:spPr>
          <a:xfrm>
            <a:off x="7494140" y="5555573"/>
            <a:ext cx="1236922" cy="584775"/>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dirty="0" err="1" smtClean="0"/>
              <a:t>Indirectos</a:t>
            </a:r>
            <a:endParaRPr lang="en-US" sz="1600" dirty="0" smtClean="0"/>
          </a:p>
          <a:p>
            <a:pPr algn="ctr"/>
            <a:r>
              <a:rPr lang="en-US" sz="1600" dirty="0" smtClean="0"/>
              <a:t>15.000 </a:t>
            </a:r>
            <a:endParaRPr lang="en-US" sz="1600" dirty="0"/>
          </a:p>
        </p:txBody>
      </p:sp>
      <p:cxnSp>
        <p:nvCxnSpPr>
          <p:cNvPr id="72" name="71 Conector recto de flecha"/>
          <p:cNvCxnSpPr>
            <a:stCxn id="97" idx="2"/>
            <a:endCxn id="71" idx="0"/>
          </p:cNvCxnSpPr>
          <p:nvPr/>
        </p:nvCxnSpPr>
        <p:spPr>
          <a:xfrm>
            <a:off x="7319697" y="5240735"/>
            <a:ext cx="792904" cy="3148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37 CuadroTexto"/>
          <p:cNvSpPr txBox="1"/>
          <p:nvPr/>
        </p:nvSpPr>
        <p:spPr>
          <a:xfrm>
            <a:off x="6983251" y="6519446"/>
            <a:ext cx="2160749" cy="338554"/>
          </a:xfrm>
          <a:prstGeom prst="rect">
            <a:avLst/>
          </a:prstGeom>
          <a:noFill/>
        </p:spPr>
        <p:txBody>
          <a:bodyPr wrap="square" rtlCol="0">
            <a:spAutoFit/>
          </a:bodyPr>
          <a:lstStyle/>
          <a:p>
            <a:r>
              <a:rPr lang="es-EC" sz="1600" i="1" dirty="0" smtClean="0">
                <a:latin typeface="Times New Roman" pitchFamily="18" charset="0"/>
                <a:cs typeface="Times New Roman" pitchFamily="18" charset="0"/>
              </a:rPr>
              <a:t>Randy Reinoso Alarcón </a:t>
            </a:r>
            <a:endParaRPr lang="es-EC" sz="1600" i="1" dirty="0">
              <a:latin typeface="Times New Roman" pitchFamily="18" charset="0"/>
              <a:cs typeface="Times New Roman" pitchFamily="18" charset="0"/>
            </a:endParaRPr>
          </a:p>
        </p:txBody>
      </p:sp>
    </p:spTree>
    <p:extLst>
      <p:ext uri="{BB962C8B-B14F-4D97-AF65-F5344CB8AC3E}">
        <p14:creationId xmlns:p14="http://schemas.microsoft.com/office/powerpoint/2010/main" val="16963696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3318163" y="457200"/>
            <a:ext cx="3006437"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smtClean="0"/>
              <a:t>PRENDIMIENTO</a:t>
            </a:r>
            <a:endParaRPr lang="en-US" sz="2000" b="1" dirty="0"/>
          </a:p>
        </p:txBody>
      </p:sp>
      <p:sp>
        <p:nvSpPr>
          <p:cNvPr id="6" name="5 CuadroTexto"/>
          <p:cNvSpPr txBox="1"/>
          <p:nvPr/>
        </p:nvSpPr>
        <p:spPr>
          <a:xfrm>
            <a:off x="2819400" y="4800600"/>
            <a:ext cx="3733800" cy="646331"/>
          </a:xfrm>
          <a:prstGeom prst="rect">
            <a:avLst/>
          </a:prstGeom>
          <a:noFill/>
        </p:spPr>
        <p:txBody>
          <a:bodyPr wrap="square" rtlCol="0">
            <a:spAutoFit/>
          </a:bodyPr>
          <a:lstStyle/>
          <a:p>
            <a:pPr algn="ctr"/>
            <a:r>
              <a:rPr lang="en-US" dirty="0" smtClean="0"/>
              <a:t>70 % FQ  +  0 % Z</a:t>
            </a:r>
          </a:p>
          <a:p>
            <a:pPr algn="ctr"/>
            <a:r>
              <a:rPr lang="en-US" dirty="0" smtClean="0"/>
              <a:t>T13  </a:t>
            </a:r>
            <a:r>
              <a:rPr lang="en-US" dirty="0" err="1" smtClean="0"/>
              <a:t>vs</a:t>
            </a:r>
            <a:r>
              <a:rPr lang="en-US" dirty="0" smtClean="0"/>
              <a:t>  T14  =   &gt; 11 %</a:t>
            </a:r>
            <a:endParaRPr lang="es-EC" dirty="0"/>
          </a:p>
        </p:txBody>
      </p:sp>
      <p:grpSp>
        <p:nvGrpSpPr>
          <p:cNvPr id="12" name="11 Grupo"/>
          <p:cNvGrpSpPr/>
          <p:nvPr/>
        </p:nvGrpSpPr>
        <p:grpSpPr>
          <a:xfrm>
            <a:off x="1975705" y="1304925"/>
            <a:ext cx="5410200" cy="3333750"/>
            <a:chOff x="1975705" y="1600200"/>
            <a:chExt cx="5410200" cy="3333750"/>
          </a:xfrm>
        </p:grpSpPr>
        <p:pic>
          <p:nvPicPr>
            <p:cNvPr id="4098" name="Gráfico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5705" y="2057400"/>
              <a:ext cx="5410200" cy="2876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3461605" y="1600200"/>
              <a:ext cx="2438400" cy="338554"/>
            </a:xfrm>
            <a:prstGeom prst="rect">
              <a:avLst/>
            </a:prstGeom>
            <a:noFill/>
          </p:spPr>
          <p:txBody>
            <a:bodyPr wrap="square" rtlCol="0">
              <a:spAutoFit/>
            </a:bodyPr>
            <a:lstStyle/>
            <a:p>
              <a:pPr algn="ctr"/>
              <a:r>
                <a:rPr lang="es-ES" sz="1600" b="1" dirty="0" smtClean="0">
                  <a:cs typeface="Times New Roman" pitchFamily="18" charset="0"/>
                </a:rPr>
                <a:t>% Prendimiento – GD7</a:t>
              </a:r>
              <a:endParaRPr lang="es-EC" sz="1600" b="1" dirty="0">
                <a:cs typeface="Times New Roman" pitchFamily="18" charset="0"/>
              </a:endParaRPr>
            </a:p>
          </p:txBody>
        </p:sp>
        <p:cxnSp>
          <p:nvCxnSpPr>
            <p:cNvPr id="9" name="8 Conector recto"/>
            <p:cNvCxnSpPr/>
            <p:nvPr/>
          </p:nvCxnSpPr>
          <p:spPr>
            <a:xfrm>
              <a:off x="3810000" y="2286000"/>
              <a:ext cx="2362200" cy="1371600"/>
            </a:xfrm>
            <a:prstGeom prst="line">
              <a:avLst/>
            </a:prstGeom>
            <a:ln w="28575">
              <a:solidFill>
                <a:srgbClr val="FF0000"/>
              </a:solidFill>
              <a:headEnd type="stealth"/>
            </a:ln>
          </p:spPr>
          <p:style>
            <a:lnRef idx="1">
              <a:schemeClr val="accent1"/>
            </a:lnRef>
            <a:fillRef idx="0">
              <a:schemeClr val="accent1"/>
            </a:fillRef>
            <a:effectRef idx="0">
              <a:schemeClr val="accent1"/>
            </a:effectRef>
            <a:fontRef idx="minor">
              <a:schemeClr val="tx1"/>
            </a:fontRef>
          </p:style>
        </p:cxnSp>
      </p:grpSp>
      <p:sp>
        <p:nvSpPr>
          <p:cNvPr id="13" name="12 CuadroTexto"/>
          <p:cNvSpPr txBox="1"/>
          <p:nvPr/>
        </p:nvSpPr>
        <p:spPr>
          <a:xfrm>
            <a:off x="5883729" y="2971800"/>
            <a:ext cx="593271" cy="338554"/>
          </a:xfrm>
          <a:prstGeom prst="rect">
            <a:avLst/>
          </a:prstGeom>
          <a:noFill/>
        </p:spPr>
        <p:txBody>
          <a:bodyPr wrap="square" rtlCol="0">
            <a:spAutoFit/>
          </a:bodyPr>
          <a:lstStyle/>
          <a:p>
            <a:pPr algn="ctr"/>
            <a:r>
              <a:rPr lang="en-US" sz="1600" b="1" dirty="0" smtClean="0">
                <a:solidFill>
                  <a:srgbClr val="FFC000"/>
                </a:solidFill>
              </a:rPr>
              <a:t>S </a:t>
            </a:r>
            <a:r>
              <a:rPr lang="en-US" sz="1600" b="1" dirty="0">
                <a:solidFill>
                  <a:srgbClr val="FFC000"/>
                </a:solidFill>
              </a:rPr>
              <a:t>M</a:t>
            </a:r>
            <a:endParaRPr lang="es-EC" sz="1600" b="1" dirty="0">
              <a:solidFill>
                <a:srgbClr val="FFC000"/>
              </a:solidFill>
            </a:endParaRPr>
          </a:p>
        </p:txBody>
      </p:sp>
      <p:sp>
        <p:nvSpPr>
          <p:cNvPr id="14" name="13 CuadroTexto"/>
          <p:cNvSpPr txBox="1"/>
          <p:nvPr/>
        </p:nvSpPr>
        <p:spPr>
          <a:xfrm>
            <a:off x="3513364" y="1718846"/>
            <a:ext cx="593271" cy="338554"/>
          </a:xfrm>
          <a:prstGeom prst="rect">
            <a:avLst/>
          </a:prstGeom>
          <a:noFill/>
        </p:spPr>
        <p:txBody>
          <a:bodyPr wrap="square" rtlCol="0">
            <a:spAutoFit/>
          </a:bodyPr>
          <a:lstStyle/>
          <a:p>
            <a:pPr algn="ctr"/>
            <a:r>
              <a:rPr lang="en-US" sz="1600" b="1" dirty="0" smtClean="0">
                <a:solidFill>
                  <a:srgbClr val="00B050"/>
                </a:solidFill>
              </a:rPr>
              <a:t>C </a:t>
            </a:r>
            <a:r>
              <a:rPr lang="en-US" sz="1600" b="1" dirty="0">
                <a:solidFill>
                  <a:srgbClr val="00B050"/>
                </a:solidFill>
              </a:rPr>
              <a:t>M</a:t>
            </a:r>
            <a:endParaRPr lang="es-EC" sz="1600" b="1" dirty="0">
              <a:solidFill>
                <a:srgbClr val="00B050"/>
              </a:solidFill>
            </a:endParaRPr>
          </a:p>
        </p:txBody>
      </p:sp>
      <p:sp>
        <p:nvSpPr>
          <p:cNvPr id="4" name="3 CuadroTexto"/>
          <p:cNvSpPr txBox="1"/>
          <p:nvPr/>
        </p:nvSpPr>
        <p:spPr>
          <a:xfrm>
            <a:off x="609600" y="5638800"/>
            <a:ext cx="8016766" cy="830997"/>
          </a:xfrm>
          <a:prstGeom prst="rect">
            <a:avLst/>
          </a:prstGeom>
          <a:noFill/>
        </p:spPr>
        <p:txBody>
          <a:bodyPr wrap="square" rtlCol="0">
            <a:spAutoFit/>
          </a:bodyPr>
          <a:lstStyle/>
          <a:p>
            <a:pPr algn="just"/>
            <a:r>
              <a:rPr lang="es-EC" sz="1600" dirty="0" smtClean="0"/>
              <a:t>Reyes (2002), menciona que </a:t>
            </a:r>
            <a:r>
              <a:rPr lang="es-EC" sz="1600" dirty="0"/>
              <a:t>la MVA protegen a la planta contra el ataque de patógenos e incrementa la solubilidad de minerales del suelo, de esta manera la planta incrementa su adaptación al medio en donde se desarrolla el vegetal</a:t>
            </a:r>
            <a:r>
              <a:rPr lang="es-EC" sz="1600" dirty="0" smtClean="0"/>
              <a:t>.</a:t>
            </a:r>
            <a:endParaRPr lang="es-EC" sz="1600" dirty="0"/>
          </a:p>
        </p:txBody>
      </p:sp>
    </p:spTree>
    <p:extLst>
      <p:ext uri="{BB962C8B-B14F-4D97-AF65-F5344CB8AC3E}">
        <p14:creationId xmlns:p14="http://schemas.microsoft.com/office/powerpoint/2010/main" val="23453331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ntonella\Desktop\TESIS\FOTOGRAFIAS\1RA FERTILIZACION\Aplicacion en campo de fertilizantes\IMG_155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14" name="13 Rectángulo"/>
          <p:cNvSpPr/>
          <p:nvPr/>
        </p:nvSpPr>
        <p:spPr>
          <a:xfrm>
            <a:off x="875393" y="1482804"/>
            <a:ext cx="7393242" cy="110799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6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LONGITUD DE TALLO</a:t>
            </a:r>
            <a:endParaRPr lang="es-ES" sz="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8348116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2895600" y="578962"/>
            <a:ext cx="3463636" cy="5232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800" b="1" dirty="0" smtClean="0"/>
              <a:t>LONGITUD DE TALLO</a:t>
            </a:r>
            <a:endParaRPr lang="en-US" sz="2000" b="1" dirty="0"/>
          </a:p>
        </p:txBody>
      </p:sp>
      <p:graphicFrame>
        <p:nvGraphicFramePr>
          <p:cNvPr id="5" name="4 Tabla"/>
          <p:cNvGraphicFramePr>
            <a:graphicFrameLocks noGrp="1"/>
          </p:cNvGraphicFramePr>
          <p:nvPr>
            <p:extLst>
              <p:ext uri="{D42A27DB-BD31-4B8C-83A1-F6EECF244321}">
                <p14:modId xmlns:p14="http://schemas.microsoft.com/office/powerpoint/2010/main" val="107536577"/>
              </p:ext>
            </p:extLst>
          </p:nvPr>
        </p:nvGraphicFramePr>
        <p:xfrm>
          <a:off x="1524000" y="1577182"/>
          <a:ext cx="5571150" cy="5052211"/>
        </p:xfrm>
        <a:graphic>
          <a:graphicData uri="http://schemas.openxmlformats.org/drawingml/2006/table">
            <a:tbl>
              <a:tblPr firstRow="1" firstCol="1" bandRow="1">
                <a:tableStyleId>{5C22544A-7EE6-4342-B048-85BDC9FD1C3A}</a:tableStyleId>
              </a:tblPr>
              <a:tblGrid>
                <a:gridCol w="1768769"/>
                <a:gridCol w="1929567"/>
                <a:gridCol w="1872814"/>
              </a:tblGrid>
              <a:tr h="255034">
                <a:tc>
                  <a:txBody>
                    <a:bodyPr/>
                    <a:lstStyle/>
                    <a:p>
                      <a:pPr marL="0" marR="0" indent="0" algn="ctr">
                        <a:lnSpc>
                          <a:spcPct val="150000"/>
                        </a:lnSpc>
                        <a:spcBef>
                          <a:spcPts val="0"/>
                        </a:spcBef>
                        <a:spcAft>
                          <a:spcPts val="0"/>
                        </a:spcAft>
                      </a:pPr>
                      <a:r>
                        <a:rPr lang="es-EC" sz="1100" dirty="0">
                          <a:effectLst/>
                        </a:rPr>
                        <a:t>Fuente de variación </a:t>
                      </a:r>
                      <a:endParaRPr lang="es-EC" sz="1200" dirty="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1100" dirty="0">
                          <a:effectLst/>
                        </a:rPr>
                        <a:t>Grados de libertad</a:t>
                      </a:r>
                      <a:endParaRPr lang="es-EC" sz="1200" dirty="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1100" dirty="0">
                          <a:effectLst/>
                        </a:rPr>
                        <a:t>Cuadrado medio</a:t>
                      </a:r>
                      <a:endParaRPr lang="es-EC" sz="1200" dirty="0">
                        <a:effectLst/>
                        <a:latin typeface="Times New Roman"/>
                        <a:ea typeface="Calibri"/>
                        <a:cs typeface="Times New Roman"/>
                      </a:endParaRPr>
                    </a:p>
                  </a:txBody>
                  <a:tcPr marL="58560" marR="58560" marT="0" marB="0" anchor="ctr"/>
                </a:tc>
              </a:tr>
              <a:tr h="252483">
                <a:tc>
                  <a:txBody>
                    <a:bodyPr/>
                    <a:lstStyle/>
                    <a:p>
                      <a:pPr marL="0" marR="0" indent="0" algn="l">
                        <a:lnSpc>
                          <a:spcPct val="150000"/>
                        </a:lnSpc>
                        <a:spcBef>
                          <a:spcPts val="0"/>
                        </a:spcBef>
                        <a:spcAft>
                          <a:spcPts val="0"/>
                        </a:spcAft>
                      </a:pPr>
                      <a:r>
                        <a:rPr lang="es-EC" sz="1000">
                          <a:effectLst/>
                        </a:rPr>
                        <a:t>Repeticiones</a:t>
                      </a:r>
                      <a:endParaRPr lang="es-EC" sz="1100">
                        <a:effectLst/>
                        <a:latin typeface="Times New Roman"/>
                        <a:ea typeface="Calibri"/>
                        <a:cs typeface="Times New Roman"/>
                      </a:endParaRPr>
                    </a:p>
                  </a:txBody>
                  <a:tcPr marL="61687" marR="61687" marT="0" marB="0" anchor="ctr"/>
                </a:tc>
                <a:tc>
                  <a:txBody>
                    <a:bodyPr/>
                    <a:lstStyle/>
                    <a:p>
                      <a:pPr marL="0" marR="0" indent="0" algn="ctr">
                        <a:lnSpc>
                          <a:spcPct val="150000"/>
                        </a:lnSpc>
                        <a:spcBef>
                          <a:spcPts val="0"/>
                        </a:spcBef>
                        <a:spcAft>
                          <a:spcPts val="0"/>
                        </a:spcAft>
                      </a:pPr>
                      <a:r>
                        <a:rPr lang="es-EC" sz="1000" dirty="0">
                          <a:effectLst/>
                        </a:rPr>
                        <a:t>2</a:t>
                      </a:r>
                      <a:endParaRPr lang="es-EC" sz="1100" dirty="0">
                        <a:effectLst/>
                        <a:latin typeface="Times New Roman"/>
                        <a:ea typeface="Calibri"/>
                        <a:cs typeface="Times New Roman"/>
                      </a:endParaRPr>
                    </a:p>
                  </a:txBody>
                  <a:tcPr marL="61687" marR="61687" marT="0" marB="0" anchor="ctr"/>
                </a:tc>
                <a:tc>
                  <a:txBody>
                    <a:bodyPr/>
                    <a:lstStyle/>
                    <a:p>
                      <a:pPr marL="0" marR="0" indent="0" algn="ctr">
                        <a:lnSpc>
                          <a:spcPct val="150000"/>
                        </a:lnSpc>
                        <a:spcBef>
                          <a:spcPts val="0"/>
                        </a:spcBef>
                        <a:spcAft>
                          <a:spcPts val="0"/>
                        </a:spcAft>
                      </a:pPr>
                      <a:r>
                        <a:rPr lang="es-EC" sz="1000" dirty="0">
                          <a:effectLst/>
                        </a:rPr>
                        <a:t>4,4 ns</a:t>
                      </a:r>
                      <a:endParaRPr lang="es-EC" sz="1100" dirty="0">
                        <a:effectLst/>
                        <a:latin typeface="Times New Roman"/>
                        <a:ea typeface="Calibri"/>
                        <a:cs typeface="Times New Roman"/>
                      </a:endParaRPr>
                    </a:p>
                  </a:txBody>
                  <a:tcPr marL="61687" marR="61687" marT="0" marB="0" anchor="ctr"/>
                </a:tc>
              </a:tr>
              <a:tr h="252483">
                <a:tc>
                  <a:txBody>
                    <a:bodyPr/>
                    <a:lstStyle/>
                    <a:p>
                      <a:pPr marL="0" marR="0" indent="0" algn="l">
                        <a:lnSpc>
                          <a:spcPct val="150000"/>
                        </a:lnSpc>
                        <a:spcBef>
                          <a:spcPts val="0"/>
                        </a:spcBef>
                        <a:spcAft>
                          <a:spcPts val="0"/>
                        </a:spcAft>
                      </a:pPr>
                      <a:r>
                        <a:rPr lang="es-EC" sz="1000">
                          <a:effectLst/>
                        </a:rPr>
                        <a:t>Tratamientos</a:t>
                      </a:r>
                      <a:endParaRPr lang="es-EC" sz="1100">
                        <a:effectLst/>
                        <a:latin typeface="Times New Roman"/>
                        <a:ea typeface="Calibri"/>
                        <a:cs typeface="Times New Roman"/>
                      </a:endParaRPr>
                    </a:p>
                  </a:txBody>
                  <a:tcPr marL="61687" marR="61687" marT="0" marB="0" anchor="ctr"/>
                </a:tc>
                <a:tc>
                  <a:txBody>
                    <a:bodyPr/>
                    <a:lstStyle/>
                    <a:p>
                      <a:pPr marL="0" marR="0" indent="0" algn="ctr">
                        <a:lnSpc>
                          <a:spcPct val="150000"/>
                        </a:lnSpc>
                        <a:spcBef>
                          <a:spcPts val="0"/>
                        </a:spcBef>
                        <a:spcAft>
                          <a:spcPts val="0"/>
                        </a:spcAft>
                      </a:pPr>
                      <a:r>
                        <a:rPr lang="es-EC" sz="1000">
                          <a:effectLst/>
                        </a:rPr>
                        <a:t>13</a:t>
                      </a:r>
                      <a:endParaRPr lang="es-EC" sz="1100">
                        <a:effectLst/>
                        <a:latin typeface="Times New Roman"/>
                        <a:ea typeface="Calibri"/>
                        <a:cs typeface="Times New Roman"/>
                      </a:endParaRPr>
                    </a:p>
                  </a:txBody>
                  <a:tcPr marL="61687" marR="61687" marT="0" marB="0" anchor="ctr"/>
                </a:tc>
                <a:tc>
                  <a:txBody>
                    <a:bodyPr/>
                    <a:lstStyle/>
                    <a:p>
                      <a:pPr marL="0" marR="0" indent="0" algn="ctr">
                        <a:lnSpc>
                          <a:spcPct val="150000"/>
                        </a:lnSpc>
                        <a:spcBef>
                          <a:spcPts val="0"/>
                        </a:spcBef>
                        <a:spcAft>
                          <a:spcPts val="0"/>
                        </a:spcAft>
                      </a:pPr>
                      <a:r>
                        <a:rPr lang="es-EC" sz="1000" dirty="0">
                          <a:effectLst/>
                        </a:rPr>
                        <a:t>6,81 ns</a:t>
                      </a:r>
                      <a:endParaRPr lang="es-EC" sz="1100" dirty="0">
                        <a:effectLst/>
                        <a:latin typeface="Times New Roman"/>
                        <a:ea typeface="Calibri"/>
                        <a:cs typeface="Times New Roman"/>
                      </a:endParaRPr>
                    </a:p>
                  </a:txBody>
                  <a:tcPr marL="61687" marR="61687" marT="0" marB="0" anchor="ctr"/>
                </a:tc>
              </a:tr>
              <a:tr h="252483">
                <a:tc>
                  <a:txBody>
                    <a:bodyPr/>
                    <a:lstStyle/>
                    <a:p>
                      <a:pPr marL="0" marR="0" indent="0" algn="l">
                        <a:lnSpc>
                          <a:spcPct val="150000"/>
                        </a:lnSpc>
                        <a:spcBef>
                          <a:spcPts val="0"/>
                        </a:spcBef>
                        <a:spcAft>
                          <a:spcPts val="0"/>
                        </a:spcAft>
                      </a:pPr>
                      <a:r>
                        <a:rPr lang="es-EC" sz="1000">
                          <a:effectLst/>
                        </a:rPr>
                        <a:t>Entre Grupos</a:t>
                      </a:r>
                      <a:endParaRPr lang="es-EC" sz="1100">
                        <a:effectLst/>
                        <a:latin typeface="Times New Roman"/>
                        <a:ea typeface="Calibri"/>
                        <a:cs typeface="Times New Roman"/>
                      </a:endParaRPr>
                    </a:p>
                  </a:txBody>
                  <a:tcPr marL="61687" marR="61687" marT="0" marB="0" anchor="ctr"/>
                </a:tc>
                <a:tc>
                  <a:txBody>
                    <a:bodyPr/>
                    <a:lstStyle/>
                    <a:p>
                      <a:pPr marL="0" marR="0" indent="0" algn="ctr">
                        <a:lnSpc>
                          <a:spcPct val="150000"/>
                        </a:lnSpc>
                        <a:spcBef>
                          <a:spcPts val="0"/>
                        </a:spcBef>
                        <a:spcAft>
                          <a:spcPts val="0"/>
                        </a:spcAft>
                      </a:pPr>
                      <a:r>
                        <a:rPr lang="es-EC" sz="1000">
                          <a:effectLst/>
                        </a:rPr>
                        <a:t>6</a:t>
                      </a:r>
                      <a:endParaRPr lang="es-EC" sz="1100">
                        <a:effectLst/>
                        <a:latin typeface="Times New Roman"/>
                        <a:ea typeface="Calibri"/>
                        <a:cs typeface="Times New Roman"/>
                      </a:endParaRPr>
                    </a:p>
                  </a:txBody>
                  <a:tcPr marL="61687" marR="61687" marT="0" marB="0" anchor="ctr"/>
                </a:tc>
                <a:tc>
                  <a:txBody>
                    <a:bodyPr/>
                    <a:lstStyle/>
                    <a:p>
                      <a:pPr marL="0" marR="0" indent="0" algn="ctr">
                        <a:lnSpc>
                          <a:spcPct val="150000"/>
                        </a:lnSpc>
                        <a:spcBef>
                          <a:spcPts val="0"/>
                        </a:spcBef>
                        <a:spcAft>
                          <a:spcPts val="0"/>
                        </a:spcAft>
                      </a:pPr>
                      <a:r>
                        <a:rPr lang="es-EC" sz="1000">
                          <a:effectLst/>
                        </a:rPr>
                        <a:t>4,11 ns</a:t>
                      </a:r>
                      <a:endParaRPr lang="es-EC" sz="1100">
                        <a:effectLst/>
                        <a:latin typeface="Times New Roman"/>
                        <a:ea typeface="Calibri"/>
                        <a:cs typeface="Times New Roman"/>
                      </a:endParaRPr>
                    </a:p>
                  </a:txBody>
                  <a:tcPr marL="61687" marR="61687" marT="0" marB="0" anchor="ctr"/>
                </a:tc>
              </a:tr>
              <a:tr h="252483">
                <a:tc>
                  <a:txBody>
                    <a:bodyPr/>
                    <a:lstStyle/>
                    <a:p>
                      <a:pPr marL="0" marR="0" indent="0" algn="l">
                        <a:lnSpc>
                          <a:spcPct val="150000"/>
                        </a:lnSpc>
                        <a:spcBef>
                          <a:spcPts val="0"/>
                        </a:spcBef>
                        <a:spcAft>
                          <a:spcPts val="0"/>
                        </a:spcAft>
                      </a:pPr>
                      <a:r>
                        <a:rPr lang="es-EC" sz="1000">
                          <a:effectLst/>
                        </a:rPr>
                        <a:t>G1 vs G2-G7</a:t>
                      </a:r>
                      <a:endParaRPr lang="es-EC" sz="1100">
                        <a:effectLst/>
                        <a:latin typeface="Times New Roman"/>
                        <a:ea typeface="Calibri"/>
                        <a:cs typeface="Times New Roman"/>
                      </a:endParaRPr>
                    </a:p>
                  </a:txBody>
                  <a:tcPr marL="61687" marR="61687"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687" marR="61687" marT="0" marB="0" anchor="ctr"/>
                </a:tc>
                <a:tc>
                  <a:txBody>
                    <a:bodyPr/>
                    <a:lstStyle/>
                    <a:p>
                      <a:pPr marL="0" marR="0" indent="0" algn="ctr">
                        <a:lnSpc>
                          <a:spcPct val="150000"/>
                        </a:lnSpc>
                        <a:spcBef>
                          <a:spcPts val="0"/>
                        </a:spcBef>
                        <a:spcAft>
                          <a:spcPts val="0"/>
                        </a:spcAft>
                      </a:pPr>
                      <a:r>
                        <a:rPr lang="es-EC" sz="1000">
                          <a:effectLst/>
                        </a:rPr>
                        <a:t>0,43 ns</a:t>
                      </a:r>
                      <a:endParaRPr lang="es-EC" sz="1100">
                        <a:effectLst/>
                        <a:latin typeface="Times New Roman"/>
                        <a:ea typeface="Calibri"/>
                        <a:cs typeface="Times New Roman"/>
                      </a:endParaRPr>
                    </a:p>
                  </a:txBody>
                  <a:tcPr marL="61687" marR="61687" marT="0" marB="0" anchor="ctr"/>
                </a:tc>
              </a:tr>
              <a:tr h="252483">
                <a:tc>
                  <a:txBody>
                    <a:bodyPr/>
                    <a:lstStyle/>
                    <a:p>
                      <a:pPr marL="0" marR="0" indent="0" algn="l">
                        <a:lnSpc>
                          <a:spcPct val="150000"/>
                        </a:lnSpc>
                        <a:spcBef>
                          <a:spcPts val="0"/>
                        </a:spcBef>
                        <a:spcAft>
                          <a:spcPts val="0"/>
                        </a:spcAft>
                      </a:pPr>
                      <a:r>
                        <a:rPr lang="es-EC" sz="1000">
                          <a:effectLst/>
                        </a:rPr>
                        <a:t>G2-G3-G4 vs G5-G6-G7</a:t>
                      </a:r>
                      <a:endParaRPr lang="es-EC" sz="1100">
                        <a:effectLst/>
                        <a:latin typeface="Times New Roman"/>
                        <a:ea typeface="Calibri"/>
                        <a:cs typeface="Times New Roman"/>
                      </a:endParaRPr>
                    </a:p>
                  </a:txBody>
                  <a:tcPr marL="61687" marR="61687"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687" marR="61687" marT="0" marB="0" anchor="ctr"/>
                </a:tc>
                <a:tc>
                  <a:txBody>
                    <a:bodyPr/>
                    <a:lstStyle/>
                    <a:p>
                      <a:pPr marL="0" marR="0" indent="0" algn="ctr">
                        <a:lnSpc>
                          <a:spcPct val="150000"/>
                        </a:lnSpc>
                        <a:spcBef>
                          <a:spcPts val="0"/>
                        </a:spcBef>
                        <a:spcAft>
                          <a:spcPts val="0"/>
                        </a:spcAft>
                      </a:pPr>
                      <a:r>
                        <a:rPr lang="es-EC" sz="1000">
                          <a:effectLst/>
                        </a:rPr>
                        <a:t>8,43 ns</a:t>
                      </a:r>
                      <a:endParaRPr lang="es-EC" sz="1100">
                        <a:effectLst/>
                        <a:latin typeface="Times New Roman"/>
                        <a:ea typeface="Calibri"/>
                        <a:cs typeface="Times New Roman"/>
                      </a:endParaRPr>
                    </a:p>
                  </a:txBody>
                  <a:tcPr marL="61687" marR="61687" marT="0" marB="0" anchor="ctr"/>
                </a:tc>
              </a:tr>
              <a:tr h="252483">
                <a:tc>
                  <a:txBody>
                    <a:bodyPr/>
                    <a:lstStyle/>
                    <a:p>
                      <a:pPr marL="0" marR="0" indent="0" algn="l">
                        <a:lnSpc>
                          <a:spcPct val="150000"/>
                        </a:lnSpc>
                        <a:spcBef>
                          <a:spcPts val="0"/>
                        </a:spcBef>
                        <a:spcAft>
                          <a:spcPts val="0"/>
                        </a:spcAft>
                      </a:pPr>
                      <a:r>
                        <a:rPr lang="es-EC" sz="1000">
                          <a:effectLst/>
                        </a:rPr>
                        <a:t>G2 vs G3-G4</a:t>
                      </a:r>
                      <a:endParaRPr lang="es-EC" sz="1100">
                        <a:effectLst/>
                        <a:latin typeface="Times New Roman"/>
                        <a:ea typeface="Calibri"/>
                        <a:cs typeface="Times New Roman"/>
                      </a:endParaRPr>
                    </a:p>
                  </a:txBody>
                  <a:tcPr marL="61687" marR="61687"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687" marR="61687" marT="0" marB="0" anchor="ctr"/>
                </a:tc>
                <a:tc>
                  <a:txBody>
                    <a:bodyPr/>
                    <a:lstStyle/>
                    <a:p>
                      <a:pPr marL="0" marR="0" indent="0" algn="ctr">
                        <a:lnSpc>
                          <a:spcPct val="150000"/>
                        </a:lnSpc>
                        <a:spcBef>
                          <a:spcPts val="0"/>
                        </a:spcBef>
                        <a:spcAft>
                          <a:spcPts val="0"/>
                        </a:spcAft>
                      </a:pPr>
                      <a:r>
                        <a:rPr lang="es-EC" sz="1000">
                          <a:effectLst/>
                        </a:rPr>
                        <a:t>14,11 ns</a:t>
                      </a:r>
                      <a:endParaRPr lang="es-EC" sz="1100">
                        <a:effectLst/>
                        <a:latin typeface="Times New Roman"/>
                        <a:ea typeface="Calibri"/>
                        <a:cs typeface="Times New Roman"/>
                      </a:endParaRPr>
                    </a:p>
                  </a:txBody>
                  <a:tcPr marL="61687" marR="61687" marT="0" marB="0" anchor="ctr"/>
                </a:tc>
              </a:tr>
              <a:tr h="252483">
                <a:tc>
                  <a:txBody>
                    <a:bodyPr/>
                    <a:lstStyle/>
                    <a:p>
                      <a:pPr marL="0" marR="0" indent="0" algn="l">
                        <a:lnSpc>
                          <a:spcPct val="150000"/>
                        </a:lnSpc>
                        <a:spcBef>
                          <a:spcPts val="0"/>
                        </a:spcBef>
                        <a:spcAft>
                          <a:spcPts val="0"/>
                        </a:spcAft>
                      </a:pPr>
                      <a:r>
                        <a:rPr lang="es-EC" sz="1000">
                          <a:effectLst/>
                        </a:rPr>
                        <a:t>G3 vs G4</a:t>
                      </a:r>
                      <a:endParaRPr lang="es-EC" sz="1100">
                        <a:effectLst/>
                        <a:latin typeface="Times New Roman"/>
                        <a:ea typeface="Calibri"/>
                        <a:cs typeface="Times New Roman"/>
                      </a:endParaRPr>
                    </a:p>
                  </a:txBody>
                  <a:tcPr marL="61687" marR="61687"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687" marR="61687" marT="0" marB="0" anchor="ctr"/>
                </a:tc>
                <a:tc>
                  <a:txBody>
                    <a:bodyPr/>
                    <a:lstStyle/>
                    <a:p>
                      <a:pPr marL="0" marR="0" indent="0" algn="ctr">
                        <a:lnSpc>
                          <a:spcPct val="150000"/>
                        </a:lnSpc>
                        <a:spcBef>
                          <a:spcPts val="0"/>
                        </a:spcBef>
                        <a:spcAft>
                          <a:spcPts val="0"/>
                        </a:spcAft>
                      </a:pPr>
                      <a:r>
                        <a:rPr lang="es-EC" sz="1000">
                          <a:effectLst/>
                        </a:rPr>
                        <a:t>0,21 ns</a:t>
                      </a:r>
                      <a:endParaRPr lang="es-EC" sz="1100">
                        <a:effectLst/>
                        <a:latin typeface="Times New Roman"/>
                        <a:ea typeface="Calibri"/>
                        <a:cs typeface="Times New Roman"/>
                      </a:endParaRPr>
                    </a:p>
                  </a:txBody>
                  <a:tcPr marL="61687" marR="61687" marT="0" marB="0" anchor="ctr"/>
                </a:tc>
              </a:tr>
              <a:tr h="252483">
                <a:tc>
                  <a:txBody>
                    <a:bodyPr/>
                    <a:lstStyle/>
                    <a:p>
                      <a:pPr marL="0" marR="0" indent="0" algn="l">
                        <a:lnSpc>
                          <a:spcPct val="150000"/>
                        </a:lnSpc>
                        <a:spcBef>
                          <a:spcPts val="0"/>
                        </a:spcBef>
                        <a:spcAft>
                          <a:spcPts val="0"/>
                        </a:spcAft>
                      </a:pPr>
                      <a:r>
                        <a:rPr lang="es-EC" sz="1000">
                          <a:effectLst/>
                        </a:rPr>
                        <a:t>G5 vs G6-G7</a:t>
                      </a:r>
                      <a:endParaRPr lang="es-EC" sz="1100">
                        <a:effectLst/>
                        <a:latin typeface="Times New Roman"/>
                        <a:ea typeface="Calibri"/>
                        <a:cs typeface="Times New Roman"/>
                      </a:endParaRPr>
                    </a:p>
                  </a:txBody>
                  <a:tcPr marL="61687" marR="61687"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687" marR="61687" marT="0" marB="0" anchor="ctr"/>
                </a:tc>
                <a:tc>
                  <a:txBody>
                    <a:bodyPr/>
                    <a:lstStyle/>
                    <a:p>
                      <a:pPr marL="0" marR="0" indent="0" algn="ctr">
                        <a:lnSpc>
                          <a:spcPct val="150000"/>
                        </a:lnSpc>
                        <a:spcBef>
                          <a:spcPts val="0"/>
                        </a:spcBef>
                        <a:spcAft>
                          <a:spcPts val="0"/>
                        </a:spcAft>
                      </a:pPr>
                      <a:r>
                        <a:rPr lang="es-EC" sz="1000">
                          <a:effectLst/>
                        </a:rPr>
                        <a:t>1,13 ns</a:t>
                      </a:r>
                      <a:endParaRPr lang="es-EC" sz="1100">
                        <a:effectLst/>
                        <a:latin typeface="Times New Roman"/>
                        <a:ea typeface="Calibri"/>
                        <a:cs typeface="Times New Roman"/>
                      </a:endParaRPr>
                    </a:p>
                  </a:txBody>
                  <a:tcPr marL="61687" marR="61687" marT="0" marB="0" anchor="ctr"/>
                </a:tc>
              </a:tr>
              <a:tr h="252483">
                <a:tc>
                  <a:txBody>
                    <a:bodyPr/>
                    <a:lstStyle/>
                    <a:p>
                      <a:pPr marL="0" marR="0" indent="0" algn="l">
                        <a:lnSpc>
                          <a:spcPct val="150000"/>
                        </a:lnSpc>
                        <a:spcBef>
                          <a:spcPts val="0"/>
                        </a:spcBef>
                        <a:spcAft>
                          <a:spcPts val="0"/>
                        </a:spcAft>
                      </a:pPr>
                      <a:r>
                        <a:rPr lang="es-EC" sz="1000">
                          <a:effectLst/>
                        </a:rPr>
                        <a:t>G6 vs G7</a:t>
                      </a:r>
                      <a:endParaRPr lang="es-EC" sz="1100">
                        <a:effectLst/>
                        <a:latin typeface="Times New Roman"/>
                        <a:ea typeface="Calibri"/>
                        <a:cs typeface="Times New Roman"/>
                      </a:endParaRPr>
                    </a:p>
                  </a:txBody>
                  <a:tcPr marL="61687" marR="61687"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687" marR="61687" marT="0" marB="0" anchor="ctr"/>
                </a:tc>
                <a:tc>
                  <a:txBody>
                    <a:bodyPr/>
                    <a:lstStyle/>
                    <a:p>
                      <a:pPr marL="0" marR="0" indent="0" algn="ctr">
                        <a:lnSpc>
                          <a:spcPct val="150000"/>
                        </a:lnSpc>
                        <a:spcBef>
                          <a:spcPts val="0"/>
                        </a:spcBef>
                        <a:spcAft>
                          <a:spcPts val="0"/>
                        </a:spcAft>
                      </a:pPr>
                      <a:r>
                        <a:rPr lang="es-EC" sz="1000">
                          <a:effectLst/>
                        </a:rPr>
                        <a:t>0,34 ns</a:t>
                      </a:r>
                      <a:endParaRPr lang="es-EC" sz="1100">
                        <a:effectLst/>
                        <a:latin typeface="Times New Roman"/>
                        <a:ea typeface="Calibri"/>
                        <a:cs typeface="Times New Roman"/>
                      </a:endParaRPr>
                    </a:p>
                  </a:txBody>
                  <a:tcPr marL="61687" marR="61687" marT="0" marB="0" anchor="ctr"/>
                </a:tc>
              </a:tr>
              <a:tr h="252483">
                <a:tc>
                  <a:txBody>
                    <a:bodyPr/>
                    <a:lstStyle/>
                    <a:p>
                      <a:pPr marL="0" marR="0" indent="0" algn="l">
                        <a:lnSpc>
                          <a:spcPct val="150000"/>
                        </a:lnSpc>
                        <a:spcBef>
                          <a:spcPts val="0"/>
                        </a:spcBef>
                        <a:spcAft>
                          <a:spcPts val="0"/>
                        </a:spcAft>
                      </a:pPr>
                      <a:r>
                        <a:rPr lang="es-EC" sz="1000">
                          <a:effectLst/>
                        </a:rPr>
                        <a:t>DG1</a:t>
                      </a:r>
                      <a:endParaRPr lang="es-EC" sz="1100">
                        <a:effectLst/>
                        <a:latin typeface="Times New Roman"/>
                        <a:ea typeface="Calibri"/>
                        <a:cs typeface="Times New Roman"/>
                      </a:endParaRPr>
                    </a:p>
                  </a:txBody>
                  <a:tcPr marL="61687" marR="61687"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687" marR="61687" marT="0" marB="0" anchor="ctr"/>
                </a:tc>
                <a:tc>
                  <a:txBody>
                    <a:bodyPr/>
                    <a:lstStyle/>
                    <a:p>
                      <a:pPr marL="0" marR="0" indent="0" algn="ctr">
                        <a:lnSpc>
                          <a:spcPct val="150000"/>
                        </a:lnSpc>
                        <a:spcBef>
                          <a:spcPts val="0"/>
                        </a:spcBef>
                        <a:spcAft>
                          <a:spcPts val="0"/>
                        </a:spcAft>
                      </a:pPr>
                      <a:r>
                        <a:rPr lang="es-EC" sz="1000">
                          <a:effectLst/>
                        </a:rPr>
                        <a:t>2,42 ns</a:t>
                      </a:r>
                      <a:endParaRPr lang="es-EC" sz="1100">
                        <a:effectLst/>
                        <a:latin typeface="Times New Roman"/>
                        <a:ea typeface="Calibri"/>
                        <a:cs typeface="Times New Roman"/>
                      </a:endParaRPr>
                    </a:p>
                  </a:txBody>
                  <a:tcPr marL="61687" marR="61687" marT="0" marB="0" anchor="ctr"/>
                </a:tc>
              </a:tr>
              <a:tr h="252483">
                <a:tc>
                  <a:txBody>
                    <a:bodyPr/>
                    <a:lstStyle/>
                    <a:p>
                      <a:pPr marL="0" marR="0" indent="0" algn="l">
                        <a:lnSpc>
                          <a:spcPct val="150000"/>
                        </a:lnSpc>
                        <a:spcBef>
                          <a:spcPts val="0"/>
                        </a:spcBef>
                        <a:spcAft>
                          <a:spcPts val="0"/>
                        </a:spcAft>
                      </a:pPr>
                      <a:r>
                        <a:rPr lang="es-EC" sz="1000" dirty="0">
                          <a:solidFill>
                            <a:schemeClr val="tx1"/>
                          </a:solidFill>
                          <a:effectLst/>
                        </a:rPr>
                        <a:t>DG2</a:t>
                      </a:r>
                      <a:endParaRPr lang="es-EC" sz="1100" dirty="0">
                        <a:solidFill>
                          <a:schemeClr val="tx1"/>
                        </a:solidFill>
                        <a:effectLst/>
                        <a:latin typeface="Times New Roman"/>
                        <a:ea typeface="Calibri"/>
                        <a:cs typeface="Times New Roman"/>
                      </a:endParaRPr>
                    </a:p>
                  </a:txBody>
                  <a:tcPr marL="61687" marR="61687"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687" marR="61687" marT="0" marB="0" anchor="ctr"/>
                </a:tc>
                <a:tc>
                  <a:txBody>
                    <a:bodyPr/>
                    <a:lstStyle/>
                    <a:p>
                      <a:pPr marL="0" marR="0" indent="0" algn="ctr">
                        <a:lnSpc>
                          <a:spcPct val="150000"/>
                        </a:lnSpc>
                        <a:spcBef>
                          <a:spcPts val="0"/>
                        </a:spcBef>
                        <a:spcAft>
                          <a:spcPts val="0"/>
                        </a:spcAft>
                      </a:pPr>
                      <a:r>
                        <a:rPr lang="es-EC" sz="1000">
                          <a:effectLst/>
                        </a:rPr>
                        <a:t>43,63 **</a:t>
                      </a:r>
                      <a:endParaRPr lang="es-EC" sz="1100">
                        <a:effectLst/>
                        <a:latin typeface="Times New Roman"/>
                        <a:ea typeface="Calibri"/>
                        <a:cs typeface="Times New Roman"/>
                      </a:endParaRPr>
                    </a:p>
                  </a:txBody>
                  <a:tcPr marL="61687" marR="61687" marT="0" marB="0" anchor="ctr"/>
                </a:tc>
              </a:tr>
              <a:tr h="252483">
                <a:tc>
                  <a:txBody>
                    <a:bodyPr/>
                    <a:lstStyle/>
                    <a:p>
                      <a:pPr marL="0" marR="0" indent="0" algn="l">
                        <a:lnSpc>
                          <a:spcPct val="150000"/>
                        </a:lnSpc>
                        <a:spcBef>
                          <a:spcPts val="0"/>
                        </a:spcBef>
                        <a:spcAft>
                          <a:spcPts val="0"/>
                        </a:spcAft>
                      </a:pPr>
                      <a:r>
                        <a:rPr lang="es-EC" sz="1000">
                          <a:effectLst/>
                        </a:rPr>
                        <a:t>DG3</a:t>
                      </a:r>
                      <a:endParaRPr lang="es-EC" sz="1100">
                        <a:effectLst/>
                        <a:latin typeface="Times New Roman"/>
                        <a:ea typeface="Calibri"/>
                        <a:cs typeface="Times New Roman"/>
                      </a:endParaRPr>
                    </a:p>
                  </a:txBody>
                  <a:tcPr marL="61687" marR="61687"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687" marR="61687" marT="0" marB="0" anchor="ctr"/>
                </a:tc>
                <a:tc>
                  <a:txBody>
                    <a:bodyPr/>
                    <a:lstStyle/>
                    <a:p>
                      <a:pPr marL="0" marR="0" indent="0" algn="ctr">
                        <a:lnSpc>
                          <a:spcPct val="150000"/>
                        </a:lnSpc>
                        <a:spcBef>
                          <a:spcPts val="0"/>
                        </a:spcBef>
                        <a:spcAft>
                          <a:spcPts val="0"/>
                        </a:spcAft>
                      </a:pPr>
                      <a:r>
                        <a:rPr lang="es-EC" sz="1000">
                          <a:effectLst/>
                        </a:rPr>
                        <a:t>0,53 ns</a:t>
                      </a:r>
                      <a:endParaRPr lang="es-EC" sz="1100">
                        <a:effectLst/>
                        <a:latin typeface="Times New Roman"/>
                        <a:ea typeface="Calibri"/>
                        <a:cs typeface="Times New Roman"/>
                      </a:endParaRPr>
                    </a:p>
                  </a:txBody>
                  <a:tcPr marL="61687" marR="61687" marT="0" marB="0" anchor="ctr"/>
                </a:tc>
              </a:tr>
              <a:tr h="252483">
                <a:tc>
                  <a:txBody>
                    <a:bodyPr/>
                    <a:lstStyle/>
                    <a:p>
                      <a:pPr marL="0" marR="0" indent="0" algn="l">
                        <a:lnSpc>
                          <a:spcPct val="150000"/>
                        </a:lnSpc>
                        <a:spcBef>
                          <a:spcPts val="0"/>
                        </a:spcBef>
                        <a:spcAft>
                          <a:spcPts val="0"/>
                        </a:spcAft>
                      </a:pPr>
                      <a:r>
                        <a:rPr lang="es-EC" sz="1000">
                          <a:effectLst/>
                        </a:rPr>
                        <a:t>DG4</a:t>
                      </a:r>
                      <a:endParaRPr lang="es-EC" sz="1100">
                        <a:effectLst/>
                        <a:latin typeface="Times New Roman"/>
                        <a:ea typeface="Calibri"/>
                        <a:cs typeface="Times New Roman"/>
                      </a:endParaRPr>
                    </a:p>
                  </a:txBody>
                  <a:tcPr marL="61687" marR="61687"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687" marR="61687" marT="0" marB="0" anchor="ctr"/>
                </a:tc>
                <a:tc>
                  <a:txBody>
                    <a:bodyPr/>
                    <a:lstStyle/>
                    <a:p>
                      <a:pPr marL="0" marR="0" indent="0" algn="ctr">
                        <a:lnSpc>
                          <a:spcPct val="150000"/>
                        </a:lnSpc>
                        <a:spcBef>
                          <a:spcPts val="0"/>
                        </a:spcBef>
                        <a:spcAft>
                          <a:spcPts val="0"/>
                        </a:spcAft>
                      </a:pPr>
                      <a:r>
                        <a:rPr lang="es-EC" sz="1000">
                          <a:effectLst/>
                        </a:rPr>
                        <a:t>4,03 ns</a:t>
                      </a:r>
                      <a:endParaRPr lang="es-EC" sz="1100">
                        <a:effectLst/>
                        <a:latin typeface="Times New Roman"/>
                        <a:ea typeface="Calibri"/>
                        <a:cs typeface="Times New Roman"/>
                      </a:endParaRPr>
                    </a:p>
                  </a:txBody>
                  <a:tcPr marL="61687" marR="61687" marT="0" marB="0" anchor="ctr"/>
                </a:tc>
              </a:tr>
              <a:tr h="252483">
                <a:tc>
                  <a:txBody>
                    <a:bodyPr/>
                    <a:lstStyle/>
                    <a:p>
                      <a:pPr marL="0" marR="0" indent="0" algn="l">
                        <a:lnSpc>
                          <a:spcPct val="150000"/>
                        </a:lnSpc>
                        <a:spcBef>
                          <a:spcPts val="0"/>
                        </a:spcBef>
                        <a:spcAft>
                          <a:spcPts val="0"/>
                        </a:spcAft>
                      </a:pPr>
                      <a:r>
                        <a:rPr lang="es-EC" sz="1000">
                          <a:effectLst/>
                        </a:rPr>
                        <a:t>DG5</a:t>
                      </a:r>
                      <a:endParaRPr lang="es-EC" sz="1100">
                        <a:effectLst/>
                        <a:latin typeface="Times New Roman"/>
                        <a:ea typeface="Calibri"/>
                        <a:cs typeface="Times New Roman"/>
                      </a:endParaRPr>
                    </a:p>
                  </a:txBody>
                  <a:tcPr marL="61687" marR="61687"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687" marR="61687" marT="0" marB="0" anchor="ctr"/>
                </a:tc>
                <a:tc>
                  <a:txBody>
                    <a:bodyPr/>
                    <a:lstStyle/>
                    <a:p>
                      <a:pPr marL="0" marR="0" indent="0" algn="ctr">
                        <a:lnSpc>
                          <a:spcPct val="150000"/>
                        </a:lnSpc>
                        <a:spcBef>
                          <a:spcPts val="0"/>
                        </a:spcBef>
                        <a:spcAft>
                          <a:spcPts val="0"/>
                        </a:spcAft>
                      </a:pPr>
                      <a:r>
                        <a:rPr lang="es-EC" sz="1000">
                          <a:effectLst/>
                        </a:rPr>
                        <a:t>2,08 ns</a:t>
                      </a:r>
                      <a:endParaRPr lang="es-EC" sz="1100">
                        <a:effectLst/>
                        <a:latin typeface="Times New Roman"/>
                        <a:ea typeface="Calibri"/>
                        <a:cs typeface="Times New Roman"/>
                      </a:endParaRPr>
                    </a:p>
                  </a:txBody>
                  <a:tcPr marL="61687" marR="61687" marT="0" marB="0" anchor="ctr"/>
                </a:tc>
              </a:tr>
              <a:tr h="252483">
                <a:tc>
                  <a:txBody>
                    <a:bodyPr/>
                    <a:lstStyle/>
                    <a:p>
                      <a:pPr marL="0" marR="0" indent="0" algn="l">
                        <a:lnSpc>
                          <a:spcPct val="150000"/>
                        </a:lnSpc>
                        <a:spcBef>
                          <a:spcPts val="0"/>
                        </a:spcBef>
                        <a:spcAft>
                          <a:spcPts val="0"/>
                        </a:spcAft>
                      </a:pPr>
                      <a:r>
                        <a:rPr lang="es-EC" sz="1000">
                          <a:effectLst/>
                        </a:rPr>
                        <a:t>DG6</a:t>
                      </a:r>
                      <a:endParaRPr lang="es-EC" sz="1100">
                        <a:effectLst/>
                        <a:latin typeface="Times New Roman"/>
                        <a:ea typeface="Calibri"/>
                        <a:cs typeface="Times New Roman"/>
                      </a:endParaRPr>
                    </a:p>
                  </a:txBody>
                  <a:tcPr marL="61687" marR="61687"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687" marR="61687" marT="0" marB="0" anchor="ctr"/>
                </a:tc>
                <a:tc>
                  <a:txBody>
                    <a:bodyPr/>
                    <a:lstStyle/>
                    <a:p>
                      <a:pPr marL="0" marR="0" indent="0" algn="ctr">
                        <a:lnSpc>
                          <a:spcPct val="150000"/>
                        </a:lnSpc>
                        <a:spcBef>
                          <a:spcPts val="0"/>
                        </a:spcBef>
                        <a:spcAft>
                          <a:spcPts val="0"/>
                        </a:spcAft>
                      </a:pPr>
                      <a:r>
                        <a:rPr lang="es-EC" sz="1000">
                          <a:effectLst/>
                        </a:rPr>
                        <a:t>0,74 ns</a:t>
                      </a:r>
                      <a:endParaRPr lang="es-EC" sz="1100">
                        <a:effectLst/>
                        <a:latin typeface="Times New Roman"/>
                        <a:ea typeface="Calibri"/>
                        <a:cs typeface="Times New Roman"/>
                      </a:endParaRPr>
                    </a:p>
                  </a:txBody>
                  <a:tcPr marL="61687" marR="61687" marT="0" marB="0" anchor="ctr"/>
                </a:tc>
              </a:tr>
              <a:tr h="252483">
                <a:tc>
                  <a:txBody>
                    <a:bodyPr/>
                    <a:lstStyle/>
                    <a:p>
                      <a:pPr marL="0" marR="0" indent="0" algn="l">
                        <a:lnSpc>
                          <a:spcPct val="150000"/>
                        </a:lnSpc>
                        <a:spcBef>
                          <a:spcPts val="0"/>
                        </a:spcBef>
                        <a:spcAft>
                          <a:spcPts val="0"/>
                        </a:spcAft>
                      </a:pPr>
                      <a:r>
                        <a:rPr lang="es-EC" sz="1000">
                          <a:effectLst/>
                        </a:rPr>
                        <a:t>DG7</a:t>
                      </a:r>
                      <a:endParaRPr lang="es-EC" sz="1100">
                        <a:effectLst/>
                        <a:latin typeface="Times New Roman"/>
                        <a:ea typeface="Calibri"/>
                        <a:cs typeface="Times New Roman"/>
                      </a:endParaRPr>
                    </a:p>
                  </a:txBody>
                  <a:tcPr marL="61687" marR="61687"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687" marR="61687" marT="0" marB="0" anchor="ctr"/>
                </a:tc>
                <a:tc>
                  <a:txBody>
                    <a:bodyPr/>
                    <a:lstStyle/>
                    <a:p>
                      <a:pPr marL="0" marR="0" indent="0" algn="ctr">
                        <a:lnSpc>
                          <a:spcPct val="150000"/>
                        </a:lnSpc>
                        <a:spcBef>
                          <a:spcPts val="0"/>
                        </a:spcBef>
                        <a:spcAft>
                          <a:spcPts val="0"/>
                        </a:spcAft>
                      </a:pPr>
                      <a:r>
                        <a:rPr lang="es-EC" sz="1000">
                          <a:effectLst/>
                        </a:rPr>
                        <a:t>10,43 ns </a:t>
                      </a:r>
                      <a:endParaRPr lang="es-EC" sz="1100">
                        <a:effectLst/>
                        <a:latin typeface="Times New Roman"/>
                        <a:ea typeface="Calibri"/>
                        <a:cs typeface="Times New Roman"/>
                      </a:endParaRPr>
                    </a:p>
                  </a:txBody>
                  <a:tcPr marL="61687" marR="61687" marT="0" marB="0" anchor="ctr"/>
                </a:tc>
              </a:tr>
              <a:tr h="252483">
                <a:tc>
                  <a:txBody>
                    <a:bodyPr/>
                    <a:lstStyle/>
                    <a:p>
                      <a:pPr marL="0" marR="0" indent="0" algn="l">
                        <a:lnSpc>
                          <a:spcPct val="150000"/>
                        </a:lnSpc>
                        <a:spcBef>
                          <a:spcPts val="0"/>
                        </a:spcBef>
                        <a:spcAft>
                          <a:spcPts val="0"/>
                        </a:spcAft>
                      </a:pPr>
                      <a:r>
                        <a:rPr lang="es-EC" sz="1000">
                          <a:effectLst/>
                        </a:rPr>
                        <a:t>TOTAL</a:t>
                      </a:r>
                      <a:endParaRPr lang="es-EC" sz="1100">
                        <a:effectLst/>
                        <a:latin typeface="Times New Roman"/>
                        <a:ea typeface="Calibri"/>
                        <a:cs typeface="Times New Roman"/>
                      </a:endParaRPr>
                    </a:p>
                  </a:txBody>
                  <a:tcPr marL="61687" marR="61687" marT="0" marB="0" anchor="ctr"/>
                </a:tc>
                <a:tc>
                  <a:txBody>
                    <a:bodyPr/>
                    <a:lstStyle/>
                    <a:p>
                      <a:pPr marL="0" marR="0" indent="0" algn="ctr">
                        <a:lnSpc>
                          <a:spcPct val="150000"/>
                        </a:lnSpc>
                        <a:spcBef>
                          <a:spcPts val="0"/>
                        </a:spcBef>
                        <a:spcAft>
                          <a:spcPts val="0"/>
                        </a:spcAft>
                      </a:pPr>
                      <a:r>
                        <a:rPr lang="es-EC" sz="1000">
                          <a:effectLst/>
                        </a:rPr>
                        <a:t>41</a:t>
                      </a:r>
                      <a:endParaRPr lang="es-EC" sz="1100">
                        <a:effectLst/>
                        <a:latin typeface="Times New Roman"/>
                        <a:ea typeface="Calibri"/>
                        <a:cs typeface="Times New Roman"/>
                      </a:endParaRPr>
                    </a:p>
                  </a:txBody>
                  <a:tcPr marL="61687" marR="61687" marT="0" marB="0" anchor="ctr"/>
                </a:tc>
                <a:tc>
                  <a:txBody>
                    <a:bodyPr/>
                    <a:lstStyle/>
                    <a:p>
                      <a:pPr marL="0" marR="0" indent="0" algn="ctr">
                        <a:lnSpc>
                          <a:spcPct val="150000"/>
                        </a:lnSpc>
                        <a:spcBef>
                          <a:spcPts val="0"/>
                        </a:spcBef>
                        <a:spcAft>
                          <a:spcPts val="0"/>
                        </a:spcAft>
                      </a:pPr>
                      <a:r>
                        <a:rPr lang="es-EC" sz="1000">
                          <a:effectLst/>
                        </a:rPr>
                        <a:t> </a:t>
                      </a:r>
                      <a:endParaRPr lang="es-EC" sz="1100">
                        <a:effectLst/>
                        <a:latin typeface="Times New Roman"/>
                        <a:ea typeface="Calibri"/>
                        <a:cs typeface="Times New Roman"/>
                      </a:endParaRPr>
                    </a:p>
                  </a:txBody>
                  <a:tcPr marL="61687" marR="61687" marT="0" marB="0" anchor="ctr"/>
                </a:tc>
              </a:tr>
              <a:tr h="252483">
                <a:tc>
                  <a:txBody>
                    <a:bodyPr/>
                    <a:lstStyle/>
                    <a:p>
                      <a:pPr marL="0" marR="0" indent="0" algn="l">
                        <a:lnSpc>
                          <a:spcPct val="150000"/>
                        </a:lnSpc>
                        <a:spcBef>
                          <a:spcPts val="0"/>
                        </a:spcBef>
                        <a:spcAft>
                          <a:spcPts val="0"/>
                        </a:spcAft>
                      </a:pPr>
                      <a:r>
                        <a:rPr lang="es-EC" sz="1000">
                          <a:effectLst/>
                        </a:rPr>
                        <a:t>ERROR</a:t>
                      </a:r>
                      <a:endParaRPr lang="es-EC" sz="1100">
                        <a:effectLst/>
                        <a:latin typeface="Times New Roman"/>
                        <a:ea typeface="Calibri"/>
                        <a:cs typeface="Times New Roman"/>
                      </a:endParaRPr>
                    </a:p>
                  </a:txBody>
                  <a:tcPr marL="61687" marR="61687" marT="0" marB="0" anchor="ctr"/>
                </a:tc>
                <a:tc>
                  <a:txBody>
                    <a:bodyPr/>
                    <a:lstStyle/>
                    <a:p>
                      <a:pPr marL="0" marR="0" indent="0" algn="ctr">
                        <a:lnSpc>
                          <a:spcPct val="150000"/>
                        </a:lnSpc>
                        <a:spcBef>
                          <a:spcPts val="0"/>
                        </a:spcBef>
                        <a:spcAft>
                          <a:spcPts val="0"/>
                        </a:spcAft>
                      </a:pPr>
                      <a:r>
                        <a:rPr lang="es-EC" sz="1000">
                          <a:effectLst/>
                        </a:rPr>
                        <a:t>26</a:t>
                      </a:r>
                      <a:endParaRPr lang="es-EC" sz="1100">
                        <a:effectLst/>
                        <a:latin typeface="Times New Roman"/>
                        <a:ea typeface="Calibri"/>
                        <a:cs typeface="Times New Roman"/>
                      </a:endParaRPr>
                    </a:p>
                  </a:txBody>
                  <a:tcPr marL="61687" marR="61687" marT="0" marB="0" anchor="ctr"/>
                </a:tc>
                <a:tc>
                  <a:txBody>
                    <a:bodyPr/>
                    <a:lstStyle/>
                    <a:p>
                      <a:pPr marL="0" marR="0" indent="0" algn="ctr">
                        <a:lnSpc>
                          <a:spcPct val="150000"/>
                        </a:lnSpc>
                        <a:spcBef>
                          <a:spcPts val="0"/>
                        </a:spcBef>
                        <a:spcAft>
                          <a:spcPts val="0"/>
                        </a:spcAft>
                      </a:pPr>
                      <a:r>
                        <a:rPr lang="es-EC" sz="1000">
                          <a:effectLst/>
                        </a:rPr>
                        <a:t>5,02</a:t>
                      </a:r>
                      <a:endParaRPr lang="es-EC" sz="1100">
                        <a:effectLst/>
                        <a:latin typeface="Times New Roman"/>
                        <a:ea typeface="Calibri"/>
                        <a:cs typeface="Times New Roman"/>
                      </a:endParaRPr>
                    </a:p>
                  </a:txBody>
                  <a:tcPr marL="61687" marR="61687" marT="0" marB="0" anchor="ctr"/>
                </a:tc>
              </a:tr>
              <a:tr h="252483">
                <a:tc>
                  <a:txBody>
                    <a:bodyPr/>
                    <a:lstStyle/>
                    <a:p>
                      <a:pPr marL="0" marR="0" indent="0" algn="l">
                        <a:lnSpc>
                          <a:spcPct val="150000"/>
                        </a:lnSpc>
                        <a:spcBef>
                          <a:spcPts val="0"/>
                        </a:spcBef>
                        <a:spcAft>
                          <a:spcPts val="0"/>
                        </a:spcAft>
                      </a:pPr>
                      <a:r>
                        <a:rPr lang="es-EC" sz="1000">
                          <a:effectLst/>
                        </a:rPr>
                        <a:t>CV%</a:t>
                      </a:r>
                      <a:endParaRPr lang="es-EC" sz="1100">
                        <a:effectLst/>
                        <a:latin typeface="Times New Roman"/>
                        <a:ea typeface="Calibri"/>
                        <a:cs typeface="Times New Roman"/>
                      </a:endParaRPr>
                    </a:p>
                  </a:txBody>
                  <a:tcPr marL="61687" marR="61687" marT="0" marB="0" anchor="ctr"/>
                </a:tc>
                <a:tc>
                  <a:txBody>
                    <a:bodyPr/>
                    <a:lstStyle/>
                    <a:p>
                      <a:pPr marL="0" marR="0" indent="0" algn="ctr">
                        <a:lnSpc>
                          <a:spcPct val="150000"/>
                        </a:lnSpc>
                        <a:spcBef>
                          <a:spcPts val="0"/>
                        </a:spcBef>
                        <a:spcAft>
                          <a:spcPts val="0"/>
                        </a:spcAft>
                      </a:pPr>
                      <a:r>
                        <a:rPr lang="es-EC" sz="1000">
                          <a:effectLst/>
                        </a:rPr>
                        <a:t> </a:t>
                      </a:r>
                      <a:endParaRPr lang="es-EC" sz="1100">
                        <a:effectLst/>
                        <a:latin typeface="Times New Roman"/>
                        <a:ea typeface="Calibri"/>
                        <a:cs typeface="Times New Roman"/>
                      </a:endParaRPr>
                    </a:p>
                  </a:txBody>
                  <a:tcPr marL="61687" marR="61687" marT="0" marB="0" anchor="ctr"/>
                </a:tc>
                <a:tc>
                  <a:txBody>
                    <a:bodyPr/>
                    <a:lstStyle/>
                    <a:p>
                      <a:pPr marL="0" marR="0" indent="0" algn="ctr">
                        <a:lnSpc>
                          <a:spcPct val="150000"/>
                        </a:lnSpc>
                        <a:spcBef>
                          <a:spcPts val="0"/>
                        </a:spcBef>
                        <a:spcAft>
                          <a:spcPts val="0"/>
                        </a:spcAft>
                      </a:pPr>
                      <a:r>
                        <a:rPr lang="es-EC" sz="1000" dirty="0">
                          <a:effectLst/>
                        </a:rPr>
                        <a:t>25,22</a:t>
                      </a:r>
                      <a:endParaRPr lang="es-EC" sz="1100" dirty="0">
                        <a:effectLst/>
                        <a:latin typeface="Times New Roman"/>
                        <a:ea typeface="Calibri"/>
                        <a:cs typeface="Times New Roman"/>
                      </a:endParaRPr>
                    </a:p>
                  </a:txBody>
                  <a:tcPr marL="61687" marR="61687" marT="0" marB="0" anchor="ctr"/>
                </a:tc>
              </a:tr>
            </a:tbl>
          </a:graphicData>
        </a:graphic>
      </p:graphicFrame>
      <p:sp>
        <p:nvSpPr>
          <p:cNvPr id="6" name="5 Elipse"/>
          <p:cNvSpPr/>
          <p:nvPr/>
        </p:nvSpPr>
        <p:spPr>
          <a:xfrm>
            <a:off x="5768439" y="4343400"/>
            <a:ext cx="748011"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34533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800" decel="100000"/>
                                        <p:tgtEl>
                                          <p:spTgt spid="5"/>
                                        </p:tgtEl>
                                      </p:cBhvr>
                                    </p:animEffect>
                                    <p:anim calcmode="lin" valueType="num">
                                      <p:cBhvr>
                                        <p:cTn id="16" dur="800" decel="100000" fill="hold"/>
                                        <p:tgtEl>
                                          <p:spTgt spid="5"/>
                                        </p:tgtEl>
                                        <p:attrNameLst>
                                          <p:attrName>style.rotation</p:attrName>
                                        </p:attrNameLst>
                                      </p:cBhvr>
                                      <p:tavLst>
                                        <p:tav tm="0">
                                          <p:val>
                                            <p:fltVal val="-90"/>
                                          </p:val>
                                        </p:tav>
                                        <p:tav tm="100000">
                                          <p:val>
                                            <p:fltVal val="0"/>
                                          </p:val>
                                        </p:tav>
                                      </p:tavLst>
                                    </p:anim>
                                    <p:anim calcmode="lin" valueType="num">
                                      <p:cBhvr>
                                        <p:cTn id="17" dur="800" decel="100000" fill="hold"/>
                                        <p:tgtEl>
                                          <p:spTgt spid="5"/>
                                        </p:tgtEl>
                                        <p:attrNameLst>
                                          <p:attrName>ppt_x</p:attrName>
                                        </p:attrNameLst>
                                      </p:cBhvr>
                                      <p:tavLst>
                                        <p:tav tm="0">
                                          <p:val>
                                            <p:strVal val="#ppt_x+0.4"/>
                                          </p:val>
                                        </p:tav>
                                        <p:tav tm="100000">
                                          <p:val>
                                            <p:strVal val="#ppt_x-0.05"/>
                                          </p:val>
                                        </p:tav>
                                      </p:tavLst>
                                    </p:anim>
                                    <p:anim calcmode="lin" valueType="num">
                                      <p:cBhvr>
                                        <p:cTn id="18" dur="800" decel="100000" fill="hold"/>
                                        <p:tgtEl>
                                          <p:spTgt spid="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2895600" y="578962"/>
            <a:ext cx="3463636" cy="5232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800" b="1" dirty="0" smtClean="0"/>
              <a:t>LONGITUD DE TALLO</a:t>
            </a:r>
            <a:endParaRPr lang="en-US" sz="2000" b="1" dirty="0"/>
          </a:p>
        </p:txBody>
      </p:sp>
      <p:sp>
        <p:nvSpPr>
          <p:cNvPr id="7" name="6 CuadroTexto"/>
          <p:cNvSpPr txBox="1"/>
          <p:nvPr/>
        </p:nvSpPr>
        <p:spPr>
          <a:xfrm>
            <a:off x="3140204" y="4876800"/>
            <a:ext cx="2974428" cy="584775"/>
          </a:xfrm>
          <a:prstGeom prst="rect">
            <a:avLst/>
          </a:prstGeom>
          <a:noFill/>
        </p:spPr>
        <p:txBody>
          <a:bodyPr wrap="square" rtlCol="0">
            <a:spAutoFit/>
          </a:bodyPr>
          <a:lstStyle/>
          <a:p>
            <a:pPr algn="ctr"/>
            <a:r>
              <a:rPr lang="es-EC" sz="1600" dirty="0" smtClean="0"/>
              <a:t>90</a:t>
            </a:r>
            <a:r>
              <a:rPr lang="es-EC" sz="1600" dirty="0"/>
              <a:t>% </a:t>
            </a:r>
            <a:r>
              <a:rPr lang="es-EC" sz="1600" dirty="0" smtClean="0"/>
              <a:t>FQ </a:t>
            </a:r>
            <a:r>
              <a:rPr lang="es-EC" sz="1600" dirty="0"/>
              <a:t>+ </a:t>
            </a:r>
            <a:r>
              <a:rPr lang="es-EC" sz="1600" dirty="0" smtClean="0"/>
              <a:t>10 % Z</a:t>
            </a:r>
          </a:p>
          <a:p>
            <a:pPr algn="ctr"/>
            <a:r>
              <a:rPr lang="en-US" sz="1600" dirty="0" smtClean="0"/>
              <a:t>T3  </a:t>
            </a:r>
            <a:r>
              <a:rPr lang="en-US" sz="1600" dirty="0" err="1" smtClean="0"/>
              <a:t>vs</a:t>
            </a:r>
            <a:r>
              <a:rPr lang="en-US" sz="1600" dirty="0" smtClean="0"/>
              <a:t>  T4   =   &gt; 11,42 %</a:t>
            </a:r>
            <a:endParaRPr lang="es-EC" sz="1600" dirty="0" smtClean="0"/>
          </a:p>
        </p:txBody>
      </p:sp>
      <p:sp>
        <p:nvSpPr>
          <p:cNvPr id="9" name="8 CuadroTexto"/>
          <p:cNvSpPr txBox="1"/>
          <p:nvPr/>
        </p:nvSpPr>
        <p:spPr>
          <a:xfrm>
            <a:off x="457200" y="5638800"/>
            <a:ext cx="8003114" cy="830997"/>
          </a:xfrm>
          <a:prstGeom prst="rect">
            <a:avLst/>
          </a:prstGeom>
          <a:noFill/>
        </p:spPr>
        <p:txBody>
          <a:bodyPr wrap="square" rtlCol="0">
            <a:spAutoFit/>
          </a:bodyPr>
          <a:lstStyle/>
          <a:p>
            <a:pPr algn="just"/>
            <a:r>
              <a:rPr lang="es-EC" sz="1600" dirty="0" err="1" smtClean="0"/>
              <a:t>Camprub</a:t>
            </a:r>
            <a:r>
              <a:rPr lang="es-EC" sz="1600" dirty="0" smtClean="0"/>
              <a:t> </a:t>
            </a:r>
            <a:r>
              <a:rPr lang="es-EC" sz="1600" i="1" dirty="0"/>
              <a:t>et al.</a:t>
            </a:r>
            <a:r>
              <a:rPr lang="es-EC" sz="1600" dirty="0"/>
              <a:t> (2007), </a:t>
            </a:r>
            <a:r>
              <a:rPr lang="es-EC" sz="1600" dirty="0" smtClean="0"/>
              <a:t>ratifica </a:t>
            </a:r>
            <a:r>
              <a:rPr lang="es-EC" sz="1600" dirty="0"/>
              <a:t>que la simbiosis micorrízica afecta a los procesos fisiológicos de las plantas y crea una planta más vigorosa que en condiciones desfavorables tiene un crecimiento superior al de la planta no micorrizada.</a:t>
            </a:r>
          </a:p>
        </p:txBody>
      </p:sp>
      <p:grpSp>
        <p:nvGrpSpPr>
          <p:cNvPr id="12" name="11 Grupo"/>
          <p:cNvGrpSpPr/>
          <p:nvPr/>
        </p:nvGrpSpPr>
        <p:grpSpPr>
          <a:xfrm>
            <a:off x="1894704" y="1371600"/>
            <a:ext cx="5365101" cy="3352800"/>
            <a:chOff x="1894704" y="1371600"/>
            <a:chExt cx="5365101" cy="3352800"/>
          </a:xfrm>
        </p:grpSpPr>
        <p:pic>
          <p:nvPicPr>
            <p:cNvPr id="7170" name="Gráfico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4704" y="1752600"/>
              <a:ext cx="5365101" cy="2971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3355427" y="1371600"/>
              <a:ext cx="2438400" cy="338554"/>
            </a:xfrm>
            <a:prstGeom prst="rect">
              <a:avLst/>
            </a:prstGeom>
            <a:noFill/>
          </p:spPr>
          <p:txBody>
            <a:bodyPr wrap="square" rtlCol="0">
              <a:spAutoFit/>
            </a:bodyPr>
            <a:lstStyle/>
            <a:p>
              <a:pPr algn="ctr"/>
              <a:r>
                <a:rPr lang="es-ES" sz="1600" b="1" dirty="0" smtClean="0">
                  <a:cs typeface="Times New Roman" pitchFamily="18" charset="0"/>
                </a:rPr>
                <a:t>Longitud de Tallo – DG2</a:t>
              </a:r>
              <a:endParaRPr lang="es-EC" sz="1600" b="1" dirty="0">
                <a:cs typeface="Times New Roman" pitchFamily="18" charset="0"/>
              </a:endParaRPr>
            </a:p>
          </p:txBody>
        </p:sp>
        <p:cxnSp>
          <p:nvCxnSpPr>
            <p:cNvPr id="11" name="10 Conector recto"/>
            <p:cNvCxnSpPr/>
            <p:nvPr/>
          </p:nvCxnSpPr>
          <p:spPr>
            <a:xfrm>
              <a:off x="3810000" y="2209800"/>
              <a:ext cx="2209800" cy="1219200"/>
            </a:xfrm>
            <a:prstGeom prst="line">
              <a:avLst/>
            </a:prstGeom>
            <a:ln w="28575">
              <a:solidFill>
                <a:srgbClr val="FF0000"/>
              </a:solidFill>
              <a:headEnd type="stealth"/>
            </a:ln>
          </p:spPr>
          <p:style>
            <a:lnRef idx="1">
              <a:schemeClr val="accent1"/>
            </a:lnRef>
            <a:fillRef idx="0">
              <a:schemeClr val="accent1"/>
            </a:fillRef>
            <a:effectRef idx="0">
              <a:schemeClr val="accent1"/>
            </a:effectRef>
            <a:fontRef idx="minor">
              <a:schemeClr val="tx1"/>
            </a:fontRef>
          </p:style>
        </p:cxnSp>
      </p:grpSp>
      <p:sp>
        <p:nvSpPr>
          <p:cNvPr id="13" name="12 CuadroTexto"/>
          <p:cNvSpPr txBox="1"/>
          <p:nvPr/>
        </p:nvSpPr>
        <p:spPr>
          <a:xfrm>
            <a:off x="3513364" y="1828800"/>
            <a:ext cx="593271" cy="338554"/>
          </a:xfrm>
          <a:prstGeom prst="rect">
            <a:avLst/>
          </a:prstGeom>
          <a:noFill/>
        </p:spPr>
        <p:txBody>
          <a:bodyPr wrap="square" rtlCol="0">
            <a:spAutoFit/>
          </a:bodyPr>
          <a:lstStyle/>
          <a:p>
            <a:pPr algn="ctr"/>
            <a:r>
              <a:rPr lang="en-US" sz="1600" b="1" dirty="0" smtClean="0">
                <a:solidFill>
                  <a:srgbClr val="00B050"/>
                </a:solidFill>
              </a:rPr>
              <a:t>C </a:t>
            </a:r>
            <a:r>
              <a:rPr lang="en-US" sz="1600" b="1" dirty="0">
                <a:solidFill>
                  <a:srgbClr val="00B050"/>
                </a:solidFill>
              </a:rPr>
              <a:t>M</a:t>
            </a:r>
            <a:endParaRPr lang="es-EC" sz="1600" b="1" dirty="0">
              <a:solidFill>
                <a:srgbClr val="00B050"/>
              </a:solidFill>
            </a:endParaRPr>
          </a:p>
        </p:txBody>
      </p:sp>
      <p:sp>
        <p:nvSpPr>
          <p:cNvPr id="14" name="13 CuadroTexto"/>
          <p:cNvSpPr txBox="1"/>
          <p:nvPr/>
        </p:nvSpPr>
        <p:spPr>
          <a:xfrm>
            <a:off x="5765965" y="3069223"/>
            <a:ext cx="593271" cy="338554"/>
          </a:xfrm>
          <a:prstGeom prst="rect">
            <a:avLst/>
          </a:prstGeom>
          <a:noFill/>
        </p:spPr>
        <p:txBody>
          <a:bodyPr wrap="square" rtlCol="0">
            <a:spAutoFit/>
          </a:bodyPr>
          <a:lstStyle/>
          <a:p>
            <a:pPr algn="ctr"/>
            <a:r>
              <a:rPr lang="en-US" sz="1600" b="1" dirty="0" smtClean="0">
                <a:solidFill>
                  <a:srgbClr val="FFC000"/>
                </a:solidFill>
              </a:rPr>
              <a:t>S </a:t>
            </a:r>
            <a:r>
              <a:rPr lang="en-US" sz="1600" b="1" dirty="0">
                <a:solidFill>
                  <a:srgbClr val="FFC000"/>
                </a:solidFill>
              </a:rPr>
              <a:t>M</a:t>
            </a:r>
            <a:endParaRPr lang="es-EC" sz="1600" b="1" dirty="0">
              <a:solidFill>
                <a:srgbClr val="FFC000"/>
              </a:solidFill>
            </a:endParaRPr>
          </a:p>
        </p:txBody>
      </p:sp>
    </p:spTree>
    <p:extLst>
      <p:ext uri="{BB962C8B-B14F-4D97-AF65-F5344CB8AC3E}">
        <p14:creationId xmlns:p14="http://schemas.microsoft.com/office/powerpoint/2010/main" val="23453331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14" name="13 Rectángulo"/>
          <p:cNvSpPr/>
          <p:nvPr/>
        </p:nvSpPr>
        <p:spPr>
          <a:xfrm>
            <a:off x="804763" y="2967335"/>
            <a:ext cx="7534500" cy="110799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6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DIAMETRO DE TALLO</a:t>
            </a:r>
            <a:endParaRPr lang="es-ES" sz="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1087707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2893912" y="642938"/>
            <a:ext cx="3387436"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smtClean="0"/>
              <a:t>DIAMETRO DE TALLO</a:t>
            </a:r>
            <a:endParaRPr lang="en-US" sz="2000" b="1" dirty="0"/>
          </a:p>
        </p:txBody>
      </p:sp>
      <p:graphicFrame>
        <p:nvGraphicFramePr>
          <p:cNvPr id="5" name="4 Tabla"/>
          <p:cNvGraphicFramePr>
            <a:graphicFrameLocks noGrp="1"/>
          </p:cNvGraphicFramePr>
          <p:nvPr>
            <p:extLst>
              <p:ext uri="{D42A27DB-BD31-4B8C-83A1-F6EECF244321}">
                <p14:modId xmlns:p14="http://schemas.microsoft.com/office/powerpoint/2010/main" val="328832569"/>
              </p:ext>
            </p:extLst>
          </p:nvPr>
        </p:nvGraphicFramePr>
        <p:xfrm>
          <a:off x="1913337" y="1447800"/>
          <a:ext cx="5348586" cy="4839326"/>
        </p:xfrm>
        <a:graphic>
          <a:graphicData uri="http://schemas.openxmlformats.org/drawingml/2006/table">
            <a:tbl>
              <a:tblPr firstRow="1" firstCol="1" bandRow="1">
                <a:tableStyleId>{5C22544A-7EE6-4342-B048-85BDC9FD1C3A}</a:tableStyleId>
              </a:tblPr>
              <a:tblGrid>
                <a:gridCol w="1524000"/>
                <a:gridCol w="2005877"/>
                <a:gridCol w="1818709"/>
              </a:tblGrid>
              <a:tr h="293022">
                <a:tc>
                  <a:txBody>
                    <a:bodyPr/>
                    <a:lstStyle/>
                    <a:p>
                      <a:pPr marL="0" marR="0" indent="0" algn="ctr">
                        <a:lnSpc>
                          <a:spcPct val="150000"/>
                        </a:lnSpc>
                        <a:spcBef>
                          <a:spcPts val="0"/>
                        </a:spcBef>
                        <a:spcAft>
                          <a:spcPts val="0"/>
                        </a:spcAft>
                      </a:pPr>
                      <a:r>
                        <a:rPr lang="es-EC" sz="1100" dirty="0">
                          <a:effectLst/>
                        </a:rPr>
                        <a:t>Fuente de variación </a:t>
                      </a:r>
                      <a:endParaRPr lang="es-EC" sz="1200" dirty="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1100" dirty="0">
                          <a:effectLst/>
                        </a:rPr>
                        <a:t>Grados de libertad</a:t>
                      </a:r>
                      <a:endParaRPr lang="es-EC" sz="1200" dirty="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1100" dirty="0">
                          <a:effectLst/>
                        </a:rPr>
                        <a:t>Cuadrado medio</a:t>
                      </a:r>
                      <a:endParaRPr lang="es-EC" sz="1200" dirty="0">
                        <a:effectLst/>
                        <a:latin typeface="Times New Roman"/>
                        <a:ea typeface="Calibri"/>
                        <a:cs typeface="Times New Roman"/>
                      </a:endParaRPr>
                    </a:p>
                  </a:txBody>
                  <a:tcPr marL="58560" marR="58560" marT="0" marB="0" anchor="ctr"/>
                </a:tc>
              </a:tr>
              <a:tr h="236809">
                <a:tc>
                  <a:txBody>
                    <a:bodyPr/>
                    <a:lstStyle/>
                    <a:p>
                      <a:pPr marL="0" marR="0" indent="0" algn="l">
                        <a:lnSpc>
                          <a:spcPct val="150000"/>
                        </a:lnSpc>
                        <a:spcBef>
                          <a:spcPts val="0"/>
                        </a:spcBef>
                        <a:spcAft>
                          <a:spcPts val="0"/>
                        </a:spcAft>
                      </a:pPr>
                      <a:r>
                        <a:rPr lang="es-EC" sz="900" dirty="0">
                          <a:effectLst/>
                        </a:rPr>
                        <a:t>Repeticiones</a:t>
                      </a:r>
                      <a:endParaRPr lang="es-EC" sz="1000" dirty="0">
                        <a:effectLst/>
                        <a:latin typeface="Times New Roman"/>
                        <a:ea typeface="Calibri"/>
                        <a:cs typeface="Times New Roman"/>
                      </a:endParaRPr>
                    </a:p>
                  </a:txBody>
                  <a:tcPr marL="58122" marR="58122" marT="0" marB="0" anchor="ctr"/>
                </a:tc>
                <a:tc>
                  <a:txBody>
                    <a:bodyPr/>
                    <a:lstStyle/>
                    <a:p>
                      <a:pPr marL="0" marR="0" indent="0" algn="ctr">
                        <a:lnSpc>
                          <a:spcPct val="150000"/>
                        </a:lnSpc>
                        <a:spcBef>
                          <a:spcPts val="0"/>
                        </a:spcBef>
                        <a:spcAft>
                          <a:spcPts val="0"/>
                        </a:spcAft>
                      </a:pPr>
                      <a:r>
                        <a:rPr lang="es-EC" sz="900">
                          <a:effectLst/>
                        </a:rPr>
                        <a:t>2</a:t>
                      </a:r>
                      <a:endParaRPr lang="es-EC" sz="1000">
                        <a:effectLst/>
                        <a:latin typeface="Times New Roman"/>
                        <a:ea typeface="Calibri"/>
                        <a:cs typeface="Times New Roman"/>
                      </a:endParaRPr>
                    </a:p>
                  </a:txBody>
                  <a:tcPr marL="58122" marR="58122" marT="0" marB="0" anchor="ctr"/>
                </a:tc>
                <a:tc>
                  <a:txBody>
                    <a:bodyPr/>
                    <a:lstStyle/>
                    <a:p>
                      <a:pPr marL="0" marR="0" indent="0" algn="ctr">
                        <a:lnSpc>
                          <a:spcPct val="150000"/>
                        </a:lnSpc>
                        <a:spcBef>
                          <a:spcPts val="0"/>
                        </a:spcBef>
                        <a:spcAft>
                          <a:spcPts val="0"/>
                        </a:spcAft>
                      </a:pPr>
                      <a:r>
                        <a:rPr lang="es-EC" sz="900">
                          <a:effectLst/>
                        </a:rPr>
                        <a:t>0,12 **</a:t>
                      </a:r>
                      <a:endParaRPr lang="es-EC" sz="1000">
                        <a:effectLst/>
                        <a:latin typeface="Times New Roman"/>
                        <a:ea typeface="Calibri"/>
                        <a:cs typeface="Times New Roman"/>
                      </a:endParaRPr>
                    </a:p>
                  </a:txBody>
                  <a:tcPr marL="58122" marR="58122" marT="0" marB="0" anchor="ctr"/>
                </a:tc>
              </a:tr>
              <a:tr h="236809">
                <a:tc>
                  <a:txBody>
                    <a:bodyPr/>
                    <a:lstStyle/>
                    <a:p>
                      <a:pPr marL="0" marR="0" indent="0" algn="l">
                        <a:lnSpc>
                          <a:spcPct val="150000"/>
                        </a:lnSpc>
                        <a:spcBef>
                          <a:spcPts val="0"/>
                        </a:spcBef>
                        <a:spcAft>
                          <a:spcPts val="0"/>
                        </a:spcAft>
                      </a:pPr>
                      <a:r>
                        <a:rPr lang="es-EC" sz="900" dirty="0">
                          <a:solidFill>
                            <a:schemeClr val="tx1"/>
                          </a:solidFill>
                          <a:effectLst/>
                        </a:rPr>
                        <a:t>Tratamientos</a:t>
                      </a:r>
                      <a:endParaRPr lang="es-EC" sz="1000" dirty="0">
                        <a:solidFill>
                          <a:schemeClr val="tx1"/>
                        </a:solidFill>
                        <a:effectLst/>
                        <a:latin typeface="Times New Roman"/>
                        <a:ea typeface="Calibri"/>
                        <a:cs typeface="Times New Roman"/>
                      </a:endParaRPr>
                    </a:p>
                  </a:txBody>
                  <a:tcPr marL="58122" marR="58122" marT="0" marB="0" anchor="ctr"/>
                </a:tc>
                <a:tc>
                  <a:txBody>
                    <a:bodyPr/>
                    <a:lstStyle/>
                    <a:p>
                      <a:pPr marL="0" marR="0" indent="0" algn="ctr">
                        <a:lnSpc>
                          <a:spcPct val="150000"/>
                        </a:lnSpc>
                        <a:spcBef>
                          <a:spcPts val="0"/>
                        </a:spcBef>
                        <a:spcAft>
                          <a:spcPts val="0"/>
                        </a:spcAft>
                      </a:pPr>
                      <a:r>
                        <a:rPr lang="es-EC" sz="900">
                          <a:effectLst/>
                        </a:rPr>
                        <a:t>13</a:t>
                      </a:r>
                      <a:endParaRPr lang="es-EC" sz="1000">
                        <a:effectLst/>
                        <a:latin typeface="Times New Roman"/>
                        <a:ea typeface="Calibri"/>
                        <a:cs typeface="Times New Roman"/>
                      </a:endParaRPr>
                    </a:p>
                  </a:txBody>
                  <a:tcPr marL="58122" marR="58122" marT="0" marB="0" anchor="ctr"/>
                </a:tc>
                <a:tc>
                  <a:txBody>
                    <a:bodyPr/>
                    <a:lstStyle/>
                    <a:p>
                      <a:pPr marL="0" marR="0" indent="0" algn="ctr">
                        <a:lnSpc>
                          <a:spcPct val="150000"/>
                        </a:lnSpc>
                        <a:spcBef>
                          <a:spcPts val="0"/>
                        </a:spcBef>
                        <a:spcAft>
                          <a:spcPts val="0"/>
                        </a:spcAft>
                      </a:pPr>
                      <a:r>
                        <a:rPr lang="es-EC" sz="900">
                          <a:effectLst/>
                        </a:rPr>
                        <a:t>0,05 **</a:t>
                      </a:r>
                      <a:endParaRPr lang="es-EC" sz="1000">
                        <a:effectLst/>
                        <a:latin typeface="Times New Roman"/>
                        <a:ea typeface="Calibri"/>
                        <a:cs typeface="Times New Roman"/>
                      </a:endParaRPr>
                    </a:p>
                  </a:txBody>
                  <a:tcPr marL="58122" marR="58122" marT="0" marB="0" anchor="ctr"/>
                </a:tc>
              </a:tr>
              <a:tr h="236809">
                <a:tc>
                  <a:txBody>
                    <a:bodyPr/>
                    <a:lstStyle/>
                    <a:p>
                      <a:pPr marL="0" marR="0" indent="0" algn="l">
                        <a:lnSpc>
                          <a:spcPct val="150000"/>
                        </a:lnSpc>
                        <a:spcBef>
                          <a:spcPts val="0"/>
                        </a:spcBef>
                        <a:spcAft>
                          <a:spcPts val="0"/>
                        </a:spcAft>
                      </a:pPr>
                      <a:r>
                        <a:rPr lang="es-EC" sz="900" dirty="0">
                          <a:solidFill>
                            <a:schemeClr val="tx1"/>
                          </a:solidFill>
                          <a:effectLst/>
                        </a:rPr>
                        <a:t>Entre Grupos</a:t>
                      </a:r>
                      <a:endParaRPr lang="es-EC" sz="1000" dirty="0">
                        <a:solidFill>
                          <a:schemeClr val="tx1"/>
                        </a:solidFill>
                        <a:effectLst/>
                        <a:latin typeface="Times New Roman"/>
                        <a:ea typeface="Calibri"/>
                        <a:cs typeface="Times New Roman"/>
                      </a:endParaRPr>
                    </a:p>
                  </a:txBody>
                  <a:tcPr marL="58122" marR="58122" marT="0" marB="0" anchor="ctr"/>
                </a:tc>
                <a:tc>
                  <a:txBody>
                    <a:bodyPr/>
                    <a:lstStyle/>
                    <a:p>
                      <a:pPr marL="0" marR="0" indent="0" algn="ctr">
                        <a:lnSpc>
                          <a:spcPct val="150000"/>
                        </a:lnSpc>
                        <a:spcBef>
                          <a:spcPts val="0"/>
                        </a:spcBef>
                        <a:spcAft>
                          <a:spcPts val="0"/>
                        </a:spcAft>
                      </a:pPr>
                      <a:r>
                        <a:rPr lang="es-EC" sz="900">
                          <a:effectLst/>
                        </a:rPr>
                        <a:t>6</a:t>
                      </a:r>
                      <a:endParaRPr lang="es-EC" sz="1000">
                        <a:effectLst/>
                        <a:latin typeface="Times New Roman"/>
                        <a:ea typeface="Calibri"/>
                        <a:cs typeface="Times New Roman"/>
                      </a:endParaRPr>
                    </a:p>
                  </a:txBody>
                  <a:tcPr marL="58122" marR="58122" marT="0" marB="0" anchor="ctr"/>
                </a:tc>
                <a:tc>
                  <a:txBody>
                    <a:bodyPr/>
                    <a:lstStyle/>
                    <a:p>
                      <a:pPr marL="0" marR="0" indent="0" algn="ctr">
                        <a:lnSpc>
                          <a:spcPct val="150000"/>
                        </a:lnSpc>
                        <a:spcBef>
                          <a:spcPts val="0"/>
                        </a:spcBef>
                        <a:spcAft>
                          <a:spcPts val="0"/>
                        </a:spcAft>
                      </a:pPr>
                      <a:r>
                        <a:rPr lang="es-EC" sz="900">
                          <a:effectLst/>
                        </a:rPr>
                        <a:t>0,03 *</a:t>
                      </a:r>
                      <a:endParaRPr lang="es-EC" sz="1000">
                        <a:effectLst/>
                        <a:latin typeface="Times New Roman"/>
                        <a:ea typeface="Calibri"/>
                        <a:cs typeface="Times New Roman"/>
                      </a:endParaRPr>
                    </a:p>
                  </a:txBody>
                  <a:tcPr marL="58122" marR="58122" marT="0" marB="0" anchor="ctr"/>
                </a:tc>
              </a:tr>
              <a:tr h="236809">
                <a:tc>
                  <a:txBody>
                    <a:bodyPr/>
                    <a:lstStyle/>
                    <a:p>
                      <a:pPr marL="0" marR="0" indent="0" algn="l">
                        <a:lnSpc>
                          <a:spcPct val="150000"/>
                        </a:lnSpc>
                        <a:spcBef>
                          <a:spcPts val="0"/>
                        </a:spcBef>
                        <a:spcAft>
                          <a:spcPts val="0"/>
                        </a:spcAft>
                      </a:pPr>
                      <a:r>
                        <a:rPr lang="es-EC" sz="900" dirty="0">
                          <a:solidFill>
                            <a:schemeClr val="tx1"/>
                          </a:solidFill>
                          <a:effectLst/>
                        </a:rPr>
                        <a:t>G1 vs G2-G7</a:t>
                      </a:r>
                      <a:endParaRPr lang="es-EC" sz="1000" dirty="0">
                        <a:solidFill>
                          <a:schemeClr val="tx1"/>
                        </a:solidFill>
                        <a:effectLst/>
                        <a:latin typeface="Times New Roman"/>
                        <a:ea typeface="Calibri"/>
                        <a:cs typeface="Times New Roman"/>
                      </a:endParaRPr>
                    </a:p>
                  </a:txBody>
                  <a:tcPr marL="58122" marR="58122" marT="0" marB="0" anchor="ctr"/>
                </a:tc>
                <a:tc>
                  <a:txBody>
                    <a:bodyPr/>
                    <a:lstStyle/>
                    <a:p>
                      <a:pPr marL="0" marR="0" indent="0" algn="ctr">
                        <a:lnSpc>
                          <a:spcPct val="150000"/>
                        </a:lnSpc>
                        <a:spcBef>
                          <a:spcPts val="0"/>
                        </a:spcBef>
                        <a:spcAft>
                          <a:spcPts val="0"/>
                        </a:spcAft>
                      </a:pPr>
                      <a:r>
                        <a:rPr lang="es-EC" sz="900" dirty="0">
                          <a:effectLst/>
                        </a:rPr>
                        <a:t>1</a:t>
                      </a:r>
                      <a:endParaRPr lang="es-EC" sz="1000" dirty="0">
                        <a:effectLst/>
                        <a:latin typeface="Times New Roman"/>
                        <a:ea typeface="Calibri"/>
                        <a:cs typeface="Times New Roman"/>
                      </a:endParaRPr>
                    </a:p>
                  </a:txBody>
                  <a:tcPr marL="58122" marR="58122" marT="0" marB="0" anchor="ctr"/>
                </a:tc>
                <a:tc>
                  <a:txBody>
                    <a:bodyPr/>
                    <a:lstStyle/>
                    <a:p>
                      <a:pPr marL="0" marR="0" indent="0" algn="ctr">
                        <a:lnSpc>
                          <a:spcPct val="150000"/>
                        </a:lnSpc>
                        <a:spcBef>
                          <a:spcPts val="0"/>
                        </a:spcBef>
                        <a:spcAft>
                          <a:spcPts val="0"/>
                        </a:spcAft>
                      </a:pPr>
                      <a:r>
                        <a:rPr lang="es-EC" sz="900">
                          <a:effectLst/>
                        </a:rPr>
                        <a:t>0,14 **</a:t>
                      </a:r>
                      <a:endParaRPr lang="es-EC" sz="1000">
                        <a:effectLst/>
                        <a:latin typeface="Times New Roman"/>
                        <a:ea typeface="Calibri"/>
                        <a:cs typeface="Times New Roman"/>
                      </a:endParaRPr>
                    </a:p>
                  </a:txBody>
                  <a:tcPr marL="58122" marR="58122" marT="0" marB="0" anchor="ctr"/>
                </a:tc>
              </a:tr>
              <a:tr h="283742">
                <a:tc>
                  <a:txBody>
                    <a:bodyPr/>
                    <a:lstStyle/>
                    <a:p>
                      <a:pPr marL="0" marR="0" indent="0" algn="l">
                        <a:lnSpc>
                          <a:spcPct val="150000"/>
                        </a:lnSpc>
                        <a:spcBef>
                          <a:spcPts val="0"/>
                        </a:spcBef>
                        <a:spcAft>
                          <a:spcPts val="0"/>
                        </a:spcAft>
                      </a:pPr>
                      <a:r>
                        <a:rPr lang="es-EC" sz="900">
                          <a:effectLst/>
                        </a:rPr>
                        <a:t>G2-G3-G4 vs G5-G6-G7</a:t>
                      </a:r>
                      <a:endParaRPr lang="es-EC" sz="1000">
                        <a:effectLst/>
                        <a:latin typeface="Times New Roman"/>
                        <a:ea typeface="Calibri"/>
                        <a:cs typeface="Times New Roman"/>
                      </a:endParaRPr>
                    </a:p>
                  </a:txBody>
                  <a:tcPr marL="58122" marR="58122" marT="0" marB="0" anchor="ctr"/>
                </a:tc>
                <a:tc>
                  <a:txBody>
                    <a:bodyPr/>
                    <a:lstStyle/>
                    <a:p>
                      <a:pPr marL="0" marR="0" indent="0" algn="ctr">
                        <a:lnSpc>
                          <a:spcPct val="150000"/>
                        </a:lnSpc>
                        <a:spcBef>
                          <a:spcPts val="0"/>
                        </a:spcBef>
                        <a:spcAft>
                          <a:spcPts val="0"/>
                        </a:spcAft>
                      </a:pPr>
                      <a:r>
                        <a:rPr lang="es-EC" sz="900">
                          <a:effectLst/>
                        </a:rPr>
                        <a:t>1</a:t>
                      </a:r>
                      <a:endParaRPr lang="es-EC" sz="1000">
                        <a:effectLst/>
                        <a:latin typeface="Times New Roman"/>
                        <a:ea typeface="Calibri"/>
                        <a:cs typeface="Times New Roman"/>
                      </a:endParaRPr>
                    </a:p>
                  </a:txBody>
                  <a:tcPr marL="58122" marR="58122" marT="0" marB="0" anchor="ctr"/>
                </a:tc>
                <a:tc>
                  <a:txBody>
                    <a:bodyPr/>
                    <a:lstStyle/>
                    <a:p>
                      <a:pPr marL="0" marR="0" indent="0" algn="ctr">
                        <a:lnSpc>
                          <a:spcPct val="150000"/>
                        </a:lnSpc>
                        <a:spcBef>
                          <a:spcPts val="0"/>
                        </a:spcBef>
                        <a:spcAft>
                          <a:spcPts val="0"/>
                        </a:spcAft>
                      </a:pPr>
                      <a:r>
                        <a:rPr lang="es-EC" sz="900">
                          <a:effectLst/>
                        </a:rPr>
                        <a:t>0</a:t>
                      </a:r>
                      <a:endParaRPr lang="es-EC" sz="1000">
                        <a:effectLst/>
                        <a:latin typeface="Times New Roman"/>
                        <a:ea typeface="Calibri"/>
                        <a:cs typeface="Times New Roman"/>
                      </a:endParaRPr>
                    </a:p>
                  </a:txBody>
                  <a:tcPr marL="58122" marR="58122" marT="0" marB="0" anchor="ctr"/>
                </a:tc>
              </a:tr>
              <a:tr h="236809">
                <a:tc>
                  <a:txBody>
                    <a:bodyPr/>
                    <a:lstStyle/>
                    <a:p>
                      <a:pPr marL="0" marR="0" indent="0" algn="l">
                        <a:lnSpc>
                          <a:spcPct val="150000"/>
                        </a:lnSpc>
                        <a:spcBef>
                          <a:spcPts val="0"/>
                        </a:spcBef>
                        <a:spcAft>
                          <a:spcPts val="0"/>
                        </a:spcAft>
                      </a:pPr>
                      <a:r>
                        <a:rPr lang="es-EC" sz="900">
                          <a:effectLst/>
                        </a:rPr>
                        <a:t>G2 vs G3-G4</a:t>
                      </a:r>
                      <a:endParaRPr lang="es-EC" sz="1000">
                        <a:effectLst/>
                        <a:latin typeface="Times New Roman"/>
                        <a:ea typeface="Calibri"/>
                        <a:cs typeface="Times New Roman"/>
                      </a:endParaRPr>
                    </a:p>
                  </a:txBody>
                  <a:tcPr marL="58122" marR="58122" marT="0" marB="0" anchor="ctr"/>
                </a:tc>
                <a:tc>
                  <a:txBody>
                    <a:bodyPr/>
                    <a:lstStyle/>
                    <a:p>
                      <a:pPr marL="0" marR="0" indent="0" algn="ctr">
                        <a:lnSpc>
                          <a:spcPct val="150000"/>
                        </a:lnSpc>
                        <a:spcBef>
                          <a:spcPts val="0"/>
                        </a:spcBef>
                        <a:spcAft>
                          <a:spcPts val="0"/>
                        </a:spcAft>
                      </a:pPr>
                      <a:r>
                        <a:rPr lang="es-EC" sz="900">
                          <a:effectLst/>
                        </a:rPr>
                        <a:t>1</a:t>
                      </a:r>
                      <a:endParaRPr lang="es-EC" sz="1000">
                        <a:effectLst/>
                        <a:latin typeface="Times New Roman"/>
                        <a:ea typeface="Calibri"/>
                        <a:cs typeface="Times New Roman"/>
                      </a:endParaRPr>
                    </a:p>
                  </a:txBody>
                  <a:tcPr marL="58122" marR="58122" marT="0" marB="0" anchor="ctr"/>
                </a:tc>
                <a:tc>
                  <a:txBody>
                    <a:bodyPr/>
                    <a:lstStyle/>
                    <a:p>
                      <a:pPr marL="0" marR="0" indent="0" algn="ctr">
                        <a:lnSpc>
                          <a:spcPct val="150000"/>
                        </a:lnSpc>
                        <a:spcBef>
                          <a:spcPts val="0"/>
                        </a:spcBef>
                        <a:spcAft>
                          <a:spcPts val="0"/>
                        </a:spcAft>
                      </a:pPr>
                      <a:r>
                        <a:rPr lang="es-EC" sz="900">
                          <a:effectLst/>
                        </a:rPr>
                        <a:t>0 ns</a:t>
                      </a:r>
                      <a:endParaRPr lang="es-EC" sz="1000">
                        <a:effectLst/>
                        <a:latin typeface="Times New Roman"/>
                        <a:ea typeface="Calibri"/>
                        <a:cs typeface="Times New Roman"/>
                      </a:endParaRPr>
                    </a:p>
                  </a:txBody>
                  <a:tcPr marL="58122" marR="58122" marT="0" marB="0" anchor="ctr"/>
                </a:tc>
              </a:tr>
              <a:tr h="236809">
                <a:tc>
                  <a:txBody>
                    <a:bodyPr/>
                    <a:lstStyle/>
                    <a:p>
                      <a:pPr marL="0" marR="0" indent="0" algn="l">
                        <a:lnSpc>
                          <a:spcPct val="150000"/>
                        </a:lnSpc>
                        <a:spcBef>
                          <a:spcPts val="0"/>
                        </a:spcBef>
                        <a:spcAft>
                          <a:spcPts val="0"/>
                        </a:spcAft>
                      </a:pPr>
                      <a:r>
                        <a:rPr lang="es-EC" sz="900">
                          <a:effectLst/>
                        </a:rPr>
                        <a:t>G3 vs G4</a:t>
                      </a:r>
                      <a:endParaRPr lang="es-EC" sz="1000">
                        <a:effectLst/>
                        <a:latin typeface="Times New Roman"/>
                        <a:ea typeface="Calibri"/>
                        <a:cs typeface="Times New Roman"/>
                      </a:endParaRPr>
                    </a:p>
                  </a:txBody>
                  <a:tcPr marL="58122" marR="58122" marT="0" marB="0" anchor="ctr"/>
                </a:tc>
                <a:tc>
                  <a:txBody>
                    <a:bodyPr/>
                    <a:lstStyle/>
                    <a:p>
                      <a:pPr marL="0" marR="0" indent="0" algn="ctr">
                        <a:lnSpc>
                          <a:spcPct val="150000"/>
                        </a:lnSpc>
                        <a:spcBef>
                          <a:spcPts val="0"/>
                        </a:spcBef>
                        <a:spcAft>
                          <a:spcPts val="0"/>
                        </a:spcAft>
                      </a:pPr>
                      <a:r>
                        <a:rPr lang="es-EC" sz="900">
                          <a:effectLst/>
                        </a:rPr>
                        <a:t>1</a:t>
                      </a:r>
                      <a:endParaRPr lang="es-EC" sz="1000">
                        <a:effectLst/>
                        <a:latin typeface="Times New Roman"/>
                        <a:ea typeface="Calibri"/>
                        <a:cs typeface="Times New Roman"/>
                      </a:endParaRPr>
                    </a:p>
                  </a:txBody>
                  <a:tcPr marL="58122" marR="58122" marT="0" marB="0" anchor="ctr"/>
                </a:tc>
                <a:tc>
                  <a:txBody>
                    <a:bodyPr/>
                    <a:lstStyle/>
                    <a:p>
                      <a:pPr marL="0" marR="0" indent="0" algn="ctr">
                        <a:lnSpc>
                          <a:spcPct val="150000"/>
                        </a:lnSpc>
                        <a:spcBef>
                          <a:spcPts val="0"/>
                        </a:spcBef>
                        <a:spcAft>
                          <a:spcPts val="0"/>
                        </a:spcAft>
                      </a:pPr>
                      <a:r>
                        <a:rPr lang="es-EC" sz="900">
                          <a:effectLst/>
                        </a:rPr>
                        <a:t>0,04 ns</a:t>
                      </a:r>
                      <a:endParaRPr lang="es-EC" sz="1000">
                        <a:effectLst/>
                        <a:latin typeface="Times New Roman"/>
                        <a:ea typeface="Calibri"/>
                        <a:cs typeface="Times New Roman"/>
                      </a:endParaRPr>
                    </a:p>
                  </a:txBody>
                  <a:tcPr marL="58122" marR="58122" marT="0" marB="0" anchor="ctr"/>
                </a:tc>
              </a:tr>
              <a:tr h="236809">
                <a:tc>
                  <a:txBody>
                    <a:bodyPr/>
                    <a:lstStyle/>
                    <a:p>
                      <a:pPr marL="0" marR="0" indent="0" algn="l">
                        <a:lnSpc>
                          <a:spcPct val="150000"/>
                        </a:lnSpc>
                        <a:spcBef>
                          <a:spcPts val="0"/>
                        </a:spcBef>
                        <a:spcAft>
                          <a:spcPts val="0"/>
                        </a:spcAft>
                      </a:pPr>
                      <a:r>
                        <a:rPr lang="es-EC" sz="900">
                          <a:effectLst/>
                        </a:rPr>
                        <a:t>G5 vs G6-G7</a:t>
                      </a:r>
                      <a:endParaRPr lang="es-EC" sz="1000">
                        <a:effectLst/>
                        <a:latin typeface="Times New Roman"/>
                        <a:ea typeface="Calibri"/>
                        <a:cs typeface="Times New Roman"/>
                      </a:endParaRPr>
                    </a:p>
                  </a:txBody>
                  <a:tcPr marL="58122" marR="58122" marT="0" marB="0" anchor="ctr"/>
                </a:tc>
                <a:tc>
                  <a:txBody>
                    <a:bodyPr/>
                    <a:lstStyle/>
                    <a:p>
                      <a:pPr marL="0" marR="0" indent="0" algn="ctr">
                        <a:lnSpc>
                          <a:spcPct val="150000"/>
                        </a:lnSpc>
                        <a:spcBef>
                          <a:spcPts val="0"/>
                        </a:spcBef>
                        <a:spcAft>
                          <a:spcPts val="0"/>
                        </a:spcAft>
                      </a:pPr>
                      <a:r>
                        <a:rPr lang="es-EC" sz="900">
                          <a:effectLst/>
                        </a:rPr>
                        <a:t>1</a:t>
                      </a:r>
                      <a:endParaRPr lang="es-EC" sz="1000">
                        <a:effectLst/>
                        <a:latin typeface="Times New Roman"/>
                        <a:ea typeface="Calibri"/>
                        <a:cs typeface="Times New Roman"/>
                      </a:endParaRPr>
                    </a:p>
                  </a:txBody>
                  <a:tcPr marL="58122" marR="58122" marT="0" marB="0" anchor="ctr"/>
                </a:tc>
                <a:tc>
                  <a:txBody>
                    <a:bodyPr/>
                    <a:lstStyle/>
                    <a:p>
                      <a:pPr marL="0" marR="0" indent="0" algn="ctr">
                        <a:lnSpc>
                          <a:spcPct val="150000"/>
                        </a:lnSpc>
                        <a:spcBef>
                          <a:spcPts val="0"/>
                        </a:spcBef>
                        <a:spcAft>
                          <a:spcPts val="0"/>
                        </a:spcAft>
                      </a:pPr>
                      <a:r>
                        <a:rPr lang="es-EC" sz="900">
                          <a:effectLst/>
                        </a:rPr>
                        <a:t>0,01 ns</a:t>
                      </a:r>
                      <a:endParaRPr lang="es-EC" sz="1000">
                        <a:effectLst/>
                        <a:latin typeface="Times New Roman"/>
                        <a:ea typeface="Calibri"/>
                        <a:cs typeface="Times New Roman"/>
                      </a:endParaRPr>
                    </a:p>
                  </a:txBody>
                  <a:tcPr marL="58122" marR="58122" marT="0" marB="0" anchor="ctr"/>
                </a:tc>
              </a:tr>
              <a:tr h="236809">
                <a:tc>
                  <a:txBody>
                    <a:bodyPr/>
                    <a:lstStyle/>
                    <a:p>
                      <a:pPr marL="0" marR="0" indent="0" algn="l">
                        <a:lnSpc>
                          <a:spcPct val="150000"/>
                        </a:lnSpc>
                        <a:spcBef>
                          <a:spcPts val="0"/>
                        </a:spcBef>
                        <a:spcAft>
                          <a:spcPts val="0"/>
                        </a:spcAft>
                      </a:pPr>
                      <a:r>
                        <a:rPr lang="es-EC" sz="900">
                          <a:effectLst/>
                        </a:rPr>
                        <a:t>G6 vs G7</a:t>
                      </a:r>
                      <a:endParaRPr lang="es-EC" sz="1000">
                        <a:effectLst/>
                        <a:latin typeface="Times New Roman"/>
                        <a:ea typeface="Calibri"/>
                        <a:cs typeface="Times New Roman"/>
                      </a:endParaRPr>
                    </a:p>
                  </a:txBody>
                  <a:tcPr marL="58122" marR="58122" marT="0" marB="0" anchor="ctr"/>
                </a:tc>
                <a:tc>
                  <a:txBody>
                    <a:bodyPr/>
                    <a:lstStyle/>
                    <a:p>
                      <a:pPr marL="0" marR="0" indent="0" algn="ctr">
                        <a:lnSpc>
                          <a:spcPct val="150000"/>
                        </a:lnSpc>
                        <a:spcBef>
                          <a:spcPts val="0"/>
                        </a:spcBef>
                        <a:spcAft>
                          <a:spcPts val="0"/>
                        </a:spcAft>
                      </a:pPr>
                      <a:r>
                        <a:rPr lang="es-EC" sz="900">
                          <a:effectLst/>
                        </a:rPr>
                        <a:t>1</a:t>
                      </a:r>
                      <a:endParaRPr lang="es-EC" sz="1000">
                        <a:effectLst/>
                        <a:latin typeface="Times New Roman"/>
                        <a:ea typeface="Calibri"/>
                        <a:cs typeface="Times New Roman"/>
                      </a:endParaRPr>
                    </a:p>
                  </a:txBody>
                  <a:tcPr marL="58122" marR="58122" marT="0" marB="0" anchor="ctr"/>
                </a:tc>
                <a:tc>
                  <a:txBody>
                    <a:bodyPr/>
                    <a:lstStyle/>
                    <a:p>
                      <a:pPr marL="0" marR="0" indent="0" algn="ctr">
                        <a:lnSpc>
                          <a:spcPct val="150000"/>
                        </a:lnSpc>
                        <a:spcBef>
                          <a:spcPts val="0"/>
                        </a:spcBef>
                        <a:spcAft>
                          <a:spcPts val="0"/>
                        </a:spcAft>
                      </a:pPr>
                      <a:r>
                        <a:rPr lang="es-EC" sz="900">
                          <a:effectLst/>
                        </a:rPr>
                        <a:t>0,01 ns</a:t>
                      </a:r>
                      <a:endParaRPr lang="es-EC" sz="1000">
                        <a:effectLst/>
                        <a:latin typeface="Times New Roman"/>
                        <a:ea typeface="Calibri"/>
                        <a:cs typeface="Times New Roman"/>
                      </a:endParaRPr>
                    </a:p>
                  </a:txBody>
                  <a:tcPr marL="58122" marR="58122" marT="0" marB="0" anchor="ctr"/>
                </a:tc>
              </a:tr>
              <a:tr h="236809">
                <a:tc>
                  <a:txBody>
                    <a:bodyPr/>
                    <a:lstStyle/>
                    <a:p>
                      <a:pPr marL="0" marR="0" indent="0" algn="l">
                        <a:lnSpc>
                          <a:spcPct val="150000"/>
                        </a:lnSpc>
                        <a:spcBef>
                          <a:spcPts val="0"/>
                        </a:spcBef>
                        <a:spcAft>
                          <a:spcPts val="0"/>
                        </a:spcAft>
                      </a:pPr>
                      <a:r>
                        <a:rPr lang="es-EC" sz="900" dirty="0">
                          <a:solidFill>
                            <a:schemeClr val="tx1"/>
                          </a:solidFill>
                          <a:effectLst/>
                        </a:rPr>
                        <a:t>DG1</a:t>
                      </a:r>
                      <a:endParaRPr lang="es-EC" sz="1000" dirty="0">
                        <a:solidFill>
                          <a:schemeClr val="tx1"/>
                        </a:solidFill>
                        <a:effectLst/>
                        <a:latin typeface="Times New Roman"/>
                        <a:ea typeface="Calibri"/>
                        <a:cs typeface="Times New Roman"/>
                      </a:endParaRPr>
                    </a:p>
                  </a:txBody>
                  <a:tcPr marL="58122" marR="58122" marT="0" marB="0" anchor="ctr"/>
                </a:tc>
                <a:tc>
                  <a:txBody>
                    <a:bodyPr/>
                    <a:lstStyle/>
                    <a:p>
                      <a:pPr marL="0" marR="0" indent="0" algn="ctr">
                        <a:lnSpc>
                          <a:spcPct val="150000"/>
                        </a:lnSpc>
                        <a:spcBef>
                          <a:spcPts val="0"/>
                        </a:spcBef>
                        <a:spcAft>
                          <a:spcPts val="0"/>
                        </a:spcAft>
                      </a:pPr>
                      <a:r>
                        <a:rPr lang="es-EC" sz="900">
                          <a:effectLst/>
                        </a:rPr>
                        <a:t>1</a:t>
                      </a:r>
                      <a:endParaRPr lang="es-EC" sz="1000">
                        <a:effectLst/>
                        <a:latin typeface="Times New Roman"/>
                        <a:ea typeface="Calibri"/>
                        <a:cs typeface="Times New Roman"/>
                      </a:endParaRPr>
                    </a:p>
                  </a:txBody>
                  <a:tcPr marL="58122" marR="58122" marT="0" marB="0" anchor="ctr"/>
                </a:tc>
                <a:tc>
                  <a:txBody>
                    <a:bodyPr/>
                    <a:lstStyle/>
                    <a:p>
                      <a:pPr marL="0" marR="0" indent="0" algn="ctr">
                        <a:lnSpc>
                          <a:spcPct val="150000"/>
                        </a:lnSpc>
                        <a:spcBef>
                          <a:spcPts val="0"/>
                        </a:spcBef>
                        <a:spcAft>
                          <a:spcPts val="0"/>
                        </a:spcAft>
                      </a:pPr>
                      <a:r>
                        <a:rPr lang="es-EC" sz="900">
                          <a:effectLst/>
                        </a:rPr>
                        <a:t>0,11 **</a:t>
                      </a:r>
                      <a:endParaRPr lang="es-EC" sz="1000">
                        <a:effectLst/>
                        <a:latin typeface="Times New Roman"/>
                        <a:ea typeface="Calibri"/>
                        <a:cs typeface="Times New Roman"/>
                      </a:endParaRPr>
                    </a:p>
                  </a:txBody>
                  <a:tcPr marL="58122" marR="58122" marT="0" marB="0" anchor="ctr"/>
                </a:tc>
              </a:tr>
              <a:tr h="236809">
                <a:tc>
                  <a:txBody>
                    <a:bodyPr/>
                    <a:lstStyle/>
                    <a:p>
                      <a:pPr marL="0" marR="0" indent="0" algn="l">
                        <a:lnSpc>
                          <a:spcPct val="150000"/>
                        </a:lnSpc>
                        <a:spcBef>
                          <a:spcPts val="0"/>
                        </a:spcBef>
                        <a:spcAft>
                          <a:spcPts val="0"/>
                        </a:spcAft>
                      </a:pPr>
                      <a:r>
                        <a:rPr lang="es-EC" sz="900">
                          <a:effectLst/>
                        </a:rPr>
                        <a:t>DG2</a:t>
                      </a:r>
                      <a:endParaRPr lang="es-EC" sz="1000">
                        <a:effectLst/>
                        <a:latin typeface="Times New Roman"/>
                        <a:ea typeface="Calibri"/>
                        <a:cs typeface="Times New Roman"/>
                      </a:endParaRPr>
                    </a:p>
                  </a:txBody>
                  <a:tcPr marL="58122" marR="58122" marT="0" marB="0" anchor="ctr"/>
                </a:tc>
                <a:tc>
                  <a:txBody>
                    <a:bodyPr/>
                    <a:lstStyle/>
                    <a:p>
                      <a:pPr marL="0" marR="0" indent="0" algn="ctr">
                        <a:lnSpc>
                          <a:spcPct val="150000"/>
                        </a:lnSpc>
                        <a:spcBef>
                          <a:spcPts val="0"/>
                        </a:spcBef>
                        <a:spcAft>
                          <a:spcPts val="0"/>
                        </a:spcAft>
                      </a:pPr>
                      <a:r>
                        <a:rPr lang="es-EC" sz="900">
                          <a:effectLst/>
                        </a:rPr>
                        <a:t>1</a:t>
                      </a:r>
                      <a:endParaRPr lang="es-EC" sz="1000">
                        <a:effectLst/>
                        <a:latin typeface="Times New Roman"/>
                        <a:ea typeface="Calibri"/>
                        <a:cs typeface="Times New Roman"/>
                      </a:endParaRPr>
                    </a:p>
                  </a:txBody>
                  <a:tcPr marL="58122" marR="58122" marT="0" marB="0" anchor="ctr"/>
                </a:tc>
                <a:tc>
                  <a:txBody>
                    <a:bodyPr/>
                    <a:lstStyle/>
                    <a:p>
                      <a:pPr marL="0" marR="0" indent="0" algn="ctr">
                        <a:lnSpc>
                          <a:spcPct val="150000"/>
                        </a:lnSpc>
                        <a:spcBef>
                          <a:spcPts val="0"/>
                        </a:spcBef>
                        <a:spcAft>
                          <a:spcPts val="0"/>
                        </a:spcAft>
                      </a:pPr>
                      <a:r>
                        <a:rPr lang="es-EC" sz="900">
                          <a:effectLst/>
                        </a:rPr>
                        <a:t>0,02 ns</a:t>
                      </a:r>
                      <a:endParaRPr lang="es-EC" sz="1000">
                        <a:effectLst/>
                        <a:latin typeface="Times New Roman"/>
                        <a:ea typeface="Calibri"/>
                        <a:cs typeface="Times New Roman"/>
                      </a:endParaRPr>
                    </a:p>
                  </a:txBody>
                  <a:tcPr marL="58122" marR="58122" marT="0" marB="0" anchor="ctr"/>
                </a:tc>
              </a:tr>
              <a:tr h="236809">
                <a:tc>
                  <a:txBody>
                    <a:bodyPr/>
                    <a:lstStyle/>
                    <a:p>
                      <a:pPr marL="0" marR="0" indent="0" algn="l">
                        <a:lnSpc>
                          <a:spcPct val="150000"/>
                        </a:lnSpc>
                        <a:spcBef>
                          <a:spcPts val="0"/>
                        </a:spcBef>
                        <a:spcAft>
                          <a:spcPts val="0"/>
                        </a:spcAft>
                      </a:pPr>
                      <a:r>
                        <a:rPr lang="es-EC" sz="900">
                          <a:effectLst/>
                        </a:rPr>
                        <a:t>DG3</a:t>
                      </a:r>
                      <a:endParaRPr lang="es-EC" sz="1000">
                        <a:effectLst/>
                        <a:latin typeface="Times New Roman"/>
                        <a:ea typeface="Calibri"/>
                        <a:cs typeface="Times New Roman"/>
                      </a:endParaRPr>
                    </a:p>
                  </a:txBody>
                  <a:tcPr marL="58122" marR="58122" marT="0" marB="0" anchor="ctr"/>
                </a:tc>
                <a:tc>
                  <a:txBody>
                    <a:bodyPr/>
                    <a:lstStyle/>
                    <a:p>
                      <a:pPr marL="0" marR="0" indent="0" algn="ctr">
                        <a:lnSpc>
                          <a:spcPct val="150000"/>
                        </a:lnSpc>
                        <a:spcBef>
                          <a:spcPts val="0"/>
                        </a:spcBef>
                        <a:spcAft>
                          <a:spcPts val="0"/>
                        </a:spcAft>
                      </a:pPr>
                      <a:r>
                        <a:rPr lang="es-EC" sz="900">
                          <a:effectLst/>
                        </a:rPr>
                        <a:t>1</a:t>
                      </a:r>
                      <a:endParaRPr lang="es-EC" sz="1000">
                        <a:effectLst/>
                        <a:latin typeface="Times New Roman"/>
                        <a:ea typeface="Calibri"/>
                        <a:cs typeface="Times New Roman"/>
                      </a:endParaRPr>
                    </a:p>
                  </a:txBody>
                  <a:tcPr marL="58122" marR="58122" marT="0" marB="0" anchor="ctr"/>
                </a:tc>
                <a:tc>
                  <a:txBody>
                    <a:bodyPr/>
                    <a:lstStyle/>
                    <a:p>
                      <a:pPr marL="0" marR="0" indent="0" algn="ctr">
                        <a:lnSpc>
                          <a:spcPct val="150000"/>
                        </a:lnSpc>
                        <a:spcBef>
                          <a:spcPts val="0"/>
                        </a:spcBef>
                        <a:spcAft>
                          <a:spcPts val="0"/>
                        </a:spcAft>
                      </a:pPr>
                      <a:r>
                        <a:rPr lang="es-EC" sz="900" dirty="0">
                          <a:effectLst/>
                        </a:rPr>
                        <a:t>0</a:t>
                      </a:r>
                      <a:endParaRPr lang="es-EC" sz="1000" dirty="0">
                        <a:effectLst/>
                        <a:latin typeface="Times New Roman"/>
                        <a:ea typeface="Calibri"/>
                        <a:cs typeface="Times New Roman"/>
                      </a:endParaRPr>
                    </a:p>
                  </a:txBody>
                  <a:tcPr marL="58122" marR="58122" marT="0" marB="0" anchor="ctr"/>
                </a:tc>
              </a:tr>
              <a:tr h="236809">
                <a:tc>
                  <a:txBody>
                    <a:bodyPr/>
                    <a:lstStyle/>
                    <a:p>
                      <a:pPr marL="0" marR="0" indent="0" algn="l">
                        <a:lnSpc>
                          <a:spcPct val="150000"/>
                        </a:lnSpc>
                        <a:spcBef>
                          <a:spcPts val="0"/>
                        </a:spcBef>
                        <a:spcAft>
                          <a:spcPts val="0"/>
                        </a:spcAft>
                      </a:pPr>
                      <a:r>
                        <a:rPr lang="es-EC" sz="900" dirty="0">
                          <a:solidFill>
                            <a:schemeClr val="tx1"/>
                          </a:solidFill>
                          <a:effectLst/>
                        </a:rPr>
                        <a:t>DG4</a:t>
                      </a:r>
                      <a:endParaRPr lang="es-EC" sz="1000" dirty="0">
                        <a:solidFill>
                          <a:schemeClr val="tx1"/>
                        </a:solidFill>
                        <a:effectLst/>
                        <a:latin typeface="Times New Roman"/>
                        <a:ea typeface="Calibri"/>
                        <a:cs typeface="Times New Roman"/>
                      </a:endParaRPr>
                    </a:p>
                  </a:txBody>
                  <a:tcPr marL="58122" marR="58122" marT="0" marB="0" anchor="ctr"/>
                </a:tc>
                <a:tc>
                  <a:txBody>
                    <a:bodyPr/>
                    <a:lstStyle/>
                    <a:p>
                      <a:pPr marL="0" marR="0" indent="0" algn="ctr">
                        <a:lnSpc>
                          <a:spcPct val="150000"/>
                        </a:lnSpc>
                        <a:spcBef>
                          <a:spcPts val="0"/>
                        </a:spcBef>
                        <a:spcAft>
                          <a:spcPts val="0"/>
                        </a:spcAft>
                      </a:pPr>
                      <a:r>
                        <a:rPr lang="es-EC" sz="900">
                          <a:effectLst/>
                        </a:rPr>
                        <a:t>1</a:t>
                      </a:r>
                      <a:endParaRPr lang="es-EC" sz="1000">
                        <a:effectLst/>
                        <a:latin typeface="Times New Roman"/>
                        <a:ea typeface="Calibri"/>
                        <a:cs typeface="Times New Roman"/>
                      </a:endParaRPr>
                    </a:p>
                  </a:txBody>
                  <a:tcPr marL="58122" marR="58122" marT="0" marB="0" anchor="ctr"/>
                </a:tc>
                <a:tc>
                  <a:txBody>
                    <a:bodyPr/>
                    <a:lstStyle/>
                    <a:p>
                      <a:pPr marL="0" marR="0" indent="0" algn="ctr">
                        <a:lnSpc>
                          <a:spcPct val="150000"/>
                        </a:lnSpc>
                        <a:spcBef>
                          <a:spcPts val="0"/>
                        </a:spcBef>
                        <a:spcAft>
                          <a:spcPts val="0"/>
                        </a:spcAft>
                      </a:pPr>
                      <a:r>
                        <a:rPr lang="es-EC" sz="900">
                          <a:effectLst/>
                        </a:rPr>
                        <a:t>0,12 **</a:t>
                      </a:r>
                      <a:endParaRPr lang="es-EC" sz="1000">
                        <a:effectLst/>
                        <a:latin typeface="Times New Roman"/>
                        <a:ea typeface="Calibri"/>
                        <a:cs typeface="Times New Roman"/>
                      </a:endParaRPr>
                    </a:p>
                  </a:txBody>
                  <a:tcPr marL="58122" marR="58122" marT="0" marB="0" anchor="ctr"/>
                </a:tc>
              </a:tr>
              <a:tr h="236809">
                <a:tc>
                  <a:txBody>
                    <a:bodyPr/>
                    <a:lstStyle/>
                    <a:p>
                      <a:pPr marL="0" marR="0" indent="0" algn="l">
                        <a:lnSpc>
                          <a:spcPct val="150000"/>
                        </a:lnSpc>
                        <a:spcBef>
                          <a:spcPts val="0"/>
                        </a:spcBef>
                        <a:spcAft>
                          <a:spcPts val="0"/>
                        </a:spcAft>
                      </a:pPr>
                      <a:r>
                        <a:rPr lang="es-EC" sz="900">
                          <a:effectLst/>
                        </a:rPr>
                        <a:t>DG5</a:t>
                      </a:r>
                      <a:endParaRPr lang="es-EC" sz="1000">
                        <a:effectLst/>
                        <a:latin typeface="Times New Roman"/>
                        <a:ea typeface="Calibri"/>
                        <a:cs typeface="Times New Roman"/>
                      </a:endParaRPr>
                    </a:p>
                  </a:txBody>
                  <a:tcPr marL="58122" marR="58122" marT="0" marB="0" anchor="ctr"/>
                </a:tc>
                <a:tc>
                  <a:txBody>
                    <a:bodyPr/>
                    <a:lstStyle/>
                    <a:p>
                      <a:pPr marL="0" marR="0" indent="0" algn="ctr">
                        <a:lnSpc>
                          <a:spcPct val="150000"/>
                        </a:lnSpc>
                        <a:spcBef>
                          <a:spcPts val="0"/>
                        </a:spcBef>
                        <a:spcAft>
                          <a:spcPts val="0"/>
                        </a:spcAft>
                      </a:pPr>
                      <a:r>
                        <a:rPr lang="es-EC" sz="900">
                          <a:effectLst/>
                        </a:rPr>
                        <a:t>1</a:t>
                      </a:r>
                      <a:endParaRPr lang="es-EC" sz="1000">
                        <a:effectLst/>
                        <a:latin typeface="Times New Roman"/>
                        <a:ea typeface="Calibri"/>
                        <a:cs typeface="Times New Roman"/>
                      </a:endParaRPr>
                    </a:p>
                  </a:txBody>
                  <a:tcPr marL="58122" marR="58122" marT="0" marB="0" anchor="ctr"/>
                </a:tc>
                <a:tc>
                  <a:txBody>
                    <a:bodyPr/>
                    <a:lstStyle/>
                    <a:p>
                      <a:pPr marL="0" marR="0" indent="0" algn="ctr">
                        <a:lnSpc>
                          <a:spcPct val="150000"/>
                        </a:lnSpc>
                        <a:spcBef>
                          <a:spcPts val="0"/>
                        </a:spcBef>
                        <a:spcAft>
                          <a:spcPts val="0"/>
                        </a:spcAft>
                      </a:pPr>
                      <a:r>
                        <a:rPr lang="es-EC" sz="900">
                          <a:effectLst/>
                        </a:rPr>
                        <a:t>0 ns</a:t>
                      </a:r>
                      <a:endParaRPr lang="es-EC" sz="1000">
                        <a:effectLst/>
                        <a:latin typeface="Times New Roman"/>
                        <a:ea typeface="Calibri"/>
                        <a:cs typeface="Times New Roman"/>
                      </a:endParaRPr>
                    </a:p>
                  </a:txBody>
                  <a:tcPr marL="58122" marR="58122" marT="0" marB="0" anchor="ctr"/>
                </a:tc>
              </a:tr>
              <a:tr h="236809">
                <a:tc>
                  <a:txBody>
                    <a:bodyPr/>
                    <a:lstStyle/>
                    <a:p>
                      <a:pPr marL="0" marR="0" indent="0" algn="l">
                        <a:lnSpc>
                          <a:spcPct val="150000"/>
                        </a:lnSpc>
                        <a:spcBef>
                          <a:spcPts val="0"/>
                        </a:spcBef>
                        <a:spcAft>
                          <a:spcPts val="0"/>
                        </a:spcAft>
                      </a:pPr>
                      <a:r>
                        <a:rPr lang="es-EC" sz="900">
                          <a:effectLst/>
                        </a:rPr>
                        <a:t>DG6</a:t>
                      </a:r>
                      <a:endParaRPr lang="es-EC" sz="1000">
                        <a:effectLst/>
                        <a:latin typeface="Times New Roman"/>
                        <a:ea typeface="Calibri"/>
                        <a:cs typeface="Times New Roman"/>
                      </a:endParaRPr>
                    </a:p>
                  </a:txBody>
                  <a:tcPr marL="58122" marR="58122" marT="0" marB="0" anchor="ctr"/>
                </a:tc>
                <a:tc>
                  <a:txBody>
                    <a:bodyPr/>
                    <a:lstStyle/>
                    <a:p>
                      <a:pPr marL="0" marR="0" indent="0" algn="ctr">
                        <a:lnSpc>
                          <a:spcPct val="150000"/>
                        </a:lnSpc>
                        <a:spcBef>
                          <a:spcPts val="0"/>
                        </a:spcBef>
                        <a:spcAft>
                          <a:spcPts val="0"/>
                        </a:spcAft>
                      </a:pPr>
                      <a:r>
                        <a:rPr lang="es-EC" sz="900">
                          <a:effectLst/>
                        </a:rPr>
                        <a:t>1</a:t>
                      </a:r>
                      <a:endParaRPr lang="es-EC" sz="1000">
                        <a:effectLst/>
                        <a:latin typeface="Times New Roman"/>
                        <a:ea typeface="Calibri"/>
                        <a:cs typeface="Times New Roman"/>
                      </a:endParaRPr>
                    </a:p>
                  </a:txBody>
                  <a:tcPr marL="58122" marR="58122" marT="0" marB="0" anchor="ctr"/>
                </a:tc>
                <a:tc>
                  <a:txBody>
                    <a:bodyPr/>
                    <a:lstStyle/>
                    <a:p>
                      <a:pPr marL="0" marR="0" indent="0" algn="ctr">
                        <a:lnSpc>
                          <a:spcPct val="150000"/>
                        </a:lnSpc>
                        <a:spcBef>
                          <a:spcPts val="0"/>
                        </a:spcBef>
                        <a:spcAft>
                          <a:spcPts val="0"/>
                        </a:spcAft>
                      </a:pPr>
                      <a:r>
                        <a:rPr lang="es-EC" sz="900">
                          <a:effectLst/>
                        </a:rPr>
                        <a:t>0 ns</a:t>
                      </a:r>
                      <a:endParaRPr lang="es-EC" sz="1000">
                        <a:effectLst/>
                        <a:latin typeface="Times New Roman"/>
                        <a:ea typeface="Calibri"/>
                        <a:cs typeface="Times New Roman"/>
                      </a:endParaRPr>
                    </a:p>
                  </a:txBody>
                  <a:tcPr marL="58122" marR="58122" marT="0" marB="0" anchor="ctr"/>
                </a:tc>
              </a:tr>
              <a:tr h="236809">
                <a:tc>
                  <a:txBody>
                    <a:bodyPr/>
                    <a:lstStyle/>
                    <a:p>
                      <a:pPr marL="0" marR="0" indent="0" algn="l">
                        <a:lnSpc>
                          <a:spcPct val="150000"/>
                        </a:lnSpc>
                        <a:spcBef>
                          <a:spcPts val="0"/>
                        </a:spcBef>
                        <a:spcAft>
                          <a:spcPts val="0"/>
                        </a:spcAft>
                      </a:pPr>
                      <a:r>
                        <a:rPr lang="es-EC" sz="900" dirty="0">
                          <a:solidFill>
                            <a:schemeClr val="tx1"/>
                          </a:solidFill>
                          <a:effectLst/>
                        </a:rPr>
                        <a:t>DG7</a:t>
                      </a:r>
                      <a:endParaRPr lang="es-EC" sz="1000" dirty="0">
                        <a:solidFill>
                          <a:schemeClr val="tx1"/>
                        </a:solidFill>
                        <a:effectLst/>
                        <a:latin typeface="Times New Roman"/>
                        <a:ea typeface="Calibri"/>
                        <a:cs typeface="Times New Roman"/>
                      </a:endParaRPr>
                    </a:p>
                  </a:txBody>
                  <a:tcPr marL="58122" marR="58122" marT="0" marB="0" anchor="ctr"/>
                </a:tc>
                <a:tc>
                  <a:txBody>
                    <a:bodyPr/>
                    <a:lstStyle/>
                    <a:p>
                      <a:pPr marL="0" marR="0" indent="0" algn="ctr">
                        <a:lnSpc>
                          <a:spcPct val="150000"/>
                        </a:lnSpc>
                        <a:spcBef>
                          <a:spcPts val="0"/>
                        </a:spcBef>
                        <a:spcAft>
                          <a:spcPts val="0"/>
                        </a:spcAft>
                      </a:pPr>
                      <a:r>
                        <a:rPr lang="es-EC" sz="900">
                          <a:effectLst/>
                        </a:rPr>
                        <a:t>1</a:t>
                      </a:r>
                      <a:endParaRPr lang="es-EC" sz="1000">
                        <a:effectLst/>
                        <a:latin typeface="Times New Roman"/>
                        <a:ea typeface="Calibri"/>
                        <a:cs typeface="Times New Roman"/>
                      </a:endParaRPr>
                    </a:p>
                  </a:txBody>
                  <a:tcPr marL="58122" marR="58122" marT="0" marB="0" anchor="ctr"/>
                </a:tc>
                <a:tc>
                  <a:txBody>
                    <a:bodyPr/>
                    <a:lstStyle/>
                    <a:p>
                      <a:pPr marL="0" marR="0" indent="0" algn="ctr">
                        <a:lnSpc>
                          <a:spcPct val="150000"/>
                        </a:lnSpc>
                        <a:spcBef>
                          <a:spcPts val="0"/>
                        </a:spcBef>
                        <a:spcAft>
                          <a:spcPts val="0"/>
                        </a:spcAft>
                      </a:pPr>
                      <a:r>
                        <a:rPr lang="es-EC" sz="900">
                          <a:effectLst/>
                        </a:rPr>
                        <a:t>0,18 **</a:t>
                      </a:r>
                      <a:endParaRPr lang="es-EC" sz="1000">
                        <a:effectLst/>
                        <a:latin typeface="Times New Roman"/>
                        <a:ea typeface="Calibri"/>
                        <a:cs typeface="Times New Roman"/>
                      </a:endParaRPr>
                    </a:p>
                  </a:txBody>
                  <a:tcPr marL="58122" marR="58122" marT="0" marB="0" anchor="ctr"/>
                </a:tc>
              </a:tr>
              <a:tr h="236809">
                <a:tc>
                  <a:txBody>
                    <a:bodyPr/>
                    <a:lstStyle/>
                    <a:p>
                      <a:pPr marL="0" marR="0" indent="0" algn="l">
                        <a:lnSpc>
                          <a:spcPct val="150000"/>
                        </a:lnSpc>
                        <a:spcBef>
                          <a:spcPts val="0"/>
                        </a:spcBef>
                        <a:spcAft>
                          <a:spcPts val="0"/>
                        </a:spcAft>
                      </a:pPr>
                      <a:r>
                        <a:rPr lang="es-EC" sz="900">
                          <a:effectLst/>
                        </a:rPr>
                        <a:t>TOTAL</a:t>
                      </a:r>
                      <a:endParaRPr lang="es-EC" sz="1000">
                        <a:effectLst/>
                        <a:latin typeface="Times New Roman"/>
                        <a:ea typeface="Calibri"/>
                        <a:cs typeface="Times New Roman"/>
                      </a:endParaRPr>
                    </a:p>
                  </a:txBody>
                  <a:tcPr marL="58122" marR="58122" marT="0" marB="0" anchor="ctr"/>
                </a:tc>
                <a:tc>
                  <a:txBody>
                    <a:bodyPr/>
                    <a:lstStyle/>
                    <a:p>
                      <a:pPr marL="0" marR="0" indent="0" algn="ctr">
                        <a:lnSpc>
                          <a:spcPct val="150000"/>
                        </a:lnSpc>
                        <a:spcBef>
                          <a:spcPts val="0"/>
                        </a:spcBef>
                        <a:spcAft>
                          <a:spcPts val="0"/>
                        </a:spcAft>
                      </a:pPr>
                      <a:r>
                        <a:rPr lang="es-EC" sz="900">
                          <a:effectLst/>
                        </a:rPr>
                        <a:t>41</a:t>
                      </a:r>
                      <a:endParaRPr lang="es-EC" sz="1000">
                        <a:effectLst/>
                        <a:latin typeface="Times New Roman"/>
                        <a:ea typeface="Calibri"/>
                        <a:cs typeface="Times New Roman"/>
                      </a:endParaRPr>
                    </a:p>
                  </a:txBody>
                  <a:tcPr marL="58122" marR="58122" marT="0" marB="0" anchor="ctr"/>
                </a:tc>
                <a:tc>
                  <a:txBody>
                    <a:bodyPr/>
                    <a:lstStyle/>
                    <a:p>
                      <a:pPr marL="0" marR="0" indent="0" algn="l">
                        <a:lnSpc>
                          <a:spcPct val="150000"/>
                        </a:lnSpc>
                        <a:spcBef>
                          <a:spcPts val="0"/>
                        </a:spcBef>
                        <a:spcAft>
                          <a:spcPts val="0"/>
                        </a:spcAft>
                      </a:pPr>
                      <a:r>
                        <a:rPr lang="es-EC" sz="900">
                          <a:effectLst/>
                        </a:rPr>
                        <a:t> </a:t>
                      </a:r>
                      <a:endParaRPr lang="es-EC" sz="1000">
                        <a:effectLst/>
                        <a:latin typeface="Times New Roman"/>
                        <a:ea typeface="Calibri"/>
                        <a:cs typeface="Times New Roman"/>
                      </a:endParaRPr>
                    </a:p>
                  </a:txBody>
                  <a:tcPr marL="58122" marR="58122" marT="0" marB="0" anchor="ctr"/>
                </a:tc>
              </a:tr>
              <a:tr h="236809">
                <a:tc>
                  <a:txBody>
                    <a:bodyPr/>
                    <a:lstStyle/>
                    <a:p>
                      <a:pPr marL="0" marR="0" indent="0" algn="l">
                        <a:lnSpc>
                          <a:spcPct val="150000"/>
                        </a:lnSpc>
                        <a:spcBef>
                          <a:spcPts val="0"/>
                        </a:spcBef>
                        <a:spcAft>
                          <a:spcPts val="0"/>
                        </a:spcAft>
                      </a:pPr>
                      <a:r>
                        <a:rPr lang="es-EC" sz="900">
                          <a:effectLst/>
                        </a:rPr>
                        <a:t>ERROR</a:t>
                      </a:r>
                      <a:endParaRPr lang="es-EC" sz="1000">
                        <a:effectLst/>
                        <a:latin typeface="Times New Roman"/>
                        <a:ea typeface="Calibri"/>
                        <a:cs typeface="Times New Roman"/>
                      </a:endParaRPr>
                    </a:p>
                  </a:txBody>
                  <a:tcPr marL="58122" marR="58122" marT="0" marB="0" anchor="ctr"/>
                </a:tc>
                <a:tc>
                  <a:txBody>
                    <a:bodyPr/>
                    <a:lstStyle/>
                    <a:p>
                      <a:pPr marL="0" marR="0" indent="0" algn="ctr">
                        <a:lnSpc>
                          <a:spcPct val="150000"/>
                        </a:lnSpc>
                        <a:spcBef>
                          <a:spcPts val="0"/>
                        </a:spcBef>
                        <a:spcAft>
                          <a:spcPts val="0"/>
                        </a:spcAft>
                      </a:pPr>
                      <a:r>
                        <a:rPr lang="es-EC" sz="900">
                          <a:effectLst/>
                        </a:rPr>
                        <a:t>26</a:t>
                      </a:r>
                      <a:endParaRPr lang="es-EC" sz="1000">
                        <a:effectLst/>
                        <a:latin typeface="Times New Roman"/>
                        <a:ea typeface="Calibri"/>
                        <a:cs typeface="Times New Roman"/>
                      </a:endParaRPr>
                    </a:p>
                  </a:txBody>
                  <a:tcPr marL="58122" marR="58122" marT="0" marB="0" anchor="ctr"/>
                </a:tc>
                <a:tc>
                  <a:txBody>
                    <a:bodyPr/>
                    <a:lstStyle/>
                    <a:p>
                      <a:pPr marL="0" marR="0" indent="0" algn="ctr">
                        <a:lnSpc>
                          <a:spcPct val="150000"/>
                        </a:lnSpc>
                        <a:spcBef>
                          <a:spcPts val="0"/>
                        </a:spcBef>
                        <a:spcAft>
                          <a:spcPts val="0"/>
                        </a:spcAft>
                      </a:pPr>
                      <a:r>
                        <a:rPr lang="es-EC" sz="900">
                          <a:effectLst/>
                        </a:rPr>
                        <a:t>0,01</a:t>
                      </a:r>
                      <a:endParaRPr lang="es-EC" sz="1000">
                        <a:effectLst/>
                        <a:latin typeface="Times New Roman"/>
                        <a:ea typeface="Calibri"/>
                        <a:cs typeface="Times New Roman"/>
                      </a:endParaRPr>
                    </a:p>
                  </a:txBody>
                  <a:tcPr marL="58122" marR="58122" marT="0" marB="0" anchor="ctr"/>
                </a:tc>
              </a:tr>
              <a:tr h="236809">
                <a:tc>
                  <a:txBody>
                    <a:bodyPr/>
                    <a:lstStyle/>
                    <a:p>
                      <a:pPr marL="0" marR="0" indent="0" algn="l">
                        <a:lnSpc>
                          <a:spcPct val="150000"/>
                        </a:lnSpc>
                        <a:spcBef>
                          <a:spcPts val="0"/>
                        </a:spcBef>
                        <a:spcAft>
                          <a:spcPts val="0"/>
                        </a:spcAft>
                      </a:pPr>
                      <a:r>
                        <a:rPr lang="es-EC" sz="900" dirty="0">
                          <a:effectLst/>
                        </a:rPr>
                        <a:t>CV%</a:t>
                      </a:r>
                      <a:endParaRPr lang="es-EC" sz="1000" dirty="0">
                        <a:effectLst/>
                        <a:latin typeface="Times New Roman"/>
                        <a:ea typeface="Calibri"/>
                        <a:cs typeface="Times New Roman"/>
                      </a:endParaRPr>
                    </a:p>
                  </a:txBody>
                  <a:tcPr marL="58122" marR="58122" marT="0" marB="0" anchor="ctr"/>
                </a:tc>
                <a:tc>
                  <a:txBody>
                    <a:bodyPr/>
                    <a:lstStyle/>
                    <a:p>
                      <a:pPr marL="0" marR="0" indent="0" algn="ctr">
                        <a:lnSpc>
                          <a:spcPct val="150000"/>
                        </a:lnSpc>
                        <a:spcBef>
                          <a:spcPts val="0"/>
                        </a:spcBef>
                        <a:spcAft>
                          <a:spcPts val="0"/>
                        </a:spcAft>
                      </a:pPr>
                      <a:r>
                        <a:rPr lang="es-EC" sz="900" dirty="0">
                          <a:effectLst/>
                        </a:rPr>
                        <a:t> </a:t>
                      </a:r>
                      <a:endParaRPr lang="es-EC" sz="1000" dirty="0">
                        <a:effectLst/>
                        <a:latin typeface="Times New Roman"/>
                        <a:ea typeface="Calibri"/>
                        <a:cs typeface="Times New Roman"/>
                      </a:endParaRPr>
                    </a:p>
                  </a:txBody>
                  <a:tcPr marL="58122" marR="58122" marT="0" marB="0" anchor="ctr"/>
                </a:tc>
                <a:tc>
                  <a:txBody>
                    <a:bodyPr/>
                    <a:lstStyle/>
                    <a:p>
                      <a:pPr marL="0" marR="0" indent="0" algn="ctr">
                        <a:lnSpc>
                          <a:spcPct val="150000"/>
                        </a:lnSpc>
                        <a:spcBef>
                          <a:spcPts val="0"/>
                        </a:spcBef>
                        <a:spcAft>
                          <a:spcPts val="0"/>
                        </a:spcAft>
                      </a:pPr>
                      <a:r>
                        <a:rPr lang="es-EC" sz="900" dirty="0">
                          <a:effectLst/>
                        </a:rPr>
                        <a:t>5,86</a:t>
                      </a:r>
                      <a:endParaRPr lang="es-EC" sz="1000" dirty="0">
                        <a:effectLst/>
                        <a:latin typeface="Times New Roman"/>
                        <a:ea typeface="Calibri"/>
                        <a:cs typeface="Times New Roman"/>
                      </a:endParaRPr>
                    </a:p>
                  </a:txBody>
                  <a:tcPr marL="58122" marR="58122" marT="0" marB="0" anchor="ctr"/>
                </a:tc>
              </a:tr>
            </a:tbl>
          </a:graphicData>
        </a:graphic>
      </p:graphicFrame>
      <p:sp>
        <p:nvSpPr>
          <p:cNvPr id="6" name="5 Elipse"/>
          <p:cNvSpPr/>
          <p:nvPr/>
        </p:nvSpPr>
        <p:spPr>
          <a:xfrm>
            <a:off x="5867400" y="1981200"/>
            <a:ext cx="748011"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6 Elipse"/>
          <p:cNvSpPr/>
          <p:nvPr/>
        </p:nvSpPr>
        <p:spPr>
          <a:xfrm>
            <a:off x="5880130" y="2196935"/>
            <a:ext cx="748011" cy="2414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7 Elipse"/>
          <p:cNvSpPr/>
          <p:nvPr/>
        </p:nvSpPr>
        <p:spPr>
          <a:xfrm>
            <a:off x="5880130" y="2438400"/>
            <a:ext cx="748011"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Elipse"/>
          <p:cNvSpPr/>
          <p:nvPr/>
        </p:nvSpPr>
        <p:spPr>
          <a:xfrm>
            <a:off x="5880129" y="3886200"/>
            <a:ext cx="748011"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Elipse"/>
          <p:cNvSpPr/>
          <p:nvPr/>
        </p:nvSpPr>
        <p:spPr>
          <a:xfrm>
            <a:off x="5901901" y="4648200"/>
            <a:ext cx="748011"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Elipse"/>
          <p:cNvSpPr/>
          <p:nvPr/>
        </p:nvSpPr>
        <p:spPr>
          <a:xfrm>
            <a:off x="5901901" y="5334000"/>
            <a:ext cx="748011"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34533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800" decel="100000"/>
                                        <p:tgtEl>
                                          <p:spTgt spid="5"/>
                                        </p:tgtEl>
                                      </p:cBhvr>
                                    </p:animEffect>
                                    <p:anim calcmode="lin" valueType="num">
                                      <p:cBhvr>
                                        <p:cTn id="16" dur="800" decel="100000" fill="hold"/>
                                        <p:tgtEl>
                                          <p:spTgt spid="5"/>
                                        </p:tgtEl>
                                        <p:attrNameLst>
                                          <p:attrName>style.rotation</p:attrName>
                                        </p:attrNameLst>
                                      </p:cBhvr>
                                      <p:tavLst>
                                        <p:tav tm="0">
                                          <p:val>
                                            <p:fltVal val="-90"/>
                                          </p:val>
                                        </p:tav>
                                        <p:tav tm="100000">
                                          <p:val>
                                            <p:fltVal val="0"/>
                                          </p:val>
                                        </p:tav>
                                      </p:tavLst>
                                    </p:anim>
                                    <p:anim calcmode="lin" valueType="num">
                                      <p:cBhvr>
                                        <p:cTn id="17" dur="800" decel="100000" fill="hold"/>
                                        <p:tgtEl>
                                          <p:spTgt spid="5"/>
                                        </p:tgtEl>
                                        <p:attrNameLst>
                                          <p:attrName>ppt_x</p:attrName>
                                        </p:attrNameLst>
                                      </p:cBhvr>
                                      <p:tavLst>
                                        <p:tav tm="0">
                                          <p:val>
                                            <p:strVal val="#ppt_x+0.4"/>
                                          </p:val>
                                        </p:tav>
                                        <p:tav tm="100000">
                                          <p:val>
                                            <p:strVal val="#ppt_x-0.05"/>
                                          </p:val>
                                        </p:tav>
                                      </p:tavLst>
                                    </p:anim>
                                    <p:anim calcmode="lin" valueType="num">
                                      <p:cBhvr>
                                        <p:cTn id="18" dur="800" decel="100000" fill="hold"/>
                                        <p:tgtEl>
                                          <p:spTgt spid="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par>
                          <p:cTn id="25" fill="hold">
                            <p:stCondLst>
                              <p:cond delay="1500"/>
                            </p:stCondLst>
                            <p:childTnLst>
                              <p:par>
                                <p:cTn id="26" presetID="22" presetClass="entr" presetSubtype="4"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par>
                          <p:cTn id="29" fill="hold">
                            <p:stCondLst>
                              <p:cond delay="2000"/>
                            </p:stCondLst>
                            <p:childTnLst>
                              <p:par>
                                <p:cTn id="30" presetID="22" presetClass="entr" presetSubtype="4"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par>
                          <p:cTn id="33" fill="hold">
                            <p:stCondLst>
                              <p:cond delay="2500"/>
                            </p:stCondLst>
                            <p:childTnLst>
                              <p:par>
                                <p:cTn id="34" presetID="22" presetClass="entr" presetSubtype="4"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par>
                          <p:cTn id="37" fill="hold">
                            <p:stCondLst>
                              <p:cond delay="3000"/>
                            </p:stCondLst>
                            <p:childTnLst>
                              <p:par>
                                <p:cTn id="38" presetID="22" presetClass="entr" presetSubtype="4"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childTnLst>
                          </p:cTn>
                        </p:par>
                        <p:par>
                          <p:cTn id="41" fill="hold">
                            <p:stCondLst>
                              <p:cond delay="3500"/>
                            </p:stCondLst>
                            <p:childTnLst>
                              <p:par>
                                <p:cTn id="42" presetID="22" presetClass="entr" presetSubtype="4"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2791075" y="695980"/>
            <a:ext cx="3387436"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smtClean="0"/>
              <a:t>DIAMETRO DE TALLO</a:t>
            </a:r>
            <a:endParaRPr lang="en-US" sz="2000" b="1" dirty="0"/>
          </a:p>
        </p:txBody>
      </p:sp>
      <p:grpSp>
        <p:nvGrpSpPr>
          <p:cNvPr id="14" name="13 Grupo"/>
          <p:cNvGrpSpPr/>
          <p:nvPr/>
        </p:nvGrpSpPr>
        <p:grpSpPr>
          <a:xfrm>
            <a:off x="200623" y="1754561"/>
            <a:ext cx="4351013" cy="3043190"/>
            <a:chOff x="200623" y="1221161"/>
            <a:chExt cx="4351013" cy="3043190"/>
          </a:xfrm>
        </p:grpSpPr>
        <p:pic>
          <p:nvPicPr>
            <p:cNvPr id="9218" name="Gráfico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623" y="1600200"/>
              <a:ext cx="4351013" cy="26641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929642" y="1221161"/>
              <a:ext cx="3032758" cy="338554"/>
            </a:xfrm>
            <a:prstGeom prst="rect">
              <a:avLst/>
            </a:prstGeom>
            <a:noFill/>
          </p:spPr>
          <p:txBody>
            <a:bodyPr wrap="square" rtlCol="0">
              <a:spAutoFit/>
            </a:bodyPr>
            <a:lstStyle/>
            <a:p>
              <a:r>
                <a:rPr lang="es-EC" sz="1600" b="1" dirty="0" smtClean="0"/>
                <a:t>Diámetro</a:t>
              </a:r>
              <a:r>
                <a:rPr lang="en-US" sz="1600" b="1" dirty="0" smtClean="0"/>
                <a:t> de </a:t>
              </a:r>
              <a:r>
                <a:rPr lang="en-US" sz="1600" b="1" dirty="0" err="1" smtClean="0"/>
                <a:t>Tallo</a:t>
              </a:r>
              <a:r>
                <a:rPr lang="en-US" sz="1600" b="1" dirty="0" smtClean="0"/>
                <a:t> - Tratamientos</a:t>
              </a:r>
              <a:endParaRPr lang="es-EC" sz="1600" b="1" dirty="0"/>
            </a:p>
          </p:txBody>
        </p:sp>
      </p:grpSp>
      <p:sp>
        <p:nvSpPr>
          <p:cNvPr id="9" name="8 CuadroTexto"/>
          <p:cNvSpPr txBox="1"/>
          <p:nvPr/>
        </p:nvSpPr>
        <p:spPr>
          <a:xfrm>
            <a:off x="318729" y="4901625"/>
            <a:ext cx="4114800" cy="1354217"/>
          </a:xfrm>
          <a:prstGeom prst="rect">
            <a:avLst/>
          </a:prstGeom>
          <a:noFill/>
        </p:spPr>
        <p:txBody>
          <a:bodyPr wrap="square" rtlCol="0">
            <a:spAutoFit/>
          </a:bodyPr>
          <a:lstStyle/>
          <a:p>
            <a:pPr algn="ctr"/>
            <a:r>
              <a:rPr lang="es-EC" sz="1600" b="1" dirty="0"/>
              <a:t>T1 (100% FQ + CM</a:t>
            </a:r>
            <a:r>
              <a:rPr lang="es-EC" sz="1600" b="1" dirty="0" smtClean="0"/>
              <a:t>)   </a:t>
            </a:r>
            <a:r>
              <a:rPr lang="es-EC" sz="1600" b="1" dirty="0"/>
              <a:t>y </a:t>
            </a:r>
            <a:r>
              <a:rPr lang="es-EC" sz="1600" b="1" dirty="0" smtClean="0"/>
              <a:t>  T13 </a:t>
            </a:r>
            <a:r>
              <a:rPr lang="es-EC" sz="1600" b="1" dirty="0"/>
              <a:t>(70% FQ + CM</a:t>
            </a:r>
            <a:r>
              <a:rPr lang="es-EC" sz="1600" b="1" dirty="0" smtClean="0"/>
              <a:t>)</a:t>
            </a:r>
          </a:p>
          <a:p>
            <a:pPr algn="ctr"/>
            <a:r>
              <a:rPr lang="es-EC" sz="1600" dirty="0" smtClean="0"/>
              <a:t> 11,87                                </a:t>
            </a:r>
            <a:r>
              <a:rPr lang="es-EC" sz="1600" dirty="0"/>
              <a:t>11,43 </a:t>
            </a:r>
            <a:r>
              <a:rPr lang="es-EC" sz="1600" dirty="0" smtClean="0"/>
              <a:t>cm</a:t>
            </a:r>
          </a:p>
          <a:p>
            <a:pPr algn="ctr"/>
            <a:endParaRPr lang="en-US" sz="1600" dirty="0"/>
          </a:p>
          <a:p>
            <a:pPr algn="ctr"/>
            <a:r>
              <a:rPr lang="en-US" sz="1600" b="1" dirty="0" smtClean="0"/>
              <a:t>&lt;  =  T14 (70% FQ + SM)</a:t>
            </a:r>
          </a:p>
          <a:p>
            <a:pPr algn="ctr"/>
            <a:r>
              <a:rPr lang="en-US" sz="1600" dirty="0" smtClean="0"/>
              <a:t>9,30 cm</a:t>
            </a:r>
            <a:endParaRPr lang="es-EC" dirty="0"/>
          </a:p>
        </p:txBody>
      </p:sp>
      <p:sp>
        <p:nvSpPr>
          <p:cNvPr id="10" name="9 CuadroTexto"/>
          <p:cNvSpPr txBox="1"/>
          <p:nvPr/>
        </p:nvSpPr>
        <p:spPr>
          <a:xfrm>
            <a:off x="5450186" y="5986046"/>
            <a:ext cx="3444766" cy="338554"/>
          </a:xfrm>
          <a:prstGeom prst="rect">
            <a:avLst/>
          </a:prstGeom>
          <a:noFill/>
        </p:spPr>
        <p:txBody>
          <a:bodyPr wrap="square" rtlCol="0">
            <a:spAutoFit/>
          </a:bodyPr>
          <a:lstStyle/>
          <a:p>
            <a:r>
              <a:rPr lang="es-EC" sz="1600" dirty="0"/>
              <a:t>G1 (100% FQ + 0% Z) </a:t>
            </a:r>
            <a:r>
              <a:rPr lang="es-EC" sz="1600" dirty="0" smtClean="0"/>
              <a:t>=  &gt; Ø </a:t>
            </a:r>
            <a:r>
              <a:rPr lang="es-EC" sz="1600" dirty="0"/>
              <a:t>1,85 cm.</a:t>
            </a:r>
          </a:p>
        </p:txBody>
      </p:sp>
      <p:grpSp>
        <p:nvGrpSpPr>
          <p:cNvPr id="16" name="15 Grupo"/>
          <p:cNvGrpSpPr/>
          <p:nvPr/>
        </p:nvGrpSpPr>
        <p:grpSpPr>
          <a:xfrm>
            <a:off x="4724400" y="2800075"/>
            <a:ext cx="4294504" cy="3043190"/>
            <a:chOff x="4724400" y="2800075"/>
            <a:chExt cx="4294504" cy="3043190"/>
          </a:xfrm>
        </p:grpSpPr>
        <p:pic>
          <p:nvPicPr>
            <p:cNvPr id="11" name="Gráfico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179114"/>
              <a:ext cx="4294504" cy="26641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11 CuadroTexto"/>
            <p:cNvSpPr txBox="1"/>
            <p:nvPr/>
          </p:nvSpPr>
          <p:spPr>
            <a:xfrm>
              <a:off x="5638800" y="2800075"/>
              <a:ext cx="2892973" cy="338554"/>
            </a:xfrm>
            <a:prstGeom prst="rect">
              <a:avLst/>
            </a:prstGeom>
            <a:noFill/>
          </p:spPr>
          <p:txBody>
            <a:bodyPr wrap="square" rtlCol="0">
              <a:spAutoFit/>
            </a:bodyPr>
            <a:lstStyle/>
            <a:p>
              <a:r>
                <a:rPr lang="es-EC" sz="1600" b="1" dirty="0"/>
                <a:t>Diámetro</a:t>
              </a:r>
              <a:r>
                <a:rPr lang="en-US" sz="1600" b="1" dirty="0"/>
                <a:t> de </a:t>
              </a:r>
              <a:r>
                <a:rPr lang="en-US" sz="1600" b="1" dirty="0" err="1" smtClean="0"/>
                <a:t>Tallo</a:t>
              </a:r>
              <a:r>
                <a:rPr lang="en-US" sz="1600" b="1" dirty="0" smtClean="0"/>
                <a:t> - </a:t>
              </a:r>
              <a:r>
                <a:rPr lang="en-US" sz="1600" b="1" dirty="0" err="1" smtClean="0"/>
                <a:t>Grupos</a:t>
              </a:r>
              <a:endParaRPr lang="es-EC" sz="1600" b="1" dirty="0"/>
            </a:p>
          </p:txBody>
        </p:sp>
        <p:sp>
          <p:nvSpPr>
            <p:cNvPr id="13" name="12 Elipse"/>
            <p:cNvSpPr/>
            <p:nvPr/>
          </p:nvSpPr>
          <p:spPr>
            <a:xfrm>
              <a:off x="5451323" y="3581400"/>
              <a:ext cx="442235" cy="7620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15" name="14 Elipse"/>
          <p:cNvSpPr/>
          <p:nvPr/>
        </p:nvSpPr>
        <p:spPr>
          <a:xfrm>
            <a:off x="3886200" y="2781384"/>
            <a:ext cx="304800" cy="7620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16 Elipse"/>
          <p:cNvSpPr/>
          <p:nvPr/>
        </p:nvSpPr>
        <p:spPr>
          <a:xfrm>
            <a:off x="824211" y="2588352"/>
            <a:ext cx="304800" cy="7620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17 Elipse"/>
          <p:cNvSpPr/>
          <p:nvPr/>
        </p:nvSpPr>
        <p:spPr>
          <a:xfrm>
            <a:off x="4150683" y="2988470"/>
            <a:ext cx="3048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3453331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2893912" y="642938"/>
            <a:ext cx="3387436"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smtClean="0"/>
              <a:t>DIAMETRO DE TALLO</a:t>
            </a:r>
            <a:endParaRPr lang="en-US" sz="2000" b="1" dirty="0"/>
          </a:p>
        </p:txBody>
      </p:sp>
      <p:sp>
        <p:nvSpPr>
          <p:cNvPr id="7" name="6 CuadroTexto"/>
          <p:cNvSpPr txBox="1"/>
          <p:nvPr/>
        </p:nvSpPr>
        <p:spPr>
          <a:xfrm>
            <a:off x="914400" y="4572000"/>
            <a:ext cx="2659445" cy="338554"/>
          </a:xfrm>
          <a:prstGeom prst="rect">
            <a:avLst/>
          </a:prstGeom>
          <a:noFill/>
        </p:spPr>
        <p:txBody>
          <a:bodyPr wrap="square" rtlCol="0">
            <a:spAutoFit/>
          </a:bodyPr>
          <a:lstStyle/>
          <a:p>
            <a:pPr algn="ctr"/>
            <a:r>
              <a:rPr lang="es-EC" sz="1600" dirty="0" smtClean="0"/>
              <a:t>G1 vs G2-G7  =  &gt; 9,18%</a:t>
            </a:r>
            <a:endParaRPr lang="es-EC" sz="1600" dirty="0"/>
          </a:p>
        </p:txBody>
      </p:sp>
      <p:grpSp>
        <p:nvGrpSpPr>
          <p:cNvPr id="18" name="17 Grupo"/>
          <p:cNvGrpSpPr/>
          <p:nvPr/>
        </p:nvGrpSpPr>
        <p:grpSpPr>
          <a:xfrm>
            <a:off x="152400" y="1414046"/>
            <a:ext cx="4236983" cy="3005554"/>
            <a:chOff x="152400" y="1414046"/>
            <a:chExt cx="4236983" cy="3005554"/>
          </a:xfrm>
        </p:grpSpPr>
        <p:pic>
          <p:nvPicPr>
            <p:cNvPr id="11266" name="Gráfico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803779"/>
              <a:ext cx="4236983" cy="261582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7 CuadroTexto"/>
            <p:cNvSpPr txBox="1"/>
            <p:nvPr/>
          </p:nvSpPr>
          <p:spPr>
            <a:xfrm>
              <a:off x="701042" y="1414046"/>
              <a:ext cx="3032758" cy="338554"/>
            </a:xfrm>
            <a:prstGeom prst="rect">
              <a:avLst/>
            </a:prstGeom>
            <a:noFill/>
          </p:spPr>
          <p:txBody>
            <a:bodyPr wrap="square" rtlCol="0">
              <a:spAutoFit/>
            </a:bodyPr>
            <a:lstStyle/>
            <a:p>
              <a:r>
                <a:rPr lang="es-EC" sz="1600" b="1" dirty="0"/>
                <a:t>Diámetro</a:t>
              </a:r>
              <a:r>
                <a:rPr lang="en-US" sz="1600" b="1" dirty="0"/>
                <a:t> de </a:t>
              </a:r>
              <a:r>
                <a:rPr lang="en-US" sz="1600" b="1" dirty="0" err="1" smtClean="0"/>
                <a:t>Tallo</a:t>
              </a:r>
              <a:r>
                <a:rPr lang="en-US" sz="1600" b="1" dirty="0" smtClean="0"/>
                <a:t> – G1 </a:t>
              </a:r>
              <a:r>
                <a:rPr lang="en-US" sz="1600" b="1" dirty="0" err="1" smtClean="0"/>
                <a:t>vs</a:t>
              </a:r>
              <a:r>
                <a:rPr lang="en-US" sz="1600" b="1" dirty="0" smtClean="0"/>
                <a:t> G2-G7</a:t>
              </a:r>
              <a:endParaRPr lang="es-EC" sz="1600" b="1" dirty="0"/>
            </a:p>
          </p:txBody>
        </p:sp>
        <p:cxnSp>
          <p:nvCxnSpPr>
            <p:cNvPr id="14" name="13 Conector recto"/>
            <p:cNvCxnSpPr/>
            <p:nvPr/>
          </p:nvCxnSpPr>
          <p:spPr>
            <a:xfrm>
              <a:off x="1676400" y="2286000"/>
              <a:ext cx="1752600" cy="914400"/>
            </a:xfrm>
            <a:prstGeom prst="line">
              <a:avLst/>
            </a:prstGeom>
            <a:ln w="19050">
              <a:solidFill>
                <a:srgbClr val="FF0000"/>
              </a:solidFill>
              <a:headEnd type="triangle"/>
            </a:ln>
          </p:spPr>
          <p:style>
            <a:lnRef idx="1">
              <a:schemeClr val="accent1"/>
            </a:lnRef>
            <a:fillRef idx="0">
              <a:schemeClr val="accent1"/>
            </a:fillRef>
            <a:effectRef idx="0">
              <a:schemeClr val="accent1"/>
            </a:effectRef>
            <a:fontRef idx="minor">
              <a:schemeClr val="tx1"/>
            </a:fontRef>
          </p:style>
        </p:cxnSp>
      </p:grpSp>
      <p:grpSp>
        <p:nvGrpSpPr>
          <p:cNvPr id="17" name="16 Grupo"/>
          <p:cNvGrpSpPr/>
          <p:nvPr/>
        </p:nvGrpSpPr>
        <p:grpSpPr>
          <a:xfrm>
            <a:off x="4599232" y="2404646"/>
            <a:ext cx="4392368" cy="3005554"/>
            <a:chOff x="4599232" y="2404646"/>
            <a:chExt cx="4392368" cy="3005554"/>
          </a:xfrm>
        </p:grpSpPr>
        <p:pic>
          <p:nvPicPr>
            <p:cNvPr id="10" name="Gráfico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9232" y="2790619"/>
              <a:ext cx="4392368" cy="261958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5279037" y="2404646"/>
              <a:ext cx="3032758" cy="338554"/>
            </a:xfrm>
            <a:prstGeom prst="rect">
              <a:avLst/>
            </a:prstGeom>
            <a:noFill/>
          </p:spPr>
          <p:txBody>
            <a:bodyPr wrap="square" rtlCol="0">
              <a:spAutoFit/>
            </a:bodyPr>
            <a:lstStyle/>
            <a:p>
              <a:pPr algn="ctr"/>
              <a:r>
                <a:rPr lang="es-EC" sz="1600" b="1" dirty="0"/>
                <a:t>Diámetro</a:t>
              </a:r>
              <a:r>
                <a:rPr lang="en-US" sz="1600" b="1" dirty="0"/>
                <a:t> de </a:t>
              </a:r>
              <a:r>
                <a:rPr lang="en-US" sz="1600" b="1" dirty="0" err="1" smtClean="0"/>
                <a:t>Tallo</a:t>
              </a:r>
              <a:r>
                <a:rPr lang="en-US" sz="1600" b="1" dirty="0" smtClean="0"/>
                <a:t> – DG1</a:t>
              </a:r>
              <a:endParaRPr lang="es-EC" sz="1600" b="1" dirty="0"/>
            </a:p>
          </p:txBody>
        </p:sp>
        <p:cxnSp>
          <p:nvCxnSpPr>
            <p:cNvPr id="16" name="15 Conector recto"/>
            <p:cNvCxnSpPr/>
            <p:nvPr/>
          </p:nvCxnSpPr>
          <p:spPr>
            <a:xfrm>
              <a:off x="6096000" y="3209260"/>
              <a:ext cx="1905000" cy="1057940"/>
            </a:xfrm>
            <a:prstGeom prst="line">
              <a:avLst/>
            </a:prstGeom>
            <a:ln w="19050">
              <a:solidFill>
                <a:srgbClr val="FF0000"/>
              </a:solidFill>
              <a:headEnd type="stealth"/>
            </a:ln>
          </p:spPr>
          <p:style>
            <a:lnRef idx="1">
              <a:schemeClr val="accent1"/>
            </a:lnRef>
            <a:fillRef idx="0">
              <a:schemeClr val="accent1"/>
            </a:fillRef>
            <a:effectRef idx="0">
              <a:schemeClr val="accent1"/>
            </a:effectRef>
            <a:fontRef idx="minor">
              <a:schemeClr val="tx1"/>
            </a:fontRef>
          </p:style>
        </p:cxnSp>
      </p:grpSp>
      <p:sp>
        <p:nvSpPr>
          <p:cNvPr id="20" name="19 CuadroTexto"/>
          <p:cNvSpPr txBox="1"/>
          <p:nvPr/>
        </p:nvSpPr>
        <p:spPr>
          <a:xfrm>
            <a:off x="5646663" y="5562600"/>
            <a:ext cx="2659445" cy="584775"/>
          </a:xfrm>
          <a:prstGeom prst="rect">
            <a:avLst/>
          </a:prstGeom>
          <a:noFill/>
        </p:spPr>
        <p:txBody>
          <a:bodyPr wrap="square" rtlCol="0">
            <a:spAutoFit/>
          </a:bodyPr>
          <a:lstStyle/>
          <a:p>
            <a:pPr algn="ctr"/>
            <a:r>
              <a:rPr lang="en-US" sz="1600" dirty="0" smtClean="0"/>
              <a:t>100 % FQ + 0% Z</a:t>
            </a:r>
            <a:endParaRPr lang="es-EC" sz="1600" dirty="0" smtClean="0"/>
          </a:p>
          <a:p>
            <a:pPr algn="ctr"/>
            <a:r>
              <a:rPr lang="es-EC" sz="1600" dirty="0" smtClean="0"/>
              <a:t>T1 vs T2  =  &gt; 13,63%</a:t>
            </a:r>
            <a:endParaRPr lang="es-EC" sz="1600" dirty="0"/>
          </a:p>
        </p:txBody>
      </p:sp>
      <p:sp>
        <p:nvSpPr>
          <p:cNvPr id="15" name="14 CuadroTexto"/>
          <p:cNvSpPr txBox="1"/>
          <p:nvPr/>
        </p:nvSpPr>
        <p:spPr>
          <a:xfrm>
            <a:off x="5883729" y="2841026"/>
            <a:ext cx="593271" cy="338554"/>
          </a:xfrm>
          <a:prstGeom prst="rect">
            <a:avLst/>
          </a:prstGeom>
          <a:noFill/>
        </p:spPr>
        <p:txBody>
          <a:bodyPr wrap="square" rtlCol="0">
            <a:spAutoFit/>
          </a:bodyPr>
          <a:lstStyle/>
          <a:p>
            <a:pPr algn="ctr"/>
            <a:r>
              <a:rPr lang="en-US" sz="1600" b="1" dirty="0" smtClean="0">
                <a:solidFill>
                  <a:srgbClr val="00B050"/>
                </a:solidFill>
              </a:rPr>
              <a:t>C </a:t>
            </a:r>
            <a:r>
              <a:rPr lang="en-US" sz="1600" b="1" dirty="0">
                <a:solidFill>
                  <a:srgbClr val="00B050"/>
                </a:solidFill>
              </a:rPr>
              <a:t>M</a:t>
            </a:r>
            <a:endParaRPr lang="es-EC" sz="1600" b="1" dirty="0">
              <a:solidFill>
                <a:srgbClr val="00B050"/>
              </a:solidFill>
            </a:endParaRPr>
          </a:p>
        </p:txBody>
      </p:sp>
      <p:sp>
        <p:nvSpPr>
          <p:cNvPr id="19" name="18 CuadroTexto"/>
          <p:cNvSpPr txBox="1"/>
          <p:nvPr/>
        </p:nvSpPr>
        <p:spPr>
          <a:xfrm>
            <a:off x="7718524" y="3928646"/>
            <a:ext cx="593271" cy="338554"/>
          </a:xfrm>
          <a:prstGeom prst="rect">
            <a:avLst/>
          </a:prstGeom>
          <a:noFill/>
        </p:spPr>
        <p:txBody>
          <a:bodyPr wrap="square" rtlCol="0">
            <a:spAutoFit/>
          </a:bodyPr>
          <a:lstStyle/>
          <a:p>
            <a:pPr algn="ctr"/>
            <a:r>
              <a:rPr lang="en-US" sz="1600" b="1" dirty="0" smtClean="0">
                <a:solidFill>
                  <a:srgbClr val="FFC000"/>
                </a:solidFill>
              </a:rPr>
              <a:t>S </a:t>
            </a:r>
            <a:r>
              <a:rPr lang="en-US" sz="1600" b="1" dirty="0">
                <a:solidFill>
                  <a:srgbClr val="FFC000"/>
                </a:solidFill>
              </a:rPr>
              <a:t>M</a:t>
            </a:r>
            <a:endParaRPr lang="es-EC" sz="1600" b="1" dirty="0">
              <a:solidFill>
                <a:srgbClr val="FFC000"/>
              </a:solidFill>
            </a:endParaRPr>
          </a:p>
        </p:txBody>
      </p:sp>
    </p:spTree>
    <p:extLst>
      <p:ext uri="{BB962C8B-B14F-4D97-AF65-F5344CB8AC3E}">
        <p14:creationId xmlns:p14="http://schemas.microsoft.com/office/powerpoint/2010/main" val="23453331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2893912" y="642938"/>
            <a:ext cx="3387436"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smtClean="0"/>
              <a:t>DIAMETRO DE TALLO</a:t>
            </a:r>
            <a:endParaRPr lang="en-US" sz="2000" b="1" dirty="0"/>
          </a:p>
        </p:txBody>
      </p:sp>
      <p:grpSp>
        <p:nvGrpSpPr>
          <p:cNvPr id="16" name="15 Grupo"/>
          <p:cNvGrpSpPr/>
          <p:nvPr/>
        </p:nvGrpSpPr>
        <p:grpSpPr>
          <a:xfrm>
            <a:off x="198383" y="1295400"/>
            <a:ext cx="4221217" cy="2902366"/>
            <a:chOff x="198383" y="1566446"/>
            <a:chExt cx="4221217" cy="2902366"/>
          </a:xfrm>
        </p:grpSpPr>
        <p:pic>
          <p:nvPicPr>
            <p:cNvPr id="13314" name="Gráfico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383" y="1905000"/>
              <a:ext cx="4221217" cy="25638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8 CuadroTexto"/>
            <p:cNvSpPr txBox="1"/>
            <p:nvPr/>
          </p:nvSpPr>
          <p:spPr>
            <a:xfrm>
              <a:off x="1173612" y="1566446"/>
              <a:ext cx="2270758" cy="338554"/>
            </a:xfrm>
            <a:prstGeom prst="rect">
              <a:avLst/>
            </a:prstGeom>
            <a:noFill/>
          </p:spPr>
          <p:txBody>
            <a:bodyPr wrap="square" rtlCol="0">
              <a:spAutoFit/>
            </a:bodyPr>
            <a:lstStyle/>
            <a:p>
              <a:pPr algn="ctr"/>
              <a:r>
                <a:rPr lang="es-EC" sz="1600" b="1" dirty="0"/>
                <a:t>Diámetro</a:t>
              </a:r>
              <a:r>
                <a:rPr lang="en-US" sz="1600" b="1" dirty="0"/>
                <a:t> de </a:t>
              </a:r>
              <a:r>
                <a:rPr lang="en-US" sz="1600" b="1" dirty="0" err="1" smtClean="0"/>
                <a:t>Tallo</a:t>
              </a:r>
              <a:r>
                <a:rPr lang="en-US" sz="1600" b="1" dirty="0" smtClean="0"/>
                <a:t> – DG4</a:t>
              </a:r>
              <a:endParaRPr lang="es-EC" sz="1600" b="1" dirty="0"/>
            </a:p>
          </p:txBody>
        </p:sp>
        <p:cxnSp>
          <p:nvCxnSpPr>
            <p:cNvPr id="11" name="10 Conector recto"/>
            <p:cNvCxnSpPr/>
            <p:nvPr/>
          </p:nvCxnSpPr>
          <p:spPr>
            <a:xfrm>
              <a:off x="1600200" y="2133600"/>
              <a:ext cx="1844170" cy="1143000"/>
            </a:xfrm>
            <a:prstGeom prst="line">
              <a:avLst/>
            </a:prstGeom>
            <a:ln w="19050">
              <a:solidFill>
                <a:srgbClr val="FF0000"/>
              </a:solidFill>
              <a:headEnd type="triangle"/>
            </a:ln>
          </p:spPr>
          <p:style>
            <a:lnRef idx="1">
              <a:schemeClr val="accent1"/>
            </a:lnRef>
            <a:fillRef idx="0">
              <a:schemeClr val="accent1"/>
            </a:fillRef>
            <a:effectRef idx="0">
              <a:schemeClr val="accent1"/>
            </a:effectRef>
            <a:fontRef idx="minor">
              <a:schemeClr val="tx1"/>
            </a:fontRef>
          </p:style>
        </p:cxnSp>
      </p:grpSp>
      <p:grpSp>
        <p:nvGrpSpPr>
          <p:cNvPr id="15" name="14 Grupo"/>
          <p:cNvGrpSpPr/>
          <p:nvPr/>
        </p:nvGrpSpPr>
        <p:grpSpPr>
          <a:xfrm>
            <a:off x="4587630" y="2057400"/>
            <a:ext cx="4338882" cy="2902450"/>
            <a:chOff x="4724400" y="1566362"/>
            <a:chExt cx="4202112" cy="2902450"/>
          </a:xfrm>
        </p:grpSpPr>
        <p:pic>
          <p:nvPicPr>
            <p:cNvPr id="8" name="Gráfico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905000"/>
              <a:ext cx="4202112" cy="25638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5708094" y="1566362"/>
              <a:ext cx="2234723" cy="338554"/>
            </a:xfrm>
            <a:prstGeom prst="rect">
              <a:avLst/>
            </a:prstGeom>
            <a:noFill/>
          </p:spPr>
          <p:txBody>
            <a:bodyPr wrap="square" rtlCol="0">
              <a:spAutoFit/>
            </a:bodyPr>
            <a:lstStyle/>
            <a:p>
              <a:pPr algn="ctr"/>
              <a:r>
                <a:rPr lang="es-EC" sz="1600" b="1" dirty="0"/>
                <a:t>Diámetro</a:t>
              </a:r>
              <a:r>
                <a:rPr lang="en-US" sz="1600" b="1" dirty="0"/>
                <a:t> de </a:t>
              </a:r>
              <a:r>
                <a:rPr lang="en-US" sz="1600" b="1" dirty="0" err="1" smtClean="0"/>
                <a:t>Tallo</a:t>
              </a:r>
              <a:r>
                <a:rPr lang="en-US" sz="1600" b="1" dirty="0" smtClean="0"/>
                <a:t> – DG7</a:t>
              </a:r>
              <a:endParaRPr lang="es-EC" sz="1600" b="1" dirty="0"/>
            </a:p>
          </p:txBody>
        </p:sp>
        <p:cxnSp>
          <p:nvCxnSpPr>
            <p:cNvPr id="13" name="12 Conector recto"/>
            <p:cNvCxnSpPr/>
            <p:nvPr/>
          </p:nvCxnSpPr>
          <p:spPr>
            <a:xfrm>
              <a:off x="6172200" y="2133600"/>
              <a:ext cx="1770617" cy="304800"/>
            </a:xfrm>
            <a:prstGeom prst="line">
              <a:avLst/>
            </a:prstGeom>
            <a:ln w="19050">
              <a:solidFill>
                <a:srgbClr val="FF0000"/>
              </a:solidFill>
              <a:headEnd type="triangle"/>
            </a:ln>
          </p:spPr>
          <p:style>
            <a:lnRef idx="1">
              <a:schemeClr val="accent1"/>
            </a:lnRef>
            <a:fillRef idx="0">
              <a:schemeClr val="accent1"/>
            </a:fillRef>
            <a:effectRef idx="0">
              <a:schemeClr val="accent1"/>
            </a:effectRef>
            <a:fontRef idx="minor">
              <a:schemeClr val="tx1"/>
            </a:fontRef>
          </p:style>
        </p:cxnSp>
      </p:grpSp>
      <p:sp>
        <p:nvSpPr>
          <p:cNvPr id="18" name="17 CuadroTexto"/>
          <p:cNvSpPr txBox="1"/>
          <p:nvPr/>
        </p:nvSpPr>
        <p:spPr>
          <a:xfrm>
            <a:off x="914400" y="4300954"/>
            <a:ext cx="2659445" cy="338554"/>
          </a:xfrm>
          <a:prstGeom prst="rect">
            <a:avLst/>
          </a:prstGeom>
          <a:noFill/>
        </p:spPr>
        <p:txBody>
          <a:bodyPr wrap="square" rtlCol="0">
            <a:spAutoFit/>
          </a:bodyPr>
          <a:lstStyle/>
          <a:p>
            <a:pPr algn="ctr"/>
            <a:r>
              <a:rPr lang="es-EC" sz="1600" dirty="0" smtClean="0"/>
              <a:t>T7 vs T8  =  &gt; 15,5 %</a:t>
            </a:r>
            <a:endParaRPr lang="es-EC" sz="1600" dirty="0"/>
          </a:p>
        </p:txBody>
      </p:sp>
      <p:sp>
        <p:nvSpPr>
          <p:cNvPr id="19" name="18 CuadroTexto"/>
          <p:cNvSpPr txBox="1"/>
          <p:nvPr/>
        </p:nvSpPr>
        <p:spPr>
          <a:xfrm>
            <a:off x="5427347" y="5181600"/>
            <a:ext cx="2659445" cy="338554"/>
          </a:xfrm>
          <a:prstGeom prst="rect">
            <a:avLst/>
          </a:prstGeom>
          <a:noFill/>
        </p:spPr>
        <p:txBody>
          <a:bodyPr wrap="square" rtlCol="0">
            <a:spAutoFit/>
          </a:bodyPr>
          <a:lstStyle/>
          <a:p>
            <a:pPr algn="ctr"/>
            <a:r>
              <a:rPr lang="es-EC" sz="1600" dirty="0" smtClean="0"/>
              <a:t>T13 vs T14  =  &gt; 17,89 %</a:t>
            </a:r>
            <a:endParaRPr lang="es-EC" sz="1600" dirty="0"/>
          </a:p>
        </p:txBody>
      </p:sp>
      <p:sp>
        <p:nvSpPr>
          <p:cNvPr id="17" name="16 CuadroTexto"/>
          <p:cNvSpPr txBox="1"/>
          <p:nvPr/>
        </p:nvSpPr>
        <p:spPr>
          <a:xfrm>
            <a:off x="5808956" y="2381902"/>
            <a:ext cx="593271" cy="338554"/>
          </a:xfrm>
          <a:prstGeom prst="rect">
            <a:avLst/>
          </a:prstGeom>
          <a:noFill/>
        </p:spPr>
        <p:txBody>
          <a:bodyPr wrap="square" rtlCol="0">
            <a:spAutoFit/>
          </a:bodyPr>
          <a:lstStyle/>
          <a:p>
            <a:pPr algn="ctr"/>
            <a:r>
              <a:rPr lang="en-US" sz="1600" b="1" dirty="0" smtClean="0">
                <a:solidFill>
                  <a:srgbClr val="00B050"/>
                </a:solidFill>
              </a:rPr>
              <a:t>C </a:t>
            </a:r>
            <a:r>
              <a:rPr lang="en-US" sz="1600" b="1" dirty="0">
                <a:solidFill>
                  <a:srgbClr val="00B050"/>
                </a:solidFill>
              </a:rPr>
              <a:t>M</a:t>
            </a:r>
            <a:endParaRPr lang="es-EC" sz="1600" b="1" dirty="0">
              <a:solidFill>
                <a:srgbClr val="00B050"/>
              </a:solidFill>
            </a:endParaRPr>
          </a:p>
        </p:txBody>
      </p:sp>
      <p:sp>
        <p:nvSpPr>
          <p:cNvPr id="21" name="20 CuadroTexto"/>
          <p:cNvSpPr txBox="1"/>
          <p:nvPr/>
        </p:nvSpPr>
        <p:spPr>
          <a:xfrm>
            <a:off x="7585966" y="2633246"/>
            <a:ext cx="593271" cy="338554"/>
          </a:xfrm>
          <a:prstGeom prst="rect">
            <a:avLst/>
          </a:prstGeom>
          <a:noFill/>
        </p:spPr>
        <p:txBody>
          <a:bodyPr wrap="square" rtlCol="0">
            <a:spAutoFit/>
          </a:bodyPr>
          <a:lstStyle/>
          <a:p>
            <a:pPr algn="ctr"/>
            <a:r>
              <a:rPr lang="en-US" sz="1600" b="1" dirty="0" smtClean="0">
                <a:solidFill>
                  <a:srgbClr val="FFC000"/>
                </a:solidFill>
              </a:rPr>
              <a:t>S </a:t>
            </a:r>
            <a:r>
              <a:rPr lang="en-US" sz="1600" b="1" dirty="0">
                <a:solidFill>
                  <a:srgbClr val="FFC000"/>
                </a:solidFill>
              </a:rPr>
              <a:t>M</a:t>
            </a:r>
            <a:endParaRPr lang="es-EC" sz="1600" b="1" dirty="0">
              <a:solidFill>
                <a:srgbClr val="FFC000"/>
              </a:solidFill>
            </a:endParaRPr>
          </a:p>
        </p:txBody>
      </p:sp>
      <p:sp>
        <p:nvSpPr>
          <p:cNvPr id="22" name="21 CuadroTexto"/>
          <p:cNvSpPr txBox="1"/>
          <p:nvPr/>
        </p:nvSpPr>
        <p:spPr>
          <a:xfrm>
            <a:off x="1387929" y="1600200"/>
            <a:ext cx="593271" cy="338554"/>
          </a:xfrm>
          <a:prstGeom prst="rect">
            <a:avLst/>
          </a:prstGeom>
          <a:noFill/>
        </p:spPr>
        <p:txBody>
          <a:bodyPr wrap="square" rtlCol="0">
            <a:spAutoFit/>
          </a:bodyPr>
          <a:lstStyle/>
          <a:p>
            <a:pPr algn="ctr"/>
            <a:r>
              <a:rPr lang="en-US" sz="1600" b="1" dirty="0" smtClean="0">
                <a:solidFill>
                  <a:srgbClr val="00B050"/>
                </a:solidFill>
              </a:rPr>
              <a:t>C </a:t>
            </a:r>
            <a:r>
              <a:rPr lang="en-US" sz="1600" b="1" dirty="0">
                <a:solidFill>
                  <a:srgbClr val="00B050"/>
                </a:solidFill>
              </a:rPr>
              <a:t>M</a:t>
            </a:r>
            <a:endParaRPr lang="es-EC" sz="1600" b="1" dirty="0">
              <a:solidFill>
                <a:srgbClr val="00B050"/>
              </a:solidFill>
            </a:endParaRPr>
          </a:p>
        </p:txBody>
      </p:sp>
      <p:sp>
        <p:nvSpPr>
          <p:cNvPr id="23" name="22 CuadroTexto"/>
          <p:cNvSpPr txBox="1"/>
          <p:nvPr/>
        </p:nvSpPr>
        <p:spPr>
          <a:xfrm>
            <a:off x="3200400" y="2667000"/>
            <a:ext cx="593271" cy="338554"/>
          </a:xfrm>
          <a:prstGeom prst="rect">
            <a:avLst/>
          </a:prstGeom>
          <a:noFill/>
        </p:spPr>
        <p:txBody>
          <a:bodyPr wrap="square" rtlCol="0">
            <a:spAutoFit/>
          </a:bodyPr>
          <a:lstStyle/>
          <a:p>
            <a:pPr algn="ctr"/>
            <a:r>
              <a:rPr lang="en-US" sz="1600" b="1" dirty="0" smtClean="0">
                <a:solidFill>
                  <a:srgbClr val="FFC000"/>
                </a:solidFill>
              </a:rPr>
              <a:t>S </a:t>
            </a:r>
            <a:r>
              <a:rPr lang="en-US" sz="1600" b="1" dirty="0">
                <a:solidFill>
                  <a:srgbClr val="FFC000"/>
                </a:solidFill>
              </a:rPr>
              <a:t>M</a:t>
            </a:r>
            <a:endParaRPr lang="es-EC" sz="1600" b="1" dirty="0">
              <a:solidFill>
                <a:srgbClr val="FFC000"/>
              </a:solidFill>
            </a:endParaRPr>
          </a:p>
        </p:txBody>
      </p:sp>
      <p:sp>
        <p:nvSpPr>
          <p:cNvPr id="4" name="3 CuadroTexto"/>
          <p:cNvSpPr txBox="1"/>
          <p:nvPr/>
        </p:nvSpPr>
        <p:spPr>
          <a:xfrm>
            <a:off x="457200" y="5628382"/>
            <a:ext cx="8001000" cy="1077218"/>
          </a:xfrm>
          <a:prstGeom prst="rect">
            <a:avLst/>
          </a:prstGeom>
          <a:noFill/>
        </p:spPr>
        <p:txBody>
          <a:bodyPr wrap="square" rtlCol="0">
            <a:spAutoFit/>
          </a:bodyPr>
          <a:lstStyle/>
          <a:p>
            <a:pPr algn="just"/>
            <a:r>
              <a:rPr lang="es-EC" sz="1600" dirty="0" err="1"/>
              <a:t>Paucar</a:t>
            </a:r>
            <a:r>
              <a:rPr lang="es-EC" sz="1600" dirty="0"/>
              <a:t> 2009; citado por Páez </a:t>
            </a:r>
            <a:r>
              <a:rPr lang="es-EC" sz="1600" i="1" dirty="0"/>
              <a:t>et al.</a:t>
            </a:r>
            <a:r>
              <a:rPr lang="es-EC" sz="1600" dirty="0"/>
              <a:t> </a:t>
            </a:r>
            <a:r>
              <a:rPr lang="es-EC" sz="1600" dirty="0" smtClean="0"/>
              <a:t>2006, </a:t>
            </a:r>
            <a:r>
              <a:rPr lang="es-EC" sz="1600" dirty="0"/>
              <a:t>menciona que la inoculación de las plantas con hongos micorrízicos provoca, de manera general, un marcado </a:t>
            </a:r>
            <a:r>
              <a:rPr lang="es-EC" sz="1600" i="1" dirty="0"/>
              <a:t>incremento en los procesos de absorción y translocación de nutrientes</a:t>
            </a:r>
            <a:r>
              <a:rPr lang="es-EC" sz="1600" dirty="0"/>
              <a:t> lo que da como resultado un mejor desarrollo fisiológico y vigor de las plantas</a:t>
            </a:r>
            <a:r>
              <a:rPr lang="es-EC" sz="1600" dirty="0" smtClean="0"/>
              <a:t>.</a:t>
            </a:r>
            <a:endParaRPr lang="es-EC" dirty="0"/>
          </a:p>
        </p:txBody>
      </p:sp>
    </p:spTree>
    <p:extLst>
      <p:ext uri="{BB962C8B-B14F-4D97-AF65-F5344CB8AC3E}">
        <p14:creationId xmlns:p14="http://schemas.microsoft.com/office/powerpoint/2010/main" val="23453331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ntonella\Desktop\TESIS\FOTOGRAFIAS\4ta. FERTILIZACION\IMG_21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8" y="0"/>
            <a:ext cx="914433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14" name="13 Rectángulo"/>
          <p:cNvSpPr/>
          <p:nvPr/>
        </p:nvSpPr>
        <p:spPr>
          <a:xfrm>
            <a:off x="913736" y="2967335"/>
            <a:ext cx="7316555" cy="110799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6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NUMERO DE HOJAS</a:t>
            </a:r>
            <a:endParaRPr lang="es-ES" sz="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1087707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3318164" y="605134"/>
            <a:ext cx="2667000"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smtClean="0"/>
              <a:t>OBJETIVOS</a:t>
            </a:r>
            <a:endParaRPr lang="en-US" sz="2000" b="1" dirty="0"/>
          </a:p>
        </p:txBody>
      </p:sp>
      <p:sp>
        <p:nvSpPr>
          <p:cNvPr id="7" name="6 CuadroTexto"/>
          <p:cNvSpPr txBox="1"/>
          <p:nvPr/>
        </p:nvSpPr>
        <p:spPr>
          <a:xfrm>
            <a:off x="533400" y="1600200"/>
            <a:ext cx="7924800" cy="1477328"/>
          </a:xfrm>
          <a:prstGeom prst="rect">
            <a:avLst/>
          </a:prstGeom>
          <a:noFill/>
        </p:spPr>
        <p:txBody>
          <a:bodyPr wrap="square" rtlCol="0">
            <a:spAutoFit/>
          </a:bodyPr>
          <a:lstStyle/>
          <a:p>
            <a:r>
              <a:rPr lang="en-US" b="1" dirty="0" smtClean="0"/>
              <a:t>GENERAL</a:t>
            </a:r>
          </a:p>
          <a:p>
            <a:endParaRPr lang="en-US" b="1" dirty="0"/>
          </a:p>
          <a:p>
            <a:pPr algn="just"/>
            <a:r>
              <a:rPr lang="es-EC" dirty="0" smtClean="0"/>
              <a:t>Establecer </a:t>
            </a:r>
            <a:r>
              <a:rPr lang="es-EC" dirty="0"/>
              <a:t>el efecto de las </a:t>
            </a:r>
            <a:r>
              <a:rPr lang="es-EC" dirty="0" smtClean="0"/>
              <a:t>Micorrizas Vesículo Arbusculares en la fertilización del cultivo de Brócoli, reduciendo el </a:t>
            </a:r>
            <a:r>
              <a:rPr lang="es-EC" dirty="0"/>
              <a:t>10, 20 y 30% y sustituyendo </a:t>
            </a:r>
            <a:r>
              <a:rPr lang="es-EC" dirty="0" smtClean="0"/>
              <a:t>por Zeolita.</a:t>
            </a:r>
            <a:endParaRPr lang="en-US" dirty="0"/>
          </a:p>
          <a:p>
            <a:endParaRPr lang="es-EC" dirty="0"/>
          </a:p>
        </p:txBody>
      </p:sp>
      <p:sp>
        <p:nvSpPr>
          <p:cNvPr id="8" name="7 CuadroTexto"/>
          <p:cNvSpPr txBox="1"/>
          <p:nvPr/>
        </p:nvSpPr>
        <p:spPr>
          <a:xfrm>
            <a:off x="526471" y="3200400"/>
            <a:ext cx="7931727" cy="2862322"/>
          </a:xfrm>
          <a:prstGeom prst="rect">
            <a:avLst/>
          </a:prstGeom>
          <a:noFill/>
        </p:spPr>
        <p:txBody>
          <a:bodyPr wrap="square" rtlCol="0">
            <a:spAutoFit/>
          </a:bodyPr>
          <a:lstStyle/>
          <a:p>
            <a:r>
              <a:rPr lang="en-US" b="1" dirty="0" smtClean="0"/>
              <a:t>ESPECIFICOS</a:t>
            </a:r>
          </a:p>
          <a:p>
            <a:endParaRPr lang="en-US" b="1" dirty="0"/>
          </a:p>
          <a:p>
            <a:pPr marL="285750" indent="-285750" algn="just">
              <a:buFont typeface="Arial" pitchFamily="34" charset="0"/>
              <a:buChar char="•"/>
            </a:pPr>
            <a:r>
              <a:rPr lang="es-EC" dirty="0" smtClean="0"/>
              <a:t>Determinar </a:t>
            </a:r>
            <a:r>
              <a:rPr lang="es-EC" dirty="0"/>
              <a:t>si la </a:t>
            </a:r>
            <a:r>
              <a:rPr lang="es-EC" dirty="0" smtClean="0"/>
              <a:t>inoculación de </a:t>
            </a:r>
            <a:r>
              <a:rPr lang="es-EC" dirty="0"/>
              <a:t>Micorrizas Versículo Arbusculares incrementan la productividad en el cultico de Brócoli</a:t>
            </a:r>
            <a:r>
              <a:rPr lang="es-EC" dirty="0" smtClean="0"/>
              <a:t>.</a:t>
            </a:r>
          </a:p>
          <a:p>
            <a:pPr algn="just"/>
            <a:endParaRPr lang="en-US" b="1" dirty="0"/>
          </a:p>
          <a:p>
            <a:pPr marL="285750" indent="-285750" algn="just">
              <a:buFont typeface="Arial" pitchFamily="34" charset="0"/>
              <a:buChar char="•"/>
            </a:pPr>
            <a:r>
              <a:rPr lang="es-EC" dirty="0"/>
              <a:t>D</a:t>
            </a:r>
            <a:r>
              <a:rPr lang="es-EC" dirty="0" smtClean="0"/>
              <a:t>eterminar </a:t>
            </a:r>
            <a:r>
              <a:rPr lang="es-EC" dirty="0"/>
              <a:t>si la </a:t>
            </a:r>
            <a:r>
              <a:rPr lang="es-EC" dirty="0" smtClean="0"/>
              <a:t>sustitución de Zeolita por </a:t>
            </a:r>
            <a:r>
              <a:rPr lang="es-EC" dirty="0"/>
              <a:t>F</a:t>
            </a:r>
            <a:r>
              <a:rPr lang="es-EC" dirty="0" smtClean="0"/>
              <a:t>ertilizante Químico y en combinación los dos incrementa la productividad en el cultivo de Brócoli.</a:t>
            </a:r>
          </a:p>
          <a:p>
            <a:pPr algn="just"/>
            <a:endParaRPr lang="es-EC" dirty="0"/>
          </a:p>
          <a:p>
            <a:pPr marL="285750" indent="-285750" algn="just">
              <a:buFont typeface="Arial" pitchFamily="34" charset="0"/>
              <a:buChar char="•"/>
            </a:pPr>
            <a:r>
              <a:rPr lang="en-US" dirty="0" smtClean="0"/>
              <a:t>Determinar el mejor tratamiento economicamente rentable</a:t>
            </a:r>
          </a:p>
          <a:p>
            <a:endParaRPr lang="es-EC" dirty="0"/>
          </a:p>
        </p:txBody>
      </p:sp>
      <p:sp>
        <p:nvSpPr>
          <p:cNvPr id="9" name="8 CuadroTexto"/>
          <p:cNvSpPr txBox="1"/>
          <p:nvPr/>
        </p:nvSpPr>
        <p:spPr>
          <a:xfrm>
            <a:off x="6983251" y="6519446"/>
            <a:ext cx="2160749" cy="338554"/>
          </a:xfrm>
          <a:prstGeom prst="rect">
            <a:avLst/>
          </a:prstGeom>
          <a:noFill/>
        </p:spPr>
        <p:txBody>
          <a:bodyPr wrap="square" rtlCol="0">
            <a:spAutoFit/>
          </a:bodyPr>
          <a:lstStyle/>
          <a:p>
            <a:r>
              <a:rPr lang="es-EC" sz="1600" i="1" dirty="0" smtClean="0">
                <a:latin typeface="Times New Roman" pitchFamily="18" charset="0"/>
                <a:cs typeface="Times New Roman" pitchFamily="18" charset="0"/>
              </a:rPr>
              <a:t>Randy Reinoso Alarcón </a:t>
            </a:r>
            <a:endParaRPr lang="es-EC" sz="1600" i="1" dirty="0">
              <a:latin typeface="Times New Roman" pitchFamily="18" charset="0"/>
              <a:cs typeface="Times New Roman" pitchFamily="18" charset="0"/>
            </a:endParaRPr>
          </a:p>
        </p:txBody>
      </p:sp>
    </p:spTree>
    <p:extLst>
      <p:ext uri="{BB962C8B-B14F-4D97-AF65-F5344CB8AC3E}">
        <p14:creationId xmlns:p14="http://schemas.microsoft.com/office/powerpoint/2010/main" val="38315293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3318164" y="605134"/>
            <a:ext cx="2667000"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smtClean="0"/>
              <a:t>Nro. HOJAS</a:t>
            </a:r>
            <a:endParaRPr lang="en-US" sz="2000" b="1" dirty="0"/>
          </a:p>
        </p:txBody>
      </p:sp>
      <p:graphicFrame>
        <p:nvGraphicFramePr>
          <p:cNvPr id="5" name="4 Tabla"/>
          <p:cNvGraphicFramePr>
            <a:graphicFrameLocks noGrp="1"/>
          </p:cNvGraphicFramePr>
          <p:nvPr>
            <p:extLst>
              <p:ext uri="{D42A27DB-BD31-4B8C-83A1-F6EECF244321}">
                <p14:modId xmlns:p14="http://schemas.microsoft.com/office/powerpoint/2010/main" val="3151700799"/>
              </p:ext>
            </p:extLst>
          </p:nvPr>
        </p:nvGraphicFramePr>
        <p:xfrm>
          <a:off x="1447800" y="1447800"/>
          <a:ext cx="5824284" cy="5105411"/>
        </p:xfrm>
        <a:graphic>
          <a:graphicData uri="http://schemas.openxmlformats.org/drawingml/2006/table">
            <a:tbl>
              <a:tblPr firstRow="1" firstCol="1" bandRow="1">
                <a:tableStyleId>{5C22544A-7EE6-4342-B048-85BDC9FD1C3A}</a:tableStyleId>
              </a:tblPr>
              <a:tblGrid>
                <a:gridCol w="1841410"/>
                <a:gridCol w="2229890"/>
                <a:gridCol w="1752984"/>
              </a:tblGrid>
              <a:tr h="261173">
                <a:tc>
                  <a:txBody>
                    <a:bodyPr/>
                    <a:lstStyle/>
                    <a:p>
                      <a:pPr marL="0" marR="0" indent="0" algn="ctr">
                        <a:lnSpc>
                          <a:spcPct val="150000"/>
                        </a:lnSpc>
                        <a:spcBef>
                          <a:spcPts val="0"/>
                        </a:spcBef>
                        <a:spcAft>
                          <a:spcPts val="0"/>
                        </a:spcAft>
                      </a:pPr>
                      <a:r>
                        <a:rPr lang="es-EC" sz="1100" dirty="0">
                          <a:effectLst/>
                        </a:rPr>
                        <a:t>Fuente de variación </a:t>
                      </a:r>
                      <a:endParaRPr lang="es-EC" sz="1200" dirty="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1100" dirty="0">
                          <a:effectLst/>
                        </a:rPr>
                        <a:t>Grados de libertad</a:t>
                      </a:r>
                      <a:endParaRPr lang="es-EC" sz="1200" dirty="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1100" dirty="0">
                          <a:effectLst/>
                        </a:rPr>
                        <a:t>Cuadrado medio</a:t>
                      </a:r>
                      <a:endParaRPr lang="es-EC" sz="1200" dirty="0">
                        <a:effectLst/>
                        <a:latin typeface="Times New Roman"/>
                        <a:ea typeface="Calibri"/>
                        <a:cs typeface="Times New Roman"/>
                      </a:endParaRPr>
                    </a:p>
                  </a:txBody>
                  <a:tcPr marL="58560" marR="58560" marT="0" marB="0" anchor="ctr"/>
                </a:tc>
              </a:tr>
              <a:tr h="242212">
                <a:tc>
                  <a:txBody>
                    <a:bodyPr/>
                    <a:lstStyle/>
                    <a:p>
                      <a:pPr marL="0" marR="0" indent="0" algn="l">
                        <a:lnSpc>
                          <a:spcPct val="150000"/>
                        </a:lnSpc>
                        <a:spcBef>
                          <a:spcPts val="0"/>
                        </a:spcBef>
                        <a:spcAft>
                          <a:spcPts val="0"/>
                        </a:spcAft>
                      </a:pPr>
                      <a:r>
                        <a:rPr lang="es-EC" sz="900">
                          <a:effectLst/>
                        </a:rPr>
                        <a:t>Repeticiones</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2</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dirty="0">
                          <a:effectLst/>
                        </a:rPr>
                        <a:t>1,31 ns</a:t>
                      </a:r>
                      <a:endParaRPr lang="es-EC" sz="1000" dirty="0">
                        <a:effectLst/>
                        <a:latin typeface="Times New Roman"/>
                        <a:ea typeface="Calibri"/>
                        <a:cs typeface="Times New Roman"/>
                      </a:endParaRPr>
                    </a:p>
                  </a:txBody>
                  <a:tcPr marL="58560" marR="58560" marT="0" marB="0" anchor="ctr"/>
                </a:tc>
              </a:tr>
              <a:tr h="242212">
                <a:tc>
                  <a:txBody>
                    <a:bodyPr/>
                    <a:lstStyle/>
                    <a:p>
                      <a:pPr marL="0" marR="0" indent="0" algn="l">
                        <a:lnSpc>
                          <a:spcPct val="150000"/>
                        </a:lnSpc>
                        <a:spcBef>
                          <a:spcPts val="0"/>
                        </a:spcBef>
                        <a:spcAft>
                          <a:spcPts val="0"/>
                        </a:spcAft>
                      </a:pPr>
                      <a:r>
                        <a:rPr lang="es-EC" sz="900" dirty="0">
                          <a:solidFill>
                            <a:schemeClr val="tx1"/>
                          </a:solidFill>
                          <a:effectLst/>
                        </a:rPr>
                        <a:t>Tratamientos</a:t>
                      </a:r>
                      <a:endParaRPr lang="es-EC" sz="1000" dirty="0">
                        <a:solidFill>
                          <a:schemeClr val="tx1"/>
                        </a:solidFill>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13</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13,86 **</a:t>
                      </a:r>
                      <a:endParaRPr lang="es-EC" sz="1000">
                        <a:effectLst/>
                        <a:latin typeface="Times New Roman"/>
                        <a:ea typeface="Calibri"/>
                        <a:cs typeface="Times New Roman"/>
                      </a:endParaRPr>
                    </a:p>
                  </a:txBody>
                  <a:tcPr marL="58560" marR="58560" marT="0" marB="0" anchor="ctr"/>
                </a:tc>
              </a:tr>
              <a:tr h="242212">
                <a:tc>
                  <a:txBody>
                    <a:bodyPr/>
                    <a:lstStyle/>
                    <a:p>
                      <a:pPr marL="0" marR="0" indent="0" algn="l">
                        <a:lnSpc>
                          <a:spcPct val="150000"/>
                        </a:lnSpc>
                        <a:spcBef>
                          <a:spcPts val="0"/>
                        </a:spcBef>
                        <a:spcAft>
                          <a:spcPts val="0"/>
                        </a:spcAft>
                      </a:pPr>
                      <a:r>
                        <a:rPr lang="es-EC" sz="900" dirty="0">
                          <a:solidFill>
                            <a:schemeClr val="tx1"/>
                          </a:solidFill>
                          <a:effectLst/>
                        </a:rPr>
                        <a:t>Entre Grupos</a:t>
                      </a:r>
                      <a:endParaRPr lang="es-EC" sz="1000" dirty="0">
                        <a:solidFill>
                          <a:schemeClr val="tx1"/>
                        </a:solidFill>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6</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7,67 *</a:t>
                      </a:r>
                      <a:endParaRPr lang="es-EC" sz="1000">
                        <a:effectLst/>
                        <a:latin typeface="Times New Roman"/>
                        <a:ea typeface="Calibri"/>
                        <a:cs typeface="Times New Roman"/>
                      </a:endParaRPr>
                    </a:p>
                  </a:txBody>
                  <a:tcPr marL="58560" marR="58560" marT="0" marB="0" anchor="ctr"/>
                </a:tc>
              </a:tr>
              <a:tr h="242212">
                <a:tc>
                  <a:txBody>
                    <a:bodyPr/>
                    <a:lstStyle/>
                    <a:p>
                      <a:pPr marL="0" marR="0" indent="0" algn="l">
                        <a:lnSpc>
                          <a:spcPct val="150000"/>
                        </a:lnSpc>
                        <a:spcBef>
                          <a:spcPts val="0"/>
                        </a:spcBef>
                        <a:spcAft>
                          <a:spcPts val="0"/>
                        </a:spcAft>
                      </a:pPr>
                      <a:r>
                        <a:rPr lang="es-EC" sz="900" dirty="0">
                          <a:solidFill>
                            <a:schemeClr val="tx1"/>
                          </a:solidFill>
                          <a:effectLst/>
                        </a:rPr>
                        <a:t>G1 vs G2-G7</a:t>
                      </a:r>
                      <a:endParaRPr lang="es-EC" sz="1000" dirty="0">
                        <a:solidFill>
                          <a:schemeClr val="tx1"/>
                        </a:solidFill>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1</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39,68 **</a:t>
                      </a:r>
                      <a:endParaRPr lang="es-EC" sz="1000">
                        <a:effectLst/>
                        <a:latin typeface="Times New Roman"/>
                        <a:ea typeface="Calibri"/>
                        <a:cs typeface="Times New Roman"/>
                      </a:endParaRPr>
                    </a:p>
                  </a:txBody>
                  <a:tcPr marL="58560" marR="58560" marT="0" marB="0" anchor="ctr"/>
                </a:tc>
              </a:tr>
              <a:tr h="484422">
                <a:tc>
                  <a:txBody>
                    <a:bodyPr/>
                    <a:lstStyle/>
                    <a:p>
                      <a:pPr marL="0" marR="0" indent="0" algn="l">
                        <a:lnSpc>
                          <a:spcPct val="150000"/>
                        </a:lnSpc>
                        <a:spcBef>
                          <a:spcPts val="0"/>
                        </a:spcBef>
                        <a:spcAft>
                          <a:spcPts val="0"/>
                        </a:spcAft>
                      </a:pPr>
                      <a:r>
                        <a:rPr lang="es-EC" sz="900">
                          <a:effectLst/>
                        </a:rPr>
                        <a:t>G2-G3-G4 vs G5-G6-G7</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1</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0,03 ns</a:t>
                      </a:r>
                      <a:endParaRPr lang="es-EC" sz="1000">
                        <a:effectLst/>
                        <a:latin typeface="Times New Roman"/>
                        <a:ea typeface="Calibri"/>
                        <a:cs typeface="Times New Roman"/>
                      </a:endParaRPr>
                    </a:p>
                  </a:txBody>
                  <a:tcPr marL="58560" marR="58560" marT="0" marB="0" anchor="ctr"/>
                </a:tc>
              </a:tr>
              <a:tr h="242212">
                <a:tc>
                  <a:txBody>
                    <a:bodyPr/>
                    <a:lstStyle/>
                    <a:p>
                      <a:pPr marL="0" marR="0" indent="0" algn="l">
                        <a:lnSpc>
                          <a:spcPct val="150000"/>
                        </a:lnSpc>
                        <a:spcBef>
                          <a:spcPts val="0"/>
                        </a:spcBef>
                        <a:spcAft>
                          <a:spcPts val="0"/>
                        </a:spcAft>
                      </a:pPr>
                      <a:r>
                        <a:rPr lang="es-EC" sz="900">
                          <a:effectLst/>
                        </a:rPr>
                        <a:t>G2 vs G3-G4</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1</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5,97 ns</a:t>
                      </a:r>
                      <a:endParaRPr lang="es-EC" sz="1000">
                        <a:effectLst/>
                        <a:latin typeface="Times New Roman"/>
                        <a:ea typeface="Calibri"/>
                        <a:cs typeface="Times New Roman"/>
                      </a:endParaRPr>
                    </a:p>
                  </a:txBody>
                  <a:tcPr marL="58560" marR="58560" marT="0" marB="0" anchor="ctr"/>
                </a:tc>
              </a:tr>
              <a:tr h="242212">
                <a:tc>
                  <a:txBody>
                    <a:bodyPr/>
                    <a:lstStyle/>
                    <a:p>
                      <a:pPr marL="0" marR="0" indent="0" algn="l">
                        <a:lnSpc>
                          <a:spcPct val="150000"/>
                        </a:lnSpc>
                        <a:spcBef>
                          <a:spcPts val="0"/>
                        </a:spcBef>
                        <a:spcAft>
                          <a:spcPts val="0"/>
                        </a:spcAft>
                      </a:pPr>
                      <a:r>
                        <a:rPr lang="es-EC" sz="900">
                          <a:effectLst/>
                        </a:rPr>
                        <a:t>G3 vs G4</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1</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0,02 ns</a:t>
                      </a:r>
                      <a:endParaRPr lang="es-EC" sz="1000">
                        <a:effectLst/>
                        <a:latin typeface="Times New Roman"/>
                        <a:ea typeface="Calibri"/>
                        <a:cs typeface="Times New Roman"/>
                      </a:endParaRPr>
                    </a:p>
                  </a:txBody>
                  <a:tcPr marL="58560" marR="58560" marT="0" marB="0" anchor="ctr"/>
                </a:tc>
              </a:tr>
              <a:tr h="242212">
                <a:tc>
                  <a:txBody>
                    <a:bodyPr/>
                    <a:lstStyle/>
                    <a:p>
                      <a:pPr marL="0" marR="0" indent="0" algn="l">
                        <a:lnSpc>
                          <a:spcPct val="150000"/>
                        </a:lnSpc>
                        <a:spcBef>
                          <a:spcPts val="0"/>
                        </a:spcBef>
                        <a:spcAft>
                          <a:spcPts val="0"/>
                        </a:spcAft>
                      </a:pPr>
                      <a:r>
                        <a:rPr lang="es-EC" sz="900">
                          <a:effectLst/>
                        </a:rPr>
                        <a:t>G5 vs G6-G7</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1</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0,1 ns</a:t>
                      </a:r>
                      <a:endParaRPr lang="es-EC" sz="1000">
                        <a:effectLst/>
                        <a:latin typeface="Times New Roman"/>
                        <a:ea typeface="Calibri"/>
                        <a:cs typeface="Times New Roman"/>
                      </a:endParaRPr>
                    </a:p>
                  </a:txBody>
                  <a:tcPr marL="58560" marR="58560" marT="0" marB="0" anchor="ctr"/>
                </a:tc>
              </a:tr>
              <a:tr h="242212">
                <a:tc>
                  <a:txBody>
                    <a:bodyPr/>
                    <a:lstStyle/>
                    <a:p>
                      <a:pPr marL="0" marR="0" indent="0" algn="l">
                        <a:lnSpc>
                          <a:spcPct val="150000"/>
                        </a:lnSpc>
                        <a:spcBef>
                          <a:spcPts val="0"/>
                        </a:spcBef>
                        <a:spcAft>
                          <a:spcPts val="0"/>
                        </a:spcAft>
                      </a:pPr>
                      <a:r>
                        <a:rPr lang="es-EC" sz="900">
                          <a:effectLst/>
                        </a:rPr>
                        <a:t>G6 vs G7</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1</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0,24 ns </a:t>
                      </a:r>
                      <a:endParaRPr lang="es-EC" sz="1000">
                        <a:effectLst/>
                        <a:latin typeface="Times New Roman"/>
                        <a:ea typeface="Calibri"/>
                        <a:cs typeface="Times New Roman"/>
                      </a:endParaRPr>
                    </a:p>
                  </a:txBody>
                  <a:tcPr marL="58560" marR="58560" marT="0" marB="0" anchor="ctr"/>
                </a:tc>
              </a:tr>
              <a:tr h="242212">
                <a:tc>
                  <a:txBody>
                    <a:bodyPr/>
                    <a:lstStyle/>
                    <a:p>
                      <a:pPr marL="0" marR="0" indent="0" algn="l">
                        <a:lnSpc>
                          <a:spcPct val="150000"/>
                        </a:lnSpc>
                        <a:spcBef>
                          <a:spcPts val="0"/>
                        </a:spcBef>
                        <a:spcAft>
                          <a:spcPts val="0"/>
                        </a:spcAft>
                      </a:pPr>
                      <a:r>
                        <a:rPr lang="es-EC" sz="900">
                          <a:effectLst/>
                        </a:rPr>
                        <a:t>DG1</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1</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0,49 ns</a:t>
                      </a:r>
                      <a:endParaRPr lang="es-EC" sz="1000">
                        <a:effectLst/>
                        <a:latin typeface="Times New Roman"/>
                        <a:ea typeface="Calibri"/>
                        <a:cs typeface="Times New Roman"/>
                      </a:endParaRPr>
                    </a:p>
                  </a:txBody>
                  <a:tcPr marL="58560" marR="58560" marT="0" marB="0" anchor="ctr"/>
                </a:tc>
              </a:tr>
              <a:tr h="242212">
                <a:tc>
                  <a:txBody>
                    <a:bodyPr/>
                    <a:lstStyle/>
                    <a:p>
                      <a:pPr marL="0" marR="0" indent="0" algn="l">
                        <a:lnSpc>
                          <a:spcPct val="150000"/>
                        </a:lnSpc>
                        <a:spcBef>
                          <a:spcPts val="0"/>
                        </a:spcBef>
                        <a:spcAft>
                          <a:spcPts val="0"/>
                        </a:spcAft>
                      </a:pPr>
                      <a:r>
                        <a:rPr lang="es-EC" sz="900">
                          <a:effectLst/>
                        </a:rPr>
                        <a:t>DG2</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1</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0,11 ns</a:t>
                      </a:r>
                      <a:endParaRPr lang="es-EC" sz="1000">
                        <a:effectLst/>
                        <a:latin typeface="Times New Roman"/>
                        <a:ea typeface="Calibri"/>
                        <a:cs typeface="Times New Roman"/>
                      </a:endParaRPr>
                    </a:p>
                  </a:txBody>
                  <a:tcPr marL="58560" marR="58560" marT="0" marB="0" anchor="ctr"/>
                </a:tc>
              </a:tr>
              <a:tr h="242212">
                <a:tc>
                  <a:txBody>
                    <a:bodyPr/>
                    <a:lstStyle/>
                    <a:p>
                      <a:pPr marL="0" marR="0" indent="0" algn="l">
                        <a:lnSpc>
                          <a:spcPct val="150000"/>
                        </a:lnSpc>
                        <a:spcBef>
                          <a:spcPts val="0"/>
                        </a:spcBef>
                        <a:spcAft>
                          <a:spcPts val="0"/>
                        </a:spcAft>
                      </a:pPr>
                      <a:r>
                        <a:rPr lang="es-EC" sz="900">
                          <a:effectLst/>
                        </a:rPr>
                        <a:t>DG3</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1</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0,62 ns</a:t>
                      </a:r>
                      <a:endParaRPr lang="es-EC" sz="1000">
                        <a:effectLst/>
                        <a:latin typeface="Times New Roman"/>
                        <a:ea typeface="Calibri"/>
                        <a:cs typeface="Times New Roman"/>
                      </a:endParaRPr>
                    </a:p>
                  </a:txBody>
                  <a:tcPr marL="58560" marR="58560" marT="0" marB="0" anchor="ctr"/>
                </a:tc>
              </a:tr>
              <a:tr h="242212">
                <a:tc>
                  <a:txBody>
                    <a:bodyPr/>
                    <a:lstStyle/>
                    <a:p>
                      <a:pPr marL="0" marR="0" indent="0" algn="l">
                        <a:lnSpc>
                          <a:spcPct val="150000"/>
                        </a:lnSpc>
                        <a:spcBef>
                          <a:spcPts val="0"/>
                        </a:spcBef>
                        <a:spcAft>
                          <a:spcPts val="0"/>
                        </a:spcAft>
                      </a:pPr>
                      <a:r>
                        <a:rPr lang="es-EC" sz="900" dirty="0">
                          <a:solidFill>
                            <a:schemeClr val="tx1"/>
                          </a:solidFill>
                          <a:effectLst/>
                        </a:rPr>
                        <a:t>DG4</a:t>
                      </a:r>
                      <a:endParaRPr lang="es-EC" sz="1000" dirty="0">
                        <a:solidFill>
                          <a:schemeClr val="tx1"/>
                        </a:solidFill>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1</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2,76 **</a:t>
                      </a:r>
                      <a:endParaRPr lang="es-EC" sz="1000">
                        <a:effectLst/>
                        <a:latin typeface="Times New Roman"/>
                        <a:ea typeface="Calibri"/>
                        <a:cs typeface="Times New Roman"/>
                      </a:endParaRPr>
                    </a:p>
                  </a:txBody>
                  <a:tcPr marL="58560" marR="58560" marT="0" marB="0" anchor="ctr"/>
                </a:tc>
              </a:tr>
              <a:tr h="242212">
                <a:tc>
                  <a:txBody>
                    <a:bodyPr/>
                    <a:lstStyle/>
                    <a:p>
                      <a:pPr marL="0" marR="0" indent="0" algn="l">
                        <a:lnSpc>
                          <a:spcPct val="150000"/>
                        </a:lnSpc>
                        <a:spcBef>
                          <a:spcPts val="0"/>
                        </a:spcBef>
                        <a:spcAft>
                          <a:spcPts val="0"/>
                        </a:spcAft>
                      </a:pPr>
                      <a:r>
                        <a:rPr lang="es-EC" sz="900">
                          <a:effectLst/>
                        </a:rPr>
                        <a:t>DG5</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1</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0,11 ns</a:t>
                      </a:r>
                      <a:endParaRPr lang="es-EC" sz="1000">
                        <a:effectLst/>
                        <a:latin typeface="Times New Roman"/>
                        <a:ea typeface="Calibri"/>
                        <a:cs typeface="Times New Roman"/>
                      </a:endParaRPr>
                    </a:p>
                  </a:txBody>
                  <a:tcPr marL="58560" marR="58560" marT="0" marB="0" anchor="ctr"/>
                </a:tc>
              </a:tr>
              <a:tr h="242212">
                <a:tc>
                  <a:txBody>
                    <a:bodyPr/>
                    <a:lstStyle/>
                    <a:p>
                      <a:pPr marL="0" marR="0" indent="0" algn="l">
                        <a:lnSpc>
                          <a:spcPct val="150000"/>
                        </a:lnSpc>
                        <a:spcBef>
                          <a:spcPts val="0"/>
                        </a:spcBef>
                        <a:spcAft>
                          <a:spcPts val="0"/>
                        </a:spcAft>
                      </a:pPr>
                      <a:r>
                        <a:rPr lang="es-EC" sz="900">
                          <a:effectLst/>
                        </a:rPr>
                        <a:t>DG6</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1</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0 ns</a:t>
                      </a:r>
                      <a:endParaRPr lang="es-EC" sz="1000">
                        <a:effectLst/>
                        <a:latin typeface="Times New Roman"/>
                        <a:ea typeface="Calibri"/>
                        <a:cs typeface="Times New Roman"/>
                      </a:endParaRPr>
                    </a:p>
                  </a:txBody>
                  <a:tcPr marL="58560" marR="58560" marT="0" marB="0" anchor="ctr"/>
                </a:tc>
              </a:tr>
              <a:tr h="242212">
                <a:tc>
                  <a:txBody>
                    <a:bodyPr/>
                    <a:lstStyle/>
                    <a:p>
                      <a:pPr marL="0" marR="0" indent="0" algn="l">
                        <a:lnSpc>
                          <a:spcPct val="150000"/>
                        </a:lnSpc>
                        <a:spcBef>
                          <a:spcPts val="0"/>
                        </a:spcBef>
                        <a:spcAft>
                          <a:spcPts val="0"/>
                        </a:spcAft>
                      </a:pPr>
                      <a:r>
                        <a:rPr lang="es-EC" sz="900" dirty="0">
                          <a:solidFill>
                            <a:schemeClr val="tx1"/>
                          </a:solidFill>
                          <a:effectLst/>
                        </a:rPr>
                        <a:t>DG7</a:t>
                      </a:r>
                      <a:endParaRPr lang="es-EC" sz="1000" dirty="0">
                        <a:solidFill>
                          <a:schemeClr val="tx1"/>
                        </a:solidFill>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1</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4,17 **</a:t>
                      </a:r>
                      <a:endParaRPr lang="es-EC" sz="1000">
                        <a:effectLst/>
                        <a:latin typeface="Times New Roman"/>
                        <a:ea typeface="Calibri"/>
                        <a:cs typeface="Times New Roman"/>
                      </a:endParaRPr>
                    </a:p>
                  </a:txBody>
                  <a:tcPr marL="58560" marR="58560" marT="0" marB="0" anchor="ctr"/>
                </a:tc>
              </a:tr>
              <a:tr h="242212">
                <a:tc>
                  <a:txBody>
                    <a:bodyPr/>
                    <a:lstStyle/>
                    <a:p>
                      <a:pPr marL="0" marR="0" indent="0" algn="l">
                        <a:lnSpc>
                          <a:spcPct val="150000"/>
                        </a:lnSpc>
                        <a:spcBef>
                          <a:spcPts val="0"/>
                        </a:spcBef>
                        <a:spcAft>
                          <a:spcPts val="0"/>
                        </a:spcAft>
                      </a:pPr>
                      <a:r>
                        <a:rPr lang="es-EC" sz="900">
                          <a:effectLst/>
                        </a:rPr>
                        <a:t>TOTAL</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41</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 </a:t>
                      </a:r>
                      <a:endParaRPr lang="es-EC" sz="1000">
                        <a:effectLst/>
                        <a:latin typeface="Times New Roman"/>
                        <a:ea typeface="Calibri"/>
                        <a:cs typeface="Times New Roman"/>
                      </a:endParaRPr>
                    </a:p>
                  </a:txBody>
                  <a:tcPr marL="58560" marR="58560" marT="0" marB="0" anchor="ctr"/>
                </a:tc>
              </a:tr>
              <a:tr h="242212">
                <a:tc>
                  <a:txBody>
                    <a:bodyPr/>
                    <a:lstStyle/>
                    <a:p>
                      <a:pPr marL="0" marR="0" indent="0" algn="l">
                        <a:lnSpc>
                          <a:spcPct val="150000"/>
                        </a:lnSpc>
                        <a:spcBef>
                          <a:spcPts val="0"/>
                        </a:spcBef>
                        <a:spcAft>
                          <a:spcPts val="0"/>
                        </a:spcAft>
                      </a:pPr>
                      <a:r>
                        <a:rPr lang="es-EC" sz="900">
                          <a:effectLst/>
                        </a:rPr>
                        <a:t>ERROR</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26</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0,15</a:t>
                      </a:r>
                      <a:endParaRPr lang="es-EC" sz="1000">
                        <a:effectLst/>
                        <a:latin typeface="Times New Roman"/>
                        <a:ea typeface="Calibri"/>
                        <a:cs typeface="Times New Roman"/>
                      </a:endParaRPr>
                    </a:p>
                  </a:txBody>
                  <a:tcPr marL="58560" marR="58560" marT="0" marB="0" anchor="ctr"/>
                </a:tc>
              </a:tr>
              <a:tr h="242212">
                <a:tc>
                  <a:txBody>
                    <a:bodyPr/>
                    <a:lstStyle/>
                    <a:p>
                      <a:pPr marL="0" marR="0" indent="0" algn="l">
                        <a:lnSpc>
                          <a:spcPct val="150000"/>
                        </a:lnSpc>
                        <a:spcBef>
                          <a:spcPts val="0"/>
                        </a:spcBef>
                        <a:spcAft>
                          <a:spcPts val="0"/>
                        </a:spcAft>
                      </a:pPr>
                      <a:r>
                        <a:rPr lang="es-EC" sz="900">
                          <a:effectLst/>
                        </a:rPr>
                        <a:t>CV%</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 </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dirty="0">
                          <a:effectLst/>
                        </a:rPr>
                        <a:t>3,33</a:t>
                      </a:r>
                      <a:endParaRPr lang="es-EC" sz="1000" dirty="0">
                        <a:effectLst/>
                        <a:latin typeface="Times New Roman"/>
                        <a:ea typeface="Calibri"/>
                        <a:cs typeface="Times New Roman"/>
                      </a:endParaRPr>
                    </a:p>
                  </a:txBody>
                  <a:tcPr marL="58560" marR="58560" marT="0" marB="0" anchor="ctr"/>
                </a:tc>
              </a:tr>
            </a:tbl>
          </a:graphicData>
        </a:graphic>
      </p:graphicFrame>
      <p:sp>
        <p:nvSpPr>
          <p:cNvPr id="6" name="5 Elipse"/>
          <p:cNvSpPr/>
          <p:nvPr/>
        </p:nvSpPr>
        <p:spPr>
          <a:xfrm>
            <a:off x="5985164" y="1981200"/>
            <a:ext cx="872836"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6 Elipse"/>
          <p:cNvSpPr/>
          <p:nvPr/>
        </p:nvSpPr>
        <p:spPr>
          <a:xfrm>
            <a:off x="5974531" y="2209800"/>
            <a:ext cx="872836"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7 Elipse"/>
          <p:cNvSpPr/>
          <p:nvPr/>
        </p:nvSpPr>
        <p:spPr>
          <a:xfrm>
            <a:off x="5974531" y="2438400"/>
            <a:ext cx="872836"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Elipse"/>
          <p:cNvSpPr/>
          <p:nvPr/>
        </p:nvSpPr>
        <p:spPr>
          <a:xfrm>
            <a:off x="5974531" y="4876800"/>
            <a:ext cx="872836"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Elipse"/>
          <p:cNvSpPr/>
          <p:nvPr/>
        </p:nvSpPr>
        <p:spPr>
          <a:xfrm>
            <a:off x="5985164" y="5562600"/>
            <a:ext cx="872836"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34533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8" presetClass="entr" presetSubtype="12"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childTnLst>
                          </p:cTn>
                        </p:par>
                        <p:par>
                          <p:cTn id="19" fill="hold">
                            <p:stCondLst>
                              <p:cond delay="1500"/>
                            </p:stCondLst>
                            <p:childTnLst>
                              <p:par>
                                <p:cTn id="20" presetID="18" presetClass="entr" presetSubtype="12"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trips(downLeft)">
                                      <p:cBhvr>
                                        <p:cTn id="22" dur="500"/>
                                        <p:tgtEl>
                                          <p:spTgt spid="7"/>
                                        </p:tgtEl>
                                      </p:cBhvr>
                                    </p:animEffect>
                                  </p:childTnLst>
                                </p:cTn>
                              </p:par>
                            </p:childTnLst>
                          </p:cTn>
                        </p:par>
                        <p:par>
                          <p:cTn id="23" fill="hold">
                            <p:stCondLst>
                              <p:cond delay="2000"/>
                            </p:stCondLst>
                            <p:childTnLst>
                              <p:par>
                                <p:cTn id="24" presetID="18" presetClass="entr" presetSubtype="12"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strips(downLeft)">
                                      <p:cBhvr>
                                        <p:cTn id="26" dur="500"/>
                                        <p:tgtEl>
                                          <p:spTgt spid="8"/>
                                        </p:tgtEl>
                                      </p:cBhvr>
                                    </p:animEffect>
                                  </p:childTnLst>
                                </p:cTn>
                              </p:par>
                            </p:childTnLst>
                          </p:cTn>
                        </p:par>
                        <p:par>
                          <p:cTn id="27" fill="hold">
                            <p:stCondLst>
                              <p:cond delay="2500"/>
                            </p:stCondLst>
                            <p:childTnLst>
                              <p:par>
                                <p:cTn id="28" presetID="18" presetClass="entr" presetSubtype="12"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strips(downLeft)">
                                      <p:cBhvr>
                                        <p:cTn id="30" dur="500"/>
                                        <p:tgtEl>
                                          <p:spTgt spid="9"/>
                                        </p:tgtEl>
                                      </p:cBhvr>
                                    </p:animEffect>
                                  </p:childTnLst>
                                </p:cTn>
                              </p:par>
                            </p:childTnLst>
                          </p:cTn>
                        </p:par>
                        <p:par>
                          <p:cTn id="31" fill="hold">
                            <p:stCondLst>
                              <p:cond delay="3000"/>
                            </p:stCondLst>
                            <p:childTnLst>
                              <p:par>
                                <p:cTn id="32" presetID="18" presetClass="entr" presetSubtype="12"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strips(downLeft)">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3318164" y="605134"/>
            <a:ext cx="2667000"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smtClean="0"/>
              <a:t>Nro. HOJAS</a:t>
            </a:r>
            <a:endParaRPr lang="en-US" sz="2000" b="1" dirty="0"/>
          </a:p>
        </p:txBody>
      </p:sp>
      <p:pic>
        <p:nvPicPr>
          <p:cNvPr id="2050" name="Gráfico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818481"/>
            <a:ext cx="4381500" cy="27638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129011" y="1371600"/>
            <a:ext cx="2654318" cy="338554"/>
          </a:xfrm>
          <a:prstGeom prst="rect">
            <a:avLst/>
          </a:prstGeom>
          <a:noFill/>
        </p:spPr>
        <p:txBody>
          <a:bodyPr wrap="square" rtlCol="0">
            <a:spAutoFit/>
          </a:bodyPr>
          <a:lstStyle/>
          <a:p>
            <a:pPr algn="ctr"/>
            <a:r>
              <a:rPr lang="en-US" sz="1600" b="1" dirty="0" smtClean="0"/>
              <a:t>Nro. </a:t>
            </a:r>
            <a:r>
              <a:rPr lang="en-US" sz="1600" b="1" dirty="0" err="1" smtClean="0"/>
              <a:t>Hojas</a:t>
            </a:r>
            <a:r>
              <a:rPr lang="en-US" sz="1600" b="1" dirty="0" smtClean="0"/>
              <a:t> – Tratamientos</a:t>
            </a:r>
            <a:endParaRPr lang="es-EC" sz="1600" b="1" dirty="0"/>
          </a:p>
        </p:txBody>
      </p:sp>
      <p:sp>
        <p:nvSpPr>
          <p:cNvPr id="6" name="5 CuadroTexto"/>
          <p:cNvSpPr txBox="1"/>
          <p:nvPr/>
        </p:nvSpPr>
        <p:spPr>
          <a:xfrm>
            <a:off x="304801" y="4648200"/>
            <a:ext cx="3886200" cy="584775"/>
          </a:xfrm>
          <a:prstGeom prst="rect">
            <a:avLst/>
          </a:prstGeom>
          <a:noFill/>
        </p:spPr>
        <p:txBody>
          <a:bodyPr wrap="square" rtlCol="0">
            <a:spAutoFit/>
          </a:bodyPr>
          <a:lstStyle/>
          <a:p>
            <a:pPr algn="ctr"/>
            <a:r>
              <a:rPr lang="es-EC" sz="1600" dirty="0" smtClean="0"/>
              <a:t>&lt;  T14 </a:t>
            </a:r>
            <a:r>
              <a:rPr lang="es-EC" sz="1600" dirty="0"/>
              <a:t>(</a:t>
            </a:r>
            <a:r>
              <a:rPr lang="es-EC" sz="1600" dirty="0" smtClean="0"/>
              <a:t>70 % FQ + SM)  =  9,87</a:t>
            </a:r>
          </a:p>
          <a:p>
            <a:pPr algn="ctr"/>
            <a:r>
              <a:rPr lang="es-EC" sz="1600" dirty="0" smtClean="0"/>
              <a:t>&gt;  T1 </a:t>
            </a:r>
            <a:r>
              <a:rPr lang="es-EC" sz="1600" dirty="0"/>
              <a:t>(</a:t>
            </a:r>
            <a:r>
              <a:rPr lang="es-EC" sz="1600" dirty="0" smtClean="0"/>
              <a:t>100 % FQ </a:t>
            </a:r>
            <a:r>
              <a:rPr lang="es-EC" sz="1600" dirty="0"/>
              <a:t>+ </a:t>
            </a:r>
            <a:r>
              <a:rPr lang="es-EC" sz="1600" dirty="0" smtClean="0"/>
              <a:t>0 % Z </a:t>
            </a:r>
            <a:r>
              <a:rPr lang="es-EC" sz="1600" dirty="0"/>
              <a:t>+ </a:t>
            </a:r>
            <a:r>
              <a:rPr lang="es-EC" sz="1600" dirty="0" smtClean="0"/>
              <a:t>CM)  =  11,28</a:t>
            </a:r>
            <a:endParaRPr lang="es-EC" dirty="0"/>
          </a:p>
        </p:txBody>
      </p:sp>
      <p:pic>
        <p:nvPicPr>
          <p:cNvPr id="2051" name="Gráfico 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2438400"/>
            <a:ext cx="4338638" cy="25955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5791200" y="2023646"/>
            <a:ext cx="2654318" cy="338554"/>
          </a:xfrm>
          <a:prstGeom prst="rect">
            <a:avLst/>
          </a:prstGeom>
          <a:noFill/>
        </p:spPr>
        <p:txBody>
          <a:bodyPr wrap="square" rtlCol="0">
            <a:spAutoFit/>
          </a:bodyPr>
          <a:lstStyle/>
          <a:p>
            <a:pPr algn="ctr"/>
            <a:r>
              <a:rPr lang="en-US" sz="1600" b="1" dirty="0" smtClean="0"/>
              <a:t>Nro. </a:t>
            </a:r>
            <a:r>
              <a:rPr lang="es-EC" sz="1600" b="1" dirty="0" smtClean="0"/>
              <a:t>Hojas</a:t>
            </a:r>
            <a:r>
              <a:rPr lang="en-US" sz="1600" b="1" dirty="0" smtClean="0"/>
              <a:t> – </a:t>
            </a:r>
            <a:r>
              <a:rPr lang="es-EC" sz="1600" b="1" dirty="0" smtClean="0"/>
              <a:t>Grupos</a:t>
            </a:r>
            <a:endParaRPr lang="es-EC" sz="1600" b="1" dirty="0"/>
          </a:p>
        </p:txBody>
      </p:sp>
      <p:sp>
        <p:nvSpPr>
          <p:cNvPr id="8" name="7 CuadroTexto"/>
          <p:cNvSpPr txBox="1"/>
          <p:nvPr/>
        </p:nvSpPr>
        <p:spPr>
          <a:xfrm>
            <a:off x="5241767" y="5257800"/>
            <a:ext cx="3303904" cy="584775"/>
          </a:xfrm>
          <a:prstGeom prst="rect">
            <a:avLst/>
          </a:prstGeom>
          <a:noFill/>
        </p:spPr>
        <p:txBody>
          <a:bodyPr wrap="square" rtlCol="0">
            <a:spAutoFit/>
          </a:bodyPr>
          <a:lstStyle/>
          <a:p>
            <a:pPr algn="ctr"/>
            <a:r>
              <a:rPr lang="es-EC" sz="1600" dirty="0" smtClean="0"/>
              <a:t>&lt;  G7 </a:t>
            </a:r>
            <a:r>
              <a:rPr lang="es-EC" sz="1600" dirty="0"/>
              <a:t>(</a:t>
            </a:r>
            <a:r>
              <a:rPr lang="es-EC" sz="1600" dirty="0" smtClean="0"/>
              <a:t>70 % FQ </a:t>
            </a:r>
            <a:r>
              <a:rPr lang="es-EC" sz="1600" dirty="0"/>
              <a:t>+ </a:t>
            </a:r>
            <a:r>
              <a:rPr lang="es-EC" sz="1600" dirty="0" smtClean="0"/>
              <a:t>0 % Z)   =  10,70 </a:t>
            </a:r>
          </a:p>
          <a:p>
            <a:pPr algn="ctr"/>
            <a:r>
              <a:rPr lang="es-EC" sz="1600" dirty="0" smtClean="0"/>
              <a:t>&gt;  G1 </a:t>
            </a:r>
            <a:r>
              <a:rPr lang="es-EC" sz="1600" dirty="0"/>
              <a:t>(100% </a:t>
            </a:r>
            <a:r>
              <a:rPr lang="es-EC" sz="1600" dirty="0" smtClean="0"/>
              <a:t>FQ </a:t>
            </a:r>
            <a:r>
              <a:rPr lang="es-EC" sz="1600" dirty="0"/>
              <a:t>+ </a:t>
            </a:r>
            <a:r>
              <a:rPr lang="es-EC" sz="1600" dirty="0" smtClean="0"/>
              <a:t>0 % Z)  =  11,99</a:t>
            </a:r>
            <a:endParaRPr lang="es-EC" sz="1600" dirty="0"/>
          </a:p>
        </p:txBody>
      </p:sp>
      <p:sp>
        <p:nvSpPr>
          <p:cNvPr id="11" name="10 Elipse"/>
          <p:cNvSpPr/>
          <p:nvPr/>
        </p:nvSpPr>
        <p:spPr>
          <a:xfrm>
            <a:off x="5486400" y="3168273"/>
            <a:ext cx="328342" cy="7620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11 Elipse"/>
          <p:cNvSpPr/>
          <p:nvPr/>
        </p:nvSpPr>
        <p:spPr>
          <a:xfrm>
            <a:off x="4114800" y="2492734"/>
            <a:ext cx="303806" cy="762000"/>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
        <p:nvSpPr>
          <p:cNvPr id="13" name="12 Elipse"/>
          <p:cNvSpPr/>
          <p:nvPr/>
        </p:nvSpPr>
        <p:spPr>
          <a:xfrm>
            <a:off x="8458200" y="3736181"/>
            <a:ext cx="342082" cy="762000"/>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
        <p:nvSpPr>
          <p:cNvPr id="14" name="13 Elipse"/>
          <p:cNvSpPr/>
          <p:nvPr/>
        </p:nvSpPr>
        <p:spPr>
          <a:xfrm>
            <a:off x="718038" y="2590800"/>
            <a:ext cx="289835" cy="7620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4967654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3318164" y="605134"/>
            <a:ext cx="2667000"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smtClean="0"/>
              <a:t>Nro. HOJAS</a:t>
            </a:r>
            <a:endParaRPr lang="en-US" sz="2000" b="1" dirty="0"/>
          </a:p>
        </p:txBody>
      </p:sp>
      <p:sp>
        <p:nvSpPr>
          <p:cNvPr id="11" name="10 CuadroTexto"/>
          <p:cNvSpPr txBox="1"/>
          <p:nvPr/>
        </p:nvSpPr>
        <p:spPr>
          <a:xfrm>
            <a:off x="914400" y="4419600"/>
            <a:ext cx="2659445" cy="338554"/>
          </a:xfrm>
          <a:prstGeom prst="rect">
            <a:avLst/>
          </a:prstGeom>
          <a:noFill/>
        </p:spPr>
        <p:txBody>
          <a:bodyPr wrap="square" rtlCol="0">
            <a:spAutoFit/>
          </a:bodyPr>
          <a:lstStyle/>
          <a:p>
            <a:pPr algn="ctr"/>
            <a:r>
              <a:rPr lang="es-EC" sz="1600" dirty="0" smtClean="0"/>
              <a:t>G1 vs G2-G7  =  &gt; 4,5 %</a:t>
            </a:r>
            <a:endParaRPr lang="es-EC" sz="1600" dirty="0"/>
          </a:p>
        </p:txBody>
      </p:sp>
      <p:sp>
        <p:nvSpPr>
          <p:cNvPr id="12" name="11 CuadroTexto"/>
          <p:cNvSpPr txBox="1"/>
          <p:nvPr/>
        </p:nvSpPr>
        <p:spPr>
          <a:xfrm>
            <a:off x="5530652" y="5257800"/>
            <a:ext cx="2659445" cy="584775"/>
          </a:xfrm>
          <a:prstGeom prst="rect">
            <a:avLst/>
          </a:prstGeom>
          <a:noFill/>
        </p:spPr>
        <p:txBody>
          <a:bodyPr wrap="square" rtlCol="0">
            <a:spAutoFit/>
          </a:bodyPr>
          <a:lstStyle/>
          <a:p>
            <a:pPr algn="ctr"/>
            <a:r>
              <a:rPr lang="en-US" sz="1600" dirty="0" smtClean="0"/>
              <a:t>70 % FQ + 30% Z</a:t>
            </a:r>
            <a:endParaRPr lang="es-EC" sz="1600" dirty="0" smtClean="0"/>
          </a:p>
          <a:p>
            <a:pPr algn="ctr"/>
            <a:r>
              <a:rPr lang="es-EC" sz="1600" dirty="0" smtClean="0"/>
              <a:t>T7 vs T8  =  &gt; 11,13 %</a:t>
            </a:r>
            <a:endParaRPr lang="es-EC" sz="1600" dirty="0"/>
          </a:p>
        </p:txBody>
      </p:sp>
      <p:grpSp>
        <p:nvGrpSpPr>
          <p:cNvPr id="18" name="17 Grupo"/>
          <p:cNvGrpSpPr/>
          <p:nvPr/>
        </p:nvGrpSpPr>
        <p:grpSpPr>
          <a:xfrm>
            <a:off x="152400" y="1371600"/>
            <a:ext cx="4349750" cy="2911475"/>
            <a:chOff x="152400" y="1371600"/>
            <a:chExt cx="4349750" cy="2911475"/>
          </a:xfrm>
        </p:grpSpPr>
        <p:pic>
          <p:nvPicPr>
            <p:cNvPr id="3075" name="Gráfico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752600"/>
              <a:ext cx="434975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CuadroTexto"/>
            <p:cNvSpPr txBox="1"/>
            <p:nvPr/>
          </p:nvSpPr>
          <p:spPr>
            <a:xfrm>
              <a:off x="1129011" y="1371600"/>
              <a:ext cx="2654318" cy="338554"/>
            </a:xfrm>
            <a:prstGeom prst="rect">
              <a:avLst/>
            </a:prstGeom>
            <a:noFill/>
          </p:spPr>
          <p:txBody>
            <a:bodyPr wrap="square" rtlCol="0">
              <a:spAutoFit/>
            </a:bodyPr>
            <a:lstStyle/>
            <a:p>
              <a:pPr algn="ctr"/>
              <a:r>
                <a:rPr lang="en-US" sz="1600" b="1" dirty="0" smtClean="0"/>
                <a:t>Nro. </a:t>
              </a:r>
              <a:r>
                <a:rPr lang="en-US" sz="1600" b="1" dirty="0" err="1" smtClean="0"/>
                <a:t>Hojas</a:t>
              </a:r>
              <a:r>
                <a:rPr lang="en-US" sz="1600" b="1" dirty="0" smtClean="0"/>
                <a:t> – G1 </a:t>
              </a:r>
              <a:r>
                <a:rPr lang="en-US" sz="1600" b="1" dirty="0" err="1" smtClean="0"/>
                <a:t>vs</a:t>
              </a:r>
              <a:r>
                <a:rPr lang="en-US" sz="1600" b="1" dirty="0" smtClean="0"/>
                <a:t> G2-G7</a:t>
              </a:r>
              <a:endParaRPr lang="es-EC" sz="1600" b="1" dirty="0"/>
            </a:p>
          </p:txBody>
        </p:sp>
        <p:cxnSp>
          <p:nvCxnSpPr>
            <p:cNvPr id="14" name="13 Conector recto"/>
            <p:cNvCxnSpPr/>
            <p:nvPr/>
          </p:nvCxnSpPr>
          <p:spPr>
            <a:xfrm>
              <a:off x="1676400" y="2133600"/>
              <a:ext cx="1828800" cy="990600"/>
            </a:xfrm>
            <a:prstGeom prst="line">
              <a:avLst/>
            </a:prstGeom>
            <a:ln w="19050">
              <a:solidFill>
                <a:srgbClr val="FF0000"/>
              </a:solidFill>
              <a:headEnd type="stealth"/>
            </a:ln>
          </p:spPr>
          <p:style>
            <a:lnRef idx="1">
              <a:schemeClr val="accent1"/>
            </a:lnRef>
            <a:fillRef idx="0">
              <a:schemeClr val="accent1"/>
            </a:fillRef>
            <a:effectRef idx="0">
              <a:schemeClr val="accent1"/>
            </a:effectRef>
            <a:fontRef idx="minor">
              <a:schemeClr val="tx1"/>
            </a:fontRef>
          </p:style>
        </p:cxnSp>
      </p:grpSp>
      <p:grpSp>
        <p:nvGrpSpPr>
          <p:cNvPr id="19" name="18 Grupo"/>
          <p:cNvGrpSpPr/>
          <p:nvPr/>
        </p:nvGrpSpPr>
        <p:grpSpPr>
          <a:xfrm>
            <a:off x="4578350" y="2057400"/>
            <a:ext cx="4413250" cy="3028950"/>
            <a:chOff x="4578350" y="2057400"/>
            <a:chExt cx="4413250" cy="3028950"/>
          </a:xfrm>
        </p:grpSpPr>
        <p:sp>
          <p:nvSpPr>
            <p:cNvPr id="9" name="8 CuadroTexto"/>
            <p:cNvSpPr txBox="1"/>
            <p:nvPr/>
          </p:nvSpPr>
          <p:spPr>
            <a:xfrm>
              <a:off x="5560800" y="2057400"/>
              <a:ext cx="2654318" cy="338554"/>
            </a:xfrm>
            <a:prstGeom prst="rect">
              <a:avLst/>
            </a:prstGeom>
            <a:noFill/>
          </p:spPr>
          <p:txBody>
            <a:bodyPr wrap="square" rtlCol="0">
              <a:spAutoFit/>
            </a:bodyPr>
            <a:lstStyle/>
            <a:p>
              <a:pPr algn="ctr"/>
              <a:r>
                <a:rPr lang="en-US" sz="1600" b="1" dirty="0" smtClean="0"/>
                <a:t>Nro. </a:t>
              </a:r>
              <a:r>
                <a:rPr lang="en-US" sz="1600" b="1" dirty="0" err="1" smtClean="0"/>
                <a:t>Hojas</a:t>
              </a:r>
              <a:r>
                <a:rPr lang="en-US" sz="1600" b="1" dirty="0" smtClean="0"/>
                <a:t> – DG4</a:t>
              </a:r>
              <a:endParaRPr lang="es-EC" sz="1600" b="1" dirty="0"/>
            </a:p>
          </p:txBody>
        </p:sp>
        <p:pic>
          <p:nvPicPr>
            <p:cNvPr id="3076" name="Gráfico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8350" y="2438400"/>
              <a:ext cx="441325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19 Conector recto"/>
            <p:cNvCxnSpPr/>
            <p:nvPr/>
          </p:nvCxnSpPr>
          <p:spPr>
            <a:xfrm>
              <a:off x="6096000" y="2895600"/>
              <a:ext cx="1905000" cy="1066800"/>
            </a:xfrm>
            <a:prstGeom prst="line">
              <a:avLst/>
            </a:prstGeom>
            <a:ln w="19050">
              <a:solidFill>
                <a:srgbClr val="FF0000"/>
              </a:solidFill>
              <a:headEnd type="stealth"/>
            </a:ln>
          </p:spPr>
          <p:style>
            <a:lnRef idx="1">
              <a:schemeClr val="accent1"/>
            </a:lnRef>
            <a:fillRef idx="0">
              <a:schemeClr val="accent1"/>
            </a:fillRef>
            <a:effectRef idx="0">
              <a:schemeClr val="accent1"/>
            </a:effectRef>
            <a:fontRef idx="minor">
              <a:schemeClr val="tx1"/>
            </a:fontRef>
          </p:style>
        </p:cxnSp>
      </p:grpSp>
      <p:sp>
        <p:nvSpPr>
          <p:cNvPr id="16" name="15 CuadroTexto"/>
          <p:cNvSpPr txBox="1"/>
          <p:nvPr/>
        </p:nvSpPr>
        <p:spPr>
          <a:xfrm>
            <a:off x="5799364" y="2515531"/>
            <a:ext cx="593271" cy="338554"/>
          </a:xfrm>
          <a:prstGeom prst="rect">
            <a:avLst/>
          </a:prstGeom>
          <a:noFill/>
        </p:spPr>
        <p:txBody>
          <a:bodyPr wrap="square" rtlCol="0">
            <a:spAutoFit/>
          </a:bodyPr>
          <a:lstStyle/>
          <a:p>
            <a:pPr algn="ctr"/>
            <a:r>
              <a:rPr lang="en-US" sz="1600" b="1" dirty="0" smtClean="0">
                <a:solidFill>
                  <a:srgbClr val="00B050"/>
                </a:solidFill>
              </a:rPr>
              <a:t>C </a:t>
            </a:r>
            <a:r>
              <a:rPr lang="en-US" sz="1600" b="1" dirty="0">
                <a:solidFill>
                  <a:srgbClr val="00B050"/>
                </a:solidFill>
              </a:rPr>
              <a:t>M</a:t>
            </a:r>
            <a:endParaRPr lang="es-EC" sz="1600" b="1" dirty="0">
              <a:solidFill>
                <a:srgbClr val="00B050"/>
              </a:solidFill>
            </a:endParaRPr>
          </a:p>
        </p:txBody>
      </p:sp>
      <p:sp>
        <p:nvSpPr>
          <p:cNvPr id="17" name="16 CuadroTexto"/>
          <p:cNvSpPr txBox="1"/>
          <p:nvPr/>
        </p:nvSpPr>
        <p:spPr>
          <a:xfrm>
            <a:off x="7712529" y="3581400"/>
            <a:ext cx="593271" cy="338554"/>
          </a:xfrm>
          <a:prstGeom prst="rect">
            <a:avLst/>
          </a:prstGeom>
          <a:noFill/>
        </p:spPr>
        <p:txBody>
          <a:bodyPr wrap="square" rtlCol="0">
            <a:spAutoFit/>
          </a:bodyPr>
          <a:lstStyle/>
          <a:p>
            <a:pPr algn="ctr"/>
            <a:r>
              <a:rPr lang="en-US" sz="1600" b="1" dirty="0" smtClean="0">
                <a:solidFill>
                  <a:srgbClr val="FFC000"/>
                </a:solidFill>
              </a:rPr>
              <a:t>S </a:t>
            </a:r>
            <a:r>
              <a:rPr lang="en-US" sz="1600" b="1" dirty="0">
                <a:solidFill>
                  <a:srgbClr val="FFC000"/>
                </a:solidFill>
              </a:rPr>
              <a:t>M</a:t>
            </a:r>
            <a:endParaRPr lang="es-EC" sz="1600" b="1" dirty="0">
              <a:solidFill>
                <a:srgbClr val="FFC000"/>
              </a:solidFill>
            </a:endParaRPr>
          </a:p>
        </p:txBody>
      </p:sp>
    </p:spTree>
    <p:extLst>
      <p:ext uri="{BB962C8B-B14F-4D97-AF65-F5344CB8AC3E}">
        <p14:creationId xmlns:p14="http://schemas.microsoft.com/office/powerpoint/2010/main" val="24967654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3318164" y="605134"/>
            <a:ext cx="2667000"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smtClean="0"/>
              <a:t>Nro. HOJAS</a:t>
            </a:r>
            <a:endParaRPr lang="en-US" sz="2000" b="1" dirty="0"/>
          </a:p>
        </p:txBody>
      </p:sp>
      <p:pic>
        <p:nvPicPr>
          <p:cNvPr id="4098" name="Gráfico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8529" y="2137888"/>
            <a:ext cx="4800600" cy="2815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CuadroTexto"/>
          <p:cNvSpPr txBox="1"/>
          <p:nvPr/>
        </p:nvSpPr>
        <p:spPr>
          <a:xfrm>
            <a:off x="3330846" y="1676400"/>
            <a:ext cx="2654318" cy="338554"/>
          </a:xfrm>
          <a:prstGeom prst="rect">
            <a:avLst/>
          </a:prstGeom>
          <a:noFill/>
        </p:spPr>
        <p:txBody>
          <a:bodyPr wrap="square" rtlCol="0">
            <a:spAutoFit/>
          </a:bodyPr>
          <a:lstStyle/>
          <a:p>
            <a:pPr algn="ctr"/>
            <a:r>
              <a:rPr lang="en-US" sz="1600" b="1" dirty="0" smtClean="0"/>
              <a:t>Nro. </a:t>
            </a:r>
            <a:r>
              <a:rPr lang="en-US" sz="1600" b="1" dirty="0" err="1" smtClean="0"/>
              <a:t>Hojas</a:t>
            </a:r>
            <a:r>
              <a:rPr lang="en-US" sz="1600" b="1" dirty="0" smtClean="0"/>
              <a:t> – DG7</a:t>
            </a:r>
            <a:endParaRPr lang="es-EC" sz="1600" b="1" dirty="0"/>
          </a:p>
        </p:txBody>
      </p:sp>
      <p:sp>
        <p:nvSpPr>
          <p:cNvPr id="8" name="7 CuadroTexto"/>
          <p:cNvSpPr txBox="1"/>
          <p:nvPr/>
        </p:nvSpPr>
        <p:spPr>
          <a:xfrm>
            <a:off x="3318164" y="5092857"/>
            <a:ext cx="2659445" cy="584775"/>
          </a:xfrm>
          <a:prstGeom prst="rect">
            <a:avLst/>
          </a:prstGeom>
          <a:noFill/>
        </p:spPr>
        <p:txBody>
          <a:bodyPr wrap="square" rtlCol="0">
            <a:spAutoFit/>
          </a:bodyPr>
          <a:lstStyle/>
          <a:p>
            <a:pPr algn="ctr"/>
            <a:r>
              <a:rPr lang="en-US" sz="1600" dirty="0" smtClean="0"/>
              <a:t>70 % FQ + 0% Z</a:t>
            </a:r>
            <a:endParaRPr lang="es-EC" sz="1600" dirty="0" smtClean="0"/>
          </a:p>
          <a:p>
            <a:pPr algn="ctr"/>
            <a:r>
              <a:rPr lang="es-EC" sz="1600" dirty="0" smtClean="0"/>
              <a:t>T13 vs T14  =  &gt; 14,47 %</a:t>
            </a:r>
            <a:endParaRPr lang="es-EC" sz="1600" dirty="0"/>
          </a:p>
        </p:txBody>
      </p:sp>
      <p:cxnSp>
        <p:nvCxnSpPr>
          <p:cNvPr id="9" name="8 Conector recto"/>
          <p:cNvCxnSpPr/>
          <p:nvPr/>
        </p:nvCxnSpPr>
        <p:spPr>
          <a:xfrm>
            <a:off x="4039952" y="2590800"/>
            <a:ext cx="1945212" cy="1143000"/>
          </a:xfrm>
          <a:prstGeom prst="line">
            <a:avLst/>
          </a:prstGeom>
          <a:ln w="19050">
            <a:solidFill>
              <a:srgbClr val="FF0000"/>
            </a:solidFill>
            <a:headEnd type="stealth"/>
          </a:ln>
        </p:spPr>
        <p:style>
          <a:lnRef idx="1">
            <a:schemeClr val="accent1"/>
          </a:lnRef>
          <a:fillRef idx="0">
            <a:schemeClr val="accent1"/>
          </a:fillRef>
          <a:effectRef idx="0">
            <a:schemeClr val="accent1"/>
          </a:effectRef>
          <a:fontRef idx="minor">
            <a:schemeClr val="tx1"/>
          </a:fontRef>
        </p:style>
      </p:cxnSp>
      <p:sp>
        <p:nvSpPr>
          <p:cNvPr id="10" name="9 CuadroTexto"/>
          <p:cNvSpPr txBox="1"/>
          <p:nvPr/>
        </p:nvSpPr>
        <p:spPr>
          <a:xfrm>
            <a:off x="3743315" y="2252246"/>
            <a:ext cx="593271" cy="338554"/>
          </a:xfrm>
          <a:prstGeom prst="rect">
            <a:avLst/>
          </a:prstGeom>
          <a:noFill/>
        </p:spPr>
        <p:txBody>
          <a:bodyPr wrap="square" rtlCol="0">
            <a:spAutoFit/>
          </a:bodyPr>
          <a:lstStyle/>
          <a:p>
            <a:pPr algn="ctr"/>
            <a:r>
              <a:rPr lang="en-US" sz="1600" b="1" dirty="0" smtClean="0">
                <a:solidFill>
                  <a:srgbClr val="00B050"/>
                </a:solidFill>
              </a:rPr>
              <a:t>C </a:t>
            </a:r>
            <a:r>
              <a:rPr lang="en-US" sz="1600" b="1" dirty="0">
                <a:solidFill>
                  <a:srgbClr val="00B050"/>
                </a:solidFill>
              </a:rPr>
              <a:t>M</a:t>
            </a:r>
            <a:endParaRPr lang="es-EC" sz="1600" b="1" dirty="0">
              <a:solidFill>
                <a:srgbClr val="00B050"/>
              </a:solidFill>
            </a:endParaRPr>
          </a:p>
        </p:txBody>
      </p:sp>
      <p:sp>
        <p:nvSpPr>
          <p:cNvPr id="12" name="11 CuadroTexto"/>
          <p:cNvSpPr txBox="1"/>
          <p:nvPr/>
        </p:nvSpPr>
        <p:spPr>
          <a:xfrm>
            <a:off x="5724515" y="3376301"/>
            <a:ext cx="593271" cy="338554"/>
          </a:xfrm>
          <a:prstGeom prst="rect">
            <a:avLst/>
          </a:prstGeom>
          <a:noFill/>
        </p:spPr>
        <p:txBody>
          <a:bodyPr wrap="square" rtlCol="0">
            <a:spAutoFit/>
          </a:bodyPr>
          <a:lstStyle/>
          <a:p>
            <a:pPr algn="ctr"/>
            <a:r>
              <a:rPr lang="en-US" sz="1600" b="1" dirty="0" smtClean="0">
                <a:solidFill>
                  <a:srgbClr val="FFC000"/>
                </a:solidFill>
              </a:rPr>
              <a:t>S </a:t>
            </a:r>
            <a:r>
              <a:rPr lang="en-US" sz="1600" b="1" dirty="0">
                <a:solidFill>
                  <a:srgbClr val="FFC000"/>
                </a:solidFill>
              </a:rPr>
              <a:t>M</a:t>
            </a:r>
            <a:endParaRPr lang="es-EC" sz="1600" b="1" dirty="0">
              <a:solidFill>
                <a:srgbClr val="FFC000"/>
              </a:solidFill>
            </a:endParaRPr>
          </a:p>
        </p:txBody>
      </p:sp>
    </p:spTree>
    <p:extLst>
      <p:ext uri="{BB962C8B-B14F-4D97-AF65-F5344CB8AC3E}">
        <p14:creationId xmlns:p14="http://schemas.microsoft.com/office/powerpoint/2010/main" val="24967654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Antonella\Desktop\TESIS\FOTOGRAFIAS\166CANON\IMG_178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14" name="13 Rectángulo"/>
          <p:cNvSpPr/>
          <p:nvPr/>
        </p:nvSpPr>
        <p:spPr>
          <a:xfrm>
            <a:off x="1007607" y="2967335"/>
            <a:ext cx="7128811" cy="110799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6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LONGITUD DE HOJA</a:t>
            </a:r>
            <a:endParaRPr lang="es-ES" sz="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1087707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3048000" y="695980"/>
            <a:ext cx="3241964"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smtClean="0"/>
              <a:t>LONGITUD DE HOJA</a:t>
            </a:r>
            <a:endParaRPr lang="en-US" sz="2000" b="1" dirty="0"/>
          </a:p>
        </p:txBody>
      </p:sp>
      <p:graphicFrame>
        <p:nvGraphicFramePr>
          <p:cNvPr id="5" name="4 Tabla"/>
          <p:cNvGraphicFramePr>
            <a:graphicFrameLocks noGrp="1"/>
          </p:cNvGraphicFramePr>
          <p:nvPr>
            <p:extLst>
              <p:ext uri="{D42A27DB-BD31-4B8C-83A1-F6EECF244321}">
                <p14:modId xmlns:p14="http://schemas.microsoft.com/office/powerpoint/2010/main" val="2117238437"/>
              </p:ext>
            </p:extLst>
          </p:nvPr>
        </p:nvGraphicFramePr>
        <p:xfrm>
          <a:off x="1295400" y="1676400"/>
          <a:ext cx="5803503" cy="4983178"/>
        </p:xfrm>
        <a:graphic>
          <a:graphicData uri="http://schemas.openxmlformats.org/drawingml/2006/table">
            <a:tbl>
              <a:tblPr firstRow="1" firstCol="1" bandRow="1">
                <a:tableStyleId>{5C22544A-7EE6-4342-B048-85BDC9FD1C3A}</a:tableStyleId>
              </a:tblPr>
              <a:tblGrid>
                <a:gridCol w="1836501"/>
                <a:gridCol w="2326822"/>
                <a:gridCol w="1640180"/>
              </a:tblGrid>
              <a:tr h="254920">
                <a:tc>
                  <a:txBody>
                    <a:bodyPr/>
                    <a:lstStyle/>
                    <a:p>
                      <a:pPr marL="0" marR="0" indent="0" algn="ctr">
                        <a:lnSpc>
                          <a:spcPct val="150000"/>
                        </a:lnSpc>
                        <a:spcBef>
                          <a:spcPts val="0"/>
                        </a:spcBef>
                        <a:spcAft>
                          <a:spcPts val="0"/>
                        </a:spcAft>
                      </a:pPr>
                      <a:r>
                        <a:rPr lang="es-EC" sz="1100" dirty="0">
                          <a:effectLst/>
                        </a:rPr>
                        <a:t>Fuente de variación </a:t>
                      </a:r>
                      <a:endParaRPr lang="es-EC" sz="1200" dirty="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1100" dirty="0">
                          <a:effectLst/>
                        </a:rPr>
                        <a:t>Grados de libertad</a:t>
                      </a:r>
                      <a:endParaRPr lang="es-EC" sz="1200" dirty="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1100" dirty="0">
                          <a:effectLst/>
                        </a:rPr>
                        <a:t>Cuadrado medio</a:t>
                      </a:r>
                      <a:endParaRPr lang="es-EC" sz="1200" dirty="0">
                        <a:effectLst/>
                        <a:latin typeface="Times New Roman"/>
                        <a:ea typeface="Calibri"/>
                        <a:cs typeface="Times New Roman"/>
                      </a:endParaRPr>
                    </a:p>
                  </a:txBody>
                  <a:tcPr marL="58560" marR="58560" marT="0" marB="0" anchor="ctr"/>
                </a:tc>
              </a:tr>
              <a:tr h="236413">
                <a:tc>
                  <a:txBody>
                    <a:bodyPr/>
                    <a:lstStyle/>
                    <a:p>
                      <a:pPr marL="0" marR="0" indent="0" algn="l">
                        <a:lnSpc>
                          <a:spcPct val="150000"/>
                        </a:lnSpc>
                        <a:spcBef>
                          <a:spcPts val="0"/>
                        </a:spcBef>
                        <a:spcAft>
                          <a:spcPts val="0"/>
                        </a:spcAft>
                      </a:pPr>
                      <a:r>
                        <a:rPr lang="es-EC" sz="900">
                          <a:effectLst/>
                        </a:rPr>
                        <a:t>Repeticiones</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2</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dirty="0">
                          <a:effectLst/>
                        </a:rPr>
                        <a:t>1,31 ns</a:t>
                      </a:r>
                      <a:endParaRPr lang="es-EC" sz="1000" dirty="0">
                        <a:effectLst/>
                        <a:latin typeface="Times New Roman"/>
                        <a:ea typeface="Calibri"/>
                        <a:cs typeface="Times New Roman"/>
                      </a:endParaRPr>
                    </a:p>
                  </a:txBody>
                  <a:tcPr marL="58560" marR="58560" marT="0" marB="0" anchor="ctr"/>
                </a:tc>
              </a:tr>
              <a:tr h="236413">
                <a:tc>
                  <a:txBody>
                    <a:bodyPr/>
                    <a:lstStyle/>
                    <a:p>
                      <a:pPr marL="0" marR="0" indent="0" algn="l">
                        <a:lnSpc>
                          <a:spcPct val="150000"/>
                        </a:lnSpc>
                        <a:spcBef>
                          <a:spcPts val="0"/>
                        </a:spcBef>
                        <a:spcAft>
                          <a:spcPts val="0"/>
                        </a:spcAft>
                      </a:pPr>
                      <a:r>
                        <a:rPr lang="es-EC" sz="900" dirty="0">
                          <a:solidFill>
                            <a:schemeClr val="tx1"/>
                          </a:solidFill>
                          <a:effectLst/>
                        </a:rPr>
                        <a:t>Tratamientos</a:t>
                      </a:r>
                      <a:endParaRPr lang="es-EC" sz="1000" dirty="0">
                        <a:solidFill>
                          <a:schemeClr val="tx1"/>
                        </a:solidFill>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13</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13,86 **</a:t>
                      </a:r>
                      <a:endParaRPr lang="es-EC" sz="1000">
                        <a:effectLst/>
                        <a:latin typeface="Times New Roman"/>
                        <a:ea typeface="Calibri"/>
                        <a:cs typeface="Times New Roman"/>
                      </a:endParaRPr>
                    </a:p>
                  </a:txBody>
                  <a:tcPr marL="58560" marR="58560" marT="0" marB="0" anchor="ctr"/>
                </a:tc>
              </a:tr>
              <a:tr h="236413">
                <a:tc>
                  <a:txBody>
                    <a:bodyPr/>
                    <a:lstStyle/>
                    <a:p>
                      <a:pPr marL="0" marR="0" indent="0" algn="l">
                        <a:lnSpc>
                          <a:spcPct val="150000"/>
                        </a:lnSpc>
                        <a:spcBef>
                          <a:spcPts val="0"/>
                        </a:spcBef>
                        <a:spcAft>
                          <a:spcPts val="0"/>
                        </a:spcAft>
                      </a:pPr>
                      <a:r>
                        <a:rPr lang="es-EC" sz="900" dirty="0">
                          <a:solidFill>
                            <a:schemeClr val="tx1"/>
                          </a:solidFill>
                          <a:effectLst/>
                        </a:rPr>
                        <a:t>Entre Grupos</a:t>
                      </a:r>
                      <a:endParaRPr lang="es-EC" sz="1000" dirty="0">
                        <a:solidFill>
                          <a:schemeClr val="tx1"/>
                        </a:solidFill>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6</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7,67 *</a:t>
                      </a:r>
                      <a:endParaRPr lang="es-EC" sz="1000">
                        <a:effectLst/>
                        <a:latin typeface="Times New Roman"/>
                        <a:ea typeface="Calibri"/>
                        <a:cs typeface="Times New Roman"/>
                      </a:endParaRPr>
                    </a:p>
                  </a:txBody>
                  <a:tcPr marL="58560" marR="58560" marT="0" marB="0" anchor="ctr"/>
                </a:tc>
              </a:tr>
              <a:tr h="236413">
                <a:tc>
                  <a:txBody>
                    <a:bodyPr/>
                    <a:lstStyle/>
                    <a:p>
                      <a:pPr marL="0" marR="0" indent="0" algn="l">
                        <a:lnSpc>
                          <a:spcPct val="150000"/>
                        </a:lnSpc>
                        <a:spcBef>
                          <a:spcPts val="0"/>
                        </a:spcBef>
                        <a:spcAft>
                          <a:spcPts val="0"/>
                        </a:spcAft>
                      </a:pPr>
                      <a:r>
                        <a:rPr lang="es-EC" sz="900" dirty="0">
                          <a:solidFill>
                            <a:schemeClr val="tx1"/>
                          </a:solidFill>
                          <a:effectLst/>
                        </a:rPr>
                        <a:t>G1 vs G2-G7</a:t>
                      </a:r>
                      <a:endParaRPr lang="es-EC" sz="1000" dirty="0">
                        <a:solidFill>
                          <a:schemeClr val="tx1"/>
                        </a:solidFill>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1</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39,68 **</a:t>
                      </a:r>
                      <a:endParaRPr lang="es-EC" sz="1000">
                        <a:effectLst/>
                        <a:latin typeface="Times New Roman"/>
                        <a:ea typeface="Calibri"/>
                        <a:cs typeface="Times New Roman"/>
                      </a:endParaRPr>
                    </a:p>
                  </a:txBody>
                  <a:tcPr marL="58560" marR="58560" marT="0" marB="0" anchor="ctr"/>
                </a:tc>
              </a:tr>
              <a:tr h="472824">
                <a:tc>
                  <a:txBody>
                    <a:bodyPr/>
                    <a:lstStyle/>
                    <a:p>
                      <a:pPr marL="0" marR="0" indent="0" algn="l">
                        <a:lnSpc>
                          <a:spcPct val="150000"/>
                        </a:lnSpc>
                        <a:spcBef>
                          <a:spcPts val="0"/>
                        </a:spcBef>
                        <a:spcAft>
                          <a:spcPts val="0"/>
                        </a:spcAft>
                      </a:pPr>
                      <a:r>
                        <a:rPr lang="es-EC" sz="900">
                          <a:effectLst/>
                        </a:rPr>
                        <a:t>G2-G3-G4 vs G5-G6-G7</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1</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0,03 ns</a:t>
                      </a:r>
                      <a:endParaRPr lang="es-EC" sz="1000">
                        <a:effectLst/>
                        <a:latin typeface="Times New Roman"/>
                        <a:ea typeface="Calibri"/>
                        <a:cs typeface="Times New Roman"/>
                      </a:endParaRPr>
                    </a:p>
                  </a:txBody>
                  <a:tcPr marL="58560" marR="58560" marT="0" marB="0" anchor="ctr"/>
                </a:tc>
              </a:tr>
              <a:tr h="236413">
                <a:tc>
                  <a:txBody>
                    <a:bodyPr/>
                    <a:lstStyle/>
                    <a:p>
                      <a:pPr marL="0" marR="0" indent="0" algn="l">
                        <a:lnSpc>
                          <a:spcPct val="150000"/>
                        </a:lnSpc>
                        <a:spcBef>
                          <a:spcPts val="0"/>
                        </a:spcBef>
                        <a:spcAft>
                          <a:spcPts val="0"/>
                        </a:spcAft>
                      </a:pPr>
                      <a:r>
                        <a:rPr lang="es-EC" sz="900">
                          <a:effectLst/>
                        </a:rPr>
                        <a:t>G2 vs G3-G4</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1</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5,97 ns</a:t>
                      </a:r>
                      <a:endParaRPr lang="es-EC" sz="1000">
                        <a:effectLst/>
                        <a:latin typeface="Times New Roman"/>
                        <a:ea typeface="Calibri"/>
                        <a:cs typeface="Times New Roman"/>
                      </a:endParaRPr>
                    </a:p>
                  </a:txBody>
                  <a:tcPr marL="58560" marR="58560" marT="0" marB="0" anchor="ctr"/>
                </a:tc>
              </a:tr>
              <a:tr h="236413">
                <a:tc>
                  <a:txBody>
                    <a:bodyPr/>
                    <a:lstStyle/>
                    <a:p>
                      <a:pPr marL="0" marR="0" indent="0" algn="l">
                        <a:lnSpc>
                          <a:spcPct val="150000"/>
                        </a:lnSpc>
                        <a:spcBef>
                          <a:spcPts val="0"/>
                        </a:spcBef>
                        <a:spcAft>
                          <a:spcPts val="0"/>
                        </a:spcAft>
                      </a:pPr>
                      <a:r>
                        <a:rPr lang="es-EC" sz="900">
                          <a:effectLst/>
                        </a:rPr>
                        <a:t>G3 vs G4</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1</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0,02 ns</a:t>
                      </a:r>
                      <a:endParaRPr lang="es-EC" sz="1000">
                        <a:effectLst/>
                        <a:latin typeface="Times New Roman"/>
                        <a:ea typeface="Calibri"/>
                        <a:cs typeface="Times New Roman"/>
                      </a:endParaRPr>
                    </a:p>
                  </a:txBody>
                  <a:tcPr marL="58560" marR="58560" marT="0" marB="0" anchor="ctr"/>
                </a:tc>
              </a:tr>
              <a:tr h="236413">
                <a:tc>
                  <a:txBody>
                    <a:bodyPr/>
                    <a:lstStyle/>
                    <a:p>
                      <a:pPr marL="0" marR="0" indent="0" algn="l">
                        <a:lnSpc>
                          <a:spcPct val="150000"/>
                        </a:lnSpc>
                        <a:spcBef>
                          <a:spcPts val="0"/>
                        </a:spcBef>
                        <a:spcAft>
                          <a:spcPts val="0"/>
                        </a:spcAft>
                      </a:pPr>
                      <a:r>
                        <a:rPr lang="es-EC" sz="900">
                          <a:effectLst/>
                        </a:rPr>
                        <a:t>G5 vs G6-G7</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1</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dirty="0">
                          <a:effectLst/>
                        </a:rPr>
                        <a:t>0,1 ns</a:t>
                      </a:r>
                      <a:endParaRPr lang="es-EC" sz="1000" dirty="0">
                        <a:effectLst/>
                        <a:latin typeface="Times New Roman"/>
                        <a:ea typeface="Calibri"/>
                        <a:cs typeface="Times New Roman"/>
                      </a:endParaRPr>
                    </a:p>
                  </a:txBody>
                  <a:tcPr marL="58560" marR="58560" marT="0" marB="0" anchor="ctr"/>
                </a:tc>
              </a:tr>
              <a:tr h="236413">
                <a:tc>
                  <a:txBody>
                    <a:bodyPr/>
                    <a:lstStyle/>
                    <a:p>
                      <a:pPr marL="0" marR="0" indent="0" algn="l">
                        <a:lnSpc>
                          <a:spcPct val="150000"/>
                        </a:lnSpc>
                        <a:spcBef>
                          <a:spcPts val="0"/>
                        </a:spcBef>
                        <a:spcAft>
                          <a:spcPts val="0"/>
                        </a:spcAft>
                      </a:pPr>
                      <a:r>
                        <a:rPr lang="es-EC" sz="900">
                          <a:effectLst/>
                        </a:rPr>
                        <a:t>G6 vs G7</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1</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0,24 ns</a:t>
                      </a:r>
                      <a:endParaRPr lang="es-EC" sz="1000">
                        <a:effectLst/>
                        <a:latin typeface="Times New Roman"/>
                        <a:ea typeface="Calibri"/>
                        <a:cs typeface="Times New Roman"/>
                      </a:endParaRPr>
                    </a:p>
                  </a:txBody>
                  <a:tcPr marL="58560" marR="58560" marT="0" marB="0" anchor="ctr"/>
                </a:tc>
              </a:tr>
              <a:tr h="236413">
                <a:tc>
                  <a:txBody>
                    <a:bodyPr/>
                    <a:lstStyle/>
                    <a:p>
                      <a:pPr marL="0" marR="0" indent="0" algn="l">
                        <a:lnSpc>
                          <a:spcPct val="150000"/>
                        </a:lnSpc>
                        <a:spcBef>
                          <a:spcPts val="0"/>
                        </a:spcBef>
                        <a:spcAft>
                          <a:spcPts val="0"/>
                        </a:spcAft>
                      </a:pPr>
                      <a:r>
                        <a:rPr lang="es-EC" sz="900" dirty="0">
                          <a:solidFill>
                            <a:schemeClr val="tx1"/>
                          </a:solidFill>
                          <a:effectLst/>
                        </a:rPr>
                        <a:t>DG1</a:t>
                      </a:r>
                      <a:endParaRPr lang="es-EC" sz="1000" dirty="0">
                        <a:solidFill>
                          <a:schemeClr val="tx1"/>
                        </a:solidFill>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1</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44,61 **</a:t>
                      </a:r>
                      <a:endParaRPr lang="es-EC" sz="1000">
                        <a:effectLst/>
                        <a:latin typeface="Times New Roman"/>
                        <a:ea typeface="Calibri"/>
                        <a:cs typeface="Times New Roman"/>
                      </a:endParaRPr>
                    </a:p>
                  </a:txBody>
                  <a:tcPr marL="58560" marR="58560" marT="0" marB="0" anchor="ctr"/>
                </a:tc>
              </a:tr>
              <a:tr h="236413">
                <a:tc>
                  <a:txBody>
                    <a:bodyPr/>
                    <a:lstStyle/>
                    <a:p>
                      <a:pPr marL="0" marR="0" indent="0" algn="l">
                        <a:lnSpc>
                          <a:spcPct val="150000"/>
                        </a:lnSpc>
                        <a:spcBef>
                          <a:spcPts val="0"/>
                        </a:spcBef>
                        <a:spcAft>
                          <a:spcPts val="0"/>
                        </a:spcAft>
                      </a:pPr>
                      <a:r>
                        <a:rPr lang="es-EC" sz="900">
                          <a:effectLst/>
                        </a:rPr>
                        <a:t>DG2</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1</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1,06 ns</a:t>
                      </a:r>
                      <a:endParaRPr lang="es-EC" sz="1000">
                        <a:effectLst/>
                        <a:latin typeface="Times New Roman"/>
                        <a:ea typeface="Calibri"/>
                        <a:cs typeface="Times New Roman"/>
                      </a:endParaRPr>
                    </a:p>
                  </a:txBody>
                  <a:tcPr marL="58560" marR="58560" marT="0" marB="0" anchor="ctr"/>
                </a:tc>
              </a:tr>
              <a:tr h="236413">
                <a:tc>
                  <a:txBody>
                    <a:bodyPr/>
                    <a:lstStyle/>
                    <a:p>
                      <a:pPr marL="0" marR="0" indent="0" algn="l">
                        <a:lnSpc>
                          <a:spcPct val="150000"/>
                        </a:lnSpc>
                        <a:spcBef>
                          <a:spcPts val="0"/>
                        </a:spcBef>
                        <a:spcAft>
                          <a:spcPts val="0"/>
                        </a:spcAft>
                      </a:pPr>
                      <a:r>
                        <a:rPr lang="es-EC" sz="900">
                          <a:effectLst/>
                        </a:rPr>
                        <a:t>DG3</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1</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2,07 ns</a:t>
                      </a:r>
                      <a:endParaRPr lang="es-EC" sz="1000">
                        <a:effectLst/>
                        <a:latin typeface="Times New Roman"/>
                        <a:ea typeface="Calibri"/>
                        <a:cs typeface="Times New Roman"/>
                      </a:endParaRPr>
                    </a:p>
                  </a:txBody>
                  <a:tcPr marL="58560" marR="58560" marT="0" marB="0" anchor="ctr"/>
                </a:tc>
              </a:tr>
              <a:tr h="236413">
                <a:tc>
                  <a:txBody>
                    <a:bodyPr/>
                    <a:lstStyle/>
                    <a:p>
                      <a:pPr marL="0" marR="0" indent="0" algn="l">
                        <a:lnSpc>
                          <a:spcPct val="150000"/>
                        </a:lnSpc>
                        <a:spcBef>
                          <a:spcPts val="0"/>
                        </a:spcBef>
                        <a:spcAft>
                          <a:spcPts val="0"/>
                        </a:spcAft>
                      </a:pPr>
                      <a:r>
                        <a:rPr lang="es-EC" sz="900" dirty="0">
                          <a:solidFill>
                            <a:schemeClr val="tx1"/>
                          </a:solidFill>
                          <a:effectLst/>
                        </a:rPr>
                        <a:t>DG4</a:t>
                      </a:r>
                      <a:endParaRPr lang="es-EC" sz="1000" dirty="0">
                        <a:solidFill>
                          <a:schemeClr val="tx1"/>
                        </a:solidFill>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1</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41,61 **</a:t>
                      </a:r>
                      <a:endParaRPr lang="es-EC" sz="1000">
                        <a:effectLst/>
                        <a:latin typeface="Times New Roman"/>
                        <a:ea typeface="Calibri"/>
                        <a:cs typeface="Times New Roman"/>
                      </a:endParaRPr>
                    </a:p>
                  </a:txBody>
                  <a:tcPr marL="58560" marR="58560" marT="0" marB="0" anchor="ctr"/>
                </a:tc>
              </a:tr>
              <a:tr h="236413">
                <a:tc>
                  <a:txBody>
                    <a:bodyPr/>
                    <a:lstStyle/>
                    <a:p>
                      <a:pPr marL="0" marR="0" indent="0" algn="l">
                        <a:lnSpc>
                          <a:spcPct val="150000"/>
                        </a:lnSpc>
                        <a:spcBef>
                          <a:spcPts val="0"/>
                        </a:spcBef>
                        <a:spcAft>
                          <a:spcPts val="0"/>
                        </a:spcAft>
                      </a:pPr>
                      <a:r>
                        <a:rPr lang="es-EC" sz="900">
                          <a:effectLst/>
                        </a:rPr>
                        <a:t>DG5</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1</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5,88 ns</a:t>
                      </a:r>
                      <a:endParaRPr lang="es-EC" sz="1000">
                        <a:effectLst/>
                        <a:latin typeface="Times New Roman"/>
                        <a:ea typeface="Calibri"/>
                        <a:cs typeface="Times New Roman"/>
                      </a:endParaRPr>
                    </a:p>
                  </a:txBody>
                  <a:tcPr marL="58560" marR="58560" marT="0" marB="0" anchor="ctr"/>
                </a:tc>
              </a:tr>
              <a:tr h="236413">
                <a:tc>
                  <a:txBody>
                    <a:bodyPr/>
                    <a:lstStyle/>
                    <a:p>
                      <a:pPr marL="0" marR="0" indent="0" algn="l">
                        <a:lnSpc>
                          <a:spcPct val="150000"/>
                        </a:lnSpc>
                        <a:spcBef>
                          <a:spcPts val="0"/>
                        </a:spcBef>
                        <a:spcAft>
                          <a:spcPts val="0"/>
                        </a:spcAft>
                      </a:pPr>
                      <a:r>
                        <a:rPr lang="es-EC" sz="900">
                          <a:effectLst/>
                        </a:rPr>
                        <a:t>DG6</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1</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0,23 ns</a:t>
                      </a:r>
                      <a:endParaRPr lang="es-EC" sz="1000">
                        <a:effectLst/>
                        <a:latin typeface="Times New Roman"/>
                        <a:ea typeface="Calibri"/>
                        <a:cs typeface="Times New Roman"/>
                      </a:endParaRPr>
                    </a:p>
                  </a:txBody>
                  <a:tcPr marL="58560" marR="58560" marT="0" marB="0" anchor="ctr"/>
                </a:tc>
              </a:tr>
              <a:tr h="236413">
                <a:tc>
                  <a:txBody>
                    <a:bodyPr/>
                    <a:lstStyle/>
                    <a:p>
                      <a:pPr marL="0" marR="0" indent="0" algn="l">
                        <a:lnSpc>
                          <a:spcPct val="150000"/>
                        </a:lnSpc>
                        <a:spcBef>
                          <a:spcPts val="0"/>
                        </a:spcBef>
                        <a:spcAft>
                          <a:spcPts val="0"/>
                        </a:spcAft>
                      </a:pPr>
                      <a:r>
                        <a:rPr lang="es-EC" sz="900" dirty="0">
                          <a:solidFill>
                            <a:schemeClr val="tx1"/>
                          </a:solidFill>
                          <a:effectLst/>
                        </a:rPr>
                        <a:t>DG7</a:t>
                      </a:r>
                      <a:endParaRPr lang="es-EC" sz="1000" dirty="0">
                        <a:solidFill>
                          <a:schemeClr val="tx1"/>
                        </a:solidFill>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1</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38,71 **</a:t>
                      </a:r>
                      <a:endParaRPr lang="es-EC" sz="1000">
                        <a:effectLst/>
                        <a:latin typeface="Times New Roman"/>
                        <a:ea typeface="Calibri"/>
                        <a:cs typeface="Times New Roman"/>
                      </a:endParaRPr>
                    </a:p>
                  </a:txBody>
                  <a:tcPr marL="58560" marR="58560" marT="0" marB="0" anchor="ctr"/>
                </a:tc>
              </a:tr>
              <a:tr h="236413">
                <a:tc>
                  <a:txBody>
                    <a:bodyPr/>
                    <a:lstStyle/>
                    <a:p>
                      <a:pPr marL="0" marR="0" indent="0" algn="l">
                        <a:lnSpc>
                          <a:spcPct val="150000"/>
                        </a:lnSpc>
                        <a:spcBef>
                          <a:spcPts val="0"/>
                        </a:spcBef>
                        <a:spcAft>
                          <a:spcPts val="0"/>
                        </a:spcAft>
                      </a:pPr>
                      <a:r>
                        <a:rPr lang="es-EC" sz="900">
                          <a:effectLst/>
                        </a:rPr>
                        <a:t>TOTAL</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41</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 </a:t>
                      </a:r>
                      <a:endParaRPr lang="es-EC" sz="1000">
                        <a:effectLst/>
                        <a:latin typeface="Times New Roman"/>
                        <a:ea typeface="Calibri"/>
                        <a:cs typeface="Times New Roman"/>
                      </a:endParaRPr>
                    </a:p>
                  </a:txBody>
                  <a:tcPr marL="58560" marR="58560" marT="0" marB="0" anchor="ctr"/>
                </a:tc>
              </a:tr>
              <a:tr h="236413">
                <a:tc>
                  <a:txBody>
                    <a:bodyPr/>
                    <a:lstStyle/>
                    <a:p>
                      <a:pPr marL="0" marR="0" indent="0" algn="l">
                        <a:lnSpc>
                          <a:spcPct val="150000"/>
                        </a:lnSpc>
                        <a:spcBef>
                          <a:spcPts val="0"/>
                        </a:spcBef>
                        <a:spcAft>
                          <a:spcPts val="0"/>
                        </a:spcAft>
                      </a:pPr>
                      <a:r>
                        <a:rPr lang="es-EC" sz="900">
                          <a:effectLst/>
                        </a:rPr>
                        <a:t>ERROR</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26</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2,68</a:t>
                      </a:r>
                      <a:endParaRPr lang="es-EC" sz="1000">
                        <a:effectLst/>
                        <a:latin typeface="Times New Roman"/>
                        <a:ea typeface="Calibri"/>
                        <a:cs typeface="Times New Roman"/>
                      </a:endParaRPr>
                    </a:p>
                  </a:txBody>
                  <a:tcPr marL="58560" marR="58560" marT="0" marB="0" anchor="ctr"/>
                </a:tc>
              </a:tr>
              <a:tr h="236413">
                <a:tc>
                  <a:txBody>
                    <a:bodyPr/>
                    <a:lstStyle/>
                    <a:p>
                      <a:pPr marL="0" marR="0" indent="0" algn="l">
                        <a:lnSpc>
                          <a:spcPct val="150000"/>
                        </a:lnSpc>
                        <a:spcBef>
                          <a:spcPts val="0"/>
                        </a:spcBef>
                        <a:spcAft>
                          <a:spcPts val="0"/>
                        </a:spcAft>
                      </a:pPr>
                      <a:r>
                        <a:rPr lang="es-EC" sz="900">
                          <a:effectLst/>
                        </a:rPr>
                        <a:t>CV%</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a:effectLst/>
                        </a:rPr>
                        <a:t> </a:t>
                      </a:r>
                      <a:endParaRPr lang="es-EC" sz="1000">
                        <a:effectLst/>
                        <a:latin typeface="Times New Roman"/>
                        <a:ea typeface="Calibri"/>
                        <a:cs typeface="Times New Roman"/>
                      </a:endParaRPr>
                    </a:p>
                  </a:txBody>
                  <a:tcPr marL="58560" marR="58560" marT="0" marB="0" anchor="ctr"/>
                </a:tc>
                <a:tc>
                  <a:txBody>
                    <a:bodyPr/>
                    <a:lstStyle/>
                    <a:p>
                      <a:pPr marL="0" marR="0" indent="0" algn="ctr">
                        <a:lnSpc>
                          <a:spcPct val="150000"/>
                        </a:lnSpc>
                        <a:spcBef>
                          <a:spcPts val="0"/>
                        </a:spcBef>
                        <a:spcAft>
                          <a:spcPts val="0"/>
                        </a:spcAft>
                      </a:pPr>
                      <a:r>
                        <a:rPr lang="es-EC" sz="900" dirty="0">
                          <a:effectLst/>
                        </a:rPr>
                        <a:t>6,1</a:t>
                      </a:r>
                      <a:endParaRPr lang="es-EC" sz="1000" dirty="0">
                        <a:effectLst/>
                        <a:latin typeface="Times New Roman"/>
                        <a:ea typeface="Calibri"/>
                        <a:cs typeface="Times New Roman"/>
                      </a:endParaRPr>
                    </a:p>
                  </a:txBody>
                  <a:tcPr marL="58560" marR="58560" marT="0" marB="0" anchor="ctr"/>
                </a:tc>
              </a:tr>
            </a:tbl>
          </a:graphicData>
        </a:graphic>
      </p:graphicFrame>
      <p:sp>
        <p:nvSpPr>
          <p:cNvPr id="6" name="5 Elipse"/>
          <p:cNvSpPr/>
          <p:nvPr/>
        </p:nvSpPr>
        <p:spPr>
          <a:xfrm>
            <a:off x="5791200" y="2209800"/>
            <a:ext cx="872836"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6 Elipse"/>
          <p:cNvSpPr/>
          <p:nvPr/>
        </p:nvSpPr>
        <p:spPr>
          <a:xfrm>
            <a:off x="5791200" y="2438400"/>
            <a:ext cx="872836"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7 Elipse"/>
          <p:cNvSpPr/>
          <p:nvPr/>
        </p:nvSpPr>
        <p:spPr>
          <a:xfrm>
            <a:off x="5791200" y="2667000"/>
            <a:ext cx="872836"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Elipse"/>
          <p:cNvSpPr/>
          <p:nvPr/>
        </p:nvSpPr>
        <p:spPr>
          <a:xfrm>
            <a:off x="5864803" y="4267200"/>
            <a:ext cx="872836"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Elipse"/>
          <p:cNvSpPr/>
          <p:nvPr/>
        </p:nvSpPr>
        <p:spPr>
          <a:xfrm>
            <a:off x="5864803" y="5029200"/>
            <a:ext cx="872836"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Elipse"/>
          <p:cNvSpPr/>
          <p:nvPr/>
        </p:nvSpPr>
        <p:spPr>
          <a:xfrm>
            <a:off x="5864803" y="5715000"/>
            <a:ext cx="872836"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49676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900" decel="100000" fill="hold"/>
                                        <p:tgtEl>
                                          <p:spTgt spid="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7" fill="hold">
                            <p:stCondLst>
                              <p:cond delay="1500"/>
                            </p:stCondLst>
                            <p:childTnLst>
                              <p:par>
                                <p:cTn id="18" presetID="16" presetClass="entr" presetSubtype="2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par>
                          <p:cTn id="21" fill="hold">
                            <p:stCondLst>
                              <p:cond delay="2000"/>
                            </p:stCondLst>
                            <p:childTnLst>
                              <p:par>
                                <p:cTn id="22" presetID="16" presetClass="entr" presetSubtype="21"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par>
                          <p:cTn id="25" fill="hold">
                            <p:stCondLst>
                              <p:cond delay="2500"/>
                            </p:stCondLst>
                            <p:childTnLst>
                              <p:par>
                                <p:cTn id="26" presetID="16" presetClass="entr" presetSubtype="21"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par>
                          <p:cTn id="29" fill="hold">
                            <p:stCondLst>
                              <p:cond delay="3000"/>
                            </p:stCondLst>
                            <p:childTnLst>
                              <p:par>
                                <p:cTn id="30" presetID="16" presetClass="entr" presetSubtype="21"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par>
                          <p:cTn id="33" fill="hold">
                            <p:stCondLst>
                              <p:cond delay="3500"/>
                            </p:stCondLst>
                            <p:childTnLst>
                              <p:par>
                                <p:cTn id="34" presetID="16" presetClass="entr" presetSubtype="21"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par>
                          <p:cTn id="37" fill="hold">
                            <p:stCondLst>
                              <p:cond delay="4000"/>
                            </p:stCondLst>
                            <p:childTnLst>
                              <p:par>
                                <p:cTn id="38" presetID="16" presetClass="entr" presetSubtype="21"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pic>
        <p:nvPicPr>
          <p:cNvPr id="2050" name="Gráfico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622" y="1714005"/>
            <a:ext cx="4238769"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Gráfico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2853154"/>
            <a:ext cx="4191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CuadroTexto"/>
          <p:cNvSpPr txBox="1"/>
          <p:nvPr/>
        </p:nvSpPr>
        <p:spPr>
          <a:xfrm>
            <a:off x="990600" y="1375451"/>
            <a:ext cx="2917081" cy="338554"/>
          </a:xfrm>
          <a:prstGeom prst="rect">
            <a:avLst/>
          </a:prstGeom>
          <a:noFill/>
        </p:spPr>
        <p:txBody>
          <a:bodyPr wrap="square" rtlCol="0">
            <a:spAutoFit/>
          </a:bodyPr>
          <a:lstStyle/>
          <a:p>
            <a:pPr algn="ctr"/>
            <a:r>
              <a:rPr lang="es-EC" sz="1600" b="1" dirty="0" smtClean="0"/>
              <a:t>Longitud de Hoja – Tratamientos</a:t>
            </a:r>
            <a:endParaRPr lang="es-EC" sz="1600" b="1" dirty="0"/>
          </a:p>
        </p:txBody>
      </p:sp>
      <p:sp>
        <p:nvSpPr>
          <p:cNvPr id="8" name="7 CuadroTexto"/>
          <p:cNvSpPr txBox="1"/>
          <p:nvPr/>
        </p:nvSpPr>
        <p:spPr>
          <a:xfrm>
            <a:off x="3048000" y="695980"/>
            <a:ext cx="3241964"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smtClean="0"/>
              <a:t>LONGITUD DE HOJA</a:t>
            </a:r>
            <a:endParaRPr lang="en-US" sz="2000" b="1" dirty="0"/>
          </a:p>
        </p:txBody>
      </p:sp>
      <p:sp>
        <p:nvSpPr>
          <p:cNvPr id="9" name="8 CuadroTexto"/>
          <p:cNvSpPr txBox="1"/>
          <p:nvPr/>
        </p:nvSpPr>
        <p:spPr>
          <a:xfrm>
            <a:off x="5257800" y="2438400"/>
            <a:ext cx="2917081" cy="338554"/>
          </a:xfrm>
          <a:prstGeom prst="rect">
            <a:avLst/>
          </a:prstGeom>
          <a:noFill/>
        </p:spPr>
        <p:txBody>
          <a:bodyPr wrap="square" rtlCol="0">
            <a:spAutoFit/>
          </a:bodyPr>
          <a:lstStyle/>
          <a:p>
            <a:pPr algn="ctr"/>
            <a:r>
              <a:rPr lang="es-EC" sz="1600" b="1" dirty="0" smtClean="0"/>
              <a:t>Longitud de Hoja – Grupos</a:t>
            </a:r>
            <a:endParaRPr lang="es-EC" sz="1600" b="1" dirty="0"/>
          </a:p>
        </p:txBody>
      </p:sp>
      <p:sp>
        <p:nvSpPr>
          <p:cNvPr id="10" name="9 CuadroTexto"/>
          <p:cNvSpPr txBox="1"/>
          <p:nvPr/>
        </p:nvSpPr>
        <p:spPr>
          <a:xfrm>
            <a:off x="1074355" y="4343400"/>
            <a:ext cx="2659445" cy="338554"/>
          </a:xfrm>
          <a:prstGeom prst="rect">
            <a:avLst/>
          </a:prstGeom>
          <a:noFill/>
        </p:spPr>
        <p:txBody>
          <a:bodyPr wrap="square" rtlCol="0">
            <a:spAutoFit/>
          </a:bodyPr>
          <a:lstStyle/>
          <a:p>
            <a:pPr algn="ctr"/>
            <a:r>
              <a:rPr lang="es-EC" sz="1600" dirty="0" smtClean="0"/>
              <a:t>T1 vs T14  =  &gt; 24,80 %</a:t>
            </a:r>
            <a:endParaRPr lang="es-EC" sz="1600" dirty="0"/>
          </a:p>
        </p:txBody>
      </p:sp>
      <p:sp>
        <p:nvSpPr>
          <p:cNvPr id="11" name="10 CuadroTexto"/>
          <p:cNvSpPr txBox="1"/>
          <p:nvPr/>
        </p:nvSpPr>
        <p:spPr>
          <a:xfrm>
            <a:off x="5638800" y="5410200"/>
            <a:ext cx="2659445" cy="338554"/>
          </a:xfrm>
          <a:prstGeom prst="rect">
            <a:avLst/>
          </a:prstGeom>
          <a:noFill/>
        </p:spPr>
        <p:txBody>
          <a:bodyPr wrap="square" rtlCol="0">
            <a:spAutoFit/>
          </a:bodyPr>
          <a:lstStyle/>
          <a:p>
            <a:pPr algn="ctr"/>
            <a:r>
              <a:rPr lang="es-EC" sz="1600" dirty="0" smtClean="0"/>
              <a:t>G1 vs G2  =  &gt; 12,41 %</a:t>
            </a:r>
            <a:endParaRPr lang="es-EC" sz="1600" dirty="0"/>
          </a:p>
        </p:txBody>
      </p:sp>
      <p:sp>
        <p:nvSpPr>
          <p:cNvPr id="12" name="11 Elipse"/>
          <p:cNvSpPr/>
          <p:nvPr/>
        </p:nvSpPr>
        <p:spPr>
          <a:xfrm>
            <a:off x="737894" y="2438400"/>
            <a:ext cx="328906" cy="56010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12 Elipse"/>
          <p:cNvSpPr/>
          <p:nvPr/>
        </p:nvSpPr>
        <p:spPr>
          <a:xfrm>
            <a:off x="4035096" y="2643752"/>
            <a:ext cx="328906" cy="6328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13 Elipse"/>
          <p:cNvSpPr/>
          <p:nvPr/>
        </p:nvSpPr>
        <p:spPr>
          <a:xfrm>
            <a:off x="5486400" y="3581400"/>
            <a:ext cx="328906" cy="71250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14 Elipse"/>
          <p:cNvSpPr/>
          <p:nvPr/>
        </p:nvSpPr>
        <p:spPr>
          <a:xfrm>
            <a:off x="5995694" y="4127665"/>
            <a:ext cx="328906" cy="6328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4967654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pic>
        <p:nvPicPr>
          <p:cNvPr id="3074" name="Gráfico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384" y="1750621"/>
            <a:ext cx="4348616" cy="2440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Gráfico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2743200"/>
            <a:ext cx="428296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CuadroTexto"/>
          <p:cNvSpPr txBox="1"/>
          <p:nvPr/>
        </p:nvSpPr>
        <p:spPr>
          <a:xfrm>
            <a:off x="3048000" y="695980"/>
            <a:ext cx="3241964"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smtClean="0"/>
              <a:t>LONGITUD DE HOJA</a:t>
            </a:r>
            <a:endParaRPr lang="en-US" sz="2000" b="1" dirty="0"/>
          </a:p>
        </p:txBody>
      </p:sp>
      <p:sp>
        <p:nvSpPr>
          <p:cNvPr id="8" name="7 CuadroTexto"/>
          <p:cNvSpPr txBox="1"/>
          <p:nvPr/>
        </p:nvSpPr>
        <p:spPr>
          <a:xfrm>
            <a:off x="990600" y="1375451"/>
            <a:ext cx="2917081" cy="338554"/>
          </a:xfrm>
          <a:prstGeom prst="rect">
            <a:avLst/>
          </a:prstGeom>
          <a:noFill/>
        </p:spPr>
        <p:txBody>
          <a:bodyPr wrap="square" rtlCol="0">
            <a:spAutoFit/>
          </a:bodyPr>
          <a:lstStyle/>
          <a:p>
            <a:pPr algn="ctr"/>
            <a:r>
              <a:rPr lang="es-EC" sz="1600" b="1" dirty="0" smtClean="0"/>
              <a:t>Longitud de Hoja – G1 vs G2-G7</a:t>
            </a:r>
            <a:endParaRPr lang="es-EC" sz="1600" b="1" dirty="0"/>
          </a:p>
        </p:txBody>
      </p:sp>
      <p:sp>
        <p:nvSpPr>
          <p:cNvPr id="9" name="8 CuadroTexto"/>
          <p:cNvSpPr txBox="1"/>
          <p:nvPr/>
        </p:nvSpPr>
        <p:spPr>
          <a:xfrm>
            <a:off x="5407341" y="2328446"/>
            <a:ext cx="2917081" cy="338554"/>
          </a:xfrm>
          <a:prstGeom prst="rect">
            <a:avLst/>
          </a:prstGeom>
          <a:noFill/>
        </p:spPr>
        <p:txBody>
          <a:bodyPr wrap="square" rtlCol="0">
            <a:spAutoFit/>
          </a:bodyPr>
          <a:lstStyle/>
          <a:p>
            <a:pPr algn="ctr"/>
            <a:r>
              <a:rPr lang="es-EC" sz="1600" b="1" dirty="0" smtClean="0"/>
              <a:t>Longitud de Hoja – DG1</a:t>
            </a:r>
            <a:endParaRPr lang="es-EC" sz="1600" b="1" dirty="0"/>
          </a:p>
        </p:txBody>
      </p:sp>
      <p:sp>
        <p:nvSpPr>
          <p:cNvPr id="10" name="9 CuadroTexto"/>
          <p:cNvSpPr txBox="1"/>
          <p:nvPr/>
        </p:nvSpPr>
        <p:spPr>
          <a:xfrm>
            <a:off x="956953" y="4343400"/>
            <a:ext cx="2659445" cy="338554"/>
          </a:xfrm>
          <a:prstGeom prst="rect">
            <a:avLst/>
          </a:prstGeom>
          <a:noFill/>
        </p:spPr>
        <p:txBody>
          <a:bodyPr wrap="square" rtlCol="0">
            <a:spAutoFit/>
          </a:bodyPr>
          <a:lstStyle/>
          <a:p>
            <a:pPr algn="ctr"/>
            <a:r>
              <a:rPr lang="es-EC" sz="1600" dirty="0" smtClean="0"/>
              <a:t>G1 vs G2-G7  =  &gt; 9,53 %</a:t>
            </a:r>
            <a:endParaRPr lang="es-EC" sz="1600" dirty="0"/>
          </a:p>
        </p:txBody>
      </p:sp>
      <p:sp>
        <p:nvSpPr>
          <p:cNvPr id="11" name="10 CuadroTexto"/>
          <p:cNvSpPr txBox="1"/>
          <p:nvPr/>
        </p:nvSpPr>
        <p:spPr>
          <a:xfrm>
            <a:off x="5664977" y="5218323"/>
            <a:ext cx="2659445" cy="584775"/>
          </a:xfrm>
          <a:prstGeom prst="rect">
            <a:avLst/>
          </a:prstGeom>
          <a:noFill/>
        </p:spPr>
        <p:txBody>
          <a:bodyPr wrap="square" rtlCol="0">
            <a:spAutoFit/>
          </a:bodyPr>
          <a:lstStyle/>
          <a:p>
            <a:pPr algn="ctr"/>
            <a:r>
              <a:rPr lang="en-US" sz="1600" dirty="0" smtClean="0"/>
              <a:t>100 % FQ + 0 % Z</a:t>
            </a:r>
            <a:endParaRPr lang="es-EC" sz="1600" dirty="0" smtClean="0"/>
          </a:p>
          <a:p>
            <a:pPr algn="ctr"/>
            <a:r>
              <a:rPr lang="es-EC" sz="1600" dirty="0" smtClean="0"/>
              <a:t>T1 vs T2  =  &gt; 17,04 %</a:t>
            </a:r>
            <a:endParaRPr lang="es-EC" sz="1600" dirty="0"/>
          </a:p>
        </p:txBody>
      </p:sp>
      <p:cxnSp>
        <p:nvCxnSpPr>
          <p:cNvPr id="6" name="5 Conector recto"/>
          <p:cNvCxnSpPr/>
          <p:nvPr/>
        </p:nvCxnSpPr>
        <p:spPr>
          <a:xfrm>
            <a:off x="6172200" y="3018806"/>
            <a:ext cx="1828800" cy="305790"/>
          </a:xfrm>
          <a:prstGeom prst="line">
            <a:avLst/>
          </a:prstGeom>
          <a:ln w="19050">
            <a:solidFill>
              <a:srgbClr val="FF0000"/>
            </a:solidFill>
            <a:headEnd type="stealth"/>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p:nvCxnSpPr>
        <p:spPr>
          <a:xfrm>
            <a:off x="1752600" y="1981200"/>
            <a:ext cx="1828800" cy="1149045"/>
          </a:xfrm>
          <a:prstGeom prst="line">
            <a:avLst/>
          </a:prstGeom>
          <a:ln w="19050">
            <a:solidFill>
              <a:srgbClr val="FF0000"/>
            </a:solidFill>
            <a:headEnd type="stealth"/>
          </a:ln>
        </p:spPr>
        <p:style>
          <a:lnRef idx="1">
            <a:schemeClr val="accent1"/>
          </a:lnRef>
          <a:fillRef idx="0">
            <a:schemeClr val="accent1"/>
          </a:fillRef>
          <a:effectRef idx="0">
            <a:schemeClr val="accent1"/>
          </a:effectRef>
          <a:fontRef idx="minor">
            <a:schemeClr val="tx1"/>
          </a:fontRef>
        </p:style>
      </p:cxnSp>
      <p:sp>
        <p:nvSpPr>
          <p:cNvPr id="18" name="17 CuadroTexto"/>
          <p:cNvSpPr txBox="1"/>
          <p:nvPr/>
        </p:nvSpPr>
        <p:spPr>
          <a:xfrm>
            <a:off x="5883729" y="2709446"/>
            <a:ext cx="593271" cy="338554"/>
          </a:xfrm>
          <a:prstGeom prst="rect">
            <a:avLst/>
          </a:prstGeom>
          <a:noFill/>
        </p:spPr>
        <p:txBody>
          <a:bodyPr wrap="square" rtlCol="0">
            <a:spAutoFit/>
          </a:bodyPr>
          <a:lstStyle/>
          <a:p>
            <a:pPr algn="ctr"/>
            <a:r>
              <a:rPr lang="en-US" sz="1600" b="1" dirty="0" smtClean="0">
                <a:solidFill>
                  <a:srgbClr val="00B050"/>
                </a:solidFill>
              </a:rPr>
              <a:t>C </a:t>
            </a:r>
            <a:r>
              <a:rPr lang="en-US" sz="1600" b="1" dirty="0">
                <a:solidFill>
                  <a:srgbClr val="00B050"/>
                </a:solidFill>
              </a:rPr>
              <a:t>M</a:t>
            </a:r>
            <a:endParaRPr lang="es-EC" sz="1600" b="1" dirty="0">
              <a:solidFill>
                <a:srgbClr val="00B050"/>
              </a:solidFill>
            </a:endParaRPr>
          </a:p>
        </p:txBody>
      </p:sp>
      <p:sp>
        <p:nvSpPr>
          <p:cNvPr id="19" name="18 CuadroTexto"/>
          <p:cNvSpPr txBox="1"/>
          <p:nvPr/>
        </p:nvSpPr>
        <p:spPr>
          <a:xfrm>
            <a:off x="7712529" y="2971800"/>
            <a:ext cx="593271" cy="338554"/>
          </a:xfrm>
          <a:prstGeom prst="rect">
            <a:avLst/>
          </a:prstGeom>
          <a:noFill/>
        </p:spPr>
        <p:txBody>
          <a:bodyPr wrap="square" rtlCol="0">
            <a:spAutoFit/>
          </a:bodyPr>
          <a:lstStyle/>
          <a:p>
            <a:pPr algn="ctr"/>
            <a:r>
              <a:rPr lang="en-US" sz="1600" b="1" dirty="0" smtClean="0">
                <a:solidFill>
                  <a:srgbClr val="FFC000"/>
                </a:solidFill>
              </a:rPr>
              <a:t>S </a:t>
            </a:r>
            <a:r>
              <a:rPr lang="en-US" sz="1600" b="1" dirty="0">
                <a:solidFill>
                  <a:srgbClr val="FFC000"/>
                </a:solidFill>
              </a:rPr>
              <a:t>M</a:t>
            </a:r>
            <a:endParaRPr lang="es-EC" sz="1600" b="1" dirty="0">
              <a:solidFill>
                <a:srgbClr val="FFC000"/>
              </a:solidFill>
            </a:endParaRPr>
          </a:p>
        </p:txBody>
      </p:sp>
      <p:sp>
        <p:nvSpPr>
          <p:cNvPr id="16" name="15 Rectángulo"/>
          <p:cNvSpPr/>
          <p:nvPr/>
        </p:nvSpPr>
        <p:spPr>
          <a:xfrm>
            <a:off x="210720" y="5966936"/>
            <a:ext cx="8458200" cy="738664"/>
          </a:xfrm>
          <a:prstGeom prst="rect">
            <a:avLst/>
          </a:prstGeom>
        </p:spPr>
        <p:txBody>
          <a:bodyPr wrap="square">
            <a:spAutoFit/>
          </a:bodyPr>
          <a:lstStyle/>
          <a:p>
            <a:r>
              <a:rPr lang="es-EC" sz="1400" dirty="0" smtClean="0">
                <a:latin typeface="Arial" pitchFamily="34" charset="0"/>
                <a:cs typeface="Arial" pitchFamily="34" charset="0"/>
              </a:rPr>
              <a:t>(</a:t>
            </a:r>
            <a:r>
              <a:rPr lang="es-EC" sz="1400" dirty="0" err="1" smtClean="0">
                <a:latin typeface="Arial" pitchFamily="34" charset="0"/>
                <a:cs typeface="Arial" pitchFamily="34" charset="0"/>
              </a:rPr>
              <a:t>Jakobsen</a:t>
            </a:r>
            <a:r>
              <a:rPr lang="es-EC" sz="1400" dirty="0">
                <a:latin typeface="Arial" pitchFamily="34" charset="0"/>
                <a:cs typeface="Arial" pitchFamily="34" charset="0"/>
              </a:rPr>
              <a:t>, 1992; Sanders y </a:t>
            </a:r>
            <a:r>
              <a:rPr lang="es-EC" sz="1400" dirty="0" err="1">
                <a:latin typeface="Arial" pitchFamily="34" charset="0"/>
                <a:cs typeface="Arial" pitchFamily="34" charset="0"/>
              </a:rPr>
              <a:t>Tinker</a:t>
            </a:r>
            <a:r>
              <a:rPr lang="es-EC" sz="1400" dirty="0">
                <a:latin typeface="Arial" pitchFamily="34" charset="0"/>
                <a:cs typeface="Arial" pitchFamily="34" charset="0"/>
              </a:rPr>
              <a:t> 1973; citado por </a:t>
            </a:r>
            <a:r>
              <a:rPr lang="es-EC" sz="1400" dirty="0" err="1">
                <a:latin typeface="Arial" pitchFamily="34" charset="0"/>
                <a:cs typeface="Arial" pitchFamily="34" charset="0"/>
              </a:rPr>
              <a:t>Ecofintec</a:t>
            </a:r>
            <a:r>
              <a:rPr lang="es-EC" sz="1400" dirty="0">
                <a:latin typeface="Arial" pitchFamily="34" charset="0"/>
                <a:cs typeface="Arial" pitchFamily="34" charset="0"/>
              </a:rPr>
              <a:t> 2007) señala que el efecto más importante que producen las MA en las plantas es un incremento en la absorción de nutrientes minerales del suelo, que se traduce en un mayor crecimiento y desarrollo de las mismas</a:t>
            </a:r>
            <a:endParaRPr lang="es-EC" sz="1400" dirty="0"/>
          </a:p>
        </p:txBody>
      </p:sp>
    </p:spTree>
    <p:extLst>
      <p:ext uri="{BB962C8B-B14F-4D97-AF65-F5344CB8AC3E}">
        <p14:creationId xmlns:p14="http://schemas.microsoft.com/office/powerpoint/2010/main" val="24967654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pic>
        <p:nvPicPr>
          <p:cNvPr id="4098" name="Gráfico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872" y="1862554"/>
            <a:ext cx="4180528" cy="24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CuadroTexto"/>
          <p:cNvSpPr txBox="1"/>
          <p:nvPr/>
        </p:nvSpPr>
        <p:spPr>
          <a:xfrm>
            <a:off x="990600" y="1524000"/>
            <a:ext cx="2917081" cy="338554"/>
          </a:xfrm>
          <a:prstGeom prst="rect">
            <a:avLst/>
          </a:prstGeom>
          <a:noFill/>
        </p:spPr>
        <p:txBody>
          <a:bodyPr wrap="square" rtlCol="0">
            <a:spAutoFit/>
          </a:bodyPr>
          <a:lstStyle/>
          <a:p>
            <a:pPr algn="ctr"/>
            <a:r>
              <a:rPr lang="es-EC" sz="1600" b="1" dirty="0" smtClean="0"/>
              <a:t>Longitud de Hoja – DG4</a:t>
            </a:r>
            <a:endParaRPr lang="es-EC" sz="1600" b="1" dirty="0"/>
          </a:p>
        </p:txBody>
      </p:sp>
      <p:sp>
        <p:nvSpPr>
          <p:cNvPr id="9" name="8 CuadroTexto"/>
          <p:cNvSpPr txBox="1"/>
          <p:nvPr/>
        </p:nvSpPr>
        <p:spPr>
          <a:xfrm>
            <a:off x="923413" y="4491949"/>
            <a:ext cx="2659445" cy="584775"/>
          </a:xfrm>
          <a:prstGeom prst="rect">
            <a:avLst/>
          </a:prstGeom>
          <a:noFill/>
        </p:spPr>
        <p:txBody>
          <a:bodyPr wrap="square" rtlCol="0">
            <a:spAutoFit/>
          </a:bodyPr>
          <a:lstStyle/>
          <a:p>
            <a:pPr algn="ctr"/>
            <a:r>
              <a:rPr lang="en-US" sz="1600" dirty="0" smtClean="0"/>
              <a:t>70 % FQ + 30 % Z</a:t>
            </a:r>
            <a:endParaRPr lang="es-EC" sz="1600" dirty="0" smtClean="0"/>
          </a:p>
          <a:p>
            <a:pPr algn="ctr"/>
            <a:r>
              <a:rPr lang="es-EC" sz="1600" dirty="0" smtClean="0"/>
              <a:t>T7 vs T8  =  &gt; 17,85 %</a:t>
            </a:r>
            <a:endParaRPr lang="es-EC" sz="1600" dirty="0"/>
          </a:p>
        </p:txBody>
      </p:sp>
      <p:cxnSp>
        <p:nvCxnSpPr>
          <p:cNvPr id="10" name="9 Conector recto"/>
          <p:cNvCxnSpPr/>
          <p:nvPr/>
        </p:nvCxnSpPr>
        <p:spPr>
          <a:xfrm>
            <a:off x="1524000" y="2286000"/>
            <a:ext cx="1794164" cy="304800"/>
          </a:xfrm>
          <a:prstGeom prst="line">
            <a:avLst/>
          </a:prstGeom>
          <a:ln w="19050">
            <a:solidFill>
              <a:srgbClr val="FF0000"/>
            </a:solidFill>
            <a:headEnd type="stealth"/>
          </a:ln>
        </p:spPr>
        <p:style>
          <a:lnRef idx="1">
            <a:schemeClr val="accent1"/>
          </a:lnRef>
          <a:fillRef idx="0">
            <a:schemeClr val="accent1"/>
          </a:fillRef>
          <a:effectRef idx="0">
            <a:schemeClr val="accent1"/>
          </a:effectRef>
          <a:fontRef idx="minor">
            <a:schemeClr val="tx1"/>
          </a:fontRef>
        </p:style>
      </p:cxnSp>
      <p:sp>
        <p:nvSpPr>
          <p:cNvPr id="13" name="12 CuadroTexto"/>
          <p:cNvSpPr txBox="1"/>
          <p:nvPr/>
        </p:nvSpPr>
        <p:spPr>
          <a:xfrm>
            <a:off x="1311729" y="1930569"/>
            <a:ext cx="593271" cy="338554"/>
          </a:xfrm>
          <a:prstGeom prst="rect">
            <a:avLst/>
          </a:prstGeom>
          <a:noFill/>
        </p:spPr>
        <p:txBody>
          <a:bodyPr wrap="square" rtlCol="0">
            <a:spAutoFit/>
          </a:bodyPr>
          <a:lstStyle/>
          <a:p>
            <a:pPr algn="ctr"/>
            <a:r>
              <a:rPr lang="en-US" sz="1600" b="1" dirty="0" smtClean="0">
                <a:solidFill>
                  <a:srgbClr val="00B050"/>
                </a:solidFill>
              </a:rPr>
              <a:t>C </a:t>
            </a:r>
            <a:r>
              <a:rPr lang="en-US" sz="1600" b="1" dirty="0">
                <a:solidFill>
                  <a:srgbClr val="00B050"/>
                </a:solidFill>
              </a:rPr>
              <a:t>M</a:t>
            </a:r>
            <a:endParaRPr lang="es-EC" sz="1600" b="1" dirty="0">
              <a:solidFill>
                <a:srgbClr val="00B050"/>
              </a:solidFill>
            </a:endParaRPr>
          </a:p>
        </p:txBody>
      </p:sp>
      <p:sp>
        <p:nvSpPr>
          <p:cNvPr id="14" name="13 CuadroTexto"/>
          <p:cNvSpPr txBox="1"/>
          <p:nvPr/>
        </p:nvSpPr>
        <p:spPr>
          <a:xfrm>
            <a:off x="3048000" y="2209800"/>
            <a:ext cx="593271" cy="338554"/>
          </a:xfrm>
          <a:prstGeom prst="rect">
            <a:avLst/>
          </a:prstGeom>
          <a:noFill/>
        </p:spPr>
        <p:txBody>
          <a:bodyPr wrap="square" rtlCol="0">
            <a:spAutoFit/>
          </a:bodyPr>
          <a:lstStyle/>
          <a:p>
            <a:pPr algn="ctr"/>
            <a:r>
              <a:rPr lang="en-US" sz="1600" b="1" dirty="0" smtClean="0">
                <a:solidFill>
                  <a:srgbClr val="FFC000"/>
                </a:solidFill>
              </a:rPr>
              <a:t>S </a:t>
            </a:r>
            <a:r>
              <a:rPr lang="en-US" sz="1600" b="1" dirty="0">
                <a:solidFill>
                  <a:srgbClr val="FFC000"/>
                </a:solidFill>
              </a:rPr>
              <a:t>M</a:t>
            </a:r>
            <a:endParaRPr lang="es-EC" sz="1600" b="1" dirty="0">
              <a:solidFill>
                <a:srgbClr val="FFC000"/>
              </a:solidFill>
            </a:endParaRPr>
          </a:p>
        </p:txBody>
      </p:sp>
      <p:sp>
        <p:nvSpPr>
          <p:cNvPr id="16" name="15 CuadroTexto"/>
          <p:cNvSpPr txBox="1"/>
          <p:nvPr/>
        </p:nvSpPr>
        <p:spPr>
          <a:xfrm>
            <a:off x="3048000" y="695980"/>
            <a:ext cx="3241964"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smtClean="0"/>
              <a:t>LONGITUD DE HOJA</a:t>
            </a:r>
            <a:endParaRPr lang="en-US" sz="2000" b="1" dirty="0"/>
          </a:p>
        </p:txBody>
      </p:sp>
      <p:grpSp>
        <p:nvGrpSpPr>
          <p:cNvPr id="18" name="17 Grupo"/>
          <p:cNvGrpSpPr/>
          <p:nvPr/>
        </p:nvGrpSpPr>
        <p:grpSpPr>
          <a:xfrm>
            <a:off x="4560888" y="2819400"/>
            <a:ext cx="4354512" cy="2855575"/>
            <a:chOff x="4560888" y="2057400"/>
            <a:chExt cx="4354512" cy="2855575"/>
          </a:xfrm>
        </p:grpSpPr>
        <p:pic>
          <p:nvPicPr>
            <p:cNvPr id="4099" name="Gráfico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0888" y="2437340"/>
              <a:ext cx="4354512" cy="2475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CuadroTexto"/>
            <p:cNvSpPr txBox="1"/>
            <p:nvPr/>
          </p:nvSpPr>
          <p:spPr>
            <a:xfrm>
              <a:off x="5279603" y="2057400"/>
              <a:ext cx="2917081" cy="338554"/>
            </a:xfrm>
            <a:prstGeom prst="rect">
              <a:avLst/>
            </a:prstGeom>
            <a:noFill/>
          </p:spPr>
          <p:txBody>
            <a:bodyPr wrap="square" rtlCol="0">
              <a:spAutoFit/>
            </a:bodyPr>
            <a:lstStyle/>
            <a:p>
              <a:pPr algn="r"/>
              <a:r>
                <a:rPr lang="es-EC" sz="1600" b="1" dirty="0" smtClean="0"/>
                <a:t>Longitud de Hoja – DG7</a:t>
              </a:r>
              <a:endParaRPr lang="es-EC" sz="1600" b="1" dirty="0"/>
            </a:p>
          </p:txBody>
        </p:sp>
        <p:cxnSp>
          <p:nvCxnSpPr>
            <p:cNvPr id="17" name="16 Conector recto"/>
            <p:cNvCxnSpPr/>
            <p:nvPr/>
          </p:nvCxnSpPr>
          <p:spPr>
            <a:xfrm>
              <a:off x="5978236" y="2895600"/>
              <a:ext cx="1870364" cy="304800"/>
            </a:xfrm>
            <a:prstGeom prst="line">
              <a:avLst/>
            </a:prstGeom>
            <a:ln w="19050">
              <a:solidFill>
                <a:srgbClr val="FF0000"/>
              </a:solidFill>
              <a:headEnd type="stealth"/>
            </a:ln>
          </p:spPr>
          <p:style>
            <a:lnRef idx="1">
              <a:schemeClr val="accent1"/>
            </a:lnRef>
            <a:fillRef idx="0">
              <a:schemeClr val="accent1"/>
            </a:fillRef>
            <a:effectRef idx="0">
              <a:schemeClr val="accent1"/>
            </a:effectRef>
            <a:fontRef idx="minor">
              <a:schemeClr val="tx1"/>
            </a:fontRef>
          </p:style>
        </p:cxnSp>
        <p:sp>
          <p:nvSpPr>
            <p:cNvPr id="19" name="18 CuadroTexto"/>
            <p:cNvSpPr txBox="1"/>
            <p:nvPr/>
          </p:nvSpPr>
          <p:spPr>
            <a:xfrm>
              <a:off x="5788253" y="2543513"/>
              <a:ext cx="593271" cy="338554"/>
            </a:xfrm>
            <a:prstGeom prst="rect">
              <a:avLst/>
            </a:prstGeom>
            <a:noFill/>
          </p:spPr>
          <p:txBody>
            <a:bodyPr wrap="square" rtlCol="0">
              <a:spAutoFit/>
            </a:bodyPr>
            <a:lstStyle/>
            <a:p>
              <a:pPr algn="ctr"/>
              <a:r>
                <a:rPr lang="en-US" sz="1600" b="1" dirty="0" smtClean="0">
                  <a:solidFill>
                    <a:srgbClr val="00B050"/>
                  </a:solidFill>
                </a:rPr>
                <a:t>C </a:t>
              </a:r>
              <a:r>
                <a:rPr lang="en-US" sz="1600" b="1" dirty="0">
                  <a:solidFill>
                    <a:srgbClr val="00B050"/>
                  </a:solidFill>
                </a:rPr>
                <a:t>M</a:t>
              </a:r>
              <a:endParaRPr lang="es-EC" sz="1600" b="1" dirty="0">
                <a:solidFill>
                  <a:srgbClr val="00B050"/>
                </a:solidFill>
              </a:endParaRPr>
            </a:p>
          </p:txBody>
        </p:sp>
        <p:sp>
          <p:nvSpPr>
            <p:cNvPr id="20" name="19 CuadroTexto"/>
            <p:cNvSpPr txBox="1"/>
            <p:nvPr/>
          </p:nvSpPr>
          <p:spPr>
            <a:xfrm>
              <a:off x="7524524" y="2822744"/>
              <a:ext cx="593271" cy="338554"/>
            </a:xfrm>
            <a:prstGeom prst="rect">
              <a:avLst/>
            </a:prstGeom>
            <a:noFill/>
          </p:spPr>
          <p:txBody>
            <a:bodyPr wrap="square" rtlCol="0">
              <a:spAutoFit/>
            </a:bodyPr>
            <a:lstStyle/>
            <a:p>
              <a:pPr algn="ctr"/>
              <a:r>
                <a:rPr lang="en-US" sz="1600" b="1" dirty="0" smtClean="0">
                  <a:solidFill>
                    <a:srgbClr val="FFC000"/>
                  </a:solidFill>
                </a:rPr>
                <a:t>S </a:t>
              </a:r>
              <a:r>
                <a:rPr lang="en-US" sz="1600" b="1" dirty="0">
                  <a:solidFill>
                    <a:srgbClr val="FFC000"/>
                  </a:solidFill>
                </a:rPr>
                <a:t>M</a:t>
              </a:r>
              <a:endParaRPr lang="es-EC" sz="1600" b="1" dirty="0">
                <a:solidFill>
                  <a:srgbClr val="FFC000"/>
                </a:solidFill>
              </a:endParaRPr>
            </a:p>
          </p:txBody>
        </p:sp>
      </p:grpSp>
      <p:sp>
        <p:nvSpPr>
          <p:cNvPr id="21" name="20 CuadroTexto"/>
          <p:cNvSpPr txBox="1"/>
          <p:nvPr/>
        </p:nvSpPr>
        <p:spPr>
          <a:xfrm>
            <a:off x="5408421" y="5751175"/>
            <a:ext cx="2659445" cy="584775"/>
          </a:xfrm>
          <a:prstGeom prst="rect">
            <a:avLst/>
          </a:prstGeom>
          <a:noFill/>
        </p:spPr>
        <p:txBody>
          <a:bodyPr wrap="square" rtlCol="0">
            <a:spAutoFit/>
          </a:bodyPr>
          <a:lstStyle/>
          <a:p>
            <a:pPr algn="ctr"/>
            <a:r>
              <a:rPr lang="en-US" sz="1600" dirty="0" smtClean="0"/>
              <a:t>70 % FQ + 0 % Z</a:t>
            </a:r>
            <a:endParaRPr lang="es-EC" sz="1600" dirty="0" smtClean="0"/>
          </a:p>
          <a:p>
            <a:pPr algn="ctr"/>
            <a:r>
              <a:rPr lang="es-EC" sz="1600" dirty="0" smtClean="0"/>
              <a:t>T13 vs T14  =  &gt; 17,44 %</a:t>
            </a:r>
            <a:endParaRPr lang="es-EC" sz="1600" dirty="0"/>
          </a:p>
        </p:txBody>
      </p:sp>
    </p:spTree>
    <p:extLst>
      <p:ext uri="{BB962C8B-B14F-4D97-AF65-F5344CB8AC3E}">
        <p14:creationId xmlns:p14="http://schemas.microsoft.com/office/powerpoint/2010/main" val="24967654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Antonella\Desktop\TESIS\FOTOGRAFIAS\4ta. FERTILIZACION\IMG_21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14" name="13 Rectángulo"/>
          <p:cNvSpPr/>
          <p:nvPr/>
        </p:nvSpPr>
        <p:spPr>
          <a:xfrm>
            <a:off x="1566831" y="2967335"/>
            <a:ext cx="6010363" cy="110799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6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ANCHO DE HOJA</a:t>
            </a:r>
            <a:endParaRPr lang="es-ES" sz="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1087707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2743200" y="653490"/>
            <a:ext cx="4114800"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smtClean="0"/>
              <a:t>MATERIALES Y METODOS</a:t>
            </a:r>
            <a:endParaRPr lang="en-US" sz="2000" b="1" dirty="0"/>
          </a:p>
        </p:txBody>
      </p:sp>
      <p:sp>
        <p:nvSpPr>
          <p:cNvPr id="7" name="6 CuadroTexto"/>
          <p:cNvSpPr txBox="1"/>
          <p:nvPr/>
        </p:nvSpPr>
        <p:spPr>
          <a:xfrm>
            <a:off x="533400" y="1543725"/>
            <a:ext cx="3048000" cy="3000821"/>
          </a:xfrm>
          <a:prstGeom prst="rect">
            <a:avLst/>
          </a:prstGeom>
          <a:noFill/>
        </p:spPr>
        <p:txBody>
          <a:bodyPr wrap="square" rtlCol="0">
            <a:spAutoFit/>
          </a:bodyPr>
          <a:lstStyle/>
          <a:p>
            <a:pPr algn="ctr">
              <a:lnSpc>
                <a:spcPct val="150000"/>
              </a:lnSpc>
            </a:pPr>
            <a:r>
              <a:rPr lang="es-EC" b="1" dirty="0" smtClean="0"/>
              <a:t>Ubicación Política</a:t>
            </a:r>
          </a:p>
          <a:p>
            <a:pPr>
              <a:lnSpc>
                <a:spcPct val="150000"/>
              </a:lnSpc>
            </a:pPr>
            <a:endParaRPr lang="es-EC" dirty="0" smtClean="0"/>
          </a:p>
          <a:p>
            <a:pPr>
              <a:lnSpc>
                <a:spcPct val="150000"/>
              </a:lnSpc>
            </a:pPr>
            <a:r>
              <a:rPr lang="es-EC" dirty="0" smtClean="0"/>
              <a:t>Provincia		Cotopaxi</a:t>
            </a:r>
          </a:p>
          <a:p>
            <a:pPr>
              <a:lnSpc>
                <a:spcPct val="150000"/>
              </a:lnSpc>
            </a:pPr>
            <a:r>
              <a:rPr lang="es-EC" dirty="0" smtClean="0"/>
              <a:t>Cantón		Latacunga</a:t>
            </a:r>
          </a:p>
          <a:p>
            <a:pPr>
              <a:lnSpc>
                <a:spcPct val="150000"/>
              </a:lnSpc>
            </a:pPr>
            <a:r>
              <a:rPr lang="es-EC" dirty="0" smtClean="0"/>
              <a:t>Parroquia		Mulaló</a:t>
            </a:r>
          </a:p>
          <a:p>
            <a:pPr>
              <a:lnSpc>
                <a:spcPct val="150000"/>
              </a:lnSpc>
            </a:pPr>
            <a:r>
              <a:rPr lang="es-EC" dirty="0" smtClean="0"/>
              <a:t>Sector		Quisinche </a:t>
            </a:r>
          </a:p>
          <a:p>
            <a:pPr>
              <a:lnSpc>
                <a:spcPct val="150000"/>
              </a:lnSpc>
            </a:pPr>
            <a:r>
              <a:rPr lang="es-EC" dirty="0" smtClean="0"/>
              <a:t>Hacienda 	Quisinche </a:t>
            </a:r>
            <a:endParaRPr lang="es-EC" dirty="0"/>
          </a:p>
        </p:txBody>
      </p:sp>
      <p:sp>
        <p:nvSpPr>
          <p:cNvPr id="8" name="7 CuadroTexto"/>
          <p:cNvSpPr txBox="1"/>
          <p:nvPr/>
        </p:nvSpPr>
        <p:spPr>
          <a:xfrm>
            <a:off x="4345437" y="1543725"/>
            <a:ext cx="4188963" cy="1569660"/>
          </a:xfrm>
          <a:prstGeom prst="rect">
            <a:avLst/>
          </a:prstGeom>
          <a:noFill/>
        </p:spPr>
        <p:txBody>
          <a:bodyPr wrap="square" rtlCol="0">
            <a:spAutoFit/>
          </a:bodyPr>
          <a:lstStyle/>
          <a:p>
            <a:pPr algn="ctr"/>
            <a:r>
              <a:rPr lang="es-EC" sz="1600" b="1" dirty="0" smtClean="0"/>
              <a:t>Ubicación  Ecológica</a:t>
            </a:r>
          </a:p>
          <a:p>
            <a:endParaRPr lang="en-US" sz="1600" dirty="0" smtClean="0"/>
          </a:p>
          <a:p>
            <a:r>
              <a:rPr lang="es-EC" sz="1600" dirty="0" smtClean="0"/>
              <a:t>Zona de vida		BSMB</a:t>
            </a:r>
          </a:p>
          <a:p>
            <a:r>
              <a:rPr lang="en-US" sz="1600" dirty="0" err="1" smtClean="0"/>
              <a:t>Altitud</a:t>
            </a:r>
            <a:r>
              <a:rPr lang="en-US" sz="1600" dirty="0" smtClean="0"/>
              <a:t>			2900 </a:t>
            </a:r>
            <a:r>
              <a:rPr lang="en-US" sz="1600" dirty="0" err="1" smtClean="0"/>
              <a:t>msnm</a:t>
            </a:r>
            <a:endParaRPr lang="en-US" sz="1600" dirty="0" smtClean="0"/>
          </a:p>
          <a:p>
            <a:r>
              <a:rPr lang="en-US" sz="1600" dirty="0" smtClean="0"/>
              <a:t>Temp. Media Anual		14</a:t>
            </a:r>
            <a:r>
              <a:rPr lang="es-EC" sz="1600" dirty="0"/>
              <a:t>°C</a:t>
            </a:r>
            <a:r>
              <a:rPr lang="en-US" sz="1600" dirty="0" smtClean="0"/>
              <a:t>	</a:t>
            </a:r>
          </a:p>
          <a:p>
            <a:r>
              <a:rPr lang="en-US" sz="1600" dirty="0" err="1" smtClean="0"/>
              <a:t>Precip</a:t>
            </a:r>
            <a:r>
              <a:rPr lang="en-US" sz="1600" dirty="0" smtClean="0"/>
              <a:t>. Media  Annual	</a:t>
            </a:r>
            <a:r>
              <a:rPr lang="en-US" sz="1600" dirty="0"/>
              <a:t>	</a:t>
            </a:r>
            <a:r>
              <a:rPr lang="en-US" sz="1600" dirty="0" smtClean="0"/>
              <a:t>700 mm/</a:t>
            </a:r>
            <a:r>
              <a:rPr lang="en-US" sz="1600" dirty="0" err="1" smtClean="0"/>
              <a:t>mes</a:t>
            </a:r>
            <a:endParaRPr lang="en-US" sz="1600" dirty="0" smtClean="0"/>
          </a:p>
        </p:txBody>
      </p:sp>
      <p:pic>
        <p:nvPicPr>
          <p:cNvPr id="1026" name="Picture 2" descr="C:\Users\Antonella\Desktop\TESIS\Cantones_de_la_Provincia_de_Cotopax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64899" y="4914485"/>
            <a:ext cx="1780538" cy="158962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ntonella\Desktop\TESIS\6cotopaxipmulal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6098" y="4953629"/>
            <a:ext cx="1541902" cy="15658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2" name="11 CuadroTexto"/>
          <p:cNvSpPr txBox="1"/>
          <p:nvPr/>
        </p:nvSpPr>
        <p:spPr>
          <a:xfrm>
            <a:off x="6983251" y="6519446"/>
            <a:ext cx="2160749" cy="338554"/>
          </a:xfrm>
          <a:prstGeom prst="rect">
            <a:avLst/>
          </a:prstGeom>
          <a:noFill/>
        </p:spPr>
        <p:txBody>
          <a:bodyPr wrap="square" rtlCol="0">
            <a:spAutoFit/>
          </a:bodyPr>
          <a:lstStyle/>
          <a:p>
            <a:r>
              <a:rPr lang="es-EC" sz="1600" i="1" dirty="0" smtClean="0">
                <a:latin typeface="Times New Roman" pitchFamily="18" charset="0"/>
                <a:cs typeface="Times New Roman" pitchFamily="18" charset="0"/>
              </a:rPr>
              <a:t>Randy Reinoso Alarcón </a:t>
            </a:r>
            <a:endParaRPr lang="es-EC" sz="1600" i="1" dirty="0">
              <a:latin typeface="Times New Roman" pitchFamily="18" charset="0"/>
              <a:cs typeface="Times New Roman" pitchFamily="18" charset="0"/>
            </a:endParaRPr>
          </a:p>
        </p:txBody>
      </p:sp>
      <p:sp>
        <p:nvSpPr>
          <p:cNvPr id="13" name="12 CuadroTexto"/>
          <p:cNvSpPr txBox="1"/>
          <p:nvPr/>
        </p:nvSpPr>
        <p:spPr>
          <a:xfrm>
            <a:off x="4345436" y="3402886"/>
            <a:ext cx="4188964" cy="1077218"/>
          </a:xfrm>
          <a:prstGeom prst="rect">
            <a:avLst/>
          </a:prstGeom>
          <a:noFill/>
        </p:spPr>
        <p:txBody>
          <a:bodyPr wrap="square" rtlCol="0">
            <a:spAutoFit/>
          </a:bodyPr>
          <a:lstStyle/>
          <a:p>
            <a:pPr algn="ctr"/>
            <a:r>
              <a:rPr lang="es-EC" sz="1600" b="1" dirty="0" smtClean="0"/>
              <a:t>Ubicación  Geográfica</a:t>
            </a:r>
          </a:p>
          <a:p>
            <a:endParaRPr lang="en-US" sz="1600" dirty="0" smtClean="0"/>
          </a:p>
          <a:p>
            <a:r>
              <a:rPr lang="es-EC" sz="1600" dirty="0" smtClean="0"/>
              <a:t>Latitud			0°46´58,8¨S 78</a:t>
            </a:r>
          </a:p>
          <a:p>
            <a:r>
              <a:rPr lang="en-US" sz="1600" dirty="0" smtClean="0"/>
              <a:t>Longitud			</a:t>
            </a:r>
            <a:r>
              <a:rPr lang="es-EC" sz="1600" dirty="0" smtClean="0"/>
              <a:t>°</a:t>
            </a:r>
            <a:r>
              <a:rPr lang="es-EC" sz="1600" dirty="0"/>
              <a:t>34´01,2¨ W</a:t>
            </a:r>
            <a:endParaRPr lang="es-EC" sz="1600" dirty="0" smtClean="0"/>
          </a:p>
        </p:txBody>
      </p:sp>
      <p:cxnSp>
        <p:nvCxnSpPr>
          <p:cNvPr id="11" name="10 Conector recto de flecha"/>
          <p:cNvCxnSpPr/>
          <p:nvPr/>
        </p:nvCxnSpPr>
        <p:spPr>
          <a:xfrm flipV="1">
            <a:off x="4038600" y="5410200"/>
            <a:ext cx="2209800" cy="29909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16 Estrella de 5 puntas"/>
          <p:cNvSpPr/>
          <p:nvPr/>
        </p:nvSpPr>
        <p:spPr>
          <a:xfrm>
            <a:off x="6276668" y="5295900"/>
            <a:ext cx="228600"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2222816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3318164" y="605134"/>
            <a:ext cx="2667000"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smtClean="0"/>
              <a:t>ANCHO DE HOJA</a:t>
            </a:r>
            <a:endParaRPr lang="en-US" sz="2000" b="1" dirty="0"/>
          </a:p>
        </p:txBody>
      </p:sp>
      <p:graphicFrame>
        <p:nvGraphicFramePr>
          <p:cNvPr id="5" name="4 Tabla"/>
          <p:cNvGraphicFramePr>
            <a:graphicFrameLocks noGrp="1"/>
          </p:cNvGraphicFramePr>
          <p:nvPr>
            <p:extLst>
              <p:ext uri="{D42A27DB-BD31-4B8C-83A1-F6EECF244321}">
                <p14:modId xmlns:p14="http://schemas.microsoft.com/office/powerpoint/2010/main" val="2607011945"/>
              </p:ext>
            </p:extLst>
          </p:nvPr>
        </p:nvGraphicFramePr>
        <p:xfrm>
          <a:off x="1999429" y="1554443"/>
          <a:ext cx="5391971" cy="5074956"/>
        </p:xfrm>
        <a:graphic>
          <a:graphicData uri="http://schemas.openxmlformats.org/drawingml/2006/table">
            <a:tbl>
              <a:tblPr firstRow="1" firstCol="1" bandRow="1">
                <a:tableStyleId>{5C22544A-7EE6-4342-B048-85BDC9FD1C3A}</a:tableStyleId>
              </a:tblPr>
              <a:tblGrid>
                <a:gridCol w="1711882"/>
                <a:gridCol w="1757655"/>
                <a:gridCol w="1922434"/>
              </a:tblGrid>
              <a:tr h="307324">
                <a:tc>
                  <a:txBody>
                    <a:bodyPr/>
                    <a:lstStyle/>
                    <a:p>
                      <a:pPr marL="0" marR="0" indent="0" algn="ctr">
                        <a:lnSpc>
                          <a:spcPct val="150000"/>
                        </a:lnSpc>
                        <a:spcBef>
                          <a:spcPts val="0"/>
                        </a:spcBef>
                        <a:spcAft>
                          <a:spcPts val="0"/>
                        </a:spcAft>
                      </a:pPr>
                      <a:r>
                        <a:rPr lang="es-EC" sz="1000" dirty="0">
                          <a:effectLst/>
                        </a:rPr>
                        <a:t>Fuente de variación </a:t>
                      </a:r>
                      <a:endParaRPr lang="es-EC" sz="1100" dirty="0">
                        <a:effectLst/>
                        <a:latin typeface="Times New Roman"/>
                        <a:ea typeface="Calibri"/>
                        <a:cs typeface="Times New Roman"/>
                      </a:endParaRPr>
                    </a:p>
                  </a:txBody>
                  <a:tcPr marL="61032" marR="61032" marT="0" marB="0" anchor="ctr"/>
                </a:tc>
                <a:tc>
                  <a:txBody>
                    <a:bodyPr/>
                    <a:lstStyle/>
                    <a:p>
                      <a:pPr marL="0" marR="0" indent="0" algn="ctr">
                        <a:lnSpc>
                          <a:spcPct val="150000"/>
                        </a:lnSpc>
                        <a:spcBef>
                          <a:spcPts val="0"/>
                        </a:spcBef>
                        <a:spcAft>
                          <a:spcPts val="0"/>
                        </a:spcAft>
                      </a:pPr>
                      <a:r>
                        <a:rPr lang="es-EC" sz="1000" dirty="0">
                          <a:effectLst/>
                        </a:rPr>
                        <a:t>Grados de libertad</a:t>
                      </a:r>
                      <a:endParaRPr lang="es-EC" sz="1100" dirty="0">
                        <a:effectLst/>
                        <a:latin typeface="Times New Roman"/>
                        <a:ea typeface="Calibri"/>
                        <a:cs typeface="Times New Roman"/>
                      </a:endParaRPr>
                    </a:p>
                  </a:txBody>
                  <a:tcPr marL="61032" marR="61032" marT="0" marB="0" anchor="ctr"/>
                </a:tc>
                <a:tc>
                  <a:txBody>
                    <a:bodyPr/>
                    <a:lstStyle/>
                    <a:p>
                      <a:pPr marL="0" marR="0" indent="0" algn="ctr">
                        <a:lnSpc>
                          <a:spcPct val="150000"/>
                        </a:lnSpc>
                        <a:spcBef>
                          <a:spcPts val="0"/>
                        </a:spcBef>
                        <a:spcAft>
                          <a:spcPts val="0"/>
                        </a:spcAft>
                      </a:pPr>
                      <a:r>
                        <a:rPr lang="es-EC" sz="1000" dirty="0">
                          <a:effectLst/>
                        </a:rPr>
                        <a:t>Cuadrado medio</a:t>
                      </a:r>
                      <a:endParaRPr lang="es-EC" sz="1100" dirty="0">
                        <a:effectLst/>
                        <a:latin typeface="Times New Roman"/>
                        <a:ea typeface="Calibri"/>
                        <a:cs typeface="Times New Roman"/>
                      </a:endParaRPr>
                    </a:p>
                  </a:txBody>
                  <a:tcPr marL="61032" marR="61032" marT="0" marB="0" anchor="ctr"/>
                </a:tc>
              </a:tr>
              <a:tr h="250928">
                <a:tc>
                  <a:txBody>
                    <a:bodyPr/>
                    <a:lstStyle/>
                    <a:p>
                      <a:pPr marL="0" marR="0" indent="0" algn="l">
                        <a:lnSpc>
                          <a:spcPct val="150000"/>
                        </a:lnSpc>
                        <a:spcBef>
                          <a:spcPts val="0"/>
                        </a:spcBef>
                        <a:spcAft>
                          <a:spcPts val="0"/>
                        </a:spcAft>
                      </a:pPr>
                      <a:r>
                        <a:rPr lang="es-EC" sz="1000">
                          <a:effectLst/>
                        </a:rPr>
                        <a:t>Repeticiones</a:t>
                      </a:r>
                      <a:endParaRPr lang="es-EC" sz="1100">
                        <a:effectLst/>
                        <a:latin typeface="Times New Roman"/>
                        <a:ea typeface="Calibri"/>
                        <a:cs typeface="Times New Roman"/>
                      </a:endParaRPr>
                    </a:p>
                  </a:txBody>
                  <a:tcPr marL="61032" marR="61032" marT="0" marB="0" anchor="ctr"/>
                </a:tc>
                <a:tc>
                  <a:txBody>
                    <a:bodyPr/>
                    <a:lstStyle/>
                    <a:p>
                      <a:pPr marL="0" marR="0" indent="0" algn="ctr">
                        <a:lnSpc>
                          <a:spcPct val="150000"/>
                        </a:lnSpc>
                        <a:spcBef>
                          <a:spcPts val="0"/>
                        </a:spcBef>
                        <a:spcAft>
                          <a:spcPts val="0"/>
                        </a:spcAft>
                      </a:pPr>
                      <a:r>
                        <a:rPr lang="es-EC" sz="1000">
                          <a:effectLst/>
                        </a:rPr>
                        <a:t>2</a:t>
                      </a:r>
                      <a:endParaRPr lang="es-EC" sz="1100">
                        <a:effectLst/>
                        <a:latin typeface="Times New Roman"/>
                        <a:ea typeface="Calibri"/>
                        <a:cs typeface="Times New Roman"/>
                      </a:endParaRPr>
                    </a:p>
                  </a:txBody>
                  <a:tcPr marL="61032" marR="61032" marT="0" marB="0" anchor="ctr"/>
                </a:tc>
                <a:tc>
                  <a:txBody>
                    <a:bodyPr/>
                    <a:lstStyle/>
                    <a:p>
                      <a:pPr marL="0" marR="0" indent="0" algn="ctr">
                        <a:lnSpc>
                          <a:spcPct val="150000"/>
                        </a:lnSpc>
                        <a:spcBef>
                          <a:spcPts val="0"/>
                        </a:spcBef>
                        <a:spcAft>
                          <a:spcPts val="0"/>
                        </a:spcAft>
                      </a:pPr>
                      <a:r>
                        <a:rPr lang="es-EC" sz="1000">
                          <a:effectLst/>
                        </a:rPr>
                        <a:t>0,15 ns</a:t>
                      </a:r>
                      <a:endParaRPr lang="es-EC" sz="1100">
                        <a:effectLst/>
                        <a:latin typeface="Times New Roman"/>
                        <a:ea typeface="Calibri"/>
                        <a:cs typeface="Times New Roman"/>
                      </a:endParaRPr>
                    </a:p>
                  </a:txBody>
                  <a:tcPr marL="61032" marR="61032" marT="0" marB="0" anchor="ctr"/>
                </a:tc>
              </a:tr>
              <a:tr h="250928">
                <a:tc>
                  <a:txBody>
                    <a:bodyPr/>
                    <a:lstStyle/>
                    <a:p>
                      <a:pPr marL="0" marR="0" indent="0" algn="l">
                        <a:lnSpc>
                          <a:spcPct val="150000"/>
                        </a:lnSpc>
                        <a:spcBef>
                          <a:spcPts val="0"/>
                        </a:spcBef>
                        <a:spcAft>
                          <a:spcPts val="0"/>
                        </a:spcAft>
                      </a:pPr>
                      <a:r>
                        <a:rPr lang="es-EC" sz="1000" dirty="0">
                          <a:solidFill>
                            <a:schemeClr val="tx1"/>
                          </a:solidFill>
                          <a:effectLst/>
                        </a:rPr>
                        <a:t>Tratamientos</a:t>
                      </a:r>
                      <a:endParaRPr lang="es-EC" sz="1100" dirty="0">
                        <a:solidFill>
                          <a:schemeClr val="tx1"/>
                        </a:solidFill>
                        <a:effectLst/>
                        <a:latin typeface="Times New Roman"/>
                        <a:ea typeface="Calibri"/>
                        <a:cs typeface="Times New Roman"/>
                      </a:endParaRPr>
                    </a:p>
                  </a:txBody>
                  <a:tcPr marL="61032" marR="61032" marT="0" marB="0" anchor="ctr"/>
                </a:tc>
                <a:tc>
                  <a:txBody>
                    <a:bodyPr/>
                    <a:lstStyle/>
                    <a:p>
                      <a:pPr marL="0" marR="0" indent="0" algn="ctr">
                        <a:lnSpc>
                          <a:spcPct val="150000"/>
                        </a:lnSpc>
                        <a:spcBef>
                          <a:spcPts val="0"/>
                        </a:spcBef>
                        <a:spcAft>
                          <a:spcPts val="0"/>
                        </a:spcAft>
                      </a:pPr>
                      <a:r>
                        <a:rPr lang="es-EC" sz="1000">
                          <a:effectLst/>
                        </a:rPr>
                        <a:t>13</a:t>
                      </a:r>
                      <a:endParaRPr lang="es-EC" sz="1100">
                        <a:effectLst/>
                        <a:latin typeface="Times New Roman"/>
                        <a:ea typeface="Calibri"/>
                        <a:cs typeface="Times New Roman"/>
                      </a:endParaRPr>
                    </a:p>
                  </a:txBody>
                  <a:tcPr marL="61032" marR="61032" marT="0" marB="0" anchor="ctr"/>
                </a:tc>
                <a:tc>
                  <a:txBody>
                    <a:bodyPr/>
                    <a:lstStyle/>
                    <a:p>
                      <a:pPr marL="0" marR="0" indent="0" algn="ctr">
                        <a:lnSpc>
                          <a:spcPct val="150000"/>
                        </a:lnSpc>
                        <a:spcBef>
                          <a:spcPts val="0"/>
                        </a:spcBef>
                        <a:spcAft>
                          <a:spcPts val="0"/>
                        </a:spcAft>
                      </a:pPr>
                      <a:r>
                        <a:rPr lang="es-EC" sz="1000" dirty="0">
                          <a:effectLst/>
                        </a:rPr>
                        <a:t>2,88 **</a:t>
                      </a:r>
                      <a:endParaRPr lang="es-EC" sz="1100" dirty="0">
                        <a:effectLst/>
                        <a:latin typeface="Times New Roman"/>
                        <a:ea typeface="Calibri"/>
                        <a:cs typeface="Times New Roman"/>
                      </a:endParaRPr>
                    </a:p>
                  </a:txBody>
                  <a:tcPr marL="61032" marR="61032" marT="0" marB="0" anchor="ctr"/>
                </a:tc>
              </a:tr>
              <a:tr h="250928">
                <a:tc>
                  <a:txBody>
                    <a:bodyPr/>
                    <a:lstStyle/>
                    <a:p>
                      <a:pPr marL="0" marR="0" indent="0" algn="l">
                        <a:lnSpc>
                          <a:spcPct val="150000"/>
                        </a:lnSpc>
                        <a:spcBef>
                          <a:spcPts val="0"/>
                        </a:spcBef>
                        <a:spcAft>
                          <a:spcPts val="0"/>
                        </a:spcAft>
                      </a:pPr>
                      <a:r>
                        <a:rPr lang="es-EC" sz="1000" dirty="0">
                          <a:solidFill>
                            <a:schemeClr val="tx1"/>
                          </a:solidFill>
                          <a:effectLst/>
                        </a:rPr>
                        <a:t>Entre Grupos</a:t>
                      </a:r>
                      <a:endParaRPr lang="es-EC" sz="1100" dirty="0">
                        <a:solidFill>
                          <a:schemeClr val="tx1"/>
                        </a:solidFill>
                        <a:effectLst/>
                        <a:latin typeface="Times New Roman"/>
                        <a:ea typeface="Calibri"/>
                        <a:cs typeface="Times New Roman"/>
                      </a:endParaRPr>
                    </a:p>
                  </a:txBody>
                  <a:tcPr marL="61032" marR="61032" marT="0" marB="0" anchor="ctr"/>
                </a:tc>
                <a:tc>
                  <a:txBody>
                    <a:bodyPr/>
                    <a:lstStyle/>
                    <a:p>
                      <a:pPr marL="0" marR="0" indent="0" algn="ctr">
                        <a:lnSpc>
                          <a:spcPct val="150000"/>
                        </a:lnSpc>
                        <a:spcBef>
                          <a:spcPts val="0"/>
                        </a:spcBef>
                        <a:spcAft>
                          <a:spcPts val="0"/>
                        </a:spcAft>
                      </a:pPr>
                      <a:r>
                        <a:rPr lang="es-EC" sz="1000">
                          <a:effectLst/>
                        </a:rPr>
                        <a:t>6</a:t>
                      </a:r>
                      <a:endParaRPr lang="es-EC" sz="1100">
                        <a:effectLst/>
                        <a:latin typeface="Times New Roman"/>
                        <a:ea typeface="Calibri"/>
                        <a:cs typeface="Times New Roman"/>
                      </a:endParaRPr>
                    </a:p>
                  </a:txBody>
                  <a:tcPr marL="61032" marR="61032" marT="0" marB="0" anchor="ctr"/>
                </a:tc>
                <a:tc>
                  <a:txBody>
                    <a:bodyPr/>
                    <a:lstStyle/>
                    <a:p>
                      <a:pPr marL="0" marR="0" indent="0" algn="ctr">
                        <a:lnSpc>
                          <a:spcPct val="150000"/>
                        </a:lnSpc>
                        <a:spcBef>
                          <a:spcPts val="0"/>
                        </a:spcBef>
                        <a:spcAft>
                          <a:spcPts val="0"/>
                        </a:spcAft>
                      </a:pPr>
                      <a:r>
                        <a:rPr lang="es-EC" sz="1000" dirty="0">
                          <a:effectLst/>
                        </a:rPr>
                        <a:t>2,70 **</a:t>
                      </a:r>
                      <a:endParaRPr lang="es-EC" sz="1100" dirty="0">
                        <a:effectLst/>
                        <a:latin typeface="Times New Roman"/>
                        <a:ea typeface="Calibri"/>
                        <a:cs typeface="Times New Roman"/>
                      </a:endParaRPr>
                    </a:p>
                  </a:txBody>
                  <a:tcPr marL="61032" marR="61032" marT="0" marB="0" anchor="ctr"/>
                </a:tc>
              </a:tr>
              <a:tr h="250928">
                <a:tc>
                  <a:txBody>
                    <a:bodyPr/>
                    <a:lstStyle/>
                    <a:p>
                      <a:pPr marL="0" marR="0" indent="0" algn="l">
                        <a:lnSpc>
                          <a:spcPct val="150000"/>
                        </a:lnSpc>
                        <a:spcBef>
                          <a:spcPts val="0"/>
                        </a:spcBef>
                        <a:spcAft>
                          <a:spcPts val="0"/>
                        </a:spcAft>
                      </a:pPr>
                      <a:r>
                        <a:rPr lang="es-EC" sz="1000" dirty="0">
                          <a:solidFill>
                            <a:schemeClr val="tx1"/>
                          </a:solidFill>
                          <a:effectLst/>
                        </a:rPr>
                        <a:t>G1 vs G2-G7</a:t>
                      </a:r>
                      <a:endParaRPr lang="es-EC" sz="1100" dirty="0">
                        <a:solidFill>
                          <a:schemeClr val="tx1"/>
                        </a:solidFill>
                        <a:effectLst/>
                        <a:latin typeface="Times New Roman"/>
                        <a:ea typeface="Calibri"/>
                        <a:cs typeface="Times New Roman"/>
                      </a:endParaRPr>
                    </a:p>
                  </a:txBody>
                  <a:tcPr marL="61032" marR="61032"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032" marR="61032" marT="0" marB="0" anchor="ctr"/>
                </a:tc>
                <a:tc>
                  <a:txBody>
                    <a:bodyPr/>
                    <a:lstStyle/>
                    <a:p>
                      <a:pPr marL="0" marR="0" indent="0" algn="ctr">
                        <a:lnSpc>
                          <a:spcPct val="150000"/>
                        </a:lnSpc>
                        <a:spcBef>
                          <a:spcPts val="0"/>
                        </a:spcBef>
                        <a:spcAft>
                          <a:spcPts val="0"/>
                        </a:spcAft>
                      </a:pPr>
                      <a:r>
                        <a:rPr lang="es-EC" sz="1000" dirty="0">
                          <a:effectLst/>
                        </a:rPr>
                        <a:t>11,57 **</a:t>
                      </a:r>
                      <a:endParaRPr lang="es-EC" sz="1100" dirty="0">
                        <a:effectLst/>
                        <a:latin typeface="Times New Roman"/>
                        <a:ea typeface="Calibri"/>
                        <a:cs typeface="Times New Roman"/>
                      </a:endParaRPr>
                    </a:p>
                  </a:txBody>
                  <a:tcPr marL="61032" marR="61032" marT="0" marB="0" anchor="ctr"/>
                </a:tc>
              </a:tr>
              <a:tr h="250928">
                <a:tc>
                  <a:txBody>
                    <a:bodyPr/>
                    <a:lstStyle/>
                    <a:p>
                      <a:pPr marL="0" marR="0" indent="0" algn="l">
                        <a:lnSpc>
                          <a:spcPct val="150000"/>
                        </a:lnSpc>
                        <a:spcBef>
                          <a:spcPts val="0"/>
                        </a:spcBef>
                        <a:spcAft>
                          <a:spcPts val="0"/>
                        </a:spcAft>
                      </a:pPr>
                      <a:r>
                        <a:rPr lang="es-EC" sz="1000">
                          <a:effectLst/>
                        </a:rPr>
                        <a:t>G2-G3-G4 vs G5-G6-G7</a:t>
                      </a:r>
                      <a:endParaRPr lang="es-EC" sz="1100">
                        <a:effectLst/>
                        <a:latin typeface="Times New Roman"/>
                        <a:ea typeface="Calibri"/>
                        <a:cs typeface="Times New Roman"/>
                      </a:endParaRPr>
                    </a:p>
                  </a:txBody>
                  <a:tcPr marL="61032" marR="61032"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032" marR="61032" marT="0" marB="0" anchor="ctr"/>
                </a:tc>
                <a:tc>
                  <a:txBody>
                    <a:bodyPr/>
                    <a:lstStyle/>
                    <a:p>
                      <a:pPr marL="0" marR="0" indent="0" algn="ctr">
                        <a:lnSpc>
                          <a:spcPct val="150000"/>
                        </a:lnSpc>
                        <a:spcBef>
                          <a:spcPts val="0"/>
                        </a:spcBef>
                        <a:spcAft>
                          <a:spcPts val="0"/>
                        </a:spcAft>
                      </a:pPr>
                      <a:r>
                        <a:rPr lang="es-EC" sz="1000">
                          <a:effectLst/>
                        </a:rPr>
                        <a:t>0,01 ns</a:t>
                      </a:r>
                      <a:endParaRPr lang="es-EC" sz="1100">
                        <a:effectLst/>
                        <a:latin typeface="Times New Roman"/>
                        <a:ea typeface="Calibri"/>
                        <a:cs typeface="Times New Roman"/>
                      </a:endParaRPr>
                    </a:p>
                  </a:txBody>
                  <a:tcPr marL="61032" marR="61032" marT="0" marB="0" anchor="ctr"/>
                </a:tc>
              </a:tr>
              <a:tr h="250928">
                <a:tc>
                  <a:txBody>
                    <a:bodyPr/>
                    <a:lstStyle/>
                    <a:p>
                      <a:pPr marL="0" marR="0" indent="0" algn="l">
                        <a:lnSpc>
                          <a:spcPct val="150000"/>
                        </a:lnSpc>
                        <a:spcBef>
                          <a:spcPts val="0"/>
                        </a:spcBef>
                        <a:spcAft>
                          <a:spcPts val="0"/>
                        </a:spcAft>
                      </a:pPr>
                      <a:r>
                        <a:rPr lang="es-EC" sz="1000">
                          <a:effectLst/>
                        </a:rPr>
                        <a:t>G2 vs G3-G4</a:t>
                      </a:r>
                      <a:endParaRPr lang="es-EC" sz="1100">
                        <a:effectLst/>
                        <a:latin typeface="Times New Roman"/>
                        <a:ea typeface="Calibri"/>
                        <a:cs typeface="Times New Roman"/>
                      </a:endParaRPr>
                    </a:p>
                  </a:txBody>
                  <a:tcPr marL="61032" marR="61032"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032" marR="61032" marT="0" marB="0" anchor="ctr"/>
                </a:tc>
                <a:tc>
                  <a:txBody>
                    <a:bodyPr/>
                    <a:lstStyle/>
                    <a:p>
                      <a:pPr marL="0" marR="0" indent="0" algn="ctr">
                        <a:lnSpc>
                          <a:spcPct val="150000"/>
                        </a:lnSpc>
                        <a:spcBef>
                          <a:spcPts val="0"/>
                        </a:spcBef>
                        <a:spcAft>
                          <a:spcPts val="0"/>
                        </a:spcAft>
                      </a:pPr>
                      <a:r>
                        <a:rPr lang="es-EC" sz="1000">
                          <a:effectLst/>
                        </a:rPr>
                        <a:t>0,95 ns</a:t>
                      </a:r>
                      <a:endParaRPr lang="es-EC" sz="1100">
                        <a:effectLst/>
                        <a:latin typeface="Times New Roman"/>
                        <a:ea typeface="Calibri"/>
                        <a:cs typeface="Times New Roman"/>
                      </a:endParaRPr>
                    </a:p>
                  </a:txBody>
                  <a:tcPr marL="61032" marR="61032" marT="0" marB="0" anchor="ctr"/>
                </a:tc>
              </a:tr>
              <a:tr h="250928">
                <a:tc>
                  <a:txBody>
                    <a:bodyPr/>
                    <a:lstStyle/>
                    <a:p>
                      <a:pPr marL="0" marR="0" indent="0" algn="l">
                        <a:lnSpc>
                          <a:spcPct val="150000"/>
                        </a:lnSpc>
                        <a:spcBef>
                          <a:spcPts val="0"/>
                        </a:spcBef>
                        <a:spcAft>
                          <a:spcPts val="0"/>
                        </a:spcAft>
                      </a:pPr>
                      <a:r>
                        <a:rPr lang="es-EC" sz="1000" dirty="0">
                          <a:solidFill>
                            <a:schemeClr val="tx1"/>
                          </a:solidFill>
                          <a:effectLst/>
                        </a:rPr>
                        <a:t>G3 vs G4</a:t>
                      </a:r>
                      <a:endParaRPr lang="es-EC" sz="1100" dirty="0">
                        <a:solidFill>
                          <a:schemeClr val="tx1"/>
                        </a:solidFill>
                        <a:effectLst/>
                        <a:latin typeface="Times New Roman"/>
                        <a:ea typeface="Calibri"/>
                        <a:cs typeface="Times New Roman"/>
                      </a:endParaRPr>
                    </a:p>
                  </a:txBody>
                  <a:tcPr marL="61032" marR="61032"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032" marR="61032" marT="0" marB="0" anchor="ctr"/>
                </a:tc>
                <a:tc>
                  <a:txBody>
                    <a:bodyPr/>
                    <a:lstStyle/>
                    <a:p>
                      <a:pPr marL="0" marR="0" indent="0" algn="ctr">
                        <a:lnSpc>
                          <a:spcPct val="150000"/>
                        </a:lnSpc>
                        <a:spcBef>
                          <a:spcPts val="0"/>
                        </a:spcBef>
                        <a:spcAft>
                          <a:spcPts val="0"/>
                        </a:spcAft>
                      </a:pPr>
                      <a:r>
                        <a:rPr lang="es-EC" sz="1000">
                          <a:effectLst/>
                        </a:rPr>
                        <a:t>1,94 *</a:t>
                      </a:r>
                      <a:endParaRPr lang="es-EC" sz="1100">
                        <a:effectLst/>
                        <a:latin typeface="Times New Roman"/>
                        <a:ea typeface="Calibri"/>
                        <a:cs typeface="Times New Roman"/>
                      </a:endParaRPr>
                    </a:p>
                  </a:txBody>
                  <a:tcPr marL="61032" marR="61032" marT="0" marB="0" anchor="ctr"/>
                </a:tc>
              </a:tr>
              <a:tr h="250928">
                <a:tc>
                  <a:txBody>
                    <a:bodyPr/>
                    <a:lstStyle/>
                    <a:p>
                      <a:pPr marL="0" marR="0" indent="0" algn="l">
                        <a:lnSpc>
                          <a:spcPct val="150000"/>
                        </a:lnSpc>
                        <a:spcBef>
                          <a:spcPts val="0"/>
                        </a:spcBef>
                        <a:spcAft>
                          <a:spcPts val="0"/>
                        </a:spcAft>
                      </a:pPr>
                      <a:r>
                        <a:rPr lang="es-EC" sz="1000">
                          <a:effectLst/>
                        </a:rPr>
                        <a:t>G5 vs G6-G7</a:t>
                      </a:r>
                      <a:endParaRPr lang="es-EC" sz="1100">
                        <a:effectLst/>
                        <a:latin typeface="Times New Roman"/>
                        <a:ea typeface="Calibri"/>
                        <a:cs typeface="Times New Roman"/>
                      </a:endParaRPr>
                    </a:p>
                  </a:txBody>
                  <a:tcPr marL="61032" marR="61032"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032" marR="61032" marT="0" marB="0" anchor="ctr"/>
                </a:tc>
                <a:tc>
                  <a:txBody>
                    <a:bodyPr/>
                    <a:lstStyle/>
                    <a:p>
                      <a:pPr marL="0" marR="0" indent="0" algn="ctr">
                        <a:lnSpc>
                          <a:spcPct val="150000"/>
                        </a:lnSpc>
                        <a:spcBef>
                          <a:spcPts val="0"/>
                        </a:spcBef>
                        <a:spcAft>
                          <a:spcPts val="0"/>
                        </a:spcAft>
                      </a:pPr>
                      <a:r>
                        <a:rPr lang="es-EC" sz="1000">
                          <a:effectLst/>
                        </a:rPr>
                        <a:t>1,37 ns</a:t>
                      </a:r>
                      <a:endParaRPr lang="es-EC" sz="1100">
                        <a:effectLst/>
                        <a:latin typeface="Times New Roman"/>
                        <a:ea typeface="Calibri"/>
                        <a:cs typeface="Times New Roman"/>
                      </a:endParaRPr>
                    </a:p>
                  </a:txBody>
                  <a:tcPr marL="61032" marR="61032" marT="0" marB="0" anchor="ctr"/>
                </a:tc>
              </a:tr>
              <a:tr h="250928">
                <a:tc>
                  <a:txBody>
                    <a:bodyPr/>
                    <a:lstStyle/>
                    <a:p>
                      <a:pPr marL="0" marR="0" indent="0" algn="l">
                        <a:lnSpc>
                          <a:spcPct val="150000"/>
                        </a:lnSpc>
                        <a:spcBef>
                          <a:spcPts val="0"/>
                        </a:spcBef>
                        <a:spcAft>
                          <a:spcPts val="0"/>
                        </a:spcAft>
                      </a:pPr>
                      <a:r>
                        <a:rPr lang="es-EC" sz="1000">
                          <a:effectLst/>
                        </a:rPr>
                        <a:t>G6 vs G7</a:t>
                      </a:r>
                      <a:endParaRPr lang="es-EC" sz="1100">
                        <a:effectLst/>
                        <a:latin typeface="Times New Roman"/>
                        <a:ea typeface="Calibri"/>
                        <a:cs typeface="Times New Roman"/>
                      </a:endParaRPr>
                    </a:p>
                  </a:txBody>
                  <a:tcPr marL="61032" marR="61032"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032" marR="61032" marT="0" marB="0" anchor="ctr"/>
                </a:tc>
                <a:tc>
                  <a:txBody>
                    <a:bodyPr/>
                    <a:lstStyle/>
                    <a:p>
                      <a:pPr marL="0" marR="0" indent="0" algn="ctr">
                        <a:lnSpc>
                          <a:spcPct val="150000"/>
                        </a:lnSpc>
                        <a:spcBef>
                          <a:spcPts val="0"/>
                        </a:spcBef>
                        <a:spcAft>
                          <a:spcPts val="0"/>
                        </a:spcAft>
                      </a:pPr>
                      <a:r>
                        <a:rPr lang="es-EC" sz="1000">
                          <a:effectLst/>
                        </a:rPr>
                        <a:t>0,34 ns</a:t>
                      </a:r>
                      <a:endParaRPr lang="es-EC" sz="1100">
                        <a:effectLst/>
                        <a:latin typeface="Times New Roman"/>
                        <a:ea typeface="Calibri"/>
                        <a:cs typeface="Times New Roman"/>
                      </a:endParaRPr>
                    </a:p>
                  </a:txBody>
                  <a:tcPr marL="61032" marR="61032" marT="0" marB="0" anchor="ctr"/>
                </a:tc>
              </a:tr>
              <a:tr h="250928">
                <a:tc>
                  <a:txBody>
                    <a:bodyPr/>
                    <a:lstStyle/>
                    <a:p>
                      <a:pPr marL="0" marR="0" indent="0" algn="l">
                        <a:lnSpc>
                          <a:spcPct val="150000"/>
                        </a:lnSpc>
                        <a:spcBef>
                          <a:spcPts val="0"/>
                        </a:spcBef>
                        <a:spcAft>
                          <a:spcPts val="0"/>
                        </a:spcAft>
                      </a:pPr>
                      <a:r>
                        <a:rPr lang="es-EC" sz="1000" dirty="0">
                          <a:solidFill>
                            <a:schemeClr val="tx1"/>
                          </a:solidFill>
                          <a:effectLst/>
                        </a:rPr>
                        <a:t>DG1</a:t>
                      </a:r>
                      <a:endParaRPr lang="es-EC" sz="1100" dirty="0">
                        <a:solidFill>
                          <a:schemeClr val="tx1"/>
                        </a:solidFill>
                        <a:effectLst/>
                        <a:latin typeface="Times New Roman"/>
                        <a:ea typeface="Calibri"/>
                        <a:cs typeface="Times New Roman"/>
                      </a:endParaRPr>
                    </a:p>
                  </a:txBody>
                  <a:tcPr marL="61032" marR="61032"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032" marR="61032" marT="0" marB="0" anchor="ctr"/>
                </a:tc>
                <a:tc>
                  <a:txBody>
                    <a:bodyPr/>
                    <a:lstStyle/>
                    <a:p>
                      <a:pPr marL="0" marR="0" indent="0" algn="ctr">
                        <a:lnSpc>
                          <a:spcPct val="150000"/>
                        </a:lnSpc>
                        <a:spcBef>
                          <a:spcPts val="0"/>
                        </a:spcBef>
                        <a:spcAft>
                          <a:spcPts val="0"/>
                        </a:spcAft>
                      </a:pPr>
                      <a:r>
                        <a:rPr lang="es-EC" sz="1000">
                          <a:effectLst/>
                        </a:rPr>
                        <a:t>4,75 **</a:t>
                      </a:r>
                      <a:endParaRPr lang="es-EC" sz="1100">
                        <a:effectLst/>
                        <a:latin typeface="Times New Roman"/>
                        <a:ea typeface="Calibri"/>
                        <a:cs typeface="Times New Roman"/>
                      </a:endParaRPr>
                    </a:p>
                  </a:txBody>
                  <a:tcPr marL="61032" marR="61032" marT="0" marB="0" anchor="ctr"/>
                </a:tc>
              </a:tr>
              <a:tr h="250928">
                <a:tc>
                  <a:txBody>
                    <a:bodyPr/>
                    <a:lstStyle/>
                    <a:p>
                      <a:pPr marL="0" marR="0" indent="0" algn="l">
                        <a:lnSpc>
                          <a:spcPct val="150000"/>
                        </a:lnSpc>
                        <a:spcBef>
                          <a:spcPts val="0"/>
                        </a:spcBef>
                        <a:spcAft>
                          <a:spcPts val="0"/>
                        </a:spcAft>
                      </a:pPr>
                      <a:r>
                        <a:rPr lang="es-EC" sz="1000" dirty="0">
                          <a:solidFill>
                            <a:schemeClr val="bg1"/>
                          </a:solidFill>
                          <a:effectLst/>
                        </a:rPr>
                        <a:t>DG2</a:t>
                      </a:r>
                      <a:endParaRPr lang="es-EC" sz="1100" dirty="0">
                        <a:solidFill>
                          <a:schemeClr val="bg1"/>
                        </a:solidFill>
                        <a:effectLst/>
                        <a:latin typeface="Times New Roman"/>
                        <a:ea typeface="Calibri"/>
                        <a:cs typeface="Times New Roman"/>
                      </a:endParaRPr>
                    </a:p>
                  </a:txBody>
                  <a:tcPr marL="61032" marR="61032"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032" marR="61032" marT="0" marB="0" anchor="ctr"/>
                </a:tc>
                <a:tc>
                  <a:txBody>
                    <a:bodyPr/>
                    <a:lstStyle/>
                    <a:p>
                      <a:pPr marL="0" marR="0" indent="0" algn="ctr">
                        <a:lnSpc>
                          <a:spcPct val="150000"/>
                        </a:lnSpc>
                        <a:spcBef>
                          <a:spcPts val="0"/>
                        </a:spcBef>
                        <a:spcAft>
                          <a:spcPts val="0"/>
                        </a:spcAft>
                      </a:pPr>
                      <a:r>
                        <a:rPr lang="es-EC" sz="1000" dirty="0">
                          <a:effectLst/>
                        </a:rPr>
                        <a:t>0,10 ns</a:t>
                      </a:r>
                      <a:endParaRPr lang="es-EC" sz="1100" dirty="0">
                        <a:effectLst/>
                        <a:latin typeface="Times New Roman"/>
                        <a:ea typeface="Calibri"/>
                        <a:cs typeface="Times New Roman"/>
                      </a:endParaRPr>
                    </a:p>
                  </a:txBody>
                  <a:tcPr marL="61032" marR="61032" marT="0" marB="0" anchor="ctr"/>
                </a:tc>
              </a:tr>
              <a:tr h="250928">
                <a:tc>
                  <a:txBody>
                    <a:bodyPr/>
                    <a:lstStyle/>
                    <a:p>
                      <a:pPr marL="0" marR="0" indent="0" algn="l">
                        <a:lnSpc>
                          <a:spcPct val="150000"/>
                        </a:lnSpc>
                        <a:spcBef>
                          <a:spcPts val="0"/>
                        </a:spcBef>
                        <a:spcAft>
                          <a:spcPts val="0"/>
                        </a:spcAft>
                      </a:pPr>
                      <a:r>
                        <a:rPr lang="es-EC" sz="1000" dirty="0">
                          <a:solidFill>
                            <a:schemeClr val="tx1"/>
                          </a:solidFill>
                          <a:effectLst/>
                        </a:rPr>
                        <a:t>DG3</a:t>
                      </a:r>
                      <a:endParaRPr lang="es-EC" sz="1100" dirty="0">
                        <a:solidFill>
                          <a:schemeClr val="tx1"/>
                        </a:solidFill>
                        <a:effectLst/>
                        <a:latin typeface="Times New Roman"/>
                        <a:ea typeface="Calibri"/>
                        <a:cs typeface="Times New Roman"/>
                      </a:endParaRPr>
                    </a:p>
                  </a:txBody>
                  <a:tcPr marL="61032" marR="61032"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032" marR="61032" marT="0" marB="0" anchor="ctr"/>
                </a:tc>
                <a:tc>
                  <a:txBody>
                    <a:bodyPr/>
                    <a:lstStyle/>
                    <a:p>
                      <a:pPr marL="0" marR="0" indent="0" algn="ctr">
                        <a:lnSpc>
                          <a:spcPct val="150000"/>
                        </a:lnSpc>
                        <a:spcBef>
                          <a:spcPts val="0"/>
                        </a:spcBef>
                        <a:spcAft>
                          <a:spcPts val="0"/>
                        </a:spcAft>
                      </a:pPr>
                      <a:r>
                        <a:rPr lang="es-EC" sz="1000">
                          <a:effectLst/>
                        </a:rPr>
                        <a:t>4,23 **</a:t>
                      </a:r>
                      <a:endParaRPr lang="es-EC" sz="1100">
                        <a:effectLst/>
                        <a:latin typeface="Times New Roman"/>
                        <a:ea typeface="Calibri"/>
                        <a:cs typeface="Times New Roman"/>
                      </a:endParaRPr>
                    </a:p>
                  </a:txBody>
                  <a:tcPr marL="61032" marR="61032" marT="0" marB="0" anchor="ctr"/>
                </a:tc>
              </a:tr>
              <a:tr h="250928">
                <a:tc>
                  <a:txBody>
                    <a:bodyPr/>
                    <a:lstStyle/>
                    <a:p>
                      <a:pPr marL="0" marR="0" indent="0" algn="l">
                        <a:lnSpc>
                          <a:spcPct val="150000"/>
                        </a:lnSpc>
                        <a:spcBef>
                          <a:spcPts val="0"/>
                        </a:spcBef>
                        <a:spcAft>
                          <a:spcPts val="0"/>
                        </a:spcAft>
                      </a:pPr>
                      <a:r>
                        <a:rPr lang="es-EC" sz="1000">
                          <a:effectLst/>
                        </a:rPr>
                        <a:t>DG4</a:t>
                      </a:r>
                      <a:endParaRPr lang="es-EC" sz="1100">
                        <a:effectLst/>
                        <a:latin typeface="Times New Roman"/>
                        <a:ea typeface="Calibri"/>
                        <a:cs typeface="Times New Roman"/>
                      </a:endParaRPr>
                    </a:p>
                  </a:txBody>
                  <a:tcPr marL="61032" marR="61032"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032" marR="61032" marT="0" marB="0" anchor="ctr"/>
                </a:tc>
                <a:tc>
                  <a:txBody>
                    <a:bodyPr/>
                    <a:lstStyle/>
                    <a:p>
                      <a:pPr marL="0" marR="0" indent="0" algn="ctr">
                        <a:lnSpc>
                          <a:spcPct val="150000"/>
                        </a:lnSpc>
                        <a:spcBef>
                          <a:spcPts val="0"/>
                        </a:spcBef>
                        <a:spcAft>
                          <a:spcPts val="0"/>
                        </a:spcAft>
                      </a:pPr>
                      <a:r>
                        <a:rPr lang="es-EC" sz="1000">
                          <a:effectLst/>
                        </a:rPr>
                        <a:t>2,31 *</a:t>
                      </a:r>
                      <a:endParaRPr lang="es-EC" sz="1100">
                        <a:effectLst/>
                        <a:latin typeface="Times New Roman"/>
                        <a:ea typeface="Calibri"/>
                        <a:cs typeface="Times New Roman"/>
                      </a:endParaRPr>
                    </a:p>
                  </a:txBody>
                  <a:tcPr marL="61032" marR="61032" marT="0" marB="0" anchor="ctr"/>
                </a:tc>
              </a:tr>
              <a:tr h="250928">
                <a:tc>
                  <a:txBody>
                    <a:bodyPr/>
                    <a:lstStyle/>
                    <a:p>
                      <a:pPr marL="0" marR="0" indent="0" algn="l">
                        <a:lnSpc>
                          <a:spcPct val="150000"/>
                        </a:lnSpc>
                        <a:spcBef>
                          <a:spcPts val="0"/>
                        </a:spcBef>
                        <a:spcAft>
                          <a:spcPts val="0"/>
                        </a:spcAft>
                      </a:pPr>
                      <a:r>
                        <a:rPr lang="es-EC" sz="1000">
                          <a:effectLst/>
                        </a:rPr>
                        <a:t>DG5</a:t>
                      </a:r>
                      <a:endParaRPr lang="es-EC" sz="1100">
                        <a:effectLst/>
                        <a:latin typeface="Times New Roman"/>
                        <a:ea typeface="Calibri"/>
                        <a:cs typeface="Times New Roman"/>
                      </a:endParaRPr>
                    </a:p>
                  </a:txBody>
                  <a:tcPr marL="61032" marR="61032"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032" marR="61032" marT="0" marB="0" anchor="ctr"/>
                </a:tc>
                <a:tc>
                  <a:txBody>
                    <a:bodyPr/>
                    <a:lstStyle/>
                    <a:p>
                      <a:pPr marL="0" marR="0" indent="0" algn="ctr">
                        <a:lnSpc>
                          <a:spcPct val="150000"/>
                        </a:lnSpc>
                        <a:spcBef>
                          <a:spcPts val="0"/>
                        </a:spcBef>
                        <a:spcAft>
                          <a:spcPts val="0"/>
                        </a:spcAft>
                      </a:pPr>
                      <a:r>
                        <a:rPr lang="es-EC" sz="1000">
                          <a:effectLst/>
                        </a:rPr>
                        <a:t>1,57 ns</a:t>
                      </a:r>
                      <a:endParaRPr lang="es-EC" sz="1100">
                        <a:effectLst/>
                        <a:latin typeface="Times New Roman"/>
                        <a:ea typeface="Calibri"/>
                        <a:cs typeface="Times New Roman"/>
                      </a:endParaRPr>
                    </a:p>
                  </a:txBody>
                  <a:tcPr marL="61032" marR="61032" marT="0" marB="0" anchor="ctr"/>
                </a:tc>
              </a:tr>
              <a:tr h="250928">
                <a:tc>
                  <a:txBody>
                    <a:bodyPr/>
                    <a:lstStyle/>
                    <a:p>
                      <a:pPr marL="0" marR="0" indent="0" algn="l">
                        <a:lnSpc>
                          <a:spcPct val="150000"/>
                        </a:lnSpc>
                        <a:spcBef>
                          <a:spcPts val="0"/>
                        </a:spcBef>
                        <a:spcAft>
                          <a:spcPts val="0"/>
                        </a:spcAft>
                      </a:pPr>
                      <a:r>
                        <a:rPr lang="es-EC" sz="1000" dirty="0">
                          <a:solidFill>
                            <a:schemeClr val="tx1"/>
                          </a:solidFill>
                          <a:effectLst/>
                        </a:rPr>
                        <a:t>DG6</a:t>
                      </a:r>
                      <a:endParaRPr lang="es-EC" sz="1100" dirty="0">
                        <a:solidFill>
                          <a:schemeClr val="tx1"/>
                        </a:solidFill>
                        <a:effectLst/>
                        <a:latin typeface="Times New Roman"/>
                        <a:ea typeface="Calibri"/>
                        <a:cs typeface="Times New Roman"/>
                      </a:endParaRPr>
                    </a:p>
                  </a:txBody>
                  <a:tcPr marL="61032" marR="61032"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032" marR="61032" marT="0" marB="0" anchor="ctr"/>
                </a:tc>
                <a:tc>
                  <a:txBody>
                    <a:bodyPr/>
                    <a:lstStyle/>
                    <a:p>
                      <a:pPr marL="0" marR="0" indent="0" algn="ctr">
                        <a:lnSpc>
                          <a:spcPct val="150000"/>
                        </a:lnSpc>
                        <a:spcBef>
                          <a:spcPts val="0"/>
                        </a:spcBef>
                        <a:spcAft>
                          <a:spcPts val="0"/>
                        </a:spcAft>
                      </a:pPr>
                      <a:r>
                        <a:rPr lang="es-EC" sz="1000">
                          <a:effectLst/>
                        </a:rPr>
                        <a:t>5,40 **</a:t>
                      </a:r>
                      <a:endParaRPr lang="es-EC" sz="1100">
                        <a:effectLst/>
                        <a:latin typeface="Times New Roman"/>
                        <a:ea typeface="Calibri"/>
                        <a:cs typeface="Times New Roman"/>
                      </a:endParaRPr>
                    </a:p>
                  </a:txBody>
                  <a:tcPr marL="61032" marR="61032" marT="0" marB="0" anchor="ctr"/>
                </a:tc>
              </a:tr>
              <a:tr h="250928">
                <a:tc>
                  <a:txBody>
                    <a:bodyPr/>
                    <a:lstStyle/>
                    <a:p>
                      <a:pPr marL="0" marR="0" indent="0" algn="l">
                        <a:lnSpc>
                          <a:spcPct val="150000"/>
                        </a:lnSpc>
                        <a:spcBef>
                          <a:spcPts val="0"/>
                        </a:spcBef>
                        <a:spcAft>
                          <a:spcPts val="0"/>
                        </a:spcAft>
                      </a:pPr>
                      <a:r>
                        <a:rPr lang="es-EC" sz="1000" dirty="0">
                          <a:solidFill>
                            <a:schemeClr val="tx1"/>
                          </a:solidFill>
                          <a:effectLst/>
                        </a:rPr>
                        <a:t>DG7</a:t>
                      </a:r>
                      <a:endParaRPr lang="es-EC" sz="1100" dirty="0">
                        <a:solidFill>
                          <a:schemeClr val="tx1"/>
                        </a:solidFill>
                        <a:effectLst/>
                        <a:latin typeface="Times New Roman"/>
                        <a:ea typeface="Calibri"/>
                        <a:cs typeface="Times New Roman"/>
                      </a:endParaRPr>
                    </a:p>
                  </a:txBody>
                  <a:tcPr marL="61032" marR="61032"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032" marR="61032" marT="0" marB="0" anchor="ctr"/>
                </a:tc>
                <a:tc>
                  <a:txBody>
                    <a:bodyPr/>
                    <a:lstStyle/>
                    <a:p>
                      <a:pPr marL="0" marR="0" indent="0" algn="ctr">
                        <a:lnSpc>
                          <a:spcPct val="150000"/>
                        </a:lnSpc>
                        <a:spcBef>
                          <a:spcPts val="0"/>
                        </a:spcBef>
                        <a:spcAft>
                          <a:spcPts val="0"/>
                        </a:spcAft>
                      </a:pPr>
                      <a:r>
                        <a:rPr lang="es-EC" sz="1000">
                          <a:effectLst/>
                        </a:rPr>
                        <a:t>2,94 *</a:t>
                      </a:r>
                      <a:endParaRPr lang="es-EC" sz="1100">
                        <a:effectLst/>
                        <a:latin typeface="Times New Roman"/>
                        <a:ea typeface="Calibri"/>
                        <a:cs typeface="Times New Roman"/>
                      </a:endParaRPr>
                    </a:p>
                  </a:txBody>
                  <a:tcPr marL="61032" marR="61032" marT="0" marB="0" anchor="ctr"/>
                </a:tc>
              </a:tr>
              <a:tr h="250928">
                <a:tc>
                  <a:txBody>
                    <a:bodyPr/>
                    <a:lstStyle/>
                    <a:p>
                      <a:pPr marL="0" marR="0" indent="0" algn="l">
                        <a:lnSpc>
                          <a:spcPct val="150000"/>
                        </a:lnSpc>
                        <a:spcBef>
                          <a:spcPts val="0"/>
                        </a:spcBef>
                        <a:spcAft>
                          <a:spcPts val="0"/>
                        </a:spcAft>
                      </a:pPr>
                      <a:r>
                        <a:rPr lang="es-EC" sz="1000">
                          <a:effectLst/>
                        </a:rPr>
                        <a:t>TOTAL</a:t>
                      </a:r>
                      <a:endParaRPr lang="es-EC" sz="1100">
                        <a:effectLst/>
                        <a:latin typeface="Times New Roman"/>
                        <a:ea typeface="Calibri"/>
                        <a:cs typeface="Times New Roman"/>
                      </a:endParaRPr>
                    </a:p>
                  </a:txBody>
                  <a:tcPr marL="61032" marR="61032" marT="0" marB="0" anchor="ctr"/>
                </a:tc>
                <a:tc>
                  <a:txBody>
                    <a:bodyPr/>
                    <a:lstStyle/>
                    <a:p>
                      <a:pPr marL="0" marR="0" indent="0" algn="ctr">
                        <a:lnSpc>
                          <a:spcPct val="150000"/>
                        </a:lnSpc>
                        <a:spcBef>
                          <a:spcPts val="0"/>
                        </a:spcBef>
                        <a:spcAft>
                          <a:spcPts val="0"/>
                        </a:spcAft>
                      </a:pPr>
                      <a:r>
                        <a:rPr lang="es-EC" sz="1000">
                          <a:effectLst/>
                        </a:rPr>
                        <a:t>41</a:t>
                      </a:r>
                      <a:endParaRPr lang="es-EC" sz="1100">
                        <a:effectLst/>
                        <a:latin typeface="Times New Roman"/>
                        <a:ea typeface="Calibri"/>
                        <a:cs typeface="Times New Roman"/>
                      </a:endParaRPr>
                    </a:p>
                  </a:txBody>
                  <a:tcPr marL="61032" marR="61032" marT="0" marB="0" anchor="ctr"/>
                </a:tc>
                <a:tc>
                  <a:txBody>
                    <a:bodyPr/>
                    <a:lstStyle/>
                    <a:p>
                      <a:pPr marL="0" marR="0" indent="0" algn="ctr">
                        <a:lnSpc>
                          <a:spcPct val="150000"/>
                        </a:lnSpc>
                        <a:spcBef>
                          <a:spcPts val="0"/>
                        </a:spcBef>
                        <a:spcAft>
                          <a:spcPts val="0"/>
                        </a:spcAft>
                      </a:pPr>
                      <a:r>
                        <a:rPr lang="es-EC" sz="1000">
                          <a:effectLst/>
                        </a:rPr>
                        <a:t> </a:t>
                      </a:r>
                      <a:endParaRPr lang="es-EC" sz="1100">
                        <a:effectLst/>
                        <a:latin typeface="Times New Roman"/>
                        <a:ea typeface="Calibri"/>
                        <a:cs typeface="Times New Roman"/>
                      </a:endParaRPr>
                    </a:p>
                  </a:txBody>
                  <a:tcPr marL="61032" marR="61032" marT="0" marB="0" anchor="ctr"/>
                </a:tc>
              </a:tr>
              <a:tr h="250928">
                <a:tc>
                  <a:txBody>
                    <a:bodyPr/>
                    <a:lstStyle/>
                    <a:p>
                      <a:pPr marL="0" marR="0" indent="0" algn="l">
                        <a:lnSpc>
                          <a:spcPct val="150000"/>
                        </a:lnSpc>
                        <a:spcBef>
                          <a:spcPts val="0"/>
                        </a:spcBef>
                        <a:spcAft>
                          <a:spcPts val="0"/>
                        </a:spcAft>
                      </a:pPr>
                      <a:r>
                        <a:rPr lang="es-EC" sz="1000">
                          <a:effectLst/>
                        </a:rPr>
                        <a:t>ERROR</a:t>
                      </a:r>
                      <a:endParaRPr lang="es-EC" sz="1100">
                        <a:effectLst/>
                        <a:latin typeface="Times New Roman"/>
                        <a:ea typeface="Calibri"/>
                        <a:cs typeface="Times New Roman"/>
                      </a:endParaRPr>
                    </a:p>
                  </a:txBody>
                  <a:tcPr marL="61032" marR="61032" marT="0" marB="0" anchor="ctr"/>
                </a:tc>
                <a:tc>
                  <a:txBody>
                    <a:bodyPr/>
                    <a:lstStyle/>
                    <a:p>
                      <a:pPr marL="0" marR="0" indent="0" algn="ctr">
                        <a:lnSpc>
                          <a:spcPct val="150000"/>
                        </a:lnSpc>
                        <a:spcBef>
                          <a:spcPts val="0"/>
                        </a:spcBef>
                        <a:spcAft>
                          <a:spcPts val="0"/>
                        </a:spcAft>
                      </a:pPr>
                      <a:r>
                        <a:rPr lang="es-EC" sz="1000">
                          <a:effectLst/>
                        </a:rPr>
                        <a:t>26</a:t>
                      </a:r>
                      <a:endParaRPr lang="es-EC" sz="1100">
                        <a:effectLst/>
                        <a:latin typeface="Times New Roman"/>
                        <a:ea typeface="Calibri"/>
                        <a:cs typeface="Times New Roman"/>
                      </a:endParaRPr>
                    </a:p>
                  </a:txBody>
                  <a:tcPr marL="61032" marR="61032" marT="0" marB="0" anchor="ctr"/>
                </a:tc>
                <a:tc>
                  <a:txBody>
                    <a:bodyPr/>
                    <a:lstStyle/>
                    <a:p>
                      <a:pPr marL="0" marR="0" indent="0" algn="ctr">
                        <a:lnSpc>
                          <a:spcPct val="150000"/>
                        </a:lnSpc>
                        <a:spcBef>
                          <a:spcPts val="0"/>
                        </a:spcBef>
                        <a:spcAft>
                          <a:spcPts val="0"/>
                        </a:spcAft>
                      </a:pPr>
                      <a:r>
                        <a:rPr lang="es-EC" sz="1000">
                          <a:effectLst/>
                        </a:rPr>
                        <a:t>0,45</a:t>
                      </a:r>
                      <a:endParaRPr lang="es-EC" sz="1100">
                        <a:effectLst/>
                        <a:latin typeface="Times New Roman"/>
                        <a:ea typeface="Calibri"/>
                        <a:cs typeface="Times New Roman"/>
                      </a:endParaRPr>
                    </a:p>
                  </a:txBody>
                  <a:tcPr marL="61032" marR="61032" marT="0" marB="0" anchor="ctr"/>
                </a:tc>
              </a:tr>
              <a:tr h="250928">
                <a:tc>
                  <a:txBody>
                    <a:bodyPr/>
                    <a:lstStyle/>
                    <a:p>
                      <a:pPr marL="0" marR="0" indent="0" algn="l">
                        <a:lnSpc>
                          <a:spcPct val="150000"/>
                        </a:lnSpc>
                        <a:spcBef>
                          <a:spcPts val="0"/>
                        </a:spcBef>
                        <a:spcAft>
                          <a:spcPts val="0"/>
                        </a:spcAft>
                      </a:pPr>
                      <a:r>
                        <a:rPr lang="es-EC" sz="1000">
                          <a:effectLst/>
                        </a:rPr>
                        <a:t>CV%</a:t>
                      </a:r>
                      <a:endParaRPr lang="es-EC" sz="1100">
                        <a:effectLst/>
                        <a:latin typeface="Times New Roman"/>
                        <a:ea typeface="Calibri"/>
                        <a:cs typeface="Times New Roman"/>
                      </a:endParaRPr>
                    </a:p>
                  </a:txBody>
                  <a:tcPr marL="61032" marR="61032" marT="0" marB="0" anchor="ctr"/>
                </a:tc>
                <a:tc>
                  <a:txBody>
                    <a:bodyPr/>
                    <a:lstStyle/>
                    <a:p>
                      <a:pPr marL="0" marR="0" indent="0" algn="ctr">
                        <a:lnSpc>
                          <a:spcPct val="150000"/>
                        </a:lnSpc>
                        <a:spcBef>
                          <a:spcPts val="0"/>
                        </a:spcBef>
                        <a:spcAft>
                          <a:spcPts val="0"/>
                        </a:spcAft>
                      </a:pPr>
                      <a:r>
                        <a:rPr lang="es-EC" sz="1000">
                          <a:effectLst/>
                        </a:rPr>
                        <a:t> </a:t>
                      </a:r>
                      <a:endParaRPr lang="es-EC" sz="1100">
                        <a:effectLst/>
                        <a:latin typeface="Times New Roman"/>
                        <a:ea typeface="Calibri"/>
                        <a:cs typeface="Times New Roman"/>
                      </a:endParaRPr>
                    </a:p>
                  </a:txBody>
                  <a:tcPr marL="61032" marR="61032" marT="0" marB="0" anchor="ctr"/>
                </a:tc>
                <a:tc>
                  <a:txBody>
                    <a:bodyPr/>
                    <a:lstStyle/>
                    <a:p>
                      <a:pPr marL="0" marR="0" indent="0" algn="ctr">
                        <a:lnSpc>
                          <a:spcPct val="150000"/>
                        </a:lnSpc>
                        <a:spcBef>
                          <a:spcPts val="0"/>
                        </a:spcBef>
                        <a:spcAft>
                          <a:spcPts val="0"/>
                        </a:spcAft>
                      </a:pPr>
                      <a:r>
                        <a:rPr lang="es-EC" sz="1000" dirty="0">
                          <a:effectLst/>
                        </a:rPr>
                        <a:t>4,87</a:t>
                      </a:r>
                      <a:endParaRPr lang="es-EC" sz="1100" dirty="0">
                        <a:effectLst/>
                        <a:latin typeface="Times New Roman"/>
                        <a:ea typeface="Calibri"/>
                        <a:cs typeface="Times New Roman"/>
                      </a:endParaRPr>
                    </a:p>
                  </a:txBody>
                  <a:tcPr marL="61032" marR="61032" marT="0" marB="0" anchor="ctr"/>
                </a:tc>
              </a:tr>
            </a:tbl>
          </a:graphicData>
        </a:graphic>
      </p:graphicFrame>
      <p:sp>
        <p:nvSpPr>
          <p:cNvPr id="6" name="5 Elipse"/>
          <p:cNvSpPr/>
          <p:nvPr/>
        </p:nvSpPr>
        <p:spPr>
          <a:xfrm rot="5400000">
            <a:off x="6236347" y="1917053"/>
            <a:ext cx="328906"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7 Elipse"/>
          <p:cNvSpPr/>
          <p:nvPr/>
        </p:nvSpPr>
        <p:spPr>
          <a:xfrm rot="5400000">
            <a:off x="6236347" y="2233906"/>
            <a:ext cx="328906"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Elipse"/>
          <p:cNvSpPr/>
          <p:nvPr/>
        </p:nvSpPr>
        <p:spPr>
          <a:xfrm rot="5400000">
            <a:off x="6236347" y="2427591"/>
            <a:ext cx="328906"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Elipse"/>
          <p:cNvSpPr/>
          <p:nvPr/>
        </p:nvSpPr>
        <p:spPr>
          <a:xfrm rot="5400000">
            <a:off x="6236347" y="3136253"/>
            <a:ext cx="328906"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Elipse"/>
          <p:cNvSpPr/>
          <p:nvPr/>
        </p:nvSpPr>
        <p:spPr>
          <a:xfrm rot="5400000">
            <a:off x="6236347" y="3974453"/>
            <a:ext cx="328906"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11 Elipse"/>
          <p:cNvSpPr/>
          <p:nvPr/>
        </p:nvSpPr>
        <p:spPr>
          <a:xfrm rot="5400000">
            <a:off x="6244264" y="4455759"/>
            <a:ext cx="328906"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12 Elipse"/>
          <p:cNvSpPr/>
          <p:nvPr/>
        </p:nvSpPr>
        <p:spPr>
          <a:xfrm rot="5400000">
            <a:off x="6264056" y="5193653"/>
            <a:ext cx="328906"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13 Elipse"/>
          <p:cNvSpPr/>
          <p:nvPr/>
        </p:nvSpPr>
        <p:spPr>
          <a:xfrm rot="5400000">
            <a:off x="6264056" y="5510506"/>
            <a:ext cx="328906"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49676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par>
                          <p:cTn id="17" fill="hold">
                            <p:stCondLst>
                              <p:cond delay="1500"/>
                            </p:stCondLst>
                            <p:childTnLst>
                              <p:par>
                                <p:cTn id="18" presetID="22" presetClass="entr" presetSubtype="4"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par>
                          <p:cTn id="21" fill="hold">
                            <p:stCondLst>
                              <p:cond delay="2000"/>
                            </p:stCondLst>
                            <p:childTnLst>
                              <p:par>
                                <p:cTn id="22" presetID="22" presetClass="entr" presetSubtype="4"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par>
                          <p:cTn id="25" fill="hold">
                            <p:stCondLst>
                              <p:cond delay="2500"/>
                            </p:stCondLst>
                            <p:childTnLst>
                              <p:par>
                                <p:cTn id="26" presetID="22" presetClass="entr" presetSubtype="4"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par>
                          <p:cTn id="29" fill="hold">
                            <p:stCondLst>
                              <p:cond delay="3000"/>
                            </p:stCondLst>
                            <p:childTnLst>
                              <p:par>
                                <p:cTn id="30" presetID="2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par>
                          <p:cTn id="33" fill="hold">
                            <p:stCondLst>
                              <p:cond delay="3500"/>
                            </p:stCondLst>
                            <p:childTnLst>
                              <p:par>
                                <p:cTn id="34" presetID="22" presetClass="entr" presetSubtype="4"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par>
                          <p:cTn id="37" fill="hold">
                            <p:stCondLst>
                              <p:cond delay="4000"/>
                            </p:stCondLst>
                            <p:childTnLst>
                              <p:par>
                                <p:cTn id="38" presetID="22" presetClass="entr" presetSubtype="4"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childTnLst>
                          </p:cTn>
                        </p:par>
                        <p:par>
                          <p:cTn id="41" fill="hold">
                            <p:stCondLst>
                              <p:cond delay="4500"/>
                            </p:stCondLst>
                            <p:childTnLst>
                              <p:par>
                                <p:cTn id="42" presetID="22" presetClass="entr" presetSubtype="4"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P spid="10" grpId="0" animBg="1"/>
      <p:bldP spid="11" grpId="0" animBg="1"/>
      <p:bldP spid="12" grpId="0" animBg="1"/>
      <p:bldP spid="13" grpId="0" animBg="1"/>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3318164" y="605134"/>
            <a:ext cx="2667000"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smtClean="0"/>
              <a:t>ANCHO DE HOJA</a:t>
            </a:r>
            <a:endParaRPr lang="en-US" sz="2000" b="1" dirty="0"/>
          </a:p>
        </p:txBody>
      </p:sp>
      <p:pic>
        <p:nvPicPr>
          <p:cNvPr id="2050" name="Gráfico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62" y="1714005"/>
            <a:ext cx="4402138"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Gráfico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2565" y="2514600"/>
            <a:ext cx="4402138" cy="2607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CuadroTexto"/>
          <p:cNvSpPr txBox="1"/>
          <p:nvPr/>
        </p:nvSpPr>
        <p:spPr>
          <a:xfrm>
            <a:off x="990600" y="1375451"/>
            <a:ext cx="2917081" cy="338554"/>
          </a:xfrm>
          <a:prstGeom prst="rect">
            <a:avLst/>
          </a:prstGeom>
          <a:noFill/>
        </p:spPr>
        <p:txBody>
          <a:bodyPr wrap="square" rtlCol="0">
            <a:spAutoFit/>
          </a:bodyPr>
          <a:lstStyle/>
          <a:p>
            <a:pPr algn="ctr"/>
            <a:r>
              <a:rPr lang="es-EC" sz="1600" b="1" dirty="0" smtClean="0"/>
              <a:t>Ancho de Hoja – Tratamientos</a:t>
            </a:r>
            <a:endParaRPr lang="es-EC" sz="1600" b="1" dirty="0"/>
          </a:p>
        </p:txBody>
      </p:sp>
      <p:sp>
        <p:nvSpPr>
          <p:cNvPr id="9" name="8 CuadroTexto"/>
          <p:cNvSpPr txBox="1"/>
          <p:nvPr/>
        </p:nvSpPr>
        <p:spPr>
          <a:xfrm>
            <a:off x="5541119" y="2176046"/>
            <a:ext cx="2917081" cy="338554"/>
          </a:xfrm>
          <a:prstGeom prst="rect">
            <a:avLst/>
          </a:prstGeom>
          <a:noFill/>
        </p:spPr>
        <p:txBody>
          <a:bodyPr wrap="square" rtlCol="0">
            <a:spAutoFit/>
          </a:bodyPr>
          <a:lstStyle/>
          <a:p>
            <a:pPr algn="ctr"/>
            <a:r>
              <a:rPr lang="es-EC" sz="1600" b="1" dirty="0" smtClean="0"/>
              <a:t>Ancho de Hoja – Grupos</a:t>
            </a:r>
            <a:endParaRPr lang="es-EC" sz="1600" b="1" dirty="0"/>
          </a:p>
        </p:txBody>
      </p:sp>
      <p:sp>
        <p:nvSpPr>
          <p:cNvPr id="11" name="10 CuadroTexto"/>
          <p:cNvSpPr txBox="1"/>
          <p:nvPr/>
        </p:nvSpPr>
        <p:spPr>
          <a:xfrm>
            <a:off x="200623" y="4368225"/>
            <a:ext cx="4218977" cy="584775"/>
          </a:xfrm>
          <a:prstGeom prst="rect">
            <a:avLst/>
          </a:prstGeom>
          <a:noFill/>
        </p:spPr>
        <p:txBody>
          <a:bodyPr wrap="square" rtlCol="0">
            <a:spAutoFit/>
          </a:bodyPr>
          <a:lstStyle/>
          <a:p>
            <a:pPr algn="ctr"/>
            <a:r>
              <a:rPr lang="en-US" sz="1600" dirty="0" smtClean="0"/>
              <a:t>T1 (100% FQ + 0% Z)   </a:t>
            </a:r>
            <a:r>
              <a:rPr lang="en-US" sz="1600" dirty="0" err="1" smtClean="0"/>
              <a:t>vs</a:t>
            </a:r>
            <a:r>
              <a:rPr lang="en-US" sz="1600" dirty="0" smtClean="0"/>
              <a:t>   T12 (80% FQ + 0%Z)</a:t>
            </a:r>
            <a:endParaRPr lang="es-EC" sz="1600" dirty="0" smtClean="0"/>
          </a:p>
          <a:p>
            <a:pPr algn="ctr"/>
            <a:r>
              <a:rPr lang="es-EC" sz="1600" dirty="0" smtClean="0"/>
              <a:t>T1 vs T12  =  &gt; 23,24 %</a:t>
            </a:r>
            <a:endParaRPr lang="es-EC" sz="1600" dirty="0"/>
          </a:p>
        </p:txBody>
      </p:sp>
      <p:sp>
        <p:nvSpPr>
          <p:cNvPr id="12" name="11 CuadroTexto"/>
          <p:cNvSpPr txBox="1"/>
          <p:nvPr/>
        </p:nvSpPr>
        <p:spPr>
          <a:xfrm>
            <a:off x="4800600" y="5137987"/>
            <a:ext cx="4038600" cy="584775"/>
          </a:xfrm>
          <a:prstGeom prst="rect">
            <a:avLst/>
          </a:prstGeom>
          <a:noFill/>
        </p:spPr>
        <p:txBody>
          <a:bodyPr wrap="square" rtlCol="0">
            <a:spAutoFit/>
          </a:bodyPr>
          <a:lstStyle/>
          <a:p>
            <a:pPr algn="ctr"/>
            <a:r>
              <a:rPr lang="en-US" sz="1600" dirty="0" smtClean="0"/>
              <a:t>G1 (100% FQ + 0% Z) </a:t>
            </a:r>
            <a:r>
              <a:rPr lang="en-US" sz="1600" dirty="0" err="1" smtClean="0"/>
              <a:t>vs</a:t>
            </a:r>
            <a:r>
              <a:rPr lang="en-US" sz="1600" dirty="0" smtClean="0"/>
              <a:t> G6 (80% FQ + 0% Z)</a:t>
            </a:r>
            <a:endParaRPr lang="es-EC" sz="1600" dirty="0" smtClean="0"/>
          </a:p>
          <a:p>
            <a:pPr algn="ctr"/>
            <a:r>
              <a:rPr lang="es-EC" sz="1600" dirty="0" smtClean="0"/>
              <a:t>G1 vs G6  =  &gt; 17,85 %</a:t>
            </a:r>
            <a:endParaRPr lang="es-EC" sz="1600" dirty="0"/>
          </a:p>
        </p:txBody>
      </p:sp>
      <p:sp>
        <p:nvSpPr>
          <p:cNvPr id="13" name="12 Elipse"/>
          <p:cNvSpPr/>
          <p:nvPr/>
        </p:nvSpPr>
        <p:spPr>
          <a:xfrm>
            <a:off x="649641" y="2363698"/>
            <a:ext cx="328906" cy="56010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13 Elipse"/>
          <p:cNvSpPr/>
          <p:nvPr/>
        </p:nvSpPr>
        <p:spPr>
          <a:xfrm>
            <a:off x="3550708" y="2678388"/>
            <a:ext cx="328906" cy="6328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14 Elipse"/>
          <p:cNvSpPr/>
          <p:nvPr/>
        </p:nvSpPr>
        <p:spPr>
          <a:xfrm>
            <a:off x="5486400" y="3326093"/>
            <a:ext cx="328906" cy="56010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15 Elipse"/>
          <p:cNvSpPr/>
          <p:nvPr/>
        </p:nvSpPr>
        <p:spPr>
          <a:xfrm>
            <a:off x="8001000" y="3886200"/>
            <a:ext cx="328906" cy="6328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4967654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3318164" y="605134"/>
            <a:ext cx="2667000"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smtClean="0"/>
              <a:t>ANCHO DE HOJA</a:t>
            </a:r>
            <a:endParaRPr lang="en-US" sz="2000" b="1" dirty="0"/>
          </a:p>
        </p:txBody>
      </p:sp>
      <p:pic>
        <p:nvPicPr>
          <p:cNvPr id="3074" name="Gráfico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623" y="1905000"/>
            <a:ext cx="4264025" cy="254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Gráfico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2640013"/>
            <a:ext cx="4200525" cy="254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CuadroTexto"/>
          <p:cNvSpPr txBox="1"/>
          <p:nvPr/>
        </p:nvSpPr>
        <p:spPr>
          <a:xfrm>
            <a:off x="990600" y="1490246"/>
            <a:ext cx="2917081" cy="338554"/>
          </a:xfrm>
          <a:prstGeom prst="rect">
            <a:avLst/>
          </a:prstGeom>
          <a:noFill/>
        </p:spPr>
        <p:txBody>
          <a:bodyPr wrap="square" rtlCol="0">
            <a:spAutoFit/>
          </a:bodyPr>
          <a:lstStyle/>
          <a:p>
            <a:pPr algn="ctr"/>
            <a:r>
              <a:rPr lang="es-EC" sz="1600" b="1" dirty="0" smtClean="0"/>
              <a:t>Ancho de Hoja – G1 vs G2-G7</a:t>
            </a:r>
            <a:endParaRPr lang="es-EC" sz="1600" b="1" dirty="0"/>
          </a:p>
        </p:txBody>
      </p:sp>
      <p:sp>
        <p:nvSpPr>
          <p:cNvPr id="9" name="8 CuadroTexto"/>
          <p:cNvSpPr txBox="1"/>
          <p:nvPr/>
        </p:nvSpPr>
        <p:spPr>
          <a:xfrm>
            <a:off x="5388719" y="2286000"/>
            <a:ext cx="2917081" cy="338554"/>
          </a:xfrm>
          <a:prstGeom prst="rect">
            <a:avLst/>
          </a:prstGeom>
          <a:noFill/>
        </p:spPr>
        <p:txBody>
          <a:bodyPr wrap="square" rtlCol="0">
            <a:spAutoFit/>
          </a:bodyPr>
          <a:lstStyle/>
          <a:p>
            <a:pPr algn="ctr"/>
            <a:r>
              <a:rPr lang="es-EC" sz="1600" b="1" dirty="0" smtClean="0"/>
              <a:t>Ancho de Hoja – G3 vs G4</a:t>
            </a:r>
            <a:endParaRPr lang="es-EC" sz="1600" b="1" dirty="0"/>
          </a:p>
        </p:txBody>
      </p:sp>
      <p:cxnSp>
        <p:nvCxnSpPr>
          <p:cNvPr id="10" name="9 Conector recto"/>
          <p:cNvCxnSpPr/>
          <p:nvPr/>
        </p:nvCxnSpPr>
        <p:spPr>
          <a:xfrm>
            <a:off x="1608364" y="2335213"/>
            <a:ext cx="1896836" cy="941387"/>
          </a:xfrm>
          <a:prstGeom prst="line">
            <a:avLst/>
          </a:prstGeom>
          <a:ln w="19050">
            <a:solidFill>
              <a:srgbClr val="FF0000"/>
            </a:solidFill>
            <a:headEnd type="stealth"/>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p:nvCxnSpPr>
        <p:spPr>
          <a:xfrm flipH="1">
            <a:off x="6248400" y="3048000"/>
            <a:ext cx="1600200" cy="941387"/>
          </a:xfrm>
          <a:prstGeom prst="line">
            <a:avLst/>
          </a:prstGeom>
          <a:ln w="19050">
            <a:solidFill>
              <a:srgbClr val="FF0000"/>
            </a:solidFill>
            <a:headEnd type="stealth"/>
          </a:ln>
        </p:spPr>
        <p:style>
          <a:lnRef idx="1">
            <a:schemeClr val="accent1"/>
          </a:lnRef>
          <a:fillRef idx="0">
            <a:schemeClr val="accent1"/>
          </a:fillRef>
          <a:effectRef idx="0">
            <a:schemeClr val="accent1"/>
          </a:effectRef>
          <a:fontRef idx="minor">
            <a:schemeClr val="tx1"/>
          </a:fontRef>
        </p:style>
      </p:cxnSp>
      <p:sp>
        <p:nvSpPr>
          <p:cNvPr id="18" name="17 CuadroTexto"/>
          <p:cNvSpPr txBox="1"/>
          <p:nvPr/>
        </p:nvSpPr>
        <p:spPr>
          <a:xfrm>
            <a:off x="200623" y="4495800"/>
            <a:ext cx="4218977" cy="338554"/>
          </a:xfrm>
          <a:prstGeom prst="rect">
            <a:avLst/>
          </a:prstGeom>
          <a:noFill/>
        </p:spPr>
        <p:txBody>
          <a:bodyPr wrap="square" rtlCol="0">
            <a:spAutoFit/>
          </a:bodyPr>
          <a:lstStyle/>
          <a:p>
            <a:pPr algn="ctr"/>
            <a:r>
              <a:rPr lang="es-EC" sz="1600" dirty="0"/>
              <a:t>G</a:t>
            </a:r>
            <a:r>
              <a:rPr lang="es-EC" sz="1600" dirty="0" smtClean="0"/>
              <a:t>1 vs G2-G7  =  &gt; 9,95 %</a:t>
            </a:r>
            <a:endParaRPr lang="es-EC" sz="1600" dirty="0"/>
          </a:p>
        </p:txBody>
      </p:sp>
      <p:sp>
        <p:nvSpPr>
          <p:cNvPr id="19" name="18 CuadroTexto"/>
          <p:cNvSpPr txBox="1"/>
          <p:nvPr/>
        </p:nvSpPr>
        <p:spPr>
          <a:xfrm>
            <a:off x="4705948" y="5257800"/>
            <a:ext cx="4218977" cy="584775"/>
          </a:xfrm>
          <a:prstGeom prst="rect">
            <a:avLst/>
          </a:prstGeom>
          <a:noFill/>
        </p:spPr>
        <p:txBody>
          <a:bodyPr wrap="square" rtlCol="0">
            <a:spAutoFit/>
          </a:bodyPr>
          <a:lstStyle/>
          <a:p>
            <a:pPr algn="ctr"/>
            <a:r>
              <a:rPr lang="en-US" sz="1600" dirty="0" smtClean="0"/>
              <a:t>G3 (70% FQ + 30% Z)   -   G4 (90% FQ + 0% Z)</a:t>
            </a:r>
            <a:endParaRPr lang="es-EC" sz="1600" dirty="0" smtClean="0"/>
          </a:p>
          <a:p>
            <a:pPr algn="ctr"/>
            <a:r>
              <a:rPr lang="es-EC" sz="1600" dirty="0" smtClean="0"/>
              <a:t>G3 vs G4  =  &lt; 5,65 %</a:t>
            </a:r>
            <a:endParaRPr lang="es-EC" sz="1600" dirty="0"/>
          </a:p>
        </p:txBody>
      </p:sp>
    </p:spTree>
    <p:extLst>
      <p:ext uri="{BB962C8B-B14F-4D97-AF65-F5344CB8AC3E}">
        <p14:creationId xmlns:p14="http://schemas.microsoft.com/office/powerpoint/2010/main" val="24967654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pic>
        <p:nvPicPr>
          <p:cNvPr id="4098" name="Gráfico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858963"/>
            <a:ext cx="4267200" cy="240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Gráfico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667000"/>
            <a:ext cx="4416136" cy="2531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CuadroTexto"/>
          <p:cNvSpPr txBox="1"/>
          <p:nvPr/>
        </p:nvSpPr>
        <p:spPr>
          <a:xfrm>
            <a:off x="3318164" y="605134"/>
            <a:ext cx="2667000"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smtClean="0"/>
              <a:t>ANCHO DE HOJA</a:t>
            </a:r>
            <a:endParaRPr lang="en-US" sz="2000" b="1" dirty="0"/>
          </a:p>
        </p:txBody>
      </p:sp>
      <p:sp>
        <p:nvSpPr>
          <p:cNvPr id="8" name="7 CuadroTexto"/>
          <p:cNvSpPr txBox="1"/>
          <p:nvPr/>
        </p:nvSpPr>
        <p:spPr>
          <a:xfrm>
            <a:off x="990600" y="1490246"/>
            <a:ext cx="2917081" cy="338554"/>
          </a:xfrm>
          <a:prstGeom prst="rect">
            <a:avLst/>
          </a:prstGeom>
          <a:noFill/>
        </p:spPr>
        <p:txBody>
          <a:bodyPr wrap="square" rtlCol="0">
            <a:spAutoFit/>
          </a:bodyPr>
          <a:lstStyle/>
          <a:p>
            <a:pPr algn="ctr"/>
            <a:r>
              <a:rPr lang="es-EC" sz="1600" b="1" dirty="0" smtClean="0"/>
              <a:t>Ancho de Hoja – DG1</a:t>
            </a:r>
            <a:endParaRPr lang="es-EC" sz="1600" b="1" dirty="0"/>
          </a:p>
        </p:txBody>
      </p:sp>
      <p:sp>
        <p:nvSpPr>
          <p:cNvPr id="9" name="8 CuadroTexto"/>
          <p:cNvSpPr txBox="1"/>
          <p:nvPr/>
        </p:nvSpPr>
        <p:spPr>
          <a:xfrm>
            <a:off x="5562600" y="2286000"/>
            <a:ext cx="2917081" cy="338554"/>
          </a:xfrm>
          <a:prstGeom prst="rect">
            <a:avLst/>
          </a:prstGeom>
          <a:noFill/>
        </p:spPr>
        <p:txBody>
          <a:bodyPr wrap="square" rtlCol="0">
            <a:spAutoFit/>
          </a:bodyPr>
          <a:lstStyle/>
          <a:p>
            <a:pPr algn="ctr"/>
            <a:r>
              <a:rPr lang="es-EC" sz="1600" b="1" dirty="0" smtClean="0"/>
              <a:t>Ancho de Hoja – DG3</a:t>
            </a:r>
            <a:endParaRPr lang="es-EC" sz="1600" b="1" dirty="0"/>
          </a:p>
        </p:txBody>
      </p:sp>
      <p:cxnSp>
        <p:nvCxnSpPr>
          <p:cNvPr id="10" name="9 Conector recto"/>
          <p:cNvCxnSpPr/>
          <p:nvPr/>
        </p:nvCxnSpPr>
        <p:spPr>
          <a:xfrm>
            <a:off x="1578794" y="2243554"/>
            <a:ext cx="1926406" cy="956846"/>
          </a:xfrm>
          <a:prstGeom prst="line">
            <a:avLst/>
          </a:prstGeom>
          <a:ln w="19050">
            <a:solidFill>
              <a:srgbClr val="FF0000"/>
            </a:solidFill>
            <a:headEnd type="stealth"/>
          </a:ln>
        </p:spPr>
        <p:style>
          <a:lnRef idx="1">
            <a:schemeClr val="accent1"/>
          </a:lnRef>
          <a:fillRef idx="0">
            <a:schemeClr val="accent1"/>
          </a:fillRef>
          <a:effectRef idx="0">
            <a:schemeClr val="accent1"/>
          </a:effectRef>
          <a:fontRef idx="minor">
            <a:schemeClr val="tx1"/>
          </a:fontRef>
        </p:style>
      </p:cxnSp>
      <p:sp>
        <p:nvSpPr>
          <p:cNvPr id="11" name="10 CuadroTexto"/>
          <p:cNvSpPr txBox="1"/>
          <p:nvPr/>
        </p:nvSpPr>
        <p:spPr>
          <a:xfrm>
            <a:off x="1387929" y="1905000"/>
            <a:ext cx="593271" cy="338554"/>
          </a:xfrm>
          <a:prstGeom prst="rect">
            <a:avLst/>
          </a:prstGeom>
          <a:noFill/>
        </p:spPr>
        <p:txBody>
          <a:bodyPr wrap="square" rtlCol="0">
            <a:spAutoFit/>
          </a:bodyPr>
          <a:lstStyle/>
          <a:p>
            <a:pPr algn="ctr"/>
            <a:r>
              <a:rPr lang="en-US" sz="1600" b="1" dirty="0" smtClean="0">
                <a:solidFill>
                  <a:srgbClr val="00B050"/>
                </a:solidFill>
              </a:rPr>
              <a:t>C </a:t>
            </a:r>
            <a:r>
              <a:rPr lang="en-US" sz="1600" b="1" dirty="0">
                <a:solidFill>
                  <a:srgbClr val="00B050"/>
                </a:solidFill>
              </a:rPr>
              <a:t>M</a:t>
            </a:r>
            <a:endParaRPr lang="es-EC" sz="1600" b="1" dirty="0">
              <a:solidFill>
                <a:srgbClr val="00B050"/>
              </a:solidFill>
            </a:endParaRPr>
          </a:p>
        </p:txBody>
      </p:sp>
      <p:sp>
        <p:nvSpPr>
          <p:cNvPr id="12" name="11 CuadroTexto"/>
          <p:cNvSpPr txBox="1"/>
          <p:nvPr/>
        </p:nvSpPr>
        <p:spPr>
          <a:xfrm>
            <a:off x="3276600" y="2861846"/>
            <a:ext cx="593271" cy="338554"/>
          </a:xfrm>
          <a:prstGeom prst="rect">
            <a:avLst/>
          </a:prstGeom>
          <a:noFill/>
        </p:spPr>
        <p:txBody>
          <a:bodyPr wrap="square" rtlCol="0">
            <a:spAutoFit/>
          </a:bodyPr>
          <a:lstStyle/>
          <a:p>
            <a:pPr algn="ctr"/>
            <a:r>
              <a:rPr lang="en-US" sz="1600" b="1" dirty="0" smtClean="0">
                <a:solidFill>
                  <a:srgbClr val="FFC000"/>
                </a:solidFill>
              </a:rPr>
              <a:t>S </a:t>
            </a:r>
            <a:r>
              <a:rPr lang="en-US" sz="1600" b="1" dirty="0">
                <a:solidFill>
                  <a:srgbClr val="FFC000"/>
                </a:solidFill>
              </a:rPr>
              <a:t>M</a:t>
            </a:r>
            <a:endParaRPr lang="es-EC" sz="1600" b="1" dirty="0">
              <a:solidFill>
                <a:srgbClr val="FFC000"/>
              </a:solidFill>
            </a:endParaRPr>
          </a:p>
        </p:txBody>
      </p:sp>
      <p:cxnSp>
        <p:nvCxnSpPr>
          <p:cNvPr id="14" name="13 Conector recto"/>
          <p:cNvCxnSpPr/>
          <p:nvPr/>
        </p:nvCxnSpPr>
        <p:spPr>
          <a:xfrm>
            <a:off x="6058265" y="2972376"/>
            <a:ext cx="1926406" cy="1066224"/>
          </a:xfrm>
          <a:prstGeom prst="line">
            <a:avLst/>
          </a:prstGeom>
          <a:ln w="19050">
            <a:solidFill>
              <a:srgbClr val="FF0000"/>
            </a:solidFill>
            <a:headEnd type="stealth"/>
          </a:ln>
        </p:spPr>
        <p:style>
          <a:lnRef idx="1">
            <a:schemeClr val="accent1"/>
          </a:lnRef>
          <a:fillRef idx="0">
            <a:schemeClr val="accent1"/>
          </a:fillRef>
          <a:effectRef idx="0">
            <a:schemeClr val="accent1"/>
          </a:effectRef>
          <a:fontRef idx="minor">
            <a:schemeClr val="tx1"/>
          </a:fontRef>
        </p:style>
      </p:cxnSp>
      <p:sp>
        <p:nvSpPr>
          <p:cNvPr id="15" name="14 CuadroTexto"/>
          <p:cNvSpPr txBox="1"/>
          <p:nvPr/>
        </p:nvSpPr>
        <p:spPr>
          <a:xfrm>
            <a:off x="5867400" y="2667000"/>
            <a:ext cx="593271" cy="338554"/>
          </a:xfrm>
          <a:prstGeom prst="rect">
            <a:avLst/>
          </a:prstGeom>
          <a:noFill/>
        </p:spPr>
        <p:txBody>
          <a:bodyPr wrap="square" rtlCol="0">
            <a:spAutoFit/>
          </a:bodyPr>
          <a:lstStyle/>
          <a:p>
            <a:pPr algn="ctr"/>
            <a:r>
              <a:rPr lang="en-US" sz="1600" b="1" dirty="0" smtClean="0">
                <a:solidFill>
                  <a:srgbClr val="00B050"/>
                </a:solidFill>
              </a:rPr>
              <a:t>C </a:t>
            </a:r>
            <a:r>
              <a:rPr lang="en-US" sz="1600" b="1" dirty="0">
                <a:solidFill>
                  <a:srgbClr val="00B050"/>
                </a:solidFill>
              </a:rPr>
              <a:t>M</a:t>
            </a:r>
            <a:endParaRPr lang="es-EC" sz="1600" b="1" dirty="0">
              <a:solidFill>
                <a:srgbClr val="00B050"/>
              </a:solidFill>
            </a:endParaRPr>
          </a:p>
        </p:txBody>
      </p:sp>
      <p:sp>
        <p:nvSpPr>
          <p:cNvPr id="16" name="15 CuadroTexto"/>
          <p:cNvSpPr txBox="1"/>
          <p:nvPr/>
        </p:nvSpPr>
        <p:spPr>
          <a:xfrm>
            <a:off x="7772400" y="3700046"/>
            <a:ext cx="593271" cy="338554"/>
          </a:xfrm>
          <a:prstGeom prst="rect">
            <a:avLst/>
          </a:prstGeom>
          <a:noFill/>
        </p:spPr>
        <p:txBody>
          <a:bodyPr wrap="square" rtlCol="0">
            <a:spAutoFit/>
          </a:bodyPr>
          <a:lstStyle/>
          <a:p>
            <a:pPr algn="ctr"/>
            <a:r>
              <a:rPr lang="en-US" sz="1600" b="1" dirty="0" smtClean="0">
                <a:solidFill>
                  <a:srgbClr val="FFC000"/>
                </a:solidFill>
              </a:rPr>
              <a:t>S </a:t>
            </a:r>
            <a:r>
              <a:rPr lang="en-US" sz="1600" b="1" dirty="0">
                <a:solidFill>
                  <a:srgbClr val="FFC000"/>
                </a:solidFill>
              </a:rPr>
              <a:t>M</a:t>
            </a:r>
            <a:endParaRPr lang="es-EC" sz="1600" b="1" dirty="0">
              <a:solidFill>
                <a:srgbClr val="FFC000"/>
              </a:solidFill>
            </a:endParaRPr>
          </a:p>
        </p:txBody>
      </p:sp>
      <p:sp>
        <p:nvSpPr>
          <p:cNvPr id="18" name="17 CuadroTexto"/>
          <p:cNvSpPr txBox="1"/>
          <p:nvPr/>
        </p:nvSpPr>
        <p:spPr>
          <a:xfrm>
            <a:off x="152400" y="4343400"/>
            <a:ext cx="4218977" cy="584775"/>
          </a:xfrm>
          <a:prstGeom prst="rect">
            <a:avLst/>
          </a:prstGeom>
          <a:noFill/>
        </p:spPr>
        <p:txBody>
          <a:bodyPr wrap="square" rtlCol="0">
            <a:spAutoFit/>
          </a:bodyPr>
          <a:lstStyle/>
          <a:p>
            <a:pPr algn="ctr"/>
            <a:r>
              <a:rPr lang="en-US" sz="1600" dirty="0" smtClean="0"/>
              <a:t>G1 (100% FQ + 0% Z)</a:t>
            </a:r>
            <a:endParaRPr lang="es-EC" sz="1600" dirty="0" smtClean="0"/>
          </a:p>
          <a:p>
            <a:pPr algn="ctr"/>
            <a:r>
              <a:rPr lang="es-EC" sz="1600" dirty="0" smtClean="0"/>
              <a:t>T1 vs T2  =  &gt; 11,15 %</a:t>
            </a:r>
            <a:endParaRPr lang="es-EC" sz="1600" dirty="0"/>
          </a:p>
        </p:txBody>
      </p:sp>
      <p:sp>
        <p:nvSpPr>
          <p:cNvPr id="19" name="18 CuadroTexto"/>
          <p:cNvSpPr txBox="1"/>
          <p:nvPr/>
        </p:nvSpPr>
        <p:spPr>
          <a:xfrm>
            <a:off x="4670579" y="5222497"/>
            <a:ext cx="4218977" cy="584775"/>
          </a:xfrm>
          <a:prstGeom prst="rect">
            <a:avLst/>
          </a:prstGeom>
          <a:noFill/>
        </p:spPr>
        <p:txBody>
          <a:bodyPr wrap="square" rtlCol="0">
            <a:spAutoFit/>
          </a:bodyPr>
          <a:lstStyle/>
          <a:p>
            <a:pPr algn="ctr"/>
            <a:r>
              <a:rPr lang="en-US" sz="1600" dirty="0" smtClean="0"/>
              <a:t>G3 (80% FQ + 20% Z)</a:t>
            </a:r>
            <a:endParaRPr lang="es-EC" sz="1600" dirty="0" smtClean="0"/>
          </a:p>
          <a:p>
            <a:pPr algn="ctr"/>
            <a:r>
              <a:rPr lang="es-EC" sz="1600" dirty="0" smtClean="0"/>
              <a:t>T1 vs T2  =  &gt; 11,77 %</a:t>
            </a:r>
            <a:endParaRPr lang="es-EC" sz="1600" dirty="0"/>
          </a:p>
        </p:txBody>
      </p:sp>
      <p:sp>
        <p:nvSpPr>
          <p:cNvPr id="13" name="12 CuadroTexto"/>
          <p:cNvSpPr txBox="1"/>
          <p:nvPr/>
        </p:nvSpPr>
        <p:spPr>
          <a:xfrm>
            <a:off x="381000" y="5890736"/>
            <a:ext cx="8382000" cy="738664"/>
          </a:xfrm>
          <a:prstGeom prst="rect">
            <a:avLst/>
          </a:prstGeom>
          <a:noFill/>
        </p:spPr>
        <p:txBody>
          <a:bodyPr wrap="square" rtlCol="0">
            <a:spAutoFit/>
          </a:bodyPr>
          <a:lstStyle/>
          <a:p>
            <a:pPr algn="just"/>
            <a:r>
              <a:rPr lang="es-EC" sz="1400" dirty="0"/>
              <a:t>Hernández 2004; Calvet y </a:t>
            </a:r>
            <a:r>
              <a:rPr lang="es-EC" sz="1400" dirty="0" err="1"/>
              <a:t>Camprubi</a:t>
            </a:r>
            <a:r>
              <a:rPr lang="es-EC" sz="1400" dirty="0"/>
              <a:t> </a:t>
            </a:r>
            <a:r>
              <a:rPr lang="es-EC" sz="1400" i="1" dirty="0"/>
              <a:t>et al </a:t>
            </a:r>
            <a:r>
              <a:rPr lang="es-EC" sz="1400" dirty="0"/>
              <a:t>1996; </a:t>
            </a:r>
            <a:r>
              <a:rPr lang="es-EC" sz="1400" dirty="0" err="1"/>
              <a:t>Francl</a:t>
            </a:r>
            <a:r>
              <a:rPr lang="es-EC" sz="1400" dirty="0"/>
              <a:t> </a:t>
            </a:r>
            <a:r>
              <a:rPr lang="es-EC" sz="1400" i="1" dirty="0"/>
              <a:t>et al</a:t>
            </a:r>
            <a:r>
              <a:rPr lang="es-EC" sz="1400" dirty="0"/>
              <a:t> 1993; citado por </a:t>
            </a:r>
            <a:r>
              <a:rPr lang="es-EC" sz="1400" dirty="0" err="1"/>
              <a:t>Ecofintec</a:t>
            </a:r>
            <a:r>
              <a:rPr lang="es-EC" sz="1400" dirty="0"/>
              <a:t>, 2007, </a:t>
            </a:r>
            <a:r>
              <a:rPr lang="es-EC" sz="1400" dirty="0" smtClean="0"/>
              <a:t>indican </a:t>
            </a:r>
            <a:r>
              <a:rPr lang="es-EC" sz="1400" dirty="0"/>
              <a:t>que </a:t>
            </a:r>
            <a:r>
              <a:rPr lang="es-EC" sz="1400" dirty="0" smtClean="0"/>
              <a:t>varios </a:t>
            </a:r>
            <a:r>
              <a:rPr lang="es-EC" sz="1400" dirty="0"/>
              <a:t>estudios demuestran que la inoculación artificial con hongos MA a especies de interés agrícola, incrementa la nutrición y el crecimiento de la </a:t>
            </a:r>
            <a:r>
              <a:rPr lang="es-EC" sz="1400" dirty="0" smtClean="0"/>
              <a:t>planta </a:t>
            </a:r>
            <a:r>
              <a:rPr lang="es-EC" sz="1400" dirty="0"/>
              <a:t>y le permite a su vez superar situaciones de estrés biótico y abiótico.</a:t>
            </a:r>
          </a:p>
        </p:txBody>
      </p:sp>
    </p:spTree>
    <p:extLst>
      <p:ext uri="{BB962C8B-B14F-4D97-AF65-F5344CB8AC3E}">
        <p14:creationId xmlns:p14="http://schemas.microsoft.com/office/powerpoint/2010/main" val="24967654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pic>
        <p:nvPicPr>
          <p:cNvPr id="5122" name="Gráfico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51" y="1828801"/>
            <a:ext cx="4274849"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Gráfico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438400"/>
            <a:ext cx="4419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CuadroTexto"/>
          <p:cNvSpPr txBox="1"/>
          <p:nvPr/>
        </p:nvSpPr>
        <p:spPr>
          <a:xfrm>
            <a:off x="3318164" y="605134"/>
            <a:ext cx="2667000"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smtClean="0"/>
              <a:t>ANCHO DE HOJA</a:t>
            </a:r>
            <a:endParaRPr lang="en-US" sz="2000" b="1" dirty="0"/>
          </a:p>
        </p:txBody>
      </p:sp>
      <p:sp>
        <p:nvSpPr>
          <p:cNvPr id="8" name="7 CuadroTexto"/>
          <p:cNvSpPr txBox="1"/>
          <p:nvPr/>
        </p:nvSpPr>
        <p:spPr>
          <a:xfrm>
            <a:off x="990600" y="1447800"/>
            <a:ext cx="2917081" cy="338554"/>
          </a:xfrm>
          <a:prstGeom prst="rect">
            <a:avLst/>
          </a:prstGeom>
          <a:noFill/>
        </p:spPr>
        <p:txBody>
          <a:bodyPr wrap="square" rtlCol="0">
            <a:spAutoFit/>
          </a:bodyPr>
          <a:lstStyle/>
          <a:p>
            <a:pPr algn="ctr"/>
            <a:r>
              <a:rPr lang="es-EC" sz="1600" b="1" dirty="0" smtClean="0"/>
              <a:t>Ancho de Hoja – DG4</a:t>
            </a:r>
            <a:endParaRPr lang="es-EC" sz="1600" b="1" dirty="0"/>
          </a:p>
        </p:txBody>
      </p:sp>
      <p:sp>
        <p:nvSpPr>
          <p:cNvPr id="9" name="8 CuadroTexto"/>
          <p:cNvSpPr txBox="1"/>
          <p:nvPr/>
        </p:nvSpPr>
        <p:spPr>
          <a:xfrm>
            <a:off x="5323259" y="2057400"/>
            <a:ext cx="2917081" cy="338554"/>
          </a:xfrm>
          <a:prstGeom prst="rect">
            <a:avLst/>
          </a:prstGeom>
          <a:noFill/>
        </p:spPr>
        <p:txBody>
          <a:bodyPr wrap="square" rtlCol="0">
            <a:spAutoFit/>
          </a:bodyPr>
          <a:lstStyle/>
          <a:p>
            <a:pPr algn="ctr"/>
            <a:r>
              <a:rPr lang="es-EC" sz="1600" b="1" dirty="0" smtClean="0"/>
              <a:t>Ancho de Hoja – DG6</a:t>
            </a:r>
            <a:endParaRPr lang="es-EC" sz="1600" b="1" dirty="0"/>
          </a:p>
        </p:txBody>
      </p:sp>
      <p:cxnSp>
        <p:nvCxnSpPr>
          <p:cNvPr id="10" name="9 Conector recto"/>
          <p:cNvCxnSpPr/>
          <p:nvPr/>
        </p:nvCxnSpPr>
        <p:spPr>
          <a:xfrm>
            <a:off x="1552058" y="2133600"/>
            <a:ext cx="1794164" cy="1066800"/>
          </a:xfrm>
          <a:prstGeom prst="line">
            <a:avLst/>
          </a:prstGeom>
          <a:ln w="19050">
            <a:solidFill>
              <a:srgbClr val="FF0000"/>
            </a:solidFill>
            <a:headEnd type="stealth"/>
          </a:ln>
        </p:spPr>
        <p:style>
          <a:lnRef idx="1">
            <a:schemeClr val="accent1"/>
          </a:lnRef>
          <a:fillRef idx="0">
            <a:schemeClr val="accent1"/>
          </a:fillRef>
          <a:effectRef idx="0">
            <a:schemeClr val="accent1"/>
          </a:effectRef>
          <a:fontRef idx="minor">
            <a:schemeClr val="tx1"/>
          </a:fontRef>
        </p:style>
      </p:cxnSp>
      <p:sp>
        <p:nvSpPr>
          <p:cNvPr id="11" name="10 CuadroTexto"/>
          <p:cNvSpPr txBox="1"/>
          <p:nvPr/>
        </p:nvSpPr>
        <p:spPr>
          <a:xfrm>
            <a:off x="1371600" y="1828800"/>
            <a:ext cx="593271" cy="338554"/>
          </a:xfrm>
          <a:prstGeom prst="rect">
            <a:avLst/>
          </a:prstGeom>
          <a:noFill/>
        </p:spPr>
        <p:txBody>
          <a:bodyPr wrap="square" rtlCol="0">
            <a:spAutoFit/>
          </a:bodyPr>
          <a:lstStyle/>
          <a:p>
            <a:pPr algn="ctr"/>
            <a:r>
              <a:rPr lang="en-US" sz="1600" b="1" dirty="0" smtClean="0">
                <a:solidFill>
                  <a:srgbClr val="00B050"/>
                </a:solidFill>
              </a:rPr>
              <a:t>C </a:t>
            </a:r>
            <a:r>
              <a:rPr lang="en-US" sz="1600" b="1" dirty="0">
                <a:solidFill>
                  <a:srgbClr val="00B050"/>
                </a:solidFill>
              </a:rPr>
              <a:t>M</a:t>
            </a:r>
            <a:endParaRPr lang="es-EC" sz="1600" b="1" dirty="0">
              <a:solidFill>
                <a:srgbClr val="00B050"/>
              </a:solidFill>
            </a:endParaRPr>
          </a:p>
        </p:txBody>
      </p:sp>
      <p:sp>
        <p:nvSpPr>
          <p:cNvPr id="12" name="11 CuadroTexto"/>
          <p:cNvSpPr txBox="1"/>
          <p:nvPr/>
        </p:nvSpPr>
        <p:spPr>
          <a:xfrm>
            <a:off x="3216729" y="2861846"/>
            <a:ext cx="593271" cy="338554"/>
          </a:xfrm>
          <a:prstGeom prst="rect">
            <a:avLst/>
          </a:prstGeom>
          <a:noFill/>
        </p:spPr>
        <p:txBody>
          <a:bodyPr wrap="square" rtlCol="0">
            <a:spAutoFit/>
          </a:bodyPr>
          <a:lstStyle/>
          <a:p>
            <a:pPr algn="ctr"/>
            <a:r>
              <a:rPr lang="en-US" sz="1600" b="1" dirty="0" smtClean="0">
                <a:solidFill>
                  <a:srgbClr val="FFC000"/>
                </a:solidFill>
              </a:rPr>
              <a:t>S </a:t>
            </a:r>
            <a:r>
              <a:rPr lang="en-US" sz="1600" b="1" dirty="0">
                <a:solidFill>
                  <a:srgbClr val="FFC000"/>
                </a:solidFill>
              </a:rPr>
              <a:t>M</a:t>
            </a:r>
            <a:endParaRPr lang="es-EC" sz="1600" b="1" dirty="0">
              <a:solidFill>
                <a:srgbClr val="FFC000"/>
              </a:solidFill>
            </a:endParaRPr>
          </a:p>
        </p:txBody>
      </p:sp>
      <p:cxnSp>
        <p:nvCxnSpPr>
          <p:cNvPr id="14" name="13 Conector recto"/>
          <p:cNvCxnSpPr/>
          <p:nvPr/>
        </p:nvCxnSpPr>
        <p:spPr>
          <a:xfrm>
            <a:off x="6120794" y="2781301"/>
            <a:ext cx="1820635" cy="1028699"/>
          </a:xfrm>
          <a:prstGeom prst="line">
            <a:avLst/>
          </a:prstGeom>
          <a:ln w="19050">
            <a:solidFill>
              <a:srgbClr val="FF0000"/>
            </a:solidFill>
            <a:headEnd type="stealth"/>
          </a:ln>
        </p:spPr>
        <p:style>
          <a:lnRef idx="1">
            <a:schemeClr val="accent1"/>
          </a:lnRef>
          <a:fillRef idx="0">
            <a:schemeClr val="accent1"/>
          </a:fillRef>
          <a:effectRef idx="0">
            <a:schemeClr val="accent1"/>
          </a:effectRef>
          <a:fontRef idx="minor">
            <a:schemeClr val="tx1"/>
          </a:fontRef>
        </p:style>
      </p:cxnSp>
      <p:sp>
        <p:nvSpPr>
          <p:cNvPr id="15" name="14 CuadroTexto"/>
          <p:cNvSpPr txBox="1"/>
          <p:nvPr/>
        </p:nvSpPr>
        <p:spPr>
          <a:xfrm>
            <a:off x="5883729" y="2425870"/>
            <a:ext cx="593271" cy="338554"/>
          </a:xfrm>
          <a:prstGeom prst="rect">
            <a:avLst/>
          </a:prstGeom>
          <a:noFill/>
        </p:spPr>
        <p:txBody>
          <a:bodyPr wrap="square" rtlCol="0">
            <a:spAutoFit/>
          </a:bodyPr>
          <a:lstStyle/>
          <a:p>
            <a:pPr algn="ctr"/>
            <a:r>
              <a:rPr lang="en-US" sz="1600" b="1" dirty="0" smtClean="0">
                <a:solidFill>
                  <a:srgbClr val="00B050"/>
                </a:solidFill>
              </a:rPr>
              <a:t>C </a:t>
            </a:r>
            <a:r>
              <a:rPr lang="en-US" sz="1600" b="1" dirty="0">
                <a:solidFill>
                  <a:srgbClr val="00B050"/>
                </a:solidFill>
              </a:rPr>
              <a:t>M</a:t>
            </a:r>
            <a:endParaRPr lang="es-EC" sz="1600" b="1" dirty="0">
              <a:solidFill>
                <a:srgbClr val="00B050"/>
              </a:solidFill>
            </a:endParaRPr>
          </a:p>
        </p:txBody>
      </p:sp>
      <p:sp>
        <p:nvSpPr>
          <p:cNvPr id="16" name="15 CuadroTexto"/>
          <p:cNvSpPr txBox="1"/>
          <p:nvPr/>
        </p:nvSpPr>
        <p:spPr>
          <a:xfrm>
            <a:off x="7772400" y="3471446"/>
            <a:ext cx="593271" cy="338554"/>
          </a:xfrm>
          <a:prstGeom prst="rect">
            <a:avLst/>
          </a:prstGeom>
          <a:noFill/>
        </p:spPr>
        <p:txBody>
          <a:bodyPr wrap="square" rtlCol="0">
            <a:spAutoFit/>
          </a:bodyPr>
          <a:lstStyle/>
          <a:p>
            <a:pPr algn="ctr"/>
            <a:r>
              <a:rPr lang="en-US" sz="1600" b="1" dirty="0" smtClean="0">
                <a:solidFill>
                  <a:srgbClr val="FFC000"/>
                </a:solidFill>
              </a:rPr>
              <a:t>S </a:t>
            </a:r>
            <a:r>
              <a:rPr lang="en-US" sz="1600" b="1" dirty="0">
                <a:solidFill>
                  <a:srgbClr val="FFC000"/>
                </a:solidFill>
              </a:rPr>
              <a:t>M</a:t>
            </a:r>
            <a:endParaRPr lang="es-EC" sz="1600" b="1" dirty="0">
              <a:solidFill>
                <a:srgbClr val="FFC000"/>
              </a:solidFill>
            </a:endParaRPr>
          </a:p>
        </p:txBody>
      </p:sp>
      <p:sp>
        <p:nvSpPr>
          <p:cNvPr id="18" name="17 CuadroTexto"/>
          <p:cNvSpPr txBox="1"/>
          <p:nvPr/>
        </p:nvSpPr>
        <p:spPr>
          <a:xfrm>
            <a:off x="152400" y="4343400"/>
            <a:ext cx="4218977" cy="584775"/>
          </a:xfrm>
          <a:prstGeom prst="rect">
            <a:avLst/>
          </a:prstGeom>
          <a:noFill/>
        </p:spPr>
        <p:txBody>
          <a:bodyPr wrap="square" rtlCol="0">
            <a:spAutoFit/>
          </a:bodyPr>
          <a:lstStyle/>
          <a:p>
            <a:pPr algn="ctr"/>
            <a:r>
              <a:rPr lang="en-US" sz="1600" dirty="0" smtClean="0"/>
              <a:t>G4 (70% FQ + 30% Z)</a:t>
            </a:r>
            <a:endParaRPr lang="es-EC" sz="1600" dirty="0" smtClean="0"/>
          </a:p>
          <a:p>
            <a:pPr algn="ctr"/>
            <a:r>
              <a:rPr lang="es-EC" sz="1600" dirty="0" smtClean="0"/>
              <a:t>T7 vs T8  =  &gt; 8,39 %</a:t>
            </a:r>
            <a:endParaRPr lang="es-EC" sz="1600" dirty="0"/>
          </a:p>
        </p:txBody>
      </p:sp>
      <p:sp>
        <p:nvSpPr>
          <p:cNvPr id="19" name="18 CuadroTexto"/>
          <p:cNvSpPr txBox="1"/>
          <p:nvPr/>
        </p:nvSpPr>
        <p:spPr>
          <a:xfrm>
            <a:off x="4666449" y="5130264"/>
            <a:ext cx="4218977" cy="584775"/>
          </a:xfrm>
          <a:prstGeom prst="rect">
            <a:avLst/>
          </a:prstGeom>
          <a:noFill/>
        </p:spPr>
        <p:txBody>
          <a:bodyPr wrap="square" rtlCol="0">
            <a:spAutoFit/>
          </a:bodyPr>
          <a:lstStyle/>
          <a:p>
            <a:pPr algn="ctr"/>
            <a:r>
              <a:rPr lang="en-US" sz="1600" dirty="0" smtClean="0"/>
              <a:t>G6 (80% FQ + 0% Z)</a:t>
            </a:r>
            <a:endParaRPr lang="es-EC" sz="1600" dirty="0" smtClean="0"/>
          </a:p>
          <a:p>
            <a:pPr algn="ctr"/>
            <a:r>
              <a:rPr lang="es-EC" sz="1600" dirty="0" smtClean="0"/>
              <a:t>T11 vs T12  =  &gt; 13,42 %</a:t>
            </a:r>
            <a:endParaRPr lang="es-EC" sz="1600" dirty="0"/>
          </a:p>
        </p:txBody>
      </p:sp>
    </p:spTree>
    <p:extLst>
      <p:ext uri="{BB962C8B-B14F-4D97-AF65-F5344CB8AC3E}">
        <p14:creationId xmlns:p14="http://schemas.microsoft.com/office/powerpoint/2010/main" val="24967654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pic>
        <p:nvPicPr>
          <p:cNvPr id="6146" name="Gráfico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879979"/>
            <a:ext cx="5029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CuadroTexto"/>
          <p:cNvSpPr txBox="1"/>
          <p:nvPr/>
        </p:nvSpPr>
        <p:spPr>
          <a:xfrm>
            <a:off x="3505200" y="605134"/>
            <a:ext cx="2667000"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smtClean="0"/>
              <a:t>ANCHO DE HOJA</a:t>
            </a:r>
            <a:endParaRPr lang="en-US" sz="2000" b="1" dirty="0"/>
          </a:p>
        </p:txBody>
      </p:sp>
      <p:sp>
        <p:nvSpPr>
          <p:cNvPr id="7" name="6 CuadroTexto"/>
          <p:cNvSpPr txBox="1"/>
          <p:nvPr/>
        </p:nvSpPr>
        <p:spPr>
          <a:xfrm>
            <a:off x="3407519" y="1447800"/>
            <a:ext cx="2917081" cy="338554"/>
          </a:xfrm>
          <a:prstGeom prst="rect">
            <a:avLst/>
          </a:prstGeom>
          <a:noFill/>
        </p:spPr>
        <p:txBody>
          <a:bodyPr wrap="square" rtlCol="0">
            <a:spAutoFit/>
          </a:bodyPr>
          <a:lstStyle/>
          <a:p>
            <a:pPr algn="ctr"/>
            <a:r>
              <a:rPr lang="es-EC" sz="1600" b="1" dirty="0" smtClean="0"/>
              <a:t>Ancho de Hoja – DG6</a:t>
            </a:r>
            <a:endParaRPr lang="es-EC" sz="1600" b="1" dirty="0"/>
          </a:p>
        </p:txBody>
      </p:sp>
      <p:cxnSp>
        <p:nvCxnSpPr>
          <p:cNvPr id="8" name="7 Conector recto"/>
          <p:cNvCxnSpPr/>
          <p:nvPr/>
        </p:nvCxnSpPr>
        <p:spPr>
          <a:xfrm>
            <a:off x="3941618" y="2260796"/>
            <a:ext cx="2078182" cy="1244404"/>
          </a:xfrm>
          <a:prstGeom prst="line">
            <a:avLst/>
          </a:prstGeom>
          <a:ln w="19050">
            <a:solidFill>
              <a:srgbClr val="FF0000"/>
            </a:solidFill>
            <a:headEnd type="stealth"/>
          </a:ln>
        </p:spPr>
        <p:style>
          <a:lnRef idx="1">
            <a:schemeClr val="accent1"/>
          </a:lnRef>
          <a:fillRef idx="0">
            <a:schemeClr val="accent1"/>
          </a:fillRef>
          <a:effectRef idx="0">
            <a:schemeClr val="accent1"/>
          </a:effectRef>
          <a:fontRef idx="minor">
            <a:schemeClr val="tx1"/>
          </a:fontRef>
        </p:style>
      </p:cxnSp>
      <p:sp>
        <p:nvSpPr>
          <p:cNvPr id="9" name="8 CuadroTexto"/>
          <p:cNvSpPr txBox="1"/>
          <p:nvPr/>
        </p:nvSpPr>
        <p:spPr>
          <a:xfrm>
            <a:off x="3673929" y="1947446"/>
            <a:ext cx="593271" cy="338554"/>
          </a:xfrm>
          <a:prstGeom prst="rect">
            <a:avLst/>
          </a:prstGeom>
          <a:noFill/>
        </p:spPr>
        <p:txBody>
          <a:bodyPr wrap="square" rtlCol="0">
            <a:spAutoFit/>
          </a:bodyPr>
          <a:lstStyle/>
          <a:p>
            <a:pPr algn="ctr"/>
            <a:r>
              <a:rPr lang="en-US" sz="1600" b="1" dirty="0" smtClean="0">
                <a:solidFill>
                  <a:srgbClr val="00B050"/>
                </a:solidFill>
              </a:rPr>
              <a:t>C </a:t>
            </a:r>
            <a:r>
              <a:rPr lang="en-US" sz="1600" b="1" dirty="0">
                <a:solidFill>
                  <a:srgbClr val="00B050"/>
                </a:solidFill>
              </a:rPr>
              <a:t>M</a:t>
            </a:r>
            <a:endParaRPr lang="es-EC" sz="1600" b="1" dirty="0">
              <a:solidFill>
                <a:srgbClr val="00B050"/>
              </a:solidFill>
            </a:endParaRPr>
          </a:p>
        </p:txBody>
      </p:sp>
      <p:sp>
        <p:nvSpPr>
          <p:cNvPr id="10" name="9 CuadroTexto"/>
          <p:cNvSpPr txBox="1"/>
          <p:nvPr/>
        </p:nvSpPr>
        <p:spPr>
          <a:xfrm>
            <a:off x="5807529" y="3124200"/>
            <a:ext cx="593271" cy="338554"/>
          </a:xfrm>
          <a:prstGeom prst="rect">
            <a:avLst/>
          </a:prstGeom>
          <a:noFill/>
        </p:spPr>
        <p:txBody>
          <a:bodyPr wrap="square" rtlCol="0">
            <a:spAutoFit/>
          </a:bodyPr>
          <a:lstStyle/>
          <a:p>
            <a:pPr algn="ctr"/>
            <a:r>
              <a:rPr lang="en-US" sz="1600" b="1" dirty="0" smtClean="0">
                <a:solidFill>
                  <a:srgbClr val="FFC000"/>
                </a:solidFill>
              </a:rPr>
              <a:t>S </a:t>
            </a:r>
            <a:r>
              <a:rPr lang="en-US" sz="1600" b="1" dirty="0">
                <a:solidFill>
                  <a:srgbClr val="FFC000"/>
                </a:solidFill>
              </a:rPr>
              <a:t>M</a:t>
            </a:r>
            <a:endParaRPr lang="es-EC" sz="1600" b="1" dirty="0">
              <a:solidFill>
                <a:srgbClr val="FFC000"/>
              </a:solidFill>
            </a:endParaRPr>
          </a:p>
        </p:txBody>
      </p:sp>
      <p:sp>
        <p:nvSpPr>
          <p:cNvPr id="13" name="12 CuadroTexto"/>
          <p:cNvSpPr txBox="1"/>
          <p:nvPr/>
        </p:nvSpPr>
        <p:spPr>
          <a:xfrm>
            <a:off x="2590800" y="4956804"/>
            <a:ext cx="4218977" cy="584775"/>
          </a:xfrm>
          <a:prstGeom prst="rect">
            <a:avLst/>
          </a:prstGeom>
          <a:noFill/>
        </p:spPr>
        <p:txBody>
          <a:bodyPr wrap="square" rtlCol="0">
            <a:spAutoFit/>
          </a:bodyPr>
          <a:lstStyle/>
          <a:p>
            <a:pPr algn="ctr"/>
            <a:r>
              <a:rPr lang="en-US" sz="1600" dirty="0" smtClean="0"/>
              <a:t>G7 (70% FQ + 0% Z)</a:t>
            </a:r>
            <a:endParaRPr lang="es-EC" sz="1600" dirty="0" smtClean="0"/>
          </a:p>
          <a:p>
            <a:pPr algn="ctr"/>
            <a:r>
              <a:rPr lang="es-EC" sz="1600" dirty="0" smtClean="0"/>
              <a:t>T13 vs T14  =  &gt; 9,83 %</a:t>
            </a:r>
            <a:endParaRPr lang="es-EC" sz="1600" dirty="0"/>
          </a:p>
        </p:txBody>
      </p:sp>
      <p:sp>
        <p:nvSpPr>
          <p:cNvPr id="11" name="10 CuadroTexto"/>
          <p:cNvSpPr txBox="1"/>
          <p:nvPr/>
        </p:nvSpPr>
        <p:spPr>
          <a:xfrm>
            <a:off x="200623" y="5814536"/>
            <a:ext cx="8425743" cy="738664"/>
          </a:xfrm>
          <a:prstGeom prst="rect">
            <a:avLst/>
          </a:prstGeom>
          <a:noFill/>
        </p:spPr>
        <p:txBody>
          <a:bodyPr wrap="square" rtlCol="0">
            <a:spAutoFit/>
          </a:bodyPr>
          <a:lstStyle/>
          <a:p>
            <a:pPr algn="just"/>
            <a:r>
              <a:rPr lang="es-EC" sz="1400" dirty="0" err="1">
                <a:latin typeface="Arial" pitchFamily="34" charset="0"/>
                <a:cs typeface="Arial" pitchFamily="34" charset="0"/>
              </a:rPr>
              <a:t>Camprub</a:t>
            </a:r>
            <a:r>
              <a:rPr lang="es-EC" sz="1400" dirty="0">
                <a:latin typeface="Arial" pitchFamily="34" charset="0"/>
                <a:cs typeface="Arial" pitchFamily="34" charset="0"/>
              </a:rPr>
              <a:t> </a:t>
            </a:r>
            <a:r>
              <a:rPr lang="es-EC" sz="1400" i="1" dirty="0">
                <a:latin typeface="Arial" pitchFamily="34" charset="0"/>
                <a:cs typeface="Arial" pitchFamily="34" charset="0"/>
              </a:rPr>
              <a:t>et al </a:t>
            </a:r>
            <a:r>
              <a:rPr lang="es-EC" sz="1400" dirty="0">
                <a:latin typeface="Arial" pitchFamily="34" charset="0"/>
                <a:cs typeface="Arial" pitchFamily="34" charset="0"/>
              </a:rPr>
              <a:t>(2007), </a:t>
            </a:r>
            <a:r>
              <a:rPr lang="es-EC" sz="1400" dirty="0" smtClean="0">
                <a:latin typeface="Arial" pitchFamily="34" charset="0"/>
                <a:cs typeface="Arial" pitchFamily="34" charset="0"/>
              </a:rPr>
              <a:t>menciona que </a:t>
            </a:r>
            <a:r>
              <a:rPr lang="es-EC" sz="1400" dirty="0">
                <a:latin typeface="Arial" pitchFamily="34" charset="0"/>
                <a:cs typeface="Arial" pitchFamily="34" charset="0"/>
              </a:rPr>
              <a:t>la simbiosis micorrízica afecta a los procesos fisiológicos de las plantas y crea una planta más vigorosa que en condiciones desfavorables tiene un crecimiento superior al de la planta no </a:t>
            </a:r>
            <a:r>
              <a:rPr lang="es-EC" sz="1400" dirty="0" smtClean="0">
                <a:latin typeface="Arial" pitchFamily="34" charset="0"/>
                <a:cs typeface="Arial" pitchFamily="34" charset="0"/>
              </a:rPr>
              <a:t>micorrizada. </a:t>
            </a:r>
            <a:endParaRPr lang="es-EC" sz="1400" dirty="0">
              <a:latin typeface="Arial" pitchFamily="34" charset="0"/>
              <a:cs typeface="Arial" pitchFamily="34" charset="0"/>
            </a:endParaRPr>
          </a:p>
        </p:txBody>
      </p:sp>
    </p:spTree>
    <p:extLst>
      <p:ext uri="{BB962C8B-B14F-4D97-AF65-F5344CB8AC3E}">
        <p14:creationId xmlns:p14="http://schemas.microsoft.com/office/powerpoint/2010/main" val="24967654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ntonella\Desktop\TESIS\FOTOGRAFIAS\COSECHA\IMG_218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446650" y="2967335"/>
            <a:ext cx="8250721" cy="110799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6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Nro. PELLAS / PARCELA</a:t>
            </a:r>
            <a:endParaRPr lang="es-ES" sz="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4967654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2819400" y="605134"/>
            <a:ext cx="3733800"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smtClean="0"/>
              <a:t>Nro. PELLAS / PARCELA </a:t>
            </a:r>
            <a:endParaRPr lang="en-US" sz="2000" b="1" dirty="0"/>
          </a:p>
        </p:txBody>
      </p:sp>
      <p:graphicFrame>
        <p:nvGraphicFramePr>
          <p:cNvPr id="5" name="4 Tabla"/>
          <p:cNvGraphicFramePr>
            <a:graphicFrameLocks noGrp="1"/>
          </p:cNvGraphicFramePr>
          <p:nvPr>
            <p:extLst>
              <p:ext uri="{D42A27DB-BD31-4B8C-83A1-F6EECF244321}">
                <p14:modId xmlns:p14="http://schemas.microsoft.com/office/powerpoint/2010/main" val="1304128058"/>
              </p:ext>
            </p:extLst>
          </p:nvPr>
        </p:nvGraphicFramePr>
        <p:xfrm>
          <a:off x="1895176" y="1447800"/>
          <a:ext cx="5343824" cy="5128420"/>
        </p:xfrm>
        <a:graphic>
          <a:graphicData uri="http://schemas.openxmlformats.org/drawingml/2006/table">
            <a:tbl>
              <a:tblPr firstRow="1" firstCol="1" bandRow="1">
                <a:tableStyleId>{5C22544A-7EE6-4342-B048-85BDC9FD1C3A}</a:tableStyleId>
              </a:tblPr>
              <a:tblGrid>
                <a:gridCol w="1805469"/>
                <a:gridCol w="1850832"/>
                <a:gridCol w="1687523"/>
              </a:tblGrid>
              <a:tr h="256421">
                <a:tc>
                  <a:txBody>
                    <a:bodyPr/>
                    <a:lstStyle/>
                    <a:p>
                      <a:pPr marL="0" marR="0" indent="0" algn="ctr">
                        <a:lnSpc>
                          <a:spcPct val="150000"/>
                        </a:lnSpc>
                        <a:spcBef>
                          <a:spcPts val="0"/>
                        </a:spcBef>
                        <a:spcAft>
                          <a:spcPts val="0"/>
                        </a:spcAft>
                      </a:pPr>
                      <a:r>
                        <a:rPr lang="es-EC" sz="1000" dirty="0">
                          <a:effectLst/>
                        </a:rPr>
                        <a:t>Fuente de variación </a:t>
                      </a:r>
                      <a:endParaRPr lang="es-EC" sz="1100" dirty="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dirty="0">
                          <a:effectLst/>
                        </a:rPr>
                        <a:t>Grados de libertad</a:t>
                      </a:r>
                      <a:endParaRPr lang="es-EC" sz="1100" dirty="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dirty="0">
                          <a:effectLst/>
                        </a:rPr>
                        <a:t>Cuadrado medio</a:t>
                      </a:r>
                      <a:endParaRPr lang="es-EC" sz="1100" dirty="0">
                        <a:effectLst/>
                        <a:latin typeface="Times New Roman"/>
                        <a:ea typeface="Calibri"/>
                        <a:cs typeface="Times New Roman"/>
                      </a:endParaRPr>
                    </a:p>
                  </a:txBody>
                  <a:tcPr marL="61718" marR="61718" marT="0" marB="0" anchor="ctr"/>
                </a:tc>
              </a:tr>
              <a:tr h="256421">
                <a:tc>
                  <a:txBody>
                    <a:bodyPr/>
                    <a:lstStyle/>
                    <a:p>
                      <a:pPr marL="0" marR="0" indent="0" algn="l">
                        <a:lnSpc>
                          <a:spcPct val="150000"/>
                        </a:lnSpc>
                        <a:spcBef>
                          <a:spcPts val="0"/>
                        </a:spcBef>
                        <a:spcAft>
                          <a:spcPts val="0"/>
                        </a:spcAft>
                      </a:pPr>
                      <a:r>
                        <a:rPr lang="es-EC" sz="1000">
                          <a:effectLst/>
                        </a:rPr>
                        <a:t>Repeticiones</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2</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606,67 ns</a:t>
                      </a:r>
                      <a:endParaRPr lang="es-EC" sz="1100">
                        <a:effectLst/>
                        <a:latin typeface="Times New Roman"/>
                        <a:ea typeface="Calibri"/>
                        <a:cs typeface="Times New Roman"/>
                      </a:endParaRPr>
                    </a:p>
                  </a:txBody>
                  <a:tcPr marL="61718" marR="61718" marT="0" marB="0" anchor="ctr"/>
                </a:tc>
              </a:tr>
              <a:tr h="256421">
                <a:tc>
                  <a:txBody>
                    <a:bodyPr/>
                    <a:lstStyle/>
                    <a:p>
                      <a:pPr marL="0" marR="0" indent="0" algn="l">
                        <a:lnSpc>
                          <a:spcPct val="150000"/>
                        </a:lnSpc>
                        <a:spcBef>
                          <a:spcPts val="0"/>
                        </a:spcBef>
                        <a:spcAft>
                          <a:spcPts val="0"/>
                        </a:spcAft>
                      </a:pPr>
                      <a:r>
                        <a:rPr lang="es-EC" sz="1000">
                          <a:effectLst/>
                        </a:rPr>
                        <a:t>Tratamientos</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13</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299,87 ns</a:t>
                      </a:r>
                      <a:endParaRPr lang="es-EC" sz="1100">
                        <a:effectLst/>
                        <a:latin typeface="Times New Roman"/>
                        <a:ea typeface="Calibri"/>
                        <a:cs typeface="Times New Roman"/>
                      </a:endParaRPr>
                    </a:p>
                  </a:txBody>
                  <a:tcPr marL="61718" marR="61718" marT="0" marB="0" anchor="ctr"/>
                </a:tc>
              </a:tr>
              <a:tr h="256421">
                <a:tc>
                  <a:txBody>
                    <a:bodyPr/>
                    <a:lstStyle/>
                    <a:p>
                      <a:pPr marL="0" marR="0" indent="0" algn="l">
                        <a:lnSpc>
                          <a:spcPct val="150000"/>
                        </a:lnSpc>
                        <a:spcBef>
                          <a:spcPts val="0"/>
                        </a:spcBef>
                        <a:spcAft>
                          <a:spcPts val="0"/>
                        </a:spcAft>
                      </a:pPr>
                      <a:r>
                        <a:rPr lang="es-EC" sz="1000">
                          <a:effectLst/>
                        </a:rPr>
                        <a:t>Entre Grupos</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6</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117,11 ns</a:t>
                      </a:r>
                      <a:endParaRPr lang="es-EC" sz="1100">
                        <a:effectLst/>
                        <a:latin typeface="Times New Roman"/>
                        <a:ea typeface="Calibri"/>
                        <a:cs typeface="Times New Roman"/>
                      </a:endParaRPr>
                    </a:p>
                  </a:txBody>
                  <a:tcPr marL="61718" marR="61718" marT="0" marB="0" anchor="ctr"/>
                </a:tc>
              </a:tr>
              <a:tr h="256421">
                <a:tc>
                  <a:txBody>
                    <a:bodyPr/>
                    <a:lstStyle/>
                    <a:p>
                      <a:pPr marL="0" marR="0" indent="0" algn="l">
                        <a:lnSpc>
                          <a:spcPct val="150000"/>
                        </a:lnSpc>
                        <a:spcBef>
                          <a:spcPts val="0"/>
                        </a:spcBef>
                        <a:spcAft>
                          <a:spcPts val="0"/>
                        </a:spcAft>
                      </a:pPr>
                      <a:r>
                        <a:rPr lang="es-EC" sz="1000">
                          <a:effectLst/>
                        </a:rPr>
                        <a:t>G1 vs G2-G7</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245,25 ns</a:t>
                      </a:r>
                      <a:endParaRPr lang="es-EC" sz="1100">
                        <a:effectLst/>
                        <a:latin typeface="Times New Roman"/>
                        <a:ea typeface="Calibri"/>
                        <a:cs typeface="Times New Roman"/>
                      </a:endParaRPr>
                    </a:p>
                  </a:txBody>
                  <a:tcPr marL="61718" marR="61718" marT="0" marB="0" anchor="ctr"/>
                </a:tc>
              </a:tr>
              <a:tr h="256421">
                <a:tc>
                  <a:txBody>
                    <a:bodyPr/>
                    <a:lstStyle/>
                    <a:p>
                      <a:pPr marL="0" marR="0" indent="0" algn="l">
                        <a:lnSpc>
                          <a:spcPct val="150000"/>
                        </a:lnSpc>
                        <a:spcBef>
                          <a:spcPts val="0"/>
                        </a:spcBef>
                        <a:spcAft>
                          <a:spcPts val="0"/>
                        </a:spcAft>
                      </a:pPr>
                      <a:r>
                        <a:rPr lang="es-EC" sz="1000">
                          <a:effectLst/>
                        </a:rPr>
                        <a:t>G2-G3-G4 vs G5-G6-G7</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17,92 ns</a:t>
                      </a:r>
                      <a:endParaRPr lang="es-EC" sz="1100">
                        <a:effectLst/>
                        <a:latin typeface="Times New Roman"/>
                        <a:ea typeface="Calibri"/>
                        <a:cs typeface="Times New Roman"/>
                      </a:endParaRPr>
                    </a:p>
                  </a:txBody>
                  <a:tcPr marL="61718" marR="61718" marT="0" marB="0" anchor="ctr"/>
                </a:tc>
              </a:tr>
              <a:tr h="256421">
                <a:tc>
                  <a:txBody>
                    <a:bodyPr/>
                    <a:lstStyle/>
                    <a:p>
                      <a:pPr marL="0" marR="0" indent="0" algn="l">
                        <a:lnSpc>
                          <a:spcPct val="150000"/>
                        </a:lnSpc>
                        <a:spcBef>
                          <a:spcPts val="0"/>
                        </a:spcBef>
                        <a:spcAft>
                          <a:spcPts val="0"/>
                        </a:spcAft>
                      </a:pPr>
                      <a:r>
                        <a:rPr lang="es-EC" sz="1000" dirty="0">
                          <a:effectLst/>
                        </a:rPr>
                        <a:t>G2 vs G3-G4</a:t>
                      </a:r>
                      <a:endParaRPr lang="es-EC" sz="1100" dirty="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43,12 ns</a:t>
                      </a:r>
                      <a:endParaRPr lang="es-EC" sz="1100">
                        <a:effectLst/>
                        <a:latin typeface="Times New Roman"/>
                        <a:ea typeface="Calibri"/>
                        <a:cs typeface="Times New Roman"/>
                      </a:endParaRPr>
                    </a:p>
                  </a:txBody>
                  <a:tcPr marL="61718" marR="61718" marT="0" marB="0" anchor="ctr"/>
                </a:tc>
              </a:tr>
              <a:tr h="256421">
                <a:tc>
                  <a:txBody>
                    <a:bodyPr/>
                    <a:lstStyle/>
                    <a:p>
                      <a:pPr marL="0" marR="0" indent="0" algn="l">
                        <a:lnSpc>
                          <a:spcPct val="150000"/>
                        </a:lnSpc>
                        <a:spcBef>
                          <a:spcPts val="0"/>
                        </a:spcBef>
                        <a:spcAft>
                          <a:spcPts val="0"/>
                        </a:spcAft>
                      </a:pPr>
                      <a:r>
                        <a:rPr lang="es-EC" sz="1000">
                          <a:effectLst/>
                        </a:rPr>
                        <a:t>G3 vs G4</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dirty="0">
                          <a:effectLst/>
                        </a:rPr>
                        <a:t>133,33 ns</a:t>
                      </a:r>
                      <a:endParaRPr lang="es-EC" sz="1100" dirty="0">
                        <a:effectLst/>
                        <a:latin typeface="Times New Roman"/>
                        <a:ea typeface="Calibri"/>
                        <a:cs typeface="Times New Roman"/>
                      </a:endParaRPr>
                    </a:p>
                  </a:txBody>
                  <a:tcPr marL="61718" marR="61718" marT="0" marB="0" anchor="ctr"/>
                </a:tc>
              </a:tr>
              <a:tr h="256421">
                <a:tc>
                  <a:txBody>
                    <a:bodyPr/>
                    <a:lstStyle/>
                    <a:p>
                      <a:pPr marL="0" marR="0" indent="0" algn="l">
                        <a:lnSpc>
                          <a:spcPct val="150000"/>
                        </a:lnSpc>
                        <a:spcBef>
                          <a:spcPts val="0"/>
                        </a:spcBef>
                        <a:spcAft>
                          <a:spcPts val="0"/>
                        </a:spcAft>
                      </a:pPr>
                      <a:r>
                        <a:rPr lang="es-EC" sz="1000">
                          <a:effectLst/>
                        </a:rPr>
                        <a:t>G5 vs G6-G7</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95,06 ns</a:t>
                      </a:r>
                      <a:endParaRPr lang="es-EC" sz="1100">
                        <a:effectLst/>
                        <a:latin typeface="Times New Roman"/>
                        <a:ea typeface="Calibri"/>
                        <a:cs typeface="Times New Roman"/>
                      </a:endParaRPr>
                    </a:p>
                  </a:txBody>
                  <a:tcPr marL="61718" marR="61718" marT="0" marB="0" anchor="ctr"/>
                </a:tc>
              </a:tr>
              <a:tr h="256421">
                <a:tc>
                  <a:txBody>
                    <a:bodyPr/>
                    <a:lstStyle/>
                    <a:p>
                      <a:pPr marL="0" marR="0" indent="0" algn="l">
                        <a:lnSpc>
                          <a:spcPct val="150000"/>
                        </a:lnSpc>
                        <a:spcBef>
                          <a:spcPts val="0"/>
                        </a:spcBef>
                        <a:spcAft>
                          <a:spcPts val="0"/>
                        </a:spcAft>
                      </a:pPr>
                      <a:r>
                        <a:rPr lang="es-EC" sz="1000">
                          <a:effectLst/>
                        </a:rPr>
                        <a:t>G6 vs G7</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168 ns</a:t>
                      </a:r>
                      <a:endParaRPr lang="es-EC" sz="1100">
                        <a:effectLst/>
                        <a:latin typeface="Times New Roman"/>
                        <a:ea typeface="Calibri"/>
                        <a:cs typeface="Times New Roman"/>
                      </a:endParaRPr>
                    </a:p>
                  </a:txBody>
                  <a:tcPr marL="61718" marR="61718" marT="0" marB="0" anchor="ctr"/>
                </a:tc>
              </a:tr>
              <a:tr h="256421">
                <a:tc>
                  <a:txBody>
                    <a:bodyPr/>
                    <a:lstStyle/>
                    <a:p>
                      <a:pPr marL="0" marR="0" indent="0" algn="l">
                        <a:lnSpc>
                          <a:spcPct val="150000"/>
                        </a:lnSpc>
                        <a:spcBef>
                          <a:spcPts val="0"/>
                        </a:spcBef>
                        <a:spcAft>
                          <a:spcPts val="0"/>
                        </a:spcAft>
                      </a:pPr>
                      <a:r>
                        <a:rPr lang="es-EC" sz="1000" dirty="0">
                          <a:solidFill>
                            <a:schemeClr val="tx1"/>
                          </a:solidFill>
                          <a:effectLst/>
                        </a:rPr>
                        <a:t>DG1</a:t>
                      </a:r>
                      <a:endParaRPr lang="es-EC" sz="1100" dirty="0">
                        <a:solidFill>
                          <a:schemeClr val="tx1"/>
                        </a:solidFill>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1082,73 *</a:t>
                      </a:r>
                      <a:endParaRPr lang="es-EC" sz="1100">
                        <a:effectLst/>
                        <a:latin typeface="Times New Roman"/>
                        <a:ea typeface="Calibri"/>
                        <a:cs typeface="Times New Roman"/>
                      </a:endParaRPr>
                    </a:p>
                  </a:txBody>
                  <a:tcPr marL="61718" marR="61718" marT="0" marB="0" anchor="ctr"/>
                </a:tc>
              </a:tr>
              <a:tr h="256421">
                <a:tc>
                  <a:txBody>
                    <a:bodyPr/>
                    <a:lstStyle/>
                    <a:p>
                      <a:pPr marL="0" marR="0" indent="0" algn="l">
                        <a:lnSpc>
                          <a:spcPct val="150000"/>
                        </a:lnSpc>
                        <a:spcBef>
                          <a:spcPts val="0"/>
                        </a:spcBef>
                        <a:spcAft>
                          <a:spcPts val="0"/>
                        </a:spcAft>
                      </a:pPr>
                      <a:r>
                        <a:rPr lang="es-EC" sz="1000">
                          <a:effectLst/>
                        </a:rPr>
                        <a:t>DG2</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136,33 ns</a:t>
                      </a:r>
                      <a:endParaRPr lang="es-EC" sz="1100">
                        <a:effectLst/>
                        <a:latin typeface="Times New Roman"/>
                        <a:ea typeface="Calibri"/>
                        <a:cs typeface="Times New Roman"/>
                      </a:endParaRPr>
                    </a:p>
                  </a:txBody>
                  <a:tcPr marL="61718" marR="61718" marT="0" marB="0" anchor="ctr"/>
                </a:tc>
              </a:tr>
              <a:tr h="256421">
                <a:tc>
                  <a:txBody>
                    <a:bodyPr/>
                    <a:lstStyle/>
                    <a:p>
                      <a:pPr marL="0" marR="0" indent="0" algn="l">
                        <a:lnSpc>
                          <a:spcPct val="150000"/>
                        </a:lnSpc>
                        <a:spcBef>
                          <a:spcPts val="0"/>
                        </a:spcBef>
                        <a:spcAft>
                          <a:spcPts val="0"/>
                        </a:spcAft>
                      </a:pPr>
                      <a:r>
                        <a:rPr lang="es-EC" sz="1000">
                          <a:effectLst/>
                        </a:rPr>
                        <a:t>DG3</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2,53 ns</a:t>
                      </a:r>
                      <a:endParaRPr lang="es-EC" sz="1100">
                        <a:effectLst/>
                        <a:latin typeface="Times New Roman"/>
                        <a:ea typeface="Calibri"/>
                        <a:cs typeface="Times New Roman"/>
                      </a:endParaRPr>
                    </a:p>
                  </a:txBody>
                  <a:tcPr marL="61718" marR="61718" marT="0" marB="0" anchor="ctr"/>
                </a:tc>
              </a:tr>
              <a:tr h="256421">
                <a:tc>
                  <a:txBody>
                    <a:bodyPr/>
                    <a:lstStyle/>
                    <a:p>
                      <a:pPr marL="0" marR="0" indent="0" algn="l">
                        <a:lnSpc>
                          <a:spcPct val="150000"/>
                        </a:lnSpc>
                        <a:spcBef>
                          <a:spcPts val="0"/>
                        </a:spcBef>
                        <a:spcAft>
                          <a:spcPts val="0"/>
                        </a:spcAft>
                      </a:pPr>
                      <a:r>
                        <a:rPr lang="es-EC" sz="1000">
                          <a:effectLst/>
                        </a:rPr>
                        <a:t>DG4</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260,04 ns</a:t>
                      </a:r>
                      <a:endParaRPr lang="es-EC" sz="1100">
                        <a:effectLst/>
                        <a:latin typeface="Times New Roman"/>
                        <a:ea typeface="Calibri"/>
                        <a:cs typeface="Times New Roman"/>
                      </a:endParaRPr>
                    </a:p>
                  </a:txBody>
                  <a:tcPr marL="61718" marR="61718" marT="0" marB="0" anchor="ctr"/>
                </a:tc>
              </a:tr>
              <a:tr h="256421">
                <a:tc>
                  <a:txBody>
                    <a:bodyPr/>
                    <a:lstStyle/>
                    <a:p>
                      <a:pPr marL="0" marR="0" indent="0" algn="l">
                        <a:lnSpc>
                          <a:spcPct val="150000"/>
                        </a:lnSpc>
                        <a:spcBef>
                          <a:spcPts val="0"/>
                        </a:spcBef>
                        <a:spcAft>
                          <a:spcPts val="0"/>
                        </a:spcAft>
                      </a:pPr>
                      <a:r>
                        <a:rPr lang="es-EC" sz="1000">
                          <a:effectLst/>
                        </a:rPr>
                        <a:t>DG5</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321,2 ns</a:t>
                      </a:r>
                      <a:endParaRPr lang="es-EC" sz="1100">
                        <a:effectLst/>
                        <a:latin typeface="Times New Roman"/>
                        <a:ea typeface="Calibri"/>
                        <a:cs typeface="Times New Roman"/>
                      </a:endParaRPr>
                    </a:p>
                  </a:txBody>
                  <a:tcPr marL="61718" marR="61718" marT="0" marB="0" anchor="ctr"/>
                </a:tc>
              </a:tr>
              <a:tr h="256421">
                <a:tc>
                  <a:txBody>
                    <a:bodyPr/>
                    <a:lstStyle/>
                    <a:p>
                      <a:pPr marL="0" marR="0" indent="0" algn="l">
                        <a:lnSpc>
                          <a:spcPct val="150000"/>
                        </a:lnSpc>
                        <a:spcBef>
                          <a:spcPts val="0"/>
                        </a:spcBef>
                        <a:spcAft>
                          <a:spcPts val="0"/>
                        </a:spcAft>
                      </a:pPr>
                      <a:r>
                        <a:rPr lang="es-EC" sz="1000">
                          <a:effectLst/>
                        </a:rPr>
                        <a:t>DG6</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48,74 ns</a:t>
                      </a:r>
                      <a:endParaRPr lang="es-EC" sz="1100">
                        <a:effectLst/>
                        <a:latin typeface="Times New Roman"/>
                        <a:ea typeface="Calibri"/>
                        <a:cs typeface="Times New Roman"/>
                      </a:endParaRPr>
                    </a:p>
                  </a:txBody>
                  <a:tcPr marL="61718" marR="61718" marT="0" marB="0" anchor="ctr"/>
                </a:tc>
              </a:tr>
              <a:tr h="256421">
                <a:tc>
                  <a:txBody>
                    <a:bodyPr/>
                    <a:lstStyle/>
                    <a:p>
                      <a:pPr marL="0" marR="0" indent="0" algn="l">
                        <a:lnSpc>
                          <a:spcPct val="150000"/>
                        </a:lnSpc>
                        <a:spcBef>
                          <a:spcPts val="0"/>
                        </a:spcBef>
                        <a:spcAft>
                          <a:spcPts val="0"/>
                        </a:spcAft>
                      </a:pPr>
                      <a:r>
                        <a:rPr lang="es-EC" sz="1000" dirty="0">
                          <a:solidFill>
                            <a:schemeClr val="tx1"/>
                          </a:solidFill>
                          <a:effectLst/>
                        </a:rPr>
                        <a:t>DG7</a:t>
                      </a:r>
                      <a:endParaRPr lang="es-EC" sz="1100" dirty="0">
                        <a:solidFill>
                          <a:schemeClr val="tx1"/>
                        </a:solidFill>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1344,01 *</a:t>
                      </a:r>
                      <a:endParaRPr lang="es-EC" sz="1100">
                        <a:effectLst/>
                        <a:latin typeface="Times New Roman"/>
                        <a:ea typeface="Calibri"/>
                        <a:cs typeface="Times New Roman"/>
                      </a:endParaRPr>
                    </a:p>
                  </a:txBody>
                  <a:tcPr marL="61718" marR="61718" marT="0" marB="0" anchor="ctr"/>
                </a:tc>
              </a:tr>
              <a:tr h="256421">
                <a:tc>
                  <a:txBody>
                    <a:bodyPr/>
                    <a:lstStyle/>
                    <a:p>
                      <a:pPr marL="0" marR="0" indent="0" algn="l">
                        <a:lnSpc>
                          <a:spcPct val="150000"/>
                        </a:lnSpc>
                        <a:spcBef>
                          <a:spcPts val="0"/>
                        </a:spcBef>
                        <a:spcAft>
                          <a:spcPts val="0"/>
                        </a:spcAft>
                      </a:pPr>
                      <a:r>
                        <a:rPr lang="es-EC" sz="1000">
                          <a:effectLst/>
                        </a:rPr>
                        <a:t>TOTAL</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41</a:t>
                      </a:r>
                      <a:endParaRPr lang="es-EC" sz="1100">
                        <a:effectLst/>
                        <a:latin typeface="Times New Roman"/>
                        <a:ea typeface="Calibri"/>
                        <a:cs typeface="Times New Roman"/>
                      </a:endParaRPr>
                    </a:p>
                  </a:txBody>
                  <a:tcPr marL="61718" marR="61718" marT="0" marB="0" anchor="ctr"/>
                </a:tc>
                <a:tc>
                  <a:txBody>
                    <a:bodyPr/>
                    <a:lstStyle/>
                    <a:p>
                      <a:pPr marL="0" marR="0" indent="0" algn="l">
                        <a:lnSpc>
                          <a:spcPct val="150000"/>
                        </a:lnSpc>
                        <a:spcBef>
                          <a:spcPts val="0"/>
                        </a:spcBef>
                        <a:spcAft>
                          <a:spcPts val="0"/>
                        </a:spcAft>
                      </a:pPr>
                      <a:r>
                        <a:rPr lang="es-EC" sz="900">
                          <a:effectLst/>
                        </a:rPr>
                        <a:t> </a:t>
                      </a:r>
                      <a:endParaRPr lang="es-EC" sz="1100">
                        <a:effectLst/>
                        <a:latin typeface="Times New Roman"/>
                        <a:ea typeface="Calibri"/>
                        <a:cs typeface="Times New Roman"/>
                      </a:endParaRPr>
                    </a:p>
                  </a:txBody>
                  <a:tcPr marL="61718" marR="61718" marT="0" marB="0" anchor="ctr"/>
                </a:tc>
              </a:tr>
              <a:tr h="256421">
                <a:tc>
                  <a:txBody>
                    <a:bodyPr/>
                    <a:lstStyle/>
                    <a:p>
                      <a:pPr marL="0" marR="0" indent="0" algn="l">
                        <a:lnSpc>
                          <a:spcPct val="150000"/>
                        </a:lnSpc>
                        <a:spcBef>
                          <a:spcPts val="0"/>
                        </a:spcBef>
                        <a:spcAft>
                          <a:spcPts val="0"/>
                        </a:spcAft>
                      </a:pPr>
                      <a:r>
                        <a:rPr lang="es-EC" sz="1000">
                          <a:effectLst/>
                        </a:rPr>
                        <a:t>ERROR</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26</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234,1</a:t>
                      </a:r>
                      <a:endParaRPr lang="es-EC" sz="1100">
                        <a:effectLst/>
                        <a:latin typeface="Times New Roman"/>
                        <a:ea typeface="Calibri"/>
                        <a:cs typeface="Times New Roman"/>
                      </a:endParaRPr>
                    </a:p>
                  </a:txBody>
                  <a:tcPr marL="61718" marR="61718" marT="0" marB="0" anchor="ctr"/>
                </a:tc>
              </a:tr>
              <a:tr h="256421">
                <a:tc>
                  <a:txBody>
                    <a:bodyPr/>
                    <a:lstStyle/>
                    <a:p>
                      <a:pPr marL="0" marR="0" indent="0" algn="l">
                        <a:lnSpc>
                          <a:spcPct val="150000"/>
                        </a:lnSpc>
                        <a:spcBef>
                          <a:spcPts val="0"/>
                        </a:spcBef>
                        <a:spcAft>
                          <a:spcPts val="0"/>
                        </a:spcAft>
                      </a:pPr>
                      <a:r>
                        <a:rPr lang="es-EC" sz="1000">
                          <a:effectLst/>
                        </a:rPr>
                        <a:t>CV%</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 </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dirty="0">
                          <a:effectLst/>
                        </a:rPr>
                        <a:t>21,16</a:t>
                      </a:r>
                      <a:endParaRPr lang="es-EC" sz="1100" dirty="0">
                        <a:effectLst/>
                        <a:latin typeface="Times New Roman"/>
                        <a:ea typeface="Calibri"/>
                        <a:cs typeface="Times New Roman"/>
                      </a:endParaRPr>
                    </a:p>
                  </a:txBody>
                  <a:tcPr marL="61718" marR="61718" marT="0" marB="0" anchor="ctr"/>
                </a:tc>
              </a:tr>
            </a:tbl>
          </a:graphicData>
        </a:graphic>
      </p:graphicFrame>
      <p:sp>
        <p:nvSpPr>
          <p:cNvPr id="6" name="5 Elipse"/>
          <p:cNvSpPr/>
          <p:nvPr/>
        </p:nvSpPr>
        <p:spPr>
          <a:xfrm rot="5400000">
            <a:off x="6247971" y="3831698"/>
            <a:ext cx="328906" cy="6328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6 Elipse"/>
          <p:cNvSpPr/>
          <p:nvPr/>
        </p:nvSpPr>
        <p:spPr>
          <a:xfrm rot="5635454">
            <a:off x="6214210" y="5355698"/>
            <a:ext cx="328906" cy="6328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34533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31"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style.rotation</p:attrName>
                                        </p:attrNameLst>
                                      </p:cBhvr>
                                      <p:tavLst>
                                        <p:tav tm="0">
                                          <p:val>
                                            <p:fltVal val="90"/>
                                          </p:val>
                                        </p:tav>
                                        <p:tav tm="100000">
                                          <p:val>
                                            <p:fltVal val="0"/>
                                          </p:val>
                                        </p:tav>
                                      </p:tavLst>
                                    </p:anim>
                                    <p:animEffect transition="in" filter="fade">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2819400" y="605134"/>
            <a:ext cx="3733800"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smtClean="0"/>
              <a:t>Nro. PELLAS </a:t>
            </a:r>
            <a:r>
              <a:rPr lang="en-US" sz="2800" b="1" dirty="0" smtClean="0"/>
              <a:t>/ PARCELA </a:t>
            </a:r>
            <a:endParaRPr lang="en-US" sz="2000" b="1" dirty="0"/>
          </a:p>
        </p:txBody>
      </p:sp>
      <p:pic>
        <p:nvPicPr>
          <p:cNvPr id="8194" name="Gráfico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828800"/>
            <a:ext cx="4038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Gráfico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2644" y="2438400"/>
            <a:ext cx="4272756"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CuadroTexto"/>
          <p:cNvSpPr txBox="1"/>
          <p:nvPr/>
        </p:nvSpPr>
        <p:spPr>
          <a:xfrm>
            <a:off x="968851" y="1447800"/>
            <a:ext cx="2917081" cy="338554"/>
          </a:xfrm>
          <a:prstGeom prst="rect">
            <a:avLst/>
          </a:prstGeom>
          <a:noFill/>
        </p:spPr>
        <p:txBody>
          <a:bodyPr wrap="square" rtlCol="0">
            <a:spAutoFit/>
          </a:bodyPr>
          <a:lstStyle/>
          <a:p>
            <a:pPr algn="ctr"/>
            <a:r>
              <a:rPr lang="es-EC" sz="1600" b="1" dirty="0" smtClean="0"/>
              <a:t>Nro. Pellas/Parcela </a:t>
            </a:r>
            <a:r>
              <a:rPr lang="es-EC" sz="1600" b="1" dirty="0" smtClean="0"/>
              <a:t>– DG1</a:t>
            </a:r>
            <a:endParaRPr lang="es-EC" sz="1600" b="1" dirty="0"/>
          </a:p>
        </p:txBody>
      </p:sp>
      <p:sp>
        <p:nvSpPr>
          <p:cNvPr id="9" name="8 CuadroTexto"/>
          <p:cNvSpPr txBox="1"/>
          <p:nvPr/>
        </p:nvSpPr>
        <p:spPr>
          <a:xfrm>
            <a:off x="968851" y="4372029"/>
            <a:ext cx="2667267" cy="584775"/>
          </a:xfrm>
          <a:prstGeom prst="rect">
            <a:avLst/>
          </a:prstGeom>
          <a:noFill/>
        </p:spPr>
        <p:txBody>
          <a:bodyPr wrap="square" rtlCol="0">
            <a:spAutoFit/>
          </a:bodyPr>
          <a:lstStyle/>
          <a:p>
            <a:pPr algn="ctr"/>
            <a:r>
              <a:rPr lang="en-US" sz="1600" dirty="0" smtClean="0"/>
              <a:t>G1 (100% FQ + 0% Z)</a:t>
            </a:r>
            <a:endParaRPr lang="es-EC" sz="1600" dirty="0" smtClean="0"/>
          </a:p>
          <a:p>
            <a:pPr algn="ctr"/>
            <a:r>
              <a:rPr lang="es-EC" sz="1600" dirty="0" smtClean="0"/>
              <a:t>T1 vs T2  =  &gt; 29,31 %</a:t>
            </a:r>
            <a:endParaRPr lang="es-EC" sz="1600" dirty="0"/>
          </a:p>
        </p:txBody>
      </p:sp>
      <p:sp>
        <p:nvSpPr>
          <p:cNvPr id="10" name="9 CuadroTexto"/>
          <p:cNvSpPr txBox="1"/>
          <p:nvPr/>
        </p:nvSpPr>
        <p:spPr>
          <a:xfrm>
            <a:off x="5410200" y="1983286"/>
            <a:ext cx="2917081" cy="338554"/>
          </a:xfrm>
          <a:prstGeom prst="rect">
            <a:avLst/>
          </a:prstGeom>
          <a:noFill/>
        </p:spPr>
        <p:txBody>
          <a:bodyPr wrap="square" rtlCol="0">
            <a:spAutoFit/>
          </a:bodyPr>
          <a:lstStyle/>
          <a:p>
            <a:pPr algn="ctr"/>
            <a:r>
              <a:rPr lang="es-EC" sz="1600" b="1" dirty="0" smtClean="0"/>
              <a:t>Nro. Pellas/Parcela </a:t>
            </a:r>
            <a:r>
              <a:rPr lang="es-EC" sz="1600" b="1" dirty="0" smtClean="0"/>
              <a:t>– DG7</a:t>
            </a:r>
            <a:endParaRPr lang="es-EC" sz="1600" b="1" dirty="0"/>
          </a:p>
        </p:txBody>
      </p:sp>
      <p:cxnSp>
        <p:nvCxnSpPr>
          <p:cNvPr id="11" name="10 Conector recto"/>
          <p:cNvCxnSpPr/>
          <p:nvPr/>
        </p:nvCxnSpPr>
        <p:spPr>
          <a:xfrm>
            <a:off x="1756311" y="2133600"/>
            <a:ext cx="1748889" cy="457200"/>
          </a:xfrm>
          <a:prstGeom prst="line">
            <a:avLst/>
          </a:prstGeom>
          <a:ln w="19050">
            <a:solidFill>
              <a:srgbClr val="FF0000"/>
            </a:solidFill>
            <a:headEnd type="stealth"/>
          </a:ln>
        </p:spPr>
        <p:style>
          <a:lnRef idx="1">
            <a:schemeClr val="accent1"/>
          </a:lnRef>
          <a:fillRef idx="0">
            <a:schemeClr val="accent1"/>
          </a:fillRef>
          <a:effectRef idx="0">
            <a:schemeClr val="accent1"/>
          </a:effectRef>
          <a:fontRef idx="minor">
            <a:schemeClr val="tx1"/>
          </a:fontRef>
        </p:style>
      </p:cxnSp>
      <p:sp>
        <p:nvSpPr>
          <p:cNvPr id="12" name="11 CuadroTexto"/>
          <p:cNvSpPr txBox="1"/>
          <p:nvPr/>
        </p:nvSpPr>
        <p:spPr>
          <a:xfrm>
            <a:off x="1464129" y="1795046"/>
            <a:ext cx="593271" cy="338554"/>
          </a:xfrm>
          <a:prstGeom prst="rect">
            <a:avLst/>
          </a:prstGeom>
          <a:noFill/>
        </p:spPr>
        <p:txBody>
          <a:bodyPr wrap="square" rtlCol="0">
            <a:spAutoFit/>
          </a:bodyPr>
          <a:lstStyle/>
          <a:p>
            <a:pPr algn="ctr"/>
            <a:r>
              <a:rPr lang="en-US" sz="1600" b="1" dirty="0" smtClean="0">
                <a:solidFill>
                  <a:srgbClr val="00B050"/>
                </a:solidFill>
              </a:rPr>
              <a:t>C </a:t>
            </a:r>
            <a:r>
              <a:rPr lang="en-US" sz="1600" b="1" dirty="0">
                <a:solidFill>
                  <a:srgbClr val="00B050"/>
                </a:solidFill>
              </a:rPr>
              <a:t>M</a:t>
            </a:r>
            <a:endParaRPr lang="es-EC" sz="1600" b="1" dirty="0">
              <a:solidFill>
                <a:srgbClr val="00B050"/>
              </a:solidFill>
            </a:endParaRPr>
          </a:p>
        </p:txBody>
      </p:sp>
      <p:sp>
        <p:nvSpPr>
          <p:cNvPr id="13" name="12 CuadroTexto"/>
          <p:cNvSpPr txBox="1"/>
          <p:nvPr/>
        </p:nvSpPr>
        <p:spPr>
          <a:xfrm>
            <a:off x="3200400" y="2286000"/>
            <a:ext cx="593271" cy="338554"/>
          </a:xfrm>
          <a:prstGeom prst="rect">
            <a:avLst/>
          </a:prstGeom>
          <a:noFill/>
        </p:spPr>
        <p:txBody>
          <a:bodyPr wrap="square" rtlCol="0">
            <a:spAutoFit/>
          </a:bodyPr>
          <a:lstStyle/>
          <a:p>
            <a:pPr algn="ctr"/>
            <a:r>
              <a:rPr lang="en-US" sz="1600" b="1" dirty="0" smtClean="0">
                <a:solidFill>
                  <a:srgbClr val="FFC000"/>
                </a:solidFill>
              </a:rPr>
              <a:t>S </a:t>
            </a:r>
            <a:r>
              <a:rPr lang="en-US" sz="1600" b="1" dirty="0">
                <a:solidFill>
                  <a:srgbClr val="FFC000"/>
                </a:solidFill>
              </a:rPr>
              <a:t>M</a:t>
            </a:r>
            <a:endParaRPr lang="es-EC" sz="1600" b="1" dirty="0">
              <a:solidFill>
                <a:srgbClr val="FFC000"/>
              </a:solidFill>
            </a:endParaRPr>
          </a:p>
        </p:txBody>
      </p:sp>
      <p:sp>
        <p:nvSpPr>
          <p:cNvPr id="15" name="14 CuadroTexto"/>
          <p:cNvSpPr txBox="1"/>
          <p:nvPr/>
        </p:nvSpPr>
        <p:spPr>
          <a:xfrm>
            <a:off x="5642201" y="5076392"/>
            <a:ext cx="2667267" cy="584775"/>
          </a:xfrm>
          <a:prstGeom prst="rect">
            <a:avLst/>
          </a:prstGeom>
          <a:noFill/>
        </p:spPr>
        <p:txBody>
          <a:bodyPr wrap="square" rtlCol="0">
            <a:spAutoFit/>
          </a:bodyPr>
          <a:lstStyle/>
          <a:p>
            <a:pPr algn="ctr"/>
            <a:r>
              <a:rPr lang="en-US" sz="1600" dirty="0" smtClean="0"/>
              <a:t>G7 (70% FQ + 0% Z)</a:t>
            </a:r>
            <a:endParaRPr lang="es-EC" sz="1600" dirty="0" smtClean="0"/>
          </a:p>
          <a:p>
            <a:pPr algn="ctr"/>
            <a:r>
              <a:rPr lang="es-EC" sz="1600" dirty="0" smtClean="0"/>
              <a:t>T13 vs T14  =  &gt; 36,66 %</a:t>
            </a:r>
            <a:endParaRPr lang="es-EC" sz="1600" dirty="0"/>
          </a:p>
        </p:txBody>
      </p:sp>
      <p:cxnSp>
        <p:nvCxnSpPr>
          <p:cNvPr id="16" name="15 Conector recto"/>
          <p:cNvCxnSpPr/>
          <p:nvPr/>
        </p:nvCxnSpPr>
        <p:spPr>
          <a:xfrm>
            <a:off x="6101389" y="2747158"/>
            <a:ext cx="1823411" cy="605642"/>
          </a:xfrm>
          <a:prstGeom prst="line">
            <a:avLst/>
          </a:prstGeom>
          <a:ln w="19050">
            <a:solidFill>
              <a:srgbClr val="FF0000"/>
            </a:solidFill>
            <a:headEnd type="stealth"/>
          </a:ln>
        </p:spPr>
        <p:style>
          <a:lnRef idx="1">
            <a:schemeClr val="accent1"/>
          </a:lnRef>
          <a:fillRef idx="0">
            <a:schemeClr val="accent1"/>
          </a:fillRef>
          <a:effectRef idx="0">
            <a:schemeClr val="accent1"/>
          </a:effectRef>
          <a:fontRef idx="minor">
            <a:schemeClr val="tx1"/>
          </a:fontRef>
        </p:style>
      </p:cxnSp>
      <p:sp>
        <p:nvSpPr>
          <p:cNvPr id="18" name="17 CuadroTexto"/>
          <p:cNvSpPr txBox="1"/>
          <p:nvPr/>
        </p:nvSpPr>
        <p:spPr>
          <a:xfrm>
            <a:off x="5807529" y="2438400"/>
            <a:ext cx="593271" cy="338554"/>
          </a:xfrm>
          <a:prstGeom prst="rect">
            <a:avLst/>
          </a:prstGeom>
          <a:noFill/>
        </p:spPr>
        <p:txBody>
          <a:bodyPr wrap="square" rtlCol="0">
            <a:spAutoFit/>
          </a:bodyPr>
          <a:lstStyle/>
          <a:p>
            <a:pPr algn="ctr"/>
            <a:r>
              <a:rPr lang="en-US" sz="1600" b="1" dirty="0" smtClean="0">
                <a:solidFill>
                  <a:srgbClr val="00B050"/>
                </a:solidFill>
              </a:rPr>
              <a:t>C </a:t>
            </a:r>
            <a:r>
              <a:rPr lang="en-US" sz="1600" b="1" dirty="0">
                <a:solidFill>
                  <a:srgbClr val="00B050"/>
                </a:solidFill>
              </a:rPr>
              <a:t>M</a:t>
            </a:r>
            <a:endParaRPr lang="es-EC" sz="1600" b="1" dirty="0">
              <a:solidFill>
                <a:srgbClr val="00B050"/>
              </a:solidFill>
            </a:endParaRPr>
          </a:p>
        </p:txBody>
      </p:sp>
      <p:sp>
        <p:nvSpPr>
          <p:cNvPr id="19" name="18 CuadroTexto"/>
          <p:cNvSpPr txBox="1"/>
          <p:nvPr/>
        </p:nvSpPr>
        <p:spPr>
          <a:xfrm>
            <a:off x="7712529" y="3014246"/>
            <a:ext cx="593271" cy="338554"/>
          </a:xfrm>
          <a:prstGeom prst="rect">
            <a:avLst/>
          </a:prstGeom>
          <a:noFill/>
        </p:spPr>
        <p:txBody>
          <a:bodyPr wrap="square" rtlCol="0">
            <a:spAutoFit/>
          </a:bodyPr>
          <a:lstStyle/>
          <a:p>
            <a:pPr algn="ctr"/>
            <a:r>
              <a:rPr lang="en-US" sz="1600" b="1" dirty="0" smtClean="0">
                <a:solidFill>
                  <a:srgbClr val="FFC000"/>
                </a:solidFill>
              </a:rPr>
              <a:t>S </a:t>
            </a:r>
            <a:r>
              <a:rPr lang="en-US" sz="1600" b="1" dirty="0">
                <a:solidFill>
                  <a:srgbClr val="FFC000"/>
                </a:solidFill>
              </a:rPr>
              <a:t>M</a:t>
            </a:r>
            <a:endParaRPr lang="es-EC" sz="1600" b="1" dirty="0">
              <a:solidFill>
                <a:srgbClr val="FFC000"/>
              </a:solidFill>
            </a:endParaRPr>
          </a:p>
        </p:txBody>
      </p:sp>
      <p:sp>
        <p:nvSpPr>
          <p:cNvPr id="14" name="13 CuadroTexto"/>
          <p:cNvSpPr txBox="1"/>
          <p:nvPr/>
        </p:nvSpPr>
        <p:spPr>
          <a:xfrm>
            <a:off x="457200" y="5867400"/>
            <a:ext cx="7924800" cy="646331"/>
          </a:xfrm>
          <a:prstGeom prst="rect">
            <a:avLst/>
          </a:prstGeom>
          <a:noFill/>
        </p:spPr>
        <p:txBody>
          <a:bodyPr wrap="square" rtlCol="0">
            <a:spAutoFit/>
          </a:bodyPr>
          <a:lstStyle/>
          <a:p>
            <a:r>
              <a:rPr lang="en-US" dirty="0" smtClean="0"/>
              <a:t>Independientemente del % de </a:t>
            </a:r>
            <a:r>
              <a:rPr lang="en-US" dirty="0" err="1" smtClean="0"/>
              <a:t>prendimiento</a:t>
            </a:r>
            <a:r>
              <a:rPr lang="en-US" dirty="0" smtClean="0"/>
              <a:t>, los </a:t>
            </a:r>
            <a:r>
              <a:rPr lang="en-US" dirty="0" err="1" smtClean="0"/>
              <a:t>tratamientos</a:t>
            </a:r>
            <a:r>
              <a:rPr lang="en-US" dirty="0" smtClean="0"/>
              <a:t> </a:t>
            </a:r>
            <a:r>
              <a:rPr lang="en-US" dirty="0" smtClean="0"/>
              <a:t> y </a:t>
            </a:r>
            <a:r>
              <a:rPr lang="en-US" dirty="0" err="1" smtClean="0"/>
              <a:t>parcelas</a:t>
            </a:r>
            <a:r>
              <a:rPr lang="en-US" dirty="0" smtClean="0"/>
              <a:t> que </a:t>
            </a:r>
            <a:r>
              <a:rPr lang="en-US" dirty="0" err="1" smtClean="0"/>
              <a:t>fueron</a:t>
            </a:r>
            <a:r>
              <a:rPr lang="en-US" dirty="0" smtClean="0"/>
              <a:t> </a:t>
            </a:r>
            <a:r>
              <a:rPr lang="en-US" dirty="0" err="1" smtClean="0"/>
              <a:t>tratadas</a:t>
            </a:r>
            <a:r>
              <a:rPr lang="en-US" dirty="0" smtClean="0"/>
              <a:t> con </a:t>
            </a:r>
            <a:r>
              <a:rPr lang="en-US" dirty="0" err="1" smtClean="0"/>
              <a:t>micorrizas</a:t>
            </a:r>
            <a:r>
              <a:rPr lang="en-US" dirty="0" smtClean="0"/>
              <a:t> </a:t>
            </a:r>
            <a:r>
              <a:rPr lang="es-EC" dirty="0" smtClean="0"/>
              <a:t>tienen</a:t>
            </a:r>
            <a:r>
              <a:rPr lang="en-US" dirty="0" smtClean="0"/>
              <a:t> mayor </a:t>
            </a:r>
            <a:r>
              <a:rPr lang="en-US" dirty="0" err="1" smtClean="0"/>
              <a:t>nro</a:t>
            </a:r>
            <a:r>
              <a:rPr lang="en-US" dirty="0" smtClean="0"/>
              <a:t> de </a:t>
            </a:r>
            <a:r>
              <a:rPr lang="en-US" dirty="0" err="1" smtClean="0"/>
              <a:t>pellas</a:t>
            </a:r>
            <a:r>
              <a:rPr lang="en-US" dirty="0" smtClean="0"/>
              <a:t> a la </a:t>
            </a:r>
            <a:r>
              <a:rPr lang="en-US" dirty="0" err="1" smtClean="0"/>
              <a:t>cosecha</a:t>
            </a:r>
            <a:r>
              <a:rPr lang="en-US" dirty="0" smtClean="0"/>
              <a:t>. </a:t>
            </a:r>
            <a:endParaRPr lang="es-EC" dirty="0"/>
          </a:p>
        </p:txBody>
      </p:sp>
    </p:spTree>
    <p:extLst>
      <p:ext uri="{BB962C8B-B14F-4D97-AF65-F5344CB8AC3E}">
        <p14:creationId xmlns:p14="http://schemas.microsoft.com/office/powerpoint/2010/main" val="352128816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Antonella\Desktop\TESIS\FOTOGRAFIAS\COSECHA\IMG_219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297101" y="1495961"/>
            <a:ext cx="6549806" cy="132343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8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PESO DE PELLA</a:t>
            </a:r>
            <a:endParaRPr lang="es-ES" sz="8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5212881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2895600" y="507156"/>
            <a:ext cx="3920836" cy="954107"/>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smtClean="0"/>
              <a:t>FACTORES EN ESTUDIO Y DISENO EXPERIMENTAL</a:t>
            </a:r>
            <a:endParaRPr lang="en-US" sz="2000" b="1" dirty="0"/>
          </a:p>
        </p:txBody>
      </p:sp>
      <p:graphicFrame>
        <p:nvGraphicFramePr>
          <p:cNvPr id="7" name="6 Tabla"/>
          <p:cNvGraphicFramePr>
            <a:graphicFrameLocks noGrp="1"/>
          </p:cNvGraphicFramePr>
          <p:nvPr>
            <p:extLst>
              <p:ext uri="{D42A27DB-BD31-4B8C-83A1-F6EECF244321}">
                <p14:modId xmlns:p14="http://schemas.microsoft.com/office/powerpoint/2010/main" val="3449057611"/>
              </p:ext>
            </p:extLst>
          </p:nvPr>
        </p:nvGraphicFramePr>
        <p:xfrm>
          <a:off x="321028" y="3733800"/>
          <a:ext cx="8425744" cy="2765901"/>
        </p:xfrm>
        <a:graphic>
          <a:graphicData uri="http://schemas.openxmlformats.org/drawingml/2006/table">
            <a:tbl>
              <a:tblPr firstRow="1" firstCol="1" bandRow="1">
                <a:tableStyleId>{69CF1AB2-1976-4502-BF36-3FF5EA218861}</a:tableStyleId>
              </a:tblPr>
              <a:tblGrid>
                <a:gridCol w="1203408"/>
                <a:gridCol w="1203408"/>
                <a:gridCol w="1203408"/>
                <a:gridCol w="1203408"/>
                <a:gridCol w="1203408"/>
                <a:gridCol w="1204352"/>
                <a:gridCol w="1204352"/>
              </a:tblGrid>
              <a:tr h="395129">
                <a:tc>
                  <a:txBody>
                    <a:bodyPr/>
                    <a:lstStyle/>
                    <a:p>
                      <a:pPr marL="0" marR="0" indent="0" algn="ctr">
                        <a:lnSpc>
                          <a:spcPct val="150000"/>
                        </a:lnSpc>
                        <a:spcBef>
                          <a:spcPts val="0"/>
                        </a:spcBef>
                        <a:spcAft>
                          <a:spcPts val="0"/>
                        </a:spcAft>
                      </a:pPr>
                      <a:r>
                        <a:rPr lang="es-EC" sz="1400" dirty="0">
                          <a:effectLst/>
                        </a:rPr>
                        <a:t>GRUPO 1</a:t>
                      </a:r>
                      <a:endParaRPr lang="es-EC" sz="1400" b="1" dirty="0">
                        <a:effectLst/>
                        <a:latin typeface="Times New Roman"/>
                        <a:ea typeface="Calibri"/>
                        <a:cs typeface="Times New Roman"/>
                      </a:endParaRPr>
                    </a:p>
                  </a:txBody>
                  <a:tcPr marL="68580" marR="68580" marT="0" marB="0"/>
                </a:tc>
                <a:tc>
                  <a:txBody>
                    <a:bodyPr/>
                    <a:lstStyle/>
                    <a:p>
                      <a:pPr marL="0" marR="0" indent="0" algn="ctr">
                        <a:lnSpc>
                          <a:spcPct val="150000"/>
                        </a:lnSpc>
                        <a:spcBef>
                          <a:spcPts val="0"/>
                        </a:spcBef>
                        <a:spcAft>
                          <a:spcPts val="0"/>
                        </a:spcAft>
                      </a:pPr>
                      <a:r>
                        <a:rPr lang="es-EC" sz="1400" dirty="0">
                          <a:effectLst/>
                        </a:rPr>
                        <a:t>GRUPO 2</a:t>
                      </a:r>
                      <a:endParaRPr lang="es-EC" sz="1400" b="1" dirty="0">
                        <a:effectLst/>
                        <a:latin typeface="Times New Roman"/>
                        <a:ea typeface="Calibri"/>
                        <a:cs typeface="Times New Roman"/>
                      </a:endParaRPr>
                    </a:p>
                  </a:txBody>
                  <a:tcPr marL="68580" marR="68580" marT="0" marB="0"/>
                </a:tc>
                <a:tc>
                  <a:txBody>
                    <a:bodyPr/>
                    <a:lstStyle/>
                    <a:p>
                      <a:pPr marL="0" marR="0" indent="0" algn="ctr">
                        <a:lnSpc>
                          <a:spcPct val="150000"/>
                        </a:lnSpc>
                        <a:spcBef>
                          <a:spcPts val="0"/>
                        </a:spcBef>
                        <a:spcAft>
                          <a:spcPts val="0"/>
                        </a:spcAft>
                      </a:pPr>
                      <a:r>
                        <a:rPr lang="es-EC" sz="1400" dirty="0">
                          <a:effectLst/>
                        </a:rPr>
                        <a:t>GRUPO 3</a:t>
                      </a:r>
                      <a:endParaRPr lang="es-EC" sz="1400" b="1" dirty="0">
                        <a:effectLst/>
                        <a:latin typeface="Times New Roman"/>
                        <a:ea typeface="Calibri"/>
                        <a:cs typeface="Times New Roman"/>
                      </a:endParaRPr>
                    </a:p>
                  </a:txBody>
                  <a:tcPr marL="68580" marR="68580" marT="0" marB="0"/>
                </a:tc>
                <a:tc>
                  <a:txBody>
                    <a:bodyPr/>
                    <a:lstStyle/>
                    <a:p>
                      <a:pPr marL="0" marR="0" indent="0" algn="ctr">
                        <a:lnSpc>
                          <a:spcPct val="150000"/>
                        </a:lnSpc>
                        <a:spcBef>
                          <a:spcPts val="0"/>
                        </a:spcBef>
                        <a:spcAft>
                          <a:spcPts val="0"/>
                        </a:spcAft>
                      </a:pPr>
                      <a:r>
                        <a:rPr lang="es-EC" sz="1400" dirty="0">
                          <a:effectLst/>
                        </a:rPr>
                        <a:t>GRUPO 4</a:t>
                      </a:r>
                      <a:endParaRPr lang="es-EC" sz="1400" b="1" dirty="0">
                        <a:effectLst/>
                        <a:latin typeface="Times New Roman"/>
                        <a:ea typeface="Calibri"/>
                        <a:cs typeface="Times New Roman"/>
                      </a:endParaRPr>
                    </a:p>
                  </a:txBody>
                  <a:tcPr marL="68580" marR="68580" marT="0" marB="0"/>
                </a:tc>
                <a:tc>
                  <a:txBody>
                    <a:bodyPr/>
                    <a:lstStyle/>
                    <a:p>
                      <a:pPr marL="0" marR="0" indent="0" algn="ctr">
                        <a:lnSpc>
                          <a:spcPct val="150000"/>
                        </a:lnSpc>
                        <a:spcBef>
                          <a:spcPts val="0"/>
                        </a:spcBef>
                        <a:spcAft>
                          <a:spcPts val="0"/>
                        </a:spcAft>
                      </a:pPr>
                      <a:r>
                        <a:rPr lang="es-EC" sz="1400" dirty="0">
                          <a:effectLst/>
                        </a:rPr>
                        <a:t>GRUPO 5</a:t>
                      </a:r>
                      <a:endParaRPr lang="es-EC" sz="1400" b="1" dirty="0">
                        <a:effectLst/>
                        <a:latin typeface="Times New Roman"/>
                        <a:ea typeface="Calibri"/>
                        <a:cs typeface="Times New Roman"/>
                      </a:endParaRPr>
                    </a:p>
                  </a:txBody>
                  <a:tcPr marL="68580" marR="68580" marT="0" marB="0"/>
                </a:tc>
                <a:tc>
                  <a:txBody>
                    <a:bodyPr/>
                    <a:lstStyle/>
                    <a:p>
                      <a:pPr marL="0" marR="0" indent="0" algn="ctr">
                        <a:lnSpc>
                          <a:spcPct val="150000"/>
                        </a:lnSpc>
                        <a:spcBef>
                          <a:spcPts val="0"/>
                        </a:spcBef>
                        <a:spcAft>
                          <a:spcPts val="0"/>
                        </a:spcAft>
                      </a:pPr>
                      <a:r>
                        <a:rPr lang="es-EC" sz="1400" dirty="0">
                          <a:effectLst/>
                        </a:rPr>
                        <a:t>GRUPO 6</a:t>
                      </a:r>
                      <a:endParaRPr lang="es-EC" sz="1400" b="1" dirty="0">
                        <a:effectLst/>
                        <a:latin typeface="Times New Roman"/>
                        <a:ea typeface="Calibri"/>
                        <a:cs typeface="Times New Roman"/>
                      </a:endParaRPr>
                    </a:p>
                  </a:txBody>
                  <a:tcPr marL="68580" marR="68580" marT="0" marB="0"/>
                </a:tc>
                <a:tc>
                  <a:txBody>
                    <a:bodyPr/>
                    <a:lstStyle/>
                    <a:p>
                      <a:pPr marL="0" marR="0" indent="0" algn="ctr">
                        <a:lnSpc>
                          <a:spcPct val="150000"/>
                        </a:lnSpc>
                        <a:spcBef>
                          <a:spcPts val="0"/>
                        </a:spcBef>
                        <a:spcAft>
                          <a:spcPts val="0"/>
                        </a:spcAft>
                      </a:pPr>
                      <a:r>
                        <a:rPr lang="es-EC" sz="1400" dirty="0">
                          <a:effectLst/>
                        </a:rPr>
                        <a:t>GRUPO 7</a:t>
                      </a:r>
                      <a:endParaRPr lang="es-EC" sz="1400" b="1" dirty="0">
                        <a:effectLst/>
                        <a:latin typeface="Times New Roman"/>
                        <a:ea typeface="Calibri"/>
                        <a:cs typeface="Times New Roman"/>
                      </a:endParaRPr>
                    </a:p>
                  </a:txBody>
                  <a:tcPr marL="68580" marR="68580" marT="0" marB="0"/>
                </a:tc>
              </a:tr>
              <a:tr h="1185386">
                <a:tc>
                  <a:txBody>
                    <a:bodyPr/>
                    <a:lstStyle/>
                    <a:p>
                      <a:pPr marL="0" marR="0" indent="0" algn="ctr">
                        <a:lnSpc>
                          <a:spcPct val="150000"/>
                        </a:lnSpc>
                        <a:spcBef>
                          <a:spcPts val="0"/>
                        </a:spcBef>
                        <a:spcAft>
                          <a:spcPts val="0"/>
                        </a:spcAft>
                      </a:pPr>
                      <a:r>
                        <a:rPr lang="es-EC" sz="1200" dirty="0">
                          <a:effectLst/>
                        </a:rPr>
                        <a:t>(T1) </a:t>
                      </a:r>
                      <a:endParaRPr lang="es-EC" sz="1200" dirty="0" smtClean="0">
                        <a:effectLst/>
                      </a:endParaRPr>
                    </a:p>
                    <a:p>
                      <a:pPr marL="0" marR="0" indent="0" algn="ctr">
                        <a:lnSpc>
                          <a:spcPct val="150000"/>
                        </a:lnSpc>
                        <a:spcBef>
                          <a:spcPts val="0"/>
                        </a:spcBef>
                        <a:spcAft>
                          <a:spcPts val="0"/>
                        </a:spcAft>
                      </a:pPr>
                      <a:r>
                        <a:rPr lang="es-EC" sz="1200" b="0" dirty="0" smtClean="0">
                          <a:effectLst/>
                        </a:rPr>
                        <a:t>100</a:t>
                      </a:r>
                      <a:r>
                        <a:rPr lang="es-EC" sz="1200" b="0" dirty="0">
                          <a:effectLst/>
                        </a:rPr>
                        <a:t>% FQ + CM + 0% Z</a:t>
                      </a:r>
                      <a:endParaRPr lang="es-EC" sz="1200" b="0" dirty="0">
                        <a:effectLst/>
                        <a:latin typeface="Times New Roman"/>
                        <a:ea typeface="Calibri"/>
                        <a:cs typeface="Times New Roman"/>
                      </a:endParaRPr>
                    </a:p>
                  </a:txBody>
                  <a:tcPr marL="68580" marR="68580" marT="0" marB="0"/>
                </a:tc>
                <a:tc>
                  <a:txBody>
                    <a:bodyPr/>
                    <a:lstStyle/>
                    <a:p>
                      <a:pPr marL="0" marR="0" indent="0" algn="ctr">
                        <a:lnSpc>
                          <a:spcPct val="150000"/>
                        </a:lnSpc>
                        <a:spcBef>
                          <a:spcPts val="0"/>
                        </a:spcBef>
                        <a:spcAft>
                          <a:spcPts val="0"/>
                        </a:spcAft>
                      </a:pPr>
                      <a:r>
                        <a:rPr lang="es-EC" sz="1200" b="1" dirty="0">
                          <a:effectLst/>
                        </a:rPr>
                        <a:t>(T3) </a:t>
                      </a:r>
                      <a:endParaRPr lang="es-EC" sz="1200" b="1" dirty="0" smtClean="0">
                        <a:effectLst/>
                      </a:endParaRPr>
                    </a:p>
                    <a:p>
                      <a:pPr marL="0" marR="0" indent="0" algn="ctr">
                        <a:lnSpc>
                          <a:spcPct val="150000"/>
                        </a:lnSpc>
                        <a:spcBef>
                          <a:spcPts val="0"/>
                        </a:spcBef>
                        <a:spcAft>
                          <a:spcPts val="0"/>
                        </a:spcAft>
                      </a:pPr>
                      <a:r>
                        <a:rPr lang="es-EC" sz="1200" dirty="0" smtClean="0">
                          <a:effectLst/>
                        </a:rPr>
                        <a:t>90</a:t>
                      </a:r>
                      <a:r>
                        <a:rPr lang="es-EC" sz="1200" dirty="0">
                          <a:effectLst/>
                        </a:rPr>
                        <a:t>% FQ + CM + 10% Z</a:t>
                      </a:r>
                      <a:endParaRPr lang="es-EC" sz="1200" dirty="0">
                        <a:effectLst/>
                        <a:latin typeface="Times New Roman"/>
                        <a:ea typeface="Calibri"/>
                        <a:cs typeface="Times New Roman"/>
                      </a:endParaRPr>
                    </a:p>
                  </a:txBody>
                  <a:tcPr marL="68580" marR="68580" marT="0" marB="0"/>
                </a:tc>
                <a:tc>
                  <a:txBody>
                    <a:bodyPr/>
                    <a:lstStyle/>
                    <a:p>
                      <a:pPr marL="0" marR="0" indent="0" algn="ctr">
                        <a:lnSpc>
                          <a:spcPct val="150000"/>
                        </a:lnSpc>
                        <a:spcBef>
                          <a:spcPts val="0"/>
                        </a:spcBef>
                        <a:spcAft>
                          <a:spcPts val="0"/>
                        </a:spcAft>
                      </a:pPr>
                      <a:r>
                        <a:rPr lang="es-EC" sz="1200" b="1" dirty="0">
                          <a:effectLst/>
                        </a:rPr>
                        <a:t>(T5</a:t>
                      </a:r>
                      <a:r>
                        <a:rPr lang="es-EC" sz="1200" b="1" dirty="0" smtClean="0">
                          <a:effectLst/>
                        </a:rPr>
                        <a:t>)</a:t>
                      </a:r>
                    </a:p>
                    <a:p>
                      <a:pPr marL="0" marR="0" indent="0" algn="ctr">
                        <a:lnSpc>
                          <a:spcPct val="150000"/>
                        </a:lnSpc>
                        <a:spcBef>
                          <a:spcPts val="0"/>
                        </a:spcBef>
                        <a:spcAft>
                          <a:spcPts val="0"/>
                        </a:spcAft>
                      </a:pPr>
                      <a:r>
                        <a:rPr lang="es-EC" sz="1200" dirty="0" smtClean="0">
                          <a:effectLst/>
                        </a:rPr>
                        <a:t>80</a:t>
                      </a:r>
                      <a:r>
                        <a:rPr lang="es-EC" sz="1200" dirty="0">
                          <a:effectLst/>
                        </a:rPr>
                        <a:t>% FQ + CM + 20% Z</a:t>
                      </a:r>
                      <a:endParaRPr lang="es-EC" sz="1200" dirty="0">
                        <a:effectLst/>
                        <a:latin typeface="Times New Roman"/>
                        <a:ea typeface="Calibri"/>
                        <a:cs typeface="Times New Roman"/>
                      </a:endParaRPr>
                    </a:p>
                  </a:txBody>
                  <a:tcPr marL="68580" marR="68580" marT="0" marB="0"/>
                </a:tc>
                <a:tc>
                  <a:txBody>
                    <a:bodyPr/>
                    <a:lstStyle/>
                    <a:p>
                      <a:pPr marL="0" marR="0" indent="0" algn="ctr">
                        <a:lnSpc>
                          <a:spcPct val="150000"/>
                        </a:lnSpc>
                        <a:spcBef>
                          <a:spcPts val="0"/>
                        </a:spcBef>
                        <a:spcAft>
                          <a:spcPts val="0"/>
                        </a:spcAft>
                      </a:pPr>
                      <a:r>
                        <a:rPr lang="es-EC" sz="1200" b="1" dirty="0">
                          <a:effectLst/>
                        </a:rPr>
                        <a:t>(T7) </a:t>
                      </a:r>
                      <a:endParaRPr lang="es-EC" sz="1200" b="1" dirty="0" smtClean="0">
                        <a:effectLst/>
                      </a:endParaRPr>
                    </a:p>
                    <a:p>
                      <a:pPr marL="0" marR="0" indent="0" algn="ctr">
                        <a:lnSpc>
                          <a:spcPct val="150000"/>
                        </a:lnSpc>
                        <a:spcBef>
                          <a:spcPts val="0"/>
                        </a:spcBef>
                        <a:spcAft>
                          <a:spcPts val="0"/>
                        </a:spcAft>
                      </a:pPr>
                      <a:r>
                        <a:rPr lang="es-EC" sz="1200" dirty="0" smtClean="0">
                          <a:effectLst/>
                        </a:rPr>
                        <a:t>70</a:t>
                      </a:r>
                      <a:r>
                        <a:rPr lang="es-EC" sz="1200" dirty="0">
                          <a:effectLst/>
                        </a:rPr>
                        <a:t>% FQ + CM + 30% Z </a:t>
                      </a:r>
                      <a:endParaRPr lang="es-EC" sz="1200" dirty="0">
                        <a:effectLst/>
                        <a:latin typeface="Times New Roman"/>
                        <a:ea typeface="Calibri"/>
                        <a:cs typeface="Times New Roman"/>
                      </a:endParaRPr>
                    </a:p>
                  </a:txBody>
                  <a:tcPr marL="68580" marR="68580" marT="0" marB="0"/>
                </a:tc>
                <a:tc>
                  <a:txBody>
                    <a:bodyPr/>
                    <a:lstStyle/>
                    <a:p>
                      <a:pPr marL="0" marR="0" indent="0" algn="ctr">
                        <a:lnSpc>
                          <a:spcPct val="150000"/>
                        </a:lnSpc>
                        <a:spcBef>
                          <a:spcPts val="0"/>
                        </a:spcBef>
                        <a:spcAft>
                          <a:spcPts val="0"/>
                        </a:spcAft>
                      </a:pPr>
                      <a:r>
                        <a:rPr lang="es-EC" sz="1200" b="1" dirty="0">
                          <a:effectLst/>
                        </a:rPr>
                        <a:t>(T9</a:t>
                      </a:r>
                      <a:r>
                        <a:rPr lang="es-EC" sz="1200" b="1" dirty="0" smtClean="0">
                          <a:effectLst/>
                        </a:rPr>
                        <a:t>)</a:t>
                      </a:r>
                    </a:p>
                    <a:p>
                      <a:pPr marL="0" marR="0" indent="0" algn="ctr">
                        <a:lnSpc>
                          <a:spcPct val="150000"/>
                        </a:lnSpc>
                        <a:spcBef>
                          <a:spcPts val="0"/>
                        </a:spcBef>
                        <a:spcAft>
                          <a:spcPts val="0"/>
                        </a:spcAft>
                      </a:pPr>
                      <a:r>
                        <a:rPr lang="es-EC" sz="1200" dirty="0" smtClean="0">
                          <a:effectLst/>
                        </a:rPr>
                        <a:t>90</a:t>
                      </a:r>
                      <a:r>
                        <a:rPr lang="es-EC" sz="1200" dirty="0">
                          <a:effectLst/>
                        </a:rPr>
                        <a:t>% FQ + CM</a:t>
                      </a:r>
                      <a:endParaRPr lang="es-EC" sz="1200" dirty="0">
                        <a:effectLst/>
                        <a:latin typeface="Times New Roman"/>
                        <a:ea typeface="Calibri"/>
                        <a:cs typeface="Times New Roman"/>
                      </a:endParaRPr>
                    </a:p>
                  </a:txBody>
                  <a:tcPr marL="68580" marR="68580" marT="0" marB="0"/>
                </a:tc>
                <a:tc>
                  <a:txBody>
                    <a:bodyPr/>
                    <a:lstStyle/>
                    <a:p>
                      <a:pPr marL="0" marR="0" indent="0" algn="ctr">
                        <a:lnSpc>
                          <a:spcPct val="150000"/>
                        </a:lnSpc>
                        <a:spcBef>
                          <a:spcPts val="0"/>
                        </a:spcBef>
                        <a:spcAft>
                          <a:spcPts val="0"/>
                        </a:spcAft>
                      </a:pPr>
                      <a:r>
                        <a:rPr lang="es-EC" sz="1200" b="1" dirty="0">
                          <a:effectLst/>
                        </a:rPr>
                        <a:t>(T11) </a:t>
                      </a:r>
                      <a:endParaRPr lang="es-EC" sz="1200" b="1" dirty="0" smtClean="0">
                        <a:effectLst/>
                      </a:endParaRPr>
                    </a:p>
                    <a:p>
                      <a:pPr marL="0" marR="0" indent="0" algn="ctr">
                        <a:lnSpc>
                          <a:spcPct val="150000"/>
                        </a:lnSpc>
                        <a:spcBef>
                          <a:spcPts val="0"/>
                        </a:spcBef>
                        <a:spcAft>
                          <a:spcPts val="0"/>
                        </a:spcAft>
                      </a:pPr>
                      <a:r>
                        <a:rPr lang="es-EC" sz="1200" dirty="0" smtClean="0">
                          <a:effectLst/>
                        </a:rPr>
                        <a:t>80</a:t>
                      </a:r>
                      <a:r>
                        <a:rPr lang="es-EC" sz="1200" dirty="0">
                          <a:effectLst/>
                        </a:rPr>
                        <a:t>% FQ + CM</a:t>
                      </a:r>
                      <a:endParaRPr lang="es-EC" sz="1200" dirty="0">
                        <a:effectLst/>
                        <a:latin typeface="Times New Roman"/>
                        <a:ea typeface="Calibri"/>
                        <a:cs typeface="Times New Roman"/>
                      </a:endParaRPr>
                    </a:p>
                  </a:txBody>
                  <a:tcPr marL="68580" marR="68580" marT="0" marB="0"/>
                </a:tc>
                <a:tc>
                  <a:txBody>
                    <a:bodyPr/>
                    <a:lstStyle/>
                    <a:p>
                      <a:pPr marL="0" marR="0" indent="0" algn="ctr">
                        <a:lnSpc>
                          <a:spcPct val="150000"/>
                        </a:lnSpc>
                        <a:spcBef>
                          <a:spcPts val="0"/>
                        </a:spcBef>
                        <a:spcAft>
                          <a:spcPts val="0"/>
                        </a:spcAft>
                      </a:pPr>
                      <a:r>
                        <a:rPr lang="es-EC" sz="1200" b="1" dirty="0">
                          <a:effectLst/>
                        </a:rPr>
                        <a:t>(T13) </a:t>
                      </a:r>
                      <a:endParaRPr lang="es-EC" sz="1200" b="1" dirty="0" smtClean="0">
                        <a:effectLst/>
                      </a:endParaRPr>
                    </a:p>
                    <a:p>
                      <a:pPr marL="0" marR="0" indent="0" algn="ctr">
                        <a:lnSpc>
                          <a:spcPct val="150000"/>
                        </a:lnSpc>
                        <a:spcBef>
                          <a:spcPts val="0"/>
                        </a:spcBef>
                        <a:spcAft>
                          <a:spcPts val="0"/>
                        </a:spcAft>
                      </a:pPr>
                      <a:r>
                        <a:rPr lang="es-EC" sz="1200" dirty="0" smtClean="0">
                          <a:effectLst/>
                        </a:rPr>
                        <a:t>70</a:t>
                      </a:r>
                      <a:r>
                        <a:rPr lang="es-EC" sz="1200" dirty="0">
                          <a:effectLst/>
                        </a:rPr>
                        <a:t>% FQ + CM</a:t>
                      </a:r>
                      <a:endParaRPr lang="es-EC" sz="1200" dirty="0">
                        <a:effectLst/>
                        <a:latin typeface="Times New Roman"/>
                        <a:ea typeface="Calibri"/>
                        <a:cs typeface="Times New Roman"/>
                      </a:endParaRPr>
                    </a:p>
                  </a:txBody>
                  <a:tcPr marL="68580" marR="68580" marT="0" marB="0"/>
                </a:tc>
              </a:tr>
              <a:tr h="1185386">
                <a:tc>
                  <a:txBody>
                    <a:bodyPr/>
                    <a:lstStyle/>
                    <a:p>
                      <a:pPr marL="0" marR="0" indent="0" algn="ctr">
                        <a:lnSpc>
                          <a:spcPct val="150000"/>
                        </a:lnSpc>
                        <a:spcBef>
                          <a:spcPts val="0"/>
                        </a:spcBef>
                        <a:spcAft>
                          <a:spcPts val="0"/>
                        </a:spcAft>
                      </a:pPr>
                      <a:r>
                        <a:rPr lang="es-EC" sz="1200" dirty="0">
                          <a:effectLst/>
                        </a:rPr>
                        <a:t>(T2) </a:t>
                      </a:r>
                      <a:endParaRPr lang="es-EC" sz="1200" dirty="0" smtClean="0">
                        <a:effectLst/>
                      </a:endParaRPr>
                    </a:p>
                    <a:p>
                      <a:pPr marL="0" marR="0" indent="0" algn="ctr">
                        <a:lnSpc>
                          <a:spcPct val="150000"/>
                        </a:lnSpc>
                        <a:spcBef>
                          <a:spcPts val="0"/>
                        </a:spcBef>
                        <a:spcAft>
                          <a:spcPts val="0"/>
                        </a:spcAft>
                      </a:pPr>
                      <a:r>
                        <a:rPr lang="es-EC" sz="1200" b="0" dirty="0" smtClean="0">
                          <a:effectLst/>
                        </a:rPr>
                        <a:t>100% FQ </a:t>
                      </a:r>
                      <a:r>
                        <a:rPr lang="es-EC" sz="1200" b="0" dirty="0">
                          <a:effectLst/>
                        </a:rPr>
                        <a:t>+ SM + </a:t>
                      </a:r>
                      <a:endParaRPr lang="es-EC" sz="1200" b="0" dirty="0" smtClean="0">
                        <a:effectLst/>
                      </a:endParaRPr>
                    </a:p>
                    <a:p>
                      <a:pPr marL="0" marR="0" indent="0" algn="ctr">
                        <a:lnSpc>
                          <a:spcPct val="150000"/>
                        </a:lnSpc>
                        <a:spcBef>
                          <a:spcPts val="0"/>
                        </a:spcBef>
                        <a:spcAft>
                          <a:spcPts val="0"/>
                        </a:spcAft>
                      </a:pPr>
                      <a:r>
                        <a:rPr lang="es-EC" sz="1200" b="0" dirty="0" smtClean="0">
                          <a:effectLst/>
                        </a:rPr>
                        <a:t>0</a:t>
                      </a:r>
                      <a:r>
                        <a:rPr lang="es-EC" sz="1200" b="0" dirty="0">
                          <a:effectLst/>
                        </a:rPr>
                        <a:t>% Z.</a:t>
                      </a:r>
                      <a:endParaRPr lang="es-EC" sz="1200" b="0" dirty="0">
                        <a:effectLst/>
                        <a:latin typeface="Times New Roman"/>
                        <a:ea typeface="Calibri"/>
                        <a:cs typeface="Times New Roman"/>
                      </a:endParaRPr>
                    </a:p>
                  </a:txBody>
                  <a:tcPr marL="68580" marR="68580" marT="0" marB="0"/>
                </a:tc>
                <a:tc>
                  <a:txBody>
                    <a:bodyPr/>
                    <a:lstStyle/>
                    <a:p>
                      <a:pPr marL="0" marR="0" indent="0" algn="ctr">
                        <a:lnSpc>
                          <a:spcPct val="150000"/>
                        </a:lnSpc>
                        <a:spcBef>
                          <a:spcPts val="0"/>
                        </a:spcBef>
                        <a:spcAft>
                          <a:spcPts val="0"/>
                        </a:spcAft>
                      </a:pPr>
                      <a:r>
                        <a:rPr lang="es-EC" sz="1200" b="1" dirty="0">
                          <a:effectLst/>
                        </a:rPr>
                        <a:t>(T4) </a:t>
                      </a:r>
                      <a:endParaRPr lang="es-EC" sz="1200" b="1" dirty="0" smtClean="0">
                        <a:effectLst/>
                      </a:endParaRPr>
                    </a:p>
                    <a:p>
                      <a:pPr marL="0" marR="0" indent="0" algn="ctr">
                        <a:lnSpc>
                          <a:spcPct val="150000"/>
                        </a:lnSpc>
                        <a:spcBef>
                          <a:spcPts val="0"/>
                        </a:spcBef>
                        <a:spcAft>
                          <a:spcPts val="0"/>
                        </a:spcAft>
                      </a:pPr>
                      <a:r>
                        <a:rPr lang="es-EC" sz="1200" dirty="0" smtClean="0">
                          <a:effectLst/>
                        </a:rPr>
                        <a:t>90</a:t>
                      </a:r>
                      <a:r>
                        <a:rPr lang="es-EC" sz="1200" dirty="0">
                          <a:effectLst/>
                        </a:rPr>
                        <a:t>% FQ + SM + 10% Z</a:t>
                      </a:r>
                      <a:endParaRPr lang="es-EC" sz="1200" dirty="0">
                        <a:effectLst/>
                        <a:latin typeface="Times New Roman"/>
                        <a:ea typeface="Calibri"/>
                        <a:cs typeface="Times New Roman"/>
                      </a:endParaRPr>
                    </a:p>
                  </a:txBody>
                  <a:tcPr marL="68580" marR="68580" marT="0" marB="0"/>
                </a:tc>
                <a:tc>
                  <a:txBody>
                    <a:bodyPr/>
                    <a:lstStyle/>
                    <a:p>
                      <a:pPr marL="0" marR="0" indent="0" algn="ctr">
                        <a:lnSpc>
                          <a:spcPct val="150000"/>
                        </a:lnSpc>
                        <a:spcBef>
                          <a:spcPts val="0"/>
                        </a:spcBef>
                        <a:spcAft>
                          <a:spcPts val="0"/>
                        </a:spcAft>
                      </a:pPr>
                      <a:r>
                        <a:rPr lang="es-EC" sz="1200" b="1" dirty="0">
                          <a:effectLst/>
                        </a:rPr>
                        <a:t>(T6) </a:t>
                      </a:r>
                      <a:endParaRPr lang="es-EC" sz="1200" b="1" dirty="0" smtClean="0">
                        <a:effectLst/>
                      </a:endParaRPr>
                    </a:p>
                    <a:p>
                      <a:pPr marL="0" marR="0" indent="0" algn="ctr">
                        <a:lnSpc>
                          <a:spcPct val="150000"/>
                        </a:lnSpc>
                        <a:spcBef>
                          <a:spcPts val="0"/>
                        </a:spcBef>
                        <a:spcAft>
                          <a:spcPts val="0"/>
                        </a:spcAft>
                      </a:pPr>
                      <a:r>
                        <a:rPr lang="es-EC" sz="1200" dirty="0" smtClean="0">
                          <a:effectLst/>
                        </a:rPr>
                        <a:t>30</a:t>
                      </a:r>
                      <a:r>
                        <a:rPr lang="es-EC" sz="1200" dirty="0">
                          <a:effectLst/>
                        </a:rPr>
                        <a:t>% FQ + SM + 20% Z</a:t>
                      </a:r>
                      <a:endParaRPr lang="es-EC" sz="1200" dirty="0">
                        <a:effectLst/>
                        <a:latin typeface="Times New Roman"/>
                        <a:ea typeface="Calibri"/>
                        <a:cs typeface="Times New Roman"/>
                      </a:endParaRPr>
                    </a:p>
                  </a:txBody>
                  <a:tcPr marL="68580" marR="68580" marT="0" marB="0"/>
                </a:tc>
                <a:tc>
                  <a:txBody>
                    <a:bodyPr/>
                    <a:lstStyle/>
                    <a:p>
                      <a:pPr marL="0" marR="0" indent="0" algn="ctr">
                        <a:lnSpc>
                          <a:spcPct val="150000"/>
                        </a:lnSpc>
                        <a:spcBef>
                          <a:spcPts val="0"/>
                        </a:spcBef>
                        <a:spcAft>
                          <a:spcPts val="0"/>
                        </a:spcAft>
                      </a:pPr>
                      <a:r>
                        <a:rPr lang="es-EC" sz="1200" b="1" dirty="0">
                          <a:effectLst/>
                        </a:rPr>
                        <a:t>(T8</a:t>
                      </a:r>
                      <a:r>
                        <a:rPr lang="es-EC" sz="1200" b="1" dirty="0" smtClean="0">
                          <a:effectLst/>
                        </a:rPr>
                        <a:t>)</a:t>
                      </a:r>
                    </a:p>
                    <a:p>
                      <a:pPr marL="0" marR="0" indent="0" algn="ctr">
                        <a:lnSpc>
                          <a:spcPct val="150000"/>
                        </a:lnSpc>
                        <a:spcBef>
                          <a:spcPts val="0"/>
                        </a:spcBef>
                        <a:spcAft>
                          <a:spcPts val="0"/>
                        </a:spcAft>
                      </a:pPr>
                      <a:r>
                        <a:rPr lang="es-EC" sz="1200" dirty="0" smtClean="0">
                          <a:effectLst/>
                        </a:rPr>
                        <a:t>70</a:t>
                      </a:r>
                      <a:r>
                        <a:rPr lang="es-EC" sz="1200" dirty="0">
                          <a:effectLst/>
                        </a:rPr>
                        <a:t>% FQ + SM + 30% Z</a:t>
                      </a:r>
                      <a:endParaRPr lang="es-EC" sz="1200" dirty="0">
                        <a:effectLst/>
                        <a:latin typeface="Times New Roman"/>
                        <a:ea typeface="Calibri"/>
                        <a:cs typeface="Times New Roman"/>
                      </a:endParaRPr>
                    </a:p>
                  </a:txBody>
                  <a:tcPr marL="68580" marR="68580" marT="0" marB="0"/>
                </a:tc>
                <a:tc>
                  <a:txBody>
                    <a:bodyPr/>
                    <a:lstStyle/>
                    <a:p>
                      <a:pPr marL="0" marR="0" indent="0" algn="ctr">
                        <a:lnSpc>
                          <a:spcPct val="150000"/>
                        </a:lnSpc>
                        <a:spcBef>
                          <a:spcPts val="0"/>
                        </a:spcBef>
                        <a:spcAft>
                          <a:spcPts val="0"/>
                        </a:spcAft>
                      </a:pPr>
                      <a:r>
                        <a:rPr lang="es-EC" sz="1200" b="1" dirty="0">
                          <a:effectLst/>
                        </a:rPr>
                        <a:t>(</a:t>
                      </a:r>
                      <a:r>
                        <a:rPr lang="es-EC" sz="1200" b="1" dirty="0" smtClean="0">
                          <a:effectLst/>
                        </a:rPr>
                        <a:t>10)</a:t>
                      </a:r>
                    </a:p>
                    <a:p>
                      <a:pPr marL="0" marR="0" indent="0" algn="ctr">
                        <a:lnSpc>
                          <a:spcPct val="150000"/>
                        </a:lnSpc>
                        <a:spcBef>
                          <a:spcPts val="0"/>
                        </a:spcBef>
                        <a:spcAft>
                          <a:spcPts val="0"/>
                        </a:spcAft>
                      </a:pPr>
                      <a:r>
                        <a:rPr lang="es-EC" sz="1200" dirty="0" smtClean="0">
                          <a:effectLst/>
                        </a:rPr>
                        <a:t>90</a:t>
                      </a:r>
                      <a:r>
                        <a:rPr lang="es-EC" sz="1200" dirty="0">
                          <a:effectLst/>
                        </a:rPr>
                        <a:t>% FQ + SM</a:t>
                      </a:r>
                      <a:endParaRPr lang="es-EC" sz="1200" dirty="0">
                        <a:effectLst/>
                        <a:latin typeface="Times New Roman"/>
                        <a:ea typeface="Calibri"/>
                        <a:cs typeface="Times New Roman"/>
                      </a:endParaRPr>
                    </a:p>
                  </a:txBody>
                  <a:tcPr marL="68580" marR="68580" marT="0" marB="0"/>
                </a:tc>
                <a:tc>
                  <a:txBody>
                    <a:bodyPr/>
                    <a:lstStyle/>
                    <a:p>
                      <a:pPr marL="0" marR="0" indent="0" algn="ctr">
                        <a:lnSpc>
                          <a:spcPct val="150000"/>
                        </a:lnSpc>
                        <a:spcBef>
                          <a:spcPts val="0"/>
                        </a:spcBef>
                        <a:spcAft>
                          <a:spcPts val="0"/>
                        </a:spcAft>
                      </a:pPr>
                      <a:r>
                        <a:rPr lang="es-EC" sz="1200" b="1" dirty="0">
                          <a:effectLst/>
                        </a:rPr>
                        <a:t>(T12) </a:t>
                      </a:r>
                      <a:endParaRPr lang="es-EC" sz="1200" b="1" dirty="0" smtClean="0">
                        <a:effectLst/>
                      </a:endParaRPr>
                    </a:p>
                    <a:p>
                      <a:pPr marL="0" marR="0" indent="0" algn="ctr">
                        <a:lnSpc>
                          <a:spcPct val="150000"/>
                        </a:lnSpc>
                        <a:spcBef>
                          <a:spcPts val="0"/>
                        </a:spcBef>
                        <a:spcAft>
                          <a:spcPts val="0"/>
                        </a:spcAft>
                      </a:pPr>
                      <a:r>
                        <a:rPr lang="es-EC" sz="1200" dirty="0" smtClean="0">
                          <a:effectLst/>
                        </a:rPr>
                        <a:t>80</a:t>
                      </a:r>
                      <a:r>
                        <a:rPr lang="es-EC" sz="1200" dirty="0">
                          <a:effectLst/>
                        </a:rPr>
                        <a:t>% FQ + SM</a:t>
                      </a:r>
                      <a:endParaRPr lang="es-EC" sz="1200" dirty="0">
                        <a:effectLst/>
                        <a:latin typeface="Times New Roman"/>
                        <a:ea typeface="Calibri"/>
                        <a:cs typeface="Times New Roman"/>
                      </a:endParaRPr>
                    </a:p>
                  </a:txBody>
                  <a:tcPr marL="68580" marR="68580" marT="0" marB="0"/>
                </a:tc>
                <a:tc>
                  <a:txBody>
                    <a:bodyPr/>
                    <a:lstStyle/>
                    <a:p>
                      <a:pPr marL="0" marR="0" indent="0" algn="ctr">
                        <a:lnSpc>
                          <a:spcPct val="150000"/>
                        </a:lnSpc>
                        <a:spcBef>
                          <a:spcPts val="0"/>
                        </a:spcBef>
                        <a:spcAft>
                          <a:spcPts val="0"/>
                        </a:spcAft>
                      </a:pPr>
                      <a:r>
                        <a:rPr lang="es-EC" sz="1200" b="1" dirty="0">
                          <a:effectLst/>
                        </a:rPr>
                        <a:t>(T14) </a:t>
                      </a:r>
                      <a:endParaRPr lang="es-EC" sz="1200" b="1" dirty="0" smtClean="0">
                        <a:effectLst/>
                      </a:endParaRPr>
                    </a:p>
                    <a:p>
                      <a:pPr marL="0" marR="0" indent="0" algn="ctr">
                        <a:lnSpc>
                          <a:spcPct val="150000"/>
                        </a:lnSpc>
                        <a:spcBef>
                          <a:spcPts val="0"/>
                        </a:spcBef>
                        <a:spcAft>
                          <a:spcPts val="0"/>
                        </a:spcAft>
                      </a:pPr>
                      <a:r>
                        <a:rPr lang="es-EC" sz="1200" dirty="0" smtClean="0">
                          <a:effectLst/>
                        </a:rPr>
                        <a:t>70</a:t>
                      </a:r>
                      <a:r>
                        <a:rPr lang="es-EC" sz="1200" dirty="0">
                          <a:effectLst/>
                        </a:rPr>
                        <a:t>% FQ + SM.</a:t>
                      </a:r>
                      <a:endParaRPr lang="es-EC" sz="1200" dirty="0">
                        <a:effectLst/>
                        <a:latin typeface="Times New Roman"/>
                        <a:ea typeface="Calibri"/>
                        <a:cs typeface="Times New Roman"/>
                      </a:endParaRPr>
                    </a:p>
                  </a:txBody>
                  <a:tcPr marL="68580" marR="68580" marT="0" marB="0"/>
                </a:tc>
              </a:tr>
            </a:tbl>
          </a:graphicData>
        </a:graphic>
      </p:graphicFrame>
      <p:sp>
        <p:nvSpPr>
          <p:cNvPr id="8" name="7 CuadroTexto"/>
          <p:cNvSpPr txBox="1"/>
          <p:nvPr/>
        </p:nvSpPr>
        <p:spPr>
          <a:xfrm>
            <a:off x="200623" y="2427098"/>
            <a:ext cx="2694977" cy="830997"/>
          </a:xfrm>
          <a:prstGeom prst="rect">
            <a:avLst/>
          </a:prstGeom>
          <a:noFill/>
        </p:spPr>
        <p:txBody>
          <a:bodyPr wrap="square" rtlCol="0">
            <a:spAutoFit/>
          </a:bodyPr>
          <a:lstStyle/>
          <a:p>
            <a:pPr algn="ctr"/>
            <a:r>
              <a:rPr lang="es-EC" sz="1600" b="1" dirty="0"/>
              <a:t>Fertilización Química (FQ)</a:t>
            </a:r>
          </a:p>
          <a:p>
            <a:pPr algn="ctr"/>
            <a:r>
              <a:rPr lang="es-EC" sz="1600" dirty="0"/>
              <a:t>100 % FQ  ;  90 % FQ  ; </a:t>
            </a:r>
            <a:endParaRPr lang="es-EC" sz="1600" dirty="0" smtClean="0"/>
          </a:p>
          <a:p>
            <a:pPr algn="ctr"/>
            <a:r>
              <a:rPr lang="es-EC" sz="1600" dirty="0" smtClean="0"/>
              <a:t> </a:t>
            </a:r>
            <a:r>
              <a:rPr lang="es-EC" sz="1600" dirty="0"/>
              <a:t>80 % FQ  ;  70 % </a:t>
            </a:r>
            <a:r>
              <a:rPr lang="es-EC" sz="1600" dirty="0" smtClean="0"/>
              <a:t>FQ</a:t>
            </a:r>
            <a:endParaRPr lang="es-EC" sz="1600" dirty="0"/>
          </a:p>
        </p:txBody>
      </p:sp>
      <p:sp>
        <p:nvSpPr>
          <p:cNvPr id="9" name="8 CuadroTexto"/>
          <p:cNvSpPr txBox="1"/>
          <p:nvPr/>
        </p:nvSpPr>
        <p:spPr>
          <a:xfrm>
            <a:off x="2895600" y="1752600"/>
            <a:ext cx="3868882"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sz="1600" b="1" dirty="0" smtClean="0"/>
              <a:t>Diseño de Bloques Completos al Azar, </a:t>
            </a:r>
          </a:p>
          <a:p>
            <a:pPr algn="ctr"/>
            <a:r>
              <a:rPr lang="es-EC" sz="1600" b="1" dirty="0" smtClean="0"/>
              <a:t>en Analisis Grupal </a:t>
            </a:r>
            <a:endParaRPr lang="es-EC" dirty="0"/>
          </a:p>
        </p:txBody>
      </p:sp>
      <p:sp>
        <p:nvSpPr>
          <p:cNvPr id="11" name="10 CuadroTexto"/>
          <p:cNvSpPr txBox="1"/>
          <p:nvPr/>
        </p:nvSpPr>
        <p:spPr>
          <a:xfrm>
            <a:off x="6844145" y="2427097"/>
            <a:ext cx="1828800" cy="830997"/>
          </a:xfrm>
          <a:prstGeom prst="rect">
            <a:avLst/>
          </a:prstGeom>
          <a:noFill/>
        </p:spPr>
        <p:txBody>
          <a:bodyPr wrap="square" rtlCol="0">
            <a:spAutoFit/>
          </a:bodyPr>
          <a:lstStyle/>
          <a:p>
            <a:pPr algn="ctr"/>
            <a:r>
              <a:rPr lang="es-EC" sz="1600" b="1" dirty="0"/>
              <a:t>Zeolita (Z)</a:t>
            </a:r>
          </a:p>
          <a:p>
            <a:pPr algn="ctr"/>
            <a:r>
              <a:rPr lang="es-EC" sz="1600" dirty="0"/>
              <a:t>0 % Z  ; 10 %  Z  ;  20 % Z  ;  30 % </a:t>
            </a:r>
            <a:r>
              <a:rPr lang="es-EC" sz="1600" dirty="0" smtClean="0"/>
              <a:t>Z</a:t>
            </a:r>
            <a:endParaRPr lang="es-EC" sz="1600" dirty="0"/>
          </a:p>
        </p:txBody>
      </p:sp>
      <p:sp>
        <p:nvSpPr>
          <p:cNvPr id="12" name="11 CuadroTexto"/>
          <p:cNvSpPr txBox="1"/>
          <p:nvPr/>
        </p:nvSpPr>
        <p:spPr>
          <a:xfrm>
            <a:off x="3408218" y="2427098"/>
            <a:ext cx="2895600" cy="861774"/>
          </a:xfrm>
          <a:prstGeom prst="rect">
            <a:avLst/>
          </a:prstGeom>
          <a:noFill/>
        </p:spPr>
        <p:txBody>
          <a:bodyPr wrap="square" rtlCol="0">
            <a:spAutoFit/>
          </a:bodyPr>
          <a:lstStyle/>
          <a:p>
            <a:pPr algn="ctr"/>
            <a:r>
              <a:rPr lang="es-EC" sz="1600" b="1" dirty="0"/>
              <a:t>Micorrizas (M)</a:t>
            </a:r>
          </a:p>
          <a:p>
            <a:pPr algn="ctr"/>
            <a:r>
              <a:rPr lang="es-EC" sz="1600" dirty="0"/>
              <a:t>Con Micorrizas  ;  </a:t>
            </a:r>
            <a:endParaRPr lang="es-EC" sz="1600" dirty="0" smtClean="0"/>
          </a:p>
          <a:p>
            <a:pPr algn="ctr"/>
            <a:r>
              <a:rPr lang="es-EC" sz="1600" dirty="0" smtClean="0"/>
              <a:t>Sin Micorrizas</a:t>
            </a:r>
            <a:endParaRPr lang="es-EC" sz="1600" dirty="0"/>
          </a:p>
        </p:txBody>
      </p:sp>
      <p:sp>
        <p:nvSpPr>
          <p:cNvPr id="13" name="12 CuadroTexto"/>
          <p:cNvSpPr txBox="1"/>
          <p:nvPr/>
        </p:nvSpPr>
        <p:spPr>
          <a:xfrm>
            <a:off x="6983251" y="6519446"/>
            <a:ext cx="2160749" cy="338554"/>
          </a:xfrm>
          <a:prstGeom prst="rect">
            <a:avLst/>
          </a:prstGeom>
          <a:noFill/>
        </p:spPr>
        <p:txBody>
          <a:bodyPr wrap="square" rtlCol="0">
            <a:spAutoFit/>
          </a:bodyPr>
          <a:lstStyle/>
          <a:p>
            <a:r>
              <a:rPr lang="es-EC" sz="1600" i="1" dirty="0" smtClean="0">
                <a:latin typeface="Times New Roman" pitchFamily="18" charset="0"/>
                <a:cs typeface="Times New Roman" pitchFamily="18" charset="0"/>
              </a:rPr>
              <a:t>Randy Reinoso Alarcón </a:t>
            </a:r>
            <a:endParaRPr lang="es-EC" sz="1600" i="1" dirty="0">
              <a:latin typeface="Times New Roman" pitchFamily="18" charset="0"/>
              <a:cs typeface="Times New Roman" pitchFamily="18" charset="0"/>
            </a:endParaRPr>
          </a:p>
        </p:txBody>
      </p:sp>
    </p:spTree>
    <p:extLst>
      <p:ext uri="{BB962C8B-B14F-4D97-AF65-F5344CB8AC3E}">
        <p14:creationId xmlns:p14="http://schemas.microsoft.com/office/powerpoint/2010/main" val="8379841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3318164" y="605134"/>
            <a:ext cx="2667000"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smtClean="0"/>
              <a:t>PESO DE PELLA</a:t>
            </a:r>
            <a:endParaRPr lang="en-US" sz="2000" b="1" dirty="0"/>
          </a:p>
        </p:txBody>
      </p:sp>
      <p:graphicFrame>
        <p:nvGraphicFramePr>
          <p:cNvPr id="5" name="4 Tabla"/>
          <p:cNvGraphicFramePr>
            <a:graphicFrameLocks noGrp="1"/>
          </p:cNvGraphicFramePr>
          <p:nvPr>
            <p:extLst>
              <p:ext uri="{D42A27DB-BD31-4B8C-83A1-F6EECF244321}">
                <p14:modId xmlns:p14="http://schemas.microsoft.com/office/powerpoint/2010/main" val="2297932704"/>
              </p:ext>
            </p:extLst>
          </p:nvPr>
        </p:nvGraphicFramePr>
        <p:xfrm>
          <a:off x="1676400" y="1577182"/>
          <a:ext cx="5420024" cy="5128420"/>
        </p:xfrm>
        <a:graphic>
          <a:graphicData uri="http://schemas.openxmlformats.org/drawingml/2006/table">
            <a:tbl>
              <a:tblPr firstRow="1" firstCol="1" bandRow="1">
                <a:tableStyleId>{5C22544A-7EE6-4342-B048-85BDC9FD1C3A}</a:tableStyleId>
              </a:tblPr>
              <a:tblGrid>
                <a:gridCol w="1720789"/>
                <a:gridCol w="1711586"/>
                <a:gridCol w="1987649"/>
              </a:tblGrid>
              <a:tr h="256421">
                <a:tc>
                  <a:txBody>
                    <a:bodyPr/>
                    <a:lstStyle/>
                    <a:p>
                      <a:pPr marL="0" marR="0" indent="0" algn="ctr">
                        <a:lnSpc>
                          <a:spcPct val="150000"/>
                        </a:lnSpc>
                        <a:spcBef>
                          <a:spcPts val="0"/>
                        </a:spcBef>
                        <a:spcAft>
                          <a:spcPts val="0"/>
                        </a:spcAft>
                      </a:pPr>
                      <a:r>
                        <a:rPr lang="es-EC" sz="1000" dirty="0">
                          <a:effectLst/>
                        </a:rPr>
                        <a:t>Fuente de Variación</a:t>
                      </a:r>
                      <a:endParaRPr lang="es-EC" sz="1100" dirty="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dirty="0">
                          <a:effectLst/>
                        </a:rPr>
                        <a:t>Grados de libertad</a:t>
                      </a:r>
                      <a:endParaRPr lang="es-EC" sz="1100" dirty="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dirty="0">
                          <a:effectLst/>
                        </a:rPr>
                        <a:t>Cuadrado medio</a:t>
                      </a:r>
                      <a:endParaRPr lang="es-EC" sz="1100" dirty="0">
                        <a:effectLst/>
                        <a:latin typeface="Times New Roman"/>
                        <a:ea typeface="Calibri"/>
                        <a:cs typeface="Times New Roman"/>
                      </a:endParaRPr>
                    </a:p>
                  </a:txBody>
                  <a:tcPr marL="61718" marR="61718" marT="0" marB="0" anchor="ctr"/>
                </a:tc>
              </a:tr>
              <a:tr h="256421">
                <a:tc>
                  <a:txBody>
                    <a:bodyPr/>
                    <a:lstStyle/>
                    <a:p>
                      <a:pPr marL="0" marR="0" indent="0" algn="l">
                        <a:lnSpc>
                          <a:spcPct val="150000"/>
                        </a:lnSpc>
                        <a:spcBef>
                          <a:spcPts val="0"/>
                        </a:spcBef>
                        <a:spcAft>
                          <a:spcPts val="0"/>
                        </a:spcAft>
                      </a:pPr>
                      <a:r>
                        <a:rPr lang="es-EC" sz="1000" dirty="0">
                          <a:solidFill>
                            <a:schemeClr val="tx1"/>
                          </a:solidFill>
                          <a:effectLst/>
                        </a:rPr>
                        <a:t>Repeticiones</a:t>
                      </a:r>
                      <a:endParaRPr lang="es-EC" sz="1100" dirty="0">
                        <a:solidFill>
                          <a:schemeClr val="tx1"/>
                        </a:solidFill>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2</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dirty="0">
                          <a:effectLst/>
                        </a:rPr>
                        <a:t>0,17 **</a:t>
                      </a:r>
                      <a:endParaRPr lang="es-EC" sz="1100" dirty="0">
                        <a:effectLst/>
                        <a:latin typeface="Times New Roman"/>
                        <a:ea typeface="Calibri"/>
                        <a:cs typeface="Times New Roman"/>
                      </a:endParaRPr>
                    </a:p>
                  </a:txBody>
                  <a:tcPr marL="61718" marR="61718" marT="0" marB="0" anchor="ctr"/>
                </a:tc>
              </a:tr>
              <a:tr h="256421">
                <a:tc>
                  <a:txBody>
                    <a:bodyPr/>
                    <a:lstStyle/>
                    <a:p>
                      <a:pPr marL="0" marR="0" indent="0" algn="l">
                        <a:lnSpc>
                          <a:spcPct val="150000"/>
                        </a:lnSpc>
                        <a:spcBef>
                          <a:spcPts val="0"/>
                        </a:spcBef>
                        <a:spcAft>
                          <a:spcPts val="0"/>
                        </a:spcAft>
                      </a:pPr>
                      <a:r>
                        <a:rPr lang="es-EC" sz="1000">
                          <a:effectLst/>
                        </a:rPr>
                        <a:t>Tratamientos</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13</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0,06 ns</a:t>
                      </a:r>
                      <a:endParaRPr lang="es-EC" sz="1100">
                        <a:effectLst/>
                        <a:latin typeface="Times New Roman"/>
                        <a:ea typeface="Calibri"/>
                        <a:cs typeface="Times New Roman"/>
                      </a:endParaRPr>
                    </a:p>
                  </a:txBody>
                  <a:tcPr marL="61718" marR="61718" marT="0" marB="0" anchor="ctr"/>
                </a:tc>
              </a:tr>
              <a:tr h="256421">
                <a:tc>
                  <a:txBody>
                    <a:bodyPr/>
                    <a:lstStyle/>
                    <a:p>
                      <a:pPr marL="0" marR="0" indent="0" algn="l">
                        <a:lnSpc>
                          <a:spcPct val="150000"/>
                        </a:lnSpc>
                        <a:spcBef>
                          <a:spcPts val="0"/>
                        </a:spcBef>
                        <a:spcAft>
                          <a:spcPts val="0"/>
                        </a:spcAft>
                      </a:pPr>
                      <a:r>
                        <a:rPr lang="es-EC" sz="1000">
                          <a:effectLst/>
                        </a:rPr>
                        <a:t>Entre Grupos</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6</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0,03 ns</a:t>
                      </a:r>
                      <a:endParaRPr lang="es-EC" sz="1100">
                        <a:effectLst/>
                        <a:latin typeface="Times New Roman"/>
                        <a:ea typeface="Calibri"/>
                        <a:cs typeface="Times New Roman"/>
                      </a:endParaRPr>
                    </a:p>
                  </a:txBody>
                  <a:tcPr marL="61718" marR="61718" marT="0" marB="0" anchor="ctr"/>
                </a:tc>
              </a:tr>
              <a:tr h="256421">
                <a:tc>
                  <a:txBody>
                    <a:bodyPr/>
                    <a:lstStyle/>
                    <a:p>
                      <a:pPr marL="0" marR="0" indent="0" algn="l">
                        <a:lnSpc>
                          <a:spcPct val="150000"/>
                        </a:lnSpc>
                        <a:spcBef>
                          <a:spcPts val="0"/>
                        </a:spcBef>
                        <a:spcAft>
                          <a:spcPts val="0"/>
                        </a:spcAft>
                      </a:pPr>
                      <a:r>
                        <a:rPr lang="es-EC" sz="1000">
                          <a:effectLst/>
                        </a:rPr>
                        <a:t>G1 vs G2-G7</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0,1 ns</a:t>
                      </a:r>
                      <a:endParaRPr lang="es-EC" sz="1100">
                        <a:effectLst/>
                        <a:latin typeface="Times New Roman"/>
                        <a:ea typeface="Calibri"/>
                        <a:cs typeface="Times New Roman"/>
                      </a:endParaRPr>
                    </a:p>
                  </a:txBody>
                  <a:tcPr marL="61718" marR="61718" marT="0" marB="0" anchor="ctr"/>
                </a:tc>
              </a:tr>
              <a:tr h="256421">
                <a:tc>
                  <a:txBody>
                    <a:bodyPr/>
                    <a:lstStyle/>
                    <a:p>
                      <a:pPr marL="0" marR="0" indent="0" algn="l">
                        <a:lnSpc>
                          <a:spcPct val="150000"/>
                        </a:lnSpc>
                        <a:spcBef>
                          <a:spcPts val="0"/>
                        </a:spcBef>
                        <a:spcAft>
                          <a:spcPts val="0"/>
                        </a:spcAft>
                      </a:pPr>
                      <a:r>
                        <a:rPr lang="es-EC" sz="1000">
                          <a:effectLst/>
                        </a:rPr>
                        <a:t>G2-G3-G4 vs G5-G6-G7</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0,01 ns</a:t>
                      </a:r>
                      <a:endParaRPr lang="es-EC" sz="1100">
                        <a:effectLst/>
                        <a:latin typeface="Times New Roman"/>
                        <a:ea typeface="Calibri"/>
                        <a:cs typeface="Times New Roman"/>
                      </a:endParaRPr>
                    </a:p>
                  </a:txBody>
                  <a:tcPr marL="61718" marR="61718" marT="0" marB="0" anchor="ctr"/>
                </a:tc>
              </a:tr>
              <a:tr h="256421">
                <a:tc>
                  <a:txBody>
                    <a:bodyPr/>
                    <a:lstStyle/>
                    <a:p>
                      <a:pPr marL="0" marR="0" indent="0" algn="l">
                        <a:lnSpc>
                          <a:spcPct val="150000"/>
                        </a:lnSpc>
                        <a:spcBef>
                          <a:spcPts val="0"/>
                        </a:spcBef>
                        <a:spcAft>
                          <a:spcPts val="0"/>
                        </a:spcAft>
                      </a:pPr>
                      <a:r>
                        <a:rPr lang="es-EC" sz="1000">
                          <a:effectLst/>
                        </a:rPr>
                        <a:t>G2 vs G3-G4</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0 ns</a:t>
                      </a:r>
                      <a:endParaRPr lang="es-EC" sz="1100">
                        <a:effectLst/>
                        <a:latin typeface="Times New Roman"/>
                        <a:ea typeface="Calibri"/>
                        <a:cs typeface="Times New Roman"/>
                      </a:endParaRPr>
                    </a:p>
                  </a:txBody>
                  <a:tcPr marL="61718" marR="61718" marT="0" marB="0" anchor="ctr"/>
                </a:tc>
              </a:tr>
              <a:tr h="256421">
                <a:tc>
                  <a:txBody>
                    <a:bodyPr/>
                    <a:lstStyle/>
                    <a:p>
                      <a:pPr marL="0" marR="0" indent="0" algn="l">
                        <a:lnSpc>
                          <a:spcPct val="150000"/>
                        </a:lnSpc>
                        <a:spcBef>
                          <a:spcPts val="0"/>
                        </a:spcBef>
                        <a:spcAft>
                          <a:spcPts val="0"/>
                        </a:spcAft>
                      </a:pPr>
                      <a:r>
                        <a:rPr lang="es-EC" sz="1000">
                          <a:effectLst/>
                        </a:rPr>
                        <a:t>G3 vs G4</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0 ns</a:t>
                      </a:r>
                      <a:endParaRPr lang="es-EC" sz="1100">
                        <a:effectLst/>
                        <a:latin typeface="Times New Roman"/>
                        <a:ea typeface="Calibri"/>
                        <a:cs typeface="Times New Roman"/>
                      </a:endParaRPr>
                    </a:p>
                  </a:txBody>
                  <a:tcPr marL="61718" marR="61718" marT="0" marB="0" anchor="ctr"/>
                </a:tc>
              </a:tr>
              <a:tr h="256421">
                <a:tc>
                  <a:txBody>
                    <a:bodyPr/>
                    <a:lstStyle/>
                    <a:p>
                      <a:pPr marL="0" marR="0" indent="0" algn="l">
                        <a:lnSpc>
                          <a:spcPct val="150000"/>
                        </a:lnSpc>
                        <a:spcBef>
                          <a:spcPts val="0"/>
                        </a:spcBef>
                        <a:spcAft>
                          <a:spcPts val="0"/>
                        </a:spcAft>
                      </a:pPr>
                      <a:r>
                        <a:rPr lang="es-EC" sz="1000">
                          <a:effectLst/>
                        </a:rPr>
                        <a:t>G5 vs G6-G7</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0,05 ns</a:t>
                      </a:r>
                      <a:endParaRPr lang="es-EC" sz="1100">
                        <a:effectLst/>
                        <a:latin typeface="Times New Roman"/>
                        <a:ea typeface="Calibri"/>
                        <a:cs typeface="Times New Roman"/>
                      </a:endParaRPr>
                    </a:p>
                  </a:txBody>
                  <a:tcPr marL="61718" marR="61718" marT="0" marB="0" anchor="ctr"/>
                </a:tc>
              </a:tr>
              <a:tr h="256421">
                <a:tc>
                  <a:txBody>
                    <a:bodyPr/>
                    <a:lstStyle/>
                    <a:p>
                      <a:pPr marL="0" marR="0" indent="0" algn="l">
                        <a:lnSpc>
                          <a:spcPct val="150000"/>
                        </a:lnSpc>
                        <a:spcBef>
                          <a:spcPts val="0"/>
                        </a:spcBef>
                        <a:spcAft>
                          <a:spcPts val="0"/>
                        </a:spcAft>
                      </a:pPr>
                      <a:r>
                        <a:rPr lang="es-EC" sz="1000">
                          <a:effectLst/>
                        </a:rPr>
                        <a:t>G6 vs G7</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0,01 ns</a:t>
                      </a:r>
                      <a:endParaRPr lang="es-EC" sz="1100">
                        <a:effectLst/>
                        <a:latin typeface="Times New Roman"/>
                        <a:ea typeface="Calibri"/>
                        <a:cs typeface="Times New Roman"/>
                      </a:endParaRPr>
                    </a:p>
                  </a:txBody>
                  <a:tcPr marL="61718" marR="61718" marT="0" marB="0" anchor="ctr"/>
                </a:tc>
              </a:tr>
              <a:tr h="256421">
                <a:tc>
                  <a:txBody>
                    <a:bodyPr/>
                    <a:lstStyle/>
                    <a:p>
                      <a:pPr marL="0" marR="0" indent="0" algn="l">
                        <a:lnSpc>
                          <a:spcPct val="150000"/>
                        </a:lnSpc>
                        <a:spcBef>
                          <a:spcPts val="0"/>
                        </a:spcBef>
                        <a:spcAft>
                          <a:spcPts val="0"/>
                        </a:spcAft>
                      </a:pPr>
                      <a:r>
                        <a:rPr lang="es-EC" sz="1000">
                          <a:effectLst/>
                        </a:rPr>
                        <a:t>DG1</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0,08 ns</a:t>
                      </a:r>
                      <a:endParaRPr lang="es-EC" sz="1100">
                        <a:effectLst/>
                        <a:latin typeface="Times New Roman"/>
                        <a:ea typeface="Calibri"/>
                        <a:cs typeface="Times New Roman"/>
                      </a:endParaRPr>
                    </a:p>
                  </a:txBody>
                  <a:tcPr marL="61718" marR="61718" marT="0" marB="0" anchor="ctr"/>
                </a:tc>
              </a:tr>
              <a:tr h="256421">
                <a:tc>
                  <a:txBody>
                    <a:bodyPr/>
                    <a:lstStyle/>
                    <a:p>
                      <a:pPr marL="0" marR="0" indent="0" algn="l">
                        <a:lnSpc>
                          <a:spcPct val="150000"/>
                        </a:lnSpc>
                        <a:spcBef>
                          <a:spcPts val="0"/>
                        </a:spcBef>
                        <a:spcAft>
                          <a:spcPts val="0"/>
                        </a:spcAft>
                      </a:pPr>
                      <a:r>
                        <a:rPr lang="es-EC" sz="1000">
                          <a:effectLst/>
                        </a:rPr>
                        <a:t>DG2</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0,04 ns</a:t>
                      </a:r>
                      <a:endParaRPr lang="es-EC" sz="1100">
                        <a:effectLst/>
                        <a:latin typeface="Times New Roman"/>
                        <a:ea typeface="Calibri"/>
                        <a:cs typeface="Times New Roman"/>
                      </a:endParaRPr>
                    </a:p>
                  </a:txBody>
                  <a:tcPr marL="61718" marR="61718" marT="0" marB="0" anchor="ctr"/>
                </a:tc>
              </a:tr>
              <a:tr h="256421">
                <a:tc>
                  <a:txBody>
                    <a:bodyPr/>
                    <a:lstStyle/>
                    <a:p>
                      <a:pPr marL="0" marR="0" indent="0" algn="l">
                        <a:lnSpc>
                          <a:spcPct val="150000"/>
                        </a:lnSpc>
                        <a:spcBef>
                          <a:spcPts val="0"/>
                        </a:spcBef>
                        <a:spcAft>
                          <a:spcPts val="0"/>
                        </a:spcAft>
                      </a:pPr>
                      <a:r>
                        <a:rPr lang="es-EC" sz="1000">
                          <a:effectLst/>
                        </a:rPr>
                        <a:t>DG3</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0 ns</a:t>
                      </a:r>
                      <a:endParaRPr lang="es-EC" sz="1100">
                        <a:effectLst/>
                        <a:latin typeface="Times New Roman"/>
                        <a:ea typeface="Calibri"/>
                        <a:cs typeface="Times New Roman"/>
                      </a:endParaRPr>
                    </a:p>
                  </a:txBody>
                  <a:tcPr marL="61718" marR="61718" marT="0" marB="0" anchor="ctr"/>
                </a:tc>
              </a:tr>
              <a:tr h="256421">
                <a:tc>
                  <a:txBody>
                    <a:bodyPr/>
                    <a:lstStyle/>
                    <a:p>
                      <a:pPr marL="0" marR="0" indent="0" algn="l">
                        <a:lnSpc>
                          <a:spcPct val="150000"/>
                        </a:lnSpc>
                        <a:spcBef>
                          <a:spcPts val="0"/>
                        </a:spcBef>
                        <a:spcAft>
                          <a:spcPts val="0"/>
                        </a:spcAft>
                      </a:pPr>
                      <a:r>
                        <a:rPr lang="es-EC" sz="1000" dirty="0">
                          <a:solidFill>
                            <a:schemeClr val="tx1"/>
                          </a:solidFill>
                          <a:effectLst/>
                        </a:rPr>
                        <a:t>DG4</a:t>
                      </a:r>
                      <a:endParaRPr lang="es-EC" sz="1100" dirty="0">
                        <a:solidFill>
                          <a:schemeClr val="tx1"/>
                        </a:solidFill>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1,16 *</a:t>
                      </a:r>
                      <a:endParaRPr lang="es-EC" sz="1100">
                        <a:effectLst/>
                        <a:latin typeface="Times New Roman"/>
                        <a:ea typeface="Calibri"/>
                        <a:cs typeface="Times New Roman"/>
                      </a:endParaRPr>
                    </a:p>
                  </a:txBody>
                  <a:tcPr marL="61718" marR="61718" marT="0" marB="0" anchor="ctr"/>
                </a:tc>
              </a:tr>
              <a:tr h="256421">
                <a:tc>
                  <a:txBody>
                    <a:bodyPr/>
                    <a:lstStyle/>
                    <a:p>
                      <a:pPr marL="0" marR="0" indent="0" algn="l">
                        <a:lnSpc>
                          <a:spcPct val="150000"/>
                        </a:lnSpc>
                        <a:spcBef>
                          <a:spcPts val="0"/>
                        </a:spcBef>
                        <a:spcAft>
                          <a:spcPts val="0"/>
                        </a:spcAft>
                      </a:pPr>
                      <a:r>
                        <a:rPr lang="es-EC" sz="1000">
                          <a:effectLst/>
                        </a:rPr>
                        <a:t>DG5</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1,16 *</a:t>
                      </a:r>
                      <a:endParaRPr lang="es-EC" sz="1100">
                        <a:effectLst/>
                        <a:latin typeface="Times New Roman"/>
                        <a:ea typeface="Calibri"/>
                        <a:cs typeface="Times New Roman"/>
                      </a:endParaRPr>
                    </a:p>
                  </a:txBody>
                  <a:tcPr marL="61718" marR="61718" marT="0" marB="0" anchor="ctr"/>
                </a:tc>
              </a:tr>
              <a:tr h="256421">
                <a:tc>
                  <a:txBody>
                    <a:bodyPr/>
                    <a:lstStyle/>
                    <a:p>
                      <a:pPr marL="0" marR="0" indent="0" algn="l">
                        <a:lnSpc>
                          <a:spcPct val="150000"/>
                        </a:lnSpc>
                        <a:spcBef>
                          <a:spcPts val="0"/>
                        </a:spcBef>
                        <a:spcAft>
                          <a:spcPts val="0"/>
                        </a:spcAft>
                      </a:pPr>
                      <a:r>
                        <a:rPr lang="es-EC" sz="1000">
                          <a:effectLst/>
                        </a:rPr>
                        <a:t>DG6</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0 ns</a:t>
                      </a:r>
                      <a:endParaRPr lang="es-EC" sz="1100">
                        <a:effectLst/>
                        <a:latin typeface="Times New Roman"/>
                        <a:ea typeface="Calibri"/>
                        <a:cs typeface="Times New Roman"/>
                      </a:endParaRPr>
                    </a:p>
                  </a:txBody>
                  <a:tcPr marL="61718" marR="61718" marT="0" marB="0" anchor="ctr"/>
                </a:tc>
              </a:tr>
              <a:tr h="256421">
                <a:tc>
                  <a:txBody>
                    <a:bodyPr/>
                    <a:lstStyle/>
                    <a:p>
                      <a:pPr marL="0" marR="0" indent="0" algn="l">
                        <a:lnSpc>
                          <a:spcPct val="150000"/>
                        </a:lnSpc>
                        <a:spcBef>
                          <a:spcPts val="0"/>
                        </a:spcBef>
                        <a:spcAft>
                          <a:spcPts val="0"/>
                        </a:spcAft>
                      </a:pPr>
                      <a:r>
                        <a:rPr lang="es-EC" sz="1000" dirty="0">
                          <a:solidFill>
                            <a:schemeClr val="tx1"/>
                          </a:solidFill>
                          <a:effectLst/>
                        </a:rPr>
                        <a:t>DG7</a:t>
                      </a:r>
                      <a:endParaRPr lang="es-EC" sz="1100" dirty="0">
                        <a:solidFill>
                          <a:schemeClr val="tx1"/>
                        </a:solidFill>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1</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0,21 *</a:t>
                      </a:r>
                      <a:endParaRPr lang="es-EC" sz="1100">
                        <a:effectLst/>
                        <a:latin typeface="Times New Roman"/>
                        <a:ea typeface="Calibri"/>
                        <a:cs typeface="Times New Roman"/>
                      </a:endParaRPr>
                    </a:p>
                  </a:txBody>
                  <a:tcPr marL="61718" marR="61718" marT="0" marB="0" anchor="ctr"/>
                </a:tc>
              </a:tr>
              <a:tr h="256421">
                <a:tc>
                  <a:txBody>
                    <a:bodyPr/>
                    <a:lstStyle/>
                    <a:p>
                      <a:pPr marL="0" marR="0" indent="0" algn="l">
                        <a:lnSpc>
                          <a:spcPct val="150000"/>
                        </a:lnSpc>
                        <a:spcBef>
                          <a:spcPts val="0"/>
                        </a:spcBef>
                        <a:spcAft>
                          <a:spcPts val="0"/>
                        </a:spcAft>
                      </a:pPr>
                      <a:r>
                        <a:rPr lang="es-EC" sz="1000">
                          <a:effectLst/>
                        </a:rPr>
                        <a:t>TOTAL</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41</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 </a:t>
                      </a:r>
                      <a:endParaRPr lang="es-EC" sz="1100">
                        <a:effectLst/>
                        <a:latin typeface="Times New Roman"/>
                        <a:ea typeface="Calibri"/>
                        <a:cs typeface="Times New Roman"/>
                      </a:endParaRPr>
                    </a:p>
                  </a:txBody>
                  <a:tcPr marL="61718" marR="61718" marT="0" marB="0" anchor="ctr"/>
                </a:tc>
              </a:tr>
              <a:tr h="256421">
                <a:tc>
                  <a:txBody>
                    <a:bodyPr/>
                    <a:lstStyle/>
                    <a:p>
                      <a:pPr marL="0" marR="0" indent="0" algn="l">
                        <a:lnSpc>
                          <a:spcPct val="150000"/>
                        </a:lnSpc>
                        <a:spcBef>
                          <a:spcPts val="0"/>
                        </a:spcBef>
                        <a:spcAft>
                          <a:spcPts val="0"/>
                        </a:spcAft>
                      </a:pPr>
                      <a:r>
                        <a:rPr lang="es-EC" sz="1000">
                          <a:effectLst/>
                        </a:rPr>
                        <a:t>ERROR</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26</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0,03</a:t>
                      </a:r>
                      <a:endParaRPr lang="es-EC" sz="1100">
                        <a:effectLst/>
                        <a:latin typeface="Times New Roman"/>
                        <a:ea typeface="Calibri"/>
                        <a:cs typeface="Times New Roman"/>
                      </a:endParaRPr>
                    </a:p>
                  </a:txBody>
                  <a:tcPr marL="61718" marR="61718" marT="0" marB="0" anchor="ctr"/>
                </a:tc>
              </a:tr>
              <a:tr h="256421">
                <a:tc>
                  <a:txBody>
                    <a:bodyPr/>
                    <a:lstStyle/>
                    <a:p>
                      <a:pPr marL="0" marR="0" indent="0" algn="l">
                        <a:lnSpc>
                          <a:spcPct val="150000"/>
                        </a:lnSpc>
                        <a:spcBef>
                          <a:spcPts val="0"/>
                        </a:spcBef>
                        <a:spcAft>
                          <a:spcPts val="0"/>
                        </a:spcAft>
                      </a:pPr>
                      <a:r>
                        <a:rPr lang="es-EC" sz="1000">
                          <a:effectLst/>
                        </a:rPr>
                        <a:t>CV%</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a:effectLst/>
                        </a:rPr>
                        <a:t> </a:t>
                      </a:r>
                      <a:endParaRPr lang="es-EC" sz="1100">
                        <a:effectLst/>
                        <a:latin typeface="Times New Roman"/>
                        <a:ea typeface="Calibri"/>
                        <a:cs typeface="Times New Roman"/>
                      </a:endParaRPr>
                    </a:p>
                  </a:txBody>
                  <a:tcPr marL="61718" marR="61718" marT="0" marB="0" anchor="ctr"/>
                </a:tc>
                <a:tc>
                  <a:txBody>
                    <a:bodyPr/>
                    <a:lstStyle/>
                    <a:p>
                      <a:pPr marL="0" marR="0" indent="0" algn="ctr">
                        <a:lnSpc>
                          <a:spcPct val="150000"/>
                        </a:lnSpc>
                        <a:spcBef>
                          <a:spcPts val="0"/>
                        </a:spcBef>
                        <a:spcAft>
                          <a:spcPts val="0"/>
                        </a:spcAft>
                      </a:pPr>
                      <a:r>
                        <a:rPr lang="es-EC" sz="1000" dirty="0">
                          <a:effectLst/>
                        </a:rPr>
                        <a:t>13,24</a:t>
                      </a:r>
                      <a:endParaRPr lang="es-EC" sz="1100" dirty="0">
                        <a:effectLst/>
                        <a:latin typeface="Times New Roman"/>
                        <a:ea typeface="Calibri"/>
                        <a:cs typeface="Times New Roman"/>
                      </a:endParaRPr>
                    </a:p>
                  </a:txBody>
                  <a:tcPr marL="61718" marR="61718" marT="0" marB="0" anchor="ctr"/>
                </a:tc>
              </a:tr>
            </a:tbl>
          </a:graphicData>
        </a:graphic>
      </p:graphicFrame>
      <p:sp>
        <p:nvSpPr>
          <p:cNvPr id="6" name="5 Elipse"/>
          <p:cNvSpPr/>
          <p:nvPr/>
        </p:nvSpPr>
        <p:spPr>
          <a:xfrm rot="5400000">
            <a:off x="5929568" y="1676829"/>
            <a:ext cx="328906" cy="6328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6 Elipse"/>
          <p:cNvSpPr/>
          <p:nvPr/>
        </p:nvSpPr>
        <p:spPr>
          <a:xfrm rot="5400000">
            <a:off x="5929568" y="4724829"/>
            <a:ext cx="328906" cy="6328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7 Elipse"/>
          <p:cNvSpPr/>
          <p:nvPr/>
        </p:nvSpPr>
        <p:spPr>
          <a:xfrm rot="5400000">
            <a:off x="5929568" y="5486829"/>
            <a:ext cx="328906" cy="6328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52128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31"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style.rotation</p:attrName>
                                        </p:attrNameLst>
                                      </p:cBhvr>
                                      <p:tavLst>
                                        <p:tav tm="0">
                                          <p:val>
                                            <p:fltVal val="90"/>
                                          </p:val>
                                        </p:tav>
                                        <p:tav tm="100000">
                                          <p:val>
                                            <p:fltVal val="0"/>
                                          </p:val>
                                        </p:tav>
                                      </p:tavLst>
                                    </p:anim>
                                    <p:animEffect transition="in" filter="fade">
                                      <p:cBhvr>
                                        <p:cTn id="27" dur="1000"/>
                                        <p:tgtEl>
                                          <p:spTgt spid="7"/>
                                        </p:tgtEl>
                                      </p:cBhvr>
                                    </p:animEffect>
                                  </p:childTnLst>
                                </p:cTn>
                              </p:par>
                            </p:childTnLst>
                          </p:cTn>
                        </p:par>
                        <p:par>
                          <p:cTn id="28" fill="hold">
                            <p:stCondLst>
                              <p:cond delay="3000"/>
                            </p:stCondLst>
                            <p:childTnLst>
                              <p:par>
                                <p:cTn id="29" presetID="31"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3318164" y="605134"/>
            <a:ext cx="2667000"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smtClean="0"/>
              <a:t>PESO DE PELLA</a:t>
            </a:r>
            <a:endParaRPr lang="en-US" sz="2000" b="1" dirty="0"/>
          </a:p>
        </p:txBody>
      </p:sp>
      <p:pic>
        <p:nvPicPr>
          <p:cNvPr id="10242" name="Gráfico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665" y="1828800"/>
            <a:ext cx="3994335" cy="230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Gráfico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1530" y="2521923"/>
            <a:ext cx="4354512" cy="230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CuadroTexto"/>
          <p:cNvSpPr txBox="1"/>
          <p:nvPr/>
        </p:nvSpPr>
        <p:spPr>
          <a:xfrm>
            <a:off x="968851" y="1447800"/>
            <a:ext cx="2917081" cy="338554"/>
          </a:xfrm>
          <a:prstGeom prst="rect">
            <a:avLst/>
          </a:prstGeom>
          <a:noFill/>
        </p:spPr>
        <p:txBody>
          <a:bodyPr wrap="square" rtlCol="0">
            <a:spAutoFit/>
          </a:bodyPr>
          <a:lstStyle/>
          <a:p>
            <a:pPr algn="ctr"/>
            <a:r>
              <a:rPr lang="es-EC" sz="1600" b="1" dirty="0" smtClean="0"/>
              <a:t>Peso Pellas/Parcela – DG4</a:t>
            </a:r>
            <a:endParaRPr lang="es-EC" sz="1600" b="1" dirty="0"/>
          </a:p>
        </p:txBody>
      </p:sp>
      <p:sp>
        <p:nvSpPr>
          <p:cNvPr id="9" name="8 CuadroTexto"/>
          <p:cNvSpPr txBox="1"/>
          <p:nvPr/>
        </p:nvSpPr>
        <p:spPr>
          <a:xfrm>
            <a:off x="968851" y="4267200"/>
            <a:ext cx="2667267" cy="584775"/>
          </a:xfrm>
          <a:prstGeom prst="rect">
            <a:avLst/>
          </a:prstGeom>
          <a:noFill/>
        </p:spPr>
        <p:txBody>
          <a:bodyPr wrap="square" rtlCol="0">
            <a:spAutoFit/>
          </a:bodyPr>
          <a:lstStyle/>
          <a:p>
            <a:pPr algn="ctr"/>
            <a:r>
              <a:rPr lang="en-US" sz="1600" dirty="0" smtClean="0"/>
              <a:t>G4 (70% FQ + 30% Z)</a:t>
            </a:r>
            <a:endParaRPr lang="es-EC" sz="1600" dirty="0" smtClean="0"/>
          </a:p>
          <a:p>
            <a:pPr algn="ctr"/>
            <a:r>
              <a:rPr lang="es-EC" sz="1600" dirty="0" smtClean="0"/>
              <a:t>T7 vs T8  =  &gt; 16,05%</a:t>
            </a:r>
            <a:endParaRPr lang="es-EC" sz="1600" dirty="0"/>
          </a:p>
        </p:txBody>
      </p:sp>
      <p:cxnSp>
        <p:nvCxnSpPr>
          <p:cNvPr id="10" name="9 Conector recto"/>
          <p:cNvCxnSpPr/>
          <p:nvPr/>
        </p:nvCxnSpPr>
        <p:spPr>
          <a:xfrm>
            <a:off x="1542556" y="2133600"/>
            <a:ext cx="1748889" cy="914400"/>
          </a:xfrm>
          <a:prstGeom prst="line">
            <a:avLst/>
          </a:prstGeom>
          <a:ln w="19050">
            <a:solidFill>
              <a:srgbClr val="FF0000"/>
            </a:solidFill>
            <a:headEnd type="stealth"/>
          </a:ln>
        </p:spPr>
        <p:style>
          <a:lnRef idx="1">
            <a:schemeClr val="accent1"/>
          </a:lnRef>
          <a:fillRef idx="0">
            <a:schemeClr val="accent1"/>
          </a:fillRef>
          <a:effectRef idx="0">
            <a:schemeClr val="accent1"/>
          </a:effectRef>
          <a:fontRef idx="minor">
            <a:schemeClr val="tx1"/>
          </a:fontRef>
        </p:style>
      </p:cxnSp>
      <p:sp>
        <p:nvSpPr>
          <p:cNvPr id="11" name="10 CuadroTexto"/>
          <p:cNvSpPr txBox="1"/>
          <p:nvPr/>
        </p:nvSpPr>
        <p:spPr>
          <a:xfrm>
            <a:off x="1371600" y="1795046"/>
            <a:ext cx="593271" cy="338554"/>
          </a:xfrm>
          <a:prstGeom prst="rect">
            <a:avLst/>
          </a:prstGeom>
          <a:noFill/>
        </p:spPr>
        <p:txBody>
          <a:bodyPr wrap="square" rtlCol="0">
            <a:spAutoFit/>
          </a:bodyPr>
          <a:lstStyle/>
          <a:p>
            <a:pPr algn="ctr"/>
            <a:r>
              <a:rPr lang="en-US" sz="1600" b="1" dirty="0" smtClean="0">
                <a:solidFill>
                  <a:srgbClr val="00B050"/>
                </a:solidFill>
              </a:rPr>
              <a:t>C </a:t>
            </a:r>
            <a:r>
              <a:rPr lang="en-US" sz="1600" b="1" dirty="0">
                <a:solidFill>
                  <a:srgbClr val="00B050"/>
                </a:solidFill>
              </a:rPr>
              <a:t>M</a:t>
            </a:r>
            <a:endParaRPr lang="es-EC" sz="1600" b="1" dirty="0">
              <a:solidFill>
                <a:srgbClr val="00B050"/>
              </a:solidFill>
            </a:endParaRPr>
          </a:p>
        </p:txBody>
      </p:sp>
      <p:sp>
        <p:nvSpPr>
          <p:cNvPr id="12" name="11 CuadroTexto"/>
          <p:cNvSpPr txBox="1"/>
          <p:nvPr/>
        </p:nvSpPr>
        <p:spPr>
          <a:xfrm>
            <a:off x="2988129" y="2667000"/>
            <a:ext cx="593271" cy="338554"/>
          </a:xfrm>
          <a:prstGeom prst="rect">
            <a:avLst/>
          </a:prstGeom>
          <a:noFill/>
        </p:spPr>
        <p:txBody>
          <a:bodyPr wrap="square" rtlCol="0">
            <a:spAutoFit/>
          </a:bodyPr>
          <a:lstStyle/>
          <a:p>
            <a:pPr algn="ctr"/>
            <a:r>
              <a:rPr lang="en-US" sz="1600" b="1" dirty="0" smtClean="0">
                <a:solidFill>
                  <a:srgbClr val="FFC000"/>
                </a:solidFill>
              </a:rPr>
              <a:t>S </a:t>
            </a:r>
            <a:r>
              <a:rPr lang="en-US" sz="1600" b="1" dirty="0">
                <a:solidFill>
                  <a:srgbClr val="FFC000"/>
                </a:solidFill>
              </a:rPr>
              <a:t>M</a:t>
            </a:r>
            <a:endParaRPr lang="es-EC" sz="1600" b="1" dirty="0">
              <a:solidFill>
                <a:srgbClr val="FFC000"/>
              </a:solidFill>
            </a:endParaRPr>
          </a:p>
        </p:txBody>
      </p:sp>
      <p:sp>
        <p:nvSpPr>
          <p:cNvPr id="14" name="13 CuadroTexto"/>
          <p:cNvSpPr txBox="1"/>
          <p:nvPr/>
        </p:nvSpPr>
        <p:spPr>
          <a:xfrm>
            <a:off x="5240547" y="2133600"/>
            <a:ext cx="2917081" cy="338554"/>
          </a:xfrm>
          <a:prstGeom prst="rect">
            <a:avLst/>
          </a:prstGeom>
          <a:noFill/>
        </p:spPr>
        <p:txBody>
          <a:bodyPr wrap="square" rtlCol="0">
            <a:spAutoFit/>
          </a:bodyPr>
          <a:lstStyle/>
          <a:p>
            <a:pPr algn="ctr"/>
            <a:r>
              <a:rPr lang="es-EC" sz="1600" b="1" dirty="0" smtClean="0"/>
              <a:t>Peso Pellas/Parcela – DG5</a:t>
            </a:r>
            <a:endParaRPr lang="es-EC" sz="1600" b="1" dirty="0"/>
          </a:p>
        </p:txBody>
      </p:sp>
      <p:sp>
        <p:nvSpPr>
          <p:cNvPr id="15" name="14 CuadroTexto"/>
          <p:cNvSpPr txBox="1"/>
          <p:nvPr/>
        </p:nvSpPr>
        <p:spPr>
          <a:xfrm>
            <a:off x="5365453" y="4970728"/>
            <a:ext cx="2667267" cy="584775"/>
          </a:xfrm>
          <a:prstGeom prst="rect">
            <a:avLst/>
          </a:prstGeom>
          <a:noFill/>
        </p:spPr>
        <p:txBody>
          <a:bodyPr wrap="square" rtlCol="0">
            <a:spAutoFit/>
          </a:bodyPr>
          <a:lstStyle/>
          <a:p>
            <a:pPr algn="ctr"/>
            <a:r>
              <a:rPr lang="en-US" sz="1600" dirty="0" smtClean="0"/>
              <a:t>G5 (90% FQ + 0% Z)</a:t>
            </a:r>
            <a:endParaRPr lang="es-EC" sz="1600" dirty="0" smtClean="0"/>
          </a:p>
          <a:p>
            <a:pPr algn="ctr"/>
            <a:r>
              <a:rPr lang="es-EC" sz="1600" dirty="0" smtClean="0"/>
              <a:t>T9 vs T10  =  &gt; 15,58 %</a:t>
            </a:r>
            <a:endParaRPr lang="es-EC" sz="1600" dirty="0"/>
          </a:p>
        </p:txBody>
      </p:sp>
      <p:cxnSp>
        <p:nvCxnSpPr>
          <p:cNvPr id="16" name="15 Conector recto"/>
          <p:cNvCxnSpPr/>
          <p:nvPr/>
        </p:nvCxnSpPr>
        <p:spPr>
          <a:xfrm>
            <a:off x="5985164" y="2783576"/>
            <a:ext cx="1863436" cy="914400"/>
          </a:xfrm>
          <a:prstGeom prst="line">
            <a:avLst/>
          </a:prstGeom>
          <a:ln w="19050">
            <a:solidFill>
              <a:srgbClr val="FF0000"/>
            </a:solidFill>
            <a:headEnd type="stealth"/>
          </a:ln>
        </p:spPr>
        <p:style>
          <a:lnRef idx="1">
            <a:schemeClr val="accent1"/>
          </a:lnRef>
          <a:fillRef idx="0">
            <a:schemeClr val="accent1"/>
          </a:fillRef>
          <a:effectRef idx="0">
            <a:schemeClr val="accent1"/>
          </a:effectRef>
          <a:fontRef idx="minor">
            <a:schemeClr val="tx1"/>
          </a:fontRef>
        </p:style>
      </p:cxnSp>
      <p:sp>
        <p:nvSpPr>
          <p:cNvPr id="18" name="17 CuadroTexto"/>
          <p:cNvSpPr txBox="1"/>
          <p:nvPr/>
        </p:nvSpPr>
        <p:spPr>
          <a:xfrm>
            <a:off x="5715000" y="2438400"/>
            <a:ext cx="593271" cy="338554"/>
          </a:xfrm>
          <a:prstGeom prst="rect">
            <a:avLst/>
          </a:prstGeom>
          <a:noFill/>
        </p:spPr>
        <p:txBody>
          <a:bodyPr wrap="square" rtlCol="0">
            <a:spAutoFit/>
          </a:bodyPr>
          <a:lstStyle/>
          <a:p>
            <a:pPr algn="ctr"/>
            <a:r>
              <a:rPr lang="en-US" sz="1600" b="1" dirty="0" smtClean="0">
                <a:solidFill>
                  <a:srgbClr val="00B050"/>
                </a:solidFill>
              </a:rPr>
              <a:t>C </a:t>
            </a:r>
            <a:r>
              <a:rPr lang="en-US" sz="1600" b="1" dirty="0">
                <a:solidFill>
                  <a:srgbClr val="00B050"/>
                </a:solidFill>
              </a:rPr>
              <a:t>M</a:t>
            </a:r>
            <a:endParaRPr lang="es-EC" sz="1600" b="1" dirty="0">
              <a:solidFill>
                <a:srgbClr val="00B050"/>
              </a:solidFill>
            </a:endParaRPr>
          </a:p>
        </p:txBody>
      </p:sp>
      <p:sp>
        <p:nvSpPr>
          <p:cNvPr id="19" name="18 CuadroTexto"/>
          <p:cNvSpPr txBox="1"/>
          <p:nvPr/>
        </p:nvSpPr>
        <p:spPr>
          <a:xfrm>
            <a:off x="7636329" y="3319046"/>
            <a:ext cx="593271" cy="338554"/>
          </a:xfrm>
          <a:prstGeom prst="rect">
            <a:avLst/>
          </a:prstGeom>
          <a:noFill/>
        </p:spPr>
        <p:txBody>
          <a:bodyPr wrap="square" rtlCol="0">
            <a:spAutoFit/>
          </a:bodyPr>
          <a:lstStyle/>
          <a:p>
            <a:pPr algn="ctr"/>
            <a:r>
              <a:rPr lang="en-US" sz="1600" b="1" dirty="0" smtClean="0">
                <a:solidFill>
                  <a:srgbClr val="FFC000"/>
                </a:solidFill>
              </a:rPr>
              <a:t>S </a:t>
            </a:r>
            <a:r>
              <a:rPr lang="en-US" sz="1600" b="1" dirty="0">
                <a:solidFill>
                  <a:srgbClr val="FFC000"/>
                </a:solidFill>
              </a:rPr>
              <a:t>M</a:t>
            </a:r>
            <a:endParaRPr lang="es-EC" sz="1600" b="1" dirty="0">
              <a:solidFill>
                <a:srgbClr val="FFC000"/>
              </a:solidFill>
            </a:endParaRPr>
          </a:p>
        </p:txBody>
      </p:sp>
    </p:spTree>
    <p:extLst>
      <p:ext uri="{BB962C8B-B14F-4D97-AF65-F5344CB8AC3E}">
        <p14:creationId xmlns:p14="http://schemas.microsoft.com/office/powerpoint/2010/main" val="352128816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pic>
        <p:nvPicPr>
          <p:cNvPr id="11266" name="Gráfico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2133600"/>
            <a:ext cx="4583112"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CuadroTexto"/>
          <p:cNvSpPr txBox="1"/>
          <p:nvPr/>
        </p:nvSpPr>
        <p:spPr>
          <a:xfrm>
            <a:off x="3318164" y="605134"/>
            <a:ext cx="2667000"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smtClean="0"/>
              <a:t>PESO DE PELLA</a:t>
            </a:r>
            <a:endParaRPr lang="en-US" sz="2000" b="1" dirty="0"/>
          </a:p>
        </p:txBody>
      </p:sp>
      <p:sp>
        <p:nvSpPr>
          <p:cNvPr id="7" name="6 CuadroTexto"/>
          <p:cNvSpPr txBox="1"/>
          <p:nvPr/>
        </p:nvSpPr>
        <p:spPr>
          <a:xfrm>
            <a:off x="3042815" y="1633471"/>
            <a:ext cx="2917081" cy="338554"/>
          </a:xfrm>
          <a:prstGeom prst="rect">
            <a:avLst/>
          </a:prstGeom>
          <a:noFill/>
        </p:spPr>
        <p:txBody>
          <a:bodyPr wrap="square" rtlCol="0">
            <a:spAutoFit/>
          </a:bodyPr>
          <a:lstStyle/>
          <a:p>
            <a:pPr algn="ctr"/>
            <a:r>
              <a:rPr lang="es-EC" sz="1600" b="1" dirty="0" smtClean="0"/>
              <a:t>Peso  de Pella – DG7</a:t>
            </a:r>
            <a:endParaRPr lang="es-EC" sz="1600" b="1" dirty="0"/>
          </a:p>
        </p:txBody>
      </p:sp>
      <p:sp>
        <p:nvSpPr>
          <p:cNvPr id="8" name="7 CuadroTexto"/>
          <p:cNvSpPr txBox="1"/>
          <p:nvPr/>
        </p:nvSpPr>
        <p:spPr>
          <a:xfrm>
            <a:off x="3352800" y="5029200"/>
            <a:ext cx="2667267" cy="584775"/>
          </a:xfrm>
          <a:prstGeom prst="rect">
            <a:avLst/>
          </a:prstGeom>
          <a:noFill/>
        </p:spPr>
        <p:txBody>
          <a:bodyPr wrap="square" rtlCol="0">
            <a:spAutoFit/>
          </a:bodyPr>
          <a:lstStyle/>
          <a:p>
            <a:pPr algn="ctr"/>
            <a:r>
              <a:rPr lang="en-US" sz="1600" dirty="0" smtClean="0"/>
              <a:t>G7 (90% FQ + 0% Z)</a:t>
            </a:r>
            <a:endParaRPr lang="es-EC" sz="1600" dirty="0" smtClean="0"/>
          </a:p>
          <a:p>
            <a:pPr algn="ctr"/>
            <a:r>
              <a:rPr lang="es-EC" sz="1600" dirty="0" smtClean="0"/>
              <a:t>T13 vs T14  =  &gt; 35,69 %</a:t>
            </a:r>
            <a:endParaRPr lang="es-EC" sz="1600" dirty="0"/>
          </a:p>
        </p:txBody>
      </p:sp>
      <p:cxnSp>
        <p:nvCxnSpPr>
          <p:cNvPr id="9" name="8 Conector recto"/>
          <p:cNvCxnSpPr/>
          <p:nvPr/>
        </p:nvCxnSpPr>
        <p:spPr>
          <a:xfrm>
            <a:off x="3733800" y="2438400"/>
            <a:ext cx="1981200" cy="685800"/>
          </a:xfrm>
          <a:prstGeom prst="line">
            <a:avLst/>
          </a:prstGeom>
          <a:ln w="19050">
            <a:solidFill>
              <a:srgbClr val="FF0000"/>
            </a:solidFill>
            <a:headEnd type="stealth"/>
          </a:ln>
        </p:spPr>
        <p:style>
          <a:lnRef idx="1">
            <a:schemeClr val="accent1"/>
          </a:lnRef>
          <a:fillRef idx="0">
            <a:schemeClr val="accent1"/>
          </a:fillRef>
          <a:effectRef idx="0">
            <a:schemeClr val="accent1"/>
          </a:effectRef>
          <a:fontRef idx="minor">
            <a:schemeClr val="tx1"/>
          </a:fontRef>
        </p:style>
      </p:cxnSp>
      <p:sp>
        <p:nvSpPr>
          <p:cNvPr id="10" name="9 CuadroTexto"/>
          <p:cNvSpPr txBox="1"/>
          <p:nvPr/>
        </p:nvSpPr>
        <p:spPr>
          <a:xfrm>
            <a:off x="3521529" y="2099846"/>
            <a:ext cx="593271" cy="338554"/>
          </a:xfrm>
          <a:prstGeom prst="rect">
            <a:avLst/>
          </a:prstGeom>
          <a:noFill/>
        </p:spPr>
        <p:txBody>
          <a:bodyPr wrap="square" rtlCol="0">
            <a:spAutoFit/>
          </a:bodyPr>
          <a:lstStyle/>
          <a:p>
            <a:pPr algn="ctr"/>
            <a:r>
              <a:rPr lang="en-US" sz="1600" b="1" dirty="0" smtClean="0">
                <a:solidFill>
                  <a:srgbClr val="00B050"/>
                </a:solidFill>
              </a:rPr>
              <a:t>C </a:t>
            </a:r>
            <a:r>
              <a:rPr lang="en-US" sz="1600" b="1" dirty="0">
                <a:solidFill>
                  <a:srgbClr val="00B050"/>
                </a:solidFill>
              </a:rPr>
              <a:t>M</a:t>
            </a:r>
            <a:endParaRPr lang="es-EC" sz="1600" b="1" dirty="0">
              <a:solidFill>
                <a:srgbClr val="00B050"/>
              </a:solidFill>
            </a:endParaRPr>
          </a:p>
        </p:txBody>
      </p:sp>
      <p:sp>
        <p:nvSpPr>
          <p:cNvPr id="11" name="10 CuadroTexto"/>
          <p:cNvSpPr txBox="1"/>
          <p:nvPr/>
        </p:nvSpPr>
        <p:spPr>
          <a:xfrm>
            <a:off x="5426529" y="2785646"/>
            <a:ext cx="593271" cy="338554"/>
          </a:xfrm>
          <a:prstGeom prst="rect">
            <a:avLst/>
          </a:prstGeom>
          <a:noFill/>
        </p:spPr>
        <p:txBody>
          <a:bodyPr wrap="square" rtlCol="0">
            <a:spAutoFit/>
          </a:bodyPr>
          <a:lstStyle/>
          <a:p>
            <a:pPr algn="ctr"/>
            <a:r>
              <a:rPr lang="en-US" sz="1600" b="1" dirty="0" smtClean="0">
                <a:solidFill>
                  <a:srgbClr val="FFC000"/>
                </a:solidFill>
              </a:rPr>
              <a:t>S </a:t>
            </a:r>
            <a:r>
              <a:rPr lang="en-US" sz="1600" b="1" dirty="0">
                <a:solidFill>
                  <a:srgbClr val="FFC000"/>
                </a:solidFill>
              </a:rPr>
              <a:t>M</a:t>
            </a:r>
            <a:endParaRPr lang="es-EC" sz="1600" b="1" dirty="0">
              <a:solidFill>
                <a:srgbClr val="FFC000"/>
              </a:solidFill>
            </a:endParaRPr>
          </a:p>
        </p:txBody>
      </p:sp>
    </p:spTree>
    <p:extLst>
      <p:ext uri="{BB962C8B-B14F-4D97-AF65-F5344CB8AC3E}">
        <p14:creationId xmlns:p14="http://schemas.microsoft.com/office/powerpoint/2010/main" val="35212881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ntonella\Desktop\TESIS\FOTOGRAFIAS\COSECHA\IMG_21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468319" y="1752600"/>
            <a:ext cx="8207375" cy="132343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8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RENDIMIENTO /Ha</a:t>
            </a:r>
            <a:endParaRPr lang="es-ES" sz="8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52128816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2819400" y="605134"/>
            <a:ext cx="3165764"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smtClean="0"/>
              <a:t>RENDIMIENTO / Ha</a:t>
            </a:r>
            <a:endParaRPr lang="en-US" sz="2000" b="1" dirty="0"/>
          </a:p>
        </p:txBody>
      </p:sp>
      <p:pic>
        <p:nvPicPr>
          <p:cNvPr id="12290" name="Imagen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371600"/>
            <a:ext cx="855019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5 Conector recto"/>
          <p:cNvCxnSpPr/>
          <p:nvPr/>
        </p:nvCxnSpPr>
        <p:spPr>
          <a:xfrm>
            <a:off x="7239000" y="3048000"/>
            <a:ext cx="457200"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a:off x="7191375" y="2362200"/>
            <a:ext cx="4572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a:off x="7239000" y="5257800"/>
            <a:ext cx="457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5051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Antonella\Desktop\TESIS\FOTOGRAFIAS\COSECHA\IMG_217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2218227" y="695742"/>
            <a:ext cx="4707571" cy="212365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ANALISIS </a:t>
            </a:r>
          </a:p>
          <a:p>
            <a:pPr algn="ctr"/>
            <a:r>
              <a:rPr lang="es-ES"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ECONOMICO</a:t>
            </a:r>
            <a:endParaRPr lang="es-ES" sz="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68050513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2549508" y="578962"/>
            <a:ext cx="4080164"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smtClean="0"/>
              <a:t>ANALISIS ECONOMICO</a:t>
            </a:r>
            <a:endParaRPr lang="en-US" sz="2000" b="1" dirty="0"/>
          </a:p>
        </p:txBody>
      </p:sp>
      <p:pic>
        <p:nvPicPr>
          <p:cNvPr id="14339" name="Imagen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44" y="1524000"/>
            <a:ext cx="9017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334239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1557062" y="1905000"/>
            <a:ext cx="5681938" cy="34163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ANALISIS </a:t>
            </a:r>
          </a:p>
          <a:p>
            <a:pPr algn="ctr"/>
            <a:r>
              <a:rPr lang="es-E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DE DOMINANCIA</a:t>
            </a:r>
          </a:p>
          <a:p>
            <a:pPr algn="ctr"/>
            <a:r>
              <a:rPr lang="es-E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Y</a:t>
            </a:r>
          </a:p>
          <a:p>
            <a:pPr algn="ctr"/>
            <a:r>
              <a:rPr lang="es-E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TRM </a:t>
            </a:r>
            <a:endParaRPr lang="es-E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65845874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3318164" y="605134"/>
            <a:ext cx="2667000"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smtClean="0"/>
              <a:t>AD y TRM</a:t>
            </a:r>
            <a:endParaRPr lang="en-US" sz="2000" b="1" dirty="0"/>
          </a:p>
        </p:txBody>
      </p:sp>
      <p:pic>
        <p:nvPicPr>
          <p:cNvPr id="15362" name="Imagen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426" y="1676400"/>
            <a:ext cx="3708551"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descr="Sin títul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1" y="2687068"/>
            <a:ext cx="4724400" cy="2255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CuadroTexto"/>
          <p:cNvSpPr txBox="1"/>
          <p:nvPr/>
        </p:nvSpPr>
        <p:spPr>
          <a:xfrm>
            <a:off x="914400" y="1337846"/>
            <a:ext cx="2362200" cy="338554"/>
          </a:xfrm>
          <a:prstGeom prst="rect">
            <a:avLst/>
          </a:prstGeom>
          <a:noFill/>
        </p:spPr>
        <p:txBody>
          <a:bodyPr wrap="square" rtlCol="0">
            <a:spAutoFit/>
          </a:bodyPr>
          <a:lstStyle/>
          <a:p>
            <a:pPr algn="ctr"/>
            <a:r>
              <a:rPr lang="en-US" sz="1600" b="1" dirty="0" smtClean="0"/>
              <a:t>Analisis de </a:t>
            </a:r>
            <a:r>
              <a:rPr lang="es-EC" sz="1600" b="1" dirty="0" smtClean="0"/>
              <a:t>Dominancia</a:t>
            </a:r>
            <a:endParaRPr lang="es-EC" sz="1600" b="1" dirty="0"/>
          </a:p>
        </p:txBody>
      </p:sp>
      <p:sp>
        <p:nvSpPr>
          <p:cNvPr id="8" name="7 CuadroTexto"/>
          <p:cNvSpPr txBox="1"/>
          <p:nvPr/>
        </p:nvSpPr>
        <p:spPr>
          <a:xfrm>
            <a:off x="5410200" y="2362200"/>
            <a:ext cx="2362200" cy="338554"/>
          </a:xfrm>
          <a:prstGeom prst="rect">
            <a:avLst/>
          </a:prstGeom>
          <a:noFill/>
        </p:spPr>
        <p:txBody>
          <a:bodyPr wrap="square" rtlCol="0">
            <a:spAutoFit/>
          </a:bodyPr>
          <a:lstStyle/>
          <a:p>
            <a:pPr algn="ctr"/>
            <a:r>
              <a:rPr lang="en-US" sz="1600" b="1" dirty="0" err="1" smtClean="0"/>
              <a:t>Tasa</a:t>
            </a:r>
            <a:r>
              <a:rPr lang="en-US" sz="1600" b="1" dirty="0" smtClean="0"/>
              <a:t> </a:t>
            </a:r>
            <a:r>
              <a:rPr lang="en-US" sz="1600" b="1" dirty="0" err="1" smtClean="0"/>
              <a:t>Retorno</a:t>
            </a:r>
            <a:r>
              <a:rPr lang="en-US" sz="1600" b="1" dirty="0" smtClean="0"/>
              <a:t> Marginal</a:t>
            </a:r>
            <a:endParaRPr lang="es-EC" sz="1600" b="1" dirty="0"/>
          </a:p>
        </p:txBody>
      </p:sp>
      <p:sp>
        <p:nvSpPr>
          <p:cNvPr id="6" name="5 Flecha derecha"/>
          <p:cNvSpPr/>
          <p:nvPr/>
        </p:nvSpPr>
        <p:spPr>
          <a:xfrm>
            <a:off x="4257675" y="3672124"/>
            <a:ext cx="304800" cy="6167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Flecha derecha"/>
          <p:cNvSpPr/>
          <p:nvPr/>
        </p:nvSpPr>
        <p:spPr>
          <a:xfrm>
            <a:off x="4267200" y="4800600"/>
            <a:ext cx="304800" cy="6167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9" name="8 Conector recto"/>
          <p:cNvCxnSpPr/>
          <p:nvPr/>
        </p:nvCxnSpPr>
        <p:spPr>
          <a:xfrm>
            <a:off x="6781800" y="3810000"/>
            <a:ext cx="4572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12 Conector recto"/>
          <p:cNvCxnSpPr/>
          <p:nvPr/>
        </p:nvCxnSpPr>
        <p:spPr>
          <a:xfrm>
            <a:off x="6781800" y="4876800"/>
            <a:ext cx="4572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1" name="10 CuadroTexto"/>
          <p:cNvSpPr txBox="1"/>
          <p:nvPr/>
        </p:nvSpPr>
        <p:spPr>
          <a:xfrm>
            <a:off x="4572000" y="5181600"/>
            <a:ext cx="3657600" cy="646331"/>
          </a:xfrm>
          <a:prstGeom prst="rect">
            <a:avLst/>
          </a:prstGeom>
          <a:noFill/>
        </p:spPr>
        <p:txBody>
          <a:bodyPr wrap="square" rtlCol="0">
            <a:spAutoFit/>
          </a:bodyPr>
          <a:lstStyle/>
          <a:p>
            <a:r>
              <a:rPr lang="en-US" dirty="0" smtClean="0"/>
              <a:t>B. </a:t>
            </a:r>
            <a:r>
              <a:rPr lang="en-US" dirty="0" err="1" smtClean="0"/>
              <a:t>Neto</a:t>
            </a:r>
            <a:r>
              <a:rPr lang="en-US" dirty="0" smtClean="0"/>
              <a:t>  T1 &gt; T13  con 18,22% (USD)      </a:t>
            </a:r>
          </a:p>
          <a:p>
            <a:r>
              <a:rPr lang="en-US" dirty="0" smtClean="0"/>
              <a:t>TRM   T1 &gt; T13 con 52,47 %   </a:t>
            </a:r>
            <a:endParaRPr lang="es-EC" dirty="0"/>
          </a:p>
        </p:txBody>
      </p:sp>
    </p:spTree>
    <p:extLst>
      <p:ext uri="{BB962C8B-B14F-4D97-AF65-F5344CB8AC3E}">
        <p14:creationId xmlns:p14="http://schemas.microsoft.com/office/powerpoint/2010/main" val="165845874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9269" y="642938"/>
            <a:ext cx="3965480" cy="5524991"/>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357554" y="2667000"/>
            <a:ext cx="8428910" cy="230832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DE COLONIZACION </a:t>
            </a:r>
          </a:p>
          <a:p>
            <a:pPr algn="ctr"/>
            <a:r>
              <a:rPr lang="es-ES" sz="7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MICORRICICA</a:t>
            </a:r>
            <a:endParaRPr lang="es-ES" sz="7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6804485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2673861" y="457200"/>
            <a:ext cx="3844636"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smtClean="0"/>
              <a:t>ANALISIS DE VARIANZA</a:t>
            </a:r>
            <a:endParaRPr lang="en-US" sz="2000" b="1" dirty="0"/>
          </a:p>
        </p:txBody>
      </p:sp>
      <p:pic>
        <p:nvPicPr>
          <p:cNvPr id="204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219200"/>
            <a:ext cx="4163158" cy="5378489"/>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10" name="9 CuadroTexto"/>
          <p:cNvSpPr txBox="1"/>
          <p:nvPr/>
        </p:nvSpPr>
        <p:spPr>
          <a:xfrm>
            <a:off x="6983251" y="6519446"/>
            <a:ext cx="2160749" cy="338554"/>
          </a:xfrm>
          <a:prstGeom prst="rect">
            <a:avLst/>
          </a:prstGeom>
          <a:noFill/>
        </p:spPr>
        <p:txBody>
          <a:bodyPr wrap="square" rtlCol="0">
            <a:spAutoFit/>
          </a:bodyPr>
          <a:lstStyle/>
          <a:p>
            <a:r>
              <a:rPr lang="es-EC" sz="1600" i="1" dirty="0" smtClean="0">
                <a:latin typeface="Times New Roman" pitchFamily="18" charset="0"/>
                <a:cs typeface="Times New Roman" pitchFamily="18" charset="0"/>
              </a:rPr>
              <a:t>Randy Reinoso Alarcón </a:t>
            </a:r>
            <a:endParaRPr lang="es-EC" sz="1600" i="1" dirty="0">
              <a:latin typeface="Times New Roman" pitchFamily="18" charset="0"/>
              <a:cs typeface="Times New Roman" pitchFamily="18" charset="0"/>
            </a:endParaRPr>
          </a:p>
        </p:txBody>
      </p:sp>
    </p:spTree>
    <p:extLst>
      <p:ext uri="{BB962C8B-B14F-4D97-AF65-F5344CB8AC3E}">
        <p14:creationId xmlns:p14="http://schemas.microsoft.com/office/powerpoint/2010/main" val="83798412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2743200" y="642938"/>
            <a:ext cx="3886200" cy="954107"/>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smtClean="0"/>
              <a:t>% COLONIZACION MICORRICICA</a:t>
            </a:r>
            <a:endParaRPr lang="en-US" sz="2000" b="1" dirty="0"/>
          </a:p>
        </p:txBody>
      </p:sp>
      <p:graphicFrame>
        <p:nvGraphicFramePr>
          <p:cNvPr id="5" name="4 Tabla"/>
          <p:cNvGraphicFramePr>
            <a:graphicFrameLocks noGrp="1"/>
          </p:cNvGraphicFramePr>
          <p:nvPr>
            <p:extLst>
              <p:ext uri="{D42A27DB-BD31-4B8C-83A1-F6EECF244321}">
                <p14:modId xmlns:p14="http://schemas.microsoft.com/office/powerpoint/2010/main" val="1309230048"/>
              </p:ext>
            </p:extLst>
          </p:nvPr>
        </p:nvGraphicFramePr>
        <p:xfrm>
          <a:off x="1281411" y="1828800"/>
          <a:ext cx="6691312" cy="2175162"/>
        </p:xfrm>
        <a:graphic>
          <a:graphicData uri="http://schemas.openxmlformats.org/drawingml/2006/table">
            <a:tbl>
              <a:tblPr firstRow="1" firstCol="1" bandRow="1">
                <a:tableStyleId>{5C22544A-7EE6-4342-B048-85BDC9FD1C3A}</a:tableStyleId>
              </a:tblPr>
              <a:tblGrid>
                <a:gridCol w="1988081"/>
                <a:gridCol w="2385697"/>
                <a:gridCol w="2317534"/>
              </a:tblGrid>
              <a:tr h="415193">
                <a:tc>
                  <a:txBody>
                    <a:bodyPr/>
                    <a:lstStyle/>
                    <a:p>
                      <a:pPr marL="0" marR="0" indent="0" algn="ctr">
                        <a:lnSpc>
                          <a:spcPct val="150000"/>
                        </a:lnSpc>
                        <a:spcBef>
                          <a:spcPts val="0"/>
                        </a:spcBef>
                        <a:spcAft>
                          <a:spcPts val="0"/>
                        </a:spcAft>
                      </a:pPr>
                      <a:r>
                        <a:rPr lang="es-EC" sz="1600" dirty="0">
                          <a:solidFill>
                            <a:schemeClr val="tx1"/>
                          </a:solidFill>
                          <a:effectLst/>
                        </a:rPr>
                        <a:t>Tratamiento</a:t>
                      </a:r>
                      <a:endParaRPr lang="es-EC" sz="1600" dirty="0">
                        <a:solidFill>
                          <a:schemeClr val="tx1"/>
                        </a:solidFill>
                        <a:effectLst/>
                        <a:latin typeface="Times New Roman"/>
                        <a:ea typeface="Calibri"/>
                        <a:cs typeface="Times New Roman"/>
                      </a:endParaRPr>
                    </a:p>
                  </a:txBody>
                  <a:tcPr marL="68580" marR="68580" marT="0" marB="0" anchor="ctr"/>
                </a:tc>
                <a:tc>
                  <a:txBody>
                    <a:bodyPr/>
                    <a:lstStyle/>
                    <a:p>
                      <a:pPr marL="0" marR="0" indent="0" algn="ctr">
                        <a:lnSpc>
                          <a:spcPct val="150000"/>
                        </a:lnSpc>
                        <a:spcBef>
                          <a:spcPts val="0"/>
                        </a:spcBef>
                        <a:spcAft>
                          <a:spcPts val="0"/>
                        </a:spcAft>
                      </a:pPr>
                      <a:r>
                        <a:rPr lang="es-EC" sz="1600" dirty="0">
                          <a:solidFill>
                            <a:schemeClr val="tx1"/>
                          </a:solidFill>
                          <a:effectLst/>
                        </a:rPr>
                        <a:t>Conteo inicial </a:t>
                      </a:r>
                      <a:endParaRPr lang="es-EC" sz="1600" dirty="0">
                        <a:solidFill>
                          <a:schemeClr val="tx1"/>
                        </a:solidFill>
                        <a:effectLst/>
                        <a:latin typeface="Times New Roman"/>
                        <a:ea typeface="Calibri"/>
                        <a:cs typeface="Times New Roman"/>
                      </a:endParaRPr>
                    </a:p>
                  </a:txBody>
                  <a:tcPr marL="68580" marR="68580" marT="0" marB="0" anchor="ctr"/>
                </a:tc>
                <a:tc>
                  <a:txBody>
                    <a:bodyPr/>
                    <a:lstStyle/>
                    <a:p>
                      <a:pPr marL="0" marR="0" indent="0" algn="ctr">
                        <a:lnSpc>
                          <a:spcPct val="150000"/>
                        </a:lnSpc>
                        <a:spcBef>
                          <a:spcPts val="0"/>
                        </a:spcBef>
                        <a:spcAft>
                          <a:spcPts val="0"/>
                        </a:spcAft>
                      </a:pPr>
                      <a:r>
                        <a:rPr lang="es-EC" sz="1600" dirty="0">
                          <a:solidFill>
                            <a:schemeClr val="tx1"/>
                          </a:solidFill>
                          <a:effectLst/>
                        </a:rPr>
                        <a:t>Conteo final</a:t>
                      </a:r>
                      <a:endParaRPr lang="es-EC" sz="1600" dirty="0">
                        <a:solidFill>
                          <a:schemeClr val="tx1"/>
                        </a:solidFill>
                        <a:effectLst/>
                        <a:latin typeface="Times New Roman"/>
                        <a:ea typeface="Calibri"/>
                        <a:cs typeface="Times New Roman"/>
                      </a:endParaRPr>
                    </a:p>
                  </a:txBody>
                  <a:tcPr marL="68580" marR="68580" marT="0" marB="0" anchor="ctr"/>
                </a:tc>
              </a:tr>
              <a:tr h="415193">
                <a:tc>
                  <a:txBody>
                    <a:bodyPr/>
                    <a:lstStyle/>
                    <a:p>
                      <a:pPr marL="0" marR="0" indent="0" algn="ctr">
                        <a:lnSpc>
                          <a:spcPct val="150000"/>
                        </a:lnSpc>
                        <a:spcBef>
                          <a:spcPts val="0"/>
                        </a:spcBef>
                        <a:spcAft>
                          <a:spcPts val="0"/>
                        </a:spcAft>
                      </a:pPr>
                      <a:r>
                        <a:rPr lang="es-EC" sz="1600" dirty="0">
                          <a:effectLst/>
                        </a:rPr>
                        <a:t>Testigo</a:t>
                      </a:r>
                      <a:endParaRPr lang="es-EC" sz="1600" dirty="0">
                        <a:effectLst/>
                        <a:latin typeface="Times New Roman"/>
                        <a:ea typeface="Calibri"/>
                        <a:cs typeface="Times New Roman"/>
                      </a:endParaRPr>
                    </a:p>
                  </a:txBody>
                  <a:tcPr marL="68580" marR="68580" marT="0" marB="0" anchor="ctr"/>
                </a:tc>
                <a:tc>
                  <a:txBody>
                    <a:bodyPr/>
                    <a:lstStyle/>
                    <a:p>
                      <a:pPr marL="0" marR="0" indent="0" algn="ctr">
                        <a:lnSpc>
                          <a:spcPct val="150000"/>
                        </a:lnSpc>
                        <a:spcBef>
                          <a:spcPts val="0"/>
                        </a:spcBef>
                        <a:spcAft>
                          <a:spcPts val="0"/>
                        </a:spcAft>
                      </a:pPr>
                      <a:r>
                        <a:rPr lang="es-EC" sz="1600" dirty="0">
                          <a:effectLst/>
                        </a:rPr>
                        <a:t>1,72%</a:t>
                      </a:r>
                      <a:endParaRPr lang="es-EC" sz="1600" dirty="0">
                        <a:effectLst/>
                        <a:latin typeface="Times New Roman"/>
                        <a:ea typeface="Calibri"/>
                        <a:cs typeface="Times New Roman"/>
                      </a:endParaRPr>
                    </a:p>
                  </a:txBody>
                  <a:tcPr marL="68580" marR="68580" marT="0" marB="0" anchor="ctr"/>
                </a:tc>
                <a:tc>
                  <a:txBody>
                    <a:bodyPr/>
                    <a:lstStyle/>
                    <a:p>
                      <a:pPr marL="0" marR="0" indent="0" algn="ctr">
                        <a:lnSpc>
                          <a:spcPct val="150000"/>
                        </a:lnSpc>
                        <a:spcBef>
                          <a:spcPts val="0"/>
                        </a:spcBef>
                        <a:spcAft>
                          <a:spcPts val="0"/>
                        </a:spcAft>
                      </a:pPr>
                      <a:r>
                        <a:rPr lang="es-EC" sz="1600" dirty="0">
                          <a:effectLst/>
                        </a:rPr>
                        <a:t>1,85%</a:t>
                      </a:r>
                      <a:endParaRPr lang="es-EC" sz="1600" dirty="0">
                        <a:effectLst/>
                        <a:latin typeface="Times New Roman"/>
                        <a:ea typeface="Calibri"/>
                        <a:cs typeface="Times New Roman"/>
                      </a:endParaRPr>
                    </a:p>
                  </a:txBody>
                  <a:tcPr marL="68580" marR="68580" marT="0" marB="0" anchor="ctr"/>
                </a:tc>
              </a:tr>
              <a:tr h="1344776">
                <a:tc>
                  <a:txBody>
                    <a:bodyPr/>
                    <a:lstStyle/>
                    <a:p>
                      <a:pPr marL="0" marR="0" indent="0" algn="ctr">
                        <a:lnSpc>
                          <a:spcPct val="150000"/>
                        </a:lnSpc>
                        <a:spcBef>
                          <a:spcPts val="0"/>
                        </a:spcBef>
                        <a:spcAft>
                          <a:spcPts val="0"/>
                        </a:spcAft>
                      </a:pPr>
                      <a:r>
                        <a:rPr lang="es-EC" sz="1600" dirty="0">
                          <a:effectLst/>
                        </a:rPr>
                        <a:t>T1</a:t>
                      </a:r>
                    </a:p>
                    <a:p>
                      <a:pPr marL="0" marR="0" indent="0" algn="ctr">
                        <a:lnSpc>
                          <a:spcPct val="150000"/>
                        </a:lnSpc>
                        <a:spcBef>
                          <a:spcPts val="0"/>
                        </a:spcBef>
                        <a:spcAft>
                          <a:spcPts val="0"/>
                        </a:spcAft>
                      </a:pPr>
                      <a:r>
                        <a:rPr lang="es-EC" sz="1600" dirty="0">
                          <a:effectLst/>
                        </a:rPr>
                        <a:t>T7</a:t>
                      </a:r>
                    </a:p>
                    <a:p>
                      <a:pPr marL="0" marR="0" indent="0" algn="ctr">
                        <a:lnSpc>
                          <a:spcPct val="150000"/>
                        </a:lnSpc>
                        <a:spcBef>
                          <a:spcPts val="0"/>
                        </a:spcBef>
                        <a:spcAft>
                          <a:spcPts val="0"/>
                        </a:spcAft>
                      </a:pPr>
                      <a:r>
                        <a:rPr lang="es-EC" sz="1600" dirty="0">
                          <a:effectLst/>
                        </a:rPr>
                        <a:t>T13</a:t>
                      </a:r>
                      <a:endParaRPr lang="es-EC" sz="1600" dirty="0">
                        <a:effectLst/>
                        <a:latin typeface="Times New Roman"/>
                        <a:ea typeface="Calibri"/>
                        <a:cs typeface="Times New Roman"/>
                      </a:endParaRPr>
                    </a:p>
                  </a:txBody>
                  <a:tcPr marL="68580" marR="68580" marT="0" marB="0" anchor="ctr"/>
                </a:tc>
                <a:tc>
                  <a:txBody>
                    <a:bodyPr/>
                    <a:lstStyle/>
                    <a:p>
                      <a:pPr marL="0" marR="0" indent="0" algn="ctr">
                        <a:lnSpc>
                          <a:spcPct val="150000"/>
                        </a:lnSpc>
                        <a:spcBef>
                          <a:spcPts val="0"/>
                        </a:spcBef>
                        <a:spcAft>
                          <a:spcPts val="0"/>
                        </a:spcAft>
                      </a:pPr>
                      <a:r>
                        <a:rPr lang="es-EC" sz="1600">
                          <a:effectLst/>
                        </a:rPr>
                        <a:t>1,72%</a:t>
                      </a:r>
                    </a:p>
                    <a:p>
                      <a:pPr marL="0" marR="0" indent="0" algn="ctr">
                        <a:lnSpc>
                          <a:spcPct val="150000"/>
                        </a:lnSpc>
                        <a:spcBef>
                          <a:spcPts val="0"/>
                        </a:spcBef>
                        <a:spcAft>
                          <a:spcPts val="0"/>
                        </a:spcAft>
                      </a:pPr>
                      <a:r>
                        <a:rPr lang="es-EC" sz="1600">
                          <a:effectLst/>
                        </a:rPr>
                        <a:t>1,72%</a:t>
                      </a:r>
                    </a:p>
                    <a:p>
                      <a:pPr marL="0" marR="0" indent="0" algn="ctr">
                        <a:lnSpc>
                          <a:spcPct val="150000"/>
                        </a:lnSpc>
                        <a:spcBef>
                          <a:spcPts val="0"/>
                        </a:spcBef>
                        <a:spcAft>
                          <a:spcPts val="0"/>
                        </a:spcAft>
                      </a:pPr>
                      <a:r>
                        <a:rPr lang="es-EC" sz="1600">
                          <a:effectLst/>
                        </a:rPr>
                        <a:t>1,72%</a:t>
                      </a:r>
                      <a:endParaRPr lang="es-EC" sz="1600">
                        <a:effectLst/>
                        <a:latin typeface="Times New Roman"/>
                        <a:ea typeface="Calibri"/>
                        <a:cs typeface="Times New Roman"/>
                      </a:endParaRPr>
                    </a:p>
                  </a:txBody>
                  <a:tcPr marL="68580" marR="68580" marT="0" marB="0" anchor="ctr"/>
                </a:tc>
                <a:tc>
                  <a:txBody>
                    <a:bodyPr/>
                    <a:lstStyle/>
                    <a:p>
                      <a:pPr marL="0" marR="0" indent="0" algn="ctr">
                        <a:lnSpc>
                          <a:spcPct val="150000"/>
                        </a:lnSpc>
                        <a:spcBef>
                          <a:spcPts val="0"/>
                        </a:spcBef>
                        <a:spcAft>
                          <a:spcPts val="0"/>
                        </a:spcAft>
                      </a:pPr>
                      <a:r>
                        <a:rPr lang="es-EC" sz="1600" dirty="0">
                          <a:effectLst/>
                        </a:rPr>
                        <a:t>18,52%</a:t>
                      </a:r>
                    </a:p>
                    <a:p>
                      <a:pPr marL="0" marR="0" indent="0" algn="ctr">
                        <a:lnSpc>
                          <a:spcPct val="150000"/>
                        </a:lnSpc>
                        <a:spcBef>
                          <a:spcPts val="0"/>
                        </a:spcBef>
                        <a:spcAft>
                          <a:spcPts val="0"/>
                        </a:spcAft>
                      </a:pPr>
                      <a:r>
                        <a:rPr lang="es-EC" sz="1600" dirty="0">
                          <a:effectLst/>
                        </a:rPr>
                        <a:t>8,33%</a:t>
                      </a:r>
                    </a:p>
                    <a:p>
                      <a:pPr marL="0" marR="0" indent="0" algn="ctr">
                        <a:lnSpc>
                          <a:spcPct val="150000"/>
                        </a:lnSpc>
                        <a:spcBef>
                          <a:spcPts val="0"/>
                        </a:spcBef>
                        <a:spcAft>
                          <a:spcPts val="0"/>
                        </a:spcAft>
                      </a:pPr>
                      <a:r>
                        <a:rPr lang="es-EC" sz="1600" dirty="0">
                          <a:effectLst/>
                        </a:rPr>
                        <a:t>5,08%</a:t>
                      </a:r>
                      <a:endParaRPr lang="es-EC" sz="1600" dirty="0">
                        <a:effectLst/>
                        <a:latin typeface="Times New Roman"/>
                        <a:ea typeface="Calibri"/>
                        <a:cs typeface="Times New Roman"/>
                      </a:endParaRPr>
                    </a:p>
                  </a:txBody>
                  <a:tcPr marL="68580" marR="68580" marT="0" marB="0" anchor="ctr"/>
                </a:tc>
              </a:tr>
            </a:tbl>
          </a:graphicData>
        </a:graphic>
      </p:graphicFrame>
      <p:sp>
        <p:nvSpPr>
          <p:cNvPr id="6" name="5 CuadroTexto"/>
          <p:cNvSpPr txBox="1"/>
          <p:nvPr/>
        </p:nvSpPr>
        <p:spPr>
          <a:xfrm>
            <a:off x="1281412" y="4114800"/>
            <a:ext cx="3016894" cy="1384995"/>
          </a:xfrm>
          <a:prstGeom prst="rect">
            <a:avLst/>
          </a:prstGeom>
          <a:noFill/>
        </p:spPr>
        <p:txBody>
          <a:bodyPr wrap="square" rtlCol="0">
            <a:spAutoFit/>
          </a:bodyPr>
          <a:lstStyle/>
          <a:p>
            <a:r>
              <a:rPr lang="en-US" sz="1400" dirty="0" err="1" smtClean="0"/>
              <a:t>Donde</a:t>
            </a:r>
            <a:r>
              <a:rPr lang="en-US" sz="1400" dirty="0" smtClean="0"/>
              <a:t>:</a:t>
            </a:r>
          </a:p>
          <a:p>
            <a:endParaRPr lang="en-US" sz="1400" dirty="0" smtClean="0"/>
          </a:p>
          <a:p>
            <a:r>
              <a:rPr lang="es-EC" sz="1400" dirty="0" smtClean="0"/>
              <a:t>Testigo  =  Fertilización Finca + SM</a:t>
            </a:r>
          </a:p>
          <a:p>
            <a:r>
              <a:rPr lang="en-US" sz="1400" dirty="0" smtClean="0"/>
              <a:t>T1    = 100% FQ  +   0% Z   +  CM</a:t>
            </a:r>
          </a:p>
          <a:p>
            <a:r>
              <a:rPr lang="en-US" sz="1400" dirty="0" smtClean="0"/>
              <a:t>T7    =  70% FQ   +   30% Z  + CM</a:t>
            </a:r>
          </a:p>
          <a:p>
            <a:r>
              <a:rPr lang="en-US" sz="1400" dirty="0" smtClean="0"/>
              <a:t>T13  = 70% FQ  + 0% Z  + CM</a:t>
            </a:r>
            <a:endParaRPr lang="es-EC" sz="1600" dirty="0"/>
          </a:p>
        </p:txBody>
      </p:sp>
      <p:sp>
        <p:nvSpPr>
          <p:cNvPr id="7" name="6 CuadroTexto"/>
          <p:cNvSpPr txBox="1"/>
          <p:nvPr/>
        </p:nvSpPr>
        <p:spPr>
          <a:xfrm>
            <a:off x="291935" y="5715000"/>
            <a:ext cx="8790304" cy="923330"/>
          </a:xfrm>
          <a:prstGeom prst="rect">
            <a:avLst/>
          </a:prstGeom>
          <a:noFill/>
        </p:spPr>
        <p:txBody>
          <a:bodyPr wrap="square" rtlCol="0">
            <a:spAutoFit/>
          </a:bodyPr>
          <a:lstStyle/>
          <a:p>
            <a:pPr algn="just"/>
            <a:r>
              <a:rPr lang="es-EC" dirty="0" smtClean="0"/>
              <a:t>Los </a:t>
            </a:r>
            <a:r>
              <a:rPr lang="es-EC" dirty="0"/>
              <a:t>resultados obtenidos en las variables </a:t>
            </a:r>
            <a:r>
              <a:rPr lang="es-EC" dirty="0" smtClean="0"/>
              <a:t>medidas corroboran </a:t>
            </a:r>
            <a:r>
              <a:rPr lang="es-EC" dirty="0"/>
              <a:t>y se correlacionan </a:t>
            </a:r>
            <a:r>
              <a:rPr lang="es-EC" dirty="0" smtClean="0"/>
              <a:t>con </a:t>
            </a:r>
            <a:r>
              <a:rPr lang="es-EC" dirty="0"/>
              <a:t>el efecto de las micorrizas en el cultivo de </a:t>
            </a:r>
            <a:r>
              <a:rPr lang="es-EC" dirty="0" smtClean="0"/>
              <a:t>Brócoli, por ello </a:t>
            </a:r>
            <a:r>
              <a:rPr lang="es-EC" dirty="0"/>
              <a:t>es muy favorable </a:t>
            </a:r>
            <a:r>
              <a:rPr lang="es-EC" dirty="0" smtClean="0"/>
              <a:t>tener resultados </a:t>
            </a:r>
            <a:r>
              <a:rPr lang="es-EC" dirty="0"/>
              <a:t>satisfactorios en el aumento de la productividad.</a:t>
            </a:r>
          </a:p>
        </p:txBody>
      </p:sp>
    </p:spTree>
    <p:extLst>
      <p:ext uri="{BB962C8B-B14F-4D97-AF65-F5344CB8AC3E}">
        <p14:creationId xmlns:p14="http://schemas.microsoft.com/office/powerpoint/2010/main" val="141172089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560469" y="3733800"/>
            <a:ext cx="5655844" cy="110799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S" sz="66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CONCLUSIONES</a:t>
            </a:r>
            <a:endParaRPr lang="es-EC" sz="6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15362" name="Picture 2" descr="http://2.bp.blogspot.com/_1qB2vCmS3Lw/TFnUUHWefGI/AAAAAAAAAlY/76Yshan3RqY/s320/trabajoenequipo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066800"/>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91039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381000" y="990600"/>
            <a:ext cx="7924800" cy="5262979"/>
          </a:xfrm>
          <a:prstGeom prst="rect">
            <a:avLst/>
          </a:prstGeom>
          <a:noFill/>
        </p:spPr>
        <p:txBody>
          <a:bodyPr wrap="square" rtlCol="0">
            <a:spAutoFit/>
          </a:bodyPr>
          <a:lstStyle/>
          <a:p>
            <a:pPr marL="285750" lvl="0" indent="-285750" algn="just"/>
            <a:r>
              <a:rPr lang="es-EC" sz="1600" dirty="0" smtClean="0"/>
              <a:t>1.  En </a:t>
            </a:r>
            <a:r>
              <a:rPr lang="es-EC" sz="1600" dirty="0"/>
              <a:t>las variables de prendimiento, crecimiento, longitud del tallo, diámetro del tallo, número de hojas, longitud de hoja y ancho de la hoja, se </a:t>
            </a:r>
            <a:r>
              <a:rPr lang="es-EC" sz="1600" dirty="0" smtClean="0"/>
              <a:t>determinó </a:t>
            </a:r>
            <a:r>
              <a:rPr lang="es-EC" sz="1600" dirty="0"/>
              <a:t>que </a:t>
            </a:r>
            <a:r>
              <a:rPr lang="es-EC" sz="1600" dirty="0" smtClean="0"/>
              <a:t>sobresalen los </a:t>
            </a:r>
            <a:r>
              <a:rPr lang="es-EC" sz="1600" dirty="0"/>
              <a:t>tratamientos que fueron inoculados con micorrizas, esto confirma que éstas contribuyen a mejorar el crecimiento vegetativo, </a:t>
            </a:r>
            <a:r>
              <a:rPr lang="es-EC" sz="1600" dirty="0" smtClean="0"/>
              <a:t>garantizando un mejor </a:t>
            </a:r>
            <a:r>
              <a:rPr lang="es-EC" sz="1600" dirty="0"/>
              <a:t>vigor y sobrevivencia de las plantas en el campo</a:t>
            </a:r>
            <a:r>
              <a:rPr lang="es-EC" sz="1600" dirty="0" smtClean="0"/>
              <a:t>.</a:t>
            </a:r>
          </a:p>
          <a:p>
            <a:pPr lvl="0" algn="just"/>
            <a:endParaRPr lang="en-US" sz="1600" dirty="0" smtClean="0"/>
          </a:p>
          <a:p>
            <a:pPr lvl="0" algn="just"/>
            <a:endParaRPr lang="es-EC" sz="1600" dirty="0" smtClean="0"/>
          </a:p>
          <a:p>
            <a:pPr marL="285750" lvl="0" indent="-285750" algn="just">
              <a:buAutoNum type="arabicPeriod" startAt="2"/>
            </a:pPr>
            <a:r>
              <a:rPr lang="es-EC" sz="1600" dirty="0" smtClean="0"/>
              <a:t>En </a:t>
            </a:r>
            <a:r>
              <a:rPr lang="es-EC" sz="1600" dirty="0"/>
              <a:t>las variables antes descritas exceptuando </a:t>
            </a:r>
            <a:r>
              <a:rPr lang="es-EC" sz="1600" u="sng" dirty="0" smtClean="0"/>
              <a:t>Longitud </a:t>
            </a:r>
            <a:r>
              <a:rPr lang="es-EC" sz="1600" u="sng" dirty="0"/>
              <a:t>del tallo</a:t>
            </a:r>
            <a:r>
              <a:rPr lang="es-EC" sz="1600" dirty="0"/>
              <a:t>, el tratamiento T1 (100% de </a:t>
            </a:r>
            <a:r>
              <a:rPr lang="es-EC" sz="1600" dirty="0" smtClean="0"/>
              <a:t>fertilización </a:t>
            </a:r>
            <a:r>
              <a:rPr lang="es-EC" sz="1600" dirty="0"/>
              <a:t>química + </a:t>
            </a:r>
            <a:r>
              <a:rPr lang="es-EC" sz="1600" dirty="0" smtClean="0"/>
              <a:t>micorrizas</a:t>
            </a:r>
            <a:r>
              <a:rPr lang="es-EC" sz="1600" dirty="0"/>
              <a:t>) ocupó siempre el primer rango de significación estadística con los mejores promedios</a:t>
            </a:r>
            <a:r>
              <a:rPr lang="es-EC" sz="1600" dirty="0" smtClean="0"/>
              <a:t>.</a:t>
            </a:r>
          </a:p>
          <a:p>
            <a:pPr lvl="0" algn="just"/>
            <a:endParaRPr lang="en-US" sz="1600" dirty="0" smtClean="0"/>
          </a:p>
          <a:p>
            <a:pPr lvl="0" algn="just"/>
            <a:endParaRPr lang="en-US" sz="1600" dirty="0" smtClean="0"/>
          </a:p>
          <a:p>
            <a:pPr marL="285750" lvl="0" indent="-285750" algn="just"/>
            <a:r>
              <a:rPr lang="en-US" sz="1600" dirty="0" smtClean="0"/>
              <a:t>3.  </a:t>
            </a:r>
            <a:r>
              <a:rPr lang="es-EC" sz="1600" dirty="0" smtClean="0"/>
              <a:t>La </a:t>
            </a:r>
            <a:r>
              <a:rPr lang="es-EC" sz="1600" dirty="0"/>
              <a:t>fertilización completa y la micorrización coadyuvaron a mejorar el crecimiento de las plantas de brócoli, mientras que no ocurrió lo mismo con las zeolitas cuya presencia no influyó en el crecimiento </a:t>
            </a:r>
            <a:r>
              <a:rPr lang="es-EC" sz="1600" dirty="0" smtClean="0"/>
              <a:t>y rendimiento del </a:t>
            </a:r>
            <a:r>
              <a:rPr lang="es-EC" sz="1600" dirty="0"/>
              <a:t>cultivo</a:t>
            </a:r>
            <a:r>
              <a:rPr lang="es-EC" sz="1600" dirty="0" smtClean="0"/>
              <a:t>.</a:t>
            </a:r>
          </a:p>
          <a:p>
            <a:pPr lvl="0" algn="just"/>
            <a:endParaRPr lang="en-US" sz="1600" dirty="0" smtClean="0"/>
          </a:p>
          <a:p>
            <a:pPr lvl="0" algn="just"/>
            <a:endParaRPr lang="en-US" sz="1600" dirty="0"/>
          </a:p>
          <a:p>
            <a:pPr marL="285750" indent="-285750" algn="just"/>
            <a:r>
              <a:rPr lang="es-EC" sz="1600" dirty="0" smtClean="0"/>
              <a:t>4.  En </a:t>
            </a:r>
            <a:r>
              <a:rPr lang="es-EC" sz="1600" dirty="0"/>
              <a:t>cuanto a prendimiento, todos los tratamientos que fueron inoculados con micorrizas </a:t>
            </a:r>
            <a:r>
              <a:rPr lang="es-EC" sz="1600" dirty="0" smtClean="0"/>
              <a:t> presentaron </a:t>
            </a:r>
            <a:r>
              <a:rPr lang="es-EC" sz="1600" dirty="0"/>
              <a:t>una mejor respuesta y menor estrés al momento del trasplante, por lo que la inoculación de </a:t>
            </a:r>
            <a:r>
              <a:rPr lang="es-EC" sz="1600" dirty="0" smtClean="0"/>
              <a:t>micorrizas (Fungifert) fue </a:t>
            </a:r>
            <a:r>
              <a:rPr lang="es-EC" sz="1600" dirty="0"/>
              <a:t>favorable para esta fase que es muy importante y riesgosa al momento del establecimiento de un cultivo</a:t>
            </a:r>
            <a:r>
              <a:rPr lang="es-EC" sz="1600" dirty="0" smtClean="0"/>
              <a:t>.</a:t>
            </a:r>
            <a:endParaRPr lang="es-EC" sz="1600" dirty="0"/>
          </a:p>
        </p:txBody>
      </p:sp>
    </p:spTree>
    <p:extLst>
      <p:ext uri="{BB962C8B-B14F-4D97-AF65-F5344CB8AC3E}">
        <p14:creationId xmlns:p14="http://schemas.microsoft.com/office/powerpoint/2010/main" val="165845874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381000" y="838200"/>
            <a:ext cx="7924800" cy="3785652"/>
          </a:xfrm>
          <a:prstGeom prst="rect">
            <a:avLst/>
          </a:prstGeom>
          <a:noFill/>
        </p:spPr>
        <p:txBody>
          <a:bodyPr wrap="square" rtlCol="0">
            <a:spAutoFit/>
          </a:bodyPr>
          <a:lstStyle/>
          <a:p>
            <a:pPr marL="342900" lvl="0" indent="-342900" algn="just">
              <a:buAutoNum type="arabicPeriod" startAt="5"/>
            </a:pPr>
            <a:r>
              <a:rPr lang="es-EC" sz="1600" dirty="0" smtClean="0"/>
              <a:t>El </a:t>
            </a:r>
            <a:r>
              <a:rPr lang="es-EC" sz="1600" dirty="0"/>
              <a:t>grupo G1 (100% </a:t>
            </a:r>
            <a:r>
              <a:rPr lang="es-EC" sz="1600" dirty="0" smtClean="0"/>
              <a:t>FQ </a:t>
            </a:r>
            <a:r>
              <a:rPr lang="es-EC" sz="1600" dirty="0"/>
              <a:t>+ 0 % </a:t>
            </a:r>
            <a:r>
              <a:rPr lang="es-EC" sz="1600" dirty="0" smtClean="0"/>
              <a:t>Z) </a:t>
            </a:r>
            <a:r>
              <a:rPr lang="es-EC" sz="1600" dirty="0"/>
              <a:t>resultó ser el más consistente de todos, ratificando el beneficio de una dosis correcta y completa de fertilizantes sobre el desarrollo vegetal, resultó además ser el grupo con mayor peso de pellas en el que sobresalió con el mayor promedio T1 (100% </a:t>
            </a:r>
            <a:r>
              <a:rPr lang="es-EC" sz="1600" dirty="0" smtClean="0"/>
              <a:t>FQ </a:t>
            </a:r>
            <a:r>
              <a:rPr lang="es-EC" sz="1600" dirty="0"/>
              <a:t>+ </a:t>
            </a:r>
            <a:r>
              <a:rPr lang="es-EC" sz="1600" dirty="0" smtClean="0"/>
              <a:t>CM), </a:t>
            </a:r>
            <a:r>
              <a:rPr lang="es-EC" sz="1600" dirty="0"/>
              <a:t>confirmando que la adición de fertilizantes y la inoculación con micorrizas mejoran el rendimiento en peso del Brócoli</a:t>
            </a:r>
            <a:r>
              <a:rPr lang="es-EC" sz="1600" dirty="0" smtClean="0"/>
              <a:t>.</a:t>
            </a:r>
          </a:p>
          <a:p>
            <a:pPr lvl="0" algn="just"/>
            <a:endParaRPr lang="es-EC" sz="1600" dirty="0" smtClean="0"/>
          </a:p>
          <a:p>
            <a:pPr marL="344488" indent="-344488" algn="just">
              <a:buAutoNum type="arabicPeriod" startAt="6"/>
            </a:pPr>
            <a:r>
              <a:rPr lang="es-EC" sz="1600" dirty="0" smtClean="0"/>
              <a:t>De </a:t>
            </a:r>
            <a:r>
              <a:rPr lang="es-EC" sz="1600" dirty="0"/>
              <a:t>acuerdo al rendimiento obtenido por hectárea, el tratamiento con una mayor TRM resulto el T1 (100% </a:t>
            </a:r>
            <a:r>
              <a:rPr lang="es-EC" sz="1600" dirty="0" smtClean="0"/>
              <a:t>FQ </a:t>
            </a:r>
            <a:r>
              <a:rPr lang="es-EC" sz="1600" dirty="0"/>
              <a:t>+ </a:t>
            </a:r>
            <a:r>
              <a:rPr lang="es-EC" sz="1600" dirty="0" smtClean="0"/>
              <a:t>CM </a:t>
            </a:r>
            <a:r>
              <a:rPr lang="es-EC" sz="1600" dirty="0"/>
              <a:t>+ 0% </a:t>
            </a:r>
            <a:r>
              <a:rPr lang="es-EC" sz="1600" dirty="0" smtClean="0"/>
              <a:t>Z) </a:t>
            </a:r>
            <a:r>
              <a:rPr lang="es-EC" sz="1600" dirty="0"/>
              <a:t>con 212,25%, seguido del tratamiento T13 (70% </a:t>
            </a:r>
            <a:r>
              <a:rPr lang="es-EC" sz="1600" dirty="0" smtClean="0"/>
              <a:t>FQ </a:t>
            </a:r>
            <a:r>
              <a:rPr lang="es-EC" sz="1600" dirty="0"/>
              <a:t>+ </a:t>
            </a:r>
            <a:r>
              <a:rPr lang="es-EC" sz="1600" dirty="0" smtClean="0"/>
              <a:t>CM </a:t>
            </a:r>
            <a:r>
              <a:rPr lang="es-EC" sz="1600" dirty="0"/>
              <a:t>+ 0% </a:t>
            </a:r>
            <a:r>
              <a:rPr lang="es-EC" sz="1600" dirty="0" smtClean="0"/>
              <a:t>Z) </a:t>
            </a:r>
            <a:r>
              <a:rPr lang="es-EC" sz="1600" dirty="0"/>
              <a:t>con 100,87% de TRM, confirmando que la fertilización y la inoculación micorrícico contribuyeron a mejorar la productividad del </a:t>
            </a:r>
            <a:r>
              <a:rPr lang="es-EC" sz="1600" dirty="0" smtClean="0"/>
              <a:t>cultivo. </a:t>
            </a:r>
          </a:p>
          <a:p>
            <a:pPr algn="just"/>
            <a:endParaRPr lang="es-EC" sz="1600" dirty="0" smtClean="0"/>
          </a:p>
          <a:p>
            <a:pPr marL="344488" lvl="0" indent="-344488" algn="just">
              <a:buAutoNum type="arabicPeriod" startAt="7"/>
            </a:pPr>
            <a:r>
              <a:rPr lang="es-EC" sz="1600" dirty="0" smtClean="0"/>
              <a:t>En </a:t>
            </a:r>
            <a:r>
              <a:rPr lang="es-EC" sz="1600" dirty="0"/>
              <a:t>cuanto al porcentaje de colonización micorrícica, teniendo en cuenta que el </a:t>
            </a:r>
            <a:r>
              <a:rPr lang="es-EC" sz="1600" u="sng" dirty="0" smtClean="0"/>
              <a:t>Análisis </a:t>
            </a:r>
            <a:r>
              <a:rPr lang="es-EC" sz="1600" u="sng" dirty="0"/>
              <a:t>I</a:t>
            </a:r>
            <a:r>
              <a:rPr lang="es-EC" sz="1600" u="sng" dirty="0" smtClean="0"/>
              <a:t>nicial</a:t>
            </a:r>
            <a:r>
              <a:rPr lang="es-EC" sz="1600" dirty="0" smtClean="0"/>
              <a:t> </a:t>
            </a:r>
            <a:r>
              <a:rPr lang="es-EC" sz="1600" dirty="0"/>
              <a:t>del testigo absoluto tenía el 1,72% de colonización, mientras tanto que el mejor tratamiento productivamente coincidió con el que mayor porcentaje de micorrización tuvo con el 18,52</a:t>
            </a:r>
            <a:r>
              <a:rPr lang="es-EC" sz="1600" dirty="0" smtClean="0"/>
              <a:t>% que corresponde al T1</a:t>
            </a:r>
            <a:r>
              <a:rPr lang="es-EC" sz="1600" dirty="0"/>
              <a:t>.</a:t>
            </a:r>
            <a:endParaRPr lang="es-EC" sz="1600" dirty="0" smtClean="0"/>
          </a:p>
        </p:txBody>
      </p:sp>
    </p:spTree>
    <p:extLst>
      <p:ext uri="{BB962C8B-B14F-4D97-AF65-F5344CB8AC3E}">
        <p14:creationId xmlns:p14="http://schemas.microsoft.com/office/powerpoint/2010/main" val="165845874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682348" y="2895600"/>
            <a:ext cx="7412094" cy="110799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S" sz="66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RECOMENDACIONES</a:t>
            </a:r>
            <a:endParaRPr lang="es-EC" sz="6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136821919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457200" y="1143000"/>
            <a:ext cx="8001000" cy="3416320"/>
          </a:xfrm>
          <a:prstGeom prst="rect">
            <a:avLst/>
          </a:prstGeom>
          <a:noFill/>
        </p:spPr>
        <p:txBody>
          <a:bodyPr wrap="square" rtlCol="0">
            <a:spAutoFit/>
          </a:bodyPr>
          <a:lstStyle/>
          <a:p>
            <a:pPr marL="285750" lvl="0" indent="-285750" algn="just">
              <a:buFont typeface="Wingdings" pitchFamily="2" charset="2"/>
              <a:buChar char="ü"/>
            </a:pPr>
            <a:r>
              <a:rPr lang="es-EC" dirty="0"/>
              <a:t>Mediante esta investigación se recomienda a los productores de brócoli realizar la aplicación de micorrizas (Fungifert) a una dosis de 8,00 kg/ha, más el 100% de Fertilización Química a una dosis de elemento puro de N220, P23, K272, Mg11 y S22, teniendo un retorno de 2.66:1.</a:t>
            </a:r>
          </a:p>
          <a:p>
            <a:pPr algn="just"/>
            <a:r>
              <a:rPr lang="es-EC" dirty="0"/>
              <a:t> </a:t>
            </a:r>
          </a:p>
          <a:p>
            <a:pPr marL="285750" lvl="0" indent="-285750" algn="just">
              <a:buFont typeface="Wingdings" pitchFamily="2" charset="2"/>
              <a:buChar char="ü"/>
            </a:pPr>
            <a:r>
              <a:rPr lang="es-EC" dirty="0"/>
              <a:t>Realizar aplicaciones de micorriza (Fungifert) y fertilizante químico en otros cultivos de la familia de las Crucíferas, </a:t>
            </a:r>
            <a:r>
              <a:rPr lang="es-EC" dirty="0" smtClean="0"/>
              <a:t>(Col, Coliflor</a:t>
            </a:r>
            <a:r>
              <a:rPr lang="es-EC" dirty="0"/>
              <a:t>, </a:t>
            </a:r>
            <a:r>
              <a:rPr lang="es-EC" dirty="0" smtClean="0"/>
              <a:t>Romanesco).</a:t>
            </a:r>
            <a:endParaRPr lang="es-EC" dirty="0"/>
          </a:p>
          <a:p>
            <a:pPr algn="just"/>
            <a:r>
              <a:rPr lang="es-EC" dirty="0"/>
              <a:t> </a:t>
            </a:r>
          </a:p>
          <a:p>
            <a:pPr marL="285750" lvl="0" indent="-285750" algn="just">
              <a:buFont typeface="Wingdings" pitchFamily="2" charset="2"/>
              <a:buChar char="ü"/>
            </a:pPr>
            <a:r>
              <a:rPr lang="es-EC" dirty="0" smtClean="0"/>
              <a:t>Realizar </a:t>
            </a:r>
            <a:r>
              <a:rPr lang="es-EC" dirty="0"/>
              <a:t>aplicaciones a nivel comercial del tratamiento 1 (100% fertilización química + Micorrizas), con el objetivo de obtener resultados más apegados a la realidad de los beneficios de la fertilización y la inoculación micorrícica. </a:t>
            </a:r>
          </a:p>
          <a:p>
            <a:endParaRPr lang="es-EC" dirty="0"/>
          </a:p>
        </p:txBody>
      </p:sp>
    </p:spTree>
    <p:extLst>
      <p:ext uri="{BB962C8B-B14F-4D97-AF65-F5344CB8AC3E}">
        <p14:creationId xmlns:p14="http://schemas.microsoft.com/office/powerpoint/2010/main" val="136821919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023725" y="4813995"/>
            <a:ext cx="309655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Gracias..!!</a:t>
            </a:r>
            <a:endParaRPr lang="es-E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6386" name="Picture 2" descr="http://diarioenabierto.files.wordpress.com/2012/10/frases-de-exito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371600"/>
            <a:ext cx="7243228" cy="3201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2191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3318164" y="605134"/>
            <a:ext cx="3539836" cy="954107"/>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smtClean="0"/>
              <a:t>MANEJO ESPECIFICO DEL ENSAYO</a:t>
            </a:r>
            <a:endParaRPr lang="en-US" sz="2000" b="1" dirty="0"/>
          </a:p>
        </p:txBody>
      </p:sp>
      <p:sp>
        <p:nvSpPr>
          <p:cNvPr id="5" name="4 CuadroTexto"/>
          <p:cNvSpPr txBox="1"/>
          <p:nvPr/>
        </p:nvSpPr>
        <p:spPr>
          <a:xfrm>
            <a:off x="609600" y="1948132"/>
            <a:ext cx="289560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285750" indent="-285750">
              <a:buFont typeface="Wingdings" pitchFamily="2" charset="2"/>
              <a:buChar char="ü"/>
            </a:pPr>
            <a:r>
              <a:rPr lang="en-US" b="1" dirty="0" smtClean="0"/>
              <a:t>Analisis de Suelos</a:t>
            </a:r>
            <a:endParaRPr lang="es-EC" b="1" dirty="0"/>
          </a:p>
        </p:txBody>
      </p:sp>
      <p:sp>
        <p:nvSpPr>
          <p:cNvPr id="6" name="5 CuadroTexto"/>
          <p:cNvSpPr txBox="1"/>
          <p:nvPr/>
        </p:nvSpPr>
        <p:spPr>
          <a:xfrm>
            <a:off x="609600" y="2526268"/>
            <a:ext cx="289560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285750" indent="-285750">
              <a:buFont typeface="Wingdings" pitchFamily="2" charset="2"/>
              <a:buChar char="ü"/>
            </a:pPr>
            <a:r>
              <a:rPr lang="es-EC" b="1" dirty="0" smtClean="0"/>
              <a:t>Preparación de Terreno</a:t>
            </a:r>
            <a:endParaRPr lang="es-EC" b="1" dirty="0"/>
          </a:p>
        </p:txBody>
      </p:sp>
      <p:sp>
        <p:nvSpPr>
          <p:cNvPr id="7" name="6 CuadroTexto"/>
          <p:cNvSpPr txBox="1"/>
          <p:nvPr/>
        </p:nvSpPr>
        <p:spPr>
          <a:xfrm>
            <a:off x="609600" y="3124200"/>
            <a:ext cx="289560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285750" indent="-285750">
              <a:buFont typeface="Wingdings" pitchFamily="2" charset="2"/>
              <a:buChar char="ü"/>
            </a:pPr>
            <a:r>
              <a:rPr lang="en-US" b="1" dirty="0" err="1" smtClean="0"/>
              <a:t>Enmienda</a:t>
            </a:r>
            <a:r>
              <a:rPr lang="en-US" b="1" dirty="0" smtClean="0"/>
              <a:t> </a:t>
            </a:r>
            <a:endParaRPr lang="es-EC" b="1" dirty="0"/>
          </a:p>
        </p:txBody>
      </p:sp>
      <p:sp>
        <p:nvSpPr>
          <p:cNvPr id="8" name="7 CuadroTexto"/>
          <p:cNvSpPr txBox="1"/>
          <p:nvPr/>
        </p:nvSpPr>
        <p:spPr>
          <a:xfrm>
            <a:off x="609600" y="3733800"/>
            <a:ext cx="289560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285750" indent="-285750">
              <a:buFont typeface="Wingdings" pitchFamily="2" charset="2"/>
              <a:buChar char="ü"/>
            </a:pPr>
            <a:r>
              <a:rPr lang="en-US" b="1" dirty="0" err="1" smtClean="0"/>
              <a:t>Trazado</a:t>
            </a:r>
            <a:endParaRPr lang="es-EC" b="1" dirty="0"/>
          </a:p>
        </p:txBody>
      </p:sp>
      <p:sp>
        <p:nvSpPr>
          <p:cNvPr id="9" name="8 CuadroTexto"/>
          <p:cNvSpPr txBox="1"/>
          <p:nvPr/>
        </p:nvSpPr>
        <p:spPr>
          <a:xfrm>
            <a:off x="609600" y="4343400"/>
            <a:ext cx="289560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285750" indent="-285750">
              <a:buFont typeface="Wingdings" pitchFamily="2" charset="2"/>
              <a:buChar char="ü"/>
            </a:pPr>
            <a:r>
              <a:rPr lang="es-EC" b="1" dirty="0" smtClean="0"/>
              <a:t>Inoculación </a:t>
            </a:r>
            <a:endParaRPr lang="es-EC" b="1" dirty="0"/>
          </a:p>
        </p:txBody>
      </p:sp>
      <p:sp>
        <p:nvSpPr>
          <p:cNvPr id="10" name="9 CuadroTexto"/>
          <p:cNvSpPr txBox="1"/>
          <p:nvPr/>
        </p:nvSpPr>
        <p:spPr>
          <a:xfrm>
            <a:off x="609600" y="4953000"/>
            <a:ext cx="289560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285750" indent="-285750">
              <a:buFont typeface="Wingdings" pitchFamily="2" charset="2"/>
              <a:buChar char="ü"/>
            </a:pPr>
            <a:r>
              <a:rPr lang="en-US" b="1" dirty="0" err="1" smtClean="0"/>
              <a:t>Trasplante</a:t>
            </a:r>
            <a:endParaRPr lang="es-EC" b="1" dirty="0"/>
          </a:p>
        </p:txBody>
      </p:sp>
      <p:sp>
        <p:nvSpPr>
          <p:cNvPr id="11" name="10 CuadroTexto"/>
          <p:cNvSpPr txBox="1"/>
          <p:nvPr/>
        </p:nvSpPr>
        <p:spPr>
          <a:xfrm>
            <a:off x="609600" y="5638800"/>
            <a:ext cx="289560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285750" indent="-285750">
              <a:buFont typeface="Wingdings" pitchFamily="2" charset="2"/>
              <a:buChar char="ü"/>
            </a:pPr>
            <a:r>
              <a:rPr lang="en-US" b="1" dirty="0" err="1" smtClean="0"/>
              <a:t>Riego</a:t>
            </a:r>
            <a:r>
              <a:rPr lang="en-US" b="1" dirty="0" smtClean="0"/>
              <a:t> </a:t>
            </a:r>
            <a:endParaRPr lang="es-EC" b="1" dirty="0"/>
          </a:p>
        </p:txBody>
      </p:sp>
      <p:sp>
        <p:nvSpPr>
          <p:cNvPr id="12" name="11 CuadroTexto"/>
          <p:cNvSpPr txBox="1"/>
          <p:nvPr/>
        </p:nvSpPr>
        <p:spPr>
          <a:xfrm>
            <a:off x="5262028" y="1936586"/>
            <a:ext cx="289560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285750" indent="-285750">
              <a:buFont typeface="Wingdings" pitchFamily="2" charset="2"/>
              <a:buChar char="ü"/>
            </a:pPr>
            <a:r>
              <a:rPr lang="es-EC" b="1" dirty="0" smtClean="0"/>
              <a:t>Fertilización </a:t>
            </a:r>
            <a:endParaRPr lang="es-EC" b="1" dirty="0"/>
          </a:p>
        </p:txBody>
      </p:sp>
      <p:sp>
        <p:nvSpPr>
          <p:cNvPr id="13" name="12 CuadroTexto"/>
          <p:cNvSpPr txBox="1"/>
          <p:nvPr/>
        </p:nvSpPr>
        <p:spPr>
          <a:xfrm>
            <a:off x="5262028" y="2526268"/>
            <a:ext cx="289560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285750" indent="-285750">
              <a:buFont typeface="Wingdings" pitchFamily="2" charset="2"/>
              <a:buChar char="ü"/>
            </a:pPr>
            <a:r>
              <a:rPr lang="en-US" b="1" dirty="0" smtClean="0"/>
              <a:t>Control de </a:t>
            </a:r>
            <a:r>
              <a:rPr lang="en-US" b="1" dirty="0" err="1" smtClean="0"/>
              <a:t>Malezas</a:t>
            </a:r>
            <a:r>
              <a:rPr lang="en-US" b="1" dirty="0" smtClean="0"/>
              <a:t> </a:t>
            </a:r>
            <a:endParaRPr lang="es-EC" b="1" dirty="0"/>
          </a:p>
        </p:txBody>
      </p:sp>
      <p:sp>
        <p:nvSpPr>
          <p:cNvPr id="14" name="13 CuadroTexto"/>
          <p:cNvSpPr txBox="1"/>
          <p:nvPr/>
        </p:nvSpPr>
        <p:spPr>
          <a:xfrm>
            <a:off x="5239616" y="3124200"/>
            <a:ext cx="2895600"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285750" indent="-285750">
              <a:buFont typeface="Wingdings" pitchFamily="2" charset="2"/>
              <a:buChar char="ü"/>
            </a:pPr>
            <a:r>
              <a:rPr lang="en-US" b="1" dirty="0" smtClean="0"/>
              <a:t>Control de </a:t>
            </a:r>
            <a:r>
              <a:rPr lang="en-US" b="1" dirty="0" err="1" smtClean="0"/>
              <a:t>Plagas</a:t>
            </a:r>
            <a:r>
              <a:rPr lang="en-US" b="1" dirty="0" smtClean="0"/>
              <a:t> y </a:t>
            </a:r>
            <a:r>
              <a:rPr lang="en-US" b="1" dirty="0" err="1" smtClean="0"/>
              <a:t>Enfermedades</a:t>
            </a:r>
            <a:r>
              <a:rPr lang="en-US" b="1" dirty="0" smtClean="0"/>
              <a:t> </a:t>
            </a:r>
            <a:endParaRPr lang="es-EC" b="1" dirty="0"/>
          </a:p>
        </p:txBody>
      </p:sp>
      <p:sp>
        <p:nvSpPr>
          <p:cNvPr id="15" name="14 CuadroTexto"/>
          <p:cNvSpPr txBox="1"/>
          <p:nvPr/>
        </p:nvSpPr>
        <p:spPr>
          <a:xfrm>
            <a:off x="5230651" y="3974068"/>
            <a:ext cx="289560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285750" indent="-285750">
              <a:buFont typeface="Wingdings" pitchFamily="2" charset="2"/>
              <a:buChar char="ü"/>
            </a:pPr>
            <a:r>
              <a:rPr lang="en-US" b="1" dirty="0" err="1" smtClean="0"/>
              <a:t>Cosecha</a:t>
            </a:r>
            <a:r>
              <a:rPr lang="en-US" b="1" dirty="0" smtClean="0"/>
              <a:t> </a:t>
            </a:r>
            <a:endParaRPr lang="es-EC" b="1" dirty="0"/>
          </a:p>
        </p:txBody>
      </p:sp>
      <p:sp>
        <p:nvSpPr>
          <p:cNvPr id="16" name="15 CuadroTexto"/>
          <p:cNvSpPr txBox="1"/>
          <p:nvPr/>
        </p:nvSpPr>
        <p:spPr>
          <a:xfrm>
            <a:off x="6983251" y="6519446"/>
            <a:ext cx="2160749" cy="338554"/>
          </a:xfrm>
          <a:prstGeom prst="rect">
            <a:avLst/>
          </a:prstGeom>
          <a:noFill/>
        </p:spPr>
        <p:txBody>
          <a:bodyPr wrap="square" rtlCol="0">
            <a:spAutoFit/>
          </a:bodyPr>
          <a:lstStyle/>
          <a:p>
            <a:r>
              <a:rPr lang="es-EC" sz="1600" i="1" dirty="0" smtClean="0">
                <a:latin typeface="Times New Roman" pitchFamily="18" charset="0"/>
                <a:cs typeface="Times New Roman" pitchFamily="18" charset="0"/>
              </a:rPr>
              <a:t>Randy Reinoso Alarcón </a:t>
            </a:r>
            <a:endParaRPr lang="es-EC" sz="1600" i="1" dirty="0">
              <a:latin typeface="Times New Roman" pitchFamily="18" charset="0"/>
              <a:cs typeface="Times New Roman" pitchFamily="18" charset="0"/>
            </a:endParaRPr>
          </a:p>
        </p:txBody>
      </p:sp>
    </p:spTree>
    <p:extLst>
      <p:ext uri="{BB962C8B-B14F-4D97-AF65-F5344CB8AC3E}">
        <p14:creationId xmlns:p14="http://schemas.microsoft.com/office/powerpoint/2010/main" val="42698548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2874982" y="605134"/>
            <a:ext cx="3158836"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smtClean="0"/>
              <a:t>INOCULACION</a:t>
            </a:r>
            <a:endParaRPr lang="en-US" sz="2000" b="1" dirty="0"/>
          </a:p>
        </p:txBody>
      </p:sp>
      <p:sp>
        <p:nvSpPr>
          <p:cNvPr id="7" name="6 CuadroTexto"/>
          <p:cNvSpPr txBox="1"/>
          <p:nvPr/>
        </p:nvSpPr>
        <p:spPr>
          <a:xfrm>
            <a:off x="6983251" y="6519446"/>
            <a:ext cx="2160749" cy="338554"/>
          </a:xfrm>
          <a:prstGeom prst="rect">
            <a:avLst/>
          </a:prstGeom>
          <a:noFill/>
        </p:spPr>
        <p:txBody>
          <a:bodyPr wrap="square" rtlCol="0">
            <a:spAutoFit/>
          </a:bodyPr>
          <a:lstStyle/>
          <a:p>
            <a:r>
              <a:rPr lang="es-EC" sz="1600" i="1" dirty="0" smtClean="0">
                <a:latin typeface="Times New Roman" pitchFamily="18" charset="0"/>
                <a:cs typeface="Times New Roman" pitchFamily="18" charset="0"/>
              </a:rPr>
              <a:t>Randy Reinoso Alarcón </a:t>
            </a:r>
            <a:endParaRPr lang="es-EC" sz="1600" i="1" dirty="0">
              <a:latin typeface="Times New Roman" pitchFamily="18" charset="0"/>
              <a:cs typeface="Times New Roman" pitchFamily="18" charset="0"/>
            </a:endParaRPr>
          </a:p>
        </p:txBody>
      </p:sp>
      <p:pic>
        <p:nvPicPr>
          <p:cNvPr id="8195" name="Picture 3" descr="C:\Users\Antonella\Desktop\TESIS\FOTOGRAFIAS\INSTALACION\IMG_146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622" y="1476444"/>
            <a:ext cx="3761777" cy="282122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8196" name="Picture 4" descr="C:\Users\Antonella\Desktop\TESIS\FOTOGRAFIAS\INSTALACION\IMG_148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2566" y="1476444"/>
            <a:ext cx="3733800" cy="280024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819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52800" y="3978290"/>
            <a:ext cx="2042656" cy="269657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381000" y="4971365"/>
            <a:ext cx="2667000" cy="677108"/>
          </a:xfrm>
          <a:prstGeom prst="rect">
            <a:avLst/>
          </a:prstGeom>
          <a:noFill/>
        </p:spPr>
        <p:txBody>
          <a:bodyPr wrap="square" rtlCol="0">
            <a:spAutoFit/>
          </a:bodyPr>
          <a:lstStyle/>
          <a:p>
            <a:pPr algn="ctr"/>
            <a:r>
              <a:rPr lang="en-US" b="1" dirty="0" smtClean="0"/>
              <a:t>MICORRIZA FUNGIFERT</a:t>
            </a:r>
          </a:p>
          <a:p>
            <a:pPr algn="ctr"/>
            <a:r>
              <a:rPr lang="en-US" sz="2000" dirty="0" smtClean="0"/>
              <a:t>8 kg / ha</a:t>
            </a:r>
            <a:endParaRPr lang="es-EC" sz="2000" dirty="0"/>
          </a:p>
        </p:txBody>
      </p:sp>
    </p:spTree>
    <p:extLst>
      <p:ext uri="{BB962C8B-B14F-4D97-AF65-F5344CB8AC3E}">
        <p14:creationId xmlns:p14="http://schemas.microsoft.com/office/powerpoint/2010/main" val="204984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par>
                          <p:cTn id="9" fill="hold">
                            <p:stCondLst>
                              <p:cond delay="500"/>
                            </p:stCondLst>
                            <p:childTnLst>
                              <p:par>
                                <p:cTn id="10" presetID="4" presetClass="entr" presetSubtype="16" fill="hold" nodeType="afterEffect">
                                  <p:stCondLst>
                                    <p:cond delay="0"/>
                                  </p:stCondLst>
                                  <p:childTnLst>
                                    <p:set>
                                      <p:cBhvr>
                                        <p:cTn id="11" dur="1" fill="hold">
                                          <p:stCondLst>
                                            <p:cond delay="0"/>
                                          </p:stCondLst>
                                        </p:cTn>
                                        <p:tgtEl>
                                          <p:spTgt spid="8195"/>
                                        </p:tgtEl>
                                        <p:attrNameLst>
                                          <p:attrName>style.visibility</p:attrName>
                                        </p:attrNameLst>
                                      </p:cBhvr>
                                      <p:to>
                                        <p:strVal val="visible"/>
                                      </p:to>
                                    </p:set>
                                    <p:animEffect transition="in" filter="box(in)">
                                      <p:cBhvr>
                                        <p:cTn id="12" dur="2000"/>
                                        <p:tgtEl>
                                          <p:spTgt spid="8195"/>
                                        </p:tgtEl>
                                      </p:cBhvr>
                                    </p:animEffect>
                                  </p:childTnLst>
                                </p:cTn>
                              </p:par>
                              <p:par>
                                <p:cTn id="13" presetID="4" presetClass="entr" presetSubtype="16" fill="hold" nodeType="withEffect">
                                  <p:stCondLst>
                                    <p:cond delay="0"/>
                                  </p:stCondLst>
                                  <p:childTnLst>
                                    <p:set>
                                      <p:cBhvr>
                                        <p:cTn id="14" dur="1" fill="hold">
                                          <p:stCondLst>
                                            <p:cond delay="0"/>
                                          </p:stCondLst>
                                        </p:cTn>
                                        <p:tgtEl>
                                          <p:spTgt spid="8196"/>
                                        </p:tgtEl>
                                        <p:attrNameLst>
                                          <p:attrName>style.visibility</p:attrName>
                                        </p:attrNameLst>
                                      </p:cBhvr>
                                      <p:to>
                                        <p:strVal val="visible"/>
                                      </p:to>
                                    </p:set>
                                    <p:animEffect transition="in" filter="box(in)">
                                      <p:cBhvr>
                                        <p:cTn id="15" dur="2000"/>
                                        <p:tgtEl>
                                          <p:spTgt spid="8196"/>
                                        </p:tgtEl>
                                      </p:cBhvr>
                                    </p:animEffect>
                                  </p:childTnLst>
                                </p:cTn>
                              </p:par>
                            </p:childTnLst>
                          </p:cTn>
                        </p:par>
                        <p:par>
                          <p:cTn id="16" fill="hold">
                            <p:stCondLst>
                              <p:cond delay="2500"/>
                            </p:stCondLst>
                            <p:childTnLst>
                              <p:par>
                                <p:cTn id="17" presetID="6" presetClass="emph" presetSubtype="0" fill="hold" nodeType="afterEffect">
                                  <p:stCondLst>
                                    <p:cond delay="0"/>
                                  </p:stCondLst>
                                  <p:childTnLst>
                                    <p:animScale>
                                      <p:cBhvr>
                                        <p:cTn id="18" dur="2000" fill="hold"/>
                                        <p:tgtEl>
                                          <p:spTgt spid="8197"/>
                                        </p:tgtEl>
                                      </p:cBhvr>
                                      <p:by x="150000" y="150000"/>
                                    </p:animScale>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granjaescuelalailusion.files.wordpress.com/2012/11/endomicorriza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23" y="1046806"/>
            <a:ext cx="7010400" cy="5658794"/>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457200" y="6324600"/>
            <a:ext cx="4495800" cy="369332"/>
          </a:xfrm>
          <a:prstGeom prst="rect">
            <a:avLst/>
          </a:prstGeom>
          <a:noFill/>
        </p:spPr>
        <p:txBody>
          <a:bodyPr wrap="square" rtlCol="0">
            <a:spAutoFit/>
          </a:bodyPr>
          <a:lstStyle/>
          <a:p>
            <a:r>
              <a:rPr lang="es-EC" dirty="0" smtClean="0"/>
              <a:t>Géneros</a:t>
            </a:r>
            <a:r>
              <a:rPr lang="en-US" dirty="0" smtClean="0"/>
              <a:t>: </a:t>
            </a:r>
            <a:r>
              <a:rPr lang="en-US" i="1" dirty="0" err="1" smtClean="0"/>
              <a:t>Glomus</a:t>
            </a:r>
            <a:r>
              <a:rPr lang="en-US" i="1" dirty="0" smtClean="0"/>
              <a:t> </a:t>
            </a:r>
            <a:r>
              <a:rPr lang="en-US" dirty="0" smtClean="0"/>
              <a:t>y</a:t>
            </a:r>
            <a:r>
              <a:rPr lang="en-US" i="1" dirty="0" smtClean="0"/>
              <a:t> </a:t>
            </a:r>
            <a:r>
              <a:rPr lang="en-US" i="1" dirty="0" err="1" smtClean="0"/>
              <a:t>Acaulospora</a:t>
            </a:r>
            <a:endParaRPr lang="es-EC" i="1" dirty="0"/>
          </a:p>
        </p:txBody>
      </p:sp>
      <p:pic>
        <p:nvPicPr>
          <p:cNvPr id="1028" name="Picture 4" descr="http://datateca.unad.edu.co/contenidos/201614/MODULO_EXE_201614/IMAGEN_16._RAIZ_COLONIZADA_POR_ENDOMICORRIZ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679332"/>
            <a:ext cx="3824885" cy="205167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623" y="152400"/>
            <a:ext cx="1856777"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http://mejorconsalud.com/wp-content/uploads/2013/07/brocoli.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7628" y="32403"/>
            <a:ext cx="937476" cy="808169"/>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6983251" y="6519446"/>
            <a:ext cx="2160749" cy="338554"/>
          </a:xfrm>
          <a:prstGeom prst="rect">
            <a:avLst/>
          </a:prstGeom>
          <a:noFill/>
        </p:spPr>
        <p:txBody>
          <a:bodyPr wrap="square" rtlCol="0">
            <a:spAutoFit/>
          </a:bodyPr>
          <a:lstStyle/>
          <a:p>
            <a:r>
              <a:rPr lang="es-EC" sz="1600" i="1" dirty="0" smtClean="0">
                <a:latin typeface="Times New Roman" pitchFamily="18" charset="0"/>
                <a:cs typeface="Times New Roman" pitchFamily="18" charset="0"/>
              </a:rPr>
              <a:t>Randy Reinoso Alarcón </a:t>
            </a:r>
            <a:endParaRPr lang="es-EC" sz="1600" i="1" dirty="0">
              <a:latin typeface="Times New Roman" pitchFamily="18" charset="0"/>
              <a:cs typeface="Times New Roman" pitchFamily="18" charset="0"/>
            </a:endParaRPr>
          </a:p>
        </p:txBody>
      </p:sp>
      <p:sp>
        <p:nvSpPr>
          <p:cNvPr id="6" name="5 CuadroTexto"/>
          <p:cNvSpPr txBox="1"/>
          <p:nvPr/>
        </p:nvSpPr>
        <p:spPr>
          <a:xfrm>
            <a:off x="3886200" y="174877"/>
            <a:ext cx="1467507" cy="646331"/>
          </a:xfrm>
          <a:prstGeom prst="rect">
            <a:avLst/>
          </a:prstGeom>
          <a:noFill/>
        </p:spPr>
        <p:txBody>
          <a:bodyPr wrap="square" rtlCol="0">
            <a:spAutoFit/>
          </a:bodyPr>
          <a:lstStyle/>
          <a:p>
            <a:pPr algn="ctr"/>
            <a:r>
              <a:rPr lang="en-US" sz="3600" b="1" dirty="0" smtClean="0">
                <a:latin typeface="Times New Roman" pitchFamily="18" charset="0"/>
                <a:cs typeface="Times New Roman" pitchFamily="18" charset="0"/>
              </a:rPr>
              <a:t>MVA</a:t>
            </a:r>
            <a:endParaRPr lang="es-EC"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34207968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16392</TotalTime>
  <Words>3259</Words>
  <Application>Microsoft Office PowerPoint</Application>
  <PresentationFormat>Presentación en pantalla (4:3)</PresentationFormat>
  <Paragraphs>901</Paragraphs>
  <Slides>66</Slides>
  <Notes>1</Notes>
  <HiddenSlides>0</HiddenSlides>
  <MMClips>0</MMClips>
  <ScaleCrop>false</ScaleCrop>
  <HeadingPairs>
    <vt:vector size="4" baseType="variant">
      <vt:variant>
        <vt:lpstr>Tema</vt:lpstr>
      </vt:variant>
      <vt:variant>
        <vt:i4>1</vt:i4>
      </vt:variant>
      <vt:variant>
        <vt:lpstr>Títulos de diapositiva</vt:lpstr>
      </vt:variant>
      <vt:variant>
        <vt:i4>66</vt:i4>
      </vt:variant>
    </vt:vector>
  </HeadingPairs>
  <TitlesOfParts>
    <vt:vector size="67"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Antonella</dc:creator>
  <cp:lastModifiedBy>Antonella</cp:lastModifiedBy>
  <cp:revision>150</cp:revision>
  <dcterms:created xsi:type="dcterms:W3CDTF">2014-03-31T00:47:03Z</dcterms:created>
  <dcterms:modified xsi:type="dcterms:W3CDTF">2014-05-27T00:20:03Z</dcterms:modified>
</cp:coreProperties>
</file>