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3" r:id="rId17"/>
    <p:sldId id="274" r:id="rId18"/>
    <p:sldId id="272" r:id="rId19"/>
    <p:sldId id="275" r:id="rId20"/>
    <p:sldId id="276" r:id="rId21"/>
    <p:sldId id="277" r:id="rId22"/>
    <p:sldId id="278" r:id="rId23"/>
    <p:sldId id="279" r:id="rId24"/>
    <p:sldId id="281" r:id="rId25"/>
    <p:sldId id="282" r:id="rId26"/>
    <p:sldId id="283" r:id="rId27"/>
    <p:sldId id="284" r:id="rId28"/>
    <p:sldId id="285" r:id="rId29"/>
    <p:sldId id="286"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75" d="100"/>
          <a:sy n="75" d="100"/>
        </p:scale>
        <p:origin x="540" y="42"/>
      </p:cViewPr>
      <p:guideLst/>
    </p:cSldViewPr>
  </p:slideViewPr>
  <p:notesTextViewPr>
    <p:cViewPr>
      <p:scale>
        <a:sx n="1" d="1"/>
        <a:sy n="1" d="1"/>
      </p:scale>
      <p:origin x="0" y="0"/>
    </p:cViewPr>
  </p:notesTextViewPr>
  <p:notesViewPr>
    <p:cSldViewPr snapToGrid="0">
      <p:cViewPr varScale="1">
        <p:scale>
          <a:sx n="57" d="100"/>
          <a:sy n="57" d="100"/>
        </p:scale>
        <p:origin x="28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008A0-B35A-43E7-8EC2-DDBE29FB48E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A12C7B2D-7104-4E51-8074-CC6F6C66B9AB}">
      <dgm:prSet phldrT="[Texto]"/>
      <dgm:spPr/>
      <dgm:t>
        <a:bodyPr/>
        <a:lstStyle/>
        <a:p>
          <a:r>
            <a:rPr lang="es-ES" dirty="0" smtClean="0"/>
            <a:t>Eficiencia: Generar el máximo valor con los menores recursos posibles</a:t>
          </a:r>
          <a:endParaRPr lang="es-ES" dirty="0"/>
        </a:p>
      </dgm:t>
    </dgm:pt>
    <dgm:pt modelId="{35E70B31-F5D2-4351-9024-8A4533711FB0}" type="parTrans" cxnId="{76106F51-A6E5-4C93-90A9-E5448C91FB2C}">
      <dgm:prSet/>
      <dgm:spPr/>
      <dgm:t>
        <a:bodyPr/>
        <a:lstStyle/>
        <a:p>
          <a:endParaRPr lang="es-ES"/>
        </a:p>
      </dgm:t>
    </dgm:pt>
    <dgm:pt modelId="{C1557F84-7A98-49DB-9EFF-B76808DE9702}" type="sibTrans" cxnId="{76106F51-A6E5-4C93-90A9-E5448C91FB2C}">
      <dgm:prSet custT="1"/>
      <dgm:spPr/>
      <dgm:t>
        <a:bodyPr/>
        <a:lstStyle/>
        <a:p>
          <a:r>
            <a:rPr lang="es-ES" sz="1400" dirty="0" smtClean="0"/>
            <a:t>Cumplimiento responsable: Atender obligaciones y compromisos adquiridos</a:t>
          </a:r>
          <a:endParaRPr lang="es-ES" sz="1400" dirty="0"/>
        </a:p>
      </dgm:t>
    </dgm:pt>
    <dgm:pt modelId="{088FB195-9E9E-4490-8022-35AFD8D98A17}">
      <dgm:prSet phldrT="[Texto]"/>
      <dgm:spPr/>
      <dgm:t>
        <a:bodyPr/>
        <a:lstStyle/>
        <a:p>
          <a:r>
            <a:rPr lang="es-ES" dirty="0" smtClean="0"/>
            <a:t>Equidad: Tratar por igual a los que pertenecen a un mismo grupo</a:t>
          </a:r>
          <a:endParaRPr lang="es-ES" dirty="0"/>
        </a:p>
      </dgm:t>
    </dgm:pt>
    <dgm:pt modelId="{8FF7DB03-AB63-4266-B624-DA08D4602149}" type="parTrans" cxnId="{02E43E48-C62A-4762-890C-48FDB8829EB3}">
      <dgm:prSet/>
      <dgm:spPr/>
      <dgm:t>
        <a:bodyPr/>
        <a:lstStyle/>
        <a:p>
          <a:endParaRPr lang="es-ES"/>
        </a:p>
      </dgm:t>
    </dgm:pt>
    <dgm:pt modelId="{74E5A88C-ABA5-4E12-8754-7B3E627CD7A1}" type="sibTrans" cxnId="{02E43E48-C62A-4762-890C-48FDB8829EB3}">
      <dgm:prSet/>
      <dgm:spPr/>
      <dgm:t>
        <a:bodyPr/>
        <a:lstStyle/>
        <a:p>
          <a:r>
            <a:rPr lang="es-ES" dirty="0" smtClean="0"/>
            <a:t>Transparencia: Proveer a los participantes de toda la información que sea relevante</a:t>
          </a:r>
          <a:endParaRPr lang="es-ES" dirty="0"/>
        </a:p>
      </dgm:t>
    </dgm:pt>
    <dgm:pt modelId="{120E84BE-2F22-479D-A7FA-2282FA9D8914}">
      <dgm:prSet phldrT="[Texto]"/>
      <dgm:spPr/>
      <dgm:t>
        <a:bodyPr/>
        <a:lstStyle/>
        <a:p>
          <a:r>
            <a:rPr lang="es-ES" dirty="0" smtClean="0"/>
            <a:t>Respeto a los derechos: Hacer prevalecer los derechos que asisten a los participantes</a:t>
          </a:r>
          <a:endParaRPr lang="es-ES" dirty="0"/>
        </a:p>
      </dgm:t>
    </dgm:pt>
    <dgm:pt modelId="{4BAE718C-3942-4331-AC44-8E605B988826}" type="parTrans" cxnId="{464E1BB2-B25F-45E5-B8B1-583C8F7AF161}">
      <dgm:prSet/>
      <dgm:spPr/>
      <dgm:t>
        <a:bodyPr/>
        <a:lstStyle/>
        <a:p>
          <a:endParaRPr lang="es-ES"/>
        </a:p>
      </dgm:t>
    </dgm:pt>
    <dgm:pt modelId="{DAAEBD9A-639C-4054-B428-1B870B8C02D1}" type="sibTrans" cxnId="{464E1BB2-B25F-45E5-B8B1-583C8F7AF161}">
      <dgm:prSet/>
      <dgm:spPr/>
      <dgm:t>
        <a:bodyPr/>
        <a:lstStyle/>
        <a:p>
          <a:r>
            <a:rPr lang="es-ES" dirty="0" smtClean="0"/>
            <a:t>(Bolsa de Valores de Quito y el Banco Interamericano de Desarrollo , 2011)</a:t>
          </a:r>
          <a:endParaRPr lang="es-ES" dirty="0"/>
        </a:p>
      </dgm:t>
    </dgm:pt>
    <dgm:pt modelId="{F3AA734C-6568-40DD-8480-C0DB7F0D1203}" type="pres">
      <dgm:prSet presAssocID="{32C008A0-B35A-43E7-8EC2-DDBE29FB48EB}" presName="Name0" presStyleCnt="0">
        <dgm:presLayoutVars>
          <dgm:chMax/>
          <dgm:chPref/>
          <dgm:dir/>
          <dgm:animLvl val="lvl"/>
        </dgm:presLayoutVars>
      </dgm:prSet>
      <dgm:spPr/>
      <dgm:t>
        <a:bodyPr/>
        <a:lstStyle/>
        <a:p>
          <a:endParaRPr lang="es-ES"/>
        </a:p>
      </dgm:t>
    </dgm:pt>
    <dgm:pt modelId="{80B00E49-B96E-480F-95B9-E4BA7AC66F9D}" type="pres">
      <dgm:prSet presAssocID="{A12C7B2D-7104-4E51-8074-CC6F6C66B9AB}" presName="composite" presStyleCnt="0"/>
      <dgm:spPr/>
    </dgm:pt>
    <dgm:pt modelId="{FDCDB0ED-0069-4A4D-9046-DDE00EE857D2}" type="pres">
      <dgm:prSet presAssocID="{A12C7B2D-7104-4E51-8074-CC6F6C66B9AB}" presName="Parent1" presStyleLbl="node1" presStyleIdx="0" presStyleCnt="6">
        <dgm:presLayoutVars>
          <dgm:chMax val="1"/>
          <dgm:chPref val="1"/>
          <dgm:bulletEnabled val="1"/>
        </dgm:presLayoutVars>
      </dgm:prSet>
      <dgm:spPr/>
      <dgm:t>
        <a:bodyPr/>
        <a:lstStyle/>
        <a:p>
          <a:endParaRPr lang="es-ES"/>
        </a:p>
      </dgm:t>
    </dgm:pt>
    <dgm:pt modelId="{63A3FB2F-47A1-4F5A-9E07-848020F9EBBD}" type="pres">
      <dgm:prSet presAssocID="{A12C7B2D-7104-4E51-8074-CC6F6C66B9AB}" presName="Childtext1" presStyleLbl="revTx" presStyleIdx="0" presStyleCnt="3">
        <dgm:presLayoutVars>
          <dgm:chMax val="0"/>
          <dgm:chPref val="0"/>
          <dgm:bulletEnabled val="1"/>
        </dgm:presLayoutVars>
      </dgm:prSet>
      <dgm:spPr/>
      <dgm:t>
        <a:bodyPr/>
        <a:lstStyle/>
        <a:p>
          <a:endParaRPr lang="es-ES"/>
        </a:p>
      </dgm:t>
    </dgm:pt>
    <dgm:pt modelId="{6FCBAF9B-9BE2-4E76-A2FA-0C37CD2E7E6A}" type="pres">
      <dgm:prSet presAssocID="{A12C7B2D-7104-4E51-8074-CC6F6C66B9AB}" presName="BalanceSpacing" presStyleCnt="0"/>
      <dgm:spPr/>
    </dgm:pt>
    <dgm:pt modelId="{8AADB744-7DFC-4987-B178-ACFD7C10C8AB}" type="pres">
      <dgm:prSet presAssocID="{A12C7B2D-7104-4E51-8074-CC6F6C66B9AB}" presName="BalanceSpacing1" presStyleCnt="0"/>
      <dgm:spPr/>
    </dgm:pt>
    <dgm:pt modelId="{EAF675C7-923B-4145-AD1A-4429172A1EAC}" type="pres">
      <dgm:prSet presAssocID="{C1557F84-7A98-49DB-9EFF-B76808DE9702}" presName="Accent1Text" presStyleLbl="node1" presStyleIdx="1" presStyleCnt="6"/>
      <dgm:spPr/>
      <dgm:t>
        <a:bodyPr/>
        <a:lstStyle/>
        <a:p>
          <a:endParaRPr lang="es-ES"/>
        </a:p>
      </dgm:t>
    </dgm:pt>
    <dgm:pt modelId="{D9607F68-EAD2-41CD-909B-CC339549B5C9}" type="pres">
      <dgm:prSet presAssocID="{C1557F84-7A98-49DB-9EFF-B76808DE9702}" presName="spaceBetweenRectangles" presStyleCnt="0"/>
      <dgm:spPr/>
    </dgm:pt>
    <dgm:pt modelId="{041C89FE-D605-4C2C-AEC3-E558E9EE5A27}" type="pres">
      <dgm:prSet presAssocID="{088FB195-9E9E-4490-8022-35AFD8D98A17}" presName="composite" presStyleCnt="0"/>
      <dgm:spPr/>
    </dgm:pt>
    <dgm:pt modelId="{F0A0D453-DE02-488B-89A3-18FF167519EE}" type="pres">
      <dgm:prSet presAssocID="{088FB195-9E9E-4490-8022-35AFD8D98A17}" presName="Parent1" presStyleLbl="node1" presStyleIdx="2" presStyleCnt="6">
        <dgm:presLayoutVars>
          <dgm:chMax val="1"/>
          <dgm:chPref val="1"/>
          <dgm:bulletEnabled val="1"/>
        </dgm:presLayoutVars>
      </dgm:prSet>
      <dgm:spPr/>
      <dgm:t>
        <a:bodyPr/>
        <a:lstStyle/>
        <a:p>
          <a:endParaRPr lang="es-ES"/>
        </a:p>
      </dgm:t>
    </dgm:pt>
    <dgm:pt modelId="{DE6A58A4-69F7-45C4-9679-B9C4A1752C94}" type="pres">
      <dgm:prSet presAssocID="{088FB195-9E9E-4490-8022-35AFD8D98A17}" presName="Childtext1" presStyleLbl="revTx" presStyleIdx="1" presStyleCnt="3">
        <dgm:presLayoutVars>
          <dgm:chMax val="0"/>
          <dgm:chPref val="0"/>
          <dgm:bulletEnabled val="1"/>
        </dgm:presLayoutVars>
      </dgm:prSet>
      <dgm:spPr/>
      <dgm:t>
        <a:bodyPr/>
        <a:lstStyle/>
        <a:p>
          <a:endParaRPr lang="es-ES"/>
        </a:p>
      </dgm:t>
    </dgm:pt>
    <dgm:pt modelId="{9DDBF4AA-F1A8-41C1-8FCF-57AB30AB2452}" type="pres">
      <dgm:prSet presAssocID="{088FB195-9E9E-4490-8022-35AFD8D98A17}" presName="BalanceSpacing" presStyleCnt="0"/>
      <dgm:spPr/>
    </dgm:pt>
    <dgm:pt modelId="{7536AB01-C770-4684-B3E1-04A7D6F243A7}" type="pres">
      <dgm:prSet presAssocID="{088FB195-9E9E-4490-8022-35AFD8D98A17}" presName="BalanceSpacing1" presStyleCnt="0"/>
      <dgm:spPr/>
    </dgm:pt>
    <dgm:pt modelId="{DB614562-AD23-4087-8CCB-00E4C8C08A62}" type="pres">
      <dgm:prSet presAssocID="{74E5A88C-ABA5-4E12-8754-7B3E627CD7A1}" presName="Accent1Text" presStyleLbl="node1" presStyleIdx="3" presStyleCnt="6"/>
      <dgm:spPr/>
      <dgm:t>
        <a:bodyPr/>
        <a:lstStyle/>
        <a:p>
          <a:endParaRPr lang="es-ES"/>
        </a:p>
      </dgm:t>
    </dgm:pt>
    <dgm:pt modelId="{94149840-AB7F-40B5-AEA1-A90F5F1E5B1E}" type="pres">
      <dgm:prSet presAssocID="{74E5A88C-ABA5-4E12-8754-7B3E627CD7A1}" presName="spaceBetweenRectangles" presStyleCnt="0"/>
      <dgm:spPr/>
    </dgm:pt>
    <dgm:pt modelId="{88DC7BD7-2CD3-46BF-B40F-B161D49E554A}" type="pres">
      <dgm:prSet presAssocID="{120E84BE-2F22-479D-A7FA-2282FA9D8914}" presName="composite" presStyleCnt="0"/>
      <dgm:spPr/>
    </dgm:pt>
    <dgm:pt modelId="{894A51CD-CFEC-43BE-81C6-6193B8830E4B}" type="pres">
      <dgm:prSet presAssocID="{120E84BE-2F22-479D-A7FA-2282FA9D8914}" presName="Parent1" presStyleLbl="node1" presStyleIdx="4" presStyleCnt="6">
        <dgm:presLayoutVars>
          <dgm:chMax val="1"/>
          <dgm:chPref val="1"/>
          <dgm:bulletEnabled val="1"/>
        </dgm:presLayoutVars>
      </dgm:prSet>
      <dgm:spPr/>
      <dgm:t>
        <a:bodyPr/>
        <a:lstStyle/>
        <a:p>
          <a:endParaRPr lang="es-ES"/>
        </a:p>
      </dgm:t>
    </dgm:pt>
    <dgm:pt modelId="{39A00EDD-7400-42C4-B080-F7848B3A901E}" type="pres">
      <dgm:prSet presAssocID="{120E84BE-2F22-479D-A7FA-2282FA9D8914}" presName="Childtext1" presStyleLbl="revTx" presStyleIdx="2" presStyleCnt="3">
        <dgm:presLayoutVars>
          <dgm:chMax val="0"/>
          <dgm:chPref val="0"/>
          <dgm:bulletEnabled val="1"/>
        </dgm:presLayoutVars>
      </dgm:prSet>
      <dgm:spPr/>
      <dgm:t>
        <a:bodyPr/>
        <a:lstStyle/>
        <a:p>
          <a:endParaRPr lang="es-ES"/>
        </a:p>
      </dgm:t>
    </dgm:pt>
    <dgm:pt modelId="{66B6DE98-46B5-44FF-B046-5D4E2D64CAA7}" type="pres">
      <dgm:prSet presAssocID="{120E84BE-2F22-479D-A7FA-2282FA9D8914}" presName="BalanceSpacing" presStyleCnt="0"/>
      <dgm:spPr/>
    </dgm:pt>
    <dgm:pt modelId="{8E55ABC6-4CE7-4011-95A5-5FF74B229476}" type="pres">
      <dgm:prSet presAssocID="{120E84BE-2F22-479D-A7FA-2282FA9D8914}" presName="BalanceSpacing1" presStyleCnt="0"/>
      <dgm:spPr/>
    </dgm:pt>
    <dgm:pt modelId="{035D10CE-F88A-4AB2-B2AE-4E5B3F4BEEC0}" type="pres">
      <dgm:prSet presAssocID="{DAAEBD9A-639C-4054-B428-1B870B8C02D1}" presName="Accent1Text" presStyleLbl="node1" presStyleIdx="5" presStyleCnt="6"/>
      <dgm:spPr/>
      <dgm:t>
        <a:bodyPr/>
        <a:lstStyle/>
        <a:p>
          <a:endParaRPr lang="es-ES"/>
        </a:p>
      </dgm:t>
    </dgm:pt>
  </dgm:ptLst>
  <dgm:cxnLst>
    <dgm:cxn modelId="{464E1BB2-B25F-45E5-B8B1-583C8F7AF161}" srcId="{32C008A0-B35A-43E7-8EC2-DDBE29FB48EB}" destId="{120E84BE-2F22-479D-A7FA-2282FA9D8914}" srcOrd="2" destOrd="0" parTransId="{4BAE718C-3942-4331-AC44-8E605B988826}" sibTransId="{DAAEBD9A-639C-4054-B428-1B870B8C02D1}"/>
    <dgm:cxn modelId="{43B43FD0-B5D6-4470-9F87-9EA1F96036B2}" type="presOf" srcId="{A12C7B2D-7104-4E51-8074-CC6F6C66B9AB}" destId="{FDCDB0ED-0069-4A4D-9046-DDE00EE857D2}" srcOrd="0" destOrd="0" presId="urn:microsoft.com/office/officeart/2008/layout/AlternatingHexagons"/>
    <dgm:cxn modelId="{F04E103B-184A-427C-9D2C-A1F58ED22E73}" type="presOf" srcId="{C1557F84-7A98-49DB-9EFF-B76808DE9702}" destId="{EAF675C7-923B-4145-AD1A-4429172A1EAC}" srcOrd="0" destOrd="0" presId="urn:microsoft.com/office/officeart/2008/layout/AlternatingHexagons"/>
    <dgm:cxn modelId="{76106F51-A6E5-4C93-90A9-E5448C91FB2C}" srcId="{32C008A0-B35A-43E7-8EC2-DDBE29FB48EB}" destId="{A12C7B2D-7104-4E51-8074-CC6F6C66B9AB}" srcOrd="0" destOrd="0" parTransId="{35E70B31-F5D2-4351-9024-8A4533711FB0}" sibTransId="{C1557F84-7A98-49DB-9EFF-B76808DE9702}"/>
    <dgm:cxn modelId="{3C12620E-6ECA-498D-8528-840C0E763C23}" type="presOf" srcId="{32C008A0-B35A-43E7-8EC2-DDBE29FB48EB}" destId="{F3AA734C-6568-40DD-8480-C0DB7F0D1203}" srcOrd="0" destOrd="0" presId="urn:microsoft.com/office/officeart/2008/layout/AlternatingHexagons"/>
    <dgm:cxn modelId="{30AB1F81-267B-4452-95B7-3AD0D0E1D429}" type="presOf" srcId="{74E5A88C-ABA5-4E12-8754-7B3E627CD7A1}" destId="{DB614562-AD23-4087-8CCB-00E4C8C08A62}" srcOrd="0" destOrd="0" presId="urn:microsoft.com/office/officeart/2008/layout/AlternatingHexagons"/>
    <dgm:cxn modelId="{C0E46A58-C1E1-4549-A0D8-80FDD90AE0A8}" type="presOf" srcId="{088FB195-9E9E-4490-8022-35AFD8D98A17}" destId="{F0A0D453-DE02-488B-89A3-18FF167519EE}" srcOrd="0" destOrd="0" presId="urn:microsoft.com/office/officeart/2008/layout/AlternatingHexagons"/>
    <dgm:cxn modelId="{02E43E48-C62A-4762-890C-48FDB8829EB3}" srcId="{32C008A0-B35A-43E7-8EC2-DDBE29FB48EB}" destId="{088FB195-9E9E-4490-8022-35AFD8D98A17}" srcOrd="1" destOrd="0" parTransId="{8FF7DB03-AB63-4266-B624-DA08D4602149}" sibTransId="{74E5A88C-ABA5-4E12-8754-7B3E627CD7A1}"/>
    <dgm:cxn modelId="{3F90BE4E-EF6B-4064-BB8F-4810653EADB3}" type="presOf" srcId="{DAAEBD9A-639C-4054-B428-1B870B8C02D1}" destId="{035D10CE-F88A-4AB2-B2AE-4E5B3F4BEEC0}" srcOrd="0" destOrd="0" presId="urn:microsoft.com/office/officeart/2008/layout/AlternatingHexagons"/>
    <dgm:cxn modelId="{5C7EED90-F760-4C00-8B53-AD473CA6FE73}" type="presOf" srcId="{120E84BE-2F22-479D-A7FA-2282FA9D8914}" destId="{894A51CD-CFEC-43BE-81C6-6193B8830E4B}" srcOrd="0" destOrd="0" presId="urn:microsoft.com/office/officeart/2008/layout/AlternatingHexagons"/>
    <dgm:cxn modelId="{D31AFE7C-F37F-44E9-B8FB-4C69CD4A5EF8}" type="presParOf" srcId="{F3AA734C-6568-40DD-8480-C0DB7F0D1203}" destId="{80B00E49-B96E-480F-95B9-E4BA7AC66F9D}" srcOrd="0" destOrd="0" presId="urn:microsoft.com/office/officeart/2008/layout/AlternatingHexagons"/>
    <dgm:cxn modelId="{FD79EEF1-92E3-4A32-9DC8-7498E1FDC4B9}" type="presParOf" srcId="{80B00E49-B96E-480F-95B9-E4BA7AC66F9D}" destId="{FDCDB0ED-0069-4A4D-9046-DDE00EE857D2}" srcOrd="0" destOrd="0" presId="urn:microsoft.com/office/officeart/2008/layout/AlternatingHexagons"/>
    <dgm:cxn modelId="{AE320916-583A-44B2-9DCE-4F64C939EE8B}" type="presParOf" srcId="{80B00E49-B96E-480F-95B9-E4BA7AC66F9D}" destId="{63A3FB2F-47A1-4F5A-9E07-848020F9EBBD}" srcOrd="1" destOrd="0" presId="urn:microsoft.com/office/officeart/2008/layout/AlternatingHexagons"/>
    <dgm:cxn modelId="{D810348C-9CB2-423E-9906-138437D1C009}" type="presParOf" srcId="{80B00E49-B96E-480F-95B9-E4BA7AC66F9D}" destId="{6FCBAF9B-9BE2-4E76-A2FA-0C37CD2E7E6A}" srcOrd="2" destOrd="0" presId="urn:microsoft.com/office/officeart/2008/layout/AlternatingHexagons"/>
    <dgm:cxn modelId="{0F799C7F-9C0D-477D-8514-53BE8FE60CAA}" type="presParOf" srcId="{80B00E49-B96E-480F-95B9-E4BA7AC66F9D}" destId="{8AADB744-7DFC-4987-B178-ACFD7C10C8AB}" srcOrd="3" destOrd="0" presId="urn:microsoft.com/office/officeart/2008/layout/AlternatingHexagons"/>
    <dgm:cxn modelId="{30E330DF-EA1F-4EFE-94C3-397CECF4830A}" type="presParOf" srcId="{80B00E49-B96E-480F-95B9-E4BA7AC66F9D}" destId="{EAF675C7-923B-4145-AD1A-4429172A1EAC}" srcOrd="4" destOrd="0" presId="urn:microsoft.com/office/officeart/2008/layout/AlternatingHexagons"/>
    <dgm:cxn modelId="{7FF72AC9-61AD-4BC1-B703-9EE1C8F07020}" type="presParOf" srcId="{F3AA734C-6568-40DD-8480-C0DB7F0D1203}" destId="{D9607F68-EAD2-41CD-909B-CC339549B5C9}" srcOrd="1" destOrd="0" presId="urn:microsoft.com/office/officeart/2008/layout/AlternatingHexagons"/>
    <dgm:cxn modelId="{D4D18660-CD2B-4226-B767-420A336D950D}" type="presParOf" srcId="{F3AA734C-6568-40DD-8480-C0DB7F0D1203}" destId="{041C89FE-D605-4C2C-AEC3-E558E9EE5A27}" srcOrd="2" destOrd="0" presId="urn:microsoft.com/office/officeart/2008/layout/AlternatingHexagons"/>
    <dgm:cxn modelId="{B1BBE64A-1877-46EA-A2EA-EAD6B8D32A54}" type="presParOf" srcId="{041C89FE-D605-4C2C-AEC3-E558E9EE5A27}" destId="{F0A0D453-DE02-488B-89A3-18FF167519EE}" srcOrd="0" destOrd="0" presId="urn:microsoft.com/office/officeart/2008/layout/AlternatingHexagons"/>
    <dgm:cxn modelId="{46314929-73EE-45F1-BD0D-2A7B35B61639}" type="presParOf" srcId="{041C89FE-D605-4C2C-AEC3-E558E9EE5A27}" destId="{DE6A58A4-69F7-45C4-9679-B9C4A1752C94}" srcOrd="1" destOrd="0" presId="urn:microsoft.com/office/officeart/2008/layout/AlternatingHexagons"/>
    <dgm:cxn modelId="{2AF7B4DB-AE65-42B5-AB2A-F1E8979304A1}" type="presParOf" srcId="{041C89FE-D605-4C2C-AEC3-E558E9EE5A27}" destId="{9DDBF4AA-F1A8-41C1-8FCF-57AB30AB2452}" srcOrd="2" destOrd="0" presId="urn:microsoft.com/office/officeart/2008/layout/AlternatingHexagons"/>
    <dgm:cxn modelId="{03A735E0-8EFC-4394-AC32-CAC72F472B3B}" type="presParOf" srcId="{041C89FE-D605-4C2C-AEC3-E558E9EE5A27}" destId="{7536AB01-C770-4684-B3E1-04A7D6F243A7}" srcOrd="3" destOrd="0" presId="urn:microsoft.com/office/officeart/2008/layout/AlternatingHexagons"/>
    <dgm:cxn modelId="{CCC7BAA8-7980-48DF-B125-47C7F60D0200}" type="presParOf" srcId="{041C89FE-D605-4C2C-AEC3-E558E9EE5A27}" destId="{DB614562-AD23-4087-8CCB-00E4C8C08A62}" srcOrd="4" destOrd="0" presId="urn:microsoft.com/office/officeart/2008/layout/AlternatingHexagons"/>
    <dgm:cxn modelId="{0A8519C3-04B8-4D96-8F51-CE680F3C263D}" type="presParOf" srcId="{F3AA734C-6568-40DD-8480-C0DB7F0D1203}" destId="{94149840-AB7F-40B5-AEA1-A90F5F1E5B1E}" srcOrd="3" destOrd="0" presId="urn:microsoft.com/office/officeart/2008/layout/AlternatingHexagons"/>
    <dgm:cxn modelId="{450CCEA3-28BE-43FC-9F5F-DC3634F878A9}" type="presParOf" srcId="{F3AA734C-6568-40DD-8480-C0DB7F0D1203}" destId="{88DC7BD7-2CD3-46BF-B40F-B161D49E554A}" srcOrd="4" destOrd="0" presId="urn:microsoft.com/office/officeart/2008/layout/AlternatingHexagons"/>
    <dgm:cxn modelId="{13368731-C618-47B0-9A5E-CB3F1C97BD6E}" type="presParOf" srcId="{88DC7BD7-2CD3-46BF-B40F-B161D49E554A}" destId="{894A51CD-CFEC-43BE-81C6-6193B8830E4B}" srcOrd="0" destOrd="0" presId="urn:microsoft.com/office/officeart/2008/layout/AlternatingHexagons"/>
    <dgm:cxn modelId="{6E22AF20-AACE-44B1-8C8C-02E2730D5EA7}" type="presParOf" srcId="{88DC7BD7-2CD3-46BF-B40F-B161D49E554A}" destId="{39A00EDD-7400-42C4-B080-F7848B3A901E}" srcOrd="1" destOrd="0" presId="urn:microsoft.com/office/officeart/2008/layout/AlternatingHexagons"/>
    <dgm:cxn modelId="{AB30C922-B5BE-4416-9349-5B41C646BE6A}" type="presParOf" srcId="{88DC7BD7-2CD3-46BF-B40F-B161D49E554A}" destId="{66B6DE98-46B5-44FF-B046-5D4E2D64CAA7}" srcOrd="2" destOrd="0" presId="urn:microsoft.com/office/officeart/2008/layout/AlternatingHexagons"/>
    <dgm:cxn modelId="{28A77459-1689-4B5D-A25E-1C5231EF09E6}" type="presParOf" srcId="{88DC7BD7-2CD3-46BF-B40F-B161D49E554A}" destId="{8E55ABC6-4CE7-4011-95A5-5FF74B229476}" srcOrd="3" destOrd="0" presId="urn:microsoft.com/office/officeart/2008/layout/AlternatingHexagons"/>
    <dgm:cxn modelId="{ABA19815-7617-4EA4-BE08-B145C11BD97C}" type="presParOf" srcId="{88DC7BD7-2CD3-46BF-B40F-B161D49E554A}" destId="{035D10CE-F88A-4AB2-B2AE-4E5B3F4BEEC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C31B19-0CB1-4563-B824-BFD7371D3C6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AC938D4-5995-4B8C-AC6F-55B9EF302604}">
      <dgm:prSet phldrT="[Texto]"/>
      <dgm:spPr/>
      <dgm:t>
        <a:bodyPr/>
        <a:lstStyle/>
        <a:p>
          <a:r>
            <a:rPr lang="es-ES" dirty="0" smtClean="0"/>
            <a:t>Potenciar las estructuras, funciones y recursos asignados a la gestión de riesgos y al control interno</a:t>
          </a:r>
          <a:endParaRPr lang="es-ES" dirty="0"/>
        </a:p>
      </dgm:t>
    </dgm:pt>
    <dgm:pt modelId="{8125E04F-5963-4CB2-9526-63E09D4C70DC}" type="parTrans" cxnId="{7D76FCE9-30E9-41AB-B3B6-B28E0AC60666}">
      <dgm:prSet/>
      <dgm:spPr/>
      <dgm:t>
        <a:bodyPr/>
        <a:lstStyle/>
        <a:p>
          <a:endParaRPr lang="es-ES"/>
        </a:p>
      </dgm:t>
    </dgm:pt>
    <dgm:pt modelId="{F44DE19D-2CEB-4702-8B38-37534A0BF255}" type="sibTrans" cxnId="{7D76FCE9-30E9-41AB-B3B6-B28E0AC60666}">
      <dgm:prSet/>
      <dgm:spPr/>
      <dgm:t>
        <a:bodyPr/>
        <a:lstStyle/>
        <a:p>
          <a:endParaRPr lang="es-ES"/>
        </a:p>
      </dgm:t>
    </dgm:pt>
    <dgm:pt modelId="{87F926A8-ABD2-41F5-8AB2-37DD61851DF8}">
      <dgm:prSet phldrT="[Texto]"/>
      <dgm:spPr/>
      <dgm:t>
        <a:bodyPr/>
        <a:lstStyle/>
        <a:p>
          <a:r>
            <a:rPr lang="es-ES" dirty="0" smtClean="0"/>
            <a:t>Impulsar la gestión global del riesgo a través de sus estructuras de Comités (Comité de Auditoría, Cumplimiento, Riesgos, Ética y Retribuciones, Crédito, etc.)</a:t>
          </a:r>
          <a:endParaRPr lang="es-ES" dirty="0"/>
        </a:p>
      </dgm:t>
    </dgm:pt>
    <dgm:pt modelId="{EA4F0868-7590-4A06-843F-07E3114DCE03}" type="parTrans" cxnId="{20896793-9F2E-47FC-B657-C5FC16D7CBD4}">
      <dgm:prSet/>
      <dgm:spPr/>
      <dgm:t>
        <a:bodyPr/>
        <a:lstStyle/>
        <a:p>
          <a:endParaRPr lang="es-ES"/>
        </a:p>
      </dgm:t>
    </dgm:pt>
    <dgm:pt modelId="{6DE9F2BF-1E6A-45C6-BEE3-2B351454930E}" type="sibTrans" cxnId="{20896793-9F2E-47FC-B657-C5FC16D7CBD4}">
      <dgm:prSet/>
      <dgm:spPr/>
      <dgm:t>
        <a:bodyPr/>
        <a:lstStyle/>
        <a:p>
          <a:endParaRPr lang="es-ES"/>
        </a:p>
      </dgm:t>
    </dgm:pt>
    <dgm:pt modelId="{80984E13-1AA1-4AD7-8561-B434C019123D}">
      <dgm:prSet phldrT="[Texto]"/>
      <dgm:spPr/>
      <dgm:t>
        <a:bodyPr/>
        <a:lstStyle/>
        <a:p>
          <a:r>
            <a:rPr lang="es-ES" dirty="0" smtClean="0"/>
            <a:t>Revisar sus sistemas de reportes para que permitan potenciar la gestión de la entidad basada en riesgos</a:t>
          </a:r>
          <a:endParaRPr lang="es-ES" dirty="0"/>
        </a:p>
      </dgm:t>
    </dgm:pt>
    <dgm:pt modelId="{832DEBE5-7665-4BF0-93AF-79E7FA5A2EBC}" type="parTrans" cxnId="{60DF829F-A2B2-4405-9A20-92A13393248B}">
      <dgm:prSet/>
      <dgm:spPr/>
      <dgm:t>
        <a:bodyPr/>
        <a:lstStyle/>
        <a:p>
          <a:endParaRPr lang="es-ES"/>
        </a:p>
      </dgm:t>
    </dgm:pt>
    <dgm:pt modelId="{182522BC-0332-44D7-9A03-58D49A633819}" type="sibTrans" cxnId="{60DF829F-A2B2-4405-9A20-92A13393248B}">
      <dgm:prSet/>
      <dgm:spPr/>
      <dgm:t>
        <a:bodyPr/>
        <a:lstStyle/>
        <a:p>
          <a:endParaRPr lang="es-ES"/>
        </a:p>
      </dgm:t>
    </dgm:pt>
    <dgm:pt modelId="{BCA47202-5824-42FB-A4A2-54F276795CD7}">
      <dgm:prSet/>
      <dgm:spPr/>
      <dgm:t>
        <a:bodyPr/>
        <a:lstStyle/>
        <a:p>
          <a:r>
            <a:rPr lang="es-ES" dirty="0" smtClean="0"/>
            <a:t>Potenciar el seguimiento del riesgo basado en la evolución de las calificaciones otorgadas y los parámetros de riesgo definidos , de modo que sea posible implantar políticas en la red y planes de mejora de la gestión del riesgo. (BDO Consultig, 2013)</a:t>
          </a:r>
          <a:endParaRPr lang="es-ES" dirty="0"/>
        </a:p>
      </dgm:t>
    </dgm:pt>
    <dgm:pt modelId="{913502D8-E004-48E0-BB76-47C8C4A2C289}" type="parTrans" cxnId="{935A63AC-EA51-473D-B378-458E855BAC23}">
      <dgm:prSet/>
      <dgm:spPr/>
      <dgm:t>
        <a:bodyPr/>
        <a:lstStyle/>
        <a:p>
          <a:endParaRPr lang="es-ES"/>
        </a:p>
      </dgm:t>
    </dgm:pt>
    <dgm:pt modelId="{8CCBE4CB-FAB1-4C37-A623-88BBF32FAA4A}" type="sibTrans" cxnId="{935A63AC-EA51-473D-B378-458E855BAC23}">
      <dgm:prSet/>
      <dgm:spPr/>
      <dgm:t>
        <a:bodyPr/>
        <a:lstStyle/>
        <a:p>
          <a:endParaRPr lang="es-ES"/>
        </a:p>
      </dgm:t>
    </dgm:pt>
    <dgm:pt modelId="{E7529970-164C-4E82-9406-24BA0668DAEA}">
      <dgm:prSet/>
      <dgm:spPr/>
      <dgm:t>
        <a:bodyPr/>
        <a:lstStyle/>
        <a:p>
          <a:r>
            <a:rPr lang="es-ES" dirty="0" smtClean="0"/>
            <a:t>Asignar recursos específicos para mejorar la calidad de la información y su revelación. </a:t>
          </a:r>
          <a:endParaRPr lang="es-ES" dirty="0"/>
        </a:p>
      </dgm:t>
    </dgm:pt>
    <dgm:pt modelId="{F025405D-A442-426F-8C18-0C8974BDAA9B}" type="parTrans" cxnId="{A4E6B80A-A20E-4BAF-869C-862EA7BA2CED}">
      <dgm:prSet/>
      <dgm:spPr/>
      <dgm:t>
        <a:bodyPr/>
        <a:lstStyle/>
        <a:p>
          <a:endParaRPr lang="es-ES"/>
        </a:p>
      </dgm:t>
    </dgm:pt>
    <dgm:pt modelId="{EC319A6F-4E03-41F3-B0D1-A49E64499593}" type="sibTrans" cxnId="{A4E6B80A-A20E-4BAF-869C-862EA7BA2CED}">
      <dgm:prSet/>
      <dgm:spPr/>
      <dgm:t>
        <a:bodyPr/>
        <a:lstStyle/>
        <a:p>
          <a:endParaRPr lang="es-ES"/>
        </a:p>
      </dgm:t>
    </dgm:pt>
    <dgm:pt modelId="{379D4305-3171-447F-B5DA-8BE389007887}" type="pres">
      <dgm:prSet presAssocID="{B7C31B19-0CB1-4563-B824-BFD7371D3C6D}" presName="Name0" presStyleCnt="0">
        <dgm:presLayoutVars>
          <dgm:chMax val="7"/>
          <dgm:chPref val="7"/>
          <dgm:dir/>
        </dgm:presLayoutVars>
      </dgm:prSet>
      <dgm:spPr/>
      <dgm:t>
        <a:bodyPr/>
        <a:lstStyle/>
        <a:p>
          <a:endParaRPr lang="es-ES"/>
        </a:p>
      </dgm:t>
    </dgm:pt>
    <dgm:pt modelId="{43AC7D33-79C8-42EB-994A-D6B0033539F7}" type="pres">
      <dgm:prSet presAssocID="{B7C31B19-0CB1-4563-B824-BFD7371D3C6D}" presName="Name1" presStyleCnt="0"/>
      <dgm:spPr/>
    </dgm:pt>
    <dgm:pt modelId="{996481CE-4BDD-4751-BC73-0961D9480A3F}" type="pres">
      <dgm:prSet presAssocID="{B7C31B19-0CB1-4563-B824-BFD7371D3C6D}" presName="cycle" presStyleCnt="0"/>
      <dgm:spPr/>
    </dgm:pt>
    <dgm:pt modelId="{23DDEC66-EC97-432A-A9A4-CEAA0EDA4FCD}" type="pres">
      <dgm:prSet presAssocID="{B7C31B19-0CB1-4563-B824-BFD7371D3C6D}" presName="srcNode" presStyleLbl="node1" presStyleIdx="0" presStyleCnt="5"/>
      <dgm:spPr/>
    </dgm:pt>
    <dgm:pt modelId="{5B2BFD95-D5B3-42D9-B568-857D9D1C2EF7}" type="pres">
      <dgm:prSet presAssocID="{B7C31B19-0CB1-4563-B824-BFD7371D3C6D}" presName="conn" presStyleLbl="parChTrans1D2" presStyleIdx="0" presStyleCnt="1"/>
      <dgm:spPr/>
      <dgm:t>
        <a:bodyPr/>
        <a:lstStyle/>
        <a:p>
          <a:endParaRPr lang="es-ES"/>
        </a:p>
      </dgm:t>
    </dgm:pt>
    <dgm:pt modelId="{A94EF2B2-6863-4E7D-A9C8-38D102D06C99}" type="pres">
      <dgm:prSet presAssocID="{B7C31B19-0CB1-4563-B824-BFD7371D3C6D}" presName="extraNode" presStyleLbl="node1" presStyleIdx="0" presStyleCnt="5"/>
      <dgm:spPr/>
    </dgm:pt>
    <dgm:pt modelId="{11790A68-9B18-4B16-8944-AC3DB3DEA9A6}" type="pres">
      <dgm:prSet presAssocID="{B7C31B19-0CB1-4563-B824-BFD7371D3C6D}" presName="dstNode" presStyleLbl="node1" presStyleIdx="0" presStyleCnt="5"/>
      <dgm:spPr/>
    </dgm:pt>
    <dgm:pt modelId="{868F6972-01BE-4FC9-B6B9-BA554FAFC5F4}" type="pres">
      <dgm:prSet presAssocID="{9AC938D4-5995-4B8C-AC6F-55B9EF302604}" presName="text_1" presStyleLbl="node1" presStyleIdx="0" presStyleCnt="5">
        <dgm:presLayoutVars>
          <dgm:bulletEnabled val="1"/>
        </dgm:presLayoutVars>
      </dgm:prSet>
      <dgm:spPr/>
      <dgm:t>
        <a:bodyPr/>
        <a:lstStyle/>
        <a:p>
          <a:endParaRPr lang="es-ES"/>
        </a:p>
      </dgm:t>
    </dgm:pt>
    <dgm:pt modelId="{97A55185-8247-407B-A68B-BE6A0CDF3F57}" type="pres">
      <dgm:prSet presAssocID="{9AC938D4-5995-4B8C-AC6F-55B9EF302604}" presName="accent_1" presStyleCnt="0"/>
      <dgm:spPr/>
    </dgm:pt>
    <dgm:pt modelId="{0621A014-D843-4BFB-BF4F-2C2F02385A71}" type="pres">
      <dgm:prSet presAssocID="{9AC938D4-5995-4B8C-AC6F-55B9EF302604}" presName="accentRepeatNode" presStyleLbl="solidFgAcc1" presStyleIdx="0" presStyleCnt="5"/>
      <dgm:spPr/>
    </dgm:pt>
    <dgm:pt modelId="{06148260-7740-4364-BA5C-3307C2880E3C}" type="pres">
      <dgm:prSet presAssocID="{87F926A8-ABD2-41F5-8AB2-37DD61851DF8}" presName="text_2" presStyleLbl="node1" presStyleIdx="1" presStyleCnt="5">
        <dgm:presLayoutVars>
          <dgm:bulletEnabled val="1"/>
        </dgm:presLayoutVars>
      </dgm:prSet>
      <dgm:spPr/>
      <dgm:t>
        <a:bodyPr/>
        <a:lstStyle/>
        <a:p>
          <a:endParaRPr lang="es-ES"/>
        </a:p>
      </dgm:t>
    </dgm:pt>
    <dgm:pt modelId="{74B0FE7C-966B-438A-9693-C6C9ECB9F42F}" type="pres">
      <dgm:prSet presAssocID="{87F926A8-ABD2-41F5-8AB2-37DD61851DF8}" presName="accent_2" presStyleCnt="0"/>
      <dgm:spPr/>
    </dgm:pt>
    <dgm:pt modelId="{6EE5A3DE-846A-4152-89EB-3553561DAD6C}" type="pres">
      <dgm:prSet presAssocID="{87F926A8-ABD2-41F5-8AB2-37DD61851DF8}" presName="accentRepeatNode" presStyleLbl="solidFgAcc1" presStyleIdx="1" presStyleCnt="5"/>
      <dgm:spPr/>
    </dgm:pt>
    <dgm:pt modelId="{D7A8A13B-EEA9-4A1A-9B8C-DC90FE4D7182}" type="pres">
      <dgm:prSet presAssocID="{80984E13-1AA1-4AD7-8561-B434C019123D}" presName="text_3" presStyleLbl="node1" presStyleIdx="2" presStyleCnt="5">
        <dgm:presLayoutVars>
          <dgm:bulletEnabled val="1"/>
        </dgm:presLayoutVars>
      </dgm:prSet>
      <dgm:spPr/>
      <dgm:t>
        <a:bodyPr/>
        <a:lstStyle/>
        <a:p>
          <a:endParaRPr lang="es-ES"/>
        </a:p>
      </dgm:t>
    </dgm:pt>
    <dgm:pt modelId="{F79BBE58-005F-48AF-8A31-8EE44892AF7E}" type="pres">
      <dgm:prSet presAssocID="{80984E13-1AA1-4AD7-8561-B434C019123D}" presName="accent_3" presStyleCnt="0"/>
      <dgm:spPr/>
    </dgm:pt>
    <dgm:pt modelId="{85D67276-B5C5-4902-A4F7-BEFD9861A263}" type="pres">
      <dgm:prSet presAssocID="{80984E13-1AA1-4AD7-8561-B434C019123D}" presName="accentRepeatNode" presStyleLbl="solidFgAcc1" presStyleIdx="2" presStyleCnt="5"/>
      <dgm:spPr/>
    </dgm:pt>
    <dgm:pt modelId="{94D6D415-92F3-4F0B-9E3C-7B33EE4481FA}" type="pres">
      <dgm:prSet presAssocID="{E7529970-164C-4E82-9406-24BA0668DAEA}" presName="text_4" presStyleLbl="node1" presStyleIdx="3" presStyleCnt="5">
        <dgm:presLayoutVars>
          <dgm:bulletEnabled val="1"/>
        </dgm:presLayoutVars>
      </dgm:prSet>
      <dgm:spPr/>
      <dgm:t>
        <a:bodyPr/>
        <a:lstStyle/>
        <a:p>
          <a:endParaRPr lang="es-ES"/>
        </a:p>
      </dgm:t>
    </dgm:pt>
    <dgm:pt modelId="{E8326B44-1A77-43A0-94C4-C73F666E392E}" type="pres">
      <dgm:prSet presAssocID="{E7529970-164C-4E82-9406-24BA0668DAEA}" presName="accent_4" presStyleCnt="0"/>
      <dgm:spPr/>
    </dgm:pt>
    <dgm:pt modelId="{1AAC2523-4658-4B09-8C04-471DFF938B7A}" type="pres">
      <dgm:prSet presAssocID="{E7529970-164C-4E82-9406-24BA0668DAEA}" presName="accentRepeatNode" presStyleLbl="solidFgAcc1" presStyleIdx="3" presStyleCnt="5"/>
      <dgm:spPr/>
    </dgm:pt>
    <dgm:pt modelId="{90BEC4B8-956B-4F32-AD89-F59EDC652AC9}" type="pres">
      <dgm:prSet presAssocID="{BCA47202-5824-42FB-A4A2-54F276795CD7}" presName="text_5" presStyleLbl="node1" presStyleIdx="4" presStyleCnt="5">
        <dgm:presLayoutVars>
          <dgm:bulletEnabled val="1"/>
        </dgm:presLayoutVars>
      </dgm:prSet>
      <dgm:spPr/>
      <dgm:t>
        <a:bodyPr/>
        <a:lstStyle/>
        <a:p>
          <a:endParaRPr lang="es-ES"/>
        </a:p>
      </dgm:t>
    </dgm:pt>
    <dgm:pt modelId="{B714B309-A28E-4174-9776-18C0D00C303A}" type="pres">
      <dgm:prSet presAssocID="{BCA47202-5824-42FB-A4A2-54F276795CD7}" presName="accent_5" presStyleCnt="0"/>
      <dgm:spPr/>
    </dgm:pt>
    <dgm:pt modelId="{FC1CDEC8-C2C9-4A46-9039-C76DA32B9BEB}" type="pres">
      <dgm:prSet presAssocID="{BCA47202-5824-42FB-A4A2-54F276795CD7}" presName="accentRepeatNode" presStyleLbl="solidFgAcc1" presStyleIdx="4" presStyleCnt="5"/>
      <dgm:spPr/>
    </dgm:pt>
  </dgm:ptLst>
  <dgm:cxnLst>
    <dgm:cxn modelId="{935A63AC-EA51-473D-B378-458E855BAC23}" srcId="{B7C31B19-0CB1-4563-B824-BFD7371D3C6D}" destId="{BCA47202-5824-42FB-A4A2-54F276795CD7}" srcOrd="4" destOrd="0" parTransId="{913502D8-E004-48E0-BB76-47C8C4A2C289}" sibTransId="{8CCBE4CB-FAB1-4C37-A623-88BBF32FAA4A}"/>
    <dgm:cxn modelId="{4189490D-0FA8-491A-AF24-5AE00124990E}" type="presOf" srcId="{E7529970-164C-4E82-9406-24BA0668DAEA}" destId="{94D6D415-92F3-4F0B-9E3C-7B33EE4481FA}" srcOrd="0" destOrd="0" presId="urn:microsoft.com/office/officeart/2008/layout/VerticalCurvedList"/>
    <dgm:cxn modelId="{60DF829F-A2B2-4405-9A20-92A13393248B}" srcId="{B7C31B19-0CB1-4563-B824-BFD7371D3C6D}" destId="{80984E13-1AA1-4AD7-8561-B434C019123D}" srcOrd="2" destOrd="0" parTransId="{832DEBE5-7665-4BF0-93AF-79E7FA5A2EBC}" sibTransId="{182522BC-0332-44D7-9A03-58D49A633819}"/>
    <dgm:cxn modelId="{4CC6349C-CD0C-43A5-BABF-C65176CA12BE}" type="presOf" srcId="{B7C31B19-0CB1-4563-B824-BFD7371D3C6D}" destId="{379D4305-3171-447F-B5DA-8BE389007887}" srcOrd="0" destOrd="0" presId="urn:microsoft.com/office/officeart/2008/layout/VerticalCurvedList"/>
    <dgm:cxn modelId="{B0549A69-1DCA-4115-839A-6B58E6B04C55}" type="presOf" srcId="{F44DE19D-2CEB-4702-8B38-37534A0BF255}" destId="{5B2BFD95-D5B3-42D9-B568-857D9D1C2EF7}" srcOrd="0" destOrd="0" presId="urn:microsoft.com/office/officeart/2008/layout/VerticalCurvedList"/>
    <dgm:cxn modelId="{20B45F20-ADD2-4B27-947A-A8ACBF2C8C65}" type="presOf" srcId="{BCA47202-5824-42FB-A4A2-54F276795CD7}" destId="{90BEC4B8-956B-4F32-AD89-F59EDC652AC9}" srcOrd="0" destOrd="0" presId="urn:microsoft.com/office/officeart/2008/layout/VerticalCurvedList"/>
    <dgm:cxn modelId="{1A00A00E-C699-4B7D-B50C-4F5896E41D4B}" type="presOf" srcId="{9AC938D4-5995-4B8C-AC6F-55B9EF302604}" destId="{868F6972-01BE-4FC9-B6B9-BA554FAFC5F4}" srcOrd="0" destOrd="0" presId="urn:microsoft.com/office/officeart/2008/layout/VerticalCurvedList"/>
    <dgm:cxn modelId="{20896793-9F2E-47FC-B657-C5FC16D7CBD4}" srcId="{B7C31B19-0CB1-4563-B824-BFD7371D3C6D}" destId="{87F926A8-ABD2-41F5-8AB2-37DD61851DF8}" srcOrd="1" destOrd="0" parTransId="{EA4F0868-7590-4A06-843F-07E3114DCE03}" sibTransId="{6DE9F2BF-1E6A-45C6-BEE3-2B351454930E}"/>
    <dgm:cxn modelId="{7D76FCE9-30E9-41AB-B3B6-B28E0AC60666}" srcId="{B7C31B19-0CB1-4563-B824-BFD7371D3C6D}" destId="{9AC938D4-5995-4B8C-AC6F-55B9EF302604}" srcOrd="0" destOrd="0" parTransId="{8125E04F-5963-4CB2-9526-63E09D4C70DC}" sibTransId="{F44DE19D-2CEB-4702-8B38-37534A0BF255}"/>
    <dgm:cxn modelId="{A4E6B80A-A20E-4BAF-869C-862EA7BA2CED}" srcId="{B7C31B19-0CB1-4563-B824-BFD7371D3C6D}" destId="{E7529970-164C-4E82-9406-24BA0668DAEA}" srcOrd="3" destOrd="0" parTransId="{F025405D-A442-426F-8C18-0C8974BDAA9B}" sibTransId="{EC319A6F-4E03-41F3-B0D1-A49E64499593}"/>
    <dgm:cxn modelId="{0F9818CB-48EA-48B7-8ABB-9656F3869AC1}" type="presOf" srcId="{80984E13-1AA1-4AD7-8561-B434C019123D}" destId="{D7A8A13B-EEA9-4A1A-9B8C-DC90FE4D7182}" srcOrd="0" destOrd="0" presId="urn:microsoft.com/office/officeart/2008/layout/VerticalCurvedList"/>
    <dgm:cxn modelId="{A74912E7-1460-4078-85C8-1E9E0A553C94}" type="presOf" srcId="{87F926A8-ABD2-41F5-8AB2-37DD61851DF8}" destId="{06148260-7740-4364-BA5C-3307C2880E3C}" srcOrd="0" destOrd="0" presId="urn:microsoft.com/office/officeart/2008/layout/VerticalCurvedList"/>
    <dgm:cxn modelId="{3BF3F976-0D47-4FB7-A325-B9BB8CFF3266}" type="presParOf" srcId="{379D4305-3171-447F-B5DA-8BE389007887}" destId="{43AC7D33-79C8-42EB-994A-D6B0033539F7}" srcOrd="0" destOrd="0" presId="urn:microsoft.com/office/officeart/2008/layout/VerticalCurvedList"/>
    <dgm:cxn modelId="{801AA988-55D4-49A3-AC17-D7CE964C66C2}" type="presParOf" srcId="{43AC7D33-79C8-42EB-994A-D6B0033539F7}" destId="{996481CE-4BDD-4751-BC73-0961D9480A3F}" srcOrd="0" destOrd="0" presId="urn:microsoft.com/office/officeart/2008/layout/VerticalCurvedList"/>
    <dgm:cxn modelId="{52D63244-2B28-42D2-A1AC-BC1F3FD92376}" type="presParOf" srcId="{996481CE-4BDD-4751-BC73-0961D9480A3F}" destId="{23DDEC66-EC97-432A-A9A4-CEAA0EDA4FCD}" srcOrd="0" destOrd="0" presId="urn:microsoft.com/office/officeart/2008/layout/VerticalCurvedList"/>
    <dgm:cxn modelId="{3B88D6E5-7FB8-4642-B861-181FE89FD05D}" type="presParOf" srcId="{996481CE-4BDD-4751-BC73-0961D9480A3F}" destId="{5B2BFD95-D5B3-42D9-B568-857D9D1C2EF7}" srcOrd="1" destOrd="0" presId="urn:microsoft.com/office/officeart/2008/layout/VerticalCurvedList"/>
    <dgm:cxn modelId="{153AFD11-267A-4D4D-AFAC-F50FA9A0EE1E}" type="presParOf" srcId="{996481CE-4BDD-4751-BC73-0961D9480A3F}" destId="{A94EF2B2-6863-4E7D-A9C8-38D102D06C99}" srcOrd="2" destOrd="0" presId="urn:microsoft.com/office/officeart/2008/layout/VerticalCurvedList"/>
    <dgm:cxn modelId="{2B7A9358-C51F-4A16-B2EA-60F453A141A7}" type="presParOf" srcId="{996481CE-4BDD-4751-BC73-0961D9480A3F}" destId="{11790A68-9B18-4B16-8944-AC3DB3DEA9A6}" srcOrd="3" destOrd="0" presId="urn:microsoft.com/office/officeart/2008/layout/VerticalCurvedList"/>
    <dgm:cxn modelId="{ACD89DA1-1F05-4FA4-9CA3-20BC9C389251}" type="presParOf" srcId="{43AC7D33-79C8-42EB-994A-D6B0033539F7}" destId="{868F6972-01BE-4FC9-B6B9-BA554FAFC5F4}" srcOrd="1" destOrd="0" presId="urn:microsoft.com/office/officeart/2008/layout/VerticalCurvedList"/>
    <dgm:cxn modelId="{2F450566-B869-4B2F-AE98-0CAB2329C472}" type="presParOf" srcId="{43AC7D33-79C8-42EB-994A-D6B0033539F7}" destId="{97A55185-8247-407B-A68B-BE6A0CDF3F57}" srcOrd="2" destOrd="0" presId="urn:microsoft.com/office/officeart/2008/layout/VerticalCurvedList"/>
    <dgm:cxn modelId="{6B7596BB-7F33-4B6F-A4D5-CC9C5C99DEA6}" type="presParOf" srcId="{97A55185-8247-407B-A68B-BE6A0CDF3F57}" destId="{0621A014-D843-4BFB-BF4F-2C2F02385A71}" srcOrd="0" destOrd="0" presId="urn:microsoft.com/office/officeart/2008/layout/VerticalCurvedList"/>
    <dgm:cxn modelId="{D0EA22CE-4961-4316-830C-C4F12C931D96}" type="presParOf" srcId="{43AC7D33-79C8-42EB-994A-D6B0033539F7}" destId="{06148260-7740-4364-BA5C-3307C2880E3C}" srcOrd="3" destOrd="0" presId="urn:microsoft.com/office/officeart/2008/layout/VerticalCurvedList"/>
    <dgm:cxn modelId="{8C710CE2-86FA-4F14-BF0E-14B490CD5E12}" type="presParOf" srcId="{43AC7D33-79C8-42EB-994A-D6B0033539F7}" destId="{74B0FE7C-966B-438A-9693-C6C9ECB9F42F}" srcOrd="4" destOrd="0" presId="urn:microsoft.com/office/officeart/2008/layout/VerticalCurvedList"/>
    <dgm:cxn modelId="{DD812418-0DFD-4BD7-9A17-30C5D388F166}" type="presParOf" srcId="{74B0FE7C-966B-438A-9693-C6C9ECB9F42F}" destId="{6EE5A3DE-846A-4152-89EB-3553561DAD6C}" srcOrd="0" destOrd="0" presId="urn:microsoft.com/office/officeart/2008/layout/VerticalCurvedList"/>
    <dgm:cxn modelId="{694CE14A-0D51-49D8-8F10-8201315711FF}" type="presParOf" srcId="{43AC7D33-79C8-42EB-994A-D6B0033539F7}" destId="{D7A8A13B-EEA9-4A1A-9B8C-DC90FE4D7182}" srcOrd="5" destOrd="0" presId="urn:microsoft.com/office/officeart/2008/layout/VerticalCurvedList"/>
    <dgm:cxn modelId="{A7B9D09F-4AB5-44CE-93BB-C91ED6F32707}" type="presParOf" srcId="{43AC7D33-79C8-42EB-994A-D6B0033539F7}" destId="{F79BBE58-005F-48AF-8A31-8EE44892AF7E}" srcOrd="6" destOrd="0" presId="urn:microsoft.com/office/officeart/2008/layout/VerticalCurvedList"/>
    <dgm:cxn modelId="{FF82D027-12BC-4C9A-AA4F-4199B2C9412D}" type="presParOf" srcId="{F79BBE58-005F-48AF-8A31-8EE44892AF7E}" destId="{85D67276-B5C5-4902-A4F7-BEFD9861A263}" srcOrd="0" destOrd="0" presId="urn:microsoft.com/office/officeart/2008/layout/VerticalCurvedList"/>
    <dgm:cxn modelId="{6459E553-AD8E-48A7-BA1A-4BB871A8DF4B}" type="presParOf" srcId="{43AC7D33-79C8-42EB-994A-D6B0033539F7}" destId="{94D6D415-92F3-4F0B-9E3C-7B33EE4481FA}" srcOrd="7" destOrd="0" presId="urn:microsoft.com/office/officeart/2008/layout/VerticalCurvedList"/>
    <dgm:cxn modelId="{D83EB8B7-8DBE-4EFA-ABB3-5E1EE66B5C70}" type="presParOf" srcId="{43AC7D33-79C8-42EB-994A-D6B0033539F7}" destId="{E8326B44-1A77-43A0-94C4-C73F666E392E}" srcOrd="8" destOrd="0" presId="urn:microsoft.com/office/officeart/2008/layout/VerticalCurvedList"/>
    <dgm:cxn modelId="{AA06C817-B127-40D2-9E67-118D6B36D8B9}" type="presParOf" srcId="{E8326B44-1A77-43A0-94C4-C73F666E392E}" destId="{1AAC2523-4658-4B09-8C04-471DFF938B7A}" srcOrd="0" destOrd="0" presId="urn:microsoft.com/office/officeart/2008/layout/VerticalCurvedList"/>
    <dgm:cxn modelId="{ED2157B9-B902-4EA8-8D18-11793DBD9FC2}" type="presParOf" srcId="{43AC7D33-79C8-42EB-994A-D6B0033539F7}" destId="{90BEC4B8-956B-4F32-AD89-F59EDC652AC9}" srcOrd="9" destOrd="0" presId="urn:microsoft.com/office/officeart/2008/layout/VerticalCurvedList"/>
    <dgm:cxn modelId="{D98CDE2E-F6EF-4B1A-803B-102E89D113C6}" type="presParOf" srcId="{43AC7D33-79C8-42EB-994A-D6B0033539F7}" destId="{B714B309-A28E-4174-9776-18C0D00C303A}" srcOrd="10" destOrd="0" presId="urn:microsoft.com/office/officeart/2008/layout/VerticalCurvedList"/>
    <dgm:cxn modelId="{F3061659-A642-43BD-8427-64EF05D9A114}" type="presParOf" srcId="{B714B309-A28E-4174-9776-18C0D00C303A}" destId="{FC1CDEC8-C2C9-4A46-9039-C76DA32B9B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788D73-6228-4BBB-B3EE-6048F0ABD18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8A44F532-E5E2-41F8-8811-A40C150565FF}">
      <dgm:prSet phldrT="[Texto]"/>
      <dgm:spPr/>
      <dgm:t>
        <a:bodyPr/>
        <a:lstStyle/>
        <a:p>
          <a:r>
            <a:rPr lang="es-ES" dirty="0" smtClean="0"/>
            <a:t>CAF</a:t>
          </a:r>
          <a:endParaRPr lang="es-ES" dirty="0"/>
        </a:p>
      </dgm:t>
    </dgm:pt>
    <dgm:pt modelId="{0183C905-A912-4D9E-9A0F-FC7476A3F6FE}" type="parTrans" cxnId="{C9238FA4-AEEC-46B6-91F7-FE8DEBD31591}">
      <dgm:prSet/>
      <dgm:spPr/>
      <dgm:t>
        <a:bodyPr/>
        <a:lstStyle/>
        <a:p>
          <a:endParaRPr lang="es-ES"/>
        </a:p>
      </dgm:t>
    </dgm:pt>
    <dgm:pt modelId="{C6191971-891A-484E-972A-7FE9631805F4}" type="sibTrans" cxnId="{C9238FA4-AEEC-46B6-91F7-FE8DEBD31591}">
      <dgm:prSet/>
      <dgm:spPr/>
      <dgm:t>
        <a:bodyPr/>
        <a:lstStyle/>
        <a:p>
          <a:endParaRPr lang="es-ES"/>
        </a:p>
      </dgm:t>
    </dgm:pt>
    <dgm:pt modelId="{D8628C23-8212-4548-98D0-D321B2133126}">
      <dgm:prSet phldrT="[Texto]"/>
      <dgm:spPr/>
      <dgm:t>
        <a:bodyPr/>
        <a:lstStyle/>
        <a:p>
          <a:r>
            <a:rPr lang="es-ES" dirty="0" smtClean="0"/>
            <a:t>La CAF considera que el gobierno corporativo es el conjunto de prácticas, formales e informales, que gobiernan las relaciones entre los administradores y todos aquellos que invierten recursos en la empresa, principalmente accionistas y acreedores. </a:t>
          </a:r>
          <a:endParaRPr lang="es-ES" dirty="0"/>
        </a:p>
      </dgm:t>
    </dgm:pt>
    <dgm:pt modelId="{1C4D5699-0104-4069-99CA-99E757BB1BBE}" type="parTrans" cxnId="{A5BD27FF-A021-4173-BB9B-E84DD8900586}">
      <dgm:prSet/>
      <dgm:spPr/>
      <dgm:t>
        <a:bodyPr/>
        <a:lstStyle/>
        <a:p>
          <a:endParaRPr lang="es-ES"/>
        </a:p>
      </dgm:t>
    </dgm:pt>
    <dgm:pt modelId="{DEACE518-38C7-46DC-B85A-D68116A6B4AF}" type="sibTrans" cxnId="{A5BD27FF-A021-4173-BB9B-E84DD8900586}">
      <dgm:prSet/>
      <dgm:spPr/>
      <dgm:t>
        <a:bodyPr/>
        <a:lstStyle/>
        <a:p>
          <a:endParaRPr lang="es-ES"/>
        </a:p>
      </dgm:t>
    </dgm:pt>
    <dgm:pt modelId="{F7F401B9-CCA6-4613-BFC3-DC8C441853EC}">
      <dgm:prSet phldrT="[Texto]"/>
      <dgm:spPr/>
      <dgm:t>
        <a:bodyPr/>
        <a:lstStyle/>
        <a:p>
          <a:r>
            <a:rPr lang="es-ES" dirty="0" smtClean="0"/>
            <a:t>DUE DILIGENCE</a:t>
          </a:r>
          <a:endParaRPr lang="es-ES" dirty="0"/>
        </a:p>
      </dgm:t>
    </dgm:pt>
    <dgm:pt modelId="{A6D4F994-4578-4658-9220-1E07BE406F1A}" type="parTrans" cxnId="{263FD662-40DA-4F41-852D-4284BD46FF44}">
      <dgm:prSet/>
      <dgm:spPr/>
      <dgm:t>
        <a:bodyPr/>
        <a:lstStyle/>
        <a:p>
          <a:endParaRPr lang="es-ES"/>
        </a:p>
      </dgm:t>
    </dgm:pt>
    <dgm:pt modelId="{CDDAD82A-7F93-43AB-8961-5E111781DAF5}" type="sibTrans" cxnId="{263FD662-40DA-4F41-852D-4284BD46FF44}">
      <dgm:prSet/>
      <dgm:spPr/>
      <dgm:t>
        <a:bodyPr/>
        <a:lstStyle/>
        <a:p>
          <a:endParaRPr lang="es-ES"/>
        </a:p>
      </dgm:t>
    </dgm:pt>
    <dgm:pt modelId="{43E4C97B-1B09-4192-B258-2FDD96423249}">
      <dgm:prSet phldrT="[Texto]"/>
      <dgm:spPr/>
      <dgm:t>
        <a:bodyPr/>
        <a:lstStyle/>
        <a:p>
          <a:r>
            <a:rPr lang="es-ES" dirty="0" smtClean="0"/>
            <a:t>A través del Due Diligence que se realiza a cada empresa, se evalúa el grado de cumplimiento de las medidas aplicables a la empresa, en relación con los Lineamientos del Código Andino de Gobierno Corporativo (LCAGC), así como con respecto a las mejores prácticas internacionales. </a:t>
          </a:r>
          <a:endParaRPr lang="es-ES" dirty="0"/>
        </a:p>
      </dgm:t>
    </dgm:pt>
    <dgm:pt modelId="{B295EB4D-81E5-439A-AA88-DDAD9C0DF1CE}" type="parTrans" cxnId="{CF3A2CE9-94D7-4D4C-A863-4DB55670C02E}">
      <dgm:prSet/>
      <dgm:spPr/>
      <dgm:t>
        <a:bodyPr/>
        <a:lstStyle/>
        <a:p>
          <a:endParaRPr lang="es-ES"/>
        </a:p>
      </dgm:t>
    </dgm:pt>
    <dgm:pt modelId="{52525908-71FE-40B0-8557-8220AE786C72}" type="sibTrans" cxnId="{CF3A2CE9-94D7-4D4C-A863-4DB55670C02E}">
      <dgm:prSet/>
      <dgm:spPr/>
      <dgm:t>
        <a:bodyPr/>
        <a:lstStyle/>
        <a:p>
          <a:endParaRPr lang="es-ES"/>
        </a:p>
      </dgm:t>
    </dgm:pt>
    <dgm:pt modelId="{2E46A411-36DD-4DB1-8AD9-30CE9A411DE0}" type="pres">
      <dgm:prSet presAssocID="{37788D73-6228-4BBB-B3EE-6048F0ABD181}" presName="Name0" presStyleCnt="0">
        <dgm:presLayoutVars>
          <dgm:dir/>
          <dgm:animLvl val="lvl"/>
          <dgm:resizeHandles val="exact"/>
        </dgm:presLayoutVars>
      </dgm:prSet>
      <dgm:spPr/>
      <dgm:t>
        <a:bodyPr/>
        <a:lstStyle/>
        <a:p>
          <a:endParaRPr lang="es-ES"/>
        </a:p>
      </dgm:t>
    </dgm:pt>
    <dgm:pt modelId="{05F8C0A8-2764-43B4-91B9-2FAA12598A73}" type="pres">
      <dgm:prSet presAssocID="{8A44F532-E5E2-41F8-8811-A40C150565FF}" presName="compositeNode" presStyleCnt="0">
        <dgm:presLayoutVars>
          <dgm:bulletEnabled val="1"/>
        </dgm:presLayoutVars>
      </dgm:prSet>
      <dgm:spPr/>
    </dgm:pt>
    <dgm:pt modelId="{4EAC373A-DB50-478D-9C76-DE758BB4273B}" type="pres">
      <dgm:prSet presAssocID="{8A44F532-E5E2-41F8-8811-A40C150565FF}" presName="bgRect" presStyleLbl="node1" presStyleIdx="0" presStyleCnt="2"/>
      <dgm:spPr/>
      <dgm:t>
        <a:bodyPr/>
        <a:lstStyle/>
        <a:p>
          <a:endParaRPr lang="es-ES"/>
        </a:p>
      </dgm:t>
    </dgm:pt>
    <dgm:pt modelId="{86C9102A-CE11-4AA5-AC97-8381302B7F6A}" type="pres">
      <dgm:prSet presAssocID="{8A44F532-E5E2-41F8-8811-A40C150565FF}" presName="parentNode" presStyleLbl="node1" presStyleIdx="0" presStyleCnt="2">
        <dgm:presLayoutVars>
          <dgm:chMax val="0"/>
          <dgm:bulletEnabled val="1"/>
        </dgm:presLayoutVars>
      </dgm:prSet>
      <dgm:spPr/>
      <dgm:t>
        <a:bodyPr/>
        <a:lstStyle/>
        <a:p>
          <a:endParaRPr lang="es-ES"/>
        </a:p>
      </dgm:t>
    </dgm:pt>
    <dgm:pt modelId="{BD51DF8B-B67D-4D01-AC69-DBF2FAA56043}" type="pres">
      <dgm:prSet presAssocID="{8A44F532-E5E2-41F8-8811-A40C150565FF}" presName="childNode" presStyleLbl="node1" presStyleIdx="0" presStyleCnt="2">
        <dgm:presLayoutVars>
          <dgm:bulletEnabled val="1"/>
        </dgm:presLayoutVars>
      </dgm:prSet>
      <dgm:spPr/>
      <dgm:t>
        <a:bodyPr/>
        <a:lstStyle/>
        <a:p>
          <a:endParaRPr lang="es-ES"/>
        </a:p>
      </dgm:t>
    </dgm:pt>
    <dgm:pt modelId="{C131EC6E-DA15-4A4E-9E29-33F0D4C241D9}" type="pres">
      <dgm:prSet presAssocID="{C6191971-891A-484E-972A-7FE9631805F4}" presName="hSp" presStyleCnt="0"/>
      <dgm:spPr/>
    </dgm:pt>
    <dgm:pt modelId="{A17A8719-AA1D-42DF-A883-F634F19714FE}" type="pres">
      <dgm:prSet presAssocID="{C6191971-891A-484E-972A-7FE9631805F4}" presName="vProcSp" presStyleCnt="0"/>
      <dgm:spPr/>
    </dgm:pt>
    <dgm:pt modelId="{B51EB17E-4184-4701-8081-3A9C4BD81D06}" type="pres">
      <dgm:prSet presAssocID="{C6191971-891A-484E-972A-7FE9631805F4}" presName="vSp1" presStyleCnt="0"/>
      <dgm:spPr/>
    </dgm:pt>
    <dgm:pt modelId="{EBC1613B-FFE7-4DB9-AF8F-8F6EF28BE0E9}" type="pres">
      <dgm:prSet presAssocID="{C6191971-891A-484E-972A-7FE9631805F4}" presName="simulatedConn" presStyleLbl="solidFgAcc1" presStyleIdx="0" presStyleCnt="1"/>
      <dgm:spPr/>
    </dgm:pt>
    <dgm:pt modelId="{5C5A03B8-6395-497F-8111-9FFABB5845A7}" type="pres">
      <dgm:prSet presAssocID="{C6191971-891A-484E-972A-7FE9631805F4}" presName="vSp2" presStyleCnt="0"/>
      <dgm:spPr/>
    </dgm:pt>
    <dgm:pt modelId="{53D9D29E-4935-4099-BB7D-6C7043D97335}" type="pres">
      <dgm:prSet presAssocID="{C6191971-891A-484E-972A-7FE9631805F4}" presName="sibTrans" presStyleCnt="0"/>
      <dgm:spPr/>
    </dgm:pt>
    <dgm:pt modelId="{8161DF27-7C9E-4407-A25E-E7CCEC4487B0}" type="pres">
      <dgm:prSet presAssocID="{F7F401B9-CCA6-4613-BFC3-DC8C441853EC}" presName="compositeNode" presStyleCnt="0">
        <dgm:presLayoutVars>
          <dgm:bulletEnabled val="1"/>
        </dgm:presLayoutVars>
      </dgm:prSet>
      <dgm:spPr/>
    </dgm:pt>
    <dgm:pt modelId="{D80E6152-DDC3-40E4-B1AF-27CF171A18BF}" type="pres">
      <dgm:prSet presAssocID="{F7F401B9-CCA6-4613-BFC3-DC8C441853EC}" presName="bgRect" presStyleLbl="node1" presStyleIdx="1" presStyleCnt="2"/>
      <dgm:spPr/>
      <dgm:t>
        <a:bodyPr/>
        <a:lstStyle/>
        <a:p>
          <a:endParaRPr lang="es-ES"/>
        </a:p>
      </dgm:t>
    </dgm:pt>
    <dgm:pt modelId="{6C75F189-5E4B-4E71-9478-69111A219FCF}" type="pres">
      <dgm:prSet presAssocID="{F7F401B9-CCA6-4613-BFC3-DC8C441853EC}" presName="parentNode" presStyleLbl="node1" presStyleIdx="1" presStyleCnt="2">
        <dgm:presLayoutVars>
          <dgm:chMax val="0"/>
          <dgm:bulletEnabled val="1"/>
        </dgm:presLayoutVars>
      </dgm:prSet>
      <dgm:spPr/>
      <dgm:t>
        <a:bodyPr/>
        <a:lstStyle/>
        <a:p>
          <a:endParaRPr lang="es-ES"/>
        </a:p>
      </dgm:t>
    </dgm:pt>
    <dgm:pt modelId="{9AB00A7C-DCE8-4BA2-BEE9-40C008976558}" type="pres">
      <dgm:prSet presAssocID="{F7F401B9-CCA6-4613-BFC3-DC8C441853EC}" presName="childNode" presStyleLbl="node1" presStyleIdx="1" presStyleCnt="2">
        <dgm:presLayoutVars>
          <dgm:bulletEnabled val="1"/>
        </dgm:presLayoutVars>
      </dgm:prSet>
      <dgm:spPr/>
      <dgm:t>
        <a:bodyPr/>
        <a:lstStyle/>
        <a:p>
          <a:endParaRPr lang="es-ES"/>
        </a:p>
      </dgm:t>
    </dgm:pt>
  </dgm:ptLst>
  <dgm:cxnLst>
    <dgm:cxn modelId="{348FB3A6-D479-4DA0-8FAA-4722606BE856}" type="presOf" srcId="{F7F401B9-CCA6-4613-BFC3-DC8C441853EC}" destId="{D80E6152-DDC3-40E4-B1AF-27CF171A18BF}" srcOrd="0" destOrd="0" presId="urn:microsoft.com/office/officeart/2005/8/layout/hProcess7"/>
    <dgm:cxn modelId="{263FD662-40DA-4F41-852D-4284BD46FF44}" srcId="{37788D73-6228-4BBB-B3EE-6048F0ABD181}" destId="{F7F401B9-CCA6-4613-BFC3-DC8C441853EC}" srcOrd="1" destOrd="0" parTransId="{A6D4F994-4578-4658-9220-1E07BE406F1A}" sibTransId="{CDDAD82A-7F93-43AB-8961-5E111781DAF5}"/>
    <dgm:cxn modelId="{CF3A2CE9-94D7-4D4C-A863-4DB55670C02E}" srcId="{F7F401B9-CCA6-4613-BFC3-DC8C441853EC}" destId="{43E4C97B-1B09-4192-B258-2FDD96423249}" srcOrd="0" destOrd="0" parTransId="{B295EB4D-81E5-439A-AA88-DDAD9C0DF1CE}" sibTransId="{52525908-71FE-40B0-8557-8220AE786C72}"/>
    <dgm:cxn modelId="{92A21416-A308-42E7-A817-107009BEE7D6}" type="presOf" srcId="{8A44F532-E5E2-41F8-8811-A40C150565FF}" destId="{86C9102A-CE11-4AA5-AC97-8381302B7F6A}" srcOrd="1" destOrd="0" presId="urn:microsoft.com/office/officeart/2005/8/layout/hProcess7"/>
    <dgm:cxn modelId="{A872890F-BAEE-4FCC-8D7C-76C5421D349A}" type="presOf" srcId="{8A44F532-E5E2-41F8-8811-A40C150565FF}" destId="{4EAC373A-DB50-478D-9C76-DE758BB4273B}" srcOrd="0" destOrd="0" presId="urn:microsoft.com/office/officeart/2005/8/layout/hProcess7"/>
    <dgm:cxn modelId="{A5BD27FF-A021-4173-BB9B-E84DD8900586}" srcId="{8A44F532-E5E2-41F8-8811-A40C150565FF}" destId="{D8628C23-8212-4548-98D0-D321B2133126}" srcOrd="0" destOrd="0" parTransId="{1C4D5699-0104-4069-99CA-99E757BB1BBE}" sibTransId="{DEACE518-38C7-46DC-B85A-D68116A6B4AF}"/>
    <dgm:cxn modelId="{508C766A-75DE-4B9D-84D1-86770CCCF84B}" type="presOf" srcId="{37788D73-6228-4BBB-B3EE-6048F0ABD181}" destId="{2E46A411-36DD-4DB1-8AD9-30CE9A411DE0}" srcOrd="0" destOrd="0" presId="urn:microsoft.com/office/officeart/2005/8/layout/hProcess7"/>
    <dgm:cxn modelId="{C396411D-6749-4717-9E37-73D2E77FBFD2}" type="presOf" srcId="{D8628C23-8212-4548-98D0-D321B2133126}" destId="{BD51DF8B-B67D-4D01-AC69-DBF2FAA56043}" srcOrd="0" destOrd="0" presId="urn:microsoft.com/office/officeart/2005/8/layout/hProcess7"/>
    <dgm:cxn modelId="{C9238FA4-AEEC-46B6-91F7-FE8DEBD31591}" srcId="{37788D73-6228-4BBB-B3EE-6048F0ABD181}" destId="{8A44F532-E5E2-41F8-8811-A40C150565FF}" srcOrd="0" destOrd="0" parTransId="{0183C905-A912-4D9E-9A0F-FC7476A3F6FE}" sibTransId="{C6191971-891A-484E-972A-7FE9631805F4}"/>
    <dgm:cxn modelId="{88C8705A-08AC-44DB-85A4-FD0CDF26FB0E}" type="presOf" srcId="{F7F401B9-CCA6-4613-BFC3-DC8C441853EC}" destId="{6C75F189-5E4B-4E71-9478-69111A219FCF}" srcOrd="1" destOrd="0" presId="urn:microsoft.com/office/officeart/2005/8/layout/hProcess7"/>
    <dgm:cxn modelId="{F710FBF0-6C71-4C82-BACA-DFD1A33E6BFB}" type="presOf" srcId="{43E4C97B-1B09-4192-B258-2FDD96423249}" destId="{9AB00A7C-DCE8-4BA2-BEE9-40C008976558}" srcOrd="0" destOrd="0" presId="urn:microsoft.com/office/officeart/2005/8/layout/hProcess7"/>
    <dgm:cxn modelId="{EE0230AC-1598-4438-8914-BFE29337AAB2}" type="presParOf" srcId="{2E46A411-36DD-4DB1-8AD9-30CE9A411DE0}" destId="{05F8C0A8-2764-43B4-91B9-2FAA12598A73}" srcOrd="0" destOrd="0" presId="urn:microsoft.com/office/officeart/2005/8/layout/hProcess7"/>
    <dgm:cxn modelId="{FE83B5F6-AAF2-47C4-9327-0A3E7AF4691A}" type="presParOf" srcId="{05F8C0A8-2764-43B4-91B9-2FAA12598A73}" destId="{4EAC373A-DB50-478D-9C76-DE758BB4273B}" srcOrd="0" destOrd="0" presId="urn:microsoft.com/office/officeart/2005/8/layout/hProcess7"/>
    <dgm:cxn modelId="{D99D23CD-4F49-4EF1-8E26-CE6A7B1AF24D}" type="presParOf" srcId="{05F8C0A8-2764-43B4-91B9-2FAA12598A73}" destId="{86C9102A-CE11-4AA5-AC97-8381302B7F6A}" srcOrd="1" destOrd="0" presId="urn:microsoft.com/office/officeart/2005/8/layout/hProcess7"/>
    <dgm:cxn modelId="{04CD5953-7EF7-415E-B347-479E89532A54}" type="presParOf" srcId="{05F8C0A8-2764-43B4-91B9-2FAA12598A73}" destId="{BD51DF8B-B67D-4D01-AC69-DBF2FAA56043}" srcOrd="2" destOrd="0" presId="urn:microsoft.com/office/officeart/2005/8/layout/hProcess7"/>
    <dgm:cxn modelId="{8452F279-69E3-4343-A431-95E7615DA235}" type="presParOf" srcId="{2E46A411-36DD-4DB1-8AD9-30CE9A411DE0}" destId="{C131EC6E-DA15-4A4E-9E29-33F0D4C241D9}" srcOrd="1" destOrd="0" presId="urn:microsoft.com/office/officeart/2005/8/layout/hProcess7"/>
    <dgm:cxn modelId="{760040F9-F113-4C31-891A-9C17A88E9CF2}" type="presParOf" srcId="{2E46A411-36DD-4DB1-8AD9-30CE9A411DE0}" destId="{A17A8719-AA1D-42DF-A883-F634F19714FE}" srcOrd="2" destOrd="0" presId="urn:microsoft.com/office/officeart/2005/8/layout/hProcess7"/>
    <dgm:cxn modelId="{C972A029-1198-4A4E-9025-D672153512DE}" type="presParOf" srcId="{A17A8719-AA1D-42DF-A883-F634F19714FE}" destId="{B51EB17E-4184-4701-8081-3A9C4BD81D06}" srcOrd="0" destOrd="0" presId="urn:microsoft.com/office/officeart/2005/8/layout/hProcess7"/>
    <dgm:cxn modelId="{EC4C8DAD-094B-41F7-946E-A5A2F71F2AF5}" type="presParOf" srcId="{A17A8719-AA1D-42DF-A883-F634F19714FE}" destId="{EBC1613B-FFE7-4DB9-AF8F-8F6EF28BE0E9}" srcOrd="1" destOrd="0" presId="urn:microsoft.com/office/officeart/2005/8/layout/hProcess7"/>
    <dgm:cxn modelId="{3DD2E849-3D71-4FF2-BC59-6A557F926E94}" type="presParOf" srcId="{A17A8719-AA1D-42DF-A883-F634F19714FE}" destId="{5C5A03B8-6395-497F-8111-9FFABB5845A7}" srcOrd="2" destOrd="0" presId="urn:microsoft.com/office/officeart/2005/8/layout/hProcess7"/>
    <dgm:cxn modelId="{316A6854-1B67-4875-8CB3-7968BE7024BE}" type="presParOf" srcId="{2E46A411-36DD-4DB1-8AD9-30CE9A411DE0}" destId="{53D9D29E-4935-4099-BB7D-6C7043D97335}" srcOrd="3" destOrd="0" presId="urn:microsoft.com/office/officeart/2005/8/layout/hProcess7"/>
    <dgm:cxn modelId="{36047271-C264-4D5A-8BEC-EC3EECE6B819}" type="presParOf" srcId="{2E46A411-36DD-4DB1-8AD9-30CE9A411DE0}" destId="{8161DF27-7C9E-4407-A25E-E7CCEC4487B0}" srcOrd="4" destOrd="0" presId="urn:microsoft.com/office/officeart/2005/8/layout/hProcess7"/>
    <dgm:cxn modelId="{25515111-F7AE-4DA6-B4CB-3691500F422E}" type="presParOf" srcId="{8161DF27-7C9E-4407-A25E-E7CCEC4487B0}" destId="{D80E6152-DDC3-40E4-B1AF-27CF171A18BF}" srcOrd="0" destOrd="0" presId="urn:microsoft.com/office/officeart/2005/8/layout/hProcess7"/>
    <dgm:cxn modelId="{96A200E8-1A88-4FD4-A0D9-95A8BB0AFC6D}" type="presParOf" srcId="{8161DF27-7C9E-4407-A25E-E7CCEC4487B0}" destId="{6C75F189-5E4B-4E71-9478-69111A219FCF}" srcOrd="1" destOrd="0" presId="urn:microsoft.com/office/officeart/2005/8/layout/hProcess7"/>
    <dgm:cxn modelId="{7CDD3009-0F00-4AC8-B48F-BFF109890623}" type="presParOf" srcId="{8161DF27-7C9E-4407-A25E-E7CCEC4487B0}" destId="{9AB00A7C-DCE8-4BA2-BEE9-40C00897655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92969-B017-4918-839C-BBEFAA39C9A3}"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5520FAF8-9D65-4E72-8688-CF451DB654BB}">
      <dgm:prSet phldrT="[Texto]"/>
      <dgm:spPr/>
      <dgm:t>
        <a:bodyPr/>
        <a:lstStyle/>
        <a:p>
          <a:r>
            <a:rPr lang="es-ES" dirty="0" smtClean="0"/>
            <a:t>CAMBIO DE NOMBRE</a:t>
          </a:r>
          <a:endParaRPr lang="es-ES" dirty="0"/>
        </a:p>
      </dgm:t>
    </dgm:pt>
    <dgm:pt modelId="{18E379D5-28B7-4BA5-AB60-263ADFBA23ED}" type="parTrans" cxnId="{50FF58EF-7375-405F-AEBD-BEA88CCE0DA9}">
      <dgm:prSet/>
      <dgm:spPr/>
      <dgm:t>
        <a:bodyPr/>
        <a:lstStyle/>
        <a:p>
          <a:endParaRPr lang="es-ES"/>
        </a:p>
      </dgm:t>
    </dgm:pt>
    <dgm:pt modelId="{4F8FA110-5838-4F31-8588-C679E998D01A}" type="sibTrans" cxnId="{50FF58EF-7375-405F-AEBD-BEA88CCE0DA9}">
      <dgm:prSet/>
      <dgm:spPr/>
      <dgm:t>
        <a:bodyPr/>
        <a:lstStyle/>
        <a:p>
          <a:endParaRPr lang="es-ES"/>
        </a:p>
      </dgm:t>
    </dgm:pt>
    <dgm:pt modelId="{E0201294-80E7-4F69-83FC-9C72FF76F9AA}">
      <dgm:prSet phldrT="[Texto]"/>
      <dgm:spPr/>
      <dgm:t>
        <a:bodyPr/>
        <a:lstStyle/>
        <a:p>
          <a:r>
            <a:rPr lang="es-ES" b="1" dirty="0" smtClean="0"/>
            <a:t>APORTE PERSONAL A LA CUENTA INDIVIDUAL</a:t>
          </a:r>
          <a:endParaRPr lang="es-ES" dirty="0"/>
        </a:p>
      </dgm:t>
    </dgm:pt>
    <dgm:pt modelId="{749858C9-8B3D-44D1-9885-B8BB0DC19C65}" type="parTrans" cxnId="{E5A2B3AD-28F2-4139-93D3-1A907D99C714}">
      <dgm:prSet/>
      <dgm:spPr/>
      <dgm:t>
        <a:bodyPr/>
        <a:lstStyle/>
        <a:p>
          <a:endParaRPr lang="es-ES"/>
        </a:p>
      </dgm:t>
    </dgm:pt>
    <dgm:pt modelId="{C13C6038-9DB5-436C-9CEB-BC1EA5D920CB}" type="sibTrans" cxnId="{E5A2B3AD-28F2-4139-93D3-1A907D99C714}">
      <dgm:prSet/>
      <dgm:spPr/>
      <dgm:t>
        <a:bodyPr/>
        <a:lstStyle/>
        <a:p>
          <a:endParaRPr lang="es-ES"/>
        </a:p>
      </dgm:t>
    </dgm:pt>
    <dgm:pt modelId="{8BF2DA5B-4A24-4246-BC7F-5C280828D0EF}">
      <dgm:prSet/>
      <dgm:spPr/>
      <dgm:t>
        <a:bodyPr/>
        <a:lstStyle/>
        <a:p>
          <a:r>
            <a:rPr lang="es-ES" i="1" dirty="0" smtClean="0"/>
            <a:t>“Art. 2.-</a:t>
          </a:r>
          <a:r>
            <a:rPr lang="es-ES" b="1" i="1" dirty="0" smtClean="0"/>
            <a:t> </a:t>
          </a:r>
          <a:r>
            <a:rPr lang="es-ES" i="1" dirty="0" smtClean="0"/>
            <a:t>Para efectos de cambio de denominación social se la realizará en los siguientes casos: </a:t>
          </a:r>
          <a:endParaRPr lang="es-ES" dirty="0"/>
        </a:p>
      </dgm:t>
    </dgm:pt>
    <dgm:pt modelId="{E199CC13-581A-4C5C-875C-451F12D8A519}" type="parTrans" cxnId="{E308D3C8-93BF-4F04-9292-17CEFF523EE4}">
      <dgm:prSet/>
      <dgm:spPr/>
      <dgm:t>
        <a:bodyPr/>
        <a:lstStyle/>
        <a:p>
          <a:endParaRPr lang="es-ES"/>
        </a:p>
      </dgm:t>
    </dgm:pt>
    <dgm:pt modelId="{B62604CE-7FD5-44EA-8D6A-30E0899A3CB6}" type="sibTrans" cxnId="{E308D3C8-93BF-4F04-9292-17CEFF523EE4}">
      <dgm:prSet/>
      <dgm:spPr/>
      <dgm:t>
        <a:bodyPr/>
        <a:lstStyle/>
        <a:p>
          <a:endParaRPr lang="es-ES"/>
        </a:p>
      </dgm:t>
    </dgm:pt>
    <dgm:pt modelId="{D4E61EF1-350D-4261-96ED-76F07000959E}">
      <dgm:prSet/>
      <dgm:spPr/>
      <dgm:t>
        <a:bodyPr/>
        <a:lstStyle/>
        <a:p>
          <a:r>
            <a:rPr lang="es-ES" i="1" dirty="0" smtClean="0"/>
            <a:t>a) Por haber cambiado la denominación de la Escuela Politécnica del Ejército…</a:t>
          </a:r>
          <a:endParaRPr lang="es-ES" dirty="0"/>
        </a:p>
      </dgm:t>
    </dgm:pt>
    <dgm:pt modelId="{E1E49F76-4F24-4BD2-8AD1-CF1006BDD6D0}" type="parTrans" cxnId="{EA251E61-6852-4E13-B741-975126EA38CD}">
      <dgm:prSet/>
      <dgm:spPr/>
      <dgm:t>
        <a:bodyPr/>
        <a:lstStyle/>
        <a:p>
          <a:endParaRPr lang="es-ES"/>
        </a:p>
      </dgm:t>
    </dgm:pt>
    <dgm:pt modelId="{84AADCC7-940E-46F1-ACAB-776C2723845A}" type="sibTrans" cxnId="{EA251E61-6852-4E13-B741-975126EA38CD}">
      <dgm:prSet/>
      <dgm:spPr/>
      <dgm:t>
        <a:bodyPr/>
        <a:lstStyle/>
        <a:p>
          <a:endParaRPr lang="es-ES"/>
        </a:p>
      </dgm:t>
    </dgm:pt>
    <dgm:pt modelId="{21C3A524-FEED-42AC-8360-C40D9FF58571}">
      <dgm:prSet/>
      <dgm:spPr/>
      <dgm:t>
        <a:bodyPr/>
        <a:lstStyle/>
        <a:p>
          <a:endParaRPr lang="es-ES" dirty="0"/>
        </a:p>
      </dgm:t>
    </dgm:pt>
    <dgm:pt modelId="{D7F59B0F-F8E2-47E3-B782-96BB043EF20E}" type="parTrans" cxnId="{B34F313B-44DE-4452-87CD-6C36C031D981}">
      <dgm:prSet/>
      <dgm:spPr/>
      <dgm:t>
        <a:bodyPr/>
        <a:lstStyle/>
        <a:p>
          <a:endParaRPr lang="es-ES"/>
        </a:p>
      </dgm:t>
    </dgm:pt>
    <dgm:pt modelId="{1B8540D0-E67B-4D5B-96F7-540000D86C9F}" type="sibTrans" cxnId="{B34F313B-44DE-4452-87CD-6C36C031D981}">
      <dgm:prSet/>
      <dgm:spPr/>
      <dgm:t>
        <a:bodyPr/>
        <a:lstStyle/>
        <a:p>
          <a:endParaRPr lang="es-ES"/>
        </a:p>
      </dgm:t>
    </dgm:pt>
    <dgm:pt modelId="{7D955B36-5139-41D5-ABC1-B57E69812431}">
      <dgm:prSet/>
      <dgm:spPr/>
      <dgm:t>
        <a:bodyPr/>
        <a:lstStyle/>
        <a:p>
          <a:r>
            <a:rPr lang="es-ES" i="1" dirty="0" smtClean="0"/>
            <a:t>…Para el efecto el fondo se sujetará a lo dispuesto en la sección II.- De La Aprobación o Denegación De Nombres o Denominaciones, De La Constitución y el Registro Del Libro III "Normas Generales Para La Aplicación De La Ley De Seguridad Social" de la Codificación de Resoluciones de la Superintendencia de Bancos y Seguros y de la Junta Bancaria…”</a:t>
          </a:r>
          <a:endParaRPr lang="es-ES" dirty="0"/>
        </a:p>
      </dgm:t>
    </dgm:pt>
    <dgm:pt modelId="{D5668C2A-CF37-4BB9-B4F9-D949326796B3}" type="parTrans" cxnId="{277062ED-7A77-420B-9E8B-784456A226A9}">
      <dgm:prSet/>
      <dgm:spPr/>
      <dgm:t>
        <a:bodyPr/>
        <a:lstStyle/>
        <a:p>
          <a:endParaRPr lang="es-ES"/>
        </a:p>
      </dgm:t>
    </dgm:pt>
    <dgm:pt modelId="{53B60AEC-7F42-4F27-AE18-96E9CD964E44}" type="sibTrans" cxnId="{277062ED-7A77-420B-9E8B-784456A226A9}">
      <dgm:prSet/>
      <dgm:spPr/>
      <dgm:t>
        <a:bodyPr/>
        <a:lstStyle/>
        <a:p>
          <a:endParaRPr lang="es-ES"/>
        </a:p>
      </dgm:t>
    </dgm:pt>
    <dgm:pt modelId="{3369B5A4-4258-4D51-8C52-30A01CD09F1D}">
      <dgm:prSet/>
      <dgm:spPr/>
      <dgm:t>
        <a:bodyPr/>
        <a:lstStyle/>
        <a:p>
          <a:r>
            <a:rPr lang="es-ES" i="1" dirty="0" smtClean="0"/>
            <a:t>“Art. 14.-</a:t>
          </a:r>
          <a:r>
            <a:rPr lang="es-ES" b="1" i="1" dirty="0" smtClean="0"/>
            <a:t> </a:t>
          </a:r>
          <a:r>
            <a:rPr lang="es-ES" i="1" dirty="0" smtClean="0"/>
            <a:t>Por el origen de los recursos los aportes se pueden clasificar en:</a:t>
          </a:r>
          <a:endParaRPr lang="es-ES" dirty="0"/>
        </a:p>
      </dgm:t>
    </dgm:pt>
    <dgm:pt modelId="{A375317F-1706-4769-9C31-81A2F69FC146}" type="parTrans" cxnId="{AB44C1AB-EB9E-4383-A309-EA159C7915B1}">
      <dgm:prSet/>
      <dgm:spPr/>
      <dgm:t>
        <a:bodyPr/>
        <a:lstStyle/>
        <a:p>
          <a:endParaRPr lang="es-ES"/>
        </a:p>
      </dgm:t>
    </dgm:pt>
    <dgm:pt modelId="{99E2218B-D5A6-47CD-85A6-51D1A9365599}" type="sibTrans" cxnId="{AB44C1AB-EB9E-4383-A309-EA159C7915B1}">
      <dgm:prSet/>
      <dgm:spPr/>
      <dgm:t>
        <a:bodyPr/>
        <a:lstStyle/>
        <a:p>
          <a:endParaRPr lang="es-ES"/>
        </a:p>
      </dgm:t>
    </dgm:pt>
    <dgm:pt modelId="{903CB701-A978-4CB4-857A-20F93A25F661}">
      <dgm:prSet/>
      <dgm:spPr/>
      <dgm:t>
        <a:bodyPr/>
        <a:lstStyle/>
        <a:p>
          <a:endParaRPr lang="es-ES" dirty="0"/>
        </a:p>
      </dgm:t>
    </dgm:pt>
    <dgm:pt modelId="{54D214E6-B60C-43CB-931A-E378C1C2F745}" type="parTrans" cxnId="{968E542E-0CAF-4DDF-BE66-CC32AC28BD0B}">
      <dgm:prSet/>
      <dgm:spPr/>
      <dgm:t>
        <a:bodyPr/>
        <a:lstStyle/>
        <a:p>
          <a:endParaRPr lang="es-ES"/>
        </a:p>
      </dgm:t>
    </dgm:pt>
    <dgm:pt modelId="{9EACC08F-C597-4B36-A3C7-ED6C7AA11868}" type="sibTrans" cxnId="{968E542E-0CAF-4DDF-BE66-CC32AC28BD0B}">
      <dgm:prSet/>
      <dgm:spPr/>
      <dgm:t>
        <a:bodyPr/>
        <a:lstStyle/>
        <a:p>
          <a:endParaRPr lang="es-ES"/>
        </a:p>
      </dgm:t>
    </dgm:pt>
    <dgm:pt modelId="{B7A88FC5-BE36-475A-96B9-6DF0029B7389}">
      <dgm:prSet/>
      <dgm:spPr/>
      <dgm:t>
        <a:bodyPr/>
        <a:lstStyle/>
        <a:p>
          <a:r>
            <a:rPr lang="es-ES" i="1" dirty="0" smtClean="0"/>
            <a:t>1.- Aporte personal de cesantía.-</a:t>
          </a:r>
          <a:r>
            <a:rPr lang="es-ES" b="1" i="1" dirty="0" smtClean="0"/>
            <a:t> </a:t>
          </a:r>
          <a:r>
            <a:rPr lang="es-ES" i="1" dirty="0" smtClean="0"/>
            <a:t>El partícipe aportará para su cuenta individual de cesantía el 12% de la remuneración mensual unificada. El porcentaje y la base imponible podrán ser modificados por la Asamblea General de Partícipes de acuerdo al análisis de la situación financiera del país y las proyecciones que tenga el Fondo...”</a:t>
          </a:r>
          <a:endParaRPr lang="es-ES" dirty="0"/>
        </a:p>
      </dgm:t>
    </dgm:pt>
    <dgm:pt modelId="{58CF5F68-F57A-455A-97A8-128F9AB4C5D6}" type="parTrans" cxnId="{BCE57477-78B7-47F7-B6EE-111B5CFEC341}">
      <dgm:prSet/>
      <dgm:spPr/>
      <dgm:t>
        <a:bodyPr/>
        <a:lstStyle/>
        <a:p>
          <a:endParaRPr lang="es-ES"/>
        </a:p>
      </dgm:t>
    </dgm:pt>
    <dgm:pt modelId="{0D2C54E4-D449-4E9F-A3C9-685BE4C7D461}" type="sibTrans" cxnId="{BCE57477-78B7-47F7-B6EE-111B5CFEC341}">
      <dgm:prSet/>
      <dgm:spPr/>
      <dgm:t>
        <a:bodyPr/>
        <a:lstStyle/>
        <a:p>
          <a:endParaRPr lang="es-ES"/>
        </a:p>
      </dgm:t>
    </dgm:pt>
    <dgm:pt modelId="{475057D8-F07E-4636-863A-A08826BF0BB7}">
      <dgm:prSet/>
      <dgm:spPr/>
      <dgm:t>
        <a:bodyPr/>
        <a:lstStyle/>
        <a:p>
          <a:r>
            <a:rPr lang="es-ES" i="1" dirty="0" smtClean="0"/>
            <a:t>“Art 15.- El fondo informará oportunamente a sus partícipes de forma trimestral sobre su cuenta individual, sus aportes, rendimientos y otros. “</a:t>
          </a:r>
          <a:endParaRPr lang="es-ES" dirty="0"/>
        </a:p>
      </dgm:t>
    </dgm:pt>
    <dgm:pt modelId="{F4D448F1-7411-4B0B-8BE9-096639F5B4EF}" type="parTrans" cxnId="{DE7CDAD3-08D5-46B5-BCA5-CC791EC9F554}">
      <dgm:prSet/>
      <dgm:spPr/>
      <dgm:t>
        <a:bodyPr/>
        <a:lstStyle/>
        <a:p>
          <a:endParaRPr lang="es-ES"/>
        </a:p>
      </dgm:t>
    </dgm:pt>
    <dgm:pt modelId="{F4208E27-B7CF-4DAB-8B28-62B45ACFFA0D}" type="sibTrans" cxnId="{DE7CDAD3-08D5-46B5-BCA5-CC791EC9F554}">
      <dgm:prSet/>
      <dgm:spPr/>
      <dgm:t>
        <a:bodyPr/>
        <a:lstStyle/>
        <a:p>
          <a:endParaRPr lang="es-ES"/>
        </a:p>
      </dgm:t>
    </dgm:pt>
    <dgm:pt modelId="{9745259E-0B22-4548-A3B0-5954CAD758D9}" type="pres">
      <dgm:prSet presAssocID="{16592969-B017-4918-839C-BBEFAA39C9A3}" presName="linearFlow" presStyleCnt="0">
        <dgm:presLayoutVars>
          <dgm:dir/>
          <dgm:animLvl val="lvl"/>
          <dgm:resizeHandles val="exact"/>
        </dgm:presLayoutVars>
      </dgm:prSet>
      <dgm:spPr/>
      <dgm:t>
        <a:bodyPr/>
        <a:lstStyle/>
        <a:p>
          <a:endParaRPr lang="es-ES"/>
        </a:p>
      </dgm:t>
    </dgm:pt>
    <dgm:pt modelId="{013DBF84-74E3-476A-857E-98809CF4B93B}" type="pres">
      <dgm:prSet presAssocID="{5520FAF8-9D65-4E72-8688-CF451DB654BB}" presName="composite" presStyleCnt="0"/>
      <dgm:spPr/>
    </dgm:pt>
    <dgm:pt modelId="{981EE501-DD64-46E1-9E25-002B6C21094C}" type="pres">
      <dgm:prSet presAssocID="{5520FAF8-9D65-4E72-8688-CF451DB654BB}" presName="parentText" presStyleLbl="alignNode1" presStyleIdx="0" presStyleCnt="2">
        <dgm:presLayoutVars>
          <dgm:chMax val="1"/>
          <dgm:bulletEnabled val="1"/>
        </dgm:presLayoutVars>
      </dgm:prSet>
      <dgm:spPr/>
      <dgm:t>
        <a:bodyPr/>
        <a:lstStyle/>
        <a:p>
          <a:endParaRPr lang="es-ES"/>
        </a:p>
      </dgm:t>
    </dgm:pt>
    <dgm:pt modelId="{F6BE9B1F-EA6E-4B8B-970C-7C45DC5D5C8C}" type="pres">
      <dgm:prSet presAssocID="{5520FAF8-9D65-4E72-8688-CF451DB654BB}" presName="descendantText" presStyleLbl="alignAcc1" presStyleIdx="0" presStyleCnt="2">
        <dgm:presLayoutVars>
          <dgm:bulletEnabled val="1"/>
        </dgm:presLayoutVars>
      </dgm:prSet>
      <dgm:spPr/>
      <dgm:t>
        <a:bodyPr/>
        <a:lstStyle/>
        <a:p>
          <a:endParaRPr lang="es-ES"/>
        </a:p>
      </dgm:t>
    </dgm:pt>
    <dgm:pt modelId="{23DB83E8-F5FD-4A5F-9AC3-767FFAC8CB80}" type="pres">
      <dgm:prSet presAssocID="{4F8FA110-5838-4F31-8588-C679E998D01A}" presName="sp" presStyleCnt="0"/>
      <dgm:spPr/>
    </dgm:pt>
    <dgm:pt modelId="{33206FAA-8647-4EBC-B213-3E2F52113858}" type="pres">
      <dgm:prSet presAssocID="{E0201294-80E7-4F69-83FC-9C72FF76F9AA}" presName="composite" presStyleCnt="0"/>
      <dgm:spPr/>
    </dgm:pt>
    <dgm:pt modelId="{F0906A1D-2572-4EA5-B75E-DA5D5164E968}" type="pres">
      <dgm:prSet presAssocID="{E0201294-80E7-4F69-83FC-9C72FF76F9AA}" presName="parentText" presStyleLbl="alignNode1" presStyleIdx="1" presStyleCnt="2">
        <dgm:presLayoutVars>
          <dgm:chMax val="1"/>
          <dgm:bulletEnabled val="1"/>
        </dgm:presLayoutVars>
      </dgm:prSet>
      <dgm:spPr/>
      <dgm:t>
        <a:bodyPr/>
        <a:lstStyle/>
        <a:p>
          <a:endParaRPr lang="es-ES"/>
        </a:p>
      </dgm:t>
    </dgm:pt>
    <dgm:pt modelId="{DB476400-18DE-4BE8-9A95-D2D82C08477C}" type="pres">
      <dgm:prSet presAssocID="{E0201294-80E7-4F69-83FC-9C72FF76F9AA}" presName="descendantText" presStyleLbl="alignAcc1" presStyleIdx="1" presStyleCnt="2">
        <dgm:presLayoutVars>
          <dgm:bulletEnabled val="1"/>
        </dgm:presLayoutVars>
      </dgm:prSet>
      <dgm:spPr/>
      <dgm:t>
        <a:bodyPr/>
        <a:lstStyle/>
        <a:p>
          <a:endParaRPr lang="es-ES"/>
        </a:p>
      </dgm:t>
    </dgm:pt>
  </dgm:ptLst>
  <dgm:cxnLst>
    <dgm:cxn modelId="{99C34084-994F-41E6-A4DE-B2C5477477DB}" type="presOf" srcId="{D4E61EF1-350D-4261-96ED-76F07000959E}" destId="{F6BE9B1F-EA6E-4B8B-970C-7C45DC5D5C8C}" srcOrd="0" destOrd="1" presId="urn:microsoft.com/office/officeart/2005/8/layout/chevron2"/>
    <dgm:cxn modelId="{E0B20927-EF7C-4E6E-86F6-48E6C499D812}" type="presOf" srcId="{8BF2DA5B-4A24-4246-BC7F-5C280828D0EF}" destId="{F6BE9B1F-EA6E-4B8B-970C-7C45DC5D5C8C}" srcOrd="0" destOrd="0" presId="urn:microsoft.com/office/officeart/2005/8/layout/chevron2"/>
    <dgm:cxn modelId="{2C9776C8-09C4-4FA5-8538-1129AE262911}" type="presOf" srcId="{475057D8-F07E-4636-863A-A08826BF0BB7}" destId="{DB476400-18DE-4BE8-9A95-D2D82C08477C}" srcOrd="0" destOrd="3" presId="urn:microsoft.com/office/officeart/2005/8/layout/chevron2"/>
    <dgm:cxn modelId="{8E680441-7B2C-4ECB-8184-244BCC88CB6F}" type="presOf" srcId="{5520FAF8-9D65-4E72-8688-CF451DB654BB}" destId="{981EE501-DD64-46E1-9E25-002B6C21094C}" srcOrd="0" destOrd="0" presId="urn:microsoft.com/office/officeart/2005/8/layout/chevron2"/>
    <dgm:cxn modelId="{AB44C1AB-EB9E-4383-A309-EA159C7915B1}" srcId="{E0201294-80E7-4F69-83FC-9C72FF76F9AA}" destId="{3369B5A4-4258-4D51-8C52-30A01CD09F1D}" srcOrd="0" destOrd="0" parTransId="{A375317F-1706-4769-9C31-81A2F69FC146}" sibTransId="{99E2218B-D5A6-47CD-85A6-51D1A9365599}"/>
    <dgm:cxn modelId="{18727CAF-CDE5-47C3-A9C3-A0CCAEB71DBD}" type="presOf" srcId="{16592969-B017-4918-839C-BBEFAA39C9A3}" destId="{9745259E-0B22-4548-A3B0-5954CAD758D9}" srcOrd="0" destOrd="0" presId="urn:microsoft.com/office/officeart/2005/8/layout/chevron2"/>
    <dgm:cxn modelId="{968E542E-0CAF-4DDF-BE66-CC32AC28BD0B}" srcId="{E0201294-80E7-4F69-83FC-9C72FF76F9AA}" destId="{903CB701-A978-4CB4-857A-20F93A25F661}" srcOrd="1" destOrd="0" parTransId="{54D214E6-B60C-43CB-931A-E378C1C2F745}" sibTransId="{9EACC08F-C597-4B36-A3C7-ED6C7AA11868}"/>
    <dgm:cxn modelId="{B34F313B-44DE-4452-87CD-6C36C031D981}" srcId="{5520FAF8-9D65-4E72-8688-CF451DB654BB}" destId="{21C3A524-FEED-42AC-8360-C40D9FF58571}" srcOrd="2" destOrd="0" parTransId="{D7F59B0F-F8E2-47E3-B782-96BB043EF20E}" sibTransId="{1B8540D0-E67B-4D5B-96F7-540000D86C9F}"/>
    <dgm:cxn modelId="{277062ED-7A77-420B-9E8B-784456A226A9}" srcId="{5520FAF8-9D65-4E72-8688-CF451DB654BB}" destId="{7D955B36-5139-41D5-ABC1-B57E69812431}" srcOrd="3" destOrd="0" parTransId="{D5668C2A-CF37-4BB9-B4F9-D949326796B3}" sibTransId="{53B60AEC-7F42-4F27-AE18-96E9CD964E44}"/>
    <dgm:cxn modelId="{32858BF7-13DE-4BB2-A8FA-53076BA76824}" type="presOf" srcId="{903CB701-A978-4CB4-857A-20F93A25F661}" destId="{DB476400-18DE-4BE8-9A95-D2D82C08477C}" srcOrd="0" destOrd="1" presId="urn:microsoft.com/office/officeart/2005/8/layout/chevron2"/>
    <dgm:cxn modelId="{E5A2B3AD-28F2-4139-93D3-1A907D99C714}" srcId="{16592969-B017-4918-839C-BBEFAA39C9A3}" destId="{E0201294-80E7-4F69-83FC-9C72FF76F9AA}" srcOrd="1" destOrd="0" parTransId="{749858C9-8B3D-44D1-9885-B8BB0DC19C65}" sibTransId="{C13C6038-9DB5-436C-9CEB-BC1EA5D920CB}"/>
    <dgm:cxn modelId="{BCE57477-78B7-47F7-B6EE-111B5CFEC341}" srcId="{E0201294-80E7-4F69-83FC-9C72FF76F9AA}" destId="{B7A88FC5-BE36-475A-96B9-6DF0029B7389}" srcOrd="2" destOrd="0" parTransId="{58CF5F68-F57A-455A-97A8-128F9AB4C5D6}" sibTransId="{0D2C54E4-D449-4E9F-A3C9-685BE4C7D461}"/>
    <dgm:cxn modelId="{7E071732-475E-4EA3-9C5F-CC8E2B51E910}" type="presOf" srcId="{7D955B36-5139-41D5-ABC1-B57E69812431}" destId="{F6BE9B1F-EA6E-4B8B-970C-7C45DC5D5C8C}" srcOrd="0" destOrd="3" presId="urn:microsoft.com/office/officeart/2005/8/layout/chevron2"/>
    <dgm:cxn modelId="{EA251E61-6852-4E13-B741-975126EA38CD}" srcId="{5520FAF8-9D65-4E72-8688-CF451DB654BB}" destId="{D4E61EF1-350D-4261-96ED-76F07000959E}" srcOrd="1" destOrd="0" parTransId="{E1E49F76-4F24-4BD2-8AD1-CF1006BDD6D0}" sibTransId="{84AADCC7-940E-46F1-ACAB-776C2723845A}"/>
    <dgm:cxn modelId="{BC1079C3-6904-4222-A75B-FACE877BF166}" type="presOf" srcId="{E0201294-80E7-4F69-83FC-9C72FF76F9AA}" destId="{F0906A1D-2572-4EA5-B75E-DA5D5164E968}" srcOrd="0" destOrd="0" presId="urn:microsoft.com/office/officeart/2005/8/layout/chevron2"/>
    <dgm:cxn modelId="{D303D2DA-D35B-4ABC-9124-BD2B4A30FF38}" type="presOf" srcId="{21C3A524-FEED-42AC-8360-C40D9FF58571}" destId="{F6BE9B1F-EA6E-4B8B-970C-7C45DC5D5C8C}" srcOrd="0" destOrd="2" presId="urn:microsoft.com/office/officeart/2005/8/layout/chevron2"/>
    <dgm:cxn modelId="{A093F659-7E10-484A-87CD-2F36A7039F68}" type="presOf" srcId="{B7A88FC5-BE36-475A-96B9-6DF0029B7389}" destId="{DB476400-18DE-4BE8-9A95-D2D82C08477C}" srcOrd="0" destOrd="2" presId="urn:microsoft.com/office/officeart/2005/8/layout/chevron2"/>
    <dgm:cxn modelId="{E308D3C8-93BF-4F04-9292-17CEFF523EE4}" srcId="{5520FAF8-9D65-4E72-8688-CF451DB654BB}" destId="{8BF2DA5B-4A24-4246-BC7F-5C280828D0EF}" srcOrd="0" destOrd="0" parTransId="{E199CC13-581A-4C5C-875C-451F12D8A519}" sibTransId="{B62604CE-7FD5-44EA-8D6A-30E0899A3CB6}"/>
    <dgm:cxn modelId="{7EFE90AC-40D5-425E-87A1-7319250BCCF1}" type="presOf" srcId="{3369B5A4-4258-4D51-8C52-30A01CD09F1D}" destId="{DB476400-18DE-4BE8-9A95-D2D82C08477C}" srcOrd="0" destOrd="0" presId="urn:microsoft.com/office/officeart/2005/8/layout/chevron2"/>
    <dgm:cxn modelId="{50FF58EF-7375-405F-AEBD-BEA88CCE0DA9}" srcId="{16592969-B017-4918-839C-BBEFAA39C9A3}" destId="{5520FAF8-9D65-4E72-8688-CF451DB654BB}" srcOrd="0" destOrd="0" parTransId="{18E379D5-28B7-4BA5-AB60-263ADFBA23ED}" sibTransId="{4F8FA110-5838-4F31-8588-C679E998D01A}"/>
    <dgm:cxn modelId="{DE7CDAD3-08D5-46B5-BCA5-CC791EC9F554}" srcId="{E0201294-80E7-4F69-83FC-9C72FF76F9AA}" destId="{475057D8-F07E-4636-863A-A08826BF0BB7}" srcOrd="3" destOrd="0" parTransId="{F4D448F1-7411-4B0B-8BE9-096639F5B4EF}" sibTransId="{F4208E27-B7CF-4DAB-8B28-62B45ACFFA0D}"/>
    <dgm:cxn modelId="{AD8B7BA9-F1BE-436F-A7DE-25E982694201}" type="presParOf" srcId="{9745259E-0B22-4548-A3B0-5954CAD758D9}" destId="{013DBF84-74E3-476A-857E-98809CF4B93B}" srcOrd="0" destOrd="0" presId="urn:microsoft.com/office/officeart/2005/8/layout/chevron2"/>
    <dgm:cxn modelId="{12C6E752-9BA9-40C0-8282-C7CD9B19750F}" type="presParOf" srcId="{013DBF84-74E3-476A-857E-98809CF4B93B}" destId="{981EE501-DD64-46E1-9E25-002B6C21094C}" srcOrd="0" destOrd="0" presId="urn:microsoft.com/office/officeart/2005/8/layout/chevron2"/>
    <dgm:cxn modelId="{BE0B99A5-1142-414A-8F12-E26657B939A8}" type="presParOf" srcId="{013DBF84-74E3-476A-857E-98809CF4B93B}" destId="{F6BE9B1F-EA6E-4B8B-970C-7C45DC5D5C8C}" srcOrd="1" destOrd="0" presId="urn:microsoft.com/office/officeart/2005/8/layout/chevron2"/>
    <dgm:cxn modelId="{CD65DFC5-193C-415B-801E-420AA4AE846A}" type="presParOf" srcId="{9745259E-0B22-4548-A3B0-5954CAD758D9}" destId="{23DB83E8-F5FD-4A5F-9AC3-767FFAC8CB80}" srcOrd="1" destOrd="0" presId="urn:microsoft.com/office/officeart/2005/8/layout/chevron2"/>
    <dgm:cxn modelId="{C37DD831-D03C-4631-885C-0677F7AD9CE8}" type="presParOf" srcId="{9745259E-0B22-4548-A3B0-5954CAD758D9}" destId="{33206FAA-8647-4EBC-B213-3E2F52113858}" srcOrd="2" destOrd="0" presId="urn:microsoft.com/office/officeart/2005/8/layout/chevron2"/>
    <dgm:cxn modelId="{89825BEC-AB4D-438D-85E2-3E990C328322}" type="presParOf" srcId="{33206FAA-8647-4EBC-B213-3E2F52113858}" destId="{F0906A1D-2572-4EA5-B75E-DA5D5164E968}" srcOrd="0" destOrd="0" presId="urn:microsoft.com/office/officeart/2005/8/layout/chevron2"/>
    <dgm:cxn modelId="{15A1FCA4-A12F-4A60-AF30-E52EE0B351B7}" type="presParOf" srcId="{33206FAA-8647-4EBC-B213-3E2F52113858}" destId="{DB476400-18DE-4BE8-9A95-D2D82C0847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592969-B017-4918-839C-BBEFAA39C9A3}"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5520FAF8-9D65-4E72-8688-CF451DB654BB}">
      <dgm:prSet phldrT="[Texto]"/>
      <dgm:spPr/>
      <dgm:t>
        <a:bodyPr/>
        <a:lstStyle/>
        <a:p>
          <a:r>
            <a:rPr lang="es-ES" b="1" dirty="0" smtClean="0"/>
            <a:t>POLÍTICA DE INVERSIONES</a:t>
          </a:r>
          <a:endParaRPr lang="es-ES" dirty="0"/>
        </a:p>
      </dgm:t>
    </dgm:pt>
    <dgm:pt modelId="{18E379D5-28B7-4BA5-AB60-263ADFBA23ED}" type="parTrans" cxnId="{50FF58EF-7375-405F-AEBD-BEA88CCE0DA9}">
      <dgm:prSet/>
      <dgm:spPr/>
      <dgm:t>
        <a:bodyPr/>
        <a:lstStyle/>
        <a:p>
          <a:endParaRPr lang="es-ES"/>
        </a:p>
      </dgm:t>
    </dgm:pt>
    <dgm:pt modelId="{4F8FA110-5838-4F31-8588-C679E998D01A}" type="sibTrans" cxnId="{50FF58EF-7375-405F-AEBD-BEA88CCE0DA9}">
      <dgm:prSet/>
      <dgm:spPr/>
      <dgm:t>
        <a:bodyPr/>
        <a:lstStyle/>
        <a:p>
          <a:endParaRPr lang="es-ES"/>
        </a:p>
      </dgm:t>
    </dgm:pt>
    <dgm:pt modelId="{E0201294-80E7-4F69-83FC-9C72FF76F9AA}">
      <dgm:prSet phldrT="[Texto]"/>
      <dgm:spPr/>
      <dgm:t>
        <a:bodyPr/>
        <a:lstStyle/>
        <a:p>
          <a:r>
            <a:rPr lang="es-ES" dirty="0" smtClean="0"/>
            <a:t>ESTRUCTURA ORGÁNICA</a:t>
          </a:r>
          <a:endParaRPr lang="es-ES" dirty="0"/>
        </a:p>
      </dgm:t>
    </dgm:pt>
    <dgm:pt modelId="{749858C9-8B3D-44D1-9885-B8BB0DC19C65}" type="parTrans" cxnId="{E5A2B3AD-28F2-4139-93D3-1A907D99C714}">
      <dgm:prSet/>
      <dgm:spPr/>
      <dgm:t>
        <a:bodyPr/>
        <a:lstStyle/>
        <a:p>
          <a:endParaRPr lang="es-ES"/>
        </a:p>
      </dgm:t>
    </dgm:pt>
    <dgm:pt modelId="{C13C6038-9DB5-436C-9CEB-BC1EA5D920CB}" type="sibTrans" cxnId="{E5A2B3AD-28F2-4139-93D3-1A907D99C714}">
      <dgm:prSet/>
      <dgm:spPr/>
      <dgm:t>
        <a:bodyPr/>
        <a:lstStyle/>
        <a:p>
          <a:endParaRPr lang="es-ES"/>
        </a:p>
      </dgm:t>
    </dgm:pt>
    <dgm:pt modelId="{8BF2DA5B-4A24-4246-BC7F-5C280828D0EF}">
      <dgm:prSet custT="1"/>
      <dgm:spPr/>
      <dgm:t>
        <a:bodyPr/>
        <a:lstStyle/>
        <a:p>
          <a:r>
            <a:rPr lang="es-ES" sz="1000" i="1" dirty="0" smtClean="0"/>
            <a:t>“Art. 23.- La Política de Inversiones.- Los recursos del FCPC-ESPE serán invertidos guardando los principios de seguridad, liquidez y rentabilidad en una proporción equilibrada que asegure un rendimiento competitivo de acuerdo a las condiciones del mercado y los límites señalados en el respectivo Reglamento y se podrá invertir entre instrumentos financieros de renta fija o variable, nacionales o del exterior, inversiones inmobiliarias y de preferencia se otorgarán créditos a los partícipes.</a:t>
          </a:r>
          <a:endParaRPr lang="es-ES" sz="1000" dirty="0"/>
        </a:p>
      </dgm:t>
    </dgm:pt>
    <dgm:pt modelId="{E199CC13-581A-4C5C-875C-451F12D8A519}" type="parTrans" cxnId="{E308D3C8-93BF-4F04-9292-17CEFF523EE4}">
      <dgm:prSet/>
      <dgm:spPr/>
      <dgm:t>
        <a:bodyPr/>
        <a:lstStyle/>
        <a:p>
          <a:endParaRPr lang="es-ES"/>
        </a:p>
      </dgm:t>
    </dgm:pt>
    <dgm:pt modelId="{B62604CE-7FD5-44EA-8D6A-30E0899A3CB6}" type="sibTrans" cxnId="{E308D3C8-93BF-4F04-9292-17CEFF523EE4}">
      <dgm:prSet/>
      <dgm:spPr/>
      <dgm:t>
        <a:bodyPr/>
        <a:lstStyle/>
        <a:p>
          <a:endParaRPr lang="es-ES"/>
        </a:p>
      </dgm:t>
    </dgm:pt>
    <dgm:pt modelId="{3369B5A4-4258-4D51-8C52-30A01CD09F1D}">
      <dgm:prSet custT="1"/>
      <dgm:spPr/>
      <dgm:t>
        <a:bodyPr/>
        <a:lstStyle/>
        <a:p>
          <a:r>
            <a:rPr lang="es-ES" sz="1000" i="1" dirty="0" smtClean="0"/>
            <a:t>“Art. 24.- Estructura.- El FCPC-ESPE por ser tipo II contará con la siguiente estructura:</a:t>
          </a:r>
          <a:endParaRPr lang="es-ES" sz="1000" dirty="0"/>
        </a:p>
      </dgm:t>
    </dgm:pt>
    <dgm:pt modelId="{A375317F-1706-4769-9C31-81A2F69FC146}" type="parTrans" cxnId="{AB44C1AB-EB9E-4383-A309-EA159C7915B1}">
      <dgm:prSet/>
      <dgm:spPr/>
      <dgm:t>
        <a:bodyPr/>
        <a:lstStyle/>
        <a:p>
          <a:endParaRPr lang="es-ES"/>
        </a:p>
      </dgm:t>
    </dgm:pt>
    <dgm:pt modelId="{99E2218B-D5A6-47CD-85A6-51D1A9365599}" type="sibTrans" cxnId="{AB44C1AB-EB9E-4383-A309-EA159C7915B1}">
      <dgm:prSet/>
      <dgm:spPr/>
      <dgm:t>
        <a:bodyPr/>
        <a:lstStyle/>
        <a:p>
          <a:endParaRPr lang="es-ES"/>
        </a:p>
      </dgm:t>
    </dgm:pt>
    <dgm:pt modelId="{3B42699B-6CE5-40FD-B1FE-73509B2E9A19}">
      <dgm:prSet custT="1"/>
      <dgm:spPr/>
      <dgm:t>
        <a:bodyPr/>
        <a:lstStyle/>
        <a:p>
          <a:endParaRPr lang="es-ES" sz="1000" dirty="0"/>
        </a:p>
      </dgm:t>
    </dgm:pt>
    <dgm:pt modelId="{270C644D-6833-43F2-85F9-0F7D93A5D371}" type="parTrans" cxnId="{6A860493-0112-410E-8AA9-46E140DC6CAB}">
      <dgm:prSet/>
      <dgm:spPr/>
      <dgm:t>
        <a:bodyPr/>
        <a:lstStyle/>
        <a:p>
          <a:endParaRPr lang="es-ES"/>
        </a:p>
      </dgm:t>
    </dgm:pt>
    <dgm:pt modelId="{CA3E6D8D-02CD-4997-A894-9749D7CA04B1}" type="sibTrans" cxnId="{6A860493-0112-410E-8AA9-46E140DC6CAB}">
      <dgm:prSet/>
      <dgm:spPr/>
      <dgm:t>
        <a:bodyPr/>
        <a:lstStyle/>
        <a:p>
          <a:endParaRPr lang="es-ES"/>
        </a:p>
      </dgm:t>
    </dgm:pt>
    <dgm:pt modelId="{E2A6145E-6271-4D37-87BA-9651DF7BB74D}">
      <dgm:prSet custT="1"/>
      <dgm:spPr/>
      <dgm:t>
        <a:bodyPr/>
        <a:lstStyle/>
        <a:p>
          <a:r>
            <a:rPr lang="es-ES" sz="1000" i="1" dirty="0" smtClean="0"/>
            <a:t>El Plan Anual de Inversiones del Fondo debe ser aprobado por el Consejo de Administración, presentado por el Comité de Inversiones.</a:t>
          </a:r>
          <a:endParaRPr lang="es-ES" sz="1000" dirty="0"/>
        </a:p>
      </dgm:t>
    </dgm:pt>
    <dgm:pt modelId="{12149407-4567-4D85-8A65-D9F4DA5CB056}" type="parTrans" cxnId="{EB31CE7B-3661-4B7D-9AD8-F19952D2F8E7}">
      <dgm:prSet/>
      <dgm:spPr/>
      <dgm:t>
        <a:bodyPr/>
        <a:lstStyle/>
        <a:p>
          <a:endParaRPr lang="es-ES"/>
        </a:p>
      </dgm:t>
    </dgm:pt>
    <dgm:pt modelId="{F89AE3BF-E8A0-4D13-A1F0-A35945FB045A}" type="sibTrans" cxnId="{EB31CE7B-3661-4B7D-9AD8-F19952D2F8E7}">
      <dgm:prSet/>
      <dgm:spPr/>
      <dgm:t>
        <a:bodyPr/>
        <a:lstStyle/>
        <a:p>
          <a:endParaRPr lang="es-ES"/>
        </a:p>
      </dgm:t>
    </dgm:pt>
    <dgm:pt modelId="{003381EA-9205-425C-98EE-E91ABB4C7AB6}">
      <dgm:prSet custT="1"/>
      <dgm:spPr/>
      <dgm:t>
        <a:bodyPr/>
        <a:lstStyle/>
        <a:p>
          <a:endParaRPr lang="es-ES" sz="1000" dirty="0"/>
        </a:p>
      </dgm:t>
    </dgm:pt>
    <dgm:pt modelId="{8A991320-2642-44AC-978C-35EA3EE4AFA5}" type="parTrans" cxnId="{10DFB5FD-2C2F-4F4D-BFFF-42D8C5BA988F}">
      <dgm:prSet/>
      <dgm:spPr/>
      <dgm:t>
        <a:bodyPr/>
        <a:lstStyle/>
        <a:p>
          <a:endParaRPr lang="es-ES"/>
        </a:p>
      </dgm:t>
    </dgm:pt>
    <dgm:pt modelId="{031900A7-3C08-44A3-A247-2387999E7709}" type="sibTrans" cxnId="{10DFB5FD-2C2F-4F4D-BFFF-42D8C5BA988F}">
      <dgm:prSet/>
      <dgm:spPr/>
      <dgm:t>
        <a:bodyPr/>
        <a:lstStyle/>
        <a:p>
          <a:endParaRPr lang="es-ES"/>
        </a:p>
      </dgm:t>
    </dgm:pt>
    <dgm:pt modelId="{F7780967-C471-446F-A092-A91D4D89A7B1}">
      <dgm:prSet custT="1"/>
      <dgm:spPr/>
      <dgm:t>
        <a:bodyPr/>
        <a:lstStyle/>
        <a:p>
          <a:r>
            <a:rPr lang="es-ES" sz="1000" i="1" dirty="0" smtClean="0"/>
            <a:t>El Consejo de Administración aprobará las metodologías para identificar, medir y  monitorear los riesgos de inversiones y de crédito que deberán ser presentadas por el Comité de Riesgos.</a:t>
          </a:r>
          <a:endParaRPr lang="es-ES" sz="1000" dirty="0"/>
        </a:p>
      </dgm:t>
    </dgm:pt>
    <dgm:pt modelId="{93C0069A-430E-47DE-80C6-CA2FB88014A2}" type="parTrans" cxnId="{C5A95C2C-DA5F-4DBC-995D-B3B74CF77AC4}">
      <dgm:prSet/>
      <dgm:spPr/>
      <dgm:t>
        <a:bodyPr/>
        <a:lstStyle/>
        <a:p>
          <a:endParaRPr lang="es-ES"/>
        </a:p>
      </dgm:t>
    </dgm:pt>
    <dgm:pt modelId="{FBF1D3E2-C615-4C2B-8AA6-237B3D864F1B}" type="sibTrans" cxnId="{C5A95C2C-DA5F-4DBC-995D-B3B74CF77AC4}">
      <dgm:prSet/>
      <dgm:spPr/>
      <dgm:t>
        <a:bodyPr/>
        <a:lstStyle/>
        <a:p>
          <a:endParaRPr lang="es-ES"/>
        </a:p>
      </dgm:t>
    </dgm:pt>
    <dgm:pt modelId="{BDCC9092-A3C9-4E59-83C1-8D9E5BA7B4F2}">
      <dgm:prSet custT="1"/>
      <dgm:spPr/>
      <dgm:t>
        <a:bodyPr/>
        <a:lstStyle/>
        <a:p>
          <a:endParaRPr lang="es-ES" sz="1000" dirty="0"/>
        </a:p>
      </dgm:t>
    </dgm:pt>
    <dgm:pt modelId="{DE76F5EE-C0D3-41E0-8D94-15A8583D7137}" type="parTrans" cxnId="{DCB84D67-E4DC-4718-AC5C-2545555752BD}">
      <dgm:prSet/>
      <dgm:spPr/>
      <dgm:t>
        <a:bodyPr/>
        <a:lstStyle/>
        <a:p>
          <a:endParaRPr lang="es-ES"/>
        </a:p>
      </dgm:t>
    </dgm:pt>
    <dgm:pt modelId="{4C7531E3-1984-4E6A-8C7A-965FB4CA8EB1}" type="sibTrans" cxnId="{DCB84D67-E4DC-4718-AC5C-2545555752BD}">
      <dgm:prSet/>
      <dgm:spPr/>
      <dgm:t>
        <a:bodyPr/>
        <a:lstStyle/>
        <a:p>
          <a:endParaRPr lang="es-ES"/>
        </a:p>
      </dgm:t>
    </dgm:pt>
    <dgm:pt modelId="{AC9DD378-957F-47E4-9E90-E9049AF9B6AE}">
      <dgm:prSet custT="1"/>
      <dgm:spPr/>
      <dgm:t>
        <a:bodyPr/>
        <a:lstStyle/>
        <a:p>
          <a:r>
            <a:rPr lang="es-ES" sz="1000" i="1" dirty="0" smtClean="0"/>
            <a:t>El Comité de Inversiones deberá invertir los recursos del Fondo en las condiciones y límites propuestos por el Comité de Riesgos y aprobados por el Consejo de Administración.</a:t>
          </a:r>
          <a:endParaRPr lang="es-ES" sz="1000" dirty="0"/>
        </a:p>
      </dgm:t>
    </dgm:pt>
    <dgm:pt modelId="{E2F65DFE-48AD-41F1-A0C1-BEDDFB175974}" type="parTrans" cxnId="{CBD4D2B7-DA8B-4FD0-9D85-D8A75A65D380}">
      <dgm:prSet/>
      <dgm:spPr/>
      <dgm:t>
        <a:bodyPr/>
        <a:lstStyle/>
        <a:p>
          <a:endParaRPr lang="es-ES"/>
        </a:p>
      </dgm:t>
    </dgm:pt>
    <dgm:pt modelId="{F20BB3E9-07D2-4A92-8706-F5C5ECD2D5D0}" type="sibTrans" cxnId="{CBD4D2B7-DA8B-4FD0-9D85-D8A75A65D380}">
      <dgm:prSet/>
      <dgm:spPr/>
      <dgm:t>
        <a:bodyPr/>
        <a:lstStyle/>
        <a:p>
          <a:endParaRPr lang="es-ES"/>
        </a:p>
      </dgm:t>
    </dgm:pt>
    <dgm:pt modelId="{78B5A7C1-303F-4BFC-9886-14870EC2B08D}">
      <dgm:prSet custT="1"/>
      <dgm:spPr/>
      <dgm:t>
        <a:bodyPr/>
        <a:lstStyle/>
        <a:p>
          <a:endParaRPr lang="es-ES" sz="1000" dirty="0"/>
        </a:p>
      </dgm:t>
    </dgm:pt>
    <dgm:pt modelId="{85EBEC9D-2120-4E2D-A82C-4C9FB262913B}" type="parTrans" cxnId="{F4340A82-82DF-4B85-B13D-9192B6D54804}">
      <dgm:prSet/>
      <dgm:spPr/>
      <dgm:t>
        <a:bodyPr/>
        <a:lstStyle/>
        <a:p>
          <a:endParaRPr lang="es-ES"/>
        </a:p>
      </dgm:t>
    </dgm:pt>
    <dgm:pt modelId="{EE53519F-E10E-4ED9-A25E-EF066BBB1E46}" type="sibTrans" cxnId="{F4340A82-82DF-4B85-B13D-9192B6D54804}">
      <dgm:prSet/>
      <dgm:spPr/>
      <dgm:t>
        <a:bodyPr/>
        <a:lstStyle/>
        <a:p>
          <a:endParaRPr lang="es-ES"/>
        </a:p>
      </dgm:t>
    </dgm:pt>
    <dgm:pt modelId="{34EA9F6E-2D24-4FBB-8FE4-AE41B5EAFA8A}">
      <dgm:prSet custT="1"/>
      <dgm:spPr/>
      <dgm:t>
        <a:bodyPr/>
        <a:lstStyle/>
        <a:p>
          <a:r>
            <a:rPr lang="es-ES" sz="1000" i="1" dirty="0" smtClean="0"/>
            <a:t>Los créditos a los partícipes se concederán de acuerdo a lo establecido en el Reglamento de Préstamos y de conformidad con las resoluciones del Consejo de Administración y disposiciones de la Superintendencia de Bancos y Seguros.”</a:t>
          </a:r>
          <a:endParaRPr lang="es-ES" sz="1000" dirty="0"/>
        </a:p>
      </dgm:t>
    </dgm:pt>
    <dgm:pt modelId="{9CA68E06-790F-4330-89FD-ED8F23A1FED3}" type="parTrans" cxnId="{43105608-1499-4BB6-90CE-946B67865E1F}">
      <dgm:prSet/>
      <dgm:spPr/>
      <dgm:t>
        <a:bodyPr/>
        <a:lstStyle/>
        <a:p>
          <a:endParaRPr lang="es-ES"/>
        </a:p>
      </dgm:t>
    </dgm:pt>
    <dgm:pt modelId="{431347FF-EA4A-43D3-AFB3-12C4B30A3D0A}" type="sibTrans" cxnId="{43105608-1499-4BB6-90CE-946B67865E1F}">
      <dgm:prSet/>
      <dgm:spPr/>
      <dgm:t>
        <a:bodyPr/>
        <a:lstStyle/>
        <a:p>
          <a:endParaRPr lang="es-ES"/>
        </a:p>
      </dgm:t>
    </dgm:pt>
    <dgm:pt modelId="{679CB05A-9258-42CC-8F60-31EA3FCEFF56}">
      <dgm:prSet custT="1"/>
      <dgm:spPr/>
      <dgm:t>
        <a:bodyPr/>
        <a:lstStyle/>
        <a:p>
          <a:r>
            <a:rPr lang="es-ES" sz="1000" i="1" dirty="0" smtClean="0"/>
            <a:t>Asamblea General de partícipes;</a:t>
          </a:r>
          <a:endParaRPr lang="es-ES" sz="1000" dirty="0"/>
        </a:p>
      </dgm:t>
    </dgm:pt>
    <dgm:pt modelId="{4240F955-F9CE-440C-9FAE-469D95F27CCA}" type="parTrans" cxnId="{71F4DCDD-3193-4EA9-B962-77DEA00AD5A6}">
      <dgm:prSet/>
      <dgm:spPr/>
      <dgm:t>
        <a:bodyPr/>
        <a:lstStyle/>
        <a:p>
          <a:endParaRPr lang="es-ES"/>
        </a:p>
      </dgm:t>
    </dgm:pt>
    <dgm:pt modelId="{033C3026-C6D0-4163-B06A-07906D1732B4}" type="sibTrans" cxnId="{71F4DCDD-3193-4EA9-B962-77DEA00AD5A6}">
      <dgm:prSet/>
      <dgm:spPr/>
      <dgm:t>
        <a:bodyPr/>
        <a:lstStyle/>
        <a:p>
          <a:endParaRPr lang="es-ES"/>
        </a:p>
      </dgm:t>
    </dgm:pt>
    <dgm:pt modelId="{6EE6857B-E6C3-474B-AB7A-46CE747C8BEF}">
      <dgm:prSet custT="1"/>
      <dgm:spPr/>
      <dgm:t>
        <a:bodyPr/>
        <a:lstStyle/>
        <a:p>
          <a:r>
            <a:rPr lang="es-ES" sz="1000" i="1" dirty="0" smtClean="0"/>
            <a:t>Consejo de Administración;</a:t>
          </a:r>
          <a:endParaRPr lang="es-ES" sz="1000" dirty="0"/>
        </a:p>
      </dgm:t>
    </dgm:pt>
    <dgm:pt modelId="{E01F3F27-6D99-4062-B4E9-2FADA4EA1C84}" type="parTrans" cxnId="{A61E4EE2-09EF-4959-9613-5DF7844F18FF}">
      <dgm:prSet/>
      <dgm:spPr/>
      <dgm:t>
        <a:bodyPr/>
        <a:lstStyle/>
        <a:p>
          <a:endParaRPr lang="es-ES"/>
        </a:p>
      </dgm:t>
    </dgm:pt>
    <dgm:pt modelId="{8423C048-5B9B-41EA-BDB2-F9F505D367A1}" type="sibTrans" cxnId="{A61E4EE2-09EF-4959-9613-5DF7844F18FF}">
      <dgm:prSet/>
      <dgm:spPr/>
      <dgm:t>
        <a:bodyPr/>
        <a:lstStyle/>
        <a:p>
          <a:endParaRPr lang="es-ES"/>
        </a:p>
      </dgm:t>
    </dgm:pt>
    <dgm:pt modelId="{EB4F625B-CBFA-49D9-B69F-CAB523B92967}">
      <dgm:prSet custT="1"/>
      <dgm:spPr/>
      <dgm:t>
        <a:bodyPr/>
        <a:lstStyle/>
        <a:p>
          <a:r>
            <a:rPr lang="es-ES" sz="1000" i="1" dirty="0" smtClean="0"/>
            <a:t>Comité de auditoría;</a:t>
          </a:r>
          <a:endParaRPr lang="es-ES" sz="1000" dirty="0"/>
        </a:p>
      </dgm:t>
    </dgm:pt>
    <dgm:pt modelId="{D952C446-DA2F-4C69-955B-48D43F4FEAB2}" type="parTrans" cxnId="{A3EDA53E-1D3D-4335-9005-8749B20AE833}">
      <dgm:prSet/>
      <dgm:spPr/>
      <dgm:t>
        <a:bodyPr/>
        <a:lstStyle/>
        <a:p>
          <a:endParaRPr lang="es-ES"/>
        </a:p>
      </dgm:t>
    </dgm:pt>
    <dgm:pt modelId="{F73EA769-D3CF-4C3D-A52D-7C3D7E600762}" type="sibTrans" cxnId="{A3EDA53E-1D3D-4335-9005-8749B20AE833}">
      <dgm:prSet/>
      <dgm:spPr/>
      <dgm:t>
        <a:bodyPr/>
        <a:lstStyle/>
        <a:p>
          <a:endParaRPr lang="es-ES"/>
        </a:p>
      </dgm:t>
    </dgm:pt>
    <dgm:pt modelId="{D0205020-3192-4D4A-A13B-E421BC928875}">
      <dgm:prSet custT="1"/>
      <dgm:spPr/>
      <dgm:t>
        <a:bodyPr/>
        <a:lstStyle/>
        <a:p>
          <a:r>
            <a:rPr lang="es-ES" sz="1000" i="1" dirty="0" smtClean="0"/>
            <a:t>Representante legal;</a:t>
          </a:r>
          <a:endParaRPr lang="es-ES" sz="1000" dirty="0"/>
        </a:p>
      </dgm:t>
    </dgm:pt>
    <dgm:pt modelId="{503E75C9-F2EC-45FA-ACD7-7A544AA2E295}" type="parTrans" cxnId="{279BBDCB-5651-40A4-B63A-EE2ABF6A2502}">
      <dgm:prSet/>
      <dgm:spPr/>
      <dgm:t>
        <a:bodyPr/>
        <a:lstStyle/>
        <a:p>
          <a:endParaRPr lang="es-ES"/>
        </a:p>
      </dgm:t>
    </dgm:pt>
    <dgm:pt modelId="{ADDA93B5-E177-4787-9B89-F3CA25A54A9C}" type="sibTrans" cxnId="{279BBDCB-5651-40A4-B63A-EE2ABF6A2502}">
      <dgm:prSet/>
      <dgm:spPr/>
      <dgm:t>
        <a:bodyPr/>
        <a:lstStyle/>
        <a:p>
          <a:endParaRPr lang="es-ES"/>
        </a:p>
      </dgm:t>
    </dgm:pt>
    <dgm:pt modelId="{262C11E8-5B44-4B77-AA0B-CC07238D1679}">
      <dgm:prSet custT="1"/>
      <dgm:spPr/>
      <dgm:t>
        <a:bodyPr/>
        <a:lstStyle/>
        <a:p>
          <a:r>
            <a:rPr lang="es-ES" sz="1000" i="1" dirty="0" smtClean="0"/>
            <a:t>Comité de riesgos;</a:t>
          </a:r>
          <a:endParaRPr lang="es-ES" sz="1000" dirty="0"/>
        </a:p>
      </dgm:t>
    </dgm:pt>
    <dgm:pt modelId="{4016E872-0D30-4956-B544-D1DD61B3D856}" type="parTrans" cxnId="{CD761830-A4BB-4A2E-B7A3-84439779D297}">
      <dgm:prSet/>
      <dgm:spPr/>
      <dgm:t>
        <a:bodyPr/>
        <a:lstStyle/>
        <a:p>
          <a:endParaRPr lang="es-ES"/>
        </a:p>
      </dgm:t>
    </dgm:pt>
    <dgm:pt modelId="{DDC622DF-5D5F-4969-825F-4354B3B40C76}" type="sibTrans" cxnId="{CD761830-A4BB-4A2E-B7A3-84439779D297}">
      <dgm:prSet/>
      <dgm:spPr/>
      <dgm:t>
        <a:bodyPr/>
        <a:lstStyle/>
        <a:p>
          <a:endParaRPr lang="es-ES"/>
        </a:p>
      </dgm:t>
    </dgm:pt>
    <dgm:pt modelId="{E01BF94A-A6E0-4B37-91A6-ABB82FA5EE2D}">
      <dgm:prSet custT="1"/>
      <dgm:spPr/>
      <dgm:t>
        <a:bodyPr/>
        <a:lstStyle/>
        <a:p>
          <a:r>
            <a:rPr lang="es-ES" sz="1000" i="1" dirty="0" smtClean="0"/>
            <a:t>Comité de inversiones y crédito;</a:t>
          </a:r>
          <a:endParaRPr lang="es-ES" sz="1000" dirty="0"/>
        </a:p>
      </dgm:t>
    </dgm:pt>
    <dgm:pt modelId="{9884FB66-6E90-4D02-9214-4DA07AA1F0E4}" type="parTrans" cxnId="{C5245A4D-B9DE-4A81-B4EE-9DC7BB895736}">
      <dgm:prSet/>
      <dgm:spPr/>
      <dgm:t>
        <a:bodyPr/>
        <a:lstStyle/>
        <a:p>
          <a:endParaRPr lang="es-ES"/>
        </a:p>
      </dgm:t>
    </dgm:pt>
    <dgm:pt modelId="{A15F1E3E-12CE-4998-BF86-231DD15745EE}" type="sibTrans" cxnId="{C5245A4D-B9DE-4A81-B4EE-9DC7BB895736}">
      <dgm:prSet/>
      <dgm:spPr/>
      <dgm:t>
        <a:bodyPr/>
        <a:lstStyle/>
        <a:p>
          <a:endParaRPr lang="es-ES"/>
        </a:p>
      </dgm:t>
    </dgm:pt>
    <dgm:pt modelId="{98E6377D-E30A-44E8-8F3B-C8CAD585B3CC}">
      <dgm:prSet custT="1"/>
      <dgm:spPr/>
      <dgm:t>
        <a:bodyPr/>
        <a:lstStyle/>
        <a:p>
          <a:r>
            <a:rPr lang="es-ES" sz="1000" i="1" dirty="0" smtClean="0"/>
            <a:t>Comité de prestaciones;</a:t>
          </a:r>
          <a:endParaRPr lang="es-ES" sz="1000" dirty="0"/>
        </a:p>
      </dgm:t>
    </dgm:pt>
    <dgm:pt modelId="{AFC68CBD-77FF-4C47-A00B-A241DCB3B4CA}" type="parTrans" cxnId="{FBF5D55B-43F9-4935-BCB9-FCB1C85C143F}">
      <dgm:prSet/>
      <dgm:spPr/>
      <dgm:t>
        <a:bodyPr/>
        <a:lstStyle/>
        <a:p>
          <a:endParaRPr lang="es-ES"/>
        </a:p>
      </dgm:t>
    </dgm:pt>
    <dgm:pt modelId="{B02BB0C4-6442-436B-A606-B8562083CCC9}" type="sibTrans" cxnId="{FBF5D55B-43F9-4935-BCB9-FCB1C85C143F}">
      <dgm:prSet/>
      <dgm:spPr/>
      <dgm:t>
        <a:bodyPr/>
        <a:lstStyle/>
        <a:p>
          <a:endParaRPr lang="es-ES"/>
        </a:p>
      </dgm:t>
    </dgm:pt>
    <dgm:pt modelId="{26819E93-EB00-4A79-975E-4D6E590ED7AF}">
      <dgm:prSet custT="1"/>
      <dgm:spPr/>
      <dgm:t>
        <a:bodyPr/>
        <a:lstStyle/>
        <a:p>
          <a:r>
            <a:rPr lang="es-ES" sz="1000" i="1" dirty="0" smtClean="0"/>
            <a:t>Área de contabilidad y custodia de valores; y,</a:t>
          </a:r>
          <a:endParaRPr lang="es-ES" sz="1000" dirty="0"/>
        </a:p>
      </dgm:t>
    </dgm:pt>
    <dgm:pt modelId="{BE8BA83D-FE02-404C-BF95-13465AF27A9B}" type="parTrans" cxnId="{07A2EFFE-3E31-4DDF-9583-56E0E1F0F805}">
      <dgm:prSet/>
      <dgm:spPr/>
      <dgm:t>
        <a:bodyPr/>
        <a:lstStyle/>
        <a:p>
          <a:endParaRPr lang="es-ES"/>
        </a:p>
      </dgm:t>
    </dgm:pt>
    <dgm:pt modelId="{01EE4FA3-DE92-4DD2-BEF5-9BF173BD19BD}" type="sibTrans" cxnId="{07A2EFFE-3E31-4DDF-9583-56E0E1F0F805}">
      <dgm:prSet/>
      <dgm:spPr/>
      <dgm:t>
        <a:bodyPr/>
        <a:lstStyle/>
        <a:p>
          <a:endParaRPr lang="es-ES"/>
        </a:p>
      </dgm:t>
    </dgm:pt>
    <dgm:pt modelId="{65848464-85D3-49F9-BAC5-21F0B2C8C380}">
      <dgm:prSet custT="1"/>
      <dgm:spPr/>
      <dgm:t>
        <a:bodyPr/>
        <a:lstStyle/>
        <a:p>
          <a:r>
            <a:rPr lang="es-ES" sz="1000" i="1" dirty="0" smtClean="0"/>
            <a:t>Asesor Jurídico.”</a:t>
          </a:r>
          <a:endParaRPr lang="es-ES" sz="1000" dirty="0"/>
        </a:p>
      </dgm:t>
    </dgm:pt>
    <dgm:pt modelId="{A174D1BE-EF92-4EB7-B651-2BFDDF995760}" type="parTrans" cxnId="{C3BB93A8-8CD9-4F3F-8404-1DB661EEF157}">
      <dgm:prSet/>
      <dgm:spPr/>
      <dgm:t>
        <a:bodyPr/>
        <a:lstStyle/>
        <a:p>
          <a:endParaRPr lang="es-ES"/>
        </a:p>
      </dgm:t>
    </dgm:pt>
    <dgm:pt modelId="{F664DFA0-CCD0-4504-9188-A0CDAB8C8C91}" type="sibTrans" cxnId="{C3BB93A8-8CD9-4F3F-8404-1DB661EEF157}">
      <dgm:prSet/>
      <dgm:spPr/>
      <dgm:t>
        <a:bodyPr/>
        <a:lstStyle/>
        <a:p>
          <a:endParaRPr lang="es-ES"/>
        </a:p>
      </dgm:t>
    </dgm:pt>
    <dgm:pt modelId="{9745259E-0B22-4548-A3B0-5954CAD758D9}" type="pres">
      <dgm:prSet presAssocID="{16592969-B017-4918-839C-BBEFAA39C9A3}" presName="linearFlow" presStyleCnt="0">
        <dgm:presLayoutVars>
          <dgm:dir/>
          <dgm:animLvl val="lvl"/>
          <dgm:resizeHandles val="exact"/>
        </dgm:presLayoutVars>
      </dgm:prSet>
      <dgm:spPr/>
      <dgm:t>
        <a:bodyPr/>
        <a:lstStyle/>
        <a:p>
          <a:endParaRPr lang="es-ES"/>
        </a:p>
      </dgm:t>
    </dgm:pt>
    <dgm:pt modelId="{013DBF84-74E3-476A-857E-98809CF4B93B}" type="pres">
      <dgm:prSet presAssocID="{5520FAF8-9D65-4E72-8688-CF451DB654BB}" presName="composite" presStyleCnt="0"/>
      <dgm:spPr/>
    </dgm:pt>
    <dgm:pt modelId="{981EE501-DD64-46E1-9E25-002B6C21094C}" type="pres">
      <dgm:prSet presAssocID="{5520FAF8-9D65-4E72-8688-CF451DB654BB}" presName="parentText" presStyleLbl="alignNode1" presStyleIdx="0" presStyleCnt="2">
        <dgm:presLayoutVars>
          <dgm:chMax val="1"/>
          <dgm:bulletEnabled val="1"/>
        </dgm:presLayoutVars>
      </dgm:prSet>
      <dgm:spPr/>
      <dgm:t>
        <a:bodyPr/>
        <a:lstStyle/>
        <a:p>
          <a:endParaRPr lang="es-ES"/>
        </a:p>
      </dgm:t>
    </dgm:pt>
    <dgm:pt modelId="{F6BE9B1F-EA6E-4B8B-970C-7C45DC5D5C8C}" type="pres">
      <dgm:prSet presAssocID="{5520FAF8-9D65-4E72-8688-CF451DB654BB}" presName="descendantText" presStyleLbl="alignAcc1" presStyleIdx="0" presStyleCnt="2" custScaleY="144958">
        <dgm:presLayoutVars>
          <dgm:bulletEnabled val="1"/>
        </dgm:presLayoutVars>
      </dgm:prSet>
      <dgm:spPr/>
      <dgm:t>
        <a:bodyPr/>
        <a:lstStyle/>
        <a:p>
          <a:endParaRPr lang="es-ES"/>
        </a:p>
      </dgm:t>
    </dgm:pt>
    <dgm:pt modelId="{23DB83E8-F5FD-4A5F-9AC3-767FFAC8CB80}" type="pres">
      <dgm:prSet presAssocID="{4F8FA110-5838-4F31-8588-C679E998D01A}" presName="sp" presStyleCnt="0"/>
      <dgm:spPr/>
    </dgm:pt>
    <dgm:pt modelId="{33206FAA-8647-4EBC-B213-3E2F52113858}" type="pres">
      <dgm:prSet presAssocID="{E0201294-80E7-4F69-83FC-9C72FF76F9AA}" presName="composite" presStyleCnt="0"/>
      <dgm:spPr/>
    </dgm:pt>
    <dgm:pt modelId="{F0906A1D-2572-4EA5-B75E-DA5D5164E968}" type="pres">
      <dgm:prSet presAssocID="{E0201294-80E7-4F69-83FC-9C72FF76F9AA}" presName="parentText" presStyleLbl="alignNode1" presStyleIdx="1" presStyleCnt="2">
        <dgm:presLayoutVars>
          <dgm:chMax val="1"/>
          <dgm:bulletEnabled val="1"/>
        </dgm:presLayoutVars>
      </dgm:prSet>
      <dgm:spPr/>
      <dgm:t>
        <a:bodyPr/>
        <a:lstStyle/>
        <a:p>
          <a:endParaRPr lang="es-ES"/>
        </a:p>
      </dgm:t>
    </dgm:pt>
    <dgm:pt modelId="{DB476400-18DE-4BE8-9A95-D2D82C08477C}" type="pres">
      <dgm:prSet presAssocID="{E0201294-80E7-4F69-83FC-9C72FF76F9AA}" presName="descendantText" presStyleLbl="alignAcc1" presStyleIdx="1" presStyleCnt="2">
        <dgm:presLayoutVars>
          <dgm:bulletEnabled val="1"/>
        </dgm:presLayoutVars>
      </dgm:prSet>
      <dgm:spPr/>
      <dgm:t>
        <a:bodyPr/>
        <a:lstStyle/>
        <a:p>
          <a:endParaRPr lang="es-ES"/>
        </a:p>
      </dgm:t>
    </dgm:pt>
  </dgm:ptLst>
  <dgm:cxnLst>
    <dgm:cxn modelId="{C5245A4D-B9DE-4A81-B4EE-9DC7BB895736}" srcId="{3369B5A4-4258-4D51-8C52-30A01CD09F1D}" destId="{E01BF94A-A6E0-4B37-91A6-ABB82FA5EE2D}" srcOrd="5" destOrd="0" parTransId="{9884FB66-6E90-4D02-9214-4DA07AA1F0E4}" sibTransId="{A15F1E3E-12CE-4998-BF86-231DD15745EE}"/>
    <dgm:cxn modelId="{C7A26C59-691D-4EEC-9840-593C919448CA}" type="presOf" srcId="{98E6377D-E30A-44E8-8F3B-C8CAD585B3CC}" destId="{DB476400-18DE-4BE8-9A95-D2D82C08477C}" srcOrd="0" destOrd="7" presId="urn:microsoft.com/office/officeart/2005/8/layout/chevron2"/>
    <dgm:cxn modelId="{740C51C4-571B-4778-9AF0-C8B754DEC3C2}" type="presOf" srcId="{26819E93-EB00-4A79-975E-4D6E590ED7AF}" destId="{DB476400-18DE-4BE8-9A95-D2D82C08477C}" srcOrd="0" destOrd="8" presId="urn:microsoft.com/office/officeart/2005/8/layout/chevron2"/>
    <dgm:cxn modelId="{8CE93919-FBC1-45C6-9164-E8197B8A739E}" type="presOf" srcId="{EB4F625B-CBFA-49D9-B69F-CAB523B92967}" destId="{DB476400-18DE-4BE8-9A95-D2D82C08477C}" srcOrd="0" destOrd="3" presId="urn:microsoft.com/office/officeart/2005/8/layout/chevron2"/>
    <dgm:cxn modelId="{EDDD64B8-BBC0-443C-8091-9FE9ACA4D157}" type="presOf" srcId="{16592969-B017-4918-839C-BBEFAA39C9A3}" destId="{9745259E-0B22-4548-A3B0-5954CAD758D9}" srcOrd="0" destOrd="0" presId="urn:microsoft.com/office/officeart/2005/8/layout/chevron2"/>
    <dgm:cxn modelId="{69170257-16F5-4491-A011-CB564EEBC002}" type="presOf" srcId="{78B5A7C1-303F-4BFC-9886-14870EC2B08D}" destId="{F6BE9B1F-EA6E-4B8B-970C-7C45DC5D5C8C}" srcOrd="0" destOrd="7" presId="urn:microsoft.com/office/officeart/2005/8/layout/chevron2"/>
    <dgm:cxn modelId="{CEE234CF-3021-498F-90D1-C840756F3DA1}" type="presOf" srcId="{5520FAF8-9D65-4E72-8688-CF451DB654BB}" destId="{981EE501-DD64-46E1-9E25-002B6C21094C}" srcOrd="0" destOrd="0" presId="urn:microsoft.com/office/officeart/2005/8/layout/chevron2"/>
    <dgm:cxn modelId="{107D657A-558B-4A26-BD9D-134D7A487986}" type="presOf" srcId="{8BF2DA5B-4A24-4246-BC7F-5C280828D0EF}" destId="{F6BE9B1F-EA6E-4B8B-970C-7C45DC5D5C8C}" srcOrd="0" destOrd="0" presId="urn:microsoft.com/office/officeart/2005/8/layout/chevron2"/>
    <dgm:cxn modelId="{7BAF87B9-D4B6-4773-BCFC-052719914DFE}" type="presOf" srcId="{E0201294-80E7-4F69-83FC-9C72FF76F9AA}" destId="{F0906A1D-2572-4EA5-B75E-DA5D5164E968}" srcOrd="0" destOrd="0" presId="urn:microsoft.com/office/officeart/2005/8/layout/chevron2"/>
    <dgm:cxn modelId="{4E5CF7DA-4F4A-4A7C-AB4B-914190402044}" type="presOf" srcId="{262C11E8-5B44-4B77-AA0B-CC07238D1679}" destId="{DB476400-18DE-4BE8-9A95-D2D82C08477C}" srcOrd="0" destOrd="5" presId="urn:microsoft.com/office/officeart/2005/8/layout/chevron2"/>
    <dgm:cxn modelId="{A61E4EE2-09EF-4959-9613-5DF7844F18FF}" srcId="{3369B5A4-4258-4D51-8C52-30A01CD09F1D}" destId="{6EE6857B-E6C3-474B-AB7A-46CE747C8BEF}" srcOrd="1" destOrd="0" parTransId="{E01F3F27-6D99-4062-B4E9-2FADA4EA1C84}" sibTransId="{8423C048-5B9B-41EA-BDB2-F9F505D367A1}"/>
    <dgm:cxn modelId="{E308D3C8-93BF-4F04-9292-17CEFF523EE4}" srcId="{5520FAF8-9D65-4E72-8688-CF451DB654BB}" destId="{8BF2DA5B-4A24-4246-BC7F-5C280828D0EF}" srcOrd="0" destOrd="0" parTransId="{E199CC13-581A-4C5C-875C-451F12D8A519}" sibTransId="{B62604CE-7FD5-44EA-8D6A-30E0899A3CB6}"/>
    <dgm:cxn modelId="{C8BEC385-433B-430B-9717-244E2C4AFC35}" type="presOf" srcId="{BDCC9092-A3C9-4E59-83C1-8D9E5BA7B4F2}" destId="{F6BE9B1F-EA6E-4B8B-970C-7C45DC5D5C8C}" srcOrd="0" destOrd="5" presId="urn:microsoft.com/office/officeart/2005/8/layout/chevron2"/>
    <dgm:cxn modelId="{F4340A82-82DF-4B85-B13D-9192B6D54804}" srcId="{5520FAF8-9D65-4E72-8688-CF451DB654BB}" destId="{78B5A7C1-303F-4BFC-9886-14870EC2B08D}" srcOrd="7" destOrd="0" parTransId="{85EBEC9D-2120-4E2D-A82C-4C9FB262913B}" sibTransId="{EE53519F-E10E-4ED9-A25E-EF066BBB1E46}"/>
    <dgm:cxn modelId="{DA14EAC4-3632-4C75-AA96-A14DFDAACF8A}" type="presOf" srcId="{AC9DD378-957F-47E4-9E90-E9049AF9B6AE}" destId="{F6BE9B1F-EA6E-4B8B-970C-7C45DC5D5C8C}" srcOrd="0" destOrd="6" presId="urn:microsoft.com/office/officeart/2005/8/layout/chevron2"/>
    <dgm:cxn modelId="{C5A95C2C-DA5F-4DBC-995D-B3B74CF77AC4}" srcId="{5520FAF8-9D65-4E72-8688-CF451DB654BB}" destId="{F7780967-C471-446F-A092-A91D4D89A7B1}" srcOrd="4" destOrd="0" parTransId="{93C0069A-430E-47DE-80C6-CA2FB88014A2}" sibTransId="{FBF1D3E2-C615-4C2B-8AA6-237B3D864F1B}"/>
    <dgm:cxn modelId="{D02E17BB-1D3D-4C39-A9BE-84198C76F1B7}" type="presOf" srcId="{679CB05A-9258-42CC-8F60-31EA3FCEFF56}" destId="{DB476400-18DE-4BE8-9A95-D2D82C08477C}" srcOrd="0" destOrd="1" presId="urn:microsoft.com/office/officeart/2005/8/layout/chevron2"/>
    <dgm:cxn modelId="{66AF4428-0826-47BB-9073-F2C16590BAC8}" type="presOf" srcId="{E2A6145E-6271-4D37-87BA-9651DF7BB74D}" destId="{F6BE9B1F-EA6E-4B8B-970C-7C45DC5D5C8C}" srcOrd="0" destOrd="2" presId="urn:microsoft.com/office/officeart/2005/8/layout/chevron2"/>
    <dgm:cxn modelId="{06B53CB8-3044-417C-8110-58C7877B2000}" type="presOf" srcId="{3B42699B-6CE5-40FD-B1FE-73509B2E9A19}" destId="{F6BE9B1F-EA6E-4B8B-970C-7C45DC5D5C8C}" srcOrd="0" destOrd="1" presId="urn:microsoft.com/office/officeart/2005/8/layout/chevron2"/>
    <dgm:cxn modelId="{EB31CE7B-3661-4B7D-9AD8-F19952D2F8E7}" srcId="{5520FAF8-9D65-4E72-8688-CF451DB654BB}" destId="{E2A6145E-6271-4D37-87BA-9651DF7BB74D}" srcOrd="2" destOrd="0" parTransId="{12149407-4567-4D85-8A65-D9F4DA5CB056}" sibTransId="{F89AE3BF-E8A0-4D13-A1F0-A35945FB045A}"/>
    <dgm:cxn modelId="{6D061BCD-DE87-4D1B-A653-654091E2A114}" type="presOf" srcId="{3369B5A4-4258-4D51-8C52-30A01CD09F1D}" destId="{DB476400-18DE-4BE8-9A95-D2D82C08477C}" srcOrd="0" destOrd="0" presId="urn:microsoft.com/office/officeart/2005/8/layout/chevron2"/>
    <dgm:cxn modelId="{CBD4D2B7-DA8B-4FD0-9D85-D8A75A65D380}" srcId="{5520FAF8-9D65-4E72-8688-CF451DB654BB}" destId="{AC9DD378-957F-47E4-9E90-E9049AF9B6AE}" srcOrd="6" destOrd="0" parTransId="{E2F65DFE-48AD-41F1-A0C1-BEDDFB175974}" sibTransId="{F20BB3E9-07D2-4A92-8706-F5C5ECD2D5D0}"/>
    <dgm:cxn modelId="{DCB84D67-E4DC-4718-AC5C-2545555752BD}" srcId="{5520FAF8-9D65-4E72-8688-CF451DB654BB}" destId="{BDCC9092-A3C9-4E59-83C1-8D9E5BA7B4F2}" srcOrd="5" destOrd="0" parTransId="{DE76F5EE-C0D3-41E0-8D94-15A8583D7137}" sibTransId="{4C7531E3-1984-4E6A-8C7A-965FB4CA8EB1}"/>
    <dgm:cxn modelId="{C03BF393-54C4-45A3-AD25-6E0748A6CC04}" type="presOf" srcId="{E01BF94A-A6E0-4B37-91A6-ABB82FA5EE2D}" destId="{DB476400-18DE-4BE8-9A95-D2D82C08477C}" srcOrd="0" destOrd="6" presId="urn:microsoft.com/office/officeart/2005/8/layout/chevron2"/>
    <dgm:cxn modelId="{C3BB93A8-8CD9-4F3F-8404-1DB661EEF157}" srcId="{3369B5A4-4258-4D51-8C52-30A01CD09F1D}" destId="{65848464-85D3-49F9-BAC5-21F0B2C8C380}" srcOrd="8" destOrd="0" parTransId="{A174D1BE-EF92-4EB7-B651-2BFDDF995760}" sibTransId="{F664DFA0-CCD0-4504-9188-A0CDAB8C8C91}"/>
    <dgm:cxn modelId="{BC744DF7-7566-45F7-AE38-9A20C55A5FC0}" type="presOf" srcId="{34EA9F6E-2D24-4FBB-8FE4-AE41B5EAFA8A}" destId="{F6BE9B1F-EA6E-4B8B-970C-7C45DC5D5C8C}" srcOrd="0" destOrd="8" presId="urn:microsoft.com/office/officeart/2005/8/layout/chevron2"/>
    <dgm:cxn modelId="{43105608-1499-4BB6-90CE-946B67865E1F}" srcId="{5520FAF8-9D65-4E72-8688-CF451DB654BB}" destId="{34EA9F6E-2D24-4FBB-8FE4-AE41B5EAFA8A}" srcOrd="8" destOrd="0" parTransId="{9CA68E06-790F-4330-89FD-ED8F23A1FED3}" sibTransId="{431347FF-EA4A-43D3-AFB3-12C4B30A3D0A}"/>
    <dgm:cxn modelId="{BDAC4D5F-6D9D-4AA5-9456-3FC90A4C216D}" type="presOf" srcId="{F7780967-C471-446F-A092-A91D4D89A7B1}" destId="{F6BE9B1F-EA6E-4B8B-970C-7C45DC5D5C8C}" srcOrd="0" destOrd="4" presId="urn:microsoft.com/office/officeart/2005/8/layout/chevron2"/>
    <dgm:cxn modelId="{CD761830-A4BB-4A2E-B7A3-84439779D297}" srcId="{3369B5A4-4258-4D51-8C52-30A01CD09F1D}" destId="{262C11E8-5B44-4B77-AA0B-CC07238D1679}" srcOrd="4" destOrd="0" parTransId="{4016E872-0D30-4956-B544-D1DD61B3D856}" sibTransId="{DDC622DF-5D5F-4969-825F-4354B3B40C76}"/>
    <dgm:cxn modelId="{10DFB5FD-2C2F-4F4D-BFFF-42D8C5BA988F}" srcId="{5520FAF8-9D65-4E72-8688-CF451DB654BB}" destId="{003381EA-9205-425C-98EE-E91ABB4C7AB6}" srcOrd="3" destOrd="0" parTransId="{8A991320-2642-44AC-978C-35EA3EE4AFA5}" sibTransId="{031900A7-3C08-44A3-A247-2387999E7709}"/>
    <dgm:cxn modelId="{FBF5D55B-43F9-4935-BCB9-FCB1C85C143F}" srcId="{3369B5A4-4258-4D51-8C52-30A01CD09F1D}" destId="{98E6377D-E30A-44E8-8F3B-C8CAD585B3CC}" srcOrd="6" destOrd="0" parTransId="{AFC68CBD-77FF-4C47-A00B-A241DCB3B4CA}" sibTransId="{B02BB0C4-6442-436B-A606-B8562083CCC9}"/>
    <dgm:cxn modelId="{279BBDCB-5651-40A4-B63A-EE2ABF6A2502}" srcId="{3369B5A4-4258-4D51-8C52-30A01CD09F1D}" destId="{D0205020-3192-4D4A-A13B-E421BC928875}" srcOrd="3" destOrd="0" parTransId="{503E75C9-F2EC-45FA-ACD7-7A544AA2E295}" sibTransId="{ADDA93B5-E177-4787-9B89-F3CA25A54A9C}"/>
    <dgm:cxn modelId="{DBED55ED-290C-48E6-BDC9-965F22A7BB5B}" type="presOf" srcId="{6EE6857B-E6C3-474B-AB7A-46CE747C8BEF}" destId="{DB476400-18DE-4BE8-9A95-D2D82C08477C}" srcOrd="0" destOrd="2" presId="urn:microsoft.com/office/officeart/2005/8/layout/chevron2"/>
    <dgm:cxn modelId="{596EB154-12B4-4C0A-ABA5-4AE06775D43C}" type="presOf" srcId="{003381EA-9205-425C-98EE-E91ABB4C7AB6}" destId="{F6BE9B1F-EA6E-4B8B-970C-7C45DC5D5C8C}" srcOrd="0" destOrd="3" presId="urn:microsoft.com/office/officeart/2005/8/layout/chevron2"/>
    <dgm:cxn modelId="{6A860493-0112-410E-8AA9-46E140DC6CAB}" srcId="{5520FAF8-9D65-4E72-8688-CF451DB654BB}" destId="{3B42699B-6CE5-40FD-B1FE-73509B2E9A19}" srcOrd="1" destOrd="0" parTransId="{270C644D-6833-43F2-85F9-0F7D93A5D371}" sibTransId="{CA3E6D8D-02CD-4997-A894-9749D7CA04B1}"/>
    <dgm:cxn modelId="{E5A2B3AD-28F2-4139-93D3-1A907D99C714}" srcId="{16592969-B017-4918-839C-BBEFAA39C9A3}" destId="{E0201294-80E7-4F69-83FC-9C72FF76F9AA}" srcOrd="1" destOrd="0" parTransId="{749858C9-8B3D-44D1-9885-B8BB0DC19C65}" sibTransId="{C13C6038-9DB5-436C-9CEB-BC1EA5D920CB}"/>
    <dgm:cxn modelId="{50FF58EF-7375-405F-AEBD-BEA88CCE0DA9}" srcId="{16592969-B017-4918-839C-BBEFAA39C9A3}" destId="{5520FAF8-9D65-4E72-8688-CF451DB654BB}" srcOrd="0" destOrd="0" parTransId="{18E379D5-28B7-4BA5-AB60-263ADFBA23ED}" sibTransId="{4F8FA110-5838-4F31-8588-C679E998D01A}"/>
    <dgm:cxn modelId="{AB44C1AB-EB9E-4383-A309-EA159C7915B1}" srcId="{E0201294-80E7-4F69-83FC-9C72FF76F9AA}" destId="{3369B5A4-4258-4D51-8C52-30A01CD09F1D}" srcOrd="0" destOrd="0" parTransId="{A375317F-1706-4769-9C31-81A2F69FC146}" sibTransId="{99E2218B-D5A6-47CD-85A6-51D1A9365599}"/>
    <dgm:cxn modelId="{07A2EFFE-3E31-4DDF-9583-56E0E1F0F805}" srcId="{3369B5A4-4258-4D51-8C52-30A01CD09F1D}" destId="{26819E93-EB00-4A79-975E-4D6E590ED7AF}" srcOrd="7" destOrd="0" parTransId="{BE8BA83D-FE02-404C-BF95-13465AF27A9B}" sibTransId="{01EE4FA3-DE92-4DD2-BEF5-9BF173BD19BD}"/>
    <dgm:cxn modelId="{556A1A12-87F2-4EB2-BDF8-D57876A75330}" type="presOf" srcId="{65848464-85D3-49F9-BAC5-21F0B2C8C380}" destId="{DB476400-18DE-4BE8-9A95-D2D82C08477C}" srcOrd="0" destOrd="9" presId="urn:microsoft.com/office/officeart/2005/8/layout/chevron2"/>
    <dgm:cxn modelId="{514A45CC-328E-4EDB-9CED-33C4A8F60F51}" type="presOf" srcId="{D0205020-3192-4D4A-A13B-E421BC928875}" destId="{DB476400-18DE-4BE8-9A95-D2D82C08477C}" srcOrd="0" destOrd="4" presId="urn:microsoft.com/office/officeart/2005/8/layout/chevron2"/>
    <dgm:cxn modelId="{A3EDA53E-1D3D-4335-9005-8749B20AE833}" srcId="{3369B5A4-4258-4D51-8C52-30A01CD09F1D}" destId="{EB4F625B-CBFA-49D9-B69F-CAB523B92967}" srcOrd="2" destOrd="0" parTransId="{D952C446-DA2F-4C69-955B-48D43F4FEAB2}" sibTransId="{F73EA769-D3CF-4C3D-A52D-7C3D7E600762}"/>
    <dgm:cxn modelId="{71F4DCDD-3193-4EA9-B962-77DEA00AD5A6}" srcId="{3369B5A4-4258-4D51-8C52-30A01CD09F1D}" destId="{679CB05A-9258-42CC-8F60-31EA3FCEFF56}" srcOrd="0" destOrd="0" parTransId="{4240F955-F9CE-440C-9FAE-469D95F27CCA}" sibTransId="{033C3026-C6D0-4163-B06A-07906D1732B4}"/>
    <dgm:cxn modelId="{C3A8B436-0111-49C1-91AE-0DB641E615AC}" type="presParOf" srcId="{9745259E-0B22-4548-A3B0-5954CAD758D9}" destId="{013DBF84-74E3-476A-857E-98809CF4B93B}" srcOrd="0" destOrd="0" presId="urn:microsoft.com/office/officeart/2005/8/layout/chevron2"/>
    <dgm:cxn modelId="{C89DED2E-B16A-4E9A-9AB7-DD681387DE0E}" type="presParOf" srcId="{013DBF84-74E3-476A-857E-98809CF4B93B}" destId="{981EE501-DD64-46E1-9E25-002B6C21094C}" srcOrd="0" destOrd="0" presId="urn:microsoft.com/office/officeart/2005/8/layout/chevron2"/>
    <dgm:cxn modelId="{043729C1-EF29-45E1-B2F5-EA75F0CD588C}" type="presParOf" srcId="{013DBF84-74E3-476A-857E-98809CF4B93B}" destId="{F6BE9B1F-EA6E-4B8B-970C-7C45DC5D5C8C}" srcOrd="1" destOrd="0" presId="urn:microsoft.com/office/officeart/2005/8/layout/chevron2"/>
    <dgm:cxn modelId="{86BEA388-3FF3-4CD2-A0C9-CA2B87B1204C}" type="presParOf" srcId="{9745259E-0B22-4548-A3B0-5954CAD758D9}" destId="{23DB83E8-F5FD-4A5F-9AC3-767FFAC8CB80}" srcOrd="1" destOrd="0" presId="urn:microsoft.com/office/officeart/2005/8/layout/chevron2"/>
    <dgm:cxn modelId="{3FE07E1E-5AC4-408B-91BC-FD4E20E1985D}" type="presParOf" srcId="{9745259E-0B22-4548-A3B0-5954CAD758D9}" destId="{33206FAA-8647-4EBC-B213-3E2F52113858}" srcOrd="2" destOrd="0" presId="urn:microsoft.com/office/officeart/2005/8/layout/chevron2"/>
    <dgm:cxn modelId="{162D2710-0798-4F36-8C68-4C10D11E284B}" type="presParOf" srcId="{33206FAA-8647-4EBC-B213-3E2F52113858}" destId="{F0906A1D-2572-4EA5-B75E-DA5D5164E968}" srcOrd="0" destOrd="0" presId="urn:microsoft.com/office/officeart/2005/8/layout/chevron2"/>
    <dgm:cxn modelId="{7EDC19F1-9032-4577-9D3E-4EE168DB029E}" type="presParOf" srcId="{33206FAA-8647-4EBC-B213-3E2F52113858}" destId="{DB476400-18DE-4BE8-9A95-D2D82C0847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770CD4-490F-41A1-ACCA-645C2976FED7}"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FCFD1B76-5A65-4FF4-A319-9A5F766A861A}">
      <dgm:prSet phldrT="[Texto]"/>
      <dgm:spPr/>
      <dgm:t>
        <a:bodyPr/>
        <a:lstStyle/>
        <a:p>
          <a:r>
            <a:rPr lang="es-ES" b="1" dirty="0" smtClean="0"/>
            <a:t>CONFLICTOS DE INTERÉS Y CONTROVERSIAS</a:t>
          </a:r>
          <a:endParaRPr lang="es-ES" dirty="0"/>
        </a:p>
      </dgm:t>
    </dgm:pt>
    <dgm:pt modelId="{A58F361A-7D35-42E9-AC43-90EAB6180BFA}" type="parTrans" cxnId="{C7C46209-E090-4F33-83EC-E5DB41C6445A}">
      <dgm:prSet/>
      <dgm:spPr/>
      <dgm:t>
        <a:bodyPr/>
        <a:lstStyle/>
        <a:p>
          <a:endParaRPr lang="es-ES"/>
        </a:p>
      </dgm:t>
    </dgm:pt>
    <dgm:pt modelId="{915071CD-2A9C-4445-B74A-C1800E640480}" type="sibTrans" cxnId="{C7C46209-E090-4F33-83EC-E5DB41C6445A}">
      <dgm:prSet/>
      <dgm:spPr/>
      <dgm:t>
        <a:bodyPr/>
        <a:lstStyle/>
        <a:p>
          <a:endParaRPr lang="es-ES"/>
        </a:p>
      </dgm:t>
    </dgm:pt>
    <dgm:pt modelId="{2355081A-C478-41FD-B123-A65FF8C9F761}">
      <dgm:prSet phldrT="[Texto]" custT="1"/>
      <dgm:spPr/>
      <dgm:t>
        <a:bodyPr/>
        <a:lstStyle/>
        <a:p>
          <a:r>
            <a:rPr lang="es-ES" sz="1000" i="1" dirty="0" smtClean="0"/>
            <a:t>“Art. 25.- Conflictos de Interés y Controversias.- El FCPC-ESPE tendrá las siguientes consideraciones para el manejo de conflictos de interés mismas que estarán contenidas en el Código de Ética:</a:t>
          </a:r>
          <a:endParaRPr lang="es-ES" sz="1000" dirty="0"/>
        </a:p>
      </dgm:t>
    </dgm:pt>
    <dgm:pt modelId="{E0FC361D-4571-4075-B2A1-5180243B5DA8}" type="parTrans" cxnId="{DC34E762-A124-4A77-9251-D8FEABBA7A8E}">
      <dgm:prSet/>
      <dgm:spPr/>
      <dgm:t>
        <a:bodyPr/>
        <a:lstStyle/>
        <a:p>
          <a:endParaRPr lang="es-ES"/>
        </a:p>
      </dgm:t>
    </dgm:pt>
    <dgm:pt modelId="{1B529D58-9E27-4250-9EC5-91AECA35F2E3}" type="sibTrans" cxnId="{DC34E762-A124-4A77-9251-D8FEABBA7A8E}">
      <dgm:prSet/>
      <dgm:spPr/>
      <dgm:t>
        <a:bodyPr/>
        <a:lstStyle/>
        <a:p>
          <a:endParaRPr lang="es-ES"/>
        </a:p>
      </dgm:t>
    </dgm:pt>
    <dgm:pt modelId="{26BE32E6-2861-4805-9BC7-EAA1B642B264}">
      <dgm:prSet phldrT="[Texto]"/>
      <dgm:spPr/>
      <dgm:t>
        <a:bodyPr/>
        <a:lstStyle/>
        <a:p>
          <a:r>
            <a:rPr lang="es-EC" b="1" dirty="0" smtClean="0"/>
            <a:t>ASAMBLEA GENERAL DE PARTÍCIPES</a:t>
          </a:r>
          <a:endParaRPr lang="es-ES" dirty="0"/>
        </a:p>
      </dgm:t>
    </dgm:pt>
    <dgm:pt modelId="{2E1421B3-BDC7-4B23-A415-05235398B465}" type="parTrans" cxnId="{A18A68A1-B165-4B9B-B696-F6202028058E}">
      <dgm:prSet/>
      <dgm:spPr/>
      <dgm:t>
        <a:bodyPr/>
        <a:lstStyle/>
        <a:p>
          <a:endParaRPr lang="es-ES"/>
        </a:p>
      </dgm:t>
    </dgm:pt>
    <dgm:pt modelId="{88BCF385-D14E-4920-B9FC-D7C1F1118233}" type="sibTrans" cxnId="{A18A68A1-B165-4B9B-B696-F6202028058E}">
      <dgm:prSet/>
      <dgm:spPr/>
      <dgm:t>
        <a:bodyPr/>
        <a:lstStyle/>
        <a:p>
          <a:endParaRPr lang="es-ES"/>
        </a:p>
      </dgm:t>
    </dgm:pt>
    <dgm:pt modelId="{69627D52-E0A4-4E63-B3A1-6667BC59AD27}">
      <dgm:prSet phldrT="[Texto]" custT="1"/>
      <dgm:spPr/>
      <dgm:t>
        <a:bodyPr/>
        <a:lstStyle/>
        <a:p>
          <a:r>
            <a:rPr lang="es-ES" sz="1200" i="1" dirty="0" smtClean="0"/>
            <a:t>“Art. 30.- Convocatoria.- La convocatoria a Asamblea General de Partícipes se realizará por lo menos con quince (15) días de anticipación a la fecha de su celebración, debiendo indicarse en la convocatoria el orden del día, el lugar, día y hora de la reunión.”</a:t>
          </a:r>
          <a:endParaRPr lang="es-ES" sz="1200" dirty="0"/>
        </a:p>
      </dgm:t>
    </dgm:pt>
    <dgm:pt modelId="{C9DEAF7F-059F-4465-B85B-D020E06B24D0}" type="parTrans" cxnId="{5285A0A1-0A29-4824-B9B6-9DF62BD48DDC}">
      <dgm:prSet/>
      <dgm:spPr/>
      <dgm:t>
        <a:bodyPr/>
        <a:lstStyle/>
        <a:p>
          <a:endParaRPr lang="es-ES"/>
        </a:p>
      </dgm:t>
    </dgm:pt>
    <dgm:pt modelId="{5CACED3F-DBDA-4512-AE32-36A91D3EA118}" type="sibTrans" cxnId="{5285A0A1-0A29-4824-B9B6-9DF62BD48DDC}">
      <dgm:prSet/>
      <dgm:spPr/>
      <dgm:t>
        <a:bodyPr/>
        <a:lstStyle/>
        <a:p>
          <a:endParaRPr lang="es-ES"/>
        </a:p>
      </dgm:t>
    </dgm:pt>
    <dgm:pt modelId="{53469EF3-C36B-4051-9FC0-3A9121525281}">
      <dgm:prSet phldrT="[Texto]"/>
      <dgm:spPr/>
      <dgm:t>
        <a:bodyPr/>
        <a:lstStyle/>
        <a:p>
          <a:r>
            <a:rPr lang="es-ES" b="1" dirty="0" smtClean="0"/>
            <a:t>EDAD PROMEDIO CONCEJO DE ADMINISTRACIÓN</a:t>
          </a:r>
          <a:endParaRPr lang="es-ES" dirty="0"/>
        </a:p>
      </dgm:t>
    </dgm:pt>
    <dgm:pt modelId="{68E82DED-53D5-425D-B6F3-FA6D7812ACA9}" type="parTrans" cxnId="{11EF5BAE-6875-47F3-842D-4DB4A05ACDEE}">
      <dgm:prSet/>
      <dgm:spPr/>
      <dgm:t>
        <a:bodyPr/>
        <a:lstStyle/>
        <a:p>
          <a:endParaRPr lang="es-ES"/>
        </a:p>
      </dgm:t>
    </dgm:pt>
    <dgm:pt modelId="{C022FEE0-D500-4880-8B78-6F53F7DE9C55}" type="sibTrans" cxnId="{11EF5BAE-6875-47F3-842D-4DB4A05ACDEE}">
      <dgm:prSet/>
      <dgm:spPr/>
      <dgm:t>
        <a:bodyPr/>
        <a:lstStyle/>
        <a:p>
          <a:endParaRPr lang="es-ES"/>
        </a:p>
      </dgm:t>
    </dgm:pt>
    <dgm:pt modelId="{E0455156-8D76-4E4B-8EAA-C63B6DBFE73A}">
      <dgm:prSet phldrT="[Texto]" custT="1"/>
      <dgm:spPr/>
      <dgm:t>
        <a:bodyPr/>
        <a:lstStyle/>
        <a:p>
          <a:r>
            <a:rPr lang="es-ES" sz="1200" i="1" dirty="0" smtClean="0"/>
            <a:t>“Art. 38.- Requisitos.- Para ser vocales del </a:t>
          </a:r>
          <a:r>
            <a:rPr lang="es-ES" sz="1200" i="1" dirty="0" smtClean="0"/>
            <a:t>Consejo </a:t>
          </a:r>
          <a:r>
            <a:rPr lang="es-ES" sz="1200" i="1" dirty="0" smtClean="0"/>
            <a:t>de Administración es necesario: Para ser miembro del Concejo de Administración existe una limitación a la edad media del conjunto del mismo comprendida entre 55 y 65 años de edad.”</a:t>
          </a:r>
          <a:endParaRPr lang="es-ES" sz="1200" dirty="0"/>
        </a:p>
      </dgm:t>
    </dgm:pt>
    <dgm:pt modelId="{722A5ED1-4351-4B32-BD95-197DB1F73BEB}" type="parTrans" cxnId="{45052AAC-37DA-43EE-ABFE-CC539D460FF1}">
      <dgm:prSet/>
      <dgm:spPr/>
      <dgm:t>
        <a:bodyPr/>
        <a:lstStyle/>
        <a:p>
          <a:endParaRPr lang="es-ES"/>
        </a:p>
      </dgm:t>
    </dgm:pt>
    <dgm:pt modelId="{51D5B3E1-C757-4358-8033-DAC403FD6978}" type="sibTrans" cxnId="{45052AAC-37DA-43EE-ABFE-CC539D460FF1}">
      <dgm:prSet/>
      <dgm:spPr/>
      <dgm:t>
        <a:bodyPr/>
        <a:lstStyle/>
        <a:p>
          <a:endParaRPr lang="es-ES"/>
        </a:p>
      </dgm:t>
    </dgm:pt>
    <dgm:pt modelId="{62707838-6F47-4CB8-9D3D-797DB7F864D3}">
      <dgm:prSet custT="1"/>
      <dgm:spPr/>
      <dgm:t>
        <a:bodyPr/>
        <a:lstStyle/>
        <a:p>
          <a:r>
            <a:rPr lang="es-EC" sz="1000" i="1" dirty="0" smtClean="0"/>
            <a:t>Los Partícipes, los Directivos y el Personal deben abstenerse de participar en negocios o realizar actividades que sean incompatibles con sus labores o que puedan resultar en un conflicto de intereses, impidiendo el desempeño de sus funciones y obligaciones de manera íntegra y objetiva.</a:t>
          </a:r>
          <a:endParaRPr lang="es-ES" sz="1000" dirty="0"/>
        </a:p>
      </dgm:t>
    </dgm:pt>
    <dgm:pt modelId="{8C703F06-8E06-440D-91EC-760A33C5E094}" type="parTrans" cxnId="{1F08DB8E-E8FD-4C01-B43D-98BA166DE6C8}">
      <dgm:prSet/>
      <dgm:spPr/>
      <dgm:t>
        <a:bodyPr/>
        <a:lstStyle/>
        <a:p>
          <a:endParaRPr lang="es-ES"/>
        </a:p>
      </dgm:t>
    </dgm:pt>
    <dgm:pt modelId="{3C91C673-9F4E-449B-AED2-B8670A8D5880}" type="sibTrans" cxnId="{1F08DB8E-E8FD-4C01-B43D-98BA166DE6C8}">
      <dgm:prSet/>
      <dgm:spPr/>
      <dgm:t>
        <a:bodyPr/>
        <a:lstStyle/>
        <a:p>
          <a:endParaRPr lang="es-ES"/>
        </a:p>
      </dgm:t>
    </dgm:pt>
    <dgm:pt modelId="{8CDE84CB-3396-41A0-9915-AE8FC8FF3BB7}">
      <dgm:prSet custT="1"/>
      <dgm:spPr/>
      <dgm:t>
        <a:bodyPr/>
        <a:lstStyle/>
        <a:p>
          <a:endParaRPr lang="es-ES" sz="1000" dirty="0"/>
        </a:p>
      </dgm:t>
    </dgm:pt>
    <dgm:pt modelId="{A924FBB1-B308-4757-B952-5274E89B02E6}" type="parTrans" cxnId="{6F61A928-2441-421A-87C9-87E817D8BF79}">
      <dgm:prSet/>
      <dgm:spPr/>
      <dgm:t>
        <a:bodyPr/>
        <a:lstStyle/>
        <a:p>
          <a:endParaRPr lang="es-ES"/>
        </a:p>
      </dgm:t>
    </dgm:pt>
    <dgm:pt modelId="{57BFB993-C114-43BA-8AFF-281B4DE9B02B}" type="sibTrans" cxnId="{6F61A928-2441-421A-87C9-87E817D8BF79}">
      <dgm:prSet/>
      <dgm:spPr/>
      <dgm:t>
        <a:bodyPr/>
        <a:lstStyle/>
        <a:p>
          <a:endParaRPr lang="es-ES"/>
        </a:p>
      </dgm:t>
    </dgm:pt>
    <dgm:pt modelId="{46368CC0-7F9C-4CBE-9FDB-A65E68FCFDCC}">
      <dgm:prSet custT="1"/>
      <dgm:spPr/>
      <dgm:t>
        <a:bodyPr/>
        <a:lstStyle/>
        <a:p>
          <a:r>
            <a:rPr lang="es-EC" sz="1000" i="1" dirty="0" smtClean="0"/>
            <a:t>Los Partícipes, los Directivos y el Personal deben </a:t>
          </a:r>
          <a:r>
            <a:rPr lang="es-ES" sz="1000" i="1" dirty="0" smtClean="0"/>
            <a:t>actuar debidamente sin buscar beneficios personales dentro del cumplimiento de sus funciones, ni participar en transacción alguna en que un directivo, administrador, funcionario, partícipe o afiliado, o su cónyuge o conviviente y parientes dentro del segundo grado de consanguinidad o primero de afinidad, tengan interés de cualquier naturaleza.</a:t>
          </a:r>
          <a:endParaRPr lang="es-ES" sz="1000" dirty="0"/>
        </a:p>
      </dgm:t>
    </dgm:pt>
    <dgm:pt modelId="{147807E1-1E6B-4238-8141-C57CEEA9BE5A}" type="parTrans" cxnId="{BDDC9ED2-6A60-45D3-AFF6-320377DB788D}">
      <dgm:prSet/>
      <dgm:spPr/>
      <dgm:t>
        <a:bodyPr/>
        <a:lstStyle/>
        <a:p>
          <a:endParaRPr lang="es-ES"/>
        </a:p>
      </dgm:t>
    </dgm:pt>
    <dgm:pt modelId="{6FC5BE3C-7049-4366-9BD9-D73D8D6D7A41}" type="sibTrans" cxnId="{BDDC9ED2-6A60-45D3-AFF6-320377DB788D}">
      <dgm:prSet/>
      <dgm:spPr/>
      <dgm:t>
        <a:bodyPr/>
        <a:lstStyle/>
        <a:p>
          <a:endParaRPr lang="es-ES"/>
        </a:p>
      </dgm:t>
    </dgm:pt>
    <dgm:pt modelId="{0563D558-A464-4C68-A8E8-3D166EB454DB}">
      <dgm:prSet custT="1"/>
      <dgm:spPr/>
      <dgm:t>
        <a:bodyPr/>
        <a:lstStyle/>
        <a:p>
          <a:endParaRPr lang="es-ES" sz="1000" dirty="0"/>
        </a:p>
      </dgm:t>
    </dgm:pt>
    <dgm:pt modelId="{D3A375E3-65D9-44E5-9CD0-D327E1204773}" type="parTrans" cxnId="{03FFC92A-17C7-49AC-944C-FEA733CB36F5}">
      <dgm:prSet/>
      <dgm:spPr/>
      <dgm:t>
        <a:bodyPr/>
        <a:lstStyle/>
        <a:p>
          <a:endParaRPr lang="es-ES"/>
        </a:p>
      </dgm:t>
    </dgm:pt>
    <dgm:pt modelId="{777BC52D-7096-4780-9AF8-1551313401E1}" type="sibTrans" cxnId="{03FFC92A-17C7-49AC-944C-FEA733CB36F5}">
      <dgm:prSet/>
      <dgm:spPr/>
      <dgm:t>
        <a:bodyPr/>
        <a:lstStyle/>
        <a:p>
          <a:endParaRPr lang="es-ES"/>
        </a:p>
      </dgm:t>
    </dgm:pt>
    <dgm:pt modelId="{237E8BBB-2447-41C7-B293-BB2CFC4D8498}">
      <dgm:prSet custT="1"/>
      <dgm:spPr/>
      <dgm:t>
        <a:bodyPr/>
        <a:lstStyle/>
        <a:p>
          <a:r>
            <a:rPr lang="es-EC" sz="1000" i="1" dirty="0" smtClean="0"/>
            <a:t>Las controversias que se susciten por la aplicación de este estatuto y sus reglamentos, serán resueltas por el Consejo de Administración en primera instancia. Las decisiones del Consejo de Administración podrán ser apeladas ante la Asamblea General, cuya resolución será definitiva”</a:t>
          </a:r>
          <a:endParaRPr lang="es-ES" sz="1000" dirty="0"/>
        </a:p>
      </dgm:t>
    </dgm:pt>
    <dgm:pt modelId="{979E2F99-7196-416D-8E6F-49DDD3C0E42B}" type="parTrans" cxnId="{B40A5619-386D-43F3-9E63-D5CA44B7ED1E}">
      <dgm:prSet/>
      <dgm:spPr/>
      <dgm:t>
        <a:bodyPr/>
        <a:lstStyle/>
        <a:p>
          <a:endParaRPr lang="es-ES"/>
        </a:p>
      </dgm:t>
    </dgm:pt>
    <dgm:pt modelId="{B9B15290-F73F-461C-AF6F-23056C7176CF}" type="sibTrans" cxnId="{B40A5619-386D-43F3-9E63-D5CA44B7ED1E}">
      <dgm:prSet/>
      <dgm:spPr/>
      <dgm:t>
        <a:bodyPr/>
        <a:lstStyle/>
        <a:p>
          <a:endParaRPr lang="es-ES"/>
        </a:p>
      </dgm:t>
    </dgm:pt>
    <dgm:pt modelId="{33CA835C-268C-42F3-9530-56AD28D2D05F}" type="pres">
      <dgm:prSet presAssocID="{4E770CD4-490F-41A1-ACCA-645C2976FED7}" presName="linearFlow" presStyleCnt="0">
        <dgm:presLayoutVars>
          <dgm:dir/>
          <dgm:animLvl val="lvl"/>
          <dgm:resizeHandles val="exact"/>
        </dgm:presLayoutVars>
      </dgm:prSet>
      <dgm:spPr/>
      <dgm:t>
        <a:bodyPr/>
        <a:lstStyle/>
        <a:p>
          <a:endParaRPr lang="es-ES"/>
        </a:p>
      </dgm:t>
    </dgm:pt>
    <dgm:pt modelId="{C8C72D04-9472-412C-AC1D-B2FCECB0A955}" type="pres">
      <dgm:prSet presAssocID="{FCFD1B76-5A65-4FF4-A319-9A5F766A861A}" presName="composite" presStyleCnt="0"/>
      <dgm:spPr/>
    </dgm:pt>
    <dgm:pt modelId="{ED60057F-69AD-46B5-97B6-9A97427517EC}" type="pres">
      <dgm:prSet presAssocID="{FCFD1B76-5A65-4FF4-A319-9A5F766A861A}" presName="parentText" presStyleLbl="alignNode1" presStyleIdx="0" presStyleCnt="3">
        <dgm:presLayoutVars>
          <dgm:chMax val="1"/>
          <dgm:bulletEnabled val="1"/>
        </dgm:presLayoutVars>
      </dgm:prSet>
      <dgm:spPr/>
      <dgm:t>
        <a:bodyPr/>
        <a:lstStyle/>
        <a:p>
          <a:endParaRPr lang="es-ES"/>
        </a:p>
      </dgm:t>
    </dgm:pt>
    <dgm:pt modelId="{480878C0-585C-4A6A-B263-741109700633}" type="pres">
      <dgm:prSet presAssocID="{FCFD1B76-5A65-4FF4-A319-9A5F766A861A}" presName="descendantText" presStyleLbl="alignAcc1" presStyleIdx="0" presStyleCnt="3" custScaleY="206868">
        <dgm:presLayoutVars>
          <dgm:bulletEnabled val="1"/>
        </dgm:presLayoutVars>
      </dgm:prSet>
      <dgm:spPr/>
      <dgm:t>
        <a:bodyPr/>
        <a:lstStyle/>
        <a:p>
          <a:endParaRPr lang="es-ES"/>
        </a:p>
      </dgm:t>
    </dgm:pt>
    <dgm:pt modelId="{75ADF25F-2611-4E0E-B822-F5FFC1CDE50F}" type="pres">
      <dgm:prSet presAssocID="{915071CD-2A9C-4445-B74A-C1800E640480}" presName="sp" presStyleCnt="0"/>
      <dgm:spPr/>
    </dgm:pt>
    <dgm:pt modelId="{B1923F16-755C-4B92-BEDD-513283AAE9BC}" type="pres">
      <dgm:prSet presAssocID="{26BE32E6-2861-4805-9BC7-EAA1B642B264}" presName="composite" presStyleCnt="0"/>
      <dgm:spPr/>
    </dgm:pt>
    <dgm:pt modelId="{F2D3BFF0-08E7-4640-A822-2CF2A7A45A05}" type="pres">
      <dgm:prSet presAssocID="{26BE32E6-2861-4805-9BC7-EAA1B642B264}" presName="parentText" presStyleLbl="alignNode1" presStyleIdx="1" presStyleCnt="3" custLinFactNeighborY="18285">
        <dgm:presLayoutVars>
          <dgm:chMax val="1"/>
          <dgm:bulletEnabled val="1"/>
        </dgm:presLayoutVars>
      </dgm:prSet>
      <dgm:spPr/>
      <dgm:t>
        <a:bodyPr/>
        <a:lstStyle/>
        <a:p>
          <a:endParaRPr lang="es-ES"/>
        </a:p>
      </dgm:t>
    </dgm:pt>
    <dgm:pt modelId="{7B543F9A-DC7C-434E-B563-CA81A1FE99C8}" type="pres">
      <dgm:prSet presAssocID="{26BE32E6-2861-4805-9BC7-EAA1B642B264}" presName="descendantText" presStyleLbl="alignAcc1" presStyleIdx="1" presStyleCnt="3" custLinFactNeighborX="184" custLinFactNeighborY="27006">
        <dgm:presLayoutVars>
          <dgm:bulletEnabled val="1"/>
        </dgm:presLayoutVars>
      </dgm:prSet>
      <dgm:spPr/>
      <dgm:t>
        <a:bodyPr/>
        <a:lstStyle/>
        <a:p>
          <a:endParaRPr lang="es-ES"/>
        </a:p>
      </dgm:t>
    </dgm:pt>
    <dgm:pt modelId="{4F554E14-770D-4BE5-9201-2968F2292870}" type="pres">
      <dgm:prSet presAssocID="{88BCF385-D14E-4920-B9FC-D7C1F1118233}" presName="sp" presStyleCnt="0"/>
      <dgm:spPr/>
    </dgm:pt>
    <dgm:pt modelId="{D408A42F-8134-4E7C-A204-80185E5666CD}" type="pres">
      <dgm:prSet presAssocID="{53469EF3-C36B-4051-9FC0-3A9121525281}" presName="composite" presStyleCnt="0"/>
      <dgm:spPr/>
    </dgm:pt>
    <dgm:pt modelId="{8E380BAA-8A85-47D0-A95A-DB085187425F}" type="pres">
      <dgm:prSet presAssocID="{53469EF3-C36B-4051-9FC0-3A9121525281}" presName="parentText" presStyleLbl="alignNode1" presStyleIdx="2" presStyleCnt="3">
        <dgm:presLayoutVars>
          <dgm:chMax val="1"/>
          <dgm:bulletEnabled val="1"/>
        </dgm:presLayoutVars>
      </dgm:prSet>
      <dgm:spPr/>
      <dgm:t>
        <a:bodyPr/>
        <a:lstStyle/>
        <a:p>
          <a:endParaRPr lang="es-ES"/>
        </a:p>
      </dgm:t>
    </dgm:pt>
    <dgm:pt modelId="{C0D86565-2EAC-4ED5-8A45-FBFF8E012C64}" type="pres">
      <dgm:prSet presAssocID="{53469EF3-C36B-4051-9FC0-3A9121525281}" presName="descendantText" presStyleLbl="alignAcc1" presStyleIdx="2" presStyleCnt="3">
        <dgm:presLayoutVars>
          <dgm:bulletEnabled val="1"/>
        </dgm:presLayoutVars>
      </dgm:prSet>
      <dgm:spPr/>
      <dgm:t>
        <a:bodyPr/>
        <a:lstStyle/>
        <a:p>
          <a:endParaRPr lang="es-ES"/>
        </a:p>
      </dgm:t>
    </dgm:pt>
  </dgm:ptLst>
  <dgm:cxnLst>
    <dgm:cxn modelId="{B40A5619-386D-43F3-9E63-D5CA44B7ED1E}" srcId="{2355081A-C478-41FD-B123-A65FF8C9F761}" destId="{237E8BBB-2447-41C7-B293-BB2CFC4D8498}" srcOrd="3" destOrd="0" parTransId="{979E2F99-7196-416D-8E6F-49DDD3C0E42B}" sibTransId="{B9B15290-F73F-461C-AF6F-23056C7176CF}"/>
    <dgm:cxn modelId="{C2F990F4-8103-4735-902C-595A398908E3}" type="presOf" srcId="{26BE32E6-2861-4805-9BC7-EAA1B642B264}" destId="{F2D3BFF0-08E7-4640-A822-2CF2A7A45A05}" srcOrd="0" destOrd="0" presId="urn:microsoft.com/office/officeart/2005/8/layout/chevron2"/>
    <dgm:cxn modelId="{1F08DB8E-E8FD-4C01-B43D-98BA166DE6C8}" srcId="{2355081A-C478-41FD-B123-A65FF8C9F761}" destId="{62707838-6F47-4CB8-9D3D-797DB7F864D3}" srcOrd="0" destOrd="0" parTransId="{8C703F06-8E06-440D-91EC-760A33C5E094}" sibTransId="{3C91C673-9F4E-449B-AED2-B8670A8D5880}"/>
    <dgm:cxn modelId="{0141AD91-09B5-42A0-B916-F2FAECEA2D4E}" type="presOf" srcId="{8CDE84CB-3396-41A0-9915-AE8FC8FF3BB7}" destId="{480878C0-585C-4A6A-B263-741109700633}" srcOrd="0" destOrd="2" presId="urn:microsoft.com/office/officeart/2005/8/layout/chevron2"/>
    <dgm:cxn modelId="{B71330F6-6092-40F2-A7BE-23648FFE6827}" type="presOf" srcId="{237E8BBB-2447-41C7-B293-BB2CFC4D8498}" destId="{480878C0-585C-4A6A-B263-741109700633}" srcOrd="0" destOrd="5" presId="urn:microsoft.com/office/officeart/2005/8/layout/chevron2"/>
    <dgm:cxn modelId="{6837EB13-DBDF-400D-BB7B-2988472581C3}" type="presOf" srcId="{4E770CD4-490F-41A1-ACCA-645C2976FED7}" destId="{33CA835C-268C-42F3-9530-56AD28D2D05F}" srcOrd="0" destOrd="0" presId="urn:microsoft.com/office/officeart/2005/8/layout/chevron2"/>
    <dgm:cxn modelId="{1BE98C5F-90C4-4CE5-BD32-0892B7765BD5}" type="presOf" srcId="{E0455156-8D76-4E4B-8EAA-C63B6DBFE73A}" destId="{C0D86565-2EAC-4ED5-8A45-FBFF8E012C64}" srcOrd="0" destOrd="0" presId="urn:microsoft.com/office/officeart/2005/8/layout/chevron2"/>
    <dgm:cxn modelId="{BFF48694-A056-4A20-9856-EC6BE8C06D40}" type="presOf" srcId="{2355081A-C478-41FD-B123-A65FF8C9F761}" destId="{480878C0-585C-4A6A-B263-741109700633}" srcOrd="0" destOrd="0" presId="urn:microsoft.com/office/officeart/2005/8/layout/chevron2"/>
    <dgm:cxn modelId="{5285A0A1-0A29-4824-B9B6-9DF62BD48DDC}" srcId="{26BE32E6-2861-4805-9BC7-EAA1B642B264}" destId="{69627D52-E0A4-4E63-B3A1-6667BC59AD27}" srcOrd="0" destOrd="0" parTransId="{C9DEAF7F-059F-4465-B85B-D020E06B24D0}" sibTransId="{5CACED3F-DBDA-4512-AE32-36A91D3EA118}"/>
    <dgm:cxn modelId="{DC34E762-A124-4A77-9251-D8FEABBA7A8E}" srcId="{FCFD1B76-5A65-4FF4-A319-9A5F766A861A}" destId="{2355081A-C478-41FD-B123-A65FF8C9F761}" srcOrd="0" destOrd="0" parTransId="{E0FC361D-4571-4075-B2A1-5180243B5DA8}" sibTransId="{1B529D58-9E27-4250-9EC5-91AECA35F2E3}"/>
    <dgm:cxn modelId="{6F61A928-2441-421A-87C9-87E817D8BF79}" srcId="{62707838-6F47-4CB8-9D3D-797DB7F864D3}" destId="{8CDE84CB-3396-41A0-9915-AE8FC8FF3BB7}" srcOrd="0" destOrd="0" parTransId="{A924FBB1-B308-4757-B952-5274E89B02E6}" sibTransId="{57BFB993-C114-43BA-8AFF-281B4DE9B02B}"/>
    <dgm:cxn modelId="{FF275613-A53C-487B-B6C7-B3E0582BA9AE}" type="presOf" srcId="{0563D558-A464-4C68-A8E8-3D166EB454DB}" destId="{480878C0-585C-4A6A-B263-741109700633}" srcOrd="0" destOrd="4" presId="urn:microsoft.com/office/officeart/2005/8/layout/chevron2"/>
    <dgm:cxn modelId="{9A29D6BF-2D5F-4594-BF25-2A10C7FF96CD}" type="presOf" srcId="{FCFD1B76-5A65-4FF4-A319-9A5F766A861A}" destId="{ED60057F-69AD-46B5-97B6-9A97427517EC}" srcOrd="0" destOrd="0" presId="urn:microsoft.com/office/officeart/2005/8/layout/chevron2"/>
    <dgm:cxn modelId="{45052AAC-37DA-43EE-ABFE-CC539D460FF1}" srcId="{53469EF3-C36B-4051-9FC0-3A9121525281}" destId="{E0455156-8D76-4E4B-8EAA-C63B6DBFE73A}" srcOrd="0" destOrd="0" parTransId="{722A5ED1-4351-4B32-BD95-197DB1F73BEB}" sibTransId="{51D5B3E1-C757-4358-8033-DAC403FD6978}"/>
    <dgm:cxn modelId="{D3D9FFC7-E677-4618-8356-7587BE25D08C}" type="presOf" srcId="{46368CC0-7F9C-4CBE-9FDB-A65E68FCFDCC}" destId="{480878C0-585C-4A6A-B263-741109700633}" srcOrd="0" destOrd="3" presId="urn:microsoft.com/office/officeart/2005/8/layout/chevron2"/>
    <dgm:cxn modelId="{A18A68A1-B165-4B9B-B696-F6202028058E}" srcId="{4E770CD4-490F-41A1-ACCA-645C2976FED7}" destId="{26BE32E6-2861-4805-9BC7-EAA1B642B264}" srcOrd="1" destOrd="0" parTransId="{2E1421B3-BDC7-4B23-A415-05235398B465}" sibTransId="{88BCF385-D14E-4920-B9FC-D7C1F1118233}"/>
    <dgm:cxn modelId="{03FFC92A-17C7-49AC-944C-FEA733CB36F5}" srcId="{2355081A-C478-41FD-B123-A65FF8C9F761}" destId="{0563D558-A464-4C68-A8E8-3D166EB454DB}" srcOrd="2" destOrd="0" parTransId="{D3A375E3-65D9-44E5-9CD0-D327E1204773}" sibTransId="{777BC52D-7096-4780-9AF8-1551313401E1}"/>
    <dgm:cxn modelId="{81522E39-3479-4517-B6E7-DD5313C9AE36}" type="presOf" srcId="{62707838-6F47-4CB8-9D3D-797DB7F864D3}" destId="{480878C0-585C-4A6A-B263-741109700633}" srcOrd="0" destOrd="1" presId="urn:microsoft.com/office/officeart/2005/8/layout/chevron2"/>
    <dgm:cxn modelId="{BDDC9ED2-6A60-45D3-AFF6-320377DB788D}" srcId="{2355081A-C478-41FD-B123-A65FF8C9F761}" destId="{46368CC0-7F9C-4CBE-9FDB-A65E68FCFDCC}" srcOrd="1" destOrd="0" parTransId="{147807E1-1E6B-4238-8141-C57CEEA9BE5A}" sibTransId="{6FC5BE3C-7049-4366-9BD9-D73D8D6D7A41}"/>
    <dgm:cxn modelId="{C7C46209-E090-4F33-83EC-E5DB41C6445A}" srcId="{4E770CD4-490F-41A1-ACCA-645C2976FED7}" destId="{FCFD1B76-5A65-4FF4-A319-9A5F766A861A}" srcOrd="0" destOrd="0" parTransId="{A58F361A-7D35-42E9-AC43-90EAB6180BFA}" sibTransId="{915071CD-2A9C-4445-B74A-C1800E640480}"/>
    <dgm:cxn modelId="{095329CB-6502-49ED-AD4E-C67C5F6A60D2}" type="presOf" srcId="{69627D52-E0A4-4E63-B3A1-6667BC59AD27}" destId="{7B543F9A-DC7C-434E-B563-CA81A1FE99C8}" srcOrd="0" destOrd="0" presId="urn:microsoft.com/office/officeart/2005/8/layout/chevron2"/>
    <dgm:cxn modelId="{3EEF4816-8BAB-4BE5-B521-435EE6856EC9}" type="presOf" srcId="{53469EF3-C36B-4051-9FC0-3A9121525281}" destId="{8E380BAA-8A85-47D0-A95A-DB085187425F}" srcOrd="0" destOrd="0" presId="urn:microsoft.com/office/officeart/2005/8/layout/chevron2"/>
    <dgm:cxn modelId="{11EF5BAE-6875-47F3-842D-4DB4A05ACDEE}" srcId="{4E770CD4-490F-41A1-ACCA-645C2976FED7}" destId="{53469EF3-C36B-4051-9FC0-3A9121525281}" srcOrd="2" destOrd="0" parTransId="{68E82DED-53D5-425D-B6F3-FA6D7812ACA9}" sibTransId="{C022FEE0-D500-4880-8B78-6F53F7DE9C55}"/>
    <dgm:cxn modelId="{E98BAD24-374F-4A44-87D9-06E0EA04EE41}" type="presParOf" srcId="{33CA835C-268C-42F3-9530-56AD28D2D05F}" destId="{C8C72D04-9472-412C-AC1D-B2FCECB0A955}" srcOrd="0" destOrd="0" presId="urn:microsoft.com/office/officeart/2005/8/layout/chevron2"/>
    <dgm:cxn modelId="{F544A94A-3294-4E6E-8A9D-8B640E5CBDC3}" type="presParOf" srcId="{C8C72D04-9472-412C-AC1D-B2FCECB0A955}" destId="{ED60057F-69AD-46B5-97B6-9A97427517EC}" srcOrd="0" destOrd="0" presId="urn:microsoft.com/office/officeart/2005/8/layout/chevron2"/>
    <dgm:cxn modelId="{22218FE9-5FD6-479B-B0ED-AE4F150BF786}" type="presParOf" srcId="{C8C72D04-9472-412C-AC1D-B2FCECB0A955}" destId="{480878C0-585C-4A6A-B263-741109700633}" srcOrd="1" destOrd="0" presId="urn:microsoft.com/office/officeart/2005/8/layout/chevron2"/>
    <dgm:cxn modelId="{029628C9-294F-4876-9254-B67CA07B8732}" type="presParOf" srcId="{33CA835C-268C-42F3-9530-56AD28D2D05F}" destId="{75ADF25F-2611-4E0E-B822-F5FFC1CDE50F}" srcOrd="1" destOrd="0" presId="urn:microsoft.com/office/officeart/2005/8/layout/chevron2"/>
    <dgm:cxn modelId="{FE658BFF-AE0E-4931-B51D-04C189E75828}" type="presParOf" srcId="{33CA835C-268C-42F3-9530-56AD28D2D05F}" destId="{B1923F16-755C-4B92-BEDD-513283AAE9BC}" srcOrd="2" destOrd="0" presId="urn:microsoft.com/office/officeart/2005/8/layout/chevron2"/>
    <dgm:cxn modelId="{42D1B69C-7832-4782-BECA-C6A632BD8E8F}" type="presParOf" srcId="{B1923F16-755C-4B92-BEDD-513283AAE9BC}" destId="{F2D3BFF0-08E7-4640-A822-2CF2A7A45A05}" srcOrd="0" destOrd="0" presId="urn:microsoft.com/office/officeart/2005/8/layout/chevron2"/>
    <dgm:cxn modelId="{4F9EA1BF-5A05-4600-A1EF-EAE0D78FE248}" type="presParOf" srcId="{B1923F16-755C-4B92-BEDD-513283AAE9BC}" destId="{7B543F9A-DC7C-434E-B563-CA81A1FE99C8}" srcOrd="1" destOrd="0" presId="urn:microsoft.com/office/officeart/2005/8/layout/chevron2"/>
    <dgm:cxn modelId="{274840C7-8B14-4635-AD03-585AA3CE9DFE}" type="presParOf" srcId="{33CA835C-268C-42F3-9530-56AD28D2D05F}" destId="{4F554E14-770D-4BE5-9201-2968F2292870}" srcOrd="3" destOrd="0" presId="urn:microsoft.com/office/officeart/2005/8/layout/chevron2"/>
    <dgm:cxn modelId="{9AE9433C-F307-4628-ABC8-0E35CFB9F075}" type="presParOf" srcId="{33CA835C-268C-42F3-9530-56AD28D2D05F}" destId="{D408A42F-8134-4E7C-A204-80185E5666CD}" srcOrd="4" destOrd="0" presId="urn:microsoft.com/office/officeart/2005/8/layout/chevron2"/>
    <dgm:cxn modelId="{A77A5A0C-36E8-40B3-A0AE-7682429D3D29}" type="presParOf" srcId="{D408A42F-8134-4E7C-A204-80185E5666CD}" destId="{8E380BAA-8A85-47D0-A95A-DB085187425F}" srcOrd="0" destOrd="0" presId="urn:microsoft.com/office/officeart/2005/8/layout/chevron2"/>
    <dgm:cxn modelId="{0394124B-7160-42CF-A38E-05C81181CA7D}" type="presParOf" srcId="{D408A42F-8134-4E7C-A204-80185E5666CD}" destId="{C0D86565-2EAC-4ED5-8A45-FBFF8E012C6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592969-B017-4918-839C-BBEFAA39C9A3}"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5520FAF8-9D65-4E72-8688-CF451DB654BB}">
      <dgm:prSet phldrT="[Texto]" custT="1"/>
      <dgm:spPr/>
      <dgm:t>
        <a:bodyPr/>
        <a:lstStyle/>
        <a:p>
          <a:r>
            <a:rPr lang="es-ES" sz="1400" b="1" dirty="0" smtClean="0"/>
            <a:t>COMITÉ DE ÉTICA</a:t>
          </a:r>
          <a:endParaRPr lang="es-ES" sz="1400" dirty="0"/>
        </a:p>
      </dgm:t>
    </dgm:pt>
    <dgm:pt modelId="{18E379D5-28B7-4BA5-AB60-263ADFBA23ED}" type="parTrans" cxnId="{50FF58EF-7375-405F-AEBD-BEA88CCE0DA9}">
      <dgm:prSet/>
      <dgm:spPr/>
      <dgm:t>
        <a:bodyPr/>
        <a:lstStyle/>
        <a:p>
          <a:endParaRPr lang="es-ES" sz="1100"/>
        </a:p>
      </dgm:t>
    </dgm:pt>
    <dgm:pt modelId="{4F8FA110-5838-4F31-8588-C679E998D01A}" type="sibTrans" cxnId="{50FF58EF-7375-405F-AEBD-BEA88CCE0DA9}">
      <dgm:prSet/>
      <dgm:spPr/>
      <dgm:t>
        <a:bodyPr/>
        <a:lstStyle/>
        <a:p>
          <a:endParaRPr lang="es-ES" sz="1100"/>
        </a:p>
      </dgm:t>
    </dgm:pt>
    <dgm:pt modelId="{8BF2DA5B-4A24-4246-BC7F-5C280828D0EF}">
      <dgm:prSet custT="1"/>
      <dgm:spPr/>
      <dgm:t>
        <a:bodyPr/>
        <a:lstStyle/>
        <a:p>
          <a:pPr algn="just"/>
          <a:r>
            <a:rPr lang="es-ES" sz="1100" i="1" dirty="0" smtClean="0"/>
            <a:t>“Art.61.- El Comité de Ética.- EL Comité de Ética estará conformado por:</a:t>
          </a:r>
          <a:endParaRPr lang="es-ES" sz="1100" dirty="0"/>
        </a:p>
      </dgm:t>
    </dgm:pt>
    <dgm:pt modelId="{E199CC13-581A-4C5C-875C-451F12D8A519}" type="parTrans" cxnId="{E308D3C8-93BF-4F04-9292-17CEFF523EE4}">
      <dgm:prSet/>
      <dgm:spPr/>
      <dgm:t>
        <a:bodyPr/>
        <a:lstStyle/>
        <a:p>
          <a:endParaRPr lang="es-ES" sz="1100"/>
        </a:p>
      </dgm:t>
    </dgm:pt>
    <dgm:pt modelId="{B62604CE-7FD5-44EA-8D6A-30E0899A3CB6}" type="sibTrans" cxnId="{E308D3C8-93BF-4F04-9292-17CEFF523EE4}">
      <dgm:prSet/>
      <dgm:spPr/>
      <dgm:t>
        <a:bodyPr/>
        <a:lstStyle/>
        <a:p>
          <a:endParaRPr lang="es-ES" sz="1100"/>
        </a:p>
      </dgm:t>
    </dgm:pt>
    <dgm:pt modelId="{18A71520-B975-484D-B68D-2708BA802481}">
      <dgm:prSet custT="1"/>
      <dgm:spPr/>
      <dgm:t>
        <a:bodyPr/>
        <a:lstStyle/>
        <a:p>
          <a:pPr algn="just"/>
          <a:r>
            <a:rPr lang="es-ES" sz="1100" i="1" dirty="0" smtClean="0"/>
            <a:t>El Presidente del Consejo de Administración o su delegado, un miembro del Comité de Auditoría, el Administrador del Fondo y dos empleados del Fondo. Sesionará una vez al mes y sus decisiones se tomarán por mayoría simple con voto dirimente del presidente del comité.</a:t>
          </a:r>
          <a:endParaRPr lang="es-ES" sz="1100" dirty="0"/>
        </a:p>
      </dgm:t>
    </dgm:pt>
    <dgm:pt modelId="{9D362E6A-BCCD-429B-8760-34223F3D5AE5}" type="parTrans" cxnId="{6C2E5335-E834-4B61-887E-8F3FC26BBEDA}">
      <dgm:prSet/>
      <dgm:spPr/>
      <dgm:t>
        <a:bodyPr/>
        <a:lstStyle/>
        <a:p>
          <a:endParaRPr lang="es-ES" sz="1100"/>
        </a:p>
      </dgm:t>
    </dgm:pt>
    <dgm:pt modelId="{EC6358B9-A912-4616-B4C0-205D65313D12}" type="sibTrans" cxnId="{6C2E5335-E834-4B61-887E-8F3FC26BBEDA}">
      <dgm:prSet/>
      <dgm:spPr/>
      <dgm:t>
        <a:bodyPr/>
        <a:lstStyle/>
        <a:p>
          <a:endParaRPr lang="es-ES" sz="1100"/>
        </a:p>
      </dgm:t>
    </dgm:pt>
    <dgm:pt modelId="{C2F9C0EE-6457-4880-BC3E-2D0BF5BC6EF5}">
      <dgm:prSet custT="1"/>
      <dgm:spPr/>
      <dgm:t>
        <a:bodyPr/>
        <a:lstStyle/>
        <a:p>
          <a:pPr algn="just"/>
          <a:endParaRPr lang="es-ES" sz="1100" dirty="0"/>
        </a:p>
      </dgm:t>
    </dgm:pt>
    <dgm:pt modelId="{467DD6CF-BB36-4BE0-A8B2-8E2F7F03571B}" type="parTrans" cxnId="{03ABF7DA-0DA1-4D18-B428-2BAAA84C5D6A}">
      <dgm:prSet/>
      <dgm:spPr/>
      <dgm:t>
        <a:bodyPr/>
        <a:lstStyle/>
        <a:p>
          <a:endParaRPr lang="es-ES" sz="1100"/>
        </a:p>
      </dgm:t>
    </dgm:pt>
    <dgm:pt modelId="{5F0698AD-5A77-4D8D-A174-FBFF2635159B}" type="sibTrans" cxnId="{03ABF7DA-0DA1-4D18-B428-2BAAA84C5D6A}">
      <dgm:prSet/>
      <dgm:spPr/>
      <dgm:t>
        <a:bodyPr/>
        <a:lstStyle/>
        <a:p>
          <a:endParaRPr lang="es-ES" sz="1100"/>
        </a:p>
      </dgm:t>
    </dgm:pt>
    <dgm:pt modelId="{6CBF56E4-4417-40A2-ABA0-B53051133D0E}">
      <dgm:prSet custT="1"/>
      <dgm:spPr/>
      <dgm:t>
        <a:bodyPr/>
        <a:lstStyle/>
        <a:p>
          <a:pPr algn="just"/>
          <a:r>
            <a:rPr lang="es-ES" sz="1100" i="1" dirty="0" smtClean="0"/>
            <a:t>El Comité podrá pedir el asesoramiento de un profesional en cualquier área que lo requiera quien actuará con voz pero sin voto.</a:t>
          </a:r>
          <a:endParaRPr lang="es-ES" sz="1100" dirty="0"/>
        </a:p>
      </dgm:t>
    </dgm:pt>
    <dgm:pt modelId="{642E6722-AC49-4477-A774-E2E55A90B3FB}" type="parTrans" cxnId="{C5AEC692-13C4-48DD-95D0-3BDAE393AFE4}">
      <dgm:prSet/>
      <dgm:spPr/>
      <dgm:t>
        <a:bodyPr/>
        <a:lstStyle/>
        <a:p>
          <a:endParaRPr lang="es-ES" sz="1100"/>
        </a:p>
      </dgm:t>
    </dgm:pt>
    <dgm:pt modelId="{2095D1FF-1738-4486-9625-27137FE4C8ED}" type="sibTrans" cxnId="{C5AEC692-13C4-48DD-95D0-3BDAE393AFE4}">
      <dgm:prSet/>
      <dgm:spPr/>
      <dgm:t>
        <a:bodyPr/>
        <a:lstStyle/>
        <a:p>
          <a:endParaRPr lang="es-ES" sz="1100"/>
        </a:p>
      </dgm:t>
    </dgm:pt>
    <dgm:pt modelId="{0071D98D-AA7E-4A49-8CAD-616D1D98945F}">
      <dgm:prSet custT="1"/>
      <dgm:spPr/>
      <dgm:t>
        <a:bodyPr/>
        <a:lstStyle/>
        <a:p>
          <a:pPr algn="just"/>
          <a:r>
            <a:rPr lang="es-ES" sz="1100" i="1" dirty="0" smtClean="0"/>
            <a:t>Art. 62.- Atribuciones y Funciones.- Son atribuciones y funciones del Comité de Ética:</a:t>
          </a:r>
          <a:endParaRPr lang="es-ES" sz="1100" dirty="0"/>
        </a:p>
      </dgm:t>
    </dgm:pt>
    <dgm:pt modelId="{3D2674DA-56CE-42A2-A325-EE1AF912F4E8}" type="parTrans" cxnId="{36149C17-6546-4FE0-99D5-DDE221584441}">
      <dgm:prSet/>
      <dgm:spPr/>
      <dgm:t>
        <a:bodyPr/>
        <a:lstStyle/>
        <a:p>
          <a:endParaRPr lang="es-ES" sz="1100"/>
        </a:p>
      </dgm:t>
    </dgm:pt>
    <dgm:pt modelId="{B10ACA36-A43E-4E1A-9050-78A6EC179971}" type="sibTrans" cxnId="{36149C17-6546-4FE0-99D5-DDE221584441}">
      <dgm:prSet/>
      <dgm:spPr/>
      <dgm:t>
        <a:bodyPr/>
        <a:lstStyle/>
        <a:p>
          <a:endParaRPr lang="es-ES" sz="1100"/>
        </a:p>
      </dgm:t>
    </dgm:pt>
    <dgm:pt modelId="{FB955495-AAAF-4E7F-93E0-16C0B533FC33}">
      <dgm:prSet custT="1"/>
      <dgm:spPr/>
      <dgm:t>
        <a:bodyPr/>
        <a:lstStyle/>
        <a:p>
          <a:pPr algn="just"/>
          <a:endParaRPr lang="es-ES" sz="1100" dirty="0"/>
        </a:p>
      </dgm:t>
    </dgm:pt>
    <dgm:pt modelId="{302F94DC-8133-4438-9C63-D43FF607981A}" type="parTrans" cxnId="{EA3E0EBD-BC70-4570-8B67-4C0991C0A065}">
      <dgm:prSet/>
      <dgm:spPr/>
      <dgm:t>
        <a:bodyPr/>
        <a:lstStyle/>
        <a:p>
          <a:endParaRPr lang="es-ES" sz="1100"/>
        </a:p>
      </dgm:t>
    </dgm:pt>
    <dgm:pt modelId="{8564FB00-D508-4384-8ADA-0A927D6480EE}" type="sibTrans" cxnId="{EA3E0EBD-BC70-4570-8B67-4C0991C0A065}">
      <dgm:prSet/>
      <dgm:spPr/>
      <dgm:t>
        <a:bodyPr/>
        <a:lstStyle/>
        <a:p>
          <a:endParaRPr lang="es-ES" sz="1100"/>
        </a:p>
      </dgm:t>
    </dgm:pt>
    <dgm:pt modelId="{1CD799E6-04CF-4CCF-905F-9E36D02CE4A7}">
      <dgm:prSet custT="1"/>
      <dgm:spPr/>
      <dgm:t>
        <a:bodyPr/>
        <a:lstStyle/>
        <a:p>
          <a:pPr algn="just"/>
          <a:r>
            <a:rPr lang="es-ES" sz="1100" i="1" dirty="0" smtClean="0"/>
            <a:t>Difundir e implementar el Código de Ética dentro de la entidad y en los diferentes niveles desconcentrados;</a:t>
          </a:r>
          <a:endParaRPr lang="es-ES" sz="1100" dirty="0"/>
        </a:p>
      </dgm:t>
    </dgm:pt>
    <dgm:pt modelId="{DAB54921-3474-45D7-BEC8-8471646A9D59}" type="parTrans" cxnId="{C319E8C3-063C-4FFE-848A-41052A714FB2}">
      <dgm:prSet/>
      <dgm:spPr/>
      <dgm:t>
        <a:bodyPr/>
        <a:lstStyle/>
        <a:p>
          <a:endParaRPr lang="es-ES" sz="1100"/>
        </a:p>
      </dgm:t>
    </dgm:pt>
    <dgm:pt modelId="{A8BE2E78-814F-4ABE-BE44-B65AE94CBDE0}" type="sibTrans" cxnId="{C319E8C3-063C-4FFE-848A-41052A714FB2}">
      <dgm:prSet/>
      <dgm:spPr/>
      <dgm:t>
        <a:bodyPr/>
        <a:lstStyle/>
        <a:p>
          <a:endParaRPr lang="es-ES" sz="1100"/>
        </a:p>
      </dgm:t>
    </dgm:pt>
    <dgm:pt modelId="{D7238128-CE4D-4E34-B3EC-8AC45E9C9BFC}">
      <dgm:prSet custT="1"/>
      <dgm:spPr/>
      <dgm:t>
        <a:bodyPr/>
        <a:lstStyle/>
        <a:p>
          <a:pPr algn="just"/>
          <a:endParaRPr lang="es-ES" sz="1100" dirty="0"/>
        </a:p>
      </dgm:t>
    </dgm:pt>
    <dgm:pt modelId="{C236DE47-4097-4F65-AA79-AE4D7F570DC7}" type="parTrans" cxnId="{DC2E0D15-752A-4F25-9086-50FA528A3D9A}">
      <dgm:prSet/>
      <dgm:spPr/>
      <dgm:t>
        <a:bodyPr/>
        <a:lstStyle/>
        <a:p>
          <a:endParaRPr lang="es-ES" sz="1100"/>
        </a:p>
      </dgm:t>
    </dgm:pt>
    <dgm:pt modelId="{18FF7437-4ED6-4BCF-9A55-F13A26409F49}" type="sibTrans" cxnId="{DC2E0D15-752A-4F25-9086-50FA528A3D9A}">
      <dgm:prSet/>
      <dgm:spPr/>
      <dgm:t>
        <a:bodyPr/>
        <a:lstStyle/>
        <a:p>
          <a:endParaRPr lang="es-ES" sz="1100"/>
        </a:p>
      </dgm:t>
    </dgm:pt>
    <dgm:pt modelId="{48984808-CF55-4B10-AFCD-FC4EB9CC5CEF}">
      <dgm:prSet custT="1"/>
      <dgm:spPr/>
      <dgm:t>
        <a:bodyPr/>
        <a:lstStyle/>
        <a:p>
          <a:pPr algn="just"/>
          <a:r>
            <a:rPr lang="es-ES" sz="1100" i="1" dirty="0" smtClean="0"/>
            <a:t>Reconocer e incentivar comportamientos éticos positivos;</a:t>
          </a:r>
          <a:endParaRPr lang="es-ES" sz="1100" dirty="0"/>
        </a:p>
      </dgm:t>
    </dgm:pt>
    <dgm:pt modelId="{64046DA8-2048-456F-98C3-EFBC9E191B8E}" type="parTrans" cxnId="{28BFAFDE-42B8-4203-B97F-C73115157B85}">
      <dgm:prSet/>
      <dgm:spPr/>
      <dgm:t>
        <a:bodyPr/>
        <a:lstStyle/>
        <a:p>
          <a:endParaRPr lang="es-ES" sz="1100"/>
        </a:p>
      </dgm:t>
    </dgm:pt>
    <dgm:pt modelId="{F39752CF-30D8-4797-B002-D033FF244706}" type="sibTrans" cxnId="{28BFAFDE-42B8-4203-B97F-C73115157B85}">
      <dgm:prSet/>
      <dgm:spPr/>
      <dgm:t>
        <a:bodyPr/>
        <a:lstStyle/>
        <a:p>
          <a:endParaRPr lang="es-ES" sz="1100"/>
        </a:p>
      </dgm:t>
    </dgm:pt>
    <dgm:pt modelId="{70F2A7D2-BC33-42F7-80B3-4139D6B575AF}">
      <dgm:prSet custT="1"/>
      <dgm:spPr/>
      <dgm:t>
        <a:bodyPr/>
        <a:lstStyle/>
        <a:p>
          <a:pPr algn="just"/>
          <a:endParaRPr lang="es-ES" sz="1100" dirty="0"/>
        </a:p>
      </dgm:t>
    </dgm:pt>
    <dgm:pt modelId="{E90B35F2-3CC3-4E14-9F87-72D1FC8D897C}" type="parTrans" cxnId="{84255E8D-7016-4226-A8BA-FD197D3D2203}">
      <dgm:prSet/>
      <dgm:spPr/>
      <dgm:t>
        <a:bodyPr/>
        <a:lstStyle/>
        <a:p>
          <a:endParaRPr lang="es-ES" sz="1100"/>
        </a:p>
      </dgm:t>
    </dgm:pt>
    <dgm:pt modelId="{65A9D880-961F-4C5A-B505-14615BE8E56C}" type="sibTrans" cxnId="{84255E8D-7016-4226-A8BA-FD197D3D2203}">
      <dgm:prSet/>
      <dgm:spPr/>
      <dgm:t>
        <a:bodyPr/>
        <a:lstStyle/>
        <a:p>
          <a:endParaRPr lang="es-ES" sz="1100"/>
        </a:p>
      </dgm:t>
    </dgm:pt>
    <dgm:pt modelId="{CFE13CCE-364C-4E3A-BA70-5388D0D88FBA}">
      <dgm:prSet custT="1"/>
      <dgm:spPr/>
      <dgm:t>
        <a:bodyPr/>
        <a:lstStyle/>
        <a:p>
          <a:pPr algn="just"/>
          <a:r>
            <a:rPr lang="es-ES" sz="1100" i="1" dirty="0" smtClean="0"/>
            <a:t>Sugerir soluciones a la instancia interna competente de los casos de actos que ameriten sanciones civiles o penales o actos referidos a sanciones administrativas producidas por el incumplimiento del Código de Ética;</a:t>
          </a:r>
          <a:endParaRPr lang="es-ES" sz="1100" dirty="0"/>
        </a:p>
      </dgm:t>
    </dgm:pt>
    <dgm:pt modelId="{A07EE6D5-E49F-4E0D-8A7F-A4282D6EFF85}" type="parTrans" cxnId="{F1BB5760-2E34-4434-8581-9346AA5F3365}">
      <dgm:prSet/>
      <dgm:spPr/>
      <dgm:t>
        <a:bodyPr/>
        <a:lstStyle/>
        <a:p>
          <a:endParaRPr lang="es-ES" sz="1100"/>
        </a:p>
      </dgm:t>
    </dgm:pt>
    <dgm:pt modelId="{4037CEC4-AFF2-4A61-A986-B1A8EB5B5B2F}" type="sibTrans" cxnId="{F1BB5760-2E34-4434-8581-9346AA5F3365}">
      <dgm:prSet/>
      <dgm:spPr/>
      <dgm:t>
        <a:bodyPr/>
        <a:lstStyle/>
        <a:p>
          <a:endParaRPr lang="es-ES" sz="1100"/>
        </a:p>
      </dgm:t>
    </dgm:pt>
    <dgm:pt modelId="{D8B23A56-C1FC-47E1-99D0-FA838B592ED0}">
      <dgm:prSet custT="1"/>
      <dgm:spPr/>
      <dgm:t>
        <a:bodyPr/>
        <a:lstStyle/>
        <a:p>
          <a:pPr algn="just"/>
          <a:endParaRPr lang="es-ES" sz="1100" dirty="0"/>
        </a:p>
      </dgm:t>
    </dgm:pt>
    <dgm:pt modelId="{48BA87B1-1039-4106-B010-581400C9F507}" type="parTrans" cxnId="{324E310A-2EF6-4E6E-ABC7-4194B1E098FC}">
      <dgm:prSet/>
      <dgm:spPr/>
      <dgm:t>
        <a:bodyPr/>
        <a:lstStyle/>
        <a:p>
          <a:endParaRPr lang="es-ES" sz="1100"/>
        </a:p>
      </dgm:t>
    </dgm:pt>
    <dgm:pt modelId="{44E7F3C5-2041-4838-960C-E46FD0D50129}" type="sibTrans" cxnId="{324E310A-2EF6-4E6E-ABC7-4194B1E098FC}">
      <dgm:prSet/>
      <dgm:spPr/>
      <dgm:t>
        <a:bodyPr/>
        <a:lstStyle/>
        <a:p>
          <a:endParaRPr lang="es-ES" sz="1100"/>
        </a:p>
      </dgm:t>
    </dgm:pt>
    <dgm:pt modelId="{B77C33FD-FA30-4BDB-B841-2FA773A31495}">
      <dgm:prSet custT="1"/>
      <dgm:spPr/>
      <dgm:t>
        <a:bodyPr/>
        <a:lstStyle/>
        <a:p>
          <a:pPr algn="just"/>
          <a:r>
            <a:rPr lang="es-ES" sz="1100" i="1" dirty="0" smtClean="0"/>
            <a:t>Generar espacios de mediación entre las partes involucradas en casos de incumplimiento del Código de Ética;</a:t>
          </a:r>
          <a:endParaRPr lang="es-ES" sz="1100" dirty="0"/>
        </a:p>
      </dgm:t>
    </dgm:pt>
    <dgm:pt modelId="{B3F948D5-FF4C-4941-BD33-8DA4761914F3}" type="parTrans" cxnId="{5990AFBB-F5DA-496B-89F3-DED6133991A9}">
      <dgm:prSet/>
      <dgm:spPr/>
      <dgm:t>
        <a:bodyPr/>
        <a:lstStyle/>
        <a:p>
          <a:endParaRPr lang="es-ES" sz="1100"/>
        </a:p>
      </dgm:t>
    </dgm:pt>
    <dgm:pt modelId="{7877B856-44AD-4116-B79D-60201BEC2228}" type="sibTrans" cxnId="{5990AFBB-F5DA-496B-89F3-DED6133991A9}">
      <dgm:prSet/>
      <dgm:spPr/>
      <dgm:t>
        <a:bodyPr/>
        <a:lstStyle/>
        <a:p>
          <a:endParaRPr lang="es-ES" sz="1100"/>
        </a:p>
      </dgm:t>
    </dgm:pt>
    <dgm:pt modelId="{EB7D2651-FBE2-4E12-928A-2215A8402CBD}">
      <dgm:prSet custT="1"/>
      <dgm:spPr/>
      <dgm:t>
        <a:bodyPr/>
        <a:lstStyle/>
        <a:p>
          <a:pPr algn="just"/>
          <a:endParaRPr lang="es-ES" sz="1100" dirty="0"/>
        </a:p>
      </dgm:t>
    </dgm:pt>
    <dgm:pt modelId="{9A079688-B466-49B3-B03F-09CD78E10B9F}" type="parTrans" cxnId="{9CFA6B31-9FAE-4D7A-A8D8-8F92BD7B447C}">
      <dgm:prSet/>
      <dgm:spPr/>
      <dgm:t>
        <a:bodyPr/>
        <a:lstStyle/>
        <a:p>
          <a:endParaRPr lang="es-ES" sz="1100"/>
        </a:p>
      </dgm:t>
    </dgm:pt>
    <dgm:pt modelId="{EAD0026D-9F53-45EF-AF2F-517FAF7C6EE2}" type="sibTrans" cxnId="{9CFA6B31-9FAE-4D7A-A8D8-8F92BD7B447C}">
      <dgm:prSet/>
      <dgm:spPr/>
      <dgm:t>
        <a:bodyPr/>
        <a:lstStyle/>
        <a:p>
          <a:endParaRPr lang="es-ES" sz="1100"/>
        </a:p>
      </dgm:t>
    </dgm:pt>
    <dgm:pt modelId="{38D1FE16-9795-47A8-8B23-088795946A79}">
      <dgm:prSet custT="1"/>
      <dgm:spPr/>
      <dgm:t>
        <a:bodyPr/>
        <a:lstStyle/>
        <a:p>
          <a:pPr algn="just"/>
          <a:r>
            <a:rPr lang="es-ES" sz="1100" i="1" dirty="0" smtClean="0"/>
            <a:t>De ser el caso proponer la actualización y mejoramiento permanente del Código de Ética y del Comité de Ética, al Consejo de Administración;</a:t>
          </a:r>
          <a:endParaRPr lang="es-ES" sz="1100" dirty="0"/>
        </a:p>
      </dgm:t>
    </dgm:pt>
    <dgm:pt modelId="{6595B4BA-C9C7-4900-A4B8-94E7A4622B11}" type="parTrans" cxnId="{1A72D444-ACF9-4363-BAAF-5AC95752CA54}">
      <dgm:prSet/>
      <dgm:spPr/>
      <dgm:t>
        <a:bodyPr/>
        <a:lstStyle/>
        <a:p>
          <a:endParaRPr lang="es-ES" sz="1100"/>
        </a:p>
      </dgm:t>
    </dgm:pt>
    <dgm:pt modelId="{08631DAE-09A3-4F8F-A932-D421B6D51906}" type="sibTrans" cxnId="{1A72D444-ACF9-4363-BAAF-5AC95752CA54}">
      <dgm:prSet/>
      <dgm:spPr/>
      <dgm:t>
        <a:bodyPr/>
        <a:lstStyle/>
        <a:p>
          <a:endParaRPr lang="es-ES" sz="1100"/>
        </a:p>
      </dgm:t>
    </dgm:pt>
    <dgm:pt modelId="{21612ACC-83CB-44E4-BB18-01955365F0EA}">
      <dgm:prSet custT="1"/>
      <dgm:spPr/>
      <dgm:t>
        <a:bodyPr/>
        <a:lstStyle/>
        <a:p>
          <a:pPr algn="just"/>
          <a:endParaRPr lang="es-ES" sz="1100" dirty="0"/>
        </a:p>
      </dgm:t>
    </dgm:pt>
    <dgm:pt modelId="{08E29934-9013-48E5-BB56-F61A14227961}" type="parTrans" cxnId="{1AC566A5-7D60-4174-A5C6-D1977AF2E9EF}">
      <dgm:prSet/>
      <dgm:spPr/>
      <dgm:t>
        <a:bodyPr/>
        <a:lstStyle/>
        <a:p>
          <a:endParaRPr lang="es-ES" sz="1100"/>
        </a:p>
      </dgm:t>
    </dgm:pt>
    <dgm:pt modelId="{00ED016A-64CC-49AD-9B7A-5FD6A6364904}" type="sibTrans" cxnId="{1AC566A5-7D60-4174-A5C6-D1977AF2E9EF}">
      <dgm:prSet/>
      <dgm:spPr/>
      <dgm:t>
        <a:bodyPr/>
        <a:lstStyle/>
        <a:p>
          <a:endParaRPr lang="es-ES" sz="1100"/>
        </a:p>
      </dgm:t>
    </dgm:pt>
    <dgm:pt modelId="{D57CB218-8E4D-4B29-9022-267E363EA295}">
      <dgm:prSet custT="1"/>
      <dgm:spPr/>
      <dgm:t>
        <a:bodyPr/>
        <a:lstStyle/>
        <a:p>
          <a:pPr algn="just"/>
          <a:r>
            <a:rPr lang="es-ES" sz="1100" i="1" dirty="0" smtClean="0"/>
            <a:t>Brindar asesoría en ámbitos relacionados a la gestión de Talento Humano;</a:t>
          </a:r>
          <a:endParaRPr lang="es-ES" sz="1100" dirty="0"/>
        </a:p>
      </dgm:t>
    </dgm:pt>
    <dgm:pt modelId="{3EEBF973-0E94-4344-A65D-6892B5E624F8}" type="parTrans" cxnId="{A0FE4453-53A7-42F0-B6E9-AFA4E77D5955}">
      <dgm:prSet/>
      <dgm:spPr/>
      <dgm:t>
        <a:bodyPr/>
        <a:lstStyle/>
        <a:p>
          <a:endParaRPr lang="es-ES" sz="1100"/>
        </a:p>
      </dgm:t>
    </dgm:pt>
    <dgm:pt modelId="{B2406FC9-4210-4685-B616-9A617AED5D75}" type="sibTrans" cxnId="{A0FE4453-53A7-42F0-B6E9-AFA4E77D5955}">
      <dgm:prSet/>
      <dgm:spPr/>
      <dgm:t>
        <a:bodyPr/>
        <a:lstStyle/>
        <a:p>
          <a:endParaRPr lang="es-ES" sz="1100"/>
        </a:p>
      </dgm:t>
    </dgm:pt>
    <dgm:pt modelId="{7FB07F09-3421-4A33-87E1-2BF1A367C45D}">
      <dgm:prSet custT="1"/>
      <dgm:spPr/>
      <dgm:t>
        <a:bodyPr/>
        <a:lstStyle/>
        <a:p>
          <a:pPr algn="just"/>
          <a:endParaRPr lang="es-ES" sz="1100" dirty="0"/>
        </a:p>
      </dgm:t>
    </dgm:pt>
    <dgm:pt modelId="{C05816F5-9F44-4E79-9107-C88F7A0AA2DD}" type="parTrans" cxnId="{1F10BEFB-63FE-4653-8CE1-4206E4420DF3}">
      <dgm:prSet/>
      <dgm:spPr/>
      <dgm:t>
        <a:bodyPr/>
        <a:lstStyle/>
        <a:p>
          <a:endParaRPr lang="es-ES" sz="1100"/>
        </a:p>
      </dgm:t>
    </dgm:pt>
    <dgm:pt modelId="{B5AE3430-FF9E-4650-B984-08AB95719C90}" type="sibTrans" cxnId="{1F10BEFB-63FE-4653-8CE1-4206E4420DF3}">
      <dgm:prSet/>
      <dgm:spPr/>
      <dgm:t>
        <a:bodyPr/>
        <a:lstStyle/>
        <a:p>
          <a:endParaRPr lang="es-ES" sz="1100"/>
        </a:p>
      </dgm:t>
    </dgm:pt>
    <dgm:pt modelId="{037B1ADA-B02B-4421-8581-A8F708E2BE4B}">
      <dgm:prSet custT="1"/>
      <dgm:spPr/>
      <dgm:t>
        <a:bodyPr/>
        <a:lstStyle/>
        <a:p>
          <a:pPr algn="just"/>
          <a:r>
            <a:rPr lang="es-ES" sz="1100" i="1" dirty="0" smtClean="0"/>
            <a:t>Vigilar que se cumplan los principios de un Buen Gobierno Corporativo.</a:t>
          </a:r>
          <a:endParaRPr lang="es-ES" sz="1100" dirty="0"/>
        </a:p>
      </dgm:t>
    </dgm:pt>
    <dgm:pt modelId="{8CE137CC-286F-44D4-B262-1516746DF7C4}" type="parTrans" cxnId="{D6116C77-A8D0-4624-B829-A455AF36FC2E}">
      <dgm:prSet/>
      <dgm:spPr/>
      <dgm:t>
        <a:bodyPr/>
        <a:lstStyle/>
        <a:p>
          <a:endParaRPr lang="es-ES" sz="1100"/>
        </a:p>
      </dgm:t>
    </dgm:pt>
    <dgm:pt modelId="{5E7F6F91-B74D-4E84-9298-1CA6706A1AC8}" type="sibTrans" cxnId="{D6116C77-A8D0-4624-B829-A455AF36FC2E}">
      <dgm:prSet/>
      <dgm:spPr/>
      <dgm:t>
        <a:bodyPr/>
        <a:lstStyle/>
        <a:p>
          <a:endParaRPr lang="es-ES" sz="1100"/>
        </a:p>
      </dgm:t>
    </dgm:pt>
    <dgm:pt modelId="{4329580A-AC06-416D-A64E-28554BA8F922}">
      <dgm:prSet custT="1"/>
      <dgm:spPr/>
      <dgm:t>
        <a:bodyPr/>
        <a:lstStyle/>
        <a:p>
          <a:pPr algn="just"/>
          <a:endParaRPr lang="es-ES" sz="1100" dirty="0"/>
        </a:p>
      </dgm:t>
    </dgm:pt>
    <dgm:pt modelId="{F38D81D7-33C6-4B60-A7AC-F47FEB57BD06}" type="parTrans" cxnId="{BED16938-52FF-42E2-A603-F0DCB4701D67}">
      <dgm:prSet/>
      <dgm:spPr/>
      <dgm:t>
        <a:bodyPr/>
        <a:lstStyle/>
        <a:p>
          <a:endParaRPr lang="es-ES" sz="1100"/>
        </a:p>
      </dgm:t>
    </dgm:pt>
    <dgm:pt modelId="{3A0701BC-54BC-4730-B977-2C9F4EA9F1A9}" type="sibTrans" cxnId="{BED16938-52FF-42E2-A603-F0DCB4701D67}">
      <dgm:prSet/>
      <dgm:spPr/>
      <dgm:t>
        <a:bodyPr/>
        <a:lstStyle/>
        <a:p>
          <a:endParaRPr lang="es-ES" sz="1100"/>
        </a:p>
      </dgm:t>
    </dgm:pt>
    <dgm:pt modelId="{C016B4F6-892E-44F8-B8B4-ED782B721B2D}">
      <dgm:prSet custT="1"/>
      <dgm:spPr/>
      <dgm:t>
        <a:bodyPr/>
        <a:lstStyle/>
        <a:p>
          <a:pPr algn="just"/>
          <a:r>
            <a:rPr lang="es-ES" sz="1100" i="1" dirty="0" smtClean="0"/>
            <a:t>Iniciar las investigaciones sobre la posible violación y emprenderá la toma de acciones disciplinarias correctivas.”</a:t>
          </a:r>
          <a:endParaRPr lang="es-ES" sz="1100" dirty="0"/>
        </a:p>
      </dgm:t>
    </dgm:pt>
    <dgm:pt modelId="{1FACB85D-6D76-4C15-BA8A-C217EBAFBF94}" type="parTrans" cxnId="{704936F5-78DD-4361-B7BA-AD541A92065C}">
      <dgm:prSet/>
      <dgm:spPr/>
      <dgm:t>
        <a:bodyPr/>
        <a:lstStyle/>
        <a:p>
          <a:endParaRPr lang="es-ES" sz="1100"/>
        </a:p>
      </dgm:t>
    </dgm:pt>
    <dgm:pt modelId="{9C3F46C0-0D83-445C-8FCC-480312FC9D75}" type="sibTrans" cxnId="{704936F5-78DD-4361-B7BA-AD541A92065C}">
      <dgm:prSet/>
      <dgm:spPr/>
      <dgm:t>
        <a:bodyPr/>
        <a:lstStyle/>
        <a:p>
          <a:endParaRPr lang="es-ES" sz="1100"/>
        </a:p>
      </dgm:t>
    </dgm:pt>
    <dgm:pt modelId="{731F3104-5488-4416-8173-1F680CF306A1}">
      <dgm:prSet custT="1"/>
      <dgm:spPr/>
      <dgm:t>
        <a:bodyPr/>
        <a:lstStyle/>
        <a:p>
          <a:pPr algn="just"/>
          <a:endParaRPr lang="es-ES" sz="1100" dirty="0"/>
        </a:p>
      </dgm:t>
    </dgm:pt>
    <dgm:pt modelId="{E72BAB46-6316-4130-8EE5-F34428464892}" type="parTrans" cxnId="{9F0BC714-D3A6-4924-BE5A-C1A4225C3CAF}">
      <dgm:prSet/>
      <dgm:spPr/>
    </dgm:pt>
    <dgm:pt modelId="{772D323B-CD4A-458D-A1AE-1AEAEB55C963}" type="sibTrans" cxnId="{9F0BC714-D3A6-4924-BE5A-C1A4225C3CAF}">
      <dgm:prSet/>
      <dgm:spPr/>
    </dgm:pt>
    <dgm:pt modelId="{9745259E-0B22-4548-A3B0-5954CAD758D9}" type="pres">
      <dgm:prSet presAssocID="{16592969-B017-4918-839C-BBEFAA39C9A3}" presName="linearFlow" presStyleCnt="0">
        <dgm:presLayoutVars>
          <dgm:dir/>
          <dgm:animLvl val="lvl"/>
          <dgm:resizeHandles val="exact"/>
        </dgm:presLayoutVars>
      </dgm:prSet>
      <dgm:spPr/>
      <dgm:t>
        <a:bodyPr/>
        <a:lstStyle/>
        <a:p>
          <a:endParaRPr lang="es-ES"/>
        </a:p>
      </dgm:t>
    </dgm:pt>
    <dgm:pt modelId="{013DBF84-74E3-476A-857E-98809CF4B93B}" type="pres">
      <dgm:prSet presAssocID="{5520FAF8-9D65-4E72-8688-CF451DB654BB}" presName="composite" presStyleCnt="0"/>
      <dgm:spPr/>
    </dgm:pt>
    <dgm:pt modelId="{981EE501-DD64-46E1-9E25-002B6C21094C}" type="pres">
      <dgm:prSet presAssocID="{5520FAF8-9D65-4E72-8688-CF451DB654BB}" presName="parentText" presStyleLbl="alignNode1" presStyleIdx="0" presStyleCnt="1">
        <dgm:presLayoutVars>
          <dgm:chMax val="1"/>
          <dgm:bulletEnabled val="1"/>
        </dgm:presLayoutVars>
      </dgm:prSet>
      <dgm:spPr/>
      <dgm:t>
        <a:bodyPr/>
        <a:lstStyle/>
        <a:p>
          <a:endParaRPr lang="es-ES"/>
        </a:p>
      </dgm:t>
    </dgm:pt>
    <dgm:pt modelId="{F6BE9B1F-EA6E-4B8B-970C-7C45DC5D5C8C}" type="pres">
      <dgm:prSet presAssocID="{5520FAF8-9D65-4E72-8688-CF451DB654BB}" presName="descendantText" presStyleLbl="alignAcc1" presStyleIdx="0" presStyleCnt="1" custScaleY="207894">
        <dgm:presLayoutVars>
          <dgm:bulletEnabled val="1"/>
        </dgm:presLayoutVars>
      </dgm:prSet>
      <dgm:spPr/>
      <dgm:t>
        <a:bodyPr/>
        <a:lstStyle/>
        <a:p>
          <a:endParaRPr lang="es-ES"/>
        </a:p>
      </dgm:t>
    </dgm:pt>
  </dgm:ptLst>
  <dgm:cxnLst>
    <dgm:cxn modelId="{011C6468-6163-4B0B-9AC2-FCB1BA4821D2}" type="presOf" srcId="{18A71520-B975-484D-B68D-2708BA802481}" destId="{F6BE9B1F-EA6E-4B8B-970C-7C45DC5D5C8C}" srcOrd="0" destOrd="1" presId="urn:microsoft.com/office/officeart/2005/8/layout/chevron2"/>
    <dgm:cxn modelId="{00BCE947-1C1F-4B08-BB74-1211B499F205}" type="presOf" srcId="{1CD799E6-04CF-4CCF-905F-9E36D02CE4A7}" destId="{F6BE9B1F-EA6E-4B8B-970C-7C45DC5D5C8C}" srcOrd="0" destOrd="7" presId="urn:microsoft.com/office/officeart/2005/8/layout/chevron2"/>
    <dgm:cxn modelId="{B40D8BA6-5BCB-436D-BD90-C6A8049CA80C}" type="presOf" srcId="{C2F9C0EE-6457-4880-BC3E-2D0BF5BC6EF5}" destId="{F6BE9B1F-EA6E-4B8B-970C-7C45DC5D5C8C}" srcOrd="0" destOrd="2" presId="urn:microsoft.com/office/officeart/2005/8/layout/chevron2"/>
    <dgm:cxn modelId="{01B94885-514B-41CF-AD16-EA3ADB5EC3E1}" type="presOf" srcId="{6CBF56E4-4417-40A2-ABA0-B53051133D0E}" destId="{F6BE9B1F-EA6E-4B8B-970C-7C45DC5D5C8C}" srcOrd="0" destOrd="3" presId="urn:microsoft.com/office/officeart/2005/8/layout/chevron2"/>
    <dgm:cxn modelId="{1ADE30AE-5864-46C1-8604-A4DA33EB7425}" type="presOf" srcId="{38D1FE16-9795-47A8-8B23-088795946A79}" destId="{F6BE9B1F-EA6E-4B8B-970C-7C45DC5D5C8C}" srcOrd="0" destOrd="15" presId="urn:microsoft.com/office/officeart/2005/8/layout/chevron2"/>
    <dgm:cxn modelId="{9F0BC714-D3A6-4924-BE5A-C1A4225C3CAF}" srcId="{5520FAF8-9D65-4E72-8688-CF451DB654BB}" destId="{731F3104-5488-4416-8173-1F680CF306A1}" srcOrd="4" destOrd="0" parTransId="{E72BAB46-6316-4130-8EE5-F34428464892}" sibTransId="{772D323B-CD4A-458D-A1AE-1AEAEB55C963}"/>
    <dgm:cxn modelId="{807B1108-6BA1-41E4-ABF7-B9A27544AD3E}" type="presOf" srcId="{D8B23A56-C1FC-47E1-99D0-FA838B592ED0}" destId="{F6BE9B1F-EA6E-4B8B-970C-7C45DC5D5C8C}" srcOrd="0" destOrd="12" presId="urn:microsoft.com/office/officeart/2005/8/layout/chevron2"/>
    <dgm:cxn modelId="{6FF440AD-E71F-4CFA-B024-5765DFEC65C2}" type="presOf" srcId="{21612ACC-83CB-44E4-BB18-01955365F0EA}" destId="{F6BE9B1F-EA6E-4B8B-970C-7C45DC5D5C8C}" srcOrd="0" destOrd="16" presId="urn:microsoft.com/office/officeart/2005/8/layout/chevron2"/>
    <dgm:cxn modelId="{EC2469A2-AAFD-472A-8239-1767320B850D}" type="presOf" srcId="{037B1ADA-B02B-4421-8581-A8F708E2BE4B}" destId="{F6BE9B1F-EA6E-4B8B-970C-7C45DC5D5C8C}" srcOrd="0" destOrd="19" presId="urn:microsoft.com/office/officeart/2005/8/layout/chevron2"/>
    <dgm:cxn modelId="{6C2E5335-E834-4B61-887E-8F3FC26BBEDA}" srcId="{5520FAF8-9D65-4E72-8688-CF451DB654BB}" destId="{18A71520-B975-484D-B68D-2708BA802481}" srcOrd="1" destOrd="0" parTransId="{9D362E6A-BCCD-429B-8760-34223F3D5AE5}" sibTransId="{EC6358B9-A912-4616-B4C0-205D65313D12}"/>
    <dgm:cxn modelId="{156BC059-8064-47D0-BA7E-B35F4767E872}" type="presOf" srcId="{70F2A7D2-BC33-42F7-80B3-4139D6B575AF}" destId="{F6BE9B1F-EA6E-4B8B-970C-7C45DC5D5C8C}" srcOrd="0" destOrd="10" presId="urn:microsoft.com/office/officeart/2005/8/layout/chevron2"/>
    <dgm:cxn modelId="{FAFBE4EA-0C00-49FF-9CD7-BE2C2473B42C}" type="presOf" srcId="{D7238128-CE4D-4E34-B3EC-8AC45E9C9BFC}" destId="{F6BE9B1F-EA6E-4B8B-970C-7C45DC5D5C8C}" srcOrd="0" destOrd="8" presId="urn:microsoft.com/office/officeart/2005/8/layout/chevron2"/>
    <dgm:cxn modelId="{4E98FB4D-06C5-4040-9C4D-5D1BB7FE8291}" type="presOf" srcId="{EB7D2651-FBE2-4E12-928A-2215A8402CBD}" destId="{F6BE9B1F-EA6E-4B8B-970C-7C45DC5D5C8C}" srcOrd="0" destOrd="14" presId="urn:microsoft.com/office/officeart/2005/8/layout/chevron2"/>
    <dgm:cxn modelId="{C5AEC692-13C4-48DD-95D0-3BDAE393AFE4}" srcId="{5520FAF8-9D65-4E72-8688-CF451DB654BB}" destId="{6CBF56E4-4417-40A2-ABA0-B53051133D0E}" srcOrd="3" destOrd="0" parTransId="{642E6722-AC49-4477-A774-E2E55A90B3FB}" sibTransId="{2095D1FF-1738-4486-9625-27137FE4C8ED}"/>
    <dgm:cxn modelId="{84255E8D-7016-4226-A8BA-FD197D3D2203}" srcId="{48984808-CF55-4B10-AFCD-FC4EB9CC5CEF}" destId="{70F2A7D2-BC33-42F7-80B3-4139D6B575AF}" srcOrd="0" destOrd="0" parTransId="{E90B35F2-3CC3-4E14-9F87-72D1FC8D897C}" sibTransId="{65A9D880-961F-4C5A-B505-14615BE8E56C}"/>
    <dgm:cxn modelId="{03ABF7DA-0DA1-4D18-B428-2BAAA84C5D6A}" srcId="{5520FAF8-9D65-4E72-8688-CF451DB654BB}" destId="{C2F9C0EE-6457-4880-BC3E-2D0BF5BC6EF5}" srcOrd="2" destOrd="0" parTransId="{467DD6CF-BB36-4BE0-A8B2-8E2F7F03571B}" sibTransId="{5F0698AD-5A77-4D8D-A174-FBFF2635159B}"/>
    <dgm:cxn modelId="{6F7D9C43-591E-4885-8536-77D8346AE33B}" type="presOf" srcId="{C016B4F6-892E-44F8-B8B4-ED782B721B2D}" destId="{F6BE9B1F-EA6E-4B8B-970C-7C45DC5D5C8C}" srcOrd="0" destOrd="21" presId="urn:microsoft.com/office/officeart/2005/8/layout/chevron2"/>
    <dgm:cxn modelId="{E308D3C8-93BF-4F04-9292-17CEFF523EE4}" srcId="{5520FAF8-9D65-4E72-8688-CF451DB654BB}" destId="{8BF2DA5B-4A24-4246-BC7F-5C280828D0EF}" srcOrd="0" destOrd="0" parTransId="{E199CC13-581A-4C5C-875C-451F12D8A519}" sibTransId="{B62604CE-7FD5-44EA-8D6A-30E0899A3CB6}"/>
    <dgm:cxn modelId="{5990AFBB-F5DA-496B-89F3-DED6133991A9}" srcId="{FB955495-AAAF-4E7F-93E0-16C0B533FC33}" destId="{B77C33FD-FA30-4BDB-B841-2FA773A31495}" srcOrd="3" destOrd="0" parTransId="{B3F948D5-FF4C-4941-BD33-8DA4761914F3}" sibTransId="{7877B856-44AD-4116-B79D-60201BEC2228}"/>
    <dgm:cxn modelId="{1A72D444-ACF9-4363-BAAF-5AC95752CA54}" srcId="{FB955495-AAAF-4E7F-93E0-16C0B533FC33}" destId="{38D1FE16-9795-47A8-8B23-088795946A79}" srcOrd="4" destOrd="0" parTransId="{6595B4BA-C9C7-4900-A4B8-94E7A4622B11}" sibTransId="{08631DAE-09A3-4F8F-A932-D421B6D51906}"/>
    <dgm:cxn modelId="{BED16938-52FF-42E2-A603-F0DCB4701D67}" srcId="{037B1ADA-B02B-4421-8581-A8F708E2BE4B}" destId="{4329580A-AC06-416D-A64E-28554BA8F922}" srcOrd="0" destOrd="0" parTransId="{F38D81D7-33C6-4B60-A7AC-F47FEB57BD06}" sibTransId="{3A0701BC-54BC-4730-B977-2C9F4EA9F1A9}"/>
    <dgm:cxn modelId="{9CFA6B31-9FAE-4D7A-A8D8-8F92BD7B447C}" srcId="{B77C33FD-FA30-4BDB-B841-2FA773A31495}" destId="{EB7D2651-FBE2-4E12-928A-2215A8402CBD}" srcOrd="0" destOrd="0" parTransId="{9A079688-B466-49B3-B03F-09CD78E10B9F}" sibTransId="{EAD0026D-9F53-45EF-AF2F-517FAF7C6EE2}"/>
    <dgm:cxn modelId="{894497EC-D6A1-43E4-9240-3BBD1671E60C}" type="presOf" srcId="{4329580A-AC06-416D-A64E-28554BA8F922}" destId="{F6BE9B1F-EA6E-4B8B-970C-7C45DC5D5C8C}" srcOrd="0" destOrd="20" presId="urn:microsoft.com/office/officeart/2005/8/layout/chevron2"/>
    <dgm:cxn modelId="{1F10BEFB-63FE-4653-8CE1-4206E4420DF3}" srcId="{D57CB218-8E4D-4B29-9022-267E363EA295}" destId="{7FB07F09-3421-4A33-87E1-2BF1A367C45D}" srcOrd="0" destOrd="0" parTransId="{C05816F5-9F44-4E79-9107-C88F7A0AA2DD}" sibTransId="{B5AE3430-FF9E-4650-B984-08AB95719C90}"/>
    <dgm:cxn modelId="{C319E8C3-063C-4FFE-848A-41052A714FB2}" srcId="{FB955495-AAAF-4E7F-93E0-16C0B533FC33}" destId="{1CD799E6-04CF-4CCF-905F-9E36D02CE4A7}" srcOrd="0" destOrd="0" parTransId="{DAB54921-3474-45D7-BEC8-8471646A9D59}" sibTransId="{A8BE2E78-814F-4ABE-BE44-B65AE94CBDE0}"/>
    <dgm:cxn modelId="{D6116C77-A8D0-4624-B829-A455AF36FC2E}" srcId="{FB955495-AAAF-4E7F-93E0-16C0B533FC33}" destId="{037B1ADA-B02B-4421-8581-A8F708E2BE4B}" srcOrd="6" destOrd="0" parTransId="{8CE137CC-286F-44D4-B262-1516746DF7C4}" sibTransId="{5E7F6F91-B74D-4E84-9298-1CA6706A1AC8}"/>
    <dgm:cxn modelId="{9EBEABD3-F1D8-4FDC-B2FE-BAFAC843C33D}" type="presOf" srcId="{CFE13CCE-364C-4E3A-BA70-5388D0D88FBA}" destId="{F6BE9B1F-EA6E-4B8B-970C-7C45DC5D5C8C}" srcOrd="0" destOrd="11" presId="urn:microsoft.com/office/officeart/2005/8/layout/chevron2"/>
    <dgm:cxn modelId="{1AC566A5-7D60-4174-A5C6-D1977AF2E9EF}" srcId="{38D1FE16-9795-47A8-8B23-088795946A79}" destId="{21612ACC-83CB-44E4-BB18-01955365F0EA}" srcOrd="0" destOrd="0" parTransId="{08E29934-9013-48E5-BB56-F61A14227961}" sibTransId="{00ED016A-64CC-49AD-9B7A-5FD6A6364904}"/>
    <dgm:cxn modelId="{450C4EB6-FB0E-4875-8685-4BE4552C8459}" type="presOf" srcId="{16592969-B017-4918-839C-BBEFAA39C9A3}" destId="{9745259E-0B22-4548-A3B0-5954CAD758D9}" srcOrd="0" destOrd="0" presId="urn:microsoft.com/office/officeart/2005/8/layout/chevron2"/>
    <dgm:cxn modelId="{AC6595BF-B5D4-4730-98D1-7F46DDB2825E}" type="presOf" srcId="{5520FAF8-9D65-4E72-8688-CF451DB654BB}" destId="{981EE501-DD64-46E1-9E25-002B6C21094C}" srcOrd="0" destOrd="0" presId="urn:microsoft.com/office/officeart/2005/8/layout/chevron2"/>
    <dgm:cxn modelId="{704936F5-78DD-4361-B7BA-AD541A92065C}" srcId="{FB955495-AAAF-4E7F-93E0-16C0B533FC33}" destId="{C016B4F6-892E-44F8-B8B4-ED782B721B2D}" srcOrd="7" destOrd="0" parTransId="{1FACB85D-6D76-4C15-BA8A-C217EBAFBF94}" sibTransId="{9C3F46C0-0D83-445C-8FCC-480312FC9D75}"/>
    <dgm:cxn modelId="{06896804-4A13-45BA-96DA-213051FE8FB6}" type="presOf" srcId="{FB955495-AAAF-4E7F-93E0-16C0B533FC33}" destId="{F6BE9B1F-EA6E-4B8B-970C-7C45DC5D5C8C}" srcOrd="0" destOrd="6" presId="urn:microsoft.com/office/officeart/2005/8/layout/chevron2"/>
    <dgm:cxn modelId="{36149C17-6546-4FE0-99D5-DDE221584441}" srcId="{5520FAF8-9D65-4E72-8688-CF451DB654BB}" destId="{0071D98D-AA7E-4A49-8CAD-616D1D98945F}" srcOrd="5" destOrd="0" parTransId="{3D2674DA-56CE-42A2-A325-EE1AF912F4E8}" sibTransId="{B10ACA36-A43E-4E1A-9050-78A6EC179971}"/>
    <dgm:cxn modelId="{50FF58EF-7375-405F-AEBD-BEA88CCE0DA9}" srcId="{16592969-B017-4918-839C-BBEFAA39C9A3}" destId="{5520FAF8-9D65-4E72-8688-CF451DB654BB}" srcOrd="0" destOrd="0" parTransId="{18E379D5-28B7-4BA5-AB60-263ADFBA23ED}" sibTransId="{4F8FA110-5838-4F31-8588-C679E998D01A}"/>
    <dgm:cxn modelId="{A0FE4453-53A7-42F0-B6E9-AFA4E77D5955}" srcId="{FB955495-AAAF-4E7F-93E0-16C0B533FC33}" destId="{D57CB218-8E4D-4B29-9022-267E363EA295}" srcOrd="5" destOrd="0" parTransId="{3EEBF973-0E94-4344-A65D-6892B5E624F8}" sibTransId="{B2406FC9-4210-4685-B616-9A617AED5D75}"/>
    <dgm:cxn modelId="{F1BB5760-2E34-4434-8581-9346AA5F3365}" srcId="{FB955495-AAAF-4E7F-93E0-16C0B533FC33}" destId="{CFE13CCE-364C-4E3A-BA70-5388D0D88FBA}" srcOrd="2" destOrd="0" parTransId="{A07EE6D5-E49F-4E0D-8A7F-A4282D6EFF85}" sibTransId="{4037CEC4-AFF2-4A61-A986-B1A8EB5B5B2F}"/>
    <dgm:cxn modelId="{DC2E0D15-752A-4F25-9086-50FA528A3D9A}" srcId="{1CD799E6-04CF-4CCF-905F-9E36D02CE4A7}" destId="{D7238128-CE4D-4E34-B3EC-8AC45E9C9BFC}" srcOrd="0" destOrd="0" parTransId="{C236DE47-4097-4F65-AA79-AE4D7F570DC7}" sibTransId="{18FF7437-4ED6-4BCF-9A55-F13A26409F49}"/>
    <dgm:cxn modelId="{EBCC66F6-9C06-45C9-A289-316ADD2E11C8}" type="presOf" srcId="{B77C33FD-FA30-4BDB-B841-2FA773A31495}" destId="{F6BE9B1F-EA6E-4B8B-970C-7C45DC5D5C8C}" srcOrd="0" destOrd="13" presId="urn:microsoft.com/office/officeart/2005/8/layout/chevron2"/>
    <dgm:cxn modelId="{28BFAFDE-42B8-4203-B97F-C73115157B85}" srcId="{FB955495-AAAF-4E7F-93E0-16C0B533FC33}" destId="{48984808-CF55-4B10-AFCD-FC4EB9CC5CEF}" srcOrd="1" destOrd="0" parTransId="{64046DA8-2048-456F-98C3-EFBC9E191B8E}" sibTransId="{F39752CF-30D8-4797-B002-D033FF244706}"/>
    <dgm:cxn modelId="{AB602D3D-9953-4DCD-9E47-3009C503F566}" type="presOf" srcId="{48984808-CF55-4B10-AFCD-FC4EB9CC5CEF}" destId="{F6BE9B1F-EA6E-4B8B-970C-7C45DC5D5C8C}" srcOrd="0" destOrd="9" presId="urn:microsoft.com/office/officeart/2005/8/layout/chevron2"/>
    <dgm:cxn modelId="{6BF0744C-BD3D-4F45-9C91-24BBE9EB062F}" type="presOf" srcId="{7FB07F09-3421-4A33-87E1-2BF1A367C45D}" destId="{F6BE9B1F-EA6E-4B8B-970C-7C45DC5D5C8C}" srcOrd="0" destOrd="18" presId="urn:microsoft.com/office/officeart/2005/8/layout/chevron2"/>
    <dgm:cxn modelId="{F7ED66A6-1FC6-49A6-B9ED-E670234550CB}" type="presOf" srcId="{D57CB218-8E4D-4B29-9022-267E363EA295}" destId="{F6BE9B1F-EA6E-4B8B-970C-7C45DC5D5C8C}" srcOrd="0" destOrd="17" presId="urn:microsoft.com/office/officeart/2005/8/layout/chevron2"/>
    <dgm:cxn modelId="{74CD3181-2159-480B-BE08-D621FBE0AC20}" type="presOf" srcId="{731F3104-5488-4416-8173-1F680CF306A1}" destId="{F6BE9B1F-EA6E-4B8B-970C-7C45DC5D5C8C}" srcOrd="0" destOrd="4" presId="urn:microsoft.com/office/officeart/2005/8/layout/chevron2"/>
    <dgm:cxn modelId="{EA3E0EBD-BC70-4570-8B67-4C0991C0A065}" srcId="{5520FAF8-9D65-4E72-8688-CF451DB654BB}" destId="{FB955495-AAAF-4E7F-93E0-16C0B533FC33}" srcOrd="6" destOrd="0" parTransId="{302F94DC-8133-4438-9C63-D43FF607981A}" sibTransId="{8564FB00-D508-4384-8ADA-0A927D6480EE}"/>
    <dgm:cxn modelId="{AEE9AD0C-5D2D-4BDF-9EF3-902E56026141}" type="presOf" srcId="{8BF2DA5B-4A24-4246-BC7F-5C280828D0EF}" destId="{F6BE9B1F-EA6E-4B8B-970C-7C45DC5D5C8C}" srcOrd="0" destOrd="0" presId="urn:microsoft.com/office/officeart/2005/8/layout/chevron2"/>
    <dgm:cxn modelId="{324E310A-2EF6-4E6E-ABC7-4194B1E098FC}" srcId="{CFE13CCE-364C-4E3A-BA70-5388D0D88FBA}" destId="{D8B23A56-C1FC-47E1-99D0-FA838B592ED0}" srcOrd="0" destOrd="0" parTransId="{48BA87B1-1039-4106-B010-581400C9F507}" sibTransId="{44E7F3C5-2041-4838-960C-E46FD0D50129}"/>
    <dgm:cxn modelId="{8DB0A79E-D38F-4D14-ACC4-61FF4C3CF392}" type="presOf" srcId="{0071D98D-AA7E-4A49-8CAD-616D1D98945F}" destId="{F6BE9B1F-EA6E-4B8B-970C-7C45DC5D5C8C}" srcOrd="0" destOrd="5" presId="urn:microsoft.com/office/officeart/2005/8/layout/chevron2"/>
    <dgm:cxn modelId="{5E17A6FF-BF52-4DBD-A247-157EB13FF36F}" type="presParOf" srcId="{9745259E-0B22-4548-A3B0-5954CAD758D9}" destId="{013DBF84-74E3-476A-857E-98809CF4B93B}" srcOrd="0" destOrd="0" presId="urn:microsoft.com/office/officeart/2005/8/layout/chevron2"/>
    <dgm:cxn modelId="{71A29C38-152B-4A5B-B5B7-D47EB93E07F9}" type="presParOf" srcId="{013DBF84-74E3-476A-857E-98809CF4B93B}" destId="{981EE501-DD64-46E1-9E25-002B6C21094C}" srcOrd="0" destOrd="0" presId="urn:microsoft.com/office/officeart/2005/8/layout/chevron2"/>
    <dgm:cxn modelId="{5FEDA822-E62D-47A5-B000-038A9FA926DF}" type="presParOf" srcId="{013DBF84-74E3-476A-857E-98809CF4B93B}" destId="{F6BE9B1F-EA6E-4B8B-970C-7C45DC5D5C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831763-CF79-4F7A-985E-7DEE00FBB71C}"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s-EC"/>
        </a:p>
      </dgm:t>
    </dgm:pt>
    <dgm:pt modelId="{6E4565DC-AA7C-4387-B96D-502B1A8F212E}">
      <dgm:prSet phldrT="[Texto]" custT="1"/>
      <dgm:spPr>
        <a:xfrm>
          <a:off x="2314571" y="2296224"/>
          <a:ext cx="1276356" cy="1212162"/>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lnSpc>
              <a:spcPct val="100000"/>
            </a:lnSpc>
          </a:pPr>
          <a:r>
            <a:rPr lang="es-MX" sz="800" b="1" dirty="0" smtClean="0">
              <a:solidFill>
                <a:sysClr val="window" lastClr="FFFFFF"/>
              </a:solidFill>
              <a:latin typeface="Times New Roman" panose="02020603050405020304" pitchFamily="18" charset="0"/>
              <a:ea typeface="+mn-ea"/>
              <a:cs typeface="Times New Roman" panose="02020603050405020304" pitchFamily="18" charset="0"/>
            </a:rPr>
            <a:t>Buen Gobierno Corporativo</a:t>
          </a:r>
          <a:endParaRPr lang="es-EC" sz="8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1F24AA32-552B-4C30-8DAA-65BB4A80A2A8}" type="parTrans" cxnId="{D09F9D27-CCEC-48E9-B395-DB47AC5A0CB4}">
      <dgm:prSet/>
      <dgm:spPr/>
      <dgm:t>
        <a:bodyPr/>
        <a:lstStyle/>
        <a:p>
          <a:pPr algn="ctr"/>
          <a:endParaRPr lang="es-EC" sz="800" b="1">
            <a:latin typeface="Times New Roman" panose="02020603050405020304" pitchFamily="18" charset="0"/>
            <a:cs typeface="Times New Roman" panose="02020603050405020304" pitchFamily="18" charset="0"/>
          </a:endParaRPr>
        </a:p>
      </dgm:t>
    </dgm:pt>
    <dgm:pt modelId="{95A959F3-EF71-4ED5-99AF-6D81E189F741}" type="sibTrans" cxnId="{D09F9D27-CCEC-48E9-B395-DB47AC5A0CB4}">
      <dgm:prSet/>
      <dgm:spPr/>
      <dgm:t>
        <a:bodyPr/>
        <a:lstStyle/>
        <a:p>
          <a:pPr algn="ctr"/>
          <a:endParaRPr lang="es-EC" sz="800" b="1">
            <a:latin typeface="Times New Roman" panose="02020603050405020304" pitchFamily="18" charset="0"/>
            <a:cs typeface="Times New Roman" panose="02020603050405020304" pitchFamily="18" charset="0"/>
          </a:endParaRPr>
        </a:p>
      </dgm:t>
    </dgm:pt>
    <dgm:pt modelId="{7A4C49E9-F0EB-4486-A0EF-6AFB0201C2D1}">
      <dgm:prSet phldrT="[Texto]" custT="1"/>
      <dgm:spPr>
        <a:xfrm>
          <a:off x="235481" y="2554807"/>
          <a:ext cx="1036718" cy="797900"/>
        </a:xfrm>
        <a:solidFill>
          <a:schemeClr val="accent1">
            <a:lumMod val="75000"/>
          </a:schemeClr>
        </a:solidFill>
        <a:ln w="25400" cap="flat" cmpd="sng" algn="ctr">
          <a:solidFill>
            <a:sysClr val="window" lastClr="FFFFFF">
              <a:hueOff val="0"/>
              <a:satOff val="0"/>
              <a:lumOff val="0"/>
              <a:alphaOff val="0"/>
            </a:sysClr>
          </a:solidFill>
          <a:prstDash val="solid"/>
        </a:ln>
        <a:effectLst/>
      </dgm:spPr>
      <dgm:t>
        <a:bodyPr/>
        <a:lstStyle/>
        <a:p>
          <a:pPr algn="ctr"/>
          <a:r>
            <a:rPr lang="es-ES_tradnl" sz="800" b="1" i="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Derechos y Trato Equitativo de los Partícipes</a:t>
          </a:r>
        </a:p>
      </dgm:t>
    </dgm:pt>
    <dgm:pt modelId="{E0ADCDE3-740D-4D30-9773-11AC2DF43E8E}" type="parTrans" cxnId="{DEB04D0F-940D-4A7F-A4CD-8B40DFFB879C}">
      <dgm:prSet/>
      <dgm:spPr>
        <a:xfrm rot="10719576">
          <a:off x="753638" y="2719936"/>
          <a:ext cx="1475477" cy="433126"/>
        </a:xfrm>
        <a:solidFill>
          <a:schemeClr val="accent1">
            <a:lumMod val="75000"/>
          </a:schemeClr>
        </a:solidFill>
        <a:ln>
          <a:noFill/>
        </a:ln>
        <a:effectLst/>
      </dgm:spPr>
      <dgm:t>
        <a:bodyPr/>
        <a:lstStyle/>
        <a:p>
          <a:pPr algn="ctr"/>
          <a:endParaRPr lang="es-EC" sz="800" b="1">
            <a:latin typeface="Times New Roman" panose="02020603050405020304" pitchFamily="18" charset="0"/>
            <a:cs typeface="Times New Roman" panose="02020603050405020304" pitchFamily="18" charset="0"/>
          </a:endParaRPr>
        </a:p>
      </dgm:t>
    </dgm:pt>
    <dgm:pt modelId="{193A82E8-7DC4-46E4-A3FB-2E54A0EFAE67}" type="sibTrans" cxnId="{DEB04D0F-940D-4A7F-A4CD-8B40DFFB879C}">
      <dgm:prSet/>
      <dgm:spPr/>
      <dgm:t>
        <a:bodyPr/>
        <a:lstStyle/>
        <a:p>
          <a:pPr algn="ctr"/>
          <a:endParaRPr lang="es-EC" sz="800" b="1">
            <a:latin typeface="Times New Roman" panose="02020603050405020304" pitchFamily="18" charset="0"/>
            <a:cs typeface="Times New Roman" panose="02020603050405020304" pitchFamily="18" charset="0"/>
          </a:endParaRPr>
        </a:p>
      </dgm:t>
    </dgm:pt>
    <dgm:pt modelId="{EC28CA63-696C-45AA-BD93-1FDF520DE8B6}">
      <dgm:prSet phldrT="[Texto]" custT="1"/>
      <dgm:spPr>
        <a:xfrm>
          <a:off x="2434390" y="315849"/>
          <a:ext cx="1036718" cy="797900"/>
        </a:xfrm>
        <a:solidFill>
          <a:schemeClr val="accent2">
            <a:lumMod val="75000"/>
          </a:schemeClr>
        </a:solidFill>
        <a:ln w="25400" cap="flat" cmpd="sng" algn="ctr">
          <a:solidFill>
            <a:sysClr val="window" lastClr="FFFFFF">
              <a:hueOff val="0"/>
              <a:satOff val="0"/>
              <a:lumOff val="0"/>
              <a:alphaOff val="0"/>
            </a:sysClr>
          </a:solidFill>
          <a:prstDash val="solid"/>
        </a:ln>
        <a:effectLst/>
      </dgm:spPr>
      <dgm:t>
        <a:bodyPr/>
        <a:lstStyle/>
        <a:p>
          <a:pPr algn="ctr"/>
          <a:r>
            <a:rPr lang="es-ES_tradnl" sz="800" b="1" i="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Consejo de Administración</a:t>
          </a:r>
          <a:endParaRPr lang="es-EC" sz="800" b="1"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dgm:t>
    </dgm:pt>
    <dgm:pt modelId="{027E81C7-D585-492B-A144-AB4E541AAC30}" type="parTrans" cxnId="{DD1AAD6A-527A-409D-BF55-DC8179138423}">
      <dgm:prSet/>
      <dgm:spPr>
        <a:xfrm rot="16200000">
          <a:off x="2205526" y="1245459"/>
          <a:ext cx="1494446" cy="433126"/>
        </a:xfrm>
        <a:solidFill>
          <a:schemeClr val="accent2">
            <a:lumMod val="75000"/>
          </a:schemeClr>
        </a:solidFill>
        <a:ln>
          <a:noFill/>
        </a:ln>
        <a:effectLst/>
      </dgm:spPr>
      <dgm:t>
        <a:bodyPr/>
        <a:lstStyle/>
        <a:p>
          <a:pPr algn="ctr"/>
          <a:endParaRPr lang="es-EC" sz="800" b="1">
            <a:latin typeface="Times New Roman" panose="02020603050405020304" pitchFamily="18" charset="0"/>
            <a:cs typeface="Times New Roman" panose="02020603050405020304" pitchFamily="18" charset="0"/>
          </a:endParaRPr>
        </a:p>
      </dgm:t>
    </dgm:pt>
    <dgm:pt modelId="{4C84F35E-A5C5-4744-B918-EBD81899C566}" type="sibTrans" cxnId="{DD1AAD6A-527A-409D-BF55-DC8179138423}">
      <dgm:prSet/>
      <dgm:spPr/>
      <dgm:t>
        <a:bodyPr/>
        <a:lstStyle/>
        <a:p>
          <a:pPr algn="ctr"/>
          <a:endParaRPr lang="es-EC" sz="800" b="1">
            <a:latin typeface="Times New Roman" panose="02020603050405020304" pitchFamily="18" charset="0"/>
            <a:cs typeface="Times New Roman" panose="02020603050405020304" pitchFamily="18" charset="0"/>
          </a:endParaRPr>
        </a:p>
      </dgm:t>
    </dgm:pt>
    <dgm:pt modelId="{288880DF-FBE2-4D10-BDC0-59A19B4BD20D}">
      <dgm:prSet phldrT="[Texto]" custT="1"/>
      <dgm:spPr>
        <a:xfrm>
          <a:off x="4011535" y="969124"/>
          <a:ext cx="1036718" cy="797900"/>
        </a:xfrm>
        <a:solidFill>
          <a:schemeClr val="accent5">
            <a:lumMod val="75000"/>
          </a:schemeClr>
        </a:solidFill>
        <a:ln w="25400" cap="flat" cmpd="sng" algn="ctr">
          <a:solidFill>
            <a:sysClr val="window" lastClr="FFFFFF">
              <a:hueOff val="0"/>
              <a:satOff val="0"/>
              <a:lumOff val="0"/>
              <a:alphaOff val="0"/>
            </a:sysClr>
          </a:solidFill>
          <a:prstDash val="solid"/>
        </a:ln>
        <a:effectLst/>
      </dgm:spPr>
      <dgm:t>
        <a:bodyPr/>
        <a:lstStyle/>
        <a:p>
          <a:pPr algn="ctr"/>
          <a:r>
            <a:rPr lang="es-ES_tradnl" sz="800" b="1" i="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Información Financiera y No Financiera</a:t>
          </a:r>
          <a:endParaRPr lang="es-EC" sz="800" b="1"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dgm:t>
    </dgm:pt>
    <dgm:pt modelId="{CF35AF9B-B873-45E6-A6E3-9E4CBD03636D}" type="parTrans" cxnId="{8B611251-5A7D-47D4-9DEF-D3D3B921929F}">
      <dgm:prSet/>
      <dgm:spPr>
        <a:xfrm rot="18947412">
          <a:off x="3249576" y="1671522"/>
          <a:ext cx="1491524" cy="433126"/>
        </a:xfrm>
        <a:solidFill>
          <a:schemeClr val="accent5">
            <a:lumMod val="75000"/>
          </a:schemeClr>
        </a:solidFill>
        <a:ln>
          <a:noFill/>
        </a:ln>
        <a:effectLst/>
      </dgm:spPr>
      <dgm:t>
        <a:bodyPr/>
        <a:lstStyle/>
        <a:p>
          <a:pPr algn="ctr"/>
          <a:endParaRPr lang="es-EC" sz="800" b="1">
            <a:latin typeface="Times New Roman" panose="02020603050405020304" pitchFamily="18" charset="0"/>
            <a:cs typeface="Times New Roman" panose="02020603050405020304" pitchFamily="18" charset="0"/>
          </a:endParaRPr>
        </a:p>
      </dgm:t>
    </dgm:pt>
    <dgm:pt modelId="{FE0AEBC9-A9D5-4868-94CE-2FCF3E0CDAE0}" type="sibTrans" cxnId="{8B611251-5A7D-47D4-9DEF-D3D3B921929F}">
      <dgm:prSet/>
      <dgm:spPr/>
      <dgm:t>
        <a:bodyPr/>
        <a:lstStyle/>
        <a:p>
          <a:pPr algn="ctr"/>
          <a:endParaRPr lang="es-EC" sz="800" b="1">
            <a:latin typeface="Times New Roman" panose="02020603050405020304" pitchFamily="18" charset="0"/>
            <a:cs typeface="Times New Roman" panose="02020603050405020304" pitchFamily="18" charset="0"/>
          </a:endParaRPr>
        </a:p>
      </dgm:t>
    </dgm:pt>
    <dgm:pt modelId="{ED523CF7-D2D8-4C8D-9848-3C767D12786D}">
      <dgm:prSet phldrT="[Texto]" custT="1"/>
      <dgm:spPr>
        <a:xfrm>
          <a:off x="4670862" y="2533298"/>
          <a:ext cx="1036718" cy="797900"/>
        </a:xfrm>
        <a:solidFill>
          <a:schemeClr val="accent6">
            <a:lumMod val="75000"/>
          </a:schemeClr>
        </a:solidFill>
        <a:ln w="25400" cap="flat" cmpd="sng" algn="ctr">
          <a:solidFill>
            <a:sysClr val="window" lastClr="FFFFFF">
              <a:hueOff val="0"/>
              <a:satOff val="0"/>
              <a:lumOff val="0"/>
              <a:alphaOff val="0"/>
            </a:sysClr>
          </a:solidFill>
          <a:prstDash val="solid"/>
        </a:ln>
        <a:effectLst/>
      </dgm:spPr>
      <dgm:t>
        <a:bodyPr/>
        <a:lstStyle/>
        <a:p>
          <a:pPr algn="ctr"/>
          <a:r>
            <a:rPr lang="es-ES_tradnl" sz="800" b="1" i="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Resolución de Controversias</a:t>
          </a:r>
          <a:endParaRPr lang="es-EC" sz="800" b="1"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dgm:t>
    </dgm:pt>
    <dgm:pt modelId="{59AA2097-2098-47C5-BD41-3C833D8D350C}" type="parTrans" cxnId="{126FE1A6-4EE8-4653-9F48-2BF7909852DE}">
      <dgm:prSet/>
      <dgm:spPr>
        <a:xfrm rot="46024">
          <a:off x="3678706" y="2705574"/>
          <a:ext cx="1510582" cy="433126"/>
        </a:xfrm>
        <a:solidFill>
          <a:schemeClr val="accent6">
            <a:lumMod val="75000"/>
          </a:schemeClr>
        </a:solidFill>
        <a:ln>
          <a:noFill/>
        </a:ln>
        <a:effectLst/>
      </dgm:spPr>
      <dgm:t>
        <a:bodyPr/>
        <a:lstStyle/>
        <a:p>
          <a:pPr algn="ctr"/>
          <a:endParaRPr lang="es-EC" sz="800" b="1">
            <a:latin typeface="Times New Roman" panose="02020603050405020304" pitchFamily="18" charset="0"/>
            <a:cs typeface="Times New Roman" panose="02020603050405020304" pitchFamily="18" charset="0"/>
          </a:endParaRPr>
        </a:p>
      </dgm:t>
    </dgm:pt>
    <dgm:pt modelId="{CFD086C2-7FF5-4003-8947-B7F9AE058F13}" type="sibTrans" cxnId="{126FE1A6-4EE8-4653-9F48-2BF7909852DE}">
      <dgm:prSet/>
      <dgm:spPr/>
      <dgm:t>
        <a:bodyPr/>
        <a:lstStyle/>
        <a:p>
          <a:pPr algn="ctr"/>
          <a:endParaRPr lang="es-EC" sz="800" b="1">
            <a:latin typeface="Times New Roman" panose="02020603050405020304" pitchFamily="18" charset="0"/>
            <a:cs typeface="Times New Roman" panose="02020603050405020304" pitchFamily="18" charset="0"/>
          </a:endParaRPr>
        </a:p>
      </dgm:t>
    </dgm:pt>
    <dgm:pt modelId="{F07CE9BA-C94C-4E7A-A983-40691FFE4F36}">
      <dgm:prSet phldrT="[Texto]" custT="1"/>
      <dgm:spPr>
        <a:xfrm>
          <a:off x="857246" y="969124"/>
          <a:ext cx="1036718" cy="797900"/>
        </a:xfrm>
        <a:solidFill>
          <a:schemeClr val="accent3">
            <a:lumMod val="75000"/>
          </a:schemeClr>
        </a:solidFill>
        <a:ln w="25400" cap="flat" cmpd="sng" algn="ctr">
          <a:solidFill>
            <a:sysClr val="window" lastClr="FFFFFF">
              <a:hueOff val="0"/>
              <a:satOff val="0"/>
              <a:lumOff val="0"/>
              <a:alphaOff val="0"/>
            </a:sysClr>
          </a:solidFill>
          <a:prstDash val="solid"/>
        </a:ln>
        <a:effectLst/>
      </dgm:spPr>
      <dgm:t>
        <a:bodyPr/>
        <a:lstStyle/>
        <a:p>
          <a:pPr algn="ctr"/>
          <a:r>
            <a:rPr lang="es-ES_tradnl" sz="800" b="1" i="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Asamblea General de Partícipes</a:t>
          </a:r>
        </a:p>
      </dgm:t>
    </dgm:pt>
    <dgm:pt modelId="{D46C62B6-0256-44AF-937F-8EDA3074F014}" type="parTrans" cxnId="{4F4C4663-D569-4B7F-9299-342730E09D0D}">
      <dgm:prSet/>
      <dgm:spPr>
        <a:xfrm rot="13452588">
          <a:off x="1164398" y="1671522"/>
          <a:ext cx="1491524" cy="433126"/>
        </a:xfrm>
        <a:solidFill>
          <a:schemeClr val="accent3">
            <a:lumMod val="75000"/>
          </a:schemeClr>
        </a:solidFill>
        <a:ln>
          <a:noFill/>
        </a:ln>
        <a:effectLst/>
      </dgm:spPr>
      <dgm:t>
        <a:bodyPr/>
        <a:lstStyle/>
        <a:p>
          <a:pPr algn="ctr"/>
          <a:endParaRPr lang="es-EC" sz="800" b="1">
            <a:latin typeface="Times New Roman" panose="02020603050405020304" pitchFamily="18" charset="0"/>
            <a:cs typeface="Times New Roman" panose="02020603050405020304" pitchFamily="18" charset="0"/>
          </a:endParaRPr>
        </a:p>
      </dgm:t>
    </dgm:pt>
    <dgm:pt modelId="{5E85AD9D-9E65-452C-9637-B92DDCDF2841}" type="sibTrans" cxnId="{4F4C4663-D569-4B7F-9299-342730E09D0D}">
      <dgm:prSet/>
      <dgm:spPr/>
      <dgm:t>
        <a:bodyPr/>
        <a:lstStyle/>
        <a:p>
          <a:pPr algn="ctr"/>
          <a:endParaRPr lang="es-EC" sz="800" b="1">
            <a:latin typeface="Times New Roman" panose="02020603050405020304" pitchFamily="18" charset="0"/>
            <a:cs typeface="Times New Roman" panose="02020603050405020304" pitchFamily="18" charset="0"/>
          </a:endParaRPr>
        </a:p>
      </dgm:t>
    </dgm:pt>
    <dgm:pt modelId="{1C12AF13-D072-424C-BD42-EEFE77A32435}">
      <dgm:prSet phldrT="[Texto]" custT="1"/>
      <dgm:spPr>
        <a:xfrm>
          <a:off x="2434390" y="315849"/>
          <a:ext cx="1036718" cy="797900"/>
        </a:xfrm>
        <a:solidFill>
          <a:schemeClr val="accent4">
            <a:lumMod val="75000"/>
          </a:schemeClr>
        </a:solidFill>
        <a:ln w="25400" cap="flat" cmpd="sng" algn="ctr">
          <a:solidFill>
            <a:sysClr val="window" lastClr="FFFFFF">
              <a:hueOff val="0"/>
              <a:satOff val="0"/>
              <a:lumOff val="0"/>
              <a:alphaOff val="0"/>
            </a:sysClr>
          </a:solidFill>
          <a:prstDash val="solid"/>
        </a:ln>
        <a:effectLst/>
      </dgm:spPr>
      <dgm:t>
        <a:bodyPr/>
        <a:lstStyle/>
        <a:p>
          <a:pPr algn="ctr"/>
          <a:r>
            <a:rPr lang="es-ES_tradnl" sz="800" b="1" i="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Comités</a:t>
          </a:r>
          <a:endParaRPr lang="es-EC" sz="800" b="1"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dgm:t>
    </dgm:pt>
    <dgm:pt modelId="{F7A74080-697D-4B8D-80FD-139E41505515}" type="parTrans" cxnId="{8170372B-0CE7-4BB6-9A60-F058A5D17A34}">
      <dgm:prSet/>
      <dgm:spPr>
        <a:solidFill>
          <a:schemeClr val="accent4">
            <a:lumMod val="75000"/>
          </a:schemeClr>
        </a:solidFill>
      </dgm:spPr>
      <dgm:t>
        <a:bodyPr/>
        <a:lstStyle/>
        <a:p>
          <a:endParaRPr lang="es-EC" sz="800" b="1">
            <a:latin typeface="Times New Roman" panose="02020603050405020304" pitchFamily="18" charset="0"/>
            <a:cs typeface="Times New Roman" panose="02020603050405020304" pitchFamily="18" charset="0"/>
          </a:endParaRPr>
        </a:p>
      </dgm:t>
    </dgm:pt>
    <dgm:pt modelId="{BF9C4FE0-9803-4C4D-B6E9-12E7698D0C0D}" type="sibTrans" cxnId="{8170372B-0CE7-4BB6-9A60-F058A5D17A34}">
      <dgm:prSet/>
      <dgm:spPr/>
      <dgm:t>
        <a:bodyPr/>
        <a:lstStyle/>
        <a:p>
          <a:endParaRPr lang="es-EC" sz="800" b="1">
            <a:latin typeface="Times New Roman" panose="02020603050405020304" pitchFamily="18" charset="0"/>
            <a:cs typeface="Times New Roman" panose="02020603050405020304" pitchFamily="18" charset="0"/>
          </a:endParaRPr>
        </a:p>
      </dgm:t>
    </dgm:pt>
    <dgm:pt modelId="{B2189806-8F16-46CF-952F-F02FFD7A8233}" type="pres">
      <dgm:prSet presAssocID="{FA831763-CF79-4F7A-985E-7DEE00FBB71C}" presName="cycle" presStyleCnt="0">
        <dgm:presLayoutVars>
          <dgm:chMax val="1"/>
          <dgm:dir/>
          <dgm:animLvl val="ctr"/>
          <dgm:resizeHandles val="exact"/>
        </dgm:presLayoutVars>
      </dgm:prSet>
      <dgm:spPr/>
      <dgm:t>
        <a:bodyPr/>
        <a:lstStyle/>
        <a:p>
          <a:endParaRPr lang="es-EC"/>
        </a:p>
      </dgm:t>
    </dgm:pt>
    <dgm:pt modelId="{0E9F9554-6422-4ACB-B0B2-9DD525C0DFF0}" type="pres">
      <dgm:prSet presAssocID="{6E4565DC-AA7C-4387-B96D-502B1A8F212E}" presName="centerShape" presStyleLbl="node0" presStyleIdx="0" presStyleCnt="1" custScaleX="83985" custScaleY="79761" custLinFactNeighborY="-962"/>
      <dgm:spPr>
        <a:prstGeom prst="ellipse">
          <a:avLst/>
        </a:prstGeom>
      </dgm:spPr>
      <dgm:t>
        <a:bodyPr/>
        <a:lstStyle/>
        <a:p>
          <a:endParaRPr lang="es-EC"/>
        </a:p>
      </dgm:t>
    </dgm:pt>
    <dgm:pt modelId="{E268E553-E038-4751-8939-5A25AF5ABF34}" type="pres">
      <dgm:prSet presAssocID="{E0ADCDE3-740D-4D30-9773-11AC2DF43E8E}" presName="parTrans" presStyleLbl="bgSibTrans2D1" presStyleIdx="0" presStyleCnt="6"/>
      <dgm:spPr>
        <a:prstGeom prst="leftArrow">
          <a:avLst>
            <a:gd name="adj1" fmla="val 60000"/>
            <a:gd name="adj2" fmla="val 50000"/>
          </a:avLst>
        </a:prstGeom>
      </dgm:spPr>
      <dgm:t>
        <a:bodyPr/>
        <a:lstStyle/>
        <a:p>
          <a:endParaRPr lang="es-EC"/>
        </a:p>
      </dgm:t>
    </dgm:pt>
    <dgm:pt modelId="{61556A0F-8692-4EA0-AB08-1BB98D2858C5}" type="pres">
      <dgm:prSet presAssocID="{7A4C49E9-F0EB-4486-A0EF-6AFB0201C2D1}" presName="node" presStyleLbl="node1" presStyleIdx="0" presStyleCnt="6" custScaleX="71807" custScaleY="69082" custRadScaleRad="98588" custRadScaleInc="-618">
        <dgm:presLayoutVars>
          <dgm:bulletEnabled val="1"/>
        </dgm:presLayoutVars>
      </dgm:prSet>
      <dgm:spPr>
        <a:prstGeom prst="roundRect">
          <a:avLst>
            <a:gd name="adj" fmla="val 10000"/>
          </a:avLst>
        </a:prstGeom>
      </dgm:spPr>
      <dgm:t>
        <a:bodyPr/>
        <a:lstStyle/>
        <a:p>
          <a:endParaRPr lang="es-EC"/>
        </a:p>
      </dgm:t>
    </dgm:pt>
    <dgm:pt modelId="{EA13B79C-B05D-4BF1-B7ED-F14CBFC9E946}" type="pres">
      <dgm:prSet presAssocID="{D46C62B6-0256-44AF-937F-8EDA3074F014}" presName="parTrans" presStyleLbl="bgSibTrans2D1" presStyleIdx="1" presStyleCnt="6"/>
      <dgm:spPr>
        <a:prstGeom prst="leftArrow">
          <a:avLst>
            <a:gd name="adj1" fmla="val 60000"/>
            <a:gd name="adj2" fmla="val 50000"/>
          </a:avLst>
        </a:prstGeom>
      </dgm:spPr>
      <dgm:t>
        <a:bodyPr/>
        <a:lstStyle/>
        <a:p>
          <a:endParaRPr lang="es-EC"/>
        </a:p>
      </dgm:t>
    </dgm:pt>
    <dgm:pt modelId="{EB3A7430-C651-43B9-AEDB-AF988A3BACA9}" type="pres">
      <dgm:prSet presAssocID="{F07CE9BA-C94C-4E7A-A983-40691FFE4F36}" presName="node" presStyleLbl="node1" presStyleIdx="1" presStyleCnt="6" custScaleX="73479" custScaleY="69082">
        <dgm:presLayoutVars>
          <dgm:bulletEnabled val="1"/>
        </dgm:presLayoutVars>
      </dgm:prSet>
      <dgm:spPr>
        <a:prstGeom prst="roundRect">
          <a:avLst>
            <a:gd name="adj" fmla="val 10000"/>
          </a:avLst>
        </a:prstGeom>
      </dgm:spPr>
      <dgm:t>
        <a:bodyPr/>
        <a:lstStyle/>
        <a:p>
          <a:endParaRPr lang="es-EC"/>
        </a:p>
      </dgm:t>
    </dgm:pt>
    <dgm:pt modelId="{8FCCE3BA-BBBC-4D05-85E8-80294DDA12AE}" type="pres">
      <dgm:prSet presAssocID="{027E81C7-D585-492B-A144-AB4E541AAC30}" presName="parTrans" presStyleLbl="bgSibTrans2D1" presStyleIdx="2" presStyleCnt="6"/>
      <dgm:spPr>
        <a:prstGeom prst="leftArrow">
          <a:avLst>
            <a:gd name="adj1" fmla="val 60000"/>
            <a:gd name="adj2" fmla="val 50000"/>
          </a:avLst>
        </a:prstGeom>
      </dgm:spPr>
      <dgm:t>
        <a:bodyPr/>
        <a:lstStyle/>
        <a:p>
          <a:endParaRPr lang="es-EC"/>
        </a:p>
      </dgm:t>
    </dgm:pt>
    <dgm:pt modelId="{07C4A5A5-1C04-4E78-AECC-5D6552992A6A}" type="pres">
      <dgm:prSet presAssocID="{EC28CA63-696C-45AA-BD93-1FDF520DE8B6}" presName="node" presStyleLbl="node1" presStyleIdx="2" presStyleCnt="6" custScaleX="78742" custScaleY="69082">
        <dgm:presLayoutVars>
          <dgm:bulletEnabled val="1"/>
        </dgm:presLayoutVars>
      </dgm:prSet>
      <dgm:spPr>
        <a:prstGeom prst="roundRect">
          <a:avLst>
            <a:gd name="adj" fmla="val 10000"/>
          </a:avLst>
        </a:prstGeom>
      </dgm:spPr>
      <dgm:t>
        <a:bodyPr/>
        <a:lstStyle/>
        <a:p>
          <a:endParaRPr lang="es-EC"/>
        </a:p>
      </dgm:t>
    </dgm:pt>
    <dgm:pt modelId="{E7D6BD0E-0107-48E2-B034-55ACA8F7FEEB}" type="pres">
      <dgm:prSet presAssocID="{F7A74080-697D-4B8D-80FD-139E41505515}" presName="parTrans" presStyleLbl="bgSibTrans2D1" presStyleIdx="3" presStyleCnt="6"/>
      <dgm:spPr/>
      <dgm:t>
        <a:bodyPr/>
        <a:lstStyle/>
        <a:p>
          <a:endParaRPr lang="es-EC"/>
        </a:p>
      </dgm:t>
    </dgm:pt>
    <dgm:pt modelId="{8DF28BD0-9AC1-4DBF-BDAE-41C902A1A59A}" type="pres">
      <dgm:prSet presAssocID="{1C12AF13-D072-424C-BD42-EEFE77A32435}" presName="node" presStyleLbl="node1" presStyleIdx="3" presStyleCnt="6" custScaleX="71807" custScaleY="69082">
        <dgm:presLayoutVars>
          <dgm:bulletEnabled val="1"/>
        </dgm:presLayoutVars>
      </dgm:prSet>
      <dgm:spPr>
        <a:prstGeom prst="roundRect">
          <a:avLst>
            <a:gd name="adj" fmla="val 10000"/>
          </a:avLst>
        </a:prstGeom>
      </dgm:spPr>
      <dgm:t>
        <a:bodyPr/>
        <a:lstStyle/>
        <a:p>
          <a:endParaRPr lang="es-EC"/>
        </a:p>
      </dgm:t>
    </dgm:pt>
    <dgm:pt modelId="{3A9AD83F-B308-4105-9AC6-7E22D773937D}" type="pres">
      <dgm:prSet presAssocID="{CF35AF9B-B873-45E6-A6E3-9E4CBD03636D}" presName="parTrans" presStyleLbl="bgSibTrans2D1" presStyleIdx="4" presStyleCnt="6"/>
      <dgm:spPr>
        <a:prstGeom prst="leftArrow">
          <a:avLst>
            <a:gd name="adj1" fmla="val 60000"/>
            <a:gd name="adj2" fmla="val 50000"/>
          </a:avLst>
        </a:prstGeom>
      </dgm:spPr>
      <dgm:t>
        <a:bodyPr/>
        <a:lstStyle/>
        <a:p>
          <a:endParaRPr lang="es-EC"/>
        </a:p>
      </dgm:t>
    </dgm:pt>
    <dgm:pt modelId="{3B8C4E90-5DFE-4EC2-ACE8-1F10CDC0822A}" type="pres">
      <dgm:prSet presAssocID="{288880DF-FBE2-4D10-BDC0-59A19B4BD20D}" presName="node" presStyleLbl="node1" presStyleIdx="4" presStyleCnt="6" custScaleX="71807" custScaleY="69082">
        <dgm:presLayoutVars>
          <dgm:bulletEnabled val="1"/>
        </dgm:presLayoutVars>
      </dgm:prSet>
      <dgm:spPr>
        <a:prstGeom prst="roundRect">
          <a:avLst>
            <a:gd name="adj" fmla="val 10000"/>
          </a:avLst>
        </a:prstGeom>
      </dgm:spPr>
      <dgm:t>
        <a:bodyPr/>
        <a:lstStyle/>
        <a:p>
          <a:endParaRPr lang="es-EC"/>
        </a:p>
      </dgm:t>
    </dgm:pt>
    <dgm:pt modelId="{CC2682AA-8748-4841-B63C-B54854EFBF43}" type="pres">
      <dgm:prSet presAssocID="{59AA2097-2098-47C5-BD41-3C833D8D350C}" presName="parTrans" presStyleLbl="bgSibTrans2D1" presStyleIdx="5" presStyleCnt="6"/>
      <dgm:spPr>
        <a:prstGeom prst="leftArrow">
          <a:avLst>
            <a:gd name="adj1" fmla="val 60000"/>
            <a:gd name="adj2" fmla="val 50000"/>
          </a:avLst>
        </a:prstGeom>
      </dgm:spPr>
      <dgm:t>
        <a:bodyPr/>
        <a:lstStyle/>
        <a:p>
          <a:endParaRPr lang="es-EC"/>
        </a:p>
      </dgm:t>
    </dgm:pt>
    <dgm:pt modelId="{264BFF0D-4C07-470A-AB3C-70E483998192}" type="pres">
      <dgm:prSet presAssocID="{ED523CF7-D2D8-4C8D-9848-3C767D12786D}" presName="node" presStyleLbl="node1" presStyleIdx="5" presStyleCnt="6" custScaleX="71807" custScaleY="69082" custRadScaleRad="100273" custRadScaleInc="-923">
        <dgm:presLayoutVars>
          <dgm:bulletEnabled val="1"/>
        </dgm:presLayoutVars>
      </dgm:prSet>
      <dgm:spPr>
        <a:prstGeom prst="roundRect">
          <a:avLst>
            <a:gd name="adj" fmla="val 10000"/>
          </a:avLst>
        </a:prstGeom>
      </dgm:spPr>
      <dgm:t>
        <a:bodyPr/>
        <a:lstStyle/>
        <a:p>
          <a:endParaRPr lang="es-EC"/>
        </a:p>
      </dgm:t>
    </dgm:pt>
  </dgm:ptLst>
  <dgm:cxnLst>
    <dgm:cxn modelId="{B17CB6A9-7E6E-4BA7-83B9-13FC6790568D}" type="presOf" srcId="{D46C62B6-0256-44AF-937F-8EDA3074F014}" destId="{EA13B79C-B05D-4BF1-B7ED-F14CBFC9E946}" srcOrd="0" destOrd="0" presId="urn:microsoft.com/office/officeart/2005/8/layout/radial4"/>
    <dgm:cxn modelId="{7CD6EAB2-F20E-47D6-BD7A-09704593DAEF}" type="presOf" srcId="{1C12AF13-D072-424C-BD42-EEFE77A32435}" destId="{8DF28BD0-9AC1-4DBF-BDAE-41C902A1A59A}" srcOrd="0" destOrd="0" presId="urn:microsoft.com/office/officeart/2005/8/layout/radial4"/>
    <dgm:cxn modelId="{8B611251-5A7D-47D4-9DEF-D3D3B921929F}" srcId="{6E4565DC-AA7C-4387-B96D-502B1A8F212E}" destId="{288880DF-FBE2-4D10-BDC0-59A19B4BD20D}" srcOrd="4" destOrd="0" parTransId="{CF35AF9B-B873-45E6-A6E3-9E4CBD03636D}" sibTransId="{FE0AEBC9-A9D5-4868-94CE-2FCF3E0CDAE0}"/>
    <dgm:cxn modelId="{E889D196-5BA6-4488-8F29-918FA0178AC4}" type="presOf" srcId="{EC28CA63-696C-45AA-BD93-1FDF520DE8B6}" destId="{07C4A5A5-1C04-4E78-AECC-5D6552992A6A}" srcOrd="0" destOrd="0" presId="urn:microsoft.com/office/officeart/2005/8/layout/radial4"/>
    <dgm:cxn modelId="{126FE1A6-4EE8-4653-9F48-2BF7909852DE}" srcId="{6E4565DC-AA7C-4387-B96D-502B1A8F212E}" destId="{ED523CF7-D2D8-4C8D-9848-3C767D12786D}" srcOrd="5" destOrd="0" parTransId="{59AA2097-2098-47C5-BD41-3C833D8D350C}" sibTransId="{CFD086C2-7FF5-4003-8947-B7F9AE058F13}"/>
    <dgm:cxn modelId="{1EAA1D6D-ACCE-4BBC-B32D-2CA42D8D34CA}" type="presOf" srcId="{ED523CF7-D2D8-4C8D-9848-3C767D12786D}" destId="{264BFF0D-4C07-470A-AB3C-70E483998192}" srcOrd="0" destOrd="0" presId="urn:microsoft.com/office/officeart/2005/8/layout/radial4"/>
    <dgm:cxn modelId="{E5199419-A2AC-41F2-AD84-18D8D7459E4E}" type="presOf" srcId="{288880DF-FBE2-4D10-BDC0-59A19B4BD20D}" destId="{3B8C4E90-5DFE-4EC2-ACE8-1F10CDC0822A}" srcOrd="0" destOrd="0" presId="urn:microsoft.com/office/officeart/2005/8/layout/radial4"/>
    <dgm:cxn modelId="{4F4C4663-D569-4B7F-9299-342730E09D0D}" srcId="{6E4565DC-AA7C-4387-B96D-502B1A8F212E}" destId="{F07CE9BA-C94C-4E7A-A983-40691FFE4F36}" srcOrd="1" destOrd="0" parTransId="{D46C62B6-0256-44AF-937F-8EDA3074F014}" sibTransId="{5E85AD9D-9E65-452C-9637-B92DDCDF2841}"/>
    <dgm:cxn modelId="{D436FB6E-6C75-4929-BA09-ECCAEAECB1D4}" type="presOf" srcId="{F7A74080-697D-4B8D-80FD-139E41505515}" destId="{E7D6BD0E-0107-48E2-B034-55ACA8F7FEEB}" srcOrd="0" destOrd="0" presId="urn:microsoft.com/office/officeart/2005/8/layout/radial4"/>
    <dgm:cxn modelId="{9844B2CA-E7ED-4896-A406-41364004D565}" type="presOf" srcId="{59AA2097-2098-47C5-BD41-3C833D8D350C}" destId="{CC2682AA-8748-4841-B63C-B54854EFBF43}" srcOrd="0" destOrd="0" presId="urn:microsoft.com/office/officeart/2005/8/layout/radial4"/>
    <dgm:cxn modelId="{D09F9D27-CCEC-48E9-B395-DB47AC5A0CB4}" srcId="{FA831763-CF79-4F7A-985E-7DEE00FBB71C}" destId="{6E4565DC-AA7C-4387-B96D-502B1A8F212E}" srcOrd="0" destOrd="0" parTransId="{1F24AA32-552B-4C30-8DAA-65BB4A80A2A8}" sibTransId="{95A959F3-EF71-4ED5-99AF-6D81E189F741}"/>
    <dgm:cxn modelId="{DD1AAD6A-527A-409D-BF55-DC8179138423}" srcId="{6E4565DC-AA7C-4387-B96D-502B1A8F212E}" destId="{EC28CA63-696C-45AA-BD93-1FDF520DE8B6}" srcOrd="2" destOrd="0" parTransId="{027E81C7-D585-492B-A144-AB4E541AAC30}" sibTransId="{4C84F35E-A5C5-4744-B918-EBD81899C566}"/>
    <dgm:cxn modelId="{16C6A403-8D96-4DA2-8131-812245AA3B1B}" type="presOf" srcId="{027E81C7-D585-492B-A144-AB4E541AAC30}" destId="{8FCCE3BA-BBBC-4D05-85E8-80294DDA12AE}" srcOrd="0" destOrd="0" presId="urn:microsoft.com/office/officeart/2005/8/layout/radial4"/>
    <dgm:cxn modelId="{9C0A4937-F795-4D22-84C3-CABA95EBDFAB}" type="presOf" srcId="{E0ADCDE3-740D-4D30-9773-11AC2DF43E8E}" destId="{E268E553-E038-4751-8939-5A25AF5ABF34}" srcOrd="0" destOrd="0" presId="urn:microsoft.com/office/officeart/2005/8/layout/radial4"/>
    <dgm:cxn modelId="{A194C0D3-A094-420D-AAFE-E45D842492D3}" type="presOf" srcId="{CF35AF9B-B873-45E6-A6E3-9E4CBD03636D}" destId="{3A9AD83F-B308-4105-9AC6-7E22D773937D}" srcOrd="0" destOrd="0" presId="urn:microsoft.com/office/officeart/2005/8/layout/radial4"/>
    <dgm:cxn modelId="{2B2D17A0-2067-4018-B43C-2439DA4E8AF9}" type="presOf" srcId="{7A4C49E9-F0EB-4486-A0EF-6AFB0201C2D1}" destId="{61556A0F-8692-4EA0-AB08-1BB98D2858C5}" srcOrd="0" destOrd="0" presId="urn:microsoft.com/office/officeart/2005/8/layout/radial4"/>
    <dgm:cxn modelId="{DEB04D0F-940D-4A7F-A4CD-8B40DFFB879C}" srcId="{6E4565DC-AA7C-4387-B96D-502B1A8F212E}" destId="{7A4C49E9-F0EB-4486-A0EF-6AFB0201C2D1}" srcOrd="0" destOrd="0" parTransId="{E0ADCDE3-740D-4D30-9773-11AC2DF43E8E}" sibTransId="{193A82E8-7DC4-46E4-A3FB-2E54A0EFAE67}"/>
    <dgm:cxn modelId="{8170372B-0CE7-4BB6-9A60-F058A5D17A34}" srcId="{6E4565DC-AA7C-4387-B96D-502B1A8F212E}" destId="{1C12AF13-D072-424C-BD42-EEFE77A32435}" srcOrd="3" destOrd="0" parTransId="{F7A74080-697D-4B8D-80FD-139E41505515}" sibTransId="{BF9C4FE0-9803-4C4D-B6E9-12E7698D0C0D}"/>
    <dgm:cxn modelId="{412E3B3F-7410-45AE-9C0F-396AB9FF4D53}" type="presOf" srcId="{F07CE9BA-C94C-4E7A-A983-40691FFE4F36}" destId="{EB3A7430-C651-43B9-AEDB-AF988A3BACA9}" srcOrd="0" destOrd="0" presId="urn:microsoft.com/office/officeart/2005/8/layout/radial4"/>
    <dgm:cxn modelId="{F09B61C8-89A6-407B-A380-98381094FBE9}" type="presOf" srcId="{FA831763-CF79-4F7A-985E-7DEE00FBB71C}" destId="{B2189806-8F16-46CF-952F-F02FFD7A8233}" srcOrd="0" destOrd="0" presId="urn:microsoft.com/office/officeart/2005/8/layout/radial4"/>
    <dgm:cxn modelId="{381EC015-D50C-4E81-B60E-2BD379FF971A}" type="presOf" srcId="{6E4565DC-AA7C-4387-B96D-502B1A8F212E}" destId="{0E9F9554-6422-4ACB-B0B2-9DD525C0DFF0}" srcOrd="0" destOrd="0" presId="urn:microsoft.com/office/officeart/2005/8/layout/radial4"/>
    <dgm:cxn modelId="{F7C089B2-B1EA-4F5A-A16B-2100356FD0CC}" type="presParOf" srcId="{B2189806-8F16-46CF-952F-F02FFD7A8233}" destId="{0E9F9554-6422-4ACB-B0B2-9DD525C0DFF0}" srcOrd="0" destOrd="0" presId="urn:microsoft.com/office/officeart/2005/8/layout/radial4"/>
    <dgm:cxn modelId="{0378D2A2-5E84-4AA9-990D-B99D012F2C97}" type="presParOf" srcId="{B2189806-8F16-46CF-952F-F02FFD7A8233}" destId="{E268E553-E038-4751-8939-5A25AF5ABF34}" srcOrd="1" destOrd="0" presId="urn:microsoft.com/office/officeart/2005/8/layout/radial4"/>
    <dgm:cxn modelId="{B0A697F7-41CF-43A6-8965-678947FF5C92}" type="presParOf" srcId="{B2189806-8F16-46CF-952F-F02FFD7A8233}" destId="{61556A0F-8692-4EA0-AB08-1BB98D2858C5}" srcOrd="2" destOrd="0" presId="urn:microsoft.com/office/officeart/2005/8/layout/radial4"/>
    <dgm:cxn modelId="{EDC607E3-48A7-4756-B80B-F573B8CBDC45}" type="presParOf" srcId="{B2189806-8F16-46CF-952F-F02FFD7A8233}" destId="{EA13B79C-B05D-4BF1-B7ED-F14CBFC9E946}" srcOrd="3" destOrd="0" presId="urn:microsoft.com/office/officeart/2005/8/layout/radial4"/>
    <dgm:cxn modelId="{18B49022-5DD6-440B-9D9A-E6A45F85E1DB}" type="presParOf" srcId="{B2189806-8F16-46CF-952F-F02FFD7A8233}" destId="{EB3A7430-C651-43B9-AEDB-AF988A3BACA9}" srcOrd="4" destOrd="0" presId="urn:microsoft.com/office/officeart/2005/8/layout/radial4"/>
    <dgm:cxn modelId="{964809AF-696C-41E4-8ECC-DAF4BD9F93FC}" type="presParOf" srcId="{B2189806-8F16-46CF-952F-F02FFD7A8233}" destId="{8FCCE3BA-BBBC-4D05-85E8-80294DDA12AE}" srcOrd="5" destOrd="0" presId="urn:microsoft.com/office/officeart/2005/8/layout/radial4"/>
    <dgm:cxn modelId="{3E6AA965-BBFC-450C-9C60-E03AFC47B8B8}" type="presParOf" srcId="{B2189806-8F16-46CF-952F-F02FFD7A8233}" destId="{07C4A5A5-1C04-4E78-AECC-5D6552992A6A}" srcOrd="6" destOrd="0" presId="urn:microsoft.com/office/officeart/2005/8/layout/radial4"/>
    <dgm:cxn modelId="{2C957FC1-4989-4524-A71E-B08D95EBE44C}" type="presParOf" srcId="{B2189806-8F16-46CF-952F-F02FFD7A8233}" destId="{E7D6BD0E-0107-48E2-B034-55ACA8F7FEEB}" srcOrd="7" destOrd="0" presId="urn:microsoft.com/office/officeart/2005/8/layout/radial4"/>
    <dgm:cxn modelId="{D39A5166-D3F7-4E6E-BA72-55FA327EDC1A}" type="presParOf" srcId="{B2189806-8F16-46CF-952F-F02FFD7A8233}" destId="{8DF28BD0-9AC1-4DBF-BDAE-41C902A1A59A}" srcOrd="8" destOrd="0" presId="urn:microsoft.com/office/officeart/2005/8/layout/radial4"/>
    <dgm:cxn modelId="{524DF6E5-29C0-490C-9653-153AE03139D8}" type="presParOf" srcId="{B2189806-8F16-46CF-952F-F02FFD7A8233}" destId="{3A9AD83F-B308-4105-9AC6-7E22D773937D}" srcOrd="9" destOrd="0" presId="urn:microsoft.com/office/officeart/2005/8/layout/radial4"/>
    <dgm:cxn modelId="{885A72BE-E9B3-4574-83BD-9AF1269D1B09}" type="presParOf" srcId="{B2189806-8F16-46CF-952F-F02FFD7A8233}" destId="{3B8C4E90-5DFE-4EC2-ACE8-1F10CDC0822A}" srcOrd="10" destOrd="0" presId="urn:microsoft.com/office/officeart/2005/8/layout/radial4"/>
    <dgm:cxn modelId="{F3F9EA44-9D92-4AFE-BACA-3A1E4256F09E}" type="presParOf" srcId="{B2189806-8F16-46CF-952F-F02FFD7A8233}" destId="{CC2682AA-8748-4841-B63C-B54854EFBF43}" srcOrd="11" destOrd="0" presId="urn:microsoft.com/office/officeart/2005/8/layout/radial4"/>
    <dgm:cxn modelId="{FD62B41A-BE67-44A8-96BF-E233A05FBB3E}" type="presParOf" srcId="{B2189806-8F16-46CF-952F-F02FFD7A8233}" destId="{264BFF0D-4C07-470A-AB3C-70E483998192}"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DB0ED-0069-4A4D-9046-DDE00EE857D2}">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Eficiencia: Generar el máximo valor con los menores recursos posibles</a:t>
          </a:r>
          <a:endParaRPr lang="es-ES" sz="1300" kern="1200" dirty="0"/>
        </a:p>
      </dsp:txBody>
      <dsp:txXfrm rot="-5400000">
        <a:off x="3909687" y="313106"/>
        <a:ext cx="1202866" cy="1382606"/>
      </dsp:txXfrm>
    </dsp:sp>
    <dsp:sp modelId="{63A3FB2F-47A1-4F5A-9E07-848020F9EBBD}">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EAF675C7-923B-4145-AD1A-4429172A1EAC}">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dirty="0" smtClean="0"/>
            <a:t>Cumplimiento responsable: Atender obligaciones y compromisos adquiridos</a:t>
          </a:r>
          <a:endParaRPr lang="es-ES" sz="1400" kern="1200" dirty="0"/>
        </a:p>
      </dsp:txBody>
      <dsp:txXfrm rot="-5400000">
        <a:off x="2022380" y="313106"/>
        <a:ext cx="1202866" cy="1382606"/>
      </dsp:txXfrm>
    </dsp:sp>
    <dsp:sp modelId="{F0A0D453-DE02-488B-89A3-18FF167519EE}">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Equidad: Tratar por igual a los que pertenecen a un mismo grupo</a:t>
          </a:r>
          <a:endParaRPr lang="es-ES" sz="1300" kern="1200" dirty="0"/>
        </a:p>
      </dsp:txBody>
      <dsp:txXfrm rot="-5400000">
        <a:off x="2962418" y="2018030"/>
        <a:ext cx="1202866" cy="1382606"/>
      </dsp:txXfrm>
    </dsp:sp>
    <dsp:sp modelId="{DE6A58A4-69F7-45C4-9679-B9C4A1752C94}">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DB614562-AD23-4087-8CCB-00E4C8C08A62}">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dirty="0" smtClean="0"/>
            <a:t>Transparencia: Proveer a los participantes de toda la información que sea relevante</a:t>
          </a:r>
          <a:endParaRPr lang="es-ES" sz="1400" kern="1200" dirty="0"/>
        </a:p>
      </dsp:txBody>
      <dsp:txXfrm rot="-5400000">
        <a:off x="4849725" y="2018030"/>
        <a:ext cx="1202866" cy="1382606"/>
      </dsp:txXfrm>
    </dsp:sp>
    <dsp:sp modelId="{894A51CD-CFEC-43BE-81C6-6193B8830E4B}">
      <dsp:nvSpPr>
        <dsp:cNvPr id="0" name=""/>
        <dsp:cNvSpPr/>
      </dsp:nvSpPr>
      <dsp:spPr>
        <a:xfrm rot="5400000">
          <a:off x="3506806" y="3540503"/>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Respeto a los derechos: Hacer prevalecer los derechos que asisten a los participantes</a:t>
          </a:r>
          <a:endParaRPr lang="es-ES" sz="1300" kern="1200" dirty="0"/>
        </a:p>
      </dsp:txBody>
      <dsp:txXfrm rot="-5400000">
        <a:off x="3909687" y="3722953"/>
        <a:ext cx="1202866" cy="1382606"/>
      </dsp:txXfrm>
    </dsp:sp>
    <dsp:sp modelId="{39A00EDD-7400-42C4-B080-F7848B3A901E}">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035D10CE-F88A-4AB2-B2AE-4E5B3F4BEEC0}">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S" sz="1300" kern="1200" dirty="0" smtClean="0"/>
            <a:t>(Bolsa de Valores de Quito y el Banco Interamericano de Desarrollo , 2011)</a:t>
          </a:r>
          <a:endParaRPr lang="es-ES" sz="1300" kern="1200" dirty="0"/>
        </a:p>
      </dsp:txBody>
      <dsp:txXfrm rot="-5400000">
        <a:off x="2022380" y="3722953"/>
        <a:ext cx="1202866" cy="1382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BFD95-D5B3-42D9-B568-857D9D1C2EF7}">
      <dsp:nvSpPr>
        <dsp:cNvPr id="0" name=""/>
        <dsp:cNvSpPr/>
      </dsp:nvSpPr>
      <dsp:spPr>
        <a:xfrm>
          <a:off x="-5133499" y="-786375"/>
          <a:ext cx="6113303" cy="6113303"/>
        </a:xfrm>
        <a:prstGeom prst="blockArc">
          <a:avLst>
            <a:gd name="adj1" fmla="val 18900000"/>
            <a:gd name="adj2" fmla="val 2700000"/>
            <a:gd name="adj3" fmla="val 353"/>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8F6972-01BE-4FC9-B6B9-BA554FAFC5F4}">
      <dsp:nvSpPr>
        <dsp:cNvPr id="0" name=""/>
        <dsp:cNvSpPr/>
      </dsp:nvSpPr>
      <dsp:spPr>
        <a:xfrm>
          <a:off x="428574" y="283693"/>
          <a:ext cx="6843264" cy="5677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52"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Potenciar las estructuras, funciones y recursos asignados a la gestión de riesgos y al control interno</a:t>
          </a:r>
          <a:endParaRPr lang="es-ES" sz="1200" kern="1200" dirty="0"/>
        </a:p>
      </dsp:txBody>
      <dsp:txXfrm>
        <a:off x="428574" y="283693"/>
        <a:ext cx="6843264" cy="567750"/>
      </dsp:txXfrm>
    </dsp:sp>
    <dsp:sp modelId="{0621A014-D843-4BFB-BF4F-2C2F02385A71}">
      <dsp:nvSpPr>
        <dsp:cNvPr id="0" name=""/>
        <dsp:cNvSpPr/>
      </dsp:nvSpPr>
      <dsp:spPr>
        <a:xfrm>
          <a:off x="73730" y="212724"/>
          <a:ext cx="709688" cy="70968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48260-7740-4364-BA5C-3307C2880E3C}">
      <dsp:nvSpPr>
        <dsp:cNvPr id="0" name=""/>
        <dsp:cNvSpPr/>
      </dsp:nvSpPr>
      <dsp:spPr>
        <a:xfrm>
          <a:off x="835408" y="1135047"/>
          <a:ext cx="6436430" cy="5677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52"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Impulsar la gestión global del riesgo a través de sus estructuras de Comités (Comité de Auditoría, Cumplimiento, Riesgos, Ética y Retribuciones, Crédito, etc.)</a:t>
          </a:r>
          <a:endParaRPr lang="es-ES" sz="1200" kern="1200" dirty="0"/>
        </a:p>
      </dsp:txBody>
      <dsp:txXfrm>
        <a:off x="835408" y="1135047"/>
        <a:ext cx="6436430" cy="567750"/>
      </dsp:txXfrm>
    </dsp:sp>
    <dsp:sp modelId="{6EE5A3DE-846A-4152-89EB-3553561DAD6C}">
      <dsp:nvSpPr>
        <dsp:cNvPr id="0" name=""/>
        <dsp:cNvSpPr/>
      </dsp:nvSpPr>
      <dsp:spPr>
        <a:xfrm>
          <a:off x="480563" y="1064078"/>
          <a:ext cx="709688" cy="70968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A8A13B-EEA9-4A1A-9B8C-DC90FE4D7182}">
      <dsp:nvSpPr>
        <dsp:cNvPr id="0" name=""/>
        <dsp:cNvSpPr/>
      </dsp:nvSpPr>
      <dsp:spPr>
        <a:xfrm>
          <a:off x="960273" y="1986401"/>
          <a:ext cx="6311565" cy="5677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52"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Revisar sus sistemas de reportes para que permitan potenciar la gestión de la entidad basada en riesgos</a:t>
          </a:r>
          <a:endParaRPr lang="es-ES" sz="1200" kern="1200" dirty="0"/>
        </a:p>
      </dsp:txBody>
      <dsp:txXfrm>
        <a:off x="960273" y="1986401"/>
        <a:ext cx="6311565" cy="567750"/>
      </dsp:txXfrm>
    </dsp:sp>
    <dsp:sp modelId="{85D67276-B5C5-4902-A4F7-BEFD9861A263}">
      <dsp:nvSpPr>
        <dsp:cNvPr id="0" name=""/>
        <dsp:cNvSpPr/>
      </dsp:nvSpPr>
      <dsp:spPr>
        <a:xfrm>
          <a:off x="605429" y="1915432"/>
          <a:ext cx="709688" cy="70968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6D415-92F3-4F0B-9E3C-7B33EE4481FA}">
      <dsp:nvSpPr>
        <dsp:cNvPr id="0" name=""/>
        <dsp:cNvSpPr/>
      </dsp:nvSpPr>
      <dsp:spPr>
        <a:xfrm>
          <a:off x="835408" y="2837754"/>
          <a:ext cx="6436430" cy="5677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52"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Asignar recursos específicos para mejorar la calidad de la información y su revelación. </a:t>
          </a:r>
          <a:endParaRPr lang="es-ES" sz="1200" kern="1200" dirty="0"/>
        </a:p>
      </dsp:txBody>
      <dsp:txXfrm>
        <a:off x="835408" y="2837754"/>
        <a:ext cx="6436430" cy="567750"/>
      </dsp:txXfrm>
    </dsp:sp>
    <dsp:sp modelId="{1AAC2523-4658-4B09-8C04-471DFF938B7A}">
      <dsp:nvSpPr>
        <dsp:cNvPr id="0" name=""/>
        <dsp:cNvSpPr/>
      </dsp:nvSpPr>
      <dsp:spPr>
        <a:xfrm>
          <a:off x="480563" y="2766785"/>
          <a:ext cx="709688" cy="70968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BEC4B8-956B-4F32-AD89-F59EDC652AC9}">
      <dsp:nvSpPr>
        <dsp:cNvPr id="0" name=""/>
        <dsp:cNvSpPr/>
      </dsp:nvSpPr>
      <dsp:spPr>
        <a:xfrm>
          <a:off x="428574" y="3689108"/>
          <a:ext cx="6843264" cy="5677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52"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Potenciar el seguimiento del riesgo basado en la evolución de las calificaciones otorgadas y los parámetros de riesgo definidos , de modo que sea posible implantar políticas en la red y planes de mejora de la gestión del riesgo. (BDO Consultig, 2013)</a:t>
          </a:r>
          <a:endParaRPr lang="es-ES" sz="1200" kern="1200" dirty="0"/>
        </a:p>
      </dsp:txBody>
      <dsp:txXfrm>
        <a:off x="428574" y="3689108"/>
        <a:ext cx="6843264" cy="567750"/>
      </dsp:txXfrm>
    </dsp:sp>
    <dsp:sp modelId="{FC1CDEC8-C2C9-4A46-9039-C76DA32B9BEB}">
      <dsp:nvSpPr>
        <dsp:cNvPr id="0" name=""/>
        <dsp:cNvSpPr/>
      </dsp:nvSpPr>
      <dsp:spPr>
        <a:xfrm>
          <a:off x="73730" y="3618139"/>
          <a:ext cx="709688" cy="70968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C373A-DB50-478D-9C76-DE758BB4273B}">
      <dsp:nvSpPr>
        <dsp:cNvPr id="0" name=""/>
        <dsp:cNvSpPr/>
      </dsp:nvSpPr>
      <dsp:spPr>
        <a:xfrm>
          <a:off x="1259" y="476523"/>
          <a:ext cx="3208309" cy="3849971"/>
        </a:xfrm>
        <a:prstGeom prst="roundRect">
          <a:avLst>
            <a:gd name="adj" fmla="val 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s-ES" sz="3400" kern="1200" dirty="0" smtClean="0"/>
            <a:t>CAF</a:t>
          </a:r>
          <a:endParaRPr lang="es-ES" sz="3400" kern="1200" dirty="0"/>
        </a:p>
      </dsp:txBody>
      <dsp:txXfrm rot="16200000">
        <a:off x="-1256397" y="1734181"/>
        <a:ext cx="3156976" cy="641661"/>
      </dsp:txXfrm>
    </dsp:sp>
    <dsp:sp modelId="{BD51DF8B-B67D-4D01-AC69-DBF2FAA56043}">
      <dsp:nvSpPr>
        <dsp:cNvPr id="0" name=""/>
        <dsp:cNvSpPr/>
      </dsp:nvSpPr>
      <dsp:spPr>
        <a:xfrm>
          <a:off x="642921" y="476523"/>
          <a:ext cx="2390190" cy="384997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ES" sz="1800" kern="1200" dirty="0" smtClean="0"/>
            <a:t>La CAF considera que el gobierno corporativo es el conjunto de prácticas, formales e informales, que gobiernan las relaciones entre los administradores y todos aquellos que invierten recursos en la empresa, principalmente accionistas y acreedores. </a:t>
          </a:r>
          <a:endParaRPr lang="es-ES" sz="1800" kern="1200" dirty="0"/>
        </a:p>
      </dsp:txBody>
      <dsp:txXfrm>
        <a:off x="642921" y="476523"/>
        <a:ext cx="2390190" cy="3849971"/>
      </dsp:txXfrm>
    </dsp:sp>
    <dsp:sp modelId="{D80E6152-DDC3-40E4-B1AF-27CF171A18BF}">
      <dsp:nvSpPr>
        <dsp:cNvPr id="0" name=""/>
        <dsp:cNvSpPr/>
      </dsp:nvSpPr>
      <dsp:spPr>
        <a:xfrm>
          <a:off x="3321859" y="476523"/>
          <a:ext cx="3208309" cy="3849971"/>
        </a:xfrm>
        <a:prstGeom prst="roundRect">
          <a:avLst>
            <a:gd name="adj" fmla="val 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s-ES" sz="3400" kern="1200" dirty="0" smtClean="0"/>
            <a:t>DUE DILIGENCE</a:t>
          </a:r>
          <a:endParaRPr lang="es-ES" sz="3400" kern="1200" dirty="0"/>
        </a:p>
      </dsp:txBody>
      <dsp:txXfrm rot="16200000">
        <a:off x="2064202" y="1734181"/>
        <a:ext cx="3156976" cy="641661"/>
      </dsp:txXfrm>
    </dsp:sp>
    <dsp:sp modelId="{EBC1613B-FFE7-4DB9-AF8F-8F6EF28BE0E9}">
      <dsp:nvSpPr>
        <dsp:cNvPr id="0" name=""/>
        <dsp:cNvSpPr/>
      </dsp:nvSpPr>
      <dsp:spPr>
        <a:xfrm rot="5400000">
          <a:off x="3054847" y="3538195"/>
          <a:ext cx="566107" cy="481246"/>
        </a:xfrm>
        <a:prstGeom prst="flowChartExtra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00A7C-DCE8-4BA2-BEE9-40C008976558}">
      <dsp:nvSpPr>
        <dsp:cNvPr id="0" name=""/>
        <dsp:cNvSpPr/>
      </dsp:nvSpPr>
      <dsp:spPr>
        <a:xfrm>
          <a:off x="3963521" y="476523"/>
          <a:ext cx="2390190" cy="384997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ES" sz="1800" kern="1200" dirty="0" smtClean="0"/>
            <a:t>A través del Due Diligence que se realiza a cada empresa, se evalúa el grado de cumplimiento de las medidas aplicables a la empresa, en relación con los Lineamientos del Código Andino de Gobierno Corporativo (LCAGC), así como con respecto a las mejores prácticas internacionales. </a:t>
          </a:r>
          <a:endParaRPr lang="es-ES" sz="1800" kern="1200" dirty="0"/>
        </a:p>
      </dsp:txBody>
      <dsp:txXfrm>
        <a:off x="3963521" y="476523"/>
        <a:ext cx="2390190" cy="3849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E501-DD64-46E1-9E25-002B6C21094C}">
      <dsp:nvSpPr>
        <dsp:cNvPr id="0" name=""/>
        <dsp:cNvSpPr/>
      </dsp:nvSpPr>
      <dsp:spPr>
        <a:xfrm rot="5400000">
          <a:off x="-312819" y="315867"/>
          <a:ext cx="2085464" cy="1459825"/>
        </a:xfrm>
        <a:prstGeom prst="chevr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CAMBIO DE NOMBRE</a:t>
          </a:r>
          <a:endParaRPr lang="es-ES" sz="1200" kern="1200" dirty="0"/>
        </a:p>
      </dsp:txBody>
      <dsp:txXfrm rot="-5400000">
        <a:off x="1" y="732961"/>
        <a:ext cx="1459825" cy="625639"/>
      </dsp:txXfrm>
    </dsp:sp>
    <dsp:sp modelId="{F6BE9B1F-EA6E-4B8B-970C-7C45DC5D5C8C}">
      <dsp:nvSpPr>
        <dsp:cNvPr id="0" name=""/>
        <dsp:cNvSpPr/>
      </dsp:nvSpPr>
      <dsp:spPr>
        <a:xfrm rot="5400000">
          <a:off x="3818594" y="-2355721"/>
          <a:ext cx="1355552" cy="6073089"/>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ES" sz="1000" i="1" kern="1200" dirty="0" smtClean="0"/>
            <a:t>“Art. 2.-</a:t>
          </a:r>
          <a:r>
            <a:rPr lang="es-ES" sz="1000" b="1" i="1" kern="1200" dirty="0" smtClean="0"/>
            <a:t> </a:t>
          </a:r>
          <a:r>
            <a:rPr lang="es-ES" sz="1000" i="1" kern="1200" dirty="0" smtClean="0"/>
            <a:t>Para efectos de cambio de denominación social se la realizará en los siguientes casos: </a:t>
          </a:r>
          <a:endParaRPr lang="es-ES" sz="1000" kern="1200" dirty="0"/>
        </a:p>
        <a:p>
          <a:pPr marL="57150" lvl="1" indent="-57150" algn="l" defTabSz="444500">
            <a:lnSpc>
              <a:spcPct val="90000"/>
            </a:lnSpc>
            <a:spcBef>
              <a:spcPct val="0"/>
            </a:spcBef>
            <a:spcAft>
              <a:spcPct val="15000"/>
            </a:spcAft>
            <a:buChar char="••"/>
          </a:pPr>
          <a:r>
            <a:rPr lang="es-ES" sz="1000" i="1" kern="1200" dirty="0" smtClean="0"/>
            <a:t>a) Por haber cambiado la denominación de la Escuela Politécnica del Ejército…</a:t>
          </a:r>
          <a:endParaRPr lang="es-ES" sz="1000" kern="1200" dirty="0"/>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r>
            <a:rPr lang="es-ES" sz="1000" i="1" kern="1200" dirty="0" smtClean="0"/>
            <a:t>…Para el efecto el fondo se sujetará a lo dispuesto en la sección II.- De La Aprobación o Denegación De Nombres o Denominaciones, De La Constitución y el Registro Del Libro III "Normas Generales Para La Aplicación De La Ley De Seguridad Social" de la Codificación de Resoluciones de la Superintendencia de Bancos y Seguros y de la Junta Bancaria…”</a:t>
          </a:r>
          <a:endParaRPr lang="es-ES" sz="1000" kern="1200" dirty="0"/>
        </a:p>
      </dsp:txBody>
      <dsp:txXfrm rot="-5400000">
        <a:off x="1459826" y="69220"/>
        <a:ext cx="6006916" cy="1223206"/>
      </dsp:txXfrm>
    </dsp:sp>
    <dsp:sp modelId="{F0906A1D-2572-4EA5-B75E-DA5D5164E968}">
      <dsp:nvSpPr>
        <dsp:cNvPr id="0" name=""/>
        <dsp:cNvSpPr/>
      </dsp:nvSpPr>
      <dsp:spPr>
        <a:xfrm rot="5400000">
          <a:off x="-312819" y="2114136"/>
          <a:ext cx="2085464" cy="1459825"/>
        </a:xfrm>
        <a:prstGeom prst="chevr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APORTE PERSONAL A LA CUENTA INDIVIDUAL</a:t>
          </a:r>
          <a:endParaRPr lang="es-ES" sz="1200" kern="1200" dirty="0"/>
        </a:p>
      </dsp:txBody>
      <dsp:txXfrm rot="-5400000">
        <a:off x="1" y="2531230"/>
        <a:ext cx="1459825" cy="625639"/>
      </dsp:txXfrm>
    </dsp:sp>
    <dsp:sp modelId="{DB476400-18DE-4BE8-9A95-D2D82C08477C}">
      <dsp:nvSpPr>
        <dsp:cNvPr id="0" name=""/>
        <dsp:cNvSpPr/>
      </dsp:nvSpPr>
      <dsp:spPr>
        <a:xfrm rot="5400000">
          <a:off x="3818594" y="-557451"/>
          <a:ext cx="1355552" cy="6073089"/>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ES" sz="1000" i="1" kern="1200" dirty="0" smtClean="0"/>
            <a:t>“Art. 14.-</a:t>
          </a:r>
          <a:r>
            <a:rPr lang="es-ES" sz="1000" b="1" i="1" kern="1200" dirty="0" smtClean="0"/>
            <a:t> </a:t>
          </a:r>
          <a:r>
            <a:rPr lang="es-ES" sz="1000" i="1" kern="1200" dirty="0" smtClean="0"/>
            <a:t>Por el origen de los recursos los aportes se pueden clasificar en:</a:t>
          </a:r>
          <a:endParaRPr lang="es-ES" sz="1000" kern="1200" dirty="0"/>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r>
            <a:rPr lang="es-ES" sz="1000" i="1" kern="1200" dirty="0" smtClean="0"/>
            <a:t>1.- Aporte personal de cesantía.-</a:t>
          </a:r>
          <a:r>
            <a:rPr lang="es-ES" sz="1000" b="1" i="1" kern="1200" dirty="0" smtClean="0"/>
            <a:t> </a:t>
          </a:r>
          <a:r>
            <a:rPr lang="es-ES" sz="1000" i="1" kern="1200" dirty="0" smtClean="0"/>
            <a:t>El partícipe aportará para su cuenta individual de cesantía el 12% de la remuneración mensual unificada. El porcentaje y la base imponible podrán ser modificados por la Asamblea General de Partícipes de acuerdo al análisis de la situación financiera del país y las proyecciones que tenga el Fondo...”</a:t>
          </a:r>
          <a:endParaRPr lang="es-ES" sz="1000" kern="1200" dirty="0"/>
        </a:p>
        <a:p>
          <a:pPr marL="57150" lvl="1" indent="-57150" algn="l" defTabSz="444500">
            <a:lnSpc>
              <a:spcPct val="90000"/>
            </a:lnSpc>
            <a:spcBef>
              <a:spcPct val="0"/>
            </a:spcBef>
            <a:spcAft>
              <a:spcPct val="15000"/>
            </a:spcAft>
            <a:buChar char="••"/>
          </a:pPr>
          <a:r>
            <a:rPr lang="es-ES" sz="1000" i="1" kern="1200" dirty="0" smtClean="0"/>
            <a:t>“Art 15.- El fondo informará oportunamente a sus partícipes de forma trimestral sobre su cuenta individual, sus aportes, rendimientos y otros. “</a:t>
          </a:r>
          <a:endParaRPr lang="es-ES" sz="1000" kern="1200" dirty="0"/>
        </a:p>
      </dsp:txBody>
      <dsp:txXfrm rot="-5400000">
        <a:off x="1459826" y="1867490"/>
        <a:ext cx="6006916" cy="1223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E501-DD64-46E1-9E25-002B6C21094C}">
      <dsp:nvSpPr>
        <dsp:cNvPr id="0" name=""/>
        <dsp:cNvSpPr/>
      </dsp:nvSpPr>
      <dsp:spPr>
        <a:xfrm rot="5400000">
          <a:off x="-423451" y="858844"/>
          <a:ext cx="2823007" cy="1976105"/>
        </a:xfrm>
        <a:prstGeom prst="chevr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b="1" kern="1200" dirty="0" smtClean="0"/>
            <a:t>POLÍTICA DE INVERSIONES</a:t>
          </a:r>
          <a:endParaRPr lang="es-ES" sz="2500" kern="1200" dirty="0"/>
        </a:p>
      </dsp:txBody>
      <dsp:txXfrm rot="-5400000">
        <a:off x="1" y="1423446"/>
        <a:ext cx="1976105" cy="846902"/>
      </dsp:txXfrm>
    </dsp:sp>
    <dsp:sp modelId="{F6BE9B1F-EA6E-4B8B-970C-7C45DC5D5C8C}">
      <dsp:nvSpPr>
        <dsp:cNvPr id="0" name=""/>
        <dsp:cNvSpPr/>
      </dsp:nvSpPr>
      <dsp:spPr>
        <a:xfrm rot="5400000">
          <a:off x="3947067" y="-1948048"/>
          <a:ext cx="2659914" cy="6601838"/>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ES" sz="1000" i="1" kern="1200" dirty="0" smtClean="0"/>
            <a:t>“Art. 23.- La Política de Inversiones.- Los recursos del FCPC-ESPE serán invertidos guardando los principios de seguridad, liquidez y rentabilidad en una proporción equilibrada que asegure un rendimiento competitivo de acuerdo a las condiciones del mercado y los límites señalados en el respectivo Reglamento y se podrá invertir entre instrumentos financieros de renta fija o variable, nacionales o del exterior, inversiones inmobiliarias y de preferencia se otorgarán créditos a los partícipes.</a:t>
          </a:r>
          <a:endParaRPr lang="es-ES" sz="1000" kern="1200" dirty="0"/>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r>
            <a:rPr lang="es-ES" sz="1000" i="1" kern="1200" dirty="0" smtClean="0"/>
            <a:t>El Plan Anual de Inversiones del Fondo debe ser aprobado por el Consejo de Administración, presentado por el Comité de Inversiones.</a:t>
          </a:r>
          <a:endParaRPr lang="es-ES" sz="1000" kern="1200" dirty="0"/>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r>
            <a:rPr lang="es-ES" sz="1000" i="1" kern="1200" dirty="0" smtClean="0"/>
            <a:t>El Consejo de Administración aprobará las metodologías para identificar, medir y  monitorear los riesgos de inversiones y de crédito que deberán ser presentadas por el Comité de Riesgos.</a:t>
          </a:r>
          <a:endParaRPr lang="es-ES" sz="1000" kern="1200" dirty="0"/>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r>
            <a:rPr lang="es-ES" sz="1000" i="1" kern="1200" dirty="0" smtClean="0"/>
            <a:t>El Comité de Inversiones deberá invertir los recursos del Fondo en las condiciones y límites propuestos por el Comité de Riesgos y aprobados por el Consejo de Administración.</a:t>
          </a:r>
          <a:endParaRPr lang="es-ES" sz="1000" kern="1200" dirty="0"/>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r>
            <a:rPr lang="es-ES" sz="1000" i="1" kern="1200" dirty="0" smtClean="0"/>
            <a:t>Los créditos a los partícipes se concederán de acuerdo a lo establecido en el Reglamento de Préstamos y de conformidad con las resoluciones del Consejo de Administración y disposiciones de la Superintendencia de Bancos y Seguros.”</a:t>
          </a:r>
          <a:endParaRPr lang="es-ES" sz="1000" kern="1200" dirty="0"/>
        </a:p>
      </dsp:txBody>
      <dsp:txXfrm rot="-5400000">
        <a:off x="1976105" y="152760"/>
        <a:ext cx="6471992" cy="2400222"/>
      </dsp:txXfrm>
    </dsp:sp>
    <dsp:sp modelId="{F0906A1D-2572-4EA5-B75E-DA5D5164E968}">
      <dsp:nvSpPr>
        <dsp:cNvPr id="0" name=""/>
        <dsp:cNvSpPr/>
      </dsp:nvSpPr>
      <dsp:spPr>
        <a:xfrm rot="5400000">
          <a:off x="-423451" y="3423157"/>
          <a:ext cx="2823007" cy="1976105"/>
        </a:xfrm>
        <a:prstGeom prst="chevr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dirty="0" smtClean="0"/>
            <a:t>ESTRUCTURA ORGÁNICA</a:t>
          </a:r>
          <a:endParaRPr lang="es-ES" sz="2500" kern="1200" dirty="0"/>
        </a:p>
      </dsp:txBody>
      <dsp:txXfrm rot="-5400000">
        <a:off x="1" y="3987759"/>
        <a:ext cx="1976105" cy="846902"/>
      </dsp:txXfrm>
    </dsp:sp>
    <dsp:sp modelId="{DB476400-18DE-4BE8-9A95-D2D82C08477C}">
      <dsp:nvSpPr>
        <dsp:cNvPr id="0" name=""/>
        <dsp:cNvSpPr/>
      </dsp:nvSpPr>
      <dsp:spPr>
        <a:xfrm rot="5400000">
          <a:off x="4359547" y="616265"/>
          <a:ext cx="1834955" cy="6601838"/>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ES" sz="1000" i="1" kern="1200" dirty="0" smtClean="0"/>
            <a:t>“Art. 24.- Estructura.- El FCPC-ESPE por ser tipo II contará con la siguiente estructura:</a:t>
          </a:r>
          <a:endParaRPr lang="es-ES" sz="1000" kern="1200" dirty="0"/>
        </a:p>
        <a:p>
          <a:pPr marL="114300" lvl="2" indent="-57150" algn="l" defTabSz="444500">
            <a:lnSpc>
              <a:spcPct val="90000"/>
            </a:lnSpc>
            <a:spcBef>
              <a:spcPct val="0"/>
            </a:spcBef>
            <a:spcAft>
              <a:spcPct val="15000"/>
            </a:spcAft>
            <a:buChar char="••"/>
          </a:pPr>
          <a:r>
            <a:rPr lang="es-ES" sz="1000" i="1" kern="1200" dirty="0" smtClean="0"/>
            <a:t>Asamblea General de partícipes;</a:t>
          </a:r>
          <a:endParaRPr lang="es-ES" sz="1000" kern="1200" dirty="0"/>
        </a:p>
        <a:p>
          <a:pPr marL="114300" lvl="2" indent="-57150" algn="l" defTabSz="444500">
            <a:lnSpc>
              <a:spcPct val="90000"/>
            </a:lnSpc>
            <a:spcBef>
              <a:spcPct val="0"/>
            </a:spcBef>
            <a:spcAft>
              <a:spcPct val="15000"/>
            </a:spcAft>
            <a:buChar char="••"/>
          </a:pPr>
          <a:r>
            <a:rPr lang="es-ES" sz="1000" i="1" kern="1200" dirty="0" smtClean="0"/>
            <a:t>Consejo de Administración;</a:t>
          </a:r>
          <a:endParaRPr lang="es-ES" sz="1000" kern="1200" dirty="0"/>
        </a:p>
        <a:p>
          <a:pPr marL="114300" lvl="2" indent="-57150" algn="l" defTabSz="444500">
            <a:lnSpc>
              <a:spcPct val="90000"/>
            </a:lnSpc>
            <a:spcBef>
              <a:spcPct val="0"/>
            </a:spcBef>
            <a:spcAft>
              <a:spcPct val="15000"/>
            </a:spcAft>
            <a:buChar char="••"/>
          </a:pPr>
          <a:r>
            <a:rPr lang="es-ES" sz="1000" i="1" kern="1200" dirty="0" smtClean="0"/>
            <a:t>Comité de auditoría;</a:t>
          </a:r>
          <a:endParaRPr lang="es-ES" sz="1000" kern="1200" dirty="0"/>
        </a:p>
        <a:p>
          <a:pPr marL="114300" lvl="2" indent="-57150" algn="l" defTabSz="444500">
            <a:lnSpc>
              <a:spcPct val="90000"/>
            </a:lnSpc>
            <a:spcBef>
              <a:spcPct val="0"/>
            </a:spcBef>
            <a:spcAft>
              <a:spcPct val="15000"/>
            </a:spcAft>
            <a:buChar char="••"/>
          </a:pPr>
          <a:r>
            <a:rPr lang="es-ES" sz="1000" i="1" kern="1200" dirty="0" smtClean="0"/>
            <a:t>Representante legal;</a:t>
          </a:r>
          <a:endParaRPr lang="es-ES" sz="1000" kern="1200" dirty="0"/>
        </a:p>
        <a:p>
          <a:pPr marL="114300" lvl="2" indent="-57150" algn="l" defTabSz="444500">
            <a:lnSpc>
              <a:spcPct val="90000"/>
            </a:lnSpc>
            <a:spcBef>
              <a:spcPct val="0"/>
            </a:spcBef>
            <a:spcAft>
              <a:spcPct val="15000"/>
            </a:spcAft>
            <a:buChar char="••"/>
          </a:pPr>
          <a:r>
            <a:rPr lang="es-ES" sz="1000" i="1" kern="1200" dirty="0" smtClean="0"/>
            <a:t>Comité de riesgos;</a:t>
          </a:r>
          <a:endParaRPr lang="es-ES" sz="1000" kern="1200" dirty="0"/>
        </a:p>
        <a:p>
          <a:pPr marL="114300" lvl="2" indent="-57150" algn="l" defTabSz="444500">
            <a:lnSpc>
              <a:spcPct val="90000"/>
            </a:lnSpc>
            <a:spcBef>
              <a:spcPct val="0"/>
            </a:spcBef>
            <a:spcAft>
              <a:spcPct val="15000"/>
            </a:spcAft>
            <a:buChar char="••"/>
          </a:pPr>
          <a:r>
            <a:rPr lang="es-ES" sz="1000" i="1" kern="1200" dirty="0" smtClean="0"/>
            <a:t>Comité de inversiones y crédito;</a:t>
          </a:r>
          <a:endParaRPr lang="es-ES" sz="1000" kern="1200" dirty="0"/>
        </a:p>
        <a:p>
          <a:pPr marL="114300" lvl="2" indent="-57150" algn="l" defTabSz="444500">
            <a:lnSpc>
              <a:spcPct val="90000"/>
            </a:lnSpc>
            <a:spcBef>
              <a:spcPct val="0"/>
            </a:spcBef>
            <a:spcAft>
              <a:spcPct val="15000"/>
            </a:spcAft>
            <a:buChar char="••"/>
          </a:pPr>
          <a:r>
            <a:rPr lang="es-ES" sz="1000" i="1" kern="1200" dirty="0" smtClean="0"/>
            <a:t>Comité de prestaciones;</a:t>
          </a:r>
          <a:endParaRPr lang="es-ES" sz="1000" kern="1200" dirty="0"/>
        </a:p>
        <a:p>
          <a:pPr marL="114300" lvl="2" indent="-57150" algn="l" defTabSz="444500">
            <a:lnSpc>
              <a:spcPct val="90000"/>
            </a:lnSpc>
            <a:spcBef>
              <a:spcPct val="0"/>
            </a:spcBef>
            <a:spcAft>
              <a:spcPct val="15000"/>
            </a:spcAft>
            <a:buChar char="••"/>
          </a:pPr>
          <a:r>
            <a:rPr lang="es-ES" sz="1000" i="1" kern="1200" dirty="0" smtClean="0"/>
            <a:t>Área de contabilidad y custodia de valores; y,</a:t>
          </a:r>
          <a:endParaRPr lang="es-ES" sz="1000" kern="1200" dirty="0"/>
        </a:p>
        <a:p>
          <a:pPr marL="114300" lvl="2" indent="-57150" algn="l" defTabSz="444500">
            <a:lnSpc>
              <a:spcPct val="90000"/>
            </a:lnSpc>
            <a:spcBef>
              <a:spcPct val="0"/>
            </a:spcBef>
            <a:spcAft>
              <a:spcPct val="15000"/>
            </a:spcAft>
            <a:buChar char="••"/>
          </a:pPr>
          <a:r>
            <a:rPr lang="es-ES" sz="1000" i="1" kern="1200" dirty="0" smtClean="0"/>
            <a:t>Asesor Jurídico.”</a:t>
          </a:r>
          <a:endParaRPr lang="es-ES" sz="1000" kern="1200" dirty="0"/>
        </a:p>
      </dsp:txBody>
      <dsp:txXfrm rot="-5400000">
        <a:off x="1976106" y="3089282"/>
        <a:ext cx="6512263" cy="16558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0057F-69AD-46B5-97B6-9A97427517EC}">
      <dsp:nvSpPr>
        <dsp:cNvPr id="0" name=""/>
        <dsp:cNvSpPr/>
      </dsp:nvSpPr>
      <dsp:spPr>
        <a:xfrm rot="5400000">
          <a:off x="-260453" y="985695"/>
          <a:ext cx="1736354" cy="1215448"/>
        </a:xfrm>
        <a:prstGeom prst="chevr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CONFLICTOS DE INTERÉS Y CONTROVERSIAS</a:t>
          </a:r>
          <a:endParaRPr lang="es-ES" sz="1200" kern="1200" dirty="0"/>
        </a:p>
      </dsp:txBody>
      <dsp:txXfrm rot="-5400000">
        <a:off x="0" y="1332966"/>
        <a:ext cx="1215448" cy="520906"/>
      </dsp:txXfrm>
    </dsp:sp>
    <dsp:sp modelId="{480878C0-585C-4A6A-B263-741109700633}">
      <dsp:nvSpPr>
        <dsp:cNvPr id="0" name=""/>
        <dsp:cNvSpPr/>
      </dsp:nvSpPr>
      <dsp:spPr>
        <a:xfrm rot="5400000">
          <a:off x="3504336" y="-2166717"/>
          <a:ext cx="2334775" cy="6912551"/>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ES" sz="1000" i="1" kern="1200" dirty="0" smtClean="0"/>
            <a:t>“Art. 25.- Conflictos de Interés y Controversias.- El FCPC-ESPE tendrá las siguientes consideraciones para el manejo de conflictos de interés mismas que estarán contenidas en el Código de Ética:</a:t>
          </a:r>
          <a:endParaRPr lang="es-ES" sz="1000" kern="1200" dirty="0"/>
        </a:p>
        <a:p>
          <a:pPr marL="114300" lvl="2" indent="-57150" algn="l" defTabSz="444500">
            <a:lnSpc>
              <a:spcPct val="90000"/>
            </a:lnSpc>
            <a:spcBef>
              <a:spcPct val="0"/>
            </a:spcBef>
            <a:spcAft>
              <a:spcPct val="15000"/>
            </a:spcAft>
            <a:buChar char="••"/>
          </a:pPr>
          <a:r>
            <a:rPr lang="es-EC" sz="1000" i="1" kern="1200" dirty="0" smtClean="0"/>
            <a:t>Los Partícipes, los Directivos y el Personal deben abstenerse de participar en negocios o realizar actividades que sean incompatibles con sus labores o que puedan resultar en un conflicto de intereses, impidiendo el desempeño de sus funciones y obligaciones de manera íntegra y objetiva.</a:t>
          </a:r>
          <a:endParaRPr lang="es-ES" sz="1000" kern="1200" dirty="0"/>
        </a:p>
        <a:p>
          <a:pPr marL="171450" lvl="3" indent="-57150" algn="l" defTabSz="444500">
            <a:lnSpc>
              <a:spcPct val="90000"/>
            </a:lnSpc>
            <a:spcBef>
              <a:spcPct val="0"/>
            </a:spcBef>
            <a:spcAft>
              <a:spcPct val="15000"/>
            </a:spcAft>
            <a:buChar char="••"/>
          </a:pPr>
          <a:endParaRPr lang="es-ES" sz="1000" kern="1200" dirty="0"/>
        </a:p>
        <a:p>
          <a:pPr marL="114300" lvl="2" indent="-57150" algn="l" defTabSz="444500">
            <a:lnSpc>
              <a:spcPct val="90000"/>
            </a:lnSpc>
            <a:spcBef>
              <a:spcPct val="0"/>
            </a:spcBef>
            <a:spcAft>
              <a:spcPct val="15000"/>
            </a:spcAft>
            <a:buChar char="••"/>
          </a:pPr>
          <a:r>
            <a:rPr lang="es-EC" sz="1000" i="1" kern="1200" dirty="0" smtClean="0"/>
            <a:t>Los Partícipes, los Directivos y el Personal deben </a:t>
          </a:r>
          <a:r>
            <a:rPr lang="es-ES" sz="1000" i="1" kern="1200" dirty="0" smtClean="0"/>
            <a:t>actuar debidamente sin buscar beneficios personales dentro del cumplimiento de sus funciones, ni participar en transacción alguna en que un directivo, administrador, funcionario, partícipe o afiliado, o su cónyuge o conviviente y parientes dentro del segundo grado de consanguinidad o primero de afinidad, tengan interés de cualquier naturaleza.</a:t>
          </a:r>
          <a:endParaRPr lang="es-ES" sz="1000" kern="1200" dirty="0"/>
        </a:p>
        <a:p>
          <a:pPr marL="114300" lvl="2" indent="-57150" algn="l" defTabSz="444500">
            <a:lnSpc>
              <a:spcPct val="90000"/>
            </a:lnSpc>
            <a:spcBef>
              <a:spcPct val="0"/>
            </a:spcBef>
            <a:spcAft>
              <a:spcPct val="15000"/>
            </a:spcAft>
            <a:buChar char="••"/>
          </a:pPr>
          <a:endParaRPr lang="es-ES" sz="1000" kern="1200" dirty="0"/>
        </a:p>
        <a:p>
          <a:pPr marL="114300" lvl="2" indent="-57150" algn="l" defTabSz="444500">
            <a:lnSpc>
              <a:spcPct val="90000"/>
            </a:lnSpc>
            <a:spcBef>
              <a:spcPct val="0"/>
            </a:spcBef>
            <a:spcAft>
              <a:spcPct val="15000"/>
            </a:spcAft>
            <a:buChar char="••"/>
          </a:pPr>
          <a:r>
            <a:rPr lang="es-EC" sz="1000" i="1" kern="1200" dirty="0" smtClean="0"/>
            <a:t>Las controversias que se susciten por la aplicación de este estatuto y sus reglamentos, serán resueltas por el Consejo de Administración en primera instancia. Las decisiones del Consejo de Administración podrán ser apeladas ante la Asamblea General, cuya resolución será definitiva”</a:t>
          </a:r>
          <a:endParaRPr lang="es-ES" sz="1000" kern="1200" dirty="0"/>
        </a:p>
      </dsp:txBody>
      <dsp:txXfrm rot="-5400000">
        <a:off x="1215448" y="236145"/>
        <a:ext cx="6798577" cy="2106827"/>
      </dsp:txXfrm>
    </dsp:sp>
    <dsp:sp modelId="{F2D3BFF0-08E7-4640-A822-2CF2A7A45A05}">
      <dsp:nvSpPr>
        <dsp:cNvPr id="0" name=""/>
        <dsp:cNvSpPr/>
      </dsp:nvSpPr>
      <dsp:spPr>
        <a:xfrm rot="5400000">
          <a:off x="-260453" y="2877271"/>
          <a:ext cx="1736354" cy="1215448"/>
        </a:xfrm>
        <a:prstGeom prst="chevr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ASAMBLEA GENERAL DE PARTÍCIPES</a:t>
          </a:r>
          <a:endParaRPr lang="es-ES" sz="1200" kern="1200" dirty="0"/>
        </a:p>
      </dsp:txBody>
      <dsp:txXfrm rot="-5400000">
        <a:off x="0" y="3224542"/>
        <a:ext cx="1215448" cy="520906"/>
      </dsp:txXfrm>
    </dsp:sp>
    <dsp:sp modelId="{7B543F9A-DC7C-434E-B563-CA81A1FE99C8}">
      <dsp:nvSpPr>
        <dsp:cNvPr id="0" name=""/>
        <dsp:cNvSpPr/>
      </dsp:nvSpPr>
      <dsp:spPr>
        <a:xfrm rot="5400000">
          <a:off x="4107408" y="-287836"/>
          <a:ext cx="1128630" cy="6912551"/>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i="1" kern="1200" dirty="0" smtClean="0"/>
            <a:t>“Art. 30.- Convocatoria.- La convocatoria a Asamblea General de Partícipes se realizará por lo menos con quince (15) días de anticipación a la fecha de su celebración, debiendo indicarse en la convocatoria el orden del día, el lugar, día y hora de la reunión.”</a:t>
          </a:r>
          <a:endParaRPr lang="es-ES" sz="1200" kern="1200" dirty="0"/>
        </a:p>
      </dsp:txBody>
      <dsp:txXfrm rot="-5400000">
        <a:off x="1215448" y="2659219"/>
        <a:ext cx="6857456" cy="1018440"/>
      </dsp:txXfrm>
    </dsp:sp>
    <dsp:sp modelId="{8E380BAA-8A85-47D0-A95A-DB085187425F}">
      <dsp:nvSpPr>
        <dsp:cNvPr id="0" name=""/>
        <dsp:cNvSpPr/>
      </dsp:nvSpPr>
      <dsp:spPr>
        <a:xfrm rot="5400000">
          <a:off x="-260453" y="4133862"/>
          <a:ext cx="1736354" cy="1215448"/>
        </a:xfrm>
        <a:prstGeom prst="chevr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EDAD PROMEDIO CONCEJO DE ADMINISTRACIÓN</a:t>
          </a:r>
          <a:endParaRPr lang="es-ES" sz="1200" kern="1200" dirty="0"/>
        </a:p>
      </dsp:txBody>
      <dsp:txXfrm rot="-5400000">
        <a:off x="0" y="4481133"/>
        <a:ext cx="1215448" cy="520906"/>
      </dsp:txXfrm>
    </dsp:sp>
    <dsp:sp modelId="{C0D86565-2EAC-4ED5-8A45-FBFF8E012C64}">
      <dsp:nvSpPr>
        <dsp:cNvPr id="0" name=""/>
        <dsp:cNvSpPr/>
      </dsp:nvSpPr>
      <dsp:spPr>
        <a:xfrm rot="5400000">
          <a:off x="4107408" y="981448"/>
          <a:ext cx="1128630" cy="6912551"/>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i="1" kern="1200" dirty="0" smtClean="0"/>
            <a:t>“Art. 38.- Requisitos.- Para ser vocales del </a:t>
          </a:r>
          <a:r>
            <a:rPr lang="es-ES" sz="1200" i="1" kern="1200" dirty="0" smtClean="0"/>
            <a:t>Consejo </a:t>
          </a:r>
          <a:r>
            <a:rPr lang="es-ES" sz="1200" i="1" kern="1200" dirty="0" smtClean="0"/>
            <a:t>de Administración es necesario: Para ser miembro del Concejo de Administración existe una limitación a la edad media del conjunto del mismo comprendida entre 55 y 65 años de edad.”</a:t>
          </a:r>
          <a:endParaRPr lang="es-ES" sz="1200" kern="1200" dirty="0"/>
        </a:p>
      </dsp:txBody>
      <dsp:txXfrm rot="-5400000">
        <a:off x="1215448" y="3928504"/>
        <a:ext cx="6857456" cy="1018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E501-DD64-46E1-9E25-002B6C21094C}">
      <dsp:nvSpPr>
        <dsp:cNvPr id="0" name=""/>
        <dsp:cNvSpPr/>
      </dsp:nvSpPr>
      <dsp:spPr>
        <a:xfrm rot="5400000">
          <a:off x="-596253" y="2227184"/>
          <a:ext cx="3975023" cy="2782516"/>
        </a:xfrm>
        <a:prstGeom prst="chevr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COMITÉ DE ÉTICA</a:t>
          </a:r>
          <a:endParaRPr lang="es-ES" sz="1400" kern="1200" dirty="0"/>
        </a:p>
      </dsp:txBody>
      <dsp:txXfrm rot="-5400000">
        <a:off x="1" y="3022188"/>
        <a:ext cx="2782516" cy="1192507"/>
      </dsp:txXfrm>
    </dsp:sp>
    <dsp:sp modelId="{F6BE9B1F-EA6E-4B8B-970C-7C45DC5D5C8C}">
      <dsp:nvSpPr>
        <dsp:cNvPr id="0" name=""/>
        <dsp:cNvSpPr/>
      </dsp:nvSpPr>
      <dsp:spPr>
        <a:xfrm rot="5400000">
          <a:off x="2994483" y="25100"/>
          <a:ext cx="5371492" cy="5795427"/>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s-ES" sz="1100" i="1" kern="1200" dirty="0" smtClean="0"/>
            <a:t>“Art.61.- El Comité de Ética.- EL Comité de Ética estará conformado por:</a:t>
          </a:r>
          <a:endParaRPr lang="es-ES" sz="1100" kern="1200" dirty="0"/>
        </a:p>
        <a:p>
          <a:pPr marL="57150" lvl="1" indent="-57150" algn="just" defTabSz="488950">
            <a:lnSpc>
              <a:spcPct val="90000"/>
            </a:lnSpc>
            <a:spcBef>
              <a:spcPct val="0"/>
            </a:spcBef>
            <a:spcAft>
              <a:spcPct val="15000"/>
            </a:spcAft>
            <a:buChar char="••"/>
          </a:pPr>
          <a:r>
            <a:rPr lang="es-ES" sz="1100" i="1" kern="1200" dirty="0" smtClean="0"/>
            <a:t>El Presidente del Consejo de Administración o su delegado, un miembro del Comité de Auditoría, el Administrador del Fondo y dos empleados del Fondo. Sesionará una vez al mes y sus decisiones se tomarán por mayoría simple con voto dirimente del presidente del comité.</a:t>
          </a:r>
          <a:endParaRPr lang="es-ES" sz="1100" kern="1200" dirty="0"/>
        </a:p>
        <a:p>
          <a:pPr marL="57150" lvl="1" indent="-57150" algn="just" defTabSz="488950">
            <a:lnSpc>
              <a:spcPct val="90000"/>
            </a:lnSpc>
            <a:spcBef>
              <a:spcPct val="0"/>
            </a:spcBef>
            <a:spcAft>
              <a:spcPct val="15000"/>
            </a:spcAft>
            <a:buChar char="••"/>
          </a:pPr>
          <a:endParaRPr lang="es-ES" sz="1100" kern="1200" dirty="0"/>
        </a:p>
        <a:p>
          <a:pPr marL="57150" lvl="1" indent="-57150" algn="just" defTabSz="488950">
            <a:lnSpc>
              <a:spcPct val="90000"/>
            </a:lnSpc>
            <a:spcBef>
              <a:spcPct val="0"/>
            </a:spcBef>
            <a:spcAft>
              <a:spcPct val="15000"/>
            </a:spcAft>
            <a:buChar char="••"/>
          </a:pPr>
          <a:r>
            <a:rPr lang="es-ES" sz="1100" i="1" kern="1200" dirty="0" smtClean="0"/>
            <a:t>El Comité podrá pedir el asesoramiento de un profesional en cualquier área que lo requiera quien actuará con voz pero sin voto.</a:t>
          </a:r>
          <a:endParaRPr lang="es-ES" sz="1100" kern="1200" dirty="0"/>
        </a:p>
        <a:p>
          <a:pPr marL="57150" lvl="1" indent="-57150" algn="just" defTabSz="488950">
            <a:lnSpc>
              <a:spcPct val="90000"/>
            </a:lnSpc>
            <a:spcBef>
              <a:spcPct val="0"/>
            </a:spcBef>
            <a:spcAft>
              <a:spcPct val="15000"/>
            </a:spcAft>
            <a:buChar char="••"/>
          </a:pPr>
          <a:endParaRPr lang="es-ES" sz="1100" kern="1200" dirty="0"/>
        </a:p>
        <a:p>
          <a:pPr marL="57150" lvl="1" indent="-57150" algn="just" defTabSz="488950">
            <a:lnSpc>
              <a:spcPct val="90000"/>
            </a:lnSpc>
            <a:spcBef>
              <a:spcPct val="0"/>
            </a:spcBef>
            <a:spcAft>
              <a:spcPct val="15000"/>
            </a:spcAft>
            <a:buChar char="••"/>
          </a:pPr>
          <a:r>
            <a:rPr lang="es-ES" sz="1100" i="1" kern="1200" dirty="0" smtClean="0"/>
            <a:t>Art. 62.- Atribuciones y Funciones.- Son atribuciones y funciones del Comité de Ética:</a:t>
          </a:r>
          <a:endParaRPr lang="es-ES" sz="1100" kern="1200" dirty="0"/>
        </a:p>
        <a:p>
          <a:pPr marL="57150" lvl="1" indent="-57150" algn="just" defTabSz="488950">
            <a:lnSpc>
              <a:spcPct val="90000"/>
            </a:lnSpc>
            <a:spcBef>
              <a:spcPct val="0"/>
            </a:spcBef>
            <a:spcAft>
              <a:spcPct val="15000"/>
            </a:spcAft>
            <a:buChar char="••"/>
          </a:pPr>
          <a:endParaRPr lang="es-ES" sz="1100" kern="1200" dirty="0"/>
        </a:p>
        <a:p>
          <a:pPr marL="114300" lvl="2" indent="-57150" algn="just" defTabSz="488950">
            <a:lnSpc>
              <a:spcPct val="90000"/>
            </a:lnSpc>
            <a:spcBef>
              <a:spcPct val="0"/>
            </a:spcBef>
            <a:spcAft>
              <a:spcPct val="15000"/>
            </a:spcAft>
            <a:buChar char="••"/>
          </a:pPr>
          <a:r>
            <a:rPr lang="es-ES" sz="1100" i="1" kern="1200" dirty="0" smtClean="0"/>
            <a:t>Difundir e implementar el Código de Ética dentro de la entidad y en los diferentes niveles desconcentrados;</a:t>
          </a:r>
          <a:endParaRPr lang="es-ES" sz="1100" kern="1200" dirty="0"/>
        </a:p>
        <a:p>
          <a:pPr marL="171450" lvl="3" indent="-57150" algn="just" defTabSz="488950">
            <a:lnSpc>
              <a:spcPct val="90000"/>
            </a:lnSpc>
            <a:spcBef>
              <a:spcPct val="0"/>
            </a:spcBef>
            <a:spcAft>
              <a:spcPct val="15000"/>
            </a:spcAft>
            <a:buChar char="••"/>
          </a:pPr>
          <a:endParaRPr lang="es-ES" sz="1100" kern="1200" dirty="0"/>
        </a:p>
        <a:p>
          <a:pPr marL="114300" lvl="2" indent="-57150" algn="just" defTabSz="488950">
            <a:lnSpc>
              <a:spcPct val="90000"/>
            </a:lnSpc>
            <a:spcBef>
              <a:spcPct val="0"/>
            </a:spcBef>
            <a:spcAft>
              <a:spcPct val="15000"/>
            </a:spcAft>
            <a:buChar char="••"/>
          </a:pPr>
          <a:r>
            <a:rPr lang="es-ES" sz="1100" i="1" kern="1200" dirty="0" smtClean="0"/>
            <a:t>Reconocer e incentivar comportamientos éticos positivos;</a:t>
          </a:r>
          <a:endParaRPr lang="es-ES" sz="1100" kern="1200" dirty="0"/>
        </a:p>
        <a:p>
          <a:pPr marL="171450" lvl="3" indent="-57150" algn="just" defTabSz="488950">
            <a:lnSpc>
              <a:spcPct val="90000"/>
            </a:lnSpc>
            <a:spcBef>
              <a:spcPct val="0"/>
            </a:spcBef>
            <a:spcAft>
              <a:spcPct val="15000"/>
            </a:spcAft>
            <a:buChar char="••"/>
          </a:pPr>
          <a:endParaRPr lang="es-ES" sz="1100" kern="1200" dirty="0"/>
        </a:p>
        <a:p>
          <a:pPr marL="114300" lvl="2" indent="-57150" algn="just" defTabSz="488950">
            <a:lnSpc>
              <a:spcPct val="90000"/>
            </a:lnSpc>
            <a:spcBef>
              <a:spcPct val="0"/>
            </a:spcBef>
            <a:spcAft>
              <a:spcPct val="15000"/>
            </a:spcAft>
            <a:buChar char="••"/>
          </a:pPr>
          <a:r>
            <a:rPr lang="es-ES" sz="1100" i="1" kern="1200" dirty="0" smtClean="0"/>
            <a:t>Sugerir soluciones a la instancia interna competente de los casos de actos que ameriten sanciones civiles o penales o actos referidos a sanciones administrativas producidas por el incumplimiento del Código de Ética;</a:t>
          </a:r>
          <a:endParaRPr lang="es-ES" sz="1100" kern="1200" dirty="0"/>
        </a:p>
        <a:p>
          <a:pPr marL="171450" lvl="3" indent="-57150" algn="just" defTabSz="488950">
            <a:lnSpc>
              <a:spcPct val="90000"/>
            </a:lnSpc>
            <a:spcBef>
              <a:spcPct val="0"/>
            </a:spcBef>
            <a:spcAft>
              <a:spcPct val="15000"/>
            </a:spcAft>
            <a:buChar char="••"/>
          </a:pPr>
          <a:endParaRPr lang="es-ES" sz="1100" kern="1200" dirty="0"/>
        </a:p>
        <a:p>
          <a:pPr marL="114300" lvl="2" indent="-57150" algn="just" defTabSz="488950">
            <a:lnSpc>
              <a:spcPct val="90000"/>
            </a:lnSpc>
            <a:spcBef>
              <a:spcPct val="0"/>
            </a:spcBef>
            <a:spcAft>
              <a:spcPct val="15000"/>
            </a:spcAft>
            <a:buChar char="••"/>
          </a:pPr>
          <a:r>
            <a:rPr lang="es-ES" sz="1100" i="1" kern="1200" dirty="0" smtClean="0"/>
            <a:t>Generar espacios de mediación entre las partes involucradas en casos de incumplimiento del Código de Ética;</a:t>
          </a:r>
          <a:endParaRPr lang="es-ES" sz="1100" kern="1200" dirty="0"/>
        </a:p>
        <a:p>
          <a:pPr marL="171450" lvl="3" indent="-57150" algn="just" defTabSz="488950">
            <a:lnSpc>
              <a:spcPct val="90000"/>
            </a:lnSpc>
            <a:spcBef>
              <a:spcPct val="0"/>
            </a:spcBef>
            <a:spcAft>
              <a:spcPct val="15000"/>
            </a:spcAft>
            <a:buChar char="••"/>
          </a:pPr>
          <a:endParaRPr lang="es-ES" sz="1100" kern="1200" dirty="0"/>
        </a:p>
        <a:p>
          <a:pPr marL="114300" lvl="2" indent="-57150" algn="just" defTabSz="488950">
            <a:lnSpc>
              <a:spcPct val="90000"/>
            </a:lnSpc>
            <a:spcBef>
              <a:spcPct val="0"/>
            </a:spcBef>
            <a:spcAft>
              <a:spcPct val="15000"/>
            </a:spcAft>
            <a:buChar char="••"/>
          </a:pPr>
          <a:r>
            <a:rPr lang="es-ES" sz="1100" i="1" kern="1200" dirty="0" smtClean="0"/>
            <a:t>De ser el caso proponer la actualización y mejoramiento permanente del Código de Ética y del Comité de Ética, al Consejo de Administración;</a:t>
          </a:r>
          <a:endParaRPr lang="es-ES" sz="1100" kern="1200" dirty="0"/>
        </a:p>
        <a:p>
          <a:pPr marL="171450" lvl="3" indent="-57150" algn="just" defTabSz="488950">
            <a:lnSpc>
              <a:spcPct val="90000"/>
            </a:lnSpc>
            <a:spcBef>
              <a:spcPct val="0"/>
            </a:spcBef>
            <a:spcAft>
              <a:spcPct val="15000"/>
            </a:spcAft>
            <a:buChar char="••"/>
          </a:pPr>
          <a:endParaRPr lang="es-ES" sz="1100" kern="1200" dirty="0"/>
        </a:p>
        <a:p>
          <a:pPr marL="114300" lvl="2" indent="-57150" algn="just" defTabSz="488950">
            <a:lnSpc>
              <a:spcPct val="90000"/>
            </a:lnSpc>
            <a:spcBef>
              <a:spcPct val="0"/>
            </a:spcBef>
            <a:spcAft>
              <a:spcPct val="15000"/>
            </a:spcAft>
            <a:buChar char="••"/>
          </a:pPr>
          <a:r>
            <a:rPr lang="es-ES" sz="1100" i="1" kern="1200" dirty="0" smtClean="0"/>
            <a:t>Brindar asesoría en ámbitos relacionados a la gestión de Talento Humano;</a:t>
          </a:r>
          <a:endParaRPr lang="es-ES" sz="1100" kern="1200" dirty="0"/>
        </a:p>
        <a:p>
          <a:pPr marL="171450" lvl="3" indent="-57150" algn="just" defTabSz="488950">
            <a:lnSpc>
              <a:spcPct val="90000"/>
            </a:lnSpc>
            <a:spcBef>
              <a:spcPct val="0"/>
            </a:spcBef>
            <a:spcAft>
              <a:spcPct val="15000"/>
            </a:spcAft>
            <a:buChar char="••"/>
          </a:pPr>
          <a:endParaRPr lang="es-ES" sz="1100" kern="1200" dirty="0"/>
        </a:p>
        <a:p>
          <a:pPr marL="114300" lvl="2" indent="-57150" algn="just" defTabSz="488950">
            <a:lnSpc>
              <a:spcPct val="90000"/>
            </a:lnSpc>
            <a:spcBef>
              <a:spcPct val="0"/>
            </a:spcBef>
            <a:spcAft>
              <a:spcPct val="15000"/>
            </a:spcAft>
            <a:buChar char="••"/>
          </a:pPr>
          <a:r>
            <a:rPr lang="es-ES" sz="1100" i="1" kern="1200" dirty="0" smtClean="0"/>
            <a:t>Vigilar que se cumplan los principios de un Buen Gobierno Corporativo.</a:t>
          </a:r>
          <a:endParaRPr lang="es-ES" sz="1100" kern="1200" dirty="0"/>
        </a:p>
        <a:p>
          <a:pPr marL="171450" lvl="3" indent="-57150" algn="just" defTabSz="488950">
            <a:lnSpc>
              <a:spcPct val="90000"/>
            </a:lnSpc>
            <a:spcBef>
              <a:spcPct val="0"/>
            </a:spcBef>
            <a:spcAft>
              <a:spcPct val="15000"/>
            </a:spcAft>
            <a:buChar char="••"/>
          </a:pPr>
          <a:endParaRPr lang="es-ES" sz="1100" kern="1200" dirty="0"/>
        </a:p>
        <a:p>
          <a:pPr marL="114300" lvl="2" indent="-57150" algn="just" defTabSz="488950">
            <a:lnSpc>
              <a:spcPct val="90000"/>
            </a:lnSpc>
            <a:spcBef>
              <a:spcPct val="0"/>
            </a:spcBef>
            <a:spcAft>
              <a:spcPct val="15000"/>
            </a:spcAft>
            <a:buChar char="••"/>
          </a:pPr>
          <a:r>
            <a:rPr lang="es-ES" sz="1100" i="1" kern="1200" dirty="0" smtClean="0"/>
            <a:t>Iniciar las investigaciones sobre la posible violación y emprenderá la toma de acciones disciplinarias correctivas.”</a:t>
          </a:r>
          <a:endParaRPr lang="es-ES" sz="1100" kern="1200" dirty="0"/>
        </a:p>
      </dsp:txBody>
      <dsp:txXfrm rot="-5400000">
        <a:off x="2782516" y="499283"/>
        <a:ext cx="5533212" cy="48470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F9554-6422-4ACB-B0B2-9DD525C0DFF0}">
      <dsp:nvSpPr>
        <dsp:cNvPr id="0" name=""/>
        <dsp:cNvSpPr/>
      </dsp:nvSpPr>
      <dsp:spPr>
        <a:xfrm>
          <a:off x="2738673" y="1754576"/>
          <a:ext cx="1133002" cy="1076018"/>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100000"/>
            </a:lnSpc>
            <a:spcBef>
              <a:spcPct val="0"/>
            </a:spcBef>
            <a:spcAft>
              <a:spcPct val="35000"/>
            </a:spcAft>
          </a:pPr>
          <a:r>
            <a:rPr lang="es-MX" sz="800" b="1" kern="1200" dirty="0" smtClean="0">
              <a:solidFill>
                <a:sysClr val="window" lastClr="FFFFFF"/>
              </a:solidFill>
              <a:latin typeface="Times New Roman" panose="02020603050405020304" pitchFamily="18" charset="0"/>
              <a:ea typeface="+mn-ea"/>
              <a:cs typeface="Times New Roman" panose="02020603050405020304" pitchFamily="18" charset="0"/>
            </a:rPr>
            <a:t>Buen Gobierno Corporativo</a:t>
          </a:r>
          <a:endParaRPr lang="es-EC" sz="8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2904597" y="1912155"/>
        <a:ext cx="801154" cy="760860"/>
      </dsp:txXfrm>
    </dsp:sp>
    <dsp:sp modelId="{E268E553-E038-4751-8939-5A25AF5ABF34}">
      <dsp:nvSpPr>
        <dsp:cNvPr id="0" name=""/>
        <dsp:cNvSpPr/>
      </dsp:nvSpPr>
      <dsp:spPr>
        <a:xfrm rot="10721800">
          <a:off x="1290163" y="2130614"/>
          <a:ext cx="1369182" cy="384480"/>
        </a:xfrm>
        <a:prstGeom prst="lef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1556A0F-8692-4EA0-AB08-1BB98D2858C5}">
      <dsp:nvSpPr>
        <dsp:cNvPr id="0" name=""/>
        <dsp:cNvSpPr/>
      </dsp:nvSpPr>
      <dsp:spPr>
        <a:xfrm>
          <a:off x="951290" y="2077479"/>
          <a:ext cx="678100" cy="521893"/>
        </a:xfrm>
        <a:prstGeom prst="roundRect">
          <a:avLst>
            <a:gd name="adj" fmla="val 10000"/>
          </a:avLst>
        </a:prstGeom>
        <a:solidFill>
          <a:schemeClr val="accent1">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S_tradnl" sz="800" b="1" i="0" kern="120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Derechos y Trato Equitativo de los Partícipes</a:t>
          </a:r>
        </a:p>
      </dsp:txBody>
      <dsp:txXfrm>
        <a:off x="966576" y="2092765"/>
        <a:ext cx="647528" cy="491321"/>
      </dsp:txXfrm>
    </dsp:sp>
    <dsp:sp modelId="{EA13B79C-B05D-4BF1-B7ED-F14CBFC9E946}">
      <dsp:nvSpPr>
        <dsp:cNvPr id="0" name=""/>
        <dsp:cNvSpPr/>
      </dsp:nvSpPr>
      <dsp:spPr>
        <a:xfrm rot="12905882">
          <a:off x="1525984" y="1336212"/>
          <a:ext cx="1383719" cy="384480"/>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B3A7430-C651-43B9-AEDB-AF988A3BACA9}">
      <dsp:nvSpPr>
        <dsp:cNvPr id="0" name=""/>
        <dsp:cNvSpPr/>
      </dsp:nvSpPr>
      <dsp:spPr>
        <a:xfrm>
          <a:off x="1304840" y="869702"/>
          <a:ext cx="693889" cy="521893"/>
        </a:xfrm>
        <a:prstGeom prst="roundRect">
          <a:avLst>
            <a:gd name="adj" fmla="val 10000"/>
          </a:avLst>
        </a:prstGeom>
        <a:solidFill>
          <a:schemeClr val="accent3">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S_tradnl" sz="800" b="1" i="0" kern="120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Asamblea General de Partícipes</a:t>
          </a:r>
        </a:p>
      </dsp:txBody>
      <dsp:txXfrm>
        <a:off x="1320126" y="884988"/>
        <a:ext cx="663317" cy="491321"/>
      </dsp:txXfrm>
    </dsp:sp>
    <dsp:sp modelId="{8FCCE3BA-BBBC-4D05-85E8-80294DDA12AE}">
      <dsp:nvSpPr>
        <dsp:cNvPr id="0" name=""/>
        <dsp:cNvSpPr/>
      </dsp:nvSpPr>
      <dsp:spPr>
        <a:xfrm rot="15099180">
          <a:off x="2199085" y="853330"/>
          <a:ext cx="1385086" cy="384480"/>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C4A5A5-1C04-4E78-AECC-5D6552992A6A}">
      <dsp:nvSpPr>
        <dsp:cNvPr id="0" name=""/>
        <dsp:cNvSpPr/>
      </dsp:nvSpPr>
      <dsp:spPr>
        <a:xfrm>
          <a:off x="2301841" y="127283"/>
          <a:ext cx="743590" cy="521893"/>
        </a:xfrm>
        <a:prstGeom prst="roundRect">
          <a:avLst>
            <a:gd name="adj" fmla="val 10000"/>
          </a:avLst>
        </a:prstGeom>
        <a:solidFill>
          <a:schemeClr val="accent2">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S_tradnl" sz="800" b="1" i="0" kern="120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Consejo de Administración</a:t>
          </a:r>
          <a:endParaRPr lang="es-EC" sz="800" b="1" kern="120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dsp:txBody>
      <dsp:txXfrm>
        <a:off x="2317127" y="142569"/>
        <a:ext cx="713018" cy="491321"/>
      </dsp:txXfrm>
    </dsp:sp>
    <dsp:sp modelId="{E7D6BD0E-0107-48E2-B034-55ACA8F7FEEB}">
      <dsp:nvSpPr>
        <dsp:cNvPr id="0" name=""/>
        <dsp:cNvSpPr/>
      </dsp:nvSpPr>
      <dsp:spPr>
        <a:xfrm rot="17300820">
          <a:off x="3026177" y="853330"/>
          <a:ext cx="1385086" cy="384480"/>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DF28BD0-9AC1-4DBF-BDAE-41C902A1A59A}">
      <dsp:nvSpPr>
        <dsp:cNvPr id="0" name=""/>
        <dsp:cNvSpPr/>
      </dsp:nvSpPr>
      <dsp:spPr>
        <a:xfrm>
          <a:off x="3597663" y="127283"/>
          <a:ext cx="678100" cy="521893"/>
        </a:xfrm>
        <a:prstGeom prst="roundRect">
          <a:avLst>
            <a:gd name="adj" fmla="val 10000"/>
          </a:avLst>
        </a:prstGeom>
        <a:solidFill>
          <a:schemeClr val="accent4">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S_tradnl" sz="800" b="1" i="0" kern="120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Comités</a:t>
          </a:r>
          <a:endParaRPr lang="es-EC" sz="800" b="1" kern="120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dsp:txBody>
      <dsp:txXfrm>
        <a:off x="3612949" y="142569"/>
        <a:ext cx="647528" cy="491321"/>
      </dsp:txXfrm>
    </dsp:sp>
    <dsp:sp modelId="{3A9AD83F-B308-4105-9AC6-7E22D773937D}">
      <dsp:nvSpPr>
        <dsp:cNvPr id="0" name=""/>
        <dsp:cNvSpPr/>
      </dsp:nvSpPr>
      <dsp:spPr>
        <a:xfrm rot="19494118">
          <a:off x="3700646" y="1336212"/>
          <a:ext cx="1383719" cy="384480"/>
        </a:xfrm>
        <a:prstGeom prst="lef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B8C4E90-5DFE-4EC2-ACE8-1F10CDC0822A}">
      <dsp:nvSpPr>
        <dsp:cNvPr id="0" name=""/>
        <dsp:cNvSpPr/>
      </dsp:nvSpPr>
      <dsp:spPr>
        <a:xfrm>
          <a:off x="4619514" y="869702"/>
          <a:ext cx="678100" cy="521893"/>
        </a:xfrm>
        <a:prstGeom prst="roundRect">
          <a:avLst>
            <a:gd name="adj" fmla="val 10000"/>
          </a:avLst>
        </a:prstGeom>
        <a:solidFill>
          <a:schemeClr val="accent5">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S_tradnl" sz="800" b="1" i="0" kern="120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Información Financiera y No Financiera</a:t>
          </a:r>
          <a:endParaRPr lang="es-EC" sz="800" b="1" kern="120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dsp:txBody>
      <dsp:txXfrm>
        <a:off x="4634800" y="884988"/>
        <a:ext cx="647528" cy="491321"/>
      </dsp:txXfrm>
    </dsp:sp>
    <dsp:sp modelId="{CC2682AA-8748-4841-B63C-B54854EFBF43}">
      <dsp:nvSpPr>
        <dsp:cNvPr id="0" name=""/>
        <dsp:cNvSpPr/>
      </dsp:nvSpPr>
      <dsp:spPr>
        <a:xfrm rot="49345">
          <a:off x="3953094" y="2119705"/>
          <a:ext cx="1401409" cy="384480"/>
        </a:xfrm>
        <a:prstGeom prst="lef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64BFF0D-4C07-470A-AB3C-70E483998192}">
      <dsp:nvSpPr>
        <dsp:cNvPr id="0" name=""/>
        <dsp:cNvSpPr/>
      </dsp:nvSpPr>
      <dsp:spPr>
        <a:xfrm>
          <a:off x="5015381" y="2061056"/>
          <a:ext cx="678100" cy="521893"/>
        </a:xfrm>
        <a:prstGeom prst="roundRect">
          <a:avLst>
            <a:gd name="adj" fmla="val 10000"/>
          </a:avLst>
        </a:prstGeom>
        <a:solidFill>
          <a:schemeClr val="accent6">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S_tradnl" sz="800" b="1" i="0" kern="1200" dirty="0" smtClean="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Resolución de Controversias</a:t>
          </a:r>
          <a:endParaRPr lang="es-EC" sz="800" b="1" kern="120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dsp:txBody>
      <dsp:txXfrm>
        <a:off x="5030667" y="2076342"/>
        <a:ext cx="647528" cy="49132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22579-26BF-49D6-85C6-DB0F41AF75E3}" type="datetimeFigureOut">
              <a:rPr lang="es-ES" smtClean="0"/>
              <a:t>19/03/2014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EBAEA2-0EE9-4427-9071-01B208C8DA37}" type="slidenum">
              <a:rPr lang="es-ES" smtClean="0"/>
              <a:t>‹Nº›</a:t>
            </a:fld>
            <a:endParaRPr lang="es-ES" dirty="0"/>
          </a:p>
        </p:txBody>
      </p:sp>
    </p:spTree>
    <p:extLst>
      <p:ext uri="{BB962C8B-B14F-4D97-AF65-F5344CB8AC3E}">
        <p14:creationId xmlns:p14="http://schemas.microsoft.com/office/powerpoint/2010/main" val="7889497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7837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81095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13185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784433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34031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916130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96329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8897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pic>
        <p:nvPicPr>
          <p:cNvPr id="7" name="Imagen 6"/>
          <p:cNvPicPr>
            <a:picLocks noChangeAspect="1"/>
          </p:cNvPicPr>
          <p:nvPr userDrawn="1"/>
        </p:nvPicPr>
        <p:blipFill>
          <a:blip r:embed="rId2"/>
          <a:stretch>
            <a:fillRect/>
          </a:stretch>
        </p:blipFill>
        <p:spPr>
          <a:xfrm>
            <a:off x="7616821" y="6348402"/>
            <a:ext cx="1315511" cy="447545"/>
          </a:xfrm>
          <a:prstGeom prst="rect">
            <a:avLst/>
          </a:prstGeom>
        </p:spPr>
      </p:pic>
      <p:pic>
        <p:nvPicPr>
          <p:cNvPr id="8" name="Imagen 7"/>
          <p:cNvPicPr>
            <a:picLocks noChangeAspect="1"/>
          </p:cNvPicPr>
          <p:nvPr userDrawn="1"/>
        </p:nvPicPr>
        <p:blipFill>
          <a:blip r:embed="rId3"/>
          <a:stretch>
            <a:fillRect/>
          </a:stretch>
        </p:blipFill>
        <p:spPr>
          <a:xfrm>
            <a:off x="1243855" y="6348402"/>
            <a:ext cx="1410445" cy="467888"/>
          </a:xfrm>
          <a:prstGeom prst="rect">
            <a:avLst/>
          </a:prstGeom>
        </p:spPr>
      </p:pic>
    </p:spTree>
    <p:extLst>
      <p:ext uri="{BB962C8B-B14F-4D97-AF65-F5344CB8AC3E}">
        <p14:creationId xmlns:p14="http://schemas.microsoft.com/office/powerpoint/2010/main" val="323200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2114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7229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0403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528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0483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2483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16206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3/19/2014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726498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80457" y="1220878"/>
            <a:ext cx="7766936" cy="1646302"/>
          </a:xfrm>
        </p:spPr>
        <p:txBody>
          <a:bodyPr/>
          <a:lstStyle/>
          <a:p>
            <a:pPr algn="ctr"/>
            <a:r>
              <a:rPr lang="es-ES" sz="4000" dirty="0" smtClean="0"/>
              <a:t>UNIVERSIDAD DE LAS FUERZAS ARMADAS ESPE</a:t>
            </a:r>
            <a:endParaRPr lang="es-ES" sz="4000" dirty="0"/>
          </a:p>
        </p:txBody>
      </p:sp>
      <p:sp>
        <p:nvSpPr>
          <p:cNvPr id="3" name="Subtítulo 2"/>
          <p:cNvSpPr>
            <a:spLocks noGrp="1"/>
          </p:cNvSpPr>
          <p:nvPr>
            <p:ph type="subTitle" idx="1"/>
          </p:nvPr>
        </p:nvSpPr>
        <p:spPr>
          <a:xfrm>
            <a:off x="1492999" y="4468416"/>
            <a:ext cx="7766936" cy="1096899"/>
          </a:xfrm>
        </p:spPr>
        <p:txBody>
          <a:bodyPr>
            <a:noAutofit/>
          </a:bodyPr>
          <a:lstStyle/>
          <a:p>
            <a:pPr algn="ctr"/>
            <a:r>
              <a:rPr lang="es-ES" sz="2000" dirty="0" smtClean="0">
                <a:solidFill>
                  <a:schemeClr val="tx1"/>
                </a:solidFill>
              </a:rPr>
              <a:t>PROPUESTA DE GOBIERNO CORPORATIVO ENFOCADO A RIESGOS DEL FONDO COMPLEMENTARIO PREVISIONAL CERRADO DE CESANTÍA DE LOS SERVIDORES DE LA ESCUELA POLITÉCNICA DEL EJÉRCITO</a:t>
            </a:r>
            <a:endParaRPr lang="es-ES" sz="2000" dirty="0">
              <a:solidFill>
                <a:schemeClr val="tx1"/>
              </a:solidFill>
            </a:endParaRPr>
          </a:p>
        </p:txBody>
      </p:sp>
      <p:pic>
        <p:nvPicPr>
          <p:cNvPr id="4" name="Imagen 3"/>
          <p:cNvPicPr>
            <a:picLocks noChangeAspect="1"/>
          </p:cNvPicPr>
          <p:nvPr/>
        </p:nvPicPr>
        <p:blipFill>
          <a:blip r:embed="rId2"/>
          <a:stretch>
            <a:fillRect/>
          </a:stretch>
        </p:blipFill>
        <p:spPr>
          <a:xfrm>
            <a:off x="4308107" y="324485"/>
            <a:ext cx="2702169" cy="896393"/>
          </a:xfrm>
          <a:prstGeom prst="rect">
            <a:avLst/>
          </a:prstGeom>
        </p:spPr>
      </p:pic>
      <p:pic>
        <p:nvPicPr>
          <p:cNvPr id="5" name="Imagen 4"/>
          <p:cNvPicPr>
            <a:picLocks noChangeAspect="1"/>
          </p:cNvPicPr>
          <p:nvPr/>
        </p:nvPicPr>
        <p:blipFill>
          <a:blip r:embed="rId3"/>
          <a:stretch>
            <a:fillRect/>
          </a:stretch>
        </p:blipFill>
        <p:spPr>
          <a:xfrm>
            <a:off x="7322337" y="2587791"/>
            <a:ext cx="2426574" cy="1596732"/>
          </a:xfrm>
          <a:prstGeom prst="rect">
            <a:avLst/>
          </a:prstGeom>
        </p:spPr>
      </p:pic>
    </p:spTree>
    <p:extLst>
      <p:ext uri="{BB962C8B-B14F-4D97-AF65-F5344CB8AC3E}">
        <p14:creationId xmlns:p14="http://schemas.microsoft.com/office/powerpoint/2010/main" val="4171517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FONDO COMPLEMENTARIO PREVISIONAL CERRADO DE CESANTÍA DE LOS SERVIDORES DE LA ESCUELA POLITÉCNICA DEL EJÉRCITO</a:t>
            </a:r>
            <a:r>
              <a:rPr lang="es-ES" dirty="0"/>
              <a:t/>
            </a:r>
            <a:br>
              <a:rPr lang="es-ES" dirty="0"/>
            </a:br>
            <a:endParaRPr lang="es-ES" dirty="0"/>
          </a:p>
        </p:txBody>
      </p:sp>
      <p:sp>
        <p:nvSpPr>
          <p:cNvPr id="4" name="Rectángulo redondeado 3"/>
          <p:cNvSpPr/>
          <p:nvPr/>
        </p:nvSpPr>
        <p:spPr>
          <a:xfrm>
            <a:off x="478971" y="2481943"/>
            <a:ext cx="9202057" cy="314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t>Es una persona jurídica de derecho privado, legalmente capaz de adquirir derechos  y contraer obligaciones, de beneficio social y sin fines de lucro, de naturaleza provisional, con independencia económica y administrativa, con patrimonio propio y autónomo, que se constituye como un sistema previsional complementario independiente al que otorga el Instituto Ecuatoriano de Seguridad Social al personal docente, administrativo y trabajadores de la Universidad de las Fuerzas Armadas - ESPE. </a:t>
            </a:r>
          </a:p>
        </p:txBody>
      </p:sp>
    </p:spTree>
    <p:extLst>
      <p:ext uri="{BB962C8B-B14F-4D97-AF65-F5344CB8AC3E}">
        <p14:creationId xmlns:p14="http://schemas.microsoft.com/office/powerpoint/2010/main" val="369961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DUE </a:t>
            </a:r>
            <a:r>
              <a:rPr lang="es-ES" b="1" dirty="0" smtClean="0"/>
              <a:t>DILIGENCE Y EL BANCO DE DESARROLLO DE AMÉRICA LATINA CAF</a:t>
            </a:r>
            <a:r>
              <a:rPr lang="es-ES" dirty="0"/>
              <a:t/>
            </a:r>
            <a:br>
              <a:rPr lang="es-ES" dirty="0"/>
            </a:br>
            <a:endParaRPr lang="es-ES" dirty="0"/>
          </a:p>
        </p:txBody>
      </p:sp>
      <p:graphicFrame>
        <p:nvGraphicFramePr>
          <p:cNvPr id="4" name="Diagrama 3"/>
          <p:cNvGraphicFramePr/>
          <p:nvPr>
            <p:extLst>
              <p:ext uri="{D42A27DB-BD31-4B8C-83A1-F6EECF244321}">
                <p14:modId xmlns:p14="http://schemas.microsoft.com/office/powerpoint/2010/main" val="3443179095"/>
              </p:ext>
            </p:extLst>
          </p:nvPr>
        </p:nvGraphicFramePr>
        <p:xfrm>
          <a:off x="841827" y="1480457"/>
          <a:ext cx="6531429" cy="4803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45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INFORME DE DIAGNÓSTICO DE GOBIERNO CORPORATIVO</a:t>
            </a:r>
            <a:r>
              <a:rPr lang="es-ES" dirty="0"/>
              <a:t/>
            </a:r>
            <a:br>
              <a:rPr lang="es-ES" dirty="0"/>
            </a:br>
            <a:endParaRPr lang="es-ES" dirty="0"/>
          </a:p>
        </p:txBody>
      </p:sp>
      <p:sp>
        <p:nvSpPr>
          <p:cNvPr id="4" name="Elipse 3"/>
          <p:cNvSpPr/>
          <p:nvPr/>
        </p:nvSpPr>
        <p:spPr>
          <a:xfrm>
            <a:off x="604449" y="1613365"/>
            <a:ext cx="8742437" cy="10014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METODOLOGÍA: </a:t>
            </a:r>
            <a:r>
              <a:rPr lang="es-ES" sz="1200" dirty="0"/>
              <a:t>Clasificador de Empresas, Programa Evaluador  de Prácticas de Gobierno Corporativo Versión </a:t>
            </a:r>
            <a:r>
              <a:rPr lang="es-ES" sz="1200" dirty="0" smtClean="0"/>
              <a:t>r </a:t>
            </a:r>
            <a:r>
              <a:rPr lang="es-ES" sz="1200" dirty="0"/>
              <a:t>1.0.0  Copyright  ©  Banco de Desarrollo de América Latina CAF</a:t>
            </a:r>
          </a:p>
          <a:p>
            <a:pPr algn="ctr"/>
            <a:endParaRPr lang="es-ES" sz="1200" dirty="0"/>
          </a:p>
        </p:txBody>
      </p:sp>
      <p:pic>
        <p:nvPicPr>
          <p:cNvPr id="5" name="Imagen 4"/>
          <p:cNvPicPr/>
          <p:nvPr/>
        </p:nvPicPr>
        <p:blipFill>
          <a:blip r:embed="rId2"/>
          <a:stretch>
            <a:fillRect/>
          </a:stretch>
        </p:blipFill>
        <p:spPr>
          <a:xfrm>
            <a:off x="1029142" y="2991858"/>
            <a:ext cx="7893050" cy="2278743"/>
          </a:xfrm>
          <a:prstGeom prst="rect">
            <a:avLst/>
          </a:prstGeom>
        </p:spPr>
      </p:pic>
      <p:sp>
        <p:nvSpPr>
          <p:cNvPr id="6" name="CuadroTexto 5"/>
          <p:cNvSpPr txBox="1"/>
          <p:nvPr/>
        </p:nvSpPr>
        <p:spPr>
          <a:xfrm>
            <a:off x="3360791" y="2614851"/>
            <a:ext cx="2917371" cy="369332"/>
          </a:xfrm>
          <a:prstGeom prst="rect">
            <a:avLst/>
          </a:prstGeom>
          <a:noFill/>
        </p:spPr>
        <p:txBody>
          <a:bodyPr wrap="square" rtlCol="0">
            <a:spAutoFit/>
          </a:bodyPr>
          <a:lstStyle/>
          <a:p>
            <a:pPr algn="ctr"/>
            <a:r>
              <a:rPr lang="es-ES" dirty="0" smtClean="0"/>
              <a:t>RESULTADOS</a:t>
            </a:r>
            <a:endParaRPr lang="es-ES" dirty="0"/>
          </a:p>
        </p:txBody>
      </p:sp>
      <p:pic>
        <p:nvPicPr>
          <p:cNvPr id="7" name="Imagen 6"/>
          <p:cNvPicPr>
            <a:picLocks noChangeAspect="1"/>
          </p:cNvPicPr>
          <p:nvPr/>
        </p:nvPicPr>
        <p:blipFill>
          <a:blip r:embed="rId3"/>
          <a:stretch>
            <a:fillRect/>
          </a:stretch>
        </p:blipFill>
        <p:spPr>
          <a:xfrm>
            <a:off x="1099331" y="5230977"/>
            <a:ext cx="3720145" cy="545691"/>
          </a:xfrm>
          <a:prstGeom prst="rect">
            <a:avLst/>
          </a:prstGeom>
        </p:spPr>
      </p:pic>
      <p:pic>
        <p:nvPicPr>
          <p:cNvPr id="8" name="Imagen 7"/>
          <p:cNvPicPr>
            <a:picLocks noChangeAspect="1"/>
          </p:cNvPicPr>
          <p:nvPr/>
        </p:nvPicPr>
        <p:blipFill>
          <a:blip r:embed="rId4"/>
          <a:stretch>
            <a:fillRect/>
          </a:stretch>
        </p:blipFill>
        <p:spPr>
          <a:xfrm>
            <a:off x="5077269" y="5452448"/>
            <a:ext cx="4444104" cy="870836"/>
          </a:xfrm>
          <a:prstGeom prst="rect">
            <a:avLst/>
          </a:prstGeom>
        </p:spPr>
      </p:pic>
    </p:spTree>
    <p:extLst>
      <p:ext uri="{BB962C8B-B14F-4D97-AF65-F5344CB8AC3E}">
        <p14:creationId xmlns:p14="http://schemas.microsoft.com/office/powerpoint/2010/main" val="298970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CAUSAS</a:t>
            </a:r>
            <a:endParaRPr lang="es-ES" dirty="0"/>
          </a:p>
        </p:txBody>
      </p:sp>
      <p:sp>
        <p:nvSpPr>
          <p:cNvPr id="3" name="Marcador de contenido 2"/>
          <p:cNvSpPr>
            <a:spLocks noGrp="1"/>
          </p:cNvSpPr>
          <p:nvPr>
            <p:ph idx="1"/>
          </p:nvPr>
        </p:nvSpPr>
        <p:spPr>
          <a:xfrm>
            <a:off x="677334" y="1306287"/>
            <a:ext cx="8596668" cy="4949370"/>
          </a:xfrm>
        </p:spPr>
        <p:txBody>
          <a:bodyPr>
            <a:normAutofit fontScale="70000" lnSpcReduction="20000"/>
          </a:bodyPr>
          <a:lstStyle/>
          <a:p>
            <a:pPr lvl="0"/>
            <a:r>
              <a:rPr lang="es-ES" dirty="0"/>
              <a:t>Falta de Publicidad de los Informes de Labores, Actas de Sesiones e Informes de Auditoría.</a:t>
            </a:r>
          </a:p>
          <a:p>
            <a:pPr lvl="0"/>
            <a:r>
              <a:rPr lang="es-ES" dirty="0"/>
              <a:t>Falta de una página web institucional.</a:t>
            </a:r>
          </a:p>
          <a:p>
            <a:pPr lvl="0"/>
            <a:r>
              <a:rPr lang="es-ES" dirty="0"/>
              <a:t>Falta de un Reglamento de Inversiones.</a:t>
            </a:r>
          </a:p>
          <a:p>
            <a:pPr lvl="0"/>
            <a:r>
              <a:rPr lang="es-ES" dirty="0"/>
              <a:t>No poseer un régimen de portabilidad.</a:t>
            </a:r>
          </a:p>
          <a:p>
            <a:pPr lvl="0"/>
            <a:r>
              <a:rPr lang="es-ES" dirty="0"/>
              <a:t>El Plazo a la convocatoria a la Asamblea General de Partícipes es insuficiente.</a:t>
            </a:r>
          </a:p>
          <a:p>
            <a:pPr lvl="0"/>
            <a:r>
              <a:rPr lang="es-ES" dirty="0"/>
              <a:t>Inexistencia del derecho de solicitar información escrita o verbal con antelación a la Asamblea General de Partícipes.</a:t>
            </a:r>
          </a:p>
          <a:p>
            <a:pPr lvl="0"/>
            <a:r>
              <a:rPr lang="es-ES" dirty="0"/>
              <a:t>Falta de Reglamento de Sucesión.</a:t>
            </a:r>
          </a:p>
          <a:p>
            <a:pPr lvl="0"/>
            <a:r>
              <a:rPr lang="es-ES" dirty="0"/>
              <a:t>Inexistencia de Metodologías para Identificar, Medir y Monitorear Riesgos de Inversión y Crédito.</a:t>
            </a:r>
          </a:p>
          <a:p>
            <a:pPr lvl="0"/>
            <a:r>
              <a:rPr lang="es-ES" dirty="0"/>
              <a:t>Inexistencia de un Reglamento Interno que norme al Administrador del Fondo y al </a:t>
            </a:r>
            <a:r>
              <a:rPr lang="es-ES" dirty="0" smtClean="0"/>
              <a:t>Consejo </a:t>
            </a:r>
            <a:r>
              <a:rPr lang="es-ES" dirty="0"/>
              <a:t>de Administración.</a:t>
            </a:r>
          </a:p>
          <a:p>
            <a:pPr lvl="0"/>
            <a:r>
              <a:rPr lang="es-ES" dirty="0"/>
              <a:t>Falta de normatividad a las relaciones familiares del </a:t>
            </a:r>
            <a:r>
              <a:rPr lang="es-ES" dirty="0" smtClean="0"/>
              <a:t>Consejo </a:t>
            </a:r>
            <a:r>
              <a:rPr lang="es-ES" dirty="0"/>
              <a:t>de Administración.</a:t>
            </a:r>
          </a:p>
          <a:p>
            <a:pPr lvl="0"/>
            <a:r>
              <a:rPr lang="es-ES" dirty="0"/>
              <a:t>Limitación de Edad media del </a:t>
            </a:r>
            <a:r>
              <a:rPr lang="es-ES" dirty="0" smtClean="0"/>
              <a:t>Consejo </a:t>
            </a:r>
            <a:r>
              <a:rPr lang="es-ES" dirty="0"/>
              <a:t>de Administración.</a:t>
            </a:r>
          </a:p>
          <a:p>
            <a:pPr lvl="0"/>
            <a:r>
              <a:rPr lang="es-ES" dirty="0"/>
              <a:t>Declaración de Conflicto de Intereses.</a:t>
            </a:r>
          </a:p>
          <a:p>
            <a:pPr lvl="0"/>
            <a:r>
              <a:rPr lang="es-ES" dirty="0"/>
              <a:t>Reglamento de Remuneración del </a:t>
            </a:r>
            <a:r>
              <a:rPr lang="es-ES" dirty="0" smtClean="0"/>
              <a:t>Consejo </a:t>
            </a:r>
            <a:r>
              <a:rPr lang="es-ES" dirty="0"/>
              <a:t>de Administración y del Administrador del Fondo.</a:t>
            </a:r>
          </a:p>
          <a:p>
            <a:pPr lvl="0"/>
            <a:r>
              <a:rPr lang="es-ES" dirty="0"/>
              <a:t>Evaluación en la Asamblea General de Partícipes de la remuneración y contratación del Auditor Externo.</a:t>
            </a:r>
          </a:p>
          <a:p>
            <a:pPr lvl="0"/>
            <a:r>
              <a:rPr lang="es-ES" dirty="0"/>
              <a:t>Inexistencia de un Informe Anual de Gobierno Corporativo.</a:t>
            </a:r>
          </a:p>
          <a:p>
            <a:pPr lvl="0"/>
            <a:r>
              <a:rPr lang="es-ES" dirty="0"/>
              <a:t>Inexistencia de cláusulas compromisorias de sumisión al arbitraje.</a:t>
            </a:r>
          </a:p>
          <a:p>
            <a:endParaRPr lang="es-ES" dirty="0"/>
          </a:p>
        </p:txBody>
      </p:sp>
    </p:spTree>
    <p:extLst>
      <p:ext uri="{BB962C8B-B14F-4D97-AF65-F5344CB8AC3E}">
        <p14:creationId xmlns:p14="http://schemas.microsoft.com/office/powerpoint/2010/main" val="3669247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4077" y="2539999"/>
            <a:ext cx="8596668" cy="1320800"/>
          </a:xfrm>
        </p:spPr>
        <p:txBody>
          <a:bodyPr>
            <a:normAutofit/>
          </a:bodyPr>
          <a:lstStyle/>
          <a:p>
            <a:r>
              <a:rPr lang="es-ES" sz="4400" dirty="0" smtClean="0"/>
              <a:t>PROPUESTAS</a:t>
            </a:r>
            <a:endParaRPr lang="es-ES" sz="4400" dirty="0"/>
          </a:p>
        </p:txBody>
      </p:sp>
      <p:pic>
        <p:nvPicPr>
          <p:cNvPr id="2050" name="Picture 2" descr="https://encrypted-tbn0.gstatic.com/images?q=tbn:ANd9GcR7mestMPe63sdCLg7iNDOHQv9Cagc94kWcrMdZMwxznWywUZ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232" y="1624208"/>
            <a:ext cx="3647168" cy="223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03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ESTATUTOS</a:t>
            </a:r>
            <a:endParaRPr lang="es-ES" dirty="0"/>
          </a:p>
        </p:txBody>
      </p:sp>
      <p:pic>
        <p:nvPicPr>
          <p:cNvPr id="9" name="Imagen 8"/>
          <p:cNvPicPr>
            <a:picLocks noChangeAspect="1"/>
          </p:cNvPicPr>
          <p:nvPr/>
        </p:nvPicPr>
        <p:blipFill>
          <a:blip r:embed="rId2"/>
          <a:stretch>
            <a:fillRect/>
          </a:stretch>
        </p:blipFill>
        <p:spPr>
          <a:xfrm>
            <a:off x="2857046" y="5960357"/>
            <a:ext cx="4591050" cy="647700"/>
          </a:xfrm>
          <a:prstGeom prst="rect">
            <a:avLst/>
          </a:prstGeom>
        </p:spPr>
      </p:pic>
      <p:pic>
        <p:nvPicPr>
          <p:cNvPr id="10" name="Imagen 9"/>
          <p:cNvPicPr>
            <a:picLocks noChangeAspect="1"/>
          </p:cNvPicPr>
          <p:nvPr/>
        </p:nvPicPr>
        <p:blipFill>
          <a:blip r:embed="rId3"/>
          <a:stretch>
            <a:fillRect/>
          </a:stretch>
        </p:blipFill>
        <p:spPr>
          <a:xfrm>
            <a:off x="1439117" y="1166371"/>
            <a:ext cx="7426907" cy="4677657"/>
          </a:xfrm>
          <a:prstGeom prst="rect">
            <a:avLst/>
          </a:prstGeom>
        </p:spPr>
      </p:pic>
    </p:spTree>
    <p:extLst>
      <p:ext uri="{BB962C8B-B14F-4D97-AF65-F5344CB8AC3E}">
        <p14:creationId xmlns:p14="http://schemas.microsoft.com/office/powerpoint/2010/main" val="2272791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132817" y="5803691"/>
            <a:ext cx="4591050" cy="647700"/>
          </a:xfrm>
          <a:prstGeom prst="rect">
            <a:avLst/>
          </a:prstGeom>
        </p:spPr>
      </p:pic>
      <p:pic>
        <p:nvPicPr>
          <p:cNvPr id="8" name="Imagen 7"/>
          <p:cNvPicPr>
            <a:picLocks noChangeAspect="1"/>
          </p:cNvPicPr>
          <p:nvPr/>
        </p:nvPicPr>
        <p:blipFill>
          <a:blip r:embed="rId3"/>
          <a:stretch>
            <a:fillRect/>
          </a:stretch>
        </p:blipFill>
        <p:spPr>
          <a:xfrm>
            <a:off x="1557046" y="432009"/>
            <a:ext cx="7426907" cy="5155782"/>
          </a:xfrm>
          <a:prstGeom prst="rect">
            <a:avLst/>
          </a:prstGeom>
        </p:spPr>
      </p:pic>
    </p:spTree>
    <p:extLst>
      <p:ext uri="{BB962C8B-B14F-4D97-AF65-F5344CB8AC3E}">
        <p14:creationId xmlns:p14="http://schemas.microsoft.com/office/powerpoint/2010/main" val="2427377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089274" y="4875893"/>
            <a:ext cx="4591050" cy="647700"/>
          </a:xfrm>
          <a:prstGeom prst="rect">
            <a:avLst/>
          </a:prstGeom>
        </p:spPr>
      </p:pic>
      <p:pic>
        <p:nvPicPr>
          <p:cNvPr id="7" name="Imagen 6"/>
          <p:cNvPicPr>
            <a:picLocks noChangeAspect="1"/>
          </p:cNvPicPr>
          <p:nvPr/>
        </p:nvPicPr>
        <p:blipFill>
          <a:blip r:embed="rId3"/>
          <a:stretch>
            <a:fillRect/>
          </a:stretch>
        </p:blipFill>
        <p:spPr>
          <a:xfrm>
            <a:off x="1671345" y="978371"/>
            <a:ext cx="7426907" cy="3402657"/>
          </a:xfrm>
          <a:prstGeom prst="rect">
            <a:avLst/>
          </a:prstGeom>
        </p:spPr>
      </p:pic>
    </p:spTree>
    <p:extLst>
      <p:ext uri="{BB962C8B-B14F-4D97-AF65-F5344CB8AC3E}">
        <p14:creationId xmlns:p14="http://schemas.microsoft.com/office/powerpoint/2010/main" val="4078336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REFORMAS ESTATUTARIAS DE CUMPLIMIENTO DE PRÁCTICAS DE BUEN GOBIERNO CORPORATIVO Y CUMPLIMIENTO LEGAL</a:t>
            </a:r>
            <a:endParaRPr lang="es-ES" dirty="0"/>
          </a:p>
        </p:txBody>
      </p:sp>
      <p:graphicFrame>
        <p:nvGraphicFramePr>
          <p:cNvPr id="4" name="Diagrama 3"/>
          <p:cNvGraphicFramePr/>
          <p:nvPr>
            <p:extLst>
              <p:ext uri="{D42A27DB-BD31-4B8C-83A1-F6EECF244321}">
                <p14:modId xmlns:p14="http://schemas.microsoft.com/office/powerpoint/2010/main" val="1601736288"/>
              </p:ext>
            </p:extLst>
          </p:nvPr>
        </p:nvGraphicFramePr>
        <p:xfrm>
          <a:off x="1291770" y="2336799"/>
          <a:ext cx="7532915" cy="3889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026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618635060"/>
              </p:ext>
            </p:extLst>
          </p:nvPr>
        </p:nvGraphicFramePr>
        <p:xfrm>
          <a:off x="740227" y="304801"/>
          <a:ext cx="8577944" cy="5845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3280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PROBLEMA</a:t>
            </a:r>
            <a:r>
              <a:rPr lang="es-ES" dirty="0"/>
              <a:t/>
            </a:r>
            <a:br>
              <a:rPr lang="es-ES" dirty="0"/>
            </a:br>
            <a:endParaRPr lang="es-ES" dirty="0"/>
          </a:p>
        </p:txBody>
      </p:sp>
      <p:sp>
        <p:nvSpPr>
          <p:cNvPr id="3" name="Marcador de contenido 2"/>
          <p:cNvSpPr>
            <a:spLocks noGrp="1"/>
          </p:cNvSpPr>
          <p:nvPr>
            <p:ph idx="1"/>
          </p:nvPr>
        </p:nvSpPr>
        <p:spPr>
          <a:xfrm>
            <a:off x="677334" y="1603717"/>
            <a:ext cx="8596668" cy="4437645"/>
          </a:xfrm>
        </p:spPr>
        <p:txBody>
          <a:bodyPr>
            <a:normAutofit/>
          </a:bodyPr>
          <a:lstStyle/>
          <a:p>
            <a:pPr algn="just"/>
            <a:r>
              <a:rPr lang="es-ES" dirty="0"/>
              <a:t>Considerando que el artículo 306 de la Ley General de Instituciones del Sistema Financiero dispone que las instituciones públicas y privadas integrantes del sistema nacional de seguridad social y del sistema de seguro privado, estarán sujetas a la regulación, supervisión y vigilancia de la Superintendencia de Bancos y Seguros (Superintendencia de Bancos y Seguros del Ecuador, 2013); y que mediante comunicado expedido por la Superintendencia de Bancos y Seguros expresa el requerimiento de que el Fondo Complementario Previsional Cerrado de los Servidores de la Escuela Politécnica del Ejército “ESPE” cuente con una Propuesta de Gobierno Corporativo enfocado a </a:t>
            </a:r>
            <a:r>
              <a:rPr lang="es-ES" dirty="0" smtClean="0"/>
              <a:t>Riesgos.</a:t>
            </a:r>
            <a:endParaRPr lang="es-ES" dirty="0"/>
          </a:p>
          <a:p>
            <a:endParaRPr lang="es-ES" dirty="0"/>
          </a:p>
        </p:txBody>
      </p:sp>
    </p:spTree>
    <p:extLst>
      <p:ext uri="{BB962C8B-B14F-4D97-AF65-F5344CB8AC3E}">
        <p14:creationId xmlns:p14="http://schemas.microsoft.com/office/powerpoint/2010/main" val="269200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380801642"/>
              </p:ext>
            </p:extLst>
          </p:nvPr>
        </p:nvGraphicFramePr>
        <p:xfrm>
          <a:off x="1016000" y="452966"/>
          <a:ext cx="8128000" cy="573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015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254421629"/>
              </p:ext>
            </p:extLst>
          </p:nvPr>
        </p:nvGraphicFramePr>
        <p:xfrm>
          <a:off x="740227" y="304801"/>
          <a:ext cx="8577944" cy="5845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224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CÓDIGO DE BUEN GOBIERNO CORPORATIVO</a:t>
            </a:r>
            <a:r>
              <a:rPr lang="es-ES" dirty="0"/>
              <a:t/>
            </a:r>
            <a:br>
              <a:rPr lang="es-ES" dirty="0"/>
            </a:br>
            <a:endParaRPr lang="es-ES" dirty="0"/>
          </a:p>
        </p:txBody>
      </p:sp>
      <p:sp>
        <p:nvSpPr>
          <p:cNvPr id="3" name="Marcador de contenido 2"/>
          <p:cNvSpPr>
            <a:spLocks noGrp="1"/>
          </p:cNvSpPr>
          <p:nvPr>
            <p:ph idx="1"/>
          </p:nvPr>
        </p:nvSpPr>
        <p:spPr>
          <a:xfrm>
            <a:off x="588434" y="1601789"/>
            <a:ext cx="8596668" cy="1281111"/>
          </a:xfrm>
        </p:spPr>
        <p:txBody>
          <a:bodyPr/>
          <a:lstStyle/>
          <a:p>
            <a:pPr algn="just"/>
            <a:r>
              <a:rPr lang="es-ES" sz="1600" dirty="0"/>
              <a:t>Norma las relaciones con los Stakeholders: Son todos aquellos que se ven afectados directa o indirectamente por el desarrollo de la actividad institucional y por lo tanto también tienen la capacidad de afectar directa o indirectamente el desarrollo de la misma.</a:t>
            </a:r>
          </a:p>
          <a:p>
            <a:endParaRPr lang="es-ES" dirty="0"/>
          </a:p>
        </p:txBody>
      </p:sp>
      <p:graphicFrame>
        <p:nvGraphicFramePr>
          <p:cNvPr id="4" name="Diagrama 3"/>
          <p:cNvGraphicFramePr/>
          <p:nvPr>
            <p:extLst>
              <p:ext uri="{D42A27DB-BD31-4B8C-83A1-F6EECF244321}">
                <p14:modId xmlns:p14="http://schemas.microsoft.com/office/powerpoint/2010/main" val="3599684808"/>
              </p:ext>
            </p:extLst>
          </p:nvPr>
        </p:nvGraphicFramePr>
        <p:xfrm>
          <a:off x="1479550" y="2882900"/>
          <a:ext cx="6610350" cy="299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2428875" y="5695950"/>
            <a:ext cx="3143250" cy="571500"/>
          </a:xfrm>
          <a:prstGeom prst="rect">
            <a:avLst/>
          </a:prstGeom>
        </p:spPr>
      </p:pic>
    </p:spTree>
    <p:extLst>
      <p:ext uri="{BB962C8B-B14F-4D97-AF65-F5344CB8AC3E}">
        <p14:creationId xmlns:p14="http://schemas.microsoft.com/office/powerpoint/2010/main" val="3741786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b="1" dirty="0"/>
              <a:t>DERECHO Y TRATO EQUITATIVO DE LOS PARTÍCIPES</a:t>
            </a:r>
            <a:r>
              <a:rPr lang="es-ES" sz="2400" dirty="0"/>
              <a:t/>
            </a:r>
            <a:br>
              <a:rPr lang="es-ES" sz="2400" dirty="0"/>
            </a:br>
            <a:endParaRPr lang="es-ES" sz="2400" dirty="0"/>
          </a:p>
        </p:txBody>
      </p:sp>
      <p:sp>
        <p:nvSpPr>
          <p:cNvPr id="3" name="Marcador de contenido 2"/>
          <p:cNvSpPr>
            <a:spLocks noGrp="1"/>
          </p:cNvSpPr>
          <p:nvPr>
            <p:ph idx="1"/>
          </p:nvPr>
        </p:nvSpPr>
        <p:spPr>
          <a:xfrm>
            <a:off x="677334" y="1474789"/>
            <a:ext cx="8596668" cy="2017711"/>
          </a:xfrm>
        </p:spPr>
        <p:txBody>
          <a:bodyPr>
            <a:normAutofit fontScale="62500" lnSpcReduction="20000"/>
          </a:bodyPr>
          <a:lstStyle/>
          <a:p>
            <a:pPr lvl="0"/>
            <a:r>
              <a:rPr lang="es-ES" dirty="0"/>
              <a:t>Un Partícipe un Voto</a:t>
            </a:r>
          </a:p>
          <a:p>
            <a:pPr lvl="0"/>
            <a:r>
              <a:rPr lang="es-ES" dirty="0"/>
              <a:t>Requisitos para ser Partícipes</a:t>
            </a:r>
          </a:p>
          <a:p>
            <a:pPr lvl="0"/>
            <a:r>
              <a:rPr lang="es-ES" dirty="0"/>
              <a:t>Elaboración y medios de publicidad de la información generada en todas las instancias del fondo hacia sus Partícipes</a:t>
            </a:r>
          </a:p>
          <a:p>
            <a:pPr lvl="0"/>
            <a:r>
              <a:rPr lang="es-ES" dirty="0"/>
              <a:t>Asistencia de Asesores Externos</a:t>
            </a:r>
          </a:p>
          <a:p>
            <a:pPr lvl="0"/>
            <a:r>
              <a:rPr lang="es-ES" dirty="0"/>
              <a:t>Mecanismos de participación equitativa de los Partícipes</a:t>
            </a:r>
          </a:p>
          <a:p>
            <a:pPr lvl="0"/>
            <a:r>
              <a:rPr lang="es-ES" dirty="0"/>
              <a:t>Publicidad de la información por medio de la página web institucional</a:t>
            </a:r>
          </a:p>
          <a:p>
            <a:pPr lvl="0"/>
            <a:r>
              <a:rPr lang="es-ES" dirty="0"/>
              <a:t>Adopción de un régimen de portabilidad</a:t>
            </a:r>
          </a:p>
          <a:p>
            <a:pPr marL="0" indent="0">
              <a:buNone/>
            </a:pPr>
            <a:endParaRPr lang="es-ES" dirty="0"/>
          </a:p>
        </p:txBody>
      </p:sp>
      <p:sp>
        <p:nvSpPr>
          <p:cNvPr id="4" name="Título 1"/>
          <p:cNvSpPr txBox="1">
            <a:spLocks/>
          </p:cNvSpPr>
          <p:nvPr/>
        </p:nvSpPr>
        <p:spPr>
          <a:xfrm>
            <a:off x="677334" y="34925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dirty="0" smtClean="0"/>
              <a:t>ASAMBLEA GENERAL DE PARTÍCIPES</a:t>
            </a:r>
            <a:r>
              <a:rPr lang="es-ES" sz="2400" dirty="0" smtClean="0"/>
              <a:t/>
            </a:r>
            <a:br>
              <a:rPr lang="es-ES" sz="2400" dirty="0" smtClean="0"/>
            </a:br>
            <a:endParaRPr lang="es-ES" sz="2400" dirty="0"/>
          </a:p>
        </p:txBody>
      </p:sp>
      <p:sp>
        <p:nvSpPr>
          <p:cNvPr id="5" name="Marcador de contenido 2"/>
          <p:cNvSpPr txBox="1">
            <a:spLocks/>
          </p:cNvSpPr>
          <p:nvPr/>
        </p:nvSpPr>
        <p:spPr>
          <a:xfrm>
            <a:off x="677334" y="4357689"/>
            <a:ext cx="8596668" cy="1899444"/>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dirty="0" smtClean="0"/>
              <a:t>Reconocimiento de competencias exclusivas e indelegables</a:t>
            </a:r>
          </a:p>
          <a:p>
            <a:r>
              <a:rPr lang="es-ES" dirty="0" smtClean="0"/>
              <a:t>Adopción de Estatutos</a:t>
            </a:r>
          </a:p>
          <a:p>
            <a:r>
              <a:rPr lang="es-ES" dirty="0" smtClean="0"/>
              <a:t>Convocatoria su plazo y forma</a:t>
            </a:r>
          </a:p>
          <a:p>
            <a:r>
              <a:rPr lang="es-ES" dirty="0" smtClean="0"/>
              <a:t>Derecho de los Partícipes a solicitar con antelación a la Asamblea información escrita y verbal</a:t>
            </a:r>
          </a:p>
          <a:p>
            <a:r>
              <a:rPr lang="es-ES" dirty="0" smtClean="0"/>
              <a:t>Utilización de medios electrónicos en la Asamblea</a:t>
            </a:r>
          </a:p>
          <a:p>
            <a:r>
              <a:rPr lang="es-ES" dirty="0" smtClean="0"/>
              <a:t>Mecanismo de delegación de voto</a:t>
            </a:r>
          </a:p>
          <a:p>
            <a:r>
              <a:rPr lang="es-ES" dirty="0" smtClean="0"/>
              <a:t>Asistencia de Asesores Externos</a:t>
            </a:r>
          </a:p>
          <a:p>
            <a:pPr marL="0" indent="0">
              <a:buFont typeface="Wingdings 3" charset="2"/>
              <a:buNone/>
            </a:pPr>
            <a:endParaRPr lang="es-ES" dirty="0"/>
          </a:p>
        </p:txBody>
      </p:sp>
    </p:spTree>
    <p:extLst>
      <p:ext uri="{BB962C8B-B14F-4D97-AF65-F5344CB8AC3E}">
        <p14:creationId xmlns:p14="http://schemas.microsoft.com/office/powerpoint/2010/main" val="3429321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t>CONSEJO </a:t>
            </a:r>
            <a:r>
              <a:rPr lang="es-ES" sz="2800" b="1" dirty="0"/>
              <a:t>DE ADMINISTRACIÓN</a:t>
            </a:r>
            <a:r>
              <a:rPr lang="es-ES" sz="2800" dirty="0"/>
              <a:t/>
            </a:r>
            <a:br>
              <a:rPr lang="es-ES" sz="2800" dirty="0"/>
            </a:br>
            <a:endParaRPr lang="es-ES" sz="2800" dirty="0"/>
          </a:p>
        </p:txBody>
      </p:sp>
      <p:sp>
        <p:nvSpPr>
          <p:cNvPr id="3" name="Marcador de contenido 2"/>
          <p:cNvSpPr>
            <a:spLocks noGrp="1"/>
          </p:cNvSpPr>
          <p:nvPr>
            <p:ph idx="1"/>
          </p:nvPr>
        </p:nvSpPr>
        <p:spPr>
          <a:xfrm>
            <a:off x="677334" y="1766889"/>
            <a:ext cx="8596668" cy="3880773"/>
          </a:xfrm>
        </p:spPr>
        <p:txBody>
          <a:bodyPr>
            <a:normAutofit fontScale="77500" lnSpcReduction="20000"/>
          </a:bodyPr>
          <a:lstStyle/>
          <a:p>
            <a:pPr lvl="0"/>
            <a:r>
              <a:rPr lang="es-ES" dirty="0"/>
              <a:t>Reconocimiento de competencias exclusivas e indelegables</a:t>
            </a:r>
          </a:p>
          <a:p>
            <a:pPr lvl="0"/>
            <a:r>
              <a:rPr lang="es-ES" dirty="0"/>
              <a:t>Promulgación de un  Reglamento del </a:t>
            </a:r>
            <a:r>
              <a:rPr lang="es-ES" dirty="0" smtClean="0"/>
              <a:t>Consejo </a:t>
            </a:r>
            <a:r>
              <a:rPr lang="es-ES" dirty="0"/>
              <a:t>de Administración</a:t>
            </a:r>
          </a:p>
          <a:p>
            <a:pPr lvl="0"/>
            <a:r>
              <a:rPr lang="es-ES" dirty="0"/>
              <a:t>Determinación de la dimensión y sucesión</a:t>
            </a:r>
          </a:p>
          <a:p>
            <a:pPr lvl="0"/>
            <a:r>
              <a:rPr lang="es-ES" dirty="0"/>
              <a:t>Elección de vocales</a:t>
            </a:r>
          </a:p>
          <a:p>
            <a:pPr lvl="0"/>
            <a:r>
              <a:rPr lang="es-ES" dirty="0"/>
              <a:t>Propuesta de Nombramientos y Retribuciones</a:t>
            </a:r>
          </a:p>
          <a:p>
            <a:pPr lvl="0"/>
            <a:r>
              <a:rPr lang="es-ES" dirty="0"/>
              <a:t>Causales de cese</a:t>
            </a:r>
          </a:p>
          <a:p>
            <a:pPr lvl="0"/>
            <a:r>
              <a:rPr lang="es-ES" dirty="0"/>
              <a:t>Declaración de conflictos de Interés</a:t>
            </a:r>
          </a:p>
          <a:p>
            <a:pPr lvl="0"/>
            <a:r>
              <a:rPr lang="es-ES" dirty="0"/>
              <a:t>Política de Viáticos, Movilización y Gastos de Representación</a:t>
            </a:r>
          </a:p>
          <a:p>
            <a:pPr lvl="0"/>
            <a:r>
              <a:rPr lang="es-ES" dirty="0"/>
              <a:t>Funciones y Competencias del Administrador del Fondo</a:t>
            </a:r>
          </a:p>
          <a:p>
            <a:pPr lvl="0"/>
            <a:r>
              <a:rPr lang="es-ES" dirty="0"/>
              <a:t>Separación de Cargos</a:t>
            </a:r>
          </a:p>
          <a:p>
            <a:pPr lvl="0"/>
            <a:r>
              <a:rPr lang="es-ES" dirty="0"/>
              <a:t>Reconocimiento de las Funciones del Secretario</a:t>
            </a:r>
          </a:p>
          <a:p>
            <a:pPr lvl="0"/>
            <a:r>
              <a:rPr lang="es-ES" dirty="0"/>
              <a:t>Sesiones Ordinarias del </a:t>
            </a:r>
            <a:r>
              <a:rPr lang="es-ES" dirty="0" smtClean="0"/>
              <a:t>Consejo </a:t>
            </a:r>
            <a:r>
              <a:rPr lang="es-ES" dirty="0"/>
              <a:t>de Administración</a:t>
            </a:r>
          </a:p>
          <a:p>
            <a:r>
              <a:rPr lang="es-ES" dirty="0"/>
              <a:t>Autoevaluación del </a:t>
            </a:r>
            <a:r>
              <a:rPr lang="es-ES" dirty="0" smtClean="0"/>
              <a:t>Consejo </a:t>
            </a:r>
            <a:r>
              <a:rPr lang="es-ES" dirty="0"/>
              <a:t>de Administración</a:t>
            </a:r>
          </a:p>
        </p:txBody>
      </p:sp>
    </p:spTree>
    <p:extLst>
      <p:ext uri="{BB962C8B-B14F-4D97-AF65-F5344CB8AC3E}">
        <p14:creationId xmlns:p14="http://schemas.microsoft.com/office/powerpoint/2010/main" val="4173756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08777"/>
            <a:ext cx="8596668" cy="544511"/>
          </a:xfrm>
        </p:spPr>
        <p:txBody>
          <a:bodyPr>
            <a:normAutofit/>
          </a:bodyPr>
          <a:lstStyle/>
          <a:p>
            <a:r>
              <a:rPr lang="es-ES" sz="2300" b="1" dirty="0"/>
              <a:t>COMITÉS</a:t>
            </a:r>
            <a:endParaRPr lang="es-ES" sz="2300" dirty="0"/>
          </a:p>
        </p:txBody>
      </p:sp>
      <p:sp>
        <p:nvSpPr>
          <p:cNvPr id="3" name="Marcador de contenido 2"/>
          <p:cNvSpPr>
            <a:spLocks noGrp="1"/>
          </p:cNvSpPr>
          <p:nvPr>
            <p:ph idx="1"/>
          </p:nvPr>
        </p:nvSpPr>
        <p:spPr>
          <a:xfrm>
            <a:off x="677334" y="681040"/>
            <a:ext cx="8596668" cy="2792411"/>
          </a:xfrm>
        </p:spPr>
        <p:txBody>
          <a:bodyPr>
            <a:normAutofit/>
          </a:bodyPr>
          <a:lstStyle/>
          <a:p>
            <a:pPr lvl="0"/>
            <a:r>
              <a:rPr lang="es-ES" sz="1400" dirty="0"/>
              <a:t>Determinación de la existencia de un Comité de Riesgos, Auditoría, Inversiones, Prestaciones y Ética.</a:t>
            </a:r>
          </a:p>
          <a:p>
            <a:pPr lvl="0"/>
            <a:r>
              <a:rPr lang="es-ES" sz="1400" dirty="0"/>
              <a:t>Existencia de las funciones de los diferentes comités</a:t>
            </a:r>
          </a:p>
          <a:p>
            <a:pPr lvl="0"/>
            <a:r>
              <a:rPr lang="es-ES" sz="1400" dirty="0"/>
              <a:t>Realización de un Reglamento Interno de funcionamiento de cada comité</a:t>
            </a:r>
          </a:p>
          <a:p>
            <a:pPr lvl="0"/>
            <a:r>
              <a:rPr lang="es-ES" sz="1400" dirty="0"/>
              <a:t>Dimensión y sucesión de los comités</a:t>
            </a:r>
          </a:p>
          <a:p>
            <a:pPr lvl="0"/>
            <a:r>
              <a:rPr lang="es-ES" sz="1400" dirty="0"/>
              <a:t>Declaración de conflictos de interés</a:t>
            </a:r>
          </a:p>
          <a:p>
            <a:pPr lvl="0"/>
            <a:r>
              <a:rPr lang="es-ES" sz="1400" dirty="0"/>
              <a:t>Política de Viáticos, Movilización y Gastos de Representación</a:t>
            </a:r>
          </a:p>
          <a:p>
            <a:pPr lvl="0"/>
            <a:r>
              <a:rPr lang="es-ES" sz="1400" dirty="0"/>
              <a:t>Autoevaluación de cada comité</a:t>
            </a:r>
          </a:p>
          <a:p>
            <a:pPr marL="0" indent="0">
              <a:buNone/>
            </a:pPr>
            <a:endParaRPr lang="es-ES" sz="1400" dirty="0"/>
          </a:p>
        </p:txBody>
      </p:sp>
      <p:sp>
        <p:nvSpPr>
          <p:cNvPr id="4" name="Título 1"/>
          <p:cNvSpPr txBox="1">
            <a:spLocks/>
          </p:cNvSpPr>
          <p:nvPr/>
        </p:nvSpPr>
        <p:spPr>
          <a:xfrm>
            <a:off x="677334" y="3313905"/>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dirty="0" smtClean="0"/>
              <a:t>INFORMACIÓN FINANCIERA Y NO FINANCIERA</a:t>
            </a:r>
            <a:r>
              <a:rPr lang="es-ES" sz="2400" dirty="0" smtClean="0"/>
              <a:t/>
            </a:r>
            <a:br>
              <a:rPr lang="es-ES" sz="2400" dirty="0" smtClean="0"/>
            </a:br>
            <a:endParaRPr lang="es-ES" sz="2400" dirty="0"/>
          </a:p>
        </p:txBody>
      </p:sp>
      <p:sp>
        <p:nvSpPr>
          <p:cNvPr id="5" name="Marcador de contenido 2"/>
          <p:cNvSpPr txBox="1">
            <a:spLocks/>
          </p:cNvSpPr>
          <p:nvPr/>
        </p:nvSpPr>
        <p:spPr>
          <a:xfrm>
            <a:off x="677334" y="3659575"/>
            <a:ext cx="8596668" cy="14351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1400" dirty="0" smtClean="0"/>
              <a:t>Formulación de Estados Financieros según principios contables aceptados</a:t>
            </a:r>
          </a:p>
          <a:p>
            <a:r>
              <a:rPr lang="es-ES" sz="1400" dirty="0" smtClean="0"/>
              <a:t>Adopción de un procedimiento formal de designación y nombramiento de auditor externo</a:t>
            </a:r>
          </a:p>
          <a:p>
            <a:r>
              <a:rPr lang="es-ES" sz="1400" dirty="0" smtClean="0"/>
              <a:t>Revelación de la remuneración del auditor a los Partícipes</a:t>
            </a:r>
          </a:p>
          <a:p>
            <a:r>
              <a:rPr lang="es-ES" sz="1400" dirty="0" smtClean="0"/>
              <a:t>Elaboración y difusión anual de un Informe de Gobierno Corporativo</a:t>
            </a:r>
          </a:p>
          <a:p>
            <a:endParaRPr lang="es-ES" sz="1400" dirty="0"/>
          </a:p>
        </p:txBody>
      </p:sp>
      <p:sp>
        <p:nvSpPr>
          <p:cNvPr id="6" name="Título 1"/>
          <p:cNvSpPr txBox="1">
            <a:spLocks/>
          </p:cNvSpPr>
          <p:nvPr/>
        </p:nvSpPr>
        <p:spPr>
          <a:xfrm>
            <a:off x="677334" y="5202198"/>
            <a:ext cx="8596668" cy="45958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300" b="1" dirty="0"/>
              <a:t>RESOLUCIÓN DE CONTROVERSIAS</a:t>
            </a:r>
            <a:endParaRPr lang="es-ES" sz="2300" dirty="0"/>
          </a:p>
          <a:p>
            <a:r>
              <a:rPr lang="es-ES" sz="2300" dirty="0" smtClean="0"/>
              <a:t/>
            </a:r>
            <a:br>
              <a:rPr lang="es-ES" sz="2300" dirty="0" smtClean="0"/>
            </a:br>
            <a:endParaRPr lang="es-ES" sz="2300" dirty="0"/>
          </a:p>
        </p:txBody>
      </p:sp>
      <p:sp>
        <p:nvSpPr>
          <p:cNvPr id="7" name="Marcador de contenido 2"/>
          <p:cNvSpPr txBox="1">
            <a:spLocks/>
          </p:cNvSpPr>
          <p:nvPr/>
        </p:nvSpPr>
        <p:spPr>
          <a:xfrm>
            <a:off x="677334" y="5622520"/>
            <a:ext cx="8596668" cy="62309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r>
              <a:rPr lang="es-ES" sz="1400" dirty="0"/>
              <a:t>Adopción de cláusulas compromisorias de sumisión al arbitraje</a:t>
            </a:r>
          </a:p>
          <a:p>
            <a:pPr lvl="0"/>
            <a:r>
              <a:rPr lang="es-ES" sz="1400" dirty="0"/>
              <a:t>Violación del Código de Buen Gobierno Corporativo</a:t>
            </a:r>
          </a:p>
          <a:p>
            <a:endParaRPr lang="es-ES" sz="1400" dirty="0"/>
          </a:p>
        </p:txBody>
      </p:sp>
    </p:spTree>
    <p:extLst>
      <p:ext uri="{BB962C8B-B14F-4D97-AF65-F5344CB8AC3E}">
        <p14:creationId xmlns:p14="http://schemas.microsoft.com/office/powerpoint/2010/main" val="3368889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22300"/>
          </a:xfrm>
        </p:spPr>
        <p:txBody>
          <a:bodyPr>
            <a:normAutofit fontScale="90000"/>
          </a:bodyPr>
          <a:lstStyle/>
          <a:p>
            <a:r>
              <a:rPr lang="es-ES" b="1" dirty="0"/>
              <a:t>CÓDIGO DE ÉTICA</a:t>
            </a:r>
            <a:r>
              <a:rPr lang="es-ES" dirty="0"/>
              <a:t/>
            </a:r>
            <a:br>
              <a:rPr lang="es-ES" dirty="0"/>
            </a:br>
            <a:endParaRPr lang="es-ES" dirty="0"/>
          </a:p>
        </p:txBody>
      </p:sp>
      <p:sp>
        <p:nvSpPr>
          <p:cNvPr id="3" name="Marcador de contenido 2"/>
          <p:cNvSpPr>
            <a:spLocks noGrp="1"/>
          </p:cNvSpPr>
          <p:nvPr>
            <p:ph idx="1"/>
          </p:nvPr>
        </p:nvSpPr>
        <p:spPr>
          <a:xfrm>
            <a:off x="677334" y="1219200"/>
            <a:ext cx="8596668" cy="1382711"/>
          </a:xfrm>
        </p:spPr>
        <p:txBody>
          <a:bodyPr>
            <a:normAutofit/>
          </a:bodyPr>
          <a:lstStyle/>
          <a:p>
            <a:pPr algn="just"/>
            <a:r>
              <a:rPr lang="es-ES" sz="1400" dirty="0"/>
              <a:t>Proporcionar a los Partícipes, Asamblea General de Partícipes, miembros de Consejo de Administración, miembros de los diferentes Comités, Administrador del Fondo, Funcionarios, y Personal administrativo de manera clara, sencilla y detallada, normas y principios esenciales para que encaminen sus actividades diarias, de tal manera que sepan actuar y resolver  cualquier situación de riesgo  que comprometa la imagen de la Institución y de las personas que laboran en ella.</a:t>
            </a:r>
          </a:p>
          <a:p>
            <a:endParaRPr lang="es-ES" sz="1400" dirty="0"/>
          </a:p>
        </p:txBody>
      </p:sp>
      <p:sp>
        <p:nvSpPr>
          <p:cNvPr id="4" name="Rectángulo redondeado 3"/>
          <p:cNvSpPr/>
          <p:nvPr/>
        </p:nvSpPr>
        <p:spPr>
          <a:xfrm>
            <a:off x="1603818" y="2613022"/>
            <a:ext cx="71501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t>INCORPORA:</a:t>
            </a:r>
          </a:p>
          <a:p>
            <a:pPr lvl="0" algn="just"/>
            <a:r>
              <a:rPr lang="es-ES" sz="1600" dirty="0"/>
              <a:t>Preceptos de Respeto, Responsabilidad, Lealtad y Profesionalismo</a:t>
            </a:r>
          </a:p>
          <a:p>
            <a:pPr lvl="0" algn="just"/>
            <a:r>
              <a:rPr lang="es-ES" sz="1600" dirty="0"/>
              <a:t>Principios Institucionales de Reconocimiento Institucional, Equidad, Sustentabilidad, Compromiso, Integración, Pro actividad y Trabajo en Equipo.</a:t>
            </a:r>
          </a:p>
          <a:p>
            <a:pPr lvl="0" algn="just"/>
            <a:r>
              <a:rPr lang="es-ES" sz="1600" dirty="0"/>
              <a:t>Uso de los Bienes del FCPC-ESPE</a:t>
            </a:r>
          </a:p>
          <a:p>
            <a:pPr lvl="0" algn="just"/>
            <a:r>
              <a:rPr lang="es-ES" sz="1600" dirty="0"/>
              <a:t>Manejo de la Información</a:t>
            </a:r>
          </a:p>
          <a:p>
            <a:pPr lvl="0" algn="just"/>
            <a:r>
              <a:rPr lang="es-ES" sz="1600" dirty="0"/>
              <a:t>Conflictos de Interés</a:t>
            </a:r>
          </a:p>
          <a:p>
            <a:pPr lvl="0" algn="just"/>
            <a:r>
              <a:rPr lang="es-ES" sz="1600" dirty="0"/>
              <a:t>Actividades fuera del FCPC-ESPE</a:t>
            </a:r>
          </a:p>
          <a:p>
            <a:pPr lvl="0" algn="just"/>
            <a:r>
              <a:rPr lang="es-ES" sz="1600" dirty="0"/>
              <a:t>Prevención de Lavado de Activos y Financiamiento al Terrorismo</a:t>
            </a:r>
          </a:p>
          <a:p>
            <a:pPr lvl="0" algn="just"/>
            <a:r>
              <a:rPr lang="es-ES" sz="1600" dirty="0"/>
              <a:t>Comité de Ética</a:t>
            </a:r>
          </a:p>
          <a:p>
            <a:pPr lvl="0" algn="just"/>
            <a:r>
              <a:rPr lang="es-ES" sz="1600" dirty="0"/>
              <a:t>Sanciones por Incumplimiento</a:t>
            </a:r>
          </a:p>
          <a:p>
            <a:pPr lvl="0" algn="just"/>
            <a:r>
              <a:rPr lang="es-ES" sz="1600" dirty="0"/>
              <a:t>Formulario del Código de Ética</a:t>
            </a:r>
          </a:p>
          <a:p>
            <a:pPr algn="just"/>
            <a:endParaRPr lang="es-ES" sz="1600" dirty="0"/>
          </a:p>
        </p:txBody>
      </p:sp>
    </p:spTree>
    <p:extLst>
      <p:ext uri="{BB962C8B-B14F-4D97-AF65-F5344CB8AC3E}">
        <p14:creationId xmlns:p14="http://schemas.microsoft.com/office/powerpoint/2010/main" val="1395694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MANUAL DE ORGANIZACIÓN Y FUNCIONES</a:t>
            </a:r>
            <a:r>
              <a:rPr lang="es-ES" dirty="0"/>
              <a:t/>
            </a:r>
            <a:br>
              <a:rPr lang="es-ES" dirty="0"/>
            </a:br>
            <a:endParaRPr lang="es-ES" dirty="0"/>
          </a:p>
        </p:txBody>
      </p:sp>
      <p:pic>
        <p:nvPicPr>
          <p:cNvPr id="4" name="Imagen 3"/>
          <p:cNvPicPr/>
          <p:nvPr/>
        </p:nvPicPr>
        <p:blipFill>
          <a:blip r:embed="rId2"/>
          <a:stretch>
            <a:fillRect/>
          </a:stretch>
        </p:blipFill>
        <p:spPr>
          <a:xfrm>
            <a:off x="4495800" y="1676400"/>
            <a:ext cx="3898899" cy="3149600"/>
          </a:xfrm>
          <a:prstGeom prst="rect">
            <a:avLst/>
          </a:prstGeom>
        </p:spPr>
      </p:pic>
      <p:pic>
        <p:nvPicPr>
          <p:cNvPr id="5" name="Imagen 4"/>
          <p:cNvPicPr>
            <a:picLocks noChangeAspect="1"/>
          </p:cNvPicPr>
          <p:nvPr/>
        </p:nvPicPr>
        <p:blipFill>
          <a:blip r:embed="rId3"/>
          <a:stretch>
            <a:fillRect/>
          </a:stretch>
        </p:blipFill>
        <p:spPr>
          <a:xfrm>
            <a:off x="4606289" y="5283200"/>
            <a:ext cx="3195320" cy="46990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2915609408"/>
              </p:ext>
            </p:extLst>
          </p:nvPr>
        </p:nvGraphicFramePr>
        <p:xfrm>
          <a:off x="283233" y="1930400"/>
          <a:ext cx="3704567" cy="2682240"/>
        </p:xfrm>
        <a:graphic>
          <a:graphicData uri="http://schemas.openxmlformats.org/drawingml/2006/table">
            <a:tbl>
              <a:tblPr firstRow="1" firstCol="1" bandRow="1">
                <a:tableStyleId>{5C22544A-7EE6-4342-B048-85BDC9FD1C3A}</a:tableStyleId>
              </a:tblPr>
              <a:tblGrid>
                <a:gridCol w="3704567"/>
              </a:tblGrid>
              <a:tr h="280988">
                <a:tc>
                  <a:txBody>
                    <a:bodyPr/>
                    <a:lstStyle/>
                    <a:p>
                      <a:pPr algn="just">
                        <a:lnSpc>
                          <a:spcPct val="200000"/>
                        </a:lnSpc>
                        <a:spcAft>
                          <a:spcPts val="0"/>
                        </a:spcAft>
                      </a:pPr>
                      <a:r>
                        <a:rPr lang="es-ES" sz="1100" dirty="0">
                          <a:effectLst/>
                        </a:rPr>
                        <a:t>ASAMBLEA GENERAL DE PARTÍCIPES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88">
                <a:tc>
                  <a:txBody>
                    <a:bodyPr/>
                    <a:lstStyle/>
                    <a:p>
                      <a:pPr algn="just">
                        <a:lnSpc>
                          <a:spcPct val="200000"/>
                        </a:lnSpc>
                        <a:spcAft>
                          <a:spcPts val="0"/>
                        </a:spcAft>
                      </a:pPr>
                      <a:r>
                        <a:rPr lang="es-ES" sz="1100" dirty="0">
                          <a:effectLst/>
                        </a:rPr>
                        <a:t>CONSEJO DE ADMINISTRACIÓN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88">
                <a:tc>
                  <a:txBody>
                    <a:bodyPr/>
                    <a:lstStyle/>
                    <a:p>
                      <a:pPr algn="just">
                        <a:lnSpc>
                          <a:spcPct val="200000"/>
                        </a:lnSpc>
                        <a:spcAft>
                          <a:spcPts val="0"/>
                        </a:spcAft>
                      </a:pPr>
                      <a:r>
                        <a:rPr lang="es-ES" sz="1100" dirty="0">
                          <a:effectLst/>
                        </a:rPr>
                        <a:t>PRESIDENTE DEL CONSEJO DE ADMINISTRACIÓN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88">
                <a:tc>
                  <a:txBody>
                    <a:bodyPr/>
                    <a:lstStyle/>
                    <a:p>
                      <a:pPr algn="just">
                        <a:lnSpc>
                          <a:spcPct val="200000"/>
                        </a:lnSpc>
                        <a:spcAft>
                          <a:spcPts val="0"/>
                        </a:spcAft>
                      </a:pPr>
                      <a:r>
                        <a:rPr lang="es-ES" sz="1100" dirty="0">
                          <a:effectLst/>
                        </a:rPr>
                        <a:t>ADMINISTRADOR DEL FONDO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88">
                <a:tc>
                  <a:txBody>
                    <a:bodyPr/>
                    <a:lstStyle/>
                    <a:p>
                      <a:pPr algn="just">
                        <a:lnSpc>
                          <a:spcPct val="200000"/>
                        </a:lnSpc>
                        <a:spcAft>
                          <a:spcPts val="0"/>
                        </a:spcAft>
                      </a:pPr>
                      <a:r>
                        <a:rPr lang="es-ES" sz="1100" dirty="0">
                          <a:effectLst/>
                        </a:rPr>
                        <a:t>ASESOR JURÍDICO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88">
                <a:tc>
                  <a:txBody>
                    <a:bodyPr/>
                    <a:lstStyle/>
                    <a:p>
                      <a:pPr algn="just">
                        <a:lnSpc>
                          <a:spcPct val="200000"/>
                        </a:lnSpc>
                        <a:spcAft>
                          <a:spcPts val="0"/>
                        </a:spcAft>
                      </a:pPr>
                      <a:r>
                        <a:rPr lang="es-ES" sz="1100" dirty="0">
                          <a:effectLst/>
                        </a:rPr>
                        <a:t>CONTADOR</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88">
                <a:tc>
                  <a:txBody>
                    <a:bodyPr/>
                    <a:lstStyle/>
                    <a:p>
                      <a:pPr algn="just">
                        <a:lnSpc>
                          <a:spcPct val="200000"/>
                        </a:lnSpc>
                        <a:spcAft>
                          <a:spcPts val="0"/>
                        </a:spcAft>
                      </a:pPr>
                      <a:r>
                        <a:rPr lang="es-ES" sz="1100" dirty="0">
                          <a:effectLst/>
                        </a:rPr>
                        <a:t>AUDITOR EXTERNO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88">
                <a:tc>
                  <a:txBody>
                    <a:bodyPr/>
                    <a:lstStyle/>
                    <a:p>
                      <a:pPr algn="just">
                        <a:lnSpc>
                          <a:spcPct val="200000"/>
                        </a:lnSpc>
                        <a:spcAft>
                          <a:spcPts val="0"/>
                        </a:spcAft>
                      </a:pPr>
                      <a:r>
                        <a:rPr lang="es-ES" sz="1100" dirty="0">
                          <a:effectLst/>
                        </a:rPr>
                        <a:t>PERSONAL ADMINISTRATIVO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54859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12800"/>
          </a:xfrm>
        </p:spPr>
        <p:txBody>
          <a:bodyPr>
            <a:normAutofit fontScale="90000"/>
          </a:bodyPr>
          <a:lstStyle/>
          <a:p>
            <a:r>
              <a:rPr lang="es-ES" b="1" dirty="0"/>
              <a:t>PÁGINA WEB INSTITUCIONAL</a:t>
            </a:r>
            <a:r>
              <a:rPr lang="es-ES" dirty="0"/>
              <a:t/>
            </a:r>
            <a:br>
              <a:rPr lang="es-ES" dirty="0"/>
            </a:br>
            <a:endParaRPr lang="es-ES" dirty="0"/>
          </a:p>
        </p:txBody>
      </p:sp>
      <p:pic>
        <p:nvPicPr>
          <p:cNvPr id="4" name="Imagen 3"/>
          <p:cNvPicPr>
            <a:picLocks noChangeAspect="1"/>
          </p:cNvPicPr>
          <p:nvPr/>
        </p:nvPicPr>
        <p:blipFill>
          <a:blip r:embed="rId2"/>
          <a:stretch>
            <a:fillRect/>
          </a:stretch>
        </p:blipFill>
        <p:spPr>
          <a:xfrm>
            <a:off x="677334" y="1422400"/>
            <a:ext cx="8243190" cy="3783012"/>
          </a:xfrm>
          <a:prstGeom prst="rect">
            <a:avLst/>
          </a:prstGeom>
        </p:spPr>
      </p:pic>
    </p:spTree>
    <p:extLst>
      <p:ext uri="{BB962C8B-B14F-4D97-AF65-F5344CB8AC3E}">
        <p14:creationId xmlns:p14="http://schemas.microsoft.com/office/powerpoint/2010/main" val="1947784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6700"/>
            <a:ext cx="8596668" cy="749300"/>
          </a:xfrm>
        </p:spPr>
        <p:txBody>
          <a:bodyPr/>
          <a:lstStyle/>
          <a:p>
            <a:r>
              <a:rPr lang="es-ES" dirty="0" smtClean="0"/>
              <a:t>CONCLUSIONES</a:t>
            </a:r>
            <a:endParaRPr lang="es-ES" dirty="0"/>
          </a:p>
        </p:txBody>
      </p:sp>
      <p:sp>
        <p:nvSpPr>
          <p:cNvPr id="3" name="Marcador de contenido 2"/>
          <p:cNvSpPr>
            <a:spLocks noGrp="1"/>
          </p:cNvSpPr>
          <p:nvPr>
            <p:ph idx="1"/>
          </p:nvPr>
        </p:nvSpPr>
        <p:spPr>
          <a:xfrm>
            <a:off x="677334" y="889000"/>
            <a:ext cx="8596668" cy="5448299"/>
          </a:xfrm>
        </p:spPr>
        <p:txBody>
          <a:bodyPr>
            <a:normAutofit fontScale="55000" lnSpcReduction="20000"/>
          </a:bodyPr>
          <a:lstStyle/>
          <a:p>
            <a:pPr lvl="0" algn="just"/>
            <a:r>
              <a:rPr lang="es-ES" sz="2000" dirty="0"/>
              <a:t>El artículo 306 de la Ley General de Instituciones del Sistema Financiero dispone que las instituciones públicas y privadas integrantes del sistema nacional de seguridad social y del sistema de seguro privado, estarán sujetas a la regulación, supervisión y vigilancia de la Superintendencia de Bancos y Seguros; para lo cual ha expedido leyes, reglamentos y resoluciones que permiten el adecuado funcionamientos de las Instituciones que conforman el Sistema Financiero Nacional</a:t>
            </a:r>
            <a:r>
              <a:rPr lang="es-ES" sz="2000" dirty="0" smtClean="0"/>
              <a:t>.</a:t>
            </a:r>
            <a:endParaRPr lang="es-ES" sz="2000" dirty="0"/>
          </a:p>
          <a:p>
            <a:pPr lvl="0" algn="just"/>
            <a:r>
              <a:rPr lang="es-ES" sz="2000" dirty="0"/>
              <a:t>El Fondo Complementario Previsional Cerrado de Cesantía de los Servidores de la Escuela Politécnica del Ejército, se rige por la reglamentación que dicta la Superintendencia de Bancos y Seguros de Ecuador para los fondos complementarios, con este precedente, y que mediante comunicado expedido por la misma expresa el requerimiento de que el Fondo cuente con una Propuesta de Gobierno Corporativo enfocado a Riesgos basado en la Ley de Creación de la Red de Seguridad Financiera</a:t>
            </a:r>
            <a:r>
              <a:rPr lang="es-ES" sz="2000" dirty="0" smtClean="0"/>
              <a:t>.</a:t>
            </a:r>
            <a:endParaRPr lang="es-ES" sz="2000" dirty="0"/>
          </a:p>
          <a:p>
            <a:pPr lvl="0" algn="just"/>
            <a:r>
              <a:rPr lang="es-ES" sz="2000" dirty="0"/>
              <a:t>De acuerdo a la Resolución 504 de las Normas Generales para la aplicación de la Ley de Seguridad Social, emitida el 09 de Julio del 2013 por la Superintendencia de Bancos y Seguros, donde se regula las Normas para la Constitución, Registro, Organización, Funcionamiento y Liquidación de los Fondos Complementarios Cerrados es necesario modificar los Estatutos del Fondo Complementario Previsional Cerrado de Cesantía de los Servidores de la Escuela Politécnica del Ejército dando cumplimiento a dicha resolución</a:t>
            </a:r>
            <a:r>
              <a:rPr lang="es-ES" sz="2000" dirty="0" smtClean="0"/>
              <a:t>.</a:t>
            </a:r>
            <a:endParaRPr lang="es-ES" sz="2000" dirty="0"/>
          </a:p>
          <a:p>
            <a:pPr lvl="0" algn="just"/>
            <a:r>
              <a:rPr lang="es-ES" sz="2000" dirty="0"/>
              <a:t>El Concejo de Administración, de los fondos complementarios cerrados, emitirán las políticas y los procesos que permitirán ejecutar las disposiciones de los estatutos o reglamentos, así como otras disposiciones que permitan garantizar un marco eficaz para las relaciones de propiedad y gestión, transparencia y rendición de cuentas. Estas políticas y procesos se formalizarán en un documento que se definirá como el Código de Buen Gobierno Corporativo, el mismo que ha sido propuesto en este Proyecto de Grado</a:t>
            </a:r>
            <a:r>
              <a:rPr lang="es-ES" sz="2000" dirty="0" smtClean="0"/>
              <a:t>.</a:t>
            </a:r>
            <a:endParaRPr lang="es-ES" sz="2000" dirty="0"/>
          </a:p>
          <a:p>
            <a:pPr lvl="0" algn="just"/>
            <a:r>
              <a:rPr lang="es-ES" sz="2000" dirty="0"/>
              <a:t>En concordancia con la Resolución 943 de las Normas Generales para la aplicación de la Ley de Seguridad Social emitida en Octubre del 2012 por la Superintendencia de Bancos y Seguros del Ecuador, se menciona la necesidad de la creación de un Código de Ética que deberá contener las políticas vigentes para mitigar los conflictos de interés, el mismo que ha sido redactado en base a dicha resolución como parte de este Proyecto de </a:t>
            </a:r>
            <a:r>
              <a:rPr lang="es-ES" sz="2000" dirty="0" smtClean="0"/>
              <a:t>Grado</a:t>
            </a:r>
            <a:endParaRPr lang="es-ES" sz="2000" dirty="0"/>
          </a:p>
          <a:p>
            <a:pPr lvl="0" algn="just"/>
            <a:r>
              <a:rPr lang="es-ES" sz="2000" dirty="0"/>
              <a:t>Conforme a los dictaminado en la Resolución 504 de las Normas Generales para la aplicación de la Ley de Seguridad Social, emitida el 09 de Julio del 2013 por la Superintendencia de Bancos y Seguros, los fondos complementarios serán clasificados de acuerdo al volumen de sus activos determinado al Fondo Complementario Previsional Cerrado de Cesantía de los Servidores de la Escuela Politécnica del Ejército, como un Fondo Tipo II, por lo que es necesario modificar su estructura orgánica de acuerdo a su categorización. Por este motivo se ha realizado una propuesta de Estructura Orgánica y Manual de Funciones acorde a la categorización del fondo</a:t>
            </a:r>
            <a:r>
              <a:rPr lang="es-ES" sz="2000" dirty="0" smtClean="0"/>
              <a:t>.</a:t>
            </a:r>
            <a:endParaRPr lang="es-ES" sz="2000" dirty="0"/>
          </a:p>
          <a:p>
            <a:pPr lvl="0" algn="just"/>
            <a:r>
              <a:rPr lang="es-ES" sz="2000" dirty="0"/>
              <a:t>Al considerar al Gobierno Corporativo como un medio de transparencia hacia los partícipes del Fondo Previsional Cerrado de Cesantía de los Servidores de la Escuela Politécnica del Ejército, se ha realizado la construcción de una página Web Institucional que recogerá los distintos aspectos concernientes a: La Planificación Estratégica, Normas de Regulación Vigentes, Código de Buen Gobierno Corporativo, Código de Ética, Reglamentación Interna, Convocatorias e Información Privada de las cuentas de cada uno de los partícipes.</a:t>
            </a:r>
          </a:p>
          <a:p>
            <a:endParaRPr lang="es-ES" dirty="0"/>
          </a:p>
        </p:txBody>
      </p:sp>
    </p:spTree>
    <p:extLst>
      <p:ext uri="{BB962C8B-B14F-4D97-AF65-F5344CB8AC3E}">
        <p14:creationId xmlns:p14="http://schemas.microsoft.com/office/powerpoint/2010/main" val="668076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OBJETIVO</a:t>
            </a:r>
            <a:r>
              <a:rPr lang="es-ES" dirty="0"/>
              <a:t/>
            </a:r>
            <a:br>
              <a:rPr lang="es-ES" dirty="0"/>
            </a:br>
            <a:endParaRPr lang="es-ES" dirty="0"/>
          </a:p>
        </p:txBody>
      </p:sp>
      <p:sp>
        <p:nvSpPr>
          <p:cNvPr id="3" name="Marcador de contenido 2"/>
          <p:cNvSpPr>
            <a:spLocks noGrp="1"/>
          </p:cNvSpPr>
          <p:nvPr>
            <p:ph idx="1"/>
          </p:nvPr>
        </p:nvSpPr>
        <p:spPr>
          <a:xfrm>
            <a:off x="677334" y="2065020"/>
            <a:ext cx="8596668" cy="3880773"/>
          </a:xfrm>
        </p:spPr>
        <p:txBody>
          <a:bodyPr>
            <a:normAutofit/>
          </a:bodyPr>
          <a:lstStyle/>
          <a:p>
            <a:pPr algn="just"/>
            <a:r>
              <a:rPr lang="es-ES" sz="2400" dirty="0" smtClean="0"/>
              <a:t>Realizar una Propuesta de Gobierno Corporativo enfocado a riesgos del Fondo Complementario Previsional Cerrado ESPE, que permita la aplicación de los Principios de Buen Gobierno Corporativo en cumplimiento a la Ley General de Instituciones del Sistema Financiero.</a:t>
            </a:r>
            <a:endParaRPr lang="es-ES" sz="2400" dirty="0"/>
          </a:p>
          <a:p>
            <a:endParaRPr lang="es-ES" sz="2400" dirty="0"/>
          </a:p>
        </p:txBody>
      </p:sp>
    </p:spTree>
    <p:extLst>
      <p:ext uri="{BB962C8B-B14F-4D97-AF65-F5344CB8AC3E}">
        <p14:creationId xmlns:p14="http://schemas.microsoft.com/office/powerpoint/2010/main" val="506445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6700"/>
            <a:ext cx="8596668" cy="749300"/>
          </a:xfrm>
        </p:spPr>
        <p:txBody>
          <a:bodyPr/>
          <a:lstStyle/>
          <a:p>
            <a:r>
              <a:rPr lang="es-ES" dirty="0" smtClean="0"/>
              <a:t>RECOMENDACIONES</a:t>
            </a:r>
            <a:endParaRPr lang="es-ES" dirty="0"/>
          </a:p>
        </p:txBody>
      </p:sp>
      <p:sp>
        <p:nvSpPr>
          <p:cNvPr id="3" name="Marcador de contenido 2"/>
          <p:cNvSpPr>
            <a:spLocks noGrp="1"/>
          </p:cNvSpPr>
          <p:nvPr>
            <p:ph idx="1"/>
          </p:nvPr>
        </p:nvSpPr>
        <p:spPr>
          <a:xfrm>
            <a:off x="677334" y="889000"/>
            <a:ext cx="8596668" cy="5448299"/>
          </a:xfrm>
        </p:spPr>
        <p:txBody>
          <a:bodyPr>
            <a:normAutofit fontScale="85000" lnSpcReduction="10000"/>
          </a:bodyPr>
          <a:lstStyle/>
          <a:p>
            <a:pPr lvl="0"/>
            <a:r>
              <a:rPr lang="es-ES" dirty="0"/>
              <a:t>Crear sentido de pertenencia en todos los partícipes del Fondo Complementario Previsional Cerrado de Cesantía de los Servidores de la Universidad de las Fuerzas Armadas ESPE, para garantizar transparencia y compromiso que proporcione un ambiente de confianza y armonía, pues garantiza respaldo, seguridad y credibilidad en las personas e instituciones</a:t>
            </a:r>
            <a:r>
              <a:rPr lang="es-ES" dirty="0" smtClean="0"/>
              <a:t>.</a:t>
            </a:r>
            <a:endParaRPr lang="es-ES" dirty="0"/>
          </a:p>
          <a:p>
            <a:pPr lvl="0"/>
            <a:r>
              <a:rPr lang="es-ES" dirty="0"/>
              <a:t>Cumplir y hacer cumplir la ley, el estatuto del fondo, los reglamentos, códigos, resoluciones de la asamblea y disposiciones que dicte el organismo de control; para lo cual es necesario la difusión de todos estos documentos a cada uno de los partícipes del Fondo Complementario Previsional Cerrado de Cesantía de los Servidores de la Universidad de las Fuerzas Armadas ESPE </a:t>
            </a:r>
            <a:r>
              <a:rPr lang="es-ES" dirty="0" smtClean="0"/>
              <a:t>.</a:t>
            </a:r>
            <a:endParaRPr lang="es-ES" dirty="0"/>
          </a:p>
          <a:p>
            <a:pPr lvl="0"/>
            <a:r>
              <a:rPr lang="es-ES" dirty="0"/>
              <a:t>Mantener la Página Web Institucional como un sistema de información para que los partícipes puedan conocer el estado de sus cuentas, los estados financieros del fondo, la composición y valoración de las inversiones y demás información que establezca el Código de Buen Gobierno Corporativo.</a:t>
            </a:r>
          </a:p>
          <a:p>
            <a:r>
              <a:rPr lang="es-ES" dirty="0"/>
              <a:t>Conocer y resolver las reformas del estatuto; las que entrarán en vigencia una vez aprobadas por la Superintendencia de Bancos y Seguros</a:t>
            </a:r>
            <a:r>
              <a:rPr lang="es-ES" dirty="0" smtClean="0"/>
              <a:t>.</a:t>
            </a:r>
            <a:endParaRPr lang="es-ES" dirty="0"/>
          </a:p>
          <a:p>
            <a:pPr lvl="0"/>
            <a:r>
              <a:rPr lang="es-ES" dirty="0"/>
              <a:t>Designar a los integrantes de las diferentes comisiones planteadas en la nueva estructura orgánica del fondo, y realizar los distintos reglamentos que normen el desempeño apropiado de sus funciones</a:t>
            </a:r>
            <a:r>
              <a:rPr lang="es-ES" dirty="0" smtClean="0"/>
              <a:t>.</a:t>
            </a:r>
          </a:p>
          <a:p>
            <a:pPr lvl="0"/>
            <a:r>
              <a:rPr lang="es-ES" dirty="0" smtClean="0"/>
              <a:t>Realizar el Informe Económico- Financiero para su presentación a la Superintendencia de Bancos y Seguros hasta el 31 de Marzo del 2014.</a:t>
            </a:r>
          </a:p>
          <a:p>
            <a:pPr lvl="0"/>
            <a:r>
              <a:rPr lang="es-ES" dirty="0" smtClean="0"/>
              <a:t>Realizar una conexión de la base de datos de  las cuentas individuales de los Partícipes con la página web institucional.</a:t>
            </a:r>
            <a:endParaRPr lang="es-ES" dirty="0"/>
          </a:p>
          <a:p>
            <a:pPr lvl="0" algn="just"/>
            <a:endParaRPr lang="es-ES" dirty="0"/>
          </a:p>
        </p:txBody>
      </p:sp>
    </p:spTree>
    <p:extLst>
      <p:ext uri="{BB962C8B-B14F-4D97-AF65-F5344CB8AC3E}">
        <p14:creationId xmlns:p14="http://schemas.microsoft.com/office/powerpoint/2010/main" val="1488876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INTRODUCCIÓN</a:t>
            </a:r>
            <a:r>
              <a:rPr lang="es-ES" dirty="0"/>
              <a:t/>
            </a:r>
            <a:br>
              <a:rPr lang="es-ES" dirty="0"/>
            </a:br>
            <a:endParaRPr lang="es-ES" dirty="0"/>
          </a:p>
        </p:txBody>
      </p:sp>
      <p:sp>
        <p:nvSpPr>
          <p:cNvPr id="3" name="Marcador de contenido 2"/>
          <p:cNvSpPr>
            <a:spLocks noGrp="1"/>
          </p:cNvSpPr>
          <p:nvPr>
            <p:ph idx="1"/>
          </p:nvPr>
        </p:nvSpPr>
        <p:spPr>
          <a:xfrm>
            <a:off x="677334" y="1780761"/>
            <a:ext cx="8596668" cy="3880773"/>
          </a:xfrm>
        </p:spPr>
        <p:txBody>
          <a:bodyPr>
            <a:normAutofit/>
          </a:bodyPr>
          <a:lstStyle/>
          <a:p>
            <a:pPr algn="just"/>
            <a:r>
              <a:rPr lang="es-EC" sz="2000" dirty="0"/>
              <a:t>La naturaleza del sistema financiero como tal, lleva implícita la misión y el deber de administrar adecuadamente el riesgo. </a:t>
            </a:r>
            <a:endParaRPr lang="es-ES" sz="2000" dirty="0"/>
          </a:p>
          <a:p>
            <a:pPr algn="just"/>
            <a:r>
              <a:rPr lang="es-ES" sz="2000" dirty="0" smtClean="0"/>
              <a:t>En </a:t>
            </a:r>
            <a:r>
              <a:rPr lang="es-ES" sz="2000" dirty="0"/>
              <a:t>Ecuador actualmente se le ha dado mucho énfasis al concepto de gobernabilidad y la implementación en Instituciones Financieras públicas y privadas de Principios de un Buen Gobierno Corporativo lo que garantizará que sus socios puedan conocer el estado de sus cuentas, los estados financieros de la institución, la composición y valoración de las inversiones y demás información que establezca la implementación de un Código de Buen Gobierno Corporativo.</a:t>
            </a:r>
          </a:p>
          <a:p>
            <a:endParaRPr lang="es-ES" sz="2000" dirty="0"/>
          </a:p>
        </p:txBody>
      </p:sp>
    </p:spTree>
    <p:extLst>
      <p:ext uri="{BB962C8B-B14F-4D97-AF65-F5344CB8AC3E}">
        <p14:creationId xmlns:p14="http://schemas.microsoft.com/office/powerpoint/2010/main" val="1662787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GOBIERNO CORPORATIVO</a:t>
            </a:r>
            <a:r>
              <a:rPr lang="es-ES" dirty="0"/>
              <a:t/>
            </a:r>
            <a:br>
              <a:rPr lang="es-ES" dirty="0"/>
            </a:br>
            <a:endParaRPr lang="es-ES" dirty="0"/>
          </a:p>
        </p:txBody>
      </p:sp>
      <p:sp>
        <p:nvSpPr>
          <p:cNvPr id="3" name="Marcador de contenido 2"/>
          <p:cNvSpPr>
            <a:spLocks noGrp="1"/>
          </p:cNvSpPr>
          <p:nvPr>
            <p:ph idx="1"/>
          </p:nvPr>
        </p:nvSpPr>
        <p:spPr>
          <a:xfrm>
            <a:off x="677334" y="1702192"/>
            <a:ext cx="8596668" cy="520504"/>
          </a:xfrm>
        </p:spPr>
        <p:txBody>
          <a:bodyPr/>
          <a:lstStyle/>
          <a:p>
            <a:r>
              <a:rPr lang="es-ES" dirty="0"/>
              <a:t>Según la Bolsa de Valores de Quito y el Banco Interamericano de Desarrollo</a:t>
            </a:r>
            <a:r>
              <a:rPr lang="es-ES" dirty="0" smtClean="0"/>
              <a:t>:</a:t>
            </a:r>
            <a:endParaRPr lang="es-ES" dirty="0"/>
          </a:p>
        </p:txBody>
      </p:sp>
      <p:sp>
        <p:nvSpPr>
          <p:cNvPr id="7" name="Rectángulo redondeado 6"/>
          <p:cNvSpPr/>
          <p:nvPr/>
        </p:nvSpPr>
        <p:spPr>
          <a:xfrm>
            <a:off x="1291772" y="2612571"/>
            <a:ext cx="7024914" cy="2728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t>Gobierno Corporativo es el sistema por el cual las compañías son dirigidas, controladas y evaluadas, definiendo derechos, roles y responsabilidades de diferentes grupos: administradores, directorio, accionistas controladores y minoritarios al interior de una organización, con transparencia, objetividad, profesionalismo y equidad, con el fin de resguardar e incrementar exitosamente, a través del tiempo, el valor de la inversión y proteger los recursos de terceros. </a:t>
            </a:r>
          </a:p>
          <a:p>
            <a:pPr algn="just"/>
            <a:r>
              <a:rPr lang="es-ES" sz="1600" dirty="0" smtClean="0"/>
              <a:t>(</a:t>
            </a:r>
            <a:r>
              <a:rPr lang="es-ES" sz="1600" dirty="0"/>
              <a:t>Bolsa de Valores de Quito y el Banco Interamericano de Desarrollo , 2011)</a:t>
            </a:r>
          </a:p>
          <a:p>
            <a:pPr algn="ctr"/>
            <a:endParaRPr lang="es-ES" sz="1600" dirty="0"/>
          </a:p>
        </p:txBody>
      </p:sp>
    </p:spTree>
    <p:extLst>
      <p:ext uri="{BB962C8B-B14F-4D97-AF65-F5344CB8AC3E}">
        <p14:creationId xmlns:p14="http://schemas.microsoft.com/office/powerpoint/2010/main" val="2552779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EL BUEN GOBIERNO CORPORATIVO TRAE CONSIGO</a:t>
            </a:r>
            <a:r>
              <a:rPr lang="es-ES" dirty="0"/>
              <a:t/>
            </a:r>
            <a:br>
              <a:rPr lang="es-ES" dirty="0"/>
            </a:br>
            <a:endParaRPr lang="es-ES" dirty="0"/>
          </a:p>
        </p:txBody>
      </p:sp>
      <p:graphicFrame>
        <p:nvGraphicFramePr>
          <p:cNvPr id="4" name="Diagrama 3"/>
          <p:cNvGraphicFramePr/>
          <p:nvPr>
            <p:extLst>
              <p:ext uri="{D42A27DB-BD31-4B8C-83A1-F6EECF244321}">
                <p14:modId xmlns:p14="http://schemas.microsoft.com/office/powerpoint/2010/main" val="761298313"/>
              </p:ext>
            </p:extLst>
          </p:nvPr>
        </p:nvGraphicFramePr>
        <p:xfrm>
          <a:off x="972457" y="111155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085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RETOS DE BUEN GOBIERNO CORPORATIVO EN INSTITUCIONES FINANCIERAS</a:t>
            </a:r>
            <a:endParaRPr lang="es-ES" dirty="0"/>
          </a:p>
        </p:txBody>
      </p:sp>
      <p:graphicFrame>
        <p:nvGraphicFramePr>
          <p:cNvPr id="4" name="Diagrama 3"/>
          <p:cNvGraphicFramePr/>
          <p:nvPr>
            <p:extLst>
              <p:ext uri="{D42A27DB-BD31-4B8C-83A1-F6EECF244321}">
                <p14:modId xmlns:p14="http://schemas.microsoft.com/office/powerpoint/2010/main" val="792022149"/>
              </p:ext>
            </p:extLst>
          </p:nvPr>
        </p:nvGraphicFramePr>
        <p:xfrm>
          <a:off x="793448" y="1671562"/>
          <a:ext cx="7334552" cy="4540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226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MARCO LEGAL Y REGLAMENTARIO</a:t>
            </a:r>
            <a:r>
              <a:rPr lang="es-ES" dirty="0"/>
              <a:t/>
            </a:r>
            <a:br>
              <a:rPr lang="es-ES" dirty="0"/>
            </a:br>
            <a:endParaRPr lang="es-ES" dirty="0"/>
          </a:p>
        </p:txBody>
      </p:sp>
      <p:sp>
        <p:nvSpPr>
          <p:cNvPr id="3" name="Marcador de contenido 2"/>
          <p:cNvSpPr>
            <a:spLocks noGrp="1"/>
          </p:cNvSpPr>
          <p:nvPr>
            <p:ph idx="1"/>
          </p:nvPr>
        </p:nvSpPr>
        <p:spPr>
          <a:xfrm>
            <a:off x="677334" y="1494971"/>
            <a:ext cx="8596668" cy="4546391"/>
          </a:xfrm>
        </p:spPr>
        <p:txBody>
          <a:bodyPr>
            <a:normAutofit fontScale="77500" lnSpcReduction="20000"/>
          </a:bodyPr>
          <a:lstStyle/>
          <a:p>
            <a:pPr lvl="0" algn="just"/>
            <a:r>
              <a:rPr lang="es-ES" dirty="0"/>
              <a:t>LEY SARBANES OXLEY</a:t>
            </a:r>
          </a:p>
          <a:p>
            <a:pPr lvl="0" algn="just"/>
            <a:r>
              <a:rPr lang="es-ES" dirty="0"/>
              <a:t>PRINCIPIOS BÁSICOS PARA UNA </a:t>
            </a:r>
            <a:r>
              <a:rPr lang="es-ES" dirty="0" smtClean="0"/>
              <a:t>SUPERVISIÓN </a:t>
            </a:r>
            <a:r>
              <a:rPr lang="es-ES" dirty="0"/>
              <a:t>BANCARIA EFECTIVA (COMITÉ DE BASILEA)</a:t>
            </a:r>
          </a:p>
          <a:p>
            <a:pPr lvl="0" algn="just"/>
            <a:r>
              <a:rPr lang="es-ES" dirty="0"/>
              <a:t>LEY DE CREACIÓN DE LA RED DE SEGURIDAD FINANCIERA</a:t>
            </a:r>
          </a:p>
          <a:p>
            <a:pPr lvl="0" algn="just"/>
            <a:r>
              <a:rPr lang="es-ES" dirty="0"/>
              <a:t>MANUAL ÚNICO DE SUPERVISIÓN DE INSTITUCIONES FINANCIERAS (MUS)</a:t>
            </a:r>
          </a:p>
          <a:p>
            <a:pPr lvl="0" algn="just"/>
            <a:r>
              <a:rPr lang="es-ES" dirty="0"/>
              <a:t>METODOLOGÍA GREC (GOBIERNO CORPORATIVO (G), EVALUACIÓN DE RIESGOS (R), EVALUACIÓN ECONÓMICO-FINANCIERA (E); Y, NIVEL DE CUMPLIMIENTO (C))</a:t>
            </a:r>
          </a:p>
          <a:p>
            <a:pPr lvl="0" algn="just"/>
            <a:r>
              <a:rPr lang="es-ES" dirty="0"/>
              <a:t>RESOLUCIÓN No. JB-2011-2073 DE 15 DE DICIEMBRE DEL 2011 EMITIDA POR LA SUPERINTENDENCIA DE BANCOS Y SEGUROS DEL ECUADOR (Según el LIBRO I.- NORMAS GENERALES PARA LA APLICACIÓN DE LA LEY GENERAL DE INSTITUCIONES DEL SISTEMA FINANCIERO TITULO XIV.- DE LA TRANSPARENCIA DE LA INFORMACION CAPÍTULO VI.- PRINCIPIOS DE UN BUEN GOBIERNO CORPORATIVO; SECCIÓN VI.- DISPOSICIÓN TRANSITORIA)</a:t>
            </a:r>
          </a:p>
          <a:p>
            <a:pPr lvl="0" algn="just"/>
            <a:r>
              <a:rPr lang="es-ES" dirty="0"/>
              <a:t>RESOLUCIÓN No. SBS-2012-943 EMITIDA POR LA SUPERINTENDENCIA DE BANCOS Y SEGUROS DEL ECUADOR (PRINCIPIOS DE UN BUEN GOBIERNO CORPORATIVOPARA LAS INSTITUCIONES DEL SISTEMA NACIONAL DE SEGURIDAD SOCIAL)</a:t>
            </a:r>
          </a:p>
          <a:p>
            <a:pPr lvl="0" algn="just"/>
            <a:r>
              <a:rPr lang="es-ES" dirty="0"/>
              <a:t>RESOLUCIÓN No. SBS-2013-504 DEL 09 DE JULIO DEL 2013 (NORMAS PARA LA CONSTITUCIÓN, REGISTRO, ORGANIZACIÓN, FUNCIONAMIENTO Y LIQUIDACIÓN DE LOS FONDOS COMPLEMENTARIOS PREVISIONALES CERRADOS)</a:t>
            </a:r>
          </a:p>
          <a:p>
            <a:pPr lvl="0" algn="just"/>
            <a:r>
              <a:rPr lang="es-ES" dirty="0"/>
              <a:t>LINEAMIENTOS LATINOAMERICANOS DE GOBIERNO CORPORATIVO PROPUESTOS POR EL BANCO DE DESARROLLO DE AMÉRICA LATINA (CAF, 2013).</a:t>
            </a:r>
          </a:p>
          <a:p>
            <a:endParaRPr lang="es-ES" dirty="0"/>
          </a:p>
        </p:txBody>
      </p:sp>
    </p:spTree>
    <p:extLst>
      <p:ext uri="{BB962C8B-B14F-4D97-AF65-F5344CB8AC3E}">
        <p14:creationId xmlns:p14="http://schemas.microsoft.com/office/powerpoint/2010/main" val="261299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GREC:</a:t>
            </a:r>
          </a:p>
        </p:txBody>
      </p:sp>
      <p:pic>
        <p:nvPicPr>
          <p:cNvPr id="4" name="Imagen 3"/>
          <p:cNvPicPr/>
          <p:nvPr/>
        </p:nvPicPr>
        <p:blipFill>
          <a:blip r:embed="rId2"/>
          <a:stretch>
            <a:fillRect/>
          </a:stretch>
        </p:blipFill>
        <p:spPr>
          <a:xfrm>
            <a:off x="1554842" y="1150256"/>
            <a:ext cx="6384471" cy="4103915"/>
          </a:xfrm>
          <a:prstGeom prst="rect">
            <a:avLst/>
          </a:prstGeom>
        </p:spPr>
      </p:pic>
      <p:pic>
        <p:nvPicPr>
          <p:cNvPr id="6" name="Imagen 5"/>
          <p:cNvPicPr>
            <a:picLocks noChangeAspect="1"/>
          </p:cNvPicPr>
          <p:nvPr/>
        </p:nvPicPr>
        <p:blipFill>
          <a:blip r:embed="rId3"/>
          <a:stretch>
            <a:fillRect/>
          </a:stretch>
        </p:blipFill>
        <p:spPr>
          <a:xfrm>
            <a:off x="2943905" y="5368016"/>
            <a:ext cx="4562475" cy="476250"/>
          </a:xfrm>
          <a:prstGeom prst="rect">
            <a:avLst/>
          </a:prstGeom>
        </p:spPr>
      </p:pic>
    </p:spTree>
    <p:extLst>
      <p:ext uri="{BB962C8B-B14F-4D97-AF65-F5344CB8AC3E}">
        <p14:creationId xmlns:p14="http://schemas.microsoft.com/office/powerpoint/2010/main" val="147233326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237</TotalTime>
  <Words>3673</Words>
  <Application>Microsoft Office PowerPoint</Application>
  <PresentationFormat>Panorámica</PresentationFormat>
  <Paragraphs>209</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Times New Roman</vt:lpstr>
      <vt:lpstr>Trebuchet MS</vt:lpstr>
      <vt:lpstr>Wingdings 3</vt:lpstr>
      <vt:lpstr>Faceta</vt:lpstr>
      <vt:lpstr>UNIVERSIDAD DE LAS FUERZAS ARMADAS ESPE</vt:lpstr>
      <vt:lpstr>PROBLEMA </vt:lpstr>
      <vt:lpstr>OBJETIVO </vt:lpstr>
      <vt:lpstr>INTRODUCCIÓN </vt:lpstr>
      <vt:lpstr>GOBIERNO CORPORATIVO </vt:lpstr>
      <vt:lpstr>EL BUEN GOBIERNO CORPORATIVO TRAE CONSIGO </vt:lpstr>
      <vt:lpstr>RETOS DE BUEN GOBIERNO CORPORATIVO EN INSTITUCIONES FINANCIERAS</vt:lpstr>
      <vt:lpstr>MARCO LEGAL Y REGLAMENTARIO </vt:lpstr>
      <vt:lpstr>GREC:</vt:lpstr>
      <vt:lpstr>FONDO COMPLEMENTARIO PREVISIONAL CERRADO DE CESANTÍA DE LOS SERVIDORES DE LA ESCUELA POLITÉCNICA DEL EJÉRCITO </vt:lpstr>
      <vt:lpstr>DUE DILIGENCE Y EL BANCO DE DESARROLLO DE AMÉRICA LATINA CAF </vt:lpstr>
      <vt:lpstr>INFORME DE DIAGNÓSTICO DE GOBIERNO CORPORATIVO </vt:lpstr>
      <vt:lpstr>CAUSAS</vt:lpstr>
      <vt:lpstr>PROPUESTAS</vt:lpstr>
      <vt:lpstr>ESTATUTOS</vt:lpstr>
      <vt:lpstr>Presentación de PowerPoint</vt:lpstr>
      <vt:lpstr>Presentación de PowerPoint</vt:lpstr>
      <vt:lpstr>REFORMAS ESTATUTARIAS DE CUMPLIMIENTO DE PRÁCTICAS DE BUEN GOBIERNO CORPORATIVO Y CUMPLIMIENTO LEGAL</vt:lpstr>
      <vt:lpstr>Presentación de PowerPoint</vt:lpstr>
      <vt:lpstr>Presentación de PowerPoint</vt:lpstr>
      <vt:lpstr>Presentación de PowerPoint</vt:lpstr>
      <vt:lpstr>CÓDIGO DE BUEN GOBIERNO CORPORATIVO </vt:lpstr>
      <vt:lpstr>DERECHO Y TRATO EQUITATIVO DE LOS PARTÍCIPES </vt:lpstr>
      <vt:lpstr>CONSEJO DE ADMINISTRACIÓN </vt:lpstr>
      <vt:lpstr>COMITÉS</vt:lpstr>
      <vt:lpstr>CÓDIGO DE ÉTICA </vt:lpstr>
      <vt:lpstr>MANUAL DE ORGANIZACIÓN Y FUNCIONES </vt:lpstr>
      <vt:lpstr>PÁGINA WEB INSTITUCIONAL </vt:lpstr>
      <vt:lpstr>CONCLUSIONES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dc:creator>Luis Garrido</dc:creator>
  <cp:lastModifiedBy>Luis Garrido</cp:lastModifiedBy>
  <cp:revision>25</cp:revision>
  <dcterms:created xsi:type="dcterms:W3CDTF">2014-02-27T14:09:43Z</dcterms:created>
  <dcterms:modified xsi:type="dcterms:W3CDTF">2014-03-19T21:32:08Z</dcterms:modified>
</cp:coreProperties>
</file>