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4" r:id="rId9"/>
    <p:sldId id="285" r:id="rId10"/>
    <p:sldId id="268" r:id="rId11"/>
    <p:sldId id="267" r:id="rId12"/>
    <p:sldId id="269" r:id="rId13"/>
    <p:sldId id="270" r:id="rId14"/>
    <p:sldId id="280" r:id="rId15"/>
    <p:sldId id="281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82" r:id="rId25"/>
    <p:sldId id="283" r:id="rId26"/>
  </p:sldIdLst>
  <p:sldSz cx="9144000" cy="6858000" type="screen4x3"/>
  <p:notesSz cx="6858000" cy="931386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9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167A3-A7DD-43D6-B03D-9544F320B3A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304B661-3291-427A-95D5-BEB1E4361EC1}">
      <dgm:prSet phldrT="[Texto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es-EC" sz="2800" dirty="0" smtClean="0">
              <a:solidFill>
                <a:schemeClr val="tx1">
                  <a:lumMod val="95000"/>
                  <a:lumOff val="5000"/>
                </a:schemeClr>
              </a:solidFill>
            </a:rPr>
            <a:t>VARIABLES</a:t>
          </a:r>
          <a:endParaRPr lang="es-EC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5D67827-A7FF-49F4-9B62-99A1F37ABE0D}" type="parTrans" cxnId="{49ABBE15-D250-4570-AD51-D7D9AD61B3A2}">
      <dgm:prSet/>
      <dgm:spPr/>
      <dgm:t>
        <a:bodyPr/>
        <a:lstStyle/>
        <a:p>
          <a:endParaRPr lang="es-EC"/>
        </a:p>
      </dgm:t>
    </dgm:pt>
    <dgm:pt modelId="{DB942FA1-530C-4A1E-87F7-563B91904CCC}" type="sibTrans" cxnId="{49ABBE15-D250-4570-AD51-D7D9AD61B3A2}">
      <dgm:prSet/>
      <dgm:spPr/>
      <dgm:t>
        <a:bodyPr/>
        <a:lstStyle/>
        <a:p>
          <a:endParaRPr lang="es-EC"/>
        </a:p>
      </dgm:t>
    </dgm:pt>
    <dgm:pt modelId="{87D3F635-C55B-4EA1-8496-058406EA1EC3}">
      <dgm:prSet phldrT="[Texto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0"/>
        </a:gradFill>
      </dgm:spPr>
      <dgm:t>
        <a:bodyPr/>
        <a:lstStyle/>
        <a:p>
          <a:r>
            <a:rPr lang="es-EC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Independent Variable</a:t>
          </a:r>
        </a:p>
        <a:p>
          <a:endParaRPr lang="es-EC" sz="24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s-EC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The digital classes as didactic material.</a:t>
          </a:r>
          <a:endParaRPr lang="es-EC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17EEBA-0CE8-4F96-9614-C699D52FE6C9}" type="parTrans" cxnId="{C2D203E8-D305-4955-BDE2-6972C838119F}">
      <dgm:prSet/>
      <dgm:spPr/>
      <dgm:t>
        <a:bodyPr/>
        <a:lstStyle/>
        <a:p>
          <a:endParaRPr lang="es-EC"/>
        </a:p>
      </dgm:t>
    </dgm:pt>
    <dgm:pt modelId="{34C1FDFE-5EFC-4A6D-91E3-3942280EE5D9}" type="sibTrans" cxnId="{C2D203E8-D305-4955-BDE2-6972C838119F}">
      <dgm:prSet/>
      <dgm:spPr/>
      <dgm:t>
        <a:bodyPr/>
        <a:lstStyle/>
        <a:p>
          <a:endParaRPr lang="es-EC"/>
        </a:p>
      </dgm:t>
    </dgm:pt>
    <dgm:pt modelId="{681AE6FC-7E36-4083-84D8-41BAC22AD8E2}">
      <dgm:prSet phldrT="[Texto]" custT="1"/>
      <dgm:sp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</dgm:spPr>
      <dgm:t>
        <a:bodyPr/>
        <a:lstStyle/>
        <a:p>
          <a:r>
            <a:rPr lang="es-EC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Dependent Variable</a:t>
          </a:r>
        </a:p>
        <a:p>
          <a:endParaRPr lang="es-EC" sz="24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s-EC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The English –Teaching learning process.</a:t>
          </a:r>
          <a:endParaRPr lang="es-EC" sz="2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93B641-7F44-4C75-9736-6378FFAC9E41}" type="parTrans" cxnId="{B76E2B7D-EE0A-494D-ACCD-986BFFCB3BF4}">
      <dgm:prSet/>
      <dgm:spPr/>
      <dgm:t>
        <a:bodyPr/>
        <a:lstStyle/>
        <a:p>
          <a:endParaRPr lang="es-EC"/>
        </a:p>
      </dgm:t>
    </dgm:pt>
    <dgm:pt modelId="{B8E65080-DB90-4C8B-A41E-240F63364591}" type="sibTrans" cxnId="{B76E2B7D-EE0A-494D-ACCD-986BFFCB3BF4}">
      <dgm:prSet/>
      <dgm:spPr/>
      <dgm:t>
        <a:bodyPr/>
        <a:lstStyle/>
        <a:p>
          <a:endParaRPr lang="es-EC"/>
        </a:p>
      </dgm:t>
    </dgm:pt>
    <dgm:pt modelId="{50A18AFD-F414-4156-8EC4-451AD7D0F19D}" type="pres">
      <dgm:prSet presAssocID="{0EB167A3-A7DD-43D6-B03D-9544F320B3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93F56F-37FB-467B-A706-1C9103DAB3FF}" type="pres">
      <dgm:prSet presAssocID="{7304B661-3291-427A-95D5-BEB1E4361EC1}" presName="hierRoot1" presStyleCnt="0">
        <dgm:presLayoutVars>
          <dgm:hierBranch val="init"/>
        </dgm:presLayoutVars>
      </dgm:prSet>
      <dgm:spPr/>
    </dgm:pt>
    <dgm:pt modelId="{861A13C2-F9D8-4927-A67E-45BA0D5CD5B1}" type="pres">
      <dgm:prSet presAssocID="{7304B661-3291-427A-95D5-BEB1E4361EC1}" presName="rootComposite1" presStyleCnt="0"/>
      <dgm:spPr/>
    </dgm:pt>
    <dgm:pt modelId="{3290DECA-876B-4CD0-8FF5-D936E94639AB}" type="pres">
      <dgm:prSet presAssocID="{7304B661-3291-427A-95D5-BEB1E4361EC1}" presName="rootText1" presStyleLbl="node0" presStyleIdx="0" presStyleCnt="1" custScaleY="48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74824F-17F5-43D4-B0C0-A3C16D89C54C}" type="pres">
      <dgm:prSet presAssocID="{7304B661-3291-427A-95D5-BEB1E4361EC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EFB939E-8CF0-4C8E-A228-E434A4992038}" type="pres">
      <dgm:prSet presAssocID="{7304B661-3291-427A-95D5-BEB1E4361EC1}" presName="hierChild2" presStyleCnt="0"/>
      <dgm:spPr/>
    </dgm:pt>
    <dgm:pt modelId="{F40F2448-0264-4A7A-A55D-E3DA729DA7F1}" type="pres">
      <dgm:prSet presAssocID="{EC17EEBA-0CE8-4F96-9614-C699D52FE6C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8B1FD6E-2AE5-49AC-BE21-0E69C5FDF6A8}" type="pres">
      <dgm:prSet presAssocID="{87D3F635-C55B-4EA1-8496-058406EA1EC3}" presName="hierRoot2" presStyleCnt="0">
        <dgm:presLayoutVars>
          <dgm:hierBranch val="init"/>
        </dgm:presLayoutVars>
      </dgm:prSet>
      <dgm:spPr/>
    </dgm:pt>
    <dgm:pt modelId="{7E678B96-25D5-485F-B0F1-FF5E2F45A390}" type="pres">
      <dgm:prSet presAssocID="{87D3F635-C55B-4EA1-8496-058406EA1EC3}" presName="rootComposite" presStyleCnt="0"/>
      <dgm:spPr/>
    </dgm:pt>
    <dgm:pt modelId="{E2EDCF67-7A27-4599-A25A-9EDC71193BAC}" type="pres">
      <dgm:prSet presAssocID="{87D3F635-C55B-4EA1-8496-058406EA1EC3}" presName="rootText" presStyleLbl="node2" presStyleIdx="0" presStyleCnt="2" custScaleY="11673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377C18-544F-4E53-B6E2-864408A67467}" type="pres">
      <dgm:prSet presAssocID="{87D3F635-C55B-4EA1-8496-058406EA1EC3}" presName="rootConnector" presStyleLbl="node2" presStyleIdx="0" presStyleCnt="2"/>
      <dgm:spPr/>
      <dgm:t>
        <a:bodyPr/>
        <a:lstStyle/>
        <a:p>
          <a:endParaRPr lang="es-ES"/>
        </a:p>
      </dgm:t>
    </dgm:pt>
    <dgm:pt modelId="{4B282AE4-82CF-4920-8B1B-D7E507D87DE7}" type="pres">
      <dgm:prSet presAssocID="{87D3F635-C55B-4EA1-8496-058406EA1EC3}" presName="hierChild4" presStyleCnt="0"/>
      <dgm:spPr/>
    </dgm:pt>
    <dgm:pt modelId="{AA2080C1-3070-4F67-91FF-E90AD9361EF2}" type="pres">
      <dgm:prSet presAssocID="{87D3F635-C55B-4EA1-8496-058406EA1EC3}" presName="hierChild5" presStyleCnt="0"/>
      <dgm:spPr/>
    </dgm:pt>
    <dgm:pt modelId="{4CA87E33-504C-42C8-830D-F7773102E33E}" type="pres">
      <dgm:prSet presAssocID="{8C93B641-7F44-4C75-9736-6378FFAC9E4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8759592-0D60-44FA-AF20-7824B3E9FB42}" type="pres">
      <dgm:prSet presAssocID="{681AE6FC-7E36-4083-84D8-41BAC22AD8E2}" presName="hierRoot2" presStyleCnt="0">
        <dgm:presLayoutVars>
          <dgm:hierBranch val="init"/>
        </dgm:presLayoutVars>
      </dgm:prSet>
      <dgm:spPr/>
    </dgm:pt>
    <dgm:pt modelId="{ED8D770E-DEAB-4358-A3D2-851B9F92269D}" type="pres">
      <dgm:prSet presAssocID="{681AE6FC-7E36-4083-84D8-41BAC22AD8E2}" presName="rootComposite" presStyleCnt="0"/>
      <dgm:spPr/>
    </dgm:pt>
    <dgm:pt modelId="{D0AB680E-B5E4-46D5-BB76-090A808AFD79}" type="pres">
      <dgm:prSet presAssocID="{681AE6FC-7E36-4083-84D8-41BAC22AD8E2}" presName="rootText" presStyleLbl="node2" presStyleIdx="1" presStyleCnt="2" custScaleY="11673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425831-6C72-4EFB-A60A-E840646DF27F}" type="pres">
      <dgm:prSet presAssocID="{681AE6FC-7E36-4083-84D8-41BAC22AD8E2}" presName="rootConnector" presStyleLbl="node2" presStyleIdx="1" presStyleCnt="2"/>
      <dgm:spPr/>
      <dgm:t>
        <a:bodyPr/>
        <a:lstStyle/>
        <a:p>
          <a:endParaRPr lang="es-ES"/>
        </a:p>
      </dgm:t>
    </dgm:pt>
    <dgm:pt modelId="{C53E9000-2546-473D-A768-31521E7450DD}" type="pres">
      <dgm:prSet presAssocID="{681AE6FC-7E36-4083-84D8-41BAC22AD8E2}" presName="hierChild4" presStyleCnt="0"/>
      <dgm:spPr/>
    </dgm:pt>
    <dgm:pt modelId="{951CFB63-1164-43CE-AF99-8A81A6AB59A3}" type="pres">
      <dgm:prSet presAssocID="{681AE6FC-7E36-4083-84D8-41BAC22AD8E2}" presName="hierChild5" presStyleCnt="0"/>
      <dgm:spPr/>
    </dgm:pt>
    <dgm:pt modelId="{C84F898C-2D5A-4812-9F86-5DCB299BE607}" type="pres">
      <dgm:prSet presAssocID="{7304B661-3291-427A-95D5-BEB1E4361EC1}" presName="hierChild3" presStyleCnt="0"/>
      <dgm:spPr/>
    </dgm:pt>
  </dgm:ptLst>
  <dgm:cxnLst>
    <dgm:cxn modelId="{0C307A4E-0679-4557-A107-92945341549C}" type="presOf" srcId="{8C93B641-7F44-4C75-9736-6378FFAC9E41}" destId="{4CA87E33-504C-42C8-830D-F7773102E33E}" srcOrd="0" destOrd="0" presId="urn:microsoft.com/office/officeart/2005/8/layout/orgChart1"/>
    <dgm:cxn modelId="{B76E2B7D-EE0A-494D-ACCD-986BFFCB3BF4}" srcId="{7304B661-3291-427A-95D5-BEB1E4361EC1}" destId="{681AE6FC-7E36-4083-84D8-41BAC22AD8E2}" srcOrd="1" destOrd="0" parTransId="{8C93B641-7F44-4C75-9736-6378FFAC9E41}" sibTransId="{B8E65080-DB90-4C8B-A41E-240F63364591}"/>
    <dgm:cxn modelId="{99DECE80-492F-4E45-84F7-30E55747D856}" type="presOf" srcId="{87D3F635-C55B-4EA1-8496-058406EA1EC3}" destId="{E2EDCF67-7A27-4599-A25A-9EDC71193BAC}" srcOrd="0" destOrd="0" presId="urn:microsoft.com/office/officeart/2005/8/layout/orgChart1"/>
    <dgm:cxn modelId="{49ABBE15-D250-4570-AD51-D7D9AD61B3A2}" srcId="{0EB167A3-A7DD-43D6-B03D-9544F320B3A1}" destId="{7304B661-3291-427A-95D5-BEB1E4361EC1}" srcOrd="0" destOrd="0" parTransId="{35D67827-A7FF-49F4-9B62-99A1F37ABE0D}" sibTransId="{DB942FA1-530C-4A1E-87F7-563B91904CCC}"/>
    <dgm:cxn modelId="{C2D203E8-D305-4955-BDE2-6972C838119F}" srcId="{7304B661-3291-427A-95D5-BEB1E4361EC1}" destId="{87D3F635-C55B-4EA1-8496-058406EA1EC3}" srcOrd="0" destOrd="0" parTransId="{EC17EEBA-0CE8-4F96-9614-C699D52FE6C9}" sibTransId="{34C1FDFE-5EFC-4A6D-91E3-3942280EE5D9}"/>
    <dgm:cxn modelId="{9E2A86AE-80ED-4747-AFFF-81DBE1E4E476}" type="presOf" srcId="{7304B661-3291-427A-95D5-BEB1E4361EC1}" destId="{3290DECA-876B-4CD0-8FF5-D936E94639AB}" srcOrd="0" destOrd="0" presId="urn:microsoft.com/office/officeart/2005/8/layout/orgChart1"/>
    <dgm:cxn modelId="{5B14030A-4ED1-4479-B2BD-701964DDF25F}" type="presOf" srcId="{EC17EEBA-0CE8-4F96-9614-C699D52FE6C9}" destId="{F40F2448-0264-4A7A-A55D-E3DA729DA7F1}" srcOrd="0" destOrd="0" presId="urn:microsoft.com/office/officeart/2005/8/layout/orgChart1"/>
    <dgm:cxn modelId="{0C2E22AA-CB28-4D1B-99EE-A29C3226CC78}" type="presOf" srcId="{681AE6FC-7E36-4083-84D8-41BAC22AD8E2}" destId="{0C425831-6C72-4EFB-A60A-E840646DF27F}" srcOrd="1" destOrd="0" presId="urn:microsoft.com/office/officeart/2005/8/layout/orgChart1"/>
    <dgm:cxn modelId="{4E006917-5401-49EF-BCD8-F3BDA776C299}" type="presOf" srcId="{87D3F635-C55B-4EA1-8496-058406EA1EC3}" destId="{A9377C18-544F-4E53-B6E2-864408A67467}" srcOrd="1" destOrd="0" presId="urn:microsoft.com/office/officeart/2005/8/layout/orgChart1"/>
    <dgm:cxn modelId="{0901E63E-086B-45C1-86DF-2EE607E3FFDD}" type="presOf" srcId="{681AE6FC-7E36-4083-84D8-41BAC22AD8E2}" destId="{D0AB680E-B5E4-46D5-BB76-090A808AFD79}" srcOrd="0" destOrd="0" presId="urn:microsoft.com/office/officeart/2005/8/layout/orgChart1"/>
    <dgm:cxn modelId="{52A0173C-7380-49E5-9FF7-24439D631A43}" type="presOf" srcId="{7304B661-3291-427A-95D5-BEB1E4361EC1}" destId="{EB74824F-17F5-43D4-B0C0-A3C16D89C54C}" srcOrd="1" destOrd="0" presId="urn:microsoft.com/office/officeart/2005/8/layout/orgChart1"/>
    <dgm:cxn modelId="{35F9336A-EF6A-47C7-98D5-A7E53430EF37}" type="presOf" srcId="{0EB167A3-A7DD-43D6-B03D-9544F320B3A1}" destId="{50A18AFD-F414-4156-8EC4-451AD7D0F19D}" srcOrd="0" destOrd="0" presId="urn:microsoft.com/office/officeart/2005/8/layout/orgChart1"/>
    <dgm:cxn modelId="{7B25FA01-5CDA-4427-97BA-BC3A52D440F7}" type="presParOf" srcId="{50A18AFD-F414-4156-8EC4-451AD7D0F19D}" destId="{AF93F56F-37FB-467B-A706-1C9103DAB3FF}" srcOrd="0" destOrd="0" presId="urn:microsoft.com/office/officeart/2005/8/layout/orgChart1"/>
    <dgm:cxn modelId="{30CD0EF3-E8B8-42B3-B6E4-E61BA8386F1B}" type="presParOf" srcId="{AF93F56F-37FB-467B-A706-1C9103DAB3FF}" destId="{861A13C2-F9D8-4927-A67E-45BA0D5CD5B1}" srcOrd="0" destOrd="0" presId="urn:microsoft.com/office/officeart/2005/8/layout/orgChart1"/>
    <dgm:cxn modelId="{6C0DE209-807C-4108-ACC8-49DA25510047}" type="presParOf" srcId="{861A13C2-F9D8-4927-A67E-45BA0D5CD5B1}" destId="{3290DECA-876B-4CD0-8FF5-D936E94639AB}" srcOrd="0" destOrd="0" presId="urn:microsoft.com/office/officeart/2005/8/layout/orgChart1"/>
    <dgm:cxn modelId="{BE7EB4C9-435F-412E-B761-B5F422898405}" type="presParOf" srcId="{861A13C2-F9D8-4927-A67E-45BA0D5CD5B1}" destId="{EB74824F-17F5-43D4-B0C0-A3C16D89C54C}" srcOrd="1" destOrd="0" presId="urn:microsoft.com/office/officeart/2005/8/layout/orgChart1"/>
    <dgm:cxn modelId="{694B4328-3A0F-4C4D-99BA-7C6D634EA961}" type="presParOf" srcId="{AF93F56F-37FB-467B-A706-1C9103DAB3FF}" destId="{BEFB939E-8CF0-4C8E-A228-E434A4992038}" srcOrd="1" destOrd="0" presId="urn:microsoft.com/office/officeart/2005/8/layout/orgChart1"/>
    <dgm:cxn modelId="{EAA57D55-7571-4777-9D5A-C044AA90612A}" type="presParOf" srcId="{BEFB939E-8CF0-4C8E-A228-E434A4992038}" destId="{F40F2448-0264-4A7A-A55D-E3DA729DA7F1}" srcOrd="0" destOrd="0" presId="urn:microsoft.com/office/officeart/2005/8/layout/orgChart1"/>
    <dgm:cxn modelId="{5C90DBB9-8B61-4DDC-95D9-0A3C810A07EA}" type="presParOf" srcId="{BEFB939E-8CF0-4C8E-A228-E434A4992038}" destId="{98B1FD6E-2AE5-49AC-BE21-0E69C5FDF6A8}" srcOrd="1" destOrd="0" presId="urn:microsoft.com/office/officeart/2005/8/layout/orgChart1"/>
    <dgm:cxn modelId="{CAC2AE66-4830-450D-B1E5-E46BA3D6D57B}" type="presParOf" srcId="{98B1FD6E-2AE5-49AC-BE21-0E69C5FDF6A8}" destId="{7E678B96-25D5-485F-B0F1-FF5E2F45A390}" srcOrd="0" destOrd="0" presId="urn:microsoft.com/office/officeart/2005/8/layout/orgChart1"/>
    <dgm:cxn modelId="{DCDA6C47-C462-4D2E-BACF-AD0D0F9C3022}" type="presParOf" srcId="{7E678B96-25D5-485F-B0F1-FF5E2F45A390}" destId="{E2EDCF67-7A27-4599-A25A-9EDC71193BAC}" srcOrd="0" destOrd="0" presId="urn:microsoft.com/office/officeart/2005/8/layout/orgChart1"/>
    <dgm:cxn modelId="{83AC9964-C9CD-4DDC-9EE6-DE35F063D754}" type="presParOf" srcId="{7E678B96-25D5-485F-B0F1-FF5E2F45A390}" destId="{A9377C18-544F-4E53-B6E2-864408A67467}" srcOrd="1" destOrd="0" presId="urn:microsoft.com/office/officeart/2005/8/layout/orgChart1"/>
    <dgm:cxn modelId="{12C257A6-9802-41F1-B30D-8684773C3834}" type="presParOf" srcId="{98B1FD6E-2AE5-49AC-BE21-0E69C5FDF6A8}" destId="{4B282AE4-82CF-4920-8B1B-D7E507D87DE7}" srcOrd="1" destOrd="0" presId="urn:microsoft.com/office/officeart/2005/8/layout/orgChart1"/>
    <dgm:cxn modelId="{3BEB93E5-2476-4F6C-AEEC-ABCB0797FE60}" type="presParOf" srcId="{98B1FD6E-2AE5-49AC-BE21-0E69C5FDF6A8}" destId="{AA2080C1-3070-4F67-91FF-E90AD9361EF2}" srcOrd="2" destOrd="0" presId="urn:microsoft.com/office/officeart/2005/8/layout/orgChart1"/>
    <dgm:cxn modelId="{BAE7E402-B75E-4F97-8A13-2331D8CC4884}" type="presParOf" srcId="{BEFB939E-8CF0-4C8E-A228-E434A4992038}" destId="{4CA87E33-504C-42C8-830D-F7773102E33E}" srcOrd="2" destOrd="0" presId="urn:microsoft.com/office/officeart/2005/8/layout/orgChart1"/>
    <dgm:cxn modelId="{9AE78044-D9E4-4550-828C-23C9683683BA}" type="presParOf" srcId="{BEFB939E-8CF0-4C8E-A228-E434A4992038}" destId="{28759592-0D60-44FA-AF20-7824B3E9FB42}" srcOrd="3" destOrd="0" presId="urn:microsoft.com/office/officeart/2005/8/layout/orgChart1"/>
    <dgm:cxn modelId="{15F62050-4F03-4C10-A5EA-48E5A5AA7FED}" type="presParOf" srcId="{28759592-0D60-44FA-AF20-7824B3E9FB42}" destId="{ED8D770E-DEAB-4358-A3D2-851B9F92269D}" srcOrd="0" destOrd="0" presId="urn:microsoft.com/office/officeart/2005/8/layout/orgChart1"/>
    <dgm:cxn modelId="{42339A54-7F2E-4F1F-8422-BC6D4ACB104A}" type="presParOf" srcId="{ED8D770E-DEAB-4358-A3D2-851B9F92269D}" destId="{D0AB680E-B5E4-46D5-BB76-090A808AFD79}" srcOrd="0" destOrd="0" presId="urn:microsoft.com/office/officeart/2005/8/layout/orgChart1"/>
    <dgm:cxn modelId="{1792CBCB-CCE9-4C5C-BBFB-80D2A92E3816}" type="presParOf" srcId="{ED8D770E-DEAB-4358-A3D2-851B9F92269D}" destId="{0C425831-6C72-4EFB-A60A-E840646DF27F}" srcOrd="1" destOrd="0" presId="urn:microsoft.com/office/officeart/2005/8/layout/orgChart1"/>
    <dgm:cxn modelId="{07D42C05-53A4-4867-BD58-AF3B1D7E7202}" type="presParOf" srcId="{28759592-0D60-44FA-AF20-7824B3E9FB42}" destId="{C53E9000-2546-473D-A768-31521E7450DD}" srcOrd="1" destOrd="0" presId="urn:microsoft.com/office/officeart/2005/8/layout/orgChart1"/>
    <dgm:cxn modelId="{5B2BB29E-56B3-4A54-80F9-68935163607D}" type="presParOf" srcId="{28759592-0D60-44FA-AF20-7824B3E9FB42}" destId="{951CFB63-1164-43CE-AF99-8A81A6AB59A3}" srcOrd="2" destOrd="0" presId="urn:microsoft.com/office/officeart/2005/8/layout/orgChart1"/>
    <dgm:cxn modelId="{E348F187-B604-44DA-9746-73A75446E1AA}" type="presParOf" srcId="{AF93F56F-37FB-467B-A706-1C9103DAB3FF}" destId="{C84F898C-2D5A-4812-9F86-5DCB299BE6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A3EC1-7FC9-47D1-9856-BCFC1AF6C66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EBD5D1-DF71-4CBA-97EE-DD14B0D76BDE}">
      <dgm:prSet phldrT="[Texto]" custT="1"/>
      <dgm:spPr>
        <a:solidFill>
          <a:srgbClr val="CCFFFF"/>
        </a:solidFill>
      </dgm:spPr>
      <dgm:t>
        <a:bodyPr/>
        <a:lstStyle/>
        <a:p>
          <a:pPr algn="ctr"/>
          <a:r>
            <a:rPr lang="es-ES" sz="2800" dirty="0" smtClean="0">
              <a:solidFill>
                <a:schemeClr val="tx1"/>
              </a:solidFill>
            </a:rPr>
            <a:t>The digital classes as didactic material.</a:t>
          </a:r>
          <a:endParaRPr lang="es-EC" sz="2800" dirty="0">
            <a:solidFill>
              <a:schemeClr val="tx1"/>
            </a:solidFill>
          </a:endParaRPr>
        </a:p>
      </dgm:t>
    </dgm:pt>
    <dgm:pt modelId="{A720A27F-0C4F-4AE6-B876-224240010ACF}" type="parTrans" cxnId="{F16DFC1E-42C2-45FB-9200-29FA45A75706}">
      <dgm:prSet/>
      <dgm:spPr/>
      <dgm:t>
        <a:bodyPr/>
        <a:lstStyle/>
        <a:p>
          <a:endParaRPr lang="es-EC"/>
        </a:p>
      </dgm:t>
    </dgm:pt>
    <dgm:pt modelId="{20E47ED1-BF7D-40B1-8BBF-66FAE7D0480E}" type="sibTrans" cxnId="{F16DFC1E-42C2-45FB-9200-29FA45A75706}">
      <dgm:prSet/>
      <dgm:spPr>
        <a:noFill/>
      </dgm:spPr>
      <dgm:t>
        <a:bodyPr/>
        <a:lstStyle/>
        <a:p>
          <a:endParaRPr lang="es-EC"/>
        </a:p>
      </dgm:t>
    </dgm:pt>
    <dgm:pt modelId="{107055F7-BF6E-4575-89C2-53AFB50312A2}" type="pres">
      <dgm:prSet presAssocID="{675A3EC1-7FC9-47D1-9856-BCFC1AF6C6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F18A09-FC6A-42F9-B8BB-3E3FE62FD18C}" type="pres">
      <dgm:prSet presAssocID="{52EBD5D1-DF71-4CBA-97EE-DD14B0D76BDE}" presName="node" presStyleLbl="node1" presStyleIdx="0" presStyleCnt="1" custAng="10800000" custFlipVert="1" custScaleX="50259" custScaleY="24148" custRadScaleRad="166636" custRadScaleInc="-1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FC55A0-7930-4932-A525-92A11FF68127}" type="presOf" srcId="{675A3EC1-7FC9-47D1-9856-BCFC1AF6C660}" destId="{107055F7-BF6E-4575-89C2-53AFB50312A2}" srcOrd="0" destOrd="0" presId="urn:microsoft.com/office/officeart/2005/8/layout/cycle7"/>
    <dgm:cxn modelId="{63635042-1A6E-4730-981D-E2790E61967A}" type="presOf" srcId="{52EBD5D1-DF71-4CBA-97EE-DD14B0D76BDE}" destId="{91F18A09-FC6A-42F9-B8BB-3E3FE62FD18C}" srcOrd="0" destOrd="0" presId="urn:microsoft.com/office/officeart/2005/8/layout/cycle7"/>
    <dgm:cxn modelId="{F16DFC1E-42C2-45FB-9200-29FA45A75706}" srcId="{675A3EC1-7FC9-47D1-9856-BCFC1AF6C660}" destId="{52EBD5D1-DF71-4CBA-97EE-DD14B0D76BDE}" srcOrd="0" destOrd="0" parTransId="{A720A27F-0C4F-4AE6-B876-224240010ACF}" sibTransId="{20E47ED1-BF7D-40B1-8BBF-66FAE7D0480E}"/>
    <dgm:cxn modelId="{2D40807F-702C-43A6-9497-05559599F3DA}" type="presParOf" srcId="{107055F7-BF6E-4575-89C2-53AFB50312A2}" destId="{91F18A09-FC6A-42F9-B8BB-3E3FE62FD18C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A3EC1-7FC9-47D1-9856-BCFC1AF6C66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EBD5D1-DF71-4CBA-97EE-DD14B0D76BDE}">
      <dgm:prSet phldrT="[Texto]" custT="1"/>
      <dgm:sp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  <a:tileRect/>
        </a:gradFill>
      </dgm:spPr>
      <dgm:t>
        <a:bodyPr/>
        <a:lstStyle/>
        <a:p>
          <a:pPr algn="ctr"/>
          <a:r>
            <a:rPr lang="es-ES" sz="2800" dirty="0" smtClean="0">
              <a:solidFill>
                <a:schemeClr val="tx1"/>
              </a:solidFill>
            </a:rPr>
            <a:t>The English teaching – learning process</a:t>
          </a:r>
          <a:endParaRPr lang="es-EC" sz="2800" dirty="0">
            <a:solidFill>
              <a:schemeClr val="tx1"/>
            </a:solidFill>
          </a:endParaRPr>
        </a:p>
      </dgm:t>
    </dgm:pt>
    <dgm:pt modelId="{A720A27F-0C4F-4AE6-B876-224240010ACF}" type="parTrans" cxnId="{F16DFC1E-42C2-45FB-9200-29FA45A75706}">
      <dgm:prSet/>
      <dgm:spPr/>
      <dgm:t>
        <a:bodyPr/>
        <a:lstStyle/>
        <a:p>
          <a:endParaRPr lang="es-EC"/>
        </a:p>
      </dgm:t>
    </dgm:pt>
    <dgm:pt modelId="{20E47ED1-BF7D-40B1-8BBF-66FAE7D0480E}" type="sibTrans" cxnId="{F16DFC1E-42C2-45FB-9200-29FA45A75706}">
      <dgm:prSet/>
      <dgm:spPr>
        <a:noFill/>
      </dgm:spPr>
      <dgm:t>
        <a:bodyPr/>
        <a:lstStyle/>
        <a:p>
          <a:endParaRPr lang="es-EC"/>
        </a:p>
      </dgm:t>
    </dgm:pt>
    <dgm:pt modelId="{107055F7-BF6E-4575-89C2-53AFB50312A2}" type="pres">
      <dgm:prSet presAssocID="{675A3EC1-7FC9-47D1-9856-BCFC1AF6C6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F18A09-FC6A-42F9-B8BB-3E3FE62FD18C}" type="pres">
      <dgm:prSet presAssocID="{52EBD5D1-DF71-4CBA-97EE-DD14B0D76BDE}" presName="node" presStyleLbl="node1" presStyleIdx="0" presStyleCnt="1" custAng="10800000" custFlipVert="1" custScaleX="56081" custScaleY="28032" custRadScaleRad="168597" custRadScaleInc="2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33D552-6923-44C4-9D3B-70F3C91288EF}" type="presOf" srcId="{52EBD5D1-DF71-4CBA-97EE-DD14B0D76BDE}" destId="{91F18A09-FC6A-42F9-B8BB-3E3FE62FD18C}" srcOrd="0" destOrd="0" presId="urn:microsoft.com/office/officeart/2005/8/layout/cycle7"/>
    <dgm:cxn modelId="{C2157DF6-1E46-446D-A69A-C69A832A7783}" type="presOf" srcId="{675A3EC1-7FC9-47D1-9856-BCFC1AF6C660}" destId="{107055F7-BF6E-4575-89C2-53AFB50312A2}" srcOrd="0" destOrd="0" presId="urn:microsoft.com/office/officeart/2005/8/layout/cycle7"/>
    <dgm:cxn modelId="{F16DFC1E-42C2-45FB-9200-29FA45A75706}" srcId="{675A3EC1-7FC9-47D1-9856-BCFC1AF6C660}" destId="{52EBD5D1-DF71-4CBA-97EE-DD14B0D76BDE}" srcOrd="0" destOrd="0" parTransId="{A720A27F-0C4F-4AE6-B876-224240010ACF}" sibTransId="{20E47ED1-BF7D-40B1-8BBF-66FAE7D0480E}"/>
    <dgm:cxn modelId="{C52C274D-0716-41B8-83BC-49855ECB1CD8}" type="presParOf" srcId="{107055F7-BF6E-4575-89C2-53AFB50312A2}" destId="{91F18A09-FC6A-42F9-B8BB-3E3FE62FD18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87E33-504C-42C8-830D-F7773102E33E}">
      <dsp:nvSpPr>
        <dsp:cNvPr id="0" name=""/>
        <dsp:cNvSpPr/>
      </dsp:nvSpPr>
      <dsp:spPr>
        <a:xfrm>
          <a:off x="3733800" y="1283486"/>
          <a:ext cx="2043312" cy="70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624"/>
              </a:lnTo>
              <a:lnTo>
                <a:pt x="2043312" y="354624"/>
              </a:lnTo>
              <a:lnTo>
                <a:pt x="2043312" y="70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F2448-0264-4A7A-A55D-E3DA729DA7F1}">
      <dsp:nvSpPr>
        <dsp:cNvPr id="0" name=""/>
        <dsp:cNvSpPr/>
      </dsp:nvSpPr>
      <dsp:spPr>
        <a:xfrm>
          <a:off x="1690487" y="1283486"/>
          <a:ext cx="2043312" cy="709248"/>
        </a:xfrm>
        <a:custGeom>
          <a:avLst/>
          <a:gdLst/>
          <a:ahLst/>
          <a:cxnLst/>
          <a:rect l="0" t="0" r="0" b="0"/>
          <a:pathLst>
            <a:path>
              <a:moveTo>
                <a:pt x="2043312" y="0"/>
              </a:moveTo>
              <a:lnTo>
                <a:pt x="2043312" y="354624"/>
              </a:lnTo>
              <a:lnTo>
                <a:pt x="0" y="354624"/>
              </a:lnTo>
              <a:lnTo>
                <a:pt x="0" y="70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0DECA-876B-4CD0-8FF5-D936E94639AB}">
      <dsp:nvSpPr>
        <dsp:cNvPr id="0" name=""/>
        <dsp:cNvSpPr/>
      </dsp:nvSpPr>
      <dsp:spPr>
        <a:xfrm>
          <a:off x="2045112" y="465131"/>
          <a:ext cx="3377375" cy="818354"/>
        </a:xfrm>
        <a:prstGeom prst="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VARIABLES</a:t>
          </a:r>
          <a:endParaRPr lang="es-EC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045112" y="465131"/>
        <a:ext cx="3377375" cy="818354"/>
      </dsp:txXfrm>
    </dsp:sp>
    <dsp:sp modelId="{E2EDCF67-7A27-4599-A25A-9EDC71193BAC}">
      <dsp:nvSpPr>
        <dsp:cNvPr id="0" name=""/>
        <dsp:cNvSpPr/>
      </dsp:nvSpPr>
      <dsp:spPr>
        <a:xfrm>
          <a:off x="1800" y="1992735"/>
          <a:ext cx="3377375" cy="1971289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Independent Variable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The digital classes as didactic material.</a:t>
          </a:r>
          <a:endParaRPr lang="es-EC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00" y="1992735"/>
        <a:ext cx="3377375" cy="1971289"/>
      </dsp:txXfrm>
    </dsp:sp>
    <dsp:sp modelId="{D0AB680E-B5E4-46D5-BB76-090A808AFD79}">
      <dsp:nvSpPr>
        <dsp:cNvPr id="0" name=""/>
        <dsp:cNvSpPr/>
      </dsp:nvSpPr>
      <dsp:spPr>
        <a:xfrm>
          <a:off x="4088424" y="1992735"/>
          <a:ext cx="3377375" cy="1971289"/>
        </a:xfrm>
        <a:prstGeom prst="rect">
          <a:avLst/>
        </a:prstGeom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Dependent Variable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The English –Teaching learning process.</a:t>
          </a:r>
          <a:endParaRPr lang="es-EC" sz="2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88424" y="1992735"/>
        <a:ext cx="3377375" cy="197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18A09-FC6A-42F9-B8BB-3E3FE62FD18C}">
      <dsp:nvSpPr>
        <dsp:cNvPr id="0" name=""/>
        <dsp:cNvSpPr/>
      </dsp:nvSpPr>
      <dsp:spPr>
        <a:xfrm rot="10800000" flipV="1">
          <a:off x="1786130" y="71442"/>
          <a:ext cx="3698114" cy="888418"/>
        </a:xfrm>
        <a:prstGeom prst="roundRect">
          <a:avLst>
            <a:gd name="adj" fmla="val 10000"/>
          </a:avLst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The digital classes as didactic material.</a:t>
          </a:r>
          <a:endParaRPr lang="es-EC" sz="2800" kern="1200" dirty="0">
            <a:solidFill>
              <a:schemeClr val="tx1"/>
            </a:solidFill>
          </a:endParaRPr>
        </a:p>
      </dsp:txBody>
      <dsp:txXfrm rot="-10800000">
        <a:off x="1812151" y="97463"/>
        <a:ext cx="3646072" cy="836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2D084-BF36-4BFB-A154-4E7C5390D74B}" type="datetimeFigureOut">
              <a:rPr lang="es-ES" smtClean="0"/>
              <a:pPr/>
              <a:t>14/04/2014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9ACE7-9AE7-48B6-83FB-BA8B227018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58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9ACE7-9AE7-48B6-83FB-BA8B2270186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Fae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9ACE7-9AE7-48B6-83FB-BA8B2270186E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12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427F10-3176-49DB-8345-2844A11042C2}" type="datetimeFigureOut">
              <a:rPr lang="es-EC" smtClean="0"/>
              <a:pPr/>
              <a:t>14/04/2014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FFF199-2592-4930-8852-791A2ACF341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PowerPoint_Slide1.sldx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07"/>
          <a:stretch/>
        </p:blipFill>
        <p:spPr bwMode="auto">
          <a:xfrm>
            <a:off x="500034" y="260648"/>
            <a:ext cx="1857388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57422" y="642918"/>
            <a:ext cx="5786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UNIVERSITY OF THE ARMED FORCES-ESPE </a:t>
            </a:r>
            <a:r>
              <a:rPr lang="es-EC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s-EC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DEPARTMENT OF LANGUAGES </a:t>
            </a:r>
            <a:r>
              <a:rPr lang="es-EC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s-EC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APPLIED LINGUISTICS CAREER</a:t>
            </a:r>
            <a:r>
              <a:rPr lang="es-EC" sz="1200" dirty="0" smtClean="0"/>
              <a:t/>
            </a:r>
            <a:br>
              <a:rPr lang="es-EC" sz="1200" dirty="0" smtClean="0"/>
            </a:br>
            <a:endParaRPr lang="es-EC" dirty="0" smtClean="0"/>
          </a:p>
          <a:p>
            <a:pPr algn="ctr"/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43306" y="207167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Research project 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785918" y="2500306"/>
            <a:ext cx="6811159" cy="200026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lvl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kumimoji="0" lang="en-US" sz="80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“THE INFLUENCE OF DIGITAL CLASSES AS DIDACTIC MATERIAL TO IMPROVE THE ENGLISH TEACHING – LEARNING PROCESS FOR STUDENTS   ATTENDING FOURTH</a:t>
            </a:r>
            <a:r>
              <a:rPr kumimoji="0" lang="en-US" sz="8000" i="0" u="none" strike="noStrike" kern="1200" cap="small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GRADE </a:t>
            </a:r>
            <a:r>
              <a:rPr kumimoji="0" lang="en-US" sz="80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OF BASIC EDUCATION,  AT UNIDAD EDUCATIVA FAE N</a:t>
            </a:r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º  </a:t>
            </a:r>
            <a:r>
              <a:rPr lang="en-US" sz="8000" cap="small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4, </a:t>
            </a:r>
            <a:r>
              <a:rPr kumimoji="0" lang="en-US" sz="80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DURING THE ACADEMIC THIRD TERM 2012 – FEB</a:t>
            </a:r>
            <a:r>
              <a:rPr lang="en-US" sz="8000" cap="small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sz="80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2013”</a:t>
            </a:r>
            <a:r>
              <a:rPr kumimoji="0" lang="es-EC" sz="80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s-EC" sz="8000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s-EC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es-EC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es-EC" sz="24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Subtítulo"/>
          <p:cNvSpPr txBox="1">
            <a:spLocks noGrp="1"/>
          </p:cNvSpPr>
          <p:nvPr>
            <p:ph type="subTitle" idx="1"/>
          </p:nvPr>
        </p:nvSpPr>
        <p:spPr>
          <a:xfrm>
            <a:off x="2071670" y="4643446"/>
            <a:ext cx="6386514" cy="205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s-EC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by: Karla </a:t>
            </a: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Guayasamín</a:t>
            </a:r>
            <a:endParaRPr lang="en-US" altLang="es-EC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</a:pPr>
            <a:endParaRPr lang="en-US" altLang="es-EC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es-EC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THESIS DIRECTOR:</a:t>
            </a: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MSC. OSWALDO VILLA.</a:t>
            </a:r>
          </a:p>
          <a:p>
            <a:pPr algn="ctr"/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s-EC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THESIS CO-DIRECTOR:</a:t>
            </a:r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MSC. MARCELA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ROSERO. </a:t>
            </a:r>
            <a:endParaRPr lang="es-EC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</a:pPr>
            <a:endParaRPr lang="en-US" altLang="es-EC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560406"/>
          </a:xfrm>
        </p:spPr>
        <p:txBody>
          <a:bodyPr>
            <a:normAutofit/>
          </a:bodyPr>
          <a:lstStyle/>
          <a:p>
            <a:r>
              <a:rPr lang="en-US" dirty="0" smtClean="0"/>
              <a:t>Hypothesis system </a:t>
            </a:r>
            <a:endParaRPr lang="es-EC" dirty="0"/>
          </a:p>
        </p:txBody>
      </p:sp>
      <p:sp>
        <p:nvSpPr>
          <p:cNvPr id="8" name="7 Marco"/>
          <p:cNvSpPr/>
          <p:nvPr/>
        </p:nvSpPr>
        <p:spPr>
          <a:xfrm>
            <a:off x="571472" y="1142984"/>
            <a:ext cx="5429288" cy="2643206"/>
          </a:xfrm>
          <a:prstGeom prst="fram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00100" y="150017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Working hypothesis</a:t>
            </a:r>
          </a:p>
          <a:p>
            <a:endParaRPr lang="en-US" sz="1600" dirty="0" smtClean="0"/>
          </a:p>
          <a:p>
            <a:pPr algn="just"/>
            <a:r>
              <a:rPr lang="en-US" sz="1600" dirty="0" smtClean="0"/>
              <a:t>The development of digital classes as didactic material will improve teaching- learning process at UNIDAD EDUCATIVA FAE No 4, fourth grade of Basic Education.</a:t>
            </a:r>
          </a:p>
          <a:p>
            <a:endParaRPr lang="es-EC" sz="1600" dirty="0"/>
          </a:p>
        </p:txBody>
      </p:sp>
      <p:sp>
        <p:nvSpPr>
          <p:cNvPr id="11" name="10 Marco"/>
          <p:cNvSpPr/>
          <p:nvPr/>
        </p:nvSpPr>
        <p:spPr>
          <a:xfrm>
            <a:off x="2571736" y="4143380"/>
            <a:ext cx="5500726" cy="2500330"/>
          </a:xfrm>
          <a:prstGeom prst="fram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928926" y="4500570"/>
            <a:ext cx="47863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Null  hypothesis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600" dirty="0" smtClean="0"/>
              <a:t>The development of digital classes as didactic material will  not improve teaching- learning process at UNIDAD EDUCATIVA FAE No 4, fourth grade of Basic Education.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87824" y="1052736"/>
            <a:ext cx="2961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III</a:t>
            </a:r>
            <a:endParaRPr lang="es-EC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852936"/>
            <a:ext cx="8229600" cy="19482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METHODOLOGICAL DESIGN </a:t>
            </a:r>
            <a:endParaRPr lang="es-EC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571480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METHODOLOGICAL DESIGN 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6248" y="571480"/>
            <a:ext cx="3483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Quasi Experimental 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85720" y="1571612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POPULATION AND SAMPLE 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14810" y="1285860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Experimental group: 26 students</a:t>
            </a:r>
          </a:p>
          <a:p>
            <a:r>
              <a:rPr lang="en-US" b="1" dirty="0" smtClean="0"/>
              <a:t>Control group :26 students</a:t>
            </a:r>
          </a:p>
          <a:p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28596" y="2714620"/>
            <a:ext cx="229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FIELD WORK 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14810" y="2786058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Unidad Educativa FAE No 4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357158" y="342900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INSTRUMENTS FOR DATA COLLECTION 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8596" y="4214818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Survey  based on questionnaire for teachers.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Pre and post test.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71802" y="785794"/>
            <a:ext cx="2864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IV</a:t>
            </a:r>
            <a:endParaRPr lang="es-EC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852937"/>
            <a:ext cx="8534182" cy="15761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TESTING THE HYPOTHESIS</a:t>
            </a:r>
            <a:endParaRPr lang="es-EC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9792" y="3016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Teachers’ survey </a:t>
            </a:r>
            <a:endParaRPr lang="es-EC" sz="2000" dirty="0"/>
          </a:p>
        </p:txBody>
      </p:sp>
      <p:sp>
        <p:nvSpPr>
          <p:cNvPr id="5" name="4 Rectángulo"/>
          <p:cNvSpPr/>
          <p:nvPr/>
        </p:nvSpPr>
        <p:spPr>
          <a:xfrm>
            <a:off x="428596" y="92867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¿Are you motivated to teach by applying digital classes in this educational institution?</a:t>
            </a:r>
            <a:endParaRPr lang="es-ES" dirty="0"/>
          </a:p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428596" y="3929066"/>
            <a:ext cx="373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¿Do the digital classes help to students in the educational process?</a:t>
            </a:r>
            <a:endParaRPr lang="es-ES" dirty="0"/>
          </a:p>
          <a:p>
            <a:pPr algn="just"/>
            <a:endParaRPr lang="es-EC" dirty="0"/>
          </a:p>
        </p:txBody>
      </p:sp>
      <p:pic>
        <p:nvPicPr>
          <p:cNvPr id="3074" name="Gráfic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00240"/>
            <a:ext cx="3168352" cy="170460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572000" y="100010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¿Are the digital classes easy to apply in your institution?</a:t>
            </a:r>
            <a:endParaRPr lang="es-EC" dirty="0"/>
          </a:p>
        </p:txBody>
      </p:sp>
      <p:pic>
        <p:nvPicPr>
          <p:cNvPr id="3075" name="Gráfico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928802"/>
            <a:ext cx="3387289" cy="1787525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6" name="Gráfico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857760"/>
            <a:ext cx="3168352" cy="175418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4714876" y="3929066"/>
            <a:ext cx="373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¿Do your students use the didactic materials to do activities in their classroom?</a:t>
            </a:r>
            <a:endParaRPr lang="es-ES" dirty="0"/>
          </a:p>
          <a:p>
            <a:pPr algn="just"/>
            <a:endParaRPr lang="es-EC" dirty="0"/>
          </a:p>
        </p:txBody>
      </p:sp>
      <p:pic>
        <p:nvPicPr>
          <p:cNvPr id="3077" name="Gráfico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857760"/>
            <a:ext cx="3393650" cy="175418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2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42860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¿Are the digital classes motivating for the students in the teaching – learning process?</a:t>
            </a:r>
            <a:endParaRPr lang="es-ES" dirty="0"/>
          </a:p>
          <a:p>
            <a:pPr algn="ctr"/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4357686" y="357166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¿Is technology available in the institution for teachers and students to do their tasks?</a:t>
            </a:r>
            <a:endParaRPr lang="es-ES" dirty="0"/>
          </a:p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7158" y="3286124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Among the technological tools available at the institution, ¿ Do you use with most frequency the computer - projector?</a:t>
            </a:r>
            <a:endParaRPr lang="es-ES" dirty="0"/>
          </a:p>
          <a:p>
            <a:pPr algn="ctr"/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4500562" y="3286124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¿Do you like to apply the technology in the classroom?</a:t>
            </a:r>
            <a:endParaRPr lang="es-EC" dirty="0"/>
          </a:p>
        </p:txBody>
      </p:sp>
      <p:pic>
        <p:nvPicPr>
          <p:cNvPr id="4098" name="Gráfico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3499971" cy="1656184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9" name="Gráfico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428736"/>
            <a:ext cx="3570490" cy="1637717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0" name="Gráfico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72008"/>
            <a:ext cx="3499971" cy="2016224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Gráfico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0570"/>
            <a:ext cx="3456384" cy="2016224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9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2976" y="1735942"/>
            <a:ext cx="27089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Level of confidence : 95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Significance level : 0,05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Critical value: 12,338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SimSun"/>
                <a:ea typeface="SimSun"/>
                <a:cs typeface="Times New Roman" pitchFamily="18" charset="0"/>
              </a:rPr>
              <a:t>²</a:t>
            </a:r>
            <a:r>
              <a:rPr lang="en-US" sz="1600" dirty="0" smtClean="0">
                <a:latin typeface="SimSun"/>
                <a:ea typeface="SimSun"/>
                <a:cs typeface="Times New Roman" pitchFamily="18" charset="0"/>
              </a:rPr>
              <a:t>: </a:t>
            </a:r>
            <a:r>
              <a:rPr lang="en-US" sz="1600" dirty="0" smtClean="0">
                <a:latin typeface="Arial" pitchFamily="34" charset="0"/>
                <a:ea typeface="SimSun"/>
                <a:cs typeface="Times New Roman" pitchFamily="18" charset="0"/>
              </a:rPr>
              <a:t>87,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67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640" y="476672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SUMMARY OF THE TEACHERS´ SURVEY RESULTS 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Estrella de 10 puntas"/>
          <p:cNvSpPr/>
          <p:nvPr/>
        </p:nvSpPr>
        <p:spPr>
          <a:xfrm>
            <a:off x="2000232" y="3000372"/>
            <a:ext cx="5286412" cy="2857520"/>
          </a:xfrm>
          <a:prstGeom prst="star10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working hypothesis is accepted and the null is reject, because the chi – square value is higher 87, 67 than the critical value 12,338.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-993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857224" y="4429132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investigation the result of T student value is – 4,76, the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probability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 = 5%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degrees   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freedom  is 50   with   the critical 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value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 2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01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the region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acceptation, 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then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 accepted  the logic  hypothesis: 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development of digital classes as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didactic material will improve teaching –learning process at UNIDAD EDUCATIVA FAE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 4, fourth  grade of Basic 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548680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 POST TEST RESULTS</a:t>
            </a:r>
            <a:endParaRPr lang="es-ES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777779"/>
              </p:ext>
            </p:extLst>
          </p:nvPr>
        </p:nvGraphicFramePr>
        <p:xfrm>
          <a:off x="1763688" y="1785926"/>
          <a:ext cx="4896544" cy="2445036"/>
        </p:xfrm>
        <a:graphic>
          <a:graphicData uri="http://schemas.openxmlformats.org/drawingml/2006/table">
            <a:tbl>
              <a:tblPr firstRow="1" lastRow="1"/>
              <a:tblGrid>
                <a:gridCol w="1656184"/>
                <a:gridCol w="1217148"/>
                <a:gridCol w="2023212"/>
              </a:tblGrid>
              <a:tr h="106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  B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EXPERIMENTAL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   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14,98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es-E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18,48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VARIANCE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11,97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C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DEVIATION 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3,40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dec"/>
                        </a:tabLst>
                      </a:pPr>
                      <a:r>
                        <a:rPr lang="es-E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2440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57422" y="928670"/>
            <a:ext cx="31560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</a:pPr>
            <a:r>
              <a:rPr lang="es-EC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dec"/>
              </a:tabLst>
            </a:pPr>
            <a:r>
              <a:rPr lang="es-EC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POST  -   TEST</a:t>
            </a:r>
            <a:endParaRPr lang="es-EC" sz="14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49579"/>
              </p:ext>
            </p:extLst>
          </p:nvPr>
        </p:nvGraphicFramePr>
        <p:xfrm>
          <a:off x="857224" y="785794"/>
          <a:ext cx="7215238" cy="50813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8644"/>
                <a:gridCol w="3806594"/>
              </a:tblGrid>
              <a:tr h="417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Conclusions </a:t>
                      </a:r>
                      <a:endParaRPr lang="es-EC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Recommendation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es-EC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33000"/>
                      </a:schemeClr>
                    </a:solidFill>
                  </a:tcPr>
                </a:tc>
              </a:tr>
              <a:tr h="4082652"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EC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Digital Classes improved the teaching -learning process.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Incorporate digital classes in a dynamic way.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This research was conducted with the intention of finding a pedagogical strategy to help children in fourth grade of Basic Education, at Unidad Educativa FAE No 4.</a:t>
                      </a:r>
                      <a:endParaRPr kumimoji="0" lang="es-EC" sz="20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  <a:endParaRPr kumimoji="0" lang="es-EC" sz="20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  <a:endParaRPr kumimoji="0" lang="es-EC" sz="20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 continue working with children this kind of projects.</a:t>
                      </a:r>
                      <a:endParaRPr kumimoji="0" lang="es-EC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kumimoji="0" lang="es-E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English teachers for searching in the field of technology for the incorporation of new technological tools in their classes.</a:t>
                      </a:r>
                      <a:endParaRPr kumimoji="0" lang="es-ES" sz="20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None/>
                      </a:pPr>
                      <a:endParaRPr kumimoji="0" lang="es-EC" sz="20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71800" y="785794"/>
            <a:ext cx="30077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V</a:t>
            </a:r>
            <a:endParaRPr lang="es-EC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852937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PROPOSAL </a:t>
            </a:r>
            <a:endParaRPr lang="es-EC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749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20620" y="1556792"/>
            <a:ext cx="3743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one  </a:t>
            </a:r>
            <a:endParaRPr lang="es-EC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2500306"/>
            <a:ext cx="8229600" cy="221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RESEARCH PROBLEM </a:t>
            </a:r>
            <a:endParaRPr lang="es-EC" sz="4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95736" y="69269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Proposal </a:t>
            </a:r>
            <a:endParaRPr lang="es-EC" sz="5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034" y="2214554"/>
            <a:ext cx="798676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How use the digital classes in the learning process for students attending the fourth grade of basic education, at Unidad Educativa FAE N</a:t>
            </a:r>
            <a:r>
              <a:rPr lang="en-US" sz="3600" dirty="0" smtClean="0">
                <a:solidFill>
                  <a:schemeClr val="tx1"/>
                </a:solidFill>
                <a:cs typeface="Calibri" pitchFamily="34" charset="0"/>
              </a:rPr>
              <a:t>º4.</a:t>
            </a:r>
            <a:endParaRPr lang="es-EC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7" y="796062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s-EC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786050" y="1357298"/>
            <a:ext cx="55734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Institution</a:t>
            </a:r>
            <a:r>
              <a:rPr lang="en-US" sz="1600" b="1" dirty="0"/>
              <a:t>: </a:t>
            </a:r>
            <a:r>
              <a:rPr lang="en-US" sz="1600" dirty="0" smtClean="0"/>
              <a:t>Unidad  Educativa FAE </a:t>
            </a:r>
            <a:r>
              <a:rPr lang="en-US" sz="1600" dirty="0"/>
              <a:t>N</a:t>
            </a:r>
            <a:r>
              <a:rPr lang="en-US" sz="1600" dirty="0">
                <a:cs typeface="Calibri" pitchFamily="34" charset="0"/>
              </a:rPr>
              <a:t>º4</a:t>
            </a:r>
            <a:endParaRPr lang="es-EC" sz="1600" dirty="0"/>
          </a:p>
          <a:p>
            <a:r>
              <a:rPr lang="es-EC" sz="1600" b="1" dirty="0" smtClean="0"/>
              <a:t>Address</a:t>
            </a:r>
            <a:r>
              <a:rPr lang="es-EC" sz="1600" b="1" dirty="0"/>
              <a:t>: </a:t>
            </a:r>
            <a:r>
              <a:rPr lang="es-EC" sz="1600" dirty="0" smtClean="0"/>
              <a:t>Vía a Jaramijo</a:t>
            </a:r>
            <a:endParaRPr lang="es-EC" sz="1600" dirty="0"/>
          </a:p>
          <a:p>
            <a:r>
              <a:rPr lang="en-US" sz="1600" b="1" dirty="0" smtClean="0"/>
              <a:t>Location</a:t>
            </a:r>
            <a:r>
              <a:rPr lang="en-US" sz="1600" b="1" dirty="0"/>
              <a:t>: </a:t>
            </a:r>
            <a:r>
              <a:rPr lang="en-US" sz="1600" dirty="0" smtClean="0"/>
              <a:t>Manta-Ecuador</a:t>
            </a:r>
            <a:r>
              <a:rPr lang="en-US" sz="1600" b="1" dirty="0" smtClean="0"/>
              <a:t> </a:t>
            </a:r>
            <a:endParaRPr lang="es-EC" sz="1600" dirty="0"/>
          </a:p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34" y="4000504"/>
            <a:ext cx="21602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ackground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1857364"/>
            <a:ext cx="22784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Data Information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86050" y="3357562"/>
            <a:ext cx="5851209" cy="1708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proposal consists </a:t>
            </a:r>
            <a:r>
              <a:rPr lang="en-US" dirty="0" smtClean="0"/>
              <a:t>in the application of digital classes in the classroom with the correct use of technological tool </a:t>
            </a:r>
            <a:r>
              <a:rPr lang="es-ES" dirty="0"/>
              <a:t>.</a:t>
            </a:r>
            <a:endParaRPr lang="es-EC" sz="1500" dirty="0"/>
          </a:p>
          <a:p>
            <a:r>
              <a:rPr lang="en-US" sz="1500" b="1" dirty="0"/>
              <a:t> </a:t>
            </a:r>
            <a:endParaRPr lang="es-EC" sz="1500" dirty="0"/>
          </a:p>
          <a:p>
            <a:r>
              <a:rPr lang="en-US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41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72" y="57148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OBJECTIVES  </a:t>
            </a: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Esquina doblada"/>
          <p:cNvSpPr/>
          <p:nvPr/>
        </p:nvSpPr>
        <p:spPr>
          <a:xfrm>
            <a:off x="2500298" y="1285860"/>
            <a:ext cx="6143668" cy="407196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2571736" y="1285861"/>
            <a:ext cx="58206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General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objectives </a:t>
            </a:r>
            <a:endParaRPr lang="es-EC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To </a:t>
            </a:r>
            <a:r>
              <a:rPr lang="en-US" dirty="0" smtClean="0"/>
              <a:t>design digital classes to help English language teachers to know, manage and develop techniques in the implementation of technological tool, for the teaching -learning process.</a:t>
            </a:r>
            <a:endParaRPr lang="es-EC" dirty="0"/>
          </a:p>
          <a:p>
            <a:pPr algn="just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Specific objectives</a:t>
            </a:r>
            <a:endParaRPr lang="es-EC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To provide teachers with more ideas and strategies to incorporate technology in the classroom</a:t>
            </a:r>
            <a:r>
              <a:rPr lang="en-US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To develop on the teachers professional competencies that allow their students to learn in a fun and dynamic way.</a:t>
            </a:r>
            <a:endParaRPr lang="en-US" dirty="0"/>
          </a:p>
          <a:p>
            <a:pPr algn="just"/>
            <a:endParaRPr lang="es-EC" dirty="0"/>
          </a:p>
          <a:p>
            <a:endParaRPr lang="es-EC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8864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ACTIVITIES </a:t>
            </a:r>
            <a:endParaRPr lang="es-EC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000108"/>
            <a:ext cx="4071966" cy="470898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Activities # 1.- </a:t>
            </a:r>
            <a:r>
              <a:rPr lang="en-US" sz="1600" dirty="0" smtClean="0"/>
              <a:t>Presentation of vocabulary in power point.</a:t>
            </a:r>
            <a:endParaRPr lang="es-EC" sz="1600" dirty="0"/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smtClean="0"/>
              <a:t>Objective</a:t>
            </a:r>
            <a:r>
              <a:rPr lang="en-US" sz="1600" b="1" dirty="0"/>
              <a:t>:</a:t>
            </a:r>
            <a:r>
              <a:rPr lang="en-US" sz="1600" dirty="0"/>
              <a:t> To </a:t>
            </a:r>
            <a:r>
              <a:rPr lang="en-US" sz="1600" dirty="0" smtClean="0"/>
              <a:t>motivate to the students in the learning of the vocabulary.</a:t>
            </a:r>
            <a:endParaRPr lang="es-EC" sz="1600" dirty="0"/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smtClean="0"/>
              <a:t>Human and technological resource: </a:t>
            </a:r>
          </a:p>
          <a:p>
            <a:pPr algn="just"/>
            <a:r>
              <a:rPr lang="en-US" sz="1600" dirty="0" smtClean="0"/>
              <a:t>Computer</a:t>
            </a:r>
          </a:p>
          <a:p>
            <a:pPr algn="just"/>
            <a:r>
              <a:rPr lang="en-US" sz="1600" dirty="0" smtClean="0"/>
              <a:t>Projector</a:t>
            </a:r>
          </a:p>
          <a:p>
            <a:pPr algn="just"/>
            <a:r>
              <a:rPr lang="en-US" sz="1600" dirty="0" smtClean="0"/>
              <a:t>Teacher</a:t>
            </a:r>
          </a:p>
          <a:p>
            <a:pPr algn="just"/>
            <a:r>
              <a:rPr lang="en-US" sz="1600" dirty="0" smtClean="0"/>
              <a:t>Students</a:t>
            </a:r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smtClean="0"/>
              <a:t>Development </a:t>
            </a:r>
            <a:r>
              <a:rPr lang="en-US" sz="1600" b="1" dirty="0"/>
              <a:t>of activity # 1 </a:t>
            </a:r>
            <a:endParaRPr lang="en-US" sz="1600" dirty="0" smtClean="0"/>
          </a:p>
          <a:p>
            <a:pPr lvl="0" algn="just"/>
            <a:r>
              <a:rPr lang="en-US" sz="1600" dirty="0" smtClean="0"/>
              <a:t>The </a:t>
            </a:r>
            <a:r>
              <a:rPr lang="en-US" sz="1600" dirty="0"/>
              <a:t>teacher </a:t>
            </a:r>
            <a:r>
              <a:rPr lang="en-US" sz="1600" dirty="0" smtClean="0"/>
              <a:t>presents the vocabulary to the students, then the students identify each word and practice the pronunciation of words.  </a:t>
            </a:r>
          </a:p>
          <a:p>
            <a:pPr lvl="0" algn="just"/>
            <a:endParaRPr lang="es-EC" sz="1600" dirty="0"/>
          </a:p>
          <a:p>
            <a:r>
              <a:rPr lang="en-US" sz="1200" dirty="0" smtClean="0"/>
              <a:t> </a:t>
            </a:r>
            <a:endParaRPr lang="es-EC" sz="1200" dirty="0"/>
          </a:p>
        </p:txBody>
      </p:sp>
      <p:pic>
        <p:nvPicPr>
          <p:cNvPr id="1026" name="Imagen 1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G:\DSC_7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328614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3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857232"/>
            <a:ext cx="4000528" cy="42165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Activities # </a:t>
            </a:r>
            <a:r>
              <a:rPr lang="en-US" sz="1600" b="1" dirty="0" smtClean="0"/>
              <a:t>2.- </a:t>
            </a:r>
            <a:r>
              <a:rPr lang="en-US" sz="1600" dirty="0" smtClean="0"/>
              <a:t>Matching</a:t>
            </a:r>
            <a:endParaRPr lang="es-EC" sz="1600" dirty="0"/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smtClean="0"/>
              <a:t>Objective</a:t>
            </a:r>
            <a:r>
              <a:rPr lang="en-US" sz="1600" b="1" dirty="0"/>
              <a:t>:</a:t>
            </a:r>
            <a:r>
              <a:rPr lang="en-US" sz="1600" dirty="0"/>
              <a:t> To </a:t>
            </a:r>
            <a:r>
              <a:rPr lang="en-US" sz="1600" dirty="0" smtClean="0"/>
              <a:t>choose the correct answer.</a:t>
            </a:r>
            <a:endParaRPr lang="es-EC" sz="1600" dirty="0"/>
          </a:p>
          <a:p>
            <a:pPr algn="just"/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smtClean="0"/>
              <a:t>Human and technological resource: </a:t>
            </a:r>
          </a:p>
          <a:p>
            <a:pPr algn="just"/>
            <a:r>
              <a:rPr lang="en-US" sz="1600" dirty="0" smtClean="0"/>
              <a:t>Computer</a:t>
            </a:r>
          </a:p>
          <a:p>
            <a:pPr algn="just"/>
            <a:r>
              <a:rPr lang="en-US" sz="1600" dirty="0" smtClean="0"/>
              <a:t>Teacher</a:t>
            </a:r>
          </a:p>
          <a:p>
            <a:pPr algn="just"/>
            <a:r>
              <a:rPr lang="en-US" sz="1600" dirty="0" smtClean="0"/>
              <a:t>Students</a:t>
            </a:r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r>
              <a:rPr lang="en-US" sz="1600" b="1" dirty="0" smtClean="0"/>
              <a:t>Development </a:t>
            </a:r>
            <a:r>
              <a:rPr lang="en-US" sz="1600" b="1" dirty="0"/>
              <a:t>of activity # </a:t>
            </a:r>
            <a:r>
              <a:rPr lang="en-US" sz="1600" b="1" dirty="0" smtClean="0"/>
              <a:t>2 </a:t>
            </a:r>
            <a:endParaRPr lang="en-US" sz="1600" dirty="0" smtClean="0"/>
          </a:p>
          <a:p>
            <a:pPr lvl="0" algn="just"/>
            <a:r>
              <a:rPr lang="en-US" sz="1600" dirty="0" smtClean="0"/>
              <a:t>The </a:t>
            </a:r>
            <a:r>
              <a:rPr lang="en-US" sz="1600" dirty="0"/>
              <a:t>teacher </a:t>
            </a:r>
            <a:r>
              <a:rPr lang="en-US" sz="1600" dirty="0" smtClean="0"/>
              <a:t>explain the activity to the students then the students listen  the possible answers and they match the correct.</a:t>
            </a:r>
          </a:p>
          <a:p>
            <a:pPr lvl="0" algn="just"/>
            <a:endParaRPr lang="es-EC" sz="1200" dirty="0"/>
          </a:p>
        </p:txBody>
      </p:sp>
      <p:pic>
        <p:nvPicPr>
          <p:cNvPr id="2050" name="Imagen 2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072066" y="3000372"/>
          <a:ext cx="3629025" cy="21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a" r:id="rId5" imgW="4570378" imgH="3427559" progId="PowerPoint.Slide.12">
                  <p:embed/>
                </p:oleObj>
              </mc:Choice>
              <mc:Fallback>
                <p:oleObj name="Diapositiva" r:id="rId5" imgW="4570378" imgH="3427559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3000372"/>
                        <a:ext cx="3629025" cy="2100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3" y="928670"/>
            <a:ext cx="4643470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0100" y="571480"/>
            <a:ext cx="65389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 identification </a:t>
            </a:r>
            <a:endParaRPr lang="es-EC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89278"/>
              </p:ext>
            </p:extLst>
          </p:nvPr>
        </p:nvGraphicFramePr>
        <p:xfrm>
          <a:off x="571472" y="1714488"/>
          <a:ext cx="7500990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7702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Cause</a:t>
                      </a:r>
                      <a:endParaRPr lang="es-EC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Effect </a:t>
                      </a:r>
                      <a:endParaRPr lang="es-EC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8868">
                <a:tc>
                  <a:txBody>
                    <a:bodyPr/>
                    <a:lstStyle/>
                    <a:p>
                      <a:pPr algn="just"/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Lack of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teacher’s initiative to create their own teaching material.</a:t>
                      </a: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Scarce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application of strategies.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None/>
                      </a:pPr>
                      <a:endParaRPr lang="en-US" sz="18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Lack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of teacher’s motivation for using the technological equipment.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Few application of teaching materials.</a:t>
                      </a:r>
                    </a:p>
                    <a:p>
                      <a:pPr algn="just"/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The</a:t>
                      </a: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 English teaching learning process is traditional.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itchFamily="34" charset="0"/>
                          <a:cs typeface="Calibri" pitchFamily="34" charset="0"/>
                        </a:rPr>
                        <a:t>Few active participation of the students.</a:t>
                      </a:r>
                      <a:endParaRPr lang="en-US" sz="18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/>
                      <a:endParaRPr lang="es-EC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7929618" cy="52864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MAIN PROBLEM </a:t>
            </a:r>
            <a:endParaRPr lang="es-EC" sz="2000" dirty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Do the digital classes as didactic material   influence the English  teaching</a:t>
            </a: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Learning   process   for    students    attending   the  fourth  grade of Basic </a:t>
            </a:r>
          </a:p>
          <a:p>
            <a:pPr algn="just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Education,  at 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Unidad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Educativa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FAE  </a:t>
            </a:r>
            <a:r>
              <a:rPr lang="en-US" sz="2000" cap="small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º  4 ?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SECONDARY PROBLEMS </a:t>
            </a:r>
            <a:endParaRPr lang="es-EC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900" dirty="0" smtClean="0">
                <a:latin typeface="Calibri" pitchFamily="34" charset="0"/>
                <a:cs typeface="Calibri" pitchFamily="34" charset="0"/>
              </a:rPr>
              <a:t>Are   there   sufficient  teaching   materials for the teaching – learning process for students  of fourth grade of Basic Education?</a:t>
            </a:r>
          </a:p>
          <a:p>
            <a:pPr algn="just">
              <a:buNone/>
            </a:pPr>
            <a:endParaRPr lang="es-EC" sz="19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900" dirty="0" smtClean="0">
                <a:latin typeface="Calibri" pitchFamily="34" charset="0"/>
                <a:cs typeface="Calibri" pitchFamily="34" charset="0"/>
              </a:rPr>
              <a:t>What types digital materials are being used in the English teaching-learning process for students  of fourth grade of Basic Education ?</a:t>
            </a:r>
          </a:p>
          <a:p>
            <a:pPr algn="just">
              <a:buNone/>
            </a:pPr>
            <a:endParaRPr lang="es-EC" sz="19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900" dirty="0" smtClean="0">
                <a:latin typeface="Calibri" pitchFamily="34" charset="0"/>
                <a:cs typeface="Calibri" pitchFamily="34" charset="0"/>
              </a:rPr>
              <a:t>What are the most adequate teaching materials and equipment to work with children  of  fourth grade of Basic Education?</a:t>
            </a:r>
            <a:endParaRPr lang="es-EC" sz="1900" dirty="0" smtClean="0">
              <a:latin typeface="Calibri" pitchFamily="34" charset="0"/>
              <a:cs typeface="Calibri" pitchFamily="34" charset="0"/>
            </a:endParaRPr>
          </a:p>
          <a:p>
            <a:endParaRPr lang="es-EC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14480" y="285728"/>
            <a:ext cx="4846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  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setting</a:t>
            </a:r>
            <a:r>
              <a:rPr lang="en-US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C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VARIABLES MATRIX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42910" y="1357298"/>
          <a:ext cx="74676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71670" y="357166"/>
            <a:ext cx="50720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s-ES" sz="48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00298" y="1428736"/>
            <a:ext cx="5857915" cy="2000264"/>
            <a:chOff x="1904507" y="1231"/>
            <a:chExt cx="5940891" cy="2454924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grpSpPr>
        <p:sp>
          <p:nvSpPr>
            <p:cNvPr id="10" name="9 Flecha derecha"/>
            <p:cNvSpPr/>
            <p:nvPr/>
          </p:nvSpPr>
          <p:spPr>
            <a:xfrm>
              <a:off x="1904507" y="1231"/>
              <a:ext cx="5940891" cy="2454924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lecha derecha 4"/>
            <p:cNvSpPr/>
            <p:nvPr/>
          </p:nvSpPr>
          <p:spPr>
            <a:xfrm>
              <a:off x="1904507" y="264259"/>
              <a:ext cx="5012928" cy="1923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800" kern="1200" dirty="0"/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C" sz="1400" kern="1200" dirty="0" smtClean="0"/>
                <a:t>    </a:t>
              </a:r>
              <a:r>
                <a:rPr lang="es-EC" sz="1500" kern="1200" dirty="0" smtClean="0">
                  <a:latin typeface="+mj-lt"/>
                </a:rPr>
                <a:t>To analyze the impact of the digital classes  as educational support to the classroom practices in the English language teaching</a:t>
              </a:r>
              <a:r>
                <a:rPr lang="es-EC" sz="1500" dirty="0" smtClean="0">
                  <a:latin typeface="+mj-lt"/>
                </a:rPr>
                <a:t> – learning process </a:t>
              </a:r>
              <a:r>
                <a:rPr lang="en-US" sz="1600" dirty="0" smtClean="0">
                  <a:latin typeface="+mj-lt"/>
                  <a:cs typeface="Calibri" pitchFamily="34" charset="0"/>
                </a:rPr>
                <a:t>for students  of fourth grade of Basic Education, at  Unidad Educativa  FAE  </a:t>
              </a:r>
              <a:r>
                <a:rPr lang="en-US" sz="1600" cap="small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cs typeface="Calibri" pitchFamily="34" charset="0"/>
                </a:rPr>
                <a:t>N</a:t>
              </a:r>
              <a:r>
                <a:rPr lang="en-US" sz="1600" dirty="0" smtClean="0">
                  <a:latin typeface="+mj-lt"/>
                  <a:cs typeface="Calibri" pitchFamily="34" charset="0"/>
                </a:rPr>
                <a:t>º  4 .</a:t>
              </a:r>
              <a:endParaRPr lang="es-ES" sz="1500" kern="1200" dirty="0">
                <a:latin typeface="+mj-lt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285720" y="1714488"/>
            <a:ext cx="2096491" cy="1479236"/>
            <a:chOff x="3473" y="407244"/>
            <a:chExt cx="2382211" cy="14792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13 Rectángulo redondeado"/>
            <p:cNvSpPr/>
            <p:nvPr/>
          </p:nvSpPr>
          <p:spPr>
            <a:xfrm>
              <a:off x="3473" y="407244"/>
              <a:ext cx="2382211" cy="1479236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75683" y="479454"/>
              <a:ext cx="2237791" cy="1334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300" kern="1200" dirty="0" smtClean="0">
                  <a:solidFill>
                    <a:schemeClr val="tx1"/>
                  </a:solidFill>
                </a:rPr>
                <a:t>General</a:t>
              </a:r>
              <a:endParaRPr lang="es-ES" sz="3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85720" y="3929066"/>
            <a:ext cx="2214578" cy="1428760"/>
            <a:chOff x="0" y="2437985"/>
            <a:chExt cx="2344026" cy="184406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7" name="16 Rectángulo redondeado"/>
            <p:cNvSpPr/>
            <p:nvPr/>
          </p:nvSpPr>
          <p:spPr>
            <a:xfrm>
              <a:off x="0" y="2437985"/>
              <a:ext cx="2344026" cy="184406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75614" y="2622391"/>
              <a:ext cx="2163986" cy="14082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dirty="0" smtClean="0">
                  <a:solidFill>
                    <a:schemeClr val="tx1"/>
                  </a:solidFill>
                </a:rPr>
                <a:t>S</a:t>
              </a:r>
              <a:r>
                <a:rPr lang="es-ES" sz="2800" kern="1200" dirty="0" smtClean="0">
                  <a:solidFill>
                    <a:schemeClr val="tx1"/>
                  </a:solidFill>
                </a:rPr>
                <a:t>pecifics</a:t>
              </a:r>
              <a:endParaRPr lang="es-ES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Esquina doblada"/>
          <p:cNvSpPr/>
          <p:nvPr/>
        </p:nvSpPr>
        <p:spPr>
          <a:xfrm>
            <a:off x="2571736" y="4000504"/>
            <a:ext cx="5643602" cy="1285884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C" sz="1500" dirty="0" smtClean="0">
              <a:solidFill>
                <a:schemeClr val="tx1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C" sz="1500" dirty="0" smtClean="0">
              <a:solidFill>
                <a:schemeClr val="tx1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EC" sz="1500" dirty="0" smtClean="0">
              <a:solidFill>
                <a:schemeClr val="tx1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+mj-lt"/>
              </a:rPr>
              <a:t>To evaluate the perception  of teachers and students about  the    digital   classes. </a:t>
            </a: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+mj-lt"/>
              </a:rPr>
              <a:t>To design a set of digital classes as an experiment.</a:t>
            </a:r>
            <a:endParaRPr lang="es-ES" sz="1600" dirty="0" smtClean="0">
              <a:latin typeface="+mj-lt"/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500" dirty="0" smtClean="0">
              <a:solidFill>
                <a:schemeClr val="tx1"/>
              </a:solidFill>
            </a:endParaRPr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1000108"/>
            <a:ext cx="4512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TWO </a:t>
            </a:r>
            <a:endParaRPr lang="es-EC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2643182"/>
            <a:ext cx="8229600" cy="1205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THEORETICAL FRAME </a:t>
            </a:r>
            <a:endParaRPr lang="es-EC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714348" y="357166"/>
          <a:ext cx="735811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928662" y="1714488"/>
            <a:ext cx="2175876" cy="714380"/>
            <a:chOff x="-1325977" y="3610497"/>
            <a:chExt cx="2523232" cy="1261616"/>
          </a:xfrm>
          <a:solidFill>
            <a:srgbClr val="CCECFF"/>
          </a:solidFill>
        </p:grpSpPr>
        <p:sp>
          <p:nvSpPr>
            <p:cNvPr id="6" name="5 Rectángulo redondeado"/>
            <p:cNvSpPr/>
            <p:nvPr/>
          </p:nvSpPr>
          <p:spPr>
            <a:xfrm>
              <a:off x="-1325977" y="3610497"/>
              <a:ext cx="2523232" cy="1261616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-1066046" y="3610497"/>
              <a:ext cx="2117961" cy="11877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solidFill>
                    <a:schemeClr val="tx1"/>
                  </a:solidFill>
                </a:rPr>
                <a:t>Digital equipment </a:t>
              </a:r>
              <a:endParaRPr lang="es-EC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714876" y="1714488"/>
            <a:ext cx="3166174" cy="714380"/>
            <a:chOff x="4555832" y="3610497"/>
            <a:chExt cx="2523232" cy="12616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8 Rectángulo redondeado"/>
            <p:cNvSpPr/>
            <p:nvPr/>
          </p:nvSpPr>
          <p:spPr>
            <a:xfrm>
              <a:off x="4555832" y="3610497"/>
              <a:ext cx="2523232" cy="12616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4592783" y="3647448"/>
              <a:ext cx="2449330" cy="11877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solidFill>
                    <a:schemeClr val="tx1"/>
                  </a:solidFill>
                </a:rPr>
                <a:t>Digital resources</a:t>
              </a:r>
              <a:endParaRPr lang="es-EC" sz="2000" kern="1200" dirty="0"/>
            </a:p>
          </p:txBody>
        </p:sp>
      </p:grpSp>
      <p:cxnSp>
        <p:nvCxnSpPr>
          <p:cNvPr id="14" name="13 Conector recto"/>
          <p:cNvCxnSpPr/>
          <p:nvPr/>
        </p:nvCxnSpPr>
        <p:spPr>
          <a:xfrm rot="5400000">
            <a:off x="4071934" y="135729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000232" y="1428736"/>
            <a:ext cx="4357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6215868" y="15708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1858150" y="15708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1858150" y="25709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rot="5400000">
            <a:off x="6215868" y="257095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37 Grupo"/>
          <p:cNvGrpSpPr/>
          <p:nvPr/>
        </p:nvGrpSpPr>
        <p:grpSpPr>
          <a:xfrm>
            <a:off x="857224" y="2714620"/>
            <a:ext cx="2453695" cy="2000264"/>
            <a:chOff x="-1325977" y="3610497"/>
            <a:chExt cx="2523232" cy="12616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38 Rectángulo redondeado"/>
            <p:cNvSpPr/>
            <p:nvPr/>
          </p:nvSpPr>
          <p:spPr>
            <a:xfrm>
              <a:off x="-1325977" y="3610497"/>
              <a:ext cx="2523232" cy="12616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-1262307" y="3649548"/>
              <a:ext cx="2277338" cy="11877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>
                  <a:solidFill>
                    <a:schemeClr val="tx1"/>
                  </a:solidFill>
                </a:rPr>
                <a:t>Computer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solidFill>
                    <a:schemeClr val="tx1"/>
                  </a:solidFill>
                </a:rPr>
                <a:t>Tablet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>
                  <a:solidFill>
                    <a:schemeClr val="tx1"/>
                  </a:solidFill>
                </a:rPr>
                <a:t>DVD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err="1" smtClean="0">
                  <a:solidFill>
                    <a:schemeClr val="tx1"/>
                  </a:solidFill>
                </a:rPr>
                <a:t>Projector</a:t>
              </a:r>
              <a:endParaRPr lang="es-EC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40 Rectángulo"/>
          <p:cNvSpPr/>
          <p:nvPr/>
        </p:nvSpPr>
        <p:spPr>
          <a:xfrm>
            <a:off x="4786314" y="2714620"/>
            <a:ext cx="3214710" cy="2072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 smtClean="0"/>
              <a:t>Games and activities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 smtClean="0"/>
              <a:t>Free lesson using power  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/>
              <a:t>  point.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 smtClean="0"/>
              <a:t>Videos  on internet for kids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 smtClean="0"/>
              <a:t>Songs on internet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s-EC" dirty="0" err="1" smtClean="0"/>
              <a:t>Matching</a:t>
            </a:r>
            <a:r>
              <a:rPr lang="es-EC" dirty="0" smtClean="0"/>
              <a:t> </a:t>
            </a:r>
            <a:r>
              <a:rPr lang="es-EC" dirty="0" err="1" smtClean="0"/>
              <a:t>activities</a:t>
            </a:r>
            <a:endParaRPr lang="es-EC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714348" y="357166"/>
          <a:ext cx="735811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13 Conector recto"/>
          <p:cNvCxnSpPr/>
          <p:nvPr/>
        </p:nvCxnSpPr>
        <p:spPr>
          <a:xfrm rot="5400000">
            <a:off x="3821107" y="1821645"/>
            <a:ext cx="78661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000100" y="1643050"/>
            <a:ext cx="65008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750861" y="189228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2322497" y="189228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5465769" y="1892289"/>
            <a:ext cx="4992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7251719" y="189228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428596" y="2143116"/>
            <a:ext cx="1071570" cy="672534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kern="1200" dirty="0" smtClean="0">
                <a:solidFill>
                  <a:schemeClr val="tx1"/>
                </a:solidFill>
              </a:rPr>
              <a:t>Methods</a:t>
            </a:r>
            <a:endParaRPr lang="es-EC" kern="12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857356" y="2143116"/>
            <a:ext cx="1428760" cy="672534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solidFill>
                  <a:schemeClr val="tx1"/>
                </a:solidFill>
              </a:rPr>
              <a:t>Techniques</a:t>
            </a:r>
            <a:endParaRPr lang="es-EC" kern="12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500430" y="2143116"/>
            <a:ext cx="1428760" cy="672534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solidFill>
                  <a:schemeClr val="tx1"/>
                </a:solidFill>
              </a:rPr>
              <a:t>Strategies</a:t>
            </a:r>
            <a:endParaRPr lang="es-EC" kern="1200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000628" y="2143116"/>
            <a:ext cx="1500198" cy="672534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kern="1200" dirty="0" smtClean="0">
                <a:solidFill>
                  <a:schemeClr val="tx1"/>
                </a:solidFill>
              </a:rPr>
              <a:t>Curriculum &amp; pedagogy</a:t>
            </a:r>
            <a:endParaRPr lang="es-EC" kern="1200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715140" y="2143116"/>
            <a:ext cx="1571636" cy="672534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kern="1200" dirty="0" smtClean="0">
                <a:solidFill>
                  <a:schemeClr val="tx1"/>
                </a:solidFill>
              </a:rPr>
              <a:t>Classroom environment &amp; culture</a:t>
            </a:r>
            <a:endParaRPr lang="es-EC" kern="1200" dirty="0">
              <a:solidFill>
                <a:schemeClr val="tx1"/>
              </a:solidFill>
            </a:endParaRPr>
          </a:p>
        </p:txBody>
      </p:sp>
      <p:cxnSp>
        <p:nvCxnSpPr>
          <p:cNvPr id="42" name="41 Conector recto"/>
          <p:cNvCxnSpPr/>
          <p:nvPr/>
        </p:nvCxnSpPr>
        <p:spPr>
          <a:xfrm rot="5400000">
            <a:off x="858018" y="292814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428596" y="3071810"/>
            <a:ext cx="1071570" cy="1214446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kern="1200" dirty="0" smtClean="0">
                <a:solidFill>
                  <a:schemeClr val="tx1"/>
                </a:solidFill>
              </a:rPr>
              <a:t>Types of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kern="1200" dirty="0" smtClean="0">
                <a:solidFill>
                  <a:schemeClr val="tx1"/>
                </a:solidFill>
              </a:rPr>
              <a:t>Methods</a:t>
            </a:r>
            <a:endParaRPr lang="es-EC" kern="1200" dirty="0">
              <a:solidFill>
                <a:schemeClr val="tx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928794" y="3071810"/>
            <a:ext cx="1428760" cy="1214446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solidFill>
                  <a:schemeClr val="tx1"/>
                </a:solidFill>
              </a:rPr>
              <a:t>Types of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kern="1200" dirty="0" smtClean="0">
                <a:solidFill>
                  <a:schemeClr val="tx1"/>
                </a:solidFill>
              </a:rPr>
              <a:t>Techniques</a:t>
            </a:r>
            <a:endParaRPr lang="es-EC" kern="1200" dirty="0">
              <a:solidFill>
                <a:schemeClr val="tx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500430" y="3071810"/>
            <a:ext cx="1357322" cy="1214446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solidFill>
                  <a:schemeClr val="tx1"/>
                </a:solidFill>
              </a:rPr>
              <a:t>Types of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kern="1200" dirty="0" smtClean="0">
                <a:solidFill>
                  <a:schemeClr val="tx1"/>
                </a:solidFill>
              </a:rPr>
              <a:t>Strategies</a:t>
            </a:r>
            <a:endParaRPr lang="es-EC" kern="1200" dirty="0">
              <a:solidFill>
                <a:schemeClr val="tx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5000628" y="3071810"/>
            <a:ext cx="1500198" cy="1285884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solidFill>
                  <a:schemeClr val="tx1"/>
                </a:solidFill>
              </a:rPr>
              <a:t>-Teaching approach.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solidFill>
                  <a:schemeClr val="tx1"/>
                </a:solidFill>
              </a:rPr>
              <a:t>-</a:t>
            </a:r>
            <a:r>
              <a:rPr lang="es-EC" kern="1200" dirty="0" smtClean="0">
                <a:solidFill>
                  <a:schemeClr val="tx1"/>
                </a:solidFill>
              </a:rPr>
              <a:t>Scaffold</a:t>
            </a:r>
            <a:r>
              <a:rPr lang="es-EC" dirty="0" smtClean="0">
                <a:solidFill>
                  <a:schemeClr val="tx1"/>
                </a:solidFill>
              </a:rPr>
              <a:t>s for learning.</a:t>
            </a:r>
            <a:endParaRPr lang="es-EC" kern="1200" dirty="0">
              <a:solidFill>
                <a:schemeClr val="tx1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715140" y="3071810"/>
            <a:ext cx="1643074" cy="1214446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>
                <a:solidFill>
                  <a:schemeClr val="tx1"/>
                </a:solidFill>
              </a:rPr>
              <a:t>Physical environment</a:t>
            </a:r>
            <a:endParaRPr lang="es-EC" kern="1200" dirty="0">
              <a:solidFill>
                <a:schemeClr val="tx1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>
          <a:xfrm rot="5400000">
            <a:off x="893737" y="439261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142844" y="4500570"/>
            <a:ext cx="1643074" cy="1428760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-Grammar</a:t>
            </a:r>
            <a:r>
              <a:rPr lang="es-EC" sz="1200" dirty="0" smtClean="0">
                <a:solidFill>
                  <a:schemeClr val="tx1"/>
                </a:solidFill>
              </a:rPr>
              <a:t> </a:t>
            </a:r>
            <a:r>
              <a:rPr lang="es-EC" sz="1200" kern="1200" dirty="0" smtClean="0">
                <a:solidFill>
                  <a:schemeClr val="tx1"/>
                </a:solidFill>
              </a:rPr>
              <a:t>translation method.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-Direct 	Method.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dirty="0" smtClean="0">
                <a:solidFill>
                  <a:schemeClr val="tx1"/>
                </a:solidFill>
              </a:rPr>
              <a:t>-Audio Lingualism.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-Total Physical Response.</a:t>
            </a:r>
            <a:endParaRPr lang="es-EC" sz="1200" kern="1200" dirty="0">
              <a:solidFill>
                <a:schemeClr val="tx1"/>
              </a:solidFill>
            </a:endParaRPr>
          </a:p>
        </p:txBody>
      </p:sp>
      <p:cxnSp>
        <p:nvCxnSpPr>
          <p:cNvPr id="30" name="29 Conector recto"/>
          <p:cNvCxnSpPr/>
          <p:nvPr/>
        </p:nvCxnSpPr>
        <p:spPr>
          <a:xfrm rot="5400000">
            <a:off x="2429654" y="292814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4072728" y="292814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5400000">
            <a:off x="5572926" y="292814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>
            <a:off x="7430314" y="292814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"/>
          <p:cNvSpPr/>
          <p:nvPr/>
        </p:nvSpPr>
        <p:spPr>
          <a:xfrm>
            <a:off x="1857356" y="4500570"/>
            <a:ext cx="1500198" cy="1357322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-Design thinking.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dirty="0" smtClean="0">
                <a:solidFill>
                  <a:schemeClr val="tx1"/>
                </a:solidFill>
              </a:rPr>
              <a:t>-Self  learning.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-Gamification.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dirty="0" smtClean="0">
                <a:solidFill>
                  <a:schemeClr val="tx1"/>
                </a:solidFill>
              </a:rPr>
              <a:t>-Free online learning    tools.</a:t>
            </a:r>
            <a:endParaRPr lang="es-EC" sz="1200" kern="1200" dirty="0">
              <a:solidFill>
                <a:schemeClr val="tx1"/>
              </a:solidFill>
            </a:endParaRPr>
          </a:p>
        </p:txBody>
      </p:sp>
      <p:cxnSp>
        <p:nvCxnSpPr>
          <p:cNvPr id="52" name="51 Conector recto"/>
          <p:cNvCxnSpPr/>
          <p:nvPr/>
        </p:nvCxnSpPr>
        <p:spPr>
          <a:xfrm rot="5400000">
            <a:off x="2465373" y="439261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4108447" y="439261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3500430" y="4500570"/>
            <a:ext cx="1500198" cy="1357322"/>
          </a:xfrm>
          <a:prstGeom prst="rect">
            <a:avLst/>
          </a:prstGeom>
          <a:gradFill>
            <a:gsLst>
              <a:gs pos="0">
                <a:srgbClr val="00B0F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kern="1200" dirty="0" smtClean="0">
                <a:solidFill>
                  <a:schemeClr val="tx1"/>
                </a:solidFill>
              </a:rPr>
              <a:t>-Learn to think language.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dirty="0" smtClean="0">
                <a:solidFill>
                  <a:schemeClr val="tx1"/>
                </a:solidFill>
              </a:rPr>
              <a:t>-Select language situation.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2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1062</TotalTime>
  <Words>1089</Words>
  <Application>Microsoft Office PowerPoint</Application>
  <PresentationFormat>Presentación en pantalla (4:3)</PresentationFormat>
  <Paragraphs>224</Paragraphs>
  <Slides>25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Mirador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VARIABLES MATRIX</vt:lpstr>
      <vt:lpstr>Presentación de PowerPoint</vt:lpstr>
      <vt:lpstr>Presentación de PowerPoint</vt:lpstr>
      <vt:lpstr>Presentación de PowerPoint</vt:lpstr>
      <vt:lpstr>Presentación de PowerPoint</vt:lpstr>
      <vt:lpstr>Hypothesis system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Luffi</dc:creator>
  <cp:lastModifiedBy>Maquina-2</cp:lastModifiedBy>
  <cp:revision>109</cp:revision>
  <dcterms:created xsi:type="dcterms:W3CDTF">2014-03-05T14:51:08Z</dcterms:created>
  <dcterms:modified xsi:type="dcterms:W3CDTF">2014-04-14T16:17:47Z</dcterms:modified>
</cp:coreProperties>
</file>