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77" r:id="rId2"/>
    <p:sldId id="287" r:id="rId3"/>
    <p:sldId id="276" r:id="rId4"/>
    <p:sldId id="289" r:id="rId5"/>
    <p:sldId id="284" r:id="rId6"/>
    <p:sldId id="309" r:id="rId7"/>
    <p:sldId id="279" r:id="rId8"/>
    <p:sldId id="297" r:id="rId9"/>
    <p:sldId id="304" r:id="rId10"/>
    <p:sldId id="343" r:id="rId11"/>
    <p:sldId id="306" r:id="rId12"/>
    <p:sldId id="307" r:id="rId13"/>
    <p:sldId id="319" r:id="rId14"/>
    <p:sldId id="347" r:id="rId15"/>
    <p:sldId id="322" r:id="rId16"/>
    <p:sldId id="346" r:id="rId17"/>
    <p:sldId id="348" r:id="rId18"/>
    <p:sldId id="349" r:id="rId19"/>
    <p:sldId id="350" r:id="rId20"/>
    <p:sldId id="351" r:id="rId21"/>
    <p:sldId id="324" r:id="rId22"/>
    <p:sldId id="311" r:id="rId23"/>
    <p:sldId id="326"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6" r:id="rId38"/>
    <p:sldId id="365" r:id="rId39"/>
    <p:sldId id="325" r:id="rId40"/>
    <p:sldId id="367" r:id="rId41"/>
    <p:sldId id="368" r:id="rId42"/>
    <p:sldId id="369" r:id="rId43"/>
    <p:sldId id="370" r:id="rId44"/>
    <p:sldId id="371" r:id="rId45"/>
    <p:sldId id="338" r:id="rId46"/>
    <p:sldId id="372" r:id="rId47"/>
    <p:sldId id="373" r:id="rId48"/>
    <p:sldId id="315" r:id="rId49"/>
    <p:sldId id="316" r:id="rId50"/>
    <p:sldId id="298" r:id="rId51"/>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FF"/>
    <a:srgbClr val="0000CC"/>
    <a:srgbClr val="0099FF"/>
    <a:srgbClr val="FF9900"/>
    <a:srgbClr val="3399FF"/>
    <a:srgbClr val="273BF9"/>
    <a:srgbClr val="FF3300"/>
    <a:srgbClr val="0066FF"/>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29" autoAdjust="0"/>
    <p:restoredTop sz="74506" autoAdjust="0"/>
  </p:normalViewPr>
  <p:slideViewPr>
    <p:cSldViewPr>
      <p:cViewPr>
        <p:scale>
          <a:sx n="70" d="100"/>
          <a:sy n="70" d="100"/>
        </p:scale>
        <p:origin x="116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Tesis%202013\Proyecto%202\Hipote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Hoja1!$E$5</c:f>
              <c:strCache>
                <c:ptCount val="1"/>
                <c:pt idx="0">
                  <c:v>PRODUCTIVIDAD PROPUESTA</c:v>
                </c:pt>
              </c:strCache>
            </c:strRef>
          </c:tx>
          <c:spPr>
            <a:ln>
              <a:solidFill>
                <a:srgbClr val="0000CC"/>
              </a:solidFill>
            </a:ln>
          </c:spPr>
          <c:marker>
            <c:spPr>
              <a:solidFill>
                <a:schemeClr val="accent6">
                  <a:lumMod val="60000"/>
                  <a:lumOff val="40000"/>
                </a:schemeClr>
              </a:solidFill>
            </c:spPr>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Hoja1!$B$6:$B$13</c:f>
              <c:numCache>
                <c:formatCode>General</c:formatCode>
                <c:ptCount val="8"/>
                <c:pt idx="0">
                  <c:v>1</c:v>
                </c:pt>
                <c:pt idx="1">
                  <c:v>2</c:v>
                </c:pt>
                <c:pt idx="2">
                  <c:v>3</c:v>
                </c:pt>
                <c:pt idx="3">
                  <c:v>4</c:v>
                </c:pt>
                <c:pt idx="4">
                  <c:v>5</c:v>
                </c:pt>
                <c:pt idx="5">
                  <c:v>6</c:v>
                </c:pt>
                <c:pt idx="6">
                  <c:v>7</c:v>
                </c:pt>
                <c:pt idx="7">
                  <c:v>8</c:v>
                </c:pt>
              </c:numCache>
            </c:numRef>
          </c:cat>
          <c:val>
            <c:numRef>
              <c:f>Hoja1!$E$6:$E$13</c:f>
              <c:numCache>
                <c:formatCode>0.00</c:formatCode>
                <c:ptCount val="8"/>
                <c:pt idx="0">
                  <c:v>0.94562647754137208</c:v>
                </c:pt>
                <c:pt idx="1">
                  <c:v>1.8912529550827435</c:v>
                </c:pt>
                <c:pt idx="2">
                  <c:v>2.8368794326241096</c:v>
                </c:pt>
                <c:pt idx="3">
                  <c:v>3.7825059101654848</c:v>
                </c:pt>
                <c:pt idx="4">
                  <c:v>4.7281323877068555</c:v>
                </c:pt>
                <c:pt idx="5">
                  <c:v>5.6737588652482271</c:v>
                </c:pt>
                <c:pt idx="6">
                  <c:v>6.6193853427895943</c:v>
                </c:pt>
                <c:pt idx="7">
                  <c:v>7.5650118203309651</c:v>
                </c:pt>
              </c:numCache>
            </c:numRef>
          </c:val>
          <c:smooth val="0"/>
        </c:ser>
        <c:ser>
          <c:idx val="3"/>
          <c:order val="1"/>
          <c:tx>
            <c:strRef>
              <c:f>Hoja1!$D$5</c:f>
              <c:strCache>
                <c:ptCount val="1"/>
                <c:pt idx="0">
                  <c:v>PRODUCTIVIDAD ACTUAL</c:v>
                </c:pt>
              </c:strCache>
            </c:strRef>
          </c:tx>
          <c:spPr>
            <a:ln>
              <a:solidFill>
                <a:srgbClr val="FF0000"/>
              </a:solidFill>
            </a:ln>
          </c:spPr>
          <c:marker>
            <c:spPr>
              <a:solidFill>
                <a:srgbClr val="FF3399"/>
              </a:solidFill>
            </c:spPr>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Hoja1!$B$6:$B$13</c:f>
              <c:numCache>
                <c:formatCode>General</c:formatCode>
                <c:ptCount val="8"/>
                <c:pt idx="0">
                  <c:v>1</c:v>
                </c:pt>
                <c:pt idx="1">
                  <c:v>2</c:v>
                </c:pt>
                <c:pt idx="2">
                  <c:v>3</c:v>
                </c:pt>
                <c:pt idx="3">
                  <c:v>4</c:v>
                </c:pt>
                <c:pt idx="4">
                  <c:v>5</c:v>
                </c:pt>
                <c:pt idx="5">
                  <c:v>6</c:v>
                </c:pt>
                <c:pt idx="6">
                  <c:v>7</c:v>
                </c:pt>
                <c:pt idx="7">
                  <c:v>8</c:v>
                </c:pt>
              </c:numCache>
            </c:numRef>
          </c:cat>
          <c:val>
            <c:numRef>
              <c:f>Hoja1!$D$6:$D$13</c:f>
              <c:numCache>
                <c:formatCode>0.00</c:formatCode>
                <c:ptCount val="8"/>
                <c:pt idx="0">
                  <c:v>0.63593004769475425</c:v>
                </c:pt>
                <c:pt idx="1">
                  <c:v>1.2718600953895056</c:v>
                </c:pt>
                <c:pt idx="2">
                  <c:v>1.9077901430842594</c:v>
                </c:pt>
                <c:pt idx="3">
                  <c:v>2.5437201907790152</c:v>
                </c:pt>
                <c:pt idx="4">
                  <c:v>3.1796502384737657</c:v>
                </c:pt>
                <c:pt idx="5">
                  <c:v>3.8155802861685197</c:v>
                </c:pt>
                <c:pt idx="6">
                  <c:v>4.4515103338632764</c:v>
                </c:pt>
                <c:pt idx="7">
                  <c:v>5.0874403815580314</c:v>
                </c:pt>
              </c:numCache>
            </c:numRef>
          </c:val>
          <c:smooth val="0"/>
        </c:ser>
        <c:dLbls>
          <c:showLegendKey val="0"/>
          <c:showVal val="0"/>
          <c:showCatName val="0"/>
          <c:showSerName val="0"/>
          <c:showPercent val="0"/>
          <c:showBubbleSize val="0"/>
        </c:dLbls>
        <c:marker val="1"/>
        <c:smooth val="0"/>
        <c:axId val="250083040"/>
        <c:axId val="250079512"/>
      </c:lineChart>
      <c:catAx>
        <c:axId val="250083040"/>
        <c:scaling>
          <c:orientation val="minMax"/>
        </c:scaling>
        <c:delete val="0"/>
        <c:axPos val="b"/>
        <c:numFmt formatCode="General" sourceLinked="1"/>
        <c:majorTickMark val="out"/>
        <c:minorTickMark val="none"/>
        <c:tickLblPos val="nextTo"/>
        <c:crossAx val="250079512"/>
        <c:crosses val="autoZero"/>
        <c:auto val="1"/>
        <c:lblAlgn val="ctr"/>
        <c:lblOffset val="100"/>
        <c:noMultiLvlLbl val="0"/>
      </c:catAx>
      <c:valAx>
        <c:axId val="250079512"/>
        <c:scaling>
          <c:orientation val="minMax"/>
          <c:max val="9"/>
        </c:scaling>
        <c:delete val="0"/>
        <c:axPos val="l"/>
        <c:majorGridlines/>
        <c:numFmt formatCode="0.00" sourceLinked="1"/>
        <c:majorTickMark val="out"/>
        <c:minorTickMark val="none"/>
        <c:tickLblPos val="nextTo"/>
        <c:crossAx val="250083040"/>
        <c:crosses val="autoZero"/>
        <c:crossBetween val="between"/>
      </c:valAx>
    </c:plotArea>
    <c:legend>
      <c:legendPos val="r"/>
      <c:layout/>
      <c:overlay val="0"/>
    </c:legend>
    <c:plotVisOnly val="0"/>
    <c:dispBlanksAs val="gap"/>
    <c:showDLblsOverMax val="0"/>
  </c:chart>
  <c:spPr>
    <a:noFill/>
    <a:ln>
      <a:noFill/>
    </a:ln>
  </c:sp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89DDCA-EB06-4424-A404-95E198A5932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EC"/>
        </a:p>
      </dgm:t>
    </dgm:pt>
    <dgm:pt modelId="{9DABE3D7-0DA6-4BF4-BE49-5B95F4E6FB35}">
      <dgm:prSet phldrT="[Text]"/>
      <dgm:spPr>
        <a:solidFill>
          <a:srgbClr val="002060"/>
        </a:solidFill>
        <a:scene3d>
          <a:camera prst="orthographicFront"/>
          <a:lightRig rig="threePt" dir="t"/>
        </a:scene3d>
        <a:sp3d>
          <a:bevelT/>
        </a:sp3d>
      </dgm:spPr>
      <dgm:t>
        <a:bodyPr/>
        <a:lstStyle/>
        <a:p>
          <a:r>
            <a:rPr lang="es-EC" smtClean="0"/>
            <a:t>Introducci</a:t>
          </a:r>
          <a:r>
            <a:rPr lang="" smtClean="0"/>
            <a:t>ón</a:t>
          </a:r>
          <a:endParaRPr lang="es-EC" dirty="0"/>
        </a:p>
      </dgm:t>
    </dgm:pt>
    <dgm:pt modelId="{235EFA0F-52DD-4EC5-8265-65CAE4072248}" type="parTrans" cxnId="{A526B431-F345-4F94-922E-2A135178222C}">
      <dgm:prSet/>
      <dgm:spPr/>
      <dgm:t>
        <a:bodyPr/>
        <a:lstStyle/>
        <a:p>
          <a:endParaRPr lang="es-EC"/>
        </a:p>
      </dgm:t>
    </dgm:pt>
    <dgm:pt modelId="{C25461F6-9205-47C7-9993-D114022C705F}" type="sibTrans" cxnId="{A526B431-F345-4F94-922E-2A135178222C}">
      <dgm:prSet/>
      <dgm:spPr>
        <a:solidFill>
          <a:schemeClr val="accent2">
            <a:lumMod val="60000"/>
            <a:lumOff val="40000"/>
            <a:alpha val="90000"/>
          </a:schemeClr>
        </a:solidFill>
        <a:ln>
          <a:solidFill>
            <a:schemeClr val="accent2">
              <a:lumMod val="60000"/>
              <a:lumOff val="40000"/>
              <a:alpha val="90000"/>
            </a:schemeClr>
          </a:solidFill>
        </a:ln>
        <a:scene3d>
          <a:camera prst="orthographicFront"/>
          <a:lightRig rig="threePt" dir="t"/>
        </a:scene3d>
        <a:sp3d>
          <a:bevelT/>
        </a:sp3d>
      </dgm:spPr>
      <dgm:t>
        <a:bodyPr/>
        <a:lstStyle/>
        <a:p>
          <a:endParaRPr lang="es-EC"/>
        </a:p>
      </dgm:t>
    </dgm:pt>
    <dgm:pt modelId="{02F78429-CACB-4827-83F0-6E31C29AA82A}">
      <dgm:prSet phldrT="[Text]"/>
      <dgm:spPr>
        <a:solidFill>
          <a:srgbClr val="002060"/>
        </a:solidFill>
        <a:scene3d>
          <a:camera prst="orthographicFront"/>
          <a:lightRig rig="threePt" dir="t"/>
        </a:scene3d>
        <a:sp3d>
          <a:bevelT/>
        </a:sp3d>
      </dgm:spPr>
      <dgm:t>
        <a:bodyPr/>
        <a:lstStyle/>
        <a:p>
          <a:r>
            <a:rPr lang="es-EC" dirty="0" smtClean="0"/>
            <a:t>Marco Teórico</a:t>
          </a:r>
        </a:p>
      </dgm:t>
    </dgm:pt>
    <dgm:pt modelId="{0AAE64C6-0F43-4C6E-90D7-8635775BFCA9}" type="parTrans" cxnId="{70B938F3-D73B-4BF4-AF82-7212E85F82D5}">
      <dgm:prSet/>
      <dgm:spPr/>
      <dgm:t>
        <a:bodyPr/>
        <a:lstStyle/>
        <a:p>
          <a:endParaRPr lang="es-EC"/>
        </a:p>
      </dgm:t>
    </dgm:pt>
    <dgm:pt modelId="{37679DE6-3EDC-482C-BC8F-F3518CAC998F}" type="sibTrans" cxnId="{70B938F3-D73B-4BF4-AF82-7212E85F82D5}">
      <dgm:prSet/>
      <dgm:spPr>
        <a:solidFill>
          <a:schemeClr val="accent2">
            <a:lumMod val="60000"/>
            <a:lumOff val="40000"/>
            <a:alpha val="90000"/>
          </a:schemeClr>
        </a:solidFill>
        <a:ln>
          <a:solidFill>
            <a:schemeClr val="accent2">
              <a:lumMod val="60000"/>
              <a:lumOff val="40000"/>
              <a:alpha val="90000"/>
            </a:schemeClr>
          </a:solidFill>
        </a:ln>
        <a:scene3d>
          <a:camera prst="orthographicFront"/>
          <a:lightRig rig="threePt" dir="t"/>
        </a:scene3d>
        <a:sp3d>
          <a:bevelT/>
        </a:sp3d>
      </dgm:spPr>
      <dgm:t>
        <a:bodyPr/>
        <a:lstStyle/>
        <a:p>
          <a:endParaRPr lang="es-EC"/>
        </a:p>
      </dgm:t>
    </dgm:pt>
    <dgm:pt modelId="{AB1B587D-E19B-44CC-B5FB-A05EA07AA7C2}">
      <dgm:prSet phldrT="[Text]"/>
      <dgm:spPr>
        <a:solidFill>
          <a:srgbClr val="002060"/>
        </a:solidFill>
        <a:scene3d>
          <a:camera prst="orthographicFront"/>
          <a:lightRig rig="threePt" dir="t"/>
        </a:scene3d>
        <a:sp3d>
          <a:bevelT/>
        </a:sp3d>
      </dgm:spPr>
      <dgm:t>
        <a:bodyPr/>
        <a:lstStyle/>
        <a:p>
          <a:r>
            <a:rPr lang="" dirty="0" smtClean="0"/>
            <a:t>Diseño de la Mesa de Servicios para Sistran</a:t>
          </a:r>
          <a:r>
            <a:rPr lang="es-EC" dirty="0" smtClean="0"/>
            <a:t>	</a:t>
          </a:r>
        </a:p>
      </dgm:t>
    </dgm:pt>
    <dgm:pt modelId="{ED9B83B0-2D29-4ADE-839F-6F0D43E49792}" type="parTrans" cxnId="{7A4C2F09-69B6-4053-9E34-61AD4AC55D15}">
      <dgm:prSet/>
      <dgm:spPr/>
      <dgm:t>
        <a:bodyPr/>
        <a:lstStyle/>
        <a:p>
          <a:endParaRPr lang="es-EC"/>
        </a:p>
      </dgm:t>
    </dgm:pt>
    <dgm:pt modelId="{1468A62A-0EA5-467C-A90E-DDCB74A5B856}" type="sibTrans" cxnId="{7A4C2F09-69B6-4053-9E34-61AD4AC55D15}">
      <dgm:prSet/>
      <dgm:spPr>
        <a:solidFill>
          <a:schemeClr val="accent2">
            <a:lumMod val="60000"/>
            <a:lumOff val="40000"/>
            <a:alpha val="90000"/>
          </a:schemeClr>
        </a:solidFill>
        <a:ln>
          <a:solidFill>
            <a:schemeClr val="accent2">
              <a:lumMod val="60000"/>
              <a:lumOff val="40000"/>
              <a:alpha val="90000"/>
            </a:schemeClr>
          </a:solidFill>
        </a:ln>
        <a:scene3d>
          <a:camera prst="orthographicFront"/>
          <a:lightRig rig="threePt" dir="t"/>
        </a:scene3d>
        <a:sp3d>
          <a:bevelT/>
        </a:sp3d>
      </dgm:spPr>
      <dgm:t>
        <a:bodyPr/>
        <a:lstStyle/>
        <a:p>
          <a:endParaRPr lang="es-EC"/>
        </a:p>
      </dgm:t>
    </dgm:pt>
    <dgm:pt modelId="{198B0CE9-1781-4680-9BB8-D6201CEB9D06}">
      <dgm:prSet phldrT="[Text]"/>
      <dgm:spPr>
        <a:solidFill>
          <a:srgbClr val="002060"/>
        </a:solidFill>
        <a:scene3d>
          <a:camera prst="orthographicFront"/>
          <a:lightRig rig="threePt" dir="t"/>
        </a:scene3d>
        <a:sp3d>
          <a:bevelT/>
        </a:sp3d>
      </dgm:spPr>
      <dgm:t>
        <a:bodyPr/>
        <a:lstStyle/>
        <a:p>
          <a:r>
            <a:rPr lang="es-EC" dirty="0" smtClean="0"/>
            <a:t>Conclusiones y Recomendaciones</a:t>
          </a:r>
        </a:p>
      </dgm:t>
    </dgm:pt>
    <dgm:pt modelId="{9FE3749E-2C0D-4023-B5A5-6888D5D2BE2A}" type="parTrans" cxnId="{8B2421C0-3F4D-4EB7-8346-161C1F37F078}">
      <dgm:prSet/>
      <dgm:spPr/>
      <dgm:t>
        <a:bodyPr/>
        <a:lstStyle/>
        <a:p>
          <a:endParaRPr lang="es-EC"/>
        </a:p>
      </dgm:t>
    </dgm:pt>
    <dgm:pt modelId="{15B4437F-8279-4E3B-9C16-883C7BED555B}" type="sibTrans" cxnId="{8B2421C0-3F4D-4EB7-8346-161C1F37F078}">
      <dgm:prSet/>
      <dgm:spPr/>
      <dgm:t>
        <a:bodyPr/>
        <a:lstStyle/>
        <a:p>
          <a:endParaRPr lang="es-EC"/>
        </a:p>
      </dgm:t>
    </dgm:pt>
    <dgm:pt modelId="{B70612C2-360C-4A02-87EF-35A24CDD9EE9}">
      <dgm:prSet phldrT="[Text]"/>
      <dgm:spPr>
        <a:solidFill>
          <a:srgbClr val="002060"/>
        </a:solidFill>
        <a:scene3d>
          <a:camera prst="orthographicFront"/>
          <a:lightRig rig="threePt" dir="t"/>
        </a:scene3d>
        <a:sp3d>
          <a:bevelT/>
        </a:sp3d>
      </dgm:spPr>
      <dgm:t>
        <a:bodyPr/>
        <a:lstStyle/>
        <a:p>
          <a:r>
            <a:rPr lang="" dirty="0" smtClean="0"/>
            <a:t>Implementación de Prototipo</a:t>
          </a:r>
          <a:endParaRPr lang="es-EC" dirty="0" smtClean="0"/>
        </a:p>
      </dgm:t>
    </dgm:pt>
    <dgm:pt modelId="{D763E11A-3E84-468C-9907-AE8A5AED7099}" type="parTrans" cxnId="{B46C1181-3636-4AE5-B00D-5D1A5B17B2D3}">
      <dgm:prSet/>
      <dgm:spPr/>
      <dgm:t>
        <a:bodyPr/>
        <a:lstStyle/>
        <a:p>
          <a:endParaRPr lang="es-ES"/>
        </a:p>
      </dgm:t>
    </dgm:pt>
    <dgm:pt modelId="{39C4C48D-0483-41A0-895B-AF6A4F889A1F}" type="sibTrans" cxnId="{B46C1181-3636-4AE5-B00D-5D1A5B17B2D3}">
      <dgm:prSet>
        <dgm:style>
          <a:lnRef idx="0">
            <a:schemeClr val="accent1"/>
          </a:lnRef>
          <a:fillRef idx="3">
            <a:schemeClr val="accent1"/>
          </a:fillRef>
          <a:effectRef idx="3">
            <a:schemeClr val="accent1"/>
          </a:effectRef>
          <a:fontRef idx="minor">
            <a:schemeClr val="lt1"/>
          </a:fontRef>
        </dgm:style>
      </dgm:prSet>
      <dgm:spPr>
        <a:solidFill>
          <a:schemeClr val="accent6">
            <a:lumMod val="60000"/>
            <a:lumOff val="40000"/>
          </a:schemeClr>
        </a:solidFill>
      </dgm:spPr>
      <dgm:t>
        <a:bodyPr/>
        <a:lstStyle/>
        <a:p>
          <a:endParaRPr lang="es-ES"/>
        </a:p>
      </dgm:t>
    </dgm:pt>
    <dgm:pt modelId="{72C1B809-5EE8-4FEE-906A-6B5A89AD68CA}" type="pres">
      <dgm:prSet presAssocID="{2589DDCA-EB06-4424-A404-95E198A5932F}" presName="outerComposite" presStyleCnt="0">
        <dgm:presLayoutVars>
          <dgm:chMax val="5"/>
          <dgm:dir/>
          <dgm:resizeHandles val="exact"/>
        </dgm:presLayoutVars>
      </dgm:prSet>
      <dgm:spPr/>
      <dgm:t>
        <a:bodyPr/>
        <a:lstStyle/>
        <a:p>
          <a:endParaRPr lang="es-EC"/>
        </a:p>
      </dgm:t>
    </dgm:pt>
    <dgm:pt modelId="{9D08CE3B-0129-4EB4-8F80-848E0D18A28E}" type="pres">
      <dgm:prSet presAssocID="{2589DDCA-EB06-4424-A404-95E198A5932F}" presName="dummyMaxCanvas" presStyleCnt="0">
        <dgm:presLayoutVars/>
      </dgm:prSet>
      <dgm:spPr/>
    </dgm:pt>
    <dgm:pt modelId="{8D58CBBA-C94B-4ABD-9C1E-E28FC475D30E}" type="pres">
      <dgm:prSet presAssocID="{2589DDCA-EB06-4424-A404-95E198A5932F}" presName="FiveNodes_1" presStyleLbl="node1" presStyleIdx="0" presStyleCnt="5">
        <dgm:presLayoutVars>
          <dgm:bulletEnabled val="1"/>
        </dgm:presLayoutVars>
      </dgm:prSet>
      <dgm:spPr/>
      <dgm:t>
        <a:bodyPr/>
        <a:lstStyle/>
        <a:p>
          <a:endParaRPr lang="es-ES"/>
        </a:p>
      </dgm:t>
    </dgm:pt>
    <dgm:pt modelId="{24E15DFF-B12D-4BD3-8E21-E4C2F539AE88}" type="pres">
      <dgm:prSet presAssocID="{2589DDCA-EB06-4424-A404-95E198A5932F}" presName="FiveNodes_2" presStyleLbl="node1" presStyleIdx="1" presStyleCnt="5">
        <dgm:presLayoutVars>
          <dgm:bulletEnabled val="1"/>
        </dgm:presLayoutVars>
      </dgm:prSet>
      <dgm:spPr/>
      <dgm:t>
        <a:bodyPr/>
        <a:lstStyle/>
        <a:p>
          <a:endParaRPr lang="es-ES"/>
        </a:p>
      </dgm:t>
    </dgm:pt>
    <dgm:pt modelId="{3B75ACC5-16EF-4959-9143-9EE2FFB6C1C1}" type="pres">
      <dgm:prSet presAssocID="{2589DDCA-EB06-4424-A404-95E198A5932F}" presName="FiveNodes_3" presStyleLbl="node1" presStyleIdx="2" presStyleCnt="5">
        <dgm:presLayoutVars>
          <dgm:bulletEnabled val="1"/>
        </dgm:presLayoutVars>
      </dgm:prSet>
      <dgm:spPr/>
      <dgm:t>
        <a:bodyPr/>
        <a:lstStyle/>
        <a:p>
          <a:endParaRPr lang="es-ES"/>
        </a:p>
      </dgm:t>
    </dgm:pt>
    <dgm:pt modelId="{B06659BF-6702-4568-AB13-2366CB26862C}" type="pres">
      <dgm:prSet presAssocID="{2589DDCA-EB06-4424-A404-95E198A5932F}" presName="FiveNodes_4" presStyleLbl="node1" presStyleIdx="3" presStyleCnt="5">
        <dgm:presLayoutVars>
          <dgm:bulletEnabled val="1"/>
        </dgm:presLayoutVars>
      </dgm:prSet>
      <dgm:spPr/>
      <dgm:t>
        <a:bodyPr/>
        <a:lstStyle/>
        <a:p>
          <a:endParaRPr lang="es-ES"/>
        </a:p>
      </dgm:t>
    </dgm:pt>
    <dgm:pt modelId="{4A8D6ADB-63B3-433D-9D1E-B8FF5C07E2BC}" type="pres">
      <dgm:prSet presAssocID="{2589DDCA-EB06-4424-A404-95E198A5932F}" presName="FiveNodes_5" presStyleLbl="node1" presStyleIdx="4" presStyleCnt="5">
        <dgm:presLayoutVars>
          <dgm:bulletEnabled val="1"/>
        </dgm:presLayoutVars>
      </dgm:prSet>
      <dgm:spPr/>
      <dgm:t>
        <a:bodyPr/>
        <a:lstStyle/>
        <a:p>
          <a:endParaRPr lang="es-ES"/>
        </a:p>
      </dgm:t>
    </dgm:pt>
    <dgm:pt modelId="{C6C4E402-0858-43F8-962A-4373BDF12BFB}" type="pres">
      <dgm:prSet presAssocID="{2589DDCA-EB06-4424-A404-95E198A5932F}" presName="FiveConn_1-2" presStyleLbl="fgAccFollowNode1" presStyleIdx="0" presStyleCnt="4">
        <dgm:presLayoutVars>
          <dgm:bulletEnabled val="1"/>
        </dgm:presLayoutVars>
      </dgm:prSet>
      <dgm:spPr/>
      <dgm:t>
        <a:bodyPr/>
        <a:lstStyle/>
        <a:p>
          <a:endParaRPr lang="es-ES"/>
        </a:p>
      </dgm:t>
    </dgm:pt>
    <dgm:pt modelId="{00FA8692-928A-41CA-B8B8-FD195FC9B031}" type="pres">
      <dgm:prSet presAssocID="{2589DDCA-EB06-4424-A404-95E198A5932F}" presName="FiveConn_2-3" presStyleLbl="fgAccFollowNode1" presStyleIdx="1" presStyleCnt="4">
        <dgm:presLayoutVars>
          <dgm:bulletEnabled val="1"/>
        </dgm:presLayoutVars>
      </dgm:prSet>
      <dgm:spPr/>
      <dgm:t>
        <a:bodyPr/>
        <a:lstStyle/>
        <a:p>
          <a:endParaRPr lang="es-ES"/>
        </a:p>
      </dgm:t>
    </dgm:pt>
    <dgm:pt modelId="{6F67FEC4-E09F-4B85-9AF6-DF30F097B882}" type="pres">
      <dgm:prSet presAssocID="{2589DDCA-EB06-4424-A404-95E198A5932F}" presName="FiveConn_3-4" presStyleLbl="fgAccFollowNode1" presStyleIdx="2" presStyleCnt="4">
        <dgm:presLayoutVars>
          <dgm:bulletEnabled val="1"/>
        </dgm:presLayoutVars>
      </dgm:prSet>
      <dgm:spPr/>
      <dgm:t>
        <a:bodyPr/>
        <a:lstStyle/>
        <a:p>
          <a:endParaRPr lang="es-ES"/>
        </a:p>
      </dgm:t>
    </dgm:pt>
    <dgm:pt modelId="{C87DF92F-38F0-4FD3-8EEA-E6650D09564F}" type="pres">
      <dgm:prSet presAssocID="{2589DDCA-EB06-4424-A404-95E198A5932F}" presName="FiveConn_4-5" presStyleLbl="fgAccFollowNode1" presStyleIdx="3" presStyleCnt="4">
        <dgm:presLayoutVars>
          <dgm:bulletEnabled val="1"/>
        </dgm:presLayoutVars>
      </dgm:prSet>
      <dgm:spPr/>
      <dgm:t>
        <a:bodyPr/>
        <a:lstStyle/>
        <a:p>
          <a:endParaRPr lang="es-ES"/>
        </a:p>
      </dgm:t>
    </dgm:pt>
    <dgm:pt modelId="{4DDB3D6A-08E5-438D-9124-5711D3C23A18}" type="pres">
      <dgm:prSet presAssocID="{2589DDCA-EB06-4424-A404-95E198A5932F}" presName="FiveNodes_1_text" presStyleLbl="node1" presStyleIdx="4" presStyleCnt="5">
        <dgm:presLayoutVars>
          <dgm:bulletEnabled val="1"/>
        </dgm:presLayoutVars>
      </dgm:prSet>
      <dgm:spPr/>
      <dgm:t>
        <a:bodyPr/>
        <a:lstStyle/>
        <a:p>
          <a:endParaRPr lang="es-ES"/>
        </a:p>
      </dgm:t>
    </dgm:pt>
    <dgm:pt modelId="{6AC22AF7-82D0-4B43-A5CE-8629F1E069FB}" type="pres">
      <dgm:prSet presAssocID="{2589DDCA-EB06-4424-A404-95E198A5932F}" presName="FiveNodes_2_text" presStyleLbl="node1" presStyleIdx="4" presStyleCnt="5">
        <dgm:presLayoutVars>
          <dgm:bulletEnabled val="1"/>
        </dgm:presLayoutVars>
      </dgm:prSet>
      <dgm:spPr/>
      <dgm:t>
        <a:bodyPr/>
        <a:lstStyle/>
        <a:p>
          <a:endParaRPr lang="es-ES"/>
        </a:p>
      </dgm:t>
    </dgm:pt>
    <dgm:pt modelId="{28C27380-15E9-4017-BBEB-1B3E53EB5AEF}" type="pres">
      <dgm:prSet presAssocID="{2589DDCA-EB06-4424-A404-95E198A5932F}" presName="FiveNodes_3_text" presStyleLbl="node1" presStyleIdx="4" presStyleCnt="5">
        <dgm:presLayoutVars>
          <dgm:bulletEnabled val="1"/>
        </dgm:presLayoutVars>
      </dgm:prSet>
      <dgm:spPr/>
      <dgm:t>
        <a:bodyPr/>
        <a:lstStyle/>
        <a:p>
          <a:endParaRPr lang="es-ES"/>
        </a:p>
      </dgm:t>
    </dgm:pt>
    <dgm:pt modelId="{343DADC0-2C2C-44B3-9D9A-44B757EC6E79}" type="pres">
      <dgm:prSet presAssocID="{2589DDCA-EB06-4424-A404-95E198A5932F}" presName="FiveNodes_4_text" presStyleLbl="node1" presStyleIdx="4" presStyleCnt="5">
        <dgm:presLayoutVars>
          <dgm:bulletEnabled val="1"/>
        </dgm:presLayoutVars>
      </dgm:prSet>
      <dgm:spPr/>
      <dgm:t>
        <a:bodyPr/>
        <a:lstStyle/>
        <a:p>
          <a:endParaRPr lang="es-ES"/>
        </a:p>
      </dgm:t>
    </dgm:pt>
    <dgm:pt modelId="{08988363-A98E-4A73-AE2C-430EA256C77F}" type="pres">
      <dgm:prSet presAssocID="{2589DDCA-EB06-4424-A404-95E198A5932F}" presName="FiveNodes_5_text" presStyleLbl="node1" presStyleIdx="4" presStyleCnt="5">
        <dgm:presLayoutVars>
          <dgm:bulletEnabled val="1"/>
        </dgm:presLayoutVars>
      </dgm:prSet>
      <dgm:spPr/>
      <dgm:t>
        <a:bodyPr/>
        <a:lstStyle/>
        <a:p>
          <a:endParaRPr lang="es-ES"/>
        </a:p>
      </dgm:t>
    </dgm:pt>
  </dgm:ptLst>
  <dgm:cxnLst>
    <dgm:cxn modelId="{ACB1F82E-1C6A-4E84-B686-1F31816E3DCA}" type="presOf" srcId="{198B0CE9-1781-4680-9BB8-D6201CEB9D06}" destId="{4A8D6ADB-63B3-433D-9D1E-B8FF5C07E2BC}" srcOrd="0" destOrd="0" presId="urn:microsoft.com/office/officeart/2005/8/layout/vProcess5"/>
    <dgm:cxn modelId="{7ADC614B-47A7-4146-8DBD-D757357DEB77}" type="presOf" srcId="{02F78429-CACB-4827-83F0-6E31C29AA82A}" destId="{24E15DFF-B12D-4BD3-8E21-E4C2F539AE88}" srcOrd="0" destOrd="0" presId="urn:microsoft.com/office/officeart/2005/8/layout/vProcess5"/>
    <dgm:cxn modelId="{051BDB1B-269B-4EE9-946F-0E5D6FEFE5E8}" type="presOf" srcId="{C25461F6-9205-47C7-9993-D114022C705F}" destId="{C6C4E402-0858-43F8-962A-4373BDF12BFB}" srcOrd="0" destOrd="0" presId="urn:microsoft.com/office/officeart/2005/8/layout/vProcess5"/>
    <dgm:cxn modelId="{044F13C3-6788-4D44-A88D-86093AA448A7}" type="presOf" srcId="{02F78429-CACB-4827-83F0-6E31C29AA82A}" destId="{6AC22AF7-82D0-4B43-A5CE-8629F1E069FB}" srcOrd="1" destOrd="0" presId="urn:microsoft.com/office/officeart/2005/8/layout/vProcess5"/>
    <dgm:cxn modelId="{3EEC5E0C-9BDD-40BE-9EC5-9CBAAFAE365C}" type="presOf" srcId="{AB1B587D-E19B-44CC-B5FB-A05EA07AA7C2}" destId="{3B75ACC5-16EF-4959-9143-9EE2FFB6C1C1}" srcOrd="0" destOrd="0" presId="urn:microsoft.com/office/officeart/2005/8/layout/vProcess5"/>
    <dgm:cxn modelId="{7A4C2F09-69B6-4053-9E34-61AD4AC55D15}" srcId="{2589DDCA-EB06-4424-A404-95E198A5932F}" destId="{AB1B587D-E19B-44CC-B5FB-A05EA07AA7C2}" srcOrd="2" destOrd="0" parTransId="{ED9B83B0-2D29-4ADE-839F-6F0D43E49792}" sibTransId="{1468A62A-0EA5-467C-A90E-DDCB74A5B856}"/>
    <dgm:cxn modelId="{70B938F3-D73B-4BF4-AF82-7212E85F82D5}" srcId="{2589DDCA-EB06-4424-A404-95E198A5932F}" destId="{02F78429-CACB-4827-83F0-6E31C29AA82A}" srcOrd="1" destOrd="0" parTransId="{0AAE64C6-0F43-4C6E-90D7-8635775BFCA9}" sibTransId="{37679DE6-3EDC-482C-BC8F-F3518CAC998F}"/>
    <dgm:cxn modelId="{B748B6E1-C61A-4252-BCD3-ECC044A98448}" type="presOf" srcId="{198B0CE9-1781-4680-9BB8-D6201CEB9D06}" destId="{08988363-A98E-4A73-AE2C-430EA256C77F}" srcOrd="1" destOrd="0" presId="urn:microsoft.com/office/officeart/2005/8/layout/vProcess5"/>
    <dgm:cxn modelId="{8B2421C0-3F4D-4EB7-8346-161C1F37F078}" srcId="{2589DDCA-EB06-4424-A404-95E198A5932F}" destId="{198B0CE9-1781-4680-9BB8-D6201CEB9D06}" srcOrd="4" destOrd="0" parTransId="{9FE3749E-2C0D-4023-B5A5-6888D5D2BE2A}" sibTransId="{15B4437F-8279-4E3B-9C16-883C7BED555B}"/>
    <dgm:cxn modelId="{F281C444-45A4-40BC-8D8F-A7AC08473614}" type="presOf" srcId="{AB1B587D-E19B-44CC-B5FB-A05EA07AA7C2}" destId="{28C27380-15E9-4017-BBEB-1B3E53EB5AEF}" srcOrd="1" destOrd="0" presId="urn:microsoft.com/office/officeart/2005/8/layout/vProcess5"/>
    <dgm:cxn modelId="{5A577A77-9F99-432C-B63B-58B766DB8A5F}" type="presOf" srcId="{9DABE3D7-0DA6-4BF4-BE49-5B95F4E6FB35}" destId="{8D58CBBA-C94B-4ABD-9C1E-E28FC475D30E}" srcOrd="0" destOrd="0" presId="urn:microsoft.com/office/officeart/2005/8/layout/vProcess5"/>
    <dgm:cxn modelId="{0FCA30CD-38E4-4B58-8B9A-2B5E2465A4B1}" type="presOf" srcId="{37679DE6-3EDC-482C-BC8F-F3518CAC998F}" destId="{00FA8692-928A-41CA-B8B8-FD195FC9B031}" srcOrd="0" destOrd="0" presId="urn:microsoft.com/office/officeart/2005/8/layout/vProcess5"/>
    <dgm:cxn modelId="{A526B431-F345-4F94-922E-2A135178222C}" srcId="{2589DDCA-EB06-4424-A404-95E198A5932F}" destId="{9DABE3D7-0DA6-4BF4-BE49-5B95F4E6FB35}" srcOrd="0" destOrd="0" parTransId="{235EFA0F-52DD-4EC5-8265-65CAE4072248}" sibTransId="{C25461F6-9205-47C7-9993-D114022C705F}"/>
    <dgm:cxn modelId="{EF012042-96DC-4C11-A4B4-059A639F9730}" type="presOf" srcId="{B70612C2-360C-4A02-87EF-35A24CDD9EE9}" destId="{B06659BF-6702-4568-AB13-2366CB26862C}" srcOrd="0" destOrd="0" presId="urn:microsoft.com/office/officeart/2005/8/layout/vProcess5"/>
    <dgm:cxn modelId="{73F92F86-4008-44D3-9113-F0B43C6FDD2B}" type="presOf" srcId="{39C4C48D-0483-41A0-895B-AF6A4F889A1F}" destId="{C87DF92F-38F0-4FD3-8EEA-E6650D09564F}" srcOrd="0" destOrd="0" presId="urn:microsoft.com/office/officeart/2005/8/layout/vProcess5"/>
    <dgm:cxn modelId="{03C16F42-55E5-43B4-B634-72386D0CB03E}" type="presOf" srcId="{1468A62A-0EA5-467C-A90E-DDCB74A5B856}" destId="{6F67FEC4-E09F-4B85-9AF6-DF30F097B882}" srcOrd="0" destOrd="0" presId="urn:microsoft.com/office/officeart/2005/8/layout/vProcess5"/>
    <dgm:cxn modelId="{B46C1181-3636-4AE5-B00D-5D1A5B17B2D3}" srcId="{2589DDCA-EB06-4424-A404-95E198A5932F}" destId="{B70612C2-360C-4A02-87EF-35A24CDD9EE9}" srcOrd="3" destOrd="0" parTransId="{D763E11A-3E84-468C-9907-AE8A5AED7099}" sibTransId="{39C4C48D-0483-41A0-895B-AF6A4F889A1F}"/>
    <dgm:cxn modelId="{08AB27E1-9D96-416C-9125-50DACDE97224}" type="presOf" srcId="{2589DDCA-EB06-4424-A404-95E198A5932F}" destId="{72C1B809-5EE8-4FEE-906A-6B5A89AD68CA}" srcOrd="0" destOrd="0" presId="urn:microsoft.com/office/officeart/2005/8/layout/vProcess5"/>
    <dgm:cxn modelId="{52C76B1B-7D73-4731-BD90-3A1A149BBDB4}" type="presOf" srcId="{9DABE3D7-0DA6-4BF4-BE49-5B95F4E6FB35}" destId="{4DDB3D6A-08E5-438D-9124-5711D3C23A18}" srcOrd="1" destOrd="0" presId="urn:microsoft.com/office/officeart/2005/8/layout/vProcess5"/>
    <dgm:cxn modelId="{E72FACC4-5D09-4730-A06F-09D3C5B45FE6}" type="presOf" srcId="{B70612C2-360C-4A02-87EF-35A24CDD9EE9}" destId="{343DADC0-2C2C-44B3-9D9A-44B757EC6E79}" srcOrd="1" destOrd="0" presId="urn:microsoft.com/office/officeart/2005/8/layout/vProcess5"/>
    <dgm:cxn modelId="{DFEC00D8-7B6B-4D1D-AB82-6D8279B1466D}" type="presParOf" srcId="{72C1B809-5EE8-4FEE-906A-6B5A89AD68CA}" destId="{9D08CE3B-0129-4EB4-8F80-848E0D18A28E}" srcOrd="0" destOrd="0" presId="urn:microsoft.com/office/officeart/2005/8/layout/vProcess5"/>
    <dgm:cxn modelId="{95EEF51D-23C2-4BB8-BD63-76399F75A356}" type="presParOf" srcId="{72C1B809-5EE8-4FEE-906A-6B5A89AD68CA}" destId="{8D58CBBA-C94B-4ABD-9C1E-E28FC475D30E}" srcOrd="1" destOrd="0" presId="urn:microsoft.com/office/officeart/2005/8/layout/vProcess5"/>
    <dgm:cxn modelId="{BFB93033-F002-4A27-8281-DFB69EBC6CD5}" type="presParOf" srcId="{72C1B809-5EE8-4FEE-906A-6B5A89AD68CA}" destId="{24E15DFF-B12D-4BD3-8E21-E4C2F539AE88}" srcOrd="2" destOrd="0" presId="urn:microsoft.com/office/officeart/2005/8/layout/vProcess5"/>
    <dgm:cxn modelId="{90792578-B617-4963-BF00-A10F32E8F079}" type="presParOf" srcId="{72C1B809-5EE8-4FEE-906A-6B5A89AD68CA}" destId="{3B75ACC5-16EF-4959-9143-9EE2FFB6C1C1}" srcOrd="3" destOrd="0" presId="urn:microsoft.com/office/officeart/2005/8/layout/vProcess5"/>
    <dgm:cxn modelId="{4EA8A584-1CAB-43E3-BD34-E96B8CF6964D}" type="presParOf" srcId="{72C1B809-5EE8-4FEE-906A-6B5A89AD68CA}" destId="{B06659BF-6702-4568-AB13-2366CB26862C}" srcOrd="4" destOrd="0" presId="urn:microsoft.com/office/officeart/2005/8/layout/vProcess5"/>
    <dgm:cxn modelId="{6128BBA2-7B03-4C41-ABB2-3929CD41749B}" type="presParOf" srcId="{72C1B809-5EE8-4FEE-906A-6B5A89AD68CA}" destId="{4A8D6ADB-63B3-433D-9D1E-B8FF5C07E2BC}" srcOrd="5" destOrd="0" presId="urn:microsoft.com/office/officeart/2005/8/layout/vProcess5"/>
    <dgm:cxn modelId="{9C356A0F-B6A9-4651-B211-E2CF563CEF27}" type="presParOf" srcId="{72C1B809-5EE8-4FEE-906A-6B5A89AD68CA}" destId="{C6C4E402-0858-43F8-962A-4373BDF12BFB}" srcOrd="6" destOrd="0" presId="urn:microsoft.com/office/officeart/2005/8/layout/vProcess5"/>
    <dgm:cxn modelId="{9661A163-AA4A-425D-883B-903D709EA307}" type="presParOf" srcId="{72C1B809-5EE8-4FEE-906A-6B5A89AD68CA}" destId="{00FA8692-928A-41CA-B8B8-FD195FC9B031}" srcOrd="7" destOrd="0" presId="urn:microsoft.com/office/officeart/2005/8/layout/vProcess5"/>
    <dgm:cxn modelId="{34793E3B-7ADA-45BE-9B09-DE0B3232C33C}" type="presParOf" srcId="{72C1B809-5EE8-4FEE-906A-6B5A89AD68CA}" destId="{6F67FEC4-E09F-4B85-9AF6-DF30F097B882}" srcOrd="8" destOrd="0" presId="urn:microsoft.com/office/officeart/2005/8/layout/vProcess5"/>
    <dgm:cxn modelId="{A41ED0DF-A962-4A7C-8F13-7F76A7D61302}" type="presParOf" srcId="{72C1B809-5EE8-4FEE-906A-6B5A89AD68CA}" destId="{C87DF92F-38F0-4FD3-8EEA-E6650D09564F}" srcOrd="9" destOrd="0" presId="urn:microsoft.com/office/officeart/2005/8/layout/vProcess5"/>
    <dgm:cxn modelId="{72D0A9F5-B601-4528-B356-15874984A07A}" type="presParOf" srcId="{72C1B809-5EE8-4FEE-906A-6B5A89AD68CA}" destId="{4DDB3D6A-08E5-438D-9124-5711D3C23A18}" srcOrd="10" destOrd="0" presId="urn:microsoft.com/office/officeart/2005/8/layout/vProcess5"/>
    <dgm:cxn modelId="{98361BDD-7078-41ED-90DA-017D8E1FBF07}" type="presParOf" srcId="{72C1B809-5EE8-4FEE-906A-6B5A89AD68CA}" destId="{6AC22AF7-82D0-4B43-A5CE-8629F1E069FB}" srcOrd="11" destOrd="0" presId="urn:microsoft.com/office/officeart/2005/8/layout/vProcess5"/>
    <dgm:cxn modelId="{DA6781E8-D3DC-49B1-A4F7-AFFC530414F4}" type="presParOf" srcId="{72C1B809-5EE8-4FEE-906A-6B5A89AD68CA}" destId="{28C27380-15E9-4017-BBEB-1B3E53EB5AEF}" srcOrd="12" destOrd="0" presId="urn:microsoft.com/office/officeart/2005/8/layout/vProcess5"/>
    <dgm:cxn modelId="{F618BFD5-8A06-4547-815C-4BC8AEE07269}" type="presParOf" srcId="{72C1B809-5EE8-4FEE-906A-6B5A89AD68CA}" destId="{343DADC0-2C2C-44B3-9D9A-44B757EC6E79}" srcOrd="13" destOrd="0" presId="urn:microsoft.com/office/officeart/2005/8/layout/vProcess5"/>
    <dgm:cxn modelId="{0D9A0F30-FAA6-4382-834B-DF8D1C3FC310}" type="presParOf" srcId="{72C1B809-5EE8-4FEE-906A-6B5A89AD68CA}" destId="{08988363-A98E-4A73-AE2C-430EA256C77F}" srcOrd="14"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8CBBA-C94B-4ABD-9C1E-E28FC475D30E}">
      <dsp:nvSpPr>
        <dsp:cNvPr id="0" name=""/>
        <dsp:cNvSpPr/>
      </dsp:nvSpPr>
      <dsp:spPr>
        <a:xfrm>
          <a:off x="0" y="0"/>
          <a:ext cx="5156492" cy="863085"/>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C" sz="2300" kern="1200" smtClean="0"/>
            <a:t>Introducci</a:t>
          </a:r>
          <a:r>
            <a:rPr lang="" sz="2300" kern="1200" smtClean="0"/>
            <a:t>ón</a:t>
          </a:r>
          <a:endParaRPr lang="es-EC" sz="2300" kern="1200" dirty="0"/>
        </a:p>
      </dsp:txBody>
      <dsp:txXfrm>
        <a:off x="25279" y="25279"/>
        <a:ext cx="4124175" cy="812527"/>
      </dsp:txXfrm>
    </dsp:sp>
    <dsp:sp modelId="{24E15DFF-B12D-4BD3-8E21-E4C2F539AE88}">
      <dsp:nvSpPr>
        <dsp:cNvPr id="0" name=""/>
        <dsp:cNvSpPr/>
      </dsp:nvSpPr>
      <dsp:spPr>
        <a:xfrm>
          <a:off x="385062" y="982958"/>
          <a:ext cx="5156492" cy="863085"/>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C" sz="2300" kern="1200" dirty="0" smtClean="0"/>
            <a:t>Marco Teórico</a:t>
          </a:r>
        </a:p>
      </dsp:txBody>
      <dsp:txXfrm>
        <a:off x="410341" y="1008237"/>
        <a:ext cx="4159866" cy="812527"/>
      </dsp:txXfrm>
    </dsp:sp>
    <dsp:sp modelId="{3B75ACC5-16EF-4959-9143-9EE2FFB6C1C1}">
      <dsp:nvSpPr>
        <dsp:cNvPr id="0" name=""/>
        <dsp:cNvSpPr/>
      </dsp:nvSpPr>
      <dsp:spPr>
        <a:xfrm>
          <a:off x="770125" y="1965917"/>
          <a:ext cx="5156492" cy="863085"/>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 sz="2300" kern="1200" dirty="0" smtClean="0"/>
            <a:t>Diseño de la Mesa de Servicios para Sistran</a:t>
          </a:r>
          <a:r>
            <a:rPr lang="es-EC" sz="2300" kern="1200" dirty="0" smtClean="0"/>
            <a:t>	</a:t>
          </a:r>
        </a:p>
      </dsp:txBody>
      <dsp:txXfrm>
        <a:off x="795404" y="1991196"/>
        <a:ext cx="4159866" cy="812527"/>
      </dsp:txXfrm>
    </dsp:sp>
    <dsp:sp modelId="{B06659BF-6702-4568-AB13-2366CB26862C}">
      <dsp:nvSpPr>
        <dsp:cNvPr id="0" name=""/>
        <dsp:cNvSpPr/>
      </dsp:nvSpPr>
      <dsp:spPr>
        <a:xfrm>
          <a:off x="1155188" y="2948875"/>
          <a:ext cx="5156492" cy="863085"/>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 sz="2300" kern="1200" dirty="0" smtClean="0"/>
            <a:t>Implementación de Prototipo</a:t>
          </a:r>
          <a:endParaRPr lang="es-EC" sz="2300" kern="1200" dirty="0" smtClean="0"/>
        </a:p>
      </dsp:txBody>
      <dsp:txXfrm>
        <a:off x="1180467" y="2974154"/>
        <a:ext cx="4159866" cy="812527"/>
      </dsp:txXfrm>
    </dsp:sp>
    <dsp:sp modelId="{4A8D6ADB-63B3-433D-9D1E-B8FF5C07E2BC}">
      <dsp:nvSpPr>
        <dsp:cNvPr id="0" name=""/>
        <dsp:cNvSpPr/>
      </dsp:nvSpPr>
      <dsp:spPr>
        <a:xfrm>
          <a:off x="1540251" y="3931834"/>
          <a:ext cx="5156492" cy="863085"/>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C" sz="2300" kern="1200" dirty="0" smtClean="0"/>
            <a:t>Conclusiones y Recomendaciones</a:t>
          </a:r>
        </a:p>
      </dsp:txBody>
      <dsp:txXfrm>
        <a:off x="1565530" y="3957113"/>
        <a:ext cx="4159866" cy="812527"/>
      </dsp:txXfrm>
    </dsp:sp>
    <dsp:sp modelId="{C6C4E402-0858-43F8-962A-4373BDF12BFB}">
      <dsp:nvSpPr>
        <dsp:cNvPr id="0" name=""/>
        <dsp:cNvSpPr/>
      </dsp:nvSpPr>
      <dsp:spPr>
        <a:xfrm>
          <a:off x="4595487" y="630531"/>
          <a:ext cx="561005" cy="561005"/>
        </a:xfrm>
        <a:prstGeom prst="downArrow">
          <a:avLst>
            <a:gd name="adj1" fmla="val 55000"/>
            <a:gd name="adj2" fmla="val 45000"/>
          </a:avLst>
        </a:prstGeom>
        <a:solidFill>
          <a:schemeClr val="accent2">
            <a:lumMod val="60000"/>
            <a:lumOff val="40000"/>
            <a:alpha val="90000"/>
          </a:schemeClr>
        </a:solidFill>
        <a:ln w="25400" cap="flat" cmpd="sng" algn="ctr">
          <a:solidFill>
            <a:schemeClr val="accent2">
              <a:lumMod val="60000"/>
              <a:lumOff val="40000"/>
              <a:alpha val="9000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s-EC" sz="2600" kern="1200"/>
        </a:p>
      </dsp:txBody>
      <dsp:txXfrm>
        <a:off x="4721713" y="630531"/>
        <a:ext cx="308553" cy="422156"/>
      </dsp:txXfrm>
    </dsp:sp>
    <dsp:sp modelId="{00FA8692-928A-41CA-B8B8-FD195FC9B031}">
      <dsp:nvSpPr>
        <dsp:cNvPr id="0" name=""/>
        <dsp:cNvSpPr/>
      </dsp:nvSpPr>
      <dsp:spPr>
        <a:xfrm>
          <a:off x="4980550" y="1613490"/>
          <a:ext cx="561005" cy="561005"/>
        </a:xfrm>
        <a:prstGeom prst="downArrow">
          <a:avLst>
            <a:gd name="adj1" fmla="val 55000"/>
            <a:gd name="adj2" fmla="val 45000"/>
          </a:avLst>
        </a:prstGeom>
        <a:solidFill>
          <a:schemeClr val="accent2">
            <a:lumMod val="60000"/>
            <a:lumOff val="40000"/>
            <a:alpha val="90000"/>
          </a:schemeClr>
        </a:solidFill>
        <a:ln w="25400" cap="flat" cmpd="sng" algn="ctr">
          <a:solidFill>
            <a:schemeClr val="accent2">
              <a:lumMod val="60000"/>
              <a:lumOff val="40000"/>
              <a:alpha val="9000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s-EC" sz="2600" kern="1200"/>
        </a:p>
      </dsp:txBody>
      <dsp:txXfrm>
        <a:off x="5106776" y="1613490"/>
        <a:ext cx="308553" cy="422156"/>
      </dsp:txXfrm>
    </dsp:sp>
    <dsp:sp modelId="{6F67FEC4-E09F-4B85-9AF6-DF30F097B882}">
      <dsp:nvSpPr>
        <dsp:cNvPr id="0" name=""/>
        <dsp:cNvSpPr/>
      </dsp:nvSpPr>
      <dsp:spPr>
        <a:xfrm>
          <a:off x="5365612" y="2582064"/>
          <a:ext cx="561005" cy="561005"/>
        </a:xfrm>
        <a:prstGeom prst="downArrow">
          <a:avLst>
            <a:gd name="adj1" fmla="val 55000"/>
            <a:gd name="adj2" fmla="val 45000"/>
          </a:avLst>
        </a:prstGeom>
        <a:solidFill>
          <a:schemeClr val="accent2">
            <a:lumMod val="60000"/>
            <a:lumOff val="40000"/>
            <a:alpha val="90000"/>
          </a:schemeClr>
        </a:solidFill>
        <a:ln w="25400" cap="flat" cmpd="sng" algn="ctr">
          <a:solidFill>
            <a:schemeClr val="accent2">
              <a:lumMod val="60000"/>
              <a:lumOff val="40000"/>
              <a:alpha val="9000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s-EC" sz="2600" kern="1200"/>
        </a:p>
      </dsp:txBody>
      <dsp:txXfrm>
        <a:off x="5491838" y="2582064"/>
        <a:ext cx="308553" cy="422156"/>
      </dsp:txXfrm>
    </dsp:sp>
    <dsp:sp modelId="{C87DF92F-38F0-4FD3-8EEA-E6650D09564F}">
      <dsp:nvSpPr>
        <dsp:cNvPr id="0" name=""/>
        <dsp:cNvSpPr/>
      </dsp:nvSpPr>
      <dsp:spPr>
        <a:xfrm>
          <a:off x="5750675" y="3574612"/>
          <a:ext cx="561005" cy="561005"/>
        </a:xfrm>
        <a:prstGeom prst="downArrow">
          <a:avLst>
            <a:gd name="adj1" fmla="val 55000"/>
            <a:gd name="adj2" fmla="val 45000"/>
          </a:avLst>
        </a:prstGeom>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s-ES" sz="2600" kern="1200"/>
        </a:p>
      </dsp:txBody>
      <dsp:txXfrm>
        <a:off x="5876901" y="3574612"/>
        <a:ext cx="308553" cy="42215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2.emf"/></Relationships>
</file>

<file path=ppt/drawings/drawing1.xml><?xml version="1.0" encoding="utf-8"?>
<c:userShapes xmlns:c="http://schemas.openxmlformats.org/drawingml/2006/chart">
  <cdr:relSizeAnchor xmlns:cdr="http://schemas.openxmlformats.org/drawingml/2006/chartDrawing">
    <cdr:from>
      <cdr:x>0.69231</cdr:x>
      <cdr:y>0.85714</cdr:y>
    </cdr:from>
    <cdr:to>
      <cdr:x>0.86435</cdr:x>
      <cdr:y>0.94583</cdr:y>
    </cdr:to>
    <cdr:sp macro="" textlink="">
      <cdr:nvSpPr>
        <cdr:cNvPr id="2" name="1 CuadroTexto"/>
        <cdr:cNvSpPr txBox="1"/>
      </cdr:nvSpPr>
      <cdr:spPr>
        <a:xfrm xmlns:a="http://schemas.openxmlformats.org/drawingml/2006/main">
          <a:off x="3857652" y="3000396"/>
          <a:ext cx="958635" cy="310456"/>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s-ES" sz="800" b="1" dirty="0"/>
            <a:t>SEMANA</a:t>
          </a:r>
        </a:p>
      </cdr:txBody>
    </cdr:sp>
  </cdr:relSizeAnchor>
  <cdr:relSizeAnchor xmlns:cdr="http://schemas.openxmlformats.org/drawingml/2006/chartDrawing">
    <cdr:from>
      <cdr:x>0.0641</cdr:x>
      <cdr:y>0</cdr:y>
    </cdr:from>
    <cdr:to>
      <cdr:x>0.49062</cdr:x>
      <cdr:y>0.06122</cdr:y>
    </cdr:to>
    <cdr:sp macro="" textlink="">
      <cdr:nvSpPr>
        <cdr:cNvPr id="3" name="2 CuadroTexto"/>
        <cdr:cNvSpPr txBox="1"/>
      </cdr:nvSpPr>
      <cdr:spPr>
        <a:xfrm xmlns:a="http://schemas.openxmlformats.org/drawingml/2006/main">
          <a:off x="357190" y="-71438"/>
          <a:ext cx="2376639" cy="214314"/>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s-ES" sz="800" b="1" dirty="0"/>
            <a:t>CANTIDAD INCIDENTES</a:t>
          </a:r>
          <a:r>
            <a:rPr lang="es-ES" sz="800" b="1" baseline="0" dirty="0"/>
            <a:t> RESUELTOS</a:t>
          </a:r>
          <a:endParaRPr lang="es-ES" sz="8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pPr>
              <a:defRPr/>
            </a:pPr>
            <a:fld id="{819456C3-162A-47B2-9D19-1269201695E5}" type="datetimeFigureOut">
              <a:rPr lang="es-EC"/>
              <a:pPr>
                <a:defRPr/>
              </a:pPr>
              <a:t>19/01/2014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C"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C" noProof="0" smtClean="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pPr>
              <a:defRPr/>
            </a:pPr>
            <a:fld id="{6067957E-B409-4C70-9CF6-84D7E9C65EA9}" type="slidenum">
              <a:rPr lang="es-EC"/>
              <a:pPr>
                <a:defRPr/>
              </a:pPr>
              <a:t>‹Nº›</a:t>
            </a:fld>
            <a:endParaRPr lang="es-EC"/>
          </a:p>
        </p:txBody>
      </p:sp>
    </p:spTree>
    <p:extLst>
      <p:ext uri="{BB962C8B-B14F-4D97-AF65-F5344CB8AC3E}">
        <p14:creationId xmlns:p14="http://schemas.microsoft.com/office/powerpoint/2010/main" val="16404523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a:t>
            </a:r>
            <a:r>
              <a:rPr lang="" dirty="0" smtClean="0"/>
              <a:t>stimados</a:t>
            </a:r>
            <a:r>
              <a:rPr lang="" baseline="0" dirty="0" smtClean="0"/>
              <a:t> y estimadas ingenieros buenos días, muchas gracias por su presencia, soy cmc, egresado de la maestria de gerencia d sistemas y voy a exponer el proyecto nro 2 para la obtención del grado, titulado</a:t>
            </a:r>
            <a:r>
              <a:rPr lang="" baseline="0" dirty="0" smtClean="0"/>
              <a:t>......</a:t>
            </a:r>
            <a:endParaRPr lang=""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s-ES" dirty="0" smtClean="0"/>
              <a:t>E</a:t>
            </a:r>
            <a:r>
              <a:rPr lang="" dirty="0" smtClean="0"/>
              <a:t>l</a:t>
            </a:r>
            <a:r>
              <a:rPr lang="" baseline="0" dirty="0" smtClean="0"/>
              <a:t> objetivo del proyecto es diseñar una mesa de servicios para sistran unec que cumpla con las mejores prácticas recomendadas x itil</a:t>
            </a:r>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1</a:t>
            </a:fld>
            <a:endParaRPr lang="es-EC"/>
          </a:p>
        </p:txBody>
      </p:sp>
    </p:spTree>
    <p:extLst>
      <p:ext uri="{BB962C8B-B14F-4D97-AF65-F5344CB8AC3E}">
        <p14:creationId xmlns:p14="http://schemas.microsoft.com/office/powerpoint/2010/main" val="766100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a:t>
            </a:r>
            <a:r>
              <a:rPr lang="" dirty="0" smtClean="0"/>
              <a:t>ventos, monitoriza</a:t>
            </a:r>
            <a:r>
              <a:rPr lang="" baseline="0" dirty="0" smtClean="0"/>
              <a:t> todos los eventos q se produscan en la infraestructura it para asegurar su funcionameinto y prever incidencias</a:t>
            </a:r>
          </a:p>
          <a:p>
            <a:r>
              <a:rPr lang="es-ES" baseline="0" dirty="0" smtClean="0"/>
              <a:t>I</a:t>
            </a:r>
            <a:r>
              <a:rPr lang="" baseline="0" dirty="0" smtClean="0"/>
              <a:t>ncidentes, responsable de registrar las incidencias q afecten la calidad del servicio y restaurarlo en el mas corto plazo posible</a:t>
            </a:r>
          </a:p>
          <a:p>
            <a:r>
              <a:rPr lang="es-ES" baseline="0" dirty="0" smtClean="0"/>
              <a:t>C</a:t>
            </a:r>
            <a:r>
              <a:rPr lang="" baseline="0" dirty="0" smtClean="0"/>
              <a:t>umplimiento, cumplir con las solicitudes de servicio, ej cambio de password o información básica</a:t>
            </a:r>
          </a:p>
          <a:p>
            <a:r>
              <a:rPr lang="es-ES" baseline="0" dirty="0" smtClean="0"/>
              <a:t>A</a:t>
            </a:r>
            <a:r>
              <a:rPr lang="" baseline="0" dirty="0" smtClean="0"/>
              <a:t>cceso, otorgar el derecho a un servicio a usuarios autorizados y prevenir el aceso de usuarios no autorizados</a:t>
            </a:r>
          </a:p>
          <a:p>
            <a:r>
              <a:rPr lang="es-ES" baseline="0" dirty="0" smtClean="0"/>
              <a:t>P</a:t>
            </a:r>
            <a:r>
              <a:rPr lang="" baseline="0" dirty="0" smtClean="0"/>
              <a:t>roblemas, analizar y ofrecer soluciones a incidentes frecuentes que degradan la calidad del servicio</a:t>
            </a:r>
          </a:p>
          <a:p>
            <a:r>
              <a:rPr lang="es-ES" baseline="0" dirty="0" smtClean="0"/>
              <a:t>O</a:t>
            </a:r>
            <a:r>
              <a:rPr lang="" baseline="0" dirty="0" smtClean="0"/>
              <a:t>peraciones, monitorear y controlar servicios e infraestructura ti, tareas diarias y rutinarias</a:t>
            </a:r>
          </a:p>
          <a:p>
            <a:r>
              <a:rPr lang="es-ES" baseline="0" dirty="0" smtClean="0"/>
              <a:t>I</a:t>
            </a:r>
            <a:r>
              <a:rPr lang="" baseline="0" dirty="0" smtClean="0"/>
              <a:t>nstalaciones, gestionar el entorno fisico en q se ubica la infraestructura ti, fuentes energia, sistema enfriamiento, monitoreo ambientes</a:t>
            </a:r>
          </a:p>
          <a:p>
            <a:r>
              <a:rPr lang="es-ES" baseline="0" dirty="0" smtClean="0"/>
              <a:t>E</a:t>
            </a:r>
            <a:r>
              <a:rPr lang="" baseline="0" dirty="0" smtClean="0"/>
              <a:t>l proceso de mantenimiento de la unec es similar a los procesos de incidentes y problemas de itil ,por lo q se estudian a detalle a continuacion</a:t>
            </a:r>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11</a:t>
            </a:fld>
            <a:endParaRPr lang="es-EC"/>
          </a:p>
        </p:txBody>
      </p:sp>
    </p:spTree>
    <p:extLst>
      <p:ext uri="{BB962C8B-B14F-4D97-AF65-F5344CB8AC3E}">
        <p14:creationId xmlns:p14="http://schemas.microsoft.com/office/powerpoint/2010/main" val="3835328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a:t>
            </a:r>
            <a:r>
              <a:rPr lang="" baseline="0" dirty="0" smtClean="0"/>
              <a:t> continuacion veremos el marco teorico de la mesa de servicos propuesta por itil</a:t>
            </a:r>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12</a:t>
            </a:fld>
            <a:endParaRPr lang="es-EC"/>
          </a:p>
        </p:txBody>
      </p:sp>
    </p:spTree>
    <p:extLst>
      <p:ext uri="{BB962C8B-B14F-4D97-AF65-F5344CB8AC3E}">
        <p14:creationId xmlns:p14="http://schemas.microsoft.com/office/powerpoint/2010/main" val="2020793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 dirty="0" smtClean="0"/>
              <a:t>Para cumplir con estos objetivos se debe implementar una adecuada estructura logica y fisica</a:t>
            </a:r>
          </a:p>
          <a:p>
            <a:endParaRPr lang="" baseline="0" dirty="0" smtClean="0"/>
          </a:p>
          <a:p>
            <a:r>
              <a:rPr lang="es-ES" baseline="0" dirty="0" smtClean="0"/>
              <a:t>L</a:t>
            </a:r>
            <a:r>
              <a:rPr lang="" baseline="0" dirty="0" smtClean="0"/>
              <a:t>ogica, los integrantes de la mesa de servicios deben...</a:t>
            </a:r>
          </a:p>
          <a:p>
            <a:endParaRPr lang="" baseline="0" dirty="0" smtClean="0"/>
          </a:p>
          <a:p>
            <a:r>
              <a:rPr lang="es-ES" baseline="0" dirty="0" smtClean="0"/>
              <a:t>F</a:t>
            </a:r>
            <a:r>
              <a:rPr lang="" baseline="0" dirty="0" smtClean="0"/>
              <a:t>isica....</a:t>
            </a:r>
          </a:p>
          <a:p>
            <a:r>
              <a:rPr lang="es-ES" baseline="0" dirty="0" smtClean="0"/>
              <a:t>A</a:t>
            </a:r>
            <a:r>
              <a:rPr lang="" baseline="0" dirty="0" smtClean="0"/>
              <a:t> continuación se detalla cada tipo de estructura física</a:t>
            </a:r>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17</a:t>
            </a:fld>
            <a:endParaRPr lang="es-EC"/>
          </a:p>
        </p:txBody>
      </p:sp>
    </p:spTree>
    <p:extLst>
      <p:ext uri="{BB962C8B-B14F-4D97-AF65-F5344CB8AC3E}">
        <p14:creationId xmlns:p14="http://schemas.microsoft.com/office/powerpoint/2010/main" val="3884903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18</a:t>
            </a:fld>
            <a:endParaRPr lang="es-EC"/>
          </a:p>
        </p:txBody>
      </p:sp>
    </p:spTree>
    <p:extLst>
      <p:ext uri="{BB962C8B-B14F-4D97-AF65-F5344CB8AC3E}">
        <p14:creationId xmlns:p14="http://schemas.microsoft.com/office/powerpoint/2010/main" val="1029920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G</a:t>
            </a:r>
            <a:r>
              <a:rPr lang="" dirty="0" smtClean="0"/>
              <a:t>racia</a:t>
            </a:r>
            <a:r>
              <a:rPr lang="" baseline="0" dirty="0" smtClean="0"/>
              <a:t> a los avances en las redes de comunicaciones ....</a:t>
            </a:r>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20</a:t>
            </a:fld>
            <a:endParaRPr lang="es-EC"/>
          </a:p>
        </p:txBody>
      </p:sp>
    </p:spTree>
    <p:extLst>
      <p:ext uri="{BB962C8B-B14F-4D97-AF65-F5344CB8AC3E}">
        <p14:creationId xmlns:p14="http://schemas.microsoft.com/office/powerpoint/2010/main" val="676359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t>
            </a:r>
            <a:r>
              <a:rPr lang="" dirty="0" smtClean="0"/>
              <a:t>as</a:t>
            </a:r>
            <a:r>
              <a:rPr lang="" baseline="0" dirty="0" smtClean="0"/>
              <a:t> principales funciones de una mesa de servicios son....</a:t>
            </a:r>
          </a:p>
          <a:p>
            <a:r>
              <a:rPr lang="es-ES" baseline="0" dirty="0" smtClean="0"/>
              <a:t>G</a:t>
            </a:r>
            <a:r>
              <a:rPr lang="" baseline="0" dirty="0" smtClean="0"/>
              <a:t>estion de incidentes para registrar y monitorear el ciclo de vida de los incidentes</a:t>
            </a:r>
          </a:p>
          <a:p>
            <a:r>
              <a:rPr lang="es-ES" baseline="0" dirty="0" smtClean="0"/>
              <a:t>C</a:t>
            </a:r>
            <a:r>
              <a:rPr lang="" baseline="0" dirty="0" smtClean="0"/>
              <a:t>entro de informacion, debe ser la principal fuente de informacion para usuarios</a:t>
            </a:r>
          </a:p>
          <a:p>
            <a:r>
              <a:rPr lang="es-ES" baseline="0" dirty="0" smtClean="0"/>
              <a:t>R</a:t>
            </a:r>
            <a:r>
              <a:rPr lang="" baseline="0" dirty="0" smtClean="0"/>
              <a:t>elacion y control de proveedores externos</a:t>
            </a:r>
          </a:p>
          <a:p>
            <a:r>
              <a:rPr lang="" baseline="0" dirty="0" smtClean="0"/>
              <a:t>PARA controlar la mesa de servicios existen varias métricas que se pueden aplicar</a:t>
            </a:r>
          </a:p>
          <a:p>
            <a:r>
              <a:rPr lang="es-ES" baseline="0" dirty="0" smtClean="0"/>
              <a:t>P</a:t>
            </a:r>
            <a:r>
              <a:rPr lang="" baseline="0" dirty="0" smtClean="0"/>
              <a:t>ero la principal medida de exito de la mesa es la satisfacción del cliente</a:t>
            </a:r>
          </a:p>
          <a:p>
            <a:endParaRPr lang="" baseline="0" dirty="0" smtClean="0"/>
          </a:p>
          <a:p>
            <a:endParaRPr lang="" baseline="0" dirty="0" smtClean="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21</a:t>
            </a:fld>
            <a:endParaRPr lang="es-EC"/>
          </a:p>
        </p:txBody>
      </p:sp>
    </p:spTree>
    <p:extLst>
      <p:ext uri="{BB962C8B-B14F-4D97-AF65-F5344CB8AC3E}">
        <p14:creationId xmlns:p14="http://schemas.microsoft.com/office/powerpoint/2010/main" val="122754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 baseline="0" dirty="0" smtClean="0"/>
              <a:t>como parte de este proyecto y </a:t>
            </a:r>
            <a:r>
              <a:rPr lang="es-ES" dirty="0" smtClean="0"/>
              <a:t>P</a:t>
            </a:r>
            <a:r>
              <a:rPr lang="" dirty="0" smtClean="0"/>
              <a:t>ara poder diseñar</a:t>
            </a:r>
            <a:r>
              <a:rPr lang="" baseline="0" dirty="0" smtClean="0"/>
              <a:t> la mesa de servicios</a:t>
            </a:r>
            <a:r>
              <a:rPr lang="" baseline="0" dirty="0" smtClean="0"/>
              <a:t> que aplique las mejores prácticas</a:t>
            </a:r>
            <a:r>
              <a:rPr lang="" baseline="0" dirty="0" smtClean="0"/>
              <a:t> </a:t>
            </a:r>
            <a:r>
              <a:rPr lang="" baseline="0" dirty="0" smtClean="0"/>
              <a:t>es necesario disñear la gestión de incidentes y la gestión de problemas, lo cual se presenta a continuación</a:t>
            </a:r>
          </a:p>
          <a:p>
            <a:endParaRPr lang="" baseline="0" dirty="0" smtClean="0"/>
          </a:p>
          <a:p>
            <a:r>
              <a:rPr lang="es-ES" baseline="0" dirty="0" smtClean="0"/>
              <a:t>G</a:t>
            </a:r>
            <a:r>
              <a:rPr lang="" baseline="0" dirty="0" smtClean="0"/>
              <a:t>estor de incid, dueño del proceso, responsable implementacion. </a:t>
            </a:r>
            <a:r>
              <a:rPr lang="es-ES" baseline="0" dirty="0" smtClean="0"/>
              <a:t>P</a:t>
            </a:r>
            <a:r>
              <a:rPr lang="" baseline="0" dirty="0" smtClean="0"/>
              <a:t>reapara informes, ofrece representación ante el cliente cuando no se puede aplicar solucion</a:t>
            </a:r>
          </a:p>
          <a:p>
            <a:r>
              <a:rPr lang="es-ES" baseline="0" dirty="0" smtClean="0"/>
              <a:t>S</a:t>
            </a:r>
            <a:r>
              <a:rPr lang="" baseline="0" dirty="0" smtClean="0"/>
              <a:t>oporte primera linea, lideres de cuenta, recibir notificacion, analizar, registrar, asignar recursos, mantiene informados a los usuarios sobre reqs</a:t>
            </a:r>
          </a:p>
          <a:p>
            <a:r>
              <a:rPr lang="es-ES" baseline="0" dirty="0" smtClean="0"/>
              <a:t>S</a:t>
            </a:r>
            <a:r>
              <a:rPr lang="" baseline="0" dirty="0" smtClean="0"/>
              <a:t>oporte segunda linea, analistas que resuelven incidentes lo antes posible</a:t>
            </a:r>
          </a:p>
          <a:p>
            <a:endParaRPr lang="" baseline="0" dirty="0" smtClean="0"/>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22</a:t>
            </a:fld>
            <a:endParaRPr lang="es-EC"/>
          </a:p>
        </p:txBody>
      </p:sp>
    </p:spTree>
    <p:extLst>
      <p:ext uri="{BB962C8B-B14F-4D97-AF65-F5344CB8AC3E}">
        <p14:creationId xmlns:p14="http://schemas.microsoft.com/office/powerpoint/2010/main" val="3020849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a:t>
            </a:r>
            <a:r>
              <a:rPr lang="" dirty="0" smtClean="0"/>
              <a:t> continuacion se presentan las modificaciones propuestas</a:t>
            </a:r>
            <a:r>
              <a:rPr lang="" baseline="0" dirty="0" smtClean="0"/>
              <a:t> a los subprocesos actuales de la gestion de incidentes</a:t>
            </a:r>
          </a:p>
          <a:p>
            <a:r>
              <a:rPr lang="es-ES" baseline="0" dirty="0" smtClean="0"/>
              <a:t>L</a:t>
            </a:r>
            <a:r>
              <a:rPr lang="" baseline="0" dirty="0" smtClean="0"/>
              <a:t>os procesos actuales se definieron en el proyecto complementario</a:t>
            </a:r>
          </a:p>
          <a:p>
            <a:r>
              <a:rPr lang="es-ES" baseline="0" dirty="0" smtClean="0"/>
              <a:t>E</a:t>
            </a:r>
            <a:r>
              <a:rPr lang="" baseline="0" dirty="0" smtClean="0"/>
              <a:t>n los diagramas se utilizó la siguiente convención de colores</a:t>
            </a:r>
          </a:p>
          <a:p>
            <a:endParaRPr lang="" baseline="0" dirty="0" smtClean="0"/>
          </a:p>
          <a:p>
            <a:r>
              <a:rPr lang="es-ES" baseline="0" dirty="0" smtClean="0"/>
              <a:t>P</a:t>
            </a:r>
            <a:r>
              <a:rPr lang="" baseline="0" dirty="0" smtClean="0"/>
              <a:t>roceso p3 gestion de incidentes</a:t>
            </a:r>
            <a:endParaRPr lang="" baseline="0" dirty="0" smtClean="0"/>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23</a:t>
            </a:fld>
            <a:endParaRPr lang="es-EC"/>
          </a:p>
        </p:txBody>
      </p:sp>
    </p:spTree>
    <p:extLst>
      <p:ext uri="{BB962C8B-B14F-4D97-AF65-F5344CB8AC3E}">
        <p14:creationId xmlns:p14="http://schemas.microsoft.com/office/powerpoint/2010/main" val="4229927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a:t>
            </a:r>
            <a:r>
              <a:rPr lang="" dirty="0" smtClean="0"/>
              <a:t>ubproceso p3.1</a:t>
            </a:r>
            <a:r>
              <a:rPr lang="" baseline="0" dirty="0" smtClean="0"/>
              <a:t> recepcion y registro de incidentes</a:t>
            </a:r>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24</a:t>
            </a:fld>
            <a:endParaRPr lang="es-EC"/>
          </a:p>
        </p:txBody>
      </p:sp>
    </p:spTree>
    <p:extLst>
      <p:ext uri="{BB962C8B-B14F-4D97-AF65-F5344CB8AC3E}">
        <p14:creationId xmlns:p14="http://schemas.microsoft.com/office/powerpoint/2010/main" val="2585256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a:t>
            </a:r>
            <a:r>
              <a:rPr lang="" dirty="0" smtClean="0"/>
              <a:t>ubproceso p3.2</a:t>
            </a:r>
            <a:r>
              <a:rPr lang="" baseline="0" dirty="0" smtClean="0"/>
              <a:t> </a:t>
            </a:r>
            <a:endParaRPr lang="" baseline="0" dirty="0" smtClean="0"/>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25</a:t>
            </a:fld>
            <a:endParaRPr lang="es-EC"/>
          </a:p>
        </p:txBody>
      </p:sp>
    </p:spTree>
    <p:extLst>
      <p:ext uri="{BB962C8B-B14F-4D97-AF65-F5344CB8AC3E}">
        <p14:creationId xmlns:p14="http://schemas.microsoft.com/office/powerpoint/2010/main" val="3676568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aseline="0" dirty="0" smtClean="0"/>
              <a:t>L</a:t>
            </a:r>
            <a:r>
              <a:rPr lang="" baseline="0" dirty="0" smtClean="0"/>
              <a:t>a presentación se compone de una introducción donde se verán los antecedentes de la compania, </a:t>
            </a:r>
            <a:r>
              <a:rPr lang="" baseline="0" dirty="0" smtClean="0"/>
              <a:t>la hipotesis planteada y los objetivos a alcanzar</a:t>
            </a:r>
          </a:p>
          <a:p>
            <a:r>
              <a:rPr lang="" baseline="0" dirty="0" smtClean="0"/>
              <a:t>de </a:t>
            </a:r>
            <a:r>
              <a:rPr lang="" baseline="0" dirty="0" smtClean="0"/>
              <a:t>un marco teórico donde se expone el </a:t>
            </a:r>
            <a:r>
              <a:rPr lang="" baseline="0" dirty="0" smtClean="0"/>
              <a:t>estado </a:t>
            </a:r>
            <a:r>
              <a:rPr lang="" baseline="0" dirty="0" smtClean="0"/>
              <a:t>del arte </a:t>
            </a:r>
            <a:r>
              <a:rPr lang="" baseline="0" dirty="0" smtClean="0"/>
              <a:t>y la teoria sobre la mesa de servicios q recomienda itil</a:t>
            </a:r>
            <a:r>
              <a:rPr lang="" baseline="0" dirty="0" smtClean="0"/>
              <a:t>. </a:t>
            </a:r>
            <a:endParaRPr lang="" baseline="0" dirty="0" smtClean="0"/>
          </a:p>
          <a:p>
            <a:r>
              <a:rPr lang="es-ES" baseline="0" dirty="0" smtClean="0"/>
              <a:t>E</a:t>
            </a:r>
            <a:r>
              <a:rPr lang="" baseline="0" dirty="0" smtClean="0"/>
              <a:t>l diseño de la mesa de servicios y el diseño de la gestión de incidentes y gestión de problemas </a:t>
            </a:r>
          </a:p>
          <a:p>
            <a:r>
              <a:rPr lang="es-ES" baseline="0" dirty="0" smtClean="0"/>
              <a:t>L</a:t>
            </a:r>
            <a:r>
              <a:rPr lang="" baseline="0" dirty="0" smtClean="0"/>
              <a:t>os resultados de la implementación de un prototipo de la mesa de servicios q se aplicó para la gestión de problemas, la verificiación de la hipótesis</a:t>
            </a:r>
          </a:p>
          <a:p>
            <a:r>
              <a:rPr lang="" baseline="0" dirty="0" smtClean="0"/>
              <a:t>y </a:t>
            </a:r>
            <a:r>
              <a:rPr lang="" baseline="0" dirty="0" smtClean="0"/>
              <a:t>para finalizar las conclusiones y recomendaciones del proyecto</a:t>
            </a:r>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2</a:t>
            </a:fld>
            <a:endParaRPr lang="es-EC"/>
          </a:p>
        </p:txBody>
      </p:sp>
    </p:spTree>
    <p:extLst>
      <p:ext uri="{BB962C8B-B14F-4D97-AF65-F5344CB8AC3E}">
        <p14:creationId xmlns:p14="http://schemas.microsoft.com/office/powerpoint/2010/main" val="13319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a:t>
            </a:r>
            <a:r>
              <a:rPr lang="" dirty="0" smtClean="0"/>
              <a:t>ubproceso p3.3</a:t>
            </a:r>
            <a:r>
              <a:rPr lang="" baseline="0" dirty="0" smtClean="0"/>
              <a:t> diagnostico y resolucion</a:t>
            </a:r>
            <a:endParaRPr lang="" baseline="0" dirty="0" smtClean="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26</a:t>
            </a:fld>
            <a:endParaRPr lang="es-EC"/>
          </a:p>
        </p:txBody>
      </p:sp>
    </p:spTree>
    <p:extLst>
      <p:ext uri="{BB962C8B-B14F-4D97-AF65-F5344CB8AC3E}">
        <p14:creationId xmlns:p14="http://schemas.microsoft.com/office/powerpoint/2010/main" val="3343739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a:t>
            </a:r>
            <a:r>
              <a:rPr lang="" dirty="0" smtClean="0"/>
              <a:t>ubproceso p3.4</a:t>
            </a:r>
            <a:endParaRPr lang="" baseline="0" dirty="0" smtClean="0"/>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27</a:t>
            </a:fld>
            <a:endParaRPr lang="es-EC"/>
          </a:p>
        </p:txBody>
      </p:sp>
    </p:spTree>
    <p:extLst>
      <p:ext uri="{BB962C8B-B14F-4D97-AF65-F5344CB8AC3E}">
        <p14:creationId xmlns:p14="http://schemas.microsoft.com/office/powerpoint/2010/main" val="1403090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aseline="0" dirty="0" smtClean="0"/>
              <a:t>N</a:t>
            </a:r>
            <a:r>
              <a:rPr lang="" baseline="0" dirty="0" smtClean="0"/>
              <a:t>uevo subproceso p3.5</a:t>
            </a:r>
            <a:endParaRPr lang="" baseline="0" dirty="0" smtClean="0"/>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28</a:t>
            </a:fld>
            <a:endParaRPr lang="es-EC"/>
          </a:p>
        </p:txBody>
      </p:sp>
    </p:spTree>
    <p:extLst>
      <p:ext uri="{BB962C8B-B14F-4D97-AF65-F5344CB8AC3E}">
        <p14:creationId xmlns:p14="http://schemas.microsoft.com/office/powerpoint/2010/main" val="4077034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a:t>
            </a:r>
            <a:r>
              <a:rPr lang="" dirty="0" smtClean="0"/>
              <a:t>oliticas: todo incidente</a:t>
            </a:r>
            <a:r>
              <a:rPr lang="" baseline="0" dirty="0" smtClean="0"/>
              <a:t> debe ser notificado y registrado por la herramienta, lideres d cuenta son soporte 1ra linea y son propietarios del proceso, ningun incidente puede resolverse por fuera del proceso, la solucion debe registrarse en la base de conocimiento, se deben aplicar las categorias y prioridades, todos los recursos deben capacitarse en procedimiento</a:t>
            </a:r>
          </a:p>
          <a:p>
            <a:endParaRPr lang="" baseline="0" dirty="0" smtClean="0"/>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29</a:t>
            </a:fld>
            <a:endParaRPr lang="es-EC"/>
          </a:p>
        </p:txBody>
      </p:sp>
    </p:spTree>
    <p:extLst>
      <p:ext uri="{BB962C8B-B14F-4D97-AF65-F5344CB8AC3E}">
        <p14:creationId xmlns:p14="http://schemas.microsoft.com/office/powerpoint/2010/main" val="95215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t>
            </a:r>
            <a:r>
              <a:rPr lang="" dirty="0" smtClean="0"/>
              <a:t>os</a:t>
            </a:r>
            <a:r>
              <a:rPr lang="" baseline="0" dirty="0" smtClean="0"/>
              <a:t> procesos son nuevos y se adaptan a itil, excepto por q la gestion de problemas se propone como un subproceso de la gestion de incidentes, es llamada desde p3.3 diagnostico y resolucion para gestion reactiva y p3.5 control de incidentes para gestion proactiva, gestion d incidentes controla y elabora informes, no se invoca a gestion de cambios ya q problemas se encargara de modificar los aplicativos de ser necesario x falta d recursos</a:t>
            </a:r>
          </a:p>
          <a:p>
            <a:endParaRPr lang=""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s-ES" dirty="0" smtClean="0"/>
              <a:t>A</a:t>
            </a:r>
            <a:r>
              <a:rPr lang="" dirty="0" smtClean="0"/>
              <a:t> continuacion se presentan</a:t>
            </a:r>
            <a:r>
              <a:rPr lang="" baseline="0" dirty="0" smtClean="0"/>
              <a:t> los procesos propuestos para la gestion de problemas</a:t>
            </a:r>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30</a:t>
            </a:fld>
            <a:endParaRPr lang="es-EC"/>
          </a:p>
        </p:txBody>
      </p:sp>
    </p:spTree>
    <p:extLst>
      <p:ext uri="{BB962C8B-B14F-4D97-AF65-F5344CB8AC3E}">
        <p14:creationId xmlns:p14="http://schemas.microsoft.com/office/powerpoint/2010/main" val="1293462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 baseline="0" dirty="0" smtClean="0"/>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31</a:t>
            </a:fld>
            <a:endParaRPr lang="es-EC"/>
          </a:p>
        </p:txBody>
      </p:sp>
    </p:spTree>
    <p:extLst>
      <p:ext uri="{BB962C8B-B14F-4D97-AF65-F5344CB8AC3E}">
        <p14:creationId xmlns:p14="http://schemas.microsoft.com/office/powerpoint/2010/main" val="2074309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32</a:t>
            </a:fld>
            <a:endParaRPr lang="es-EC"/>
          </a:p>
        </p:txBody>
      </p:sp>
    </p:spTree>
    <p:extLst>
      <p:ext uri="{BB962C8B-B14F-4D97-AF65-F5344CB8AC3E}">
        <p14:creationId xmlns:p14="http://schemas.microsoft.com/office/powerpoint/2010/main" val="448512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33</a:t>
            </a:fld>
            <a:endParaRPr lang="es-EC"/>
          </a:p>
        </p:txBody>
      </p:sp>
    </p:spTree>
    <p:extLst>
      <p:ext uri="{BB962C8B-B14F-4D97-AF65-F5344CB8AC3E}">
        <p14:creationId xmlns:p14="http://schemas.microsoft.com/office/powerpoint/2010/main" val="1490245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a:t>
            </a:r>
            <a:r>
              <a:rPr lang="" dirty="0" smtClean="0"/>
              <a:t>oliticas propuestas:</a:t>
            </a:r>
            <a:r>
              <a:rPr lang="" baseline="0" dirty="0" smtClean="0"/>
              <a:t> lideres de cuenta son gestores de problemas, propietarios del proceso, cualquier problema debe ser notificado a traves de la herramienta, la resolucion debe registrarse en bc, se deben aplicar categorias y prioridades, soluciones deben verificarse antes de cerrar el error, todos los recursos deben capacitarse</a:t>
            </a:r>
          </a:p>
          <a:p>
            <a:endParaRPr lang="" baseline="0" dirty="0" smtClean="0"/>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34</a:t>
            </a:fld>
            <a:endParaRPr lang="es-EC"/>
          </a:p>
        </p:txBody>
      </p:sp>
    </p:spTree>
    <p:extLst>
      <p:ext uri="{BB962C8B-B14F-4D97-AF65-F5344CB8AC3E}">
        <p14:creationId xmlns:p14="http://schemas.microsoft.com/office/powerpoint/2010/main" val="2200512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U</a:t>
            </a:r>
            <a:r>
              <a:rPr lang="" dirty="0" smtClean="0"/>
              <a:t>na vez</a:t>
            </a:r>
            <a:r>
              <a:rPr lang="" baseline="0" dirty="0" smtClean="0"/>
              <a:t> diseñadas las gdi y la gdp y </a:t>
            </a:r>
            <a:r>
              <a:rPr lang="es-ES" dirty="0" smtClean="0"/>
              <a:t>C</a:t>
            </a:r>
            <a:r>
              <a:rPr lang="" dirty="0" smtClean="0"/>
              <a:t>on toda la información</a:t>
            </a:r>
            <a:r>
              <a:rPr lang="" baseline="0" dirty="0" smtClean="0"/>
              <a:t> recopilada en el proyecto complemtario más la investigación teórica, procedió a diseñar la mesa de servicios para sistran unec</a:t>
            </a:r>
          </a:p>
          <a:p>
            <a:endParaRPr lang="" baseline="0" dirty="0" smtClean="0"/>
          </a:p>
          <a:p>
            <a:r>
              <a:rPr lang="es-ES" baseline="0" dirty="0" smtClean="0"/>
              <a:t>D</a:t>
            </a:r>
            <a:r>
              <a:rPr lang="" baseline="0" dirty="0" smtClean="0"/>
              <a:t>ebido a que el sistema es personalizado para cada cliente y los recursos deben conocer las particularidades, por ahora es necesario mantener...</a:t>
            </a:r>
          </a:p>
          <a:p>
            <a:endParaRPr lang="" baseline="0" dirty="0" smtClean="0"/>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35</a:t>
            </a:fld>
            <a:endParaRPr lang="es-EC"/>
          </a:p>
        </p:txBody>
      </p:sp>
    </p:spTree>
    <p:extLst>
      <p:ext uri="{BB962C8B-B14F-4D97-AF65-F5344CB8AC3E}">
        <p14:creationId xmlns:p14="http://schemas.microsoft.com/office/powerpoint/2010/main" val="2740676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4"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dirty="0" smtClean="0"/>
              <a:t>E</a:t>
            </a:r>
            <a:r>
              <a:rPr lang="" dirty="0" smtClean="0"/>
              <a:t>n el año 2008</a:t>
            </a:r>
            <a:r>
              <a:rPr lang="" baseline="0" dirty="0" smtClean="0"/>
              <a:t> sistran se reestructuró en unidades de negocio y desarrolló un plan estratégico corporativo orientado a la expansión en toda américa</a:t>
            </a:r>
            <a:endParaRPr lang="es-EC" dirty="0" smtClean="0"/>
          </a:p>
        </p:txBody>
      </p:sp>
      <p:sp>
        <p:nvSpPr>
          <p:cNvPr id="18435"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2D2667-7DE0-4D51-9F7E-DA3500314262}" type="slidenum">
              <a:rPr lang="es-EC" smtClean="0">
                <a:latin typeface="Arial" charset="0"/>
              </a:rPr>
              <a:pPr/>
              <a:t>3</a:t>
            </a:fld>
            <a:endParaRPr lang="es-EC" smtClean="0">
              <a:latin typeface="Arial" charset="0"/>
            </a:endParaRPr>
          </a:p>
        </p:txBody>
      </p:sp>
    </p:spTree>
    <p:extLst>
      <p:ext uri="{BB962C8B-B14F-4D97-AF65-F5344CB8AC3E}">
        <p14:creationId xmlns:p14="http://schemas.microsoft.com/office/powerpoint/2010/main" val="1741730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a:t>
            </a:r>
            <a:r>
              <a:rPr lang="" dirty="0" smtClean="0"/>
              <a:t>oporte 1ra linea, lideres d cuenta, 2da linea analistas desarrolladores, 3ra linea </a:t>
            </a:r>
            <a:r>
              <a:rPr lang="" baseline="0" dirty="0" smtClean="0"/>
              <a:t>especialiestas</a:t>
            </a:r>
          </a:p>
          <a:p>
            <a:r>
              <a:rPr lang="es-ES" baseline="0" dirty="0" smtClean="0"/>
              <a:t>E</a:t>
            </a:r>
            <a:r>
              <a:rPr lang="" baseline="0" dirty="0" smtClean="0"/>
              <a:t>strategia, se usa concepto d 4ps de mintzberg, perspectiva define metas, pocision para diferenciar los servicios, planificacion establece criterios d desarrollo, patron para mantener coherencia en acciones</a:t>
            </a:r>
          </a:p>
          <a:p>
            <a:r>
              <a:rPr lang="es-ES" baseline="0" dirty="0" smtClean="0"/>
              <a:t>P</a:t>
            </a:r>
            <a:r>
              <a:rPr lang="" baseline="0" dirty="0" smtClean="0"/>
              <a:t>erspectiva, reducir incidentes y problemas en 25%anual, pocision atiende solicitudes d incidentes y problemas, planificacion forma parte de la planificacion estrategica d unec q tiene como objetivo mejorar la calidad d atencion al cliente, patron </a:t>
            </a:r>
            <a:r>
              <a:rPr lang="" baseline="0" dirty="0" smtClean="0"/>
              <a:t>sistran es proveedor con 2do 3er nivel de escalamiento</a:t>
            </a:r>
            <a:r>
              <a:rPr lang="" baseline="0" dirty="0" smtClean="0"/>
              <a:t> solo se atienden solicitudes d este nivel</a:t>
            </a:r>
          </a:p>
          <a:p>
            <a:r>
              <a:rPr lang="es-ES" baseline="0" dirty="0" smtClean="0"/>
              <a:t>C</a:t>
            </a:r>
            <a:r>
              <a:rPr lang="" baseline="0" dirty="0" smtClean="0"/>
              <a:t>atalogo d servicios, se proponen los siguientes elementos</a:t>
            </a:r>
          </a:p>
          <a:p>
            <a:r>
              <a:rPr lang="es-ES" baseline="0" dirty="0" smtClean="0"/>
              <a:t>P</a:t>
            </a:r>
            <a:r>
              <a:rPr lang="" baseline="0" dirty="0" smtClean="0"/>
              <a:t>ara la disponibilidad de servicios se proponen los siguientes contactos</a:t>
            </a:r>
          </a:p>
          <a:p>
            <a:r>
              <a:rPr lang="es-ES" baseline="0" dirty="0" smtClean="0"/>
              <a:t>E</a:t>
            </a:r>
            <a:r>
              <a:rPr lang="" baseline="0" dirty="0" smtClean="0"/>
              <a:t>l proposito de los niveles d servicio es poner la tecnologia a servicio del usuario, se propone implementar la herramienta sisnet</a:t>
            </a:r>
          </a:p>
          <a:p>
            <a:r>
              <a:rPr lang="es-ES" baseline="0" dirty="0" smtClean="0"/>
              <a:t>P</a:t>
            </a:r>
            <a:r>
              <a:rPr lang="" baseline="0" dirty="0" smtClean="0"/>
              <a:t>ara la seguridad d la informacion q maneje la ms se proponen las siguientes caracteristicas: confidencialidad, integridad, disponibilidad</a:t>
            </a:r>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36</a:t>
            </a:fld>
            <a:endParaRPr lang="es-EC"/>
          </a:p>
        </p:txBody>
      </p:sp>
    </p:spTree>
    <p:extLst>
      <p:ext uri="{BB962C8B-B14F-4D97-AF65-F5344CB8AC3E}">
        <p14:creationId xmlns:p14="http://schemas.microsoft.com/office/powerpoint/2010/main" val="2007515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a:t>
            </a:r>
            <a:r>
              <a:rPr lang="" dirty="0" smtClean="0"/>
              <a:t>e definen los siguientes mecanis</a:t>
            </a:r>
            <a:r>
              <a:rPr lang="" baseline="0" dirty="0" smtClean="0"/>
              <a:t>mos para la ms de la unec: actividades, ser 1er nivel d atencion, responder consultas, asegurar atencion, identificar necesidades, asesorar cambios, documentar evaluar y redireccionar incidentes, comunicar resultados</a:t>
            </a:r>
          </a:p>
          <a:p>
            <a:r>
              <a:rPr lang="es-ES" baseline="0" dirty="0" smtClean="0"/>
              <a:t>S</a:t>
            </a:r>
            <a:r>
              <a:rPr lang="" baseline="0" dirty="0" smtClean="0"/>
              <a:t>ervicios basicos:proveer informcion, proveer soluciones en el sitio a los incidentes, proveer soluciones remotas a problemas, administrar aplicativos</a:t>
            </a:r>
          </a:p>
          <a:p>
            <a:r>
              <a:rPr lang="es-ES" baseline="0" dirty="0" smtClean="0"/>
              <a:t>P</a:t>
            </a:r>
            <a:r>
              <a:rPr lang="" baseline="0" dirty="0" smtClean="0"/>
              <a:t>rioridades: cada cliente debe ser respetado, recibir reqs d todas las categorias, 1er nivel recibe y coordina solucion, 2do nivel soluciona incidentes, 3er nivel resulve problemas</a:t>
            </a:r>
          </a:p>
          <a:p>
            <a:r>
              <a:rPr lang="es-ES" baseline="0" dirty="0" smtClean="0"/>
              <a:t>I</a:t>
            </a:r>
            <a:r>
              <a:rPr lang="" baseline="0" dirty="0" smtClean="0"/>
              <a:t>dentificacion: tipos d incidentes, prioridad, por medio d estados tabla</a:t>
            </a:r>
          </a:p>
          <a:p>
            <a:endParaRPr lang="" baseline="0" dirty="0" smtClean="0"/>
          </a:p>
          <a:p>
            <a:r>
              <a:rPr lang="es-ES" baseline="0" dirty="0" smtClean="0"/>
              <a:t>C</a:t>
            </a:r>
            <a:r>
              <a:rPr lang="" baseline="0" dirty="0" smtClean="0"/>
              <a:t>ompetencias tecnicas y actitudinales</a:t>
            </a:r>
          </a:p>
          <a:p>
            <a:r>
              <a:rPr lang="es-ES" baseline="0" dirty="0" smtClean="0"/>
              <a:t>E</a:t>
            </a:r>
            <a:r>
              <a:rPr lang="" baseline="0" dirty="0" smtClean="0"/>
              <a:t>valuacion capacidad d resolucion, criterio d derivacion, volumen d trabajo</a:t>
            </a:r>
          </a:p>
          <a:p>
            <a:r>
              <a:rPr lang="es-ES" baseline="0" dirty="0" smtClean="0"/>
              <a:t>G</a:t>
            </a:r>
            <a:r>
              <a:rPr lang="" baseline="0" dirty="0" smtClean="0"/>
              <a:t>uia de comunicaciones formales</a:t>
            </a:r>
          </a:p>
          <a:p>
            <a:r>
              <a:rPr lang="es-ES" baseline="0" dirty="0" smtClean="0"/>
              <a:t>A</a:t>
            </a:r>
            <a:r>
              <a:rPr lang="" baseline="0" dirty="0" smtClean="0"/>
              <a:t>ctividades de monitoreo: desempeño de la mesa, costo y utilizacion d recursos, analisis de rendimiento insatisfecho, problemas d rendimiento</a:t>
            </a:r>
            <a:endParaRPr lang="" baseline="0" dirty="0" smtClean="0"/>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37</a:t>
            </a:fld>
            <a:endParaRPr lang="es-EC"/>
          </a:p>
        </p:txBody>
      </p:sp>
    </p:spTree>
    <p:extLst>
      <p:ext uri="{BB962C8B-B14F-4D97-AF65-F5344CB8AC3E}">
        <p14:creationId xmlns:p14="http://schemas.microsoft.com/office/powerpoint/2010/main" val="192317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38</a:t>
            </a:fld>
            <a:endParaRPr lang="es-EC"/>
          </a:p>
        </p:txBody>
      </p:sp>
    </p:spTree>
    <p:extLst>
      <p:ext uri="{BB962C8B-B14F-4D97-AF65-F5344CB8AC3E}">
        <p14:creationId xmlns:p14="http://schemas.microsoft.com/office/powerpoint/2010/main" val="3415690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 dirty="0" smtClean="0"/>
              <a:t>Para</a:t>
            </a:r>
            <a:r>
              <a:rPr lang="" baseline="0" dirty="0" smtClean="0"/>
              <a:t> probar la eficacia de los diseños propuestos se implmemto un prototipo de la ms para analizar el comportamiento y resultados de los procesos en la gdi,</a:t>
            </a:r>
          </a:p>
          <a:p>
            <a:r>
              <a:rPr lang="es-ES" baseline="0" dirty="0" smtClean="0"/>
              <a:t>L</a:t>
            </a:r>
            <a:r>
              <a:rPr lang="" baseline="0" dirty="0" smtClean="0"/>
              <a:t>as actividades q se efectuaron para la implementacion del prototipo fueron:</a:t>
            </a:r>
          </a:p>
          <a:p>
            <a:r>
              <a:rPr lang="" baseline="0" dirty="0" smtClean="0"/>
              <a:t>parametrizacion: categorias, prioridades, usuarios, recursos,estados</a:t>
            </a:r>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39</a:t>
            </a:fld>
            <a:endParaRPr lang="es-EC"/>
          </a:p>
        </p:txBody>
      </p:sp>
    </p:spTree>
    <p:extLst>
      <p:ext uri="{BB962C8B-B14F-4D97-AF65-F5344CB8AC3E}">
        <p14:creationId xmlns:p14="http://schemas.microsoft.com/office/powerpoint/2010/main" val="2766762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a:t>
            </a:r>
            <a:r>
              <a:rPr lang="" dirty="0" smtClean="0"/>
              <a:t>on los datos obtenidos del prototipo</a:t>
            </a:r>
            <a:r>
              <a:rPr lang="" baseline="0" dirty="0" smtClean="0"/>
              <a:t> se realizó el ava del proceso gdi propuesto y se comparó con el ava del proceso actual, </a:t>
            </a:r>
          </a:p>
          <a:p>
            <a:r>
              <a:rPr lang="es-ES" baseline="0" dirty="0" smtClean="0"/>
              <a:t>E</a:t>
            </a:r>
            <a:r>
              <a:rPr lang="" baseline="0" dirty="0" smtClean="0"/>
              <a:t>l ava se realiza con el siguiente cuadro, donde se especifican las actividades del proceso, se clasifican por tipo y de registran los tiempos de cada actvidad segun lo recuperado del prototipo, podemos ver q las actividades con fondo blanco.....</a:t>
            </a:r>
          </a:p>
          <a:p>
            <a:r>
              <a:rPr lang="es-ES" baseline="0" dirty="0" smtClean="0"/>
              <a:t>C</a:t>
            </a:r>
            <a:r>
              <a:rPr lang="" baseline="0" dirty="0" smtClean="0"/>
              <a:t>on esta informacion se obtiene el indice de cada tipo de actividad con respecto al tiempo total del subproceso.</a:t>
            </a:r>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40</a:t>
            </a:fld>
            <a:endParaRPr lang="es-EC"/>
          </a:p>
        </p:txBody>
      </p:sp>
    </p:spTree>
    <p:extLst>
      <p:ext uri="{BB962C8B-B14F-4D97-AF65-F5344CB8AC3E}">
        <p14:creationId xmlns:p14="http://schemas.microsoft.com/office/powerpoint/2010/main" val="2406461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41</a:t>
            </a:fld>
            <a:endParaRPr lang="es-EC"/>
          </a:p>
        </p:txBody>
      </p:sp>
    </p:spTree>
    <p:extLst>
      <p:ext uri="{BB962C8B-B14F-4D97-AF65-F5344CB8AC3E}">
        <p14:creationId xmlns:p14="http://schemas.microsoft.com/office/powerpoint/2010/main" val="1644137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42</a:t>
            </a:fld>
            <a:endParaRPr lang="es-EC"/>
          </a:p>
        </p:txBody>
      </p:sp>
    </p:spTree>
    <p:extLst>
      <p:ext uri="{BB962C8B-B14F-4D97-AF65-F5344CB8AC3E}">
        <p14:creationId xmlns:p14="http://schemas.microsoft.com/office/powerpoint/2010/main" val="31504142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43</a:t>
            </a:fld>
            <a:endParaRPr lang="es-EC"/>
          </a:p>
        </p:txBody>
      </p:sp>
    </p:spTree>
    <p:extLst>
      <p:ext uri="{BB962C8B-B14F-4D97-AF65-F5344CB8AC3E}">
        <p14:creationId xmlns:p14="http://schemas.microsoft.com/office/powerpoint/2010/main" val="1790555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44</a:t>
            </a:fld>
            <a:endParaRPr lang="es-EC"/>
          </a:p>
        </p:txBody>
      </p:sp>
    </p:spTree>
    <p:extLst>
      <p:ext uri="{BB962C8B-B14F-4D97-AF65-F5344CB8AC3E}">
        <p14:creationId xmlns:p14="http://schemas.microsoft.com/office/powerpoint/2010/main" val="1773704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 dirty="0" smtClean="0"/>
              <a:t>para conocer</a:t>
            </a:r>
            <a:r>
              <a:rPr lang="" baseline="0" dirty="0" smtClean="0"/>
              <a:t> </a:t>
            </a:r>
            <a:r>
              <a:rPr lang="" dirty="0" smtClean="0"/>
              <a:t>el valor agregado del proceso de </a:t>
            </a:r>
            <a:r>
              <a:rPr lang="" dirty="0" smtClean="0"/>
              <a:t>gdi propuesto</a:t>
            </a:r>
            <a:r>
              <a:rPr lang="" baseline="0" dirty="0" smtClean="0"/>
              <a:t> </a:t>
            </a:r>
            <a:r>
              <a:rPr lang="" baseline="0" dirty="0" smtClean="0"/>
              <a:t>se resume en el siguiente cuadro</a:t>
            </a:r>
          </a:p>
          <a:p>
            <a:endParaRPr lang="" baseline="0" dirty="0" smtClean="0"/>
          </a:p>
          <a:p>
            <a:r>
              <a:rPr lang="es-ES" baseline="0" dirty="0" smtClean="0"/>
              <a:t>S</a:t>
            </a:r>
            <a:r>
              <a:rPr lang="" baseline="0" dirty="0" smtClean="0"/>
              <a:t>e logra una disminucion del sva de 40.43 a 31.31</a:t>
            </a:r>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45</a:t>
            </a:fld>
            <a:endParaRPr lang="es-EC"/>
          </a:p>
        </p:txBody>
      </p:sp>
    </p:spTree>
    <p:extLst>
      <p:ext uri="{BB962C8B-B14F-4D97-AF65-F5344CB8AC3E}">
        <p14:creationId xmlns:p14="http://schemas.microsoft.com/office/powerpoint/2010/main" val="3032921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a:t>
            </a:r>
            <a:r>
              <a:rPr lang="" dirty="0" smtClean="0"/>
              <a:t>n</a:t>
            </a:r>
            <a:r>
              <a:rPr lang="" baseline="0" dirty="0" smtClean="0"/>
              <a:t> la planificación estratégica se reconoció que la atención post implementación del sise es una debilidad de sistran</a:t>
            </a:r>
          </a:p>
          <a:p>
            <a:r>
              <a:rPr lang="es-ES" baseline="0" dirty="0" smtClean="0"/>
              <a:t>P</a:t>
            </a:r>
            <a:r>
              <a:rPr lang="" baseline="0" dirty="0" smtClean="0"/>
              <a:t>ara superar esta debilidad la gop apoyo el desarrollo de este proyecto, que se efectuo en dos etapas.</a:t>
            </a:r>
          </a:p>
          <a:p>
            <a:r>
              <a:rPr lang="es-ES" baseline="0" dirty="0" smtClean="0"/>
              <a:t>E</a:t>
            </a:r>
            <a:r>
              <a:rPr lang="" baseline="0" dirty="0" smtClean="0"/>
              <a:t>n la primera etapa se logró estudiar la situación actual del proceso de mantenimiento, por medio del desarrollo del proyecto complementario...</a:t>
            </a:r>
          </a:p>
          <a:p>
            <a:endParaRPr lang="" baseline="0" dirty="0" smtClean="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4</a:t>
            </a:fld>
            <a:endParaRPr lang="es-EC"/>
          </a:p>
        </p:txBody>
      </p:sp>
    </p:spTree>
    <p:extLst>
      <p:ext uri="{BB962C8B-B14F-4D97-AF65-F5344CB8AC3E}">
        <p14:creationId xmlns:p14="http://schemas.microsoft.com/office/powerpoint/2010/main" val="1992422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a:t>
            </a:r>
            <a:r>
              <a:rPr lang="" dirty="0" smtClean="0"/>
              <a:t>on la informacion de ava</a:t>
            </a:r>
            <a:r>
              <a:rPr lang="" baseline="0" dirty="0" smtClean="0"/>
              <a:t> y tiempos por actividad se puede realizar el siguiente analisis para verificar la hipotesis planteada en el proyecto</a:t>
            </a:r>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46</a:t>
            </a:fld>
            <a:endParaRPr lang="es-EC"/>
          </a:p>
        </p:txBody>
      </p:sp>
    </p:spTree>
    <p:extLst>
      <p:ext uri="{BB962C8B-B14F-4D97-AF65-F5344CB8AC3E}">
        <p14:creationId xmlns:p14="http://schemas.microsoft.com/office/powerpoint/2010/main" val="3032921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a:t>
            </a:r>
            <a:r>
              <a:rPr lang="" dirty="0" smtClean="0"/>
              <a:t>on los datos de</a:t>
            </a:r>
            <a:r>
              <a:rPr lang="" baseline="0" dirty="0" smtClean="0"/>
              <a:t> la planilla se grafica la estadistica lineal, donde el eje x es el factor tiempo y el eje y es la cantidad de incidentes resueltos</a:t>
            </a:r>
          </a:p>
          <a:p>
            <a:r>
              <a:rPr lang="es-ES" dirty="0" smtClean="0"/>
              <a:t>C</a:t>
            </a:r>
            <a:r>
              <a:rPr lang="" dirty="0" smtClean="0"/>
              <a:t>on este analisis</a:t>
            </a:r>
            <a:r>
              <a:rPr lang="" baseline="0" dirty="0" smtClean="0"/>
              <a:t> se puede demostrar que </a:t>
            </a:r>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47</a:t>
            </a:fld>
            <a:endParaRPr lang="es-EC"/>
          </a:p>
        </p:txBody>
      </p:sp>
    </p:spTree>
    <p:extLst>
      <p:ext uri="{BB962C8B-B14F-4D97-AF65-F5344CB8AC3E}">
        <p14:creationId xmlns:p14="http://schemas.microsoft.com/office/powerpoint/2010/main" val="30329218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 dirty="0" smtClean="0"/>
              <a:t>P</a:t>
            </a:r>
            <a:r>
              <a:rPr lang="es-ES" dirty="0" smtClean="0"/>
              <a:t>a</a:t>
            </a:r>
            <a:r>
              <a:rPr lang="" dirty="0" smtClean="0"/>
              <a:t>ra finalizar se detallan las conclusiones </a:t>
            </a:r>
            <a:r>
              <a:rPr lang="" dirty="0" smtClean="0"/>
              <a:t>y recomendaciones</a:t>
            </a:r>
            <a:r>
              <a:rPr lang="" baseline="0" dirty="0" smtClean="0"/>
              <a:t> </a:t>
            </a:r>
            <a:r>
              <a:rPr lang="" dirty="0" smtClean="0"/>
              <a:t>mas </a:t>
            </a:r>
            <a:r>
              <a:rPr lang="" dirty="0" smtClean="0"/>
              <a:t>importantes</a:t>
            </a:r>
            <a:r>
              <a:rPr lang="" baseline="0" dirty="0" smtClean="0"/>
              <a:t> </a:t>
            </a:r>
            <a:r>
              <a:rPr lang="" baseline="0" dirty="0" smtClean="0"/>
              <a:t>q surgieron </a:t>
            </a:r>
            <a:r>
              <a:rPr lang="" baseline="0" dirty="0" smtClean="0"/>
              <a:t>en </a:t>
            </a:r>
            <a:r>
              <a:rPr lang="" baseline="0" dirty="0" smtClean="0"/>
              <a:t>este proyecto</a:t>
            </a:r>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48</a:t>
            </a:fld>
            <a:endParaRPr lang="es-EC"/>
          </a:p>
        </p:txBody>
      </p:sp>
    </p:spTree>
    <p:extLst>
      <p:ext uri="{BB962C8B-B14F-4D97-AF65-F5344CB8AC3E}">
        <p14:creationId xmlns:p14="http://schemas.microsoft.com/office/powerpoint/2010/main" val="24285676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Con </a:t>
            </a:r>
            <a:r>
              <a:rPr lang="en-US" dirty="0" err="1" smtClean="0"/>
              <a:t>esto</a:t>
            </a:r>
            <a:r>
              <a:rPr lang="en-US" dirty="0" smtClean="0"/>
              <a:t> </a:t>
            </a:r>
            <a:r>
              <a:rPr lang="en-US" dirty="0" err="1" smtClean="0"/>
              <a:t>llegamos</a:t>
            </a:r>
            <a:r>
              <a:rPr lang="en-US" dirty="0" smtClean="0"/>
              <a:t> al final de la </a:t>
            </a:r>
            <a:r>
              <a:rPr lang="en-US" dirty="0" err="1" smtClean="0"/>
              <a:t>presentaci’on</a:t>
            </a:r>
            <a:r>
              <a:rPr lang="en-US" dirty="0" smtClean="0"/>
              <a:t>, </a:t>
            </a:r>
            <a:r>
              <a:rPr lang="en-US" dirty="0" err="1" smtClean="0"/>
              <a:t>muchas</a:t>
            </a:r>
            <a:r>
              <a:rPr lang="en-US" baseline="0" dirty="0" smtClean="0"/>
              <a:t> gracias</a:t>
            </a:r>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49</a:t>
            </a:fld>
            <a:endParaRPr lang="es-EC"/>
          </a:p>
        </p:txBody>
      </p:sp>
    </p:spTree>
    <p:extLst>
      <p:ext uri="{BB962C8B-B14F-4D97-AF65-F5344CB8AC3E}">
        <p14:creationId xmlns:p14="http://schemas.microsoft.com/office/powerpoint/2010/main" val="878433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aseline="0" dirty="0" smtClean="0"/>
              <a:t>T</a:t>
            </a:r>
            <a:r>
              <a:rPr lang="" baseline="0" dirty="0" smtClean="0"/>
              <a:t>oda esta documentación sirvió para conocer a fondo la realidad actual del proceso</a:t>
            </a:r>
            <a:r>
              <a:rPr lang="" baseline="0" dirty="0" smtClean="0"/>
              <a:t>, y se pudo reconocer que sistran no dispone ....</a:t>
            </a:r>
          </a:p>
          <a:p>
            <a:endParaRPr lang="" baseline="0" dirty="0" smtClean="0"/>
          </a:p>
          <a:p>
            <a:r>
              <a:rPr lang="" baseline="0" dirty="0" smtClean="0"/>
              <a:t>Debido a esto se desarrolló el actual proyecto para aplicar mejores....</a:t>
            </a:r>
          </a:p>
          <a:p>
            <a:r>
              <a:rPr lang="es-ES" baseline="0" dirty="0" smtClean="0"/>
              <a:t>C</a:t>
            </a:r>
            <a:r>
              <a:rPr lang="" baseline="0" dirty="0" smtClean="0"/>
              <a:t>on el objetivo de realizar mejoras en los servicios post implementacion del sise, lo que redundará a su vez en que las compñías clientes puedan mejorar...</a:t>
            </a:r>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5</a:t>
            </a:fld>
            <a:endParaRPr lang="es-EC"/>
          </a:p>
        </p:txBody>
      </p:sp>
    </p:spTree>
    <p:extLst>
      <p:ext uri="{BB962C8B-B14F-4D97-AF65-F5344CB8AC3E}">
        <p14:creationId xmlns:p14="http://schemas.microsoft.com/office/powerpoint/2010/main" val="3279998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6</a:t>
            </a:fld>
            <a:endParaRPr lang="es-EC"/>
          </a:p>
        </p:txBody>
      </p:sp>
    </p:spTree>
    <p:extLst>
      <p:ext uri="{BB962C8B-B14F-4D97-AF65-F5344CB8AC3E}">
        <p14:creationId xmlns:p14="http://schemas.microsoft.com/office/powerpoint/2010/main" val="3790929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a:t>
            </a:r>
            <a:r>
              <a:rPr lang="" dirty="0" smtClean="0"/>
              <a:t>n</a:t>
            </a:r>
            <a:r>
              <a:rPr lang="" baseline="0" dirty="0" smtClean="0"/>
              <a:t> el marco teórico se revisó el estado del arte de la gestión de servicios, encontrando que marcos de trabajo mas utilizados son </a:t>
            </a:r>
          </a:p>
          <a:p>
            <a:r>
              <a:rPr lang="es-ES" baseline="0" dirty="0" smtClean="0"/>
              <a:t>E</a:t>
            </a:r>
            <a:r>
              <a:rPr lang="" baseline="0" dirty="0" smtClean="0"/>
              <a:t>stos marcos se estudiaron a detalle en el proyecto complementario</a:t>
            </a:r>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8</a:t>
            </a:fld>
            <a:endParaRPr lang="es-EC"/>
          </a:p>
        </p:txBody>
      </p:sp>
    </p:spTree>
    <p:extLst>
      <p:ext uri="{BB962C8B-B14F-4D97-AF65-F5344CB8AC3E}">
        <p14:creationId xmlns:p14="http://schemas.microsoft.com/office/powerpoint/2010/main" val="3511572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I</a:t>
            </a:r>
            <a:r>
              <a:rPr lang="" dirty="0" smtClean="0"/>
              <a:t>nformation technologies infrastruture library, biblioteca de infraestructura</a:t>
            </a:r>
            <a:r>
              <a:rPr lang="" baseline="0" dirty="0" smtClean="0"/>
              <a:t> de tecnologia de la informacion</a:t>
            </a:r>
          </a:p>
          <a:p>
            <a:r>
              <a:rPr lang="es-ES" baseline="0" dirty="0" smtClean="0"/>
              <a:t>E</a:t>
            </a:r>
            <a:r>
              <a:rPr lang="" baseline="0" dirty="0" smtClean="0"/>
              <a:t>s el marco más utilizado para la gestion de servicios en todo tipo de organizaciones</a:t>
            </a:r>
          </a:p>
          <a:p>
            <a:r>
              <a:rPr lang="es-ES" baseline="0" dirty="0" smtClean="0"/>
              <a:t>E</a:t>
            </a:r>
            <a:r>
              <a:rPr lang="" baseline="0" dirty="0" smtClean="0"/>
              <a:t>s un conjunto de buenas....</a:t>
            </a:r>
          </a:p>
          <a:p>
            <a:r>
              <a:rPr lang="es-ES" baseline="0" dirty="0" smtClean="0"/>
              <a:t>H</a:t>
            </a:r>
            <a:r>
              <a:rPr lang="" baseline="0" dirty="0" smtClean="0"/>
              <a:t>a tenido exito gracias a que es de dominio...</a:t>
            </a:r>
          </a:p>
          <a:p>
            <a:r>
              <a:rPr lang="es-ES" baseline="0" dirty="0" smtClean="0"/>
              <a:t>I</a:t>
            </a:r>
            <a:r>
              <a:rPr lang="" baseline="0" dirty="0" smtClean="0"/>
              <a:t>til consta de cinco libros....</a:t>
            </a:r>
          </a:p>
          <a:p>
            <a:r>
              <a:rPr lang="es-ES" dirty="0" smtClean="0"/>
              <a:t>E</a:t>
            </a:r>
            <a:r>
              <a:rPr lang="" dirty="0" smtClean="0"/>
              <a:t>n la figura se pueden ver las fases y su</a:t>
            </a:r>
            <a:r>
              <a:rPr lang="" baseline="0" dirty="0" smtClean="0"/>
              <a:t> relacion en itil, empezando por la estrategia....</a:t>
            </a:r>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9</a:t>
            </a:fld>
            <a:endParaRPr lang="es-EC"/>
          </a:p>
        </p:txBody>
      </p:sp>
    </p:spTree>
    <p:extLst>
      <p:ext uri="{BB962C8B-B14F-4D97-AF65-F5344CB8AC3E}">
        <p14:creationId xmlns:p14="http://schemas.microsoft.com/office/powerpoint/2010/main" val="3015697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a:t>
            </a:r>
            <a:r>
              <a:rPr lang="" dirty="0" smtClean="0"/>
              <a:t>n el presente gráfico</a:t>
            </a:r>
            <a:r>
              <a:rPr lang="" baseline="0" dirty="0" smtClean="0"/>
              <a:t> se puede apreciar la relación de los procesos externos y las fases que componen el ciclo de vida de los servicios,</a:t>
            </a:r>
          </a:p>
          <a:p>
            <a:r>
              <a:rPr lang="es-ES" baseline="0" dirty="0" smtClean="0"/>
              <a:t>A</a:t>
            </a:r>
            <a:r>
              <a:rPr lang="" baseline="0" dirty="0" smtClean="0"/>
              <a:t>qui se puede apreciar la fase de estrategia...</a:t>
            </a:r>
          </a:p>
          <a:p>
            <a:endParaRPr lang="" baseline="0" dirty="0" smtClean="0"/>
          </a:p>
          <a:p>
            <a:r>
              <a:rPr lang="es-ES" baseline="0" dirty="0" smtClean="0"/>
              <a:t>A</a:t>
            </a:r>
            <a:r>
              <a:rPr lang="" baseline="0" dirty="0" smtClean="0"/>
              <a:t> continuacion se explota la fase de operacion de servicio q es donde se aplica este proyecto</a:t>
            </a:r>
          </a:p>
          <a:p>
            <a:endParaRPr lang="es-ES" dirty="0"/>
          </a:p>
        </p:txBody>
      </p:sp>
      <p:sp>
        <p:nvSpPr>
          <p:cNvPr id="4" name="Marcador de número de diapositiva 3"/>
          <p:cNvSpPr>
            <a:spLocks noGrp="1"/>
          </p:cNvSpPr>
          <p:nvPr>
            <p:ph type="sldNum" sz="quarter" idx="10"/>
          </p:nvPr>
        </p:nvSpPr>
        <p:spPr/>
        <p:txBody>
          <a:bodyPr/>
          <a:lstStyle/>
          <a:p>
            <a:pPr>
              <a:defRPr/>
            </a:pPr>
            <a:fld id="{6067957E-B409-4C70-9CF6-84D7E9C65EA9}" type="slidenum">
              <a:rPr lang="es-EC" smtClean="0"/>
              <a:pPr>
                <a:defRPr/>
              </a:pPr>
              <a:t>10</a:t>
            </a:fld>
            <a:endParaRPr lang="es-EC"/>
          </a:p>
        </p:txBody>
      </p:sp>
    </p:spTree>
    <p:extLst>
      <p:ext uri="{BB962C8B-B14F-4D97-AF65-F5344CB8AC3E}">
        <p14:creationId xmlns:p14="http://schemas.microsoft.com/office/powerpoint/2010/main" val="2743552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0B4C7DF-AB69-40C5-A845-B950EFCE3155}" type="slidenum">
              <a:rPr lang="es-ES"/>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FE3EC39-02A5-4A0A-8AB8-8292498EAC69}" type="slidenum">
              <a:rPr lang="es-ES"/>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89E0B5F-868A-45A9-8E1A-F745D39569AF}" type="slidenum">
              <a:rPr lang="es-ES"/>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ítulo y diagrama u organigram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
              <a:t>Haga clic para modificar el estilo de título del patrón</a:t>
            </a:r>
            <a:endParaRPr lang="es-ES_tradnl"/>
          </a:p>
        </p:txBody>
      </p:sp>
      <p:sp>
        <p:nvSpPr>
          <p:cNvPr id="3" name="Marcador de SmartArt 2"/>
          <p:cNvSpPr>
            <a:spLocks noGrp="1"/>
          </p:cNvSpPr>
          <p:nvPr>
            <p:ph type="dgm" idx="1"/>
          </p:nvPr>
        </p:nvSpPr>
        <p:spPr>
          <a:xfrm>
            <a:off x="457200" y="1600200"/>
            <a:ext cx="8229600" cy="4525963"/>
          </a:xfrm>
        </p:spPr>
        <p:txBody>
          <a:bodyPr/>
          <a:lstStyle/>
          <a:p>
            <a:pPr lvl="0"/>
            <a:endParaRPr lang="es-ES_tradnl" noProof="0"/>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CF90457-6559-4759-AC2C-D3F113128E00}" type="slidenum">
              <a:rPr lang="es-ES"/>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5DE8AA2-C11F-4CA8-8E2C-61370C28C2FE}" type="slidenum">
              <a:rPr lang="es-ES"/>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ABD61ED-CD22-4BA9-A325-6A9B192458A9}" type="slidenum">
              <a:rPr lang="es-ES"/>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532F777-A78A-44CA-A072-605D42C325FA}" type="slidenum">
              <a:rPr lang="es-ES"/>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6DD732A8-B063-45DB-BFDF-AED7DD9E3DEB}" type="slidenum">
              <a:rPr lang="es-ES"/>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383470B0-E391-40D4-B0D3-32127131F698}" type="slidenum">
              <a:rPr lang="es-ES"/>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9C85A8FD-3396-4D14-B9D8-F0799369C17D}" type="slidenum">
              <a:rPr lang="es-ES"/>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F9E47D15-EB3D-45C0-B6AC-AD0197897B5E}" type="slidenum">
              <a:rPr lang="es-ES"/>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B3B9DB1C-5989-4CA2-B9EC-56B8E6CF3DEE}" type="slidenum">
              <a:rPr lang="es-ES"/>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662F6E9-E1A7-43B9-91CB-6CC13423EA0B}"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notesSlide" Target="../notesSlides/notesSlide9.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jpeg"/><Relationship Id="rId5" Type="http://schemas.openxmlformats.org/officeDocument/2006/relationships/image" Target="../media/image12.jpeg"/><Relationship Id="rId4" Type="http://schemas.openxmlformats.org/officeDocument/2006/relationships/image" Target="../media/image4.jpe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9.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2.jpe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5.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6.pn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Data" Target="../diagrams/data1.xml"/><Relationship Id="rId11" Type="http://schemas.openxmlformats.org/officeDocument/2006/relationships/image" Target="../media/image6.png"/><Relationship Id="rId5" Type="http://schemas.openxmlformats.org/officeDocument/2006/relationships/image" Target="../media/image5.png"/><Relationship Id="rId10" Type="http://schemas.microsoft.com/office/2007/relationships/diagramDrawing" Target="../diagrams/drawing1.xml"/><Relationship Id="rId4" Type="http://schemas.openxmlformats.org/officeDocument/2006/relationships/image" Target="../media/image4.jpeg"/><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7.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2.jpe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jpe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notesSlide" Target="../notesSlides/notesSlide17.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8.xml"/><Relationship Id="rId7"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jpeg"/><Relationship Id="rId5" Type="http://schemas.openxmlformats.org/officeDocument/2006/relationships/image" Target="../media/image32.emf"/><Relationship Id="rId10" Type="http://schemas.openxmlformats.org/officeDocument/2006/relationships/image" Target="../media/image33.emf"/><Relationship Id="rId4" Type="http://schemas.openxmlformats.org/officeDocument/2006/relationships/oleObject" Target="../embeddings/oleObject3.bin"/><Relationship Id="rId9"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notesSlide" Target="../notesSlides/notesSlide19.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notesSlide" Target="../notesSlides/notesSlide20.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png"/><Relationship Id="rId5" Type="http://schemas.openxmlformats.org/officeDocument/2006/relationships/image" Target="../media/image12.jpeg"/><Relationship Id="rId10" Type="http://schemas.openxmlformats.org/officeDocument/2006/relationships/image" Target="../media/image36.emf"/><Relationship Id="rId4" Type="http://schemas.openxmlformats.org/officeDocument/2006/relationships/image" Target="../media/image4.jpeg"/><Relationship Id="rId9" Type="http://schemas.openxmlformats.org/officeDocument/2006/relationships/oleObject" Target="../embeddings/oleObject7.bin"/></Relationships>
</file>

<file path=ppt/slides/_rels/slide27.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notesSlide" Target="../notesSlides/notesSlide21.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notesSlide" Target="../notesSlides/notesSlide22.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jpeg"/><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notesSlide" Target="../notesSlides/notesSlide25.xml"/><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notesSlide" Target="../notesSlides/notesSlide26.xml"/><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notesSlide" Target="../notesSlides/notesSlide27.xml"/><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6.png"/><Relationship Id="rId4" Type="http://schemas.openxmlformats.org/officeDocument/2006/relationships/image" Target="../media/image12.jpe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6.png"/><Relationship Id="rId4" Type="http://schemas.openxmlformats.org/officeDocument/2006/relationships/image" Target="../media/image12.jpeg"/></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jpeg"/><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6.png"/><Relationship Id="rId4" Type="http://schemas.openxmlformats.org/officeDocument/2006/relationships/image" Target="../media/image12.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3.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6.png"/><Relationship Id="rId4" Type="http://schemas.openxmlformats.org/officeDocument/2006/relationships/image" Target="../media/image12.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6.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6.png"/><Relationship Id="rId4" Type="http://schemas.openxmlformats.org/officeDocument/2006/relationships/image" Target="../media/image12.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12.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12.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12.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12.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12.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12.jpe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image" Target="../media/image4.jpeg"/></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5.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jpeg"/><Relationship Id="rId7"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tapa ppt"/>
          <p:cNvPicPr>
            <a:picLocks noChangeAspect="1" noChangeArrowheads="1"/>
          </p:cNvPicPr>
          <p:nvPr/>
        </p:nvPicPr>
        <p:blipFill>
          <a:blip r:embed="rId3"/>
          <a:srcRect/>
          <a:stretch>
            <a:fillRect/>
          </a:stretch>
        </p:blipFill>
        <p:spPr bwMode="auto">
          <a:xfrm>
            <a:off x="-9150" y="0"/>
            <a:ext cx="9237663" cy="6908800"/>
          </a:xfrm>
          <a:prstGeom prst="rect">
            <a:avLst/>
          </a:prstGeom>
          <a:noFill/>
          <a:ln w="9525">
            <a:noFill/>
            <a:miter lim="800000"/>
            <a:headEnd/>
            <a:tailEnd/>
          </a:ln>
        </p:spPr>
      </p:pic>
      <p:sp>
        <p:nvSpPr>
          <p:cNvPr id="15362" name="Text Box 11"/>
          <p:cNvSpPr txBox="1">
            <a:spLocks noChangeArrowheads="1"/>
          </p:cNvSpPr>
          <p:nvPr/>
        </p:nvSpPr>
        <p:spPr bwMode="auto">
          <a:xfrm>
            <a:off x="2158290" y="1464808"/>
            <a:ext cx="5721350" cy="523875"/>
          </a:xfrm>
          <a:prstGeom prst="rect">
            <a:avLst/>
          </a:prstGeom>
          <a:noFill/>
          <a:ln w="9525">
            <a:noFill/>
            <a:miter lim="800000"/>
            <a:headEnd/>
            <a:tailEnd/>
          </a:ln>
        </p:spPr>
        <p:txBody>
          <a:bodyPr wrap="none">
            <a:spAutoFit/>
          </a:bodyPr>
          <a:lstStyle/>
          <a:p>
            <a:pPr algn="ctr"/>
            <a:r>
              <a:rPr lang="es-EC" sz="2800" dirty="0">
                <a:solidFill>
                  <a:schemeClr val="bg1"/>
                </a:solidFill>
              </a:rPr>
              <a:t>Maestría en Gerencia de Sistemas</a:t>
            </a:r>
          </a:p>
        </p:txBody>
      </p:sp>
      <p:sp>
        <p:nvSpPr>
          <p:cNvPr id="15363" name="Text Box 9"/>
          <p:cNvSpPr txBox="1">
            <a:spLocks noChangeArrowheads="1"/>
          </p:cNvSpPr>
          <p:nvPr/>
        </p:nvSpPr>
        <p:spPr bwMode="auto">
          <a:xfrm>
            <a:off x="244475" y="5661025"/>
            <a:ext cx="4493538" cy="646331"/>
          </a:xfrm>
          <a:prstGeom prst="rect">
            <a:avLst/>
          </a:prstGeom>
          <a:noFill/>
          <a:ln w="9525">
            <a:noFill/>
            <a:miter lim="800000"/>
            <a:headEnd/>
            <a:tailEnd/>
          </a:ln>
        </p:spPr>
        <p:txBody>
          <a:bodyPr wrap="none">
            <a:spAutoFit/>
          </a:bodyPr>
          <a:lstStyle/>
          <a:p>
            <a:r>
              <a:rPr lang="es-EC" b="1" dirty="0" smtClean="0">
                <a:solidFill>
                  <a:schemeClr val="bg1"/>
                </a:solidFill>
              </a:rPr>
              <a:t>Maestrante : </a:t>
            </a:r>
            <a:r>
              <a:rPr lang="es-EC" b="1" dirty="0">
                <a:solidFill>
                  <a:schemeClr val="bg1"/>
                </a:solidFill>
              </a:rPr>
              <a:t>Carlos Maldonado Carrión</a:t>
            </a:r>
          </a:p>
          <a:p>
            <a:r>
              <a:rPr lang="es-EC" b="1" dirty="0" smtClean="0">
                <a:solidFill>
                  <a:schemeClr val="bg1"/>
                </a:solidFill>
              </a:rPr>
              <a:t>Director</a:t>
            </a:r>
            <a:r>
              <a:rPr lang="es-EC" b="1" dirty="0">
                <a:solidFill>
                  <a:schemeClr val="bg1"/>
                </a:solidFill>
              </a:rPr>
              <a:t>	  </a:t>
            </a:r>
            <a:r>
              <a:rPr lang="es-EC" b="1" dirty="0" smtClean="0">
                <a:solidFill>
                  <a:schemeClr val="bg1"/>
                </a:solidFill>
              </a:rPr>
              <a:t>    : </a:t>
            </a:r>
            <a:r>
              <a:rPr lang="es-EC" b="1" dirty="0">
                <a:solidFill>
                  <a:schemeClr val="bg1"/>
                </a:solidFill>
              </a:rPr>
              <a:t>Ing. Ramiro Delgado</a:t>
            </a:r>
          </a:p>
        </p:txBody>
      </p:sp>
      <p:sp>
        <p:nvSpPr>
          <p:cNvPr id="15364" name="Text Box 10"/>
          <p:cNvSpPr txBox="1">
            <a:spLocks noChangeArrowheads="1"/>
          </p:cNvSpPr>
          <p:nvPr/>
        </p:nvSpPr>
        <p:spPr bwMode="auto">
          <a:xfrm>
            <a:off x="1935163" y="463099"/>
            <a:ext cx="6445482" cy="954107"/>
          </a:xfrm>
          <a:prstGeom prst="rect">
            <a:avLst/>
          </a:prstGeom>
          <a:noFill/>
          <a:ln w="9525">
            <a:noFill/>
            <a:miter lim="800000"/>
            <a:headEnd/>
            <a:tailEnd/>
          </a:ln>
        </p:spPr>
        <p:txBody>
          <a:bodyPr wrap="none">
            <a:spAutoFit/>
          </a:bodyPr>
          <a:lstStyle/>
          <a:p>
            <a:pPr algn="ctr"/>
            <a:r>
              <a:rPr lang="es-EC" sz="2800" b="1" dirty="0" smtClean="0">
                <a:solidFill>
                  <a:schemeClr val="bg1"/>
                </a:solidFill>
              </a:rPr>
              <a:t>Universidad de las Fuerzas Armadas</a:t>
            </a:r>
          </a:p>
          <a:p>
            <a:pPr algn="ctr"/>
            <a:r>
              <a:rPr lang="es-EC" sz="2800" b="1" dirty="0" smtClean="0">
                <a:solidFill>
                  <a:schemeClr val="bg1"/>
                </a:solidFill>
              </a:rPr>
              <a:t>ESPE</a:t>
            </a:r>
            <a:endParaRPr lang="es-ES" b="1" dirty="0">
              <a:solidFill>
                <a:schemeClr val="bg1"/>
              </a:solidFill>
            </a:endParaRPr>
          </a:p>
        </p:txBody>
      </p:sp>
      <p:sp>
        <p:nvSpPr>
          <p:cNvPr id="15365" name="TextBox 5"/>
          <p:cNvSpPr txBox="1">
            <a:spLocks noChangeArrowheads="1"/>
          </p:cNvSpPr>
          <p:nvPr/>
        </p:nvSpPr>
        <p:spPr bwMode="auto">
          <a:xfrm>
            <a:off x="442913" y="2432051"/>
            <a:ext cx="8351837" cy="1661993"/>
          </a:xfrm>
          <a:prstGeom prst="rect">
            <a:avLst/>
          </a:prstGeom>
          <a:noFill/>
          <a:ln w="9525">
            <a:noFill/>
            <a:miter lim="800000"/>
            <a:headEnd/>
            <a:tailEnd/>
          </a:ln>
        </p:spPr>
        <p:txBody>
          <a:bodyPr>
            <a:spAutoFit/>
          </a:bodyPr>
          <a:lstStyle/>
          <a:p>
            <a:pPr algn="ctr"/>
            <a:endParaRPr lang="es-ES" dirty="0">
              <a:solidFill>
                <a:schemeClr val="bg1"/>
              </a:solidFill>
            </a:endParaRPr>
          </a:p>
          <a:p>
            <a:pPr algn="ctr"/>
            <a:r>
              <a:rPr lang="es-ES" sz="2400" b="1" dirty="0" smtClean="0">
                <a:solidFill>
                  <a:schemeClr val="bg1"/>
                </a:solidFill>
              </a:rPr>
              <a:t>“</a:t>
            </a:r>
            <a:r>
              <a:rPr lang="es-ES" sz="2400" b="1" dirty="0" err="1" smtClean="0">
                <a:solidFill>
                  <a:schemeClr val="bg1"/>
                </a:solidFill>
              </a:rPr>
              <a:t>Dise</a:t>
            </a:r>
            <a:r>
              <a:rPr lang="" sz="2400" b="1" dirty="0" smtClean="0">
                <a:solidFill>
                  <a:schemeClr val="bg1"/>
                </a:solidFill>
              </a:rPr>
              <a:t>ño de una Mesa de Servicios para Sistran UNEC basada en </a:t>
            </a:r>
            <a:r>
              <a:rPr lang="es-ES" sz="2400" b="1" dirty="0" smtClean="0">
                <a:solidFill>
                  <a:schemeClr val="bg1"/>
                </a:solidFill>
              </a:rPr>
              <a:t>ITIL edición 2011</a:t>
            </a:r>
            <a:r>
              <a:rPr lang="es-ES" sz="2400" b="1" dirty="0">
                <a:solidFill>
                  <a:schemeClr val="bg1"/>
                </a:solidFill>
              </a:rPr>
              <a:t>”</a:t>
            </a:r>
          </a:p>
          <a:p>
            <a:endParaRPr lang="es-ES" dirty="0">
              <a:solidFill>
                <a:schemeClr val="bg1"/>
              </a:solidFill>
            </a:endParaRPr>
          </a:p>
          <a:p>
            <a:endParaRPr lang="es-EC" dirty="0">
              <a:solidFill>
                <a:schemeClr val="bg1"/>
              </a:solidFill>
            </a:endParaRPr>
          </a:p>
        </p:txBody>
      </p:sp>
      <p:sp>
        <p:nvSpPr>
          <p:cNvPr id="15366" name="Text Box 9"/>
          <p:cNvSpPr txBox="1">
            <a:spLocks noChangeArrowheads="1"/>
          </p:cNvSpPr>
          <p:nvPr/>
        </p:nvSpPr>
        <p:spPr bwMode="auto">
          <a:xfrm>
            <a:off x="6671617" y="6122690"/>
            <a:ext cx="1813317" cy="369332"/>
          </a:xfrm>
          <a:prstGeom prst="rect">
            <a:avLst/>
          </a:prstGeom>
          <a:noFill/>
          <a:ln w="9525">
            <a:noFill/>
            <a:miter lim="800000"/>
            <a:headEnd/>
            <a:tailEnd/>
          </a:ln>
        </p:spPr>
        <p:txBody>
          <a:bodyPr wrap="none">
            <a:spAutoFit/>
          </a:bodyPr>
          <a:lstStyle/>
          <a:p>
            <a:r>
              <a:rPr lang="" b="1" dirty="0" smtClean="0">
                <a:solidFill>
                  <a:schemeClr val="bg1"/>
                </a:solidFill>
              </a:rPr>
              <a:t>Enero</a:t>
            </a:r>
            <a:r>
              <a:rPr lang="es-EC" b="1" dirty="0" smtClean="0">
                <a:solidFill>
                  <a:schemeClr val="bg1"/>
                </a:solidFill>
              </a:rPr>
              <a:t> del 201</a:t>
            </a:r>
            <a:r>
              <a:rPr lang="" b="1" dirty="0" smtClean="0">
                <a:solidFill>
                  <a:schemeClr val="bg1"/>
                </a:solidFill>
              </a:rPr>
              <a:t>4</a:t>
            </a:r>
            <a:endParaRPr lang="es-EC" b="1" dirty="0">
              <a:solidFill>
                <a:schemeClr val="bg1"/>
              </a:solidFill>
            </a:endParaRPr>
          </a:p>
        </p:txBody>
      </p:sp>
      <p:sp>
        <p:nvSpPr>
          <p:cNvPr id="9" name="Text Box 11"/>
          <p:cNvSpPr txBox="1">
            <a:spLocks noChangeArrowheads="1"/>
          </p:cNvSpPr>
          <p:nvPr/>
        </p:nvSpPr>
        <p:spPr bwMode="auto">
          <a:xfrm>
            <a:off x="3726606" y="2068513"/>
            <a:ext cx="1699504" cy="523220"/>
          </a:xfrm>
          <a:prstGeom prst="rect">
            <a:avLst/>
          </a:prstGeom>
          <a:noFill/>
          <a:ln w="9525">
            <a:noFill/>
            <a:miter lim="800000"/>
            <a:headEnd/>
            <a:tailEnd/>
          </a:ln>
        </p:spPr>
        <p:txBody>
          <a:bodyPr wrap="none">
            <a:spAutoFit/>
          </a:bodyPr>
          <a:lstStyle/>
          <a:p>
            <a:pPr algn="ctr"/>
            <a:r>
              <a:rPr lang="es-EC" sz="2400" dirty="0" smtClean="0">
                <a:solidFill>
                  <a:schemeClr val="bg1"/>
                </a:solidFill>
              </a:rPr>
              <a:t>Proyecto</a:t>
            </a:r>
            <a:r>
              <a:rPr lang="es-EC" sz="2800" dirty="0" smtClean="0">
                <a:solidFill>
                  <a:schemeClr val="bg1"/>
                </a:solidFill>
              </a:rPr>
              <a:t> 2</a:t>
            </a:r>
            <a:endParaRPr lang="es-EC" sz="2800" dirty="0">
              <a:solidFill>
                <a:schemeClr val="bg1"/>
              </a:solidFill>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88" y="474377"/>
            <a:ext cx="2002225" cy="2101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5"/>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sp>
        <p:nvSpPr>
          <p:cNvPr id="8" name="TextBox 7"/>
          <p:cNvSpPr txBox="1"/>
          <p:nvPr/>
        </p:nvSpPr>
        <p:spPr>
          <a:xfrm>
            <a:off x="6012160" y="240654"/>
            <a:ext cx="2264979" cy="461665"/>
          </a:xfrm>
          <a:prstGeom prst="rect">
            <a:avLst/>
          </a:prstGeom>
          <a:noFill/>
        </p:spPr>
        <p:txBody>
          <a:bodyPr wrap="none" rtlCol="0">
            <a:spAutoFit/>
          </a:bodyPr>
          <a:lstStyle/>
          <a:p>
            <a:r>
              <a:rPr lang="es-EC" sz="2400" b="1" dirty="0" smtClean="0">
                <a:solidFill>
                  <a:schemeClr val="bg1"/>
                </a:solidFill>
              </a:rPr>
              <a:t>Marco Teórico</a:t>
            </a:r>
            <a:endParaRPr lang="es-EC" sz="2400" b="1" dirty="0">
              <a:solidFill>
                <a:schemeClr val="bg1"/>
              </a:solidFill>
            </a:endParaRPr>
          </a:p>
        </p:txBody>
      </p:sp>
      <p:sp>
        <p:nvSpPr>
          <p:cNvPr id="14" name="Rectangle 8"/>
          <p:cNvSpPr txBox="1">
            <a:spLocks noChangeArrowheads="1"/>
          </p:cNvSpPr>
          <p:nvPr/>
        </p:nvSpPr>
        <p:spPr bwMode="auto">
          <a:xfrm>
            <a:off x="625806" y="1196752"/>
            <a:ext cx="7562850" cy="334963"/>
          </a:xfrm>
          <a:prstGeom prst="rect">
            <a:avLst/>
          </a:prstGeom>
          <a:noFill/>
          <a:ln w="9525">
            <a:noFill/>
            <a:miter lim="800000"/>
            <a:headEnd/>
            <a:tailEnd/>
          </a:ln>
        </p:spPr>
        <p:txBody>
          <a:bodyPr anchor="ctr"/>
          <a:lstStyle/>
          <a:p>
            <a:r>
              <a:rPr lang="es-EC" b="1" dirty="0" smtClean="0"/>
              <a:t>FASES DE LA GESTION DE SERVICIOS SEGÚN ITIL </a:t>
            </a:r>
            <a:endParaRPr lang="es-EC" b="1" dirty="0"/>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279" y="1307083"/>
            <a:ext cx="114300" cy="114300"/>
          </a:xfrm>
          <a:prstGeom prst="rect">
            <a:avLst/>
          </a:prstGeom>
        </p:spPr>
      </p:pic>
      <p:sp>
        <p:nvSpPr>
          <p:cNvPr id="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Object 2"/>
          <p:cNvGraphicFramePr>
            <a:graphicFrameLocks noChangeAspect="1"/>
          </p:cNvGraphicFramePr>
          <p:nvPr>
            <p:extLst>
              <p:ext uri="{D42A27DB-BD31-4B8C-83A1-F6EECF244321}">
                <p14:modId xmlns:p14="http://schemas.microsoft.com/office/powerpoint/2010/main" val="2127916551"/>
              </p:ext>
            </p:extLst>
          </p:nvPr>
        </p:nvGraphicFramePr>
        <p:xfrm>
          <a:off x="940856" y="1531715"/>
          <a:ext cx="7336283" cy="5105102"/>
        </p:xfrm>
        <a:graphic>
          <a:graphicData uri="http://schemas.openxmlformats.org/presentationml/2006/ole">
            <mc:AlternateContent xmlns:mc="http://schemas.openxmlformats.org/markup-compatibility/2006">
              <mc:Choice xmlns:v="urn:schemas-microsoft-com:vml" Requires="v">
                <p:oleObj spid="_x0000_s13348" name="Visio" r:id="rId7" imgW="9879290" imgH="5453289" progId="">
                  <p:embed/>
                </p:oleObj>
              </mc:Choice>
              <mc:Fallback>
                <p:oleObj name="Visio" r:id="rId7" imgW="9879290" imgH="5453289" progId="">
                  <p:embed/>
                  <p:pic>
                    <p:nvPicPr>
                      <p:cNvPr id="0" name="Picture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0856" y="1531715"/>
                        <a:ext cx="7336283" cy="51051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Tree>
    <p:extLst>
      <p:ext uri="{BB962C8B-B14F-4D97-AF65-F5344CB8AC3E}">
        <p14:creationId xmlns:p14="http://schemas.microsoft.com/office/powerpoint/2010/main" val="35919895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8" name="TextBox 7"/>
          <p:cNvSpPr txBox="1"/>
          <p:nvPr/>
        </p:nvSpPr>
        <p:spPr>
          <a:xfrm>
            <a:off x="6012160" y="240654"/>
            <a:ext cx="2264979" cy="461665"/>
          </a:xfrm>
          <a:prstGeom prst="rect">
            <a:avLst/>
          </a:prstGeom>
          <a:noFill/>
        </p:spPr>
        <p:txBody>
          <a:bodyPr wrap="none" rtlCol="0">
            <a:spAutoFit/>
          </a:bodyPr>
          <a:lstStyle/>
          <a:p>
            <a:r>
              <a:rPr lang="es-EC" sz="2400" b="1" dirty="0" smtClean="0">
                <a:solidFill>
                  <a:schemeClr val="bg1"/>
                </a:solidFill>
              </a:rPr>
              <a:t>Marco Teórico</a:t>
            </a:r>
            <a:endParaRPr lang="es-EC" sz="2400" b="1" dirty="0">
              <a:solidFill>
                <a:schemeClr val="bg1"/>
              </a:solidFill>
            </a:endParaRPr>
          </a:p>
        </p:txBody>
      </p:sp>
      <p:sp>
        <p:nvSpPr>
          <p:cNvPr id="14" name="Rectangle 8"/>
          <p:cNvSpPr txBox="1">
            <a:spLocks noChangeArrowheads="1"/>
          </p:cNvSpPr>
          <p:nvPr/>
        </p:nvSpPr>
        <p:spPr bwMode="auto">
          <a:xfrm>
            <a:off x="625806" y="1196752"/>
            <a:ext cx="7562850" cy="334963"/>
          </a:xfrm>
          <a:prstGeom prst="rect">
            <a:avLst/>
          </a:prstGeom>
          <a:noFill/>
          <a:ln w="9525">
            <a:noFill/>
            <a:miter lim="800000"/>
            <a:headEnd/>
            <a:tailEnd/>
          </a:ln>
        </p:spPr>
        <p:txBody>
          <a:bodyPr anchor="ctr"/>
          <a:lstStyle/>
          <a:p>
            <a:r>
              <a:rPr lang="es-EC" b="1" dirty="0" smtClean="0"/>
              <a:t>LA FASES DE OPERACIÓN DE SERVICIOS DE ITIL</a:t>
            </a:r>
            <a:endParaRPr lang="es-EC" b="1"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279" y="1307083"/>
            <a:ext cx="114300" cy="114300"/>
          </a:xfrm>
          <a:prstGeom prst="rect">
            <a:avLst/>
          </a:prstGeom>
        </p:spPr>
      </p:pic>
      <p:pic>
        <p:nvPicPr>
          <p:cNvPr id="4098" name="Picture 2" descr="ITIL-operacion-del-servici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1553973"/>
            <a:ext cx="4263460" cy="516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1" name="Rectangle 1"/>
          <p:cNvSpPr/>
          <p:nvPr/>
        </p:nvSpPr>
        <p:spPr>
          <a:xfrm>
            <a:off x="5364088" y="5301208"/>
            <a:ext cx="4285745" cy="1200329"/>
          </a:xfrm>
          <a:prstGeom prst="rect">
            <a:avLst/>
          </a:prstGeom>
        </p:spPr>
        <p:txBody>
          <a:bodyPr wrap="square">
            <a:spAutoFit/>
          </a:bodyPr>
          <a:lstStyle/>
          <a:p>
            <a:r>
              <a:rPr lang="" dirty="0" smtClean="0"/>
              <a:t>Funciones: </a:t>
            </a:r>
          </a:p>
          <a:p>
            <a:pPr marL="285750" indent="-285750">
              <a:buFont typeface="Arial" panose="020B0604020202020204" pitchFamily="34" charset="0"/>
              <a:buChar char="•"/>
            </a:pPr>
            <a:r>
              <a:rPr lang="" dirty="0" smtClean="0"/>
              <a:t>Mesa de Servicios</a:t>
            </a:r>
          </a:p>
          <a:p>
            <a:pPr marL="285750" indent="-285750">
              <a:buFont typeface="Arial" panose="020B0604020202020204" pitchFamily="34" charset="0"/>
              <a:buChar char="•"/>
            </a:pPr>
            <a:r>
              <a:rPr lang="" dirty="0" smtClean="0"/>
              <a:t>Gestión Técnica</a:t>
            </a:r>
          </a:p>
          <a:p>
            <a:pPr marL="285750" indent="-285750">
              <a:buFont typeface="Arial" panose="020B0604020202020204" pitchFamily="34" charset="0"/>
              <a:buChar char="•"/>
            </a:pPr>
            <a:r>
              <a:rPr lang="" dirty="0" smtClean="0"/>
              <a:t>Gestión de Aplicaciones</a:t>
            </a:r>
            <a:endParaRPr lang="es-EC" dirty="0"/>
          </a:p>
        </p:txBody>
      </p:sp>
    </p:spTree>
    <p:extLst>
      <p:ext uri="{BB962C8B-B14F-4D97-AF65-F5344CB8AC3E}">
        <p14:creationId xmlns:p14="http://schemas.microsoft.com/office/powerpoint/2010/main" val="20136541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 y="4608377"/>
            <a:ext cx="4003794" cy="2249623"/>
          </a:xfrm>
          <a:prstGeom prst="rect">
            <a:avLst/>
          </a:prstGeom>
        </p:spPr>
      </p:pic>
      <p:pic>
        <p:nvPicPr>
          <p:cNvPr id="32769"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5"/>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sp>
        <p:nvSpPr>
          <p:cNvPr id="8" name="TextBox 7"/>
          <p:cNvSpPr txBox="1"/>
          <p:nvPr/>
        </p:nvSpPr>
        <p:spPr>
          <a:xfrm>
            <a:off x="6012160" y="240654"/>
            <a:ext cx="2264979" cy="461665"/>
          </a:xfrm>
          <a:prstGeom prst="rect">
            <a:avLst/>
          </a:prstGeom>
          <a:noFill/>
        </p:spPr>
        <p:txBody>
          <a:bodyPr wrap="none" rtlCol="0">
            <a:spAutoFit/>
          </a:bodyPr>
          <a:lstStyle/>
          <a:p>
            <a:r>
              <a:rPr lang="es-EC" sz="2400" b="1" dirty="0" smtClean="0">
                <a:solidFill>
                  <a:schemeClr val="bg1"/>
                </a:solidFill>
              </a:rPr>
              <a:t>Marco Teórico</a:t>
            </a:r>
            <a:endParaRPr lang="es-EC" sz="2400" b="1" dirty="0">
              <a:solidFill>
                <a:schemeClr val="bg1"/>
              </a:solidFill>
            </a:endParaRPr>
          </a:p>
        </p:txBody>
      </p:sp>
      <p:sp>
        <p:nvSpPr>
          <p:cNvPr id="14" name="Rectangle 8"/>
          <p:cNvSpPr txBox="1">
            <a:spLocks noChangeArrowheads="1"/>
          </p:cNvSpPr>
          <p:nvPr/>
        </p:nvSpPr>
        <p:spPr bwMode="auto">
          <a:xfrm>
            <a:off x="625806" y="1196752"/>
            <a:ext cx="7562850" cy="334963"/>
          </a:xfrm>
          <a:prstGeom prst="rect">
            <a:avLst/>
          </a:prstGeom>
          <a:noFill/>
          <a:ln w="9525">
            <a:noFill/>
            <a:miter lim="800000"/>
            <a:headEnd/>
            <a:tailEnd/>
          </a:ln>
        </p:spPr>
        <p:txBody>
          <a:bodyPr anchor="ctr"/>
          <a:lstStyle/>
          <a:p>
            <a:r>
              <a:rPr lang="es-EC" b="1" dirty="0" smtClean="0"/>
              <a:t>LA MESA DE SERVICIOS ITIL</a:t>
            </a:r>
            <a:endParaRPr lang="es-EC" b="1" dirty="0"/>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279" y="1307083"/>
            <a:ext cx="114300" cy="114300"/>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2" name="CuadroTexto 1"/>
          <p:cNvSpPr txBox="1"/>
          <p:nvPr/>
        </p:nvSpPr>
        <p:spPr>
          <a:xfrm>
            <a:off x="1547664" y="1532373"/>
            <a:ext cx="7272808" cy="3693319"/>
          </a:xfrm>
          <a:prstGeom prst="rect">
            <a:avLst/>
          </a:prstGeom>
          <a:noFill/>
        </p:spPr>
        <p:txBody>
          <a:bodyPr wrap="square" rtlCol="0">
            <a:spAutoFit/>
          </a:bodyPr>
          <a:lstStyle/>
          <a:p>
            <a:pPr marL="285750" indent="-285750" algn="just">
              <a:buFont typeface="Arial" panose="020B0604020202020204" pitchFamily="34" charset="0"/>
              <a:buChar char="•"/>
            </a:pPr>
            <a:r>
              <a:rPr lang="es-ES_tradnl" dirty="0" smtClean="0"/>
              <a:t>Punto </a:t>
            </a:r>
            <a:r>
              <a:rPr lang="es-ES_tradnl" dirty="0"/>
              <a:t>de contacto entre los usuarios y la Gestión de Servicios TI. </a:t>
            </a:r>
          </a:p>
          <a:p>
            <a:pPr marL="285750" indent="-285750" algn="just">
              <a:buFont typeface="Arial" panose="020B0604020202020204" pitchFamily="34" charset="0"/>
              <a:buChar char="•"/>
            </a:pPr>
            <a:r>
              <a:rPr lang="es-ES_tradnl" dirty="0" smtClean="0"/>
              <a:t>Funciona </a:t>
            </a:r>
            <a:r>
              <a:rPr lang="es-ES_tradnl" dirty="0"/>
              <a:t>como centro neurálgico de </a:t>
            </a:r>
            <a:r>
              <a:rPr lang="es-ES_tradnl" dirty="0" smtClean="0"/>
              <a:t>los </a:t>
            </a:r>
            <a:r>
              <a:rPr lang="es-ES_tradnl" dirty="0"/>
              <a:t>procesos de soporte al servicio: </a:t>
            </a:r>
            <a:endParaRPr lang="es-ES" dirty="0"/>
          </a:p>
          <a:p>
            <a:pPr marL="742950" lvl="1" indent="-285750" algn="just">
              <a:buFont typeface="Arial" panose="020B0604020202020204" pitchFamily="34" charset="0"/>
              <a:buChar char="•"/>
            </a:pPr>
            <a:r>
              <a:rPr lang="es-ES_tradnl" dirty="0"/>
              <a:t>Registrando y monitorizando incidentes.</a:t>
            </a:r>
            <a:endParaRPr lang="es-ES" dirty="0"/>
          </a:p>
          <a:p>
            <a:pPr marL="742950" lvl="1" indent="-285750" algn="just">
              <a:buFont typeface="Arial" panose="020B0604020202020204" pitchFamily="34" charset="0"/>
              <a:buChar char="•"/>
            </a:pPr>
            <a:r>
              <a:rPr lang="es-ES_tradnl" dirty="0"/>
              <a:t>Aplicando soluciones temporales a errores </a:t>
            </a:r>
            <a:r>
              <a:rPr lang="es-ES_tradnl" dirty="0" smtClean="0"/>
              <a:t>conocidos</a:t>
            </a:r>
            <a:r>
              <a:rPr lang="" dirty="0" smtClean="0"/>
              <a:t>.</a:t>
            </a:r>
            <a:endParaRPr lang="es-ES" dirty="0"/>
          </a:p>
          <a:p>
            <a:pPr marL="742950" lvl="1" indent="-285750" algn="just">
              <a:buFont typeface="Arial" panose="020B0604020202020204" pitchFamily="34" charset="0"/>
              <a:buChar char="•"/>
            </a:pPr>
            <a:r>
              <a:rPr lang="es-ES_tradnl" dirty="0"/>
              <a:t>Colaborando con la Gestión de Configuraciones para asegurar la actualización de las bases de datos correspondientes.</a:t>
            </a:r>
            <a:endParaRPr lang="es-ES" dirty="0"/>
          </a:p>
          <a:p>
            <a:pPr marL="742950" lvl="1" indent="-285750" algn="just">
              <a:buFont typeface="Arial" panose="020B0604020202020204" pitchFamily="34" charset="0"/>
              <a:buChar char="•"/>
            </a:pPr>
            <a:r>
              <a:rPr lang="es-ES_tradnl" dirty="0"/>
              <a:t>Gestionando cambios solicitados por los clientes mediante peticiones de servicio </a:t>
            </a:r>
            <a:endParaRPr lang="" dirty="0" smtClean="0"/>
          </a:p>
          <a:p>
            <a:pPr marL="742950" lvl="1" indent="-285750" algn="just">
              <a:buFont typeface="Arial" panose="020B0604020202020204" pitchFamily="34" charset="0"/>
              <a:buChar char="•"/>
            </a:pPr>
            <a:r>
              <a:rPr lang="es-ES_tradnl" dirty="0" smtClean="0"/>
              <a:t>Debe jugar </a:t>
            </a:r>
            <a:r>
              <a:rPr lang="es-ES_tradnl" dirty="0"/>
              <a:t>un papel importante dando soporte al negocio, identificando nuevas oportunidades en sus contactos con usuarios y clientes. </a:t>
            </a:r>
            <a:endParaRPr lang="es-ES" dirty="0"/>
          </a:p>
        </p:txBody>
      </p:sp>
    </p:spTree>
    <p:extLst>
      <p:ext uri="{BB962C8B-B14F-4D97-AF65-F5344CB8AC3E}">
        <p14:creationId xmlns:p14="http://schemas.microsoft.com/office/powerpoint/2010/main" val="24460344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4360178"/>
            <a:ext cx="3957582" cy="2633591"/>
          </a:xfrm>
          <a:prstGeom prst="rect">
            <a:avLst/>
          </a:prstGeom>
          <a:effectLst>
            <a:softEdge rad="317500"/>
          </a:effectLst>
        </p:spPr>
      </p:pic>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8" name="TextBox 7"/>
          <p:cNvSpPr txBox="1"/>
          <p:nvPr/>
        </p:nvSpPr>
        <p:spPr>
          <a:xfrm>
            <a:off x="6012160" y="240654"/>
            <a:ext cx="2264979" cy="461665"/>
          </a:xfrm>
          <a:prstGeom prst="rect">
            <a:avLst/>
          </a:prstGeom>
          <a:noFill/>
        </p:spPr>
        <p:txBody>
          <a:bodyPr wrap="none" rtlCol="0">
            <a:spAutoFit/>
          </a:bodyPr>
          <a:lstStyle/>
          <a:p>
            <a:r>
              <a:rPr lang="es-EC" sz="2400" b="1" dirty="0" smtClean="0">
                <a:solidFill>
                  <a:schemeClr val="bg1"/>
                </a:solidFill>
              </a:rPr>
              <a:t>Marco Teórico</a:t>
            </a:r>
            <a:endParaRPr lang="es-EC" sz="2400" b="1" dirty="0">
              <a:solidFill>
                <a:schemeClr val="bg1"/>
              </a:solidFill>
            </a:endParaRPr>
          </a:p>
        </p:txBody>
      </p:sp>
      <p:sp>
        <p:nvSpPr>
          <p:cNvPr id="14" name="Rectangle 8"/>
          <p:cNvSpPr txBox="1">
            <a:spLocks noChangeArrowheads="1"/>
          </p:cNvSpPr>
          <p:nvPr/>
        </p:nvSpPr>
        <p:spPr bwMode="auto">
          <a:xfrm>
            <a:off x="625806" y="1196752"/>
            <a:ext cx="7562850" cy="334963"/>
          </a:xfrm>
          <a:prstGeom prst="rect">
            <a:avLst/>
          </a:prstGeom>
          <a:noFill/>
          <a:ln w="9525">
            <a:noFill/>
            <a:miter lim="800000"/>
            <a:headEnd/>
            <a:tailEnd/>
          </a:ln>
        </p:spPr>
        <p:txBody>
          <a:bodyPr anchor="ctr"/>
          <a:lstStyle/>
          <a:p>
            <a:r>
              <a:rPr lang="" b="1" dirty="0" smtClean="0"/>
              <a:t>INTRODUCCIÓN Y OBJETIVOS</a:t>
            </a:r>
            <a:endParaRPr lang="es-EC" b="1"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279" y="1307083"/>
            <a:ext cx="114300" cy="114300"/>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4" name="Rectángulo 3"/>
          <p:cNvSpPr/>
          <p:nvPr/>
        </p:nvSpPr>
        <p:spPr>
          <a:xfrm>
            <a:off x="383466" y="1583546"/>
            <a:ext cx="7260367" cy="3170099"/>
          </a:xfrm>
          <a:prstGeom prst="rect">
            <a:avLst/>
          </a:prstGeom>
        </p:spPr>
        <p:txBody>
          <a:bodyPr wrap="square">
            <a:spAutoFit/>
          </a:bodyPr>
          <a:lstStyle/>
          <a:p>
            <a:pPr marL="342900" indent="-342900" algn="just">
              <a:buFont typeface="Arial" panose="020B0604020202020204" pitchFamily="34" charset="0"/>
              <a:buChar char="•"/>
            </a:pPr>
            <a:r>
              <a:rPr lang="es-ES_tradnl" sz="2000" dirty="0"/>
              <a:t>C</a:t>
            </a:r>
            <a:r>
              <a:rPr lang="es-ES_tradnl" sz="2000" dirty="0" smtClean="0"/>
              <a:t>lientes demandan un </a:t>
            </a:r>
            <a:r>
              <a:rPr lang="es-ES_tradnl" sz="2000" dirty="0"/>
              <a:t>soporte al servicio de alta calidad, eficiente, continuo e independiente de su localización geográfica. </a:t>
            </a:r>
            <a:endParaRPr lang="es-ES_tradnl" sz="2000" dirty="0" smtClean="0"/>
          </a:p>
          <a:p>
            <a:pPr marL="342900" indent="-342900" algn="just">
              <a:buFont typeface="Arial" panose="020B0604020202020204" pitchFamily="34" charset="0"/>
              <a:buChar char="•"/>
            </a:pPr>
            <a:r>
              <a:rPr lang="es-ES_tradnl" sz="2000" dirty="0" smtClean="0"/>
              <a:t>Los </a:t>
            </a:r>
            <a:r>
              <a:rPr lang="es-ES_tradnl" sz="2000" dirty="0"/>
              <a:t>clientes y </a:t>
            </a:r>
            <a:r>
              <a:rPr lang="es-ES_tradnl" sz="2000" dirty="0" smtClean="0"/>
              <a:t>usuarios deben percibir </a:t>
            </a:r>
            <a:r>
              <a:rPr lang="es-ES_tradnl" sz="2000" dirty="0"/>
              <a:t>que están recibiendo una atención personalizada y ágil que les ayude a:</a:t>
            </a:r>
            <a:endParaRPr lang="es-ES" sz="2000" dirty="0"/>
          </a:p>
          <a:p>
            <a:pPr marL="742950" lvl="1" indent="-285750" algn="just">
              <a:buFont typeface="Arial" panose="020B0604020202020204" pitchFamily="34" charset="0"/>
              <a:buChar char="•"/>
            </a:pPr>
            <a:r>
              <a:rPr lang="es-ES_tradnl" sz="2000" dirty="0"/>
              <a:t>Resolver rápidamente las interrupciones del servicio.</a:t>
            </a:r>
            <a:endParaRPr lang="es-ES" sz="2000" dirty="0"/>
          </a:p>
          <a:p>
            <a:pPr marL="742950" lvl="1" indent="-285750" algn="just">
              <a:buFont typeface="Arial" panose="020B0604020202020204" pitchFamily="34" charset="0"/>
              <a:buChar char="•"/>
            </a:pPr>
            <a:r>
              <a:rPr lang="es-ES_tradnl" sz="2000" dirty="0"/>
              <a:t>Emitir peticiones de servicio.</a:t>
            </a:r>
            <a:endParaRPr lang="es-ES" sz="2000" dirty="0"/>
          </a:p>
          <a:p>
            <a:pPr marL="742950" lvl="1" indent="-285750" algn="just">
              <a:buFont typeface="Arial" panose="020B0604020202020204" pitchFamily="34" charset="0"/>
              <a:buChar char="•"/>
            </a:pPr>
            <a:r>
              <a:rPr lang="es-ES_tradnl" sz="2000" dirty="0"/>
              <a:t>Informarse sobre el cumplimiento de los SLA (</a:t>
            </a:r>
            <a:r>
              <a:rPr lang="es-ES_tradnl" sz="2000" dirty="0" err="1"/>
              <a:t>Service</a:t>
            </a:r>
            <a:r>
              <a:rPr lang="es-ES_tradnl" sz="2000" dirty="0"/>
              <a:t> </a:t>
            </a:r>
            <a:r>
              <a:rPr lang="es-ES_tradnl" sz="2000" dirty="0" err="1"/>
              <a:t>Level</a:t>
            </a:r>
            <a:r>
              <a:rPr lang="es-ES_tradnl" sz="2000" dirty="0"/>
              <a:t> </a:t>
            </a:r>
            <a:r>
              <a:rPr lang="es-ES_tradnl" sz="2000" dirty="0" err="1"/>
              <a:t>Agreement</a:t>
            </a:r>
            <a:r>
              <a:rPr lang="es-ES_tradnl" sz="2000" dirty="0"/>
              <a:t>).</a:t>
            </a:r>
            <a:endParaRPr lang="es-ES" sz="2000" dirty="0"/>
          </a:p>
          <a:p>
            <a:pPr marL="742950" lvl="1" indent="-285750" algn="just">
              <a:buFont typeface="Arial" panose="020B0604020202020204" pitchFamily="34" charset="0"/>
              <a:buChar char="•"/>
            </a:pPr>
            <a:r>
              <a:rPr lang="es-ES_tradnl" sz="2000" dirty="0"/>
              <a:t>Recibir información comercial en primera instancia.</a:t>
            </a:r>
            <a:endParaRPr lang="es-ES" sz="2000" dirty="0"/>
          </a:p>
        </p:txBody>
      </p:sp>
    </p:spTree>
    <p:extLst>
      <p:ext uri="{BB962C8B-B14F-4D97-AF65-F5344CB8AC3E}">
        <p14:creationId xmlns:p14="http://schemas.microsoft.com/office/powerpoint/2010/main" val="2494602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0694" y="4112321"/>
            <a:ext cx="3643306" cy="2745680"/>
          </a:xfrm>
          <a:prstGeom prst="rect">
            <a:avLst/>
          </a:prstGeom>
        </p:spPr>
      </p:pic>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8" name="TextBox 7"/>
          <p:cNvSpPr txBox="1"/>
          <p:nvPr/>
        </p:nvSpPr>
        <p:spPr>
          <a:xfrm>
            <a:off x="6012160" y="240654"/>
            <a:ext cx="2264979" cy="461665"/>
          </a:xfrm>
          <a:prstGeom prst="rect">
            <a:avLst/>
          </a:prstGeom>
          <a:noFill/>
        </p:spPr>
        <p:txBody>
          <a:bodyPr wrap="none" rtlCol="0">
            <a:spAutoFit/>
          </a:bodyPr>
          <a:lstStyle/>
          <a:p>
            <a:r>
              <a:rPr lang="es-EC" sz="2400" b="1" dirty="0" smtClean="0">
                <a:solidFill>
                  <a:schemeClr val="bg1"/>
                </a:solidFill>
              </a:rPr>
              <a:t>Marco Teórico</a:t>
            </a:r>
            <a:endParaRPr lang="es-EC" sz="2400" b="1" dirty="0">
              <a:solidFill>
                <a:schemeClr val="bg1"/>
              </a:solidFill>
            </a:endParaRPr>
          </a:p>
        </p:txBody>
      </p:sp>
      <p:sp>
        <p:nvSpPr>
          <p:cNvPr id="14" name="Rectangle 8"/>
          <p:cNvSpPr txBox="1">
            <a:spLocks noChangeArrowheads="1"/>
          </p:cNvSpPr>
          <p:nvPr/>
        </p:nvSpPr>
        <p:spPr bwMode="auto">
          <a:xfrm>
            <a:off x="625806" y="1196752"/>
            <a:ext cx="7562850" cy="334963"/>
          </a:xfrm>
          <a:prstGeom prst="rect">
            <a:avLst/>
          </a:prstGeom>
          <a:noFill/>
          <a:ln w="9525">
            <a:noFill/>
            <a:miter lim="800000"/>
            <a:headEnd/>
            <a:tailEnd/>
          </a:ln>
        </p:spPr>
        <p:txBody>
          <a:bodyPr anchor="ctr"/>
          <a:lstStyle/>
          <a:p>
            <a:r>
              <a:rPr lang="es-EC" b="1" dirty="0" smtClean="0"/>
              <a:t>FORMAS DE LA MESA DE SERVICIOS ITIL</a:t>
            </a:r>
            <a:endParaRPr lang="es-EC" b="1"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279" y="1307083"/>
            <a:ext cx="114300" cy="114300"/>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4" name="Rectángulo 3"/>
          <p:cNvSpPr/>
          <p:nvPr/>
        </p:nvSpPr>
        <p:spPr>
          <a:xfrm>
            <a:off x="383466" y="1583546"/>
            <a:ext cx="8047529" cy="3416320"/>
          </a:xfrm>
          <a:prstGeom prst="rect">
            <a:avLst/>
          </a:prstGeom>
        </p:spPr>
        <p:txBody>
          <a:bodyPr wrap="square">
            <a:spAutoFit/>
          </a:bodyPr>
          <a:lstStyle/>
          <a:p>
            <a:pPr algn="just"/>
            <a:r>
              <a:rPr lang="es-ES_tradnl" dirty="0"/>
              <a:t>El punto de contacto con el cliente puede tomar diversas formas, dependiendo de la amplitud y profundidad de los servicios ofrecidos:</a:t>
            </a:r>
            <a:endParaRPr lang="es-ES" dirty="0"/>
          </a:p>
          <a:p>
            <a:pPr marL="285750" lvl="0" indent="-285750" algn="just">
              <a:buFont typeface="Arial" panose="020B0604020202020204" pitchFamily="34" charset="0"/>
              <a:buChar char="•"/>
            </a:pPr>
            <a:r>
              <a:rPr lang="es-ES_tradnl" i="1" dirty="0" err="1"/>
              <a:t>Call</a:t>
            </a:r>
            <a:r>
              <a:rPr lang="es-ES_tradnl" i="1" dirty="0"/>
              <a:t> Center</a:t>
            </a:r>
            <a:r>
              <a:rPr lang="es-ES_tradnl" dirty="0"/>
              <a:t> (Centro de </a:t>
            </a:r>
            <a:r>
              <a:rPr lang="es-ES_tradnl" dirty="0" smtClean="0"/>
              <a:t>llamadas): gestiona un alto volumen de llamadas</a:t>
            </a:r>
            <a:endParaRPr lang="" dirty="0" smtClean="0"/>
          </a:p>
          <a:p>
            <a:pPr marL="285750" lvl="0" indent="-285750" algn="just">
              <a:buFont typeface="Arial" panose="020B0604020202020204" pitchFamily="34" charset="0"/>
              <a:buChar char="•"/>
            </a:pPr>
            <a:r>
              <a:rPr lang="es-ES_tradnl" dirty="0" smtClean="0"/>
              <a:t>Centro de Soporte (</a:t>
            </a:r>
            <a:r>
              <a:rPr lang="es-ES_tradnl" i="1" dirty="0" err="1" smtClean="0"/>
              <a:t>Help</a:t>
            </a:r>
            <a:r>
              <a:rPr lang="es-ES_tradnl" i="1" dirty="0" smtClean="0"/>
              <a:t> </a:t>
            </a:r>
            <a:r>
              <a:rPr lang="es-ES_tradnl" i="1" dirty="0" err="1" smtClean="0"/>
              <a:t>Desk</a:t>
            </a:r>
            <a:r>
              <a:rPr lang="es-ES_tradnl" dirty="0" smtClean="0"/>
              <a:t>): ofrece una primera línea de soporte técnico</a:t>
            </a:r>
            <a:endParaRPr lang="es-ES" dirty="0" smtClean="0"/>
          </a:p>
          <a:p>
            <a:pPr marL="285750" lvl="0" indent="-285750" algn="just">
              <a:buFont typeface="Arial" panose="020B0604020202020204" pitchFamily="34" charset="0"/>
              <a:buChar char="•"/>
            </a:pPr>
            <a:r>
              <a:rPr lang="es-ES_tradnl" dirty="0" smtClean="0"/>
              <a:t>Mesa de Servicios (</a:t>
            </a:r>
            <a:r>
              <a:rPr lang="es-ES_tradnl" i="1" dirty="0" err="1" smtClean="0"/>
              <a:t>Service</a:t>
            </a:r>
            <a:r>
              <a:rPr lang="es-ES_tradnl" i="1" dirty="0" smtClean="0"/>
              <a:t> </a:t>
            </a:r>
            <a:r>
              <a:rPr lang="es-ES_tradnl" i="1" dirty="0" err="1" smtClean="0"/>
              <a:t>Desk</a:t>
            </a:r>
            <a:r>
              <a:rPr lang="es-ES_tradnl" dirty="0" smtClean="0"/>
              <a:t>): interfaz para clientes y usuarios de todos los servicios TI ofrecidos por la organización</a:t>
            </a:r>
            <a:r>
              <a:rPr lang="" dirty="0" smtClean="0"/>
              <a:t>. </a:t>
            </a:r>
            <a:r>
              <a:rPr lang="es-ES_tradnl" dirty="0" err="1" smtClean="0"/>
              <a:t>Adem</a:t>
            </a:r>
            <a:r>
              <a:rPr lang="" dirty="0" smtClean="0"/>
              <a:t>ás </a:t>
            </a:r>
            <a:r>
              <a:rPr lang="es-ES_tradnl" dirty="0" smtClean="0"/>
              <a:t>proporciona servicios adicionales como: </a:t>
            </a:r>
            <a:endParaRPr lang="es-ES" dirty="0" smtClean="0"/>
          </a:p>
          <a:p>
            <a:pPr marL="742950" lvl="1" indent="-285750" algn="just">
              <a:buFont typeface="Arial" panose="020B0604020202020204" pitchFamily="34" charset="0"/>
              <a:buChar char="•"/>
            </a:pPr>
            <a:r>
              <a:rPr lang="es-ES_tradnl" dirty="0" smtClean="0"/>
              <a:t>Supervisión </a:t>
            </a:r>
            <a:r>
              <a:rPr lang="es-ES_tradnl" dirty="0"/>
              <a:t>de los contratos de mantenimiento y niveles de servicio.</a:t>
            </a:r>
            <a:endParaRPr lang="es-ES" dirty="0"/>
          </a:p>
          <a:p>
            <a:pPr marL="742950" lvl="1" indent="-285750" algn="just">
              <a:buFont typeface="Arial" panose="020B0604020202020204" pitchFamily="34" charset="0"/>
              <a:buChar char="•"/>
            </a:pPr>
            <a:r>
              <a:rPr lang="es-ES_tradnl" dirty="0"/>
              <a:t>Canalización de las Peticiones de Servicio de los clientes.</a:t>
            </a:r>
            <a:endParaRPr lang="es-ES" dirty="0"/>
          </a:p>
          <a:p>
            <a:pPr marL="742950" lvl="1" indent="-285750" algn="just">
              <a:buFont typeface="Arial" panose="020B0604020202020204" pitchFamily="34" charset="0"/>
              <a:buChar char="•"/>
            </a:pPr>
            <a:r>
              <a:rPr lang="es-ES_tradnl" dirty="0"/>
              <a:t>Gestión de las licencias de software.</a:t>
            </a:r>
            <a:endParaRPr lang="es-ES" dirty="0"/>
          </a:p>
          <a:p>
            <a:pPr marL="742950" lvl="1" indent="-285750" algn="just">
              <a:buFont typeface="Arial" panose="020B0604020202020204" pitchFamily="34" charset="0"/>
              <a:buChar char="•"/>
            </a:pPr>
            <a:r>
              <a:rPr lang="es-ES_tradnl" dirty="0"/>
              <a:t>Centralización de todos los procesos asociados a la Gestión TI</a:t>
            </a:r>
            <a:r>
              <a:rPr lang="es-ES_tradnl" dirty="0" smtClean="0"/>
              <a:t>.</a:t>
            </a:r>
            <a:endParaRPr lang="es-ES" dirty="0"/>
          </a:p>
        </p:txBody>
      </p:sp>
    </p:spTree>
    <p:extLst>
      <p:ext uri="{BB962C8B-B14F-4D97-AF65-F5344CB8AC3E}">
        <p14:creationId xmlns:p14="http://schemas.microsoft.com/office/powerpoint/2010/main" val="25093382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3995435"/>
            <a:ext cx="4301670" cy="2862566"/>
          </a:xfrm>
          <a:prstGeom prst="rect">
            <a:avLst/>
          </a:prstGeom>
        </p:spPr>
      </p:pic>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8" name="TextBox 7"/>
          <p:cNvSpPr txBox="1"/>
          <p:nvPr/>
        </p:nvSpPr>
        <p:spPr>
          <a:xfrm>
            <a:off x="6012160" y="240654"/>
            <a:ext cx="2264979" cy="461665"/>
          </a:xfrm>
          <a:prstGeom prst="rect">
            <a:avLst/>
          </a:prstGeom>
          <a:noFill/>
        </p:spPr>
        <p:txBody>
          <a:bodyPr wrap="none" rtlCol="0">
            <a:spAutoFit/>
          </a:bodyPr>
          <a:lstStyle/>
          <a:p>
            <a:r>
              <a:rPr lang="es-EC" sz="2400" b="1" dirty="0" smtClean="0">
                <a:solidFill>
                  <a:schemeClr val="bg1"/>
                </a:solidFill>
              </a:rPr>
              <a:t>Marco Teórico</a:t>
            </a:r>
            <a:endParaRPr lang="es-EC" sz="2400" b="1" dirty="0">
              <a:solidFill>
                <a:schemeClr val="bg1"/>
              </a:solidFill>
            </a:endParaRPr>
          </a:p>
        </p:txBody>
      </p:sp>
      <p:sp>
        <p:nvSpPr>
          <p:cNvPr id="14" name="Rectangle 8"/>
          <p:cNvSpPr txBox="1">
            <a:spLocks noChangeArrowheads="1"/>
          </p:cNvSpPr>
          <p:nvPr/>
        </p:nvSpPr>
        <p:spPr bwMode="auto">
          <a:xfrm>
            <a:off x="625806" y="1196752"/>
            <a:ext cx="7562850" cy="334963"/>
          </a:xfrm>
          <a:prstGeom prst="rect">
            <a:avLst/>
          </a:prstGeom>
          <a:noFill/>
          <a:ln w="9525">
            <a:noFill/>
            <a:miter lim="800000"/>
            <a:headEnd/>
            <a:tailEnd/>
          </a:ln>
        </p:spPr>
        <p:txBody>
          <a:bodyPr anchor="ctr"/>
          <a:lstStyle/>
          <a:p>
            <a:r>
              <a:rPr lang="" b="1" dirty="0" smtClean="0"/>
              <a:t>BENEFICIOS</a:t>
            </a:r>
            <a:endParaRPr lang="es-EC" b="1"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279" y="1307083"/>
            <a:ext cx="114300" cy="114300"/>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2" name="CuadroTexto 1"/>
          <p:cNvSpPr txBox="1"/>
          <p:nvPr/>
        </p:nvSpPr>
        <p:spPr>
          <a:xfrm>
            <a:off x="502279" y="1844824"/>
            <a:ext cx="8102169" cy="2554545"/>
          </a:xfrm>
          <a:prstGeom prst="rect">
            <a:avLst/>
          </a:prstGeom>
          <a:noFill/>
        </p:spPr>
        <p:txBody>
          <a:bodyPr wrap="square" rtlCol="0">
            <a:spAutoFit/>
          </a:bodyPr>
          <a:lstStyle/>
          <a:p>
            <a:pPr marL="285750" lvl="0" indent="-285750">
              <a:buFont typeface="Arial" panose="020B0604020202020204" pitchFamily="34" charset="0"/>
              <a:buChar char="•"/>
            </a:pPr>
            <a:r>
              <a:rPr lang="es-ES_tradnl" sz="2000" dirty="0"/>
              <a:t>Reducción de costes mediante una eficiente asignación de recursos.</a:t>
            </a:r>
            <a:endParaRPr lang="es-ES" sz="2000" dirty="0"/>
          </a:p>
          <a:p>
            <a:pPr marL="285750" lvl="0" indent="-285750">
              <a:buFont typeface="Arial" panose="020B0604020202020204" pitchFamily="34" charset="0"/>
              <a:buChar char="•"/>
            </a:pPr>
            <a:r>
              <a:rPr lang="es-ES_tradnl" sz="2000" dirty="0"/>
              <a:t>Una mejor atención al cliente, que repercute en un mayor grado de satisfacción y fidelización del mismo.</a:t>
            </a:r>
            <a:endParaRPr lang="es-ES" sz="2000" dirty="0"/>
          </a:p>
          <a:p>
            <a:pPr marL="285750" lvl="0" indent="-285750">
              <a:buFont typeface="Arial" panose="020B0604020202020204" pitchFamily="34" charset="0"/>
              <a:buChar char="•"/>
            </a:pPr>
            <a:r>
              <a:rPr lang="es-ES_tradnl" sz="2000" dirty="0"/>
              <a:t>Apertura de nuevas oportunidades de negocio.</a:t>
            </a:r>
            <a:endParaRPr lang="es-ES" sz="2000" dirty="0"/>
          </a:p>
          <a:p>
            <a:pPr marL="285750" lvl="0" indent="-285750">
              <a:buFont typeface="Arial" panose="020B0604020202020204" pitchFamily="34" charset="0"/>
              <a:buChar char="•"/>
            </a:pPr>
            <a:r>
              <a:rPr lang="es-ES_tradnl" sz="2000" dirty="0"/>
              <a:t>Centralización de procesos que mejoran la gestión de la información y la comunicación.</a:t>
            </a:r>
            <a:endParaRPr lang="es-ES" sz="2000" dirty="0"/>
          </a:p>
          <a:p>
            <a:pPr marL="285750" lvl="0" indent="-285750">
              <a:buFont typeface="Arial" panose="020B0604020202020204" pitchFamily="34" charset="0"/>
              <a:buChar char="•"/>
            </a:pPr>
            <a:r>
              <a:rPr lang="es-ES_tradnl" sz="2000" dirty="0"/>
              <a:t>Soporte al servicio proactivo.</a:t>
            </a:r>
            <a:endParaRPr lang="es-ES" sz="2000" dirty="0"/>
          </a:p>
        </p:txBody>
      </p:sp>
    </p:spTree>
    <p:extLst>
      <p:ext uri="{BB962C8B-B14F-4D97-AF65-F5344CB8AC3E}">
        <p14:creationId xmlns:p14="http://schemas.microsoft.com/office/powerpoint/2010/main" val="31313143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7096" y="887782"/>
            <a:ext cx="2326904" cy="2326904"/>
          </a:xfrm>
          <a:prstGeom prst="rect">
            <a:avLst/>
          </a:prstGeom>
        </p:spPr>
      </p:pic>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8" name="TextBox 7"/>
          <p:cNvSpPr txBox="1"/>
          <p:nvPr/>
        </p:nvSpPr>
        <p:spPr>
          <a:xfrm>
            <a:off x="6012160" y="240654"/>
            <a:ext cx="2264979" cy="461665"/>
          </a:xfrm>
          <a:prstGeom prst="rect">
            <a:avLst/>
          </a:prstGeom>
          <a:noFill/>
        </p:spPr>
        <p:txBody>
          <a:bodyPr wrap="none" rtlCol="0">
            <a:spAutoFit/>
          </a:bodyPr>
          <a:lstStyle/>
          <a:p>
            <a:r>
              <a:rPr lang="es-EC" sz="2400" b="1" dirty="0" smtClean="0">
                <a:solidFill>
                  <a:schemeClr val="bg1"/>
                </a:solidFill>
              </a:rPr>
              <a:t>Marco Teórico</a:t>
            </a:r>
            <a:endParaRPr lang="es-EC" sz="2400" b="1" dirty="0">
              <a:solidFill>
                <a:schemeClr val="bg1"/>
              </a:solidFill>
            </a:endParaRPr>
          </a:p>
        </p:txBody>
      </p:sp>
      <p:sp>
        <p:nvSpPr>
          <p:cNvPr id="14" name="Rectangle 8"/>
          <p:cNvSpPr txBox="1">
            <a:spLocks noChangeArrowheads="1"/>
          </p:cNvSpPr>
          <p:nvPr/>
        </p:nvSpPr>
        <p:spPr bwMode="auto">
          <a:xfrm>
            <a:off x="616579" y="1196751"/>
            <a:ext cx="7562850" cy="334963"/>
          </a:xfrm>
          <a:prstGeom prst="rect">
            <a:avLst/>
          </a:prstGeom>
          <a:noFill/>
          <a:ln w="9525">
            <a:noFill/>
            <a:miter lim="800000"/>
            <a:headEnd/>
            <a:tailEnd/>
          </a:ln>
        </p:spPr>
        <p:txBody>
          <a:bodyPr anchor="ctr"/>
          <a:lstStyle/>
          <a:p>
            <a:r>
              <a:rPr lang="" b="1" dirty="0" smtClean="0"/>
              <a:t>IMPLEMENTACIÓN</a:t>
            </a:r>
            <a:endParaRPr lang="es-EC" b="1"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279" y="1307083"/>
            <a:ext cx="114300" cy="114300"/>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2" name="CuadroTexto 11"/>
          <p:cNvSpPr txBox="1"/>
          <p:nvPr/>
        </p:nvSpPr>
        <p:spPr>
          <a:xfrm>
            <a:off x="410632" y="1502688"/>
            <a:ext cx="8640852" cy="5355312"/>
          </a:xfrm>
          <a:prstGeom prst="rect">
            <a:avLst/>
          </a:prstGeom>
          <a:noFill/>
        </p:spPr>
        <p:txBody>
          <a:bodyPr wrap="square" rtlCol="0">
            <a:spAutoFit/>
          </a:bodyPr>
          <a:lstStyle/>
          <a:p>
            <a:pPr marL="285750" indent="-285750">
              <a:buFont typeface="Arial" panose="020B0604020202020204" pitchFamily="34" charset="0"/>
              <a:buChar char="•"/>
            </a:pPr>
            <a:r>
              <a:rPr lang="" b="1" dirty="0" smtClean="0"/>
              <a:t>Aspectos Técnicos:</a:t>
            </a:r>
            <a:endParaRPr lang="es-ES" b="1" dirty="0"/>
          </a:p>
          <a:p>
            <a:pPr marL="742950" lvl="1" indent="-285750">
              <a:buFont typeface="Arial" panose="020B0604020202020204" pitchFamily="34" charset="0"/>
              <a:buChar char="•"/>
            </a:pPr>
            <a:r>
              <a:rPr lang="es-ES_tradnl" dirty="0"/>
              <a:t>Cuáles son las necesidades.</a:t>
            </a:r>
            <a:endParaRPr lang="es-ES" dirty="0"/>
          </a:p>
          <a:p>
            <a:pPr marL="742950" lvl="1" indent="-285750">
              <a:buFont typeface="Arial" panose="020B0604020202020204" pitchFamily="34" charset="0"/>
              <a:buChar char="•"/>
            </a:pPr>
            <a:r>
              <a:rPr lang="es-ES_tradnl" dirty="0" smtClean="0"/>
              <a:t>Q</a:t>
            </a:r>
            <a:r>
              <a:rPr lang="" dirty="0" smtClean="0"/>
              <a:t>ué funciones tendrá la Mesa de Servicios</a:t>
            </a:r>
            <a:r>
              <a:rPr lang="es-ES_tradnl" dirty="0" smtClean="0"/>
              <a:t>.</a:t>
            </a:r>
            <a:endParaRPr lang="es-ES" dirty="0"/>
          </a:p>
          <a:p>
            <a:pPr marL="742950" lvl="1" indent="-285750">
              <a:buFont typeface="Arial" panose="020B0604020202020204" pitchFamily="34" charset="0"/>
              <a:buChar char="•"/>
            </a:pPr>
            <a:r>
              <a:rPr lang="es-ES_tradnl" dirty="0"/>
              <a:t>Quiénes serán los </a:t>
            </a:r>
            <a:r>
              <a:rPr lang="es-ES_tradnl" dirty="0" smtClean="0"/>
              <a:t>responsables.</a:t>
            </a:r>
            <a:endParaRPr lang="es-ES" dirty="0"/>
          </a:p>
          <a:p>
            <a:pPr marL="742950" lvl="1" indent="-285750">
              <a:buFont typeface="Arial" panose="020B0604020202020204" pitchFamily="34" charset="0"/>
              <a:buChar char="•"/>
            </a:pPr>
            <a:r>
              <a:rPr lang="es-ES_tradnl" dirty="0"/>
              <a:t>Qué cualificaciones profesionales poseerán sus integrantes.</a:t>
            </a:r>
            <a:endParaRPr lang="es-ES" dirty="0"/>
          </a:p>
          <a:p>
            <a:pPr marL="742950" lvl="1" indent="-285750">
              <a:buFont typeface="Arial" panose="020B0604020202020204" pitchFamily="34" charset="0"/>
              <a:buChar char="•"/>
            </a:pPr>
            <a:r>
              <a:rPr lang="es-ES_tradnl" dirty="0"/>
              <a:t>Si se deben externalizar ciertos servicios como, por ejemplo, el soporte técnico del hardware.</a:t>
            </a:r>
            <a:endParaRPr lang="es-ES" dirty="0"/>
          </a:p>
          <a:p>
            <a:pPr marL="742950" lvl="1" indent="-285750">
              <a:buFont typeface="Arial" panose="020B0604020202020204" pitchFamily="34" charset="0"/>
              <a:buChar char="•"/>
            </a:pPr>
            <a:r>
              <a:rPr lang="es-ES_tradnl" dirty="0"/>
              <a:t>Qué estructura de Mesa de </a:t>
            </a:r>
            <a:r>
              <a:rPr lang="es-ES_tradnl" dirty="0" smtClean="0"/>
              <a:t>servicios </a:t>
            </a:r>
            <a:r>
              <a:rPr lang="es-ES_tradnl" dirty="0"/>
              <a:t>se adapta mejor a las necesidades de la compañía y </a:t>
            </a:r>
            <a:r>
              <a:rPr lang="" dirty="0" smtClean="0"/>
              <a:t>su</a:t>
            </a:r>
            <a:r>
              <a:rPr lang="es-ES_tradnl" dirty="0" smtClean="0"/>
              <a:t>s </a:t>
            </a:r>
            <a:r>
              <a:rPr lang="es-ES_tradnl" dirty="0"/>
              <a:t>clientes.</a:t>
            </a:r>
            <a:endParaRPr lang="es-ES" dirty="0"/>
          </a:p>
          <a:p>
            <a:pPr marL="742950" lvl="1" indent="-285750">
              <a:buFont typeface="Arial" panose="020B0604020202020204" pitchFamily="34" charset="0"/>
              <a:buChar char="•"/>
            </a:pPr>
            <a:r>
              <a:rPr lang="es-ES_tradnl" dirty="0"/>
              <a:t>Qué herramientas tecnológicas se necesitan.</a:t>
            </a:r>
            <a:endParaRPr lang="es-ES" dirty="0"/>
          </a:p>
          <a:p>
            <a:pPr marL="742950" lvl="1" indent="-285750">
              <a:buFont typeface="Arial" panose="020B0604020202020204" pitchFamily="34" charset="0"/>
              <a:buChar char="•"/>
            </a:pPr>
            <a:r>
              <a:rPr lang="es-ES_tradnl" dirty="0"/>
              <a:t>Qué métricas determinarán el rendimiento de la Mesa de servicios.</a:t>
            </a:r>
            <a:endParaRPr lang="es-ES" dirty="0"/>
          </a:p>
          <a:p>
            <a:pPr marL="285750" indent="-285750">
              <a:buFont typeface="Arial" panose="020B0604020202020204" pitchFamily="34" charset="0"/>
              <a:buChar char="•"/>
            </a:pPr>
            <a:r>
              <a:rPr lang="" b="1" dirty="0" smtClean="0"/>
              <a:t>Aspectos Factor Humano</a:t>
            </a:r>
            <a:r>
              <a:rPr lang="es-ES_tradnl" b="1" dirty="0" smtClean="0"/>
              <a:t>:</a:t>
            </a:r>
            <a:endParaRPr lang="es-ES" b="1" dirty="0"/>
          </a:p>
          <a:p>
            <a:pPr marL="742950" lvl="1" indent="-285750">
              <a:buFont typeface="Arial" panose="020B0604020202020204" pitchFamily="34" charset="0"/>
              <a:buChar char="•"/>
            </a:pPr>
            <a:r>
              <a:rPr lang="es-ES_tradnl" dirty="0"/>
              <a:t>Establecer estrictos protocolos de interacción con el cliente.</a:t>
            </a:r>
            <a:endParaRPr lang="es-ES" dirty="0"/>
          </a:p>
          <a:p>
            <a:pPr marL="742950" lvl="1" indent="-285750">
              <a:buFont typeface="Arial" panose="020B0604020202020204" pitchFamily="34" charset="0"/>
              <a:buChar char="•"/>
            </a:pPr>
            <a:r>
              <a:rPr lang="es-ES_tradnl" dirty="0"/>
              <a:t>Motivar al personal encargado de la relación directa con el cliente.</a:t>
            </a:r>
            <a:endParaRPr lang="es-ES" dirty="0"/>
          </a:p>
          <a:p>
            <a:pPr marL="742950" lvl="1" indent="-285750">
              <a:buFont typeface="Arial" panose="020B0604020202020204" pitchFamily="34" charset="0"/>
              <a:buChar char="•"/>
            </a:pPr>
            <a:r>
              <a:rPr lang="es-ES_tradnl" dirty="0"/>
              <a:t>Informar a los clientes de los beneficios de este nuevo servicio de atención y soporte.</a:t>
            </a:r>
            <a:endParaRPr lang="es-ES" dirty="0"/>
          </a:p>
          <a:p>
            <a:pPr marL="742950" lvl="1" indent="-285750">
              <a:buFont typeface="Arial" panose="020B0604020202020204" pitchFamily="34" charset="0"/>
              <a:buChar char="•"/>
            </a:pPr>
            <a:r>
              <a:rPr lang="es-ES_tradnl" dirty="0"/>
              <a:t>Asegurar el compromiso de la dirección con la filosofía de la Mesa de Servicios.</a:t>
            </a:r>
            <a:endParaRPr lang="es-ES" dirty="0"/>
          </a:p>
          <a:p>
            <a:pPr marL="742950" lvl="1" indent="-285750">
              <a:buFont typeface="Arial" panose="020B0604020202020204" pitchFamily="34" charset="0"/>
              <a:buChar char="•"/>
            </a:pPr>
            <a:r>
              <a:rPr lang="es-ES_tradnl" dirty="0"/>
              <a:t>Sondear a los clientes para conocer mejor sus expectativas y necesidades.</a:t>
            </a:r>
            <a:endParaRPr lang="es-ES" dirty="0"/>
          </a:p>
        </p:txBody>
      </p:sp>
    </p:spTree>
    <p:extLst>
      <p:ext uri="{BB962C8B-B14F-4D97-AF65-F5344CB8AC3E}">
        <p14:creationId xmlns:p14="http://schemas.microsoft.com/office/powerpoint/2010/main" val="1327432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8" name="TextBox 7"/>
          <p:cNvSpPr txBox="1"/>
          <p:nvPr/>
        </p:nvSpPr>
        <p:spPr>
          <a:xfrm>
            <a:off x="6012160" y="240654"/>
            <a:ext cx="2264979" cy="461665"/>
          </a:xfrm>
          <a:prstGeom prst="rect">
            <a:avLst/>
          </a:prstGeom>
          <a:noFill/>
        </p:spPr>
        <p:txBody>
          <a:bodyPr wrap="none" rtlCol="0">
            <a:spAutoFit/>
          </a:bodyPr>
          <a:lstStyle/>
          <a:p>
            <a:r>
              <a:rPr lang="es-EC" sz="2400" b="1" dirty="0" smtClean="0">
                <a:solidFill>
                  <a:schemeClr val="bg1"/>
                </a:solidFill>
              </a:rPr>
              <a:t>Marco Teórico</a:t>
            </a:r>
            <a:endParaRPr lang="es-EC" sz="2400" b="1" dirty="0">
              <a:solidFill>
                <a:schemeClr val="bg1"/>
              </a:solidFill>
            </a:endParaRPr>
          </a:p>
        </p:txBody>
      </p:sp>
      <p:sp>
        <p:nvSpPr>
          <p:cNvPr id="14" name="Rectangle 8"/>
          <p:cNvSpPr txBox="1">
            <a:spLocks noChangeArrowheads="1"/>
          </p:cNvSpPr>
          <p:nvPr/>
        </p:nvSpPr>
        <p:spPr bwMode="auto">
          <a:xfrm>
            <a:off x="616579" y="1196751"/>
            <a:ext cx="7562850" cy="334963"/>
          </a:xfrm>
          <a:prstGeom prst="rect">
            <a:avLst/>
          </a:prstGeom>
          <a:noFill/>
          <a:ln w="9525">
            <a:noFill/>
            <a:miter lim="800000"/>
            <a:headEnd/>
            <a:tailEnd/>
          </a:ln>
        </p:spPr>
        <p:txBody>
          <a:bodyPr anchor="ctr"/>
          <a:lstStyle/>
          <a:p>
            <a:r>
              <a:rPr lang="" b="1" dirty="0" smtClean="0"/>
              <a:t>ESTRUCTURA</a:t>
            </a:r>
            <a:endParaRPr lang="es-EC" b="1"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279" y="1307083"/>
            <a:ext cx="114300" cy="114300"/>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2" name="CuadroTexto 11"/>
          <p:cNvSpPr txBox="1"/>
          <p:nvPr/>
        </p:nvSpPr>
        <p:spPr>
          <a:xfrm>
            <a:off x="410632" y="1502688"/>
            <a:ext cx="8640852" cy="3693319"/>
          </a:xfrm>
          <a:prstGeom prst="rect">
            <a:avLst/>
          </a:prstGeom>
          <a:noFill/>
        </p:spPr>
        <p:txBody>
          <a:bodyPr wrap="square" rtlCol="0">
            <a:spAutoFit/>
          </a:bodyPr>
          <a:lstStyle/>
          <a:p>
            <a:pPr marL="285750" indent="-285750">
              <a:buFont typeface="Arial" panose="020B0604020202020204" pitchFamily="34" charset="0"/>
              <a:buChar char="•"/>
            </a:pPr>
            <a:r>
              <a:rPr lang="" b="1" dirty="0" smtClean="0"/>
              <a:t>Lógica:</a:t>
            </a:r>
            <a:endParaRPr lang="es-ES" b="1" dirty="0"/>
          </a:p>
          <a:p>
            <a:pPr marL="742950" lvl="1" indent="-285750">
              <a:buFont typeface="Arial" panose="020B0604020202020204" pitchFamily="34" charset="0"/>
              <a:buChar char="•"/>
            </a:pPr>
            <a:r>
              <a:rPr lang="es-ES_tradnl" dirty="0"/>
              <a:t>Conocer </a:t>
            </a:r>
            <a:r>
              <a:rPr lang="es-ES_tradnl" dirty="0" smtClean="0"/>
              <a:t>los </a:t>
            </a:r>
            <a:r>
              <a:rPr lang="es-ES_tradnl" dirty="0"/>
              <a:t>protocolos de interacción con el </a:t>
            </a:r>
            <a:r>
              <a:rPr lang="es-ES_tradnl" dirty="0" smtClean="0"/>
              <a:t>cliente</a:t>
            </a:r>
            <a:endParaRPr lang="es-ES" dirty="0"/>
          </a:p>
          <a:p>
            <a:pPr marL="742950" lvl="1" indent="-285750">
              <a:buFont typeface="Arial" panose="020B0604020202020204" pitchFamily="34" charset="0"/>
              <a:buChar char="•"/>
            </a:pPr>
            <a:r>
              <a:rPr lang="es-ES_tradnl" dirty="0"/>
              <a:t>Disponer de herramientas de software que </a:t>
            </a:r>
            <a:r>
              <a:rPr lang="es-ES_tradnl" dirty="0" smtClean="0"/>
              <a:t>permita </a:t>
            </a:r>
            <a:r>
              <a:rPr lang="es-ES_tradnl" dirty="0"/>
              <a:t>llevar un registro de la interacción con los usuarios.</a:t>
            </a:r>
            <a:endParaRPr lang="es-ES" dirty="0"/>
          </a:p>
          <a:p>
            <a:pPr marL="742950" lvl="1" indent="-285750">
              <a:buFont typeface="Arial" panose="020B0604020202020204" pitchFamily="34" charset="0"/>
              <a:buChar char="•"/>
            </a:pPr>
            <a:r>
              <a:rPr lang="es-ES_tradnl" dirty="0"/>
              <a:t>Saber cuándo se debe realizar un escalado a instancias superiores o entrar en discusiones sobre cumplimiento de </a:t>
            </a:r>
            <a:r>
              <a:rPr lang="es-ES_tradnl" dirty="0" err="1"/>
              <a:t>SLAs</a:t>
            </a:r>
            <a:r>
              <a:rPr lang="es-ES_tradnl" dirty="0"/>
              <a:t>.</a:t>
            </a:r>
            <a:endParaRPr lang="es-ES" dirty="0"/>
          </a:p>
          <a:p>
            <a:pPr marL="742950" lvl="1" indent="-285750">
              <a:buFont typeface="Arial" panose="020B0604020202020204" pitchFamily="34" charset="0"/>
              <a:buChar char="•"/>
            </a:pPr>
            <a:r>
              <a:rPr lang="es-ES_tradnl" dirty="0"/>
              <a:t>Tener rápido acceso a las bases de conocimiento para ofrecer un mejor servicio a los usuarios.</a:t>
            </a:r>
            <a:endParaRPr lang="es-ES" dirty="0"/>
          </a:p>
          <a:p>
            <a:pPr marL="742950" lvl="1" indent="-285750">
              <a:buFont typeface="Arial" panose="020B0604020202020204" pitchFamily="34" charset="0"/>
              <a:buChar char="•"/>
            </a:pPr>
            <a:r>
              <a:rPr lang="es-ES_tradnl" dirty="0"/>
              <a:t>Recibir formación sobre los productos y servicios de la empresa.</a:t>
            </a:r>
            <a:endParaRPr lang="es-ES" dirty="0"/>
          </a:p>
          <a:p>
            <a:pPr marL="285750" indent="-285750">
              <a:buFont typeface="Arial" panose="020B0604020202020204" pitchFamily="34" charset="0"/>
              <a:buChar char="•"/>
            </a:pPr>
            <a:r>
              <a:rPr lang="" b="1" dirty="0" smtClean="0"/>
              <a:t>Física</a:t>
            </a:r>
            <a:r>
              <a:rPr lang="es-ES_tradnl" b="1" dirty="0" smtClean="0"/>
              <a:t>:</a:t>
            </a:r>
            <a:endParaRPr lang="es-ES" b="1" dirty="0"/>
          </a:p>
          <a:p>
            <a:pPr marL="742950" lvl="1" indent="-285750">
              <a:buFont typeface="Arial" panose="020B0604020202020204" pitchFamily="34" charset="0"/>
              <a:buChar char="•"/>
            </a:pPr>
            <a:r>
              <a:rPr lang="es-ES_tradnl" dirty="0"/>
              <a:t>Local</a:t>
            </a:r>
            <a:endParaRPr lang="es-ES" dirty="0"/>
          </a:p>
          <a:p>
            <a:pPr marL="742950" lvl="1" indent="-285750">
              <a:buFont typeface="Arial" panose="020B0604020202020204" pitchFamily="34" charset="0"/>
              <a:buChar char="•"/>
            </a:pPr>
            <a:r>
              <a:rPr lang="es-ES_tradnl" dirty="0"/>
              <a:t>Centralizada</a:t>
            </a:r>
            <a:endParaRPr lang="es-ES" dirty="0"/>
          </a:p>
          <a:p>
            <a:pPr marL="742950" lvl="1" indent="-285750">
              <a:buFont typeface="Arial" panose="020B0604020202020204" pitchFamily="34" charset="0"/>
              <a:buChar char="•"/>
            </a:pPr>
            <a:r>
              <a:rPr lang="es-ES_tradnl" dirty="0" smtClean="0"/>
              <a:t>Virtual</a:t>
            </a:r>
            <a:endParaRPr lang="es-ES" dirty="0"/>
          </a:p>
        </p:txBody>
      </p:sp>
      <p:pic>
        <p:nvPicPr>
          <p:cNvPr id="2" name="Imagen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2161" y="4169224"/>
            <a:ext cx="3131840" cy="2586621"/>
          </a:xfrm>
          <a:prstGeom prst="rect">
            <a:avLst/>
          </a:prstGeom>
        </p:spPr>
      </p:pic>
    </p:spTree>
    <p:extLst>
      <p:ext uri="{BB962C8B-B14F-4D97-AF65-F5344CB8AC3E}">
        <p14:creationId xmlns:p14="http://schemas.microsoft.com/office/powerpoint/2010/main" val="39788734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8" name="TextBox 7"/>
          <p:cNvSpPr txBox="1"/>
          <p:nvPr/>
        </p:nvSpPr>
        <p:spPr>
          <a:xfrm>
            <a:off x="6012160" y="240654"/>
            <a:ext cx="2264979" cy="461665"/>
          </a:xfrm>
          <a:prstGeom prst="rect">
            <a:avLst/>
          </a:prstGeom>
          <a:noFill/>
        </p:spPr>
        <p:txBody>
          <a:bodyPr wrap="none" rtlCol="0">
            <a:spAutoFit/>
          </a:bodyPr>
          <a:lstStyle/>
          <a:p>
            <a:r>
              <a:rPr lang="es-EC" sz="2400" b="1" dirty="0" smtClean="0">
                <a:solidFill>
                  <a:schemeClr val="bg1"/>
                </a:solidFill>
              </a:rPr>
              <a:t>Marco Teórico</a:t>
            </a:r>
            <a:endParaRPr lang="es-EC" sz="2400" b="1" dirty="0">
              <a:solidFill>
                <a:schemeClr val="bg1"/>
              </a:solidFill>
            </a:endParaRPr>
          </a:p>
        </p:txBody>
      </p:sp>
      <p:sp>
        <p:nvSpPr>
          <p:cNvPr id="14" name="Rectangle 8"/>
          <p:cNvSpPr txBox="1">
            <a:spLocks noChangeArrowheads="1"/>
          </p:cNvSpPr>
          <p:nvPr/>
        </p:nvSpPr>
        <p:spPr bwMode="auto">
          <a:xfrm>
            <a:off x="616579" y="1196751"/>
            <a:ext cx="7562850" cy="334963"/>
          </a:xfrm>
          <a:prstGeom prst="rect">
            <a:avLst/>
          </a:prstGeom>
          <a:noFill/>
          <a:ln w="9525">
            <a:noFill/>
            <a:miter lim="800000"/>
            <a:headEnd/>
            <a:tailEnd/>
          </a:ln>
        </p:spPr>
        <p:txBody>
          <a:bodyPr anchor="ctr"/>
          <a:lstStyle/>
          <a:p>
            <a:r>
              <a:rPr lang="" b="1" dirty="0" smtClean="0"/>
              <a:t>MESA DE SERVICIOS LOCAL</a:t>
            </a:r>
            <a:endParaRPr lang="es-EC" b="1"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279" y="1307083"/>
            <a:ext cx="114300" cy="114300"/>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2" name="CuadroTexto 11"/>
          <p:cNvSpPr txBox="1"/>
          <p:nvPr/>
        </p:nvSpPr>
        <p:spPr>
          <a:xfrm>
            <a:off x="410632" y="1502688"/>
            <a:ext cx="8640852" cy="2308324"/>
          </a:xfrm>
          <a:prstGeom prst="rect">
            <a:avLst/>
          </a:prstGeom>
          <a:noFill/>
        </p:spPr>
        <p:txBody>
          <a:bodyPr wrap="square" rtlCol="0">
            <a:spAutoFit/>
          </a:bodyPr>
          <a:lstStyle/>
          <a:p>
            <a:pPr marL="285750" indent="-285750">
              <a:buFont typeface="Arial" panose="020B0604020202020204" pitchFamily="34" charset="0"/>
              <a:buChar char="•"/>
            </a:pPr>
            <a:r>
              <a:rPr lang="" dirty="0" smtClean="0"/>
              <a:t>E</a:t>
            </a:r>
            <a:r>
              <a:rPr lang="es-ES_tradnl" dirty="0" err="1" smtClean="0"/>
              <a:t>stá</a:t>
            </a:r>
            <a:r>
              <a:rPr lang="es-ES_tradnl" dirty="0" smtClean="0"/>
              <a:t> </a:t>
            </a:r>
            <a:r>
              <a:rPr lang="es-ES_tradnl" dirty="0"/>
              <a:t>ubicada en el mismo lugar donde están los usuarios a los que atiende. </a:t>
            </a:r>
            <a:endParaRPr lang="" dirty="0" smtClean="0"/>
          </a:p>
          <a:p>
            <a:pPr marL="285750" indent="-285750">
              <a:buFont typeface="Arial" panose="020B0604020202020204" pitchFamily="34" charset="0"/>
              <a:buChar char="•"/>
            </a:pPr>
            <a:r>
              <a:rPr lang="" dirty="0" smtClean="0"/>
              <a:t>Se aplica </a:t>
            </a:r>
            <a:r>
              <a:rPr lang="es-ES_tradnl" dirty="0" smtClean="0"/>
              <a:t>este </a:t>
            </a:r>
            <a:r>
              <a:rPr lang="es-ES_tradnl" dirty="0"/>
              <a:t>modelo cuando existen diferencias lingüísticas, políticas o culturales entre la organización y sus usuarios. </a:t>
            </a:r>
            <a:endParaRPr lang="" dirty="0" smtClean="0"/>
          </a:p>
          <a:p>
            <a:pPr marL="285750" indent="-285750">
              <a:buFont typeface="Arial" panose="020B0604020202020204" pitchFamily="34" charset="0"/>
              <a:buChar char="•"/>
            </a:pPr>
            <a:r>
              <a:rPr lang="es-ES_tradnl" dirty="0" smtClean="0"/>
              <a:t>Los </a:t>
            </a:r>
            <a:r>
              <a:rPr lang="es-ES_tradnl" dirty="0"/>
              <a:t>principales beneficios de este tipo de mesa son:</a:t>
            </a:r>
            <a:endParaRPr lang="es-ES" dirty="0"/>
          </a:p>
          <a:p>
            <a:pPr marL="742950" lvl="1" indent="-285750">
              <a:buFont typeface="Arial" panose="020B0604020202020204" pitchFamily="34" charset="0"/>
              <a:buChar char="•"/>
            </a:pPr>
            <a:r>
              <a:rPr lang="es-ES_tradnl" dirty="0"/>
              <a:t>Mayor fluidez en la comunicación con los usuarios.</a:t>
            </a:r>
            <a:endParaRPr lang="es-ES" dirty="0"/>
          </a:p>
          <a:p>
            <a:pPr marL="742950" lvl="1" indent="-285750">
              <a:buFont typeface="Arial" panose="020B0604020202020204" pitchFamily="34" charset="0"/>
              <a:buChar char="•"/>
            </a:pPr>
            <a:r>
              <a:rPr lang="es-ES_tradnl" dirty="0"/>
              <a:t>Mayor </a:t>
            </a:r>
            <a:r>
              <a:rPr lang="es-ES_tradnl" dirty="0" smtClean="0"/>
              <a:t>presencia</a:t>
            </a:r>
            <a:r>
              <a:rPr lang="" dirty="0" smtClean="0"/>
              <a:t> de la organización</a:t>
            </a:r>
            <a:r>
              <a:rPr lang="es-ES_tradnl" dirty="0" smtClean="0"/>
              <a:t> </a:t>
            </a:r>
            <a:r>
              <a:rPr lang="es-ES_tradnl" dirty="0"/>
              <a:t>frente a los usuarios.</a:t>
            </a:r>
            <a:endParaRPr lang="es-ES" dirty="0"/>
          </a:p>
          <a:p>
            <a:pPr marL="285750" indent="-285750">
              <a:buFont typeface="Arial" panose="020B0604020202020204" pitchFamily="34" charset="0"/>
              <a:buChar char="•"/>
            </a:pPr>
            <a:r>
              <a:rPr lang="" dirty="0" smtClean="0"/>
              <a:t>Los problemas son:</a:t>
            </a:r>
            <a:r>
              <a:rPr lang="es-ES_tradnl" dirty="0" smtClean="0"/>
              <a:t> </a:t>
            </a:r>
            <a:r>
              <a:rPr lang="es-ES_tradnl" dirty="0"/>
              <a:t>su mantenimiento es caro y puede darse el caso de que el volumen de trabajo no sea suficiente para justificar el gasto</a:t>
            </a:r>
            <a:endParaRPr lang="es-ES" dirty="0"/>
          </a:p>
        </p:txBody>
      </p:sp>
      <p:pic>
        <p:nvPicPr>
          <p:cNvPr id="13" name="Picture 3" descr="Centro de Servicios local"/>
          <p:cNvPicPr/>
          <p:nvPr/>
        </p:nvPicPr>
        <p:blipFill>
          <a:blip r:embed="rId7">
            <a:extLst>
              <a:ext uri="{28A0092B-C50C-407E-A947-70E740481C1C}">
                <a14:useLocalDpi xmlns:a14="http://schemas.microsoft.com/office/drawing/2010/main" val="0"/>
              </a:ext>
            </a:extLst>
          </a:blip>
          <a:srcRect/>
          <a:stretch>
            <a:fillRect/>
          </a:stretch>
        </p:blipFill>
        <p:spPr bwMode="auto">
          <a:xfrm>
            <a:off x="2280097" y="3799226"/>
            <a:ext cx="4435043" cy="3011476"/>
          </a:xfrm>
          <a:prstGeom prst="rect">
            <a:avLst/>
          </a:prstGeom>
          <a:noFill/>
          <a:ln>
            <a:noFill/>
          </a:ln>
        </p:spPr>
      </p:pic>
    </p:spTree>
    <p:extLst>
      <p:ext uri="{BB962C8B-B14F-4D97-AF65-F5344CB8AC3E}">
        <p14:creationId xmlns:p14="http://schemas.microsoft.com/office/powerpoint/2010/main" val="4087560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2"/>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3"/>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2"/>
          <a:srcRect/>
          <a:stretch>
            <a:fillRect/>
          </a:stretch>
        </p:blipFill>
        <p:spPr bwMode="auto">
          <a:xfrm>
            <a:off x="0" y="0"/>
            <a:ext cx="9144000" cy="914400"/>
          </a:xfrm>
          <a:prstGeom prst="rect">
            <a:avLst/>
          </a:prstGeom>
          <a:noFill/>
          <a:ln w="9525">
            <a:noFill/>
            <a:miter lim="800000"/>
            <a:headEnd/>
            <a:tailEnd/>
          </a:ln>
        </p:spPr>
      </p:pic>
      <p:sp>
        <p:nvSpPr>
          <p:cNvPr id="8" name="TextBox 7"/>
          <p:cNvSpPr txBox="1"/>
          <p:nvPr/>
        </p:nvSpPr>
        <p:spPr>
          <a:xfrm>
            <a:off x="6012160" y="240654"/>
            <a:ext cx="2264979" cy="461665"/>
          </a:xfrm>
          <a:prstGeom prst="rect">
            <a:avLst/>
          </a:prstGeom>
          <a:noFill/>
        </p:spPr>
        <p:txBody>
          <a:bodyPr wrap="none" rtlCol="0">
            <a:spAutoFit/>
          </a:bodyPr>
          <a:lstStyle/>
          <a:p>
            <a:r>
              <a:rPr lang="es-EC" sz="2400" b="1" dirty="0" smtClean="0">
                <a:solidFill>
                  <a:schemeClr val="bg1"/>
                </a:solidFill>
              </a:rPr>
              <a:t>Marco Teórico</a:t>
            </a:r>
            <a:endParaRPr lang="es-EC" sz="2400" b="1" dirty="0">
              <a:solidFill>
                <a:schemeClr val="bg1"/>
              </a:solidFill>
            </a:endParaRPr>
          </a:p>
        </p:txBody>
      </p:sp>
      <p:sp>
        <p:nvSpPr>
          <p:cNvPr id="14" name="Rectangle 8"/>
          <p:cNvSpPr txBox="1">
            <a:spLocks noChangeArrowheads="1"/>
          </p:cNvSpPr>
          <p:nvPr/>
        </p:nvSpPr>
        <p:spPr bwMode="auto">
          <a:xfrm>
            <a:off x="616579" y="1196751"/>
            <a:ext cx="7562850" cy="334963"/>
          </a:xfrm>
          <a:prstGeom prst="rect">
            <a:avLst/>
          </a:prstGeom>
          <a:noFill/>
          <a:ln w="9525">
            <a:noFill/>
            <a:miter lim="800000"/>
            <a:headEnd/>
            <a:tailEnd/>
          </a:ln>
        </p:spPr>
        <p:txBody>
          <a:bodyPr anchor="ctr"/>
          <a:lstStyle/>
          <a:p>
            <a:r>
              <a:rPr lang="" b="1" dirty="0" smtClean="0"/>
              <a:t>MESA DE SERVICIOS CENTRALIZADA</a:t>
            </a:r>
            <a:endParaRPr lang="es-EC" b="1"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279" y="1307083"/>
            <a:ext cx="114300" cy="114300"/>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2" name="CuadroTexto 11"/>
          <p:cNvSpPr txBox="1"/>
          <p:nvPr/>
        </p:nvSpPr>
        <p:spPr>
          <a:xfrm>
            <a:off x="410632" y="1502688"/>
            <a:ext cx="8640852" cy="2585323"/>
          </a:xfrm>
          <a:prstGeom prst="rect">
            <a:avLst/>
          </a:prstGeom>
          <a:noFill/>
        </p:spPr>
        <p:txBody>
          <a:bodyPr wrap="square" rtlCol="0">
            <a:spAutoFit/>
          </a:bodyPr>
          <a:lstStyle/>
          <a:p>
            <a:pPr marL="285750" indent="-285750">
              <a:buFont typeface="Arial" panose="020B0604020202020204" pitchFamily="34" charset="0"/>
              <a:buChar char="•"/>
            </a:pPr>
            <a:r>
              <a:rPr lang="" dirty="0"/>
              <a:t>C</a:t>
            </a:r>
            <a:r>
              <a:rPr lang="es-ES_tradnl" dirty="0" err="1" smtClean="0"/>
              <a:t>oncentra</a:t>
            </a:r>
            <a:r>
              <a:rPr lang="es-ES_tradnl" dirty="0" smtClean="0"/>
              <a:t> </a:t>
            </a:r>
            <a:r>
              <a:rPr lang="es-ES_tradnl" dirty="0"/>
              <a:t>las mesas de servicio locales en una </a:t>
            </a:r>
            <a:r>
              <a:rPr lang="es-ES_tradnl" dirty="0" smtClean="0"/>
              <a:t>sola</a:t>
            </a:r>
            <a:endParaRPr lang="" dirty="0" smtClean="0"/>
          </a:p>
          <a:p>
            <a:pPr marL="285750" indent="-285750">
              <a:buFont typeface="Arial" panose="020B0604020202020204" pitchFamily="34" charset="0"/>
              <a:buChar char="•"/>
            </a:pPr>
            <a:r>
              <a:rPr lang="" dirty="0" smtClean="0"/>
              <a:t>C</a:t>
            </a:r>
            <a:r>
              <a:rPr lang="es-ES_tradnl" dirty="0" smtClean="0"/>
              <a:t>analiza </a:t>
            </a:r>
            <a:r>
              <a:rPr lang="es-ES_tradnl" dirty="0"/>
              <a:t>el contacto con los usuarios a través de una sola estructura central. </a:t>
            </a:r>
            <a:endParaRPr lang="" dirty="0" smtClean="0"/>
          </a:p>
          <a:p>
            <a:pPr marL="285750" indent="-285750">
              <a:buFont typeface="Arial" panose="020B0604020202020204" pitchFamily="34" charset="0"/>
              <a:buChar char="•"/>
            </a:pPr>
            <a:r>
              <a:rPr lang="es-ES_tradnl" dirty="0" smtClean="0"/>
              <a:t>Sus </a:t>
            </a:r>
            <a:r>
              <a:rPr lang="es-ES_tradnl" dirty="0"/>
              <a:t>ventajas principales consisten en:</a:t>
            </a:r>
            <a:endParaRPr lang="es-ES" dirty="0"/>
          </a:p>
          <a:p>
            <a:pPr marL="742950" lvl="1" indent="-285750">
              <a:buFont typeface="Arial" panose="020B0604020202020204" pitchFamily="34" charset="0"/>
              <a:buChar char="•"/>
            </a:pPr>
            <a:r>
              <a:rPr lang="es-ES_tradnl" dirty="0"/>
              <a:t>Se reducen los costes.</a:t>
            </a:r>
            <a:endParaRPr lang="es-ES" dirty="0"/>
          </a:p>
          <a:p>
            <a:pPr marL="742950" lvl="1" indent="-285750">
              <a:buFont typeface="Arial" panose="020B0604020202020204" pitchFamily="34" charset="0"/>
              <a:buChar char="•"/>
            </a:pPr>
            <a:r>
              <a:rPr lang="es-ES_tradnl" dirty="0"/>
              <a:t>Se optimizan los recursos.</a:t>
            </a:r>
            <a:endParaRPr lang="es-ES" dirty="0"/>
          </a:p>
          <a:p>
            <a:pPr marL="742950" lvl="1" indent="-285750">
              <a:buFont typeface="Arial" panose="020B0604020202020204" pitchFamily="34" charset="0"/>
              <a:buChar char="•"/>
            </a:pPr>
            <a:r>
              <a:rPr lang="es-ES_tradnl" dirty="0"/>
              <a:t>Se simplifica la gestión.</a:t>
            </a:r>
            <a:endParaRPr lang="es-ES" dirty="0"/>
          </a:p>
          <a:p>
            <a:pPr marL="285750" indent="-285750">
              <a:buFont typeface="Arial" panose="020B0604020202020204" pitchFamily="34" charset="0"/>
              <a:buChar char="•"/>
            </a:pPr>
            <a:r>
              <a:rPr lang="" dirty="0" smtClean="0"/>
              <a:t>Los </a:t>
            </a:r>
            <a:r>
              <a:rPr lang="es-ES_tradnl" dirty="0" smtClean="0"/>
              <a:t>inconvenientes </a:t>
            </a:r>
            <a:r>
              <a:rPr lang="" dirty="0" smtClean="0"/>
              <a:t>surgen cuando</a:t>
            </a:r>
            <a:r>
              <a:rPr lang="es-ES_tradnl" dirty="0" smtClean="0"/>
              <a:t>:</a:t>
            </a:r>
            <a:endParaRPr lang="es-ES" dirty="0"/>
          </a:p>
          <a:p>
            <a:pPr marL="742950" lvl="1" indent="-285750">
              <a:buFont typeface="Arial" panose="020B0604020202020204" pitchFamily="34" charset="0"/>
              <a:buChar char="•"/>
            </a:pPr>
            <a:r>
              <a:rPr lang="es-ES_tradnl" dirty="0"/>
              <a:t>Los usuarios se encuentran en diversos emplazamientos </a:t>
            </a:r>
            <a:r>
              <a:rPr lang="es-ES_tradnl" dirty="0" smtClean="0"/>
              <a:t>geográficos</a:t>
            </a:r>
            <a:endParaRPr lang="" dirty="0" smtClean="0"/>
          </a:p>
          <a:p>
            <a:pPr marL="742950" lvl="1" indent="-285750">
              <a:buFont typeface="Arial" panose="020B0604020202020204" pitchFamily="34" charset="0"/>
              <a:buChar char="•"/>
            </a:pPr>
            <a:r>
              <a:rPr lang="es-ES_tradnl" dirty="0" smtClean="0"/>
              <a:t>Es </a:t>
            </a:r>
            <a:r>
              <a:rPr lang="es-ES_tradnl" dirty="0"/>
              <a:t>preciso dar servicios de mantenimiento en el sitio (</a:t>
            </a:r>
            <a:r>
              <a:rPr lang="es-ES_tradnl" i="1" dirty="0" err="1"/>
              <a:t>on-site</a:t>
            </a:r>
            <a:r>
              <a:rPr lang="es-ES_tradnl" dirty="0"/>
              <a:t>).</a:t>
            </a:r>
            <a:endParaRPr lang="es-ES" dirty="0"/>
          </a:p>
        </p:txBody>
      </p:sp>
      <p:pic>
        <p:nvPicPr>
          <p:cNvPr id="16" name="Picture 2" descr="Centro de Servicios centralizado"/>
          <p:cNvPicPr/>
          <p:nvPr/>
        </p:nvPicPr>
        <p:blipFill>
          <a:blip r:embed="rId6">
            <a:extLst>
              <a:ext uri="{28A0092B-C50C-407E-A947-70E740481C1C}">
                <a14:useLocalDpi xmlns:a14="http://schemas.microsoft.com/office/drawing/2010/main" val="0"/>
              </a:ext>
            </a:extLst>
          </a:blip>
          <a:srcRect/>
          <a:stretch>
            <a:fillRect/>
          </a:stretch>
        </p:blipFill>
        <p:spPr bwMode="auto">
          <a:xfrm>
            <a:off x="3078352" y="4012441"/>
            <a:ext cx="2987296" cy="2845559"/>
          </a:xfrm>
          <a:prstGeom prst="rect">
            <a:avLst/>
          </a:prstGeom>
          <a:noFill/>
          <a:ln>
            <a:noFill/>
          </a:ln>
        </p:spPr>
      </p:pic>
    </p:spTree>
    <p:extLst>
      <p:ext uri="{BB962C8B-B14F-4D97-AF65-F5344CB8AC3E}">
        <p14:creationId xmlns:p14="http://schemas.microsoft.com/office/powerpoint/2010/main" val="40349235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91" name="Picture 2"/>
          <p:cNvPicPr>
            <a:picLocks noChangeAspect="1"/>
          </p:cNvPicPr>
          <p:nvPr/>
        </p:nvPicPr>
        <p:blipFill>
          <a:blip r:embed="rId3"/>
          <a:srcRect/>
          <a:stretch>
            <a:fillRect/>
          </a:stretch>
        </p:blipFill>
        <p:spPr bwMode="auto">
          <a:xfrm>
            <a:off x="383163" y="4077072"/>
            <a:ext cx="2143125" cy="2143125"/>
          </a:xfrm>
          <a:prstGeom prst="rect">
            <a:avLst/>
          </a:prstGeom>
          <a:noFill/>
          <a:ln w="9525">
            <a:noFill/>
            <a:miter lim="800000"/>
            <a:headEnd/>
            <a:tailEnd/>
          </a:ln>
        </p:spPr>
      </p:pic>
      <p:pic>
        <p:nvPicPr>
          <p:cNvPr id="16386"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pic>
        <p:nvPicPr>
          <p:cNvPr id="16388" name="Picture 3" descr="esfera Roja sombra"/>
          <p:cNvPicPr>
            <a:picLocks noChangeAspect="1" noChangeArrowheads="1"/>
          </p:cNvPicPr>
          <p:nvPr/>
        </p:nvPicPr>
        <p:blipFill>
          <a:blip r:embed="rId5"/>
          <a:srcRect/>
          <a:stretch>
            <a:fillRect/>
          </a:stretch>
        </p:blipFill>
        <p:spPr bwMode="auto">
          <a:xfrm>
            <a:off x="369888" y="1138238"/>
            <a:ext cx="211137" cy="219075"/>
          </a:xfrm>
          <a:prstGeom prst="rect">
            <a:avLst/>
          </a:prstGeom>
          <a:noFill/>
          <a:ln w="9525">
            <a:noFill/>
            <a:miter lim="800000"/>
            <a:headEnd/>
            <a:tailEnd/>
          </a:ln>
        </p:spPr>
      </p:pic>
      <p:sp>
        <p:nvSpPr>
          <p:cNvPr id="16389" name="Rectangle 4"/>
          <p:cNvSpPr>
            <a:spLocks noChangeArrowheads="1"/>
          </p:cNvSpPr>
          <p:nvPr/>
        </p:nvSpPr>
        <p:spPr bwMode="auto">
          <a:xfrm>
            <a:off x="250825" y="1052513"/>
            <a:ext cx="8637588" cy="358775"/>
          </a:xfrm>
          <a:prstGeom prst="rect">
            <a:avLst/>
          </a:prstGeom>
          <a:noFill/>
          <a:ln w="12700">
            <a:solidFill>
              <a:srgbClr val="006699"/>
            </a:solidFill>
            <a:miter lim="800000"/>
            <a:headEnd/>
            <a:tailEnd/>
          </a:ln>
        </p:spPr>
        <p:txBody>
          <a:bodyPr wrap="none" anchor="ctr"/>
          <a:lstStyle/>
          <a:p>
            <a:endParaRPr lang="es-EC"/>
          </a:p>
        </p:txBody>
      </p:sp>
      <p:sp>
        <p:nvSpPr>
          <p:cNvPr id="16390" name="Rectangle 8"/>
          <p:cNvSpPr>
            <a:spLocks noChangeArrowheads="1"/>
          </p:cNvSpPr>
          <p:nvPr/>
        </p:nvSpPr>
        <p:spPr bwMode="auto">
          <a:xfrm>
            <a:off x="584200" y="1074738"/>
            <a:ext cx="7562850" cy="334962"/>
          </a:xfrm>
          <a:prstGeom prst="rect">
            <a:avLst/>
          </a:prstGeom>
          <a:noFill/>
          <a:ln w="9525">
            <a:noFill/>
            <a:miter lim="800000"/>
            <a:headEnd/>
            <a:tailEnd/>
          </a:ln>
        </p:spPr>
        <p:txBody>
          <a:bodyPr anchor="ctr"/>
          <a:lstStyle/>
          <a:p>
            <a:pPr eaLnBrk="0" hangingPunct="0"/>
            <a:r>
              <a:rPr lang="es-CO" b="1" dirty="0" smtClean="0"/>
              <a:t>CONTENIDO</a:t>
            </a:r>
            <a:endParaRPr lang="es-CO" b="1" dirty="0"/>
          </a:p>
        </p:txBody>
      </p:sp>
      <p:graphicFrame>
        <p:nvGraphicFramePr>
          <p:cNvPr id="3" name="Diagram 2"/>
          <p:cNvGraphicFramePr/>
          <p:nvPr>
            <p:extLst>
              <p:ext uri="{D42A27DB-BD31-4B8C-83A1-F6EECF244321}">
                <p14:modId xmlns:p14="http://schemas.microsoft.com/office/powerpoint/2010/main" val="1875181701"/>
              </p:ext>
            </p:extLst>
          </p:nvPr>
        </p:nvGraphicFramePr>
        <p:xfrm>
          <a:off x="1949874" y="1679612"/>
          <a:ext cx="6696744" cy="47949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Imagen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8" name="TextBox 7"/>
          <p:cNvSpPr txBox="1"/>
          <p:nvPr/>
        </p:nvSpPr>
        <p:spPr>
          <a:xfrm>
            <a:off x="6012160" y="240654"/>
            <a:ext cx="2264979" cy="461665"/>
          </a:xfrm>
          <a:prstGeom prst="rect">
            <a:avLst/>
          </a:prstGeom>
          <a:noFill/>
        </p:spPr>
        <p:txBody>
          <a:bodyPr wrap="none" rtlCol="0">
            <a:spAutoFit/>
          </a:bodyPr>
          <a:lstStyle/>
          <a:p>
            <a:r>
              <a:rPr lang="es-EC" sz="2400" b="1" dirty="0" smtClean="0">
                <a:solidFill>
                  <a:schemeClr val="bg1"/>
                </a:solidFill>
              </a:rPr>
              <a:t>Marco Teórico</a:t>
            </a:r>
            <a:endParaRPr lang="es-EC" sz="2400" b="1" dirty="0">
              <a:solidFill>
                <a:schemeClr val="bg1"/>
              </a:solidFill>
            </a:endParaRPr>
          </a:p>
        </p:txBody>
      </p:sp>
      <p:sp>
        <p:nvSpPr>
          <p:cNvPr id="14" name="Rectangle 8"/>
          <p:cNvSpPr txBox="1">
            <a:spLocks noChangeArrowheads="1"/>
          </p:cNvSpPr>
          <p:nvPr/>
        </p:nvSpPr>
        <p:spPr bwMode="auto">
          <a:xfrm>
            <a:off x="616579" y="1196751"/>
            <a:ext cx="7562850" cy="334963"/>
          </a:xfrm>
          <a:prstGeom prst="rect">
            <a:avLst/>
          </a:prstGeom>
          <a:noFill/>
          <a:ln w="9525">
            <a:noFill/>
            <a:miter lim="800000"/>
            <a:headEnd/>
            <a:tailEnd/>
          </a:ln>
        </p:spPr>
        <p:txBody>
          <a:bodyPr anchor="ctr"/>
          <a:lstStyle/>
          <a:p>
            <a:r>
              <a:rPr lang="" b="1" dirty="0" smtClean="0"/>
              <a:t>MESA DE SERVICIOS VIRTUAL</a:t>
            </a:r>
            <a:endParaRPr lang="es-EC" b="1"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279" y="1307083"/>
            <a:ext cx="114300" cy="114300"/>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2" name="CuadroTexto 11"/>
          <p:cNvSpPr txBox="1"/>
          <p:nvPr/>
        </p:nvSpPr>
        <p:spPr>
          <a:xfrm>
            <a:off x="410632" y="1502688"/>
            <a:ext cx="8640852" cy="2308324"/>
          </a:xfrm>
          <a:prstGeom prst="rect">
            <a:avLst/>
          </a:prstGeom>
          <a:noFill/>
        </p:spPr>
        <p:txBody>
          <a:bodyPr wrap="square" rtlCol="0">
            <a:spAutoFit/>
          </a:bodyPr>
          <a:lstStyle/>
          <a:p>
            <a:pPr marL="285750" indent="-285750">
              <a:buFont typeface="Arial" panose="020B0604020202020204" pitchFamily="34" charset="0"/>
              <a:buChar char="•"/>
            </a:pPr>
            <a:r>
              <a:rPr lang="" dirty="0" smtClean="0"/>
              <a:t>L</a:t>
            </a:r>
            <a:r>
              <a:rPr lang="es-ES_tradnl" dirty="0" smtClean="0"/>
              <a:t>a </a:t>
            </a:r>
            <a:r>
              <a:rPr lang="es-ES_tradnl" dirty="0"/>
              <a:t>situación geográfica de las Mesas de Servicios </a:t>
            </a:r>
            <a:r>
              <a:rPr lang="" dirty="0" smtClean="0"/>
              <a:t>es </a:t>
            </a:r>
            <a:r>
              <a:rPr lang="es-ES_tradnl" dirty="0" smtClean="0"/>
              <a:t>irrelevante</a:t>
            </a:r>
            <a:r>
              <a:rPr lang="es-ES_tradnl" dirty="0"/>
              <a:t>. </a:t>
            </a:r>
            <a:endParaRPr lang="" dirty="0" smtClean="0"/>
          </a:p>
          <a:p>
            <a:pPr marL="285750" indent="-285750">
              <a:buFont typeface="Arial" panose="020B0604020202020204" pitchFamily="34" charset="0"/>
              <a:buChar char="•"/>
            </a:pPr>
            <a:r>
              <a:rPr lang="es-ES_tradnl" dirty="0" smtClean="0"/>
              <a:t>El </a:t>
            </a:r>
            <a:r>
              <a:rPr lang="es-ES_tradnl" dirty="0"/>
              <a:t>principal objetivo </a:t>
            </a:r>
            <a:r>
              <a:rPr lang="es-ES_tradnl" dirty="0" smtClean="0"/>
              <a:t>es </a:t>
            </a:r>
            <a:r>
              <a:rPr lang="es-ES_tradnl" dirty="0"/>
              <a:t>aprovechar las ventajas de las Mesas de Servicios </a:t>
            </a:r>
            <a:r>
              <a:rPr lang="" dirty="0" smtClean="0"/>
              <a:t>locales </a:t>
            </a:r>
            <a:r>
              <a:rPr lang="es-ES_tradnl" dirty="0" smtClean="0"/>
              <a:t>y </a:t>
            </a:r>
            <a:r>
              <a:rPr lang="" dirty="0" smtClean="0"/>
              <a:t>centraliza</a:t>
            </a:r>
            <a:r>
              <a:rPr lang="es-ES_tradnl" dirty="0" smtClean="0"/>
              <a:t>das</a:t>
            </a:r>
            <a:r>
              <a:rPr lang="es-ES_tradnl" dirty="0"/>
              <a:t>. </a:t>
            </a:r>
            <a:endParaRPr lang="" dirty="0" smtClean="0"/>
          </a:p>
          <a:p>
            <a:pPr marL="285750" indent="-285750">
              <a:buFont typeface="Arial" panose="020B0604020202020204" pitchFamily="34" charset="0"/>
              <a:buChar char="•"/>
            </a:pPr>
            <a:r>
              <a:rPr lang="es-ES_tradnl" dirty="0" smtClean="0"/>
              <a:t>En </a:t>
            </a:r>
            <a:r>
              <a:rPr lang="es-ES_tradnl" dirty="0"/>
              <a:t>una Mesa de servicios virtual:</a:t>
            </a:r>
            <a:endParaRPr lang="es-ES" dirty="0"/>
          </a:p>
          <a:p>
            <a:pPr marL="742950" lvl="1" indent="-285750">
              <a:buFont typeface="Arial" panose="020B0604020202020204" pitchFamily="34" charset="0"/>
              <a:buChar char="•"/>
            </a:pPr>
            <a:r>
              <a:rPr lang="es-ES_tradnl" dirty="0"/>
              <a:t>El conocimiento está centralizado.</a:t>
            </a:r>
            <a:endParaRPr lang="es-ES" dirty="0"/>
          </a:p>
          <a:p>
            <a:pPr marL="742950" lvl="1" indent="-285750">
              <a:buFont typeface="Arial" panose="020B0604020202020204" pitchFamily="34" charset="0"/>
              <a:buChar char="•"/>
            </a:pPr>
            <a:r>
              <a:rPr lang="es-ES_tradnl" dirty="0"/>
              <a:t>Se evitan duplicidades innecesarias, con el consiguiente ahorro de costes.</a:t>
            </a:r>
            <a:endParaRPr lang="es-ES" dirty="0"/>
          </a:p>
          <a:p>
            <a:pPr marL="742950" lvl="1" indent="-285750">
              <a:buFont typeface="Arial" panose="020B0604020202020204" pitchFamily="34" charset="0"/>
              <a:buChar char="•"/>
            </a:pPr>
            <a:r>
              <a:rPr lang="es-ES_tradnl" dirty="0"/>
              <a:t>Se puede ofrecer un servicio local sin incurrir en costes adicionales.</a:t>
            </a:r>
            <a:endParaRPr lang="es-ES" dirty="0"/>
          </a:p>
          <a:p>
            <a:pPr marL="742950" lvl="1" indent="-285750">
              <a:buFont typeface="Arial" panose="020B0604020202020204" pitchFamily="34" charset="0"/>
              <a:buChar char="•"/>
            </a:pPr>
            <a:r>
              <a:rPr lang="es-ES_tradnl" dirty="0"/>
              <a:t>La calidad del servicio es homogénea y consistente.</a:t>
            </a:r>
            <a:endParaRPr lang="es-ES" dirty="0"/>
          </a:p>
        </p:txBody>
      </p:sp>
      <p:pic>
        <p:nvPicPr>
          <p:cNvPr id="13" name="Picture 1" descr="Centro de Servicios virtual"/>
          <p:cNvPicPr/>
          <p:nvPr/>
        </p:nvPicPr>
        <p:blipFill>
          <a:blip r:embed="rId7">
            <a:extLst>
              <a:ext uri="{28A0092B-C50C-407E-A947-70E740481C1C}">
                <a14:useLocalDpi xmlns:a14="http://schemas.microsoft.com/office/drawing/2010/main" val="0"/>
              </a:ext>
            </a:extLst>
          </a:blip>
          <a:srcRect/>
          <a:stretch>
            <a:fillRect/>
          </a:stretch>
        </p:blipFill>
        <p:spPr bwMode="auto">
          <a:xfrm>
            <a:off x="2675256" y="3763714"/>
            <a:ext cx="3539818" cy="3046988"/>
          </a:xfrm>
          <a:prstGeom prst="rect">
            <a:avLst/>
          </a:prstGeom>
          <a:noFill/>
          <a:ln>
            <a:noFill/>
          </a:ln>
        </p:spPr>
      </p:pic>
    </p:spTree>
    <p:extLst>
      <p:ext uri="{BB962C8B-B14F-4D97-AF65-F5344CB8AC3E}">
        <p14:creationId xmlns:p14="http://schemas.microsoft.com/office/powerpoint/2010/main" val="2527889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2715" y="2617570"/>
            <a:ext cx="2643174" cy="2183026"/>
          </a:xfrm>
          <a:prstGeom prst="rect">
            <a:avLst/>
          </a:prstGeom>
        </p:spPr>
      </p:pic>
      <p:pic>
        <p:nvPicPr>
          <p:cNvPr id="32769"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5"/>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sp>
        <p:nvSpPr>
          <p:cNvPr id="8" name="TextBox 7"/>
          <p:cNvSpPr txBox="1"/>
          <p:nvPr/>
        </p:nvSpPr>
        <p:spPr>
          <a:xfrm>
            <a:off x="6012160" y="240654"/>
            <a:ext cx="2264979" cy="461665"/>
          </a:xfrm>
          <a:prstGeom prst="rect">
            <a:avLst/>
          </a:prstGeom>
          <a:noFill/>
        </p:spPr>
        <p:txBody>
          <a:bodyPr wrap="none" rtlCol="0">
            <a:spAutoFit/>
          </a:bodyPr>
          <a:lstStyle/>
          <a:p>
            <a:r>
              <a:rPr lang="es-EC" sz="2400" b="1" dirty="0" smtClean="0">
                <a:solidFill>
                  <a:schemeClr val="bg1"/>
                </a:solidFill>
              </a:rPr>
              <a:t>Marco Teórico</a:t>
            </a:r>
            <a:endParaRPr lang="es-EC" sz="2400" b="1" dirty="0">
              <a:solidFill>
                <a:schemeClr val="bg1"/>
              </a:solidFill>
            </a:endParaRPr>
          </a:p>
        </p:txBody>
      </p:sp>
      <p:sp>
        <p:nvSpPr>
          <p:cNvPr id="14" name="Rectangle 8"/>
          <p:cNvSpPr txBox="1">
            <a:spLocks noChangeArrowheads="1"/>
          </p:cNvSpPr>
          <p:nvPr/>
        </p:nvSpPr>
        <p:spPr bwMode="auto">
          <a:xfrm>
            <a:off x="520296" y="1101216"/>
            <a:ext cx="7562850" cy="334963"/>
          </a:xfrm>
          <a:prstGeom prst="rect">
            <a:avLst/>
          </a:prstGeom>
          <a:noFill/>
          <a:ln w="9525">
            <a:noFill/>
            <a:miter lim="800000"/>
            <a:headEnd/>
            <a:tailEnd/>
          </a:ln>
        </p:spPr>
        <p:txBody>
          <a:bodyPr anchor="ctr"/>
          <a:lstStyle/>
          <a:p>
            <a:r>
              <a:rPr lang="" b="1" dirty="0" smtClean="0"/>
              <a:t>FUNCIONES</a:t>
            </a:r>
            <a:endParaRPr lang="es-EC" b="1" dirty="0"/>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69" y="1211547"/>
            <a:ext cx="114300" cy="114300"/>
          </a:xfrm>
          <a:prstGeom prst="rect">
            <a:avLst/>
          </a:prstGeom>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6" name="Rectángulo 15"/>
          <p:cNvSpPr/>
          <p:nvPr/>
        </p:nvSpPr>
        <p:spPr>
          <a:xfrm>
            <a:off x="312737" y="1421383"/>
            <a:ext cx="8518525" cy="3046988"/>
          </a:xfrm>
          <a:prstGeom prst="rect">
            <a:avLst/>
          </a:prstGeom>
        </p:spPr>
        <p:txBody>
          <a:bodyPr wrap="square">
            <a:spAutoFit/>
          </a:bodyPr>
          <a:lstStyle/>
          <a:p>
            <a:pPr marL="171450" indent="-171450">
              <a:spcAft>
                <a:spcPts val="0"/>
              </a:spcAft>
              <a:buFont typeface="Arial" panose="020B0604020202020204" pitchFamily="34" charset="0"/>
              <a:buChar char="•"/>
            </a:pPr>
            <a:r>
              <a:rPr lang="" sz="1600" b="1" dirty="0" smtClean="0">
                <a:effectLst/>
                <a:latin typeface="Arial" panose="020B0604020202020204" pitchFamily="34" charset="0"/>
                <a:ea typeface="Times New Roman" panose="02020603050405020304" pitchFamily="18" charset="0"/>
                <a:cs typeface="Times New Roman" panose="02020603050405020304" pitchFamily="18" charset="0"/>
              </a:rPr>
              <a:t>Gestión de Incidentes</a:t>
            </a:r>
          </a:p>
          <a:p>
            <a:pPr marL="742950" lvl="1" indent="-285750">
              <a:buFont typeface="Arial" panose="020B0604020202020204" pitchFamily="34" charset="0"/>
              <a:buChar char="•"/>
            </a:pPr>
            <a:r>
              <a:rPr lang="es-ES_tradnl" sz="1600" dirty="0"/>
              <a:t>Registro y monitorización de cada incidencia.</a:t>
            </a:r>
            <a:endParaRPr lang="es-ES" sz="1600" dirty="0"/>
          </a:p>
          <a:p>
            <a:pPr marL="742950" lvl="1" indent="-285750">
              <a:buFont typeface="Arial" panose="020B0604020202020204" pitchFamily="34" charset="0"/>
              <a:buChar char="•"/>
            </a:pPr>
            <a:r>
              <a:rPr lang="es-ES_tradnl" sz="1600" dirty="0"/>
              <a:t>Comprobación de que el servicio de soporte </a:t>
            </a:r>
            <a:r>
              <a:rPr lang="es-ES_tradnl" sz="1600" dirty="0" smtClean="0"/>
              <a:t>se </a:t>
            </a:r>
            <a:r>
              <a:rPr lang="es-ES_tradnl" sz="1600" dirty="0"/>
              <a:t>incluye en el SLA asociado.</a:t>
            </a:r>
            <a:endParaRPr lang="es-ES" sz="1600" dirty="0"/>
          </a:p>
          <a:p>
            <a:pPr marL="742950" lvl="1" indent="-285750">
              <a:buFont typeface="Arial" panose="020B0604020202020204" pitchFamily="34" charset="0"/>
              <a:buChar char="•"/>
            </a:pPr>
            <a:r>
              <a:rPr lang="es-ES_tradnl" sz="1600" dirty="0"/>
              <a:t>Seguimiento del proceso de escalado.</a:t>
            </a:r>
            <a:endParaRPr lang="es-ES" sz="1600" dirty="0"/>
          </a:p>
          <a:p>
            <a:pPr marL="742950" lvl="1" indent="-285750">
              <a:buFont typeface="Arial" panose="020B0604020202020204" pitchFamily="34" charset="0"/>
              <a:buChar char="•"/>
            </a:pPr>
            <a:r>
              <a:rPr lang="es-ES_tradnl" sz="1600" dirty="0"/>
              <a:t>Identificación de problemas.</a:t>
            </a:r>
            <a:endParaRPr lang="es-ES" sz="1600" dirty="0"/>
          </a:p>
          <a:p>
            <a:pPr marL="742950" lvl="1" indent="-285750">
              <a:buFont typeface="Arial" panose="020B0604020202020204" pitchFamily="34" charset="0"/>
              <a:buChar char="•"/>
            </a:pPr>
            <a:r>
              <a:rPr lang="es-ES_tradnl" sz="1600" dirty="0"/>
              <a:t>Cierre de la incidencia y confirmación con el cliente</a:t>
            </a:r>
            <a:r>
              <a:rPr lang="es-ES_tradnl" sz="1600" dirty="0" smtClean="0"/>
              <a:t>.</a:t>
            </a:r>
            <a:endParaRPr lang="" sz="16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171450" indent="-171450">
              <a:spcAft>
                <a:spcPts val="0"/>
              </a:spcAft>
              <a:buFont typeface="Arial" panose="020B0604020202020204" pitchFamily="34" charset="0"/>
              <a:buChar char="•"/>
            </a:pPr>
            <a:r>
              <a:rPr lang="" sz="1600" b="1" dirty="0" smtClean="0">
                <a:latin typeface="Arial" panose="020B0604020202020204" pitchFamily="34" charset="0"/>
                <a:ea typeface="Times New Roman" panose="02020603050405020304" pitchFamily="18" charset="0"/>
                <a:cs typeface="Times New Roman" panose="02020603050405020304" pitchFamily="18" charset="0"/>
              </a:rPr>
              <a:t>Centro de Información</a:t>
            </a:r>
          </a:p>
          <a:p>
            <a:pPr marL="742950" lvl="1" indent="-285750">
              <a:buFont typeface="Arial" panose="020B0604020202020204" pitchFamily="34" charset="0"/>
              <a:buChar char="•"/>
            </a:pPr>
            <a:r>
              <a:rPr lang="es-ES_tradnl" sz="1600" dirty="0"/>
              <a:t>Nuevos servicios.</a:t>
            </a:r>
            <a:endParaRPr lang="es-ES" sz="1600" dirty="0"/>
          </a:p>
          <a:p>
            <a:pPr marL="742950" lvl="1" indent="-285750">
              <a:buFont typeface="Arial" panose="020B0604020202020204" pitchFamily="34" charset="0"/>
              <a:buChar char="•"/>
            </a:pPr>
            <a:r>
              <a:rPr lang="es-ES_tradnl" sz="1600" dirty="0"/>
              <a:t>El lanzamiento de nuevas versiones para la corrección de errores.</a:t>
            </a:r>
            <a:endParaRPr lang="es-ES" sz="1600" dirty="0"/>
          </a:p>
          <a:p>
            <a:pPr marL="742950" lvl="1" indent="-285750">
              <a:buFont typeface="Arial" panose="020B0604020202020204" pitchFamily="34" charset="0"/>
              <a:buChar char="•"/>
            </a:pPr>
            <a:r>
              <a:rPr lang="es-ES_tradnl" sz="1600" dirty="0"/>
              <a:t>El cumplimiento de los </a:t>
            </a:r>
            <a:r>
              <a:rPr lang="es-ES_tradnl" sz="1600" dirty="0" err="1"/>
              <a:t>SLAs</a:t>
            </a:r>
            <a:r>
              <a:rPr lang="es-ES_tradnl" sz="1600" dirty="0" smtClean="0"/>
              <a:t>.</a:t>
            </a:r>
            <a:endParaRPr lang="" sz="1600" dirty="0" smtClean="0">
              <a:latin typeface="Arial" panose="020B0604020202020204" pitchFamily="34" charset="0"/>
              <a:ea typeface="Times New Roman" panose="02020603050405020304" pitchFamily="18" charset="0"/>
              <a:cs typeface="Times New Roman" panose="02020603050405020304" pitchFamily="18" charset="0"/>
            </a:endParaRPr>
          </a:p>
          <a:p>
            <a:pPr marL="171450" indent="-171450">
              <a:spcAft>
                <a:spcPts val="0"/>
              </a:spcAft>
              <a:buFont typeface="Arial" panose="020B0604020202020204" pitchFamily="34" charset="0"/>
              <a:buChar char="•"/>
            </a:pPr>
            <a:r>
              <a:rPr lang="" sz="1600" b="1" dirty="0" smtClean="0">
                <a:effectLst/>
                <a:latin typeface="Arial" panose="020B0604020202020204" pitchFamily="34" charset="0"/>
                <a:ea typeface="Times New Roman" panose="02020603050405020304" pitchFamily="18" charset="0"/>
                <a:cs typeface="Times New Roman" panose="02020603050405020304" pitchFamily="18" charset="0"/>
              </a:rPr>
              <a:t>Relación con los </a:t>
            </a:r>
            <a:r>
              <a:rPr lang="" sz="1600" b="1" dirty="0" smtClean="0">
                <a:effectLst/>
                <a:latin typeface="Arial" panose="020B0604020202020204" pitchFamily="34" charset="0"/>
                <a:ea typeface="Times New Roman" panose="02020603050405020304" pitchFamily="18" charset="0"/>
                <a:cs typeface="Times New Roman" panose="02020603050405020304" pitchFamily="18" charset="0"/>
              </a:rPr>
              <a:t>Proveedores</a:t>
            </a:r>
            <a:endParaRPr lang="" sz="1600" b="1"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171450" indent="-171450">
              <a:spcAft>
                <a:spcPts val="0"/>
              </a:spcAft>
              <a:buFont typeface="Arial" panose="020B0604020202020204" pitchFamily="34" charset="0"/>
              <a:buChar char="•"/>
            </a:pPr>
            <a:r>
              <a:rPr lang="" sz="1600" b="1" dirty="0" smtClean="0"/>
              <a:t>Supervisar </a:t>
            </a:r>
            <a:r>
              <a:rPr lang="" sz="1600" b="1" dirty="0" smtClean="0"/>
              <a:t>el grado de satisfacción del Cliente</a:t>
            </a:r>
            <a:endParaRPr lang="es-ES" sz="1600" b="1" dirty="0"/>
          </a:p>
        </p:txBody>
      </p:sp>
      <p:sp>
        <p:nvSpPr>
          <p:cNvPr id="2" name="Rectángulo 1"/>
          <p:cNvSpPr/>
          <p:nvPr/>
        </p:nvSpPr>
        <p:spPr>
          <a:xfrm>
            <a:off x="312736" y="4788538"/>
            <a:ext cx="8738747" cy="1815882"/>
          </a:xfrm>
          <a:prstGeom prst="rect">
            <a:avLst/>
          </a:prstGeom>
        </p:spPr>
        <p:txBody>
          <a:bodyPr wrap="square">
            <a:spAutoFit/>
          </a:bodyPr>
          <a:lstStyle/>
          <a:p>
            <a:pPr marL="742950" lvl="1" indent="-285750">
              <a:buFont typeface="Arial" panose="020B0604020202020204" pitchFamily="34" charset="0"/>
              <a:buChar char="•"/>
            </a:pPr>
            <a:r>
              <a:rPr lang="es-ES_tradnl" sz="1600" dirty="0" smtClean="0"/>
              <a:t>Tiempo </a:t>
            </a:r>
            <a:r>
              <a:rPr lang="es-ES_tradnl" sz="1600" dirty="0"/>
              <a:t>medio de respuesta a solicitudes cursadas.</a:t>
            </a:r>
            <a:endParaRPr lang="es-ES" sz="1600" dirty="0"/>
          </a:p>
          <a:p>
            <a:pPr marL="742950" lvl="1" indent="-285750">
              <a:buFont typeface="Arial" panose="020B0604020202020204" pitchFamily="34" charset="0"/>
              <a:buChar char="•"/>
            </a:pPr>
            <a:r>
              <a:rPr lang="es-ES_tradnl" sz="1600" dirty="0"/>
              <a:t>Porcentaje de incidentes que se cierran en primera línea de soporte.</a:t>
            </a:r>
            <a:endParaRPr lang="es-ES" sz="1600" dirty="0"/>
          </a:p>
          <a:p>
            <a:pPr marL="742950" lvl="1" indent="-285750">
              <a:buFont typeface="Arial" panose="020B0604020202020204" pitchFamily="34" charset="0"/>
              <a:buChar char="•"/>
            </a:pPr>
            <a:r>
              <a:rPr lang="es-ES_tradnl" sz="1600" dirty="0"/>
              <a:t>Porcentaje de consultas respondidas en primera instancia.</a:t>
            </a:r>
            <a:endParaRPr lang="es-ES" sz="1600" dirty="0"/>
          </a:p>
          <a:p>
            <a:pPr marL="742950" lvl="1" indent="-285750">
              <a:buFont typeface="Arial" panose="020B0604020202020204" pitchFamily="34" charset="0"/>
              <a:buChar char="•"/>
            </a:pPr>
            <a:r>
              <a:rPr lang="es-ES_tradnl" sz="1600" dirty="0"/>
              <a:t>Análisis estadísticos de tiempos de resolución de incidentes según su urgencia e impacto.</a:t>
            </a:r>
            <a:endParaRPr lang="es-ES" sz="1600" dirty="0"/>
          </a:p>
          <a:p>
            <a:pPr marL="742950" lvl="1" indent="-285750">
              <a:buFont typeface="Arial" panose="020B0604020202020204" pitchFamily="34" charset="0"/>
              <a:buChar char="•"/>
            </a:pPr>
            <a:r>
              <a:rPr lang="es-ES_tradnl" sz="1600" dirty="0"/>
              <a:t>Cumplimiento de los </a:t>
            </a:r>
            <a:r>
              <a:rPr lang="es-ES_tradnl" sz="1600" dirty="0" err="1"/>
              <a:t>SLAs</a:t>
            </a:r>
            <a:r>
              <a:rPr lang="es-ES_tradnl" sz="1600" dirty="0"/>
              <a:t>. </a:t>
            </a:r>
            <a:endParaRPr lang="es-ES" sz="1600" dirty="0"/>
          </a:p>
          <a:p>
            <a:pPr marL="742950" lvl="1" indent="-285750">
              <a:buFont typeface="Arial" panose="020B0604020202020204" pitchFamily="34" charset="0"/>
              <a:buChar char="•"/>
            </a:pPr>
            <a:r>
              <a:rPr lang="es-ES_tradnl" sz="1600" dirty="0"/>
              <a:t>Número de llamadas gestionadas por </a:t>
            </a:r>
            <a:r>
              <a:rPr lang="" sz="1600" dirty="0"/>
              <a:t>el </a:t>
            </a:r>
            <a:r>
              <a:rPr lang="es-ES_tradnl" sz="1600" dirty="0"/>
              <a:t>personal de la Mesa de servicios.</a:t>
            </a:r>
            <a:endParaRPr lang="" sz="1600" dirty="0"/>
          </a:p>
        </p:txBody>
      </p:sp>
      <p:sp>
        <p:nvSpPr>
          <p:cNvPr id="12" name="Rectangle 8"/>
          <p:cNvSpPr txBox="1">
            <a:spLocks noChangeArrowheads="1"/>
          </p:cNvSpPr>
          <p:nvPr/>
        </p:nvSpPr>
        <p:spPr bwMode="auto">
          <a:xfrm>
            <a:off x="514431" y="4454031"/>
            <a:ext cx="7562850" cy="334963"/>
          </a:xfrm>
          <a:prstGeom prst="rect">
            <a:avLst/>
          </a:prstGeom>
          <a:noFill/>
          <a:ln w="9525">
            <a:noFill/>
            <a:miter lim="800000"/>
            <a:headEnd/>
            <a:tailEnd/>
          </a:ln>
        </p:spPr>
        <p:txBody>
          <a:bodyPr anchor="ctr"/>
          <a:lstStyle/>
          <a:p>
            <a:r>
              <a:rPr lang="" b="1" dirty="0" smtClean="0">
                <a:latin typeface="Arial" panose="020B0604020202020204" pitchFamily="34" charset="0"/>
                <a:ea typeface="Times New Roman" panose="02020603050405020304" pitchFamily="18" charset="0"/>
                <a:cs typeface="Times New Roman" panose="02020603050405020304" pitchFamily="18" charset="0"/>
              </a:rPr>
              <a:t>CONTROL DE LA MESA DE SERVICIOS</a:t>
            </a:r>
            <a:endParaRPr lang="" b="1"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13"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904" y="4564362"/>
            <a:ext cx="114300" cy="114300"/>
          </a:xfrm>
          <a:prstGeom prst="rect">
            <a:avLst/>
          </a:prstGeom>
        </p:spPr>
      </p:pic>
    </p:spTree>
    <p:extLst>
      <p:ext uri="{BB962C8B-B14F-4D97-AF65-F5344CB8AC3E}">
        <p14:creationId xmlns:p14="http://schemas.microsoft.com/office/powerpoint/2010/main" val="3738072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9" name="TextBox 8"/>
          <p:cNvSpPr txBox="1"/>
          <p:nvPr/>
        </p:nvSpPr>
        <p:spPr>
          <a:xfrm>
            <a:off x="3552842" y="226366"/>
            <a:ext cx="4750018" cy="461665"/>
          </a:xfrm>
          <a:prstGeom prst="rect">
            <a:avLst/>
          </a:prstGeom>
          <a:noFill/>
        </p:spPr>
        <p:txBody>
          <a:bodyPr wrap="none" rtlCol="0">
            <a:spAutoFit/>
          </a:bodyPr>
          <a:lstStyle/>
          <a:p>
            <a:r>
              <a:rPr lang="" sz="2400" b="1" dirty="0" smtClean="0">
                <a:solidFill>
                  <a:schemeClr val="bg1"/>
                </a:solidFill>
              </a:rPr>
              <a:t>Diseño de la Mesa de Servicios</a:t>
            </a:r>
            <a:endParaRPr lang="es-EC" sz="2400" b="1" dirty="0">
              <a:solidFill>
                <a:schemeClr val="bg1"/>
              </a:solidFill>
            </a:endParaRPr>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pic>
        <p:nvPicPr>
          <p:cNvPr id="19" name="Picture 20" descr="esfera Roja sombra"/>
          <p:cNvPicPr>
            <a:picLocks noChangeAspect="1" noChangeArrowheads="1"/>
          </p:cNvPicPr>
          <p:nvPr/>
        </p:nvPicPr>
        <p:blipFill>
          <a:blip r:embed="rId6"/>
          <a:srcRect/>
          <a:stretch>
            <a:fillRect/>
          </a:stretch>
        </p:blipFill>
        <p:spPr bwMode="auto">
          <a:xfrm>
            <a:off x="319527" y="1221194"/>
            <a:ext cx="211137" cy="219075"/>
          </a:xfrm>
          <a:prstGeom prst="rect">
            <a:avLst/>
          </a:prstGeom>
          <a:noFill/>
          <a:ln w="9525">
            <a:noFill/>
            <a:miter lim="800000"/>
            <a:headEnd/>
            <a:tailEnd/>
          </a:ln>
        </p:spPr>
      </p:pic>
      <p:sp>
        <p:nvSpPr>
          <p:cNvPr id="20" name="Rectangle 21"/>
          <p:cNvSpPr>
            <a:spLocks noChangeArrowheads="1"/>
          </p:cNvSpPr>
          <p:nvPr/>
        </p:nvSpPr>
        <p:spPr bwMode="auto">
          <a:xfrm>
            <a:off x="200464" y="1135469"/>
            <a:ext cx="8637588" cy="358775"/>
          </a:xfrm>
          <a:prstGeom prst="rect">
            <a:avLst/>
          </a:prstGeom>
          <a:noFill/>
          <a:ln w="12700">
            <a:solidFill>
              <a:srgbClr val="006699"/>
            </a:solidFill>
            <a:miter lim="800000"/>
            <a:headEnd/>
            <a:tailEnd/>
          </a:ln>
        </p:spPr>
        <p:txBody>
          <a:bodyPr wrap="none" anchor="ctr"/>
          <a:lstStyle/>
          <a:p>
            <a:endParaRPr lang="es-EC"/>
          </a:p>
        </p:txBody>
      </p:sp>
      <p:sp>
        <p:nvSpPr>
          <p:cNvPr id="21" name="Rectangle 8"/>
          <p:cNvSpPr txBox="1">
            <a:spLocks noChangeArrowheads="1"/>
          </p:cNvSpPr>
          <p:nvPr/>
        </p:nvSpPr>
        <p:spPr bwMode="auto">
          <a:xfrm>
            <a:off x="533839" y="1157694"/>
            <a:ext cx="7562850" cy="334963"/>
          </a:xfrm>
          <a:prstGeom prst="rect">
            <a:avLst/>
          </a:prstGeom>
          <a:noFill/>
          <a:ln w="9525">
            <a:noFill/>
            <a:miter lim="800000"/>
            <a:headEnd/>
            <a:tailEnd/>
          </a:ln>
        </p:spPr>
        <p:txBody>
          <a:bodyPr anchor="ctr"/>
          <a:lstStyle/>
          <a:p>
            <a:pPr eaLnBrk="0" hangingPunct="0"/>
            <a:r>
              <a:rPr lang="" b="1" dirty="0" smtClean="0"/>
              <a:t>DISEÑO DE LA GESTIÓN DE INCIDENTES</a:t>
            </a:r>
            <a:endParaRPr lang="es-CO" b="1" dirty="0"/>
          </a:p>
        </p:txBody>
      </p:sp>
      <p:sp>
        <p:nvSpPr>
          <p:cNvPr id="2" name="CuadroTexto 1"/>
          <p:cNvSpPr txBox="1"/>
          <p:nvPr/>
        </p:nvSpPr>
        <p:spPr>
          <a:xfrm>
            <a:off x="319527" y="1582042"/>
            <a:ext cx="4512774" cy="3693319"/>
          </a:xfrm>
          <a:prstGeom prst="rect">
            <a:avLst/>
          </a:prstGeom>
          <a:noFill/>
        </p:spPr>
        <p:txBody>
          <a:bodyPr wrap="none" rtlCol="0">
            <a:spAutoFit/>
          </a:bodyPr>
          <a:lstStyle/>
          <a:p>
            <a:pPr marL="285750" indent="-285750">
              <a:buFont typeface="Arial" panose="020B0604020202020204" pitchFamily="34" charset="0"/>
              <a:buChar char="•"/>
            </a:pPr>
            <a:r>
              <a:rPr lang="" dirty="0" smtClean="0"/>
              <a:t>Parámetros Generales</a:t>
            </a:r>
          </a:p>
          <a:p>
            <a:pPr marL="742950" lvl="1" indent="-285750">
              <a:buFont typeface="Arial" panose="020B0604020202020204" pitchFamily="34" charset="0"/>
              <a:buChar char="•"/>
            </a:pPr>
            <a:r>
              <a:rPr lang="" dirty="0" smtClean="0"/>
              <a:t>Categoría</a:t>
            </a:r>
          </a:p>
          <a:p>
            <a:pPr marL="742950" lvl="1" indent="-285750">
              <a:buFont typeface="Arial" panose="020B0604020202020204" pitchFamily="34" charset="0"/>
              <a:buChar char="•"/>
            </a:pPr>
            <a:r>
              <a:rPr lang="" dirty="0" smtClean="0"/>
              <a:t>Nivel de Prioridad</a:t>
            </a:r>
          </a:p>
          <a:p>
            <a:pPr marL="1200150" lvl="2" indent="-285750">
              <a:buFont typeface="Arial" panose="020B0604020202020204" pitchFamily="34" charset="0"/>
              <a:buChar char="•"/>
            </a:pPr>
            <a:r>
              <a:rPr lang="" dirty="0" smtClean="0"/>
              <a:t>Impacto</a:t>
            </a:r>
          </a:p>
          <a:p>
            <a:pPr marL="1200150" lvl="2" indent="-285750">
              <a:buFont typeface="Arial" panose="020B0604020202020204" pitchFamily="34" charset="0"/>
              <a:buChar char="•"/>
            </a:pPr>
            <a:r>
              <a:rPr lang="" dirty="0" smtClean="0"/>
              <a:t>Urgencia</a:t>
            </a:r>
          </a:p>
          <a:p>
            <a:pPr marL="742950" lvl="1" indent="-285750">
              <a:buFont typeface="Arial" panose="020B0604020202020204" pitchFamily="34" charset="0"/>
              <a:buChar char="•"/>
            </a:pPr>
            <a:r>
              <a:rPr lang="" dirty="0" smtClean="0"/>
              <a:t>Roles</a:t>
            </a:r>
          </a:p>
          <a:p>
            <a:pPr marL="1200150" lvl="2" indent="-285750">
              <a:buFont typeface="Arial" panose="020B0604020202020204" pitchFamily="34" charset="0"/>
              <a:buChar char="•"/>
            </a:pPr>
            <a:r>
              <a:rPr lang="" dirty="0" smtClean="0"/>
              <a:t>Gestor de Incidentes</a:t>
            </a:r>
          </a:p>
          <a:p>
            <a:pPr marL="1200150" lvl="2" indent="-285750">
              <a:buFont typeface="Arial" panose="020B0604020202020204" pitchFamily="34" charset="0"/>
              <a:buChar char="•"/>
            </a:pPr>
            <a:r>
              <a:rPr lang="" dirty="0" smtClean="0"/>
              <a:t>Soporte de Primera Línea</a:t>
            </a:r>
          </a:p>
          <a:p>
            <a:pPr marL="1200150" lvl="2" indent="-285750">
              <a:buFont typeface="Arial" panose="020B0604020202020204" pitchFamily="34" charset="0"/>
              <a:buChar char="•"/>
            </a:pPr>
            <a:r>
              <a:rPr lang="" dirty="0" smtClean="0"/>
              <a:t>Soporte de Segunda Línea</a:t>
            </a:r>
          </a:p>
          <a:p>
            <a:pPr marL="742950" lvl="1" indent="-285750">
              <a:buFont typeface="Arial" panose="020B0604020202020204" pitchFamily="34" charset="0"/>
              <a:buChar char="•"/>
            </a:pPr>
            <a:r>
              <a:rPr lang="" dirty="0" smtClean="0"/>
              <a:t>Niveles de </a:t>
            </a:r>
            <a:r>
              <a:rPr lang="" dirty="0" smtClean="0"/>
              <a:t>Escalamiento</a:t>
            </a:r>
            <a:endParaRPr lang="" dirty="0" smtClean="0"/>
          </a:p>
          <a:p>
            <a:pPr marL="1200150" lvl="2" indent="-285750">
              <a:buFont typeface="Arial" panose="020B0604020202020204" pitchFamily="34" charset="0"/>
              <a:buChar char="•"/>
            </a:pPr>
            <a:r>
              <a:rPr lang="" dirty="0" smtClean="0"/>
              <a:t>Escalado a soporte 2da línea</a:t>
            </a:r>
          </a:p>
          <a:p>
            <a:pPr marL="1200150" lvl="2" indent="-285750">
              <a:buFont typeface="Arial" panose="020B0604020202020204" pitchFamily="34" charset="0"/>
              <a:buChar char="•"/>
            </a:pPr>
            <a:r>
              <a:rPr lang="" dirty="0" smtClean="0"/>
              <a:t>Escalado a soporte 3ra línea</a:t>
            </a:r>
            <a:endParaRPr lang="" dirty="0" smtClean="0"/>
          </a:p>
          <a:p>
            <a:endParaRPr lang="es-ES" dirty="0"/>
          </a:p>
        </p:txBody>
      </p:sp>
      <p:pic>
        <p:nvPicPr>
          <p:cNvPr id="12" name="Imagen 11"/>
          <p:cNvPicPr/>
          <p:nvPr/>
        </p:nvPicPr>
        <p:blipFill>
          <a:blip r:embed="rId7">
            <a:extLst>
              <a:ext uri="{28A0092B-C50C-407E-A947-70E740481C1C}">
                <a14:useLocalDpi xmlns:a14="http://schemas.microsoft.com/office/drawing/2010/main" val="0"/>
              </a:ext>
            </a:extLst>
          </a:blip>
          <a:srcRect/>
          <a:stretch>
            <a:fillRect/>
          </a:stretch>
        </p:blipFill>
        <p:spPr bwMode="auto">
          <a:xfrm>
            <a:off x="4759642" y="1514882"/>
            <a:ext cx="4291841" cy="3498864"/>
          </a:xfrm>
          <a:prstGeom prst="rect">
            <a:avLst/>
          </a:prstGeom>
          <a:noFill/>
          <a:ln>
            <a:noFill/>
          </a:ln>
        </p:spPr>
      </p:pic>
      <p:pic>
        <p:nvPicPr>
          <p:cNvPr id="13" name="Imagen 12"/>
          <p:cNvPicPr/>
          <p:nvPr/>
        </p:nvPicPr>
        <p:blipFill>
          <a:blip r:embed="rId8">
            <a:extLst>
              <a:ext uri="{28A0092B-C50C-407E-A947-70E740481C1C}">
                <a14:useLocalDpi xmlns:a14="http://schemas.microsoft.com/office/drawing/2010/main" val="0"/>
              </a:ext>
            </a:extLst>
          </a:blip>
          <a:srcRect/>
          <a:stretch>
            <a:fillRect/>
          </a:stretch>
        </p:blipFill>
        <p:spPr bwMode="auto">
          <a:xfrm>
            <a:off x="4759643" y="5085185"/>
            <a:ext cx="4291840" cy="1584176"/>
          </a:xfrm>
          <a:prstGeom prst="rect">
            <a:avLst/>
          </a:prstGeom>
          <a:noFill/>
          <a:ln>
            <a:noFill/>
          </a:ln>
        </p:spPr>
      </p:pic>
    </p:spTree>
    <p:extLst>
      <p:ext uri="{BB962C8B-B14F-4D97-AF65-F5344CB8AC3E}">
        <p14:creationId xmlns:p14="http://schemas.microsoft.com/office/powerpoint/2010/main" val="32393625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5"/>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2" name="Rectángulo 1"/>
          <p:cNvSpPr/>
          <p:nvPr/>
        </p:nvSpPr>
        <p:spPr>
          <a:xfrm>
            <a:off x="179512" y="993654"/>
            <a:ext cx="3672408" cy="923330"/>
          </a:xfrm>
          <a:prstGeom prst="rect">
            <a:avLst/>
          </a:prstGeom>
        </p:spPr>
        <p:txBody>
          <a:bodyPr wrap="square">
            <a:spAutoFit/>
          </a:bodyPr>
          <a:lstStyle/>
          <a:p>
            <a:pPr algn="just">
              <a:lnSpc>
                <a:spcPct val="150000"/>
              </a:lnSpc>
              <a:spcAft>
                <a:spcPts val="0"/>
              </a:spcAft>
            </a:pPr>
            <a:r>
              <a:rPr lang="es-ES_tradnl" dirty="0"/>
              <a:t>Diagrama de Flujo del Proceso P.3. “Gestión de Incidentes”</a:t>
            </a:r>
            <a:endParaRPr lang=""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TextBox 8"/>
          <p:cNvSpPr txBox="1"/>
          <p:nvPr/>
        </p:nvSpPr>
        <p:spPr>
          <a:xfrm>
            <a:off x="3552842" y="226366"/>
            <a:ext cx="4750018" cy="461665"/>
          </a:xfrm>
          <a:prstGeom prst="rect">
            <a:avLst/>
          </a:prstGeom>
          <a:noFill/>
        </p:spPr>
        <p:txBody>
          <a:bodyPr wrap="none" rtlCol="0">
            <a:spAutoFit/>
          </a:bodyPr>
          <a:lstStyle/>
          <a:p>
            <a:r>
              <a:rPr lang="" sz="2400" b="1" dirty="0" smtClean="0">
                <a:solidFill>
                  <a:schemeClr val="bg1"/>
                </a:solidFill>
              </a:rPr>
              <a:t>Diseño de la Mesa de Servicios</a:t>
            </a:r>
            <a:endParaRPr lang="es-EC" sz="2400" b="1" dirty="0">
              <a:solidFill>
                <a:schemeClr val="bg1"/>
              </a:solidFill>
            </a:endParaRPr>
          </a:p>
        </p:txBody>
      </p:sp>
      <p:sp>
        <p:nvSpPr>
          <p:cNvPr id="4" name="Rectangle 2"/>
          <p:cNvSpPr>
            <a:spLocks noChangeArrowheads="1"/>
          </p:cNvSpPr>
          <p:nvPr/>
        </p:nvSpPr>
        <p:spPr bwMode="auto">
          <a:xfrm>
            <a:off x="2411760" y="9936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5" name="Objeto 4"/>
          <p:cNvGraphicFramePr>
            <a:graphicFrameLocks noChangeAspect="1"/>
          </p:cNvGraphicFramePr>
          <p:nvPr>
            <p:extLst>
              <p:ext uri="{D42A27DB-BD31-4B8C-83A1-F6EECF244321}">
                <p14:modId xmlns:p14="http://schemas.microsoft.com/office/powerpoint/2010/main" val="1112417265"/>
              </p:ext>
            </p:extLst>
          </p:nvPr>
        </p:nvGraphicFramePr>
        <p:xfrm>
          <a:off x="4145534" y="969293"/>
          <a:ext cx="4536504" cy="5747714"/>
        </p:xfrm>
        <a:graphic>
          <a:graphicData uri="http://schemas.openxmlformats.org/presentationml/2006/ole">
            <mc:AlternateContent xmlns:mc="http://schemas.openxmlformats.org/markup-compatibility/2006">
              <mc:Choice xmlns:v="urn:schemas-microsoft-com:vml" Requires="v">
                <p:oleObj spid="_x0000_s17423" name="Visio" r:id="rId7" imgW="6899354" imgH="10025289" progId="">
                  <p:embed/>
                </p:oleObj>
              </mc:Choice>
              <mc:Fallback>
                <p:oleObj name="Visio" r:id="rId7" imgW="6899354" imgH="10025289" progId="">
                  <p:embed/>
                  <p:pic>
                    <p:nvPicPr>
                      <p:cNvPr id="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5534" y="969293"/>
                        <a:ext cx="4536504" cy="57477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612185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o 6"/>
          <p:cNvGraphicFramePr>
            <a:graphicFrameLocks noChangeAspect="1"/>
          </p:cNvGraphicFramePr>
          <p:nvPr>
            <p:extLst>
              <p:ext uri="{D42A27DB-BD31-4B8C-83A1-F6EECF244321}">
                <p14:modId xmlns:p14="http://schemas.microsoft.com/office/powerpoint/2010/main" val="3684197550"/>
              </p:ext>
            </p:extLst>
          </p:nvPr>
        </p:nvGraphicFramePr>
        <p:xfrm>
          <a:off x="291558" y="1015791"/>
          <a:ext cx="4395175" cy="5701215"/>
        </p:xfrm>
        <a:graphic>
          <a:graphicData uri="http://schemas.openxmlformats.org/presentationml/2006/ole">
            <mc:AlternateContent xmlns:mc="http://schemas.openxmlformats.org/markup-compatibility/2006">
              <mc:Choice xmlns:v="urn:schemas-microsoft-com:vml" Requires="v">
                <p:oleObj spid="_x0000_s18461" name="Visio" r:id="rId4" imgW="6899354" imgH="10007194" progId="">
                  <p:embed/>
                </p:oleObj>
              </mc:Choice>
              <mc:Fallback>
                <p:oleObj name="Visio" r:id="rId4" imgW="6899354" imgH="10007194" progId="">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58" y="1015791"/>
                        <a:ext cx="4395175" cy="57012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2769" name="Picture 2" descr="banda ppt"/>
          <p:cNvPicPr>
            <a:picLocks noChangeAspect="1" noChangeArrowheads="1"/>
          </p:cNvPicPr>
          <p:nvPr/>
        </p:nvPicPr>
        <p:blipFill>
          <a:blip r:embed="rId6"/>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7"/>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6"/>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1" name="TextBox 8"/>
          <p:cNvSpPr txBox="1"/>
          <p:nvPr/>
        </p:nvSpPr>
        <p:spPr>
          <a:xfrm>
            <a:off x="3552842" y="226366"/>
            <a:ext cx="4750018" cy="461665"/>
          </a:xfrm>
          <a:prstGeom prst="rect">
            <a:avLst/>
          </a:prstGeom>
          <a:noFill/>
        </p:spPr>
        <p:txBody>
          <a:bodyPr wrap="none" rtlCol="0">
            <a:spAutoFit/>
          </a:bodyPr>
          <a:lstStyle/>
          <a:p>
            <a:r>
              <a:rPr lang="" sz="2400" b="1" dirty="0" smtClean="0">
                <a:solidFill>
                  <a:schemeClr val="bg1"/>
                </a:solidFill>
              </a:rPr>
              <a:t>Diseño de la Mesa de Servicios</a:t>
            </a:r>
            <a:endParaRPr lang="es-EC" sz="2400" b="1" dirty="0">
              <a:solidFill>
                <a:schemeClr val="bg1"/>
              </a:solidFill>
            </a:endParaRPr>
          </a:p>
        </p:txBody>
      </p:sp>
      <p:sp>
        <p:nvSpPr>
          <p:cNvPr id="4" name="Rectangle 2"/>
          <p:cNvSpPr>
            <a:spLocks noChangeArrowheads="1"/>
          </p:cNvSpPr>
          <p:nvPr/>
        </p:nvSpPr>
        <p:spPr bwMode="auto">
          <a:xfrm>
            <a:off x="2411760" y="9936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8" name="Rectangle 4"/>
          <p:cNvSpPr>
            <a:spLocks noChangeArrowheads="1"/>
          </p:cNvSpPr>
          <p:nvPr/>
        </p:nvSpPr>
        <p:spPr bwMode="auto">
          <a:xfrm>
            <a:off x="4886487" y="993652"/>
            <a:ext cx="60741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9" name="Objeto 8"/>
          <p:cNvGraphicFramePr>
            <a:graphicFrameLocks noChangeAspect="1"/>
          </p:cNvGraphicFramePr>
          <p:nvPr>
            <p:extLst>
              <p:ext uri="{D42A27DB-BD31-4B8C-83A1-F6EECF244321}">
                <p14:modId xmlns:p14="http://schemas.microsoft.com/office/powerpoint/2010/main" val="2382977550"/>
              </p:ext>
            </p:extLst>
          </p:nvPr>
        </p:nvGraphicFramePr>
        <p:xfrm>
          <a:off x="4886488" y="993654"/>
          <a:ext cx="3912588" cy="5743568"/>
        </p:xfrm>
        <a:graphic>
          <a:graphicData uri="http://schemas.openxmlformats.org/presentationml/2006/ole">
            <mc:AlternateContent xmlns:mc="http://schemas.openxmlformats.org/markup-compatibility/2006">
              <mc:Choice xmlns:v="urn:schemas-microsoft-com:vml" Requires="v">
                <p:oleObj spid="_x0000_s18462" name="Visio" r:id="rId9" imgW="6899354" imgH="10025289" progId="">
                  <p:embed/>
                </p:oleObj>
              </mc:Choice>
              <mc:Fallback>
                <p:oleObj name="Visio" r:id="rId9" imgW="6899354" imgH="10025289" progId="">
                  <p:embed/>
                  <p:pic>
                    <p:nvPicPr>
                      <p:cNvPr id="0"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6488" y="993654"/>
                        <a:ext cx="3912588" cy="57435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40006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5"/>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2" name="Rectángulo 1"/>
          <p:cNvSpPr/>
          <p:nvPr/>
        </p:nvSpPr>
        <p:spPr>
          <a:xfrm>
            <a:off x="179512" y="993654"/>
            <a:ext cx="3816424" cy="923330"/>
          </a:xfrm>
          <a:prstGeom prst="rect">
            <a:avLst/>
          </a:prstGeom>
        </p:spPr>
        <p:txBody>
          <a:bodyPr wrap="square">
            <a:spAutoFit/>
          </a:bodyPr>
          <a:lstStyle/>
          <a:p>
            <a:pPr algn="just">
              <a:lnSpc>
                <a:spcPct val="150000"/>
              </a:lnSpc>
              <a:spcAft>
                <a:spcPts val="0"/>
              </a:spcAft>
            </a:pPr>
            <a:r>
              <a:rPr lang="es-ES_tradnl" dirty="0"/>
              <a:t>Diagrama de Flujo del Proceso P.3.2. “Asignación y Soporte Inicial”</a:t>
            </a:r>
            <a:endParaRPr lang=""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TextBox 8"/>
          <p:cNvSpPr txBox="1"/>
          <p:nvPr/>
        </p:nvSpPr>
        <p:spPr>
          <a:xfrm>
            <a:off x="3552842" y="226366"/>
            <a:ext cx="4750018" cy="461665"/>
          </a:xfrm>
          <a:prstGeom prst="rect">
            <a:avLst/>
          </a:prstGeom>
          <a:noFill/>
        </p:spPr>
        <p:txBody>
          <a:bodyPr wrap="none" rtlCol="0">
            <a:spAutoFit/>
          </a:bodyPr>
          <a:lstStyle/>
          <a:p>
            <a:r>
              <a:rPr lang="" sz="2400" b="1" dirty="0" smtClean="0">
                <a:solidFill>
                  <a:schemeClr val="bg1"/>
                </a:solidFill>
              </a:rPr>
              <a:t>Diseño de la Mesa de Servicios</a:t>
            </a:r>
            <a:endParaRPr lang="es-EC" sz="2400" b="1" dirty="0">
              <a:solidFill>
                <a:schemeClr val="bg1"/>
              </a:solidFill>
            </a:endParaRPr>
          </a:p>
        </p:txBody>
      </p:sp>
      <p:sp>
        <p:nvSpPr>
          <p:cNvPr id="4" name="Rectangle 2"/>
          <p:cNvSpPr>
            <a:spLocks noChangeArrowheads="1"/>
          </p:cNvSpPr>
          <p:nvPr/>
        </p:nvSpPr>
        <p:spPr bwMode="auto">
          <a:xfrm>
            <a:off x="2411760" y="9936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8" name="Rectangle 4"/>
          <p:cNvSpPr>
            <a:spLocks noChangeArrowheads="1"/>
          </p:cNvSpPr>
          <p:nvPr/>
        </p:nvSpPr>
        <p:spPr bwMode="auto">
          <a:xfrm>
            <a:off x="4886487" y="993652"/>
            <a:ext cx="60741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4499992" y="1039370"/>
            <a:ext cx="71929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12" name="Objeto 11"/>
          <p:cNvGraphicFramePr>
            <a:graphicFrameLocks noChangeAspect="1"/>
          </p:cNvGraphicFramePr>
          <p:nvPr>
            <p:extLst>
              <p:ext uri="{D42A27DB-BD31-4B8C-83A1-F6EECF244321}">
                <p14:modId xmlns:p14="http://schemas.microsoft.com/office/powerpoint/2010/main" val="1471316615"/>
              </p:ext>
            </p:extLst>
          </p:nvPr>
        </p:nvGraphicFramePr>
        <p:xfrm>
          <a:off x="4499992" y="1039371"/>
          <a:ext cx="4210869" cy="5686921"/>
        </p:xfrm>
        <a:graphic>
          <a:graphicData uri="http://schemas.openxmlformats.org/presentationml/2006/ole">
            <mc:AlternateContent xmlns:mc="http://schemas.openxmlformats.org/markup-compatibility/2006">
              <mc:Choice xmlns:v="urn:schemas-microsoft-com:vml" Requires="v">
                <p:oleObj spid="_x0000_s19472" name="Visio" r:id="rId7" imgW="6899354" imgH="10025289" progId="">
                  <p:embed/>
                </p:oleObj>
              </mc:Choice>
              <mc:Fallback>
                <p:oleObj name="Visio" r:id="rId7" imgW="6899354" imgH="10025289" progId="">
                  <p:embed/>
                  <p:pic>
                    <p:nvPicPr>
                      <p:cNvPr id="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992" y="1039371"/>
                        <a:ext cx="4210869" cy="56869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616425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5"/>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1" name="TextBox 8"/>
          <p:cNvSpPr txBox="1"/>
          <p:nvPr/>
        </p:nvSpPr>
        <p:spPr>
          <a:xfrm>
            <a:off x="3552842" y="226366"/>
            <a:ext cx="4750018" cy="461665"/>
          </a:xfrm>
          <a:prstGeom prst="rect">
            <a:avLst/>
          </a:prstGeom>
          <a:noFill/>
        </p:spPr>
        <p:txBody>
          <a:bodyPr wrap="none" rtlCol="0">
            <a:spAutoFit/>
          </a:bodyPr>
          <a:lstStyle/>
          <a:p>
            <a:r>
              <a:rPr lang="" sz="2400" b="1" dirty="0" smtClean="0">
                <a:solidFill>
                  <a:schemeClr val="bg1"/>
                </a:solidFill>
              </a:rPr>
              <a:t>Diseño de la Mesa de Servicios</a:t>
            </a:r>
            <a:endParaRPr lang="es-EC" sz="2400" b="1" dirty="0">
              <a:solidFill>
                <a:schemeClr val="bg1"/>
              </a:solidFill>
            </a:endParaRPr>
          </a:p>
        </p:txBody>
      </p:sp>
      <p:sp>
        <p:nvSpPr>
          <p:cNvPr id="4" name="Rectangle 2"/>
          <p:cNvSpPr>
            <a:spLocks noChangeArrowheads="1"/>
          </p:cNvSpPr>
          <p:nvPr/>
        </p:nvSpPr>
        <p:spPr bwMode="auto">
          <a:xfrm>
            <a:off x="2411760" y="9936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8" name="Rectangle 4"/>
          <p:cNvSpPr>
            <a:spLocks noChangeArrowheads="1"/>
          </p:cNvSpPr>
          <p:nvPr/>
        </p:nvSpPr>
        <p:spPr bwMode="auto">
          <a:xfrm>
            <a:off x="4886487" y="993652"/>
            <a:ext cx="60741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4499992" y="1039370"/>
            <a:ext cx="71929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7" name="Rectangle 2"/>
          <p:cNvSpPr>
            <a:spLocks noChangeArrowheads="1"/>
          </p:cNvSpPr>
          <p:nvPr/>
        </p:nvSpPr>
        <p:spPr bwMode="auto">
          <a:xfrm>
            <a:off x="179512" y="1044650"/>
            <a:ext cx="69989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9" name="Objeto 8"/>
          <p:cNvGraphicFramePr>
            <a:graphicFrameLocks noChangeAspect="1"/>
          </p:cNvGraphicFramePr>
          <p:nvPr>
            <p:extLst>
              <p:ext uri="{D42A27DB-BD31-4B8C-83A1-F6EECF244321}">
                <p14:modId xmlns:p14="http://schemas.microsoft.com/office/powerpoint/2010/main" val="3254472054"/>
              </p:ext>
            </p:extLst>
          </p:nvPr>
        </p:nvGraphicFramePr>
        <p:xfrm>
          <a:off x="468269" y="1044651"/>
          <a:ext cx="4221931" cy="5681641"/>
        </p:xfrm>
        <a:graphic>
          <a:graphicData uri="http://schemas.openxmlformats.org/presentationml/2006/ole">
            <mc:AlternateContent xmlns:mc="http://schemas.openxmlformats.org/markup-compatibility/2006">
              <mc:Choice xmlns:v="urn:schemas-microsoft-com:vml" Requires="v">
                <p:oleObj spid="_x0000_s20509" name="Visio" r:id="rId7" imgW="6899354" imgH="10025289" progId="">
                  <p:embed/>
                </p:oleObj>
              </mc:Choice>
              <mc:Fallback>
                <p:oleObj name="Visio" r:id="rId7" imgW="6899354" imgH="10025289" progId="">
                  <p:embed/>
                  <p:pic>
                    <p:nvPicPr>
                      <p:cNvPr id="0"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269" y="1044651"/>
                        <a:ext cx="4221931" cy="56816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4"/>
          <p:cNvSpPr>
            <a:spLocks noChangeArrowheads="1"/>
          </p:cNvSpPr>
          <p:nvPr/>
        </p:nvSpPr>
        <p:spPr bwMode="auto">
          <a:xfrm>
            <a:off x="4906799" y="1070908"/>
            <a:ext cx="65184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14" name="Objeto 13"/>
          <p:cNvGraphicFramePr>
            <a:graphicFrameLocks noChangeAspect="1"/>
          </p:cNvGraphicFramePr>
          <p:nvPr>
            <p:extLst>
              <p:ext uri="{D42A27DB-BD31-4B8C-83A1-F6EECF244321}">
                <p14:modId xmlns:p14="http://schemas.microsoft.com/office/powerpoint/2010/main" val="1869889205"/>
              </p:ext>
            </p:extLst>
          </p:nvPr>
        </p:nvGraphicFramePr>
        <p:xfrm>
          <a:off x="4906800" y="1070909"/>
          <a:ext cx="3988256" cy="5686922"/>
        </p:xfrm>
        <a:graphic>
          <a:graphicData uri="http://schemas.openxmlformats.org/presentationml/2006/ole">
            <mc:AlternateContent xmlns:mc="http://schemas.openxmlformats.org/markup-compatibility/2006">
              <mc:Choice xmlns:v="urn:schemas-microsoft-com:vml" Requires="v">
                <p:oleObj spid="_x0000_s20510" name="Visio" r:id="rId9" imgW="6899354" imgH="10025289" progId="">
                  <p:embed/>
                </p:oleObj>
              </mc:Choice>
              <mc:Fallback>
                <p:oleObj name="Visio" r:id="rId9" imgW="6899354" imgH="10025289" progId="">
                  <p:embed/>
                  <p:pic>
                    <p:nvPicPr>
                      <p:cNvPr id="0"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6800" y="1070909"/>
                        <a:ext cx="3988256" cy="56869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342338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5"/>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1" name="TextBox 8"/>
          <p:cNvSpPr txBox="1"/>
          <p:nvPr/>
        </p:nvSpPr>
        <p:spPr>
          <a:xfrm>
            <a:off x="3552842" y="226366"/>
            <a:ext cx="4750018" cy="461665"/>
          </a:xfrm>
          <a:prstGeom prst="rect">
            <a:avLst/>
          </a:prstGeom>
          <a:noFill/>
        </p:spPr>
        <p:txBody>
          <a:bodyPr wrap="none" rtlCol="0">
            <a:spAutoFit/>
          </a:bodyPr>
          <a:lstStyle/>
          <a:p>
            <a:r>
              <a:rPr lang="" sz="2400" b="1" dirty="0" smtClean="0">
                <a:solidFill>
                  <a:schemeClr val="bg1"/>
                </a:solidFill>
              </a:rPr>
              <a:t>Diseño de la Mesa de Servicios</a:t>
            </a:r>
            <a:endParaRPr lang="es-EC" sz="2400" b="1" dirty="0">
              <a:solidFill>
                <a:schemeClr val="bg1"/>
              </a:solidFill>
            </a:endParaRPr>
          </a:p>
        </p:txBody>
      </p:sp>
      <p:sp>
        <p:nvSpPr>
          <p:cNvPr id="4" name="Rectangle 2"/>
          <p:cNvSpPr>
            <a:spLocks noChangeArrowheads="1"/>
          </p:cNvSpPr>
          <p:nvPr/>
        </p:nvSpPr>
        <p:spPr bwMode="auto">
          <a:xfrm>
            <a:off x="2411760" y="9936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8" name="Rectangle 4"/>
          <p:cNvSpPr>
            <a:spLocks noChangeArrowheads="1"/>
          </p:cNvSpPr>
          <p:nvPr/>
        </p:nvSpPr>
        <p:spPr bwMode="auto">
          <a:xfrm>
            <a:off x="4886487" y="993652"/>
            <a:ext cx="60741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4499992" y="1039370"/>
            <a:ext cx="71929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7" name="Rectangle 2"/>
          <p:cNvSpPr>
            <a:spLocks noChangeArrowheads="1"/>
          </p:cNvSpPr>
          <p:nvPr/>
        </p:nvSpPr>
        <p:spPr bwMode="auto">
          <a:xfrm>
            <a:off x="179512" y="1044650"/>
            <a:ext cx="69989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3" name="Rectangle 4"/>
          <p:cNvSpPr>
            <a:spLocks noChangeArrowheads="1"/>
          </p:cNvSpPr>
          <p:nvPr/>
        </p:nvSpPr>
        <p:spPr bwMode="auto">
          <a:xfrm>
            <a:off x="4906799" y="1070908"/>
            <a:ext cx="65184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2" name="Rectangle 2"/>
          <p:cNvSpPr>
            <a:spLocks noChangeArrowheads="1"/>
          </p:cNvSpPr>
          <p:nvPr/>
        </p:nvSpPr>
        <p:spPr bwMode="auto">
          <a:xfrm>
            <a:off x="4885543" y="1148163"/>
            <a:ext cx="58899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12" name="Objeto 11"/>
          <p:cNvGraphicFramePr>
            <a:graphicFrameLocks noChangeAspect="1"/>
          </p:cNvGraphicFramePr>
          <p:nvPr>
            <p:extLst>
              <p:ext uri="{D42A27DB-BD31-4B8C-83A1-F6EECF244321}">
                <p14:modId xmlns:p14="http://schemas.microsoft.com/office/powerpoint/2010/main" val="1304241465"/>
              </p:ext>
            </p:extLst>
          </p:nvPr>
        </p:nvGraphicFramePr>
        <p:xfrm>
          <a:off x="4693437" y="1148163"/>
          <a:ext cx="3998836" cy="5445224"/>
        </p:xfrm>
        <a:graphic>
          <a:graphicData uri="http://schemas.openxmlformats.org/presentationml/2006/ole">
            <mc:AlternateContent xmlns:mc="http://schemas.openxmlformats.org/markup-compatibility/2006">
              <mc:Choice xmlns:v="urn:schemas-microsoft-com:vml" Requires="v">
                <p:oleObj spid="_x0000_s21520" name="Visio" r:id="rId7" imgW="6899354" imgH="10025289" progId="">
                  <p:embed/>
                </p:oleObj>
              </mc:Choice>
              <mc:Fallback>
                <p:oleObj name="Visio" r:id="rId7" imgW="6899354" imgH="10025289" progId="">
                  <p:embed/>
                  <p:pic>
                    <p:nvPicPr>
                      <p:cNvPr id="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3437" y="1148163"/>
                        <a:ext cx="3998836" cy="54452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ángulo 17"/>
          <p:cNvSpPr/>
          <p:nvPr/>
        </p:nvSpPr>
        <p:spPr>
          <a:xfrm>
            <a:off x="179512" y="993654"/>
            <a:ext cx="3816424" cy="923330"/>
          </a:xfrm>
          <a:prstGeom prst="rect">
            <a:avLst/>
          </a:prstGeom>
        </p:spPr>
        <p:txBody>
          <a:bodyPr wrap="square">
            <a:spAutoFit/>
          </a:bodyPr>
          <a:lstStyle/>
          <a:p>
            <a:pPr algn="just">
              <a:lnSpc>
                <a:spcPct val="150000"/>
              </a:lnSpc>
              <a:spcAft>
                <a:spcPts val="0"/>
              </a:spcAft>
            </a:pPr>
            <a:r>
              <a:rPr lang="es-ES_tradnl" dirty="0"/>
              <a:t>Diagrama de Flujo del Proceso P.3.4. “Cierre de Incidente”</a:t>
            </a:r>
            <a:endParaRPr lang=""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3101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5"/>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1" name="TextBox 8"/>
          <p:cNvSpPr txBox="1"/>
          <p:nvPr/>
        </p:nvSpPr>
        <p:spPr>
          <a:xfrm>
            <a:off x="3552842" y="226366"/>
            <a:ext cx="4750018" cy="461665"/>
          </a:xfrm>
          <a:prstGeom prst="rect">
            <a:avLst/>
          </a:prstGeom>
          <a:noFill/>
        </p:spPr>
        <p:txBody>
          <a:bodyPr wrap="none" rtlCol="0">
            <a:spAutoFit/>
          </a:bodyPr>
          <a:lstStyle/>
          <a:p>
            <a:r>
              <a:rPr lang="" sz="2400" b="1" dirty="0" smtClean="0">
                <a:solidFill>
                  <a:schemeClr val="bg1"/>
                </a:solidFill>
              </a:rPr>
              <a:t>Diseño de la Mesa de Servicios</a:t>
            </a:r>
            <a:endParaRPr lang="es-EC" sz="2400" b="1" dirty="0">
              <a:solidFill>
                <a:schemeClr val="bg1"/>
              </a:solidFill>
            </a:endParaRPr>
          </a:p>
        </p:txBody>
      </p:sp>
      <p:sp>
        <p:nvSpPr>
          <p:cNvPr id="4" name="Rectangle 2"/>
          <p:cNvSpPr>
            <a:spLocks noChangeArrowheads="1"/>
          </p:cNvSpPr>
          <p:nvPr/>
        </p:nvSpPr>
        <p:spPr bwMode="auto">
          <a:xfrm>
            <a:off x="2411760" y="9936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8" name="Rectangle 4"/>
          <p:cNvSpPr>
            <a:spLocks noChangeArrowheads="1"/>
          </p:cNvSpPr>
          <p:nvPr/>
        </p:nvSpPr>
        <p:spPr bwMode="auto">
          <a:xfrm>
            <a:off x="4886487" y="993652"/>
            <a:ext cx="60741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4499992" y="1039370"/>
            <a:ext cx="71929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7" name="Rectangle 2"/>
          <p:cNvSpPr>
            <a:spLocks noChangeArrowheads="1"/>
          </p:cNvSpPr>
          <p:nvPr/>
        </p:nvSpPr>
        <p:spPr bwMode="auto">
          <a:xfrm>
            <a:off x="179512" y="1044650"/>
            <a:ext cx="69989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3" name="Rectangle 4"/>
          <p:cNvSpPr>
            <a:spLocks noChangeArrowheads="1"/>
          </p:cNvSpPr>
          <p:nvPr/>
        </p:nvSpPr>
        <p:spPr bwMode="auto">
          <a:xfrm>
            <a:off x="4906799" y="1070908"/>
            <a:ext cx="65184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2" name="Rectangle 2"/>
          <p:cNvSpPr>
            <a:spLocks noChangeArrowheads="1"/>
          </p:cNvSpPr>
          <p:nvPr/>
        </p:nvSpPr>
        <p:spPr bwMode="auto">
          <a:xfrm>
            <a:off x="4885543" y="1148163"/>
            <a:ext cx="58899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8" name="Rectángulo 17"/>
          <p:cNvSpPr/>
          <p:nvPr/>
        </p:nvSpPr>
        <p:spPr>
          <a:xfrm>
            <a:off x="179512" y="993654"/>
            <a:ext cx="3816424" cy="923330"/>
          </a:xfrm>
          <a:prstGeom prst="rect">
            <a:avLst/>
          </a:prstGeom>
        </p:spPr>
        <p:txBody>
          <a:bodyPr wrap="square">
            <a:spAutoFit/>
          </a:bodyPr>
          <a:lstStyle/>
          <a:p>
            <a:pPr algn="just">
              <a:lnSpc>
                <a:spcPct val="150000"/>
              </a:lnSpc>
              <a:spcAft>
                <a:spcPts val="0"/>
              </a:spcAft>
            </a:pPr>
            <a:r>
              <a:rPr lang="es-ES_tradnl" dirty="0"/>
              <a:t>Diagrama de Flujo del Proceso P.3.5. “Control de Incidentes”</a:t>
            </a:r>
            <a:endParaRPr lang=""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9" name="Rectangle 2"/>
          <p:cNvSpPr>
            <a:spLocks noChangeArrowheads="1"/>
          </p:cNvSpPr>
          <p:nvPr/>
        </p:nvSpPr>
        <p:spPr bwMode="auto">
          <a:xfrm>
            <a:off x="4210143" y="99365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4" name="Objeto 13"/>
          <p:cNvGraphicFramePr>
            <a:graphicFrameLocks noChangeAspect="1"/>
          </p:cNvGraphicFramePr>
          <p:nvPr>
            <p:extLst>
              <p:ext uri="{D42A27DB-BD31-4B8C-83A1-F6EECF244321}">
                <p14:modId xmlns:p14="http://schemas.microsoft.com/office/powerpoint/2010/main" val="332071862"/>
              </p:ext>
            </p:extLst>
          </p:nvPr>
        </p:nvGraphicFramePr>
        <p:xfrm>
          <a:off x="4572000" y="1054148"/>
          <a:ext cx="4115217" cy="5603700"/>
        </p:xfrm>
        <a:graphic>
          <a:graphicData uri="http://schemas.openxmlformats.org/presentationml/2006/ole">
            <mc:AlternateContent xmlns:mc="http://schemas.openxmlformats.org/markup-compatibility/2006">
              <mc:Choice xmlns:v="urn:schemas-microsoft-com:vml" Requires="v">
                <p:oleObj spid="_x0000_s22543" name="Visio" r:id="rId7" imgW="6899354" imgH="10007194" progId="">
                  <p:embed/>
                </p:oleObj>
              </mc:Choice>
              <mc:Fallback>
                <p:oleObj name="Visio" r:id="rId7" imgW="6899354" imgH="10007194" progId="">
                  <p:embed/>
                  <p:pic>
                    <p:nvPicPr>
                      <p:cNvPr id="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1054148"/>
                        <a:ext cx="4115217" cy="560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444577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1" name="TextBox 8"/>
          <p:cNvSpPr txBox="1"/>
          <p:nvPr/>
        </p:nvSpPr>
        <p:spPr>
          <a:xfrm>
            <a:off x="3552842" y="226366"/>
            <a:ext cx="4750018" cy="461665"/>
          </a:xfrm>
          <a:prstGeom prst="rect">
            <a:avLst/>
          </a:prstGeom>
          <a:noFill/>
        </p:spPr>
        <p:txBody>
          <a:bodyPr wrap="none" rtlCol="0">
            <a:spAutoFit/>
          </a:bodyPr>
          <a:lstStyle/>
          <a:p>
            <a:r>
              <a:rPr lang="" sz="2400" b="1" dirty="0" smtClean="0">
                <a:solidFill>
                  <a:schemeClr val="bg1"/>
                </a:solidFill>
              </a:rPr>
              <a:t>Diseño de la Mesa de Servicios</a:t>
            </a:r>
            <a:endParaRPr lang="es-EC" sz="2400" b="1" dirty="0">
              <a:solidFill>
                <a:schemeClr val="bg1"/>
              </a:solidFill>
            </a:endParaRPr>
          </a:p>
        </p:txBody>
      </p:sp>
      <p:sp>
        <p:nvSpPr>
          <p:cNvPr id="4" name="Rectangle 2"/>
          <p:cNvSpPr>
            <a:spLocks noChangeArrowheads="1"/>
          </p:cNvSpPr>
          <p:nvPr/>
        </p:nvSpPr>
        <p:spPr bwMode="auto">
          <a:xfrm>
            <a:off x="2411760" y="9936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8" name="Rectangle 4"/>
          <p:cNvSpPr>
            <a:spLocks noChangeArrowheads="1"/>
          </p:cNvSpPr>
          <p:nvPr/>
        </p:nvSpPr>
        <p:spPr bwMode="auto">
          <a:xfrm>
            <a:off x="4886487" y="993652"/>
            <a:ext cx="60741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4499992" y="1039370"/>
            <a:ext cx="71929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7" name="Rectangle 2"/>
          <p:cNvSpPr>
            <a:spLocks noChangeArrowheads="1"/>
          </p:cNvSpPr>
          <p:nvPr/>
        </p:nvSpPr>
        <p:spPr bwMode="auto">
          <a:xfrm>
            <a:off x="179512" y="1044650"/>
            <a:ext cx="69989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3" name="Rectangle 4"/>
          <p:cNvSpPr>
            <a:spLocks noChangeArrowheads="1"/>
          </p:cNvSpPr>
          <p:nvPr/>
        </p:nvSpPr>
        <p:spPr bwMode="auto">
          <a:xfrm>
            <a:off x="4906799" y="1070908"/>
            <a:ext cx="65184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2" name="Rectangle 2"/>
          <p:cNvSpPr>
            <a:spLocks noChangeArrowheads="1"/>
          </p:cNvSpPr>
          <p:nvPr/>
        </p:nvSpPr>
        <p:spPr bwMode="auto">
          <a:xfrm>
            <a:off x="4885543" y="1148163"/>
            <a:ext cx="58899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8" name="Rectángulo 17"/>
          <p:cNvSpPr/>
          <p:nvPr/>
        </p:nvSpPr>
        <p:spPr>
          <a:xfrm>
            <a:off x="179512" y="993654"/>
            <a:ext cx="3816424" cy="3416320"/>
          </a:xfrm>
          <a:prstGeom prst="rect">
            <a:avLst/>
          </a:prstGeom>
        </p:spPr>
        <p:txBody>
          <a:bodyPr wrap="square">
            <a:spAutoFit/>
          </a:bodyPr>
          <a:lstStyle/>
          <a:p>
            <a:pPr marL="285750" indent="-285750" algn="just">
              <a:lnSpc>
                <a:spcPct val="150000"/>
              </a:lnSpc>
              <a:spcAft>
                <a:spcPts val="0"/>
              </a:spcAft>
              <a:buFont typeface="Arial" panose="020B0604020202020204" pitchFamily="34" charset="0"/>
              <a:buChar char="•"/>
            </a:pPr>
            <a:r>
              <a:rPr lang="" dirty="0" smtClean="0"/>
              <a:t>Políticas</a:t>
            </a:r>
          </a:p>
          <a:p>
            <a:pPr marL="285750" indent="-285750" algn="just">
              <a:lnSpc>
                <a:spcPct val="150000"/>
              </a:lnSpc>
              <a:spcAft>
                <a:spcPts val="0"/>
              </a:spcAft>
              <a:buFont typeface="Arial" panose="020B0604020202020204" pitchFamily="34" charset="0"/>
              <a:buChar char="•"/>
            </a:pPr>
            <a:r>
              <a:rPr lang="" dirty="0" smtClean="0"/>
              <a:t>Cadena de Valor</a:t>
            </a:r>
          </a:p>
          <a:p>
            <a:pPr marL="285750" indent="-285750" algn="just">
              <a:lnSpc>
                <a:spcPct val="150000"/>
              </a:lnSpc>
              <a:spcAft>
                <a:spcPts val="0"/>
              </a:spcAft>
              <a:buFont typeface="Arial" panose="020B0604020202020204" pitchFamily="34" charset="0"/>
              <a:buChar char="•"/>
            </a:pPr>
            <a:endParaRPr lang="" dirty="0"/>
          </a:p>
          <a:p>
            <a:pPr marL="285750" indent="-285750" algn="just">
              <a:lnSpc>
                <a:spcPct val="150000"/>
              </a:lnSpc>
              <a:spcAft>
                <a:spcPts val="0"/>
              </a:spcAft>
              <a:buFont typeface="Arial" panose="020B0604020202020204" pitchFamily="34" charset="0"/>
              <a:buChar char="•"/>
            </a:pPr>
            <a:endParaRPr lang="" dirty="0" smtClean="0"/>
          </a:p>
          <a:p>
            <a:pPr marL="285750" indent="-285750" algn="just">
              <a:lnSpc>
                <a:spcPct val="150000"/>
              </a:lnSpc>
              <a:spcAft>
                <a:spcPts val="0"/>
              </a:spcAft>
              <a:buFont typeface="Arial" panose="020B0604020202020204" pitchFamily="34" charset="0"/>
              <a:buChar char="•"/>
            </a:pPr>
            <a:endParaRPr lang="" dirty="0"/>
          </a:p>
          <a:p>
            <a:pPr marL="285750" indent="-285750" algn="just">
              <a:lnSpc>
                <a:spcPct val="150000"/>
              </a:lnSpc>
              <a:spcAft>
                <a:spcPts val="0"/>
              </a:spcAft>
              <a:buFont typeface="Arial" panose="020B0604020202020204" pitchFamily="34" charset="0"/>
              <a:buChar char="•"/>
            </a:pPr>
            <a:endParaRPr lang="" dirty="0" smtClean="0"/>
          </a:p>
          <a:p>
            <a:pPr marL="285750" indent="-285750" algn="just">
              <a:lnSpc>
                <a:spcPct val="150000"/>
              </a:lnSpc>
              <a:spcAft>
                <a:spcPts val="0"/>
              </a:spcAft>
              <a:buFont typeface="Arial" panose="020B0604020202020204" pitchFamily="34" charset="0"/>
              <a:buChar char="•"/>
            </a:pPr>
            <a:endParaRPr lang="" dirty="0" smtClean="0"/>
          </a:p>
          <a:p>
            <a:pPr marL="285750"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Métricas e Indicadores</a:t>
            </a:r>
          </a:p>
        </p:txBody>
      </p:sp>
      <p:sp>
        <p:nvSpPr>
          <p:cNvPr id="9" name="Rectangle 2"/>
          <p:cNvSpPr>
            <a:spLocks noChangeArrowheads="1"/>
          </p:cNvSpPr>
          <p:nvPr/>
        </p:nvSpPr>
        <p:spPr bwMode="auto">
          <a:xfrm>
            <a:off x="4210143" y="99365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9" name="Imagen 18"/>
          <p:cNvPicPr/>
          <p:nvPr/>
        </p:nvPicPr>
        <p:blipFill>
          <a:blip r:embed="rId6">
            <a:extLst>
              <a:ext uri="{28A0092B-C50C-407E-A947-70E740481C1C}">
                <a14:useLocalDpi xmlns:a14="http://schemas.microsoft.com/office/drawing/2010/main" val="0"/>
              </a:ext>
            </a:extLst>
          </a:blip>
          <a:srcRect/>
          <a:stretch>
            <a:fillRect/>
          </a:stretch>
        </p:blipFill>
        <p:spPr bwMode="auto">
          <a:xfrm>
            <a:off x="3552842" y="4221088"/>
            <a:ext cx="5355590" cy="2394585"/>
          </a:xfrm>
          <a:prstGeom prst="rect">
            <a:avLst/>
          </a:prstGeom>
          <a:noFill/>
          <a:ln>
            <a:noFill/>
          </a:ln>
        </p:spPr>
      </p:pic>
      <p:pic>
        <p:nvPicPr>
          <p:cNvPr id="20" name="Imagen 19"/>
          <p:cNvPicPr/>
          <p:nvPr/>
        </p:nvPicPr>
        <p:blipFill>
          <a:blip r:embed="rId7">
            <a:extLst>
              <a:ext uri="{28A0092B-C50C-407E-A947-70E740481C1C}">
                <a14:useLocalDpi xmlns:a14="http://schemas.microsoft.com/office/drawing/2010/main" val="0"/>
              </a:ext>
            </a:extLst>
          </a:blip>
          <a:srcRect/>
          <a:stretch>
            <a:fillRect/>
          </a:stretch>
        </p:blipFill>
        <p:spPr bwMode="auto">
          <a:xfrm>
            <a:off x="3552842" y="1029436"/>
            <a:ext cx="5368140" cy="2789313"/>
          </a:xfrm>
          <a:prstGeom prst="rect">
            <a:avLst/>
          </a:prstGeom>
          <a:noFill/>
          <a:ln>
            <a:noFill/>
          </a:ln>
        </p:spPr>
      </p:pic>
    </p:spTree>
    <p:extLst>
      <p:ext uri="{BB962C8B-B14F-4D97-AF65-F5344CB8AC3E}">
        <p14:creationId xmlns:p14="http://schemas.microsoft.com/office/powerpoint/2010/main" val="10952855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5" name="Picture 13"/>
          <p:cNvPicPr>
            <a:picLocks noChangeAspect="1" noChangeArrowheads="1"/>
          </p:cNvPicPr>
          <p:nvPr/>
        </p:nvPicPr>
        <p:blipFill>
          <a:blip r:embed="rId3"/>
          <a:srcRect/>
          <a:stretch>
            <a:fillRect/>
          </a:stretch>
        </p:blipFill>
        <p:spPr bwMode="auto">
          <a:xfrm>
            <a:off x="4139953" y="948044"/>
            <a:ext cx="5004048" cy="5765494"/>
          </a:xfrm>
          <a:prstGeom prst="rect">
            <a:avLst/>
          </a:prstGeom>
          <a:noFill/>
          <a:ln w="9525">
            <a:noFill/>
            <a:miter lim="800000"/>
            <a:headEnd/>
            <a:tailEnd/>
          </a:ln>
        </p:spPr>
      </p:pic>
      <p:sp>
        <p:nvSpPr>
          <p:cNvPr id="17412" name="Rectangle 4"/>
          <p:cNvSpPr>
            <a:spLocks noChangeArrowheads="1"/>
          </p:cNvSpPr>
          <p:nvPr/>
        </p:nvSpPr>
        <p:spPr bwMode="auto">
          <a:xfrm>
            <a:off x="276225" y="1178579"/>
            <a:ext cx="8637588" cy="358775"/>
          </a:xfrm>
          <a:prstGeom prst="rect">
            <a:avLst/>
          </a:prstGeom>
          <a:solidFill>
            <a:schemeClr val="bg1">
              <a:alpha val="63000"/>
            </a:schemeClr>
          </a:solidFill>
          <a:ln w="12700">
            <a:solidFill>
              <a:srgbClr val="006699"/>
            </a:solidFill>
            <a:miter lim="800000"/>
            <a:headEnd/>
            <a:tailEnd/>
          </a:ln>
        </p:spPr>
        <p:txBody>
          <a:bodyPr wrap="none" anchor="ctr"/>
          <a:lstStyle/>
          <a:p>
            <a:endParaRPr lang="es-EC"/>
          </a:p>
        </p:txBody>
      </p:sp>
      <p:pic>
        <p:nvPicPr>
          <p:cNvPr id="17409"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pic>
        <p:nvPicPr>
          <p:cNvPr id="17411" name="Picture 3" descr="esfera Roja sombra"/>
          <p:cNvPicPr>
            <a:picLocks noChangeAspect="1" noChangeArrowheads="1"/>
          </p:cNvPicPr>
          <p:nvPr/>
        </p:nvPicPr>
        <p:blipFill>
          <a:blip r:embed="rId5"/>
          <a:srcRect/>
          <a:stretch>
            <a:fillRect/>
          </a:stretch>
        </p:blipFill>
        <p:spPr bwMode="auto">
          <a:xfrm>
            <a:off x="411345" y="1248428"/>
            <a:ext cx="211137" cy="219075"/>
          </a:xfrm>
          <a:prstGeom prst="rect">
            <a:avLst/>
          </a:prstGeom>
          <a:noFill/>
          <a:ln w="9525">
            <a:noFill/>
            <a:miter lim="800000"/>
            <a:headEnd/>
            <a:tailEnd/>
          </a:ln>
        </p:spPr>
      </p:pic>
      <p:sp>
        <p:nvSpPr>
          <p:cNvPr id="17413" name="Rectangle 8"/>
          <p:cNvSpPr>
            <a:spLocks noGrp="1" noChangeArrowheads="1"/>
          </p:cNvSpPr>
          <p:nvPr>
            <p:ph type="title" idx="4294967295"/>
          </p:nvPr>
        </p:nvSpPr>
        <p:spPr>
          <a:xfrm>
            <a:off x="609600" y="1200804"/>
            <a:ext cx="7562850" cy="334963"/>
          </a:xfrm>
        </p:spPr>
        <p:txBody>
          <a:bodyPr/>
          <a:lstStyle/>
          <a:p>
            <a:pPr algn="l"/>
            <a:r>
              <a:rPr lang="es-CO" sz="1800" b="1" dirty="0" smtClean="0">
                <a:solidFill>
                  <a:schemeClr val="tx1"/>
                </a:solidFill>
              </a:rPr>
              <a:t>ANTECEDENTES</a:t>
            </a:r>
          </a:p>
        </p:txBody>
      </p:sp>
      <p:sp>
        <p:nvSpPr>
          <p:cNvPr id="17414" name="TextBox 5"/>
          <p:cNvSpPr txBox="1">
            <a:spLocks noChangeArrowheads="1"/>
          </p:cNvSpPr>
          <p:nvPr/>
        </p:nvSpPr>
        <p:spPr bwMode="auto">
          <a:xfrm>
            <a:off x="0" y="3009900"/>
            <a:ext cx="5076056" cy="3170099"/>
          </a:xfrm>
          <a:prstGeom prst="rect">
            <a:avLst/>
          </a:prstGeom>
          <a:noFill/>
          <a:ln w="9525">
            <a:noFill/>
            <a:miter lim="800000"/>
            <a:headEnd/>
            <a:tailEnd/>
          </a:ln>
        </p:spPr>
        <p:txBody>
          <a:bodyPr wrap="square">
            <a:spAutoFit/>
          </a:bodyPr>
          <a:lstStyle/>
          <a:p>
            <a:pPr marL="742950" lvl="1" indent="-285750">
              <a:buFontTx/>
              <a:buChar char="•"/>
            </a:pPr>
            <a:r>
              <a:rPr lang="es-EC" sz="2000" dirty="0"/>
              <a:t>Compañía de desarrollo de software para compañías de seguros</a:t>
            </a:r>
          </a:p>
          <a:p>
            <a:pPr marL="742950" lvl="1" indent="-285750">
              <a:buFont typeface="Arial" charset="0"/>
              <a:buChar char="•"/>
            </a:pPr>
            <a:r>
              <a:rPr lang="es-EC" sz="2000" dirty="0"/>
              <a:t>34 años de experiencia</a:t>
            </a:r>
          </a:p>
          <a:p>
            <a:pPr marL="742950" lvl="1" indent="-285750">
              <a:buFont typeface="Arial" charset="0"/>
              <a:buChar char="•"/>
            </a:pPr>
            <a:r>
              <a:rPr lang="es-EC" sz="2000" dirty="0"/>
              <a:t>Buenos Aires – Argentina</a:t>
            </a:r>
          </a:p>
          <a:p>
            <a:pPr marL="742950" lvl="1" indent="-285750">
              <a:buFont typeface="Arial" charset="0"/>
              <a:buChar char="•"/>
            </a:pPr>
            <a:r>
              <a:rPr lang="es-EC" sz="2000" dirty="0" smtClean="0"/>
              <a:t>Más </a:t>
            </a:r>
            <a:r>
              <a:rPr lang="es-EC" sz="2000" dirty="0"/>
              <a:t>de 100 </a:t>
            </a:r>
            <a:r>
              <a:rPr lang="" sz="2000" dirty="0"/>
              <a:t>C</a:t>
            </a:r>
            <a:r>
              <a:rPr lang="" sz="2000" dirty="0" smtClean="0"/>
              <a:t>ías. </a:t>
            </a:r>
            <a:r>
              <a:rPr lang="es-EC" sz="2000" dirty="0" smtClean="0"/>
              <a:t>Clientes</a:t>
            </a:r>
            <a:endParaRPr lang="" sz="2000" dirty="0" smtClean="0"/>
          </a:p>
          <a:p>
            <a:pPr marL="742950" lvl="1" indent="-285750">
              <a:buFont typeface="Arial" charset="0"/>
              <a:buChar char="•"/>
            </a:pPr>
            <a:r>
              <a:rPr lang="" sz="2000" dirty="0"/>
              <a:t>Principal producto </a:t>
            </a:r>
            <a:r>
              <a:rPr lang="" sz="2000" dirty="0" smtClean="0"/>
              <a:t>SISE</a:t>
            </a:r>
            <a:endParaRPr lang="es-EC" sz="2000" dirty="0"/>
          </a:p>
          <a:p>
            <a:pPr marL="742950" lvl="1" indent="-285750">
              <a:buFont typeface="Arial" charset="0"/>
              <a:buChar char="•"/>
            </a:pPr>
            <a:r>
              <a:rPr lang="" sz="2000" dirty="0" smtClean="0"/>
              <a:t>E</a:t>
            </a:r>
            <a:r>
              <a:rPr lang="es-EC" sz="2000" dirty="0" smtClean="0"/>
              <a:t>n 2008</a:t>
            </a:r>
            <a:r>
              <a:rPr lang="" sz="2000" dirty="0" smtClean="0"/>
              <a:t> </a:t>
            </a:r>
            <a:r>
              <a:rPr lang="" sz="2000" dirty="0"/>
              <a:t>r</a:t>
            </a:r>
            <a:r>
              <a:rPr lang="es-EC" sz="2000" dirty="0" err="1" smtClean="0"/>
              <a:t>eestructura</a:t>
            </a:r>
            <a:r>
              <a:rPr lang="" sz="2000" dirty="0" smtClean="0"/>
              <a:t>ción</a:t>
            </a:r>
            <a:r>
              <a:rPr lang="es-EC" sz="2000" dirty="0" smtClean="0"/>
              <a:t> </a:t>
            </a:r>
            <a:r>
              <a:rPr lang="es-EC" sz="2000" dirty="0"/>
              <a:t>organizacional y </a:t>
            </a:r>
            <a:r>
              <a:rPr lang="es-EC" sz="2000" dirty="0" err="1" smtClean="0"/>
              <a:t>Estrat</a:t>
            </a:r>
            <a:r>
              <a:rPr lang="" sz="2000" dirty="0" smtClean="0"/>
              <a:t>egi</a:t>
            </a:r>
            <a:r>
              <a:rPr lang="es-EC" sz="2000" dirty="0" smtClean="0"/>
              <a:t>a Corporativa</a:t>
            </a:r>
            <a:endParaRPr lang="" sz="2000" dirty="0" smtClean="0"/>
          </a:p>
          <a:p>
            <a:pPr marL="742950" lvl="1" indent="-285750">
              <a:buFont typeface="Arial" charset="0"/>
              <a:buChar char="•"/>
            </a:pPr>
            <a:r>
              <a:rPr lang="" sz="2000" dirty="0" smtClean="0"/>
              <a:t>Unidad de Negocios Ecuador UNEC</a:t>
            </a:r>
          </a:p>
        </p:txBody>
      </p:sp>
      <p:pic>
        <p:nvPicPr>
          <p:cNvPr id="17416" name="Picture 15"/>
          <p:cNvPicPr>
            <a:picLocks noChangeAspect="1" noChangeArrowheads="1"/>
          </p:cNvPicPr>
          <p:nvPr/>
        </p:nvPicPr>
        <p:blipFill>
          <a:blip r:embed="rId6"/>
          <a:srcRect/>
          <a:stretch>
            <a:fillRect/>
          </a:stretch>
        </p:blipFill>
        <p:spPr bwMode="auto">
          <a:xfrm>
            <a:off x="468313" y="1700213"/>
            <a:ext cx="2665412" cy="1216025"/>
          </a:xfrm>
          <a:prstGeom prst="rect">
            <a:avLst/>
          </a:prstGeom>
          <a:noFill/>
          <a:ln w="9525">
            <a:noFill/>
            <a:miter lim="800000"/>
            <a:headEnd/>
            <a:tailEnd/>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275" y="3140968"/>
            <a:ext cx="114300" cy="1143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195" y="4057656"/>
            <a:ext cx="114300" cy="1143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195" y="4357912"/>
            <a:ext cx="114300" cy="1143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195" y="4685464"/>
            <a:ext cx="114300" cy="1143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195" y="4985720"/>
            <a:ext cx="114300" cy="11430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195" y="5874188"/>
            <a:ext cx="114300" cy="11430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275" y="3744618"/>
            <a:ext cx="114300" cy="114300"/>
          </a:xfrm>
          <a:prstGeom prst="rect">
            <a:avLst/>
          </a:prstGeom>
        </p:spPr>
      </p:pic>
      <p:sp>
        <p:nvSpPr>
          <p:cNvPr id="2" name="TextBox 1"/>
          <p:cNvSpPr txBox="1"/>
          <p:nvPr/>
        </p:nvSpPr>
        <p:spPr>
          <a:xfrm>
            <a:off x="6012160" y="240654"/>
            <a:ext cx="2045753" cy="461665"/>
          </a:xfrm>
          <a:prstGeom prst="rect">
            <a:avLst/>
          </a:prstGeom>
          <a:noFill/>
        </p:spPr>
        <p:txBody>
          <a:bodyPr wrap="none" rtlCol="0">
            <a:spAutoFit/>
          </a:bodyPr>
          <a:lstStyle/>
          <a:p>
            <a:r>
              <a:rPr lang="es-EC" sz="2400" b="1" dirty="0" smtClean="0">
                <a:solidFill>
                  <a:schemeClr val="bg1"/>
                </a:solidFill>
              </a:rPr>
              <a:t>Introducción</a:t>
            </a:r>
            <a:endParaRPr lang="es-EC" sz="2400" b="1" dirty="0">
              <a:solidFill>
                <a:schemeClr val="bg1"/>
              </a:solidFill>
            </a:endParaRPr>
          </a:p>
        </p:txBody>
      </p:sp>
      <p:pic>
        <p:nvPicPr>
          <p:cNvPr id="18" name="Imagen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9" name="TextBox 8"/>
          <p:cNvSpPr txBox="1"/>
          <p:nvPr/>
        </p:nvSpPr>
        <p:spPr>
          <a:xfrm>
            <a:off x="3552842" y="226366"/>
            <a:ext cx="4750018" cy="461665"/>
          </a:xfrm>
          <a:prstGeom prst="rect">
            <a:avLst/>
          </a:prstGeom>
          <a:noFill/>
        </p:spPr>
        <p:txBody>
          <a:bodyPr wrap="none" rtlCol="0">
            <a:spAutoFit/>
          </a:bodyPr>
          <a:lstStyle/>
          <a:p>
            <a:r>
              <a:rPr lang="" sz="2400" b="1" dirty="0" smtClean="0">
                <a:solidFill>
                  <a:schemeClr val="bg1"/>
                </a:solidFill>
              </a:rPr>
              <a:t>Diseño de la Mesa de Servicios</a:t>
            </a:r>
            <a:endParaRPr lang="es-EC" sz="2400" b="1" dirty="0">
              <a:solidFill>
                <a:schemeClr val="bg1"/>
              </a:solidFill>
            </a:endParaRPr>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pic>
        <p:nvPicPr>
          <p:cNvPr id="19" name="Picture 20" descr="esfera Roja sombra"/>
          <p:cNvPicPr>
            <a:picLocks noChangeAspect="1" noChangeArrowheads="1"/>
          </p:cNvPicPr>
          <p:nvPr/>
        </p:nvPicPr>
        <p:blipFill>
          <a:blip r:embed="rId6"/>
          <a:srcRect/>
          <a:stretch>
            <a:fillRect/>
          </a:stretch>
        </p:blipFill>
        <p:spPr bwMode="auto">
          <a:xfrm>
            <a:off x="319527" y="1221194"/>
            <a:ext cx="211137" cy="219075"/>
          </a:xfrm>
          <a:prstGeom prst="rect">
            <a:avLst/>
          </a:prstGeom>
          <a:noFill/>
          <a:ln w="9525">
            <a:noFill/>
            <a:miter lim="800000"/>
            <a:headEnd/>
            <a:tailEnd/>
          </a:ln>
        </p:spPr>
      </p:pic>
      <p:sp>
        <p:nvSpPr>
          <p:cNvPr id="20" name="Rectangle 21"/>
          <p:cNvSpPr>
            <a:spLocks noChangeArrowheads="1"/>
          </p:cNvSpPr>
          <p:nvPr/>
        </p:nvSpPr>
        <p:spPr bwMode="auto">
          <a:xfrm>
            <a:off x="200464" y="1135469"/>
            <a:ext cx="8637588" cy="358775"/>
          </a:xfrm>
          <a:prstGeom prst="rect">
            <a:avLst/>
          </a:prstGeom>
          <a:noFill/>
          <a:ln w="12700">
            <a:solidFill>
              <a:srgbClr val="006699"/>
            </a:solidFill>
            <a:miter lim="800000"/>
            <a:headEnd/>
            <a:tailEnd/>
          </a:ln>
        </p:spPr>
        <p:txBody>
          <a:bodyPr wrap="none" anchor="ctr"/>
          <a:lstStyle/>
          <a:p>
            <a:endParaRPr lang="es-EC"/>
          </a:p>
        </p:txBody>
      </p:sp>
      <p:sp>
        <p:nvSpPr>
          <p:cNvPr id="21" name="Rectangle 8"/>
          <p:cNvSpPr txBox="1">
            <a:spLocks noChangeArrowheads="1"/>
          </p:cNvSpPr>
          <p:nvPr/>
        </p:nvSpPr>
        <p:spPr bwMode="auto">
          <a:xfrm>
            <a:off x="533839" y="1157694"/>
            <a:ext cx="7562850" cy="334963"/>
          </a:xfrm>
          <a:prstGeom prst="rect">
            <a:avLst/>
          </a:prstGeom>
          <a:noFill/>
          <a:ln w="9525">
            <a:noFill/>
            <a:miter lim="800000"/>
            <a:headEnd/>
            <a:tailEnd/>
          </a:ln>
        </p:spPr>
        <p:txBody>
          <a:bodyPr anchor="ctr"/>
          <a:lstStyle/>
          <a:p>
            <a:pPr eaLnBrk="0" hangingPunct="0"/>
            <a:r>
              <a:rPr lang="" b="1" dirty="0" smtClean="0"/>
              <a:t>DISEÑO DE LA GESTIÓN DE PROBLEMAS</a:t>
            </a:r>
            <a:endParaRPr lang="es-CO" b="1" dirty="0"/>
          </a:p>
        </p:txBody>
      </p:sp>
      <p:sp>
        <p:nvSpPr>
          <p:cNvPr id="2" name="CuadroTexto 1"/>
          <p:cNvSpPr txBox="1"/>
          <p:nvPr/>
        </p:nvSpPr>
        <p:spPr>
          <a:xfrm>
            <a:off x="319527" y="1582042"/>
            <a:ext cx="4281941" cy="3139321"/>
          </a:xfrm>
          <a:prstGeom prst="rect">
            <a:avLst/>
          </a:prstGeom>
          <a:noFill/>
        </p:spPr>
        <p:txBody>
          <a:bodyPr wrap="none" rtlCol="0">
            <a:spAutoFit/>
          </a:bodyPr>
          <a:lstStyle/>
          <a:p>
            <a:pPr marL="285750" indent="-285750">
              <a:buFont typeface="Arial" panose="020B0604020202020204" pitchFamily="34" charset="0"/>
              <a:buChar char="•"/>
            </a:pPr>
            <a:r>
              <a:rPr lang="" dirty="0" smtClean="0"/>
              <a:t>Parámetros Generales</a:t>
            </a:r>
          </a:p>
          <a:p>
            <a:pPr marL="742950" lvl="1" indent="-285750">
              <a:buFont typeface="Arial" panose="020B0604020202020204" pitchFamily="34" charset="0"/>
              <a:buChar char="•"/>
            </a:pPr>
            <a:r>
              <a:rPr lang="" dirty="0" smtClean="0"/>
              <a:t>Categoría</a:t>
            </a:r>
          </a:p>
          <a:p>
            <a:pPr marL="742950" lvl="1" indent="-285750">
              <a:buFont typeface="Arial" panose="020B0604020202020204" pitchFamily="34" charset="0"/>
              <a:buChar char="•"/>
            </a:pPr>
            <a:r>
              <a:rPr lang="" dirty="0" smtClean="0"/>
              <a:t>Nivel de Prioridad</a:t>
            </a:r>
          </a:p>
          <a:p>
            <a:pPr marL="1200150" lvl="2" indent="-285750">
              <a:buFont typeface="Arial" panose="020B0604020202020204" pitchFamily="34" charset="0"/>
              <a:buChar char="•"/>
            </a:pPr>
            <a:r>
              <a:rPr lang="" dirty="0" smtClean="0"/>
              <a:t>Impacto</a:t>
            </a:r>
          </a:p>
          <a:p>
            <a:pPr marL="1200150" lvl="2" indent="-285750">
              <a:buFont typeface="Arial" panose="020B0604020202020204" pitchFamily="34" charset="0"/>
              <a:buChar char="•"/>
            </a:pPr>
            <a:r>
              <a:rPr lang="" dirty="0" smtClean="0"/>
              <a:t>Urgencia</a:t>
            </a:r>
          </a:p>
          <a:p>
            <a:pPr marL="742950" lvl="1" indent="-285750">
              <a:buFont typeface="Arial" panose="020B0604020202020204" pitchFamily="34" charset="0"/>
              <a:buChar char="•"/>
            </a:pPr>
            <a:r>
              <a:rPr lang="" dirty="0" smtClean="0"/>
              <a:t>Roles</a:t>
            </a:r>
          </a:p>
          <a:p>
            <a:pPr marL="1200150" lvl="2" indent="-285750">
              <a:buFont typeface="Arial" panose="020B0604020202020204" pitchFamily="34" charset="0"/>
              <a:buChar char="•"/>
            </a:pPr>
            <a:r>
              <a:rPr lang="" dirty="0" smtClean="0"/>
              <a:t>Gestor de Problemas</a:t>
            </a:r>
          </a:p>
          <a:p>
            <a:pPr marL="1200150" lvl="2" indent="-285750">
              <a:buFont typeface="Arial" panose="020B0604020202020204" pitchFamily="34" charset="0"/>
              <a:buChar char="•"/>
            </a:pPr>
            <a:r>
              <a:rPr lang="" dirty="0" smtClean="0"/>
              <a:t>Soporte de Tercera Línea</a:t>
            </a:r>
          </a:p>
          <a:p>
            <a:pPr marL="742950" lvl="1" indent="-285750">
              <a:buFont typeface="Arial" panose="020B0604020202020204" pitchFamily="34" charset="0"/>
              <a:buChar char="•"/>
            </a:pPr>
            <a:r>
              <a:rPr lang="" dirty="0" smtClean="0"/>
              <a:t>Niveles de </a:t>
            </a:r>
            <a:r>
              <a:rPr lang="" dirty="0" smtClean="0"/>
              <a:t>Escalamiento</a:t>
            </a:r>
            <a:endParaRPr lang="" dirty="0" smtClean="0"/>
          </a:p>
          <a:p>
            <a:pPr marL="1200150" lvl="2" indent="-285750">
              <a:buFont typeface="Arial" panose="020B0604020202020204" pitchFamily="34" charset="0"/>
              <a:buChar char="•"/>
            </a:pPr>
            <a:r>
              <a:rPr lang="es-ES" dirty="0" smtClean="0"/>
              <a:t>Ú</a:t>
            </a:r>
            <a:r>
              <a:rPr lang="" dirty="0" smtClean="0"/>
              <a:t>ltmo nivel de escalamiento</a:t>
            </a:r>
            <a:endParaRPr lang="" dirty="0" smtClean="0"/>
          </a:p>
          <a:p>
            <a:endParaRPr lang="es-ES" dirty="0"/>
          </a:p>
        </p:txBody>
      </p:sp>
      <p:pic>
        <p:nvPicPr>
          <p:cNvPr id="11" name="Imagen 10"/>
          <p:cNvPicPr/>
          <p:nvPr/>
        </p:nvPicPr>
        <p:blipFill>
          <a:blip r:embed="rId7">
            <a:extLst>
              <a:ext uri="{28A0092B-C50C-407E-A947-70E740481C1C}">
                <a14:useLocalDpi xmlns:a14="http://schemas.microsoft.com/office/drawing/2010/main" val="0"/>
              </a:ext>
            </a:extLst>
          </a:blip>
          <a:srcRect/>
          <a:stretch>
            <a:fillRect/>
          </a:stretch>
        </p:blipFill>
        <p:spPr bwMode="auto">
          <a:xfrm>
            <a:off x="4725864" y="5218187"/>
            <a:ext cx="4325620" cy="1609725"/>
          </a:xfrm>
          <a:prstGeom prst="rect">
            <a:avLst/>
          </a:prstGeom>
          <a:noFill/>
          <a:ln>
            <a:noFill/>
          </a:ln>
        </p:spPr>
      </p:pic>
      <p:pic>
        <p:nvPicPr>
          <p:cNvPr id="12" name="Imagen 11"/>
          <p:cNvPicPr/>
          <p:nvPr/>
        </p:nvPicPr>
        <p:blipFill>
          <a:blip r:embed="rId8">
            <a:extLst>
              <a:ext uri="{28A0092B-C50C-407E-A947-70E740481C1C}">
                <a14:useLocalDpi xmlns:a14="http://schemas.microsoft.com/office/drawing/2010/main" val="0"/>
              </a:ext>
            </a:extLst>
          </a:blip>
          <a:srcRect/>
          <a:stretch>
            <a:fillRect/>
          </a:stretch>
        </p:blipFill>
        <p:spPr bwMode="auto">
          <a:xfrm>
            <a:off x="4725865" y="1582042"/>
            <a:ext cx="4325620" cy="3564707"/>
          </a:xfrm>
          <a:prstGeom prst="rect">
            <a:avLst/>
          </a:prstGeom>
          <a:noFill/>
          <a:ln>
            <a:noFill/>
          </a:ln>
        </p:spPr>
      </p:pic>
    </p:spTree>
    <p:extLst>
      <p:ext uri="{BB962C8B-B14F-4D97-AF65-F5344CB8AC3E}">
        <p14:creationId xmlns:p14="http://schemas.microsoft.com/office/powerpoint/2010/main" val="3153280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5"/>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2" name="Rectángulo 1"/>
          <p:cNvSpPr/>
          <p:nvPr/>
        </p:nvSpPr>
        <p:spPr>
          <a:xfrm>
            <a:off x="179512" y="993654"/>
            <a:ext cx="3672408" cy="923330"/>
          </a:xfrm>
          <a:prstGeom prst="rect">
            <a:avLst/>
          </a:prstGeom>
        </p:spPr>
        <p:txBody>
          <a:bodyPr wrap="square">
            <a:spAutoFit/>
          </a:bodyPr>
          <a:lstStyle/>
          <a:p>
            <a:pPr algn="just">
              <a:lnSpc>
                <a:spcPct val="150000"/>
              </a:lnSpc>
              <a:spcAft>
                <a:spcPts val="0"/>
              </a:spcAft>
            </a:pPr>
            <a:r>
              <a:rPr lang="es-ES_tradnl" dirty="0"/>
              <a:t>Diagrama de Flujo del Proceso P.3.6. “Gestión de Problemas”</a:t>
            </a:r>
            <a:endParaRPr lang=""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TextBox 8"/>
          <p:cNvSpPr txBox="1"/>
          <p:nvPr/>
        </p:nvSpPr>
        <p:spPr>
          <a:xfrm>
            <a:off x="3552842" y="226366"/>
            <a:ext cx="4750018" cy="461665"/>
          </a:xfrm>
          <a:prstGeom prst="rect">
            <a:avLst/>
          </a:prstGeom>
          <a:noFill/>
        </p:spPr>
        <p:txBody>
          <a:bodyPr wrap="none" rtlCol="0">
            <a:spAutoFit/>
          </a:bodyPr>
          <a:lstStyle/>
          <a:p>
            <a:r>
              <a:rPr lang="" sz="2400" b="1" dirty="0" smtClean="0">
                <a:solidFill>
                  <a:schemeClr val="bg1"/>
                </a:solidFill>
              </a:rPr>
              <a:t>Diseño de la Mesa de Servicios</a:t>
            </a:r>
            <a:endParaRPr lang="es-EC" sz="2400" b="1" dirty="0">
              <a:solidFill>
                <a:schemeClr val="bg1"/>
              </a:solidFill>
            </a:endParaRPr>
          </a:p>
        </p:txBody>
      </p:sp>
      <p:sp>
        <p:nvSpPr>
          <p:cNvPr id="4" name="Rectangle 2"/>
          <p:cNvSpPr>
            <a:spLocks noChangeArrowheads="1"/>
          </p:cNvSpPr>
          <p:nvPr/>
        </p:nvSpPr>
        <p:spPr bwMode="auto">
          <a:xfrm>
            <a:off x="2411760" y="9936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2"/>
          <p:cNvSpPr>
            <a:spLocks noChangeArrowheads="1"/>
          </p:cNvSpPr>
          <p:nvPr/>
        </p:nvSpPr>
        <p:spPr bwMode="auto">
          <a:xfrm>
            <a:off x="3928370" y="1069327"/>
            <a:ext cx="836761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7" name="Objeto 6"/>
          <p:cNvGraphicFramePr>
            <a:graphicFrameLocks noChangeAspect="1"/>
          </p:cNvGraphicFramePr>
          <p:nvPr>
            <p:extLst>
              <p:ext uri="{D42A27DB-BD31-4B8C-83A1-F6EECF244321}">
                <p14:modId xmlns:p14="http://schemas.microsoft.com/office/powerpoint/2010/main" val="2684414341"/>
              </p:ext>
            </p:extLst>
          </p:nvPr>
        </p:nvGraphicFramePr>
        <p:xfrm>
          <a:off x="4295853" y="1092186"/>
          <a:ext cx="4388045" cy="5613274"/>
        </p:xfrm>
        <a:graphic>
          <a:graphicData uri="http://schemas.openxmlformats.org/presentationml/2006/ole">
            <mc:AlternateContent xmlns:mc="http://schemas.openxmlformats.org/markup-compatibility/2006">
              <mc:Choice xmlns:v="urn:schemas-microsoft-com:vml" Requires="v">
                <p:oleObj spid="_x0000_s23568" name="Visio" r:id="rId7" imgW="6899354" imgH="10025289" progId="">
                  <p:embed/>
                </p:oleObj>
              </mc:Choice>
              <mc:Fallback>
                <p:oleObj name="Visio" r:id="rId7" imgW="6899354" imgH="10025289" progId="">
                  <p:embed/>
                  <p:pic>
                    <p:nvPicPr>
                      <p:cNvPr id="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5853" y="1092186"/>
                        <a:ext cx="4388045" cy="56132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997504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5"/>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2" name="Rectángulo 1"/>
          <p:cNvSpPr/>
          <p:nvPr/>
        </p:nvSpPr>
        <p:spPr>
          <a:xfrm>
            <a:off x="179512" y="993654"/>
            <a:ext cx="3672408" cy="923330"/>
          </a:xfrm>
          <a:prstGeom prst="rect">
            <a:avLst/>
          </a:prstGeom>
        </p:spPr>
        <p:txBody>
          <a:bodyPr wrap="square">
            <a:spAutoFit/>
          </a:bodyPr>
          <a:lstStyle/>
          <a:p>
            <a:pPr algn="just">
              <a:lnSpc>
                <a:spcPct val="150000"/>
              </a:lnSpc>
              <a:spcAft>
                <a:spcPts val="0"/>
              </a:spcAft>
            </a:pPr>
            <a:r>
              <a:rPr lang="es-ES_tradnl" dirty="0"/>
              <a:t>Diagrama de Flujo del Proceso P.3.6.1. “Control de Problemas”</a:t>
            </a:r>
            <a:endParaRPr lang=""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TextBox 8"/>
          <p:cNvSpPr txBox="1"/>
          <p:nvPr/>
        </p:nvSpPr>
        <p:spPr>
          <a:xfrm>
            <a:off x="3552842" y="226366"/>
            <a:ext cx="4750018" cy="461665"/>
          </a:xfrm>
          <a:prstGeom prst="rect">
            <a:avLst/>
          </a:prstGeom>
          <a:noFill/>
        </p:spPr>
        <p:txBody>
          <a:bodyPr wrap="none" rtlCol="0">
            <a:spAutoFit/>
          </a:bodyPr>
          <a:lstStyle/>
          <a:p>
            <a:r>
              <a:rPr lang="" sz="2400" b="1" dirty="0" smtClean="0">
                <a:solidFill>
                  <a:schemeClr val="bg1"/>
                </a:solidFill>
              </a:rPr>
              <a:t>Diseño de la Mesa de Servicios</a:t>
            </a:r>
            <a:endParaRPr lang="es-EC" sz="2400" b="1" dirty="0">
              <a:solidFill>
                <a:schemeClr val="bg1"/>
              </a:solidFill>
            </a:endParaRPr>
          </a:p>
        </p:txBody>
      </p:sp>
      <p:sp>
        <p:nvSpPr>
          <p:cNvPr id="4" name="Rectangle 2"/>
          <p:cNvSpPr>
            <a:spLocks noChangeArrowheads="1"/>
          </p:cNvSpPr>
          <p:nvPr/>
        </p:nvSpPr>
        <p:spPr bwMode="auto">
          <a:xfrm>
            <a:off x="2411760" y="9936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2"/>
          <p:cNvSpPr>
            <a:spLocks noChangeArrowheads="1"/>
          </p:cNvSpPr>
          <p:nvPr/>
        </p:nvSpPr>
        <p:spPr bwMode="auto">
          <a:xfrm>
            <a:off x="3928370" y="1069327"/>
            <a:ext cx="836761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4067944" y="1022573"/>
            <a:ext cx="686189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8" name="Objeto 7"/>
          <p:cNvGraphicFramePr>
            <a:graphicFrameLocks noChangeAspect="1"/>
          </p:cNvGraphicFramePr>
          <p:nvPr>
            <p:extLst>
              <p:ext uri="{D42A27DB-BD31-4B8C-83A1-F6EECF244321}">
                <p14:modId xmlns:p14="http://schemas.microsoft.com/office/powerpoint/2010/main" val="3787276157"/>
              </p:ext>
            </p:extLst>
          </p:nvPr>
        </p:nvGraphicFramePr>
        <p:xfrm>
          <a:off x="4067944" y="1022575"/>
          <a:ext cx="4419499" cy="5654128"/>
        </p:xfrm>
        <a:graphic>
          <a:graphicData uri="http://schemas.openxmlformats.org/presentationml/2006/ole">
            <mc:AlternateContent xmlns:mc="http://schemas.openxmlformats.org/markup-compatibility/2006">
              <mc:Choice xmlns:v="urn:schemas-microsoft-com:vml" Requires="v">
                <p:oleObj spid="_x0000_s25615" name="Visio" r:id="rId7" imgW="6899354" imgH="10025289" progId="">
                  <p:embed/>
                </p:oleObj>
              </mc:Choice>
              <mc:Fallback>
                <p:oleObj name="Visio" r:id="rId7" imgW="6899354" imgH="10025289" progId="">
                  <p:embed/>
                  <p:pic>
                    <p:nvPicPr>
                      <p:cNvPr id="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7944" y="1022575"/>
                        <a:ext cx="4419499" cy="565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645637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5"/>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2" name="Rectángulo 1"/>
          <p:cNvSpPr/>
          <p:nvPr/>
        </p:nvSpPr>
        <p:spPr>
          <a:xfrm>
            <a:off x="179512" y="993654"/>
            <a:ext cx="3672408" cy="923330"/>
          </a:xfrm>
          <a:prstGeom prst="rect">
            <a:avLst/>
          </a:prstGeom>
        </p:spPr>
        <p:txBody>
          <a:bodyPr wrap="square">
            <a:spAutoFit/>
          </a:bodyPr>
          <a:lstStyle/>
          <a:p>
            <a:pPr algn="just">
              <a:lnSpc>
                <a:spcPct val="150000"/>
              </a:lnSpc>
              <a:spcAft>
                <a:spcPts val="0"/>
              </a:spcAft>
            </a:pPr>
            <a:r>
              <a:rPr lang="es-ES_tradnl" dirty="0" smtClean="0"/>
              <a:t>Diagrama de Flujo del Proceso </a:t>
            </a:r>
            <a:r>
              <a:rPr lang="es-ES_tradnl" dirty="0"/>
              <a:t>P.3.6.2. “Control de Errores”</a:t>
            </a:r>
            <a:endParaRPr lang=""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TextBox 8"/>
          <p:cNvSpPr txBox="1"/>
          <p:nvPr/>
        </p:nvSpPr>
        <p:spPr>
          <a:xfrm>
            <a:off x="3552842" y="226366"/>
            <a:ext cx="4750018" cy="461665"/>
          </a:xfrm>
          <a:prstGeom prst="rect">
            <a:avLst/>
          </a:prstGeom>
          <a:noFill/>
        </p:spPr>
        <p:txBody>
          <a:bodyPr wrap="none" rtlCol="0">
            <a:spAutoFit/>
          </a:bodyPr>
          <a:lstStyle/>
          <a:p>
            <a:r>
              <a:rPr lang="" sz="2400" b="1" dirty="0" smtClean="0">
                <a:solidFill>
                  <a:schemeClr val="bg1"/>
                </a:solidFill>
              </a:rPr>
              <a:t>Diseño de la Mesa de Servicios</a:t>
            </a:r>
            <a:endParaRPr lang="es-EC" sz="2400" b="1" dirty="0">
              <a:solidFill>
                <a:schemeClr val="bg1"/>
              </a:solidFill>
            </a:endParaRPr>
          </a:p>
        </p:txBody>
      </p:sp>
      <p:sp>
        <p:nvSpPr>
          <p:cNvPr id="4" name="Rectangle 2"/>
          <p:cNvSpPr>
            <a:spLocks noChangeArrowheads="1"/>
          </p:cNvSpPr>
          <p:nvPr/>
        </p:nvSpPr>
        <p:spPr bwMode="auto">
          <a:xfrm>
            <a:off x="2411760" y="9936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2"/>
          <p:cNvSpPr>
            <a:spLocks noChangeArrowheads="1"/>
          </p:cNvSpPr>
          <p:nvPr/>
        </p:nvSpPr>
        <p:spPr bwMode="auto">
          <a:xfrm>
            <a:off x="3928370" y="1069327"/>
            <a:ext cx="836761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4067944" y="1022573"/>
            <a:ext cx="686189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7" name="Rectangle 2"/>
          <p:cNvSpPr>
            <a:spLocks noChangeArrowheads="1"/>
          </p:cNvSpPr>
          <p:nvPr/>
        </p:nvSpPr>
        <p:spPr bwMode="auto">
          <a:xfrm>
            <a:off x="4261745" y="1066847"/>
            <a:ext cx="690156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9" name="Objeto 8"/>
          <p:cNvGraphicFramePr>
            <a:graphicFrameLocks noChangeAspect="1"/>
          </p:cNvGraphicFramePr>
          <p:nvPr>
            <p:extLst>
              <p:ext uri="{D42A27DB-BD31-4B8C-83A1-F6EECF244321}">
                <p14:modId xmlns:p14="http://schemas.microsoft.com/office/powerpoint/2010/main" val="4034690757"/>
              </p:ext>
            </p:extLst>
          </p:nvPr>
        </p:nvGraphicFramePr>
        <p:xfrm>
          <a:off x="4261745" y="1066848"/>
          <a:ext cx="4114345" cy="5602512"/>
        </p:xfrm>
        <a:graphic>
          <a:graphicData uri="http://schemas.openxmlformats.org/presentationml/2006/ole">
            <mc:AlternateContent xmlns:mc="http://schemas.openxmlformats.org/markup-compatibility/2006">
              <mc:Choice xmlns:v="urn:schemas-microsoft-com:vml" Requires="v">
                <p:oleObj spid="_x0000_s26639" name="Visio" r:id="rId7" imgW="6899354" imgH="10025289" progId="">
                  <p:embed/>
                </p:oleObj>
              </mc:Choice>
              <mc:Fallback>
                <p:oleObj name="Visio" r:id="rId7" imgW="6899354" imgH="10025289" progId="">
                  <p:embed/>
                  <p:pic>
                    <p:nvPicPr>
                      <p:cNvPr id="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1745" y="1066848"/>
                        <a:ext cx="4114345" cy="5602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291429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1" name="TextBox 8"/>
          <p:cNvSpPr txBox="1"/>
          <p:nvPr/>
        </p:nvSpPr>
        <p:spPr>
          <a:xfrm>
            <a:off x="3552842" y="226366"/>
            <a:ext cx="4750018" cy="461665"/>
          </a:xfrm>
          <a:prstGeom prst="rect">
            <a:avLst/>
          </a:prstGeom>
          <a:noFill/>
        </p:spPr>
        <p:txBody>
          <a:bodyPr wrap="none" rtlCol="0">
            <a:spAutoFit/>
          </a:bodyPr>
          <a:lstStyle/>
          <a:p>
            <a:r>
              <a:rPr lang="" sz="2400" b="1" dirty="0" smtClean="0">
                <a:solidFill>
                  <a:schemeClr val="bg1"/>
                </a:solidFill>
              </a:rPr>
              <a:t>Diseño de la Mesa de Servicios</a:t>
            </a:r>
            <a:endParaRPr lang="es-EC" sz="2400" b="1" dirty="0">
              <a:solidFill>
                <a:schemeClr val="bg1"/>
              </a:solidFill>
            </a:endParaRPr>
          </a:p>
        </p:txBody>
      </p:sp>
      <p:sp>
        <p:nvSpPr>
          <p:cNvPr id="4" name="Rectangle 2"/>
          <p:cNvSpPr>
            <a:spLocks noChangeArrowheads="1"/>
          </p:cNvSpPr>
          <p:nvPr/>
        </p:nvSpPr>
        <p:spPr bwMode="auto">
          <a:xfrm>
            <a:off x="2411760" y="9936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8" name="Rectangle 4"/>
          <p:cNvSpPr>
            <a:spLocks noChangeArrowheads="1"/>
          </p:cNvSpPr>
          <p:nvPr/>
        </p:nvSpPr>
        <p:spPr bwMode="auto">
          <a:xfrm>
            <a:off x="4886487" y="993652"/>
            <a:ext cx="60741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4499992" y="1039370"/>
            <a:ext cx="71929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7" name="Rectangle 2"/>
          <p:cNvSpPr>
            <a:spLocks noChangeArrowheads="1"/>
          </p:cNvSpPr>
          <p:nvPr/>
        </p:nvSpPr>
        <p:spPr bwMode="auto">
          <a:xfrm>
            <a:off x="179512" y="1044650"/>
            <a:ext cx="69989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3" name="Rectangle 4"/>
          <p:cNvSpPr>
            <a:spLocks noChangeArrowheads="1"/>
          </p:cNvSpPr>
          <p:nvPr/>
        </p:nvSpPr>
        <p:spPr bwMode="auto">
          <a:xfrm>
            <a:off x="4906799" y="1070908"/>
            <a:ext cx="65184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2" name="Rectangle 2"/>
          <p:cNvSpPr>
            <a:spLocks noChangeArrowheads="1"/>
          </p:cNvSpPr>
          <p:nvPr/>
        </p:nvSpPr>
        <p:spPr bwMode="auto">
          <a:xfrm>
            <a:off x="4885543" y="1148163"/>
            <a:ext cx="58899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8" name="Rectángulo 17"/>
          <p:cNvSpPr/>
          <p:nvPr/>
        </p:nvSpPr>
        <p:spPr>
          <a:xfrm>
            <a:off x="179512" y="993654"/>
            <a:ext cx="3816424" cy="3416320"/>
          </a:xfrm>
          <a:prstGeom prst="rect">
            <a:avLst/>
          </a:prstGeom>
        </p:spPr>
        <p:txBody>
          <a:bodyPr wrap="square">
            <a:spAutoFit/>
          </a:bodyPr>
          <a:lstStyle/>
          <a:p>
            <a:pPr marL="285750" indent="-285750" algn="just">
              <a:lnSpc>
                <a:spcPct val="150000"/>
              </a:lnSpc>
              <a:spcAft>
                <a:spcPts val="0"/>
              </a:spcAft>
              <a:buFont typeface="Arial" panose="020B0604020202020204" pitchFamily="34" charset="0"/>
              <a:buChar char="•"/>
            </a:pPr>
            <a:r>
              <a:rPr lang="" dirty="0" smtClean="0"/>
              <a:t>Políticas</a:t>
            </a:r>
          </a:p>
          <a:p>
            <a:pPr marL="285750" indent="-285750" algn="just">
              <a:lnSpc>
                <a:spcPct val="150000"/>
              </a:lnSpc>
              <a:spcAft>
                <a:spcPts val="0"/>
              </a:spcAft>
              <a:buFont typeface="Arial" panose="020B0604020202020204" pitchFamily="34" charset="0"/>
              <a:buChar char="•"/>
            </a:pPr>
            <a:r>
              <a:rPr lang="" dirty="0" smtClean="0"/>
              <a:t>Cadena de Valor</a:t>
            </a:r>
          </a:p>
          <a:p>
            <a:pPr marL="285750" indent="-285750" algn="just">
              <a:lnSpc>
                <a:spcPct val="150000"/>
              </a:lnSpc>
              <a:spcAft>
                <a:spcPts val="0"/>
              </a:spcAft>
              <a:buFont typeface="Arial" panose="020B0604020202020204" pitchFamily="34" charset="0"/>
              <a:buChar char="•"/>
            </a:pPr>
            <a:endParaRPr lang="" dirty="0"/>
          </a:p>
          <a:p>
            <a:pPr marL="285750" indent="-285750" algn="just">
              <a:lnSpc>
                <a:spcPct val="150000"/>
              </a:lnSpc>
              <a:spcAft>
                <a:spcPts val="0"/>
              </a:spcAft>
              <a:buFont typeface="Arial" panose="020B0604020202020204" pitchFamily="34" charset="0"/>
              <a:buChar char="•"/>
            </a:pPr>
            <a:endParaRPr lang="" dirty="0" smtClean="0"/>
          </a:p>
          <a:p>
            <a:pPr marL="285750" indent="-285750" algn="just">
              <a:lnSpc>
                <a:spcPct val="150000"/>
              </a:lnSpc>
              <a:spcAft>
                <a:spcPts val="0"/>
              </a:spcAft>
              <a:buFont typeface="Arial" panose="020B0604020202020204" pitchFamily="34" charset="0"/>
              <a:buChar char="•"/>
            </a:pPr>
            <a:endParaRPr lang="" dirty="0"/>
          </a:p>
          <a:p>
            <a:pPr marL="285750" indent="-285750" algn="just">
              <a:lnSpc>
                <a:spcPct val="150000"/>
              </a:lnSpc>
              <a:spcAft>
                <a:spcPts val="0"/>
              </a:spcAft>
              <a:buFont typeface="Arial" panose="020B0604020202020204" pitchFamily="34" charset="0"/>
              <a:buChar char="•"/>
            </a:pPr>
            <a:endParaRPr lang="" dirty="0" smtClean="0"/>
          </a:p>
          <a:p>
            <a:pPr marL="285750" indent="-285750" algn="just">
              <a:lnSpc>
                <a:spcPct val="150000"/>
              </a:lnSpc>
              <a:spcAft>
                <a:spcPts val="0"/>
              </a:spcAft>
              <a:buFont typeface="Arial" panose="020B0604020202020204" pitchFamily="34" charset="0"/>
              <a:buChar char="•"/>
            </a:pPr>
            <a:endParaRPr lang="" dirty="0" smtClean="0"/>
          </a:p>
          <a:p>
            <a:pPr marL="285750"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Métricas e Indicadores</a:t>
            </a:r>
          </a:p>
        </p:txBody>
      </p:sp>
      <p:sp>
        <p:nvSpPr>
          <p:cNvPr id="9" name="Rectangle 2"/>
          <p:cNvSpPr>
            <a:spLocks noChangeArrowheads="1"/>
          </p:cNvSpPr>
          <p:nvPr/>
        </p:nvSpPr>
        <p:spPr bwMode="auto">
          <a:xfrm>
            <a:off x="4210143" y="99365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21" name="Imagen 20"/>
          <p:cNvPicPr/>
          <p:nvPr/>
        </p:nvPicPr>
        <p:blipFill>
          <a:blip r:embed="rId6">
            <a:extLst>
              <a:ext uri="{28A0092B-C50C-407E-A947-70E740481C1C}">
                <a14:useLocalDpi xmlns:a14="http://schemas.microsoft.com/office/drawing/2010/main" val="0"/>
              </a:ext>
            </a:extLst>
          </a:blip>
          <a:srcRect/>
          <a:stretch>
            <a:fillRect/>
          </a:stretch>
        </p:blipFill>
        <p:spPr bwMode="auto">
          <a:xfrm>
            <a:off x="3542611" y="4007232"/>
            <a:ext cx="5378371" cy="2662128"/>
          </a:xfrm>
          <a:prstGeom prst="rect">
            <a:avLst/>
          </a:prstGeom>
          <a:noFill/>
          <a:ln>
            <a:noFill/>
          </a:ln>
        </p:spPr>
      </p:pic>
      <p:pic>
        <p:nvPicPr>
          <p:cNvPr id="22" name="Imagen 21"/>
          <p:cNvPicPr/>
          <p:nvPr/>
        </p:nvPicPr>
        <p:blipFill>
          <a:blip r:embed="rId7">
            <a:extLst>
              <a:ext uri="{28A0092B-C50C-407E-A947-70E740481C1C}">
                <a14:useLocalDpi xmlns:a14="http://schemas.microsoft.com/office/drawing/2010/main" val="0"/>
              </a:ext>
            </a:extLst>
          </a:blip>
          <a:srcRect/>
          <a:stretch>
            <a:fillRect/>
          </a:stretch>
        </p:blipFill>
        <p:spPr bwMode="auto">
          <a:xfrm>
            <a:off x="3549022" y="936504"/>
            <a:ext cx="5371960" cy="3007995"/>
          </a:xfrm>
          <a:prstGeom prst="rect">
            <a:avLst/>
          </a:prstGeom>
          <a:noFill/>
          <a:ln>
            <a:noFill/>
          </a:ln>
        </p:spPr>
      </p:pic>
    </p:spTree>
    <p:extLst>
      <p:ext uri="{BB962C8B-B14F-4D97-AF65-F5344CB8AC3E}">
        <p14:creationId xmlns:p14="http://schemas.microsoft.com/office/powerpoint/2010/main" val="26601488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p:nvPr/>
        </p:nvPicPr>
        <p:blipFill>
          <a:blip r:embed="rId3">
            <a:extLst>
              <a:ext uri="{28A0092B-C50C-407E-A947-70E740481C1C}">
                <a14:useLocalDpi xmlns:a14="http://schemas.microsoft.com/office/drawing/2010/main" val="0"/>
              </a:ext>
            </a:extLst>
          </a:blip>
          <a:srcRect/>
          <a:stretch>
            <a:fillRect/>
          </a:stretch>
        </p:blipFill>
        <p:spPr bwMode="auto">
          <a:xfrm>
            <a:off x="4175616" y="2060848"/>
            <a:ext cx="4831709" cy="4657101"/>
          </a:xfrm>
          <a:prstGeom prst="rect">
            <a:avLst/>
          </a:prstGeom>
          <a:noFill/>
          <a:ln>
            <a:noFill/>
          </a:ln>
        </p:spPr>
      </p:pic>
      <p:pic>
        <p:nvPicPr>
          <p:cNvPr id="32769"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5"/>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1" name="TextBox 8"/>
          <p:cNvSpPr txBox="1"/>
          <p:nvPr/>
        </p:nvSpPr>
        <p:spPr>
          <a:xfrm>
            <a:off x="3552842" y="226366"/>
            <a:ext cx="4750018" cy="461665"/>
          </a:xfrm>
          <a:prstGeom prst="rect">
            <a:avLst/>
          </a:prstGeom>
          <a:noFill/>
        </p:spPr>
        <p:txBody>
          <a:bodyPr wrap="none" rtlCol="0">
            <a:spAutoFit/>
          </a:bodyPr>
          <a:lstStyle/>
          <a:p>
            <a:r>
              <a:rPr lang="" sz="2400" b="1" dirty="0" smtClean="0">
                <a:solidFill>
                  <a:schemeClr val="bg1"/>
                </a:solidFill>
              </a:rPr>
              <a:t>Diseño de la Mesa de Servicios</a:t>
            </a:r>
            <a:endParaRPr lang="es-EC" sz="2400" b="1" dirty="0">
              <a:solidFill>
                <a:schemeClr val="bg1"/>
              </a:solidFill>
            </a:endParaRPr>
          </a:p>
        </p:txBody>
      </p:sp>
      <p:sp>
        <p:nvSpPr>
          <p:cNvPr id="4" name="Rectangle 2"/>
          <p:cNvSpPr>
            <a:spLocks noChangeArrowheads="1"/>
          </p:cNvSpPr>
          <p:nvPr/>
        </p:nvSpPr>
        <p:spPr bwMode="auto">
          <a:xfrm>
            <a:off x="2411760" y="9936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8" name="Rectangle 4"/>
          <p:cNvSpPr>
            <a:spLocks noChangeArrowheads="1"/>
          </p:cNvSpPr>
          <p:nvPr/>
        </p:nvSpPr>
        <p:spPr bwMode="auto">
          <a:xfrm>
            <a:off x="4886487" y="993652"/>
            <a:ext cx="60741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4499992" y="1039370"/>
            <a:ext cx="71929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7" name="Rectangle 2"/>
          <p:cNvSpPr>
            <a:spLocks noChangeArrowheads="1"/>
          </p:cNvSpPr>
          <p:nvPr/>
        </p:nvSpPr>
        <p:spPr bwMode="auto">
          <a:xfrm>
            <a:off x="179512" y="1044650"/>
            <a:ext cx="69989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3" name="Rectangle 4"/>
          <p:cNvSpPr>
            <a:spLocks noChangeArrowheads="1"/>
          </p:cNvSpPr>
          <p:nvPr/>
        </p:nvSpPr>
        <p:spPr bwMode="auto">
          <a:xfrm>
            <a:off x="4906799" y="1070908"/>
            <a:ext cx="65184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2" name="Rectangle 2"/>
          <p:cNvSpPr>
            <a:spLocks noChangeArrowheads="1"/>
          </p:cNvSpPr>
          <p:nvPr/>
        </p:nvSpPr>
        <p:spPr bwMode="auto">
          <a:xfrm>
            <a:off x="4885543" y="1148163"/>
            <a:ext cx="58899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8" name="Rectángulo 17"/>
          <p:cNvSpPr/>
          <p:nvPr/>
        </p:nvSpPr>
        <p:spPr>
          <a:xfrm>
            <a:off x="150807" y="1525994"/>
            <a:ext cx="4110938" cy="3416320"/>
          </a:xfrm>
          <a:prstGeom prst="rect">
            <a:avLst/>
          </a:prstGeom>
        </p:spPr>
        <p:txBody>
          <a:bodyPr wrap="square">
            <a:spAutoFit/>
          </a:bodyPr>
          <a:lstStyle/>
          <a:p>
            <a:pPr marL="285750" indent="-285750" algn="just">
              <a:lnSpc>
                <a:spcPct val="150000"/>
              </a:lnSpc>
              <a:spcAft>
                <a:spcPts val="0"/>
              </a:spcAft>
              <a:buFont typeface="Arial" panose="020B0604020202020204" pitchFamily="34" charset="0"/>
              <a:buChar char="•"/>
            </a:pPr>
            <a:r>
              <a:rPr lang="es-ES" dirty="0" smtClean="0"/>
              <a:t>S</a:t>
            </a:r>
            <a:r>
              <a:rPr lang="" dirty="0" smtClean="0"/>
              <a:t>e mantiene equipo</a:t>
            </a:r>
            <a:r>
              <a:rPr lang="" dirty="0" smtClean="0"/>
              <a:t>s</a:t>
            </a:r>
            <a:r>
              <a:rPr lang="" dirty="0" smtClean="0"/>
              <a:t> de trabajo local</a:t>
            </a:r>
          </a:p>
          <a:p>
            <a:pPr marL="742950" lvl="1" indent="-285750" algn="just">
              <a:lnSpc>
                <a:spcPct val="150000"/>
              </a:lnSpc>
              <a:spcAft>
                <a:spcPts val="0"/>
              </a:spcAft>
              <a:buFont typeface="Arial" panose="020B0604020202020204" pitchFamily="34" charset="0"/>
              <a:buChar char="•"/>
            </a:pPr>
            <a:r>
              <a:rPr lang="" dirty="0" smtClean="0"/>
              <a:t>Mayor </a:t>
            </a:r>
            <a:r>
              <a:rPr lang="" dirty="0" smtClean="0"/>
              <a:t>fluidez de comunicación</a:t>
            </a:r>
          </a:p>
          <a:p>
            <a:pPr marL="742950" lvl="1" indent="-285750" algn="just">
              <a:lnSpc>
                <a:spcPct val="150000"/>
              </a:lnSpc>
              <a:spcAft>
                <a:spcPts val="0"/>
              </a:spcAft>
              <a:buFont typeface="Arial" panose="020B0604020202020204" pitchFamily="34" charset="0"/>
              <a:buChar char="•"/>
            </a:pPr>
            <a:r>
              <a:rPr lang="" dirty="0" smtClean="0"/>
              <a:t>Mayor presencia</a:t>
            </a:r>
          </a:p>
          <a:p>
            <a:pPr marL="742950" lvl="1" indent="-285750" algn="just">
              <a:lnSpc>
                <a:spcPct val="150000"/>
              </a:lnSpc>
              <a:spcAft>
                <a:spcPts val="0"/>
              </a:spcAft>
              <a:buFont typeface="Arial" panose="020B0604020202020204" pitchFamily="34" charset="0"/>
              <a:buChar char="•"/>
            </a:pPr>
            <a:r>
              <a:rPr lang="" dirty="0" smtClean="0"/>
              <a:t>Mantenimiento caro</a:t>
            </a:r>
          </a:p>
          <a:p>
            <a:pPr marL="742950" lvl="1" indent="-285750" algn="just">
              <a:lnSpc>
                <a:spcPct val="150000"/>
              </a:lnSpc>
              <a:spcAft>
                <a:spcPts val="0"/>
              </a:spcAft>
              <a:buFont typeface="Arial" panose="020B0604020202020204" pitchFamily="34" charset="0"/>
              <a:buChar char="•"/>
            </a:pPr>
            <a:r>
              <a:rPr lang="es-ES" dirty="0" smtClean="0"/>
              <a:t>P</a:t>
            </a:r>
            <a:r>
              <a:rPr lang="" dirty="0" smtClean="0"/>
              <a:t>osible volúmen bajo de </a:t>
            </a:r>
            <a:r>
              <a:rPr lang="" dirty="0" smtClean="0"/>
              <a:t>trabajo</a:t>
            </a:r>
          </a:p>
          <a:p>
            <a:pPr marL="285750" indent="-285750" algn="just">
              <a:lnSpc>
                <a:spcPct val="150000"/>
              </a:lnSpc>
              <a:spcAft>
                <a:spcPts val="0"/>
              </a:spcAft>
              <a:buFont typeface="Arial" panose="020B0604020202020204" pitchFamily="34" charset="0"/>
              <a:buChar char="•"/>
            </a:pPr>
            <a:r>
              <a:rPr lang="es-ES" dirty="0" smtClean="0">
                <a:latin typeface="Arial" panose="020B0604020202020204" pitchFamily="34" charset="0"/>
                <a:ea typeface="Times New Roman" panose="02020603050405020304" pitchFamily="18" charset="0"/>
                <a:cs typeface="Times New Roman" panose="02020603050405020304" pitchFamily="18" charset="0"/>
              </a:rPr>
              <a:t>H</a:t>
            </a:r>
            <a:r>
              <a:rPr lang="" dirty="0" smtClean="0">
                <a:latin typeface="Arial" panose="020B0604020202020204" pitchFamily="34" charset="0"/>
                <a:ea typeface="Times New Roman" panose="02020603050405020304" pitchFamily="18" charset="0"/>
                <a:cs typeface="Times New Roman" panose="02020603050405020304" pitchFamily="18" charset="0"/>
              </a:rPr>
              <a:t>erramienta para control virtual</a:t>
            </a:r>
            <a:endParaRPr lang="" dirty="0" smtClean="0">
              <a:latin typeface="Arial" panose="020B0604020202020204" pitchFamily="34" charset="0"/>
              <a:ea typeface="Times New Roman" panose="02020603050405020304" pitchFamily="18" charset="0"/>
              <a:cs typeface="Times New Roman" panose="02020603050405020304" pitchFamily="18" charset="0"/>
            </a:endParaRPr>
          </a:p>
        </p:txBody>
      </p:sp>
      <p:sp>
        <p:nvSpPr>
          <p:cNvPr id="9" name="Rectangle 2"/>
          <p:cNvSpPr>
            <a:spLocks noChangeArrowheads="1"/>
          </p:cNvSpPr>
          <p:nvPr/>
        </p:nvSpPr>
        <p:spPr bwMode="auto">
          <a:xfrm>
            <a:off x="4210143" y="99365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20" name="Picture 20" descr="esfera Roja sombra"/>
          <p:cNvPicPr>
            <a:picLocks noChangeAspect="1" noChangeArrowheads="1"/>
          </p:cNvPicPr>
          <p:nvPr/>
        </p:nvPicPr>
        <p:blipFill>
          <a:blip r:embed="rId7"/>
          <a:srcRect/>
          <a:stretch>
            <a:fillRect/>
          </a:stretch>
        </p:blipFill>
        <p:spPr bwMode="auto">
          <a:xfrm>
            <a:off x="319527" y="1221194"/>
            <a:ext cx="211137" cy="219075"/>
          </a:xfrm>
          <a:prstGeom prst="rect">
            <a:avLst/>
          </a:prstGeom>
          <a:noFill/>
          <a:ln w="9525">
            <a:noFill/>
            <a:miter lim="800000"/>
            <a:headEnd/>
            <a:tailEnd/>
          </a:ln>
        </p:spPr>
      </p:pic>
      <p:sp>
        <p:nvSpPr>
          <p:cNvPr id="23" name="Rectangle 21"/>
          <p:cNvSpPr>
            <a:spLocks noChangeArrowheads="1"/>
          </p:cNvSpPr>
          <p:nvPr/>
        </p:nvSpPr>
        <p:spPr bwMode="auto">
          <a:xfrm>
            <a:off x="200464" y="1135469"/>
            <a:ext cx="8637588" cy="358775"/>
          </a:xfrm>
          <a:prstGeom prst="rect">
            <a:avLst/>
          </a:prstGeom>
          <a:noFill/>
          <a:ln w="12700">
            <a:solidFill>
              <a:srgbClr val="006699"/>
            </a:solidFill>
            <a:miter lim="800000"/>
            <a:headEnd/>
            <a:tailEnd/>
          </a:ln>
        </p:spPr>
        <p:txBody>
          <a:bodyPr wrap="none" anchor="ctr"/>
          <a:lstStyle/>
          <a:p>
            <a:endParaRPr lang="es-EC"/>
          </a:p>
        </p:txBody>
      </p:sp>
      <p:sp>
        <p:nvSpPr>
          <p:cNvPr id="24" name="Rectangle 8"/>
          <p:cNvSpPr txBox="1">
            <a:spLocks noChangeArrowheads="1"/>
          </p:cNvSpPr>
          <p:nvPr/>
        </p:nvSpPr>
        <p:spPr bwMode="auto">
          <a:xfrm>
            <a:off x="533839" y="1157694"/>
            <a:ext cx="7562850" cy="334963"/>
          </a:xfrm>
          <a:prstGeom prst="rect">
            <a:avLst/>
          </a:prstGeom>
          <a:noFill/>
          <a:ln w="9525">
            <a:noFill/>
            <a:miter lim="800000"/>
            <a:headEnd/>
            <a:tailEnd/>
          </a:ln>
        </p:spPr>
        <p:txBody>
          <a:bodyPr anchor="ctr"/>
          <a:lstStyle/>
          <a:p>
            <a:pPr eaLnBrk="0" hangingPunct="0"/>
            <a:r>
              <a:rPr lang="" b="1" dirty="0" smtClean="0"/>
              <a:t>DISEÑO DE LA MESA DE SERVICIOS SISTRAN</a:t>
            </a:r>
            <a:endParaRPr lang="es-CO" b="1" dirty="0"/>
          </a:p>
        </p:txBody>
      </p:sp>
    </p:spTree>
    <p:extLst>
      <p:ext uri="{BB962C8B-B14F-4D97-AF65-F5344CB8AC3E}">
        <p14:creationId xmlns:p14="http://schemas.microsoft.com/office/powerpoint/2010/main" val="20384736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1" name="TextBox 8"/>
          <p:cNvSpPr txBox="1"/>
          <p:nvPr/>
        </p:nvSpPr>
        <p:spPr>
          <a:xfrm>
            <a:off x="3552842" y="226366"/>
            <a:ext cx="4750018" cy="461665"/>
          </a:xfrm>
          <a:prstGeom prst="rect">
            <a:avLst/>
          </a:prstGeom>
          <a:noFill/>
        </p:spPr>
        <p:txBody>
          <a:bodyPr wrap="none" rtlCol="0">
            <a:spAutoFit/>
          </a:bodyPr>
          <a:lstStyle/>
          <a:p>
            <a:r>
              <a:rPr lang="" sz="2400" b="1" dirty="0" smtClean="0">
                <a:solidFill>
                  <a:schemeClr val="bg1"/>
                </a:solidFill>
              </a:rPr>
              <a:t>Diseño de la Mesa de Servicios</a:t>
            </a:r>
            <a:endParaRPr lang="es-EC" sz="2400" b="1" dirty="0">
              <a:solidFill>
                <a:schemeClr val="bg1"/>
              </a:solidFill>
            </a:endParaRPr>
          </a:p>
        </p:txBody>
      </p:sp>
      <p:sp>
        <p:nvSpPr>
          <p:cNvPr id="4" name="Rectangle 2"/>
          <p:cNvSpPr>
            <a:spLocks noChangeArrowheads="1"/>
          </p:cNvSpPr>
          <p:nvPr/>
        </p:nvSpPr>
        <p:spPr bwMode="auto">
          <a:xfrm>
            <a:off x="2411760" y="9936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8" name="Rectangle 4"/>
          <p:cNvSpPr>
            <a:spLocks noChangeArrowheads="1"/>
          </p:cNvSpPr>
          <p:nvPr/>
        </p:nvSpPr>
        <p:spPr bwMode="auto">
          <a:xfrm>
            <a:off x="4886487" y="993652"/>
            <a:ext cx="60741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4499992" y="1039370"/>
            <a:ext cx="71929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7" name="Rectangle 2"/>
          <p:cNvSpPr>
            <a:spLocks noChangeArrowheads="1"/>
          </p:cNvSpPr>
          <p:nvPr/>
        </p:nvSpPr>
        <p:spPr bwMode="auto">
          <a:xfrm>
            <a:off x="179512" y="1044650"/>
            <a:ext cx="69989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3" name="Rectangle 4"/>
          <p:cNvSpPr>
            <a:spLocks noChangeArrowheads="1"/>
          </p:cNvSpPr>
          <p:nvPr/>
        </p:nvSpPr>
        <p:spPr bwMode="auto">
          <a:xfrm>
            <a:off x="4906799" y="1070908"/>
            <a:ext cx="65184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2" name="Rectangle 2"/>
          <p:cNvSpPr>
            <a:spLocks noChangeArrowheads="1"/>
          </p:cNvSpPr>
          <p:nvPr/>
        </p:nvSpPr>
        <p:spPr bwMode="auto">
          <a:xfrm>
            <a:off x="4885543" y="1148163"/>
            <a:ext cx="58899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8" name="Rectángulo 17"/>
          <p:cNvSpPr/>
          <p:nvPr/>
        </p:nvSpPr>
        <p:spPr>
          <a:xfrm>
            <a:off x="121385" y="914396"/>
            <a:ext cx="4110938" cy="5909310"/>
          </a:xfrm>
          <a:prstGeom prst="rect">
            <a:avLst/>
          </a:prstGeom>
        </p:spPr>
        <p:txBody>
          <a:bodyPr wrap="square">
            <a:spAutoFit/>
          </a:bodyPr>
          <a:lstStyle/>
          <a:p>
            <a:pPr marL="285750" indent="-285750" algn="just">
              <a:lnSpc>
                <a:spcPct val="150000"/>
              </a:lnSpc>
              <a:spcAft>
                <a:spcPts val="0"/>
              </a:spcAft>
              <a:buFont typeface="Arial" panose="020B0604020202020204" pitchFamily="34" charset="0"/>
              <a:buChar char="•"/>
            </a:pPr>
            <a:r>
              <a:rPr lang="" dirty="0" smtClean="0"/>
              <a:t>Niveles de Soporte</a:t>
            </a:r>
          </a:p>
          <a:p>
            <a:pPr marL="742950" lvl="1" indent="-285750" algn="just">
              <a:lnSpc>
                <a:spcPct val="150000"/>
              </a:lnSpc>
              <a:spcAft>
                <a:spcPts val="0"/>
              </a:spcAft>
              <a:buFont typeface="Arial" panose="020B0604020202020204" pitchFamily="34" charset="0"/>
              <a:buChar char="•"/>
            </a:pPr>
            <a:r>
              <a:rPr lang="" dirty="0">
                <a:latin typeface="Arial" panose="020B0604020202020204" pitchFamily="34" charset="0"/>
                <a:ea typeface="Times New Roman" panose="02020603050405020304" pitchFamily="18" charset="0"/>
                <a:cs typeface="Times New Roman" panose="02020603050405020304" pitchFamily="18" charset="0"/>
              </a:rPr>
              <a:t>S</a:t>
            </a:r>
            <a:r>
              <a:rPr lang="" dirty="0" smtClean="0">
                <a:latin typeface="Arial" panose="020B0604020202020204" pitchFamily="34" charset="0"/>
                <a:ea typeface="Times New Roman" panose="02020603050405020304" pitchFamily="18" charset="0"/>
                <a:cs typeface="Times New Roman" panose="02020603050405020304" pitchFamily="18" charset="0"/>
              </a:rPr>
              <a:t>oporte </a:t>
            </a:r>
            <a:r>
              <a:rPr lang="" dirty="0" smtClean="0">
                <a:latin typeface="Arial" panose="020B0604020202020204" pitchFamily="34" charset="0"/>
                <a:ea typeface="Times New Roman" panose="02020603050405020304" pitchFamily="18" charset="0"/>
                <a:cs typeface="Times New Roman" panose="02020603050405020304" pitchFamily="18" charset="0"/>
              </a:rPr>
              <a:t>primera línea</a:t>
            </a:r>
          </a:p>
          <a:p>
            <a:pPr marL="742950" lvl="1"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S</a:t>
            </a:r>
            <a:r>
              <a:rPr lang="" dirty="0" smtClean="0">
                <a:latin typeface="Arial" panose="020B0604020202020204" pitchFamily="34" charset="0"/>
                <a:ea typeface="Times New Roman" panose="02020603050405020304" pitchFamily="18" charset="0"/>
                <a:cs typeface="Times New Roman" panose="02020603050405020304" pitchFamily="18" charset="0"/>
              </a:rPr>
              <a:t>oporte </a:t>
            </a:r>
            <a:r>
              <a:rPr lang="" dirty="0" smtClean="0">
                <a:latin typeface="Arial" panose="020B0604020202020204" pitchFamily="34" charset="0"/>
                <a:ea typeface="Times New Roman" panose="02020603050405020304" pitchFamily="18" charset="0"/>
                <a:cs typeface="Times New Roman" panose="02020603050405020304" pitchFamily="18" charset="0"/>
              </a:rPr>
              <a:t>segunda línea</a:t>
            </a:r>
          </a:p>
          <a:p>
            <a:pPr marL="742950" lvl="1"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S</a:t>
            </a:r>
            <a:r>
              <a:rPr lang="" dirty="0" smtClean="0">
                <a:latin typeface="Arial" panose="020B0604020202020204" pitchFamily="34" charset="0"/>
                <a:ea typeface="Times New Roman" panose="02020603050405020304" pitchFamily="18" charset="0"/>
                <a:cs typeface="Times New Roman" panose="02020603050405020304" pitchFamily="18" charset="0"/>
              </a:rPr>
              <a:t>oporte </a:t>
            </a:r>
            <a:r>
              <a:rPr lang="" dirty="0" smtClean="0">
                <a:latin typeface="Arial" panose="020B0604020202020204" pitchFamily="34" charset="0"/>
                <a:ea typeface="Times New Roman" panose="02020603050405020304" pitchFamily="18" charset="0"/>
                <a:cs typeface="Times New Roman" panose="02020603050405020304" pitchFamily="18" charset="0"/>
              </a:rPr>
              <a:t>tercera línea</a:t>
            </a:r>
          </a:p>
          <a:p>
            <a:pPr marL="285750"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Estratégia de Servicio</a:t>
            </a:r>
          </a:p>
          <a:p>
            <a:pPr marL="742950" lvl="1"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Perspectiva</a:t>
            </a:r>
          </a:p>
          <a:p>
            <a:pPr marL="742950" lvl="1"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Pocisión</a:t>
            </a:r>
          </a:p>
          <a:p>
            <a:pPr marL="742950" lvl="1"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Planificación</a:t>
            </a:r>
          </a:p>
          <a:p>
            <a:pPr marL="742950" lvl="1"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Patrón</a:t>
            </a:r>
          </a:p>
          <a:p>
            <a:pPr marL="285750"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Catálogo de Servicios</a:t>
            </a:r>
          </a:p>
          <a:p>
            <a:pPr marL="285750"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Disponibilidad del Servicio</a:t>
            </a:r>
          </a:p>
          <a:p>
            <a:pPr marL="285750"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Niveles de Servicio</a:t>
            </a:r>
          </a:p>
          <a:p>
            <a:pPr marL="285750"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Seguridad de la Información</a:t>
            </a:r>
          </a:p>
          <a:p>
            <a:pPr marL="285750" indent="-285750" algn="just">
              <a:lnSpc>
                <a:spcPct val="150000"/>
              </a:lnSpc>
              <a:spcAft>
                <a:spcPts val="0"/>
              </a:spcAft>
              <a:buFont typeface="Arial" panose="020B0604020202020204" pitchFamily="34" charset="0"/>
              <a:buChar char="•"/>
            </a:pPr>
            <a:endParaRPr lang="" dirty="0" smtClean="0">
              <a:latin typeface="Arial" panose="020B0604020202020204" pitchFamily="34" charset="0"/>
              <a:ea typeface="Times New Roman" panose="02020603050405020304" pitchFamily="18" charset="0"/>
              <a:cs typeface="Times New Roman" panose="02020603050405020304" pitchFamily="18" charset="0"/>
            </a:endParaRPr>
          </a:p>
        </p:txBody>
      </p:sp>
      <p:sp>
        <p:nvSpPr>
          <p:cNvPr id="9" name="Rectangle 2"/>
          <p:cNvSpPr>
            <a:spLocks noChangeArrowheads="1"/>
          </p:cNvSpPr>
          <p:nvPr/>
        </p:nvSpPr>
        <p:spPr bwMode="auto">
          <a:xfrm>
            <a:off x="4210143" y="99365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20" name="Imagen 19"/>
          <p:cNvPicPr/>
          <p:nvPr/>
        </p:nvPicPr>
        <p:blipFill>
          <a:blip r:embed="rId6"/>
          <a:srcRect/>
          <a:stretch>
            <a:fillRect/>
          </a:stretch>
        </p:blipFill>
        <p:spPr bwMode="auto">
          <a:xfrm>
            <a:off x="3658362" y="2502774"/>
            <a:ext cx="5362575" cy="1962150"/>
          </a:xfrm>
          <a:prstGeom prst="rect">
            <a:avLst/>
          </a:prstGeom>
          <a:noFill/>
          <a:ln w="9525">
            <a:noFill/>
            <a:miter lim="800000"/>
            <a:headEnd/>
            <a:tailEnd/>
          </a:ln>
        </p:spPr>
      </p:pic>
      <p:pic>
        <p:nvPicPr>
          <p:cNvPr id="21" name="Imagen 20"/>
          <p:cNvPicPr/>
          <p:nvPr/>
        </p:nvPicPr>
        <p:blipFill>
          <a:blip r:embed="rId7"/>
          <a:srcRect/>
          <a:stretch>
            <a:fillRect/>
          </a:stretch>
        </p:blipFill>
        <p:spPr bwMode="auto">
          <a:xfrm>
            <a:off x="3670442" y="4712331"/>
            <a:ext cx="5362575" cy="2124075"/>
          </a:xfrm>
          <a:prstGeom prst="rect">
            <a:avLst/>
          </a:prstGeom>
          <a:noFill/>
          <a:ln w="9525">
            <a:noFill/>
            <a:miter lim="800000"/>
            <a:headEnd/>
            <a:tailEnd/>
          </a:ln>
        </p:spPr>
      </p:pic>
    </p:spTree>
    <p:extLst>
      <p:ext uri="{BB962C8B-B14F-4D97-AF65-F5344CB8AC3E}">
        <p14:creationId xmlns:p14="http://schemas.microsoft.com/office/powerpoint/2010/main" val="597087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1" name="TextBox 8"/>
          <p:cNvSpPr txBox="1"/>
          <p:nvPr/>
        </p:nvSpPr>
        <p:spPr>
          <a:xfrm>
            <a:off x="3552842" y="226366"/>
            <a:ext cx="4750018" cy="461665"/>
          </a:xfrm>
          <a:prstGeom prst="rect">
            <a:avLst/>
          </a:prstGeom>
          <a:noFill/>
        </p:spPr>
        <p:txBody>
          <a:bodyPr wrap="none" rtlCol="0">
            <a:spAutoFit/>
          </a:bodyPr>
          <a:lstStyle/>
          <a:p>
            <a:r>
              <a:rPr lang="" sz="2400" b="1" dirty="0" smtClean="0">
                <a:solidFill>
                  <a:schemeClr val="bg1"/>
                </a:solidFill>
              </a:rPr>
              <a:t>Diseño de la Mesa de Servicios</a:t>
            </a:r>
            <a:endParaRPr lang="es-EC" sz="2400" b="1" dirty="0">
              <a:solidFill>
                <a:schemeClr val="bg1"/>
              </a:solidFill>
            </a:endParaRPr>
          </a:p>
        </p:txBody>
      </p:sp>
      <p:sp>
        <p:nvSpPr>
          <p:cNvPr id="4" name="Rectangle 2"/>
          <p:cNvSpPr>
            <a:spLocks noChangeArrowheads="1"/>
          </p:cNvSpPr>
          <p:nvPr/>
        </p:nvSpPr>
        <p:spPr bwMode="auto">
          <a:xfrm>
            <a:off x="2411760" y="9936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8" name="Rectangle 4"/>
          <p:cNvSpPr>
            <a:spLocks noChangeArrowheads="1"/>
          </p:cNvSpPr>
          <p:nvPr/>
        </p:nvSpPr>
        <p:spPr bwMode="auto">
          <a:xfrm>
            <a:off x="4886487" y="993652"/>
            <a:ext cx="60741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4499992" y="1039370"/>
            <a:ext cx="71929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7" name="Rectangle 2"/>
          <p:cNvSpPr>
            <a:spLocks noChangeArrowheads="1"/>
          </p:cNvSpPr>
          <p:nvPr/>
        </p:nvSpPr>
        <p:spPr bwMode="auto">
          <a:xfrm>
            <a:off x="179512" y="1044650"/>
            <a:ext cx="69989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3" name="Rectangle 4"/>
          <p:cNvSpPr>
            <a:spLocks noChangeArrowheads="1"/>
          </p:cNvSpPr>
          <p:nvPr/>
        </p:nvSpPr>
        <p:spPr bwMode="auto">
          <a:xfrm>
            <a:off x="4906799" y="1070908"/>
            <a:ext cx="65184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2" name="Rectangle 2"/>
          <p:cNvSpPr>
            <a:spLocks noChangeArrowheads="1"/>
          </p:cNvSpPr>
          <p:nvPr/>
        </p:nvSpPr>
        <p:spPr bwMode="auto">
          <a:xfrm>
            <a:off x="4885543" y="1148163"/>
            <a:ext cx="58899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8" name="Rectángulo 17"/>
          <p:cNvSpPr/>
          <p:nvPr/>
        </p:nvSpPr>
        <p:spPr>
          <a:xfrm>
            <a:off x="121385" y="914396"/>
            <a:ext cx="4110938" cy="6324808"/>
          </a:xfrm>
          <a:prstGeom prst="rect">
            <a:avLst/>
          </a:prstGeom>
        </p:spPr>
        <p:txBody>
          <a:bodyPr wrap="square">
            <a:spAutoFit/>
          </a:bodyPr>
          <a:lstStyle/>
          <a:p>
            <a:pPr marL="285750" indent="-285750" algn="just">
              <a:lnSpc>
                <a:spcPct val="150000"/>
              </a:lnSpc>
              <a:spcAft>
                <a:spcPts val="0"/>
              </a:spcAft>
              <a:buFont typeface="Arial" panose="020B0604020202020204" pitchFamily="34" charset="0"/>
              <a:buChar char="•"/>
            </a:pPr>
            <a:r>
              <a:rPr lang="" dirty="0" smtClean="0"/>
              <a:t>Mecanismos de la Mesa</a:t>
            </a:r>
          </a:p>
          <a:p>
            <a:pPr algn="just">
              <a:lnSpc>
                <a:spcPct val="150000"/>
              </a:lnSpc>
              <a:spcAft>
                <a:spcPts val="0"/>
              </a:spcAft>
            </a:pPr>
            <a:r>
              <a:rPr lang="" dirty="0" smtClean="0"/>
              <a:t>    de Servicios</a:t>
            </a:r>
          </a:p>
          <a:p>
            <a:pPr marL="742950" lvl="1"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Actividades</a:t>
            </a:r>
          </a:p>
          <a:p>
            <a:pPr marL="742950" lvl="1"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Servicios Básicos</a:t>
            </a:r>
          </a:p>
          <a:p>
            <a:pPr marL="742950" lvl="1"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Prioridades</a:t>
            </a:r>
          </a:p>
          <a:p>
            <a:pPr marL="742950" lvl="1"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Identificación de incidentes</a:t>
            </a:r>
          </a:p>
          <a:p>
            <a:pPr marL="742950" lvl="1"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Personal</a:t>
            </a:r>
          </a:p>
          <a:p>
            <a:pPr marL="1200150" lvl="2"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Responsabilidades</a:t>
            </a:r>
          </a:p>
          <a:p>
            <a:pPr marL="1657350" lvl="3"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Matriz RACI</a:t>
            </a:r>
          </a:p>
          <a:p>
            <a:pPr marL="1200150" lvl="2"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Competencias</a:t>
            </a:r>
          </a:p>
          <a:p>
            <a:pPr marL="1200150" lvl="2"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Evaluación</a:t>
            </a:r>
          </a:p>
          <a:p>
            <a:pPr marL="1200150" lvl="2"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Comunicación</a:t>
            </a:r>
          </a:p>
          <a:p>
            <a:pPr marL="1200150" lvl="2"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Monitoreo y Seguimiento de Desempeño</a:t>
            </a:r>
          </a:p>
          <a:p>
            <a:pPr marL="285750" indent="-285750" algn="just">
              <a:lnSpc>
                <a:spcPct val="150000"/>
              </a:lnSpc>
              <a:spcAft>
                <a:spcPts val="0"/>
              </a:spcAft>
              <a:buFont typeface="Arial" panose="020B0604020202020204" pitchFamily="34" charset="0"/>
              <a:buChar char="•"/>
            </a:pPr>
            <a:endParaRPr lang="" dirty="0" smtClean="0">
              <a:latin typeface="Arial" panose="020B0604020202020204" pitchFamily="34" charset="0"/>
              <a:ea typeface="Times New Roman" panose="02020603050405020304" pitchFamily="18" charset="0"/>
              <a:cs typeface="Times New Roman" panose="02020603050405020304" pitchFamily="18" charset="0"/>
            </a:endParaRPr>
          </a:p>
        </p:txBody>
      </p:sp>
      <p:sp>
        <p:nvSpPr>
          <p:cNvPr id="9" name="Rectangle 2"/>
          <p:cNvSpPr>
            <a:spLocks noChangeArrowheads="1"/>
          </p:cNvSpPr>
          <p:nvPr/>
        </p:nvSpPr>
        <p:spPr bwMode="auto">
          <a:xfrm>
            <a:off x="4210143" y="99365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9" name="Imagen 18"/>
          <p:cNvPicPr/>
          <p:nvPr/>
        </p:nvPicPr>
        <p:blipFill>
          <a:blip r:embed="rId6">
            <a:extLst>
              <a:ext uri="{28A0092B-C50C-407E-A947-70E740481C1C}">
                <a14:useLocalDpi xmlns:a14="http://schemas.microsoft.com/office/drawing/2010/main" val="0"/>
              </a:ext>
            </a:extLst>
          </a:blip>
          <a:srcRect/>
          <a:stretch>
            <a:fillRect/>
          </a:stretch>
        </p:blipFill>
        <p:spPr bwMode="auto">
          <a:xfrm>
            <a:off x="4523556" y="942974"/>
            <a:ext cx="4521026" cy="1462246"/>
          </a:xfrm>
          <a:prstGeom prst="rect">
            <a:avLst/>
          </a:prstGeom>
          <a:noFill/>
          <a:ln>
            <a:noFill/>
          </a:ln>
        </p:spPr>
      </p:pic>
      <p:pic>
        <p:nvPicPr>
          <p:cNvPr id="22" name="Imagen 21"/>
          <p:cNvPicPr/>
          <p:nvPr/>
        </p:nvPicPr>
        <p:blipFill>
          <a:blip r:embed="rId7"/>
          <a:srcRect/>
          <a:stretch>
            <a:fillRect/>
          </a:stretch>
        </p:blipFill>
        <p:spPr bwMode="auto">
          <a:xfrm>
            <a:off x="4541490" y="2440407"/>
            <a:ext cx="4503092" cy="2172805"/>
          </a:xfrm>
          <a:prstGeom prst="rect">
            <a:avLst/>
          </a:prstGeom>
          <a:noFill/>
          <a:ln w="9525">
            <a:noFill/>
            <a:miter lim="800000"/>
            <a:headEnd/>
            <a:tailEnd/>
          </a:ln>
        </p:spPr>
      </p:pic>
      <p:pic>
        <p:nvPicPr>
          <p:cNvPr id="20" name="Imagen 19"/>
          <p:cNvPicPr/>
          <p:nvPr/>
        </p:nvPicPr>
        <p:blipFill>
          <a:blip r:embed="rId8">
            <a:extLst>
              <a:ext uri="{28A0092B-C50C-407E-A947-70E740481C1C}">
                <a14:useLocalDpi xmlns:a14="http://schemas.microsoft.com/office/drawing/2010/main" val="0"/>
              </a:ext>
            </a:extLst>
          </a:blip>
          <a:srcRect/>
          <a:stretch>
            <a:fillRect/>
          </a:stretch>
        </p:blipFill>
        <p:spPr bwMode="auto">
          <a:xfrm>
            <a:off x="4541491" y="4645297"/>
            <a:ext cx="4503092" cy="2160240"/>
          </a:xfrm>
          <a:prstGeom prst="rect">
            <a:avLst/>
          </a:prstGeom>
          <a:noFill/>
          <a:ln>
            <a:noFill/>
          </a:ln>
        </p:spPr>
      </p:pic>
    </p:spTree>
    <p:extLst>
      <p:ext uri="{BB962C8B-B14F-4D97-AF65-F5344CB8AC3E}">
        <p14:creationId xmlns:p14="http://schemas.microsoft.com/office/powerpoint/2010/main" val="4213756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1" name="TextBox 8"/>
          <p:cNvSpPr txBox="1"/>
          <p:nvPr/>
        </p:nvSpPr>
        <p:spPr>
          <a:xfrm>
            <a:off x="3552842" y="226366"/>
            <a:ext cx="4750018" cy="461665"/>
          </a:xfrm>
          <a:prstGeom prst="rect">
            <a:avLst/>
          </a:prstGeom>
          <a:noFill/>
        </p:spPr>
        <p:txBody>
          <a:bodyPr wrap="none" rtlCol="0">
            <a:spAutoFit/>
          </a:bodyPr>
          <a:lstStyle/>
          <a:p>
            <a:r>
              <a:rPr lang="" sz="2400" b="1" dirty="0" smtClean="0">
                <a:solidFill>
                  <a:schemeClr val="bg1"/>
                </a:solidFill>
              </a:rPr>
              <a:t>Diseño de la Mesa de Servicios</a:t>
            </a:r>
            <a:endParaRPr lang="es-EC" sz="2400" b="1" dirty="0">
              <a:solidFill>
                <a:schemeClr val="bg1"/>
              </a:solidFill>
            </a:endParaRPr>
          </a:p>
        </p:txBody>
      </p:sp>
      <p:sp>
        <p:nvSpPr>
          <p:cNvPr id="4" name="Rectangle 2"/>
          <p:cNvSpPr>
            <a:spLocks noChangeArrowheads="1"/>
          </p:cNvSpPr>
          <p:nvPr/>
        </p:nvSpPr>
        <p:spPr bwMode="auto">
          <a:xfrm>
            <a:off x="2411760" y="9936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8" name="Rectangle 4"/>
          <p:cNvSpPr>
            <a:spLocks noChangeArrowheads="1"/>
          </p:cNvSpPr>
          <p:nvPr/>
        </p:nvSpPr>
        <p:spPr bwMode="auto">
          <a:xfrm>
            <a:off x="4886487" y="993652"/>
            <a:ext cx="60741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4499992" y="1039370"/>
            <a:ext cx="71929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7" name="Rectangle 2"/>
          <p:cNvSpPr>
            <a:spLocks noChangeArrowheads="1"/>
          </p:cNvSpPr>
          <p:nvPr/>
        </p:nvSpPr>
        <p:spPr bwMode="auto">
          <a:xfrm>
            <a:off x="179512" y="1044650"/>
            <a:ext cx="69989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3" name="Rectangle 4"/>
          <p:cNvSpPr>
            <a:spLocks noChangeArrowheads="1"/>
          </p:cNvSpPr>
          <p:nvPr/>
        </p:nvSpPr>
        <p:spPr bwMode="auto">
          <a:xfrm>
            <a:off x="4906799" y="1070908"/>
            <a:ext cx="65184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2" name="Rectangle 2"/>
          <p:cNvSpPr>
            <a:spLocks noChangeArrowheads="1"/>
          </p:cNvSpPr>
          <p:nvPr/>
        </p:nvSpPr>
        <p:spPr bwMode="auto">
          <a:xfrm>
            <a:off x="4885543" y="1148163"/>
            <a:ext cx="58899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8" name="Rectángulo 17"/>
          <p:cNvSpPr/>
          <p:nvPr/>
        </p:nvSpPr>
        <p:spPr>
          <a:xfrm>
            <a:off x="121385" y="914396"/>
            <a:ext cx="4110938" cy="3416320"/>
          </a:xfrm>
          <a:prstGeom prst="rect">
            <a:avLst/>
          </a:prstGeom>
        </p:spPr>
        <p:txBody>
          <a:bodyPr wrap="square">
            <a:spAutoFit/>
          </a:bodyPr>
          <a:lstStyle/>
          <a:p>
            <a:pPr marL="742950" lvl="1" indent="-285750" algn="just">
              <a:lnSpc>
                <a:spcPct val="150000"/>
              </a:lnSpc>
              <a:spcAft>
                <a:spcPts val="0"/>
              </a:spcAft>
              <a:buFont typeface="Arial" panose="020B0604020202020204" pitchFamily="34" charset="0"/>
              <a:buChar char="•"/>
            </a:pPr>
            <a:r>
              <a:rPr lang="" dirty="0" smtClean="0"/>
              <a:t>Usuarios</a:t>
            </a:r>
          </a:p>
          <a:p>
            <a:pPr marL="1200150" lvl="2"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Derechos</a:t>
            </a:r>
          </a:p>
          <a:p>
            <a:pPr marL="1200150" lvl="2"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Notificaciones</a:t>
            </a:r>
          </a:p>
          <a:p>
            <a:pPr marL="742950" lvl="1"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Herramienta Software</a:t>
            </a:r>
          </a:p>
          <a:p>
            <a:pPr marL="1200150" lvl="2"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SISNET</a:t>
            </a:r>
          </a:p>
          <a:p>
            <a:pPr marL="742950" lvl="1"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Gestión de Incidentes</a:t>
            </a:r>
          </a:p>
          <a:p>
            <a:pPr marL="742950" lvl="1" indent="-285750" algn="just">
              <a:lnSpc>
                <a:spcPct val="150000"/>
              </a:lnSpc>
              <a:spcAft>
                <a:spcPts val="0"/>
              </a:spcAft>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Gestión de Problemas</a:t>
            </a:r>
          </a:p>
          <a:p>
            <a:pPr marL="742950" lvl="1" indent="-285750" algn="just">
              <a:lnSpc>
                <a:spcPct val="150000"/>
              </a:lnSpc>
              <a:spcAft>
                <a:spcPts val="0"/>
              </a:spcAft>
              <a:buFont typeface="Arial" panose="020B0604020202020204" pitchFamily="34" charset="0"/>
              <a:buChar char="•"/>
            </a:pPr>
            <a:endParaRPr lang="" dirty="0" smtClean="0">
              <a:latin typeface="Arial" panose="020B0604020202020204" pitchFamily="34" charset="0"/>
              <a:ea typeface="Times New Roman" panose="02020603050405020304" pitchFamily="18" charset="0"/>
              <a:cs typeface="Times New Roman" panose="02020603050405020304" pitchFamily="18" charset="0"/>
            </a:endParaRPr>
          </a:p>
        </p:txBody>
      </p:sp>
      <p:sp>
        <p:nvSpPr>
          <p:cNvPr id="9" name="Rectangle 2"/>
          <p:cNvSpPr>
            <a:spLocks noChangeArrowheads="1"/>
          </p:cNvSpPr>
          <p:nvPr/>
        </p:nvSpPr>
        <p:spPr bwMode="auto">
          <a:xfrm>
            <a:off x="4210143" y="99365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2" name="Imagen 11"/>
          <p:cNvPicPr>
            <a:picLocks noChangeAspect="1"/>
          </p:cNvPicPr>
          <p:nvPr/>
        </p:nvPicPr>
        <p:blipFill>
          <a:blip r:embed="rId6"/>
          <a:stretch>
            <a:fillRect/>
          </a:stretch>
        </p:blipFill>
        <p:spPr>
          <a:xfrm>
            <a:off x="4085969" y="1009925"/>
            <a:ext cx="5031761" cy="2779115"/>
          </a:xfrm>
          <a:prstGeom prst="rect">
            <a:avLst/>
          </a:prstGeom>
          <a:ln>
            <a:solidFill>
              <a:schemeClr val="accent6">
                <a:lumMod val="60000"/>
                <a:lumOff val="40000"/>
              </a:schemeClr>
            </a:solidFill>
          </a:ln>
        </p:spPr>
      </p:pic>
      <p:pic>
        <p:nvPicPr>
          <p:cNvPr id="14" name="Imagen 13"/>
          <p:cNvPicPr>
            <a:picLocks noChangeAspect="1"/>
          </p:cNvPicPr>
          <p:nvPr/>
        </p:nvPicPr>
        <p:blipFill>
          <a:blip r:embed="rId7"/>
          <a:stretch>
            <a:fillRect/>
          </a:stretch>
        </p:blipFill>
        <p:spPr>
          <a:xfrm>
            <a:off x="4085969" y="4121352"/>
            <a:ext cx="4965515" cy="2664899"/>
          </a:xfrm>
          <a:prstGeom prst="rect">
            <a:avLst/>
          </a:prstGeom>
          <a:ln>
            <a:solidFill>
              <a:schemeClr val="accent6">
                <a:lumMod val="60000"/>
                <a:lumOff val="40000"/>
              </a:schemeClr>
            </a:solidFill>
          </a:ln>
        </p:spPr>
      </p:pic>
    </p:spTree>
    <p:extLst>
      <p:ext uri="{BB962C8B-B14F-4D97-AF65-F5344CB8AC3E}">
        <p14:creationId xmlns:p14="http://schemas.microsoft.com/office/powerpoint/2010/main" val="12645841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9" name="TextBox 8"/>
          <p:cNvSpPr txBox="1"/>
          <p:nvPr/>
        </p:nvSpPr>
        <p:spPr>
          <a:xfrm>
            <a:off x="3552842" y="226366"/>
            <a:ext cx="4506362" cy="461665"/>
          </a:xfrm>
          <a:prstGeom prst="rect">
            <a:avLst/>
          </a:prstGeom>
          <a:noFill/>
        </p:spPr>
        <p:txBody>
          <a:bodyPr wrap="none" rtlCol="0">
            <a:spAutoFit/>
          </a:bodyPr>
          <a:lstStyle/>
          <a:p>
            <a:r>
              <a:rPr lang="" sz="2400" b="1" dirty="0" smtClean="0">
                <a:solidFill>
                  <a:schemeClr val="bg1"/>
                </a:solidFill>
              </a:rPr>
              <a:t>Implementación del Prototipo</a:t>
            </a:r>
            <a:endParaRPr lang="es-EC" sz="2400" b="1" dirty="0">
              <a:solidFill>
                <a:schemeClr val="bg1"/>
              </a:solidFill>
            </a:endParaRPr>
          </a:p>
        </p:txBody>
      </p:sp>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1" name="Rectángulo 10"/>
          <p:cNvSpPr/>
          <p:nvPr/>
        </p:nvSpPr>
        <p:spPr>
          <a:xfrm>
            <a:off x="138634" y="1484073"/>
            <a:ext cx="8353259" cy="3877985"/>
          </a:xfrm>
          <a:prstGeom prst="rect">
            <a:avLst/>
          </a:prstGeom>
        </p:spPr>
        <p:txBody>
          <a:bodyPr wrap="square">
            <a:spAutoFit/>
          </a:bodyPr>
          <a:lstStyle/>
          <a:p>
            <a:pPr marL="285750" indent="-285750" algn="just">
              <a:lnSpc>
                <a:spcPct val="150000"/>
              </a:lnSpc>
              <a:spcAft>
                <a:spcPts val="0"/>
              </a:spcAft>
              <a:buFont typeface="Arial" panose="020B0604020202020204" pitchFamily="34" charset="0"/>
              <a:buChar char="•"/>
            </a:pPr>
            <a:r>
              <a:rPr lang="" sz="1600" b="1" dirty="0" smtClean="0"/>
              <a:t>Se implementa procesos propuestos para la  Gestión de Incidentes</a:t>
            </a:r>
          </a:p>
          <a:p>
            <a:pPr marL="742950" lvl="1" indent="-285750" algn="just">
              <a:lnSpc>
                <a:spcPct val="150000"/>
              </a:lnSpc>
              <a:spcAft>
                <a:spcPts val="0"/>
              </a:spcAft>
              <a:buFont typeface="Arial" panose="020B0604020202020204" pitchFamily="34" charset="0"/>
              <a:buChar char="•"/>
            </a:pPr>
            <a:r>
              <a:rPr lang="es-ES" sz="1600" b="1" dirty="0" smtClean="0"/>
              <a:t>S</a:t>
            </a:r>
            <a:r>
              <a:rPr lang="" sz="1600" b="1" dirty="0" smtClean="0"/>
              <a:t>e capacitó a usuarios</a:t>
            </a:r>
          </a:p>
          <a:p>
            <a:pPr marL="742950" lvl="1" indent="-285750" algn="just">
              <a:lnSpc>
                <a:spcPct val="150000"/>
              </a:lnSpc>
              <a:spcAft>
                <a:spcPts val="0"/>
              </a:spcAft>
              <a:buFont typeface="Arial" panose="020B0604020202020204" pitchFamily="34" charset="0"/>
              <a:buChar char="•"/>
            </a:pPr>
            <a:r>
              <a:rPr lang="es-ES" sz="1600" b="1" dirty="0" smtClean="0"/>
              <a:t>S</a:t>
            </a:r>
            <a:r>
              <a:rPr lang="" sz="1600" b="1" dirty="0" smtClean="0"/>
              <a:t>e modificó sitio web para incluir link a herramienta</a:t>
            </a:r>
          </a:p>
          <a:p>
            <a:pPr marL="742950" lvl="1" indent="-285750" algn="just">
              <a:lnSpc>
                <a:spcPct val="150000"/>
              </a:lnSpc>
              <a:spcAft>
                <a:spcPts val="0"/>
              </a:spcAft>
              <a:buFont typeface="Arial" panose="020B0604020202020204" pitchFamily="34" charset="0"/>
              <a:buChar char="•"/>
            </a:pPr>
            <a:r>
              <a:rPr lang="es-ES" sz="1600" b="1" dirty="0" smtClean="0"/>
              <a:t>S</a:t>
            </a:r>
            <a:r>
              <a:rPr lang="" sz="1600" b="1" dirty="0" smtClean="0"/>
              <a:t>e parametrizó la herramienta</a:t>
            </a:r>
          </a:p>
          <a:p>
            <a:pPr marL="742950" lvl="1" indent="-285750" algn="just">
              <a:lnSpc>
                <a:spcPct val="150000"/>
              </a:lnSpc>
              <a:spcAft>
                <a:spcPts val="0"/>
              </a:spcAft>
              <a:buFont typeface="Arial" panose="020B0604020202020204" pitchFamily="34" charset="0"/>
              <a:buChar char="•"/>
            </a:pPr>
            <a:r>
              <a:rPr lang="es-ES" sz="1600" b="1" dirty="0" smtClean="0"/>
              <a:t>S</a:t>
            </a:r>
            <a:r>
              <a:rPr lang="" sz="1600" b="1" dirty="0" smtClean="0"/>
              <a:t>e activó sitio web</a:t>
            </a:r>
          </a:p>
          <a:p>
            <a:pPr marL="742950" lvl="1" indent="-285750" algn="just">
              <a:lnSpc>
                <a:spcPct val="150000"/>
              </a:lnSpc>
              <a:spcAft>
                <a:spcPts val="0"/>
              </a:spcAft>
              <a:buFont typeface="Arial" panose="020B0604020202020204" pitchFamily="34" charset="0"/>
              <a:buChar char="•"/>
            </a:pPr>
            <a:r>
              <a:rPr lang="es-ES" sz="1600" b="1" dirty="0" smtClean="0"/>
              <a:t>S</a:t>
            </a:r>
            <a:r>
              <a:rPr lang="" sz="1600" b="1" dirty="0" smtClean="0"/>
              <a:t>e registraron incidentes durante 2 meses</a:t>
            </a:r>
          </a:p>
          <a:p>
            <a:pPr marL="742950" lvl="1" indent="-285750" algn="just">
              <a:lnSpc>
                <a:spcPct val="150000"/>
              </a:lnSpc>
              <a:spcAft>
                <a:spcPts val="0"/>
              </a:spcAft>
              <a:buFont typeface="Arial" panose="020B0604020202020204" pitchFamily="34" charset="0"/>
              <a:buChar char="•"/>
            </a:pPr>
            <a:r>
              <a:rPr lang="es-ES" sz="1600" b="1" dirty="0" smtClean="0"/>
              <a:t>S</a:t>
            </a:r>
            <a:r>
              <a:rPr lang="" sz="1600" b="1" dirty="0" smtClean="0"/>
              <a:t>e obtuvieron las mediciones de un mes para incidentes de impacto </a:t>
            </a:r>
            <a:r>
              <a:rPr lang="" sz="1600" b="1" dirty="0" smtClean="0"/>
              <a:t>Medi</a:t>
            </a:r>
            <a:r>
              <a:rPr lang="" sz="1600" b="1" dirty="0" smtClean="0"/>
              <a:t>ano</a:t>
            </a:r>
            <a:endParaRPr lang="" sz="1600" b="1" dirty="0" smtClean="0"/>
          </a:p>
          <a:p>
            <a:pPr marL="285750" indent="-285750" algn="just">
              <a:lnSpc>
                <a:spcPct val="150000"/>
              </a:lnSpc>
              <a:spcAft>
                <a:spcPts val="0"/>
              </a:spcAft>
              <a:buFont typeface="Arial" panose="020B0604020202020204" pitchFamily="34" charset="0"/>
              <a:buChar char="•"/>
            </a:pPr>
            <a:endParaRPr lang="" dirty="0" smtClean="0">
              <a:latin typeface="Arial" panose="020B0604020202020204" pitchFamily="34" charset="0"/>
              <a:ea typeface="Times New Roman" panose="02020603050405020304" pitchFamily="18" charset="0"/>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endParaRPr lang="" dirty="0" smtClean="0">
              <a:latin typeface="Arial" panose="020B0604020202020204" pitchFamily="34" charset="0"/>
              <a:ea typeface="Times New Roman" panose="02020603050405020304" pitchFamily="18" charset="0"/>
              <a:cs typeface="Times New Roman" panose="02020603050405020304" pitchFamily="18" charset="0"/>
            </a:endParaRPr>
          </a:p>
        </p:txBody>
      </p:sp>
      <p:pic>
        <p:nvPicPr>
          <p:cNvPr id="12" name="Imagen 11"/>
          <p:cNvPicPr/>
          <p:nvPr/>
        </p:nvPicPr>
        <p:blipFill>
          <a:blip r:embed="rId6">
            <a:extLst>
              <a:ext uri="{28A0092B-C50C-407E-A947-70E740481C1C}">
                <a14:useLocalDpi xmlns:a14="http://schemas.microsoft.com/office/drawing/2010/main" val="0"/>
              </a:ext>
            </a:extLst>
          </a:blip>
          <a:stretch>
            <a:fillRect/>
          </a:stretch>
        </p:blipFill>
        <p:spPr>
          <a:xfrm>
            <a:off x="2555776" y="4352058"/>
            <a:ext cx="4950296" cy="2420682"/>
          </a:xfrm>
          <a:prstGeom prst="rect">
            <a:avLst/>
          </a:prstGeom>
        </p:spPr>
      </p:pic>
      <p:pic>
        <p:nvPicPr>
          <p:cNvPr id="13" name="Picture 20" descr="esfera Roja sombra"/>
          <p:cNvPicPr>
            <a:picLocks noChangeAspect="1" noChangeArrowheads="1"/>
          </p:cNvPicPr>
          <p:nvPr/>
        </p:nvPicPr>
        <p:blipFill>
          <a:blip r:embed="rId7"/>
          <a:srcRect/>
          <a:stretch>
            <a:fillRect/>
          </a:stretch>
        </p:blipFill>
        <p:spPr bwMode="auto">
          <a:xfrm>
            <a:off x="319527" y="1221194"/>
            <a:ext cx="211137" cy="219075"/>
          </a:xfrm>
          <a:prstGeom prst="rect">
            <a:avLst/>
          </a:prstGeom>
          <a:noFill/>
          <a:ln w="9525">
            <a:noFill/>
            <a:miter lim="800000"/>
            <a:headEnd/>
            <a:tailEnd/>
          </a:ln>
        </p:spPr>
      </p:pic>
      <p:sp>
        <p:nvSpPr>
          <p:cNvPr id="14" name="Rectangle 21"/>
          <p:cNvSpPr>
            <a:spLocks noChangeArrowheads="1"/>
          </p:cNvSpPr>
          <p:nvPr/>
        </p:nvSpPr>
        <p:spPr bwMode="auto">
          <a:xfrm>
            <a:off x="200464" y="1135469"/>
            <a:ext cx="8637588" cy="358775"/>
          </a:xfrm>
          <a:prstGeom prst="rect">
            <a:avLst/>
          </a:prstGeom>
          <a:noFill/>
          <a:ln w="12700">
            <a:solidFill>
              <a:srgbClr val="006699"/>
            </a:solidFill>
            <a:miter lim="800000"/>
            <a:headEnd/>
            <a:tailEnd/>
          </a:ln>
        </p:spPr>
        <p:txBody>
          <a:bodyPr wrap="none" anchor="ctr"/>
          <a:lstStyle/>
          <a:p>
            <a:endParaRPr lang="es-EC"/>
          </a:p>
        </p:txBody>
      </p:sp>
      <p:sp>
        <p:nvSpPr>
          <p:cNvPr id="15" name="Rectangle 8"/>
          <p:cNvSpPr txBox="1">
            <a:spLocks noChangeArrowheads="1"/>
          </p:cNvSpPr>
          <p:nvPr/>
        </p:nvSpPr>
        <p:spPr bwMode="auto">
          <a:xfrm>
            <a:off x="533839" y="1157694"/>
            <a:ext cx="7562850" cy="334963"/>
          </a:xfrm>
          <a:prstGeom prst="rect">
            <a:avLst/>
          </a:prstGeom>
          <a:noFill/>
          <a:ln w="9525">
            <a:noFill/>
            <a:miter lim="800000"/>
            <a:headEnd/>
            <a:tailEnd/>
          </a:ln>
        </p:spPr>
        <p:txBody>
          <a:bodyPr anchor="ctr"/>
          <a:lstStyle/>
          <a:p>
            <a:pPr eaLnBrk="0" hangingPunct="0"/>
            <a:r>
              <a:rPr lang="" b="1" dirty="0" smtClean="0"/>
              <a:t>PROTOTIPO MESA DE SERVICIOS</a:t>
            </a:r>
            <a:endParaRPr lang="es-CO" b="1" dirty="0"/>
          </a:p>
        </p:txBody>
      </p:sp>
    </p:spTree>
    <p:extLst>
      <p:ext uri="{BB962C8B-B14F-4D97-AF65-F5344CB8AC3E}">
        <p14:creationId xmlns:p14="http://schemas.microsoft.com/office/powerpoint/2010/main" val="40643859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p:cNvPicPr>
            <a:picLocks noChangeAspect="1"/>
          </p:cNvPicPr>
          <p:nvPr/>
        </p:nvPicPr>
        <p:blipFill>
          <a:blip r:embed="rId3" cstate="print"/>
          <a:srcRect/>
          <a:stretch>
            <a:fillRect/>
          </a:stretch>
        </p:blipFill>
        <p:spPr bwMode="auto">
          <a:xfrm>
            <a:off x="5652681" y="4254254"/>
            <a:ext cx="3486101" cy="2613720"/>
          </a:xfrm>
          <a:prstGeom prst="rect">
            <a:avLst/>
          </a:prstGeom>
          <a:noFill/>
          <a:ln w="9525">
            <a:noFill/>
            <a:miter lim="800000"/>
            <a:headEnd/>
            <a:tailEnd/>
          </a:ln>
        </p:spPr>
      </p:pic>
      <p:pic>
        <p:nvPicPr>
          <p:cNvPr id="20482"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sp>
        <p:nvSpPr>
          <p:cNvPr id="19" name="TextBox 18"/>
          <p:cNvSpPr txBox="1"/>
          <p:nvPr/>
        </p:nvSpPr>
        <p:spPr>
          <a:xfrm>
            <a:off x="6012160" y="240654"/>
            <a:ext cx="2045753" cy="461665"/>
          </a:xfrm>
          <a:prstGeom prst="rect">
            <a:avLst/>
          </a:prstGeom>
          <a:noFill/>
        </p:spPr>
        <p:txBody>
          <a:bodyPr wrap="none" rtlCol="0">
            <a:spAutoFit/>
          </a:bodyPr>
          <a:lstStyle/>
          <a:p>
            <a:r>
              <a:rPr lang="es-EC" sz="2400" b="1" dirty="0" smtClean="0">
                <a:solidFill>
                  <a:schemeClr val="bg1"/>
                </a:solidFill>
              </a:rPr>
              <a:t>Introducción</a:t>
            </a:r>
            <a:endParaRPr lang="es-EC" sz="2400" b="1" dirty="0">
              <a:solidFill>
                <a:schemeClr val="bg1"/>
              </a:solidFill>
            </a:endParaRPr>
          </a:p>
        </p:txBody>
      </p:sp>
      <p:pic>
        <p:nvPicPr>
          <p:cNvPr id="20" name="Imagen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3" name="CuadroTexto 2"/>
          <p:cNvSpPr txBox="1"/>
          <p:nvPr/>
        </p:nvSpPr>
        <p:spPr>
          <a:xfrm>
            <a:off x="312737" y="1272298"/>
            <a:ext cx="8518525" cy="1631216"/>
          </a:xfrm>
          <a:prstGeom prst="rect">
            <a:avLst/>
          </a:prstGeom>
          <a:noFill/>
        </p:spPr>
        <p:txBody>
          <a:bodyPr wrap="square" rtlCol="0">
            <a:spAutoFit/>
          </a:bodyPr>
          <a:lstStyle/>
          <a:p>
            <a:pPr marL="342900" indent="-342900">
              <a:buFont typeface="Arial" panose="020B0604020202020204" pitchFamily="34" charset="0"/>
              <a:buChar char="•"/>
            </a:pPr>
            <a:endParaRPr lang="" sz="2000" dirty="0" smtClean="0"/>
          </a:p>
          <a:p>
            <a:pPr algn="just">
              <a:buFont typeface="Arial" pitchFamily="34" charset="0"/>
              <a:buChar char="•"/>
            </a:pPr>
            <a:r>
              <a:rPr lang="" sz="2000" dirty="0" smtClean="0"/>
              <a:t> Debilidad </a:t>
            </a:r>
            <a:r>
              <a:rPr lang="" sz="2000" dirty="0"/>
              <a:t>reconocida: Mala gestión de Servicios Post </a:t>
            </a:r>
            <a:r>
              <a:rPr lang="" sz="2000" dirty="0" smtClean="0"/>
              <a:t>implementación.</a:t>
            </a:r>
          </a:p>
          <a:p>
            <a:pPr algn="just">
              <a:buFont typeface="Arial" pitchFamily="34" charset="0"/>
              <a:buChar char="•"/>
            </a:pPr>
            <a:r>
              <a:rPr lang="" sz="2000" dirty="0" smtClean="0"/>
              <a:t> Se desarrolló el proyecto complementario:</a:t>
            </a:r>
          </a:p>
          <a:p>
            <a:pPr algn="ctr"/>
            <a:r>
              <a:rPr lang="" sz="2000" dirty="0" smtClean="0"/>
              <a:t>“Análisis de los procesos de Gestión de Servicios en Sistran UNEC, utilizando el marco referencial ITIL edición 2011”</a:t>
            </a:r>
          </a:p>
        </p:txBody>
      </p:sp>
      <p:sp>
        <p:nvSpPr>
          <p:cNvPr id="6" name="Rectángulo 5"/>
          <p:cNvSpPr/>
          <p:nvPr/>
        </p:nvSpPr>
        <p:spPr>
          <a:xfrm>
            <a:off x="312737" y="2897448"/>
            <a:ext cx="5900934" cy="3477875"/>
          </a:xfrm>
          <a:prstGeom prst="rect">
            <a:avLst/>
          </a:prstGeom>
        </p:spPr>
        <p:txBody>
          <a:bodyPr wrap="square">
            <a:spAutoFit/>
          </a:bodyPr>
          <a:lstStyle/>
          <a:p>
            <a:pPr marL="285750" indent="-285750">
              <a:buFont typeface="Arial" panose="020B0604020202020204" pitchFamily="34" charset="0"/>
              <a:buChar char="•"/>
            </a:pPr>
            <a:r>
              <a:rPr lang="" sz="2000" dirty="0" smtClean="0"/>
              <a:t>Proporcio</a:t>
            </a:r>
            <a:r>
              <a:rPr lang="" sz="2000" dirty="0" smtClean="0"/>
              <a:t>nó</a:t>
            </a:r>
            <a:r>
              <a:rPr lang="" sz="2000" dirty="0" smtClean="0"/>
              <a:t> </a:t>
            </a:r>
            <a:r>
              <a:rPr lang="" sz="2000" dirty="0"/>
              <a:t>una Línea Base de Información sobre procesos actuales de mantenimiento:</a:t>
            </a:r>
          </a:p>
          <a:p>
            <a:pPr marL="800100" lvl="1" indent="-342900" algn="just">
              <a:spcAft>
                <a:spcPts val="0"/>
              </a:spcAft>
              <a:buFont typeface="Symbol" panose="05050102010706020507" pitchFamily="18" charset="2"/>
              <a:buChar char=""/>
            </a:pPr>
            <a:r>
              <a:rPr lang="es-ES_tradnl" sz="2000" dirty="0">
                <a:latin typeface="Arial" panose="020B0604020202020204" pitchFamily="34" charset="0"/>
                <a:ea typeface="Times New Roman" panose="02020603050405020304" pitchFamily="18" charset="0"/>
                <a:cs typeface="Times New Roman" panose="02020603050405020304" pitchFamily="18" charset="0"/>
              </a:rPr>
              <a:t>Cadena de Valor de SISTRAN;</a:t>
            </a:r>
            <a:endParaRPr lang="es-ES" sz="2000" dirty="0">
              <a:latin typeface="Arial" panose="020B0604020202020204" pitchFamily="34" charset="0"/>
              <a:ea typeface="Times New Roman" panose="02020603050405020304" pitchFamily="18" charset="0"/>
              <a:cs typeface="Times New Roman" panose="02020603050405020304" pitchFamily="18" charset="0"/>
            </a:endParaRPr>
          </a:p>
          <a:p>
            <a:pPr marL="800100" lvl="1" indent="-342900" algn="just">
              <a:spcAft>
                <a:spcPts val="0"/>
              </a:spcAft>
              <a:buFont typeface="Symbol" panose="05050102010706020507" pitchFamily="18" charset="2"/>
              <a:buChar char=""/>
            </a:pPr>
            <a:r>
              <a:rPr lang="es-ES_tradnl" sz="2000" dirty="0">
                <a:latin typeface="Arial" panose="020B0604020202020204" pitchFamily="34" charset="0"/>
                <a:ea typeface="Times New Roman" panose="02020603050405020304" pitchFamily="18" charset="0"/>
                <a:cs typeface="Times New Roman" panose="02020603050405020304" pitchFamily="18" charset="0"/>
              </a:rPr>
              <a:t>Formularios de Definición de Procesos y Subprocesos;</a:t>
            </a:r>
            <a:endParaRPr lang="es-ES" sz="2000" dirty="0">
              <a:latin typeface="Arial" panose="020B0604020202020204" pitchFamily="34" charset="0"/>
              <a:ea typeface="Times New Roman" panose="02020603050405020304" pitchFamily="18" charset="0"/>
              <a:cs typeface="Times New Roman" panose="02020603050405020304" pitchFamily="18" charset="0"/>
            </a:endParaRPr>
          </a:p>
          <a:p>
            <a:pPr marL="800100" lvl="1" indent="-342900" algn="just">
              <a:spcAft>
                <a:spcPts val="0"/>
              </a:spcAft>
              <a:buFont typeface="Symbol" panose="05050102010706020507" pitchFamily="18" charset="2"/>
              <a:buChar char=""/>
            </a:pPr>
            <a:r>
              <a:rPr lang="es-ES_tradnl" sz="2000" dirty="0">
                <a:latin typeface="Arial" panose="020B0604020202020204" pitchFamily="34" charset="0"/>
                <a:ea typeface="Times New Roman" panose="02020603050405020304" pitchFamily="18" charset="0"/>
                <a:cs typeface="Times New Roman" panose="02020603050405020304" pitchFamily="18" charset="0"/>
              </a:rPr>
              <a:t>Diagramas de Flujo Funcional;</a:t>
            </a:r>
            <a:endParaRPr lang="es-ES" sz="2000" dirty="0">
              <a:latin typeface="Arial" panose="020B0604020202020204" pitchFamily="34" charset="0"/>
              <a:ea typeface="Times New Roman" panose="02020603050405020304" pitchFamily="18" charset="0"/>
              <a:cs typeface="Times New Roman" panose="02020603050405020304" pitchFamily="18" charset="0"/>
            </a:endParaRPr>
          </a:p>
          <a:p>
            <a:pPr marL="800100" lvl="1" indent="-342900" algn="just">
              <a:spcAft>
                <a:spcPts val="0"/>
              </a:spcAft>
              <a:buFont typeface="Symbol" panose="05050102010706020507" pitchFamily="18" charset="2"/>
              <a:buChar char=""/>
            </a:pPr>
            <a:r>
              <a:rPr lang="es-ES_tradnl" sz="2000" dirty="0">
                <a:latin typeface="Arial" panose="020B0604020202020204" pitchFamily="34" charset="0"/>
                <a:ea typeface="Times New Roman" panose="02020603050405020304" pitchFamily="18" charset="0"/>
                <a:cs typeface="Times New Roman" panose="02020603050405020304" pitchFamily="18" charset="0"/>
              </a:rPr>
              <a:t>Análisis de Valor Agregado de procesos;</a:t>
            </a:r>
            <a:endParaRPr lang="es-ES" sz="2000" dirty="0">
              <a:latin typeface="Arial" panose="020B0604020202020204" pitchFamily="34" charset="0"/>
              <a:ea typeface="Times New Roman" panose="02020603050405020304" pitchFamily="18" charset="0"/>
              <a:cs typeface="Times New Roman" panose="02020603050405020304" pitchFamily="18" charset="0"/>
            </a:endParaRPr>
          </a:p>
          <a:p>
            <a:pPr marL="800100" lvl="1" indent="-342900" algn="just">
              <a:spcAft>
                <a:spcPts val="0"/>
              </a:spcAft>
              <a:buFont typeface="Symbol" panose="05050102010706020507" pitchFamily="18" charset="2"/>
              <a:buChar char=""/>
            </a:pPr>
            <a:r>
              <a:rPr lang="es-ES_tradnl" sz="2000" dirty="0">
                <a:latin typeface="Arial" panose="020B0604020202020204" pitchFamily="34" charset="0"/>
                <a:ea typeface="Times New Roman" panose="02020603050405020304" pitchFamily="18" charset="0"/>
                <a:cs typeface="Times New Roman" panose="02020603050405020304" pitchFamily="18" charset="0"/>
              </a:rPr>
              <a:t>Evaluación de Mejores Prácticas de la Gestión de Incidentes; y,</a:t>
            </a:r>
            <a:endParaRPr lang="es-ES" sz="2000" dirty="0">
              <a:latin typeface="Arial" panose="020B0604020202020204" pitchFamily="34" charset="0"/>
              <a:ea typeface="Times New Roman" panose="02020603050405020304" pitchFamily="18" charset="0"/>
              <a:cs typeface="Times New Roman" panose="02020603050405020304" pitchFamily="18" charset="0"/>
            </a:endParaRPr>
          </a:p>
          <a:p>
            <a:pPr marL="800100" lvl="1" indent="-342900" algn="just">
              <a:spcAft>
                <a:spcPts val="0"/>
              </a:spcAft>
              <a:buFont typeface="Symbol" panose="05050102010706020507" pitchFamily="18" charset="2"/>
              <a:buChar char=""/>
            </a:pPr>
            <a:r>
              <a:rPr lang="es-ES_tradnl"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Análisis FODA del actual proceso de </a:t>
            </a:r>
            <a:r>
              <a:rPr lang="" sz="2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Mantenimiento</a:t>
            </a:r>
            <a:r>
              <a:rPr lang="es-ES_tradnl" sz="2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s-ES" sz="2000" dirty="0"/>
          </a:p>
        </p:txBody>
      </p:sp>
      <p:sp>
        <p:nvSpPr>
          <p:cNvPr id="28" name="Rectangle 4"/>
          <p:cNvSpPr>
            <a:spLocks noChangeArrowheads="1"/>
          </p:cNvSpPr>
          <p:nvPr/>
        </p:nvSpPr>
        <p:spPr bwMode="auto">
          <a:xfrm>
            <a:off x="276225" y="1178579"/>
            <a:ext cx="8637588" cy="358775"/>
          </a:xfrm>
          <a:prstGeom prst="rect">
            <a:avLst/>
          </a:prstGeom>
          <a:solidFill>
            <a:schemeClr val="bg1">
              <a:alpha val="63000"/>
            </a:schemeClr>
          </a:solidFill>
          <a:ln w="12700">
            <a:solidFill>
              <a:srgbClr val="006699"/>
            </a:solidFill>
            <a:miter lim="800000"/>
            <a:headEnd/>
            <a:tailEnd/>
          </a:ln>
        </p:spPr>
        <p:txBody>
          <a:bodyPr wrap="none" anchor="ctr"/>
          <a:lstStyle/>
          <a:p>
            <a:endParaRPr lang="es-EC"/>
          </a:p>
        </p:txBody>
      </p:sp>
      <p:pic>
        <p:nvPicPr>
          <p:cNvPr id="29" name="Picture 3" descr="esfera Roja sombra"/>
          <p:cNvPicPr>
            <a:picLocks noChangeAspect="1" noChangeArrowheads="1"/>
          </p:cNvPicPr>
          <p:nvPr/>
        </p:nvPicPr>
        <p:blipFill>
          <a:blip r:embed="rId6"/>
          <a:srcRect/>
          <a:stretch>
            <a:fillRect/>
          </a:stretch>
        </p:blipFill>
        <p:spPr bwMode="auto">
          <a:xfrm>
            <a:off x="411345" y="1248428"/>
            <a:ext cx="211137" cy="219075"/>
          </a:xfrm>
          <a:prstGeom prst="rect">
            <a:avLst/>
          </a:prstGeom>
          <a:noFill/>
          <a:ln w="9525">
            <a:noFill/>
            <a:miter lim="800000"/>
            <a:headEnd/>
            <a:tailEnd/>
          </a:ln>
        </p:spPr>
      </p:pic>
      <p:sp>
        <p:nvSpPr>
          <p:cNvPr id="30" name="Rectangle 8"/>
          <p:cNvSpPr>
            <a:spLocks noGrp="1" noChangeArrowheads="1"/>
          </p:cNvSpPr>
          <p:nvPr>
            <p:ph type="title" idx="4294967295"/>
          </p:nvPr>
        </p:nvSpPr>
        <p:spPr>
          <a:xfrm>
            <a:off x="609600" y="1200804"/>
            <a:ext cx="7562850" cy="334963"/>
          </a:xfrm>
        </p:spPr>
        <p:txBody>
          <a:bodyPr/>
          <a:lstStyle/>
          <a:p>
            <a:pPr algn="l"/>
            <a:r>
              <a:rPr lang="es-CO" sz="1800" b="1" dirty="0" smtClean="0">
                <a:solidFill>
                  <a:schemeClr val="tx1"/>
                </a:solidFill>
              </a:rPr>
              <a:t>ANTECEDENTES</a:t>
            </a:r>
          </a:p>
        </p:txBody>
      </p:sp>
      <p:pic>
        <p:nvPicPr>
          <p:cNvPr id="12"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064" y="1714488"/>
            <a:ext cx="114300" cy="114300"/>
          </a:xfrm>
          <a:prstGeom prst="rect">
            <a:avLst/>
          </a:prstGeom>
        </p:spPr>
      </p:pic>
      <p:pic>
        <p:nvPicPr>
          <p:cNvPr id="13"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615" y="2005816"/>
            <a:ext cx="114300" cy="114300"/>
          </a:xfrm>
          <a:prstGeom prst="rect">
            <a:avLst/>
          </a:prstGeom>
        </p:spPr>
      </p:pic>
      <p:pic>
        <p:nvPicPr>
          <p:cNvPr id="14"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335" y="3037439"/>
            <a:ext cx="114300" cy="114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9" name="TextBox 8"/>
          <p:cNvSpPr txBox="1"/>
          <p:nvPr/>
        </p:nvSpPr>
        <p:spPr>
          <a:xfrm>
            <a:off x="3552842" y="226366"/>
            <a:ext cx="4506362" cy="461665"/>
          </a:xfrm>
          <a:prstGeom prst="rect">
            <a:avLst/>
          </a:prstGeom>
          <a:noFill/>
        </p:spPr>
        <p:txBody>
          <a:bodyPr wrap="none" rtlCol="0">
            <a:spAutoFit/>
          </a:bodyPr>
          <a:lstStyle/>
          <a:p>
            <a:r>
              <a:rPr lang="" sz="2400" b="1" dirty="0" smtClean="0">
                <a:solidFill>
                  <a:schemeClr val="bg1"/>
                </a:solidFill>
              </a:rPr>
              <a:t>Implementación del Prototipo</a:t>
            </a:r>
            <a:endParaRPr lang="es-EC" sz="2400" b="1" dirty="0">
              <a:solidFill>
                <a:schemeClr val="bg1"/>
              </a:solidFill>
            </a:endParaRPr>
          </a:p>
        </p:txBody>
      </p:sp>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1" name="Rectángulo 10"/>
          <p:cNvSpPr/>
          <p:nvPr/>
        </p:nvSpPr>
        <p:spPr>
          <a:xfrm>
            <a:off x="121384" y="914396"/>
            <a:ext cx="9203144" cy="1831271"/>
          </a:xfrm>
          <a:prstGeom prst="rect">
            <a:avLst/>
          </a:prstGeom>
        </p:spPr>
        <p:txBody>
          <a:bodyPr wrap="square">
            <a:spAutoFit/>
          </a:bodyPr>
          <a:lstStyle/>
          <a:p>
            <a:pPr marL="742950" lvl="1" indent="-285750">
              <a:buFont typeface="Arial" panose="020B0604020202020204" pitchFamily="34" charset="0"/>
              <a:buChar char="•"/>
            </a:pPr>
            <a:r>
              <a:rPr lang="es-ES_tradnl" b="1" dirty="0"/>
              <a:t>Análisis de Valor Agregado del proceso propuesto </a:t>
            </a:r>
            <a:endParaRPr lang="" b="1" dirty="0" smtClean="0"/>
          </a:p>
          <a:p>
            <a:pPr lvl="2"/>
            <a:r>
              <a:rPr lang="es-ES_tradnl" b="1" dirty="0" smtClean="0"/>
              <a:t>P.3</a:t>
            </a:r>
            <a:r>
              <a:rPr lang="es-ES_tradnl" b="1" dirty="0"/>
              <a:t>. “Gestión de </a:t>
            </a:r>
            <a:r>
              <a:rPr lang="es-ES_tradnl" b="1" dirty="0" smtClean="0"/>
              <a:t>Incidentes”</a:t>
            </a:r>
            <a:endParaRPr lang="" b="1" dirty="0" smtClean="0"/>
          </a:p>
          <a:p>
            <a:pPr lvl="2"/>
            <a:endParaRPr lang="" dirty="0">
              <a:latin typeface="Arial" panose="020B0604020202020204" pitchFamily="34" charset="0"/>
              <a:cs typeface="Times New Roman" panose="02020603050405020304" pitchFamily="18" charset="0"/>
            </a:endParaRPr>
          </a:p>
          <a:p>
            <a:pPr marL="742950" lvl="1" indent="-285750">
              <a:buFont typeface="Arial" panose="020B0604020202020204" pitchFamily="34" charset="0"/>
              <a:buChar char="•"/>
            </a:pPr>
            <a:r>
              <a:rPr lang="es-ES_tradnl" sz="1600" b="1" dirty="0" smtClean="0"/>
              <a:t>Análisis </a:t>
            </a:r>
            <a:r>
              <a:rPr lang="es-ES_tradnl" sz="1600" b="1" dirty="0"/>
              <a:t>de Valor Agregado del subproceso propuesto </a:t>
            </a:r>
            <a:endParaRPr lang="" sz="1600" b="1" dirty="0" smtClean="0"/>
          </a:p>
          <a:p>
            <a:pPr lvl="1"/>
            <a:r>
              <a:rPr lang="" sz="1600" b="1" dirty="0"/>
              <a:t>	</a:t>
            </a:r>
            <a:r>
              <a:rPr lang="es-ES_tradnl" sz="1600" b="1" dirty="0" smtClean="0"/>
              <a:t>P.3.1</a:t>
            </a:r>
            <a:r>
              <a:rPr lang="es-ES_tradnl" sz="1600" b="1" dirty="0"/>
              <a:t>. “Recepción y Registro de Incidentes”</a:t>
            </a:r>
            <a:endParaRPr lang="es-ES" sz="1600" b="1" dirty="0"/>
          </a:p>
          <a:p>
            <a:pPr marL="285750" indent="-285750" algn="just">
              <a:lnSpc>
                <a:spcPct val="150000"/>
              </a:lnSpc>
              <a:spcAft>
                <a:spcPts val="0"/>
              </a:spcAft>
              <a:buFont typeface="Arial" panose="020B0604020202020204" pitchFamily="34" charset="0"/>
              <a:buChar char="•"/>
            </a:pPr>
            <a:endParaRPr lang="" dirty="0" smtClean="0">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6"/>
          <a:stretch>
            <a:fillRect/>
          </a:stretch>
        </p:blipFill>
        <p:spPr>
          <a:xfrm>
            <a:off x="515441" y="2348880"/>
            <a:ext cx="7800975" cy="3286125"/>
          </a:xfrm>
          <a:prstGeom prst="rect">
            <a:avLst/>
          </a:prstGeom>
        </p:spPr>
      </p:pic>
      <p:pic>
        <p:nvPicPr>
          <p:cNvPr id="16"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568" y="1044283"/>
            <a:ext cx="114300" cy="114300"/>
          </a:xfrm>
          <a:prstGeom prst="rect">
            <a:avLst/>
          </a:prstGeom>
        </p:spPr>
      </p:pic>
      <p:sp>
        <p:nvSpPr>
          <p:cNvPr id="4" name="Rectángulo 3"/>
          <p:cNvSpPr/>
          <p:nvPr/>
        </p:nvSpPr>
        <p:spPr>
          <a:xfrm>
            <a:off x="395536" y="5635005"/>
            <a:ext cx="8496944" cy="923330"/>
          </a:xfrm>
          <a:prstGeom prst="rect">
            <a:avLst/>
          </a:prstGeom>
        </p:spPr>
        <p:txBody>
          <a:bodyPr wrap="square">
            <a:spAutoFit/>
          </a:bodyPr>
          <a:lstStyle/>
          <a:p>
            <a:pPr marL="285750" indent="-285750">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D</a:t>
            </a:r>
            <a:r>
              <a:rPr lang="es-ES_tradnl" dirty="0" err="1" smtClean="0">
                <a:latin typeface="Arial" panose="020B0604020202020204" pitchFamily="34" charset="0"/>
                <a:ea typeface="Times New Roman" panose="02020603050405020304" pitchFamily="18" charset="0"/>
                <a:cs typeface="Times New Roman" panose="02020603050405020304" pitchFamily="18" charset="0"/>
              </a:rPr>
              <a:t>isminución</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a:latin typeface="Arial" panose="020B0604020202020204" pitchFamily="34" charset="0"/>
                <a:ea typeface="Times New Roman" panose="02020603050405020304" pitchFamily="18" charset="0"/>
                <a:cs typeface="Times New Roman" panose="02020603050405020304" pitchFamily="18" charset="0"/>
              </a:rPr>
              <a:t>de 3.5 horas, </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62</a:t>
            </a:r>
            <a:r>
              <a:rPr lang="es-ES_tradnl" dirty="0">
                <a:latin typeface="Arial" panose="020B0604020202020204" pitchFamily="34" charset="0"/>
                <a:ea typeface="Times New Roman" panose="02020603050405020304" pitchFamily="18" charset="0"/>
                <a:cs typeface="Times New Roman" panose="02020603050405020304" pitchFamily="18" charset="0"/>
              </a:rPr>
              <a:t>% del tiempo total del </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subproceso</a:t>
            </a:r>
            <a:endParaRPr lang="" dirty="0" smtClean="0">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D</a:t>
            </a:r>
            <a:r>
              <a:rPr lang="es-ES_tradnl" dirty="0" err="1" smtClean="0">
                <a:latin typeface="Arial" panose="020B0604020202020204" pitchFamily="34" charset="0"/>
                <a:ea typeface="Times New Roman" panose="02020603050405020304" pitchFamily="18" charset="0"/>
                <a:cs typeface="Times New Roman" panose="02020603050405020304" pitchFamily="18" charset="0"/>
              </a:rPr>
              <a:t>isminuye</a:t>
            </a:r>
            <a:r>
              <a:rPr lang="" dirty="0" smtClean="0">
                <a:latin typeface="Arial" panose="020B0604020202020204" pitchFamily="34" charset="0"/>
                <a:ea typeface="Times New Roman" panose="02020603050405020304" pitchFamily="18" charset="0"/>
                <a:cs typeface="Times New Roman" panose="02020603050405020304" pitchFamily="18" charset="0"/>
              </a:rPr>
              <a:t>n</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actividad</a:t>
            </a:r>
            <a:r>
              <a:rPr lang="" dirty="0" smtClean="0">
                <a:latin typeface="Arial" panose="020B0604020202020204" pitchFamily="34" charset="0"/>
                <a:ea typeface="Times New Roman" panose="02020603050405020304" pitchFamily="18" charset="0"/>
                <a:cs typeface="Times New Roman" panose="02020603050405020304" pitchFamily="18" charset="0"/>
              </a:rPr>
              <a:t>es: </a:t>
            </a:r>
            <a:r>
              <a:rPr lang="" dirty="0" smtClean="0">
                <a:latin typeface="Arial" panose="020B0604020202020204" pitchFamily="34" charset="0"/>
                <a:ea typeface="Times New Roman" panose="02020603050405020304" pitchFamily="18" charset="0"/>
                <a:cs typeface="Times New Roman" panose="02020603050405020304" pitchFamily="18" charset="0"/>
              </a:rPr>
              <a:t>VAC</a:t>
            </a:r>
            <a:r>
              <a:rPr lang="" dirty="0" smtClean="0">
                <a:latin typeface="Arial" panose="020B0604020202020204" pitchFamily="34" charset="0"/>
                <a:ea typeface="Times New Roman" panose="02020603050405020304" pitchFamily="18" charset="0"/>
                <a:cs typeface="Times New Roman" panose="02020603050405020304" pitchFamily="18" charset="0"/>
              </a:rPr>
              <a:t> y </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Demora</a:t>
            </a:r>
            <a:endParaRPr lang="" dirty="0" smtClean="0">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A</a:t>
            </a:r>
            <a:r>
              <a:rPr lang="es-ES_tradnl" dirty="0" err="1" smtClean="0">
                <a:latin typeface="Arial" panose="020B0604020202020204" pitchFamily="34" charset="0"/>
                <a:ea typeface="Times New Roman" panose="02020603050405020304" pitchFamily="18" charset="0"/>
                <a:cs typeface="Times New Roman" panose="02020603050405020304" pitchFamily="18" charset="0"/>
              </a:rPr>
              <a:t>umentan</a:t>
            </a:r>
            <a:r>
              <a:rPr lang=""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actividades</a:t>
            </a:r>
            <a:r>
              <a:rPr lang="" dirty="0" smtClean="0">
                <a:latin typeface="Arial" panose="020B0604020202020204" pitchFamily="34" charset="0"/>
                <a:ea typeface="Times New Roman" panose="02020603050405020304" pitchFamily="18" charset="0"/>
                <a:cs typeface="Times New Roman" panose="02020603050405020304" pitchFamily="18" charset="0"/>
              </a:rPr>
              <a:t>:</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a:latin typeface="Arial" panose="020B0604020202020204" pitchFamily="34" charset="0"/>
                <a:ea typeface="Times New Roman" panose="02020603050405020304" pitchFamily="18" charset="0"/>
                <a:cs typeface="Times New Roman" panose="02020603050405020304" pitchFamily="18" charset="0"/>
              </a:rPr>
              <a:t>Preparación y </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Control</a:t>
            </a:r>
            <a:endParaRPr lang="es-ES" dirty="0"/>
          </a:p>
        </p:txBody>
      </p:sp>
    </p:spTree>
    <p:extLst>
      <p:ext uri="{BB962C8B-B14F-4D97-AF65-F5344CB8AC3E}">
        <p14:creationId xmlns:p14="http://schemas.microsoft.com/office/powerpoint/2010/main" val="18677807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9" name="TextBox 8"/>
          <p:cNvSpPr txBox="1"/>
          <p:nvPr/>
        </p:nvSpPr>
        <p:spPr>
          <a:xfrm>
            <a:off x="3552842" y="226366"/>
            <a:ext cx="4506362" cy="461665"/>
          </a:xfrm>
          <a:prstGeom prst="rect">
            <a:avLst/>
          </a:prstGeom>
          <a:noFill/>
        </p:spPr>
        <p:txBody>
          <a:bodyPr wrap="none" rtlCol="0">
            <a:spAutoFit/>
          </a:bodyPr>
          <a:lstStyle/>
          <a:p>
            <a:r>
              <a:rPr lang="" sz="2400" b="1" dirty="0" smtClean="0">
                <a:solidFill>
                  <a:schemeClr val="bg1"/>
                </a:solidFill>
              </a:rPr>
              <a:t>Implementación del Prototipo</a:t>
            </a:r>
            <a:endParaRPr lang="es-EC" sz="2400" b="1" dirty="0">
              <a:solidFill>
                <a:schemeClr val="bg1"/>
              </a:solidFill>
            </a:endParaRPr>
          </a:p>
        </p:txBody>
      </p:sp>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1" name="Rectángulo 10"/>
          <p:cNvSpPr/>
          <p:nvPr/>
        </p:nvSpPr>
        <p:spPr>
          <a:xfrm>
            <a:off x="121384" y="914396"/>
            <a:ext cx="9203144" cy="584775"/>
          </a:xfrm>
          <a:prstGeom prst="rect">
            <a:avLst/>
          </a:prstGeom>
        </p:spPr>
        <p:txBody>
          <a:bodyPr wrap="square">
            <a:spAutoFit/>
          </a:bodyPr>
          <a:lstStyle/>
          <a:p>
            <a:pPr marL="742950" lvl="1" indent="-285750">
              <a:buFont typeface="Arial" panose="020B0604020202020204" pitchFamily="34" charset="0"/>
              <a:buChar char="•"/>
            </a:pPr>
            <a:r>
              <a:rPr lang="es-ES_tradnl" sz="1600" b="1" dirty="0" smtClean="0"/>
              <a:t>Análisis </a:t>
            </a:r>
            <a:r>
              <a:rPr lang="es-ES_tradnl" sz="1600" b="1" dirty="0"/>
              <a:t>de Valor Agregado del subproceso propuesto </a:t>
            </a:r>
            <a:endParaRPr lang="" sz="1600" b="1" dirty="0" smtClean="0"/>
          </a:p>
          <a:p>
            <a:pPr lvl="1"/>
            <a:r>
              <a:rPr lang="" sz="1600" b="1" dirty="0"/>
              <a:t>	</a:t>
            </a:r>
            <a:r>
              <a:rPr lang="es-ES_tradnl" sz="1600" dirty="0"/>
              <a:t> </a:t>
            </a:r>
            <a:r>
              <a:rPr lang="es-ES_tradnl" sz="1600" b="1" dirty="0"/>
              <a:t>P.3.2. “Asignación y Soporte Inicial”</a:t>
            </a:r>
            <a:endParaRPr lang="" b="1" dirty="0" smtClean="0">
              <a:latin typeface="Arial" panose="020B0604020202020204" pitchFamily="34" charset="0"/>
              <a:ea typeface="Times New Roman" panose="02020603050405020304" pitchFamily="18" charset="0"/>
              <a:cs typeface="Times New Roman" panose="02020603050405020304" pitchFamily="18" charset="0"/>
            </a:endParaRPr>
          </a:p>
        </p:txBody>
      </p:sp>
      <p:pic>
        <p:nvPicPr>
          <p:cNvPr id="16"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68" y="1044283"/>
            <a:ext cx="114300" cy="114300"/>
          </a:xfrm>
          <a:prstGeom prst="rect">
            <a:avLst/>
          </a:prstGeom>
        </p:spPr>
      </p:pic>
      <p:sp>
        <p:nvSpPr>
          <p:cNvPr id="4" name="Rectángulo 3"/>
          <p:cNvSpPr/>
          <p:nvPr/>
        </p:nvSpPr>
        <p:spPr>
          <a:xfrm>
            <a:off x="683568" y="5301208"/>
            <a:ext cx="8496944" cy="923330"/>
          </a:xfrm>
          <a:prstGeom prst="rect">
            <a:avLst/>
          </a:prstGeom>
        </p:spPr>
        <p:txBody>
          <a:bodyPr wrap="square">
            <a:spAutoFit/>
          </a:bodyPr>
          <a:lstStyle/>
          <a:p>
            <a:pPr marL="285750" indent="-285750">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D</a:t>
            </a:r>
            <a:r>
              <a:rPr lang="es-ES_tradnl" dirty="0" err="1" smtClean="0">
                <a:latin typeface="Arial" panose="020B0604020202020204" pitchFamily="34" charset="0"/>
                <a:ea typeface="Times New Roman" panose="02020603050405020304" pitchFamily="18" charset="0"/>
                <a:cs typeface="Times New Roman" panose="02020603050405020304" pitchFamily="18" charset="0"/>
              </a:rPr>
              <a:t>isminución</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a:latin typeface="Arial" panose="020B0604020202020204" pitchFamily="34" charset="0"/>
                <a:ea typeface="Times New Roman" panose="02020603050405020304" pitchFamily="18" charset="0"/>
                <a:cs typeface="Times New Roman" panose="02020603050405020304" pitchFamily="18" charset="0"/>
              </a:rPr>
              <a:t>de </a:t>
            </a:r>
            <a:r>
              <a:rPr lang="" dirty="0" smtClean="0">
                <a:latin typeface="Arial" panose="020B0604020202020204" pitchFamily="34" charset="0"/>
                <a:ea typeface="Times New Roman" panose="02020603050405020304" pitchFamily="18" charset="0"/>
                <a:cs typeface="Times New Roman" panose="02020603050405020304" pitchFamily="18" charset="0"/>
              </a:rPr>
              <a:t>6.8</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a:latin typeface="Arial" panose="020B0604020202020204" pitchFamily="34" charset="0"/>
                <a:ea typeface="Times New Roman" panose="02020603050405020304" pitchFamily="18" charset="0"/>
                <a:cs typeface="Times New Roman" panose="02020603050405020304" pitchFamily="18" charset="0"/>
              </a:rPr>
              <a:t>horas, </a:t>
            </a:r>
            <a:r>
              <a:rPr lang="" dirty="0" smtClean="0">
                <a:latin typeface="Arial" panose="020B0604020202020204" pitchFamily="34" charset="0"/>
                <a:ea typeface="Times New Roman" panose="02020603050405020304" pitchFamily="18" charset="0"/>
                <a:cs typeface="Times New Roman" panose="02020603050405020304" pitchFamily="18" charset="0"/>
              </a:rPr>
              <a:t>70</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a:latin typeface="Arial" panose="020B0604020202020204" pitchFamily="34" charset="0"/>
                <a:ea typeface="Times New Roman" panose="02020603050405020304" pitchFamily="18" charset="0"/>
                <a:cs typeface="Times New Roman" panose="02020603050405020304" pitchFamily="18" charset="0"/>
              </a:rPr>
              <a:t>del tiempo total del </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subproceso</a:t>
            </a:r>
            <a:endParaRPr lang="" dirty="0" smtClean="0">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D</a:t>
            </a:r>
            <a:r>
              <a:rPr lang="es-ES_tradnl" dirty="0" err="1" smtClean="0">
                <a:latin typeface="Arial" panose="020B0604020202020204" pitchFamily="34" charset="0"/>
                <a:ea typeface="Times New Roman" panose="02020603050405020304" pitchFamily="18" charset="0"/>
                <a:cs typeface="Times New Roman" panose="02020603050405020304" pitchFamily="18" charset="0"/>
              </a:rPr>
              <a:t>isminuye</a:t>
            </a:r>
            <a:r>
              <a:rPr lang="" dirty="0" smtClean="0">
                <a:latin typeface="Arial" panose="020B0604020202020204" pitchFamily="34" charset="0"/>
                <a:ea typeface="Times New Roman" panose="02020603050405020304" pitchFamily="18" charset="0"/>
                <a:cs typeface="Times New Roman" panose="02020603050405020304" pitchFamily="18" charset="0"/>
              </a:rPr>
              <a:t>n</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actividad</a:t>
            </a:r>
            <a:r>
              <a:rPr lang="" dirty="0" smtClean="0">
                <a:latin typeface="Arial" panose="020B0604020202020204" pitchFamily="34" charset="0"/>
                <a:ea typeface="Times New Roman" panose="02020603050405020304" pitchFamily="18" charset="0"/>
                <a:cs typeface="Times New Roman" panose="02020603050405020304" pitchFamily="18" charset="0"/>
              </a:rPr>
              <a:t>es: </a:t>
            </a:r>
            <a:r>
              <a:rPr lang="" dirty="0" smtClean="0">
                <a:latin typeface="Arial" panose="020B0604020202020204" pitchFamily="34" charset="0"/>
                <a:ea typeface="Times New Roman" panose="02020603050405020304" pitchFamily="18" charset="0"/>
                <a:cs typeface="Times New Roman" panose="02020603050405020304" pitchFamily="18" charset="0"/>
              </a:rPr>
              <a:t>VAC</a:t>
            </a:r>
            <a:r>
              <a:rPr lang=""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smtClean="0"/>
              <a:t>Movimiento</a:t>
            </a:r>
            <a:r>
              <a:rPr lang="" dirty="0"/>
              <a:t> </a:t>
            </a:r>
            <a:r>
              <a:rPr lang="" dirty="0" smtClean="0"/>
              <a:t>y</a:t>
            </a:r>
            <a:r>
              <a:rPr lang="" dirty="0" smtClean="0"/>
              <a:t> </a:t>
            </a:r>
            <a:r>
              <a:rPr lang="es-ES_tradnl" dirty="0" smtClean="0"/>
              <a:t>Control</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t>
            </a:r>
            <a:endParaRPr lang="" dirty="0" smtClean="0">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A</a:t>
            </a:r>
            <a:r>
              <a:rPr lang="es-ES_tradnl" dirty="0" err="1" smtClean="0">
                <a:latin typeface="Arial" panose="020B0604020202020204" pitchFamily="34" charset="0"/>
                <a:ea typeface="Times New Roman" panose="02020603050405020304" pitchFamily="18" charset="0"/>
                <a:cs typeface="Times New Roman" panose="02020603050405020304" pitchFamily="18" charset="0"/>
              </a:rPr>
              <a:t>umentan</a:t>
            </a:r>
            <a:r>
              <a:rPr lang=""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actividades</a:t>
            </a:r>
            <a:r>
              <a:rPr lang="" dirty="0" smtClean="0">
                <a:latin typeface="Arial" panose="020B0604020202020204" pitchFamily="34" charset="0"/>
                <a:ea typeface="Times New Roman" panose="02020603050405020304" pitchFamily="18" charset="0"/>
                <a:cs typeface="Times New Roman" panose="02020603050405020304" pitchFamily="18" charset="0"/>
              </a:rPr>
              <a:t>:</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t>
            </a:r>
            <a:r>
              <a:rPr lang="" dirty="0" smtClean="0">
                <a:latin typeface="Arial" panose="020B0604020202020204" pitchFamily="34" charset="0"/>
                <a:ea typeface="Times New Roman" panose="02020603050405020304" pitchFamily="18" charset="0"/>
                <a:cs typeface="Times New Roman" panose="02020603050405020304" pitchFamily="18" charset="0"/>
              </a:rPr>
              <a:t>VAE</a:t>
            </a:r>
            <a:endParaRPr lang="es-ES" dirty="0"/>
          </a:p>
        </p:txBody>
      </p:sp>
      <p:pic>
        <p:nvPicPr>
          <p:cNvPr id="5" name="Imagen 4"/>
          <p:cNvPicPr>
            <a:picLocks noChangeAspect="1"/>
          </p:cNvPicPr>
          <p:nvPr/>
        </p:nvPicPr>
        <p:blipFill>
          <a:blip r:embed="rId7"/>
          <a:stretch>
            <a:fillRect/>
          </a:stretch>
        </p:blipFill>
        <p:spPr>
          <a:xfrm>
            <a:off x="363452" y="1631790"/>
            <a:ext cx="8629269" cy="3443258"/>
          </a:xfrm>
          <a:prstGeom prst="rect">
            <a:avLst/>
          </a:prstGeom>
        </p:spPr>
      </p:pic>
    </p:spTree>
    <p:extLst>
      <p:ext uri="{BB962C8B-B14F-4D97-AF65-F5344CB8AC3E}">
        <p14:creationId xmlns:p14="http://schemas.microsoft.com/office/powerpoint/2010/main" val="1276935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9" name="TextBox 8"/>
          <p:cNvSpPr txBox="1"/>
          <p:nvPr/>
        </p:nvSpPr>
        <p:spPr>
          <a:xfrm>
            <a:off x="3552842" y="226366"/>
            <a:ext cx="4506362" cy="461665"/>
          </a:xfrm>
          <a:prstGeom prst="rect">
            <a:avLst/>
          </a:prstGeom>
          <a:noFill/>
        </p:spPr>
        <p:txBody>
          <a:bodyPr wrap="none" rtlCol="0">
            <a:spAutoFit/>
          </a:bodyPr>
          <a:lstStyle/>
          <a:p>
            <a:r>
              <a:rPr lang="" sz="2400" b="1" dirty="0" smtClean="0">
                <a:solidFill>
                  <a:schemeClr val="bg1"/>
                </a:solidFill>
              </a:rPr>
              <a:t>Implementación del Prototipo</a:t>
            </a:r>
            <a:endParaRPr lang="es-EC" sz="2400" b="1" dirty="0">
              <a:solidFill>
                <a:schemeClr val="bg1"/>
              </a:solidFill>
            </a:endParaRPr>
          </a:p>
        </p:txBody>
      </p:sp>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1" name="Rectángulo 10"/>
          <p:cNvSpPr/>
          <p:nvPr/>
        </p:nvSpPr>
        <p:spPr>
          <a:xfrm>
            <a:off x="121384" y="914396"/>
            <a:ext cx="9203144" cy="584775"/>
          </a:xfrm>
          <a:prstGeom prst="rect">
            <a:avLst/>
          </a:prstGeom>
        </p:spPr>
        <p:txBody>
          <a:bodyPr wrap="square">
            <a:spAutoFit/>
          </a:bodyPr>
          <a:lstStyle/>
          <a:p>
            <a:pPr marL="742950" lvl="1" indent="-285750">
              <a:buFont typeface="Arial" panose="020B0604020202020204" pitchFamily="34" charset="0"/>
              <a:buChar char="•"/>
            </a:pPr>
            <a:r>
              <a:rPr lang="es-ES_tradnl" sz="1600" b="1" dirty="0" smtClean="0"/>
              <a:t>Análisis </a:t>
            </a:r>
            <a:r>
              <a:rPr lang="es-ES_tradnl" sz="1600" b="1" dirty="0"/>
              <a:t>de Valor Agregado del subproceso propuesto </a:t>
            </a:r>
            <a:endParaRPr lang="" sz="1600" b="1" dirty="0" smtClean="0"/>
          </a:p>
          <a:p>
            <a:pPr lvl="1"/>
            <a:r>
              <a:rPr lang="" sz="1600" b="1" dirty="0"/>
              <a:t>	</a:t>
            </a:r>
            <a:r>
              <a:rPr lang="es-ES_tradnl" sz="1600" b="1" dirty="0"/>
              <a:t> P.3.3. “Diagnóstico y Resolución”</a:t>
            </a:r>
            <a:endParaRPr lang="" b="1" dirty="0" smtClean="0">
              <a:latin typeface="Arial" panose="020B0604020202020204" pitchFamily="34" charset="0"/>
              <a:ea typeface="Times New Roman" panose="02020603050405020304" pitchFamily="18" charset="0"/>
              <a:cs typeface="Times New Roman" panose="02020603050405020304" pitchFamily="18" charset="0"/>
            </a:endParaRPr>
          </a:p>
        </p:txBody>
      </p:sp>
      <p:pic>
        <p:nvPicPr>
          <p:cNvPr id="16"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68" y="1044283"/>
            <a:ext cx="114300" cy="114300"/>
          </a:xfrm>
          <a:prstGeom prst="rect">
            <a:avLst/>
          </a:prstGeom>
        </p:spPr>
      </p:pic>
      <p:sp>
        <p:nvSpPr>
          <p:cNvPr id="4" name="Rectángulo 3"/>
          <p:cNvSpPr/>
          <p:nvPr/>
        </p:nvSpPr>
        <p:spPr>
          <a:xfrm>
            <a:off x="683568" y="5301208"/>
            <a:ext cx="8496944" cy="923330"/>
          </a:xfrm>
          <a:prstGeom prst="rect">
            <a:avLst/>
          </a:prstGeom>
        </p:spPr>
        <p:txBody>
          <a:bodyPr wrap="square">
            <a:spAutoFit/>
          </a:bodyPr>
          <a:lstStyle/>
          <a:p>
            <a:pPr marL="285750" indent="-285750">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D</a:t>
            </a:r>
            <a:r>
              <a:rPr lang="es-ES_tradnl" dirty="0" err="1" smtClean="0">
                <a:latin typeface="Arial" panose="020B0604020202020204" pitchFamily="34" charset="0"/>
                <a:ea typeface="Times New Roman" panose="02020603050405020304" pitchFamily="18" charset="0"/>
                <a:cs typeface="Times New Roman" panose="02020603050405020304" pitchFamily="18" charset="0"/>
              </a:rPr>
              <a:t>isminución</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a:latin typeface="Arial" panose="020B0604020202020204" pitchFamily="34" charset="0"/>
                <a:ea typeface="Times New Roman" panose="02020603050405020304" pitchFamily="18" charset="0"/>
                <a:cs typeface="Times New Roman" panose="02020603050405020304" pitchFamily="18" charset="0"/>
              </a:rPr>
              <a:t>de </a:t>
            </a:r>
            <a:r>
              <a:rPr lang="" dirty="0" smtClean="0">
                <a:latin typeface="Arial" panose="020B0604020202020204" pitchFamily="34" charset="0"/>
                <a:ea typeface="Times New Roman" panose="02020603050405020304" pitchFamily="18" charset="0"/>
                <a:cs typeface="Times New Roman" panose="02020603050405020304" pitchFamily="18" charset="0"/>
              </a:rPr>
              <a:t>13.5</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a:latin typeface="Arial" panose="020B0604020202020204" pitchFamily="34" charset="0"/>
                <a:ea typeface="Times New Roman" panose="02020603050405020304" pitchFamily="18" charset="0"/>
                <a:cs typeface="Times New Roman" panose="02020603050405020304" pitchFamily="18" charset="0"/>
              </a:rPr>
              <a:t>horas, </a:t>
            </a:r>
            <a:r>
              <a:rPr lang="" dirty="0" smtClean="0">
                <a:latin typeface="Arial" panose="020B0604020202020204" pitchFamily="34" charset="0"/>
                <a:ea typeface="Times New Roman" panose="02020603050405020304" pitchFamily="18" charset="0"/>
                <a:cs typeface="Times New Roman" panose="02020603050405020304" pitchFamily="18" charset="0"/>
              </a:rPr>
              <a:t>39</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a:latin typeface="Arial" panose="020B0604020202020204" pitchFamily="34" charset="0"/>
                <a:ea typeface="Times New Roman" panose="02020603050405020304" pitchFamily="18" charset="0"/>
                <a:cs typeface="Times New Roman" panose="02020603050405020304" pitchFamily="18" charset="0"/>
              </a:rPr>
              <a:t>del tiempo total del </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subproceso</a:t>
            </a:r>
            <a:endParaRPr lang="" dirty="0" smtClean="0">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D</a:t>
            </a:r>
            <a:r>
              <a:rPr lang="es-ES_tradnl" dirty="0" err="1" smtClean="0">
                <a:latin typeface="Arial" panose="020B0604020202020204" pitchFamily="34" charset="0"/>
                <a:ea typeface="Times New Roman" panose="02020603050405020304" pitchFamily="18" charset="0"/>
                <a:cs typeface="Times New Roman" panose="02020603050405020304" pitchFamily="18" charset="0"/>
              </a:rPr>
              <a:t>isminuye</a:t>
            </a:r>
            <a:r>
              <a:rPr lang="" dirty="0" smtClean="0">
                <a:latin typeface="Arial" panose="020B0604020202020204" pitchFamily="34" charset="0"/>
                <a:ea typeface="Times New Roman" panose="02020603050405020304" pitchFamily="18" charset="0"/>
                <a:cs typeface="Times New Roman" panose="02020603050405020304" pitchFamily="18" charset="0"/>
              </a:rPr>
              <a:t>n</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actividad</a:t>
            </a:r>
            <a:r>
              <a:rPr lang="" dirty="0" smtClean="0">
                <a:latin typeface="Arial" panose="020B0604020202020204" pitchFamily="34" charset="0"/>
                <a:ea typeface="Times New Roman" panose="02020603050405020304" pitchFamily="18" charset="0"/>
                <a:cs typeface="Times New Roman" panose="02020603050405020304" pitchFamily="18" charset="0"/>
              </a:rPr>
              <a:t>es: </a:t>
            </a:r>
            <a:r>
              <a:rPr lang="es-ES_tradnl" dirty="0"/>
              <a:t>Demora y Control</a:t>
            </a:r>
            <a:endParaRPr lang="" dirty="0" smtClean="0">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A</a:t>
            </a:r>
            <a:r>
              <a:rPr lang="es-ES_tradnl" dirty="0" err="1" smtClean="0">
                <a:latin typeface="Arial" panose="020B0604020202020204" pitchFamily="34" charset="0"/>
                <a:ea typeface="Times New Roman" panose="02020603050405020304" pitchFamily="18" charset="0"/>
                <a:cs typeface="Times New Roman" panose="02020603050405020304" pitchFamily="18" charset="0"/>
              </a:rPr>
              <a:t>umentan</a:t>
            </a:r>
            <a:r>
              <a:rPr lang=""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actividades</a:t>
            </a:r>
            <a:r>
              <a:rPr lang="" dirty="0" smtClean="0">
                <a:latin typeface="Arial" panose="020B0604020202020204" pitchFamily="34" charset="0"/>
                <a:ea typeface="Times New Roman" panose="02020603050405020304" pitchFamily="18" charset="0"/>
                <a:cs typeface="Times New Roman" panose="02020603050405020304" pitchFamily="18" charset="0"/>
              </a:rPr>
              <a:t>:</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a:t>VAE y Movimiento</a:t>
            </a:r>
            <a:endParaRPr lang="es-ES" dirty="0"/>
          </a:p>
        </p:txBody>
      </p:sp>
      <p:pic>
        <p:nvPicPr>
          <p:cNvPr id="2" name="Imagen 1"/>
          <p:cNvPicPr>
            <a:picLocks noChangeAspect="1"/>
          </p:cNvPicPr>
          <p:nvPr/>
        </p:nvPicPr>
        <p:blipFill>
          <a:blip r:embed="rId7"/>
          <a:stretch>
            <a:fillRect/>
          </a:stretch>
        </p:blipFill>
        <p:spPr>
          <a:xfrm>
            <a:off x="366020" y="1582576"/>
            <a:ext cx="8378326" cy="3574616"/>
          </a:xfrm>
          <a:prstGeom prst="rect">
            <a:avLst/>
          </a:prstGeom>
        </p:spPr>
      </p:pic>
    </p:spTree>
    <p:extLst>
      <p:ext uri="{BB962C8B-B14F-4D97-AF65-F5344CB8AC3E}">
        <p14:creationId xmlns:p14="http://schemas.microsoft.com/office/powerpoint/2010/main" val="40683990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9" name="TextBox 8"/>
          <p:cNvSpPr txBox="1"/>
          <p:nvPr/>
        </p:nvSpPr>
        <p:spPr>
          <a:xfrm>
            <a:off x="3552842" y="226366"/>
            <a:ext cx="4506362" cy="461665"/>
          </a:xfrm>
          <a:prstGeom prst="rect">
            <a:avLst/>
          </a:prstGeom>
          <a:noFill/>
        </p:spPr>
        <p:txBody>
          <a:bodyPr wrap="none" rtlCol="0">
            <a:spAutoFit/>
          </a:bodyPr>
          <a:lstStyle/>
          <a:p>
            <a:r>
              <a:rPr lang="" sz="2400" b="1" dirty="0" smtClean="0">
                <a:solidFill>
                  <a:schemeClr val="bg1"/>
                </a:solidFill>
              </a:rPr>
              <a:t>Implementación del Prototipo</a:t>
            </a:r>
            <a:endParaRPr lang="es-EC" sz="2400" b="1" dirty="0">
              <a:solidFill>
                <a:schemeClr val="bg1"/>
              </a:solidFill>
            </a:endParaRPr>
          </a:p>
        </p:txBody>
      </p:sp>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1" name="Rectángulo 10"/>
          <p:cNvSpPr/>
          <p:nvPr/>
        </p:nvSpPr>
        <p:spPr>
          <a:xfrm>
            <a:off x="121384" y="914396"/>
            <a:ext cx="9203144" cy="584775"/>
          </a:xfrm>
          <a:prstGeom prst="rect">
            <a:avLst/>
          </a:prstGeom>
        </p:spPr>
        <p:txBody>
          <a:bodyPr wrap="square">
            <a:spAutoFit/>
          </a:bodyPr>
          <a:lstStyle/>
          <a:p>
            <a:pPr marL="742950" lvl="1" indent="-285750">
              <a:buFont typeface="Arial" panose="020B0604020202020204" pitchFamily="34" charset="0"/>
              <a:buChar char="•"/>
            </a:pPr>
            <a:r>
              <a:rPr lang="es-ES_tradnl" sz="1600" b="1" dirty="0" smtClean="0"/>
              <a:t>Análisis </a:t>
            </a:r>
            <a:r>
              <a:rPr lang="es-ES_tradnl" sz="1600" b="1" dirty="0"/>
              <a:t>de Valor Agregado del subproceso propuesto </a:t>
            </a:r>
            <a:endParaRPr lang="" sz="1600" b="1" dirty="0" smtClean="0"/>
          </a:p>
          <a:p>
            <a:pPr lvl="1"/>
            <a:r>
              <a:rPr lang="" sz="1600" b="1" dirty="0"/>
              <a:t>	</a:t>
            </a:r>
            <a:r>
              <a:rPr lang="es-ES_tradnl" sz="1600" b="1" dirty="0"/>
              <a:t> P.3.4. “Cierre de Incidente”</a:t>
            </a:r>
            <a:endParaRPr lang="" b="1" dirty="0" smtClean="0">
              <a:latin typeface="Arial" panose="020B0604020202020204" pitchFamily="34" charset="0"/>
              <a:ea typeface="Times New Roman" panose="02020603050405020304" pitchFamily="18" charset="0"/>
              <a:cs typeface="Times New Roman" panose="02020603050405020304" pitchFamily="18" charset="0"/>
            </a:endParaRPr>
          </a:p>
        </p:txBody>
      </p:sp>
      <p:pic>
        <p:nvPicPr>
          <p:cNvPr id="16"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68" y="1044283"/>
            <a:ext cx="114300" cy="114300"/>
          </a:xfrm>
          <a:prstGeom prst="rect">
            <a:avLst/>
          </a:prstGeom>
        </p:spPr>
      </p:pic>
      <p:sp>
        <p:nvSpPr>
          <p:cNvPr id="4" name="Rectángulo 3"/>
          <p:cNvSpPr/>
          <p:nvPr/>
        </p:nvSpPr>
        <p:spPr>
          <a:xfrm>
            <a:off x="683568" y="5301208"/>
            <a:ext cx="8496944" cy="923330"/>
          </a:xfrm>
          <a:prstGeom prst="rect">
            <a:avLst/>
          </a:prstGeom>
        </p:spPr>
        <p:txBody>
          <a:bodyPr wrap="square">
            <a:spAutoFit/>
          </a:bodyPr>
          <a:lstStyle/>
          <a:p>
            <a:pPr marL="285750" indent="-285750">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D</a:t>
            </a:r>
            <a:r>
              <a:rPr lang="es-ES_tradnl" dirty="0" err="1" smtClean="0">
                <a:latin typeface="Arial" panose="020B0604020202020204" pitchFamily="34" charset="0"/>
                <a:ea typeface="Times New Roman" panose="02020603050405020304" pitchFamily="18" charset="0"/>
                <a:cs typeface="Times New Roman" panose="02020603050405020304" pitchFamily="18" charset="0"/>
              </a:rPr>
              <a:t>isminución</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a:latin typeface="Arial" panose="020B0604020202020204" pitchFamily="34" charset="0"/>
                <a:ea typeface="Times New Roman" panose="02020603050405020304" pitchFamily="18" charset="0"/>
                <a:cs typeface="Times New Roman" panose="02020603050405020304" pitchFamily="18" charset="0"/>
              </a:rPr>
              <a:t>de </a:t>
            </a:r>
            <a:r>
              <a:rPr lang="" dirty="0" smtClean="0">
                <a:latin typeface="Arial" panose="020B0604020202020204" pitchFamily="34" charset="0"/>
                <a:ea typeface="Times New Roman" panose="02020603050405020304" pitchFamily="18" charset="0"/>
                <a:cs typeface="Times New Roman" panose="02020603050405020304" pitchFamily="18" charset="0"/>
              </a:rPr>
              <a:t>1.6</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a:latin typeface="Arial" panose="020B0604020202020204" pitchFamily="34" charset="0"/>
                <a:ea typeface="Times New Roman" panose="02020603050405020304" pitchFamily="18" charset="0"/>
                <a:cs typeface="Times New Roman" panose="02020603050405020304" pitchFamily="18" charset="0"/>
              </a:rPr>
              <a:t>horas, </a:t>
            </a:r>
            <a:r>
              <a:rPr lang="" dirty="0" smtClean="0">
                <a:latin typeface="Arial" panose="020B0604020202020204" pitchFamily="34" charset="0"/>
                <a:ea typeface="Times New Roman" panose="02020603050405020304" pitchFamily="18" charset="0"/>
                <a:cs typeface="Times New Roman" panose="02020603050405020304" pitchFamily="18" charset="0"/>
              </a:rPr>
              <a:t>17</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a:latin typeface="Arial" panose="020B0604020202020204" pitchFamily="34" charset="0"/>
                <a:ea typeface="Times New Roman" panose="02020603050405020304" pitchFamily="18" charset="0"/>
                <a:cs typeface="Times New Roman" panose="02020603050405020304" pitchFamily="18" charset="0"/>
              </a:rPr>
              <a:t>del tiempo total del </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subproceso</a:t>
            </a:r>
            <a:endParaRPr lang="" dirty="0" smtClean="0">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D</a:t>
            </a:r>
            <a:r>
              <a:rPr lang="es-ES_tradnl" dirty="0" err="1" smtClean="0">
                <a:latin typeface="Arial" panose="020B0604020202020204" pitchFamily="34" charset="0"/>
                <a:ea typeface="Times New Roman" panose="02020603050405020304" pitchFamily="18" charset="0"/>
                <a:cs typeface="Times New Roman" panose="02020603050405020304" pitchFamily="18" charset="0"/>
              </a:rPr>
              <a:t>isminuye</a:t>
            </a:r>
            <a:r>
              <a:rPr lang="" dirty="0" smtClean="0">
                <a:latin typeface="Arial" panose="020B0604020202020204" pitchFamily="34" charset="0"/>
                <a:ea typeface="Times New Roman" panose="02020603050405020304" pitchFamily="18" charset="0"/>
                <a:cs typeface="Times New Roman" panose="02020603050405020304" pitchFamily="18" charset="0"/>
              </a:rPr>
              <a:t>n</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actividad</a:t>
            </a:r>
            <a:r>
              <a:rPr lang="" dirty="0" smtClean="0">
                <a:latin typeface="Arial" panose="020B0604020202020204" pitchFamily="34" charset="0"/>
                <a:ea typeface="Times New Roman" panose="02020603050405020304" pitchFamily="18" charset="0"/>
                <a:cs typeface="Times New Roman" panose="02020603050405020304" pitchFamily="18" charset="0"/>
              </a:rPr>
              <a:t>es: </a:t>
            </a:r>
            <a:r>
              <a:rPr lang="es-ES_tradnl" dirty="0"/>
              <a:t>Movimiento y Control </a:t>
            </a:r>
            <a:endParaRPr lang="" dirty="0" smtClean="0"/>
          </a:p>
          <a:p>
            <a:pPr marL="285750" indent="-285750">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A</a:t>
            </a:r>
            <a:r>
              <a:rPr lang="es-ES_tradnl" dirty="0" err="1" smtClean="0">
                <a:latin typeface="Arial" panose="020B0604020202020204" pitchFamily="34" charset="0"/>
                <a:ea typeface="Times New Roman" panose="02020603050405020304" pitchFamily="18" charset="0"/>
                <a:cs typeface="Times New Roman" panose="02020603050405020304" pitchFamily="18" charset="0"/>
              </a:rPr>
              <a:t>umentan</a:t>
            </a:r>
            <a:r>
              <a:rPr lang=""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actividades</a:t>
            </a:r>
            <a:r>
              <a:rPr lang="" dirty="0" smtClean="0">
                <a:latin typeface="Arial" panose="020B0604020202020204" pitchFamily="34" charset="0"/>
                <a:ea typeface="Times New Roman" panose="02020603050405020304" pitchFamily="18" charset="0"/>
                <a:cs typeface="Times New Roman" panose="02020603050405020304" pitchFamily="18" charset="0"/>
              </a:rPr>
              <a:t>:</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smtClean="0"/>
              <a:t>VAE</a:t>
            </a:r>
            <a:endParaRPr lang="es-ES" dirty="0"/>
          </a:p>
        </p:txBody>
      </p:sp>
      <p:pic>
        <p:nvPicPr>
          <p:cNvPr id="5" name="Imagen 4"/>
          <p:cNvPicPr>
            <a:picLocks noChangeAspect="1"/>
          </p:cNvPicPr>
          <p:nvPr/>
        </p:nvPicPr>
        <p:blipFill>
          <a:blip r:embed="rId7"/>
          <a:stretch>
            <a:fillRect/>
          </a:stretch>
        </p:blipFill>
        <p:spPr>
          <a:xfrm>
            <a:off x="222783" y="1677673"/>
            <a:ext cx="8698434" cy="3658021"/>
          </a:xfrm>
          <a:prstGeom prst="rect">
            <a:avLst/>
          </a:prstGeom>
        </p:spPr>
      </p:pic>
    </p:spTree>
    <p:extLst>
      <p:ext uri="{BB962C8B-B14F-4D97-AF65-F5344CB8AC3E}">
        <p14:creationId xmlns:p14="http://schemas.microsoft.com/office/powerpoint/2010/main" val="8150152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9" name="TextBox 8"/>
          <p:cNvSpPr txBox="1"/>
          <p:nvPr/>
        </p:nvSpPr>
        <p:spPr>
          <a:xfrm>
            <a:off x="3552842" y="226366"/>
            <a:ext cx="4506362" cy="461665"/>
          </a:xfrm>
          <a:prstGeom prst="rect">
            <a:avLst/>
          </a:prstGeom>
          <a:noFill/>
        </p:spPr>
        <p:txBody>
          <a:bodyPr wrap="none" rtlCol="0">
            <a:spAutoFit/>
          </a:bodyPr>
          <a:lstStyle/>
          <a:p>
            <a:r>
              <a:rPr lang="" sz="2400" b="1" dirty="0" smtClean="0">
                <a:solidFill>
                  <a:schemeClr val="bg1"/>
                </a:solidFill>
              </a:rPr>
              <a:t>Implementación del Prototipo</a:t>
            </a:r>
            <a:endParaRPr lang="es-EC" sz="2400" b="1" dirty="0">
              <a:solidFill>
                <a:schemeClr val="bg1"/>
              </a:solidFill>
            </a:endParaRPr>
          </a:p>
        </p:txBody>
      </p:sp>
      <p:sp>
        <p:nvSpPr>
          <p:cNvPr id="3" name="Rectangle 2"/>
          <p:cNvSpPr>
            <a:spLocks noChangeArrowheads="1"/>
          </p:cNvSpPr>
          <p:nvPr/>
        </p:nvSpPr>
        <p:spPr bwMode="auto">
          <a:xfrm flipV="1">
            <a:off x="4261745" y="101393"/>
            <a:ext cx="61641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1" name="Rectángulo 10"/>
          <p:cNvSpPr/>
          <p:nvPr/>
        </p:nvSpPr>
        <p:spPr>
          <a:xfrm>
            <a:off x="121384" y="914396"/>
            <a:ext cx="9203144" cy="584775"/>
          </a:xfrm>
          <a:prstGeom prst="rect">
            <a:avLst/>
          </a:prstGeom>
        </p:spPr>
        <p:txBody>
          <a:bodyPr wrap="square">
            <a:spAutoFit/>
          </a:bodyPr>
          <a:lstStyle/>
          <a:p>
            <a:pPr marL="742950" lvl="1" indent="-285750">
              <a:buFont typeface="Arial" panose="020B0604020202020204" pitchFamily="34" charset="0"/>
              <a:buChar char="•"/>
            </a:pPr>
            <a:r>
              <a:rPr lang="es-ES_tradnl" sz="1600" b="1" dirty="0" smtClean="0"/>
              <a:t>Análisis </a:t>
            </a:r>
            <a:r>
              <a:rPr lang="es-ES_tradnl" sz="1600" b="1" dirty="0"/>
              <a:t>de Valor Agregado del subproceso propuesto </a:t>
            </a:r>
            <a:endParaRPr lang="" sz="1600" b="1" dirty="0" smtClean="0"/>
          </a:p>
          <a:p>
            <a:pPr lvl="1"/>
            <a:r>
              <a:rPr lang="" sz="1600" b="1" dirty="0"/>
              <a:t>	</a:t>
            </a:r>
            <a:r>
              <a:rPr lang="es-ES_tradnl" sz="1600" b="1" dirty="0"/>
              <a:t> P.3.5. “Control de Incidentes”</a:t>
            </a:r>
            <a:endParaRPr lang="" b="1" dirty="0" smtClean="0">
              <a:latin typeface="Arial" panose="020B0604020202020204" pitchFamily="34" charset="0"/>
              <a:ea typeface="Times New Roman" panose="02020603050405020304" pitchFamily="18" charset="0"/>
              <a:cs typeface="Times New Roman" panose="02020603050405020304" pitchFamily="18" charset="0"/>
            </a:endParaRPr>
          </a:p>
        </p:txBody>
      </p:sp>
      <p:pic>
        <p:nvPicPr>
          <p:cNvPr id="16"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68" y="1044283"/>
            <a:ext cx="114300" cy="114300"/>
          </a:xfrm>
          <a:prstGeom prst="rect">
            <a:avLst/>
          </a:prstGeom>
        </p:spPr>
      </p:pic>
      <p:sp>
        <p:nvSpPr>
          <p:cNvPr id="4" name="Rectángulo 3"/>
          <p:cNvSpPr/>
          <p:nvPr/>
        </p:nvSpPr>
        <p:spPr>
          <a:xfrm>
            <a:off x="683568" y="5301208"/>
            <a:ext cx="8496944" cy="646331"/>
          </a:xfrm>
          <a:prstGeom prst="rect">
            <a:avLst/>
          </a:prstGeom>
        </p:spPr>
        <p:txBody>
          <a:bodyPr wrap="square">
            <a:spAutoFit/>
          </a:bodyPr>
          <a:lstStyle/>
          <a:p>
            <a:pPr marL="285750" indent="-285750">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Aumento </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de </a:t>
            </a:r>
            <a:r>
              <a:rPr lang="" dirty="0" smtClean="0">
                <a:latin typeface="Arial" panose="020B0604020202020204" pitchFamily="34" charset="0"/>
                <a:ea typeface="Times New Roman" panose="02020603050405020304" pitchFamily="18" charset="0"/>
                <a:cs typeface="Times New Roman" panose="02020603050405020304" pitchFamily="18" charset="0"/>
              </a:rPr>
              <a:t>4.7</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horas</a:t>
            </a:r>
            <a:endParaRPr lang="" dirty="0" smtClean="0">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 dirty="0" smtClean="0">
                <a:latin typeface="Arial" panose="020B0604020202020204" pitchFamily="34" charset="0"/>
                <a:ea typeface="Times New Roman" panose="02020603050405020304" pitchFamily="18" charset="0"/>
                <a:cs typeface="Times New Roman" panose="02020603050405020304" pitchFamily="18" charset="0"/>
              </a:rPr>
              <a:t>A</a:t>
            </a:r>
            <a:r>
              <a:rPr lang="es-ES_tradnl" dirty="0" err="1" smtClean="0">
                <a:latin typeface="Arial" panose="020B0604020202020204" pitchFamily="34" charset="0"/>
                <a:ea typeface="Times New Roman" panose="02020603050405020304" pitchFamily="18" charset="0"/>
                <a:cs typeface="Times New Roman" panose="02020603050405020304" pitchFamily="18" charset="0"/>
              </a:rPr>
              <a:t>umentan</a:t>
            </a:r>
            <a:r>
              <a:rPr lang=""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actividades</a:t>
            </a:r>
            <a:r>
              <a:rPr lang="" dirty="0" smtClean="0">
                <a:latin typeface="Arial" panose="020B0604020202020204" pitchFamily="34" charset="0"/>
                <a:ea typeface="Times New Roman" panose="02020603050405020304" pitchFamily="18" charset="0"/>
                <a:cs typeface="Times New Roman" panose="02020603050405020304" pitchFamily="18" charset="0"/>
              </a:rPr>
              <a:t>:</a:t>
            </a:r>
            <a:r>
              <a:rPr lang="es-ES_tradnl" dirty="0" smtClean="0">
                <a:latin typeface="Arial" panose="020B0604020202020204" pitchFamily="34" charset="0"/>
                <a:ea typeface="Times New Roman" panose="02020603050405020304" pitchFamily="18" charset="0"/>
                <a:cs typeface="Times New Roman" panose="02020603050405020304" pitchFamily="18" charset="0"/>
              </a:rPr>
              <a:t> </a:t>
            </a:r>
            <a:r>
              <a:rPr lang="es-ES_tradnl" dirty="0" smtClean="0"/>
              <a:t>VAE</a:t>
            </a:r>
            <a:r>
              <a:rPr lang="" dirty="0" smtClean="0"/>
              <a:t>,</a:t>
            </a:r>
            <a:r>
              <a:rPr lang="es-ES_tradnl" dirty="0" smtClean="0"/>
              <a:t> Movimiento</a:t>
            </a:r>
            <a:r>
              <a:rPr lang="" dirty="0"/>
              <a:t> </a:t>
            </a:r>
            <a:r>
              <a:rPr lang="" dirty="0" smtClean="0"/>
              <a:t>y</a:t>
            </a:r>
            <a:r>
              <a:rPr lang="es-ES_tradnl" dirty="0" smtClean="0"/>
              <a:t> Control</a:t>
            </a:r>
            <a:endParaRPr lang="es-ES" dirty="0"/>
          </a:p>
        </p:txBody>
      </p:sp>
      <p:pic>
        <p:nvPicPr>
          <p:cNvPr id="6" name="Imagen 5"/>
          <p:cNvPicPr>
            <a:picLocks noChangeAspect="1"/>
          </p:cNvPicPr>
          <p:nvPr/>
        </p:nvPicPr>
        <p:blipFill>
          <a:blip r:embed="rId7"/>
          <a:stretch>
            <a:fillRect/>
          </a:stretch>
        </p:blipFill>
        <p:spPr>
          <a:xfrm>
            <a:off x="331292" y="1587290"/>
            <a:ext cx="8720192" cy="3541575"/>
          </a:xfrm>
          <a:prstGeom prst="rect">
            <a:avLst/>
          </a:prstGeom>
        </p:spPr>
      </p:pic>
    </p:spTree>
    <p:extLst>
      <p:ext uri="{BB962C8B-B14F-4D97-AF65-F5344CB8AC3E}">
        <p14:creationId xmlns:p14="http://schemas.microsoft.com/office/powerpoint/2010/main" val="38454714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9" name="TextBox 8"/>
          <p:cNvSpPr txBox="1"/>
          <p:nvPr/>
        </p:nvSpPr>
        <p:spPr>
          <a:xfrm>
            <a:off x="3119706" y="226366"/>
            <a:ext cx="5208477" cy="461665"/>
          </a:xfrm>
          <a:prstGeom prst="rect">
            <a:avLst/>
          </a:prstGeom>
          <a:noFill/>
        </p:spPr>
        <p:txBody>
          <a:bodyPr wrap="none" rtlCol="0">
            <a:spAutoFit/>
          </a:bodyPr>
          <a:lstStyle/>
          <a:p>
            <a:r>
              <a:rPr lang="es-EC" sz="2400" b="1" dirty="0" smtClean="0">
                <a:solidFill>
                  <a:schemeClr val="bg1"/>
                </a:solidFill>
              </a:rPr>
              <a:t>Análisis de la Situación </a:t>
            </a:r>
            <a:r>
              <a:rPr lang="" sz="2400" b="1" dirty="0" smtClean="0">
                <a:solidFill>
                  <a:schemeClr val="bg1"/>
                </a:solidFill>
              </a:rPr>
              <a:t>Propuesta</a:t>
            </a:r>
            <a:endParaRPr lang="es-EC" sz="2400" b="1" dirty="0">
              <a:solidFill>
                <a:schemeClr val="bg1"/>
              </a:solidFill>
            </a:endParaRPr>
          </a:p>
        </p:txBody>
      </p:sp>
      <p:sp>
        <p:nvSpPr>
          <p:cNvPr id="2" name="CuadroTexto 1"/>
          <p:cNvSpPr txBox="1"/>
          <p:nvPr/>
        </p:nvSpPr>
        <p:spPr>
          <a:xfrm>
            <a:off x="580461" y="1346249"/>
            <a:ext cx="8101577" cy="369332"/>
          </a:xfrm>
          <a:prstGeom prst="rect">
            <a:avLst/>
          </a:prstGeom>
          <a:noFill/>
        </p:spPr>
        <p:txBody>
          <a:bodyPr wrap="none" rtlCol="0">
            <a:spAutoFit/>
          </a:bodyPr>
          <a:lstStyle/>
          <a:p>
            <a:r>
              <a:rPr lang="" dirty="0" smtClean="0"/>
              <a:t>Análisis de Valor Agregado del Proceso Propuesto P.3 “Gestión de Incidentes”</a:t>
            </a:r>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3820686102"/>
              </p:ext>
            </p:extLst>
          </p:nvPr>
        </p:nvGraphicFramePr>
        <p:xfrm>
          <a:off x="755576" y="2564904"/>
          <a:ext cx="7776864" cy="4011920"/>
        </p:xfrm>
        <a:graphic>
          <a:graphicData uri="http://schemas.openxmlformats.org/drawingml/2006/table">
            <a:tbl>
              <a:tblPr firstRow="1" firstCol="1" bandRow="1">
                <a:tableStyleId>{5C22544A-7EE6-4342-B048-85BDC9FD1C3A}</a:tableStyleId>
              </a:tblPr>
              <a:tblGrid>
                <a:gridCol w="3312368"/>
                <a:gridCol w="1053322"/>
                <a:gridCol w="1330691"/>
                <a:gridCol w="1087583"/>
                <a:gridCol w="992900"/>
              </a:tblGrid>
              <a:tr h="720080">
                <a:tc>
                  <a:txBody>
                    <a:bodyPr/>
                    <a:lstStyle/>
                    <a:p>
                      <a:pPr algn="l">
                        <a:lnSpc>
                          <a:spcPct val="200000"/>
                        </a:lnSpc>
                        <a:spcAft>
                          <a:spcPts val="0"/>
                        </a:spcAft>
                      </a:pPr>
                      <a:r>
                        <a:rPr lang="es-ES" sz="1000" dirty="0">
                          <a:effectLst/>
                        </a:rPr>
                        <a:t>Proceso</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solidFill>
                      <a:schemeClr val="accent6">
                        <a:lumMod val="60000"/>
                        <a:lumOff val="40000"/>
                      </a:schemeClr>
                    </a:solidFill>
                  </a:tcPr>
                </a:tc>
                <a:tc>
                  <a:txBody>
                    <a:bodyPr/>
                    <a:lstStyle/>
                    <a:p>
                      <a:pPr algn="l">
                        <a:lnSpc>
                          <a:spcPct val="200000"/>
                        </a:lnSpc>
                        <a:spcAft>
                          <a:spcPts val="0"/>
                        </a:spcAft>
                      </a:pPr>
                      <a:r>
                        <a:rPr lang="es-ES" sz="1000" dirty="0">
                          <a:effectLst/>
                        </a:rPr>
                        <a:t>Tiempo del Proceso</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solidFill>
                      <a:schemeClr val="accent6">
                        <a:lumMod val="60000"/>
                        <a:lumOff val="40000"/>
                      </a:schemeClr>
                    </a:solidFill>
                  </a:tcPr>
                </a:tc>
                <a:tc>
                  <a:txBody>
                    <a:bodyPr/>
                    <a:lstStyle/>
                    <a:p>
                      <a:pPr algn="l">
                        <a:lnSpc>
                          <a:spcPct val="200000"/>
                        </a:lnSpc>
                        <a:spcAft>
                          <a:spcPts val="0"/>
                        </a:spcAft>
                      </a:pPr>
                      <a:r>
                        <a:rPr lang="es-ES" sz="1000" dirty="0">
                          <a:effectLst/>
                        </a:rPr>
                        <a:t>Tiempo de Trabajo (horas)</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solidFill>
                      <a:schemeClr val="accent6">
                        <a:lumMod val="60000"/>
                        <a:lumOff val="40000"/>
                      </a:schemeClr>
                    </a:solidFill>
                  </a:tcPr>
                </a:tc>
                <a:tc>
                  <a:txBody>
                    <a:bodyPr/>
                    <a:lstStyle/>
                    <a:p>
                      <a:pPr algn="l">
                        <a:lnSpc>
                          <a:spcPct val="200000"/>
                        </a:lnSpc>
                        <a:spcAft>
                          <a:spcPts val="0"/>
                        </a:spcAft>
                      </a:pPr>
                      <a:r>
                        <a:rPr lang="es-ES" sz="1000" dirty="0">
                          <a:effectLst/>
                        </a:rPr>
                        <a:t>% Valor Agregado</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solidFill>
                      <a:schemeClr val="accent6">
                        <a:lumMod val="60000"/>
                        <a:lumOff val="40000"/>
                      </a:schemeClr>
                    </a:solidFill>
                  </a:tcPr>
                </a:tc>
                <a:tc>
                  <a:txBody>
                    <a:bodyPr/>
                    <a:lstStyle/>
                    <a:p>
                      <a:pPr algn="l">
                        <a:lnSpc>
                          <a:spcPct val="200000"/>
                        </a:lnSpc>
                        <a:spcAft>
                          <a:spcPts val="0"/>
                        </a:spcAft>
                      </a:pPr>
                      <a:r>
                        <a:rPr lang="es-ES" sz="1000" dirty="0">
                          <a:effectLst/>
                        </a:rPr>
                        <a:t>% Valor no Agregado</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solidFill>
                      <a:schemeClr val="accent6">
                        <a:lumMod val="60000"/>
                        <a:lumOff val="40000"/>
                      </a:schemeClr>
                    </a:solidFill>
                  </a:tcPr>
                </a:tc>
              </a:tr>
              <a:tr h="432048">
                <a:tc>
                  <a:txBody>
                    <a:bodyPr/>
                    <a:lstStyle/>
                    <a:p>
                      <a:pPr algn="l">
                        <a:lnSpc>
                          <a:spcPct val="200000"/>
                        </a:lnSpc>
                        <a:spcAft>
                          <a:spcPts val="0"/>
                        </a:spcAft>
                      </a:pPr>
                      <a:r>
                        <a:rPr lang="es-ES" sz="1400" dirty="0">
                          <a:effectLst/>
                        </a:rPr>
                        <a:t>Recepción y Registro de </a:t>
                      </a:r>
                      <a:r>
                        <a:rPr lang="" sz="1400" dirty="0" smtClean="0">
                          <a:effectLst/>
                        </a:rPr>
                        <a:t>Incidentes</a:t>
                      </a:r>
                      <a:endParaRPr lang="es-E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solidFill>
                      <a:srgbClr val="0099FF"/>
                    </a:solidFill>
                  </a:tcPr>
                </a:tc>
                <a:tc>
                  <a:txBody>
                    <a:bodyPr/>
                    <a:lstStyle/>
                    <a:p>
                      <a:pPr marL="0" algn="r" defTabSz="914400" rtl="0" eaLnBrk="1" latinLnBrk="0" hangingPunct="1">
                        <a:lnSpc>
                          <a:spcPct val="200000"/>
                        </a:lnSpc>
                        <a:spcAft>
                          <a:spcPts val="0"/>
                        </a:spcAft>
                      </a:pPr>
                      <a:r>
                        <a:rPr lang="" sz="1800" kern="1200" dirty="0" smtClean="0">
                          <a:solidFill>
                            <a:schemeClr val="dk1"/>
                          </a:solidFill>
                          <a:effectLst/>
                          <a:latin typeface="+mn-lt"/>
                          <a:ea typeface="+mn-ea"/>
                          <a:cs typeface="+mn-cs"/>
                        </a:rPr>
                        <a:t>5.80</a:t>
                      </a:r>
                      <a:endParaRPr lang="es-ES" sz="1800" kern="1200" dirty="0">
                        <a:solidFill>
                          <a:schemeClr val="dk1"/>
                        </a:solidFill>
                        <a:effectLst/>
                        <a:latin typeface="+mn-lt"/>
                        <a:ea typeface="+mn-ea"/>
                        <a:cs typeface="+mn-cs"/>
                      </a:endParaRPr>
                    </a:p>
                  </a:txBody>
                  <a:tcPr marL="44450" marR="44450" marT="0" marB="0" anchor="b"/>
                </a:tc>
                <a:tc>
                  <a:txBody>
                    <a:bodyPr/>
                    <a:lstStyle/>
                    <a:p>
                      <a:pPr marL="0" algn="r" defTabSz="914400" rtl="0" eaLnBrk="1" latinLnBrk="0" hangingPunct="1">
                        <a:lnSpc>
                          <a:spcPct val="200000"/>
                        </a:lnSpc>
                        <a:spcAft>
                          <a:spcPts val="0"/>
                        </a:spcAft>
                      </a:pPr>
                      <a:r>
                        <a:rPr lang="" sz="1800" kern="1200" dirty="0" smtClean="0">
                          <a:solidFill>
                            <a:schemeClr val="dk1"/>
                          </a:solidFill>
                          <a:effectLst/>
                          <a:latin typeface="+mn-lt"/>
                          <a:ea typeface="+mn-ea"/>
                          <a:cs typeface="+mn-cs"/>
                        </a:rPr>
                        <a:t>1.60</a:t>
                      </a:r>
                      <a:endParaRPr lang="es-ES" sz="1800" kern="1200" dirty="0">
                        <a:solidFill>
                          <a:schemeClr val="dk1"/>
                        </a:solidFill>
                        <a:effectLst/>
                        <a:latin typeface="+mn-lt"/>
                        <a:ea typeface="+mn-ea"/>
                        <a:cs typeface="+mn-cs"/>
                      </a:endParaRPr>
                    </a:p>
                  </a:txBody>
                  <a:tcPr marL="44450" marR="44450" marT="0" marB="0" anchor="b"/>
                </a:tc>
                <a:tc>
                  <a:txBody>
                    <a:bodyPr/>
                    <a:lstStyle/>
                    <a:p>
                      <a:pPr marL="0" algn="r" defTabSz="914400" rtl="0" eaLnBrk="1" latinLnBrk="0" hangingPunct="1">
                        <a:lnSpc>
                          <a:spcPct val="200000"/>
                        </a:lnSpc>
                        <a:spcAft>
                          <a:spcPts val="0"/>
                        </a:spcAft>
                      </a:pPr>
                      <a:r>
                        <a:rPr lang="" sz="1800" kern="1200" dirty="0" smtClean="0">
                          <a:solidFill>
                            <a:schemeClr val="dk1"/>
                          </a:solidFill>
                          <a:effectLst/>
                          <a:latin typeface="+mn-lt"/>
                          <a:ea typeface="+mn-ea"/>
                          <a:cs typeface="+mn-cs"/>
                        </a:rPr>
                        <a:t>27.59</a:t>
                      </a:r>
                      <a:endParaRPr lang="es-ES" sz="1800" kern="1200" dirty="0">
                        <a:solidFill>
                          <a:schemeClr val="dk1"/>
                        </a:solidFill>
                        <a:effectLst/>
                        <a:latin typeface="+mn-lt"/>
                        <a:ea typeface="+mn-ea"/>
                        <a:cs typeface="+mn-cs"/>
                      </a:endParaRPr>
                    </a:p>
                  </a:txBody>
                  <a:tcPr marL="44450" marR="44450" marT="0" marB="0" anchor="b"/>
                </a:tc>
                <a:tc>
                  <a:txBody>
                    <a:bodyPr/>
                    <a:lstStyle/>
                    <a:p>
                      <a:pPr marL="0" algn="r" defTabSz="914400" rtl="0" eaLnBrk="1" latinLnBrk="0" hangingPunct="1">
                        <a:lnSpc>
                          <a:spcPct val="200000"/>
                        </a:lnSpc>
                        <a:spcAft>
                          <a:spcPts val="0"/>
                        </a:spcAft>
                      </a:pPr>
                      <a:r>
                        <a:rPr lang="" sz="1800" kern="1200" dirty="0" smtClean="0">
                          <a:solidFill>
                            <a:schemeClr val="dk1"/>
                          </a:solidFill>
                          <a:effectLst/>
                          <a:latin typeface="+mn-lt"/>
                          <a:ea typeface="+mn-ea"/>
                          <a:cs typeface="+mn-cs"/>
                        </a:rPr>
                        <a:t>72.41</a:t>
                      </a:r>
                      <a:endParaRPr lang="es-ES" sz="1800" kern="1200" dirty="0">
                        <a:solidFill>
                          <a:schemeClr val="dk1"/>
                        </a:solidFill>
                        <a:effectLst/>
                        <a:latin typeface="+mn-lt"/>
                        <a:ea typeface="+mn-ea"/>
                        <a:cs typeface="+mn-cs"/>
                      </a:endParaRPr>
                    </a:p>
                  </a:txBody>
                  <a:tcPr marL="44450" marR="44450" marT="0" marB="0" anchor="b"/>
                </a:tc>
              </a:tr>
              <a:tr h="301567">
                <a:tc>
                  <a:txBody>
                    <a:bodyPr/>
                    <a:lstStyle/>
                    <a:p>
                      <a:pPr algn="l">
                        <a:lnSpc>
                          <a:spcPct val="200000"/>
                        </a:lnSpc>
                        <a:spcAft>
                          <a:spcPts val="0"/>
                        </a:spcAft>
                      </a:pPr>
                      <a:r>
                        <a:rPr lang="es-ES" sz="1400" dirty="0">
                          <a:effectLst/>
                        </a:rPr>
                        <a:t>Asignación y Soporte Inicial</a:t>
                      </a:r>
                      <a:endParaRPr lang="es-E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solidFill>
                      <a:srgbClr val="0099FF"/>
                    </a:solidFill>
                  </a:tcPr>
                </a:tc>
                <a:tc>
                  <a:txBody>
                    <a:bodyPr/>
                    <a:lstStyle/>
                    <a:p>
                      <a:pPr algn="r">
                        <a:lnSpc>
                          <a:spcPct val="200000"/>
                        </a:lnSpc>
                        <a:spcAft>
                          <a:spcPts val="0"/>
                        </a:spcAft>
                      </a:pPr>
                      <a:r>
                        <a:rPr lang="" sz="1800" dirty="0" smtClean="0">
                          <a:effectLst/>
                        </a:rPr>
                        <a:t>2.90</a:t>
                      </a:r>
                      <a:endParaRPr lang="es-E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200000"/>
                        </a:lnSpc>
                        <a:spcAft>
                          <a:spcPts val="0"/>
                        </a:spcAft>
                      </a:pPr>
                      <a:r>
                        <a:rPr lang="" sz="1800" dirty="0" smtClean="0">
                          <a:effectLst/>
                        </a:rPr>
                        <a:t>2.5</a:t>
                      </a:r>
                      <a:r>
                        <a:rPr lang="es-ES" sz="1800" dirty="0" smtClean="0">
                          <a:effectLst/>
                        </a:rPr>
                        <a:t>0</a:t>
                      </a:r>
                      <a:endParaRPr lang="es-E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marL="0" algn="r" defTabSz="914400" rtl="0" eaLnBrk="1" latinLnBrk="0" hangingPunct="1">
                        <a:lnSpc>
                          <a:spcPct val="200000"/>
                        </a:lnSpc>
                        <a:spcAft>
                          <a:spcPts val="0"/>
                        </a:spcAft>
                      </a:pPr>
                      <a:r>
                        <a:rPr lang="" sz="1800" kern="1200" dirty="0" smtClean="0">
                          <a:solidFill>
                            <a:schemeClr val="dk1"/>
                          </a:solidFill>
                          <a:effectLst/>
                          <a:latin typeface="+mn-lt"/>
                          <a:ea typeface="+mn-ea"/>
                          <a:cs typeface="+mn-cs"/>
                        </a:rPr>
                        <a:t>86.21</a:t>
                      </a:r>
                      <a:endParaRPr lang="es-ES" sz="1800" kern="1200" dirty="0">
                        <a:solidFill>
                          <a:schemeClr val="dk1"/>
                        </a:solidFill>
                        <a:effectLst/>
                        <a:latin typeface="+mn-lt"/>
                        <a:ea typeface="+mn-ea"/>
                        <a:cs typeface="+mn-cs"/>
                      </a:endParaRPr>
                    </a:p>
                  </a:txBody>
                  <a:tcPr marL="44450" marR="44450" marT="0" marB="0" anchor="b"/>
                </a:tc>
                <a:tc>
                  <a:txBody>
                    <a:bodyPr/>
                    <a:lstStyle/>
                    <a:p>
                      <a:pPr marL="0" algn="r" defTabSz="914400" rtl="0" eaLnBrk="1" latinLnBrk="0" hangingPunct="1">
                        <a:lnSpc>
                          <a:spcPct val="200000"/>
                        </a:lnSpc>
                        <a:spcAft>
                          <a:spcPts val="0"/>
                        </a:spcAft>
                      </a:pPr>
                      <a:r>
                        <a:rPr lang="" sz="1800" kern="1200" dirty="0" smtClean="0">
                          <a:solidFill>
                            <a:schemeClr val="dk1"/>
                          </a:solidFill>
                          <a:effectLst/>
                          <a:latin typeface="+mn-lt"/>
                          <a:ea typeface="+mn-ea"/>
                          <a:cs typeface="+mn-cs"/>
                        </a:rPr>
                        <a:t>13.79</a:t>
                      </a:r>
                      <a:endParaRPr lang="es-ES" sz="1800" kern="1200" dirty="0">
                        <a:solidFill>
                          <a:schemeClr val="dk1"/>
                        </a:solidFill>
                        <a:effectLst/>
                        <a:latin typeface="+mn-lt"/>
                        <a:ea typeface="+mn-ea"/>
                        <a:cs typeface="+mn-cs"/>
                      </a:endParaRPr>
                    </a:p>
                  </a:txBody>
                  <a:tcPr marL="44450" marR="44450" marT="0" marB="0" anchor="b"/>
                </a:tc>
              </a:tr>
              <a:tr h="301567">
                <a:tc>
                  <a:txBody>
                    <a:bodyPr/>
                    <a:lstStyle/>
                    <a:p>
                      <a:pPr algn="l">
                        <a:lnSpc>
                          <a:spcPct val="200000"/>
                        </a:lnSpc>
                        <a:spcAft>
                          <a:spcPts val="0"/>
                        </a:spcAft>
                      </a:pPr>
                      <a:r>
                        <a:rPr lang="es-ES" sz="1400" dirty="0">
                          <a:effectLst/>
                        </a:rPr>
                        <a:t>Diagnóstico y Resolución</a:t>
                      </a:r>
                      <a:endParaRPr lang="es-E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solidFill>
                      <a:srgbClr val="0099FF"/>
                    </a:solidFill>
                  </a:tcPr>
                </a:tc>
                <a:tc>
                  <a:txBody>
                    <a:bodyPr/>
                    <a:lstStyle/>
                    <a:p>
                      <a:pPr algn="r">
                        <a:lnSpc>
                          <a:spcPct val="200000"/>
                        </a:lnSpc>
                        <a:spcAft>
                          <a:spcPts val="0"/>
                        </a:spcAft>
                      </a:pPr>
                      <a:r>
                        <a:rPr lang="" sz="1800" dirty="0" smtClean="0">
                          <a:effectLst/>
                        </a:rPr>
                        <a:t>21.20</a:t>
                      </a:r>
                      <a:endParaRPr lang="es-E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200000"/>
                        </a:lnSpc>
                        <a:spcAft>
                          <a:spcPts val="0"/>
                        </a:spcAft>
                      </a:pPr>
                      <a:r>
                        <a:rPr lang="" sz="1800" dirty="0" smtClean="0">
                          <a:effectLst/>
                        </a:rPr>
                        <a:t>14.5</a:t>
                      </a:r>
                      <a:r>
                        <a:rPr lang="es-ES" sz="1800" dirty="0" smtClean="0">
                          <a:effectLst/>
                        </a:rPr>
                        <a:t>0</a:t>
                      </a:r>
                      <a:endParaRPr lang="es-E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200000"/>
                        </a:lnSpc>
                        <a:spcAft>
                          <a:spcPts val="0"/>
                        </a:spcAft>
                      </a:pPr>
                      <a:r>
                        <a:rPr lang="es-ES" sz="1800" dirty="0" smtClean="0">
                          <a:effectLst/>
                        </a:rPr>
                        <a:t>6</a:t>
                      </a:r>
                      <a:r>
                        <a:rPr lang="" sz="1800" dirty="0" smtClean="0">
                          <a:effectLst/>
                        </a:rPr>
                        <a:t>8.40</a:t>
                      </a:r>
                      <a:endParaRPr lang="es-E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200000"/>
                        </a:lnSpc>
                        <a:spcAft>
                          <a:spcPts val="0"/>
                        </a:spcAft>
                      </a:pPr>
                      <a:r>
                        <a:rPr lang="" sz="1800" dirty="0" smtClean="0">
                          <a:effectLst/>
                          <a:latin typeface="+mn-lt"/>
                          <a:ea typeface="+mn-ea"/>
                          <a:cs typeface="+mn-cs"/>
                        </a:rPr>
                        <a:t>31.60</a:t>
                      </a:r>
                      <a:endParaRPr lang="es-E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301567">
                <a:tc>
                  <a:txBody>
                    <a:bodyPr/>
                    <a:lstStyle/>
                    <a:p>
                      <a:pPr algn="l">
                        <a:lnSpc>
                          <a:spcPct val="200000"/>
                        </a:lnSpc>
                        <a:spcAft>
                          <a:spcPts val="0"/>
                        </a:spcAft>
                      </a:pPr>
                      <a:r>
                        <a:rPr lang="es-ES" sz="1400" dirty="0">
                          <a:effectLst/>
                        </a:rPr>
                        <a:t>Cierre de </a:t>
                      </a:r>
                      <a:r>
                        <a:rPr lang="" sz="1400" dirty="0" smtClean="0">
                          <a:effectLst/>
                        </a:rPr>
                        <a:t>Incidentes</a:t>
                      </a:r>
                      <a:endParaRPr lang="es-E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solidFill>
                      <a:srgbClr val="0099FF"/>
                    </a:solidFill>
                  </a:tcPr>
                </a:tc>
                <a:tc>
                  <a:txBody>
                    <a:bodyPr/>
                    <a:lstStyle/>
                    <a:p>
                      <a:pPr algn="r">
                        <a:lnSpc>
                          <a:spcPct val="200000"/>
                        </a:lnSpc>
                        <a:spcAft>
                          <a:spcPts val="0"/>
                        </a:spcAft>
                      </a:pPr>
                      <a:r>
                        <a:rPr lang="" sz="1800" dirty="0" smtClean="0">
                          <a:effectLst/>
                        </a:rPr>
                        <a:t>7.70</a:t>
                      </a:r>
                      <a:endParaRPr lang="es-E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200000"/>
                        </a:lnSpc>
                        <a:spcAft>
                          <a:spcPts val="0"/>
                        </a:spcAft>
                      </a:pPr>
                      <a:r>
                        <a:rPr lang="es-ES" sz="1800" dirty="0" smtClean="0">
                          <a:effectLst/>
                        </a:rPr>
                        <a:t>7</a:t>
                      </a:r>
                      <a:r>
                        <a:rPr lang="" sz="1800" dirty="0" smtClean="0">
                          <a:effectLst/>
                        </a:rPr>
                        <a:t>.5</a:t>
                      </a:r>
                      <a:r>
                        <a:rPr lang="es-ES" sz="1800" dirty="0" smtClean="0">
                          <a:effectLst/>
                        </a:rPr>
                        <a:t>0</a:t>
                      </a:r>
                      <a:endParaRPr lang="es-E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200000"/>
                        </a:lnSpc>
                        <a:spcAft>
                          <a:spcPts val="0"/>
                        </a:spcAft>
                      </a:pPr>
                      <a:r>
                        <a:rPr lang="" sz="1800" dirty="0" smtClean="0">
                          <a:effectLst/>
                          <a:latin typeface="+mn-lt"/>
                          <a:ea typeface="+mn-ea"/>
                          <a:cs typeface="+mn-cs"/>
                        </a:rPr>
                        <a:t>97.40</a:t>
                      </a:r>
                      <a:endParaRPr lang="es-E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200000"/>
                        </a:lnSpc>
                        <a:spcAft>
                          <a:spcPts val="0"/>
                        </a:spcAft>
                      </a:pPr>
                      <a:r>
                        <a:rPr lang="" sz="1800" dirty="0" smtClean="0">
                          <a:effectLst/>
                          <a:latin typeface="+mn-lt"/>
                          <a:ea typeface="+mn-ea"/>
                          <a:cs typeface="+mn-cs"/>
                        </a:rPr>
                        <a:t>2.60</a:t>
                      </a:r>
                      <a:endParaRPr lang="es-E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458688">
                <a:tc>
                  <a:txBody>
                    <a:bodyPr/>
                    <a:lstStyle/>
                    <a:p>
                      <a:pPr marL="0" algn="l" defTabSz="914400" rtl="0" eaLnBrk="1" latinLnBrk="0" hangingPunct="1">
                        <a:lnSpc>
                          <a:spcPct val="200000"/>
                        </a:lnSpc>
                        <a:spcAft>
                          <a:spcPts val="0"/>
                        </a:spcAft>
                      </a:pPr>
                      <a:r>
                        <a:rPr lang="" sz="1400" b="1" kern="1200" dirty="0" smtClean="0">
                          <a:solidFill>
                            <a:schemeClr val="lt1"/>
                          </a:solidFill>
                          <a:effectLst/>
                          <a:latin typeface="+mn-lt"/>
                          <a:ea typeface="+mn-ea"/>
                          <a:cs typeface="+mn-cs"/>
                        </a:rPr>
                        <a:t>Control de Incidentes</a:t>
                      </a:r>
                      <a:endParaRPr lang="es-ES" sz="1400" b="1" kern="1200" dirty="0">
                        <a:solidFill>
                          <a:schemeClr val="lt1"/>
                        </a:solidFill>
                        <a:effectLst/>
                        <a:latin typeface="+mn-lt"/>
                        <a:ea typeface="+mn-ea"/>
                        <a:cs typeface="+mn-cs"/>
                      </a:endParaRPr>
                    </a:p>
                  </a:txBody>
                  <a:tcPr marL="44450" marR="44450" marT="0" marB="0" anchor="b">
                    <a:solidFill>
                      <a:srgbClr val="0099FF"/>
                    </a:solidFill>
                  </a:tcPr>
                </a:tc>
                <a:tc>
                  <a:txBody>
                    <a:bodyPr/>
                    <a:lstStyle/>
                    <a:p>
                      <a:pPr marL="0" algn="r" defTabSz="914400" rtl="0" eaLnBrk="1" latinLnBrk="0" hangingPunct="1">
                        <a:lnSpc>
                          <a:spcPct val="200000"/>
                        </a:lnSpc>
                        <a:spcAft>
                          <a:spcPts val="0"/>
                        </a:spcAft>
                      </a:pPr>
                      <a:r>
                        <a:rPr lang="" sz="1800" kern="1200" dirty="0" smtClean="0">
                          <a:solidFill>
                            <a:schemeClr val="dk1"/>
                          </a:solidFill>
                          <a:effectLst/>
                          <a:latin typeface="+mn-lt"/>
                          <a:ea typeface="+mn-ea"/>
                          <a:cs typeface="+mn-cs"/>
                        </a:rPr>
                        <a:t>4.70</a:t>
                      </a:r>
                      <a:endParaRPr lang="es-ES" sz="1800" kern="1200" dirty="0">
                        <a:solidFill>
                          <a:schemeClr val="dk1"/>
                        </a:solidFill>
                        <a:effectLst/>
                        <a:latin typeface="+mn-lt"/>
                        <a:ea typeface="+mn-ea"/>
                        <a:cs typeface="+mn-cs"/>
                      </a:endParaRPr>
                    </a:p>
                  </a:txBody>
                  <a:tcPr marL="44450" marR="44450" marT="0" marB="0" anchor="b"/>
                </a:tc>
                <a:tc>
                  <a:txBody>
                    <a:bodyPr/>
                    <a:lstStyle/>
                    <a:p>
                      <a:pPr marL="0" algn="r" defTabSz="914400" rtl="0" eaLnBrk="1" latinLnBrk="0" hangingPunct="1">
                        <a:lnSpc>
                          <a:spcPct val="200000"/>
                        </a:lnSpc>
                        <a:spcAft>
                          <a:spcPts val="0"/>
                        </a:spcAft>
                      </a:pPr>
                      <a:r>
                        <a:rPr lang="" sz="1800" kern="1200" dirty="0" smtClean="0">
                          <a:solidFill>
                            <a:schemeClr val="dk1"/>
                          </a:solidFill>
                          <a:effectLst/>
                          <a:latin typeface="+mn-lt"/>
                          <a:ea typeface="+mn-ea"/>
                          <a:cs typeface="+mn-cs"/>
                        </a:rPr>
                        <a:t>3.00</a:t>
                      </a:r>
                      <a:endParaRPr lang="es-ES" sz="1800" kern="1200" dirty="0">
                        <a:solidFill>
                          <a:schemeClr val="dk1"/>
                        </a:solidFill>
                        <a:effectLst/>
                        <a:latin typeface="+mn-lt"/>
                        <a:ea typeface="+mn-ea"/>
                        <a:cs typeface="+mn-cs"/>
                      </a:endParaRPr>
                    </a:p>
                  </a:txBody>
                  <a:tcPr marL="44450" marR="44450" marT="0" marB="0" anchor="b"/>
                </a:tc>
                <a:tc>
                  <a:txBody>
                    <a:bodyPr/>
                    <a:lstStyle/>
                    <a:p>
                      <a:pPr marL="0" algn="r" defTabSz="914400" rtl="0" eaLnBrk="1" latinLnBrk="0" hangingPunct="1">
                        <a:lnSpc>
                          <a:spcPct val="200000"/>
                        </a:lnSpc>
                        <a:spcAft>
                          <a:spcPts val="0"/>
                        </a:spcAft>
                      </a:pPr>
                      <a:r>
                        <a:rPr lang="" sz="1800" kern="1200" dirty="0" smtClean="0">
                          <a:solidFill>
                            <a:schemeClr val="dk1"/>
                          </a:solidFill>
                          <a:effectLst/>
                          <a:latin typeface="+mn-lt"/>
                          <a:ea typeface="+mn-ea"/>
                          <a:cs typeface="+mn-cs"/>
                        </a:rPr>
                        <a:t>63.83</a:t>
                      </a:r>
                      <a:endParaRPr lang="es-ES" sz="1800" kern="1200" dirty="0">
                        <a:solidFill>
                          <a:schemeClr val="dk1"/>
                        </a:solidFill>
                        <a:effectLst/>
                        <a:latin typeface="+mn-lt"/>
                        <a:ea typeface="+mn-ea"/>
                        <a:cs typeface="+mn-cs"/>
                      </a:endParaRPr>
                    </a:p>
                  </a:txBody>
                  <a:tcPr marL="44450" marR="44450" marT="0" marB="0" anchor="b"/>
                </a:tc>
                <a:tc>
                  <a:txBody>
                    <a:bodyPr/>
                    <a:lstStyle/>
                    <a:p>
                      <a:pPr marL="0" algn="r" defTabSz="914400" rtl="0" eaLnBrk="1" latinLnBrk="0" hangingPunct="1">
                        <a:lnSpc>
                          <a:spcPct val="200000"/>
                        </a:lnSpc>
                        <a:spcAft>
                          <a:spcPts val="0"/>
                        </a:spcAft>
                      </a:pPr>
                      <a:r>
                        <a:rPr lang="" sz="1800" kern="1200" dirty="0" smtClean="0">
                          <a:solidFill>
                            <a:schemeClr val="dk1"/>
                          </a:solidFill>
                          <a:effectLst/>
                          <a:latin typeface="+mn-lt"/>
                          <a:ea typeface="+mn-ea"/>
                          <a:cs typeface="+mn-cs"/>
                        </a:rPr>
                        <a:t>36.17</a:t>
                      </a:r>
                      <a:endParaRPr lang="es-ES" sz="1800" kern="1200" dirty="0">
                        <a:solidFill>
                          <a:schemeClr val="dk1"/>
                        </a:solidFill>
                        <a:effectLst/>
                        <a:latin typeface="+mn-lt"/>
                        <a:ea typeface="+mn-ea"/>
                        <a:cs typeface="+mn-cs"/>
                      </a:endParaRPr>
                    </a:p>
                  </a:txBody>
                  <a:tcPr marL="44450" marR="44450" marT="0" marB="0" anchor="b"/>
                </a:tc>
              </a:tr>
              <a:tr h="301567">
                <a:tc>
                  <a:txBody>
                    <a:bodyPr/>
                    <a:lstStyle/>
                    <a:p>
                      <a:pPr algn="r">
                        <a:lnSpc>
                          <a:spcPct val="200000"/>
                        </a:lnSpc>
                        <a:spcAft>
                          <a:spcPts val="0"/>
                        </a:spcAft>
                      </a:pPr>
                      <a:r>
                        <a:rPr lang="es-ES" sz="1000" dirty="0">
                          <a:effectLst/>
                        </a:rPr>
                        <a:t>TOTAL</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solidFill>
                      <a:srgbClr val="FF9900"/>
                    </a:solidFill>
                  </a:tcPr>
                </a:tc>
                <a:tc>
                  <a:txBody>
                    <a:bodyPr/>
                    <a:lstStyle/>
                    <a:p>
                      <a:pPr algn="r">
                        <a:lnSpc>
                          <a:spcPct val="200000"/>
                        </a:lnSpc>
                        <a:spcAft>
                          <a:spcPts val="0"/>
                        </a:spcAft>
                      </a:pPr>
                      <a:r>
                        <a:rPr lang="" sz="1800" dirty="0" smtClean="0">
                          <a:effectLst/>
                        </a:rPr>
                        <a:t>42.30</a:t>
                      </a:r>
                      <a:endParaRPr lang="es-E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solidFill>
                      <a:srgbClr val="FF9900"/>
                    </a:solidFill>
                  </a:tcPr>
                </a:tc>
                <a:tc>
                  <a:txBody>
                    <a:bodyPr/>
                    <a:lstStyle/>
                    <a:p>
                      <a:pPr marL="0" algn="r" defTabSz="914400" rtl="0" eaLnBrk="1" latinLnBrk="0" hangingPunct="1">
                        <a:lnSpc>
                          <a:spcPct val="200000"/>
                        </a:lnSpc>
                        <a:spcAft>
                          <a:spcPts val="0"/>
                        </a:spcAft>
                      </a:pPr>
                      <a:r>
                        <a:rPr lang="" sz="1800" kern="1200" dirty="0" smtClean="0">
                          <a:solidFill>
                            <a:schemeClr val="dk1"/>
                          </a:solidFill>
                          <a:effectLst/>
                          <a:latin typeface="+mn-lt"/>
                          <a:ea typeface="+mn-ea"/>
                          <a:cs typeface="+mn-cs"/>
                        </a:rPr>
                        <a:t>29.10</a:t>
                      </a:r>
                      <a:endParaRPr lang="es-ES" sz="1800" kern="1200" dirty="0">
                        <a:solidFill>
                          <a:schemeClr val="dk1"/>
                        </a:solidFill>
                        <a:effectLst/>
                        <a:latin typeface="+mn-lt"/>
                        <a:ea typeface="+mn-ea"/>
                        <a:cs typeface="+mn-cs"/>
                      </a:endParaRPr>
                    </a:p>
                  </a:txBody>
                  <a:tcPr marL="44450" marR="44450" marT="0" marB="0" anchor="b">
                    <a:solidFill>
                      <a:srgbClr val="FF9900"/>
                    </a:solidFill>
                  </a:tcPr>
                </a:tc>
                <a:tc>
                  <a:txBody>
                    <a:bodyPr/>
                    <a:lstStyle/>
                    <a:p>
                      <a:pPr marL="0" algn="r" defTabSz="914400" rtl="0" eaLnBrk="1" latinLnBrk="0" hangingPunct="1">
                        <a:lnSpc>
                          <a:spcPct val="200000"/>
                        </a:lnSpc>
                        <a:spcAft>
                          <a:spcPts val="0"/>
                        </a:spcAft>
                      </a:pPr>
                      <a:r>
                        <a:rPr lang="" sz="1800" kern="1200" dirty="0" smtClean="0">
                          <a:solidFill>
                            <a:schemeClr val="dk1"/>
                          </a:solidFill>
                          <a:effectLst/>
                          <a:latin typeface="+mn-lt"/>
                          <a:ea typeface="+mn-ea"/>
                          <a:cs typeface="+mn-cs"/>
                        </a:rPr>
                        <a:t>68.69</a:t>
                      </a:r>
                      <a:endParaRPr lang="es-ES" sz="1800" kern="1200" dirty="0">
                        <a:solidFill>
                          <a:schemeClr val="dk1"/>
                        </a:solidFill>
                        <a:effectLst/>
                        <a:latin typeface="+mn-lt"/>
                        <a:ea typeface="+mn-ea"/>
                        <a:cs typeface="+mn-cs"/>
                      </a:endParaRPr>
                    </a:p>
                  </a:txBody>
                  <a:tcPr marL="44450" marR="44450" marT="0" marB="0" anchor="b">
                    <a:solidFill>
                      <a:srgbClr val="FF9900"/>
                    </a:solidFill>
                  </a:tcPr>
                </a:tc>
                <a:tc>
                  <a:txBody>
                    <a:bodyPr/>
                    <a:lstStyle/>
                    <a:p>
                      <a:pPr marL="0" algn="r" defTabSz="914400" rtl="0" eaLnBrk="1" latinLnBrk="0" hangingPunct="1">
                        <a:lnSpc>
                          <a:spcPct val="200000"/>
                        </a:lnSpc>
                        <a:spcAft>
                          <a:spcPts val="0"/>
                        </a:spcAft>
                      </a:pPr>
                      <a:r>
                        <a:rPr lang="" sz="1800" kern="1200" dirty="0" smtClean="0">
                          <a:solidFill>
                            <a:schemeClr val="dk1"/>
                          </a:solidFill>
                          <a:effectLst/>
                          <a:latin typeface="+mn-lt"/>
                          <a:ea typeface="+mn-ea"/>
                          <a:cs typeface="+mn-cs"/>
                        </a:rPr>
                        <a:t>31.31</a:t>
                      </a:r>
                      <a:endParaRPr lang="es-ES" sz="1800" kern="1200" dirty="0">
                        <a:solidFill>
                          <a:schemeClr val="dk1"/>
                        </a:solidFill>
                        <a:effectLst/>
                        <a:latin typeface="+mn-lt"/>
                        <a:ea typeface="+mn-ea"/>
                        <a:cs typeface="+mn-cs"/>
                      </a:endParaRPr>
                    </a:p>
                  </a:txBody>
                  <a:tcPr marL="44450" marR="44450" marT="0" marB="0" anchor="b">
                    <a:solidFill>
                      <a:srgbClr val="FF9900"/>
                    </a:solidFill>
                  </a:tcPr>
                </a:tc>
              </a:tr>
            </a:tbl>
          </a:graphicData>
        </a:graphic>
      </p:graphicFrame>
      <p:sp>
        <p:nvSpPr>
          <p:cNvPr id="4" name="Rectangle 1"/>
          <p:cNvSpPr>
            <a:spLocks noChangeArrowheads="1"/>
          </p:cNvSpPr>
          <p:nvPr/>
        </p:nvSpPr>
        <p:spPr bwMode="auto">
          <a:xfrm>
            <a:off x="1110150" y="1772023"/>
            <a:ext cx="7422290" cy="535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0" name="CuadroTexto 9"/>
          <p:cNvSpPr txBox="1"/>
          <p:nvPr/>
        </p:nvSpPr>
        <p:spPr>
          <a:xfrm>
            <a:off x="1379607" y="2012828"/>
            <a:ext cx="1659429" cy="369332"/>
          </a:xfrm>
          <a:prstGeom prst="rect">
            <a:avLst/>
          </a:prstGeom>
          <a:noFill/>
        </p:spPr>
        <p:txBody>
          <a:bodyPr wrap="none" rtlCol="0">
            <a:spAutoFit/>
          </a:bodyPr>
          <a:lstStyle/>
          <a:p>
            <a:r>
              <a:rPr lang="" dirty="0" smtClean="0"/>
              <a:t>38</a:t>
            </a:r>
            <a:r>
              <a:rPr lang="en-US" dirty="0" smtClean="0"/>
              <a:t> </a:t>
            </a:r>
            <a:r>
              <a:rPr lang="en-US" dirty="0" err="1" smtClean="0"/>
              <a:t>actividades</a:t>
            </a:r>
            <a:endParaRPr lang="es-ES" dirty="0"/>
          </a:p>
        </p:txBody>
      </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Tree>
    <p:extLst>
      <p:ext uri="{BB962C8B-B14F-4D97-AF65-F5344CB8AC3E}">
        <p14:creationId xmlns:p14="http://schemas.microsoft.com/office/powerpoint/2010/main" val="35128348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9" name="TextBox 8"/>
          <p:cNvSpPr txBox="1"/>
          <p:nvPr/>
        </p:nvSpPr>
        <p:spPr>
          <a:xfrm>
            <a:off x="3119706" y="226366"/>
            <a:ext cx="5208477" cy="461665"/>
          </a:xfrm>
          <a:prstGeom prst="rect">
            <a:avLst/>
          </a:prstGeom>
          <a:noFill/>
        </p:spPr>
        <p:txBody>
          <a:bodyPr wrap="none" rtlCol="0">
            <a:spAutoFit/>
          </a:bodyPr>
          <a:lstStyle/>
          <a:p>
            <a:r>
              <a:rPr lang="es-EC" sz="2400" b="1" dirty="0" smtClean="0">
                <a:solidFill>
                  <a:schemeClr val="bg1"/>
                </a:solidFill>
              </a:rPr>
              <a:t>Análisis de la Situación </a:t>
            </a:r>
            <a:r>
              <a:rPr lang="" sz="2400" b="1" dirty="0" smtClean="0">
                <a:solidFill>
                  <a:schemeClr val="bg1"/>
                </a:solidFill>
              </a:rPr>
              <a:t>Propuesta</a:t>
            </a:r>
            <a:endParaRPr lang="es-EC" sz="2400" b="1" dirty="0">
              <a:solidFill>
                <a:schemeClr val="bg1"/>
              </a:solidFill>
            </a:endParaRPr>
          </a:p>
        </p:txBody>
      </p:sp>
      <p:sp>
        <p:nvSpPr>
          <p:cNvPr id="4" name="Rectangle 1"/>
          <p:cNvSpPr>
            <a:spLocks noChangeArrowheads="1"/>
          </p:cNvSpPr>
          <p:nvPr/>
        </p:nvSpPr>
        <p:spPr bwMode="auto">
          <a:xfrm>
            <a:off x="1110150" y="1772023"/>
            <a:ext cx="7422290" cy="535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2" name="Rectangle 8"/>
          <p:cNvSpPr txBox="1">
            <a:spLocks noChangeArrowheads="1"/>
          </p:cNvSpPr>
          <p:nvPr/>
        </p:nvSpPr>
        <p:spPr bwMode="auto">
          <a:xfrm>
            <a:off x="692495" y="944291"/>
            <a:ext cx="7562850" cy="485423"/>
          </a:xfrm>
          <a:prstGeom prst="rect">
            <a:avLst/>
          </a:prstGeom>
          <a:noFill/>
          <a:ln w="9525">
            <a:noFill/>
            <a:miter lim="800000"/>
            <a:headEnd/>
            <a:tailEnd/>
          </a:ln>
        </p:spPr>
        <p:txBody>
          <a:bodyPr anchor="ctr"/>
          <a:lstStyle/>
          <a:p>
            <a:pPr algn="just">
              <a:lnSpc>
                <a:spcPct val="150000"/>
              </a:lnSpc>
              <a:spcAft>
                <a:spcPts val="0"/>
              </a:spcAft>
            </a:pPr>
            <a:r>
              <a:rPr lang="es-ES_tradnl" sz="2000" b="1" dirty="0" smtClean="0"/>
              <a:t>Demostración de Hipótesis</a:t>
            </a:r>
            <a:endParaRPr lang="" sz="2000" b="1" dirty="0"/>
          </a:p>
        </p:txBody>
      </p:sp>
      <p:pic>
        <p:nvPicPr>
          <p:cNvPr id="13"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328" y="1163067"/>
            <a:ext cx="114300" cy="114300"/>
          </a:xfrm>
          <a:prstGeom prst="rect">
            <a:avLst/>
          </a:prstGeom>
        </p:spPr>
      </p:pic>
      <p:sp>
        <p:nvSpPr>
          <p:cNvPr id="14" name="13 Rectángulo"/>
          <p:cNvSpPr/>
          <p:nvPr/>
        </p:nvSpPr>
        <p:spPr>
          <a:xfrm>
            <a:off x="571472" y="1428736"/>
            <a:ext cx="8215370" cy="2031325"/>
          </a:xfrm>
          <a:prstGeom prst="rect">
            <a:avLst/>
          </a:prstGeom>
        </p:spPr>
        <p:txBody>
          <a:bodyPr wrap="square">
            <a:spAutoFit/>
          </a:bodyPr>
          <a:lstStyle/>
          <a:p>
            <a:pPr marL="342900" indent="-342900">
              <a:buFont typeface="Arial" pitchFamily="34" charset="0"/>
              <a:buChar char="•"/>
            </a:pPr>
            <a:r>
              <a:rPr lang="es-ES_tradnl" dirty="0" smtClean="0"/>
              <a:t>  Análisis </a:t>
            </a:r>
            <a:r>
              <a:rPr lang="es-ES_tradnl" dirty="0" err="1" smtClean="0"/>
              <a:t>bi</a:t>
            </a:r>
            <a:r>
              <a:rPr lang="es-ES_tradnl" dirty="0" smtClean="0"/>
              <a:t>-variado</a:t>
            </a:r>
          </a:p>
          <a:p>
            <a:pPr marL="800100" lvl="1" indent="-342900">
              <a:buFont typeface="Arial" pitchFamily="34" charset="0"/>
              <a:buChar char="•"/>
            </a:pPr>
            <a:r>
              <a:rPr lang="es-ES_tradnl" dirty="0" smtClean="0"/>
              <a:t> Variable principal es el factor tiempo</a:t>
            </a:r>
          </a:p>
          <a:p>
            <a:pPr marL="800100" lvl="1" indent="-342900">
              <a:buFont typeface="Arial" pitchFamily="34" charset="0"/>
              <a:buChar char="•"/>
            </a:pPr>
            <a:r>
              <a:rPr lang="es-ES_tradnl" dirty="0" smtClean="0"/>
              <a:t> Variable secundaria es la cantidad de Incidentes resueltos en una 	semana laborable</a:t>
            </a:r>
          </a:p>
          <a:p>
            <a:pPr marL="342900" indent="-342900">
              <a:buFont typeface="Arial" pitchFamily="34" charset="0"/>
              <a:buChar char="•"/>
            </a:pPr>
            <a:r>
              <a:rPr lang="es-ES" dirty="0" smtClean="0"/>
              <a:t> Productividad de un recurso en 8 semanas laborables (40 </a:t>
            </a:r>
            <a:r>
              <a:rPr lang="es-ES" dirty="0" smtClean="0"/>
              <a:t>horas</a:t>
            </a:r>
            <a:r>
              <a:rPr lang="" dirty="0" smtClean="0"/>
              <a:t>/semana</a:t>
            </a:r>
            <a:r>
              <a:rPr lang="es-ES" dirty="0" smtClean="0"/>
              <a:t>)</a:t>
            </a:r>
            <a:endParaRPr lang="es-ES" dirty="0" smtClean="0"/>
          </a:p>
          <a:p>
            <a:pPr marL="800100" lvl="1" indent="-342900">
              <a:buFont typeface="Arial" pitchFamily="34" charset="0"/>
              <a:buChar char="•"/>
            </a:pPr>
            <a:r>
              <a:rPr lang="es-ES" dirty="0" smtClean="0"/>
              <a:t> Productividad con procesos actuales</a:t>
            </a:r>
          </a:p>
          <a:p>
            <a:pPr marL="800100" lvl="1" indent="-342900">
              <a:buFont typeface="Arial" pitchFamily="34" charset="0"/>
              <a:buChar char="•"/>
            </a:pPr>
            <a:r>
              <a:rPr lang="es-ES" dirty="0" smtClean="0"/>
              <a:t> Productividad con procesos propuestos</a:t>
            </a:r>
            <a:endParaRPr lang="es-ES" dirty="0"/>
          </a:p>
        </p:txBody>
      </p:sp>
      <p:pic>
        <p:nvPicPr>
          <p:cNvPr id="15" name="14 Imagen"/>
          <p:cNvPicPr/>
          <p:nvPr/>
        </p:nvPicPr>
        <p:blipFill>
          <a:blip r:embed="rId7"/>
          <a:srcRect/>
          <a:stretch>
            <a:fillRect/>
          </a:stretch>
        </p:blipFill>
        <p:spPr bwMode="auto">
          <a:xfrm>
            <a:off x="2000232" y="3571876"/>
            <a:ext cx="5786478" cy="2786082"/>
          </a:xfrm>
          <a:prstGeom prst="rect">
            <a:avLst/>
          </a:prstGeom>
          <a:noFill/>
          <a:ln w="9525">
            <a:noFill/>
            <a:miter lim="800000"/>
            <a:headEnd/>
            <a:tailEnd/>
          </a:ln>
        </p:spPr>
      </p:pic>
    </p:spTree>
    <p:extLst>
      <p:ext uri="{BB962C8B-B14F-4D97-AF65-F5344CB8AC3E}">
        <p14:creationId xmlns:p14="http://schemas.microsoft.com/office/powerpoint/2010/main" val="35128348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9" name="TextBox 8"/>
          <p:cNvSpPr txBox="1"/>
          <p:nvPr/>
        </p:nvSpPr>
        <p:spPr>
          <a:xfrm>
            <a:off x="3119706" y="226366"/>
            <a:ext cx="5208477" cy="461665"/>
          </a:xfrm>
          <a:prstGeom prst="rect">
            <a:avLst/>
          </a:prstGeom>
          <a:noFill/>
        </p:spPr>
        <p:txBody>
          <a:bodyPr wrap="none" rtlCol="0">
            <a:spAutoFit/>
          </a:bodyPr>
          <a:lstStyle/>
          <a:p>
            <a:r>
              <a:rPr lang="es-EC" sz="2400" b="1" dirty="0" smtClean="0">
                <a:solidFill>
                  <a:schemeClr val="bg1"/>
                </a:solidFill>
              </a:rPr>
              <a:t>Análisis de la Situación </a:t>
            </a:r>
            <a:r>
              <a:rPr lang="" sz="2400" b="1" dirty="0" smtClean="0">
                <a:solidFill>
                  <a:schemeClr val="bg1"/>
                </a:solidFill>
              </a:rPr>
              <a:t>Propuesta</a:t>
            </a:r>
            <a:endParaRPr lang="es-EC" sz="2400" b="1" dirty="0">
              <a:solidFill>
                <a:schemeClr val="bg1"/>
              </a:solidFill>
            </a:endParaRPr>
          </a:p>
        </p:txBody>
      </p:sp>
      <p:sp>
        <p:nvSpPr>
          <p:cNvPr id="4" name="Rectangle 1"/>
          <p:cNvSpPr>
            <a:spLocks noChangeArrowheads="1"/>
          </p:cNvSpPr>
          <p:nvPr/>
        </p:nvSpPr>
        <p:spPr bwMode="auto">
          <a:xfrm>
            <a:off x="1110150" y="1772023"/>
            <a:ext cx="7422290" cy="535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12" name="Rectangle 8"/>
          <p:cNvSpPr txBox="1">
            <a:spLocks noChangeArrowheads="1"/>
          </p:cNvSpPr>
          <p:nvPr/>
        </p:nvSpPr>
        <p:spPr bwMode="auto">
          <a:xfrm>
            <a:off x="692495" y="944291"/>
            <a:ext cx="7562850" cy="485423"/>
          </a:xfrm>
          <a:prstGeom prst="rect">
            <a:avLst/>
          </a:prstGeom>
          <a:noFill/>
          <a:ln w="9525">
            <a:noFill/>
            <a:miter lim="800000"/>
            <a:headEnd/>
            <a:tailEnd/>
          </a:ln>
        </p:spPr>
        <p:txBody>
          <a:bodyPr anchor="ctr"/>
          <a:lstStyle/>
          <a:p>
            <a:pPr algn="just">
              <a:lnSpc>
                <a:spcPct val="150000"/>
              </a:lnSpc>
              <a:spcAft>
                <a:spcPts val="0"/>
              </a:spcAft>
            </a:pPr>
            <a:r>
              <a:rPr lang="es-ES_tradnl" sz="2000" b="1" dirty="0" smtClean="0"/>
              <a:t>Demostración de Hipótesis</a:t>
            </a:r>
            <a:endParaRPr lang="" sz="2000" b="1" dirty="0"/>
          </a:p>
        </p:txBody>
      </p:sp>
      <p:pic>
        <p:nvPicPr>
          <p:cNvPr id="13"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328" y="1163067"/>
            <a:ext cx="114300" cy="114300"/>
          </a:xfrm>
          <a:prstGeom prst="rect">
            <a:avLst/>
          </a:prstGeom>
        </p:spPr>
      </p:pic>
      <p:sp>
        <p:nvSpPr>
          <p:cNvPr id="14" name="13 Rectángulo"/>
          <p:cNvSpPr/>
          <p:nvPr/>
        </p:nvSpPr>
        <p:spPr>
          <a:xfrm>
            <a:off x="500034" y="4857760"/>
            <a:ext cx="8215370" cy="1754326"/>
          </a:xfrm>
          <a:prstGeom prst="rect">
            <a:avLst/>
          </a:prstGeom>
        </p:spPr>
        <p:txBody>
          <a:bodyPr wrap="square">
            <a:spAutoFit/>
          </a:bodyPr>
          <a:lstStyle/>
          <a:p>
            <a:pPr marL="342900" indent="-342900">
              <a:buFont typeface="Arial" pitchFamily="34" charset="0"/>
              <a:buChar char="•"/>
            </a:pPr>
            <a:r>
              <a:rPr lang="es-ES_tradnl" dirty="0" smtClean="0"/>
              <a:t> Se logra: </a:t>
            </a:r>
          </a:p>
          <a:p>
            <a:pPr marL="800100" lvl="1" indent="-342900">
              <a:buFont typeface="Arial" pitchFamily="34" charset="0"/>
              <a:buChar char="•"/>
            </a:pPr>
            <a:r>
              <a:rPr lang="es-ES_tradnl" dirty="0" smtClean="0"/>
              <a:t> Disminución del tiempo de resolución de incidentes, de 62.90 horas a 42.30 horas, que representan un 32%, </a:t>
            </a:r>
          </a:p>
          <a:p>
            <a:pPr marL="800100" lvl="1" indent="-342900">
              <a:buFont typeface="Arial" pitchFamily="34" charset="0"/>
              <a:buChar char="•"/>
            </a:pPr>
            <a:r>
              <a:rPr lang="es-ES_tradnl" dirty="0" smtClean="0"/>
              <a:t> Aumento de productividad de los recursos asignados al área en un 48.70%</a:t>
            </a:r>
          </a:p>
          <a:p>
            <a:pPr marL="342900" indent="-342900">
              <a:buFont typeface="Arial" pitchFamily="34" charset="0"/>
              <a:buChar char="•"/>
            </a:pPr>
            <a:r>
              <a:rPr lang="es-ES_tradnl" dirty="0" smtClean="0"/>
              <a:t> Hipótesis es Válida</a:t>
            </a:r>
            <a:endParaRPr lang="es-ES" dirty="0"/>
          </a:p>
        </p:txBody>
      </p:sp>
      <p:graphicFrame>
        <p:nvGraphicFramePr>
          <p:cNvPr id="16" name="15 Gráfico"/>
          <p:cNvGraphicFramePr/>
          <p:nvPr/>
        </p:nvGraphicFramePr>
        <p:xfrm>
          <a:off x="1785918" y="1428736"/>
          <a:ext cx="5572164" cy="350046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5128348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786" y="1408138"/>
            <a:ext cx="4245818" cy="4332467"/>
          </a:xfrm>
          <a:prstGeom prst="rect">
            <a:avLst/>
          </a:prstGeom>
          <a:effectLst>
            <a:outerShdw blurRad="50800" dist="50800" dir="5400000" algn="ctr" rotWithShape="0">
              <a:schemeClr val="bg1"/>
            </a:outerShdw>
          </a:effectLst>
        </p:spPr>
      </p:pic>
      <p:pic>
        <p:nvPicPr>
          <p:cNvPr id="32769"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5"/>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sp>
        <p:nvSpPr>
          <p:cNvPr id="9" name="TextBox 8"/>
          <p:cNvSpPr txBox="1"/>
          <p:nvPr/>
        </p:nvSpPr>
        <p:spPr>
          <a:xfrm>
            <a:off x="3015834" y="216249"/>
            <a:ext cx="5262979" cy="461665"/>
          </a:xfrm>
          <a:prstGeom prst="rect">
            <a:avLst/>
          </a:prstGeom>
          <a:noFill/>
        </p:spPr>
        <p:txBody>
          <a:bodyPr wrap="none" rtlCol="0">
            <a:spAutoFit/>
          </a:bodyPr>
          <a:lstStyle/>
          <a:p>
            <a:r>
              <a:rPr lang="es-EC" sz="2400" b="1" dirty="0" smtClean="0">
                <a:solidFill>
                  <a:schemeClr val="bg1"/>
                </a:solidFill>
              </a:rPr>
              <a:t>Conclusiones y Recomendaciones</a:t>
            </a:r>
            <a:endParaRPr lang="es-EC" sz="2400" b="1" dirty="0">
              <a:solidFill>
                <a:schemeClr val="bg1"/>
              </a:solidFill>
            </a:endParaRPr>
          </a:p>
        </p:txBody>
      </p:sp>
      <p:pic>
        <p:nvPicPr>
          <p:cNvPr id="10" name="Picture 5" descr="esfera Roja sombra"/>
          <p:cNvPicPr>
            <a:picLocks noChangeAspect="1" noChangeArrowheads="1"/>
          </p:cNvPicPr>
          <p:nvPr/>
        </p:nvPicPr>
        <p:blipFill>
          <a:blip r:embed="rId6"/>
          <a:srcRect/>
          <a:stretch>
            <a:fillRect/>
          </a:stretch>
        </p:blipFill>
        <p:spPr bwMode="auto">
          <a:xfrm>
            <a:off x="395288" y="1254918"/>
            <a:ext cx="211137" cy="219075"/>
          </a:xfrm>
          <a:prstGeom prst="rect">
            <a:avLst/>
          </a:prstGeom>
          <a:noFill/>
          <a:ln w="9525">
            <a:noFill/>
            <a:miter lim="800000"/>
            <a:headEnd/>
            <a:tailEnd/>
          </a:ln>
        </p:spPr>
      </p:pic>
      <p:sp>
        <p:nvSpPr>
          <p:cNvPr id="11" name="Rectangle 6"/>
          <p:cNvSpPr>
            <a:spLocks noChangeArrowheads="1"/>
          </p:cNvSpPr>
          <p:nvPr/>
        </p:nvSpPr>
        <p:spPr bwMode="auto">
          <a:xfrm>
            <a:off x="276225" y="1169193"/>
            <a:ext cx="8637588" cy="358775"/>
          </a:xfrm>
          <a:prstGeom prst="rect">
            <a:avLst/>
          </a:prstGeom>
          <a:noFill/>
          <a:ln w="12700">
            <a:solidFill>
              <a:srgbClr val="006699"/>
            </a:solidFill>
            <a:miter lim="800000"/>
            <a:headEnd/>
            <a:tailEnd/>
          </a:ln>
        </p:spPr>
        <p:txBody>
          <a:bodyPr wrap="none" anchor="ctr"/>
          <a:lstStyle/>
          <a:p>
            <a:endParaRPr lang="es-EC"/>
          </a:p>
        </p:txBody>
      </p:sp>
      <p:sp>
        <p:nvSpPr>
          <p:cNvPr id="12" name="Rectangle 8"/>
          <p:cNvSpPr txBox="1">
            <a:spLocks noChangeArrowheads="1"/>
          </p:cNvSpPr>
          <p:nvPr/>
        </p:nvSpPr>
        <p:spPr bwMode="auto">
          <a:xfrm>
            <a:off x="609600" y="1191418"/>
            <a:ext cx="7562850" cy="334963"/>
          </a:xfrm>
          <a:prstGeom prst="rect">
            <a:avLst/>
          </a:prstGeom>
          <a:noFill/>
          <a:ln w="9525">
            <a:noFill/>
            <a:miter lim="800000"/>
            <a:headEnd/>
            <a:tailEnd/>
          </a:ln>
        </p:spPr>
        <p:txBody>
          <a:bodyPr anchor="ctr"/>
          <a:lstStyle/>
          <a:p>
            <a:pPr eaLnBrk="0" hangingPunct="0"/>
            <a:r>
              <a:rPr lang="es-CO" b="1" dirty="0" smtClean="0"/>
              <a:t>CONCLUSIONES</a:t>
            </a:r>
            <a:endParaRPr lang="es-CO" b="1" dirty="0"/>
          </a:p>
        </p:txBody>
      </p:sp>
      <p:sp>
        <p:nvSpPr>
          <p:cNvPr id="2" name="Rectángulo 1"/>
          <p:cNvSpPr/>
          <p:nvPr/>
        </p:nvSpPr>
        <p:spPr>
          <a:xfrm>
            <a:off x="285720" y="1500174"/>
            <a:ext cx="8637588" cy="5078313"/>
          </a:xfrm>
          <a:prstGeom prst="rect">
            <a:avLst/>
          </a:prstGeom>
          <a:solidFill>
            <a:schemeClr val="bg1">
              <a:alpha val="81000"/>
            </a:schemeClr>
          </a:solidFill>
        </p:spPr>
        <p:txBody>
          <a:bodyPr wrap="square" anchor="ctr">
            <a:noAutofit/>
          </a:bodyPr>
          <a:lstStyle/>
          <a:p>
            <a:pPr marL="342900" indent="-342900" algn="just">
              <a:buFont typeface="Arial" pitchFamily="34" charset="0"/>
              <a:buChar char="•"/>
            </a:pPr>
            <a:r>
              <a:rPr lang="es-ES_tradnl" dirty="0" smtClean="0"/>
              <a:t>Las mejores prácticas que proporciona ITIL edición 2011 se pudieron aplicar en el diseño de la Mesa de Servicios para la UNEC de </a:t>
            </a:r>
            <a:r>
              <a:rPr lang="es-ES_tradnl" dirty="0" err="1" smtClean="0"/>
              <a:t>Sistran</a:t>
            </a:r>
            <a:endParaRPr lang="es-ES" dirty="0" smtClean="0"/>
          </a:p>
          <a:p>
            <a:pPr marL="342900" indent="-342900" algn="just">
              <a:buFont typeface="Arial" pitchFamily="34" charset="0"/>
              <a:buChar char="•"/>
            </a:pPr>
            <a:r>
              <a:rPr lang="es-ES_tradnl" dirty="0" smtClean="0"/>
              <a:t>La investigación teórica de ITIL ha permitido obtener los conocimientos y experiencia necesarios para el desarrollo del diseño para la Mesa de Servicios, la Gestión de Incidentes y la Gestión de Problemas de la UNEC.</a:t>
            </a:r>
            <a:endParaRPr lang="es-ES" dirty="0" smtClean="0"/>
          </a:p>
          <a:p>
            <a:pPr marL="342900" indent="-342900" algn="just">
              <a:buFont typeface="Arial" pitchFamily="34" charset="0"/>
              <a:buChar char="•"/>
            </a:pPr>
            <a:r>
              <a:rPr lang="es-ES_tradnl" dirty="0" smtClean="0"/>
              <a:t>La definición de las mejoras en las actividades de la Gestión de Incidentes, ha permitido que los subprocesos sean más efectivos y ágiles. El </a:t>
            </a:r>
            <a:r>
              <a:rPr lang="" dirty="0" smtClean="0"/>
              <a:t>A</a:t>
            </a:r>
            <a:r>
              <a:rPr lang="es-ES_tradnl" dirty="0" smtClean="0"/>
              <a:t>VA </a:t>
            </a:r>
            <a:r>
              <a:rPr lang="es-ES_tradnl" dirty="0" smtClean="0"/>
              <a:t>de las actividades ha aumentado 19.12%.</a:t>
            </a:r>
            <a:endParaRPr lang="es-ES" dirty="0" smtClean="0"/>
          </a:p>
          <a:p>
            <a:pPr marL="342900" indent="-342900" algn="just">
              <a:buFont typeface="Arial" pitchFamily="34" charset="0"/>
              <a:buChar char="•"/>
            </a:pPr>
            <a:r>
              <a:rPr lang="es-ES_tradnl" dirty="0" smtClean="0"/>
              <a:t>La definición de los procesos de la Gestión de </a:t>
            </a:r>
            <a:r>
              <a:rPr lang="es-ES_tradnl" dirty="0" smtClean="0"/>
              <a:t>Problemas </a:t>
            </a:r>
            <a:r>
              <a:rPr lang="es-ES_tradnl" dirty="0" smtClean="0"/>
              <a:t>ha permitido que los incidentes se resuelvan en menos tiempo y que se organice correctamente las responsabilidades de cada nivel de atención.</a:t>
            </a:r>
            <a:endParaRPr lang="es-ES" dirty="0" smtClean="0"/>
          </a:p>
          <a:p>
            <a:pPr marL="342900" indent="-342900" algn="just">
              <a:buFont typeface="Arial" pitchFamily="34" charset="0"/>
              <a:buChar char="•"/>
            </a:pPr>
            <a:r>
              <a:rPr lang="es-ES_tradnl" dirty="0" smtClean="0"/>
              <a:t>La puesta en marcha del prototipo de Mesa de Servicios para la Gestión de Incidentes, demostró que los tiempos de resolución de incidentes disminuyen en 32%. </a:t>
            </a:r>
          </a:p>
          <a:p>
            <a:pPr marL="342900" indent="-342900" algn="just">
              <a:buFont typeface="Arial" pitchFamily="34" charset="0"/>
              <a:buChar char="•"/>
            </a:pPr>
            <a:r>
              <a:rPr lang="" dirty="0" smtClean="0"/>
              <a:t>Se</a:t>
            </a:r>
            <a:r>
              <a:rPr lang="es-ES_tradnl" dirty="0" smtClean="0"/>
              <a:t> </a:t>
            </a:r>
            <a:r>
              <a:rPr lang="es-ES_tradnl" dirty="0" err="1" smtClean="0"/>
              <a:t>demostr</a:t>
            </a:r>
            <a:r>
              <a:rPr lang="" dirty="0"/>
              <a:t>ó</a:t>
            </a:r>
            <a:r>
              <a:rPr lang="es-ES_tradnl" dirty="0" smtClean="0"/>
              <a:t> </a:t>
            </a:r>
            <a:r>
              <a:rPr lang="es-ES_tradnl" dirty="0" smtClean="0"/>
              <a:t>que se puede cumplir con la Hipótesis planteada en este proyecto, ya que al disminuir el tiempo necesario para resolver un incidente, se aumenta la productividad de los técnicos asignados al área en un 48.70%.</a:t>
            </a:r>
            <a:endParaRPr lang="es-ES" dirty="0" smtClean="0"/>
          </a:p>
        </p:txBody>
      </p:sp>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Tree>
    <p:extLst>
      <p:ext uri="{BB962C8B-B14F-4D97-AF65-F5344CB8AC3E}">
        <p14:creationId xmlns:p14="http://schemas.microsoft.com/office/powerpoint/2010/main" val="14845147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341" y="1985957"/>
            <a:ext cx="4202105" cy="4179143"/>
          </a:xfrm>
          <a:prstGeom prst="rect">
            <a:avLst/>
          </a:prstGeom>
          <a:solidFill>
            <a:schemeClr val="bg1">
              <a:alpha val="93000"/>
            </a:schemeClr>
          </a:solidFill>
        </p:spPr>
      </p:pic>
      <p:pic>
        <p:nvPicPr>
          <p:cNvPr id="32769"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5"/>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sp>
        <p:nvSpPr>
          <p:cNvPr id="9" name="TextBox 8"/>
          <p:cNvSpPr txBox="1"/>
          <p:nvPr/>
        </p:nvSpPr>
        <p:spPr>
          <a:xfrm>
            <a:off x="3015834" y="216249"/>
            <a:ext cx="5262979" cy="461665"/>
          </a:xfrm>
          <a:prstGeom prst="rect">
            <a:avLst/>
          </a:prstGeom>
          <a:noFill/>
        </p:spPr>
        <p:txBody>
          <a:bodyPr wrap="none" rtlCol="0">
            <a:spAutoFit/>
          </a:bodyPr>
          <a:lstStyle/>
          <a:p>
            <a:r>
              <a:rPr lang="es-EC" sz="2400" b="1" dirty="0" smtClean="0">
                <a:solidFill>
                  <a:schemeClr val="bg1"/>
                </a:solidFill>
              </a:rPr>
              <a:t>Conclusiones y Recomendaciones</a:t>
            </a:r>
            <a:endParaRPr lang="es-EC" sz="2400" b="1" dirty="0">
              <a:solidFill>
                <a:schemeClr val="bg1"/>
              </a:solidFill>
            </a:endParaRPr>
          </a:p>
        </p:txBody>
      </p:sp>
      <p:pic>
        <p:nvPicPr>
          <p:cNvPr id="10" name="Picture 5" descr="esfera Roja sombra"/>
          <p:cNvPicPr>
            <a:picLocks noChangeAspect="1" noChangeArrowheads="1"/>
          </p:cNvPicPr>
          <p:nvPr/>
        </p:nvPicPr>
        <p:blipFill>
          <a:blip r:embed="rId6"/>
          <a:srcRect/>
          <a:stretch>
            <a:fillRect/>
          </a:stretch>
        </p:blipFill>
        <p:spPr bwMode="auto">
          <a:xfrm>
            <a:off x="395288" y="1254918"/>
            <a:ext cx="211137" cy="219075"/>
          </a:xfrm>
          <a:prstGeom prst="rect">
            <a:avLst/>
          </a:prstGeom>
          <a:noFill/>
          <a:ln w="9525">
            <a:noFill/>
            <a:miter lim="800000"/>
            <a:headEnd/>
            <a:tailEnd/>
          </a:ln>
        </p:spPr>
      </p:pic>
      <p:sp>
        <p:nvSpPr>
          <p:cNvPr id="11" name="Rectangle 6"/>
          <p:cNvSpPr>
            <a:spLocks noChangeArrowheads="1"/>
          </p:cNvSpPr>
          <p:nvPr/>
        </p:nvSpPr>
        <p:spPr bwMode="auto">
          <a:xfrm>
            <a:off x="276225" y="1169193"/>
            <a:ext cx="8637588" cy="358775"/>
          </a:xfrm>
          <a:prstGeom prst="rect">
            <a:avLst/>
          </a:prstGeom>
          <a:noFill/>
          <a:ln w="12700">
            <a:solidFill>
              <a:srgbClr val="006699"/>
            </a:solidFill>
            <a:miter lim="800000"/>
            <a:headEnd/>
            <a:tailEnd/>
          </a:ln>
        </p:spPr>
        <p:txBody>
          <a:bodyPr wrap="none" anchor="ctr"/>
          <a:lstStyle/>
          <a:p>
            <a:endParaRPr lang="es-EC"/>
          </a:p>
        </p:txBody>
      </p:sp>
      <p:sp>
        <p:nvSpPr>
          <p:cNvPr id="12" name="Rectangle 8"/>
          <p:cNvSpPr txBox="1">
            <a:spLocks noChangeArrowheads="1"/>
          </p:cNvSpPr>
          <p:nvPr/>
        </p:nvSpPr>
        <p:spPr bwMode="auto">
          <a:xfrm>
            <a:off x="609600" y="1191418"/>
            <a:ext cx="7562850" cy="334963"/>
          </a:xfrm>
          <a:prstGeom prst="rect">
            <a:avLst/>
          </a:prstGeom>
          <a:noFill/>
          <a:ln w="9525">
            <a:noFill/>
            <a:miter lim="800000"/>
            <a:headEnd/>
            <a:tailEnd/>
          </a:ln>
        </p:spPr>
        <p:txBody>
          <a:bodyPr anchor="ctr"/>
          <a:lstStyle/>
          <a:p>
            <a:pPr eaLnBrk="0" hangingPunct="0"/>
            <a:r>
              <a:rPr lang="es-CO" b="1" dirty="0" smtClean="0"/>
              <a:t>RECOMENDACIONES</a:t>
            </a:r>
            <a:endParaRPr lang="es-CO" b="1" dirty="0"/>
          </a:p>
        </p:txBody>
      </p:sp>
      <p:sp>
        <p:nvSpPr>
          <p:cNvPr id="2" name="Rectángulo 1"/>
          <p:cNvSpPr/>
          <p:nvPr/>
        </p:nvSpPr>
        <p:spPr>
          <a:xfrm>
            <a:off x="207182" y="1559718"/>
            <a:ext cx="8667750" cy="4801314"/>
          </a:xfrm>
          <a:prstGeom prst="rect">
            <a:avLst/>
          </a:prstGeom>
          <a:solidFill>
            <a:schemeClr val="bg1">
              <a:alpha val="70000"/>
            </a:schemeClr>
          </a:solidFill>
        </p:spPr>
        <p:txBody>
          <a:bodyPr wrap="square">
            <a:spAutoFit/>
          </a:bodyPr>
          <a:lstStyle/>
          <a:p>
            <a:pPr marL="342900" lvl="0" indent="-342900" algn="just">
              <a:buFont typeface="Arial" pitchFamily="34" charset="0"/>
              <a:buChar char="•"/>
            </a:pPr>
            <a:r>
              <a:rPr lang="es-ES_tradnl" dirty="0" smtClean="0"/>
              <a:t>Capacitar en ITIL  a todos los recursos involucrados en la Gestión de Servicios de la UNEC.</a:t>
            </a:r>
            <a:endParaRPr lang="es-ES" dirty="0" smtClean="0"/>
          </a:p>
          <a:p>
            <a:pPr marL="342900" lvl="0" indent="-342900" algn="just">
              <a:buFont typeface="Arial" pitchFamily="34" charset="0"/>
              <a:buChar char="•"/>
            </a:pPr>
            <a:r>
              <a:rPr lang="es-ES_tradnl" dirty="0" smtClean="0"/>
              <a:t>Mejorar las relaciones con el cliente a través del establecimiento de </a:t>
            </a:r>
            <a:r>
              <a:rPr lang="es-ES_tradnl" dirty="0" err="1" smtClean="0"/>
              <a:t>SLAs</a:t>
            </a:r>
            <a:r>
              <a:rPr lang="es-ES_tradnl" dirty="0" smtClean="0"/>
              <a:t> donde se documente lo que el cliente espera y lo que la UNEC puede ofrecerle de acuerdo a los recursos disponibles.</a:t>
            </a:r>
            <a:endParaRPr lang="es-ES" dirty="0" smtClean="0"/>
          </a:p>
          <a:p>
            <a:pPr marL="342900" lvl="0" indent="-342900" algn="just">
              <a:buFont typeface="Arial" pitchFamily="34" charset="0"/>
              <a:buChar char="•"/>
            </a:pPr>
            <a:r>
              <a:rPr lang="es-ES_tradnl" dirty="0" smtClean="0"/>
              <a:t>Mejorar la herramienta automatizada SISNET para que se acople completamente a las mejores prácticas recomendadas por ITIL, y sirva para implementar todas las propuestas de este proyecto.</a:t>
            </a:r>
            <a:endParaRPr lang="es-ES" dirty="0" smtClean="0"/>
          </a:p>
          <a:p>
            <a:pPr marL="342900" lvl="0" indent="-342900" algn="just">
              <a:buFont typeface="Arial" pitchFamily="34" charset="0"/>
              <a:buChar char="•"/>
            </a:pPr>
            <a:r>
              <a:rPr lang="es-ES_tradnl" dirty="0" smtClean="0"/>
              <a:t>Planificar la implementación de la propuesta de la Mesa de Servicios en todos los clientes para que la UNEC </a:t>
            </a:r>
            <a:r>
              <a:rPr lang="" dirty="0" smtClean="0"/>
              <a:t>mejore su servicio</a:t>
            </a:r>
            <a:r>
              <a:rPr lang="es-ES_tradnl" dirty="0" smtClean="0"/>
              <a:t>.</a:t>
            </a:r>
            <a:endParaRPr lang="es-ES" dirty="0" smtClean="0"/>
          </a:p>
          <a:p>
            <a:pPr marL="342900" lvl="0" indent="-342900" algn="just">
              <a:buFont typeface="Arial" pitchFamily="34" charset="0"/>
              <a:buChar char="•"/>
            </a:pPr>
            <a:r>
              <a:rPr lang="es-ES_tradnl" dirty="0" smtClean="0"/>
              <a:t>Diseñar los procesos de la Gestión de Cambios para separarlos de la actual propuesta de Gestión de Problemas.</a:t>
            </a:r>
            <a:endParaRPr lang="es-ES" dirty="0" smtClean="0"/>
          </a:p>
          <a:p>
            <a:pPr marL="342900" lvl="0" indent="-342900" algn="just">
              <a:buFont typeface="Arial" pitchFamily="34" charset="0"/>
              <a:buChar char="•"/>
            </a:pPr>
            <a:r>
              <a:rPr lang="es-ES_tradnl" dirty="0" smtClean="0"/>
              <a:t>Desarrollar una base de conocimientos que se acople a las necesidades de la UNEC en la Gestión de Servicios y que sirva para mejorar la atención al cliente y rebajar los tiempos y costos de atención de incidentes de fácil resolución.</a:t>
            </a:r>
            <a:endParaRPr lang="es-ES" dirty="0" smtClean="0"/>
          </a:p>
          <a:p>
            <a:pPr marL="342900" indent="-342900" algn="just">
              <a:buFont typeface="Arial" pitchFamily="34" charset="0"/>
              <a:buChar char="•"/>
            </a:pPr>
            <a:r>
              <a:rPr lang="es-ES_tradnl" dirty="0" smtClean="0"/>
              <a:t>Realizar el AVA de la Gestión de Problemas para poder definir el tiempo real de la resolución de un problema.</a:t>
            </a:r>
            <a:endParaRPr lang="es-ES"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Tree>
    <p:extLst>
      <p:ext uri="{BB962C8B-B14F-4D97-AF65-F5344CB8AC3E}">
        <p14:creationId xmlns:p14="http://schemas.microsoft.com/office/powerpoint/2010/main" val="33029067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4028717"/>
            <a:ext cx="2829283" cy="2829283"/>
          </a:xfrm>
          <a:prstGeom prst="rect">
            <a:avLst/>
          </a:prstGeom>
        </p:spPr>
      </p:pic>
      <p:pic>
        <p:nvPicPr>
          <p:cNvPr id="22530"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pic>
        <p:nvPicPr>
          <p:cNvPr id="22532" name="Picture 3" descr="esfera Roja sombra"/>
          <p:cNvPicPr>
            <a:picLocks noChangeAspect="1" noChangeArrowheads="1"/>
          </p:cNvPicPr>
          <p:nvPr/>
        </p:nvPicPr>
        <p:blipFill>
          <a:blip r:embed="rId5"/>
          <a:srcRect/>
          <a:stretch>
            <a:fillRect/>
          </a:stretch>
        </p:blipFill>
        <p:spPr bwMode="auto">
          <a:xfrm>
            <a:off x="395288" y="1358900"/>
            <a:ext cx="211137" cy="219075"/>
          </a:xfrm>
          <a:prstGeom prst="rect">
            <a:avLst/>
          </a:prstGeom>
          <a:noFill/>
          <a:ln w="9525">
            <a:noFill/>
            <a:miter lim="800000"/>
            <a:headEnd/>
            <a:tailEnd/>
          </a:ln>
        </p:spPr>
      </p:pic>
      <p:sp>
        <p:nvSpPr>
          <p:cNvPr id="22533" name="Rectangle 4"/>
          <p:cNvSpPr>
            <a:spLocks noChangeArrowheads="1"/>
          </p:cNvSpPr>
          <p:nvPr/>
        </p:nvSpPr>
        <p:spPr bwMode="auto">
          <a:xfrm>
            <a:off x="276225" y="1273175"/>
            <a:ext cx="8637588" cy="358775"/>
          </a:xfrm>
          <a:prstGeom prst="rect">
            <a:avLst/>
          </a:prstGeom>
          <a:noFill/>
          <a:ln w="12700">
            <a:solidFill>
              <a:srgbClr val="006699"/>
            </a:solidFill>
            <a:miter lim="800000"/>
            <a:headEnd/>
            <a:tailEnd/>
          </a:ln>
        </p:spPr>
        <p:txBody>
          <a:bodyPr wrap="none" anchor="ctr"/>
          <a:lstStyle/>
          <a:p>
            <a:endParaRPr lang="es-EC"/>
          </a:p>
        </p:txBody>
      </p:sp>
      <p:sp>
        <p:nvSpPr>
          <p:cNvPr id="22534" name="Rectangle 8"/>
          <p:cNvSpPr txBox="1">
            <a:spLocks noChangeArrowheads="1"/>
          </p:cNvSpPr>
          <p:nvPr/>
        </p:nvSpPr>
        <p:spPr bwMode="auto">
          <a:xfrm>
            <a:off x="609600" y="1295400"/>
            <a:ext cx="7562850" cy="334963"/>
          </a:xfrm>
          <a:prstGeom prst="rect">
            <a:avLst/>
          </a:prstGeom>
          <a:noFill/>
          <a:ln w="9525">
            <a:noFill/>
            <a:miter lim="800000"/>
            <a:headEnd/>
            <a:tailEnd/>
          </a:ln>
        </p:spPr>
        <p:txBody>
          <a:bodyPr anchor="ctr"/>
          <a:lstStyle/>
          <a:p>
            <a:pPr eaLnBrk="0" hangingPunct="0"/>
            <a:r>
              <a:rPr lang="es-CO" b="1" dirty="0" smtClean="0"/>
              <a:t>JUSTIFICACIÓ</a:t>
            </a:r>
            <a:r>
              <a:rPr lang="" b="1" dirty="0" smtClean="0"/>
              <a:t>N</a:t>
            </a:r>
          </a:p>
        </p:txBody>
      </p:sp>
      <p:sp>
        <p:nvSpPr>
          <p:cNvPr id="22535" name="TextBox 6"/>
          <p:cNvSpPr txBox="1">
            <a:spLocks noChangeArrowheads="1"/>
          </p:cNvSpPr>
          <p:nvPr/>
        </p:nvSpPr>
        <p:spPr bwMode="auto">
          <a:xfrm>
            <a:off x="323851" y="1785938"/>
            <a:ext cx="6984454" cy="4093428"/>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 sz="2000" dirty="0" smtClean="0"/>
              <a:t>SISTRAN no dispone de:</a:t>
            </a:r>
          </a:p>
          <a:p>
            <a:pPr marL="742950" lvl="1" indent="-285750">
              <a:buFont typeface="Arial" panose="020B0604020202020204" pitchFamily="34" charset="0"/>
              <a:buChar char="•"/>
            </a:pPr>
            <a:r>
              <a:rPr lang="" sz="2000" dirty="0" smtClean="0"/>
              <a:t>Procesos de Gestión de Incidentes</a:t>
            </a:r>
          </a:p>
          <a:p>
            <a:pPr marL="742950" lvl="1" indent="-285750">
              <a:buFont typeface="Arial" panose="020B0604020202020204" pitchFamily="34" charset="0"/>
              <a:buChar char="•"/>
            </a:pPr>
            <a:r>
              <a:rPr lang="" sz="2000" dirty="0" smtClean="0"/>
              <a:t>Procesos de Gestión de Problemas</a:t>
            </a:r>
          </a:p>
          <a:p>
            <a:pPr marL="742950" lvl="1" indent="-285750">
              <a:buFont typeface="Arial" panose="020B0604020202020204" pitchFamily="34" charset="0"/>
              <a:buChar char="•"/>
            </a:pPr>
            <a:r>
              <a:rPr lang="" sz="2000" dirty="0" smtClean="0"/>
              <a:t>Función de Mesa de Servicios</a:t>
            </a:r>
          </a:p>
          <a:p>
            <a:pPr marL="285750" indent="-285750">
              <a:buFont typeface="Arial" panose="020B0604020202020204" pitchFamily="34" charset="0"/>
              <a:buChar char="•"/>
            </a:pPr>
            <a:r>
              <a:rPr lang="" sz="2000" dirty="0" smtClean="0"/>
              <a:t>Aplicar mejores prácticas de ITIL en Gestión de Incidentes y Gestión de Problemas</a:t>
            </a:r>
          </a:p>
          <a:p>
            <a:pPr marL="285750" indent="-285750">
              <a:buFont typeface="Arial" panose="020B0604020202020204" pitchFamily="34" charset="0"/>
              <a:buChar char="•"/>
            </a:pPr>
            <a:r>
              <a:rPr lang="" sz="2000" dirty="0" smtClean="0"/>
              <a:t>Aplicar mejores prácticas de ITIL para la función de Mesa de Servicios</a:t>
            </a:r>
          </a:p>
          <a:p>
            <a:pPr marL="285750" indent="-285750">
              <a:buFont typeface="Arial" panose="020B0604020202020204" pitchFamily="34" charset="0"/>
              <a:buChar char="•"/>
            </a:pPr>
            <a:r>
              <a:rPr lang="" sz="2000" dirty="0" smtClean="0"/>
              <a:t>Mejoras en servicios post implementación SISE</a:t>
            </a:r>
          </a:p>
          <a:p>
            <a:pPr marL="742950" lvl="1" indent="-285750">
              <a:buFont typeface="Arial" panose="020B0604020202020204" pitchFamily="34" charset="0"/>
              <a:buChar char="•"/>
            </a:pPr>
            <a:r>
              <a:rPr lang="" sz="2000" dirty="0" smtClean="0"/>
              <a:t>Compañías de Seguros mejorarán atención a usuarios finales y asegurados</a:t>
            </a:r>
          </a:p>
          <a:p>
            <a:pPr marL="285750" indent="-285750">
              <a:buFont typeface="Arial" panose="020B0604020202020204" pitchFamily="34" charset="0"/>
              <a:buChar char="•"/>
            </a:pPr>
            <a:endParaRPr lang="" sz="2000" dirty="0" smtClean="0"/>
          </a:p>
          <a:p>
            <a:pPr marL="285750" indent="-285750">
              <a:buFont typeface="Arial" panose="020B0604020202020204" pitchFamily="34" charset="0"/>
              <a:buChar char="•"/>
            </a:pPr>
            <a:endParaRPr lang="" sz="2000" dirty="0" smtClean="0"/>
          </a:p>
        </p:txBody>
      </p:sp>
      <p:sp>
        <p:nvSpPr>
          <p:cNvPr id="10" name="TextBox 9"/>
          <p:cNvSpPr txBox="1"/>
          <p:nvPr/>
        </p:nvSpPr>
        <p:spPr>
          <a:xfrm>
            <a:off x="6012160" y="240654"/>
            <a:ext cx="2045753" cy="461665"/>
          </a:xfrm>
          <a:prstGeom prst="rect">
            <a:avLst/>
          </a:prstGeom>
          <a:noFill/>
        </p:spPr>
        <p:txBody>
          <a:bodyPr wrap="none" rtlCol="0">
            <a:spAutoFit/>
          </a:bodyPr>
          <a:lstStyle/>
          <a:p>
            <a:r>
              <a:rPr lang="es-EC" sz="2400" b="1" dirty="0" smtClean="0">
                <a:solidFill>
                  <a:schemeClr val="bg1"/>
                </a:solidFill>
              </a:rPr>
              <a:t>Introducción</a:t>
            </a:r>
            <a:endParaRPr lang="es-EC" sz="2400" b="1" dirty="0">
              <a:solidFill>
                <a:schemeClr val="bg1"/>
              </a:solidFill>
            </a:endParaRPr>
          </a:p>
        </p:txBody>
      </p:sp>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pic>
        <p:nvPicPr>
          <p:cNvPr id="12"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556" y="1941333"/>
            <a:ext cx="114300" cy="114300"/>
          </a:xfrm>
          <a:prstGeom prst="rect">
            <a:avLst/>
          </a:prstGeom>
        </p:spPr>
      </p:pic>
      <p:pic>
        <p:nvPicPr>
          <p:cNvPr id="13"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556" y="3140968"/>
            <a:ext cx="114300" cy="114300"/>
          </a:xfrm>
          <a:prstGeom prst="rect">
            <a:avLst/>
          </a:prstGeom>
        </p:spPr>
      </p:pic>
      <p:pic>
        <p:nvPicPr>
          <p:cNvPr id="14"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578" y="3777748"/>
            <a:ext cx="109806" cy="109806"/>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678" y="4381353"/>
            <a:ext cx="114300" cy="114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2"/>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3"/>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2"/>
          <a:srcRect/>
          <a:stretch>
            <a:fillRect/>
          </a:stretch>
        </p:blipFill>
        <p:spPr bwMode="auto">
          <a:xfrm>
            <a:off x="0" y="0"/>
            <a:ext cx="9144000" cy="914400"/>
          </a:xfrm>
          <a:prstGeom prst="rect">
            <a:avLst/>
          </a:prstGeom>
          <a:noFill/>
          <a:ln w="9525">
            <a:noFill/>
            <a:miter lim="800000"/>
            <a:headEnd/>
            <a:tailEnd/>
          </a:ln>
        </p:spPr>
      </p:pic>
      <p:sp>
        <p:nvSpPr>
          <p:cNvPr id="32773" name="Text Box 11"/>
          <p:cNvSpPr txBox="1">
            <a:spLocks noChangeArrowheads="1"/>
          </p:cNvSpPr>
          <p:nvPr/>
        </p:nvSpPr>
        <p:spPr bwMode="auto">
          <a:xfrm>
            <a:off x="468313" y="2605088"/>
            <a:ext cx="6040437" cy="823912"/>
          </a:xfrm>
          <a:prstGeom prst="rect">
            <a:avLst/>
          </a:prstGeom>
          <a:noFill/>
          <a:ln w="9525">
            <a:noFill/>
            <a:miter lim="800000"/>
            <a:headEnd/>
            <a:tailEnd/>
          </a:ln>
        </p:spPr>
        <p:txBody>
          <a:bodyPr wrap="none">
            <a:spAutoFit/>
          </a:bodyPr>
          <a:lstStyle/>
          <a:p>
            <a:r>
              <a:rPr lang="es-ES_tradnl" sz="4800" b="1"/>
              <a:t>MUCHAS GRACIAS!</a:t>
            </a:r>
          </a:p>
        </p:txBody>
      </p:sp>
      <p:pic>
        <p:nvPicPr>
          <p:cNvPr id="32774" name="Picture 2"/>
          <p:cNvPicPr>
            <a:picLocks noChangeAspect="1"/>
          </p:cNvPicPr>
          <p:nvPr/>
        </p:nvPicPr>
        <p:blipFill>
          <a:blip r:embed="rId4"/>
          <a:srcRect/>
          <a:stretch>
            <a:fillRect/>
          </a:stretch>
        </p:blipFill>
        <p:spPr bwMode="auto">
          <a:xfrm>
            <a:off x="5808663" y="3429000"/>
            <a:ext cx="3276600" cy="3201988"/>
          </a:xfrm>
          <a:prstGeom prst="rect">
            <a:avLst/>
          </a:prstGeom>
          <a:noFill/>
          <a:ln w="9525">
            <a:noFill/>
            <a:miter lim="800000"/>
            <a:headEnd/>
            <a:tailEnd/>
          </a:ln>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Tree>
    <p:extLst>
      <p:ext uri="{BB962C8B-B14F-4D97-AF65-F5344CB8AC3E}">
        <p14:creationId xmlns:p14="http://schemas.microsoft.com/office/powerpoint/2010/main" val="19059455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4"/>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pic>
        <p:nvPicPr>
          <p:cNvPr id="9" name="Picture 5" descr="esfera Roja sombra"/>
          <p:cNvPicPr>
            <a:picLocks noChangeAspect="1" noChangeArrowheads="1"/>
          </p:cNvPicPr>
          <p:nvPr/>
        </p:nvPicPr>
        <p:blipFill>
          <a:blip r:embed="rId5"/>
          <a:srcRect/>
          <a:stretch>
            <a:fillRect/>
          </a:stretch>
        </p:blipFill>
        <p:spPr bwMode="auto">
          <a:xfrm>
            <a:off x="395288" y="1358900"/>
            <a:ext cx="211137" cy="219075"/>
          </a:xfrm>
          <a:prstGeom prst="rect">
            <a:avLst/>
          </a:prstGeom>
          <a:noFill/>
          <a:ln w="9525">
            <a:noFill/>
            <a:miter lim="800000"/>
            <a:headEnd/>
            <a:tailEnd/>
          </a:ln>
        </p:spPr>
      </p:pic>
      <p:sp>
        <p:nvSpPr>
          <p:cNvPr id="10" name="Rectangle 6"/>
          <p:cNvSpPr>
            <a:spLocks noChangeArrowheads="1"/>
          </p:cNvSpPr>
          <p:nvPr/>
        </p:nvSpPr>
        <p:spPr bwMode="auto">
          <a:xfrm>
            <a:off x="276225" y="1273175"/>
            <a:ext cx="8637588" cy="358775"/>
          </a:xfrm>
          <a:prstGeom prst="rect">
            <a:avLst/>
          </a:prstGeom>
          <a:noFill/>
          <a:ln w="12700">
            <a:solidFill>
              <a:srgbClr val="006699"/>
            </a:solidFill>
            <a:miter lim="800000"/>
            <a:headEnd/>
            <a:tailEnd/>
          </a:ln>
        </p:spPr>
        <p:txBody>
          <a:bodyPr wrap="none" anchor="ctr"/>
          <a:lstStyle/>
          <a:p>
            <a:endParaRPr lang="es-EC"/>
          </a:p>
        </p:txBody>
      </p:sp>
      <p:sp>
        <p:nvSpPr>
          <p:cNvPr id="11" name="Rectangle 8"/>
          <p:cNvSpPr txBox="1">
            <a:spLocks noChangeArrowheads="1"/>
          </p:cNvSpPr>
          <p:nvPr/>
        </p:nvSpPr>
        <p:spPr bwMode="auto">
          <a:xfrm>
            <a:off x="609600" y="1295400"/>
            <a:ext cx="7562850" cy="334963"/>
          </a:xfrm>
          <a:prstGeom prst="rect">
            <a:avLst/>
          </a:prstGeom>
          <a:noFill/>
          <a:ln w="9525">
            <a:noFill/>
            <a:miter lim="800000"/>
            <a:headEnd/>
            <a:tailEnd/>
          </a:ln>
        </p:spPr>
        <p:txBody>
          <a:bodyPr anchor="ctr"/>
          <a:lstStyle/>
          <a:p>
            <a:pPr eaLnBrk="0" hangingPunct="0"/>
            <a:r>
              <a:rPr lang="" b="1" dirty="0" smtClean="0"/>
              <a:t>HIPÓTESIS</a:t>
            </a:r>
            <a:endParaRPr lang="es-CO" b="1" dirty="0"/>
          </a:p>
        </p:txBody>
      </p:sp>
      <p:sp>
        <p:nvSpPr>
          <p:cNvPr id="12" name="TextBox 8"/>
          <p:cNvSpPr txBox="1">
            <a:spLocks noChangeArrowheads="1"/>
          </p:cNvSpPr>
          <p:nvPr/>
        </p:nvSpPr>
        <p:spPr bwMode="auto">
          <a:xfrm>
            <a:off x="606425" y="1868488"/>
            <a:ext cx="8210550" cy="646331"/>
          </a:xfrm>
          <a:prstGeom prst="rect">
            <a:avLst/>
          </a:prstGeom>
          <a:noFill/>
          <a:ln w="9525">
            <a:noFill/>
            <a:miter lim="800000"/>
            <a:headEnd/>
            <a:tailEnd/>
          </a:ln>
        </p:spPr>
        <p:txBody>
          <a:bodyPr>
            <a:spAutoFit/>
          </a:bodyPr>
          <a:lstStyle/>
          <a:p>
            <a:endParaRPr lang="es-EC" dirty="0"/>
          </a:p>
          <a:p>
            <a:endParaRPr lang="es-EC" dirty="0"/>
          </a:p>
        </p:txBody>
      </p:sp>
      <p:pic>
        <p:nvPicPr>
          <p:cNvPr id="13" name="Picture 9"/>
          <p:cNvPicPr>
            <a:picLocks noChangeAspect="1"/>
          </p:cNvPicPr>
          <p:nvPr/>
        </p:nvPicPr>
        <p:blipFill>
          <a:blip r:embed="rId6"/>
          <a:srcRect/>
          <a:stretch>
            <a:fillRect/>
          </a:stretch>
        </p:blipFill>
        <p:spPr bwMode="auto">
          <a:xfrm>
            <a:off x="0" y="3844598"/>
            <a:ext cx="3001818" cy="3001818"/>
          </a:xfrm>
          <a:prstGeom prst="rect">
            <a:avLst/>
          </a:prstGeom>
          <a:noFill/>
          <a:ln w="9525">
            <a:noFill/>
            <a:miter lim="800000"/>
            <a:headEnd/>
            <a:tailEnd/>
          </a:ln>
        </p:spPr>
      </p:pic>
      <p:sp>
        <p:nvSpPr>
          <p:cNvPr id="23" name="TextBox 22"/>
          <p:cNvSpPr txBox="1"/>
          <p:nvPr/>
        </p:nvSpPr>
        <p:spPr>
          <a:xfrm>
            <a:off x="6012160" y="240654"/>
            <a:ext cx="2045753" cy="461665"/>
          </a:xfrm>
          <a:prstGeom prst="rect">
            <a:avLst/>
          </a:prstGeom>
          <a:noFill/>
        </p:spPr>
        <p:txBody>
          <a:bodyPr wrap="none" rtlCol="0">
            <a:spAutoFit/>
          </a:bodyPr>
          <a:lstStyle/>
          <a:p>
            <a:r>
              <a:rPr lang="es-EC" sz="2400" b="1" dirty="0" smtClean="0">
                <a:solidFill>
                  <a:schemeClr val="bg1"/>
                </a:solidFill>
              </a:rPr>
              <a:t>Introducción</a:t>
            </a:r>
            <a:endParaRPr lang="es-EC" sz="2400" b="1" dirty="0">
              <a:solidFill>
                <a:schemeClr val="bg1"/>
              </a:solidFill>
            </a:endParaRPr>
          </a:p>
        </p:txBody>
      </p:sp>
      <p:pic>
        <p:nvPicPr>
          <p:cNvPr id="24" name="Imagen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
        <p:nvSpPr>
          <p:cNvPr id="2" name="Rectángulo 1"/>
          <p:cNvSpPr/>
          <p:nvPr/>
        </p:nvSpPr>
        <p:spPr>
          <a:xfrm>
            <a:off x="2295826" y="1974170"/>
            <a:ext cx="6634620" cy="2400657"/>
          </a:xfrm>
          <a:prstGeom prst="rect">
            <a:avLst/>
          </a:prstGeom>
        </p:spPr>
        <p:txBody>
          <a:bodyPr wrap="square">
            <a:spAutoFit/>
          </a:bodyPr>
          <a:lstStyle/>
          <a:p>
            <a:pPr indent="457200" algn="just">
              <a:lnSpc>
                <a:spcPct val="150000"/>
              </a:lnSpc>
              <a:spcAft>
                <a:spcPts val="0"/>
              </a:spcAft>
            </a:pPr>
            <a:r>
              <a:rPr lang="es-ES_tradnl" sz="2000" b="1" dirty="0">
                <a:latin typeface="Arial" panose="020B0604020202020204" pitchFamily="34" charset="0"/>
                <a:ea typeface="Times New Roman" panose="02020603050405020304" pitchFamily="18" charset="0"/>
                <a:cs typeface="Times New Roman" panose="02020603050405020304" pitchFamily="18" charset="0"/>
              </a:rPr>
              <a:t>El diseño de una Mesa de Servicios que aplique las mejores prácticas que recomienda ITIL en la fase de Operación de Servicios, servirá de base para que la UNEC de </a:t>
            </a:r>
            <a:r>
              <a:rPr lang="es-ES_tradnl" sz="2000" b="1" dirty="0" err="1">
                <a:latin typeface="Arial" panose="020B0604020202020204" pitchFamily="34" charset="0"/>
                <a:ea typeface="Times New Roman" panose="02020603050405020304" pitchFamily="18" charset="0"/>
                <a:cs typeface="Times New Roman" panose="02020603050405020304" pitchFamily="18" charset="0"/>
              </a:rPr>
              <a:t>Sistran</a:t>
            </a:r>
            <a:r>
              <a:rPr lang="es-ES_tradnl" sz="2000" b="1" dirty="0">
                <a:latin typeface="Arial" panose="020B0604020202020204" pitchFamily="34" charset="0"/>
                <a:ea typeface="Times New Roman" panose="02020603050405020304" pitchFamily="18" charset="0"/>
                <a:cs typeface="Times New Roman" panose="02020603050405020304" pitchFamily="18" charset="0"/>
              </a:rPr>
              <a:t> logre incrementar la productividad de sus técnicos.</a:t>
            </a:r>
            <a:endParaRPr lang="es-ES" sz="20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4726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banda ppt"/>
          <p:cNvPicPr>
            <a:picLocks noChangeAspect="1" noChangeArrowheads="1"/>
          </p:cNvPicPr>
          <p:nvPr/>
        </p:nvPicPr>
        <p:blipFill>
          <a:blip r:embed="rId2"/>
          <a:srcRect/>
          <a:stretch>
            <a:fillRect/>
          </a:stretch>
        </p:blipFill>
        <p:spPr bwMode="auto">
          <a:xfrm>
            <a:off x="0" y="0"/>
            <a:ext cx="9144000" cy="914400"/>
          </a:xfrm>
          <a:prstGeom prst="rect">
            <a:avLst/>
          </a:prstGeom>
          <a:noFill/>
          <a:ln w="9525">
            <a:noFill/>
            <a:miter lim="800000"/>
            <a:headEnd/>
            <a:tailEnd/>
          </a:ln>
        </p:spPr>
      </p:pic>
      <p:pic>
        <p:nvPicPr>
          <p:cNvPr id="25603" name="Picture 20" descr="esfera Roja sombra"/>
          <p:cNvPicPr>
            <a:picLocks noChangeAspect="1" noChangeArrowheads="1"/>
          </p:cNvPicPr>
          <p:nvPr/>
        </p:nvPicPr>
        <p:blipFill>
          <a:blip r:embed="rId3"/>
          <a:srcRect/>
          <a:stretch>
            <a:fillRect/>
          </a:stretch>
        </p:blipFill>
        <p:spPr bwMode="auto">
          <a:xfrm>
            <a:off x="395288" y="1358900"/>
            <a:ext cx="211137" cy="219075"/>
          </a:xfrm>
          <a:prstGeom prst="rect">
            <a:avLst/>
          </a:prstGeom>
          <a:noFill/>
          <a:ln w="9525">
            <a:noFill/>
            <a:miter lim="800000"/>
            <a:headEnd/>
            <a:tailEnd/>
          </a:ln>
        </p:spPr>
      </p:pic>
      <p:sp>
        <p:nvSpPr>
          <p:cNvPr id="25604" name="Rectangle 21"/>
          <p:cNvSpPr>
            <a:spLocks noChangeArrowheads="1"/>
          </p:cNvSpPr>
          <p:nvPr/>
        </p:nvSpPr>
        <p:spPr bwMode="auto">
          <a:xfrm>
            <a:off x="276225" y="1273175"/>
            <a:ext cx="8637588" cy="358775"/>
          </a:xfrm>
          <a:prstGeom prst="rect">
            <a:avLst/>
          </a:prstGeom>
          <a:noFill/>
          <a:ln w="12700">
            <a:solidFill>
              <a:srgbClr val="006699"/>
            </a:solidFill>
            <a:miter lim="800000"/>
            <a:headEnd/>
            <a:tailEnd/>
          </a:ln>
        </p:spPr>
        <p:txBody>
          <a:bodyPr wrap="none" anchor="ctr"/>
          <a:lstStyle/>
          <a:p>
            <a:endParaRPr lang="es-EC"/>
          </a:p>
        </p:txBody>
      </p:sp>
      <p:sp>
        <p:nvSpPr>
          <p:cNvPr id="25605" name="Rectangle 8"/>
          <p:cNvSpPr txBox="1">
            <a:spLocks noChangeArrowheads="1"/>
          </p:cNvSpPr>
          <p:nvPr/>
        </p:nvSpPr>
        <p:spPr bwMode="auto">
          <a:xfrm>
            <a:off x="609600" y="1295400"/>
            <a:ext cx="7562850" cy="334963"/>
          </a:xfrm>
          <a:prstGeom prst="rect">
            <a:avLst/>
          </a:prstGeom>
          <a:noFill/>
          <a:ln w="9525">
            <a:noFill/>
            <a:miter lim="800000"/>
            <a:headEnd/>
            <a:tailEnd/>
          </a:ln>
        </p:spPr>
        <p:txBody>
          <a:bodyPr anchor="ctr"/>
          <a:lstStyle/>
          <a:p>
            <a:pPr eaLnBrk="0" hangingPunct="0"/>
            <a:r>
              <a:rPr lang="es-CO" b="1" dirty="0"/>
              <a:t>OBJETIVO GENERAL PROYECTO </a:t>
            </a:r>
            <a:r>
              <a:rPr lang="" b="1" dirty="0" smtClean="0"/>
              <a:t>DOS</a:t>
            </a:r>
            <a:endParaRPr lang="es-CO" b="1" dirty="0"/>
          </a:p>
        </p:txBody>
      </p:sp>
      <p:sp>
        <p:nvSpPr>
          <p:cNvPr id="25606" name="Rectangle 1"/>
          <p:cNvSpPr>
            <a:spLocks noChangeArrowheads="1"/>
          </p:cNvSpPr>
          <p:nvPr/>
        </p:nvSpPr>
        <p:spPr bwMode="auto">
          <a:xfrm>
            <a:off x="303213" y="1751013"/>
            <a:ext cx="8405812" cy="1323439"/>
          </a:xfrm>
          <a:prstGeom prst="rect">
            <a:avLst/>
          </a:prstGeom>
          <a:noFill/>
          <a:ln w="9525">
            <a:noFill/>
            <a:miter lim="800000"/>
            <a:headEnd/>
            <a:tailEnd/>
          </a:ln>
        </p:spPr>
        <p:txBody>
          <a:bodyPr>
            <a:spAutoFit/>
          </a:bodyPr>
          <a:lstStyle/>
          <a:p>
            <a:pPr algn="just"/>
            <a:r>
              <a:rPr lang="es-ES_tradnl" sz="2000" dirty="0"/>
              <a:t>Diseñar una Mesa de Servicios basada en ITIL edición 2011 para la UNEC de </a:t>
            </a:r>
            <a:r>
              <a:rPr lang="es-ES_tradnl" sz="2000" dirty="0" err="1"/>
              <a:t>Sistran</a:t>
            </a:r>
            <a:r>
              <a:rPr lang="es-ES_tradnl" sz="2000" dirty="0"/>
              <a:t> Consultores, que sirva como base para profesionalizar el área de mantenimiento de la compañía y mejorar la calidad de servicio que se brinda al cliente.</a:t>
            </a:r>
            <a:endParaRPr lang="es-ES" sz="2000" dirty="0"/>
          </a:p>
        </p:txBody>
      </p:sp>
      <p:pic>
        <p:nvPicPr>
          <p:cNvPr id="25607" name="Picture 23" descr="esfera Roja sombra"/>
          <p:cNvPicPr>
            <a:picLocks noChangeAspect="1" noChangeArrowheads="1"/>
          </p:cNvPicPr>
          <p:nvPr/>
        </p:nvPicPr>
        <p:blipFill>
          <a:blip r:embed="rId3"/>
          <a:srcRect/>
          <a:stretch>
            <a:fillRect/>
          </a:stretch>
        </p:blipFill>
        <p:spPr bwMode="auto">
          <a:xfrm>
            <a:off x="395288" y="3298825"/>
            <a:ext cx="211137" cy="219075"/>
          </a:xfrm>
          <a:prstGeom prst="rect">
            <a:avLst/>
          </a:prstGeom>
          <a:noFill/>
          <a:ln w="9525">
            <a:noFill/>
            <a:miter lim="800000"/>
            <a:headEnd/>
            <a:tailEnd/>
          </a:ln>
        </p:spPr>
      </p:pic>
      <p:sp>
        <p:nvSpPr>
          <p:cNvPr id="25608" name="Rectangle 24"/>
          <p:cNvSpPr>
            <a:spLocks noChangeArrowheads="1"/>
          </p:cNvSpPr>
          <p:nvPr/>
        </p:nvSpPr>
        <p:spPr bwMode="auto">
          <a:xfrm>
            <a:off x="276225" y="3213100"/>
            <a:ext cx="8637588" cy="358775"/>
          </a:xfrm>
          <a:prstGeom prst="rect">
            <a:avLst/>
          </a:prstGeom>
          <a:noFill/>
          <a:ln w="12700">
            <a:solidFill>
              <a:srgbClr val="006699"/>
            </a:solidFill>
            <a:miter lim="800000"/>
            <a:headEnd/>
            <a:tailEnd/>
          </a:ln>
        </p:spPr>
        <p:txBody>
          <a:bodyPr wrap="none" anchor="ctr"/>
          <a:lstStyle/>
          <a:p>
            <a:endParaRPr lang="es-EC"/>
          </a:p>
        </p:txBody>
      </p:sp>
      <p:sp>
        <p:nvSpPr>
          <p:cNvPr id="25609" name="Rectangle 8"/>
          <p:cNvSpPr txBox="1">
            <a:spLocks noChangeArrowheads="1"/>
          </p:cNvSpPr>
          <p:nvPr/>
        </p:nvSpPr>
        <p:spPr bwMode="auto">
          <a:xfrm>
            <a:off x="609600" y="3235325"/>
            <a:ext cx="7562850" cy="334963"/>
          </a:xfrm>
          <a:prstGeom prst="rect">
            <a:avLst/>
          </a:prstGeom>
          <a:noFill/>
          <a:ln w="9525">
            <a:noFill/>
            <a:miter lim="800000"/>
            <a:headEnd/>
            <a:tailEnd/>
          </a:ln>
        </p:spPr>
        <p:txBody>
          <a:bodyPr anchor="ctr"/>
          <a:lstStyle/>
          <a:p>
            <a:pPr eaLnBrk="0" hangingPunct="0"/>
            <a:r>
              <a:rPr lang="es-CO" b="1" dirty="0"/>
              <a:t>OBJETIVOS ESPECIFICOS PROYECTO </a:t>
            </a:r>
            <a:r>
              <a:rPr lang="" b="1" dirty="0" smtClean="0"/>
              <a:t>DOS</a:t>
            </a:r>
            <a:endParaRPr lang="es-CO" b="1" dirty="0"/>
          </a:p>
        </p:txBody>
      </p:sp>
      <p:pic>
        <p:nvPicPr>
          <p:cNvPr id="25610" name="Picture 3"/>
          <p:cNvPicPr>
            <a:picLocks noChangeAspect="1"/>
          </p:cNvPicPr>
          <p:nvPr/>
        </p:nvPicPr>
        <p:blipFill>
          <a:blip r:embed="rId4"/>
          <a:srcRect/>
          <a:stretch>
            <a:fillRect/>
          </a:stretch>
        </p:blipFill>
        <p:spPr bwMode="auto">
          <a:xfrm>
            <a:off x="6952797" y="4109581"/>
            <a:ext cx="2744788" cy="2735262"/>
          </a:xfrm>
          <a:prstGeom prst="rect">
            <a:avLst/>
          </a:prstGeom>
          <a:noFill/>
          <a:ln w="9525">
            <a:noFill/>
            <a:miter lim="800000"/>
            <a:headEnd/>
            <a:tailEnd/>
          </a:ln>
        </p:spPr>
      </p:pic>
      <p:sp>
        <p:nvSpPr>
          <p:cNvPr id="25611" name="Rectangle 2"/>
          <p:cNvSpPr>
            <a:spLocks noChangeArrowheads="1"/>
          </p:cNvSpPr>
          <p:nvPr/>
        </p:nvSpPr>
        <p:spPr bwMode="auto">
          <a:xfrm>
            <a:off x="276225" y="3716338"/>
            <a:ext cx="7104087" cy="2862322"/>
          </a:xfrm>
          <a:prstGeom prst="rect">
            <a:avLst/>
          </a:prstGeom>
          <a:noFill/>
          <a:ln w="9525">
            <a:noFill/>
            <a:miter lim="800000"/>
            <a:headEnd/>
            <a:tailEnd/>
          </a:ln>
        </p:spPr>
        <p:txBody>
          <a:bodyPr wrap="square">
            <a:spAutoFit/>
          </a:bodyPr>
          <a:lstStyle/>
          <a:p>
            <a:pPr marL="342900" lvl="0" indent="-342900">
              <a:buFont typeface="Arial" panose="020B0604020202020204" pitchFamily="34" charset="0"/>
              <a:buChar char="•"/>
            </a:pPr>
            <a:r>
              <a:rPr lang="es-ES_tradnl" sz="2000" dirty="0"/>
              <a:t>Revisar el estado del </a:t>
            </a:r>
            <a:r>
              <a:rPr lang="es-ES_tradnl" sz="2000" dirty="0" smtClean="0"/>
              <a:t>arte</a:t>
            </a:r>
            <a:r>
              <a:rPr lang="" sz="2000" dirty="0" smtClean="0"/>
              <a:t> </a:t>
            </a:r>
            <a:r>
              <a:rPr lang="es-ES_tradnl" sz="2000" dirty="0" smtClean="0"/>
              <a:t>de </a:t>
            </a:r>
            <a:r>
              <a:rPr lang="es-ES_tradnl" sz="2000" dirty="0"/>
              <a:t>los procesos que intervienen en una Mesa de Servicios ITIL.</a:t>
            </a:r>
            <a:endParaRPr lang="es-ES" sz="2000" dirty="0"/>
          </a:p>
          <a:p>
            <a:pPr marL="342900" lvl="0" indent="-342900">
              <a:buFont typeface="Arial" panose="020B0604020202020204" pitchFamily="34" charset="0"/>
              <a:buChar char="•"/>
            </a:pPr>
            <a:r>
              <a:rPr lang="es-ES_tradnl" sz="2000" dirty="0"/>
              <a:t>Diseñar los procedimientos para la Gestión de Incidentes y Gestión de Problemas de la UNEC </a:t>
            </a:r>
            <a:r>
              <a:rPr lang="es-ES_tradnl" sz="2000" dirty="0" smtClean="0"/>
              <a:t>basados </a:t>
            </a:r>
            <a:r>
              <a:rPr lang="es-ES_tradnl" sz="2000" dirty="0"/>
              <a:t>en ITIL.</a:t>
            </a:r>
            <a:endParaRPr lang="es-ES" sz="2000" dirty="0"/>
          </a:p>
          <a:p>
            <a:pPr marL="342900" lvl="0" indent="-342900">
              <a:buFont typeface="Arial" panose="020B0604020202020204" pitchFamily="34" charset="0"/>
              <a:buChar char="•"/>
            </a:pPr>
            <a:r>
              <a:rPr lang="es-ES_tradnl" sz="2000" dirty="0"/>
              <a:t>Diseñar una Mesa de Servicios para la UNEC </a:t>
            </a:r>
            <a:r>
              <a:rPr lang="es-ES_tradnl" sz="2000" dirty="0" smtClean="0"/>
              <a:t>basada </a:t>
            </a:r>
            <a:r>
              <a:rPr lang="es-ES_tradnl" sz="2000" dirty="0"/>
              <a:t>en ITIL.</a:t>
            </a:r>
            <a:endParaRPr lang="es-ES" sz="2000" dirty="0"/>
          </a:p>
          <a:p>
            <a:pPr marL="342900" lvl="0" indent="-342900">
              <a:buFont typeface="Arial" panose="020B0604020202020204" pitchFamily="34" charset="0"/>
              <a:buChar char="•"/>
            </a:pPr>
            <a:r>
              <a:rPr lang="es-ES_tradnl" sz="2000" dirty="0"/>
              <a:t>Implementar un prototipo de la Mesa de Servicios para realizar mediciones de prueba de los tiempos de resolución de requerimientos.</a:t>
            </a:r>
            <a:endParaRPr lang="es-ES" sz="2000" dirty="0"/>
          </a:p>
        </p:txBody>
      </p:sp>
      <p:sp>
        <p:nvSpPr>
          <p:cNvPr id="14" name="TextBox 13"/>
          <p:cNvSpPr txBox="1"/>
          <p:nvPr/>
        </p:nvSpPr>
        <p:spPr>
          <a:xfrm>
            <a:off x="6012160" y="240654"/>
            <a:ext cx="2045753" cy="461665"/>
          </a:xfrm>
          <a:prstGeom prst="rect">
            <a:avLst/>
          </a:prstGeom>
          <a:noFill/>
        </p:spPr>
        <p:txBody>
          <a:bodyPr wrap="none" rtlCol="0">
            <a:spAutoFit/>
          </a:bodyPr>
          <a:lstStyle/>
          <a:p>
            <a:r>
              <a:rPr lang="es-EC" sz="2400" b="1" dirty="0" smtClean="0">
                <a:solidFill>
                  <a:schemeClr val="bg1"/>
                </a:solidFill>
              </a:rPr>
              <a:t>Introducción</a:t>
            </a:r>
            <a:endParaRPr lang="es-EC" sz="2400" b="1" dirty="0">
              <a:solidFill>
                <a:schemeClr val="bg1"/>
              </a:solidFill>
            </a:endParaRPr>
          </a:p>
        </p:txBody>
      </p:sp>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08" y="5445225"/>
            <a:ext cx="5012529" cy="1412776"/>
          </a:xfrm>
          <a:prstGeom prst="rect">
            <a:avLst/>
          </a:prstGeom>
          <a:solidFill>
            <a:schemeClr val="accent1">
              <a:lumMod val="50000"/>
              <a:alpha val="27000"/>
            </a:schemeClr>
          </a:solidFill>
        </p:spPr>
      </p:pic>
      <p:pic>
        <p:nvPicPr>
          <p:cNvPr id="32769"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5"/>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sp>
        <p:nvSpPr>
          <p:cNvPr id="8" name="TextBox 7"/>
          <p:cNvSpPr txBox="1"/>
          <p:nvPr/>
        </p:nvSpPr>
        <p:spPr>
          <a:xfrm>
            <a:off x="6012160" y="240654"/>
            <a:ext cx="2264979" cy="461665"/>
          </a:xfrm>
          <a:prstGeom prst="rect">
            <a:avLst/>
          </a:prstGeom>
          <a:noFill/>
        </p:spPr>
        <p:txBody>
          <a:bodyPr wrap="none" rtlCol="0">
            <a:spAutoFit/>
          </a:bodyPr>
          <a:lstStyle/>
          <a:p>
            <a:r>
              <a:rPr lang="es-EC" sz="2400" b="1" dirty="0" smtClean="0">
                <a:solidFill>
                  <a:schemeClr val="bg1"/>
                </a:solidFill>
              </a:rPr>
              <a:t>Marco Teórico</a:t>
            </a:r>
            <a:endParaRPr lang="es-EC" sz="2400" b="1" dirty="0">
              <a:solidFill>
                <a:schemeClr val="bg1"/>
              </a:solidFill>
            </a:endParaRPr>
          </a:p>
        </p:txBody>
      </p:sp>
      <p:pic>
        <p:nvPicPr>
          <p:cNvPr id="9" name="Picture 20" descr="esfera Roja sombra"/>
          <p:cNvPicPr>
            <a:picLocks noChangeAspect="1" noChangeArrowheads="1"/>
          </p:cNvPicPr>
          <p:nvPr/>
        </p:nvPicPr>
        <p:blipFill>
          <a:blip r:embed="rId6"/>
          <a:srcRect/>
          <a:stretch>
            <a:fillRect/>
          </a:stretch>
        </p:blipFill>
        <p:spPr bwMode="auto">
          <a:xfrm>
            <a:off x="395288" y="1358900"/>
            <a:ext cx="211137" cy="219075"/>
          </a:xfrm>
          <a:prstGeom prst="rect">
            <a:avLst/>
          </a:prstGeom>
          <a:noFill/>
          <a:ln w="9525">
            <a:noFill/>
            <a:miter lim="800000"/>
            <a:headEnd/>
            <a:tailEnd/>
          </a:ln>
        </p:spPr>
      </p:pic>
      <p:sp>
        <p:nvSpPr>
          <p:cNvPr id="10" name="Rectangle 21"/>
          <p:cNvSpPr>
            <a:spLocks noChangeArrowheads="1"/>
          </p:cNvSpPr>
          <p:nvPr/>
        </p:nvSpPr>
        <p:spPr bwMode="auto">
          <a:xfrm>
            <a:off x="276225" y="1273175"/>
            <a:ext cx="8637588" cy="358775"/>
          </a:xfrm>
          <a:prstGeom prst="rect">
            <a:avLst/>
          </a:prstGeom>
          <a:noFill/>
          <a:ln w="12700">
            <a:solidFill>
              <a:srgbClr val="006699"/>
            </a:solidFill>
            <a:miter lim="800000"/>
            <a:headEnd/>
            <a:tailEnd/>
          </a:ln>
        </p:spPr>
        <p:txBody>
          <a:bodyPr wrap="none" anchor="ctr"/>
          <a:lstStyle/>
          <a:p>
            <a:endParaRPr lang="es-EC"/>
          </a:p>
        </p:txBody>
      </p:sp>
      <p:sp>
        <p:nvSpPr>
          <p:cNvPr id="11" name="Rectangle 8"/>
          <p:cNvSpPr txBox="1">
            <a:spLocks noChangeArrowheads="1"/>
          </p:cNvSpPr>
          <p:nvPr/>
        </p:nvSpPr>
        <p:spPr bwMode="auto">
          <a:xfrm>
            <a:off x="609600" y="1295400"/>
            <a:ext cx="7562850" cy="334963"/>
          </a:xfrm>
          <a:prstGeom prst="rect">
            <a:avLst/>
          </a:prstGeom>
          <a:noFill/>
          <a:ln w="9525">
            <a:noFill/>
            <a:miter lim="800000"/>
            <a:headEnd/>
            <a:tailEnd/>
          </a:ln>
        </p:spPr>
        <p:txBody>
          <a:bodyPr anchor="ctr"/>
          <a:lstStyle/>
          <a:p>
            <a:pPr eaLnBrk="0" hangingPunct="0"/>
            <a:r>
              <a:rPr lang="es-CO" b="1" dirty="0" smtClean="0"/>
              <a:t>ESTADO DEL ARTE</a:t>
            </a:r>
            <a:endParaRPr lang="es-CO" b="1" dirty="0"/>
          </a:p>
        </p:txBody>
      </p:sp>
      <p:sp>
        <p:nvSpPr>
          <p:cNvPr id="2" name="TextBox 1"/>
          <p:cNvSpPr txBox="1"/>
          <p:nvPr/>
        </p:nvSpPr>
        <p:spPr>
          <a:xfrm>
            <a:off x="247650" y="1663700"/>
            <a:ext cx="8068766" cy="2523768"/>
          </a:xfrm>
          <a:prstGeom prst="rect">
            <a:avLst/>
          </a:prstGeom>
          <a:noFill/>
        </p:spPr>
        <p:txBody>
          <a:bodyPr wrap="square" rtlCol="0">
            <a:spAutoFit/>
          </a:bodyPr>
          <a:lstStyle/>
          <a:p>
            <a:endParaRPr lang="" sz="2000" dirty="0" smtClean="0"/>
          </a:p>
          <a:p>
            <a:r>
              <a:rPr lang="" sz="2000" dirty="0" smtClean="0"/>
              <a:t>Principales </a:t>
            </a:r>
            <a:r>
              <a:rPr lang="" sz="2000" dirty="0"/>
              <a:t>Marcos de Trabajo para la </a:t>
            </a:r>
            <a:r>
              <a:rPr lang="es-EC" sz="2000" dirty="0"/>
              <a:t>Gestión de Servicios de </a:t>
            </a:r>
            <a:r>
              <a:rPr lang="es-EC" sz="2000" dirty="0" smtClean="0"/>
              <a:t>TI</a:t>
            </a:r>
            <a:endParaRPr lang="" sz="2000" dirty="0" smtClean="0"/>
          </a:p>
          <a:p>
            <a:endParaRPr lang="es-EC" sz="2000" dirty="0"/>
          </a:p>
          <a:p>
            <a:pPr marL="914400" lvl="1" indent="-457200">
              <a:buFont typeface="Arial" panose="020B0604020202020204" pitchFamily="34" charset="0"/>
              <a:buChar char="•"/>
            </a:pPr>
            <a:r>
              <a:rPr lang="es-EC" sz="2000" dirty="0"/>
              <a:t>MOF 		</a:t>
            </a:r>
            <a:r>
              <a:rPr lang="es-ES_tradnl" dirty="0"/>
              <a:t>(Microsoft </a:t>
            </a:r>
            <a:r>
              <a:rPr lang="es-ES_tradnl" dirty="0" err="1"/>
              <a:t>Operations</a:t>
            </a:r>
            <a:r>
              <a:rPr lang="es-ES_tradnl" dirty="0"/>
              <a:t> Framework) </a:t>
            </a:r>
            <a:endParaRPr lang="es-EC" dirty="0"/>
          </a:p>
          <a:p>
            <a:pPr marL="914400" lvl="1" indent="-457200">
              <a:buFont typeface="Arial" panose="020B0604020202020204" pitchFamily="34" charset="0"/>
              <a:buChar char="•"/>
            </a:pPr>
            <a:r>
              <a:rPr lang="es-EC" sz="2000" dirty="0"/>
              <a:t>CMMI-SRV 	</a:t>
            </a:r>
            <a:r>
              <a:rPr lang="en-US" dirty="0"/>
              <a:t>(Capability Maturity Model Integration for Services)</a:t>
            </a:r>
            <a:endParaRPr lang="es-EC" sz="2000" dirty="0"/>
          </a:p>
          <a:p>
            <a:pPr marL="914400" lvl="1" indent="-457200">
              <a:buFont typeface="Arial" panose="020B0604020202020204" pitchFamily="34" charset="0"/>
              <a:buChar char="•"/>
            </a:pPr>
            <a:r>
              <a:rPr lang="es-EC" sz="2000" dirty="0"/>
              <a:t>ISO/IEC 20000 	</a:t>
            </a:r>
            <a:r>
              <a:rPr lang="en-US" dirty="0"/>
              <a:t>(International Organization for </a:t>
            </a:r>
            <a:r>
              <a:rPr lang="en-US" dirty="0" err="1"/>
              <a:t>Standarization</a:t>
            </a:r>
            <a:r>
              <a:rPr lang="en-US" dirty="0"/>
              <a:t>/ 		International </a:t>
            </a:r>
            <a:r>
              <a:rPr lang="en-US" dirty="0" err="1"/>
              <a:t>Electrotechnical</a:t>
            </a:r>
            <a:r>
              <a:rPr lang="en-US" dirty="0"/>
              <a:t> Commission)</a:t>
            </a:r>
            <a:endParaRPr lang="es-EC" dirty="0"/>
          </a:p>
          <a:p>
            <a:pPr marL="914400" lvl="1" indent="-457200">
              <a:buFont typeface="Arial" panose="020B0604020202020204" pitchFamily="34" charset="0"/>
              <a:buChar char="•"/>
            </a:pPr>
            <a:r>
              <a:rPr lang="es-EC" sz="2000" dirty="0"/>
              <a:t>ITIL 		</a:t>
            </a:r>
            <a:r>
              <a:rPr lang="es-ES_tradnl" dirty="0"/>
              <a:t>(IT </a:t>
            </a:r>
            <a:r>
              <a:rPr lang="es-ES_tradnl" dirty="0" err="1"/>
              <a:t>Infrastructure</a:t>
            </a:r>
            <a:r>
              <a:rPr lang="es-ES_tradnl" dirty="0"/>
              <a:t> Library) </a:t>
            </a:r>
            <a:endParaRPr lang="es-ES_tradnl" sz="2000" dirty="0" smtClean="0"/>
          </a:p>
        </p:txBody>
      </p:sp>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Wiki-ITIL-V3"/>
          <p:cNvPicPr/>
          <p:nvPr/>
        </p:nvPicPr>
        <p:blipFill>
          <a:blip r:embed="rId3">
            <a:extLst>
              <a:ext uri="{28A0092B-C50C-407E-A947-70E740481C1C}">
                <a14:useLocalDpi xmlns:a14="http://schemas.microsoft.com/office/drawing/2010/main" val="0"/>
              </a:ext>
            </a:extLst>
          </a:blip>
          <a:srcRect/>
          <a:stretch>
            <a:fillRect/>
          </a:stretch>
        </p:blipFill>
        <p:spPr bwMode="auto">
          <a:xfrm>
            <a:off x="5364089" y="3212977"/>
            <a:ext cx="3779912" cy="3645024"/>
          </a:xfrm>
          <a:prstGeom prst="rect">
            <a:avLst/>
          </a:prstGeom>
          <a:noFill/>
          <a:ln>
            <a:noFill/>
          </a:ln>
        </p:spPr>
      </p:pic>
      <p:pic>
        <p:nvPicPr>
          <p:cNvPr id="32769"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pic>
        <p:nvPicPr>
          <p:cNvPr id="32770" name="Picture 10"/>
          <p:cNvPicPr>
            <a:picLocks noChangeAspect="1" noChangeArrowheads="1"/>
          </p:cNvPicPr>
          <p:nvPr/>
        </p:nvPicPr>
        <p:blipFill>
          <a:blip r:embed="rId5"/>
          <a:srcRect/>
          <a:stretch>
            <a:fillRect/>
          </a:stretch>
        </p:blipFill>
        <p:spPr bwMode="auto">
          <a:xfrm>
            <a:off x="8278813" y="85725"/>
            <a:ext cx="806450" cy="771525"/>
          </a:xfrm>
          <a:prstGeom prst="rect">
            <a:avLst/>
          </a:prstGeom>
          <a:noFill/>
          <a:ln w="9525">
            <a:noFill/>
            <a:miter lim="800000"/>
            <a:headEnd/>
            <a:tailEnd/>
          </a:ln>
        </p:spPr>
      </p:pic>
      <p:pic>
        <p:nvPicPr>
          <p:cNvPr id="32771" name="Picture 2" descr="banda ppt"/>
          <p:cNvPicPr>
            <a:picLocks noChangeAspect="1" noChangeArrowheads="1"/>
          </p:cNvPicPr>
          <p:nvPr/>
        </p:nvPicPr>
        <p:blipFill>
          <a:blip r:embed="rId4"/>
          <a:srcRect/>
          <a:stretch>
            <a:fillRect/>
          </a:stretch>
        </p:blipFill>
        <p:spPr bwMode="auto">
          <a:xfrm>
            <a:off x="0" y="0"/>
            <a:ext cx="9144000" cy="914400"/>
          </a:xfrm>
          <a:prstGeom prst="rect">
            <a:avLst/>
          </a:prstGeom>
          <a:noFill/>
          <a:ln w="9525">
            <a:noFill/>
            <a:miter lim="800000"/>
            <a:headEnd/>
            <a:tailEnd/>
          </a:ln>
        </p:spPr>
      </p:pic>
      <p:sp>
        <p:nvSpPr>
          <p:cNvPr id="8" name="TextBox 7"/>
          <p:cNvSpPr txBox="1"/>
          <p:nvPr/>
        </p:nvSpPr>
        <p:spPr>
          <a:xfrm>
            <a:off x="6012160" y="240654"/>
            <a:ext cx="2264979" cy="461665"/>
          </a:xfrm>
          <a:prstGeom prst="rect">
            <a:avLst/>
          </a:prstGeom>
          <a:noFill/>
        </p:spPr>
        <p:txBody>
          <a:bodyPr wrap="none" rtlCol="0">
            <a:spAutoFit/>
          </a:bodyPr>
          <a:lstStyle/>
          <a:p>
            <a:r>
              <a:rPr lang="es-EC" sz="2400" b="1" dirty="0" smtClean="0">
                <a:solidFill>
                  <a:schemeClr val="bg1"/>
                </a:solidFill>
              </a:rPr>
              <a:t>Marco Teórico</a:t>
            </a:r>
            <a:endParaRPr lang="es-EC" sz="2400" b="1" dirty="0">
              <a:solidFill>
                <a:schemeClr val="bg1"/>
              </a:solidFill>
            </a:endParaRPr>
          </a:p>
        </p:txBody>
      </p:sp>
      <p:pic>
        <p:nvPicPr>
          <p:cNvPr id="9" name="Picture 20" descr="esfera Roja sombra"/>
          <p:cNvPicPr>
            <a:picLocks noChangeAspect="1" noChangeArrowheads="1"/>
          </p:cNvPicPr>
          <p:nvPr/>
        </p:nvPicPr>
        <p:blipFill>
          <a:blip r:embed="rId6"/>
          <a:srcRect/>
          <a:stretch>
            <a:fillRect/>
          </a:stretch>
        </p:blipFill>
        <p:spPr bwMode="auto">
          <a:xfrm>
            <a:off x="395288" y="1358900"/>
            <a:ext cx="211137" cy="219075"/>
          </a:xfrm>
          <a:prstGeom prst="rect">
            <a:avLst/>
          </a:prstGeom>
          <a:noFill/>
          <a:ln w="9525">
            <a:noFill/>
            <a:miter lim="800000"/>
            <a:headEnd/>
            <a:tailEnd/>
          </a:ln>
        </p:spPr>
      </p:pic>
      <p:sp>
        <p:nvSpPr>
          <p:cNvPr id="10" name="Rectangle 21"/>
          <p:cNvSpPr>
            <a:spLocks noChangeArrowheads="1"/>
          </p:cNvSpPr>
          <p:nvPr/>
        </p:nvSpPr>
        <p:spPr bwMode="auto">
          <a:xfrm>
            <a:off x="276225" y="1273175"/>
            <a:ext cx="8637588" cy="358775"/>
          </a:xfrm>
          <a:prstGeom prst="rect">
            <a:avLst/>
          </a:prstGeom>
          <a:noFill/>
          <a:ln w="12700">
            <a:solidFill>
              <a:srgbClr val="006699"/>
            </a:solidFill>
            <a:miter lim="800000"/>
            <a:headEnd/>
            <a:tailEnd/>
          </a:ln>
        </p:spPr>
        <p:txBody>
          <a:bodyPr wrap="none" anchor="ctr"/>
          <a:lstStyle/>
          <a:p>
            <a:endParaRPr lang="es-EC"/>
          </a:p>
        </p:txBody>
      </p:sp>
      <p:sp>
        <p:nvSpPr>
          <p:cNvPr id="11" name="Rectangle 8"/>
          <p:cNvSpPr txBox="1">
            <a:spLocks noChangeArrowheads="1"/>
          </p:cNvSpPr>
          <p:nvPr/>
        </p:nvSpPr>
        <p:spPr bwMode="auto">
          <a:xfrm>
            <a:off x="609600" y="1295400"/>
            <a:ext cx="7562850" cy="334963"/>
          </a:xfrm>
          <a:prstGeom prst="rect">
            <a:avLst/>
          </a:prstGeom>
          <a:noFill/>
          <a:ln w="9525">
            <a:noFill/>
            <a:miter lim="800000"/>
            <a:headEnd/>
            <a:tailEnd/>
          </a:ln>
        </p:spPr>
        <p:txBody>
          <a:bodyPr anchor="ctr"/>
          <a:lstStyle/>
          <a:p>
            <a:pPr eaLnBrk="0" hangingPunct="0"/>
            <a:r>
              <a:rPr lang="es-CO" b="1" dirty="0" smtClean="0"/>
              <a:t>MARCO DE TRABAJO SELECCIONADO</a:t>
            </a:r>
            <a:endParaRPr lang="es-CO" b="1" dirty="0"/>
          </a:p>
        </p:txBody>
      </p:sp>
      <p:sp>
        <p:nvSpPr>
          <p:cNvPr id="14" name="Rectangle 8"/>
          <p:cNvSpPr txBox="1">
            <a:spLocks noChangeArrowheads="1"/>
          </p:cNvSpPr>
          <p:nvPr/>
        </p:nvSpPr>
        <p:spPr bwMode="auto">
          <a:xfrm>
            <a:off x="625806" y="1797488"/>
            <a:ext cx="7562850" cy="334963"/>
          </a:xfrm>
          <a:prstGeom prst="rect">
            <a:avLst/>
          </a:prstGeom>
          <a:noFill/>
          <a:ln w="9525">
            <a:noFill/>
            <a:miter lim="800000"/>
            <a:headEnd/>
            <a:tailEnd/>
          </a:ln>
        </p:spPr>
        <p:txBody>
          <a:bodyPr anchor="ctr"/>
          <a:lstStyle/>
          <a:p>
            <a:r>
              <a:rPr lang="es-EC" b="1" dirty="0" smtClean="0"/>
              <a:t>ITIL</a:t>
            </a:r>
            <a:r>
              <a:rPr lang="" b="1" dirty="0" smtClean="0"/>
              <a:t> (</a:t>
            </a:r>
            <a:r>
              <a:rPr lang="es-ES" b="1" dirty="0"/>
              <a:t>I</a:t>
            </a:r>
            <a:r>
              <a:rPr lang="" b="1" dirty="0"/>
              <a:t>nformation technologies infrastruture library</a:t>
            </a:r>
            <a:r>
              <a:rPr lang="" b="1" dirty="0" smtClean="0"/>
              <a:t>)</a:t>
            </a:r>
            <a:r>
              <a:rPr lang="es-EC" b="1" dirty="0" smtClean="0"/>
              <a:t> </a:t>
            </a:r>
            <a:endParaRPr lang="es-EC" b="1" dirty="0"/>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279" y="1907819"/>
            <a:ext cx="114300" cy="114300"/>
          </a:xfrm>
          <a:prstGeom prst="rect">
            <a:avLst/>
          </a:prstGeom>
        </p:spPr>
      </p:pic>
      <p:sp>
        <p:nvSpPr>
          <p:cNvPr id="2" name="Rectangle 1"/>
          <p:cNvSpPr/>
          <p:nvPr/>
        </p:nvSpPr>
        <p:spPr>
          <a:xfrm>
            <a:off x="421685" y="2179942"/>
            <a:ext cx="5158427" cy="2862322"/>
          </a:xfrm>
          <a:prstGeom prst="rect">
            <a:avLst/>
          </a:prstGeom>
        </p:spPr>
        <p:txBody>
          <a:bodyPr wrap="square">
            <a:spAutoFit/>
          </a:bodyPr>
          <a:lstStyle/>
          <a:p>
            <a:pPr marL="285750" lvl="0" indent="-285750">
              <a:buFont typeface="Arial" pitchFamily="34" charset="0"/>
              <a:buChar char="•"/>
            </a:pPr>
            <a:r>
              <a:rPr lang="" dirty="0" smtClean="0"/>
              <a:t>Conjunto de buenas prácticas para mejorar gestión y provisión de servicios de TI</a:t>
            </a:r>
          </a:p>
          <a:p>
            <a:pPr marL="285750" lvl="0" indent="-285750">
              <a:buFont typeface="Arial" pitchFamily="34" charset="0"/>
              <a:buChar char="•"/>
            </a:pPr>
            <a:r>
              <a:rPr lang="es-ES_tradnl" dirty="0" smtClean="0"/>
              <a:t>Es </a:t>
            </a:r>
            <a:r>
              <a:rPr lang="es-ES_tradnl" dirty="0"/>
              <a:t>de dominio público, independiente de proveedores y </a:t>
            </a:r>
            <a:r>
              <a:rPr lang="es-ES_tradnl" dirty="0" smtClean="0"/>
              <a:t>tecnología</a:t>
            </a:r>
            <a:endParaRPr lang="" dirty="0" smtClean="0"/>
          </a:p>
          <a:p>
            <a:pPr marL="285750" lvl="0" indent="-285750">
              <a:buFont typeface="Arial" pitchFamily="34" charset="0"/>
              <a:buChar char="•"/>
            </a:pPr>
            <a:r>
              <a:rPr lang="es-ES_tradnl" dirty="0" smtClean="0"/>
              <a:t>Proporciona </a:t>
            </a:r>
            <a:r>
              <a:rPr lang="es-ES_tradnl" dirty="0"/>
              <a:t>las mejores prácticas de varias organizaciones para la Gestión de </a:t>
            </a:r>
            <a:r>
              <a:rPr lang="es-ES_tradnl" dirty="0" smtClean="0"/>
              <a:t>Servicios</a:t>
            </a:r>
            <a:endParaRPr lang="" dirty="0" smtClean="0"/>
          </a:p>
          <a:p>
            <a:pPr marL="285750" lvl="0" indent="-285750">
              <a:buFont typeface="Arial" pitchFamily="34" charset="0"/>
              <a:buChar char="•"/>
            </a:pPr>
            <a:r>
              <a:rPr lang="es-ES_tradnl" dirty="0" smtClean="0"/>
              <a:t>Adicionalmente </a:t>
            </a:r>
            <a:r>
              <a:rPr lang="es-ES_tradnl" dirty="0"/>
              <a:t>ITIL plantea el concepto de mejora continua de los procesos </a:t>
            </a:r>
            <a:r>
              <a:rPr lang="es-ES_tradnl" dirty="0" smtClean="0"/>
              <a:t>aplicados</a:t>
            </a:r>
            <a:endParaRPr lang="" dirty="0" smtClean="0"/>
          </a:p>
          <a:p>
            <a:pPr marL="285750" lvl="0" indent="-285750">
              <a:buFont typeface="Arial" pitchFamily="34" charset="0"/>
              <a:buChar char="•"/>
            </a:pPr>
            <a:r>
              <a:rPr lang="" dirty="0" smtClean="0"/>
              <a:t>Cinco libros que tratan sobre una fase del ciclo de vida de los servicios TI</a:t>
            </a:r>
            <a:endParaRPr lang="es-EC" dirty="0"/>
          </a:p>
        </p:txBody>
      </p:sp>
      <p:pic>
        <p:nvPicPr>
          <p:cNvPr id="16" name="Imagen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16416" y="71437"/>
            <a:ext cx="735068" cy="771525"/>
          </a:xfrm>
          <a:prstGeom prst="rect">
            <a:avLst/>
          </a:prstGeom>
        </p:spPr>
      </p:pic>
    </p:spTree>
    <p:extLst>
      <p:ext uri="{BB962C8B-B14F-4D97-AF65-F5344CB8AC3E}">
        <p14:creationId xmlns:p14="http://schemas.microsoft.com/office/powerpoint/2010/main" val="27971867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5289</TotalTime>
  <Words>4590</Words>
  <Application>Microsoft Office PowerPoint</Application>
  <PresentationFormat>Presentación en pantalla (4:3)</PresentationFormat>
  <Paragraphs>558</Paragraphs>
  <Slides>50</Slides>
  <Notes>43</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50</vt:i4>
      </vt:variant>
    </vt:vector>
  </HeadingPairs>
  <TitlesOfParts>
    <vt:vector size="56" baseType="lpstr">
      <vt:lpstr>Arial</vt:lpstr>
      <vt:lpstr>Calibri</vt:lpstr>
      <vt:lpstr>Symbol</vt:lpstr>
      <vt:lpstr>Times New Roman</vt:lpstr>
      <vt:lpstr>Diseño predeterminado</vt:lpstr>
      <vt:lpstr>Visio</vt:lpstr>
      <vt:lpstr>Presentación de PowerPoint</vt:lpstr>
      <vt:lpstr>Presentación de PowerPoint</vt:lpstr>
      <vt:lpstr>ANTECEDENTES</vt:lpstr>
      <vt:lpstr>ANTECEDENTES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Carrera Estrada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Carrera Estrada</dc:creator>
  <cp:lastModifiedBy>Carlos Maldonado</cp:lastModifiedBy>
  <cp:revision>262</cp:revision>
  <dcterms:created xsi:type="dcterms:W3CDTF">2009-09-15T20:33:37Z</dcterms:created>
  <dcterms:modified xsi:type="dcterms:W3CDTF">2014-01-19T23:07:57Z</dcterms:modified>
</cp:coreProperties>
</file>