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792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91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7" autoAdjust="0"/>
    <p:restoredTop sz="94660"/>
  </p:normalViewPr>
  <p:slideViewPr>
    <p:cSldViewPr>
      <p:cViewPr varScale="1">
        <p:scale>
          <a:sx n="69" d="100"/>
          <a:sy n="69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CASO%20ACINDEC%20PROYECCI&#211;N%20DE%20VENTAS%20(4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CASO%20ACINDEC%20PROYECCI&#211;N%20DE%20VENTAS%20(4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CASO%20ACINDEC%20PROYECCI&#211;N%20DE%20VENTAS%20(4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trendline>
            <c:trendlineType val="exp"/>
            <c:forward val="3"/>
            <c:dispRSqr val="1"/>
            <c:dispEq val="1"/>
            <c:trendlineLbl>
              <c:layout>
                <c:manualLayout>
                  <c:x val="0.1040206237247352"/>
                  <c:y val="-8.4727808021330966E-2"/>
                </c:manualLayout>
              </c:layout>
              <c:tx>
                <c:rich>
                  <a:bodyPr/>
                  <a:lstStyle/>
                  <a:p>
                    <a:pPr>
                      <a:defRPr sz="1200" baseline="0"/>
                    </a:pPr>
                    <a:r>
                      <a:rPr lang="en-US" sz="1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y = 6.052.256,27e</a:t>
                    </a:r>
                    <a:r>
                      <a:rPr lang="en-US" sz="12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0,06x</a:t>
                    </a:r>
                    <a:r>
                      <a:rPr lang="en-US" sz="1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endPara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numFmt formatCode="#,##0.00" sourceLinked="0"/>
            </c:trendlineLbl>
          </c:trendline>
          <c:val>
            <c:numRef>
              <c:f>'[CASO ACINDEC PROYECCIÓN DE VENTAS (4).xlsx]ERESULTADOS'!$C$7;'[CASO ACINDEC PROYECCIÓN DE VENTAS (4).xlsx]ERESULTADOS'!$E$7;'[CASO ACINDEC PROYECCIÓN DE VENTAS (4).xlsx]ERESULTADOS'!$G$7;'[CASO ACINDEC PROYECCIÓN DE VENTAS (4).xlsx]ERESULTADOS'!$I$7;'[CASO ACINDEC PROYECCIÓN DE VENTAS (4).xlsx]ERESULTADOS'!$K$7</c:f>
              <c:numCache>
                <c:formatCode>#,##0_);[Red]\(#,##0\)</c:formatCode>
                <c:ptCount val="5"/>
                <c:pt idx="0">
                  <c:v>5845482</c:v>
                </c:pt>
                <c:pt idx="1">
                  <c:v>7097214</c:v>
                </c:pt>
                <c:pt idx="2">
                  <c:v>7474553</c:v>
                </c:pt>
                <c:pt idx="3">
                  <c:v>8948480</c:v>
                </c:pt>
                <c:pt idx="4">
                  <c:v>6943246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152512"/>
        <c:axId val="84149376"/>
      </c:barChart>
      <c:catAx>
        <c:axId val="89152512"/>
        <c:scaling>
          <c:orientation val="minMax"/>
        </c:scaling>
        <c:delete val="0"/>
        <c:axPos val="b"/>
        <c:majorTickMark val="out"/>
        <c:minorTickMark val="none"/>
        <c:tickLblPos val="nextTo"/>
        <c:crossAx val="84149376"/>
        <c:crosses val="autoZero"/>
        <c:auto val="1"/>
        <c:lblAlgn val="ctr"/>
        <c:lblOffset val="100"/>
        <c:noMultiLvlLbl val="0"/>
      </c:catAx>
      <c:valAx>
        <c:axId val="84149376"/>
        <c:scaling>
          <c:orientation val="minMax"/>
        </c:scaling>
        <c:delete val="0"/>
        <c:axPos val="l"/>
        <c:majorGridlines/>
        <c:numFmt formatCode="#,##0_);[Red]\(#,##0\)" sourceLinked="1"/>
        <c:majorTickMark val="out"/>
        <c:minorTickMark val="none"/>
        <c:tickLblPos val="nextTo"/>
        <c:crossAx val="891525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trendline>
            <c:trendlineType val="log"/>
            <c:forward val="3"/>
            <c:dispRSqr val="1"/>
            <c:dispEq val="1"/>
            <c:trendlineLbl>
              <c:layout>
                <c:manualLayout>
                  <c:x val="-0.127963356906035"/>
                  <c:y val="-9.533086153026740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y = 1.204.104,01ln(x) + 6.108.867,40
</a:t>
                    </a:r>
                    <a:endPara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numFmt formatCode="#,##0.00" sourceLinked="0"/>
            </c:trendlineLbl>
          </c:trendline>
          <c:val>
            <c:numRef>
              <c:f>'[CASO ACINDEC PROYECCIÓN DE VENTAS (4).xlsx]ERESULTADOS'!$C$7;'[CASO ACINDEC PROYECCIÓN DE VENTAS (4).xlsx]ERESULTADOS'!$E$7;'[CASO ACINDEC PROYECCIÓN DE VENTAS (4).xlsx]ERESULTADOS'!$G$7;'[CASO ACINDEC PROYECCIÓN DE VENTAS (4).xlsx]ERESULTADOS'!$I$7;'[CASO ACINDEC PROYECCIÓN DE VENTAS (4).xlsx]ERESULTADOS'!$K$7</c:f>
              <c:numCache>
                <c:formatCode>#,##0_);[Red]\(#,##0\)</c:formatCode>
                <c:ptCount val="5"/>
                <c:pt idx="0">
                  <c:v>5845482</c:v>
                </c:pt>
                <c:pt idx="1">
                  <c:v>7097214</c:v>
                </c:pt>
                <c:pt idx="2">
                  <c:v>7474553</c:v>
                </c:pt>
                <c:pt idx="3">
                  <c:v>8948480</c:v>
                </c:pt>
                <c:pt idx="4">
                  <c:v>6943246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923456"/>
        <c:axId val="84151104"/>
      </c:barChart>
      <c:catAx>
        <c:axId val="99923456"/>
        <c:scaling>
          <c:orientation val="minMax"/>
        </c:scaling>
        <c:delete val="0"/>
        <c:axPos val="b"/>
        <c:majorTickMark val="out"/>
        <c:minorTickMark val="none"/>
        <c:tickLblPos val="nextTo"/>
        <c:crossAx val="84151104"/>
        <c:crosses val="autoZero"/>
        <c:auto val="1"/>
        <c:lblAlgn val="ctr"/>
        <c:lblOffset val="100"/>
        <c:noMultiLvlLbl val="0"/>
      </c:catAx>
      <c:valAx>
        <c:axId val="84151104"/>
        <c:scaling>
          <c:orientation val="minMax"/>
        </c:scaling>
        <c:delete val="0"/>
        <c:axPos val="l"/>
        <c:majorGridlines/>
        <c:numFmt formatCode="#,##0_);[Red]\(#,##0\)" sourceLinked="1"/>
        <c:majorTickMark val="out"/>
        <c:minorTickMark val="none"/>
        <c:tickLblPos val="nextTo"/>
        <c:crossAx val="999234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trendline>
            <c:trendlineType val="linear"/>
            <c:forward val="3"/>
            <c:dispRSqr val="1"/>
            <c:dispEq val="1"/>
            <c:trendlineLbl>
              <c:layout>
                <c:manualLayout>
                  <c:x val="0.34126171335501304"/>
                  <c:y val="-5.062429014554999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s-ES" sz="11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y = 404.679,40x + </a:t>
                    </a:r>
                    <a:r>
                      <a:rPr lang="es-ES" sz="11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6.047.756,80</a:t>
                    </a:r>
                    <a:endParaRPr lang="es-ES" sz="11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numFmt formatCode="#,##0.00" sourceLinked="0"/>
            </c:trendlineLbl>
          </c:trendline>
          <c:val>
            <c:numRef>
              <c:f>'[CASO ACINDEC PROYECCIÓN DE VENTAS (4).xlsx]ERESULTADOS'!$C$7:$K$7</c:f>
              <c:numCache>
                <c:formatCode>General</c:formatCode>
                <c:ptCount val="9"/>
                <c:pt idx="0" formatCode="#,##0_);[Red]\(#,##0\)">
                  <c:v>5845482</c:v>
                </c:pt>
                <c:pt idx="2" formatCode="#,##0_);[Red]\(#,##0\)">
                  <c:v>7097214</c:v>
                </c:pt>
                <c:pt idx="4" formatCode="#,##0_);[Red]\(#,##0\)">
                  <c:v>7474553</c:v>
                </c:pt>
                <c:pt idx="6" formatCode="#,##0_);[Red]\(#,##0\)">
                  <c:v>8948480</c:v>
                </c:pt>
                <c:pt idx="8" formatCode="#,##0_);[Red]\(#,##0\)">
                  <c:v>6943246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923968"/>
        <c:axId val="84152832"/>
      </c:barChart>
      <c:catAx>
        <c:axId val="99923968"/>
        <c:scaling>
          <c:orientation val="minMax"/>
        </c:scaling>
        <c:delete val="0"/>
        <c:axPos val="b"/>
        <c:majorTickMark val="out"/>
        <c:minorTickMark val="none"/>
        <c:tickLblPos val="nextTo"/>
        <c:crossAx val="84152832"/>
        <c:crosses val="autoZero"/>
        <c:auto val="1"/>
        <c:lblAlgn val="ctr"/>
        <c:lblOffset val="100"/>
        <c:noMultiLvlLbl val="0"/>
      </c:catAx>
      <c:valAx>
        <c:axId val="84152832"/>
        <c:scaling>
          <c:orientation val="minMax"/>
        </c:scaling>
        <c:delete val="0"/>
        <c:axPos val="l"/>
        <c:majorGridlines/>
        <c:numFmt formatCode="#,##0_);[Red]\(#,##0\)" sourceLinked="1"/>
        <c:majorTickMark val="out"/>
        <c:minorTickMark val="none"/>
        <c:tickLblPos val="nextTo"/>
        <c:crossAx val="999239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E94C46-D367-404A-90ED-4285EADBAA2D}" type="doc">
      <dgm:prSet loTypeId="urn:microsoft.com/office/officeart/2005/8/layout/pList1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2CD71BD8-992B-4F3E-9C06-5D788B640466}">
      <dgm:prSet phldrT="[Texto]"/>
      <dgm:spPr/>
      <dgm:t>
        <a:bodyPr/>
        <a:lstStyle/>
        <a:p>
          <a:r>
            <a:rPr lang="en-US" dirty="0" smtClean="0"/>
            <a:t>Est</a:t>
          </a:r>
          <a:r>
            <a:rPr lang="es-ES" dirty="0" smtClean="0"/>
            <a:t>áticos</a:t>
          </a:r>
          <a:endParaRPr lang="es-ES" dirty="0"/>
        </a:p>
      </dgm:t>
    </dgm:pt>
    <dgm:pt modelId="{24516D6D-8A0A-453C-A9A9-5588F7869570}" type="parTrans" cxnId="{7ECDB6EB-18A8-4476-AF37-93FD00E584C1}">
      <dgm:prSet/>
      <dgm:spPr/>
      <dgm:t>
        <a:bodyPr/>
        <a:lstStyle/>
        <a:p>
          <a:endParaRPr lang="es-ES"/>
        </a:p>
      </dgm:t>
    </dgm:pt>
    <dgm:pt modelId="{04858AC7-D2B9-4782-98C0-35E00196A382}" type="sibTrans" cxnId="{7ECDB6EB-18A8-4476-AF37-93FD00E584C1}">
      <dgm:prSet/>
      <dgm:spPr/>
      <dgm:t>
        <a:bodyPr/>
        <a:lstStyle/>
        <a:p>
          <a:endParaRPr lang="es-ES"/>
        </a:p>
      </dgm:t>
    </dgm:pt>
    <dgm:pt modelId="{E3E99E92-CE62-45A8-B7AF-AAA0989849A1}">
      <dgm:prSet phldrT="[Texto]"/>
      <dgm:spPr/>
      <dgm:t>
        <a:bodyPr/>
        <a:lstStyle/>
        <a:p>
          <a:r>
            <a:rPr lang="es-ES" dirty="0" smtClean="0"/>
            <a:t>Dinámicos</a:t>
          </a:r>
          <a:endParaRPr lang="es-ES" dirty="0"/>
        </a:p>
      </dgm:t>
    </dgm:pt>
    <dgm:pt modelId="{ED1633BA-6DB3-4803-97BA-24D6C82DAB5E}" type="parTrans" cxnId="{4BAEB664-1238-4D6D-BF9A-FD97DFD04332}">
      <dgm:prSet/>
      <dgm:spPr/>
      <dgm:t>
        <a:bodyPr/>
        <a:lstStyle/>
        <a:p>
          <a:endParaRPr lang="es-ES"/>
        </a:p>
      </dgm:t>
    </dgm:pt>
    <dgm:pt modelId="{19A42A4F-8740-4873-85A0-CC7D3F40E0F2}" type="sibTrans" cxnId="{4BAEB664-1238-4D6D-BF9A-FD97DFD04332}">
      <dgm:prSet/>
      <dgm:spPr/>
      <dgm:t>
        <a:bodyPr/>
        <a:lstStyle/>
        <a:p>
          <a:endParaRPr lang="es-ES"/>
        </a:p>
      </dgm:t>
    </dgm:pt>
    <dgm:pt modelId="{079F3AEF-7895-4EC7-9A03-CB53557AC4DB}">
      <dgm:prSet phldrT="[Texto]"/>
      <dgm:spPr/>
      <dgm:t>
        <a:bodyPr/>
        <a:lstStyle/>
        <a:p>
          <a:r>
            <a:rPr lang="es-ES" dirty="0" smtClean="0"/>
            <a:t>Compuestos</a:t>
          </a:r>
          <a:endParaRPr lang="es-ES" dirty="0"/>
        </a:p>
      </dgm:t>
    </dgm:pt>
    <dgm:pt modelId="{FAEABD9B-1B39-4BC6-B751-282EEBC1B96A}" type="parTrans" cxnId="{8A741900-6771-4235-8F79-4205615DF640}">
      <dgm:prSet/>
      <dgm:spPr/>
      <dgm:t>
        <a:bodyPr/>
        <a:lstStyle/>
        <a:p>
          <a:endParaRPr lang="es-ES"/>
        </a:p>
      </dgm:t>
    </dgm:pt>
    <dgm:pt modelId="{37F8343E-BF61-4975-BC6B-B640DE0210BC}" type="sibTrans" cxnId="{8A741900-6771-4235-8F79-4205615DF640}">
      <dgm:prSet/>
      <dgm:spPr/>
      <dgm:t>
        <a:bodyPr/>
        <a:lstStyle/>
        <a:p>
          <a:endParaRPr lang="es-ES"/>
        </a:p>
      </dgm:t>
    </dgm:pt>
    <dgm:pt modelId="{E4238012-8C5E-4059-AE67-B501E71F1DFF}">
      <dgm:prSet phldrT="[Texto]"/>
      <dgm:spPr/>
      <dgm:t>
        <a:bodyPr/>
        <a:lstStyle/>
        <a:p>
          <a:r>
            <a:rPr lang="es-ES" dirty="0" smtClean="0"/>
            <a:t>Múltiplos</a:t>
          </a:r>
          <a:endParaRPr lang="es-ES" dirty="0"/>
        </a:p>
      </dgm:t>
    </dgm:pt>
    <dgm:pt modelId="{D2249D44-D0DB-4516-BD59-7F0F24AB34FA}" type="parTrans" cxnId="{C0458CF6-6603-4C1D-A019-5E51EAF2F94C}">
      <dgm:prSet/>
      <dgm:spPr/>
      <dgm:t>
        <a:bodyPr/>
        <a:lstStyle/>
        <a:p>
          <a:endParaRPr lang="es-ES"/>
        </a:p>
      </dgm:t>
    </dgm:pt>
    <dgm:pt modelId="{2C1AE63B-2B84-4022-B389-D3FB37882EFA}" type="sibTrans" cxnId="{C0458CF6-6603-4C1D-A019-5E51EAF2F94C}">
      <dgm:prSet/>
      <dgm:spPr/>
      <dgm:t>
        <a:bodyPr/>
        <a:lstStyle/>
        <a:p>
          <a:endParaRPr lang="es-ES"/>
        </a:p>
      </dgm:t>
    </dgm:pt>
    <dgm:pt modelId="{C9484C56-16A7-43AD-93B4-A2B05910F2CB}" type="pres">
      <dgm:prSet presAssocID="{F3E94C46-D367-404A-90ED-4285EADBAA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46EFF82-3EED-47EB-8A64-927113E4E50D}" type="pres">
      <dgm:prSet presAssocID="{2CD71BD8-992B-4F3E-9C06-5D788B640466}" presName="compNode" presStyleCnt="0"/>
      <dgm:spPr/>
    </dgm:pt>
    <dgm:pt modelId="{95F8A137-3540-48F8-9D0F-D786F235ECD2}" type="pres">
      <dgm:prSet presAssocID="{2CD71BD8-992B-4F3E-9C06-5D788B640466}" presName="pictRect" presStyleLbl="node1" presStyleIdx="0" presStyleCnt="4" custScaleX="100084" custScaleY="98439"/>
      <dgm:spPr/>
    </dgm:pt>
    <dgm:pt modelId="{63257A42-2366-4F7B-A55F-891455523D54}" type="pres">
      <dgm:prSet presAssocID="{2CD71BD8-992B-4F3E-9C06-5D788B640466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5BB52D-1F7D-44B2-B477-145A163F59BC}" type="pres">
      <dgm:prSet presAssocID="{04858AC7-D2B9-4782-98C0-35E00196A382}" presName="sibTrans" presStyleLbl="sibTrans2D1" presStyleIdx="0" presStyleCnt="0"/>
      <dgm:spPr/>
      <dgm:t>
        <a:bodyPr/>
        <a:lstStyle/>
        <a:p>
          <a:endParaRPr lang="es-ES"/>
        </a:p>
      </dgm:t>
    </dgm:pt>
    <dgm:pt modelId="{FBF62136-11CD-442D-9D00-2E4F4D638721}" type="pres">
      <dgm:prSet presAssocID="{E3E99E92-CE62-45A8-B7AF-AAA0989849A1}" presName="compNode" presStyleCnt="0"/>
      <dgm:spPr/>
    </dgm:pt>
    <dgm:pt modelId="{A4F5F336-B2A1-42CC-B83F-89714E4A2C79}" type="pres">
      <dgm:prSet presAssocID="{E3E99E92-CE62-45A8-B7AF-AAA0989849A1}" presName="pictRect" presStyleLbl="node1" presStyleIdx="1" presStyleCnt="4"/>
      <dgm:spPr/>
    </dgm:pt>
    <dgm:pt modelId="{C6541D43-0443-4648-9CAB-BCD86B2E5C4A}" type="pres">
      <dgm:prSet presAssocID="{E3E99E92-CE62-45A8-B7AF-AAA0989849A1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F42D11-819A-49AC-8B7A-DF45ACC4765B}" type="pres">
      <dgm:prSet presAssocID="{19A42A4F-8740-4873-85A0-CC7D3F40E0F2}" presName="sibTrans" presStyleLbl="sibTrans2D1" presStyleIdx="0" presStyleCnt="0"/>
      <dgm:spPr/>
      <dgm:t>
        <a:bodyPr/>
        <a:lstStyle/>
        <a:p>
          <a:endParaRPr lang="es-ES"/>
        </a:p>
      </dgm:t>
    </dgm:pt>
    <dgm:pt modelId="{E5ECF87E-A9F4-49E9-A8B3-836EC35A59ED}" type="pres">
      <dgm:prSet presAssocID="{079F3AEF-7895-4EC7-9A03-CB53557AC4DB}" presName="compNode" presStyleCnt="0"/>
      <dgm:spPr/>
    </dgm:pt>
    <dgm:pt modelId="{1AC48468-AC06-4C90-9FA2-87ECD77FDBEC}" type="pres">
      <dgm:prSet presAssocID="{079F3AEF-7895-4EC7-9A03-CB53557AC4DB}" presName="pictRect" presStyleLbl="node1" presStyleIdx="2" presStyleCnt="4"/>
      <dgm:spPr/>
    </dgm:pt>
    <dgm:pt modelId="{ACC43D9B-1CA2-4FD3-B992-35FF2824A6CD}" type="pres">
      <dgm:prSet presAssocID="{079F3AEF-7895-4EC7-9A03-CB53557AC4DB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DBF624-4987-4E91-835E-8A10FD292744}" type="pres">
      <dgm:prSet presAssocID="{37F8343E-BF61-4975-BC6B-B640DE0210BC}" presName="sibTrans" presStyleLbl="sibTrans2D1" presStyleIdx="0" presStyleCnt="0"/>
      <dgm:spPr/>
      <dgm:t>
        <a:bodyPr/>
        <a:lstStyle/>
        <a:p>
          <a:endParaRPr lang="es-ES"/>
        </a:p>
      </dgm:t>
    </dgm:pt>
    <dgm:pt modelId="{841EDB2C-20EA-43DA-A723-E14A4A69FF70}" type="pres">
      <dgm:prSet presAssocID="{E4238012-8C5E-4059-AE67-B501E71F1DFF}" presName="compNode" presStyleCnt="0"/>
      <dgm:spPr/>
    </dgm:pt>
    <dgm:pt modelId="{BF4357B6-16AF-4BE8-A00B-5DD6D54A8186}" type="pres">
      <dgm:prSet presAssocID="{E4238012-8C5E-4059-AE67-B501E71F1DFF}" presName="pictRect" presStyleLbl="node1" presStyleIdx="3" presStyleCnt="4"/>
      <dgm:spPr/>
    </dgm:pt>
    <dgm:pt modelId="{25B3A85F-D0BA-42EA-9E3A-97D65007FED8}" type="pres">
      <dgm:prSet presAssocID="{E4238012-8C5E-4059-AE67-B501E71F1DFF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7F059D4-099C-4057-8A53-E4F5E025D29B}" type="presOf" srcId="{F3E94C46-D367-404A-90ED-4285EADBAA2D}" destId="{C9484C56-16A7-43AD-93B4-A2B05910F2CB}" srcOrd="0" destOrd="0" presId="urn:microsoft.com/office/officeart/2005/8/layout/pList1"/>
    <dgm:cxn modelId="{4BAEB664-1238-4D6D-BF9A-FD97DFD04332}" srcId="{F3E94C46-D367-404A-90ED-4285EADBAA2D}" destId="{E3E99E92-CE62-45A8-B7AF-AAA0989849A1}" srcOrd="1" destOrd="0" parTransId="{ED1633BA-6DB3-4803-97BA-24D6C82DAB5E}" sibTransId="{19A42A4F-8740-4873-85A0-CC7D3F40E0F2}"/>
    <dgm:cxn modelId="{5886048A-8111-4971-BBE2-225E35C34AFB}" type="presOf" srcId="{19A42A4F-8740-4873-85A0-CC7D3F40E0F2}" destId="{28F42D11-819A-49AC-8B7A-DF45ACC4765B}" srcOrd="0" destOrd="0" presId="urn:microsoft.com/office/officeart/2005/8/layout/pList1"/>
    <dgm:cxn modelId="{36E4B516-D57B-481B-BD9D-E281D2FB6061}" type="presOf" srcId="{37F8343E-BF61-4975-BC6B-B640DE0210BC}" destId="{33DBF624-4987-4E91-835E-8A10FD292744}" srcOrd="0" destOrd="0" presId="urn:microsoft.com/office/officeart/2005/8/layout/pList1"/>
    <dgm:cxn modelId="{DAC3CE8D-7931-4BE8-A083-EF735BDC12DC}" type="presOf" srcId="{E4238012-8C5E-4059-AE67-B501E71F1DFF}" destId="{25B3A85F-D0BA-42EA-9E3A-97D65007FED8}" srcOrd="0" destOrd="0" presId="urn:microsoft.com/office/officeart/2005/8/layout/pList1"/>
    <dgm:cxn modelId="{A9F0F959-1893-4ED8-970B-5F8A03214B6D}" type="presOf" srcId="{04858AC7-D2B9-4782-98C0-35E00196A382}" destId="{AE5BB52D-1F7D-44B2-B477-145A163F59BC}" srcOrd="0" destOrd="0" presId="urn:microsoft.com/office/officeart/2005/8/layout/pList1"/>
    <dgm:cxn modelId="{01AFB7FB-0C2D-4AD0-81A4-1C2DC880CE6B}" type="presOf" srcId="{E3E99E92-CE62-45A8-B7AF-AAA0989849A1}" destId="{C6541D43-0443-4648-9CAB-BCD86B2E5C4A}" srcOrd="0" destOrd="0" presId="urn:microsoft.com/office/officeart/2005/8/layout/pList1"/>
    <dgm:cxn modelId="{7ECDB6EB-18A8-4476-AF37-93FD00E584C1}" srcId="{F3E94C46-D367-404A-90ED-4285EADBAA2D}" destId="{2CD71BD8-992B-4F3E-9C06-5D788B640466}" srcOrd="0" destOrd="0" parTransId="{24516D6D-8A0A-453C-A9A9-5588F7869570}" sibTransId="{04858AC7-D2B9-4782-98C0-35E00196A382}"/>
    <dgm:cxn modelId="{106735F4-03B6-4502-8C31-B24FF6606B3D}" type="presOf" srcId="{2CD71BD8-992B-4F3E-9C06-5D788B640466}" destId="{63257A42-2366-4F7B-A55F-891455523D54}" srcOrd="0" destOrd="0" presId="urn:microsoft.com/office/officeart/2005/8/layout/pList1"/>
    <dgm:cxn modelId="{ED49DE97-034E-4BA8-A95A-29103EBCA461}" type="presOf" srcId="{079F3AEF-7895-4EC7-9A03-CB53557AC4DB}" destId="{ACC43D9B-1CA2-4FD3-B992-35FF2824A6CD}" srcOrd="0" destOrd="0" presId="urn:microsoft.com/office/officeart/2005/8/layout/pList1"/>
    <dgm:cxn modelId="{C0458CF6-6603-4C1D-A019-5E51EAF2F94C}" srcId="{F3E94C46-D367-404A-90ED-4285EADBAA2D}" destId="{E4238012-8C5E-4059-AE67-B501E71F1DFF}" srcOrd="3" destOrd="0" parTransId="{D2249D44-D0DB-4516-BD59-7F0F24AB34FA}" sibTransId="{2C1AE63B-2B84-4022-B389-D3FB37882EFA}"/>
    <dgm:cxn modelId="{8A741900-6771-4235-8F79-4205615DF640}" srcId="{F3E94C46-D367-404A-90ED-4285EADBAA2D}" destId="{079F3AEF-7895-4EC7-9A03-CB53557AC4DB}" srcOrd="2" destOrd="0" parTransId="{FAEABD9B-1B39-4BC6-B751-282EEBC1B96A}" sibTransId="{37F8343E-BF61-4975-BC6B-B640DE0210BC}"/>
    <dgm:cxn modelId="{39E1E07B-7EF2-4AF9-814C-DD00320312F9}" type="presParOf" srcId="{C9484C56-16A7-43AD-93B4-A2B05910F2CB}" destId="{E46EFF82-3EED-47EB-8A64-927113E4E50D}" srcOrd="0" destOrd="0" presId="urn:microsoft.com/office/officeart/2005/8/layout/pList1"/>
    <dgm:cxn modelId="{7AB9934B-88DF-44DA-BE03-4D5EF1FCF700}" type="presParOf" srcId="{E46EFF82-3EED-47EB-8A64-927113E4E50D}" destId="{95F8A137-3540-48F8-9D0F-D786F235ECD2}" srcOrd="0" destOrd="0" presId="urn:microsoft.com/office/officeart/2005/8/layout/pList1"/>
    <dgm:cxn modelId="{5FDB5D71-DFE5-4A04-A736-9CF5C41C6968}" type="presParOf" srcId="{E46EFF82-3EED-47EB-8A64-927113E4E50D}" destId="{63257A42-2366-4F7B-A55F-891455523D54}" srcOrd="1" destOrd="0" presId="urn:microsoft.com/office/officeart/2005/8/layout/pList1"/>
    <dgm:cxn modelId="{8A6DEE45-B04C-4255-8AB4-47F50CB640E2}" type="presParOf" srcId="{C9484C56-16A7-43AD-93B4-A2B05910F2CB}" destId="{AE5BB52D-1F7D-44B2-B477-145A163F59BC}" srcOrd="1" destOrd="0" presId="urn:microsoft.com/office/officeart/2005/8/layout/pList1"/>
    <dgm:cxn modelId="{945F2782-3C74-406E-AFC5-FD29E30AD7B1}" type="presParOf" srcId="{C9484C56-16A7-43AD-93B4-A2B05910F2CB}" destId="{FBF62136-11CD-442D-9D00-2E4F4D638721}" srcOrd="2" destOrd="0" presId="urn:microsoft.com/office/officeart/2005/8/layout/pList1"/>
    <dgm:cxn modelId="{1F486F88-4239-4EB5-937D-F1DA27174F88}" type="presParOf" srcId="{FBF62136-11CD-442D-9D00-2E4F4D638721}" destId="{A4F5F336-B2A1-42CC-B83F-89714E4A2C79}" srcOrd="0" destOrd="0" presId="urn:microsoft.com/office/officeart/2005/8/layout/pList1"/>
    <dgm:cxn modelId="{B5690937-E812-4A94-AE7C-3187C7EB4A2A}" type="presParOf" srcId="{FBF62136-11CD-442D-9D00-2E4F4D638721}" destId="{C6541D43-0443-4648-9CAB-BCD86B2E5C4A}" srcOrd="1" destOrd="0" presId="urn:microsoft.com/office/officeart/2005/8/layout/pList1"/>
    <dgm:cxn modelId="{DCB8DD98-222D-4E46-8634-8A7593DB6180}" type="presParOf" srcId="{C9484C56-16A7-43AD-93B4-A2B05910F2CB}" destId="{28F42D11-819A-49AC-8B7A-DF45ACC4765B}" srcOrd="3" destOrd="0" presId="urn:microsoft.com/office/officeart/2005/8/layout/pList1"/>
    <dgm:cxn modelId="{89AD27F6-5B55-4F41-99C4-9F029D076B14}" type="presParOf" srcId="{C9484C56-16A7-43AD-93B4-A2B05910F2CB}" destId="{E5ECF87E-A9F4-49E9-A8B3-836EC35A59ED}" srcOrd="4" destOrd="0" presId="urn:microsoft.com/office/officeart/2005/8/layout/pList1"/>
    <dgm:cxn modelId="{492BF367-2ACD-4D9A-96DE-CFD5780890C3}" type="presParOf" srcId="{E5ECF87E-A9F4-49E9-A8B3-836EC35A59ED}" destId="{1AC48468-AC06-4C90-9FA2-87ECD77FDBEC}" srcOrd="0" destOrd="0" presId="urn:microsoft.com/office/officeart/2005/8/layout/pList1"/>
    <dgm:cxn modelId="{05E20198-5693-4886-AA3F-E60CB30657C4}" type="presParOf" srcId="{E5ECF87E-A9F4-49E9-A8B3-836EC35A59ED}" destId="{ACC43D9B-1CA2-4FD3-B992-35FF2824A6CD}" srcOrd="1" destOrd="0" presId="urn:microsoft.com/office/officeart/2005/8/layout/pList1"/>
    <dgm:cxn modelId="{74A7B546-1E70-4309-AE5C-2BE65C79034B}" type="presParOf" srcId="{C9484C56-16A7-43AD-93B4-A2B05910F2CB}" destId="{33DBF624-4987-4E91-835E-8A10FD292744}" srcOrd="5" destOrd="0" presId="urn:microsoft.com/office/officeart/2005/8/layout/pList1"/>
    <dgm:cxn modelId="{D8EF32E6-AA89-4C4E-9213-2A1B4C479E6C}" type="presParOf" srcId="{C9484C56-16A7-43AD-93B4-A2B05910F2CB}" destId="{841EDB2C-20EA-43DA-A723-E14A4A69FF70}" srcOrd="6" destOrd="0" presId="urn:microsoft.com/office/officeart/2005/8/layout/pList1"/>
    <dgm:cxn modelId="{36512B9F-B826-45B8-8407-6877DA96C48F}" type="presParOf" srcId="{841EDB2C-20EA-43DA-A723-E14A4A69FF70}" destId="{BF4357B6-16AF-4BE8-A00B-5DD6D54A8186}" srcOrd="0" destOrd="0" presId="urn:microsoft.com/office/officeart/2005/8/layout/pList1"/>
    <dgm:cxn modelId="{8C97B57F-B68C-47F2-B629-B68465FDD0EF}" type="presParOf" srcId="{841EDB2C-20EA-43DA-A723-E14A4A69FF70}" destId="{25B3A85F-D0BA-42EA-9E3A-97D65007FED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8A137-3540-48F8-9D0F-D786F235ECD2}">
      <dsp:nvSpPr>
        <dsp:cNvPr id="0" name=""/>
        <dsp:cNvSpPr/>
      </dsp:nvSpPr>
      <dsp:spPr>
        <a:xfrm>
          <a:off x="237752" y="6663"/>
          <a:ext cx="1916373" cy="12986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57A42-2366-4F7B-A55F-891455523D54}">
      <dsp:nvSpPr>
        <dsp:cNvPr id="0" name=""/>
        <dsp:cNvSpPr/>
      </dsp:nvSpPr>
      <dsp:spPr>
        <a:xfrm>
          <a:off x="238556" y="1315639"/>
          <a:ext cx="1914764" cy="710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Est</a:t>
          </a:r>
          <a:r>
            <a:rPr lang="es-ES" sz="2200" kern="1200" dirty="0" smtClean="0"/>
            <a:t>áticos</a:t>
          </a:r>
          <a:endParaRPr lang="es-ES" sz="2200" kern="1200" dirty="0"/>
        </a:p>
      </dsp:txBody>
      <dsp:txXfrm>
        <a:off x="238556" y="1315639"/>
        <a:ext cx="1914764" cy="710377"/>
      </dsp:txXfrm>
    </dsp:sp>
    <dsp:sp modelId="{A4F5F336-B2A1-42CC-B83F-89714E4A2C79}">
      <dsp:nvSpPr>
        <dsp:cNvPr id="0" name=""/>
        <dsp:cNvSpPr/>
      </dsp:nvSpPr>
      <dsp:spPr>
        <a:xfrm>
          <a:off x="2345682" y="1514"/>
          <a:ext cx="1914764" cy="1319272"/>
        </a:xfrm>
        <a:prstGeom prst="roundRect">
          <a:avLst/>
        </a:prstGeom>
        <a:solidFill>
          <a:schemeClr val="accent4">
            <a:hueOff val="3470782"/>
            <a:satOff val="-19734"/>
            <a:lumOff val="63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541D43-0443-4648-9CAB-BCD86B2E5C4A}">
      <dsp:nvSpPr>
        <dsp:cNvPr id="0" name=""/>
        <dsp:cNvSpPr/>
      </dsp:nvSpPr>
      <dsp:spPr>
        <a:xfrm>
          <a:off x="2345682" y="1320787"/>
          <a:ext cx="1914764" cy="710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Dinámicos</a:t>
          </a:r>
          <a:endParaRPr lang="es-ES" sz="2200" kern="1200" dirty="0"/>
        </a:p>
      </dsp:txBody>
      <dsp:txXfrm>
        <a:off x="2345682" y="1320787"/>
        <a:ext cx="1914764" cy="710377"/>
      </dsp:txXfrm>
    </dsp:sp>
    <dsp:sp modelId="{1AC48468-AC06-4C90-9FA2-87ECD77FDBEC}">
      <dsp:nvSpPr>
        <dsp:cNvPr id="0" name=""/>
        <dsp:cNvSpPr/>
      </dsp:nvSpPr>
      <dsp:spPr>
        <a:xfrm>
          <a:off x="4452004" y="1514"/>
          <a:ext cx="1914764" cy="1319272"/>
        </a:xfrm>
        <a:prstGeom prst="roundRect">
          <a:avLst/>
        </a:prstGeom>
        <a:solidFill>
          <a:schemeClr val="accent4">
            <a:hueOff val="6941564"/>
            <a:satOff val="-39468"/>
            <a:lumOff val="12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43D9B-1CA2-4FD3-B992-35FF2824A6CD}">
      <dsp:nvSpPr>
        <dsp:cNvPr id="0" name=""/>
        <dsp:cNvSpPr/>
      </dsp:nvSpPr>
      <dsp:spPr>
        <a:xfrm>
          <a:off x="4452004" y="1320787"/>
          <a:ext cx="1914764" cy="710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Compuestos</a:t>
          </a:r>
          <a:endParaRPr lang="es-ES" sz="2200" kern="1200" dirty="0"/>
        </a:p>
      </dsp:txBody>
      <dsp:txXfrm>
        <a:off x="4452004" y="1320787"/>
        <a:ext cx="1914764" cy="710377"/>
      </dsp:txXfrm>
    </dsp:sp>
    <dsp:sp modelId="{BF4357B6-16AF-4BE8-A00B-5DD6D54A8186}">
      <dsp:nvSpPr>
        <dsp:cNvPr id="0" name=""/>
        <dsp:cNvSpPr/>
      </dsp:nvSpPr>
      <dsp:spPr>
        <a:xfrm>
          <a:off x="2344878" y="2222641"/>
          <a:ext cx="1914764" cy="1319272"/>
        </a:xfrm>
        <a:prstGeom prst="roundRect">
          <a:avLst/>
        </a:prstGeom>
        <a:solidFill>
          <a:schemeClr val="accent4">
            <a:hueOff val="10412346"/>
            <a:satOff val="-59202"/>
            <a:lumOff val="190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3A85F-D0BA-42EA-9E3A-97D65007FED8}">
      <dsp:nvSpPr>
        <dsp:cNvPr id="0" name=""/>
        <dsp:cNvSpPr/>
      </dsp:nvSpPr>
      <dsp:spPr>
        <a:xfrm>
          <a:off x="2344878" y="3541914"/>
          <a:ext cx="1914764" cy="710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Múltiplos</a:t>
          </a:r>
          <a:endParaRPr lang="es-ES" sz="2200" kern="1200" dirty="0"/>
        </a:p>
      </dsp:txBody>
      <dsp:txXfrm>
        <a:off x="2344878" y="3541914"/>
        <a:ext cx="1914764" cy="710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A1AA9-35A3-4724-AFFE-AA04C3EFDF6B}" type="datetimeFigureOut">
              <a:rPr lang="es-ES" smtClean="0"/>
              <a:t>07/04/2014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4DA9F-9975-41D9-8D7F-E6AD1D713B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7362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4DA9F-9975-41D9-8D7F-E6AD1D713B46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6864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CDD78A6-F4C3-43D7-A7F9-579D9C19C759}" type="datetimeFigureOut">
              <a:rPr lang="es-ES" smtClean="0"/>
              <a:t>07/04/2014</a:t>
            </a:fld>
            <a:endParaRPr lang="es-E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7001C10-C718-4421-9565-CF37CFB3E270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78A6-F4C3-43D7-A7F9-579D9C19C759}" type="datetimeFigureOut">
              <a:rPr lang="es-ES" smtClean="0"/>
              <a:t>07/04/2014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1C10-C718-4421-9565-CF37CFB3E270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78A6-F4C3-43D7-A7F9-579D9C19C759}" type="datetimeFigureOut">
              <a:rPr lang="es-ES" smtClean="0"/>
              <a:t>07/04/2014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1C10-C718-4421-9565-CF37CFB3E270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CDD78A6-F4C3-43D7-A7F9-579D9C19C759}" type="datetimeFigureOut">
              <a:rPr lang="es-ES" smtClean="0"/>
              <a:t>07/04/2014</a:t>
            </a:fld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001C10-C718-4421-9565-CF37CFB3E270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CDD78A6-F4C3-43D7-A7F9-579D9C19C759}" type="datetimeFigureOut">
              <a:rPr lang="es-ES" smtClean="0"/>
              <a:t>07/04/2014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7001C10-C718-4421-9565-CF37CFB3E270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78A6-F4C3-43D7-A7F9-579D9C19C759}" type="datetimeFigureOut">
              <a:rPr lang="es-ES" smtClean="0"/>
              <a:t>07/04/2014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1C10-C718-4421-9565-CF37CFB3E270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78A6-F4C3-43D7-A7F9-579D9C19C759}" type="datetimeFigureOut">
              <a:rPr lang="es-ES" smtClean="0"/>
              <a:t>07/04/2014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1C10-C718-4421-9565-CF37CFB3E270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CDD78A6-F4C3-43D7-A7F9-579D9C19C759}" type="datetimeFigureOut">
              <a:rPr lang="es-ES" smtClean="0"/>
              <a:t>07/04/2014</a:t>
            </a:fld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001C10-C718-4421-9565-CF37CFB3E270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78A6-F4C3-43D7-A7F9-579D9C19C759}" type="datetimeFigureOut">
              <a:rPr lang="es-ES" smtClean="0"/>
              <a:t>07/04/2014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1C10-C718-4421-9565-CF37CFB3E270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CDD78A6-F4C3-43D7-A7F9-579D9C19C759}" type="datetimeFigureOut">
              <a:rPr lang="es-ES" smtClean="0"/>
              <a:t>07/04/2014</a:t>
            </a:fld>
            <a:endParaRPr lang="es-ES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001C10-C718-4421-9565-CF37CFB3E270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CDD78A6-F4C3-43D7-A7F9-579D9C19C759}" type="datetimeFigureOut">
              <a:rPr lang="es-ES" smtClean="0"/>
              <a:t>07/04/2014</a:t>
            </a:fld>
            <a:endParaRPr lang="es-E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001C10-C718-4421-9565-CF37CFB3E270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CDD78A6-F4C3-43D7-A7F9-579D9C19C759}" type="datetimeFigureOut">
              <a:rPr lang="es-ES" smtClean="0"/>
              <a:t>07/04/2014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001C10-C718-4421-9565-CF37CFB3E270}" type="slidenum">
              <a:rPr lang="es-ES" smtClean="0"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0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656"/>
            <a:ext cx="6768752" cy="141343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AutoShape 2" descr="data:image/jpeg;base64,/9j/4AAQSkZJRgABAQAAAQABAAD/2wCEAAkGBhASEBUUEBQWFRUUFB0WGBUXFBwYGxgaFRwYFxocFx8XHyYfFyIjGRcYIC8gJScpLSwsFR4xNTAqNyYrLCkBCQoKDgwOGg8PGiklHyQpLC8pLCksMCwsLC00LCwpLCwsKSkyKSwsLSwsKSosLC0pKSksLCkpLCotLCksKiwsLf/AABEIAKAAqAMBIgACEQEDEQH/xAAcAAABBAMBAAAAAAAAAAAAAAAAAQUGBwIDBAj/xABGEAACAQMBBAUKAgcFCAMAAAABAgMABBESBRMhMQYHIkFRFDJSYXGBkZKh0RYjFUJTYpOx8DNVcpTBJFSCstLT4eM1c7P/xAAaAQEAAwEBAQAAAAAAAAAAAAAAAQIDBAYF/8QALREAAgECBQMDAgcBAAAAAAAAAAECAxEEEiExUUFhcQUy8CKREyNCgaGx0RT/2gAMAwEAAhEDEQA/ALuEY8B8KXdjwHwpV5UtAY7seA+FG7HgPhWVFAY7seA+FG7HgPhWVFAY7seA+FG7HgPhWRNVD0763JN40OzyFVThp8AliOYjzwAHpcc93Diayko7kNpFubseA+FG7HgPhXmqXpztJjlrubI8H0/RcCnbYnWvtGGQNLIZ0/WSQAcP3WUAqfXxrP8AGRT8RF/7seA+FG7HgPhXB0f29DeQLNAcq3MHmrDmreBH9c6ca2NDHdjwHwo3Y8B8KyooDHdjwHwo3Y8B8KyooDHdjwHwrlv9o28C6p5I4x4uyry8M8/dVf8AWhtQwHEN/PHK/OBNJUDxJGHj+Jz4d9VZsiwe7vYonZnaWUKzMSx05yxyePm5rB1lfKtzSpRq04RqSi1F7Pk9OKqkZAHH1Uu7HgPhSilrczMd2PAfCisqKAReVLSLypaAKKKKAKKKKAinWdtlrbZsrISGkxECO7ecCflDV52r0B1u7OeXZj6BndOspH7q5DH3Bs+wGvP9ctX3GNTcKKKKyMyyepHbDJdyW5PYljLgfvx45e1Sflq66ovqW2a77QMoHYhibJ/ek7Kj4aj7qvMmuql7TeGwtFNuyekVtctIsEgcxNpbHLj3j0hwIyPCnCSQKCzEAAZJJwABzJJ5Vommro2nTlCWWSafDMqgvWD1graqYbZgbg8CeYiHie7VywPee7LR0z61l0mKwJychpsYwOX5ef8Am+HiIR0N6PNtC8EeToX8yZ+/TniAfSYnGfae6uOpXcnkp78n3sNgKeFh/wBOO0X6YdZPxx8em8i6D9Anvm8pvC26LE8SdUxzxyeYXPM8z3eNTOz6ELHtk3SIFiFuAoAwBIfy+A/+tfqKl9vAqIqIAqqAqqOQAGAB7q2VtToxgj5uPx9XGzzT0S2S2XzkKKKK3OAKKKKAReVLSLypaAKKKKAKKKKAxkjDAqwBBGCDxBB4EGqI6ddWM9o7SWyNJbk5GkFmjHgwHEgel4c8VfNIzADJ4Ad9UlFSKuOY8mU67A6MXV7Jotoy3Hi/JF9bNyHs5+qrx2VtPZl/dTIsMMjR4O8aJCZOYYrlckA4Gc8c/GVIiRrgAKqjkMAAD6CsY01LVPQtUws6UslRWfHkZOiPReHZ1ru1IJ8+WQ8NTY4njyAHADuA9tV71gdZBn1W9oxEXJ5BwMnqHgv8/ZzXrC6x99qt7Q4i5PJ+08Qvgvr7/ZzrKafPAcqwq1XP8unt1Z6TDYej6bSWJxavJ+yHXy/mnkk3QnpKbO7SXP5bdiQDvQ8z7QcH3eunXp70/e8do4WK2yngORkx+s/qzyHsJ48oJby44GsZpc+yudKavTT0OyfquDdOOOlFOra2Xuuv+Pvbxm8pY6VycnAA5knkK9CdXvRMWFoqsPzpMPKf3jyX2KOHtye+qz6oOi3lF0biQfl2+CM/rSHzflHa9umr0rvoU1FXR5SviauKqOrVd2/47LsFFFFdJkFFFFAFFFFAIvKlpF5UtAFFFFAFFFa551RS7kKqgkknAAHMmhKV9EY3d2kSM8jBUUZZicAAVSvTfrGlumaOEmO35Y5GQeL+A/d+Nc3Trp3JevpXKW6Hsp3sfSf1+A7vbxqEzTZ9lfOq1XVeWG3VnpqdKj6TTVbEJSqv2x47v54HXYu2pLeZZoDpZD8QeYPiCOFSTph1jXF5lEJigxgoDxbx1nv493L21BYpMGllmz7KxyTX0xejLR9bw8qCxFaKlWjdLT90/C+99t7iyz55cq00UVtGKirI8ricVVxNR1Kru/mi4QVnDEzsFUZZiFA8STgD41hU66oNg7+/3jDsWy7z/jPBB/zN/wAFXSu7HOldlxdE+jyWVpHCnMDLn0nIGpvj9AKeKKK7UrHSFFFFSAooooAooooBF5UtIvKloAoori2vteG2iaWdtKL8Se4KO8nwqG7astGLm1GKu2Z7T2nFbxNLMwRFHEn+Q8SfCqV6e9YL3jGOLKW6nlyMhHe3q8F/oN/TLpnLfSan7MSn8uPPL1nxY+PwqJySk186pVdZ5Y+3+z0eSj6PBVKtpVntHpHu/njkJZc+ytdFFWSSVkeWr16lebqVHdsKKKKkxCiiigCr06ltlbuwMpHGeQnP7qdgfUNVF16K6r4yuybYHvVj80jsPoa1pe40huSqiiiuo2CiiigCiiigCiiigEXlS0i8qY+mO0DHb6VOGkOn3c2+nD31DdlcjY65OkVqpIMq5Hgc/wAqqnpXfXm0rlUYCGBW7OojSPF3Izkkdw9nrpxtbV5HCRjUx5AU6fhC79AfOK5KmaqrdOx14LHSwk3UhFN9G76eCGP1aKTxvoPkehOqxCQBfQkk4AEb8zUz/CF36A+cV37E6NSxS7ydQFjBbzgeI5cvDn7qmMOljjqTnVm5z1b3bIJc9USxtpkvolPhu2J9+G4VrHVbB/eEX8Fv+qnmWVnYs3FmOT7TTqvRK7IzoHvYVG+yM7LgiY6rLf8AvGP+A3/XWQ6q7b+8k/y5/wC5Ur/CF36A+cU0OhBIPAg4I9Yo9N0LdjXB1HK6hlvgynvFvkf/AK1xnqqtO/aS/wCXP/cqe9FreXyObRnL5Cd3HTjPH1/ypq/CF36A+cVdrRNImy4IuOquz/vJf8v/AOyrI2Bf2lraxQC4V90gTVgjOO/HHHxqP/hC79AfOK03XRq5jQu6DSoySGBwKJuOqQWnQm69I7UnAlX44rtmuURdTsAviTwqp6kPSOdkht4CeKoGb1HGFHuGRVlVdmWzEp/Etp+1X6/aj8S2n7Vfr9qgWz9jzT53S5A5nIA+tdv4Qu/QHziiqTfQZmTD8S2n7Vfr9q32e14JW0xuGIGcDPL+jUI/CF36A+cVJeiuxGgRjIAHY455wo5cvXk1aMpN6olNj9RRRWpYReVQHple67jSOUYx7zxP+g91Tx5Aqlm4ADJPqAyaq3aF1vZXf0mJ93d9MVjWeliktiS9BLHi8p/wL/Nv9KmFM+wZYYreNd5HnGT2xzbie/1/Su/9JQ/tE+dfvV4WSLLRHTTJ0vvd3bEDnIdHuPFvpw99Okd9ExwrqSe4MCfoahXTS/1zhByjGD/iPE/TH1qKkrRIk9Bigl0srYB0kHB5HHHjT/8Ajm49GP4H71p2DsWCZC00ughsABlB5czq9v0pz/C1l/vB/iR/asYqVtCiT6HEenNx6MfwP3qPElj4kn4k1LvwtZf7wf4kf2rp2f0WtRIGSUuUIbGpCOHLOB41LhKW5NmzTtXahsoIoYsa9OSTxx4nHiWJpl/F136Y+Qfaufb9/vrh2HLOlfYvD6nJ99POxNh2bQq0zgu3HG8048BjNRdydkxq3oN34uu/THyD7Vpu+kdzKhR3yrcxpA5ce6pN+H9nekP43/mott2GJJ2WHzFA46tWSQCTn3491JKSWrId0GwbLe3CKeQOpvYvH/x76w2ze72d37i3D2DgPoKcNl/k2ksx4NJ+VH7/ADj/AF6NNmzIFeZFYgKWGSTgYHE8/hVeiRBPujNjurZAebDWfa3H+WKda5htGH9onzr96P0lD+0T51+9dSslY1OmitcNwj+Yytjngg/yrZViQooooDj2rbNJA6J5zJgVW0lhKpIaNwR3aTVqLypaznDMVcblT+SSeg3yn7UeSSeg3yn7VbFRHrS2nNb7OaSCRo3EiDUpwcE8azdKyvcq42NPQrZh3rSMpGgYGRji3t9Q+tN23djzrO7FGYMxYMASCDx7uVRxulMqzhbTaE1yhspnk1lTokWGVhjCLjSyqc1z9H+lty4y15I0m4mbSbpOawysDu9zngQD/ad2fVUfTaxF1sPHkknoN8p+1HkknoN8p+1abKTbQiW5Es+5FrLK7SzROpO5dkKKqggatJwcn61wWm29qIljO9xMUuJ1XLTo6uNWCNAjBTgDzZvdVMqIHXyST0G+U/app0S2YVt3YjDS5AzwIAyB9cn4VV9v0k2l2Zjczbs35g1bxGXAIOndldR4Hnqx3Y76k1zaXQ2ylkNoXe7eAzZ1pqBzJwHYxjsjuzV4JJ3JRpm2bMhKsjAjh5p+njWvyST0G+U/amm625tRkvp0uJtNrKVyJkVVAOBmMxkv7mX31tueme0Iru7Ild0MkltGmRiOSQExEeGGGPZmqZURoOPkknoN8p+1KtnIeARvlP2qOydLb9IYw93KCLySJ23gQ6UWPgWKsFwSTnScZ5GnFtubRle0Szu3Z3Wd+1Msodoe2FZhGgOQunGkY1c6ZURoT3pFsKTyaFYgW3Q7QHM5Aycd/HPxqJm0k9B/lP2rVsTbF5ew7Qla5uIGt2Mixoy9nsud22pScAjHca1LtK6XZdpdSX9wvlNyscjFlxGgM4Yp2M8kUnOeVXkk9Szszp8kk9BvlP2o8kk9BvlP2p36uttSTXl5GtzJdW8YjMUkmCcsDniFXvyMY/VqwaKkmr3JUbjJ0SsN3bgkYZzqPD3D6D6090UV0JWVjRBRRRUgQcqrfoztiTES3v6S8o3mlsRSCLOvC5Kro04xk8sZqyF5VCutTbFzBBb+TSGNpblYyV0gkFXOAWBA4gccVSXJWXJC32xtkQQkm7z5VKH/ACpM7sCDTqCJq05L4I9eKc4p9qXCwxxSzxM87gyGKcBQsRddflC5ClwBkcOPeeFNl/0h2pbS3cMtxKGS0EihpI5CrF48EMkajkxGMd9brbpZN+TuNoS3DvbTtPGwTETJAzqRhBjDjnk8vXWV13MzXNtXbpjuiVuEdZIhpSIkAdpX3XZOoEgHs55in3aG1ybafyL9JCcRgrvYZcf2kYbTqXBbBPu1VFoem20/Jd3v3Mjr5Us3ZyIUSTWOWMbxAOXea6D0xv8AB/2l/wD4uOX9X+0ZogX5c+0fjRSQuOrHbErX7LJKqwZMasJEJAViBCEUCQ9nkc8SPGuKTa21NMBeS5J3A1xm2uPP1P2i0CZzpxwyPZRL0q2pHdR29xKytHBOS4xiYbiWSKTlzBXu719tcb9L74w2jNfaA0LM43yRSM2+mUNlonGMKBy/VPtpddxcsPoPf3M1jI1xG8ciu4XWH1MAqkMN72uZIHsqEdF9s7UZohcG5LGQA64bocCRzKqIwPb76U9I7qTZU11Fd3KPbS6O08TrJvGiXzhEvBRnGAPO7+7p27d7Qhi2eIryeR7xgTlo1PaVMKp0YAy3Mg1NybnT0W2vPxXaH6R35nIGmGQR6eyF1FV04znJ8KZ5dsbTFpKD+kPLd+dGIX3egEDuTQf1vpSP0l2pF5VC9xIJEmt41DNGzLvS2cOqBcns/q8KeNgS7RfaM1lcXU8f+ziQHXFI6EPEQQwjC8VJHm8mqL30IOeebbe+u5ImmKwMMQtGdMiupDbrs9oqRq7JP+hbdkX9+xA2kL94jAWQJA5/NEh0lgqd2knB/dPhXdsDaV9Ja7Qne9nJtBIqL+XpOEbDN2M5BweBHEVqtunF9ZxxT3ErzxXVo2jVjsTxkgchyOBn/F6qadwafLdutFbANdLIyzMxMRGdHGMSdnhnBABwTn11vn2vth1uJcXKCWBpIohE35eLiFFAGjzt3r4c8EnlWy9u9rpLY2xuZTNPC0sgDxo2okkLqZGC6VAHI8c+quD8VbRWOdJbwoYbwRkvLGr6QsoZFfdlScqDnT3Zx3VH3A72u1rxLoi98v3JtoSm4ic9sxxF87teerXkHvrfPcbQnvoY7R7lbdoNWbhZUGoF87xgoYNwGAT4U4dV/SR7l7hHkll3egh3lSRe1q4IY4o/DvBrV1g7Uv7GZZbebVHcgwLE5GIpWHZdOHqzx9fjV+ly3S5H02ttbye3Z5boPmTWhtpjqAfCFmhTUvDu4cADxqZ9XG1LuZJxcxyLpkGhpBKNYIOcCbtADA+apRs21aOJEeRpWVcGR8amPeTjgOPdXTV1G2pZRCiiirlhF5UMoPMULypaAqLaXTy6FxeqbuCHcOwije3DtLjVhQc8DlVGT6QrSesK9O41TQ24ktRIxaFSGbeSJw1MOaqDzq3WtIyclFJPfpFK9sh5qp7uKg1nkfJTK+Rig2m42UbgFJZFtWkDBAFdlVmGApPAkcgahnRvplNNuTLtG2Duyg23kvaOWxoDA4BbuPdmrUVABgDAHcK1C0jznQuc5zpFS4vkmxT+z+sa9YWjeUwTPNKqPbi3wyBjjzgeOfV4itlp1hX53qsI3aSR7e1IiXhKkiAhvVokyM961bq2yA5CqD4hRmlFug5KvPPIc/GoyPkjK+SnE6xb5obfVPDGJGnDOYUK/lGLTwJAHnHv767/AMW7RlntIbeeKQzRu2tYIzko0nmgvgYVMed3e6rSNpH6C8P3R31ktugxhQMcsAcM+HhTI+RlfJUS9YV+IiJZIUYX24ecwgiNQucsoODxBPPuNdl103uUWFor2C5Ml2kTsluE0qwGVOTxJ559VWj5OmCNIweJGBx9vjSC0j9BeefNHOmR8jK+SnLzrHvQty3lMETxzFEtjb5Z1Dac6ie4Z5+iakvTLppcQ2MEkS7qRniDmSHsfmRs50auBwR7sVPmtUJyVUnx0jNZSRKwwwBHrGf50yvkZXyVSenN35PK6XlrI6vGoZkRAgfek8mbJOgYB8DXDN1i3axTlbmKV0iVxi3jCgtNDGSSHbJ0uRjH62c8KuHyOPloX5R3UC0jwRoXB59kcaZHyMr5K2O2duRRtM2gwi2aUuYEj0tpyuAGJbjisehXTS5up4Fmu4W15LQiJA3ANwBD5HLPKrPKAjBAxyxWCWsYOQqg+IUCmR8jK+TbRRRWhcKKKK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7" name="16 Rectángulo"/>
          <p:cNvSpPr/>
          <p:nvPr/>
        </p:nvSpPr>
        <p:spPr>
          <a:xfrm>
            <a:off x="1350499" y="1579313"/>
            <a:ext cx="755572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DEPARTAMENTO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DE CIENCIAS ECONOMICAS ADMINISTRATIVAS Y DE COMERCIO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CARRERA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DE INGENIERÍA EN FINANZAS Y AUDITORÍA C.P.A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AUTOR: ESTRADA CHÁVEZ, ANDREA CAROLINA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TEMA: VALORACIÓN DE LA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EMPRESA  ACEROS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INDUSTRIALES DEL ECUADOR ACINDEC S.A.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DIRECTOR: ING. SANDOVAL, EDUARDO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CODIRECTOR: ECO. ZAPATA, JOSÉ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s://encrypted-tbn1.gstatic.com/images?q=tbn:ANd9GcRUcEr9960l2Dl5097RBCLkzHXv1GoTk2SJTJ9-zSXSAIlIEE9kC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938"/>
            <a:ext cx="1331641" cy="205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3.gstatic.com/images?q=tbn:ANd9GcTrFRMT_U9A0aG7LqLAjFB6Fapcpv9i5Fwz5qeFDGI2amzrkux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5" y="2060848"/>
            <a:ext cx="133348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8" descr="data:image/jpeg;base64,/9j/4AAQSkZJRgABAQAAAQABAAD/2wCEAAkGBxQSEhQUEhQWFhUXGSAaGRcYFxsbIBogHh0YHh0hIRkbIiggIB8lHSAcITEhJSorLi4uHSAzODMsOCwtLi0BCgoKDg0OGxAQGzQmICQtNCwsLywvLCwvLCwsLCwsLCw1LCwsLDQsNCw0LCw0LDQsLCwvLCwsLCwsLDQsLDQsLP/AABEIAMwAzAMBEQACEQEDEQH/xAAcAAACAgMBAQAAAAAAAAAAAAAABwUGAgMEAQj/xABKEAACAgAEBAQDBQUEBQoHAAABAgMRAAQSIQUGMUETIlFhBzJxFCNCgZEzUmKhsXKywdEVJDRT8BYXQ0Rjc4KSk9N0orPC0uHx/8QAGgEAAQUBAAAAAAAAAAAAAAAAAAECAwQFBv/EAEIRAAEDAgQCBwUFBgUEAwAAAAEAAgMEERIhMUEFURNhcYGRsfAiMqHB0QYUNELhFSNSYnKSU4KisvEWJDPSNUPC/9oADAMBAAIRAxEAPwB44EIwIRgQjAhGBCMCEYELGRwoLMQABZJNAAdST6YELwv6A/8AF/5fzwIUbxLjkEG02YjjPl8tgsD1NjrRHsP6YQkBRulYz3iq3nviZkVFL4svm/CtVRsbsV2vsMNxhV3V0TetRo+Jhmc+Bw95tG4bVbD3IWNtP64TGdgohXlx9lhK1R/FWWRgkWRLOb8okZmNWTsI72AP6HBjPJNHEHE2azNa8z8V+qS5EWDurTdCPVTFscGMoPEbZFnx/RduU+K+XYL4sEqMD+BlZR2u7UnYnbThcae3iLDqLKfyPPORlNLmNJ1DZwVvaq8w6YXEFYbVRO0crBBmNahkKyKa8yMKO9Gu1D6n0w5Tgg5hbVkBodCRdHr2vb2sfrgSrPAhGBCMCEYEIwIRgQjAhGBCMCEYEIwIRgQjAhGBC0vOApYnSo3LNsABuTv0FXucCQm2ZVI5h+JUEAKZf/WJBtqukB9b/Fv2X0O4wwu5KlNXMZk3Mpe8Z53zmYJ1TGNf3Y/IO/cebvXXDSSVnSVkr97dis/IPA8pJkXzMmVM0kRdSoJYvVMNKbDVRArvXvgaABordJFG6PGW3I+Kjecix+ytJw9cnEr0G1KdQ2NFVArYXuCcBvyUdRqwlmEXTMzYzTtE+Sky/wBm0g6SD5xfZlBAXTQFD1xJnstI4yQWEWVYiyErcejkkiSKomfysXDgK0V6iq+bzLtWwAwz8yrYHGqDiLZforDw7O5uTNzQ5jLqMqA2iSr1jUAoPmI3Unau2HAm6sNdIXlrhkq1yvwLLj/SUrweNEJWVECh7CEtSAb3ZrY77YaAM1XhhYMZtcX8lVuan4aYm8CGeDNah90wKhd9wykkAVvQ3uvfCG2yp1HQYThBDlWeHcRlgbVDI8Z2vSSLrpY6H6HCKoyV7PdKu/AvilPGQuZQTJVal8r9t/3W77bdeow4OKvRcRcMni6YvAeYIM2Ly8oJ6tE2zADbp1G5XfcfreHggrTimZIPZKmleyRvt7f498KpVlgQjAhGBCMCEYEIwIRgQjAhGBCMCFjI9VsTZA2Hr/hgQq1zXzZBkl+8Ill/DCv5Mpa700a835gYaXWVeepZEM9eST/MnNOYzrfetSDpGthR+Xc+5wwm6xpqp8uuihMIqyMCEyvg9xBUGaR2VBpV9bMBVWO/Ydbw5q1eHPADgVzcyZeBYZGk4o2anBV1jv7tiCNii6hdX0Iq8IR1omDQ0kyXPLbwUgOLcJzZhZ8tIJl+WOKJgbBvpHs3Sxd7fngOE6hSiSCSxtn2H5LrPNEzZ5Z24fnBEkLRqBAxcl2jYkjoANNAAn170DFneyXp39JfAbW5KtcS5m4sglLDMRxs2zPCV0C9gGK7bbYLlVnz1IvkbdisfKedi/0aMvHnY8vmW87OWFhme/x1ZKgKa6X3wo0tdWIHtEOEPAcq18SDnEMEWbljlFFkZFr0Bv8AlhDfdVq0yABrzdUrCLORgQs4pGVgykqw3DKSCPoRuMCc1xabhMXlT4lsCsWe8y9BMB5lPTzDuKPUb+xvZwdzWnT1/wCWTxTRyuaDqrowkRz5WTcVXc3vuCL+grEi1AQRcLpwJUYEIwIRgQjAhGBCMCEYELCR66bnsP8AP2wIVB5553+yL9ngcPmD88m1R36Dpq9B2HWzhjnbBUaurEYwt18kosxO0jM7sWZjbMdyScMWK5xcbla8CajAhTHAeWcznD9zGSt0ZG2QbX8x6n2FncYWxKsw0skugy5phcH+E8S0c1K0hv5E8q9+pPmO1dNP54dg5rRj4exvvG6t/D+VcnCKjy8fQAkqGJr1LXZ98OAAVxsMbdAphRWw6YVSL3AhGBC583kY5f2kaPtXmUHr164EhAOqrPEvhzkZR5YzCdt4jp6fwm139awzANlXkpIn6jwVH458L8xEC0DCdf3flbt2Jo9+/b8sIWlUJeHOGbDdUfMZdo2KSKyMOqsCCPqDvhqz3NLTYha8CajAhWLlHm6bIuKJeEnzRXtvVlfRv5YUGyt09U6I22Tv4HxGLMR+LBJrRjfup7iuo+hxIDdbjJGvF2lSOFT0YEIwIRgQjAhGBCxeQCr7mhgQl9z7ziuU1wZZtWYf9pJd+GOw/tV0Hbr1O7HO2Co1dWIxhbr5JQsxJJJsnck98MWITfMrzAkXRkck80ixxKXdjQAH/FDuSdgLOBPZG55s0Js8qfDSKIB83Usn7m+hev8A59q6ih/PDw3mtmChYzN2ZV/jQKAFAAGwAFAflh6vL1mA3OwwIUfxLjUUChnYBSVAbUqi2vTTOQpJroCT023wIWzK8VilNROsg1FSyMHUMLtSVJphW911HcjAhdcbhgCpBB6EGwfzwIXrMACSaA3JPbAhcWZ4vDGR4kqIDXmdlVbayoDMQCSASAL+U4ELRwXmGDNqWgdXUNptWVt6vfQTp27NRwIUnFIGAZSCpFgg2CD0II6jAhRnHeXsvnF0zxhj2YbMv0Yb4Qi6jkiZILOCT3N3Is2S863LD++qm12vzKLofxdOnSwMMIsseoonR+03MKp4aqKMCFOco8yPkZhItsh2kS/mHt/EOxwoNlZppzC6+26evCeIxTRiaKTVE9Vf4T0I9t+x6HEgN1vseHjE3RSOFTkYEIwIRgQsZHCgliAALJJoADqScCFWed+ZfsOXLA/fSWsamjVdWr0HXvuQMNcbKvUziJl99kiZ5mdmdyWZjZJ6knriNc+5xcbla8CapTl3gUudmEUQ92Y9EHqf8B3wuqnggdK6wTy5U5YiyEZSO2dt3kYC29vZR2H9TZxIBZbsMDIhZqk85nNFAJI7EEgIt9KvzGkB36Egnero4VTKk8w8U44y3lMnFED++6ySDcGyNSxrtYoF/wAuuGuJGgTmgHUpfcxcP48y651zDUVH3QvcaqpYHLAbkFwoNE2egxEekJvp3j18lJ7AFr+ap3GsnmIZR9pgkUtRJdWskmt2cDUW3Fg3WrrV4hwGxuc+v0fpfkpseltOr1+qjIlqUNF5XDDS0TU4OwrR3B9V7Gz1rDw9zRr46eO3f2dajLWk+vL1zKZ03MPEy7R5nP8A2eFBSzRwWS1iwyqLAVQ13VHt6OZUMeA4HLq3Tvuj9rePw61x88848VyszZN81GUeMFZDGi60YVqB7Gww3qiPoTKXFouRfsVcAONlQ+JziZhJI7SMb88jFzWpvlQfhsnsAB03xAJJCc/WXP115KYsYB69eua6eH5CaSTRlYJToDX4aszD3DIpYCiBZ3IbarGGi5GK9z62v+nNPORtoPXryV14Bw7jagvllzQbVv4wZQLUKaXMOC1ACibreqw9pmvmMu76JhEVtc+9X/l/iPHV/wBpysEqA186xSEEjzeVnQ0LGml7b+szC4+8LKJ4aPdN1dcjnDKo1xPExWyjgGr6jUpKHvsDh6Ylpz38O/DDZjJgkWWeHrpHcp3ofu/p6Yjc22iy6qiHvx+CWmGrJRgQrd8PeazkptEh/wBXkPn2vSegYf4+2FBsr1HU9G7CdCnfG9HSTZNkWRZG17DsLA/TEq3FtwIRgQjAhaM3PoBdiAigs5I6AC+369+mBISALlfPnNnHWzuZeY2F+WNT+FBdD+p/PERN1z1TN0ry7wUPhFXXRw7JPPKkUYLO7BQACepqzXQDqT2AJwqkjjdI4Nan9yjy3HkIfDQlmY6pHP4j7Dso6Af4knEgFl0EEIiZhCnMKplx57iaRPCj3czMqmtrVGc2ew0qd8CLqN5b5kTOy5jwaaGIqquL85OrUQehGwA/WzYpAbpjHh17bZLl45z3lcsXUlnkXYoorff8TUOx79sMdMxuV1ejoZ5ACBkdzlzz+BUxG0GdgBIjmhkHTyup6gjaxYNg+hBw/IqqQWmxyKoPMHwgicl8nK0D3qCksQDakhXB1KCQTvq3IqgAMRuhaQRb6eCeJDuljx3K5zhcgbNReI1jSZQ0sUvsGuuourV6FkdzHHGWm1svh69dSkdICMj69et1yLw/N8VzLOsbyyuxJpdKxdetikXylfM25JoFtsOu5zrJtmgXTP5Y+C8MYVs1IzGvNFGQFJJa7cjX0KjYg2mq+gEnRgm5zTMZGQV4z+byvCsuNEaRrdLEmlS1sNRAJGqgSx9rwOcGC5T4YXzPwt1WXDObMvmA3glmdULmPSQ1KQDv8t7jYHv9cDZGu0KdNSzQi722F7dV+1S0WdjZY2DrUvyb/NaltvU6QT9AcPVcG66MCEYEJO/E7k/wGOah/ZSN50A/Zse+w2Qn16EgdwBG4WzWRXU1j0jdN0v8NWYjAhOH4V8wmeH7M5+8hAKk/iS6ravl2G/qPfD2nZbdDPjZgOo8kwcPV9GBCxdqBJvYXsCT+g3P0GBCXvxc46Y4Eyy7PN5n9kHa/dtvop6bYY87LPr5sLMA1PklDhixUYEJy/CrlnwIftEqkSyjyg/hTtt6t1+ldN8SNG63KKDo2YjqVfcOV5GBCV/xw4gUjy8YB83iNYJ/CtUV2sHUQd/bvhjuSp1ZPstHrb5qK+GMWZXLZnNaxphSQxppOlpfDBsqGDEKKG9WG2o74QkhpIS0jdSMh69eKjeM5JMxxTKB5KaRfEdEB2Zw9smrUFBC6lVi1WeoKgY89Y+OGSZ8RFrZE66dWWtu7Oxuuhgld0bSHZs0Fjv8Mtr9mYTZ4XNHl4liijIRenUkkkkkmtySSSfUnGQPtSQLCIf3foq0kRkcXudcldf+lv4T/P8Aywv/AFW7/C/1fom/dhzVa5iQ5yRUkgGiJlkik9H3tvW1/dqjY3P4WzfaWRzWujs3PMak22vkLHx+YKcbrLgcJy08jLGCZmMk8uk+diWNKLtaJ2vV5Vrc+bDY/tNMLvcAQTk3Qjvz/wCeQySmnborH/pb+E/z/wAsSf8AVbv8L/V+iT7sOahuaIIs3ERIrgoCVZTRHQn5hpogUb7dCDvhD9puks0xf6v0U0GOndiYe0WyKX/wqK5coYGVy8pjfUhtFZ4TSHUDbK2u/MKjHucdJHLJ0oBZkcsW1sJPdmAM+fPJJWODWiJrrgZ6EZm3Pq0XdxzjsvD84qkaYhOZTDbNWrxAWjcqAI3RySm9OCoIA3uHIrDkk6N+XO/19c02stOsiK6MGRwGVgQQQRYII2II3vD1cWzAha8zAsiMji1YEEeoOxwJCLixXz3zdwBslmXiNlD5o2PdSdt+5HQ++IiLLn6mDon222ULhFWUly7xdspmI5130nzD1U7MO29dPesF7ZqaCXonhy+isvmVcIyG1ddSmjRG3etuo2O/X0OJl0YIIuFuwJVqkfzKt7mzVi6FXseosgbeowIXz/zrxf7VnJZA2pAdKbgjSuwqtqJs374ivfNc9VydJKTsoLCKsp/kjgX2zNpGR92vnk6/KO1jpqO3bqcKBcq1SQ9LJY6DVfQQFbDEq6Be4ELk4rxBMvDJNIaRFJPTf0AvuTQA7kgYEjiGgkpRNNBxNG/0hK4WLMGZAJY9QVlRUi11Q84e18ukAEkUThtwoWSNcMztfsBTN5PikXLAOsSKWJiSJXAWM7rq17lzuSaHXpdkqFKwWCWmak/1/MoVUyyZ1HjcjXo0qibHr81ArtQX0xlcTlb92kDuRvtlYrdp6bDGZT7pYbb+0cI8/CytfGeINHcgk+6RGDKi6iGLRoNxvYYna/X0xzdBw5tXStY5hYRY4y3Jwucgd7gjssqRLsdm59Q6hy7lUsx8Sp1YiOKBkGys8b6iB3apKs46c8No9om+AXPy8VlDiG6d61/852a/3OV/9OT/ANzB+zaT/Cb/AGhR/taf1f6o/wCc7Nf7nK/+nJ/7mD9m0n+E3+0I/a0/q/1XXwv4mSGVftMUIi31GONtXQ6atyPmq/a8IeGUhFuib/apIuKyF4DzYd6sPHVmnyyNBMsYeJpKqmcPEwSyQSukkN3G2Oelo4qFrY3xlwu0l+HIe0Mr/C191vRSCUg3sD5KO+HE6tn/ACL4Y+xBHUV960TxgSGhudLAX2LMN+uOqgfc2HIeKu8RpujYXHXGbdYOf0+KkfjDwXxcsk6i2iamob6G222PRq9qJPbFly52qZduIbeS1/B/mASZIxySD7pwqliBYf5QAQNtWpQNz5awBPhdkWnby2TEw5TIwIVM+KPAPtOV8RB97BbCr3X8Yofk3T8NbWcNcMlUrIekjuNQkhiNYCMCE5/hTxfxsmYifNl2rt8jWV3qv3h6+X3xI07LcoJcceHkr3hyvKF5s4j9nymYlBpglKdVbnYV6Gz+dDCE2CimfgjLl87jES5tGBIm/wDBzhITLyZg1qlbSvsqbfza9v4Rh7Ft8Pjwx4uaYeHq+jAhV34hwF+HZkAXSautbIyuT+QBP5YQ6KGe/ROtySO5Q4Sc5mMvD81sC7abpBu5uiBdEAnayo74YBmqDI8cvV8vVu9fSMaBQABQAoAdgMSLVSlyuXmy/FNM4V3md2tWvQjWwYgAAN92Af8AvOu+MDjYLaaXraP9wW617ZKIWywuy/tz+Jv3rXzEztMsavQYPszlUv7RmTv2vYVt1rEUMvR0cRN7YBkM/h6yV3hhaynfIW3Icds9B5KA41yvmI0aZogoFlvvF2AurAPViAAFuywut8PpeMUz3iJrrnIDI7/Ib3todVz/ABnhsNVI6amyduLZOyJxDlpn481XMba4tbMvCXZUBUFjQLHSN/U9hhksgjYXkE2zyzKkij6R4be1+ampuT82i6pEjRKJLNKoC16/XtV9RdYy2ccpJHYGEk5WAac+zs3vbqutA8KmaMTrAZ3z0t9VavhNmXYZpWdiqrFpBYkL5m6A9Pywcd/+Pl/y/wC4KxwdxLyCfVisfhxlZ3zv2iNFWEakkIIr71ZJGAU7gCRYelnzDtqxeoGYYxnoAOvIBdLxGQCGKPD+UOv23vkmVzLAXymYVdNmJgNYJX5T1AINfni+VjuFwQvnbgWSE86ZdnCpIdO/ypflX0Uk7j1Fn13jWSxodYHcjvyJv9F9E8suWyeVLNqJgjJa71Eotm+99bw8LVZfCMWqksKnLF0BBBFgiiD3GBC+ceZOGfZc1ND2Rzp72p3XehvpIv3vEK5yoj6OQtUbgUCu3wk4h4ed0E0JUK9e48w27nY/qcObqtDh77SW5p0xdK9Nut9PUne8SLaVD+MGbKZNI/KDLLuO5VQWsfQ6LPv74Y9UeIPtFbmk5hiw0YEq+kOW8l4GVgjojTGoN7G6s373iUZBdNG3CwNUlhU9GBCpPxL42sAgR2IjdmaZKUiSFK8VCGrqjGgDZNAA3hCVHI61he1yqVyPDlPtOWhgeVWaZ5WXWWKrG0vgR3VBdCB2Vjq8ydQbCZKMOjcQW6nl1X+CdeHKwonO8LiQyzLGolkZS79zXhr1PQaVUUNtvXGTxz8BJ2DzClhJxAJXc1NUwNkUrmx1H+sZnce4xTpRemhH8gXU8I/Dv/qPkFNcy3IIkVnZnhZgtXr0mNiSBvqroBdljjmeGubE8vcAAHWJ5XBHhz7FmUUrY52Occs/Kyy4HyzB4EJmy0ZkC0dSkEgnYshHz1Vkjrq6DDq3ik/TPbDKcN+fkeWthysq1RS0xmc5jQR2c9fiobnDln7tFymXjCsW1ONTFTR6tvpTrtVAjtjR4TxX2nOqpTcDIZAHu3csmsosmiFozNydx+ihmz4k4Ih8eaTVmyoLjd/OzBW3NLpGv+0AMT08JZxi2ACzL5bZAXHXfLszUta7/tHZqe+EX/XP7Mf958aPHfwEn+X/AHBZ/BvfPrmmfwnhkUQ1xoFZ1Goi992bp0vUzb+9dAMaPDvwkX9DfILSkJxFaOaeJRQZaRpnCBwUW9yWZTQCjcmrNDsCe2Liic4NFzovmyLiTRMrA+ZJSUoWD4e62DvRIB/yxHZZjYvauNgPHVfU2XI0rVVQqunTt7YkWqtmBCMCEnvjLktOZil3qSOr2q0PQd+hH64jdqsjiTLODkvsNWYpHl3PeBmoJdWkJIpZqulum23/AAk4FNA/BIHL6OAO/TEy6RKr40OobJxgm0Ryb32JjA37/KcRv1WVxI+6EtcNWUurhOV8WeGImvEkRL61qYC69rwKWFuKRoPNfTGJl0q4uOeL9mn+zmpvCfwjts+k6PmsfNXUVgSi180vOUuL5vNrMGz0weORekWW+QhT/ueppxfbbHOca4rUULojGBZ7L5/xXI56e6rstOxs8kY/K63dYI+K/DpZcnFOELyRFwXXsh/eX5dyqWa236DGlw6qdVUrJnDM626iR8ll10YHYDn2Kr/DDLeJxSJh8saM4PralCbHXZgK27nsMXm6qnRg4s9c/Xmnxh60lycU/Zn6r/eGMnjn4CTsHmFLD74Sn5iiZ8wix/OQwX6/aMzXXtihC9rKOJz9AwX7M11HCnBtNIXaYj5BWXivDppGirQQImD2FrXQ0ECugN9Pbb05CCeJgde+otrpvusMgrq4dkmjZLAoRaSVqtWqzQ2+vTEU0rXg2/iv3WslAsuLj/CZJY6iCX571Ab6pVY1YPVPE9N2H1E9LUsjfd5O2nU0j4G3cPFHNJ0VWzXBM8nCPCm0GVZzJIF0bx62YkUAL1U+1HTt/DjapaukdxUPZfCW2F7+9a3Pllyvn1qlVxvNM4brr+EX/XP7Mf8AefG3x38BJ/l/3BZnBvfPrmm1lfkX+yP6Y0eHfhIv6G+QWlJ7x7VVviXwiTNQQxxg0J9TkVsoim33/i0/r+WLZUErMbcPNI7I8NaaeFAPOX0rpB2uxRAPQdSdt16YYsxpJGBu+vz9ck4+X8zNFkfsy6xJEZ41kVQNXguAKEgYLqLeUEEaQa6Yy+L176KFjmWuXAZ8rG5yI0yWxTRXGE7egorjnG85BncpEublMbkGQNHl+hcLVrECLJA23w3hHEJaukdLJa/SBotpYi6uRU7XSlp0DHO8LW800cbSpJc/GvLj7PBLvaylAO1MpJ/PyD+eGPWfxFoMYPWq9HyAkbyLm80iKixElBdNKzKAb6C1697B2wluariha0npHcviqlzBww5bMTQE3oar9QRYP1oi/fDSNlTlj6OQt5L6DjgizKRysnzopG5FAi62PviZdG03AKV/xo/2qH/uf/vbEbtVk8S95vYufJcA4fDlcvLnpZQ2YDMugbALpsGlJ7jf39sJlukbBCyNrpN1HmHKJxHJjJSPJGZYrLgghvFG3mVe1dsJlfJRhsQnZ0ZuLp84mW4vGG2BCTPJTpDJn4JX0+Ua5Q2mq1IdJPoTYPascx9oIJJYKZ0YxFrnMta+dwRl2BatVYVT36Bwa/xH1TCysw+y5jWkkykElH0qHDDToUMRQIF0f3/ehP8AZ2XFSmPL2ToORF9e26oVIsbqhcAzGT4TmSYJNMcrLrWTW58N0jdBEUNAIWctqBJ0VteN/RUzIxuvq6cKsCAQbB3BHfCqZcvFP2Z+q/3hjJ45+Ak7B5hSw++EtOMSTQyfaI41KAMviOhYKTmMwKBBFE6gPzGM1tGKmiia6+HAL2Nr9uRW/wAP6KSEwvfYlxyvrkPouT/ldmv+x/8ATb/88VP2HS/zeI/9Vf8A2VFzPwXv/K7Nb/stutRMa/8Anwh4LRjUnxH0TH8Op2C7n27SEHm3Nf8AZdL3jbp/58A4JSHMF3iPolbw2B4u1xI7lxcQ51zifhgZDsfu229j5+h9fyxPDwGjcdXA9o/9Vi8Zpp6NnSwjEze+o6+zyU38MslKozUskRjSVY2SkKoQWY+Qfu0RXtWL3GWYOGvFybBuZzJ9oZkrn+GBxlLy218+rdM3K/Iv9kf0xp8O/CRf0N8grknvHtXFzLmzDlMxIASUjYgD6HFwqJ7sLS7kkT8P5Yk4lC0jL4YY2SxUiQmlPYVr1Hc1ufphgWfA4Xbj128P1CdXMOb0WdaIqC2LggKNySWsCqr6b45P7SEyzRU7WknM2GpvkPJblPkC5UKIifjy6POI1RXX02L2LNEAV07/AExrcEidFwyFpFi57ndwGFTxixnedmBve51/km3jZWcqF8Zo7yUe/SdT9fJIP8b/ACwx4uFSrx+5v1rkjlzWehSsgNchiM00zKEkWPzDykElW3+VSBqOENzskBfKwezra91Refo2GdlMjRs7UzCO9KGgNNnckADfa+tDphDqs6sB6U31Ty5e/wBly/8A3Kf3FxINFuR+4OxLH40xEZiBq8piIB91Yk/3h+uGO1WXxIe00qW5QbN/ZIkZclLEVHhiRyrKpJ2ICEHt+nfALqxT9J0QBsRb1sojmjJLFxXIBY4kDNC1RLpB++6+59/phHaqGZgbOywA7O1N/Eq1UYEKj/FHgqyZJiiAFW1GqWy17k9fmIO1k+hw0v6NzZB+Ug92/wAFeov3hfAfztLR26t+IUfwfMnN8KYKAZHy7w1SA+IFKoBZ0qS4Wr9VO2Oai/7DjMtOfdkzbyz9oeZHbkqzgZae+4Fj26FKSdiWOuyysR5iQQ261ZN9dvbV+nRLCOMa9/d9Pl4ur4ScVaXKtE5YtC1Ak35WsqLJvbzDoKAXD26K/SvLmZ7ZK3cU/Zn6r/eGMvjn4CTsHmFeh98Kp53RNmEy8kMrQ6C0jUyR6tcTIoYVbWobbbqPUY5nhtZDR04kc/EXZFt/dFzmB2AeKt3eJA5mRGYPWqTx/JpDmZIka0VgAT2sCwf7JJH5Y6KWzCbaa/C66qlqjJSiZ/I37rj5Kc47xUcOSODLRhpnBNsdh6s29nfoNthQrYYwOG8PHFS+qq3kRtIFhqSdANhlqe8rm5ZZ6mcMYLudnnoAPktWQ4inE4pVlTw8xDvsbrrRB7q1EUfqOxwtZRO4RNHJC/FFJzy0NiCOY2I8tSmqJYJi14s5pzGxGvxCieXYYJJlXMkiMqxqj5iqliprcDQHN+2N9mEXc7QAnLey6DiVQ6GDEzc2z6wVd+Hz+HLJlkhlSNNPhsdRj0LFGoAc3bAitz69d8cvxSqiq4ROH2dpgvsCc7eBXLRtwnDZXDK/Iv8AZH9Mdrw78JF/Q3yCqye8e1Uj4tcZVMoYFP3kjKCBq8oHnvbqDpAq9wT6HFp2ip1TrR2G+SX3K3LrzRrmh8iZiJdNFi/nAfp+7aknfo4PY4bbdVI4Cfb5EW8c1a/ijxAnLrFuGzEgsajaou5N2VBFICLo21XvjneEyCp4rLWn3ImnCev3W8tc3Lf6EyYIBq8gHs3+CufKfBkiy+XLRIJQurVo0sC43u9w1Up+mOiibZgB1RWz9LO9zTkT4gZBT+JFUS/+NA/1OH/4gf8A05sMfsqPED+671jwLicrRZR5+HzlYlAikicmxoUamiDC7oVqBHphB2JYpHFrS5h6rJcc4mE5uVoGcq5LkOpUqzEllogHYn/+4abbLLqsPSEt3T64CpGWy4OxESWP/CMSjRb0fuDsS/8AjNlSYspJqDKjPGT3JYKb22/6Nr96w1+yocSacLSufkSbJw5VZDLlYs0WOp5jqYKGaqUsK2rpV7XdYaC0a6pKTo2x3uA7rUDz4B4kUq5iedjYZ5Ymi0adJULaKN7Y+X098IVBV5Oa8EnutbyTwy04kRXF0yhhfoRYxMtkG4utuBKq78QFlORnELBSVIY1Z0nY16Eevpe4NHDJHYRci43HMbq1RsD5g29ifdPJ35T4qrcmzxT5RKVYjGSswVdOltiWoEAg+VjuQRqBvcY4/iFIYOLtbK84H2LHXubflFze1jl/Lk7rTg9zmHEPaBOIde/rdRvxH5BnaY5jKqsiyftFZ1Qg1ROpmVabrQqm9AduxIWTLT3Nx69brzkwZjhcTT5pgiNN97Aqq7qKCqS6mhbEuCLBFDVbAA0StYIG323TSyechzUYaJ1kjPdT6H9QQR0xHPBHPGY5Bdp19BWWP0c0rRxGFEUUKJNDqexP9AcctxvhFLT0hkhZYgjO5OWm57Fahlc51iUr+b1rOSMF06gsgB0m7AskKT/0gcEeoPscajiJGtcNHNB7rLqOFYX0mDkSD43+akuI5fL8SRH8XwZ4gd7G17G1JoqTRB/L1GMGjq6nhDnxGPpIn7Z7aEEZghYtTSSwSh4JaW6OHLy7itcceX4dA6RN400vzMSCTd7muijeh3P5kE01TxadjnswRM0A0G511J35ebqOifK/Ebm5u5x9eAHkuLk7h6STEurFY42qr2Zx4QuuxV3/AEJ7Y2qiTo6eV97WafE5DxWrxkjoWM5uHgAb/JNHIQI6Bvm3Iu+4JBG3oQRirwrgtJNRskmj9o9bhubb8rLmZJXBxAK6M5mkgiaRzpSNbJ9h9cdNHG2NgY3IAWHYFWc613OXzlxXPSZ7NuwDPJO9olqCR+AVsNhpW+u1k9SU1WWS6R1/D15p9cK4EmXycMJO8S2XCgnVR1kA2d7Ybb0avDKhgdC5rjYEG5GVutakYwWAS95+zulctGAn2pmDlgpcxgUW0FgepAFEUwBtd8cx9m6YYpqi56FosBpjdf2bga216iRmtFhe6aONhs46nk383wTT4U0hhjMwAlKguAANJO5GxI26WCQax1rb2F9VRlwYzg0vlflsuvCpiV3xqzGo5WENROpiCaXfSqkk7bebc9AT64jfyWbxF3utUvnrzOaSXKcSjEaGMtAsmxVWGr5TW42qsLqcipne28Fj8uSXHOR+0cSnEPmLyhF7W1KlWf4tr6d+mGHO6zKn26g4eae+Zjdj5JdArcaQd/z/ACxMt9Vn4m5LxeHy/LcTBx7bi69ypP64a7RVaxmKEqg/D/P5qngycELuzh3llGyrQAB6GgbPfqdsMF9ln0cklsMbR1krr+IfG43hXLtmTmZlk1lkVFjX5wVGnfoehLdOvXASDldSVkgLcF7nXqV8+G/EfHyEJu2S423s2vS/crpP5jD2m4V6lfjiBVnw5WFjIgYFWAIIog9weuBKDbMJNcThfg/EC4BOXkssBRJTsV72rEXvf6g4z63h7a+mNIcntziPXu3v/Xay0JyXj740dUg69n2690xlCZzLtCyiSKSMFWZ2pu4sghxvRsH16VvR4NxEytNNUZSMyIO4HzG/j2U5oha4zBSX5o8ZcxJFORcfkFFzS2HRPEfzOisSy6hY1daoDaJKxZ5HYsJ269j6+Sy5S5kkyGY1ga1PldAT5ga9NtQ6gkV16YAbJsMvRm403HzCe65lMzBqiYMGUMtH6Mt0f1F77jEVXTtqYHRO/MP+D3HNbDH2IcFT+beHGaHWoOuLU1eifjHlFEhvNRNnzUT0xzPCJT0bqOTJ8ZNhzF8/DXsW9w6qEMuZ9l/wO30VIyeVErqhIAbuRfQE9O5NUB3JGNRtycl0NRL0MTnkXtt6+PUsZ4PDZk2Olitr0NGtvY4VwzsnRSY4w8i1xex2V95Y4YYYl1fO5DFSBsTso3ANgGiNgCzDesZPFHumezh8XvON3dW4HcMz3Ll66qE0pkHutyHzPft1Ln5y58+xs2Wg80saUXZQRrOmh1G4BLEgVYC9zXVRsbEwRs0AsO5c7NUgOI3S+4nzBm+IvHB52BIqENepupZthe5J7IoqqAou1VRz3zGw9dfrTldX3lL4erl854jszrCiFW2UGU6tfTelGkgdPN7YcBmrUcAa65zsrLzVxlIImkcqYkF1tbMDagE7Xtt7/THNcTqZa6ccOpMyT7R2A3HYPzeHMLQaBG3pHqjcg8Ikz2bbPZjdQdSg71vaIARVKNyevTuScdBFDFDGymg9yPf+J+7vXdkrNjTxF7//ACSD+1nLtO6bmJ1nowISb5p4vBJxkHMEHLwkI1guvlB1eUX+I0QAdxiIkXWTPIw1IxaBWniOWy8cE+YTIZOaJVDRNFGja7JB1bbBRRJF9fasKWjkrbgxrS8NBG1kvORMp9o4jDarQcykDygabYUB0AaqAwgGazKRvSTgntT7Tezt17fp+uJVvLRnYBIGjf5JEKEX6g9Nu4J3J20jbrgSEXFikNwPiGa4fmnSEKZifBKldQY6gBXQ7mqO3XEIJCwYnyQSFrddEz8vlszJGV4g+UiWX7vw0S2t6CjWW0hiTsAD2N4fnutUB7m2ltnkq38Ls02Vzk+SmNFug7a09Lrqu/SyAOlYRhtkVVoiY5HROTYxItRGBCieZ+BpnIHiYLqIOhmF6T/kehHcYY9mIeXUVYpqh0D8QzByI2I3CVnBuLTcKm8DMhhBqrcljET3U/ijPX9drsHM4nwz9oETRezUt7hIBpn/ABf8HLSaSNsLelizhPiw8j1cj6N04vkMpno2kmWNmK/dZiP5ujVbDala61HTvVDvTo+OMIMVWMEjdbjW3z6vDkqk1K14uMwfmlrmvh1nGjdkkyyqBYt5S1LZJVUiJNgHygk12BNY0qKvp6sXjOY1B1Hd9Lqn9yMWbz4Bbc1nZOHLlYcsywzCINK8T6vEvX5jHLGG+Zm8rggeWvlGLpy0Uc8nRgYNfgeoqZ4Fz6ZZBHnBWsgB1GmiPlJA3BJF6h0NbDc457jFDJiFZTZSMzPWPnYeIy5BWKOsxfu5Bkd/Wn1VibgsaZlp9B2IYLptVPS1RfnYnzAEUhJIBpSKv7YbLE37sP3z8rbNO5zy6xtz0stySrmfCIXn2RqdyNh3fHJZ5bg0QzX2hQR+IIR5LIa2BqwQfwGqJsGhpCP42xkBc4WnHs4bZX/i9b+KPvUxh6C/s897fw9nyy0yVV438QWUsmSTRWpfFYkbbg6UGwNiwW3A+pGNDg/DnQAzzZyPzPVfPxO6waqtucEegVN4bwqXNSCOFWd2aybJotdlmPRQC36Gt8beqoMa57svX/KZHCeR8rlVV52M8wvV4b6FGrdgG2ZqU6uovT26Yo1PEqWneI3uzJtYZ26zy8+paEVFcXP0Vp4nxSHK5ZhvHBGAAbssK6DfUSTtudRN/XGXV8UlrJRR8OGJx1I252Pz05K62NsbcUmQCXfDsnmOM5rU48PLx/Kp6ID3I6FyP+KG+tQ0MXD4jBAbyH/yP/8AyOr0eq3EzBapqRl+Rh1J/iI5BOHhmQSCJIo70oKFmyfUk+pO+L7WhosFQlldK8vebkrqwqYo/mDii5XLyzN+BbHueijqOpoYQmwTJHhjS47JTfDjOqss75iN3M40iYxvIoJYlw9A2GNWT0rfqcRtNisqid7Ti4a7qQ5zMeTjlSJZcrM4A0xkmCdSTq0jcKQD0pSLoXd4U5KSpLY2kC7T8D67ln8GOHHVPmCNgBGnTcnzN7iho3/iPphWJOGs1f3JqoKAF37nv+mHrVWM3QkAkjcAGia7bkDf3NYEJOfFnhXhZpMwgIWYXqH761+hrSf1rocRu1WPxCPC8PG/mpLJRz8UMjwRrFFOkYmkeiBLGT5o1XfV26jrZ7YMypmYp7losCBc9YUZzhkwvh8QymYaYrLolkIAIkUgqdIUKB0FVXy7EE4Q8woqltrTRm9jmmry7xhM5l0mj6MNx+6w+Yfkf5ViQG604pBI0OCksKpEYEKP41waLNJomWxYII2Ir0P8sNewOGangqJIHYmHt5HqIS7i5Xz/AA+YLlfv8u5Nxmgtt39UI7/hI/QUeIUEVe21QPbHuyN94dThkCPiNlP+4IL4Tg3LDof6Tt2Fcub41ncjM8eaiEsTMxUAUVU6qVW6MtDod+vQUBmycBpXMbgeYpWge1nhcRvcZtJ9ZqUwyO9qD943caOH+Xcda3Z3lqDOqk0Ylh8RQ+p/NQJBshiRtZJAYHynSDtijR8Rqoar7rUPa6zsJN+XXle9srjMnMhZtRQxyAvAIPrZQE/wzzpZ1UwaVNeKZaQtaEWFBa+gopd7XRs9WCLYr5c9lQbSux56eu8eKYXAXzKxxBwGVUAfMEmPWbZRpi0m7IU9Rs112xxVZwx1O2WrpnkNGlsrgkXsb6C+4zt3raZJezXBauY45pYzDKDCk7LGs4+92YtetKGkMq6Ls0ZF96noOFkSR1tS+4IxEnsyuSb5ZbWysmSvxNMbctslwRfDDKLTvO8g06gpZVVqHXyi9NGjW2+OvcWtGJxsOtZraRl9yt+d4jDkIK8FlQPpCQjZ2bWVtjRfybkmwK7kDHIsq67ikpghkaxtiSb2yFgbkXOulrXvmLLSbCyIANaSdgAonhXEs/nZBImXUQICyoxNEjYEuB8wugoB3vawCNBv2eo+hMbHOLyc5NBbcNbvfmfG2th7HxAumIBtkwZm/wDNsFs4fyVm89KJuItoWtowflo7aU3A72zb+xBsbFLTR00XQ0zcDdz+d3adh1BNxQwnG4437fwN7Ac3HrKZeQyEcCaIkVF9FFWfU+p9zviy1oaLBVJZXyuL3m5K6cKo0YEJVfE3iTZvMw5DLmyG83StZ2FkWfItk/U7GhiNxvksyteZHiFverJHO+Qy8MLKzxAiPxcqNbKw3bXGwba9VkX6UDWFvYKyCYmBu2lx9EsudeLNmZkVcy+ajUfdsY1Q29ahSqpJ2XthhPWsuqk6R4AN/wBU4uVOEfZcrBCR5gNTkHbUdyPm33PuNj02xKBYLZgj6OMNU5hVKjAhQfOXBBnMq8VDXWqPYbMOm56X0v3wjhcKGeLpGFqTfJvExl81H9olmjiRyxVbIDgafMnuPKSBfb6RjIrGpZMEgDyQPmr9mUWfL5gZuJcnl9QkKRp943iHySuFBA6UetlWBIC7qBlyWk6z2ODxYfHtUDy9xGTg2efKz2YJGG4IoaiAsm9Cq2b2B60BgGRVaF5ppTG7Qpvg3uMSLWXuBCMCEYELTmsusiMrKrgitLgEH2IPbCEX1StcWm7TYpTTZDi2RsoA0Vn7uvERbYCkI84XoFU0ALNDGbVcNoKi5nhsf4ozbxacu06rREQkOKGbM6iTLP8AqF14OeWvRPkrYNdKwOn8mHzjf0xjH7OwkH7tV2BGjgRfvGRHcU77tWCxMV+tpDvmvc9z1lHNPDn9qGlWZVGkgr5UmC2CAQa7DEzeDcULCz73GQdi4n/cwqs8Oa6xhdf+n6LLJc9ZUKY0gzrAitEh1rQGw+8lYAeww2XgvE3AB9XGBpYOcMuxrAnRte42bC7w+q0f8uJiAmWyappUjSWvSNt1VQPKOpw0/Z+kb7VVVF39I+bjZWBS1h/+sNH8xAUny/wriGbmjlzek5e9TRMgEbKVr5CLc9GGrofTG1TcPo6fKCC38zzd3dsO7ZRuDYhiM5L9gzIcsycz6yTQVQBQFD0GNBZy9wIRgQjAhVvnnmZcjASKMr+WNbHXuxHov060O+EJsq9ROImX32S/5L4bnYGGfGW+0CRW6tT+ZhbjVvbbm97DHDACM1Qpo5WnpbXv4qT4vxhcrkw3DpPs7CXXLBMg8VtZNCmvYUfWwNm2ol+Smlk6OPFFlnmDrmob4XcFOazbTy2yxHWS2+qQmxuepG7XvvXqMI0XKr0MRfJjdt5p0jEq2V7gQjAha5V2sAFhZW9t69aNelgYEJT/ABV5ap/tkIJR9pQAfKw21fQ9PYgeu0bgsmvpzfpG963cscyLmqT7O8ucMLRE6wIpEoUZdwdt+ik77ddi/Un084kyt7VrdR7V0cQ5YGcUwrIZ85HQmzTkhEKrtGKG5OwNAkbsxugS18t0+SnEow6u3PyWPw/5mbKuchndSMrVGzm9P8BP7v7p6b10rCtdbIpKWcsPQyajRNDD1oowIRgQjAha8xCrqyOAysCrA9CCKI/TAhQSQZGGFsusSuhYq0Wgyl2pjTarLbIRbGgEA7DDQGtFgE0y23UfDmMiY2YcPUaFVtAjyxNFtPRXIWup1ECrPbEfRxnPCPAKYcUqbe+7L+b9Vimb4c8ngtk4tRRmIEWXk2UWbETORY6WKJ26kAgZED7o8AkPE53eyZHf3E+RKk8zBlMyqQywlRQ0q0bxjqCFDAAdVXy32G3TD3Ma73hftCiElyp8CtsPTl7gQjAhGBCi+YuPRZKEyyn2VR1c+gH+PbCE2UcsrY24nJE8dzGYzbSZyRG8Nm06tyqeignsP6k9ziO91hTGSW8pGSunIXHkzCR5edikmWGuFxIU1qBvGxG9VW24IXp5d1Cu0k4eAx2o0VR4lxXNcTmjRqd7IRV2HmN/TYUL9ALwlyVTfJJUODU7OXuCrlYI8um4Td26Fm2N6Tex377UMSAWW5DGI2BoUxhVIjAhGBCMCFzZzKLIrI6a0k2dSdqr0P5dK9euBI4BwsUjea+ATcNzGpC6xknwpVYg0b8pYbhgNvcb4iIssKeF0D7t02VpihHEspDHk51ykUP+0QkkV316hu/c+YgE7kgjC66K4LTxgRnCBqFzca4BJxXMeLl/LCkYj8eXbxmXVTDa2DEqur0336YPe0TJoDO+7cgBa53WHKfOsuQc5TPB2VX06idTRev9pB19QOl7DAHW1RDVuid0cvimxlM0kqLJGwdG3DKbB/PEi1AQRcLdgSowIURmOaMnHP8AZnzMSz2q+EXAa2AKivUgivrgQoXiHE8hmjOBnIDXhhq8OTQQ7KDThl3aQLdd/fCEXUb48Xr6rzPJw6OGWOXMqkaMsT0yRiNg3iBfIqhSSNWDCk6FuHDt4deyz+25GKQ5VuIMJHGnw3nt/vF8tFvMCQwIo+mCyBEALXPiuTLpkYJwhzOVMmWBeRWjjWRQoBLEx6Rar6g+vUYSya2ENI6ur6WVo4Px7LZsMctPHNp+bQwNX0usOU6ksCEYEKs83c6QZEaT95MekakbbWC5/CvT1O/TqQ0usq89SyIZ68ktM1wnP5xVz2YR5YtQbQp83hkgnw4/3SOlbmr364Yb6rNdHNNaR4y5dSvMkkGaCrEHzWXbwwIEAiihA6l2FEkDfRvRVdhscOyKv3Y8WbmMstAPXJKjj+WjjzUseWJeNXKoepPYgevmsA99uuGLHmaGylsaa3w75POUj8aZFOYfoCf2anqL38x717D1xI0LWo6bohd2p+Cu6LXr+ZJ6m++HK6ssCEYEIwIRgQjAhRvEuERzwvDN5o29eq+4Psdx6fTCEXTHsD2lpSU5h5el4ZOpdVliJ8jMCUcfusB39v64jIssSWF1O+9rhXPl3m1c0ryzRASZRWeGNHIVtQ0qoj7tdIDRrX2vdwKvQ1IlBcRm3RcsuQykHg5XNw+Pms0+uZ49miLmxXcCzVCrAY+gLdMimuZE0hjxdztepVufOT8HzcsUEwZQRYItWFWNS9mF9u+DMFVTI+lkLWm4V/5d+JmWnpZ/uJD3O6Hr0bt/4q6jc4eHhaENbG/I5FXaGVXAZWDKehBBB/MYcriomb5QzZ4nNmUdBBM8TEDMzxkBI0Q3Ci+HJ0OzHptgQuKTkzPtkxlm+w3DFFHC48TU/hzQPbuUtAVi3RdQLEbirwIWif4d5zMGQzyZVfGzDTyKBJKl+GI0XQfD1VbNZIogbGzQhYR8i8SAljZ8o6TNltcjSzGT/VhANW8dFn8OyCdi3U9cCFjnPh3nXjGXDZXwozmmSTVIJHOYSZV1roIFFwDROy98CFa+UuWJspPJJLP4weCGMFtIZTGZbFKijR5hRNt1vtgQpfjXMWWygueVVP7vVj0/CN8ISAo5JWRi7il/xTnvN51jDw2J1Hd6Bf1/sp0I6kn2PRhdfIKg+rkl9mEd618ncDyVt9oY5jM+C8skZ3EOkqCrXv4ttW90Q31KNsiCGO/t5utc9X6rs5S4oo4eJXMkZyZZl00DLG10ltsylhV+qCumFBy7E+CQdFiOWHyVR47zW2YtcvGcv4v7ZY3JEznvpAFEnrW7XveEJVKWpMmTBa+vWrp8O+Q2hYZnNCpB+zj/AHf4m/i9B2/o5reauUlGWHG/VMNIgCT3PU/ToPYf5nD1orZgQjAhGBCMCEYEIwIRgQo7iPC4pYWhlUyRsarqVs7Ueoo732wEXTXsa9uF2iUXNvJE+RczwFmhU6lZb1x15rauwq9Q9LNYiIsseekfEcbNPJbMj8QyNMk+WjmzKKVjnNKwu+oA369q6t0s4W6Vtdu5t3Ddc3InDTnM40+YJdIrlkJF6j1UfrvW+wqt8IBcptIwyyF79s1NTmDimUzOZaBYpVkCRSIDcjMRpVlXqx1AE7/NfbBfELqw4MqGOcRY3sCuLNcvZnh5kbK59LiUPLGHKMPKT+zJKuNJFXub6DBa26jMMkN8D9NR+i84b8TM6ikuiTKoALFSK7WxXaz+WFxFIziElsxdTeW+LiFh4mVZV7lZAx/JSFH88LjUzeJNvm1dv/OzlP8AdZj/AMsf/uYMfUn/ALRi5H13rXmPi1lgp0QTs3YNoUfmwZiP0ODGkPEY7ZAqKzfxdc14eXRfXXIW+lUFwmNRHiR2aoyXj3Fc3MkBdoGk+VaMN1ZsMfN27HfphLkqMzVMjgzS/curhPJUfgiadZ8xK0jxmCLSNLLrB1uTdWt6rHUCjhcKeylbhxPuTciw71YOAPeUCCX7KclIftCwgN4ipuLKiySALYXdNYN7A07FZiPsWvbCc7KPznMmTy+afPR3Oc1Dp8OwChGgUykbKwXqbNrsCDguAbqJ88UbulGeIKoZ3iWa4nKkSL5RQjgjFIig0CQNgFB06j0vteE1VJ0klQ7CBly2CZHJXIseTKSzfeZg3VbrH9PettR9dsPDbLSpqRsXtHVXWKOrsk2b37egHsMOV1Z4EIwIRgQjAhGBCMCEYEIwIRgQtfhV8tDfcVsbNnb1O+/v3wIVH5l+HMGZt4P9Xl38tDQx7Wo+X6r0vocMLeSpT0LH5tyKXuYyef4VJqBkiF/OpuN/S/wn2DC8NzCziyenNx+il8nz+Zp8uc4AIYn1kRp8z76WYauik6tr3XocLi5qZtbicOk0HmtfPfFlmQFZ4MwHa1YRaJohbEKT3UXW9fTvhCbpKuQObkQb+IWfKmWdeFZ+SNC7ykQqFUsSDQcaR6KxN4UaFLTtcKd5aMzks/h7wlRDmM1LB42kiFIzHr8xK6iR7WLNWAD9MIOaWjiAaXuF9lIwcByUefz0UixghVaBJm0R+ZQxoiiQGOna9h9cLlchSthiErwR2X0Vf584UIhl5EgSJWUgtHIHR2FbruSB169qwhCrVkQaA4C3ZorbwzOhOEZeUTpkwfJIywCRnKsVG1/MwWySD1OF/KrkbwKcOvh7loy0DZ6DIZmF0D5R9EjO2mkUimIO1lQCf7WDUBI0dK1j2n3T8Fq4jzXlYsxn4X1TZeXSwWPYa6USAMGGzEBie519e5exKa+pja97TmOr4qoZnmF3esnEMsHUxmOGyXBJIB7luo1AA7nDSqRqHE2jFtslNcufDWaanzJ8CL021n8jsv1P6ejg0lTQUDnZvyHxTT4JwOHKIUy8YQd32LN1O56mrPXp2w8Cy1Y4mRizQpNUAuhVmz7nCqRZYEIwIRgQjAhGBCMCEYEIwIRgQjAhGBCxdQdiL/8A1uP54ELVJB5GWg4KkaXNg9diSDsenQ/ngQRdVTjXw+yUxsK0LHvHsPxH5Ta/07YaWhVJKKJ+1uxU3P8AwrzK7wyxzLtR3Q9OtGx/M4bhKpP4c8e6bqMy2R4tkf2aZhAb2QeIvazpGoA7DerwmYUbWVMPug+a5OI83Z0qIXleIozE6dUT6mJLaqIPUk1WELtrpr6ma2E5WXevxDm8VpWiicPCsLI1lWCliCbPU6iD2OFxZ3Un352K5btZRXMfND5sIhWOKOO9McYCqCepwhcoZp3SgC1gFjlmzc2WEEUcjwCQv5ImYaqrdgD0Hb3wXSDpXR4AMuxSeR+HeekO8QjG27sB19hZwuEqRtDMdRZWjhXwsjUj7VmCx2+7iFdWoWxtiD60tb74cGc1bj4c0e+bq88E4Fl8sB4EKpa0WPzn5diTv2s79QMOAAV6OJjPdCkBlxYLeYjcE9jRFgdAaJ3HqcKpFuwIRgQjAhGBCMCEYEIwIRgQjAhGBCMCEYEIwIRgQjAhGBCxaMHet9t/p0wIWLihsT1H9en07YELkzmdZJokAFPd3129MCF0TZONzbIjH1Kg/wBcCaWtOoXPxTMeBCWjVRVUK23IHQVgSgW0XWSfLvXr77HAlXuj69b6+1fpgQslFbDbAhe4EIwIRgQjAhGBCMCEYEIwIRgQv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9" name="AutoShape 10" descr="data:image/jpeg;base64,/9j/4AAQSkZJRgABAQAAAQABAAD/2wCEAAkGBxQSEhQUEhQWFhUXGSAaGRcYFxsbIBogHh0YHh0hIRkbIiggIB8lHSAcITEhJSorLi4uHSAzODMsOCwtLi0BCgoKDg0OGxAQGzQmICQtNCwsLywvLCwvLCwsLCwsLCw1LCwsLDQsNCw0LCw0LDQsLCwvLCwsLCwsLDQsLDQsLP/AABEIAMwAzAMBEQACEQEDEQH/xAAcAAACAgMBAQAAAAAAAAAAAAAABwUGAgMEAQj/xABKEAACAgAEBAQDBQUEBQoHAAABAgMRAAQSIQUGMUETIlFhBzJxFCNCgZEzUmKhsXKywdEVJDRT8BYXQ0Rjc4KSk9N0orPC0uHx/8QAGgEAAQUBAAAAAAAAAAAAAAAAAAECAwQFBv/EAEIRAAEDAgQCBwUFBgUEAwAAAAEAAgMEERIhMUEFURNhcYGRsfAiMqHB0QYUNELhFSNSYnKSU4KisvEWJDPSNUPC/9oADAMBAAIRAxEAPwB44EIwIRgQjAhGBCMCEYELGRwoLMQABZJNAAdST6YELwv6A/8AF/5fzwIUbxLjkEG02YjjPl8tgsD1NjrRHsP6YQkBRulYz3iq3nviZkVFL4svm/CtVRsbsV2vsMNxhV3V0TetRo+Jhmc+Bw95tG4bVbD3IWNtP64TGdgohXlx9lhK1R/FWWRgkWRLOb8okZmNWTsI72AP6HBjPJNHEHE2azNa8z8V+qS5EWDurTdCPVTFscGMoPEbZFnx/RduU+K+XYL4sEqMD+BlZR2u7UnYnbThcae3iLDqLKfyPPORlNLmNJ1DZwVvaq8w6YXEFYbVRO0crBBmNahkKyKa8yMKO9Gu1D6n0w5Tgg5hbVkBodCRdHr2vb2sfrgSrPAhGBCMCEYEIwIRgQjAhGBCMCEYEIwIRgQjAhGBC0vOApYnSo3LNsABuTv0FXucCQm2ZVI5h+JUEAKZf/WJBtqukB9b/Fv2X0O4wwu5KlNXMZk3Mpe8Z53zmYJ1TGNf3Y/IO/cebvXXDSSVnSVkr97dis/IPA8pJkXzMmVM0kRdSoJYvVMNKbDVRArvXvgaABordJFG6PGW3I+Kjecix+ytJw9cnEr0G1KdQ2NFVArYXuCcBvyUdRqwlmEXTMzYzTtE+Sky/wBm0g6SD5xfZlBAXTQFD1xJnstI4yQWEWVYiyErcejkkiSKomfysXDgK0V6iq+bzLtWwAwz8yrYHGqDiLZforDw7O5uTNzQ5jLqMqA2iSr1jUAoPmI3Unau2HAm6sNdIXlrhkq1yvwLLj/SUrweNEJWVECh7CEtSAb3ZrY77YaAM1XhhYMZtcX8lVuan4aYm8CGeDNah90wKhd9wykkAVvQ3uvfCG2yp1HQYThBDlWeHcRlgbVDI8Z2vSSLrpY6H6HCKoyV7PdKu/AvilPGQuZQTJVal8r9t/3W77bdeow4OKvRcRcMni6YvAeYIM2Ly8oJ6tE2zADbp1G5XfcfreHggrTimZIPZKmleyRvt7f498KpVlgQjAhGBCMCEYEIwIRgQjAhGBCMCFjI9VsTZA2Hr/hgQq1zXzZBkl+8Ill/DCv5Mpa700a835gYaXWVeepZEM9eST/MnNOYzrfetSDpGthR+Xc+5wwm6xpqp8uuihMIqyMCEyvg9xBUGaR2VBpV9bMBVWO/Ydbw5q1eHPADgVzcyZeBYZGk4o2anBV1jv7tiCNii6hdX0Iq8IR1omDQ0kyXPLbwUgOLcJzZhZ8tIJl+WOKJgbBvpHs3Sxd7fngOE6hSiSCSxtn2H5LrPNEzZ5Z24fnBEkLRqBAxcl2jYkjoANNAAn170DFneyXp39JfAbW5KtcS5m4sglLDMRxs2zPCV0C9gGK7bbYLlVnz1IvkbdisfKedi/0aMvHnY8vmW87OWFhme/x1ZKgKa6X3wo0tdWIHtEOEPAcq18SDnEMEWbljlFFkZFr0Bv8AlhDfdVq0yABrzdUrCLORgQs4pGVgykqw3DKSCPoRuMCc1xabhMXlT4lsCsWe8y9BMB5lPTzDuKPUb+xvZwdzWnT1/wCWTxTRyuaDqrowkRz5WTcVXc3vuCL+grEi1AQRcLpwJUYEIwIRgQjAhGBCMCEYELCR66bnsP8AP2wIVB5553+yL9ngcPmD88m1R36Dpq9B2HWzhjnbBUaurEYwt18kosxO0jM7sWZjbMdyScMWK5xcbla8CajAhTHAeWcznD9zGSt0ZG2QbX8x6n2FncYWxKsw0skugy5phcH+E8S0c1K0hv5E8q9+pPmO1dNP54dg5rRj4exvvG6t/D+VcnCKjy8fQAkqGJr1LXZ98OAAVxsMbdAphRWw6YVSL3AhGBC583kY5f2kaPtXmUHr164EhAOqrPEvhzkZR5YzCdt4jp6fwm139awzANlXkpIn6jwVH458L8xEC0DCdf3flbt2Jo9+/b8sIWlUJeHOGbDdUfMZdo2KSKyMOqsCCPqDvhqz3NLTYha8CajAhWLlHm6bIuKJeEnzRXtvVlfRv5YUGyt09U6I22Tv4HxGLMR+LBJrRjfup7iuo+hxIDdbjJGvF2lSOFT0YEIwIRgQjAhGBCxeQCr7mhgQl9z7ziuU1wZZtWYf9pJd+GOw/tV0Hbr1O7HO2Co1dWIxhbr5JQsxJJJsnck98MWITfMrzAkXRkck80ixxKXdjQAH/FDuSdgLOBPZG55s0Js8qfDSKIB83Usn7m+hev8A59q6ih/PDw3mtmChYzN2ZV/jQKAFAAGwAFAflh6vL1mA3OwwIUfxLjUUChnYBSVAbUqi2vTTOQpJroCT023wIWzK8VilNROsg1FSyMHUMLtSVJphW911HcjAhdcbhgCpBB6EGwfzwIXrMACSaA3JPbAhcWZ4vDGR4kqIDXmdlVbayoDMQCSASAL+U4ELRwXmGDNqWgdXUNptWVt6vfQTp27NRwIUnFIGAZSCpFgg2CD0II6jAhRnHeXsvnF0zxhj2YbMv0Yb4Qi6jkiZILOCT3N3Is2S863LD++qm12vzKLofxdOnSwMMIsseoonR+03MKp4aqKMCFOco8yPkZhItsh2kS/mHt/EOxwoNlZppzC6+26evCeIxTRiaKTVE9Vf4T0I9t+x6HEgN1vseHjE3RSOFTkYEIwIRgQsZHCgliAALJJoADqScCFWed+ZfsOXLA/fSWsamjVdWr0HXvuQMNcbKvUziJl99kiZ5mdmdyWZjZJ6knriNc+5xcbla8CapTl3gUudmEUQ92Y9EHqf8B3wuqnggdK6wTy5U5YiyEZSO2dt3kYC29vZR2H9TZxIBZbsMDIhZqk85nNFAJI7EEgIt9KvzGkB36Egnero4VTKk8w8U44y3lMnFED++6ySDcGyNSxrtYoF/wAuuGuJGgTmgHUpfcxcP48y651zDUVH3QvcaqpYHLAbkFwoNE2egxEekJvp3j18lJ7AFr+ap3GsnmIZR9pgkUtRJdWskmt2cDUW3Fg3WrrV4hwGxuc+v0fpfkpseltOr1+qjIlqUNF5XDDS0TU4OwrR3B9V7Gz1rDw9zRr46eO3f2dajLWk+vL1zKZ03MPEy7R5nP8A2eFBSzRwWS1iwyqLAVQ13VHt6OZUMeA4HLq3Tvuj9rePw61x88848VyszZN81GUeMFZDGi60YVqB7Gww3qiPoTKXFouRfsVcAONlQ+JziZhJI7SMb88jFzWpvlQfhsnsAB03xAJJCc/WXP115KYsYB69eua6eH5CaSTRlYJToDX4aszD3DIpYCiBZ3IbarGGi5GK9z62v+nNPORtoPXryV14Bw7jagvllzQbVv4wZQLUKaXMOC1ACibreqw9pmvmMu76JhEVtc+9X/l/iPHV/wBpysEqA186xSEEjzeVnQ0LGml7b+szC4+8LKJ4aPdN1dcjnDKo1xPExWyjgGr6jUpKHvsDh6Ylpz38O/DDZjJgkWWeHrpHcp3ofu/p6Yjc22iy6qiHvx+CWmGrJRgQrd8PeazkptEh/wBXkPn2vSegYf4+2FBsr1HU9G7CdCnfG9HSTZNkWRZG17DsLA/TEq3FtwIRgQjAhaM3PoBdiAigs5I6AC+369+mBISALlfPnNnHWzuZeY2F+WNT+FBdD+p/PERN1z1TN0ry7wUPhFXXRw7JPPKkUYLO7BQACepqzXQDqT2AJwqkjjdI4Nan9yjy3HkIfDQlmY6pHP4j7Dso6Af4knEgFl0EEIiZhCnMKplx57iaRPCj3czMqmtrVGc2ew0qd8CLqN5b5kTOy5jwaaGIqquL85OrUQehGwA/WzYpAbpjHh17bZLl45z3lcsXUlnkXYoorff8TUOx79sMdMxuV1ejoZ5ACBkdzlzz+BUxG0GdgBIjmhkHTyup6gjaxYNg+hBw/IqqQWmxyKoPMHwgicl8nK0D3qCksQDakhXB1KCQTvq3IqgAMRuhaQRb6eCeJDuljx3K5zhcgbNReI1jSZQ0sUvsGuuourV6FkdzHHGWm1svh69dSkdICMj69et1yLw/N8VzLOsbyyuxJpdKxdetikXylfM25JoFtsOu5zrJtmgXTP5Y+C8MYVs1IzGvNFGQFJJa7cjX0KjYg2mq+gEnRgm5zTMZGQV4z+byvCsuNEaRrdLEmlS1sNRAJGqgSx9rwOcGC5T4YXzPwt1WXDObMvmA3glmdULmPSQ1KQDv8t7jYHv9cDZGu0KdNSzQi722F7dV+1S0WdjZY2DrUvyb/NaltvU6QT9AcPVcG66MCEYEJO/E7k/wGOah/ZSN50A/Zse+w2Qn16EgdwBG4WzWRXU1j0jdN0v8NWYjAhOH4V8wmeH7M5+8hAKk/iS6ravl2G/qPfD2nZbdDPjZgOo8kwcPV9GBCxdqBJvYXsCT+g3P0GBCXvxc46Y4Eyy7PN5n9kHa/dtvop6bYY87LPr5sLMA1PklDhixUYEJy/CrlnwIftEqkSyjyg/hTtt6t1+ldN8SNG63KKDo2YjqVfcOV5GBCV/xw4gUjy8YB83iNYJ/CtUV2sHUQd/bvhjuSp1ZPstHrb5qK+GMWZXLZnNaxphSQxppOlpfDBsqGDEKKG9WG2o74QkhpIS0jdSMh69eKjeM5JMxxTKB5KaRfEdEB2Zw9smrUFBC6lVi1WeoKgY89Y+OGSZ8RFrZE66dWWtu7Oxuuhgld0bSHZs0Fjv8Mtr9mYTZ4XNHl4liijIRenUkkkkkmtySSSfUnGQPtSQLCIf3foq0kRkcXudcldf+lv4T/P8Aywv/AFW7/C/1fom/dhzVa5iQ5yRUkgGiJlkik9H3tvW1/dqjY3P4WzfaWRzWujs3PMak22vkLHx+YKcbrLgcJy08jLGCZmMk8uk+diWNKLtaJ2vV5Vrc+bDY/tNMLvcAQTk3Qjvz/wCeQySmnborH/pb+E/z/wAsSf8AVbv8L/V+iT7sOahuaIIs3ERIrgoCVZTRHQn5hpogUb7dCDvhD9puks0xf6v0U0GOndiYe0WyKX/wqK5coYGVy8pjfUhtFZ4TSHUDbK2u/MKjHucdJHLJ0oBZkcsW1sJPdmAM+fPJJWODWiJrrgZ6EZm3Pq0XdxzjsvD84qkaYhOZTDbNWrxAWjcqAI3RySm9OCoIA3uHIrDkk6N+XO/19c02stOsiK6MGRwGVgQQQRYII2II3vD1cWzAha8zAsiMji1YEEeoOxwJCLixXz3zdwBslmXiNlD5o2PdSdt+5HQ++IiLLn6mDon222ULhFWUly7xdspmI5130nzD1U7MO29dPesF7ZqaCXonhy+isvmVcIyG1ddSmjRG3etuo2O/X0OJl0YIIuFuwJVqkfzKt7mzVi6FXseosgbeowIXz/zrxf7VnJZA2pAdKbgjSuwqtqJs374ivfNc9VydJKTsoLCKsp/kjgX2zNpGR92vnk6/KO1jpqO3bqcKBcq1SQ9LJY6DVfQQFbDEq6Be4ELk4rxBMvDJNIaRFJPTf0AvuTQA7kgYEjiGgkpRNNBxNG/0hK4WLMGZAJY9QVlRUi11Q84e18ukAEkUThtwoWSNcMztfsBTN5PikXLAOsSKWJiSJXAWM7rq17lzuSaHXpdkqFKwWCWmak/1/MoVUyyZ1HjcjXo0qibHr81ArtQX0xlcTlb92kDuRvtlYrdp6bDGZT7pYbb+0cI8/CytfGeINHcgk+6RGDKi6iGLRoNxvYYna/X0xzdBw5tXStY5hYRY4y3Jwucgd7gjssqRLsdm59Q6hy7lUsx8Sp1YiOKBkGys8b6iB3apKs46c8No9om+AXPy8VlDiG6d61/852a/3OV/9OT/ANzB+zaT/Cb/AGhR/taf1f6o/wCc7Nf7nK/+nJ/7mD9m0n+E3+0I/a0/q/1XXwv4mSGVftMUIi31GONtXQ6atyPmq/a8IeGUhFuib/apIuKyF4DzYd6sPHVmnyyNBMsYeJpKqmcPEwSyQSukkN3G2Oelo4qFrY3xlwu0l+HIe0Mr/C191vRSCUg3sD5KO+HE6tn/ACL4Y+xBHUV960TxgSGhudLAX2LMN+uOqgfc2HIeKu8RpujYXHXGbdYOf0+KkfjDwXxcsk6i2iamob6G222PRq9qJPbFly52qZduIbeS1/B/mASZIxySD7pwqliBYf5QAQNtWpQNz5awBPhdkWnby2TEw5TIwIVM+KPAPtOV8RB97BbCr3X8Yofk3T8NbWcNcMlUrIekjuNQkhiNYCMCE5/hTxfxsmYifNl2rt8jWV3qv3h6+X3xI07LcoJcceHkr3hyvKF5s4j9nymYlBpglKdVbnYV6Gz+dDCE2CimfgjLl87jES5tGBIm/wDBzhITLyZg1qlbSvsqbfza9v4Rh7Ft8Pjwx4uaYeHq+jAhV34hwF+HZkAXSautbIyuT+QBP5YQ6KGe/ROtySO5Q4Sc5mMvD81sC7abpBu5uiBdEAnayo74YBmqDI8cvV8vVu9fSMaBQABQAoAdgMSLVSlyuXmy/FNM4V3md2tWvQjWwYgAAN92Af8AvOu+MDjYLaaXraP9wW617ZKIWywuy/tz+Jv3rXzEztMsavQYPszlUv7RmTv2vYVt1rEUMvR0cRN7YBkM/h6yV3hhaynfIW3Icds9B5KA41yvmI0aZogoFlvvF2AurAPViAAFuywut8PpeMUz3iJrrnIDI7/Ib3todVz/ABnhsNVI6amyduLZOyJxDlpn481XMba4tbMvCXZUBUFjQLHSN/U9hhksgjYXkE2zyzKkij6R4be1+ampuT82i6pEjRKJLNKoC16/XtV9RdYy2ccpJHYGEk5WAac+zs3vbqutA8KmaMTrAZ3z0t9VavhNmXYZpWdiqrFpBYkL5m6A9Pywcd/+Pl/y/wC4KxwdxLyCfVisfhxlZ3zv2iNFWEakkIIr71ZJGAU7gCRYelnzDtqxeoGYYxnoAOvIBdLxGQCGKPD+UOv23vkmVzLAXymYVdNmJgNYJX5T1AINfni+VjuFwQvnbgWSE86ZdnCpIdO/ypflX0Uk7j1Fn13jWSxodYHcjvyJv9F9E8suWyeVLNqJgjJa71Eotm+99bw8LVZfCMWqksKnLF0BBBFgiiD3GBC+ceZOGfZc1ND2Rzp72p3XehvpIv3vEK5yoj6OQtUbgUCu3wk4h4ed0E0JUK9e48w27nY/qcObqtDh77SW5p0xdK9Nut9PUne8SLaVD+MGbKZNI/KDLLuO5VQWsfQ6LPv74Y9UeIPtFbmk5hiw0YEq+kOW8l4GVgjojTGoN7G6s373iUZBdNG3CwNUlhU9GBCpPxL42sAgR2IjdmaZKUiSFK8VCGrqjGgDZNAA3hCVHI61he1yqVyPDlPtOWhgeVWaZ5WXWWKrG0vgR3VBdCB2Vjq8ydQbCZKMOjcQW6nl1X+CdeHKwonO8LiQyzLGolkZS79zXhr1PQaVUUNtvXGTxz8BJ2DzClhJxAJXc1NUwNkUrmx1H+sZnce4xTpRemhH8gXU8I/Dv/qPkFNcy3IIkVnZnhZgtXr0mNiSBvqroBdljjmeGubE8vcAAHWJ5XBHhz7FmUUrY52Occs/Kyy4HyzB4EJmy0ZkC0dSkEgnYshHz1Vkjrq6DDq3ik/TPbDKcN+fkeWthysq1RS0xmc5jQR2c9fiobnDln7tFymXjCsW1ONTFTR6tvpTrtVAjtjR4TxX2nOqpTcDIZAHu3csmsosmiFozNydx+ihmz4k4Ih8eaTVmyoLjd/OzBW3NLpGv+0AMT08JZxi2ACzL5bZAXHXfLszUta7/tHZqe+EX/XP7Mf958aPHfwEn+X/AHBZ/BvfPrmmfwnhkUQ1xoFZ1Goi992bp0vUzb+9dAMaPDvwkX9DfILSkJxFaOaeJRQZaRpnCBwUW9yWZTQCjcmrNDsCe2Liic4NFzovmyLiTRMrA+ZJSUoWD4e62DvRIB/yxHZZjYvauNgPHVfU2XI0rVVQqunTt7YkWqtmBCMCEnvjLktOZil3qSOr2q0PQd+hH64jdqsjiTLODkvsNWYpHl3PeBmoJdWkJIpZqulum23/AAk4FNA/BIHL6OAO/TEy6RKr40OobJxgm0Ryb32JjA37/KcRv1WVxI+6EtcNWUurhOV8WeGImvEkRL61qYC69rwKWFuKRoPNfTGJl0q4uOeL9mn+zmpvCfwjts+k6PmsfNXUVgSi180vOUuL5vNrMGz0weORekWW+QhT/ueppxfbbHOca4rUULojGBZ7L5/xXI56e6rstOxs8kY/K63dYI+K/DpZcnFOELyRFwXXsh/eX5dyqWa236DGlw6qdVUrJnDM626iR8ll10YHYDn2Kr/DDLeJxSJh8saM4PralCbHXZgK27nsMXm6qnRg4s9c/Xmnxh60lycU/Zn6r/eGMnjn4CTsHmFLD74Sn5iiZ8wix/OQwX6/aMzXXtihC9rKOJz9AwX7M11HCnBtNIXaYj5BWXivDppGirQQImD2FrXQ0ECugN9Pbb05CCeJgde+otrpvusMgrq4dkmjZLAoRaSVqtWqzQ2+vTEU0rXg2/iv3WslAsuLj/CZJY6iCX571Ab6pVY1YPVPE9N2H1E9LUsjfd5O2nU0j4G3cPFHNJ0VWzXBM8nCPCm0GVZzJIF0bx62YkUAL1U+1HTt/DjapaukdxUPZfCW2F7+9a3Pllyvn1qlVxvNM4brr+EX/XP7Mf8AefG3x38BJ/l/3BZnBvfPrmm1lfkX+yP6Y0eHfhIv6G+QWlJ7x7VVviXwiTNQQxxg0J9TkVsoim33/i0/r+WLZUErMbcPNI7I8NaaeFAPOX0rpB2uxRAPQdSdt16YYsxpJGBu+vz9ck4+X8zNFkfsy6xJEZ41kVQNXguAKEgYLqLeUEEaQa6Yy+L176KFjmWuXAZ8rG5yI0yWxTRXGE7egorjnG85BncpEublMbkGQNHl+hcLVrECLJA23w3hHEJaukdLJa/SBotpYi6uRU7XSlp0DHO8LW800cbSpJc/GvLj7PBLvaylAO1MpJ/PyD+eGPWfxFoMYPWq9HyAkbyLm80iKixElBdNKzKAb6C1697B2wluariha0npHcviqlzBww5bMTQE3oar9QRYP1oi/fDSNlTlj6OQt5L6DjgizKRysnzopG5FAi62PviZdG03AKV/xo/2qH/uf/vbEbtVk8S95vYufJcA4fDlcvLnpZQ2YDMugbALpsGlJ7jf39sJlukbBCyNrpN1HmHKJxHJjJSPJGZYrLgghvFG3mVe1dsJlfJRhsQnZ0ZuLp84mW4vGG2BCTPJTpDJn4JX0+Ua5Q2mq1IdJPoTYPascx9oIJJYKZ0YxFrnMta+dwRl2BatVYVT36Bwa/xH1TCysw+y5jWkkykElH0qHDDToUMRQIF0f3/ehP8AZ2XFSmPL2ToORF9e26oVIsbqhcAzGT4TmSYJNMcrLrWTW58N0jdBEUNAIWctqBJ0VteN/RUzIxuvq6cKsCAQbB3BHfCqZcvFP2Z+q/3hjJ45+Ak7B5hSw++EtOMSTQyfaI41KAMviOhYKTmMwKBBFE6gPzGM1tGKmiia6+HAL2Nr9uRW/wAP6KSEwvfYlxyvrkPouT/ldmv+x/8ATb/88VP2HS/zeI/9Vf8A2VFzPwXv/K7Nb/stutRMa/8Anwh4LRjUnxH0TH8Op2C7n27SEHm3Nf8AZdL3jbp/58A4JSHMF3iPolbw2B4u1xI7lxcQ51zifhgZDsfu229j5+h9fyxPDwGjcdXA9o/9Vi8Zpp6NnSwjEze+o6+zyU38MslKozUskRjSVY2SkKoQWY+Qfu0RXtWL3GWYOGvFybBuZzJ9oZkrn+GBxlLy218+rdM3K/Iv9kf0xp8O/CRf0N8grknvHtXFzLmzDlMxIASUjYgD6HFwqJ7sLS7kkT8P5Yk4lC0jL4YY2SxUiQmlPYVr1Hc1ufphgWfA4Xbj128P1CdXMOb0WdaIqC2LggKNySWsCqr6b45P7SEyzRU7WknM2GpvkPJblPkC5UKIifjy6POI1RXX02L2LNEAV07/AExrcEidFwyFpFi57ndwGFTxixnedmBve51/km3jZWcqF8Zo7yUe/SdT9fJIP8b/ACwx4uFSrx+5v1rkjlzWehSsgNchiM00zKEkWPzDykElW3+VSBqOENzskBfKwezra91Refo2GdlMjRs7UzCO9KGgNNnckADfa+tDphDqs6sB6U31Ty5e/wBly/8A3Kf3FxINFuR+4OxLH40xEZiBq8piIB91Yk/3h+uGO1WXxIe00qW5QbN/ZIkZclLEVHhiRyrKpJ2ICEHt+nfALqxT9J0QBsRb1sojmjJLFxXIBY4kDNC1RLpB++6+59/phHaqGZgbOywA7O1N/Eq1UYEKj/FHgqyZJiiAFW1GqWy17k9fmIO1k+hw0v6NzZB+Ug92/wAFeov3hfAfztLR26t+IUfwfMnN8KYKAZHy7w1SA+IFKoBZ0qS4Wr9VO2Oai/7DjMtOfdkzbyz9oeZHbkqzgZae+4Fj26FKSdiWOuyysR5iQQ261ZN9dvbV+nRLCOMa9/d9Pl4ur4ScVaXKtE5YtC1Ak35WsqLJvbzDoKAXD26K/SvLmZ7ZK3cU/Zn6r/eGMvjn4CTsHmFeh98Kp53RNmEy8kMrQ6C0jUyR6tcTIoYVbWobbbqPUY5nhtZDR04kc/EXZFt/dFzmB2AeKt3eJA5mRGYPWqTx/JpDmZIka0VgAT2sCwf7JJH5Y6KWzCbaa/C66qlqjJSiZ/I37rj5Kc47xUcOSODLRhpnBNsdh6s29nfoNthQrYYwOG8PHFS+qq3kRtIFhqSdANhlqe8rm5ZZ6mcMYLudnnoAPktWQ4inE4pVlTw8xDvsbrrRB7q1EUfqOxwtZRO4RNHJC/FFJzy0NiCOY2I8tSmqJYJi14s5pzGxGvxCieXYYJJlXMkiMqxqj5iqliprcDQHN+2N9mEXc7QAnLey6DiVQ6GDEzc2z6wVd+Hz+HLJlkhlSNNPhsdRj0LFGoAc3bAitz69d8cvxSqiq4ROH2dpgvsCc7eBXLRtwnDZXDK/Iv8AZH9Mdrw78JF/Q3yCqye8e1Uj4tcZVMoYFP3kjKCBq8oHnvbqDpAq9wT6HFp2ip1TrR2G+SX3K3LrzRrmh8iZiJdNFi/nAfp+7aknfo4PY4bbdVI4Cfb5EW8c1a/ijxAnLrFuGzEgsajaou5N2VBFICLo21XvjneEyCp4rLWn3ImnCev3W8tc3Lf6EyYIBq8gHs3+CufKfBkiy+XLRIJQurVo0sC43u9w1Up+mOiibZgB1RWz9LO9zTkT4gZBT+JFUS/+NA/1OH/4gf8A05sMfsqPED+671jwLicrRZR5+HzlYlAikicmxoUamiDC7oVqBHphB2JYpHFrS5h6rJcc4mE5uVoGcq5LkOpUqzEllogHYn/+4abbLLqsPSEt3T64CpGWy4OxESWP/CMSjRb0fuDsS/8AjNlSYspJqDKjPGT3JYKb22/6Nr96w1+yocSacLSufkSbJw5VZDLlYs0WOp5jqYKGaqUsK2rpV7XdYaC0a6pKTo2x3uA7rUDz4B4kUq5iedjYZ5Ymi0adJULaKN7Y+X098IVBV5Oa8EnutbyTwy04kRXF0yhhfoRYxMtkG4utuBKq78QFlORnELBSVIY1Z0nY16Eevpe4NHDJHYRci43HMbq1RsD5g29ifdPJ35T4qrcmzxT5RKVYjGSswVdOltiWoEAg+VjuQRqBvcY4/iFIYOLtbK84H2LHXubflFze1jl/Lk7rTg9zmHEPaBOIde/rdRvxH5BnaY5jKqsiyftFZ1Qg1ROpmVabrQqm9AduxIWTLT3Nx69brzkwZjhcTT5pgiNN97Aqq7qKCqS6mhbEuCLBFDVbAA0StYIG323TSyechzUYaJ1kjPdT6H9QQR0xHPBHPGY5Bdp19BWWP0c0rRxGFEUUKJNDqexP9AcctxvhFLT0hkhZYgjO5OWm57Fahlc51iUr+b1rOSMF06gsgB0m7AskKT/0gcEeoPscajiJGtcNHNB7rLqOFYX0mDkSD43+akuI5fL8SRH8XwZ4gd7G17G1JoqTRB/L1GMGjq6nhDnxGPpIn7Z7aEEZghYtTSSwSh4JaW6OHLy7itcceX4dA6RN400vzMSCTd7muijeh3P5kE01TxadjnswRM0A0G511J35ebqOifK/Ebm5u5x9eAHkuLk7h6STEurFY42qr2Zx4QuuxV3/AEJ7Y2qiTo6eV97WafE5DxWrxkjoWM5uHgAb/JNHIQI6Bvm3Iu+4JBG3oQRirwrgtJNRskmj9o9bhubb8rLmZJXBxAK6M5mkgiaRzpSNbJ9h9cdNHG2NgY3IAWHYFWc613OXzlxXPSZ7NuwDPJO9olqCR+AVsNhpW+u1k9SU1WWS6R1/D15p9cK4EmXycMJO8S2XCgnVR1kA2d7Ybb0avDKhgdC5rjYEG5GVutakYwWAS95+zulctGAn2pmDlgpcxgUW0FgepAFEUwBtd8cx9m6YYpqi56FosBpjdf2bga216iRmtFhe6aONhs46nk383wTT4U0hhjMwAlKguAANJO5GxI26WCQax1rb2F9VRlwYzg0vlflsuvCpiV3xqzGo5WENROpiCaXfSqkk7bebc9AT64jfyWbxF3utUvnrzOaSXKcSjEaGMtAsmxVWGr5TW42qsLqcipne28Fj8uSXHOR+0cSnEPmLyhF7W1KlWf4tr6d+mGHO6zKn26g4eae+Zjdj5JdArcaQd/z/ACxMt9Vn4m5LxeHy/LcTBx7bi69ypP64a7RVaxmKEqg/D/P5qngycELuzh3llGyrQAB6GgbPfqdsMF9ln0cklsMbR1krr+IfG43hXLtmTmZlk1lkVFjX5wVGnfoehLdOvXASDldSVkgLcF7nXqV8+G/EfHyEJu2S423s2vS/crpP5jD2m4V6lfjiBVnw5WFjIgYFWAIIog9weuBKDbMJNcThfg/EC4BOXkssBRJTsV72rEXvf6g4z63h7a+mNIcntziPXu3v/Xay0JyXj740dUg69n2690xlCZzLtCyiSKSMFWZ2pu4sghxvRsH16VvR4NxEytNNUZSMyIO4HzG/j2U5oha4zBSX5o8ZcxJFORcfkFFzS2HRPEfzOisSy6hY1daoDaJKxZ5HYsJ269j6+Sy5S5kkyGY1ga1PldAT5ga9NtQ6gkV16YAbJsMvRm403HzCe65lMzBqiYMGUMtH6Mt0f1F77jEVXTtqYHRO/MP+D3HNbDH2IcFT+beHGaHWoOuLU1eifjHlFEhvNRNnzUT0xzPCJT0bqOTJ8ZNhzF8/DXsW9w6qEMuZ9l/wO30VIyeVErqhIAbuRfQE9O5NUB3JGNRtycl0NRL0MTnkXtt6+PUsZ4PDZk2Olitr0NGtvY4VwzsnRSY4w8i1xex2V95Y4YYYl1fO5DFSBsTso3ANgGiNgCzDesZPFHumezh8XvON3dW4HcMz3Ll66qE0pkHutyHzPft1Ln5y58+xs2Wg80saUXZQRrOmh1G4BLEgVYC9zXVRsbEwRs0AsO5c7NUgOI3S+4nzBm+IvHB52BIqENepupZthe5J7IoqqAou1VRz3zGw9dfrTldX3lL4erl854jszrCiFW2UGU6tfTelGkgdPN7YcBmrUcAa65zsrLzVxlIImkcqYkF1tbMDagE7Xtt7/THNcTqZa6ccOpMyT7R2A3HYPzeHMLQaBG3pHqjcg8Ikz2bbPZjdQdSg71vaIARVKNyevTuScdBFDFDGymg9yPf+J+7vXdkrNjTxF7//ACSD+1nLtO6bmJ1nowISb5p4vBJxkHMEHLwkI1guvlB1eUX+I0QAdxiIkXWTPIw1IxaBWniOWy8cE+YTIZOaJVDRNFGja7JB1bbBRRJF9fasKWjkrbgxrS8NBG1kvORMp9o4jDarQcykDygabYUB0AaqAwgGazKRvSTgntT7Tezt17fp+uJVvLRnYBIGjf5JEKEX6g9Nu4J3J20jbrgSEXFikNwPiGa4fmnSEKZifBKldQY6gBXQ7mqO3XEIJCwYnyQSFrddEz8vlszJGV4g+UiWX7vw0S2t6CjWW0hiTsAD2N4fnutUB7m2ltnkq38Ls02Vzk+SmNFug7a09Lrqu/SyAOlYRhtkVVoiY5HROTYxItRGBCieZ+BpnIHiYLqIOhmF6T/kehHcYY9mIeXUVYpqh0D8QzByI2I3CVnBuLTcKm8DMhhBqrcljET3U/ijPX9drsHM4nwz9oETRezUt7hIBpn/ABf8HLSaSNsLelizhPiw8j1cj6N04vkMpno2kmWNmK/dZiP5ujVbDala61HTvVDvTo+OMIMVWMEjdbjW3z6vDkqk1K14uMwfmlrmvh1nGjdkkyyqBYt5S1LZJVUiJNgHygk12BNY0qKvp6sXjOY1B1Hd9Lqn9yMWbz4Bbc1nZOHLlYcsywzCINK8T6vEvX5jHLGG+Zm8rggeWvlGLpy0Uc8nRgYNfgeoqZ4Fz6ZZBHnBWsgB1GmiPlJA3BJF6h0NbDc457jFDJiFZTZSMzPWPnYeIy5BWKOsxfu5Bkd/Wn1VibgsaZlp9B2IYLptVPS1RfnYnzAEUhJIBpSKv7YbLE37sP3z8rbNO5zy6xtz0stySrmfCIXn2RqdyNh3fHJZ5bg0QzX2hQR+IIR5LIa2BqwQfwGqJsGhpCP42xkBc4WnHs4bZX/i9b+KPvUxh6C/s897fw9nyy0yVV438QWUsmSTRWpfFYkbbg6UGwNiwW3A+pGNDg/DnQAzzZyPzPVfPxO6waqtucEegVN4bwqXNSCOFWd2aybJotdlmPRQC36Gt8beqoMa57svX/KZHCeR8rlVV52M8wvV4b6FGrdgG2ZqU6uovT26Yo1PEqWneI3uzJtYZ26zy8+paEVFcXP0Vp4nxSHK5ZhvHBGAAbssK6DfUSTtudRN/XGXV8UlrJRR8OGJx1I252Pz05K62NsbcUmQCXfDsnmOM5rU48PLx/Kp6ID3I6FyP+KG+tQ0MXD4jBAbyH/yP/8AyOr0eq3EzBapqRl+Rh1J/iI5BOHhmQSCJIo70oKFmyfUk+pO+L7WhosFQlldK8vebkrqwqYo/mDii5XLyzN+BbHueijqOpoYQmwTJHhjS47JTfDjOqss75iN3M40iYxvIoJYlw9A2GNWT0rfqcRtNisqid7Ti4a7qQ5zMeTjlSJZcrM4A0xkmCdSTq0jcKQD0pSLoXd4U5KSpLY2kC7T8D67ln8GOHHVPmCNgBGnTcnzN7iho3/iPphWJOGs1f3JqoKAF37nv+mHrVWM3QkAkjcAGia7bkDf3NYEJOfFnhXhZpMwgIWYXqH761+hrSf1rocRu1WPxCPC8PG/mpLJRz8UMjwRrFFOkYmkeiBLGT5o1XfV26jrZ7YMypmYp7losCBc9YUZzhkwvh8QymYaYrLolkIAIkUgqdIUKB0FVXy7EE4Q8woqltrTRm9jmmry7xhM5l0mj6MNx+6w+Yfkf5ViQG604pBI0OCksKpEYEKP41waLNJomWxYII2Ir0P8sNewOGangqJIHYmHt5HqIS7i5Xz/AA+YLlfv8u5Nxmgtt39UI7/hI/QUeIUEVe21QPbHuyN94dThkCPiNlP+4IL4Tg3LDof6Tt2Fcub41ncjM8eaiEsTMxUAUVU6qVW6MtDod+vQUBmycBpXMbgeYpWge1nhcRvcZtJ9ZqUwyO9qD943caOH+Xcda3Z3lqDOqk0Ylh8RQ+p/NQJBshiRtZJAYHynSDtijR8Rqoar7rUPa6zsJN+XXle9srjMnMhZtRQxyAvAIPrZQE/wzzpZ1UwaVNeKZaQtaEWFBa+gopd7XRs9WCLYr5c9lQbSux56eu8eKYXAXzKxxBwGVUAfMEmPWbZRpi0m7IU9Rs112xxVZwx1O2WrpnkNGlsrgkXsb6C+4zt3raZJezXBauY45pYzDKDCk7LGs4+92YtetKGkMq6Ls0ZF96noOFkSR1tS+4IxEnsyuSb5ZbWysmSvxNMbctslwRfDDKLTvO8g06gpZVVqHXyi9NGjW2+OvcWtGJxsOtZraRl9yt+d4jDkIK8FlQPpCQjZ2bWVtjRfybkmwK7kDHIsq67ikpghkaxtiSb2yFgbkXOulrXvmLLSbCyIANaSdgAonhXEs/nZBImXUQICyoxNEjYEuB8wugoB3vawCNBv2eo+hMbHOLyc5NBbcNbvfmfG2th7HxAumIBtkwZm/wDNsFs4fyVm89KJuItoWtowflo7aU3A72zb+xBsbFLTR00XQ0zcDdz+d3adh1BNxQwnG4437fwN7Ac3HrKZeQyEcCaIkVF9FFWfU+p9zviy1oaLBVJZXyuL3m5K6cKo0YEJVfE3iTZvMw5DLmyG83StZ2FkWfItk/U7GhiNxvksyteZHiFverJHO+Qy8MLKzxAiPxcqNbKw3bXGwba9VkX6UDWFvYKyCYmBu2lx9EsudeLNmZkVcy+ajUfdsY1Q29ahSqpJ2XthhPWsuqk6R4AN/wBU4uVOEfZcrBCR5gNTkHbUdyPm33PuNj02xKBYLZgj6OMNU5hVKjAhQfOXBBnMq8VDXWqPYbMOm56X0v3wjhcKGeLpGFqTfJvExl81H9olmjiRyxVbIDgafMnuPKSBfb6RjIrGpZMEgDyQPmr9mUWfL5gZuJcnl9QkKRp943iHySuFBA6UetlWBIC7qBlyWk6z2ODxYfHtUDy9xGTg2efKz2YJGG4IoaiAsm9Cq2b2B60BgGRVaF5ppTG7Qpvg3uMSLWXuBCMCEYELTmsusiMrKrgitLgEH2IPbCEX1StcWm7TYpTTZDi2RsoA0Vn7uvERbYCkI84XoFU0ALNDGbVcNoKi5nhsf4ozbxacu06rREQkOKGbM6iTLP8AqF14OeWvRPkrYNdKwOn8mHzjf0xjH7OwkH7tV2BGjgRfvGRHcU77tWCxMV+tpDvmvc9z1lHNPDn9qGlWZVGkgr5UmC2CAQa7DEzeDcULCz73GQdi4n/cwqs8Oa6xhdf+n6LLJc9ZUKY0gzrAitEh1rQGw+8lYAeww2XgvE3AB9XGBpYOcMuxrAnRte42bC7w+q0f8uJiAmWyappUjSWvSNt1VQPKOpw0/Z+kb7VVVF39I+bjZWBS1h/+sNH8xAUny/wriGbmjlzek5e9TRMgEbKVr5CLc9GGrofTG1TcPo6fKCC38zzd3dsO7ZRuDYhiM5L9gzIcsycz6yTQVQBQFD0GNBZy9wIRgQjAhVvnnmZcjASKMr+WNbHXuxHov060O+EJsq9ROImX32S/5L4bnYGGfGW+0CRW6tT+ZhbjVvbbm97DHDACM1Qpo5WnpbXv4qT4vxhcrkw3DpPs7CXXLBMg8VtZNCmvYUfWwNm2ol+Smlk6OPFFlnmDrmob4XcFOazbTy2yxHWS2+qQmxuepG7XvvXqMI0XKr0MRfJjdt5p0jEq2V7gQjAha5V2sAFhZW9t69aNelgYEJT/ABV5ap/tkIJR9pQAfKw21fQ9PYgeu0bgsmvpzfpG963cscyLmqT7O8ucMLRE6wIpEoUZdwdt+ik77ddi/Un084kyt7VrdR7V0cQ5YGcUwrIZ85HQmzTkhEKrtGKG5OwNAkbsxugS18t0+SnEow6u3PyWPw/5mbKuchndSMrVGzm9P8BP7v7p6b10rCtdbIpKWcsPQyajRNDD1oowIRgQjAha8xCrqyOAysCrA9CCKI/TAhQSQZGGFsusSuhYq0Wgyl2pjTarLbIRbGgEA7DDQGtFgE0y23UfDmMiY2YcPUaFVtAjyxNFtPRXIWup1ECrPbEfRxnPCPAKYcUqbe+7L+b9Vimb4c8ngtk4tRRmIEWXk2UWbETORY6WKJ26kAgZED7o8AkPE53eyZHf3E+RKk8zBlMyqQywlRQ0q0bxjqCFDAAdVXy32G3TD3Ma73hftCiElyp8CtsPTl7gQjAhGBCi+YuPRZKEyyn2VR1c+gH+PbCE2UcsrY24nJE8dzGYzbSZyRG8Nm06tyqeignsP6k9ziO91hTGSW8pGSunIXHkzCR5edikmWGuFxIU1qBvGxG9VW24IXp5d1Cu0k4eAx2o0VR4lxXNcTmjRqd7IRV2HmN/TYUL9ALwlyVTfJJUODU7OXuCrlYI8um4Td26Fm2N6Tex377UMSAWW5DGI2BoUxhVIjAhGBCMCFzZzKLIrI6a0k2dSdqr0P5dK9euBI4BwsUjea+ATcNzGpC6xknwpVYg0b8pYbhgNvcb4iIssKeF0D7t02VpihHEspDHk51ykUP+0QkkV316hu/c+YgE7kgjC66K4LTxgRnCBqFzca4BJxXMeLl/LCkYj8eXbxmXVTDa2DEqur0336YPe0TJoDO+7cgBa53WHKfOsuQc5TPB2VX06idTRev9pB19QOl7DAHW1RDVuid0cvimxlM0kqLJGwdG3DKbB/PEi1AQRcLdgSowIURmOaMnHP8AZnzMSz2q+EXAa2AKivUgivrgQoXiHE8hmjOBnIDXhhq8OTQQ7KDThl3aQLdd/fCEXUb48Xr6rzPJw6OGWOXMqkaMsT0yRiNg3iBfIqhSSNWDCk6FuHDt4deyz+25GKQ5VuIMJHGnw3nt/vF8tFvMCQwIo+mCyBEALXPiuTLpkYJwhzOVMmWBeRWjjWRQoBLEx6Rar6g+vUYSya2ENI6ur6WVo4Px7LZsMctPHNp+bQwNX0usOU6ksCEYEKs83c6QZEaT95MekakbbWC5/CvT1O/TqQ0usq89SyIZ68ktM1wnP5xVz2YR5YtQbQp83hkgnw4/3SOlbmr364Yb6rNdHNNaR4y5dSvMkkGaCrEHzWXbwwIEAiihA6l2FEkDfRvRVdhscOyKv3Y8WbmMstAPXJKjj+WjjzUseWJeNXKoepPYgevmsA99uuGLHmaGylsaa3w75POUj8aZFOYfoCf2anqL38x717D1xI0LWo6bohd2p+Cu6LXr+ZJ6m++HK6ssCEYEIwIRgQjAhRvEuERzwvDN5o29eq+4Psdx6fTCEXTHsD2lpSU5h5el4ZOpdVliJ8jMCUcfusB39v64jIssSWF1O+9rhXPl3m1c0ryzRASZRWeGNHIVtQ0qoj7tdIDRrX2vdwKvQ1IlBcRm3RcsuQykHg5XNw+Pms0+uZ49miLmxXcCzVCrAY+gLdMimuZE0hjxdztepVufOT8HzcsUEwZQRYItWFWNS9mF9u+DMFVTI+lkLWm4V/5d+JmWnpZ/uJD3O6Hr0bt/4q6jc4eHhaENbG/I5FXaGVXAZWDKehBBB/MYcriomb5QzZ4nNmUdBBM8TEDMzxkBI0Q3Ci+HJ0OzHptgQuKTkzPtkxlm+w3DFFHC48TU/hzQPbuUtAVi3RdQLEbirwIWif4d5zMGQzyZVfGzDTyKBJKl+GI0XQfD1VbNZIogbGzQhYR8i8SAljZ8o6TNltcjSzGT/VhANW8dFn8OyCdi3U9cCFjnPh3nXjGXDZXwozmmSTVIJHOYSZV1roIFFwDROy98CFa+UuWJspPJJLP4weCGMFtIZTGZbFKijR5hRNt1vtgQpfjXMWWygueVVP7vVj0/CN8ISAo5JWRi7il/xTnvN51jDw2J1Hd6Bf1/sp0I6kn2PRhdfIKg+rkl9mEd618ncDyVt9oY5jM+C8skZ3EOkqCrXv4ttW90Q31KNsiCGO/t5utc9X6rs5S4oo4eJXMkZyZZl00DLG10ltsylhV+qCumFBy7E+CQdFiOWHyVR47zW2YtcvGcv4v7ZY3JEznvpAFEnrW7XveEJVKWpMmTBa+vWrp8O+Q2hYZnNCpB+zj/AHf4m/i9B2/o5reauUlGWHG/VMNIgCT3PU/ToPYf5nD1orZgQjAhGBCMCEYEIwIRgQo7iPC4pYWhlUyRsarqVs7Ueoo732wEXTXsa9uF2iUXNvJE+RczwFmhU6lZb1x15rauwq9Q9LNYiIsseekfEcbNPJbMj8QyNMk+WjmzKKVjnNKwu+oA369q6t0s4W6Vtdu5t3Ddc3InDTnM40+YJdIrlkJF6j1UfrvW+wqt8IBcptIwyyF79s1NTmDimUzOZaBYpVkCRSIDcjMRpVlXqx1AE7/NfbBfELqw4MqGOcRY3sCuLNcvZnh5kbK59LiUPLGHKMPKT+zJKuNJFXub6DBa26jMMkN8D9NR+i84b8TM6ikuiTKoALFSK7WxXaz+WFxFIziElsxdTeW+LiFh4mVZV7lZAx/JSFH88LjUzeJNvm1dv/OzlP8AdZj/AMsf/uYMfUn/ALRi5H13rXmPi1lgp0QTs3YNoUfmwZiP0ODGkPEY7ZAqKzfxdc14eXRfXXIW+lUFwmNRHiR2aoyXj3Fc3MkBdoGk+VaMN1ZsMfN27HfphLkqMzVMjgzS/curhPJUfgiadZ8xK0jxmCLSNLLrB1uTdWt6rHUCjhcKeylbhxPuTciw71YOAPeUCCX7KclIftCwgN4ipuLKiySALYXdNYN7A07FZiPsWvbCc7KPznMmTy+afPR3Oc1Dp8OwChGgUykbKwXqbNrsCDguAbqJ88UbulGeIKoZ3iWa4nKkSL5RQjgjFIig0CQNgFB06j0vteE1VJ0klQ7CBly2CZHJXIseTKSzfeZg3VbrH9PettR9dsPDbLSpqRsXtHVXWKOrsk2b37egHsMOV1Z4EIwIRgQjAhGBCMCEYEIwIRgQtfhV8tDfcVsbNnb1O+/v3wIVH5l+HMGZt4P9Xl38tDQx7Wo+X6r0vocMLeSpT0LH5tyKXuYyef4VJqBkiF/OpuN/S/wn2DC8NzCziyenNx+il8nz+Zp8uc4AIYn1kRp8z76WYauik6tr3XocLi5qZtbicOk0HmtfPfFlmQFZ4MwHa1YRaJohbEKT3UXW9fTvhCbpKuQObkQb+IWfKmWdeFZ+SNC7ykQqFUsSDQcaR6KxN4UaFLTtcKd5aMzks/h7wlRDmM1LB42kiFIzHr8xK6iR7WLNWAD9MIOaWjiAaXuF9lIwcByUefz0UixghVaBJm0R+ZQxoiiQGOna9h9cLlchSthiErwR2X0Vf584UIhl5EgSJWUgtHIHR2FbruSB169qwhCrVkQaA4C3ZorbwzOhOEZeUTpkwfJIywCRnKsVG1/MwWySD1OF/KrkbwKcOvh7loy0DZ6DIZmF0D5R9EjO2mkUimIO1lQCf7WDUBI0dK1j2n3T8Fq4jzXlYsxn4X1TZeXSwWPYa6USAMGGzEBie519e5exKa+pja97TmOr4qoZnmF3esnEMsHUxmOGyXBJIB7luo1AA7nDSqRqHE2jFtslNcufDWaanzJ8CL021n8jsv1P6ejg0lTQUDnZvyHxTT4JwOHKIUy8YQd32LN1O56mrPXp2w8Cy1Y4mRizQpNUAuhVmz7nCqRZYEIwIRgQjAhGBCMCEYEIwIRgQjAhGBCxdQdiL/8A1uP54ELVJB5GWg4KkaXNg9diSDsenQ/ngQRdVTjXw+yUxsK0LHvHsPxH5Ta/07YaWhVJKKJ+1uxU3P8AwrzK7wyxzLtR3Q9OtGx/M4bhKpP4c8e6bqMy2R4tkf2aZhAb2QeIvazpGoA7DerwmYUbWVMPug+a5OI83Z0qIXleIozE6dUT6mJLaqIPUk1WELtrpr6ma2E5WXevxDm8VpWiicPCsLI1lWCliCbPU6iD2OFxZ3Un352K5btZRXMfND5sIhWOKOO9McYCqCepwhcoZp3SgC1gFjlmzc2WEEUcjwCQv5ImYaqrdgD0Hb3wXSDpXR4AMuxSeR+HeekO8QjG27sB19hZwuEqRtDMdRZWjhXwsjUj7VmCx2+7iFdWoWxtiD60tb74cGc1bj4c0e+bq88E4Fl8sB4EKpa0WPzn5diTv2s79QMOAAV6OJjPdCkBlxYLeYjcE9jRFgdAaJ3HqcKpFuwIRgQjAhGBCMCEYEIwIRgQjAhGBCMCEYEIwIRgQjAhGBCxaMHet9t/p0wIWLihsT1H9en07YELkzmdZJokAFPd3129MCF0TZONzbIjH1Kg/wBcCaWtOoXPxTMeBCWjVRVUK23IHQVgSgW0XWSfLvXr77HAlXuj69b6+1fpgQslFbDbAhe4EIwIRgQjAhGBCMCEYEIwIRgQv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20" name="AutoShape 15" descr="data:image/jpeg;base64,/9j/4AAQSkZJRgABAQAAAQABAAD/2wCEAAkGBxQTEhUUEhQVFRQXFxYWGBYYFxcYFhQYFRUYFxgXFxoYHSgiGholHBgUITEhJSkrLi4uGB8zODMsNygtLisBCgoKDg0OGhAQGywkHCQsLCwsLCwsLCwsLCwsLCwsLCwsLCwsLCwsLCwsLCwsLCwsLCwsLCwsLC0sLCwsLCw3K//AABEIAKgBLAMBIgACEQEDEQH/xAAcAAABBQEBAQAAAAAAAAAAAAADAAIEBQYBBwj/xABFEAACAQIEAgYHBAgFAwUBAAABAhEAAwQSITEFQQYiUWFxkRMygaGxwdEHQlLwFBUjQ2JykuEWU4Ki8SQzsoOTs9LiNP/EABsBAAMBAQEBAQAAAAAAAAAAAAABAgMEBQYH/8QAKhEAAgIBBAIBAwQDAQAAAAAAAAECEQMEITFBElETBSJhFDJCkSOBoRX/2gAMAwEAAhEDEQA/AK7LSy0TLXcte+eKCy0stFy0fB5A37QEr2Dc0m6VjREy0stWXFLltiDaTIsRG+o51Ga0BbZzMggBAJLE9vJRqJPuqZZFGPlLY0hilOXjHcjZaWWjFdvAHzFcy1SaatEyi4tpgstIJRctdX8wSD5jWm7rYSq9xpsECSI5UzLRLOHVQcoA1G3fM9/Ku5aiHlX3FZFFP7XsCy0stFillqyAWWllosUooAFlpRRctLLQALLXctEy13LQALLSy0XLXMtAA4pZaJlpZaAB5aWWiZaWWgAWWllouWlloAHlpZaJlpZaQAstLLRMtLLQAOK7FPy0gtADMtILT8tdAoAZFKKKtsmijBt2Um0ilFsFlruWi5aWWqIBZaWWjZaWWgCPjLTG2MjZWneJ7CaLgg1q2VVoV/WgesREk+6j5eqPE/AV1l6o8T8qxeOLfk0aqTXAG6u3gPhQ8tSrq7eApmWtVwQ3bA5aWWi5a6FpiGBeqfEfOmZakqvVPs/PvpmWkhsFlrmWjZaWWmIDlpZaNlpZaBgslIJRwlSsJw97jQo+lS5JcjUW+CD6E0MJr3QNOytXY6O3FYerr7qkL0XBMSDp7d6weogjdYJUY7LSy1osV0fKtGvjFR7/AA5BEE99V88HwR8Miky0stX1yxZVYIM9oMmql0HLarjkUiZQ8SPlpZaLlpZKsgFlrmWjZaWWgAOWllo2WlloADlrmWjZK7loABlpZaPlpZaAA5adbUTrRMtdy0mBN4c6DQ+dWDWrf4gKoctKDWMsVu0zaOWlVD8ldyUfJSyVtZgByU27oCefLvPIaV3F4pLYJYgRy5+VU/BMc93FWGY/vEgDYSwrDNmUF+TfDhcn+DRtgXC6q245HWRv8KG9khRIO5+ArcZa4bfaK5FrX2jpekXTMNcTRfD4E03JW6fCqd1U+wVFbhVo/cHs0rSOtj2iJaR9Mx+SuZK1j8FtHkR4E/Os30huLhroQZipQN93fMR8vfWsdXCRlLTyirYJU0Ph8xTMlAt8Yt6zmEjs7xT14jaP3vcfpWyyR9mNMLkpZKscPw13QOgBVtjI/PI0m4ZcH3D8fhS+aHsr45eiuy10JRriFXCFWBIJ9Uxp2mImnKmutV5r2Lxa5LHgfBzcOZoC9hHrVpsTlQiANBVJheKahE1IExzjaaNfvk6kR7a8/K5Slud2NRiti5XFKRrQBjYf2fOqlLp5U4XDm25dneKwo2suziQxqPfwiPMga92lVSYq4tyGQejiQw3U9jA7+Ip3DsXc1F/INdMnZ3zufYKN+gddhb3CLRG2vcDr41S8TwLr9wBRzGtXOKxLATbM7yInSi4Rbl1ZgAEbk/IV0QnKO74MZwjLZGOKVzJWpPRkkeuAddI0oa9HCILMI5gTMdxrqWoh7OX4J+jNZK7krZrwWxGxnxNDPRpGkqxHYOypWqiU9PIx+Sui2TtWwt9F02Lme3Su4To5kclmBXl2+2h6qPQvgkZZOG3DoEai3OC3R9zyit4ttBRDaUisP1cjdaaJ57d4PdUSUMedRWw7DcEeyvR/RAUx8KDyFUtW+0J6ZdM84yUslaDiuGW2SpBk67aVCwvDHuCUE6+VdMcqcbOaWNp0VeWllrQ4fo3cJhoUdsz8KlDoix2uL5GpeeC7GsM30Uq2fCq3i/SJLa5UyvczRqOqu8yRGtUXGOkZY5bfVQNGYSGOnurMYjFHK+WZRlk/zH+9c+XK26izfHjrksMRjC1xi5ljHw2HdR+hVxnv2SYAW6mnbDga1VejjEgHXqA+elT+hYZbtsxA9MvtGcVhJbW2bRe+x7rFV3E+MWrBAdiXOyL1nM7acvExReNY30NpnEFtlB2LHae7c1neC8CF8G68Rzdwc7P97Xs2iRprEiueMb5N26H3OmDDMf0S7C75ntg89Y9hqx4X0ktXSFOe05iFurlmfwtsdjz5U9uGC2Ze0jrsCMzEN3ktoT4VHx/RlrluBbya5igYMrQOX3gY2+U1VRJ8maHLXmf2n49bWJthgdbQ/wDketX0Z4mc7Yd2zQJtkmXyDT0dw/5g+Hgaw/2zYRmxFllBP7KNAfxueVJJxYSSktzOpxi2eTe4/A0Zceh5+4/KoPRrhhgu4I3AB95g05OHlCwUSAZ8ATNaKTONLG5OKPW+F4wpw606RMACQSNbhB0Gp35VZ4jGvbw4uMEL9XQZlXrMBzBI0M1E6KYVbmAspcEiDI1Gocnl3xVq3DLfo/RQRb7maQZnffcVg+TvS2RCHF/+nF7Kp1iA4A9bL6zAe+ntxFDZW6UJDHLlGVjMkeB2NHwmCtNaCAMUDTD6kkNm1ncTTuI8MW7bFsQgBDCFBGnLLtrRbQUiBxJQER0UoWiRGUxEgEdutVnp2qX0wxbWMOh0dswUkiJOUmYFZnorxF7+KZLmqBMwVRGuvt5V24ssFD7uTkywn5bcF8uKYCKbZ4k2bQgwPnWW6U9IEDAWM6sklp2IHLXZvHtNZLC8Ru2zFpyWbrHtAOseySaiWqx3wNYsi7PXcVxNipEcjUu1ftmC+p76qOjN0YlM6eqpAJYESRvy1qyPCrnYPOtbxS4dEf5FyrLBOKpECAPCuDiQ5f2qnwmHZ1zBTEsP6WKn3g0X9GuD7rR4UfHDqQfJNcos/wBantp1zicrFUtu2SJUEjUSBzBg/A0mVgDv5UvhXTGsz7RbLjoOu3hRH4lOwNU9ssxiT51Ns4JpliPCd6UsaXLKjlb4ROs8SjcGn3+KyNqGMEWGige2oZwsbz7aypGu51uJkGj2+LrBkxQEsodCPbTzgrfatPYB1rinWBJ0qaeMJ261XfoiR6wqDcJVjEHviqUPLgiU/Hdk7jV1XXnm5HtFQOF4v0ZPZTLl1juZoJFdMcf2eLOWWT7vJGjXjqCuf4gHIVn8s1z0VR8EO2afPLpHjF64WDzyNkgdmaD9Kk3rBb0w2DOgB5brXFRUJk87SmeYUKBp40+/iiEu5RqjK2u2pUisb9G1eyaiD0rExIRQD3Et9KkdHsUueyBqRcQeHX1qtvuFuKzmAUB94j4mh8Ax+W8gA0a+IPYGdflUte2NP0e49I7Rf0aDmWI1y6gdsGNC3KpGAuhbduzB6pXOdwe0knlm5mucfssbYe2Je0wuAc2ABDKO8qWA74qtuY0ELcEPZYHltmjXuIIGh5zzNZL9uxpJEfpHh3W8QuJ9DMuBmChs0k77x1de+rjhKstkXS+cm4pDZicw0tnuMjXyqr4oty9lCkC4oMuVPWB2GXcHRddql28WRbRYjJoqScxcCFa4R1QBvGvKoT3Bra+yDxeyVxtu5akqXUkgHKstlucoBM+2KrvtFWb1rvSPbnNXt7FhAgeABDHkctuCWPi2UeLVh+K8XN+61xpHJB+BO3x5055FDdlrS5tRFxxRv8jcPZERE65QJAkjVjJ5VAxqZX2InSNCJ3EEbgip2CvgMpOnZ3CNvHnQONMHLBSJOWD+FlEj2kn4VyLU/f8Ag1/8TLFeP8j0noZ//Ha/1f8AkaPxrD3LkKjhBqSZgmI7OVYv7P8ApHl/Y3TCsYE/u32IPYCfjV3xcXAouhn6rMjc1JYaMoGy9grpUk3sYOM4Kpqmi1wdq5pnuEnKAsExp6wI2J21q3tbbzWV4OrWWQlj6NhJLaKpIB9bad9KseG8VV2KpcS4M5BC6lVCmJIEb0NoIlH9rM/oqZSQfSct/UasB0awjMzhSzObYYSSDIzcxyr0f7R7n/SqYJ/aDlt1WrA8Da56a5ktlmNsgLE5vXEx9apcCmUQD3Lp9LqcpnL1wRB9aN4MVB1gMc0zlZhynQBu/fTsFXeAu+hORsirmJukZRdKqw6ic5ldRPLeo9iYWAUS5duHUAnKSVQ9ukEb6e2sTRRLXoRxq9YdbKkqpuIpDQQczR1Qe7mKtV+0fFKYi02vNT2/wsK70Bu4a05L3WYsQoR7YIBJEEEA5SG01rW3cdwosQ9uwDOs2ADPjlrSFUJoy2A6e3bQW36O2ZlhowJLnOQIJ0ljyrYcG6RviMI+IS1mZXKhAYmMs6sBG58qqOGXOFZQbvoBcDuVLAghc7ZI7suWPZWm4YMJbw7ega2tgMSxDQgYxMknTlVOrJjwUvQ3pKt93sejKsoa8TIIi4+bKO8Z/dR7vS62JDYfErodfRqRt25u+o/RqxgbBuX1uWxcPpEP7UGbS3CUhZ/CqmRvVraxGGxAbJdDaawy6Zh389BRasP4kPhTD0NsiZKCT4gVJ9IR+8BHZH96wHEekgS2LSqequXfcAaHbcGKrU6UXzlDOSB7xGxjetXlgnuYpS6PU1xZH5MGhNfP5mvNH6W3ba5rYVjIBUkldtdiNooWD6b4q7cC/slBn1U7v4mNaxljq0RJZLo9OGIbtov6TI1me3T6VlOC8XaLrX32Vco21zcsusxNRMTxWySkG6pkkxduQQR6oBeM0yfColnxroqOLJ7NhcIO0zTAKyidI/2sIGyZQvWMnq85PPXsNSL/ABxlMqy5SCYaJ7gQCINUtVjQnpsjNGUphSstiOPYiJUCNNrbHcwN5nX40DBcVxNwda6LZGb1gF2JG0d0eNafqY8kfpZ8Gwy0BsXbGhuJ/Uv1rJcTweLRxcN+3lyNIOJRCdiOqWHZVLhGDIpL25MyGdAw6zHWTPf7aT1K6KWmfZkmukzqSSE+NSxYusLm8HKCTpJ0391PF+2sxG6HTsB/saK/FBDgA7qw9gH0rns2olWuFEmLjkwBt8JPhU7guDRSrBRIffc6XI5+Aqp/WF1zKZV2B7hvz3j5im4IuXWLoKhwd43aTofbUSkuykj6RWs1xbgd5C74Qgrcn0lgmFJO7Wj91jz7a0iHSo/EeJW7CF7rBVEAk8p2nsqLrcswd7HKpy3LF60wI6pUsoAI6q7wMs7DfxqRgbt1oNm1ebJ1g1z9nZEAzI0mdDooPfV7w3ppg79w20uCRGrABSSQAFnc68uyqbpl0kzlsPhzsDncbD+EGlPN4qzbT6aWaVRMF0q47ca7pcJg6lQVBK7LlOygnTfeedC4Piieo+p1JO5Ou3u+NQMTgLiZn1AAkspDajtkCKZh8IwZGALBgGLAHQHtC8655VJWzqx482HJaT2NTbudbkfEA+40G+oBnQA9gAg8tq5iIQAyKfg7qXVlWE6gg7GK5fE+ljkg63VkTEqVPpAJGnpAPdcA+NbThXH0fCPauDOxjL/EIAU76kQKy5tlDB0BnKx5T91u49tROtYbMv8A25kj/LPzStMWTxdnNrdLHPicf6/A7pZxZliyrOkCLiMSOcgjltz31PbVTwDjVyxcVgSFJ2zEI38xG4+gq3xnCL2Ib01s22LXJZVkPbPIgNIg6ansqs4bwG/cP7FGZQzawGiDrqNtQRp2V187nycsTg/CXKPQem/GEbBIQwL+vERJykRB12b3VkujXSFbOKDshACxHMBgR8WoHF3vOct1WGW2shizEOpJUy0ltjppoaq7GHLsZHXMTMsQR2a6A/Kp8mDiekcR6EFry38O6t91QwlRoSSY3JYtr31ncF0SvOL7hgxw911C6iQvWJXs5aVAwmMuIqrbv3kAB0S4yr46GrPgVq4wxJXE3l3eA5/aHK05tdToJ9lUmmU20jQdH+gZW3bute6xC3CuXQbNprWnxXAA7FpTVg3qzyiqRMDeVLbLir8ZbbZJldd18NqfiMNiFun/AK24qZyIOWAMmbn36VoRd7kHh/QwvbnNb6pu29VMkq+UHb+H31osP0cC4W7Y6kXCTpIXUju7q89x3GMfaSbF54LvOVA3Wkkk6Hc61f4zpI+Gw1wPe9JinK5TAHo1yqZYf1Dv9lNhHgx/HrYw6paJU3BnRyslgEYLrI2JFVGFwzlgogg7agbkCNfEVGvY1zcNwkM0kyyhpmZ0YEczT7fEbzlApy9YgMAANddYHdt3Vm93Y1GgN+9q3Zt378xTcPcDTJJy6aDSNfnQcdaYE5g2+pA0bvFGwOGbMB1gD3GTvvS8RV7Co6voDoTvMa/k1Y4cJbyhLU3YMsSzZu8CYE+AqJY4UTIIIZZJBXWAC0dvZ50y8LkIUY7QO0CP70lRUaRYcRuyAc6gqIIJMzvA79xUSziFzKwW6wPrQAde6OzSj4GAMtxVYBc0HtU7EjXn20a4VKyi27ejCFLg6DeCTHP29lNUU3uAu8WKsVOeIMaAFW5b8hRrfFFJbQsnVAz90STr2zULhlwB19IFYAGVYsokrocwGp08KurmOD3Lr+hshWw5VFhVyFR6y8s0ye006Q1MrOJ8VB6kZguxLkDXXYezyqBcZdCs8uU6nzqyxNwtKlQp/mUiNOYGvOouGfKSezN8f70N7DUtyHcxDDZSJ7VIFWSYZoE3AD2R3/zVH4liVZIkSIgSNNaSENrNTsHm6BfogYRpp3fntolzhgJYgdXKATPM6fnxpYXFWlcFs7AyTlOunLsPLnRMRj0Eg5z3CIgnee0VS8kzLYr8dhmtkKQBJkZfvcp33qRw3DNm+B5gjWRFPucTWSVV27Mx1jsn599Ds8QtG40l0RnkDmogbgCDzpuLCkercF6TlES2chMgdmncABr+Zqi+0XjC3rq2VZgSQrdQEHuUgy+p2I3rOcQW7bZbjyqlPSCHA6rGBl0mdQY76kW+kCg5xh1JDAoxmQUGmpP3tSwpeMuytigGEa28PmVkcg6erl2zRtWjXEaRHeYmT3k71Jt3BbwxdLSXGa9ne4xBKH0QuKubskMe/WqniOPlUbKGVhJObWWOYho5CQPbUSxeR0YdRLDfh2Wz8Ne7hr7yqrbtO0NodFnKBXMRw8W8JgWUsDetKSZGXMYEaagCffUJuIAYRXyKyXGe2xVmDLcylspXYoVOv+mNhQsTxcYgD0hVfR2raKolS3W6xB0URmuGSOQ7qqOJJUGTVZZ8yG8Sw7WiucesqsOxgdiJqK+FF5QB1cs6x27eVTukuIj0Vz0r3VNrLmczliQFWOUwd953Fc6IPbxGJtWXVWzJcU65QzaFSokdaFbft9lXHFTOaUm+9zXdE+iIvYUF775szLqAw02EEzNMxfRPEWwchS/bEjqkZh2gg1hL/Entutq272yr3LbAM0qwf0YcQR14mg8O4xctA5nJUOM4zHrLPXgjmdNd6meCL6OvBrc0K+/+zV8LvnC3BcQSokNbcaRIzKJ8R4GPCpvBcYVwD+j6ua7eYEELJLerrAJEiIO01hG4tdtT12UkDMpJk6huYOhyoT2wKfg+OseoxXIeuVMjrwRIj723ypRw+K5HqdT8zVpX7RoMdjnhC3UDqxHVnMMpGgOp0IAPvpnBcYlnEC84um1kmIXMSRlIUbRm5d9Zi9ii5E6EARqTBLFjM9xPkKkDH3F9VS+mogmNZ0jYairUPHc4pPontxNQ1x7ZghiEtmVbWTmMaQDpEzqKuuDccS291rxdmYQPRxlnLl6x5DXlWFxjH0kkZTOoIjlU9HhcydcuSrW8rdTL6pB+9M+yKSiqsG21R6Xa+0Vbfo09G+RLZRj+JwAF9mnvqDxnp62Je3bsoyMGEHPAOeB1ogjmAA3PXv8APsXjrhBlTqdRB035cudRsHcYOxmCDp7Dv5iqxx8nuK2j0TDfaFiLJZBYtyzPqSxhmYtOnISd6zHSnFOXl29I+XM7A6HMxOsbHUaf2pmCw6OFN0XCS8luQUdhOhf29lRcRjctwKJhZB7X8RMGhx3GqdA2whKhiBGumbeIGUbydfdR7bOMjW4thZuAsQJNuNjzbupl/izOrHKRqFIEbZcusjTQRHjUy/0k/wCmt2EtDJldZYyys4GZ1yxr1RvNU8a9gpewAugy0iSImNQZ3Hf31Hwi3lK3ScyhwASd5bcjs0I7qi4O1OvLso3EuLv1kcD1UUTqRlmJ8Qx021ocUwcvZKxKXWcstzQ6sUYxAzTqO5dfb4VPw/RzFOqZVIVgMpnKMpBYkZuzLE947RWaw+MYMWB/dsImAQwKmR4MRHfWhs9Ob02zlXKgCQSesrEzJ5agbRoBTWNC8irs4AFuuzZSYYiSViIJA7TlGsSaPe4T6MoMQWtBwIYjNEmJIEkbExVS2JfK0KoErIE6wwIkc9VomK4k10gsoECeqI2mD4il4lWjT8M4AbtuVcZi4W2CCA4BAYmYgAEHt7hVXisKUd7ZuBvRs6EqQwJBMZZOuunKhcG43cVxLAhCGUEDdTMDx28qsuOqinE31BzC+vUMZVF0M3ZvNUoCciou8OdS2dgu8CQ2w+77v6tqRwudNbgBUoNZHVfTM2mw0n21Ax7FoJ1gkd34jptzp+IuMouxInIN9QJB0PlQooGx2HwI1PpFECdZGYyAABE6+7nUtcA4++B3ArVTbcs4nUkwSecRvWiU+H+2pkkCIH6nvhgvo7syBAVuz/ipuN6N4oEfsLw0/C3loPCvf/0dfwjypDDr+FfIVPkFHzoOA4k/ur39Dx2dlTb/AEPxYAK2bhmduWmhPvr379GT8K+QobcOtH92nkPlT8go8k6Q8Hxl9rStZPoraqqlCBmWFmZbfTbSDT8f0SYsoFsi3FgmHQENkUXZGbcQ3nXqZ4PZP3B7CaE3A7X8Q9v1osDzTDdHbowF3DkAM99HEOshVkNOsDQ0PA9EnW1cVhbYtoAXWfWbWZ00yHxUdlekXOjw+65HiJqLc4BcGxU+6kMyWN6NhsF+jottW/SjeBLrAU28k6HfbTuqm/wW+xa2sW40YnNczsZOnq5SBXoJwN1f3YPsDfOhnFuv3FX/ANMD4imIxWL6GO9pEF60pAEiLhEhFX8Pcf6jS4V0NuWL1u8t60WRpygXBIKlTrlkHWtuOLXO0f0rXf1vc7R/SPpTTBowJ6C3TcZzeQkszCEfQsxbUnfei2vs7YhgbywST6rc/DvArb/rS52jy+ld/W13k58/rR5MVIyeI+zf0rs9zFasQSfRnkAO7sFSMP8AZhaWCcW2hzaWuzvmtJc4xeP7w+yB8KiXcSTqxY+0n3Utxmb6Y9DrFmxdxNvEM9xQpCkLB6yqT27SaZ9l3C7WIt32xJBIZFXVREAkxPPap/HLouWLtvLcJZGAGRuY8Kh9D7RtWCpRw2Ykhhl02B1idBT6Ds79qnR6xaw1u7aiRcCk5geqynSB3geVT/s86Lh8DbuFELOXMszAkC4QJAG3VB9tQ+k+GuYiwba2zmzKwJZY09tWfA7TWrFtPVKqFiZ1HeN6VbUHZoG6MNEZLcbbn6VgvtX4Q1i3hzlVRmuCV/lU6+RrVHE3R6rH+siqPpVgb+MREZhCMWhnY7qV7NN6I7MGX/DeijCza/ZW5CJ2TOUb99MxXRDMwY2RmUMBBX7wg+NSbXF74Hr/AAPyqQvG7/b/ALaAKRehioCBYYZmDEzJJG3P21HvdD7ZMmw8wADDdWBEiOcc60/+ILw3Cn/SR8KcOklz8CeTfWgDxDH2Gs3riBCMrZYaRtpJ8dDW0HRGwwm4jsxUBjJHIDQDbaq3pxiC+NZ8oBZLchZiZInx0Fel2ukVzKOomw7ezxp3sBhz0OwpgejYQI0ZpPj213/CGGiPRNGn3m5e2tyekVz8Cf7vrXV4/eP7tf8Ad9aVhRhk6K2B+7bcnVm3P/NMPROzMhHHVK6bQfZv316AnFcQdrAP+l6KuNxR/cDyP1osDzP/AAZZBJHpASe0f/Wi4josrhwz3SbjBmOmsCAIAiBvXpi4jF/5Ke0//qiLcxX4LI9rfKnbA8n/AMGr1uu8EMIy7ZlifEa0V+iNtlKsbhmJgAHQg6dXtAr07E4vFIJyWz4ZvrVe/SO8N7a+TfWlYUYex0WsKwbIx6waI0kCNo212qz/AFfbP7lP/aH0rRf4ou/gT/d9aYelV38Cf7vrQBpPf4b10edc8NPeKWbt07+XnUgO/PbXaHduhd3A8SBUK5xqyu7a9wJ/tTAsa7VFf6Rr9xC3eSB9agXekNzkAvsn40Aaye6h3cQq+syjxI+dYu9xG6+7nzj4VFJ7T50UBsr3GrS/enwB+O1Qr3SEfdtkjvI+AmsyHI5H2URLg/OlOgLHE48vPUtj/TJ86hZTXPSeNSLOJtgda2xP88fKgAEnsroqV+mJysj2sx+lSUx1r/IUn+Yx76AKw0soNWw4mg2w6D8+FSbfHEA0tR5fSaAKIWTyBPnRUwDnZG8jVz/iIz/29P5tfhUm30htndWHkaQFGvCbp2RvL60QcBvH7vmwrRW+L2js4B/ikfGuNfunW2bLjuYzRYFGnR27/APafkKkL0cf8Sj2E1ZDHXh69g/6WB+tAvcRU6M162f5R9KB0BXo0edzyX6mjL0bXncb2ACu2b7H1MQG/mtwakhsQOVt/AkH30ARLvR61B/aOD25ln3io1vopqD6dmA5FUIPjEHyNWYZm0fDjzQj3125g7I1ZFT2hfeDSsDHcR+zoXLxum45kr1VtqBCxprcnYVp3ITbCHyX5A0+bMwt4r4XD86kWUP3b5I7JQ++KYUV361y74fL8f8AxoqdJE5ow8jVyrEDUk98fQVDxOOtD1x5o3xIoCrAJ0itHmw8V091L9boTpdQdxRh86E+MwZ3a17YX6VU47imDTYW28LjE+QBpWjSODJL9sWX6cSH47J9pX4zTvSltoP8t0/CIrI/r/A87T+yT8SKBc6Q4QerZuN4tA+JNJ5I+zeOg1Ev4M2pssdw8eNsj3iutgP4iPH+xFYxenZQZbVhFHYXZvkKjXunWIPqi2v+kn4mpeSJvH6TqXyq/wBm2uYMCMzr7Zn3sacOG2z2f0r9DXmuJ6TYl97keCoPlVc+OuEyXbzpfKjoj9Fy9yX/AE293j137oRfMj31Efi11tGdvOB7qhoeR3+PupR21seIO15Ez51w3j97T4UyCOc05QDzoAdl76Yx8qdk7P7V0MeenwoAaomuknsnw+lP9GDroTSAPLX3UAMC8pju/tXYPjSLqdCNew/80/YaGPHUe+gBkRzI7qeBpyNN9N2ie8T8KSKp20PdpQA8MO0j304MDzB/PdQ5I5g+z5030onrKR37+8UAG9J3H2Ug07GmoZ1U+QmlmbYwfL5/WgB4btHlTvSDt89KCX05iO/8iurc7/d9BQAT3+VdVvEeyhF53X2iPOq/EWbv3bh8CIPmPpSbo1xQjN05UXtviDqeq7eEn51LTpDdHrEEd4X5Vhr9m+N8x/lafdv7qiXGI9aR4yPjWLyNdHqYfpmPJxlR6YnS5R66p7Hj3f3od3pRhG9a5dU92Y/WvNM9dz1DzM7o/RMXcmzc3+kdhf8At3r/APTp8RUQdN7q7Sw/ij5CffWPzUs1R8sjoh9I065Tf+zWXumlxhrZsnvIP1qrxHH7jbLbT+VfqTVOXrk0nkl7OiOg08eIIshxm/yuuPAx8KBex1xvWuO3izH51CzUs1TbN1hxriKC5qWahA10g0jWgmauZqZkPbTsnfRYUcL0s9dCd1LSixUNLUtafNKgdGrZB+SaaGI/41rtKvRPzweJjs9g+dcu2Z15jmDFKlQAwmPWgjtmurcG4iu0qAELfYcvl8JpBmHrDTt1g12lQAiRvIoYUA6E/KlSoA6z8zPlSENrp8aVKgByIRt79aQxHaCB3R/zSpUAdt5G1GvfNEFo666d9KlQBwMRv7oP966Avt8vlSpUAL0J5GfGkV7vLb+9dpUDQ0IPDXwrj2+3XuO1KlSGuSJcwFk6G2PFdD7iDUK7wW2fUdlPYYI94B99KlUuKfJvDUZcf7ZMiX+CXhtlf25T5HT31CuWHX1lKnv+uo8jSpVlPHE9TRfU88peMnY0LXctKlXMfSxdocIrsUqVIoQNItSpUDOZ64XpUqBnQaWelSoENLUq5SpiP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037" y="4437113"/>
            <a:ext cx="1386677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 descr="https://encrypted-tbn0.gstatic.com/images?q=tbn:ANd9GcRZ0XmVlYIEG2DXpeHmjRtI7Ulmnc_4LJZsn6va_npUjqo7eI0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03" y="5661248"/>
            <a:ext cx="1388343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20" descr="data:image/jpeg;base64,/9j/4AAQSkZJRgABAQAAAQABAAD/2wCEAAkGBhASEBUUEBQWFRUUFB0WGBUXFBwYGxgaFRwYFxocFx8XHyYfFyIjGRcYIC8gJScpLSwsFR4xNTAqNyYrLCkBCQoKDgwOGg8PGiklHyQpLC8pLCksMCwsLC00LCwpLCwsKSkyKSwsLSwsKSosLC0pKSksLCkpLCotLCksKiwsLf/AABEIAKAAqAMBIgACEQEDEQH/xAAcAAABBAMBAAAAAAAAAAAAAAAAAQUGBwIDBAj/xABGEAACAQMBBAUKAgcFCAMAAAABAgMABBESBRMhMQYHIkFRFDJSYXGBkZKh0RYjFUJTYpOx8DNVcpTBJFSCstLT4eM1c7P/xAAaAQEAAwEBAQAAAAAAAAAAAAAAAQIDBAYF/8QALREAAgECBQMDAgcBAAAAAAAAAAECAxEEEiExUUFhcQUy8CKREyNCgaGx0RT/2gAMAwEAAhEDEQA/ALuEY8B8KXdjwHwpV5UtAY7seA+FG7HgPhWVFAY7seA+FG7HgPhWVFAY7seA+FG7HgPhWRNVD0763JN40OzyFVThp8AliOYjzwAHpcc93Diayko7kNpFubseA+FG7HgPhXmqXpztJjlrubI8H0/RcCnbYnWvtGGQNLIZ0/WSQAcP3WUAqfXxrP8AGRT8RF/7seA+FG7HgPhXB0f29DeQLNAcq3MHmrDmreBH9c6ca2NDHdjwHwo3Y8B8KyooDHdjwHwo3Y8B8KyooDHdjwHwrlv9o28C6p5I4x4uyry8M8/dVf8AWhtQwHEN/PHK/OBNJUDxJGHj+Jz4d9VZsiwe7vYonZnaWUKzMSx05yxyePm5rB1lfKtzSpRq04RqSi1F7Pk9OKqkZAHH1Uu7HgPhSilrczMd2PAfCisqKAReVLSLypaAKKKKAKKKKAinWdtlrbZsrISGkxECO7ecCflDV52r0B1u7OeXZj6BndOspH7q5DH3Bs+wGvP9ctX3GNTcKKKKyMyyepHbDJdyW5PYljLgfvx45e1Sflq66ovqW2a77QMoHYhibJ/ek7Kj4aj7qvMmuql7TeGwtFNuyekVtctIsEgcxNpbHLj3j0hwIyPCnCSQKCzEAAZJJwABzJJ5Vommro2nTlCWWSafDMqgvWD1graqYbZgbg8CeYiHie7VywPee7LR0z61l0mKwJychpsYwOX5ef8Am+HiIR0N6PNtC8EeToX8yZ+/TniAfSYnGfae6uOpXcnkp78n3sNgKeFh/wBOO0X6YdZPxx8em8i6D9Anvm8pvC26LE8SdUxzxyeYXPM8z3eNTOz6ELHtk3SIFiFuAoAwBIfy+A/+tfqKl9vAqIqIAqqAqqOQAGAB7q2VtToxgj5uPx9XGzzT0S2S2XzkKKKK3OAKKKKAReVLSLypaAKKKKAKKKKAxkjDAqwBBGCDxBB4EGqI6ddWM9o7SWyNJbk5GkFmjHgwHEgel4c8VfNIzADJ4Ad9UlFSKuOY8mU67A6MXV7Jotoy3Hi/JF9bNyHs5+qrx2VtPZl/dTIsMMjR4O8aJCZOYYrlckA4Gc8c/GVIiRrgAKqjkMAAD6CsY01LVPQtUws6UslRWfHkZOiPReHZ1ru1IJ8+WQ8NTY4njyAHADuA9tV71gdZBn1W9oxEXJ5BwMnqHgv8/ZzXrC6x99qt7Q4i5PJ+08Qvgvr7/ZzrKafPAcqwq1XP8unt1Z6TDYej6bSWJxavJ+yHXy/mnkk3QnpKbO7SXP5bdiQDvQ8z7QcH3eunXp70/e8do4WK2yngORkx+s/qzyHsJ48oJby44GsZpc+yudKavTT0OyfquDdOOOlFOra2Xuuv+Pvbxm8pY6VycnAA5knkK9CdXvRMWFoqsPzpMPKf3jyX2KOHtye+qz6oOi3lF0biQfl2+CM/rSHzflHa9umr0rvoU1FXR5SviauKqOrVd2/47LsFFFFdJkFFFFAFFFFAIvKlpF5UtAFFFFAFFFa551RS7kKqgkknAAHMmhKV9EY3d2kSM8jBUUZZicAAVSvTfrGlumaOEmO35Y5GQeL+A/d+Nc3Trp3JevpXKW6Hsp3sfSf1+A7vbxqEzTZ9lfOq1XVeWG3VnpqdKj6TTVbEJSqv2x47v54HXYu2pLeZZoDpZD8QeYPiCOFSTph1jXF5lEJigxgoDxbx1nv493L21BYpMGllmz7KxyTX0xejLR9bw8qCxFaKlWjdLT90/C+99t7iyz55cq00UVtGKirI8ricVVxNR1Kru/mi4QVnDEzsFUZZiFA8STgD41hU66oNg7+/3jDsWy7z/jPBB/zN/wAFXSu7HOldlxdE+jyWVpHCnMDLn0nIGpvj9AKeKKK7UrHSFFFFSAooooAooooBF5UtIvKloAoori2vteG2iaWdtKL8Se4KO8nwqG7astGLm1GKu2Z7T2nFbxNLMwRFHEn+Q8SfCqV6e9YL3jGOLKW6nlyMhHe3q8F/oN/TLpnLfSan7MSn8uPPL1nxY+PwqJySk186pVdZ5Y+3+z0eSj6PBVKtpVntHpHu/njkJZc+ytdFFWSSVkeWr16lebqVHdsKKKKkxCiiigCr06ltlbuwMpHGeQnP7qdgfUNVF16K6r4yuybYHvVj80jsPoa1pe40huSqiiiuo2CiiigCiiigCiiigEXlS0i8qY+mO0DHb6VOGkOn3c2+nD31DdlcjY65OkVqpIMq5Hgc/wAqqnpXfXm0rlUYCGBW7OojSPF3Izkkdw9nrpxtbV5HCRjUx5AU6fhC79AfOK5KmaqrdOx14LHSwk3UhFN9G76eCGP1aKTxvoPkehOqxCQBfQkk4AEb8zUz/CF36A+cV37E6NSxS7ydQFjBbzgeI5cvDn7qmMOljjqTnVm5z1b3bIJc9USxtpkvolPhu2J9+G4VrHVbB/eEX8Fv+qnmWVnYs3FmOT7TTqvRK7IzoHvYVG+yM7LgiY6rLf8AvGP+A3/XWQ6q7b+8k/y5/wC5Ur/CF36A+cU0OhBIPAg4I9Yo9N0LdjXB1HK6hlvgynvFvkf/AK1xnqqtO/aS/wCXP/cqe9FreXyObRnL5Cd3HTjPH1/ypq/CF36A+cVdrRNImy4IuOquz/vJf8v/AOyrI2Bf2lraxQC4V90gTVgjOO/HHHxqP/hC79AfOK03XRq5jQu6DSoySGBwKJuOqQWnQm69I7UnAlX44rtmuURdTsAviTwqp6kPSOdkht4CeKoGb1HGFHuGRVlVdmWzEp/Etp+1X6/aj8S2n7Vfr9qgWz9jzT53S5A5nIA+tdv4Qu/QHziiqTfQZmTD8S2n7Vfr9q32e14JW0xuGIGcDPL+jUI/CF36A+cVJeiuxGgRjIAHY455wo5cvXk1aMpN6olNj9RRRWpYReVQHple67jSOUYx7zxP+g91Tx5Aqlm4ADJPqAyaq3aF1vZXf0mJ93d9MVjWeliktiS9BLHi8p/wL/Nv9KmFM+wZYYreNd5HnGT2xzbie/1/Su/9JQ/tE+dfvV4WSLLRHTTJ0vvd3bEDnIdHuPFvpw99Okd9ExwrqSe4MCfoahXTS/1zhByjGD/iPE/TH1qKkrRIk9Bigl0srYB0kHB5HHHjT/8Ajm49GP4H71p2DsWCZC00ughsABlB5czq9v0pz/C1l/vB/iR/asYqVtCiT6HEenNx6MfwP3qPElj4kn4k1LvwtZf7wf4kf2rp2f0WtRIGSUuUIbGpCOHLOB41LhKW5NmzTtXahsoIoYsa9OSTxx4nHiWJpl/F136Y+Qfaufb9/vrh2HLOlfYvD6nJ99POxNh2bQq0zgu3HG8048BjNRdydkxq3oN34uu/THyD7Vpu+kdzKhR3yrcxpA5ce6pN+H9nekP43/mott2GJJ2WHzFA46tWSQCTn3491JKSWrId0GwbLe3CKeQOpvYvH/x76w2ze72d37i3D2DgPoKcNl/k2ksx4NJ+VH7/ADj/AF6NNmzIFeZFYgKWGSTgYHE8/hVeiRBPujNjurZAebDWfa3H+WKda5htGH9onzr96P0lD+0T51+9dSslY1OmitcNwj+Yytjngg/yrZViQooooDj2rbNJA6J5zJgVW0lhKpIaNwR3aTVqLypaznDMVcblT+SSeg3yn7UeSSeg3yn7VbFRHrS2nNb7OaSCRo3EiDUpwcE8azdKyvcq42NPQrZh3rSMpGgYGRji3t9Q+tN23djzrO7FGYMxYMASCDx7uVRxulMqzhbTaE1yhspnk1lTokWGVhjCLjSyqc1z9H+lty4y15I0m4mbSbpOawysDu9zngQD/ad2fVUfTaxF1sPHkknoN8p+1HkknoN8p+1abKTbQiW5Es+5FrLK7SzROpO5dkKKqggatJwcn61wWm29qIljO9xMUuJ1XLTo6uNWCNAjBTgDzZvdVMqIHXyST0G+U/app0S2YVt3YjDS5AzwIAyB9cn4VV9v0k2l2Zjczbs35g1bxGXAIOndldR4Hnqx3Y76k1zaXQ2ylkNoXe7eAzZ1pqBzJwHYxjsjuzV4JJ3JRpm2bMhKsjAjh5p+njWvyST0G+U/amm625tRkvp0uJtNrKVyJkVVAOBmMxkv7mX31tueme0Iru7Ild0MkltGmRiOSQExEeGGGPZmqZURoOPkknoN8p+1KtnIeARvlP2qOydLb9IYw93KCLySJ23gQ6UWPgWKsFwSTnScZ5GnFtubRle0Szu3Z3Wd+1Msodoe2FZhGgOQunGkY1c6ZURoT3pFsKTyaFYgW3Q7QHM5Aycd/HPxqJm0k9B/lP2rVsTbF5ew7Qla5uIGt2Mixoy9nsud22pScAjHca1LtK6XZdpdSX9wvlNyscjFlxGgM4Yp2M8kUnOeVXkk9Szszp8kk9BvlP2o8kk9BvlP2p36uttSTXl5GtzJdW8YjMUkmCcsDniFXvyMY/VqwaKkmr3JUbjJ0SsN3bgkYZzqPD3D6D6090UV0JWVjRBRRRUgQcqrfoztiTES3v6S8o3mlsRSCLOvC5Kro04xk8sZqyF5VCutTbFzBBb+TSGNpblYyV0gkFXOAWBA4gccVSXJWXJC32xtkQQkm7z5VKH/ACpM7sCDTqCJq05L4I9eKc4p9qXCwxxSzxM87gyGKcBQsRddflC5ClwBkcOPeeFNl/0h2pbS3cMtxKGS0EihpI5CrF48EMkajkxGMd9brbpZN+TuNoS3DvbTtPGwTETJAzqRhBjDjnk8vXWV13MzXNtXbpjuiVuEdZIhpSIkAdpX3XZOoEgHs55in3aG1ybafyL9JCcRgrvYZcf2kYbTqXBbBPu1VFoem20/Jd3v3Mjr5Us3ZyIUSTWOWMbxAOXea6D0xv8AB/2l/wD4uOX9X+0ZogX5c+0fjRSQuOrHbErX7LJKqwZMasJEJAViBCEUCQ9nkc8SPGuKTa21NMBeS5J3A1xm2uPP1P2i0CZzpxwyPZRL0q2pHdR29xKytHBOS4xiYbiWSKTlzBXu719tcb9L74w2jNfaA0LM43yRSM2+mUNlonGMKBy/VPtpddxcsPoPf3M1jI1xG8ciu4XWH1MAqkMN72uZIHsqEdF9s7UZohcG5LGQA64bocCRzKqIwPb76U9I7qTZU11Fd3KPbS6O08TrJvGiXzhEvBRnGAPO7+7p27d7Qhi2eIryeR7xgTlo1PaVMKp0YAy3Mg1NybnT0W2vPxXaH6R35nIGmGQR6eyF1FV04znJ8KZ5dsbTFpKD+kPLd+dGIX3egEDuTQf1vpSP0l2pF5VC9xIJEmt41DNGzLvS2cOqBcns/q8KeNgS7RfaM1lcXU8f+ziQHXFI6EPEQQwjC8VJHm8mqL30IOeebbe+u5ImmKwMMQtGdMiupDbrs9oqRq7JP+hbdkX9+xA2kL94jAWQJA5/NEh0lgqd2knB/dPhXdsDaV9Ja7Qne9nJtBIqL+XpOEbDN2M5BweBHEVqtunF9ZxxT3ErzxXVo2jVjsTxkgchyOBn/F6qadwafLdutFbANdLIyzMxMRGdHGMSdnhnBABwTn11vn2vth1uJcXKCWBpIohE35eLiFFAGjzt3r4c8EnlWy9u9rpLY2xuZTNPC0sgDxo2okkLqZGC6VAHI8c+quD8VbRWOdJbwoYbwRkvLGr6QsoZFfdlScqDnT3Zx3VH3A72u1rxLoi98v3JtoSm4ic9sxxF87teerXkHvrfPcbQnvoY7R7lbdoNWbhZUGoF87xgoYNwGAT4U4dV/SR7l7hHkll3egh3lSRe1q4IY4o/DvBrV1g7Uv7GZZbebVHcgwLE5GIpWHZdOHqzx9fjV+ly3S5H02ttbye3Z5boPmTWhtpjqAfCFmhTUvDu4cADxqZ9XG1LuZJxcxyLpkGhpBKNYIOcCbtADA+apRs21aOJEeRpWVcGR8amPeTjgOPdXTV1G2pZRCiiirlhF5UMoPMULypaAqLaXTy6FxeqbuCHcOwije3DtLjVhQc8DlVGT6QrSesK9O41TQ24ktRIxaFSGbeSJw1MOaqDzq3WtIyclFJPfpFK9sh5qp7uKg1nkfJTK+Rig2m42UbgFJZFtWkDBAFdlVmGApPAkcgahnRvplNNuTLtG2Duyg23kvaOWxoDA4BbuPdmrUVABgDAHcK1C0jznQuc5zpFS4vkmxT+z+sa9YWjeUwTPNKqPbi3wyBjjzgeOfV4itlp1hX53qsI3aSR7e1IiXhKkiAhvVokyM961bq2yA5CqD4hRmlFug5KvPPIc/GoyPkjK+SnE6xb5obfVPDGJGnDOYUK/lGLTwJAHnHv767/AMW7RlntIbeeKQzRu2tYIzko0nmgvgYVMed3e6rSNpH6C8P3R31ktugxhQMcsAcM+HhTI+RlfJUS9YV+IiJZIUYX24ecwgiNQucsoODxBPPuNdl103uUWFor2C5Ml2kTsluE0qwGVOTxJ559VWj5OmCNIweJGBx9vjSC0j9BeefNHOmR8jK+SnLzrHvQty3lMETxzFEtjb5Z1Dac6ie4Z5+iakvTLppcQ2MEkS7qRniDmSHsfmRs50auBwR7sVPmtUJyVUnx0jNZSRKwwwBHrGf50yvkZXyVSenN35PK6XlrI6vGoZkRAgfek8mbJOgYB8DXDN1i3axTlbmKV0iVxi3jCgtNDGSSHbJ0uRjH62c8KuHyOPloX5R3UC0jwRoXB59kcaZHyMr5K2O2duRRtM2gwi2aUuYEj0tpyuAGJbjisehXTS5up4Fmu4W15LQiJA3ANwBD5HLPKrPKAjBAxyxWCWsYOQqg+IUCmR8jK+TbRRRWhcKKKKA/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1"/>
            <a:ext cx="1350499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16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230351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MÉTODO SELECCIONADO PARA LA VALORACIÓN DE LA EMPRESA </a:t>
            </a:r>
          </a:p>
          <a:p>
            <a:pPr algn="just"/>
            <a:r>
              <a:rPr lang="es-E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ACINDEC </a:t>
            </a:r>
            <a:endParaRPr lang="es-E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Elipse"/>
          <p:cNvSpPr/>
          <p:nvPr/>
        </p:nvSpPr>
        <p:spPr>
          <a:xfrm>
            <a:off x="2555776" y="2420888"/>
            <a:ext cx="4032448" cy="1440160"/>
          </a:xfrm>
          <a:prstGeom prst="ellipse">
            <a:avLst/>
          </a:prstGeom>
          <a:solidFill>
            <a:srgbClr val="00B0F0"/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FLUJOS DE CAJA DESCONTADOS </a:t>
            </a:r>
            <a:endParaRPr lang="es-ES" b="1" dirty="0"/>
          </a:p>
        </p:txBody>
      </p:sp>
      <p:sp>
        <p:nvSpPr>
          <p:cNvPr id="4" name="3 Elipse"/>
          <p:cNvSpPr/>
          <p:nvPr/>
        </p:nvSpPr>
        <p:spPr>
          <a:xfrm>
            <a:off x="291774" y="1196752"/>
            <a:ext cx="2160240" cy="1800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Nivel de Riesgo</a:t>
            </a:r>
            <a:endParaRPr lang="es-ES" dirty="0"/>
          </a:p>
        </p:txBody>
      </p:sp>
      <p:sp>
        <p:nvSpPr>
          <p:cNvPr id="5" name="4 Elipse"/>
          <p:cNvSpPr/>
          <p:nvPr/>
        </p:nvSpPr>
        <p:spPr>
          <a:xfrm>
            <a:off x="3347864" y="4437112"/>
            <a:ext cx="3015952" cy="20162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Nivel de Endeudamiento</a:t>
            </a:r>
            <a:endParaRPr lang="es-ES" b="1" dirty="0"/>
          </a:p>
        </p:txBody>
      </p:sp>
      <p:sp>
        <p:nvSpPr>
          <p:cNvPr id="6" name="5 Elipse"/>
          <p:cNvSpPr/>
          <p:nvPr/>
        </p:nvSpPr>
        <p:spPr>
          <a:xfrm>
            <a:off x="6588224" y="1303575"/>
            <a:ext cx="2160240" cy="1800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Capacidad de generar flujos de caja</a:t>
            </a:r>
            <a:endParaRPr lang="es-ES" dirty="0"/>
          </a:p>
        </p:txBody>
      </p:sp>
      <p:sp>
        <p:nvSpPr>
          <p:cNvPr id="7" name="AutoShape 2" descr="data:image/jpeg;base64,/9j/4AAQSkZJRgABAQAAAQABAAD/2wCEAAkGBhQSEBQUExIWFRUVFBQVFBQXFBQWEhcWFBQVFBQUFBQXHCYeFxkkGRQUHy8gIycpLCwsFR4xNTAqNSYrLCkBCQoKDgwOGg8PGjUkHCQqKSwsKiotKSwsLCksKSwsLCkpKSkpKSwpKSkpKSwsLC0pKSwsLCksLCwsLCksLCwsKf/AABEIAMIBBAMBIgACEQEDEQH/xAAcAAAABwEBAAAAAAAAAAAAAAAAAQMEBQYHAgj/xAA/EAABAwEEBgcGBgIBBAMAAAABAAIDEQQFITEGEkFRYXEHEyKBkaGxMlJyksHRFCNCYrLhM4IkY6Lw8UNE0v/EABoBAAIDAQEAAAAAAAAAAAAAAAAFAgMEAQb/xAAwEQACAQMDAgQEBgMBAAAAAAAAAQIDBBESITEFMhMiQXFRYYGxFTNCkaHBFCNSJP/aAAwDAQACEQMRAD8A3CqNc6gQKAOkQKKiGsgA6oByKvchQIA6RVXPLxRgIA6RFy51juRjigAwUa5JCLVQB0CjRLmpP3QB1rIVRDkiLkAdVRrlrUzvS9GwM1nH4W7SdwUJzjCLlJ4RKMXJ4XI9JQqqrHpsP1RHudX1TuPTKE5hw7q+ixR6lbS4maZWVePMSfqgCoduk9nd+ug4iidxXtC7KRvzBaY3NKXEl+5TKjUjzFj5FVJC0NOTge8FKNVqknwyvGA6oayIuoibxUjh2iJRYKn6a9IkV3yRMcx0rnVJa0irWinaNeeAXYxcnhEZSUVllyREqgWLpqsL/bEsfxMr5tJU3ZekGwS0DbXECdjnap8CpOnJcoiqsHwyyByNNrPb43jsSMd8Lmu9ClnEAKBPJ1rILlgwQQdD1UNVAotU7UACp2IBHVFr1QAZei1a5owAg6iAAQixQ1V0gAhggXotf/2jBCAAAgQgSiDEAACvJdIUXJcTl4oABcgKIwaLmSYNFSQOa42lyAbqKmaSXfJ1pc5xIPs7gPd4Katmk8EebtY7m4qtX3p1rNLWxCh941PMBJepVaFan4evf5DOypV4T1qO3zGRsZ3rk2RyUu629awO1S05EEU8N4TleOccPDPQeJIYGB25cFh2gqTRsaXEACpOQQk28IHVxuyMbXZWpwAFanhgr7o7djoo+04lzsTUkgbgFxdFwhnbeAX7P2/2pVwrhXmvX9LsJUV4lTl+nwEF9eKt5YLb4hjE8Au68EQCBdRPRWML8vmOy2d80ho1jSeJOxo4k4LzNfV7vtVoknkPakdUD3W/paOQWpdNNrc82eDWIaQ6RzRtIIDK+JKy112HY4JjbU8R1fEWXVTL0jJEnLrA8bK8ki6FwzBWsxgilLfZc5vwuLfQqbubSW2iWKOK1SjXkjYBrkjFwG2uxQNVZ+jG7+uvaztpUR68rv8AVvZ8yFVVwotsuo5ckj0ZEKNFTU0FTxpigu0EoHIQbRGX8EWvXgjbRABc10gSudSqABn90YYhq8UTnEcUAGTRc55hGOK61kAFrIFyIurl4owwIAIR+KOnFAjiuMTy9UACpPL1RSzhjSXdkAVJ2ITWgMaXOwAGJ2Km3zepnNMmDJu/iVgvb6FrHL59Eabe3lWlhcerO7x0vkc4iLst2Eirjx4KHmfLIavcTzP0Cd2eyOd7DCeQw8VJ2fRqV3tUaPE+C8o3eXjzu1/A+Ure2WFhP+SvssI2nwS0VlaMmivKpVrh0YjFNYlx8B30UpBd7GeyxvhitlHolaXe8Gar1OP6dym/gJNUuLCGjaRRIK5X3/gfhsVVsFgdM6jcBtdsH9rNe9P8KrGnT3bRO3utcHOe2BOz2d0jtVoqfIcSrZdV0tiG9+0/bcm1rnhsFnc87Mvee7Y0LMrRpFM+V0nWOa5xrRpIAGwU5L0/SeiaFrl3fYQ9R6sk9K4Nldgjaym3msnsumtqZ/8ALrcHNB+ilrL0lSD24mu4g08k8lZVFxuLI9QpPnY0PFcONTTdn9AqrZ+kmA+2x7O6oVnsloa9jXNNQ4awNMwVmnTlDuRrp1YVO15Ma6U7Vr3iRXBkbG95xP0VQqpfTG19ZeFpd/1S35Oz9FDJtSWIIUVXmbZ1VHVcVR1VhWEYwcwPBXXoKu8OtVsnpgwMiaeZcXegVIlfRrjuBPktc6ELu6u7BIRR08j38wDRvksl1LEcG2zjmTZoWsgjqglozDXB4IqE7V0MNiACEfFHiiMgGaLPkgAF/wD7RtIXSJ5CADJXFNbl6ohFXPDcPuu6FAA1NyImm1AvpmFyDjj4bkAHicx3Lme0tY0ucaADGqFotLWNLnGgG1Uy974dM6gqGV7Ld/E8Uvvb2NtH4yfCNVvbyrS+Xqw73vczO3MHst38T9lJ3HcGUko+Fp2cTxXVxXBSkkgxza3dxPFT4ZxWCysZVZf5Fzu3wjTcXMYR8Kjx6sDYgMhTlguZH6oz445ADMk7kbnkcVjPSz0j62tY7M/bS0StOeGMTCNm88KL0NOnqeEKpzUVlmw2W1seKse1/FrgfRONdeQ7Lb5IzWOWRlPde4eQKsl29KF4w5WkvG6QB/mcVe7d+jKFcL1PSFsiEjSyuYx5IMjZDHgA1rRU8hmSsYu3p6mbhNZWP3uY4tPOlFoVy6YR3hYZZo2OYBrMIdTOmzeqP8fzptb8ZLHXWh4fG5nul2kj7XaCcWxMwjYcMNryN5UZG4q6vga4YtB7gmstzRH9NOX2XoYUVBYR5Wd14jzIrbXLrWUzJo8P0vPeE0nud7QTgQBU47Ap4ZFTTIe3WmlGDN5De4mhPmt5sjOrs7B7kTR8rB9l59ulvXW6EH9U0YA4awW8aUT9XYrQ/a2GSnPUNEnupa5JD+yhog2ee7XNrySP96R7vmcT9UkuQUdVuXBifJ1VEgiXTg1vR56ogZuo0czgvSeid3iCw2aLLUhjBHHVBPnVeeLvsfX26xw5h87C4cGuBJ8F6cawUolt0/NgaWkcRyHRBNpia4Vw3ILIbByHInOXLjXLxQEe4/VAHQbvQLBuRY81yZtm3yCAAcNp5IBpzOKMEAVrzKrF9aTk1ZDyL/8A8/dZbm7p20dU2XUaE60tMSYtmkMMTtVz+1uArTnRNH6YwjLWP+qphiOZRCBeYn1yu29KSQ8j0uil5m8ltOmkXuOPgk3abt2RE8yqv+HSkMGNAKk+Kq/F7qTwn/BZ+H20Vn+ySvK9nzkYUbsaMcfqpm5Lg1KPfTW2NzDeJ4o7luYRUc8Vfswwb/ar2mGnha7qrM7EHtyihHwt38096d0ypWn41feX2Et9f06MNFPaP3L7rEbElLbWtwNa7gKk9wWX2fpHtTRR2o8ctU+IUzd/SZEP8kDmb3NOv/a9HK0qR4Qmje0pcvBG9K2n0lnb+GgDhLIysknuMdk1v7iNuxYcTv71ovSLekdotvWRGrTGwZUIIGRCqskIOYC1UqWmK+JmqV9UvkQZQUo+7WnKoTae7y1pdUEAVU3FoippjKV9G135LbOitmrcDj70sn8qLBnvrmt/6PG00fi4vk/mcVnT1Tj7o0VVooz9mOUEEE7PKATO+JNWzyn9hHiniiNK5KWV/EtCjPZMnTWZJEF0d2brLygG5xf8oqtS6TrVqXbLj7Zawd5+wKoPRBBW3ud7kLj3kgeisfTNbx+HhiH6pC4/6DD+SRyWqqkeqj5aLZk1UFygmItOkKrmqMFcAs3RPYOuvjXIqIIi7gHOwC3oim1ZP0DWHsWu0U9uRrG8ma2R71qkzsKUzNPulFZ5mx1RjpgkHC002Y4+KC7EgQVRcBrguqqhyaVznaByaE2ffs5zld3YJFLrlBcJsax6VWfLRoRfXLDj9knPaWRtJc4ADPFZ068JXZyP+YrqGJz3UGs5x2VJVD64pbQhuWfhTjvOWxJXvfrpjqt7LN36nc/snN1aNF+MlWjY3bzO7koq33lFYhqgiS0Ec2Rc95TWxdIU7PbDZBx7J8Qt9p0Wtc/+i53fwF1z1ejQfg0dl6sug0ZhA9kn/YrO+kvTCz2MGz2VodaSO07WqIQRtGRfw4otNemBzIers8ZZM4YyHFsbTtbhi70WLvkLiSSSSakkkkk5kk5lNKfTaMHvBfsZJX05LMZMmnabWw//AGD8rfspW5elW2Wcgnq5ae+wa1NwcMlTkCVqVtRXEF+yM/j1HtqZtDulCe1Wagg/DlxoXB+sS39uA1earysTbtjcxnZHsNxGGwbk2luAfpcRwOPmnNO38OOInn6l34ssyIZBPpbmkGQDuRx8FWr5t5BMYwpg87a7lyb0rclTWt4iJ260B7yRkMK8k3ScOSUVKeVk04xsBIW4/lP+EpdNryP5L+SJcMlDuRWV6F0Qj1bgsn7i4+L3fZeeTkvRdwt1bmsLf2A/9zisdJZqR9zbdvFCfsEgggnh5UCr2m0lIGje/wBArCqnp3L/AIm/EfSiqqvEGX26zURP9DMNDaZDsDGjzqPIJt0yT/nWdm0Me883ED0CmeiOzUsj3e9LXLPVwAVQ6UrVr3k8e4yNvfq1Pqk9NZrHpKjxQKkgiqgt4vDSdok1WOO5p9F2kLXGX6kYzkkYwf7OA+qjJ4TZKCzJI3voou3qbps42vaZT/uaq2A1fyHmU3u+yCKGKOn+ONjPlaB9EtZ2YVrma/ZJW8vI9SwhcBBJ1O8ILh0obLjkOwfMFWdItKoLHL1TndY8e0I6ODODjlXgo3TnpPprQWM9rKScbN7Y95/csvDzt24k5kneTtSyl0C2/Vk11esVv04NHd0mRbIX95CnrZ0iNFnDbFG9kjx25JG0e0ft3lY5rLXrjDJ7JC9zWmrAK0xwqMwnNl0e1pzzTjv8xPfdVuHDzPYrcdodWriSTiSTUniSnDZlPTaOsPskt8wom9btdCwvNC0buOSe6HFCFVIzZAX7i9p/bTzUS+BpzASs0xc4knH/AMyXKozqNaTjsNnXe3iFE3k3VcWg5Ctd6n1C3038zm1UVopRyjXbyblhm1XO+tnhJzMTK+CdKL0Vn17FZ3fsp4GilE3pvMUzzdRYm182GFmWkApa5vj+gWmhZrpIP+XN8Q/iFnu+Ea7Hvft/Y0h9kd/qu1xDl3rtZY8DCXIE3vE/kv8AhThNbzP5L+Q9UT7Wdp9yKycl6UY3Vu+xN/6Lf41+q81nJelrUfyLK3dBH/ALPQX+2JpvnihL6fcZoIIJweYAqRpvLWdo3MH3V3We6XS1tMnAAeDaKi4eImuzWahrnRtZ9S7YB7xc75nFZDpda+st9ofvlcPl7P0W0XHD1Vhi2akGtw9nWWBTy6z3O957nfM4lLLfecmPrnaEUc1QRILaYA1J6HWDr72sjKVDX9a7lHRyi1eehOwa9vtM2yKNrAeL618gqLiWIGm2jmZsskmGRFcPFKB42JJ76vA2NFe85IyAdn3SkcCtUElqjj4oIA8t3jd7WyvYR7LiNyYvsA2FaHf2hjpZHSRuAJpVpGFeaq9tuCeL24zTe3tDyTaEoTSFE4zg38CrWtpZgtK6MrZr2IsOcchHccVn97xV1cMcqbeSu/Rvdz4BIH4dYA4N3UpnxXaMtNZIhcx12zZdkwv6HWs0o/bXwKfriaPWa4b2keSbSWUIIvEkzJXe0jXUzKO5Gi5S2I7kBRF9t7TTvafJS6ir7GLO9QrdhbbvzmndH82td8X7S8H5qqwqodF0lbE4bpneYCt6Y27zTXsJLpYrTXzYazjSptLZL3fxC0ZZ5peP+Y/k30Cru+1Ftl+Y/YjYMkokoDgUqskeBjLkCZXx/hdzCeplfDqQu4lqJ9rJU+9FfibVzRvcPVek7xOEQ3RMHg1q84WMfms+NvqF6MvCQFwpkGgZcAqbb81fUs6i8UPqhsgggm55wMLNrzPWWtw96UDxdRaO99ATuBPgKrPLji6y3RDfMCfGqx3T2GNhHMmzZNIrT1N3zUzbZy0c9SgWAtyWwdItp1LvkAJ7bmM8zXyWPrFarytjW7fmSDqgiqhVazGHVav0I2ItsEk22aZ2J92OrVkVrkpG48D54LftDbB+HuyzR0oeqaSP3Sdo+qxXb2SGFnHdsnoJMyRmfIZJYSjf9FwzAAbgjS8YiqJJ6g3IIAqj7JikX2GuxWG0XfTHMb0ykipgM/TiVKFQhKGSu2nRyEkOMTC8Yg6oqOOSOO5aEUpU7VP9VTjvO1NnChHAq+M8SUkUTp5i4si5bve3NppvCbjAq2uTO02drsNUV37uaaxvP+kI52H/ACzFb1sJ/EPY0ZOPhmowha/btHIw9zgMXUJJzKz289Ep2OcWs121JGqRXHgs8KicmbJUpKCIJR19Dst5qTkjLTRwIPEEJhe4/K7wp1N4s5R2mi29E7/yrQNz2HxCvSz7orhcDMTg1zRTjQjFaCtto/8AUhXfrFxL6fYCz/TQf8x3wM9FoCoWm7f+VzY1cuuw5ZfmfQhoNqVSMG1LLJHgZS5Ao6/P8Y+IeikVG39/jb8X0XKnayVLvRGXWys8Q3yM/kF6DnPaPd6LBdGY9a2Wcb5WfyC3iTMqNp3v2Dqf5S9zlBBBMxAN7xk1YZDuY70VP0Di1rew+6HO8BgrLpLLq2WTiAPEqC6OoqzyO3Mp3krBePYb9Njvn5k30pWv/jwsr7Upd8o/tZqrj0mWkmaFh/Swu+YhU2qqoLEEa7h5qMOqFUVUFeUHdnsxlmgiAr1k0bacNYV8qr0YAQWtGIYBwyFB6LD+jmxdbe0NcomPkPAgAN8ytvgdWp3n0wS25eZDW1jiA5E2/DuSjXpEOSjIwdiyGsXaxBEG8T4oIAY9a9ho014HLxRhjXb2u21xB70r1dPqd6SeFxx9QyN5oSM00kiUkJBk4VG8YEJKaymlWHW3NODkKTXJzGeBNo7IpmR4cSh1AA9Su7NKGijsDXEkYeKXc0HELXGWUY5RwyHt8WSjHQKftkOCjZGUQ+SS4IW23YyQUexrq7woK29HMEm1zRmWg4H7K6ss205nP7Lt0WC7qaWCLis5Kxd1xdU46jc20phSgTtzCMxRS9lb2wn8jG07QBHFbbe40R0tC27tPEnrT3KuqPpww/iWUzLMu9anJdTCK+yVW760U1pmSk+y2gFONaq+vcQlDbkz29rUhV34M/tN39U1tczWv9JurBpPYnMDKkkVOO3vVeVFJ5ia6qxPAajr9/xD4h6KRUXf57LRxXanaztHvQnolUWyFwFdR4eeQW3wy6zQ7fjhksm0cu8xs1iO07yGwLVrEKRs+Eei5Z7ybIdUfkivmLIIIJmIiB00lpZqe89vlim/R7HRkrt5aPCq409l7Ebd5cfCg+qcaFkNs4x9p5PnRKrxj7pq2yV7Tm0a1ufua1jR4YqATy+59e0yu3vPlgmdVZBYikFR5k2CqFUET3UBO4VUitF76IrN2rXPT3YmnxJ+i1GF4oBXxwVK6MbFqXfFXOR8kp+ajVdBik9R5kx7TjiKQ6ZinLE1iiGyo5FLM1uB8iqywcAolwHn3T5IIADgkXNSzpae0CPMeS4keKVz3U28FI4NZcOewb1zG0txr2tp+nJOBFtOfkOAXLgg4dVEgoaB3kUyks+qdrTwwS5al2uEgocHbDv5qG8eCWzIyWRwaciN5wKaQDtEuBB2A7Bz3p++GpxyGQ3nfyXQZirIyyVuOBtqJN7U5fAOXJIuY7gfIq4qGkLe2OadluseAy4lM3P7QHsmuNdgUuIhsyUosrmhv1abWxmSkdVNbY3AKUuCMVuQdpgDsCARuIBUFbtFoHnBmqcyW4U7lZ5W0xSTIN+ZxKipNcE5RT5KHbNBnjGN4dwOB7ioSTQ+eSZgfGQ1tS44UO4BawLNVdTQYAUU5VZOOCuNKKllFCkuktbkrdAKNb8LfRKvsAKctuwkVaeAqr7OajnJi6jSlU06fQaIJSSzubm1J1TRNPgRyi48opWnj9aWJn7T/wBx/pI2K3mIUBoGj0Cc3/CZLY4+41re8iqhre2jSOBKUXL1VMHobKOmimRLn1JO8k+JqiqiQWozth1SNrxYQM3ENHeaJUJa7rP1lphbudrnkzFQm8RbJ0lmaRt1xWYRwRsGTI42DuaK+amYRtUHdtq1gMab9ymopDu8Psk7HiHjClmptHIP6ThoXDolaLWWmg3IIjBrknjTwwQQA+eaCpyTZtm/UcDsps/tOA2vaI+EbuJ4o3BSODd4cNzvIpISjbgdx+6dELh7aoBiBamz21NBkMz9AlZYqGjCQdu4DfRANLRTVqN49SEHBw1weKHBwyO9Nnx0KAkByOPgU46wPFHYHYfuoNad0S5GZKTkNBXwHFOprMW55b9iaMZU63y8t6tUypwEeppWuZxKkPwwzGHJN3x1UgxuA5KcWVzQ1cxw3HyKa2lwpjgeP3Um5qZ29mAAzPkNpVjZUuSK1NZ3AeZ3roQpcWQDKo5IBjhuPkVEsEmxJOVqda424c1xK1DDBHz7AMyaf2pNjKCgTGJtXa3Gg5bSpPVUoEKiycVTeayNdsx3p1qrtsSuU2uCh01LZoq1ruRoc4gVqak7clTtIrmf1TnMaSSRgM6DbxWjWxmBpmTTxz8k2/D4dyo1ebJpUVo0oxF7S00IIO4ghFVbDbLkjkFHxtdzCr1u6PY3YxuLDuzb4LXGuvUxSt2uCgVU/obYtaR791GD1chbdBrTHUtb1g/bn4FXDRXR10ULQ5tHZuG2pxxVdxUThhFttTanlk1YBSim7O9MrPZaKQhjS4aDyM1zxS7WAYgkUxwOGHBN40pKeyeNB4lAClnDg0YjHHEY44o0o3JBADty4cggukTkpMI0EANoMnfEV0UEF04IW1opkkbKcCgggB7GatIOIqMNiSlHaKCCqXJJ8CZTyL2RyRILRHkoqcBuTSX2ncgggrCpciBRokFxEwnCoUZaDQmmGBQQQwF4R7Pcn5QQUoEZgaukEFNlZGWj2hyd9Fw0ZoIKr1L/AEOSEKIIKRwd2MdpJOGFdtXY7c0EFXPgnT5HUGSXaEEFSXCzUc36fiHoUEEHR0EaCCAP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40" y="2996952"/>
            <a:ext cx="1915304" cy="14606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s://encrypted-tbn2.gstatic.com/images?q=tbn:ANd9GcSnqCqt_LndRtr5KrtTv2rNCRWqHSbK1qXJQVediMQlIlJJzljo8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834" y="3099932"/>
            <a:ext cx="2106143" cy="13371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7" descr="data:image/jpeg;base64,/9j/4AAQSkZJRgABAQAAAQABAAD/2wCEAAkGBxISEhQQEBQPDxUQFA8QDxAPEA8UEBAPFBEWFhQVFBUYHCghGBolHRYVIT0hJSosLi4uFyAzODMsNygtLjcBCgoKDg0OFxAQGiwcHxwsLCwsLCwsLCwsLCwsLCwsLCwsKywrNywsLCwsNyssLCwsNyssKywrNyssNyssKywrK//AABEIAOEA4QMBIgACEQEDEQH/xAAcAAEAAQUBAQAAAAAAAAAAAAAABgECAwQFBwj/xABEEAACAQIEAwUEBgcECwAAAAABAgADEQQSITEFQVEGEyJhcTKBkaEUQlKxwdEHIzNicpLwQ4Ky4RUWFyRTY3ODosLx/8QAGAEBAQEBAQAAAAAAAAAAAAAAAAECAwT/xAAcEQEBAQEAAwEBAAAAAAAAAAAAAQIRAyExElH/2gAMAwEAAhEDEQA/APcYiICIiAiIgIiICIiAiIgIiICIiAiIgIiICIiAiIgIiICIiAiIgIiICIiAiIgIiYMVWyjzMDI9QCY+/nPatKd9A6Pfy5awnL76XCtA68TSw2J1see3rN2AiIgIiICIiAiIgIiICIiAiIgIiICIiAiIgIiICcLiGJu5HTQe7/Od2Q7iFW1Rx+833wNk15aa05xrynfQOl30qK85nfy4V4HVWvJBhamZQ3Ua+vOQwV5KuCm9FT/F/iMDeiIgIiICIiAiIgIiICIiAiIgIiICIiAiIgIiICQ7tXRKVc/1agv/AHhoR9xkxmnxbALXpmm2nNW+yw2MDz7vo76avEKL0XNOoMpHwYcip5iav0iB1O+lRWnJ+kSoxEDs06hJAGpJAA6k7CehYOjkRU+yoHqeci3ZDg7aYiqCB/ZKdz++R93x6SXwEREBERAREQEREBERAREQEREBERAREQEREBERAREw4nEBBrqeQgYOKcLpYhMlVb/ZYaOh6qeU844lwB6VRqasHA2YaGx6jkZNcVjXbTNlHRdPnvOf9HECJJwh/KdjgnD6VJ89ZWq2sUUWyhurA7zrChMi0RA61HjSH6rr6gfgZ0kcEXGokZZQBeZuHcRsbcuYgSKJbTcEXEugIiICIiAiIgIiICIiAiIgIiICIiAiJy+OcZXDr9p2sEpjdmOwi0dSJGcF2qXIVxA7uslrqLlXU7MptqOR851OC8WXEBiotkIB9DsfkYG/UcKCTynBxmIJJJ/+Tc4libnKNh8zI5xHGAXgW4nHZTN2hVuJGKtGowSudKbVO7U82IUkkeWlr9Z28K0Dp3l15gVpeGgUxJ8J9DIrw7id5KahnI4n2QYKK+EuwKhmoE+IaXOQnf0Px5QO3wjittDqDJHTqBhcG88u4fjeRNiNCDoQRyIkjwXFbbNAmMoWA30nKocXBGtjNPHcUJ293lA7j4pBuRLqNUMAy7HaRejgmqm71+7B+oqeK38R0HwkooU1VQq7KABrfT1gZIiICIiAiIgIiICIiAiIgDPKu1OCrYTE97UZ6qVH7ylWfUq/2WA00GltAR6aeqzU4rgqdak1KsAUYeLqOjA8iOslnR5jjaaVVaqruxcp3dMeJqVQg3sSdUYAabeHTWSLsJilWnVDELWBQVKRPiQAGx9Dc6+khfFeHYjBhqhp1HpU2JWuMh7tL+1UUEnLz6A69b4OAU6zVhUok3F2ZzfKwIuVY9G/G8zPX0ej8TxGhtpI/wAOwD4ut3eoRbGs45J0B6nb58pvYak+LYIl6dv2xYa07bi3M/I3vtJlwzh1Oggp0xYbknVmbmWPMzY4va6kqYekigKFqIEUbABG0E5GGadLtxU/Yp1LufcAB95nJw5gb6tK95NfPMbVoG2zyR8Fa9FfLMPgxkP+kSS9l64aifJ2HxAP4wMXGOymHxDGoc9Jz7T0iBmPVgQQfXecGv2KrJrRqpU/dcFD8RcH5Ttdr+PnBojjKMzZSaisUOhNswIsdNvIyJ1u2dd3WojKgAtkXWm3Um+8568ky1M2thEq0myVlamTtfZv4SNDOlSS85mO7bNUTI9Gi97e0Xtm6gXuD75iwnGQWVKauc1gKZszBjyVh7Q9QCPOWeTNPzUgXSZBjHBFiROc+Ntoy1EPR0cH5iEpV6tu5pt/G/gQe87+682ylXDcaahKndQDf1m/NDg+ANJLMQztq7Da/IDyH5zfgIiICIiAiIgIiICIiAmrxPDNUpMinKxHhPLMNRfym1EDzmhxR6bGnVB0JVlbkeYMj4angq/c07LRrrmpqDbJdjdfcScp5A221Ho3abs4MR46ZCVQLXPsuOQa2x85Fn/R7Wrj9fUp0yoIQrdyTyB2sslnRkwOLqYe9cEME0cXt31HoejDlzvpPQMNWDori4DAMAwsQD1E897IdnMQ1TLjEdUw7aZmGSs6+zp9YDQ5tjp0nowEmZwRTtiQalMc1VifRjp9xnKpmwmxxev3lZ25Xyr6DQf15zRdrCaF1evaaFTFTBjMTOetcsdIHVGIkt7EPcVR0NM/EN+Ug9NTJp2DH7b/ALX/ALwOr2n4IuMwz4djlLWam32ai6qfTl6EzwGriK2HZqLDK1NnR1YXyuDYge8T6VM+dO3OMqV8biK9On3tJqmWlUoqQWWmoQkjc3Kk5tiLEaWnPySNZY6XGBu4NwNAvM+/aeofo34HiFP0rEoKAZSKdJrmqQ31nH1NOW+utucN/Q/RpvjScTRykJfCmsGv34NzkU6ZgoJuemnOe4yYxPq6t+KxETqwREQEREBERAREQEREBERAREQEREClpq8UxGSkzc7WX+I6Cbc4Haav7NPp4j6nQfjAjlQzQxVWbWIec0o1R1pp7TsFX1JgdLh/Ae+wteuwN8rdx6oczN8svxkdwiT2HDYNadJaK+yqhBfmLWufWeTpSykr9klfgbQM6iS/sGPDVPnTHwDfnIex0kq7KY1KGFr4iqcqUizudzlVATYcz5QKfpE46aVMYSibVcSGzML3pYfZ302Y+yPUn6sguGwgCgAAAAADylv0ypiKtTE1tHrNfLuKdMfs6Y62HPmbnnN5ek8nk32u2ZyOZjsUKRUoyisj0qtJAfGXSoGHhGtja3oTPZOD8RXEUxUXQ7Ov2XG4/rrPKcNg1S9tSxLFjbMxPUyQdmOJ9zVAOiVLI/QfZb3H748e+XhvPY9EiInrcSIiAiIgIiICIiAiIgIlIvArEtvBMC6UlLxeBWQzi+IzVGbqdPQaCSvHVctNz0VretrCQXEawNDE1J1uwuCz1mrnakMq/wDUbn7hf+acTF6Sf9mMD3OHRSLM36yp1DNyPoLD3QOvPLccB31W23e1bemcz1C88orN42PVmPzgUqmbOOxIXhjU+dfEKn91FVz/AIQPfOZiahl3HPDSwlL/AJdTEN61nsv/AI0x8Znd5lc/Wlhza03EqTQSZVaeN3b+eXEzVV5kzaTKp/wftRSZEWqWVwoVmIurMBYm4kgo1lcZkZWHVSCJ47Tr2a3WdjBYxkOamxQ87HfyI5ztPNZ9c7j+PTokc4T2kDWStZTsHHsn1HKSENPRnU1PTnZYuiW3hXB1BB8xtNIuiUiBWJSIFYlIgWXlLyzNLSYGUtKZpizS0tAz5pTNMBqSxqsDHxqraiw65R8wfwkSqyRcSOdbXtY39dP85wMQltCYGtwjB99iEU6qv6x+hVdh7zYSfmpIh2aqKj1AfaYLl/hBN/vE75xAgbxqTy6pufUya8Wx+WmbG17Lfpf+vnIuaKtA4uJ6Dfl6zP2ob/enQbUVo0B6JTAPzJnSGDRfERc7i/KRqtVzVHYknMzEknfWcvLfTePq5ZUmY81pal2YKuUXvqxAUAC5JJ2E8/HRsK+wFySbAC5JJ2AHMzeq0GQXOU7ZwrAlCdg9tr232+Bm7wPhgK5/EqEa12FnqA8qS/VU9dz8p1lwtGouWiBTZQ1iRfMDuHufGpt19CN5uY6xdoLj61ip8yPjOhgsbeaPaLBkIXpg2pvaqm5pEaGx+slyBfcXAOu9mFwDd0KodDzsD4bdM3Xyk/HWv07mPx+SmXAzEWAF7AFiBcnkBe58pLOwmPK0xhajZmUMyN1uSzD3Ekjy9J5kMeCCjjRgQwPQjWYH7U1cP3S0yoqq6hKlQEoUGzkAi55EevURjuat9x6b2/7R1KJXD4dsjlWqVWFjlSxyrrtfU9RYdZ59wLtLi6N1w9QorklgVV1DE6lQwNjOVxTj716ju3iNU/rHta42so5CwAtFBn2RZvVvesSR7/wXG99QpVdLugLW2zjRvmDN28gf6LsXWNOrRq2KoVememe+ZfS4v7zJzmnbN7GLOVkvK3ll4vNIvvEsiBgJlpMrLTAtJlrNKkS0rAxu85XF8cEW97ai/pOqyTDVw4O4B9YEb/0uhHtD4zn4zii7A5j0Gpknfg1E6mnT/kX8pVeF0x7KqvoAIEUwJqlxUtlAva+5vpOyKrmdM4QDlNPiNZKK53va4XwgHUg+flA0cTSLizajoZwPpD02GdWXLpl1CkeYFs3rf4zsJxmk1wXFLe3hJ+Z0HwM4XFaWHa1SvWqsysDTRMRWyk29m4CAXOmgOkxbKOhV4nQJViuXpTUUirEX1z2DqbHpbSwnK4mlAm9PQncJmJv6lQD/AFrJFwjguGrvdkpsABVoXQMWpk2Ny9/ECCptzHmJ0/oQQ60qaKNy1Vgtr7gXA+Ux6WV5xRw7ZjnJVV1JCku37qr9o+ZsOs3EwDE5UynNqEDh3HkwQE390kXaLB0Qc9A0rAWenT1ykE3Y2uPnObw/jVJAabtTLH9kwqKro/PW97S5k52Ftrv8PpYruytem9UWOUoAHGnPPlmnjccmGp5spp6stV6oXNSJ2QKpuzMNraGx10tLK/aLDN3b1RnqUgoDLUrbghr5VAU6jr+U0+K9p6Vc+OmXUgoyEKgdDrYsGY6GzAjUEaWmZBFuLYyviQVQCnTU37rvFLn96rbc+Ww+c0qAr4cd/kDorDMucNSe4tY2Jseh6+s6vDKNCqHHeOpUnS6ZgNtdCT6j4DaYMRwhVzFKzoXFmtUJVvJkygGbHT4li6WKpBqaZWto7WzKbXy3G48/ORbE8AxNUez3RXxI7nTMNR7N9Jt8KqGk/dkjKSQPLmLeV7/0J6H2WqLUBova66pfmnMe78fKJJ1eoAnB6qUwzmi7fWSkXuByIzKL89PvnVwWHuAbaEA3HpPRn4BRb2lvLqXZjDDXulJ6m5MmvH34TXGt2LpNSz3tlfIRYgm4v+claNNOjhAoAAsBoAOQmyqWnTM5OJb1nDS4GYhLxKi+8rLbxAsIlCJktKWgY8soVmW0paBhySmSZrRlgYMktKTYyxlgappzS4hwpKy5XuRe+hI1906xWUywIbiOxdM+y9RfXKR9043E+wbPYd4bC+gTU3989LyQUk4PKKlHE4Yd0qGotyyMabOVJADWI2vYXGxsJhJxzbJVF/sUwh+IAnrhpiU7odI/MHjOM4NjqikMtTxAi7tmtceZmxwCjRootPEUKL1KHhYtTC96p1zFgLhwba63BtynrT4UHecjHdlaNVsxzqdrqRqPO4ksEXGPwgbN3Qy/8MJSttb2st/OaGIxWHOYLSUBjcEm7If3SLC3laTAdi6H2qp/vD8pUdi8Pz7z+cyflXmKcbp03OVCcpIN1plWseYMkv8ArBScBhQVLhTZMgGov0ki/wBnuBJJNNiTcm9WruffNxOx2EAAFM2FgPHU2Hvlueoh9Ti1EqVOHQ3+swXMOliANZk4LTFSujUwyFPFUIK2cbbWsOhtv0kxXsphR/ZD3lvzm5g+CUKRvTpqpOhIve0TKrqVMzYVJlWnL8s0jEFlwEvtK2gWgSoEutFoFLSsSsCloIl0pApaJUxaBbaLS60QLbRaXCIFlotL5SBbaLS6IFtoAl1otAttFpdK2gWWlbS60pApaLS6LQLbRaXRApaJWIFLRaXRApErECkSsQErKRAREQESkQKykRACDEQErKRArKREBERASspEBKykQKxKRArERAREQErEQERED//Z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4098" name="Picture 2" descr="https://encrypted-tbn1.gstatic.com/images?q=tbn:ANd9GcT9Nq2JbH3sh5Pll4m7JaJgO3Jk-JqeuMGv_wXhiImUnVetnU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10768"/>
            <a:ext cx="2160240" cy="14689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encrypted-tbn1.gstatic.com/images?q=tbn:ANd9GcT9Nq2JbH3sh5Pll4m7JaJgO3Jk-JqeuMGv_wXhiImUnVetnU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10768"/>
            <a:ext cx="2160240" cy="14689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55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5516" y="244206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VALORACIÓN DE LA EMPRESA  </a:t>
            </a:r>
            <a:endParaRPr lang="es-E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Llamada de nube"/>
          <p:cNvSpPr/>
          <p:nvPr/>
        </p:nvSpPr>
        <p:spPr>
          <a:xfrm>
            <a:off x="331417" y="836712"/>
            <a:ext cx="3410660" cy="720080"/>
          </a:xfrm>
          <a:prstGeom prst="cloudCallout">
            <a:avLst>
              <a:gd name="adj1" fmla="val -18396"/>
              <a:gd name="adj2" fmla="val 6057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Pasos a seguir</a:t>
            </a:r>
            <a:r>
              <a:rPr lang="en-US" sz="2000" b="1" dirty="0" smtClean="0"/>
              <a:t>:</a:t>
            </a:r>
            <a:endParaRPr lang="es-ES" sz="2000" b="1" dirty="0"/>
          </a:p>
        </p:txBody>
      </p:sp>
      <p:sp>
        <p:nvSpPr>
          <p:cNvPr id="5" name="4 Rectángulo redondeado"/>
          <p:cNvSpPr/>
          <p:nvPr/>
        </p:nvSpPr>
        <p:spPr>
          <a:xfrm>
            <a:off x="369252" y="2060848"/>
            <a:ext cx="2402548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Proyecciones Financieras</a:t>
            </a:r>
            <a:endParaRPr lang="es-ES" dirty="0"/>
          </a:p>
        </p:txBody>
      </p:sp>
      <p:sp>
        <p:nvSpPr>
          <p:cNvPr id="7" name="6 Rectángulo redondeado"/>
          <p:cNvSpPr/>
          <p:nvPr/>
        </p:nvSpPr>
        <p:spPr>
          <a:xfrm>
            <a:off x="5752764" y="1952836"/>
            <a:ext cx="2318530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Elaboraci</a:t>
            </a:r>
            <a:r>
              <a:rPr lang="es-ES" dirty="0" smtClean="0"/>
              <a:t>ón de los Flujos de Caja</a:t>
            </a:r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6031548" y="3356992"/>
            <a:ext cx="2505776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Determinación de la Tasa de Descuento</a:t>
            </a:r>
            <a:endParaRPr lang="es-ES" dirty="0"/>
          </a:p>
        </p:txBody>
      </p:sp>
      <p:sp>
        <p:nvSpPr>
          <p:cNvPr id="9" name="8 Rectángulo redondeado"/>
          <p:cNvSpPr/>
          <p:nvPr/>
        </p:nvSpPr>
        <p:spPr>
          <a:xfrm>
            <a:off x="6300192" y="4840147"/>
            <a:ext cx="2288887" cy="6620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Cálculo del valor de desecho </a:t>
            </a:r>
            <a:endParaRPr lang="es-ES" dirty="0"/>
          </a:p>
        </p:txBody>
      </p:sp>
      <p:sp>
        <p:nvSpPr>
          <p:cNvPr id="10" name="9 Rectángulo redondeado"/>
          <p:cNvSpPr/>
          <p:nvPr/>
        </p:nvSpPr>
        <p:spPr>
          <a:xfrm>
            <a:off x="2855599" y="4789718"/>
            <a:ext cx="2548230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Cálculo del valor de la empresa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915816" y="1836113"/>
            <a:ext cx="171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Estado de Resultados</a:t>
            </a:r>
            <a:endParaRPr lang="es-ES" sz="1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805336" y="2556193"/>
            <a:ext cx="171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Balance General </a:t>
            </a:r>
            <a:endParaRPr lang="es-ES" sz="1600" dirty="0"/>
          </a:p>
        </p:txBody>
      </p:sp>
      <p:cxnSp>
        <p:nvCxnSpPr>
          <p:cNvPr id="14" name="13 Conector angular"/>
          <p:cNvCxnSpPr>
            <a:stCxn id="5" idx="3"/>
          </p:cNvCxnSpPr>
          <p:nvPr/>
        </p:nvCxnSpPr>
        <p:spPr>
          <a:xfrm flipV="1">
            <a:off x="2771800" y="2060848"/>
            <a:ext cx="432048" cy="36004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15 Conector angular"/>
          <p:cNvCxnSpPr>
            <a:stCxn id="5" idx="3"/>
          </p:cNvCxnSpPr>
          <p:nvPr/>
        </p:nvCxnSpPr>
        <p:spPr>
          <a:xfrm>
            <a:off x="2771800" y="2420888"/>
            <a:ext cx="432048" cy="42769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16 Flecha derecha"/>
          <p:cNvSpPr/>
          <p:nvPr/>
        </p:nvSpPr>
        <p:spPr>
          <a:xfrm>
            <a:off x="4634288" y="2060848"/>
            <a:ext cx="600161" cy="506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lecha abajo"/>
          <p:cNvSpPr/>
          <p:nvPr/>
        </p:nvSpPr>
        <p:spPr>
          <a:xfrm>
            <a:off x="6924396" y="2663789"/>
            <a:ext cx="68917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Flecha abajo"/>
          <p:cNvSpPr/>
          <p:nvPr/>
        </p:nvSpPr>
        <p:spPr>
          <a:xfrm>
            <a:off x="6924396" y="4141646"/>
            <a:ext cx="72008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lecha izquierda"/>
          <p:cNvSpPr/>
          <p:nvPr/>
        </p:nvSpPr>
        <p:spPr>
          <a:xfrm>
            <a:off x="5521422" y="4874083"/>
            <a:ext cx="613773" cy="5751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 redondeado"/>
          <p:cNvSpPr/>
          <p:nvPr/>
        </p:nvSpPr>
        <p:spPr>
          <a:xfrm>
            <a:off x="157803" y="4807720"/>
            <a:ext cx="1915113" cy="6840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Análisis de Sensibilidad</a:t>
            </a:r>
            <a:endParaRPr lang="es-ES" dirty="0"/>
          </a:p>
        </p:txBody>
      </p:sp>
      <p:sp>
        <p:nvSpPr>
          <p:cNvPr id="22" name="21 Flecha izquierda"/>
          <p:cNvSpPr/>
          <p:nvPr/>
        </p:nvSpPr>
        <p:spPr>
          <a:xfrm>
            <a:off x="2158027" y="4915672"/>
            <a:ext cx="613773" cy="5751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79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391751"/>
              </p:ext>
            </p:extLst>
          </p:nvPr>
        </p:nvGraphicFramePr>
        <p:xfrm>
          <a:off x="107504" y="1412776"/>
          <a:ext cx="8856981" cy="4032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6232"/>
                <a:gridCol w="805141"/>
                <a:gridCol w="805141"/>
                <a:gridCol w="805141"/>
                <a:gridCol w="805141"/>
                <a:gridCol w="805141"/>
                <a:gridCol w="797595"/>
                <a:gridCol w="902483"/>
                <a:gridCol w="902483"/>
                <a:gridCol w="902483"/>
              </a:tblGrid>
              <a:tr h="44805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27" marR="40127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27" marR="40127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27" marR="40127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27" marR="40127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27" marR="40127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27" marR="40127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27" marR="40127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27" marR="40127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27" marR="40127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27" marR="40127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9610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Dólares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127" marR="4012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127" marR="4012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127" marR="4012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127" marR="4012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127" marR="4012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127" marR="4012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Promedio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127" marR="4012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Pronóstico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127" marR="4012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Pronóstico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127" marR="4012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Pronóstico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127" marR="40127" marT="0" marB="0" anchor="b"/>
                </a:tc>
              </a:tr>
              <a:tr h="89610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127" marR="4012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Dólares ($)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127" marR="4012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Dólares ($)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127" marR="4012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Dólares ($)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127" marR="4012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Dólares ($)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127" marR="4012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Dólares ($)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127" marR="4012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127" marR="4012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 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127" marR="4012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 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127" marR="4012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127" marR="40127" marT="0" marB="0" anchor="b"/>
                </a:tc>
              </a:tr>
              <a:tr h="89610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Ventas netas 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127" marR="4012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5.845.482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27" marR="4012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7.097.214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27" marR="4012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7.474.553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27" marR="4012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8.948.480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27" marR="4012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6.943.246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27" marR="4012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127" marR="4012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8.475.833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127" marR="4012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8.880.513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127" marR="4012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9.285.192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127" marR="40127" marT="0" marB="0" anchor="b"/>
                </a:tc>
              </a:tr>
              <a:tr h="89610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 de ventas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127" marR="4012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4.662.186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27" marR="4012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5.736.217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27" marR="4012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5.853.848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27" marR="4012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7.234.692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27" marR="4012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5.910.361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27" marR="4012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81,4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127" marR="4012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6.901.848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127" marR="4012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7.231.378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127" marR="4012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7.560.907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127" marR="40127" marT="0" marB="0" anchor="b"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23528" y="94719"/>
            <a:ext cx="4580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i="1" dirty="0" smtClean="0"/>
              <a:t>ESTADO DE RESULTADOS</a:t>
            </a:r>
            <a:endParaRPr lang="es-ES" sz="2400" b="1" i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457849" y="692696"/>
            <a:ext cx="3092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i="1" dirty="0" smtClean="0"/>
              <a:t>Método Pronóstico</a:t>
            </a:r>
            <a:endParaRPr lang="es-ES" sz="2400" b="1" i="1" dirty="0"/>
          </a:p>
        </p:txBody>
      </p:sp>
      <p:sp>
        <p:nvSpPr>
          <p:cNvPr id="6" name="5 Rectángulo"/>
          <p:cNvSpPr/>
          <p:nvPr/>
        </p:nvSpPr>
        <p:spPr>
          <a:xfrm>
            <a:off x="292370" y="5661248"/>
            <a:ext cx="54317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=PRONOSTICO (N4; C7:L7; C4:L4)                                                                 =PRONOSTICO(x; conocido_y; conocido_x)</a:t>
            </a:r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5940152" y="168365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63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88640"/>
            <a:ext cx="3483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i="1" dirty="0"/>
              <a:t>ESTADO DE RESULTADOS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95536" y="601906"/>
            <a:ext cx="3958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i="1" dirty="0"/>
              <a:t>Método </a:t>
            </a:r>
            <a:r>
              <a:rPr lang="es-ES" b="1" i="1" dirty="0" smtClean="0"/>
              <a:t>con líneas de Tendencia</a:t>
            </a:r>
            <a:endParaRPr lang="es-ES" b="1" i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046811"/>
              </p:ext>
            </p:extLst>
          </p:nvPr>
        </p:nvGraphicFramePr>
        <p:xfrm>
          <a:off x="395536" y="1196752"/>
          <a:ext cx="8124181" cy="2499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5292"/>
                <a:gridCol w="826889"/>
                <a:gridCol w="827750"/>
                <a:gridCol w="827750"/>
                <a:gridCol w="827750"/>
                <a:gridCol w="827750"/>
                <a:gridCol w="827750"/>
                <a:gridCol w="827750"/>
                <a:gridCol w="827750"/>
                <a:gridCol w="827750"/>
              </a:tblGrid>
              <a:tr h="29643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</a:rPr>
                        <a:t>PESIMISTA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</a:rPr>
                        <a:t>CONSERVADORA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</a:rPr>
                        <a:t>OPTIMISTA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8144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Proyección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Proyección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Proyección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Proyección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Proyección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Proyección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Proyección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Proyección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Proyección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9643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69790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Ventas 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7.312.973</a:t>
                      </a:r>
                      <a:endParaRPr lang="es-ES" sz="13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7.312.973</a:t>
                      </a:r>
                      <a:endParaRPr lang="es-ES" sz="13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7.312.973</a:t>
                      </a:r>
                      <a:endParaRPr lang="es-ES" sz="13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8.475.833</a:t>
                      </a:r>
                      <a:endParaRPr lang="es-ES" sz="13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8.880.513</a:t>
                      </a:r>
                      <a:endParaRPr lang="es-ES" sz="13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9.285.192</a:t>
                      </a:r>
                      <a:endParaRPr lang="es-ES" sz="13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8.674.877</a:t>
                      </a:r>
                      <a:endParaRPr lang="es-ES" sz="13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9.211.301</a:t>
                      </a:r>
                      <a:endParaRPr lang="es-ES" sz="13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9.780.896</a:t>
                      </a:r>
                      <a:endParaRPr lang="es-ES" sz="13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67775"/>
              </p:ext>
            </p:extLst>
          </p:nvPr>
        </p:nvGraphicFramePr>
        <p:xfrm>
          <a:off x="69195" y="3645024"/>
          <a:ext cx="8568952" cy="9951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6341"/>
                <a:gridCol w="2299651"/>
                <a:gridCol w="40892"/>
                <a:gridCol w="947172"/>
                <a:gridCol w="2112885"/>
                <a:gridCol w="144016"/>
                <a:gridCol w="144016"/>
                <a:gridCol w="2395072"/>
                <a:gridCol w="158907"/>
              </a:tblGrid>
              <a:tr h="995161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 dirty="0">
                          <a:effectLst/>
                        </a:rPr>
                        <a:t> 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46" marR="7746" marT="774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= 1.204.104,01ln(x) + 6.108.867,40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6" marR="7746" marT="77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6" marR="7746" marT="77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6" marR="7746" marT="774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= 404.679,40x + 6.047.756,80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6" marR="7746" marT="77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6" marR="7746" marT="77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6" marR="7746" marT="774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= 6.052.256,27e</a:t>
                      </a:r>
                      <a:r>
                        <a:rPr lang="es-ES" sz="1800" u="none" strike="noStrik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0,06x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6" marR="7746" marT="77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 dirty="0">
                          <a:effectLst/>
                        </a:rPr>
                        <a:t> 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46" marR="7746" marT="7746" marB="0" anchor="b"/>
                </a:tc>
              </a:tr>
            </a:tbl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2872431429"/>
              </p:ext>
            </p:extLst>
          </p:nvPr>
        </p:nvGraphicFramePr>
        <p:xfrm>
          <a:off x="5868144" y="4725144"/>
          <a:ext cx="2880320" cy="2132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1602725026"/>
              </p:ext>
            </p:extLst>
          </p:nvPr>
        </p:nvGraphicFramePr>
        <p:xfrm>
          <a:off x="20929" y="4725144"/>
          <a:ext cx="2966896" cy="2132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784889963"/>
              </p:ext>
            </p:extLst>
          </p:nvPr>
        </p:nvGraphicFramePr>
        <p:xfrm>
          <a:off x="2915816" y="4725144"/>
          <a:ext cx="3024336" cy="2132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6731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328805"/>
              </p:ext>
            </p:extLst>
          </p:nvPr>
        </p:nvGraphicFramePr>
        <p:xfrm>
          <a:off x="179512" y="548680"/>
          <a:ext cx="8496944" cy="5983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8414"/>
                <a:gridCol w="735473"/>
                <a:gridCol w="927699"/>
                <a:gridCol w="936057"/>
                <a:gridCol w="894269"/>
                <a:gridCol w="991774"/>
                <a:gridCol w="936057"/>
                <a:gridCol w="947201"/>
              </a:tblGrid>
              <a:tr h="993316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 los años que terminaron el 31 de diciembre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= 404.679,40x + 6.047.756,80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7047"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CONSERVADORA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586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</a:t>
                      </a:r>
                      <a:r>
                        <a:rPr lang="es-ES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Dólares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PROMEDIO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PRONÓSTICO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PRONOSTICO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PRONOSTICO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PROYECCIÓN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PROYECCIÓN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PROYECCIÓN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4704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ES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2351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Ventas netas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8.475.833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8.880.513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9.285.192 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8.475.833 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8.880.513 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9.285.192 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233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 de ventas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81,4%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6.901.848 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7.231.378 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7.560.907 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6.901.848 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7.231.378 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7.560.907 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3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Depreciacion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113.848 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125.836 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124.720 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113.848 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125.836 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124.720 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4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Utilidad bruta</a:t>
                      </a:r>
                      <a:endParaRPr lang="es-ES" sz="12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1.460.137  </a:t>
                      </a:r>
                      <a:endParaRPr lang="es-ES" sz="12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1.523.299 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1.599.565 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1.460.137  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1.523.299  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1.599.565  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1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Gastos generales y de Administracion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920.315 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798.872 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835.276 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920.315 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798.872 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835.276 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1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Depreciacion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52.463 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50.134 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52.418 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52.463 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50.134 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52.418 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1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Amortizacion Diferidos e Intangibles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5.712 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9.451 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9.882 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5.712 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9.451 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9.882 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Gastos de Ventas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176.674 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156.804 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163.949 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176.674 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156.804 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163.949 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4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UTILIDAD DE OPERACIÓN</a:t>
                      </a:r>
                      <a:endParaRPr lang="es-ES" sz="12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304.973  </a:t>
                      </a:r>
                      <a:endParaRPr lang="es-ES" sz="12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508.038  </a:t>
                      </a:r>
                      <a:endParaRPr lang="es-ES" sz="12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538.039  </a:t>
                      </a:r>
                      <a:endParaRPr lang="es-ES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304.973 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508.038 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538.039 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1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(+) Otros Ingresos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92.933 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97.371 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101.808 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92.933 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97.371 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101.808 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1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 Otros Egresos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3.383 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3.545 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3.706 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3.383 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3.545 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3.706 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1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 Gastos Financieros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241.929 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253.480 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265.031 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241.929 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253.480 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265.031 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 Participacion Empleados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1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52.386 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54.887 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57.389 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52.386 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54.887 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57.389 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4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Utilidad antes de impuestos  </a:t>
                      </a:r>
                      <a:endParaRPr lang="es-ES" sz="12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100.207  </a:t>
                      </a:r>
                      <a:endParaRPr lang="es-ES" sz="12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293.496  </a:t>
                      </a:r>
                      <a:endParaRPr lang="es-ES" sz="12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313.721  </a:t>
                      </a:r>
                      <a:endParaRPr lang="es-ES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100.207  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293.496  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313.721 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Impuestos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22.046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64.569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69.019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22.046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64.569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69.019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4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Utilidad (Perdida) Neta</a:t>
                      </a:r>
                      <a:endParaRPr lang="es-ES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78.162  </a:t>
                      </a:r>
                      <a:endParaRPr lang="es-ES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228.927  </a:t>
                      </a:r>
                      <a:endParaRPr lang="es-ES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244.702</a:t>
                      </a:r>
                      <a:endParaRPr lang="es-ES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78.162  </a:t>
                      </a:r>
                      <a:endParaRPr lang="es-ES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228.927  </a:t>
                      </a:r>
                      <a:endParaRPr lang="es-ES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244.702</a:t>
                      </a:r>
                      <a:endParaRPr lang="es-ES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107504" y="33870"/>
            <a:ext cx="4107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i="1" dirty="0" smtClean="0"/>
              <a:t>Estado de Resultados Proyectado</a:t>
            </a:r>
            <a:endParaRPr lang="es-ES" b="1" i="1" dirty="0"/>
          </a:p>
        </p:txBody>
      </p:sp>
    </p:spTree>
    <p:extLst>
      <p:ext uri="{BB962C8B-B14F-4D97-AF65-F5344CB8AC3E}">
        <p14:creationId xmlns:p14="http://schemas.microsoft.com/office/powerpoint/2010/main" val="182716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88640"/>
            <a:ext cx="3151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BALANCE GENERAL</a:t>
            </a:r>
            <a:endParaRPr lang="es-E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3124" y="836712"/>
            <a:ext cx="3231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Cuentas por Cobrar </a:t>
            </a:r>
            <a:endParaRPr lang="es-E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242352"/>
              </p:ext>
            </p:extLst>
          </p:nvPr>
        </p:nvGraphicFramePr>
        <p:xfrm>
          <a:off x="1187624" y="1556792"/>
          <a:ext cx="6452047" cy="1680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1327"/>
                <a:gridCol w="2268348"/>
                <a:gridCol w="615223"/>
                <a:gridCol w="665651"/>
                <a:gridCol w="536372"/>
                <a:gridCol w="925126"/>
              </a:tblGrid>
              <a:tr h="82736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Promedio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1279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Periodo medio de cobranzas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(Cuentas por cobrar*365)/ Ventas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349208"/>
              </p:ext>
            </p:extLst>
          </p:nvPr>
        </p:nvGraphicFramePr>
        <p:xfrm>
          <a:off x="971600" y="3645024"/>
          <a:ext cx="7056785" cy="2072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2776"/>
                <a:gridCol w="912909"/>
                <a:gridCol w="979301"/>
                <a:gridCol w="873072"/>
                <a:gridCol w="912909"/>
                <a:gridCol w="912909"/>
                <a:gridCol w="912909"/>
              </a:tblGrid>
              <a:tr h="39032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endParaRPr lang="es-E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Históricos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Proyecciones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2519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endParaRPr lang="es-E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31/12/2010</a:t>
                      </a:r>
                      <a:endParaRPr lang="es-ES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31/12/2011</a:t>
                      </a:r>
                      <a:endParaRPr lang="es-ES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31/12/2012</a:t>
                      </a:r>
                      <a:endParaRPr lang="es-ES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31/12/2013</a:t>
                      </a:r>
                      <a:endParaRPr lang="es-ES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31/12/2014</a:t>
                      </a:r>
                      <a:endParaRPr lang="es-ES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31/12/2015</a:t>
                      </a:r>
                      <a:endParaRPr lang="es-ES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77888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Dtos y Cuentas por cobrar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1.426.391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1.493.343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911.284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1.602.281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1.678.782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1.755.283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0578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Días de cobro 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683568" y="6021288"/>
                <a:ext cx="4971939" cy="544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Cuentas por cobrar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E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Plazo</m:t>
                        </m:r>
                        <m:r>
                          <a:rPr lang="en-US" sz="20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medio</m:t>
                        </m:r>
                        <m:r>
                          <a:rPr lang="en-US" sz="20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de</m:t>
                        </m:r>
                        <m:r>
                          <a:rPr lang="en-US" sz="20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cobros</m:t>
                        </m:r>
                        <m:r>
                          <a:rPr lang="en-US" sz="2000" b="0" i="0" smtClean="0">
                            <a:latin typeface="Cambria Math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Ventas</m:t>
                        </m:r>
                        <m:r>
                          <a:rPr lang="en-US" sz="2000" b="0" i="0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2000" b="0" i="0" smtClean="0">
                            <a:latin typeface="Cambria Math"/>
                          </a:rPr>
                          <m:t>365</m:t>
                        </m:r>
                      </m:den>
                    </m:f>
                  </m:oMath>
                </a14:m>
                <a:endParaRPr lang="es-E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6021288"/>
                <a:ext cx="4971939" cy="544188"/>
              </a:xfrm>
              <a:prstGeom prst="rect">
                <a:avLst/>
              </a:prstGeom>
              <a:blipFill rotWithShape="1">
                <a:blip r:embed="rId3"/>
                <a:stretch>
                  <a:fillRect l="-61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851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88640"/>
            <a:ext cx="3151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BALANCE GENERAL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53124" y="836712"/>
            <a:ext cx="3231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Inventarios </a:t>
            </a:r>
            <a:endParaRPr lang="es-E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085569"/>
              </p:ext>
            </p:extLst>
          </p:nvPr>
        </p:nvGraphicFramePr>
        <p:xfrm>
          <a:off x="622997" y="1484784"/>
          <a:ext cx="7837434" cy="12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2600"/>
                <a:gridCol w="2773246"/>
                <a:gridCol w="751955"/>
                <a:gridCol w="812243"/>
                <a:gridCol w="636861"/>
                <a:gridCol w="1100529"/>
              </a:tblGrid>
              <a:tr h="40449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endParaRPr lang="es-E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Fórmula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Promedio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rgbClr val="7030A0"/>
                    </a:solidFill>
                  </a:tcPr>
                </a:tc>
              </a:tr>
              <a:tr h="40449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Periodo 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 de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(Inventario promedio *365) / </a:t>
                      </a:r>
                      <a:endParaRPr lang="es-E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42418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inventario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 de Ventas</a:t>
                      </a:r>
                      <a:endParaRPr lang="es-E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</a:t>
                      </a:r>
                      <a:endParaRPr lang="es-E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  <a:endParaRPr lang="es-E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  <a:endParaRPr lang="es-E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  <a:endParaRPr lang="es-E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552344"/>
              </p:ext>
            </p:extLst>
          </p:nvPr>
        </p:nvGraphicFramePr>
        <p:xfrm>
          <a:off x="611560" y="3284984"/>
          <a:ext cx="7848872" cy="19354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5188"/>
                <a:gridCol w="1051607"/>
                <a:gridCol w="1085649"/>
                <a:gridCol w="1051607"/>
                <a:gridCol w="1051607"/>
                <a:gridCol w="1051607"/>
                <a:gridCol w="1051607"/>
              </a:tblGrid>
              <a:tr h="49421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endParaRPr lang="es-ES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Históricos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Proyecciones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5293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endParaRPr lang="es-ES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31/12/2010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31/12/2011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31/12/2012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31/12/2013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31/12/2014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31/12/2015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49412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Inventarios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3.038.693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2.898.485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4.054.514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3.687.289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3.863.339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4.039.389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49421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Días de venta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614473" y="5445224"/>
                <a:ext cx="5607625" cy="544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Inventarios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s-ES" sz="2000" b="0" i="0" smtClean="0">
                            <a:latin typeface="Cambria Math"/>
                          </a:rPr>
                          <m:t>Periodo</m:t>
                        </m:r>
                        <m:r>
                          <a:rPr lang="es-ES" sz="20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s-ES" sz="2000" b="0" i="0" smtClean="0">
                            <a:latin typeface="Cambria Math"/>
                          </a:rPr>
                          <m:t>medio</m:t>
                        </m:r>
                        <m:r>
                          <a:rPr lang="es-ES" sz="20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s-ES" sz="2000" b="0" i="0" smtClean="0">
                            <a:latin typeface="Cambria Math"/>
                          </a:rPr>
                          <m:t>de</m:t>
                        </m:r>
                        <m:r>
                          <a:rPr lang="es-ES" sz="20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s-ES" sz="2000" b="0" i="0" smtClean="0">
                            <a:latin typeface="Cambria Math"/>
                          </a:rPr>
                          <m:t>inventarios</m:t>
                        </m:r>
                        <m:r>
                          <a:rPr lang="en-US" sz="2000" b="0" i="0" smtClean="0">
                            <a:latin typeface="Cambria Math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Costo</m:t>
                        </m:r>
                        <m:r>
                          <a:rPr lang="en-US" sz="20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de</m:t>
                        </m:r>
                        <m:r>
                          <a:rPr lang="en-US" sz="20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Ventas</m:t>
                        </m:r>
                      </m:num>
                      <m:den>
                        <m:r>
                          <a:rPr lang="en-US" sz="2000" b="0" i="0" smtClean="0">
                            <a:latin typeface="Cambria Math"/>
                          </a:rPr>
                          <m:t>365</m:t>
                        </m:r>
                      </m:den>
                    </m:f>
                  </m:oMath>
                </a14:m>
                <a:endParaRPr lang="es-ES" dirty="0">
                  <a:latin typeface="Arabic Typesetting" panose="03020402040406030203" pitchFamily="66" charset="-78"/>
                  <a:cs typeface="Arabic Typesetting" panose="03020402040406030203" pitchFamily="66" charset="-78"/>
                </a:endParaRPr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73" y="5445224"/>
                <a:ext cx="5607625" cy="544188"/>
              </a:xfrm>
              <a:prstGeom prst="rect">
                <a:avLst/>
              </a:prstGeom>
              <a:blipFill rotWithShape="1">
                <a:blip r:embed="rId4"/>
                <a:stretch>
                  <a:fillRect l="-65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636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260648"/>
            <a:ext cx="3151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BALANCE GENERAL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77741" y="908720"/>
            <a:ext cx="2656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Cuentas por Pagar </a:t>
            </a:r>
            <a:endParaRPr lang="es-E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298348"/>
              </p:ext>
            </p:extLst>
          </p:nvPr>
        </p:nvGraphicFramePr>
        <p:xfrm>
          <a:off x="660462" y="1700809"/>
          <a:ext cx="7727961" cy="12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9446"/>
                <a:gridCol w="2891868"/>
                <a:gridCol w="691824"/>
                <a:gridCol w="747436"/>
                <a:gridCol w="651783"/>
                <a:gridCol w="1125604"/>
              </a:tblGrid>
              <a:tr h="42068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endParaRPr lang="es-E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Fórmula</a:t>
                      </a:r>
                      <a:endParaRPr lang="es-E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es-E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es-E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s-E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Promedio</a:t>
                      </a:r>
                      <a:endParaRPr lang="es-E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3144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Periodo medio de Pago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(Cuentas y documentos por pagar *365) / Costo de Ventas</a:t>
                      </a:r>
                      <a:endParaRPr lang="es-E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  <a:endParaRPr lang="es-E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s-E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  <a:endParaRPr lang="es-E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  <a:endParaRPr lang="es-E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97394"/>
              </p:ext>
            </p:extLst>
          </p:nvPr>
        </p:nvGraphicFramePr>
        <p:xfrm>
          <a:off x="539552" y="3212976"/>
          <a:ext cx="8064897" cy="2255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8562"/>
                <a:gridCol w="1075444"/>
                <a:gridCol w="1095049"/>
                <a:gridCol w="993292"/>
                <a:gridCol w="1025966"/>
                <a:gridCol w="993292"/>
                <a:gridCol w="993292"/>
              </a:tblGrid>
              <a:tr h="29291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endParaRPr lang="es-ES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Históricos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Proyecciones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850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endParaRPr lang="es-ES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31/12/2010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31/12/2011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31/12/2012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31/12/2013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31/12/2014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31/12/2015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58582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Dtos y Cuentas por pagar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1.078.696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1.139.053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1.438.964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1.622.407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1.778.325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1.968.736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9291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Días de pago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Rectángulo"/>
              <p:cNvSpPr/>
              <p:nvPr/>
            </p:nvSpPr>
            <p:spPr>
              <a:xfrm>
                <a:off x="539552" y="5589240"/>
                <a:ext cx="7416824" cy="544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Dtos y Cuentas por pagar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s-ES" sz="2000" b="0" i="0" smtClean="0">
                            <a:latin typeface="Cambria Math"/>
                          </a:rPr>
                          <m:t>                   </m:t>
                        </m:r>
                        <m:r>
                          <m:rPr>
                            <m:sty m:val="p"/>
                          </m:rPr>
                          <a:rPr lang="es-ES" sz="2000" i="0">
                            <a:latin typeface="Cambria Math"/>
                          </a:rPr>
                          <m:t>Periodo</m:t>
                        </m:r>
                        <m:r>
                          <a:rPr lang="es-ES" sz="2000" i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s-ES" sz="2000" i="0">
                            <a:latin typeface="Cambria Math"/>
                          </a:rPr>
                          <m:t>medio</m:t>
                        </m:r>
                        <m:r>
                          <a:rPr lang="es-ES" sz="2000" i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s-ES" sz="2000" i="0">
                            <a:latin typeface="Cambria Math"/>
                          </a:rPr>
                          <m:t>de</m:t>
                        </m:r>
                        <m:r>
                          <a:rPr lang="es-ES" sz="2000" i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s-ES" sz="2000" b="0" i="0" smtClean="0">
                            <a:latin typeface="Cambria Math"/>
                          </a:rPr>
                          <m:t>pagos</m:t>
                        </m:r>
                        <m:r>
                          <a:rPr lang="es-ES" sz="2000" b="0" i="0" smtClean="0">
                            <a:latin typeface="Cambria Math"/>
                          </a:rPr>
                          <m:t> ∗</m:t>
                        </m:r>
                        <m:r>
                          <m:rPr>
                            <m:sty m:val="p"/>
                          </m:rPr>
                          <a:rPr lang="es-ES" sz="2000" b="0" i="0" smtClean="0">
                            <a:latin typeface="Cambria Math"/>
                          </a:rPr>
                          <m:t>Compras</m:t>
                        </m:r>
                        <m:r>
                          <a:rPr lang="es-ES" sz="2000" b="0" i="0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2000" i="0">
                            <a:latin typeface="Cambria Math"/>
                          </a:rPr>
                          <m:t>365</m:t>
                        </m:r>
                      </m:den>
                    </m:f>
                  </m:oMath>
                </a14:m>
                <a:endParaRPr lang="es-ES" sz="2000" dirty="0">
                  <a:latin typeface="Arabic Typesetting" panose="03020402040406030203" pitchFamily="66" charset="-78"/>
                  <a:cs typeface="Arabic Typesetting" panose="03020402040406030203" pitchFamily="66" charset="-78"/>
                </a:endParaRPr>
              </a:p>
            </p:txBody>
          </p:sp>
        </mc:Choice>
        <mc:Fallback xmlns="">
          <p:sp>
            <p:nvSpPr>
              <p:cNvPr id="6" name="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589240"/>
                <a:ext cx="7416824" cy="544188"/>
              </a:xfrm>
              <a:prstGeom prst="rect">
                <a:avLst/>
              </a:prstGeom>
              <a:blipFill rotWithShape="1">
                <a:blip r:embed="rId3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43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504" y="7903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FLUJOS DE CAJA PROYECTADOS</a:t>
            </a:r>
            <a:endParaRPr lang="es-E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578498"/>
              </p:ext>
            </p:extLst>
          </p:nvPr>
        </p:nvGraphicFramePr>
        <p:xfrm>
          <a:off x="107504" y="555525"/>
          <a:ext cx="8496944" cy="596981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132988"/>
                <a:gridCol w="1428314"/>
                <a:gridCol w="1467821"/>
                <a:gridCol w="1467821"/>
              </a:tblGrid>
              <a:tr h="31420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endParaRPr lang="es-ES" sz="400" dirty="0">
                        <a:effectLst/>
                        <a:latin typeface="Calibri"/>
                      </a:endParaRPr>
                    </a:p>
                  </a:txBody>
                  <a:tcPr marL="16153" marR="16153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420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</a:rPr>
                        <a:t>Utilidad (Perdida) Neta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78.162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228.927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244.702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420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</a:rPr>
                        <a:t>(+) Depreciación 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166.312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175.970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177.138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/>
                </a:tc>
              </a:tr>
              <a:tr h="31420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</a:rPr>
                        <a:t>(+) Amortizaciones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5.712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9.451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9.882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/>
                </a:tc>
              </a:tr>
              <a:tr h="31420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</a:rPr>
                        <a:t>(=) EBITDA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250.185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414.348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431.722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/>
                </a:tc>
              </a:tr>
              <a:tr h="31420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</a:rPr>
                        <a:t>Aument/dism ctas por pagar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183.443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155.917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190.411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/>
                </a:tc>
              </a:tr>
              <a:tr h="31420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</a:rPr>
                        <a:t>Aumen/dism gts acum e imp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-9.844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185.399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185.399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/>
                </a:tc>
              </a:tr>
              <a:tr h="31420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</a:rPr>
                        <a:t>Aumento/dism otras ctas por pagar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-250.692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59.577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59.577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/>
                </a:tc>
              </a:tr>
              <a:tr h="31420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</a:rPr>
                        <a:t>Aumento anticipo de clientes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417.152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107.484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107.484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/>
                </a:tc>
              </a:tr>
              <a:tr h="31420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</a:rPr>
                        <a:t>(+) Total Fuentes Operativa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340.059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508.377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542.871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/>
                </a:tc>
              </a:tr>
              <a:tr h="31420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</a:rPr>
                        <a:t>Aument/dism ctas por cobrar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690.997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76.501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76.501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/>
                </a:tc>
              </a:tr>
              <a:tr h="31420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</a:rPr>
                        <a:t>Aumento/dism inventarios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-367.225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176.050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176.050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/>
                </a:tc>
              </a:tr>
              <a:tr h="31420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</a:rPr>
                        <a:t>Aumento/dism ctas por cobrar filial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1.312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646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646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/>
                </a:tc>
              </a:tr>
              <a:tr h="31420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</a:rPr>
                        <a:t>Gtos Pagados por anticipado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115.355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12.733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12.733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/>
                </a:tc>
              </a:tr>
              <a:tr h="31420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</a:rPr>
                        <a:t>(-) Total Necesidades Oper.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440.439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265.930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265.930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/>
                </a:tc>
              </a:tr>
              <a:tr h="31420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</a:rPr>
                        <a:t>(=) Generación operativa de caja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149.805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656.795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708.663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/>
                </a:tc>
              </a:tr>
              <a:tr h="31420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</a:rPr>
                        <a:t>(-) Cambios en activos fijos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-570.623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438.466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429.975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/>
                </a:tc>
              </a:tr>
              <a:tr h="31420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</a:rPr>
                        <a:t>(-) Cambios en Dif. e Intang.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25.311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11.788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8.479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/>
                </a:tc>
              </a:tr>
              <a:tr h="31420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</a:rPr>
                        <a:t>Cash Flow Neto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695.117</a:t>
                      </a:r>
                      <a:endParaRPr lang="es-ES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206.541</a:t>
                      </a:r>
                      <a:endParaRPr lang="es-ES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270.209</a:t>
                      </a:r>
                      <a:endParaRPr lang="es-ES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153" marR="16153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1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88640"/>
            <a:ext cx="3439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TASA DE DESCUENTO </a:t>
            </a:r>
            <a:endParaRPr lang="es-E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Rectángulo"/>
              <p:cNvSpPr/>
              <p:nvPr/>
            </p:nvSpPr>
            <p:spPr>
              <a:xfrm>
                <a:off x="617921" y="1052736"/>
                <a:ext cx="7704856" cy="1304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mtClean="0">
                          <a:latin typeface="Cambria Math"/>
                        </a:rPr>
                        <m:t>WACC</m:t>
                      </m:r>
                      <m:r>
                        <a:rPr lang="es-ES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S">
                                      <a:latin typeface="Cambria Math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s-ES">
                                      <a:latin typeface="Cambria Math"/>
                                    </a:rPr>
                                    <m:t>e</m:t>
                                  </m:r>
                                </m:sub>
                              </m:sSub>
                              <m:r>
                                <a:rPr lang="es-ES" i="1">
                                  <a:latin typeface="Cambria Math"/>
                                </a:rPr>
                                <m:t>∗</m:t>
                              </m:r>
                              <m:f>
                                <m:fPr>
                                  <m:ctrlPr>
                                    <a:rPr lang="es-E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s-ES">
                                      <a:latin typeface="Cambria Math"/>
                                    </a:rPr>
                                    <m:t>CAA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s-ES">
                                      <a:latin typeface="Cambria Math"/>
                                    </a:rPr>
                                    <m:t>CAA</m:t>
                                  </m:r>
                                  <m:r>
                                    <a:rPr lang="es-ES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s-ES">
                                      <a:latin typeface="Cambria Math"/>
                                    </a:rPr>
                                    <m:t>D</m:t>
                                  </m:r>
                                </m:den>
                              </m:f>
                            </m:e>
                          </m:d>
                          <m:r>
                            <a:rPr lang="es-ES">
                              <a:latin typeface="Cambria Math"/>
                            </a:rPr>
                            <m:t>+  </m:t>
                          </m:r>
                          <m:d>
                            <m:d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S">
                                      <a:latin typeface="Cambria Math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s-ES">
                                      <a:latin typeface="Cambria Math"/>
                                    </a:rPr>
                                    <m:t>d</m:t>
                                  </m:r>
                                </m:sub>
                              </m:sSub>
                              <m:r>
                                <a:rPr lang="es-ES" i="1">
                                  <a:latin typeface="Cambria Math"/>
                                </a:rPr>
                                <m:t>∗</m:t>
                              </m:r>
                              <m:d>
                                <m:dPr>
                                  <m:ctrlPr>
                                    <a:rPr lang="es-E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S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s-E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s-ES">
                                      <a:latin typeface="Cambria Math"/>
                                    </a:rPr>
                                    <m:t>T</m:t>
                                  </m:r>
                                </m:e>
                              </m:d>
                              <m:r>
                                <a:rPr lang="es-ES" i="1">
                                  <a:latin typeface="Cambria Math"/>
                                </a:rPr>
                                <m:t>∗</m:t>
                              </m:r>
                              <m:f>
                                <m:fPr>
                                  <m:ctrlPr>
                                    <a:rPr lang="es-E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s-ES">
                                      <a:latin typeface="Cambria Math"/>
                                    </a:rPr>
                                    <m:t>D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s-ES">
                                      <a:latin typeface="Cambria Math"/>
                                    </a:rPr>
                                    <m:t>CAA</m:t>
                                  </m:r>
                                  <m:r>
                                    <a:rPr lang="es-ES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s-ES">
                                      <a:latin typeface="Cambria Math"/>
                                    </a:rPr>
                                    <m:t>D</m:t>
                                  </m:r>
                                </m:den>
                              </m:f>
                            </m:e>
                          </m:d>
                          <m:r>
                            <a:rPr lang="es-ES">
                              <a:latin typeface="Cambria Math"/>
                            </a:rPr>
                            <m:t>    </m:t>
                          </m:r>
                        </m:e>
                        <m:sub/>
                      </m:sSub>
                    </m:oMath>
                  </m:oMathPara>
                </a14:m>
                <a:endParaRPr lang="es-ES" dirty="0"/>
              </a:p>
              <a:p>
                <a:r>
                  <a:rPr lang="es-ES" dirty="0"/>
                  <a:t>               </a:t>
                </a:r>
                <a:endParaRPr lang="es-ES" dirty="0" smtClean="0"/>
              </a:p>
              <a:p>
                <a:r>
                  <a:rPr lang="es-ES" dirty="0"/>
                  <a:t> </a:t>
                </a:r>
                <a:r>
                  <a:rPr lang="es-ES" dirty="0" smtClean="0"/>
                  <a:t>               </a:t>
                </a:r>
                <a:r>
                  <a:rPr lang="es-E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Fuente</a:t>
                </a:r>
                <a:r>
                  <a:rPr lang="es-E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: (Nassir Sapang Chain, 2008)/ </a:t>
                </a:r>
                <a:r>
                  <a:rPr lang="es-E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(Díaz, </a:t>
                </a:r>
                <a:r>
                  <a:rPr lang="es-E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2013).</a:t>
                </a:r>
              </a:p>
            </p:txBody>
          </p:sp>
        </mc:Choice>
        <mc:Fallback xmlns="">
          <p:sp>
            <p:nvSpPr>
              <p:cNvPr id="3" name="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21" y="1052736"/>
                <a:ext cx="7704856" cy="1304781"/>
              </a:xfrm>
              <a:prstGeom prst="rect">
                <a:avLst/>
              </a:prstGeom>
              <a:blipFill rotWithShape="1">
                <a:blip r:embed="rId4"/>
                <a:stretch>
                  <a:fillRect b="-514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Rectángulo"/>
          <p:cNvSpPr/>
          <p:nvPr/>
        </p:nvSpPr>
        <p:spPr>
          <a:xfrm>
            <a:off x="471387" y="2524254"/>
            <a:ext cx="299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Ke = Rf + Beta*(Rm-Rf</a:t>
            </a:r>
            <a:r>
              <a:rPr lang="es-ES" b="1" dirty="0" smtClean="0"/>
              <a:t>)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492494" y="304835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Rf</a:t>
            </a:r>
            <a:r>
              <a:rPr lang="en-US" dirty="0" smtClean="0"/>
              <a:t>=7,64%</a:t>
            </a:r>
          </a:p>
          <a:p>
            <a:endParaRPr lang="es-ES" dirty="0"/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96342"/>
              </p:ext>
            </p:extLst>
          </p:nvPr>
        </p:nvGraphicFramePr>
        <p:xfrm>
          <a:off x="2197531" y="2988338"/>
          <a:ext cx="2597665" cy="706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" name="Ecuación" r:id="rId5" imgW="1587240" imgH="431640" progId="Equation.3">
                  <p:embed/>
                </p:oleObj>
              </mc:Choice>
              <mc:Fallback>
                <p:oleObj name="Ecuación" r:id="rId5" imgW="158724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531" y="2988338"/>
                        <a:ext cx="2597665" cy="70634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11 Conector recto de flecha"/>
          <p:cNvCxnSpPr/>
          <p:nvPr/>
        </p:nvCxnSpPr>
        <p:spPr>
          <a:xfrm>
            <a:off x="3671648" y="3694687"/>
            <a:ext cx="19147" cy="191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566647"/>
              </p:ext>
            </p:extLst>
          </p:nvPr>
        </p:nvGraphicFramePr>
        <p:xfrm>
          <a:off x="1971157" y="3885879"/>
          <a:ext cx="3098800" cy="30480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346200"/>
                <a:gridCol w="990600"/>
                <a:gridCol w="762000"/>
              </a:tblGrid>
              <a:tr h="83504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                          </a:t>
                      </a:r>
                      <a:r>
                        <a:rPr lang="es-ES" sz="1400" dirty="0">
                          <a:effectLst/>
                        </a:rPr>
                        <a:t>AÑO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RM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Re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8968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2008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17,39%</a:t>
                      </a:r>
                      <a:endParaRPr lang="es-E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</a:rPr>
                        <a:t>16,95%</a:t>
                      </a:r>
                      <a:endParaRPr lang="es-E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8968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2009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26,77%</a:t>
                      </a:r>
                      <a:endParaRPr lang="es-E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14,27%</a:t>
                      </a:r>
                      <a:endParaRPr lang="es-E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8968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2010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28,38%</a:t>
                      </a:r>
                      <a:endParaRPr lang="es-E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14,58%</a:t>
                      </a:r>
                      <a:endParaRPr lang="es-E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8968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2011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18,55%</a:t>
                      </a:r>
                      <a:endParaRPr lang="es-E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10,26%</a:t>
                      </a:r>
                      <a:endParaRPr lang="es-E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8968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2012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14,23%</a:t>
                      </a:r>
                      <a:endParaRPr lang="es-E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-0,80%</a:t>
                      </a:r>
                      <a:endParaRPr lang="es-E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Rectángulo"/>
              <p:cNvSpPr/>
              <p:nvPr/>
            </p:nvSpPr>
            <p:spPr>
              <a:xfrm>
                <a:off x="5148064" y="2884651"/>
                <a:ext cx="3600400" cy="642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>
                          <a:latin typeface="Cambria Math"/>
                        </a:rPr>
                        <m:t>BETA</m:t>
                      </m:r>
                      <m:r>
                        <a:rPr lang="es-ES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>
                              <a:latin typeface="Cambria Math"/>
                            </a:rPr>
                            <m:t>0,002110229</m:t>
                          </m:r>
                        </m:num>
                        <m:den>
                          <m:r>
                            <a:rPr lang="es-ES">
                              <a:latin typeface="Cambria Math"/>
                            </a:rPr>
                            <m:t>0,003052086</m:t>
                          </m:r>
                        </m:den>
                      </m:f>
                      <m:r>
                        <a:rPr lang="es-ES">
                          <a:latin typeface="Cambria Math"/>
                        </a:rPr>
                        <m:t>= </m:t>
                      </m:r>
                      <m:r>
                        <a:rPr lang="es-ES" b="1" i="1">
                          <a:latin typeface="Cambria Math"/>
                        </a:rPr>
                        <m:t>𝟎</m:t>
                      </m:r>
                      <m:r>
                        <a:rPr lang="es-ES" b="1">
                          <a:latin typeface="Cambria Math"/>
                        </a:rPr>
                        <m:t>,</m:t>
                      </m:r>
                      <m:r>
                        <a:rPr lang="es-ES" b="1" i="1">
                          <a:latin typeface="Cambria Math"/>
                        </a:rPr>
                        <m:t>𝟔𝟗𝟏𝟒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6" name="1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884651"/>
                <a:ext cx="3600400" cy="64203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17 CuadroTexto"/>
          <p:cNvSpPr txBox="1"/>
          <p:nvPr/>
        </p:nvSpPr>
        <p:spPr>
          <a:xfrm>
            <a:off x="5158292" y="4077072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Ke= 7,64%+0,6914*(21,06%-7,64%)</a:t>
            </a:r>
          </a:p>
          <a:p>
            <a:pPr algn="just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Ke=16,92%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188558" y="5013176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Costo de la deuda= </a:t>
            </a:r>
            <a:r>
              <a:rPr lang="es-ES" b="1" dirty="0"/>
              <a:t>0, 1191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651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5516" y="404664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ASPECTOS GENERALES </a:t>
            </a:r>
            <a:endParaRPr lang="es-E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15516" y="1324315"/>
            <a:ext cx="3816424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Planteamiento del Problema </a:t>
            </a:r>
            <a:endParaRPr lang="es-ES" dirty="0"/>
          </a:p>
        </p:txBody>
      </p:sp>
      <p:sp>
        <p:nvSpPr>
          <p:cNvPr id="10" name="9 Rectángulo redondeado"/>
          <p:cNvSpPr/>
          <p:nvPr/>
        </p:nvSpPr>
        <p:spPr>
          <a:xfrm>
            <a:off x="2255608" y="2132856"/>
            <a:ext cx="3837950" cy="5760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Rese</a:t>
            </a:r>
            <a:r>
              <a:rPr lang="es-ES" dirty="0" smtClean="0"/>
              <a:t>ña Histórica </a:t>
            </a:r>
            <a:endParaRPr lang="es-ES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4376363" y="2919921"/>
            <a:ext cx="3837950" cy="5760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Análisis FODA </a:t>
            </a:r>
            <a:endParaRPr lang="es-ES" dirty="0"/>
          </a:p>
        </p:txBody>
      </p:sp>
      <p:sp>
        <p:nvSpPr>
          <p:cNvPr id="7" name="6 Rectángulo redondeado"/>
          <p:cNvSpPr/>
          <p:nvPr/>
        </p:nvSpPr>
        <p:spPr>
          <a:xfrm>
            <a:off x="367077" y="4437112"/>
            <a:ext cx="3816424" cy="64807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r>
              <a:rPr lang="es-ES" dirty="0" smtClean="0"/>
              <a:t>é</a:t>
            </a:r>
            <a:r>
              <a:rPr lang="en-US" dirty="0" smtClean="0"/>
              <a:t>todos de Valoración de empresas</a:t>
            </a:r>
            <a:endParaRPr lang="es-ES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2801500" y="5264619"/>
            <a:ext cx="4351993" cy="60356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Método seleccionado para la valoración de la empresa ACINDEC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67077" y="3495985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 </a:t>
            </a:r>
            <a:endParaRPr lang="es-E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75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134663"/>
              </p:ext>
            </p:extLst>
          </p:nvPr>
        </p:nvGraphicFramePr>
        <p:xfrm>
          <a:off x="2555776" y="908720"/>
          <a:ext cx="4172585" cy="3413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0730"/>
                <a:gridCol w="2141855"/>
              </a:tblGrid>
              <a:tr h="213995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 del capital accionario Ke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16,92%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995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Accionario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2.046.245 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995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Deuda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735.172 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 de la deuda Kd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11,91%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WACC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14,87%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7171" y="188640"/>
            <a:ext cx="264251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Cálculo del WACC </a:t>
            </a:r>
            <a:endParaRPr kumimoji="0" lang="es-ES" altLang="es-E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Rectángulo"/>
              <p:cNvSpPr/>
              <p:nvPr/>
            </p:nvSpPr>
            <p:spPr>
              <a:xfrm>
                <a:off x="1187623" y="4365104"/>
                <a:ext cx="6484345" cy="6044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1400">
                          <a:latin typeface="Cambria Math"/>
                        </a:rPr>
                        <m:t>WACC</m:t>
                      </m:r>
                      <m:r>
                        <a:rPr lang="es-ES" sz="14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S" sz="14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s-ES" sz="1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sz="1400">
                                  <a:latin typeface="Cambria Math"/>
                                </a:rPr>
                                <m:t>16, 92</m:t>
                              </m:r>
                              <m:r>
                                <a:rPr lang="es-ES" sz="1400" i="1">
                                  <a:latin typeface="Cambria Math"/>
                                </a:rPr>
                                <m:t>∗</m:t>
                              </m:r>
                              <m:f>
                                <m:fPr>
                                  <m:ctrlPr>
                                    <a:rPr lang="es-ES" sz="1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s-ES" sz="1400">
                                      <a:latin typeface="Cambria Math"/>
                                    </a:rPr>
                                    <m:t>2.046.245</m:t>
                                  </m:r>
                                </m:num>
                                <m:den>
                                  <m:r>
                                    <a:rPr lang="es-ES" sz="1400">
                                      <a:latin typeface="Cambria Math"/>
                                    </a:rPr>
                                    <m:t>2.781.417</m:t>
                                  </m:r>
                                </m:den>
                              </m:f>
                            </m:e>
                          </m:d>
                          <m:r>
                            <a:rPr lang="es-ES" sz="1400">
                              <a:latin typeface="Cambria Math"/>
                            </a:rPr>
                            <m:t>+  </m:t>
                          </m:r>
                          <m:d>
                            <m:dPr>
                              <m:ctrlPr>
                                <a:rPr lang="es-ES" sz="1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sz="1400">
                                  <a:latin typeface="Cambria Math"/>
                                </a:rPr>
                                <m:t>11,91</m:t>
                              </m:r>
                              <m:r>
                                <a:rPr lang="es-ES" sz="1400" i="1">
                                  <a:latin typeface="Cambria Math"/>
                                </a:rPr>
                                <m:t>∗</m:t>
                              </m:r>
                              <m:d>
                                <m:dPr>
                                  <m:ctrlPr>
                                    <a:rPr lang="es-ES" sz="1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S" sz="14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s-ES" sz="14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s-ES" sz="1400">
                                      <a:latin typeface="Cambria Math"/>
                                    </a:rPr>
                                    <m:t>0,23</m:t>
                                  </m:r>
                                </m:e>
                              </m:d>
                              <m:r>
                                <a:rPr lang="es-ES" sz="1400" i="1">
                                  <a:latin typeface="Cambria Math"/>
                                </a:rPr>
                                <m:t>∗</m:t>
                              </m:r>
                              <m:f>
                                <m:fPr>
                                  <m:ctrlPr>
                                    <a:rPr lang="es-ES" sz="1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s-ES" sz="1400">
                                      <a:latin typeface="Cambria Math"/>
                                    </a:rPr>
                                    <m:t>735.172</m:t>
                                  </m:r>
                                </m:num>
                                <m:den>
                                  <m:r>
                                    <a:rPr lang="es-ES" sz="1400" i="1">
                                      <a:latin typeface="Cambria Math"/>
                                    </a:rPr>
                                    <m:t>2.781.417</m:t>
                                  </m:r>
                                </m:den>
                              </m:f>
                            </m:e>
                          </m:d>
                          <m:r>
                            <a:rPr lang="es-ES" sz="1400">
                              <a:latin typeface="Cambria Math"/>
                            </a:rPr>
                            <m:t>    </m:t>
                          </m:r>
                        </m:e>
                        <m:sub/>
                      </m:sSub>
                    </m:oMath>
                  </m:oMathPara>
                </a14:m>
                <a:endParaRPr lang="es-E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3" y="4365104"/>
                <a:ext cx="6484345" cy="60446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Rectángulo"/>
          <p:cNvSpPr/>
          <p:nvPr/>
        </p:nvSpPr>
        <p:spPr>
          <a:xfrm>
            <a:off x="4129221" y="5370172"/>
            <a:ext cx="1872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WACC=14,87%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500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95682"/>
            <a:ext cx="3994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Cálculo del </a:t>
            </a:r>
            <a:r>
              <a:rPr lang="es-ES" altLang="es-E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 de desecho  </a:t>
            </a:r>
            <a:endParaRPr lang="es-ES" altLang="es-E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Pergamino horizontal"/>
          <p:cNvSpPr/>
          <p:nvPr/>
        </p:nvSpPr>
        <p:spPr>
          <a:xfrm>
            <a:off x="539552" y="816821"/>
            <a:ext cx="2736305" cy="1395683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Modelo Económico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Rectángulo"/>
              <p:cNvSpPr/>
              <p:nvPr/>
            </p:nvSpPr>
            <p:spPr>
              <a:xfrm>
                <a:off x="1325011" y="2086146"/>
                <a:ext cx="6192688" cy="1822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mtClean="0">
                          <a:latin typeface="Cambria Math"/>
                        </a:rPr>
                        <m:t>VA</m:t>
                      </m:r>
                      <m:r>
                        <a:rPr lang="es-ES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ES">
                              <a:latin typeface="Cambria Math"/>
                            </a:rPr>
                            <m:t>C</m:t>
                          </m:r>
                          <m:r>
                            <a:rPr lang="es-ES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s-ES">
                              <a:latin typeface="Cambria Math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s-ES">
                              <a:latin typeface="Cambria Math"/>
                            </a:rPr>
                            <m:t>i</m:t>
                          </m:r>
                        </m:den>
                      </m:f>
                      <m:r>
                        <a:rPr lang="es-ES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s-ES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ES">
                              <a:latin typeface="Cambria Math"/>
                            </a:rPr>
                            <m:t>C</m:t>
                          </m:r>
                          <m:r>
                            <a:rPr lang="es-ES">
                              <a:latin typeface="Cambria Math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>
                                  <a:latin typeface="Cambria Math"/>
                                </a:rPr>
                                <m:t>(1+</m:t>
                              </m:r>
                              <m:r>
                                <m:rPr>
                                  <m:sty m:val="p"/>
                                </m:rPr>
                                <a:rPr lang="es-ES">
                                  <a:latin typeface="Cambria Math"/>
                                </a:rPr>
                                <m:t>i</m:t>
                              </m:r>
                              <m:r>
                                <a:rPr lang="es-ES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s-ES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S">
                          <a:latin typeface="Cambria Math"/>
                        </a:rPr>
                        <m:t>+…+</m:t>
                      </m:r>
                      <m:f>
                        <m:fPr>
                          <m:ctrlPr>
                            <a:rPr lang="es-E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ES">
                                  <a:latin typeface="Cambria Math"/>
                                </a:rPr>
                                <m:t>C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s-ES">
                                  <a:latin typeface="Cambria Math"/>
                                </a:rPr>
                                <m:t>n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>
                                  <a:latin typeface="Cambria Math"/>
                                </a:rPr>
                                <m:t>(1+</m:t>
                              </m:r>
                              <m:r>
                                <m:rPr>
                                  <m:sty m:val="p"/>
                                </m:rPr>
                                <a:rPr lang="es-ES">
                                  <a:latin typeface="Cambria Math"/>
                                </a:rPr>
                                <m:t>i</m:t>
                              </m:r>
                              <m:r>
                                <a:rPr lang="es-ES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s-ES">
                                  <a:latin typeface="Cambria Math"/>
                                </a:rPr>
                                <m:t>n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0" smtClean="0">
                          <a:latin typeface="Cambria Math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s-ES">
                          <a:latin typeface="Cambria Math"/>
                        </a:rPr>
                        <m:t>VA</m:t>
                      </m:r>
                      <m:r>
                        <a:rPr lang="es-ES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>
                              <a:latin typeface="Cambria Math"/>
                            </a:rPr>
                            <m:t>695.117</m:t>
                          </m:r>
                        </m:num>
                        <m:den>
                          <m:sSup>
                            <m:sSup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S">
                                      <a:latin typeface="Cambria Math"/>
                                    </a:rPr>
                                    <m:t>1+0.1487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S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es-ES" b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s-E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>
                              <a:latin typeface="Cambria Math"/>
                            </a:rPr>
                            <m:t>206.541</m:t>
                          </m:r>
                        </m:num>
                        <m:den>
                          <m:sSup>
                            <m:sSup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S">
                                      <a:latin typeface="Cambria Math"/>
                                    </a:rPr>
                                    <m:t>1+0.1487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S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S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s-ES" dirty="0"/>
              </a:p>
              <a:p>
                <a:endParaRPr lang="es-ES" b="1" dirty="0" smtClean="0"/>
              </a:p>
              <a:p>
                <a:r>
                  <a:rPr lang="es-ES" b="1" dirty="0"/>
                  <a:t> </a:t>
                </a:r>
                <a:r>
                  <a:rPr lang="es-ES" b="1" dirty="0" smtClean="0"/>
                  <a:t>                   VA</a:t>
                </a:r>
                <a:r>
                  <a:rPr lang="es-ES" b="1" dirty="0"/>
                  <a:t>= 761.642,87  </a:t>
                </a:r>
                <a:endParaRPr lang="es-ES" dirty="0"/>
              </a:p>
            </p:txBody>
          </p:sp>
        </mc:Choice>
        <mc:Fallback xmlns=""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011" y="2086146"/>
                <a:ext cx="6192688" cy="1822230"/>
              </a:xfrm>
              <a:prstGeom prst="rect">
                <a:avLst/>
              </a:prstGeom>
              <a:blipFill rotWithShape="1">
                <a:blip r:embed="rId3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Flecha derecha"/>
          <p:cNvSpPr/>
          <p:nvPr/>
        </p:nvSpPr>
        <p:spPr>
          <a:xfrm>
            <a:off x="3484031" y="1110978"/>
            <a:ext cx="576064" cy="504056"/>
          </a:xfrm>
          <a:prstGeom prst="rightArrow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4199991" y="908719"/>
            <a:ext cx="4548471" cy="1152128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 smtClean="0"/>
              <a:t>Valor Actual Presente de los Flujos de Caja Proyectados 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460672" y="3908377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7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3908377"/>
            <a:ext cx="6120679" cy="28640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9 Conector angular"/>
          <p:cNvCxnSpPr>
            <a:stCxn id="7" idx="2"/>
            <a:endCxn id="8" idx="1"/>
          </p:cNvCxnSpPr>
          <p:nvPr/>
        </p:nvCxnSpPr>
        <p:spPr>
          <a:xfrm rot="16200000" flipH="1">
            <a:off x="940926" y="4229624"/>
            <a:ext cx="1062709" cy="1158877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51520" y="195682"/>
            <a:ext cx="3219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Flujo Perpetuo a futuro</a:t>
            </a:r>
            <a:endParaRPr lang="es-ES" altLang="es-E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Rectángulo"/>
              <p:cNvSpPr/>
              <p:nvPr/>
            </p:nvSpPr>
            <p:spPr>
              <a:xfrm>
                <a:off x="1684860" y="1052735"/>
                <a:ext cx="5472608" cy="7049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dirty="0"/>
                  <a:t>Flujo de caja </a:t>
                </a:r>
                <a:r>
                  <a:rPr lang="es-ES" dirty="0" smtClean="0"/>
                  <a:t>perpetuo</a:t>
                </a:r>
                <a:r>
                  <a:rPr lang="es-ES" b="1" dirty="0" smtClean="0"/>
                  <a:t> </a:t>
                </a:r>
                <a:r>
                  <a:rPr lang="es-ES" sz="2400" b="1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4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s-ES" sz="2400">
                                <a:latin typeface="Cambria Math"/>
                              </a:rPr>
                              <m:t>Flujo</m:t>
                            </m:r>
                            <m:r>
                              <a:rPr lang="es-ES" sz="240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s-ES" sz="2400">
                                <a:latin typeface="Cambria Math"/>
                              </a:rPr>
                              <m:t>de</m:t>
                            </m:r>
                            <m:r>
                              <a:rPr lang="es-ES" sz="240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s-ES" sz="2400">
                                <a:latin typeface="Cambria Math"/>
                              </a:rPr>
                              <m:t>caja</m:t>
                            </m:r>
                            <m:r>
                              <a:rPr lang="es-ES" sz="240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s-ES" sz="2400">
                                <a:latin typeface="Cambria Math"/>
                              </a:rPr>
                              <m:t>libre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s-ES" sz="2400">
                                <a:latin typeface="Cambria Math"/>
                              </a:rPr>
                              <m:t>t</m:t>
                            </m:r>
                            <m:r>
                              <a:rPr lang="es-ES" sz="240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s-ES" sz="2400">
                            <a:latin typeface="Cambria Math"/>
                          </a:rPr>
                          <m:t>WACC</m:t>
                        </m:r>
                        <m:r>
                          <a:rPr lang="es-ES" sz="2400" i="1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s-ES" sz="2400">
                            <a:latin typeface="Cambria Math"/>
                          </a:rPr>
                          <m:t>g</m:t>
                        </m:r>
                      </m:den>
                    </m:f>
                  </m:oMath>
                </a14:m>
                <a:endParaRPr lang="es-ES" sz="2000" dirty="0"/>
              </a:p>
            </p:txBody>
          </p:sp>
        </mc:Choice>
        <mc:Fallback xmlns=""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860" y="1052735"/>
                <a:ext cx="5472608" cy="704937"/>
              </a:xfrm>
              <a:prstGeom prst="rect">
                <a:avLst/>
              </a:prstGeom>
              <a:blipFill rotWithShape="1">
                <a:blip r:embed="rId3"/>
                <a:stretch>
                  <a:fillRect l="-89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40245"/>
              </p:ext>
            </p:extLst>
          </p:nvPr>
        </p:nvGraphicFramePr>
        <p:xfrm>
          <a:off x="388715" y="1988840"/>
          <a:ext cx="2592289" cy="85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1361"/>
                <a:gridCol w="1050928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Tasa promedio crecimiento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10,25%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Rectángulo"/>
              <p:cNvSpPr/>
              <p:nvPr/>
            </p:nvSpPr>
            <p:spPr>
              <a:xfrm>
                <a:off x="2013069" y="2932466"/>
                <a:ext cx="5442916" cy="5137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dirty="0"/>
                  <a:t>Flujo de caja perpetuo</a:t>
                </a:r>
                <a:r>
                  <a:rPr lang="es-ES" b="1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i="1">
                            <a:latin typeface="Cambria Math"/>
                          </a:rPr>
                        </m:ctrlPr>
                      </m:fPr>
                      <m:num>
                        <m:r>
                          <a:rPr lang="es-ES" i="1">
                            <a:latin typeface="Cambria Math"/>
                          </a:rPr>
                          <m:t>270.209</m:t>
                        </m:r>
                      </m:num>
                      <m:den>
                        <m:r>
                          <a:rPr lang="es-ES">
                            <a:latin typeface="Cambria Math"/>
                          </a:rPr>
                          <m:t>0,1487</m:t>
                        </m:r>
                        <m:r>
                          <a:rPr lang="es-ES" i="1">
                            <a:latin typeface="Cambria Math"/>
                          </a:rPr>
                          <m:t>−</m:t>
                        </m:r>
                        <m:r>
                          <a:rPr lang="es-ES">
                            <a:latin typeface="Cambria Math"/>
                          </a:rPr>
                          <m:t>0,1025</m:t>
                        </m:r>
                      </m:den>
                    </m:f>
                    <m:r>
                      <a:rPr lang="es-ES" i="1">
                        <a:latin typeface="Cambria Math"/>
                      </a:rPr>
                      <m:t>=5.845.867</m:t>
                    </m:r>
                  </m:oMath>
                </a14:m>
                <a:endParaRPr lang="es-ES" sz="1400" dirty="0"/>
              </a:p>
            </p:txBody>
          </p:sp>
        </mc:Choice>
        <mc:Fallback xmlns="">
          <p:sp>
            <p:nvSpPr>
              <p:cNvPr id="6" name="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069" y="2932466"/>
                <a:ext cx="5442916" cy="513795"/>
              </a:xfrm>
              <a:prstGeom prst="rect">
                <a:avLst/>
              </a:prstGeom>
              <a:blipFill rotWithShape="1">
                <a:blip r:embed="rId4"/>
                <a:stretch>
                  <a:fillRect l="-896" b="-11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6 Rectángulo"/>
          <p:cNvSpPr/>
          <p:nvPr/>
        </p:nvSpPr>
        <p:spPr>
          <a:xfrm>
            <a:off x="1043608" y="4077072"/>
            <a:ext cx="7179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Valor Actual Flujo de Caja perpetuo =     </a:t>
            </a:r>
            <a:r>
              <a:rPr lang="es-ES" u="sng" dirty="0"/>
              <a:t>Flujo de caja perpetuo</a:t>
            </a:r>
            <a:endParaRPr lang="es-ES" dirty="0"/>
          </a:p>
          <a:p>
            <a:r>
              <a:rPr lang="es-ES" dirty="0"/>
              <a:t>                                                             </a:t>
            </a:r>
            <a:r>
              <a:rPr lang="es-ES" dirty="0" smtClean="0"/>
              <a:t>                 (</a:t>
            </a:r>
            <a:r>
              <a:rPr lang="es-ES" dirty="0"/>
              <a:t>1+ WACC)</a:t>
            </a:r>
            <a:r>
              <a:rPr lang="es-ES" baseline="30000" dirty="0"/>
              <a:t>n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Rectángulo"/>
              <p:cNvSpPr/>
              <p:nvPr/>
            </p:nvSpPr>
            <p:spPr>
              <a:xfrm>
                <a:off x="923643" y="5085750"/>
                <a:ext cx="7419778" cy="7085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>
                          <a:latin typeface="Cambria Math"/>
                        </a:rPr>
                        <m:t>Valor</m:t>
                      </m:r>
                      <m:r>
                        <a:rPr lang="es-ES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>
                          <a:latin typeface="Cambria Math"/>
                        </a:rPr>
                        <m:t>Actual</m:t>
                      </m:r>
                      <m:r>
                        <a:rPr lang="es-ES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>
                          <a:latin typeface="Cambria Math"/>
                        </a:rPr>
                        <m:t>Flujo</m:t>
                      </m:r>
                      <m:r>
                        <a:rPr lang="es-ES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>
                          <a:latin typeface="Cambria Math"/>
                        </a:rPr>
                        <m:t>de</m:t>
                      </m:r>
                      <m:r>
                        <a:rPr lang="es-ES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>
                          <a:latin typeface="Cambria Math"/>
                        </a:rPr>
                        <m:t>Caja</m:t>
                      </m:r>
                      <m:r>
                        <a:rPr lang="es-ES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>
                          <a:latin typeface="Cambria Math"/>
                        </a:rPr>
                        <m:t>Pepetuo</m:t>
                      </m:r>
                      <m:r>
                        <a:rPr lang="es-ES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/>
                            </a:rPr>
                            <m:t>5.845.867</m:t>
                          </m:r>
                        </m:num>
                        <m:den>
                          <m:sSup>
                            <m:sSup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latin typeface="Cambria Math"/>
                                </a:rPr>
                                <m:t>(1+0.1487)</m:t>
                              </m:r>
                            </m:e>
                            <m:sup>
                              <m:r>
                                <a:rPr lang="es-E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S">
                          <a:latin typeface="Cambria Math"/>
                        </a:rPr>
                        <m:t>= </m:t>
                      </m:r>
                      <m:r>
                        <a:rPr lang="es-ES" b="1" i="1">
                          <a:latin typeface="Cambria Math"/>
                        </a:rPr>
                        <m:t>𝟒</m:t>
                      </m:r>
                      <m:r>
                        <a:rPr lang="es-ES" b="1">
                          <a:latin typeface="Cambria Math"/>
                        </a:rPr>
                        <m:t>.</m:t>
                      </m:r>
                      <m:r>
                        <a:rPr lang="es-ES" b="1" i="1">
                          <a:latin typeface="Cambria Math"/>
                        </a:rPr>
                        <m:t>𝟒𝟑𝟎</m:t>
                      </m:r>
                      <m:r>
                        <a:rPr lang="es-ES" b="1">
                          <a:latin typeface="Cambria Math"/>
                        </a:rPr>
                        <m:t>.</m:t>
                      </m:r>
                      <m:r>
                        <a:rPr lang="es-ES" b="1" i="1">
                          <a:latin typeface="Cambria Math"/>
                        </a:rPr>
                        <m:t>𝟏𝟒𝟑</m:t>
                      </m:r>
                      <m:r>
                        <a:rPr lang="es-ES" b="1">
                          <a:latin typeface="Cambria Math"/>
                        </a:rPr>
                        <m:t>,</m:t>
                      </m:r>
                      <m:r>
                        <a:rPr lang="es-ES" b="1" i="1">
                          <a:latin typeface="Cambria Math"/>
                        </a:rPr>
                        <m:t>𝟕𝟔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8" name="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43" y="5085750"/>
                <a:ext cx="7419778" cy="70859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8 Flecha abajo"/>
          <p:cNvSpPr/>
          <p:nvPr/>
        </p:nvSpPr>
        <p:spPr>
          <a:xfrm>
            <a:off x="4645984" y="3566581"/>
            <a:ext cx="586540" cy="414787"/>
          </a:xfrm>
          <a:prstGeom prst="downArrow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943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260648"/>
            <a:ext cx="5872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 DE LA EMPRESA  ACINDEC S.A. </a:t>
            </a:r>
            <a:endParaRPr lang="es-ES" altLang="es-E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150876"/>
              </p:ext>
            </p:extLst>
          </p:nvPr>
        </p:nvGraphicFramePr>
        <p:xfrm>
          <a:off x="1691680" y="1556792"/>
          <a:ext cx="6120680" cy="3456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0340"/>
                <a:gridCol w="3060340"/>
              </a:tblGrid>
              <a:tr h="102269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actual de los Flujos proyectados años 1-2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761.642,87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670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(+) Valor actual Flujo de caja a perpetuidad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4.430.143,76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502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(=) Valor de la empresa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5.191.786,63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082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 Deudas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735.172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082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(=) Valor de empresa hoy 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$ 4.456.615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23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08647" y="715515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ESTADO DE SITUACIÓN FINAL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ESTADO DE RESULTADOS</a:t>
            </a:r>
            <a:r>
              <a:rPr lang="es-E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18864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E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ÁLISIS ECONÓMICO Y FINANCIERO  </a:t>
            </a:r>
            <a:endParaRPr lang="es-E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23528" y="1614558"/>
            <a:ext cx="2304256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Las Ventas disminuyeron en un 22%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042975" y="1597581"/>
            <a:ext cx="2232248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Costo de Ventas disminuyeron en un 18%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973421" y="1597581"/>
            <a:ext cx="2232248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 rotaci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ón de inventarios es de 160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284878" y="2979262"/>
            <a:ext cx="2232248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Impacto de los gastos 10,66%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3023828" y="2979262"/>
            <a:ext cx="2232248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ROA 3% - ROE 8%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5881732" y="2979262"/>
            <a:ext cx="2625646" cy="79208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Problemas de liquidez 2012 con 0,97 no supera unidad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84878" y="4477899"/>
            <a:ext cx="2154948" cy="5735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Prueba ácida de 0,23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2864977" y="4306472"/>
            <a:ext cx="2736304" cy="122054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Financiamiento activos 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/3 partes recursos terceros y 1/3 parte patrimonio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6140043" y="4477899"/>
            <a:ext cx="2298964" cy="87768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Activo Fijo se financia con inv. capital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5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18864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E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ÁLISIS DE SENSIBILIDAD</a:t>
            </a:r>
            <a:endParaRPr lang="es-E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136904" cy="3600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212796"/>
              </p:ext>
            </p:extLst>
          </p:nvPr>
        </p:nvGraphicFramePr>
        <p:xfrm>
          <a:off x="179512" y="4437112"/>
          <a:ext cx="8640961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0731"/>
                <a:gridCol w="859541"/>
                <a:gridCol w="981012"/>
                <a:gridCol w="859541"/>
                <a:gridCol w="859541"/>
                <a:gridCol w="859541"/>
                <a:gridCol w="859541"/>
                <a:gridCol w="859541"/>
                <a:gridCol w="972431"/>
                <a:gridCol w="859541"/>
              </a:tblGrid>
              <a:tr h="30003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endParaRPr lang="es-ES" sz="105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9937" marR="3993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PESIMISTA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37" marR="3993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CONSERVADORA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37" marR="3993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OPTIMISTA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37" marR="3993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0006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</a:rPr>
                        <a:t>En Dólares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37" marR="3993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PROYECCIÓN</a:t>
                      </a:r>
                      <a:endParaRPr lang="es-E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37" marR="3993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PROYECCIÓN</a:t>
                      </a:r>
                      <a:endParaRPr lang="es-E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37" marR="3993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PROYECCION</a:t>
                      </a:r>
                      <a:endParaRPr lang="es-E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37" marR="3993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PROYECCIÓN</a:t>
                      </a:r>
                      <a:endParaRPr lang="es-ES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37" marR="3993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PROYECCIÓN</a:t>
                      </a:r>
                      <a:endParaRPr lang="es-ES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37" marR="3993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PROYECCIÓN</a:t>
                      </a:r>
                      <a:endParaRPr lang="es-ES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37" marR="3993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PROYECCIÓN</a:t>
                      </a:r>
                      <a:endParaRPr lang="es-E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37" marR="3993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PROYECCIÓN</a:t>
                      </a:r>
                      <a:endParaRPr lang="es-E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37" marR="3993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PROYECCIÓN</a:t>
                      </a:r>
                      <a:endParaRPr lang="es-E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37" marR="3993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37" marR="3993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2013</a:t>
                      </a:r>
                      <a:endParaRPr lang="es-ES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37" marR="3993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2014</a:t>
                      </a:r>
                      <a:endParaRPr lang="es-ES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37" marR="3993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2015</a:t>
                      </a:r>
                      <a:endParaRPr lang="es-E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37" marR="3993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2013</a:t>
                      </a:r>
                      <a:endParaRPr lang="es-E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37" marR="3993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2014</a:t>
                      </a:r>
                      <a:endParaRPr lang="es-E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37" marR="3993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2015</a:t>
                      </a:r>
                      <a:endParaRPr lang="es-E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37" marR="3993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2013</a:t>
                      </a:r>
                      <a:endParaRPr lang="es-ES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37" marR="3993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2014</a:t>
                      </a:r>
                      <a:endParaRPr lang="es-ES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37" marR="3993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2015</a:t>
                      </a:r>
                      <a:endParaRPr lang="es-ES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37" marR="39937" marT="0" marB="0" anchor="b"/>
                </a:tc>
              </a:tr>
              <a:tr h="60006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</a:rPr>
                        <a:t>Ventas netas 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37" marR="3993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7.312.973  </a:t>
                      </a:r>
                      <a:endParaRPr lang="es-ES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37" marR="3993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7.312.973  </a:t>
                      </a:r>
                      <a:endParaRPr lang="es-ES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37" marR="3993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7.312.973  </a:t>
                      </a:r>
                      <a:endParaRPr lang="es-ES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37" marR="3993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8.475.833  </a:t>
                      </a:r>
                      <a:endParaRPr lang="es-ES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37" marR="3993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8.880.513  </a:t>
                      </a:r>
                      <a:endParaRPr lang="es-E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37" marR="3993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9.285.192  </a:t>
                      </a:r>
                      <a:endParaRPr lang="es-E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37" marR="3993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8.674.877  </a:t>
                      </a:r>
                      <a:endParaRPr lang="es-E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37" marR="399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9.211.301  </a:t>
                      </a:r>
                      <a:endParaRPr lang="es-E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37" marR="399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9.780.896  </a:t>
                      </a:r>
                      <a:endParaRPr lang="es-ES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37" marR="39937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62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94" y="650305"/>
            <a:ext cx="8243695" cy="2850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14033" y="18864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E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ÁLISIS DE SENSIBILIDAD CON @RISK</a:t>
            </a:r>
            <a:endParaRPr lang="es-E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10"/>
            <a:ext cx="8230375" cy="331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30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57767"/>
            <a:ext cx="6624735" cy="14750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251520" y="188639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E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ÁLISIS DE SENSIBILIDAD CON @RISK</a:t>
            </a:r>
            <a:endParaRPr lang="es-E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2276872"/>
            <a:ext cx="11449272" cy="500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89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841000"/>
              </p:ext>
            </p:extLst>
          </p:nvPr>
        </p:nvGraphicFramePr>
        <p:xfrm>
          <a:off x="287257" y="484049"/>
          <a:ext cx="8352926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8348"/>
                <a:gridCol w="1554262"/>
                <a:gridCol w="2586054"/>
                <a:gridCol w="1554262"/>
              </a:tblGrid>
              <a:tr h="48604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endParaRPr lang="es-E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PROYECTADO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48604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endParaRPr lang="es-E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648061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Ventas Netas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8.462.986 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8.886.861 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9.256.227 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251520" y="22384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ESCENARIO PESIMISTA</a:t>
            </a:r>
            <a:endParaRPr lang="es-E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216865"/>
              </p:ext>
            </p:extLst>
          </p:nvPr>
        </p:nvGraphicFramePr>
        <p:xfrm>
          <a:off x="251520" y="2204864"/>
          <a:ext cx="8395561" cy="426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1915"/>
                <a:gridCol w="1562195"/>
                <a:gridCol w="2599256"/>
                <a:gridCol w="1562195"/>
              </a:tblGrid>
              <a:tr h="21717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Utilidad (Perdida) Neta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68.141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233.879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222.109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051494"/>
              </p:ext>
            </p:extLst>
          </p:nvPr>
        </p:nvGraphicFramePr>
        <p:xfrm>
          <a:off x="258416" y="2564904"/>
          <a:ext cx="8424937" cy="426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1264"/>
                <a:gridCol w="1567662"/>
                <a:gridCol w="2608349"/>
                <a:gridCol w="1567662"/>
              </a:tblGrid>
              <a:tr h="21717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(=) EBITDA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240.164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419.300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409.129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750229"/>
              </p:ext>
            </p:extLst>
          </p:nvPr>
        </p:nvGraphicFramePr>
        <p:xfrm>
          <a:off x="251520" y="2996952"/>
          <a:ext cx="8424937" cy="426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1264"/>
                <a:gridCol w="1567662"/>
                <a:gridCol w="2608349"/>
                <a:gridCol w="1567662"/>
              </a:tblGrid>
              <a:tr h="21717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(+) Total Fuentes Operativas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340.059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508.377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542.871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828161"/>
              </p:ext>
            </p:extLst>
          </p:nvPr>
        </p:nvGraphicFramePr>
        <p:xfrm>
          <a:off x="251520" y="3429000"/>
          <a:ext cx="8424938" cy="85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1265"/>
                <a:gridCol w="1567662"/>
                <a:gridCol w="2608349"/>
                <a:gridCol w="1567662"/>
              </a:tblGrid>
              <a:tr h="21717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 Total Necesidades Operativas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440.439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265.930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265.930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563530"/>
              </p:ext>
            </p:extLst>
          </p:nvPr>
        </p:nvGraphicFramePr>
        <p:xfrm>
          <a:off x="251520" y="4221088"/>
          <a:ext cx="8424935" cy="85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1264"/>
                <a:gridCol w="1567661"/>
                <a:gridCol w="2608349"/>
                <a:gridCol w="1567661"/>
              </a:tblGrid>
              <a:tr h="21717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(=) Generación Operativa de Caja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139.784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661.747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686.071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276738"/>
              </p:ext>
            </p:extLst>
          </p:nvPr>
        </p:nvGraphicFramePr>
        <p:xfrm>
          <a:off x="251520" y="5013176"/>
          <a:ext cx="8424938" cy="1706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1264"/>
                <a:gridCol w="1567662"/>
                <a:gridCol w="2608350"/>
                <a:gridCol w="1567662"/>
              </a:tblGrid>
              <a:tr h="361558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 Cambios en activos fijos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-570.623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438.466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429.975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50861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 Cambios en diferido e intangible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25.311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11.788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8.479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61558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 Flow Neto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685.096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211.493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247.616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159276"/>
              </p:ext>
            </p:extLst>
          </p:nvPr>
        </p:nvGraphicFramePr>
        <p:xfrm>
          <a:off x="2195736" y="2780928"/>
          <a:ext cx="5544616" cy="2987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1538"/>
                <a:gridCol w="3483078"/>
              </a:tblGrid>
              <a:tr h="321458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VNA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756.671,84  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21458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WACC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0,1487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96966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VNA Flujo de caja perpetuo</a:t>
                      </a:r>
                      <a:endParaRPr lang="es-ES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2.214.823,50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21458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empresa</a:t>
                      </a:r>
                      <a:endParaRPr lang="es-ES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2.971.495,34 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21458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Deuda </a:t>
                      </a:r>
                      <a:endParaRPr lang="es-ES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735.172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21458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empresa HOY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2.236.323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71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22384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ESCENARIO OPTIMISTA</a:t>
            </a:r>
            <a:endParaRPr lang="es-E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546821"/>
              </p:ext>
            </p:extLst>
          </p:nvPr>
        </p:nvGraphicFramePr>
        <p:xfrm>
          <a:off x="107504" y="620688"/>
          <a:ext cx="8712968" cy="64123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2307"/>
                <a:gridCol w="1622896"/>
                <a:gridCol w="2694869"/>
                <a:gridCol w="1622896"/>
              </a:tblGrid>
              <a:tr h="43249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endParaRPr lang="es-E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33" marR="733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33" marR="733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PROYECTADO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33" marR="733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33" marR="7333" marT="0" marB="0" anchor="b"/>
                </a:tc>
              </a:tr>
              <a:tr h="43249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endParaRPr lang="es-E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33" marR="73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33" marR="73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33" marR="73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33" marR="7333" marT="0" marB="0" anchor="b"/>
                </a:tc>
              </a:tr>
              <a:tr h="365446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Ventas Netas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33" marR="73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8.475.143  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33" marR="73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8.866.628  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33" marR="73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9.286.674  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33" marR="7333" marT="0" marB="0"/>
                </a:tc>
              </a:tr>
              <a:tr h="365446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Utilidad (Perdida) Neta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33" marR="73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77.623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33" marR="73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218.096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33" marR="73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245.858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33" marR="7333" marT="0" marB="0" anchor="b"/>
                </a:tc>
              </a:tr>
              <a:tr h="365446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(+) Depreciación 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33" marR="73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166.312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33" marR="73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175.970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33" marR="73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177.138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33" marR="7333" marT="0" marB="0" anchor="b"/>
                </a:tc>
              </a:tr>
              <a:tr h="365446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(+) Amortizaciones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33" marR="73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5.712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33" marR="73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9.451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33" marR="73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9.882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33" marR="7333" marT="0" marB="0" anchor="b"/>
                </a:tc>
              </a:tr>
              <a:tr h="365446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(=) EBITDA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33" marR="73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249.646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33" marR="73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403.518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33" marR="73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432.878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33" marR="7333" marT="0" marB="0" anchor="b"/>
                </a:tc>
              </a:tr>
              <a:tr h="365446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(+) Total Fuentes Operativas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33" marR="73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340.059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33" marR="73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508.377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33" marR="73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542.871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33" marR="7333" marT="0" marB="0" anchor="b"/>
                </a:tc>
              </a:tr>
              <a:tr h="365446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 Total Necesidades Operativas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33" marR="73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440.439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33" marR="73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265.930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33" marR="73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265.930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33" marR="7333" marT="0" marB="0" anchor="b"/>
                </a:tc>
              </a:tr>
              <a:tr h="65929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(=) Generación Operativa de Caja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33" marR="73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149.266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33" marR="73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645.965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33" marR="73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709.819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33" marR="7333" marT="0" marB="0" anchor="b"/>
                </a:tc>
              </a:tr>
              <a:tr h="365446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 Cambios en activos fijos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33" marR="73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-570.623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33" marR="73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438.466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33" marR="73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429.975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33" marR="7333" marT="0" marB="0" anchor="b"/>
                </a:tc>
              </a:tr>
              <a:tr h="65929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 Cambios en diferido e intangible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33" marR="73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25.311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33" marR="73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11.788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33" marR="73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8.479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33" marR="7333" marT="0" marB="0" anchor="b"/>
                </a:tc>
              </a:tr>
              <a:tr h="365446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 Flow Neto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33" marR="73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694.578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33" marR="73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195.711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33" marR="733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271.365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33" marR="7333" marT="0" marB="0" anchor="b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575146"/>
              </p:ext>
            </p:extLst>
          </p:nvPr>
        </p:nvGraphicFramePr>
        <p:xfrm>
          <a:off x="1763688" y="2420888"/>
          <a:ext cx="6336704" cy="2987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6237"/>
                <a:gridCol w="3980467"/>
              </a:tblGrid>
              <a:tr h="281751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VNA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752.966,59  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81751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WACC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0,1487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81751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VNA Flujo de caja perpetuo</a:t>
                      </a:r>
                      <a:endParaRPr lang="es-ES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5.986.717,91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81751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empresa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6.739.684,51 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81751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Deuda </a:t>
                      </a:r>
                      <a:endParaRPr lang="es-ES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735.172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81751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empresa HOY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6.004.513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98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327331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DEL PROBLEMA </a:t>
            </a:r>
            <a:endParaRPr lang="es-E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data:image/jpeg;base64,/9j/4AAQSkZJRgABAQAAAQABAAD/2wCEAAkGBxAPDw0NEBAQFRAPDw8PFxQPDRAUEBQQFhIYFhcSFhcYHCggGCYlGxMVITEiJSorLi4uFx8zODMsNygtLisBCgoKDg0OGxAQGywlICQsLC0sLCwsLCwsLCwsLCwsLCwsLCwsLCwsLCwsLCwsLCwsLCwsLCwsLCwsLCwsLCwsLP/AABEIAOcA2gMBEQACEQEDEQH/xAAcAAEBAAIDAQEAAAAAAAAAAAAAAQIEAwUGBwj/xAA/EAACAQMCAwUECAMGBwAAAAAAAQIDBBEFEgYhMRMiQVGRFGFxgQcyQlKSobHRFSOiFzNTYnLBJTRDVJOy4f/EABsBAQACAwEBAAAAAAAAAAAAAAABAgMEBQYH/8QALxEBAAICAgICAQIFAgcAAAAAAAECAxEEEiExBUETUWEGFCIycTSRFjNSobHB8P/aAAwDAQACEQMRAD8A+4AAAAABQIAAAAAFAgAAAAAAAAAAAoEAAAAAAAAAAKAAAQAAAAAAAABQIBQAEAAAKBAAAAAAAAAAAAAAAAFAgAAAAAVAQAAAAAAFAgAAAAoEAAAAAAAAAAAFAgAAAAqAgFAgFAgAAAAAAKBAKAAgAAAAAUAAAAAIBQIAAoAABAAFAAQABQIBQIAAAAAAABQIAAoACAAAACgAAEAAAAAABQIAAAAKBAAAAAAAAKAAAQABQIBQAEAAAKBAAFAgFAgAAAAAAAAAAAoACAAAFAgFAAQAAAoEAAAAAAAAoEAoACAAAACgAAEAAUCAUAAAgACgQAAAAAMJzSWW0vi8DUzPhEy8XxpxbcWFWn2cKU6VSLw23lST5p4NXk5b4o9O58T8bi5u4m2ph5v+1O6/wKP4pmt/PWmY1Dt/8L4df3z/ALMl9Klz/wBvR/FMm3NtH0r/AMMYvq8/7M4fSjcyairalltJYnPq/DoK86ZnzCl/4Zx1jfd9NsalSVKnKqkqjinJRzhSa6czoxv28hk1FrRXzpsImVIncKEhHkCQyAAAAANgRsyEhGxSRABAEigYg0SlgEefTjjXi20pJuLw8NZTEaWmlojcw5MhWFCNS89x3o/tthcUY/3kY9rDHXfDml8+a+Zm4uTpeJn0plrNq+H52pVJRlzz12vOTsfI8WvI4+6R5ZfgebPF5kRafE+3YHgesxPv0+vVtExuPtCZ3+pE6cN3WcUkniT8U8NfM7fw3C/LfvbzEPK/xR8lHHwfjr/db/w9V9GFlcXl7GU69w6Nv/MmnXquMpfZg1nz5/I9H8h0w01Ee3znB3taJifH2+xcR6t7FaV7vZv7GO7bu27nnGM4eOpxcOOct+rdvk6128TS+ky7nGM4aNdShJZUoSqyi15pqjhm5PApHu8b/wDv3YPz39xDtOIeO52bs4KyqVKt1S7Xs4zaqRf3Nu1tv5GPBw+9ZmbeIWtydeNOHS+P7itXo0J6Vd01UqRg5yjU2xy8bnmmuSJycKta7reCme0zrS6z9Iyt7uvZxsq9aVFpN0Xu8E84SbXUnHwO2OLzbW1bcr+rUQ7HhTjehqE50NlSjXgs9nWWJNeLXw8vejDl4lsUdvr9WSmeLTr7Z2XF8KtXU6PZTX8Pi5SbksTSy+Xl0K2486rM/fpac3vX0w4N42papKtCFKdOVJRk1OUXmMnjKx7y/K4dsNYm32rjzxf04tO4+oXF+9NhTq799Snv7vZ5gm37/AnJw7Vx95IzxNuse2pf/Sbb0a9a29nuZyo1JU26cItZT69S9eBaaxbetq25ERbTY0/6QaNendVlb3MY21NVZKVPDknLalH3mO3CtW0V7e1ozxLS/tWss4dK5T64dJZ9MmafjcutxMK/zVd6ei03iihXs6moJTjRp9pntI4l3OvL9DUvgtS8UnzLLGTcbZ8L8TUNSp1KtDdinPZJTjiSbWUyc+C2GdXjRTJF/TOrxFQje09Nbl284doko93bjPX4IrGK3TvrwnvXencIxrgHBeXEaVOdSWdsIuTwsvCWeSItOo2tTHN56x7fG+KeMqt1OpCnNqg3CUcJwmseDw+fP9Dl5uRM+nufjvhaY6Re8eXQx1avmb7SadSpGpLEmnKcejbWPM1oz2/V07fHYesePUafUOBOL3dt0K8o9tJylFRg0lBLo3k6eDP28S8Z8v8AFfy39dPT22TdcTtDKXQpPj0Pz19Jmiex6hV2rFKv/Ohjos/WXyln1PScLLGXF1czLWaZe0OltKm6PvWEzyHy/F/ByJ16l9V/h7m/zXFjtPmHMc6mO2Seke3Zy5K46Ta0usqz3yzjPPCX+x9C4PHrx8MR+3l8d+W51+ZybWn1vw/Qv0e8O+wWUKcl/OqvtannvaXd+SwvU4fLz/lyT+n0YMfSrD6T3/wm9/0wX9aLcDU5q9jkTrHLzHC+r6zTtrKlS0+ErdQpxVRz5uly7+N3kzZ5GLjRMz28tfHa+o1B9IVavHWdLdtTjUrxpzlGEmlGT59X8M+hbiVrPGt2nxtbNe/aPDv9D1XWalxThdWNKnQbe6caqbSw8clJ+KRq5sfHiszWzLS2TtG4dXwpHPEOsvxUIr1cTNnmY4tKwx4tzlncOLiGPZ8SaVKmkpVYNTaX1liS5+i9BhiZ4luxMRGWNNDQ23Pi6p5U66+eKn7GXJ5/DH+FKz4vP+XScD3i06rQu3yhc6bdt5/xKdaTj/6L1Nnl1nPusfUwx4p6ef2cnAFm6eqaVOWXOvb17mWeuZ9okynKtvj2j9NLYo1l23NH1a7ttR1iVrZO533LUsNrZiTx4eOfyKZcdbYadraTFrRedRt9A4U1S6ulX9rsnbbOz2557092eq8ML1ObyIpjtHS223jtafcPO6nCL4nso4WFaSeMLGdtXn+htY/9JNt/bDNa/kc30sXzjb2+nUcRqXtaMfJKmmst+XecfRlOBj7Wm8/UJ5P9sVj7dfwnGnput19OpyTo3NGEqfeTW6MW8Z8+UzLyO2bD+S0eYUxapmiv0266zxVS/wAtm3/Q/wBysf6Of8pn/nPo6Oa3ADzfH1d07CrKM6kJZglKlHMs55J+5+Jizf2Oh8ZSLcmNxE/5fELaMZTgptqDlHdLxUW8NnFrG7eX0bLa9MU9I86e0450fTre2t5WriqkpJd2pu3wxzkzdz0xxT+n2878Ny+bk5Foyx4dNwNXlG+tlGpOG6pBPZDdu7y7kvJPnzMPF/ub/wA7Ws8advuqR2Xz3VWZEeEPC/S7oftNi68VmpavtOnN0/tr05/I3/j83TLqfUtXk03Xb4hZS2yx4Pl8zP8AN8WL4u33Dr/wz8hODkdLf22bF9PC2eL/AEOV8Hw/yZfy2+noP4o+SjDg/FSfMvSfRXw97XeqrOOaNriq8ruupnuR/LPyPRfIZvxU6R7l8/wY+07+v/b74jzf26ft57j3Tq11p1zb0I7qlTYktyWcTTfN+5M2eNetMkWsxZqzauob/DlpOjZ2lGaxOnQpwks5xJRxjJjyzFrzML441XTxnGuk6g9UtdQs6EanYUdq3yilubl7/Jm7xcuKMU0vPtq5a3m24bel6rrsq9GFeyoxoyqRU5qeXGGebS3GPJj43SdT5XrbLM+XSzstWtNT1G8trNVI3EsJznFJwWMNc8+Bntkw5MFaWn0x9clbTMO24V4fvat/LVtRUI1Iw2UqUHnan4+Swvf4mLPmxxSMeL19r4aTae1mto/D91TjxJuotO87bsuce/uVRLx5fWRa/IrM45/6dIjHOrfu6HXeCryppmkUqdGTr0VWp1I5jmKnOUk28+bNnFzKRlvM+pYrYpmsPU0OH61LWbKrGm/ZrfT1Q7Tlt3pNYxn3mpOeJw2rPuZZekxeHRaY9W0+61GpR0+VWNzcTnmU9vJSeMYfimZ8n4c2KsWtqYhSe9JnT2XCmsX9zKtG8svZ4wjFxe5vc23lfLH5mjnxY6RE0ttsYr2n26u40q4lxHRvOyl7PC1cO0+xu2T5eskZvy1/lun2r1n8jR1Xhepqur15XVOrCzoUVTptPbvllc0/i2/kZMfJjDhiKe59q2xze+5+mjxBwI7CrY3mnQr1J066lOOd8tq55XTykvmWw8zvS1MvpS+HrbtVnrjvrfW56lRsa1aHs8IJJNLLprKzz6PPIYZxX4/SbaLzMW7RD1HDHEt5dV3Sr6fUt4KDlvk5NZX2ehq5sFMdYmtts+PJa3uHoNVvewo1a2E+zg5Y3JZaXTLNO1usNvBinLkrWPt8x1P6RJ1u3SozVCpQ7OOGt0a33nPo/h5Gjfkzb68PV4PgIxzWZtHbf/Z5LUdIq0UpuEuzlKEYyljE5Sin3cder6Gpek+4h3eLzcdo6TPmPcNOlSlJxjFc5SUFy+039X/4Y61s2b5cWOJmJh9O+jbhmpSbu6u+D71Ps5xXPD5Sz7uZ0ePhmPMvG/OfJVy6x09PomDfea6wyISwrU1OLjJZjJNNPo0/BiJ1KLRuNOjnwhp+P+ToL4U1n4mSc+SYntO0Y6RS1bR9NfTuDbBUqalbU5yw3unDMnllcd7Y41WdM/Kyfnyd7+XdabpdC1ThQpQpxk9zUI4Tfmyb5LZPNpYK0iPTdKaXRkTvSABgeQwPOwwI3sMD0BP7IQa+k/YRMI+lwSkwRPkMEej9zBOgwD2YJ8+jyYHodLxdpSurStSdPtJJboR3Y/mL6rz8zHkrurb4Of8ADmrZ8tekan2VXS1RTjT23ElHbu59Ns/Hn4e458Y80T0+nrf5zgxeOR2/q9PqejaHQo21GgqXdhieKi3ONR4beX45OhXHqupeR5HKyXzWyRPmWxR0K1hnbRhzqOq8xz/MfWX5kxSv6KW5Oa3uzsUi7B/k9SUdlISASX7gaNC+hGMU92Usf3c/2I2v0cqv6fnL/wAc/wBhtHSVV9T85fgl+w2dJPbqfm/wS/YbOknt1Pzf4JfsNnSV9sh5v8Ev2G0dJPbIeb/BL9hs6Se2Q83+GX7DZ0k9sh5v8Mv2GzpJ7bT83+GX7A0vtlPz/pl+wNJ7ZT+9/S/2JOkntlP735MHST2yn978mQdZVXcPvfkyTS+1w+9+oOsyx9tp/e/UHSV9sp/fQR1k9sp/fQNSe2U/voGnHQqRlUk4vK2x/Vhff9LbCgAAoEAAANTU7yNvSnXkm4ww8LrzaX+4GhV4joRwm3uz3kk+6sJuTfu3LPxREjkfENslmU2lu25lCSW7buxlryx6ogcc+JLeLmpSa2dcp5XTCa68935Mkc89YpqpKm84jTpVN3g1UbUEl1bbWPmgMJ8QWyWd78VhQlnKzlfk/QA+IbbklPLyk0oy5Zko5bxy5yQGUdftn/1V9l9JePTwAy/jFHtpW+7vravHDnJyW1fDbz+IHBHiS27yc8Sj2ncedzUakqeVjzlHkByPX7dRUu05v7OHuznDWPiBf45b5knViseLyk/rdM/6JehIVdapQqKm28Okqu9RbgoPOG2un1cfFogZx1q2e7FaD29cPp8fLOH8cAcdXX7aMZS7WEsRc8ReZOPPovHo/QlO2f8AG7bEn21PEU3Lvcorzb8Oq9QhbnWKFOMJOaanU7NY597eov5JvmwMXrVDa5p5gqsKW5LMd0kmnnwXNcyNjCjxBbSjCfaRW9OWJcmkk2214ckwNm21OjUw4zXOcoL/ADSjjO3z6okbuAGAAACgQAAAxq0lNOMkmn1TXIDgnp9GTcpU4NtttuK5trD/AEQEnptCXJ0oNJ55wT54Sz6JL5AdfrVCFKEXTt6c51KkaajKPXPTL8PqrmQNC51agsp2st7iorMY7XtlJRzLphOL5/DzQHHHVLaWUrRuooym06cVHOdsu8/e/R5A5Hq9olUfss8RW6X8mC+3hLGebzjkAu721hTpzjbJp1NmHSw0o1FCT/qygNi41C3pypV3Qf8AMjKq5qn3oyUW4p48Wt/oBw1by0zLNq203l9nD7yb8fvVF6gZX9ShCnTrU7eE4ycm8LvRlslJNrD+0tr8twGu9Xsu4p0HvjGHJU00sx3bU2+eNzXzAyhr9q3jsZKL7OmmoRxtjzjnnySfQDjWqWKSqK2ahLvN7IptxUanTPNpzXzyBtX1O1hC5qK1TdKlGo8xwpKXeST+LefmBw1r+xgqtKdFd5R3qEE4vOGk/Pqv0APUbGbVOVFtwqzeFTbW/KbfX3pgehhp1FR2qEdraeMdWo4TfyS9CdDX/gVttceyjta2454xhrHpJoDlo6ZSh2ahHEacpTil0U2sbvRsDdAAAAAAAAAAAAAwJj3L0AbV5L0Am1eS9ALtXkvQCbF5L0QDYvJengBFTS8Fzz4Lx6gY1LeMsZjF7ZKS5LlJdGBmoLyXogI6a8l6ICKiu88LvYzy68sfoBi7aGd22Odu3OF9XOceoCnbQi5NRinKW591c5YSz+SA5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086" y="980727"/>
            <a:ext cx="2304256" cy="1230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 descr="data:image/jpeg;base64,/9j/4AAQSkZJRgABAQAAAQABAAD/2wCEAAkGBxQTEhQUEhQVFRQUFRcaGBYYFhoWGBYcFhUWFxgXGhcYHCggGhwlHBUXITEiJSkrLi4uGB8zODMsNygtLisBCgoKDg0OGhAQGiwkHyYsLCwsLCwsLCwsLCwsLCwsLCwsLCwsLCwsLCw0LCwsLCwsLCwsLCwsLCwsLCwsLDQsLP/AABEIALcBFAMBIgACEQEDEQH/xAAcAAAABwEBAAAAAAAAAAAAAAAAAQIDBAUGBwj/xABHEAACAQIEAwYEBAMFBgQHAQABAhEAAwQSITEFQVEGEyJhcZEygaGxQlLB8Acj0RQVcqLhJDNikrLxU4KDwiVEY5Oj0uIW/8QAGQEAAwEBAQAAAAAAAAAAAAAAAAECAwQF/8QAKREAAgIBAwMDBAMBAAAAAAAAAAECESEDEjEEQVETMpEiYXGxUtHwFP/aAAwDAQACEQMRAD8An5aMU7loBa9c88QDSw1HloRQFhg0cCiihFFBYeQUXd0KFOgsPJTeIsZlK9R7HkacmhNJq8BZX8K7PvigBOQIxbMDGXVidP8AGG9BFX9zsT/Z7QvYZmZ7RllaPEoEmCBvvpz+9jwh1tWiZguST1XSJiD0J86n2e0dru2zXFUMDkmR8LFHJMR8civInJ7mjvilRHtXwyZ12KyPaayVaLDYdgty2o8GvdnlDiY9ASflFN2eBroXYnyGg99/tW/T6sdNOzPVhKTVFEo5c+lTLHDLrbLlHVjl+m/0rRYXDLbEKI3156md+fSnppz6uT9qoI6CXJl8RgyhK5gzKuYgKw8JJAI0MmQRFNXEKmGUqfOtJiLStIYAgiCCJkdKp1T+XcKgMAUHi3AWzbUwd5DA776+tGl1MrqWQnoqrRBiiy0Io676OSwtaGalg0IoATNHNArTuHsSQDMGdhOo5GJiesVEpKKtlRTbpCO5MTGnWkZKueK2P5VrKpAyqYjqD032386qyhG4I9RFTCW5WVJUxk26QUqRSWqyRjJSSKeiiIpiGaGWnMtCKBjcUcU5TeISVYbSpHuIqWMt+C8BGIt95nI8REQREe1CrbsNjVODtlnEnMdT1Y0K8p60r5O3YjO3MKy7qR++tIArJcN/iNcUhb1hdN2tObfz7tsyn6VosL21wd2A7ZCf/Etlf/yW5Uewrrj1flfBzy6fwyXFCKscKLF0TbbMOtt1uj2WW+lO/wB1g6JcBP5To3tv9K2XU6b7mb0ZoqooRU2/w903XTqNRUfLW8ZKStMzaa5GstDLThFTsLwtmgkhQfmfalPUjBXJhGLk6RWxS8PYZycoLRO3pzOw+dX1ng9sfFLep09hv85qcFAEAAAbACAK5NTq+0UdEOn7yKPD8BEhrgUmZgy2s766A7danjh6eEsAzLEEgCDObQDT4tamUk1xOTbs6NqqgTQmioTSKBQoqMUgI+K+B+fhb7Go1xYw8TPhH1jShxW6UtXDlLDK0wQCsg+LXcDn5daF0P3T5430jYLICjXnA18yavSX1r8kz9rKeKGWnctFkr2LPOGooop7JSStFgN07w+/bvObaeF1bKWLa5goc5QBtBoitFabIcy6GdxoZOhM8iRzrLWi5RpGmnJKVssL2NvIqqxaCJUsBIWBAkTm577CN6gM5O5JPnrU3iwclDcIkoPXYQDymKgBajQglFMrUk3IBNFGn786UwouXz/rW5mIojSooAUCEAUCtOZaOKQxsCm8QPC2k6HTrptT5/f7+dEy6af1qbKqsmm7B4dVwNgZYhToQCR4jpQqX2TX/ZUnq/8A1tR15EuWdy4OZdm8Rh0w1y7xCxZJe+tsThwCYRmkhE02OsA9eVUvaTBYE3z3Be2pCkZALlvxKDoGZWA+Z9KtuO8MxNzCWrOHvYeLd05ED5GZVt+JWF4AM5dtogSKhvwy/wCHvsGywqLIQkaAAsWsnJqZPQT0pqimiF2a7Pq+Ls5L1u4oYMw8SPC6nR1AI05E1JxnE+I2L1/W61gXrmQOne28neNlhiCAI5A6Ve9h8LYGL+OLgHhRXRs2jFgcq6AAbE66VG4UMOb917feW2IxLSlwmSyXSWysggyZH8yJimSM8J/iBdZ0ttZDMzBR3blNyB8LZl59BVte7YWO/uWnSDauMj54tyVMSrqcrAxOoXcUOzHDS+JVjdW8E8RD2V7wflPejPsdYz6xWa44LDYq/mtnN31yXtXDr4zqVcNr6ECmrTwJpPk6fgsTbZFZRlBEglY/zbfWp1twdQZHX/WuR4bhsA3MPiXtBWUHMGtnxZiom0Wn4TvFWdriHEbZPh77KWUygZpX4gCkOxHkTuKl33GqOn0l6yF3tFesYexfxFl0F4sCFMlCPhBW5DagE/FyqRg+2WGeJuBT/wAYKfeV/wA1AzRE0kmmrGKRxKsCOoIYf8yyPrTqmdjPprQAKFCKOKACoxQoxSAruLKGsXQ0wUYaen2p3GGbZ+XKOY5GmOIqz4clvAcpJUMCRlnwnTYx5U7ii2WGA1Jkg6LrI0Op6Vppe9ET9rKzLRZafKUkrXq2cA2tsnb9aU9hhGnT6iavMALCWu8uFiyJccqNTlBKkgR0HWqm/wBtMNkJs4S7eKOiZSoPxIWBgFvwqa5p9RTqjeOlasbNk69RuBvp5U5huHM4BCXIJO6FdvlzpWK7TcQPdnC8NIDIGJdSIJLDKZybQD8xQxbcbuFDbFmzNtc0lNGIGcR4zuPrWb6mXYpaKLbF8GdwsIBCgakDZABz8qau9niFWSuYnXyOp02kQNf+9N4XgPEDiRcu4sd0t9mFtS/itz4bZWFAMc9auDwkrIPeXpfOC9wDIdQFHOBNZerNKkabIt2zHPaIJBEEURt+H5/pW0bhhYz3Nkf4mZ/oNKeXgVgfgnWdSftNbrqV3Rk9FmIw9gGZnyjmSRprTt3DALOxBMgmZ+Ectt63QwFpZItLO+w196oeK3kAewUYXFti7myEW4e4AVVwIJXQEeYNH/Rch+lSM3koZaedaRXRZgMXbExqVIIII+o8wRoR50018AkRqNwPSZE/arBDVV2iZEXNs8QDEjquYdN/r51hrWvqjh/s6tCUX9E1a/T8m17OYUPh7bObhYgye8ddieSkAfKhSOxFycBhiSSTbBmN550K8+TVmyPMq8cxGTuzeuMkzkZi6zprleRyFWOC7X37ZUiAEEQhayDtuLLKCdN4qgihFaOKfYFJrg6fwb+LQQ/z8OzATBW4HYTA3dQY0/NzNSezva3hZDNeQYe6Q6+C1cCEMIMhCyyZO4rk0UcUbUG5nfuA3sEbyNY4ghEgtaD2hngHKGGRH0Jn5VXYfs/evF7tu6t62zvAIYQc0xluKVMTvIriJFScJjrtozau3Lf+B2T/AKSKW1rhhfk7wOD3RhyMrgm6gjILggK/4bedQJcchtrT1zCZ7sHJti33ysA3eIDEjnGpFcgwX8Q+I2wAMSzqPw3FS4PmWXN9av8Ah38XsSilbuHw9xSIIUNa3EHmw+lKpDwdF49cjCAC7acC4qju1UoMqnweJiDoOZ+VZK5glbe1afzUG2fdYT71HH8TsJcS3buYN7SLczkW2BC6NquQ2zMtzG01a4bj3Cr3w4prZG4u2yoGsSWydSPx9KMpcCpPuRMR2dVbxWybyMLmUMsPzj4gVy/WtN/d2IGOsol/Nh+4U3A8M8pKFgzCRmbKfi5nSnLVi1euNcsXcLigWZgvegLqTAMd5tPltyq4TE5L1tXtOGuJbU92pa1bMvoW0AEwBpJ6bxLkPazKX+0eJw9x7eIw5IRiO8tlsjDk0ODuIMZtKseGdrbF5sgzB4JylCDoCT8OYbAncVE7SW/9rutqhJADBshbwjYk6/IGrPstgGDvdKgnLAdoBGhPxZcz/h8qrAqY9/aBeWbF9fWBcHvbYR8zVNjeC4+58OMtZfK2RH1P3ql4nwa0L1wojJFxoZHyx4jycfYgVN4ThMZntBMSzK5Ol22WIVTqQfFA3/EKKEXVvCX1td1ePeF1Ia+kIRq26nyygETJnap/BME2YILtwyDq5zn7U93Za48MQttFm2crElj8Qac0DaDSlxBszcRC7Lso1JnTQSNYk/KttPaotvkz1FLckXf9yA/G86AaDp5kmlpwgDYWwORKZm+ZYxPyqr4d2wW5ca13Th0+MRGXlE6ifnyNWp40n5Wk9Y9t6lzfkpRXgeRkAjeAQdAOeogDb/WiOLVRyVQCTrAAG5PQVDw2LSCuQx4pLEEkEyfuftT2ExdhrQtnLkyZcrDwlYy5TMgiNNTUWVRJ788lPtTTYts6pHiZWYCDEIVDa7DV1qRiGbwZNQXGbQHwwerCNY1E+nMPd4JyyJIJidYEAmOmo96YiBde5mVYJz5vFuq5QIzHlM08M6ZAFz5mhjIGRcrHNr8WoAgfm8ql0KAEuwAkkADmdBVJju1OHt6Bu8PRNf8ANt9ajdu8NmtIZOjbcjIOseUfWo/Y3C2u7zBV7xW1Y6nXbU7afalkaGcZ2gxTjwWxZT8zCW+o8+lVqXbniLXXcsAGk6GDOx21q87WYwJaAILZ2ADDUzqdhvp8h7VQWsQGJER+tVDV0YSSm8vgb0NecHKC+lchkUBbp2jBr0LOCgrVuKrONKlstffKUCgHMJjxAadNx/rVutY7+IeOcW2tC27I6qc4AyiLgmecjKvLnWcmaR5OidhD/wDD8LH/AIK+XKhTf8P5/u7CTv3Cf9IoV50uTrXB5hiiK0omimthCYoopVHFACIoRSxQoAaigRTjCiIoARFKBImOYg+Y3/QUIoZaAExVtw/tDjLOtnE30jSBcYr5DKSV+lVYWpeDWZB6fqKANRgf4ncQtyDct3ZMnvLSmZ80ymr3hn8WFVs13AWc8Qblo5WgxOjKZ2H4q5zct03lqdqHbOtWe3fDbpLXP7RYYkkzbDiSZ+JMzR7VocNxrBOE7jE4O4wQgJeY25JcsdH1nXpXBMlDJS2huO+YHiBXGXojue7Se7XNyAUKq5iFJfYDWfIVbniigoYYh3VVQqVdSZEsjjMsyAJHXrXnCxee2ZtuyHT4WK7GR8J5HX1q6sdtcejI39pdyhBXvAtyI82GbmefM0pxk+GF4O2cP47bYEta7ss6/B4s3eI9xWJKrqUWecZgKcu8QIuMACqqqsQyxmzKoy5wxggsojLuDXMsD/Fi+ABfwuHuxGqg2m0BH/EJg9BVrb/ihhjmPdYi27PnIlHQnMWMnRok9OXI61Mk1wVGnJJ8G5v8TyWnuFGJVM5VQTlVbqgnxQToCdgPCdedQMT2psWrhS6SsEAOVOVjlV9InYOu8U3w7tvgbub/AGhI7q2gW4zWWYgXMwJdQNyomdZqR/dyX7ty4Ml22zFtFW5oRaEyAZ/3Z0Hl5Uk/INZwWWB4orrNm8uvNWBH00q1s8TOYMyIzAEZhowBIJAPSQPYVhuN9l0buYhRbCIHU9wRmLsx1OWdJgxqY0pXHkv2Gwww11gb3K5NxdSqqC85h6jeSaq/BP5OkWuLWzEnKSY8XX12qarA6gyK5hex2MBCtbzJlk3rLjQqmZgUYHwzIBO9TOG8bQkAuUuhQ2VvAwDLIJA02I2p7hUbridjPbdTzUx68vrFY3s/mHeqn5VMHT4CT76/ari3xe5AmGGmoid56RtptUbhWFIct4oe5qRoAIOh8pb6UWOhjtnhWayvgBKKCuUmQ3hJPmsTOk89NTWFwj3f7RlS2YDakfh6FgY0/Yrq3FbTMFbKpKMWUAkmYIByga6edVXFrBDKQQq5isZNwdoYbDMeemtc+p00JzUpdjr0uvnoaTglaZXZKGWnSKTNenvPK2CIrL9p72LtnNasW7qKRDNeRN4MEOBGo61rKzHGe0CJeWy6Zg1zRiTCDKfEZWBGnP8AFSlMcYmv7FXM2AwpU5QbKeHQxKgxpHUchQrnHEu09pbjBUVwOYIAmOUb+tFXK9FvNm/qfY5XmoE01NFmrQY8DQzU3NHNIBwUZFIDUZbSgAjR0maE0ALigaMUDQAQFSsJv8qjU/hjQA5cNMkilXGpktQAsMKWKjTTgamIdIpJWjDUZpANxTmGwr3J7tSxUSQNTGYLtz1YD502xrS/w2wy3eI4a3cYqjFsxDZJyW2uAT0zIvtQxlDjcKbT5CZMKdmEZlDRDAHYjlSLDlTmQlW6qSp9xrSsZiC7szNnJ0zaahQFB0EbAUznoAv8F2wx1oZUxV3L+VyLoP8A9wNV3hv4lYiU76zYvd2QVJVkYeLMdQ0TPPLpWHD0pXpUgs6xwz+J9qGF6w4z8wRdC+EDZsrETJOvM1b4PtXgb2bNfQFrWRhcBtz4mMQyFYOYfj5a1xy423mB9qQv3pbR2d34dgbJtoLLCLfdkd0w8RaQwbui0qSZ2j0qLxS5iLNoxiPELrjNoGyoGgHLqSYnYbfOuJq8GVJB5EaH3q1s9pMUBl753X8tyLy67jLdDClQHQcPieIuxXvX8JYH+YwgrE/LUVc2jirTrbvP3qOqyrEspMTuwkcjp5aVgOF9vb9twxs2WJcsWCsjMWYM0kNlMkA/DW34R23XE+B7LK9xxlOjhcyqBBgEazrGx50mhl65kk/vWkxUc4+A6akqy6xA1mB6+GozY08orSLshosVifQT7/8Ab61wDtyubG3TGrFTA6lVn612psa2Vp5gz10Eae1Yi5aw13GSyqzFxrsdGWDMmeQ05E0XQ0irwXYKyttP7TcZLrqGKhogNqBHdNBA0OvKhW245ZLurFwPBGpj8TeVCpyNJHLbvYnHrE4VzO0FDOhOwadgap8bgLtkxetXLRO2dGSfTMNflXeb2JOZVAmSfsamDCh1yucyyDB8S6ajKD96NwUcGwPA794A2rVxgdiFIB9GMA1Ku9k8Yok4a78lzH2Wa77bwyEjwifb5k1VcQ4vZtkraUM3MzCg/LVqlyaGkjlHB+wmIvCbkWFI0zKWc/8AkEQPUg+VTn/hvc2XEWyfNGH6mtlc4tdMfzGiBEHL9t6kvxllRYuFjBzK6zMjXxEyR6RWXqsvajCH+GWKE/zMOY/42n2CGKrON9iMXh1LtazoBJa2c4UdSvxAecRXWcJxFHXwSrDdJmeUqeY8t6duX9fBmO2XrPy861UyKPP4TSeVFbWdq6d2j7DC6xey4s5tbi92Spb86wRlnmIifWqfA/w5dWDXL9s2tZgshPRZI0G/n9xW5C2sxSWyTC60/YtnNlgyY0568q6lw7sbhiJREBGkq1xvcl9fap/DuzNixc7xbRZyIzFiY/wgzl9aNwUcpu8FxI/+Xvwf/pOfsKitwvECf9nv6b/yrmn+Wu3XFymDlnpm+k7fWpWGvvrmOSdgBt6QaneVtRwW1wjEOMy4e8w6i05Hy01ojwzED4sPeH/pP/Su9G10cfUUaYdiQA0zVXfBNHBBhXG6XB6ow+4pyzaZtFBYjcAEx6xXcg5dsqSRPLnrG561bWMAFAlHmIMEfo+tS5MqkedLtph8SsPUEfeklWGsMPOCPrXo5rKkwRcgb+Fzr+UQPn8xSbti2IgkeTBh/wBQo3C2nm7vB1FFnHWvQGOIkAAEei7Tvtz5eWvOq/F4K0ZR7Vp1mCCgYaHfUU1MHGjjNnB3WAYW7hU7EW2IPoQINPf3fe52bo/9Nx+lejDdKWFZWhSsKoA00+Ee0VR4bjGIYXBcVpiUhY1kDKY0jWfkaNwqOKYrDuMvhbYcjTSqeddow2GvLmJIYlTl8Wzcjr5E/SqHjvZy9iMphc688waRzE6c9ffrUOT8Fxim6OcotWGBw5YwBV2ew+InpPkP/wBql8K7IOl5DcfMk+IDoBtowPtUymmu/wAM19GS5a+V/ZVtgQrCcpII2rRdlrXjFxpW3bKGYkk6EAfOi4l2cBcsiwBH8tXYZmA11aTBPpU1kvnLGGzBbfiUtlhzAjQiYjfypwksbk1f+7YMpxedtFwvi79gdM9uJmWhH6DfWml4hZtyL0yywpyswzFWj4QdvDPrVXwsXEBVrN4CZJ0cA7ROarO1x6/hv9yFVWiWuK5BjaMpAH1ra0lSM6beUEwLBFtAuGBObKwyqCVlgRK/A28A9TXLuIm+uPJVWJzo6qviOXw5WEbSqrvyius3O2V+6hXPZSZBKSxYEEERcPh35TWewmBRb732VrjtaCCBbIUgpDAZl5JHLespTklaNYwj3G+09lbl1SpcgIBKMFHxOdmIM60dQMU2MYjLh1UARC4gqOfKDR1z+pr/AMV8mu3S8v4Lbg+Pe41x3ChUbKmWZ1VWYkk9CBsPxVorWMEaVjuzmKm0GBBDZ5BEic7foAPlV3w+3NxOQBk66GBNdKMCXx7iRRRaU+JhLnn5LWWuXCf0qfeRr99o3ZiZOwA5nyiKsbWHS3omp5udz6dBWdOTwPhZKRlaB4W/5SSR6AE05fuXbmXNOVFCiVKhVEwIYAxvrVwyT50Xd+Z+R09qHptYRSku5S28QVIKEgqZB2M9f9K1XDjmtqyHLmGogETJn4gec1WnC5jsD6gfpUrujYTXwidQDJ8XODFEU4cia3ZTH7mHuST3g9IIH3/SkDFiPEqu3nGX5aSaDYpGGXPpzIVj76U2bGmYEEdR+tb4ayZ/gkW8eAIFsAdAftERTiY1J2IHpJHt96r6fweGLneFG5+v2pVStju3SJt7HoEJHiPJBuSevl1qts4i7eJ1ZAB4iQPPRFj0329hUy9eUDKjKq9YBJ9zp9ar0GRRFwGAAJ2j/DrUe4fBNIXmrD3/AKRRq6icsgkFZMCJESDy9abtOrcnQz+EtHltRxEnvCPWP1FaNJ4JTfJM4X/J8WUuBz2GmxmI0196tU4yrfgaOoIP1rP27bHmpX/D+oMfuabuX58l5dNOg6fXrSrsh/dmm4dxGy5ChvFqSJB1/FsTzNSMe6hTqROnvufkAawoulnAWBH4gP15VNuY8iE8VxtdC2gkQSTy3ptNLIlljeLugFnuHKrSTJ0WBpr0yj/LTPAeKWL/AIgfAoMggqdQ0HrGlI4rZW5ae1ecqrxmyQCIIMSwPMVn8O1nDgrYLnkWaGJ89IpLSk1ge9Lk2OHxEqNJ9htp1peObJoEkzqRlJEcgGERM6/s53h3ahbQCsXYanTLOvTQARUz/wD0WHvNkVmtsfzCB6aEx84puLumCarAo4kFtO+HXKwj/Sp1zjKyAWI10Gu3QiIPqai3BHgWJ/r1qDxF+7WBqx+9JRc3yDkorguOJ8fsrkCG3BgOC0ESVkjTWBmI9am4bimFcsLbjNByyMsnl8Ub9K5hjZ1ZtWkjrrEsfkCB6zVJZxfjADeMefMDr71b06xZKleTruLsmSqZYXygffemktEJmJgc/EaoOHcaLWhmYg65m9Ofzqoxnac/ArDKPrvRS4C3yWGPx98tFtnVZ0Abfziao+J8WuNcFu7cZidDmOoBHLpoV96fTtJESBWdxpL4ov6R9h+lbSkqW0yjF3ksMPiEbNy7slSOpUAmPcimuFcey3yFB0YGeULoyxtBn6VAuMLbqGgZ7rknkQwKgn5sKmYfD2RnLDu2CE6EnOxZdCD8PPao5VF8Gou9rFnRGI+QoVji5/7wKFR6cStzOhf2NLaEW0CorsAB8pOv/FNP8Lvjv0E6Hz/MNvrTlq4i21zOuokiQdWknQa8zWWv4/JirahbgttcQLcKldWYAjXXnWX4L5NYD3JZDMsSSRGgBML896Vbug6Aj3g/Xeq3H2y1xmn8X20/SnMOcubmcuh6ajX1/qaj2q0y+XTRavpp+zR2lLEKBJNUlvFFfxEfUe1aDgBzeMkQJmANQBJHz0Hzqk5wWciajJ+CbeAsqANbjAH0HI/0Hz51TYu4TPMmixHECWLXdCT8X4T/AE9KyPbXtEUHdWGhiJdxrlB2UecazVqiGaLCYyApBUF1G5GvvVndvhAndux0lgfhDenpXELeIuTMknrmM/Wuk8Fx925hkPdnvRoSRlWIlXJ56dN6FGshd4NK1ySuVfj2E89iPerm83doF0kDXzM6nzE6eceQqp7L4YeK5cOZ7cENsAWDDQdAJPyFLu3zcYzov7iko3yNyobuMXMKPVjvS7OFRJLEz1n+tOm6qikW8PnOZjp0q2kQmxtTcufAYXqRqfaKLEXFtCX8Uef6Gj4njxbELvWVxVxnMsa0ho2TLVom4ztMdkUqOsf0qD/epbUsD++lNLZnT9jqaLEutpM7DVh4VPIHn6n97Vq4KJmpNj9/iHdiWYKfKPuN/Qe9T+EdorRMDLmPLUEmOQceL0msDduk6k8vanb1y2T4QQMgjf4gNTvprWDlmzVLBsOI33uNzy+UfpUG7byqWaQAJ2pzgHE81v8AmEFg0GQOgj3+81Ix95WKKIgks3omv3iupTqNow23KmZrid82wF2dtW8ugHpt71U2X8W5B5Hz5UrimJzNcuHzP1gD61A4dcZmhjIPXYaGI6VyyyzdYOl4HjSpYLXDNwMVYiSJTw6H5VWjjIZpzTJ61mcNjSqRO7Ex8gKNsWDuAflUpNFNplnxbFnICuhNuYHMuSzfU/SqDC8PdTbfMIJHrrVzYICW3AE5d/NZB/SpF/GM4XOipl1gNmkmQDMCOfvV1ZNldxC9dVALbDWZEkHltGkVRubs6rWlZZporRQWZ84huaMPlU5rhdMw0kD1BAg6b8p9qmXHA03plxPxaDp/pQIjYod4RmEkD5edLztIJYsR18W2gmd/nToSRAEClrbHKmASYcnU6nrNCnBbPnQp0gNm2L6S3oKjPiTmBKDQg6+RkVf2cDYj4SfVnP0Jj6Uh0Qf7tFEbaAfYfrXDuR07Rf8AaFaZXQ6hp0PoRtTDMNQNJjc/rzpx7jxOUnrANMM6uJBg6T59dKrLjhiwmLNgkbaHpt9NKuuE2otEDp95b+lUy2mAGUho5bfUf0qzwONuAECyxJVYGZQNM4zEk7SIpyboS5GCdNa4/wAVYtcd/wAzE+knQegGldSS3dbV3Cj8qfqx19qxGL7I3/7R3aKcjeJX/AFJ/EeRG0bmNK1vyZ14IPZbhf8AaLwU6Iurk6aclHmYj3rrVywEs6RqdI6CoXB+zaWLaorArMs+xY8yR9hrypfF8Or5e6LW8uiwd56rsSffzqdzfHA6Xcewt0i3lH4iSfllX7E0p7sCj4d4ZRipdMyvl1AMW3AM7GGBqPjcXbZwsrpVLORPwFbuFjJ2peL4qFEA8qZxuNRFMNIg7QeRjfzrN4p87FtugEx8pqlyJ8FqbmbU0fdiqqy5B3qUcVG4rojJGLRaYbBhtD+I6/4RqffQVju02P7y8wHwqYH7/fOtecYFt3T+W2B7iT9/pXPbLZnzNqPE7ecAsajUleBwVFdxHEMpyiJjXynWPWI96Xwu4zgg6lQSD6cv30qNdUsSx3Ykn1Jk1Y9n7P8AM8v9DWdGhKwlyEuz+VT7OB9nNT8Jf8JPS03+Ykf+2qTEmLVw/wDAPrct0vhOKbKw0INrbWdC3ud6dgR8Qsrl5Fp9h/8A1TnD8GFltdNfYE/pRXJYafhP0PP3A96kXDkta7v9Bz/QfM0JYyDId3DNcAMkQTB6zH9Kjvhbq8wavMLaCoAd+fqdY/SlER0ooCu4VjCv8u6jBC05gMxUwdI5gmJ9Knu4JkGdDuCOYjT3oaDekO3TT707FQ895QPPpzqOmdxoMq9Tt78zTlq0gGZ9ei9fXy/flSb11nMAQBso0AoAaZlX4dT1P6CiS1zb2/rTosRvqaUTQARAp/AYXvHCgE9YGseQ503bUk6T7T9qt8PhLirA7pgfzWmJHulEnQJGwwKYRUClbcjfMAG+YbUUKxF5yDBYgjkC4HtFCsPT+5pu+xq7Nh9jE+tPrhHncD3qYBPn96UCRo2o6865jewsPaI+JprOY7s5cUk4W8QSScl2WU+jfENeep13rUAiJBmecikx1HsN/maabXAqTMO3GruHIXFWntcg8FrZ9GG3prWn4HxpGKNmBGokGRDROo5ggH0zVMuPmUgqpQ6EMJBHSCI+lZ/GdjrTE3MMz4dz+QSh6Sk7ehAq46i4JcDQYvDFHI5bg9RQtvFUOD4vjML/ACsZhzibI+G7Y8TL/wCX/t86tsPxPD3fgN5fJ7Dg+kkAfWtrVGVMF2+Tcy6/AD7GP1qPxrjC4O13rwbh/wB0h/E3X0G5P/apT2W7xXtgaWyssJ1JBBygiduZqHd4SBc765/NvHZ7kOVA2CIAFQegHrWe6KwXTZm+ydnGZcReuK2S74yzaMzaglV3jKx6DwrE0S4nUzoa23csyN3lwqxB16SDBisFxDAX7UllNxR+NATp56T8yKIy3MHGhrF4ozTVviBFVOJxob4Tr0On+ntUUYk862RDNba4kp30p8XhyOlZFcRT9jHFfMdKtEM2GPvg4e+Rzdh/7ayatC3CN8hiNd2UH6E1fK2axiVHJmP1VvsaobZ1jkdD5A86csCRCssD0J/5T7Ve8Ot5bLXIjMGCjn+WfqaZThrHQpm6GJHrmNM4u6FAtptzjUFvKdYoyh8kHidyLJ/43A+SgsfqVqNwbEhbiZvh+E+jfs09xa2SVT/wwQf8RMt7aD/y1BXCNypAi0uFrbkTBUx6/wChpzCEu+ZjIXXXmfwj6ewpFm6zqFuoCQID5iDHKQN4qUXjYARyAgUAPZSdSabNyNvemjcJpRWN6YxGYmjHufp8qDtTiWPze39aACtqTrt51IVgNKEDlSIjpToQtzSbFsuwVRM0LaZjAEnpWi4ALdlh3wdGOxK+E/OplKkNKy04L2WtZAbubN5MVI9qmY3ANZE2sXdUa6PFwacpOvOrZ30BEFPzDcfLnWQ7V8UMZVI1/fKudNyZq0kikx3Gbpc5mBI0kaUKpmJoV0UjK2daAOsaUasswSZ3j9/OhQrgOlBZDMqAPnv8opJZp8RHpGnX9aFCgCPdxykiAdNB8qcV7raqAPU0dCqoVixh9u9YnlCmB6bfpS+8t2ztPyk/WhQpDEnih1yLtzJj6CoNotdbNdaAOS/uaFCnwhB4riVi1qQSR1Bqk4h23OvdJHmdB7UKFawgmskSk0Y/il9rzl3CyeYEVWvhjyPyoUK2RmNER/p/Sjk+ooUKYi84JxfIxzLmFxQkfmYLk+UjKJpjE2GtuyN8SmDzoUKp8E8MI32iJMdJ09qO3b8JcmCGAX/FvPyGtChSQ2Fas9aWyAUKFIY2TrSFuFjAoUKYEhTlH60kCTFChQsgyVatZfXrThM0KFWSJIPX9aIDYRvR0KQGg4f2We4udbmVt/2RUnGHF2Vy3Vt3Ujnv70KFc25uVM120iqw3aK5blVHg/KTMehqrx2K7xyTz5UdCt1FIzth2Qsan6GhQoUAf//Z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35" y="1282572"/>
            <a:ext cx="2254825" cy="1497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8" descr="data:image/jpeg;base64,/9j/4AAQSkZJRgABAQAAAQABAAD/2wCEAAkGBxQTEhUUExQVFhUXGBgbGBgYGRofGhwcHBgdGB0aGhocHSgiIBwlGx4cITEiJSkrLi4uGB8zODMsNygtLisBCgoKDg0OGxAQGywkHyQsLiwsLCwsLCwsLCwsLCwsLCw0LCwsLCwsLCwsLCwsLCwsLCwsLCwsLCwsLSwsLCwsLP/AABEIALcBFAMBIgACEQEDEQH/xAAcAAABBQEBAQAAAAAAAAAAAAAEAAECAwUGBwj/xABEEAABAgQDBQYEBAQEBAcBAAABAhEAAxIhBDFBBSJRYXEGEzKBkaGxwdHwFCNCUgeS4fEzYnKCFVOi0iRDRFRjk6MW/8QAGgEAAwEBAQEAAAAAAAAAAAAAAAECAwQFBv/EADERAAICAgAEAwcDBAMAAAAAAAABAhEDIQQSMUETUWEiUoGRsdHwFHGhBcHh8SMyM//aAAwDAQACEQMRAD8A56UgA+J+oPtE0zuB8y5hLw+l4tw2Fcs1+cc7Z00VpaIKTfJ+EHzUoSgl0v62yzEDSkklLNzN/dzwibZWiaZbaNr7xNWJAzO90yixc4NZQqvkxA00gFSbgOHJufrAlbHeiJnJI3XJu9jFNKlF0jjciLsfMShKUy3L2UQDd4L2Ph66UAEFSgkk5Co0iLeiFsjg8QiWtpie8YZJVSx4u17RfPVLXUU4dKSQ9SpizbPJxf6RTtfYhw0xSZqnUliWyuxS2ROcZuIxiVBQQqlBSSxe7gte7liM4za2bwWghMwOzS87MTr59fSL1UM1SAC5N/LXj8oxsDLlSlFaJygFAAgyUq52PeDXVso0JOKMwmmYCQwI/DJLOXNxNGZHp6x0eBj94y8TJ0cf4DRipQKRUlIDHifTUgQbhcThRvVTVcPy0gf9S4y1JUzBQvxw6CRd/wDmXPpkTygBGJTSAJsuz3OGSXvkGmWyh+DD3ibn7p0eO2rkJctTG7qMt7k3KQvlkHjMmS5hFRURfQofPgFEwPL2gLgrkvf/ANPkWytM19r5wHgpaUTSpCyrvKnSJZDXcECo2BtyiXijFWpFRcm6cdfnqa2GwkwEqdnGZbzbX+8Xqw6iw3WOTufMu+sLD4Q3eq9y9tT8hE57pSClswGGZOefLjHN4mzR4qRRK2QoMXSHs9gWOZdmAsHJMUTwUkBr5553+LiCMZOWhVKVFv8AKM7fXWJ4UTJiwmYA5/UsgaO6ieXxipK+pEZcpn1VF1n7zGkQMskgh30fP3jqpuGkghLJ1dSWIHMluPCGGz5J/SpAB/b42t5X4h4IpIUpWc8JBID6ZB8+fD+8XIQEs6egu1/b3jRmplkkBKx/KAS2Q+9InLwSAL58APiYsQAuaQHyGVheAphUrIFg1xk/Bzr8I2zNloAcgkWewZ+DD2HAQFicQSDuksebMCwA5/WC0gewRGCVNKU2SHAtfXj15mIY7DS5dVbuHYAgPzycDTjGjs6cSazmATqGLWAMYeNSSpzdzr8IhuTHolhZIUxKU5ZZ56X1bWNaSpKA9KU6WAHQ3HF+dvKMNCDVw4ka+cEGUxfpziXb6lKkbGCnpS5UQVHWkW1sB8TAWKxDkZ0u4GvHMnT2hjNosAHAPqeGvpAhmlRII4uT1/o0JRG5ByFOKgpqrm5bL9x+sZG0KpjhzSjM6Ocg/wB5xfOUaQ72AYHle/GAUS1KP+TM3bmYIx8hOXmESNnopGX35wovSrin4j2eHirFSGkY8Je+v9jnBI2gCCUpLHJ3bI8m0gLC7PmrT3glqUgXLcjdg7kaOBZ4rTPSEiwOmRIz9o2aMkwifjyAHQA3EDqfjEBtRWhYcLf2gVTH9oPv5xFcshBvm0JJDCTtFRIAITnkHyvd+XxhpGJU1S9RYW9vvWKkS0PfJuB+7xYspsC9nycv0tC0aNMt/Equ1nt05R0WycGlUhCykViYEksGIdNiD1jnCwtl1PPXnfKNjB7STh8KRdShMCgLh7p10yPpGWe3HXWzXh6U9m9hcIO+WrUAFLABje4boIx5+EQsutIUTmSA5cvcjO8XbB7QoxE9bBSNx99mz0L84o/ECui3hd35sRlpY+ccMvEWmeth8KW6XkBbQwUuXLWsSwqkOE5O0SkS00pKUtUAWHMC3M3aCsSoEFzu6830HPWBkkAFsgzcbBtIcYzlG99S5TxQyU6WvIgnY2KJLIX/ACDiBqOYHnFP/A8SP/K//NHPlyMbErtDSkflq4VOXJFyT8Ytxe2KQT3PeWBUyuBdj5Z9Y6lo5Xkg3/v7nN4vZk5CmWkJUA/hQDe4yHxhS5M1JdKgC2YA9MoZXaRKj/hTCT/mHzgvC7RQskMUkcf7RlKWVbrRtj/Ty1e/iQwaJxUHXx0HV/nHQDDFMtDkhITfiSpRFtcg8ZuAnhRTcOq2vMHLzjarSTLSGSGWonNiwuST19I0w3Pr5nDxvLBrk8gHFy3Ql7qWpKQ4v+1wB/m+BjQGEQgKljU1KJzpGRPm5vwECTsWgT0KcrCQyWFroI11dTxD8cQqZcMxybQFKQ50ci/KNJbZxLRZWJiwlCQEkjPMABwPX4xtkWG7YFwW0Td/b3jnezs1JmbxyTpk+nUc46VeINRAG6gDMM4qSA3DX3hrQS2AYqUnJrgMCNT/AGjIx2KKiLsly2lhZzqXYesbOImVkqYBQSopBOh3R5n5GOe2nKWVFIpSybMonOwLU8HLP5xVkpD4WSFIQpTNWbZPSPcVEBhwMaZkvIZORDnjc3f7+MZiUNKQd4lLhAyAuzs9yT8+MUqw66GCyxcluCbam5Jb1g6oCyTODMgW1JLPmdOQ9oHnTQoglIObMc76xfs3CFvADZRL+Q1LcYniJZqJcM9hwFrWH20N+QAvdZMG6i/3nDHDl35i3n0zjRRLtUo8Rb09InIlhgp3Ac5c7colsDMXJNy3Sz/ZJPGBkAi+jtoba6wfjVFThhnkoc+USwGDBUkE2BvzOeXxeKSYrAlLJFNIDW0+AJin8LbM36D1tGxiZaQoEDz+Nna56wNPIYtdR+8oqhWBKlKOg9T0hQUmlIFRIJD2t9YUZ/As7bESDKw6VSlgEiWQEtWZdBDBg9iTx1jR7ObPxEysz5hKKUlAATSXcEKSpGlvUxzWDxODVLloxFZXLRQJiUndD1OW3gXOYcWzjttnNLklUhSZiAndy3gBlUA79XjqWVqLijmeNOXMzmdvdj5U8ju0S5Ck1V0pIC+ZAsD0F3PCMvE/w4mhA3wTl4VNkOJsLcLR1sjtNLmK7pSFBSyQGvY2cggGwzYdHF4M2ZKlVNLmFy25WQGAayCeuUZXZrtHkmN7MT5RKFBJ3Kk0nlwLEHrlAyMKUqukjXI8C149cx+zlGXMQp1ONypzSoJYKFrXGb2cxg9kjMWe6mSllJWt5iip2FwGN20s2XMxTUHHV2NTne6o4uelqQzEEaAB4J2lOHcqQmWUh0lSqqnL5gFm4NHpu1uzOHmJNcovxEyYBYcAW9jHH9qdjJkSSUFwsCxVUzKDXpScjqI58keVHXw0ubIl+dDitghKZ+8KkqSQRlzGvL3jYxGDTUhSRk4IfQ6+wjMwMs98hgSXyGbC59njQ2wS60JUlJ/SVO1mtbi4vGGS5STR6OKoxknutlc2WRNG66QAz5Al3PUwPMNKSAfEdOGvSLl1qdSyBugM4u2rDmYzBiU2Zn4W97Rvjjo4OJbWRthSpgSUkt4stS9qvS3kI08WitKmUoMl3CiLMdPrwjIl4trim7jjpw0MaGAxBXW7WlqJb+2UGSNKycE1KaRzGFw2R4s3mI6TBoUiaQUhY5hjofWMvDTE1g3YHhqA+QflyvG5glqKrs726HoObxnlbcbZ0YKWRL4l+F8K9xIIVYdWNy3OKy6QLmySlwOL6nIn5QRLQt1BRSzpfzAHDiD7RdImKpQt0qKjZORsoM/9ofDtcrf50MuO/wDRL0/uyU/BNLSkI3laksybZDiSxc3LQLjMAuXLUWASSP1G3AANyg3F7UWFrU9klR3Q5Oeb5aCMmWnvZiQok6kVFiBo+buc+otGiOQ0tg4QITUQ6lnMnJPBugL+UbGMnpG8kJZZ4aD4uYrkS2BZFgGTy0+HHhA21JzILNlZoTGDy9oJClKZ6zSkaBMvIngSpz5RkbTxoCy1zSFK3uRPMsMgOd+VGHqEpIIDBJbjcl9OPO0DYvDupTO9uujWblrD7i7GzgZqllt0UhVnJADOLsDq+mcSw+JcFSmDGxPhIGo4Z6xPBIZMy7Zgqy+d+MA0Cm4VYqZ7cHcHzMAGgjFpKWCsw53Tlo7jllzMDoCRxN+BzeLsFiFd2gKbxAcXtyIZgPUvCm3lSwQKypatabmzf7S0NaEypZFgMk3L5Hrx0iB2kFOlF73IFsrXyyiGKCmKd2/I6W+esV4HC0uXCcxu8BdRDG8WkiQgSQMySWzYsLPryu/OLpk1gEpScn1fV4ngAKg58fEWAAqPRgWeBsftBKTUVhy9kkM2bB/L0h2JotVMDEMUsQ5UOoYaw2HkgMWVc2sfjFS5hVRzZR6WOYMGCYSoAXawA0trEyGjRk4cEOxF+kKIJxYFj7lvlCiOYqhtndmEzFkCbTZS6laN1az8CM4O2T2amJmkS8YlyHeWauZcHdNuJMc5LxyVraepSQUkOikABiTVwdhbOxh8PNlhSVS8RMWs7pIDkAuCQd4M3HnGjyxUuV9f2f1F4em7OoxmMXh1BOJly5rlRCpLghIsCUncKiL0hTiK5Jw0+o4ecTMLOhT1hgW3FFyLkWtc9YGwGFpU5mTlDnO+VNPlFe0MPLWX7ouL1Ait2zekB/SBquglvqU4/a+0ZGJmGWa5XduEKFSHBQGpJ7xNlF7+wjX2ltMhJTPws+QSolM6RSpKm8LEqBFQ094zJGPxCWKUpxAADpnABVPJYLfLlG1hO2mHXKEme8pbJSe93QSC1yzP01hNRkqY4uUHaOg2bPTMlIQicJpCUuVDfLZlSTcFuUc5/EJSu4Y02BpIcHxJZ9MhAfaDs2VSnD1OSlVRs61KBStORv05wHtmcv8ACplTlTFTUhRBU5SpFQYhdwSLBn+cRlj7DN+GleZGZ2WwksnvApSlJlqqSADS7AKYjIfPMRPaOG/NqAUU0m7W0ufTjBHZKcZSJ0wJJSe7SSBo5J1HI5xm9pZH4iZVvANkW1voSM3jmabSt6PThLlytJb1+fyQlSe8BZSXAG6wKiDYl9ALX5w83CyJc4JX+IoK1oSUdypLpGSa945guzHjGr2N2eZUtSpaihRUQSFMSzWPHzjZw+MQklM6TKmVm8xKAlRLlASpSADUc3PGOzDJRSo8zi7nkdo5XZuBwGKf8PMnKIupPcseDuFhGbw0zZi5InGmYWlqDqlqCTZxvXTyYEx1mxZUuXiF/hZSkIWT3pUsEJUi6d0msu5BvwzjqJO0lIDKqd7MCoGxLBNyLDh5xpP21RhifhyUkeJbHUkDeSgp1Of2Y2pakVClgrMgPocjp6cY9BXgpWKUtJ7pSw1X5aHDh2cJqy1fNxpGWP4drAdM9BW2TKCfiSIwnjtM6cfEpTXZHOzVXXcCyDx1VpEcDhnCQolQBBJ/kBYjrGtiOzE9CmXLJTT4kUq8PQvqdBDTSKKKSlqHJDboIseT3jHh4uMGn5mnGzjLImnevuYe0DSg5AKI3b6mwfhENhyQVqWf0hgOZJVp1EE9pEKTS4dL2NgHuQAOUWdmZR7sqNnUSHA0b3JtG9HHYTiV0roBUwBPVzw4ZxmYzGuySXdVwAcnsH+9IPxGpcNdgM7MNNXfOM2XurYh6Uvndzmw4xJQ8w/mUgMEAWY2a7cczyi2Ts4lRUqw11e7xmKnyyuYVKSkkhiXCs3LO0aJWlSFlWQDikcMnaCgYRJlpSFO28zVG+buBAmLYoSiW7lzZm1YlwzaxRLnKAYECoLb0VYs3CLtkztwFUskGlNjlk2erD3h0KypOMKKSTZIU1hmQW9hEpE1SlpA/TTmBokEm1tPeK8YUElr3IAzYn5DKDZUulVgVEkGwGVgwfVh6GHQ29FuMXQRYCzX5cfQQAuWoSQokOpCha53ybnp8xlBGLQpagkMVqFwMhxFucLaGHdUsBQUSoC2TBn90e8VVIjqwbGS5iSm4IWDmGtukh3+A1PKAMbOUk0JQPCA5USSSeDBrA2Eb2Iw6TMBJBSlNzbMlmbPSMxMpVSlmpNybhnHIHTOFza2PlKVYhSUpSUZJQ5GjAlsmBYRfszFEpqUwIfI6cTz6QLNekJ1NSj0VYD0HvBeARuLQ1woAkDIAB79B8IG7ElRGdigTqGtYQoESBxN7/d4eFQWdcmXLUnwpI9bRX+BQWICRw3R9HEUyMUSHuG4CCEzHGY87H4xpYUFYbDq1mJ6MB84vlYNiD3jto5IOt4FQl9PPOLEFAz9odioKxGGTNG6e5XzcoPLimB17Klok0YiWJi9Dop1Z1swZOnKJpxct2AL9Ys/HryB3S7ggEekS1Y1oC/4ViMMr/ws5kK8KFLqQqxsAehsBpnFO09tzZktUmfhu7XSSFJVuKVkGS1z9I0ZOKkoUCmVdNwouAFM1m0IezHOMbtFtOasOpMpMpKxcE+JzRrkWY2tGeRPlo34enkTYti4mZLkT5VBCVAk1JzJARYkhm+Y5xm7LCld5UhSQ9nLg8WPy0jTRtNZKiilKgpu78TsagUgfpIyyziw4l5IWtASpSiTS5ySosz2OZyDxyTcuTlo9GCXi89gOCw4Mw52Su4SC2+CC5Obqdm89I3ECZwTakuRdyFlV8rKCSG/cRwjN7ObVw5XMStYS4JAWDSU0pqJuNRyN847NOCSreSXBL2NSfCRbUC4OsdOJewrODiX/wAsjJwm2k0JmHvEBSaqVMWBHIlukbGztt4dVJUsUqS6VEFObDxWYsRbO8Y2P2KumlnBTMClAOkJJUoC2TOLasIBnzCJUtH4eXOlrSNxY8ND7zkOxSyeUaY0022znnTWkdarZMlMxc6UWKkoCnAINIISRkXYs4UHtFG2cecPK79aipKVXFOQpUWTUoquQM1Rj4PbOCC0hPe4dSRSxJVLFgKSATZgLsPeC9r1zEJ7tctckqcqRMB3qVkbpB1awPwjW7M6A8SozJqqlAqmoSmklct0KWSkAAkBX5ar1XD5PGSrZgSpNMqeE1BP+KmguQAHpqZyDnpE9jdrpQmBM6QuQtNKSZS0qQqgqsZag4FSid0PlfjqmRLXM7zDTJMy6TQFd0sETKyMmIIDMQ5u5aMnG3ZvDKoxqhYjDSEUpm4Vbgykj/GP+InitOQUGNJUeMSn4aUmUFmWuQl0jVYukG6MxezlrjKN1ONCU1mYUFR7sICqwVftSgghSg4yEYvaqeglOHqSjFEVJTKBBGgMyg3NiwFnflFqa8jHld9TLxuzlVAoxNSXCjLMtKVgKJbNypy4sfjGrs7sKtZK1AAHVdVRy/S5+UdhsPYwlhK13WAyQST3adEgqJLtmSXjahqF7ehOddDzzEfw3saZiXJBIKWGmWfDhGHi/wCHqpZq7lRzcyjfJ/0MfaPXoUaRio9CHNvqfNmMwE5FiVpP/wAiAD7sXvEE4+alABlIU29w04EHLPOPpSbKSoMoBQ4EAj0MYe0OxuCneKQkc0Og/wDQRDai+qKUzwOVtClnStJB4Aj2c8YJTjJaliZ3oKwLA2a404m8en7Q/hXJUXlTVJ5LSFD1FJ+MYmL/AIXT0D8sypltCUn3De8LkiPm9TmcAkzD+YWQL2IAJyAzvc8Gg3EzEyyoyxcpYXDAXskNl8eUEYjsBOl+IKTzSkkeqTFCezqr/nK8wNP9V4p4eboSpUY8uaoL3TfgHawI+MX4iWVF1WqYXL9c4MUVSlKC1AqNIDJAtfh8oHKQWJIAuSWMcsotOmbJkVLSJjs9w3RIsIuwNVS1qA3jUPhGdMLqAGrAZ6mxjTWEpApuS+WQA1u1h8nh8ouYDTgFatckw0SQV8W6mFDEGPyhwqBq9Uk9DEhMfIdf6QFBCFl9RBKMYptD1AgN+PpE0iADQwuJKi1I8ncdLwaohI19DGKLawTLxitVDoc4LCgtc4HSM/GyO9YFCSLOFZHXJvjFpxgdqfrFonoIzKT0+H9YaYUZv4eWl0rlFQJcsuz2uH+EdBg8LJOFP5edbOVlQKRbwqYdYCMoqDMhieBNvXP0bhBsvFhEoIEtRLqcpZmI5n25wnGIKck7Rw6sPIWoI8SioMtwGLaNkPOJ4bZuNwZrwk8gO5Q7oN+BdL9GPOCE7ClhRUorTUXKTmDYcMukauC2clA3VPwdy/FxZuoIiUnHSLnPxNyWy7Y/8TaCEY/Drlqy72UHHmjP+UqjoBtBOJkJnyWnMsipImJIc0qNLVBDPdiNdIzp2wJM1N1qWwfNLBx0fJ2Llo5ifsqbhyk4bEqISVBCVd4A4ZwhTgOGUbEXLmNnBpKT+pgpJul9A7tBsP8APUqoJLikLtc7opmCznnT4ons7Z0wYVVSlb00h7EKSpCGydKg5cG4iGC7dYmSEjGy5eJluB3lkryCiXAZTWuUpBL7xjtdk4vBT5dOHUiXVegUpuwTceElgkf7RwjNrRX7nA7X7EyZEtU9eJCGAYiW5F/2gup9WjOk4kqWjCroUVEtOSmldwSAHUzu2fGx0jvu02wZpRuzAQFFgXFuDsbRxfZ/Z0xG0JInISZYW4vV4UlWlsw+UXaIo6zA4MYZWInpAUcDKThcMkhgmYsAzZpcBJKlKqKgcjHUdn9mhWJqVvd0hDqKnqXc5ZBi5fM2jkdmzloRi5Zob/iBUsLJbu1kLCgUgm7cGdw4jv8Ase3crWABXOmksABuqosBb9L+cHVj6I6GIqTcFzZ7aef3rDBUOFRoZDvDwzw8AChQoUAChQoqmEFwctefEdIAJhb5esY2PxclUwypspKt2oFQSQc3GpDc2diztETjZCEGXLVLQlJppBpYu1I4GM3FSwtUs1ElANJzcFLbxAs/llEqafRlcr7g20uzuDmP+UuWb70s8m8AJtyaMpfYFFLrxJo1ISAw51HdNxYxsSQmVU28paipRAAucnYm7a6tEZGIV3gBBpIL1M29mwZ8tHOcJq9srZkSOzmzZWa5kw2/Uo5f6EgRGdhcA7JwyyWJqrINw2dRPtB0nYUxROQDneJz5sLxXP2SiWCVTUjLNkpz/cXu3yjO35DRxe1cChK2lClDWCjUczqwhRf2kw5M38iZIKKR45gCncv4UkQ8Gy0vQiqQ96fpDCT/AKRDMIk8IogtPMeX9YSEg6j2eJ18YiW+zABYJAH6m8ifnFU4JGr+Rhn4QwWMvjAAwUDr6wu7HGEQOJhii2kABErTeOen940VKe4N/wDVf4RioHAtD94dYANlKmOQ5Plnk94sILWSPLIxkyZih4VEfCCMNjyDvBxysfpDsVFmMnYgpAlhYpJIKWtZrA3g7Yu1xMR3eI3lkqqCkikg5O9ieRvF8mUFbwJPVIeJLklmNIHC3wia3ZfPcOWvj3M/aWx5KkmgmW7hhSpJ08KiR0ALW8Mcptbs4ZYrQFWfflkqF2DrT4qmDMHDk2jvJeI7tsqdeHK2Y+7Reuaia29SeIt5OQxHIseULaF1OB2X2rxuELlZmyA7pLKAFQADkOFNpYQbjO1E3EBSMMXxBLJSGRkbhyQ6hYMLF82jp8d2ZlKdYBE1VitJCVZMHsUn0EcdtLsqoAlSUqpd1o3VpqP7A4c/uDE+0VzeYuVdiOwu0syTOSvEImgUd1NQgJcqSRTOFR3iwIUH4EWj1fsPjUrwoKC6e8nMWaxmqULaWItHkmA2jicMkpFE6RXvyZqQaN0aHfCzux0v8Ne0iSqZJIoKzWE6BTMpKbZUhJA5GNE0ZOLPWUzIlLmWjKlYp4vlTrRVkUaKZkWBUAInX++cXpmQxUFQnigLiYXDEPPmUh44Pb+2MQqdQmWPw9IuVFC6nN0TAcwACx1Ivw6btBjkITvqCU2ckgC7nM2yHvHl3aztrKSQiT+bbxA7jm3iGZ6W5x5HHT4jLlWDBG1W/j69jqw+HBc83RszlFY3lVWsba9LAxqbHxVwhZYAbpLX0ILhmD+8eWYDtvMBHeJSpB/YmlQ8nY+0dxsHGpWjv5J70IUQQ9Jel1A1GxAIsI4+H4Di+D4iLa0/LpR0z4jDmxtJ7Rvz0qTMJTLrqSkeJmZ8yQfKHw0qZXUuhh+lLu/Akn5RXgcWpZKylIq8DOpVJNqr2GrDLWD0lKRdWZN287kBgOZzj6A4Dl+3u0MRLTJMhwtXeBQpBADJYkE0hQuAeBMeZYzGTXqmmtXOYFKv/uJj0btHPE901rQnQhdORu4BvpYtnHEbSV3KmKyqzgFLcruVP7RywyxzLmXQ6lGWPRmA4kgKEsgKDh0quOIPCGi//j01NglPH9Q9geENFcnojTnj3b/g60NDNETN5H2hd7yMWcw5Q8OEaRX3yv8AKPeIqD5lSulhAMjOABATnwEWKAZ1DSHRu+EBMMpOqr84AK8GDfhp98ItU+n35Q9UQ6mACBuc4kpeh9c4cg5e8OENAMtlIfK7feUXTkqAD2ByilC4nXxaAREBQycc3/rF0rFTUkF3HA3B9YdM5LXBc6gxOWEK/WQeDB/6wBRenagPiR1ZR+EFYefLAdKWPofjGWuRfMH2PoYuwwUg7p+h9IBGqjHG6UEA/tUN3PTh5W5RZVLUolSUJVZrFiX0WNeGRgRGLfMDqFDrYcYqXMAyB1YZQmhl+1ZMpSgJuHmLOdxzzF3J6xlbS2dLKKZEsJWbpKXRMBF0kAu7dDrxjSkTygOBqWH6RzYnd/2tnrByMRLKXV3aScnIY/7sx5iFvsPXc5tPaifKxHdKKEITTWpQUSAUBVyP8xALCO52fjypCZlihWRBBGdNvNoxJmxEneVLlrBL3Dl+NXFrawPh9nd2oULUhFT9zYSzfJ3Z+YY3i55b7UTHH6nZS8XceY+fy94Nlz44PbO15kkA9yVJrUVlMxLgG7gKpuFMw4PcQVsrtVLWWcguzKDPzHENwJhxmRKB3SZsWpmxiYfHA5GDET40sho84/i7tEqmIlS1kEVVANqJZFQUGIZ2a4Jji8D2dm4halSkFSQwO8gJBOQVk5cGO0/ielZnSmrKd6yQVXZJcJGZYn0MX9idiqlSalgPNVUEklNikAVJAepg7aOYl5pv2FpHbHDix4lle5Ps/sY2C/h7MP8AiTJaWGSQVq6NYe8aOF2b+DkpluFPOUVbpSD+WkNSC+nWOywyQBukF3ukWtYuXjMxGFKgpKkNcsondFwAXLuWYxNV0Mp5nPTr5AnZ+eAiYs7oKgBYmzXa/W/GIYzEWplpLXeoKClMQ4IdgesYG3e00yRN7hUhIQhnYuogozH6fL3hL7V4dnClHLcoVUXewPhDakki8eVx/wCrl7GONxfdfR+RtiWKDubp+v1LdrzFJIBs7l6WBvm2Wl88ozJndzAEzUVAZXb4QsbtJU2Y8sBQCQVIBZT3chxSdIpVPYsp5ZOixT6G4PkY7OFwvFhjF+W/37mWSfNNsdexMMS6agODq+cKLFIUPO4hR0UQXBY5eZMO6cipHvCpGTCJgJ4D0EAFYWNCPT+kOJvX0i0W0EOVQgIovmCOsXBIF8/aKW6QkgEhrm1rwhjzL6/f0iNI6w+JllKmDHI2elikK3XuReIEtBGSkrRUk4umOVNCAeJJQ/XnEqYZJEJ84YgxIwylAQAQSp+UKEl4dSoAHCzxIhCYcwfvyiIhEQAWJnkfbxNM0Gx9coHhNAMOElQuC3CIzcQo7q3ptYi0UYaepOR8tIN71K/p/bOAC7Zu0hKFIskaC6fQ5eTRr4faMlfiISrUnL1IceccvMljW/MEehEVlLMxc8wzQhUddicAhwWSdQ4BHlw8mjB2lsFK3JmLBJBYUhHsA3mIhs/a6pbgqLftIBT/AEjewu0ZSxvMk6F3Sfp0iXEpMyMBJnyEqpM5aQBTVL/UwqNQPgd/3ZR1GwscZqWLhQVSqxsCLHLJ9Yom4JgCliOXxtAswioKZSFs3eS2NiGIZQLAjh1hRbi+omk0bU3ElKnH6nTYjxJvqDoTpw4wNLxi1EGjJwXZS3bO1NOoZuHnk7cl4qdKIkTJNNSVJUxqSQQ4LFi/QEN0avY+0ZySO/QoKQ43WKCDclvFfgAY25kZ8rOikSSlLHdbIOHbU3f3i5K0kOku4z0PBznGVhMaMSVLlTEkDdKUkKUlj+oAkgkkm45aRXNnmUS5UzB1KTbMuHIAFmiyTm/4hbGUT+ISFEgFMwFJJACjSXSAGAJFR0Azjnezux6198m1BdJAcVDjkzaR12N7TAoWJQM0s1VRSEjJ0lmUWyAcc7Ry83G1gIH5YDMDm44k5n6xk3TtM6lkbxckktdGak9UslplKV/vlikk8mIB8xCxKCEshQW4HiCXPIgbvk0DfgWRVpYEsL8fpEZb0lQSopvYXNuDnjE3XRmdGYtCkkhSUoUM0jdY9LfZhRlT9kYhRdKFAEk7wL3UVaci3lCjb4mTfodXV0hx1EUlPEQgtsveMyy5Km1iZvFNT8jEVkjVh0gGEHmIlKAChfM6kADm8VIU8JSYARfiZgNJQXSQwfSmzDiOcVhAN8zFYA1zhy3M+UKKpUNu3ZMqbVoczIhb+8P0hiG743DGKwDrF1zwiFHOACIWYTGJkecQMrnAA7QrwxTDBPCAB78Iaof3hklUOlXWABwdIk4MVg8PQxJIgGPVoC8FIl1MAR1yPS5vARhxMMABUzDFJvY8M/hFQTexb15xETmbP1h5uICi6gc8wWPpAAXhdqTpRsq3A3HoDyjZwfaKUthMTQo/qHh5dP6RzmIRSAUrCwoPuqBKeSmyVfKAjPOoyto9oSqS0D0ehKw36pbX1Sc/SxgdWAKvGCTxBPul/gY4zZ+15kkulZA4PbzGUdZsntbKWaZ6aVfuF0nyzHvCcRcw+M2PKnEEoS6Q1SVFE1I/1pZafcRyu1Oy6AuoKVPPGaoqUOQWrP0EekKwqZgCpZQQeVQPQvbyikYPuyWShLsLK4ZZZcb+sG6oLXU83OzxLtdB0H0GR8oUqdS9aAoEMfto9JxEpKklMxNQbwKDv04noXjAndnkqYyqpZL7q7get0+p6RLi+xSkjAQlBFMtagDpmPQ6xp4OQpAaZKUE/uTce9wOUCT9irCqWBJNihQI9svSN3ASp6AK1pKQMiL/AM1vnEqLY20giWuWQKVJbq0KMxMwT1LUiWlQSqmt0srdSp0sC4ZWfKFFW/Irw15nPqUAWAish4Mm4OmVX3kpdKqFBCnId2ewtY3gR3Ajr4jEseRxXTscXDZHkxpvr3/ciUw78InIlKUoJSCSbANBc7AHvO7lhcw5BpakknhSQ8c/Mro6K1YGlV3EOovoYc4VZyQv+VX0h1YdYuqXMA5oUPds4YIrq9IYTeBiX4ckeFXoYiMGr9qj5GCyuSXkTM9s8oSl6xEyF/tV6Rop7PYoi2HnN/pMAmmuoGkxJRg4dnMX/wC2m+kSmbAxSUlSpExKQHJLWA1d4dCtGa0OmHp4+xHwJh02Iun+ZP1ibNPCn7r+Rdj8IqUsoUQ44cxo4gSnhBe1scmdPUtKhQQliVJu1jrygYt+5H8yfrBaKlgyRdUyIe7tCSLNBez9nrnKKZTLUA7BaMnbVQ+zByuyuJ/5Y/nlf90MyknF09GOAIi0bX/8riv+WP8A7Jf/AHQFtLZ0yQQJoQkqdnWi4GeSoAj7TpbBcs4ZgdIVaf3o/nT9YiVp/ej+dP1hWi/Bye6/kSKXitSY2U9m8QQCAhiAR+bLyN/3RTiOzWLpNKZdWQedKbqd7SKoyszZ+KQvdSQQhgKQzOkPfV1A5vFZSOcXo7KzcOlaz3SZYSkqPfSyXDglgdbRGQuSLqmJPKoNC5UtHRgwZM//AFX2CdlSiFEgsmkgmlJJBzSKknPjoHgjtRhpUtUpEtAH5SCeJJ4njbOKJm1JbMFp8vgIp2ptSXiZgUhSUgJCRUf2vfJr9Ypxgtrqzr4rg1jhFR2+5PZ21JkoulV+IJc8ARkfMekE9ne0SzjMVMmkEES0DQWAIDcczZ/FpGI6T+oeVXvuxo4bs7LlqmKVjsOyyDuiYpt0A5AcII9GeZODi1Z2c7tFJHjCgDyBB6EFjAs3tHJYBJJHBXyu8YaZeGTnjlNwTh1EHrUpjFgkYFWUzFL/ANEtIHuSYl6A6CXtiTMzUEnLfYj1e0DbYxBRKU66XBYsFJNi6WLnKOVXs+ZUQmVZy1UwC3MU8IMlSsRJZlykA6FSlDzDtGTz40+pr4L81/P2BOw0tasKKiQylABM1SGAZnSBnz4NDRr4fHgD8wyJiuPchgOA3+L+sKDx4dr+T+xHhv3jG7myGxE1ZpFTlSaWDUgixD8tIvxOw8QlNVayAHtNXl5kQoUe1x+GEYwaW3/g83+mcXmnknGUnSqtv1M/Zm2J0ma8tSwfCXWpThwSLnpcRq7E7UYpM0JxE2ZMCnCRURc+F6SNQ3nChR5qVM9iftK2Sxm3MSFqBmzE3NkzFEDo9/WAsXtFc4ATJkxYdwFKJDtnnChQmc6fcEVKTw+/WGElH7B7QoUTRanJ92JMlJzQm3IfSDvxswh+8mMG/Wr6woUASbfUicXM1Wv+dX1iKsQS4UVHi6iR6QoUFklXdJtupboIagD9KW6CFCgodsyNlkJXlm49yY2008B6QoURDud3HJJwa90cEaN5CGBfKFCizgEV3hJW8KFDEWJD8IdSQ9gPKFCgAVIiLDNh5iFChAaOx8emWplpBSc3AJHMH5R0mISkDIDoIUKOrC9NHqcDJvTOfxskJdmsk/MxkbMwKBJllcwJdIVZJJFW9y4woUcfFzlGUUtWdH9SVwjZaJcgF3mK6MPiDE1TpIO5Kcf51En2hQoz8K3uTfx+1Hi83oVnHkeFEtPRIf1+84bEbSnLO8s+gt6CFCi/0+O7r57+oOTogMQs/qUep9iMjEVNqKT/ANPppChQ0kughlSlDTPgf6woUKCwo//Z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35" y="3649413"/>
            <a:ext cx="2408857" cy="15627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1" descr="data:image/jpeg;base64,/9j/4AAQSkZJRgABAQAAAQABAAD/2wCEAAkGBxQTEhUUExQWFhUXGBwaGBgXGCAcGhsaGh0cGB8aHCAYICggHBwlGxcVITEhJSkrLi4uFx8zODMsNygtLisBCgoKDg0OGhAQGywkHCQsLCwsLCwsLCwsLCwsLCwsLCwsLCwsLCwsLCwsLCwsLCwsLCwsLCwsLCwsLCwsLDQsLP/AABEIAMIBAwMBIgACEQEDEQH/xAAcAAABBQEBAQAAAAAAAAAAAAAFAAMEBgcCAQj/xABQEAABAwIEAgYGBAoHBgUFAAABAgMRACEEBRIxQVEGEyJhcYEykaGxwdEUQlLSBxYjYnKCkpPh8FNUVYOEwtMVM0RjovEklLKz4hc1Q2Rz/8QAGAEBAQEBAQAAAAAAAAAAAAAAAQACAwT/xAAnEQEBAQABAwQBAwUAAAAAAAAAARECAxIhEzFBUWEEInEUUmKBof/aAAwDAQACEQMRAD8A27rBzrzrBzFVbFE7zb+e+ucKmTdV9h86ktC8UgbqFcDGo5+w1AZaSn58a5exSRbc+oVIU+lp+0K5+mo+0PXVUxyLzG/dXmAUkLAVF9v5mpLZ9ORznwBpDFp7/UagHEJTxA8j8BTKsyAFgT5QPbUhE5k39qvP9pt/aqmY946z33uoD+NcYV/Wvq9SRIi0kzvyHhUltfz5pPEk9wmvBn7UwSUnvHO9DmkJQI+FcPYlBERPjtUhZecNixVTZztrbVfy+dUrEtano/O5q29dP5UgF7tJBCiQZHC9BxbUZshXohR8Bb1mK8XmiRuFjxTb1iQPOmC4B9YDxrn6SOBnw/70hw90kZSYJIPL+TXTmdo0zpc02vptfa81VcWkKfWogEgHgOCe+llr+rDOo5CRfa5HDwFGnFpZxyViUg+Yiuy7NtvA0J6OYdTrCerOkJ9JStiTc+O9PZph3Uz1TrZVb0tUd97j2VYtPO5olLnVlLmokAdmxna87VPxCgkXUPKs+RiXW8RqfWdWgmASUkxAgbUsT0mXpEpS6CYII2796px2mrZiszQkSdUcYST7BVNxOYNrUpS0rkkm7atuAFuVe4PpMkrGtvQgGCAQbG0meF6aznJXmWi6NAQDPbkK0Hnyi2/OjzK1MQXXwVQhFjx0qn1QKew+GbdUBpue757VL6E41ReGoWPZCk7X7Sbjge0k+KaIs4htjFOhR7KwQgHYG8j1xHjW+6/R380030XEWUifV8KG5tkvVAFSVEHikAj1ip2KznQBuQVR2RJjv7u+uMN0hQeyoKCFK0KKvfG243qvttjXHnfig+FywOmAFA96f41PV0TciykH1/EipuVudR1yXFBZP+7n7A+POuMVma0JBIWEqNlBJIvtfYA85onn4avU5b7q/j8lLZ0uaUnvCgPXsaYZyFaz2erP6yhbzo+M765tbaHIJ9BS+aTwHCdp76kZLix9HWl0BTsjVG43iP550+By6nKfKZhMvShCUJ0QkR6Q+dKo6FKiyVR4H4Uq5emz6tGXc1VuEOR+jE+umE4t1Zs1EfaX8qMYV8JUtWsDUZAtAnyvUHEkBUhSVjUVXG3hHHxmuriezLElQB63qzACuyoye6LVGTmQSgDU44ocQgifhUtjEJLZSXSniCYKpJ3pppIkKKwFA7pPpD86Rv3iKe7xlWBrmLWq5QoDkSfdXGH6zXrKQIM2A+NH8U7q7QWmSLg7HlJF/VURzHdWkkrTqIggG3qMxWSbzUpdOoOLTaCE7HvsRTTThQgJGpcWk/En+NQMGjrjPW2mSBe3dYcKM415MnQ4AnTpAINrRwMc+FattmUBLilE6lcNgAeP8ivcAFpWF6VGDejicSEJCVuxCbHvIsb91D149CdB6zUUmTpkEk+dgBwvWYXWaaHoMKCkTwmQfOoTDxaRpQlZ4zpMewGpuIzhDiSmVJUTIPDhEhKpNOYbGaSs9YIVwAi/Eyb71XlcxYFtOOKOopUeyY37+Q764wrq21BZEX+tPxAvRXG4xBVIdNkwAQYBAjVb3UNzbMU9QEJWTcCSVD2kKPCgnsyzNt7SlUhQMjTBEn21CwmboaSQgFUkmVKAHAePChpwbpghxHmtX+mKjLyh8zDiDYmErMwLndHjWtuYyIt4pSllRUm4jnUzo/iUqDiJE6TMeJNVpnBPxIBINwZG3nU/JmXWusUWxdPMd9ZwrLlGM6phAQQQqSoczMeRgAeVD3MckERhnwSbenv322qLlhKHmVRYSo3SY7RBPduKP59mLanitDpgTbTqSTESDuL07Ip5VzGPLcfQHEEApOlIBnvPOh2KZUFFJw61xx0b+yrflueoQUhSiYBSYB2PiSd49VCMZmASs6FuKBUSTCQuNwkXAgcyCTWI1QTL2gpxA+jmAsTYwIMmbRtVv6UZklTbq1C5bKLpP1wRE7GxrhGfMraU24tadRkRZQNp2neAaZw2LmU9YlaSCFJCT2hG5mSD4WqnJZrP8sWWnE6QU8iDEGQQbRsQk+VGs5zNQcOqVIXDiNQCoBF0zYjSoKR+qKjLyJ0rV1adaATBF7cJ5cKl4vLVuMAKA6xsyBIkpX6f/WAr+8Na82M68wmFbcaU4G40ySEKUCbTMAxtPqrnM8C00UpUTC0haDJhQPGfntXeRYd5pfaSQlW9xAPA70XxuAD2FW2CJbVraB3Gr00Ry4g8zFN47xU5IGWBLzjTa0lSAZJ37I3FuBsPOrB0vxaSlSutUlsJjQmNI4AARPt4VQsM84z2m9aEqgn7KgDPEbeBqNi84eWEpUEuAFR2INzO21u69Ylshvk8H2ez2liNt9/O9F8sbZxTyEkmN1FMp7Iub8OU99EOheNwkdW8yltZHpLAM6vslQ3B3HKO+i2Mwi2XF9X1SgbaQkA6TvPPyIrM3fLW7B5wuT+SfLbYgJQEAhIAiATelQtGNgABoQPzf5tSrXqDtqLj8UUJBlIO1hxHEzw3php5LgKRcgcTuOewkTUHHlITc34ajM+Ucv8A01zg2XYUEJIMdkhPDhuK7OZ44+VwhtXeLC/vAEn1VJdeKO0oDSRIgyfXG5EeqhL+ExJGvTEbg2J8LSbcqnN5PiHAkpMoiCkrSn33qJzC4kqlOok3upUDuG17e+mMa8ns7iwKgDw43ItT+F6OPJVJ0Dv1j4d3uqO20SVBR1iSJmR/2qCbh1mLRCkKTG5CuHxFLDoU4ESbwJBIE2kz6iaiZW9qRBJBCoISLCKkqMKG4k25zExvyiouMfjUOrAEAoBI7wkAEHyimi4UqCFJTJJiTI5jYHh7qbzJTPbKD2goQPITblINC5UshQIuniTvtw22oR1Ly1uOFOkBKha/AweG0A1MLyQlSyRZWk3742jvoTh8IvUCTMgg9pQ4yNleNOIwKwItM8JM+2pJ2WvdmNIImxMzuQaczllCUhSVgKkWF5HHjw3pnDB1gKBTAJMT3+NQsY6taUkaYiIibG8+Qmj5I9jHfydlHdNxHMeUVKabSXVHSmdDgkBExKu+aBFf5NM2um1jsRa9hRTBO/lFX/8Axr+xzPn8KgeywgstGI7A38KllvUlSdpBE+VC8mdJYb8KnocOoDmD7qD8BmMfTpChp+smAb3KTtHjXmFU4UIUoJDZISFQDMATFpmCKTjB6lO8giQeEpPxApzK8yKR1ZSl1AIlKjEHjBrVDhzPFNuKUkNpaGoAQBaDBJ3nY0MfzlalCUgqbb0qn60GxP51MZ7jgrrOqQEJMhKJmATG/E0HaQ44oqme1c7bW5b2Boiq0YZKgguOJRoUoJE3MxJI7og+YqQrNtDh+jgJbEjq4AkEESSJM8RUHL8SZKSU231CQeEx51D6QPaVrKAkEJHoiEiSAN9zV8lMw2d4ha2wCQpoHtFSgFX3VBueF94ong83xK5ccDSkJ9IFANjYCfSvAPlVcyklYU4r65JttBv76J5TjNLh0WmNQVdKomO/j7aaEnNcwTKVNob9EFYKbau47xEU70VzQKcKHUpAWCEaQQSIJI5bXB7qH58520hKEJt2tBJk8zIEeFAm3ylUpMFGxIJGoXB39lE1clzzxlTIlPaSN73g7Eez1RQPGZkuLoki1lTcXPhb3catkpxGHSsJmxJEeS0+RuP41S83wwTM6iEmeNxuDFagC38aSrYADcb29W4omrOIAUptQmwIO/C3Z3NV3DpUrtoBjmb/ABmpK0vLmxVFxA2uL786s1TU09IFptqBjiQZ87b0qiIecSNISgxxLaSee576VXatq8Y94ahqSIIlspt+kk+VT8u6R6E9WpCjpjSRsUcL86rDCCsllS1Sm6eUiprDrYHbQslJiUmY8Z2qIrjs0DmlSEqB3kq1C/K5g/OhyMxdbKkhUmdQsLg/EbV6M0QlJ1NK1cCVCL7GIEWiaiqWoqCkelGpIHatcEbcYNCThmz6rSB5RUdh8pXCoun6x7I4g2IuYiumcyk/7s9mygQBJ4xb403jcSFPAjsgxpG9793Me00oyjEkKUnUN9kqgX844e2o4dKz21L1I9Ei+5k3Pl6qczFrSdTSCqJBJvE8RzG9A0PkOolUDVNtrgjxoiWPGvQtRSBC0g7/AD75odgMwKFEJSk/pC242p52wGqwBgEwRBvYnvCvXQ9a0h6LkSJnuqSzYfSpIUTFpMbCmMfi+qAWi9xfwg1HkhpUfZMUOxrhcTI2MGRsLXipCea58HpGiCSIg1w2wtLWoaSAmRexAJTb1igzbiQlYmXADBAvsIp9jGpVhpVeFKjxIB2HjxqIhmCgW0cdSgQN5vJtxgcKJZeB1quzH5Nz6nfzmq79NKktzxWLq+NxFtiKsOUrnEqFo6tUdr84cJ7jUnOROjqG+O9FWF3HjQjIFAYdFrdqI4GfdvU9lwSKykHEOXWJB7URrINgOAHP31HW0mSZKTx0/HnUvFLICwDxUfaTQvKXdTiAFCFLAUDc3Mc7VqiAGKxQSSdClXGytO15mDbuiieXY0uNgq1C5tqmPOByoT1RKnCqSQogmQBbuJpxeJLbRAGwtcGT5VfCEWHDve99QNzQ1zN+rKlFGsqOxPAcTYnfhXnR7MUuvtNKOnrFaCkG/aSQCPODULAtGEHSZ3kkSTN9zzFEnk1Yy6OqGmwUBAsImnsCgBI1732t30Gx2JXCTFgbiQfO1ScFmgK0WMSBB4gmD4VVCGWYkdYR1YUVG0k8PmAaexOIYmAwm+/aMXNDsywSkYhSEyNK4SskbpJCTbv0zNTMThyJTYkcRcHmRzFagp/C9IVYedDcJmYBKgrhy5AU8xmyVqADbfaHpFR0jj9cQAT30DDhT2ZuOZi3d/PCu8OBBFxq9EBQ24C83k1Oe0exGHSAZ+jjv1pFCkYktrCk9USJMBxJBHC+1wdq7U2rTCpKhvPHiPKg2Y6UIM21WHZEAnvIkWtU3oi9mCApUNwJNpBi+3lSoehlSgDa9KjuaWVWFbQvrELuFeiQTJ5GRXPSFBWOtSAJELCBAjeYFFsThHDs6R3akxP2vGhuIy53TpQpNz2pVAI8uNQCMMwVwPXe0VLaQWu036aTNjsiNu+ffNTsFkvVg9qSrvkAA7WogrCJt2k2EekL8ffSleXmOlYIjSu53kHbhTq8SUupUkSEG58RB99ThkDYUFJ02JUO2Ld++1PLwaVWlscbKSPXBoKSt0zJWP2bHiONVHpPhlJfSsCdcGwgTvVjXg1TPWG1o6yB76YxGXlcStJi93Ab+ajSA5x86CTG387zzrrE4LDFcpecSVwbNTG4IJ1CTM8Kcx2F0BM6YJMwZ2E8PA0PbacUUAkgiD2jwSZIv4+2ob5WVrCNaAnrVej/AEfO/wBrlQ9rLWVNISHzBH9GoT8qlYdE6o4zEnnYeyoGLwiwIChbvTQ0HN5eyhTgOKChMFJaX8B3cK8wOWMlPVtYlEqIiUODbf6vKPVUVxIOoxvy2mvMvy9xLiV9nskH0xPK16hBRGBS3pQX2CQob6wZ5CUUdyVR6+ziT+TXa/Pe6aqj7J6wKIkqUVekCREcqOdHnP8AxKSQe1qTx4hR591RTsgwoDKNbjZAJJ0KJm+3oi9TxmTs+mQOQ2HdQHKD+SA2hSrRHH/vU9qZrKEcRmDoJ/KK37qAZlnWISrsvKHHYcCO6iz4m8jvkx76EY7BFSpBAtwWkfGts0Pd6RYgSevUeQgRJ/VqSrpA/H+84ch8UVHfwHDUJnbrE/OuvoRIusX/AOYn50jyi/jBiZCg+e78mjgd/Q3p3D9IHyoytJA+00j1ehPH2U43l4H1kj+8T86b+ggE9tP7xPz76hldYrO1GBpZJPPDoPvR/MV1/tRQElDFtj9HSL8/RppWDEjto/eJ+dSRl+oWWFcocET66j5O4Val6lLuVKJPjx8ib+dP9TTzGEKQANNhzHzroNm2w5yoUGA2IZ0nUBJ2PeOHqtUfq+PEX9BVzyo+7hNXK35w+dcfRSNo8dQ+dQvFDwfa7RSAB4i/H0uVcY3LEr4SOVT0sECLftD510EHu/aHzqMmK4cCRbtDzpVZNJ5J9Y+dKrIViRlmInZB5xoJ93cabxuEUlICh2iREADe0dmgaenInstKvyWPG9uZNM4/pX1jZSEFJg6SVzE7kWtWdSy4fCWulXtHwrzEZe0lJJQBymN/MVWPx/dRchFouVK5RcTHspnMemjrzZQpKINwRMp7x5UajyukrCCU9USRIkafOO6oT2eMlWpLaxH1Bpg1WUoJ2BpxnDkm5M91P7oliPS9kyPo6u+yOHOj+HYCkpVoCdSQYgSJExbjVJy7Lg+8hPHVc8CkGT7Aa0VQCRewG/hxolSq5/mraFFnSokaSSCIBMKjnsY86itZhrUFtMuKAJSZWniJgSd9jVbx+OU86twbKUVeAOw9UUfbYKMMyB6arj9JZhPvFWrBRrMXZgYR4nuKT8aefw2LUJ+hPDulM+yrplOXusoCR1ajAlSiQonvgR5VMU84DdCPJR+740lj6m1AFJw7gMn6wG54ifCpbWNKRdhwnu0/E1cumUra6wo0LQpI1TOpJtpMgbEz5Gs+fxi59L2CjVIcxmLUpQP0Z0wDbs7mIPpdxqdl2FxCVpWMA/2TMhINtJ2g94q0/g+wWpvr1wSVEJt6ITafEmrioxc1amS4LGKZBQrCvpIUoxpAgEyNzU1nOx9Zl5P6oPxrRca2l5BQpKjOxCbpPMExWXZepXXOodUFKTKRpECQSDUcS19JsPt+UnloH3q4xmcMpjX1iSRICkgeuFEj1VQ8Y+QpQA+sRbxpl7FEjcqjmfnWbeTK6qz7DT6Ku8lCZ9pvXIz/AAv2Vc7NJ+9VKU7IsCfDanMFh9a7rSmATJMC3vPdTeWe4W9fSBjVAR2R6RKUgg7i0wRHfTa+kmEuNJJ//mPVZVUwPBKhMEA7cDf417m2JQtzWhAQDFhz8qe+6l3y/MmHlKQQE76TpSJEcZNj664Y6RYdqEdsgTqJSNU8NjBqkISpQmLcSRan8I2lRI1hJiZV8IrPfZt+EvqOlTB/pPNA+9XuI6SMJMK1zH2Rx8FVn4XpWDIXpPiDHwp/GZsXVFTiUqJAEARttEVd138FdB0qw/Eufsf/ACqK10o61xKWkEgm4PpEcxeB51Q33D/DjTzTsXTbwPxpvK4l6xHSvDJMKLnho+RpN9J8KfrLH6n8aoLjc3onhUqdb6tKUwkSpRgAX+0eNV5Jbvxlw321fsH50qzomO+lV3VLWhcbRFdFUjeohOowBIqW9g1NwHBBImPnRuJDU2eIk+/vp1LW08eA7q7uYA8qQULn1eArc81HCvyFdJe0Aq7reJtUZD0m1eYpMwPM/CtX2K19AmZUtz7ICR4m5PqA/ao70kxIGHeuQdOgHYgrhNvImvOimE6vDIHFQ1mfztv+nTQ3p1iAEttzckrPl2U/565/AUVvDqKktx6RCR5nhV0zd1LTjNpShxJjmluKFdGUheITaQgFZ7tIt7YprpGsl0GCUgWtxN/lRDGvYTOmV2CxbeeHceRp97MWkiS4n1yfUKx1rHlaIVY+YmNjKbg+Rp9OPWEhMpMcSon/ACyfZXWzjmy/6HnRrphn5xC0tIENJJJndRgiTyABNUskjc1KxbiiezJndW3kBwHtrk4IAalX7q51uLx0HzTq2whUlBGrUB6KpIIPcRpPrq7N4hChZST51j2Cxy2/RUU8iNvAjiPaKInpS4Bcg94KR74NPuLGhZxniMO2VHtK+qBtPeeVZTlDhOJcJMk6jPeSD8aWMzlThJ385HmT7h6646LtziDJklKvgalFXxLa3HloQkklShHDc0y/g1NKKXPSHAG38aIZrqRiXNJ0kKMRQx5RMqUSTxJrPnfwyJ491vsqZt2e0ngD3TQ4iT3q99NhZIt6zXqVBN9yL93qokyYjr2BWhRDiSi25+HOo1geZ5mpmMxq3QkrcJjYHgDvFdY1LKY6tSlWuVCPVFW3xKIZLqynSCdPLxrhTACdRUb7CLGDG9OBw6dgmePGPCnlY1RaS0fQTtzG/HhM3pvj2QegHjb3mutMTE+W9OGorjxmBTCeUKlZljm1aQy3EDtGIv7aicBqMnkKS2TYzYijPOg0lfM08lZgibEbcK4VEVwSSOVJSAyDtJ76VNAgWAnvJpU7Biz4ZsrJ0wNN968xD0m5NrXqIsqSYNjXD7c/WmeVvbRJvlJAxccDsQDw9deNup+zPnb+NP4/G9altOkJCABCfRgcv5NR20iKONueSfbfTwQJ8/nUrLsN1ryE8VqAtwHE+QmoqMxKUluEqHeLjwNH+guEKnVuH6iYHiuR/wCkLHnWtt90vidgAPL4VnvTB0OYpfHRDfd2d/8Aq1VojSuQmLxzi8ee1ZNiFKKlFXpaiVfpTJnzoqWLoi1CH3NrJQnzMnx4VaujWIXiSR1cITYr4E/mj+YquZXDeETP1iVK8NvdWidGsGG8O2kD6vvvJ771T6PwdbydofUnxJqLmGSNlJKOwrgJJSTyjf1UYXMW3psM8dzzPw5UplmMzpaFKQpEFJIInYin8/xpZbbVGqwJ8VX9lQ+nbX/jFlP1yJ/SAAnzivOl1mkBXMD1A0NUwx0n/wCUT5ivXOkzfFknzEVWHHeVaJ0CyNlbHW4gIJUo9WFAHUkQJJO1wqBPjRLrGgA6WNR/uD6xTC+lqdw0Z4XFXrpJ0XZebhDaAbgLTEpPA23E2Ivv3VjbjOlRCvSBII4AixFN06fx+J65xSwmJ5/OucwyktAFwA6hYTTbr3dHdwptb+sC5gWFZuhHcNr00dqeU0TttzNhSQ3Hee/5VrwjSEk72HP5c6lDCKDfWBNpiTv5Dl31wN5MHuPHup/6WNGlQBKZCYHAmd+Qou2gwhE71OxqmivUICSAAlNyCAB2vVNRikQCpRBPAbxUrOcCy3BYdCwd08R3k1m2TlEFrSJ7p2FF8JhQ8pKUdXCIMKEAjaDG+1Blqjeum3CbC3GdqeW5kViZnbzanDoaQ1FlBCipJPMTaLUOCifDmaebagjieZ2FPY7ALbuuIJMQQZjw2omTwUPDlIWCpOoDcExI8q6zBxsqJbSUJ+yTN6ltrZ6qClfWSdtjy32FDVtc/VTLtBoO99KvfKlW/BWN10uGVR4CuA8J0gW8KIZYy0XD1qtKAJ5SeU8Kj4tKQshB7MwD8qxLJe2A3qE1w+CEgC19qJsYwBgtFIJmUqi995qO6mLG1a42/SR0MwlJmZF+48q0PobhdGGCiLrJV5eiPcT51n4IFalkagvDtFO2hI/ZGkjyINJiaigfS3LEutKdj8o3Fx9dJIEHmbgzvU/N0PdWAzEkwTxA5jvqC5iD+Rwqla3FFJcJ3CU9vtRxMC3LxEueEhZ8kNshscEpT7JNWbodnMYdtLswAUhe4BB9FUbWiDVM6TYkqXABNybCe4fGmsnzR9g9kHSfSSUyD3wePfUWwjGtxOtProbmmdIbQSDw3Nif0Qffwqku9LXIhKG0/wB0qfYoigONzJbh1LKlq7xCR5X9tu6pYdzRZedSrZRWD3RIAHv9lLpq52UA/a+BpnLTqebmSStPvmnum7OsoBMXVHsrNPwqaVEm163TojjmGsIw0qAgtkhRjRIEqBOwMlVu41gjr5QSiw5xR3o70xXhQ4my0rSQEKuhKiPT0kEE1njywTy2PMEYUgONICwkKJU2qEwBJBgwSeArA8XiA4tS5B1qKrH7Rn40Vzvpi6+y224qVNlRDglKlahpg6SE6YkRF/fSysg2p7tVF7kQL1PxuUBlptesLUsTp4JHkZNQMte1iFbjh8aefOmi7b4oEcgccBUW2usMbxOn4ChTq4md5p3BY9xslTaygm0gxXOG0yorGowTJ50Tje60IpPHYc6lDLnAjrOrUEfaI4c/DvrxEAqJ2jz8L0Sy18vBOHLyWkJSrtKO430+rhVztk2IEXe21eN8hvUjG4dKFqSlYcSNlARPrptIMWFq1uwuCgcbnlUnG5g44AlRGlOwCQOEcL1GUADNprlYvew9tXbKnDj2kgiprOMCQQUgkpiTci8yOR3prA4frFBCdIJtKjAnvNSM0yVxhxLatKlqAICTz8YovKS58ioDr0C1hTeoRU9WUuAkOp6sASSuBY7Rz8qgloJ2v30/Gxa4jupVwVnvpU4V8HRLEzIDR/xLP3xTyOh+K/o2z/ftf6laucjwx3w7J/u0/Kmz0cwh/wCGY/dp+VbyBmSeiWL4Mg/3rX36bxPRHHLVIwyh4OIM+pdaarojgTvg2P3Yrn8TcB/VGf2apIsZo10Nxw/4VfjKfvVPy7Js0YJ0YdzSd0kJUk98TY94q+jofgeGGbHhI9xr0dEMF/QAeC1j/NVkKnYj/apEDDLR+g3fyKiSPKmejuU4ll5Tj+FxChpOySSSeJM+NXgdEMINm1Dwdc+/Xv4p4bk6PB9371GRBiMXG2BxI/uz869OZR/weK/YPzoiroph+b/liHfvV5+KjPBzEjwxLn3qciCHc1RxwmJ/dn500c0Zi+GxA/UNHk9F2xs9iv8AzLnxNe/i6n+sYsf4hdGJXhmzA/4d/wDYNVzpEQ6tKm23QkA2UgzJitE/F7/9rGfv1V4ejx4YzGj+/wD4VYnz87hlklRQ5ufqq+VR1Mq+wv8AZPyr6BPRlf8AaGP/AHw+7XJ6NOf2jj/3qfuVj059hgIZP2VfsmvFMDjI/Vrffxad/tLMP3qP9Ouk9HHf7Sx/7xH+nV6f5L57Q8lJBCtj/NqIqhUHflW6fi+9/aOO/ab/ANKnm8jdj/7hjD+s38G61OMiYCpo8j6qdQ2fsn1Gt7ORu/1/G/to+5SGRuf17G/vU/cpyfaYP9BcV9VfgEkn2UkZe7sGnf2FT7q3j/YS/wCvY398Pu0jkKv67jf3/wDCjImFpyx7+rvHwaX92uk5Fijthn459Sv3aa2/8XOeLxp/xCvhTa+iyDvicaf8Sv4GnImLo6PYvhhMQe/qV/dpfivjT/wmIP8AdK+VbKeiLX9PjD/infvVz+JzHFzFH/FO/eqyJjv4oY87YPEfuz8akMdEMxSsLGDxClp9ElBt4A8u+taV0Ow53ViP/Mu/epv8TML/AM8+OId+/V2xMqxHRLNXVSvCYlR2lQ4evaufxDzLhgnvE6R/mrV1dCsGblDh8X3Y9WuvFdCMCd2SfFxz71U48Uyj/wCnmY8cI/8AtIH+alWqfiHl/wDVx+2v71e05xSX0sz44VCCkJK1mwVMQLk2I7vXQFzpji0pSteHQlCohRSsAzcQZ5UN6TurxeNLbQ1aOwkfo3Ub98+oU1hsQ9mDqMO66EpEwNIA7NiAEx2omJr28OlxnGbP5cryu+GjZBmX0hhLunSTII7wYt3WqekzWZ57mwC04RC1NYdo6FKTJKiPSJi5vNudM5W+lGNaGEccUgqSDqsSCe0CPCa5+hvk9/wvHSfpEMIEjTrcXsmYEC0mO+1QVdKMQhsLXg16iogJGqYAB1Hs23AHnVVxmXrfzBbQclRWrt3hIEmwnYbVOzBbhxzGFQ65DYQhRCiJIGtZN+U+qtTpcZJPn3HdWi4dZUhJIgkAkcieFOVnGYY3EPZktDDqhCtKRqOgaBBJGxvPsrzovi305gW1vKWElxLkqJSdAN77XArneh43fjWu9pEUjWbPZ+vFvqH0n6MyJ0mYkCwmIJUd94FTOheeuHELYW6XUBKyFEz6HEHcgiaL+n5Sau+L5QvN84DKm0BCnHHCdKEbwN1GdhVFyzMsdiVrbZdUSU6iVKgJE2gxabClmObYpGZsYVL6ylPVJc27RIClcJ2MeVanQ85au9piJgSIPLekVVSOlj2P6+EPN4bDWAWXEA7XUoHtb2AFBui/SfEDHow68SMS0tRQFR+aVBSTE7iINZnQt47Ke6Rp1KvKyzGdI8wxWOU1gV6QgFQR2YKUkCVFYvMgR31jp9K8/Y24ueUdL8PiMQrDt9Z1iNc6kwOwdJvPOrAKxf8ABg8o5otTllFDxXwg6gVeozRHL+lmMx+IcDL6MM0gSkKKUyJgSVgkqMcLCvR1P037s4+0kZnPw1HG4kNNrcVOlCSoxcwkSY8hQzov0mZxyVqY1wggHWmDcEjieRqtdGulC8SMRhXylTgacKVCLgDSpJ02JBIII3k8poX+BJ4ziU/mtH/3B8qxeh28OW+8xd22NLzXHpYaU6sKKUCTpEnltIqtD8IuFJjS9P6A+9RvpS1rweIH/KWfUJ+FZTkedsssvNusB0uDsG3ZMEXJvvBtyp6PS48+NtnlcuVla5lOatYlGtpWoTB4EHkRwqbWY/g1afS3i1tJklCQ3qMJU4NUb8gb01jsRmLSHHH8alpafRa1IKl+ARIHnWb0J32Sqc/DU68NUXCdMXFZa68QOubUETFiVRCyNtifMUKyn/abrH0lp9S7kBBI1GDBgEad+FqPQvnbJ8Hvi8Z5nXUKZQlpTq3VaUpSYiOJnhQ7pT0vTg1obLSnFrTq7JAAExueMihfTDG4tOCZeUVYd0L0upQoEHUDBkTaQPCarvS9LrrDGN1am1IQgibpcuFeRKZ8TW+n0uNzfyOXL6XFfTMBTKV4d1PWgGT9WVFPatNiPbVoIrMczxOLGWM4j6QudZlSVmShdgFbXSsEedd9Lekby8BhFtrUjrQQ6pJglSBBTO4kyfKq9DbO3+B357tKIrmKz3KclzFkMvMYgPpcSFKQ4s6QCJglZM77iCDUb8JONeOKZZ1qabUlBsTEqVBJiJi1YnQ3lkp7vG40qlWdudCMwSdLeOUUD0ZWsGPDUffSq9Lh/fP+nb9DnQvoy5h3FuPlJURCdJJ3MqJkC5ge2oWWdFMQ1jUvdjqw4VWXfSZ4RvBq8iuqvW5bb9jsigno/jMPiVusJQ4FFUFUGyjNwoi8+6rFkGAxSApeIWlSoJQ2lKbHvUAL8IBijwrqi9XlZlM4Yp3QzIXmnnXsQmFKBi4N1HUo2/m9cdHMmfTi3MQ82RZakiQZUo2FjyJq6ilVetbt+12RSehWSPtOuvvtlKik6RIJKlHUYjwA8646G5G8Hn3H21N60KAJ5rN4q9TS1VXrW7+V2suwGVP4VbiXMGMRMBMoKkgie0CBxnbuqw5fl7yMM+4rDNNu9UsNpabhySki4BPGLb1b5rynl17y+BOEim/g4y5xpLynEKQSUpGtJSSEgmb8JVQhjAOqzsulpwN9aTrKCEwlGkdoiN0itJryaPWu257ntYzjmFozFxWLwjuJBUuEhKiFSexBAgpA4V30cwDwzhtbmGWynrFHSEHQgFtWlIIGnikeM1sgr2K6f1PjM+MHZ5cRWN4RzFZbmDxSwXSvUhIhULSpQKVJKR3C3jWz14a5dLq9m+NlPLjrHPwfZe6MzX1za0lSHgslJAlW4B250FbyROAxK28bhF4huCEFGoA3spJFjIsQdq32vCK7f1V3c8Zg7Ga/g4wiXHVuoy8YdISpIc1uSrVbSErsbbmon4I2Ft4p9KkLSC3EqSQDpXwJF961Q0prHLr73TPczi4xTepC0/aSoesEVmf4MMKtOIWHWlBJaIBWgxKVDbUI2mtPr2a58er28bx+zeO0zjGippaEHSooUEkWgkGD3XrIslw6mFOtu4FbryhpQVJJCVGROxBF5mtkpU9Pq3hLPsXjrLOhmSPEYrCPtOtpdRAWUGAts2IO3Ge+KWBxOPy5teHGHUsEkpWlKlAE7qSUi/ODF61KlNbv6jbdngdihYLAYzEZfiRiStS1JllKwAqUDUDAAN1AC9RMjyh9zLMThnWVoUDraC0xJsqB+skj9atGrys+tfr509qi9F8peXlz+FfaW2e11esROrtCPBY9tQej3Rl53Bu4XEtqaIWHGVqFgojSdjta/wCka0evDV698/zo7Iy1xnN2WfoqWyUCyXG7qABmEqBEDxE8KNL6Ju4nBITiVn6SkqUlajqKQfqKPKAJjY1dzXhpvXvxJF2M9YdzppIbDaFhAgKOlUgbXJE+qlWg0qfW/wAYu38uq7FKlXFt0K6FKlQnopUqVSeGvKVKhFSpUqk8pUqVSd0qVKpPa4NKlUnteUqVCeGkKVKlPDSTSpUJ6K9pUqk8pUqVKeV5SpVJ4a8NKlUnhrmlSpTylSpVJ//Z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53" y="4913774"/>
            <a:ext cx="2102901" cy="1550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data:image/jpeg;base64,/9j/4AAQSkZJRgABAQAAAQABAAD/2wCEAAkGBxQTEhUUEhQVFhUUGRQbFxcUFxcUFxQWFRQWFxcXFRcYHCggGBwmGxYYITEhJSosLi4uGR8zODMsNygtLisBCgoKDg0OGhAQGywkHyYsLCw0LCwvLCwsLCwsLCwsLCwsLCwsLCwsLCwsLCwsLCwsLCwsLCwsLCwsLCwsLCwsLP/AABEIAKYBMAMBIgACEQEDEQH/xAAcAAEAAQUBAQAAAAAAAAAAAAAABgEDBAUHAgj/xABQEAACAQMBBAUHBgkICAcAAAABAgADBBESBQYhMRMiQVFxBzJhgZGhsRQzc4LB0SM1QlJysrPC8DQ2Q2J0hJKiFRYXJCUmo8RTY2SDtMPS/8QAGQEBAAMBAQAAAAAAAAAAAAAAAAECBAMF/8QALhEAAgIBAwEGBQUBAQAAAAAAAAECEQMEEiExEyJBUXGRM2GBobEFIzJCUsIU/9oADAMBAAIRAxEAPwDuMREAREQBEpKwBERAKSsw7i4IYKvbMsQRZWJTMrBIiUiAViIgCIlIBWJSVzAEREAREQCmYiIAgmUJkP333qFuvRUm/DMOY/oweRPDmewS+PHLJLbE55csccd0iRbR2xRoDNaoqD08z4DtkcufKJbg9VKj+kBVH+Y5905hdXjOxeo7MTzLHPxmtr3ZPmnA+M9iH6bjiv3Hb+R48v1HLJ9xUjq7eU2iOdJx9ZZfoeU6yPndKvimR7VJnGJSRLQ4X0smOtzLqd8st9rGqQEuEycAK2UJJ7gwE36vnlPmMiSDdje6vaOvWZ6XHVSLcMH83IOk9vCZsugpXBmnHr+amjvwMrNfsXatO4prUpMGDAcM8VJAJVu4jumwnnNNOmeimnyhERBIiIgFCZ5Z8Anulq9HUPq+ImHRGKbwVbKNetnhwmT8pJTUOYmFSQEMe4DHtnukeo31YKJs9/LGweXZ2S9QuCVYnHD7pgjkfVL9D5t/VBKbsti5OdXDJmbdVyoBHb901kzbw5Rf47JBCfDPVS6YKp4ZOc+ozw163DlxEsM2VA7ifsl7oAU1ZPAfAmSTbKfLm9Hsl26uSCAJj2tAMSD3SjDNTj+dj34gjmjKs7ok4aXb2sVAI7/sMwKXBxjv+2Z20B1PAj7oLJui0Lo6C3DIP3Ql0xVjw4Yx6zMVW6hHpEuJ803pI+yCFI9C9bPZ7Jdu7llbAxy++a8zK2h53qH2wRboyzWPR6u3ExBet6PZL7fM+oTGs6IYnPZBZt8G2ESglYLlIiIBo98NtfJbZqgGW4Kv6TcifQOfqnEHqliWYkk8ycnJ9clnlS2t0lyKIPVogZx+e4yc+Ax75CnfAnu6DEsePc+rPB12V5Mm1dEeLirnh2SzKxNLdmdKkIkt3S3Hq3YFR806J/KPBmH9QEcufE++bnfTya6KAew1mqnnozBjVXHHTqGA+QMAYByfRMs9XjjLbZqhpMk1aOcGUmqo7QcNioORweGGBHMEeM2aOCMg5E7QyRmuDlPHKD5Jz5IrhlvWQHq1KbFh3lCNPs1GdonEvJL+MB9FV/dnbRPJ1yrL9D1dE7xfURETGbBPLtgZnqWL3zD/AB2wDCqXhII5Z5Y5jjFNiab5Pd8ZbtqOrI7ccPbMg0CqNkjjjl4wc1b5LVomoMB2gfGXGtyqNntxylq2YgOR3D4z10pZGzxxj4yCF0LA5H1S9RP4N/VLI5H1T2p6h9JEEIt44Z9J+yZNf5tJpN49pm3tK1UFQaaMy6uRfGFGM8cnHCYW5G0bu4tRWuxTAcqaPRrpymDkt1jzOMcuEjdzRdQexy8DfZ4YmevzPqPxmAZnr8z6j8ZJWJb2b5x8PtEtH5z6370u7O5nw+2WT859b96B4Ionnjx+2bG9HUP8domuTzx4/bNlc8VPhJJXRmp7JdJ/Bj9I/CWpdqDqL6dRkFUWyOAl68OWHpUfbLJbl6Pvly4/J/RX4GCPAyz8z6hMGlUK8pnH5n1D4zHsqQYnMku+qNoJWUAlYOhSWrqsERmPJQSfBRky7PFSmGBBAIPAg8QQeYMEM+c9p3fSVqtT/wASpUb1MxI9xmG7Tt21vJ7Z1iWCGkxzxpNpGT2lDlfdOcba8nt7QbqKLmnz1U9KuvoKM2W+rme1i1uNpR6HjZdFkTvqRebbdXYxu7lKPJTxc/1F4sPE8pq7ik1M6aivTPLFRWpn1BwCZ1nyQWOm2eqR845we3SgA9mrPsl9RmUcbcWU0+ByyJSJ7QphQAOQ4eyWdpXiUk1vy4DA4kk9gEypCfKJcFWoD8k9IfWNAHxPtnhHuURXbW4dG8r1rgValJqratOFZVYgDJHAnJGefaZBtp7Bq2NboapVg66kdM6WGcHmOB9Hh3zpVptDA5yPeUC5D06BPnLUIHgyHI9w9k16bLJTSM2pxJwbLvkl/GA+iq/uztk4l5JD/wAQH0VT92dtk674v0KaD4X1ERExm0SxfeYf47ZfnmouQR3wDU274DEdw+Il6nUZlfJzwmO1NgcYPH3y/VuUt6L1azBEQFnY9gH8coOcU7oh+8G/dGyrC3qU6jM6I2UClcM7KObA5yp9okE8pG89xUu2tKLMqU2RdKc6tQ44nHHmwAH38LflA2jaXd9SrUa5KGnSA00m5itU4HUVK8xwxywe2Ym1vx//AH6gPZXpiZZTb4PV02DHF7muVFvky9m76XLbPuUNUipR6BkqjAfQ1QKynv8AH04mk/1xv+j/AJXV87vH5vhMOxtKi0bsujqOiTzlZQT8qoYGSPSZrv6P65/VnNyZtx4MLbpL+S/BM98ttVqlhs9XqM3TJXatqwekK1ECFuHHGDNtutvDcvsvaDtXcvR0dGSeKDQ3m8PR7pGt4yGt9loOfQuSP07hgP1TLu574tdq0++3DDjyKOV/flr7xneGHYUkrv7bjZUd67ttlVKhrv0qXKIKnDVoZNWnOOWczV7U3xv1KKLuqAaNBiARxLUUZjy7SSfXNLb7SxaVrc/0lSjUHHkU1Kwx6Qw/wyW76WNNdkbMqLTQVHCh3CgO4WkQoZsZIHDGZCbaZ27DHjypOPWTPO7G/wBdUaV3VqVWqsqUlpCp1lWo9QjUQMcMA+yajZG+d3QuBcvUdw7ZqBsaaoDZcDHAEdmORx4TaXVnTG71KqEUVHucM4UBmCtWwGbmQPTIxtL+SWv95/XSS21RMMWKTl3VzJr2R2Tyk7QrUrI1qFRqbK9I6k4HSx049pHskM2rvndDZlmy3NQVnqXIqOCNTBHOkHh2Blkq30T/AJeDHixS1JP/ALlOceubnNtST8x65/xrS/8AzJyNpmXRYIOCtdJP2olW9O8l7Seiq3NRc21uzYI6zupLNy7ZuG3kujsMVunfphcMvScNWnPLwkY31Ae7pIoyVt7RSPT0Cvw9TCbChUVt3nHHUl2oP1lVpW+p0lgxvFBqK6r2ZIae27j/AEA1x0z9NrIFTPWAFwq49hxI9uXvVeVb63p1bmo6MxBViMEBGOOXeJtqCZ3Xc9oq/G6SefI3dWevoayKbqpUY0WNPJVVoktipjqcFbt+Mvza9Dl2cIwyvbfLXoddp1CVYE8AOHtEtU6pXiJsktFAPA8RjnKfIU9Ptmo8nazIQ8BPUoolYOhSIiAIxEQDxUpAjBAIPfLdpaJTULTUKozwUYAycn3y/NftPai0gRnrAZ9CjvMEUim1NrJR5gse5ce/ukD3v3gFwgTodJQ5R9ecHkQRp5Hx7BNZt3eXU2Eye9jzM09xf6gc9gye3A7z3dntiibLVK9OdOMmavb1/rZKYIOgliRyzggAer7Js0w9OqydUim2COZ0gnPjjMilsvHM26TFct3kYdXlqO3zJ55JPxgPoqn7s7dOI+ST8YD6Kr+7O2iRrvi/QtofhfUrERMZsEREApOc+XO6ZLBEHKrWRW9IVXqY9qCdGM5l5dhmypEcdFddXozSqD4mUyfxZ203xo+py2w3Vu2FGrTt6tSnUCuGpoWUDpGBBI4Z6ufWJtNqH/mD+/0P29Oe33qvLZLGlb12p02oU2KgIQWa4rqxyVJ5KPZKb+o1rtl6pUHFajXQZxqUFWGe7LIR3zNSS4PX3ZJzal4ppe5n7f3+baFnc0TQWmFSm+pSSTi5org/4s+qQA/N/XP6sk26uw3q2W0aqrkJSRQQRxK1UrOMZzwVAZGM5GkAnJyMcycAAAez2ysr6s6aeEce6EfBp/YkN7VRamzGqHqJQoF+Zwou67NwHPhK7AuRnaQTzXtrgjwFamR7jLu2dgML62snYB9FtTYr1gusljjvwGmu2aeiq3VMHOaN3Tzy4ICc/wDTh9StJ4uOtfazU1KRCq3HDasenB449onQ9+PxJsr+P6MyG3lE/I7Z/wAk1LtfWOgPwaTHfdv+C7K8P/rMmPCYnPdPG3/plq+/m1Q/tbfrV5Edp/yS18br9dJORYtV3YUqM9DWeo3fpWrUDY8NWfUZAgXrrQt0XLBmVOPnNXdQM9gGe2TPw9BgfEvlNv7Hc9tW+vd9lxxFqretFDfZPn8jIAHEknh35wJ9SX9qEsqlPHBaDrg+imZ8xbIXNaiB21KQ9rqJbKuUcP09pxyfLn7MkG2blF2tUdmxTpVNOeeBSpCmBw9K4nnZb/8ACLxe6vaHHitQH4S1dbP+UbUuKWorquLs5xnGhqr8vq++Y2yn/wBxvB3m0OPrVR9s59DQ4x2Rp89z8k3t/wCatT6X/ukljyM7tNVrpeioAttUdSmCS2ugygg8h84PZIhZbZr/ACSta6z0ATWEwMa+nonOcZ7T7Zs/Jzt64o3VChSqlaVasnSJhSGzgHJIzyHZLKSckcZ4skYZUvO/ofSIlZbSoDwyJcmw8UREQCkREAREQBIVvrZstQVRno3Gmp3L+SCO7OR7JM3bAz3TmG8XlNt6lN6SUajhuGW0qAQe7JJl4Y5T/iik8kYfyZFbyxZWIPYfdLO2LjTbpSoocsS1d8EscHCID2KBxI7Tjum92PtK3uEGsk6eAODnHc3diV2zs9KadJRbV/U/O7SFPY3DkcZ75MG4T5RE4qcas0O6bhwyN6VPZwYYx8ZHlp6er3cJILLa1BzxBVjzK9UnxInuruyzlDbE1ekfTg8CpPEEkniOfHnwm7T5FGbcuLMOoxuUFt5o23kiosb7UASq031HsXUQAD44Psnapod0N3UsqAprgucF3wAWbAB9OMjgOyb6Y9Rk7Sdo16fF2cKYiInE7iIgwDHvamlTjnItvTsQXlrUok6deCrEZ0upBB9owZJtojq+sTEojUAmcEHPHt4SGrRXc4yTRxvd/wAml01VGvMJSpkYAcOXVWJ0pg9Vc8c+k8J0nb27Nrd6GuKQdlDANqZWAznGVIyM98311T0oo9J98sOOqvr+yVWNJHTLqcs5bm+V5Fd3tiULeh0dCmqISSQOOongSxbJY8O2aAbj2CXPSi3XUH1c3Khs5zo1aefoxJdYsNA9fxmDc+e3j9knainaSXKfU1tzu1aveC4akDWDIRULPnKgBeGrHDwmtfcqx1s3yddTa9R1VOtryGz1u3J9sk5OaoPeV+yWl87632xtRXfKurNR/qdZfJui+Tqaa1CwUl8BmABIOrPIDhnE8Xm7FrUo06NSiGpUvm1LPheGOBDd3fJPfMCox3j4GYZHVX632RtXkS5S8yxZbNo0LUUaNNVpHUNHFl6xJbOoknM0mzty7KhVWtStwrqcqSzsFPeoZiAeMklQfg18T8J4bzR9b7I2odpNXy+TIuqmqlg8nyD4EEEeyRS33HsKbI6WyqVIZTqqcGUggjLdhAkmfzF8W+yVqj8Gvi3xhxTI3yjdOjStuhZK/wAoWgoquXLPqfJaoG1nzscdR9sx6e4+z1pMotlAcgMA9TB08Rnr8cZkhY/g18TPLHqL4t8BG1E9pLzZGV3FsADi2XDDB61TiNQOPO7wJl0dyrCkadWlbKtRSCrBqnVYdoy03T+av1viJkJRLU1xjgTG1eQWSbvlmMpIwR/GJt6T5APfNbc0yoUH0/GZ9l5gklY9aL8REk6FIiIAiIgHit5p8D8J8v1l6zeJ+Jn1C/Iz5guPPb9JviZ6Gg6yPP139S1RuXpNqQ4BxkcwfESabVvDStUenwLlM5JYdZdQIB5EEdneZCXkw3iH+50/Gl+zadM0I74+pzwZJbJfJEb2XsurcOEoozscZ0jlntY8lHpM6tuhs57KutGswZtIOezr6hw48cEYzMvyPIPkJOBk1amT2nGnGZf3ofReUm7OjX/LUcn4iZdTlcpOPkadNiSju8yaCVlui+pQw7QD7RmXJlNYiIgCDEQC3WTUCD2zUMpU47RNjfnq+sTCYdQHtz64OcjmXlU33uaNwlvb1BTC01ZyFVnLuW6p1g4ACg8OPW5zG3S30ua1pfLVqaqtChVq0qmlARpTgCANJwwB4jvkc8p9MptOoT2ikw/R0gY9qmbrdvdt6Nje3fS0npV7O4ChC2tSUY4cEAAjljPZMjlLcz13DEtPG1y65+d9DApb/wC0RaF/lJ1CuiA9FQ4KaTsRjo8cwDn0Sb7G25cVNjNdVKmqv0dy2vSg61OpVCnSF08Ao7OyciT+Qt/aaf7CpOnbtfzeb6G9/a15MG/sNbhhGK2qu9X0I7srfi9ayvKjXH4Wk1p0bdHRBUPUZX6oTSR5vMS9vDvje07SwqJXIevTrNUPR0jqZaigHBTA4E8sSA2lxpSqvZURR61rUnB9ikeuSHez+QbL+iuP2iSm50aZaXGssVtVN/8AJMd3t9Lj/RV3cV6nSVKTqlIlEADOgC5CBQRqbJz2SN7D8pN9TrIatfXSLLrVqdMDSWAZlKqCCBn0eibza9WybYVb5EMYqWorZDD8L1M+dz9XCQ0bvXNe2t3oUWddFUEjHnCvV4cT3Ykyk1XJyhHBUpSjSbr04Jz5Tt97inWp0LaqUwgd2Co3SdJgpgkHgADyxzl7cXfd6lrcm6cO9qpqA4Cs6FTwOkAecoGcflcZGa2Rtu2VuBQ2akHjgihTyMeJkX2JVIpXWO23x7a9AfbG93ZH/nxvAlXNJ36s3TeUXaOvX0/AHPRBKejGfN83PHGM5zJX5Rt8rmj8ka0raKdaiamAlNwSzcwXUmc+XHyFj/6mmP8AoVT98zt6Wza7N/s7+6u4EbnR0yYMXawpLrJeyJf5Rt+LmlWS2t6gQJTpM7qFZzUdclTqBCjBU8BNtuDvk1a0rm6cM9rlmchV1U2UleC4GQVxnHbOYbwPm/qH/wAxfcqj7Jt/J9s2pc0r6hSKh6tGkAXJCjFUZyQCfNyOR5yVNuRyyYMa0645pO/Vlv8A2i7R19J0oxxxTNNOjHbp83V2jtzy4zvNhfh7elVpnq1AGU/1WAYc/QZwTezditY0KKV2psalWsw6JmYYCUl46lXjwnadz1zs2y4j5ilz+jWXxN3TOOujjeOOTGq5a4NnVrFsZ5jM2VoOoPCYlKyyAc9+cePZNgoxwmg82KfU9REo0FymYzLZaULQC5mULTwWlNUA9s3CfM+0LV0dukR0yzeerLnj2ZHGfSmuQPavlJscMjUq1UcQeomk9mOu4PumrSzlFvarMmqhGSVujj2jJA7yB7ZM96KTG3VVBJ1oMAEngrdgmqbbNka6dDYhdTqM1KrvpywGVQHSMTqmxKXQnpOJ4HIHEkHjwHbynXUZWpRdHLT4k4SVlvyTUmSww6sp6SocMCpx1eODG+7fh6P6DfrSR7J2tSuKYq0W1KcjiCCCOYYHiCO6RjejYldqz10KuuF6uTqUKMcAeBHM8+2Ypy3SbZtxx2xSJVsCvqopnmoA9QAxNlIdudtLW+ggg6T7sSYypcREQBERALN3T1KQOc1RU8sH3zdymIKuNnFvK1Qs3cDptF7TVQUKVWFSmclU1AaVbLHj6jI/uLfOLbaVD8g2txU0kYIqCmUJ9HDs9AmV5X16Pawc9qW7gDuVmB96GYu5Sms21XUHLWd6Qo4k9JkqABzPZMkuZHs44VpueVSfo7I8n8hb+00/2FSdP3ZU/wCrzfQ3v7WvOTrdj5O1LByaq1M9mBTdSP8AMJ2rYFu1Pdohhgm2umH6NRqtRf8AKwjH4+hbXruq/wDVnCwvAH1ewD75Kd7B/uOy/orj9ok09G1BsqlXtp16C+qpSrE++mJvt8vxfsn6G4/aU5zS4NUp7skPlJ/g29bYFW12FcdLo/DVbaomgk9U6OeQMGQOpWrU6aEM6q4Yrg4Bw7KxA8QRJvV3or3myLtKwpgW3yEJ0asDpNQgl8sc8EHd2yEX17ro0KeMdClQZ79dZ6n72JMq4o5YYuVqaT7zv2JUMnbdtnmTY/8Ax6Ui+x/m7n+z/wDcW8lW8F0LbaltXYEhKVlUIHMgUVHD/DNdudslqtvtB8ErStTy/O1o4HspExXNBcYr8Kj+Tb+T/bFtbWtdrpC6tWpBQFD4bonOcEjHAGY3lNvadb5HUoqVpPRYqCNOB0pB4A8OOZGBeAWzUsc6qVM9mFpuhH+YewyQb+2bUrfZqMMEWmSO4s5bHjxk3wVlgUdQp+LcvajV7wLi/qjuqL8Fm23CJFvtNlJDLa5BHDB1HjMXfm3NLaFQsPO6KoMdqtTUj3g+ybPcClix2s+MgW6jj3npDj3SEuRkV4E/lFfciV5tSpURVquWVS7KW4kFgobBPZ1V4ffPo3d+2ZNn2aMpVloUQykcVYUlyD3HMhfkRsaVWhWZ6aFqdbqkgnGaS584mdZCzRhj4mDW5VL9pRpJssWA6g9fxmTKSs7GITy/Iz1PFXkYBYLShaWy08M0Au6541yy7y01SAZLVJ843I67fpN+sZ9APXnALnz3/Sb9Yz0dB/Y87X/1MbkcjmMe4ztG7e1lq0VORkqM44YPb75xoiZdptCpTBCNgH+OE76jTvJVHDBqOz6ndtg2601qaCMPVqOfQz4Le/M2a1JB/JvcE2eWOSalTJP1fuksWvPKyR2yaZ6uOSlFNGVb2NPphVC4qYIyDzB7xNnNbYVct6jNlKFxERAEREAREQDRby7qW18FFxT1FfNZSUdc8wGHZ6JTdrdS3sUZbdMazlmZi7N6CT2ejlN9Ejarstvlt23wQt/Jjs81ulNHtyU1Hoie7o+WPRykou9nJUotRZfwboUKjq9UjTgY5cO6ZkQopCU5S6siFLycWC0Xoik3R1Gpsw6SoTqp6tJDFsjzjy757vfJ7ZVadGlUpsUt1ZaQFSoNKuQWyQ2W4gc5LIkbI+Q3yu7ZGtkbkWdslanSpdS4AWqruz61AYAdYnHnnlNYnks2eEKGkxBYNk1X1ZCkABgc448vCTiI2IntJ88v3Izt3ce0u1pLWQ/gVCoVYqwUADBI5jgJmbvbs0LKkaVBMKxJbUdTOSMdYnnw4Ym6iTtV2RvlW2+CEnyX7P6bpehPBg2jW3R5Bz5vdw5cps94dy7S9ZXuaZZkUquHdMKTk8FIkjiRsXkS8k27bI1vDuTa3gTp6fFAoV1JV9K5wpccSOJ4Hxl6x3RtqVq9oiEUagYONTan1cyXznPwm/iNqI3yrbfBpt292aFirJbIVV21MCzPlsAZ6xOOAm5iJKVdCG75YiIkkCeKvIz3KMMjEA1zS00zjajvMobMd5gGsqTHqGbg2A7zLbbLB7T7oBHbqrgHM4xtG1enUYOMZJI7iM98+gK27yNzdvdNdc7j0XHWZiPATRgz9kzPnwdqjg4E9KhJwJ2P/ZZa5zrq+HDHwmXb+Tu3TzWcepfumyWujXdRjjoZX3mRDcsulDSeHWY48cSVUbibOjuhTXlUf2CZKbtoPy29gnmzk5ycmelCKhFRRa2HVzU9RkhmusdlLTbUGJ4Y44mxlSwiIgCIiAIiIAiIgCIiAIiIAiIgCIiAIiIAiIgCIiAIiIAiIgCIiAIiIAiIgCIiAIiIAiIgCIiAIiIAiIgCIiAIiIAiIgCIiAIiIAiIgCIiAIiIAiIgCIiAIiIAiIgCIiAIiIAiIgCIiAIiIB//2Q==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78319"/>
            <a:ext cx="2417292" cy="1304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 descr="https://encrypted-tbn3.gstatic.com/images?q=tbn:ANd9GcTnoSZhndMlsNb7DCpJ2WyrAyftVoT3iWXL54LPxPJM3h-86PNXG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350106"/>
            <a:ext cx="2433433" cy="1362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104" y="2564904"/>
            <a:ext cx="2747398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  <a:softEdge rad="127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13 Conector recto de flecha"/>
          <p:cNvCxnSpPr>
            <a:stCxn id="1027" idx="3"/>
            <a:endCxn id="1030" idx="1"/>
          </p:cNvCxnSpPr>
          <p:nvPr/>
        </p:nvCxnSpPr>
        <p:spPr>
          <a:xfrm>
            <a:off x="5460342" y="1595891"/>
            <a:ext cx="780093" cy="4355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>
            <a:stCxn id="1030" idx="2"/>
          </p:cNvCxnSpPr>
          <p:nvPr/>
        </p:nvCxnSpPr>
        <p:spPr>
          <a:xfrm flipH="1">
            <a:off x="7367847" y="2780362"/>
            <a:ext cx="1" cy="8690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>
            <a:stCxn id="1033" idx="2"/>
          </p:cNvCxnSpPr>
          <p:nvPr/>
        </p:nvCxnSpPr>
        <p:spPr>
          <a:xfrm flipH="1">
            <a:off x="5594254" y="5212148"/>
            <a:ext cx="1850610" cy="4770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>
            <a:endCxn id="1039" idx="2"/>
          </p:cNvCxnSpPr>
          <p:nvPr/>
        </p:nvCxnSpPr>
        <p:spPr>
          <a:xfrm flipH="1" flipV="1">
            <a:off x="1513446" y="5083244"/>
            <a:ext cx="1977907" cy="7220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>
            <a:stCxn id="1039" idx="0"/>
            <a:endCxn id="1041" idx="2"/>
          </p:cNvCxnSpPr>
          <p:nvPr/>
        </p:nvCxnSpPr>
        <p:spPr>
          <a:xfrm flipV="1">
            <a:off x="1513446" y="2712828"/>
            <a:ext cx="8070" cy="10654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>
            <a:stCxn id="1041" idx="3"/>
            <a:endCxn id="1027" idx="1"/>
          </p:cNvCxnSpPr>
          <p:nvPr/>
        </p:nvCxnSpPr>
        <p:spPr>
          <a:xfrm flipV="1">
            <a:off x="2738232" y="1595891"/>
            <a:ext cx="417854" cy="4355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07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260648"/>
            <a:ext cx="51845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CONCLUSIONES</a:t>
            </a:r>
            <a:endParaRPr lang="es-ES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4 Pergamino horizontal"/>
          <p:cNvSpPr/>
          <p:nvPr/>
        </p:nvSpPr>
        <p:spPr>
          <a:xfrm>
            <a:off x="179512" y="583813"/>
            <a:ext cx="8568952" cy="5941532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nálisis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 interpretación de la situación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financiera</a:t>
            </a:r>
          </a:p>
          <a:p>
            <a:pPr lvl="0" algn="just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empresa tiene rentabilidad contable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pero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tiene una deficiencia en la rentabilidad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económica.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estudiaron cuatro métodos de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valoración 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utilizó el método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Dinámico.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7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ergamino horizontal"/>
          <p:cNvSpPr/>
          <p:nvPr/>
        </p:nvSpPr>
        <p:spPr>
          <a:xfrm>
            <a:off x="415930" y="1124744"/>
            <a:ext cx="8142909" cy="4256931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utilizó el Marco Teórico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como un soporte.</a:t>
            </a:r>
          </a:p>
          <a:p>
            <a:pPr lvl="0" algn="just"/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encontró que los Cash Flow Netos proyectados son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positivos</a:t>
            </a:r>
          </a:p>
          <a:p>
            <a:pPr lvl="0" algn="just"/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determinó un rango mínimo de $2.236.323,34 a un rango máximo de $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6.004.515.51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83714" y="332186"/>
            <a:ext cx="56509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CONCLUSIONES</a:t>
            </a:r>
            <a:endParaRPr lang="es-ES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2373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156" y="258060"/>
            <a:ext cx="56886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RECOMENDACIONES</a:t>
            </a:r>
            <a:endParaRPr lang="es-ES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2 Pergamino horizontal"/>
          <p:cNvSpPr/>
          <p:nvPr/>
        </p:nvSpPr>
        <p:spPr>
          <a:xfrm>
            <a:off x="179156" y="404665"/>
            <a:ext cx="8568952" cy="6432376"/>
          </a:xfrm>
          <a:prstGeom prst="horizontalScroll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Que el ROE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sea mayor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 WACC. </a:t>
            </a: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le recomienda a la empresa considerar el planteamiento de Michael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Porter. </a:t>
            </a:r>
          </a:p>
          <a:p>
            <a:pPr lvl="0" algn="just"/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Fortalecer el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departamento comercial</a:t>
            </a:r>
          </a:p>
          <a:p>
            <a:pPr algn="just"/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Generar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liquidez</a:t>
            </a:r>
          </a:p>
          <a:p>
            <a:pPr algn="just"/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recomienda administrar de manera eficiente el capital de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trabajo.</a:t>
            </a:r>
          </a:p>
          <a:p>
            <a:pPr algn="just"/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Utilizar el resultado de la valoración como un elemento de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juicio.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5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http://www.acindec.com/images/compania/1.jpg"/>
          <p:cNvPicPr/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Rectángulo"/>
          <p:cNvSpPr/>
          <p:nvPr/>
        </p:nvSpPr>
        <p:spPr>
          <a:xfrm>
            <a:off x="359773" y="2924944"/>
            <a:ext cx="820891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C" sz="115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71010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293960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RESEÑA HISTÓRICA</a:t>
            </a:r>
            <a:endParaRPr lang="es-E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Elipse"/>
          <p:cNvSpPr/>
          <p:nvPr/>
        </p:nvSpPr>
        <p:spPr>
          <a:xfrm>
            <a:off x="3059832" y="788996"/>
            <a:ext cx="2592288" cy="144016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Empresa fundada en 1979 con el nombre de Meiplem Ecuatoriana S.A. 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Elipse"/>
          <p:cNvSpPr/>
          <p:nvPr/>
        </p:nvSpPr>
        <p:spPr>
          <a:xfrm>
            <a:off x="6088631" y="1693608"/>
            <a:ext cx="2304256" cy="12961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1990 toma el nombre de ACINDEC S.A. 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6088630" y="3291912"/>
            <a:ext cx="2659833" cy="171142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En unión entre el Eco. Guido Morales , Sr. Manuel Tello,  Ing. Diego Pinto y el Sr. Héctor Salvador. 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3059832" y="5003335"/>
            <a:ext cx="2592288" cy="14401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inicio con un capital de $4.539.000 sucres  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395536" y="3717032"/>
            <a:ext cx="2664296" cy="128630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 actividad principal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179512" y="1863373"/>
            <a:ext cx="3168352" cy="156562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alimentos y bebidas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productos l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cteos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petr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óleo </a:t>
            </a:r>
          </a:p>
          <a:p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química y farmacia</a:t>
            </a:r>
          </a:p>
          <a:p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  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9 Conector recto de flecha"/>
          <p:cNvCxnSpPr>
            <a:stCxn id="3" idx="6"/>
            <a:endCxn id="4" idx="0"/>
          </p:cNvCxnSpPr>
          <p:nvPr/>
        </p:nvCxnSpPr>
        <p:spPr>
          <a:xfrm>
            <a:off x="5652120" y="1509076"/>
            <a:ext cx="1588639" cy="18453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>
            <a:stCxn id="4" idx="4"/>
            <a:endCxn id="5" idx="0"/>
          </p:cNvCxnSpPr>
          <p:nvPr/>
        </p:nvCxnSpPr>
        <p:spPr>
          <a:xfrm>
            <a:off x="7240759" y="2989752"/>
            <a:ext cx="177788" cy="30216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>
            <a:stCxn id="5" idx="4"/>
            <a:endCxn id="6" idx="6"/>
          </p:cNvCxnSpPr>
          <p:nvPr/>
        </p:nvCxnSpPr>
        <p:spPr>
          <a:xfrm flipH="1">
            <a:off x="5652120" y="5003336"/>
            <a:ext cx="1766427" cy="72007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>
            <a:stCxn id="6" idx="2"/>
            <a:endCxn id="7" idx="4"/>
          </p:cNvCxnSpPr>
          <p:nvPr/>
        </p:nvCxnSpPr>
        <p:spPr>
          <a:xfrm flipH="1" flipV="1">
            <a:off x="1727684" y="5003335"/>
            <a:ext cx="1332148" cy="72008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>
            <a:stCxn id="7" idx="0"/>
            <a:endCxn id="8" idx="4"/>
          </p:cNvCxnSpPr>
          <p:nvPr/>
        </p:nvCxnSpPr>
        <p:spPr>
          <a:xfrm flipV="1">
            <a:off x="1727684" y="3429000"/>
            <a:ext cx="36004" cy="28803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>
            <a:stCxn id="8" idx="0"/>
            <a:endCxn id="3" idx="2"/>
          </p:cNvCxnSpPr>
          <p:nvPr/>
        </p:nvCxnSpPr>
        <p:spPr>
          <a:xfrm flipV="1">
            <a:off x="1763688" y="1509076"/>
            <a:ext cx="1296144" cy="35429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891" y="2197235"/>
            <a:ext cx="3002341" cy="29094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48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6498" y="93853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ANALISIS FODA</a:t>
            </a:r>
            <a:endParaRPr lang="es-E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6499" y="555517"/>
            <a:ext cx="4271486" cy="33385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FORTALEZAS</a:t>
            </a:r>
            <a:endParaRPr lang="es-ES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Ø"/>
            </a:pPr>
            <a:r>
              <a:rPr lang="es-E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Capacidad </a:t>
            </a:r>
            <a:r>
              <a:rPr lang="es-E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física con una gran planta industrial  de fabricación y montaje de </a:t>
            </a:r>
            <a:r>
              <a:rPr lang="es-E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maquinaria</a:t>
            </a:r>
          </a:p>
          <a:p>
            <a:pPr marL="171450" lvl="0" indent="-171450" algn="just">
              <a:buFont typeface="Wingdings" panose="05000000000000000000" pitchFamily="2" charset="2"/>
              <a:buChar char="Ø"/>
            </a:pPr>
            <a:r>
              <a:rPr lang="es-E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Cuenta </a:t>
            </a:r>
            <a:r>
              <a:rPr lang="es-E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certificaciones nacionales e </a:t>
            </a:r>
            <a:r>
              <a:rPr lang="es-E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internacionales.</a:t>
            </a:r>
          </a:p>
          <a:p>
            <a:pPr marL="171450" lvl="0" indent="-171450" algn="just">
              <a:buFont typeface="Wingdings" panose="05000000000000000000" pitchFamily="2" charset="2"/>
              <a:buChar char="Ø"/>
            </a:pPr>
            <a:r>
              <a:rPr lang="es-E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Experiencia </a:t>
            </a:r>
            <a:r>
              <a:rPr lang="es-E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la fabricación e instalación de equipos que abastecen a los diferentes tipos de </a:t>
            </a:r>
            <a:r>
              <a:rPr lang="es-E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industria.</a:t>
            </a:r>
          </a:p>
          <a:p>
            <a:pPr marL="171450" lvl="0" indent="-171450" algn="just">
              <a:buFont typeface="Wingdings" panose="05000000000000000000" pitchFamily="2" charset="2"/>
              <a:buChar char="Ø"/>
            </a:pPr>
            <a:r>
              <a:rPr lang="es-E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Selección </a:t>
            </a:r>
            <a:r>
              <a:rPr lang="es-E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personal altamente calificado para desempeñar las diferentes </a:t>
            </a:r>
            <a:r>
              <a:rPr lang="es-E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funciones.</a:t>
            </a:r>
            <a:endParaRPr lang="es-E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427984" y="555517"/>
            <a:ext cx="4392488" cy="3308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OPORTUNIDADES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E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Poca competencia </a:t>
            </a:r>
            <a:endParaRPr lang="es-ES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E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demanda </a:t>
            </a:r>
            <a:r>
              <a:rPr lang="es-E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el sector industrial por proyectos impulsados por el Estado </a:t>
            </a:r>
            <a:endParaRPr lang="es-ES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E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Clientes estratégicos garantizan </a:t>
            </a:r>
            <a:r>
              <a:rPr lang="es-E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equilibrio financiero</a:t>
            </a:r>
            <a:r>
              <a:rPr lang="es-E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E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Economía </a:t>
            </a:r>
            <a:r>
              <a:rPr lang="es-E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dinámica determinado por el gasto público e inversión en el sector </a:t>
            </a:r>
            <a:r>
              <a:rPr lang="es-E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E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Desarrollo </a:t>
            </a:r>
            <a:r>
              <a:rPr lang="es-E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nuevas tecnologías incrementa la capacidad de </a:t>
            </a:r>
            <a:r>
              <a:rPr lang="es-E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producción</a:t>
            </a:r>
            <a:endParaRPr lang="es-E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427984" y="3894050"/>
            <a:ext cx="4392487" cy="2847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AMENAZAS</a:t>
            </a:r>
          </a:p>
          <a:p>
            <a:pPr lvl="0" algn="just"/>
            <a:endParaRPr lang="es-ES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E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Restricción </a:t>
            </a:r>
            <a:r>
              <a:rPr lang="es-E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las </a:t>
            </a:r>
            <a:r>
              <a:rPr lang="es-E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importaciones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E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Reducción </a:t>
            </a:r>
            <a:r>
              <a:rPr lang="es-E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inversión extranjera en el país</a:t>
            </a:r>
            <a:r>
              <a:rPr lang="es-E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E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Proveedores </a:t>
            </a:r>
            <a:r>
              <a:rPr lang="es-E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locales no cubren todas las necesidades de ACINDEC en lo que se refiere a la materia prima por lo que dificulta los tiempos de entrega.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56498" y="3894050"/>
            <a:ext cx="4271487" cy="2847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DEBILIDADES</a:t>
            </a:r>
            <a:endParaRPr lang="es-ES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E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Difícil transportación de equipos de gran peso y volumen a su lugar de destino</a:t>
            </a:r>
            <a:r>
              <a:rPr lang="es-E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E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Falta </a:t>
            </a:r>
            <a:r>
              <a:rPr lang="es-E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capital de trabajo para tener una mayor producción de productos metalmecánicos para ofertar en el mercado ecuatoriano. </a:t>
            </a:r>
            <a:endParaRPr lang="es-ES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Iliquidez de la empresa</a:t>
            </a:r>
            <a:endParaRPr lang="es-ES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 </a:t>
            </a:r>
            <a:r>
              <a:rPr lang="es-E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marketing escaso para impulsar las ventas de </a:t>
            </a:r>
            <a:r>
              <a:rPr lang="es-E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equipos y plantas industriales en el mercado. </a:t>
            </a:r>
            <a:endParaRPr lang="es-E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60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260648"/>
            <a:ext cx="37000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32625" y="1052736"/>
            <a:ext cx="5661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todos de Valoración de empresas</a:t>
            </a:r>
            <a:endParaRPr lang="es-ES" sz="28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767214612"/>
              </p:ext>
            </p:extLst>
          </p:nvPr>
        </p:nvGraphicFramePr>
        <p:xfrm>
          <a:off x="1475656" y="1944571"/>
          <a:ext cx="6604522" cy="4253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https://encrypted-tbn0.gstatic.com/images?q=tbn:ANd9GcQEBJJK89AYbEHHiSuCoidCB_lO7s_a0waFYh9syLRgoM7ckKHJ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42180"/>
            <a:ext cx="1728192" cy="108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1.gstatic.com/images?q=tbn:ANd9GcTlFfLO5yLr_F5jHBYHKxDoJ4uOkcCk_flPDcmP2aKJWzMuv-b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077" y="2010177"/>
            <a:ext cx="1586437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2.gstatic.com/images?q=tbn:ANd9GcTCGFgu-IFj4nFAfD11AHi8UUFL24ew1fAB934z4sOLOZlLMe1S4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580" y="4293096"/>
            <a:ext cx="156693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2.gstatic.com/images?q=tbn:ANd9GcRWaMfUMPggMhzHWa2o35OL1eIEAi3rafxWAoTTdwCcQ6Qic2OXS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796" y="1986838"/>
            <a:ext cx="1674617" cy="122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46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18" y="233201"/>
            <a:ext cx="5661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todos de Valoración de empresas</a:t>
            </a:r>
            <a:endParaRPr lang="es-ES" sz="28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Conector fuera de página"/>
          <p:cNvSpPr/>
          <p:nvPr/>
        </p:nvSpPr>
        <p:spPr>
          <a:xfrm>
            <a:off x="251518" y="1322766"/>
            <a:ext cx="2016226" cy="1296144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METODOS ESTÁTICOS </a:t>
            </a:r>
            <a:endParaRPr lang="es-ES" b="1" dirty="0"/>
          </a:p>
        </p:txBody>
      </p:sp>
      <p:sp>
        <p:nvSpPr>
          <p:cNvPr id="8" name="7 Conector fuera de página"/>
          <p:cNvSpPr/>
          <p:nvPr/>
        </p:nvSpPr>
        <p:spPr>
          <a:xfrm>
            <a:off x="251518" y="3951058"/>
            <a:ext cx="2016226" cy="1296144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METODOS DINÁMICOS </a:t>
            </a:r>
            <a:endParaRPr lang="es-ES" b="1" dirty="0"/>
          </a:p>
        </p:txBody>
      </p:sp>
      <p:sp>
        <p:nvSpPr>
          <p:cNvPr id="11" name="10 Proceso alternativo"/>
          <p:cNvSpPr/>
          <p:nvPr/>
        </p:nvSpPr>
        <p:spPr>
          <a:xfrm>
            <a:off x="2555777" y="1052736"/>
            <a:ext cx="6131442" cy="230425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Determinan el valor de la empresa a través de la estimación del valor del patrimonio.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No tienen en cuenta el futuro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tienen en cuenta las oportunidades de crecimiento.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Omite la reacci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 de competencia y el comportamiento de mercado.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Proceso alternativo"/>
          <p:cNvSpPr/>
          <p:nvPr/>
        </p:nvSpPr>
        <p:spPr>
          <a:xfrm>
            <a:off x="2555777" y="3717032"/>
            <a:ext cx="6131442" cy="2664296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Valoran el futuro de la empresa partiendo de la situación actual.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Tienen en cuenta el nivel de riesgo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Sirve para valorar todo tipo de empresa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Consideran el riesgo de la obtención de los flujos de caja futuros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Dos métodos principales.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15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de nube"/>
          <p:cNvSpPr/>
          <p:nvPr/>
        </p:nvSpPr>
        <p:spPr>
          <a:xfrm>
            <a:off x="539552" y="185873"/>
            <a:ext cx="5472608" cy="1296144"/>
          </a:xfrm>
          <a:prstGeom prst="cloudCallout">
            <a:avLst>
              <a:gd name="adj1" fmla="val -13186"/>
              <a:gd name="adj2" fmla="val 5715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Flujos de Caja Descontados 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Pergamino horizontal"/>
          <p:cNvSpPr/>
          <p:nvPr/>
        </p:nvSpPr>
        <p:spPr>
          <a:xfrm>
            <a:off x="332268" y="1340768"/>
            <a:ext cx="8136904" cy="3099111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Para realizar este m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étodo  se deben relizar los siguientes pasos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Determinar los Flujos de Caja </a:t>
            </a:r>
          </a:p>
          <a:p>
            <a:pPr marL="342900" indent="-342900" algn="just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Determinar WACC</a:t>
            </a:r>
          </a:p>
          <a:p>
            <a:pPr marL="342900" indent="-342900" algn="just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Determinar el valor actual de los Flujos de caja proyectados</a:t>
            </a:r>
          </a:p>
          <a:p>
            <a:pPr marL="342900" indent="-342900" algn="just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Cálculo del valor perpetuo </a:t>
            </a:r>
          </a:p>
          <a:p>
            <a:pPr marL="342900" indent="-342900" algn="just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Valor actual del Flujo de caja perpetuo. </a:t>
            </a:r>
          </a:p>
          <a:p>
            <a:pPr marL="342900" indent="-342900" algn="just">
              <a:buAutoNum type="arabicPeriod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Llamada de nube"/>
          <p:cNvSpPr/>
          <p:nvPr/>
        </p:nvSpPr>
        <p:spPr>
          <a:xfrm>
            <a:off x="0" y="4581128"/>
            <a:ext cx="2483768" cy="1037991"/>
          </a:xfrm>
          <a:prstGeom prst="cloudCallout">
            <a:avLst>
              <a:gd name="adj1" fmla="val -12686"/>
              <a:gd name="adj2" fmla="val 4514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Dividendos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Pergamino horizontal"/>
          <p:cNvSpPr/>
          <p:nvPr/>
        </p:nvSpPr>
        <p:spPr>
          <a:xfrm>
            <a:off x="2483768" y="4005064"/>
            <a:ext cx="6336704" cy="2852936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 un flujo neto para el accionista y por lo tanto es después de la retribución de la deuda.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 utiliza generalmente para empresas maduras o financieras  que pagan dividendos.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 se utiliza para Pymes.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 valor de las acciones de una empresa es igual a la suma de sus infinitos dividendos descontados Ke.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85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onector fuera de página"/>
          <p:cNvSpPr/>
          <p:nvPr/>
        </p:nvSpPr>
        <p:spPr>
          <a:xfrm>
            <a:off x="297424" y="353558"/>
            <a:ext cx="2016226" cy="1296144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METODOS COMPUESTOS  </a:t>
            </a:r>
            <a:endParaRPr lang="es-ES" b="1" dirty="0"/>
          </a:p>
        </p:txBody>
      </p:sp>
      <p:sp>
        <p:nvSpPr>
          <p:cNvPr id="3" name="2 Proceso alternativo"/>
          <p:cNvSpPr/>
          <p:nvPr/>
        </p:nvSpPr>
        <p:spPr>
          <a:xfrm>
            <a:off x="2380927" y="370117"/>
            <a:ext cx="5400600" cy="9059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Incorporan una parte est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ática y otra dinámica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4 Conector recto"/>
          <p:cNvCxnSpPr>
            <a:stCxn id="3" idx="2"/>
          </p:cNvCxnSpPr>
          <p:nvPr/>
        </p:nvCxnSpPr>
        <p:spPr>
          <a:xfrm>
            <a:off x="5081227" y="1276017"/>
            <a:ext cx="0" cy="373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2051720" y="1649702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2051720" y="1649702"/>
            <a:ext cx="0" cy="339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8388424" y="1649702"/>
            <a:ext cx="0" cy="339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1547664" y="198884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Estática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7174630" y="1988840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Dinámica</a:t>
            </a:r>
            <a:endParaRPr lang="es-ES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899592" y="2358172"/>
            <a:ext cx="2232248" cy="9268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 smtClean="0"/>
              <a:t>Valorar el activo neto real de la empresa</a:t>
            </a:r>
            <a:endParaRPr lang="es-ES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6315988" y="2358172"/>
            <a:ext cx="2376264" cy="11428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Corresponde al fondo de comercio </a:t>
            </a:r>
            <a:endParaRPr lang="es-ES" dirty="0"/>
          </a:p>
        </p:txBody>
      </p:sp>
      <p:sp>
        <p:nvSpPr>
          <p:cNvPr id="20" name="19 Elipse"/>
          <p:cNvSpPr/>
          <p:nvPr/>
        </p:nvSpPr>
        <p:spPr>
          <a:xfrm>
            <a:off x="3203848" y="2996952"/>
            <a:ext cx="2805577" cy="10081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Valoran globalmente a la empresa </a:t>
            </a:r>
            <a:endParaRPr lang="es-ES" dirty="0"/>
          </a:p>
        </p:txBody>
      </p:sp>
      <p:cxnSp>
        <p:nvCxnSpPr>
          <p:cNvPr id="22" name="21 Conector recto de flecha"/>
          <p:cNvCxnSpPr>
            <a:stCxn id="18" idx="2"/>
            <a:endCxn id="20" idx="2"/>
          </p:cNvCxnSpPr>
          <p:nvPr/>
        </p:nvCxnSpPr>
        <p:spPr>
          <a:xfrm>
            <a:off x="2015716" y="3284984"/>
            <a:ext cx="1188132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>
            <a:stCxn id="19" idx="2"/>
            <a:endCxn id="20" idx="6"/>
          </p:cNvCxnSpPr>
          <p:nvPr/>
        </p:nvCxnSpPr>
        <p:spPr>
          <a:xfrm flipH="1">
            <a:off x="6009425" y="3501008"/>
            <a:ext cx="149469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24 Conector fuera de página"/>
          <p:cNvSpPr/>
          <p:nvPr/>
        </p:nvSpPr>
        <p:spPr>
          <a:xfrm>
            <a:off x="364701" y="4365104"/>
            <a:ext cx="2016226" cy="1296144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METODOS MÚLTIPLES  </a:t>
            </a:r>
            <a:endParaRPr lang="es-ES" b="1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2857532" y="4687059"/>
            <a:ext cx="3899240" cy="65223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trata de encontrar  ratios de valor representativos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70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5126</TotalTime>
  <Words>2092</Words>
  <Application>Microsoft Office PowerPoint</Application>
  <PresentationFormat>Presentación en pantalla (4:3)</PresentationFormat>
  <Paragraphs>853</Paragraphs>
  <Slides>33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5" baseType="lpstr">
      <vt:lpstr>Mirador</vt:lpstr>
      <vt:lpstr>Ecuación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219</cp:revision>
  <dcterms:created xsi:type="dcterms:W3CDTF">2014-02-18T16:59:52Z</dcterms:created>
  <dcterms:modified xsi:type="dcterms:W3CDTF">2014-04-07T22:02:02Z</dcterms:modified>
</cp:coreProperties>
</file>