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8" r:id="rId4"/>
    <p:sldId id="267" r:id="rId5"/>
    <p:sldId id="295" r:id="rId6"/>
    <p:sldId id="296" r:id="rId7"/>
    <p:sldId id="298" r:id="rId8"/>
    <p:sldId id="297" r:id="rId9"/>
    <p:sldId id="281" r:id="rId10"/>
    <p:sldId id="282" r:id="rId11"/>
    <p:sldId id="283" r:id="rId12"/>
    <p:sldId id="284" r:id="rId13"/>
    <p:sldId id="299" r:id="rId14"/>
    <p:sldId id="300" r:id="rId15"/>
    <p:sldId id="301" r:id="rId16"/>
    <p:sldId id="302" r:id="rId17"/>
    <p:sldId id="303" r:id="rId18"/>
    <p:sldId id="263" r:id="rId19"/>
    <p:sldId id="270" r:id="rId20"/>
    <p:sldId id="285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65" r:id="rId29"/>
    <p:sldId id="275" r:id="rId30"/>
    <p:sldId id="274" r:id="rId31"/>
    <p:sldId id="266" r:id="rId32"/>
    <p:sldId id="276" r:id="rId33"/>
    <p:sldId id="277" r:id="rId34"/>
    <p:sldId id="268" r:id="rId35"/>
    <p:sldId id="269" r:id="rId36"/>
    <p:sldId id="30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896" autoAdjust="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rsonal\Documents\DIANA%20BENITES\tesis\analisis%20financiero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Escenarios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'Hoja1 (2)'!$X$89</c:f>
              <c:strCache>
                <c:ptCount val="1"/>
                <c:pt idx="0">
                  <c:v>Optimista1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'Hoja1 (2)'!$Y$88:$AC$88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xVal>
          <c:yVal>
            <c:numRef>
              <c:f>'Hoja1 (2)'!$Y$89:$AC$89</c:f>
              <c:numCache>
                <c:formatCode>General</c:formatCode>
                <c:ptCount val="5"/>
                <c:pt idx="0">
                  <c:v>-58111</c:v>
                </c:pt>
                <c:pt idx="1">
                  <c:v>52907.321899999995</c:v>
                </c:pt>
                <c:pt idx="2">
                  <c:v>79935.544260999988</c:v>
                </c:pt>
                <c:pt idx="3">
                  <c:v>112099.12887058999</c:v>
                </c:pt>
                <c:pt idx="4">
                  <c:v>150373.79455600207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'Hoja1 (2)'!$X$90</c:f>
              <c:strCache>
                <c:ptCount val="1"/>
                <c:pt idx="0">
                  <c:v>Pesimista 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'Hoja1 (2)'!$Y$88:$AC$88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xVal>
          <c:yVal>
            <c:numRef>
              <c:f>'Hoja1 (2)'!$Y$90:$AC$90</c:f>
              <c:numCache>
                <c:formatCode>General</c:formatCode>
                <c:ptCount val="5"/>
                <c:pt idx="0">
                  <c:v>-58111</c:v>
                </c:pt>
                <c:pt idx="1">
                  <c:v>21259.881999999998</c:v>
                </c:pt>
                <c:pt idx="2">
                  <c:v>11431.769199999995</c:v>
                </c:pt>
                <c:pt idx="3">
                  <c:v>620.84511999999813</c:v>
                </c:pt>
                <c:pt idx="4">
                  <c:v>-11271.171367999996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'Hoja1 (2)'!$X$91</c:f>
              <c:strCache>
                <c:ptCount val="1"/>
                <c:pt idx="0">
                  <c:v>Optimista 2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'Hoja1 (2)'!$Y$88:$AC$88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xVal>
          <c:yVal>
            <c:numRef>
              <c:f>'Hoja1 (2)'!$Y$91:$AC$91</c:f>
              <c:numCache>
                <c:formatCode>General</c:formatCode>
                <c:ptCount val="5"/>
                <c:pt idx="0">
                  <c:v>-58111</c:v>
                </c:pt>
                <c:pt idx="1">
                  <c:v>45168.084000000003</c:v>
                </c:pt>
                <c:pt idx="2">
                  <c:v>64029.813599999994</c:v>
                </c:pt>
                <c:pt idx="3">
                  <c:v>87646.700400000002</c:v>
                </c:pt>
                <c:pt idx="4">
                  <c:v>117068.05696800002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'Hoja1 (2)'!$X$92</c:f>
              <c:strCache>
                <c:ptCount val="1"/>
                <c:pt idx="0">
                  <c:v>Pesimista 2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'Hoja1 (2)'!$Y$88:$AC$88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xVal>
          <c:yVal>
            <c:numRef>
              <c:f>'Hoja1 (2)'!$Y$92:$AC$92</c:f>
              <c:numCache>
                <c:formatCode>General</c:formatCode>
                <c:ptCount val="5"/>
                <c:pt idx="0">
                  <c:v>-58111</c:v>
                </c:pt>
                <c:pt idx="1">
                  <c:v>9305.7810000000027</c:v>
                </c:pt>
                <c:pt idx="2">
                  <c:v>-11281.022700000001</c:v>
                </c:pt>
                <c:pt idx="3">
                  <c:v>-31774.768589999992</c:v>
                </c:pt>
                <c:pt idx="4">
                  <c:v>-52381.324706999992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411840"/>
        <c:axId val="77413760"/>
      </c:scatterChart>
      <c:valAx>
        <c:axId val="77411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413760"/>
        <c:crosses val="autoZero"/>
        <c:crossBetween val="midCat"/>
      </c:valAx>
      <c:valAx>
        <c:axId val="7741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7411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CF9FD-AE94-4326-978D-152E662F3490}" type="doc">
      <dgm:prSet loTypeId="urn:microsoft.com/office/officeart/2008/layout/AscendingPictureAccentProces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F6862AE-5B13-413A-8C8A-C1BB57B70C6B}">
      <dgm:prSet phldrT="[Texto]"/>
      <dgm:spPr/>
      <dgm:t>
        <a:bodyPr/>
        <a:lstStyle/>
        <a:p>
          <a:r>
            <a:rPr lang="es-EC" dirty="0" smtClean="0"/>
            <a:t>Reparación de maquinaria agrícola </a:t>
          </a:r>
          <a:endParaRPr lang="es-EC" dirty="0"/>
        </a:p>
      </dgm:t>
    </dgm:pt>
    <dgm:pt modelId="{A72D93E5-8323-4A21-9DF2-B810DA8038B6}" type="parTrans" cxnId="{C9119264-6F75-413F-B813-4F969051B48F}">
      <dgm:prSet/>
      <dgm:spPr/>
      <dgm:t>
        <a:bodyPr/>
        <a:lstStyle/>
        <a:p>
          <a:endParaRPr lang="es-EC"/>
        </a:p>
      </dgm:t>
    </dgm:pt>
    <dgm:pt modelId="{9382B761-D005-4A2F-B7B2-29AD950B6340}" type="sibTrans" cxnId="{C9119264-6F75-413F-B813-4F969051B48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/>
        </a:p>
      </dgm:t>
    </dgm:pt>
    <dgm:pt modelId="{E57BE5E5-AF73-4C99-A505-764E808CAAA9}">
      <dgm:prSet phldrT="[Texto]"/>
      <dgm:spPr/>
      <dgm:t>
        <a:bodyPr/>
        <a:lstStyle/>
        <a:p>
          <a:r>
            <a:rPr lang="es-EC" dirty="0" smtClean="0"/>
            <a:t>Construcción  de maquinaria agrícola</a:t>
          </a:r>
          <a:endParaRPr lang="es-EC" dirty="0"/>
        </a:p>
      </dgm:t>
    </dgm:pt>
    <dgm:pt modelId="{E5FD72EF-4B46-4267-B74B-A084E0F30678}" type="parTrans" cxnId="{52BBA755-0D7A-4C46-8ED5-7C928E9FFF09}">
      <dgm:prSet/>
      <dgm:spPr/>
      <dgm:t>
        <a:bodyPr/>
        <a:lstStyle/>
        <a:p>
          <a:endParaRPr lang="es-EC"/>
        </a:p>
      </dgm:t>
    </dgm:pt>
    <dgm:pt modelId="{7059BC06-1CDC-4283-AC0F-34DB45FB213C}" type="sibTrans" cxnId="{52BBA755-0D7A-4C46-8ED5-7C928E9FFF0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C"/>
        </a:p>
      </dgm:t>
    </dgm:pt>
    <dgm:pt modelId="{37C56FCD-27A0-49C0-8E2D-F8E39D3DBFB3}" type="pres">
      <dgm:prSet presAssocID="{EB0CF9FD-AE94-4326-978D-152E662F34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C9254F79-9A43-45EF-BD2C-6C2C0E6EDA6D}" type="pres">
      <dgm:prSet presAssocID="{EB0CF9FD-AE94-4326-978D-152E662F3490}" presName="dot1" presStyleLbl="alignNode1" presStyleIdx="0" presStyleCnt="10"/>
      <dgm:spPr/>
    </dgm:pt>
    <dgm:pt modelId="{A58A0FFC-A195-4131-BC2C-269CC0858D90}" type="pres">
      <dgm:prSet presAssocID="{EB0CF9FD-AE94-4326-978D-152E662F3490}" presName="dot2" presStyleLbl="alignNode1" presStyleIdx="1" presStyleCnt="10"/>
      <dgm:spPr/>
    </dgm:pt>
    <dgm:pt modelId="{CD049148-2EFA-44E2-9791-BF6445DAF520}" type="pres">
      <dgm:prSet presAssocID="{EB0CF9FD-AE94-4326-978D-152E662F3490}" presName="dot3" presStyleLbl="alignNode1" presStyleIdx="2" presStyleCnt="10"/>
      <dgm:spPr/>
    </dgm:pt>
    <dgm:pt modelId="{4DA8FEEF-F87A-49C7-B8C6-D3829C1E6494}" type="pres">
      <dgm:prSet presAssocID="{EB0CF9FD-AE94-4326-978D-152E662F3490}" presName="dotArrow1" presStyleLbl="alignNode1" presStyleIdx="3" presStyleCnt="10"/>
      <dgm:spPr/>
    </dgm:pt>
    <dgm:pt modelId="{D78A2D36-EEA0-4DDE-BFD7-EDB2695CC8D9}" type="pres">
      <dgm:prSet presAssocID="{EB0CF9FD-AE94-4326-978D-152E662F3490}" presName="dotArrow2" presStyleLbl="alignNode1" presStyleIdx="4" presStyleCnt="10"/>
      <dgm:spPr/>
    </dgm:pt>
    <dgm:pt modelId="{FD156319-0147-4773-9EC0-24BD321E95D7}" type="pres">
      <dgm:prSet presAssocID="{EB0CF9FD-AE94-4326-978D-152E662F3490}" presName="dotArrow3" presStyleLbl="alignNode1" presStyleIdx="5" presStyleCnt="10"/>
      <dgm:spPr/>
    </dgm:pt>
    <dgm:pt modelId="{D619181F-A8FD-492E-B309-093C1E298A1D}" type="pres">
      <dgm:prSet presAssocID="{EB0CF9FD-AE94-4326-978D-152E662F3490}" presName="dotArrow4" presStyleLbl="alignNode1" presStyleIdx="6" presStyleCnt="10"/>
      <dgm:spPr/>
    </dgm:pt>
    <dgm:pt modelId="{BCA9E0E6-2E21-446C-8D7A-07CADA41675F}" type="pres">
      <dgm:prSet presAssocID="{EB0CF9FD-AE94-4326-978D-152E662F3490}" presName="dotArrow5" presStyleLbl="alignNode1" presStyleIdx="7" presStyleCnt="10"/>
      <dgm:spPr/>
    </dgm:pt>
    <dgm:pt modelId="{F98BC9BD-4E8A-4528-80E2-0998A652C500}" type="pres">
      <dgm:prSet presAssocID="{EB0CF9FD-AE94-4326-978D-152E662F3490}" presName="dotArrow6" presStyleLbl="alignNode1" presStyleIdx="8" presStyleCnt="10"/>
      <dgm:spPr/>
    </dgm:pt>
    <dgm:pt modelId="{EFBB1493-07BB-4DDE-A73E-2D1C3C4CFC04}" type="pres">
      <dgm:prSet presAssocID="{EB0CF9FD-AE94-4326-978D-152E662F3490}" presName="dotArrow7" presStyleLbl="alignNode1" presStyleIdx="9" presStyleCnt="10"/>
      <dgm:spPr/>
    </dgm:pt>
    <dgm:pt modelId="{1389625A-8A90-4EC3-AB99-E87276F79382}" type="pres">
      <dgm:prSet presAssocID="{5F6862AE-5B13-413A-8C8A-C1BB57B70C6B}" presName="parTx1" presStyleLbl="node1" presStyleIdx="0" presStyleCnt="2"/>
      <dgm:spPr/>
      <dgm:t>
        <a:bodyPr/>
        <a:lstStyle/>
        <a:p>
          <a:endParaRPr lang="es-EC"/>
        </a:p>
      </dgm:t>
    </dgm:pt>
    <dgm:pt modelId="{04B833B2-9EFD-4D77-9156-CBF3A27C91CB}" type="pres">
      <dgm:prSet presAssocID="{9382B761-D005-4A2F-B7B2-29AD950B6340}" presName="picture1" presStyleCnt="0"/>
      <dgm:spPr/>
    </dgm:pt>
    <dgm:pt modelId="{4EC63C02-4553-4EC4-8126-9B0A96E42D69}" type="pres">
      <dgm:prSet presAssocID="{9382B761-D005-4A2F-B7B2-29AD950B6340}" presName="imageRepeatNode" presStyleLbl="fgImgPlace1" presStyleIdx="0" presStyleCnt="2" custLinFactNeighborX="-47" custLinFactNeighborY="-2703"/>
      <dgm:spPr/>
      <dgm:t>
        <a:bodyPr/>
        <a:lstStyle/>
        <a:p>
          <a:endParaRPr lang="es-EC"/>
        </a:p>
      </dgm:t>
    </dgm:pt>
    <dgm:pt modelId="{07A09CC8-752F-40B6-A6F9-C89B9AB32E84}" type="pres">
      <dgm:prSet presAssocID="{E57BE5E5-AF73-4C99-A505-764E808CAAA9}" presName="parTx2" presStyleLbl="node1" presStyleIdx="1" presStyleCnt="2" custLinFactNeighborX="418"/>
      <dgm:spPr/>
      <dgm:t>
        <a:bodyPr/>
        <a:lstStyle/>
        <a:p>
          <a:endParaRPr lang="es-EC"/>
        </a:p>
      </dgm:t>
    </dgm:pt>
    <dgm:pt modelId="{15C31774-AE01-4C40-A94D-A2CF58EE312D}" type="pres">
      <dgm:prSet presAssocID="{7059BC06-1CDC-4283-AC0F-34DB45FB213C}" presName="picture2" presStyleCnt="0"/>
      <dgm:spPr/>
    </dgm:pt>
    <dgm:pt modelId="{60C9929D-39A4-4818-A28B-0129FEF35E82}" type="pres">
      <dgm:prSet presAssocID="{7059BC06-1CDC-4283-AC0F-34DB45FB213C}" presName="imageRepeatNode" presStyleLbl="fgImgPlace1" presStyleIdx="1" presStyleCnt="2"/>
      <dgm:spPr/>
      <dgm:t>
        <a:bodyPr/>
        <a:lstStyle/>
        <a:p>
          <a:endParaRPr lang="es-EC"/>
        </a:p>
      </dgm:t>
    </dgm:pt>
  </dgm:ptLst>
  <dgm:cxnLst>
    <dgm:cxn modelId="{EB2EA485-4C2B-4FAE-A717-96FF22BF0208}" type="presOf" srcId="{5F6862AE-5B13-413A-8C8A-C1BB57B70C6B}" destId="{1389625A-8A90-4EC3-AB99-E87276F79382}" srcOrd="0" destOrd="0" presId="urn:microsoft.com/office/officeart/2008/layout/AscendingPictureAccentProcess"/>
    <dgm:cxn modelId="{2BF1FC18-17D3-49BF-BE90-189231D97CE5}" type="presOf" srcId="{7059BC06-1CDC-4283-AC0F-34DB45FB213C}" destId="{60C9929D-39A4-4818-A28B-0129FEF35E82}" srcOrd="0" destOrd="0" presId="urn:microsoft.com/office/officeart/2008/layout/AscendingPictureAccentProcess"/>
    <dgm:cxn modelId="{52BBA755-0D7A-4C46-8ED5-7C928E9FFF09}" srcId="{EB0CF9FD-AE94-4326-978D-152E662F3490}" destId="{E57BE5E5-AF73-4C99-A505-764E808CAAA9}" srcOrd="1" destOrd="0" parTransId="{E5FD72EF-4B46-4267-B74B-A084E0F30678}" sibTransId="{7059BC06-1CDC-4283-AC0F-34DB45FB213C}"/>
    <dgm:cxn modelId="{4D9B4F5C-0CF4-4DA1-9413-8AA955536787}" type="presOf" srcId="{EB0CF9FD-AE94-4326-978D-152E662F3490}" destId="{37C56FCD-27A0-49C0-8E2D-F8E39D3DBFB3}" srcOrd="0" destOrd="0" presId="urn:microsoft.com/office/officeart/2008/layout/AscendingPictureAccentProcess"/>
    <dgm:cxn modelId="{C9119264-6F75-413F-B813-4F969051B48F}" srcId="{EB0CF9FD-AE94-4326-978D-152E662F3490}" destId="{5F6862AE-5B13-413A-8C8A-C1BB57B70C6B}" srcOrd="0" destOrd="0" parTransId="{A72D93E5-8323-4A21-9DF2-B810DA8038B6}" sibTransId="{9382B761-D005-4A2F-B7B2-29AD950B6340}"/>
    <dgm:cxn modelId="{82E23615-BF82-4F80-AC5F-D868B16BE7CE}" type="presOf" srcId="{9382B761-D005-4A2F-B7B2-29AD950B6340}" destId="{4EC63C02-4553-4EC4-8126-9B0A96E42D69}" srcOrd="0" destOrd="0" presId="urn:microsoft.com/office/officeart/2008/layout/AscendingPictureAccentProcess"/>
    <dgm:cxn modelId="{E340952E-18EB-41A6-8B00-9343DCF2DEAC}" type="presOf" srcId="{E57BE5E5-AF73-4C99-A505-764E808CAAA9}" destId="{07A09CC8-752F-40B6-A6F9-C89B9AB32E84}" srcOrd="0" destOrd="0" presId="urn:microsoft.com/office/officeart/2008/layout/AscendingPictureAccentProcess"/>
    <dgm:cxn modelId="{78C66792-35EC-4653-BBFC-BF9F876E6841}" type="presParOf" srcId="{37C56FCD-27A0-49C0-8E2D-F8E39D3DBFB3}" destId="{C9254F79-9A43-45EF-BD2C-6C2C0E6EDA6D}" srcOrd="0" destOrd="0" presId="urn:microsoft.com/office/officeart/2008/layout/AscendingPictureAccentProcess"/>
    <dgm:cxn modelId="{B4CD20B4-C8C1-4B31-9F03-63CE41531608}" type="presParOf" srcId="{37C56FCD-27A0-49C0-8E2D-F8E39D3DBFB3}" destId="{A58A0FFC-A195-4131-BC2C-269CC0858D90}" srcOrd="1" destOrd="0" presId="urn:microsoft.com/office/officeart/2008/layout/AscendingPictureAccentProcess"/>
    <dgm:cxn modelId="{FCD10106-4CC4-4787-ACCA-7543F61B835F}" type="presParOf" srcId="{37C56FCD-27A0-49C0-8E2D-F8E39D3DBFB3}" destId="{CD049148-2EFA-44E2-9791-BF6445DAF520}" srcOrd="2" destOrd="0" presId="urn:microsoft.com/office/officeart/2008/layout/AscendingPictureAccentProcess"/>
    <dgm:cxn modelId="{B115BBAE-CAC4-41D6-87A2-7D04AF19DADD}" type="presParOf" srcId="{37C56FCD-27A0-49C0-8E2D-F8E39D3DBFB3}" destId="{4DA8FEEF-F87A-49C7-B8C6-D3829C1E6494}" srcOrd="3" destOrd="0" presId="urn:microsoft.com/office/officeart/2008/layout/AscendingPictureAccentProcess"/>
    <dgm:cxn modelId="{3ED8F202-3522-459C-B6D4-C119D56530DC}" type="presParOf" srcId="{37C56FCD-27A0-49C0-8E2D-F8E39D3DBFB3}" destId="{D78A2D36-EEA0-4DDE-BFD7-EDB2695CC8D9}" srcOrd="4" destOrd="0" presId="urn:microsoft.com/office/officeart/2008/layout/AscendingPictureAccentProcess"/>
    <dgm:cxn modelId="{3993CA73-6E50-418E-B897-DA66758F084B}" type="presParOf" srcId="{37C56FCD-27A0-49C0-8E2D-F8E39D3DBFB3}" destId="{FD156319-0147-4773-9EC0-24BD321E95D7}" srcOrd="5" destOrd="0" presId="urn:microsoft.com/office/officeart/2008/layout/AscendingPictureAccentProcess"/>
    <dgm:cxn modelId="{DF160E00-3867-4B60-A39B-060C4D42B099}" type="presParOf" srcId="{37C56FCD-27A0-49C0-8E2D-F8E39D3DBFB3}" destId="{D619181F-A8FD-492E-B309-093C1E298A1D}" srcOrd="6" destOrd="0" presId="urn:microsoft.com/office/officeart/2008/layout/AscendingPictureAccentProcess"/>
    <dgm:cxn modelId="{F75C82DC-1EAF-47EC-B749-9AF3E9620F17}" type="presParOf" srcId="{37C56FCD-27A0-49C0-8E2D-F8E39D3DBFB3}" destId="{BCA9E0E6-2E21-446C-8D7A-07CADA41675F}" srcOrd="7" destOrd="0" presId="urn:microsoft.com/office/officeart/2008/layout/AscendingPictureAccentProcess"/>
    <dgm:cxn modelId="{F377CCFD-DCB6-4E43-A21F-8DABCC2CECC8}" type="presParOf" srcId="{37C56FCD-27A0-49C0-8E2D-F8E39D3DBFB3}" destId="{F98BC9BD-4E8A-4528-80E2-0998A652C500}" srcOrd="8" destOrd="0" presId="urn:microsoft.com/office/officeart/2008/layout/AscendingPictureAccentProcess"/>
    <dgm:cxn modelId="{B5C17A4B-5FB0-4C8E-B218-A2E2FD99C49C}" type="presParOf" srcId="{37C56FCD-27A0-49C0-8E2D-F8E39D3DBFB3}" destId="{EFBB1493-07BB-4DDE-A73E-2D1C3C4CFC04}" srcOrd="9" destOrd="0" presId="urn:microsoft.com/office/officeart/2008/layout/AscendingPictureAccentProcess"/>
    <dgm:cxn modelId="{F02A1EEE-0DC0-44BC-BD37-6C30A1D8AF18}" type="presParOf" srcId="{37C56FCD-27A0-49C0-8E2D-F8E39D3DBFB3}" destId="{1389625A-8A90-4EC3-AB99-E87276F79382}" srcOrd="10" destOrd="0" presId="urn:microsoft.com/office/officeart/2008/layout/AscendingPictureAccentProcess"/>
    <dgm:cxn modelId="{46A69F81-4275-4C85-8438-6BE9503D1188}" type="presParOf" srcId="{37C56FCD-27A0-49C0-8E2D-F8E39D3DBFB3}" destId="{04B833B2-9EFD-4D77-9156-CBF3A27C91CB}" srcOrd="11" destOrd="0" presId="urn:microsoft.com/office/officeart/2008/layout/AscendingPictureAccentProcess"/>
    <dgm:cxn modelId="{1A9C4B01-F7F2-4C36-8762-88605C77002F}" type="presParOf" srcId="{04B833B2-9EFD-4D77-9156-CBF3A27C91CB}" destId="{4EC63C02-4553-4EC4-8126-9B0A96E42D69}" srcOrd="0" destOrd="0" presId="urn:microsoft.com/office/officeart/2008/layout/AscendingPictureAccentProcess"/>
    <dgm:cxn modelId="{597AC9AB-7513-4F6B-A84D-450FCA83F002}" type="presParOf" srcId="{37C56FCD-27A0-49C0-8E2D-F8E39D3DBFB3}" destId="{07A09CC8-752F-40B6-A6F9-C89B9AB32E84}" srcOrd="12" destOrd="0" presId="urn:microsoft.com/office/officeart/2008/layout/AscendingPictureAccentProcess"/>
    <dgm:cxn modelId="{D5E0B080-44B2-4951-88BB-6AB1917FCFC9}" type="presParOf" srcId="{37C56FCD-27A0-49C0-8E2D-F8E39D3DBFB3}" destId="{15C31774-AE01-4C40-A94D-A2CF58EE312D}" srcOrd="13" destOrd="0" presId="urn:microsoft.com/office/officeart/2008/layout/AscendingPictureAccentProcess"/>
    <dgm:cxn modelId="{C6256AAB-9A76-43BD-B164-BEE40FB1A6D9}" type="presParOf" srcId="{15C31774-AE01-4C40-A94D-A2CF58EE312D}" destId="{60C9929D-39A4-4818-A28B-0129FEF35E8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A846B-644E-4A5F-97E7-119BAE1D364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0BBF43B-0AD5-42E3-A27C-1EED45F502F4}">
      <dgm:prSet phldrT="[Texto]"/>
      <dgm:spPr/>
      <dgm:t>
        <a:bodyPr/>
        <a:lstStyle/>
        <a:p>
          <a:r>
            <a:rPr lang="es-EC" dirty="0" smtClean="0"/>
            <a:t>Pequeños servicios en 1982</a:t>
          </a:r>
          <a:endParaRPr lang="es-EC" dirty="0"/>
        </a:p>
      </dgm:t>
    </dgm:pt>
    <dgm:pt modelId="{160A68CD-F593-4CE7-9667-D17EC3C18EF0}" type="parTrans" cxnId="{F4CED42D-5304-45B3-8B5B-8F23826FF870}">
      <dgm:prSet/>
      <dgm:spPr/>
      <dgm:t>
        <a:bodyPr/>
        <a:lstStyle/>
        <a:p>
          <a:endParaRPr lang="es-EC"/>
        </a:p>
      </dgm:t>
    </dgm:pt>
    <dgm:pt modelId="{0837504B-7442-4C30-81B7-BF5036FCC63B}" type="sibTrans" cxnId="{F4CED42D-5304-45B3-8B5B-8F23826FF870}">
      <dgm:prSet/>
      <dgm:spPr/>
      <dgm:t>
        <a:bodyPr/>
        <a:lstStyle/>
        <a:p>
          <a:endParaRPr lang="es-EC"/>
        </a:p>
      </dgm:t>
    </dgm:pt>
    <dgm:pt modelId="{CA0A6DE0-4519-4A96-90C6-1C1C06DEB89A}">
      <dgm:prSet phldrT="[Texto]"/>
      <dgm:spPr/>
      <dgm:t>
        <a:bodyPr/>
        <a:lstStyle/>
        <a:p>
          <a:r>
            <a:rPr lang="es-EC" dirty="0" smtClean="0"/>
            <a:t>Se consolida en 1985 como empresa unipersonal </a:t>
          </a:r>
          <a:endParaRPr lang="es-EC" dirty="0"/>
        </a:p>
      </dgm:t>
    </dgm:pt>
    <dgm:pt modelId="{A416C5C2-4EB6-48C4-9CC7-15A221BB047B}" type="parTrans" cxnId="{5729D4D5-52FB-4A06-A317-2E3FC2FDCD3E}">
      <dgm:prSet/>
      <dgm:spPr/>
      <dgm:t>
        <a:bodyPr/>
        <a:lstStyle/>
        <a:p>
          <a:endParaRPr lang="es-EC"/>
        </a:p>
      </dgm:t>
    </dgm:pt>
    <dgm:pt modelId="{244B6496-1095-4E09-8BD1-06359FF02E84}" type="sibTrans" cxnId="{5729D4D5-52FB-4A06-A317-2E3FC2FDCD3E}">
      <dgm:prSet/>
      <dgm:spPr/>
      <dgm:t>
        <a:bodyPr/>
        <a:lstStyle/>
        <a:p>
          <a:endParaRPr lang="es-EC"/>
        </a:p>
      </dgm:t>
    </dgm:pt>
    <dgm:pt modelId="{EFB114A5-61F3-4067-8647-FA444B326994}">
      <dgm:prSet phldrT="[Texto]"/>
      <dgm:spPr/>
      <dgm:t>
        <a:bodyPr/>
        <a:lstStyle/>
        <a:p>
          <a:r>
            <a:rPr lang="es-EC" dirty="0" smtClean="0"/>
            <a:t>En 1990 se incorpora la maquinaria </a:t>
          </a:r>
          <a:endParaRPr lang="es-EC" dirty="0"/>
        </a:p>
      </dgm:t>
    </dgm:pt>
    <dgm:pt modelId="{CB4F04C5-17F9-4B71-AF82-596434C9A1A6}" type="parTrans" cxnId="{1476BF84-F95B-4EAE-9873-D1B6EE1D558C}">
      <dgm:prSet/>
      <dgm:spPr/>
      <dgm:t>
        <a:bodyPr/>
        <a:lstStyle/>
        <a:p>
          <a:endParaRPr lang="es-EC"/>
        </a:p>
      </dgm:t>
    </dgm:pt>
    <dgm:pt modelId="{F413E36D-9826-4EBF-8203-94E761C3B65E}" type="sibTrans" cxnId="{1476BF84-F95B-4EAE-9873-D1B6EE1D558C}">
      <dgm:prSet/>
      <dgm:spPr/>
      <dgm:t>
        <a:bodyPr/>
        <a:lstStyle/>
        <a:p>
          <a:endParaRPr lang="es-EC"/>
        </a:p>
      </dgm:t>
    </dgm:pt>
    <dgm:pt modelId="{1009868A-ED20-4753-AA1C-999A7B881D49}" type="pres">
      <dgm:prSet presAssocID="{5EBA846B-644E-4A5F-97E7-119BAE1D364A}" presName="arrowDiagram" presStyleCnt="0">
        <dgm:presLayoutVars>
          <dgm:chMax val="5"/>
          <dgm:dir/>
          <dgm:resizeHandles val="exact"/>
        </dgm:presLayoutVars>
      </dgm:prSet>
      <dgm:spPr/>
    </dgm:pt>
    <dgm:pt modelId="{255B3B0D-521B-457C-9E2F-97B58A9A2254}" type="pres">
      <dgm:prSet presAssocID="{5EBA846B-644E-4A5F-97E7-119BAE1D364A}" presName="arrow" presStyleLbl="bgShp" presStyleIdx="0" presStyleCnt="1" custLinFactNeighborX="13230" custLinFactNeighborY="11123"/>
      <dgm:spPr/>
    </dgm:pt>
    <dgm:pt modelId="{32097151-567E-443A-A525-20973730A82E}" type="pres">
      <dgm:prSet presAssocID="{5EBA846B-644E-4A5F-97E7-119BAE1D364A}" presName="arrowDiagram3" presStyleCnt="0"/>
      <dgm:spPr/>
    </dgm:pt>
    <dgm:pt modelId="{AFE89A6F-501A-4D8D-8D3E-F3A16C08BCE2}" type="pres">
      <dgm:prSet presAssocID="{E0BBF43B-0AD5-42E3-A27C-1EED45F502F4}" presName="bullet3a" presStyleLbl="node1" presStyleIdx="0" presStyleCnt="3"/>
      <dgm:spPr/>
    </dgm:pt>
    <dgm:pt modelId="{097055E5-2C1B-41CE-B921-88919B346121}" type="pres">
      <dgm:prSet presAssocID="{E0BBF43B-0AD5-42E3-A27C-1EED45F502F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4D4FAC-3E9F-4139-A292-CAAE94EE7A1C}" type="pres">
      <dgm:prSet presAssocID="{CA0A6DE0-4519-4A96-90C6-1C1C06DEB89A}" presName="bullet3b" presStyleLbl="node1" presStyleIdx="1" presStyleCnt="3"/>
      <dgm:spPr/>
    </dgm:pt>
    <dgm:pt modelId="{7D99ACC3-AFA0-4B51-901E-7A008C75C77D}" type="pres">
      <dgm:prSet presAssocID="{CA0A6DE0-4519-4A96-90C6-1C1C06DEB89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7C4F84-A85E-4F6F-8CD8-B5CE6C557ABF}" type="pres">
      <dgm:prSet presAssocID="{EFB114A5-61F3-4067-8647-FA444B326994}" presName="bullet3c" presStyleLbl="node1" presStyleIdx="2" presStyleCnt="3" custLinFactNeighborX="68753" custLinFactNeighborY="83474"/>
      <dgm:spPr/>
    </dgm:pt>
    <dgm:pt modelId="{1F052367-BA1C-4B3E-8A98-208B4835E6B4}" type="pres">
      <dgm:prSet presAssocID="{EFB114A5-61F3-4067-8647-FA444B326994}" presName="textBox3c" presStyleLbl="revTx" presStyleIdx="2" presStyleCnt="3" custLinFactNeighborX="23400" custLinFactNeighborY="11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476BF84-F95B-4EAE-9873-D1B6EE1D558C}" srcId="{5EBA846B-644E-4A5F-97E7-119BAE1D364A}" destId="{EFB114A5-61F3-4067-8647-FA444B326994}" srcOrd="2" destOrd="0" parTransId="{CB4F04C5-17F9-4B71-AF82-596434C9A1A6}" sibTransId="{F413E36D-9826-4EBF-8203-94E761C3B65E}"/>
    <dgm:cxn modelId="{5729D4D5-52FB-4A06-A317-2E3FC2FDCD3E}" srcId="{5EBA846B-644E-4A5F-97E7-119BAE1D364A}" destId="{CA0A6DE0-4519-4A96-90C6-1C1C06DEB89A}" srcOrd="1" destOrd="0" parTransId="{A416C5C2-4EB6-48C4-9CC7-15A221BB047B}" sibTransId="{244B6496-1095-4E09-8BD1-06359FF02E84}"/>
    <dgm:cxn modelId="{49389B7D-6585-4F59-A3A7-359ABB6D7555}" type="presOf" srcId="{EFB114A5-61F3-4067-8647-FA444B326994}" destId="{1F052367-BA1C-4B3E-8A98-208B4835E6B4}" srcOrd="0" destOrd="0" presId="urn:microsoft.com/office/officeart/2005/8/layout/arrow2"/>
    <dgm:cxn modelId="{6BDF98E1-A5AE-47AF-B2A0-4BE1B28FD654}" type="presOf" srcId="{CA0A6DE0-4519-4A96-90C6-1C1C06DEB89A}" destId="{7D99ACC3-AFA0-4B51-901E-7A008C75C77D}" srcOrd="0" destOrd="0" presId="urn:microsoft.com/office/officeart/2005/8/layout/arrow2"/>
    <dgm:cxn modelId="{F4CED42D-5304-45B3-8B5B-8F23826FF870}" srcId="{5EBA846B-644E-4A5F-97E7-119BAE1D364A}" destId="{E0BBF43B-0AD5-42E3-A27C-1EED45F502F4}" srcOrd="0" destOrd="0" parTransId="{160A68CD-F593-4CE7-9667-D17EC3C18EF0}" sibTransId="{0837504B-7442-4C30-81B7-BF5036FCC63B}"/>
    <dgm:cxn modelId="{B3D4282D-78B6-43FA-8EB5-204FF4451D7E}" type="presOf" srcId="{5EBA846B-644E-4A5F-97E7-119BAE1D364A}" destId="{1009868A-ED20-4753-AA1C-999A7B881D49}" srcOrd="0" destOrd="0" presId="urn:microsoft.com/office/officeart/2005/8/layout/arrow2"/>
    <dgm:cxn modelId="{415DF286-0EA3-47E9-8704-DB4CC13FF4A7}" type="presOf" srcId="{E0BBF43B-0AD5-42E3-A27C-1EED45F502F4}" destId="{097055E5-2C1B-41CE-B921-88919B346121}" srcOrd="0" destOrd="0" presId="urn:microsoft.com/office/officeart/2005/8/layout/arrow2"/>
    <dgm:cxn modelId="{81DFBF4E-7A50-4E36-B7BE-AFD5B629AA33}" type="presParOf" srcId="{1009868A-ED20-4753-AA1C-999A7B881D49}" destId="{255B3B0D-521B-457C-9E2F-97B58A9A2254}" srcOrd="0" destOrd="0" presId="urn:microsoft.com/office/officeart/2005/8/layout/arrow2"/>
    <dgm:cxn modelId="{19BA18B0-7456-4513-B9FF-323DD335A8CC}" type="presParOf" srcId="{1009868A-ED20-4753-AA1C-999A7B881D49}" destId="{32097151-567E-443A-A525-20973730A82E}" srcOrd="1" destOrd="0" presId="urn:microsoft.com/office/officeart/2005/8/layout/arrow2"/>
    <dgm:cxn modelId="{AB2F015A-4501-4C3C-834F-7779CD616A0B}" type="presParOf" srcId="{32097151-567E-443A-A525-20973730A82E}" destId="{AFE89A6F-501A-4D8D-8D3E-F3A16C08BCE2}" srcOrd="0" destOrd="0" presId="urn:microsoft.com/office/officeart/2005/8/layout/arrow2"/>
    <dgm:cxn modelId="{6D051CDF-C354-476E-B6AE-BC95DFCDD8A3}" type="presParOf" srcId="{32097151-567E-443A-A525-20973730A82E}" destId="{097055E5-2C1B-41CE-B921-88919B346121}" srcOrd="1" destOrd="0" presId="urn:microsoft.com/office/officeart/2005/8/layout/arrow2"/>
    <dgm:cxn modelId="{E067FBB2-75DD-43BF-9F33-875F33353B72}" type="presParOf" srcId="{32097151-567E-443A-A525-20973730A82E}" destId="{AA4D4FAC-3E9F-4139-A292-CAAE94EE7A1C}" srcOrd="2" destOrd="0" presId="urn:microsoft.com/office/officeart/2005/8/layout/arrow2"/>
    <dgm:cxn modelId="{A9723FBC-D388-4F2D-8641-A939209CA729}" type="presParOf" srcId="{32097151-567E-443A-A525-20973730A82E}" destId="{7D99ACC3-AFA0-4B51-901E-7A008C75C77D}" srcOrd="3" destOrd="0" presId="urn:microsoft.com/office/officeart/2005/8/layout/arrow2"/>
    <dgm:cxn modelId="{31FA895A-1D6A-4B3E-B36B-78997CBBAC7A}" type="presParOf" srcId="{32097151-567E-443A-A525-20973730A82E}" destId="{577C4F84-A85E-4F6F-8CD8-B5CE6C557ABF}" srcOrd="4" destOrd="0" presId="urn:microsoft.com/office/officeart/2005/8/layout/arrow2"/>
    <dgm:cxn modelId="{F9FA4156-8D67-4ACD-AAB5-5420B18CCC25}" type="presParOf" srcId="{32097151-567E-443A-A525-20973730A82E}" destId="{1F052367-BA1C-4B3E-8A98-208B4835E6B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7E2CB-441A-4583-991D-A07B9445E3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36D0241-C444-4D06-9FAE-C18A9E5054E1}">
      <dgm:prSet phldrT="[Texto]" custT="1"/>
      <dgm:spPr/>
      <dgm:t>
        <a:bodyPr/>
        <a:lstStyle/>
        <a:p>
          <a:pPr algn="just"/>
          <a:r>
            <a:rPr lang="es-EC" sz="2400" dirty="0" smtClean="0"/>
            <a:t>Diagnosticar situacionalmente.</a:t>
          </a:r>
          <a:endParaRPr lang="es-EC" sz="2400" dirty="0"/>
        </a:p>
      </dgm:t>
    </dgm:pt>
    <dgm:pt modelId="{D6AC668F-C0E4-4D21-9F7C-CFC924AA3912}" type="parTrans" cxnId="{3A619E7E-0794-43FC-8190-4AA12031509C}">
      <dgm:prSet/>
      <dgm:spPr/>
      <dgm:t>
        <a:bodyPr/>
        <a:lstStyle/>
        <a:p>
          <a:endParaRPr lang="es-EC"/>
        </a:p>
      </dgm:t>
    </dgm:pt>
    <dgm:pt modelId="{918EE8DF-7F52-4FB1-A7D7-B03024627169}" type="sibTrans" cxnId="{3A619E7E-0794-43FC-8190-4AA12031509C}">
      <dgm:prSet/>
      <dgm:spPr/>
      <dgm:t>
        <a:bodyPr/>
        <a:lstStyle/>
        <a:p>
          <a:endParaRPr lang="es-EC"/>
        </a:p>
      </dgm:t>
    </dgm:pt>
    <dgm:pt modelId="{DB60317E-2A33-48CF-A18B-F8CAEFDAC289}">
      <dgm:prSet custT="1"/>
      <dgm:spPr/>
      <dgm:t>
        <a:bodyPr/>
        <a:lstStyle/>
        <a:p>
          <a:pPr algn="just"/>
          <a:r>
            <a:rPr lang="es-EC" sz="2400" dirty="0" smtClean="0"/>
            <a:t>Direccionar estratégicamente.</a:t>
          </a:r>
          <a:endParaRPr lang="es-EC" sz="2400" dirty="0"/>
        </a:p>
      </dgm:t>
    </dgm:pt>
    <dgm:pt modelId="{DC5A8EB3-C06C-4C06-8F0D-B96E0AA4C62F}" type="parTrans" cxnId="{FD63278D-C896-41F9-9CA1-CC665A78D17A}">
      <dgm:prSet/>
      <dgm:spPr/>
      <dgm:t>
        <a:bodyPr/>
        <a:lstStyle/>
        <a:p>
          <a:endParaRPr lang="es-EC"/>
        </a:p>
      </dgm:t>
    </dgm:pt>
    <dgm:pt modelId="{6BC0572C-8464-4588-8112-703BC13ED6FF}" type="sibTrans" cxnId="{FD63278D-C896-41F9-9CA1-CC665A78D17A}">
      <dgm:prSet/>
      <dgm:spPr/>
      <dgm:t>
        <a:bodyPr/>
        <a:lstStyle/>
        <a:p>
          <a:endParaRPr lang="es-EC"/>
        </a:p>
      </dgm:t>
    </dgm:pt>
    <dgm:pt modelId="{D5D3EAE6-AA7D-4802-A661-012F5A61056F}">
      <dgm:prSet custT="1"/>
      <dgm:spPr/>
      <dgm:t>
        <a:bodyPr/>
        <a:lstStyle/>
        <a:p>
          <a:pPr algn="just"/>
          <a:r>
            <a:rPr lang="es-EC" sz="2400" dirty="0" smtClean="0"/>
            <a:t>Diseñar el cuadro de mando integral.</a:t>
          </a:r>
          <a:endParaRPr lang="es-EC" sz="2400" dirty="0"/>
        </a:p>
      </dgm:t>
    </dgm:pt>
    <dgm:pt modelId="{451799DD-2937-4106-A72D-10193C3ABEFB}" type="parTrans" cxnId="{BB83081E-52E3-4509-B43C-88CE82B3A24B}">
      <dgm:prSet/>
      <dgm:spPr/>
      <dgm:t>
        <a:bodyPr/>
        <a:lstStyle/>
        <a:p>
          <a:endParaRPr lang="es-EC"/>
        </a:p>
      </dgm:t>
    </dgm:pt>
    <dgm:pt modelId="{C16B7188-D865-465D-AD32-A3D8F6D858A9}" type="sibTrans" cxnId="{BB83081E-52E3-4509-B43C-88CE82B3A24B}">
      <dgm:prSet/>
      <dgm:spPr/>
      <dgm:t>
        <a:bodyPr/>
        <a:lstStyle/>
        <a:p>
          <a:endParaRPr lang="es-EC"/>
        </a:p>
      </dgm:t>
    </dgm:pt>
    <dgm:pt modelId="{FE7A3ADC-7FE7-4434-A5DC-43EFE488E00E}">
      <dgm:prSet custT="1"/>
      <dgm:spPr/>
      <dgm:t>
        <a:bodyPr/>
        <a:lstStyle/>
        <a:p>
          <a:pPr algn="just"/>
          <a:r>
            <a:rPr lang="es-EC" sz="2400" dirty="0" smtClean="0"/>
            <a:t>Formalizar los procesos.</a:t>
          </a:r>
          <a:endParaRPr lang="es-EC" sz="2400" dirty="0"/>
        </a:p>
      </dgm:t>
    </dgm:pt>
    <dgm:pt modelId="{9914CB56-0931-4374-8104-8224E5EFFBDC}" type="parTrans" cxnId="{1134779D-8C83-48C9-B49A-300FFEE14A53}">
      <dgm:prSet/>
      <dgm:spPr/>
      <dgm:t>
        <a:bodyPr/>
        <a:lstStyle/>
        <a:p>
          <a:endParaRPr lang="es-EC"/>
        </a:p>
      </dgm:t>
    </dgm:pt>
    <dgm:pt modelId="{1D1FFB12-E5F7-48CD-91AA-17E64F1424BA}" type="sibTrans" cxnId="{1134779D-8C83-48C9-B49A-300FFEE14A53}">
      <dgm:prSet/>
      <dgm:spPr/>
      <dgm:t>
        <a:bodyPr/>
        <a:lstStyle/>
        <a:p>
          <a:endParaRPr lang="es-EC"/>
        </a:p>
      </dgm:t>
    </dgm:pt>
    <dgm:pt modelId="{2D3B813B-2F77-4C2F-898D-022731DF0DCC}">
      <dgm:prSet custT="1"/>
      <dgm:spPr/>
      <dgm:t>
        <a:bodyPr/>
        <a:lstStyle/>
        <a:p>
          <a:pPr algn="just"/>
          <a:r>
            <a:rPr lang="es-EC" sz="2400" dirty="0" smtClean="0"/>
            <a:t>Disminuir el nivel de riesgo de la inversión.</a:t>
          </a:r>
          <a:endParaRPr lang="es-EC" sz="2400" dirty="0"/>
        </a:p>
      </dgm:t>
    </dgm:pt>
    <dgm:pt modelId="{A8189A3A-64A7-475B-8B37-668A9C540C18}" type="parTrans" cxnId="{07ED7A5B-8B36-4957-9C8E-6194A9E7741D}">
      <dgm:prSet/>
      <dgm:spPr/>
      <dgm:t>
        <a:bodyPr/>
        <a:lstStyle/>
        <a:p>
          <a:endParaRPr lang="es-EC"/>
        </a:p>
      </dgm:t>
    </dgm:pt>
    <dgm:pt modelId="{C4F05FCA-64F7-478A-9142-931F0EDAE4D6}" type="sibTrans" cxnId="{07ED7A5B-8B36-4957-9C8E-6194A9E7741D}">
      <dgm:prSet/>
      <dgm:spPr/>
      <dgm:t>
        <a:bodyPr/>
        <a:lstStyle/>
        <a:p>
          <a:endParaRPr lang="es-EC"/>
        </a:p>
      </dgm:t>
    </dgm:pt>
    <dgm:pt modelId="{D5D367C1-7A7C-4BFF-91B5-4616A1D347DE}" type="pres">
      <dgm:prSet presAssocID="{2AD7E2CB-441A-4583-991D-A07B9445E3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1B8414-4C22-414F-A13B-B2DF83D03856}" type="pres">
      <dgm:prSet presAssocID="{E36D0241-C444-4D06-9FAE-C18A9E5054E1}" presName="parentLin" presStyleCnt="0"/>
      <dgm:spPr/>
    </dgm:pt>
    <dgm:pt modelId="{F35048A7-09BA-4F9C-8E84-31F18122687E}" type="pres">
      <dgm:prSet presAssocID="{E36D0241-C444-4D06-9FAE-C18A9E5054E1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6BC0A836-617F-402B-AF6C-7F2151A715B1}" type="pres">
      <dgm:prSet presAssocID="{E36D0241-C444-4D06-9FAE-C18A9E5054E1}" presName="parentText" presStyleLbl="node1" presStyleIdx="0" presStyleCnt="5" custScaleX="106584" custLinFactNeighborX="-11857" custLinFactNeighborY="-211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58BBA6-EC5D-46FC-9039-536345EAE4FE}" type="pres">
      <dgm:prSet presAssocID="{E36D0241-C444-4D06-9FAE-C18A9E5054E1}" presName="negativeSpace" presStyleCnt="0"/>
      <dgm:spPr/>
    </dgm:pt>
    <dgm:pt modelId="{F2CD5A7D-79FB-4A22-9C81-ED1CDB60F902}" type="pres">
      <dgm:prSet presAssocID="{E36D0241-C444-4D06-9FAE-C18A9E5054E1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3859C8-56A9-43B0-BC6B-CE33E2765092}" type="pres">
      <dgm:prSet presAssocID="{918EE8DF-7F52-4FB1-A7D7-B03024627169}" presName="spaceBetweenRectangles" presStyleCnt="0"/>
      <dgm:spPr/>
    </dgm:pt>
    <dgm:pt modelId="{F6AB59D8-6F9C-4291-88F8-FBB41C019DC6}" type="pres">
      <dgm:prSet presAssocID="{DB60317E-2A33-48CF-A18B-F8CAEFDAC289}" presName="parentLin" presStyleCnt="0"/>
      <dgm:spPr/>
    </dgm:pt>
    <dgm:pt modelId="{CA027AD3-46A4-4088-BA0D-4A3F4F1053D4}" type="pres">
      <dgm:prSet presAssocID="{DB60317E-2A33-48CF-A18B-F8CAEFDAC289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069D6084-9CAB-481D-A1DF-6188B855E7BE}" type="pres">
      <dgm:prSet presAssocID="{DB60317E-2A33-48CF-A18B-F8CAEFDAC289}" presName="parentText" presStyleLbl="node1" presStyleIdx="1" presStyleCnt="5" custLinFactNeighborX="10495" custLinFactNeighborY="1377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A69BF3-8DCE-4582-9C62-6C01F3D2623B}" type="pres">
      <dgm:prSet presAssocID="{DB60317E-2A33-48CF-A18B-F8CAEFDAC289}" presName="negativeSpace" presStyleCnt="0"/>
      <dgm:spPr/>
    </dgm:pt>
    <dgm:pt modelId="{AA9A9EF5-7D05-4E01-95D9-C16D8359C73D}" type="pres">
      <dgm:prSet presAssocID="{DB60317E-2A33-48CF-A18B-F8CAEFDAC289}" presName="childText" presStyleLbl="conFgAcc1" presStyleIdx="1" presStyleCnt="5" custLinFactNeighborX="-8">
        <dgm:presLayoutVars>
          <dgm:bulletEnabled val="1"/>
        </dgm:presLayoutVars>
      </dgm:prSet>
      <dgm:spPr/>
    </dgm:pt>
    <dgm:pt modelId="{9480FFE9-34F2-4BA9-9832-7720389AB31B}" type="pres">
      <dgm:prSet presAssocID="{6BC0572C-8464-4588-8112-703BC13ED6FF}" presName="spaceBetweenRectangles" presStyleCnt="0"/>
      <dgm:spPr/>
    </dgm:pt>
    <dgm:pt modelId="{C48A8EFE-2B23-44E8-932D-39A064B28E98}" type="pres">
      <dgm:prSet presAssocID="{D5D3EAE6-AA7D-4802-A661-012F5A61056F}" presName="parentLin" presStyleCnt="0"/>
      <dgm:spPr/>
    </dgm:pt>
    <dgm:pt modelId="{59D1DA3C-8254-4D20-BAFD-42B9D322926B}" type="pres">
      <dgm:prSet presAssocID="{D5D3EAE6-AA7D-4802-A661-012F5A61056F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6E3C3125-D064-4B16-9116-03173E29EA1B}" type="pres">
      <dgm:prSet presAssocID="{D5D3EAE6-AA7D-4802-A661-012F5A61056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0F82E-39F8-4563-A4E9-D4824A2CC7C7}" type="pres">
      <dgm:prSet presAssocID="{D5D3EAE6-AA7D-4802-A661-012F5A61056F}" presName="negativeSpace" presStyleCnt="0"/>
      <dgm:spPr/>
    </dgm:pt>
    <dgm:pt modelId="{4D7769F7-51BE-4342-A519-5570712ED481}" type="pres">
      <dgm:prSet presAssocID="{D5D3EAE6-AA7D-4802-A661-012F5A61056F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8AA5CA-A290-4778-B5C3-90E9AEADF76F}" type="pres">
      <dgm:prSet presAssocID="{C16B7188-D865-465D-AD32-A3D8F6D858A9}" presName="spaceBetweenRectangles" presStyleCnt="0"/>
      <dgm:spPr/>
    </dgm:pt>
    <dgm:pt modelId="{D86F9F62-C931-4AAA-8887-CB2E35B0E701}" type="pres">
      <dgm:prSet presAssocID="{FE7A3ADC-7FE7-4434-A5DC-43EFE488E00E}" presName="parentLin" presStyleCnt="0"/>
      <dgm:spPr/>
    </dgm:pt>
    <dgm:pt modelId="{A21A8112-2795-4EA1-8C53-8A6FB734C490}" type="pres">
      <dgm:prSet presAssocID="{FE7A3ADC-7FE7-4434-A5DC-43EFE488E00E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1FCB2CFA-133F-4DE8-AC74-51FC47375929}" type="pres">
      <dgm:prSet presAssocID="{FE7A3ADC-7FE7-4434-A5DC-43EFE488E00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751FE0-B408-4FCD-9E6B-C423088BA612}" type="pres">
      <dgm:prSet presAssocID="{FE7A3ADC-7FE7-4434-A5DC-43EFE488E00E}" presName="negativeSpace" presStyleCnt="0"/>
      <dgm:spPr/>
    </dgm:pt>
    <dgm:pt modelId="{A0931B3A-F5BB-4401-B8EC-85E585AE0F7F}" type="pres">
      <dgm:prSet presAssocID="{FE7A3ADC-7FE7-4434-A5DC-43EFE488E00E}" presName="childText" presStyleLbl="conFgAcc1" presStyleIdx="3" presStyleCnt="5">
        <dgm:presLayoutVars>
          <dgm:bulletEnabled val="1"/>
        </dgm:presLayoutVars>
      </dgm:prSet>
      <dgm:spPr/>
    </dgm:pt>
    <dgm:pt modelId="{72D8B132-5ADC-43F9-AE30-EA949BF691EC}" type="pres">
      <dgm:prSet presAssocID="{1D1FFB12-E5F7-48CD-91AA-17E64F1424BA}" presName="spaceBetweenRectangles" presStyleCnt="0"/>
      <dgm:spPr/>
    </dgm:pt>
    <dgm:pt modelId="{49870699-6731-46F4-B652-94700AAE9D2A}" type="pres">
      <dgm:prSet presAssocID="{2D3B813B-2F77-4C2F-898D-022731DF0DCC}" presName="parentLin" presStyleCnt="0"/>
      <dgm:spPr/>
    </dgm:pt>
    <dgm:pt modelId="{17867CCA-15F9-40FA-980D-6DACF0957479}" type="pres">
      <dgm:prSet presAssocID="{2D3B813B-2F77-4C2F-898D-022731DF0DCC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4C6CE5A7-609B-4B67-86E9-224F04F5B822}" type="pres">
      <dgm:prSet presAssocID="{2D3B813B-2F77-4C2F-898D-022731DF0DCC}" presName="parentText" presStyleLbl="node1" presStyleIdx="4" presStyleCnt="5" custScaleX="10659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F3BA61-7E68-4762-BB35-3E9C7FB7178A}" type="pres">
      <dgm:prSet presAssocID="{2D3B813B-2F77-4C2F-898D-022731DF0DCC}" presName="negativeSpace" presStyleCnt="0"/>
      <dgm:spPr/>
    </dgm:pt>
    <dgm:pt modelId="{33CF89AD-37A4-4C7A-AB40-F88948D3F5A9}" type="pres">
      <dgm:prSet presAssocID="{2D3B813B-2F77-4C2F-898D-022731DF0DC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F63786D-94DC-4AE2-B15B-257BC8AC3295}" type="presOf" srcId="{2D3B813B-2F77-4C2F-898D-022731DF0DCC}" destId="{4C6CE5A7-609B-4B67-86E9-224F04F5B822}" srcOrd="1" destOrd="0" presId="urn:microsoft.com/office/officeart/2005/8/layout/list1"/>
    <dgm:cxn modelId="{E602405F-D26F-479D-89B2-A58DB8E476FB}" type="presOf" srcId="{FE7A3ADC-7FE7-4434-A5DC-43EFE488E00E}" destId="{1FCB2CFA-133F-4DE8-AC74-51FC47375929}" srcOrd="1" destOrd="0" presId="urn:microsoft.com/office/officeart/2005/8/layout/list1"/>
    <dgm:cxn modelId="{5F7F3F8D-9CBC-4F45-A580-402F7E2762F6}" type="presOf" srcId="{FE7A3ADC-7FE7-4434-A5DC-43EFE488E00E}" destId="{A21A8112-2795-4EA1-8C53-8A6FB734C490}" srcOrd="0" destOrd="0" presId="urn:microsoft.com/office/officeart/2005/8/layout/list1"/>
    <dgm:cxn modelId="{ECE1874E-5BAD-42D0-A8F3-0CCDCEBE4E2B}" type="presOf" srcId="{E36D0241-C444-4D06-9FAE-C18A9E5054E1}" destId="{F35048A7-09BA-4F9C-8E84-31F18122687E}" srcOrd="0" destOrd="0" presId="urn:microsoft.com/office/officeart/2005/8/layout/list1"/>
    <dgm:cxn modelId="{1134779D-8C83-48C9-B49A-300FFEE14A53}" srcId="{2AD7E2CB-441A-4583-991D-A07B9445E34F}" destId="{FE7A3ADC-7FE7-4434-A5DC-43EFE488E00E}" srcOrd="3" destOrd="0" parTransId="{9914CB56-0931-4374-8104-8224E5EFFBDC}" sibTransId="{1D1FFB12-E5F7-48CD-91AA-17E64F1424BA}"/>
    <dgm:cxn modelId="{7251FED7-2322-410E-A89A-FB961626E571}" type="presOf" srcId="{D5D3EAE6-AA7D-4802-A661-012F5A61056F}" destId="{59D1DA3C-8254-4D20-BAFD-42B9D322926B}" srcOrd="0" destOrd="0" presId="urn:microsoft.com/office/officeart/2005/8/layout/list1"/>
    <dgm:cxn modelId="{FD63278D-C896-41F9-9CA1-CC665A78D17A}" srcId="{2AD7E2CB-441A-4583-991D-A07B9445E34F}" destId="{DB60317E-2A33-48CF-A18B-F8CAEFDAC289}" srcOrd="1" destOrd="0" parTransId="{DC5A8EB3-C06C-4C06-8F0D-B96E0AA4C62F}" sibTransId="{6BC0572C-8464-4588-8112-703BC13ED6FF}"/>
    <dgm:cxn modelId="{BB83081E-52E3-4509-B43C-88CE82B3A24B}" srcId="{2AD7E2CB-441A-4583-991D-A07B9445E34F}" destId="{D5D3EAE6-AA7D-4802-A661-012F5A61056F}" srcOrd="2" destOrd="0" parTransId="{451799DD-2937-4106-A72D-10193C3ABEFB}" sibTransId="{C16B7188-D865-465D-AD32-A3D8F6D858A9}"/>
    <dgm:cxn modelId="{F5CFC0F5-3E02-4FF5-B53D-99ED29595FA4}" type="presOf" srcId="{D5D3EAE6-AA7D-4802-A661-012F5A61056F}" destId="{6E3C3125-D064-4B16-9116-03173E29EA1B}" srcOrd="1" destOrd="0" presId="urn:microsoft.com/office/officeart/2005/8/layout/list1"/>
    <dgm:cxn modelId="{DC682433-6ED7-4459-B4B4-CB5101A84246}" type="presOf" srcId="{2AD7E2CB-441A-4583-991D-A07B9445E34F}" destId="{D5D367C1-7A7C-4BFF-91B5-4616A1D347DE}" srcOrd="0" destOrd="0" presId="urn:microsoft.com/office/officeart/2005/8/layout/list1"/>
    <dgm:cxn modelId="{6C97A8A3-7790-4263-81FF-C8719425977E}" type="presOf" srcId="{DB60317E-2A33-48CF-A18B-F8CAEFDAC289}" destId="{069D6084-9CAB-481D-A1DF-6188B855E7BE}" srcOrd="1" destOrd="0" presId="urn:microsoft.com/office/officeart/2005/8/layout/list1"/>
    <dgm:cxn modelId="{A2B146FE-CADE-4303-BA4C-1B9515A7760A}" type="presOf" srcId="{DB60317E-2A33-48CF-A18B-F8CAEFDAC289}" destId="{CA027AD3-46A4-4088-BA0D-4A3F4F1053D4}" srcOrd="0" destOrd="0" presId="urn:microsoft.com/office/officeart/2005/8/layout/list1"/>
    <dgm:cxn modelId="{6431377F-5797-4176-AA45-2EA6E585DA71}" type="presOf" srcId="{2D3B813B-2F77-4C2F-898D-022731DF0DCC}" destId="{17867CCA-15F9-40FA-980D-6DACF0957479}" srcOrd="0" destOrd="0" presId="urn:microsoft.com/office/officeart/2005/8/layout/list1"/>
    <dgm:cxn modelId="{07ED7A5B-8B36-4957-9C8E-6194A9E7741D}" srcId="{2AD7E2CB-441A-4583-991D-A07B9445E34F}" destId="{2D3B813B-2F77-4C2F-898D-022731DF0DCC}" srcOrd="4" destOrd="0" parTransId="{A8189A3A-64A7-475B-8B37-668A9C540C18}" sibTransId="{C4F05FCA-64F7-478A-9142-931F0EDAE4D6}"/>
    <dgm:cxn modelId="{3A619E7E-0794-43FC-8190-4AA12031509C}" srcId="{2AD7E2CB-441A-4583-991D-A07B9445E34F}" destId="{E36D0241-C444-4D06-9FAE-C18A9E5054E1}" srcOrd="0" destOrd="0" parTransId="{D6AC668F-C0E4-4D21-9F7C-CFC924AA3912}" sibTransId="{918EE8DF-7F52-4FB1-A7D7-B03024627169}"/>
    <dgm:cxn modelId="{CB5E7FE6-85A6-40DF-A68C-7E36CB4389DD}" type="presOf" srcId="{E36D0241-C444-4D06-9FAE-C18A9E5054E1}" destId="{6BC0A836-617F-402B-AF6C-7F2151A715B1}" srcOrd="1" destOrd="0" presId="urn:microsoft.com/office/officeart/2005/8/layout/list1"/>
    <dgm:cxn modelId="{6251B323-9B16-43FF-B035-D88CC75D6D61}" type="presParOf" srcId="{D5D367C1-7A7C-4BFF-91B5-4616A1D347DE}" destId="{831B8414-4C22-414F-A13B-B2DF83D03856}" srcOrd="0" destOrd="0" presId="urn:microsoft.com/office/officeart/2005/8/layout/list1"/>
    <dgm:cxn modelId="{4B8008F6-6170-4CE4-91D7-AC7ED44FBA0F}" type="presParOf" srcId="{831B8414-4C22-414F-A13B-B2DF83D03856}" destId="{F35048A7-09BA-4F9C-8E84-31F18122687E}" srcOrd="0" destOrd="0" presId="urn:microsoft.com/office/officeart/2005/8/layout/list1"/>
    <dgm:cxn modelId="{8FD44B08-3CD5-4690-82EA-07301B25AAC2}" type="presParOf" srcId="{831B8414-4C22-414F-A13B-B2DF83D03856}" destId="{6BC0A836-617F-402B-AF6C-7F2151A715B1}" srcOrd="1" destOrd="0" presId="urn:microsoft.com/office/officeart/2005/8/layout/list1"/>
    <dgm:cxn modelId="{BFA077E7-8CBA-4F30-B919-6FD4953422D7}" type="presParOf" srcId="{D5D367C1-7A7C-4BFF-91B5-4616A1D347DE}" destId="{2258BBA6-EC5D-46FC-9039-536345EAE4FE}" srcOrd="1" destOrd="0" presId="urn:microsoft.com/office/officeart/2005/8/layout/list1"/>
    <dgm:cxn modelId="{3B3ED977-9FDA-4238-B47A-69419B653E75}" type="presParOf" srcId="{D5D367C1-7A7C-4BFF-91B5-4616A1D347DE}" destId="{F2CD5A7D-79FB-4A22-9C81-ED1CDB60F902}" srcOrd="2" destOrd="0" presId="urn:microsoft.com/office/officeart/2005/8/layout/list1"/>
    <dgm:cxn modelId="{DEE74BA1-6924-4D92-ACD4-3A15497B3AA3}" type="presParOf" srcId="{D5D367C1-7A7C-4BFF-91B5-4616A1D347DE}" destId="{BF3859C8-56A9-43B0-BC6B-CE33E2765092}" srcOrd="3" destOrd="0" presId="urn:microsoft.com/office/officeart/2005/8/layout/list1"/>
    <dgm:cxn modelId="{DA344D13-951D-4506-BE55-CAEFD40212E4}" type="presParOf" srcId="{D5D367C1-7A7C-4BFF-91B5-4616A1D347DE}" destId="{F6AB59D8-6F9C-4291-88F8-FBB41C019DC6}" srcOrd="4" destOrd="0" presId="urn:microsoft.com/office/officeart/2005/8/layout/list1"/>
    <dgm:cxn modelId="{89B8B289-9203-4901-AE97-CCF8F094BA06}" type="presParOf" srcId="{F6AB59D8-6F9C-4291-88F8-FBB41C019DC6}" destId="{CA027AD3-46A4-4088-BA0D-4A3F4F1053D4}" srcOrd="0" destOrd="0" presId="urn:microsoft.com/office/officeart/2005/8/layout/list1"/>
    <dgm:cxn modelId="{62064748-36B3-4528-A2C2-97510C776559}" type="presParOf" srcId="{F6AB59D8-6F9C-4291-88F8-FBB41C019DC6}" destId="{069D6084-9CAB-481D-A1DF-6188B855E7BE}" srcOrd="1" destOrd="0" presId="urn:microsoft.com/office/officeart/2005/8/layout/list1"/>
    <dgm:cxn modelId="{297FAB32-3588-4567-8957-208BD2E704BC}" type="presParOf" srcId="{D5D367C1-7A7C-4BFF-91B5-4616A1D347DE}" destId="{DFA69BF3-8DCE-4582-9C62-6C01F3D2623B}" srcOrd="5" destOrd="0" presId="urn:microsoft.com/office/officeart/2005/8/layout/list1"/>
    <dgm:cxn modelId="{D6518D78-E25D-4056-8D71-C0DD26A71E0F}" type="presParOf" srcId="{D5D367C1-7A7C-4BFF-91B5-4616A1D347DE}" destId="{AA9A9EF5-7D05-4E01-95D9-C16D8359C73D}" srcOrd="6" destOrd="0" presId="urn:microsoft.com/office/officeart/2005/8/layout/list1"/>
    <dgm:cxn modelId="{642D5E0D-A16C-42C6-A069-F27DEE5C42E4}" type="presParOf" srcId="{D5D367C1-7A7C-4BFF-91B5-4616A1D347DE}" destId="{9480FFE9-34F2-4BA9-9832-7720389AB31B}" srcOrd="7" destOrd="0" presId="urn:microsoft.com/office/officeart/2005/8/layout/list1"/>
    <dgm:cxn modelId="{1C6A7460-BCF1-4D0A-A5BF-2EF1F1B01BB6}" type="presParOf" srcId="{D5D367C1-7A7C-4BFF-91B5-4616A1D347DE}" destId="{C48A8EFE-2B23-44E8-932D-39A064B28E98}" srcOrd="8" destOrd="0" presId="urn:microsoft.com/office/officeart/2005/8/layout/list1"/>
    <dgm:cxn modelId="{8DCA2526-081F-41D3-9167-8B7F9EA58051}" type="presParOf" srcId="{C48A8EFE-2B23-44E8-932D-39A064B28E98}" destId="{59D1DA3C-8254-4D20-BAFD-42B9D322926B}" srcOrd="0" destOrd="0" presId="urn:microsoft.com/office/officeart/2005/8/layout/list1"/>
    <dgm:cxn modelId="{67F83E87-732F-46EE-A2F1-E37A8FC54538}" type="presParOf" srcId="{C48A8EFE-2B23-44E8-932D-39A064B28E98}" destId="{6E3C3125-D064-4B16-9116-03173E29EA1B}" srcOrd="1" destOrd="0" presId="urn:microsoft.com/office/officeart/2005/8/layout/list1"/>
    <dgm:cxn modelId="{145ABF32-BAC7-44E2-8420-716ED7BF9E9E}" type="presParOf" srcId="{D5D367C1-7A7C-4BFF-91B5-4616A1D347DE}" destId="{FE80F82E-39F8-4563-A4E9-D4824A2CC7C7}" srcOrd="9" destOrd="0" presId="urn:microsoft.com/office/officeart/2005/8/layout/list1"/>
    <dgm:cxn modelId="{DB042D55-EB6A-4C7F-8129-B7591E7F70FD}" type="presParOf" srcId="{D5D367C1-7A7C-4BFF-91B5-4616A1D347DE}" destId="{4D7769F7-51BE-4342-A519-5570712ED481}" srcOrd="10" destOrd="0" presId="urn:microsoft.com/office/officeart/2005/8/layout/list1"/>
    <dgm:cxn modelId="{EF033B33-F380-4A5B-95E8-8FA23D514CE5}" type="presParOf" srcId="{D5D367C1-7A7C-4BFF-91B5-4616A1D347DE}" destId="{FA8AA5CA-A290-4778-B5C3-90E9AEADF76F}" srcOrd="11" destOrd="0" presId="urn:microsoft.com/office/officeart/2005/8/layout/list1"/>
    <dgm:cxn modelId="{69391A54-C9D3-402D-8016-989BB72B61F2}" type="presParOf" srcId="{D5D367C1-7A7C-4BFF-91B5-4616A1D347DE}" destId="{D86F9F62-C931-4AAA-8887-CB2E35B0E701}" srcOrd="12" destOrd="0" presId="urn:microsoft.com/office/officeart/2005/8/layout/list1"/>
    <dgm:cxn modelId="{A877E479-ECDA-4DE1-B0ED-7B091F7905EB}" type="presParOf" srcId="{D86F9F62-C931-4AAA-8887-CB2E35B0E701}" destId="{A21A8112-2795-4EA1-8C53-8A6FB734C490}" srcOrd="0" destOrd="0" presId="urn:microsoft.com/office/officeart/2005/8/layout/list1"/>
    <dgm:cxn modelId="{891F7E66-7594-4A7A-B8B3-1B44111D0803}" type="presParOf" srcId="{D86F9F62-C931-4AAA-8887-CB2E35B0E701}" destId="{1FCB2CFA-133F-4DE8-AC74-51FC47375929}" srcOrd="1" destOrd="0" presId="urn:microsoft.com/office/officeart/2005/8/layout/list1"/>
    <dgm:cxn modelId="{B7D90E94-376A-4445-BCBB-801FE5F61A28}" type="presParOf" srcId="{D5D367C1-7A7C-4BFF-91B5-4616A1D347DE}" destId="{BC751FE0-B408-4FCD-9E6B-C423088BA612}" srcOrd="13" destOrd="0" presId="urn:microsoft.com/office/officeart/2005/8/layout/list1"/>
    <dgm:cxn modelId="{6A92C65C-7C8E-45E0-A868-31C24380CDC0}" type="presParOf" srcId="{D5D367C1-7A7C-4BFF-91B5-4616A1D347DE}" destId="{A0931B3A-F5BB-4401-B8EC-85E585AE0F7F}" srcOrd="14" destOrd="0" presId="urn:microsoft.com/office/officeart/2005/8/layout/list1"/>
    <dgm:cxn modelId="{20DDCA69-B3ED-45BF-B940-7944EAA98487}" type="presParOf" srcId="{D5D367C1-7A7C-4BFF-91B5-4616A1D347DE}" destId="{72D8B132-5ADC-43F9-AE30-EA949BF691EC}" srcOrd="15" destOrd="0" presId="urn:microsoft.com/office/officeart/2005/8/layout/list1"/>
    <dgm:cxn modelId="{4C752FC4-3C8B-440D-BFF6-47ECF90CE0F0}" type="presParOf" srcId="{D5D367C1-7A7C-4BFF-91B5-4616A1D347DE}" destId="{49870699-6731-46F4-B652-94700AAE9D2A}" srcOrd="16" destOrd="0" presId="urn:microsoft.com/office/officeart/2005/8/layout/list1"/>
    <dgm:cxn modelId="{3ED3454E-6251-4A27-81E4-6DADF6F50E1A}" type="presParOf" srcId="{49870699-6731-46F4-B652-94700AAE9D2A}" destId="{17867CCA-15F9-40FA-980D-6DACF0957479}" srcOrd="0" destOrd="0" presId="urn:microsoft.com/office/officeart/2005/8/layout/list1"/>
    <dgm:cxn modelId="{802CFD29-CBB4-41BE-96CD-CFD87B413376}" type="presParOf" srcId="{49870699-6731-46F4-B652-94700AAE9D2A}" destId="{4C6CE5A7-609B-4B67-86E9-224F04F5B822}" srcOrd="1" destOrd="0" presId="urn:microsoft.com/office/officeart/2005/8/layout/list1"/>
    <dgm:cxn modelId="{B0E45E67-6393-4EAF-BB1D-A1EEA4D3CD31}" type="presParOf" srcId="{D5D367C1-7A7C-4BFF-91B5-4616A1D347DE}" destId="{9CF3BA61-7E68-4762-BB35-3E9C7FB7178A}" srcOrd="17" destOrd="0" presId="urn:microsoft.com/office/officeart/2005/8/layout/list1"/>
    <dgm:cxn modelId="{E826FA0A-7E25-4107-8A12-46B7415F1412}" type="presParOf" srcId="{D5D367C1-7A7C-4BFF-91B5-4616A1D347DE}" destId="{33CF89AD-37A4-4C7A-AB40-F88948D3F5A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461FE-FDA2-436A-9CAF-5DE274962E0D}" type="doc">
      <dgm:prSet loTypeId="urn:microsoft.com/office/officeart/2005/8/layout/vList3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56FCC13-CA26-4A6E-BC88-865A399FCCB6}">
      <dgm:prSet phldrT="[Texto]"/>
      <dgm:spPr/>
      <dgm:t>
        <a:bodyPr/>
        <a:lstStyle/>
        <a:p>
          <a:pPr algn="l"/>
          <a:r>
            <a:rPr lang="es-EC" dirty="0" smtClean="0"/>
            <a:t>Análisis Externo</a:t>
          </a:r>
          <a:endParaRPr lang="es-EC" dirty="0"/>
        </a:p>
      </dgm:t>
    </dgm:pt>
    <dgm:pt modelId="{A1A1DE12-856E-4E06-A6AA-5A6C57124A20}" type="parTrans" cxnId="{5D5411A3-0E25-4193-8E25-33B8039674D4}">
      <dgm:prSet/>
      <dgm:spPr/>
      <dgm:t>
        <a:bodyPr/>
        <a:lstStyle/>
        <a:p>
          <a:endParaRPr lang="es-EC"/>
        </a:p>
      </dgm:t>
    </dgm:pt>
    <dgm:pt modelId="{4F418A9A-5B32-4845-A1DC-33F61930F9FE}" type="sibTrans" cxnId="{5D5411A3-0E25-4193-8E25-33B8039674D4}">
      <dgm:prSet/>
      <dgm:spPr/>
      <dgm:t>
        <a:bodyPr/>
        <a:lstStyle/>
        <a:p>
          <a:endParaRPr lang="es-EC"/>
        </a:p>
      </dgm:t>
    </dgm:pt>
    <dgm:pt modelId="{A1EEC6C6-3C41-4724-A3F9-BA2E5134F3F6}">
      <dgm:prSet/>
      <dgm:spPr/>
      <dgm:t>
        <a:bodyPr/>
        <a:lstStyle/>
        <a:p>
          <a:pPr algn="l"/>
          <a:r>
            <a:rPr lang="es-EC" b="1" dirty="0" smtClean="0"/>
            <a:t>Macro –Ambiente</a:t>
          </a:r>
        </a:p>
      </dgm:t>
    </dgm:pt>
    <dgm:pt modelId="{B3EB16BB-4EC8-4411-85C4-E6D16B28419E}" type="parTrans" cxnId="{D52D0EB9-85C7-40B0-BABB-4F2A7842FC59}">
      <dgm:prSet/>
      <dgm:spPr/>
      <dgm:t>
        <a:bodyPr/>
        <a:lstStyle/>
        <a:p>
          <a:endParaRPr lang="es-EC"/>
        </a:p>
      </dgm:t>
    </dgm:pt>
    <dgm:pt modelId="{AE5CEC80-2264-4452-9CFB-363EC51DD9E4}" type="sibTrans" cxnId="{D52D0EB9-85C7-40B0-BABB-4F2A7842FC59}">
      <dgm:prSet/>
      <dgm:spPr/>
      <dgm:t>
        <a:bodyPr/>
        <a:lstStyle/>
        <a:p>
          <a:endParaRPr lang="es-EC"/>
        </a:p>
      </dgm:t>
    </dgm:pt>
    <dgm:pt modelId="{4F0397B0-6D30-4868-87A9-51B10BB7F167}">
      <dgm:prSet/>
      <dgm:spPr/>
      <dgm:t>
        <a:bodyPr/>
        <a:lstStyle/>
        <a:p>
          <a:pPr algn="l"/>
          <a:endParaRPr lang="es-EC" dirty="0" smtClean="0"/>
        </a:p>
      </dgm:t>
    </dgm:pt>
    <dgm:pt modelId="{1716C4C2-0DF8-4C8D-BDF1-FF06B5BEC49C}" type="parTrans" cxnId="{03F9C57E-8FE8-4599-ABC2-9F6DA8E1279D}">
      <dgm:prSet/>
      <dgm:spPr/>
      <dgm:t>
        <a:bodyPr/>
        <a:lstStyle/>
        <a:p>
          <a:endParaRPr lang="es-EC"/>
        </a:p>
      </dgm:t>
    </dgm:pt>
    <dgm:pt modelId="{7667ECBA-C13C-4D23-AFFC-D85457CB43B3}" type="sibTrans" cxnId="{03F9C57E-8FE8-4599-ABC2-9F6DA8E1279D}">
      <dgm:prSet/>
      <dgm:spPr/>
      <dgm:t>
        <a:bodyPr/>
        <a:lstStyle/>
        <a:p>
          <a:endParaRPr lang="es-EC"/>
        </a:p>
      </dgm:t>
    </dgm:pt>
    <dgm:pt modelId="{D7EECFD0-D890-45EE-B8A3-96BD08C293D8}">
      <dgm:prSet/>
      <dgm:spPr/>
      <dgm:t>
        <a:bodyPr/>
        <a:lstStyle/>
        <a:p>
          <a:pPr algn="l"/>
          <a:r>
            <a:rPr lang="es-EC" b="1" dirty="0" smtClean="0"/>
            <a:t>Micro –Ambiente</a:t>
          </a:r>
          <a:endParaRPr lang="es-EC" b="1" dirty="0"/>
        </a:p>
      </dgm:t>
    </dgm:pt>
    <dgm:pt modelId="{A2342531-F9A6-4058-B098-202285A6D0B8}" type="parTrans" cxnId="{5C3F5073-3FB1-4DE4-90D7-C70A30718928}">
      <dgm:prSet/>
      <dgm:spPr/>
      <dgm:t>
        <a:bodyPr/>
        <a:lstStyle/>
        <a:p>
          <a:endParaRPr lang="es-EC"/>
        </a:p>
      </dgm:t>
    </dgm:pt>
    <dgm:pt modelId="{C8349368-5804-45A0-8F96-874533558071}" type="sibTrans" cxnId="{5C3F5073-3FB1-4DE4-90D7-C70A30718928}">
      <dgm:prSet/>
      <dgm:spPr/>
      <dgm:t>
        <a:bodyPr/>
        <a:lstStyle/>
        <a:p>
          <a:endParaRPr lang="es-EC"/>
        </a:p>
      </dgm:t>
    </dgm:pt>
    <dgm:pt modelId="{E05A4F0B-9668-403B-B01D-8D226739E234}">
      <dgm:prSet/>
      <dgm:spPr/>
      <dgm:t>
        <a:bodyPr/>
        <a:lstStyle/>
        <a:p>
          <a:pPr algn="l"/>
          <a:r>
            <a:rPr lang="es-EC" dirty="0" smtClean="0"/>
            <a:t>Análisis Interno</a:t>
          </a:r>
        </a:p>
      </dgm:t>
    </dgm:pt>
    <dgm:pt modelId="{446513CB-5B7C-459E-8121-6733AABEFAF1}" type="parTrans" cxnId="{BAC45497-5ED1-4BEF-8544-5AE8D2595768}">
      <dgm:prSet/>
      <dgm:spPr/>
      <dgm:t>
        <a:bodyPr/>
        <a:lstStyle/>
        <a:p>
          <a:endParaRPr lang="es-EC"/>
        </a:p>
      </dgm:t>
    </dgm:pt>
    <dgm:pt modelId="{73B23D9B-9FE9-46E4-A574-A6A5AE2892FE}" type="sibTrans" cxnId="{BAC45497-5ED1-4BEF-8544-5AE8D2595768}">
      <dgm:prSet/>
      <dgm:spPr/>
      <dgm:t>
        <a:bodyPr/>
        <a:lstStyle/>
        <a:p>
          <a:endParaRPr lang="es-EC"/>
        </a:p>
      </dgm:t>
    </dgm:pt>
    <dgm:pt modelId="{8C51B611-1B19-462E-905A-2FEFEE180F17}">
      <dgm:prSet/>
      <dgm:spPr/>
      <dgm:t>
        <a:bodyPr/>
        <a:lstStyle/>
        <a:p>
          <a:pPr algn="l"/>
          <a:r>
            <a:rPr lang="es-EC" dirty="0" smtClean="0"/>
            <a:t>Análisis Estratégico</a:t>
          </a:r>
          <a:endParaRPr lang="es-EC" dirty="0"/>
        </a:p>
      </dgm:t>
    </dgm:pt>
    <dgm:pt modelId="{85E76ABA-7BB5-44FC-A688-CE2B0F158DD6}" type="parTrans" cxnId="{1B3FF55D-0EC6-4143-8553-7ED3DDCBB6EB}">
      <dgm:prSet/>
      <dgm:spPr/>
      <dgm:t>
        <a:bodyPr/>
        <a:lstStyle/>
        <a:p>
          <a:endParaRPr lang="es-EC"/>
        </a:p>
      </dgm:t>
    </dgm:pt>
    <dgm:pt modelId="{4F8C6D2B-5215-4576-B93C-112DF3170B4E}" type="sibTrans" cxnId="{1B3FF55D-0EC6-4143-8553-7ED3DDCBB6EB}">
      <dgm:prSet/>
      <dgm:spPr/>
      <dgm:t>
        <a:bodyPr/>
        <a:lstStyle/>
        <a:p>
          <a:endParaRPr lang="es-EC"/>
        </a:p>
      </dgm:t>
    </dgm:pt>
    <dgm:pt modelId="{D46628AF-03F3-4EF5-A1B0-8085706B80FD}" type="pres">
      <dgm:prSet presAssocID="{3A0461FE-FDA2-436A-9CAF-5DE274962E0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427CC7-8C89-49BC-A17A-EE09305687AE}" type="pres">
      <dgm:prSet presAssocID="{256FCC13-CA26-4A6E-BC88-865A399FCCB6}" presName="composite" presStyleCnt="0"/>
      <dgm:spPr/>
    </dgm:pt>
    <dgm:pt modelId="{5ECA4BAA-3570-44BE-A873-A92FEEBC4DFD}" type="pres">
      <dgm:prSet presAssocID="{256FCC13-CA26-4A6E-BC88-865A399FCCB6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49C030-1542-4E9A-BA54-CB1EB26C530D}" type="pres">
      <dgm:prSet presAssocID="{256FCC13-CA26-4A6E-BC88-865A399FCCB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42DDBA-3FA6-4294-9780-28D6553F131C}" type="pres">
      <dgm:prSet presAssocID="{4F418A9A-5B32-4845-A1DC-33F61930F9FE}" presName="spacing" presStyleCnt="0"/>
      <dgm:spPr/>
    </dgm:pt>
    <dgm:pt modelId="{89FCCA36-FACD-48B2-884D-14605A2D4DDF}" type="pres">
      <dgm:prSet presAssocID="{E05A4F0B-9668-403B-B01D-8D226739E234}" presName="composite" presStyleCnt="0"/>
      <dgm:spPr/>
    </dgm:pt>
    <dgm:pt modelId="{1A1F7F00-37DE-466C-B2AB-906F65124654}" type="pres">
      <dgm:prSet presAssocID="{E05A4F0B-9668-403B-B01D-8D226739E234}" presName="imgShp" presStyleLbl="fgImgPlace1" presStyleIdx="1" presStyleCnt="3" custLinFactNeighborX="-2804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78E5E0B-135E-40F8-B4CC-88915CF1BD5D}" type="pres">
      <dgm:prSet presAssocID="{E05A4F0B-9668-403B-B01D-8D226739E23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9C3698-9D9F-4385-94E6-5AE014664474}" type="pres">
      <dgm:prSet presAssocID="{73B23D9B-9FE9-46E4-A574-A6A5AE2892FE}" presName="spacing" presStyleCnt="0"/>
      <dgm:spPr/>
    </dgm:pt>
    <dgm:pt modelId="{04F9E082-F08D-4DE4-AA34-207C72CCC82B}" type="pres">
      <dgm:prSet presAssocID="{8C51B611-1B19-462E-905A-2FEFEE180F17}" presName="composite" presStyleCnt="0"/>
      <dgm:spPr/>
    </dgm:pt>
    <dgm:pt modelId="{94F26DF8-1EBF-40CB-89F3-9B29EDE65EDC}" type="pres">
      <dgm:prSet presAssocID="{8C51B611-1B19-462E-905A-2FEFEE180F17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CC95D63-B0E5-4A90-945F-D63F0252052B}" type="pres">
      <dgm:prSet presAssocID="{8C51B611-1B19-462E-905A-2FEFEE180F1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1668ED-19B1-4771-A65E-412E310126F7}" type="presOf" srcId="{4F0397B0-6D30-4868-87A9-51B10BB7F167}" destId="{D649C030-1542-4E9A-BA54-CB1EB26C530D}" srcOrd="0" destOrd="2" presId="urn:microsoft.com/office/officeart/2005/8/layout/vList3"/>
    <dgm:cxn modelId="{D52D0EB9-85C7-40B0-BABB-4F2A7842FC59}" srcId="{256FCC13-CA26-4A6E-BC88-865A399FCCB6}" destId="{A1EEC6C6-3C41-4724-A3F9-BA2E5134F3F6}" srcOrd="0" destOrd="0" parTransId="{B3EB16BB-4EC8-4411-85C4-E6D16B28419E}" sibTransId="{AE5CEC80-2264-4452-9CFB-363EC51DD9E4}"/>
    <dgm:cxn modelId="{BAC45497-5ED1-4BEF-8544-5AE8D2595768}" srcId="{3A0461FE-FDA2-436A-9CAF-5DE274962E0D}" destId="{E05A4F0B-9668-403B-B01D-8D226739E234}" srcOrd="1" destOrd="0" parTransId="{446513CB-5B7C-459E-8121-6733AABEFAF1}" sibTransId="{73B23D9B-9FE9-46E4-A574-A6A5AE2892FE}"/>
    <dgm:cxn modelId="{D9F1252A-FCCA-4028-ABC5-1937D4ED6BA7}" type="presOf" srcId="{E05A4F0B-9668-403B-B01D-8D226739E234}" destId="{478E5E0B-135E-40F8-B4CC-88915CF1BD5D}" srcOrd="0" destOrd="0" presId="urn:microsoft.com/office/officeart/2005/8/layout/vList3"/>
    <dgm:cxn modelId="{03F9C57E-8FE8-4599-ABC2-9F6DA8E1279D}" srcId="{A1EEC6C6-3C41-4724-A3F9-BA2E5134F3F6}" destId="{4F0397B0-6D30-4868-87A9-51B10BB7F167}" srcOrd="0" destOrd="0" parTransId="{1716C4C2-0DF8-4C8D-BDF1-FF06B5BEC49C}" sibTransId="{7667ECBA-C13C-4D23-AFFC-D85457CB43B3}"/>
    <dgm:cxn modelId="{8C9EDCAE-0568-4963-A4C4-88060B9A48BB}" type="presOf" srcId="{D7EECFD0-D890-45EE-B8A3-96BD08C293D8}" destId="{D649C030-1542-4E9A-BA54-CB1EB26C530D}" srcOrd="0" destOrd="3" presId="urn:microsoft.com/office/officeart/2005/8/layout/vList3"/>
    <dgm:cxn modelId="{5D5411A3-0E25-4193-8E25-33B8039674D4}" srcId="{3A0461FE-FDA2-436A-9CAF-5DE274962E0D}" destId="{256FCC13-CA26-4A6E-BC88-865A399FCCB6}" srcOrd="0" destOrd="0" parTransId="{A1A1DE12-856E-4E06-A6AA-5A6C57124A20}" sibTransId="{4F418A9A-5B32-4845-A1DC-33F61930F9FE}"/>
    <dgm:cxn modelId="{1B3FF55D-0EC6-4143-8553-7ED3DDCBB6EB}" srcId="{3A0461FE-FDA2-436A-9CAF-5DE274962E0D}" destId="{8C51B611-1B19-462E-905A-2FEFEE180F17}" srcOrd="2" destOrd="0" parTransId="{85E76ABA-7BB5-44FC-A688-CE2B0F158DD6}" sibTransId="{4F8C6D2B-5215-4576-B93C-112DF3170B4E}"/>
    <dgm:cxn modelId="{A191AF0C-A91D-4F0D-BA7F-FD45F87D8AC0}" type="presOf" srcId="{3A0461FE-FDA2-436A-9CAF-5DE274962E0D}" destId="{D46628AF-03F3-4EF5-A1B0-8085706B80FD}" srcOrd="0" destOrd="0" presId="urn:microsoft.com/office/officeart/2005/8/layout/vList3"/>
    <dgm:cxn modelId="{5C3F5073-3FB1-4DE4-90D7-C70A30718928}" srcId="{256FCC13-CA26-4A6E-BC88-865A399FCCB6}" destId="{D7EECFD0-D890-45EE-B8A3-96BD08C293D8}" srcOrd="1" destOrd="0" parTransId="{A2342531-F9A6-4058-B098-202285A6D0B8}" sibTransId="{C8349368-5804-45A0-8F96-874533558071}"/>
    <dgm:cxn modelId="{9FD3DFB5-3ECB-4FD9-B93C-DB08B1C8FD75}" type="presOf" srcId="{256FCC13-CA26-4A6E-BC88-865A399FCCB6}" destId="{D649C030-1542-4E9A-BA54-CB1EB26C530D}" srcOrd="0" destOrd="0" presId="urn:microsoft.com/office/officeart/2005/8/layout/vList3"/>
    <dgm:cxn modelId="{0247A189-1399-41C7-9D50-F5E6F524B79C}" type="presOf" srcId="{8C51B611-1B19-462E-905A-2FEFEE180F17}" destId="{2CC95D63-B0E5-4A90-945F-D63F0252052B}" srcOrd="0" destOrd="0" presId="urn:microsoft.com/office/officeart/2005/8/layout/vList3"/>
    <dgm:cxn modelId="{DC8A117B-4E5D-4D2D-BA51-379D6F804095}" type="presOf" srcId="{A1EEC6C6-3C41-4724-A3F9-BA2E5134F3F6}" destId="{D649C030-1542-4E9A-BA54-CB1EB26C530D}" srcOrd="0" destOrd="1" presId="urn:microsoft.com/office/officeart/2005/8/layout/vList3"/>
    <dgm:cxn modelId="{A682EE65-52AE-4331-83C6-8F70FCB186FD}" type="presParOf" srcId="{D46628AF-03F3-4EF5-A1B0-8085706B80FD}" destId="{E3427CC7-8C89-49BC-A17A-EE09305687AE}" srcOrd="0" destOrd="0" presId="urn:microsoft.com/office/officeart/2005/8/layout/vList3"/>
    <dgm:cxn modelId="{43E67C96-AB67-46CE-8924-8940447E8B58}" type="presParOf" srcId="{E3427CC7-8C89-49BC-A17A-EE09305687AE}" destId="{5ECA4BAA-3570-44BE-A873-A92FEEBC4DFD}" srcOrd="0" destOrd="0" presId="urn:microsoft.com/office/officeart/2005/8/layout/vList3"/>
    <dgm:cxn modelId="{3F8D5AE6-C59A-4CC6-A8DD-57E1272D6E68}" type="presParOf" srcId="{E3427CC7-8C89-49BC-A17A-EE09305687AE}" destId="{D649C030-1542-4E9A-BA54-CB1EB26C530D}" srcOrd="1" destOrd="0" presId="urn:microsoft.com/office/officeart/2005/8/layout/vList3"/>
    <dgm:cxn modelId="{5273F326-73EB-496D-ABDF-DC86B33AB9C1}" type="presParOf" srcId="{D46628AF-03F3-4EF5-A1B0-8085706B80FD}" destId="{4A42DDBA-3FA6-4294-9780-28D6553F131C}" srcOrd="1" destOrd="0" presId="urn:microsoft.com/office/officeart/2005/8/layout/vList3"/>
    <dgm:cxn modelId="{A6BB657E-EAB4-422C-B621-51C376D4AC28}" type="presParOf" srcId="{D46628AF-03F3-4EF5-A1B0-8085706B80FD}" destId="{89FCCA36-FACD-48B2-884D-14605A2D4DDF}" srcOrd="2" destOrd="0" presId="urn:microsoft.com/office/officeart/2005/8/layout/vList3"/>
    <dgm:cxn modelId="{40092806-0A63-421B-93F8-A0CE26EC5FB0}" type="presParOf" srcId="{89FCCA36-FACD-48B2-884D-14605A2D4DDF}" destId="{1A1F7F00-37DE-466C-B2AB-906F65124654}" srcOrd="0" destOrd="0" presId="urn:microsoft.com/office/officeart/2005/8/layout/vList3"/>
    <dgm:cxn modelId="{DC11A2C8-298C-4235-9938-21A6C67448A5}" type="presParOf" srcId="{89FCCA36-FACD-48B2-884D-14605A2D4DDF}" destId="{478E5E0B-135E-40F8-B4CC-88915CF1BD5D}" srcOrd="1" destOrd="0" presId="urn:microsoft.com/office/officeart/2005/8/layout/vList3"/>
    <dgm:cxn modelId="{5F4B6A58-6F99-4F2C-A0D0-64D51AD5B96F}" type="presParOf" srcId="{D46628AF-03F3-4EF5-A1B0-8085706B80FD}" destId="{149C3698-9D9F-4385-94E6-5AE014664474}" srcOrd="3" destOrd="0" presId="urn:microsoft.com/office/officeart/2005/8/layout/vList3"/>
    <dgm:cxn modelId="{7204069B-03A5-4A6B-B5B2-593FA3FA7D6B}" type="presParOf" srcId="{D46628AF-03F3-4EF5-A1B0-8085706B80FD}" destId="{04F9E082-F08D-4DE4-AA34-207C72CCC82B}" srcOrd="4" destOrd="0" presId="urn:microsoft.com/office/officeart/2005/8/layout/vList3"/>
    <dgm:cxn modelId="{0BB3304A-8EE4-4C81-8ADB-1F6466D943E2}" type="presParOf" srcId="{04F9E082-F08D-4DE4-AA34-207C72CCC82B}" destId="{94F26DF8-1EBF-40CB-89F3-9B29EDE65EDC}" srcOrd="0" destOrd="0" presId="urn:microsoft.com/office/officeart/2005/8/layout/vList3"/>
    <dgm:cxn modelId="{F5D22D31-1B4D-4B07-A586-0309D20C18A9}" type="presParOf" srcId="{04F9E082-F08D-4DE4-AA34-207C72CCC82B}" destId="{2CC95D63-B0E5-4A90-945F-D63F0252052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5BF70-4C8C-47B6-A8FC-112DC545E41B}" type="doc">
      <dgm:prSet loTypeId="urn:microsoft.com/office/officeart/2005/8/layout/hChevron3" loCatId="process" qsTypeId="urn:microsoft.com/office/officeart/2005/8/quickstyle/simple4" qsCatId="simple" csTypeId="urn:microsoft.com/office/officeart/2005/8/colors/colorful5" csCatId="colorful" phldr="1"/>
      <dgm:spPr/>
    </dgm:pt>
    <dgm:pt modelId="{C47D50F5-36EF-4900-90F2-49F3CFEC5A15}">
      <dgm:prSet phldrT="[Texto]"/>
      <dgm:spPr/>
      <dgm:t>
        <a:bodyPr/>
        <a:lstStyle/>
        <a:p>
          <a:r>
            <a:rPr lang="es-EC"/>
            <a:t>Recepcion de pedidos de insumos repuestos y requerimientos</a:t>
          </a:r>
        </a:p>
      </dgm:t>
    </dgm:pt>
    <dgm:pt modelId="{F6AB28F5-0833-4606-85E6-8CE69C925497}" type="parTrans" cxnId="{44B2AA54-C6A3-4761-839A-25C6196B5733}">
      <dgm:prSet/>
      <dgm:spPr/>
      <dgm:t>
        <a:bodyPr/>
        <a:lstStyle/>
        <a:p>
          <a:endParaRPr lang="es-EC"/>
        </a:p>
      </dgm:t>
    </dgm:pt>
    <dgm:pt modelId="{689E3392-B765-4229-86AB-5A23CE2B2784}" type="sibTrans" cxnId="{44B2AA54-C6A3-4761-839A-25C6196B5733}">
      <dgm:prSet/>
      <dgm:spPr/>
      <dgm:t>
        <a:bodyPr/>
        <a:lstStyle/>
        <a:p>
          <a:endParaRPr lang="es-EC"/>
        </a:p>
      </dgm:t>
    </dgm:pt>
    <dgm:pt modelId="{D47C0768-DDAC-4968-9C8C-20BD9DAC4F87}">
      <dgm:prSet phldrT="[Texto]"/>
      <dgm:spPr/>
      <dgm:t>
        <a:bodyPr/>
        <a:lstStyle/>
        <a:p>
          <a:r>
            <a:rPr lang="es-EC"/>
            <a:t>Reparacion y construcción de maquinaria agrícola</a:t>
          </a:r>
        </a:p>
      </dgm:t>
    </dgm:pt>
    <dgm:pt modelId="{521215E2-ABF6-4DFC-AF58-FB8E8C674587}" type="parTrans" cxnId="{265D7645-960A-44BA-A810-999B88ED43E4}">
      <dgm:prSet/>
      <dgm:spPr/>
      <dgm:t>
        <a:bodyPr/>
        <a:lstStyle/>
        <a:p>
          <a:endParaRPr lang="es-EC"/>
        </a:p>
      </dgm:t>
    </dgm:pt>
    <dgm:pt modelId="{CB02DEA3-093E-4A4E-AE9C-0ED5B60F524D}" type="sibTrans" cxnId="{265D7645-960A-44BA-A810-999B88ED43E4}">
      <dgm:prSet/>
      <dgm:spPr/>
      <dgm:t>
        <a:bodyPr/>
        <a:lstStyle/>
        <a:p>
          <a:endParaRPr lang="es-EC"/>
        </a:p>
      </dgm:t>
    </dgm:pt>
    <dgm:pt modelId="{0B65F290-52A2-40C0-B25E-90C3E3F056C8}">
      <dgm:prSet phldrT="[Texto]"/>
      <dgm:spPr/>
      <dgm:t>
        <a:bodyPr/>
        <a:lstStyle/>
        <a:p>
          <a:r>
            <a:rPr lang="es-EC"/>
            <a:t>Distribución e instalación</a:t>
          </a:r>
        </a:p>
      </dgm:t>
    </dgm:pt>
    <dgm:pt modelId="{5E7823C6-F7F7-4C28-AF7C-B173F0844717}" type="parTrans" cxnId="{DA3CAA18-9EF0-49B7-852C-DBE98ADC99A9}">
      <dgm:prSet/>
      <dgm:spPr/>
      <dgm:t>
        <a:bodyPr/>
        <a:lstStyle/>
        <a:p>
          <a:endParaRPr lang="es-EC"/>
        </a:p>
      </dgm:t>
    </dgm:pt>
    <dgm:pt modelId="{8B9FD37E-87B4-4379-804F-AAB6D48A3E49}" type="sibTrans" cxnId="{DA3CAA18-9EF0-49B7-852C-DBE98ADC99A9}">
      <dgm:prSet/>
      <dgm:spPr/>
      <dgm:t>
        <a:bodyPr/>
        <a:lstStyle/>
        <a:p>
          <a:endParaRPr lang="es-EC"/>
        </a:p>
      </dgm:t>
    </dgm:pt>
    <dgm:pt modelId="{ADE3BBD4-89F8-43AF-9CBA-6447A60A984C}" type="pres">
      <dgm:prSet presAssocID="{9E75BF70-4C8C-47B6-A8FC-112DC545E41B}" presName="Name0" presStyleCnt="0">
        <dgm:presLayoutVars>
          <dgm:dir/>
          <dgm:resizeHandles val="exact"/>
        </dgm:presLayoutVars>
      </dgm:prSet>
      <dgm:spPr/>
    </dgm:pt>
    <dgm:pt modelId="{274C87A5-39BB-4A98-B51F-FFD930C7D8AC}" type="pres">
      <dgm:prSet presAssocID="{C47D50F5-36EF-4900-90F2-49F3CFEC5A15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550D23-C0AC-4C60-9C4D-FD6C446187B0}" type="pres">
      <dgm:prSet presAssocID="{689E3392-B765-4229-86AB-5A23CE2B2784}" presName="parSpace" presStyleCnt="0"/>
      <dgm:spPr/>
    </dgm:pt>
    <dgm:pt modelId="{0C49AD1A-DBE3-4747-9455-E082C9625B12}" type="pres">
      <dgm:prSet presAssocID="{D47C0768-DDAC-4968-9C8C-20BD9DAC4F8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EDCF5F-A257-4AC3-8081-6309B6AFDD9A}" type="pres">
      <dgm:prSet presAssocID="{CB02DEA3-093E-4A4E-AE9C-0ED5B60F524D}" presName="parSpace" presStyleCnt="0"/>
      <dgm:spPr/>
    </dgm:pt>
    <dgm:pt modelId="{CE6E44B4-F485-48AC-BAAA-7776EFFE3BDC}" type="pres">
      <dgm:prSet presAssocID="{0B65F290-52A2-40C0-B25E-90C3E3F056C8}" presName="parTxOnly" presStyleLbl="node1" presStyleIdx="2" presStyleCnt="3" custLinFactNeighborX="20900" custLinFactNeighborY="-22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27E48F-A9BE-4EB3-A788-505B8A34580B}" type="presOf" srcId="{9E75BF70-4C8C-47B6-A8FC-112DC545E41B}" destId="{ADE3BBD4-89F8-43AF-9CBA-6447A60A984C}" srcOrd="0" destOrd="0" presId="urn:microsoft.com/office/officeart/2005/8/layout/hChevron3"/>
    <dgm:cxn modelId="{B7E9DD06-FB9F-45B4-8719-DE49CCFC35C7}" type="presOf" srcId="{D47C0768-DDAC-4968-9C8C-20BD9DAC4F87}" destId="{0C49AD1A-DBE3-4747-9455-E082C9625B12}" srcOrd="0" destOrd="0" presId="urn:microsoft.com/office/officeart/2005/8/layout/hChevron3"/>
    <dgm:cxn modelId="{265D7645-960A-44BA-A810-999B88ED43E4}" srcId="{9E75BF70-4C8C-47B6-A8FC-112DC545E41B}" destId="{D47C0768-DDAC-4968-9C8C-20BD9DAC4F87}" srcOrd="1" destOrd="0" parTransId="{521215E2-ABF6-4DFC-AF58-FB8E8C674587}" sibTransId="{CB02DEA3-093E-4A4E-AE9C-0ED5B60F524D}"/>
    <dgm:cxn modelId="{DA3CAA18-9EF0-49B7-852C-DBE98ADC99A9}" srcId="{9E75BF70-4C8C-47B6-A8FC-112DC545E41B}" destId="{0B65F290-52A2-40C0-B25E-90C3E3F056C8}" srcOrd="2" destOrd="0" parTransId="{5E7823C6-F7F7-4C28-AF7C-B173F0844717}" sibTransId="{8B9FD37E-87B4-4379-804F-AAB6D48A3E49}"/>
    <dgm:cxn modelId="{DD12CC53-E753-488B-9F29-70AAC9D593D7}" type="presOf" srcId="{0B65F290-52A2-40C0-B25E-90C3E3F056C8}" destId="{CE6E44B4-F485-48AC-BAAA-7776EFFE3BDC}" srcOrd="0" destOrd="0" presId="urn:microsoft.com/office/officeart/2005/8/layout/hChevron3"/>
    <dgm:cxn modelId="{BB83F952-845A-47D3-B503-187C1FDA085A}" type="presOf" srcId="{C47D50F5-36EF-4900-90F2-49F3CFEC5A15}" destId="{274C87A5-39BB-4A98-B51F-FFD930C7D8AC}" srcOrd="0" destOrd="0" presId="urn:microsoft.com/office/officeart/2005/8/layout/hChevron3"/>
    <dgm:cxn modelId="{44B2AA54-C6A3-4761-839A-25C6196B5733}" srcId="{9E75BF70-4C8C-47B6-A8FC-112DC545E41B}" destId="{C47D50F5-36EF-4900-90F2-49F3CFEC5A15}" srcOrd="0" destOrd="0" parTransId="{F6AB28F5-0833-4606-85E6-8CE69C925497}" sibTransId="{689E3392-B765-4229-86AB-5A23CE2B2784}"/>
    <dgm:cxn modelId="{34161BDE-E126-4779-BE68-C41E629A6B2F}" type="presParOf" srcId="{ADE3BBD4-89F8-43AF-9CBA-6447A60A984C}" destId="{274C87A5-39BB-4A98-B51F-FFD930C7D8AC}" srcOrd="0" destOrd="0" presId="urn:microsoft.com/office/officeart/2005/8/layout/hChevron3"/>
    <dgm:cxn modelId="{3A56F61B-1A6C-45E6-AFC6-1CB1B5574656}" type="presParOf" srcId="{ADE3BBD4-89F8-43AF-9CBA-6447A60A984C}" destId="{3F550D23-C0AC-4C60-9C4D-FD6C446187B0}" srcOrd="1" destOrd="0" presId="urn:microsoft.com/office/officeart/2005/8/layout/hChevron3"/>
    <dgm:cxn modelId="{CC0D711C-C4CC-40E8-B749-0128C0E99B4B}" type="presParOf" srcId="{ADE3BBD4-89F8-43AF-9CBA-6447A60A984C}" destId="{0C49AD1A-DBE3-4747-9455-E082C9625B12}" srcOrd="2" destOrd="0" presId="urn:microsoft.com/office/officeart/2005/8/layout/hChevron3"/>
    <dgm:cxn modelId="{54137077-52EE-4BF4-9AD3-486A880F434D}" type="presParOf" srcId="{ADE3BBD4-89F8-43AF-9CBA-6447A60A984C}" destId="{9EEDCF5F-A257-4AC3-8081-6309B6AFDD9A}" srcOrd="3" destOrd="0" presId="urn:microsoft.com/office/officeart/2005/8/layout/hChevron3"/>
    <dgm:cxn modelId="{B2027370-F25F-4F34-BFAD-AABBBFCEBA43}" type="presParOf" srcId="{ADE3BBD4-89F8-43AF-9CBA-6447A60A984C}" destId="{CE6E44B4-F485-48AC-BAAA-7776EFFE3BD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639D70-FECD-458B-A622-4919481F3FF6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353885B-9F27-40E7-A937-BF76F71F8BC3}">
      <dgm:prSet phldrT="[Texto]"/>
      <dgm:spPr/>
      <dgm:t>
        <a:bodyPr/>
        <a:lstStyle/>
        <a:p>
          <a:pPr algn="ctr"/>
          <a:r>
            <a:rPr lang="es-EC"/>
            <a:t>Gestión Administrativa</a:t>
          </a:r>
        </a:p>
      </dgm:t>
    </dgm:pt>
    <dgm:pt modelId="{C409D366-223E-4498-AC35-F89DB6150521}" type="parTrans" cxnId="{F14FC0B6-DEB0-45F1-83F6-79E39E147383}">
      <dgm:prSet/>
      <dgm:spPr/>
      <dgm:t>
        <a:bodyPr/>
        <a:lstStyle/>
        <a:p>
          <a:endParaRPr lang="es-EC"/>
        </a:p>
      </dgm:t>
    </dgm:pt>
    <dgm:pt modelId="{C11C8991-D550-423C-BD43-6674EBE59385}" type="sibTrans" cxnId="{F14FC0B6-DEB0-45F1-83F6-79E39E147383}">
      <dgm:prSet/>
      <dgm:spPr/>
      <dgm:t>
        <a:bodyPr/>
        <a:lstStyle/>
        <a:p>
          <a:endParaRPr lang="es-EC"/>
        </a:p>
      </dgm:t>
    </dgm:pt>
    <dgm:pt modelId="{3B1B42C5-D1C9-42F6-8D90-23DDEB7469BB}">
      <dgm:prSet phldrT="[Texto]"/>
      <dgm:spPr/>
      <dgm:t>
        <a:bodyPr/>
        <a:lstStyle/>
        <a:p>
          <a:pPr algn="ctr"/>
          <a:r>
            <a:rPr lang="es-EC"/>
            <a:t>Gestión de caja</a:t>
          </a:r>
        </a:p>
      </dgm:t>
    </dgm:pt>
    <dgm:pt modelId="{C4025BE5-389F-4A67-9D4C-2ACA56942B8F}" type="parTrans" cxnId="{87BBD3F1-7248-4A6D-96EB-242AF307D488}">
      <dgm:prSet/>
      <dgm:spPr/>
      <dgm:t>
        <a:bodyPr/>
        <a:lstStyle/>
        <a:p>
          <a:endParaRPr lang="es-EC"/>
        </a:p>
      </dgm:t>
    </dgm:pt>
    <dgm:pt modelId="{25AEF729-E4C9-43E8-93F8-80940933579D}" type="sibTrans" cxnId="{87BBD3F1-7248-4A6D-96EB-242AF307D488}">
      <dgm:prSet/>
      <dgm:spPr/>
      <dgm:t>
        <a:bodyPr/>
        <a:lstStyle/>
        <a:p>
          <a:endParaRPr lang="es-EC"/>
        </a:p>
      </dgm:t>
    </dgm:pt>
    <dgm:pt modelId="{D0356B52-FF9F-4502-B749-596D415207AF}">
      <dgm:prSet phldrT="[Texto]"/>
      <dgm:spPr/>
      <dgm:t>
        <a:bodyPr/>
        <a:lstStyle/>
        <a:p>
          <a:pPr algn="ctr"/>
          <a:r>
            <a:rPr lang="es-EC"/>
            <a:t>Gestión de RRHH</a:t>
          </a:r>
        </a:p>
      </dgm:t>
    </dgm:pt>
    <dgm:pt modelId="{52AD22C9-D1C1-4AC5-BEA8-82B86A019B6D}" type="parTrans" cxnId="{7346087A-1C6A-479C-A647-11B4573951D6}">
      <dgm:prSet/>
      <dgm:spPr/>
      <dgm:t>
        <a:bodyPr/>
        <a:lstStyle/>
        <a:p>
          <a:endParaRPr lang="es-EC"/>
        </a:p>
      </dgm:t>
    </dgm:pt>
    <dgm:pt modelId="{E79215C8-5260-4976-9DFF-7BEDF0901D7A}" type="sibTrans" cxnId="{7346087A-1C6A-479C-A647-11B4573951D6}">
      <dgm:prSet/>
      <dgm:spPr/>
      <dgm:t>
        <a:bodyPr/>
        <a:lstStyle/>
        <a:p>
          <a:endParaRPr lang="es-EC"/>
        </a:p>
      </dgm:t>
    </dgm:pt>
    <dgm:pt modelId="{3980EBA1-E90E-40E8-8F5A-7E010C4A6576}" type="pres">
      <dgm:prSet presAssocID="{A1639D70-FECD-458B-A622-4919481F3F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1B830A8-4953-4EAB-AF50-19623DBEB167}" type="pres">
      <dgm:prSet presAssocID="{C353885B-9F27-40E7-A937-BF76F71F8BC3}" presName="parentText" presStyleLbl="node1" presStyleIdx="0" presStyleCnt="3" custLinFactY="-30097" custLinFactNeighborX="17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8AFA03-0936-4A52-9653-21BC6CA8B386}" type="pres">
      <dgm:prSet presAssocID="{C11C8991-D550-423C-BD43-6674EBE59385}" presName="spacer" presStyleCnt="0"/>
      <dgm:spPr/>
    </dgm:pt>
    <dgm:pt modelId="{2EAE3C38-E14B-4785-B6D3-5AEDDF9A98B1}" type="pres">
      <dgm:prSet presAssocID="{D0356B52-FF9F-4502-B749-596D415207A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9C3C51-01D6-4021-8D6C-4438A479C056}" type="pres">
      <dgm:prSet presAssocID="{E79215C8-5260-4976-9DFF-7BEDF0901D7A}" presName="spacer" presStyleCnt="0"/>
      <dgm:spPr/>
    </dgm:pt>
    <dgm:pt modelId="{4AFD8C2C-77C8-42DF-9D0E-87F7203442E0}" type="pres">
      <dgm:prSet presAssocID="{3B1B42C5-D1C9-42F6-8D90-23DDEB7469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0CDFCC6-A491-4721-9880-4495F3A448CA}" type="presOf" srcId="{C353885B-9F27-40E7-A937-BF76F71F8BC3}" destId="{71B830A8-4953-4EAB-AF50-19623DBEB167}" srcOrd="0" destOrd="0" presId="urn:microsoft.com/office/officeart/2005/8/layout/vList2"/>
    <dgm:cxn modelId="{87BBD3F1-7248-4A6D-96EB-242AF307D488}" srcId="{A1639D70-FECD-458B-A622-4919481F3FF6}" destId="{3B1B42C5-D1C9-42F6-8D90-23DDEB7469BB}" srcOrd="2" destOrd="0" parTransId="{C4025BE5-389F-4A67-9D4C-2ACA56942B8F}" sibTransId="{25AEF729-E4C9-43E8-93F8-80940933579D}"/>
    <dgm:cxn modelId="{7346087A-1C6A-479C-A647-11B4573951D6}" srcId="{A1639D70-FECD-458B-A622-4919481F3FF6}" destId="{D0356B52-FF9F-4502-B749-596D415207AF}" srcOrd="1" destOrd="0" parTransId="{52AD22C9-D1C1-4AC5-BEA8-82B86A019B6D}" sibTransId="{E79215C8-5260-4976-9DFF-7BEDF0901D7A}"/>
    <dgm:cxn modelId="{F14FC0B6-DEB0-45F1-83F6-79E39E147383}" srcId="{A1639D70-FECD-458B-A622-4919481F3FF6}" destId="{C353885B-9F27-40E7-A937-BF76F71F8BC3}" srcOrd="0" destOrd="0" parTransId="{C409D366-223E-4498-AC35-F89DB6150521}" sibTransId="{C11C8991-D550-423C-BD43-6674EBE59385}"/>
    <dgm:cxn modelId="{D7D565CC-DB97-448C-B258-3A50386AF1B1}" type="presOf" srcId="{3B1B42C5-D1C9-42F6-8D90-23DDEB7469BB}" destId="{4AFD8C2C-77C8-42DF-9D0E-87F7203442E0}" srcOrd="0" destOrd="0" presId="urn:microsoft.com/office/officeart/2005/8/layout/vList2"/>
    <dgm:cxn modelId="{CF6AE05A-A6F7-45E6-B017-A5FFA26638EC}" type="presOf" srcId="{D0356B52-FF9F-4502-B749-596D415207AF}" destId="{2EAE3C38-E14B-4785-B6D3-5AEDDF9A98B1}" srcOrd="0" destOrd="0" presId="urn:microsoft.com/office/officeart/2005/8/layout/vList2"/>
    <dgm:cxn modelId="{80400470-9AE0-4741-84B7-E752EC09E780}" type="presOf" srcId="{A1639D70-FECD-458B-A622-4919481F3FF6}" destId="{3980EBA1-E90E-40E8-8F5A-7E010C4A6576}" srcOrd="0" destOrd="0" presId="urn:microsoft.com/office/officeart/2005/8/layout/vList2"/>
    <dgm:cxn modelId="{20AEBE94-2824-4E45-AC40-A6FD6B4ABF0E}" type="presParOf" srcId="{3980EBA1-E90E-40E8-8F5A-7E010C4A6576}" destId="{71B830A8-4953-4EAB-AF50-19623DBEB167}" srcOrd="0" destOrd="0" presId="urn:microsoft.com/office/officeart/2005/8/layout/vList2"/>
    <dgm:cxn modelId="{116E6783-257E-4497-9487-2B73981DEF6E}" type="presParOf" srcId="{3980EBA1-E90E-40E8-8F5A-7E010C4A6576}" destId="{778AFA03-0936-4A52-9653-21BC6CA8B386}" srcOrd="1" destOrd="0" presId="urn:microsoft.com/office/officeart/2005/8/layout/vList2"/>
    <dgm:cxn modelId="{CCDE1A49-32B0-4778-8470-1CB21943C551}" type="presParOf" srcId="{3980EBA1-E90E-40E8-8F5A-7E010C4A6576}" destId="{2EAE3C38-E14B-4785-B6D3-5AEDDF9A98B1}" srcOrd="2" destOrd="0" presId="urn:microsoft.com/office/officeart/2005/8/layout/vList2"/>
    <dgm:cxn modelId="{DE777D42-F312-4F04-B3D3-09E037D163BA}" type="presParOf" srcId="{3980EBA1-E90E-40E8-8F5A-7E010C4A6576}" destId="{A49C3C51-01D6-4021-8D6C-4438A479C056}" srcOrd="3" destOrd="0" presId="urn:microsoft.com/office/officeart/2005/8/layout/vList2"/>
    <dgm:cxn modelId="{3680791F-EFF6-4B46-A8CC-8D39FDCDF77E}" type="presParOf" srcId="{3980EBA1-E90E-40E8-8F5A-7E010C4A6576}" destId="{4AFD8C2C-77C8-42DF-9D0E-87F7203442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B1EBA3-4FAC-47B8-9A6D-E65C289CDFB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A23B9E8-416A-4C6D-B052-28F33CBB7968}">
      <dgm:prSet phldrT="[Texto]"/>
      <dgm:spPr/>
      <dgm:t>
        <a:bodyPr/>
        <a:lstStyle/>
        <a:p>
          <a:r>
            <a:rPr lang="es-EC" dirty="0" smtClean="0"/>
            <a:t>Alta demanda del servicio de reparación de maquinaria agrícola</a:t>
          </a:r>
          <a:endParaRPr lang="es-EC" dirty="0"/>
        </a:p>
      </dgm:t>
    </dgm:pt>
    <dgm:pt modelId="{88C291C4-C220-4383-8E00-C77A10DD271F}" type="parTrans" cxnId="{5241CC9D-0976-47A6-9892-608DDB051170}">
      <dgm:prSet/>
      <dgm:spPr/>
      <dgm:t>
        <a:bodyPr/>
        <a:lstStyle/>
        <a:p>
          <a:endParaRPr lang="es-EC"/>
        </a:p>
      </dgm:t>
    </dgm:pt>
    <dgm:pt modelId="{AE4C71DF-E810-40CF-A45D-E28F3E40D085}" type="sibTrans" cxnId="{5241CC9D-0976-47A6-9892-608DDB051170}">
      <dgm:prSet/>
      <dgm:spPr/>
      <dgm:t>
        <a:bodyPr/>
        <a:lstStyle/>
        <a:p>
          <a:endParaRPr lang="es-EC"/>
        </a:p>
      </dgm:t>
    </dgm:pt>
    <dgm:pt modelId="{29E54E90-D7D2-48CC-81A3-79A781C5A79E}">
      <dgm:prSet/>
      <dgm:spPr/>
      <dgm:t>
        <a:bodyPr/>
        <a:lstStyle/>
        <a:p>
          <a:r>
            <a:rPr lang="es-EC" dirty="0" smtClean="0"/>
            <a:t>La empresa conoce el proceso productivo gracias a la experiencia y conocimiento del gerente propietario y personal</a:t>
          </a:r>
          <a:endParaRPr lang="es-EC" dirty="0"/>
        </a:p>
      </dgm:t>
    </dgm:pt>
    <dgm:pt modelId="{39CA17F6-DA9E-464C-B04F-286150626BB2}" type="parTrans" cxnId="{E2AD2E21-2F74-47C2-9E81-A87039A48311}">
      <dgm:prSet/>
      <dgm:spPr/>
      <dgm:t>
        <a:bodyPr/>
        <a:lstStyle/>
        <a:p>
          <a:endParaRPr lang="es-EC"/>
        </a:p>
      </dgm:t>
    </dgm:pt>
    <dgm:pt modelId="{7422FE82-0B83-46A2-AEBE-0023E9D2A2C8}" type="sibTrans" cxnId="{E2AD2E21-2F74-47C2-9E81-A87039A48311}">
      <dgm:prSet/>
      <dgm:spPr/>
      <dgm:t>
        <a:bodyPr/>
        <a:lstStyle/>
        <a:p>
          <a:endParaRPr lang="es-EC"/>
        </a:p>
      </dgm:t>
    </dgm:pt>
    <dgm:pt modelId="{C94D5B66-6963-4CAA-B141-AC470A0E9776}">
      <dgm:prSet/>
      <dgm:spPr/>
      <dgm:t>
        <a:bodyPr/>
        <a:lstStyle/>
        <a:p>
          <a:r>
            <a:rPr lang="es-EC" dirty="0" smtClean="0"/>
            <a:t>Instalación del servicio valor agregado para la empresa</a:t>
          </a:r>
          <a:endParaRPr lang="es-EC" dirty="0"/>
        </a:p>
      </dgm:t>
    </dgm:pt>
    <dgm:pt modelId="{D0F92DB5-0C16-4B87-A7F3-1CD60A7CD3B9}" type="parTrans" cxnId="{845B30FD-9B1F-455D-8FC6-CE54E8AFB604}">
      <dgm:prSet/>
      <dgm:spPr/>
      <dgm:t>
        <a:bodyPr/>
        <a:lstStyle/>
        <a:p>
          <a:endParaRPr lang="es-EC"/>
        </a:p>
      </dgm:t>
    </dgm:pt>
    <dgm:pt modelId="{DA756D6A-987D-4B06-A291-2494D0331D15}" type="sibTrans" cxnId="{845B30FD-9B1F-455D-8FC6-CE54E8AFB604}">
      <dgm:prSet/>
      <dgm:spPr/>
      <dgm:t>
        <a:bodyPr/>
        <a:lstStyle/>
        <a:p>
          <a:endParaRPr lang="es-EC"/>
        </a:p>
      </dgm:t>
    </dgm:pt>
    <dgm:pt modelId="{0FA25056-3F64-4706-BE51-50062B6CBFFB}">
      <dgm:prSet/>
      <dgm:spPr/>
      <dgm:t>
        <a:bodyPr/>
        <a:lstStyle/>
        <a:p>
          <a:r>
            <a:rPr lang="es-EC" smtClean="0"/>
            <a:t>Informalidad en los todos los procesos de la empresa</a:t>
          </a:r>
          <a:endParaRPr lang="es-EC" dirty="0"/>
        </a:p>
      </dgm:t>
    </dgm:pt>
    <dgm:pt modelId="{CFD2699F-67B9-41A3-B481-67C8E93BEAEB}" type="parTrans" cxnId="{92EF31D1-09EC-4B3B-976F-59E9DE1890C8}">
      <dgm:prSet/>
      <dgm:spPr/>
      <dgm:t>
        <a:bodyPr/>
        <a:lstStyle/>
        <a:p>
          <a:endParaRPr lang="es-EC"/>
        </a:p>
      </dgm:t>
    </dgm:pt>
    <dgm:pt modelId="{44216382-BEF9-4CC7-B862-6A5CE2C5BE31}" type="sibTrans" cxnId="{92EF31D1-09EC-4B3B-976F-59E9DE1890C8}">
      <dgm:prSet/>
      <dgm:spPr/>
      <dgm:t>
        <a:bodyPr/>
        <a:lstStyle/>
        <a:p>
          <a:endParaRPr lang="es-EC"/>
        </a:p>
      </dgm:t>
    </dgm:pt>
    <dgm:pt modelId="{749DCD31-9931-43D7-8C56-29ACC9B8FD31}">
      <dgm:prSet/>
      <dgm:spPr/>
      <dgm:t>
        <a:bodyPr/>
        <a:lstStyle/>
        <a:p>
          <a:r>
            <a:rPr lang="es-EC" dirty="0" smtClean="0"/>
            <a:t>Crecimiento estacado por falta de planificación estratégico</a:t>
          </a:r>
          <a:endParaRPr lang="es-EC" dirty="0"/>
        </a:p>
      </dgm:t>
    </dgm:pt>
    <dgm:pt modelId="{86AF1AA0-F032-495A-B4FA-DC54AD1C4C7C}" type="parTrans" cxnId="{F51F6D5A-99CF-429D-B1B8-26AFFD59AE7B}">
      <dgm:prSet/>
      <dgm:spPr/>
      <dgm:t>
        <a:bodyPr/>
        <a:lstStyle/>
        <a:p>
          <a:endParaRPr lang="es-EC"/>
        </a:p>
      </dgm:t>
    </dgm:pt>
    <dgm:pt modelId="{C07880A4-4D96-41A4-8710-EDA2669B40B9}" type="sibTrans" cxnId="{F51F6D5A-99CF-429D-B1B8-26AFFD59AE7B}">
      <dgm:prSet/>
      <dgm:spPr/>
      <dgm:t>
        <a:bodyPr/>
        <a:lstStyle/>
        <a:p>
          <a:endParaRPr lang="es-EC"/>
        </a:p>
      </dgm:t>
    </dgm:pt>
    <dgm:pt modelId="{08D2601E-70D7-4AB0-A644-C386F5A511FC}">
      <dgm:prSet/>
      <dgm:spPr/>
      <dgm:t>
        <a:bodyPr/>
        <a:lstStyle/>
        <a:p>
          <a:r>
            <a:rPr lang="es-EC" dirty="0" smtClean="0"/>
            <a:t>La evaluación financiera determina que el VAN es positivo y demuestra que el proyecto es viable.</a:t>
          </a:r>
          <a:endParaRPr lang="es-EC" dirty="0"/>
        </a:p>
      </dgm:t>
    </dgm:pt>
    <dgm:pt modelId="{4AADC8F2-2021-45BB-8FCE-959D34EF13DD}" type="parTrans" cxnId="{083385CA-8DBC-4222-8FE0-C902D7914688}">
      <dgm:prSet/>
      <dgm:spPr/>
      <dgm:t>
        <a:bodyPr/>
        <a:lstStyle/>
        <a:p>
          <a:endParaRPr lang="es-EC"/>
        </a:p>
      </dgm:t>
    </dgm:pt>
    <dgm:pt modelId="{702EB846-6234-4EF1-A559-698AAA0B8403}" type="sibTrans" cxnId="{083385CA-8DBC-4222-8FE0-C902D7914688}">
      <dgm:prSet/>
      <dgm:spPr/>
      <dgm:t>
        <a:bodyPr/>
        <a:lstStyle/>
        <a:p>
          <a:endParaRPr lang="es-EC"/>
        </a:p>
      </dgm:t>
    </dgm:pt>
    <dgm:pt modelId="{F7E24EAD-9BAE-4A52-8DB2-7C0BB2BD97D3}" type="pres">
      <dgm:prSet presAssocID="{2AB1EBA3-4FAC-47B8-9A6D-E65C289CDF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F3C5355-4FD6-4CA9-AAFC-6DF0D1559C2E}" type="pres">
      <dgm:prSet presAssocID="{2AB1EBA3-4FAC-47B8-9A6D-E65C289CDFBD}" presName="Name1" presStyleCnt="0"/>
      <dgm:spPr/>
    </dgm:pt>
    <dgm:pt modelId="{E9B8BDEF-F2E7-49D4-9C15-E841CE115021}" type="pres">
      <dgm:prSet presAssocID="{2AB1EBA3-4FAC-47B8-9A6D-E65C289CDFBD}" presName="cycle" presStyleCnt="0"/>
      <dgm:spPr/>
    </dgm:pt>
    <dgm:pt modelId="{08A4A129-94A0-4990-AC6A-4F03D0EAA3BA}" type="pres">
      <dgm:prSet presAssocID="{2AB1EBA3-4FAC-47B8-9A6D-E65C289CDFBD}" presName="srcNode" presStyleLbl="node1" presStyleIdx="0" presStyleCnt="6"/>
      <dgm:spPr/>
    </dgm:pt>
    <dgm:pt modelId="{A457CFE1-63B1-4C81-8886-45488568E811}" type="pres">
      <dgm:prSet presAssocID="{2AB1EBA3-4FAC-47B8-9A6D-E65C289CDFBD}" presName="conn" presStyleLbl="parChTrans1D2" presStyleIdx="0" presStyleCnt="1"/>
      <dgm:spPr/>
      <dgm:t>
        <a:bodyPr/>
        <a:lstStyle/>
        <a:p>
          <a:endParaRPr lang="es-EC"/>
        </a:p>
      </dgm:t>
    </dgm:pt>
    <dgm:pt modelId="{B37BA76D-F479-484D-81DC-99543F950FEC}" type="pres">
      <dgm:prSet presAssocID="{2AB1EBA3-4FAC-47B8-9A6D-E65C289CDFBD}" presName="extraNode" presStyleLbl="node1" presStyleIdx="0" presStyleCnt="6"/>
      <dgm:spPr/>
    </dgm:pt>
    <dgm:pt modelId="{63072589-3E4A-4B59-9D92-49FF56BF200A}" type="pres">
      <dgm:prSet presAssocID="{2AB1EBA3-4FAC-47B8-9A6D-E65C289CDFBD}" presName="dstNode" presStyleLbl="node1" presStyleIdx="0" presStyleCnt="6"/>
      <dgm:spPr/>
    </dgm:pt>
    <dgm:pt modelId="{3CDB5B37-0860-406D-AA15-0A0798C19B2D}" type="pres">
      <dgm:prSet presAssocID="{BA23B9E8-416A-4C6D-B052-28F33CBB796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72ADB3-BD73-4BB2-ACD1-3DB30317C07B}" type="pres">
      <dgm:prSet presAssocID="{BA23B9E8-416A-4C6D-B052-28F33CBB7968}" presName="accent_1" presStyleCnt="0"/>
      <dgm:spPr/>
    </dgm:pt>
    <dgm:pt modelId="{6247F94F-53A6-41CC-B097-122AE4340258}" type="pres">
      <dgm:prSet presAssocID="{BA23B9E8-416A-4C6D-B052-28F33CBB7968}" presName="accentRepeatNode" presStyleLbl="solidFgAcc1" presStyleIdx="0" presStyleCnt="6"/>
      <dgm:spPr/>
    </dgm:pt>
    <dgm:pt modelId="{6A4DF892-5BFE-4209-A138-A02630D7747F}" type="pres">
      <dgm:prSet presAssocID="{29E54E90-D7D2-48CC-81A3-79A781C5A79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52334B-CA99-484F-B465-21E7260358E5}" type="pres">
      <dgm:prSet presAssocID="{29E54E90-D7D2-48CC-81A3-79A781C5A79E}" presName="accent_2" presStyleCnt="0"/>
      <dgm:spPr/>
    </dgm:pt>
    <dgm:pt modelId="{207F60E1-B4E9-4523-9AC9-BF31034108AF}" type="pres">
      <dgm:prSet presAssocID="{29E54E90-D7D2-48CC-81A3-79A781C5A79E}" presName="accentRepeatNode" presStyleLbl="solidFgAcc1" presStyleIdx="1" presStyleCnt="6"/>
      <dgm:spPr/>
    </dgm:pt>
    <dgm:pt modelId="{0D37EF7C-FA82-4BE8-BDED-3843F311FC09}" type="pres">
      <dgm:prSet presAssocID="{C94D5B66-6963-4CAA-B141-AC470A0E977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8C3F95-BACB-45E1-B8DF-CC407F1013B8}" type="pres">
      <dgm:prSet presAssocID="{C94D5B66-6963-4CAA-B141-AC470A0E9776}" presName="accent_3" presStyleCnt="0"/>
      <dgm:spPr/>
    </dgm:pt>
    <dgm:pt modelId="{9E8A4505-BCA6-4019-BBA4-7428FECB7E4C}" type="pres">
      <dgm:prSet presAssocID="{C94D5B66-6963-4CAA-B141-AC470A0E9776}" presName="accentRepeatNode" presStyleLbl="solidFgAcc1" presStyleIdx="2" presStyleCnt="6"/>
      <dgm:spPr/>
    </dgm:pt>
    <dgm:pt modelId="{DBEAD45B-8C51-48FC-AC70-97E7A1715732}" type="pres">
      <dgm:prSet presAssocID="{0FA25056-3F64-4706-BE51-50062B6CBFF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25BFE2-408F-458B-B274-FF2E61102680}" type="pres">
      <dgm:prSet presAssocID="{0FA25056-3F64-4706-BE51-50062B6CBFFB}" presName="accent_4" presStyleCnt="0"/>
      <dgm:spPr/>
    </dgm:pt>
    <dgm:pt modelId="{2ADDCDB6-1681-413D-A7D7-EA1296A9F0B6}" type="pres">
      <dgm:prSet presAssocID="{0FA25056-3F64-4706-BE51-50062B6CBFFB}" presName="accentRepeatNode" presStyleLbl="solidFgAcc1" presStyleIdx="3" presStyleCnt="6"/>
      <dgm:spPr/>
    </dgm:pt>
    <dgm:pt modelId="{013CE7E8-EA5B-405A-A3D0-E92518DEE888}" type="pres">
      <dgm:prSet presAssocID="{749DCD31-9931-43D7-8C56-29ACC9B8FD3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8A3E92-9898-4EC1-A30E-9040319E1DA2}" type="pres">
      <dgm:prSet presAssocID="{749DCD31-9931-43D7-8C56-29ACC9B8FD31}" presName="accent_5" presStyleCnt="0"/>
      <dgm:spPr/>
    </dgm:pt>
    <dgm:pt modelId="{0FCF9786-C773-4928-ADFF-8A677BE19DEF}" type="pres">
      <dgm:prSet presAssocID="{749DCD31-9931-43D7-8C56-29ACC9B8FD31}" presName="accentRepeatNode" presStyleLbl="solidFgAcc1" presStyleIdx="4" presStyleCnt="6"/>
      <dgm:spPr/>
    </dgm:pt>
    <dgm:pt modelId="{5EE26DF7-8EF7-41D7-AE75-3677B8F250C0}" type="pres">
      <dgm:prSet presAssocID="{08D2601E-70D7-4AB0-A644-C386F5A511F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9BAF7D-B608-44F6-BF8B-23A6E2DF1699}" type="pres">
      <dgm:prSet presAssocID="{08D2601E-70D7-4AB0-A644-C386F5A511FC}" presName="accent_6" presStyleCnt="0"/>
      <dgm:spPr/>
    </dgm:pt>
    <dgm:pt modelId="{5CAD1C97-97C7-49C0-9465-0F254D53A2FB}" type="pres">
      <dgm:prSet presAssocID="{08D2601E-70D7-4AB0-A644-C386F5A511FC}" presName="accentRepeatNode" presStyleLbl="solidFgAcc1" presStyleIdx="5" presStyleCnt="6"/>
      <dgm:spPr/>
    </dgm:pt>
  </dgm:ptLst>
  <dgm:cxnLst>
    <dgm:cxn modelId="{0F526010-520A-412F-85AD-F5854273B883}" type="presOf" srcId="{29E54E90-D7D2-48CC-81A3-79A781C5A79E}" destId="{6A4DF892-5BFE-4209-A138-A02630D7747F}" srcOrd="0" destOrd="0" presId="urn:microsoft.com/office/officeart/2008/layout/VerticalCurvedList"/>
    <dgm:cxn modelId="{845B30FD-9B1F-455D-8FC6-CE54E8AFB604}" srcId="{2AB1EBA3-4FAC-47B8-9A6D-E65C289CDFBD}" destId="{C94D5B66-6963-4CAA-B141-AC470A0E9776}" srcOrd="2" destOrd="0" parTransId="{D0F92DB5-0C16-4B87-A7F3-1CD60A7CD3B9}" sibTransId="{DA756D6A-987D-4B06-A291-2494D0331D15}"/>
    <dgm:cxn modelId="{083385CA-8DBC-4222-8FE0-C902D7914688}" srcId="{2AB1EBA3-4FAC-47B8-9A6D-E65C289CDFBD}" destId="{08D2601E-70D7-4AB0-A644-C386F5A511FC}" srcOrd="5" destOrd="0" parTransId="{4AADC8F2-2021-45BB-8FCE-959D34EF13DD}" sibTransId="{702EB846-6234-4EF1-A559-698AAA0B8403}"/>
    <dgm:cxn modelId="{2F8709CD-5E39-4C25-825B-4F778FF99240}" type="presOf" srcId="{0FA25056-3F64-4706-BE51-50062B6CBFFB}" destId="{DBEAD45B-8C51-48FC-AC70-97E7A1715732}" srcOrd="0" destOrd="0" presId="urn:microsoft.com/office/officeart/2008/layout/VerticalCurvedList"/>
    <dgm:cxn modelId="{11740D06-4599-4D00-B833-95999956DBA7}" type="presOf" srcId="{BA23B9E8-416A-4C6D-B052-28F33CBB7968}" destId="{3CDB5B37-0860-406D-AA15-0A0798C19B2D}" srcOrd="0" destOrd="0" presId="urn:microsoft.com/office/officeart/2008/layout/VerticalCurvedList"/>
    <dgm:cxn modelId="{0C7A26B7-06B3-4D52-95E4-59E246ED738E}" type="presOf" srcId="{749DCD31-9931-43D7-8C56-29ACC9B8FD31}" destId="{013CE7E8-EA5B-405A-A3D0-E92518DEE888}" srcOrd="0" destOrd="0" presId="urn:microsoft.com/office/officeart/2008/layout/VerticalCurvedList"/>
    <dgm:cxn modelId="{E2AD2E21-2F74-47C2-9E81-A87039A48311}" srcId="{2AB1EBA3-4FAC-47B8-9A6D-E65C289CDFBD}" destId="{29E54E90-D7D2-48CC-81A3-79A781C5A79E}" srcOrd="1" destOrd="0" parTransId="{39CA17F6-DA9E-464C-B04F-286150626BB2}" sibTransId="{7422FE82-0B83-46A2-AEBE-0023E9D2A2C8}"/>
    <dgm:cxn modelId="{F51F6D5A-99CF-429D-B1B8-26AFFD59AE7B}" srcId="{2AB1EBA3-4FAC-47B8-9A6D-E65C289CDFBD}" destId="{749DCD31-9931-43D7-8C56-29ACC9B8FD31}" srcOrd="4" destOrd="0" parTransId="{86AF1AA0-F032-495A-B4FA-DC54AD1C4C7C}" sibTransId="{C07880A4-4D96-41A4-8710-EDA2669B40B9}"/>
    <dgm:cxn modelId="{BF2750FE-3205-4132-8158-665B2A7B18DB}" type="presOf" srcId="{AE4C71DF-E810-40CF-A45D-E28F3E40D085}" destId="{A457CFE1-63B1-4C81-8886-45488568E811}" srcOrd="0" destOrd="0" presId="urn:microsoft.com/office/officeart/2008/layout/VerticalCurvedList"/>
    <dgm:cxn modelId="{92EF31D1-09EC-4B3B-976F-59E9DE1890C8}" srcId="{2AB1EBA3-4FAC-47B8-9A6D-E65C289CDFBD}" destId="{0FA25056-3F64-4706-BE51-50062B6CBFFB}" srcOrd="3" destOrd="0" parTransId="{CFD2699F-67B9-41A3-B481-67C8E93BEAEB}" sibTransId="{44216382-BEF9-4CC7-B862-6A5CE2C5BE31}"/>
    <dgm:cxn modelId="{B53C655F-89C5-4F98-9BD4-C7124DC58FA8}" type="presOf" srcId="{2AB1EBA3-4FAC-47B8-9A6D-E65C289CDFBD}" destId="{F7E24EAD-9BAE-4A52-8DB2-7C0BB2BD97D3}" srcOrd="0" destOrd="0" presId="urn:microsoft.com/office/officeart/2008/layout/VerticalCurvedList"/>
    <dgm:cxn modelId="{5241CC9D-0976-47A6-9892-608DDB051170}" srcId="{2AB1EBA3-4FAC-47B8-9A6D-E65C289CDFBD}" destId="{BA23B9E8-416A-4C6D-B052-28F33CBB7968}" srcOrd="0" destOrd="0" parTransId="{88C291C4-C220-4383-8E00-C77A10DD271F}" sibTransId="{AE4C71DF-E810-40CF-A45D-E28F3E40D085}"/>
    <dgm:cxn modelId="{0329CD41-1E6D-4FD2-B638-AF4A9003D811}" type="presOf" srcId="{C94D5B66-6963-4CAA-B141-AC470A0E9776}" destId="{0D37EF7C-FA82-4BE8-BDED-3843F311FC09}" srcOrd="0" destOrd="0" presId="urn:microsoft.com/office/officeart/2008/layout/VerticalCurvedList"/>
    <dgm:cxn modelId="{B237700A-95D5-49AD-801C-6B29A7CFA13F}" type="presOf" srcId="{08D2601E-70D7-4AB0-A644-C386F5A511FC}" destId="{5EE26DF7-8EF7-41D7-AE75-3677B8F250C0}" srcOrd="0" destOrd="0" presId="urn:microsoft.com/office/officeart/2008/layout/VerticalCurvedList"/>
    <dgm:cxn modelId="{9BFE7568-AEA9-4F03-9A36-ABDBBC9F5D01}" type="presParOf" srcId="{F7E24EAD-9BAE-4A52-8DB2-7C0BB2BD97D3}" destId="{4F3C5355-4FD6-4CA9-AAFC-6DF0D1559C2E}" srcOrd="0" destOrd="0" presId="urn:microsoft.com/office/officeart/2008/layout/VerticalCurvedList"/>
    <dgm:cxn modelId="{87D0E942-DC50-4076-AEDC-A7B2FBDB27E6}" type="presParOf" srcId="{4F3C5355-4FD6-4CA9-AAFC-6DF0D1559C2E}" destId="{E9B8BDEF-F2E7-49D4-9C15-E841CE115021}" srcOrd="0" destOrd="0" presId="urn:microsoft.com/office/officeart/2008/layout/VerticalCurvedList"/>
    <dgm:cxn modelId="{38E3FA62-1524-4FBA-81D3-AFFE309D198A}" type="presParOf" srcId="{E9B8BDEF-F2E7-49D4-9C15-E841CE115021}" destId="{08A4A129-94A0-4990-AC6A-4F03D0EAA3BA}" srcOrd="0" destOrd="0" presId="urn:microsoft.com/office/officeart/2008/layout/VerticalCurvedList"/>
    <dgm:cxn modelId="{2E6A19D6-C6B5-4647-8283-104C8ED4AA96}" type="presParOf" srcId="{E9B8BDEF-F2E7-49D4-9C15-E841CE115021}" destId="{A457CFE1-63B1-4C81-8886-45488568E811}" srcOrd="1" destOrd="0" presId="urn:microsoft.com/office/officeart/2008/layout/VerticalCurvedList"/>
    <dgm:cxn modelId="{85487981-3506-415D-9DCE-8FBEE762E324}" type="presParOf" srcId="{E9B8BDEF-F2E7-49D4-9C15-E841CE115021}" destId="{B37BA76D-F479-484D-81DC-99543F950FEC}" srcOrd="2" destOrd="0" presId="urn:microsoft.com/office/officeart/2008/layout/VerticalCurvedList"/>
    <dgm:cxn modelId="{8B91ACC6-F104-4495-B1E8-723BE38E8730}" type="presParOf" srcId="{E9B8BDEF-F2E7-49D4-9C15-E841CE115021}" destId="{63072589-3E4A-4B59-9D92-49FF56BF200A}" srcOrd="3" destOrd="0" presId="urn:microsoft.com/office/officeart/2008/layout/VerticalCurvedList"/>
    <dgm:cxn modelId="{13858770-CC45-4FE4-BA18-975222E82FBD}" type="presParOf" srcId="{4F3C5355-4FD6-4CA9-AAFC-6DF0D1559C2E}" destId="{3CDB5B37-0860-406D-AA15-0A0798C19B2D}" srcOrd="1" destOrd="0" presId="urn:microsoft.com/office/officeart/2008/layout/VerticalCurvedList"/>
    <dgm:cxn modelId="{B5992736-5BAA-4FAF-94D7-95949DC44A69}" type="presParOf" srcId="{4F3C5355-4FD6-4CA9-AAFC-6DF0D1559C2E}" destId="{DC72ADB3-BD73-4BB2-ACD1-3DB30317C07B}" srcOrd="2" destOrd="0" presId="urn:microsoft.com/office/officeart/2008/layout/VerticalCurvedList"/>
    <dgm:cxn modelId="{79A2A636-182B-416D-BA60-C5F089A15156}" type="presParOf" srcId="{DC72ADB3-BD73-4BB2-ACD1-3DB30317C07B}" destId="{6247F94F-53A6-41CC-B097-122AE4340258}" srcOrd="0" destOrd="0" presId="urn:microsoft.com/office/officeart/2008/layout/VerticalCurvedList"/>
    <dgm:cxn modelId="{EE30FA13-824F-48CC-B774-74BBDC6B8565}" type="presParOf" srcId="{4F3C5355-4FD6-4CA9-AAFC-6DF0D1559C2E}" destId="{6A4DF892-5BFE-4209-A138-A02630D7747F}" srcOrd="3" destOrd="0" presId="urn:microsoft.com/office/officeart/2008/layout/VerticalCurvedList"/>
    <dgm:cxn modelId="{3CB0B42B-AA06-4889-A760-0B1AAB89065E}" type="presParOf" srcId="{4F3C5355-4FD6-4CA9-AAFC-6DF0D1559C2E}" destId="{DC52334B-CA99-484F-B465-21E7260358E5}" srcOrd="4" destOrd="0" presId="urn:microsoft.com/office/officeart/2008/layout/VerticalCurvedList"/>
    <dgm:cxn modelId="{620ADF90-1291-4B42-8C84-299AF5CEB4B7}" type="presParOf" srcId="{DC52334B-CA99-484F-B465-21E7260358E5}" destId="{207F60E1-B4E9-4523-9AC9-BF31034108AF}" srcOrd="0" destOrd="0" presId="urn:microsoft.com/office/officeart/2008/layout/VerticalCurvedList"/>
    <dgm:cxn modelId="{57F4AE6B-1B07-430F-A4AC-321158F56CC0}" type="presParOf" srcId="{4F3C5355-4FD6-4CA9-AAFC-6DF0D1559C2E}" destId="{0D37EF7C-FA82-4BE8-BDED-3843F311FC09}" srcOrd="5" destOrd="0" presId="urn:microsoft.com/office/officeart/2008/layout/VerticalCurvedList"/>
    <dgm:cxn modelId="{4B9338F6-2D35-4679-911C-BDB21F81D05F}" type="presParOf" srcId="{4F3C5355-4FD6-4CA9-AAFC-6DF0D1559C2E}" destId="{6B8C3F95-BACB-45E1-B8DF-CC407F1013B8}" srcOrd="6" destOrd="0" presId="urn:microsoft.com/office/officeart/2008/layout/VerticalCurvedList"/>
    <dgm:cxn modelId="{2167B97D-79BD-4036-A8E0-3DFD1931A5F6}" type="presParOf" srcId="{6B8C3F95-BACB-45E1-B8DF-CC407F1013B8}" destId="{9E8A4505-BCA6-4019-BBA4-7428FECB7E4C}" srcOrd="0" destOrd="0" presId="urn:microsoft.com/office/officeart/2008/layout/VerticalCurvedList"/>
    <dgm:cxn modelId="{BDD68F82-5E7C-4321-9303-66DF1516C5CB}" type="presParOf" srcId="{4F3C5355-4FD6-4CA9-AAFC-6DF0D1559C2E}" destId="{DBEAD45B-8C51-48FC-AC70-97E7A1715732}" srcOrd="7" destOrd="0" presId="urn:microsoft.com/office/officeart/2008/layout/VerticalCurvedList"/>
    <dgm:cxn modelId="{5702C1EF-9394-4535-8F5C-EDDD0033FAEC}" type="presParOf" srcId="{4F3C5355-4FD6-4CA9-AAFC-6DF0D1559C2E}" destId="{4225BFE2-408F-458B-B274-FF2E61102680}" srcOrd="8" destOrd="0" presId="urn:microsoft.com/office/officeart/2008/layout/VerticalCurvedList"/>
    <dgm:cxn modelId="{BEF03C2B-664E-4A9B-860A-DEFFBEFF30F1}" type="presParOf" srcId="{4225BFE2-408F-458B-B274-FF2E61102680}" destId="{2ADDCDB6-1681-413D-A7D7-EA1296A9F0B6}" srcOrd="0" destOrd="0" presId="urn:microsoft.com/office/officeart/2008/layout/VerticalCurvedList"/>
    <dgm:cxn modelId="{499EE2E0-ECC6-4AF1-94C5-61424A31565D}" type="presParOf" srcId="{4F3C5355-4FD6-4CA9-AAFC-6DF0D1559C2E}" destId="{013CE7E8-EA5B-405A-A3D0-E92518DEE888}" srcOrd="9" destOrd="0" presId="urn:microsoft.com/office/officeart/2008/layout/VerticalCurvedList"/>
    <dgm:cxn modelId="{E8D0C1FC-3410-416E-963D-6F6D70D4AFD0}" type="presParOf" srcId="{4F3C5355-4FD6-4CA9-AAFC-6DF0D1559C2E}" destId="{578A3E92-9898-4EC1-A30E-9040319E1DA2}" srcOrd="10" destOrd="0" presId="urn:microsoft.com/office/officeart/2008/layout/VerticalCurvedList"/>
    <dgm:cxn modelId="{5F050583-76EE-43D4-B452-8AC7E7523D0A}" type="presParOf" srcId="{578A3E92-9898-4EC1-A30E-9040319E1DA2}" destId="{0FCF9786-C773-4928-ADFF-8A677BE19DEF}" srcOrd="0" destOrd="0" presId="urn:microsoft.com/office/officeart/2008/layout/VerticalCurvedList"/>
    <dgm:cxn modelId="{4FFCD87C-4D12-4AE2-AD82-5B9B4A389B58}" type="presParOf" srcId="{4F3C5355-4FD6-4CA9-AAFC-6DF0D1559C2E}" destId="{5EE26DF7-8EF7-41D7-AE75-3677B8F250C0}" srcOrd="11" destOrd="0" presId="urn:microsoft.com/office/officeart/2008/layout/VerticalCurvedList"/>
    <dgm:cxn modelId="{C1CDA22B-E3F7-4CDF-8E9E-69155DD39F0E}" type="presParOf" srcId="{4F3C5355-4FD6-4CA9-AAFC-6DF0D1559C2E}" destId="{399BAF7D-B608-44F6-BF8B-23A6E2DF1699}" srcOrd="12" destOrd="0" presId="urn:microsoft.com/office/officeart/2008/layout/VerticalCurvedList"/>
    <dgm:cxn modelId="{7D772506-D175-4DA4-94AF-5ED1D213C22E}" type="presParOf" srcId="{399BAF7D-B608-44F6-BF8B-23A6E2DF1699}" destId="{5CAD1C97-97C7-49C0-9465-0F254D53A2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4BE50C-97D7-47E5-BC2F-8BF77B4E9E0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B7DC899-E088-47F7-936E-9C3662FBA5FC}">
      <dgm:prSet phldrT="[Texto]" custT="1"/>
      <dgm:spPr/>
      <dgm:t>
        <a:bodyPr/>
        <a:lstStyle/>
        <a:p>
          <a:r>
            <a:rPr lang="es-EC" sz="1600" dirty="0" smtClean="0"/>
            <a:t>Alianzas estratégicas con asociaciones vinculadas al sector agropecuario y ganadero como es ACOCHA.</a:t>
          </a:r>
          <a:endParaRPr lang="es-EC" sz="1600" dirty="0"/>
        </a:p>
      </dgm:t>
    </dgm:pt>
    <dgm:pt modelId="{3A400686-8540-45EC-9089-CD44F8B96226}" type="parTrans" cxnId="{FB3E097E-762E-44CF-8263-AB036D3427FA}">
      <dgm:prSet/>
      <dgm:spPr/>
      <dgm:t>
        <a:bodyPr/>
        <a:lstStyle/>
        <a:p>
          <a:endParaRPr lang="es-EC"/>
        </a:p>
      </dgm:t>
    </dgm:pt>
    <dgm:pt modelId="{E6C5EA62-7E5E-458B-A59F-57C8BF29AA99}" type="sibTrans" cxnId="{FB3E097E-762E-44CF-8263-AB036D3427FA}">
      <dgm:prSet/>
      <dgm:spPr/>
      <dgm:t>
        <a:bodyPr/>
        <a:lstStyle/>
        <a:p>
          <a:endParaRPr lang="es-EC"/>
        </a:p>
      </dgm:t>
    </dgm:pt>
    <dgm:pt modelId="{0D19CC1B-4E79-4FAE-932F-2793C75C493A}">
      <dgm:prSet custT="1"/>
      <dgm:spPr/>
      <dgm:t>
        <a:bodyPr/>
        <a:lstStyle/>
        <a:p>
          <a:r>
            <a:rPr lang="es-EC" sz="1600" dirty="0" smtClean="0"/>
            <a:t>Implementar un plan de capacitación para los colaboradores </a:t>
          </a:r>
          <a:endParaRPr lang="es-EC" sz="1600" dirty="0"/>
        </a:p>
      </dgm:t>
    </dgm:pt>
    <dgm:pt modelId="{CAAB8EFB-6B3D-4776-9A07-29A6E99E6118}" type="parTrans" cxnId="{B0AEC26A-E103-4F75-A06B-A77BD59F2D22}">
      <dgm:prSet/>
      <dgm:spPr/>
      <dgm:t>
        <a:bodyPr/>
        <a:lstStyle/>
        <a:p>
          <a:endParaRPr lang="es-EC"/>
        </a:p>
      </dgm:t>
    </dgm:pt>
    <dgm:pt modelId="{9573A629-B0AF-4C86-978B-912ED5B2A8DD}" type="sibTrans" cxnId="{B0AEC26A-E103-4F75-A06B-A77BD59F2D22}">
      <dgm:prSet/>
      <dgm:spPr/>
      <dgm:t>
        <a:bodyPr/>
        <a:lstStyle/>
        <a:p>
          <a:endParaRPr lang="es-EC"/>
        </a:p>
      </dgm:t>
    </dgm:pt>
    <dgm:pt modelId="{93F90F82-03B5-49EA-BCAD-6E61DEFE3929}">
      <dgm:prSet custT="1"/>
      <dgm:spPr/>
      <dgm:t>
        <a:bodyPr/>
        <a:lstStyle/>
        <a:p>
          <a:r>
            <a:rPr lang="es-EC" sz="1600" dirty="0" smtClean="0"/>
            <a:t>Diseño de un proceso de postventa e instalación de maquinaria agrícola.</a:t>
          </a:r>
        </a:p>
      </dgm:t>
    </dgm:pt>
    <dgm:pt modelId="{6CAD16BE-1018-459C-903C-9CCD9DF5C20B}" type="parTrans" cxnId="{E53A7737-38B1-4615-9500-27171E867DEA}">
      <dgm:prSet/>
      <dgm:spPr/>
      <dgm:t>
        <a:bodyPr/>
        <a:lstStyle/>
        <a:p>
          <a:endParaRPr lang="es-EC"/>
        </a:p>
      </dgm:t>
    </dgm:pt>
    <dgm:pt modelId="{1FA61342-A4F7-454D-95A0-9B40E75B225C}" type="sibTrans" cxnId="{E53A7737-38B1-4615-9500-27171E867DEA}">
      <dgm:prSet/>
      <dgm:spPr/>
      <dgm:t>
        <a:bodyPr/>
        <a:lstStyle/>
        <a:p>
          <a:endParaRPr lang="es-EC"/>
        </a:p>
      </dgm:t>
    </dgm:pt>
    <dgm:pt modelId="{E8739FE5-13D9-4BFD-9A13-2226F4A19874}">
      <dgm:prSet custT="1"/>
      <dgm:spPr/>
      <dgm:t>
        <a:bodyPr/>
        <a:lstStyle/>
        <a:p>
          <a:r>
            <a:rPr lang="es-EC" sz="1600" dirty="0" smtClean="0"/>
            <a:t>Implementar e informar a todo el personal sobre  la propuesta del manual de procesos </a:t>
          </a:r>
          <a:endParaRPr lang="es-EC" sz="1600" dirty="0"/>
        </a:p>
      </dgm:t>
    </dgm:pt>
    <dgm:pt modelId="{32A6CA0F-B417-44E3-B1D3-5E9410369F86}" type="parTrans" cxnId="{70BA88EE-1DBD-498A-9875-DD0C65CCB143}">
      <dgm:prSet/>
      <dgm:spPr/>
      <dgm:t>
        <a:bodyPr/>
        <a:lstStyle/>
        <a:p>
          <a:endParaRPr lang="es-EC"/>
        </a:p>
      </dgm:t>
    </dgm:pt>
    <dgm:pt modelId="{5D463207-15A6-47F4-B532-AA49C5BE0711}" type="sibTrans" cxnId="{70BA88EE-1DBD-498A-9875-DD0C65CCB143}">
      <dgm:prSet/>
      <dgm:spPr/>
      <dgm:t>
        <a:bodyPr/>
        <a:lstStyle/>
        <a:p>
          <a:endParaRPr lang="es-EC"/>
        </a:p>
      </dgm:t>
    </dgm:pt>
    <dgm:pt modelId="{6E7A6308-7D73-44BE-A693-E39E7231A364}">
      <dgm:prSet custT="1"/>
      <dgm:spPr/>
      <dgm:t>
        <a:bodyPr/>
        <a:lstStyle/>
        <a:p>
          <a:r>
            <a:rPr lang="es-EC" sz="1600" dirty="0" smtClean="0"/>
            <a:t>Ejecutar y dar a conocer el plan estratégico a toda la empresa</a:t>
          </a:r>
          <a:endParaRPr lang="es-EC" sz="1600" dirty="0"/>
        </a:p>
      </dgm:t>
    </dgm:pt>
    <dgm:pt modelId="{9586298B-9D5D-4EC5-ABC8-8E02C7E83A22}" type="parTrans" cxnId="{06337D8B-0EE4-43AA-9F1D-02AAAB17162E}">
      <dgm:prSet/>
      <dgm:spPr/>
      <dgm:t>
        <a:bodyPr/>
        <a:lstStyle/>
        <a:p>
          <a:endParaRPr lang="es-EC"/>
        </a:p>
      </dgm:t>
    </dgm:pt>
    <dgm:pt modelId="{3DE544D2-7F8A-46A2-99AE-18E70710C867}" type="sibTrans" cxnId="{06337D8B-0EE4-43AA-9F1D-02AAAB17162E}">
      <dgm:prSet/>
      <dgm:spPr/>
      <dgm:t>
        <a:bodyPr/>
        <a:lstStyle/>
        <a:p>
          <a:endParaRPr lang="es-EC"/>
        </a:p>
      </dgm:t>
    </dgm:pt>
    <dgm:pt modelId="{2AF3BC7C-B34E-4763-A81C-82AC5DD398EC}">
      <dgm:prSet custT="1"/>
      <dgm:spPr/>
      <dgm:t>
        <a:bodyPr/>
        <a:lstStyle/>
        <a:p>
          <a:r>
            <a:rPr lang="es-EC" sz="1600" dirty="0" smtClean="0"/>
            <a:t>Proponer un cambio de nombre y marca</a:t>
          </a:r>
          <a:endParaRPr lang="es-EC" sz="1600" dirty="0"/>
        </a:p>
      </dgm:t>
    </dgm:pt>
    <dgm:pt modelId="{A5164C45-DA7F-435E-A4E9-33F3B7FFDB65}" type="parTrans" cxnId="{9F94EF53-558D-4A1C-8A91-9E25F42DC345}">
      <dgm:prSet/>
      <dgm:spPr/>
      <dgm:t>
        <a:bodyPr/>
        <a:lstStyle/>
        <a:p>
          <a:endParaRPr lang="es-EC"/>
        </a:p>
      </dgm:t>
    </dgm:pt>
    <dgm:pt modelId="{5E0E3122-B3B1-4DB7-B7ED-649D6C2C8EFD}" type="sibTrans" cxnId="{9F94EF53-558D-4A1C-8A91-9E25F42DC345}">
      <dgm:prSet/>
      <dgm:spPr/>
      <dgm:t>
        <a:bodyPr/>
        <a:lstStyle/>
        <a:p>
          <a:endParaRPr lang="es-EC"/>
        </a:p>
      </dgm:t>
    </dgm:pt>
    <dgm:pt modelId="{0497291D-D8C5-4B99-B242-2E50EC96AD12}" type="pres">
      <dgm:prSet presAssocID="{BF4BE50C-97D7-47E5-BC2F-8BF77B4E9E0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3A24B64E-F4B8-44E9-9E24-CCED19F66A77}" type="pres">
      <dgm:prSet presAssocID="{BF4BE50C-97D7-47E5-BC2F-8BF77B4E9E09}" presName="Name1" presStyleCnt="0"/>
      <dgm:spPr/>
    </dgm:pt>
    <dgm:pt modelId="{134F6DCC-DB71-4526-A30D-8CA84CD2D5F3}" type="pres">
      <dgm:prSet presAssocID="{BF4BE50C-97D7-47E5-BC2F-8BF77B4E9E09}" presName="cycle" presStyleCnt="0"/>
      <dgm:spPr/>
    </dgm:pt>
    <dgm:pt modelId="{E1508F13-46A0-45E5-A8E2-548B10DC1E7C}" type="pres">
      <dgm:prSet presAssocID="{BF4BE50C-97D7-47E5-BC2F-8BF77B4E9E09}" presName="srcNode" presStyleLbl="node1" presStyleIdx="0" presStyleCnt="6"/>
      <dgm:spPr/>
    </dgm:pt>
    <dgm:pt modelId="{9DB15BA3-E5D1-4DB9-A600-833899034FBF}" type="pres">
      <dgm:prSet presAssocID="{BF4BE50C-97D7-47E5-BC2F-8BF77B4E9E09}" presName="conn" presStyleLbl="parChTrans1D2" presStyleIdx="0" presStyleCnt="1"/>
      <dgm:spPr/>
      <dgm:t>
        <a:bodyPr/>
        <a:lstStyle/>
        <a:p>
          <a:endParaRPr lang="es-EC"/>
        </a:p>
      </dgm:t>
    </dgm:pt>
    <dgm:pt modelId="{D12BA063-CBE8-4F1C-96F0-D60103BBD9F5}" type="pres">
      <dgm:prSet presAssocID="{BF4BE50C-97D7-47E5-BC2F-8BF77B4E9E09}" presName="extraNode" presStyleLbl="node1" presStyleIdx="0" presStyleCnt="6"/>
      <dgm:spPr/>
    </dgm:pt>
    <dgm:pt modelId="{2240A1E2-DE38-424E-8087-7C38B0FB369D}" type="pres">
      <dgm:prSet presAssocID="{BF4BE50C-97D7-47E5-BC2F-8BF77B4E9E09}" presName="dstNode" presStyleLbl="node1" presStyleIdx="0" presStyleCnt="6"/>
      <dgm:spPr/>
    </dgm:pt>
    <dgm:pt modelId="{2553C847-99F8-471D-92C8-C661EA09EBF6}" type="pres">
      <dgm:prSet presAssocID="{0B7DC899-E088-47F7-936E-9C3662FBA5F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571D79-1DF4-4BEF-920A-105F9E573F8F}" type="pres">
      <dgm:prSet presAssocID="{0B7DC899-E088-47F7-936E-9C3662FBA5FC}" presName="accent_1" presStyleCnt="0"/>
      <dgm:spPr/>
    </dgm:pt>
    <dgm:pt modelId="{8CEF2141-910B-4EAE-87DB-8006DBE1DBC8}" type="pres">
      <dgm:prSet presAssocID="{0B7DC899-E088-47F7-936E-9C3662FBA5FC}" presName="accentRepeatNode" presStyleLbl="solidFgAcc1" presStyleIdx="0" presStyleCnt="6"/>
      <dgm:spPr/>
    </dgm:pt>
    <dgm:pt modelId="{57FD4950-3FBC-4F20-B82D-31BCADF8C60E}" type="pres">
      <dgm:prSet presAssocID="{0D19CC1B-4E79-4FAE-932F-2793C75C493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5075F3-C37C-419E-9E87-81E1545ABEB6}" type="pres">
      <dgm:prSet presAssocID="{0D19CC1B-4E79-4FAE-932F-2793C75C493A}" presName="accent_2" presStyleCnt="0"/>
      <dgm:spPr/>
    </dgm:pt>
    <dgm:pt modelId="{D3733388-C98E-4743-876C-58BA05051251}" type="pres">
      <dgm:prSet presAssocID="{0D19CC1B-4E79-4FAE-932F-2793C75C493A}" presName="accentRepeatNode" presStyleLbl="solidFgAcc1" presStyleIdx="1" presStyleCnt="6"/>
      <dgm:spPr/>
    </dgm:pt>
    <dgm:pt modelId="{D1233359-7608-40A9-862D-325995F278D0}" type="pres">
      <dgm:prSet presAssocID="{93F90F82-03B5-49EA-BCAD-6E61DEFE392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A34A39-FD45-4D9D-B793-C87E210386E0}" type="pres">
      <dgm:prSet presAssocID="{93F90F82-03B5-49EA-BCAD-6E61DEFE3929}" presName="accent_3" presStyleCnt="0"/>
      <dgm:spPr/>
    </dgm:pt>
    <dgm:pt modelId="{FE16673C-BFC2-44D2-969F-B0A01208EBE0}" type="pres">
      <dgm:prSet presAssocID="{93F90F82-03B5-49EA-BCAD-6E61DEFE3929}" presName="accentRepeatNode" presStyleLbl="solidFgAcc1" presStyleIdx="2" presStyleCnt="6"/>
      <dgm:spPr/>
    </dgm:pt>
    <dgm:pt modelId="{50B92CDB-82C5-4F28-9309-338067E49ABA}" type="pres">
      <dgm:prSet presAssocID="{2AF3BC7C-B34E-4763-A81C-82AC5DD398E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5821E2-3600-4DD1-A196-2C0200CA817C}" type="pres">
      <dgm:prSet presAssocID="{2AF3BC7C-B34E-4763-A81C-82AC5DD398EC}" presName="accent_4" presStyleCnt="0"/>
      <dgm:spPr/>
    </dgm:pt>
    <dgm:pt modelId="{98D58C1D-B68F-4654-8314-F42CCB6B3218}" type="pres">
      <dgm:prSet presAssocID="{2AF3BC7C-B34E-4763-A81C-82AC5DD398EC}" presName="accentRepeatNode" presStyleLbl="solidFgAcc1" presStyleIdx="3" presStyleCnt="6"/>
      <dgm:spPr/>
    </dgm:pt>
    <dgm:pt modelId="{E6D4210B-1879-478D-B1E2-9E731438E1A7}" type="pres">
      <dgm:prSet presAssocID="{E8739FE5-13D9-4BFD-9A13-2226F4A1987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8D54FF-89FF-40A5-B490-9CAA66B26ED4}" type="pres">
      <dgm:prSet presAssocID="{E8739FE5-13D9-4BFD-9A13-2226F4A19874}" presName="accent_5" presStyleCnt="0"/>
      <dgm:spPr/>
    </dgm:pt>
    <dgm:pt modelId="{E7453128-A7AF-411C-8CC8-6DB0A5CC02BB}" type="pres">
      <dgm:prSet presAssocID="{E8739FE5-13D9-4BFD-9A13-2226F4A19874}" presName="accentRepeatNode" presStyleLbl="solidFgAcc1" presStyleIdx="4" presStyleCnt="6"/>
      <dgm:spPr/>
    </dgm:pt>
    <dgm:pt modelId="{3E9DF048-4502-4A76-8ADE-996C7B4163B7}" type="pres">
      <dgm:prSet presAssocID="{6E7A6308-7D73-44BE-A693-E39E7231A36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8392DD-3B00-4616-86F7-743226E7182C}" type="pres">
      <dgm:prSet presAssocID="{6E7A6308-7D73-44BE-A693-E39E7231A364}" presName="accent_6" presStyleCnt="0"/>
      <dgm:spPr/>
    </dgm:pt>
    <dgm:pt modelId="{59347F4C-734B-4D57-8C91-A996D284C3E2}" type="pres">
      <dgm:prSet presAssocID="{6E7A6308-7D73-44BE-A693-E39E7231A364}" presName="accentRepeatNode" presStyleLbl="solidFgAcc1" presStyleIdx="5" presStyleCnt="6"/>
      <dgm:spPr/>
    </dgm:pt>
  </dgm:ptLst>
  <dgm:cxnLst>
    <dgm:cxn modelId="{9F2F8301-FE11-4C12-ADA8-FC6098D66C87}" type="presOf" srcId="{6E7A6308-7D73-44BE-A693-E39E7231A364}" destId="{3E9DF048-4502-4A76-8ADE-996C7B4163B7}" srcOrd="0" destOrd="0" presId="urn:microsoft.com/office/officeart/2008/layout/VerticalCurvedList"/>
    <dgm:cxn modelId="{B644E2C4-E614-4710-9642-801DFA1FDF47}" type="presOf" srcId="{E8739FE5-13D9-4BFD-9A13-2226F4A19874}" destId="{E6D4210B-1879-478D-B1E2-9E731438E1A7}" srcOrd="0" destOrd="0" presId="urn:microsoft.com/office/officeart/2008/layout/VerticalCurvedList"/>
    <dgm:cxn modelId="{25C69EB0-F298-42D4-A183-AE67AB73D916}" type="presOf" srcId="{0B7DC899-E088-47F7-936E-9C3662FBA5FC}" destId="{2553C847-99F8-471D-92C8-C661EA09EBF6}" srcOrd="0" destOrd="0" presId="urn:microsoft.com/office/officeart/2008/layout/VerticalCurvedList"/>
    <dgm:cxn modelId="{FB48BA63-D632-42F1-84A5-D03CB490BA9D}" type="presOf" srcId="{E6C5EA62-7E5E-458B-A59F-57C8BF29AA99}" destId="{9DB15BA3-E5D1-4DB9-A600-833899034FBF}" srcOrd="0" destOrd="0" presId="urn:microsoft.com/office/officeart/2008/layout/VerticalCurvedList"/>
    <dgm:cxn modelId="{FB3E097E-762E-44CF-8263-AB036D3427FA}" srcId="{BF4BE50C-97D7-47E5-BC2F-8BF77B4E9E09}" destId="{0B7DC899-E088-47F7-936E-9C3662FBA5FC}" srcOrd="0" destOrd="0" parTransId="{3A400686-8540-45EC-9089-CD44F8B96226}" sibTransId="{E6C5EA62-7E5E-458B-A59F-57C8BF29AA99}"/>
    <dgm:cxn modelId="{9F94EF53-558D-4A1C-8A91-9E25F42DC345}" srcId="{BF4BE50C-97D7-47E5-BC2F-8BF77B4E9E09}" destId="{2AF3BC7C-B34E-4763-A81C-82AC5DD398EC}" srcOrd="3" destOrd="0" parTransId="{A5164C45-DA7F-435E-A4E9-33F3B7FFDB65}" sibTransId="{5E0E3122-B3B1-4DB7-B7ED-649D6C2C8EFD}"/>
    <dgm:cxn modelId="{E53A7737-38B1-4615-9500-27171E867DEA}" srcId="{BF4BE50C-97D7-47E5-BC2F-8BF77B4E9E09}" destId="{93F90F82-03B5-49EA-BCAD-6E61DEFE3929}" srcOrd="2" destOrd="0" parTransId="{6CAD16BE-1018-459C-903C-9CCD9DF5C20B}" sibTransId="{1FA61342-A4F7-454D-95A0-9B40E75B225C}"/>
    <dgm:cxn modelId="{5FC7D86A-3BF1-405E-B986-413E1B312454}" type="presOf" srcId="{2AF3BC7C-B34E-4763-A81C-82AC5DD398EC}" destId="{50B92CDB-82C5-4F28-9309-338067E49ABA}" srcOrd="0" destOrd="0" presId="urn:microsoft.com/office/officeart/2008/layout/VerticalCurvedList"/>
    <dgm:cxn modelId="{06337D8B-0EE4-43AA-9F1D-02AAAB17162E}" srcId="{BF4BE50C-97D7-47E5-BC2F-8BF77B4E9E09}" destId="{6E7A6308-7D73-44BE-A693-E39E7231A364}" srcOrd="5" destOrd="0" parTransId="{9586298B-9D5D-4EC5-ABC8-8E02C7E83A22}" sibTransId="{3DE544D2-7F8A-46A2-99AE-18E70710C867}"/>
    <dgm:cxn modelId="{70BA88EE-1DBD-498A-9875-DD0C65CCB143}" srcId="{BF4BE50C-97D7-47E5-BC2F-8BF77B4E9E09}" destId="{E8739FE5-13D9-4BFD-9A13-2226F4A19874}" srcOrd="4" destOrd="0" parTransId="{32A6CA0F-B417-44E3-B1D3-5E9410369F86}" sibTransId="{5D463207-15A6-47F4-B532-AA49C5BE0711}"/>
    <dgm:cxn modelId="{21AE1D82-B3F9-49D8-8BA2-8B57110F93EE}" type="presOf" srcId="{BF4BE50C-97D7-47E5-BC2F-8BF77B4E9E09}" destId="{0497291D-D8C5-4B99-B242-2E50EC96AD12}" srcOrd="0" destOrd="0" presId="urn:microsoft.com/office/officeart/2008/layout/VerticalCurvedList"/>
    <dgm:cxn modelId="{30EA850C-3A04-4E25-8446-85F3FE13818F}" type="presOf" srcId="{93F90F82-03B5-49EA-BCAD-6E61DEFE3929}" destId="{D1233359-7608-40A9-862D-325995F278D0}" srcOrd="0" destOrd="0" presId="urn:microsoft.com/office/officeart/2008/layout/VerticalCurvedList"/>
    <dgm:cxn modelId="{224A0BF9-2A08-48E4-BA90-4C1B3D213056}" type="presOf" srcId="{0D19CC1B-4E79-4FAE-932F-2793C75C493A}" destId="{57FD4950-3FBC-4F20-B82D-31BCADF8C60E}" srcOrd="0" destOrd="0" presId="urn:microsoft.com/office/officeart/2008/layout/VerticalCurvedList"/>
    <dgm:cxn modelId="{B0AEC26A-E103-4F75-A06B-A77BD59F2D22}" srcId="{BF4BE50C-97D7-47E5-BC2F-8BF77B4E9E09}" destId="{0D19CC1B-4E79-4FAE-932F-2793C75C493A}" srcOrd="1" destOrd="0" parTransId="{CAAB8EFB-6B3D-4776-9A07-29A6E99E6118}" sibTransId="{9573A629-B0AF-4C86-978B-912ED5B2A8DD}"/>
    <dgm:cxn modelId="{7951E63E-1D03-49B3-8D42-ACF11484710D}" type="presParOf" srcId="{0497291D-D8C5-4B99-B242-2E50EC96AD12}" destId="{3A24B64E-F4B8-44E9-9E24-CCED19F66A77}" srcOrd="0" destOrd="0" presId="urn:microsoft.com/office/officeart/2008/layout/VerticalCurvedList"/>
    <dgm:cxn modelId="{4AD3C298-D02C-40B3-8017-7D06169CD0D5}" type="presParOf" srcId="{3A24B64E-F4B8-44E9-9E24-CCED19F66A77}" destId="{134F6DCC-DB71-4526-A30D-8CA84CD2D5F3}" srcOrd="0" destOrd="0" presId="urn:microsoft.com/office/officeart/2008/layout/VerticalCurvedList"/>
    <dgm:cxn modelId="{EE822EF7-F138-4EC6-A730-0835B6F39812}" type="presParOf" srcId="{134F6DCC-DB71-4526-A30D-8CA84CD2D5F3}" destId="{E1508F13-46A0-45E5-A8E2-548B10DC1E7C}" srcOrd="0" destOrd="0" presId="urn:microsoft.com/office/officeart/2008/layout/VerticalCurvedList"/>
    <dgm:cxn modelId="{F24AC162-96FC-45AC-A01F-81E647136328}" type="presParOf" srcId="{134F6DCC-DB71-4526-A30D-8CA84CD2D5F3}" destId="{9DB15BA3-E5D1-4DB9-A600-833899034FBF}" srcOrd="1" destOrd="0" presId="urn:microsoft.com/office/officeart/2008/layout/VerticalCurvedList"/>
    <dgm:cxn modelId="{88F0C73F-3C8C-4F91-B823-713271E4811E}" type="presParOf" srcId="{134F6DCC-DB71-4526-A30D-8CA84CD2D5F3}" destId="{D12BA063-CBE8-4F1C-96F0-D60103BBD9F5}" srcOrd="2" destOrd="0" presId="urn:microsoft.com/office/officeart/2008/layout/VerticalCurvedList"/>
    <dgm:cxn modelId="{42F1CE84-B717-4F3E-9DA4-CB68A25DEBF3}" type="presParOf" srcId="{134F6DCC-DB71-4526-A30D-8CA84CD2D5F3}" destId="{2240A1E2-DE38-424E-8087-7C38B0FB369D}" srcOrd="3" destOrd="0" presId="urn:microsoft.com/office/officeart/2008/layout/VerticalCurvedList"/>
    <dgm:cxn modelId="{45DF2433-53A2-4601-88F4-EAE5AAD1B484}" type="presParOf" srcId="{3A24B64E-F4B8-44E9-9E24-CCED19F66A77}" destId="{2553C847-99F8-471D-92C8-C661EA09EBF6}" srcOrd="1" destOrd="0" presId="urn:microsoft.com/office/officeart/2008/layout/VerticalCurvedList"/>
    <dgm:cxn modelId="{951C0FD0-3E5E-4ED5-836D-BE914B90EAAE}" type="presParOf" srcId="{3A24B64E-F4B8-44E9-9E24-CCED19F66A77}" destId="{A5571D79-1DF4-4BEF-920A-105F9E573F8F}" srcOrd="2" destOrd="0" presId="urn:microsoft.com/office/officeart/2008/layout/VerticalCurvedList"/>
    <dgm:cxn modelId="{FB979D52-42DE-4B42-895C-BDAAFC76F4D1}" type="presParOf" srcId="{A5571D79-1DF4-4BEF-920A-105F9E573F8F}" destId="{8CEF2141-910B-4EAE-87DB-8006DBE1DBC8}" srcOrd="0" destOrd="0" presId="urn:microsoft.com/office/officeart/2008/layout/VerticalCurvedList"/>
    <dgm:cxn modelId="{D3A3C17B-F95F-436C-8E70-B93E52E43CA1}" type="presParOf" srcId="{3A24B64E-F4B8-44E9-9E24-CCED19F66A77}" destId="{57FD4950-3FBC-4F20-B82D-31BCADF8C60E}" srcOrd="3" destOrd="0" presId="urn:microsoft.com/office/officeart/2008/layout/VerticalCurvedList"/>
    <dgm:cxn modelId="{750C1FD5-7C6C-4F0E-B4EC-061E7AB7BEEB}" type="presParOf" srcId="{3A24B64E-F4B8-44E9-9E24-CCED19F66A77}" destId="{F85075F3-C37C-419E-9E87-81E1545ABEB6}" srcOrd="4" destOrd="0" presId="urn:microsoft.com/office/officeart/2008/layout/VerticalCurvedList"/>
    <dgm:cxn modelId="{41A65390-822F-4C8E-849A-EFFF02FB17C8}" type="presParOf" srcId="{F85075F3-C37C-419E-9E87-81E1545ABEB6}" destId="{D3733388-C98E-4743-876C-58BA05051251}" srcOrd="0" destOrd="0" presId="urn:microsoft.com/office/officeart/2008/layout/VerticalCurvedList"/>
    <dgm:cxn modelId="{062A3D0C-D694-4CA8-AF97-7566AF8A2F31}" type="presParOf" srcId="{3A24B64E-F4B8-44E9-9E24-CCED19F66A77}" destId="{D1233359-7608-40A9-862D-325995F278D0}" srcOrd="5" destOrd="0" presId="urn:microsoft.com/office/officeart/2008/layout/VerticalCurvedList"/>
    <dgm:cxn modelId="{1315E42F-2A18-41A5-AE5F-D377BF81ED26}" type="presParOf" srcId="{3A24B64E-F4B8-44E9-9E24-CCED19F66A77}" destId="{3EA34A39-FD45-4D9D-B793-C87E210386E0}" srcOrd="6" destOrd="0" presId="urn:microsoft.com/office/officeart/2008/layout/VerticalCurvedList"/>
    <dgm:cxn modelId="{7638A1FA-5A43-4918-BBD4-E3D1E09C2F39}" type="presParOf" srcId="{3EA34A39-FD45-4D9D-B793-C87E210386E0}" destId="{FE16673C-BFC2-44D2-969F-B0A01208EBE0}" srcOrd="0" destOrd="0" presId="urn:microsoft.com/office/officeart/2008/layout/VerticalCurvedList"/>
    <dgm:cxn modelId="{F1B92175-C058-49BC-AA08-EA13D6FE3B54}" type="presParOf" srcId="{3A24B64E-F4B8-44E9-9E24-CCED19F66A77}" destId="{50B92CDB-82C5-4F28-9309-338067E49ABA}" srcOrd="7" destOrd="0" presId="urn:microsoft.com/office/officeart/2008/layout/VerticalCurvedList"/>
    <dgm:cxn modelId="{2B4CD483-964C-4076-BEA5-CD98C9FEB8A6}" type="presParOf" srcId="{3A24B64E-F4B8-44E9-9E24-CCED19F66A77}" destId="{4C5821E2-3600-4DD1-A196-2C0200CA817C}" srcOrd="8" destOrd="0" presId="urn:microsoft.com/office/officeart/2008/layout/VerticalCurvedList"/>
    <dgm:cxn modelId="{126BBC31-83F2-4CA8-8D4D-20E346E9B8B1}" type="presParOf" srcId="{4C5821E2-3600-4DD1-A196-2C0200CA817C}" destId="{98D58C1D-B68F-4654-8314-F42CCB6B3218}" srcOrd="0" destOrd="0" presId="urn:microsoft.com/office/officeart/2008/layout/VerticalCurvedList"/>
    <dgm:cxn modelId="{76CAEB6D-045A-434C-9654-F87E88E0A28A}" type="presParOf" srcId="{3A24B64E-F4B8-44E9-9E24-CCED19F66A77}" destId="{E6D4210B-1879-478D-B1E2-9E731438E1A7}" srcOrd="9" destOrd="0" presId="urn:microsoft.com/office/officeart/2008/layout/VerticalCurvedList"/>
    <dgm:cxn modelId="{21360FB4-9784-4D80-8C63-A6E1E2A21F7D}" type="presParOf" srcId="{3A24B64E-F4B8-44E9-9E24-CCED19F66A77}" destId="{788D54FF-89FF-40A5-B490-9CAA66B26ED4}" srcOrd="10" destOrd="0" presId="urn:microsoft.com/office/officeart/2008/layout/VerticalCurvedList"/>
    <dgm:cxn modelId="{B6EF9F52-AA0B-424C-9E28-E075E6AA56E6}" type="presParOf" srcId="{788D54FF-89FF-40A5-B490-9CAA66B26ED4}" destId="{E7453128-A7AF-411C-8CC8-6DB0A5CC02BB}" srcOrd="0" destOrd="0" presId="urn:microsoft.com/office/officeart/2008/layout/VerticalCurvedList"/>
    <dgm:cxn modelId="{0CFE22B6-0268-4B65-8054-C1A67F214E17}" type="presParOf" srcId="{3A24B64E-F4B8-44E9-9E24-CCED19F66A77}" destId="{3E9DF048-4502-4A76-8ADE-996C7B4163B7}" srcOrd="11" destOrd="0" presId="urn:microsoft.com/office/officeart/2008/layout/VerticalCurvedList"/>
    <dgm:cxn modelId="{50890253-0D3F-4413-9669-9F1BE4FDF03A}" type="presParOf" srcId="{3A24B64E-F4B8-44E9-9E24-CCED19F66A77}" destId="{F48392DD-3B00-4616-86F7-743226E7182C}" srcOrd="12" destOrd="0" presId="urn:microsoft.com/office/officeart/2008/layout/VerticalCurvedList"/>
    <dgm:cxn modelId="{11ABEA1E-425B-421F-9533-21421A78308F}" type="presParOf" srcId="{F48392DD-3B00-4616-86F7-743226E7182C}" destId="{59347F4C-734B-4D57-8C91-A996D284C3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54F79-9A43-45EF-BD2C-6C2C0E6EDA6D}">
      <dsp:nvSpPr>
        <dsp:cNvPr id="0" name=""/>
        <dsp:cNvSpPr/>
      </dsp:nvSpPr>
      <dsp:spPr>
        <a:xfrm>
          <a:off x="1682513" y="2103885"/>
          <a:ext cx="122027" cy="1220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8A0FFC-A195-4131-BC2C-269CC0858D90}">
      <dsp:nvSpPr>
        <dsp:cNvPr id="0" name=""/>
        <dsp:cNvSpPr/>
      </dsp:nvSpPr>
      <dsp:spPr>
        <a:xfrm>
          <a:off x="1575617" y="2275191"/>
          <a:ext cx="122027" cy="1220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D049148-2EFA-44E2-9791-BF6445DAF520}">
      <dsp:nvSpPr>
        <dsp:cNvPr id="0" name=""/>
        <dsp:cNvSpPr/>
      </dsp:nvSpPr>
      <dsp:spPr>
        <a:xfrm>
          <a:off x="1448220" y="2423505"/>
          <a:ext cx="122027" cy="1220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A8FEEF-F87A-49C7-B8C6-D3829C1E6494}">
      <dsp:nvSpPr>
        <dsp:cNvPr id="0" name=""/>
        <dsp:cNvSpPr/>
      </dsp:nvSpPr>
      <dsp:spPr>
        <a:xfrm>
          <a:off x="1600510" y="379812"/>
          <a:ext cx="122027" cy="1220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8A2D36-EEA0-4DDE-BFD7-EDB2695CC8D9}">
      <dsp:nvSpPr>
        <dsp:cNvPr id="0" name=""/>
        <dsp:cNvSpPr/>
      </dsp:nvSpPr>
      <dsp:spPr>
        <a:xfrm>
          <a:off x="1763539" y="282663"/>
          <a:ext cx="122027" cy="1220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156319-0147-4773-9EC0-24BD321E95D7}">
      <dsp:nvSpPr>
        <dsp:cNvPr id="0" name=""/>
        <dsp:cNvSpPr/>
      </dsp:nvSpPr>
      <dsp:spPr>
        <a:xfrm>
          <a:off x="1926079" y="185514"/>
          <a:ext cx="122027" cy="1220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19181F-A8FD-492E-B309-093C1E298A1D}">
      <dsp:nvSpPr>
        <dsp:cNvPr id="0" name=""/>
        <dsp:cNvSpPr/>
      </dsp:nvSpPr>
      <dsp:spPr>
        <a:xfrm>
          <a:off x="2088620" y="282663"/>
          <a:ext cx="122027" cy="1220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A9E0E6-2E21-446C-8D7A-07CADA41675F}">
      <dsp:nvSpPr>
        <dsp:cNvPr id="0" name=""/>
        <dsp:cNvSpPr/>
      </dsp:nvSpPr>
      <dsp:spPr>
        <a:xfrm>
          <a:off x="2251648" y="379812"/>
          <a:ext cx="122027" cy="12202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8BC9BD-4E8A-4528-80E2-0998A652C500}">
      <dsp:nvSpPr>
        <dsp:cNvPr id="0" name=""/>
        <dsp:cNvSpPr/>
      </dsp:nvSpPr>
      <dsp:spPr>
        <a:xfrm>
          <a:off x="1926079" y="390498"/>
          <a:ext cx="122027" cy="12202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BB1493-07BB-4DDE-A73E-2D1C3C4CFC04}">
      <dsp:nvSpPr>
        <dsp:cNvPr id="0" name=""/>
        <dsp:cNvSpPr/>
      </dsp:nvSpPr>
      <dsp:spPr>
        <a:xfrm>
          <a:off x="1926079" y="595483"/>
          <a:ext cx="122027" cy="1220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89625A-8A90-4EC3-AB99-E87276F79382}">
      <dsp:nvSpPr>
        <dsp:cNvPr id="0" name=""/>
        <dsp:cNvSpPr/>
      </dsp:nvSpPr>
      <dsp:spPr>
        <a:xfrm>
          <a:off x="933265" y="2869229"/>
          <a:ext cx="2631885" cy="7059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7083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Reparación de maquinaria agrícola </a:t>
          </a:r>
          <a:endParaRPr lang="es-EC" sz="1700" kern="1200" dirty="0"/>
        </a:p>
      </dsp:txBody>
      <dsp:txXfrm>
        <a:off x="967727" y="2903691"/>
        <a:ext cx="2562961" cy="637026"/>
      </dsp:txXfrm>
    </dsp:sp>
    <dsp:sp modelId="{4EC63C02-4553-4EC4-8126-9B0A96E42D69}">
      <dsp:nvSpPr>
        <dsp:cNvPr id="0" name=""/>
        <dsp:cNvSpPr/>
      </dsp:nvSpPr>
      <dsp:spPr>
        <a:xfrm>
          <a:off x="202968" y="2144546"/>
          <a:ext cx="1220273" cy="12201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A09CC8-752F-40B6-A6F9-C89B9AB32E84}">
      <dsp:nvSpPr>
        <dsp:cNvPr id="0" name=""/>
        <dsp:cNvSpPr/>
      </dsp:nvSpPr>
      <dsp:spPr>
        <a:xfrm>
          <a:off x="2056667" y="1488417"/>
          <a:ext cx="2631885" cy="7059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7083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Construcción  de maquinaria agrícola</a:t>
          </a:r>
          <a:endParaRPr lang="es-EC" sz="1700" kern="1200" dirty="0"/>
        </a:p>
      </dsp:txBody>
      <dsp:txXfrm>
        <a:off x="2091129" y="1522879"/>
        <a:ext cx="2562961" cy="637026"/>
      </dsp:txXfrm>
    </dsp:sp>
    <dsp:sp modelId="{60C9929D-39A4-4818-A28B-0129FEF35E82}">
      <dsp:nvSpPr>
        <dsp:cNvPr id="0" name=""/>
        <dsp:cNvSpPr/>
      </dsp:nvSpPr>
      <dsp:spPr>
        <a:xfrm>
          <a:off x="1315942" y="796715"/>
          <a:ext cx="1220273" cy="122019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B3B0D-521B-457C-9E2F-97B58A9A2254}">
      <dsp:nvSpPr>
        <dsp:cNvPr id="0" name=""/>
        <dsp:cNvSpPr/>
      </dsp:nvSpPr>
      <dsp:spPr>
        <a:xfrm>
          <a:off x="1139055" y="0"/>
          <a:ext cx="5187332" cy="324208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89A6F-501A-4D8D-8D3E-F3A16C08BCE2}">
      <dsp:nvSpPr>
        <dsp:cNvPr id="0" name=""/>
        <dsp:cNvSpPr/>
      </dsp:nvSpPr>
      <dsp:spPr>
        <a:xfrm>
          <a:off x="1228318" y="2237685"/>
          <a:ext cx="134870" cy="1348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055E5-2C1B-41CE-B921-88919B346121}">
      <dsp:nvSpPr>
        <dsp:cNvPr id="0" name=""/>
        <dsp:cNvSpPr/>
      </dsp:nvSpPr>
      <dsp:spPr>
        <a:xfrm>
          <a:off x="1295754" y="2305121"/>
          <a:ext cx="1208648" cy="936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6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Pequeños servicios en 1982</a:t>
          </a:r>
          <a:endParaRPr lang="es-EC" sz="1600" kern="1200" dirty="0"/>
        </a:p>
      </dsp:txBody>
      <dsp:txXfrm>
        <a:off x="1295754" y="2305121"/>
        <a:ext cx="1208648" cy="936961"/>
      </dsp:txXfrm>
    </dsp:sp>
    <dsp:sp modelId="{AA4D4FAC-3E9F-4139-A292-CAAE94EE7A1C}">
      <dsp:nvSpPr>
        <dsp:cNvPr id="0" name=""/>
        <dsp:cNvSpPr/>
      </dsp:nvSpPr>
      <dsp:spPr>
        <a:xfrm>
          <a:off x="2418811" y="1356487"/>
          <a:ext cx="243804" cy="2438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9ACC3-AFA0-4B51-901E-7A008C75C77D}">
      <dsp:nvSpPr>
        <dsp:cNvPr id="0" name=""/>
        <dsp:cNvSpPr/>
      </dsp:nvSpPr>
      <dsp:spPr>
        <a:xfrm>
          <a:off x="2540714" y="1478389"/>
          <a:ext cx="1244959" cy="1763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18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 consolida en 1985 como empresa unipersonal </a:t>
          </a:r>
          <a:endParaRPr lang="es-EC" sz="1600" kern="1200" dirty="0"/>
        </a:p>
      </dsp:txBody>
      <dsp:txXfrm>
        <a:off x="2540714" y="1478389"/>
        <a:ext cx="1244959" cy="1763693"/>
      </dsp:txXfrm>
    </dsp:sp>
    <dsp:sp modelId="{577C4F84-A85E-4F6F-8CD8-B5CE6C557ABF}">
      <dsp:nvSpPr>
        <dsp:cNvPr id="0" name=""/>
        <dsp:cNvSpPr/>
      </dsp:nvSpPr>
      <dsp:spPr>
        <a:xfrm>
          <a:off x="4082334" y="1101701"/>
          <a:ext cx="337176" cy="337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052367-BA1C-4B3E-8A98-208B4835E6B4}">
      <dsp:nvSpPr>
        <dsp:cNvPr id="0" name=""/>
        <dsp:cNvSpPr/>
      </dsp:nvSpPr>
      <dsp:spPr>
        <a:xfrm>
          <a:off x="4310424" y="988835"/>
          <a:ext cx="1244959" cy="2253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6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 1990 se incorpora la maquinaria </a:t>
          </a:r>
          <a:endParaRPr lang="es-EC" sz="1600" kern="1200" dirty="0"/>
        </a:p>
      </dsp:txBody>
      <dsp:txXfrm>
        <a:off x="4310424" y="988835"/>
        <a:ext cx="1244959" cy="2253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D5A7D-79FB-4A22-9C81-ED1CDB60F902}">
      <dsp:nvSpPr>
        <dsp:cNvPr id="0" name=""/>
        <dsp:cNvSpPr/>
      </dsp:nvSpPr>
      <dsp:spPr>
        <a:xfrm>
          <a:off x="0" y="358805"/>
          <a:ext cx="896709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0A836-617F-402B-AF6C-7F2151A715B1}">
      <dsp:nvSpPr>
        <dsp:cNvPr id="0" name=""/>
        <dsp:cNvSpPr/>
      </dsp:nvSpPr>
      <dsp:spPr>
        <a:xfrm>
          <a:off x="395193" y="97252"/>
          <a:ext cx="669024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54" tIns="0" rIns="23725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Diagnosticar situacionalmente.</a:t>
          </a:r>
          <a:endParaRPr lang="es-EC" sz="2400" kern="1200" dirty="0"/>
        </a:p>
      </dsp:txBody>
      <dsp:txXfrm>
        <a:off x="419691" y="121750"/>
        <a:ext cx="6641245" cy="452844"/>
      </dsp:txXfrm>
    </dsp:sp>
    <dsp:sp modelId="{AA9A9EF5-7D05-4E01-95D9-C16D8359C73D}">
      <dsp:nvSpPr>
        <dsp:cNvPr id="0" name=""/>
        <dsp:cNvSpPr/>
      </dsp:nvSpPr>
      <dsp:spPr>
        <a:xfrm>
          <a:off x="0" y="1129925"/>
          <a:ext cx="896709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D6084-9CAB-481D-A1DF-6188B855E7BE}">
      <dsp:nvSpPr>
        <dsp:cNvPr id="0" name=""/>
        <dsp:cNvSpPr/>
      </dsp:nvSpPr>
      <dsp:spPr>
        <a:xfrm>
          <a:off x="495409" y="948144"/>
          <a:ext cx="627696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54" tIns="0" rIns="23725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Direccionar estratégicamente.</a:t>
          </a:r>
          <a:endParaRPr lang="es-EC" sz="2400" kern="1200" dirty="0"/>
        </a:p>
      </dsp:txBody>
      <dsp:txXfrm>
        <a:off x="519907" y="972642"/>
        <a:ext cx="6227969" cy="452844"/>
      </dsp:txXfrm>
    </dsp:sp>
    <dsp:sp modelId="{4D7769F7-51BE-4342-A519-5570712ED481}">
      <dsp:nvSpPr>
        <dsp:cNvPr id="0" name=""/>
        <dsp:cNvSpPr/>
      </dsp:nvSpPr>
      <dsp:spPr>
        <a:xfrm>
          <a:off x="0" y="1901046"/>
          <a:ext cx="896709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C3125-D064-4B16-9116-03173E29EA1B}">
      <dsp:nvSpPr>
        <dsp:cNvPr id="0" name=""/>
        <dsp:cNvSpPr/>
      </dsp:nvSpPr>
      <dsp:spPr>
        <a:xfrm>
          <a:off x="448354" y="1650125"/>
          <a:ext cx="627696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54" tIns="0" rIns="23725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Diseñar el cuadro de mando integral.</a:t>
          </a:r>
          <a:endParaRPr lang="es-EC" sz="2400" kern="1200" dirty="0"/>
        </a:p>
      </dsp:txBody>
      <dsp:txXfrm>
        <a:off x="472852" y="1674623"/>
        <a:ext cx="6227969" cy="452844"/>
      </dsp:txXfrm>
    </dsp:sp>
    <dsp:sp modelId="{A0931B3A-F5BB-4401-B8EC-85E585AE0F7F}">
      <dsp:nvSpPr>
        <dsp:cNvPr id="0" name=""/>
        <dsp:cNvSpPr/>
      </dsp:nvSpPr>
      <dsp:spPr>
        <a:xfrm>
          <a:off x="0" y="2672166"/>
          <a:ext cx="896709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B2CFA-133F-4DE8-AC74-51FC47375929}">
      <dsp:nvSpPr>
        <dsp:cNvPr id="0" name=""/>
        <dsp:cNvSpPr/>
      </dsp:nvSpPr>
      <dsp:spPr>
        <a:xfrm>
          <a:off x="448354" y="2421246"/>
          <a:ext cx="6276965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54" tIns="0" rIns="23725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Formalizar los procesos.</a:t>
          </a:r>
          <a:endParaRPr lang="es-EC" sz="2400" kern="1200" dirty="0"/>
        </a:p>
      </dsp:txBody>
      <dsp:txXfrm>
        <a:off x="472852" y="2445744"/>
        <a:ext cx="6227969" cy="452844"/>
      </dsp:txXfrm>
    </dsp:sp>
    <dsp:sp modelId="{33CF89AD-37A4-4C7A-AB40-F88948D3F5A9}">
      <dsp:nvSpPr>
        <dsp:cNvPr id="0" name=""/>
        <dsp:cNvSpPr/>
      </dsp:nvSpPr>
      <dsp:spPr>
        <a:xfrm>
          <a:off x="0" y="3443286"/>
          <a:ext cx="896709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CE5A7-609B-4B67-86E9-224F04F5B822}">
      <dsp:nvSpPr>
        <dsp:cNvPr id="0" name=""/>
        <dsp:cNvSpPr/>
      </dsp:nvSpPr>
      <dsp:spPr>
        <a:xfrm>
          <a:off x="448354" y="3192366"/>
          <a:ext cx="669080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254" tIns="0" rIns="237254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Disminuir el nivel de riesgo de la inversión.</a:t>
          </a:r>
          <a:endParaRPr lang="es-EC" sz="2400" kern="1200" dirty="0"/>
        </a:p>
      </dsp:txBody>
      <dsp:txXfrm>
        <a:off x="472852" y="3216864"/>
        <a:ext cx="6641810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9C030-1542-4E9A-BA54-CB1EB26C530D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3676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Análisis Externo</a:t>
          </a:r>
          <a:endParaRPr lang="es-EC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1" kern="1200" dirty="0" smtClean="0"/>
            <a:t>Macro –Ambiente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 smtClean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1" kern="1200" dirty="0" smtClean="0"/>
            <a:t>Micro –Ambiente</a:t>
          </a:r>
          <a:endParaRPr lang="es-EC" sz="1900" b="1" kern="1200" dirty="0"/>
        </a:p>
      </dsp:txBody>
      <dsp:txXfrm rot="10800000">
        <a:off x="2113954" y="2526"/>
        <a:ext cx="5028863" cy="1505029"/>
      </dsp:txXfrm>
    </dsp:sp>
    <dsp:sp modelId="{5ECA4BAA-3570-44BE-A873-A92FEEBC4DFD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78E5E0B-135E-40F8-B4CC-88915CF1BD5D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367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Análisis Interno</a:t>
          </a:r>
        </a:p>
      </dsp:txBody>
      <dsp:txXfrm rot="10800000">
        <a:off x="2113954" y="1956818"/>
        <a:ext cx="5028863" cy="1505029"/>
      </dsp:txXfrm>
    </dsp:sp>
    <dsp:sp modelId="{1A1F7F00-37DE-466C-B2AB-906F65124654}">
      <dsp:nvSpPr>
        <dsp:cNvPr id="0" name=""/>
        <dsp:cNvSpPr/>
      </dsp:nvSpPr>
      <dsp:spPr>
        <a:xfrm>
          <a:off x="942981" y="1956818"/>
          <a:ext cx="1505029" cy="150502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CC95D63-B0E5-4A90-945F-D63F0252052B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3676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Análisis Estratégico</a:t>
          </a:r>
          <a:endParaRPr lang="es-EC" sz="2400" kern="1200" dirty="0"/>
        </a:p>
      </dsp:txBody>
      <dsp:txXfrm rot="10800000">
        <a:off x="2113954" y="3911110"/>
        <a:ext cx="5028863" cy="1505029"/>
      </dsp:txXfrm>
    </dsp:sp>
    <dsp:sp modelId="{94F26DF8-1EBF-40CB-89F3-9B29EDE65EDC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ADCC-495A-4DAC-AEB2-6F4A7CC22491}" type="datetimeFigureOut">
              <a:rPr lang="es-EC" smtClean="0"/>
              <a:t>19/03/2014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FF340-1271-42D9-8975-59D2E501E83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057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F340-1271-42D9-8975-59D2E501E83B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788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Van=lo que</a:t>
            </a:r>
            <a:r>
              <a:rPr lang="es-EC" baseline="0" dirty="0" smtClean="0"/>
              <a:t> se obtendría en futuro si se </a:t>
            </a:r>
            <a:r>
              <a:rPr lang="es-EC" baseline="0" dirty="0" err="1" smtClean="0"/>
              <a:t>invirtieria</a:t>
            </a:r>
            <a:r>
              <a:rPr lang="es-EC" baseline="0" dirty="0" smtClean="0"/>
              <a:t> en el proyectos pero en fecha actual descontando la tasa de descuento</a:t>
            </a:r>
          </a:p>
          <a:p>
            <a:r>
              <a:rPr lang="es-EC" baseline="0" dirty="0" smtClean="0"/>
              <a:t>TIR=VAN se hace cero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F340-1271-42D9-8975-59D2E501E83B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66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emf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hyperlink" Target="redise&#241;o%20organizacional/Realizar%20pagos%20r.vs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0870" y="2395947"/>
            <a:ext cx="8825658" cy="2677648"/>
          </a:xfrm>
        </p:spPr>
        <p:txBody>
          <a:bodyPr/>
          <a:lstStyle/>
          <a:p>
            <a:pPr algn="ctr"/>
            <a:r>
              <a:rPr lang="es-EC" b="1" u="sng" dirty="0" smtClean="0"/>
              <a:t>Plan Estratégico y Rediseño organizacional de la empresa Soldadora Benites</a:t>
            </a:r>
            <a:endParaRPr lang="es-EC" b="1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01840" y="5244771"/>
            <a:ext cx="2463718" cy="861420"/>
          </a:xfrm>
        </p:spPr>
        <p:txBody>
          <a:bodyPr>
            <a:normAutofit/>
          </a:bodyPr>
          <a:lstStyle/>
          <a:p>
            <a:pPr algn="r"/>
            <a:r>
              <a:rPr lang="es-EC" sz="2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Diana Benites</a:t>
            </a:r>
            <a:endParaRPr lang="es-EC" sz="24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48"/>
          <a:stretch/>
        </p:blipFill>
        <p:spPr bwMode="auto">
          <a:xfrm>
            <a:off x="3978556" y="685516"/>
            <a:ext cx="4595495" cy="818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2889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Investigación de mercados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733256" y="2621725"/>
            <a:ext cx="2452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Conocimiento</a:t>
            </a:r>
            <a:endParaRPr lang="es-EC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0" y="3384646"/>
            <a:ext cx="5553297" cy="294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7817"/>
          <a:stretch/>
        </p:blipFill>
        <p:spPr>
          <a:xfrm>
            <a:off x="6434327" y="3331487"/>
            <a:ext cx="5049760" cy="304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8493977" y="2638892"/>
            <a:ext cx="203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Demanda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281031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Investigación de mercados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5362"/>
          <a:stretch/>
        </p:blipFill>
        <p:spPr>
          <a:xfrm>
            <a:off x="2841176" y="3016155"/>
            <a:ext cx="7139437" cy="29710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67782" y="2554490"/>
            <a:ext cx="340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Servicio vs Uso</a:t>
            </a:r>
            <a:endParaRPr lang="es-EC" sz="2400" b="1" dirty="0"/>
          </a:p>
        </p:txBody>
      </p:sp>
      <p:sp>
        <p:nvSpPr>
          <p:cNvPr id="3" name="Preparación 2"/>
          <p:cNvSpPr/>
          <p:nvPr/>
        </p:nvSpPr>
        <p:spPr>
          <a:xfrm>
            <a:off x="7929349" y="4285397"/>
            <a:ext cx="818866" cy="532263"/>
          </a:xfrm>
          <a:prstGeom prst="flowChartPreparati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0120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Investigación de mercados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05563" y="2552467"/>
            <a:ext cx="429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Precio-Actividad-Servicio</a:t>
            </a:r>
            <a:endParaRPr lang="es-EC" sz="24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441687"/>
              </p:ext>
            </p:extLst>
          </p:nvPr>
        </p:nvGraphicFramePr>
        <p:xfrm>
          <a:off x="337625" y="3241927"/>
          <a:ext cx="11249322" cy="2899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523"/>
                <a:gridCol w="803523"/>
                <a:gridCol w="803523"/>
                <a:gridCol w="803523"/>
                <a:gridCol w="803523"/>
                <a:gridCol w="803523"/>
                <a:gridCol w="803523"/>
                <a:gridCol w="803523"/>
                <a:gridCol w="803523"/>
                <a:gridCol w="803523"/>
                <a:gridCol w="803523"/>
                <a:gridCol w="803523"/>
                <a:gridCol w="803523"/>
                <a:gridCol w="803523"/>
              </a:tblGrid>
              <a:tr h="260562">
                <a:tc rowSpan="5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 rowSpan="5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Precio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886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ninguna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8860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Actividad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Actividad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Actividad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81349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Cosecha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Comercialización Leche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SR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Comercialización insumos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Cosecha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Comercialización Leche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SR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Comercialización insumos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Cosecha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Comercialización Leche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SR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Comercialización insumos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</a:tr>
              <a:tr h="387567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C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</a:tr>
              <a:tr h="24886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Servicio_utiliza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ninguna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16,49%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12,71%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13,40%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</a:tr>
              <a:tr h="3675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construcción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4,12%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0,69%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10,65%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5,15%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1,03%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</a:tr>
              <a:tr h="3721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reparación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1,37%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1,37%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0,69%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20,27%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10,31%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1,72%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0,00%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309" marR="40309" marT="0" marB="0" anchor="ctr"/>
                </a:tc>
              </a:tr>
            </a:tbl>
          </a:graphicData>
        </a:graphic>
      </p:graphicFrame>
      <p:sp>
        <p:nvSpPr>
          <p:cNvPr id="3" name="Preparación 2"/>
          <p:cNvSpPr/>
          <p:nvPr/>
        </p:nvSpPr>
        <p:spPr>
          <a:xfrm>
            <a:off x="5096935" y="5568287"/>
            <a:ext cx="941696" cy="709683"/>
          </a:xfrm>
          <a:prstGeom prst="flowChartPreparati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5906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Interno</a:t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697863"/>
              </p:ext>
            </p:extLst>
          </p:nvPr>
        </p:nvGraphicFramePr>
        <p:xfrm>
          <a:off x="1690273" y="2294011"/>
          <a:ext cx="8824912" cy="2072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Capacidad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Administrativa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Planificación estratégica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Cadena</a:t>
                      </a:r>
                      <a:r>
                        <a:rPr lang="es-EC" baseline="0" dirty="0" smtClean="0"/>
                        <a:t> de valor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Procesos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316111"/>
              </p:ext>
            </p:extLst>
          </p:nvPr>
        </p:nvGraphicFramePr>
        <p:xfrm>
          <a:off x="1716031" y="4547814"/>
          <a:ext cx="8824912" cy="167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Capacidad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Talento</a:t>
                      </a:r>
                      <a:r>
                        <a:rPr lang="es-EC" b="1" baseline="0" dirty="0" smtClean="0"/>
                        <a:t> humano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Gestión</a:t>
                      </a:r>
                      <a:r>
                        <a:rPr lang="es-EC" baseline="0" dirty="0" smtClean="0"/>
                        <a:t> RRHH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Capacitación</a:t>
                      </a:r>
                      <a:r>
                        <a:rPr lang="es-EC" baseline="0" dirty="0" smtClean="0"/>
                        <a:t> e incentivos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828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Interno</a:t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197851"/>
              </p:ext>
            </p:extLst>
          </p:nvPr>
        </p:nvGraphicFramePr>
        <p:xfrm>
          <a:off x="1690273" y="2294011"/>
          <a:ext cx="8824912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Capacidad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Productiva</a:t>
                      </a:r>
                      <a:r>
                        <a:rPr lang="es-EC" b="1" baseline="0" dirty="0" smtClean="0"/>
                        <a:t> 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Proceso de reparación y construcción de maquinaria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173725"/>
              </p:ext>
            </p:extLst>
          </p:nvPr>
        </p:nvGraphicFramePr>
        <p:xfrm>
          <a:off x="1716031" y="4547814"/>
          <a:ext cx="882491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Capacidad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Tecnológica</a:t>
                      </a:r>
                      <a:r>
                        <a:rPr lang="es-EC" b="1" baseline="0" dirty="0" smtClean="0"/>
                        <a:t> 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Equipos</a:t>
                      </a:r>
                      <a:r>
                        <a:rPr lang="es-EC" baseline="0" dirty="0" smtClean="0"/>
                        <a:t> y maquinarias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286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Interno</a:t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589807"/>
              </p:ext>
            </p:extLst>
          </p:nvPr>
        </p:nvGraphicFramePr>
        <p:xfrm>
          <a:off x="1690273" y="2294011"/>
          <a:ext cx="8824912" cy="195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Capacidad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Financiera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Caja,</a:t>
                      </a:r>
                      <a:r>
                        <a:rPr lang="es-EC" baseline="0" dirty="0" smtClean="0"/>
                        <a:t> presupuestos, cobro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X</a:t>
                      </a:r>
                      <a:endParaRPr lang="es-EC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Activo fijo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071833"/>
              </p:ext>
            </p:extLst>
          </p:nvPr>
        </p:nvGraphicFramePr>
        <p:xfrm>
          <a:off x="1716031" y="4547814"/>
          <a:ext cx="8824912" cy="1676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Capacidad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baseline="0" dirty="0" smtClean="0"/>
                        <a:t>Comercialización</a:t>
                      </a:r>
                      <a:r>
                        <a:rPr lang="es-EC" baseline="0" dirty="0" smtClean="0"/>
                        <a:t> 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Gestión de Venta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Marketing y publicidad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069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/>
              <a:t>estratégico</a:t>
            </a:r>
            <a:br>
              <a:rPr lang="es-EC" dirty="0"/>
            </a:br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gray">
          <a:xfrm>
            <a:off x="3176936" y="1357979"/>
            <a:ext cx="694585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Matriz de Aprovechabilidad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1" name="Tab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505783"/>
              </p:ext>
            </p:extLst>
          </p:nvPr>
        </p:nvGraphicFramePr>
        <p:xfrm>
          <a:off x="1619877" y="2799388"/>
          <a:ext cx="4446075" cy="241882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10444"/>
                <a:gridCol w="667986"/>
                <a:gridCol w="889215"/>
                <a:gridCol w="889215"/>
                <a:gridCol w="889215"/>
              </a:tblGrid>
              <a:tr h="370626"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Ponderación</a:t>
                      </a:r>
                      <a:endParaRPr lang="es-EC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O1</a:t>
                      </a:r>
                      <a:endParaRPr lang="es-EC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O2</a:t>
                      </a:r>
                      <a:endParaRPr lang="es-EC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50" dirty="0" err="1" smtClean="0"/>
                        <a:t>Ox</a:t>
                      </a:r>
                      <a:r>
                        <a:rPr lang="es-EC" sz="1050" dirty="0" smtClean="0"/>
                        <a:t>..</a:t>
                      </a:r>
                      <a:endParaRPr lang="es-EC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Total</a:t>
                      </a:r>
                      <a:endParaRPr lang="es-EC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790897"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Alta=5</a:t>
                      </a:r>
                    </a:p>
                    <a:p>
                      <a:r>
                        <a:rPr lang="es-EC" sz="1050" dirty="0" smtClean="0"/>
                        <a:t>Media=3</a:t>
                      </a:r>
                    </a:p>
                    <a:p>
                      <a:r>
                        <a:rPr lang="es-EC" sz="1050" dirty="0" smtClean="0"/>
                        <a:t>Baja=1</a:t>
                      </a:r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b="1" dirty="0" smtClean="0"/>
                        <a:t>F1</a:t>
                      </a:r>
                      <a:endParaRPr lang="es-EC" sz="105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b="1" dirty="0" smtClean="0"/>
                        <a:t>F2</a:t>
                      </a:r>
                      <a:endParaRPr lang="es-EC" sz="105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b="1" dirty="0" smtClean="0"/>
                        <a:t>F3</a:t>
                      </a:r>
                      <a:endParaRPr lang="es-EC" sz="105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b="1" dirty="0" err="1" smtClean="0"/>
                        <a:t>Fx</a:t>
                      </a:r>
                      <a:r>
                        <a:rPr lang="es-EC" sz="1050" b="1" dirty="0" smtClean="0"/>
                        <a:t>..</a:t>
                      </a:r>
                      <a:endParaRPr lang="es-EC" sz="105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Total</a:t>
                      </a:r>
                      <a:endParaRPr lang="es-EC" sz="1050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4" name="Datos 53"/>
          <p:cNvSpPr/>
          <p:nvPr/>
        </p:nvSpPr>
        <p:spPr>
          <a:xfrm>
            <a:off x="6800045" y="2449253"/>
            <a:ext cx="4275785" cy="3371998"/>
          </a:xfrm>
          <a:prstGeom prst="flowChartInputOutpu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Estrategia Planteada</a:t>
            </a:r>
          </a:p>
          <a:p>
            <a:pPr algn="ctr"/>
            <a:r>
              <a:rPr lang="es-EC" sz="1400" dirty="0" smtClean="0"/>
              <a:t>Ampliar la infraestructura mediante recursos externos con el aprovechamiento del sector en donde se desenvuelve la empresa, además afianzar los conocimientos de los colaboradores mediante una capacitación exhaustiva</a:t>
            </a:r>
          </a:p>
        </p:txBody>
      </p:sp>
    </p:spTree>
    <p:extLst>
      <p:ext uri="{BB962C8B-B14F-4D97-AF65-F5344CB8AC3E}">
        <p14:creationId xmlns:p14="http://schemas.microsoft.com/office/powerpoint/2010/main" val="24667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/>
              <a:t>estratégico</a:t>
            </a:r>
            <a:br>
              <a:rPr lang="es-EC" dirty="0"/>
            </a:br>
            <a:endParaRPr lang="es-EC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gray">
          <a:xfrm>
            <a:off x="2661781" y="1563891"/>
            <a:ext cx="694585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Matriz de Vulnerabilidad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48034"/>
              </p:ext>
            </p:extLst>
          </p:nvPr>
        </p:nvGraphicFramePr>
        <p:xfrm>
          <a:off x="1425410" y="2794715"/>
          <a:ext cx="4446075" cy="23333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10444"/>
                <a:gridCol w="667986"/>
                <a:gridCol w="889215"/>
                <a:gridCol w="889215"/>
                <a:gridCol w="889215"/>
              </a:tblGrid>
              <a:tr h="285146"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Ponderación</a:t>
                      </a:r>
                      <a:endParaRPr lang="es-EC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A1</a:t>
                      </a:r>
                      <a:endParaRPr lang="es-EC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A2</a:t>
                      </a:r>
                      <a:endParaRPr lang="es-EC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50" dirty="0" err="1" smtClean="0"/>
                        <a:t>Ax</a:t>
                      </a:r>
                      <a:r>
                        <a:rPr lang="es-EC" sz="1050" dirty="0" smtClean="0"/>
                        <a:t>..</a:t>
                      </a:r>
                      <a:endParaRPr lang="es-EC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Total</a:t>
                      </a:r>
                      <a:endParaRPr lang="es-EC" sz="105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90897"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Alta=5</a:t>
                      </a:r>
                    </a:p>
                    <a:p>
                      <a:r>
                        <a:rPr lang="es-EC" sz="1050" dirty="0" smtClean="0"/>
                        <a:t>Media=3</a:t>
                      </a:r>
                    </a:p>
                    <a:p>
                      <a:r>
                        <a:rPr lang="es-EC" sz="1050" dirty="0" smtClean="0"/>
                        <a:t>Baja=1</a:t>
                      </a:r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D1</a:t>
                      </a:r>
                      <a:endParaRPr lang="es-EC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D2</a:t>
                      </a:r>
                      <a:endParaRPr lang="es-EC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D3</a:t>
                      </a:r>
                      <a:endParaRPr lang="es-EC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dirty="0" err="1" smtClean="0"/>
                        <a:t>Dx</a:t>
                      </a:r>
                      <a:r>
                        <a:rPr lang="es-EC" sz="1050" dirty="0" smtClean="0"/>
                        <a:t>..</a:t>
                      </a:r>
                      <a:endParaRPr lang="es-EC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  <a:tr h="226494">
                <a:tc>
                  <a:txBody>
                    <a:bodyPr/>
                    <a:lstStyle/>
                    <a:p>
                      <a:r>
                        <a:rPr lang="es-EC" sz="1050" dirty="0" smtClean="0"/>
                        <a:t>Total</a:t>
                      </a:r>
                      <a:endParaRPr lang="es-EC" sz="105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Datos 17"/>
          <p:cNvSpPr/>
          <p:nvPr/>
        </p:nvSpPr>
        <p:spPr>
          <a:xfrm>
            <a:off x="6800045" y="2449253"/>
            <a:ext cx="4275785" cy="3371998"/>
          </a:xfrm>
          <a:prstGeom prst="flowChartInputOutp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Estrategia Planteada</a:t>
            </a:r>
          </a:p>
          <a:p>
            <a:pPr algn="ctr"/>
            <a:r>
              <a:rPr lang="es-EC" sz="1400" dirty="0" smtClean="0"/>
              <a:t>Incorporar una empresa con visión en procesos, además ejecutando un plan estratégico </a:t>
            </a:r>
          </a:p>
        </p:txBody>
      </p:sp>
    </p:spTree>
    <p:extLst>
      <p:ext uri="{BB962C8B-B14F-4D97-AF65-F5344CB8AC3E}">
        <p14:creationId xmlns:p14="http://schemas.microsoft.com/office/powerpoint/2010/main" val="25147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9974" y="1588291"/>
            <a:ext cx="4666296" cy="706964"/>
          </a:xfrm>
        </p:spPr>
        <p:txBody>
          <a:bodyPr/>
          <a:lstStyle/>
          <a:p>
            <a:r>
              <a:rPr lang="es-EC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GENERAL ELECTRIC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29" y="2640170"/>
            <a:ext cx="6773662" cy="3789308"/>
          </a:xfrm>
          <a:prstGeom prst="rect">
            <a:avLst/>
          </a:prstGeom>
        </p:spPr>
      </p:pic>
      <p:sp>
        <p:nvSpPr>
          <p:cNvPr id="3" name="Estrella de 6 puntas 2"/>
          <p:cNvSpPr/>
          <p:nvPr/>
        </p:nvSpPr>
        <p:spPr>
          <a:xfrm>
            <a:off x="8796270" y="3414362"/>
            <a:ext cx="2691685" cy="2240924"/>
          </a:xfrm>
          <a:prstGeom prst="star6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Invertir y equilibrar</a:t>
            </a:r>
            <a:endParaRPr lang="es-EC" dirty="0"/>
          </a:p>
        </p:txBody>
      </p:sp>
      <p:sp>
        <p:nvSpPr>
          <p:cNvPr id="6" name="Título 1"/>
          <p:cNvSpPr txBox="1">
            <a:spLocks/>
          </p:cNvSpPr>
          <p:nvPr/>
        </p:nvSpPr>
        <p:spPr bwMode="gray">
          <a:xfrm>
            <a:off x="650608" y="536412"/>
            <a:ext cx="466629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Análisis estratégico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0834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5573" y="1289527"/>
            <a:ext cx="6945857" cy="706964"/>
          </a:xfrm>
        </p:spPr>
        <p:txBody>
          <a:bodyPr/>
          <a:lstStyle/>
          <a:p>
            <a:r>
              <a:rPr lang="es-EC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BOSTON CONSULTING GROUP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612" y="2082739"/>
            <a:ext cx="5581597" cy="8794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612" y="2962199"/>
            <a:ext cx="5503452" cy="371462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gray">
          <a:xfrm>
            <a:off x="650608" y="536412"/>
            <a:ext cx="4666296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Análisis estratégico</a:t>
            </a:r>
            <a:endParaRPr lang="es-EC" dirty="0"/>
          </a:p>
        </p:txBody>
      </p:sp>
      <p:sp>
        <p:nvSpPr>
          <p:cNvPr id="8" name="Estrella de 6 puntas 7"/>
          <p:cNvSpPr/>
          <p:nvPr/>
        </p:nvSpPr>
        <p:spPr>
          <a:xfrm>
            <a:off x="8796270" y="3414362"/>
            <a:ext cx="2691685" cy="2240924"/>
          </a:xfrm>
          <a:prstGeom prst="star6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Reinversión continua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4337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951" y="934220"/>
            <a:ext cx="2889012" cy="706964"/>
          </a:xfrm>
        </p:spPr>
        <p:txBody>
          <a:bodyPr/>
          <a:lstStyle/>
          <a:p>
            <a:r>
              <a:rPr lang="es-EC" dirty="0" smtClean="0"/>
              <a:t>UBICACIÓN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124978"/>
              </p:ext>
            </p:extLst>
          </p:nvPr>
        </p:nvGraphicFramePr>
        <p:xfrm>
          <a:off x="7199290" y="2530637"/>
          <a:ext cx="4881094" cy="37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5154" y="5801933"/>
            <a:ext cx="3035347" cy="105606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gray">
          <a:xfrm>
            <a:off x="8534550" y="1080481"/>
            <a:ext cx="28890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3200" dirty="0" smtClean="0"/>
              <a:t>SERVICIOS QUE OFRECE</a:t>
            </a:r>
            <a:endParaRPr lang="es-EC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46916834"/>
              </p:ext>
            </p:extLst>
          </p:nvPr>
        </p:nvGraphicFramePr>
        <p:xfrm>
          <a:off x="2358756" y="2559850"/>
          <a:ext cx="6326388" cy="324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355940" y="2324575"/>
            <a:ext cx="4267576" cy="2183030"/>
            <a:chOff x="1154954" y="2482468"/>
            <a:chExt cx="10882500" cy="382863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54954" y="2482468"/>
              <a:ext cx="5235283" cy="3686511"/>
            </a:xfrm>
            <a:prstGeom prst="rect">
              <a:avLst/>
            </a:prstGeom>
          </p:spPr>
        </p:pic>
        <p:sp>
          <p:nvSpPr>
            <p:cNvPr id="9" name="Flecha derecha 8"/>
            <p:cNvSpPr/>
            <p:nvPr/>
          </p:nvSpPr>
          <p:spPr>
            <a:xfrm>
              <a:off x="4374693" y="5723869"/>
              <a:ext cx="3906422" cy="3163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540" y="4360745"/>
              <a:ext cx="3588914" cy="19503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1" name="Título 1"/>
          <p:cNvSpPr txBox="1">
            <a:spLocks/>
          </p:cNvSpPr>
          <p:nvPr/>
        </p:nvSpPr>
        <p:spPr bwMode="gray">
          <a:xfrm>
            <a:off x="4623516" y="1080481"/>
            <a:ext cx="28890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RESEÑA HISTÓRICA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0384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/>
      <p:bldGraphic spid="3" grpId="0">
        <p:bldAsOne/>
      </p:bldGraphic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647" y="450434"/>
            <a:ext cx="8825659" cy="706964"/>
          </a:xfrm>
        </p:spPr>
        <p:txBody>
          <a:bodyPr/>
          <a:lstStyle/>
          <a:p>
            <a:r>
              <a:rPr lang="es-EC" dirty="0" smtClean="0"/>
              <a:t>BALANCED SCORE CARD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3954775" y="1083283"/>
            <a:ext cx="484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FINANCIERA-FINANCIAMIENTO</a:t>
            </a:r>
            <a:endParaRPr lang="es-EC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9647" y="1639235"/>
            <a:ext cx="4931948" cy="12010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O3. </a:t>
            </a:r>
            <a:r>
              <a:rPr lang="es-EC" dirty="0" smtClean="0"/>
              <a:t>Tasas atractivas para el sector agropecuario</a:t>
            </a:r>
          </a:p>
          <a:p>
            <a:r>
              <a:rPr lang="es-EC" b="1" dirty="0" smtClean="0"/>
              <a:t>F19. </a:t>
            </a:r>
            <a:r>
              <a:rPr lang="es-EC" dirty="0" smtClean="0"/>
              <a:t>Activos fijos representan una garantía para solicitar créditos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5567783" y="2037881"/>
            <a:ext cx="1112700" cy="268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6721648" y="1814668"/>
            <a:ext cx="49319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Propuesta de valor:</a:t>
            </a:r>
          </a:p>
          <a:p>
            <a:r>
              <a:rPr lang="es-EC" dirty="0" smtClean="0"/>
              <a:t>Ampliar la infraestructura mediante la captación de recursos externos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87906" y="3528529"/>
            <a:ext cx="4931948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Impulso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Negociación con instituciones financieras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Garantía de activos fijos</a:t>
            </a:r>
            <a:endParaRPr lang="es-EC" dirty="0"/>
          </a:p>
        </p:txBody>
      </p:sp>
      <p:sp>
        <p:nvSpPr>
          <p:cNvPr id="10" name="Flecha abajo 9"/>
          <p:cNvSpPr/>
          <p:nvPr/>
        </p:nvSpPr>
        <p:spPr>
          <a:xfrm>
            <a:off x="8925059" y="2737998"/>
            <a:ext cx="228821" cy="7698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Flecha izquierda 11"/>
          <p:cNvSpPr/>
          <p:nvPr/>
        </p:nvSpPr>
        <p:spPr>
          <a:xfrm>
            <a:off x="5567783" y="4128693"/>
            <a:ext cx="1071601" cy="25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58073" y="2797737"/>
            <a:ext cx="4315096" cy="2690098"/>
          </a:xfrm>
          <a:prstGeom prst="star10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/>
              <a:t>Objetivo estratégico: </a:t>
            </a:r>
            <a:r>
              <a:rPr lang="es-EC" sz="1600" dirty="0"/>
              <a:t>Ampliar la infraestructura </a:t>
            </a:r>
            <a:r>
              <a:rPr lang="es-EC" sz="1600" dirty="0" smtClean="0"/>
              <a:t>de la empresa mediante las negociaciones con instituciones financieras</a:t>
            </a:r>
            <a:r>
              <a:rPr lang="es-EC" b="1" dirty="0"/>
              <a:t>.</a:t>
            </a:r>
            <a:endParaRPr lang="es-EC" dirty="0"/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380288" y="5365639"/>
            <a:ext cx="3736431" cy="1280772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KPI:</a:t>
            </a:r>
          </a:p>
          <a:p>
            <a:pPr algn="ctr"/>
            <a:r>
              <a:rPr lang="es-EC" u="sng" dirty="0" smtClean="0"/>
              <a:t>% inversión</a:t>
            </a:r>
          </a:p>
          <a:p>
            <a:pPr algn="ctr"/>
            <a:r>
              <a:rPr lang="es-EC" dirty="0" smtClean="0"/>
              <a:t>(Inversión actual/Inversión anterior)*100</a:t>
            </a:r>
            <a:endParaRPr lang="es-EC" dirty="0"/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4412946" y="5317891"/>
            <a:ext cx="3736431" cy="132852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EC" b="1" dirty="0" smtClean="0"/>
              <a:t>Meta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</a:t>
            </a:r>
            <a:r>
              <a:rPr lang="es-EC" dirty="0"/>
              <a:t>M1&gt;=30%</a:t>
            </a:r>
            <a:endParaRPr lang="es-EC" dirty="0" smtClean="0"/>
          </a:p>
          <a:p>
            <a:pPr>
              <a:lnSpc>
                <a:spcPct val="107000"/>
              </a:lnSpc>
            </a:pPr>
            <a:r>
              <a:rPr lang="es-EC" dirty="0" smtClean="0"/>
              <a:t>Si </a:t>
            </a:r>
            <a:r>
              <a:rPr lang="es-EC" dirty="0"/>
              <a:t>M1&lt;=30% y &lt;=20%</a:t>
            </a:r>
            <a:endParaRPr lang="es-EC" sz="1600" dirty="0"/>
          </a:p>
          <a:p>
            <a:pPr>
              <a:lnSpc>
                <a:spcPct val="107000"/>
              </a:lnSpc>
            </a:pPr>
            <a:r>
              <a:rPr lang="es-EC" dirty="0"/>
              <a:t>Si M1&lt;=20%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91" y="5769094"/>
            <a:ext cx="226805" cy="781217"/>
          </a:xfrm>
          <a:prstGeom prst="rect">
            <a:avLst/>
          </a:prstGeom>
        </p:spPr>
      </p:pic>
      <p:sp>
        <p:nvSpPr>
          <p:cNvPr id="37" name="Recortar rectángulo de esquina sencilla 36"/>
          <p:cNvSpPr/>
          <p:nvPr/>
        </p:nvSpPr>
        <p:spPr>
          <a:xfrm>
            <a:off x="8280454" y="5250821"/>
            <a:ext cx="3736431" cy="139559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Medio</a:t>
            </a:r>
          </a:p>
          <a:p>
            <a:pPr algn="ctr"/>
            <a:r>
              <a:rPr lang="es-EC" dirty="0" smtClean="0"/>
              <a:t>Plan de renovación para maquinaria nueva con financiamiento externo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3327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835" y="486291"/>
            <a:ext cx="8825659" cy="706964"/>
          </a:xfrm>
        </p:spPr>
        <p:txBody>
          <a:bodyPr/>
          <a:lstStyle/>
          <a:p>
            <a:r>
              <a:rPr lang="es-EC" dirty="0" smtClean="0"/>
              <a:t>BALANCED SCORE CARD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4078083" y="1114128"/>
            <a:ext cx="4844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FINANCIERA-LIQUIDEZ</a:t>
            </a:r>
            <a:endParaRPr lang="es-EC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270" y="1909749"/>
            <a:ext cx="493194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D22. </a:t>
            </a:r>
            <a:r>
              <a:rPr lang="es-EC" dirty="0" smtClean="0"/>
              <a:t>No se cumple con un plazo de cobro</a:t>
            </a:r>
          </a:p>
          <a:p>
            <a:r>
              <a:rPr lang="es-EC" b="1" dirty="0" smtClean="0"/>
              <a:t>D12. </a:t>
            </a:r>
            <a:r>
              <a:rPr lang="es-EC" dirty="0" smtClean="0"/>
              <a:t>Falta de liquidez para adquirir materia prima de inmediato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5377218" y="2346901"/>
            <a:ext cx="1310688" cy="25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6687906" y="2090435"/>
            <a:ext cx="49319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Propuesta de valor:</a:t>
            </a:r>
          </a:p>
          <a:p>
            <a:r>
              <a:rPr lang="es-EC" dirty="0" smtClean="0"/>
              <a:t>Cobro eficiente a los clientes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715201" y="3784143"/>
            <a:ext cx="49319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Impulso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Proceso de cobro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9002871" y="2922318"/>
            <a:ext cx="151009" cy="711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Flecha izquierda 11"/>
          <p:cNvSpPr/>
          <p:nvPr/>
        </p:nvSpPr>
        <p:spPr>
          <a:xfrm>
            <a:off x="5567783" y="4128693"/>
            <a:ext cx="1071601" cy="25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1087" y="2815462"/>
            <a:ext cx="4931948" cy="2384405"/>
          </a:xfrm>
          <a:prstGeom prst="star10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Objetivo estratégico: </a:t>
            </a:r>
            <a:r>
              <a:rPr lang="es-EC" dirty="0" smtClean="0"/>
              <a:t>Disminuir el nivel de morosidad mediante un proceso exhaustivo de cobro</a:t>
            </a:r>
            <a:endParaRPr lang="es-EC" dirty="0"/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341652" y="5203073"/>
            <a:ext cx="3736431" cy="139559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KPI:</a:t>
            </a:r>
          </a:p>
          <a:p>
            <a:pPr algn="ctr"/>
            <a:r>
              <a:rPr lang="es-EC" dirty="0" smtClean="0"/>
              <a:t>% cartera vencida</a:t>
            </a:r>
          </a:p>
          <a:p>
            <a:pPr algn="ctr"/>
            <a:r>
              <a:rPr lang="es-EC" dirty="0" smtClean="0"/>
              <a:t>(Cartera vencida/Ventas totales)*100</a:t>
            </a:r>
            <a:endParaRPr lang="es-EC" dirty="0"/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4398610" y="5221791"/>
            <a:ext cx="3736431" cy="132852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EC" b="1" dirty="0" smtClean="0"/>
              <a:t>Meta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M1&lt;=10%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M1&gt;=10% </a:t>
            </a:r>
            <a:r>
              <a:rPr lang="es-EC" dirty="0"/>
              <a:t>y </a:t>
            </a:r>
            <a:r>
              <a:rPr lang="es-EC" dirty="0" smtClean="0"/>
              <a:t>&lt;11%</a:t>
            </a:r>
            <a:endParaRPr lang="es-EC" sz="1600" dirty="0"/>
          </a:p>
          <a:p>
            <a:pPr>
              <a:lnSpc>
                <a:spcPct val="107000"/>
              </a:lnSpc>
            </a:pPr>
            <a:r>
              <a:rPr lang="es-EC" dirty="0"/>
              <a:t>Si </a:t>
            </a:r>
            <a:r>
              <a:rPr lang="es-EC" dirty="0" smtClean="0"/>
              <a:t>M1&gt;=11%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939" y="5599379"/>
            <a:ext cx="240411" cy="828081"/>
          </a:xfrm>
          <a:prstGeom prst="rect">
            <a:avLst/>
          </a:prstGeom>
        </p:spPr>
      </p:pic>
      <p:sp>
        <p:nvSpPr>
          <p:cNvPr id="37" name="Recortar rectángulo de esquina sencilla 36"/>
          <p:cNvSpPr/>
          <p:nvPr/>
        </p:nvSpPr>
        <p:spPr>
          <a:xfrm>
            <a:off x="8332739" y="5203073"/>
            <a:ext cx="3736431" cy="139559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Medio</a:t>
            </a:r>
          </a:p>
          <a:p>
            <a:pPr algn="ctr"/>
            <a:r>
              <a:rPr lang="es-EC" dirty="0" smtClean="0"/>
              <a:t>Crear un proceso exhaustivo de cobro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9715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484" y="451589"/>
            <a:ext cx="8825659" cy="706964"/>
          </a:xfrm>
        </p:spPr>
        <p:txBody>
          <a:bodyPr/>
          <a:lstStyle/>
          <a:p>
            <a:r>
              <a:rPr lang="es-EC" dirty="0" smtClean="0"/>
              <a:t>BALANCED SCORE CARD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3940283" y="1136615"/>
            <a:ext cx="5549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CLIENTE-MARKETING Y PUBLICIDAD</a:t>
            </a:r>
            <a:endParaRPr lang="es-EC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270" y="1619859"/>
            <a:ext cx="49319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D27. </a:t>
            </a:r>
            <a:r>
              <a:rPr lang="es-EC" dirty="0" smtClean="0"/>
              <a:t>Falta de inversión en marketing y publicidad</a:t>
            </a:r>
          </a:p>
          <a:p>
            <a:r>
              <a:rPr lang="es-EC" b="1" dirty="0" smtClean="0"/>
              <a:t>D28. </a:t>
            </a:r>
            <a:r>
              <a:rPr lang="es-EC" dirty="0" smtClean="0"/>
              <a:t>Gerente propietario desconoce la gestión de marketing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5380986" y="2062527"/>
            <a:ext cx="1310688" cy="25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6691674" y="1936180"/>
            <a:ext cx="49319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Propuesta de valor:</a:t>
            </a:r>
          </a:p>
          <a:p>
            <a:r>
              <a:rPr lang="es-EC" dirty="0" smtClean="0"/>
              <a:t>Elaborar un plan de marketing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715201" y="3784143"/>
            <a:ext cx="49319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Impulso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 smtClean="0"/>
              <a:t>Know</a:t>
            </a:r>
            <a:r>
              <a:rPr lang="es-EC" dirty="0" smtClean="0"/>
              <a:t> </a:t>
            </a:r>
            <a:r>
              <a:rPr lang="es-EC" dirty="0" err="1" smtClean="0"/>
              <a:t>How</a:t>
            </a:r>
            <a:r>
              <a:rPr lang="es-EC" dirty="0" smtClean="0"/>
              <a:t> en marketing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8980227" y="2691685"/>
            <a:ext cx="163773" cy="895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izquierda 11"/>
          <p:cNvSpPr/>
          <p:nvPr/>
        </p:nvSpPr>
        <p:spPr>
          <a:xfrm>
            <a:off x="5567783" y="4128693"/>
            <a:ext cx="1071601" cy="25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678409" y="2763158"/>
            <a:ext cx="4931948" cy="2628960"/>
          </a:xfrm>
          <a:prstGeom prst="star10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/>
              <a:t>Objetivo estratégico: </a:t>
            </a:r>
            <a:r>
              <a:rPr lang="es-EC" sz="1600" dirty="0" smtClean="0"/>
              <a:t>Posicionar la marca de la empresa en el mercado existente mediante la elaboración de un plan de Marketing.</a:t>
            </a:r>
            <a:endParaRPr lang="es-EC" sz="1600" dirty="0"/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523484" y="5306105"/>
            <a:ext cx="3736431" cy="1429546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KPI:</a:t>
            </a:r>
          </a:p>
          <a:p>
            <a:pPr algn="ctr"/>
            <a:r>
              <a:rPr lang="es-EC" dirty="0" smtClean="0"/>
              <a:t>% Conocimiento de marca y de servicio</a:t>
            </a:r>
          </a:p>
          <a:p>
            <a:pPr algn="ctr"/>
            <a:r>
              <a:rPr lang="es-EC" sz="1400" dirty="0" smtClean="0"/>
              <a:t>(#personas que conocen el servicio/total personas encuestadas)*100</a:t>
            </a:r>
            <a:endParaRPr lang="es-EC" sz="1400" dirty="0"/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4428111" y="5386754"/>
            <a:ext cx="3736431" cy="132852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EC" b="1" dirty="0" smtClean="0"/>
              <a:t>Meta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M1&gt;=70%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M1&lt;=70% </a:t>
            </a:r>
            <a:r>
              <a:rPr lang="es-EC" dirty="0"/>
              <a:t>y </a:t>
            </a:r>
            <a:r>
              <a:rPr lang="es-EC" dirty="0" smtClean="0"/>
              <a:t>&gt;59,10%</a:t>
            </a:r>
            <a:endParaRPr lang="es-EC" sz="1600" dirty="0"/>
          </a:p>
          <a:p>
            <a:pPr>
              <a:lnSpc>
                <a:spcPct val="107000"/>
              </a:lnSpc>
            </a:pPr>
            <a:r>
              <a:rPr lang="es-EC" dirty="0"/>
              <a:t>Si </a:t>
            </a:r>
            <a:r>
              <a:rPr lang="es-EC" dirty="0" smtClean="0"/>
              <a:t>M1&lt;=59,10%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39" y="5599379"/>
            <a:ext cx="240411" cy="828081"/>
          </a:xfrm>
          <a:prstGeom prst="rect">
            <a:avLst/>
          </a:prstGeom>
        </p:spPr>
      </p:pic>
      <p:sp>
        <p:nvSpPr>
          <p:cNvPr id="37" name="Recortar rectángulo de esquina sencilla 36"/>
          <p:cNvSpPr/>
          <p:nvPr/>
        </p:nvSpPr>
        <p:spPr>
          <a:xfrm>
            <a:off x="8332738" y="5340061"/>
            <a:ext cx="3736431" cy="139559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Medio</a:t>
            </a:r>
          </a:p>
          <a:p>
            <a:pPr algn="ctr"/>
            <a:r>
              <a:rPr lang="es-EC" dirty="0" smtClean="0"/>
              <a:t>Elaborar y ejecutar un plan de publicidad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40746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6" grpId="0" animBg="1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270" y="498424"/>
            <a:ext cx="8825659" cy="706964"/>
          </a:xfrm>
        </p:spPr>
        <p:txBody>
          <a:bodyPr/>
          <a:lstStyle/>
          <a:p>
            <a:r>
              <a:rPr lang="es-EC" dirty="0" smtClean="0"/>
              <a:t>BALANCED SCORE CARD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3370925" y="1202192"/>
            <a:ext cx="590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CLIENTE-RELACIONES CON EL CLIENTE</a:t>
            </a:r>
            <a:endParaRPr lang="es-EC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270" y="1752345"/>
            <a:ext cx="49319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F25. </a:t>
            </a:r>
            <a:r>
              <a:rPr lang="es-EC" dirty="0" smtClean="0"/>
              <a:t>La gestión de ventas se respaldan en las recomendaciones de los clientes.</a:t>
            </a:r>
          </a:p>
          <a:p>
            <a:r>
              <a:rPr lang="es-EC" b="1" dirty="0" smtClean="0"/>
              <a:t>O20. </a:t>
            </a:r>
            <a:r>
              <a:rPr lang="es-EC" dirty="0"/>
              <a:t>l</a:t>
            </a:r>
            <a:r>
              <a:rPr lang="es-EC" dirty="0" smtClean="0"/>
              <a:t>a </a:t>
            </a:r>
            <a:r>
              <a:rPr lang="es-EC" dirty="0"/>
              <a:t>población del Cantón Mejía están vinculados a la tierra y el agua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5377218" y="2280413"/>
            <a:ext cx="1310688" cy="25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6687906" y="1909156"/>
            <a:ext cx="49319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Propuesta de valor:</a:t>
            </a:r>
          </a:p>
          <a:p>
            <a:r>
              <a:rPr lang="es-EC" dirty="0" smtClean="0"/>
              <a:t>Lograr fidelización en el cliente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87906" y="3899775"/>
            <a:ext cx="49319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Impulso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Calidad del servicio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Recomendación del cliente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8980228" y="2800786"/>
            <a:ext cx="150894" cy="786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izquierda 11"/>
          <p:cNvSpPr/>
          <p:nvPr/>
        </p:nvSpPr>
        <p:spPr>
          <a:xfrm>
            <a:off x="5567783" y="4128693"/>
            <a:ext cx="1071601" cy="25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681386" y="2936490"/>
            <a:ext cx="4931948" cy="2384405"/>
          </a:xfrm>
          <a:prstGeom prst="star10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Objetivo estratégico: </a:t>
            </a:r>
            <a:r>
              <a:rPr lang="es-EC" dirty="0" smtClean="0"/>
              <a:t>Asegurar un cliente fiel a largo plazo entregando calidad en el servicio</a:t>
            </a:r>
            <a:endParaRPr lang="es-EC" dirty="0"/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341652" y="5254589"/>
            <a:ext cx="3736431" cy="1429546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KPI:</a:t>
            </a:r>
          </a:p>
          <a:p>
            <a:pPr algn="ctr"/>
            <a:r>
              <a:rPr lang="es-EC" dirty="0" smtClean="0"/>
              <a:t>% Recompra del servicio</a:t>
            </a:r>
          </a:p>
          <a:p>
            <a:pPr algn="ctr"/>
            <a:r>
              <a:rPr lang="es-EC" sz="1400" dirty="0" smtClean="0"/>
              <a:t>(#total de clientes recompra/total clientes)*100</a:t>
            </a:r>
            <a:endParaRPr lang="es-EC" sz="1400" dirty="0"/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4398610" y="5299065"/>
            <a:ext cx="3736431" cy="132852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EC" b="1" dirty="0" smtClean="0"/>
              <a:t>Meta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M1&gt;=20%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M1&lt;=20% </a:t>
            </a:r>
            <a:r>
              <a:rPr lang="es-EC" dirty="0"/>
              <a:t>y </a:t>
            </a:r>
            <a:r>
              <a:rPr lang="es-EC" dirty="0" smtClean="0"/>
              <a:t>&gt;15%</a:t>
            </a:r>
            <a:endParaRPr lang="es-EC" sz="1600" dirty="0"/>
          </a:p>
          <a:p>
            <a:pPr>
              <a:lnSpc>
                <a:spcPct val="107000"/>
              </a:lnSpc>
            </a:pPr>
            <a:r>
              <a:rPr lang="es-EC" dirty="0"/>
              <a:t>Si </a:t>
            </a:r>
            <a:r>
              <a:rPr lang="es-EC" dirty="0" smtClean="0"/>
              <a:t>M1&lt;=15%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39" y="5599379"/>
            <a:ext cx="240411" cy="828081"/>
          </a:xfrm>
          <a:prstGeom prst="rect">
            <a:avLst/>
          </a:prstGeom>
        </p:spPr>
      </p:pic>
      <p:sp>
        <p:nvSpPr>
          <p:cNvPr id="37" name="Recortar rectángulo de esquina sencilla 36"/>
          <p:cNvSpPr/>
          <p:nvPr/>
        </p:nvSpPr>
        <p:spPr>
          <a:xfrm>
            <a:off x="8332739" y="5306105"/>
            <a:ext cx="3736431" cy="139559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Medio</a:t>
            </a:r>
          </a:p>
          <a:p>
            <a:pPr algn="ctr"/>
            <a:r>
              <a:rPr lang="es-EC" dirty="0" smtClean="0"/>
              <a:t>Aplicar un CRM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10109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6" grpId="0" animBg="1"/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270" y="445610"/>
            <a:ext cx="8825659" cy="706964"/>
          </a:xfrm>
        </p:spPr>
        <p:txBody>
          <a:bodyPr/>
          <a:lstStyle/>
          <a:p>
            <a:r>
              <a:rPr lang="es-EC" dirty="0" smtClean="0"/>
              <a:t>BALANCED SCORE CARD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3244764" y="1130597"/>
            <a:ext cx="649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PROCESOS INTERNOS-OPERATIVO</a:t>
            </a:r>
            <a:endParaRPr lang="es-EC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270" y="1837561"/>
            <a:ext cx="49319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F8. </a:t>
            </a:r>
            <a:r>
              <a:rPr lang="es-EC" dirty="0" smtClean="0"/>
              <a:t>Se cumple a cabalidad los procesos productivos</a:t>
            </a:r>
          </a:p>
          <a:p>
            <a:r>
              <a:rPr lang="es-EC" b="1" dirty="0" smtClean="0"/>
              <a:t>D13. </a:t>
            </a:r>
            <a:r>
              <a:rPr lang="es-EC" dirty="0" smtClean="0"/>
              <a:t>No esta fijado un manual de procesos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5377218" y="2308743"/>
            <a:ext cx="1310688" cy="25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6687906" y="1983165"/>
            <a:ext cx="49319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Propuesta de valor:</a:t>
            </a:r>
          </a:p>
          <a:p>
            <a:r>
              <a:rPr lang="es-EC" dirty="0" smtClean="0"/>
              <a:t>Formalizar los procesos productivos	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87906" y="3899775"/>
            <a:ext cx="49319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Impulso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Manual de 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Personal con experiencia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8980227" y="2743200"/>
            <a:ext cx="290702" cy="844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izquierda 11"/>
          <p:cNvSpPr/>
          <p:nvPr/>
        </p:nvSpPr>
        <p:spPr>
          <a:xfrm>
            <a:off x="5567783" y="4128693"/>
            <a:ext cx="1071601" cy="25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493792" y="2956691"/>
            <a:ext cx="4931948" cy="2384405"/>
          </a:xfrm>
          <a:prstGeom prst="star10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Objetivo estratégico: </a:t>
            </a:r>
            <a:r>
              <a:rPr lang="es-EC" dirty="0" smtClean="0"/>
              <a:t>Fortalecer los procesos productivos a largo plazo de la empresa</a:t>
            </a:r>
            <a:endParaRPr lang="es-EC" dirty="0"/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341652" y="5254589"/>
            <a:ext cx="3736431" cy="1429546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KPI:</a:t>
            </a:r>
          </a:p>
          <a:p>
            <a:pPr algn="ctr"/>
            <a:r>
              <a:rPr lang="es-EC" dirty="0" smtClean="0"/>
              <a:t>% Cumplimiento de proceso productivo</a:t>
            </a:r>
          </a:p>
          <a:p>
            <a:pPr algn="ctr"/>
            <a:r>
              <a:rPr lang="es-EC" sz="1400" dirty="0" smtClean="0"/>
              <a:t>(#obras reparadas actual/obras reparadas año anterior)*100</a:t>
            </a:r>
            <a:endParaRPr lang="es-EC" sz="1400" dirty="0"/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4398610" y="5299065"/>
            <a:ext cx="3736431" cy="132852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EC" b="1" dirty="0" smtClean="0"/>
              <a:t>Meta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M1&gt;=30%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M1&lt;=30% </a:t>
            </a:r>
            <a:r>
              <a:rPr lang="es-EC" dirty="0"/>
              <a:t>y </a:t>
            </a:r>
            <a:r>
              <a:rPr lang="es-EC" dirty="0" smtClean="0"/>
              <a:t>&gt;20%</a:t>
            </a:r>
            <a:endParaRPr lang="es-EC" sz="1600" dirty="0"/>
          </a:p>
          <a:p>
            <a:pPr>
              <a:lnSpc>
                <a:spcPct val="107000"/>
              </a:lnSpc>
            </a:pPr>
            <a:r>
              <a:rPr lang="es-EC" dirty="0"/>
              <a:t>Si </a:t>
            </a:r>
            <a:r>
              <a:rPr lang="es-EC" dirty="0" smtClean="0"/>
              <a:t>M1&lt;=20%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39" y="5599379"/>
            <a:ext cx="240411" cy="828081"/>
          </a:xfrm>
          <a:prstGeom prst="rect">
            <a:avLst/>
          </a:prstGeom>
        </p:spPr>
      </p:pic>
      <p:sp>
        <p:nvSpPr>
          <p:cNvPr id="37" name="Recortar rectángulo de esquina sencilla 36"/>
          <p:cNvSpPr/>
          <p:nvPr/>
        </p:nvSpPr>
        <p:spPr>
          <a:xfrm>
            <a:off x="8332739" y="5306105"/>
            <a:ext cx="3736431" cy="139559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Medio</a:t>
            </a:r>
          </a:p>
          <a:p>
            <a:pPr algn="ctr"/>
            <a:r>
              <a:rPr lang="es-EC" dirty="0" smtClean="0"/>
              <a:t>Elaborar un manual de procesos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9539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270" y="497731"/>
            <a:ext cx="8825659" cy="706964"/>
          </a:xfrm>
        </p:spPr>
        <p:txBody>
          <a:bodyPr/>
          <a:lstStyle/>
          <a:p>
            <a:r>
              <a:rPr lang="es-EC" dirty="0" smtClean="0"/>
              <a:t>BALANCED SCORE CARD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3212915" y="1199314"/>
            <a:ext cx="685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PROCESOS INTERNOS-ENFOQUE DEL CLIENTE</a:t>
            </a:r>
            <a:endParaRPr lang="es-EC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270" y="1800807"/>
            <a:ext cx="493194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D1. </a:t>
            </a:r>
            <a:r>
              <a:rPr lang="es-EC" dirty="0" smtClean="0"/>
              <a:t>Falta de inversión en planificación estratégica</a:t>
            </a:r>
          </a:p>
          <a:p>
            <a:r>
              <a:rPr lang="es-EC" b="1" dirty="0" smtClean="0"/>
              <a:t>D7. </a:t>
            </a:r>
            <a:r>
              <a:rPr lang="es-EC" dirty="0" smtClean="0"/>
              <a:t>Falta de inversión en gestión gerencial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5377218" y="2153986"/>
            <a:ext cx="1310688" cy="25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6687906" y="1948063"/>
            <a:ext cx="49319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Propuesta de valor:</a:t>
            </a:r>
          </a:p>
          <a:p>
            <a:r>
              <a:rPr lang="es-EC" dirty="0" smtClean="0"/>
              <a:t>Elaborar un plan estratégico	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87906" y="3899775"/>
            <a:ext cx="49319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Impulso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Know-How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8980227" y="2724137"/>
            <a:ext cx="138015" cy="863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izquierda 11"/>
          <p:cNvSpPr/>
          <p:nvPr/>
        </p:nvSpPr>
        <p:spPr>
          <a:xfrm>
            <a:off x="5567783" y="4128693"/>
            <a:ext cx="1071601" cy="25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746941" y="2661366"/>
            <a:ext cx="4931948" cy="2934653"/>
          </a:xfrm>
          <a:prstGeom prst="star10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Objetivo estratégico: </a:t>
            </a:r>
            <a:r>
              <a:rPr lang="es-EC" dirty="0" smtClean="0"/>
              <a:t>Elaborar un plan estratégico para la empresa de manera que se pueda plasmar estrategias en  un futuro</a:t>
            </a:r>
            <a:endParaRPr lang="es-EC" dirty="0"/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341652" y="5254589"/>
            <a:ext cx="3736431" cy="1429546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KPI:</a:t>
            </a:r>
          </a:p>
          <a:p>
            <a:pPr algn="ctr"/>
            <a:r>
              <a:rPr lang="es-EC" dirty="0" smtClean="0"/>
              <a:t>% Cumplimiento de objetivos</a:t>
            </a:r>
          </a:p>
          <a:p>
            <a:pPr algn="ctr"/>
            <a:r>
              <a:rPr lang="es-EC" sz="1400" dirty="0" smtClean="0"/>
              <a:t>(objetivos alcanzados/objetivos planificados)*100</a:t>
            </a:r>
            <a:endParaRPr lang="es-EC" sz="1400" dirty="0"/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4398610" y="5299065"/>
            <a:ext cx="3736431" cy="132852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EC" b="1" dirty="0" smtClean="0"/>
              <a:t>Meta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M1&gt;=50%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M1&lt;=50% </a:t>
            </a:r>
            <a:r>
              <a:rPr lang="es-EC" dirty="0"/>
              <a:t>y </a:t>
            </a:r>
            <a:r>
              <a:rPr lang="es-EC" dirty="0" smtClean="0"/>
              <a:t>&gt;40%</a:t>
            </a:r>
            <a:endParaRPr lang="es-EC" sz="1600" dirty="0"/>
          </a:p>
          <a:p>
            <a:pPr>
              <a:lnSpc>
                <a:spcPct val="107000"/>
              </a:lnSpc>
            </a:pPr>
            <a:r>
              <a:rPr lang="es-EC" dirty="0"/>
              <a:t>Si </a:t>
            </a:r>
            <a:r>
              <a:rPr lang="es-EC" dirty="0" smtClean="0"/>
              <a:t>M1&lt;=40%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39" y="5599379"/>
            <a:ext cx="240411" cy="828081"/>
          </a:xfrm>
          <a:prstGeom prst="rect">
            <a:avLst/>
          </a:prstGeom>
        </p:spPr>
      </p:pic>
      <p:sp>
        <p:nvSpPr>
          <p:cNvPr id="37" name="Recortar rectángulo de esquina sencilla 36"/>
          <p:cNvSpPr/>
          <p:nvPr/>
        </p:nvSpPr>
        <p:spPr>
          <a:xfrm>
            <a:off x="8332739" y="5306105"/>
            <a:ext cx="3736431" cy="139559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Medio</a:t>
            </a:r>
          </a:p>
          <a:p>
            <a:pPr algn="ctr"/>
            <a:r>
              <a:rPr lang="es-EC" dirty="0" smtClean="0"/>
              <a:t>Elaborar y ejecución de un plan estratégico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9076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6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800" y="656692"/>
            <a:ext cx="8825659" cy="706964"/>
          </a:xfrm>
        </p:spPr>
        <p:txBody>
          <a:bodyPr/>
          <a:lstStyle/>
          <a:p>
            <a:r>
              <a:rPr lang="es-EC" dirty="0" smtClean="0"/>
              <a:t>BALANCED SCORE CARD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496610" y="1227096"/>
            <a:ext cx="803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CRECIMIENTO Y APRENDIZAJE-MOTIVACIÓN</a:t>
            </a:r>
            <a:endParaRPr lang="es-EC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270" y="1792006"/>
            <a:ext cx="49319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D20. </a:t>
            </a:r>
            <a:r>
              <a:rPr lang="es-EC" dirty="0" smtClean="0"/>
              <a:t>El personal de la empresa se encuentra desmotivado</a:t>
            </a:r>
          </a:p>
          <a:p>
            <a:r>
              <a:rPr lang="es-EC" b="1" dirty="0" smtClean="0"/>
              <a:t>F</a:t>
            </a:r>
            <a:r>
              <a:rPr lang="es-EC" b="1" dirty="0"/>
              <a:t>6</a:t>
            </a:r>
            <a:r>
              <a:rPr lang="es-EC" b="1" dirty="0" smtClean="0"/>
              <a:t>. </a:t>
            </a:r>
            <a:r>
              <a:rPr lang="es-EC" dirty="0" smtClean="0"/>
              <a:t>Personal comprometido con la empresa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5377218" y="2345049"/>
            <a:ext cx="1310688" cy="25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6687906" y="1905417"/>
            <a:ext cx="493194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Propuesta de valor:</a:t>
            </a:r>
          </a:p>
          <a:p>
            <a:r>
              <a:rPr lang="es-EC" dirty="0" smtClean="0"/>
              <a:t>Incentivo al personal	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65148" y="3574422"/>
            <a:ext cx="493194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Impulso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Plan de incentivos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8980228" y="2711683"/>
            <a:ext cx="150894" cy="875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izquierda 11"/>
          <p:cNvSpPr/>
          <p:nvPr/>
        </p:nvSpPr>
        <p:spPr>
          <a:xfrm>
            <a:off x="5567783" y="3824919"/>
            <a:ext cx="1071601" cy="25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775096" y="2831220"/>
            <a:ext cx="4931948" cy="2628960"/>
          </a:xfrm>
          <a:prstGeom prst="star10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600" b="1" dirty="0" smtClean="0"/>
              <a:t>Objetivo estratégico: </a:t>
            </a:r>
            <a:r>
              <a:rPr lang="es-EC" sz="1600" dirty="0" smtClean="0"/>
              <a:t>Contar con un personal comprometido con la empresa mediante la elaboración de un plan de incentivos</a:t>
            </a:r>
            <a:endParaRPr lang="es-EC" sz="1600" dirty="0"/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341652" y="5254589"/>
            <a:ext cx="3736431" cy="1429546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KPI:</a:t>
            </a:r>
          </a:p>
          <a:p>
            <a:pPr algn="ctr"/>
            <a:r>
              <a:rPr lang="es-EC" dirty="0" smtClean="0"/>
              <a:t>% Rotación del personal</a:t>
            </a:r>
          </a:p>
          <a:p>
            <a:pPr algn="ctr"/>
            <a:r>
              <a:rPr lang="es-EC" sz="1400" dirty="0" smtClean="0"/>
              <a:t>(#empleados desvinculados/total de empleados )*100</a:t>
            </a:r>
            <a:endParaRPr lang="es-EC" sz="1400" dirty="0"/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4398610" y="5299065"/>
            <a:ext cx="3736431" cy="132852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EC" b="1" dirty="0" smtClean="0"/>
              <a:t>Meta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M1&lt;=4%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M1&gt;=4% </a:t>
            </a:r>
            <a:r>
              <a:rPr lang="es-EC" dirty="0"/>
              <a:t>y </a:t>
            </a:r>
            <a:r>
              <a:rPr lang="es-EC" dirty="0" smtClean="0"/>
              <a:t>&lt;6%</a:t>
            </a:r>
            <a:endParaRPr lang="es-EC" sz="1600" dirty="0"/>
          </a:p>
          <a:p>
            <a:pPr>
              <a:lnSpc>
                <a:spcPct val="107000"/>
              </a:lnSpc>
            </a:pPr>
            <a:r>
              <a:rPr lang="es-EC" dirty="0"/>
              <a:t>Si </a:t>
            </a:r>
            <a:r>
              <a:rPr lang="es-EC" dirty="0" smtClean="0"/>
              <a:t>M1&gt;=6%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39" y="5599379"/>
            <a:ext cx="240411" cy="828081"/>
          </a:xfrm>
          <a:prstGeom prst="rect">
            <a:avLst/>
          </a:prstGeom>
        </p:spPr>
      </p:pic>
      <p:sp>
        <p:nvSpPr>
          <p:cNvPr id="37" name="Recortar rectángulo de esquina sencilla 36"/>
          <p:cNvSpPr/>
          <p:nvPr/>
        </p:nvSpPr>
        <p:spPr>
          <a:xfrm>
            <a:off x="8332739" y="5306105"/>
            <a:ext cx="3736431" cy="139559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Medio</a:t>
            </a:r>
          </a:p>
          <a:p>
            <a:pPr algn="ctr"/>
            <a:r>
              <a:rPr lang="es-EC" dirty="0" smtClean="0"/>
              <a:t>Elaborar y ejecución de un plan incentivos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67813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145" y="501168"/>
            <a:ext cx="8825659" cy="706964"/>
          </a:xfrm>
        </p:spPr>
        <p:txBody>
          <a:bodyPr/>
          <a:lstStyle/>
          <a:p>
            <a:r>
              <a:rPr lang="es-EC" dirty="0" smtClean="0"/>
              <a:t>BALANCED SCORE CARD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957591" y="1194563"/>
            <a:ext cx="887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CRECIMIENTO Y APRENDIZAJE-SISTEMAS DE INFORMACIÓN</a:t>
            </a:r>
            <a:endParaRPr lang="es-EC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270" y="1901527"/>
            <a:ext cx="493194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O7. </a:t>
            </a:r>
            <a:r>
              <a:rPr lang="es-EC" dirty="0" smtClean="0"/>
              <a:t>El internet es accesible en todas las zonas rurales</a:t>
            </a:r>
          </a:p>
          <a:p>
            <a:r>
              <a:rPr lang="es-EC" b="1" dirty="0" smtClean="0"/>
              <a:t>O8. </a:t>
            </a:r>
            <a:r>
              <a:rPr lang="es-EC" dirty="0" smtClean="0"/>
              <a:t>Software libre facilita la negociación</a:t>
            </a:r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5372032" y="2310757"/>
            <a:ext cx="1310688" cy="257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6691151" y="1964312"/>
            <a:ext cx="4931948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Propuesta de valor:</a:t>
            </a:r>
          </a:p>
          <a:p>
            <a:r>
              <a:rPr lang="es-EC" dirty="0" smtClean="0"/>
              <a:t>Tecnificar la empresa	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6687906" y="3899775"/>
            <a:ext cx="493194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Impulso Estratégico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Know-How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smtClean="0"/>
              <a:t>Tecnología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8980227" y="2824857"/>
            <a:ext cx="189531" cy="762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izquierda 11"/>
          <p:cNvSpPr/>
          <p:nvPr/>
        </p:nvSpPr>
        <p:spPr>
          <a:xfrm>
            <a:off x="5567783" y="4128693"/>
            <a:ext cx="1071601" cy="2522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635835" y="3100406"/>
            <a:ext cx="4931948" cy="1834158"/>
          </a:xfrm>
          <a:prstGeom prst="star10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b="1" dirty="0" smtClean="0"/>
              <a:t>Objetivo estratégico: </a:t>
            </a:r>
            <a:r>
              <a:rPr lang="es-EC" dirty="0" smtClean="0"/>
              <a:t>Sistematizar la empresa en todos los procesos</a:t>
            </a:r>
            <a:endParaRPr lang="es-EC" dirty="0"/>
          </a:p>
        </p:txBody>
      </p:sp>
      <p:sp>
        <p:nvSpPr>
          <p:cNvPr id="15" name="Recortar rectángulo de esquina sencilla 14"/>
          <p:cNvSpPr/>
          <p:nvPr/>
        </p:nvSpPr>
        <p:spPr>
          <a:xfrm>
            <a:off x="341652" y="5254589"/>
            <a:ext cx="3736431" cy="1429546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KPI:</a:t>
            </a:r>
          </a:p>
          <a:p>
            <a:pPr algn="ctr"/>
            <a:r>
              <a:rPr lang="es-EC" dirty="0" smtClean="0"/>
              <a:t>% cumplimiento de las etapas de sistematización</a:t>
            </a:r>
          </a:p>
          <a:p>
            <a:pPr algn="ctr"/>
            <a:r>
              <a:rPr lang="es-EC" sz="1400" dirty="0" smtClean="0"/>
              <a:t>1-(tiemplo cumplido/tiempo planificado)*100</a:t>
            </a:r>
            <a:endParaRPr lang="es-EC" sz="1400" dirty="0"/>
          </a:p>
        </p:txBody>
      </p:sp>
      <p:sp>
        <p:nvSpPr>
          <p:cNvPr id="16" name="Recortar rectángulo de esquina sencilla 15"/>
          <p:cNvSpPr/>
          <p:nvPr/>
        </p:nvSpPr>
        <p:spPr>
          <a:xfrm>
            <a:off x="4398610" y="5299065"/>
            <a:ext cx="3736431" cy="132852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EC" b="1" dirty="0" smtClean="0"/>
              <a:t>Meta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M1&gt;=50%</a:t>
            </a:r>
          </a:p>
          <a:p>
            <a:pPr>
              <a:lnSpc>
                <a:spcPct val="107000"/>
              </a:lnSpc>
            </a:pPr>
            <a:r>
              <a:rPr lang="es-EC" dirty="0" smtClean="0"/>
              <a:t>Si M1&lt;=50% </a:t>
            </a:r>
            <a:r>
              <a:rPr lang="es-EC" dirty="0"/>
              <a:t>y </a:t>
            </a:r>
            <a:r>
              <a:rPr lang="es-EC" dirty="0" smtClean="0"/>
              <a:t>&gt;40%</a:t>
            </a:r>
            <a:endParaRPr lang="es-EC" sz="1600" dirty="0"/>
          </a:p>
          <a:p>
            <a:pPr>
              <a:lnSpc>
                <a:spcPct val="107000"/>
              </a:lnSpc>
            </a:pPr>
            <a:r>
              <a:rPr lang="es-EC" dirty="0"/>
              <a:t>Si </a:t>
            </a:r>
            <a:r>
              <a:rPr lang="es-EC" dirty="0" smtClean="0"/>
              <a:t>M1&lt;=40%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39" y="5599379"/>
            <a:ext cx="240411" cy="828081"/>
          </a:xfrm>
          <a:prstGeom prst="rect">
            <a:avLst/>
          </a:prstGeom>
        </p:spPr>
      </p:pic>
      <p:sp>
        <p:nvSpPr>
          <p:cNvPr id="37" name="Recortar rectángulo de esquina sencilla 36"/>
          <p:cNvSpPr/>
          <p:nvPr/>
        </p:nvSpPr>
        <p:spPr>
          <a:xfrm>
            <a:off x="8332739" y="5306105"/>
            <a:ext cx="3736431" cy="1395590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Medio</a:t>
            </a:r>
          </a:p>
          <a:p>
            <a:pPr algn="ctr"/>
            <a:r>
              <a:rPr lang="es-EC" dirty="0" smtClean="0"/>
              <a:t>Implementar un sistema de facturación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91767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15" grpId="0" animBg="1"/>
      <p:bldP spid="16" grpId="0" animBg="1"/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MANUAL DE PROCESOS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99924" y="2295474"/>
            <a:ext cx="3886278" cy="873626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CADENA DE VALOR</a:t>
            </a:r>
            <a:endParaRPr lang="es-EC" sz="2400" b="1" dirty="0"/>
          </a:p>
        </p:txBody>
      </p:sp>
      <p:sp>
        <p:nvSpPr>
          <p:cNvPr id="6" name="Doble onda 5"/>
          <p:cNvSpPr/>
          <p:nvPr/>
        </p:nvSpPr>
        <p:spPr>
          <a:xfrm>
            <a:off x="7663538" y="312420"/>
            <a:ext cx="4152900" cy="2291080"/>
          </a:xfrm>
          <a:prstGeom prst="doubleWave">
            <a:avLst>
              <a:gd name="adj1" fmla="val 6250"/>
              <a:gd name="adj2" fmla="val 49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Misión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“Proporcionar el servicio de reparación y construcción de maquinaria agrícola, de una manera profesional y honesta, con un personal </a:t>
            </a:r>
            <a:r>
              <a:rPr lang="es-EC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comprometido.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EC" sz="1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 </a:t>
            </a: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nosotros usted es lo más importante”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C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lecha abajo 3"/>
          <p:cNvSpPr/>
          <p:nvPr/>
        </p:nvSpPr>
        <p:spPr>
          <a:xfrm rot="3134581">
            <a:off x="7607008" y="2296094"/>
            <a:ext cx="931469" cy="174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047" y="4071871"/>
            <a:ext cx="4373787" cy="2560187"/>
          </a:xfrm>
          <a:prstGeom prst="rect">
            <a:avLst/>
          </a:prstGeom>
        </p:spPr>
      </p:pic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277641"/>
              </p:ext>
            </p:extLst>
          </p:nvPr>
        </p:nvGraphicFramePr>
        <p:xfrm>
          <a:off x="1154954" y="2850529"/>
          <a:ext cx="5775130" cy="143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923977"/>
              </p:ext>
            </p:extLst>
          </p:nvPr>
        </p:nvGraphicFramePr>
        <p:xfrm>
          <a:off x="1207024" y="4071871"/>
          <a:ext cx="5330254" cy="234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8096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Mapa de procesos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824" y="2691684"/>
            <a:ext cx="8211153" cy="36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10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PLANTAMIENTO DEL PROBLEMA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132" b="5573"/>
          <a:stretch/>
        </p:blipFill>
        <p:spPr>
          <a:xfrm>
            <a:off x="1007183" y="1860997"/>
            <a:ext cx="7884460" cy="4997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386" y="3211199"/>
            <a:ext cx="3334801" cy="1414395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826542" y="5055326"/>
            <a:ext cx="656823" cy="48259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 rot="10800000">
            <a:off x="4605717" y="5055326"/>
            <a:ext cx="588318" cy="4825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" name="Preparación 6"/>
          <p:cNvSpPr/>
          <p:nvPr/>
        </p:nvSpPr>
        <p:spPr>
          <a:xfrm>
            <a:off x="1362636" y="4804012"/>
            <a:ext cx="1366915" cy="1761851"/>
          </a:xfrm>
          <a:prstGeom prst="flowChartPreparat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Preparación 8"/>
          <p:cNvSpPr/>
          <p:nvPr/>
        </p:nvSpPr>
        <p:spPr>
          <a:xfrm>
            <a:off x="3359530" y="4814586"/>
            <a:ext cx="1366915" cy="1761851"/>
          </a:xfrm>
          <a:prstGeom prst="flowChartPreparation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9176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7696434" y="2679192"/>
            <a:ext cx="3758184" cy="2286000"/>
          </a:xfrm>
        </p:spPr>
        <p:txBody>
          <a:bodyPr/>
          <a:lstStyle/>
          <a:p>
            <a:r>
              <a:rPr lang="es-EC" b="1" dirty="0" smtClean="0"/>
              <a:t>DIAGRAMA DE FLUJO</a:t>
            </a:r>
            <a:endParaRPr lang="es-EC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9"/>
          <a:stretch/>
        </p:blipFill>
        <p:spPr>
          <a:xfrm>
            <a:off x="363023" y="206062"/>
            <a:ext cx="6786733" cy="6651938"/>
          </a:xfrm>
          <a:prstGeom prst="rect">
            <a:avLst/>
          </a:prstGeom>
        </p:spPr>
      </p:pic>
      <p:graphicFrame>
        <p:nvGraphicFramePr>
          <p:cNvPr id="2" name="Objeto 1">
            <a:hlinkClick r:id="rId4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481334"/>
              </p:ext>
            </p:extLst>
          </p:nvPr>
        </p:nvGraphicFramePr>
        <p:xfrm>
          <a:off x="8512628" y="4402491"/>
          <a:ext cx="1333809" cy="112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Visio" showAsIcon="1" r:id="rId5" imgW="914400" imgH="771480" progId="Visio.Drawing.11">
                  <p:embed/>
                </p:oleObj>
              </mc:Choice>
              <mc:Fallback>
                <p:oleObj name="Visio" showAsIcon="1" r:id="rId5" imgW="914400" imgH="77148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12628" y="4402491"/>
                        <a:ext cx="1333809" cy="1125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168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FINANCIERA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7988968" y="3152275"/>
            <a:ext cx="311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SIN PROYECTO</a:t>
            </a:r>
            <a:endParaRPr lang="es-EC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45025"/>
              </p:ext>
            </p:extLst>
          </p:nvPr>
        </p:nvGraphicFramePr>
        <p:xfrm>
          <a:off x="1008589" y="2395752"/>
          <a:ext cx="6980380" cy="250537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058703"/>
                <a:gridCol w="1302204"/>
                <a:gridCol w="1302204"/>
                <a:gridCol w="1990361"/>
                <a:gridCol w="1326908"/>
              </a:tblGrid>
              <a:tr h="64245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Año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>
                          <a:effectLst/>
                        </a:rPr>
                        <a:t>Periodo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 smtClean="0">
                          <a:effectLst/>
                        </a:rPr>
                        <a:t>Ingresos (Regresión Lineal)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 smtClean="0">
                          <a:effectLst/>
                        </a:rPr>
                        <a:t>Egresos (3,20%)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u="none" strike="noStrike" dirty="0">
                          <a:effectLst/>
                        </a:rPr>
                        <a:t>Beneficios netos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115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                            -  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153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2014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127.854,80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               92.205,57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35.649,23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153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2015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137.420,50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               95.156,15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 $          42.264,35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153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146.986,20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               98.201,14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48.785,06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1153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2017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156.551,90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             101.343,58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 $          55.208,32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186077"/>
              </p:ext>
            </p:extLst>
          </p:nvPr>
        </p:nvGraphicFramePr>
        <p:xfrm>
          <a:off x="1863292" y="5276687"/>
          <a:ext cx="5168574" cy="640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84287"/>
                <a:gridCol w="2584287"/>
              </a:tblGrid>
              <a:tr h="56945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VAN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$ 128.924,12 </a:t>
                      </a:r>
                    </a:p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775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874797"/>
            <a:ext cx="8825659" cy="706964"/>
          </a:xfrm>
        </p:spPr>
        <p:txBody>
          <a:bodyPr/>
          <a:lstStyle/>
          <a:p>
            <a:r>
              <a:rPr lang="es-EC" dirty="0" smtClean="0"/>
              <a:t>EVALUACIÓN FINANCIERA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7988968" y="3152275"/>
            <a:ext cx="3116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CON PROYECTO</a:t>
            </a:r>
            <a:endParaRPr lang="es-EC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802717"/>
              </p:ext>
            </p:extLst>
          </p:nvPr>
        </p:nvGraphicFramePr>
        <p:xfrm>
          <a:off x="781522" y="2253279"/>
          <a:ext cx="6932923" cy="239479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09396"/>
                <a:gridCol w="1146220"/>
                <a:gridCol w="1882591"/>
                <a:gridCol w="1976829"/>
                <a:gridCol w="1317887"/>
              </a:tblGrid>
              <a:tr h="20877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 dirty="0">
                          <a:effectLst/>
                        </a:rPr>
                        <a:t>Año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>
                          <a:effectLst/>
                        </a:rPr>
                        <a:t>Periodo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>
                          <a:effectLst/>
                        </a:rPr>
                        <a:t>Ingresos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>
                          <a:effectLst/>
                        </a:rPr>
                        <a:t>Egresos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 dirty="0">
                          <a:effectLst/>
                        </a:rPr>
                        <a:t>Flujo de Fondos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170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              (58.111,00)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 $        (58.111,00)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709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2014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152.147,21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               93.127,62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 $          59.019,59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709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2015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163.530,40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 $                         96.107,71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 $          67.422,69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709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174.913,58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               99.183,15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 $          75.730,42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1709"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2017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200" u="none" strike="noStrike">
                          <a:effectLst/>
                        </a:rPr>
                        <a:t>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186.296,76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 $                       102.357,01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 $          83.939,75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876" y="5092121"/>
            <a:ext cx="5006151" cy="8975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697" y="4900870"/>
            <a:ext cx="3947117" cy="29333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696" y="5349629"/>
            <a:ext cx="3947117" cy="2933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695" y="5798387"/>
            <a:ext cx="3947117" cy="2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36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ESCENARIOS</a:t>
            </a: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9729"/>
              </p:ext>
            </p:extLst>
          </p:nvPr>
        </p:nvGraphicFramePr>
        <p:xfrm>
          <a:off x="794345" y="1852316"/>
          <a:ext cx="5931985" cy="2316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291"/>
                <a:gridCol w="297969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 dirty="0">
                          <a:effectLst/>
                        </a:rPr>
                        <a:t>Escenario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 dirty="0">
                          <a:effectLst/>
                        </a:rPr>
                        <a:t>Detalle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 dirty="0">
                          <a:effectLst/>
                        </a:rPr>
                        <a:t>Optimista1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 dirty="0">
                          <a:effectLst/>
                        </a:rPr>
                        <a:t>Ventas incrementan </a:t>
                      </a:r>
                      <a:r>
                        <a:rPr lang="es-EC" sz="1200" dirty="0" smtClean="0">
                          <a:effectLst/>
                        </a:rPr>
                        <a:t>19% </a:t>
                      </a:r>
                      <a:r>
                        <a:rPr lang="es-EC" sz="1200" dirty="0">
                          <a:effectLst/>
                        </a:rPr>
                        <a:t>y gastos constante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>
                          <a:effectLst/>
                        </a:rPr>
                        <a:t>Pesimista1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 dirty="0">
                          <a:effectLst/>
                        </a:rPr>
                        <a:t>Ventas constante y gastos se incrementan </a:t>
                      </a:r>
                      <a:r>
                        <a:rPr lang="es-EC" sz="1200" dirty="0" smtClean="0">
                          <a:effectLst/>
                        </a:rPr>
                        <a:t>10%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70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>
                          <a:effectLst/>
                        </a:rPr>
                        <a:t>Optimista2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 dirty="0">
                          <a:effectLst/>
                        </a:rPr>
                        <a:t>Ventas incrementan 20% y gastos se incrementan en 10%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3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 dirty="0">
                          <a:effectLst/>
                        </a:rPr>
                        <a:t>Pesimista2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40105" algn="l"/>
                        </a:tabLst>
                      </a:pPr>
                      <a:r>
                        <a:rPr lang="es-EC" sz="1200" dirty="0">
                          <a:effectLst/>
                        </a:rPr>
                        <a:t>Ventas </a:t>
                      </a:r>
                      <a:r>
                        <a:rPr lang="es-EC" sz="1200" dirty="0" smtClean="0">
                          <a:effectLst/>
                        </a:rPr>
                        <a:t>disminuyen en</a:t>
                      </a:r>
                      <a:r>
                        <a:rPr lang="es-EC" sz="1200" baseline="0" dirty="0" smtClean="0">
                          <a:effectLst/>
                        </a:rPr>
                        <a:t> 10% </a:t>
                      </a:r>
                      <a:r>
                        <a:rPr lang="es-EC" sz="1200" dirty="0" smtClean="0">
                          <a:effectLst/>
                        </a:rPr>
                        <a:t>y </a:t>
                      </a:r>
                      <a:r>
                        <a:rPr lang="es-EC" sz="1200" dirty="0">
                          <a:effectLst/>
                        </a:rPr>
                        <a:t>gastos se </a:t>
                      </a:r>
                      <a:r>
                        <a:rPr lang="es-EC" sz="1200" dirty="0" smtClean="0">
                          <a:effectLst/>
                        </a:rPr>
                        <a:t>mantienen</a:t>
                      </a:r>
                      <a:r>
                        <a:rPr lang="es-EC" sz="1200" baseline="0" dirty="0" smtClean="0">
                          <a:effectLst/>
                        </a:rPr>
                        <a:t> constantes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336023" y="4342235"/>
            <a:ext cx="13805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840105" algn="l"/>
              </a:tabLst>
            </a:pPr>
            <a:r>
              <a:rPr lang="es-EC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Optimista1</a:t>
            </a:r>
            <a:endParaRPr lang="es-EC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22399" y="5552849"/>
            <a:ext cx="140775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840105" algn="l"/>
              </a:tabLst>
            </a:pPr>
            <a:r>
              <a:rPr lang="es-EC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Pesimista 1</a:t>
            </a:r>
            <a:endParaRPr lang="es-EC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50832"/>
              </p:ext>
            </p:extLst>
          </p:nvPr>
        </p:nvGraphicFramePr>
        <p:xfrm>
          <a:off x="1336023" y="4715542"/>
          <a:ext cx="4613594" cy="7752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393655"/>
                <a:gridCol w="3219939"/>
              </a:tblGrid>
              <a:tr h="329432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</a:rPr>
                        <a:t> VAN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 $        </a:t>
                      </a:r>
                      <a:r>
                        <a:rPr lang="es-EC" sz="1400" u="none" strike="noStrike" dirty="0" smtClean="0">
                          <a:effectLst/>
                        </a:rPr>
                        <a:t>213.385,08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107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</a:rPr>
                        <a:t> TIR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0208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u="none" strike="noStrike" dirty="0">
                          <a:effectLst/>
                        </a:rPr>
                        <a:t> RELACION C/B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 $                  2,07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88286"/>
              </p:ext>
            </p:extLst>
          </p:nvPr>
        </p:nvGraphicFramePr>
        <p:xfrm>
          <a:off x="1336023" y="5926156"/>
          <a:ext cx="4652653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2699"/>
                <a:gridCol w="2759954"/>
              </a:tblGrid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u="none" strike="noStrike" dirty="0">
                          <a:effectLst/>
                        </a:rPr>
                        <a:t> VAN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 $        </a:t>
                      </a:r>
                      <a:r>
                        <a:rPr lang="es-EC" sz="1200" u="none" strike="noStrike" dirty="0" smtClean="0">
                          <a:effectLst/>
                        </a:rPr>
                        <a:t>(58.112,27)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u="none" strike="noStrike" dirty="0">
                          <a:effectLst/>
                        </a:rPr>
                        <a:t> TIR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N/A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b="1" u="none" strike="noStrike" dirty="0">
                          <a:effectLst/>
                        </a:rPr>
                        <a:t> RELACION C/B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 $                  1,06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7962340" y="4342234"/>
            <a:ext cx="1444626" cy="373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840105" algn="l"/>
              </a:tabLst>
            </a:pPr>
            <a:r>
              <a:rPr lang="es-EC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Optimista 2</a:t>
            </a:r>
            <a:endParaRPr lang="es-EC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064627" y="5552849"/>
            <a:ext cx="14718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840105" algn="l"/>
              </a:tabLst>
            </a:pPr>
            <a:r>
              <a:rPr lang="es-EC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Pesimista  2</a:t>
            </a:r>
            <a:endParaRPr lang="es-EC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84145"/>
              </p:ext>
            </p:extLst>
          </p:nvPr>
        </p:nvGraphicFramePr>
        <p:xfrm>
          <a:off x="6823664" y="4715542"/>
          <a:ext cx="4380956" cy="785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8450"/>
                <a:gridCol w="2982506"/>
              </a:tblGrid>
              <a:tr h="189933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 VAN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 $        255.801,65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89933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 TIR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98%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9477"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 RELACION C/B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 dirty="0">
                          <a:effectLst/>
                        </a:rPr>
                        <a:t> $                  1,67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62206"/>
              </p:ext>
            </p:extLst>
          </p:nvPr>
        </p:nvGraphicFramePr>
        <p:xfrm>
          <a:off x="6915966" y="5926156"/>
          <a:ext cx="4378806" cy="750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5948"/>
                <a:gridCol w="2912858"/>
              </a:tblGrid>
              <a:tr h="365941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 VAN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 $        </a:t>
                      </a:r>
                      <a:r>
                        <a:rPr lang="es-EC" sz="1200" u="none" strike="noStrike" dirty="0" smtClean="0">
                          <a:effectLst/>
                        </a:rPr>
                        <a:t>(144.232,33)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8039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 TIR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N/A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78039"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>
                          <a:effectLst/>
                        </a:rPr>
                        <a:t> RELACION C/B 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200" u="none" strike="noStrike" dirty="0">
                          <a:effectLst/>
                        </a:rPr>
                        <a:t> $                  </a:t>
                      </a:r>
                      <a:r>
                        <a:rPr lang="es-EC" sz="1200" u="none" strike="noStrike" dirty="0" smtClean="0">
                          <a:effectLst/>
                        </a:rPr>
                        <a:t>0,83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858078"/>
              </p:ext>
            </p:extLst>
          </p:nvPr>
        </p:nvGraphicFramePr>
        <p:xfrm>
          <a:off x="6843619" y="1172089"/>
          <a:ext cx="5126693" cy="317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8019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163" y="1153283"/>
            <a:ext cx="3036071" cy="1054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700209"/>
              </p:ext>
            </p:extLst>
          </p:nvPr>
        </p:nvGraphicFramePr>
        <p:xfrm>
          <a:off x="1155700" y="2603500"/>
          <a:ext cx="10435286" cy="425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7798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5459"/>
              </p:ext>
            </p:extLst>
          </p:nvPr>
        </p:nvGraphicFramePr>
        <p:xfrm>
          <a:off x="1155700" y="2603499"/>
          <a:ext cx="9224672" cy="360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9768" y="1436619"/>
            <a:ext cx="3036071" cy="1054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5457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75009">
            <a:off x="525481" y="474692"/>
            <a:ext cx="3642897" cy="273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765">
            <a:off x="8433528" y="496445"/>
            <a:ext cx="3368490" cy="252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333">
            <a:off x="8120198" y="3767839"/>
            <a:ext cx="3374520" cy="234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46712">
            <a:off x="1149537" y="3646359"/>
            <a:ext cx="3337560" cy="250698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547" y="587672"/>
            <a:ext cx="2964657" cy="2510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012" y="3898918"/>
            <a:ext cx="2827020" cy="25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328" y="2971411"/>
            <a:ext cx="4441607" cy="1054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91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22153"/>
            <a:ext cx="8825659" cy="706964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4013915" y="1275635"/>
            <a:ext cx="645660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000" b="1" dirty="0"/>
              <a:t>Proponer un plan estratégico y el rediseño </a:t>
            </a:r>
            <a:r>
              <a:rPr lang="es-EC" sz="2000" b="1" dirty="0" smtClean="0"/>
              <a:t>organizacional.</a:t>
            </a:r>
            <a:endParaRPr lang="es-EC" sz="20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47945"/>
              </p:ext>
            </p:extLst>
          </p:nvPr>
        </p:nvGraphicFramePr>
        <p:xfrm>
          <a:off x="498878" y="2337003"/>
          <a:ext cx="8967094" cy="397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5739" y="3367182"/>
            <a:ext cx="3331561" cy="14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32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355" y="642722"/>
            <a:ext cx="8825659" cy="706964"/>
          </a:xfrm>
        </p:spPr>
        <p:txBody>
          <a:bodyPr/>
          <a:lstStyle/>
          <a:p>
            <a:pPr lvl="0"/>
            <a:r>
              <a:rPr lang="es-EC" dirty="0" smtClean="0"/>
              <a:t>DIAGNÓSTICO SITUACIONAL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751737214"/>
              </p:ext>
            </p:extLst>
          </p:nvPr>
        </p:nvGraphicFramePr>
        <p:xfrm>
          <a:off x="2066050" y="13496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9769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6819" y="917399"/>
            <a:ext cx="8825659" cy="706964"/>
          </a:xfrm>
        </p:spPr>
        <p:txBody>
          <a:bodyPr/>
          <a:lstStyle/>
          <a:p>
            <a:r>
              <a:rPr lang="es-EC" dirty="0" smtClean="0"/>
              <a:t>Análisis Macro-Ambiental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354557"/>
              </p:ext>
            </p:extLst>
          </p:nvPr>
        </p:nvGraphicFramePr>
        <p:xfrm>
          <a:off x="1690273" y="2294011"/>
          <a:ext cx="8824912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Factor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Económico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Inflación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Tasas</a:t>
                      </a:r>
                      <a:r>
                        <a:rPr lang="es-EC" baseline="0" dirty="0" smtClean="0"/>
                        <a:t> de interés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PIB</a:t>
                      </a:r>
                      <a:r>
                        <a:rPr lang="es-EC" baseline="0" dirty="0" smtClean="0"/>
                        <a:t> por sectores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82608"/>
              </p:ext>
            </p:extLst>
          </p:nvPr>
        </p:nvGraphicFramePr>
        <p:xfrm>
          <a:off x="1690273" y="4544842"/>
          <a:ext cx="8824912" cy="201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Factor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Tecnológico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Internet y sociedad de la información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Software</a:t>
                      </a:r>
                      <a:r>
                        <a:rPr lang="es-EC" sz="1600" baseline="0" dirty="0" smtClean="0"/>
                        <a:t> libre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Maquinaria y</a:t>
                      </a:r>
                      <a:r>
                        <a:rPr lang="es-EC" sz="1600" baseline="0" dirty="0" smtClean="0"/>
                        <a:t> equipos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603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Macro-Ambiental</a:t>
            </a:r>
            <a:endParaRPr lang="es-EC" dirty="0"/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325417"/>
              </p:ext>
            </p:extLst>
          </p:nvPr>
        </p:nvGraphicFramePr>
        <p:xfrm>
          <a:off x="1774679" y="1942319"/>
          <a:ext cx="8824912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Factor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b="1" dirty="0" smtClean="0"/>
                        <a:t>Político legal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Ley de defensa del artesano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963801"/>
              </p:ext>
            </p:extLst>
          </p:nvPr>
        </p:nvGraphicFramePr>
        <p:xfrm>
          <a:off x="1760611" y="3437207"/>
          <a:ext cx="8824912" cy="16087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Factor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484358">
                <a:tc>
                  <a:txBody>
                    <a:bodyPr/>
                    <a:lstStyle/>
                    <a:p>
                      <a:r>
                        <a:rPr lang="es-EC" b="1" dirty="0" smtClean="0"/>
                        <a:t>Socio cultural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Tradición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  <a:tr h="484358">
                <a:tc>
                  <a:txBody>
                    <a:bodyPr/>
                    <a:lstStyle/>
                    <a:p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Migración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b="1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403445"/>
              </p:ext>
            </p:extLst>
          </p:nvPr>
        </p:nvGraphicFramePr>
        <p:xfrm>
          <a:off x="1760611" y="5124140"/>
          <a:ext cx="8824912" cy="160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228"/>
                <a:gridCol w="2206228"/>
                <a:gridCol w="2206228"/>
                <a:gridCol w="220622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Factor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Variable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Positiva?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Incidencia Negativa?</a:t>
                      </a:r>
                      <a:endParaRPr lang="es-EC" dirty="0"/>
                    </a:p>
                  </a:txBody>
                  <a:tcPr/>
                </a:tc>
              </a:tr>
              <a:tr h="484358">
                <a:tc>
                  <a:txBody>
                    <a:bodyPr/>
                    <a:lstStyle/>
                    <a:p>
                      <a:r>
                        <a:rPr lang="es-EC" b="1" dirty="0" smtClean="0"/>
                        <a:t>Ambiental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Regiones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</a:tr>
              <a:tr h="484358">
                <a:tc>
                  <a:txBody>
                    <a:bodyPr/>
                    <a:lstStyle/>
                    <a:p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/>
                        <a:t>Clima</a:t>
                      </a:r>
                      <a:endParaRPr lang="es-EC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x</a:t>
                      </a:r>
                      <a:endParaRPr lang="es-EC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29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0560" y="684211"/>
            <a:ext cx="8825659" cy="706964"/>
          </a:xfrm>
        </p:spPr>
        <p:txBody>
          <a:bodyPr/>
          <a:lstStyle/>
          <a:p>
            <a:r>
              <a:rPr lang="es-EC" dirty="0" smtClean="0"/>
              <a:t>Análisis Micro-Ambiental</a:t>
            </a:r>
            <a:endParaRPr lang="es-EC" dirty="0"/>
          </a:p>
        </p:txBody>
      </p:sp>
      <p:pic>
        <p:nvPicPr>
          <p:cNvPr id="1026" name="Picture 2" descr="http://upload.wikimedia.org/wikipedia/commons/thumb/7/75/Modelo_Porter.svg/1734px-Modelo_Port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63" y="2569620"/>
            <a:ext cx="5690061" cy="355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040969" y="3855757"/>
            <a:ext cx="2671165" cy="1226939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Mayor plazo de crédito, compra en medianas sumas</a:t>
            </a:r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4723928" y="1550969"/>
            <a:ext cx="2671165" cy="858857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Mas de 3 competidores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4723929" y="6123447"/>
            <a:ext cx="2671165" cy="490776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No tiene sustitutos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185546" y="3999520"/>
            <a:ext cx="2671165" cy="858857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Proveedores locales menos crédito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2907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Investigación de Mercados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849" y="2451069"/>
            <a:ext cx="5912535" cy="13157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42" y="3766782"/>
            <a:ext cx="7367349" cy="28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41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F9C9D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1801</Words>
  <Application>Microsoft Office PowerPoint</Application>
  <PresentationFormat>Personalizado</PresentationFormat>
  <Paragraphs>539</Paragraphs>
  <Slides>36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Sala de reuniones Ion</vt:lpstr>
      <vt:lpstr>Visio</vt:lpstr>
      <vt:lpstr>Plan Estratégico y Rediseño organizacional de la empresa Soldadora Benites</vt:lpstr>
      <vt:lpstr>UBICACIÓN</vt:lpstr>
      <vt:lpstr>PLANTAMIENTO DEL PROBLEMA</vt:lpstr>
      <vt:lpstr>OBJETIVOS</vt:lpstr>
      <vt:lpstr>DIAGNÓSTICO SITUACIONAL </vt:lpstr>
      <vt:lpstr>Análisis Macro-Ambiental</vt:lpstr>
      <vt:lpstr>Análisis Macro-Ambiental</vt:lpstr>
      <vt:lpstr>Análisis Micro-Ambiental</vt:lpstr>
      <vt:lpstr>Investigación de Mercados</vt:lpstr>
      <vt:lpstr>Investigación de mercados</vt:lpstr>
      <vt:lpstr>Investigación de mercados</vt:lpstr>
      <vt:lpstr>Investigación de mercados</vt:lpstr>
      <vt:lpstr>Análisis Interno </vt:lpstr>
      <vt:lpstr>Análisis Interno </vt:lpstr>
      <vt:lpstr>Análisis Interno </vt:lpstr>
      <vt:lpstr>Análisis estratégico </vt:lpstr>
      <vt:lpstr>Análisis estratégico </vt:lpstr>
      <vt:lpstr>GENERAL ELECTRIC</vt:lpstr>
      <vt:lpstr>BOSTON CONSULTING GROUP</vt:lpstr>
      <vt:lpstr>BALANCED SCORE CARD</vt:lpstr>
      <vt:lpstr>BALANCED SCORE CARD</vt:lpstr>
      <vt:lpstr>BALANCED SCORE CARD</vt:lpstr>
      <vt:lpstr>BALANCED SCORE CARD</vt:lpstr>
      <vt:lpstr>BALANCED SCORE CARD</vt:lpstr>
      <vt:lpstr>BALANCED SCORE CARD</vt:lpstr>
      <vt:lpstr>BALANCED SCORE CARD</vt:lpstr>
      <vt:lpstr>BALANCED SCORE CARD</vt:lpstr>
      <vt:lpstr>MANUAL DE PROCESOS</vt:lpstr>
      <vt:lpstr>Mapa de procesos </vt:lpstr>
      <vt:lpstr>Presentación de PowerPoint</vt:lpstr>
      <vt:lpstr>EVALUACIÓN FINANCIERA</vt:lpstr>
      <vt:lpstr>EVALUACIÓN FINANCIERA</vt:lpstr>
      <vt:lpstr>ESCENARIOS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Estratégico y Rediseño organizacional de la empresa Soldadora Benites</dc:title>
  <dc:creator>Personal</dc:creator>
  <cp:lastModifiedBy>Luffi</cp:lastModifiedBy>
  <cp:revision>128</cp:revision>
  <dcterms:created xsi:type="dcterms:W3CDTF">2014-02-11T03:15:07Z</dcterms:created>
  <dcterms:modified xsi:type="dcterms:W3CDTF">2014-03-19T18:16:09Z</dcterms:modified>
</cp:coreProperties>
</file>