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59" r:id="rId3"/>
    <p:sldId id="263" r:id="rId4"/>
    <p:sldId id="288" r:id="rId5"/>
    <p:sldId id="289" r:id="rId6"/>
    <p:sldId id="290" r:id="rId7"/>
    <p:sldId id="297" r:id="rId8"/>
    <p:sldId id="298" r:id="rId9"/>
    <p:sldId id="299" r:id="rId10"/>
    <p:sldId id="264" r:id="rId11"/>
    <p:sldId id="301" r:id="rId12"/>
    <p:sldId id="303" r:id="rId13"/>
    <p:sldId id="304" r:id="rId14"/>
    <p:sldId id="305" r:id="rId15"/>
    <p:sldId id="306" r:id="rId16"/>
    <p:sldId id="307" r:id="rId17"/>
    <p:sldId id="308" r:id="rId18"/>
    <p:sldId id="309" r:id="rId19"/>
    <p:sldId id="277" r:id="rId20"/>
    <p:sldId id="278" r:id="rId21"/>
    <p:sldId id="310" r:id="rId22"/>
    <p:sldId id="311" r:id="rId23"/>
    <p:sldId id="312" r:id="rId24"/>
    <p:sldId id="313" r:id="rId25"/>
    <p:sldId id="314" r:id="rId26"/>
    <p:sldId id="316" r:id="rId27"/>
    <p:sldId id="317" r:id="rId28"/>
    <p:sldId id="315" r:id="rId29"/>
    <p:sldId id="319" r:id="rId30"/>
    <p:sldId id="320" r:id="rId31"/>
    <p:sldId id="321" r:id="rId32"/>
    <p:sldId id="322"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660066"/>
    <a:srgbClr val="336600"/>
    <a:srgbClr val="00FFFF"/>
    <a:srgbClr val="9EB786"/>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4660"/>
  </p:normalViewPr>
  <p:slideViewPr>
    <p:cSldViewPr>
      <p:cViewPr>
        <p:scale>
          <a:sx n="60" d="100"/>
          <a:sy n="60" d="100"/>
        </p:scale>
        <p:origin x="-1836"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E1F46-EDF1-4B09-952B-C20CC8E685F3}"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MX"/>
        </a:p>
      </dgm:t>
    </dgm:pt>
    <dgm:pt modelId="{347E9CA5-26D9-4235-B2A7-081471E9BB28}">
      <dgm:prSet phldrT="[Texto]"/>
      <dgm:spPr/>
      <dgm:t>
        <a:bodyPr/>
        <a:lstStyle/>
        <a:p>
          <a:endParaRPr lang="es-MX" dirty="0">
            <a:solidFill>
              <a:schemeClr val="tx1"/>
            </a:solidFill>
          </a:endParaRPr>
        </a:p>
      </dgm:t>
    </dgm:pt>
    <dgm:pt modelId="{E3E0CB6D-0DBC-4302-8736-F328E08C6F99}" type="parTrans" cxnId="{15680156-2859-4F92-A792-7728753A5E68}">
      <dgm:prSet/>
      <dgm:spPr/>
      <dgm:t>
        <a:bodyPr/>
        <a:lstStyle/>
        <a:p>
          <a:endParaRPr lang="es-MX"/>
        </a:p>
      </dgm:t>
    </dgm:pt>
    <dgm:pt modelId="{9A159AF5-E10A-47C3-9173-D30DC4C575B5}" type="sibTrans" cxnId="{15680156-2859-4F92-A792-7728753A5E68}">
      <dgm:prSet/>
      <dgm:spPr/>
      <dgm:t>
        <a:bodyPr/>
        <a:lstStyle/>
        <a:p>
          <a:endParaRPr lang="es-MX"/>
        </a:p>
      </dgm:t>
    </dgm:pt>
    <dgm:pt modelId="{4039AEA2-9B40-4E11-89C6-B12BD3FEE780}">
      <dgm:prSet phldrT="[Texto]" custT="1"/>
      <dgm:spPr/>
      <dgm:t>
        <a:bodyPr/>
        <a:lstStyle/>
        <a:p>
          <a:r>
            <a:rPr lang="es-MX" sz="1600" dirty="0" smtClean="0"/>
            <a:t>Obtener certificaciones de medio ambiente por parte de la empresa.</a:t>
          </a:r>
          <a:endParaRPr lang="es-MX" sz="1600" dirty="0"/>
        </a:p>
      </dgm:t>
    </dgm:pt>
    <dgm:pt modelId="{EFCAE8E9-6211-4FC2-87FD-27C051510C76}" type="parTrans" cxnId="{AE6FCC60-8D92-4CC1-A80C-E7DD6CE7B634}">
      <dgm:prSet/>
      <dgm:spPr/>
      <dgm:t>
        <a:bodyPr/>
        <a:lstStyle/>
        <a:p>
          <a:endParaRPr lang="es-MX"/>
        </a:p>
      </dgm:t>
    </dgm:pt>
    <dgm:pt modelId="{5104E0BF-3A51-42DB-82A0-C16102AA14D1}" type="sibTrans" cxnId="{AE6FCC60-8D92-4CC1-A80C-E7DD6CE7B634}">
      <dgm:prSet/>
      <dgm:spPr/>
      <dgm:t>
        <a:bodyPr/>
        <a:lstStyle/>
        <a:p>
          <a:endParaRPr lang="es-MX"/>
        </a:p>
      </dgm:t>
    </dgm:pt>
    <dgm:pt modelId="{E9F44270-7FF9-487E-B4BF-25407B444C69}">
      <dgm:prSet phldrT="[Texto]" custT="1"/>
      <dgm:spPr/>
      <dgm:t>
        <a:bodyPr/>
        <a:lstStyle/>
        <a:p>
          <a:r>
            <a:rPr lang="es-MX" sz="1600" dirty="0" smtClean="0"/>
            <a:t>Desarrollar la capacidad de anticipar las variaciones de criterio y requerimientos del cliente.</a:t>
          </a:r>
          <a:endParaRPr lang="es-MX" sz="1600" dirty="0"/>
        </a:p>
      </dgm:t>
    </dgm:pt>
    <dgm:pt modelId="{236224BA-1BFB-4CA6-9D68-5C433B39816E}" type="parTrans" cxnId="{34EDD829-056D-46F4-BED6-6CCB489CEBAE}">
      <dgm:prSet/>
      <dgm:spPr/>
      <dgm:t>
        <a:bodyPr/>
        <a:lstStyle/>
        <a:p>
          <a:endParaRPr lang="es-MX"/>
        </a:p>
      </dgm:t>
    </dgm:pt>
    <dgm:pt modelId="{1CEDA973-27CB-4733-B3EF-9EBAE09BDDFE}" type="sibTrans" cxnId="{34EDD829-056D-46F4-BED6-6CCB489CEBAE}">
      <dgm:prSet/>
      <dgm:spPr/>
      <dgm:t>
        <a:bodyPr/>
        <a:lstStyle/>
        <a:p>
          <a:endParaRPr lang="es-MX"/>
        </a:p>
      </dgm:t>
    </dgm:pt>
    <dgm:pt modelId="{B2D65BE8-E33E-491E-BBF4-65C01786EDC0}">
      <dgm:prSet phldrT="[Texto]" custT="1"/>
      <dgm:spPr/>
      <dgm:t>
        <a:bodyPr/>
        <a:lstStyle/>
        <a:p>
          <a:r>
            <a:rPr lang="es-MX" sz="1600" dirty="0" smtClean="0"/>
            <a:t>Fortalecer la calidad del servicio mediante la construcción de un sistema integrado de comunicación que permita conocer los requerimientos del cliente</a:t>
          </a:r>
          <a:endParaRPr lang="es-MX" sz="1600" dirty="0"/>
        </a:p>
      </dgm:t>
    </dgm:pt>
    <dgm:pt modelId="{218FFCA3-7796-4BEE-B1DB-FFBBBF0C6E17}" type="parTrans" cxnId="{32E40A92-73A1-4E25-A508-5BA3728290B5}">
      <dgm:prSet/>
      <dgm:spPr/>
      <dgm:t>
        <a:bodyPr/>
        <a:lstStyle/>
        <a:p>
          <a:endParaRPr lang="es-MX"/>
        </a:p>
      </dgm:t>
    </dgm:pt>
    <dgm:pt modelId="{4515ECC4-7F14-4B1B-8469-523258DAE1A0}" type="sibTrans" cxnId="{32E40A92-73A1-4E25-A508-5BA3728290B5}">
      <dgm:prSet/>
      <dgm:spPr/>
      <dgm:t>
        <a:bodyPr/>
        <a:lstStyle/>
        <a:p>
          <a:endParaRPr lang="es-MX"/>
        </a:p>
      </dgm:t>
    </dgm:pt>
    <dgm:pt modelId="{82B802BF-B7A9-4DC5-9019-E682222D29F2}">
      <dgm:prSet phldrT="[Texto]" custT="1"/>
      <dgm:spPr/>
      <dgm:t>
        <a:bodyPr/>
        <a:lstStyle/>
        <a:p>
          <a:r>
            <a:rPr lang="es-MX" sz="1600" dirty="0" smtClean="0"/>
            <a:t>Fortalecer la organización a través de la gestión de procesos</a:t>
          </a:r>
          <a:endParaRPr lang="es-MX" sz="1600" dirty="0"/>
        </a:p>
      </dgm:t>
    </dgm:pt>
    <dgm:pt modelId="{272E8838-95B9-481A-A3D7-503C9CA9B0D1}" type="parTrans" cxnId="{4B247D38-457C-44A3-9D09-856452FD92D9}">
      <dgm:prSet/>
      <dgm:spPr/>
      <dgm:t>
        <a:bodyPr/>
        <a:lstStyle/>
        <a:p>
          <a:endParaRPr lang="es-MX"/>
        </a:p>
      </dgm:t>
    </dgm:pt>
    <dgm:pt modelId="{497CB779-F54F-4475-88A2-6823B766877D}" type="sibTrans" cxnId="{4B247D38-457C-44A3-9D09-856452FD92D9}">
      <dgm:prSet/>
      <dgm:spPr/>
      <dgm:t>
        <a:bodyPr/>
        <a:lstStyle/>
        <a:p>
          <a:endParaRPr lang="es-MX"/>
        </a:p>
      </dgm:t>
    </dgm:pt>
    <dgm:pt modelId="{45ABA812-6E11-4324-A451-21828CC79B54}">
      <dgm:prSet phldrT="[Texto]" custT="1"/>
      <dgm:spPr/>
      <dgm:t>
        <a:bodyPr/>
        <a:lstStyle/>
        <a:p>
          <a:r>
            <a:rPr lang="es-MX" sz="1600" dirty="0" smtClean="0"/>
            <a:t>Fortalecer el desempeño de los recursos humanos, mediante el desarrollo de competencias, la capacitación técnica y la motivación del personal.</a:t>
          </a:r>
          <a:endParaRPr lang="es-MX" sz="1600" dirty="0"/>
        </a:p>
      </dgm:t>
    </dgm:pt>
    <dgm:pt modelId="{5C368FB0-D36D-4EDB-8514-F9BE932701DA}" type="parTrans" cxnId="{85D1E365-5C6B-4BD2-B484-615E582D0A14}">
      <dgm:prSet/>
      <dgm:spPr/>
      <dgm:t>
        <a:bodyPr/>
        <a:lstStyle/>
        <a:p>
          <a:endParaRPr lang="es-MX"/>
        </a:p>
      </dgm:t>
    </dgm:pt>
    <dgm:pt modelId="{85DCA268-D17C-4F7A-A754-23CB2298A7C8}" type="sibTrans" cxnId="{85D1E365-5C6B-4BD2-B484-615E582D0A14}">
      <dgm:prSet/>
      <dgm:spPr/>
      <dgm:t>
        <a:bodyPr/>
        <a:lstStyle/>
        <a:p>
          <a:endParaRPr lang="es-MX"/>
        </a:p>
      </dgm:t>
    </dgm:pt>
    <dgm:pt modelId="{56237A9B-57C8-47D4-9B9F-6D50A12A2952}">
      <dgm:prSet phldrT="[Texto]" custT="1"/>
      <dgm:spPr/>
      <dgm:t>
        <a:bodyPr/>
        <a:lstStyle/>
        <a:p>
          <a:r>
            <a:rPr lang="es-MX" sz="1600" dirty="0" smtClean="0"/>
            <a:t>Implementar en la organización una cultura de mejora continua</a:t>
          </a:r>
          <a:endParaRPr lang="es-MX" sz="1600" dirty="0"/>
        </a:p>
      </dgm:t>
    </dgm:pt>
    <dgm:pt modelId="{81E107F1-7422-4E32-A31B-E565A7715749}" type="parTrans" cxnId="{33AB2F4C-E454-4C1F-A57D-5C6B8C3B552C}">
      <dgm:prSet/>
      <dgm:spPr/>
      <dgm:t>
        <a:bodyPr/>
        <a:lstStyle/>
        <a:p>
          <a:endParaRPr lang="es-MX"/>
        </a:p>
      </dgm:t>
    </dgm:pt>
    <dgm:pt modelId="{49753C6C-3A7E-4F28-A406-F3808B3B059D}" type="sibTrans" cxnId="{33AB2F4C-E454-4C1F-A57D-5C6B8C3B552C}">
      <dgm:prSet/>
      <dgm:spPr/>
      <dgm:t>
        <a:bodyPr/>
        <a:lstStyle/>
        <a:p>
          <a:endParaRPr lang="es-MX"/>
        </a:p>
      </dgm:t>
    </dgm:pt>
    <dgm:pt modelId="{980F071E-A88F-4BF1-B226-A21595FF400E}">
      <dgm:prSet phldrT="[Texto]"/>
      <dgm:spPr/>
      <dgm:t>
        <a:bodyPr/>
        <a:lstStyle/>
        <a:p>
          <a:r>
            <a:rPr lang="es-MX" smtClean="0"/>
            <a:t>.</a:t>
          </a:r>
          <a:endParaRPr lang="es-MX" dirty="0"/>
        </a:p>
      </dgm:t>
    </dgm:pt>
    <dgm:pt modelId="{003E512B-12BC-4593-9184-BBC37CC319D4}" type="sibTrans" cxnId="{8C6800FA-9113-47E3-BCB3-E094E92C195A}">
      <dgm:prSet/>
      <dgm:spPr/>
      <dgm:t>
        <a:bodyPr/>
        <a:lstStyle/>
        <a:p>
          <a:endParaRPr lang="es-MX"/>
        </a:p>
      </dgm:t>
    </dgm:pt>
    <dgm:pt modelId="{A97566CC-352F-40DA-A7B2-B75C7CFF3841}" type="parTrans" cxnId="{8C6800FA-9113-47E3-BCB3-E094E92C195A}">
      <dgm:prSet/>
      <dgm:spPr/>
      <dgm:t>
        <a:bodyPr/>
        <a:lstStyle/>
        <a:p>
          <a:endParaRPr lang="es-MX"/>
        </a:p>
      </dgm:t>
    </dgm:pt>
    <dgm:pt modelId="{27FD9EE7-EA66-4A0D-9971-7C4F2F5422C3}">
      <dgm:prSet phldrT="[Texto]"/>
      <dgm:spPr>
        <a:blipFill rotWithShape="0">
          <a:blip xmlns:r="http://schemas.openxmlformats.org/officeDocument/2006/relationships" r:embed="rId1"/>
          <a:stretch>
            <a:fillRect/>
          </a:stretch>
        </a:blipFill>
      </dgm:spPr>
      <dgm:t>
        <a:bodyPr/>
        <a:lstStyle/>
        <a:p>
          <a:r>
            <a:rPr lang="es-MX" smtClean="0"/>
            <a:t>.</a:t>
          </a:r>
          <a:endParaRPr lang="es-MX" dirty="0"/>
        </a:p>
      </dgm:t>
    </dgm:pt>
    <dgm:pt modelId="{0A0F40FB-9023-4CDF-8CD6-00742E4ECFDB}" type="sibTrans" cxnId="{6DF8D416-FF22-4E1F-84B3-FA930515687C}">
      <dgm:prSet/>
      <dgm:spPr/>
      <dgm:t>
        <a:bodyPr/>
        <a:lstStyle/>
        <a:p>
          <a:endParaRPr lang="es-MX"/>
        </a:p>
      </dgm:t>
    </dgm:pt>
    <dgm:pt modelId="{48C3B36F-7D76-4B4F-A34C-8D03679D180C}" type="parTrans" cxnId="{6DF8D416-FF22-4E1F-84B3-FA930515687C}">
      <dgm:prSet/>
      <dgm:spPr/>
      <dgm:t>
        <a:bodyPr/>
        <a:lstStyle/>
        <a:p>
          <a:endParaRPr lang="es-MX"/>
        </a:p>
      </dgm:t>
    </dgm:pt>
    <dgm:pt modelId="{24A58B12-7470-4B18-B9AC-47DF0A8553E2}" type="pres">
      <dgm:prSet presAssocID="{CFCE1F46-EDF1-4B09-952B-C20CC8E685F3}" presName="Name0" presStyleCnt="0">
        <dgm:presLayoutVars>
          <dgm:dir/>
          <dgm:animLvl val="lvl"/>
          <dgm:resizeHandles val="exact"/>
        </dgm:presLayoutVars>
      </dgm:prSet>
      <dgm:spPr/>
      <dgm:t>
        <a:bodyPr/>
        <a:lstStyle/>
        <a:p>
          <a:endParaRPr lang="es-MX"/>
        </a:p>
      </dgm:t>
    </dgm:pt>
    <dgm:pt modelId="{233F6DAE-268F-4F90-BBF9-A6BF8FC5A3F9}" type="pres">
      <dgm:prSet presAssocID="{347E9CA5-26D9-4235-B2A7-081471E9BB28}" presName="linNode" presStyleCnt="0"/>
      <dgm:spPr/>
    </dgm:pt>
    <dgm:pt modelId="{AFC2AE0D-6409-426D-934C-AA070B4A42A3}" type="pres">
      <dgm:prSet presAssocID="{347E9CA5-26D9-4235-B2A7-081471E9BB28}" presName="parentText" presStyleLbl="node1" presStyleIdx="0" presStyleCnt="3" custScaleX="52470">
        <dgm:presLayoutVars>
          <dgm:chMax val="1"/>
          <dgm:bulletEnabled val="1"/>
        </dgm:presLayoutVars>
      </dgm:prSet>
      <dgm:spPr/>
      <dgm:t>
        <a:bodyPr/>
        <a:lstStyle/>
        <a:p>
          <a:endParaRPr lang="es-MX"/>
        </a:p>
      </dgm:t>
    </dgm:pt>
    <dgm:pt modelId="{C2684E92-8CAD-4268-AE08-F5CE23B1192D}" type="pres">
      <dgm:prSet presAssocID="{347E9CA5-26D9-4235-B2A7-081471E9BB28}" presName="descendantText" presStyleLbl="alignAccFollowNode1" presStyleIdx="0" presStyleCnt="3">
        <dgm:presLayoutVars>
          <dgm:bulletEnabled val="1"/>
        </dgm:presLayoutVars>
      </dgm:prSet>
      <dgm:spPr/>
      <dgm:t>
        <a:bodyPr/>
        <a:lstStyle/>
        <a:p>
          <a:endParaRPr lang="es-MX"/>
        </a:p>
      </dgm:t>
    </dgm:pt>
    <dgm:pt modelId="{CAFDA80D-6F02-4B1A-A3EB-F06209E10868}" type="pres">
      <dgm:prSet presAssocID="{9A159AF5-E10A-47C3-9173-D30DC4C575B5}" presName="sp" presStyleCnt="0"/>
      <dgm:spPr/>
    </dgm:pt>
    <dgm:pt modelId="{E2B9086A-7C31-4F12-9428-14C8085C76B0}" type="pres">
      <dgm:prSet presAssocID="{980F071E-A88F-4BF1-B226-A21595FF400E}" presName="linNode" presStyleCnt="0"/>
      <dgm:spPr/>
    </dgm:pt>
    <dgm:pt modelId="{7CADA1C4-DDE6-45C2-947E-147A5CAAFE86}" type="pres">
      <dgm:prSet presAssocID="{980F071E-A88F-4BF1-B226-A21595FF400E}" presName="parentText" presStyleLbl="node1" presStyleIdx="1" presStyleCnt="3" custScaleX="49995">
        <dgm:presLayoutVars>
          <dgm:chMax val="1"/>
          <dgm:bulletEnabled val="1"/>
        </dgm:presLayoutVars>
      </dgm:prSet>
      <dgm:spPr/>
      <dgm:t>
        <a:bodyPr/>
        <a:lstStyle/>
        <a:p>
          <a:endParaRPr lang="es-MX"/>
        </a:p>
      </dgm:t>
    </dgm:pt>
    <dgm:pt modelId="{B8700900-D4C3-4B02-A0FA-AEA5E7EAA617}" type="pres">
      <dgm:prSet presAssocID="{980F071E-A88F-4BF1-B226-A21595FF400E}" presName="descendantText" presStyleLbl="alignAccFollowNode1" presStyleIdx="1" presStyleCnt="3">
        <dgm:presLayoutVars>
          <dgm:bulletEnabled val="1"/>
        </dgm:presLayoutVars>
      </dgm:prSet>
      <dgm:spPr/>
      <dgm:t>
        <a:bodyPr/>
        <a:lstStyle/>
        <a:p>
          <a:endParaRPr lang="es-MX"/>
        </a:p>
      </dgm:t>
    </dgm:pt>
    <dgm:pt modelId="{0C467EF0-D559-499C-A69A-20BE2FE31C9B}" type="pres">
      <dgm:prSet presAssocID="{003E512B-12BC-4593-9184-BBC37CC319D4}" presName="sp" presStyleCnt="0"/>
      <dgm:spPr/>
    </dgm:pt>
    <dgm:pt modelId="{195D388F-8A5F-4BED-8B39-93E8495F3FAF}" type="pres">
      <dgm:prSet presAssocID="{27FD9EE7-EA66-4A0D-9971-7C4F2F5422C3}" presName="linNode" presStyleCnt="0"/>
      <dgm:spPr/>
    </dgm:pt>
    <dgm:pt modelId="{3EAB5ECE-BD97-4382-8744-F24721475128}" type="pres">
      <dgm:prSet presAssocID="{27FD9EE7-EA66-4A0D-9971-7C4F2F5422C3}" presName="parentText" presStyleLbl="node1" presStyleIdx="2" presStyleCnt="3" custScaleX="48858" custLinFactNeighborX="-3301" custLinFactNeighborY="-1719">
        <dgm:presLayoutVars>
          <dgm:chMax val="1"/>
          <dgm:bulletEnabled val="1"/>
        </dgm:presLayoutVars>
      </dgm:prSet>
      <dgm:spPr/>
      <dgm:t>
        <a:bodyPr/>
        <a:lstStyle/>
        <a:p>
          <a:endParaRPr lang="es-MX"/>
        </a:p>
      </dgm:t>
    </dgm:pt>
    <dgm:pt modelId="{73C75A7F-716F-4FA7-9E53-A89B072BF2F8}" type="pres">
      <dgm:prSet presAssocID="{27FD9EE7-EA66-4A0D-9971-7C4F2F5422C3}" presName="descendantText" presStyleLbl="alignAccFollowNode1" presStyleIdx="2" presStyleCnt="3">
        <dgm:presLayoutVars>
          <dgm:bulletEnabled val="1"/>
        </dgm:presLayoutVars>
      </dgm:prSet>
      <dgm:spPr/>
      <dgm:t>
        <a:bodyPr/>
        <a:lstStyle/>
        <a:p>
          <a:endParaRPr lang="es-MX"/>
        </a:p>
      </dgm:t>
    </dgm:pt>
  </dgm:ptLst>
  <dgm:cxnLst>
    <dgm:cxn modelId="{33AB2F4C-E454-4C1F-A57D-5C6B8C3B552C}" srcId="{27FD9EE7-EA66-4A0D-9971-7C4F2F5422C3}" destId="{56237A9B-57C8-47D4-9B9F-6D50A12A2952}" srcOrd="1" destOrd="0" parTransId="{81E107F1-7422-4E32-A31B-E565A7715749}" sibTransId="{49753C6C-3A7E-4F28-A406-F3808B3B059D}"/>
    <dgm:cxn modelId="{A5BA7A88-EA9A-4313-839B-A83D3331F74E}" type="presOf" srcId="{82B802BF-B7A9-4DC5-9019-E682222D29F2}" destId="{B8700900-D4C3-4B02-A0FA-AEA5E7EAA617}" srcOrd="0" destOrd="1" presId="urn:microsoft.com/office/officeart/2005/8/layout/vList5"/>
    <dgm:cxn modelId="{29FCF953-C589-4C4C-BB55-D6E4BD516F9A}" type="presOf" srcId="{E9F44270-7FF9-487E-B4BF-25407B444C69}" destId="{C2684E92-8CAD-4268-AE08-F5CE23B1192D}" srcOrd="0" destOrd="1" presId="urn:microsoft.com/office/officeart/2005/8/layout/vList5"/>
    <dgm:cxn modelId="{34EDD829-056D-46F4-BED6-6CCB489CEBAE}" srcId="{347E9CA5-26D9-4235-B2A7-081471E9BB28}" destId="{E9F44270-7FF9-487E-B4BF-25407B444C69}" srcOrd="1" destOrd="0" parTransId="{236224BA-1BFB-4CA6-9D68-5C433B39816E}" sibTransId="{1CEDA973-27CB-4733-B3EF-9EBAE09BDDFE}"/>
    <dgm:cxn modelId="{0EBA1D54-4A4C-45EB-B393-09FDCFE329A2}" type="presOf" srcId="{CFCE1F46-EDF1-4B09-952B-C20CC8E685F3}" destId="{24A58B12-7470-4B18-B9AC-47DF0A8553E2}" srcOrd="0" destOrd="0" presId="urn:microsoft.com/office/officeart/2005/8/layout/vList5"/>
    <dgm:cxn modelId="{A316D519-CD17-4519-8643-371E941DAF00}" type="presOf" srcId="{56237A9B-57C8-47D4-9B9F-6D50A12A2952}" destId="{73C75A7F-716F-4FA7-9E53-A89B072BF2F8}" srcOrd="0" destOrd="1" presId="urn:microsoft.com/office/officeart/2005/8/layout/vList5"/>
    <dgm:cxn modelId="{6DF8D416-FF22-4E1F-84B3-FA930515687C}" srcId="{CFCE1F46-EDF1-4B09-952B-C20CC8E685F3}" destId="{27FD9EE7-EA66-4A0D-9971-7C4F2F5422C3}" srcOrd="2" destOrd="0" parTransId="{48C3B36F-7D76-4B4F-A34C-8D03679D180C}" sibTransId="{0A0F40FB-9023-4CDF-8CD6-00742E4ECFDB}"/>
    <dgm:cxn modelId="{8C6800FA-9113-47E3-BCB3-E094E92C195A}" srcId="{CFCE1F46-EDF1-4B09-952B-C20CC8E685F3}" destId="{980F071E-A88F-4BF1-B226-A21595FF400E}" srcOrd="1" destOrd="0" parTransId="{A97566CC-352F-40DA-A7B2-B75C7CFF3841}" sibTransId="{003E512B-12BC-4593-9184-BBC37CC319D4}"/>
    <dgm:cxn modelId="{85D1E365-5C6B-4BD2-B484-615E582D0A14}" srcId="{27FD9EE7-EA66-4A0D-9971-7C4F2F5422C3}" destId="{45ABA812-6E11-4324-A451-21828CC79B54}" srcOrd="0" destOrd="0" parTransId="{5C368FB0-D36D-4EDB-8514-F9BE932701DA}" sibTransId="{85DCA268-D17C-4F7A-A754-23CB2298A7C8}"/>
    <dgm:cxn modelId="{8D2F7452-1165-41B2-9448-162B8AB70FAE}" type="presOf" srcId="{B2D65BE8-E33E-491E-BBF4-65C01786EDC0}" destId="{B8700900-D4C3-4B02-A0FA-AEA5E7EAA617}" srcOrd="0" destOrd="0" presId="urn:microsoft.com/office/officeart/2005/8/layout/vList5"/>
    <dgm:cxn modelId="{785BD4E9-9A87-4045-BC62-B0031409C560}" type="presOf" srcId="{980F071E-A88F-4BF1-B226-A21595FF400E}" destId="{7CADA1C4-DDE6-45C2-947E-147A5CAAFE86}" srcOrd="0" destOrd="0" presId="urn:microsoft.com/office/officeart/2005/8/layout/vList5"/>
    <dgm:cxn modelId="{AE6FCC60-8D92-4CC1-A80C-E7DD6CE7B634}" srcId="{347E9CA5-26D9-4235-B2A7-081471E9BB28}" destId="{4039AEA2-9B40-4E11-89C6-B12BD3FEE780}" srcOrd="0" destOrd="0" parTransId="{EFCAE8E9-6211-4FC2-87FD-27C051510C76}" sibTransId="{5104E0BF-3A51-42DB-82A0-C16102AA14D1}"/>
    <dgm:cxn modelId="{15680156-2859-4F92-A792-7728753A5E68}" srcId="{CFCE1F46-EDF1-4B09-952B-C20CC8E685F3}" destId="{347E9CA5-26D9-4235-B2A7-081471E9BB28}" srcOrd="0" destOrd="0" parTransId="{E3E0CB6D-0DBC-4302-8736-F328E08C6F99}" sibTransId="{9A159AF5-E10A-47C3-9173-D30DC4C575B5}"/>
    <dgm:cxn modelId="{D47796DC-9FC8-48FE-A462-0D726DC9DB06}" type="presOf" srcId="{4039AEA2-9B40-4E11-89C6-B12BD3FEE780}" destId="{C2684E92-8CAD-4268-AE08-F5CE23B1192D}" srcOrd="0" destOrd="0" presId="urn:microsoft.com/office/officeart/2005/8/layout/vList5"/>
    <dgm:cxn modelId="{05FED6B0-8C3F-4112-B21A-870688890D02}" type="presOf" srcId="{347E9CA5-26D9-4235-B2A7-081471E9BB28}" destId="{AFC2AE0D-6409-426D-934C-AA070B4A42A3}" srcOrd="0" destOrd="0" presId="urn:microsoft.com/office/officeart/2005/8/layout/vList5"/>
    <dgm:cxn modelId="{32E40A92-73A1-4E25-A508-5BA3728290B5}" srcId="{980F071E-A88F-4BF1-B226-A21595FF400E}" destId="{B2D65BE8-E33E-491E-BBF4-65C01786EDC0}" srcOrd="0" destOrd="0" parTransId="{218FFCA3-7796-4BEE-B1DB-FFBBBF0C6E17}" sibTransId="{4515ECC4-7F14-4B1B-8469-523258DAE1A0}"/>
    <dgm:cxn modelId="{4B247D38-457C-44A3-9D09-856452FD92D9}" srcId="{980F071E-A88F-4BF1-B226-A21595FF400E}" destId="{82B802BF-B7A9-4DC5-9019-E682222D29F2}" srcOrd="1" destOrd="0" parTransId="{272E8838-95B9-481A-A3D7-503C9CA9B0D1}" sibTransId="{497CB779-F54F-4475-88A2-6823B766877D}"/>
    <dgm:cxn modelId="{A70BC17D-ECA8-4B90-9657-FDDEB8CFCF1E}" type="presOf" srcId="{45ABA812-6E11-4324-A451-21828CC79B54}" destId="{73C75A7F-716F-4FA7-9E53-A89B072BF2F8}" srcOrd="0" destOrd="0" presId="urn:microsoft.com/office/officeart/2005/8/layout/vList5"/>
    <dgm:cxn modelId="{579B9F5B-FF8C-4427-AF77-651FAED952F6}" type="presOf" srcId="{27FD9EE7-EA66-4A0D-9971-7C4F2F5422C3}" destId="{3EAB5ECE-BD97-4382-8744-F24721475128}" srcOrd="0" destOrd="0" presId="urn:microsoft.com/office/officeart/2005/8/layout/vList5"/>
    <dgm:cxn modelId="{183B9442-9D92-4CBD-9102-309641A2029D}" type="presParOf" srcId="{24A58B12-7470-4B18-B9AC-47DF0A8553E2}" destId="{233F6DAE-268F-4F90-BBF9-A6BF8FC5A3F9}" srcOrd="0" destOrd="0" presId="urn:microsoft.com/office/officeart/2005/8/layout/vList5"/>
    <dgm:cxn modelId="{37578A9F-072F-498E-A664-584DE8B26037}" type="presParOf" srcId="{233F6DAE-268F-4F90-BBF9-A6BF8FC5A3F9}" destId="{AFC2AE0D-6409-426D-934C-AA070B4A42A3}" srcOrd="0" destOrd="0" presId="urn:microsoft.com/office/officeart/2005/8/layout/vList5"/>
    <dgm:cxn modelId="{EF7983E4-78CD-4B17-B0B0-76FFF3C1F05A}" type="presParOf" srcId="{233F6DAE-268F-4F90-BBF9-A6BF8FC5A3F9}" destId="{C2684E92-8CAD-4268-AE08-F5CE23B1192D}" srcOrd="1" destOrd="0" presId="urn:microsoft.com/office/officeart/2005/8/layout/vList5"/>
    <dgm:cxn modelId="{3625D7B2-F7F8-4B03-8A9A-BECA5AFD2DED}" type="presParOf" srcId="{24A58B12-7470-4B18-B9AC-47DF0A8553E2}" destId="{CAFDA80D-6F02-4B1A-A3EB-F06209E10868}" srcOrd="1" destOrd="0" presId="urn:microsoft.com/office/officeart/2005/8/layout/vList5"/>
    <dgm:cxn modelId="{BAB5C3FC-633C-411D-9567-B0227F20BE57}" type="presParOf" srcId="{24A58B12-7470-4B18-B9AC-47DF0A8553E2}" destId="{E2B9086A-7C31-4F12-9428-14C8085C76B0}" srcOrd="2" destOrd="0" presId="urn:microsoft.com/office/officeart/2005/8/layout/vList5"/>
    <dgm:cxn modelId="{089C8C75-65D7-4726-AFDD-563AFDF568F4}" type="presParOf" srcId="{E2B9086A-7C31-4F12-9428-14C8085C76B0}" destId="{7CADA1C4-DDE6-45C2-947E-147A5CAAFE86}" srcOrd="0" destOrd="0" presId="urn:microsoft.com/office/officeart/2005/8/layout/vList5"/>
    <dgm:cxn modelId="{21F1AC3D-B851-420A-90AD-5E202B7C8E45}" type="presParOf" srcId="{E2B9086A-7C31-4F12-9428-14C8085C76B0}" destId="{B8700900-D4C3-4B02-A0FA-AEA5E7EAA617}" srcOrd="1" destOrd="0" presId="urn:microsoft.com/office/officeart/2005/8/layout/vList5"/>
    <dgm:cxn modelId="{0844C878-8A24-4BA7-B30B-264A7510B851}" type="presParOf" srcId="{24A58B12-7470-4B18-B9AC-47DF0A8553E2}" destId="{0C467EF0-D559-499C-A69A-20BE2FE31C9B}" srcOrd="3" destOrd="0" presId="urn:microsoft.com/office/officeart/2005/8/layout/vList5"/>
    <dgm:cxn modelId="{ACF5AE07-58EA-42DF-BF0C-51464EAA868C}" type="presParOf" srcId="{24A58B12-7470-4B18-B9AC-47DF0A8553E2}" destId="{195D388F-8A5F-4BED-8B39-93E8495F3FAF}" srcOrd="4" destOrd="0" presId="urn:microsoft.com/office/officeart/2005/8/layout/vList5"/>
    <dgm:cxn modelId="{18265FC7-D3BC-49A9-ACD4-B1FDB006F8F4}" type="presParOf" srcId="{195D388F-8A5F-4BED-8B39-93E8495F3FAF}" destId="{3EAB5ECE-BD97-4382-8744-F24721475128}" srcOrd="0" destOrd="0" presId="urn:microsoft.com/office/officeart/2005/8/layout/vList5"/>
    <dgm:cxn modelId="{2AC0A1C7-CBDD-43EA-A2EC-C72733DDCB8E}" type="presParOf" srcId="{195D388F-8A5F-4BED-8B39-93E8495F3FAF}" destId="{73C75A7F-716F-4FA7-9E53-A89B072BF2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8189A8-890D-42B4-A55C-04358E9C2EB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s-MX"/>
        </a:p>
      </dgm:t>
    </dgm:pt>
    <dgm:pt modelId="{E22A359E-EA98-4DDB-895C-FE90959DFDA6}">
      <dgm:prSet phldrT="[Texto]"/>
      <dgm:spPr/>
      <dgm:t>
        <a:bodyPr/>
        <a:lstStyle/>
        <a:p>
          <a:r>
            <a:rPr lang="es-EC" smtClean="0"/>
            <a:t>Ejinpro Cía. Ltda., necesita adoptar una estructura organizacional que le permita minimizar el riesgo de concentración de funciones</a:t>
          </a:r>
          <a:r>
            <a:rPr lang="es-ES" smtClean="0"/>
            <a:t>, así como implementar estrategias que salvaguarden la rentabilidad de la organización. </a:t>
          </a:r>
          <a:endParaRPr lang="es-MX" dirty="0"/>
        </a:p>
      </dgm:t>
    </dgm:pt>
    <dgm:pt modelId="{D32FDBB0-3B43-4CA8-AB33-6DAF15CCEEBC}" type="parTrans" cxnId="{95824012-6F5E-40B7-8FA5-A6BFF476C0DF}">
      <dgm:prSet/>
      <dgm:spPr/>
      <dgm:t>
        <a:bodyPr/>
        <a:lstStyle/>
        <a:p>
          <a:endParaRPr lang="es-MX">
            <a:solidFill>
              <a:schemeClr val="tx1"/>
            </a:solidFill>
          </a:endParaRPr>
        </a:p>
      </dgm:t>
    </dgm:pt>
    <dgm:pt modelId="{DB573A56-2078-446A-958E-F96F153399C8}" type="sibTrans" cxnId="{95824012-6F5E-40B7-8FA5-A6BFF476C0DF}">
      <dgm:prSet/>
      <dgm:spPr/>
      <dgm:t>
        <a:bodyPr/>
        <a:lstStyle/>
        <a:p>
          <a:endParaRPr lang="es-MX">
            <a:solidFill>
              <a:schemeClr val="tx1"/>
            </a:solidFill>
          </a:endParaRPr>
        </a:p>
      </dgm:t>
    </dgm:pt>
    <dgm:pt modelId="{E84F9EED-8F96-4444-8CF2-44BF57EB5047}">
      <dgm:prSet phldrT="[Texto]"/>
      <dgm:spPr/>
      <dgm:t>
        <a:bodyPr/>
        <a:lstStyle/>
        <a:p>
          <a:r>
            <a:rPr lang="es-ES" smtClean="0"/>
            <a:t>Por medio de la implementación del Manual de Funciones, Normas  y Procedimientos se reducirá el tiempo de respuesta de los servicios que brinda la empresa.</a:t>
          </a:r>
          <a:endParaRPr lang="es-MX" dirty="0"/>
        </a:p>
      </dgm:t>
    </dgm:pt>
    <dgm:pt modelId="{B3427EAE-8BDD-4B75-8A97-C52FFB3835EC}" type="parTrans" cxnId="{372BD0CD-11D0-4C4A-91C0-7EFF3CB6E002}">
      <dgm:prSet/>
      <dgm:spPr/>
      <dgm:t>
        <a:bodyPr/>
        <a:lstStyle/>
        <a:p>
          <a:endParaRPr lang="es-MX">
            <a:solidFill>
              <a:schemeClr val="tx1"/>
            </a:solidFill>
          </a:endParaRPr>
        </a:p>
      </dgm:t>
    </dgm:pt>
    <dgm:pt modelId="{F2936A72-BD00-4ECA-A08C-9AEBB9E7A165}" type="sibTrans" cxnId="{372BD0CD-11D0-4C4A-91C0-7EFF3CB6E002}">
      <dgm:prSet/>
      <dgm:spPr/>
      <dgm:t>
        <a:bodyPr/>
        <a:lstStyle/>
        <a:p>
          <a:endParaRPr lang="es-MX">
            <a:solidFill>
              <a:schemeClr val="tx1"/>
            </a:solidFill>
          </a:endParaRPr>
        </a:p>
      </dgm:t>
    </dgm:pt>
    <dgm:pt modelId="{3B384FE1-3D41-4B10-8317-85FA3C809E7C}">
      <dgm:prSet phldrT="[Texto]"/>
      <dgm:spPr/>
      <dgm:t>
        <a:bodyPr/>
        <a:lstStyle/>
        <a:p>
          <a:r>
            <a:rPr lang="es-EC" smtClean="0"/>
            <a:t>El manual de funciones, normas  y procedimientos debe mantenerse en constante actualización, esto permitirá ser utilizada como una herramienta de guía y control de actividades estratégicas, operativas y de apoyo, enfocadas en garantizar todos los movimientos económicos, operativos y de soporte</a:t>
          </a:r>
          <a:endParaRPr lang="es-MX" dirty="0"/>
        </a:p>
      </dgm:t>
    </dgm:pt>
    <dgm:pt modelId="{099F1E45-538E-4D90-B776-81FF56E11D1E}" type="parTrans" cxnId="{F67219D2-396A-471F-84AB-4582E9DDBD70}">
      <dgm:prSet/>
      <dgm:spPr/>
      <dgm:t>
        <a:bodyPr/>
        <a:lstStyle/>
        <a:p>
          <a:endParaRPr lang="es-MX">
            <a:solidFill>
              <a:schemeClr val="tx1"/>
            </a:solidFill>
          </a:endParaRPr>
        </a:p>
      </dgm:t>
    </dgm:pt>
    <dgm:pt modelId="{4BAE4223-D894-4C72-84ED-0FADDB2F7B29}" type="sibTrans" cxnId="{F67219D2-396A-471F-84AB-4582E9DDBD70}">
      <dgm:prSet/>
      <dgm:spPr/>
      <dgm:t>
        <a:bodyPr/>
        <a:lstStyle/>
        <a:p>
          <a:endParaRPr lang="es-MX">
            <a:solidFill>
              <a:schemeClr val="tx1"/>
            </a:solidFill>
          </a:endParaRPr>
        </a:p>
      </dgm:t>
    </dgm:pt>
    <dgm:pt modelId="{1CF41C90-C9B3-4EBD-BE85-849F700F6B93}" type="pres">
      <dgm:prSet presAssocID="{478189A8-890D-42B4-A55C-04358E9C2EB1}" presName="diagram" presStyleCnt="0">
        <dgm:presLayoutVars>
          <dgm:dir/>
          <dgm:resizeHandles val="exact"/>
        </dgm:presLayoutVars>
      </dgm:prSet>
      <dgm:spPr/>
      <dgm:t>
        <a:bodyPr/>
        <a:lstStyle/>
        <a:p>
          <a:endParaRPr lang="es-MX"/>
        </a:p>
      </dgm:t>
    </dgm:pt>
    <dgm:pt modelId="{D7EACF9F-C8DB-4D8B-B0F3-B4328A28EBF0}" type="pres">
      <dgm:prSet presAssocID="{E22A359E-EA98-4DDB-895C-FE90959DFDA6}" presName="node" presStyleLbl="node1" presStyleIdx="0" presStyleCnt="3">
        <dgm:presLayoutVars>
          <dgm:bulletEnabled val="1"/>
        </dgm:presLayoutVars>
      </dgm:prSet>
      <dgm:spPr/>
      <dgm:t>
        <a:bodyPr/>
        <a:lstStyle/>
        <a:p>
          <a:endParaRPr lang="es-MX"/>
        </a:p>
      </dgm:t>
    </dgm:pt>
    <dgm:pt modelId="{5F60E29D-262C-42DC-A7D1-26E01ED973C7}" type="pres">
      <dgm:prSet presAssocID="{DB573A56-2078-446A-958E-F96F153399C8}" presName="sibTrans" presStyleCnt="0"/>
      <dgm:spPr/>
    </dgm:pt>
    <dgm:pt modelId="{436C6AB1-BFEE-4AF6-A9C7-8DB1C40B851F}" type="pres">
      <dgm:prSet presAssocID="{E84F9EED-8F96-4444-8CF2-44BF57EB5047}" presName="node" presStyleLbl="node1" presStyleIdx="1" presStyleCnt="3">
        <dgm:presLayoutVars>
          <dgm:bulletEnabled val="1"/>
        </dgm:presLayoutVars>
      </dgm:prSet>
      <dgm:spPr/>
      <dgm:t>
        <a:bodyPr/>
        <a:lstStyle/>
        <a:p>
          <a:endParaRPr lang="es-MX"/>
        </a:p>
      </dgm:t>
    </dgm:pt>
    <dgm:pt modelId="{6406081F-A469-43A5-B8F7-C2C8AD388FB3}" type="pres">
      <dgm:prSet presAssocID="{F2936A72-BD00-4ECA-A08C-9AEBB9E7A165}" presName="sibTrans" presStyleCnt="0"/>
      <dgm:spPr/>
    </dgm:pt>
    <dgm:pt modelId="{170FDF59-9C6A-49A7-BA5F-A53BAF647881}" type="pres">
      <dgm:prSet presAssocID="{3B384FE1-3D41-4B10-8317-85FA3C809E7C}" presName="node" presStyleLbl="node1" presStyleIdx="2" presStyleCnt="3">
        <dgm:presLayoutVars>
          <dgm:bulletEnabled val="1"/>
        </dgm:presLayoutVars>
      </dgm:prSet>
      <dgm:spPr/>
      <dgm:t>
        <a:bodyPr/>
        <a:lstStyle/>
        <a:p>
          <a:endParaRPr lang="es-MX"/>
        </a:p>
      </dgm:t>
    </dgm:pt>
  </dgm:ptLst>
  <dgm:cxnLst>
    <dgm:cxn modelId="{EFEDB00B-3985-4480-ACC5-674F9ADAE63D}" type="presOf" srcId="{E84F9EED-8F96-4444-8CF2-44BF57EB5047}" destId="{436C6AB1-BFEE-4AF6-A9C7-8DB1C40B851F}" srcOrd="0" destOrd="0" presId="urn:microsoft.com/office/officeart/2005/8/layout/default"/>
    <dgm:cxn modelId="{372BD0CD-11D0-4C4A-91C0-7EFF3CB6E002}" srcId="{478189A8-890D-42B4-A55C-04358E9C2EB1}" destId="{E84F9EED-8F96-4444-8CF2-44BF57EB5047}" srcOrd="1" destOrd="0" parTransId="{B3427EAE-8BDD-4B75-8A97-C52FFB3835EC}" sibTransId="{F2936A72-BD00-4ECA-A08C-9AEBB9E7A165}"/>
    <dgm:cxn modelId="{BBEC4E98-E5BD-4C2A-82C4-EB4C15BB6B28}" type="presOf" srcId="{3B384FE1-3D41-4B10-8317-85FA3C809E7C}" destId="{170FDF59-9C6A-49A7-BA5F-A53BAF647881}" srcOrd="0" destOrd="0" presId="urn:microsoft.com/office/officeart/2005/8/layout/default"/>
    <dgm:cxn modelId="{95824012-6F5E-40B7-8FA5-A6BFF476C0DF}" srcId="{478189A8-890D-42B4-A55C-04358E9C2EB1}" destId="{E22A359E-EA98-4DDB-895C-FE90959DFDA6}" srcOrd="0" destOrd="0" parTransId="{D32FDBB0-3B43-4CA8-AB33-6DAF15CCEEBC}" sibTransId="{DB573A56-2078-446A-958E-F96F153399C8}"/>
    <dgm:cxn modelId="{40A6824F-0BAD-40A6-B73C-B539D3788C75}" type="presOf" srcId="{478189A8-890D-42B4-A55C-04358E9C2EB1}" destId="{1CF41C90-C9B3-4EBD-BE85-849F700F6B93}" srcOrd="0" destOrd="0" presId="urn:microsoft.com/office/officeart/2005/8/layout/default"/>
    <dgm:cxn modelId="{5E7DD192-0686-4747-8B4F-ED8E34D9E31B}" type="presOf" srcId="{E22A359E-EA98-4DDB-895C-FE90959DFDA6}" destId="{D7EACF9F-C8DB-4D8B-B0F3-B4328A28EBF0}" srcOrd="0" destOrd="0" presId="urn:microsoft.com/office/officeart/2005/8/layout/default"/>
    <dgm:cxn modelId="{F67219D2-396A-471F-84AB-4582E9DDBD70}" srcId="{478189A8-890D-42B4-A55C-04358E9C2EB1}" destId="{3B384FE1-3D41-4B10-8317-85FA3C809E7C}" srcOrd="2" destOrd="0" parTransId="{099F1E45-538E-4D90-B776-81FF56E11D1E}" sibTransId="{4BAE4223-D894-4C72-84ED-0FADDB2F7B29}"/>
    <dgm:cxn modelId="{7FCC34F1-E372-4916-BA8E-3183468BF6DD}" type="presParOf" srcId="{1CF41C90-C9B3-4EBD-BE85-849F700F6B93}" destId="{D7EACF9F-C8DB-4D8B-B0F3-B4328A28EBF0}" srcOrd="0" destOrd="0" presId="urn:microsoft.com/office/officeart/2005/8/layout/default"/>
    <dgm:cxn modelId="{695B3E67-280F-4401-98FF-9958BC102572}" type="presParOf" srcId="{1CF41C90-C9B3-4EBD-BE85-849F700F6B93}" destId="{5F60E29D-262C-42DC-A7D1-26E01ED973C7}" srcOrd="1" destOrd="0" presId="urn:microsoft.com/office/officeart/2005/8/layout/default"/>
    <dgm:cxn modelId="{89CE6A53-A6EE-4688-B79D-A3ED83D260C1}" type="presParOf" srcId="{1CF41C90-C9B3-4EBD-BE85-849F700F6B93}" destId="{436C6AB1-BFEE-4AF6-A9C7-8DB1C40B851F}" srcOrd="2" destOrd="0" presId="urn:microsoft.com/office/officeart/2005/8/layout/default"/>
    <dgm:cxn modelId="{ADF407CB-BA40-40FC-BEF5-EC3E474E7C09}" type="presParOf" srcId="{1CF41C90-C9B3-4EBD-BE85-849F700F6B93}" destId="{6406081F-A469-43A5-B8F7-C2C8AD388FB3}" srcOrd="3" destOrd="0" presId="urn:microsoft.com/office/officeart/2005/8/layout/default"/>
    <dgm:cxn modelId="{1631CAE5-03E5-478C-9825-FD9D7D9F5C12}" type="presParOf" srcId="{1CF41C90-C9B3-4EBD-BE85-849F700F6B93}" destId="{170FDF59-9C6A-49A7-BA5F-A53BAF6478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584AF-8DC2-4323-A047-E01C441A3DE4}"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s-MX"/>
        </a:p>
      </dgm:t>
    </dgm:pt>
    <dgm:pt modelId="{532E42FE-2323-497E-8065-90E64F21C334}">
      <dgm:prSet phldrT="[Texto]" custT="1"/>
      <dgm:spPr/>
      <dgm:t>
        <a:bodyPr/>
        <a:lstStyle/>
        <a:p>
          <a:r>
            <a:rPr lang="es-MX" sz="1200" dirty="0" smtClean="0">
              <a:solidFill>
                <a:schemeClr val="bg1"/>
              </a:solidFill>
            </a:rPr>
            <a:t>Organización </a:t>
          </a:r>
          <a:endParaRPr lang="es-MX" sz="1200" dirty="0">
            <a:solidFill>
              <a:schemeClr val="bg1"/>
            </a:solidFill>
          </a:endParaRPr>
        </a:p>
      </dgm:t>
    </dgm:pt>
    <dgm:pt modelId="{2C034F74-2C5D-46F6-9655-69A0CB3B7FBD}" type="parTrans" cxnId="{62C27E77-4FDE-4092-B8B3-ED7DD8C1F9B5}">
      <dgm:prSet/>
      <dgm:spPr/>
      <dgm:t>
        <a:bodyPr/>
        <a:lstStyle/>
        <a:p>
          <a:endParaRPr lang="es-MX" sz="1600">
            <a:solidFill>
              <a:srgbClr val="002060"/>
            </a:solidFill>
          </a:endParaRPr>
        </a:p>
      </dgm:t>
    </dgm:pt>
    <dgm:pt modelId="{FF393451-3BD9-4C99-8F58-881EBFB9B015}" type="sibTrans" cxnId="{62C27E77-4FDE-4092-B8B3-ED7DD8C1F9B5}">
      <dgm:prSet custT="1"/>
      <dgm:spPr/>
      <dgm:t>
        <a:bodyPr/>
        <a:lstStyle/>
        <a:p>
          <a:r>
            <a:rPr lang="es-MX" sz="1600" smtClean="0">
              <a:solidFill>
                <a:srgbClr val="002060"/>
              </a:solidFill>
            </a:rPr>
            <a:t>Igualdad </a:t>
          </a:r>
          <a:endParaRPr lang="es-MX" sz="1600" dirty="0">
            <a:solidFill>
              <a:srgbClr val="002060"/>
            </a:solidFill>
          </a:endParaRPr>
        </a:p>
      </dgm:t>
    </dgm:pt>
    <dgm:pt modelId="{B099DEE9-FF4D-4A58-82DF-A0B864E6FE18}">
      <dgm:prSet phldrT="[Texto]" custT="1"/>
      <dgm:spPr/>
      <dgm:t>
        <a:bodyPr/>
        <a:lstStyle/>
        <a:p>
          <a:r>
            <a:rPr lang="es-MX" sz="1600" smtClean="0">
              <a:solidFill>
                <a:srgbClr val="002060"/>
              </a:solidFill>
            </a:rPr>
            <a:t>Liderazgo</a:t>
          </a:r>
          <a:endParaRPr lang="es-MX" sz="1600" dirty="0">
            <a:solidFill>
              <a:srgbClr val="002060"/>
            </a:solidFill>
          </a:endParaRPr>
        </a:p>
      </dgm:t>
    </dgm:pt>
    <dgm:pt modelId="{1CDE982C-807E-40A1-A52B-EFC0ADE44BAA}" type="parTrans" cxnId="{C3CAC4F7-1479-47BE-9A89-E0C3DB4ECACD}">
      <dgm:prSet/>
      <dgm:spPr/>
      <dgm:t>
        <a:bodyPr/>
        <a:lstStyle/>
        <a:p>
          <a:endParaRPr lang="es-MX" sz="1600">
            <a:solidFill>
              <a:srgbClr val="002060"/>
            </a:solidFill>
          </a:endParaRPr>
        </a:p>
      </dgm:t>
    </dgm:pt>
    <dgm:pt modelId="{AAB6182D-13AB-403E-B76F-6DB4F9661D14}" type="sibTrans" cxnId="{C3CAC4F7-1479-47BE-9A89-E0C3DB4ECACD}">
      <dgm:prSet/>
      <dgm:spPr/>
      <dgm:t>
        <a:bodyPr/>
        <a:lstStyle/>
        <a:p>
          <a:endParaRPr lang="es-MX" sz="1600">
            <a:solidFill>
              <a:srgbClr val="002060"/>
            </a:solidFill>
          </a:endParaRPr>
        </a:p>
      </dgm:t>
    </dgm:pt>
    <dgm:pt modelId="{29C9D4EE-01AA-4B18-AA40-33A437882C19}">
      <dgm:prSet phldrT="[Texto]" custT="1"/>
      <dgm:spPr/>
      <dgm:t>
        <a:bodyPr/>
        <a:lstStyle/>
        <a:p>
          <a:r>
            <a:rPr lang="es-MX" sz="1200" smtClean="0">
              <a:solidFill>
                <a:srgbClr val="002060"/>
              </a:solidFill>
            </a:rPr>
            <a:t>Implicación o compromiso </a:t>
          </a:r>
          <a:endParaRPr lang="es-MX" sz="1200" dirty="0">
            <a:solidFill>
              <a:srgbClr val="002060"/>
            </a:solidFill>
          </a:endParaRPr>
        </a:p>
      </dgm:t>
    </dgm:pt>
    <dgm:pt modelId="{A130D4E8-11A8-4F4D-86B8-39B7A6B36D00}" type="parTrans" cxnId="{FDA9099B-DCC5-4D8A-9540-023C7496B6F3}">
      <dgm:prSet/>
      <dgm:spPr/>
      <dgm:t>
        <a:bodyPr/>
        <a:lstStyle/>
        <a:p>
          <a:endParaRPr lang="es-MX" sz="1600">
            <a:solidFill>
              <a:srgbClr val="002060"/>
            </a:solidFill>
          </a:endParaRPr>
        </a:p>
      </dgm:t>
    </dgm:pt>
    <dgm:pt modelId="{E292A377-A063-4054-B56C-8FDA068351E8}" type="sibTrans" cxnId="{FDA9099B-DCC5-4D8A-9540-023C7496B6F3}">
      <dgm:prSet custT="1"/>
      <dgm:spPr/>
      <dgm:t>
        <a:bodyPr/>
        <a:lstStyle/>
        <a:p>
          <a:r>
            <a:rPr lang="es-MX" sz="1400" dirty="0" smtClean="0">
              <a:solidFill>
                <a:srgbClr val="002060"/>
              </a:solidFill>
            </a:rPr>
            <a:t>Relaciones </a:t>
          </a:r>
          <a:endParaRPr lang="es-MX" sz="1400" dirty="0">
            <a:solidFill>
              <a:srgbClr val="002060"/>
            </a:solidFill>
          </a:endParaRPr>
        </a:p>
      </dgm:t>
    </dgm:pt>
    <dgm:pt modelId="{D2BB3EB8-58A8-4855-AAB9-4C7DF6D0340D}">
      <dgm:prSet phldrT="[Texto]" custT="1"/>
      <dgm:spPr/>
      <dgm:t>
        <a:bodyPr/>
        <a:lstStyle/>
        <a:p>
          <a:pPr algn="ctr"/>
          <a:r>
            <a:rPr lang="es-MX" sz="2400" b="1" smtClean="0">
              <a:solidFill>
                <a:srgbClr val="002060"/>
              </a:solidFill>
            </a:rPr>
            <a:t>Factores de Estudio</a:t>
          </a:r>
          <a:endParaRPr lang="es-MX" sz="2400" b="1" dirty="0">
            <a:solidFill>
              <a:srgbClr val="002060"/>
            </a:solidFill>
          </a:endParaRPr>
        </a:p>
      </dgm:t>
    </dgm:pt>
    <dgm:pt modelId="{E6D8118E-5E63-4A12-BEF2-ABBE41D844B0}" type="parTrans" cxnId="{28A3ABEC-B4C2-45DA-8DBE-0E64CE4B2C4A}">
      <dgm:prSet/>
      <dgm:spPr/>
      <dgm:t>
        <a:bodyPr/>
        <a:lstStyle/>
        <a:p>
          <a:endParaRPr lang="es-MX" sz="1600">
            <a:solidFill>
              <a:srgbClr val="002060"/>
            </a:solidFill>
          </a:endParaRPr>
        </a:p>
      </dgm:t>
    </dgm:pt>
    <dgm:pt modelId="{C561B23B-F77C-49B3-9E7C-4E91DC5E8048}" type="sibTrans" cxnId="{28A3ABEC-B4C2-45DA-8DBE-0E64CE4B2C4A}">
      <dgm:prSet/>
      <dgm:spPr/>
      <dgm:t>
        <a:bodyPr/>
        <a:lstStyle/>
        <a:p>
          <a:endParaRPr lang="es-MX" sz="1600">
            <a:solidFill>
              <a:srgbClr val="002060"/>
            </a:solidFill>
          </a:endParaRPr>
        </a:p>
      </dgm:t>
    </dgm:pt>
    <dgm:pt modelId="{9DFC3EE9-0767-4B81-8453-6740292B60FC}">
      <dgm:prSet phldrT="[Texto]" custT="1"/>
      <dgm:spPr/>
      <dgm:t>
        <a:bodyPr/>
        <a:lstStyle/>
        <a:p>
          <a:r>
            <a:rPr lang="es-MX" sz="1600" smtClean="0">
              <a:solidFill>
                <a:srgbClr val="002060"/>
              </a:solidFill>
            </a:rPr>
            <a:t>Remuneraciones </a:t>
          </a:r>
          <a:endParaRPr lang="es-MX" sz="1600" dirty="0">
            <a:solidFill>
              <a:srgbClr val="002060"/>
            </a:solidFill>
          </a:endParaRPr>
        </a:p>
      </dgm:t>
    </dgm:pt>
    <dgm:pt modelId="{5CF59BBA-7D42-418E-B5EB-85F151633325}" type="parTrans" cxnId="{B043F15B-5ED9-4098-8115-5CBFE34E22DF}">
      <dgm:prSet/>
      <dgm:spPr/>
      <dgm:t>
        <a:bodyPr/>
        <a:lstStyle/>
        <a:p>
          <a:endParaRPr lang="es-MX" sz="1600">
            <a:solidFill>
              <a:srgbClr val="002060"/>
            </a:solidFill>
          </a:endParaRPr>
        </a:p>
      </dgm:t>
    </dgm:pt>
    <dgm:pt modelId="{98F9F62A-D6F3-4907-866B-A4B2F49E13EF}" type="sibTrans" cxnId="{B043F15B-5ED9-4098-8115-5CBFE34E22DF}">
      <dgm:prSet custT="1"/>
      <dgm:spPr/>
      <dgm:t>
        <a:bodyPr/>
        <a:lstStyle/>
        <a:p>
          <a:r>
            <a:rPr lang="es-MX" sz="2000" smtClean="0">
              <a:solidFill>
                <a:srgbClr val="002060"/>
              </a:solidFill>
            </a:rPr>
            <a:t>Reconocimiento</a:t>
          </a:r>
          <a:endParaRPr lang="es-MX" sz="2000" dirty="0">
            <a:solidFill>
              <a:srgbClr val="002060"/>
            </a:solidFill>
          </a:endParaRPr>
        </a:p>
      </dgm:t>
    </dgm:pt>
    <dgm:pt modelId="{C0FB14F9-782F-453E-82CD-4166574A9906}">
      <dgm:prSet phldrT="[Texto]" custT="1"/>
      <dgm:spPr/>
      <dgm:t>
        <a:bodyPr/>
        <a:lstStyle/>
        <a:p>
          <a:r>
            <a:rPr lang="es-MX" sz="1600" smtClean="0">
              <a:solidFill>
                <a:srgbClr val="002060"/>
              </a:solidFill>
            </a:rPr>
            <a:t>Salud Ocupacional </a:t>
          </a:r>
          <a:endParaRPr lang="es-MX" sz="1600" dirty="0">
            <a:solidFill>
              <a:srgbClr val="002060"/>
            </a:solidFill>
          </a:endParaRPr>
        </a:p>
      </dgm:t>
    </dgm:pt>
    <dgm:pt modelId="{1614AE18-6EA2-4C0C-86F5-E324BC5BA600}" type="parTrans" cxnId="{69CFF27A-9946-4915-BA16-A3C27945C964}">
      <dgm:prSet/>
      <dgm:spPr/>
      <dgm:t>
        <a:bodyPr/>
        <a:lstStyle/>
        <a:p>
          <a:endParaRPr lang="es-MX" sz="1600">
            <a:solidFill>
              <a:srgbClr val="002060"/>
            </a:solidFill>
          </a:endParaRPr>
        </a:p>
      </dgm:t>
    </dgm:pt>
    <dgm:pt modelId="{0952B93A-01B5-4971-9FE6-1EBDF533227B}" type="sibTrans" cxnId="{69CFF27A-9946-4915-BA16-A3C27945C964}">
      <dgm:prSet/>
      <dgm:spPr/>
      <dgm:t>
        <a:bodyPr/>
        <a:lstStyle/>
        <a:p>
          <a:endParaRPr lang="es-MX" sz="1600">
            <a:solidFill>
              <a:srgbClr val="002060"/>
            </a:solidFill>
          </a:endParaRPr>
        </a:p>
      </dgm:t>
    </dgm:pt>
    <dgm:pt modelId="{456876C6-D8C7-49FB-862E-8A38D52F4439}" type="pres">
      <dgm:prSet presAssocID="{A49584AF-8DC2-4323-A047-E01C441A3DE4}" presName="Name0" presStyleCnt="0">
        <dgm:presLayoutVars>
          <dgm:chMax/>
          <dgm:chPref/>
          <dgm:dir/>
          <dgm:animLvl val="lvl"/>
        </dgm:presLayoutVars>
      </dgm:prSet>
      <dgm:spPr/>
      <dgm:t>
        <a:bodyPr/>
        <a:lstStyle/>
        <a:p>
          <a:endParaRPr lang="es-MX"/>
        </a:p>
      </dgm:t>
    </dgm:pt>
    <dgm:pt modelId="{8FDE8D05-859E-4B6B-B260-58F7D40C4969}" type="pres">
      <dgm:prSet presAssocID="{532E42FE-2323-497E-8065-90E64F21C334}" presName="composite" presStyleCnt="0"/>
      <dgm:spPr/>
    </dgm:pt>
    <dgm:pt modelId="{58774846-1EDD-4F56-8792-A4CC0053C1D6}" type="pres">
      <dgm:prSet presAssocID="{532E42FE-2323-497E-8065-90E64F21C334}" presName="Parent1" presStyleLbl="node1" presStyleIdx="0" presStyleCnt="6">
        <dgm:presLayoutVars>
          <dgm:chMax val="1"/>
          <dgm:chPref val="1"/>
          <dgm:bulletEnabled val="1"/>
        </dgm:presLayoutVars>
      </dgm:prSet>
      <dgm:spPr/>
      <dgm:t>
        <a:bodyPr/>
        <a:lstStyle/>
        <a:p>
          <a:endParaRPr lang="es-MX"/>
        </a:p>
      </dgm:t>
    </dgm:pt>
    <dgm:pt modelId="{DEDD5E74-E34E-4097-801E-D14423F9B84D}" type="pres">
      <dgm:prSet presAssocID="{532E42FE-2323-497E-8065-90E64F21C334}" presName="Childtext1" presStyleLbl="revTx" presStyleIdx="0" presStyleCnt="3">
        <dgm:presLayoutVars>
          <dgm:chMax val="0"/>
          <dgm:chPref val="0"/>
          <dgm:bulletEnabled val="1"/>
        </dgm:presLayoutVars>
      </dgm:prSet>
      <dgm:spPr/>
      <dgm:t>
        <a:bodyPr/>
        <a:lstStyle/>
        <a:p>
          <a:endParaRPr lang="es-MX"/>
        </a:p>
      </dgm:t>
    </dgm:pt>
    <dgm:pt modelId="{42C2D337-E2FD-48DB-B323-898EC4E2F323}" type="pres">
      <dgm:prSet presAssocID="{532E42FE-2323-497E-8065-90E64F21C334}" presName="BalanceSpacing" presStyleCnt="0"/>
      <dgm:spPr/>
    </dgm:pt>
    <dgm:pt modelId="{4AA785C0-1305-4671-8CA4-05A7BB636B90}" type="pres">
      <dgm:prSet presAssocID="{532E42FE-2323-497E-8065-90E64F21C334}" presName="BalanceSpacing1" presStyleCnt="0"/>
      <dgm:spPr/>
    </dgm:pt>
    <dgm:pt modelId="{82AFCA70-CF48-4D7A-9F9B-401A995EE622}" type="pres">
      <dgm:prSet presAssocID="{FF393451-3BD9-4C99-8F58-881EBFB9B015}" presName="Accent1Text" presStyleLbl="node1" presStyleIdx="1" presStyleCnt="6"/>
      <dgm:spPr/>
      <dgm:t>
        <a:bodyPr/>
        <a:lstStyle/>
        <a:p>
          <a:endParaRPr lang="es-MX"/>
        </a:p>
      </dgm:t>
    </dgm:pt>
    <dgm:pt modelId="{2C6147FC-A3F4-47ED-BBB2-6F9D15287ADA}" type="pres">
      <dgm:prSet presAssocID="{FF393451-3BD9-4C99-8F58-881EBFB9B015}" presName="spaceBetweenRectangles" presStyleCnt="0"/>
      <dgm:spPr/>
    </dgm:pt>
    <dgm:pt modelId="{138218D2-1376-42AE-8CD2-B3BEE3789BF1}" type="pres">
      <dgm:prSet presAssocID="{29C9D4EE-01AA-4B18-AA40-33A437882C19}" presName="composite" presStyleCnt="0"/>
      <dgm:spPr/>
    </dgm:pt>
    <dgm:pt modelId="{48ABE85B-71E6-4AE4-A9AA-B0A9EE911614}" type="pres">
      <dgm:prSet presAssocID="{29C9D4EE-01AA-4B18-AA40-33A437882C19}" presName="Parent1" presStyleLbl="node1" presStyleIdx="2" presStyleCnt="6">
        <dgm:presLayoutVars>
          <dgm:chMax val="1"/>
          <dgm:chPref val="1"/>
          <dgm:bulletEnabled val="1"/>
        </dgm:presLayoutVars>
      </dgm:prSet>
      <dgm:spPr/>
      <dgm:t>
        <a:bodyPr/>
        <a:lstStyle/>
        <a:p>
          <a:endParaRPr lang="es-MX"/>
        </a:p>
      </dgm:t>
    </dgm:pt>
    <dgm:pt modelId="{54E6346E-1C23-4BFA-AFF6-5B9F296203DC}" type="pres">
      <dgm:prSet presAssocID="{29C9D4EE-01AA-4B18-AA40-33A437882C19}" presName="Childtext1" presStyleLbl="revTx" presStyleIdx="1" presStyleCnt="3">
        <dgm:presLayoutVars>
          <dgm:chMax val="0"/>
          <dgm:chPref val="0"/>
          <dgm:bulletEnabled val="1"/>
        </dgm:presLayoutVars>
      </dgm:prSet>
      <dgm:spPr/>
      <dgm:t>
        <a:bodyPr/>
        <a:lstStyle/>
        <a:p>
          <a:endParaRPr lang="es-MX"/>
        </a:p>
      </dgm:t>
    </dgm:pt>
    <dgm:pt modelId="{41947D32-F24C-4D7B-A26C-497F52AD955F}" type="pres">
      <dgm:prSet presAssocID="{29C9D4EE-01AA-4B18-AA40-33A437882C19}" presName="BalanceSpacing" presStyleCnt="0"/>
      <dgm:spPr/>
    </dgm:pt>
    <dgm:pt modelId="{61D34C34-C1EE-4980-9866-A8BD97C17D34}" type="pres">
      <dgm:prSet presAssocID="{29C9D4EE-01AA-4B18-AA40-33A437882C19}" presName="BalanceSpacing1" presStyleCnt="0"/>
      <dgm:spPr/>
    </dgm:pt>
    <dgm:pt modelId="{972A2BB8-2FE6-4595-8D8A-1B1CC7E2BFDE}" type="pres">
      <dgm:prSet presAssocID="{E292A377-A063-4054-B56C-8FDA068351E8}" presName="Accent1Text" presStyleLbl="node1" presStyleIdx="3" presStyleCnt="6"/>
      <dgm:spPr/>
      <dgm:t>
        <a:bodyPr/>
        <a:lstStyle/>
        <a:p>
          <a:endParaRPr lang="es-MX"/>
        </a:p>
      </dgm:t>
    </dgm:pt>
    <dgm:pt modelId="{BA01E7EE-1702-4FD5-BAE8-BB12604EB556}" type="pres">
      <dgm:prSet presAssocID="{E292A377-A063-4054-B56C-8FDA068351E8}" presName="spaceBetweenRectangles" presStyleCnt="0"/>
      <dgm:spPr/>
    </dgm:pt>
    <dgm:pt modelId="{D860A980-463D-443F-82AD-956766C90DEE}" type="pres">
      <dgm:prSet presAssocID="{9DFC3EE9-0767-4B81-8453-6740292B60FC}" presName="composite" presStyleCnt="0"/>
      <dgm:spPr/>
    </dgm:pt>
    <dgm:pt modelId="{1AE5200A-E5B9-40DF-A57D-EED4AEDFC79F}" type="pres">
      <dgm:prSet presAssocID="{9DFC3EE9-0767-4B81-8453-6740292B60FC}" presName="Parent1" presStyleLbl="node1" presStyleIdx="4" presStyleCnt="6">
        <dgm:presLayoutVars>
          <dgm:chMax val="1"/>
          <dgm:chPref val="1"/>
          <dgm:bulletEnabled val="1"/>
        </dgm:presLayoutVars>
      </dgm:prSet>
      <dgm:spPr/>
      <dgm:t>
        <a:bodyPr/>
        <a:lstStyle/>
        <a:p>
          <a:endParaRPr lang="es-MX"/>
        </a:p>
      </dgm:t>
    </dgm:pt>
    <dgm:pt modelId="{19335E05-6931-4030-9DDE-CBAA9CD9C915}" type="pres">
      <dgm:prSet presAssocID="{9DFC3EE9-0767-4B81-8453-6740292B60FC}" presName="Childtext1" presStyleLbl="revTx" presStyleIdx="2" presStyleCnt="3">
        <dgm:presLayoutVars>
          <dgm:chMax val="0"/>
          <dgm:chPref val="0"/>
          <dgm:bulletEnabled val="1"/>
        </dgm:presLayoutVars>
      </dgm:prSet>
      <dgm:spPr/>
      <dgm:t>
        <a:bodyPr/>
        <a:lstStyle/>
        <a:p>
          <a:endParaRPr lang="es-MX"/>
        </a:p>
      </dgm:t>
    </dgm:pt>
    <dgm:pt modelId="{945F24D5-3FEE-42C9-BD9D-3F1E7BBB744B}" type="pres">
      <dgm:prSet presAssocID="{9DFC3EE9-0767-4B81-8453-6740292B60FC}" presName="BalanceSpacing" presStyleCnt="0"/>
      <dgm:spPr/>
    </dgm:pt>
    <dgm:pt modelId="{205907C9-2E7C-43B2-BBF5-C3AC2714D808}" type="pres">
      <dgm:prSet presAssocID="{9DFC3EE9-0767-4B81-8453-6740292B60FC}" presName="BalanceSpacing1" presStyleCnt="0"/>
      <dgm:spPr/>
    </dgm:pt>
    <dgm:pt modelId="{8D1ABE77-9153-44CD-9154-C9930DCB492A}" type="pres">
      <dgm:prSet presAssocID="{98F9F62A-D6F3-4907-866B-A4B2F49E13EF}" presName="Accent1Text" presStyleLbl="node1" presStyleIdx="5" presStyleCnt="6"/>
      <dgm:spPr/>
      <dgm:t>
        <a:bodyPr/>
        <a:lstStyle/>
        <a:p>
          <a:endParaRPr lang="es-MX"/>
        </a:p>
      </dgm:t>
    </dgm:pt>
  </dgm:ptLst>
  <dgm:cxnLst>
    <dgm:cxn modelId="{F943D558-F8D3-48E9-A5B6-5A685F4DBB7A}" type="presOf" srcId="{E292A377-A063-4054-B56C-8FDA068351E8}" destId="{972A2BB8-2FE6-4595-8D8A-1B1CC7E2BFDE}" srcOrd="0" destOrd="0" presId="urn:microsoft.com/office/officeart/2008/layout/AlternatingHexagons"/>
    <dgm:cxn modelId="{56F358EF-4B02-4C18-8B48-9041E72ACCE9}" type="presOf" srcId="{B099DEE9-FF4D-4A58-82DF-A0B864E6FE18}" destId="{DEDD5E74-E34E-4097-801E-D14423F9B84D}" srcOrd="0" destOrd="0" presId="urn:microsoft.com/office/officeart/2008/layout/AlternatingHexagons"/>
    <dgm:cxn modelId="{C3CAC4F7-1479-47BE-9A89-E0C3DB4ECACD}" srcId="{532E42FE-2323-497E-8065-90E64F21C334}" destId="{B099DEE9-FF4D-4A58-82DF-A0B864E6FE18}" srcOrd="0" destOrd="0" parTransId="{1CDE982C-807E-40A1-A52B-EFC0ADE44BAA}" sibTransId="{AAB6182D-13AB-403E-B76F-6DB4F9661D14}"/>
    <dgm:cxn modelId="{28A3ABEC-B4C2-45DA-8DBE-0E64CE4B2C4A}" srcId="{29C9D4EE-01AA-4B18-AA40-33A437882C19}" destId="{D2BB3EB8-58A8-4855-AAB9-4C7DF6D0340D}" srcOrd="0" destOrd="0" parTransId="{E6D8118E-5E63-4A12-BEF2-ABBE41D844B0}" sibTransId="{C561B23B-F77C-49B3-9E7C-4E91DC5E8048}"/>
    <dgm:cxn modelId="{69CFF27A-9946-4915-BA16-A3C27945C964}" srcId="{9DFC3EE9-0767-4B81-8453-6740292B60FC}" destId="{C0FB14F9-782F-453E-82CD-4166574A9906}" srcOrd="0" destOrd="0" parTransId="{1614AE18-6EA2-4C0C-86F5-E324BC5BA600}" sibTransId="{0952B93A-01B5-4971-9FE6-1EBDF533227B}"/>
    <dgm:cxn modelId="{B043F15B-5ED9-4098-8115-5CBFE34E22DF}" srcId="{A49584AF-8DC2-4323-A047-E01C441A3DE4}" destId="{9DFC3EE9-0767-4B81-8453-6740292B60FC}" srcOrd="2" destOrd="0" parTransId="{5CF59BBA-7D42-418E-B5EB-85F151633325}" sibTransId="{98F9F62A-D6F3-4907-866B-A4B2F49E13EF}"/>
    <dgm:cxn modelId="{A6EB1946-036C-4861-824D-02A54D20BB25}" type="presOf" srcId="{FF393451-3BD9-4C99-8F58-881EBFB9B015}" destId="{82AFCA70-CF48-4D7A-9F9B-401A995EE622}" srcOrd="0" destOrd="0" presId="urn:microsoft.com/office/officeart/2008/layout/AlternatingHexagons"/>
    <dgm:cxn modelId="{A02A8F80-8005-4F80-9C6F-7D8C96F65E74}" type="presOf" srcId="{C0FB14F9-782F-453E-82CD-4166574A9906}" destId="{19335E05-6931-4030-9DDE-CBAA9CD9C915}" srcOrd="0" destOrd="0" presId="urn:microsoft.com/office/officeart/2008/layout/AlternatingHexagons"/>
    <dgm:cxn modelId="{8A62C5E2-79C0-4CD4-8172-0E508E2040F9}" type="presOf" srcId="{29C9D4EE-01AA-4B18-AA40-33A437882C19}" destId="{48ABE85B-71E6-4AE4-A9AA-B0A9EE911614}" srcOrd="0" destOrd="0" presId="urn:microsoft.com/office/officeart/2008/layout/AlternatingHexagons"/>
    <dgm:cxn modelId="{AE2FAD47-8719-4A53-8F26-D07FC8B4065D}" type="presOf" srcId="{D2BB3EB8-58A8-4855-AAB9-4C7DF6D0340D}" destId="{54E6346E-1C23-4BFA-AFF6-5B9F296203DC}" srcOrd="0" destOrd="0" presId="urn:microsoft.com/office/officeart/2008/layout/AlternatingHexagons"/>
    <dgm:cxn modelId="{62C27E77-4FDE-4092-B8B3-ED7DD8C1F9B5}" srcId="{A49584AF-8DC2-4323-A047-E01C441A3DE4}" destId="{532E42FE-2323-497E-8065-90E64F21C334}" srcOrd="0" destOrd="0" parTransId="{2C034F74-2C5D-46F6-9655-69A0CB3B7FBD}" sibTransId="{FF393451-3BD9-4C99-8F58-881EBFB9B015}"/>
    <dgm:cxn modelId="{320542C9-5D5E-449C-AB4C-01DCE15A60EF}" type="presOf" srcId="{98F9F62A-D6F3-4907-866B-A4B2F49E13EF}" destId="{8D1ABE77-9153-44CD-9154-C9930DCB492A}" srcOrd="0" destOrd="0" presId="urn:microsoft.com/office/officeart/2008/layout/AlternatingHexagons"/>
    <dgm:cxn modelId="{FDA9099B-DCC5-4D8A-9540-023C7496B6F3}" srcId="{A49584AF-8DC2-4323-A047-E01C441A3DE4}" destId="{29C9D4EE-01AA-4B18-AA40-33A437882C19}" srcOrd="1" destOrd="0" parTransId="{A130D4E8-11A8-4F4D-86B8-39B7A6B36D00}" sibTransId="{E292A377-A063-4054-B56C-8FDA068351E8}"/>
    <dgm:cxn modelId="{665D341C-2648-42EF-8725-E584AFB4DA3E}" type="presOf" srcId="{A49584AF-8DC2-4323-A047-E01C441A3DE4}" destId="{456876C6-D8C7-49FB-862E-8A38D52F4439}" srcOrd="0" destOrd="0" presId="urn:microsoft.com/office/officeart/2008/layout/AlternatingHexagons"/>
    <dgm:cxn modelId="{DBBA1439-9567-4A25-B63E-1C9BE74F455B}" type="presOf" srcId="{9DFC3EE9-0767-4B81-8453-6740292B60FC}" destId="{1AE5200A-E5B9-40DF-A57D-EED4AEDFC79F}" srcOrd="0" destOrd="0" presId="urn:microsoft.com/office/officeart/2008/layout/AlternatingHexagons"/>
    <dgm:cxn modelId="{6D51913F-AF09-4BAE-951A-EDA15ADD9000}" type="presOf" srcId="{532E42FE-2323-497E-8065-90E64F21C334}" destId="{58774846-1EDD-4F56-8792-A4CC0053C1D6}" srcOrd="0" destOrd="0" presId="urn:microsoft.com/office/officeart/2008/layout/AlternatingHexagons"/>
    <dgm:cxn modelId="{8BAA2687-D536-41A2-BCBE-078E30B2E64C}" type="presParOf" srcId="{456876C6-D8C7-49FB-862E-8A38D52F4439}" destId="{8FDE8D05-859E-4B6B-B260-58F7D40C4969}" srcOrd="0" destOrd="0" presId="urn:microsoft.com/office/officeart/2008/layout/AlternatingHexagons"/>
    <dgm:cxn modelId="{A2921304-7150-46DF-B712-B06BFD0F4F69}" type="presParOf" srcId="{8FDE8D05-859E-4B6B-B260-58F7D40C4969}" destId="{58774846-1EDD-4F56-8792-A4CC0053C1D6}" srcOrd="0" destOrd="0" presId="urn:microsoft.com/office/officeart/2008/layout/AlternatingHexagons"/>
    <dgm:cxn modelId="{F6B45ADE-18BC-4362-82B7-AFFE92D248E8}" type="presParOf" srcId="{8FDE8D05-859E-4B6B-B260-58F7D40C4969}" destId="{DEDD5E74-E34E-4097-801E-D14423F9B84D}" srcOrd="1" destOrd="0" presId="urn:microsoft.com/office/officeart/2008/layout/AlternatingHexagons"/>
    <dgm:cxn modelId="{E82222B0-1B0D-4CFC-B14F-86369F851BC7}" type="presParOf" srcId="{8FDE8D05-859E-4B6B-B260-58F7D40C4969}" destId="{42C2D337-E2FD-48DB-B323-898EC4E2F323}" srcOrd="2" destOrd="0" presId="urn:microsoft.com/office/officeart/2008/layout/AlternatingHexagons"/>
    <dgm:cxn modelId="{8F5976A2-BA29-4AC2-94C7-50BB748E4269}" type="presParOf" srcId="{8FDE8D05-859E-4B6B-B260-58F7D40C4969}" destId="{4AA785C0-1305-4671-8CA4-05A7BB636B90}" srcOrd="3" destOrd="0" presId="urn:microsoft.com/office/officeart/2008/layout/AlternatingHexagons"/>
    <dgm:cxn modelId="{1B497646-02FA-4D29-A6B4-9462C03BB93A}" type="presParOf" srcId="{8FDE8D05-859E-4B6B-B260-58F7D40C4969}" destId="{82AFCA70-CF48-4D7A-9F9B-401A995EE622}" srcOrd="4" destOrd="0" presId="urn:microsoft.com/office/officeart/2008/layout/AlternatingHexagons"/>
    <dgm:cxn modelId="{1242C9F5-6DEA-4819-B01C-3EDC5EF29550}" type="presParOf" srcId="{456876C6-D8C7-49FB-862E-8A38D52F4439}" destId="{2C6147FC-A3F4-47ED-BBB2-6F9D15287ADA}" srcOrd="1" destOrd="0" presId="urn:microsoft.com/office/officeart/2008/layout/AlternatingHexagons"/>
    <dgm:cxn modelId="{762697AB-8FDD-4961-A7F7-B379B514817E}" type="presParOf" srcId="{456876C6-D8C7-49FB-862E-8A38D52F4439}" destId="{138218D2-1376-42AE-8CD2-B3BEE3789BF1}" srcOrd="2" destOrd="0" presId="urn:microsoft.com/office/officeart/2008/layout/AlternatingHexagons"/>
    <dgm:cxn modelId="{DA5065FB-41AF-4DCF-80EF-CF9429D8BD4F}" type="presParOf" srcId="{138218D2-1376-42AE-8CD2-B3BEE3789BF1}" destId="{48ABE85B-71E6-4AE4-A9AA-B0A9EE911614}" srcOrd="0" destOrd="0" presId="urn:microsoft.com/office/officeart/2008/layout/AlternatingHexagons"/>
    <dgm:cxn modelId="{B3DA1D0E-789F-4433-9DD7-A0F5F7D99CA9}" type="presParOf" srcId="{138218D2-1376-42AE-8CD2-B3BEE3789BF1}" destId="{54E6346E-1C23-4BFA-AFF6-5B9F296203DC}" srcOrd="1" destOrd="0" presId="urn:microsoft.com/office/officeart/2008/layout/AlternatingHexagons"/>
    <dgm:cxn modelId="{4A9EDE65-607A-4B38-A4A2-FFBD81F85D5C}" type="presParOf" srcId="{138218D2-1376-42AE-8CD2-B3BEE3789BF1}" destId="{41947D32-F24C-4D7B-A26C-497F52AD955F}" srcOrd="2" destOrd="0" presId="urn:microsoft.com/office/officeart/2008/layout/AlternatingHexagons"/>
    <dgm:cxn modelId="{51CE714C-BBAD-4901-866A-2906771CFBAB}" type="presParOf" srcId="{138218D2-1376-42AE-8CD2-B3BEE3789BF1}" destId="{61D34C34-C1EE-4980-9866-A8BD97C17D34}" srcOrd="3" destOrd="0" presId="urn:microsoft.com/office/officeart/2008/layout/AlternatingHexagons"/>
    <dgm:cxn modelId="{F7A60E62-14CB-4098-A0A6-20A12EC75B31}" type="presParOf" srcId="{138218D2-1376-42AE-8CD2-B3BEE3789BF1}" destId="{972A2BB8-2FE6-4595-8D8A-1B1CC7E2BFDE}" srcOrd="4" destOrd="0" presId="urn:microsoft.com/office/officeart/2008/layout/AlternatingHexagons"/>
    <dgm:cxn modelId="{C467E000-B238-449A-998A-16C9FFA8CD16}" type="presParOf" srcId="{456876C6-D8C7-49FB-862E-8A38D52F4439}" destId="{BA01E7EE-1702-4FD5-BAE8-BB12604EB556}" srcOrd="3" destOrd="0" presId="urn:microsoft.com/office/officeart/2008/layout/AlternatingHexagons"/>
    <dgm:cxn modelId="{709F9C16-8B86-4425-AAA7-845578C40944}" type="presParOf" srcId="{456876C6-D8C7-49FB-862E-8A38D52F4439}" destId="{D860A980-463D-443F-82AD-956766C90DEE}" srcOrd="4" destOrd="0" presId="urn:microsoft.com/office/officeart/2008/layout/AlternatingHexagons"/>
    <dgm:cxn modelId="{D20A9B45-2299-4477-B5E2-68A91432C525}" type="presParOf" srcId="{D860A980-463D-443F-82AD-956766C90DEE}" destId="{1AE5200A-E5B9-40DF-A57D-EED4AEDFC79F}" srcOrd="0" destOrd="0" presId="urn:microsoft.com/office/officeart/2008/layout/AlternatingHexagons"/>
    <dgm:cxn modelId="{4116CC0E-AF31-4783-BF0F-8FCF983DCD88}" type="presParOf" srcId="{D860A980-463D-443F-82AD-956766C90DEE}" destId="{19335E05-6931-4030-9DDE-CBAA9CD9C915}" srcOrd="1" destOrd="0" presId="urn:microsoft.com/office/officeart/2008/layout/AlternatingHexagons"/>
    <dgm:cxn modelId="{ADF815C7-350E-48BC-881E-8B098CD4326D}" type="presParOf" srcId="{D860A980-463D-443F-82AD-956766C90DEE}" destId="{945F24D5-3FEE-42C9-BD9D-3F1E7BBB744B}" srcOrd="2" destOrd="0" presId="urn:microsoft.com/office/officeart/2008/layout/AlternatingHexagons"/>
    <dgm:cxn modelId="{13726F1E-8074-4E04-BBA2-15FE72F8F15F}" type="presParOf" srcId="{D860A980-463D-443F-82AD-956766C90DEE}" destId="{205907C9-2E7C-43B2-BBF5-C3AC2714D808}" srcOrd="3" destOrd="0" presId="urn:microsoft.com/office/officeart/2008/layout/AlternatingHexagons"/>
    <dgm:cxn modelId="{A9BDE0A6-E5FC-4370-84E6-E4705DBB42A5}" type="presParOf" srcId="{D860A980-463D-443F-82AD-956766C90DEE}" destId="{8D1ABE77-9153-44CD-9154-C9930DCB492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C370D-E77F-49CD-A7D5-9F5129DDB350}" type="doc">
      <dgm:prSet loTypeId="urn:microsoft.com/office/officeart/2005/8/layout/pList2" loCatId="list" qsTypeId="urn:microsoft.com/office/officeart/2005/8/quickstyle/simple1" qsCatId="simple" csTypeId="urn:microsoft.com/office/officeart/2005/8/colors/accent1_2" csCatId="accent1" phldr="1"/>
      <dgm:spPr/>
    </dgm:pt>
    <dgm:pt modelId="{BBFE423E-052A-40DD-B82E-6184E282E7B3}">
      <dgm:prSet phldrT="[Texto]" custT="1"/>
      <dgm:spPr/>
      <dgm:t>
        <a:bodyPr/>
        <a:lstStyle/>
        <a:p>
          <a:pPr algn="l"/>
          <a:r>
            <a:rPr lang="es-EC" sz="1600" smtClean="0">
              <a:solidFill>
                <a:schemeClr val="tx1"/>
              </a:solidFill>
            </a:rPr>
            <a:t>Ejinpro Cía.. Ltda., contrata a más personal del género masculino</a:t>
          </a:r>
          <a:endParaRPr lang="es-MX" sz="1600" dirty="0">
            <a:solidFill>
              <a:schemeClr val="tx1"/>
            </a:solidFill>
          </a:endParaRPr>
        </a:p>
      </dgm:t>
    </dgm:pt>
    <dgm:pt modelId="{74D79F3E-46AA-4725-AB02-C662083D0BC0}" type="parTrans" cxnId="{D2926EC3-30C3-4B7B-A590-66E35F32823B}">
      <dgm:prSet/>
      <dgm:spPr/>
      <dgm:t>
        <a:bodyPr/>
        <a:lstStyle/>
        <a:p>
          <a:endParaRPr lang="es-MX"/>
        </a:p>
      </dgm:t>
    </dgm:pt>
    <dgm:pt modelId="{44E11E0A-C4F5-49BF-A8BA-1313333DB616}" type="sibTrans" cxnId="{D2926EC3-30C3-4B7B-A590-66E35F32823B}">
      <dgm:prSet/>
      <dgm:spPr/>
      <dgm:t>
        <a:bodyPr/>
        <a:lstStyle/>
        <a:p>
          <a:endParaRPr lang="es-MX"/>
        </a:p>
      </dgm:t>
    </dgm:pt>
    <dgm:pt modelId="{EF272C13-B935-4CAC-B7D5-AD104618BB88}">
      <dgm:prSet phldrT="[Texto]" custT="1"/>
      <dgm:spPr/>
      <dgm:t>
        <a:bodyPr/>
        <a:lstStyle/>
        <a:p>
          <a:pPr algn="l"/>
          <a:r>
            <a:rPr lang="es-EC" sz="1400" smtClean="0">
              <a:solidFill>
                <a:schemeClr val="tx1"/>
              </a:solidFill>
            </a:rPr>
            <a:t>La perspectiva del trabajador frente al ambiente de trabajo señala que es adecuado, revela la satisfacción del trabajador en su sitio de trabajo, permitiendo desarrollar sus habilidades, puesto que  la empresa  brinda la oportunidad de aprender y crecer profesionalmente,</a:t>
          </a:r>
          <a:endParaRPr lang="es-MX" sz="1400" dirty="0">
            <a:solidFill>
              <a:schemeClr val="tx1"/>
            </a:solidFill>
          </a:endParaRPr>
        </a:p>
      </dgm:t>
    </dgm:pt>
    <dgm:pt modelId="{2B1B96DB-AA6F-4D35-8E35-1BFCBAFF9D5A}" type="parTrans" cxnId="{576DB54D-A9C4-4076-81A0-081D7FFC3FAB}">
      <dgm:prSet/>
      <dgm:spPr/>
      <dgm:t>
        <a:bodyPr/>
        <a:lstStyle/>
        <a:p>
          <a:endParaRPr lang="es-MX"/>
        </a:p>
      </dgm:t>
    </dgm:pt>
    <dgm:pt modelId="{A911A8D6-66D1-44B7-B3C2-DA3373591022}" type="sibTrans" cxnId="{576DB54D-A9C4-4076-81A0-081D7FFC3FAB}">
      <dgm:prSet/>
      <dgm:spPr/>
      <dgm:t>
        <a:bodyPr/>
        <a:lstStyle/>
        <a:p>
          <a:endParaRPr lang="es-MX"/>
        </a:p>
      </dgm:t>
    </dgm:pt>
    <dgm:pt modelId="{259D917A-B598-4C76-A551-BE839C19D7B3}">
      <dgm:prSet phldrT="[Texto]" custT="1"/>
      <dgm:spPr/>
      <dgm:t>
        <a:bodyPr/>
        <a:lstStyle/>
        <a:p>
          <a:pPr algn="l"/>
          <a:r>
            <a:rPr lang="es-EC" sz="1400" smtClean="0">
              <a:solidFill>
                <a:schemeClr val="tx1"/>
              </a:solidFill>
            </a:rPr>
            <a:t>El personal conoce la filosofía de la empresa esto permite determinar el compromiso que tiene frente al crecimiento de la empresa.</a:t>
          </a:r>
          <a:endParaRPr lang="es-MX" sz="1400" dirty="0">
            <a:solidFill>
              <a:schemeClr val="tx1"/>
            </a:solidFill>
          </a:endParaRPr>
        </a:p>
      </dgm:t>
    </dgm:pt>
    <dgm:pt modelId="{45898148-3983-4B5A-9A3B-DFFB023347D0}" type="parTrans" cxnId="{2D44B67D-D11B-4626-B6EA-9CE27348D14C}">
      <dgm:prSet/>
      <dgm:spPr/>
      <dgm:t>
        <a:bodyPr/>
        <a:lstStyle/>
        <a:p>
          <a:endParaRPr lang="es-MX"/>
        </a:p>
      </dgm:t>
    </dgm:pt>
    <dgm:pt modelId="{FCCC00B7-7A16-4210-BA26-87819D251E0E}" type="sibTrans" cxnId="{2D44B67D-D11B-4626-B6EA-9CE27348D14C}">
      <dgm:prSet/>
      <dgm:spPr/>
      <dgm:t>
        <a:bodyPr/>
        <a:lstStyle/>
        <a:p>
          <a:endParaRPr lang="es-MX"/>
        </a:p>
      </dgm:t>
    </dgm:pt>
    <dgm:pt modelId="{3F6E99F7-334B-419E-A136-8F13BDC6D759}" type="pres">
      <dgm:prSet presAssocID="{6FEC370D-E77F-49CD-A7D5-9F5129DDB350}" presName="Name0" presStyleCnt="0">
        <dgm:presLayoutVars>
          <dgm:dir/>
          <dgm:resizeHandles val="exact"/>
        </dgm:presLayoutVars>
      </dgm:prSet>
      <dgm:spPr/>
    </dgm:pt>
    <dgm:pt modelId="{D4F57620-F7EC-4D4C-9F96-D5F2D1613A8D}" type="pres">
      <dgm:prSet presAssocID="{6FEC370D-E77F-49CD-A7D5-9F5129DDB350}" presName="bkgdShp" presStyleLbl="alignAccFollowNode1" presStyleIdx="0" presStyleCnt="1"/>
      <dgm:spPr/>
    </dgm:pt>
    <dgm:pt modelId="{AD8CAEAD-B03E-4695-9D95-B951BEBA90E1}" type="pres">
      <dgm:prSet presAssocID="{6FEC370D-E77F-49CD-A7D5-9F5129DDB350}" presName="linComp" presStyleCnt="0"/>
      <dgm:spPr/>
    </dgm:pt>
    <dgm:pt modelId="{E4CC984F-F55D-46A6-91B4-3F93970A3299}" type="pres">
      <dgm:prSet presAssocID="{BBFE423E-052A-40DD-B82E-6184E282E7B3}" presName="compNode" presStyleCnt="0"/>
      <dgm:spPr/>
    </dgm:pt>
    <dgm:pt modelId="{05F39DC7-D194-4706-81FA-9FB39FB241FD}" type="pres">
      <dgm:prSet presAssocID="{BBFE423E-052A-40DD-B82E-6184E282E7B3}" presName="node" presStyleLbl="node1" presStyleIdx="0" presStyleCnt="3">
        <dgm:presLayoutVars>
          <dgm:bulletEnabled val="1"/>
        </dgm:presLayoutVars>
      </dgm:prSet>
      <dgm:spPr/>
      <dgm:t>
        <a:bodyPr/>
        <a:lstStyle/>
        <a:p>
          <a:endParaRPr lang="es-MX"/>
        </a:p>
      </dgm:t>
    </dgm:pt>
    <dgm:pt modelId="{2A938A4C-E9A7-4523-95DD-A14D08094342}" type="pres">
      <dgm:prSet presAssocID="{BBFE423E-052A-40DD-B82E-6184E282E7B3}" presName="invisiNode" presStyleLbl="node1" presStyleIdx="0" presStyleCnt="3"/>
      <dgm:spPr/>
    </dgm:pt>
    <dgm:pt modelId="{9EC4E760-89E2-4548-B028-98ADAC4A9D92}" type="pres">
      <dgm:prSet presAssocID="{BBFE423E-052A-40DD-B82E-6184E282E7B3}" presName="imagNode" presStyleLbl="fgImgPlace1" presStyleIdx="0" presStyleCnt="3"/>
      <dgm:spPr>
        <a:blipFill rotWithShape="1">
          <a:blip xmlns:r="http://schemas.openxmlformats.org/officeDocument/2006/relationships" r:embed="rId1"/>
          <a:stretch>
            <a:fillRect/>
          </a:stretch>
        </a:blipFill>
      </dgm:spPr>
    </dgm:pt>
    <dgm:pt modelId="{F7CCC07F-9B17-4BB4-921C-572C2514BA43}" type="pres">
      <dgm:prSet presAssocID="{44E11E0A-C4F5-49BF-A8BA-1313333DB616}" presName="sibTrans" presStyleLbl="sibTrans2D1" presStyleIdx="0" presStyleCnt="0"/>
      <dgm:spPr/>
      <dgm:t>
        <a:bodyPr/>
        <a:lstStyle/>
        <a:p>
          <a:endParaRPr lang="es-MX"/>
        </a:p>
      </dgm:t>
    </dgm:pt>
    <dgm:pt modelId="{CA47CA58-ACEA-4EAB-A696-A0C58A8EDF90}" type="pres">
      <dgm:prSet presAssocID="{EF272C13-B935-4CAC-B7D5-AD104618BB88}" presName="compNode" presStyleCnt="0"/>
      <dgm:spPr/>
    </dgm:pt>
    <dgm:pt modelId="{A3992124-78F0-4E38-B2F8-F868EB0BCF68}" type="pres">
      <dgm:prSet presAssocID="{EF272C13-B935-4CAC-B7D5-AD104618BB88}" presName="node" presStyleLbl="node1" presStyleIdx="1" presStyleCnt="3">
        <dgm:presLayoutVars>
          <dgm:bulletEnabled val="1"/>
        </dgm:presLayoutVars>
      </dgm:prSet>
      <dgm:spPr/>
      <dgm:t>
        <a:bodyPr/>
        <a:lstStyle/>
        <a:p>
          <a:endParaRPr lang="es-MX"/>
        </a:p>
      </dgm:t>
    </dgm:pt>
    <dgm:pt modelId="{E2A6DC67-C3E2-4980-8831-AA03363EAC96}" type="pres">
      <dgm:prSet presAssocID="{EF272C13-B935-4CAC-B7D5-AD104618BB88}" presName="invisiNode" presStyleLbl="node1" presStyleIdx="1" presStyleCnt="3"/>
      <dgm:spPr/>
    </dgm:pt>
    <dgm:pt modelId="{C6D07055-B9D2-4E64-B2C5-22016286AA82}" type="pres">
      <dgm:prSet presAssocID="{EF272C13-B935-4CAC-B7D5-AD104618BB88}" presName="imagNode" presStyleLbl="fgImgPlace1" presStyleIdx="1" presStyleCnt="3"/>
      <dgm:spPr>
        <a:blipFill rotWithShape="1">
          <a:blip xmlns:r="http://schemas.openxmlformats.org/officeDocument/2006/relationships" r:embed="rId2"/>
          <a:stretch>
            <a:fillRect/>
          </a:stretch>
        </a:blipFill>
      </dgm:spPr>
    </dgm:pt>
    <dgm:pt modelId="{1A8AB621-7C1D-4DA2-BF18-219108D976F2}" type="pres">
      <dgm:prSet presAssocID="{A911A8D6-66D1-44B7-B3C2-DA3373591022}" presName="sibTrans" presStyleLbl="sibTrans2D1" presStyleIdx="0" presStyleCnt="0"/>
      <dgm:spPr/>
      <dgm:t>
        <a:bodyPr/>
        <a:lstStyle/>
        <a:p>
          <a:endParaRPr lang="es-MX"/>
        </a:p>
      </dgm:t>
    </dgm:pt>
    <dgm:pt modelId="{1926142A-FC66-4805-858B-7957C2DCC04F}" type="pres">
      <dgm:prSet presAssocID="{259D917A-B598-4C76-A551-BE839C19D7B3}" presName="compNode" presStyleCnt="0"/>
      <dgm:spPr/>
    </dgm:pt>
    <dgm:pt modelId="{1C1B3DA0-40E4-43ED-81D9-335364EF4385}" type="pres">
      <dgm:prSet presAssocID="{259D917A-B598-4C76-A551-BE839C19D7B3}" presName="node" presStyleLbl="node1" presStyleIdx="2" presStyleCnt="3">
        <dgm:presLayoutVars>
          <dgm:bulletEnabled val="1"/>
        </dgm:presLayoutVars>
      </dgm:prSet>
      <dgm:spPr/>
      <dgm:t>
        <a:bodyPr/>
        <a:lstStyle/>
        <a:p>
          <a:endParaRPr lang="es-MX"/>
        </a:p>
      </dgm:t>
    </dgm:pt>
    <dgm:pt modelId="{D1390129-0CC4-48EA-B045-2C617EF53655}" type="pres">
      <dgm:prSet presAssocID="{259D917A-B598-4C76-A551-BE839C19D7B3}" presName="invisiNode" presStyleLbl="node1" presStyleIdx="2" presStyleCnt="3"/>
      <dgm:spPr/>
    </dgm:pt>
    <dgm:pt modelId="{5F4801B0-32D1-463C-A44B-9318F9A6D26E}" type="pres">
      <dgm:prSet presAssocID="{259D917A-B598-4C76-A551-BE839C19D7B3}" presName="imagNode" presStyleLbl="fgImgPlace1" presStyleIdx="2" presStyleCnt="3"/>
      <dgm:spPr>
        <a:blipFill rotWithShape="1">
          <a:blip xmlns:r="http://schemas.openxmlformats.org/officeDocument/2006/relationships" r:embed="rId3"/>
          <a:stretch>
            <a:fillRect/>
          </a:stretch>
        </a:blipFill>
      </dgm:spPr>
    </dgm:pt>
  </dgm:ptLst>
  <dgm:cxnLst>
    <dgm:cxn modelId="{33E8888E-DF50-47D3-9ABB-840B5A0AB9D5}" type="presOf" srcId="{BBFE423E-052A-40DD-B82E-6184E282E7B3}" destId="{05F39DC7-D194-4706-81FA-9FB39FB241FD}" srcOrd="0" destOrd="0" presId="urn:microsoft.com/office/officeart/2005/8/layout/pList2"/>
    <dgm:cxn modelId="{576DB54D-A9C4-4076-81A0-081D7FFC3FAB}" srcId="{6FEC370D-E77F-49CD-A7D5-9F5129DDB350}" destId="{EF272C13-B935-4CAC-B7D5-AD104618BB88}" srcOrd="1" destOrd="0" parTransId="{2B1B96DB-AA6F-4D35-8E35-1BFCBAFF9D5A}" sibTransId="{A911A8D6-66D1-44B7-B3C2-DA3373591022}"/>
    <dgm:cxn modelId="{2D44B67D-D11B-4626-B6EA-9CE27348D14C}" srcId="{6FEC370D-E77F-49CD-A7D5-9F5129DDB350}" destId="{259D917A-B598-4C76-A551-BE839C19D7B3}" srcOrd="2" destOrd="0" parTransId="{45898148-3983-4B5A-9A3B-DFFB023347D0}" sibTransId="{FCCC00B7-7A16-4210-BA26-87819D251E0E}"/>
    <dgm:cxn modelId="{5CDD8F78-ECF8-4120-8F24-EC4EFBF97DD4}" type="presOf" srcId="{A911A8D6-66D1-44B7-B3C2-DA3373591022}" destId="{1A8AB621-7C1D-4DA2-BF18-219108D976F2}" srcOrd="0" destOrd="0" presId="urn:microsoft.com/office/officeart/2005/8/layout/pList2"/>
    <dgm:cxn modelId="{7BB2F3BF-45F1-4A55-B7EA-9CC854EB19EC}" type="presOf" srcId="{44E11E0A-C4F5-49BF-A8BA-1313333DB616}" destId="{F7CCC07F-9B17-4BB4-921C-572C2514BA43}" srcOrd="0" destOrd="0" presId="urn:microsoft.com/office/officeart/2005/8/layout/pList2"/>
    <dgm:cxn modelId="{8243D827-8449-4847-8799-9C40FDBB2F6F}" type="presOf" srcId="{259D917A-B598-4C76-A551-BE839C19D7B3}" destId="{1C1B3DA0-40E4-43ED-81D9-335364EF4385}" srcOrd="0" destOrd="0" presId="urn:microsoft.com/office/officeart/2005/8/layout/pList2"/>
    <dgm:cxn modelId="{84741A26-67BD-4879-92EF-7D904337938A}" type="presOf" srcId="{EF272C13-B935-4CAC-B7D5-AD104618BB88}" destId="{A3992124-78F0-4E38-B2F8-F868EB0BCF68}" srcOrd="0" destOrd="0" presId="urn:microsoft.com/office/officeart/2005/8/layout/pList2"/>
    <dgm:cxn modelId="{D2926EC3-30C3-4B7B-A590-66E35F32823B}" srcId="{6FEC370D-E77F-49CD-A7D5-9F5129DDB350}" destId="{BBFE423E-052A-40DD-B82E-6184E282E7B3}" srcOrd="0" destOrd="0" parTransId="{74D79F3E-46AA-4725-AB02-C662083D0BC0}" sibTransId="{44E11E0A-C4F5-49BF-A8BA-1313333DB616}"/>
    <dgm:cxn modelId="{238A3025-82F8-43BE-9F60-38C9D0FB4AE1}" type="presOf" srcId="{6FEC370D-E77F-49CD-A7D5-9F5129DDB350}" destId="{3F6E99F7-334B-419E-A136-8F13BDC6D759}" srcOrd="0" destOrd="0" presId="urn:microsoft.com/office/officeart/2005/8/layout/pList2"/>
    <dgm:cxn modelId="{84B7711F-36EF-46BF-A400-D7CAAD296F4E}" type="presParOf" srcId="{3F6E99F7-334B-419E-A136-8F13BDC6D759}" destId="{D4F57620-F7EC-4D4C-9F96-D5F2D1613A8D}" srcOrd="0" destOrd="0" presId="urn:microsoft.com/office/officeart/2005/8/layout/pList2"/>
    <dgm:cxn modelId="{06A1ED5D-1BC3-4505-8D78-A2FCDF915C5E}" type="presParOf" srcId="{3F6E99F7-334B-419E-A136-8F13BDC6D759}" destId="{AD8CAEAD-B03E-4695-9D95-B951BEBA90E1}" srcOrd="1" destOrd="0" presId="urn:microsoft.com/office/officeart/2005/8/layout/pList2"/>
    <dgm:cxn modelId="{06D40099-8ECA-4CCC-9BDE-215DE46D43E4}" type="presParOf" srcId="{AD8CAEAD-B03E-4695-9D95-B951BEBA90E1}" destId="{E4CC984F-F55D-46A6-91B4-3F93970A3299}" srcOrd="0" destOrd="0" presId="urn:microsoft.com/office/officeart/2005/8/layout/pList2"/>
    <dgm:cxn modelId="{C8EA56B7-1E8C-4055-A062-01A003A73E0A}" type="presParOf" srcId="{E4CC984F-F55D-46A6-91B4-3F93970A3299}" destId="{05F39DC7-D194-4706-81FA-9FB39FB241FD}" srcOrd="0" destOrd="0" presId="urn:microsoft.com/office/officeart/2005/8/layout/pList2"/>
    <dgm:cxn modelId="{1C24E82A-8E4F-426B-B7DE-6AB8527F7998}" type="presParOf" srcId="{E4CC984F-F55D-46A6-91B4-3F93970A3299}" destId="{2A938A4C-E9A7-4523-95DD-A14D08094342}" srcOrd="1" destOrd="0" presId="urn:microsoft.com/office/officeart/2005/8/layout/pList2"/>
    <dgm:cxn modelId="{0B3DDC2E-DF77-4D6E-ABE1-AA69D286045B}" type="presParOf" srcId="{E4CC984F-F55D-46A6-91B4-3F93970A3299}" destId="{9EC4E760-89E2-4548-B028-98ADAC4A9D92}" srcOrd="2" destOrd="0" presId="urn:microsoft.com/office/officeart/2005/8/layout/pList2"/>
    <dgm:cxn modelId="{A895AFAC-3B47-4445-A616-BD454801210C}" type="presParOf" srcId="{AD8CAEAD-B03E-4695-9D95-B951BEBA90E1}" destId="{F7CCC07F-9B17-4BB4-921C-572C2514BA43}" srcOrd="1" destOrd="0" presId="urn:microsoft.com/office/officeart/2005/8/layout/pList2"/>
    <dgm:cxn modelId="{BC48937B-0A31-4175-8EEA-440B2A7906EA}" type="presParOf" srcId="{AD8CAEAD-B03E-4695-9D95-B951BEBA90E1}" destId="{CA47CA58-ACEA-4EAB-A696-A0C58A8EDF90}" srcOrd="2" destOrd="0" presId="urn:microsoft.com/office/officeart/2005/8/layout/pList2"/>
    <dgm:cxn modelId="{3CD35B11-9F1E-4A7F-8B48-942E84E2E3F2}" type="presParOf" srcId="{CA47CA58-ACEA-4EAB-A696-A0C58A8EDF90}" destId="{A3992124-78F0-4E38-B2F8-F868EB0BCF68}" srcOrd="0" destOrd="0" presId="urn:microsoft.com/office/officeart/2005/8/layout/pList2"/>
    <dgm:cxn modelId="{2BA2B04E-65E4-4061-9D34-F0E0B204BACD}" type="presParOf" srcId="{CA47CA58-ACEA-4EAB-A696-A0C58A8EDF90}" destId="{E2A6DC67-C3E2-4980-8831-AA03363EAC96}" srcOrd="1" destOrd="0" presId="urn:microsoft.com/office/officeart/2005/8/layout/pList2"/>
    <dgm:cxn modelId="{C0D5E2BC-F34A-4C34-8F2D-F86F38FAB9F2}" type="presParOf" srcId="{CA47CA58-ACEA-4EAB-A696-A0C58A8EDF90}" destId="{C6D07055-B9D2-4E64-B2C5-22016286AA82}" srcOrd="2" destOrd="0" presId="urn:microsoft.com/office/officeart/2005/8/layout/pList2"/>
    <dgm:cxn modelId="{8918FBD0-BB63-47E7-A090-D1A73B0BD165}" type="presParOf" srcId="{AD8CAEAD-B03E-4695-9D95-B951BEBA90E1}" destId="{1A8AB621-7C1D-4DA2-BF18-219108D976F2}" srcOrd="3" destOrd="0" presId="urn:microsoft.com/office/officeart/2005/8/layout/pList2"/>
    <dgm:cxn modelId="{7CFB71DC-1F12-4D74-B39D-5658888C9850}" type="presParOf" srcId="{AD8CAEAD-B03E-4695-9D95-B951BEBA90E1}" destId="{1926142A-FC66-4805-858B-7957C2DCC04F}" srcOrd="4" destOrd="0" presId="urn:microsoft.com/office/officeart/2005/8/layout/pList2"/>
    <dgm:cxn modelId="{52736884-384B-45F9-8ADB-8E769E667ECC}" type="presParOf" srcId="{1926142A-FC66-4805-858B-7957C2DCC04F}" destId="{1C1B3DA0-40E4-43ED-81D9-335364EF4385}" srcOrd="0" destOrd="0" presId="urn:microsoft.com/office/officeart/2005/8/layout/pList2"/>
    <dgm:cxn modelId="{CA21E048-D46C-465A-92AE-F53A05755461}" type="presParOf" srcId="{1926142A-FC66-4805-858B-7957C2DCC04F}" destId="{D1390129-0CC4-48EA-B045-2C617EF53655}" srcOrd="1" destOrd="0" presId="urn:microsoft.com/office/officeart/2005/8/layout/pList2"/>
    <dgm:cxn modelId="{9EC287C0-56A7-482F-8865-942740D35C72}" type="presParOf" srcId="{1926142A-FC66-4805-858B-7957C2DCC04F}" destId="{5F4801B0-32D1-463C-A44B-9318F9A6D26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EC370D-E77F-49CD-A7D5-9F5129DDB350}" type="doc">
      <dgm:prSet loTypeId="urn:microsoft.com/office/officeart/2005/8/layout/pList2" loCatId="list" qsTypeId="urn:microsoft.com/office/officeart/2005/8/quickstyle/simple1" qsCatId="simple" csTypeId="urn:microsoft.com/office/officeart/2005/8/colors/accent1_2" csCatId="accent1" phldr="1"/>
      <dgm:spPr/>
    </dgm:pt>
    <dgm:pt modelId="{BBFE423E-052A-40DD-B82E-6184E282E7B3}">
      <dgm:prSet phldrT="[Texto]" custT="1"/>
      <dgm:spPr/>
      <dgm:t>
        <a:bodyPr/>
        <a:lstStyle/>
        <a:p>
          <a:pPr algn="l"/>
          <a:r>
            <a:rPr lang="es-EC" sz="1400" dirty="0" smtClean="0">
              <a:solidFill>
                <a:schemeClr val="tx1"/>
              </a:solidFill>
            </a:rPr>
            <a:t>La mayoría de los trabajadores consideran que los procedimientos actuales no permiten cumplir  a cabalidad con los requerimientos del cliente en la ejecución de los proyectos y que deberían modificarse y estandarizarse en diferentes áreas donde las tareas son continuas y repetitivas.</a:t>
          </a:r>
          <a:endParaRPr lang="es-MX" sz="1400" dirty="0">
            <a:solidFill>
              <a:schemeClr val="tx1"/>
            </a:solidFill>
          </a:endParaRPr>
        </a:p>
      </dgm:t>
    </dgm:pt>
    <dgm:pt modelId="{74D79F3E-46AA-4725-AB02-C662083D0BC0}" type="parTrans" cxnId="{D2926EC3-30C3-4B7B-A590-66E35F32823B}">
      <dgm:prSet/>
      <dgm:spPr/>
      <dgm:t>
        <a:bodyPr/>
        <a:lstStyle/>
        <a:p>
          <a:endParaRPr lang="es-MX"/>
        </a:p>
      </dgm:t>
    </dgm:pt>
    <dgm:pt modelId="{44E11E0A-C4F5-49BF-A8BA-1313333DB616}" type="sibTrans" cxnId="{D2926EC3-30C3-4B7B-A590-66E35F32823B}">
      <dgm:prSet/>
      <dgm:spPr/>
      <dgm:t>
        <a:bodyPr/>
        <a:lstStyle/>
        <a:p>
          <a:endParaRPr lang="es-MX"/>
        </a:p>
      </dgm:t>
    </dgm:pt>
    <dgm:pt modelId="{EF272C13-B935-4CAC-B7D5-AD104618BB88}">
      <dgm:prSet phldrT="[Texto]" custT="1"/>
      <dgm:spPr/>
      <dgm:t>
        <a:bodyPr/>
        <a:lstStyle/>
        <a:p>
          <a:pPr algn="l"/>
          <a:r>
            <a:rPr lang="es-EC" sz="1400" dirty="0" smtClean="0">
              <a:solidFill>
                <a:schemeClr val="tx1"/>
              </a:solidFill>
            </a:rPr>
            <a:t>En su mayoría el personal determina que el trato de su jefe inmediato es usualmente justo, este dato es importante ya que se desea descartar favoritismos y enmarcar las funciones y responsabilidades en cada cargo, independientemente de la persona que se encuentre en el puesto de trabajo.</a:t>
          </a:r>
          <a:endParaRPr lang="es-MX" sz="1400" dirty="0">
            <a:solidFill>
              <a:schemeClr val="tx1"/>
            </a:solidFill>
          </a:endParaRPr>
        </a:p>
      </dgm:t>
    </dgm:pt>
    <dgm:pt modelId="{2B1B96DB-AA6F-4D35-8E35-1BFCBAFF9D5A}" type="parTrans" cxnId="{576DB54D-A9C4-4076-81A0-081D7FFC3FAB}">
      <dgm:prSet/>
      <dgm:spPr/>
      <dgm:t>
        <a:bodyPr/>
        <a:lstStyle/>
        <a:p>
          <a:endParaRPr lang="es-MX"/>
        </a:p>
      </dgm:t>
    </dgm:pt>
    <dgm:pt modelId="{A911A8D6-66D1-44B7-B3C2-DA3373591022}" type="sibTrans" cxnId="{576DB54D-A9C4-4076-81A0-081D7FFC3FAB}">
      <dgm:prSet/>
      <dgm:spPr/>
      <dgm:t>
        <a:bodyPr/>
        <a:lstStyle/>
        <a:p>
          <a:endParaRPr lang="es-MX"/>
        </a:p>
      </dgm:t>
    </dgm:pt>
    <dgm:pt modelId="{259D917A-B598-4C76-A551-BE839C19D7B3}">
      <dgm:prSet phldrT="[Texto]" custT="1"/>
      <dgm:spPr/>
      <dgm:t>
        <a:bodyPr/>
        <a:lstStyle/>
        <a:p>
          <a:pPr algn="l"/>
          <a:r>
            <a:rPr lang="es-EC" sz="1400" dirty="0" smtClean="0">
              <a:solidFill>
                <a:schemeClr val="tx1"/>
              </a:solidFill>
            </a:rPr>
            <a:t>Existen factores que aún no permiten desarrollar al máximo la capacidad de la empresa por ejemplo solo algunos de los programas, equipos o herramientas son adecuados para la ejecución de las labores, pues existen equipos que han cumplido su vida útil y deben ser reemplazados, como los programas tradicionales que minimizan el tiempo de respuesta. </a:t>
          </a:r>
          <a:endParaRPr lang="es-MX" sz="1400" dirty="0">
            <a:solidFill>
              <a:schemeClr val="tx1"/>
            </a:solidFill>
          </a:endParaRPr>
        </a:p>
      </dgm:t>
    </dgm:pt>
    <dgm:pt modelId="{45898148-3983-4B5A-9A3B-DFFB023347D0}" type="parTrans" cxnId="{2D44B67D-D11B-4626-B6EA-9CE27348D14C}">
      <dgm:prSet/>
      <dgm:spPr/>
      <dgm:t>
        <a:bodyPr/>
        <a:lstStyle/>
        <a:p>
          <a:endParaRPr lang="es-MX"/>
        </a:p>
      </dgm:t>
    </dgm:pt>
    <dgm:pt modelId="{FCCC00B7-7A16-4210-BA26-87819D251E0E}" type="sibTrans" cxnId="{2D44B67D-D11B-4626-B6EA-9CE27348D14C}">
      <dgm:prSet/>
      <dgm:spPr/>
      <dgm:t>
        <a:bodyPr/>
        <a:lstStyle/>
        <a:p>
          <a:endParaRPr lang="es-MX"/>
        </a:p>
      </dgm:t>
    </dgm:pt>
    <dgm:pt modelId="{3F6E99F7-334B-419E-A136-8F13BDC6D759}" type="pres">
      <dgm:prSet presAssocID="{6FEC370D-E77F-49CD-A7D5-9F5129DDB350}" presName="Name0" presStyleCnt="0">
        <dgm:presLayoutVars>
          <dgm:dir/>
          <dgm:resizeHandles val="exact"/>
        </dgm:presLayoutVars>
      </dgm:prSet>
      <dgm:spPr/>
    </dgm:pt>
    <dgm:pt modelId="{D4F57620-F7EC-4D4C-9F96-D5F2D1613A8D}" type="pres">
      <dgm:prSet presAssocID="{6FEC370D-E77F-49CD-A7D5-9F5129DDB350}" presName="bkgdShp" presStyleLbl="alignAccFollowNode1" presStyleIdx="0" presStyleCnt="1" custLinFactNeighborX="126" custLinFactNeighborY="-58700"/>
      <dgm:spPr/>
    </dgm:pt>
    <dgm:pt modelId="{AD8CAEAD-B03E-4695-9D95-B951BEBA90E1}" type="pres">
      <dgm:prSet presAssocID="{6FEC370D-E77F-49CD-A7D5-9F5129DDB350}" presName="linComp" presStyleCnt="0"/>
      <dgm:spPr/>
    </dgm:pt>
    <dgm:pt modelId="{E4CC984F-F55D-46A6-91B4-3F93970A3299}" type="pres">
      <dgm:prSet presAssocID="{BBFE423E-052A-40DD-B82E-6184E282E7B3}" presName="compNode" presStyleCnt="0"/>
      <dgm:spPr/>
    </dgm:pt>
    <dgm:pt modelId="{05F39DC7-D194-4706-81FA-9FB39FB241FD}" type="pres">
      <dgm:prSet presAssocID="{BBFE423E-052A-40DD-B82E-6184E282E7B3}" presName="node" presStyleLbl="node1" presStyleIdx="0" presStyleCnt="3">
        <dgm:presLayoutVars>
          <dgm:bulletEnabled val="1"/>
        </dgm:presLayoutVars>
      </dgm:prSet>
      <dgm:spPr/>
      <dgm:t>
        <a:bodyPr/>
        <a:lstStyle/>
        <a:p>
          <a:endParaRPr lang="es-MX"/>
        </a:p>
      </dgm:t>
    </dgm:pt>
    <dgm:pt modelId="{2A938A4C-E9A7-4523-95DD-A14D08094342}" type="pres">
      <dgm:prSet presAssocID="{BBFE423E-052A-40DD-B82E-6184E282E7B3}" presName="invisiNode" presStyleLbl="node1" presStyleIdx="0" presStyleCnt="3"/>
      <dgm:spPr/>
    </dgm:pt>
    <dgm:pt modelId="{9EC4E760-89E2-4548-B028-98ADAC4A9D92}" type="pres">
      <dgm:prSet presAssocID="{BBFE423E-052A-40DD-B82E-6184E282E7B3}" presName="imagNode" presStyleLbl="fgImgPlace1" presStyleIdx="0" presStyleCnt="3"/>
      <dgm:spPr>
        <a:blipFill rotWithShape="1">
          <a:blip xmlns:r="http://schemas.openxmlformats.org/officeDocument/2006/relationships" r:embed="rId1"/>
          <a:stretch>
            <a:fillRect/>
          </a:stretch>
        </a:blipFill>
      </dgm:spPr>
    </dgm:pt>
    <dgm:pt modelId="{F7CCC07F-9B17-4BB4-921C-572C2514BA43}" type="pres">
      <dgm:prSet presAssocID="{44E11E0A-C4F5-49BF-A8BA-1313333DB616}" presName="sibTrans" presStyleLbl="sibTrans2D1" presStyleIdx="0" presStyleCnt="0"/>
      <dgm:spPr/>
      <dgm:t>
        <a:bodyPr/>
        <a:lstStyle/>
        <a:p>
          <a:endParaRPr lang="es-MX"/>
        </a:p>
      </dgm:t>
    </dgm:pt>
    <dgm:pt modelId="{CA47CA58-ACEA-4EAB-A696-A0C58A8EDF90}" type="pres">
      <dgm:prSet presAssocID="{EF272C13-B935-4CAC-B7D5-AD104618BB88}" presName="compNode" presStyleCnt="0"/>
      <dgm:spPr/>
    </dgm:pt>
    <dgm:pt modelId="{A3992124-78F0-4E38-B2F8-F868EB0BCF68}" type="pres">
      <dgm:prSet presAssocID="{EF272C13-B935-4CAC-B7D5-AD104618BB88}" presName="node" presStyleLbl="node1" presStyleIdx="1" presStyleCnt="3">
        <dgm:presLayoutVars>
          <dgm:bulletEnabled val="1"/>
        </dgm:presLayoutVars>
      </dgm:prSet>
      <dgm:spPr/>
      <dgm:t>
        <a:bodyPr/>
        <a:lstStyle/>
        <a:p>
          <a:endParaRPr lang="es-MX"/>
        </a:p>
      </dgm:t>
    </dgm:pt>
    <dgm:pt modelId="{E2A6DC67-C3E2-4980-8831-AA03363EAC96}" type="pres">
      <dgm:prSet presAssocID="{EF272C13-B935-4CAC-B7D5-AD104618BB88}" presName="invisiNode" presStyleLbl="node1" presStyleIdx="1" presStyleCnt="3"/>
      <dgm:spPr/>
    </dgm:pt>
    <dgm:pt modelId="{C6D07055-B9D2-4E64-B2C5-22016286AA82}" type="pres">
      <dgm:prSet presAssocID="{EF272C13-B935-4CAC-B7D5-AD104618BB88}" presName="imagNode" presStyleLbl="fgImgPlace1" presStyleIdx="1" presStyleCnt="3"/>
      <dgm:spPr>
        <a:blipFill rotWithShape="1">
          <a:blip xmlns:r="http://schemas.openxmlformats.org/officeDocument/2006/relationships" r:embed="rId2"/>
          <a:stretch>
            <a:fillRect/>
          </a:stretch>
        </a:blipFill>
      </dgm:spPr>
    </dgm:pt>
    <dgm:pt modelId="{1A8AB621-7C1D-4DA2-BF18-219108D976F2}" type="pres">
      <dgm:prSet presAssocID="{A911A8D6-66D1-44B7-B3C2-DA3373591022}" presName="sibTrans" presStyleLbl="sibTrans2D1" presStyleIdx="0" presStyleCnt="0"/>
      <dgm:spPr/>
      <dgm:t>
        <a:bodyPr/>
        <a:lstStyle/>
        <a:p>
          <a:endParaRPr lang="es-MX"/>
        </a:p>
      </dgm:t>
    </dgm:pt>
    <dgm:pt modelId="{1926142A-FC66-4805-858B-7957C2DCC04F}" type="pres">
      <dgm:prSet presAssocID="{259D917A-B598-4C76-A551-BE839C19D7B3}" presName="compNode" presStyleCnt="0"/>
      <dgm:spPr/>
    </dgm:pt>
    <dgm:pt modelId="{1C1B3DA0-40E4-43ED-81D9-335364EF4385}" type="pres">
      <dgm:prSet presAssocID="{259D917A-B598-4C76-A551-BE839C19D7B3}" presName="node" presStyleLbl="node1" presStyleIdx="2" presStyleCnt="3">
        <dgm:presLayoutVars>
          <dgm:bulletEnabled val="1"/>
        </dgm:presLayoutVars>
      </dgm:prSet>
      <dgm:spPr/>
      <dgm:t>
        <a:bodyPr/>
        <a:lstStyle/>
        <a:p>
          <a:endParaRPr lang="es-MX"/>
        </a:p>
      </dgm:t>
    </dgm:pt>
    <dgm:pt modelId="{D1390129-0CC4-48EA-B045-2C617EF53655}" type="pres">
      <dgm:prSet presAssocID="{259D917A-B598-4C76-A551-BE839C19D7B3}" presName="invisiNode" presStyleLbl="node1" presStyleIdx="2" presStyleCnt="3"/>
      <dgm:spPr/>
    </dgm:pt>
    <dgm:pt modelId="{5F4801B0-32D1-463C-A44B-9318F9A6D26E}" type="pres">
      <dgm:prSet presAssocID="{259D917A-B598-4C76-A551-BE839C19D7B3}" presName="imagNode" presStyleLbl="fgImgPlace1" presStyleIdx="2" presStyleCnt="3"/>
      <dgm:spPr>
        <a:blipFill rotWithShape="1">
          <a:blip xmlns:r="http://schemas.openxmlformats.org/officeDocument/2006/relationships" r:embed="rId3"/>
          <a:stretch>
            <a:fillRect/>
          </a:stretch>
        </a:blipFill>
      </dgm:spPr>
    </dgm:pt>
  </dgm:ptLst>
  <dgm:cxnLst>
    <dgm:cxn modelId="{448A7D8C-C02C-4B48-922D-F474C99D6154}" type="presOf" srcId="{6FEC370D-E77F-49CD-A7D5-9F5129DDB350}" destId="{3F6E99F7-334B-419E-A136-8F13BDC6D759}" srcOrd="0" destOrd="0" presId="urn:microsoft.com/office/officeart/2005/8/layout/pList2"/>
    <dgm:cxn modelId="{EA7F78D7-D7DB-46D8-B2ED-66F117FC61AE}" type="presOf" srcId="{BBFE423E-052A-40DD-B82E-6184E282E7B3}" destId="{05F39DC7-D194-4706-81FA-9FB39FB241FD}" srcOrd="0" destOrd="0" presId="urn:microsoft.com/office/officeart/2005/8/layout/pList2"/>
    <dgm:cxn modelId="{2D44B67D-D11B-4626-B6EA-9CE27348D14C}" srcId="{6FEC370D-E77F-49CD-A7D5-9F5129DDB350}" destId="{259D917A-B598-4C76-A551-BE839C19D7B3}" srcOrd="2" destOrd="0" parTransId="{45898148-3983-4B5A-9A3B-DFFB023347D0}" sibTransId="{FCCC00B7-7A16-4210-BA26-87819D251E0E}"/>
    <dgm:cxn modelId="{B26C85B6-D604-4D81-A834-17DBF1A33EC7}" type="presOf" srcId="{44E11E0A-C4F5-49BF-A8BA-1313333DB616}" destId="{F7CCC07F-9B17-4BB4-921C-572C2514BA43}" srcOrd="0" destOrd="0" presId="urn:microsoft.com/office/officeart/2005/8/layout/pList2"/>
    <dgm:cxn modelId="{BF501114-E1F9-4B65-85A2-77458AC633CD}" type="presOf" srcId="{259D917A-B598-4C76-A551-BE839C19D7B3}" destId="{1C1B3DA0-40E4-43ED-81D9-335364EF4385}" srcOrd="0" destOrd="0" presId="urn:microsoft.com/office/officeart/2005/8/layout/pList2"/>
    <dgm:cxn modelId="{576DB54D-A9C4-4076-81A0-081D7FFC3FAB}" srcId="{6FEC370D-E77F-49CD-A7D5-9F5129DDB350}" destId="{EF272C13-B935-4CAC-B7D5-AD104618BB88}" srcOrd="1" destOrd="0" parTransId="{2B1B96DB-AA6F-4D35-8E35-1BFCBAFF9D5A}" sibTransId="{A911A8D6-66D1-44B7-B3C2-DA3373591022}"/>
    <dgm:cxn modelId="{D2926EC3-30C3-4B7B-A590-66E35F32823B}" srcId="{6FEC370D-E77F-49CD-A7D5-9F5129DDB350}" destId="{BBFE423E-052A-40DD-B82E-6184E282E7B3}" srcOrd="0" destOrd="0" parTransId="{74D79F3E-46AA-4725-AB02-C662083D0BC0}" sibTransId="{44E11E0A-C4F5-49BF-A8BA-1313333DB616}"/>
    <dgm:cxn modelId="{E6EF982E-DE47-4280-B57B-595A7E9D4159}" type="presOf" srcId="{EF272C13-B935-4CAC-B7D5-AD104618BB88}" destId="{A3992124-78F0-4E38-B2F8-F868EB0BCF68}" srcOrd="0" destOrd="0" presId="urn:microsoft.com/office/officeart/2005/8/layout/pList2"/>
    <dgm:cxn modelId="{0E56FCC5-D932-4618-83A1-9177D2E1B63A}" type="presOf" srcId="{A911A8D6-66D1-44B7-B3C2-DA3373591022}" destId="{1A8AB621-7C1D-4DA2-BF18-219108D976F2}" srcOrd="0" destOrd="0" presId="urn:microsoft.com/office/officeart/2005/8/layout/pList2"/>
    <dgm:cxn modelId="{A6E36875-8206-4D22-B453-88972E886614}" type="presParOf" srcId="{3F6E99F7-334B-419E-A136-8F13BDC6D759}" destId="{D4F57620-F7EC-4D4C-9F96-D5F2D1613A8D}" srcOrd="0" destOrd="0" presId="urn:microsoft.com/office/officeart/2005/8/layout/pList2"/>
    <dgm:cxn modelId="{E3124530-3C0E-418E-B6E1-15107E5CAF54}" type="presParOf" srcId="{3F6E99F7-334B-419E-A136-8F13BDC6D759}" destId="{AD8CAEAD-B03E-4695-9D95-B951BEBA90E1}" srcOrd="1" destOrd="0" presId="urn:microsoft.com/office/officeart/2005/8/layout/pList2"/>
    <dgm:cxn modelId="{D4ECA617-BA02-4AE8-B5ED-57F21C5EF592}" type="presParOf" srcId="{AD8CAEAD-B03E-4695-9D95-B951BEBA90E1}" destId="{E4CC984F-F55D-46A6-91B4-3F93970A3299}" srcOrd="0" destOrd="0" presId="urn:microsoft.com/office/officeart/2005/8/layout/pList2"/>
    <dgm:cxn modelId="{E87BC66B-D61F-43E5-92A5-4A86026DA0DA}" type="presParOf" srcId="{E4CC984F-F55D-46A6-91B4-3F93970A3299}" destId="{05F39DC7-D194-4706-81FA-9FB39FB241FD}" srcOrd="0" destOrd="0" presId="urn:microsoft.com/office/officeart/2005/8/layout/pList2"/>
    <dgm:cxn modelId="{87E42F1F-7BBD-439A-A169-B2C8E84FEAC9}" type="presParOf" srcId="{E4CC984F-F55D-46A6-91B4-3F93970A3299}" destId="{2A938A4C-E9A7-4523-95DD-A14D08094342}" srcOrd="1" destOrd="0" presId="urn:microsoft.com/office/officeart/2005/8/layout/pList2"/>
    <dgm:cxn modelId="{B05390B5-1E8D-4271-BCFB-6A8EAC5FB5B0}" type="presParOf" srcId="{E4CC984F-F55D-46A6-91B4-3F93970A3299}" destId="{9EC4E760-89E2-4548-B028-98ADAC4A9D92}" srcOrd="2" destOrd="0" presId="urn:microsoft.com/office/officeart/2005/8/layout/pList2"/>
    <dgm:cxn modelId="{43D95425-F3A4-4CD2-90BE-602165682250}" type="presParOf" srcId="{AD8CAEAD-B03E-4695-9D95-B951BEBA90E1}" destId="{F7CCC07F-9B17-4BB4-921C-572C2514BA43}" srcOrd="1" destOrd="0" presId="urn:microsoft.com/office/officeart/2005/8/layout/pList2"/>
    <dgm:cxn modelId="{6A5E39B2-1A2B-4589-8B73-8D515FCC964D}" type="presParOf" srcId="{AD8CAEAD-B03E-4695-9D95-B951BEBA90E1}" destId="{CA47CA58-ACEA-4EAB-A696-A0C58A8EDF90}" srcOrd="2" destOrd="0" presId="urn:microsoft.com/office/officeart/2005/8/layout/pList2"/>
    <dgm:cxn modelId="{488BC10C-12B8-4A4F-9670-F0BBD8CEEBAE}" type="presParOf" srcId="{CA47CA58-ACEA-4EAB-A696-A0C58A8EDF90}" destId="{A3992124-78F0-4E38-B2F8-F868EB0BCF68}" srcOrd="0" destOrd="0" presId="urn:microsoft.com/office/officeart/2005/8/layout/pList2"/>
    <dgm:cxn modelId="{759CBBF2-A340-40A1-8A4D-A2CD80E2AA35}" type="presParOf" srcId="{CA47CA58-ACEA-4EAB-A696-A0C58A8EDF90}" destId="{E2A6DC67-C3E2-4980-8831-AA03363EAC96}" srcOrd="1" destOrd="0" presId="urn:microsoft.com/office/officeart/2005/8/layout/pList2"/>
    <dgm:cxn modelId="{B81E86BC-AAEC-4108-B1BE-252AEF19DAA3}" type="presParOf" srcId="{CA47CA58-ACEA-4EAB-A696-A0C58A8EDF90}" destId="{C6D07055-B9D2-4E64-B2C5-22016286AA82}" srcOrd="2" destOrd="0" presId="urn:microsoft.com/office/officeart/2005/8/layout/pList2"/>
    <dgm:cxn modelId="{B3EB9748-B506-4092-9A75-7CACD371D2D0}" type="presParOf" srcId="{AD8CAEAD-B03E-4695-9D95-B951BEBA90E1}" destId="{1A8AB621-7C1D-4DA2-BF18-219108D976F2}" srcOrd="3" destOrd="0" presId="urn:microsoft.com/office/officeart/2005/8/layout/pList2"/>
    <dgm:cxn modelId="{C09D5EAD-ACA5-4E29-93DF-067B1A7A15EC}" type="presParOf" srcId="{AD8CAEAD-B03E-4695-9D95-B951BEBA90E1}" destId="{1926142A-FC66-4805-858B-7957C2DCC04F}" srcOrd="4" destOrd="0" presId="urn:microsoft.com/office/officeart/2005/8/layout/pList2"/>
    <dgm:cxn modelId="{79EA0656-2295-46C7-B647-341453486A76}" type="presParOf" srcId="{1926142A-FC66-4805-858B-7957C2DCC04F}" destId="{1C1B3DA0-40E4-43ED-81D9-335364EF4385}" srcOrd="0" destOrd="0" presId="urn:microsoft.com/office/officeart/2005/8/layout/pList2"/>
    <dgm:cxn modelId="{B8779FA9-4946-412F-8F8C-00B0F969503E}" type="presParOf" srcId="{1926142A-FC66-4805-858B-7957C2DCC04F}" destId="{D1390129-0CC4-48EA-B045-2C617EF53655}" srcOrd="1" destOrd="0" presId="urn:microsoft.com/office/officeart/2005/8/layout/pList2"/>
    <dgm:cxn modelId="{94E25F74-9B9D-46FB-BCAC-198983E79EDD}" type="presParOf" srcId="{1926142A-FC66-4805-858B-7957C2DCC04F}" destId="{5F4801B0-32D1-463C-A44B-9318F9A6D26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EC370D-E77F-49CD-A7D5-9F5129DDB350}" type="doc">
      <dgm:prSet loTypeId="urn:microsoft.com/office/officeart/2005/8/layout/pList2" loCatId="list" qsTypeId="urn:microsoft.com/office/officeart/2005/8/quickstyle/simple1" qsCatId="simple" csTypeId="urn:microsoft.com/office/officeart/2005/8/colors/accent1_2" csCatId="accent1" phldr="1"/>
      <dgm:spPr/>
    </dgm:pt>
    <dgm:pt modelId="{BBFE423E-052A-40DD-B82E-6184E282E7B3}">
      <dgm:prSet phldrT="[Texto]" custT="1"/>
      <dgm:spPr/>
      <dgm:t>
        <a:bodyPr/>
        <a:lstStyle/>
        <a:p>
          <a:pPr algn="l"/>
          <a:r>
            <a:rPr lang="es-MX" sz="1400" dirty="0" smtClean="0">
              <a:solidFill>
                <a:schemeClr val="tx1"/>
              </a:solidFill>
            </a:rPr>
            <a:t>El personal está muy de acuerdo en que la empresa otorgue incentivos de tipo económicos por el desempeño, como un tipo de motivación al cumplimiento y desempeño de sus tareas.</a:t>
          </a:r>
          <a:endParaRPr lang="es-MX" sz="1400" dirty="0">
            <a:solidFill>
              <a:schemeClr val="tx1"/>
            </a:solidFill>
          </a:endParaRPr>
        </a:p>
      </dgm:t>
    </dgm:pt>
    <dgm:pt modelId="{74D79F3E-46AA-4725-AB02-C662083D0BC0}" type="parTrans" cxnId="{D2926EC3-30C3-4B7B-A590-66E35F32823B}">
      <dgm:prSet/>
      <dgm:spPr/>
      <dgm:t>
        <a:bodyPr/>
        <a:lstStyle/>
        <a:p>
          <a:endParaRPr lang="es-MX"/>
        </a:p>
      </dgm:t>
    </dgm:pt>
    <dgm:pt modelId="{44E11E0A-C4F5-49BF-A8BA-1313333DB616}" type="sibTrans" cxnId="{D2926EC3-30C3-4B7B-A590-66E35F32823B}">
      <dgm:prSet/>
      <dgm:spPr/>
      <dgm:t>
        <a:bodyPr/>
        <a:lstStyle/>
        <a:p>
          <a:endParaRPr lang="es-MX"/>
        </a:p>
      </dgm:t>
    </dgm:pt>
    <dgm:pt modelId="{EF272C13-B935-4CAC-B7D5-AD104618BB88}">
      <dgm:prSet phldrT="[Texto]" custT="1"/>
      <dgm:spPr/>
      <dgm:t>
        <a:bodyPr/>
        <a:lstStyle/>
        <a:p>
          <a:pPr algn="l"/>
          <a:r>
            <a:rPr lang="es-EC" sz="1400" dirty="0" smtClean="0">
              <a:solidFill>
                <a:schemeClr val="tx1"/>
              </a:solidFill>
            </a:rPr>
            <a:t>Los jefes inmediatos de cada departamento se encuentran comprometidos con la salud ocupacional</a:t>
          </a:r>
          <a:endParaRPr lang="es-MX" sz="1400" dirty="0">
            <a:solidFill>
              <a:schemeClr val="tx1"/>
            </a:solidFill>
          </a:endParaRPr>
        </a:p>
      </dgm:t>
    </dgm:pt>
    <dgm:pt modelId="{2B1B96DB-AA6F-4D35-8E35-1BFCBAFF9D5A}" type="parTrans" cxnId="{576DB54D-A9C4-4076-81A0-081D7FFC3FAB}">
      <dgm:prSet/>
      <dgm:spPr/>
      <dgm:t>
        <a:bodyPr/>
        <a:lstStyle/>
        <a:p>
          <a:endParaRPr lang="es-MX"/>
        </a:p>
      </dgm:t>
    </dgm:pt>
    <dgm:pt modelId="{A911A8D6-66D1-44B7-B3C2-DA3373591022}" type="sibTrans" cxnId="{576DB54D-A9C4-4076-81A0-081D7FFC3FAB}">
      <dgm:prSet/>
      <dgm:spPr/>
      <dgm:t>
        <a:bodyPr/>
        <a:lstStyle/>
        <a:p>
          <a:endParaRPr lang="es-MX"/>
        </a:p>
      </dgm:t>
    </dgm:pt>
    <dgm:pt modelId="{259D917A-B598-4C76-A551-BE839C19D7B3}">
      <dgm:prSet phldrT="[Texto]" custT="1"/>
      <dgm:spPr/>
      <dgm:t>
        <a:bodyPr/>
        <a:lstStyle/>
        <a:p>
          <a:pPr algn="l"/>
          <a:r>
            <a:rPr lang="es-EC" sz="1400" dirty="0" smtClean="0">
              <a:solidFill>
                <a:schemeClr val="tx1"/>
              </a:solidFill>
            </a:rPr>
            <a:t>La mayoría del personal determina que la falta de sanciones y control no ha permitido que las áreas de trabajo cumplan con el requerimiento de orden y limpieza, mientras que el un porcentaje considerable indica que la falta de compromiso gerencial  y la falta de interés contribuye a esta problemática.</a:t>
          </a:r>
          <a:endParaRPr lang="es-MX" sz="1400" dirty="0">
            <a:solidFill>
              <a:schemeClr val="tx1"/>
            </a:solidFill>
          </a:endParaRPr>
        </a:p>
      </dgm:t>
    </dgm:pt>
    <dgm:pt modelId="{45898148-3983-4B5A-9A3B-DFFB023347D0}" type="parTrans" cxnId="{2D44B67D-D11B-4626-B6EA-9CE27348D14C}">
      <dgm:prSet/>
      <dgm:spPr/>
      <dgm:t>
        <a:bodyPr/>
        <a:lstStyle/>
        <a:p>
          <a:endParaRPr lang="es-MX"/>
        </a:p>
      </dgm:t>
    </dgm:pt>
    <dgm:pt modelId="{FCCC00B7-7A16-4210-BA26-87819D251E0E}" type="sibTrans" cxnId="{2D44B67D-D11B-4626-B6EA-9CE27348D14C}">
      <dgm:prSet/>
      <dgm:spPr/>
      <dgm:t>
        <a:bodyPr/>
        <a:lstStyle/>
        <a:p>
          <a:endParaRPr lang="es-MX"/>
        </a:p>
      </dgm:t>
    </dgm:pt>
    <dgm:pt modelId="{3F6E99F7-334B-419E-A136-8F13BDC6D759}" type="pres">
      <dgm:prSet presAssocID="{6FEC370D-E77F-49CD-A7D5-9F5129DDB350}" presName="Name0" presStyleCnt="0">
        <dgm:presLayoutVars>
          <dgm:dir/>
          <dgm:resizeHandles val="exact"/>
        </dgm:presLayoutVars>
      </dgm:prSet>
      <dgm:spPr/>
    </dgm:pt>
    <dgm:pt modelId="{D4F57620-F7EC-4D4C-9F96-D5F2D1613A8D}" type="pres">
      <dgm:prSet presAssocID="{6FEC370D-E77F-49CD-A7D5-9F5129DDB350}" presName="bkgdShp" presStyleLbl="alignAccFollowNode1" presStyleIdx="0" presStyleCnt="1" custLinFactNeighborX="-749" custLinFactNeighborY="-2907"/>
      <dgm:spPr/>
      <dgm:t>
        <a:bodyPr/>
        <a:lstStyle/>
        <a:p>
          <a:endParaRPr lang="es-MX"/>
        </a:p>
      </dgm:t>
    </dgm:pt>
    <dgm:pt modelId="{AD8CAEAD-B03E-4695-9D95-B951BEBA90E1}" type="pres">
      <dgm:prSet presAssocID="{6FEC370D-E77F-49CD-A7D5-9F5129DDB350}" presName="linComp" presStyleCnt="0"/>
      <dgm:spPr/>
    </dgm:pt>
    <dgm:pt modelId="{E4CC984F-F55D-46A6-91B4-3F93970A3299}" type="pres">
      <dgm:prSet presAssocID="{BBFE423E-052A-40DD-B82E-6184E282E7B3}" presName="compNode" presStyleCnt="0"/>
      <dgm:spPr/>
    </dgm:pt>
    <dgm:pt modelId="{05F39DC7-D194-4706-81FA-9FB39FB241FD}" type="pres">
      <dgm:prSet presAssocID="{BBFE423E-052A-40DD-B82E-6184E282E7B3}" presName="node" presStyleLbl="node1" presStyleIdx="0" presStyleCnt="3">
        <dgm:presLayoutVars>
          <dgm:bulletEnabled val="1"/>
        </dgm:presLayoutVars>
      </dgm:prSet>
      <dgm:spPr/>
      <dgm:t>
        <a:bodyPr/>
        <a:lstStyle/>
        <a:p>
          <a:endParaRPr lang="es-MX"/>
        </a:p>
      </dgm:t>
    </dgm:pt>
    <dgm:pt modelId="{2A938A4C-E9A7-4523-95DD-A14D08094342}" type="pres">
      <dgm:prSet presAssocID="{BBFE423E-052A-40DD-B82E-6184E282E7B3}" presName="invisiNode" presStyleLbl="node1" presStyleIdx="0" presStyleCnt="3"/>
      <dgm:spPr/>
    </dgm:pt>
    <dgm:pt modelId="{9EC4E760-89E2-4548-B028-98ADAC4A9D92}" type="pres">
      <dgm:prSet presAssocID="{BBFE423E-052A-40DD-B82E-6184E282E7B3}" presName="imagNode" presStyleLbl="fgImgPlace1" presStyleIdx="0" presStyleCnt="3"/>
      <dgm:spPr>
        <a:blipFill rotWithShape="1">
          <a:blip xmlns:r="http://schemas.openxmlformats.org/officeDocument/2006/relationships" r:embed="rId1"/>
          <a:stretch>
            <a:fillRect/>
          </a:stretch>
        </a:blipFill>
      </dgm:spPr>
    </dgm:pt>
    <dgm:pt modelId="{F7CCC07F-9B17-4BB4-921C-572C2514BA43}" type="pres">
      <dgm:prSet presAssocID="{44E11E0A-C4F5-49BF-A8BA-1313333DB616}" presName="sibTrans" presStyleLbl="sibTrans2D1" presStyleIdx="0" presStyleCnt="0"/>
      <dgm:spPr/>
      <dgm:t>
        <a:bodyPr/>
        <a:lstStyle/>
        <a:p>
          <a:endParaRPr lang="es-MX"/>
        </a:p>
      </dgm:t>
    </dgm:pt>
    <dgm:pt modelId="{CA47CA58-ACEA-4EAB-A696-A0C58A8EDF90}" type="pres">
      <dgm:prSet presAssocID="{EF272C13-B935-4CAC-B7D5-AD104618BB88}" presName="compNode" presStyleCnt="0"/>
      <dgm:spPr/>
    </dgm:pt>
    <dgm:pt modelId="{A3992124-78F0-4E38-B2F8-F868EB0BCF68}" type="pres">
      <dgm:prSet presAssocID="{EF272C13-B935-4CAC-B7D5-AD104618BB88}" presName="node" presStyleLbl="node1" presStyleIdx="1" presStyleCnt="3">
        <dgm:presLayoutVars>
          <dgm:bulletEnabled val="1"/>
        </dgm:presLayoutVars>
      </dgm:prSet>
      <dgm:spPr/>
      <dgm:t>
        <a:bodyPr/>
        <a:lstStyle/>
        <a:p>
          <a:endParaRPr lang="es-MX"/>
        </a:p>
      </dgm:t>
    </dgm:pt>
    <dgm:pt modelId="{E2A6DC67-C3E2-4980-8831-AA03363EAC96}" type="pres">
      <dgm:prSet presAssocID="{EF272C13-B935-4CAC-B7D5-AD104618BB88}" presName="invisiNode" presStyleLbl="node1" presStyleIdx="1" presStyleCnt="3"/>
      <dgm:spPr/>
    </dgm:pt>
    <dgm:pt modelId="{C6D07055-B9D2-4E64-B2C5-22016286AA82}" type="pres">
      <dgm:prSet presAssocID="{EF272C13-B935-4CAC-B7D5-AD104618BB88}" presName="imagNode" presStyleLbl="fgImgPlace1" presStyleIdx="1" presStyleCnt="3"/>
      <dgm:spPr>
        <a:blipFill rotWithShape="1">
          <a:blip xmlns:r="http://schemas.openxmlformats.org/officeDocument/2006/relationships" r:embed="rId2"/>
          <a:stretch>
            <a:fillRect/>
          </a:stretch>
        </a:blipFill>
      </dgm:spPr>
    </dgm:pt>
    <dgm:pt modelId="{1A8AB621-7C1D-4DA2-BF18-219108D976F2}" type="pres">
      <dgm:prSet presAssocID="{A911A8D6-66D1-44B7-B3C2-DA3373591022}" presName="sibTrans" presStyleLbl="sibTrans2D1" presStyleIdx="0" presStyleCnt="0"/>
      <dgm:spPr/>
      <dgm:t>
        <a:bodyPr/>
        <a:lstStyle/>
        <a:p>
          <a:endParaRPr lang="es-MX"/>
        </a:p>
      </dgm:t>
    </dgm:pt>
    <dgm:pt modelId="{1926142A-FC66-4805-858B-7957C2DCC04F}" type="pres">
      <dgm:prSet presAssocID="{259D917A-B598-4C76-A551-BE839C19D7B3}" presName="compNode" presStyleCnt="0"/>
      <dgm:spPr/>
    </dgm:pt>
    <dgm:pt modelId="{1C1B3DA0-40E4-43ED-81D9-335364EF4385}" type="pres">
      <dgm:prSet presAssocID="{259D917A-B598-4C76-A551-BE839C19D7B3}" presName="node" presStyleLbl="node1" presStyleIdx="2" presStyleCnt="3">
        <dgm:presLayoutVars>
          <dgm:bulletEnabled val="1"/>
        </dgm:presLayoutVars>
      </dgm:prSet>
      <dgm:spPr/>
      <dgm:t>
        <a:bodyPr/>
        <a:lstStyle/>
        <a:p>
          <a:endParaRPr lang="es-MX"/>
        </a:p>
      </dgm:t>
    </dgm:pt>
    <dgm:pt modelId="{D1390129-0CC4-48EA-B045-2C617EF53655}" type="pres">
      <dgm:prSet presAssocID="{259D917A-B598-4C76-A551-BE839C19D7B3}" presName="invisiNode" presStyleLbl="node1" presStyleIdx="2" presStyleCnt="3"/>
      <dgm:spPr/>
    </dgm:pt>
    <dgm:pt modelId="{5F4801B0-32D1-463C-A44B-9318F9A6D26E}" type="pres">
      <dgm:prSet presAssocID="{259D917A-B598-4C76-A551-BE839C19D7B3}" presName="imagNode" presStyleLbl="fgImgPlace1" presStyleIdx="2" presStyleCnt="3"/>
      <dgm:spPr>
        <a:blipFill rotWithShape="1">
          <a:blip xmlns:r="http://schemas.openxmlformats.org/officeDocument/2006/relationships" r:embed="rId3"/>
          <a:stretch>
            <a:fillRect/>
          </a:stretch>
        </a:blipFill>
      </dgm:spPr>
    </dgm:pt>
  </dgm:ptLst>
  <dgm:cxnLst>
    <dgm:cxn modelId="{B91C2B25-78D4-4DC8-8398-66024B6BE637}" type="presOf" srcId="{EF272C13-B935-4CAC-B7D5-AD104618BB88}" destId="{A3992124-78F0-4E38-B2F8-F868EB0BCF68}" srcOrd="0" destOrd="0" presId="urn:microsoft.com/office/officeart/2005/8/layout/pList2"/>
    <dgm:cxn modelId="{EC4510EC-C25B-45CC-B6AB-B20AB02181DF}" type="presOf" srcId="{259D917A-B598-4C76-A551-BE839C19D7B3}" destId="{1C1B3DA0-40E4-43ED-81D9-335364EF4385}" srcOrd="0" destOrd="0" presId="urn:microsoft.com/office/officeart/2005/8/layout/pList2"/>
    <dgm:cxn modelId="{576DB54D-A9C4-4076-81A0-081D7FFC3FAB}" srcId="{6FEC370D-E77F-49CD-A7D5-9F5129DDB350}" destId="{EF272C13-B935-4CAC-B7D5-AD104618BB88}" srcOrd="1" destOrd="0" parTransId="{2B1B96DB-AA6F-4D35-8E35-1BFCBAFF9D5A}" sibTransId="{A911A8D6-66D1-44B7-B3C2-DA3373591022}"/>
    <dgm:cxn modelId="{622F2A07-DD7C-4549-A6FF-3DE28CA50331}" type="presOf" srcId="{A911A8D6-66D1-44B7-B3C2-DA3373591022}" destId="{1A8AB621-7C1D-4DA2-BF18-219108D976F2}" srcOrd="0" destOrd="0" presId="urn:microsoft.com/office/officeart/2005/8/layout/pList2"/>
    <dgm:cxn modelId="{36D2ED53-8E7E-4EEA-8D38-B0C6EE261774}" type="presOf" srcId="{44E11E0A-C4F5-49BF-A8BA-1313333DB616}" destId="{F7CCC07F-9B17-4BB4-921C-572C2514BA43}" srcOrd="0" destOrd="0" presId="urn:microsoft.com/office/officeart/2005/8/layout/pList2"/>
    <dgm:cxn modelId="{2D44B67D-D11B-4626-B6EA-9CE27348D14C}" srcId="{6FEC370D-E77F-49CD-A7D5-9F5129DDB350}" destId="{259D917A-B598-4C76-A551-BE839C19D7B3}" srcOrd="2" destOrd="0" parTransId="{45898148-3983-4B5A-9A3B-DFFB023347D0}" sibTransId="{FCCC00B7-7A16-4210-BA26-87819D251E0E}"/>
    <dgm:cxn modelId="{D293E3E6-990F-497B-A258-3348B95F9B6F}" type="presOf" srcId="{BBFE423E-052A-40DD-B82E-6184E282E7B3}" destId="{05F39DC7-D194-4706-81FA-9FB39FB241FD}" srcOrd="0" destOrd="0" presId="urn:microsoft.com/office/officeart/2005/8/layout/pList2"/>
    <dgm:cxn modelId="{A9CEDC05-7AFE-4A4D-9FA1-36147B3CC5E6}" type="presOf" srcId="{6FEC370D-E77F-49CD-A7D5-9F5129DDB350}" destId="{3F6E99F7-334B-419E-A136-8F13BDC6D759}" srcOrd="0" destOrd="0" presId="urn:microsoft.com/office/officeart/2005/8/layout/pList2"/>
    <dgm:cxn modelId="{D2926EC3-30C3-4B7B-A590-66E35F32823B}" srcId="{6FEC370D-E77F-49CD-A7D5-9F5129DDB350}" destId="{BBFE423E-052A-40DD-B82E-6184E282E7B3}" srcOrd="0" destOrd="0" parTransId="{74D79F3E-46AA-4725-AB02-C662083D0BC0}" sibTransId="{44E11E0A-C4F5-49BF-A8BA-1313333DB616}"/>
    <dgm:cxn modelId="{B74D2707-851E-4D76-838D-5947FF4F405F}" type="presParOf" srcId="{3F6E99F7-334B-419E-A136-8F13BDC6D759}" destId="{D4F57620-F7EC-4D4C-9F96-D5F2D1613A8D}" srcOrd="0" destOrd="0" presId="urn:microsoft.com/office/officeart/2005/8/layout/pList2"/>
    <dgm:cxn modelId="{93EE6D7C-23C3-4B30-8175-7F2707C3616A}" type="presParOf" srcId="{3F6E99F7-334B-419E-A136-8F13BDC6D759}" destId="{AD8CAEAD-B03E-4695-9D95-B951BEBA90E1}" srcOrd="1" destOrd="0" presId="urn:microsoft.com/office/officeart/2005/8/layout/pList2"/>
    <dgm:cxn modelId="{EA1831B4-4C1C-425A-81E6-70FE6580D1F9}" type="presParOf" srcId="{AD8CAEAD-B03E-4695-9D95-B951BEBA90E1}" destId="{E4CC984F-F55D-46A6-91B4-3F93970A3299}" srcOrd="0" destOrd="0" presId="urn:microsoft.com/office/officeart/2005/8/layout/pList2"/>
    <dgm:cxn modelId="{BD5EFF03-ED5A-4C9E-8625-551767E2AF9E}" type="presParOf" srcId="{E4CC984F-F55D-46A6-91B4-3F93970A3299}" destId="{05F39DC7-D194-4706-81FA-9FB39FB241FD}" srcOrd="0" destOrd="0" presId="urn:microsoft.com/office/officeart/2005/8/layout/pList2"/>
    <dgm:cxn modelId="{07C103CB-61A6-4441-ABBE-680378ACF0E4}" type="presParOf" srcId="{E4CC984F-F55D-46A6-91B4-3F93970A3299}" destId="{2A938A4C-E9A7-4523-95DD-A14D08094342}" srcOrd="1" destOrd="0" presId="urn:microsoft.com/office/officeart/2005/8/layout/pList2"/>
    <dgm:cxn modelId="{79625E32-3B17-4337-AE81-C007F8FF7B19}" type="presParOf" srcId="{E4CC984F-F55D-46A6-91B4-3F93970A3299}" destId="{9EC4E760-89E2-4548-B028-98ADAC4A9D92}" srcOrd="2" destOrd="0" presId="urn:microsoft.com/office/officeart/2005/8/layout/pList2"/>
    <dgm:cxn modelId="{1C01F9C4-D391-4FBF-8D73-9FF22B7E9FE1}" type="presParOf" srcId="{AD8CAEAD-B03E-4695-9D95-B951BEBA90E1}" destId="{F7CCC07F-9B17-4BB4-921C-572C2514BA43}" srcOrd="1" destOrd="0" presId="urn:microsoft.com/office/officeart/2005/8/layout/pList2"/>
    <dgm:cxn modelId="{91C5C626-1BB4-4921-AE8A-906DA318ECC4}" type="presParOf" srcId="{AD8CAEAD-B03E-4695-9D95-B951BEBA90E1}" destId="{CA47CA58-ACEA-4EAB-A696-A0C58A8EDF90}" srcOrd="2" destOrd="0" presId="urn:microsoft.com/office/officeart/2005/8/layout/pList2"/>
    <dgm:cxn modelId="{DFD919EC-3A96-4946-8ECD-6DDA6DCA471E}" type="presParOf" srcId="{CA47CA58-ACEA-4EAB-A696-A0C58A8EDF90}" destId="{A3992124-78F0-4E38-B2F8-F868EB0BCF68}" srcOrd="0" destOrd="0" presId="urn:microsoft.com/office/officeart/2005/8/layout/pList2"/>
    <dgm:cxn modelId="{D5C624C0-84B9-4F8A-8BBD-86FDF4226C75}" type="presParOf" srcId="{CA47CA58-ACEA-4EAB-A696-A0C58A8EDF90}" destId="{E2A6DC67-C3E2-4980-8831-AA03363EAC96}" srcOrd="1" destOrd="0" presId="urn:microsoft.com/office/officeart/2005/8/layout/pList2"/>
    <dgm:cxn modelId="{67CCC65E-A0E3-4572-9589-D4A8B753182C}" type="presParOf" srcId="{CA47CA58-ACEA-4EAB-A696-A0C58A8EDF90}" destId="{C6D07055-B9D2-4E64-B2C5-22016286AA82}" srcOrd="2" destOrd="0" presId="urn:microsoft.com/office/officeart/2005/8/layout/pList2"/>
    <dgm:cxn modelId="{90CFD328-ABC0-4AF4-9C35-215AD9F63CCE}" type="presParOf" srcId="{AD8CAEAD-B03E-4695-9D95-B951BEBA90E1}" destId="{1A8AB621-7C1D-4DA2-BF18-219108D976F2}" srcOrd="3" destOrd="0" presId="urn:microsoft.com/office/officeart/2005/8/layout/pList2"/>
    <dgm:cxn modelId="{12AF7E67-FBCF-4847-9B25-DA1489C9FF80}" type="presParOf" srcId="{AD8CAEAD-B03E-4695-9D95-B951BEBA90E1}" destId="{1926142A-FC66-4805-858B-7957C2DCC04F}" srcOrd="4" destOrd="0" presId="urn:microsoft.com/office/officeart/2005/8/layout/pList2"/>
    <dgm:cxn modelId="{12449904-0306-4E35-BE13-79C5F6A268C3}" type="presParOf" srcId="{1926142A-FC66-4805-858B-7957C2DCC04F}" destId="{1C1B3DA0-40E4-43ED-81D9-335364EF4385}" srcOrd="0" destOrd="0" presId="urn:microsoft.com/office/officeart/2005/8/layout/pList2"/>
    <dgm:cxn modelId="{F1B926F9-B774-4B31-B5ED-772E52BD1F82}" type="presParOf" srcId="{1926142A-FC66-4805-858B-7957C2DCC04F}" destId="{D1390129-0CC4-48EA-B045-2C617EF53655}" srcOrd="1" destOrd="0" presId="urn:microsoft.com/office/officeart/2005/8/layout/pList2"/>
    <dgm:cxn modelId="{FE593EB3-8706-4D10-A21F-B43169BAB55A}" type="presParOf" srcId="{1926142A-FC66-4805-858B-7957C2DCC04F}" destId="{5F4801B0-32D1-463C-A44B-9318F9A6D26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401B50-D973-4462-B580-E7C418250BD8}" type="doc">
      <dgm:prSet loTypeId="urn:microsoft.com/office/officeart/2005/8/layout/process1" loCatId="process" qsTypeId="urn:microsoft.com/office/officeart/2005/8/quickstyle/simple1" qsCatId="simple" csTypeId="urn:microsoft.com/office/officeart/2005/8/colors/accent1_2" csCatId="accent1" phldr="1"/>
      <dgm:spPr/>
    </dgm:pt>
    <dgm:pt modelId="{0BFBCF8D-B7D6-4E6F-AEE7-D4032A60E641}">
      <dgm:prSet phldrT="[Texto]"/>
      <dgm:spPr/>
      <dgm:t>
        <a:bodyPr/>
        <a:lstStyle/>
        <a:p>
          <a:r>
            <a:rPr lang="es-MX" dirty="0" smtClean="0">
              <a:solidFill>
                <a:schemeClr val="tx1"/>
              </a:solidFill>
            </a:rPr>
            <a:t>Procesos gobernantes</a:t>
          </a:r>
          <a:endParaRPr lang="es-MX" dirty="0">
            <a:solidFill>
              <a:schemeClr val="tx1"/>
            </a:solidFill>
          </a:endParaRPr>
        </a:p>
      </dgm:t>
    </dgm:pt>
    <dgm:pt modelId="{666317C2-B6FF-4715-988F-65879EA1C58B}" type="parTrans" cxnId="{728D84C2-3DEE-4022-BBC4-36EFF52251DE}">
      <dgm:prSet/>
      <dgm:spPr/>
      <dgm:t>
        <a:bodyPr/>
        <a:lstStyle/>
        <a:p>
          <a:endParaRPr lang="es-MX">
            <a:solidFill>
              <a:schemeClr val="tx1"/>
            </a:solidFill>
          </a:endParaRPr>
        </a:p>
      </dgm:t>
    </dgm:pt>
    <dgm:pt modelId="{9C293F6E-319A-4492-B894-F1C6BAAA5313}" type="sibTrans" cxnId="{728D84C2-3DEE-4022-BBC4-36EFF52251DE}">
      <dgm:prSet/>
      <dgm:spPr/>
      <dgm:t>
        <a:bodyPr/>
        <a:lstStyle/>
        <a:p>
          <a:endParaRPr lang="es-MX">
            <a:solidFill>
              <a:schemeClr val="tx1"/>
            </a:solidFill>
          </a:endParaRPr>
        </a:p>
      </dgm:t>
    </dgm:pt>
    <dgm:pt modelId="{40E49BA0-2C12-4A88-AF1C-E86B9EECF8DF}">
      <dgm:prSet phldrT="[Texto]"/>
      <dgm:spPr/>
      <dgm:t>
        <a:bodyPr/>
        <a:lstStyle/>
        <a:p>
          <a:r>
            <a:rPr lang="es-MX" dirty="0" smtClean="0">
              <a:solidFill>
                <a:schemeClr val="tx1"/>
              </a:solidFill>
            </a:rPr>
            <a:t>Procesos técnicos </a:t>
          </a:r>
          <a:endParaRPr lang="es-MX" dirty="0">
            <a:solidFill>
              <a:schemeClr val="tx1"/>
            </a:solidFill>
          </a:endParaRPr>
        </a:p>
      </dgm:t>
    </dgm:pt>
    <dgm:pt modelId="{BE23C403-10B9-4AB4-9C89-1BA82A228E3B}" type="parTrans" cxnId="{A0900E5E-B399-46B3-A099-04D0B22F90C0}">
      <dgm:prSet/>
      <dgm:spPr/>
      <dgm:t>
        <a:bodyPr/>
        <a:lstStyle/>
        <a:p>
          <a:endParaRPr lang="es-MX">
            <a:solidFill>
              <a:schemeClr val="tx1"/>
            </a:solidFill>
          </a:endParaRPr>
        </a:p>
      </dgm:t>
    </dgm:pt>
    <dgm:pt modelId="{15BE7E14-6B58-4186-8D7F-4DB6DF3CD5E9}" type="sibTrans" cxnId="{A0900E5E-B399-46B3-A099-04D0B22F90C0}">
      <dgm:prSet/>
      <dgm:spPr/>
      <dgm:t>
        <a:bodyPr/>
        <a:lstStyle/>
        <a:p>
          <a:endParaRPr lang="es-MX">
            <a:solidFill>
              <a:schemeClr val="tx1"/>
            </a:solidFill>
          </a:endParaRPr>
        </a:p>
      </dgm:t>
    </dgm:pt>
    <dgm:pt modelId="{914F0691-DE7C-42FB-81D0-51A4CC2D5F15}">
      <dgm:prSet phldrT="[Texto]"/>
      <dgm:spPr/>
      <dgm:t>
        <a:bodyPr/>
        <a:lstStyle/>
        <a:p>
          <a:r>
            <a:rPr lang="es-MX" dirty="0" smtClean="0">
              <a:solidFill>
                <a:schemeClr val="tx1"/>
              </a:solidFill>
            </a:rPr>
            <a:t>Procesos de apoyo </a:t>
          </a:r>
          <a:endParaRPr lang="es-MX" dirty="0">
            <a:solidFill>
              <a:schemeClr val="tx1"/>
            </a:solidFill>
          </a:endParaRPr>
        </a:p>
      </dgm:t>
    </dgm:pt>
    <dgm:pt modelId="{1CD81CAD-AB6D-4A7F-9FEE-175B10EAA6EE}" type="parTrans" cxnId="{11975070-0CBF-4C0C-A3B0-463B4B04B721}">
      <dgm:prSet/>
      <dgm:spPr/>
      <dgm:t>
        <a:bodyPr/>
        <a:lstStyle/>
        <a:p>
          <a:endParaRPr lang="es-MX">
            <a:solidFill>
              <a:schemeClr val="tx1"/>
            </a:solidFill>
          </a:endParaRPr>
        </a:p>
      </dgm:t>
    </dgm:pt>
    <dgm:pt modelId="{7C147309-A118-4A11-836C-A3042E65D356}" type="sibTrans" cxnId="{11975070-0CBF-4C0C-A3B0-463B4B04B721}">
      <dgm:prSet/>
      <dgm:spPr/>
      <dgm:t>
        <a:bodyPr/>
        <a:lstStyle/>
        <a:p>
          <a:endParaRPr lang="es-MX">
            <a:solidFill>
              <a:schemeClr val="tx1"/>
            </a:solidFill>
          </a:endParaRPr>
        </a:p>
      </dgm:t>
    </dgm:pt>
    <dgm:pt modelId="{C22A21DD-37B0-4CBA-B9B4-8FBCFA7D4688}" type="pres">
      <dgm:prSet presAssocID="{90401B50-D973-4462-B580-E7C418250BD8}" presName="Name0" presStyleCnt="0">
        <dgm:presLayoutVars>
          <dgm:dir/>
          <dgm:resizeHandles val="exact"/>
        </dgm:presLayoutVars>
      </dgm:prSet>
      <dgm:spPr/>
    </dgm:pt>
    <dgm:pt modelId="{F1A5AA2A-FBA3-4AA0-864E-437580D363A4}" type="pres">
      <dgm:prSet presAssocID="{0BFBCF8D-B7D6-4E6F-AEE7-D4032A60E641}" presName="node" presStyleLbl="node1" presStyleIdx="0" presStyleCnt="3">
        <dgm:presLayoutVars>
          <dgm:bulletEnabled val="1"/>
        </dgm:presLayoutVars>
      </dgm:prSet>
      <dgm:spPr/>
      <dgm:t>
        <a:bodyPr/>
        <a:lstStyle/>
        <a:p>
          <a:endParaRPr lang="es-MX"/>
        </a:p>
      </dgm:t>
    </dgm:pt>
    <dgm:pt modelId="{0CCC74C6-BE6B-48FE-81B6-5374FC507565}" type="pres">
      <dgm:prSet presAssocID="{9C293F6E-319A-4492-B894-F1C6BAAA5313}" presName="sibTrans" presStyleLbl="sibTrans2D1" presStyleIdx="0" presStyleCnt="2"/>
      <dgm:spPr/>
      <dgm:t>
        <a:bodyPr/>
        <a:lstStyle/>
        <a:p>
          <a:endParaRPr lang="es-MX"/>
        </a:p>
      </dgm:t>
    </dgm:pt>
    <dgm:pt modelId="{CF5F6164-BBC5-4D2B-A7B9-B513874B2994}" type="pres">
      <dgm:prSet presAssocID="{9C293F6E-319A-4492-B894-F1C6BAAA5313}" presName="connectorText" presStyleLbl="sibTrans2D1" presStyleIdx="0" presStyleCnt="2"/>
      <dgm:spPr/>
      <dgm:t>
        <a:bodyPr/>
        <a:lstStyle/>
        <a:p>
          <a:endParaRPr lang="es-MX"/>
        </a:p>
      </dgm:t>
    </dgm:pt>
    <dgm:pt modelId="{DBD8FB28-E004-4691-8AD0-A17D2079278F}" type="pres">
      <dgm:prSet presAssocID="{40E49BA0-2C12-4A88-AF1C-E86B9EECF8DF}" presName="node" presStyleLbl="node1" presStyleIdx="1" presStyleCnt="3">
        <dgm:presLayoutVars>
          <dgm:bulletEnabled val="1"/>
        </dgm:presLayoutVars>
      </dgm:prSet>
      <dgm:spPr/>
      <dgm:t>
        <a:bodyPr/>
        <a:lstStyle/>
        <a:p>
          <a:endParaRPr lang="es-MX"/>
        </a:p>
      </dgm:t>
    </dgm:pt>
    <dgm:pt modelId="{F4396C19-C113-43DF-8F77-F7C5E980961B}" type="pres">
      <dgm:prSet presAssocID="{15BE7E14-6B58-4186-8D7F-4DB6DF3CD5E9}" presName="sibTrans" presStyleLbl="sibTrans2D1" presStyleIdx="1" presStyleCnt="2"/>
      <dgm:spPr/>
      <dgm:t>
        <a:bodyPr/>
        <a:lstStyle/>
        <a:p>
          <a:endParaRPr lang="es-MX"/>
        </a:p>
      </dgm:t>
    </dgm:pt>
    <dgm:pt modelId="{20C41AA8-ED38-4FEF-9C47-E94251BA124E}" type="pres">
      <dgm:prSet presAssocID="{15BE7E14-6B58-4186-8D7F-4DB6DF3CD5E9}" presName="connectorText" presStyleLbl="sibTrans2D1" presStyleIdx="1" presStyleCnt="2"/>
      <dgm:spPr/>
      <dgm:t>
        <a:bodyPr/>
        <a:lstStyle/>
        <a:p>
          <a:endParaRPr lang="es-MX"/>
        </a:p>
      </dgm:t>
    </dgm:pt>
    <dgm:pt modelId="{C0E2E6BE-75ED-40E5-8974-9636CB03F422}" type="pres">
      <dgm:prSet presAssocID="{914F0691-DE7C-42FB-81D0-51A4CC2D5F15}" presName="node" presStyleLbl="node1" presStyleIdx="2" presStyleCnt="3">
        <dgm:presLayoutVars>
          <dgm:bulletEnabled val="1"/>
        </dgm:presLayoutVars>
      </dgm:prSet>
      <dgm:spPr/>
      <dgm:t>
        <a:bodyPr/>
        <a:lstStyle/>
        <a:p>
          <a:endParaRPr lang="es-MX"/>
        </a:p>
      </dgm:t>
    </dgm:pt>
  </dgm:ptLst>
  <dgm:cxnLst>
    <dgm:cxn modelId="{7EDD6444-B776-4DBD-B5B7-7760C705FCEE}" type="presOf" srcId="{90401B50-D973-4462-B580-E7C418250BD8}" destId="{C22A21DD-37B0-4CBA-B9B4-8FBCFA7D4688}" srcOrd="0" destOrd="0" presId="urn:microsoft.com/office/officeart/2005/8/layout/process1"/>
    <dgm:cxn modelId="{A0900E5E-B399-46B3-A099-04D0B22F90C0}" srcId="{90401B50-D973-4462-B580-E7C418250BD8}" destId="{40E49BA0-2C12-4A88-AF1C-E86B9EECF8DF}" srcOrd="1" destOrd="0" parTransId="{BE23C403-10B9-4AB4-9C89-1BA82A228E3B}" sibTransId="{15BE7E14-6B58-4186-8D7F-4DB6DF3CD5E9}"/>
    <dgm:cxn modelId="{3DED6D1B-E571-4C49-AEF3-F40F8E115959}" type="presOf" srcId="{15BE7E14-6B58-4186-8D7F-4DB6DF3CD5E9}" destId="{F4396C19-C113-43DF-8F77-F7C5E980961B}" srcOrd="0" destOrd="0" presId="urn:microsoft.com/office/officeart/2005/8/layout/process1"/>
    <dgm:cxn modelId="{728D84C2-3DEE-4022-BBC4-36EFF52251DE}" srcId="{90401B50-D973-4462-B580-E7C418250BD8}" destId="{0BFBCF8D-B7D6-4E6F-AEE7-D4032A60E641}" srcOrd="0" destOrd="0" parTransId="{666317C2-B6FF-4715-988F-65879EA1C58B}" sibTransId="{9C293F6E-319A-4492-B894-F1C6BAAA5313}"/>
    <dgm:cxn modelId="{858C868C-E946-44B4-8DD6-E945010DBF94}" type="presOf" srcId="{15BE7E14-6B58-4186-8D7F-4DB6DF3CD5E9}" destId="{20C41AA8-ED38-4FEF-9C47-E94251BA124E}" srcOrd="1" destOrd="0" presId="urn:microsoft.com/office/officeart/2005/8/layout/process1"/>
    <dgm:cxn modelId="{2DBCE6AD-1C13-4CE2-94C9-DBA4EB250CC2}" type="presOf" srcId="{9C293F6E-319A-4492-B894-F1C6BAAA5313}" destId="{CF5F6164-BBC5-4D2B-A7B9-B513874B2994}" srcOrd="1" destOrd="0" presId="urn:microsoft.com/office/officeart/2005/8/layout/process1"/>
    <dgm:cxn modelId="{B554ECEB-ED78-4B26-A915-0826A5E83FC0}" type="presOf" srcId="{9C293F6E-319A-4492-B894-F1C6BAAA5313}" destId="{0CCC74C6-BE6B-48FE-81B6-5374FC507565}" srcOrd="0" destOrd="0" presId="urn:microsoft.com/office/officeart/2005/8/layout/process1"/>
    <dgm:cxn modelId="{11975070-0CBF-4C0C-A3B0-463B4B04B721}" srcId="{90401B50-D973-4462-B580-E7C418250BD8}" destId="{914F0691-DE7C-42FB-81D0-51A4CC2D5F15}" srcOrd="2" destOrd="0" parTransId="{1CD81CAD-AB6D-4A7F-9FEE-175B10EAA6EE}" sibTransId="{7C147309-A118-4A11-836C-A3042E65D356}"/>
    <dgm:cxn modelId="{BDFCD0DF-0C77-415C-A598-1B6C04413194}" type="presOf" srcId="{0BFBCF8D-B7D6-4E6F-AEE7-D4032A60E641}" destId="{F1A5AA2A-FBA3-4AA0-864E-437580D363A4}" srcOrd="0" destOrd="0" presId="urn:microsoft.com/office/officeart/2005/8/layout/process1"/>
    <dgm:cxn modelId="{727A91BE-2B72-43BD-AE83-A9FABEE5A3C5}" type="presOf" srcId="{914F0691-DE7C-42FB-81D0-51A4CC2D5F15}" destId="{C0E2E6BE-75ED-40E5-8974-9636CB03F422}" srcOrd="0" destOrd="0" presId="urn:microsoft.com/office/officeart/2005/8/layout/process1"/>
    <dgm:cxn modelId="{5C722733-228B-4953-BD63-FBBD24A8D7C2}" type="presOf" srcId="{40E49BA0-2C12-4A88-AF1C-E86B9EECF8DF}" destId="{DBD8FB28-E004-4691-8AD0-A17D2079278F}" srcOrd="0" destOrd="0" presId="urn:microsoft.com/office/officeart/2005/8/layout/process1"/>
    <dgm:cxn modelId="{1BD86694-78E1-4AC4-8588-6E23F6D60C37}" type="presParOf" srcId="{C22A21DD-37B0-4CBA-B9B4-8FBCFA7D4688}" destId="{F1A5AA2A-FBA3-4AA0-864E-437580D363A4}" srcOrd="0" destOrd="0" presId="urn:microsoft.com/office/officeart/2005/8/layout/process1"/>
    <dgm:cxn modelId="{5A1D0670-E1AE-4143-828C-25CCC0E0B7E6}" type="presParOf" srcId="{C22A21DD-37B0-4CBA-B9B4-8FBCFA7D4688}" destId="{0CCC74C6-BE6B-48FE-81B6-5374FC507565}" srcOrd="1" destOrd="0" presId="urn:microsoft.com/office/officeart/2005/8/layout/process1"/>
    <dgm:cxn modelId="{D454A103-ABD1-4DAC-9B82-CD197001BA19}" type="presParOf" srcId="{0CCC74C6-BE6B-48FE-81B6-5374FC507565}" destId="{CF5F6164-BBC5-4D2B-A7B9-B513874B2994}" srcOrd="0" destOrd="0" presId="urn:microsoft.com/office/officeart/2005/8/layout/process1"/>
    <dgm:cxn modelId="{639582EE-9011-447F-AD0A-D1E2E0E0F9AF}" type="presParOf" srcId="{C22A21DD-37B0-4CBA-B9B4-8FBCFA7D4688}" destId="{DBD8FB28-E004-4691-8AD0-A17D2079278F}" srcOrd="2" destOrd="0" presId="urn:microsoft.com/office/officeart/2005/8/layout/process1"/>
    <dgm:cxn modelId="{C05DE9BC-8CC2-4F61-A368-0051B420E8B8}" type="presParOf" srcId="{C22A21DD-37B0-4CBA-B9B4-8FBCFA7D4688}" destId="{F4396C19-C113-43DF-8F77-F7C5E980961B}" srcOrd="3" destOrd="0" presId="urn:microsoft.com/office/officeart/2005/8/layout/process1"/>
    <dgm:cxn modelId="{EBAA8CB8-07ED-4876-9763-5205656DB350}" type="presParOf" srcId="{F4396C19-C113-43DF-8F77-F7C5E980961B}" destId="{20C41AA8-ED38-4FEF-9C47-E94251BA124E}" srcOrd="0" destOrd="0" presId="urn:microsoft.com/office/officeart/2005/8/layout/process1"/>
    <dgm:cxn modelId="{C0B96A85-5E86-400B-9487-033766B983DF}" type="presParOf" srcId="{C22A21DD-37B0-4CBA-B9B4-8FBCFA7D4688}" destId="{C0E2E6BE-75ED-40E5-8974-9636CB03F42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BA1018-15DC-4535-9367-B2FEF510A1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6A8E2064-C399-44DD-ACED-F70EE4D251EE}">
      <dgm:prSet phldrT="[Texto]"/>
      <dgm:spPr/>
      <dgm:t>
        <a:bodyPr/>
        <a:lstStyle/>
        <a:p>
          <a:pPr algn="l"/>
          <a:r>
            <a:rPr lang="es-ES" dirty="0" smtClean="0">
              <a:solidFill>
                <a:schemeClr val="tx1"/>
              </a:solidFill>
            </a:rPr>
            <a:t>Los directivos de </a:t>
          </a:r>
          <a:r>
            <a:rPr lang="es-ES" dirty="0" err="1" smtClean="0">
              <a:solidFill>
                <a:schemeClr val="tx1"/>
              </a:solidFill>
            </a:rPr>
            <a:t>Ejinpro</a:t>
          </a:r>
          <a:r>
            <a:rPr lang="es-ES" dirty="0" smtClean="0">
              <a:solidFill>
                <a:schemeClr val="tx1"/>
              </a:solidFill>
            </a:rPr>
            <a:t> Cía. Ltda., desconocen el nivel de satisfacción de los trabajadores, debido a la falta de estandarización de procesos y procedimientos en las áreas críticas como son: Contabilidad, Administración campo y Construcción. </a:t>
          </a:r>
          <a:endParaRPr lang="es-MX" dirty="0">
            <a:solidFill>
              <a:schemeClr val="tx1"/>
            </a:solidFill>
          </a:endParaRPr>
        </a:p>
      </dgm:t>
    </dgm:pt>
    <dgm:pt modelId="{D50F7ECE-EDCE-4D08-80B6-A053527C7C38}" type="parTrans" cxnId="{18C2FCB3-9E69-41C1-9235-4D6198523F97}">
      <dgm:prSet/>
      <dgm:spPr/>
      <dgm:t>
        <a:bodyPr/>
        <a:lstStyle/>
        <a:p>
          <a:endParaRPr lang="es-MX">
            <a:solidFill>
              <a:schemeClr val="tx1"/>
            </a:solidFill>
          </a:endParaRPr>
        </a:p>
      </dgm:t>
    </dgm:pt>
    <dgm:pt modelId="{ABDE455C-94A2-4D2D-991B-756799A1C9FF}" type="sibTrans" cxnId="{18C2FCB3-9E69-41C1-9235-4D6198523F97}">
      <dgm:prSet/>
      <dgm:spPr/>
      <dgm:t>
        <a:bodyPr/>
        <a:lstStyle/>
        <a:p>
          <a:endParaRPr lang="es-MX">
            <a:solidFill>
              <a:schemeClr val="tx1"/>
            </a:solidFill>
          </a:endParaRPr>
        </a:p>
      </dgm:t>
    </dgm:pt>
    <dgm:pt modelId="{7CD11B62-E284-4518-AB63-49C9AA71186A}">
      <dgm:prSet phldrT="[Texto]"/>
      <dgm:spPr/>
      <dgm:t>
        <a:bodyPr/>
        <a:lstStyle/>
        <a:p>
          <a:pPr algn="l"/>
          <a:r>
            <a:rPr lang="es-ES" dirty="0" err="1" smtClean="0">
              <a:solidFill>
                <a:schemeClr val="tx1"/>
              </a:solidFill>
            </a:rPr>
            <a:t>Ejinpro</a:t>
          </a:r>
          <a:r>
            <a:rPr lang="es-ES" dirty="0" smtClean="0">
              <a:solidFill>
                <a:schemeClr val="tx1"/>
              </a:solidFill>
            </a:rPr>
            <a:t> Cía. Ltda., no cuenta con un direccionamiento estratégico actual que determine las estrategias aplicables para mejorar el desempeño de los trabajadores y encaminarlos a los objetivos empresariales.</a:t>
          </a:r>
          <a:endParaRPr lang="es-MX" dirty="0">
            <a:solidFill>
              <a:schemeClr val="tx1"/>
            </a:solidFill>
          </a:endParaRPr>
        </a:p>
      </dgm:t>
    </dgm:pt>
    <dgm:pt modelId="{37A02CB5-1A98-4795-9D68-DDBB502E1AB9}" type="parTrans" cxnId="{C9216E42-E1EC-413E-8DDA-9B6EFB58AB2C}">
      <dgm:prSet/>
      <dgm:spPr/>
      <dgm:t>
        <a:bodyPr/>
        <a:lstStyle/>
        <a:p>
          <a:endParaRPr lang="es-MX">
            <a:solidFill>
              <a:schemeClr val="tx1"/>
            </a:solidFill>
          </a:endParaRPr>
        </a:p>
      </dgm:t>
    </dgm:pt>
    <dgm:pt modelId="{83C8305B-75F0-4DE1-9F76-6C77E66D1AD8}" type="sibTrans" cxnId="{C9216E42-E1EC-413E-8DDA-9B6EFB58AB2C}">
      <dgm:prSet/>
      <dgm:spPr/>
      <dgm:t>
        <a:bodyPr/>
        <a:lstStyle/>
        <a:p>
          <a:endParaRPr lang="es-MX">
            <a:solidFill>
              <a:schemeClr val="tx1"/>
            </a:solidFill>
          </a:endParaRPr>
        </a:p>
      </dgm:t>
    </dgm:pt>
    <dgm:pt modelId="{B8FF7F89-FC4E-4605-B393-9F16AD186DC6}">
      <dgm:prSet phldrT="[Texto]"/>
      <dgm:spPr/>
      <dgm:t>
        <a:bodyPr/>
        <a:lstStyle/>
        <a:p>
          <a:pPr algn="l"/>
          <a:r>
            <a:rPr lang="es-ES" dirty="0" smtClean="0">
              <a:solidFill>
                <a:schemeClr val="tx1"/>
              </a:solidFill>
            </a:rPr>
            <a:t>La investigación de mercado revelo la visión de los empleados respecto del entorno laboral, las recompensas, la supervisión, las exigencias del puesto que aún no alcanzan la satisfacción esperada.</a:t>
          </a:r>
          <a:endParaRPr lang="es-MX" dirty="0">
            <a:solidFill>
              <a:schemeClr val="tx1"/>
            </a:solidFill>
          </a:endParaRPr>
        </a:p>
      </dgm:t>
    </dgm:pt>
    <dgm:pt modelId="{F1CBB815-4FEE-4B8C-AC49-5BD574E5BE2B}" type="parTrans" cxnId="{27042BA2-F055-48C6-B026-E8D045972C49}">
      <dgm:prSet/>
      <dgm:spPr/>
      <dgm:t>
        <a:bodyPr/>
        <a:lstStyle/>
        <a:p>
          <a:endParaRPr lang="es-MX">
            <a:solidFill>
              <a:schemeClr val="tx1"/>
            </a:solidFill>
          </a:endParaRPr>
        </a:p>
      </dgm:t>
    </dgm:pt>
    <dgm:pt modelId="{3536A9A5-9A2E-4883-A057-322957CF2D0B}" type="sibTrans" cxnId="{27042BA2-F055-48C6-B026-E8D045972C49}">
      <dgm:prSet/>
      <dgm:spPr/>
      <dgm:t>
        <a:bodyPr/>
        <a:lstStyle/>
        <a:p>
          <a:endParaRPr lang="es-MX">
            <a:solidFill>
              <a:schemeClr val="tx1"/>
            </a:solidFill>
          </a:endParaRPr>
        </a:p>
      </dgm:t>
    </dgm:pt>
    <dgm:pt modelId="{035CFF4B-6CEC-4C54-A008-CD54522340D4}" type="pres">
      <dgm:prSet presAssocID="{08BA1018-15DC-4535-9367-B2FEF510A134}" presName="diagram" presStyleCnt="0">
        <dgm:presLayoutVars>
          <dgm:dir/>
          <dgm:resizeHandles val="exact"/>
        </dgm:presLayoutVars>
      </dgm:prSet>
      <dgm:spPr/>
      <dgm:t>
        <a:bodyPr/>
        <a:lstStyle/>
        <a:p>
          <a:endParaRPr lang="es-MX"/>
        </a:p>
      </dgm:t>
    </dgm:pt>
    <dgm:pt modelId="{B2AAFAF0-AB7F-45FA-950B-1D07BC3B554D}" type="pres">
      <dgm:prSet presAssocID="{6A8E2064-C399-44DD-ACED-F70EE4D251EE}" presName="node" presStyleLbl="node1" presStyleIdx="0" presStyleCnt="3">
        <dgm:presLayoutVars>
          <dgm:bulletEnabled val="1"/>
        </dgm:presLayoutVars>
      </dgm:prSet>
      <dgm:spPr/>
      <dgm:t>
        <a:bodyPr/>
        <a:lstStyle/>
        <a:p>
          <a:endParaRPr lang="es-MX"/>
        </a:p>
      </dgm:t>
    </dgm:pt>
    <dgm:pt modelId="{2251A14D-F890-45F0-B75E-4851BED95D5B}" type="pres">
      <dgm:prSet presAssocID="{ABDE455C-94A2-4D2D-991B-756799A1C9FF}" presName="sibTrans" presStyleCnt="0"/>
      <dgm:spPr/>
    </dgm:pt>
    <dgm:pt modelId="{C0087020-390C-4869-9760-44EB9BFC8608}" type="pres">
      <dgm:prSet presAssocID="{7CD11B62-E284-4518-AB63-49C9AA71186A}" presName="node" presStyleLbl="node1" presStyleIdx="1" presStyleCnt="3">
        <dgm:presLayoutVars>
          <dgm:bulletEnabled val="1"/>
        </dgm:presLayoutVars>
      </dgm:prSet>
      <dgm:spPr/>
      <dgm:t>
        <a:bodyPr/>
        <a:lstStyle/>
        <a:p>
          <a:endParaRPr lang="es-MX"/>
        </a:p>
      </dgm:t>
    </dgm:pt>
    <dgm:pt modelId="{CF6DABF8-92C2-4796-A948-0BF7F00EE3E6}" type="pres">
      <dgm:prSet presAssocID="{83C8305B-75F0-4DE1-9F76-6C77E66D1AD8}" presName="sibTrans" presStyleCnt="0"/>
      <dgm:spPr/>
    </dgm:pt>
    <dgm:pt modelId="{AC420587-CCB0-4E02-B952-3BF7645956CC}" type="pres">
      <dgm:prSet presAssocID="{B8FF7F89-FC4E-4605-B393-9F16AD186DC6}" presName="node" presStyleLbl="node1" presStyleIdx="2" presStyleCnt="3">
        <dgm:presLayoutVars>
          <dgm:bulletEnabled val="1"/>
        </dgm:presLayoutVars>
      </dgm:prSet>
      <dgm:spPr/>
      <dgm:t>
        <a:bodyPr/>
        <a:lstStyle/>
        <a:p>
          <a:endParaRPr lang="es-MX"/>
        </a:p>
      </dgm:t>
    </dgm:pt>
  </dgm:ptLst>
  <dgm:cxnLst>
    <dgm:cxn modelId="{18C2FCB3-9E69-41C1-9235-4D6198523F97}" srcId="{08BA1018-15DC-4535-9367-B2FEF510A134}" destId="{6A8E2064-C399-44DD-ACED-F70EE4D251EE}" srcOrd="0" destOrd="0" parTransId="{D50F7ECE-EDCE-4D08-80B6-A053527C7C38}" sibTransId="{ABDE455C-94A2-4D2D-991B-756799A1C9FF}"/>
    <dgm:cxn modelId="{C9216E42-E1EC-413E-8DDA-9B6EFB58AB2C}" srcId="{08BA1018-15DC-4535-9367-B2FEF510A134}" destId="{7CD11B62-E284-4518-AB63-49C9AA71186A}" srcOrd="1" destOrd="0" parTransId="{37A02CB5-1A98-4795-9D68-DDBB502E1AB9}" sibTransId="{83C8305B-75F0-4DE1-9F76-6C77E66D1AD8}"/>
    <dgm:cxn modelId="{235E6BDB-4ACF-4154-9685-595FDD9ACFE8}" type="presOf" srcId="{7CD11B62-E284-4518-AB63-49C9AA71186A}" destId="{C0087020-390C-4869-9760-44EB9BFC8608}" srcOrd="0" destOrd="0" presId="urn:microsoft.com/office/officeart/2005/8/layout/default"/>
    <dgm:cxn modelId="{FE19BA04-010C-45B3-8D40-1419C1857004}" type="presOf" srcId="{B8FF7F89-FC4E-4605-B393-9F16AD186DC6}" destId="{AC420587-CCB0-4E02-B952-3BF7645956CC}" srcOrd="0" destOrd="0" presId="urn:microsoft.com/office/officeart/2005/8/layout/default"/>
    <dgm:cxn modelId="{F8FC2931-3418-4F40-BA8B-5970D6BDF399}" type="presOf" srcId="{08BA1018-15DC-4535-9367-B2FEF510A134}" destId="{035CFF4B-6CEC-4C54-A008-CD54522340D4}" srcOrd="0" destOrd="0" presId="urn:microsoft.com/office/officeart/2005/8/layout/default"/>
    <dgm:cxn modelId="{27042BA2-F055-48C6-B026-E8D045972C49}" srcId="{08BA1018-15DC-4535-9367-B2FEF510A134}" destId="{B8FF7F89-FC4E-4605-B393-9F16AD186DC6}" srcOrd="2" destOrd="0" parTransId="{F1CBB815-4FEE-4B8C-AC49-5BD574E5BE2B}" sibTransId="{3536A9A5-9A2E-4883-A057-322957CF2D0B}"/>
    <dgm:cxn modelId="{2520427F-21CC-4524-BD2A-BED809DE90C2}" type="presOf" srcId="{6A8E2064-C399-44DD-ACED-F70EE4D251EE}" destId="{B2AAFAF0-AB7F-45FA-950B-1D07BC3B554D}" srcOrd="0" destOrd="0" presId="urn:microsoft.com/office/officeart/2005/8/layout/default"/>
    <dgm:cxn modelId="{EFC83CF3-5436-42BA-A12C-94BAF34EB4FD}" type="presParOf" srcId="{035CFF4B-6CEC-4C54-A008-CD54522340D4}" destId="{B2AAFAF0-AB7F-45FA-950B-1D07BC3B554D}" srcOrd="0" destOrd="0" presId="urn:microsoft.com/office/officeart/2005/8/layout/default"/>
    <dgm:cxn modelId="{FE799F30-402B-432E-8E17-3AF541BB5942}" type="presParOf" srcId="{035CFF4B-6CEC-4C54-A008-CD54522340D4}" destId="{2251A14D-F890-45F0-B75E-4851BED95D5B}" srcOrd="1" destOrd="0" presId="urn:microsoft.com/office/officeart/2005/8/layout/default"/>
    <dgm:cxn modelId="{89513657-1A17-40A8-A7BC-63E66E7E0E4C}" type="presParOf" srcId="{035CFF4B-6CEC-4C54-A008-CD54522340D4}" destId="{C0087020-390C-4869-9760-44EB9BFC8608}" srcOrd="2" destOrd="0" presId="urn:microsoft.com/office/officeart/2005/8/layout/default"/>
    <dgm:cxn modelId="{14364116-F4EC-4247-B8AC-B8FC1F6219DC}" type="presParOf" srcId="{035CFF4B-6CEC-4C54-A008-CD54522340D4}" destId="{CF6DABF8-92C2-4796-A948-0BF7F00EE3E6}" srcOrd="3" destOrd="0" presId="urn:microsoft.com/office/officeart/2005/8/layout/default"/>
    <dgm:cxn modelId="{B88A27D6-D18C-424F-A8DE-8D7E7F797661}" type="presParOf" srcId="{035CFF4B-6CEC-4C54-A008-CD54522340D4}" destId="{AC420587-CCB0-4E02-B952-3BF7645956C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A1291D-5740-49CA-9E49-E62996BA55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723480BF-6309-4B71-B829-93F0DC733238}">
      <dgm:prSet phldrT="[Texto]"/>
      <dgm:spPr/>
      <dgm:t>
        <a:bodyPr/>
        <a:lstStyle/>
        <a:p>
          <a:r>
            <a:rPr lang="es-ES" dirty="0" smtClean="0">
              <a:solidFill>
                <a:schemeClr val="tx1"/>
              </a:solidFill>
            </a:rPr>
            <a:t>Se realizó el análisis preliminar de los Procesos Operativos: mediante entrevistas y la elaboración de cuadros de procesos y procedimientos, evidenciando la existencia de duplicidad de funciones, desconocimiento de las responsabilidades de los funcionarios, pérdida en tiempos de respuesta.</a:t>
          </a:r>
          <a:endParaRPr lang="es-MX" dirty="0">
            <a:solidFill>
              <a:schemeClr val="tx1"/>
            </a:solidFill>
          </a:endParaRPr>
        </a:p>
      </dgm:t>
    </dgm:pt>
    <dgm:pt modelId="{434CBE7D-A244-43BD-BB1D-EDB8A146EBC4}" type="parTrans" cxnId="{2408D413-F80E-4D0D-817A-EB5FFF7E46CD}">
      <dgm:prSet/>
      <dgm:spPr/>
      <dgm:t>
        <a:bodyPr/>
        <a:lstStyle/>
        <a:p>
          <a:endParaRPr lang="es-MX"/>
        </a:p>
      </dgm:t>
    </dgm:pt>
    <dgm:pt modelId="{FBE3DDAA-7BF5-4D6E-9253-73B85E9EEEA3}" type="sibTrans" cxnId="{2408D413-F80E-4D0D-817A-EB5FFF7E46CD}">
      <dgm:prSet/>
      <dgm:spPr/>
      <dgm:t>
        <a:bodyPr/>
        <a:lstStyle/>
        <a:p>
          <a:endParaRPr lang="es-MX"/>
        </a:p>
      </dgm:t>
    </dgm:pt>
    <dgm:pt modelId="{8C7E8306-26B3-4C19-8CA4-F6052147FE6D}">
      <dgm:prSet phldrT="[Texto]"/>
      <dgm:spPr/>
      <dgm:t>
        <a:bodyPr/>
        <a:lstStyle/>
        <a:p>
          <a:r>
            <a:rPr lang="es-ES" dirty="0" smtClean="0">
              <a:solidFill>
                <a:schemeClr val="tx1"/>
              </a:solidFill>
            </a:rPr>
            <a:t>El Manual de Funciones, Normas, y Procedimientos diseñado para </a:t>
          </a:r>
          <a:r>
            <a:rPr lang="es-ES" dirty="0" err="1" smtClean="0">
              <a:solidFill>
                <a:schemeClr val="tx1"/>
              </a:solidFill>
            </a:rPr>
            <a:t>Ejinpro</a:t>
          </a:r>
          <a:r>
            <a:rPr lang="es-ES" dirty="0" smtClean="0">
              <a:solidFill>
                <a:schemeClr val="tx1"/>
              </a:solidFill>
            </a:rPr>
            <a:t> Cía. Ltda.,  está estructurado en forma secuencial y lógica facilitando su comprensión, con el objetivo de optimizar tiempos de ejecución y mejora en la comunicación e interacción entre departamentos, lo cual contribuye a la entrega de servicios de calidad a sus clientes. </a:t>
          </a:r>
          <a:endParaRPr lang="es-MX" dirty="0">
            <a:solidFill>
              <a:schemeClr val="tx1"/>
            </a:solidFill>
          </a:endParaRPr>
        </a:p>
      </dgm:t>
    </dgm:pt>
    <dgm:pt modelId="{4B6E3588-78AF-47DF-9E38-2E6DDB31244B}" type="parTrans" cxnId="{6C0464AA-D3AA-42B3-8930-83D6EE54D4F9}">
      <dgm:prSet/>
      <dgm:spPr/>
      <dgm:t>
        <a:bodyPr/>
        <a:lstStyle/>
        <a:p>
          <a:endParaRPr lang="es-MX"/>
        </a:p>
      </dgm:t>
    </dgm:pt>
    <dgm:pt modelId="{51C55462-36ED-46B8-A015-E8DC8A256D14}" type="sibTrans" cxnId="{6C0464AA-D3AA-42B3-8930-83D6EE54D4F9}">
      <dgm:prSet/>
      <dgm:spPr/>
      <dgm:t>
        <a:bodyPr/>
        <a:lstStyle/>
        <a:p>
          <a:endParaRPr lang="es-MX"/>
        </a:p>
      </dgm:t>
    </dgm:pt>
    <dgm:pt modelId="{BC85EE25-B7CF-4636-9870-84B99123E2BA}">
      <dgm:prSet phldrT="[Texto]"/>
      <dgm:spPr/>
      <dgm:t>
        <a:bodyPr/>
        <a:lstStyle/>
        <a:p>
          <a:r>
            <a:rPr lang="es-ES" dirty="0" smtClean="0">
              <a:solidFill>
                <a:schemeClr val="tx1"/>
              </a:solidFill>
            </a:rPr>
            <a:t>De acuerdo al análisis preliminar realizada a la empresa y  los procedimientos propuestos en las diferentes áreas de trabajo, junto a su correcta aplicación permitirá optimizar los recursos de la empresa y la inclusión del personal para el desarrollo de capacidades, habilidades y generará </a:t>
          </a:r>
          <a:r>
            <a:rPr lang="es-ES" dirty="0" err="1" smtClean="0">
              <a:solidFill>
                <a:schemeClr val="tx1"/>
              </a:solidFill>
            </a:rPr>
            <a:t>proactividad</a:t>
          </a:r>
          <a:r>
            <a:rPr lang="es-ES" dirty="0" smtClean="0">
              <a:solidFill>
                <a:schemeClr val="tx1"/>
              </a:solidFill>
            </a:rPr>
            <a:t> en beneficio de los servicios que presta la empresa.</a:t>
          </a:r>
          <a:endParaRPr lang="es-MX" dirty="0">
            <a:solidFill>
              <a:schemeClr val="tx1"/>
            </a:solidFill>
          </a:endParaRPr>
        </a:p>
      </dgm:t>
    </dgm:pt>
    <dgm:pt modelId="{8B2EA962-25BD-420E-BD23-B389D300380C}" type="parTrans" cxnId="{E6A053ED-9525-4A4D-9C1F-C0EF13F7B4C8}">
      <dgm:prSet/>
      <dgm:spPr/>
      <dgm:t>
        <a:bodyPr/>
        <a:lstStyle/>
        <a:p>
          <a:endParaRPr lang="es-MX"/>
        </a:p>
      </dgm:t>
    </dgm:pt>
    <dgm:pt modelId="{DB034514-6952-4471-A15D-036730C0B2A6}" type="sibTrans" cxnId="{E6A053ED-9525-4A4D-9C1F-C0EF13F7B4C8}">
      <dgm:prSet/>
      <dgm:spPr/>
      <dgm:t>
        <a:bodyPr/>
        <a:lstStyle/>
        <a:p>
          <a:endParaRPr lang="es-MX"/>
        </a:p>
      </dgm:t>
    </dgm:pt>
    <dgm:pt modelId="{0AB80DB2-C99A-44CB-8443-E8A4AC58AC15}" type="pres">
      <dgm:prSet presAssocID="{0DA1291D-5740-49CA-9E49-E62996BA55BE}" presName="diagram" presStyleCnt="0">
        <dgm:presLayoutVars>
          <dgm:dir/>
          <dgm:resizeHandles val="exact"/>
        </dgm:presLayoutVars>
      </dgm:prSet>
      <dgm:spPr/>
      <dgm:t>
        <a:bodyPr/>
        <a:lstStyle/>
        <a:p>
          <a:endParaRPr lang="es-MX"/>
        </a:p>
      </dgm:t>
    </dgm:pt>
    <dgm:pt modelId="{FDFF65F2-64D5-436C-9F13-83981119B498}" type="pres">
      <dgm:prSet presAssocID="{723480BF-6309-4B71-B829-93F0DC733238}" presName="node" presStyleLbl="node1" presStyleIdx="0" presStyleCnt="3">
        <dgm:presLayoutVars>
          <dgm:bulletEnabled val="1"/>
        </dgm:presLayoutVars>
      </dgm:prSet>
      <dgm:spPr/>
      <dgm:t>
        <a:bodyPr/>
        <a:lstStyle/>
        <a:p>
          <a:endParaRPr lang="es-MX"/>
        </a:p>
      </dgm:t>
    </dgm:pt>
    <dgm:pt modelId="{B63ED185-C043-49AE-AE54-CB07E5759D83}" type="pres">
      <dgm:prSet presAssocID="{FBE3DDAA-7BF5-4D6E-9253-73B85E9EEEA3}" presName="sibTrans" presStyleCnt="0"/>
      <dgm:spPr/>
    </dgm:pt>
    <dgm:pt modelId="{034BD741-0A60-4205-9F66-B5DF495C9C4D}" type="pres">
      <dgm:prSet presAssocID="{8C7E8306-26B3-4C19-8CA4-F6052147FE6D}" presName="node" presStyleLbl="node1" presStyleIdx="1" presStyleCnt="3">
        <dgm:presLayoutVars>
          <dgm:bulletEnabled val="1"/>
        </dgm:presLayoutVars>
      </dgm:prSet>
      <dgm:spPr/>
      <dgm:t>
        <a:bodyPr/>
        <a:lstStyle/>
        <a:p>
          <a:endParaRPr lang="es-MX"/>
        </a:p>
      </dgm:t>
    </dgm:pt>
    <dgm:pt modelId="{D86E97B1-0EA3-4FB7-985C-8DF0D1D56141}" type="pres">
      <dgm:prSet presAssocID="{51C55462-36ED-46B8-A015-E8DC8A256D14}" presName="sibTrans" presStyleCnt="0"/>
      <dgm:spPr/>
    </dgm:pt>
    <dgm:pt modelId="{BD85A762-1F3F-494C-A7AA-CCA46F07B1BC}" type="pres">
      <dgm:prSet presAssocID="{BC85EE25-B7CF-4636-9870-84B99123E2BA}" presName="node" presStyleLbl="node1" presStyleIdx="2" presStyleCnt="3">
        <dgm:presLayoutVars>
          <dgm:bulletEnabled val="1"/>
        </dgm:presLayoutVars>
      </dgm:prSet>
      <dgm:spPr/>
      <dgm:t>
        <a:bodyPr/>
        <a:lstStyle/>
        <a:p>
          <a:endParaRPr lang="es-MX"/>
        </a:p>
      </dgm:t>
    </dgm:pt>
  </dgm:ptLst>
  <dgm:cxnLst>
    <dgm:cxn modelId="{E5F2A46D-3C92-461F-9DDF-42AFB4D69D80}" type="presOf" srcId="{0DA1291D-5740-49CA-9E49-E62996BA55BE}" destId="{0AB80DB2-C99A-44CB-8443-E8A4AC58AC15}" srcOrd="0" destOrd="0" presId="urn:microsoft.com/office/officeart/2005/8/layout/default"/>
    <dgm:cxn modelId="{075E623D-DF60-4A2A-B7DB-2137BD695CB3}" type="presOf" srcId="{8C7E8306-26B3-4C19-8CA4-F6052147FE6D}" destId="{034BD741-0A60-4205-9F66-B5DF495C9C4D}" srcOrd="0" destOrd="0" presId="urn:microsoft.com/office/officeart/2005/8/layout/default"/>
    <dgm:cxn modelId="{E6A053ED-9525-4A4D-9C1F-C0EF13F7B4C8}" srcId="{0DA1291D-5740-49CA-9E49-E62996BA55BE}" destId="{BC85EE25-B7CF-4636-9870-84B99123E2BA}" srcOrd="2" destOrd="0" parTransId="{8B2EA962-25BD-420E-BD23-B389D300380C}" sibTransId="{DB034514-6952-4471-A15D-036730C0B2A6}"/>
    <dgm:cxn modelId="{6C0464AA-D3AA-42B3-8930-83D6EE54D4F9}" srcId="{0DA1291D-5740-49CA-9E49-E62996BA55BE}" destId="{8C7E8306-26B3-4C19-8CA4-F6052147FE6D}" srcOrd="1" destOrd="0" parTransId="{4B6E3588-78AF-47DF-9E38-2E6DDB31244B}" sibTransId="{51C55462-36ED-46B8-A015-E8DC8A256D14}"/>
    <dgm:cxn modelId="{B84813E4-6192-4B1E-A9CE-6ECD6A90F7ED}" type="presOf" srcId="{BC85EE25-B7CF-4636-9870-84B99123E2BA}" destId="{BD85A762-1F3F-494C-A7AA-CCA46F07B1BC}" srcOrd="0" destOrd="0" presId="urn:microsoft.com/office/officeart/2005/8/layout/default"/>
    <dgm:cxn modelId="{2408D413-F80E-4D0D-817A-EB5FFF7E46CD}" srcId="{0DA1291D-5740-49CA-9E49-E62996BA55BE}" destId="{723480BF-6309-4B71-B829-93F0DC733238}" srcOrd="0" destOrd="0" parTransId="{434CBE7D-A244-43BD-BB1D-EDB8A146EBC4}" sibTransId="{FBE3DDAA-7BF5-4D6E-9253-73B85E9EEEA3}"/>
    <dgm:cxn modelId="{DEF8C094-39E8-428A-91B1-8388C171400A}" type="presOf" srcId="{723480BF-6309-4B71-B829-93F0DC733238}" destId="{FDFF65F2-64D5-436C-9F13-83981119B498}" srcOrd="0" destOrd="0" presId="urn:microsoft.com/office/officeart/2005/8/layout/default"/>
    <dgm:cxn modelId="{235A0033-A139-4C84-9D21-5AD66D27C7A7}" type="presParOf" srcId="{0AB80DB2-C99A-44CB-8443-E8A4AC58AC15}" destId="{FDFF65F2-64D5-436C-9F13-83981119B498}" srcOrd="0" destOrd="0" presId="urn:microsoft.com/office/officeart/2005/8/layout/default"/>
    <dgm:cxn modelId="{6496FA7A-D05D-41A4-B8F1-20975E56242D}" type="presParOf" srcId="{0AB80DB2-C99A-44CB-8443-E8A4AC58AC15}" destId="{B63ED185-C043-49AE-AE54-CB07E5759D83}" srcOrd="1" destOrd="0" presId="urn:microsoft.com/office/officeart/2005/8/layout/default"/>
    <dgm:cxn modelId="{22DB34EF-4553-4175-B9D0-46CEFA30A8A6}" type="presParOf" srcId="{0AB80DB2-C99A-44CB-8443-E8A4AC58AC15}" destId="{034BD741-0A60-4205-9F66-B5DF495C9C4D}" srcOrd="2" destOrd="0" presId="urn:microsoft.com/office/officeart/2005/8/layout/default"/>
    <dgm:cxn modelId="{6D2E637D-6323-4C6C-A161-9B3B7CF74C7F}" type="presParOf" srcId="{0AB80DB2-C99A-44CB-8443-E8A4AC58AC15}" destId="{D86E97B1-0EA3-4FB7-985C-8DF0D1D56141}" srcOrd="3" destOrd="0" presId="urn:microsoft.com/office/officeart/2005/8/layout/default"/>
    <dgm:cxn modelId="{B362E70E-9893-463A-AB77-93927317D4D1}" type="presParOf" srcId="{0AB80DB2-C99A-44CB-8443-E8A4AC58AC15}" destId="{BD85A762-1F3F-494C-A7AA-CCA46F07B1B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E6C800-5ED7-4314-8799-0C38FE55BC7B}"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s-MX"/>
        </a:p>
      </dgm:t>
    </dgm:pt>
    <dgm:pt modelId="{2E427992-92A7-4C42-95ED-BF7FDB28E17F}">
      <dgm:prSet phldrT="[Texto]"/>
      <dgm:spPr/>
      <dgm:t>
        <a:bodyPr/>
        <a:lstStyle/>
        <a:p>
          <a:r>
            <a:rPr lang="es-ES" dirty="0" smtClean="0"/>
            <a:t>Es necesario que se implemente el Manual de  Funciones, Normas  y Procedimientos para incrementar el nivel de satisfacción de los trabajadores de </a:t>
          </a:r>
          <a:r>
            <a:rPr lang="es-ES" dirty="0" err="1" smtClean="0"/>
            <a:t>Ejinpro</a:t>
          </a:r>
          <a:r>
            <a:rPr lang="es-ES" dirty="0" smtClean="0"/>
            <a:t> Cía. Ltda.,  esto permitirá optimizar y transparentar las actividades operacionales de cada proceso y procedimiento.</a:t>
          </a:r>
          <a:endParaRPr lang="es-MX" dirty="0"/>
        </a:p>
      </dgm:t>
    </dgm:pt>
    <dgm:pt modelId="{724D4C44-217A-4B4D-9E4D-B75F6E71C885}" type="parTrans" cxnId="{9322730E-C82C-429A-A822-E3FF80284487}">
      <dgm:prSet/>
      <dgm:spPr/>
      <dgm:t>
        <a:bodyPr/>
        <a:lstStyle/>
        <a:p>
          <a:endParaRPr lang="es-MX"/>
        </a:p>
      </dgm:t>
    </dgm:pt>
    <dgm:pt modelId="{8A0EE5E0-862B-45F0-87A6-3281582F874A}" type="sibTrans" cxnId="{9322730E-C82C-429A-A822-E3FF80284487}">
      <dgm:prSet/>
      <dgm:spPr/>
      <dgm:t>
        <a:bodyPr/>
        <a:lstStyle/>
        <a:p>
          <a:endParaRPr lang="es-MX"/>
        </a:p>
      </dgm:t>
    </dgm:pt>
    <dgm:pt modelId="{2AE0575E-CB36-4390-B275-61516EF8F9E8}">
      <dgm:prSet phldrT="[Texto]"/>
      <dgm:spPr/>
      <dgm:t>
        <a:bodyPr/>
        <a:lstStyle/>
        <a:p>
          <a:r>
            <a:rPr lang="es-ES" dirty="0" smtClean="0"/>
            <a:t>Concientizar la práctica del trabajo en equipo y el interés como seres humanos, de realizar un trabajo de excelencia para cumplir con éxito las actividades y alcanzar los objetivos planteados.</a:t>
          </a:r>
          <a:endParaRPr lang="es-MX" dirty="0"/>
        </a:p>
      </dgm:t>
    </dgm:pt>
    <dgm:pt modelId="{6E7C2D3D-4FE3-41DC-B1FA-046929D7A376}" type="parTrans" cxnId="{61762B08-56F5-4E67-A2D7-50CA77B41815}">
      <dgm:prSet/>
      <dgm:spPr/>
      <dgm:t>
        <a:bodyPr/>
        <a:lstStyle/>
        <a:p>
          <a:endParaRPr lang="es-MX"/>
        </a:p>
      </dgm:t>
    </dgm:pt>
    <dgm:pt modelId="{D4B29782-5B1C-4F24-AC35-6035F9E1B0CD}" type="sibTrans" cxnId="{61762B08-56F5-4E67-A2D7-50CA77B41815}">
      <dgm:prSet/>
      <dgm:spPr/>
      <dgm:t>
        <a:bodyPr/>
        <a:lstStyle/>
        <a:p>
          <a:endParaRPr lang="es-MX"/>
        </a:p>
      </dgm:t>
    </dgm:pt>
    <dgm:pt modelId="{A0E30398-E3C2-4C7C-8CBE-B679253AD9D7}">
      <dgm:prSet phldrT="[Texto]"/>
      <dgm:spPr/>
      <dgm:t>
        <a:bodyPr/>
        <a:lstStyle/>
        <a:p>
          <a:r>
            <a:rPr lang="es-EC" dirty="0" err="1" smtClean="0">
              <a:solidFill>
                <a:schemeClr val="tx1"/>
              </a:solidFill>
            </a:rPr>
            <a:t>Ejinpro</a:t>
          </a:r>
          <a:r>
            <a:rPr lang="es-EC" dirty="0" smtClean="0">
              <a:solidFill>
                <a:schemeClr val="tx1"/>
              </a:solidFill>
            </a:rPr>
            <a:t> Cía. Ltda., debe cumplir a cabalidad con  las disposiciones generales y específicas enfocadas al sector petrolero, ya este contiene normativas estrictas para brindar un servicio de calidad en pro del talento humano y cuidado del medio ambiente.</a:t>
          </a:r>
          <a:endParaRPr lang="es-MX" dirty="0">
            <a:solidFill>
              <a:schemeClr val="tx1"/>
            </a:solidFill>
          </a:endParaRPr>
        </a:p>
      </dgm:t>
    </dgm:pt>
    <dgm:pt modelId="{3A2850BD-D393-45B2-9177-94C7D1E1FEB7}" type="parTrans" cxnId="{48738988-DCB7-444F-B1A8-CDD1601CF139}">
      <dgm:prSet/>
      <dgm:spPr/>
      <dgm:t>
        <a:bodyPr/>
        <a:lstStyle/>
        <a:p>
          <a:endParaRPr lang="es-MX"/>
        </a:p>
      </dgm:t>
    </dgm:pt>
    <dgm:pt modelId="{34C631D9-6C28-4587-9B4E-B3128E0E89A5}" type="sibTrans" cxnId="{48738988-DCB7-444F-B1A8-CDD1601CF139}">
      <dgm:prSet/>
      <dgm:spPr/>
      <dgm:t>
        <a:bodyPr/>
        <a:lstStyle/>
        <a:p>
          <a:endParaRPr lang="es-MX"/>
        </a:p>
      </dgm:t>
    </dgm:pt>
    <dgm:pt modelId="{4144B63D-7CE5-4F05-AE3C-10C65599E64C}" type="pres">
      <dgm:prSet presAssocID="{6DE6C800-5ED7-4314-8799-0C38FE55BC7B}" presName="diagram" presStyleCnt="0">
        <dgm:presLayoutVars>
          <dgm:dir/>
          <dgm:resizeHandles val="exact"/>
        </dgm:presLayoutVars>
      </dgm:prSet>
      <dgm:spPr/>
      <dgm:t>
        <a:bodyPr/>
        <a:lstStyle/>
        <a:p>
          <a:endParaRPr lang="es-MX"/>
        </a:p>
      </dgm:t>
    </dgm:pt>
    <dgm:pt modelId="{56A31D38-E9BF-4B04-96F1-7F06B3287C0B}" type="pres">
      <dgm:prSet presAssocID="{2E427992-92A7-4C42-95ED-BF7FDB28E17F}" presName="node" presStyleLbl="node1" presStyleIdx="0" presStyleCnt="3">
        <dgm:presLayoutVars>
          <dgm:bulletEnabled val="1"/>
        </dgm:presLayoutVars>
      </dgm:prSet>
      <dgm:spPr/>
      <dgm:t>
        <a:bodyPr/>
        <a:lstStyle/>
        <a:p>
          <a:endParaRPr lang="es-MX"/>
        </a:p>
      </dgm:t>
    </dgm:pt>
    <dgm:pt modelId="{5421811E-BDE6-4D87-B2EF-DC66D502A3CD}" type="pres">
      <dgm:prSet presAssocID="{8A0EE5E0-862B-45F0-87A6-3281582F874A}" presName="sibTrans" presStyleCnt="0"/>
      <dgm:spPr/>
    </dgm:pt>
    <dgm:pt modelId="{086A5725-FBE6-4308-9556-7CF12B428BD9}" type="pres">
      <dgm:prSet presAssocID="{2AE0575E-CB36-4390-B275-61516EF8F9E8}" presName="node" presStyleLbl="node1" presStyleIdx="1" presStyleCnt="3">
        <dgm:presLayoutVars>
          <dgm:bulletEnabled val="1"/>
        </dgm:presLayoutVars>
      </dgm:prSet>
      <dgm:spPr/>
      <dgm:t>
        <a:bodyPr/>
        <a:lstStyle/>
        <a:p>
          <a:endParaRPr lang="es-MX"/>
        </a:p>
      </dgm:t>
    </dgm:pt>
    <dgm:pt modelId="{66A3767A-295C-4E21-A087-A7BFFEE3AF0E}" type="pres">
      <dgm:prSet presAssocID="{D4B29782-5B1C-4F24-AC35-6035F9E1B0CD}" presName="sibTrans" presStyleCnt="0"/>
      <dgm:spPr/>
    </dgm:pt>
    <dgm:pt modelId="{E2B18F85-893C-429C-99E7-6552F991A4DF}" type="pres">
      <dgm:prSet presAssocID="{A0E30398-E3C2-4C7C-8CBE-B679253AD9D7}" presName="node" presStyleLbl="node1" presStyleIdx="2" presStyleCnt="3">
        <dgm:presLayoutVars>
          <dgm:bulletEnabled val="1"/>
        </dgm:presLayoutVars>
      </dgm:prSet>
      <dgm:spPr/>
      <dgm:t>
        <a:bodyPr/>
        <a:lstStyle/>
        <a:p>
          <a:endParaRPr lang="es-MX"/>
        </a:p>
      </dgm:t>
    </dgm:pt>
  </dgm:ptLst>
  <dgm:cxnLst>
    <dgm:cxn modelId="{61762B08-56F5-4E67-A2D7-50CA77B41815}" srcId="{6DE6C800-5ED7-4314-8799-0C38FE55BC7B}" destId="{2AE0575E-CB36-4390-B275-61516EF8F9E8}" srcOrd="1" destOrd="0" parTransId="{6E7C2D3D-4FE3-41DC-B1FA-046929D7A376}" sibTransId="{D4B29782-5B1C-4F24-AC35-6035F9E1B0CD}"/>
    <dgm:cxn modelId="{92D89BC6-C2F9-4FBC-B2D5-7FCE7D8E87A7}" type="presOf" srcId="{6DE6C800-5ED7-4314-8799-0C38FE55BC7B}" destId="{4144B63D-7CE5-4F05-AE3C-10C65599E64C}" srcOrd="0" destOrd="0" presId="urn:microsoft.com/office/officeart/2005/8/layout/default"/>
    <dgm:cxn modelId="{9322730E-C82C-429A-A822-E3FF80284487}" srcId="{6DE6C800-5ED7-4314-8799-0C38FE55BC7B}" destId="{2E427992-92A7-4C42-95ED-BF7FDB28E17F}" srcOrd="0" destOrd="0" parTransId="{724D4C44-217A-4B4D-9E4D-B75F6E71C885}" sibTransId="{8A0EE5E0-862B-45F0-87A6-3281582F874A}"/>
    <dgm:cxn modelId="{74F8ECB8-7A32-4FE4-8124-B8A0667EBE82}" type="presOf" srcId="{2AE0575E-CB36-4390-B275-61516EF8F9E8}" destId="{086A5725-FBE6-4308-9556-7CF12B428BD9}" srcOrd="0" destOrd="0" presId="urn:microsoft.com/office/officeart/2005/8/layout/default"/>
    <dgm:cxn modelId="{8BA21BEF-EA46-4BA6-9486-01EAE83D0611}" type="presOf" srcId="{2E427992-92A7-4C42-95ED-BF7FDB28E17F}" destId="{56A31D38-E9BF-4B04-96F1-7F06B3287C0B}" srcOrd="0" destOrd="0" presId="urn:microsoft.com/office/officeart/2005/8/layout/default"/>
    <dgm:cxn modelId="{7F696C6F-D860-4BB9-9513-A16B1F2EF5CF}" type="presOf" srcId="{A0E30398-E3C2-4C7C-8CBE-B679253AD9D7}" destId="{E2B18F85-893C-429C-99E7-6552F991A4DF}" srcOrd="0" destOrd="0" presId="urn:microsoft.com/office/officeart/2005/8/layout/default"/>
    <dgm:cxn modelId="{48738988-DCB7-444F-B1A8-CDD1601CF139}" srcId="{6DE6C800-5ED7-4314-8799-0C38FE55BC7B}" destId="{A0E30398-E3C2-4C7C-8CBE-B679253AD9D7}" srcOrd="2" destOrd="0" parTransId="{3A2850BD-D393-45B2-9177-94C7D1E1FEB7}" sibTransId="{34C631D9-6C28-4587-9B4E-B3128E0E89A5}"/>
    <dgm:cxn modelId="{4FD2B3DC-D8E7-4766-92E3-3D51284A16A2}" type="presParOf" srcId="{4144B63D-7CE5-4F05-AE3C-10C65599E64C}" destId="{56A31D38-E9BF-4B04-96F1-7F06B3287C0B}" srcOrd="0" destOrd="0" presId="urn:microsoft.com/office/officeart/2005/8/layout/default"/>
    <dgm:cxn modelId="{CA808DE2-6AE1-4493-BB00-8A59CCDDD3BE}" type="presParOf" srcId="{4144B63D-7CE5-4F05-AE3C-10C65599E64C}" destId="{5421811E-BDE6-4D87-B2EF-DC66D502A3CD}" srcOrd="1" destOrd="0" presId="urn:microsoft.com/office/officeart/2005/8/layout/default"/>
    <dgm:cxn modelId="{94760E56-7629-4586-B7AD-A0858BC421BC}" type="presParOf" srcId="{4144B63D-7CE5-4F05-AE3C-10C65599E64C}" destId="{086A5725-FBE6-4308-9556-7CF12B428BD9}" srcOrd="2" destOrd="0" presId="urn:microsoft.com/office/officeart/2005/8/layout/default"/>
    <dgm:cxn modelId="{8B5C812B-9046-4FE8-A84E-56A1EE3E4336}" type="presParOf" srcId="{4144B63D-7CE5-4F05-AE3C-10C65599E64C}" destId="{66A3767A-295C-4E21-A087-A7BFFEE3AF0E}" srcOrd="3" destOrd="0" presId="urn:microsoft.com/office/officeart/2005/8/layout/default"/>
    <dgm:cxn modelId="{DA5E4D72-1090-437B-853A-D54CAB1B99A4}" type="presParOf" srcId="{4144B63D-7CE5-4F05-AE3C-10C65599E64C}" destId="{E2B18F85-893C-429C-99E7-6552F991A4D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84E92-8CAD-4268-AE08-F5CE23B1192D}">
      <dsp:nvSpPr>
        <dsp:cNvPr id="0" name=""/>
        <dsp:cNvSpPr/>
      </dsp:nvSpPr>
      <dsp:spPr>
        <a:xfrm rot="5400000">
          <a:off x="4291186" y="-1880112"/>
          <a:ext cx="1201733"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Obtener certificaciones de medio ambiente por parte de la empresa.</a:t>
          </a:r>
          <a:endParaRPr lang="es-MX" sz="1600" kern="1200" dirty="0"/>
        </a:p>
        <a:p>
          <a:pPr marL="171450" lvl="1" indent="-171450" algn="l" defTabSz="711200">
            <a:lnSpc>
              <a:spcPct val="90000"/>
            </a:lnSpc>
            <a:spcBef>
              <a:spcPct val="0"/>
            </a:spcBef>
            <a:spcAft>
              <a:spcPct val="15000"/>
            </a:spcAft>
            <a:buChar char="••"/>
          </a:pPr>
          <a:r>
            <a:rPr lang="es-MX" sz="1600" kern="1200" dirty="0" smtClean="0"/>
            <a:t>Desarrollar la capacidad de anticipar las variaciones de criterio y requerimientos del cliente.</a:t>
          </a:r>
          <a:endParaRPr lang="es-MX" sz="1600" kern="1200" dirty="0"/>
        </a:p>
      </dsp:txBody>
      <dsp:txXfrm rot="-5400000">
        <a:off x="2258581" y="211157"/>
        <a:ext cx="5208280" cy="1084405"/>
      </dsp:txXfrm>
    </dsp:sp>
    <dsp:sp modelId="{AFC2AE0D-6409-426D-934C-AA070B4A42A3}">
      <dsp:nvSpPr>
        <dsp:cNvPr id="0" name=""/>
        <dsp:cNvSpPr/>
      </dsp:nvSpPr>
      <dsp:spPr>
        <a:xfrm>
          <a:off x="704075" y="2276"/>
          <a:ext cx="1554505" cy="150216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s-MX" sz="6500" kern="1200" dirty="0">
            <a:solidFill>
              <a:schemeClr val="tx1"/>
            </a:solidFill>
          </a:endParaRPr>
        </a:p>
      </dsp:txBody>
      <dsp:txXfrm>
        <a:off x="777405" y="75606"/>
        <a:ext cx="1407845" cy="1355506"/>
      </dsp:txXfrm>
    </dsp:sp>
    <dsp:sp modelId="{B8700900-D4C3-4B02-A0FA-AEA5E7EAA617}">
      <dsp:nvSpPr>
        <dsp:cNvPr id="0" name=""/>
        <dsp:cNvSpPr/>
      </dsp:nvSpPr>
      <dsp:spPr>
        <a:xfrm rot="5400000">
          <a:off x="4217860" y="-302838"/>
          <a:ext cx="1201733" cy="5266944"/>
        </a:xfrm>
        <a:prstGeom prst="round2SameRect">
          <a:avLst/>
        </a:prstGeom>
        <a:solidFill>
          <a:schemeClr val="accent4">
            <a:tint val="40000"/>
            <a:alpha val="90000"/>
            <a:hueOff val="5577458"/>
            <a:satOff val="19029"/>
            <a:lumOff val="8139"/>
            <a:alphaOff val="0"/>
          </a:schemeClr>
        </a:solidFill>
        <a:ln w="9525" cap="flat" cmpd="sng" algn="ctr">
          <a:solidFill>
            <a:schemeClr val="accent4">
              <a:tint val="40000"/>
              <a:alpha val="90000"/>
              <a:hueOff val="5577458"/>
              <a:satOff val="19029"/>
              <a:lumOff val="8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Fortalecer la calidad del servicio mediante la construcción de un sistema integrado de comunicación que permita conocer los requerimientos del cliente</a:t>
          </a:r>
          <a:endParaRPr lang="es-MX" sz="1600" kern="1200" dirty="0"/>
        </a:p>
        <a:p>
          <a:pPr marL="171450" lvl="1" indent="-171450" algn="l" defTabSz="711200">
            <a:lnSpc>
              <a:spcPct val="90000"/>
            </a:lnSpc>
            <a:spcBef>
              <a:spcPct val="0"/>
            </a:spcBef>
            <a:spcAft>
              <a:spcPct val="15000"/>
            </a:spcAft>
            <a:buChar char="••"/>
          </a:pPr>
          <a:r>
            <a:rPr lang="es-MX" sz="1600" kern="1200" dirty="0" smtClean="0"/>
            <a:t>Fortalecer la organización a través de la gestión de procesos</a:t>
          </a:r>
          <a:endParaRPr lang="es-MX" sz="1600" kern="1200" dirty="0"/>
        </a:p>
      </dsp:txBody>
      <dsp:txXfrm rot="-5400000">
        <a:off x="2185255" y="1788431"/>
        <a:ext cx="5208280" cy="1084405"/>
      </dsp:txXfrm>
    </dsp:sp>
    <dsp:sp modelId="{7CADA1C4-DDE6-45C2-947E-147A5CAAFE86}">
      <dsp:nvSpPr>
        <dsp:cNvPr id="0" name=""/>
        <dsp:cNvSpPr/>
      </dsp:nvSpPr>
      <dsp:spPr>
        <a:xfrm>
          <a:off x="704075" y="1579550"/>
          <a:ext cx="1481179" cy="1502166"/>
        </a:xfrm>
        <a:prstGeom prst="roundRect">
          <a:avLst/>
        </a:prstGeom>
        <a:gradFill rotWithShape="0">
          <a:gsLst>
            <a:gs pos="0">
              <a:schemeClr val="accent4">
                <a:hueOff val="5571488"/>
                <a:satOff val="19812"/>
                <a:lumOff val="44804"/>
                <a:alphaOff val="0"/>
                <a:tint val="50000"/>
                <a:satMod val="300000"/>
              </a:schemeClr>
            </a:gs>
            <a:gs pos="35000">
              <a:schemeClr val="accent4">
                <a:hueOff val="5571488"/>
                <a:satOff val="19812"/>
                <a:lumOff val="44804"/>
                <a:alphaOff val="0"/>
                <a:tint val="37000"/>
                <a:satMod val="300000"/>
              </a:schemeClr>
            </a:gs>
            <a:gs pos="100000">
              <a:schemeClr val="accent4">
                <a:hueOff val="5571488"/>
                <a:satOff val="19812"/>
                <a:lumOff val="448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MX" sz="6500" kern="1200" smtClean="0"/>
            <a:t>.</a:t>
          </a:r>
          <a:endParaRPr lang="es-MX" sz="6500" kern="1200" dirty="0"/>
        </a:p>
      </dsp:txBody>
      <dsp:txXfrm>
        <a:off x="776380" y="1651855"/>
        <a:ext cx="1336569" cy="1357556"/>
      </dsp:txXfrm>
    </dsp:sp>
    <dsp:sp modelId="{73C75A7F-716F-4FA7-9E53-A89B072BF2F8}">
      <dsp:nvSpPr>
        <dsp:cNvPr id="0" name=""/>
        <dsp:cNvSpPr/>
      </dsp:nvSpPr>
      <dsp:spPr>
        <a:xfrm rot="5400000">
          <a:off x="4184175" y="1274436"/>
          <a:ext cx="1201733" cy="5266944"/>
        </a:xfrm>
        <a:prstGeom prst="round2SameRect">
          <a:avLst/>
        </a:prstGeom>
        <a:solidFill>
          <a:schemeClr val="accent4">
            <a:tint val="40000"/>
            <a:alpha val="90000"/>
            <a:hueOff val="11154917"/>
            <a:satOff val="38059"/>
            <a:lumOff val="16277"/>
            <a:alphaOff val="0"/>
          </a:schemeClr>
        </a:solidFill>
        <a:ln w="9525" cap="flat" cmpd="sng" algn="ctr">
          <a:solidFill>
            <a:schemeClr val="accent4">
              <a:tint val="40000"/>
              <a:alpha val="90000"/>
              <a:hueOff val="11154917"/>
              <a:satOff val="38059"/>
              <a:lumOff val="16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Fortalecer el desempeño de los recursos humanos, mediante el desarrollo de competencias, la capacitación técnica y la motivación del personal.</a:t>
          </a:r>
          <a:endParaRPr lang="es-MX" sz="1600" kern="1200" dirty="0"/>
        </a:p>
        <a:p>
          <a:pPr marL="171450" lvl="1" indent="-171450" algn="l" defTabSz="711200">
            <a:lnSpc>
              <a:spcPct val="90000"/>
            </a:lnSpc>
            <a:spcBef>
              <a:spcPct val="0"/>
            </a:spcBef>
            <a:spcAft>
              <a:spcPct val="15000"/>
            </a:spcAft>
            <a:buChar char="••"/>
          </a:pPr>
          <a:r>
            <a:rPr lang="es-MX" sz="1600" kern="1200" dirty="0" smtClean="0"/>
            <a:t>Implementar en la organización una cultura de mejora continua</a:t>
          </a:r>
          <a:endParaRPr lang="es-MX" sz="1600" kern="1200" dirty="0"/>
        </a:p>
      </dsp:txBody>
      <dsp:txXfrm rot="-5400000">
        <a:off x="2151570" y="3365705"/>
        <a:ext cx="5208280" cy="1084405"/>
      </dsp:txXfrm>
    </dsp:sp>
    <dsp:sp modelId="{3EAB5ECE-BD97-4382-8744-F24721475128}">
      <dsp:nvSpPr>
        <dsp:cNvPr id="0" name=""/>
        <dsp:cNvSpPr/>
      </dsp:nvSpPr>
      <dsp:spPr>
        <a:xfrm>
          <a:off x="530213" y="3131003"/>
          <a:ext cx="1447494" cy="1502166"/>
        </a:xfrm>
        <a:prstGeom prst="round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MX" sz="6500" kern="1200" smtClean="0"/>
            <a:t>.</a:t>
          </a:r>
          <a:endParaRPr lang="es-MX" sz="6500" kern="1200" dirty="0"/>
        </a:p>
      </dsp:txBody>
      <dsp:txXfrm>
        <a:off x="600874" y="3201664"/>
        <a:ext cx="1306172" cy="1360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ACF9F-C8DB-4D8B-B0F3-B4328A28EBF0}">
      <dsp:nvSpPr>
        <dsp:cNvPr id="0" name=""/>
        <dsp:cNvSpPr/>
      </dsp:nvSpPr>
      <dsp:spPr>
        <a:xfrm>
          <a:off x="1004" y="242106"/>
          <a:ext cx="3917900" cy="23507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Ejinpro Cía. Ltda., necesita adoptar una estructura organizacional que le permita minimizar el riesgo de concentración de funciones</a:t>
          </a:r>
          <a:r>
            <a:rPr lang="es-ES" sz="1800" kern="1200" smtClean="0"/>
            <a:t>, así como implementar estrategias que salvaguarden la rentabilidad de la organización. </a:t>
          </a:r>
          <a:endParaRPr lang="es-MX" sz="1800" kern="1200" dirty="0"/>
        </a:p>
      </dsp:txBody>
      <dsp:txXfrm>
        <a:off x="1004" y="242106"/>
        <a:ext cx="3917900" cy="2350740"/>
      </dsp:txXfrm>
    </dsp:sp>
    <dsp:sp modelId="{436C6AB1-BFEE-4AF6-A9C7-8DB1C40B851F}">
      <dsp:nvSpPr>
        <dsp:cNvPr id="0" name=""/>
        <dsp:cNvSpPr/>
      </dsp:nvSpPr>
      <dsp:spPr>
        <a:xfrm>
          <a:off x="4310695" y="242106"/>
          <a:ext cx="3917900" cy="23507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t>Por medio de la implementación del Manual de Funciones, Normas  y Procedimientos se reducirá el tiempo de respuesta de los servicios que brinda la empresa.</a:t>
          </a:r>
          <a:endParaRPr lang="es-MX" sz="1800" kern="1200" dirty="0"/>
        </a:p>
      </dsp:txBody>
      <dsp:txXfrm>
        <a:off x="4310695" y="242106"/>
        <a:ext cx="3917900" cy="2350740"/>
      </dsp:txXfrm>
    </dsp:sp>
    <dsp:sp modelId="{170FDF59-9C6A-49A7-BA5F-A53BAF647881}">
      <dsp:nvSpPr>
        <dsp:cNvPr id="0" name=""/>
        <dsp:cNvSpPr/>
      </dsp:nvSpPr>
      <dsp:spPr>
        <a:xfrm>
          <a:off x="2155849" y="2984636"/>
          <a:ext cx="3917900" cy="23507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El manual de funciones, normas  y procedimientos debe mantenerse en constante actualización, esto permitirá ser utilizada como una herramienta de guía y control de actividades estratégicas, operativas y de apoyo, enfocadas en garantizar todos los movimientos económicos, operativos y de soporte</a:t>
          </a:r>
          <a:endParaRPr lang="es-MX" sz="1800" kern="1200" dirty="0"/>
        </a:p>
      </dsp:txBody>
      <dsp:txXfrm>
        <a:off x="2155849" y="2984636"/>
        <a:ext cx="3917900" cy="2350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74846-1EDD-4F56-8792-A4CC0053C1D6}">
      <dsp:nvSpPr>
        <dsp:cNvPr id="0" name=""/>
        <dsp:cNvSpPr/>
      </dsp:nvSpPr>
      <dsp:spPr>
        <a:xfrm rot="5400000">
          <a:off x="3271049" y="113528"/>
          <a:ext cx="1706439" cy="1484602"/>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1"/>
              </a:solidFill>
            </a:rPr>
            <a:t>Organización </a:t>
          </a:r>
          <a:endParaRPr lang="es-MX" sz="1200" kern="1200" dirty="0">
            <a:solidFill>
              <a:schemeClr val="bg1"/>
            </a:solidFill>
          </a:endParaRPr>
        </a:p>
      </dsp:txBody>
      <dsp:txXfrm rot="-5400000">
        <a:off x="3613317" y="268530"/>
        <a:ext cx="1021902" cy="1174599"/>
      </dsp:txXfrm>
    </dsp:sp>
    <dsp:sp modelId="{DEDD5E74-E34E-4097-801E-D14423F9B84D}">
      <dsp:nvSpPr>
        <dsp:cNvPr id="0" name=""/>
        <dsp:cNvSpPr/>
      </dsp:nvSpPr>
      <dsp:spPr>
        <a:xfrm>
          <a:off x="4911620" y="343898"/>
          <a:ext cx="1904386" cy="1023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smtClean="0">
              <a:solidFill>
                <a:srgbClr val="002060"/>
              </a:solidFill>
            </a:rPr>
            <a:t>Liderazgo</a:t>
          </a:r>
          <a:endParaRPr lang="es-MX" sz="1600" kern="1200" dirty="0">
            <a:solidFill>
              <a:srgbClr val="002060"/>
            </a:solidFill>
          </a:endParaRPr>
        </a:p>
      </dsp:txBody>
      <dsp:txXfrm>
        <a:off x="4911620" y="343898"/>
        <a:ext cx="1904386" cy="1023863"/>
      </dsp:txXfrm>
    </dsp:sp>
    <dsp:sp modelId="{82AFCA70-CF48-4D7A-9F9B-401A995EE622}">
      <dsp:nvSpPr>
        <dsp:cNvPr id="0" name=""/>
        <dsp:cNvSpPr/>
      </dsp:nvSpPr>
      <dsp:spPr>
        <a:xfrm rot="5400000">
          <a:off x="1667679" y="113528"/>
          <a:ext cx="1706439" cy="1484602"/>
        </a:xfrm>
        <a:prstGeom prst="hexagon">
          <a:avLst>
            <a:gd name="adj" fmla="val 25000"/>
            <a:gd name="vf" fmla="val 115470"/>
          </a:avLst>
        </a:prstGeom>
        <a:solidFill>
          <a:schemeClr val="accent2">
            <a:hueOff val="-2880000"/>
            <a:satOff val="-10001"/>
            <a:lumOff val="1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smtClean="0">
              <a:solidFill>
                <a:srgbClr val="002060"/>
              </a:solidFill>
            </a:rPr>
            <a:t>Igualdad </a:t>
          </a:r>
          <a:endParaRPr lang="es-MX" sz="1600" kern="1200" dirty="0">
            <a:solidFill>
              <a:srgbClr val="002060"/>
            </a:solidFill>
          </a:endParaRPr>
        </a:p>
      </dsp:txBody>
      <dsp:txXfrm rot="-5400000">
        <a:off x="2009947" y="268530"/>
        <a:ext cx="1021902" cy="1174599"/>
      </dsp:txXfrm>
    </dsp:sp>
    <dsp:sp modelId="{48ABE85B-71E6-4AE4-A9AA-B0A9EE911614}">
      <dsp:nvSpPr>
        <dsp:cNvPr id="0" name=""/>
        <dsp:cNvSpPr/>
      </dsp:nvSpPr>
      <dsp:spPr>
        <a:xfrm rot="5400000">
          <a:off x="2466292" y="1561954"/>
          <a:ext cx="1706439" cy="1484602"/>
        </a:xfrm>
        <a:prstGeom prst="hexagon">
          <a:avLst>
            <a:gd name="adj" fmla="val 25000"/>
            <a:gd name="vf" fmla="val 115470"/>
          </a:avLst>
        </a:prstGeom>
        <a:solidFill>
          <a:schemeClr val="accent2">
            <a:hueOff val="-5760000"/>
            <a:satOff val="-20001"/>
            <a:lumOff val="2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rgbClr val="002060"/>
              </a:solidFill>
            </a:rPr>
            <a:t>Implicación o compromiso </a:t>
          </a:r>
          <a:endParaRPr lang="es-MX" sz="1200" kern="1200" dirty="0">
            <a:solidFill>
              <a:srgbClr val="002060"/>
            </a:solidFill>
          </a:endParaRPr>
        </a:p>
      </dsp:txBody>
      <dsp:txXfrm rot="-5400000">
        <a:off x="2808560" y="1716956"/>
        <a:ext cx="1021902" cy="1174599"/>
      </dsp:txXfrm>
    </dsp:sp>
    <dsp:sp modelId="{54E6346E-1C23-4BFA-AFF6-5B9F296203DC}">
      <dsp:nvSpPr>
        <dsp:cNvPr id="0" name=""/>
        <dsp:cNvSpPr/>
      </dsp:nvSpPr>
      <dsp:spPr>
        <a:xfrm>
          <a:off x="672824" y="1792324"/>
          <a:ext cx="1842954" cy="1023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smtClean="0">
              <a:solidFill>
                <a:srgbClr val="002060"/>
              </a:solidFill>
            </a:rPr>
            <a:t>Factores de Estudio</a:t>
          </a:r>
          <a:endParaRPr lang="es-MX" sz="2400" b="1" kern="1200" dirty="0">
            <a:solidFill>
              <a:srgbClr val="002060"/>
            </a:solidFill>
          </a:endParaRPr>
        </a:p>
      </dsp:txBody>
      <dsp:txXfrm>
        <a:off x="672824" y="1792324"/>
        <a:ext cx="1842954" cy="1023863"/>
      </dsp:txXfrm>
    </dsp:sp>
    <dsp:sp modelId="{972A2BB8-2FE6-4595-8D8A-1B1CC7E2BFDE}">
      <dsp:nvSpPr>
        <dsp:cNvPr id="0" name=""/>
        <dsp:cNvSpPr/>
      </dsp:nvSpPr>
      <dsp:spPr>
        <a:xfrm rot="5400000">
          <a:off x="4069663" y="1561954"/>
          <a:ext cx="1706439" cy="1484602"/>
        </a:xfrm>
        <a:prstGeom prst="hexagon">
          <a:avLst>
            <a:gd name="adj" fmla="val 25000"/>
            <a:gd name="vf" fmla="val 115470"/>
          </a:avLst>
        </a:prstGeom>
        <a:solidFill>
          <a:schemeClr val="accent2">
            <a:hueOff val="-8640000"/>
            <a:satOff val="-30002"/>
            <a:lumOff val="36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solidFill>
                <a:srgbClr val="002060"/>
              </a:solidFill>
            </a:rPr>
            <a:t>Relaciones </a:t>
          </a:r>
          <a:endParaRPr lang="es-MX" sz="1400" kern="1200" dirty="0">
            <a:solidFill>
              <a:srgbClr val="002060"/>
            </a:solidFill>
          </a:endParaRPr>
        </a:p>
      </dsp:txBody>
      <dsp:txXfrm rot="-5400000">
        <a:off x="4411931" y="1716956"/>
        <a:ext cx="1021902" cy="1174599"/>
      </dsp:txXfrm>
    </dsp:sp>
    <dsp:sp modelId="{1AE5200A-E5B9-40DF-A57D-EED4AEDFC79F}">
      <dsp:nvSpPr>
        <dsp:cNvPr id="0" name=""/>
        <dsp:cNvSpPr/>
      </dsp:nvSpPr>
      <dsp:spPr>
        <a:xfrm rot="5400000">
          <a:off x="3271049" y="3010380"/>
          <a:ext cx="1706439" cy="1484602"/>
        </a:xfrm>
        <a:prstGeom prst="hexagon">
          <a:avLst>
            <a:gd name="adj" fmla="val 25000"/>
            <a:gd name="vf" fmla="val 115470"/>
          </a:avLst>
        </a:prstGeom>
        <a:solidFill>
          <a:schemeClr val="accent2">
            <a:hueOff val="-11520000"/>
            <a:satOff val="-40002"/>
            <a:lumOff val="48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smtClean="0">
              <a:solidFill>
                <a:srgbClr val="002060"/>
              </a:solidFill>
            </a:rPr>
            <a:t>Remuneraciones </a:t>
          </a:r>
          <a:endParaRPr lang="es-MX" sz="1600" kern="1200" dirty="0">
            <a:solidFill>
              <a:srgbClr val="002060"/>
            </a:solidFill>
          </a:endParaRPr>
        </a:p>
      </dsp:txBody>
      <dsp:txXfrm rot="-5400000">
        <a:off x="3613317" y="3165382"/>
        <a:ext cx="1021902" cy="1174599"/>
      </dsp:txXfrm>
    </dsp:sp>
    <dsp:sp modelId="{19335E05-6931-4030-9DDE-CBAA9CD9C915}">
      <dsp:nvSpPr>
        <dsp:cNvPr id="0" name=""/>
        <dsp:cNvSpPr/>
      </dsp:nvSpPr>
      <dsp:spPr>
        <a:xfrm>
          <a:off x="4911620" y="3240750"/>
          <a:ext cx="1904386" cy="1023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smtClean="0">
              <a:solidFill>
                <a:srgbClr val="002060"/>
              </a:solidFill>
            </a:rPr>
            <a:t>Salud Ocupacional </a:t>
          </a:r>
          <a:endParaRPr lang="es-MX" sz="1600" kern="1200" dirty="0">
            <a:solidFill>
              <a:srgbClr val="002060"/>
            </a:solidFill>
          </a:endParaRPr>
        </a:p>
      </dsp:txBody>
      <dsp:txXfrm>
        <a:off x="4911620" y="3240750"/>
        <a:ext cx="1904386" cy="1023863"/>
      </dsp:txXfrm>
    </dsp:sp>
    <dsp:sp modelId="{8D1ABE77-9153-44CD-9154-C9930DCB492A}">
      <dsp:nvSpPr>
        <dsp:cNvPr id="0" name=""/>
        <dsp:cNvSpPr/>
      </dsp:nvSpPr>
      <dsp:spPr>
        <a:xfrm rot="5400000">
          <a:off x="1667679" y="3010380"/>
          <a:ext cx="1706439" cy="1484602"/>
        </a:xfrm>
        <a:prstGeom prst="hexagon">
          <a:avLst>
            <a:gd name="adj" fmla="val 25000"/>
            <a:gd name="vf" fmla="val 11547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MX" sz="2000" kern="1200" smtClean="0">
              <a:solidFill>
                <a:srgbClr val="002060"/>
              </a:solidFill>
            </a:rPr>
            <a:t>Reconocimiento</a:t>
          </a:r>
          <a:endParaRPr lang="es-MX" sz="2000" kern="1200" dirty="0">
            <a:solidFill>
              <a:srgbClr val="002060"/>
            </a:solidFill>
          </a:endParaRPr>
        </a:p>
      </dsp:txBody>
      <dsp:txXfrm rot="-5400000">
        <a:off x="2009947" y="3165382"/>
        <a:ext cx="1021902" cy="1174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57620-F7EC-4D4C-9F96-D5F2D1613A8D}">
      <dsp:nvSpPr>
        <dsp:cNvPr id="0" name=""/>
        <dsp:cNvSpPr/>
      </dsp:nvSpPr>
      <dsp:spPr>
        <a:xfrm>
          <a:off x="0" y="0"/>
          <a:ext cx="8229600" cy="228304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4E760-89E2-4548-B028-98ADAC4A9D92}">
      <dsp:nvSpPr>
        <dsp:cNvPr id="0" name=""/>
        <dsp:cNvSpPr/>
      </dsp:nvSpPr>
      <dsp:spPr>
        <a:xfrm>
          <a:off x="246887" y="304405"/>
          <a:ext cx="2417445" cy="167423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39DC7-D194-4706-81FA-9FB39FB241FD}">
      <dsp:nvSpPr>
        <dsp:cNvPr id="0" name=""/>
        <dsp:cNvSpPr/>
      </dsp:nvSpPr>
      <dsp:spPr>
        <a:xfrm rot="10800000">
          <a:off x="246887" y="2283042"/>
          <a:ext cx="2417445" cy="279038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C" sz="1600" kern="1200" smtClean="0">
              <a:solidFill>
                <a:schemeClr val="tx1"/>
              </a:solidFill>
            </a:rPr>
            <a:t>Ejinpro Cía.. Ltda., contrata a más personal del género masculino</a:t>
          </a:r>
          <a:endParaRPr lang="es-MX" sz="1600" kern="1200" dirty="0">
            <a:solidFill>
              <a:schemeClr val="tx1"/>
            </a:solidFill>
          </a:endParaRPr>
        </a:p>
      </dsp:txBody>
      <dsp:txXfrm rot="10800000">
        <a:off x="321232" y="2283042"/>
        <a:ext cx="2268755" cy="2716039"/>
      </dsp:txXfrm>
    </dsp:sp>
    <dsp:sp modelId="{C6D07055-B9D2-4E64-B2C5-22016286AA82}">
      <dsp:nvSpPr>
        <dsp:cNvPr id="0" name=""/>
        <dsp:cNvSpPr/>
      </dsp:nvSpPr>
      <dsp:spPr>
        <a:xfrm>
          <a:off x="2906077" y="304405"/>
          <a:ext cx="2417445" cy="167423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92124-78F0-4E38-B2F8-F868EB0BCF68}">
      <dsp:nvSpPr>
        <dsp:cNvPr id="0" name=""/>
        <dsp:cNvSpPr/>
      </dsp:nvSpPr>
      <dsp:spPr>
        <a:xfrm rot="10800000">
          <a:off x="2906077" y="2283042"/>
          <a:ext cx="2417445" cy="279038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C" sz="1400" kern="1200" smtClean="0">
              <a:solidFill>
                <a:schemeClr val="tx1"/>
              </a:solidFill>
            </a:rPr>
            <a:t>La perspectiva del trabajador frente al ambiente de trabajo señala que es adecuado, revela la satisfacción del trabajador en su sitio de trabajo, permitiendo desarrollar sus habilidades, puesto que  la empresa  brinda la oportunidad de aprender y crecer profesionalmente,</a:t>
          </a:r>
          <a:endParaRPr lang="es-MX" sz="1400" kern="1200" dirty="0">
            <a:solidFill>
              <a:schemeClr val="tx1"/>
            </a:solidFill>
          </a:endParaRPr>
        </a:p>
      </dsp:txBody>
      <dsp:txXfrm rot="10800000">
        <a:off x="2980422" y="2283042"/>
        <a:ext cx="2268755" cy="2716039"/>
      </dsp:txXfrm>
    </dsp:sp>
    <dsp:sp modelId="{5F4801B0-32D1-463C-A44B-9318F9A6D26E}">
      <dsp:nvSpPr>
        <dsp:cNvPr id="0" name=""/>
        <dsp:cNvSpPr/>
      </dsp:nvSpPr>
      <dsp:spPr>
        <a:xfrm>
          <a:off x="5565267" y="304405"/>
          <a:ext cx="2417445" cy="167423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B3DA0-40E4-43ED-81D9-335364EF4385}">
      <dsp:nvSpPr>
        <dsp:cNvPr id="0" name=""/>
        <dsp:cNvSpPr/>
      </dsp:nvSpPr>
      <dsp:spPr>
        <a:xfrm rot="10800000">
          <a:off x="5565267" y="2283042"/>
          <a:ext cx="2417445" cy="279038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C" sz="1400" kern="1200" smtClean="0">
              <a:solidFill>
                <a:schemeClr val="tx1"/>
              </a:solidFill>
            </a:rPr>
            <a:t>El personal conoce la filosofía de la empresa esto permite determinar el compromiso que tiene frente al crecimiento de la empresa.</a:t>
          </a:r>
          <a:endParaRPr lang="es-MX" sz="1400" kern="1200" dirty="0">
            <a:solidFill>
              <a:schemeClr val="tx1"/>
            </a:solidFill>
          </a:endParaRPr>
        </a:p>
      </dsp:txBody>
      <dsp:txXfrm rot="10800000">
        <a:off x="5639612" y="2283042"/>
        <a:ext cx="2268755" cy="27160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57620-F7EC-4D4C-9F96-D5F2D1613A8D}">
      <dsp:nvSpPr>
        <dsp:cNvPr id="0" name=""/>
        <dsp:cNvSpPr/>
      </dsp:nvSpPr>
      <dsp:spPr>
        <a:xfrm>
          <a:off x="0" y="0"/>
          <a:ext cx="8229600" cy="24774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4E760-89E2-4548-B028-98ADAC4A9D92}">
      <dsp:nvSpPr>
        <dsp:cNvPr id="0" name=""/>
        <dsp:cNvSpPr/>
      </dsp:nvSpPr>
      <dsp:spPr>
        <a:xfrm>
          <a:off x="246887" y="330328"/>
          <a:ext cx="2417445" cy="181680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39DC7-D194-4706-81FA-9FB39FB241FD}">
      <dsp:nvSpPr>
        <dsp:cNvPr id="0" name=""/>
        <dsp:cNvSpPr/>
      </dsp:nvSpPr>
      <dsp:spPr>
        <a:xfrm rot="10800000">
          <a:off x="246887" y="2477463"/>
          <a:ext cx="2417445" cy="30280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C" sz="1400" kern="1200" dirty="0" smtClean="0">
              <a:solidFill>
                <a:schemeClr val="tx1"/>
              </a:solidFill>
            </a:rPr>
            <a:t>La mayoría de los trabajadores consideran que los procedimientos actuales no permiten cumplir  a cabalidad con los requerimientos del cliente en la ejecución de los proyectos y que deberían modificarse y estandarizarse en diferentes áreas donde las tareas son continuas y repetitivas.</a:t>
          </a:r>
          <a:endParaRPr lang="es-MX" sz="1400" kern="1200" dirty="0">
            <a:solidFill>
              <a:schemeClr val="tx1"/>
            </a:solidFill>
          </a:endParaRPr>
        </a:p>
      </dsp:txBody>
      <dsp:txXfrm rot="10800000">
        <a:off x="321232" y="2477463"/>
        <a:ext cx="2268755" cy="2953666"/>
      </dsp:txXfrm>
    </dsp:sp>
    <dsp:sp modelId="{C6D07055-B9D2-4E64-B2C5-22016286AA82}">
      <dsp:nvSpPr>
        <dsp:cNvPr id="0" name=""/>
        <dsp:cNvSpPr/>
      </dsp:nvSpPr>
      <dsp:spPr>
        <a:xfrm>
          <a:off x="2906077" y="330328"/>
          <a:ext cx="2417445" cy="18168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92124-78F0-4E38-B2F8-F868EB0BCF68}">
      <dsp:nvSpPr>
        <dsp:cNvPr id="0" name=""/>
        <dsp:cNvSpPr/>
      </dsp:nvSpPr>
      <dsp:spPr>
        <a:xfrm rot="10800000">
          <a:off x="2906077" y="2477463"/>
          <a:ext cx="2417445" cy="30280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C" sz="1400" kern="1200" dirty="0" smtClean="0">
              <a:solidFill>
                <a:schemeClr val="tx1"/>
              </a:solidFill>
            </a:rPr>
            <a:t>En su mayoría el personal determina que el trato de su jefe inmediato es usualmente justo, este dato es importante ya que se desea descartar favoritismos y enmarcar las funciones y responsabilidades en cada cargo, independientemente de la persona que se encuentre en el puesto de trabajo.</a:t>
          </a:r>
          <a:endParaRPr lang="es-MX" sz="1400" kern="1200" dirty="0">
            <a:solidFill>
              <a:schemeClr val="tx1"/>
            </a:solidFill>
          </a:endParaRPr>
        </a:p>
      </dsp:txBody>
      <dsp:txXfrm rot="10800000">
        <a:off x="2980422" y="2477463"/>
        <a:ext cx="2268755" cy="2953666"/>
      </dsp:txXfrm>
    </dsp:sp>
    <dsp:sp modelId="{5F4801B0-32D1-463C-A44B-9318F9A6D26E}">
      <dsp:nvSpPr>
        <dsp:cNvPr id="0" name=""/>
        <dsp:cNvSpPr/>
      </dsp:nvSpPr>
      <dsp:spPr>
        <a:xfrm>
          <a:off x="5565267" y="330328"/>
          <a:ext cx="2417445" cy="181680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B3DA0-40E4-43ED-81D9-335364EF4385}">
      <dsp:nvSpPr>
        <dsp:cNvPr id="0" name=""/>
        <dsp:cNvSpPr/>
      </dsp:nvSpPr>
      <dsp:spPr>
        <a:xfrm rot="10800000">
          <a:off x="5565267" y="2477463"/>
          <a:ext cx="2417445" cy="30280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C" sz="1400" kern="1200" dirty="0" smtClean="0">
              <a:solidFill>
                <a:schemeClr val="tx1"/>
              </a:solidFill>
            </a:rPr>
            <a:t>Existen factores que aún no permiten desarrollar al máximo la capacidad de la empresa por ejemplo solo algunos de los programas, equipos o herramientas son adecuados para la ejecución de las labores, pues existen equipos que han cumplido su vida útil y deben ser reemplazados, como los programas tradicionales que minimizan el tiempo de respuesta. </a:t>
          </a:r>
          <a:endParaRPr lang="es-MX" sz="1400" kern="1200" dirty="0">
            <a:solidFill>
              <a:schemeClr val="tx1"/>
            </a:solidFill>
          </a:endParaRPr>
        </a:p>
      </dsp:txBody>
      <dsp:txXfrm rot="10800000">
        <a:off x="5639612" y="2477463"/>
        <a:ext cx="2268755" cy="2953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57620-F7EC-4D4C-9F96-D5F2D1613A8D}">
      <dsp:nvSpPr>
        <dsp:cNvPr id="0" name=""/>
        <dsp:cNvSpPr/>
      </dsp:nvSpPr>
      <dsp:spPr>
        <a:xfrm>
          <a:off x="0" y="0"/>
          <a:ext cx="8229600" cy="24774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4E760-89E2-4548-B028-98ADAC4A9D92}">
      <dsp:nvSpPr>
        <dsp:cNvPr id="0" name=""/>
        <dsp:cNvSpPr/>
      </dsp:nvSpPr>
      <dsp:spPr>
        <a:xfrm>
          <a:off x="246887" y="330328"/>
          <a:ext cx="2417445" cy="181680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39DC7-D194-4706-81FA-9FB39FB241FD}">
      <dsp:nvSpPr>
        <dsp:cNvPr id="0" name=""/>
        <dsp:cNvSpPr/>
      </dsp:nvSpPr>
      <dsp:spPr>
        <a:xfrm rot="10800000">
          <a:off x="246887" y="2477463"/>
          <a:ext cx="2417445" cy="30280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MX" sz="1400" kern="1200" dirty="0" smtClean="0">
              <a:solidFill>
                <a:schemeClr val="tx1"/>
              </a:solidFill>
            </a:rPr>
            <a:t>El personal está muy de acuerdo en que la empresa otorgue incentivos de tipo económicos por el desempeño, como un tipo de motivación al cumplimiento y desempeño de sus tareas.</a:t>
          </a:r>
          <a:endParaRPr lang="es-MX" sz="1400" kern="1200" dirty="0">
            <a:solidFill>
              <a:schemeClr val="tx1"/>
            </a:solidFill>
          </a:endParaRPr>
        </a:p>
      </dsp:txBody>
      <dsp:txXfrm rot="10800000">
        <a:off x="321232" y="2477463"/>
        <a:ext cx="2268755" cy="2953666"/>
      </dsp:txXfrm>
    </dsp:sp>
    <dsp:sp modelId="{C6D07055-B9D2-4E64-B2C5-22016286AA82}">
      <dsp:nvSpPr>
        <dsp:cNvPr id="0" name=""/>
        <dsp:cNvSpPr/>
      </dsp:nvSpPr>
      <dsp:spPr>
        <a:xfrm>
          <a:off x="2906077" y="330328"/>
          <a:ext cx="2417445" cy="18168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92124-78F0-4E38-B2F8-F868EB0BCF68}">
      <dsp:nvSpPr>
        <dsp:cNvPr id="0" name=""/>
        <dsp:cNvSpPr/>
      </dsp:nvSpPr>
      <dsp:spPr>
        <a:xfrm rot="10800000">
          <a:off x="2906077" y="2477463"/>
          <a:ext cx="2417445" cy="30280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C" sz="1400" kern="1200" dirty="0" smtClean="0">
              <a:solidFill>
                <a:schemeClr val="tx1"/>
              </a:solidFill>
            </a:rPr>
            <a:t>Los jefes inmediatos de cada departamento se encuentran comprometidos con la salud ocupacional</a:t>
          </a:r>
          <a:endParaRPr lang="es-MX" sz="1400" kern="1200" dirty="0">
            <a:solidFill>
              <a:schemeClr val="tx1"/>
            </a:solidFill>
          </a:endParaRPr>
        </a:p>
      </dsp:txBody>
      <dsp:txXfrm rot="10800000">
        <a:off x="2980422" y="2477463"/>
        <a:ext cx="2268755" cy="2953666"/>
      </dsp:txXfrm>
    </dsp:sp>
    <dsp:sp modelId="{5F4801B0-32D1-463C-A44B-9318F9A6D26E}">
      <dsp:nvSpPr>
        <dsp:cNvPr id="0" name=""/>
        <dsp:cNvSpPr/>
      </dsp:nvSpPr>
      <dsp:spPr>
        <a:xfrm>
          <a:off x="5565267" y="330328"/>
          <a:ext cx="2417445" cy="181680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B3DA0-40E4-43ED-81D9-335364EF4385}">
      <dsp:nvSpPr>
        <dsp:cNvPr id="0" name=""/>
        <dsp:cNvSpPr/>
      </dsp:nvSpPr>
      <dsp:spPr>
        <a:xfrm rot="10800000">
          <a:off x="5565267" y="2477463"/>
          <a:ext cx="2417445" cy="30280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C" sz="1400" kern="1200" dirty="0" smtClean="0">
              <a:solidFill>
                <a:schemeClr val="tx1"/>
              </a:solidFill>
            </a:rPr>
            <a:t>La mayoría del personal determina que la falta de sanciones y control no ha permitido que las áreas de trabajo cumplan con el requerimiento de orden y limpieza, mientras que el un porcentaje considerable indica que la falta de compromiso gerencial  y la falta de interés contribuye a esta problemática.</a:t>
          </a:r>
          <a:endParaRPr lang="es-MX" sz="1400" kern="1200" dirty="0">
            <a:solidFill>
              <a:schemeClr val="tx1"/>
            </a:solidFill>
          </a:endParaRPr>
        </a:p>
      </dsp:txBody>
      <dsp:txXfrm rot="10800000">
        <a:off x="5639612" y="2477463"/>
        <a:ext cx="2268755" cy="2953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5AA2A-FBA3-4AA0-864E-437580D363A4}">
      <dsp:nvSpPr>
        <dsp:cNvPr id="0" name=""/>
        <dsp:cNvSpPr/>
      </dsp:nvSpPr>
      <dsp:spPr>
        <a:xfrm>
          <a:off x="4577" y="857573"/>
          <a:ext cx="1368180" cy="82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Procesos gobernantes</a:t>
          </a:r>
          <a:endParaRPr lang="es-MX" sz="1600" kern="1200" dirty="0">
            <a:solidFill>
              <a:schemeClr val="tx1"/>
            </a:solidFill>
          </a:endParaRPr>
        </a:p>
      </dsp:txBody>
      <dsp:txXfrm>
        <a:off x="28621" y="881617"/>
        <a:ext cx="1320092" cy="772820"/>
      </dsp:txXfrm>
    </dsp:sp>
    <dsp:sp modelId="{0CCC74C6-BE6B-48FE-81B6-5374FC507565}">
      <dsp:nvSpPr>
        <dsp:cNvPr id="0" name=""/>
        <dsp:cNvSpPr/>
      </dsp:nvSpPr>
      <dsp:spPr>
        <a:xfrm>
          <a:off x="1509575" y="1098373"/>
          <a:ext cx="290054" cy="339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solidFill>
              <a:schemeClr val="tx1"/>
            </a:solidFill>
          </a:endParaRPr>
        </a:p>
      </dsp:txBody>
      <dsp:txXfrm>
        <a:off x="1509575" y="1166235"/>
        <a:ext cx="203038" cy="203584"/>
      </dsp:txXfrm>
    </dsp:sp>
    <dsp:sp modelId="{DBD8FB28-E004-4691-8AD0-A17D2079278F}">
      <dsp:nvSpPr>
        <dsp:cNvPr id="0" name=""/>
        <dsp:cNvSpPr/>
      </dsp:nvSpPr>
      <dsp:spPr>
        <a:xfrm>
          <a:off x="1920029" y="857573"/>
          <a:ext cx="1368180" cy="82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Procesos técnicos </a:t>
          </a:r>
          <a:endParaRPr lang="es-MX" sz="1600" kern="1200" dirty="0">
            <a:solidFill>
              <a:schemeClr val="tx1"/>
            </a:solidFill>
          </a:endParaRPr>
        </a:p>
      </dsp:txBody>
      <dsp:txXfrm>
        <a:off x="1944073" y="881617"/>
        <a:ext cx="1320092" cy="772820"/>
      </dsp:txXfrm>
    </dsp:sp>
    <dsp:sp modelId="{F4396C19-C113-43DF-8F77-F7C5E980961B}">
      <dsp:nvSpPr>
        <dsp:cNvPr id="0" name=""/>
        <dsp:cNvSpPr/>
      </dsp:nvSpPr>
      <dsp:spPr>
        <a:xfrm>
          <a:off x="3425028" y="1098373"/>
          <a:ext cx="290054" cy="339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solidFill>
              <a:schemeClr val="tx1"/>
            </a:solidFill>
          </a:endParaRPr>
        </a:p>
      </dsp:txBody>
      <dsp:txXfrm>
        <a:off x="3425028" y="1166235"/>
        <a:ext cx="203038" cy="203584"/>
      </dsp:txXfrm>
    </dsp:sp>
    <dsp:sp modelId="{C0E2E6BE-75ED-40E5-8974-9636CB03F422}">
      <dsp:nvSpPr>
        <dsp:cNvPr id="0" name=""/>
        <dsp:cNvSpPr/>
      </dsp:nvSpPr>
      <dsp:spPr>
        <a:xfrm>
          <a:off x="3835482" y="857573"/>
          <a:ext cx="1368180" cy="82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Procesos de apoyo </a:t>
          </a:r>
          <a:endParaRPr lang="es-MX" sz="1600" kern="1200" dirty="0">
            <a:solidFill>
              <a:schemeClr val="tx1"/>
            </a:solidFill>
          </a:endParaRPr>
        </a:p>
      </dsp:txBody>
      <dsp:txXfrm>
        <a:off x="3859526" y="881617"/>
        <a:ext cx="1320092" cy="772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AFAF0-AB7F-45FA-950B-1D07BC3B554D}">
      <dsp:nvSpPr>
        <dsp:cNvPr id="0" name=""/>
        <dsp:cNvSpPr/>
      </dsp:nvSpPr>
      <dsp:spPr>
        <a:xfrm>
          <a:off x="1004" y="62086"/>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Los directivos de </a:t>
          </a:r>
          <a:r>
            <a:rPr lang="es-ES" sz="1800" kern="1200" dirty="0" err="1" smtClean="0">
              <a:solidFill>
                <a:schemeClr val="tx1"/>
              </a:solidFill>
            </a:rPr>
            <a:t>Ejinpro</a:t>
          </a:r>
          <a:r>
            <a:rPr lang="es-ES" sz="1800" kern="1200" dirty="0" smtClean="0">
              <a:solidFill>
                <a:schemeClr val="tx1"/>
              </a:solidFill>
            </a:rPr>
            <a:t> Cía. Ltda., desconocen el nivel de satisfacción de los trabajadores, debido a la falta de estandarización de procesos y procedimientos en las áreas críticas como son: Contabilidad, Administración campo y Construcción. </a:t>
          </a:r>
          <a:endParaRPr lang="es-MX" sz="1800" kern="1200" dirty="0">
            <a:solidFill>
              <a:schemeClr val="tx1"/>
            </a:solidFill>
          </a:endParaRPr>
        </a:p>
      </dsp:txBody>
      <dsp:txXfrm>
        <a:off x="1004" y="62086"/>
        <a:ext cx="3917900" cy="2350740"/>
      </dsp:txXfrm>
    </dsp:sp>
    <dsp:sp modelId="{C0087020-390C-4869-9760-44EB9BFC8608}">
      <dsp:nvSpPr>
        <dsp:cNvPr id="0" name=""/>
        <dsp:cNvSpPr/>
      </dsp:nvSpPr>
      <dsp:spPr>
        <a:xfrm>
          <a:off x="4310695" y="62086"/>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err="1" smtClean="0">
              <a:solidFill>
                <a:schemeClr val="tx1"/>
              </a:solidFill>
            </a:rPr>
            <a:t>Ejinpro</a:t>
          </a:r>
          <a:r>
            <a:rPr lang="es-ES" sz="1800" kern="1200" dirty="0" smtClean="0">
              <a:solidFill>
                <a:schemeClr val="tx1"/>
              </a:solidFill>
            </a:rPr>
            <a:t> Cía. Ltda., no cuenta con un direccionamiento estratégico actual que determine las estrategias aplicables para mejorar el desempeño de los trabajadores y encaminarlos a los objetivos empresariales.</a:t>
          </a:r>
          <a:endParaRPr lang="es-MX" sz="1800" kern="1200" dirty="0">
            <a:solidFill>
              <a:schemeClr val="tx1"/>
            </a:solidFill>
          </a:endParaRPr>
        </a:p>
      </dsp:txBody>
      <dsp:txXfrm>
        <a:off x="4310695" y="62086"/>
        <a:ext cx="3917900" cy="2350740"/>
      </dsp:txXfrm>
    </dsp:sp>
    <dsp:sp modelId="{AC420587-CCB0-4E02-B952-3BF7645956CC}">
      <dsp:nvSpPr>
        <dsp:cNvPr id="0" name=""/>
        <dsp:cNvSpPr/>
      </dsp:nvSpPr>
      <dsp:spPr>
        <a:xfrm>
          <a:off x="2155849" y="2804616"/>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La investigación de mercado revelo la visión de los empleados respecto del entorno laboral, las recompensas, la supervisión, las exigencias del puesto que aún no alcanzan la satisfacción esperada.</a:t>
          </a:r>
          <a:endParaRPr lang="es-MX" sz="1800" kern="1200" dirty="0">
            <a:solidFill>
              <a:schemeClr val="tx1"/>
            </a:solidFill>
          </a:endParaRPr>
        </a:p>
      </dsp:txBody>
      <dsp:txXfrm>
        <a:off x="2155849" y="2804616"/>
        <a:ext cx="3917900" cy="2350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F65F2-64D5-436C-9F13-83981119B498}">
      <dsp:nvSpPr>
        <dsp:cNvPr id="0" name=""/>
        <dsp:cNvSpPr/>
      </dsp:nvSpPr>
      <dsp:spPr>
        <a:xfrm>
          <a:off x="1004" y="206102"/>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Se realizó el análisis preliminar de los Procesos Operativos: mediante entrevistas y la elaboración de cuadros de procesos y procedimientos, evidenciando la existencia de duplicidad de funciones, desconocimiento de las responsabilidades de los funcionarios, pérdida en tiempos de respuesta.</a:t>
          </a:r>
          <a:endParaRPr lang="es-MX" sz="1600" kern="1200" dirty="0">
            <a:solidFill>
              <a:schemeClr val="tx1"/>
            </a:solidFill>
          </a:endParaRPr>
        </a:p>
      </dsp:txBody>
      <dsp:txXfrm>
        <a:off x="1004" y="206102"/>
        <a:ext cx="3917900" cy="2350740"/>
      </dsp:txXfrm>
    </dsp:sp>
    <dsp:sp modelId="{034BD741-0A60-4205-9F66-B5DF495C9C4D}">
      <dsp:nvSpPr>
        <dsp:cNvPr id="0" name=""/>
        <dsp:cNvSpPr/>
      </dsp:nvSpPr>
      <dsp:spPr>
        <a:xfrm>
          <a:off x="4310695" y="206102"/>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El Manual de Funciones, Normas, y Procedimientos diseñado para </a:t>
          </a:r>
          <a:r>
            <a:rPr lang="es-ES" sz="1600" kern="1200" dirty="0" err="1" smtClean="0">
              <a:solidFill>
                <a:schemeClr val="tx1"/>
              </a:solidFill>
            </a:rPr>
            <a:t>Ejinpro</a:t>
          </a:r>
          <a:r>
            <a:rPr lang="es-ES" sz="1600" kern="1200" dirty="0" smtClean="0">
              <a:solidFill>
                <a:schemeClr val="tx1"/>
              </a:solidFill>
            </a:rPr>
            <a:t> Cía. Ltda.,  está estructurado en forma secuencial y lógica facilitando su comprensión, con el objetivo de optimizar tiempos de ejecución y mejora en la comunicación e interacción entre departamentos, lo cual contribuye a la entrega de servicios de calidad a sus clientes. </a:t>
          </a:r>
          <a:endParaRPr lang="es-MX" sz="1600" kern="1200" dirty="0">
            <a:solidFill>
              <a:schemeClr val="tx1"/>
            </a:solidFill>
          </a:endParaRPr>
        </a:p>
      </dsp:txBody>
      <dsp:txXfrm>
        <a:off x="4310695" y="206102"/>
        <a:ext cx="3917900" cy="2350740"/>
      </dsp:txXfrm>
    </dsp:sp>
    <dsp:sp modelId="{BD85A762-1F3F-494C-A7AA-CCA46F07B1BC}">
      <dsp:nvSpPr>
        <dsp:cNvPr id="0" name=""/>
        <dsp:cNvSpPr/>
      </dsp:nvSpPr>
      <dsp:spPr>
        <a:xfrm>
          <a:off x="2155849" y="2948632"/>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De acuerdo al análisis preliminar realizada a la empresa y  los procedimientos propuestos en las diferentes áreas de trabajo, junto a su correcta aplicación permitirá optimizar los recursos de la empresa y la inclusión del personal para el desarrollo de capacidades, habilidades y generará </a:t>
          </a:r>
          <a:r>
            <a:rPr lang="es-ES" sz="1600" kern="1200" dirty="0" err="1" smtClean="0">
              <a:solidFill>
                <a:schemeClr val="tx1"/>
              </a:solidFill>
            </a:rPr>
            <a:t>proactividad</a:t>
          </a:r>
          <a:r>
            <a:rPr lang="es-ES" sz="1600" kern="1200" dirty="0" smtClean="0">
              <a:solidFill>
                <a:schemeClr val="tx1"/>
              </a:solidFill>
            </a:rPr>
            <a:t> en beneficio de los servicios que presta la empresa.</a:t>
          </a:r>
          <a:endParaRPr lang="es-MX" sz="1600" kern="1200" dirty="0">
            <a:solidFill>
              <a:schemeClr val="tx1"/>
            </a:solidFill>
          </a:endParaRPr>
        </a:p>
      </dsp:txBody>
      <dsp:txXfrm>
        <a:off x="2155849" y="2948632"/>
        <a:ext cx="3917900" cy="2350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31D38-E9BF-4B04-96F1-7F06B3287C0B}">
      <dsp:nvSpPr>
        <dsp:cNvPr id="0" name=""/>
        <dsp:cNvSpPr/>
      </dsp:nvSpPr>
      <dsp:spPr>
        <a:xfrm>
          <a:off x="460905" y="1047"/>
          <a:ext cx="3479899" cy="2087939"/>
        </a:xfrm>
        <a:prstGeom prst="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Es necesario que se implemente el Manual de  Funciones, Normas  y Procedimientos para incrementar el nivel de satisfacción de los trabajadores de </a:t>
          </a:r>
          <a:r>
            <a:rPr lang="es-ES" sz="1600" kern="1200" dirty="0" err="1" smtClean="0"/>
            <a:t>Ejinpro</a:t>
          </a:r>
          <a:r>
            <a:rPr lang="es-ES" sz="1600" kern="1200" dirty="0" smtClean="0"/>
            <a:t> Cía. Ltda.,  esto permitirá optimizar y transparentar las actividades operacionales de cada proceso y procedimiento.</a:t>
          </a:r>
          <a:endParaRPr lang="es-MX" sz="1600" kern="1200" dirty="0"/>
        </a:p>
      </dsp:txBody>
      <dsp:txXfrm>
        <a:off x="460905" y="1047"/>
        <a:ext cx="3479899" cy="2087939"/>
      </dsp:txXfrm>
    </dsp:sp>
    <dsp:sp modelId="{086A5725-FBE6-4308-9556-7CF12B428BD9}">
      <dsp:nvSpPr>
        <dsp:cNvPr id="0" name=""/>
        <dsp:cNvSpPr/>
      </dsp:nvSpPr>
      <dsp:spPr>
        <a:xfrm>
          <a:off x="4288794" y="1047"/>
          <a:ext cx="3479899" cy="2087939"/>
        </a:xfrm>
        <a:prstGeom prst="rect">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Concientizar la práctica del trabajo en equipo y el interés como seres humanos, de realizar un trabajo de excelencia para cumplir con éxito las actividades y alcanzar los objetivos planteados.</a:t>
          </a:r>
          <a:endParaRPr lang="es-MX" sz="1600" kern="1200" dirty="0"/>
        </a:p>
      </dsp:txBody>
      <dsp:txXfrm>
        <a:off x="4288794" y="1047"/>
        <a:ext cx="3479899" cy="2087939"/>
      </dsp:txXfrm>
    </dsp:sp>
    <dsp:sp modelId="{E2B18F85-893C-429C-99E7-6552F991A4DF}">
      <dsp:nvSpPr>
        <dsp:cNvPr id="0" name=""/>
        <dsp:cNvSpPr/>
      </dsp:nvSpPr>
      <dsp:spPr>
        <a:xfrm>
          <a:off x="2374850" y="2436976"/>
          <a:ext cx="3479899" cy="2087939"/>
        </a:xfrm>
        <a:prstGeom prst="rect">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err="1" smtClean="0">
              <a:solidFill>
                <a:schemeClr val="tx1"/>
              </a:solidFill>
            </a:rPr>
            <a:t>Ejinpro</a:t>
          </a:r>
          <a:r>
            <a:rPr lang="es-EC" sz="1600" kern="1200" dirty="0" smtClean="0">
              <a:solidFill>
                <a:schemeClr val="tx1"/>
              </a:solidFill>
            </a:rPr>
            <a:t> Cía. Ltda., debe cumplir a cabalidad con  las disposiciones generales y específicas enfocadas al sector petrolero, ya este contiene normativas estrictas para brindar un servicio de calidad en pro del talento humano y cuidado del medio ambiente.</a:t>
          </a:r>
          <a:endParaRPr lang="es-MX" sz="1600" kern="1200" dirty="0">
            <a:solidFill>
              <a:schemeClr val="tx1"/>
            </a:solidFill>
          </a:endParaRPr>
        </a:p>
      </dsp:txBody>
      <dsp:txXfrm>
        <a:off x="2374850"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74F0D-E61B-4FFC-B5A8-DF404869DB90}" type="datetimeFigureOut">
              <a:rPr lang="es-EC" smtClean="0"/>
              <a:t>22/04/2014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E1A75-2606-4EBC-BB4E-27C07C6E1749}" type="slidenum">
              <a:rPr lang="es-EC" smtClean="0"/>
              <a:t>‹Nº›</a:t>
            </a:fld>
            <a:endParaRPr lang="es-EC"/>
          </a:p>
        </p:txBody>
      </p:sp>
    </p:spTree>
    <p:extLst>
      <p:ext uri="{BB962C8B-B14F-4D97-AF65-F5344CB8AC3E}">
        <p14:creationId xmlns:p14="http://schemas.microsoft.com/office/powerpoint/2010/main" val="326970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493" name="CorelDRAW" r:id="rId3" imgW="7748626" imgH="4759452" progId="CorelDRAW.Graphic.12">
                  <p:embed/>
                </p:oleObj>
              </mc:Choice>
              <mc:Fallback>
                <p:oleObj name="CorelDRAW" r:id="rId3" imgW="7748626" imgH="4759452" progId="CorelDRAW.Graphic.12">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pic>
        <p:nvPicPr>
          <p:cNvPr id="17456"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userDrawn="1"/>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pic>
        <p:nvPicPr>
          <p:cNvPr id="17457"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63718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31824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17242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8015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9155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20046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417187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08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9294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2018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TABLA%20SALARIAL%20TESIS%20LORE.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835696" y="848901"/>
            <a:ext cx="6408712" cy="4801314"/>
          </a:xfrm>
          <a:prstGeom prst="rect">
            <a:avLst/>
          </a:prstGeom>
          <a:noFill/>
        </p:spPr>
        <p:txBody>
          <a:bodyPr wrap="square" rtlCol="0">
            <a:spAutoFit/>
          </a:bodyPr>
          <a:lstStyle/>
          <a:p>
            <a:pPr algn="ctr"/>
            <a:endParaRPr lang="en-US" sz="2400" b="1" dirty="0" smtClean="0">
              <a:latin typeface="Candara" pitchFamily="34" charset="0"/>
              <a:cs typeface="Calibri" pitchFamily="34" charset="0"/>
            </a:endParaRPr>
          </a:p>
          <a:p>
            <a:pPr algn="ctr"/>
            <a:r>
              <a:rPr lang="en-US" sz="2200" b="1" dirty="0" smtClean="0">
                <a:latin typeface="Candara" pitchFamily="34" charset="0"/>
                <a:cs typeface="Calibri" pitchFamily="34" charset="0"/>
              </a:rPr>
              <a:t>DEPARTAMENTO DE CIENCIAS ECONÓMICAS ADMINISTRATIVAS Y DE COMERCIO</a:t>
            </a:r>
          </a:p>
          <a:p>
            <a:pPr algn="ctr"/>
            <a:endParaRPr lang="en-US" b="1" dirty="0" smtClean="0">
              <a:latin typeface="Candara" pitchFamily="34" charset="0"/>
              <a:cs typeface="Calibri" pitchFamily="34" charset="0"/>
            </a:endParaRPr>
          </a:p>
          <a:p>
            <a:pPr algn="ctr"/>
            <a:endParaRPr lang="en-US" b="1" dirty="0">
              <a:latin typeface="Candara" pitchFamily="34" charset="0"/>
              <a:cs typeface="Calibri" pitchFamily="34" charset="0"/>
            </a:endParaRPr>
          </a:p>
          <a:p>
            <a:pPr algn="ctr"/>
            <a:r>
              <a:rPr lang="es-ES_tradnl" b="1" dirty="0"/>
              <a:t>MANUAL DE FUNCIONES NORMAS Y PROCEDIMIENTOS PARA MEJORAR EL DESEMPEÑO Y CUIDAR LA SEGURIDAD FÍSICA Y SALUD OCUPACIONAL DEL TALENTO HUMANO DE LA EMPRESA “EJINPRO CÍA. LTDA” </a:t>
            </a:r>
            <a:endParaRPr lang="es-ES" b="1" dirty="0"/>
          </a:p>
          <a:p>
            <a:pPr algn="ctr"/>
            <a:endParaRPr lang="en-US" b="1" dirty="0" smtClean="0">
              <a:latin typeface="Candara" pitchFamily="34" charset="0"/>
              <a:cs typeface="Calibri" pitchFamily="34" charset="0"/>
            </a:endParaRPr>
          </a:p>
          <a:p>
            <a:pPr algn="ctr"/>
            <a:endParaRPr lang="es-EC" b="1" dirty="0" smtClean="0">
              <a:latin typeface="Candara" pitchFamily="34" charset="0"/>
              <a:cs typeface="Calibri" pitchFamily="34" charset="0"/>
            </a:endParaRPr>
          </a:p>
          <a:p>
            <a:pPr algn="ctr"/>
            <a:endParaRPr lang="es-EC" b="1" dirty="0">
              <a:latin typeface="Candara" pitchFamily="34" charset="0"/>
              <a:cs typeface="Calibri" pitchFamily="34" charset="0"/>
            </a:endParaRPr>
          </a:p>
          <a:p>
            <a:pPr algn="ctr"/>
            <a:r>
              <a:rPr lang="es-EC" sz="2200" b="1" dirty="0" smtClean="0">
                <a:latin typeface="Candara" pitchFamily="34" charset="0"/>
                <a:cs typeface="Calibri" pitchFamily="34" charset="0"/>
              </a:rPr>
              <a:t>LIBIA LORENA TUFIÑO SANTANA</a:t>
            </a:r>
          </a:p>
          <a:p>
            <a:pPr algn="ctr"/>
            <a:endParaRPr lang="es-EC" b="1" dirty="0">
              <a:latin typeface="Candara" pitchFamily="34" charset="0"/>
              <a:cs typeface="Calibri" pitchFamily="34" charset="0"/>
            </a:endParaRPr>
          </a:p>
          <a:p>
            <a:pPr algn="ctr"/>
            <a:r>
              <a:rPr lang="es-EC" b="1" dirty="0" smtClean="0">
                <a:latin typeface="Candara" pitchFamily="34" charset="0"/>
                <a:cs typeface="Calibri" pitchFamily="34" charset="0"/>
              </a:rPr>
              <a:t>MARZO 2014</a:t>
            </a:r>
            <a:endParaRPr lang="es-ES" b="1" dirty="0">
              <a:latin typeface="Candara" pitchFamily="34" charset="0"/>
              <a:cs typeface="Calibri"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39989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346050"/>
          </a:xfrm>
        </p:spPr>
        <p:txBody>
          <a:bodyPr/>
          <a:lstStyle/>
          <a:p>
            <a:pPr algn="l"/>
            <a:r>
              <a:rPr lang="es-EC" dirty="0" smtClean="0">
                <a:solidFill>
                  <a:schemeClr val="tx1"/>
                </a:solidFill>
              </a:rPr>
              <a:t>FODA</a:t>
            </a:r>
            <a:endParaRPr lang="es-EC"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14303024"/>
              </p:ext>
            </p:extLst>
          </p:nvPr>
        </p:nvGraphicFramePr>
        <p:xfrm>
          <a:off x="251520" y="692696"/>
          <a:ext cx="8784976" cy="5832647"/>
        </p:xfrm>
        <a:graphic>
          <a:graphicData uri="http://schemas.openxmlformats.org/drawingml/2006/table">
            <a:tbl>
              <a:tblPr firstRow="1" bandRow="1">
                <a:tableStyleId>{21E4AEA4-8DFA-4A89-87EB-49C32662AFE0}</a:tableStyleId>
              </a:tblPr>
              <a:tblGrid>
                <a:gridCol w="4392488"/>
                <a:gridCol w="4392488"/>
              </a:tblGrid>
              <a:tr h="360838">
                <a:tc>
                  <a:txBody>
                    <a:bodyPr/>
                    <a:lstStyle/>
                    <a:p>
                      <a:r>
                        <a:rPr lang="es-MX" sz="1600" dirty="0" smtClean="0"/>
                        <a:t>FORTALEZAS</a:t>
                      </a:r>
                      <a:endParaRPr lang="es-MX" sz="1600" dirty="0">
                        <a:solidFill>
                          <a:schemeClr val="tx1"/>
                        </a:solidFill>
                      </a:endParaRPr>
                    </a:p>
                  </a:txBody>
                  <a:tcPr/>
                </a:tc>
                <a:tc>
                  <a:txBody>
                    <a:bodyPr/>
                    <a:lstStyle/>
                    <a:p>
                      <a:r>
                        <a:rPr lang="es-MX" sz="1600" dirty="0" smtClean="0"/>
                        <a:t>OPORTUNIDADES</a:t>
                      </a:r>
                      <a:endParaRPr lang="es-MX" sz="1600" dirty="0">
                        <a:solidFill>
                          <a:schemeClr val="tx1"/>
                        </a:solidFill>
                      </a:endParaRPr>
                    </a:p>
                  </a:txBody>
                  <a:tcPr/>
                </a:tc>
              </a:tr>
              <a:tr h="885692">
                <a:tc>
                  <a:txBody>
                    <a:bodyPr/>
                    <a:lstStyle/>
                    <a:p>
                      <a:r>
                        <a:rPr lang="es-MX" sz="1600" dirty="0" smtClean="0">
                          <a:solidFill>
                            <a:schemeClr val="tx1"/>
                          </a:solidFill>
                        </a:rPr>
                        <a:t>Excelente ambiente laboral</a:t>
                      </a:r>
                      <a:endParaRPr lang="es-MX" sz="1600" dirty="0">
                        <a:solidFill>
                          <a:schemeClr val="tx1"/>
                        </a:solidFill>
                      </a:endParaRPr>
                    </a:p>
                  </a:txBody>
                  <a:tcPr/>
                </a:tc>
                <a:tc>
                  <a:txBody>
                    <a:bodyPr/>
                    <a:lstStyle/>
                    <a:p>
                      <a:r>
                        <a:rPr lang="es-MX" sz="1600" dirty="0" smtClean="0">
                          <a:solidFill>
                            <a:schemeClr val="tx1"/>
                          </a:solidFill>
                        </a:rPr>
                        <a:t>Existe mayor demanda de servicios y productos para las empresas que pertenecen a la industria</a:t>
                      </a:r>
                      <a:endParaRPr lang="es-MX" sz="1600" dirty="0">
                        <a:solidFill>
                          <a:schemeClr val="tx1"/>
                        </a:solidFill>
                      </a:endParaRPr>
                    </a:p>
                  </a:txBody>
                  <a:tcPr/>
                </a:tc>
              </a:tr>
              <a:tr h="885692">
                <a:tc>
                  <a:txBody>
                    <a:bodyPr/>
                    <a:lstStyle/>
                    <a:p>
                      <a:r>
                        <a:rPr lang="es-MX" sz="1600" dirty="0" smtClean="0">
                          <a:solidFill>
                            <a:schemeClr val="tx1"/>
                          </a:solidFill>
                        </a:rPr>
                        <a:t>Experiencia de socios y directivos en el campo laboral.</a:t>
                      </a:r>
                      <a:endParaRPr lang="es-MX" sz="1600" dirty="0">
                        <a:solidFill>
                          <a:schemeClr val="tx1"/>
                        </a:solidFill>
                      </a:endParaRPr>
                    </a:p>
                  </a:txBody>
                  <a:tcPr/>
                </a:tc>
                <a:tc>
                  <a:txBody>
                    <a:bodyPr/>
                    <a:lstStyle/>
                    <a:p>
                      <a:r>
                        <a:rPr lang="es-MX" sz="1600" dirty="0" smtClean="0">
                          <a:solidFill>
                            <a:schemeClr val="tx1"/>
                          </a:solidFill>
                        </a:rPr>
                        <a:t>El plano internacional demanda de combustibles fósiles, generando mayor productividad en el sector</a:t>
                      </a:r>
                      <a:endParaRPr lang="es-MX" sz="1600" dirty="0">
                        <a:solidFill>
                          <a:schemeClr val="tx1"/>
                        </a:solidFill>
                      </a:endParaRPr>
                    </a:p>
                  </a:txBody>
                  <a:tcPr/>
                </a:tc>
              </a:tr>
              <a:tr h="623265">
                <a:tc>
                  <a:txBody>
                    <a:bodyPr/>
                    <a:lstStyle/>
                    <a:p>
                      <a:r>
                        <a:rPr lang="es-MX" sz="1600" dirty="0" smtClean="0">
                          <a:solidFill>
                            <a:schemeClr val="tx1"/>
                          </a:solidFill>
                        </a:rPr>
                        <a:t>Reconocimiento de la empresa ante los clientes</a:t>
                      </a:r>
                      <a:endParaRPr lang="es-MX" sz="1600" dirty="0">
                        <a:solidFill>
                          <a:schemeClr val="tx1"/>
                        </a:solidFill>
                      </a:endParaRPr>
                    </a:p>
                  </a:txBody>
                  <a:tcPr/>
                </a:tc>
                <a:tc>
                  <a:txBody>
                    <a:bodyPr/>
                    <a:lstStyle/>
                    <a:p>
                      <a:r>
                        <a:rPr lang="es-MX" sz="1600" dirty="0" smtClean="0">
                          <a:solidFill>
                            <a:schemeClr val="tx1"/>
                          </a:solidFill>
                        </a:rPr>
                        <a:t>En el país existe mano de obra barata, accesible para la empresa</a:t>
                      </a:r>
                      <a:endParaRPr lang="es-MX" sz="1600" dirty="0">
                        <a:solidFill>
                          <a:schemeClr val="tx1"/>
                        </a:solidFill>
                      </a:endParaRPr>
                    </a:p>
                  </a:txBody>
                  <a:tcPr/>
                </a:tc>
              </a:tr>
              <a:tr h="360838">
                <a:tc>
                  <a:txBody>
                    <a:bodyPr/>
                    <a:lstStyle/>
                    <a:p>
                      <a:r>
                        <a:rPr lang="es-MX" sz="1600" b="1" dirty="0" smtClean="0"/>
                        <a:t>DEBILIDADES</a:t>
                      </a:r>
                      <a:endParaRPr lang="es-MX" sz="1600" b="1" dirty="0">
                        <a:solidFill>
                          <a:schemeClr val="tx1"/>
                        </a:solidFill>
                      </a:endParaRPr>
                    </a:p>
                  </a:txBody>
                  <a:tcPr/>
                </a:tc>
                <a:tc>
                  <a:txBody>
                    <a:bodyPr/>
                    <a:lstStyle/>
                    <a:p>
                      <a:r>
                        <a:rPr lang="es-MX" sz="1600" b="1" dirty="0" smtClean="0"/>
                        <a:t>AMENAZAS</a:t>
                      </a:r>
                      <a:endParaRPr lang="es-MX" sz="1600" b="1" dirty="0">
                        <a:solidFill>
                          <a:schemeClr val="tx1"/>
                        </a:solidFill>
                      </a:endParaRPr>
                    </a:p>
                  </a:txBody>
                  <a:tcPr/>
                </a:tc>
              </a:tr>
              <a:tr h="885692">
                <a:tc>
                  <a:txBody>
                    <a:bodyPr/>
                    <a:lstStyle/>
                    <a:p>
                      <a:r>
                        <a:rPr lang="es-MX" sz="1600" dirty="0" smtClean="0">
                          <a:solidFill>
                            <a:schemeClr val="tx1"/>
                          </a:solidFill>
                        </a:rPr>
                        <a:t>Falta de comunicación y coordinación en la empresa.</a:t>
                      </a:r>
                      <a:endParaRPr lang="es-MX" sz="1600" dirty="0">
                        <a:solidFill>
                          <a:schemeClr val="tx1"/>
                        </a:solidFill>
                      </a:endParaRPr>
                    </a:p>
                  </a:txBody>
                  <a:tcPr/>
                </a:tc>
                <a:tc>
                  <a:txBody>
                    <a:bodyPr/>
                    <a:lstStyle/>
                    <a:p>
                      <a:r>
                        <a:rPr lang="es-MX" sz="1600" dirty="0" smtClean="0">
                          <a:solidFill>
                            <a:schemeClr val="tx1"/>
                          </a:solidFill>
                        </a:rPr>
                        <a:t>El incremento del riesgo país disminuye la inversión de las  empresas proveedoras del sector.</a:t>
                      </a:r>
                      <a:endParaRPr lang="es-MX" sz="1600" dirty="0">
                        <a:solidFill>
                          <a:schemeClr val="tx1"/>
                        </a:solidFill>
                      </a:endParaRPr>
                    </a:p>
                  </a:txBody>
                  <a:tcPr/>
                </a:tc>
              </a:tr>
              <a:tr h="682510">
                <a:tc>
                  <a:txBody>
                    <a:bodyPr/>
                    <a:lstStyle/>
                    <a:p>
                      <a:r>
                        <a:rPr lang="es-MX" sz="1600" dirty="0" smtClean="0">
                          <a:solidFill>
                            <a:schemeClr val="tx1"/>
                          </a:solidFill>
                        </a:rPr>
                        <a:t>No hay un  sistema de gestión integral</a:t>
                      </a:r>
                      <a:endParaRPr lang="es-MX" sz="1600" dirty="0">
                        <a:solidFill>
                          <a:schemeClr val="tx1"/>
                        </a:solidFill>
                      </a:endParaRPr>
                    </a:p>
                  </a:txBody>
                  <a:tcPr/>
                </a:tc>
                <a:tc>
                  <a:txBody>
                    <a:bodyPr/>
                    <a:lstStyle/>
                    <a:p>
                      <a:r>
                        <a:rPr lang="es-MX" sz="1600" dirty="0" smtClean="0">
                          <a:solidFill>
                            <a:schemeClr val="tx1"/>
                          </a:solidFill>
                        </a:rPr>
                        <a:t>Los aranceles altos generan tributos  altos al precio de venta de los productos</a:t>
                      </a:r>
                      <a:endParaRPr lang="es-MX" sz="1600" dirty="0">
                        <a:solidFill>
                          <a:schemeClr val="tx1"/>
                        </a:solidFill>
                      </a:endParaRPr>
                    </a:p>
                  </a:txBody>
                  <a:tcPr/>
                </a:tc>
              </a:tr>
              <a:tr h="1148120">
                <a:tc>
                  <a:txBody>
                    <a:bodyPr/>
                    <a:lstStyle/>
                    <a:p>
                      <a:r>
                        <a:rPr lang="es-MX" sz="1600" dirty="0" smtClean="0">
                          <a:solidFill>
                            <a:schemeClr val="tx1"/>
                          </a:solidFill>
                        </a:rPr>
                        <a:t>Falta de retroalimentación y procedimientos</a:t>
                      </a:r>
                      <a:r>
                        <a:rPr lang="es-MX" sz="1600" baseline="0" dirty="0" smtClean="0">
                          <a:solidFill>
                            <a:schemeClr val="tx1"/>
                          </a:solidFill>
                        </a:rPr>
                        <a:t>  estándares. </a:t>
                      </a:r>
                      <a:endParaRPr lang="es-MX" sz="1600" dirty="0">
                        <a:solidFill>
                          <a:schemeClr val="tx1"/>
                        </a:solidFill>
                      </a:endParaRPr>
                    </a:p>
                  </a:txBody>
                  <a:tcPr/>
                </a:tc>
                <a:tc>
                  <a:txBody>
                    <a:bodyPr/>
                    <a:lstStyle/>
                    <a:p>
                      <a:r>
                        <a:rPr lang="es-MX" sz="1600" dirty="0" smtClean="0">
                          <a:solidFill>
                            <a:schemeClr val="tx1"/>
                          </a:solidFill>
                        </a:rPr>
                        <a:t>El cliente posee el poder de negociación por la competitividad que presentan las empresas inmersas en el sector y sobre todo por manejar información de precios.</a:t>
                      </a:r>
                      <a:endParaRPr lang="es-MX" sz="1600" dirty="0">
                        <a:solidFill>
                          <a:schemeClr val="tx1"/>
                        </a:solidFill>
                      </a:endParaRPr>
                    </a:p>
                  </a:txBody>
                  <a:tcPr/>
                </a:tc>
              </a:tr>
            </a:tbl>
          </a:graphicData>
        </a:graphic>
      </p:graphicFrame>
    </p:spTree>
    <p:extLst>
      <p:ext uri="{BB962C8B-B14F-4D97-AF65-F5344CB8AC3E}">
        <p14:creationId xmlns:p14="http://schemas.microsoft.com/office/powerpoint/2010/main" val="3965167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95718323"/>
              </p:ext>
            </p:extLst>
          </p:nvPr>
        </p:nvGraphicFramePr>
        <p:xfrm>
          <a:off x="323528" y="1061448"/>
          <a:ext cx="8229600" cy="466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555776" y="476672"/>
            <a:ext cx="4536504" cy="584775"/>
          </a:xfrm>
          <a:prstGeom prst="rect">
            <a:avLst/>
          </a:prstGeom>
          <a:noFill/>
        </p:spPr>
        <p:txBody>
          <a:bodyPr wrap="square" rtlCol="0">
            <a:spAutoFit/>
          </a:bodyPr>
          <a:lstStyle/>
          <a:p>
            <a:pPr algn="ctr"/>
            <a:r>
              <a:rPr lang="es-MX" sz="3200" b="1" dirty="0" smtClean="0"/>
              <a:t>Estrategias </a:t>
            </a:r>
            <a:endParaRPr lang="es-MX" sz="3200" b="1" dirty="0"/>
          </a:p>
        </p:txBody>
      </p:sp>
      <p:pic>
        <p:nvPicPr>
          <p:cNvPr id="266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1061447"/>
            <a:ext cx="2160240" cy="160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665692"/>
            <a:ext cx="2160240" cy="152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37" y="4192456"/>
            <a:ext cx="2024135" cy="168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5877272"/>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336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tx1"/>
                </a:solidFill>
              </a:rPr>
              <a:t>ANALISIS DEL TALENTO HUMANO</a:t>
            </a:r>
            <a:br>
              <a:rPr lang="es-MX" dirty="0">
                <a:solidFill>
                  <a:schemeClr val="tx1"/>
                </a:solidFill>
              </a:rPr>
            </a:br>
            <a:endParaRPr lang="es-MX" dirty="0">
              <a:solidFill>
                <a:schemeClr val="tx1"/>
              </a:solidFill>
            </a:endParaRPr>
          </a:p>
        </p:txBody>
      </p:sp>
      <p:sp>
        <p:nvSpPr>
          <p:cNvPr id="3" name="2 Marcador de contenido"/>
          <p:cNvSpPr>
            <a:spLocks noGrp="1"/>
          </p:cNvSpPr>
          <p:nvPr>
            <p:ph idx="1"/>
          </p:nvPr>
        </p:nvSpPr>
        <p:spPr>
          <a:xfrm>
            <a:off x="539552" y="764704"/>
            <a:ext cx="8229600" cy="4525963"/>
          </a:xfrm>
        </p:spPr>
        <p:txBody>
          <a:bodyPr/>
          <a:lstStyle/>
          <a:p>
            <a:pPr marL="0" indent="0">
              <a:buNone/>
            </a:pPr>
            <a:r>
              <a:rPr lang="es-MX" b="1" dirty="0" smtClean="0">
                <a:solidFill>
                  <a:schemeClr val="tx1"/>
                </a:solidFill>
              </a:rPr>
              <a:t>INVESTIGACIÓN </a:t>
            </a:r>
            <a:r>
              <a:rPr lang="es-MX" b="1" dirty="0">
                <a:solidFill>
                  <a:schemeClr val="tx1"/>
                </a:solidFill>
              </a:rPr>
              <a:t>DE MERCADO</a:t>
            </a:r>
          </a:p>
        </p:txBody>
      </p:sp>
      <p:graphicFrame>
        <p:nvGraphicFramePr>
          <p:cNvPr id="4" name="3 Diagrama"/>
          <p:cNvGraphicFramePr/>
          <p:nvPr>
            <p:extLst>
              <p:ext uri="{D42A27DB-BD31-4B8C-83A1-F6EECF244321}">
                <p14:modId xmlns:p14="http://schemas.microsoft.com/office/powerpoint/2010/main" val="3036709457"/>
              </p:ext>
            </p:extLst>
          </p:nvPr>
        </p:nvGraphicFramePr>
        <p:xfrm>
          <a:off x="1187624" y="1196752"/>
          <a:ext cx="748883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594928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70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RESULTADOS DE LA INVESTIGACION </a:t>
            </a:r>
            <a:endParaRPr lang="es-MX"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12483338"/>
              </p:ext>
            </p:extLst>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413" y="594928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822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50851580"/>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594928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835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noGrp="1"/>
          </p:cNvGraphicFramePr>
          <p:nvPr>
            <p:ph idx="1"/>
            <p:extLst>
              <p:ext uri="{D42A27DB-BD31-4B8C-83A1-F6EECF244321}">
                <p14:modId xmlns:p14="http://schemas.microsoft.com/office/powerpoint/2010/main" val="433225413"/>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5877272"/>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258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Resultado del análisis </a:t>
            </a:r>
            <a:r>
              <a:rPr lang="es-MX" dirty="0" err="1" smtClean="0">
                <a:solidFill>
                  <a:schemeClr val="tx1"/>
                </a:solidFill>
              </a:rPr>
              <a:t>bivariado</a:t>
            </a:r>
            <a:r>
              <a:rPr lang="es-MX" dirty="0" smtClean="0">
                <a:solidFill>
                  <a:schemeClr val="tx1"/>
                </a:solidFill>
              </a:rPr>
              <a:t> </a:t>
            </a:r>
            <a:endParaRPr lang="es-MX" dirty="0">
              <a:solidFill>
                <a:schemeClr val="tx1"/>
              </a:solidFill>
            </a:endParaRPr>
          </a:p>
        </p:txBody>
      </p:sp>
      <p:sp>
        <p:nvSpPr>
          <p:cNvPr id="3" name="2 Marcador de contenido"/>
          <p:cNvSpPr>
            <a:spLocks noGrp="1"/>
          </p:cNvSpPr>
          <p:nvPr>
            <p:ph idx="1"/>
          </p:nvPr>
        </p:nvSpPr>
        <p:spPr/>
        <p:txBody>
          <a:bodyPr/>
          <a:lstStyle/>
          <a:p>
            <a:r>
              <a:rPr lang="es-MX" dirty="0">
                <a:solidFill>
                  <a:schemeClr val="tx1"/>
                </a:solidFill>
              </a:rPr>
              <a:t>Al relacionar la variable: gestión del departamento de recursos humanos con la variable trabajo en equipo en una tabla de contingencia  se observa que como parte  de la gestión del departamento de recursos humanos el trabajo en equipo ha mejorado el trabajo individual calificándola como </a:t>
            </a:r>
            <a:r>
              <a:rPr lang="es-MX" dirty="0" smtClean="0">
                <a:solidFill>
                  <a:schemeClr val="tx1"/>
                </a:solidFill>
              </a:rPr>
              <a:t>satisfactoria</a:t>
            </a:r>
            <a:r>
              <a:rPr lang="es-MX" dirty="0">
                <a:solidFill>
                  <a:schemeClr val="tx1"/>
                </a:solidFill>
              </a:rPr>
              <a:t>. </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108960" y="3933056"/>
            <a:ext cx="2903200" cy="2267967"/>
          </a:xfrm>
          <a:prstGeom prst="rect">
            <a:avLst/>
          </a:prstGeom>
          <a:noFill/>
          <a:ln>
            <a:noFill/>
          </a:ln>
        </p:spPr>
      </p:pic>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135" y="5835104"/>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482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8229600" cy="4525963"/>
          </a:xfrm>
        </p:spPr>
        <p:txBody>
          <a:bodyPr/>
          <a:lstStyle/>
          <a:p>
            <a:pPr algn="just">
              <a:lnSpc>
                <a:spcPts val="2000"/>
              </a:lnSpc>
              <a:spcAft>
                <a:spcPts val="0"/>
              </a:spcAft>
            </a:pPr>
            <a:r>
              <a:rPr lang="es-MX" dirty="0">
                <a:solidFill>
                  <a:schemeClr val="tx1"/>
                </a:solidFill>
                <a:latin typeface="Times New Roman"/>
                <a:ea typeface="Times New Roman"/>
                <a:cs typeface="Times New Roman"/>
              </a:rPr>
              <a:t>Al relacionar las variables sobre la oportunidad que brinda la empresa para aprender y crecer profesionalmente y si la empresa ofrece incentivos económicos por un trabajo bien hecho se observa que como parte del crecimiento profesional algunas veces la empresa si genera este tipo de incentivos económicos a su personal. Lo que puede generar que el trabajador busque por su propia cuenta capacitación adicional. </a:t>
            </a:r>
            <a:endParaRPr lang="es-MX" sz="2000" dirty="0">
              <a:solidFill>
                <a:schemeClr val="tx1"/>
              </a:solidFill>
              <a:latin typeface="Calibri"/>
              <a:ea typeface="Times New Roman"/>
              <a:cs typeface="Times New Roman"/>
            </a:endParaRPr>
          </a:p>
          <a:p>
            <a:endParaRPr lang="es-MX"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920" y="3068960"/>
            <a:ext cx="2925763"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877272"/>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67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72304316"/>
              </p:ext>
            </p:extLst>
          </p:nvPr>
        </p:nvGraphicFramePr>
        <p:xfrm>
          <a:off x="1691680" y="980728"/>
          <a:ext cx="4968552" cy="2540252"/>
        </p:xfrm>
        <a:graphic>
          <a:graphicData uri="http://schemas.openxmlformats.org/drawingml/2006/table">
            <a:tbl>
              <a:tblPr/>
              <a:tblGrid>
                <a:gridCol w="1123520"/>
                <a:gridCol w="951536"/>
                <a:gridCol w="647320"/>
                <a:gridCol w="951536"/>
                <a:gridCol w="647320"/>
                <a:gridCol w="647320"/>
              </a:tblGrid>
              <a:tr h="359300">
                <a:tc gridSpan="6">
                  <a:txBody>
                    <a:bodyPr/>
                    <a:lstStyle/>
                    <a:p>
                      <a:pPr marL="38100" marR="38100" algn="ctr">
                        <a:lnSpc>
                          <a:spcPts val="1600"/>
                        </a:lnSpc>
                        <a:spcAft>
                          <a:spcPts val="0"/>
                        </a:spcAft>
                      </a:pPr>
                      <a:r>
                        <a:rPr lang="es-MX" sz="900" b="1" dirty="0">
                          <a:solidFill>
                            <a:srgbClr val="000000"/>
                          </a:solidFill>
                          <a:effectLst/>
                          <a:latin typeface="Arial"/>
                          <a:ea typeface="Times New Roman"/>
                          <a:cs typeface="Times New Roman"/>
                        </a:rPr>
                        <a:t>ANOVA de un factor</a:t>
                      </a:r>
                      <a:endParaRPr lang="es-MX" sz="1100" dirty="0">
                        <a:effectLst/>
                        <a:latin typeface="Calibri"/>
                        <a:ea typeface="Times New Roman"/>
                        <a:cs typeface="Times New Roman"/>
                      </a:endParaRPr>
                    </a:p>
                  </a:txBody>
                  <a:tcPr marL="0" marR="0" marT="0" marB="0">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59300">
                <a:tc gridSpan="6">
                  <a:txBody>
                    <a:bodyPr/>
                    <a:lstStyle/>
                    <a:p>
                      <a:pPr marL="38100" marR="38100">
                        <a:lnSpc>
                          <a:spcPts val="1600"/>
                        </a:lnSpc>
                        <a:spcAft>
                          <a:spcPts val="0"/>
                        </a:spcAft>
                      </a:pPr>
                      <a:r>
                        <a:rPr lang="es-MX" sz="900">
                          <a:solidFill>
                            <a:srgbClr val="000000"/>
                          </a:solidFill>
                          <a:effectLst/>
                          <a:latin typeface="Arial"/>
                          <a:ea typeface="Times New Roman"/>
                          <a:cs typeface="Times New Roman"/>
                        </a:rPr>
                        <a:t>GESTION DE RRHH</a:t>
                      </a:r>
                      <a:endParaRPr lang="es-MX" sz="1100">
                        <a:effectLst/>
                        <a:latin typeface="Calibri"/>
                        <a:ea typeface="Times New Roman"/>
                        <a:cs typeface="Times New Roman"/>
                      </a:endParaRPr>
                    </a:p>
                  </a:txBody>
                  <a:tcPr marL="0" marR="0" marT="0" marB="0" anchor="b">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18600">
                <a:tc>
                  <a:txBody>
                    <a:bodyPr/>
                    <a:lstStyle/>
                    <a:p>
                      <a:pPr marL="38100" marR="38100">
                        <a:lnSpc>
                          <a:spcPts val="1600"/>
                        </a:lnSpc>
                        <a:spcAft>
                          <a:spcPts val="0"/>
                        </a:spcAft>
                      </a:pPr>
                      <a:r>
                        <a:rPr lang="es-MX" sz="900" dirty="0">
                          <a:solidFill>
                            <a:srgbClr val="000000"/>
                          </a:solidFill>
                          <a:effectLst/>
                          <a:latin typeface="Arial"/>
                          <a:ea typeface="Times New Roman"/>
                          <a:cs typeface="Times New Roman"/>
                        </a:rPr>
                        <a:t> </a:t>
                      </a:r>
                      <a:endParaRPr lang="es-MX" sz="1100" dirty="0">
                        <a:effectLst/>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900" dirty="0">
                          <a:solidFill>
                            <a:srgbClr val="000000"/>
                          </a:solidFill>
                          <a:effectLst/>
                          <a:latin typeface="Arial"/>
                          <a:ea typeface="Times New Roman"/>
                          <a:cs typeface="Times New Roman"/>
                        </a:rPr>
                        <a:t>Suma de cuadrados</a:t>
                      </a:r>
                      <a:endParaRPr lang="es-MX" sz="1100" dirty="0">
                        <a:effectLst/>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900">
                          <a:solidFill>
                            <a:srgbClr val="000000"/>
                          </a:solidFill>
                          <a:effectLst/>
                          <a:latin typeface="Arial"/>
                          <a:ea typeface="Times New Roman"/>
                          <a:cs typeface="Times New Roman"/>
                        </a:rPr>
                        <a:t>gl</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900">
                          <a:solidFill>
                            <a:srgbClr val="000000"/>
                          </a:solidFill>
                          <a:effectLst/>
                          <a:latin typeface="Arial"/>
                          <a:ea typeface="Times New Roman"/>
                          <a:cs typeface="Times New Roman"/>
                        </a:rPr>
                        <a:t>Media cuadrática</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900" dirty="0">
                          <a:solidFill>
                            <a:srgbClr val="000000"/>
                          </a:solidFill>
                          <a:effectLst/>
                          <a:latin typeface="Arial"/>
                          <a:ea typeface="Times New Roman"/>
                          <a:cs typeface="Times New Roman"/>
                        </a:rPr>
                        <a:t>F</a:t>
                      </a:r>
                      <a:endParaRPr lang="es-MX" sz="11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900">
                          <a:solidFill>
                            <a:srgbClr val="000000"/>
                          </a:solidFill>
                          <a:effectLst/>
                          <a:latin typeface="Arial"/>
                          <a:ea typeface="Times New Roman"/>
                          <a:cs typeface="Times New Roman"/>
                        </a:rPr>
                        <a:t>Sig.</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59300">
                <a:tc>
                  <a:txBody>
                    <a:bodyPr/>
                    <a:lstStyle/>
                    <a:p>
                      <a:pPr marL="38100" marR="38100">
                        <a:lnSpc>
                          <a:spcPts val="1600"/>
                        </a:lnSpc>
                        <a:spcAft>
                          <a:spcPts val="0"/>
                        </a:spcAft>
                      </a:pPr>
                      <a:r>
                        <a:rPr lang="es-MX" sz="900">
                          <a:solidFill>
                            <a:srgbClr val="000000"/>
                          </a:solidFill>
                          <a:effectLst/>
                          <a:latin typeface="Arial"/>
                          <a:ea typeface="Times New Roman"/>
                          <a:cs typeface="Times New Roman"/>
                        </a:rPr>
                        <a:t>Inter-grupos</a:t>
                      </a:r>
                      <a:endParaRPr lang="es-MX" sz="1100">
                        <a:effectLst/>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1,806</a:t>
                      </a:r>
                      <a:endParaRPr lang="es-MX" sz="1100">
                        <a:effectLst/>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3</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,602</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2,983</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,061</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71876">
                <a:tc>
                  <a:txBody>
                    <a:bodyPr/>
                    <a:lstStyle/>
                    <a:p>
                      <a:pPr marL="38100" marR="38100">
                        <a:lnSpc>
                          <a:spcPts val="1600"/>
                        </a:lnSpc>
                        <a:spcAft>
                          <a:spcPts val="0"/>
                        </a:spcAft>
                      </a:pPr>
                      <a:r>
                        <a:rPr lang="es-MX" sz="900">
                          <a:solidFill>
                            <a:srgbClr val="000000"/>
                          </a:solidFill>
                          <a:effectLst/>
                          <a:latin typeface="Arial"/>
                          <a:ea typeface="Times New Roman"/>
                          <a:cs typeface="Times New Roman"/>
                        </a:rPr>
                        <a:t>Intra-grupos</a:t>
                      </a:r>
                      <a:endParaRPr lang="es-MX" sz="1100">
                        <a:effectLst/>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3,432</a:t>
                      </a:r>
                      <a:endParaRPr lang="es-MX" sz="1100">
                        <a:effectLst/>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17</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,202</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MX" sz="1200">
                          <a:effectLst/>
                          <a:latin typeface="Times New Roman"/>
                          <a:ea typeface="Times New Roman"/>
                          <a:cs typeface="Times New Roman"/>
                        </a:rPr>
                        <a:t> </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MX" sz="1200">
                          <a:effectLst/>
                          <a:latin typeface="Times New Roman"/>
                          <a:ea typeface="Times New Roman"/>
                          <a:cs typeface="Times New Roman"/>
                        </a:rPr>
                        <a:t> </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71876">
                <a:tc>
                  <a:txBody>
                    <a:bodyPr/>
                    <a:lstStyle/>
                    <a:p>
                      <a:pPr marL="38100" marR="38100">
                        <a:lnSpc>
                          <a:spcPts val="1600"/>
                        </a:lnSpc>
                        <a:spcAft>
                          <a:spcPts val="0"/>
                        </a:spcAft>
                      </a:pPr>
                      <a:r>
                        <a:rPr lang="es-MX" sz="900">
                          <a:solidFill>
                            <a:srgbClr val="000000"/>
                          </a:solidFill>
                          <a:effectLst/>
                          <a:latin typeface="Arial"/>
                          <a:ea typeface="Times New Roman"/>
                          <a:cs typeface="Times New Roman"/>
                        </a:rPr>
                        <a:t>Total</a:t>
                      </a:r>
                      <a:endParaRPr lang="es-MX" sz="1100">
                        <a:effectLst/>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5,238</a:t>
                      </a:r>
                      <a:endParaRPr lang="es-MX" sz="1100">
                        <a:effectLst/>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900">
                          <a:solidFill>
                            <a:srgbClr val="000000"/>
                          </a:solidFill>
                          <a:effectLst/>
                          <a:latin typeface="Arial"/>
                          <a:ea typeface="Times New Roman"/>
                          <a:cs typeface="Times New Roman"/>
                        </a:rPr>
                        <a:t>20</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MX" sz="1200">
                          <a:effectLst/>
                          <a:latin typeface="Times New Roman"/>
                          <a:ea typeface="Times New Roman"/>
                          <a:cs typeface="Times New Roman"/>
                        </a:rPr>
                        <a:t> </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MX" sz="1200">
                          <a:effectLst/>
                          <a:latin typeface="Times New Roman"/>
                          <a:ea typeface="Times New Roman"/>
                          <a:cs typeface="Times New Roman"/>
                        </a:rPr>
                        <a:t> </a:t>
                      </a:r>
                      <a:endParaRPr lang="es-MX"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MX" sz="1200" dirty="0">
                          <a:effectLst/>
                          <a:latin typeface="Times New Roman"/>
                          <a:ea typeface="Times New Roman"/>
                          <a:cs typeface="Times New Roman"/>
                        </a:rPr>
                        <a:t> </a:t>
                      </a:r>
                      <a:endParaRPr lang="es-MX" sz="11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875321" y="146922"/>
            <a:ext cx="7128792" cy="95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MX"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COORDINACI</a:t>
            </a:r>
            <a:r>
              <a:rPr kumimoji="0" lang="es-EC" altLang="es-MX" b="1" i="0" u="none" strike="noStrike" cap="none" normalizeH="0" baseline="0" dirty="0" smtClean="0">
                <a:ln>
                  <a:noFill/>
                </a:ln>
                <a:solidFill>
                  <a:schemeClr val="tx1"/>
                </a:solidFill>
                <a:effectLst/>
                <a:latin typeface="Cambria"/>
                <a:ea typeface="Times New Roman" pitchFamily="18" charset="0"/>
                <a:cs typeface="Arial" pitchFamily="34" charset="0"/>
              </a:rPr>
              <a:t>Ó</a:t>
            </a:r>
            <a:r>
              <a:rPr kumimoji="0" lang="es-EC" altLang="es-MX"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Y PLANIFICACI</a:t>
            </a:r>
            <a:r>
              <a:rPr kumimoji="0" lang="es-EC" altLang="es-MX" b="1" i="0" u="none" strike="noStrike" cap="none" normalizeH="0" baseline="0" dirty="0" smtClean="0">
                <a:ln>
                  <a:noFill/>
                </a:ln>
                <a:solidFill>
                  <a:schemeClr val="tx1"/>
                </a:solidFill>
                <a:effectLst/>
                <a:latin typeface="Cambria"/>
                <a:ea typeface="Times New Roman" pitchFamily="18" charset="0"/>
                <a:cs typeface="Arial" pitchFamily="34" charset="0"/>
              </a:rPr>
              <a:t>Ó</a:t>
            </a:r>
            <a:r>
              <a:rPr kumimoji="0" lang="es-EC" altLang="es-MX"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ACTIVIDADES Y GESTION DE RECURSOS HUMANOS. </a:t>
            </a:r>
            <a:endParaRPr kumimoji="0" lang="es-EC" altLang="es-MX"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244930" y="4005064"/>
            <a:ext cx="6390456" cy="2308324"/>
          </a:xfrm>
          <a:prstGeom prst="rect">
            <a:avLst/>
          </a:prstGeom>
        </p:spPr>
        <p:txBody>
          <a:bodyPr wrap="square">
            <a:spAutoFit/>
          </a:bodyPr>
          <a:lstStyle/>
          <a:p>
            <a:pPr indent="457200" algn="just">
              <a:lnSpc>
                <a:spcPct val="200000"/>
              </a:lnSpc>
              <a:spcAft>
                <a:spcPts val="0"/>
              </a:spcAft>
            </a:pPr>
            <a:r>
              <a:rPr lang="es-EC" sz="1200" dirty="0">
                <a:latin typeface="Times New Roman"/>
                <a:ea typeface="Times New Roman"/>
                <a:cs typeface="Times New Roman"/>
              </a:rPr>
              <a:t>El estadístico F con su nivel de significación de 0.061; por lo tanto se rechaza Ho, aceptando la hipótesis de igualdad  la coordinación y planificación de actividades  es igual a la gestión de recursos humanos. </a:t>
            </a:r>
            <a:endParaRPr lang="es-MX" sz="1200" dirty="0">
              <a:latin typeface="Calibri"/>
              <a:ea typeface="Times New Roman"/>
              <a:cs typeface="Times New Roman"/>
            </a:endParaRPr>
          </a:p>
          <a:p>
            <a:pPr indent="457200" algn="just">
              <a:lnSpc>
                <a:spcPct val="200000"/>
              </a:lnSpc>
              <a:spcAft>
                <a:spcPts val="0"/>
              </a:spcAft>
            </a:pPr>
            <a:r>
              <a:rPr lang="es-EC" sz="1200" dirty="0">
                <a:latin typeface="Times New Roman"/>
                <a:ea typeface="Times New Roman"/>
                <a:cs typeface="Times New Roman"/>
              </a:rPr>
              <a:t>El resultado nos indica que parte de la gestión de Recursos Humanos está relacionada con la coordinación y planificación de las actividades </a:t>
            </a:r>
            <a:endParaRPr lang="es-MX" sz="1200" dirty="0">
              <a:latin typeface="Calibri"/>
              <a:ea typeface="Times New Roman"/>
              <a:cs typeface="Times New Roman"/>
            </a:endParaRPr>
          </a:p>
          <a:p>
            <a:pPr indent="457200" algn="just">
              <a:lnSpc>
                <a:spcPct val="200000"/>
              </a:lnSpc>
              <a:spcAft>
                <a:spcPts val="0"/>
              </a:spcAft>
            </a:pPr>
            <a:r>
              <a:rPr lang="es-EC" sz="1200" dirty="0">
                <a:latin typeface="Times New Roman"/>
                <a:ea typeface="Times New Roman"/>
                <a:cs typeface="Times New Roman"/>
              </a:rPr>
              <a:t>Por consiguiente los resultados nos muestran que el proyecto es viable. </a:t>
            </a:r>
            <a:endParaRPr lang="es-MX" sz="1200" dirty="0">
              <a:effectLst/>
              <a:latin typeface="Calibri"/>
              <a:ea typeface="Times New Roman"/>
              <a:cs typeface="Times New Roman"/>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878" y="5952708"/>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075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tx1"/>
                </a:solidFill>
              </a:rPr>
              <a:t>DISEÑO DEL MANUAL DE PROCESOS Y PROCEDIMIENTOS</a:t>
            </a:r>
            <a:endParaRPr lang="es-EC"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556792"/>
            <a:ext cx="2513681" cy="340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3784301636"/>
              </p:ext>
            </p:extLst>
          </p:nvPr>
        </p:nvGraphicFramePr>
        <p:xfrm>
          <a:off x="1979712" y="4321944"/>
          <a:ext cx="5208240"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736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8156" y="926425"/>
            <a:ext cx="7416824" cy="4662815"/>
          </a:xfrm>
          <a:prstGeom prst="rect">
            <a:avLst/>
          </a:prstGeom>
          <a:noFill/>
        </p:spPr>
        <p:txBody>
          <a:bodyPr wrap="square" rtlCol="0">
            <a:spAutoFit/>
          </a:bodyPr>
          <a:lstStyle/>
          <a:p>
            <a:pPr>
              <a:lnSpc>
                <a:spcPct val="150000"/>
              </a:lnSpc>
            </a:pPr>
            <a:r>
              <a:rPr lang="es-EC" b="1" i="1" u="sng" dirty="0" smtClean="0">
                <a:latin typeface="Candara" pitchFamily="34" charset="0"/>
              </a:rPr>
              <a:t>INDICE</a:t>
            </a:r>
          </a:p>
          <a:p>
            <a:pPr>
              <a:lnSpc>
                <a:spcPct val="150000"/>
              </a:lnSpc>
            </a:pPr>
            <a:endParaRPr lang="es-EC" dirty="0">
              <a:latin typeface="Candara" pitchFamily="34" charset="0"/>
            </a:endParaRPr>
          </a:p>
          <a:p>
            <a:pPr marL="342900" indent="-342900">
              <a:lnSpc>
                <a:spcPct val="150000"/>
              </a:lnSpc>
              <a:buAutoNum type="arabicPeriod"/>
            </a:pPr>
            <a:r>
              <a:rPr lang="es-EC" dirty="0" smtClean="0">
                <a:latin typeface="Candara" pitchFamily="34" charset="0"/>
              </a:rPr>
              <a:t>INTRODUCCIÓN</a:t>
            </a:r>
          </a:p>
          <a:p>
            <a:pPr marL="342900" indent="-342900">
              <a:lnSpc>
                <a:spcPct val="150000"/>
              </a:lnSpc>
              <a:buAutoNum type="arabicPeriod"/>
            </a:pPr>
            <a:r>
              <a:rPr lang="es-EC" dirty="0" smtClean="0">
                <a:latin typeface="Candara" pitchFamily="34" charset="0"/>
              </a:rPr>
              <a:t>OBJETIVOS</a:t>
            </a:r>
          </a:p>
          <a:p>
            <a:pPr marL="342900" indent="-342900">
              <a:lnSpc>
                <a:spcPct val="150000"/>
              </a:lnSpc>
              <a:buAutoNum type="arabicPeriod"/>
            </a:pPr>
            <a:r>
              <a:rPr lang="es-EC" dirty="0" smtClean="0">
                <a:latin typeface="Candara" pitchFamily="34" charset="0"/>
              </a:rPr>
              <a:t>DIAGNÓSTICO SITUACIONAL</a:t>
            </a:r>
          </a:p>
          <a:p>
            <a:pPr marL="342900" indent="-342900">
              <a:lnSpc>
                <a:spcPct val="150000"/>
              </a:lnSpc>
              <a:buAutoNum type="arabicPeriod"/>
            </a:pPr>
            <a:r>
              <a:rPr lang="es-EC" dirty="0" smtClean="0">
                <a:latin typeface="Candara" pitchFamily="34" charset="0"/>
              </a:rPr>
              <a:t>RESULTADOS DE LA INVESTIGACIÓN DE MERCADOS</a:t>
            </a:r>
          </a:p>
          <a:p>
            <a:pPr marL="342900" indent="-342900">
              <a:lnSpc>
                <a:spcPct val="150000"/>
              </a:lnSpc>
              <a:buAutoNum type="arabicPeriod"/>
            </a:pPr>
            <a:r>
              <a:rPr lang="es-EC" dirty="0" smtClean="0">
                <a:latin typeface="Candara" pitchFamily="34" charset="0"/>
              </a:rPr>
              <a:t>DISEÑO DEL MANUAL DE PROCESOS Y PROCEDIMIENTOS</a:t>
            </a:r>
          </a:p>
          <a:p>
            <a:pPr marL="342900" indent="-342900">
              <a:lnSpc>
                <a:spcPct val="150000"/>
              </a:lnSpc>
              <a:buAutoNum type="arabicPeriod"/>
            </a:pPr>
            <a:r>
              <a:rPr lang="es-EC" dirty="0" smtClean="0">
                <a:latin typeface="Candara" pitchFamily="34" charset="0"/>
              </a:rPr>
              <a:t>CONCLUSIONES</a:t>
            </a:r>
          </a:p>
          <a:p>
            <a:pPr marL="342900" indent="-342900">
              <a:lnSpc>
                <a:spcPct val="150000"/>
              </a:lnSpc>
              <a:buAutoNum type="arabicPeriod"/>
            </a:pPr>
            <a:r>
              <a:rPr lang="es-EC" dirty="0" smtClean="0">
                <a:latin typeface="Candara" pitchFamily="34" charset="0"/>
              </a:rPr>
              <a:t>RECOMENDACIONES</a:t>
            </a:r>
          </a:p>
          <a:p>
            <a:pPr marL="342900" indent="-342900">
              <a:buAutoNum type="arabicPeriod"/>
            </a:pPr>
            <a:endParaRPr lang="es-EC" dirty="0" smtClean="0">
              <a:latin typeface="Candara" pitchFamily="34" charset="0"/>
            </a:endParaRPr>
          </a:p>
          <a:p>
            <a:pPr marL="342900" indent="-342900">
              <a:buAutoNum type="arabicPeriod"/>
            </a:pPr>
            <a:endParaRPr lang="es-EC" dirty="0" smtClean="0">
              <a:latin typeface="Candara" pitchFamily="34" charset="0"/>
            </a:endParaRPr>
          </a:p>
          <a:p>
            <a:pPr marL="342900" indent="-342900">
              <a:buAutoNum type="arabicPeriod"/>
            </a:pPr>
            <a:endParaRPr lang="es-EC" dirty="0" smtClean="0">
              <a:latin typeface="Candara"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877272"/>
            <a:ext cx="2411760" cy="72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tx1"/>
                </a:solidFill>
              </a:rPr>
              <a:t>MAPA DE PROCESOS </a:t>
            </a:r>
            <a:endParaRPr lang="es-EC" dirty="0">
              <a:solidFill>
                <a:schemeClr val="tx1"/>
              </a:solidFill>
            </a:endParaRPr>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7488832" cy="459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594928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205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tx1"/>
                </a:solidFill>
              </a:rPr>
              <a:t>PROCESOS ADMINISTRATIVOS- FINANCIEROS</a:t>
            </a: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1359204"/>
            <a:ext cx="7848872" cy="487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619" y="5877272"/>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550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lstStyle/>
          <a:p>
            <a:r>
              <a:rPr lang="es-MX" dirty="0" smtClean="0">
                <a:solidFill>
                  <a:schemeClr val="tx1"/>
                </a:solidFill>
              </a:rPr>
              <a:t>GESTION DE TALENTO HUMANO </a:t>
            </a:r>
            <a:endParaRPr lang="es-MX" dirty="0">
              <a:solidFill>
                <a:schemeClr val="tx1"/>
              </a:solidFill>
            </a:endParaRPr>
          </a:p>
        </p:txBody>
      </p:sp>
      <p:pic>
        <p:nvPicPr>
          <p:cNvPr id="34818" name="Picture 2">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82050"/>
            <a:ext cx="8229600" cy="37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619672" y="1244979"/>
            <a:ext cx="6552728" cy="369332"/>
          </a:xfrm>
          <a:prstGeom prst="rect">
            <a:avLst/>
          </a:prstGeom>
        </p:spPr>
        <p:txBody>
          <a:bodyPr wrap="square">
            <a:spAutoFit/>
          </a:bodyPr>
          <a:lstStyle/>
          <a:p>
            <a:r>
              <a:rPr lang="es-MX" b="1" dirty="0"/>
              <a:t>EVALUACIÓN DE SUELDOS POR PUESTO DE TRABAJO</a:t>
            </a:r>
          </a:p>
        </p:txBody>
      </p:sp>
    </p:spTree>
    <p:extLst>
      <p:ext uri="{BB962C8B-B14F-4D97-AF65-F5344CB8AC3E}">
        <p14:creationId xmlns:p14="http://schemas.microsoft.com/office/powerpoint/2010/main" val="2973606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TEST DE PERSONALIDAD </a:t>
            </a:r>
            <a:endParaRPr lang="es-MX" dirty="0">
              <a:solidFill>
                <a:schemeClr val="tx1"/>
              </a:solidFill>
            </a:endParaRPr>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3633331" cy="486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884" y="980728"/>
            <a:ext cx="4513555" cy="392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913722"/>
            <a:ext cx="1080120" cy="109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877272"/>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737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GESTION DE SSA </a:t>
            </a:r>
            <a:endParaRPr lang="es-MX" dirty="0">
              <a:solidFill>
                <a:schemeClr val="tx1"/>
              </a:solidFill>
            </a:endParaRPr>
          </a:p>
        </p:txBody>
      </p:sp>
      <p:sp>
        <p:nvSpPr>
          <p:cNvPr id="3" name="2 Marcador de contenido"/>
          <p:cNvSpPr>
            <a:spLocks noGrp="1"/>
          </p:cNvSpPr>
          <p:nvPr>
            <p:ph idx="1"/>
          </p:nvPr>
        </p:nvSpPr>
        <p:spPr>
          <a:xfrm>
            <a:off x="507199" y="738010"/>
            <a:ext cx="8229600" cy="5289451"/>
          </a:xfrm>
        </p:spPr>
        <p:txBody>
          <a:bodyPr/>
          <a:lstStyle/>
          <a:p>
            <a:r>
              <a:rPr lang="es-MX" dirty="0">
                <a:solidFill>
                  <a:schemeClr val="tx1"/>
                </a:solidFill>
              </a:rPr>
              <a:t>APLICACIÓN DE LAS 5`S</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392" y="1236188"/>
            <a:ext cx="4436884"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219996" y="1327387"/>
            <a:ext cx="3528392" cy="1200329"/>
          </a:xfrm>
          <a:prstGeom prst="rect">
            <a:avLst/>
          </a:prstGeom>
          <a:noFill/>
        </p:spPr>
        <p:txBody>
          <a:bodyPr wrap="square" rtlCol="0">
            <a:spAutoFit/>
          </a:bodyPr>
          <a:lstStyle/>
          <a:p>
            <a:r>
              <a:rPr lang="es-EC" b="1" dirty="0"/>
              <a:t>SEIRI </a:t>
            </a:r>
            <a:r>
              <a:rPr lang="es-EC" b="1" dirty="0" smtClean="0"/>
              <a:t>- </a:t>
            </a:r>
            <a:r>
              <a:rPr lang="es-EC" dirty="0"/>
              <a:t>Separar las cosas útiles o necesarias de las no necesarias.</a:t>
            </a:r>
            <a:endParaRPr lang="es-MX" dirty="0"/>
          </a:p>
          <a:p>
            <a:endParaRPr lang="es-MX" dirty="0"/>
          </a:p>
        </p:txBody>
      </p:sp>
      <p:sp>
        <p:nvSpPr>
          <p:cNvPr id="6" name="5 CuadroTexto"/>
          <p:cNvSpPr txBox="1"/>
          <p:nvPr/>
        </p:nvSpPr>
        <p:spPr>
          <a:xfrm>
            <a:off x="6332923" y="2527716"/>
            <a:ext cx="2403876" cy="1754326"/>
          </a:xfrm>
          <a:prstGeom prst="rect">
            <a:avLst/>
          </a:prstGeom>
          <a:noFill/>
        </p:spPr>
        <p:txBody>
          <a:bodyPr wrap="square" rtlCol="0">
            <a:spAutoFit/>
          </a:bodyPr>
          <a:lstStyle/>
          <a:p>
            <a:r>
              <a:rPr lang="es-EC" b="1" dirty="0" smtClean="0"/>
              <a:t>SEITON-</a:t>
            </a:r>
            <a:r>
              <a:rPr lang="es-EC" dirty="0"/>
              <a:t> </a:t>
            </a:r>
            <a:r>
              <a:rPr lang="es-EC" dirty="0" smtClean="0"/>
              <a:t>Con qué </a:t>
            </a:r>
            <a:r>
              <a:rPr lang="es-EC" dirty="0"/>
              <a:t>rapidez se puede conseguir lo que se necesita, y cuán rápido las devolvemos a su sitio</a:t>
            </a:r>
            <a:endParaRPr lang="es-MX" dirty="0"/>
          </a:p>
        </p:txBody>
      </p:sp>
      <p:sp>
        <p:nvSpPr>
          <p:cNvPr id="7" name="6 CuadroTexto"/>
          <p:cNvSpPr txBox="1"/>
          <p:nvPr/>
        </p:nvSpPr>
        <p:spPr>
          <a:xfrm>
            <a:off x="467544" y="1312321"/>
            <a:ext cx="2016224" cy="1754326"/>
          </a:xfrm>
          <a:prstGeom prst="rect">
            <a:avLst/>
          </a:prstGeom>
          <a:noFill/>
        </p:spPr>
        <p:txBody>
          <a:bodyPr wrap="square" rtlCol="0">
            <a:spAutoFit/>
          </a:bodyPr>
          <a:lstStyle/>
          <a:p>
            <a:r>
              <a:rPr lang="es-EC" b="1" dirty="0" smtClean="0"/>
              <a:t>LIMPIEZA-</a:t>
            </a:r>
            <a:r>
              <a:rPr lang="es-EC" dirty="0"/>
              <a:t>La limpieza debe hacerla todos los trabajadores de la empresa,</a:t>
            </a:r>
            <a:r>
              <a:rPr lang="es-EC" b="1" i="1" dirty="0" smtClean="0"/>
              <a:t> </a:t>
            </a:r>
            <a:endParaRPr lang="es-MX" dirty="0"/>
          </a:p>
          <a:p>
            <a:endParaRPr lang="es-MX" dirty="0"/>
          </a:p>
        </p:txBody>
      </p:sp>
      <p:sp>
        <p:nvSpPr>
          <p:cNvPr id="8" name="7 CuadroTexto"/>
          <p:cNvSpPr txBox="1"/>
          <p:nvPr/>
        </p:nvSpPr>
        <p:spPr>
          <a:xfrm>
            <a:off x="5550047" y="4437112"/>
            <a:ext cx="2868290" cy="1815882"/>
          </a:xfrm>
          <a:prstGeom prst="rect">
            <a:avLst/>
          </a:prstGeom>
          <a:noFill/>
        </p:spPr>
        <p:txBody>
          <a:bodyPr wrap="square" rtlCol="0">
            <a:spAutoFit/>
          </a:bodyPr>
          <a:lstStyle/>
          <a:p>
            <a:r>
              <a:rPr lang="es-EC" sz="1600" b="1" dirty="0"/>
              <a:t>SEIKETSU </a:t>
            </a:r>
            <a:r>
              <a:rPr lang="es-EC" sz="1600" b="1" dirty="0" smtClean="0"/>
              <a:t>- </a:t>
            </a:r>
            <a:r>
              <a:rPr lang="es-EC" sz="1600" dirty="0"/>
              <a:t>Entre los procedimientos a crear están un cuadro o matriz de distribución del trabajo y la elaboración  de reglas claras y simples para su fácil aplicación</a:t>
            </a:r>
            <a:endParaRPr lang="es-MX" sz="1600" dirty="0"/>
          </a:p>
        </p:txBody>
      </p:sp>
      <p:sp>
        <p:nvSpPr>
          <p:cNvPr id="9" name="8 CuadroTexto"/>
          <p:cNvSpPr txBox="1"/>
          <p:nvPr/>
        </p:nvSpPr>
        <p:spPr>
          <a:xfrm>
            <a:off x="443561" y="3717032"/>
            <a:ext cx="2022392" cy="2031325"/>
          </a:xfrm>
          <a:prstGeom prst="rect">
            <a:avLst/>
          </a:prstGeom>
          <a:noFill/>
        </p:spPr>
        <p:txBody>
          <a:bodyPr wrap="square" rtlCol="0">
            <a:spAutoFit/>
          </a:bodyPr>
          <a:lstStyle/>
          <a:p>
            <a:r>
              <a:rPr lang="es-EC" b="1" dirty="0" smtClean="0"/>
              <a:t>SHITSUKE-</a:t>
            </a:r>
            <a:r>
              <a:rPr lang="es-EC" dirty="0"/>
              <a:t>la voluntad de cada persona para hacer las cosas y crear un entorno amigable en el trabajo</a:t>
            </a:r>
            <a:endParaRPr lang="es-MX"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615" y="5887075"/>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573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476672"/>
            <a:ext cx="5712447" cy="356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60850"/>
            <a:ext cx="454818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92455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358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234"/>
            <a:ext cx="8640959" cy="603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94928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643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61"/>
          <a:stretch/>
        </p:blipFill>
        <p:spPr bwMode="auto">
          <a:xfrm>
            <a:off x="251520" y="620688"/>
            <a:ext cx="8029207" cy="54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924468"/>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847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628800"/>
            <a:ext cx="778033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07704" y="687803"/>
            <a:ext cx="5688632" cy="369332"/>
          </a:xfrm>
          <a:prstGeom prst="rect">
            <a:avLst/>
          </a:prstGeom>
        </p:spPr>
        <p:txBody>
          <a:bodyPr wrap="square">
            <a:spAutoFit/>
          </a:bodyPr>
          <a:lstStyle/>
          <a:p>
            <a:r>
              <a:rPr lang="es-MX" cap="all" dirty="0">
                <a:latin typeface="Arial Negrita"/>
                <a:ea typeface="Times New Roman"/>
                <a:cs typeface="Arial"/>
              </a:rPr>
              <a:t>procedimientos de la Gestión </a:t>
            </a:r>
            <a:r>
              <a:rPr lang="es-MX" cap="all" dirty="0" smtClean="0">
                <a:latin typeface="Arial Negrita"/>
                <a:ea typeface="Times New Roman"/>
                <a:cs typeface="Arial"/>
              </a:rPr>
              <a:t>Logística</a:t>
            </a:r>
            <a:endParaRPr lang="es-MX" dirty="0"/>
          </a:p>
        </p:txBody>
      </p:sp>
    </p:spTree>
    <p:extLst>
      <p:ext uri="{BB962C8B-B14F-4D97-AF65-F5344CB8AC3E}">
        <p14:creationId xmlns:p14="http://schemas.microsoft.com/office/powerpoint/2010/main" val="1009279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solidFill>
                  <a:schemeClr val="tx1"/>
                </a:solidFill>
              </a:rPr>
              <a:t>Conclusiones</a:t>
            </a:r>
            <a:endParaRPr lang="es-MX"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45198146"/>
              </p:ext>
            </p:extLst>
          </p:nvPr>
        </p:nvGraphicFramePr>
        <p:xfrm>
          <a:off x="457200" y="908720"/>
          <a:ext cx="8229600"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594928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74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pPr algn="l"/>
            <a:r>
              <a:rPr lang="es-EC" dirty="0" smtClean="0">
                <a:solidFill>
                  <a:schemeClr val="tx1"/>
                </a:solidFill>
              </a:rPr>
              <a:t>INTRODUCCIÓN</a:t>
            </a:r>
            <a:endParaRPr lang="es-EC" dirty="0"/>
          </a:p>
        </p:txBody>
      </p:sp>
      <p:sp>
        <p:nvSpPr>
          <p:cNvPr id="3" name="2 Marcador de contenido"/>
          <p:cNvSpPr>
            <a:spLocks noGrp="1"/>
          </p:cNvSpPr>
          <p:nvPr>
            <p:ph idx="1"/>
          </p:nvPr>
        </p:nvSpPr>
        <p:spPr>
          <a:xfrm>
            <a:off x="467544" y="2332037"/>
            <a:ext cx="8229600" cy="4525963"/>
          </a:xfrm>
        </p:spPr>
        <p:txBody>
          <a:bodyPr/>
          <a:lstStyle/>
          <a:p>
            <a:pPr algn="just"/>
            <a:r>
              <a:rPr lang="es-ES" dirty="0">
                <a:solidFill>
                  <a:schemeClr val="tx1"/>
                </a:solidFill>
              </a:rPr>
              <a:t>Ejinpro Cía. Ltda. Es una empresa que se incorpora al mercado ecuatoriano desde hace 7 años proporcionando </a:t>
            </a:r>
            <a:r>
              <a:rPr lang="es-ES" dirty="0" smtClean="0">
                <a:solidFill>
                  <a:schemeClr val="tx1"/>
                </a:solidFill>
              </a:rPr>
              <a:t>servicios de construcción </a:t>
            </a:r>
            <a:r>
              <a:rPr lang="es-ES" dirty="0">
                <a:solidFill>
                  <a:schemeClr val="tx1"/>
                </a:solidFill>
              </a:rPr>
              <a:t>para el área petrolera en las disciplinas civil, mecánica, eléctrica e instrumentación y control de proyectos además del  desarrollo de ingeniería en las disciplinas mencionadas, que son complementarias de las actividades de explotación, perforación, producción, transporte y comercialización del crudo de las empresas operadoras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764704"/>
            <a:ext cx="215265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5877272"/>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850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95371751"/>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646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solidFill>
                  <a:schemeClr val="tx1"/>
                </a:solidFill>
              </a:rPr>
              <a:t>Recomendaciones </a:t>
            </a:r>
            <a:endParaRPr lang="es-MX"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250803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594928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481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09733506"/>
              </p:ext>
            </p:extLst>
          </p:nvPr>
        </p:nvGraphicFramePr>
        <p:xfrm>
          <a:off x="457200" y="548680"/>
          <a:ext cx="822960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0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5805264"/>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14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762" y="1916832"/>
            <a:ext cx="698477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825" y="684067"/>
            <a:ext cx="21526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5771110"/>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608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82" y="1762125"/>
            <a:ext cx="741742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87362"/>
            <a:ext cx="21526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50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268760"/>
            <a:ext cx="7200800" cy="4801314"/>
          </a:xfrm>
          <a:prstGeom prst="rect">
            <a:avLst/>
          </a:prstGeom>
        </p:spPr>
        <p:txBody>
          <a:bodyPr wrap="square">
            <a:spAutoFit/>
          </a:bodyPr>
          <a:lstStyle/>
          <a:p>
            <a:pPr lvl="3"/>
            <a:r>
              <a:rPr lang="es-ES" b="1" dirty="0"/>
              <a:t>Objetivo General de la Empresa</a:t>
            </a:r>
            <a:endParaRPr lang="es-ES" sz="1600" b="1" dirty="0"/>
          </a:p>
          <a:p>
            <a:r>
              <a:rPr lang="es-ES" dirty="0"/>
              <a:t> </a:t>
            </a:r>
          </a:p>
          <a:p>
            <a:r>
              <a:rPr lang="es-ES" dirty="0"/>
              <a:t>Brindar un servicio integro </a:t>
            </a:r>
            <a:r>
              <a:rPr lang="es-EC" dirty="0"/>
              <a:t>a sus clientes cumpliendo con sus exigencias, respetando la legislación ecuatoriana y las normas aplicables a cada disciplina en el cumplimiento de los estándares de calidad, y seguridad, salud y ambiente  vigentes</a:t>
            </a:r>
            <a:r>
              <a:rPr lang="es-EC" dirty="0" smtClean="0"/>
              <a:t>.</a:t>
            </a:r>
          </a:p>
          <a:p>
            <a:endParaRPr lang="es-ES" dirty="0"/>
          </a:p>
          <a:p>
            <a:pPr lvl="3"/>
            <a:r>
              <a:rPr lang="es-ES" b="1" dirty="0"/>
              <a:t>Objetivos Específicos de la Empresa</a:t>
            </a:r>
            <a:endParaRPr lang="es-ES" sz="1600" b="1" dirty="0"/>
          </a:p>
          <a:p>
            <a:r>
              <a:rPr lang="es-ES" dirty="0"/>
              <a:t> </a:t>
            </a:r>
          </a:p>
          <a:p>
            <a:pPr lvl="0"/>
            <a:r>
              <a:rPr lang="es-ES" dirty="0"/>
              <a:t>Proyectar al talento humano que es nuestro  mayor  recurso.</a:t>
            </a:r>
            <a:endParaRPr lang="es-ES" sz="1600" dirty="0"/>
          </a:p>
          <a:p>
            <a:pPr lvl="0"/>
            <a:r>
              <a:rPr lang="es-ES" dirty="0"/>
              <a:t>Calificar como empresa proveedora de servicios petroleros a nivel nacional.</a:t>
            </a:r>
            <a:endParaRPr lang="es-ES" sz="1600" dirty="0"/>
          </a:p>
          <a:p>
            <a:pPr lvl="0"/>
            <a:r>
              <a:rPr lang="es-ES" dirty="0"/>
              <a:t>Atender las necesidades de sus socios, a fin de asegurar un beneficio para los mismos. </a:t>
            </a:r>
            <a:endParaRPr lang="es-ES" sz="1600" dirty="0"/>
          </a:p>
          <a:p>
            <a:r>
              <a:rPr lang="es-ES" b="1" dirty="0"/>
              <a:t> </a:t>
            </a:r>
            <a:endParaRPr lang="es-ES" sz="1600" b="1" dirty="0"/>
          </a:p>
          <a:p>
            <a:r>
              <a:rPr lang="es-ES" b="1" dirty="0"/>
              <a:t> </a:t>
            </a:r>
            <a:endParaRPr lang="es-ES" sz="1600" b="1" dirty="0"/>
          </a:p>
          <a:p>
            <a:r>
              <a:rPr lang="es-ES" dirty="0"/>
              <a:t>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877272"/>
            <a:ext cx="2414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11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2340170225"/>
              </p:ext>
            </p:extLst>
          </p:nvPr>
        </p:nvGraphicFramePr>
        <p:xfrm>
          <a:off x="395536" y="260648"/>
          <a:ext cx="8568952" cy="6066473"/>
        </p:xfrm>
        <a:graphic>
          <a:graphicData uri="http://schemas.openxmlformats.org/presentationml/2006/ole">
            <mc:AlternateContent xmlns:mc="http://schemas.openxmlformats.org/markup-compatibility/2006">
              <mc:Choice xmlns:v="urn:schemas-microsoft-com:vml" Requires="v">
                <p:oleObj spid="_x0000_s21522" name="Visio" r:id="rId3" imgW="10356282" imgH="8163871" progId="Visio.Drawing.11">
                  <p:embed/>
                </p:oleObj>
              </mc:Choice>
              <mc:Fallback>
                <p:oleObj name="Visio" r:id="rId3" imgW="10356282" imgH="816387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0648"/>
                        <a:ext cx="8568952" cy="6066473"/>
                      </a:xfrm>
                      <a:prstGeom prst="rect">
                        <a:avLst/>
                      </a:prstGeom>
                      <a:noFill/>
                    </p:spPr>
                  </p:pic>
                </p:oleObj>
              </mc:Fallback>
            </mc:AlternateContent>
          </a:graphicData>
        </a:graphic>
      </p:graphicFrame>
    </p:spTree>
    <p:extLst>
      <p:ext uri="{BB962C8B-B14F-4D97-AF65-F5344CB8AC3E}">
        <p14:creationId xmlns:p14="http://schemas.microsoft.com/office/powerpoint/2010/main" val="336971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806566435"/>
              </p:ext>
            </p:extLst>
          </p:nvPr>
        </p:nvGraphicFramePr>
        <p:xfrm>
          <a:off x="395535" y="620688"/>
          <a:ext cx="8523443" cy="5544616"/>
        </p:xfrm>
        <a:graphic>
          <a:graphicData uri="http://schemas.openxmlformats.org/presentationml/2006/ole">
            <mc:AlternateContent xmlns:mc="http://schemas.openxmlformats.org/markup-compatibility/2006">
              <mc:Choice xmlns:v="urn:schemas-microsoft-com:vml" Requires="v">
                <p:oleObj spid="_x0000_s22546" name="Visio" r:id="rId3" imgW="9542680" imgH="4352949" progId="Visio.Drawing.11">
                  <p:embed/>
                </p:oleObj>
              </mc:Choice>
              <mc:Fallback>
                <p:oleObj name="Visio" r:id="rId3" imgW="9542680" imgH="435294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620688"/>
                        <a:ext cx="8523443" cy="5544616"/>
                      </a:xfrm>
                      <a:prstGeom prst="rect">
                        <a:avLst/>
                      </a:prstGeom>
                      <a:noFill/>
                    </p:spPr>
                  </p:pic>
                </p:oleObj>
              </mc:Fallback>
            </mc:AlternateContent>
          </a:graphicData>
        </a:graphic>
      </p:graphicFrame>
    </p:spTree>
    <p:extLst>
      <p:ext uri="{BB962C8B-B14F-4D97-AF65-F5344CB8AC3E}">
        <p14:creationId xmlns:p14="http://schemas.microsoft.com/office/powerpoint/2010/main" val="201203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r>
              <a:rPr lang="es-EC" dirty="0">
                <a:solidFill>
                  <a:schemeClr val="tx1"/>
                </a:solidFill>
              </a:rPr>
              <a:t>Objetivos de la Investigación</a:t>
            </a:r>
            <a:r>
              <a:rPr lang="es-ES" sz="2800" dirty="0">
                <a:solidFill>
                  <a:schemeClr val="tx1"/>
                </a:solidFill>
              </a:rPr>
              <a:t/>
            </a:r>
            <a:br>
              <a:rPr lang="es-ES" sz="2800" dirty="0">
                <a:solidFill>
                  <a:schemeClr val="tx1"/>
                </a:solidFill>
              </a:rPr>
            </a:br>
            <a:endParaRPr lang="es-ES" dirty="0"/>
          </a:p>
        </p:txBody>
      </p:sp>
      <p:sp>
        <p:nvSpPr>
          <p:cNvPr id="3" name="2 Marcador de contenido"/>
          <p:cNvSpPr>
            <a:spLocks noGrp="1"/>
          </p:cNvSpPr>
          <p:nvPr>
            <p:ph idx="1"/>
          </p:nvPr>
        </p:nvSpPr>
        <p:spPr>
          <a:xfrm>
            <a:off x="395536" y="1124744"/>
            <a:ext cx="8229600" cy="4525963"/>
          </a:xfrm>
        </p:spPr>
        <p:txBody>
          <a:bodyPr/>
          <a:lstStyle/>
          <a:p>
            <a:pPr marL="914400" lvl="2" indent="0">
              <a:buNone/>
            </a:pPr>
            <a:r>
              <a:rPr lang="es-EC" sz="1800" b="1" dirty="0" smtClean="0">
                <a:solidFill>
                  <a:schemeClr val="tx1"/>
                </a:solidFill>
              </a:rPr>
              <a:t>Objetivo general</a:t>
            </a:r>
            <a:r>
              <a:rPr lang="es-EC" sz="1800" dirty="0">
                <a:solidFill>
                  <a:schemeClr val="tx1"/>
                </a:solidFill>
              </a:rPr>
              <a:t> </a:t>
            </a:r>
            <a:endParaRPr lang="es-ES" sz="1800" dirty="0">
              <a:solidFill>
                <a:schemeClr val="tx1"/>
              </a:solidFill>
            </a:endParaRPr>
          </a:p>
          <a:p>
            <a:r>
              <a:rPr lang="es-EC" sz="1800" dirty="0">
                <a:solidFill>
                  <a:schemeClr val="tx1"/>
                </a:solidFill>
              </a:rPr>
              <a:t>Crear una herramienta directriz mediante un manual de funciones, normas y procedimientos para mejorar el desempeño  y cuidar la seguridad física y salud ocupacional del  talento humano  de la empresa EJINPRO CÍA. LTDA.</a:t>
            </a:r>
            <a:endParaRPr lang="es-ES" sz="1800" dirty="0">
              <a:solidFill>
                <a:schemeClr val="tx1"/>
              </a:solidFill>
            </a:endParaRPr>
          </a:p>
          <a:p>
            <a:pPr marL="914400" lvl="2" indent="0">
              <a:buNone/>
            </a:pPr>
            <a:r>
              <a:rPr lang="es-EC" sz="1800" b="1" dirty="0">
                <a:solidFill>
                  <a:schemeClr val="tx1"/>
                </a:solidFill>
              </a:rPr>
              <a:t>Específicos </a:t>
            </a:r>
            <a:endParaRPr lang="es-ES" sz="1800" dirty="0">
              <a:solidFill>
                <a:schemeClr val="tx1"/>
              </a:solidFill>
            </a:endParaRPr>
          </a:p>
          <a:p>
            <a:pPr lvl="0"/>
            <a:r>
              <a:rPr lang="es-EC" sz="1800" dirty="0">
                <a:solidFill>
                  <a:schemeClr val="tx1"/>
                </a:solidFill>
              </a:rPr>
              <a:t>Determinar las funciones y responsabilidades de los trabajadores de Ejinpro Cía. Ltda. para mejorar el desempeño en las mismas.</a:t>
            </a:r>
            <a:endParaRPr lang="es-ES" sz="1800" dirty="0">
              <a:solidFill>
                <a:schemeClr val="tx1"/>
              </a:solidFill>
            </a:endParaRPr>
          </a:p>
          <a:p>
            <a:pPr lvl="0"/>
            <a:r>
              <a:rPr lang="es-EC" sz="1800" dirty="0">
                <a:solidFill>
                  <a:schemeClr val="tx1"/>
                </a:solidFill>
              </a:rPr>
              <a:t>Realizar un diagnóstico situacional mediante el análisis externo del mercado e interno de la organización, utilizando como herramienta de medición las matrices de impacto, acción, síntesis y análisis competitivo, para identificar las fortalezas y debilidades que posee la empresa EJINPRO Cía. Ltda., así como las oportunidades y amenazas del entorno en la actualidad.</a:t>
            </a:r>
            <a:endParaRPr lang="es-ES" sz="1800" dirty="0">
              <a:solidFill>
                <a:schemeClr val="tx1"/>
              </a:solidFill>
            </a:endParaRPr>
          </a:p>
          <a:p>
            <a:pPr lvl="0"/>
            <a:r>
              <a:rPr lang="es-EC" sz="1800" dirty="0">
                <a:solidFill>
                  <a:schemeClr val="tx1"/>
                </a:solidFill>
              </a:rPr>
              <a:t>Diseñar una matriz modelo de sueldos de acuerdo a los perfiles profesionales de los trabajadores, que </a:t>
            </a:r>
            <a:r>
              <a:rPr lang="es-EC" sz="1800">
                <a:solidFill>
                  <a:schemeClr val="tx1"/>
                </a:solidFill>
              </a:rPr>
              <a:t>proporcionen </a:t>
            </a:r>
            <a:r>
              <a:rPr lang="es-EC" sz="1800" smtClean="0">
                <a:solidFill>
                  <a:schemeClr val="tx1"/>
                </a:solidFill>
              </a:rPr>
              <a:t>sueldos </a:t>
            </a:r>
            <a:r>
              <a:rPr lang="es-EC" sz="1800" dirty="0">
                <a:solidFill>
                  <a:schemeClr val="tx1"/>
                </a:solidFill>
              </a:rPr>
              <a:t>justos de acuerdo a sus competencias.</a:t>
            </a:r>
            <a:endParaRPr lang="es-ES" sz="1800" dirty="0">
              <a:solidFill>
                <a:schemeClr val="tx1"/>
              </a:solidFill>
            </a:endParaRPr>
          </a:p>
          <a:p>
            <a:endParaRPr lang="es-ES" dirty="0"/>
          </a:p>
        </p:txBody>
      </p:sp>
    </p:spTree>
    <p:extLst>
      <p:ext uri="{BB962C8B-B14F-4D97-AF65-F5344CB8AC3E}">
        <p14:creationId xmlns:p14="http://schemas.microsoft.com/office/powerpoint/2010/main" val="42846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4272</TotalTime>
  <Words>1592</Words>
  <Application>Microsoft Office PowerPoint</Application>
  <PresentationFormat>Presentación en pantalla (4:3)</PresentationFormat>
  <Paragraphs>153</Paragraphs>
  <Slides>32</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35" baseType="lpstr">
      <vt:lpstr>Diseño predeterminado</vt:lpstr>
      <vt:lpstr>CorelDRAW</vt:lpstr>
      <vt:lpstr>Visio</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Objetivos de la Investigación </vt:lpstr>
      <vt:lpstr>FODA</vt:lpstr>
      <vt:lpstr>Presentación de PowerPoint</vt:lpstr>
      <vt:lpstr>ANALISIS DEL TALENTO HUMANO </vt:lpstr>
      <vt:lpstr>RESULTADOS DE LA INVESTIGACION </vt:lpstr>
      <vt:lpstr>Presentación de PowerPoint</vt:lpstr>
      <vt:lpstr>Presentación de PowerPoint</vt:lpstr>
      <vt:lpstr>Resultado del análisis bivariado </vt:lpstr>
      <vt:lpstr>Presentación de PowerPoint</vt:lpstr>
      <vt:lpstr>Presentación de PowerPoint</vt:lpstr>
      <vt:lpstr>DISEÑO DEL MANUAL DE PROCESOS Y PROCEDIMIENTOS</vt:lpstr>
      <vt:lpstr>MAPA DE PROCESOS </vt:lpstr>
      <vt:lpstr>PROCESOS ADMINISTRATIVOS- FINANCIEROS</vt:lpstr>
      <vt:lpstr>GESTION DE TALENTO HUMANO </vt:lpstr>
      <vt:lpstr>TEST DE PERSONALIDAD </vt:lpstr>
      <vt:lpstr>GESTION DE SSA </vt:lpstr>
      <vt:lpstr>Presentación de PowerPoint</vt:lpstr>
      <vt:lpstr>Presentación de PowerPoint</vt:lpstr>
      <vt:lpstr>Presentación de PowerPoint</vt:lpstr>
      <vt:lpstr>Presentación de PowerPoint</vt:lpstr>
      <vt:lpstr>Conclusiones</vt:lpstr>
      <vt:lpstr>Presentación de PowerPoint</vt:lpstr>
      <vt:lpstr>Recomendaciones </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Maquina8</cp:lastModifiedBy>
  <cp:revision>72</cp:revision>
  <dcterms:created xsi:type="dcterms:W3CDTF">2008-02-13T16:07:44Z</dcterms:created>
  <dcterms:modified xsi:type="dcterms:W3CDTF">2014-04-22T23:18:54Z</dcterms:modified>
</cp:coreProperties>
</file>