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7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399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Reporte%20de%20vent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duct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sz="1000"/>
              <a:t>Reporte</a:t>
            </a:r>
            <a:r>
              <a:rPr lang="es-EC" sz="1000" baseline="0"/>
              <a:t> de ventas 2013: Entradas frías</a:t>
            </a:r>
            <a:endParaRPr lang="es-EC" sz="10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Hoja1!$D$4:$D$8</c:f>
              <c:strCache>
                <c:ptCount val="5"/>
                <c:pt idx="0">
                  <c:v>AGUACATE A LA REINA</c:v>
                </c:pt>
                <c:pt idx="1">
                  <c:v>COCTEL DE CAMARONES</c:v>
                </c:pt>
                <c:pt idx="2">
                  <c:v>AGUACATE RELLENO CON ATÚN</c:v>
                </c:pt>
                <c:pt idx="3">
                  <c:v>AGUACATE CON CAMARONES</c:v>
                </c:pt>
                <c:pt idx="4">
                  <c:v>PROVOLETA</c:v>
                </c:pt>
              </c:strCache>
            </c:strRef>
          </c:cat>
          <c:val>
            <c:numRef>
              <c:f>Hoja1!$E$4:$E$8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Ref>
              <c:f>Hoja1!$D$4:$D$8</c:f>
              <c:strCache>
                <c:ptCount val="5"/>
                <c:pt idx="0">
                  <c:v>AGUACATE A LA REINA</c:v>
                </c:pt>
                <c:pt idx="1">
                  <c:v>COCTEL DE CAMARONES</c:v>
                </c:pt>
                <c:pt idx="2">
                  <c:v>AGUACATE RELLENO CON ATÚN</c:v>
                </c:pt>
                <c:pt idx="3">
                  <c:v>AGUACATE CON CAMARONES</c:v>
                </c:pt>
                <c:pt idx="4">
                  <c:v>PROVOLETA</c:v>
                </c:pt>
              </c:strCache>
            </c:strRef>
          </c:cat>
          <c:val>
            <c:numRef>
              <c:f>Hoja1!$F$4:$F$8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Hoja1!$D$4:$D$8</c:f>
              <c:strCache>
                <c:ptCount val="5"/>
                <c:pt idx="0">
                  <c:v>AGUACATE A LA REINA</c:v>
                </c:pt>
                <c:pt idx="1">
                  <c:v>COCTEL DE CAMARONES</c:v>
                </c:pt>
                <c:pt idx="2">
                  <c:v>AGUACATE RELLENO CON ATÚN</c:v>
                </c:pt>
                <c:pt idx="3">
                  <c:v>AGUACATE CON CAMARONES</c:v>
                </c:pt>
                <c:pt idx="4">
                  <c:v>PROVOLETA</c:v>
                </c:pt>
              </c:strCache>
            </c:strRef>
          </c:cat>
          <c:val>
            <c:numRef>
              <c:f>Hoja1!$G$4:$G$8</c:f>
              <c:numCache>
                <c:formatCode>0.00%</c:formatCode>
                <c:ptCount val="5"/>
                <c:pt idx="0">
                  <c:v>1.7964071856287768E-2</c:v>
                </c:pt>
                <c:pt idx="1">
                  <c:v>0.66467065868264563</c:v>
                </c:pt>
                <c:pt idx="2">
                  <c:v>6.5868263473053898E-2</c:v>
                </c:pt>
                <c:pt idx="3">
                  <c:v>0.23952095808383234</c:v>
                </c:pt>
                <c:pt idx="4">
                  <c:v>1.1976047904191578E-2</c:v>
                </c:pt>
              </c:numCache>
            </c:numRef>
          </c:val>
        </c:ser>
        <c:shape val="cylinder"/>
        <c:axId val="62038400"/>
        <c:axId val="62039936"/>
        <c:axId val="0"/>
      </c:bar3DChart>
      <c:catAx>
        <c:axId val="62038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62039936"/>
        <c:crosses val="autoZero"/>
        <c:auto val="1"/>
        <c:lblAlgn val="ctr"/>
        <c:lblOffset val="100"/>
      </c:catAx>
      <c:valAx>
        <c:axId val="62039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2038400"/>
        <c:crosses val="autoZero"/>
        <c:crossBetween val="between"/>
      </c:valAx>
    </c:plotArea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sz="1600"/>
            </a:pPr>
            <a:r>
              <a:rPr lang="es-EC" sz="1600" baseline="0" dirty="0" smtClean="0"/>
              <a:t>Parrillada </a:t>
            </a:r>
            <a:r>
              <a:rPr lang="es-EC" sz="1600" baseline="0" dirty="0"/>
              <a:t>Mixta Especial para dos personas</a:t>
            </a:r>
            <a:endParaRPr lang="es-EC" sz="1600" dirty="0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2562767148679407E-2"/>
                  <c:y val="-3.978767984112877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$ 18,36 
66%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7.4522421485332085E-2"/>
                  <c:y val="2.0236032801910914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$ 9,87 
34%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CatName val="1"/>
            <c:showPercent val="1"/>
            <c:showLeaderLines val="1"/>
          </c:dLbls>
          <c:val>
            <c:numRef>
              <c:f>Hoja1!$E$4:$E$5</c:f>
              <c:numCache>
                <c:formatCode>"$"\ #,##0.00_);[Red]\("$"\ #,##0.00\)</c:formatCode>
                <c:ptCount val="2"/>
                <c:pt idx="0">
                  <c:v>18.36</c:v>
                </c:pt>
                <c:pt idx="1">
                  <c:v>9.8700000000000028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6"/>
  <c:chart>
    <c:title>
      <c:tx>
        <c:rich>
          <a:bodyPr/>
          <a:lstStyle/>
          <a:p>
            <a:pPr>
              <a:defRPr sz="1600"/>
            </a:pPr>
            <a:r>
              <a:rPr lang="es-EC" sz="1600"/>
              <a:t>Combo La Tablita Gaucha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$</a:t>
                    </a:r>
                    <a:r>
                      <a:rPr lang="en-US" baseline="0"/>
                      <a:t> 7,79</a:t>
                    </a:r>
                  </a:p>
                  <a:p>
                    <a:r>
                      <a:rPr lang="en-US" baseline="0"/>
                      <a:t>62%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$</a:t>
                    </a:r>
                    <a:r>
                      <a:rPr lang="en-US" baseline="0"/>
                      <a:t> 4,71</a:t>
                    </a:r>
                  </a:p>
                  <a:p>
                    <a:r>
                      <a:rPr lang="en-US" baseline="0"/>
                      <a:t>38%</a:t>
                    </a:r>
                    <a:endParaRPr lang="en-US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CatName val="1"/>
            <c:showPercent val="1"/>
            <c:showLeaderLines val="1"/>
          </c:dLbls>
          <c:val>
            <c:numRef>
              <c:f>Hoja1!$E$14:$E$15</c:f>
              <c:numCache>
                <c:formatCode>"$"\ #,##0.00_);[Red]\("$"\ #,##0.00\)</c:formatCode>
                <c:ptCount val="2"/>
                <c:pt idx="0">
                  <c:v>7.79</c:v>
                </c:pt>
                <c:pt idx="1">
                  <c:v>4.71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s-EC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Jarra</a:t>
            </a:r>
            <a:r>
              <a:rPr lang="es-EC" baseline="0"/>
              <a:t> de Sangría</a:t>
            </a:r>
            <a:endParaRPr lang="es-EC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$</a:t>
                    </a:r>
                    <a:r>
                      <a:rPr lang="en-US"/>
                      <a:t> 8,90 
56%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$</a:t>
                    </a:r>
                    <a:r>
                      <a:rPr lang="en-US" baseline="0"/>
                      <a:t> 7,00</a:t>
                    </a:r>
                    <a:r>
                      <a:rPr lang="en-US"/>
                      <a:t>
44%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CatName val="1"/>
            <c:showPercent val="1"/>
            <c:showLeaderLines val="1"/>
          </c:dLbls>
          <c:val>
            <c:numRef>
              <c:f>Hoja1!$E$29:$E$30</c:f>
              <c:numCache>
                <c:formatCode>"$"\ #,##0.00_);[Red]\("$"\ #,##0.00\)</c:formatCode>
                <c:ptCount val="2"/>
                <c:pt idx="0">
                  <c:v>8.9</c:v>
                </c:pt>
                <c:pt idx="1">
                  <c:v>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Ventas</a:t>
            </a:r>
            <a:r>
              <a:rPr lang="es-EC" sz="1000" baseline="0"/>
              <a:t> de </a:t>
            </a:r>
            <a:r>
              <a:rPr lang="es-EC" sz="1000"/>
              <a:t>Entradas calientes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Hoja1!$D$13:$D$16</c:f>
              <c:strCache>
                <c:ptCount val="4"/>
                <c:pt idx="0">
                  <c:v>SOPA DE POLLO</c:v>
                </c:pt>
                <c:pt idx="1">
                  <c:v>SOPA DE CARNE</c:v>
                </c:pt>
                <c:pt idx="2">
                  <c:v>CREMA DE ESPÁRRAGOS</c:v>
                </c:pt>
                <c:pt idx="3">
                  <c:v>CREMA DE CHAMPIÑONES</c:v>
                </c:pt>
              </c:strCache>
            </c:strRef>
          </c:cat>
          <c:val>
            <c:numRef>
              <c:f>Hoja1!$E$13:$E$16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cat>
            <c:strRef>
              <c:f>Hoja1!$D$13:$D$16</c:f>
              <c:strCache>
                <c:ptCount val="4"/>
                <c:pt idx="0">
                  <c:v>SOPA DE POLLO</c:v>
                </c:pt>
                <c:pt idx="1">
                  <c:v>SOPA DE CARNE</c:v>
                </c:pt>
                <c:pt idx="2">
                  <c:v>CREMA DE ESPÁRRAGOS</c:v>
                </c:pt>
                <c:pt idx="3">
                  <c:v>CREMA DE CHAMPIÑONES</c:v>
                </c:pt>
              </c:strCache>
            </c:strRef>
          </c:cat>
          <c:val>
            <c:numRef>
              <c:f>Hoja1!$F$13:$F$16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Hoja1!$D$13:$D$16</c:f>
              <c:strCache>
                <c:ptCount val="4"/>
                <c:pt idx="0">
                  <c:v>SOPA DE POLLO</c:v>
                </c:pt>
                <c:pt idx="1">
                  <c:v>SOPA DE CARNE</c:v>
                </c:pt>
                <c:pt idx="2">
                  <c:v>CREMA DE ESPÁRRAGOS</c:v>
                </c:pt>
                <c:pt idx="3">
                  <c:v>CREMA DE CHAMPIÑONES</c:v>
                </c:pt>
              </c:strCache>
            </c:strRef>
          </c:cat>
          <c:val>
            <c:numRef>
              <c:f>Hoja1!$G$13:$G$16</c:f>
              <c:numCache>
                <c:formatCode>0%</c:formatCode>
                <c:ptCount val="4"/>
                <c:pt idx="0">
                  <c:v>0.61466165413534524</c:v>
                </c:pt>
                <c:pt idx="1">
                  <c:v>9.2105263157895245E-2</c:v>
                </c:pt>
                <c:pt idx="2">
                  <c:v>9.5864661654135347E-2</c:v>
                </c:pt>
                <c:pt idx="3">
                  <c:v>0.19736842105263191</c:v>
                </c:pt>
              </c:numCache>
            </c:numRef>
          </c:val>
        </c:ser>
        <c:shape val="cylinder"/>
        <c:axId val="62073088"/>
        <c:axId val="62107648"/>
        <c:axId val="0"/>
      </c:bar3DChart>
      <c:catAx>
        <c:axId val="62073088"/>
        <c:scaling>
          <c:orientation val="minMax"/>
        </c:scaling>
        <c:axPos val="b"/>
        <c:majorTickMark val="none"/>
        <c:tickLblPos val="nextTo"/>
        <c:crossAx val="62107648"/>
        <c:crosses val="autoZero"/>
        <c:auto val="1"/>
        <c:lblAlgn val="ctr"/>
        <c:lblOffset val="100"/>
      </c:catAx>
      <c:valAx>
        <c:axId val="621076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2073088"/>
        <c:crosses val="autoZero"/>
        <c:crossBetween val="between"/>
      </c:valAx>
    </c:plotArea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2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Ventas de Especialidades en mariscos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Hoja2!$C$4:$C$10</c:f>
              <c:strCache>
                <c:ptCount val="7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</c:strCache>
            </c:strRef>
          </c:cat>
          <c:val>
            <c:numRef>
              <c:f>Hoja2!$D$4:$D$10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cat>
            <c:strRef>
              <c:f>Hoja2!$C$4:$C$10</c:f>
              <c:strCache>
                <c:ptCount val="7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</c:strCache>
            </c:strRef>
          </c:cat>
          <c:val>
            <c:numRef>
              <c:f>Hoja2!$E$4:$E$10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cat>
            <c:strRef>
              <c:f>Hoja2!$C$4:$C$10</c:f>
              <c:strCache>
                <c:ptCount val="7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</c:strCache>
            </c:strRef>
          </c:cat>
          <c:val>
            <c:numRef>
              <c:f>Hoja2!$F$4:$F$10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cat>
            <c:strRef>
              <c:f>Hoja2!$C$4:$C$10</c:f>
              <c:strCache>
                <c:ptCount val="7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</c:strCache>
            </c:strRef>
          </c:cat>
          <c:val>
            <c:numRef>
              <c:f>Hoja2!$G$4:$G$10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Hoja2!$C$4:$C$10</c:f>
              <c:strCache>
                <c:ptCount val="7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</c:strCache>
            </c:strRef>
          </c:cat>
          <c:val>
            <c:numRef>
              <c:f>Hoja2!$H$4:$H$10</c:f>
              <c:numCache>
                <c:formatCode>0%</c:formatCode>
                <c:ptCount val="7"/>
                <c:pt idx="0">
                  <c:v>0.10452961672473868</c:v>
                </c:pt>
                <c:pt idx="1">
                  <c:v>0.11149825783972105</c:v>
                </c:pt>
                <c:pt idx="2">
                  <c:v>0.5331010452961672</c:v>
                </c:pt>
                <c:pt idx="3">
                  <c:v>5.2264808362368846E-2</c:v>
                </c:pt>
                <c:pt idx="4">
                  <c:v>0.13240418118467107</c:v>
                </c:pt>
                <c:pt idx="5">
                  <c:v>5.9233449477351915E-2</c:v>
                </c:pt>
                <c:pt idx="6">
                  <c:v>6.9686411149827415E-3</c:v>
                </c:pt>
              </c:numCache>
            </c:numRef>
          </c:val>
        </c:ser>
        <c:axId val="62178432"/>
        <c:axId val="62179968"/>
      </c:barChart>
      <c:catAx>
        <c:axId val="62178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2179968"/>
        <c:crosses val="autoZero"/>
        <c:auto val="1"/>
        <c:lblAlgn val="ctr"/>
        <c:lblOffset val="100"/>
      </c:catAx>
      <c:valAx>
        <c:axId val="62179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2178432"/>
        <c:crosses val="autoZero"/>
        <c:crossBetween val="between"/>
      </c:valAx>
    </c:plotArea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000"/>
            </a:pPr>
            <a:r>
              <a:rPr lang="es-EC" sz="1000" baseline="0"/>
              <a:t>Parrilladas</a:t>
            </a:r>
            <a:endParaRPr lang="es-EC" sz="1000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Hoja3!$C$17:$C$19</c:f>
              <c:strCache>
                <c:ptCount val="3"/>
                <c:pt idx="0">
                  <c:v>Parrillada mixta especial</c:v>
                </c:pt>
                <c:pt idx="1">
                  <c:v>Parrillada tradicional</c:v>
                </c:pt>
                <c:pt idx="2">
                  <c:v>Parrillada de mariscos</c:v>
                </c:pt>
              </c:strCache>
            </c:strRef>
          </c:cat>
          <c:val>
            <c:numRef>
              <c:f>Hoja3!$D$17:$D$19</c:f>
              <c:numCache>
                <c:formatCode>0%</c:formatCode>
                <c:ptCount val="3"/>
                <c:pt idx="0">
                  <c:v>0.70280838961962322</c:v>
                </c:pt>
                <c:pt idx="1">
                  <c:v>0.23391397084962853</c:v>
                </c:pt>
                <c:pt idx="2">
                  <c:v>6.3277639530750093E-2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000"/>
          </a:pPr>
          <a:endParaRPr lang="es-EC"/>
        </a:p>
      </c:txPr>
    </c:legend>
    <c:plotVisOnly val="1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14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Reporte de ventas</a:t>
            </a:r>
            <a:r>
              <a:rPr lang="es-EC" sz="1000" baseline="0"/>
              <a:t> 2013: especialidades en carnes</a:t>
            </a:r>
            <a:endParaRPr lang="es-EC" sz="10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Hoja5!$C$3:$C$27</c:f>
              <c:strCache>
                <c:ptCount val="25"/>
                <c:pt idx="0">
                  <c:v>PECHO DE PALOMA 2 PAX</c:v>
                </c:pt>
                <c:pt idx="1">
                  <c:v>PORC. CHULETA CERDO</c:v>
                </c:pt>
                <c:pt idx="2">
                  <c:v>FILET MIGÑON DE POLLO</c:v>
                </c:pt>
                <c:pt idx="3">
                  <c:v>COSTILLA DE CERDO BBQ</c:v>
                </c:pt>
                <c:pt idx="4">
                  <c:v>LOMO A LA PIMIENTA</c:v>
                </c:pt>
                <c:pt idx="5">
                  <c:v>FILET MIÑON</c:v>
                </c:pt>
                <c:pt idx="6">
                  <c:v>MILANESA NAPOLITANA</c:v>
                </c:pt>
                <c:pt idx="7">
                  <c:v>CUADRIL</c:v>
                </c:pt>
                <c:pt idx="8">
                  <c:v>POLLO A LA HAWAINA</c:v>
                </c:pt>
                <c:pt idx="9">
                  <c:v>CHULETA DE CERDO A LA HAWAINA</c:v>
                </c:pt>
                <c:pt idx="10">
                  <c:v>CORDERO A LA PARRILLA</c:v>
                </c:pt>
                <c:pt idx="11">
                  <c:v>LOMO EN SALSA DE CHAMPIÑONES</c:v>
                </c:pt>
                <c:pt idx="12">
                  <c:v>MARUCHA</c:v>
                </c:pt>
                <c:pt idx="13">
                  <c:v>PICAÑA</c:v>
                </c:pt>
                <c:pt idx="14">
                  <c:v>POLLO AL LIMON</c:v>
                </c:pt>
                <c:pt idx="15">
                  <c:v>LOMO GAUCHO</c:v>
                </c:pt>
                <c:pt idx="16">
                  <c:v>POLLO EN SALSA DE CHAMPIÑONES</c:v>
                </c:pt>
                <c:pt idx="17">
                  <c:v>BIFE DE CHORIZO</c:v>
                </c:pt>
                <c:pt idx="18">
                  <c:v>MILANESA</c:v>
                </c:pt>
                <c:pt idx="19">
                  <c:v>BIFE GAUCHO</c:v>
                </c:pt>
                <c:pt idx="20">
                  <c:v>T. BONE STEAK</c:v>
                </c:pt>
                <c:pt idx="21">
                  <c:v>COMBO TABLITA GAUCHA</c:v>
                </c:pt>
                <c:pt idx="22">
                  <c:v>POLLO APANADO</c:v>
                </c:pt>
                <c:pt idx="23">
                  <c:v>CORDON BLUE: POLLO O RES</c:v>
                </c:pt>
                <c:pt idx="24">
                  <c:v>LOMO</c:v>
                </c:pt>
              </c:strCache>
            </c:strRef>
          </c:cat>
          <c:val>
            <c:numRef>
              <c:f>Hoja5!$D$3:$D$27</c:f>
              <c:numCache>
                <c:formatCode>0.00%</c:formatCode>
                <c:ptCount val="25"/>
                <c:pt idx="0">
                  <c:v>3.6737692872887938E-3</c:v>
                </c:pt>
                <c:pt idx="1">
                  <c:v>5.1432770022043538E-3</c:v>
                </c:pt>
                <c:pt idx="2">
                  <c:v>2.2042615723732875E-3</c:v>
                </c:pt>
                <c:pt idx="3">
                  <c:v>2.9390154298310028E-2</c:v>
                </c:pt>
                <c:pt idx="4">
                  <c:v>9.5518001469507736E-3</c:v>
                </c:pt>
                <c:pt idx="5">
                  <c:v>2.8655400440852314E-2</c:v>
                </c:pt>
                <c:pt idx="6">
                  <c:v>8.0822924320353567E-3</c:v>
                </c:pt>
                <c:pt idx="7">
                  <c:v>1.9103600293901752E-2</c:v>
                </c:pt>
                <c:pt idx="8">
                  <c:v>3.6737692872887938E-3</c:v>
                </c:pt>
                <c:pt idx="9">
                  <c:v>4.4085231447465898E-3</c:v>
                </c:pt>
                <c:pt idx="10">
                  <c:v>1.3960323291697553E-2</c:v>
                </c:pt>
                <c:pt idx="11">
                  <c:v>3.232916972814108E-2</c:v>
                </c:pt>
                <c:pt idx="12">
                  <c:v>8.0822924320353567E-3</c:v>
                </c:pt>
                <c:pt idx="13">
                  <c:v>1.1756061719324027E-2</c:v>
                </c:pt>
                <c:pt idx="14">
                  <c:v>1.7634092578986037E-2</c:v>
                </c:pt>
                <c:pt idx="15">
                  <c:v>9.8457016899338709E-2</c:v>
                </c:pt>
                <c:pt idx="16">
                  <c:v>2.498163115356361E-2</c:v>
                </c:pt>
                <c:pt idx="17">
                  <c:v>0.12637766348273327</c:v>
                </c:pt>
                <c:pt idx="18">
                  <c:v>1.4695077149155184E-3</c:v>
                </c:pt>
                <c:pt idx="19">
                  <c:v>1.6899338721528288E-2</c:v>
                </c:pt>
                <c:pt idx="20">
                  <c:v>1.1756061719324027E-2</c:v>
                </c:pt>
                <c:pt idx="21">
                  <c:v>0.47685525349008084</c:v>
                </c:pt>
                <c:pt idx="22">
                  <c:v>4.4085231447465898E-3</c:v>
                </c:pt>
                <c:pt idx="23">
                  <c:v>9.5518001469507736E-3</c:v>
                </c:pt>
                <c:pt idx="24">
                  <c:v>3.1594415870683352E-2</c:v>
                </c:pt>
              </c:numCache>
            </c:numRef>
          </c:val>
        </c:ser>
        <c:shape val="cylinder"/>
        <c:axId val="61866752"/>
        <c:axId val="61868288"/>
        <c:axId val="0"/>
      </c:bar3DChart>
      <c:catAx>
        <c:axId val="61866752"/>
        <c:scaling>
          <c:orientation val="minMax"/>
        </c:scaling>
        <c:axPos val="b"/>
        <c:majorTickMark val="none"/>
        <c:tickLblPos val="nextTo"/>
        <c:crossAx val="61868288"/>
        <c:crosses val="autoZero"/>
        <c:auto val="1"/>
        <c:lblAlgn val="ctr"/>
        <c:lblOffset val="100"/>
      </c:catAx>
      <c:valAx>
        <c:axId val="6186828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866752"/>
        <c:crosses val="autoZero"/>
        <c:crossBetween val="between"/>
      </c:valAx>
    </c:plotArea>
    <c:plotVisOnly val="1"/>
  </c:chart>
  <c:spPr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6200000" scaled="0"/>
      <a:tileRect/>
    </a:gra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16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Reporte de ventas 2013: Platos Principales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Hoja2!$C$24:$C$58</c:f>
              <c:strCache>
                <c:ptCount val="35"/>
                <c:pt idx="0">
                  <c:v>LANGOSTINO A LA PLANCHA, AL AJILLO O APANADOS</c:v>
                </c:pt>
                <c:pt idx="1">
                  <c:v>CORVINA A LA PLANCHA,APANADA O GAUCHA</c:v>
                </c:pt>
                <c:pt idx="2">
                  <c:v>CAMARONES AL AJILLO</c:v>
                </c:pt>
                <c:pt idx="3">
                  <c:v>CORVINA EN SALSA DE MARISCOS</c:v>
                </c:pt>
                <c:pt idx="4">
                  <c:v>CAMARONES A LA PLANCHA O APANADOS</c:v>
                </c:pt>
                <c:pt idx="5">
                  <c:v>CEVICHE DE CAMARÓN</c:v>
                </c:pt>
                <c:pt idx="6">
                  <c:v>CEVICHE DE LANGOSTINO</c:v>
                </c:pt>
                <c:pt idx="7">
                  <c:v>PARRILLADA MIXTA ESPECIAL</c:v>
                </c:pt>
                <c:pt idx="8">
                  <c:v>PARRILLADA TRADICIONAL</c:v>
                </c:pt>
                <c:pt idx="9">
                  <c:v>PARRILLADA DE MARISCOS</c:v>
                </c:pt>
                <c:pt idx="10">
                  <c:v>PECHO DE PALOMA 2 PAX</c:v>
                </c:pt>
                <c:pt idx="11">
                  <c:v>PORC. CHULETA CERDO</c:v>
                </c:pt>
                <c:pt idx="12">
                  <c:v>FILET MIGÑON DE POLLO</c:v>
                </c:pt>
                <c:pt idx="13">
                  <c:v>COSTILLA DE CERDO BBQ</c:v>
                </c:pt>
                <c:pt idx="14">
                  <c:v>LOMO A LA PIMIENTA</c:v>
                </c:pt>
                <c:pt idx="15">
                  <c:v>FILET MIÑON</c:v>
                </c:pt>
                <c:pt idx="16">
                  <c:v>MILANESA NAPOLITANA</c:v>
                </c:pt>
                <c:pt idx="17">
                  <c:v>CUADRIL</c:v>
                </c:pt>
                <c:pt idx="18">
                  <c:v>POLLO A LA HAWAINA</c:v>
                </c:pt>
                <c:pt idx="19">
                  <c:v>CHULETA DE CERDO A LA HAWAINA</c:v>
                </c:pt>
                <c:pt idx="20">
                  <c:v>CORDERO A LA PARRILLA</c:v>
                </c:pt>
                <c:pt idx="21">
                  <c:v>LOMO EN SALSA DE CHAMPIÑONES</c:v>
                </c:pt>
                <c:pt idx="22">
                  <c:v>MARUCHA</c:v>
                </c:pt>
                <c:pt idx="23">
                  <c:v>PICAÑA</c:v>
                </c:pt>
                <c:pt idx="24">
                  <c:v>POLLO AL LIMON</c:v>
                </c:pt>
                <c:pt idx="25">
                  <c:v>LOMO GAUCHO</c:v>
                </c:pt>
                <c:pt idx="26">
                  <c:v>POLLO EN SALSA DE CHAMPIÑONES</c:v>
                </c:pt>
                <c:pt idx="27">
                  <c:v>BIFE DE CHORIZO</c:v>
                </c:pt>
                <c:pt idx="28">
                  <c:v>MILANESA</c:v>
                </c:pt>
                <c:pt idx="29">
                  <c:v>BIFE GAUCHO</c:v>
                </c:pt>
                <c:pt idx="30">
                  <c:v>T. BONE STEAK</c:v>
                </c:pt>
                <c:pt idx="31">
                  <c:v>COMBO TABLITA GAUCHA</c:v>
                </c:pt>
                <c:pt idx="32">
                  <c:v>POLLO APANADO</c:v>
                </c:pt>
                <c:pt idx="33">
                  <c:v>CORDON BLUE: POLLO O RES</c:v>
                </c:pt>
                <c:pt idx="34">
                  <c:v>LOMO</c:v>
                </c:pt>
              </c:strCache>
            </c:strRef>
          </c:cat>
          <c:val>
            <c:numRef>
              <c:f>Hoja2!$D$24:$D$58</c:f>
              <c:numCache>
                <c:formatCode>0.00%</c:formatCode>
                <c:ptCount val="35"/>
                <c:pt idx="0">
                  <c:v>6.7249495628782787E-3</c:v>
                </c:pt>
                <c:pt idx="1">
                  <c:v>7.1732795337369083E-3</c:v>
                </c:pt>
                <c:pt idx="2">
                  <c:v>3.4297242770679873E-2</c:v>
                </c:pt>
                <c:pt idx="3">
                  <c:v>3.3624747814391402E-3</c:v>
                </c:pt>
                <c:pt idx="4">
                  <c:v>8.5182694463124681E-3</c:v>
                </c:pt>
                <c:pt idx="5">
                  <c:v>3.810804752297739E-3</c:v>
                </c:pt>
                <c:pt idx="6">
                  <c:v>4.4832997085856257E-4</c:v>
                </c:pt>
                <c:pt idx="7">
                  <c:v>0.44317417619367888</c:v>
                </c:pt>
                <c:pt idx="8">
                  <c:v>0.14750056041246543</c:v>
                </c:pt>
                <c:pt idx="9">
                  <c:v>3.9901367406411696E-2</c:v>
                </c:pt>
                <c:pt idx="10">
                  <c:v>1.1208249271463821E-3</c:v>
                </c:pt>
                <c:pt idx="11">
                  <c:v>1.569154898004932E-3</c:v>
                </c:pt>
                <c:pt idx="12">
                  <c:v>6.7249495628782783E-4</c:v>
                </c:pt>
                <c:pt idx="13">
                  <c:v>8.9665994171711956E-3</c:v>
                </c:pt>
                <c:pt idx="14">
                  <c:v>2.9141448105805892E-3</c:v>
                </c:pt>
                <c:pt idx="15">
                  <c:v>8.7424344317418266E-3</c:v>
                </c:pt>
                <c:pt idx="16">
                  <c:v>2.4658148397220412E-3</c:v>
                </c:pt>
                <c:pt idx="17">
                  <c:v>5.8282896211611914E-3</c:v>
                </c:pt>
                <c:pt idx="18">
                  <c:v>1.1208249271463821E-3</c:v>
                </c:pt>
                <c:pt idx="19">
                  <c:v>1.3449899125756561E-3</c:v>
                </c:pt>
                <c:pt idx="20">
                  <c:v>4.2591347231562427E-3</c:v>
                </c:pt>
                <c:pt idx="21">
                  <c:v>9.8632593588883783E-3</c:v>
                </c:pt>
                <c:pt idx="22">
                  <c:v>2.4658148397220412E-3</c:v>
                </c:pt>
                <c:pt idx="23">
                  <c:v>3.5866397668684606E-3</c:v>
                </c:pt>
                <c:pt idx="24">
                  <c:v>5.3799596503026946E-3</c:v>
                </c:pt>
                <c:pt idx="25">
                  <c:v>3.0038108047523389E-2</c:v>
                </c:pt>
                <c:pt idx="26">
                  <c:v>7.6216095045954033E-3</c:v>
                </c:pt>
                <c:pt idx="27">
                  <c:v>3.8556377493835475E-2</c:v>
                </c:pt>
                <c:pt idx="28">
                  <c:v>4.4832997085856257E-4</c:v>
                </c:pt>
                <c:pt idx="29">
                  <c:v>5.1557946648733474E-3</c:v>
                </c:pt>
                <c:pt idx="30">
                  <c:v>3.5866397668684606E-3</c:v>
                </c:pt>
                <c:pt idx="31">
                  <c:v>0.14548307554360021</c:v>
                </c:pt>
                <c:pt idx="32">
                  <c:v>1.3449899125756561E-3</c:v>
                </c:pt>
                <c:pt idx="33">
                  <c:v>2.9141448105805892E-3</c:v>
                </c:pt>
                <c:pt idx="34">
                  <c:v>9.6390943734588706E-3</c:v>
                </c:pt>
              </c:numCache>
            </c:numRef>
          </c:val>
        </c:ser>
        <c:dLbls>
          <c:showVal val="1"/>
        </c:dLbls>
        <c:shape val="cylinder"/>
        <c:axId val="61895040"/>
        <c:axId val="61896576"/>
        <c:axId val="0"/>
      </c:bar3DChart>
      <c:catAx>
        <c:axId val="618950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1896576"/>
        <c:crosses val="autoZero"/>
        <c:auto val="1"/>
        <c:lblAlgn val="ctr"/>
        <c:lblOffset val="100"/>
      </c:catAx>
      <c:valAx>
        <c:axId val="61896576"/>
        <c:scaling>
          <c:orientation val="minMax"/>
        </c:scaling>
        <c:delete val="1"/>
        <c:axPos val="b"/>
        <c:numFmt formatCode="0.00%" sourceLinked="1"/>
        <c:tickLblPos val="none"/>
        <c:crossAx val="61895040"/>
        <c:crosses val="autoZero"/>
        <c:crossBetween val="between"/>
      </c:valAx>
    </c:plotArea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Ventas de </a:t>
            </a:r>
            <a:r>
              <a:rPr lang="es-EC" sz="1000" baseline="0"/>
              <a:t>Bebidas</a:t>
            </a:r>
            <a:endParaRPr lang="es-EC" sz="1000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Hoja6!$H$4:$H$14</c:f>
              <c:strCache>
                <c:ptCount val="11"/>
                <c:pt idx="0">
                  <c:v>JUGOS DE FRUTAS NATURALES</c:v>
                </c:pt>
                <c:pt idx="1">
                  <c:v>CAFE</c:v>
                </c:pt>
                <c:pt idx="2">
                  <c:v>AGUAS AROMATICAS</c:v>
                </c:pt>
                <c:pt idx="3">
                  <c:v>NESTEA</c:v>
                </c:pt>
                <c:pt idx="4">
                  <c:v>CERVEZA</c:v>
                </c:pt>
                <c:pt idx="5">
                  <c:v>GASEOSAS</c:v>
                </c:pt>
                <c:pt idx="6">
                  <c:v>LIMONADA</c:v>
                </c:pt>
                <c:pt idx="7">
                  <c:v>CAFE CON CREMA</c:v>
                </c:pt>
                <c:pt idx="8">
                  <c:v>BATIDO DE FRUTAS</c:v>
                </c:pt>
                <c:pt idx="9">
                  <c:v>AGUA</c:v>
                </c:pt>
                <c:pt idx="10">
                  <c:v>CERVEZA IMPORTADA</c:v>
                </c:pt>
              </c:strCache>
            </c:strRef>
          </c:cat>
          <c:val>
            <c:numRef>
              <c:f>Hoja6!$I$4:$I$14</c:f>
              <c:numCache>
                <c:formatCode>0.00%</c:formatCode>
                <c:ptCount val="11"/>
                <c:pt idx="0">
                  <c:v>0.23534901082493651</c:v>
                </c:pt>
                <c:pt idx="1">
                  <c:v>8.2120194102277208E-3</c:v>
                </c:pt>
                <c:pt idx="2">
                  <c:v>7.0921985815602913E-3</c:v>
                </c:pt>
                <c:pt idx="3">
                  <c:v>8.324001493094435E-2</c:v>
                </c:pt>
                <c:pt idx="4">
                  <c:v>0.12541993281075209</c:v>
                </c:pt>
                <c:pt idx="5">
                  <c:v>0.38260544979470307</c:v>
                </c:pt>
                <c:pt idx="6">
                  <c:v>6.4016424038822226E-2</c:v>
                </c:pt>
                <c:pt idx="7">
                  <c:v>5.5991041433370813E-4</c:v>
                </c:pt>
                <c:pt idx="8">
                  <c:v>2.0530048525569831E-3</c:v>
                </c:pt>
                <c:pt idx="9">
                  <c:v>7.9320642030609012E-2</c:v>
                </c:pt>
                <c:pt idx="10">
                  <c:v>1.2131392310563644E-2</c:v>
                </c:pt>
              </c:numCache>
            </c:numRef>
          </c:val>
        </c:ser>
        <c:dLbls>
          <c:showVal val="1"/>
        </c:dLbls>
        <c:shape val="cylinder"/>
        <c:axId val="62982400"/>
        <c:axId val="63000576"/>
        <c:axId val="0"/>
      </c:bar3DChart>
      <c:catAx>
        <c:axId val="629824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3000576"/>
        <c:crosses val="autoZero"/>
        <c:auto val="1"/>
        <c:lblAlgn val="ctr"/>
        <c:lblOffset val="100"/>
      </c:catAx>
      <c:valAx>
        <c:axId val="63000576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62982400"/>
        <c:crosses val="autoZero"/>
        <c:crossBetween val="between"/>
      </c:valAx>
    </c:plotArea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9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Ventas de Postres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Hoja8!$D$4:$D$11</c:f>
              <c:strCache>
                <c:ptCount val="8"/>
                <c:pt idx="0">
                  <c:v>FLAN DE LECHE</c:v>
                </c:pt>
                <c:pt idx="1">
                  <c:v>DURAZNO AL JUGO</c:v>
                </c:pt>
                <c:pt idx="2">
                  <c:v>FRUTILLAS CON CREMA</c:v>
                </c:pt>
                <c:pt idx="3">
                  <c:v>BANANA SPLIT</c:v>
                </c:pt>
                <c:pt idx="4">
                  <c:v>DURAZNO CON CREMA</c:v>
                </c:pt>
                <c:pt idx="5">
                  <c:v>PORC. DE FRUTA</c:v>
                </c:pt>
                <c:pt idx="6">
                  <c:v>PEACH MELBA</c:v>
                </c:pt>
                <c:pt idx="7">
                  <c:v>HELADO</c:v>
                </c:pt>
              </c:strCache>
            </c:strRef>
          </c:cat>
          <c:val>
            <c:numRef>
              <c:f>Hoja8!$E$4:$E$11</c:f>
              <c:numCache>
                <c:formatCode>0%</c:formatCode>
                <c:ptCount val="8"/>
                <c:pt idx="0">
                  <c:v>1.7167381974248924E-2</c:v>
                </c:pt>
                <c:pt idx="1">
                  <c:v>0.14163090128755365</c:v>
                </c:pt>
                <c:pt idx="2">
                  <c:v>0.32618025751072982</c:v>
                </c:pt>
                <c:pt idx="3">
                  <c:v>0.17167381974248927</c:v>
                </c:pt>
                <c:pt idx="4">
                  <c:v>6.0085836909871432E-2</c:v>
                </c:pt>
                <c:pt idx="5">
                  <c:v>0.14592274678111591</c:v>
                </c:pt>
                <c:pt idx="6">
                  <c:v>2.7896995708154949E-2</c:v>
                </c:pt>
                <c:pt idx="7">
                  <c:v>0.10944206008583712</c:v>
                </c:pt>
              </c:numCache>
            </c:numRef>
          </c:val>
        </c:ser>
        <c:dLbls>
          <c:showVal val="1"/>
        </c:dLbls>
        <c:overlap val="-25"/>
        <c:axId val="63012224"/>
        <c:axId val="63030400"/>
      </c:barChart>
      <c:catAx>
        <c:axId val="630122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3030400"/>
        <c:crosses val="autoZero"/>
        <c:auto val="1"/>
        <c:lblAlgn val="ctr"/>
        <c:lblOffset val="100"/>
      </c:catAx>
      <c:valAx>
        <c:axId val="630304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63012224"/>
        <c:crosses val="autoZero"/>
        <c:crossBetween val="between"/>
      </c:valAx>
    </c:plotArea>
    <c:plotVisOnly val="1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16200000" scaled="0"/>
    </a:gra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13"/>
  <c:chart>
    <c:title>
      <c:tx>
        <c:rich>
          <a:bodyPr/>
          <a:lstStyle/>
          <a:p>
            <a:pPr>
              <a:defRPr sz="1000"/>
            </a:pPr>
            <a:r>
              <a:rPr lang="es-EC" sz="1000"/>
              <a:t>Ventas de Vinos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Hoja11!$D$21:$D$40</c:f>
              <c:strCache>
                <c:ptCount val="20"/>
                <c:pt idx="0">
                  <c:v>UNDURRAGA</c:v>
                </c:pt>
                <c:pt idx="1">
                  <c:v>MARQUEZ DE CASA CONCHA</c:v>
                </c:pt>
                <c:pt idx="2">
                  <c:v>CONCHA Y TORO RESERVADO</c:v>
                </c:pt>
                <c:pt idx="3">
                  <c:v>CASILLERO DEL DIABLO</c:v>
                </c:pt>
                <c:pt idx="4">
                  <c:v>SANTA RITA 1/2 BOT</c:v>
                </c:pt>
                <c:pt idx="5">
                  <c:v>CASILLERO DEL DIABLO 1/2 BOT.</c:v>
                </c:pt>
                <c:pt idx="6">
                  <c:v>GATO NEGRO 1/2 BOT.</c:v>
                </c:pt>
                <c:pt idx="7">
                  <c:v>SUNRISE 1/2 BOT.</c:v>
                </c:pt>
                <c:pt idx="8">
                  <c:v>VINO DE LA CASA</c:v>
                </c:pt>
                <c:pt idx="9">
                  <c:v>SANTA RITA</c:v>
                </c:pt>
                <c:pt idx="10">
                  <c:v>OVEJA NEGRA</c:v>
                </c:pt>
                <c:pt idx="11">
                  <c:v>BROQUEL</c:v>
                </c:pt>
                <c:pt idx="12">
                  <c:v>TRIVENTO</c:v>
                </c:pt>
                <c:pt idx="13">
                  <c:v>SANTA JULIA</c:v>
                </c:pt>
                <c:pt idx="14">
                  <c:v>TRAPICHE 1/2 BOT.</c:v>
                </c:pt>
                <c:pt idx="15">
                  <c:v>TRAPICHE (CABERNET SAUVIGNON)</c:v>
                </c:pt>
                <c:pt idx="16">
                  <c:v>TRAPICHE ROBLE</c:v>
                </c:pt>
                <c:pt idx="17">
                  <c:v>VINO ALEMAN "LECHE DE LA MUJER AMADA"</c:v>
                </c:pt>
                <c:pt idx="18">
                  <c:v>SANGRE DE TORO</c:v>
                </c:pt>
                <c:pt idx="19">
                  <c:v>SANGRIA</c:v>
                </c:pt>
              </c:strCache>
            </c:strRef>
          </c:cat>
          <c:val>
            <c:numRef>
              <c:f>Hoja11!$E$21:$E$40</c:f>
              <c:numCache>
                <c:formatCode>0.00%</c:formatCode>
                <c:ptCount val="20"/>
                <c:pt idx="0">
                  <c:v>1.4492753623188409E-2</c:v>
                </c:pt>
                <c:pt idx="1">
                  <c:v>4.830917874396135E-3</c:v>
                </c:pt>
                <c:pt idx="2">
                  <c:v>4.1062801932367193E-2</c:v>
                </c:pt>
                <c:pt idx="3">
                  <c:v>1.932367149758479E-2</c:v>
                </c:pt>
                <c:pt idx="4">
                  <c:v>1.2077294685990338E-2</c:v>
                </c:pt>
                <c:pt idx="5">
                  <c:v>1.6908212560386472E-2</c:v>
                </c:pt>
                <c:pt idx="6">
                  <c:v>7.2463768115942906E-3</c:v>
                </c:pt>
                <c:pt idx="7">
                  <c:v>1.6908212560386472E-2</c:v>
                </c:pt>
                <c:pt idx="8">
                  <c:v>2.4154589371980294E-2</c:v>
                </c:pt>
                <c:pt idx="9">
                  <c:v>4.830917874396135E-3</c:v>
                </c:pt>
                <c:pt idx="10">
                  <c:v>2.8985507246376812E-2</c:v>
                </c:pt>
                <c:pt idx="11">
                  <c:v>2.4154589371980567E-3</c:v>
                </c:pt>
                <c:pt idx="12">
                  <c:v>4.830917874396135E-3</c:v>
                </c:pt>
                <c:pt idx="13">
                  <c:v>7.2463768115942906E-3</c:v>
                </c:pt>
                <c:pt idx="14">
                  <c:v>3.6231884057971092E-2</c:v>
                </c:pt>
                <c:pt idx="15">
                  <c:v>7.2463768115942906E-3</c:v>
                </c:pt>
                <c:pt idx="16">
                  <c:v>4.830917874396135E-3</c:v>
                </c:pt>
                <c:pt idx="17">
                  <c:v>2.4154589371980567E-3</c:v>
                </c:pt>
                <c:pt idx="18">
                  <c:v>2.4154589371980567E-3</c:v>
                </c:pt>
                <c:pt idx="19">
                  <c:v>0.74154589371981472</c:v>
                </c:pt>
              </c:numCache>
            </c:numRef>
          </c:val>
        </c:ser>
        <c:dLbls>
          <c:showVal val="1"/>
        </c:dLbls>
        <c:shape val="cylinder"/>
        <c:axId val="62871808"/>
        <c:axId val="62881792"/>
        <c:axId val="0"/>
      </c:bar3DChart>
      <c:catAx>
        <c:axId val="628718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2881792"/>
        <c:crosses val="autoZero"/>
        <c:auto val="1"/>
        <c:lblAlgn val="ctr"/>
        <c:lblOffset val="100"/>
      </c:catAx>
      <c:valAx>
        <c:axId val="62881792"/>
        <c:scaling>
          <c:orientation val="minMax"/>
        </c:scaling>
        <c:delete val="1"/>
        <c:axPos val="b"/>
        <c:numFmt formatCode="0.00%" sourceLinked="1"/>
        <c:tickLblPos val="none"/>
        <c:crossAx val="62871808"/>
        <c:crosses val="autoZero"/>
        <c:crossBetween val="between"/>
      </c:valAx>
    </c:plotArea>
    <c:plotVisOnly val="1"/>
  </c:chart>
  <c:spPr>
    <a:gradFill flip="none" rotWithShape="1">
      <a:gsLst>
        <a:gs pos="0">
          <a:srgbClr val="92D050"/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path path="circle">
        <a:fillToRect r="100000" b="100000"/>
      </a:path>
      <a:tileRect l="-100000" t="-100000"/>
    </a:gra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59BD4-993A-4A5D-AA0D-76075716D4EB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597EAA-770C-491F-AB59-0A069ADC7DE3}">
      <dgm:prSet phldrT="[Texto]"/>
      <dgm:spPr/>
      <dgm:t>
        <a:bodyPr/>
        <a:lstStyle/>
        <a:p>
          <a:r>
            <a:rPr lang="es-EC" b="1" dirty="0" smtClean="0"/>
            <a:t>Encuesta de Hoteles , Restaurantes y Servicios</a:t>
          </a:r>
          <a:endParaRPr lang="es-EC" b="1" dirty="0"/>
        </a:p>
      </dgm:t>
    </dgm:pt>
    <dgm:pt modelId="{5C975D07-0E20-4090-AD32-AB1AE0A7F8F7}" type="parTrans" cxnId="{D95A5AFF-37E8-4A63-B666-256ADD5ED389}">
      <dgm:prSet/>
      <dgm:spPr/>
      <dgm:t>
        <a:bodyPr/>
        <a:lstStyle/>
        <a:p>
          <a:endParaRPr lang="es-EC"/>
        </a:p>
      </dgm:t>
    </dgm:pt>
    <dgm:pt modelId="{F0D14FE0-A835-42EE-B641-3F3B5864B4F7}" type="sibTrans" cxnId="{D95A5AFF-37E8-4A63-B666-256ADD5ED389}">
      <dgm:prSet/>
      <dgm:spPr/>
      <dgm:t>
        <a:bodyPr/>
        <a:lstStyle/>
        <a:p>
          <a:endParaRPr lang="es-EC"/>
        </a:p>
      </dgm:t>
    </dgm:pt>
    <dgm:pt modelId="{F0305E1D-8E18-4B82-8972-787A74F75309}">
      <dgm:prSet phldrT="[Texto]"/>
      <dgm:spPr/>
      <dgm:t>
        <a:bodyPr/>
        <a:lstStyle/>
        <a:p>
          <a:r>
            <a:rPr lang="es-EC" dirty="0" smtClean="0"/>
            <a:t>Sector Hoteles y Restaurantes</a:t>
          </a:r>
          <a:endParaRPr lang="es-EC" dirty="0"/>
        </a:p>
      </dgm:t>
    </dgm:pt>
    <dgm:pt modelId="{BC7CE60B-7389-4FE0-A1C7-D1040D3EADEB}" type="parTrans" cxnId="{D719F867-2390-4A8E-B07B-D5E906947A24}">
      <dgm:prSet/>
      <dgm:spPr/>
      <dgm:t>
        <a:bodyPr/>
        <a:lstStyle/>
        <a:p>
          <a:endParaRPr lang="es-EC"/>
        </a:p>
      </dgm:t>
    </dgm:pt>
    <dgm:pt modelId="{78898600-B1AB-4D0D-916A-EBB8BE3B0B62}" type="sibTrans" cxnId="{D719F867-2390-4A8E-B07B-D5E906947A24}">
      <dgm:prSet/>
      <dgm:spPr/>
      <dgm:t>
        <a:bodyPr/>
        <a:lstStyle/>
        <a:p>
          <a:endParaRPr lang="es-EC"/>
        </a:p>
      </dgm:t>
    </dgm:pt>
    <dgm:pt modelId="{4CFEBA2A-9CF2-4D68-A90B-3CC425C79AB0}">
      <dgm:prSet phldrT="[Texto]"/>
      <dgm:spPr/>
      <dgm:t>
        <a:bodyPr/>
        <a:lstStyle/>
        <a:p>
          <a:r>
            <a:rPr lang="es-EC" dirty="0" smtClean="0"/>
            <a:t>10% Producción de Nacional</a:t>
          </a:r>
        </a:p>
        <a:p>
          <a:r>
            <a:rPr lang="es-EC" dirty="0" smtClean="0"/>
            <a:t>55% Restaurantes, Bares y Cantinas</a:t>
          </a:r>
          <a:endParaRPr lang="es-EC" dirty="0"/>
        </a:p>
      </dgm:t>
    </dgm:pt>
    <dgm:pt modelId="{C87F96B3-971C-40CA-BD9C-3650047FF948}" type="parTrans" cxnId="{971A6099-A3B6-43DF-A8B5-8206AF010518}">
      <dgm:prSet/>
      <dgm:spPr/>
      <dgm:t>
        <a:bodyPr/>
        <a:lstStyle/>
        <a:p>
          <a:endParaRPr lang="es-EC"/>
        </a:p>
      </dgm:t>
    </dgm:pt>
    <dgm:pt modelId="{7AC990F0-5BC3-4F2E-8DDE-679FEB8AC6E2}" type="sibTrans" cxnId="{971A6099-A3B6-43DF-A8B5-8206AF010518}">
      <dgm:prSet/>
      <dgm:spPr/>
      <dgm:t>
        <a:bodyPr/>
        <a:lstStyle/>
        <a:p>
          <a:endParaRPr lang="es-EC"/>
        </a:p>
      </dgm:t>
    </dgm:pt>
    <dgm:pt modelId="{BF795B11-8A45-4DE4-A569-2B8CFAF8EF74}" type="pres">
      <dgm:prSet presAssocID="{DA659BD4-993A-4A5D-AA0D-76075716D4EB}" presName="linearFlow" presStyleCnt="0">
        <dgm:presLayoutVars>
          <dgm:resizeHandles val="exact"/>
        </dgm:presLayoutVars>
      </dgm:prSet>
      <dgm:spPr/>
    </dgm:pt>
    <dgm:pt modelId="{D65C7E1F-1753-498B-9975-F497FC3DAF70}" type="pres">
      <dgm:prSet presAssocID="{85597EAA-770C-491F-AB59-0A069ADC7D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808BDF-A493-4028-9CA2-172C8C405314}" type="pres">
      <dgm:prSet presAssocID="{F0D14FE0-A835-42EE-B641-3F3B5864B4F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1106ABA-D418-44FD-B1B6-1F7CE66CD14B}" type="pres">
      <dgm:prSet presAssocID="{F0D14FE0-A835-42EE-B641-3F3B5864B4F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ECDDF28A-952B-40CE-B075-181EB19133A5}" type="pres">
      <dgm:prSet presAssocID="{F0305E1D-8E18-4B82-8972-787A74F753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05C515-7D0A-4684-B6D5-D640BBA60428}" type="pres">
      <dgm:prSet presAssocID="{78898600-B1AB-4D0D-916A-EBB8BE3B0B6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D7FE382-E35A-4454-85A3-DE4DC7A45314}" type="pres">
      <dgm:prSet presAssocID="{78898600-B1AB-4D0D-916A-EBB8BE3B0B6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206E445C-1B3B-416F-A029-2A36DE1DE5F5}" type="pres">
      <dgm:prSet presAssocID="{4CFEBA2A-9CF2-4D68-A90B-3CC425C79A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9F3EE9-1D27-45DA-82B5-9F4836A8C005}" type="presOf" srcId="{85597EAA-770C-491F-AB59-0A069ADC7DE3}" destId="{D65C7E1F-1753-498B-9975-F497FC3DAF70}" srcOrd="0" destOrd="0" presId="urn:microsoft.com/office/officeart/2005/8/layout/process2"/>
    <dgm:cxn modelId="{D719F867-2390-4A8E-B07B-D5E906947A24}" srcId="{DA659BD4-993A-4A5D-AA0D-76075716D4EB}" destId="{F0305E1D-8E18-4B82-8972-787A74F75309}" srcOrd="1" destOrd="0" parTransId="{BC7CE60B-7389-4FE0-A1C7-D1040D3EADEB}" sibTransId="{78898600-B1AB-4D0D-916A-EBB8BE3B0B62}"/>
    <dgm:cxn modelId="{CECCB2EC-BDE4-4288-98EE-B01C6B956A9A}" type="presOf" srcId="{F0305E1D-8E18-4B82-8972-787A74F75309}" destId="{ECDDF28A-952B-40CE-B075-181EB19133A5}" srcOrd="0" destOrd="0" presId="urn:microsoft.com/office/officeart/2005/8/layout/process2"/>
    <dgm:cxn modelId="{F1175F88-3801-4F4D-BD18-1DA27F8F50CB}" type="presOf" srcId="{4CFEBA2A-9CF2-4D68-A90B-3CC425C79AB0}" destId="{206E445C-1B3B-416F-A029-2A36DE1DE5F5}" srcOrd="0" destOrd="0" presId="urn:microsoft.com/office/officeart/2005/8/layout/process2"/>
    <dgm:cxn modelId="{410C7D44-0366-4DDC-99E9-F7A9CB62CD8F}" type="presOf" srcId="{78898600-B1AB-4D0D-916A-EBB8BE3B0B62}" destId="{2D7FE382-E35A-4454-85A3-DE4DC7A45314}" srcOrd="1" destOrd="0" presId="urn:microsoft.com/office/officeart/2005/8/layout/process2"/>
    <dgm:cxn modelId="{ACBB8BD1-F4BE-4F99-BA0B-5D1EC0D8316C}" type="presOf" srcId="{F0D14FE0-A835-42EE-B641-3F3B5864B4F7}" destId="{B1106ABA-D418-44FD-B1B6-1F7CE66CD14B}" srcOrd="1" destOrd="0" presId="urn:microsoft.com/office/officeart/2005/8/layout/process2"/>
    <dgm:cxn modelId="{04AD06A4-621D-4037-B0D3-6AC3737277AB}" type="presOf" srcId="{F0D14FE0-A835-42EE-B641-3F3B5864B4F7}" destId="{B4808BDF-A493-4028-9CA2-172C8C405314}" srcOrd="0" destOrd="0" presId="urn:microsoft.com/office/officeart/2005/8/layout/process2"/>
    <dgm:cxn modelId="{971A6099-A3B6-43DF-A8B5-8206AF010518}" srcId="{DA659BD4-993A-4A5D-AA0D-76075716D4EB}" destId="{4CFEBA2A-9CF2-4D68-A90B-3CC425C79AB0}" srcOrd="2" destOrd="0" parTransId="{C87F96B3-971C-40CA-BD9C-3650047FF948}" sibTransId="{7AC990F0-5BC3-4F2E-8DDE-679FEB8AC6E2}"/>
    <dgm:cxn modelId="{09C10D9E-94D8-47F0-9010-D260423D9750}" type="presOf" srcId="{DA659BD4-993A-4A5D-AA0D-76075716D4EB}" destId="{BF795B11-8A45-4DE4-A569-2B8CFAF8EF74}" srcOrd="0" destOrd="0" presId="urn:microsoft.com/office/officeart/2005/8/layout/process2"/>
    <dgm:cxn modelId="{C18D09F7-8F1D-48AB-B4D6-C7D246554A9A}" type="presOf" srcId="{78898600-B1AB-4D0D-916A-EBB8BE3B0B62}" destId="{3B05C515-7D0A-4684-B6D5-D640BBA60428}" srcOrd="0" destOrd="0" presId="urn:microsoft.com/office/officeart/2005/8/layout/process2"/>
    <dgm:cxn modelId="{D95A5AFF-37E8-4A63-B666-256ADD5ED389}" srcId="{DA659BD4-993A-4A5D-AA0D-76075716D4EB}" destId="{85597EAA-770C-491F-AB59-0A069ADC7DE3}" srcOrd="0" destOrd="0" parTransId="{5C975D07-0E20-4090-AD32-AB1AE0A7F8F7}" sibTransId="{F0D14FE0-A835-42EE-B641-3F3B5864B4F7}"/>
    <dgm:cxn modelId="{C6D9080E-E073-4761-9DA1-38ED871D9D8D}" type="presParOf" srcId="{BF795B11-8A45-4DE4-A569-2B8CFAF8EF74}" destId="{D65C7E1F-1753-498B-9975-F497FC3DAF70}" srcOrd="0" destOrd="0" presId="urn:microsoft.com/office/officeart/2005/8/layout/process2"/>
    <dgm:cxn modelId="{0A5705BD-755F-415E-9C4B-6D8BCE7BBE03}" type="presParOf" srcId="{BF795B11-8A45-4DE4-A569-2B8CFAF8EF74}" destId="{B4808BDF-A493-4028-9CA2-172C8C405314}" srcOrd="1" destOrd="0" presId="urn:microsoft.com/office/officeart/2005/8/layout/process2"/>
    <dgm:cxn modelId="{15EEDDF9-BB29-41E9-AC9E-9F23F5CD2832}" type="presParOf" srcId="{B4808BDF-A493-4028-9CA2-172C8C405314}" destId="{B1106ABA-D418-44FD-B1B6-1F7CE66CD14B}" srcOrd="0" destOrd="0" presId="urn:microsoft.com/office/officeart/2005/8/layout/process2"/>
    <dgm:cxn modelId="{35ECB575-3947-4409-89DD-ED3250ABC28D}" type="presParOf" srcId="{BF795B11-8A45-4DE4-A569-2B8CFAF8EF74}" destId="{ECDDF28A-952B-40CE-B075-181EB19133A5}" srcOrd="2" destOrd="0" presId="urn:microsoft.com/office/officeart/2005/8/layout/process2"/>
    <dgm:cxn modelId="{71D6C513-2B74-48EE-9407-30E7A8FFB0B0}" type="presParOf" srcId="{BF795B11-8A45-4DE4-A569-2B8CFAF8EF74}" destId="{3B05C515-7D0A-4684-B6D5-D640BBA60428}" srcOrd="3" destOrd="0" presId="urn:microsoft.com/office/officeart/2005/8/layout/process2"/>
    <dgm:cxn modelId="{D585CE3C-006D-4539-A9D7-7BF8852D7F3C}" type="presParOf" srcId="{3B05C515-7D0A-4684-B6D5-D640BBA60428}" destId="{2D7FE382-E35A-4454-85A3-DE4DC7A45314}" srcOrd="0" destOrd="0" presId="urn:microsoft.com/office/officeart/2005/8/layout/process2"/>
    <dgm:cxn modelId="{224BABDE-054C-4257-97BC-F0E8770F7ADD}" type="presParOf" srcId="{BF795B11-8A45-4DE4-A569-2B8CFAF8EF74}" destId="{206E445C-1B3B-416F-A029-2A36DE1DE5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EC930-38B7-4C64-B46A-1BA3FF084E5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C15CB0-58D1-483C-8AA3-2D67D1DC9535}">
      <dgm:prSet phldrT="[Texto]"/>
      <dgm:spPr/>
      <dgm:t>
        <a:bodyPr/>
        <a:lstStyle/>
        <a:p>
          <a:r>
            <a:rPr lang="es-EC" dirty="0" smtClean="0"/>
            <a:t>INS. CONTROL</a:t>
          </a:r>
          <a:endParaRPr lang="es-EC" dirty="0"/>
        </a:p>
      </dgm:t>
    </dgm:pt>
    <dgm:pt modelId="{68D4B966-5C80-4AEB-A7AF-A78D7DB17BAF}" type="parTrans" cxnId="{2D3A3F89-563C-4ABB-87BA-47322FBB44B2}">
      <dgm:prSet/>
      <dgm:spPr/>
      <dgm:t>
        <a:bodyPr/>
        <a:lstStyle/>
        <a:p>
          <a:endParaRPr lang="es-EC"/>
        </a:p>
      </dgm:t>
    </dgm:pt>
    <dgm:pt modelId="{DDCFD314-B16E-4A94-90E1-809C9038F626}" type="sibTrans" cxnId="{2D3A3F89-563C-4ABB-87BA-47322FBB44B2}">
      <dgm:prSet/>
      <dgm:spPr/>
      <dgm:t>
        <a:bodyPr/>
        <a:lstStyle/>
        <a:p>
          <a:endParaRPr lang="es-EC"/>
        </a:p>
      </dgm:t>
    </dgm:pt>
    <dgm:pt modelId="{360F67DD-1B4E-4CC2-A093-FFCB09B2C24D}">
      <dgm:prSet phldrT="[Texto]"/>
      <dgm:spPr/>
      <dgm:t>
        <a:bodyPr/>
        <a:lstStyle/>
        <a:p>
          <a:r>
            <a:rPr lang="es-EC" dirty="0" smtClean="0"/>
            <a:t>SRI</a:t>
          </a:r>
          <a:endParaRPr lang="es-EC" dirty="0"/>
        </a:p>
      </dgm:t>
    </dgm:pt>
    <dgm:pt modelId="{F9219DDC-1190-4A1B-B92F-2218683D574C}" type="parTrans" cxnId="{8A0E7F21-57D1-44E2-9DE8-55F08F018B2E}">
      <dgm:prSet/>
      <dgm:spPr/>
      <dgm:t>
        <a:bodyPr/>
        <a:lstStyle/>
        <a:p>
          <a:endParaRPr lang="es-EC"/>
        </a:p>
      </dgm:t>
    </dgm:pt>
    <dgm:pt modelId="{0DFAA8A8-A12C-40A2-8B5D-D6A55FFA414A}" type="sibTrans" cxnId="{8A0E7F21-57D1-44E2-9DE8-55F08F018B2E}">
      <dgm:prSet/>
      <dgm:spPr/>
      <dgm:t>
        <a:bodyPr/>
        <a:lstStyle/>
        <a:p>
          <a:endParaRPr lang="es-EC"/>
        </a:p>
      </dgm:t>
    </dgm:pt>
    <dgm:pt modelId="{6E857A81-3B12-4941-86C0-A917E8D8AD9D}">
      <dgm:prSet phldrT="[Texto]"/>
      <dgm:spPr/>
      <dgm:t>
        <a:bodyPr/>
        <a:lstStyle/>
        <a:p>
          <a:r>
            <a:rPr lang="es-EC" dirty="0" smtClean="0"/>
            <a:t>MUNICIPIO</a:t>
          </a:r>
          <a:endParaRPr lang="es-EC" dirty="0"/>
        </a:p>
      </dgm:t>
    </dgm:pt>
    <dgm:pt modelId="{6721835B-42E5-4F7C-A6E1-C481ADC1180B}" type="parTrans" cxnId="{74CF212A-89E5-4A09-AF1E-602FB2905A2A}">
      <dgm:prSet/>
      <dgm:spPr/>
      <dgm:t>
        <a:bodyPr/>
        <a:lstStyle/>
        <a:p>
          <a:endParaRPr lang="es-EC"/>
        </a:p>
      </dgm:t>
    </dgm:pt>
    <dgm:pt modelId="{E19FE608-5EEB-400B-8196-7155FCFAABD4}" type="sibTrans" cxnId="{74CF212A-89E5-4A09-AF1E-602FB2905A2A}">
      <dgm:prSet/>
      <dgm:spPr/>
      <dgm:t>
        <a:bodyPr/>
        <a:lstStyle/>
        <a:p>
          <a:endParaRPr lang="es-EC"/>
        </a:p>
      </dgm:t>
    </dgm:pt>
    <dgm:pt modelId="{0BDB26C4-A5B4-42A3-848B-F3FBBECEF28E}">
      <dgm:prSet phldrT="[Texto]"/>
      <dgm:spPr/>
      <dgm:t>
        <a:bodyPr/>
        <a:lstStyle/>
        <a:p>
          <a:r>
            <a:rPr lang="es-EC" dirty="0" smtClean="0"/>
            <a:t>MINISTERIO DEL INTERIOR</a:t>
          </a:r>
          <a:endParaRPr lang="es-EC" dirty="0"/>
        </a:p>
      </dgm:t>
    </dgm:pt>
    <dgm:pt modelId="{8CF54600-4B5D-4905-91F4-AD35C7128222}" type="parTrans" cxnId="{A2A353F4-B4A1-4FBB-9D06-2E4DE3DE9B8D}">
      <dgm:prSet/>
      <dgm:spPr/>
      <dgm:t>
        <a:bodyPr/>
        <a:lstStyle/>
        <a:p>
          <a:endParaRPr lang="es-EC"/>
        </a:p>
      </dgm:t>
    </dgm:pt>
    <dgm:pt modelId="{3EC447B6-1E6B-4B84-971E-A865DDED946C}" type="sibTrans" cxnId="{A2A353F4-B4A1-4FBB-9D06-2E4DE3DE9B8D}">
      <dgm:prSet/>
      <dgm:spPr/>
      <dgm:t>
        <a:bodyPr/>
        <a:lstStyle/>
        <a:p>
          <a:endParaRPr lang="es-EC"/>
        </a:p>
      </dgm:t>
    </dgm:pt>
    <dgm:pt modelId="{8F3129A5-9319-4352-BDCB-0EB6E77A601B}">
      <dgm:prSet phldrT="[Texto]"/>
      <dgm:spPr/>
      <dgm:t>
        <a:bodyPr/>
        <a:lstStyle/>
        <a:p>
          <a:r>
            <a:rPr lang="es-EC" dirty="0" smtClean="0"/>
            <a:t>SAYCE</a:t>
          </a:r>
          <a:endParaRPr lang="es-EC" dirty="0"/>
        </a:p>
      </dgm:t>
    </dgm:pt>
    <dgm:pt modelId="{A1251EF6-63B2-40C1-BA69-8A4B99DC9EAB}" type="parTrans" cxnId="{27F77292-873F-4F70-8B15-775AAC12B2D9}">
      <dgm:prSet/>
      <dgm:spPr/>
      <dgm:t>
        <a:bodyPr/>
        <a:lstStyle/>
        <a:p>
          <a:endParaRPr lang="es-EC"/>
        </a:p>
      </dgm:t>
    </dgm:pt>
    <dgm:pt modelId="{93236DF7-151B-4A2B-A583-F5B0E25BF4A3}" type="sibTrans" cxnId="{27F77292-873F-4F70-8B15-775AAC12B2D9}">
      <dgm:prSet/>
      <dgm:spPr/>
      <dgm:t>
        <a:bodyPr/>
        <a:lstStyle/>
        <a:p>
          <a:endParaRPr lang="es-EC"/>
        </a:p>
      </dgm:t>
    </dgm:pt>
    <dgm:pt modelId="{B8C97AA7-2AC8-45CB-840B-33F91DBD445F}">
      <dgm:prSet/>
      <dgm:spPr/>
      <dgm:t>
        <a:bodyPr/>
        <a:lstStyle/>
        <a:p>
          <a:r>
            <a:rPr lang="es-EC" dirty="0" smtClean="0"/>
            <a:t>IESS</a:t>
          </a:r>
          <a:endParaRPr lang="es-EC" dirty="0"/>
        </a:p>
      </dgm:t>
    </dgm:pt>
    <dgm:pt modelId="{36B29E22-2A22-4C67-A065-D3B48D647004}" type="parTrans" cxnId="{EB84199B-3A21-4A3F-B52F-09C0124C4170}">
      <dgm:prSet/>
      <dgm:spPr/>
      <dgm:t>
        <a:bodyPr/>
        <a:lstStyle/>
        <a:p>
          <a:endParaRPr lang="es-EC"/>
        </a:p>
      </dgm:t>
    </dgm:pt>
    <dgm:pt modelId="{13FC4DF2-9D84-4E12-9D0B-076EBB0EB8E2}" type="sibTrans" cxnId="{EB84199B-3A21-4A3F-B52F-09C0124C4170}">
      <dgm:prSet/>
      <dgm:spPr/>
      <dgm:t>
        <a:bodyPr/>
        <a:lstStyle/>
        <a:p>
          <a:endParaRPr lang="es-EC"/>
        </a:p>
      </dgm:t>
    </dgm:pt>
    <dgm:pt modelId="{AF003B49-F8A3-4152-82D0-52A896549681}">
      <dgm:prSet/>
      <dgm:spPr/>
      <dgm:t>
        <a:bodyPr/>
        <a:lstStyle/>
        <a:p>
          <a:r>
            <a:rPr lang="es-EC" dirty="0" smtClean="0"/>
            <a:t>CUERPO DE BOMBEROS</a:t>
          </a:r>
          <a:endParaRPr lang="es-EC" dirty="0"/>
        </a:p>
      </dgm:t>
    </dgm:pt>
    <dgm:pt modelId="{18D5735F-2ECE-4A78-AAC0-BD2419BA7123}" type="parTrans" cxnId="{F0305E44-DBFE-4C84-AA0A-FCCC8CFE76AB}">
      <dgm:prSet/>
      <dgm:spPr/>
      <dgm:t>
        <a:bodyPr/>
        <a:lstStyle/>
        <a:p>
          <a:endParaRPr lang="es-EC"/>
        </a:p>
      </dgm:t>
    </dgm:pt>
    <dgm:pt modelId="{14470E1F-5F9E-4A35-B96C-68F1C3B513AD}" type="sibTrans" cxnId="{F0305E44-DBFE-4C84-AA0A-FCCC8CFE76AB}">
      <dgm:prSet/>
      <dgm:spPr/>
      <dgm:t>
        <a:bodyPr/>
        <a:lstStyle/>
        <a:p>
          <a:endParaRPr lang="es-EC"/>
        </a:p>
      </dgm:t>
    </dgm:pt>
    <dgm:pt modelId="{CF413CC3-9044-47A1-BA32-20AE78642F09}">
      <dgm:prSet/>
      <dgm:spPr/>
      <dgm:t>
        <a:bodyPr/>
        <a:lstStyle/>
        <a:p>
          <a:r>
            <a:rPr lang="es-EC" dirty="0" smtClean="0"/>
            <a:t>MINISTERIO DE SALUD</a:t>
          </a:r>
          <a:endParaRPr lang="es-EC" dirty="0"/>
        </a:p>
      </dgm:t>
    </dgm:pt>
    <dgm:pt modelId="{41074E8F-FA90-42D2-AD60-32D4ECA0FA5C}" type="parTrans" cxnId="{ED6CFB7D-D458-4C21-B202-CBBEF4FAB5A4}">
      <dgm:prSet/>
      <dgm:spPr/>
      <dgm:t>
        <a:bodyPr/>
        <a:lstStyle/>
        <a:p>
          <a:endParaRPr lang="es-EC"/>
        </a:p>
      </dgm:t>
    </dgm:pt>
    <dgm:pt modelId="{56BD90FD-0A18-4246-B7F1-088501045DB0}" type="sibTrans" cxnId="{ED6CFB7D-D458-4C21-B202-CBBEF4FAB5A4}">
      <dgm:prSet/>
      <dgm:spPr/>
      <dgm:t>
        <a:bodyPr/>
        <a:lstStyle/>
        <a:p>
          <a:endParaRPr lang="es-EC"/>
        </a:p>
      </dgm:t>
    </dgm:pt>
    <dgm:pt modelId="{47A049BE-E47A-4EE2-9D5A-F008A05D3115}">
      <dgm:prSet/>
      <dgm:spPr/>
      <dgm:t>
        <a:bodyPr/>
        <a:lstStyle/>
        <a:p>
          <a:r>
            <a:rPr lang="es-EC" dirty="0" smtClean="0"/>
            <a:t>MINISTERIO DE RELACIONES LABORALES</a:t>
          </a:r>
          <a:endParaRPr lang="es-EC" dirty="0"/>
        </a:p>
      </dgm:t>
    </dgm:pt>
    <dgm:pt modelId="{FCE79C3B-4116-4146-AA8A-E1E4F832AE25}" type="parTrans" cxnId="{75F0A04A-D96E-43A5-A61E-FA7961B97428}">
      <dgm:prSet/>
      <dgm:spPr/>
      <dgm:t>
        <a:bodyPr/>
        <a:lstStyle/>
        <a:p>
          <a:endParaRPr lang="es-EC"/>
        </a:p>
      </dgm:t>
    </dgm:pt>
    <dgm:pt modelId="{7FF1D6CC-00C5-4E69-8427-1820A974BCD8}" type="sibTrans" cxnId="{75F0A04A-D96E-43A5-A61E-FA7961B97428}">
      <dgm:prSet/>
      <dgm:spPr/>
      <dgm:t>
        <a:bodyPr/>
        <a:lstStyle/>
        <a:p>
          <a:endParaRPr lang="es-EC"/>
        </a:p>
      </dgm:t>
    </dgm:pt>
    <dgm:pt modelId="{6D39A84A-4275-4001-82A1-15C18A5AC9A8}" type="pres">
      <dgm:prSet presAssocID="{0E7EC930-38B7-4C64-B46A-1BA3FF084E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71A804-96FB-45A7-9AB1-2AC085F07AC4}" type="pres">
      <dgm:prSet presAssocID="{E0C15CB0-58D1-483C-8AA3-2D67D1DC9535}" presName="centerShape" presStyleLbl="node0" presStyleIdx="0" presStyleCnt="1"/>
      <dgm:spPr/>
      <dgm:t>
        <a:bodyPr/>
        <a:lstStyle/>
        <a:p>
          <a:endParaRPr lang="es-EC"/>
        </a:p>
      </dgm:t>
    </dgm:pt>
    <dgm:pt modelId="{F0F0C1F4-5DBD-471A-838F-A8598E62167A}" type="pres">
      <dgm:prSet presAssocID="{F9219DDC-1190-4A1B-B92F-2218683D574C}" presName="Name9" presStyleLbl="parChTrans1D2" presStyleIdx="0" presStyleCnt="8"/>
      <dgm:spPr/>
      <dgm:t>
        <a:bodyPr/>
        <a:lstStyle/>
        <a:p>
          <a:endParaRPr lang="es-EC"/>
        </a:p>
      </dgm:t>
    </dgm:pt>
    <dgm:pt modelId="{B62104B1-065C-4BFE-B7CB-CDDC8B399505}" type="pres">
      <dgm:prSet presAssocID="{F9219DDC-1190-4A1B-B92F-2218683D574C}" presName="connTx" presStyleLbl="parChTrans1D2" presStyleIdx="0" presStyleCnt="8"/>
      <dgm:spPr/>
      <dgm:t>
        <a:bodyPr/>
        <a:lstStyle/>
        <a:p>
          <a:endParaRPr lang="es-EC"/>
        </a:p>
      </dgm:t>
    </dgm:pt>
    <dgm:pt modelId="{2A8A9020-6A69-4D7E-BDF2-E0CC957E2478}" type="pres">
      <dgm:prSet presAssocID="{360F67DD-1B4E-4CC2-A093-FFCB09B2C24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A12EDC-72A3-479D-97B5-838529E44B27}" type="pres">
      <dgm:prSet presAssocID="{6721835B-42E5-4F7C-A6E1-C481ADC1180B}" presName="Name9" presStyleLbl="parChTrans1D2" presStyleIdx="1" presStyleCnt="8"/>
      <dgm:spPr/>
      <dgm:t>
        <a:bodyPr/>
        <a:lstStyle/>
        <a:p>
          <a:endParaRPr lang="es-EC"/>
        </a:p>
      </dgm:t>
    </dgm:pt>
    <dgm:pt modelId="{859D808A-09E0-4B1C-9893-4E78AED2E1DB}" type="pres">
      <dgm:prSet presAssocID="{6721835B-42E5-4F7C-A6E1-C481ADC1180B}" presName="connTx" presStyleLbl="parChTrans1D2" presStyleIdx="1" presStyleCnt="8"/>
      <dgm:spPr/>
      <dgm:t>
        <a:bodyPr/>
        <a:lstStyle/>
        <a:p>
          <a:endParaRPr lang="es-EC"/>
        </a:p>
      </dgm:t>
    </dgm:pt>
    <dgm:pt modelId="{603DAFB2-72F0-4C9C-B96C-30968488A38B}" type="pres">
      <dgm:prSet presAssocID="{6E857A81-3B12-4941-86C0-A917E8D8AD9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485911-14DF-42DB-8917-522F842A0E55}" type="pres">
      <dgm:prSet presAssocID="{8CF54600-4B5D-4905-91F4-AD35C7128222}" presName="Name9" presStyleLbl="parChTrans1D2" presStyleIdx="2" presStyleCnt="8"/>
      <dgm:spPr/>
      <dgm:t>
        <a:bodyPr/>
        <a:lstStyle/>
        <a:p>
          <a:endParaRPr lang="es-EC"/>
        </a:p>
      </dgm:t>
    </dgm:pt>
    <dgm:pt modelId="{D8C92385-5338-4A25-A08C-84C70539AD89}" type="pres">
      <dgm:prSet presAssocID="{8CF54600-4B5D-4905-91F4-AD35C7128222}" presName="connTx" presStyleLbl="parChTrans1D2" presStyleIdx="2" presStyleCnt="8"/>
      <dgm:spPr/>
      <dgm:t>
        <a:bodyPr/>
        <a:lstStyle/>
        <a:p>
          <a:endParaRPr lang="es-EC"/>
        </a:p>
      </dgm:t>
    </dgm:pt>
    <dgm:pt modelId="{6F1F1C92-F0C2-43B7-B91A-4045ABC21C32}" type="pres">
      <dgm:prSet presAssocID="{0BDB26C4-A5B4-42A3-848B-F3FBBECEF2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205D73-BE2A-440E-941B-798268FCA174}" type="pres">
      <dgm:prSet presAssocID="{A1251EF6-63B2-40C1-BA69-8A4B99DC9EAB}" presName="Name9" presStyleLbl="parChTrans1D2" presStyleIdx="3" presStyleCnt="8"/>
      <dgm:spPr/>
      <dgm:t>
        <a:bodyPr/>
        <a:lstStyle/>
        <a:p>
          <a:endParaRPr lang="es-EC"/>
        </a:p>
      </dgm:t>
    </dgm:pt>
    <dgm:pt modelId="{103CACF6-CDFC-4949-B283-21057E2AEC10}" type="pres">
      <dgm:prSet presAssocID="{A1251EF6-63B2-40C1-BA69-8A4B99DC9EAB}" presName="connTx" presStyleLbl="parChTrans1D2" presStyleIdx="3" presStyleCnt="8"/>
      <dgm:spPr/>
      <dgm:t>
        <a:bodyPr/>
        <a:lstStyle/>
        <a:p>
          <a:endParaRPr lang="es-EC"/>
        </a:p>
      </dgm:t>
    </dgm:pt>
    <dgm:pt modelId="{3133E2FA-D51C-461C-8A43-7DF5F543431F}" type="pres">
      <dgm:prSet presAssocID="{8F3129A5-9319-4352-BDCB-0EB6E77A601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39BC87-FA0E-4C12-A14C-D4E0F0BCBDB0}" type="pres">
      <dgm:prSet presAssocID="{36B29E22-2A22-4C67-A065-D3B48D647004}" presName="Name9" presStyleLbl="parChTrans1D2" presStyleIdx="4" presStyleCnt="8"/>
      <dgm:spPr/>
      <dgm:t>
        <a:bodyPr/>
        <a:lstStyle/>
        <a:p>
          <a:endParaRPr lang="es-EC"/>
        </a:p>
      </dgm:t>
    </dgm:pt>
    <dgm:pt modelId="{45F6AC71-3D71-4BDE-B735-93F59FE4DBD2}" type="pres">
      <dgm:prSet presAssocID="{36B29E22-2A22-4C67-A065-D3B48D647004}" presName="connTx" presStyleLbl="parChTrans1D2" presStyleIdx="4" presStyleCnt="8"/>
      <dgm:spPr/>
      <dgm:t>
        <a:bodyPr/>
        <a:lstStyle/>
        <a:p>
          <a:endParaRPr lang="es-EC"/>
        </a:p>
      </dgm:t>
    </dgm:pt>
    <dgm:pt modelId="{3D619439-5512-4DF7-972A-0A7B811594DC}" type="pres">
      <dgm:prSet presAssocID="{B8C97AA7-2AC8-45CB-840B-33F91DBD445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8031D-8D80-4B1F-B500-B79859B84544}" type="pres">
      <dgm:prSet presAssocID="{18D5735F-2ECE-4A78-AAC0-BD2419BA7123}" presName="Name9" presStyleLbl="parChTrans1D2" presStyleIdx="5" presStyleCnt="8"/>
      <dgm:spPr/>
      <dgm:t>
        <a:bodyPr/>
        <a:lstStyle/>
        <a:p>
          <a:endParaRPr lang="es-EC"/>
        </a:p>
      </dgm:t>
    </dgm:pt>
    <dgm:pt modelId="{9643294D-2522-474D-A00A-AA7AFE771208}" type="pres">
      <dgm:prSet presAssocID="{18D5735F-2ECE-4A78-AAC0-BD2419BA7123}" presName="connTx" presStyleLbl="parChTrans1D2" presStyleIdx="5" presStyleCnt="8"/>
      <dgm:spPr/>
      <dgm:t>
        <a:bodyPr/>
        <a:lstStyle/>
        <a:p>
          <a:endParaRPr lang="es-EC"/>
        </a:p>
      </dgm:t>
    </dgm:pt>
    <dgm:pt modelId="{A0696853-84F6-4B97-92D2-129D95302CE4}" type="pres">
      <dgm:prSet presAssocID="{AF003B49-F8A3-4152-82D0-52A89654968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1A274-180C-452A-99AB-D80F0DB5407E}" type="pres">
      <dgm:prSet presAssocID="{41074E8F-FA90-42D2-AD60-32D4ECA0FA5C}" presName="Name9" presStyleLbl="parChTrans1D2" presStyleIdx="6" presStyleCnt="8"/>
      <dgm:spPr/>
      <dgm:t>
        <a:bodyPr/>
        <a:lstStyle/>
        <a:p>
          <a:endParaRPr lang="es-EC"/>
        </a:p>
      </dgm:t>
    </dgm:pt>
    <dgm:pt modelId="{AD00924F-7ABE-498B-821D-6146D073B9D6}" type="pres">
      <dgm:prSet presAssocID="{41074E8F-FA90-42D2-AD60-32D4ECA0FA5C}" presName="connTx" presStyleLbl="parChTrans1D2" presStyleIdx="6" presStyleCnt="8"/>
      <dgm:spPr/>
      <dgm:t>
        <a:bodyPr/>
        <a:lstStyle/>
        <a:p>
          <a:endParaRPr lang="es-EC"/>
        </a:p>
      </dgm:t>
    </dgm:pt>
    <dgm:pt modelId="{75D9D07C-F944-469B-880D-E52D8643EB39}" type="pres">
      <dgm:prSet presAssocID="{CF413CC3-9044-47A1-BA32-20AE78642F0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75E070-876B-4080-BE49-1D8BCD83F449}" type="pres">
      <dgm:prSet presAssocID="{FCE79C3B-4116-4146-AA8A-E1E4F832AE25}" presName="Name9" presStyleLbl="parChTrans1D2" presStyleIdx="7" presStyleCnt="8"/>
      <dgm:spPr/>
      <dgm:t>
        <a:bodyPr/>
        <a:lstStyle/>
        <a:p>
          <a:endParaRPr lang="es-EC"/>
        </a:p>
      </dgm:t>
    </dgm:pt>
    <dgm:pt modelId="{7BED2EF5-EC9C-453E-B951-E4E27C07AF1A}" type="pres">
      <dgm:prSet presAssocID="{FCE79C3B-4116-4146-AA8A-E1E4F832AE25}" presName="connTx" presStyleLbl="parChTrans1D2" presStyleIdx="7" presStyleCnt="8"/>
      <dgm:spPr/>
      <dgm:t>
        <a:bodyPr/>
        <a:lstStyle/>
        <a:p>
          <a:endParaRPr lang="es-EC"/>
        </a:p>
      </dgm:t>
    </dgm:pt>
    <dgm:pt modelId="{50214F78-3C5C-4988-8898-7A9038E1BA16}" type="pres">
      <dgm:prSet presAssocID="{47A049BE-E47A-4EE2-9D5A-F008A05D311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183117-2CC9-40E6-9DE5-C5D1AAD87098}" type="presOf" srcId="{0E7EC930-38B7-4C64-B46A-1BA3FF084E5B}" destId="{6D39A84A-4275-4001-82A1-15C18A5AC9A8}" srcOrd="0" destOrd="0" presId="urn:microsoft.com/office/officeart/2005/8/layout/radial1"/>
    <dgm:cxn modelId="{ED6CFB7D-D458-4C21-B202-CBBEF4FAB5A4}" srcId="{E0C15CB0-58D1-483C-8AA3-2D67D1DC9535}" destId="{CF413CC3-9044-47A1-BA32-20AE78642F09}" srcOrd="6" destOrd="0" parTransId="{41074E8F-FA90-42D2-AD60-32D4ECA0FA5C}" sibTransId="{56BD90FD-0A18-4246-B7F1-088501045DB0}"/>
    <dgm:cxn modelId="{725AAFE6-5ADE-4CCF-A2EA-663BE1D57A58}" type="presOf" srcId="{41074E8F-FA90-42D2-AD60-32D4ECA0FA5C}" destId="{0611A274-180C-452A-99AB-D80F0DB5407E}" srcOrd="0" destOrd="0" presId="urn:microsoft.com/office/officeart/2005/8/layout/radial1"/>
    <dgm:cxn modelId="{75F0A04A-D96E-43A5-A61E-FA7961B97428}" srcId="{E0C15CB0-58D1-483C-8AA3-2D67D1DC9535}" destId="{47A049BE-E47A-4EE2-9D5A-F008A05D3115}" srcOrd="7" destOrd="0" parTransId="{FCE79C3B-4116-4146-AA8A-E1E4F832AE25}" sibTransId="{7FF1D6CC-00C5-4E69-8427-1820A974BCD8}"/>
    <dgm:cxn modelId="{BBB2C6F7-7768-40BD-8CFC-E57B05079F7E}" type="presOf" srcId="{6721835B-42E5-4F7C-A6E1-C481ADC1180B}" destId="{B6A12EDC-72A3-479D-97B5-838529E44B27}" srcOrd="0" destOrd="0" presId="urn:microsoft.com/office/officeart/2005/8/layout/radial1"/>
    <dgm:cxn modelId="{6121DB94-19E9-4B85-AE4E-43CD8A4B6D91}" type="presOf" srcId="{F9219DDC-1190-4A1B-B92F-2218683D574C}" destId="{B62104B1-065C-4BFE-B7CB-CDDC8B399505}" srcOrd="1" destOrd="0" presId="urn:microsoft.com/office/officeart/2005/8/layout/radial1"/>
    <dgm:cxn modelId="{74CF212A-89E5-4A09-AF1E-602FB2905A2A}" srcId="{E0C15CB0-58D1-483C-8AA3-2D67D1DC9535}" destId="{6E857A81-3B12-4941-86C0-A917E8D8AD9D}" srcOrd="1" destOrd="0" parTransId="{6721835B-42E5-4F7C-A6E1-C481ADC1180B}" sibTransId="{E19FE608-5EEB-400B-8196-7155FCFAABD4}"/>
    <dgm:cxn modelId="{7A0CF0B4-B437-4F9D-8B1C-4E57D4F4AA61}" type="presOf" srcId="{8CF54600-4B5D-4905-91F4-AD35C7128222}" destId="{AD485911-14DF-42DB-8917-522F842A0E55}" srcOrd="0" destOrd="0" presId="urn:microsoft.com/office/officeart/2005/8/layout/radial1"/>
    <dgm:cxn modelId="{9E4B37C3-9330-45BD-A92F-A9FC96FCE665}" type="presOf" srcId="{41074E8F-FA90-42D2-AD60-32D4ECA0FA5C}" destId="{AD00924F-7ABE-498B-821D-6146D073B9D6}" srcOrd="1" destOrd="0" presId="urn:microsoft.com/office/officeart/2005/8/layout/radial1"/>
    <dgm:cxn modelId="{2D2DAC45-D20B-40C0-A425-89AC77E9C74D}" type="presOf" srcId="{6E857A81-3B12-4941-86C0-A917E8D8AD9D}" destId="{603DAFB2-72F0-4C9C-B96C-30968488A38B}" srcOrd="0" destOrd="0" presId="urn:microsoft.com/office/officeart/2005/8/layout/radial1"/>
    <dgm:cxn modelId="{F3FEBC53-0E30-4517-B77E-5839FCED551B}" type="presOf" srcId="{18D5735F-2ECE-4A78-AAC0-BD2419BA7123}" destId="{24C8031D-8D80-4B1F-B500-B79859B84544}" srcOrd="0" destOrd="0" presId="urn:microsoft.com/office/officeart/2005/8/layout/radial1"/>
    <dgm:cxn modelId="{5DA47CC1-66A3-4582-BE81-CA058B44C701}" type="presOf" srcId="{0BDB26C4-A5B4-42A3-848B-F3FBBECEF28E}" destId="{6F1F1C92-F0C2-43B7-B91A-4045ABC21C32}" srcOrd="0" destOrd="0" presId="urn:microsoft.com/office/officeart/2005/8/layout/radial1"/>
    <dgm:cxn modelId="{D106F262-7DD8-497C-A9B4-CDD97DE06025}" type="presOf" srcId="{A1251EF6-63B2-40C1-BA69-8A4B99DC9EAB}" destId="{70205D73-BE2A-440E-941B-798268FCA174}" srcOrd="0" destOrd="0" presId="urn:microsoft.com/office/officeart/2005/8/layout/radial1"/>
    <dgm:cxn modelId="{6CC5C785-7AEA-40D4-92A1-9BF73B5469D7}" type="presOf" srcId="{18D5735F-2ECE-4A78-AAC0-BD2419BA7123}" destId="{9643294D-2522-474D-A00A-AA7AFE771208}" srcOrd="1" destOrd="0" presId="urn:microsoft.com/office/officeart/2005/8/layout/radial1"/>
    <dgm:cxn modelId="{47169B21-1B1E-4A9D-A8F9-0B604FBE0544}" type="presOf" srcId="{FCE79C3B-4116-4146-AA8A-E1E4F832AE25}" destId="{A075E070-876B-4080-BE49-1D8BCD83F449}" srcOrd="0" destOrd="0" presId="urn:microsoft.com/office/officeart/2005/8/layout/radial1"/>
    <dgm:cxn modelId="{257A94B9-1336-4F60-953B-E6C4205CBD81}" type="presOf" srcId="{36B29E22-2A22-4C67-A065-D3B48D647004}" destId="{45F6AC71-3D71-4BDE-B735-93F59FE4DBD2}" srcOrd="1" destOrd="0" presId="urn:microsoft.com/office/officeart/2005/8/layout/radial1"/>
    <dgm:cxn modelId="{8A0E7F21-57D1-44E2-9DE8-55F08F018B2E}" srcId="{E0C15CB0-58D1-483C-8AA3-2D67D1DC9535}" destId="{360F67DD-1B4E-4CC2-A093-FFCB09B2C24D}" srcOrd="0" destOrd="0" parTransId="{F9219DDC-1190-4A1B-B92F-2218683D574C}" sibTransId="{0DFAA8A8-A12C-40A2-8B5D-D6A55FFA414A}"/>
    <dgm:cxn modelId="{EB84199B-3A21-4A3F-B52F-09C0124C4170}" srcId="{E0C15CB0-58D1-483C-8AA3-2D67D1DC9535}" destId="{B8C97AA7-2AC8-45CB-840B-33F91DBD445F}" srcOrd="4" destOrd="0" parTransId="{36B29E22-2A22-4C67-A065-D3B48D647004}" sibTransId="{13FC4DF2-9D84-4E12-9D0B-076EBB0EB8E2}"/>
    <dgm:cxn modelId="{C181E269-F0E7-43EC-84E6-0F9C034F49A7}" type="presOf" srcId="{A1251EF6-63B2-40C1-BA69-8A4B99DC9EAB}" destId="{103CACF6-CDFC-4949-B283-21057E2AEC10}" srcOrd="1" destOrd="0" presId="urn:microsoft.com/office/officeart/2005/8/layout/radial1"/>
    <dgm:cxn modelId="{A2A353F4-B4A1-4FBB-9D06-2E4DE3DE9B8D}" srcId="{E0C15CB0-58D1-483C-8AA3-2D67D1DC9535}" destId="{0BDB26C4-A5B4-42A3-848B-F3FBBECEF28E}" srcOrd="2" destOrd="0" parTransId="{8CF54600-4B5D-4905-91F4-AD35C7128222}" sibTransId="{3EC447B6-1E6B-4B84-971E-A865DDED946C}"/>
    <dgm:cxn modelId="{086F208E-BA17-4BD2-B624-DA218F54BEF1}" type="presOf" srcId="{F9219DDC-1190-4A1B-B92F-2218683D574C}" destId="{F0F0C1F4-5DBD-471A-838F-A8598E62167A}" srcOrd="0" destOrd="0" presId="urn:microsoft.com/office/officeart/2005/8/layout/radial1"/>
    <dgm:cxn modelId="{B4030C16-2970-4147-A303-4C4ACA6201E7}" type="presOf" srcId="{360F67DD-1B4E-4CC2-A093-FFCB09B2C24D}" destId="{2A8A9020-6A69-4D7E-BDF2-E0CC957E2478}" srcOrd="0" destOrd="0" presId="urn:microsoft.com/office/officeart/2005/8/layout/radial1"/>
    <dgm:cxn modelId="{CC5CA91F-2A15-4875-9E86-9CF845F9FC6B}" type="presOf" srcId="{47A049BE-E47A-4EE2-9D5A-F008A05D3115}" destId="{50214F78-3C5C-4988-8898-7A9038E1BA16}" srcOrd="0" destOrd="0" presId="urn:microsoft.com/office/officeart/2005/8/layout/radial1"/>
    <dgm:cxn modelId="{4D40F324-4478-4D73-A510-FB837B400BCA}" type="presOf" srcId="{B8C97AA7-2AC8-45CB-840B-33F91DBD445F}" destId="{3D619439-5512-4DF7-972A-0A7B811594DC}" srcOrd="0" destOrd="0" presId="urn:microsoft.com/office/officeart/2005/8/layout/radial1"/>
    <dgm:cxn modelId="{2D3A3F89-563C-4ABB-87BA-47322FBB44B2}" srcId="{0E7EC930-38B7-4C64-B46A-1BA3FF084E5B}" destId="{E0C15CB0-58D1-483C-8AA3-2D67D1DC9535}" srcOrd="0" destOrd="0" parTransId="{68D4B966-5C80-4AEB-A7AF-A78D7DB17BAF}" sibTransId="{DDCFD314-B16E-4A94-90E1-809C9038F626}"/>
    <dgm:cxn modelId="{7AB9012F-BE85-4A1C-8ACE-EC8368CFD9EF}" type="presOf" srcId="{6721835B-42E5-4F7C-A6E1-C481ADC1180B}" destId="{859D808A-09E0-4B1C-9893-4E78AED2E1DB}" srcOrd="1" destOrd="0" presId="urn:microsoft.com/office/officeart/2005/8/layout/radial1"/>
    <dgm:cxn modelId="{E186AA81-5205-4A2C-84AB-E78371ADF117}" type="presOf" srcId="{AF003B49-F8A3-4152-82D0-52A896549681}" destId="{A0696853-84F6-4B97-92D2-129D95302CE4}" srcOrd="0" destOrd="0" presId="urn:microsoft.com/office/officeart/2005/8/layout/radial1"/>
    <dgm:cxn modelId="{09654638-E340-4F65-B3AC-0DCDE1C35A5B}" type="presOf" srcId="{CF413CC3-9044-47A1-BA32-20AE78642F09}" destId="{75D9D07C-F944-469B-880D-E52D8643EB39}" srcOrd="0" destOrd="0" presId="urn:microsoft.com/office/officeart/2005/8/layout/radial1"/>
    <dgm:cxn modelId="{F0305E44-DBFE-4C84-AA0A-FCCC8CFE76AB}" srcId="{E0C15CB0-58D1-483C-8AA3-2D67D1DC9535}" destId="{AF003B49-F8A3-4152-82D0-52A896549681}" srcOrd="5" destOrd="0" parTransId="{18D5735F-2ECE-4A78-AAC0-BD2419BA7123}" sibTransId="{14470E1F-5F9E-4A35-B96C-68F1C3B513AD}"/>
    <dgm:cxn modelId="{27F77292-873F-4F70-8B15-775AAC12B2D9}" srcId="{E0C15CB0-58D1-483C-8AA3-2D67D1DC9535}" destId="{8F3129A5-9319-4352-BDCB-0EB6E77A601B}" srcOrd="3" destOrd="0" parTransId="{A1251EF6-63B2-40C1-BA69-8A4B99DC9EAB}" sibTransId="{93236DF7-151B-4A2B-A583-F5B0E25BF4A3}"/>
    <dgm:cxn modelId="{2B4DE776-B686-4B63-9B5E-1867649A5DD1}" type="presOf" srcId="{FCE79C3B-4116-4146-AA8A-E1E4F832AE25}" destId="{7BED2EF5-EC9C-453E-B951-E4E27C07AF1A}" srcOrd="1" destOrd="0" presId="urn:microsoft.com/office/officeart/2005/8/layout/radial1"/>
    <dgm:cxn modelId="{1BE34558-4659-40D7-A674-B92FCC538D47}" type="presOf" srcId="{E0C15CB0-58D1-483C-8AA3-2D67D1DC9535}" destId="{4171A804-96FB-45A7-9AB1-2AC085F07AC4}" srcOrd="0" destOrd="0" presId="urn:microsoft.com/office/officeart/2005/8/layout/radial1"/>
    <dgm:cxn modelId="{1C14AAF2-2E99-46B3-92FC-E2AA7120DAAB}" type="presOf" srcId="{8CF54600-4B5D-4905-91F4-AD35C7128222}" destId="{D8C92385-5338-4A25-A08C-84C70539AD89}" srcOrd="1" destOrd="0" presId="urn:microsoft.com/office/officeart/2005/8/layout/radial1"/>
    <dgm:cxn modelId="{759669EB-0858-4C7D-B86D-689C3C8E3D2F}" type="presOf" srcId="{8F3129A5-9319-4352-BDCB-0EB6E77A601B}" destId="{3133E2FA-D51C-461C-8A43-7DF5F543431F}" srcOrd="0" destOrd="0" presId="urn:microsoft.com/office/officeart/2005/8/layout/radial1"/>
    <dgm:cxn modelId="{08F6D883-55F5-496F-8C4B-A4497CD7852B}" type="presOf" srcId="{36B29E22-2A22-4C67-A065-D3B48D647004}" destId="{9139BC87-FA0E-4C12-A14C-D4E0F0BCBDB0}" srcOrd="0" destOrd="0" presId="urn:microsoft.com/office/officeart/2005/8/layout/radial1"/>
    <dgm:cxn modelId="{9A1C84C8-6DE5-4DE9-A5ED-9B1AC75C2BFF}" type="presParOf" srcId="{6D39A84A-4275-4001-82A1-15C18A5AC9A8}" destId="{4171A804-96FB-45A7-9AB1-2AC085F07AC4}" srcOrd="0" destOrd="0" presId="urn:microsoft.com/office/officeart/2005/8/layout/radial1"/>
    <dgm:cxn modelId="{E0628860-8540-4CE5-8430-4706558370ED}" type="presParOf" srcId="{6D39A84A-4275-4001-82A1-15C18A5AC9A8}" destId="{F0F0C1F4-5DBD-471A-838F-A8598E62167A}" srcOrd="1" destOrd="0" presId="urn:microsoft.com/office/officeart/2005/8/layout/radial1"/>
    <dgm:cxn modelId="{EB4716CE-1075-4FB7-8A13-95F30F3106E3}" type="presParOf" srcId="{F0F0C1F4-5DBD-471A-838F-A8598E62167A}" destId="{B62104B1-065C-4BFE-B7CB-CDDC8B399505}" srcOrd="0" destOrd="0" presId="urn:microsoft.com/office/officeart/2005/8/layout/radial1"/>
    <dgm:cxn modelId="{6D62A3DB-6A70-4599-AB50-0535C91D2FDD}" type="presParOf" srcId="{6D39A84A-4275-4001-82A1-15C18A5AC9A8}" destId="{2A8A9020-6A69-4D7E-BDF2-E0CC957E2478}" srcOrd="2" destOrd="0" presId="urn:microsoft.com/office/officeart/2005/8/layout/radial1"/>
    <dgm:cxn modelId="{B1FBFB7F-312D-4F3B-81A4-523A48B1F7DD}" type="presParOf" srcId="{6D39A84A-4275-4001-82A1-15C18A5AC9A8}" destId="{B6A12EDC-72A3-479D-97B5-838529E44B27}" srcOrd="3" destOrd="0" presId="urn:microsoft.com/office/officeart/2005/8/layout/radial1"/>
    <dgm:cxn modelId="{DFF194E4-B64C-4FCD-8DE3-09E68032BA70}" type="presParOf" srcId="{B6A12EDC-72A3-479D-97B5-838529E44B27}" destId="{859D808A-09E0-4B1C-9893-4E78AED2E1DB}" srcOrd="0" destOrd="0" presId="urn:microsoft.com/office/officeart/2005/8/layout/radial1"/>
    <dgm:cxn modelId="{B0208F38-7CAC-49BE-86B3-3871317AAB9A}" type="presParOf" srcId="{6D39A84A-4275-4001-82A1-15C18A5AC9A8}" destId="{603DAFB2-72F0-4C9C-B96C-30968488A38B}" srcOrd="4" destOrd="0" presId="urn:microsoft.com/office/officeart/2005/8/layout/radial1"/>
    <dgm:cxn modelId="{1A05399E-886B-4B80-BDF5-AD4CC1FD22D9}" type="presParOf" srcId="{6D39A84A-4275-4001-82A1-15C18A5AC9A8}" destId="{AD485911-14DF-42DB-8917-522F842A0E55}" srcOrd="5" destOrd="0" presId="urn:microsoft.com/office/officeart/2005/8/layout/radial1"/>
    <dgm:cxn modelId="{450173C0-4DE1-413C-9E60-8705053B4594}" type="presParOf" srcId="{AD485911-14DF-42DB-8917-522F842A0E55}" destId="{D8C92385-5338-4A25-A08C-84C70539AD89}" srcOrd="0" destOrd="0" presId="urn:microsoft.com/office/officeart/2005/8/layout/radial1"/>
    <dgm:cxn modelId="{13BD47A7-04D8-43DE-91F9-6698A0DC67C8}" type="presParOf" srcId="{6D39A84A-4275-4001-82A1-15C18A5AC9A8}" destId="{6F1F1C92-F0C2-43B7-B91A-4045ABC21C32}" srcOrd="6" destOrd="0" presId="urn:microsoft.com/office/officeart/2005/8/layout/radial1"/>
    <dgm:cxn modelId="{78752706-C8AF-45A4-90F4-3E37090C4F33}" type="presParOf" srcId="{6D39A84A-4275-4001-82A1-15C18A5AC9A8}" destId="{70205D73-BE2A-440E-941B-798268FCA174}" srcOrd="7" destOrd="0" presId="urn:microsoft.com/office/officeart/2005/8/layout/radial1"/>
    <dgm:cxn modelId="{06B3EC46-BE09-47BD-92CD-7979D39EB531}" type="presParOf" srcId="{70205D73-BE2A-440E-941B-798268FCA174}" destId="{103CACF6-CDFC-4949-B283-21057E2AEC10}" srcOrd="0" destOrd="0" presId="urn:microsoft.com/office/officeart/2005/8/layout/radial1"/>
    <dgm:cxn modelId="{94A2204F-EF6F-401B-AEFF-C9011632212D}" type="presParOf" srcId="{6D39A84A-4275-4001-82A1-15C18A5AC9A8}" destId="{3133E2FA-D51C-461C-8A43-7DF5F543431F}" srcOrd="8" destOrd="0" presId="urn:microsoft.com/office/officeart/2005/8/layout/radial1"/>
    <dgm:cxn modelId="{FD9C363A-53A1-4A76-BF59-145524ECB00E}" type="presParOf" srcId="{6D39A84A-4275-4001-82A1-15C18A5AC9A8}" destId="{9139BC87-FA0E-4C12-A14C-D4E0F0BCBDB0}" srcOrd="9" destOrd="0" presId="urn:microsoft.com/office/officeart/2005/8/layout/radial1"/>
    <dgm:cxn modelId="{BD07FD7B-65AA-4F44-99FC-BD2490468011}" type="presParOf" srcId="{9139BC87-FA0E-4C12-A14C-D4E0F0BCBDB0}" destId="{45F6AC71-3D71-4BDE-B735-93F59FE4DBD2}" srcOrd="0" destOrd="0" presId="urn:microsoft.com/office/officeart/2005/8/layout/radial1"/>
    <dgm:cxn modelId="{FF8450DF-D24B-4312-BB3A-041AACB66E28}" type="presParOf" srcId="{6D39A84A-4275-4001-82A1-15C18A5AC9A8}" destId="{3D619439-5512-4DF7-972A-0A7B811594DC}" srcOrd="10" destOrd="0" presId="urn:microsoft.com/office/officeart/2005/8/layout/radial1"/>
    <dgm:cxn modelId="{C9AE18BD-9C8C-4B84-80B5-C9A318337639}" type="presParOf" srcId="{6D39A84A-4275-4001-82A1-15C18A5AC9A8}" destId="{24C8031D-8D80-4B1F-B500-B79859B84544}" srcOrd="11" destOrd="0" presId="urn:microsoft.com/office/officeart/2005/8/layout/radial1"/>
    <dgm:cxn modelId="{B748F45F-EFA9-4570-B5B7-F874109357E6}" type="presParOf" srcId="{24C8031D-8D80-4B1F-B500-B79859B84544}" destId="{9643294D-2522-474D-A00A-AA7AFE771208}" srcOrd="0" destOrd="0" presId="urn:microsoft.com/office/officeart/2005/8/layout/radial1"/>
    <dgm:cxn modelId="{EB8FFD2E-2949-4A24-B23B-0A2E405EACB9}" type="presParOf" srcId="{6D39A84A-4275-4001-82A1-15C18A5AC9A8}" destId="{A0696853-84F6-4B97-92D2-129D95302CE4}" srcOrd="12" destOrd="0" presId="urn:microsoft.com/office/officeart/2005/8/layout/radial1"/>
    <dgm:cxn modelId="{9F25D06F-0629-45B3-9F43-5AE17FB84612}" type="presParOf" srcId="{6D39A84A-4275-4001-82A1-15C18A5AC9A8}" destId="{0611A274-180C-452A-99AB-D80F0DB5407E}" srcOrd="13" destOrd="0" presId="urn:microsoft.com/office/officeart/2005/8/layout/radial1"/>
    <dgm:cxn modelId="{2BAD89E0-1E64-4A30-907B-622A37949259}" type="presParOf" srcId="{0611A274-180C-452A-99AB-D80F0DB5407E}" destId="{AD00924F-7ABE-498B-821D-6146D073B9D6}" srcOrd="0" destOrd="0" presId="urn:microsoft.com/office/officeart/2005/8/layout/radial1"/>
    <dgm:cxn modelId="{3AFCFEB2-29F6-495C-B9E5-B1805E5A6A5F}" type="presParOf" srcId="{6D39A84A-4275-4001-82A1-15C18A5AC9A8}" destId="{75D9D07C-F944-469B-880D-E52D8643EB39}" srcOrd="14" destOrd="0" presId="urn:microsoft.com/office/officeart/2005/8/layout/radial1"/>
    <dgm:cxn modelId="{7B1F9F2B-1D2D-408B-97A2-5758534F00F2}" type="presParOf" srcId="{6D39A84A-4275-4001-82A1-15C18A5AC9A8}" destId="{A075E070-876B-4080-BE49-1D8BCD83F449}" srcOrd="15" destOrd="0" presId="urn:microsoft.com/office/officeart/2005/8/layout/radial1"/>
    <dgm:cxn modelId="{DD434592-4B13-4E1B-86B7-338753567ABB}" type="presParOf" srcId="{A075E070-876B-4080-BE49-1D8BCD83F449}" destId="{7BED2EF5-EC9C-453E-B951-E4E27C07AF1A}" srcOrd="0" destOrd="0" presId="urn:microsoft.com/office/officeart/2005/8/layout/radial1"/>
    <dgm:cxn modelId="{C591226D-F311-44A5-8B45-D440C618B539}" type="presParOf" srcId="{6D39A84A-4275-4001-82A1-15C18A5AC9A8}" destId="{50214F78-3C5C-4988-8898-7A9038E1BA1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C012F-DEC0-494E-A85D-B83238A772BF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0BE03513-14E8-43DF-86CB-BA3A5EFB8E7E}">
      <dgm:prSet phldrT="[Texto]"/>
      <dgm:spPr/>
      <dgm:t>
        <a:bodyPr/>
        <a:lstStyle/>
        <a:p>
          <a:r>
            <a:rPr lang="es-EC" dirty="0" smtClean="0"/>
            <a:t>BALANZA COMERCIAL</a:t>
          </a:r>
          <a:endParaRPr lang="es-EC" dirty="0"/>
        </a:p>
      </dgm:t>
    </dgm:pt>
    <dgm:pt modelId="{CC8B41EC-D46F-48C8-94AC-97AB410A9BF5}" type="parTrans" cxnId="{161891F5-E701-4BF4-8548-0043D471590D}">
      <dgm:prSet/>
      <dgm:spPr/>
      <dgm:t>
        <a:bodyPr/>
        <a:lstStyle/>
        <a:p>
          <a:endParaRPr lang="es-EC"/>
        </a:p>
      </dgm:t>
    </dgm:pt>
    <dgm:pt modelId="{42A7C33D-7540-44FF-8825-043E0657EEA5}" type="sibTrans" cxnId="{161891F5-E701-4BF4-8548-0043D471590D}">
      <dgm:prSet/>
      <dgm:spPr/>
      <dgm:t>
        <a:bodyPr/>
        <a:lstStyle/>
        <a:p>
          <a:endParaRPr lang="es-EC"/>
        </a:p>
      </dgm:t>
    </dgm:pt>
    <dgm:pt modelId="{3F8C8BE9-E289-4E35-8415-CE6ACF43DFEE}">
      <dgm:prSet phldrT="[Texto]"/>
      <dgm:spPr/>
      <dgm:t>
        <a:bodyPr/>
        <a:lstStyle/>
        <a:p>
          <a:r>
            <a:rPr lang="es-EC" dirty="0" smtClean="0"/>
            <a:t>INFLACIÓN</a:t>
          </a:r>
          <a:endParaRPr lang="es-EC" dirty="0"/>
        </a:p>
      </dgm:t>
    </dgm:pt>
    <dgm:pt modelId="{18491833-625F-4967-A2CC-9FB7E547548A}" type="parTrans" cxnId="{122EBA22-DC52-4F96-AE73-4D823C5CFA3E}">
      <dgm:prSet/>
      <dgm:spPr/>
      <dgm:t>
        <a:bodyPr/>
        <a:lstStyle/>
        <a:p>
          <a:endParaRPr lang="es-EC"/>
        </a:p>
      </dgm:t>
    </dgm:pt>
    <dgm:pt modelId="{21601FAE-E29A-4160-A2A9-7E6DB8AEED06}" type="sibTrans" cxnId="{122EBA22-DC52-4F96-AE73-4D823C5CFA3E}">
      <dgm:prSet/>
      <dgm:spPr/>
      <dgm:t>
        <a:bodyPr/>
        <a:lstStyle/>
        <a:p>
          <a:endParaRPr lang="es-EC"/>
        </a:p>
      </dgm:t>
    </dgm:pt>
    <dgm:pt modelId="{90CA5F34-74A6-416D-B943-0103A2A08383}">
      <dgm:prSet phldrT="[Texto]"/>
      <dgm:spPr/>
      <dgm:t>
        <a:bodyPr/>
        <a:lstStyle/>
        <a:p>
          <a:r>
            <a:rPr lang="es-EC" dirty="0" smtClean="0"/>
            <a:t>RIESGO PAÍS</a:t>
          </a:r>
          <a:endParaRPr lang="es-EC" dirty="0"/>
        </a:p>
      </dgm:t>
    </dgm:pt>
    <dgm:pt modelId="{A8C61A2A-5AC7-4859-A9B0-3F16109251B2}" type="parTrans" cxnId="{4D501C74-EC0B-4928-8B5C-2EA907D70799}">
      <dgm:prSet/>
      <dgm:spPr/>
      <dgm:t>
        <a:bodyPr/>
        <a:lstStyle/>
        <a:p>
          <a:endParaRPr lang="es-EC"/>
        </a:p>
      </dgm:t>
    </dgm:pt>
    <dgm:pt modelId="{419DDD15-2989-4E19-9E8D-8A4D6A7EA542}" type="sibTrans" cxnId="{4D501C74-EC0B-4928-8B5C-2EA907D70799}">
      <dgm:prSet/>
      <dgm:spPr/>
      <dgm:t>
        <a:bodyPr/>
        <a:lstStyle/>
        <a:p>
          <a:endParaRPr lang="es-EC"/>
        </a:p>
      </dgm:t>
    </dgm:pt>
    <dgm:pt modelId="{22E2A20D-84E5-4EBD-81A6-6C2942C0AD6C}">
      <dgm:prSet phldrT="[Texto]"/>
      <dgm:spPr/>
      <dgm:t>
        <a:bodyPr/>
        <a:lstStyle/>
        <a:p>
          <a:r>
            <a:rPr lang="es-EC" dirty="0" smtClean="0"/>
            <a:t>TASA DE INTERÉS ACTIVA</a:t>
          </a:r>
          <a:endParaRPr lang="es-EC" dirty="0"/>
        </a:p>
      </dgm:t>
    </dgm:pt>
    <dgm:pt modelId="{21F90892-BEFC-4E64-AA4C-E99AC322B2EA}" type="parTrans" cxnId="{5EEA30E8-A80B-40D3-9B3B-E7B6BB9E19C8}">
      <dgm:prSet/>
      <dgm:spPr/>
      <dgm:t>
        <a:bodyPr/>
        <a:lstStyle/>
        <a:p>
          <a:endParaRPr lang="es-EC"/>
        </a:p>
      </dgm:t>
    </dgm:pt>
    <dgm:pt modelId="{908626CB-ACF3-4BA4-977E-5C552A800546}" type="sibTrans" cxnId="{5EEA30E8-A80B-40D3-9B3B-E7B6BB9E19C8}">
      <dgm:prSet/>
      <dgm:spPr/>
      <dgm:t>
        <a:bodyPr/>
        <a:lstStyle/>
        <a:p>
          <a:endParaRPr lang="es-EC"/>
        </a:p>
      </dgm:t>
    </dgm:pt>
    <dgm:pt modelId="{79BF8520-65EF-4AE7-82B8-21D1479B5E8A}">
      <dgm:prSet phldrT="[Texto]"/>
      <dgm:spPr/>
      <dgm:t>
        <a:bodyPr/>
        <a:lstStyle/>
        <a:p>
          <a:r>
            <a:rPr lang="es-EC" dirty="0" smtClean="0"/>
            <a:t>TASA DE INTERÉS PASIVA</a:t>
          </a:r>
          <a:endParaRPr lang="es-EC" dirty="0"/>
        </a:p>
      </dgm:t>
    </dgm:pt>
    <dgm:pt modelId="{5C6CCBC9-2DB0-4743-9DF1-569FD12692D6}" type="parTrans" cxnId="{0BFFF08A-155C-49E6-BDEC-A86C4CAD5260}">
      <dgm:prSet/>
      <dgm:spPr/>
      <dgm:t>
        <a:bodyPr/>
        <a:lstStyle/>
        <a:p>
          <a:endParaRPr lang="es-EC"/>
        </a:p>
      </dgm:t>
    </dgm:pt>
    <dgm:pt modelId="{1AAD45BF-3F36-4F89-BB9A-F26F04A803CF}" type="sibTrans" cxnId="{0BFFF08A-155C-49E6-BDEC-A86C4CAD5260}">
      <dgm:prSet/>
      <dgm:spPr/>
      <dgm:t>
        <a:bodyPr/>
        <a:lstStyle/>
        <a:p>
          <a:endParaRPr lang="es-EC"/>
        </a:p>
      </dgm:t>
    </dgm:pt>
    <dgm:pt modelId="{132E1A8E-8122-458D-8CD5-90ED6D2744F5}">
      <dgm:prSet/>
      <dgm:spPr/>
      <dgm:t>
        <a:bodyPr/>
        <a:lstStyle/>
        <a:p>
          <a:r>
            <a:rPr lang="es-EC" dirty="0" smtClean="0"/>
            <a:t>PIB</a:t>
          </a:r>
          <a:endParaRPr lang="es-EC" dirty="0"/>
        </a:p>
      </dgm:t>
    </dgm:pt>
    <dgm:pt modelId="{9DFD91AE-0FFF-4BD6-9D38-6AE8D4076ADB}" type="parTrans" cxnId="{5F29CDA8-B063-4721-9F62-EF092FBBF590}">
      <dgm:prSet/>
      <dgm:spPr/>
      <dgm:t>
        <a:bodyPr/>
        <a:lstStyle/>
        <a:p>
          <a:endParaRPr lang="es-EC"/>
        </a:p>
      </dgm:t>
    </dgm:pt>
    <dgm:pt modelId="{55CB1E1C-9825-4A27-B2E7-7268CDA3770D}" type="sibTrans" cxnId="{5F29CDA8-B063-4721-9F62-EF092FBBF590}">
      <dgm:prSet/>
      <dgm:spPr/>
      <dgm:t>
        <a:bodyPr/>
        <a:lstStyle/>
        <a:p>
          <a:endParaRPr lang="es-EC"/>
        </a:p>
      </dgm:t>
    </dgm:pt>
    <dgm:pt modelId="{A94EEDBB-BC86-490E-96B6-AA73E26201C6}">
      <dgm:prSet/>
      <dgm:spPr/>
      <dgm:t>
        <a:bodyPr/>
        <a:lstStyle/>
        <a:p>
          <a:r>
            <a:rPr lang="es-EC" dirty="0" smtClean="0"/>
            <a:t>REMESAS</a:t>
          </a:r>
          <a:endParaRPr lang="es-EC" dirty="0"/>
        </a:p>
      </dgm:t>
    </dgm:pt>
    <dgm:pt modelId="{BC16C99C-AD6E-4D52-8A7F-14154B1FDD8B}" type="parTrans" cxnId="{2200FF92-EBBE-44DE-8D36-1B6BAEAC38A5}">
      <dgm:prSet/>
      <dgm:spPr/>
      <dgm:t>
        <a:bodyPr/>
        <a:lstStyle/>
        <a:p>
          <a:endParaRPr lang="es-EC"/>
        </a:p>
      </dgm:t>
    </dgm:pt>
    <dgm:pt modelId="{C2DBF0A8-7FFE-4542-8EA2-74B9B7CC5E02}" type="sibTrans" cxnId="{2200FF92-EBBE-44DE-8D36-1B6BAEAC38A5}">
      <dgm:prSet/>
      <dgm:spPr/>
      <dgm:t>
        <a:bodyPr/>
        <a:lstStyle/>
        <a:p>
          <a:endParaRPr lang="es-EC"/>
        </a:p>
      </dgm:t>
    </dgm:pt>
    <dgm:pt modelId="{66722D6F-112B-4C90-A123-489C212D51AB}">
      <dgm:prSet/>
      <dgm:spPr/>
      <dgm:t>
        <a:bodyPr/>
        <a:lstStyle/>
        <a:p>
          <a:r>
            <a:rPr lang="es-EC" dirty="0" smtClean="0"/>
            <a:t>DEUDA EXTERNA</a:t>
          </a:r>
          <a:endParaRPr lang="es-EC" dirty="0"/>
        </a:p>
      </dgm:t>
    </dgm:pt>
    <dgm:pt modelId="{9739EB77-A14E-410B-AF13-E2D992017C79}" type="parTrans" cxnId="{4B8A226C-FBEF-48A5-9FFB-B9A6E9BF765A}">
      <dgm:prSet/>
      <dgm:spPr/>
      <dgm:t>
        <a:bodyPr/>
        <a:lstStyle/>
        <a:p>
          <a:endParaRPr lang="es-EC"/>
        </a:p>
      </dgm:t>
    </dgm:pt>
    <dgm:pt modelId="{A2FC15B2-0522-4D8A-93C1-892A1F520FB1}" type="sibTrans" cxnId="{4B8A226C-FBEF-48A5-9FFB-B9A6E9BF765A}">
      <dgm:prSet/>
      <dgm:spPr/>
      <dgm:t>
        <a:bodyPr/>
        <a:lstStyle/>
        <a:p>
          <a:endParaRPr lang="es-EC"/>
        </a:p>
      </dgm:t>
    </dgm:pt>
    <dgm:pt modelId="{2E09528E-342E-4A17-89D7-9C2CE11A39CC}">
      <dgm:prSet/>
      <dgm:spPr/>
      <dgm:t>
        <a:bodyPr/>
        <a:lstStyle/>
        <a:p>
          <a:r>
            <a:rPr lang="es-EC" dirty="0" smtClean="0"/>
            <a:t>DESEMPLEO</a:t>
          </a:r>
          <a:endParaRPr lang="es-EC" dirty="0"/>
        </a:p>
      </dgm:t>
    </dgm:pt>
    <dgm:pt modelId="{D97E7464-B6D3-418A-B228-CF4CFA688F98}" type="parTrans" cxnId="{D9C8B6DE-C4F7-409C-A42D-FAC9775D6995}">
      <dgm:prSet/>
      <dgm:spPr/>
      <dgm:t>
        <a:bodyPr/>
        <a:lstStyle/>
        <a:p>
          <a:endParaRPr lang="es-EC"/>
        </a:p>
      </dgm:t>
    </dgm:pt>
    <dgm:pt modelId="{603AE57A-81F9-487A-BDF3-25F2DB7533A6}" type="sibTrans" cxnId="{D9C8B6DE-C4F7-409C-A42D-FAC9775D6995}">
      <dgm:prSet/>
      <dgm:spPr/>
      <dgm:t>
        <a:bodyPr/>
        <a:lstStyle/>
        <a:p>
          <a:endParaRPr lang="es-EC"/>
        </a:p>
      </dgm:t>
    </dgm:pt>
    <dgm:pt modelId="{6C45CB19-8EA0-44F9-9FCA-94FE64F43654}" type="pres">
      <dgm:prSet presAssocID="{66DC012F-DEC0-494E-A85D-B83238A772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8136E1-89B6-43D8-8900-BA3A2BB157DB}" type="pres">
      <dgm:prSet presAssocID="{66DC012F-DEC0-494E-A85D-B83238A772BF}" presName="cycle" presStyleCnt="0"/>
      <dgm:spPr/>
      <dgm:t>
        <a:bodyPr/>
        <a:lstStyle/>
        <a:p>
          <a:endParaRPr lang="es-EC"/>
        </a:p>
      </dgm:t>
    </dgm:pt>
    <dgm:pt modelId="{DB23CB5F-7C7D-475D-8333-8F8D2B53B85E}" type="pres">
      <dgm:prSet presAssocID="{0BE03513-14E8-43DF-86CB-BA3A5EFB8E7E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7DD3F1-5F25-408D-A2A6-EA947299C688}" type="pres">
      <dgm:prSet presAssocID="{42A7C33D-7540-44FF-8825-043E0657EEA5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2B62E6AE-4F17-4207-AB1D-CD0C1AB5C748}" type="pres">
      <dgm:prSet presAssocID="{3F8C8BE9-E289-4E35-8415-CE6ACF43DFEE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834255-F484-4F40-B7AB-742A78B1636F}" type="pres">
      <dgm:prSet presAssocID="{90CA5F34-74A6-416D-B943-0103A2A08383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2A501E-D8DF-4FD8-8026-6696D42FDE7D}" type="pres">
      <dgm:prSet presAssocID="{22E2A20D-84E5-4EBD-81A6-6C2942C0AD6C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A6BFFC-806A-4AB1-B6DD-228DAF2F5031}" type="pres">
      <dgm:prSet presAssocID="{79BF8520-65EF-4AE7-82B8-21D1479B5E8A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CC3377-603C-48CF-9D06-912BEBBE92C9}" type="pres">
      <dgm:prSet presAssocID="{132E1A8E-8122-458D-8CD5-90ED6D2744F5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2E326E-12C9-4873-8115-9B7CC1E7C9DE}" type="pres">
      <dgm:prSet presAssocID="{A94EEDBB-BC86-490E-96B6-AA73E26201C6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572112-FDAA-468C-8492-B78552A994CD}" type="pres">
      <dgm:prSet presAssocID="{66722D6F-112B-4C90-A123-489C212D51AB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E9476-468B-4C52-BE32-DC2E3F91BE22}" type="pres">
      <dgm:prSet presAssocID="{2E09528E-342E-4A17-89D7-9C2CE11A39CC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00FF92-EBBE-44DE-8D36-1B6BAEAC38A5}" srcId="{66DC012F-DEC0-494E-A85D-B83238A772BF}" destId="{A94EEDBB-BC86-490E-96B6-AA73E26201C6}" srcOrd="6" destOrd="0" parTransId="{BC16C99C-AD6E-4D52-8A7F-14154B1FDD8B}" sibTransId="{C2DBF0A8-7FFE-4542-8EA2-74B9B7CC5E02}"/>
    <dgm:cxn modelId="{8FB3020A-6D69-45ED-A1CC-665265C7F28D}" type="presOf" srcId="{2E09528E-342E-4A17-89D7-9C2CE11A39CC}" destId="{4CBE9476-468B-4C52-BE32-DC2E3F91BE22}" srcOrd="0" destOrd="0" presId="urn:microsoft.com/office/officeart/2005/8/layout/cycle3"/>
    <dgm:cxn modelId="{0BFFF08A-155C-49E6-BDEC-A86C4CAD5260}" srcId="{66DC012F-DEC0-494E-A85D-B83238A772BF}" destId="{79BF8520-65EF-4AE7-82B8-21D1479B5E8A}" srcOrd="4" destOrd="0" parTransId="{5C6CCBC9-2DB0-4743-9DF1-569FD12692D6}" sibTransId="{1AAD45BF-3F36-4F89-BB9A-F26F04A803CF}"/>
    <dgm:cxn modelId="{5F29CDA8-B063-4721-9F62-EF092FBBF590}" srcId="{66DC012F-DEC0-494E-A85D-B83238A772BF}" destId="{132E1A8E-8122-458D-8CD5-90ED6D2744F5}" srcOrd="5" destOrd="0" parTransId="{9DFD91AE-0FFF-4BD6-9D38-6AE8D4076ADB}" sibTransId="{55CB1E1C-9825-4A27-B2E7-7268CDA3770D}"/>
    <dgm:cxn modelId="{9803EBAD-B1FD-48B7-87E6-7E3AE23110C0}" type="presOf" srcId="{90CA5F34-74A6-416D-B943-0103A2A08383}" destId="{C6834255-F484-4F40-B7AB-742A78B1636F}" srcOrd="0" destOrd="0" presId="urn:microsoft.com/office/officeart/2005/8/layout/cycle3"/>
    <dgm:cxn modelId="{CC0D956A-2813-42D8-8743-AEC7D111CD26}" type="presOf" srcId="{66DC012F-DEC0-494E-A85D-B83238A772BF}" destId="{6C45CB19-8EA0-44F9-9FCA-94FE64F43654}" srcOrd="0" destOrd="0" presId="urn:microsoft.com/office/officeart/2005/8/layout/cycle3"/>
    <dgm:cxn modelId="{D9C8B6DE-C4F7-409C-A42D-FAC9775D6995}" srcId="{66DC012F-DEC0-494E-A85D-B83238A772BF}" destId="{2E09528E-342E-4A17-89D7-9C2CE11A39CC}" srcOrd="8" destOrd="0" parTransId="{D97E7464-B6D3-418A-B228-CF4CFA688F98}" sibTransId="{603AE57A-81F9-487A-BDF3-25F2DB7533A6}"/>
    <dgm:cxn modelId="{8730FDA1-51E3-46EA-8F3D-62AD4507B85F}" type="presOf" srcId="{A94EEDBB-BC86-490E-96B6-AA73E26201C6}" destId="{362E326E-12C9-4873-8115-9B7CC1E7C9DE}" srcOrd="0" destOrd="0" presId="urn:microsoft.com/office/officeart/2005/8/layout/cycle3"/>
    <dgm:cxn modelId="{122EBA22-DC52-4F96-AE73-4D823C5CFA3E}" srcId="{66DC012F-DEC0-494E-A85D-B83238A772BF}" destId="{3F8C8BE9-E289-4E35-8415-CE6ACF43DFEE}" srcOrd="1" destOrd="0" parTransId="{18491833-625F-4967-A2CC-9FB7E547548A}" sibTransId="{21601FAE-E29A-4160-A2A9-7E6DB8AEED06}"/>
    <dgm:cxn modelId="{161891F5-E701-4BF4-8548-0043D471590D}" srcId="{66DC012F-DEC0-494E-A85D-B83238A772BF}" destId="{0BE03513-14E8-43DF-86CB-BA3A5EFB8E7E}" srcOrd="0" destOrd="0" parTransId="{CC8B41EC-D46F-48C8-94AC-97AB410A9BF5}" sibTransId="{42A7C33D-7540-44FF-8825-043E0657EEA5}"/>
    <dgm:cxn modelId="{1B62C153-B99A-4E90-BD7E-6CBA06CB3432}" type="presOf" srcId="{22E2A20D-84E5-4EBD-81A6-6C2942C0AD6C}" destId="{012A501E-D8DF-4FD8-8026-6696D42FDE7D}" srcOrd="0" destOrd="0" presId="urn:microsoft.com/office/officeart/2005/8/layout/cycle3"/>
    <dgm:cxn modelId="{71B14153-1A5C-47A9-BE04-EEE18EF96637}" type="presOf" srcId="{66722D6F-112B-4C90-A123-489C212D51AB}" destId="{02572112-FDAA-468C-8492-B78552A994CD}" srcOrd="0" destOrd="0" presId="urn:microsoft.com/office/officeart/2005/8/layout/cycle3"/>
    <dgm:cxn modelId="{EB566A8A-1A74-473D-97E8-BD56FD35865F}" type="presOf" srcId="{3F8C8BE9-E289-4E35-8415-CE6ACF43DFEE}" destId="{2B62E6AE-4F17-4207-AB1D-CD0C1AB5C748}" srcOrd="0" destOrd="0" presId="urn:microsoft.com/office/officeart/2005/8/layout/cycle3"/>
    <dgm:cxn modelId="{3B9E7F39-A83D-46E9-BFB5-AD9E00DFC6AB}" type="presOf" srcId="{132E1A8E-8122-458D-8CD5-90ED6D2744F5}" destId="{DECC3377-603C-48CF-9D06-912BEBBE92C9}" srcOrd="0" destOrd="0" presId="urn:microsoft.com/office/officeart/2005/8/layout/cycle3"/>
    <dgm:cxn modelId="{4B8A226C-FBEF-48A5-9FFB-B9A6E9BF765A}" srcId="{66DC012F-DEC0-494E-A85D-B83238A772BF}" destId="{66722D6F-112B-4C90-A123-489C212D51AB}" srcOrd="7" destOrd="0" parTransId="{9739EB77-A14E-410B-AF13-E2D992017C79}" sibTransId="{A2FC15B2-0522-4D8A-93C1-892A1F520FB1}"/>
    <dgm:cxn modelId="{5EEA30E8-A80B-40D3-9B3B-E7B6BB9E19C8}" srcId="{66DC012F-DEC0-494E-A85D-B83238A772BF}" destId="{22E2A20D-84E5-4EBD-81A6-6C2942C0AD6C}" srcOrd="3" destOrd="0" parTransId="{21F90892-BEFC-4E64-AA4C-E99AC322B2EA}" sibTransId="{908626CB-ACF3-4BA4-977E-5C552A800546}"/>
    <dgm:cxn modelId="{1476B101-19C5-465E-B559-EDF7CB04D280}" type="presOf" srcId="{0BE03513-14E8-43DF-86CB-BA3A5EFB8E7E}" destId="{DB23CB5F-7C7D-475D-8333-8F8D2B53B85E}" srcOrd="0" destOrd="0" presId="urn:microsoft.com/office/officeart/2005/8/layout/cycle3"/>
    <dgm:cxn modelId="{4D501C74-EC0B-4928-8B5C-2EA907D70799}" srcId="{66DC012F-DEC0-494E-A85D-B83238A772BF}" destId="{90CA5F34-74A6-416D-B943-0103A2A08383}" srcOrd="2" destOrd="0" parTransId="{A8C61A2A-5AC7-4859-A9B0-3F16109251B2}" sibTransId="{419DDD15-2989-4E19-9E8D-8A4D6A7EA542}"/>
    <dgm:cxn modelId="{BD5CD4A7-31E4-40BD-BFA8-26857AEAFAC0}" type="presOf" srcId="{79BF8520-65EF-4AE7-82B8-21D1479B5E8A}" destId="{08A6BFFC-806A-4AB1-B6DD-228DAF2F5031}" srcOrd="0" destOrd="0" presId="urn:microsoft.com/office/officeart/2005/8/layout/cycle3"/>
    <dgm:cxn modelId="{0D872780-9EB6-4AF7-8B35-DD8F3BF695E5}" type="presOf" srcId="{42A7C33D-7540-44FF-8825-043E0657EEA5}" destId="{AC7DD3F1-5F25-408D-A2A6-EA947299C688}" srcOrd="0" destOrd="0" presId="urn:microsoft.com/office/officeart/2005/8/layout/cycle3"/>
    <dgm:cxn modelId="{6F11455C-0A29-4133-A63A-F483BC2ABBE9}" type="presParOf" srcId="{6C45CB19-8EA0-44F9-9FCA-94FE64F43654}" destId="{748136E1-89B6-43D8-8900-BA3A2BB157DB}" srcOrd="0" destOrd="0" presId="urn:microsoft.com/office/officeart/2005/8/layout/cycle3"/>
    <dgm:cxn modelId="{85EF3383-6ADA-41FC-8083-4CEDA57FDA35}" type="presParOf" srcId="{748136E1-89B6-43D8-8900-BA3A2BB157DB}" destId="{DB23CB5F-7C7D-475D-8333-8F8D2B53B85E}" srcOrd="0" destOrd="0" presId="urn:microsoft.com/office/officeart/2005/8/layout/cycle3"/>
    <dgm:cxn modelId="{89AB92EF-EEDC-4430-90B7-EEAC942EF601}" type="presParOf" srcId="{748136E1-89B6-43D8-8900-BA3A2BB157DB}" destId="{AC7DD3F1-5F25-408D-A2A6-EA947299C688}" srcOrd="1" destOrd="0" presId="urn:microsoft.com/office/officeart/2005/8/layout/cycle3"/>
    <dgm:cxn modelId="{5E308782-65F9-4776-9008-245069794E99}" type="presParOf" srcId="{748136E1-89B6-43D8-8900-BA3A2BB157DB}" destId="{2B62E6AE-4F17-4207-AB1D-CD0C1AB5C748}" srcOrd="2" destOrd="0" presId="urn:microsoft.com/office/officeart/2005/8/layout/cycle3"/>
    <dgm:cxn modelId="{337F796F-9236-49EE-B02F-B03095D1D202}" type="presParOf" srcId="{748136E1-89B6-43D8-8900-BA3A2BB157DB}" destId="{C6834255-F484-4F40-B7AB-742A78B1636F}" srcOrd="3" destOrd="0" presId="urn:microsoft.com/office/officeart/2005/8/layout/cycle3"/>
    <dgm:cxn modelId="{03B76537-A0DA-4531-AEC9-59207109F551}" type="presParOf" srcId="{748136E1-89B6-43D8-8900-BA3A2BB157DB}" destId="{012A501E-D8DF-4FD8-8026-6696D42FDE7D}" srcOrd="4" destOrd="0" presId="urn:microsoft.com/office/officeart/2005/8/layout/cycle3"/>
    <dgm:cxn modelId="{A6FBF0F3-A34A-48DE-BC31-E92888DD2FBC}" type="presParOf" srcId="{748136E1-89B6-43D8-8900-BA3A2BB157DB}" destId="{08A6BFFC-806A-4AB1-B6DD-228DAF2F5031}" srcOrd="5" destOrd="0" presId="urn:microsoft.com/office/officeart/2005/8/layout/cycle3"/>
    <dgm:cxn modelId="{1536DF73-6C4A-48FF-BF2C-EE75A6C19D32}" type="presParOf" srcId="{748136E1-89B6-43D8-8900-BA3A2BB157DB}" destId="{DECC3377-603C-48CF-9D06-912BEBBE92C9}" srcOrd="6" destOrd="0" presId="urn:microsoft.com/office/officeart/2005/8/layout/cycle3"/>
    <dgm:cxn modelId="{951D6FA4-7FD6-4EDB-A2A0-63A05B1601BD}" type="presParOf" srcId="{748136E1-89B6-43D8-8900-BA3A2BB157DB}" destId="{362E326E-12C9-4873-8115-9B7CC1E7C9DE}" srcOrd="7" destOrd="0" presId="urn:microsoft.com/office/officeart/2005/8/layout/cycle3"/>
    <dgm:cxn modelId="{583BFE65-5116-40BF-AE2C-4B0C9B9ACD77}" type="presParOf" srcId="{748136E1-89B6-43D8-8900-BA3A2BB157DB}" destId="{02572112-FDAA-468C-8492-B78552A994CD}" srcOrd="8" destOrd="0" presId="urn:microsoft.com/office/officeart/2005/8/layout/cycle3"/>
    <dgm:cxn modelId="{F6116606-2E59-42B9-95EF-91926D3E34BE}" type="presParOf" srcId="{748136E1-89B6-43D8-8900-BA3A2BB157DB}" destId="{4CBE9476-468B-4C52-BE32-DC2E3F91BE22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5DBE1-5326-41C6-B342-0495678A9500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342B4E07-5651-4AE0-858F-90DBBDFB85D1}">
      <dgm:prSet phldrT="[Texto]"/>
      <dgm:spPr/>
      <dgm:t>
        <a:bodyPr/>
        <a:lstStyle/>
        <a:p>
          <a:r>
            <a:rPr lang="es-EC" dirty="0" smtClean="0"/>
            <a:t>Proveedores</a:t>
          </a:r>
          <a:endParaRPr lang="es-EC" dirty="0"/>
        </a:p>
      </dgm:t>
    </dgm:pt>
    <dgm:pt modelId="{396B8A6E-47F5-4BCB-BB3D-C992C8E9247D}" type="parTrans" cxnId="{55354C95-EE82-4E27-8E1E-76A7EA8A6A7E}">
      <dgm:prSet/>
      <dgm:spPr/>
      <dgm:t>
        <a:bodyPr/>
        <a:lstStyle/>
        <a:p>
          <a:endParaRPr lang="es-EC"/>
        </a:p>
      </dgm:t>
    </dgm:pt>
    <dgm:pt modelId="{CADEF30C-BC1D-4C65-A4C5-B2E73093C8C6}" type="sibTrans" cxnId="{55354C95-EE82-4E27-8E1E-76A7EA8A6A7E}">
      <dgm:prSet/>
      <dgm:spPr/>
      <dgm:t>
        <a:bodyPr/>
        <a:lstStyle/>
        <a:p>
          <a:endParaRPr lang="es-EC"/>
        </a:p>
      </dgm:t>
    </dgm:pt>
    <dgm:pt modelId="{BD3BC024-D6DB-49AA-8E10-161C2484F7AC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F5F94548-F5BF-44A9-B43A-ABD50A30C68C}" type="parTrans" cxnId="{0572EB29-7A6B-4198-9697-0FE56D28D8F8}">
      <dgm:prSet/>
      <dgm:spPr/>
      <dgm:t>
        <a:bodyPr/>
        <a:lstStyle/>
        <a:p>
          <a:endParaRPr lang="es-EC"/>
        </a:p>
      </dgm:t>
    </dgm:pt>
    <dgm:pt modelId="{7403B108-EB47-47F9-9A2F-D081F3136ABD}" type="sibTrans" cxnId="{0572EB29-7A6B-4198-9697-0FE56D28D8F8}">
      <dgm:prSet/>
      <dgm:spPr/>
      <dgm:t>
        <a:bodyPr/>
        <a:lstStyle/>
        <a:p>
          <a:endParaRPr lang="es-EC"/>
        </a:p>
      </dgm:t>
    </dgm:pt>
    <dgm:pt modelId="{6EF4218E-017F-43CF-BEAC-D17433246990}">
      <dgm:prSet phldrT="[Texto]"/>
      <dgm:spPr/>
      <dgm:t>
        <a:bodyPr/>
        <a:lstStyle/>
        <a:p>
          <a:r>
            <a:rPr lang="es-EC" dirty="0" smtClean="0"/>
            <a:t>Competencia</a:t>
          </a:r>
          <a:endParaRPr lang="es-EC" dirty="0"/>
        </a:p>
      </dgm:t>
    </dgm:pt>
    <dgm:pt modelId="{4CE7FDA1-EC15-4509-8196-2C7435EC8D7F}" type="parTrans" cxnId="{8A883245-E70A-4E62-841E-88C91C05F6D9}">
      <dgm:prSet/>
      <dgm:spPr/>
      <dgm:t>
        <a:bodyPr/>
        <a:lstStyle/>
        <a:p>
          <a:endParaRPr lang="es-EC"/>
        </a:p>
      </dgm:t>
    </dgm:pt>
    <dgm:pt modelId="{0304FBAE-BFF6-4F2F-94B6-FEB659E502DD}" type="sibTrans" cxnId="{8A883245-E70A-4E62-841E-88C91C05F6D9}">
      <dgm:prSet/>
      <dgm:spPr/>
      <dgm:t>
        <a:bodyPr/>
        <a:lstStyle/>
        <a:p>
          <a:endParaRPr lang="es-EC"/>
        </a:p>
      </dgm:t>
    </dgm:pt>
    <dgm:pt modelId="{170B2828-6A27-4A67-815A-C7A1A3EAA4DD}" type="pres">
      <dgm:prSet presAssocID="{7495DBE1-5326-41C6-B342-0495678A95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6E0E58-1E04-453A-BD60-6E155E823C85}" type="pres">
      <dgm:prSet presAssocID="{342B4E07-5651-4AE0-858F-90DBBDFB85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3D8177-434F-4D8E-BA67-973C8A152A50}" type="pres">
      <dgm:prSet presAssocID="{CADEF30C-BC1D-4C65-A4C5-B2E73093C8C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55F22FB0-6DFE-41AE-9A20-C0F7032DC694}" type="pres">
      <dgm:prSet presAssocID="{CADEF30C-BC1D-4C65-A4C5-B2E73093C8C6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B5BEE90B-F292-4329-AA23-84243295D209}" type="pres">
      <dgm:prSet presAssocID="{BD3BC024-D6DB-49AA-8E10-161C2484F7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F752D6-787B-4534-A09F-956C5368F988}" type="pres">
      <dgm:prSet presAssocID="{7403B108-EB47-47F9-9A2F-D081F3136AB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BC5AB6C-CE6C-434B-8635-99BD1DFF5681}" type="pres">
      <dgm:prSet presAssocID="{7403B108-EB47-47F9-9A2F-D081F3136AB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DF295E6-84D3-4068-B4A3-AE753776406D}" type="pres">
      <dgm:prSet presAssocID="{6EF4218E-017F-43CF-BEAC-D174332469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FBD86-775A-47FF-8627-D74AF99A1F47}" type="pres">
      <dgm:prSet presAssocID="{0304FBAE-BFF6-4F2F-94B6-FEB659E502D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C376144-7FB0-442D-AF2B-EC4083E8CA64}" type="pres">
      <dgm:prSet presAssocID="{0304FBAE-BFF6-4F2F-94B6-FEB659E502DD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A20BAAF1-11EE-4BD0-9A8B-4FC12188EFF8}" type="presOf" srcId="{7403B108-EB47-47F9-9A2F-D081F3136ABD}" destId="{1BC5AB6C-CE6C-434B-8635-99BD1DFF5681}" srcOrd="1" destOrd="0" presId="urn:microsoft.com/office/officeart/2005/8/layout/cycle2"/>
    <dgm:cxn modelId="{8A680474-17CB-4571-9415-7D1E931FD17C}" type="presOf" srcId="{6EF4218E-017F-43CF-BEAC-D17433246990}" destId="{9DF295E6-84D3-4068-B4A3-AE753776406D}" srcOrd="0" destOrd="0" presId="urn:microsoft.com/office/officeart/2005/8/layout/cycle2"/>
    <dgm:cxn modelId="{A176C1FB-AB25-4048-8EF2-5C24BF3D2A1D}" type="presOf" srcId="{7495DBE1-5326-41C6-B342-0495678A9500}" destId="{170B2828-6A27-4A67-815A-C7A1A3EAA4DD}" srcOrd="0" destOrd="0" presId="urn:microsoft.com/office/officeart/2005/8/layout/cycle2"/>
    <dgm:cxn modelId="{D81E6122-E3BB-4BB0-8256-B43D55C2D0FF}" type="presOf" srcId="{0304FBAE-BFF6-4F2F-94B6-FEB659E502DD}" destId="{0C376144-7FB0-442D-AF2B-EC4083E8CA64}" srcOrd="1" destOrd="0" presId="urn:microsoft.com/office/officeart/2005/8/layout/cycle2"/>
    <dgm:cxn modelId="{72B9B930-F936-4A8C-BD41-5B674F448F6E}" type="presOf" srcId="{0304FBAE-BFF6-4F2F-94B6-FEB659E502DD}" destId="{5C8FBD86-775A-47FF-8627-D74AF99A1F47}" srcOrd="0" destOrd="0" presId="urn:microsoft.com/office/officeart/2005/8/layout/cycle2"/>
    <dgm:cxn modelId="{AF43ABC5-5C50-4EE7-AE38-A8D6E7DC1E0E}" type="presOf" srcId="{342B4E07-5651-4AE0-858F-90DBBDFB85D1}" destId="{D96E0E58-1E04-453A-BD60-6E155E823C85}" srcOrd="0" destOrd="0" presId="urn:microsoft.com/office/officeart/2005/8/layout/cycle2"/>
    <dgm:cxn modelId="{C13199CE-D117-42E6-9F62-9D71492C3FD8}" type="presOf" srcId="{7403B108-EB47-47F9-9A2F-D081F3136ABD}" destId="{D7F752D6-787B-4534-A09F-956C5368F988}" srcOrd="0" destOrd="0" presId="urn:microsoft.com/office/officeart/2005/8/layout/cycle2"/>
    <dgm:cxn modelId="{44EE7ACB-4373-4717-AE2E-E6904B11C8AA}" type="presOf" srcId="{CADEF30C-BC1D-4C65-A4C5-B2E73093C8C6}" destId="{55F22FB0-6DFE-41AE-9A20-C0F7032DC694}" srcOrd="1" destOrd="0" presId="urn:microsoft.com/office/officeart/2005/8/layout/cycle2"/>
    <dgm:cxn modelId="{8A883245-E70A-4E62-841E-88C91C05F6D9}" srcId="{7495DBE1-5326-41C6-B342-0495678A9500}" destId="{6EF4218E-017F-43CF-BEAC-D17433246990}" srcOrd="2" destOrd="0" parTransId="{4CE7FDA1-EC15-4509-8196-2C7435EC8D7F}" sibTransId="{0304FBAE-BFF6-4F2F-94B6-FEB659E502DD}"/>
    <dgm:cxn modelId="{BB31E283-319B-417C-A807-2366A8038BAD}" type="presOf" srcId="{BD3BC024-D6DB-49AA-8E10-161C2484F7AC}" destId="{B5BEE90B-F292-4329-AA23-84243295D209}" srcOrd="0" destOrd="0" presId="urn:microsoft.com/office/officeart/2005/8/layout/cycle2"/>
    <dgm:cxn modelId="{91BEB9D4-C3D3-43CD-9952-C038FFD41C0F}" type="presOf" srcId="{CADEF30C-BC1D-4C65-A4C5-B2E73093C8C6}" destId="{E23D8177-434F-4D8E-BA67-973C8A152A50}" srcOrd="0" destOrd="0" presId="urn:microsoft.com/office/officeart/2005/8/layout/cycle2"/>
    <dgm:cxn modelId="{0572EB29-7A6B-4198-9697-0FE56D28D8F8}" srcId="{7495DBE1-5326-41C6-B342-0495678A9500}" destId="{BD3BC024-D6DB-49AA-8E10-161C2484F7AC}" srcOrd="1" destOrd="0" parTransId="{F5F94548-F5BF-44A9-B43A-ABD50A30C68C}" sibTransId="{7403B108-EB47-47F9-9A2F-D081F3136ABD}"/>
    <dgm:cxn modelId="{55354C95-EE82-4E27-8E1E-76A7EA8A6A7E}" srcId="{7495DBE1-5326-41C6-B342-0495678A9500}" destId="{342B4E07-5651-4AE0-858F-90DBBDFB85D1}" srcOrd="0" destOrd="0" parTransId="{396B8A6E-47F5-4BCB-BB3D-C992C8E9247D}" sibTransId="{CADEF30C-BC1D-4C65-A4C5-B2E73093C8C6}"/>
    <dgm:cxn modelId="{746CFF58-8BAF-4D27-9F77-25A68014E6EF}" type="presParOf" srcId="{170B2828-6A27-4A67-815A-C7A1A3EAA4DD}" destId="{D96E0E58-1E04-453A-BD60-6E155E823C85}" srcOrd="0" destOrd="0" presId="urn:microsoft.com/office/officeart/2005/8/layout/cycle2"/>
    <dgm:cxn modelId="{7143CA91-D494-422F-9745-8DCECBEDE631}" type="presParOf" srcId="{170B2828-6A27-4A67-815A-C7A1A3EAA4DD}" destId="{E23D8177-434F-4D8E-BA67-973C8A152A50}" srcOrd="1" destOrd="0" presId="urn:microsoft.com/office/officeart/2005/8/layout/cycle2"/>
    <dgm:cxn modelId="{C99C76E1-0390-4CC5-8853-8F5BD3790692}" type="presParOf" srcId="{E23D8177-434F-4D8E-BA67-973C8A152A50}" destId="{55F22FB0-6DFE-41AE-9A20-C0F7032DC694}" srcOrd="0" destOrd="0" presId="urn:microsoft.com/office/officeart/2005/8/layout/cycle2"/>
    <dgm:cxn modelId="{57F83942-BF13-4D0E-8168-49D3C94AB521}" type="presParOf" srcId="{170B2828-6A27-4A67-815A-C7A1A3EAA4DD}" destId="{B5BEE90B-F292-4329-AA23-84243295D209}" srcOrd="2" destOrd="0" presId="urn:microsoft.com/office/officeart/2005/8/layout/cycle2"/>
    <dgm:cxn modelId="{99EA8B54-3FD8-430D-943C-3B6FAAC5D217}" type="presParOf" srcId="{170B2828-6A27-4A67-815A-C7A1A3EAA4DD}" destId="{D7F752D6-787B-4534-A09F-956C5368F988}" srcOrd="3" destOrd="0" presId="urn:microsoft.com/office/officeart/2005/8/layout/cycle2"/>
    <dgm:cxn modelId="{880B386F-6AE8-430E-A372-D9E801FAE6D4}" type="presParOf" srcId="{D7F752D6-787B-4534-A09F-956C5368F988}" destId="{1BC5AB6C-CE6C-434B-8635-99BD1DFF5681}" srcOrd="0" destOrd="0" presId="urn:microsoft.com/office/officeart/2005/8/layout/cycle2"/>
    <dgm:cxn modelId="{4846A313-EFEC-46AA-A73A-01DCBA6E20C1}" type="presParOf" srcId="{170B2828-6A27-4A67-815A-C7A1A3EAA4DD}" destId="{9DF295E6-84D3-4068-B4A3-AE753776406D}" srcOrd="4" destOrd="0" presId="urn:microsoft.com/office/officeart/2005/8/layout/cycle2"/>
    <dgm:cxn modelId="{2E72A0C1-B76A-4381-B659-D516E031E6A2}" type="presParOf" srcId="{170B2828-6A27-4A67-815A-C7A1A3EAA4DD}" destId="{5C8FBD86-775A-47FF-8627-D74AF99A1F47}" srcOrd="5" destOrd="0" presId="urn:microsoft.com/office/officeart/2005/8/layout/cycle2"/>
    <dgm:cxn modelId="{BBD43562-7A9E-4DA4-A6F8-CE8D8F2634EE}" type="presParOf" srcId="{5C8FBD86-775A-47FF-8627-D74AF99A1F47}" destId="{0C376144-7FB0-442D-AF2B-EC4083E8CA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E57194-397F-4A4A-AB84-366E4746FB1A}" type="doc">
      <dgm:prSet loTypeId="urn:microsoft.com/office/officeart/2005/8/layout/arrow2" loCatId="process" qsTypeId="urn:microsoft.com/office/officeart/2005/8/quickstyle/3d3" qsCatId="3D" csTypeId="urn:microsoft.com/office/officeart/2005/8/colors/accent0_1" csCatId="mainScheme" phldr="1"/>
      <dgm:spPr/>
    </dgm:pt>
    <dgm:pt modelId="{8696A708-D91C-4BBC-9B19-BCEB5E4A0612}">
      <dgm:prSet phldrT="[Texto]" phldr="1"/>
      <dgm:spPr/>
      <dgm:t>
        <a:bodyPr/>
        <a:lstStyle/>
        <a:p>
          <a:endParaRPr lang="es-EC" dirty="0"/>
        </a:p>
      </dgm:t>
    </dgm:pt>
    <dgm:pt modelId="{2B54BBB8-29E7-4A5B-AAEC-FEC9C8D81043}" type="sibTrans" cxnId="{AF5F79BF-B982-43E6-A682-59614F653690}">
      <dgm:prSet/>
      <dgm:spPr/>
      <dgm:t>
        <a:bodyPr/>
        <a:lstStyle/>
        <a:p>
          <a:endParaRPr lang="es-EC"/>
        </a:p>
      </dgm:t>
    </dgm:pt>
    <dgm:pt modelId="{3B1871E3-2A54-4C47-924C-33CEC9499289}" type="parTrans" cxnId="{AF5F79BF-B982-43E6-A682-59614F653690}">
      <dgm:prSet/>
      <dgm:spPr/>
      <dgm:t>
        <a:bodyPr/>
        <a:lstStyle/>
        <a:p>
          <a:endParaRPr lang="es-EC"/>
        </a:p>
      </dgm:t>
    </dgm:pt>
    <dgm:pt modelId="{303DF386-EE52-4188-8FFF-C1E2AD6D0684}" type="pres">
      <dgm:prSet presAssocID="{47E57194-397F-4A4A-AB84-366E4746FB1A}" presName="arrowDiagram" presStyleCnt="0">
        <dgm:presLayoutVars>
          <dgm:chMax val="5"/>
          <dgm:dir/>
          <dgm:resizeHandles val="exact"/>
        </dgm:presLayoutVars>
      </dgm:prSet>
      <dgm:spPr/>
    </dgm:pt>
    <dgm:pt modelId="{F176F858-26CE-4B2B-BFBA-B1E74973694F}" type="pres">
      <dgm:prSet presAssocID="{47E57194-397F-4A4A-AB84-366E4746FB1A}" presName="arrow" presStyleLbl="bgShp" presStyleIdx="0" presStyleCnt="1"/>
      <dgm:spPr/>
    </dgm:pt>
    <dgm:pt modelId="{AFCA3747-F232-4D76-9622-7879A8D8BCF9}" type="pres">
      <dgm:prSet presAssocID="{47E57194-397F-4A4A-AB84-366E4746FB1A}" presName="arrowDiagram1" presStyleCnt="0">
        <dgm:presLayoutVars>
          <dgm:bulletEnabled val="1"/>
        </dgm:presLayoutVars>
      </dgm:prSet>
      <dgm:spPr/>
    </dgm:pt>
    <dgm:pt modelId="{BDA8D04B-A469-4D1F-A1DA-CDC4A5E4F9CD}" type="pres">
      <dgm:prSet presAssocID="{8696A708-D91C-4BBC-9B19-BCEB5E4A0612}" presName="bullet1" presStyleLbl="node1" presStyleIdx="0" presStyleCnt="1"/>
      <dgm:spPr/>
      <dgm:t>
        <a:bodyPr/>
        <a:lstStyle/>
        <a:p>
          <a:endParaRPr lang="es-EC"/>
        </a:p>
      </dgm:t>
    </dgm:pt>
    <dgm:pt modelId="{69595B84-700B-4AF8-9C71-09F83136B646}" type="pres">
      <dgm:prSet presAssocID="{8696A708-D91C-4BBC-9B19-BCEB5E4A0612}" presName="textBox1" presStyleLbl="revTx" presStyleIdx="0" presStyleCnt="1" custFlipVert="1" custFlipHor="1" custScaleX="20468" custScaleY="10595" custLinFactNeighborX="203" custLinFactNeighborY="-332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5CF788-BED8-4E8B-8D73-1A8225AD1C0E}" type="presOf" srcId="{8696A708-D91C-4BBC-9B19-BCEB5E4A0612}" destId="{69595B84-700B-4AF8-9C71-09F83136B646}" srcOrd="0" destOrd="0" presId="urn:microsoft.com/office/officeart/2005/8/layout/arrow2"/>
    <dgm:cxn modelId="{AF5F79BF-B982-43E6-A682-59614F653690}" srcId="{47E57194-397F-4A4A-AB84-366E4746FB1A}" destId="{8696A708-D91C-4BBC-9B19-BCEB5E4A0612}" srcOrd="0" destOrd="0" parTransId="{3B1871E3-2A54-4C47-924C-33CEC9499289}" sibTransId="{2B54BBB8-29E7-4A5B-AAEC-FEC9C8D81043}"/>
    <dgm:cxn modelId="{2F9380C4-3C06-47C7-B325-16CB276B4715}" type="presOf" srcId="{47E57194-397F-4A4A-AB84-366E4746FB1A}" destId="{303DF386-EE52-4188-8FFF-C1E2AD6D0684}" srcOrd="0" destOrd="0" presId="urn:microsoft.com/office/officeart/2005/8/layout/arrow2"/>
    <dgm:cxn modelId="{D14CD9E8-120F-4444-9D79-CE31C924FD9B}" type="presParOf" srcId="{303DF386-EE52-4188-8FFF-C1E2AD6D0684}" destId="{F176F858-26CE-4B2B-BFBA-B1E74973694F}" srcOrd="0" destOrd="0" presId="urn:microsoft.com/office/officeart/2005/8/layout/arrow2"/>
    <dgm:cxn modelId="{6C3B9D65-4CC9-4388-8B8E-8508B802CCD3}" type="presParOf" srcId="{303DF386-EE52-4188-8FFF-C1E2AD6D0684}" destId="{AFCA3747-F232-4D76-9622-7879A8D8BCF9}" srcOrd="1" destOrd="0" presId="urn:microsoft.com/office/officeart/2005/8/layout/arrow2"/>
    <dgm:cxn modelId="{EF2BC097-E2FD-490F-A44D-55FA245F1D3A}" type="presParOf" srcId="{AFCA3747-F232-4D76-9622-7879A8D8BCF9}" destId="{BDA8D04B-A469-4D1F-A1DA-CDC4A5E4F9CD}" srcOrd="0" destOrd="0" presId="urn:microsoft.com/office/officeart/2005/8/layout/arrow2"/>
    <dgm:cxn modelId="{D7CF8172-0D8E-4778-8898-DCFE0A8C7758}" type="presParOf" srcId="{AFCA3747-F232-4D76-9622-7879A8D8BCF9}" destId="{69595B84-700B-4AF8-9C71-09F83136B64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31506-47A6-4F44-8EB0-3CC774C1AB58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D9D7DA07-4FF5-4BFB-B297-CED89D985C47}">
      <dgm:prSet phldrT="[Texto]" custT="1"/>
      <dgm:spPr/>
      <dgm:t>
        <a:bodyPr/>
        <a:lstStyle/>
        <a:p>
          <a:r>
            <a:rPr lang="es-EC" sz="1600" dirty="0" smtClean="0"/>
            <a:t>DIVERSIFICACIÓN DE PROVEEDORES DE MPD</a:t>
          </a:r>
          <a:endParaRPr lang="es-EC" sz="1600" dirty="0"/>
        </a:p>
      </dgm:t>
    </dgm:pt>
    <dgm:pt modelId="{8F16A55A-E46B-44CD-9FE3-23B00A123848}" type="parTrans" cxnId="{A86BB877-E3A3-4BB4-BEA5-191EE72F2CAF}">
      <dgm:prSet/>
      <dgm:spPr/>
      <dgm:t>
        <a:bodyPr/>
        <a:lstStyle/>
        <a:p>
          <a:endParaRPr lang="es-EC"/>
        </a:p>
      </dgm:t>
    </dgm:pt>
    <dgm:pt modelId="{CCB6C2E1-5886-4DB6-9DDF-9611D24F9AB6}" type="sibTrans" cxnId="{A86BB877-E3A3-4BB4-BEA5-191EE72F2CAF}">
      <dgm:prSet/>
      <dgm:spPr/>
      <dgm:t>
        <a:bodyPr/>
        <a:lstStyle/>
        <a:p>
          <a:endParaRPr lang="es-EC"/>
        </a:p>
      </dgm:t>
    </dgm:pt>
    <dgm:pt modelId="{4DA52939-E630-4C36-A904-AF5EBBDE69B4}">
      <dgm:prSet phldrT="[Texto]" custT="1"/>
      <dgm:spPr/>
      <dgm:t>
        <a:bodyPr/>
        <a:lstStyle/>
        <a:p>
          <a:r>
            <a:rPr lang="es-EC" sz="1600" dirty="0" smtClean="0"/>
            <a:t>MODERNIZACIÓN</a:t>
          </a:r>
          <a:endParaRPr lang="es-EC" sz="1600" dirty="0"/>
        </a:p>
      </dgm:t>
    </dgm:pt>
    <dgm:pt modelId="{17072E52-80CD-4139-82D6-C20C6BBB6CF9}" type="parTrans" cxnId="{0A37BF34-E727-4857-83EB-FF241D7AD607}">
      <dgm:prSet/>
      <dgm:spPr/>
      <dgm:t>
        <a:bodyPr/>
        <a:lstStyle/>
        <a:p>
          <a:endParaRPr lang="es-EC"/>
        </a:p>
      </dgm:t>
    </dgm:pt>
    <dgm:pt modelId="{232D4157-3BAE-4121-B29B-C42A0701ECE6}" type="sibTrans" cxnId="{0A37BF34-E727-4857-83EB-FF241D7AD607}">
      <dgm:prSet/>
      <dgm:spPr/>
      <dgm:t>
        <a:bodyPr/>
        <a:lstStyle/>
        <a:p>
          <a:endParaRPr lang="es-EC"/>
        </a:p>
      </dgm:t>
    </dgm:pt>
    <dgm:pt modelId="{798EC4AD-81F9-4A64-871D-269A9D2E2ECA}">
      <dgm:prSet phldrT="[Texto]" custT="1"/>
      <dgm:spPr/>
      <dgm:t>
        <a:bodyPr/>
        <a:lstStyle/>
        <a:p>
          <a:r>
            <a:rPr lang="es-EC" sz="2400" dirty="0" smtClean="0"/>
            <a:t>MAXIMIZACIÓN DE UTILIDADES</a:t>
          </a:r>
          <a:endParaRPr lang="es-EC" sz="2400" dirty="0"/>
        </a:p>
      </dgm:t>
    </dgm:pt>
    <dgm:pt modelId="{FBD7E6DA-D61B-4002-8C90-2F74DE687FD0}" type="parTrans" cxnId="{3B9709D4-73B3-475A-ACAE-405C200134D0}">
      <dgm:prSet/>
      <dgm:spPr/>
      <dgm:t>
        <a:bodyPr/>
        <a:lstStyle/>
        <a:p>
          <a:endParaRPr lang="es-EC"/>
        </a:p>
      </dgm:t>
    </dgm:pt>
    <dgm:pt modelId="{E2FE7AD0-E0BA-49C3-9D0F-969744287E63}" type="sibTrans" cxnId="{3B9709D4-73B3-475A-ACAE-405C200134D0}">
      <dgm:prSet/>
      <dgm:spPr/>
      <dgm:t>
        <a:bodyPr/>
        <a:lstStyle/>
        <a:p>
          <a:endParaRPr lang="es-EC"/>
        </a:p>
      </dgm:t>
    </dgm:pt>
    <dgm:pt modelId="{2C487523-9A09-4C35-B0AB-C31616BDE13D}">
      <dgm:prSet custT="1"/>
      <dgm:spPr/>
      <dgm:t>
        <a:bodyPr/>
        <a:lstStyle/>
        <a:p>
          <a:r>
            <a:rPr lang="es-EC" sz="1600" dirty="0" smtClean="0"/>
            <a:t>DISMINUCIÓN DEL DESPERDICIO DE MPD</a:t>
          </a:r>
          <a:endParaRPr lang="es-EC" sz="1600" dirty="0"/>
        </a:p>
      </dgm:t>
    </dgm:pt>
    <dgm:pt modelId="{FE0DB15C-8162-43FD-ADC8-5DF1D644A08B}" type="parTrans" cxnId="{1DA7A911-023E-4284-8E31-E714B7F539BA}">
      <dgm:prSet/>
      <dgm:spPr/>
      <dgm:t>
        <a:bodyPr/>
        <a:lstStyle/>
        <a:p>
          <a:endParaRPr lang="es-EC"/>
        </a:p>
      </dgm:t>
    </dgm:pt>
    <dgm:pt modelId="{DDA2DF22-31C9-4F51-8F4E-CDA3A2E163D2}" type="sibTrans" cxnId="{1DA7A911-023E-4284-8E31-E714B7F539BA}">
      <dgm:prSet/>
      <dgm:spPr/>
      <dgm:t>
        <a:bodyPr/>
        <a:lstStyle/>
        <a:p>
          <a:endParaRPr lang="es-EC"/>
        </a:p>
      </dgm:t>
    </dgm:pt>
    <dgm:pt modelId="{5BAF9121-F5E9-4163-926D-6BA13D525F27}" type="pres">
      <dgm:prSet presAssocID="{60B31506-47A6-4F44-8EB0-3CC774C1AB58}" presName="Name0" presStyleCnt="0">
        <dgm:presLayoutVars>
          <dgm:dir/>
          <dgm:resizeHandles val="exact"/>
        </dgm:presLayoutVars>
      </dgm:prSet>
      <dgm:spPr/>
    </dgm:pt>
    <dgm:pt modelId="{88ACAF40-8AD1-4B58-A1E7-E24472D595C2}" type="pres">
      <dgm:prSet presAssocID="{60B31506-47A6-4F44-8EB0-3CC774C1AB58}" presName="vNodes" presStyleCnt="0"/>
      <dgm:spPr/>
    </dgm:pt>
    <dgm:pt modelId="{DB152974-8812-4AF4-8242-729BD9E3ECC7}" type="pres">
      <dgm:prSet presAssocID="{D9D7DA07-4FF5-4BFB-B297-CED89D985C47}" presName="node" presStyleLbl="node1" presStyleIdx="0" presStyleCnt="4" custScaleX="2361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1A755-A282-4278-9790-2423CA19C4C1}" type="pres">
      <dgm:prSet presAssocID="{CCB6C2E1-5886-4DB6-9DDF-9611D24F9AB6}" presName="spacerT" presStyleCnt="0"/>
      <dgm:spPr/>
    </dgm:pt>
    <dgm:pt modelId="{DC7B8926-FF20-4C7E-B53B-DB39562F8612}" type="pres">
      <dgm:prSet presAssocID="{CCB6C2E1-5886-4DB6-9DDF-9611D24F9AB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93D1406-6D07-4756-BE96-906946D6EBE6}" type="pres">
      <dgm:prSet presAssocID="{CCB6C2E1-5886-4DB6-9DDF-9611D24F9AB6}" presName="spacerB" presStyleCnt="0"/>
      <dgm:spPr/>
    </dgm:pt>
    <dgm:pt modelId="{296AF80C-91D7-41EE-85BD-1198E50C7890}" type="pres">
      <dgm:prSet presAssocID="{4DA52939-E630-4C36-A904-AF5EBBDE69B4}" presName="node" presStyleLbl="node1" presStyleIdx="1" presStyleCnt="4" custScaleX="2361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EA5753-8A7A-4479-8CF8-F4363FA155B9}" type="pres">
      <dgm:prSet presAssocID="{232D4157-3BAE-4121-B29B-C42A0701ECE6}" presName="spacerT" presStyleCnt="0"/>
      <dgm:spPr/>
    </dgm:pt>
    <dgm:pt modelId="{91D48C7A-329C-42FE-B190-9007D9390AD8}" type="pres">
      <dgm:prSet presAssocID="{232D4157-3BAE-4121-B29B-C42A0701ECE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B25285B-D625-4674-81FA-2CB776F42F02}" type="pres">
      <dgm:prSet presAssocID="{232D4157-3BAE-4121-B29B-C42A0701ECE6}" presName="spacerB" presStyleCnt="0"/>
      <dgm:spPr/>
    </dgm:pt>
    <dgm:pt modelId="{AE6D957E-31E2-457B-B615-FC2DB0A6CCD1}" type="pres">
      <dgm:prSet presAssocID="{2C487523-9A09-4C35-B0AB-C31616BDE13D}" presName="node" presStyleLbl="node1" presStyleIdx="2" presStyleCnt="4" custScaleX="2361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04D745-1E9A-4C7C-AC55-3ABE05099C30}" type="pres">
      <dgm:prSet presAssocID="{60B31506-47A6-4F44-8EB0-3CC774C1AB58}" presName="sibTransLast" presStyleLbl="sibTrans2D1" presStyleIdx="2" presStyleCnt="3"/>
      <dgm:spPr/>
      <dgm:t>
        <a:bodyPr/>
        <a:lstStyle/>
        <a:p>
          <a:endParaRPr lang="es-EC"/>
        </a:p>
      </dgm:t>
    </dgm:pt>
    <dgm:pt modelId="{021A7429-BC41-43C5-953F-78CB6EE886C4}" type="pres">
      <dgm:prSet presAssocID="{60B31506-47A6-4F44-8EB0-3CC774C1AB5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D38FDB58-D547-4501-8011-ED3C2BCDF579}" type="pres">
      <dgm:prSet presAssocID="{60B31506-47A6-4F44-8EB0-3CC774C1AB58}" presName="lastNode" presStyleLbl="node1" presStyleIdx="3" presStyleCnt="4" custScaleX="128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0EE6D9-D38F-46C4-81CE-6E13097CC486}" type="presOf" srcId="{232D4157-3BAE-4121-B29B-C42A0701ECE6}" destId="{91D48C7A-329C-42FE-B190-9007D9390AD8}" srcOrd="0" destOrd="0" presId="urn:microsoft.com/office/officeart/2005/8/layout/equation2"/>
    <dgm:cxn modelId="{22498843-9781-47E5-92BE-CF57F0E78213}" type="presOf" srcId="{DDA2DF22-31C9-4F51-8F4E-CDA3A2E163D2}" destId="{021A7429-BC41-43C5-953F-78CB6EE886C4}" srcOrd="1" destOrd="0" presId="urn:microsoft.com/office/officeart/2005/8/layout/equation2"/>
    <dgm:cxn modelId="{1DA7A911-023E-4284-8E31-E714B7F539BA}" srcId="{60B31506-47A6-4F44-8EB0-3CC774C1AB58}" destId="{2C487523-9A09-4C35-B0AB-C31616BDE13D}" srcOrd="2" destOrd="0" parTransId="{FE0DB15C-8162-43FD-ADC8-5DF1D644A08B}" sibTransId="{DDA2DF22-31C9-4F51-8F4E-CDA3A2E163D2}"/>
    <dgm:cxn modelId="{A86BB877-E3A3-4BB4-BEA5-191EE72F2CAF}" srcId="{60B31506-47A6-4F44-8EB0-3CC774C1AB58}" destId="{D9D7DA07-4FF5-4BFB-B297-CED89D985C47}" srcOrd="0" destOrd="0" parTransId="{8F16A55A-E46B-44CD-9FE3-23B00A123848}" sibTransId="{CCB6C2E1-5886-4DB6-9DDF-9611D24F9AB6}"/>
    <dgm:cxn modelId="{871E93BD-A8DC-4D1D-B97E-8ACDCA6A5729}" type="presOf" srcId="{60B31506-47A6-4F44-8EB0-3CC774C1AB58}" destId="{5BAF9121-F5E9-4163-926D-6BA13D525F27}" srcOrd="0" destOrd="0" presId="urn:microsoft.com/office/officeart/2005/8/layout/equation2"/>
    <dgm:cxn modelId="{B9174532-F0F8-44DF-AD3D-1B51CE4D9F7C}" type="presOf" srcId="{4DA52939-E630-4C36-A904-AF5EBBDE69B4}" destId="{296AF80C-91D7-41EE-85BD-1198E50C7890}" srcOrd="0" destOrd="0" presId="urn:microsoft.com/office/officeart/2005/8/layout/equation2"/>
    <dgm:cxn modelId="{A9F278F3-435E-4DE3-B566-124745B67188}" type="presOf" srcId="{D9D7DA07-4FF5-4BFB-B297-CED89D985C47}" destId="{DB152974-8812-4AF4-8242-729BD9E3ECC7}" srcOrd="0" destOrd="0" presId="urn:microsoft.com/office/officeart/2005/8/layout/equation2"/>
    <dgm:cxn modelId="{3B9709D4-73B3-475A-ACAE-405C200134D0}" srcId="{60B31506-47A6-4F44-8EB0-3CC774C1AB58}" destId="{798EC4AD-81F9-4A64-871D-269A9D2E2ECA}" srcOrd="3" destOrd="0" parTransId="{FBD7E6DA-D61B-4002-8C90-2F74DE687FD0}" sibTransId="{E2FE7AD0-E0BA-49C3-9D0F-969744287E63}"/>
    <dgm:cxn modelId="{2C16A9EB-DD17-46C3-A457-06715DD90590}" type="presOf" srcId="{CCB6C2E1-5886-4DB6-9DDF-9611D24F9AB6}" destId="{DC7B8926-FF20-4C7E-B53B-DB39562F8612}" srcOrd="0" destOrd="0" presId="urn:microsoft.com/office/officeart/2005/8/layout/equation2"/>
    <dgm:cxn modelId="{087CB1FA-68CF-41CF-9FB6-FC26A205380D}" type="presOf" srcId="{798EC4AD-81F9-4A64-871D-269A9D2E2ECA}" destId="{D38FDB58-D547-4501-8011-ED3C2BCDF579}" srcOrd="0" destOrd="0" presId="urn:microsoft.com/office/officeart/2005/8/layout/equation2"/>
    <dgm:cxn modelId="{0A37BF34-E727-4857-83EB-FF241D7AD607}" srcId="{60B31506-47A6-4F44-8EB0-3CC774C1AB58}" destId="{4DA52939-E630-4C36-A904-AF5EBBDE69B4}" srcOrd="1" destOrd="0" parTransId="{17072E52-80CD-4139-82D6-C20C6BBB6CF9}" sibTransId="{232D4157-3BAE-4121-B29B-C42A0701ECE6}"/>
    <dgm:cxn modelId="{B96A74CB-2DC3-4695-AF36-CAFF002D676B}" type="presOf" srcId="{2C487523-9A09-4C35-B0AB-C31616BDE13D}" destId="{AE6D957E-31E2-457B-B615-FC2DB0A6CCD1}" srcOrd="0" destOrd="0" presId="urn:microsoft.com/office/officeart/2005/8/layout/equation2"/>
    <dgm:cxn modelId="{2AD93A30-48B4-4E4C-80AA-1455E8B7E46A}" type="presOf" srcId="{DDA2DF22-31C9-4F51-8F4E-CDA3A2E163D2}" destId="{5304D745-1E9A-4C7C-AC55-3ABE05099C30}" srcOrd="0" destOrd="0" presId="urn:microsoft.com/office/officeart/2005/8/layout/equation2"/>
    <dgm:cxn modelId="{211328FB-2254-4C83-BF73-19AFBCB79C99}" type="presParOf" srcId="{5BAF9121-F5E9-4163-926D-6BA13D525F27}" destId="{88ACAF40-8AD1-4B58-A1E7-E24472D595C2}" srcOrd="0" destOrd="0" presId="urn:microsoft.com/office/officeart/2005/8/layout/equation2"/>
    <dgm:cxn modelId="{78F6EF33-90E4-4D61-87EE-75D9CF65D319}" type="presParOf" srcId="{88ACAF40-8AD1-4B58-A1E7-E24472D595C2}" destId="{DB152974-8812-4AF4-8242-729BD9E3ECC7}" srcOrd="0" destOrd="0" presId="urn:microsoft.com/office/officeart/2005/8/layout/equation2"/>
    <dgm:cxn modelId="{8A42BCAA-865E-45EE-8733-382BAB30DB89}" type="presParOf" srcId="{88ACAF40-8AD1-4B58-A1E7-E24472D595C2}" destId="{4321A755-A282-4278-9790-2423CA19C4C1}" srcOrd="1" destOrd="0" presId="urn:microsoft.com/office/officeart/2005/8/layout/equation2"/>
    <dgm:cxn modelId="{D62ACCB1-64B3-4191-91B5-CBB47FFCA549}" type="presParOf" srcId="{88ACAF40-8AD1-4B58-A1E7-E24472D595C2}" destId="{DC7B8926-FF20-4C7E-B53B-DB39562F8612}" srcOrd="2" destOrd="0" presId="urn:microsoft.com/office/officeart/2005/8/layout/equation2"/>
    <dgm:cxn modelId="{3A489663-F7AA-4208-BC5E-60EBA21E1183}" type="presParOf" srcId="{88ACAF40-8AD1-4B58-A1E7-E24472D595C2}" destId="{093D1406-6D07-4756-BE96-906946D6EBE6}" srcOrd="3" destOrd="0" presId="urn:microsoft.com/office/officeart/2005/8/layout/equation2"/>
    <dgm:cxn modelId="{52AF61E4-8401-4DBD-BA9E-403E26AA19AD}" type="presParOf" srcId="{88ACAF40-8AD1-4B58-A1E7-E24472D595C2}" destId="{296AF80C-91D7-41EE-85BD-1198E50C7890}" srcOrd="4" destOrd="0" presId="urn:microsoft.com/office/officeart/2005/8/layout/equation2"/>
    <dgm:cxn modelId="{A773672B-B240-4B43-9B11-3A5E5EB3C048}" type="presParOf" srcId="{88ACAF40-8AD1-4B58-A1E7-E24472D595C2}" destId="{99EA5753-8A7A-4479-8CF8-F4363FA155B9}" srcOrd="5" destOrd="0" presId="urn:microsoft.com/office/officeart/2005/8/layout/equation2"/>
    <dgm:cxn modelId="{B7353201-6DF6-4995-AE12-C7F2C6937981}" type="presParOf" srcId="{88ACAF40-8AD1-4B58-A1E7-E24472D595C2}" destId="{91D48C7A-329C-42FE-B190-9007D9390AD8}" srcOrd="6" destOrd="0" presId="urn:microsoft.com/office/officeart/2005/8/layout/equation2"/>
    <dgm:cxn modelId="{FABA5FE3-4E12-4736-BCA3-3655FA7202B7}" type="presParOf" srcId="{88ACAF40-8AD1-4B58-A1E7-E24472D595C2}" destId="{3B25285B-D625-4674-81FA-2CB776F42F02}" srcOrd="7" destOrd="0" presId="urn:microsoft.com/office/officeart/2005/8/layout/equation2"/>
    <dgm:cxn modelId="{5D9991A0-00BE-4186-ADFC-E4D2BACC4D68}" type="presParOf" srcId="{88ACAF40-8AD1-4B58-A1E7-E24472D595C2}" destId="{AE6D957E-31E2-457B-B615-FC2DB0A6CCD1}" srcOrd="8" destOrd="0" presId="urn:microsoft.com/office/officeart/2005/8/layout/equation2"/>
    <dgm:cxn modelId="{7664C56F-5D26-4A50-ABAE-99E03731C80F}" type="presParOf" srcId="{5BAF9121-F5E9-4163-926D-6BA13D525F27}" destId="{5304D745-1E9A-4C7C-AC55-3ABE05099C30}" srcOrd="1" destOrd="0" presId="urn:microsoft.com/office/officeart/2005/8/layout/equation2"/>
    <dgm:cxn modelId="{C668C92E-7DD9-4845-902C-96AB2E3FB750}" type="presParOf" srcId="{5304D745-1E9A-4C7C-AC55-3ABE05099C30}" destId="{021A7429-BC41-43C5-953F-78CB6EE886C4}" srcOrd="0" destOrd="0" presId="urn:microsoft.com/office/officeart/2005/8/layout/equation2"/>
    <dgm:cxn modelId="{0C2C5E6C-B020-4C9B-8B30-1DFFC7FEF131}" type="presParOf" srcId="{5BAF9121-F5E9-4163-926D-6BA13D525F27}" destId="{D38FDB58-D547-4501-8011-ED3C2BCDF57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824D2-8C77-472D-B8AB-CC85D2B39ED2}" type="doc">
      <dgm:prSet loTypeId="urn:microsoft.com/office/officeart/2005/8/layout/process2" loCatId="process" qsTypeId="urn:microsoft.com/office/officeart/2005/8/quickstyle/simple3" qsCatId="simple" csTypeId="urn:microsoft.com/office/officeart/2005/8/colors/accent1_3" csCatId="accent1" phldr="1"/>
      <dgm:spPr/>
    </dgm:pt>
    <dgm:pt modelId="{7707A845-EECF-47F0-A90B-8A7ECAB5EEA8}">
      <dgm:prSet phldrT="[Texto]" custT="1"/>
      <dgm:spPr/>
      <dgm:t>
        <a:bodyPr/>
        <a:lstStyle/>
        <a:p>
          <a:r>
            <a:rPr lang="es-EC" sz="2000" dirty="0" smtClean="0"/>
            <a:t>Un Proveedor MPD</a:t>
          </a:r>
          <a:endParaRPr lang="es-EC" sz="2000" dirty="0"/>
        </a:p>
      </dgm:t>
    </dgm:pt>
    <dgm:pt modelId="{D1009A9D-78DC-4154-8DFD-BC001DCBC1BE}" type="parTrans" cxnId="{36AB2590-2B6A-4BE3-A599-C599506FA4B7}">
      <dgm:prSet/>
      <dgm:spPr/>
      <dgm:t>
        <a:bodyPr/>
        <a:lstStyle/>
        <a:p>
          <a:endParaRPr lang="es-EC" sz="1600"/>
        </a:p>
      </dgm:t>
    </dgm:pt>
    <dgm:pt modelId="{E5A225D5-0680-4D8A-A6D7-B2D5EAA3B000}" type="sibTrans" cxnId="{36AB2590-2B6A-4BE3-A599-C599506FA4B7}">
      <dgm:prSet custT="1"/>
      <dgm:spPr/>
      <dgm:t>
        <a:bodyPr/>
        <a:lstStyle/>
        <a:p>
          <a:endParaRPr lang="es-EC" sz="1600"/>
        </a:p>
      </dgm:t>
    </dgm:pt>
    <dgm:pt modelId="{B132D231-6E9C-4D23-8CB4-5102379048D4}">
      <dgm:prSet phldrT="[Texto]" custT="1"/>
      <dgm:spPr/>
      <dgm:t>
        <a:bodyPr/>
        <a:lstStyle/>
        <a:p>
          <a:r>
            <a:rPr lang="es-EC" sz="2000" dirty="0" smtClean="0"/>
            <a:t>18 años</a:t>
          </a:r>
          <a:endParaRPr lang="es-EC" sz="2000" dirty="0"/>
        </a:p>
      </dgm:t>
    </dgm:pt>
    <dgm:pt modelId="{34875642-9CFF-4801-B552-C1F01E36ED0F}" type="parTrans" cxnId="{04AFC037-2445-463D-9E95-2F0CF250973D}">
      <dgm:prSet/>
      <dgm:spPr/>
      <dgm:t>
        <a:bodyPr/>
        <a:lstStyle/>
        <a:p>
          <a:endParaRPr lang="es-EC" sz="1600"/>
        </a:p>
      </dgm:t>
    </dgm:pt>
    <dgm:pt modelId="{A4021349-E948-482B-9EAF-8D98965982F7}" type="sibTrans" cxnId="{04AFC037-2445-463D-9E95-2F0CF250973D}">
      <dgm:prSet custT="1"/>
      <dgm:spPr/>
      <dgm:t>
        <a:bodyPr/>
        <a:lstStyle/>
        <a:p>
          <a:endParaRPr lang="es-EC" sz="1600"/>
        </a:p>
      </dgm:t>
    </dgm:pt>
    <dgm:pt modelId="{963B9D99-10F8-4FB2-BFC7-B6216E5B6AF3}">
      <dgm:prSet phldrT="[Texto]" custT="1"/>
      <dgm:spPr/>
      <dgm:t>
        <a:bodyPr/>
        <a:lstStyle/>
        <a:p>
          <a:r>
            <a:rPr lang="es-EC" sz="2000" dirty="0" smtClean="0"/>
            <a:t>Comerciante Intermediario</a:t>
          </a:r>
          <a:endParaRPr lang="es-EC" sz="2000" dirty="0"/>
        </a:p>
      </dgm:t>
    </dgm:pt>
    <dgm:pt modelId="{E021A9F3-490E-4593-9C04-6D0D6A5E573B}" type="parTrans" cxnId="{0FB2D349-FF6B-4E82-9A02-FBC309EBDE7E}">
      <dgm:prSet/>
      <dgm:spPr/>
      <dgm:t>
        <a:bodyPr/>
        <a:lstStyle/>
        <a:p>
          <a:endParaRPr lang="es-EC" sz="1600"/>
        </a:p>
      </dgm:t>
    </dgm:pt>
    <dgm:pt modelId="{89B365FA-67E8-411B-BEFD-EFCBA944D4CE}" type="sibTrans" cxnId="{0FB2D349-FF6B-4E82-9A02-FBC309EBDE7E}">
      <dgm:prSet/>
      <dgm:spPr/>
      <dgm:t>
        <a:bodyPr/>
        <a:lstStyle/>
        <a:p>
          <a:endParaRPr lang="es-EC" sz="1600"/>
        </a:p>
      </dgm:t>
    </dgm:pt>
    <dgm:pt modelId="{96037C48-53DD-444E-9C19-C4B104716B0E}" type="pres">
      <dgm:prSet presAssocID="{42A824D2-8C77-472D-B8AB-CC85D2B39ED2}" presName="linearFlow" presStyleCnt="0">
        <dgm:presLayoutVars>
          <dgm:resizeHandles val="exact"/>
        </dgm:presLayoutVars>
      </dgm:prSet>
      <dgm:spPr/>
    </dgm:pt>
    <dgm:pt modelId="{12A727A2-28B1-4E2B-ACD8-745A3004196B}" type="pres">
      <dgm:prSet presAssocID="{7707A845-EECF-47F0-A90B-8A7ECAB5EE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5514F-B45F-400A-A943-DA6EDC094E27}" type="pres">
      <dgm:prSet presAssocID="{E5A225D5-0680-4D8A-A6D7-B2D5EAA3B00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3C39C12-A31D-48DA-9312-1601C2DEA5A5}" type="pres">
      <dgm:prSet presAssocID="{E5A225D5-0680-4D8A-A6D7-B2D5EAA3B00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E096F11-219B-4580-A477-F7A522298519}" type="pres">
      <dgm:prSet presAssocID="{B132D231-6E9C-4D23-8CB4-5102379048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DA78D-3046-4D49-B739-C5BFD3BC8733}" type="pres">
      <dgm:prSet presAssocID="{A4021349-E948-482B-9EAF-8D98965982F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A63B6DD-56F5-4254-973B-94BEC828319B}" type="pres">
      <dgm:prSet presAssocID="{A4021349-E948-482B-9EAF-8D98965982F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97A55B0A-48E4-45CD-AD08-C0CC72ED229D}" type="pres">
      <dgm:prSet presAssocID="{963B9D99-10F8-4FB2-BFC7-B6216E5B6A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306F94-F551-4956-BA3E-B1A522318395}" type="presOf" srcId="{B132D231-6E9C-4D23-8CB4-5102379048D4}" destId="{CE096F11-219B-4580-A477-F7A522298519}" srcOrd="0" destOrd="0" presId="urn:microsoft.com/office/officeart/2005/8/layout/process2"/>
    <dgm:cxn modelId="{AEC7ABB3-1C17-4F1F-B8F1-7FE00B7EE8C4}" type="presOf" srcId="{963B9D99-10F8-4FB2-BFC7-B6216E5B6AF3}" destId="{97A55B0A-48E4-45CD-AD08-C0CC72ED229D}" srcOrd="0" destOrd="0" presId="urn:microsoft.com/office/officeart/2005/8/layout/process2"/>
    <dgm:cxn modelId="{37529366-786F-4F94-80D8-81ED29E5C698}" type="presOf" srcId="{E5A225D5-0680-4D8A-A6D7-B2D5EAA3B000}" destId="{03C39C12-A31D-48DA-9312-1601C2DEA5A5}" srcOrd="1" destOrd="0" presId="urn:microsoft.com/office/officeart/2005/8/layout/process2"/>
    <dgm:cxn modelId="{36AB2590-2B6A-4BE3-A599-C599506FA4B7}" srcId="{42A824D2-8C77-472D-B8AB-CC85D2B39ED2}" destId="{7707A845-EECF-47F0-A90B-8A7ECAB5EEA8}" srcOrd="0" destOrd="0" parTransId="{D1009A9D-78DC-4154-8DFD-BC001DCBC1BE}" sibTransId="{E5A225D5-0680-4D8A-A6D7-B2D5EAA3B000}"/>
    <dgm:cxn modelId="{F1A5AA29-6053-4307-860A-C0968AF4A650}" type="presOf" srcId="{A4021349-E948-482B-9EAF-8D98965982F7}" destId="{7DDDA78D-3046-4D49-B739-C5BFD3BC8733}" srcOrd="0" destOrd="0" presId="urn:microsoft.com/office/officeart/2005/8/layout/process2"/>
    <dgm:cxn modelId="{B35EB83B-6498-4B3E-95FF-F5DC37955FB2}" type="presOf" srcId="{E5A225D5-0680-4D8A-A6D7-B2D5EAA3B000}" destId="{E555514F-B45F-400A-A943-DA6EDC094E27}" srcOrd="0" destOrd="0" presId="urn:microsoft.com/office/officeart/2005/8/layout/process2"/>
    <dgm:cxn modelId="{923CE9D4-8461-4E7C-9110-E07872520D1C}" type="presOf" srcId="{42A824D2-8C77-472D-B8AB-CC85D2B39ED2}" destId="{96037C48-53DD-444E-9C19-C4B104716B0E}" srcOrd="0" destOrd="0" presId="urn:microsoft.com/office/officeart/2005/8/layout/process2"/>
    <dgm:cxn modelId="{04AFC037-2445-463D-9E95-2F0CF250973D}" srcId="{42A824D2-8C77-472D-B8AB-CC85D2B39ED2}" destId="{B132D231-6E9C-4D23-8CB4-5102379048D4}" srcOrd="1" destOrd="0" parTransId="{34875642-9CFF-4801-B552-C1F01E36ED0F}" sibTransId="{A4021349-E948-482B-9EAF-8D98965982F7}"/>
    <dgm:cxn modelId="{6AD7D747-270B-4ECA-A741-687B80DC1E82}" type="presOf" srcId="{7707A845-EECF-47F0-A90B-8A7ECAB5EEA8}" destId="{12A727A2-28B1-4E2B-ACD8-745A3004196B}" srcOrd="0" destOrd="0" presId="urn:microsoft.com/office/officeart/2005/8/layout/process2"/>
    <dgm:cxn modelId="{655E9EE5-2F87-41D9-9035-9EF9530201FA}" type="presOf" srcId="{A4021349-E948-482B-9EAF-8D98965982F7}" destId="{5A63B6DD-56F5-4254-973B-94BEC828319B}" srcOrd="1" destOrd="0" presId="urn:microsoft.com/office/officeart/2005/8/layout/process2"/>
    <dgm:cxn modelId="{0FB2D349-FF6B-4E82-9A02-FBC309EBDE7E}" srcId="{42A824D2-8C77-472D-B8AB-CC85D2B39ED2}" destId="{963B9D99-10F8-4FB2-BFC7-B6216E5B6AF3}" srcOrd="2" destOrd="0" parTransId="{E021A9F3-490E-4593-9C04-6D0D6A5E573B}" sibTransId="{89B365FA-67E8-411B-BEFD-EFCBA944D4CE}"/>
    <dgm:cxn modelId="{E3E88E00-C4B9-4057-B0C8-F39591E63EC7}" type="presParOf" srcId="{96037C48-53DD-444E-9C19-C4B104716B0E}" destId="{12A727A2-28B1-4E2B-ACD8-745A3004196B}" srcOrd="0" destOrd="0" presId="urn:microsoft.com/office/officeart/2005/8/layout/process2"/>
    <dgm:cxn modelId="{05E8C08D-FA10-41ED-9C6B-F85F48BC297B}" type="presParOf" srcId="{96037C48-53DD-444E-9C19-C4B104716B0E}" destId="{E555514F-B45F-400A-A943-DA6EDC094E27}" srcOrd="1" destOrd="0" presId="urn:microsoft.com/office/officeart/2005/8/layout/process2"/>
    <dgm:cxn modelId="{E5230395-EAD7-4B6E-B176-FF5B065CBD96}" type="presParOf" srcId="{E555514F-B45F-400A-A943-DA6EDC094E27}" destId="{03C39C12-A31D-48DA-9312-1601C2DEA5A5}" srcOrd="0" destOrd="0" presId="urn:microsoft.com/office/officeart/2005/8/layout/process2"/>
    <dgm:cxn modelId="{8E87ED9C-C5E5-4125-9C99-6F534D543D60}" type="presParOf" srcId="{96037C48-53DD-444E-9C19-C4B104716B0E}" destId="{CE096F11-219B-4580-A477-F7A522298519}" srcOrd="2" destOrd="0" presId="urn:microsoft.com/office/officeart/2005/8/layout/process2"/>
    <dgm:cxn modelId="{9C9B2074-4F2D-4C56-B236-BD2B96ECF5A9}" type="presParOf" srcId="{96037C48-53DD-444E-9C19-C4B104716B0E}" destId="{7DDDA78D-3046-4D49-B739-C5BFD3BC8733}" srcOrd="3" destOrd="0" presId="urn:microsoft.com/office/officeart/2005/8/layout/process2"/>
    <dgm:cxn modelId="{5D169256-B65A-4C66-87B3-CE306A53925E}" type="presParOf" srcId="{7DDDA78D-3046-4D49-B739-C5BFD3BC8733}" destId="{5A63B6DD-56F5-4254-973B-94BEC828319B}" srcOrd="0" destOrd="0" presId="urn:microsoft.com/office/officeart/2005/8/layout/process2"/>
    <dgm:cxn modelId="{5A025B7F-A2BD-42E8-BC3C-5D5354A3AB67}" type="presParOf" srcId="{96037C48-53DD-444E-9C19-C4B104716B0E}" destId="{97A55B0A-48E4-45CD-AD08-C0CC72ED229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A824D2-8C77-472D-B8AB-CC85D2B39ED2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</dgm:pt>
    <dgm:pt modelId="{7707A845-EECF-47F0-A90B-8A7ECAB5EEA8}">
      <dgm:prSet phldrT="[Texto]" custT="1"/>
      <dgm:spPr/>
      <dgm:t>
        <a:bodyPr/>
        <a:lstStyle/>
        <a:p>
          <a:r>
            <a:rPr lang="es-EC" sz="2000" dirty="0" smtClean="0"/>
            <a:t>Proveedores</a:t>
          </a:r>
          <a:r>
            <a:rPr lang="es-EC" sz="2000" baseline="0" dirty="0" smtClean="0"/>
            <a:t> Directos</a:t>
          </a:r>
          <a:endParaRPr lang="es-EC" sz="2000" dirty="0"/>
        </a:p>
      </dgm:t>
    </dgm:pt>
    <dgm:pt modelId="{D1009A9D-78DC-4154-8DFD-BC001DCBC1BE}" type="parTrans" cxnId="{36AB2590-2B6A-4BE3-A599-C599506FA4B7}">
      <dgm:prSet/>
      <dgm:spPr/>
      <dgm:t>
        <a:bodyPr/>
        <a:lstStyle/>
        <a:p>
          <a:endParaRPr lang="es-EC" sz="1600"/>
        </a:p>
      </dgm:t>
    </dgm:pt>
    <dgm:pt modelId="{E5A225D5-0680-4D8A-A6D7-B2D5EAA3B000}" type="sibTrans" cxnId="{36AB2590-2B6A-4BE3-A599-C599506FA4B7}">
      <dgm:prSet custT="1"/>
      <dgm:spPr/>
      <dgm:t>
        <a:bodyPr/>
        <a:lstStyle/>
        <a:p>
          <a:endParaRPr lang="es-EC" sz="1600"/>
        </a:p>
      </dgm:t>
    </dgm:pt>
    <dgm:pt modelId="{B132D231-6E9C-4D23-8CB4-5102379048D4}">
      <dgm:prSet phldrT="[Texto]" custT="1"/>
      <dgm:spPr/>
      <dgm:t>
        <a:bodyPr/>
        <a:lstStyle/>
        <a:p>
          <a:r>
            <a:rPr lang="es-EC" sz="2000" dirty="0" smtClean="0"/>
            <a:t>Disminuir el riesgo de almacenamiento</a:t>
          </a:r>
          <a:endParaRPr lang="es-EC" sz="2000" dirty="0"/>
        </a:p>
      </dgm:t>
    </dgm:pt>
    <dgm:pt modelId="{34875642-9CFF-4801-B552-C1F01E36ED0F}" type="parTrans" cxnId="{04AFC037-2445-463D-9E95-2F0CF250973D}">
      <dgm:prSet/>
      <dgm:spPr/>
      <dgm:t>
        <a:bodyPr/>
        <a:lstStyle/>
        <a:p>
          <a:endParaRPr lang="es-EC" sz="1600"/>
        </a:p>
      </dgm:t>
    </dgm:pt>
    <dgm:pt modelId="{A4021349-E948-482B-9EAF-8D98965982F7}" type="sibTrans" cxnId="{04AFC037-2445-463D-9E95-2F0CF250973D}">
      <dgm:prSet custT="1"/>
      <dgm:spPr/>
      <dgm:t>
        <a:bodyPr/>
        <a:lstStyle/>
        <a:p>
          <a:endParaRPr lang="es-EC" sz="1600"/>
        </a:p>
      </dgm:t>
    </dgm:pt>
    <dgm:pt modelId="{963B9D99-10F8-4FB2-BFC7-B6216E5B6AF3}">
      <dgm:prSet phldrT="[Texto]" custT="1"/>
      <dgm:spPr/>
      <dgm:t>
        <a:bodyPr/>
        <a:lstStyle/>
        <a:p>
          <a:r>
            <a:rPr lang="es-EC" sz="2000" dirty="0" smtClean="0"/>
            <a:t>Disminuir la variación del precio en épocas festivas</a:t>
          </a:r>
          <a:endParaRPr lang="es-EC" sz="2000" dirty="0"/>
        </a:p>
      </dgm:t>
    </dgm:pt>
    <dgm:pt modelId="{E021A9F3-490E-4593-9C04-6D0D6A5E573B}" type="parTrans" cxnId="{0FB2D349-FF6B-4E82-9A02-FBC309EBDE7E}">
      <dgm:prSet/>
      <dgm:spPr/>
      <dgm:t>
        <a:bodyPr/>
        <a:lstStyle/>
        <a:p>
          <a:endParaRPr lang="es-EC" sz="1600"/>
        </a:p>
      </dgm:t>
    </dgm:pt>
    <dgm:pt modelId="{89B365FA-67E8-411B-BEFD-EFCBA944D4CE}" type="sibTrans" cxnId="{0FB2D349-FF6B-4E82-9A02-FBC309EBDE7E}">
      <dgm:prSet/>
      <dgm:spPr/>
      <dgm:t>
        <a:bodyPr/>
        <a:lstStyle/>
        <a:p>
          <a:endParaRPr lang="es-EC" sz="1600"/>
        </a:p>
      </dgm:t>
    </dgm:pt>
    <dgm:pt modelId="{96037C48-53DD-444E-9C19-C4B104716B0E}" type="pres">
      <dgm:prSet presAssocID="{42A824D2-8C77-472D-B8AB-CC85D2B39ED2}" presName="linearFlow" presStyleCnt="0">
        <dgm:presLayoutVars>
          <dgm:resizeHandles val="exact"/>
        </dgm:presLayoutVars>
      </dgm:prSet>
      <dgm:spPr/>
    </dgm:pt>
    <dgm:pt modelId="{12A727A2-28B1-4E2B-ACD8-745A3004196B}" type="pres">
      <dgm:prSet presAssocID="{7707A845-EECF-47F0-A90B-8A7ECAB5EE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5514F-B45F-400A-A943-DA6EDC094E27}" type="pres">
      <dgm:prSet presAssocID="{E5A225D5-0680-4D8A-A6D7-B2D5EAA3B00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3C39C12-A31D-48DA-9312-1601C2DEA5A5}" type="pres">
      <dgm:prSet presAssocID="{E5A225D5-0680-4D8A-A6D7-B2D5EAA3B00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E096F11-219B-4580-A477-F7A522298519}" type="pres">
      <dgm:prSet presAssocID="{B132D231-6E9C-4D23-8CB4-5102379048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DA78D-3046-4D49-B739-C5BFD3BC8733}" type="pres">
      <dgm:prSet presAssocID="{A4021349-E948-482B-9EAF-8D98965982F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A63B6DD-56F5-4254-973B-94BEC828319B}" type="pres">
      <dgm:prSet presAssocID="{A4021349-E948-482B-9EAF-8D98965982F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97A55B0A-48E4-45CD-AD08-C0CC72ED229D}" type="pres">
      <dgm:prSet presAssocID="{963B9D99-10F8-4FB2-BFC7-B6216E5B6A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4CBB56-DF0F-4374-AC19-FCE722DFEA05}" type="presOf" srcId="{42A824D2-8C77-472D-B8AB-CC85D2B39ED2}" destId="{96037C48-53DD-444E-9C19-C4B104716B0E}" srcOrd="0" destOrd="0" presId="urn:microsoft.com/office/officeart/2005/8/layout/process2"/>
    <dgm:cxn modelId="{AE168E25-D9BE-4146-B208-6F4A9035FFB1}" type="presOf" srcId="{E5A225D5-0680-4D8A-A6D7-B2D5EAA3B000}" destId="{03C39C12-A31D-48DA-9312-1601C2DEA5A5}" srcOrd="1" destOrd="0" presId="urn:microsoft.com/office/officeart/2005/8/layout/process2"/>
    <dgm:cxn modelId="{34F09994-594D-4B53-9562-8B546F24E074}" type="presOf" srcId="{963B9D99-10F8-4FB2-BFC7-B6216E5B6AF3}" destId="{97A55B0A-48E4-45CD-AD08-C0CC72ED229D}" srcOrd="0" destOrd="0" presId="urn:microsoft.com/office/officeart/2005/8/layout/process2"/>
    <dgm:cxn modelId="{36AB2590-2B6A-4BE3-A599-C599506FA4B7}" srcId="{42A824D2-8C77-472D-B8AB-CC85D2B39ED2}" destId="{7707A845-EECF-47F0-A90B-8A7ECAB5EEA8}" srcOrd="0" destOrd="0" parTransId="{D1009A9D-78DC-4154-8DFD-BC001DCBC1BE}" sibTransId="{E5A225D5-0680-4D8A-A6D7-B2D5EAA3B000}"/>
    <dgm:cxn modelId="{04AFC037-2445-463D-9E95-2F0CF250973D}" srcId="{42A824D2-8C77-472D-B8AB-CC85D2B39ED2}" destId="{B132D231-6E9C-4D23-8CB4-5102379048D4}" srcOrd="1" destOrd="0" parTransId="{34875642-9CFF-4801-B552-C1F01E36ED0F}" sibTransId="{A4021349-E948-482B-9EAF-8D98965982F7}"/>
    <dgm:cxn modelId="{B103D6F7-9480-41AE-80F7-1A2DF0317158}" type="presOf" srcId="{A4021349-E948-482B-9EAF-8D98965982F7}" destId="{5A63B6DD-56F5-4254-973B-94BEC828319B}" srcOrd="1" destOrd="0" presId="urn:microsoft.com/office/officeart/2005/8/layout/process2"/>
    <dgm:cxn modelId="{629C322F-0E40-4690-AB52-C08AB321B7EF}" type="presOf" srcId="{A4021349-E948-482B-9EAF-8D98965982F7}" destId="{7DDDA78D-3046-4D49-B739-C5BFD3BC8733}" srcOrd="0" destOrd="0" presId="urn:microsoft.com/office/officeart/2005/8/layout/process2"/>
    <dgm:cxn modelId="{9157EE38-6DC7-45B4-B24B-1D688487AE06}" type="presOf" srcId="{7707A845-EECF-47F0-A90B-8A7ECAB5EEA8}" destId="{12A727A2-28B1-4E2B-ACD8-745A3004196B}" srcOrd="0" destOrd="0" presId="urn:microsoft.com/office/officeart/2005/8/layout/process2"/>
    <dgm:cxn modelId="{5960ED87-0C93-42FF-ACF0-A84F0432D78C}" type="presOf" srcId="{B132D231-6E9C-4D23-8CB4-5102379048D4}" destId="{CE096F11-219B-4580-A477-F7A522298519}" srcOrd="0" destOrd="0" presId="urn:microsoft.com/office/officeart/2005/8/layout/process2"/>
    <dgm:cxn modelId="{0FB2D349-FF6B-4E82-9A02-FBC309EBDE7E}" srcId="{42A824D2-8C77-472D-B8AB-CC85D2B39ED2}" destId="{963B9D99-10F8-4FB2-BFC7-B6216E5B6AF3}" srcOrd="2" destOrd="0" parTransId="{E021A9F3-490E-4593-9C04-6D0D6A5E573B}" sibTransId="{89B365FA-67E8-411B-BEFD-EFCBA944D4CE}"/>
    <dgm:cxn modelId="{4D8F2C2B-C566-487B-BCC4-CBE2BFECE28B}" type="presOf" srcId="{E5A225D5-0680-4D8A-A6D7-B2D5EAA3B000}" destId="{E555514F-B45F-400A-A943-DA6EDC094E27}" srcOrd="0" destOrd="0" presId="urn:microsoft.com/office/officeart/2005/8/layout/process2"/>
    <dgm:cxn modelId="{FE19F53D-50A2-41D7-ADD4-6B783E541D53}" type="presParOf" srcId="{96037C48-53DD-444E-9C19-C4B104716B0E}" destId="{12A727A2-28B1-4E2B-ACD8-745A3004196B}" srcOrd="0" destOrd="0" presId="urn:microsoft.com/office/officeart/2005/8/layout/process2"/>
    <dgm:cxn modelId="{96F36E80-64DC-43D8-B386-36AC4E7D9160}" type="presParOf" srcId="{96037C48-53DD-444E-9C19-C4B104716B0E}" destId="{E555514F-B45F-400A-A943-DA6EDC094E27}" srcOrd="1" destOrd="0" presId="urn:microsoft.com/office/officeart/2005/8/layout/process2"/>
    <dgm:cxn modelId="{67E91C8D-E3A2-4767-BC00-DDA886DD6F20}" type="presParOf" srcId="{E555514F-B45F-400A-A943-DA6EDC094E27}" destId="{03C39C12-A31D-48DA-9312-1601C2DEA5A5}" srcOrd="0" destOrd="0" presId="urn:microsoft.com/office/officeart/2005/8/layout/process2"/>
    <dgm:cxn modelId="{53407513-3D81-4390-871D-41EB11776D90}" type="presParOf" srcId="{96037C48-53DD-444E-9C19-C4B104716B0E}" destId="{CE096F11-219B-4580-A477-F7A522298519}" srcOrd="2" destOrd="0" presId="urn:microsoft.com/office/officeart/2005/8/layout/process2"/>
    <dgm:cxn modelId="{BDCBE6B7-7101-4BCE-8672-35D6E82E2E17}" type="presParOf" srcId="{96037C48-53DD-444E-9C19-C4B104716B0E}" destId="{7DDDA78D-3046-4D49-B739-C5BFD3BC8733}" srcOrd="3" destOrd="0" presId="urn:microsoft.com/office/officeart/2005/8/layout/process2"/>
    <dgm:cxn modelId="{B27A5AAE-4621-4450-8EAD-AF92D2491777}" type="presParOf" srcId="{7DDDA78D-3046-4D49-B739-C5BFD3BC8733}" destId="{5A63B6DD-56F5-4254-973B-94BEC828319B}" srcOrd="0" destOrd="0" presId="urn:microsoft.com/office/officeart/2005/8/layout/process2"/>
    <dgm:cxn modelId="{E7F46808-1AB3-4302-8321-B351EA501EF3}" type="presParOf" srcId="{96037C48-53DD-444E-9C19-C4B104716B0E}" destId="{97A55B0A-48E4-45CD-AD08-C0CC72ED229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A19A2A-CA9D-41A3-AC35-8B55F8A7FBD7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1380EDC4-5890-4A7E-BC55-BAF59A730C48}">
      <dgm:prSet phldrT="[Texto]" custT="1"/>
      <dgm:spPr>
        <a:solidFill>
          <a:srgbClr val="66FF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Reinventar</a:t>
          </a:r>
          <a:endParaRPr lang="es-EC" sz="1400" dirty="0">
            <a:solidFill>
              <a:schemeClr val="tx1"/>
            </a:solidFill>
          </a:endParaRPr>
        </a:p>
      </dgm:t>
    </dgm:pt>
    <dgm:pt modelId="{7F859371-919A-47B6-A3A8-2BCF09AED459}" type="parTrans" cxnId="{C80C7825-D826-41B6-A933-69E21E3216D5}">
      <dgm:prSet/>
      <dgm:spPr/>
      <dgm:t>
        <a:bodyPr/>
        <a:lstStyle/>
        <a:p>
          <a:endParaRPr lang="es-EC"/>
        </a:p>
      </dgm:t>
    </dgm:pt>
    <dgm:pt modelId="{5C210065-0CD2-4146-8005-0C9774FF0575}" type="sibTrans" cxnId="{C80C7825-D826-41B6-A933-69E21E3216D5}">
      <dgm:prSet/>
      <dgm:spPr/>
      <dgm:t>
        <a:bodyPr/>
        <a:lstStyle/>
        <a:p>
          <a:endParaRPr lang="es-EC"/>
        </a:p>
      </dgm:t>
    </dgm:pt>
    <dgm:pt modelId="{309C4285-AD28-4530-8683-68C35E8748DC}">
      <dgm:prSet phldrT="[Texto]" custT="1"/>
      <dgm:spPr>
        <a:solidFill>
          <a:srgbClr val="AF8399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Remodelar</a:t>
          </a:r>
          <a:endParaRPr lang="es-EC" sz="1400" dirty="0">
            <a:solidFill>
              <a:schemeClr val="tx1"/>
            </a:solidFill>
          </a:endParaRPr>
        </a:p>
      </dgm:t>
    </dgm:pt>
    <dgm:pt modelId="{EAEB07BB-5C65-4409-9A9B-7C422759EEF1}" type="parTrans" cxnId="{33B8C044-D041-40FD-8AE5-2AF9B986E865}">
      <dgm:prSet/>
      <dgm:spPr/>
      <dgm:t>
        <a:bodyPr/>
        <a:lstStyle/>
        <a:p>
          <a:endParaRPr lang="es-EC"/>
        </a:p>
      </dgm:t>
    </dgm:pt>
    <dgm:pt modelId="{7F7A5ACB-8F49-428A-8FBB-70D504EA6EC5}" type="sibTrans" cxnId="{33B8C044-D041-40FD-8AE5-2AF9B986E865}">
      <dgm:prSet/>
      <dgm:spPr/>
      <dgm:t>
        <a:bodyPr/>
        <a:lstStyle/>
        <a:p>
          <a:endParaRPr lang="es-EC"/>
        </a:p>
      </dgm:t>
    </dgm:pt>
    <dgm:pt modelId="{6CD2CAEA-39AA-4670-9F4F-A9EE743A9874}">
      <dgm:prSet phldrT="[Texto]" custT="1"/>
      <dgm:spPr/>
      <dgm:t>
        <a:bodyPr/>
        <a:lstStyle/>
        <a:p>
          <a:r>
            <a:rPr lang="es-EC" sz="1800" dirty="0" smtClean="0"/>
            <a:t>ÉXITO EN LA EMPRESA</a:t>
          </a:r>
          <a:endParaRPr lang="es-EC" sz="1800" dirty="0"/>
        </a:p>
      </dgm:t>
    </dgm:pt>
    <dgm:pt modelId="{434B4780-E9BC-4EE5-8655-32B7966DBF92}" type="parTrans" cxnId="{7CD28082-B65C-4B6E-AC1B-0C7963AF2F57}">
      <dgm:prSet/>
      <dgm:spPr/>
      <dgm:t>
        <a:bodyPr/>
        <a:lstStyle/>
        <a:p>
          <a:endParaRPr lang="es-EC"/>
        </a:p>
      </dgm:t>
    </dgm:pt>
    <dgm:pt modelId="{8FD6772C-D449-41F4-A82A-830C704D7663}" type="sibTrans" cxnId="{7CD28082-B65C-4B6E-AC1B-0C7963AF2F57}">
      <dgm:prSet/>
      <dgm:spPr/>
      <dgm:t>
        <a:bodyPr/>
        <a:lstStyle/>
        <a:p>
          <a:endParaRPr lang="es-EC"/>
        </a:p>
      </dgm:t>
    </dgm:pt>
    <dgm:pt modelId="{2B2B5856-4A93-4EEE-964B-2510EA539E5F}">
      <dgm:prSet custT="1"/>
      <dgm:spPr>
        <a:solidFill>
          <a:srgbClr val="00B050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Innovar</a:t>
          </a:r>
          <a:endParaRPr lang="es-EC" sz="1400" dirty="0">
            <a:solidFill>
              <a:schemeClr val="tx1"/>
            </a:solidFill>
          </a:endParaRPr>
        </a:p>
      </dgm:t>
    </dgm:pt>
    <dgm:pt modelId="{D6329871-C07F-4AC5-9993-0A935C701012}" type="parTrans" cxnId="{7E3522B9-C3BB-442D-9C19-295313F7AE5C}">
      <dgm:prSet/>
      <dgm:spPr/>
      <dgm:t>
        <a:bodyPr/>
        <a:lstStyle/>
        <a:p>
          <a:endParaRPr lang="es-EC"/>
        </a:p>
      </dgm:t>
    </dgm:pt>
    <dgm:pt modelId="{D345A7E8-C805-49EC-9D2A-9F7BBB2AA1C4}" type="sibTrans" cxnId="{7E3522B9-C3BB-442D-9C19-295313F7AE5C}">
      <dgm:prSet/>
      <dgm:spPr/>
      <dgm:t>
        <a:bodyPr/>
        <a:lstStyle/>
        <a:p>
          <a:endParaRPr lang="es-EC"/>
        </a:p>
      </dgm:t>
    </dgm:pt>
    <dgm:pt modelId="{1BEE9D57-3703-4F30-B381-1BD88BF80731}" type="pres">
      <dgm:prSet presAssocID="{26A19A2A-CA9D-41A3-AC35-8B55F8A7FBD7}" presName="linearFlow" presStyleCnt="0">
        <dgm:presLayoutVars>
          <dgm:dir/>
          <dgm:resizeHandles val="exact"/>
        </dgm:presLayoutVars>
      </dgm:prSet>
      <dgm:spPr/>
    </dgm:pt>
    <dgm:pt modelId="{B391650B-D395-4EAF-A4A3-7732DCF6308F}" type="pres">
      <dgm:prSet presAssocID="{1380EDC4-5890-4A7E-BC55-BAF59A730C48}" presName="node" presStyleLbl="node1" presStyleIdx="0" presStyleCnt="4" custScaleX="203510" custScaleY="217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48B5BC-3C50-4738-A50C-441126001EF9}" type="pres">
      <dgm:prSet presAssocID="{5C210065-0CD2-4146-8005-0C9774FF0575}" presName="spacerL" presStyleCnt="0"/>
      <dgm:spPr/>
    </dgm:pt>
    <dgm:pt modelId="{6DD87D69-0C9E-4172-A44F-D0643305993B}" type="pres">
      <dgm:prSet presAssocID="{5C210065-0CD2-4146-8005-0C9774FF057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268D79B1-5F71-4683-A481-59A2E2C67DA8}" type="pres">
      <dgm:prSet presAssocID="{5C210065-0CD2-4146-8005-0C9774FF0575}" presName="spacerR" presStyleCnt="0"/>
      <dgm:spPr/>
    </dgm:pt>
    <dgm:pt modelId="{F713D84F-1889-452C-BCAA-7DF53578B596}" type="pres">
      <dgm:prSet presAssocID="{2B2B5856-4A93-4EEE-964B-2510EA539E5F}" presName="node" presStyleLbl="node1" presStyleIdx="1" presStyleCnt="4" custScaleX="203510" custScaleY="217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3363A1-8A20-4FB2-8710-299E8F1567DE}" type="pres">
      <dgm:prSet presAssocID="{D345A7E8-C805-49EC-9D2A-9F7BBB2AA1C4}" presName="spacerL" presStyleCnt="0"/>
      <dgm:spPr/>
    </dgm:pt>
    <dgm:pt modelId="{C256A172-C824-4EEE-8F0B-16DC09F9D55C}" type="pres">
      <dgm:prSet presAssocID="{D345A7E8-C805-49EC-9D2A-9F7BBB2AA1C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0431616A-8EDB-4132-907D-E9E3ABAD8E2D}" type="pres">
      <dgm:prSet presAssocID="{D345A7E8-C805-49EC-9D2A-9F7BBB2AA1C4}" presName="spacerR" presStyleCnt="0"/>
      <dgm:spPr/>
    </dgm:pt>
    <dgm:pt modelId="{1632CE8D-8008-44B9-8353-03765E3E96D6}" type="pres">
      <dgm:prSet presAssocID="{309C4285-AD28-4530-8683-68C35E8748DC}" presName="node" presStyleLbl="node1" presStyleIdx="2" presStyleCnt="4" custScaleX="203510" custScaleY="217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475B9-D42B-47F8-81A6-5E1DE4AB8F69}" type="pres">
      <dgm:prSet presAssocID="{7F7A5ACB-8F49-428A-8FBB-70D504EA6EC5}" presName="spacerL" presStyleCnt="0"/>
      <dgm:spPr/>
    </dgm:pt>
    <dgm:pt modelId="{DFC174D7-275E-4462-924E-E9785E96BEF9}" type="pres">
      <dgm:prSet presAssocID="{7F7A5ACB-8F49-428A-8FBB-70D504EA6EC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BADB7AF-77CF-4D63-BB9B-EB9E87186E52}" type="pres">
      <dgm:prSet presAssocID="{7F7A5ACB-8F49-428A-8FBB-70D504EA6EC5}" presName="spacerR" presStyleCnt="0"/>
      <dgm:spPr/>
    </dgm:pt>
    <dgm:pt modelId="{97915D6E-AAEE-4197-96E1-C254A4C99895}" type="pres">
      <dgm:prSet presAssocID="{6CD2CAEA-39AA-4670-9F4F-A9EE743A9874}" presName="node" presStyleLbl="node1" presStyleIdx="3" presStyleCnt="4" custScaleX="266835" custScaleY="217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B8C044-D041-40FD-8AE5-2AF9B986E865}" srcId="{26A19A2A-CA9D-41A3-AC35-8B55F8A7FBD7}" destId="{309C4285-AD28-4530-8683-68C35E8748DC}" srcOrd="2" destOrd="0" parTransId="{EAEB07BB-5C65-4409-9A9B-7C422759EEF1}" sibTransId="{7F7A5ACB-8F49-428A-8FBB-70D504EA6EC5}"/>
    <dgm:cxn modelId="{7E3522B9-C3BB-442D-9C19-295313F7AE5C}" srcId="{26A19A2A-CA9D-41A3-AC35-8B55F8A7FBD7}" destId="{2B2B5856-4A93-4EEE-964B-2510EA539E5F}" srcOrd="1" destOrd="0" parTransId="{D6329871-C07F-4AC5-9993-0A935C701012}" sibTransId="{D345A7E8-C805-49EC-9D2A-9F7BBB2AA1C4}"/>
    <dgm:cxn modelId="{FD964174-2716-4F47-AF52-8C82ECCC94ED}" type="presOf" srcId="{6CD2CAEA-39AA-4670-9F4F-A9EE743A9874}" destId="{97915D6E-AAEE-4197-96E1-C254A4C99895}" srcOrd="0" destOrd="0" presId="urn:microsoft.com/office/officeart/2005/8/layout/equation1"/>
    <dgm:cxn modelId="{C6115E1C-2552-4FCF-9964-42DAC302D5F2}" type="presOf" srcId="{309C4285-AD28-4530-8683-68C35E8748DC}" destId="{1632CE8D-8008-44B9-8353-03765E3E96D6}" srcOrd="0" destOrd="0" presId="urn:microsoft.com/office/officeart/2005/8/layout/equation1"/>
    <dgm:cxn modelId="{C80C7825-D826-41B6-A933-69E21E3216D5}" srcId="{26A19A2A-CA9D-41A3-AC35-8B55F8A7FBD7}" destId="{1380EDC4-5890-4A7E-BC55-BAF59A730C48}" srcOrd="0" destOrd="0" parTransId="{7F859371-919A-47B6-A3A8-2BCF09AED459}" sibTransId="{5C210065-0CD2-4146-8005-0C9774FF0575}"/>
    <dgm:cxn modelId="{4052F617-B6ED-4D4F-BC81-E4CC1DAD8CB9}" type="presOf" srcId="{26A19A2A-CA9D-41A3-AC35-8B55F8A7FBD7}" destId="{1BEE9D57-3703-4F30-B381-1BD88BF80731}" srcOrd="0" destOrd="0" presId="urn:microsoft.com/office/officeart/2005/8/layout/equation1"/>
    <dgm:cxn modelId="{CF9F2437-88CB-4F22-B54A-683CC5677E4A}" type="presOf" srcId="{2B2B5856-4A93-4EEE-964B-2510EA539E5F}" destId="{F713D84F-1889-452C-BCAA-7DF53578B596}" srcOrd="0" destOrd="0" presId="urn:microsoft.com/office/officeart/2005/8/layout/equation1"/>
    <dgm:cxn modelId="{E56CB806-C559-4AE4-8919-B48D2DBBE0C7}" type="presOf" srcId="{7F7A5ACB-8F49-428A-8FBB-70D504EA6EC5}" destId="{DFC174D7-275E-4462-924E-E9785E96BEF9}" srcOrd="0" destOrd="0" presId="urn:microsoft.com/office/officeart/2005/8/layout/equation1"/>
    <dgm:cxn modelId="{D819B41A-AC69-4626-9EA7-9C1D0DECB088}" type="presOf" srcId="{D345A7E8-C805-49EC-9D2A-9F7BBB2AA1C4}" destId="{C256A172-C824-4EEE-8F0B-16DC09F9D55C}" srcOrd="0" destOrd="0" presId="urn:microsoft.com/office/officeart/2005/8/layout/equation1"/>
    <dgm:cxn modelId="{56C45728-36A6-41C6-9102-146B0DB9C899}" type="presOf" srcId="{5C210065-0CD2-4146-8005-0C9774FF0575}" destId="{6DD87D69-0C9E-4172-A44F-D0643305993B}" srcOrd="0" destOrd="0" presId="urn:microsoft.com/office/officeart/2005/8/layout/equation1"/>
    <dgm:cxn modelId="{7EC0E074-CFA7-4252-90EF-0CB100E406E3}" type="presOf" srcId="{1380EDC4-5890-4A7E-BC55-BAF59A730C48}" destId="{B391650B-D395-4EAF-A4A3-7732DCF6308F}" srcOrd="0" destOrd="0" presId="urn:microsoft.com/office/officeart/2005/8/layout/equation1"/>
    <dgm:cxn modelId="{7CD28082-B65C-4B6E-AC1B-0C7963AF2F57}" srcId="{26A19A2A-CA9D-41A3-AC35-8B55F8A7FBD7}" destId="{6CD2CAEA-39AA-4670-9F4F-A9EE743A9874}" srcOrd="3" destOrd="0" parTransId="{434B4780-E9BC-4EE5-8655-32B7966DBF92}" sibTransId="{8FD6772C-D449-41F4-A82A-830C704D7663}"/>
    <dgm:cxn modelId="{CDEAA893-DD76-4269-ACE6-46D4199EBAD4}" type="presParOf" srcId="{1BEE9D57-3703-4F30-B381-1BD88BF80731}" destId="{B391650B-D395-4EAF-A4A3-7732DCF6308F}" srcOrd="0" destOrd="0" presId="urn:microsoft.com/office/officeart/2005/8/layout/equation1"/>
    <dgm:cxn modelId="{B944531D-AB9E-4060-B3FE-244744E5BBF0}" type="presParOf" srcId="{1BEE9D57-3703-4F30-B381-1BD88BF80731}" destId="{7B48B5BC-3C50-4738-A50C-441126001EF9}" srcOrd="1" destOrd="0" presId="urn:microsoft.com/office/officeart/2005/8/layout/equation1"/>
    <dgm:cxn modelId="{F52ED6AE-9855-4B2C-9D68-16E90EB90031}" type="presParOf" srcId="{1BEE9D57-3703-4F30-B381-1BD88BF80731}" destId="{6DD87D69-0C9E-4172-A44F-D0643305993B}" srcOrd="2" destOrd="0" presId="urn:microsoft.com/office/officeart/2005/8/layout/equation1"/>
    <dgm:cxn modelId="{7176D28B-D881-4174-9C33-29BF4CB41AD8}" type="presParOf" srcId="{1BEE9D57-3703-4F30-B381-1BD88BF80731}" destId="{268D79B1-5F71-4683-A481-59A2E2C67DA8}" srcOrd="3" destOrd="0" presId="urn:microsoft.com/office/officeart/2005/8/layout/equation1"/>
    <dgm:cxn modelId="{E2606826-5E42-4644-8529-6B058E629ABA}" type="presParOf" srcId="{1BEE9D57-3703-4F30-B381-1BD88BF80731}" destId="{F713D84F-1889-452C-BCAA-7DF53578B596}" srcOrd="4" destOrd="0" presId="urn:microsoft.com/office/officeart/2005/8/layout/equation1"/>
    <dgm:cxn modelId="{B68855EC-1403-4D51-B86C-1EB4EDCF9E10}" type="presParOf" srcId="{1BEE9D57-3703-4F30-B381-1BD88BF80731}" destId="{363363A1-8A20-4FB2-8710-299E8F1567DE}" srcOrd="5" destOrd="0" presId="urn:microsoft.com/office/officeart/2005/8/layout/equation1"/>
    <dgm:cxn modelId="{EF0DB03A-85F0-4A56-92A7-D79B8A240818}" type="presParOf" srcId="{1BEE9D57-3703-4F30-B381-1BD88BF80731}" destId="{C256A172-C824-4EEE-8F0B-16DC09F9D55C}" srcOrd="6" destOrd="0" presId="urn:microsoft.com/office/officeart/2005/8/layout/equation1"/>
    <dgm:cxn modelId="{8B170C5A-2E7E-4CCD-B62F-FAB6D43B03A0}" type="presParOf" srcId="{1BEE9D57-3703-4F30-B381-1BD88BF80731}" destId="{0431616A-8EDB-4132-907D-E9E3ABAD8E2D}" srcOrd="7" destOrd="0" presId="urn:microsoft.com/office/officeart/2005/8/layout/equation1"/>
    <dgm:cxn modelId="{C637BF84-DA47-4FD2-A916-FBF199BC3CDA}" type="presParOf" srcId="{1BEE9D57-3703-4F30-B381-1BD88BF80731}" destId="{1632CE8D-8008-44B9-8353-03765E3E96D6}" srcOrd="8" destOrd="0" presId="urn:microsoft.com/office/officeart/2005/8/layout/equation1"/>
    <dgm:cxn modelId="{7D119A3A-B843-4EB7-8A46-06D0A7F7324F}" type="presParOf" srcId="{1BEE9D57-3703-4F30-B381-1BD88BF80731}" destId="{303475B9-D42B-47F8-81A6-5E1DE4AB8F69}" srcOrd="9" destOrd="0" presId="urn:microsoft.com/office/officeart/2005/8/layout/equation1"/>
    <dgm:cxn modelId="{F7069817-ABEA-41E5-9E39-CAAD54608EDF}" type="presParOf" srcId="{1BEE9D57-3703-4F30-B381-1BD88BF80731}" destId="{DFC174D7-275E-4462-924E-E9785E96BEF9}" srcOrd="10" destOrd="0" presId="urn:microsoft.com/office/officeart/2005/8/layout/equation1"/>
    <dgm:cxn modelId="{27F5C22C-99BF-4018-9B4C-6DFB629AB769}" type="presParOf" srcId="{1BEE9D57-3703-4F30-B381-1BD88BF80731}" destId="{CBADB7AF-77CF-4D63-BB9B-EB9E87186E52}" srcOrd="11" destOrd="0" presId="urn:microsoft.com/office/officeart/2005/8/layout/equation1"/>
    <dgm:cxn modelId="{508D11C6-CEB6-49D8-B6CC-F9CAABA82995}" type="presParOf" srcId="{1BEE9D57-3703-4F30-B381-1BD88BF80731}" destId="{97915D6E-AAEE-4197-96E1-C254A4C9989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5C7E1F-1753-498B-9975-F497FC3DAF70}">
      <dsp:nvSpPr>
        <dsp:cNvPr id="0" name=""/>
        <dsp:cNvSpPr/>
      </dsp:nvSpPr>
      <dsp:spPr>
        <a:xfrm>
          <a:off x="293011" y="0"/>
          <a:ext cx="2150281" cy="742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Encuesta de Hoteles , Restaurantes y Servicios</a:t>
          </a:r>
          <a:endParaRPr lang="es-EC" sz="1300" b="1" kern="1200" dirty="0"/>
        </a:p>
      </dsp:txBody>
      <dsp:txXfrm>
        <a:off x="293011" y="0"/>
        <a:ext cx="2150281" cy="742025"/>
      </dsp:txXfrm>
    </dsp:sp>
    <dsp:sp modelId="{B4808BDF-A493-4028-9CA2-172C8C405314}">
      <dsp:nvSpPr>
        <dsp:cNvPr id="0" name=""/>
        <dsp:cNvSpPr/>
      </dsp:nvSpPr>
      <dsp:spPr>
        <a:xfrm rot="5400000">
          <a:off x="1229022" y="760576"/>
          <a:ext cx="278259" cy="333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1229022" y="760576"/>
        <a:ext cx="278259" cy="333911"/>
      </dsp:txXfrm>
    </dsp:sp>
    <dsp:sp modelId="{ECDDF28A-952B-40CE-B075-181EB19133A5}">
      <dsp:nvSpPr>
        <dsp:cNvPr id="0" name=""/>
        <dsp:cNvSpPr/>
      </dsp:nvSpPr>
      <dsp:spPr>
        <a:xfrm>
          <a:off x="293011" y="1113039"/>
          <a:ext cx="2150281" cy="742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Sector Hoteles y Restaurantes</a:t>
          </a:r>
          <a:endParaRPr lang="es-EC" sz="1300" kern="1200" dirty="0"/>
        </a:p>
      </dsp:txBody>
      <dsp:txXfrm>
        <a:off x="293011" y="1113039"/>
        <a:ext cx="2150281" cy="742025"/>
      </dsp:txXfrm>
    </dsp:sp>
    <dsp:sp modelId="{3B05C515-7D0A-4684-B6D5-D640BBA60428}">
      <dsp:nvSpPr>
        <dsp:cNvPr id="0" name=""/>
        <dsp:cNvSpPr/>
      </dsp:nvSpPr>
      <dsp:spPr>
        <a:xfrm rot="5400000">
          <a:off x="1229022" y="1873615"/>
          <a:ext cx="278259" cy="333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1229022" y="1873615"/>
        <a:ext cx="278259" cy="333911"/>
      </dsp:txXfrm>
    </dsp:sp>
    <dsp:sp modelId="{206E445C-1B3B-416F-A029-2A36DE1DE5F5}">
      <dsp:nvSpPr>
        <dsp:cNvPr id="0" name=""/>
        <dsp:cNvSpPr/>
      </dsp:nvSpPr>
      <dsp:spPr>
        <a:xfrm>
          <a:off x="293011" y="2226077"/>
          <a:ext cx="2150281" cy="742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10% Producción de Nacional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55% Restaurantes, Bares y Cantinas</a:t>
          </a:r>
          <a:endParaRPr lang="es-EC" sz="1300" kern="1200" dirty="0"/>
        </a:p>
      </dsp:txBody>
      <dsp:txXfrm>
        <a:off x="293011" y="2226077"/>
        <a:ext cx="2150281" cy="74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1A804-96FB-45A7-9AB1-2AC085F07AC4}">
      <dsp:nvSpPr>
        <dsp:cNvPr id="0" name=""/>
        <dsp:cNvSpPr/>
      </dsp:nvSpPr>
      <dsp:spPr>
        <a:xfrm>
          <a:off x="3304536" y="2110600"/>
          <a:ext cx="1239799" cy="1239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INS. CONTROL</a:t>
          </a:r>
          <a:endParaRPr lang="es-EC" sz="1600" kern="1200" dirty="0"/>
        </a:p>
      </dsp:txBody>
      <dsp:txXfrm>
        <a:off x="3304536" y="2110600"/>
        <a:ext cx="1239799" cy="1239799"/>
      </dsp:txXfrm>
    </dsp:sp>
    <dsp:sp modelId="{F0F0C1F4-5DBD-471A-838F-A8598E62167A}">
      <dsp:nvSpPr>
        <dsp:cNvPr id="0" name=""/>
        <dsp:cNvSpPr/>
      </dsp:nvSpPr>
      <dsp:spPr>
        <a:xfrm rot="16200000">
          <a:off x="3490869" y="1662817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6200000">
        <a:off x="3902757" y="1655355"/>
        <a:ext cx="43356" cy="43356"/>
      </dsp:txXfrm>
    </dsp:sp>
    <dsp:sp modelId="{2A8A9020-6A69-4D7E-BDF2-E0CC957E2478}">
      <dsp:nvSpPr>
        <dsp:cNvPr id="0" name=""/>
        <dsp:cNvSpPr/>
      </dsp:nvSpPr>
      <dsp:spPr>
        <a:xfrm>
          <a:off x="3304536" y="3667"/>
          <a:ext cx="1239799" cy="12397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SRI</a:t>
          </a:r>
          <a:endParaRPr lang="es-EC" sz="1200" kern="1200" dirty="0"/>
        </a:p>
      </dsp:txBody>
      <dsp:txXfrm>
        <a:off x="3304536" y="3667"/>
        <a:ext cx="1239799" cy="1239799"/>
      </dsp:txXfrm>
    </dsp:sp>
    <dsp:sp modelId="{B6A12EDC-72A3-479D-97B5-838529E44B27}">
      <dsp:nvSpPr>
        <dsp:cNvPr id="0" name=""/>
        <dsp:cNvSpPr/>
      </dsp:nvSpPr>
      <dsp:spPr>
        <a:xfrm rot="18900000">
          <a:off x="4235782" y="1971370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900000">
        <a:off x="4647670" y="1963908"/>
        <a:ext cx="43356" cy="43356"/>
      </dsp:txXfrm>
    </dsp:sp>
    <dsp:sp modelId="{603DAFB2-72F0-4C9C-B96C-30968488A38B}">
      <dsp:nvSpPr>
        <dsp:cNvPr id="0" name=""/>
        <dsp:cNvSpPr/>
      </dsp:nvSpPr>
      <dsp:spPr>
        <a:xfrm>
          <a:off x="4794362" y="620773"/>
          <a:ext cx="1239799" cy="12397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MUNICIPIO</a:t>
          </a:r>
          <a:endParaRPr lang="es-EC" sz="1200" kern="1200" dirty="0"/>
        </a:p>
      </dsp:txBody>
      <dsp:txXfrm>
        <a:off x="4794362" y="620773"/>
        <a:ext cx="1239799" cy="1239799"/>
      </dsp:txXfrm>
    </dsp:sp>
    <dsp:sp modelId="{AD485911-14DF-42DB-8917-522F842A0E55}">
      <dsp:nvSpPr>
        <dsp:cNvPr id="0" name=""/>
        <dsp:cNvSpPr/>
      </dsp:nvSpPr>
      <dsp:spPr>
        <a:xfrm>
          <a:off x="4544335" y="2716283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56224" y="2708821"/>
        <a:ext cx="43356" cy="43356"/>
      </dsp:txXfrm>
    </dsp:sp>
    <dsp:sp modelId="{6F1F1C92-F0C2-43B7-B91A-4045ABC21C32}">
      <dsp:nvSpPr>
        <dsp:cNvPr id="0" name=""/>
        <dsp:cNvSpPr/>
      </dsp:nvSpPr>
      <dsp:spPr>
        <a:xfrm>
          <a:off x="5411469" y="2110600"/>
          <a:ext cx="1239799" cy="12397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MINISTERIO DEL INTERIOR</a:t>
          </a:r>
          <a:endParaRPr lang="es-EC" sz="1200" kern="1200" dirty="0"/>
        </a:p>
      </dsp:txBody>
      <dsp:txXfrm>
        <a:off x="5411469" y="2110600"/>
        <a:ext cx="1239799" cy="1239799"/>
      </dsp:txXfrm>
    </dsp:sp>
    <dsp:sp modelId="{70205D73-BE2A-440E-941B-798268FCA174}">
      <dsp:nvSpPr>
        <dsp:cNvPr id="0" name=""/>
        <dsp:cNvSpPr/>
      </dsp:nvSpPr>
      <dsp:spPr>
        <a:xfrm rot="2700000">
          <a:off x="4235782" y="3461197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700000">
        <a:off x="4647670" y="3453734"/>
        <a:ext cx="43356" cy="43356"/>
      </dsp:txXfrm>
    </dsp:sp>
    <dsp:sp modelId="{3133E2FA-D51C-461C-8A43-7DF5F543431F}">
      <dsp:nvSpPr>
        <dsp:cNvPr id="0" name=""/>
        <dsp:cNvSpPr/>
      </dsp:nvSpPr>
      <dsp:spPr>
        <a:xfrm>
          <a:off x="4794362" y="3600426"/>
          <a:ext cx="1239799" cy="12397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SAYCE</a:t>
          </a:r>
          <a:endParaRPr lang="es-EC" sz="1200" kern="1200" dirty="0"/>
        </a:p>
      </dsp:txBody>
      <dsp:txXfrm>
        <a:off x="4794362" y="3600426"/>
        <a:ext cx="1239799" cy="1239799"/>
      </dsp:txXfrm>
    </dsp:sp>
    <dsp:sp modelId="{9139BC87-FA0E-4C12-A14C-D4E0F0BCBDB0}">
      <dsp:nvSpPr>
        <dsp:cNvPr id="0" name=""/>
        <dsp:cNvSpPr/>
      </dsp:nvSpPr>
      <dsp:spPr>
        <a:xfrm rot="5400000">
          <a:off x="3490869" y="3769750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5400000">
        <a:off x="3902757" y="3762288"/>
        <a:ext cx="43356" cy="43356"/>
      </dsp:txXfrm>
    </dsp:sp>
    <dsp:sp modelId="{3D619439-5512-4DF7-972A-0A7B811594DC}">
      <dsp:nvSpPr>
        <dsp:cNvPr id="0" name=""/>
        <dsp:cNvSpPr/>
      </dsp:nvSpPr>
      <dsp:spPr>
        <a:xfrm>
          <a:off x="3304536" y="4217533"/>
          <a:ext cx="1239799" cy="12397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IESS</a:t>
          </a:r>
          <a:endParaRPr lang="es-EC" sz="1200" kern="1200" dirty="0"/>
        </a:p>
      </dsp:txBody>
      <dsp:txXfrm>
        <a:off x="3304536" y="4217533"/>
        <a:ext cx="1239799" cy="1239799"/>
      </dsp:txXfrm>
    </dsp:sp>
    <dsp:sp modelId="{24C8031D-8D80-4B1F-B500-B79859B84544}">
      <dsp:nvSpPr>
        <dsp:cNvPr id="0" name=""/>
        <dsp:cNvSpPr/>
      </dsp:nvSpPr>
      <dsp:spPr>
        <a:xfrm rot="8100000">
          <a:off x="2745956" y="3461197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8100000">
        <a:off x="3157844" y="3453734"/>
        <a:ext cx="43356" cy="43356"/>
      </dsp:txXfrm>
    </dsp:sp>
    <dsp:sp modelId="{A0696853-84F6-4B97-92D2-129D95302CE4}">
      <dsp:nvSpPr>
        <dsp:cNvPr id="0" name=""/>
        <dsp:cNvSpPr/>
      </dsp:nvSpPr>
      <dsp:spPr>
        <a:xfrm>
          <a:off x="1814709" y="3600426"/>
          <a:ext cx="1239799" cy="12397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CUERPO DE BOMBEROS</a:t>
          </a:r>
          <a:endParaRPr lang="es-EC" sz="1200" kern="1200" dirty="0"/>
        </a:p>
      </dsp:txBody>
      <dsp:txXfrm>
        <a:off x="1814709" y="3600426"/>
        <a:ext cx="1239799" cy="1239799"/>
      </dsp:txXfrm>
    </dsp:sp>
    <dsp:sp modelId="{0611A274-180C-452A-99AB-D80F0DB5407E}">
      <dsp:nvSpPr>
        <dsp:cNvPr id="0" name=""/>
        <dsp:cNvSpPr/>
      </dsp:nvSpPr>
      <dsp:spPr>
        <a:xfrm rot="10800000">
          <a:off x="2437402" y="2716283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849291" y="2708821"/>
        <a:ext cx="43356" cy="43356"/>
      </dsp:txXfrm>
    </dsp:sp>
    <dsp:sp modelId="{75D9D07C-F944-469B-880D-E52D8643EB39}">
      <dsp:nvSpPr>
        <dsp:cNvPr id="0" name=""/>
        <dsp:cNvSpPr/>
      </dsp:nvSpPr>
      <dsp:spPr>
        <a:xfrm>
          <a:off x="1197603" y="2110600"/>
          <a:ext cx="1239799" cy="12397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MINISTERIO DE SALUD</a:t>
          </a:r>
          <a:endParaRPr lang="es-EC" sz="1200" kern="1200" dirty="0"/>
        </a:p>
      </dsp:txBody>
      <dsp:txXfrm>
        <a:off x="1197603" y="2110600"/>
        <a:ext cx="1239799" cy="1239799"/>
      </dsp:txXfrm>
    </dsp:sp>
    <dsp:sp modelId="{A075E070-876B-4080-BE49-1D8BCD83F449}">
      <dsp:nvSpPr>
        <dsp:cNvPr id="0" name=""/>
        <dsp:cNvSpPr/>
      </dsp:nvSpPr>
      <dsp:spPr>
        <a:xfrm rot="13500000">
          <a:off x="2745956" y="1971370"/>
          <a:ext cx="867133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867133" y="14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3500000">
        <a:off x="3157844" y="1963908"/>
        <a:ext cx="43356" cy="43356"/>
      </dsp:txXfrm>
    </dsp:sp>
    <dsp:sp modelId="{50214F78-3C5C-4988-8898-7A9038E1BA16}">
      <dsp:nvSpPr>
        <dsp:cNvPr id="0" name=""/>
        <dsp:cNvSpPr/>
      </dsp:nvSpPr>
      <dsp:spPr>
        <a:xfrm>
          <a:off x="1814709" y="620773"/>
          <a:ext cx="1239799" cy="12397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MINISTERIO DE RELACIONES LABORALES</a:t>
          </a:r>
          <a:endParaRPr lang="es-EC" sz="1200" kern="1200" dirty="0"/>
        </a:p>
      </dsp:txBody>
      <dsp:txXfrm>
        <a:off x="1814709" y="620773"/>
        <a:ext cx="1239799" cy="12397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DD3F1-5F25-408D-A2A6-EA947299C688}">
      <dsp:nvSpPr>
        <dsp:cNvPr id="0" name=""/>
        <dsp:cNvSpPr/>
      </dsp:nvSpPr>
      <dsp:spPr>
        <a:xfrm>
          <a:off x="1658712" y="-53036"/>
          <a:ext cx="4891485" cy="4891485"/>
        </a:xfrm>
        <a:prstGeom prst="circularArrow">
          <a:avLst>
            <a:gd name="adj1" fmla="val 5544"/>
            <a:gd name="adj2" fmla="val 330680"/>
            <a:gd name="adj3" fmla="val 14754180"/>
            <a:gd name="adj4" fmla="val 1681493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CB5F-7C7D-475D-8333-8F8D2B53B85E}">
      <dsp:nvSpPr>
        <dsp:cNvPr id="0" name=""/>
        <dsp:cNvSpPr/>
      </dsp:nvSpPr>
      <dsp:spPr>
        <a:xfrm>
          <a:off x="3473154" y="1586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BALANZA COMERCIAL</a:t>
          </a:r>
          <a:endParaRPr lang="es-EC" sz="1200" kern="1200" dirty="0"/>
        </a:p>
      </dsp:txBody>
      <dsp:txXfrm>
        <a:off x="3473154" y="1586"/>
        <a:ext cx="1262601" cy="631300"/>
      </dsp:txXfrm>
    </dsp:sp>
    <dsp:sp modelId="{2B62E6AE-4F17-4207-AB1D-CD0C1AB5C748}">
      <dsp:nvSpPr>
        <dsp:cNvPr id="0" name=""/>
        <dsp:cNvSpPr/>
      </dsp:nvSpPr>
      <dsp:spPr>
        <a:xfrm>
          <a:off x="4813959" y="489599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INFLACIÓN</a:t>
          </a:r>
          <a:endParaRPr lang="es-EC" sz="1200" kern="1200" dirty="0"/>
        </a:p>
      </dsp:txBody>
      <dsp:txXfrm>
        <a:off x="4813959" y="489599"/>
        <a:ext cx="1262601" cy="631300"/>
      </dsp:txXfrm>
    </dsp:sp>
    <dsp:sp modelId="{C6834255-F484-4F40-B7AB-742A78B1636F}">
      <dsp:nvSpPr>
        <dsp:cNvPr id="0" name=""/>
        <dsp:cNvSpPr/>
      </dsp:nvSpPr>
      <dsp:spPr>
        <a:xfrm>
          <a:off x="5527386" y="1725291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RIESGO PAÍS</a:t>
          </a:r>
          <a:endParaRPr lang="es-EC" sz="1200" kern="1200" dirty="0"/>
        </a:p>
      </dsp:txBody>
      <dsp:txXfrm>
        <a:off x="5527386" y="1725291"/>
        <a:ext cx="1262601" cy="631300"/>
      </dsp:txXfrm>
    </dsp:sp>
    <dsp:sp modelId="{012A501E-D8DF-4FD8-8026-6696D42FDE7D}">
      <dsp:nvSpPr>
        <dsp:cNvPr id="0" name=""/>
        <dsp:cNvSpPr/>
      </dsp:nvSpPr>
      <dsp:spPr>
        <a:xfrm>
          <a:off x="5279615" y="3130468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TASA DE INTERÉS ACTIVA</a:t>
          </a:r>
          <a:endParaRPr lang="es-EC" sz="1200" kern="1200" dirty="0"/>
        </a:p>
      </dsp:txBody>
      <dsp:txXfrm>
        <a:off x="5279615" y="3130468"/>
        <a:ext cx="1262601" cy="631300"/>
      </dsp:txXfrm>
    </dsp:sp>
    <dsp:sp modelId="{08A6BFFC-806A-4AB1-B6DD-228DAF2F5031}">
      <dsp:nvSpPr>
        <dsp:cNvPr id="0" name=""/>
        <dsp:cNvSpPr/>
      </dsp:nvSpPr>
      <dsp:spPr>
        <a:xfrm>
          <a:off x="4186582" y="4047632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TASA DE INTERÉS PASIVA</a:t>
          </a:r>
          <a:endParaRPr lang="es-EC" sz="1200" kern="1200" dirty="0"/>
        </a:p>
      </dsp:txBody>
      <dsp:txXfrm>
        <a:off x="4186582" y="4047632"/>
        <a:ext cx="1262601" cy="631300"/>
      </dsp:txXfrm>
    </dsp:sp>
    <dsp:sp modelId="{DECC3377-603C-48CF-9D06-912BEBBE92C9}">
      <dsp:nvSpPr>
        <dsp:cNvPr id="0" name=""/>
        <dsp:cNvSpPr/>
      </dsp:nvSpPr>
      <dsp:spPr>
        <a:xfrm>
          <a:off x="2759727" y="4047632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PIB</a:t>
          </a:r>
          <a:endParaRPr lang="es-EC" sz="1200" kern="1200" dirty="0"/>
        </a:p>
      </dsp:txBody>
      <dsp:txXfrm>
        <a:off x="2759727" y="4047632"/>
        <a:ext cx="1262601" cy="631300"/>
      </dsp:txXfrm>
    </dsp:sp>
    <dsp:sp modelId="{362E326E-12C9-4873-8115-9B7CC1E7C9DE}">
      <dsp:nvSpPr>
        <dsp:cNvPr id="0" name=""/>
        <dsp:cNvSpPr/>
      </dsp:nvSpPr>
      <dsp:spPr>
        <a:xfrm>
          <a:off x="1666694" y="3130468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REMESAS</a:t>
          </a:r>
          <a:endParaRPr lang="es-EC" sz="1200" kern="1200" dirty="0"/>
        </a:p>
      </dsp:txBody>
      <dsp:txXfrm>
        <a:off x="1666694" y="3130468"/>
        <a:ext cx="1262601" cy="631300"/>
      </dsp:txXfrm>
    </dsp:sp>
    <dsp:sp modelId="{02572112-FDAA-468C-8492-B78552A994CD}">
      <dsp:nvSpPr>
        <dsp:cNvPr id="0" name=""/>
        <dsp:cNvSpPr/>
      </dsp:nvSpPr>
      <dsp:spPr>
        <a:xfrm>
          <a:off x="1418923" y="1725291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DEUDA EXTERNA</a:t>
          </a:r>
          <a:endParaRPr lang="es-EC" sz="1200" kern="1200" dirty="0"/>
        </a:p>
      </dsp:txBody>
      <dsp:txXfrm>
        <a:off x="1418923" y="1725291"/>
        <a:ext cx="1262601" cy="631300"/>
      </dsp:txXfrm>
    </dsp:sp>
    <dsp:sp modelId="{4CBE9476-468B-4C52-BE32-DC2E3F91BE22}">
      <dsp:nvSpPr>
        <dsp:cNvPr id="0" name=""/>
        <dsp:cNvSpPr/>
      </dsp:nvSpPr>
      <dsp:spPr>
        <a:xfrm>
          <a:off x="2132350" y="489599"/>
          <a:ext cx="1262601" cy="631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DESEMPLEO</a:t>
          </a:r>
          <a:endParaRPr lang="es-EC" sz="1200" kern="1200" dirty="0"/>
        </a:p>
      </dsp:txBody>
      <dsp:txXfrm>
        <a:off x="2132350" y="489599"/>
        <a:ext cx="1262601" cy="6313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0E58-1E04-453A-BD60-6E155E823C8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Proveedores</a:t>
          </a:r>
          <a:endParaRPr lang="es-EC" sz="1700" kern="1200" dirty="0"/>
        </a:p>
      </dsp:txBody>
      <dsp:txXfrm>
        <a:off x="2165449" y="606"/>
        <a:ext cx="1765101" cy="1765101"/>
      </dsp:txXfrm>
    </dsp:sp>
    <dsp:sp modelId="{E23D8177-434F-4D8E-BA67-973C8A152A50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3600000">
        <a:off x="3469294" y="1722603"/>
        <a:ext cx="470660" cy="595721"/>
      </dsp:txXfrm>
    </dsp:sp>
    <dsp:sp modelId="{B5BEE90B-F292-4329-AA23-84243295D209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6">
            <a:shade val="80000"/>
            <a:hueOff val="-262118"/>
            <a:satOff val="-11340"/>
            <a:lumOff val="15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Clientes</a:t>
          </a:r>
          <a:endParaRPr lang="es-EC" sz="1700" kern="1200" dirty="0"/>
        </a:p>
      </dsp:txBody>
      <dsp:txXfrm>
        <a:off x="3492018" y="2298292"/>
        <a:ext cx="1765101" cy="1765101"/>
      </dsp:txXfrm>
    </dsp:sp>
    <dsp:sp modelId="{D7F752D6-787B-4534-A09F-956C5368F988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62171"/>
            <a:satOff val="-11136"/>
            <a:lumOff val="140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800000">
        <a:off x="2825990" y="2882982"/>
        <a:ext cx="470660" cy="595721"/>
      </dsp:txXfrm>
    </dsp:sp>
    <dsp:sp modelId="{9DF295E6-84D3-4068-B4A3-AE753776406D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6">
            <a:shade val="80000"/>
            <a:hueOff val="-524236"/>
            <a:satOff val="-22681"/>
            <a:lumOff val="305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Competencia</a:t>
          </a:r>
          <a:endParaRPr lang="es-EC" sz="1700" kern="1200" dirty="0"/>
        </a:p>
      </dsp:txBody>
      <dsp:txXfrm>
        <a:off x="838879" y="2298292"/>
        <a:ext cx="1765101" cy="1765101"/>
      </dsp:txXfrm>
    </dsp:sp>
    <dsp:sp modelId="{5C8FBD86-775A-47FF-8627-D74AF99A1F47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524342"/>
            <a:satOff val="-22271"/>
            <a:lumOff val="28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8000000">
        <a:off x="2142724" y="1745675"/>
        <a:ext cx="470660" cy="5957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76F858-26CE-4B2B-BFBA-B1E74973694F}">
      <dsp:nvSpPr>
        <dsp:cNvPr id="0" name=""/>
        <dsp:cNvSpPr/>
      </dsp:nvSpPr>
      <dsp:spPr>
        <a:xfrm>
          <a:off x="100811" y="0"/>
          <a:ext cx="4838937" cy="302433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8D04B-A469-4D1F-A1DA-CDC4A5E4F9CD}">
      <dsp:nvSpPr>
        <dsp:cNvPr id="0" name=""/>
        <dsp:cNvSpPr/>
      </dsp:nvSpPr>
      <dsp:spPr>
        <a:xfrm>
          <a:off x="3792920" y="613335"/>
          <a:ext cx="358081" cy="358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95B84-700B-4AF8-9C71-09F83136B646}">
      <dsp:nvSpPr>
        <dsp:cNvPr id="0" name=""/>
        <dsp:cNvSpPr/>
      </dsp:nvSpPr>
      <dsp:spPr>
        <a:xfrm flipH="1" flipV="1">
          <a:off x="2810016" y="1047053"/>
          <a:ext cx="396173" cy="236476"/>
        </a:xfrm>
        <a:prstGeom prst="round2Diag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9740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flipH="1" flipV="1">
        <a:off x="2810016" y="1047053"/>
        <a:ext cx="396173" cy="2364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52974-8812-4AF4-8242-729BD9E3ECC7}">
      <dsp:nvSpPr>
        <dsp:cNvPr id="0" name=""/>
        <dsp:cNvSpPr/>
      </dsp:nvSpPr>
      <dsp:spPr>
        <a:xfrm>
          <a:off x="1080122" y="4260"/>
          <a:ext cx="2870928" cy="12157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DIVERSIFICACIÓN DE PROVEEDORES DE MPD</a:t>
          </a:r>
          <a:endParaRPr lang="es-EC" sz="1600" kern="1200" dirty="0"/>
        </a:p>
      </dsp:txBody>
      <dsp:txXfrm>
        <a:off x="1080122" y="4260"/>
        <a:ext cx="2870928" cy="1215768"/>
      </dsp:txXfrm>
    </dsp:sp>
    <dsp:sp modelId="{DC7B8926-FF20-4C7E-B53B-DB39562F8612}">
      <dsp:nvSpPr>
        <dsp:cNvPr id="0" name=""/>
        <dsp:cNvSpPr/>
      </dsp:nvSpPr>
      <dsp:spPr>
        <a:xfrm>
          <a:off x="2163014" y="1318749"/>
          <a:ext cx="705145" cy="70514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2163014" y="1318749"/>
        <a:ext cx="705145" cy="705145"/>
      </dsp:txXfrm>
    </dsp:sp>
    <dsp:sp modelId="{296AF80C-91D7-41EE-85BD-1198E50C7890}">
      <dsp:nvSpPr>
        <dsp:cNvPr id="0" name=""/>
        <dsp:cNvSpPr/>
      </dsp:nvSpPr>
      <dsp:spPr>
        <a:xfrm>
          <a:off x="1080122" y="2122615"/>
          <a:ext cx="2870928" cy="1215768"/>
        </a:xfrm>
        <a:prstGeom prst="ellipse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MODERNIZACIÓN</a:t>
          </a:r>
          <a:endParaRPr lang="es-EC" sz="1600" kern="1200" dirty="0"/>
        </a:p>
      </dsp:txBody>
      <dsp:txXfrm>
        <a:off x="1080122" y="2122615"/>
        <a:ext cx="2870928" cy="1215768"/>
      </dsp:txXfrm>
    </dsp:sp>
    <dsp:sp modelId="{91D48C7A-329C-42FE-B190-9007D9390AD8}">
      <dsp:nvSpPr>
        <dsp:cNvPr id="0" name=""/>
        <dsp:cNvSpPr/>
      </dsp:nvSpPr>
      <dsp:spPr>
        <a:xfrm>
          <a:off x="2163014" y="3437104"/>
          <a:ext cx="705145" cy="705145"/>
        </a:xfrm>
        <a:prstGeom prst="mathPlus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2163014" y="3437104"/>
        <a:ext cx="705145" cy="705145"/>
      </dsp:txXfrm>
    </dsp:sp>
    <dsp:sp modelId="{AE6D957E-31E2-457B-B615-FC2DB0A6CCD1}">
      <dsp:nvSpPr>
        <dsp:cNvPr id="0" name=""/>
        <dsp:cNvSpPr/>
      </dsp:nvSpPr>
      <dsp:spPr>
        <a:xfrm>
          <a:off x="1080122" y="4240971"/>
          <a:ext cx="2870928" cy="1215768"/>
        </a:xfrm>
        <a:prstGeom prst="ellipse">
          <a:avLst/>
        </a:prstGeom>
        <a:solidFill>
          <a:schemeClr val="accent5">
            <a:hueOff val="-559909"/>
            <a:satOff val="30431"/>
            <a:lumOff val="-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DISMINUCIÓN DEL DESPERDICIO DE MPD</a:t>
          </a:r>
          <a:endParaRPr lang="es-EC" sz="1600" kern="1200" dirty="0"/>
        </a:p>
      </dsp:txBody>
      <dsp:txXfrm>
        <a:off x="1080122" y="4240971"/>
        <a:ext cx="2870928" cy="1215768"/>
      </dsp:txXfrm>
    </dsp:sp>
    <dsp:sp modelId="{5304D745-1E9A-4C7C-AC55-3ABE05099C30}">
      <dsp:nvSpPr>
        <dsp:cNvPr id="0" name=""/>
        <dsp:cNvSpPr/>
      </dsp:nvSpPr>
      <dsp:spPr>
        <a:xfrm>
          <a:off x="4133416" y="2504367"/>
          <a:ext cx="386614" cy="452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4133416" y="2504367"/>
        <a:ext cx="386614" cy="452265"/>
      </dsp:txXfrm>
    </dsp:sp>
    <dsp:sp modelId="{D38FDB58-D547-4501-8011-ED3C2BCDF579}">
      <dsp:nvSpPr>
        <dsp:cNvPr id="0" name=""/>
        <dsp:cNvSpPr/>
      </dsp:nvSpPr>
      <dsp:spPr>
        <a:xfrm>
          <a:off x="4680512" y="1514731"/>
          <a:ext cx="3131844" cy="2431537"/>
        </a:xfrm>
        <a:prstGeom prst="ellipse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MAXIMIZACIÓN DE UTILIDADES</a:t>
          </a:r>
          <a:endParaRPr lang="es-EC" sz="2400" kern="1200" dirty="0"/>
        </a:p>
      </dsp:txBody>
      <dsp:txXfrm>
        <a:off x="4680512" y="1514731"/>
        <a:ext cx="3131844" cy="24315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27A2-28B1-4E2B-ACD8-745A3004196B}">
      <dsp:nvSpPr>
        <dsp:cNvPr id="0" name=""/>
        <dsp:cNvSpPr/>
      </dsp:nvSpPr>
      <dsp:spPr>
        <a:xfrm>
          <a:off x="2133600" y="0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Un Proveedor MPD</a:t>
          </a:r>
          <a:endParaRPr lang="es-EC" sz="2000" kern="1200" dirty="0"/>
        </a:p>
      </dsp:txBody>
      <dsp:txXfrm>
        <a:off x="2133600" y="0"/>
        <a:ext cx="1828799" cy="1015999"/>
      </dsp:txXfrm>
    </dsp:sp>
    <dsp:sp modelId="{E555514F-B45F-400A-A943-DA6EDC094E27}">
      <dsp:nvSpPr>
        <dsp:cNvPr id="0" name=""/>
        <dsp:cNvSpPr/>
      </dsp:nvSpPr>
      <dsp:spPr>
        <a:xfrm rot="5400000">
          <a:off x="2857500" y="1041399"/>
          <a:ext cx="380999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1041399"/>
        <a:ext cx="380999" cy="457199"/>
      </dsp:txXfrm>
    </dsp:sp>
    <dsp:sp modelId="{CE096F11-219B-4580-A477-F7A522298519}">
      <dsp:nvSpPr>
        <dsp:cNvPr id="0" name=""/>
        <dsp:cNvSpPr/>
      </dsp:nvSpPr>
      <dsp:spPr>
        <a:xfrm>
          <a:off x="2133600" y="1523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230040"/>
                <a:satOff val="5669"/>
                <a:lumOff val="13690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230040"/>
                <a:satOff val="5669"/>
                <a:lumOff val="13690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230040"/>
                <a:satOff val="5669"/>
                <a:lumOff val="1369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 años</a:t>
          </a:r>
          <a:endParaRPr lang="es-EC" sz="2000" kern="1200" dirty="0"/>
        </a:p>
      </dsp:txBody>
      <dsp:txXfrm>
        <a:off x="2133600" y="1523999"/>
        <a:ext cx="1828799" cy="1015999"/>
      </dsp:txXfrm>
    </dsp:sp>
    <dsp:sp modelId="{7DDDA78D-3046-4D49-B739-C5BFD3BC8733}">
      <dsp:nvSpPr>
        <dsp:cNvPr id="0" name=""/>
        <dsp:cNvSpPr/>
      </dsp:nvSpPr>
      <dsp:spPr>
        <a:xfrm rot="5400000">
          <a:off x="2857500" y="2565399"/>
          <a:ext cx="381000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460106"/>
                <a:satOff val="3341"/>
                <a:lumOff val="24557"/>
                <a:alphaOff val="0"/>
                <a:tint val="30000"/>
                <a:satMod val="250000"/>
              </a:schemeClr>
            </a:gs>
            <a:gs pos="72000">
              <a:schemeClr val="accent1">
                <a:shade val="90000"/>
                <a:hueOff val="-460106"/>
                <a:satOff val="3341"/>
                <a:lumOff val="24557"/>
                <a:alphaOff val="0"/>
                <a:tint val="75000"/>
                <a:satMod val="210000"/>
              </a:schemeClr>
            </a:gs>
            <a:gs pos="100000">
              <a:schemeClr val="accent1">
                <a:shade val="90000"/>
                <a:hueOff val="-460106"/>
                <a:satOff val="3341"/>
                <a:lumOff val="2455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2565399"/>
        <a:ext cx="381000" cy="457199"/>
      </dsp:txXfrm>
    </dsp:sp>
    <dsp:sp modelId="{97A55B0A-48E4-45CD-AD08-C0CC72ED229D}">
      <dsp:nvSpPr>
        <dsp:cNvPr id="0" name=""/>
        <dsp:cNvSpPr/>
      </dsp:nvSpPr>
      <dsp:spPr>
        <a:xfrm>
          <a:off x="2133600" y="3047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460081"/>
                <a:satOff val="11338"/>
                <a:lumOff val="27379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460081"/>
                <a:satOff val="11338"/>
                <a:lumOff val="27379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460081"/>
                <a:satOff val="11338"/>
                <a:lumOff val="2737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Comerciante Intermediario</a:t>
          </a:r>
          <a:endParaRPr lang="es-EC" sz="2000" kern="1200" dirty="0"/>
        </a:p>
      </dsp:txBody>
      <dsp:txXfrm>
        <a:off x="2133600" y="3047999"/>
        <a:ext cx="1828799" cy="10159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27A2-28B1-4E2B-ACD8-745A3004196B}">
      <dsp:nvSpPr>
        <dsp:cNvPr id="0" name=""/>
        <dsp:cNvSpPr/>
      </dsp:nvSpPr>
      <dsp:spPr>
        <a:xfrm>
          <a:off x="1870571" y="0"/>
          <a:ext cx="2354857" cy="1015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Proveedores</a:t>
          </a:r>
          <a:r>
            <a:rPr lang="es-EC" sz="2000" kern="1200" baseline="0" dirty="0" smtClean="0"/>
            <a:t> Directos</a:t>
          </a:r>
          <a:endParaRPr lang="es-EC" sz="2000" kern="1200" dirty="0"/>
        </a:p>
      </dsp:txBody>
      <dsp:txXfrm>
        <a:off x="1870571" y="0"/>
        <a:ext cx="2354857" cy="1015999"/>
      </dsp:txXfrm>
    </dsp:sp>
    <dsp:sp modelId="{E555514F-B45F-400A-A943-DA6EDC094E27}">
      <dsp:nvSpPr>
        <dsp:cNvPr id="0" name=""/>
        <dsp:cNvSpPr/>
      </dsp:nvSpPr>
      <dsp:spPr>
        <a:xfrm rot="5400000">
          <a:off x="2857500" y="1041399"/>
          <a:ext cx="380999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1041399"/>
        <a:ext cx="380999" cy="457199"/>
      </dsp:txXfrm>
    </dsp:sp>
    <dsp:sp modelId="{CE096F11-219B-4580-A477-F7A522298519}">
      <dsp:nvSpPr>
        <dsp:cNvPr id="0" name=""/>
        <dsp:cNvSpPr/>
      </dsp:nvSpPr>
      <dsp:spPr>
        <a:xfrm>
          <a:off x="1870571" y="1523999"/>
          <a:ext cx="2354857" cy="1015999"/>
        </a:xfrm>
        <a:prstGeom prst="roundRect">
          <a:avLst>
            <a:gd name="adj" fmla="val 1000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Disminuir el riesgo de almacenamiento</a:t>
          </a:r>
          <a:endParaRPr lang="es-EC" sz="2000" kern="1200" dirty="0"/>
        </a:p>
      </dsp:txBody>
      <dsp:txXfrm>
        <a:off x="1870571" y="1523999"/>
        <a:ext cx="2354857" cy="1015999"/>
      </dsp:txXfrm>
    </dsp:sp>
    <dsp:sp modelId="{7DDDA78D-3046-4D49-B739-C5BFD3BC8733}">
      <dsp:nvSpPr>
        <dsp:cNvPr id="0" name=""/>
        <dsp:cNvSpPr/>
      </dsp:nvSpPr>
      <dsp:spPr>
        <a:xfrm rot="5400000">
          <a:off x="2857500" y="2565399"/>
          <a:ext cx="381000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2565399"/>
        <a:ext cx="381000" cy="457199"/>
      </dsp:txXfrm>
    </dsp:sp>
    <dsp:sp modelId="{97A55B0A-48E4-45CD-AD08-C0CC72ED229D}">
      <dsp:nvSpPr>
        <dsp:cNvPr id="0" name=""/>
        <dsp:cNvSpPr/>
      </dsp:nvSpPr>
      <dsp:spPr>
        <a:xfrm>
          <a:off x="1870571" y="3047999"/>
          <a:ext cx="2354857" cy="1015999"/>
        </a:xfrm>
        <a:prstGeom prst="roundRect">
          <a:avLst>
            <a:gd name="adj" fmla="val 10000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Disminuir la variación del precio en épocas festivas</a:t>
          </a:r>
          <a:endParaRPr lang="es-EC" sz="2000" kern="1200" dirty="0"/>
        </a:p>
      </dsp:txBody>
      <dsp:txXfrm>
        <a:off x="1870571" y="3047999"/>
        <a:ext cx="2354857" cy="10159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1650B-D395-4EAF-A4A3-7732DCF6308F}">
      <dsp:nvSpPr>
        <dsp:cNvPr id="0" name=""/>
        <dsp:cNvSpPr/>
      </dsp:nvSpPr>
      <dsp:spPr>
        <a:xfrm>
          <a:off x="792086" y="984"/>
          <a:ext cx="1292147" cy="1381958"/>
        </a:xfrm>
        <a:prstGeom prst="ellipse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Reinventar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792086" y="984"/>
        <a:ext cx="1292147" cy="1381958"/>
      </dsp:txXfrm>
    </dsp:sp>
    <dsp:sp modelId="{6DD87D69-0C9E-4172-A44F-D0643305993B}">
      <dsp:nvSpPr>
        <dsp:cNvPr id="0" name=""/>
        <dsp:cNvSpPr/>
      </dsp:nvSpPr>
      <dsp:spPr>
        <a:xfrm>
          <a:off x="2135790" y="507834"/>
          <a:ext cx="368259" cy="36825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135790" y="507834"/>
        <a:ext cx="368259" cy="368259"/>
      </dsp:txXfrm>
    </dsp:sp>
    <dsp:sp modelId="{F713D84F-1889-452C-BCAA-7DF53578B596}">
      <dsp:nvSpPr>
        <dsp:cNvPr id="0" name=""/>
        <dsp:cNvSpPr/>
      </dsp:nvSpPr>
      <dsp:spPr>
        <a:xfrm>
          <a:off x="2555606" y="984"/>
          <a:ext cx="1292147" cy="13819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Innovar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555606" y="984"/>
        <a:ext cx="1292147" cy="1381958"/>
      </dsp:txXfrm>
    </dsp:sp>
    <dsp:sp modelId="{C256A172-C824-4EEE-8F0B-16DC09F9D55C}">
      <dsp:nvSpPr>
        <dsp:cNvPr id="0" name=""/>
        <dsp:cNvSpPr/>
      </dsp:nvSpPr>
      <dsp:spPr>
        <a:xfrm>
          <a:off x="3899311" y="507834"/>
          <a:ext cx="368259" cy="368259"/>
        </a:xfrm>
        <a:prstGeom prst="mathPlus">
          <a:avLst/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899311" y="507834"/>
        <a:ext cx="368259" cy="368259"/>
      </dsp:txXfrm>
    </dsp:sp>
    <dsp:sp modelId="{1632CE8D-8008-44B9-8353-03765E3E96D6}">
      <dsp:nvSpPr>
        <dsp:cNvPr id="0" name=""/>
        <dsp:cNvSpPr/>
      </dsp:nvSpPr>
      <dsp:spPr>
        <a:xfrm>
          <a:off x="4319127" y="984"/>
          <a:ext cx="1292147" cy="1381958"/>
        </a:xfrm>
        <a:prstGeom prst="ellipse">
          <a:avLst/>
        </a:prstGeom>
        <a:solidFill>
          <a:srgbClr val="AF8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Remodelar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319127" y="984"/>
        <a:ext cx="1292147" cy="1381958"/>
      </dsp:txXfrm>
    </dsp:sp>
    <dsp:sp modelId="{DFC174D7-275E-4462-924E-E9785E96BEF9}">
      <dsp:nvSpPr>
        <dsp:cNvPr id="0" name=""/>
        <dsp:cNvSpPr/>
      </dsp:nvSpPr>
      <dsp:spPr>
        <a:xfrm>
          <a:off x="5662831" y="507834"/>
          <a:ext cx="368259" cy="368259"/>
        </a:xfrm>
        <a:prstGeom prst="mathEqual">
          <a:avLst/>
        </a:prstGeom>
        <a:solidFill>
          <a:schemeClr val="accent3">
            <a:hueOff val="1052878"/>
            <a:satOff val="15378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662831" y="507834"/>
        <a:ext cx="368259" cy="368259"/>
      </dsp:txXfrm>
    </dsp:sp>
    <dsp:sp modelId="{97915D6E-AAEE-4197-96E1-C254A4C99895}">
      <dsp:nvSpPr>
        <dsp:cNvPr id="0" name=""/>
        <dsp:cNvSpPr/>
      </dsp:nvSpPr>
      <dsp:spPr>
        <a:xfrm>
          <a:off x="6082647" y="984"/>
          <a:ext cx="1694217" cy="1381958"/>
        </a:xfrm>
        <a:prstGeom prst="ellipse">
          <a:avLst/>
        </a:prstGeom>
        <a:solidFill>
          <a:schemeClr val="accent3">
            <a:hueOff val="1052878"/>
            <a:satOff val="15378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ÉXITO EN LA EMPRESA</a:t>
          </a:r>
          <a:endParaRPr lang="es-EC" sz="1800" kern="1200" dirty="0"/>
        </a:p>
      </dsp:txBody>
      <dsp:txXfrm>
        <a:off x="6082647" y="984"/>
        <a:ext cx="1694217" cy="138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7C5B11-86D0-42BC-B8EE-0AE94C377B69}" type="datetimeFigureOut">
              <a:rPr lang="es-EC" smtClean="0"/>
              <a:pPr/>
              <a:t>30/04/2014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1CBCC9-0AA7-41DD-9BA2-AD3D21DDB6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uario\Desktop\TESIS\RINCON%20DEL%20GAUCHO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395536" y="4653136"/>
            <a:ext cx="8458200" cy="792088"/>
          </a:xfrm>
        </p:spPr>
        <p:txBody>
          <a:bodyPr/>
          <a:lstStyle/>
          <a:p>
            <a:r>
              <a:rPr lang="es-EC" u="sng" dirty="0" smtClean="0"/>
              <a:t>AUTORA: ELSA JACQUELINE MORENO SAMANIEGO</a:t>
            </a:r>
            <a:endParaRPr lang="es-EC" u="sng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Maximización de utilidades para la empresa “rincón del gaucho” restaurante</a:t>
            </a:r>
            <a:endParaRPr lang="es-EC" dirty="0"/>
          </a:p>
        </p:txBody>
      </p:sp>
      <p:sp>
        <p:nvSpPr>
          <p:cNvPr id="23554" name="AutoShape 2" descr="data:image/jpeg;base64,/9j/4AAQSkZJRgABAQAAAQABAAD/2wCEAAkGBxQTEhUUExQVFBUVGBgYFxcWFhgYHBwXFxkYHhUXHhYaHCggHxwlHBgYITEjJS4rLjAuHh8zODMsNygtLi0BCgoKDg0OGhAQGiwkICQsLCwtLyw3LSwsLCwsLywsLCwsLCwtLCwsLCwsLCwsLCwsLCwsLCwsLCwtLCwsLCwsLP/AABEIAIMBgQMBEQACEQEDEQH/xAAcAAABBQEBAQAAAAAAAAAAAAAAAwQFBgcCAQj/xABIEAACAQMCAwMHBwoFAwQDAAABAgMABBESIQUGMRMiQQdRU2Fxk9EUFRcyVIGSFiMzQlJykbGy0jVic6GzJILBJTRD08LD4f/EABoBAQACAwEAAAAAAAAAAAAAAAABAwIEBQb/xAA7EQACAQIDBQYFBAEDAwUAAAAAAQIDEQQSURMUITFhBUFSkaHRFTNTcYEiMrHwwSNCwjRD4QY1YpLx/9oADAMBAAIRAxEAPwDcaAKAKAKA4eQDqQPaaA5S5Q7BlP3igFaATedRsWAPmJH8qA9jlVuhB9hzQHdAFAFAFAFAeZoBB76IdZEHtZR/5oY546nPzlD6WP8AGvxoM8dUHzlD6WP8a/Ggzx1QfOUPpY/xr8aDPHVB85Q+lj/GvxoM8dUepfxEgCSMk9AHUk/dmgzxfeOaGR4TQDdr+IbGWMe11+NDHPHU8+cofSx/jX40GeOqD5yh9LH+NfjQZ46oPnKH0sf41+NBnjqg+cofSx/jX40GeOqD5yh9LH+NfjQZ46i8UgYZUhgehByP4ihKafFCUl9EpIaRAR1BdQf4ZoQ5xXec/OUPpY/xr8aDPHVB85Q+lj/GvxoM8dUHzlD6WP8AGvxoM8dUHzlD6WP8a/Ggzx1QfOUPpY/xr8aDPHVCkV0jfVdW9jA/yoSpJ94tQkKAKA8zQCUt2i/WdF9rAfzoYuUV3ifzlD6WP8a/Ggzx1QfOUPpY/wAa/Ggzx1QfOUPpY/xr8aDPHVB85Q+lj/GvxoM8dUHzlD6WP8a/Ggzx1HINDI9oAoAoBC7ldR+bTWx6ZYKo/ebcgewE+qgKVxiDj0hIiexgXG2gyO2/gXkTfHnAHX1VhLN3GSy95n/MHKnGgGeRpp131COcsCvj+bB32/y5PTxrBqRmspU+C8QnhnVUnltyCdQd8LsNw0cjaD9UDBwfq9NsQ6jirsnJFvQu0/OPEUtJLkXwd4+zypt4exbtGcBYnXvFhpGQfXVkJ5iKlPL33KHxDmK5u3zJNNIzH6qsyJk4PdiTABzv58/xGLcgoxLVy9ypxllVoe3t0GNOuYxjH+mSNupGV/ax1BqEpdwbiaJwi049GQHlspl80pcH1d9EBz4ZIPsrNZ+8xeXuLtYyyEfnYwj4GdD60z46WIVj96iszAdUAUBVue+axYxDSA00mRGp6DHV2x4DI28T99Q3Y1cViNjHhzZjHFePXFwSZpnfP6uohR7EHdH8Kru2cWpXnN/qZG4qCsMUIuGKC4YoLhiguTfJA/6+1/1VqVzNjC/Nj9ze+LcQW3hkmf6saljjqcdAPWTgffVrO9UmoRcn3GB8w8z3F25MjsEJ2iUkIo8BjxPrO9VN3OBWxE6r4vhoQuBUFF2GKC4YoLhiguGKC4YoSmb55Nv8Nt/Y/wDyPVseR38J8mJkvlCH/qNz+8v9CVW1xOTjPnSK7ioNW4YoLhihNwxQXDFCLgNqkXZYeAc5Xdqw0yNIg6xyEspHmGd1+7/eibRs0sXUpvnc3HgXFkuoEmjzpcdD1BBwyn1ggirU7ncpVFUipI55h4ylpA80m4XoB1Zjsqj2n/bJqG7IVaqpxcmYdx3nC6umJeVkTwjjJVQPMcbt7Tn7qrbbOFVxVSo+fAgMVBRcMUIuGKC4YoLhigueMNjQlM+nLD9En7i/yFXHpo8kL0MgoAoCt898x/IYFm2P5wAqf1l0sTv4YwDkebHjUN2K6s8iX3K9y5zPPLw2WVf04dsPIO6zlyxRFz0WPSBnxwPbVWrRpxvJpfcywlqjW05d9hx5OOP3VxG0t0QEfdMhQQQSGXCgbbeI6+JycUPHUKcnGpUin1aTN7EUoLLkTv3k3zDwSxvVxOiMfBx3XHscb/d0rF9o4N/92Pmvc1lGa7jG7ryf5myl1qtFlUAkHIhIJllyF09oCAunT3tj0FVvtHDJ5M3G9u/z+3Uzyy52Nd5Z5esLNQYFUtj9K/ecg4z3sbA4BwuBsKs+IYOPDax80YuM33ED5QOZLy3lja3I7FiqbBWyzHcsCM7Y9Qxnc+ErHUakrU6kXZdzTNqhRpODzp3/ADwWpJ8R5qa0WNpirCUREso2RwyrOuOuggOVbfDA52K1t06kZxUou5z601Tl0/vMuatmszI9oAoDDPKrdl+IOvhEiIPvXUf93quXM4WOleq1oVrhdi080cKfWkYKM+GTufYBvUGrTg5yUV3mxWPkxslUBxJK3ixcrv6gmMf71nlR2o4CklZ8Rz9G/D/RN72T+6pyoy3GjoH0b8P9E3vZP7qZUNxo6B9G/D/RN72T+6mVDcaOgfRvw/0Te9k/uplQ3GjoL2HIdlDIkscbB0OpT2jnBHqLYplRlDCUoSUkuIw8rcxWwI/bkjU/dlv/AMaifIrx7tS/JiVVnDNg5Z8nFqbeN5w8kjornvsoGoZ0gKR0z41Yoo7NHA08qciV+jfh/om97J/dU5UW7jR0D6N+H+ib3sn91MqG40dA+jfh/om97J/dTKhuNHQPo34f6Jveyf3UyobjR0D6N+H+ib3sn91RlQ3GjoWLhfDo7eJYYhhEzpBJPUknc79SayNiEFCKijCvKF/iNz+8v9CVW+Zw8Z86Q25P4elxeQwyglHLBgCQdkYjcesCoSuyvDQU6iizWPo0sPRv71/jWeVHX3Gjoe/RpYejf3r/ABplRO40dA+jSw9G/vX+NMqG40dA+jSw9G/vX+NMqI3GjoQHNvk1hjgea2Zw0alyjHUGVRlsHGQce3/zUOJRiMDFRcodxllYHJNa8i10TDcR/sOrD/vUg/0VZA6/Z0rxaEPLVdnFtF4Eu59qgKv9TVEzHtKXCMTLKwOUa7y55MoOyR7nW8jAMVDaVXO+nu7kjxOasUTsUcBDKnPmTH0b8P8ARN72T+6pyou3GjoH0b8P9E3vZP7qZUNxo6B9G/D/AETe9k/uplQ3GjoH0b8P9E3vZP7qZUNxo6Hn0b8P9E3vZP7qjKhuNHQtkaBQAOgAA9grI2krHVCQoAoDIefeNQXkskEs/Yx20ilWVMu2kSrMgLHSdTBAPNu3RaxbXI15ThJtN/1cyy8bsWg4KUSMRSLGAArFtDSMAzBiAdXfJzgYO/hVdWnCUf1JOxuYWlmnGnyuRvKChbVSm0QklKaskiHWSoJ33XJH3V5LGYZYrGzhFO7S490XqzfrRcJW7+FyIvef1VyI4RIgxhyxTOwz3DHkd7I381b9PsDC5Vmu338eBw6/akqVRwy8tRp+Xi4K/JE0nqNYwc7nI7PHWrvgeGve8r/cp+My8I7sfKAjOBLEI03y4YvjAOO6I8nJwNvPVU//AE/hnF5c1+7j/JZT7YbklKNkOufoi0SZzo1sRoJU6zG4gOrbYOQ3/b91a3Z2HjhcS4STvlabfJ6uPQ72Ght+CfHu8/YneaOC/K+Eo2kdqkSTLgfraQ0igf5gTt58eavUQhGMEoqyOTiad01oHks5kWWzSKWRe1jYxKCwBdVAKEA9e6cf9tZxK6E042L3Ul4UBgHlE/xK5/eX/jSqnzOBjPnSEuRblI7+B5GVEVmJZiAB3Gxkn14ouZjhZKNVNm1flXZfa4Per8aszI7e8UvEg/Kyy+1we8X40zIbxS8SD8rLL7XB7xfjTMhvFLxIlbadZFV0YMrAFWByCD0IPmqS1NNXQrQkKAo/lfjJsAf2ZkJ9mGH8yKxnyNHHr/S/JitVnDNw5Y53s2tog8yROiKrK/dwVABwTsRt4VapI71HFU3BXdiW/LCx+1Q/jFLou3il4kH5YWP2qH8YpdDeKXiQflhY/aofxil0N4peJHcXNdkxwLqDPrkUfzNLoLEUvEiWilDDKkMD0IOR/EVJamnyO6Enz/5Qv8Ruf3l/oSq3zOBjPnSPfJ3/AIlbfvN/xvSPMjB/Oib9Vh6A9oAoAoBpxb9BL/pv/SaMxn+1nzQKpR5hmn+RLrd+yH/91ZwOp2Z/u/A28tP6e3/02/qFJmPaX7omcmsDmo+iBzXZfa7f3q/Grbo9Gq9LxIPyssvtcHvF+NMyG8UvEg/Kyy+1we8X40zIbxS8SH/D+IxTqWhkSVQdJKMGAOAcZHjgipLITjNXi7juhkFAFAFAFAcu4Ayeg3/hQGC8N4SJeKZkEj2zXAcSdm5WUSktEBgbhsZbHQBicYIrC3E01R/Vm7jYOceGG4tJYwXzjUAmnLMneRO9tgsF+I61M45k0dCjUdOaku4pPGrZ47CJJVwyugZcjbaTC53GQMDx6V5qldYvELpD+DuYCSqYrNFc83Mq3GeDx6UeNmZ5MYBwo67kk+YbdRvvnG1WYPH1HNwmlaPPm3/f/wAOb2lgviUpThFKaV31tr10I5+W7kDJjwMsCSyADTnJJLbLt9Y7HbHUVvLtPDN2UuPPlr3ffoeWeArpXa4Cw4XD8l7fXJnpowPraemrHTV3s+bbrvVG+1952Dira8f709TYWCpbvtrv7Fi4LYyTcK7OJS7GU91SASASdtRAyNj91Ri1fH0F35Z/4/xc6vYlVUqanLuv/DNV4Xw8RW6QhmYIgQM2A2AMDOABnGOgFd1cERJ5ncwrke0DcRjiJwwk1K2cd6Jg2/tVGGPOawXM5tFf6nE+hKzOiFAYB5Q/8Suf3l/40qp8zgYz50iuVBqhQBQBQg+iOTP/AGFr/ox/0irVyPSYf5UfsTVSXBQEbzDwpbq3kgY41rseuGG6tj1EA1DVyurTVSDi+8wHjfAp7Vys8bLjo2CUb1q/Q/z84FVtWPP1KE6btJEbmoKgzQBmgDNCAoCX5b5ims5A8THTnvRk91h4gjz+Y9RUp2L6NedKV0z6EsLpZY0kTdZFDL7GGRVp6GMlJJowbyhf4jc/vL/QlVvmcLGfOkNuTr+OC9hllOlELFiAT1RgNhv1IqFzK8NNQqKUuRrf0kcP9M3upP7azzI7G/UdQ+kjh/pm91J/bTMhv1HUPpI4f6ZvdSf20zIb9R1D6SOH+mb3Un9tMyG+0dSC5s8pMDwSRWwd3kUprK6VUMME77k4O21Q5FFfHQcWod5lFYHINY8itsRFcSeDOiD/ALASf66zgdbs6P6WyN8tP6e3/wBNv6hSZX2l+6JnNYHMCgChIUBsvka/9lJ/rt/RHVkeR2uzvlP7l9rI3woAoAoCP49xMW0EkxUuIwCVBwTkgdT7ahuxZSpupLKiJPFvldo3ZqVM9uSm+SDJExUEY6iuXT7Vp1MXLC2eZOSv3fp5mLpvZ5k+7+TKuQbyabiFqjO5UO7FScgaUYjb/tA//prpp8TnUZTzJP8AvA3usjfKB5Qv0Z/1V/pevNQ/63E3/wDh/B3OyPmx+0iAFmxSPMLydw5B2wcjBbOMn/wSPGuUqyjUn+tLj/f7qa2ecJtx6k/ejUJFMYdSCAmnZgAMDcY3ORn4VzqLyuDUrNd9/Mrkk001cqXGrNltZAInRQwOnqFUIud/Fc5z/mya7mDrRli4tzTeuvH+/wAGhi4KOGlGK4JFn8lf/t4v9ST+TV0sV/7lhvtP+Cns/wD6Vlx5nlkW0mMRKylCsZHXtG7qY9eoiu6WTvldjA+ASzRXolRdUkBkkYdcqobtSen6ur7/AG1WjnU21JW595uHHeZVtopZShZYgCQCATltOACPPXPj2pTljVhFF3va/C3K519m8uYl+GXfaxRyAFQ6hsHfGRmunF3VyKkNnNwfdwMJ8on+JXP7y/8AGlVvmedxnzpCfIUKvxC3V1VlLNlWAIP5t8ZB2O+KLmY4RJ1kmbj8wWv2aD3SfCrbI7uxp+FHn5P2v2aD3SfClkNjT8KD8n7X7NB7pPhSyGxp+FEhDEqKFUBVUYAAAAA6AAdBQzSS4I7oSFAFAcsgOxGR66EWuNG4TAdzDET640+FLGOzjojz5nt/QQ+7T4VFhs4aIPme39BD7tPhSw2cNEHzPb+gh92nwpYbOGiKn5R+W7b5HLMsSRyR4YMihc94Ag46jBPWokuBqYyhB03K3FGMVWcQ37ydOTw62J/ZYfcrsB/sKtjyPQ4R3oxMi8oX+I3P7y/0JWD5nIxnzpFdrE1TzUPPS4sw1Dz0uLMNQ89LizDUPPS4sxSGJmOFBY+ZQT/KhKi3wRYOC8k3lwwxE0aHq8oKADz6T3j9wrJRbNilhKk3ysbby9wdLSBII9wvUnqzE5Zj7T8KsXA7dKkqcVFGbeWn9Pb/AOm39QrCZzu0v3RM4NYHMR9HjgFr9mg90nwq6yPSqlDwo9+YLX7NB7pPhUWQ2MNEefk/a/ZoPdJ8KmyGxp+FDu0so4hpiRI1JyQihRnz4HjsKGUYqPBDihkFAFAFARfM9oZbSeMDJaNsDzkDIH8QKxmm4uxfhpqFaMpcr8Slcm32jsLaQMk9vEO1RhjEYbCnzE6SD6s15jFUJ4btHe2v0SqJX6yXG/r9zNRtTUOnmlw/wQV1xu3tOJy3CR/nTK0cwXWVEYL62CvjS7nRuPGNgNnyfT3OZKrGDNhtbhZEV0IZXAZSOhUjIP8ACsjZRUOb7R5AQgBKyBsNnBCg7be0eavLKUHj8RScrOWW3Wy7jpYOpCm053tZp26lM/KCbzJ+E/GsH2bRXO/meg+FYe2a/D7kmRf6NfYrjrjA1fh1Z+7rWgvh+bLnfrbztY0tlgM2XM/8EHfcwXGk6VjYYIKlGOQfMA3+1dOj2bQzLjLpZlfanZk4UHPDcbc0+N106l45D4c9vHHHJpDdo57ucbh9skVdVrU59p0IRldxU0+nA87haUqeHakXG9nEcbudgisx9igk/wAq9EG7K5iXkruk+Xt2w1GeORMkDGW78moeYhSPNvWCduZo4eSz2fN/5LDzhcmdZrWJXedzFIyKCcR69ZPt26dd68x2TQqVsXv1v0PaW1vay/lcTuRSdk+Scb9OP/hmlcMt+zhjT9hFX8Kgf+K9TFWRq1JZpuWrMX8q1mU4g7eEqI4+4aT/AEVhLmcDHxtVb1Kxwy+aCaOZPrRsGHrx4H1EbVBqU5uElJdxr1n5UrNlBkWWNvEadQ+5lO4+4VnmR2Y9oUmuPAcfSbYftSe7amZGW/UdQ+k2w/ak921MyG/UdQ+k2w/ak921MyG/UdQ+k2w/ak921MyG/UdRxw7ygWc0qRRs5eQhVzGQMn10zIyhjKU5KKZL8f47FZxiSYsFLBBpUtuQSNh6lNZPgW1asaSvIgPpNsP2pPdtWOZFG/UdQ+k2w/ak921MyG/UdQ+k2w/ak921MyG/UdQ+k2w/ak921MyG/UdQ+k2w/ak921MyG/UdSuc8eUGCe2eCBXYyYDMy6QFBBOBnJJxiocka2JxsJQcY95mdYHLPoDyfQleHWwPimr7nZmH+xq2PI9DhVajH7GQeUL/Ebn95f6ErB8zkYz50j3ydf4lbfvP/AMb0jzIwfzkb8BVh37IMUFgxQWDFBYMUJDFAe0BmPlqszptpfAF4z7WAZf6WrCZzO0o8IyMrxWByTWeXfKhCIlS5WRZFABZQGVsbauuQT5sVYpHXo4+GVKfMl/pNsP2pPdtTMi7fqOofSbYftSe7amZDfqOofSbYftSe7amZDfqOofSbYftSe7amZDfqOp4fKbYftSe7amZDfqOpcYnDAMOhAI9hrI207nVCTw0BnPMCqOMxGNsSGB9asCA4wMKreLY0nzDQfZXG7ctuU7ptXjxX+18bP7dz/BuQbdOCers+63C68+JSvKRwloJRckN2U+WLHoH8Rq8NWzDOOp22rcwcpzoQlNWbXH+9eZx8TQ/1G4rmaD5JeLB7NIWLa1DumoY1RGRwrIT9ZQQRnwyvnFbiLqN1FRfMneJ2BLFyO6GyMEeOOoIryvaOBxUKtbE03GzV+/MrLu4G/TnFpRZRLkqnEgXAC6kJ2AGoxr3j6+03J9tZYtzq4PNHi3BP78rnoaCb7Oaj3X/n2GcfDL/5x1kS47fUZNf5r5Pn6mnP7O2nGc7+us3jOzfhuS8f2JZbfr2lud7Xtfje/LhY4Fla1nnzc/8AblHnDij8RYoAV1OQceOk94evXuD6xWGGlUo4K7dpRg37f4O/iU44CMZdP59i+cL4eVZXA7pJbcjxDYwAPXTs3AYqVWliamWyj3Xu7rv4czztSas4lZ8rXM/YRC1TGudG1+dY8gdP83eH3V6ds5+IqWWXUZ8ocr9lZ29yyZlYtIfOEkTTGueunSc487DwFc/tSU4YSbhztz0XezPCUYppvmPOSEX5yvmdtc3d+qDpCYXu6j4qAg9uadlJbnSsmll4X5vi7v8AJv1H/pO3i4vrbgvwvVmhCukapWueOVVvogAQkseTG56b9Vbx0nA9hAPqMNXNbE4fbRt3oxrivLN1bkiWCQAfrKpZT69a7fx3qtpo4s8PUhzREGoKuIZFBxDUKDiGoUHENQoOJN8kH/r7X/VWpXMvwt9rH7mleWQ/9DH/AK6/8ctWS5HT7Q+V+TGtQqo4vENQoOIahQcQ1Cg4hqFBxPVGdhufVvUiz5Fq5X5FuLp1Lo0MOe87gqSPEIp3JPn6fyMpXNuhg5zfFWRucEQRQqjCqAAB4ADAFWHcSSVkYF5Qj/6jc/vr/QtVN8Tg4z50jrydH/1K2/ef/jepjzGDX+tE34VYd89oAoAoAoAoAoCP49wiO6geGT6rjqOqsN1YesGjVyurTVSLizEeO8kXdsxzE0qeEkQLAj1qN1+/b1mqmmjh1cJUpvlwK66kHBBB8x2qDXaa5nORQWYahQcQ1Cg4hqFBxPGOxoEmfTlh+iT9xf5Crj00eSF6GQUBSvKRwF5Y0uYNp7Y6lI8VG/34328xaq6kIyTU1eLVpLVP/K5o2aFpp0m7X4p6S7vw+TDgHGlvbRlVjGzAqwD6Wjm/Z14JAJ3DYPX7q42CqSwVXcqz4c6cvFHT+8uRXVg5J8LNcGtGZXx3idytye0YxywsVUKdJQ+OCAOpy22B3iQADiuy2zjVKs3LjdWNU5I5wS+h7KVlW4AKsMgF9j+cUePrA6H1YqKkI1KbhLk015m9QquSu+ZDc68MO0oG692QeYZzn7iT9zA9Aa83gHKClhan7qb849zR6vsnFKMtm+UuX30/JXTcy9j+lfRq0adTY6Zx5sY8K2N0o/NyK/2OmoUd4ybPja5ZOSuGEAykbv3Uz+zsc+wkA+xc9DWtjnKplwlP91Tn0j3v8nK7WxSlLJHlH+f/AAIcd8qHYuYraNXWMlRIx2bSuAQB+rqz7Qvr29NBKEVFclwPJTxSv+niQfLnLUnEpUubiUN2khMgBUsIkB7xGe6CwVFUjpk9AKySvxMIUnNqTZeeeOZhbxAJhnbKwp+0/wC3j0a9fX/A1wsRL4jX3eL/ANKHGpL/AIrr/n7HVpQd0o/ufL3+y7x35PeXja2+qTJmmOuQnrk5IB9e5J9uPCu7G3NK3JJaJckK8krU4O6j36t83+X6FrrI1yNuOO2yMUeeJWXqrOAR7RWDqRXNmxDCV6kc0YNr7Cf5SWn2mH3i/GsdtDVGe4Yn6cvI4bj9kes8B/70ptoaoj4fiPpy8jz59sfT2/4kptqeqI+HYj6cvIPn2x9Pb/iSm2p6ofDsR9N+QfPtj6e3/ElNtT1Q+HYj6b8g+fbH09v+JKbanqh8OxH035AOPWXp7f8AGlNtT1RPw/EfTl5HT8w2Z63EB9rqabanqg+z8S/+3LyOfn2x9Pb/AIkptqeqI+HYj6b8g+fbH09v+JKbanqh8OxH035B8+2Pp7f8SU21PVD4diPpvyD59sfT2/4kptqeqHw7EfTfkHz7Y+nt/wASU21PVD4diPpvyOl5gsh0uIB7HSm2hqifh+I+nLyOvyktPtMPvF+NNtDVE7hifpy8g/KS0+0w+8X4020NUNwxP05eRwePWR3M9uT++lNtT1RHw/EfTl5AvHrIbie3H/elNtT1RHw/EfTl5Hf5SWn2mH3i/Gm2hqjLcMT9OXkH5S2n2mH3i/Gm2hqhuGJ+nLyD8pbT7TD7xfjTbQ1Q3DE/Tl5B+Utp9ph94vxptoaobhifpy8g/KW0+0w+8X4020NUNwxP05eQflLafaYfeL8abaGqG4Yn6cvIPyltPtMPvF+NNtDVDcMT9OXkH5S2n2mH3i/Gm2hqhuGJ+nLyD8pLT7TD7xfjTbQ1Q3DE/Tl5HLcw2Z63EB9rrTbQ1RHw/EfTl5HPz7Y+nt/xJTbU9UR8OxH035B8+2Pp7f8AElNtT1Q+HYj6b8g+fbH09v8AiSm2p6ofDsR9N+QfPtj6e3/ElNtT1Q+HYj6b8jw8dsfT2/4kptYaofD8R9N+RMxkEAjp4Y81WmsdUAUB4aAznmXlWa2mN5YDOf0sHgy+Ix4jzY3HhkbDUxWEpYik6VVfp5prnB6ro+9G7Goq1ru0+Sb5NaS66PzGPEuLWV9bj5QRGYmXWHwJY8nTjV+tHk9RnoPNtyHV7Tw7jRcNppJX/Ul3dH9/JmvVw8JNqaaa5+/268iF4vy8LWGVrRHmjnKOZdQlKiMd0hlXOxZiCMDBOc1uYftejVezl+ifhlwNTEUpwg8iuugy5W5xeOVI7iQyQykJlzqKljhCCckrk4IO2D6qr7TwkqiWIpcKkOK6rvT/AB7GGCrzUskuT9DR/m5NHY9mvZf7Zznpqz18c59ded+Lzzba/Hls+Nrd3dz7zt7Spnz5nfXvKJzHxW8upXhtkmEAyncQjUB9ZmfAAQ484GMV6Ps3BujF1qvGpLi3otFocTE1ak5ZIJ2XqO+AckRQr29+yEKMiPXpjX1vJnveoLt6zSv2vShLZ0FtJ9yjx82Z0sHZZp8ETtzzZBDAqwLG7S7xwwKFLA/VL6fqr4b7npvvWrCXaGMTpSWzinaUv+MV3v7eaN6FKKdoK705JdXoOeUuUpWm+W3/AHpjgpHjZAN1GPADwHXO53rt0MPTo040qUbQXd3t+KXX+DOdVU04wd5Pg5dNI9NX3l+FbBqHtAQkfGomN2NDZsziTKr3vzQk7u+/dYDfG9RZEqUlwTId+fLUSWaNFIBexRSo5RNCLMcRiQhu6S2BtkZI3pZE55ase3PNMCGQGJ/zVzDathU3kmEZRh3vqjtFyevXY0shnlqzyTmu2W2urlkZVtJJIpUKrr1xkABRnB1alK776h0pZDPLViT81jtpYY7C6maEoJDGtvgNJGrhe/MpyAwzt1zSyGeWrE+Ic4xxyXKCyuZRafppI0hKj82JCQGlDHCnwFLIZ5as7l5viLBbe1nuswR3BMKRALFKCYye0kXcgE4GTSyGeWrFfyrt8qOyk71o94MxqpEcZAZCCQRJlht0670shnlqxvYc5RObfXaXECXRVYZZUh0MzrqjXKSMQWUHGRSyGeWrHZ5pt/l/yHQ3aY+voXs9ZQyCLVnOvQNWMdKWQzy1Y1vOcESS4VbK6mW1bTLJEkJUEIrnAMoc4VgdhSyGeWrJebi0As2vQNcIgNwNKjJjCa9gcblfA43pZDPLVkVYc2xvJAklncW4udoZJUh0M2ksFzHIxBKgkZA6Ushnlqzvl/mlbsoYrK5ETs6iZ1gCDQWVicSlsalI+rSyGeWrJO94nFHc29sYyXuBKUIVdI7FVLaiTnfUMYB+6lkM8tWNebuYoeHxLJLE8mtiqpCis50ozscEgYCoSTmlkM8tWc8V5jiiNuqQSXL3Ss8SQrHkoiqzOWdlUDDL4+NLIZ5ase8C4glzGXELxFXaNkmQKyshwehII8xBINLIZ5asjeE8zLcSFY7K47MSSRGYrB2YaNmVj+l141KR9WlkM8tWeW/Ntu9jFfCJxFM6IqlU1gvL2QyNWMat+vT+FLIZ5as8i5oV5pYorK5lEMvYvKqwaA+FJPelDYAYHpSyGeWrGl3zzEnyg/I7l4rWRo5pkSEopQAucGUMQAwPTpSyGeWrHHMPNyWitI9ncPCoU9siwaG1hdOkNKrE5YLjTnPTNLIZ5as74/zdb2aW7TQygzjVpEalokAUu8g1d1U1qDjO/npZDPLVjjjHMCQzpbpbS3MzxmXTCsXdjDBdRaR1G7HAAzSyGeWrH/BL1LmBJljZA+e5Kmh1KsVYMvgQQfV4ilkM8tWRnDuarea9lskjYPFqGsqvZs0fZ9oisDksvarkEClkM8tWR1xz7CizSGzuuwgleKScRwlFMb6HbAl1lQf8uceFLIZ5askLbmq3fiEnD+zdZo11a2VOzbuRuVVtWSwWQHBA6GlkM8tWHL3NdteTXMUSMPkpwzuqBGGqRdSEEkrmNtyBSyGeWrE+Xucba7hnmjikUQDWyyIqs0ZTWkijJ7rAHBOOh6UshnlqxDh/OsMnycvaXEEd0UWGWVIdDNIMxrlJGILDpkUshnlqx5JzTbi/Fj2b9oQPzmhezDlGcRFs51lFLYx0pZDPLVje95vjR5wtnczJbPomlijiKq2FLAKZA7YDDOlTTKhnlqy2IdhUmJ1QBQBQHhFARd3y7bSMzvBGzONLNp3IPXfwOw361jkXEtjXqRtaXLl/dOhROKcIPDZSba1knt5FBfDkaHBbOkAYG2Mk4ztvXN7R7P3vLeo4uPJ2TX5f7uH5NiF6ibiop6Xy3/4/wIflZZOSzxvBI31na2GsjGMdrEC335zWpKn2tFZYypzWqai/txtby+xg8Pkd3Tkvw36q6Hh5m4bp0aoezxjs+wkxn9rGM6sePXxzWtse0VX2ywy/bl/dG3PnzFlbLx8n7HDeUCFU7OM3NxtjaPTt5i8mD9+5rYVHtWUMtSdOmurzP0uTGjKT/TTk/wAWXrY74Ly/84Sma8tnhjjC9khdiGJLF2YEDf6u6/xrf7OwSwlNwjNu/N2y/hPnYynJ0XdqLl/9sv8Axv5l5s+BW8T9pHDGj4A1KoBwOn348eprfUUrGvKtUlfNJu5Iisio9oAoCh3vD72KbiAhtknS9wUft1j0HsFiYOrLnYrnbO1ANjyG8gjgm0mJeFpaNIp6To6Mrqp32K6gfVQXGnDuWOINA/ylE7d760nbTIpDJAIVkfPnPZk49dBcfcc5TuJOI5jC/IriW2nucuM9pbB+6E8Q+mHJ/wAtBc4u+X5xf3c/yNrhJpImjZb0wYCQopBRWGe8p60Fw4vyTPM3FHE08RuP0KRSqqSYt1QCRcHYuuk7jaguc33LkxMJewjk02sEYNtcvavHIgOuMsrgNGDjTjpv1oLnUHK95+bMrCVxwua1dzJkmeRlKjLbnYfWNBc9t+D3sycNgltkhjsZIJXk7dXLG3iKqqoq/rMc7nbFBcZHlHiPZtPrg7c3vy0QFTq1BtKxfKe006ex7uNGN8euguSjWd9FJxARWqyrdyF45GuEQLmFI+8uCdipNBclX4DIvBmslIaUWTQDfAMnYlOp6At56C5FQcNvZ34ek1skEVm6yO/brIWMcLIqqir4lsnJ6UFxryHy7PamJZbNgyvMTOLwlQJGkYH5OG0nZgvTrv1oLk3zZZXJvLK5toROIBcB1MqxfpVQKQWB8xoLjDiPCL67uoJ2WG1WCGQBZB8pBlmJWQYR0/8AiVe9/nYUFyMj5WultrOCa2iuxaGePUJjBN2eQLeSKRWGkFBpZSc7LQXLTyJw64ghkW4LDVM7xRtM05jhIUJGZW3JBDHqevWguMuT+UBAWlmEgm+UXEgAuJSmmSRyh7IP2f1WHh19dBcgrDly+Wyt+GmCPRDPGxue3XSY47jtciLTq1EbYPj40Fx1a8vTx3lxK1m0oluu2SRbwxBUxGBmENhsFSdxuNqC42v+RbiSLiREsyPPcSywwpKoikUrHp7RcfrFSpGRtiguP+M2F7JexyPZrPbWwRreMTxovb6RqmdWByUOVQeG58aC5zxfli8vbmaV2it43tBbBJFM/dlGq5xolQKwbSurfOkEY8QuN5eA3bpaG5s47h4rfsnaO5aCYSK2AwmV1DRuoB09QSaC5aOULO5t7FUnJknXtWCmUyHDO7RRmZ92wpVcnzeYUFypcJ5P4hCLOZpYZJIp2mljWPQ//VE/KgZzKVbAbYaRnQvm3C4nf8h3LWt3pkl7WS6lmjtzKvyeRGnDqJEx0K9RkUFx1zDypdtPeXVsEE4nt5rUswwwW3EM6t5gQW82dIoLnA5NubeG6htQv52ztbaNy4XvAyi5kPiCBKzes9KC44t+VLyCVsPDNFLYtakRx9gEMSn5MSrSvq+s65GMZFBcTs+C30kPDbWW3SGOyktpJJTOrlvky7KqKP1mA6nYUFxpNyhxFkknEkHbtefLVhKHVqRtMUfykSaQvYgLjSepHjmguL8x8tXMkl00VqFllOYbmC8kt9OUUK0sav3nUg7gEEYoQaPApCqGOSAAT5zjc0JFKAKAKAKAKA8IoCq8Smt4Mxi1iwGxmTSF3UEHOljvnG+Oh9Wa1ThFWSVjCWKnTf6W/MjJb2ABSLK1yU1YYRrnvuo776Rg6AcjV19mWzhoifieI8b82SNvc28knY/JUKhyv5tGIUgkZYiNVA9jHrR04Pg4ox3uc5Wk2/zctmKsLD2gCgCgCgILiXDMyajfTw9owVEDwqurGyqGjJJOCcZJ61FiqVNt3zNeXsNpOGBZFjbidyJG3VDJbhiN9wvZZPQ/wNLdTHYy8b9PY8HDh2fa/Odx2XpO0t9HXH1+yx129tLdRsZeN+nsEHDA5ATidwxZdahZLckpnGsARbrnbPSluo2MvG/T2OWsFEnZHik4lP8A8Zlt9f4OyzS3UbGXjfp7Cp4Rhih4lc6wusrrg1BM41FeyzpztnpS3UbGXjfp7HPzWOz7X5zuezxntO0t9GPPr7LGPXS3UbGXjfp7CkPBS6h14jdMhGQyvAQR5wRFjFLdRsZeN+nsIWVgs2RFxS4k0/W0S27Y9umI4pbqNjLxv09hWHg5cMU4jdNpYq2l4Dhl+spxFsR4iluo2MvG/T2GvCrdbguIuI3Tdm2k4e3OcfrACPOnOQCcZwcZGDS3UbGXjfp7CjWaDWDxWcdn+kzLbdzfHe/N93fbeluo2MvG/T2HY5ek+33n4of/AKqW6jYy8b9PYTueCmNS78RukUdWZ4FA9pMWBS3UbGXjfp7HFnwsSjVFxO5kAOCUkt2GfNkRdaW6jYy8b9PYIOFh2ZE4ncuyHDqsluSp32YCLI6Hr5qW6jYy8b9PYSe0QSdkeKziTIGgzWwbJ6DT2ecnIpbqNjLxv09hW84X2ShpeJXMak4DPJbqM77ZMXXY/wAKW6jYy8b9PYXHL0n2+8/FD/8AVS3UbGXjfp7CcnBirKrcRugz50KXgBbAy2kGLJwN9qW6jYy8b9PYLngxjUvJxG6RR1ZngUDwGSYsdaW6jYy8b9PY6h4EzKGXiF2ysAQytAQQehBEW4pbqNjLxv09hO84T2S6peJXMa5xqeS3UZ8BkxYzS3UbGXjfp7HAsFMfajilx2Q/+TtbfRscHv8AZY67Ut1Gxl436ex2nCcsUHErkuAGKh4CwU9G09lnB89LdRsZeN+nsJx2KtIYl4pOZBnMYlty4x1ynZZpbqNjLxv09jmezRH7N+Kzo5xhGltg2/1e6Y870t1Gxl436ew4fgxDKh4jdB2BKqXgDEL9YheyyQMjNLdRsZeN+nsJ3vDRCAZeJ3EQPQySW6Zx1xqiGaW6jYy8b9PYH4aBGJTxO4EZwRIZLcIQeh19ljeluo2MvG/T2OoeFazheJXLEqHwsluTob6r4EX1T4HpS3UbGXjfp7CYsVMnZDik/a+j7W31+f6nZZ6Ut1Gxl436ewsODHWU+cbrWAGKa4NQUnAbT2WcZB3pbqNjLxv09jgcLzIYhxK57QDJTtLfWBtvp7LONxv6xSw2MvG/T2LIi4AGSceJ6n11JedUAUAUAUAUBXubReE24tCyjtD25TsciPQ2P0qsPr6RsM+zrQEDD86K4crM5MjmRdNkFCaLoRCNgwcjPyYnXv6/rChFhDtONFmBWRVYQDUnyPUmg24uHUMSCzg3J7wwNKYG9CRreW/GWXWEJlQMI9SWRGOym0SE9RN2nYjCkJgnbGcCGky68pC6ELC8JMgkcKSYyTHtoOqJVU+P6qn1bZIkm6AKAKAKArXOXC5ZpLAxJqEN5HLJuo0xqkgLbkZ3YbDJoCt898sXM1+Lq3i1Nb28TQMXRczxXOpot2yNURYZPd360B5HyzdDlw2XY/8AU6WAhLxnc3BcDXq0fV360B5yPytdWvE31xYtIYJ4reXWhyktwkyR6NWoacuMkY29lAR97yhdG4mT5GjGXiKXSXuuLuQhkOjBPa5AUjAGN6Am/KXwO8kdJrCMSSPBPaS99UIimClX1MR9VgTgb70A65x5embh9vY2kaugaCOTW+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/a3kc88MQFyk/wAqMcgLCR5DLG0inAJBJjGgtt1oBDmPkq7mu7yZYYmje5tHUFY+1dIxEJCk5b82BpbIIycHHWgJvylcuXN/JbwxxxtAizPIZn0r2joY4saQz6lDs4OMZA3oCzcn9uLK3F0hSdY1SQFlY6k7urKEr3satj40BDc62dx8r4fcW9u1yLZpzIiyRocSRaF3kYDqf9qAT574ddXtvaxRwLh5YpblJnXQqRjWYXK5Jy4VcoG6ebegH3k5sLi3slt7lNLwPJGhDBw0QYmJlI306SFGoA93cCgG/lP4RNc2saQRmRluIZCqmIHQhJYjtu4T6myD4gigOra0lXhckZtWkkKSqLeT5MhcuWwGMGmEA56jBx66AjfJhy3cWDTx3CiQusDC5DAltESoYCM6gIyCFPQg+HSgI/k/lyeCaFZeHR6oprmRr4yR6ishcoVCNrYkMFw4wAKAX4xwG5PF3uVt5JIWW2AZPkZGYydeoXGXAGRvHg9d+lAS3Ndvcrf2d1BbNcrDHcI4WSJCDJ2en9Iwz9U9KAa+Ujg9xcmxeGF5Oykd5FQ25ZQ0ZAwLjMbbnxB/lQC/M3BJbjhUdusJL5ttUTGFTpSWMyA6MRfVBJC7eagI3yd8uXdreTdvHiCOEW9vJrRi8STyPHkA6gQjgbj9WgEOA8uTxXWH4dE//WzT/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+jiTtJXVIxjLswC94gL3jtuSAPaKAbHj1t2Yl7eLs2bQr610l8kaNWcasgjHXNALwcSheLtllRosE9oGGjC51HVnGBg5oBtBzDaurulxCyxKGkIkUhFIyGbfZSN8nbFAC8xWpXULiHTrWPPaLjtGGUTOfrEEEDxoB3fX0cKa5XWNMganIUZY4UZPnJAoBPiHFIYFDTSxxKTgGRgoJwSQMnfYE+wGgEU49bEMRcRELGJmPaLgRMMrKTnZCN9XSgPDzDa6Ff5RDoZ+yVu0XBk3/ADYOfr7Hu9djQBNzDaoMtcRKNTpu6jvxfpV6/WXfI8KA6fjtsNOZ4hrVGXvrush0xsN+jMcA+J2FAd8S4xBb6e3mji1atPaOFzpGWxk+A3PmFAcXvHraHHazxR6l1jU6jKDGXGTuu439YoB1d3scSGSR1SMDJdmCqAehLHagGT8x2gjEhuYRGxZQ5kUKWQEuAc4yoBz5sGgFbrjVvGyLJPEjSDKBpFBYEgAjJ3GSBnzkUBxLx+2WXsWuIVl1KmgyKG1uMouknOSNwPEdKA8g5gtXYqtxCzKHZgJFyFjOJGO+wU7HzeNAKcO41bzkiCaKUqFLCN1YgOMoSAdgRuD40AtacQilDGORXCMyMVYEKy/WU+YjxHhQDGPmizZSy3UBVSgJEqEAyZ7PJB/WwcefwoDo8di+Ui2Dxl9LFlEi6lK6CF0ZySQ4PqGPPQCllx22m0dlPFJ2mrRodW1aMdppwd9ORnHTIoAuuPW0RkEk8SGIKZNTqugOcIWye6GJAGetAcXPMdpHntLiFNJwdUirg6Q2Dk7d1g3sINAcPzPZgBjcwAHXgmRQPzZxJvn9U7HzeNAKz8ftkcI9xCrnR3WkUH85+j2J/Wxt5/CgCbj9qhYPPEpR1jcF1Gl23RDvsxA2HjQBPx+2QEtPEuGdDl1GGjXVIpyeqr3j5huaARm5ps0JD3UCkDJBkUEDSrZwT00sp9hB8aAJeabJc6rqBcMyHMqDDIVDqcnYqXQEeGoeegFE5jtDnFzCdKNI2JF2jRiryHfZVYFSegIIoDufj1sjpG9xErvo0IZFDN2mezwpOTqwcefBxQHD8x2gj7U3MIjLMgcyKF1KCXXOcZABJHhg0B3Nx22RtLTxKwjM2C657EZzL1+pse902oBaTiUStGpkQNNnsgWGXwMnSP1sDfbwoDqO/iaRoRIhlUBmjDDUFPRivUA+egHNAFAFAFAFAFAFAUPm/lm4lup5YVDrc8Okst2C9m7OSJGz1TDH6uTt03oCOvuTblr+S6jXRrvLVnBdcPawm3YtgNs6yW+oZ30uw6nAA4tOWbyN4ZBBqMV9eXJXtIxlJ1IjGdWM5bfzYPXbICb8hXZs7KwZvzUMUxmlyHBlk1GNERmByhY6XI7p048RQDu/4HfyfN8jQ9pLb21zFNrmTeWaJUVtWSSuQSTucec0A85j5SnbgI4fERJMIoI8lsKTHJGzbt+rhSB91AR3FuUruVZpNBVp+IQXPZJKndhhVRkscL2jac4UkA6dzigLPPYTycLmt+zdJTBJCmuVJHbuFUd5Pqlm2LHzlvUaAqXDuUbpLO4t2hYyyWCwRydrHhG74a2GT+jJxJqwSdTAnZQAHU3ALw2MFv2DloJ7WQl54m1LDpMoXvbAFSqr5iOm4ADvmzgt3xIRQyQ/J4czmUmRJcgqywYjDAF8ENk/UbGM4oBSx4PeBuHXEyGSS2ininRpFZi0iLiVHJwclADqIOD44oCO43yddXTXWtI07a1tEBVh2Zmt3Ejx4+sIye6CR68ecBrxbka4up5pJYyIrm7t5GiWRNUcMEEkRfUGx2hLqQFzjT18KA6uOUL5orQSa2kiuLuSZ4JY4mIm1hJELHZzrz6t/HFASfHOD3ssguLeA210Y4U1ieNou4+XSaIghlUElSo1H/LQErzfw24kubGaGLtRbPM7jWqZ1xFFHePiTv5gD7KAqttyRd244eFEk5tLeVX0TrGDK8gkWMM3e7PI0NtumBg7igLhzfwma6htjGNLwXNvctEWA1LE2Wi1DbO+R4ZUUBH8a4NcvNFdLCjPGl3EINSrtP8Ao5Cx7uo6e/jOzHGcYIFaHk9u4bR4E0XEk9lHal2cKsTLKztuRqMYWTA0gnKDI3yAJnhPIpN1dfK1aWB1suzYyEa3tY8EuiMNtXeAII658KAacH5bvIoL2ExSk3Iu8MZ4iqmUsYsR9NTayHb1L18AFOV+A3dpEw+TmSYWSRRv2yAI4Zw0CnVkJnTLrGW3IJ2UABDgfI93DDd2zOSt5aKGcFQiXRjKSlkDEnUAmqQbsdRPUYAkeNcGvJrOOEW6KY/kWwdMkwMWm72cdmAFC9DktkAUAzueS7ntlVAOzHEzxEzBlDFNP6DTnOvJKZPdwAc7kAD3kHk65s5rdnULGIpjKmoNpuHZAWUg7q6InsKk+NAe81cq3E81+RDrjuhYqvfQZW3lDzZBYEZXIHr83WgOo+UrpOH8Stv0jztptyWXJiWGGKIuSdmCx4Y+OCfGgHfNnArma7s7iKOQrBFMHVZo4zrkC6V1E9CVw53GOmaAieN8rXct5c3JgaSKWO2HYdrEvaCN4+2gJBGExqYEkZZQCdJIIHfG+Tp7iS6V4SYbi9tpj+cQHsIkCy/r5DHGw9f3UB0nKt4Ik7RGkuYnumS5hmSNwXCrGxRsoySBcuD022PSgJ6LhN0bnhsswV2ggnS5dNKr2kqwgFV2JGYz0HiNvAAQp5Wuvm+/h7IdrcXrzxjWn6N5on3bOAcIdvPigHfN3LNxLdTTwoGFxw2ax0llXs5JH1LI2TuneOdOTt0OaAkOHcHuILm6ZUSVbmW2cOxHdWNFSUFeuoKh0YyMsucYNAV/hPKd1ELeYxBpIJL89iXTdbveNw+dIIICsPMSRnABAhH8mV4IQgIM0Vj2EcmsaS8klwZosEg6OyuNAJHVQdsDIE/zVyve3M5mjGj5NHALbvrqaRWJmKtq/MhlIUkA6goz0AoCV+S3cfEJ7pLYyLLDbxgGWJSNDEyk97wDHGOpHgN6AuooAoAoAoAoAoAoAoAoAoAoAoAoAoAoAoAoAoAoAoAoAoAoAoAoAoAoAoAoAoAoAoAoAoAoAoAoAoAoAoAoAoAoAoAoAoAoAoAoAoAoAo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56" name="AutoShape 4" descr="data:image/jpeg;base64,/9j/4AAQSkZJRgABAQAAAQABAAD/2wCEAAkGBxQTEhUUExQVFBUVGBgYFxcWFhgYHBwXFxkYHhUXHhYaHCggHxwlHBgYITEjJS4rLjAuHh8zODMsNygtLi0BCgoKDg0OGhAQGiwkICQsLCwtLyw3LSwsLCwsLywsLCwsLCwtLCwsLCwsLCwsLCwsLCwsLCwsLCwtLCwsLCwsLP/AABEIAIMBgQMBEQACEQEDEQH/xAAcAAABBQEBAQAAAAAAAAAAAAAAAwQFBgcCAQj/xABIEAACAQMCAwMHBwoFAwQDAAABAgMABBESIQUGMRMiQQdRU2Fxk9EUFRcyVIGSFiMzQlJykbGy0jVic6GzJILBJTRD08LD4f/EABoBAQACAwEAAAAAAAAAAAAAAAABAwIEBQb/xAA7EQACAQIDBQYFBAEDAwUAAAAAAQIDEQQSURMUITFhBUFSkaHRFTNTcYEiMrHwwSNCwjRD4QY1YpLx/9oADAMBAAIRAxEAPwDcaAKAKAKA4eQDqQPaaA5S5Q7BlP3igFaATedRsWAPmJH8qA9jlVuhB9hzQHdAFAFAFAFAeZoBB76IdZEHtZR/5oY546nPzlD6WP8AGvxoM8dUHzlD6WP8a/Ggzx1QfOUPpY/xr8aDPHVB85Q+lj/GvxoM8dUepfxEgCSMk9AHUk/dmgzxfeOaGR4TQDdr+IbGWMe11+NDHPHU8+cofSx/jX40GeOqD5yh9LH+NfjQZ46oPnKH0sf41+NBnjqg+cofSx/jX40GeOqD5yh9LH+NfjQZ46i8UgYZUhgehByP4ihKafFCUl9EpIaRAR1BdQf4ZoQ5xXec/OUPpY/xr8aDPHVB85Q+lj/GvxoM8dUHzlD6WP8AGvxoM8dUHzlD6WP8a/Ggzx1QfOUPpY/xr8aDPHVCkV0jfVdW9jA/yoSpJ94tQkKAKA8zQCUt2i/WdF9rAfzoYuUV3ifzlD6WP8a/Ggzx1QfOUPpY/wAa/Ggzx1QfOUPpY/xr8aDPHVB85Q+lj/GvxoM8dUHzlD6WP8a/Ggzx1HINDI9oAoAoBC7ldR+bTWx6ZYKo/ebcgewE+qgKVxiDj0hIiexgXG2gyO2/gXkTfHnAHX1VhLN3GSy95n/MHKnGgGeRpp131COcsCvj+bB32/y5PTxrBqRmspU+C8QnhnVUnltyCdQd8LsNw0cjaD9UDBwfq9NsQ6jirsnJFvQu0/OPEUtJLkXwd4+zypt4exbtGcBYnXvFhpGQfXVkJ5iKlPL33KHxDmK5u3zJNNIzH6qsyJk4PdiTABzv58/xGLcgoxLVy9ypxllVoe3t0GNOuYxjH+mSNupGV/ax1BqEpdwbiaJwi049GQHlspl80pcH1d9EBz4ZIPsrNZ+8xeXuLtYyyEfnYwj4GdD60z46WIVj96iszAdUAUBVue+axYxDSA00mRGp6DHV2x4DI28T99Q3Y1cViNjHhzZjHFePXFwSZpnfP6uohR7EHdH8Kru2cWpXnN/qZG4qCsMUIuGKC4YoLhiguTfJA/6+1/1VqVzNjC/Nj9ze+LcQW3hkmf6saljjqcdAPWTgffVrO9UmoRcn3GB8w8z3F25MjsEJ2iUkIo8BjxPrO9VN3OBWxE6r4vhoQuBUFF2GKC4YoLhiguGKC4YoSmb55Nv8Nt/Y/wDyPVseR38J8mJkvlCH/qNz+8v9CVW1xOTjPnSK7ioNW4YoLhihNwxQXDFCLgNqkXZYeAc5Xdqw0yNIg6xyEspHmGd1+7/eibRs0sXUpvnc3HgXFkuoEmjzpcdD1BBwyn1ggirU7ncpVFUipI55h4ylpA80m4XoB1Zjsqj2n/bJqG7IVaqpxcmYdx3nC6umJeVkTwjjJVQPMcbt7Tn7qrbbOFVxVSo+fAgMVBRcMUIuGKC4YoLhigueMNjQlM+nLD9En7i/yFXHpo8kL0MgoAoCt898x/IYFm2P5wAqf1l0sTv4YwDkebHjUN2K6s8iX3K9y5zPPLw2WVf04dsPIO6zlyxRFz0WPSBnxwPbVWrRpxvJpfcywlqjW05d9hx5OOP3VxG0t0QEfdMhQQQSGXCgbbeI6+JycUPHUKcnGpUin1aTN7EUoLLkTv3k3zDwSxvVxOiMfBx3XHscb/d0rF9o4N/92Pmvc1lGa7jG7ryf5myl1qtFlUAkHIhIJllyF09oCAunT3tj0FVvtHDJ5M3G9u/z+3Uzyy52Nd5Z5esLNQYFUtj9K/ecg4z3sbA4BwuBsKs+IYOPDax80YuM33ED5QOZLy3lja3I7FiqbBWyzHcsCM7Y9Qxnc+ErHUakrU6kXZdzTNqhRpODzp3/ADwWpJ8R5qa0WNpirCUREso2RwyrOuOuggOVbfDA52K1t06kZxUou5z601Tl0/vMuatmszI9oAoDDPKrdl+IOvhEiIPvXUf93quXM4WOleq1oVrhdi080cKfWkYKM+GTufYBvUGrTg5yUV3mxWPkxslUBxJK3ixcrv6gmMf71nlR2o4CklZ8Rz9G/D/RN72T+6pyoy3GjoH0b8P9E3vZP7qZUNxo6B9G/D/RN72T+6mVDcaOgfRvw/0Te9k/uplQ3GjoL2HIdlDIkscbB0OpT2jnBHqLYplRlDCUoSUkuIw8rcxWwI/bkjU/dlv/AMaifIrx7tS/JiVVnDNg5Z8nFqbeN5w8kjornvsoGoZ0gKR0z41Yoo7NHA08qciV+jfh/om97J/dU5UW7jR0D6N+H+ib3sn91MqG40dA+jfh/om97J/dTKhuNHQPo34f6Jveyf3UyobjR0D6N+H+ib3sn91RlQ3GjoWLhfDo7eJYYhhEzpBJPUknc79SayNiEFCKijCvKF/iNz+8v9CVW+Zw8Z86Q25P4elxeQwyglHLBgCQdkYjcesCoSuyvDQU6iizWPo0sPRv71/jWeVHX3Gjoe/RpYejf3r/ABplRO40dA+jSw9G/vX+NMqG40dA+jSw9G/vX+NMqI3GjoQHNvk1hjgea2Zw0alyjHUGVRlsHGQce3/zUOJRiMDFRcodxllYHJNa8i10TDcR/sOrD/vUg/0VZA6/Z0rxaEPLVdnFtF4Eu59qgKv9TVEzHtKXCMTLKwOUa7y55MoOyR7nW8jAMVDaVXO+nu7kjxOasUTsUcBDKnPmTH0b8P8ARN72T+6pyou3GjoH0b8P9E3vZP7qZUNxo6B9G/D/AETe9k/uplQ3GjoH0b8P9E3vZP7qZUNxo6Hn0b8P9E3vZP7qjKhuNHQtkaBQAOgAA9grI2krHVCQoAoDIefeNQXkskEs/Yx20ilWVMu2kSrMgLHSdTBAPNu3RaxbXI15ThJtN/1cyy8bsWg4KUSMRSLGAArFtDSMAzBiAdXfJzgYO/hVdWnCUf1JOxuYWlmnGnyuRvKChbVSm0QklKaskiHWSoJ33XJH3V5LGYZYrGzhFO7S490XqzfrRcJW7+FyIvef1VyI4RIgxhyxTOwz3DHkd7I381b9PsDC5Vmu338eBw6/akqVRwy8tRp+Xi4K/JE0nqNYwc7nI7PHWrvgeGve8r/cp+My8I7sfKAjOBLEI03y4YvjAOO6I8nJwNvPVU//AE/hnF5c1+7j/JZT7YbklKNkOufoi0SZzo1sRoJU6zG4gOrbYOQ3/b91a3Z2HjhcS4STvlabfJ6uPQ72Ght+CfHu8/YneaOC/K+Eo2kdqkSTLgfraQ0igf5gTt58eavUQhGMEoqyOTiad01oHks5kWWzSKWRe1jYxKCwBdVAKEA9e6cf9tZxK6E042L3Ul4UBgHlE/xK5/eX/jSqnzOBjPnSEuRblI7+B5GVEVmJZiAB3Gxkn14ouZjhZKNVNm1flXZfa4Per8aszI7e8UvEg/Kyy+1we8X40zIbxS8SD8rLL7XB7xfjTMhvFLxIlbadZFV0YMrAFWByCD0IPmqS1NNXQrQkKAo/lfjJsAf2ZkJ9mGH8yKxnyNHHr/S/JitVnDNw5Y53s2tog8yROiKrK/dwVABwTsRt4VapI71HFU3BXdiW/LCx+1Q/jFLou3il4kH5YWP2qH8YpdDeKXiQflhY/aofxil0N4peJHcXNdkxwLqDPrkUfzNLoLEUvEiWilDDKkMD0IOR/EVJamnyO6Enz/5Qv8Ruf3l/oSq3zOBjPnSPfJ3/AIlbfvN/xvSPMjB/Oib9Vh6A9oAoAoBpxb9BL/pv/SaMxn+1nzQKpR5hmn+RLrd+yH/91ZwOp2Z/u/A28tP6e3/02/qFJmPaX7omcmsDmo+iBzXZfa7f3q/Grbo9Gq9LxIPyssvtcHvF+NMyG8UvEg/Kyy+1we8X40zIbxS8SH/D+IxTqWhkSVQdJKMGAOAcZHjgipLITjNXi7juhkFAFAFAFAcu4Ayeg3/hQGC8N4SJeKZkEj2zXAcSdm5WUSktEBgbhsZbHQBicYIrC3E01R/Vm7jYOceGG4tJYwXzjUAmnLMneRO9tgsF+I61M45k0dCjUdOaku4pPGrZ47CJJVwyugZcjbaTC53GQMDx6V5qldYvELpD+DuYCSqYrNFc83Mq3GeDx6UeNmZ5MYBwo67kk+YbdRvvnG1WYPH1HNwmlaPPm3/f/wAOb2lgviUpThFKaV31tr10I5+W7kDJjwMsCSyADTnJJLbLt9Y7HbHUVvLtPDN2UuPPlr3ffoeWeArpXa4Cw4XD8l7fXJnpowPraemrHTV3s+bbrvVG+1952Dira8f709TYWCpbvtrv7Fi4LYyTcK7OJS7GU91SASASdtRAyNj91Ri1fH0F35Z/4/xc6vYlVUqanLuv/DNV4Xw8RW6QhmYIgQM2A2AMDOABnGOgFd1cERJ5ncwrke0DcRjiJwwk1K2cd6Jg2/tVGGPOawXM5tFf6nE+hKzOiFAYB5Q/8Suf3l/40qp8zgYz50iuVBqhQBQBQg+iOTP/AGFr/ox/0irVyPSYf5UfsTVSXBQEbzDwpbq3kgY41rseuGG6tj1EA1DVyurTVSDi+8wHjfAp7Vys8bLjo2CUb1q/Q/z84FVtWPP1KE6btJEbmoKgzQBmgDNCAoCX5b5ims5A8THTnvRk91h4gjz+Y9RUp2L6NedKV0z6EsLpZY0kTdZFDL7GGRVp6GMlJJowbyhf4jc/vL/QlVvmcLGfOkNuTr+OC9hllOlELFiAT1RgNhv1IqFzK8NNQqKUuRrf0kcP9M3upP7azzI7G/UdQ+kjh/pm91J/bTMhv1HUPpI4f6ZvdSf20zIb9R1D6SOH+mb3Un9tMyG+0dSC5s8pMDwSRWwd3kUprK6VUMME77k4O21Q5FFfHQcWod5lFYHINY8itsRFcSeDOiD/ALASf66zgdbs6P6WyN8tP6e3/wBNv6hSZX2l+6JnNYHMCgChIUBsvka/9lJ/rt/RHVkeR2uzvlP7l9rI3woAoAoCP49xMW0EkxUuIwCVBwTkgdT7ahuxZSpupLKiJPFvldo3ZqVM9uSm+SDJExUEY6iuXT7Vp1MXLC2eZOSv3fp5mLpvZ5k+7+TKuQbyabiFqjO5UO7FScgaUYjb/tA//prpp8TnUZTzJP8AvA3usjfKB5Qv0Z/1V/pevNQ/63E3/wDh/B3OyPmx+0iAFmxSPMLydw5B2wcjBbOMn/wSPGuUqyjUn+tLj/f7qa2ecJtx6k/ejUJFMYdSCAmnZgAMDcY3ORn4VzqLyuDUrNd9/Mrkk001cqXGrNltZAInRQwOnqFUIud/Fc5z/mya7mDrRli4tzTeuvH+/wAGhi4KOGlGK4JFn8lf/t4v9ST+TV0sV/7lhvtP+Cns/wD6Vlx5nlkW0mMRKylCsZHXtG7qY9eoiu6WTvldjA+ASzRXolRdUkBkkYdcqobtSen6ur7/AG1WjnU21JW595uHHeZVtopZShZYgCQCATltOACPPXPj2pTljVhFF3va/C3K519m8uYl+GXfaxRyAFQ6hsHfGRmunF3VyKkNnNwfdwMJ8on+JXP7y/8AGlVvmedxnzpCfIUKvxC3V1VlLNlWAIP5t8ZB2O+KLmY4RJ1kmbj8wWv2aD3SfCrbI7uxp+FHn5P2v2aD3SfClkNjT8KD8n7X7NB7pPhSyGxp+FEhDEqKFUBVUYAAAAA6AAdBQzSS4I7oSFAFAcsgOxGR66EWuNG4TAdzDET640+FLGOzjojz5nt/QQ+7T4VFhs4aIPme39BD7tPhSw2cNEHzPb+gh92nwpYbOGiKn5R+W7b5HLMsSRyR4YMihc94Ag46jBPWokuBqYyhB03K3FGMVWcQ37ydOTw62J/ZYfcrsB/sKtjyPQ4R3oxMi8oX+I3P7y/0JWD5nIxnzpFdrE1TzUPPS4sw1Dz0uLMNQ89LizDUPPS4sxSGJmOFBY+ZQT/KhKi3wRYOC8k3lwwxE0aHq8oKADz6T3j9wrJRbNilhKk3ysbby9wdLSBII9wvUnqzE5Zj7T8KsXA7dKkqcVFGbeWn9Pb/AOm39QrCZzu0v3RM4NYHMR9HjgFr9mg90nwq6yPSqlDwo9+YLX7NB7pPhUWQ2MNEefk/a/ZoPdJ8KmyGxp+FDu0so4hpiRI1JyQihRnz4HjsKGUYqPBDihkFAFAFARfM9oZbSeMDJaNsDzkDIH8QKxmm4uxfhpqFaMpcr8Slcm32jsLaQMk9vEO1RhjEYbCnzE6SD6s15jFUJ4btHe2v0SqJX6yXG/r9zNRtTUOnmlw/wQV1xu3tOJy3CR/nTK0cwXWVEYL62CvjS7nRuPGNgNnyfT3OZKrGDNhtbhZEV0IZXAZSOhUjIP8ACsjZRUOb7R5AQgBKyBsNnBCg7be0eavLKUHj8RScrOWW3Wy7jpYOpCm053tZp26lM/KCbzJ+E/GsH2bRXO/meg+FYe2a/D7kmRf6NfYrjrjA1fh1Z+7rWgvh+bLnfrbztY0tlgM2XM/8EHfcwXGk6VjYYIKlGOQfMA3+1dOj2bQzLjLpZlfanZk4UHPDcbc0+N106l45D4c9vHHHJpDdo57ucbh9skVdVrU59p0IRldxU0+nA87haUqeHakXG9nEcbudgisx9igk/wAq9EG7K5iXkruk+Xt2w1GeORMkDGW78moeYhSPNvWCduZo4eSz2fN/5LDzhcmdZrWJXedzFIyKCcR69ZPt26dd68x2TQqVsXv1v0PaW1vay/lcTuRSdk+Scb9OP/hmlcMt+zhjT9hFX8Kgf+K9TFWRq1JZpuWrMX8q1mU4g7eEqI4+4aT/AEVhLmcDHxtVb1Kxwy+aCaOZPrRsGHrx4H1EbVBqU5uElJdxr1n5UrNlBkWWNvEadQ+5lO4+4VnmR2Y9oUmuPAcfSbYftSe7amZGW/UdQ+k2w/ak921MyG/UdQ+k2w/ak921MyG/UdQ+k2w/ak921MyG/UdRxw7ygWc0qRRs5eQhVzGQMn10zIyhjKU5KKZL8f47FZxiSYsFLBBpUtuQSNh6lNZPgW1asaSvIgPpNsP2pPdtWOZFG/UdQ+k2w/ak921MyG/UdQ+k2w/ak921MyG/UdQ+k2w/ak921MyG/UdQ+k2w/ak921MyG/UdSuc8eUGCe2eCBXYyYDMy6QFBBOBnJJxiocka2JxsJQcY95mdYHLPoDyfQleHWwPimr7nZmH+xq2PI9DhVajH7GQeUL/Ebn95f6ErB8zkYz50j3ydf4lbfvP/AMb0jzIwfzkb8BVh37IMUFgxQWDFBYMUJDFAe0BmPlqszptpfAF4z7WAZf6WrCZzO0o8IyMrxWByTWeXfKhCIlS5WRZFABZQGVsbauuQT5sVYpHXo4+GVKfMl/pNsP2pPdtTMi7fqOofSbYftSe7amZDfqOofSbYftSe7amZDfqOofSbYftSe7amZDfqOp4fKbYftSe7amZDfqOpcYnDAMOhAI9hrI207nVCTw0BnPMCqOMxGNsSGB9asCA4wMKreLY0nzDQfZXG7ctuU7ptXjxX+18bP7dz/BuQbdOCers+63C68+JSvKRwloJRckN2U+WLHoH8Rq8NWzDOOp22rcwcpzoQlNWbXH+9eZx8TQ/1G4rmaD5JeLB7NIWLa1DumoY1RGRwrIT9ZQQRnwyvnFbiLqN1FRfMneJ2BLFyO6GyMEeOOoIryvaOBxUKtbE03GzV+/MrLu4G/TnFpRZRLkqnEgXAC6kJ2AGoxr3j6+03J9tZYtzq4PNHi3BP78rnoaCb7Oaj3X/n2GcfDL/5x1kS47fUZNf5r5Pn6mnP7O2nGc7+us3jOzfhuS8f2JZbfr2lud7Xtfje/LhY4Fla1nnzc/8AblHnDij8RYoAV1OQceOk94evXuD6xWGGlUo4K7dpRg37f4O/iU44CMZdP59i+cL4eVZXA7pJbcjxDYwAPXTs3AYqVWliamWyj3Xu7rv4czztSas4lZ8rXM/YRC1TGudG1+dY8gdP83eH3V6ds5+IqWWXUZ8ocr9lZ29yyZlYtIfOEkTTGueunSc487DwFc/tSU4YSbhztz0XezPCUYppvmPOSEX5yvmdtc3d+qDpCYXu6j4qAg9uadlJbnSsmll4X5vi7v8AJv1H/pO3i4vrbgvwvVmhCukapWueOVVvogAQkseTG56b9Vbx0nA9hAPqMNXNbE4fbRt3oxrivLN1bkiWCQAfrKpZT69a7fx3qtpo4s8PUhzREGoKuIZFBxDUKDiGoUHENQoOJN8kH/r7X/VWpXMvwt9rH7mleWQ/9DH/AK6/8ctWS5HT7Q+V+TGtQqo4vENQoOIahQcQ1Cg4hqFBxPVGdhufVvUiz5Fq5X5FuLp1Lo0MOe87gqSPEIp3JPn6fyMpXNuhg5zfFWRucEQRQqjCqAAB4ADAFWHcSSVkYF5Qj/6jc/vr/QtVN8Tg4z50jrydH/1K2/ef/jepjzGDX+tE34VYd89oAoAoAoAoAoCP49wiO6geGT6rjqOqsN1YesGjVyurTVSLizEeO8kXdsxzE0qeEkQLAj1qN1+/b1mqmmjh1cJUpvlwK66kHBBB8x2qDXaa5nORQWYahQcQ1Cg4hqFBxPGOxoEmfTlh+iT9xf5Crj00eSF6GQUBSvKRwF5Y0uYNp7Y6lI8VG/34328xaq6kIyTU1eLVpLVP/K5o2aFpp0m7X4p6S7vw+TDgHGlvbRlVjGzAqwD6Wjm/Z14JAJ3DYPX7q42CqSwVXcqz4c6cvFHT+8uRXVg5J8LNcGtGZXx3idytye0YxywsVUKdJQ+OCAOpy22B3iQADiuy2zjVKs3LjdWNU5I5wS+h7KVlW4AKsMgF9j+cUePrA6H1YqKkI1KbhLk015m9QquSu+ZDc68MO0oG692QeYZzn7iT9zA9Aa83gHKClhan7qb849zR6vsnFKMtm+UuX30/JXTcy9j+lfRq0adTY6Zx5sY8K2N0o/NyK/2OmoUd4ybPja5ZOSuGEAykbv3Uz+zsc+wkA+xc9DWtjnKplwlP91Tn0j3v8nK7WxSlLJHlH+f/AAIcd8qHYuYraNXWMlRIx2bSuAQB+rqz7Qvr29NBKEVFclwPJTxSv+niQfLnLUnEpUubiUN2khMgBUsIkB7xGe6CwVFUjpk9AKySvxMIUnNqTZeeeOZhbxAJhnbKwp+0/wC3j0a9fX/A1wsRL4jX3eL/ANKHGpL/AIrr/n7HVpQd0o/ufL3+y7x35PeXja2+qTJmmOuQnrk5IB9e5J9uPCu7G3NK3JJaJckK8krU4O6j36t83+X6FrrI1yNuOO2yMUeeJWXqrOAR7RWDqRXNmxDCV6kc0YNr7Cf5SWn2mH3i/GsdtDVGe4Yn6cvI4bj9kes8B/70ptoaoj4fiPpy8jz59sfT2/4kptqeqI+HYj6cvIPn2x9Pb/iSm2p6ofDsR9N+QfPtj6e3/ElNtT1Q+HYj6b8g+fbH09v+JKbanqh8OxH035AOPWXp7f8AGlNtT1RPw/EfTl5HT8w2Z63EB9rqabanqg+z8S/+3LyOfn2x9Pb/AIkptqeqI+HYj6b8g+fbH09v+JKbanqh8OxH035B8+2Pp7f8SU21PVD4diPpvyD59sfT2/4kptqeqHw7EfTfkHz7Y+nt/wASU21PVD4diPpvyOl5gsh0uIB7HSm2hqifh+I+nLyOvyktPtMPvF+NNtDVE7hifpy8g/KS0+0w+8X4020NUNwxP05eRwePWR3M9uT++lNtT1RHw/EfTl5AvHrIbie3H/elNtT1RHw/EfTl5Hf5SWn2mH3i/Gm2hqjLcMT9OXkH5S2n2mH3i/Gm2hqhuGJ+nLyD8pbT7TD7xfjTbQ1Q3DE/Tl5B+Utp9ph94vxptoaobhifpy8g/KW0+0w+8X4020NUNwxP05eQflLafaYfeL8abaGqG4Yn6cvIPyltPtMPvF+NNtDVDcMT9OXkH5S2n2mH3i/Gm2hqhuGJ+nLyD8pLT7TD7xfjTbQ1Q3DE/Tl5HLcw2Z63EB9rrTbQ1RHw/EfTl5HPz7Y+nt/xJTbU9UR8OxH035B8+2Pp7f8AElNtT1Q+HYj6b8g+fbH09v8AiSm2p6ofDsR9N+QfPtj6e3/ElNtT1Q+HYj6b8jw8dsfT2/4kptYaofD8R9N+RMxkEAjp4Y81WmsdUAUB4aAznmXlWa2mN5YDOf0sHgy+Ix4jzY3HhkbDUxWEpYik6VVfp5prnB6ro+9G7Goq1ru0+Sb5NaS66PzGPEuLWV9bj5QRGYmXWHwJY8nTjV+tHk9RnoPNtyHV7Tw7jRcNppJX/Ul3dH9/JmvVw8JNqaaa5+/268iF4vy8LWGVrRHmjnKOZdQlKiMd0hlXOxZiCMDBOc1uYftejVezl+ifhlwNTEUpwg8iuugy5W5xeOVI7iQyQykJlzqKljhCCckrk4IO2D6qr7TwkqiWIpcKkOK6rvT/AB7GGCrzUskuT9DR/m5NHY9mvZf7Zznpqz18c59ded+Lzzba/Hls+Nrd3dz7zt7Spnz5nfXvKJzHxW8upXhtkmEAyncQjUB9ZmfAAQ484GMV6Ps3BujF1qvGpLi3otFocTE1ak5ZIJ2XqO+AckRQr29+yEKMiPXpjX1vJnveoLt6zSv2vShLZ0FtJ9yjx82Z0sHZZp8ETtzzZBDAqwLG7S7xwwKFLA/VL6fqr4b7npvvWrCXaGMTpSWzinaUv+MV3v7eaN6FKKdoK705JdXoOeUuUpWm+W3/AHpjgpHjZAN1GPADwHXO53rt0MPTo040qUbQXd3t+KXX+DOdVU04wd5Pg5dNI9NX3l+FbBqHtAQkfGomN2NDZsziTKr3vzQk7u+/dYDfG9RZEqUlwTId+fLUSWaNFIBexRSo5RNCLMcRiQhu6S2BtkZI3pZE55ase3PNMCGQGJ/zVzDathU3kmEZRh3vqjtFyevXY0shnlqzyTmu2W2urlkZVtJJIpUKrr1xkABRnB1alK776h0pZDPLViT81jtpYY7C6maEoJDGtvgNJGrhe/MpyAwzt1zSyGeWrE+Ic4xxyXKCyuZRafppI0hKj82JCQGlDHCnwFLIZ5as7l5viLBbe1nuswR3BMKRALFKCYye0kXcgE4GTSyGeWrFfyrt8qOyk71o94MxqpEcZAZCCQRJlht0670shnlqxvYc5RObfXaXECXRVYZZUh0MzrqjXKSMQWUHGRSyGeWrHZ5pt/l/yHQ3aY+voXs9ZQyCLVnOvQNWMdKWQzy1Y1vOcESS4VbK6mW1bTLJEkJUEIrnAMoc4VgdhSyGeWrJebi0As2vQNcIgNwNKjJjCa9gcblfA43pZDPLVkVYc2xvJAklncW4udoZJUh0M2ksFzHIxBKgkZA6Ushnlqzvl/mlbsoYrK5ETs6iZ1gCDQWVicSlsalI+rSyGeWrJO94nFHc29sYyXuBKUIVdI7FVLaiTnfUMYB+6lkM8tWNebuYoeHxLJLE8mtiqpCis50ozscEgYCoSTmlkM8tWc8V5jiiNuqQSXL3Ss8SQrHkoiqzOWdlUDDL4+NLIZ5ase8C4glzGXELxFXaNkmQKyshwehII8xBINLIZ5asjeE8zLcSFY7K47MSSRGYrB2YaNmVj+l141KR9WlkM8tWeW/Ntu9jFfCJxFM6IqlU1gvL2QyNWMat+vT+FLIZ5as8i5oV5pYorK5lEMvYvKqwaA+FJPelDYAYHpSyGeWrGl3zzEnyg/I7l4rWRo5pkSEopQAucGUMQAwPTpSyGeWrHHMPNyWitI9ncPCoU9siwaG1hdOkNKrE5YLjTnPTNLIZ5as74/zdb2aW7TQygzjVpEalokAUu8g1d1U1qDjO/npZDPLVjjjHMCQzpbpbS3MzxmXTCsXdjDBdRaR1G7HAAzSyGeWrH/BL1LmBJljZA+e5Kmh1KsVYMvgQQfV4ilkM8tWRnDuarea9lskjYPFqGsqvZs0fZ9oisDksvarkEClkM8tWR1xz7CizSGzuuwgleKScRwlFMb6HbAl1lQf8uceFLIZ5askLbmq3fiEnD+zdZo11a2VOzbuRuVVtWSwWQHBA6GlkM8tWHL3NdteTXMUSMPkpwzuqBGGqRdSEEkrmNtyBSyGeWrE+Xucba7hnmjikUQDWyyIqs0ZTWkijJ7rAHBOOh6UshnlqxDh/OsMnycvaXEEd0UWGWVIdDNIMxrlJGILDpkUshnlqx5JzTbi/Fj2b9oQPzmhezDlGcRFs51lFLYx0pZDPLVje95vjR5wtnczJbPomlijiKq2FLAKZA7YDDOlTTKhnlqy2IdhUmJ1QBQBQHhFARd3y7bSMzvBGzONLNp3IPXfwOw361jkXEtjXqRtaXLl/dOhROKcIPDZSba1knt5FBfDkaHBbOkAYG2Mk4ztvXN7R7P3vLeo4uPJ2TX5f7uH5NiF6ibiop6Xy3/4/wIflZZOSzxvBI31na2GsjGMdrEC335zWpKn2tFZYypzWqai/txtby+xg8Pkd3Tkvw36q6Hh5m4bp0aoezxjs+wkxn9rGM6sePXxzWtse0VX2ywy/bl/dG3PnzFlbLx8n7HDeUCFU7OM3NxtjaPTt5i8mD9+5rYVHtWUMtSdOmurzP0uTGjKT/TTk/wAWXrY74Ly/84Sma8tnhjjC9khdiGJLF2YEDf6u6/xrf7OwSwlNwjNu/N2y/hPnYynJ0XdqLl/9sv8Axv5l5s+BW8T9pHDGj4A1KoBwOn348eprfUUrGvKtUlfNJu5Iisio9oAoCh3vD72KbiAhtknS9wUft1j0HsFiYOrLnYrnbO1ANjyG8gjgm0mJeFpaNIp6To6Mrqp32K6gfVQXGnDuWOINA/ylE7d760nbTIpDJAIVkfPnPZk49dBcfcc5TuJOI5jC/IriW2nucuM9pbB+6E8Q+mHJ/wAtBc4u+X5xf3c/yNrhJpImjZb0wYCQopBRWGe8p60Fw4vyTPM3FHE08RuP0KRSqqSYt1QCRcHYuuk7jaguc33LkxMJewjk02sEYNtcvavHIgOuMsrgNGDjTjpv1oLnUHK95+bMrCVxwua1dzJkmeRlKjLbnYfWNBc9t+D3sycNgltkhjsZIJXk7dXLG3iKqqoq/rMc7nbFBcZHlHiPZtPrg7c3vy0QFTq1BtKxfKe006ex7uNGN8euguSjWd9FJxARWqyrdyF45GuEQLmFI+8uCdipNBclX4DIvBmslIaUWTQDfAMnYlOp6At56C5FQcNvZ34ek1skEVm6yO/brIWMcLIqqir4lsnJ6UFxryHy7PamJZbNgyvMTOLwlQJGkYH5OG0nZgvTrv1oLk3zZZXJvLK5toROIBcB1MqxfpVQKQWB8xoLjDiPCL67uoJ2WG1WCGQBZB8pBlmJWQYR0/8AiVe9/nYUFyMj5WultrOCa2iuxaGePUJjBN2eQLeSKRWGkFBpZSc7LQXLTyJw64ghkW4LDVM7xRtM05jhIUJGZW3JBDHqevWguMuT+UBAWlmEgm+UXEgAuJSmmSRyh7IP2f1WHh19dBcgrDly+Wyt+GmCPRDPGxue3XSY47jtciLTq1EbYPj40Fx1a8vTx3lxK1m0oluu2SRbwxBUxGBmENhsFSdxuNqC42v+RbiSLiREsyPPcSywwpKoikUrHp7RcfrFSpGRtiguP+M2F7JexyPZrPbWwRreMTxovb6RqmdWByUOVQeG58aC5zxfli8vbmaV2it43tBbBJFM/dlGq5xolQKwbSurfOkEY8QuN5eA3bpaG5s47h4rfsnaO5aCYSK2AwmV1DRuoB09QSaC5aOULO5t7FUnJknXtWCmUyHDO7RRmZ92wpVcnzeYUFypcJ5P4hCLOZpYZJIp2mljWPQ//VE/KgZzKVbAbYaRnQvm3C4nf8h3LWt3pkl7WS6lmjtzKvyeRGnDqJEx0K9RkUFx1zDypdtPeXVsEE4nt5rUswwwW3EM6t5gQW82dIoLnA5NubeG6htQv52ztbaNy4XvAyi5kPiCBKzes9KC44t+VLyCVsPDNFLYtakRx9gEMSn5MSrSvq+s65GMZFBcTs+C30kPDbWW3SGOyktpJJTOrlvky7KqKP1mA6nYUFxpNyhxFkknEkHbtefLVhKHVqRtMUfykSaQvYgLjSepHjmguL8x8tXMkl00VqFllOYbmC8kt9OUUK0sav3nUg7gEEYoQaPApCqGOSAAT5zjc0JFKAKAKAKAKA8IoCq8Smt4Mxi1iwGxmTSF3UEHOljvnG+Oh9Wa1ThFWSVjCWKnTf6W/MjJb2ABSLK1yU1YYRrnvuo776Rg6AcjV19mWzhoifieI8b82SNvc28knY/JUKhyv5tGIUgkZYiNVA9jHrR04Pg4ox3uc5Wk2/zctmKsLD2gCgCgCgILiXDMyajfTw9owVEDwqurGyqGjJJOCcZJ61FiqVNt3zNeXsNpOGBZFjbidyJG3VDJbhiN9wvZZPQ/wNLdTHYy8b9PY8HDh2fa/Odx2XpO0t9HXH1+yx129tLdRsZeN+nsEHDA5ATidwxZdahZLckpnGsARbrnbPSluo2MvG/T2OWsFEnZHik4lP8A8Zlt9f4OyzS3UbGXjfp7Cp4Rhih4lc6wusrrg1BM41FeyzpztnpS3UbGXjfp7HPzWOz7X5zuezxntO0t9GPPr7LGPXS3UbGXjfp7CkPBS6h14jdMhGQyvAQR5wRFjFLdRsZeN+nsIWVgs2RFxS4k0/W0S27Y9umI4pbqNjLxv09hWHg5cMU4jdNpYq2l4Dhl+spxFsR4iluo2MvG/T2GvCrdbguIuI3Tdm2k4e3OcfrACPOnOQCcZwcZGDS3UbGXjfp7CjWaDWDxWcdn+kzLbdzfHe/N93fbeluo2MvG/T2HY5ek+33n4of/AKqW6jYy8b9PYTueCmNS78RukUdWZ4FA9pMWBS3UbGXjfp7HFnwsSjVFxO5kAOCUkt2GfNkRdaW6jYy8b9PYIOFh2ZE4ncuyHDqsluSp32YCLI6Hr5qW6jYy8b9PYSe0QSdkeKziTIGgzWwbJ6DT2ecnIpbqNjLxv09hW84X2ShpeJXMak4DPJbqM77ZMXXY/wAKW6jYy8b9PYXHL0n2+8/FD/8AVS3UbGXjfp7CcnBirKrcRugz50KXgBbAy2kGLJwN9qW6jYy8b9PYLngxjUvJxG6RR1ZngUDwGSYsdaW6jYy8b9PY6h4EzKGXiF2ysAQytAQQehBEW4pbqNjLxv09hO84T2S6peJXMa5xqeS3UZ8BkxYzS3UbGXjfp7HAsFMfajilx2Q/+TtbfRscHv8AZY67Ut1Gxl436ex2nCcsUHErkuAGKh4CwU9G09lnB89LdRsZeN+nsJx2KtIYl4pOZBnMYlty4x1ynZZpbqNjLxv09jmezRH7N+Kzo5xhGltg2/1e6Y870t1Gxl436ew4fgxDKh4jdB2BKqXgDEL9YheyyQMjNLdRsZeN+nsJ3vDRCAZeJ3EQPQySW6Zx1xqiGaW6jYy8b9PYH4aBGJTxO4EZwRIZLcIQeh19ljeluo2MvG/T2OoeFazheJXLEqHwsluTob6r4EX1T4HpS3UbGXjfp7CYsVMnZDik/a+j7W31+f6nZZ6Ut1Gxl436ewsODHWU+cbrWAGKa4NQUnAbT2WcZB3pbqNjLxv09jgcLzIYhxK57QDJTtLfWBtvp7LONxv6xSw2MvG/T2LIi4AGSceJ6n11JedUAUAUAUAUBXubReE24tCyjtD25TsciPQ2P0qsPr6RsM+zrQEDD86K4crM5MjmRdNkFCaLoRCNgwcjPyYnXv6/rChFhDtONFmBWRVYQDUnyPUmg24uHUMSCzg3J7wwNKYG9CRreW/GWXWEJlQMI9SWRGOym0SE9RN2nYjCkJgnbGcCGky68pC6ELC8JMgkcKSYyTHtoOqJVU+P6qn1bZIkm6AKAKAKArXOXC5ZpLAxJqEN5HLJuo0xqkgLbkZ3YbDJoCt898sXM1+Lq3i1Nb28TQMXRczxXOpot2yNURYZPd360B5HyzdDlw2XY/8AU6WAhLxnc3BcDXq0fV360B5yPytdWvE31xYtIYJ4reXWhyktwkyR6NWoacuMkY29lAR97yhdG4mT5GjGXiKXSXuuLuQhkOjBPa5AUjAGN6Am/KXwO8kdJrCMSSPBPaS99UIimClX1MR9VgTgb70A65x5embh9vY2kaugaCOTW+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/a3kc88MQFyk/wAqMcgLCR5DLG0inAJBJjGgtt1oBDmPkq7mu7yZYYmje5tHUFY+1dIxEJCk5b82BpbIIycHHWgJvylcuXN/JbwxxxtAizPIZn0r2joY4saQz6lDs4OMZA3oCzcn9uLK3F0hSdY1SQFlY6k7urKEr3satj40BDc62dx8r4fcW9u1yLZpzIiyRocSRaF3kYDqf9qAT574ddXtvaxRwLh5YpblJnXQqRjWYXK5Jy4VcoG6ebegH3k5sLi3slt7lNLwPJGhDBw0QYmJlI306SFGoA93cCgG/lP4RNc2saQRmRluIZCqmIHQhJYjtu4T6myD4gigOra0lXhckZtWkkKSqLeT5MhcuWwGMGmEA56jBx66AjfJhy3cWDTx3CiQusDC5DAltESoYCM6gIyCFPQg+HSgI/k/lyeCaFZeHR6oprmRr4yR6ishcoVCNrYkMFw4wAKAX4xwG5PF3uVt5JIWW2AZPkZGYydeoXGXAGRvHg9d+lAS3Ndvcrf2d1BbNcrDHcI4WSJCDJ2en9Iwz9U9KAa+Ujg9xcmxeGF5Oykd5FQ25ZQ0ZAwLjMbbnxB/lQC/M3BJbjhUdusJL5ttUTGFTpSWMyA6MRfVBJC7eagI3yd8uXdreTdvHiCOEW9vJrRi8STyPHkA6gQjgbj9WgEOA8uTxXWH4dE//WzT/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+jiTtJXVIxjLswC94gL3jtuSAPaKAbHj1t2Yl7eLs2bQr610l8kaNWcasgjHXNALwcSheLtllRosE9oGGjC51HVnGBg5oBtBzDaurulxCyxKGkIkUhFIyGbfZSN8nbFAC8xWpXULiHTrWPPaLjtGGUTOfrEEEDxoB3fX0cKa5XWNMganIUZY4UZPnJAoBPiHFIYFDTSxxKTgGRgoJwSQMnfYE+wGgEU49bEMRcRELGJmPaLgRMMrKTnZCN9XSgPDzDa6Ff5RDoZ+yVu0XBk3/ADYOfr7Hu9djQBNzDaoMtcRKNTpu6jvxfpV6/WXfI8KA6fjtsNOZ4hrVGXvrush0xsN+jMcA+J2FAd8S4xBb6e3mji1atPaOFzpGWxk+A3PmFAcXvHraHHazxR6l1jU6jKDGXGTuu439YoB1d3scSGSR1SMDJdmCqAehLHagGT8x2gjEhuYRGxZQ5kUKWQEuAc4yoBz5sGgFbrjVvGyLJPEjSDKBpFBYEgAjJ3GSBnzkUBxLx+2WXsWuIVl1KmgyKG1uMouknOSNwPEdKA8g5gtXYqtxCzKHZgJFyFjOJGO+wU7HzeNAKcO41bzkiCaKUqFLCN1YgOMoSAdgRuD40AtacQilDGORXCMyMVYEKy/WU+YjxHhQDGPmizZSy3UBVSgJEqEAyZ7PJB/WwcefwoDo8di+Ui2Dxl9LFlEi6lK6CF0ZySQ4PqGPPQCllx22m0dlPFJ2mrRodW1aMdppwd9ORnHTIoAuuPW0RkEk8SGIKZNTqugOcIWye6GJAGetAcXPMdpHntLiFNJwdUirg6Q2Dk7d1g3sINAcPzPZgBjcwAHXgmRQPzZxJvn9U7HzeNAKz8ftkcI9xCrnR3WkUH85+j2J/Wxt5/CgCbj9qhYPPEpR1jcF1Gl23RDvsxA2HjQBPx+2QEtPEuGdDl1GGjXVIpyeqr3j5huaARm5ps0JD3UCkDJBkUEDSrZwT00sp9hB8aAJeabJc6rqBcMyHMqDDIVDqcnYqXQEeGoeegFE5jtDnFzCdKNI2JF2jRiryHfZVYFSegIIoDufj1sjpG9xErvo0IZFDN2mezwpOTqwcefBxQHD8x2gj7U3MIjLMgcyKF1KCXXOcZABJHhg0B3Nx22RtLTxKwjM2C657EZzL1+pse902oBaTiUStGpkQNNnsgWGXwMnSP1sDfbwoDqO/iaRoRIhlUBmjDDUFPRivUA+egHNAFAFAFAFAFAFAUPm/lm4lup5YVDrc8Okst2C9m7OSJGz1TDH6uTt03oCOvuTblr+S6jXRrvLVnBdcPawm3YtgNs6yW+oZ30uw6nAA4tOWbyN4ZBBqMV9eXJXtIxlJ1IjGdWM5bfzYPXbICb8hXZs7KwZvzUMUxmlyHBlk1GNERmByhY6XI7p048RQDu/4HfyfN8jQ9pLb21zFNrmTeWaJUVtWSSuQSTucec0A85j5SnbgI4fERJMIoI8lsKTHJGzbt+rhSB91AR3FuUruVZpNBVp+IQXPZJKndhhVRkscL2jac4UkA6dzigLPPYTycLmt+zdJTBJCmuVJHbuFUd5Pqlm2LHzlvUaAqXDuUbpLO4t2hYyyWCwRydrHhG74a2GT+jJxJqwSdTAnZQAHU3ALw2MFv2DloJ7WQl54m1LDpMoXvbAFSqr5iOm4ADvmzgt3xIRQyQ/J4czmUmRJcgqywYjDAF8ENk/UbGM4oBSx4PeBuHXEyGSS2ininRpFZi0iLiVHJwclADqIOD44oCO43yddXTXWtI07a1tEBVh2Zmt3Ejx4+sIye6CR68ecBrxbka4up5pJYyIrm7t5GiWRNUcMEEkRfUGx2hLqQFzjT18KA6uOUL5orQSa2kiuLuSZ4JY4mIm1hJELHZzrz6t/HFASfHOD3ssguLeA210Y4U1ieNou4+XSaIghlUElSo1H/LQErzfw24kubGaGLtRbPM7jWqZ1xFFHePiTv5gD7KAqttyRd244eFEk5tLeVX0TrGDK8gkWMM3e7PI0NtumBg7igLhzfwma6htjGNLwXNvctEWA1LE2Wi1DbO+R4ZUUBH8a4NcvNFdLCjPGl3EINSrtP8Ao5Cx7uo6e/jOzHGcYIFaHk9u4bR4E0XEk9lHal2cKsTLKztuRqMYWTA0gnKDI3yAJnhPIpN1dfK1aWB1suzYyEa3tY8EuiMNtXeAII658KAacH5bvIoL2ExSk3Iu8MZ4iqmUsYsR9NTayHb1L18AFOV+A3dpEw+TmSYWSRRv2yAI4Zw0CnVkJnTLrGW3IJ2UABDgfI93DDd2zOSt5aKGcFQiXRjKSlkDEnUAmqQbsdRPUYAkeNcGvJrOOEW6KY/kWwdMkwMWm72cdmAFC9DktkAUAzueS7ntlVAOzHEzxEzBlDFNP6DTnOvJKZPdwAc7kAD3kHk65s5rdnULGIpjKmoNpuHZAWUg7q6InsKk+NAe81cq3E81+RDrjuhYqvfQZW3lDzZBYEZXIHr83WgOo+UrpOH8Stv0jztptyWXJiWGGKIuSdmCx4Y+OCfGgHfNnArma7s7iKOQrBFMHVZo4zrkC6V1E9CVw53GOmaAieN8rXct5c3JgaSKWO2HYdrEvaCN4+2gJBGExqYEkZZQCdJIIHfG+Tp7iS6V4SYbi9tpj+cQHsIkCy/r5DHGw9f3UB0nKt4Ik7RGkuYnumS5hmSNwXCrGxRsoySBcuD022PSgJ6LhN0bnhsswV2ggnS5dNKr2kqwgFV2JGYz0HiNvAAQp5Wuvm+/h7IdrcXrzxjWn6N5on3bOAcIdvPigHfN3LNxLdTTwoGFxw2ax0llXs5JH1LI2TuneOdOTt0OaAkOHcHuILm6ZUSVbmW2cOxHdWNFSUFeuoKh0YyMsucYNAV/hPKd1ELeYxBpIJL89iXTdbveNw+dIIICsPMSRnABAhH8mV4IQgIM0Vj2EcmsaS8klwZosEg6OyuNAJHVQdsDIE/zVyve3M5mjGj5NHALbvrqaRWJmKtq/MhlIUkA6goz0AoCV+S3cfEJ7pLYyLLDbxgGWJSNDEyk97wDHGOpHgN6AuooAoAoAoAoAoAoAoAoAoAoAoAoAoAoAoAoAoAoAoAoAoAoAoAoAoAoAoAoAoAoAoAoAoAoAoAoAoAoAoAoAoAoAoAoAoAoAoAoAoAoAo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58" name="AutoShape 6" descr="data:image/jpeg;base64,/9j/4AAQSkZJRgABAQAAAQABAAD/2wCEAAkGBxQTEhUUExQVFBUVGBgYFxcWFhgYHBwXFxkYHhUXHhYaHCggHxwlHBgYITEjJS4rLjAuHh8zODMsNygtLi0BCgoKDg0OGhAQGiwkICQsLCwtLyw3LSwsLCwsLywsLCwsLCwtLCwsLCwsLCwsLCwsLCwsLCwsLCwtLCwsLCwsLP/AABEIAIMBgQMBEQACEQEDEQH/xAAcAAABBQEBAQAAAAAAAAAAAAAAAwQFBgcCAQj/xABIEAACAQMCAwMHBwoFAwQDAAABAgMABBESIQUGMRMiQQdRU2Fxk9EUFRcyVIGSFiMzQlJykbGy0jVic6GzJILBJTRD08LD4f/EABoBAQACAwEAAAAAAAAAAAAAAAABAwIEBQb/xAA7EQACAQIDBQYFBAEDAwUAAAAAAQIDEQQSURMUITFhBUFSkaHRFTNTcYEiMrHwwSNCwjRD4QY1YpLx/9oADAMBAAIRAxEAPwDcaAKAKAKA4eQDqQPaaA5S5Q7BlP3igFaATedRsWAPmJH8qA9jlVuhB9hzQHdAFAFAFAFAeZoBB76IdZEHtZR/5oY546nPzlD6WP8AGvxoM8dUHzlD6WP8a/Ggzx1QfOUPpY/xr8aDPHVB85Q+lj/GvxoM8dUepfxEgCSMk9AHUk/dmgzxfeOaGR4TQDdr+IbGWMe11+NDHPHU8+cofSx/jX40GeOqD5yh9LH+NfjQZ46oPnKH0sf41+NBnjqg+cofSx/jX40GeOqD5yh9LH+NfjQZ46i8UgYZUhgehByP4ihKafFCUl9EpIaRAR1BdQf4ZoQ5xXec/OUPpY/xr8aDPHVB85Q+lj/GvxoM8dUHzlD6WP8AGvxoM8dUHzlD6WP8a/Ggzx1QfOUPpY/xr8aDPHVCkV0jfVdW9jA/yoSpJ94tQkKAKA8zQCUt2i/WdF9rAfzoYuUV3ifzlD6WP8a/Ggzx1QfOUPpY/wAa/Ggzx1QfOUPpY/xr8aDPHVB85Q+lj/GvxoM8dUHzlD6WP8a/Ggzx1HINDI9oAoAoBC7ldR+bTWx6ZYKo/ebcgewE+qgKVxiDj0hIiexgXG2gyO2/gXkTfHnAHX1VhLN3GSy95n/MHKnGgGeRpp131COcsCvj+bB32/y5PTxrBqRmspU+C8QnhnVUnltyCdQd8LsNw0cjaD9UDBwfq9NsQ6jirsnJFvQu0/OPEUtJLkXwd4+zypt4exbtGcBYnXvFhpGQfXVkJ5iKlPL33KHxDmK5u3zJNNIzH6qsyJk4PdiTABzv58/xGLcgoxLVy9ypxllVoe3t0GNOuYxjH+mSNupGV/ax1BqEpdwbiaJwi049GQHlspl80pcH1d9EBz4ZIPsrNZ+8xeXuLtYyyEfnYwj4GdD60z46WIVj96iszAdUAUBVue+axYxDSA00mRGp6DHV2x4DI28T99Q3Y1cViNjHhzZjHFePXFwSZpnfP6uohR7EHdH8Kru2cWpXnN/qZG4qCsMUIuGKC4YoLhiguTfJA/6+1/1VqVzNjC/Nj9ze+LcQW3hkmf6saljjqcdAPWTgffVrO9UmoRcn3GB8w8z3F25MjsEJ2iUkIo8BjxPrO9VN3OBWxE6r4vhoQuBUFF2GKC4YoLhiguGKC4YoSmb55Nv8Nt/Y/wDyPVseR38J8mJkvlCH/qNz+8v9CVW1xOTjPnSK7ioNW4YoLhihNwxQXDFCLgNqkXZYeAc5Xdqw0yNIg6xyEspHmGd1+7/eibRs0sXUpvnc3HgXFkuoEmjzpcdD1BBwyn1ggirU7ncpVFUipI55h4ylpA80m4XoB1Zjsqj2n/bJqG7IVaqpxcmYdx3nC6umJeVkTwjjJVQPMcbt7Tn7qrbbOFVxVSo+fAgMVBRcMUIuGKC4YoLhigueMNjQlM+nLD9En7i/yFXHpo8kL0MgoAoCt898x/IYFm2P5wAqf1l0sTv4YwDkebHjUN2K6s8iX3K9y5zPPLw2WVf04dsPIO6zlyxRFz0WPSBnxwPbVWrRpxvJpfcywlqjW05d9hx5OOP3VxG0t0QEfdMhQQQSGXCgbbeI6+JycUPHUKcnGpUin1aTN7EUoLLkTv3k3zDwSxvVxOiMfBx3XHscb/d0rF9o4N/92Pmvc1lGa7jG7ryf5myl1qtFlUAkHIhIJllyF09oCAunT3tj0FVvtHDJ5M3G9u/z+3Uzyy52Nd5Z5esLNQYFUtj9K/ecg4z3sbA4BwuBsKs+IYOPDax80YuM33ED5QOZLy3lja3I7FiqbBWyzHcsCM7Y9Qxnc+ErHUakrU6kXZdzTNqhRpODzp3/ADwWpJ8R5qa0WNpirCUREso2RwyrOuOuggOVbfDA52K1t06kZxUou5z601Tl0/vMuatmszI9oAoDDPKrdl+IOvhEiIPvXUf93quXM4WOleq1oVrhdi080cKfWkYKM+GTufYBvUGrTg5yUV3mxWPkxslUBxJK3ixcrv6gmMf71nlR2o4CklZ8Rz9G/D/RN72T+6pyoy3GjoH0b8P9E3vZP7qZUNxo6B9G/D/RN72T+6mVDcaOgfRvw/0Te9k/uplQ3GjoL2HIdlDIkscbB0OpT2jnBHqLYplRlDCUoSUkuIw8rcxWwI/bkjU/dlv/AMaifIrx7tS/JiVVnDNg5Z8nFqbeN5w8kjornvsoGoZ0gKR0z41Yoo7NHA08qciV+jfh/om97J/dU5UW7jR0D6N+H+ib3sn91MqG40dA+jfh/om97J/dTKhuNHQPo34f6Jveyf3UyobjR0D6N+H+ib3sn91RlQ3GjoWLhfDo7eJYYhhEzpBJPUknc79SayNiEFCKijCvKF/iNz+8v9CVW+Zw8Z86Q25P4elxeQwyglHLBgCQdkYjcesCoSuyvDQU6iizWPo0sPRv71/jWeVHX3Gjoe/RpYejf3r/ABplRO40dA+jSw9G/vX+NMqG40dA+jSw9G/vX+NMqI3GjoQHNvk1hjgea2Zw0alyjHUGVRlsHGQce3/zUOJRiMDFRcodxllYHJNa8i10TDcR/sOrD/vUg/0VZA6/Z0rxaEPLVdnFtF4Eu59qgKv9TVEzHtKXCMTLKwOUa7y55MoOyR7nW8jAMVDaVXO+nu7kjxOasUTsUcBDKnPmTH0b8P8ARN72T+6pyou3GjoH0b8P9E3vZP7qZUNxo6B9G/D/AETe9k/uplQ3GjoH0b8P9E3vZP7qZUNxo6Hn0b8P9E3vZP7qjKhuNHQtkaBQAOgAA9grI2krHVCQoAoDIefeNQXkskEs/Yx20ilWVMu2kSrMgLHSdTBAPNu3RaxbXI15ThJtN/1cyy8bsWg4KUSMRSLGAArFtDSMAzBiAdXfJzgYO/hVdWnCUf1JOxuYWlmnGnyuRvKChbVSm0QklKaskiHWSoJ33XJH3V5LGYZYrGzhFO7S490XqzfrRcJW7+FyIvef1VyI4RIgxhyxTOwz3DHkd7I381b9PsDC5Vmu338eBw6/akqVRwy8tRp+Xi4K/JE0nqNYwc7nI7PHWrvgeGve8r/cp+My8I7sfKAjOBLEI03y4YvjAOO6I8nJwNvPVU//AE/hnF5c1+7j/JZT7YbklKNkOufoi0SZzo1sRoJU6zG4gOrbYOQ3/b91a3Z2HjhcS4STvlabfJ6uPQ72Ght+CfHu8/YneaOC/K+Eo2kdqkSTLgfraQ0igf5gTt58eavUQhGMEoqyOTiad01oHks5kWWzSKWRe1jYxKCwBdVAKEA9e6cf9tZxK6E042L3Ul4UBgHlE/xK5/eX/jSqnzOBjPnSEuRblI7+B5GVEVmJZiAB3Gxkn14ouZjhZKNVNm1flXZfa4Per8aszI7e8UvEg/Kyy+1we8X40zIbxS8SD8rLL7XB7xfjTMhvFLxIlbadZFV0YMrAFWByCD0IPmqS1NNXQrQkKAo/lfjJsAf2ZkJ9mGH8yKxnyNHHr/S/JitVnDNw5Y53s2tog8yROiKrK/dwVABwTsRt4VapI71HFU3BXdiW/LCx+1Q/jFLou3il4kH5YWP2qH8YpdDeKXiQflhY/aofxil0N4peJHcXNdkxwLqDPrkUfzNLoLEUvEiWilDDKkMD0IOR/EVJamnyO6Enz/5Qv8Ruf3l/oSq3zOBjPnSPfJ3/AIlbfvN/xvSPMjB/Oib9Vh6A9oAoAoBpxb9BL/pv/SaMxn+1nzQKpR5hmn+RLrd+yH/91ZwOp2Z/u/A28tP6e3/02/qFJmPaX7omcmsDmo+iBzXZfa7f3q/Grbo9Gq9LxIPyssvtcHvF+NMyG8UvEg/Kyy+1we8X40zIbxS8SH/D+IxTqWhkSVQdJKMGAOAcZHjgipLITjNXi7juhkFAFAFAFAcu4Ayeg3/hQGC8N4SJeKZkEj2zXAcSdm5WUSktEBgbhsZbHQBicYIrC3E01R/Vm7jYOceGG4tJYwXzjUAmnLMneRO9tgsF+I61M45k0dCjUdOaku4pPGrZ47CJJVwyugZcjbaTC53GQMDx6V5qldYvELpD+DuYCSqYrNFc83Mq3GeDx6UeNmZ5MYBwo67kk+YbdRvvnG1WYPH1HNwmlaPPm3/f/wAOb2lgviUpThFKaV31tr10I5+W7kDJjwMsCSyADTnJJLbLt9Y7HbHUVvLtPDN2UuPPlr3ffoeWeArpXa4Cw4XD8l7fXJnpowPraemrHTV3s+bbrvVG+1952Dira8f709TYWCpbvtrv7Fi4LYyTcK7OJS7GU91SASASdtRAyNj91Ri1fH0F35Z/4/xc6vYlVUqanLuv/DNV4Xw8RW6QhmYIgQM2A2AMDOABnGOgFd1cERJ5ncwrke0DcRjiJwwk1K2cd6Jg2/tVGGPOawXM5tFf6nE+hKzOiFAYB5Q/8Suf3l/40qp8zgYz50iuVBqhQBQBQg+iOTP/AGFr/ox/0irVyPSYf5UfsTVSXBQEbzDwpbq3kgY41rseuGG6tj1EA1DVyurTVSDi+8wHjfAp7Vys8bLjo2CUb1q/Q/z84FVtWPP1KE6btJEbmoKgzQBmgDNCAoCX5b5ims5A8THTnvRk91h4gjz+Y9RUp2L6NedKV0z6EsLpZY0kTdZFDL7GGRVp6GMlJJowbyhf4jc/vL/QlVvmcLGfOkNuTr+OC9hllOlELFiAT1RgNhv1IqFzK8NNQqKUuRrf0kcP9M3upP7azzI7G/UdQ+kjh/pm91J/bTMhv1HUPpI4f6ZvdSf20zIb9R1D6SOH+mb3Un9tMyG+0dSC5s8pMDwSRWwd3kUprK6VUMME77k4O21Q5FFfHQcWod5lFYHINY8itsRFcSeDOiD/ALASf66zgdbs6P6WyN8tP6e3/wBNv6hSZX2l+6JnNYHMCgChIUBsvka/9lJ/rt/RHVkeR2uzvlP7l9rI3woAoAoCP49xMW0EkxUuIwCVBwTkgdT7ahuxZSpupLKiJPFvldo3ZqVM9uSm+SDJExUEY6iuXT7Vp1MXLC2eZOSv3fp5mLpvZ5k+7+TKuQbyabiFqjO5UO7FScgaUYjb/tA//prpp8TnUZTzJP8AvA3usjfKB5Qv0Z/1V/pevNQ/63E3/wDh/B3OyPmx+0iAFmxSPMLydw5B2wcjBbOMn/wSPGuUqyjUn+tLj/f7qa2ecJtx6k/ejUJFMYdSCAmnZgAMDcY3ORn4VzqLyuDUrNd9/Mrkk001cqXGrNltZAInRQwOnqFUIud/Fc5z/mya7mDrRli4tzTeuvH+/wAGhi4KOGlGK4JFn8lf/t4v9ST+TV0sV/7lhvtP+Cns/wD6Vlx5nlkW0mMRKylCsZHXtG7qY9eoiu6WTvldjA+ASzRXolRdUkBkkYdcqobtSen6ur7/AG1WjnU21JW595uHHeZVtopZShZYgCQCATltOACPPXPj2pTljVhFF3va/C3K519m8uYl+GXfaxRyAFQ6hsHfGRmunF3VyKkNnNwfdwMJ8on+JXP7y/8AGlVvmedxnzpCfIUKvxC3V1VlLNlWAIP5t8ZB2O+KLmY4RJ1kmbj8wWv2aD3SfCrbI7uxp+FHn5P2v2aD3SfClkNjT8KD8n7X7NB7pPhSyGxp+FEhDEqKFUBVUYAAAAA6AAdBQzSS4I7oSFAFAcsgOxGR66EWuNG4TAdzDET640+FLGOzjojz5nt/QQ+7T4VFhs4aIPme39BD7tPhSw2cNEHzPb+gh92nwpYbOGiKn5R+W7b5HLMsSRyR4YMihc94Ag46jBPWokuBqYyhB03K3FGMVWcQ37ydOTw62J/ZYfcrsB/sKtjyPQ4R3oxMi8oX+I3P7y/0JWD5nIxnzpFdrE1TzUPPS4sw1Dz0uLMNQ89LizDUPPS4sxSGJmOFBY+ZQT/KhKi3wRYOC8k3lwwxE0aHq8oKADz6T3j9wrJRbNilhKk3ysbby9wdLSBII9wvUnqzE5Zj7T8KsXA7dKkqcVFGbeWn9Pb/AOm39QrCZzu0v3RM4NYHMR9HjgFr9mg90nwq6yPSqlDwo9+YLX7NB7pPhUWQ2MNEefk/a/ZoPdJ8KmyGxp+FDu0so4hpiRI1JyQihRnz4HjsKGUYqPBDihkFAFAFARfM9oZbSeMDJaNsDzkDIH8QKxmm4uxfhpqFaMpcr8Slcm32jsLaQMk9vEO1RhjEYbCnzE6SD6s15jFUJ4btHe2v0SqJX6yXG/r9zNRtTUOnmlw/wQV1xu3tOJy3CR/nTK0cwXWVEYL62CvjS7nRuPGNgNnyfT3OZKrGDNhtbhZEV0IZXAZSOhUjIP8ACsjZRUOb7R5AQgBKyBsNnBCg7be0eavLKUHj8RScrOWW3Wy7jpYOpCm053tZp26lM/KCbzJ+E/GsH2bRXO/meg+FYe2a/D7kmRf6NfYrjrjA1fh1Z+7rWgvh+bLnfrbztY0tlgM2XM/8EHfcwXGk6VjYYIKlGOQfMA3+1dOj2bQzLjLpZlfanZk4UHPDcbc0+N106l45D4c9vHHHJpDdo57ucbh9skVdVrU59p0IRldxU0+nA87haUqeHakXG9nEcbudgisx9igk/wAq9EG7K5iXkruk+Xt2w1GeORMkDGW78moeYhSPNvWCduZo4eSz2fN/5LDzhcmdZrWJXedzFIyKCcR69ZPt26dd68x2TQqVsXv1v0PaW1vay/lcTuRSdk+Scb9OP/hmlcMt+zhjT9hFX8Kgf+K9TFWRq1JZpuWrMX8q1mU4g7eEqI4+4aT/AEVhLmcDHxtVb1Kxwy+aCaOZPrRsGHrx4H1EbVBqU5uElJdxr1n5UrNlBkWWNvEadQ+5lO4+4VnmR2Y9oUmuPAcfSbYftSe7amZGW/UdQ+k2w/ak921MyG/UdQ+k2w/ak921MyG/UdQ+k2w/ak921MyG/UdRxw7ygWc0qRRs5eQhVzGQMn10zIyhjKU5KKZL8f47FZxiSYsFLBBpUtuQSNh6lNZPgW1asaSvIgPpNsP2pPdtWOZFG/UdQ+k2w/ak921MyG/UdQ+k2w/ak921MyG/UdQ+k2w/ak921MyG/UdQ+k2w/ak921MyG/UdSuc8eUGCe2eCBXYyYDMy6QFBBOBnJJxiocka2JxsJQcY95mdYHLPoDyfQleHWwPimr7nZmH+xq2PI9DhVajH7GQeUL/Ebn95f6ErB8zkYz50j3ydf4lbfvP/AMb0jzIwfzkb8BVh37IMUFgxQWDFBYMUJDFAe0BmPlqszptpfAF4z7WAZf6WrCZzO0o8IyMrxWByTWeXfKhCIlS5WRZFABZQGVsbauuQT5sVYpHXo4+GVKfMl/pNsP2pPdtTMi7fqOofSbYftSe7amZDfqOofSbYftSe7amZDfqOofSbYftSe7amZDfqOp4fKbYftSe7amZDfqOpcYnDAMOhAI9hrI207nVCTw0BnPMCqOMxGNsSGB9asCA4wMKreLY0nzDQfZXG7ctuU7ptXjxX+18bP7dz/BuQbdOCers+63C68+JSvKRwloJRckN2U+WLHoH8Rq8NWzDOOp22rcwcpzoQlNWbXH+9eZx8TQ/1G4rmaD5JeLB7NIWLa1DumoY1RGRwrIT9ZQQRnwyvnFbiLqN1FRfMneJ2BLFyO6GyMEeOOoIryvaOBxUKtbE03GzV+/MrLu4G/TnFpRZRLkqnEgXAC6kJ2AGoxr3j6+03J9tZYtzq4PNHi3BP78rnoaCb7Oaj3X/n2GcfDL/5x1kS47fUZNf5r5Pn6mnP7O2nGc7+us3jOzfhuS8f2JZbfr2lud7Xtfje/LhY4Fla1nnzc/8AblHnDij8RYoAV1OQceOk94evXuD6xWGGlUo4K7dpRg37f4O/iU44CMZdP59i+cL4eVZXA7pJbcjxDYwAPXTs3AYqVWliamWyj3Xu7rv4czztSas4lZ8rXM/YRC1TGudG1+dY8gdP83eH3V6ds5+IqWWXUZ8ocr9lZ29yyZlYtIfOEkTTGueunSc487DwFc/tSU4YSbhztz0XezPCUYppvmPOSEX5yvmdtc3d+qDpCYXu6j4qAg9uadlJbnSsmll4X5vi7v8AJv1H/pO3i4vrbgvwvVmhCukapWueOVVvogAQkseTG56b9Vbx0nA9hAPqMNXNbE4fbRt3oxrivLN1bkiWCQAfrKpZT69a7fx3qtpo4s8PUhzREGoKuIZFBxDUKDiGoUHENQoOJN8kH/r7X/VWpXMvwt9rH7mleWQ/9DH/AK6/8ctWS5HT7Q+V+TGtQqo4vENQoOIahQcQ1Cg4hqFBxPVGdhufVvUiz5Fq5X5FuLp1Lo0MOe87gqSPEIp3JPn6fyMpXNuhg5zfFWRucEQRQqjCqAAB4ADAFWHcSSVkYF5Qj/6jc/vr/QtVN8Tg4z50jrydH/1K2/ef/jepjzGDX+tE34VYd89oAoAoAoAoAoCP49wiO6geGT6rjqOqsN1YesGjVyurTVSLizEeO8kXdsxzE0qeEkQLAj1qN1+/b1mqmmjh1cJUpvlwK66kHBBB8x2qDXaa5nORQWYahQcQ1Cg4hqFBxPGOxoEmfTlh+iT9xf5Crj00eSF6GQUBSvKRwF5Y0uYNp7Y6lI8VG/34328xaq6kIyTU1eLVpLVP/K5o2aFpp0m7X4p6S7vw+TDgHGlvbRlVjGzAqwD6Wjm/Z14JAJ3DYPX7q42CqSwVXcqz4c6cvFHT+8uRXVg5J8LNcGtGZXx3idytye0YxywsVUKdJQ+OCAOpy22B3iQADiuy2zjVKs3LjdWNU5I5wS+h7KVlW4AKsMgF9j+cUePrA6H1YqKkI1KbhLk015m9QquSu+ZDc68MO0oG692QeYZzn7iT9zA9Aa83gHKClhan7qb849zR6vsnFKMtm+UuX30/JXTcy9j+lfRq0adTY6Zx5sY8K2N0o/NyK/2OmoUd4ybPja5ZOSuGEAykbv3Uz+zsc+wkA+xc9DWtjnKplwlP91Tn0j3v8nK7WxSlLJHlH+f/AAIcd8qHYuYraNXWMlRIx2bSuAQB+rqz7Qvr29NBKEVFclwPJTxSv+niQfLnLUnEpUubiUN2khMgBUsIkB7xGe6CwVFUjpk9AKySvxMIUnNqTZeeeOZhbxAJhnbKwp+0/wC3j0a9fX/A1wsRL4jX3eL/ANKHGpL/AIrr/n7HVpQd0o/ufL3+y7x35PeXja2+qTJmmOuQnrk5IB9e5J9uPCu7G3NK3JJaJckK8krU4O6j36t83+X6FrrI1yNuOO2yMUeeJWXqrOAR7RWDqRXNmxDCV6kc0YNr7Cf5SWn2mH3i/GsdtDVGe4Yn6cvI4bj9kes8B/70ptoaoj4fiPpy8jz59sfT2/4kptqeqI+HYj6cvIPn2x9Pb/iSm2p6ofDsR9N+QfPtj6e3/ElNtT1Q+HYj6b8g+fbH09v+JKbanqh8OxH035AOPWXp7f8AGlNtT1RPw/EfTl5HT8w2Z63EB9rqabanqg+z8S/+3LyOfn2x9Pb/AIkptqeqI+HYj6b8g+fbH09v+JKbanqh8OxH035B8+2Pp7f8SU21PVD4diPpvyD59sfT2/4kptqeqHw7EfTfkHz7Y+nt/wASU21PVD4diPpvyOl5gsh0uIB7HSm2hqifh+I+nLyOvyktPtMPvF+NNtDVE7hifpy8g/KS0+0w+8X4020NUNwxP05eRwePWR3M9uT++lNtT1RHw/EfTl5AvHrIbie3H/elNtT1RHw/EfTl5Hf5SWn2mH3i/Gm2hqjLcMT9OXkH5S2n2mH3i/Gm2hqhuGJ+nLyD8pbT7TD7xfjTbQ1Q3DE/Tl5B+Utp9ph94vxptoaobhifpy8g/KW0+0w+8X4020NUNwxP05eQflLafaYfeL8abaGqG4Yn6cvIPyltPtMPvF+NNtDVDcMT9OXkH5S2n2mH3i/Gm2hqhuGJ+nLyD8pLT7TD7xfjTbQ1Q3DE/Tl5HLcw2Z63EB9rrTbQ1RHw/EfTl5HPz7Y+nt/xJTbU9UR8OxH035B8+2Pp7f8AElNtT1Q+HYj6b8g+fbH09v8AiSm2p6ofDsR9N+QfPtj6e3/ElNtT1Q+HYj6b8jw8dsfT2/4kptYaofD8R9N+RMxkEAjp4Y81WmsdUAUB4aAznmXlWa2mN5YDOf0sHgy+Ix4jzY3HhkbDUxWEpYik6VVfp5prnB6ro+9G7Goq1ru0+Sb5NaS66PzGPEuLWV9bj5QRGYmXWHwJY8nTjV+tHk9RnoPNtyHV7Tw7jRcNppJX/Ul3dH9/JmvVw8JNqaaa5+/268iF4vy8LWGVrRHmjnKOZdQlKiMd0hlXOxZiCMDBOc1uYftejVezl+ifhlwNTEUpwg8iuugy5W5xeOVI7iQyQykJlzqKljhCCckrk4IO2D6qr7TwkqiWIpcKkOK6rvT/AB7GGCrzUskuT9DR/m5NHY9mvZf7Zznpqz18c59ded+Lzzba/Hls+Nrd3dz7zt7Spnz5nfXvKJzHxW8upXhtkmEAyncQjUB9ZmfAAQ484GMV6Ps3BujF1qvGpLi3otFocTE1ak5ZIJ2XqO+AckRQr29+yEKMiPXpjX1vJnveoLt6zSv2vShLZ0FtJ9yjx82Z0sHZZp8ETtzzZBDAqwLG7S7xwwKFLA/VL6fqr4b7npvvWrCXaGMTpSWzinaUv+MV3v7eaN6FKKdoK705JdXoOeUuUpWm+W3/AHpjgpHjZAN1GPADwHXO53rt0MPTo040qUbQXd3t+KXX+DOdVU04wd5Pg5dNI9NX3l+FbBqHtAQkfGomN2NDZsziTKr3vzQk7u+/dYDfG9RZEqUlwTId+fLUSWaNFIBexRSo5RNCLMcRiQhu6S2BtkZI3pZE55ase3PNMCGQGJ/zVzDathU3kmEZRh3vqjtFyevXY0shnlqzyTmu2W2urlkZVtJJIpUKrr1xkABRnB1alK776h0pZDPLViT81jtpYY7C6maEoJDGtvgNJGrhe/MpyAwzt1zSyGeWrE+Ic4xxyXKCyuZRafppI0hKj82JCQGlDHCnwFLIZ5as7l5viLBbe1nuswR3BMKRALFKCYye0kXcgE4GTSyGeWrFfyrt8qOyk71o94MxqpEcZAZCCQRJlht0670shnlqxvYc5RObfXaXECXRVYZZUh0MzrqjXKSMQWUHGRSyGeWrHZ5pt/l/yHQ3aY+voXs9ZQyCLVnOvQNWMdKWQzy1Y1vOcESS4VbK6mW1bTLJEkJUEIrnAMoc4VgdhSyGeWrJebi0As2vQNcIgNwNKjJjCa9gcblfA43pZDPLVkVYc2xvJAklncW4udoZJUh0M2ksFzHIxBKgkZA6Ushnlqzvl/mlbsoYrK5ETs6iZ1gCDQWVicSlsalI+rSyGeWrJO94nFHc29sYyXuBKUIVdI7FVLaiTnfUMYB+6lkM8tWNebuYoeHxLJLE8mtiqpCis50ozscEgYCoSTmlkM8tWc8V5jiiNuqQSXL3Ss8SQrHkoiqzOWdlUDDL4+NLIZ5ase8C4glzGXELxFXaNkmQKyshwehII8xBINLIZ5asjeE8zLcSFY7K47MSSRGYrB2YaNmVj+l141KR9WlkM8tWeW/Ntu9jFfCJxFM6IqlU1gvL2QyNWMat+vT+FLIZ5as8i5oV5pYorK5lEMvYvKqwaA+FJPelDYAYHpSyGeWrGl3zzEnyg/I7l4rWRo5pkSEopQAucGUMQAwPTpSyGeWrHHMPNyWitI9ncPCoU9siwaG1hdOkNKrE5YLjTnPTNLIZ5as74/zdb2aW7TQygzjVpEalokAUu8g1d1U1qDjO/npZDPLVjjjHMCQzpbpbS3MzxmXTCsXdjDBdRaR1G7HAAzSyGeWrH/BL1LmBJljZA+e5Kmh1KsVYMvgQQfV4ilkM8tWRnDuarea9lskjYPFqGsqvZs0fZ9oisDksvarkEClkM8tWR1xz7CizSGzuuwgleKScRwlFMb6HbAl1lQf8uceFLIZ5askLbmq3fiEnD+zdZo11a2VOzbuRuVVtWSwWQHBA6GlkM8tWHL3NdteTXMUSMPkpwzuqBGGqRdSEEkrmNtyBSyGeWrE+Xucba7hnmjikUQDWyyIqs0ZTWkijJ7rAHBOOh6UshnlqxDh/OsMnycvaXEEd0UWGWVIdDNIMxrlJGILDpkUshnlqx5JzTbi/Fj2b9oQPzmhezDlGcRFs51lFLYx0pZDPLVje95vjR5wtnczJbPomlijiKq2FLAKZA7YDDOlTTKhnlqy2IdhUmJ1QBQBQHhFARd3y7bSMzvBGzONLNp3IPXfwOw361jkXEtjXqRtaXLl/dOhROKcIPDZSba1knt5FBfDkaHBbOkAYG2Mk4ztvXN7R7P3vLeo4uPJ2TX5f7uH5NiF6ibiop6Xy3/4/wIflZZOSzxvBI31na2GsjGMdrEC335zWpKn2tFZYypzWqai/txtby+xg8Pkd3Tkvw36q6Hh5m4bp0aoezxjs+wkxn9rGM6sePXxzWtse0VX2ywy/bl/dG3PnzFlbLx8n7HDeUCFU7OM3NxtjaPTt5i8mD9+5rYVHtWUMtSdOmurzP0uTGjKT/TTk/wAWXrY74Ly/84Sma8tnhjjC9khdiGJLF2YEDf6u6/xrf7OwSwlNwjNu/N2y/hPnYynJ0XdqLl/9sv8Axv5l5s+BW8T9pHDGj4A1KoBwOn348eprfUUrGvKtUlfNJu5Iisio9oAoCh3vD72KbiAhtknS9wUft1j0HsFiYOrLnYrnbO1ANjyG8gjgm0mJeFpaNIp6To6Mrqp32K6gfVQXGnDuWOINA/ylE7d760nbTIpDJAIVkfPnPZk49dBcfcc5TuJOI5jC/IriW2nucuM9pbB+6E8Q+mHJ/wAtBc4u+X5xf3c/yNrhJpImjZb0wYCQopBRWGe8p60Fw4vyTPM3FHE08RuP0KRSqqSYt1QCRcHYuuk7jaguc33LkxMJewjk02sEYNtcvavHIgOuMsrgNGDjTjpv1oLnUHK95+bMrCVxwua1dzJkmeRlKjLbnYfWNBc9t+D3sycNgltkhjsZIJXk7dXLG3iKqqoq/rMc7nbFBcZHlHiPZtPrg7c3vy0QFTq1BtKxfKe006ex7uNGN8euguSjWd9FJxARWqyrdyF45GuEQLmFI+8uCdipNBclX4DIvBmslIaUWTQDfAMnYlOp6At56C5FQcNvZ34ek1skEVm6yO/brIWMcLIqqir4lsnJ6UFxryHy7PamJZbNgyvMTOLwlQJGkYH5OG0nZgvTrv1oLk3zZZXJvLK5toROIBcB1MqxfpVQKQWB8xoLjDiPCL67uoJ2WG1WCGQBZB8pBlmJWQYR0/8AiVe9/nYUFyMj5WultrOCa2iuxaGePUJjBN2eQLeSKRWGkFBpZSc7LQXLTyJw64ghkW4LDVM7xRtM05jhIUJGZW3JBDHqevWguMuT+UBAWlmEgm+UXEgAuJSmmSRyh7IP2f1WHh19dBcgrDly+Wyt+GmCPRDPGxue3XSY47jtciLTq1EbYPj40Fx1a8vTx3lxK1m0oluu2SRbwxBUxGBmENhsFSdxuNqC42v+RbiSLiREsyPPcSywwpKoikUrHp7RcfrFSpGRtiguP+M2F7JexyPZrPbWwRreMTxovb6RqmdWByUOVQeG58aC5zxfli8vbmaV2it43tBbBJFM/dlGq5xolQKwbSurfOkEY8QuN5eA3bpaG5s47h4rfsnaO5aCYSK2AwmV1DRuoB09QSaC5aOULO5t7FUnJknXtWCmUyHDO7RRmZ92wpVcnzeYUFypcJ5P4hCLOZpYZJIp2mljWPQ//VE/KgZzKVbAbYaRnQvm3C4nf8h3LWt3pkl7WS6lmjtzKvyeRGnDqJEx0K9RkUFx1zDypdtPeXVsEE4nt5rUswwwW3EM6t5gQW82dIoLnA5NubeG6htQv52ztbaNy4XvAyi5kPiCBKzes9KC44t+VLyCVsPDNFLYtakRx9gEMSn5MSrSvq+s65GMZFBcTs+C30kPDbWW3SGOyktpJJTOrlvky7KqKP1mA6nYUFxpNyhxFkknEkHbtefLVhKHVqRtMUfykSaQvYgLjSepHjmguL8x8tXMkl00VqFllOYbmC8kt9OUUK0sav3nUg7gEEYoQaPApCqGOSAAT5zjc0JFKAKAKAKAKA8IoCq8Smt4Mxi1iwGxmTSF3UEHOljvnG+Oh9Wa1ThFWSVjCWKnTf6W/MjJb2ABSLK1yU1YYRrnvuo776Rg6AcjV19mWzhoifieI8b82SNvc28knY/JUKhyv5tGIUgkZYiNVA9jHrR04Pg4ox3uc5Wk2/zctmKsLD2gCgCgCgILiXDMyajfTw9owVEDwqurGyqGjJJOCcZJ61FiqVNt3zNeXsNpOGBZFjbidyJG3VDJbhiN9wvZZPQ/wNLdTHYy8b9PY8HDh2fa/Odx2XpO0t9HXH1+yx129tLdRsZeN+nsEHDA5ATidwxZdahZLckpnGsARbrnbPSluo2MvG/T2OWsFEnZHik4lP8A8Zlt9f4OyzS3UbGXjfp7Cp4Rhih4lc6wusrrg1BM41FeyzpztnpS3UbGXjfp7HPzWOz7X5zuezxntO0t9GPPr7LGPXS3UbGXjfp7CkPBS6h14jdMhGQyvAQR5wRFjFLdRsZeN+nsIWVgs2RFxS4k0/W0S27Y9umI4pbqNjLxv09hWHg5cMU4jdNpYq2l4Dhl+spxFsR4iluo2MvG/T2GvCrdbguIuI3Tdm2k4e3OcfrACPOnOQCcZwcZGDS3UbGXjfp7CjWaDWDxWcdn+kzLbdzfHe/N93fbeluo2MvG/T2HY5ek+33n4of/AKqW6jYy8b9PYTueCmNS78RukUdWZ4FA9pMWBS3UbGXjfp7HFnwsSjVFxO5kAOCUkt2GfNkRdaW6jYy8b9PYIOFh2ZE4ncuyHDqsluSp32YCLI6Hr5qW6jYy8b9PYSe0QSdkeKziTIGgzWwbJ6DT2ecnIpbqNjLxv09hW84X2ShpeJXMak4DPJbqM77ZMXXY/wAKW6jYy8b9PYXHL0n2+8/FD/8AVS3UbGXjfp7CcnBirKrcRugz50KXgBbAy2kGLJwN9qW6jYy8b9PYLngxjUvJxG6RR1ZngUDwGSYsdaW6jYy8b9PY6h4EzKGXiF2ysAQytAQQehBEW4pbqNjLxv09hO84T2S6peJXMa5xqeS3UZ8BkxYzS3UbGXjfp7HAsFMfajilx2Q/+TtbfRscHv8AZY67Ut1Gxl436ex2nCcsUHErkuAGKh4CwU9G09lnB89LdRsZeN+nsJx2KtIYl4pOZBnMYlty4x1ynZZpbqNjLxv09jmezRH7N+Kzo5xhGltg2/1e6Y870t1Gxl436ew4fgxDKh4jdB2BKqXgDEL9YheyyQMjNLdRsZeN+nsJ3vDRCAZeJ3EQPQySW6Zx1xqiGaW6jYy8b9PYH4aBGJTxO4EZwRIZLcIQeh19ljeluo2MvG/T2OoeFazheJXLEqHwsluTob6r4EX1T4HpS3UbGXjfp7CYsVMnZDik/a+j7W31+f6nZZ6Ut1Gxl436ewsODHWU+cbrWAGKa4NQUnAbT2WcZB3pbqNjLxv09jgcLzIYhxK57QDJTtLfWBtvp7LONxv6xSw2MvG/T2LIi4AGSceJ6n11JedUAUAUAUAUBXubReE24tCyjtD25TsciPQ2P0qsPr6RsM+zrQEDD86K4crM5MjmRdNkFCaLoRCNgwcjPyYnXv6/rChFhDtONFmBWRVYQDUnyPUmg24uHUMSCzg3J7wwNKYG9CRreW/GWXWEJlQMI9SWRGOym0SE9RN2nYjCkJgnbGcCGky68pC6ELC8JMgkcKSYyTHtoOqJVU+P6qn1bZIkm6AKAKAKArXOXC5ZpLAxJqEN5HLJuo0xqkgLbkZ3YbDJoCt898sXM1+Lq3i1Nb28TQMXRczxXOpot2yNURYZPd360B5HyzdDlw2XY/8AU6WAhLxnc3BcDXq0fV360B5yPytdWvE31xYtIYJ4reXWhyktwkyR6NWoacuMkY29lAR97yhdG4mT5GjGXiKXSXuuLuQhkOjBPa5AUjAGN6Am/KXwO8kdJrCMSSPBPaS99UIimClX1MR9VgTgb70A65x5embh9vY2kaugaCOTW+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/a3kc88MQFyk/wAqMcgLCR5DLG0inAJBJjGgtt1oBDmPkq7mu7yZYYmje5tHUFY+1dIxEJCk5b82BpbIIycHHWgJvylcuXN/JbwxxxtAizPIZn0r2joY4saQz6lDs4OMZA3oCzcn9uLK3F0hSdY1SQFlY6k7urKEr3satj40BDc62dx8r4fcW9u1yLZpzIiyRocSRaF3kYDqf9qAT574ddXtvaxRwLh5YpblJnXQqRjWYXK5Jy4VcoG6ebegH3k5sLi3slt7lNLwPJGhDBw0QYmJlI306SFGoA93cCgG/lP4RNc2saQRmRluIZCqmIHQhJYjtu4T6myD4gigOra0lXhckZtWkkKSqLeT5MhcuWwGMGmEA56jBx66AjfJhy3cWDTx3CiQusDC5DAltESoYCM6gIyCFPQg+HSgI/k/lyeCaFZeHR6oprmRr4yR6ishcoVCNrYkMFw4wAKAX4xwG5PF3uVt5JIWW2AZPkZGYydeoXGXAGRvHg9d+lAS3Ndvcrf2d1BbNcrDHcI4WSJCDJ2en9Iwz9U9KAa+Ujg9xcmxeGF5Oykd5FQ25ZQ0ZAwLjMbbnxB/lQC/M3BJbjhUdusJL5ttUTGFTpSWMyA6MRfVBJC7eagI3yd8uXdreTdvHiCOEW9vJrRi8STyPHkA6gQjgbj9WgEOA8uTxXWH4dE//WzT/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+jiTtJXVIxjLswC94gL3jtuSAPaKAbHj1t2Yl7eLs2bQr610l8kaNWcasgjHXNALwcSheLtllRosE9oGGjC51HVnGBg5oBtBzDaurulxCyxKGkIkUhFIyGbfZSN8nbFAC8xWpXULiHTrWPPaLjtGGUTOfrEEEDxoB3fX0cKa5XWNMganIUZY4UZPnJAoBPiHFIYFDTSxxKTgGRgoJwSQMnfYE+wGgEU49bEMRcRELGJmPaLgRMMrKTnZCN9XSgPDzDa6Ff5RDoZ+yVu0XBk3/ADYOfr7Hu9djQBNzDaoMtcRKNTpu6jvxfpV6/WXfI8KA6fjtsNOZ4hrVGXvrush0xsN+jMcA+J2FAd8S4xBb6e3mji1atPaOFzpGWxk+A3PmFAcXvHraHHazxR6l1jU6jKDGXGTuu439YoB1d3scSGSR1SMDJdmCqAehLHagGT8x2gjEhuYRGxZQ5kUKWQEuAc4yoBz5sGgFbrjVvGyLJPEjSDKBpFBYEgAjJ3GSBnzkUBxLx+2WXsWuIVl1KmgyKG1uMouknOSNwPEdKA8g5gtXYqtxCzKHZgJFyFjOJGO+wU7HzeNAKcO41bzkiCaKUqFLCN1YgOMoSAdgRuD40AtacQilDGORXCMyMVYEKy/WU+YjxHhQDGPmizZSy3UBVSgJEqEAyZ7PJB/WwcefwoDo8di+Ui2Dxl9LFlEi6lK6CF0ZySQ4PqGPPQCllx22m0dlPFJ2mrRodW1aMdppwd9ORnHTIoAuuPW0RkEk8SGIKZNTqugOcIWye6GJAGetAcXPMdpHntLiFNJwdUirg6Q2Dk7d1g3sINAcPzPZgBjcwAHXgmRQPzZxJvn9U7HzeNAKz8ftkcI9xCrnR3WkUH85+j2J/Wxt5/CgCbj9qhYPPEpR1jcF1Gl23RDvsxA2HjQBPx+2QEtPEuGdDl1GGjXVIpyeqr3j5huaARm5ps0JD3UCkDJBkUEDSrZwT00sp9hB8aAJeabJc6rqBcMyHMqDDIVDqcnYqXQEeGoeegFE5jtDnFzCdKNI2JF2jRiryHfZVYFSegIIoDufj1sjpG9xErvo0IZFDN2mezwpOTqwcefBxQHD8x2gj7U3MIjLMgcyKF1KCXXOcZABJHhg0B3Nx22RtLTxKwjM2C657EZzL1+pse902oBaTiUStGpkQNNnsgWGXwMnSP1sDfbwoDqO/iaRoRIhlUBmjDDUFPRivUA+egHNAFAFAFAFAFAFAUPm/lm4lup5YVDrc8Okst2C9m7OSJGz1TDH6uTt03oCOvuTblr+S6jXRrvLVnBdcPawm3YtgNs6yW+oZ30uw6nAA4tOWbyN4ZBBqMV9eXJXtIxlJ1IjGdWM5bfzYPXbICb8hXZs7KwZvzUMUxmlyHBlk1GNERmByhY6XI7p048RQDu/4HfyfN8jQ9pLb21zFNrmTeWaJUVtWSSuQSTucec0A85j5SnbgI4fERJMIoI8lsKTHJGzbt+rhSB91AR3FuUruVZpNBVp+IQXPZJKndhhVRkscL2jac4UkA6dzigLPPYTycLmt+zdJTBJCmuVJHbuFUd5Pqlm2LHzlvUaAqXDuUbpLO4t2hYyyWCwRydrHhG74a2GT+jJxJqwSdTAnZQAHU3ALw2MFv2DloJ7WQl54m1LDpMoXvbAFSqr5iOm4ADvmzgt3xIRQyQ/J4czmUmRJcgqywYjDAF8ENk/UbGM4oBSx4PeBuHXEyGSS2ininRpFZi0iLiVHJwclADqIOD44oCO43yddXTXWtI07a1tEBVh2Zmt3Ejx4+sIye6CR68ecBrxbka4up5pJYyIrm7t5GiWRNUcMEEkRfUGx2hLqQFzjT18KA6uOUL5orQSa2kiuLuSZ4JY4mIm1hJELHZzrz6t/HFASfHOD3ssguLeA210Y4U1ieNou4+XSaIghlUElSo1H/LQErzfw24kubGaGLtRbPM7jWqZ1xFFHePiTv5gD7KAqttyRd244eFEk5tLeVX0TrGDK8gkWMM3e7PI0NtumBg7igLhzfwma6htjGNLwXNvctEWA1LE2Wi1DbO+R4ZUUBH8a4NcvNFdLCjPGl3EINSrtP8Ao5Cx7uo6e/jOzHGcYIFaHk9u4bR4E0XEk9lHal2cKsTLKztuRqMYWTA0gnKDI3yAJnhPIpN1dfK1aWB1suzYyEa3tY8EuiMNtXeAII658KAacH5bvIoL2ExSk3Iu8MZ4iqmUsYsR9NTayHb1L18AFOV+A3dpEw+TmSYWSRRv2yAI4Zw0CnVkJnTLrGW3IJ2UABDgfI93DDd2zOSt5aKGcFQiXRjKSlkDEnUAmqQbsdRPUYAkeNcGvJrOOEW6KY/kWwdMkwMWm72cdmAFC9DktkAUAzueS7ntlVAOzHEzxEzBlDFNP6DTnOvJKZPdwAc7kAD3kHk65s5rdnULGIpjKmoNpuHZAWUg7q6InsKk+NAe81cq3E81+RDrjuhYqvfQZW3lDzZBYEZXIHr83WgOo+UrpOH8Stv0jztptyWXJiWGGKIuSdmCx4Y+OCfGgHfNnArma7s7iKOQrBFMHVZo4zrkC6V1E9CVw53GOmaAieN8rXct5c3JgaSKWO2HYdrEvaCN4+2gJBGExqYEkZZQCdJIIHfG+Tp7iS6V4SYbi9tpj+cQHsIkCy/r5DHGw9f3UB0nKt4Ik7RGkuYnumS5hmSNwXCrGxRsoySBcuD022PSgJ6LhN0bnhsswV2ggnS5dNKr2kqwgFV2JGYz0HiNvAAQp5Wuvm+/h7IdrcXrzxjWn6N5on3bOAcIdvPigHfN3LNxLdTTwoGFxw2ax0llXs5JH1LI2TuneOdOTt0OaAkOHcHuILm6ZUSVbmW2cOxHdWNFSUFeuoKh0YyMsucYNAV/hPKd1ELeYxBpIJL89iXTdbveNw+dIIICsPMSRnABAhH8mV4IQgIM0Vj2EcmsaS8klwZosEg6OyuNAJHVQdsDIE/zVyve3M5mjGj5NHALbvrqaRWJmKtq/MhlIUkA6goz0AoCV+S3cfEJ7pLYyLLDbxgGWJSNDEyk97wDHGOpHgN6AuooAoAoAoAoAoAoAoAoAoAoAoAoAoAoAoAoAoAoAoAoAoAoAoAoAoAoAoAoAoAoAoAoAoAoAoAoAoAoAoAoAoAoAoAoAoAoAoAoAoAoAo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8 Imagen" descr="LOGO ES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3163581" cy="93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6 Marcador de texto"/>
          <p:cNvSpPr txBox="1">
            <a:spLocks/>
          </p:cNvSpPr>
          <p:nvPr/>
        </p:nvSpPr>
        <p:spPr>
          <a:xfrm>
            <a:off x="395536" y="5013176"/>
            <a:ext cx="8458200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C" sz="2000" dirty="0" smtClean="0">
                <a:solidFill>
                  <a:schemeClr val="tx2">
                    <a:shade val="75000"/>
                  </a:schemeClr>
                </a:solidFill>
              </a:rPr>
              <a:t>DIRECTOR: ECO. JUAN LARA		 CODIRECTOR: ECO. GALO ACOSTA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62" name="Picture 10" descr="Rincon del Gaucho restaurant"/>
          <p:cNvPicPr>
            <a:picLocks noChangeAspect="1" noChangeArrowheads="1"/>
          </p:cNvPicPr>
          <p:nvPr/>
        </p:nvPicPr>
        <p:blipFill>
          <a:blip r:embed="rId3" cstate="print"/>
          <a:srcRect t="15176" r="1994" b="9170"/>
          <a:stretch>
            <a:fillRect/>
          </a:stretch>
        </p:blipFill>
        <p:spPr bwMode="auto">
          <a:xfrm>
            <a:off x="4860032" y="692696"/>
            <a:ext cx="3888432" cy="225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4211960" y="2204864"/>
          <a:ext cx="452437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827584" y="1916832"/>
            <a:ext cx="259228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Vinos</a:t>
            </a:r>
            <a:endParaRPr lang="es-EC" dirty="0"/>
          </a:p>
        </p:txBody>
      </p:sp>
      <p:pic>
        <p:nvPicPr>
          <p:cNvPr id="5" name="4 Imagen" descr="SANG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Instituciones de CONTROL</a:t>
            </a:r>
            <a:endParaRPr lang="es-EC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539552" y="1340768"/>
          <a:ext cx="78488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myjsoluciones.comuv.com/images/sri_logo_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2736"/>
            <a:ext cx="1691680" cy="109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l_fi" descr="http://t0.gstatic.com/images?q=tbn:ANd9GcQUdCOPa2Be_HwTGApWeaERNkVWEnjPwdeMxCH7TD57f0nCjOTtHdc1SB528A"/>
          <p:cNvPicPr/>
          <p:nvPr/>
        </p:nvPicPr>
        <p:blipFill>
          <a:blip r:embed="rId8" cstate="print"/>
          <a:srcRect b="45455"/>
          <a:stretch>
            <a:fillRect/>
          </a:stretch>
        </p:blipFill>
        <p:spPr bwMode="auto">
          <a:xfrm>
            <a:off x="251520" y="6035377"/>
            <a:ext cx="13665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utpl.edu.ec/turismoyconvenciones/images/Enlaces/link_ministerio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949280"/>
            <a:ext cx="163639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srdimanabi.org/congreso2009/wp-content/uploads/2009/07/msp-2-copy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1198265"/>
            <a:ext cx="1009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photos3.hi5.com/0116/378/566/pTSJ5i378566-0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356992"/>
            <a:ext cx="818382" cy="8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4.bp.blogspot.com/-IH53-ocGABs/TaTcVoKbNCI/AAAAAAAAAp0/wi4cHbhXydw/s1600/ec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16" y="3573016"/>
            <a:ext cx="587006" cy="7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0" y="1340768"/>
          <a:ext cx="9070390" cy="5040560"/>
        </p:xfrm>
        <a:graphic>
          <a:graphicData uri="http://schemas.openxmlformats.org/presentationml/2006/ole">
            <p:oleObj spid="_x0000_s24577" name="Visio" r:id="rId3" imgW="10148607" imgH="450999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CAPÍTULO </a:t>
            </a:r>
            <a:r>
              <a:rPr lang="es-EC" sz="4000" dirty="0" err="1" smtClean="0"/>
              <a:t>Ii</a:t>
            </a:r>
            <a:endParaRPr lang="es-EC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solidFill>
                  <a:schemeClr val="accent6">
                    <a:lumMod val="75000"/>
                  </a:schemeClr>
                </a:solidFill>
              </a:rPr>
              <a:t>ANÁLISIS SITUACIONAL</a:t>
            </a:r>
            <a:endParaRPr lang="es-EC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 descr="C:\Users\usuario\Download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03679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3" t="48134" r="60246" b="27613"/>
          <a:stretch/>
        </p:blipFill>
        <p:spPr bwMode="auto">
          <a:xfrm>
            <a:off x="910381" y="2924944"/>
            <a:ext cx="1657291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://4.bp.blogspot.com/_JFqUP_KFeYQ/TAl0i9UJTGI/AAAAAAAAAAU/ttXFx129yZE/s1600/finanz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1"/>
            <a:ext cx="1624623" cy="12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actiweb.es/grupogen/imagen6.gif?000000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13176"/>
            <a:ext cx="1296144" cy="122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AutoShape 6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608" name="AutoShape 8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5610" name="Picture 10" descr="http://inversiones-forex.info/wp-content/uploads/2013/03/crud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869160"/>
            <a:ext cx="1080120" cy="147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pROBLEMA</a:t>
            </a:r>
            <a:endParaRPr lang="es-EC" dirty="0"/>
          </a:p>
        </p:txBody>
      </p:sp>
      <p:cxnSp>
        <p:nvCxnSpPr>
          <p:cNvPr id="27650" name="AutoShape 2"/>
          <p:cNvCxnSpPr>
            <a:cxnSpLocks noChangeShapeType="1"/>
            <a:endCxn id="27652" idx="1"/>
          </p:cNvCxnSpPr>
          <p:nvPr/>
        </p:nvCxnSpPr>
        <p:spPr bwMode="auto">
          <a:xfrm flipV="1">
            <a:off x="967036" y="3813175"/>
            <a:ext cx="5952752" cy="12700"/>
          </a:xfrm>
          <a:prstGeom prst="straightConnector1">
            <a:avLst/>
          </a:prstGeom>
          <a:noFill/>
          <a:ln w="7620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27651" name="AutoShape 3"/>
          <p:cNvSpPr>
            <a:spLocks noChangeArrowheads="1"/>
          </p:cNvSpPr>
          <p:nvPr/>
        </p:nvSpPr>
        <p:spPr bwMode="auto">
          <a:xfrm rot="5400000">
            <a:off x="-474414" y="3635375"/>
            <a:ext cx="2540000" cy="355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919788" y="3152775"/>
            <a:ext cx="2044700" cy="1320800"/>
          </a:xfrm>
          <a:prstGeom prst="homePlate">
            <a:avLst>
              <a:gd name="adj" fmla="val 38702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C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Nivel de Utilidad de la empresa por debajo de la media del sector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53" name="AutoShape 5"/>
          <p:cNvCxnSpPr>
            <a:cxnSpLocks noChangeShapeType="1"/>
          </p:cNvCxnSpPr>
          <p:nvPr/>
        </p:nvCxnSpPr>
        <p:spPr bwMode="auto">
          <a:xfrm>
            <a:off x="1121024" y="2200275"/>
            <a:ext cx="1511300" cy="1600200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lg" len="lg"/>
          </a:ln>
          <a:effectLst/>
        </p:spPr>
      </p:cxnSp>
      <p:cxnSp>
        <p:nvCxnSpPr>
          <p:cNvPr id="27654" name="AutoShape 6"/>
          <p:cNvCxnSpPr>
            <a:cxnSpLocks noChangeShapeType="1"/>
          </p:cNvCxnSpPr>
          <p:nvPr/>
        </p:nvCxnSpPr>
        <p:spPr bwMode="auto">
          <a:xfrm>
            <a:off x="3418136" y="2200275"/>
            <a:ext cx="1511300" cy="1600200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lg" len="lg"/>
          </a:ln>
          <a:effectLst/>
        </p:spPr>
      </p:cxnSp>
      <p:cxnSp>
        <p:nvCxnSpPr>
          <p:cNvPr id="27655" name="AutoShape 7"/>
          <p:cNvCxnSpPr>
            <a:cxnSpLocks noChangeShapeType="1"/>
          </p:cNvCxnSpPr>
          <p:nvPr/>
        </p:nvCxnSpPr>
        <p:spPr bwMode="auto">
          <a:xfrm flipV="1">
            <a:off x="2046536" y="3838575"/>
            <a:ext cx="1511300" cy="1603375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lg" len="lg"/>
          </a:ln>
          <a:effectLst/>
        </p:spPr>
      </p:cxnSp>
      <p:cxnSp>
        <p:nvCxnSpPr>
          <p:cNvPr id="27656" name="AutoShape 8"/>
          <p:cNvCxnSpPr>
            <a:cxnSpLocks noChangeShapeType="1"/>
          </p:cNvCxnSpPr>
          <p:nvPr/>
        </p:nvCxnSpPr>
        <p:spPr bwMode="auto">
          <a:xfrm flipV="1">
            <a:off x="4053136" y="3863975"/>
            <a:ext cx="1511300" cy="1603375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lg" len="lg"/>
          </a:ln>
          <a:effectLst/>
        </p:spPr>
      </p:cxn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5536" y="1679575"/>
            <a:ext cx="1524000" cy="520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Dep. Administrativo, Financiero y de RRH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529136" y="1679575"/>
            <a:ext cx="1524000" cy="520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Dep. Producción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246436" y="5454650"/>
            <a:ext cx="1524000" cy="317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Dep. Ventas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303836" y="5467350"/>
            <a:ext cx="1524000" cy="317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Bodega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61" name="AutoShape 13"/>
          <p:cNvCxnSpPr>
            <a:cxnSpLocks noChangeShapeType="1"/>
          </p:cNvCxnSpPr>
          <p:nvPr/>
        </p:nvCxnSpPr>
        <p:spPr bwMode="auto">
          <a:xfrm flipH="1">
            <a:off x="1763961" y="2847975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cxnSp>
        <p:nvCxnSpPr>
          <p:cNvPr id="27662" name="AutoShape 14"/>
          <p:cNvCxnSpPr>
            <a:cxnSpLocks noChangeShapeType="1"/>
          </p:cNvCxnSpPr>
          <p:nvPr/>
        </p:nvCxnSpPr>
        <p:spPr bwMode="auto">
          <a:xfrm flipH="1">
            <a:off x="3983286" y="2778125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170733" y="2420888"/>
            <a:ext cx="930275" cy="568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Estrategias financieras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043608" y="3054350"/>
            <a:ext cx="930275" cy="568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Costeo producción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131840" y="3140968"/>
            <a:ext cx="928687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Capacitación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390058" y="2393950"/>
            <a:ext cx="930275" cy="568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Control de Desperdicios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14"/>
          <p:cNvCxnSpPr>
            <a:cxnSpLocks noChangeShapeType="1"/>
          </p:cNvCxnSpPr>
          <p:nvPr/>
        </p:nvCxnSpPr>
        <p:spPr bwMode="auto">
          <a:xfrm flipH="1">
            <a:off x="3995936" y="3212976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>
            <a:off x="1907704" y="3429000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691680" y="3994150"/>
            <a:ext cx="928688" cy="569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Baja calidad en el servicio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810868" y="4716463"/>
            <a:ext cx="928687" cy="4407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Precios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686299" y="4077072"/>
            <a:ext cx="1101725" cy="569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Manejo de materia prima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716016" y="4797152"/>
            <a:ext cx="1100138" cy="412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Costo insumos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AutoShape 14"/>
          <p:cNvCxnSpPr>
            <a:cxnSpLocks noChangeShapeType="1"/>
          </p:cNvCxnSpPr>
          <p:nvPr/>
        </p:nvCxnSpPr>
        <p:spPr bwMode="auto">
          <a:xfrm flipH="1">
            <a:off x="2699792" y="4365104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 flipH="1">
            <a:off x="2483768" y="5013176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cxnSp>
        <p:nvCxnSpPr>
          <p:cNvPr id="29" name="AutoShape 14"/>
          <p:cNvCxnSpPr>
            <a:cxnSpLocks noChangeShapeType="1"/>
          </p:cNvCxnSpPr>
          <p:nvPr/>
        </p:nvCxnSpPr>
        <p:spPr bwMode="auto">
          <a:xfrm flipH="1">
            <a:off x="4716016" y="4437112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  <p:cxnSp>
        <p:nvCxnSpPr>
          <p:cNvPr id="30" name="AutoShape 14"/>
          <p:cNvCxnSpPr>
            <a:cxnSpLocks noChangeShapeType="1"/>
          </p:cNvCxnSpPr>
          <p:nvPr/>
        </p:nvCxnSpPr>
        <p:spPr bwMode="auto">
          <a:xfrm flipH="1">
            <a:off x="4427984" y="5085184"/>
            <a:ext cx="352425" cy="0"/>
          </a:xfrm>
          <a:prstGeom prst="straightConnector1">
            <a:avLst/>
          </a:prstGeom>
          <a:noFill/>
          <a:ln w="31750">
            <a:solidFill>
              <a:srgbClr val="31849B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externo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635656181"/>
              </p:ext>
            </p:extLst>
          </p:nvPr>
        </p:nvGraphicFramePr>
        <p:xfrm>
          <a:off x="251520" y="1916832"/>
          <a:ext cx="82089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MICROAMBIENTE</a:t>
            </a:r>
            <a:endParaRPr lang="es-EC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foda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39552" y="1340768"/>
          <a:ext cx="8208912" cy="48463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83112"/>
                <a:gridCol w="4125800"/>
              </a:tblGrid>
              <a:tr h="1800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FORTALEZAS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5" marR="40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DEBILIDADES</a:t>
                      </a:r>
                      <a:endParaRPr lang="es-EC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5" marR="40105" marT="0" marB="0"/>
                </a:tc>
              </a:tr>
              <a:tr h="27002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Calidad de la carne y embutidos.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Atención personalizada a sus clientes, a través de la presencia del gerente.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Reconocimiento por su amplia trayectoria en el mercado gastronómico de la ciudad de Quito, por más de 20 años.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Posee personal calificado y en constante capacitación, competente para elaborar los platos alimenticios y brindar un servicio de excelencia.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Posee clientes </a:t>
                      </a:r>
                      <a:r>
                        <a:rPr lang="es-ES" sz="1050" dirty="0" err="1"/>
                        <a:t>fidelizados</a:t>
                      </a:r>
                      <a:r>
                        <a:rPr lang="es-ES" sz="1050" dirty="0"/>
                        <a:t> conformados por empresas nacionales y multinacionales, además de personas naturales.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5" marR="4010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Infraestructura insuficiente para cubrir la demanda de eventos.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No existe un control de inventario de la materia prima en su utilización.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 smtClean="0"/>
                        <a:t>No </a:t>
                      </a:r>
                      <a:r>
                        <a:rPr lang="es-ES" sz="1050" dirty="0"/>
                        <a:t>existe control de calidad constante en la elaboración de los platos alimenticios.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Inexistente segregación de funciones.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No existe inventario de propiedad, planta y equipo.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No se encuentran establecidas estrategias financieras que permitan maximizar las utilidades.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Inexistencia de un sistema de costos para la elaboración de los platos alimenticios.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Elevados costos de producción.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/>
                        <a:t>Lenta incorporación de tecnología en los procesos administrativos.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5" marR="4010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FODA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1556792"/>
          <a:ext cx="7560839" cy="445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60762"/>
                <a:gridCol w="3800077"/>
              </a:tblGrid>
              <a:tr h="1720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OPORTUNIDADES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AMENAZAS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800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/>
                        <a:t>G</a:t>
                      </a:r>
                      <a:r>
                        <a:rPr lang="es-ES" sz="1200" dirty="0" err="1"/>
                        <a:t>ran</a:t>
                      </a:r>
                      <a:r>
                        <a:rPr lang="es-ES" sz="1200" dirty="0"/>
                        <a:t> variedad de proveedores de productos de calidad en la ciudad de </a:t>
                      </a:r>
                      <a:r>
                        <a:rPr lang="es-ES" sz="1200" dirty="0" smtClean="0"/>
                        <a:t>Quito.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Amplio mercado conformado por personas amantes del consumo de productos cárnicos.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Apoyo financiero del sector público para el crecimiento de las pequeñas y medianas empresa.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Crecimiento y disposición de  sistemas tecnológicos en el mercado.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/>
                        <a:t>Estabilidad </a:t>
                      </a:r>
                      <a:r>
                        <a:rPr lang="es-ES" sz="1200" dirty="0"/>
                        <a:t>Económica en el país en los últimos años</a:t>
                      </a:r>
                      <a:r>
                        <a:rPr lang="es-ES" sz="1200" dirty="0" smtClean="0"/>
                        <a:t>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latin typeface="+mj-lt"/>
                          <a:ea typeface="Calibri"/>
                          <a:cs typeface="Times New Roman"/>
                        </a:rPr>
                        <a:t>Incremento</a:t>
                      </a:r>
                      <a:r>
                        <a:rPr lang="es-ES" sz="1200" baseline="0" dirty="0" smtClean="0">
                          <a:latin typeface="+mj-lt"/>
                          <a:ea typeface="Calibri"/>
                          <a:cs typeface="Times New Roman"/>
                        </a:rPr>
                        <a:t> del turismo en la ciudad de Quito.</a:t>
                      </a:r>
                      <a:endParaRPr lang="es-EC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Elevado número de competidores en el mercado.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Numerosos requerimientos legales.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Falta de personal altamente capacitado en este tipo de restaurantes.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/>
                        <a:t>Tendencia por parte del consumidor hacia la comida rápida.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latin typeface="+mj-lt"/>
                          <a:ea typeface="Calibri"/>
                          <a:cs typeface="Times New Roman"/>
                        </a:rPr>
                        <a:t>Altos precios en productos cárnicos</a:t>
                      </a:r>
                      <a:r>
                        <a:rPr lang="es-ES" sz="1200" baseline="0" dirty="0" smtClean="0">
                          <a:latin typeface="+mj-lt"/>
                          <a:ea typeface="Calibri"/>
                          <a:cs typeface="Times New Roman"/>
                        </a:rPr>
                        <a:t> de calidad.</a:t>
                      </a:r>
                      <a:endParaRPr lang="es-EC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CAPÍTULO </a:t>
            </a:r>
            <a:r>
              <a:rPr lang="es-EC" sz="4000" dirty="0" err="1" smtClean="0"/>
              <a:t>Iii</a:t>
            </a:r>
            <a:endParaRPr lang="es-EC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solidFill>
                  <a:schemeClr val="accent6">
                    <a:lumMod val="75000"/>
                  </a:schemeClr>
                </a:solidFill>
              </a:rPr>
              <a:t>DIRECCIONAMIENTO ESTRATÉGICO</a:t>
            </a:r>
            <a:endParaRPr lang="es-EC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6" name="AutoShape 6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608" name="AutoShape 8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2770" name="Picture 2" descr="http://ingresopasivointeligente.com/wp-content/uploads/2014/01/mision-vision-y-valores-de-una-emp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412403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CAPÍTULO I</a:t>
            </a:r>
            <a:endParaRPr lang="es-EC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solidFill>
                  <a:schemeClr val="accent6">
                    <a:lumMod val="75000"/>
                  </a:schemeClr>
                </a:solidFill>
              </a:rPr>
              <a:t>ASPECTOS GENERALES</a:t>
            </a:r>
            <a:endParaRPr lang="es-EC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 descr="C:\Users\usuario\Download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3600400" cy="280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Elipse"/>
          <p:cNvSpPr/>
          <p:nvPr/>
        </p:nvSpPr>
        <p:spPr>
          <a:xfrm>
            <a:off x="5220072" y="3645024"/>
            <a:ext cx="316835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5292080" y="5013176"/>
            <a:ext cx="316835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Empresa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MAPA ESTRATÉGICO</a:t>
            </a:r>
            <a:endParaRPr lang="es-EC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403648" y="2060848"/>
          <a:ext cx="50405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6444208" y="1772816"/>
            <a:ext cx="2376264" cy="17715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Ser una empresa líder en el sector gastronómico de la ciudad de Quito, especializado en carne a la parrilla, reconocida por la calidad de sus productos alimenticios y su servicio, así como la práctica de valores por sus miembros y la contribución al crecimiento de la economía ecuatoriana.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499992" y="2924944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Rectángulo"/>
          <p:cNvSpPr/>
          <p:nvPr/>
        </p:nvSpPr>
        <p:spPr>
          <a:xfrm>
            <a:off x="6300192" y="1124744"/>
            <a:ext cx="25351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VISIÓN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8" y="5445224"/>
            <a:ext cx="2541860" cy="11773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Brindar a todos y cada uno de nuestros comensales una experiencia gastronómica única especializada en carne parrilla, ofreciendo productos alimenticios de alta calidad y un servicio personalizado, en un ambiente elegante y agradable.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568" y="4797152"/>
            <a:ext cx="1808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MISIÓN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652120" y="4221089"/>
            <a:ext cx="3347864" cy="25202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Control semanal por</a:t>
            </a:r>
            <a:r>
              <a:rPr kumimoji="0" lang="es-EC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s-EC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kardex</a:t>
            </a:r>
            <a:r>
              <a:rPr kumimoji="0" lang="es-EC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Planes de capacitación de forma trimestral.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Elaboración de las recetas de los platos alimenticios.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Aplicación de protocolos de servicio en el proceso de atención al cliente.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Utilización de los residuos de la carne para la creación de subproductos.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Modernización del ambiente e innovación de la forma de servir el producto.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16216" y="3789040"/>
            <a:ext cx="1392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Estrategias</a:t>
            </a:r>
            <a:endParaRPr lang="es-E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1521" y="1268760"/>
            <a:ext cx="1368151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PRINCIPIOS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Satisfacción al Cliente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Atención Personalizada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Calidad en productos y servicio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VALORES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Honestidad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Respeto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Cortesía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Compromiso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Perseverancia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Ecología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851920" y="3140968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Elipse"/>
          <p:cNvSpPr/>
          <p:nvPr/>
        </p:nvSpPr>
        <p:spPr>
          <a:xfrm>
            <a:off x="2771800" y="3573016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Elipse"/>
          <p:cNvSpPr/>
          <p:nvPr/>
        </p:nvSpPr>
        <p:spPr>
          <a:xfrm>
            <a:off x="3275856" y="3356992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Elipse"/>
          <p:cNvSpPr/>
          <p:nvPr/>
        </p:nvSpPr>
        <p:spPr>
          <a:xfrm>
            <a:off x="2267744" y="3933056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Elipse"/>
          <p:cNvSpPr/>
          <p:nvPr/>
        </p:nvSpPr>
        <p:spPr>
          <a:xfrm>
            <a:off x="1835696" y="4365104"/>
            <a:ext cx="216024" cy="21602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CuadroTexto"/>
          <p:cNvSpPr txBox="1"/>
          <p:nvPr/>
        </p:nvSpPr>
        <p:spPr>
          <a:xfrm>
            <a:off x="3779912" y="15567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Disminuir los Costos de Producción</a:t>
            </a:r>
            <a:endParaRPr lang="es-EC" sz="1200" dirty="0"/>
          </a:p>
        </p:txBody>
      </p:sp>
      <p:sp>
        <p:nvSpPr>
          <p:cNvPr id="21" name="20 Rectángulo"/>
          <p:cNvSpPr/>
          <p:nvPr/>
        </p:nvSpPr>
        <p:spPr>
          <a:xfrm rot="20282850">
            <a:off x="2670647" y="3390336"/>
            <a:ext cx="1832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Objetivos</a:t>
            </a:r>
            <a:endParaRPr lang="es-E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131840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Capacitación al personal</a:t>
            </a:r>
            <a:endParaRPr lang="es-EC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483768" y="264794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Estandarización</a:t>
            </a:r>
            <a:endParaRPr lang="es-EC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763688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Disminuir el desperdicio</a:t>
            </a:r>
            <a:endParaRPr lang="es-EC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707904" y="37170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Utilizar los residuos de la carne en subproductos</a:t>
            </a:r>
            <a:endParaRPr lang="es-EC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699792" y="44371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Captar nuevos clientes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CAPÍTULO </a:t>
            </a:r>
            <a:r>
              <a:rPr lang="es-EC" sz="4000" dirty="0" err="1" smtClean="0"/>
              <a:t>Iv</a:t>
            </a:r>
            <a:endParaRPr lang="es-EC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2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ANÁLISIS DEL COSTEO DE LAS LÍNEAS DE PRODUCCIÓN QUE OFRECE LA EMPRESA Y QUE GENERAN MAYORES INGRESOS</a:t>
            </a:r>
            <a:endParaRPr lang="es-EC" sz="4400" b="1" dirty="0" smtClean="0"/>
          </a:p>
          <a:p>
            <a:pPr algn="ctr"/>
            <a:endParaRPr lang="es-EC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6" name="AutoShape 6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608" name="AutoShape 8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Platos alimenticios que más ingresos generan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528" y="2204864"/>
          <a:ext cx="8550669" cy="2453640"/>
        </p:xfrm>
        <a:graphic>
          <a:graphicData uri="http://schemas.openxmlformats.org/drawingml/2006/table">
            <a:tbl>
              <a:tblPr/>
              <a:tblGrid>
                <a:gridCol w="3314255"/>
                <a:gridCol w="1234123"/>
                <a:gridCol w="868997"/>
                <a:gridCol w="313329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NOMBRE DEL PLATO ALIMENTICIO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PORCIONES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PRECIO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PARTICIPACIÓN </a:t>
                      </a:r>
                      <a:endParaRPr lang="es-EC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LOS INGRESOS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Parrillada Mixta Especial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 personas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23,43%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Parrillada Tradicional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 personas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5,89%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Combo Tablita Gaucha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Una persona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6,85%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Parrillada de Mariscos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 personas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3,13%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Bife Chorizo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Una persona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2,31%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Camarones al ajillo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Una persona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Lomo Gaucho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Una persona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1,91%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45,27%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551723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Adicional a estos platos alimenticios, la </a:t>
            </a:r>
            <a:r>
              <a:rPr lang="es-EC" sz="2000" b="1" dirty="0" smtClean="0"/>
              <a:t>“jarra de sangría” </a:t>
            </a:r>
            <a:r>
              <a:rPr lang="es-EC" sz="2000" dirty="0" smtClean="0"/>
              <a:t>es un producto que genera altos ingresos para el negocio, representando  el 7% de los ingresos totales. 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Platos alimenticios a costear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4149080"/>
          <a:ext cx="7504621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6621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PLATO ALIMENTICIO A COSTEAR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% PARTICIPACIÓN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Parrillada</a:t>
                      </a:r>
                      <a:r>
                        <a:rPr lang="es-EC" baseline="0" dirty="0" smtClean="0"/>
                        <a:t> Mixta Especial para dos personas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29,32%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Combo</a:t>
                      </a:r>
                      <a:r>
                        <a:rPr lang="es-EC" baseline="0" dirty="0" smtClean="0"/>
                        <a:t> La Tablita Gaucha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10,91%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Jarra</a:t>
                      </a:r>
                      <a:r>
                        <a:rPr lang="es-EC" baseline="0" dirty="0" smtClean="0"/>
                        <a:t> de Sangría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7,00%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TOTAL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47,23%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SANG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2304256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 descr="1 P MIX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484276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6 Imagen" descr="COMBO TABLITA GAUC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484784"/>
            <a:ext cx="2093237" cy="16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467544" y="31409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PARRILLADA MIXTA ESPECIAL (2P)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275856" y="31409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COMBO LA TABLITA GAUCHA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84168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JARRA DE SANGRÍA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VOLÚMEN DE PRODUCCIÓN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1"/>
            <a:ext cx="48245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23528" y="2132856"/>
            <a:ext cx="2232248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Comportamiento  Histórico de las Ventas</a:t>
            </a:r>
            <a:endParaRPr lang="es-EC" sz="2000" b="1" dirty="0"/>
          </a:p>
        </p:txBody>
      </p:sp>
      <p:cxnSp>
        <p:nvCxnSpPr>
          <p:cNvPr id="6" name="5 Conector recto de flecha"/>
          <p:cNvCxnSpPr>
            <a:stCxn id="4" idx="3"/>
            <a:endCxn id="3" idx="1"/>
          </p:cNvCxnSpPr>
          <p:nvPr/>
        </p:nvCxnSpPr>
        <p:spPr>
          <a:xfrm>
            <a:off x="2555776" y="2780928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43608" y="4797152"/>
          <a:ext cx="6977888" cy="1950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9888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 b="1" dirty="0" smtClean="0"/>
                        <a:t>NIVEL DE PRODUCCIÓN PROMEDIO</a:t>
                      </a:r>
                      <a:endParaRPr lang="es-EC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 b="1" dirty="0" smtClean="0"/>
                        <a:t>MENSUAL</a:t>
                      </a:r>
                      <a:endParaRPr lang="es-EC" sz="1600" b="1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 dirty="0"/>
                        <a:t>Parrillada Mixta Especial para dos personas</a:t>
                      </a:r>
                      <a:endParaRPr lang="es-EC" sz="16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/>
                        <a:t>462</a:t>
                      </a:r>
                      <a:endParaRPr lang="es-EC" sz="16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/>
                        <a:t>Combo La Tablita Gaucha </a:t>
                      </a:r>
                      <a:endParaRPr lang="es-EC" sz="16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/>
                        <a:t>384</a:t>
                      </a:r>
                      <a:endParaRPr lang="es-EC" sz="16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/>
                        <a:t>Jarra de Sangría</a:t>
                      </a:r>
                      <a:endParaRPr lang="es-EC" sz="16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C" sz="1600" dirty="0"/>
                        <a:t>200</a:t>
                      </a:r>
                      <a:endParaRPr lang="es-EC" sz="16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043608" y="4221088"/>
            <a:ext cx="6950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Nivel de Producción Promedio Mensual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del costo de producción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17281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MATERIA PRIMA DIRECTA (MPD)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779912" y="1412776"/>
            <a:ext cx="17281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MANO DE OBRA DIRECTA (MOD)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372200" y="1412776"/>
            <a:ext cx="2376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COSTOS INDIRECTOS DE FABRICACIÓN (CIF)</a:t>
            </a:r>
            <a:endParaRPr lang="es-EC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372200" y="2276872"/>
            <a:ext cx="2376264" cy="129614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Materia Prima Indirecta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Mano de Obra Indirecta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Otros CIF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23528" y="2636912"/>
            <a:ext cx="2160240" cy="13681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Bienes requeridos para la producción.</a:t>
            </a:r>
          </a:p>
          <a:p>
            <a:pPr algn="ctr">
              <a:buFont typeface="Arial" pitchFamily="34" charset="0"/>
              <a:buChar char="•"/>
            </a:pPr>
            <a:r>
              <a:rPr lang="es-EC" dirty="0" smtClean="0"/>
              <a:t>Identificable</a:t>
            </a:r>
          </a:p>
          <a:p>
            <a:pPr algn="ctr">
              <a:buFont typeface="Arial" pitchFamily="34" charset="0"/>
              <a:buChar char="•"/>
            </a:pPr>
            <a:r>
              <a:rPr lang="es-EC" dirty="0" smtClean="0"/>
              <a:t>Medibles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419872" y="2708920"/>
            <a:ext cx="2448272" cy="115212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Esfuerzo físico y/o intelectual que  realiza el hombre.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91880" y="4509120"/>
            <a:ext cx="2376264" cy="115212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Transformar los insumos en producto final.</a:t>
            </a:r>
          </a:p>
        </p:txBody>
      </p:sp>
      <p:sp>
        <p:nvSpPr>
          <p:cNvPr id="10" name="9 Elipse"/>
          <p:cNvSpPr/>
          <p:nvPr/>
        </p:nvSpPr>
        <p:spPr>
          <a:xfrm>
            <a:off x="1331640" y="5661248"/>
            <a:ext cx="2376264" cy="9361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Costo Primo Directo</a:t>
            </a:r>
            <a:endParaRPr lang="es-EC" dirty="0"/>
          </a:p>
        </p:txBody>
      </p:sp>
      <p:cxnSp>
        <p:nvCxnSpPr>
          <p:cNvPr id="12" name="11 Conector recto de flecha"/>
          <p:cNvCxnSpPr>
            <a:stCxn id="3" idx="2"/>
            <a:endCxn id="7" idx="0"/>
          </p:cNvCxnSpPr>
          <p:nvPr/>
        </p:nvCxnSpPr>
        <p:spPr>
          <a:xfrm>
            <a:off x="1403648" y="2059107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4" idx="2"/>
            <a:endCxn id="8" idx="0"/>
          </p:cNvCxnSpPr>
          <p:nvPr/>
        </p:nvCxnSpPr>
        <p:spPr>
          <a:xfrm>
            <a:off x="4644008" y="2059107"/>
            <a:ext cx="0" cy="649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644008" y="3861048"/>
            <a:ext cx="0" cy="649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25 Forma"/>
          <p:cNvCxnSpPr>
            <a:stCxn id="9" idx="2"/>
            <a:endCxn id="10" idx="6"/>
          </p:cNvCxnSpPr>
          <p:nvPr/>
        </p:nvCxnSpPr>
        <p:spPr>
          <a:xfrm rot="5400000">
            <a:off x="3959932" y="5409220"/>
            <a:ext cx="468052" cy="9721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7" idx="2"/>
            <a:endCxn id="10" idx="0"/>
          </p:cNvCxnSpPr>
          <p:nvPr/>
        </p:nvCxnSpPr>
        <p:spPr>
          <a:xfrm rot="16200000" flipH="1">
            <a:off x="1133618" y="4275094"/>
            <a:ext cx="1656184" cy="11161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264696" y="3645024"/>
            <a:ext cx="2627784" cy="310854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Depreciación </a:t>
            </a:r>
            <a:r>
              <a:rPr lang="es-EC" sz="1400" dirty="0" err="1" smtClean="0"/>
              <a:t>Eq</a:t>
            </a:r>
            <a:r>
              <a:rPr lang="es-EC" sz="1400" dirty="0" smtClean="0"/>
              <a:t>. Producción.</a:t>
            </a:r>
          </a:p>
          <a:p>
            <a:pPr algn="just"/>
            <a:r>
              <a:rPr lang="es-EC" sz="1400" dirty="0" smtClean="0"/>
              <a:t>Depreciación Edificio.</a:t>
            </a:r>
          </a:p>
          <a:p>
            <a:pPr algn="just"/>
            <a:r>
              <a:rPr lang="es-EC" sz="1400" dirty="0" smtClean="0"/>
              <a:t>Servicios Básicos</a:t>
            </a:r>
          </a:p>
          <a:p>
            <a:pPr algn="just"/>
            <a:r>
              <a:rPr lang="es-EC" sz="1400" dirty="0" smtClean="0"/>
              <a:t>Seguros</a:t>
            </a:r>
          </a:p>
          <a:p>
            <a:pPr algn="just"/>
            <a:r>
              <a:rPr lang="es-EC" sz="1400" dirty="0" smtClean="0"/>
              <a:t>Mantenimiento Equipos</a:t>
            </a:r>
          </a:p>
          <a:p>
            <a:pPr algn="just"/>
            <a:r>
              <a:rPr lang="es-EC" sz="1400" dirty="0" smtClean="0"/>
              <a:t>Mantenimiento Área de Producción</a:t>
            </a:r>
          </a:p>
          <a:p>
            <a:pPr algn="just"/>
            <a:r>
              <a:rPr lang="es-EC" sz="1400" dirty="0" smtClean="0"/>
              <a:t>Limpieza Mantelería</a:t>
            </a:r>
          </a:p>
          <a:p>
            <a:pPr algn="just"/>
            <a:r>
              <a:rPr lang="es-EC" sz="1400" dirty="0" smtClean="0"/>
              <a:t>Publicidad</a:t>
            </a:r>
          </a:p>
          <a:p>
            <a:pPr algn="just"/>
            <a:r>
              <a:rPr lang="es-EC" sz="1400" dirty="0" smtClean="0"/>
              <a:t>Suministros de Limpieza</a:t>
            </a:r>
          </a:p>
          <a:p>
            <a:pPr algn="just"/>
            <a:r>
              <a:rPr lang="es-EC" sz="1400" dirty="0" smtClean="0"/>
              <a:t>Mejoras y Adecuaciones</a:t>
            </a:r>
          </a:p>
          <a:p>
            <a:pPr algn="just"/>
            <a:r>
              <a:rPr lang="es-EC" sz="1400" dirty="0" smtClean="0"/>
              <a:t>Uniformes</a:t>
            </a:r>
          </a:p>
          <a:p>
            <a:pPr algn="just"/>
            <a:r>
              <a:rPr lang="es-EC" sz="1400" dirty="0" smtClean="0"/>
              <a:t>Capacitación</a:t>
            </a:r>
          </a:p>
          <a:p>
            <a:endParaRPr lang="es-EC" sz="1400" dirty="0"/>
          </a:p>
        </p:txBody>
      </p:sp>
      <p:cxnSp>
        <p:nvCxnSpPr>
          <p:cNvPr id="30" name="29 Conector recto de flecha"/>
          <p:cNvCxnSpPr>
            <a:endCxn id="6" idx="0"/>
          </p:cNvCxnSpPr>
          <p:nvPr/>
        </p:nvCxnSpPr>
        <p:spPr>
          <a:xfrm>
            <a:off x="7524328" y="2060848"/>
            <a:ext cx="3600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-27384"/>
          <a:ext cx="8208912" cy="6852666"/>
        </p:xfrm>
        <a:graphic>
          <a:graphicData uri="http://schemas.openxmlformats.org/drawingml/2006/table">
            <a:tbl>
              <a:tblPr/>
              <a:tblGrid>
                <a:gridCol w="4691892"/>
                <a:gridCol w="850998"/>
                <a:gridCol w="716130"/>
                <a:gridCol w="863346"/>
                <a:gridCol w="543273"/>
                <a:gridCol w="543273"/>
              </a:tblGrid>
              <a:tr h="7367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HOJA DE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– PARRILLADA MIXTA ESPECIAL PARA DOS PERSONAS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75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COMPOSICIÓN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Pavo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1,85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Lomo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2,70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Pollo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1,53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Chuleta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1,24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Chorizos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0,55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Longaniza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0,55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Papa al horno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1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0,42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Materia Prima Utilizada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8,84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Mano de Obra Directa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200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4,25 </a:t>
                      </a:r>
                      <a:endParaRPr lang="es-EC" sz="1200" dirty="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67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Primo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13,09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INDIRECTOS DE FABRICACIÓN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5,27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 Indirecta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0,97 </a:t>
                      </a:r>
                      <a:endParaRPr lang="es-EC" sz="1200" dirty="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Mano de Obra Indirecta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200" dirty="0" smtClean="0">
                          <a:latin typeface="Calibri"/>
                        </a:rPr>
                        <a:t>$    0,16</a:t>
                      </a:r>
                      <a:endParaRPr lang="es-EC" sz="1200" dirty="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CIF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Equipos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0,33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del Edificio: Área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0,60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Servicios Básicos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1,12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Seguros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0,07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Equipos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0,09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Edificios: Área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0,98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Limpieza Mantelería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0,19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Publicidad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0,30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Suministros de Limpieza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0,18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Mejoras y Adecuaciones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0,19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Uniformes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0,03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Capacitación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0,03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Atención al Cliente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0,03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711">
                <a:tc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Otros CIF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4,15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67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COSTOS DE PRODUCCIÓN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18,36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>
                      <a:noFill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3" marR="20223" marT="0" marB="0" anchor="b">
                    <a:lnL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55577" y="-99392"/>
          <a:ext cx="7560838" cy="7010400"/>
        </p:xfrm>
        <a:graphic>
          <a:graphicData uri="http://schemas.openxmlformats.org/drawingml/2006/table">
            <a:tbl>
              <a:tblPr/>
              <a:tblGrid>
                <a:gridCol w="4216074"/>
                <a:gridCol w="659221"/>
                <a:gridCol w="660139"/>
                <a:gridCol w="660139"/>
                <a:gridCol w="595867"/>
                <a:gridCol w="769398"/>
              </a:tblGrid>
              <a:tr h="20656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HOJA DE </a:t>
                      </a:r>
                      <a:r>
                        <a:rPr lang="es-EC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– COMBO LA TABLITA GAUCHA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5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COMPOSICIÓN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5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 DIRECTA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$ 3,61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Lomo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$ 1,35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Pollo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$ 0,76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Chuleta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$ 0,62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Chorizo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$ 0,26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Papa al Horno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$ 0,42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Gaseosa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5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$ 1,90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</a:tr>
              <a:tr h="20656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PRIMO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$ 5,52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</a:tr>
              <a:tr h="20656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INDIRECTOS DE FABRICACIÓN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$ 2,27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</a:tr>
              <a:tr h="206562">
                <a:tc gridSpan="2"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 Indirecta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$ 0,53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206562">
                <a:tc gridSpan="2"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Indirecta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$ 0,11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206562">
                <a:tc>
                  <a:txBody>
                    <a:bodyPr/>
                    <a:lstStyle/>
                    <a:p>
                      <a:pPr indent="306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CIF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$ 1,63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Equipos de Producción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$ 0,15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Salón y Área de Producción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$ 0,27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Servicios Básicos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$ 0,18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Seguros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$ 0,03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Equipos de Producción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$ 0,04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Salón y Área de Producción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$ 0,44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Limpieza Mantelería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Publicidad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$ 0,13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Suministros de Limpieza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Bancarios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Mejoras y Adecuaciones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Uniformes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$ 0,01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Capacitación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$ 0,01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88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Atención al Cliente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$ 0,01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56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COSTOS DE PRODUCCIÓN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$ 7,79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>
                      <a:noFill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775" marR="20775" marT="0" marB="0" anchor="b">
                    <a:lnL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11560" y="-27384"/>
          <a:ext cx="7992888" cy="6922770"/>
        </p:xfrm>
        <a:graphic>
          <a:graphicData uri="http://schemas.openxmlformats.org/drawingml/2006/table">
            <a:tbl>
              <a:tblPr/>
              <a:tblGrid>
                <a:gridCol w="3887741"/>
                <a:gridCol w="984722"/>
                <a:gridCol w="983125"/>
                <a:gridCol w="981527"/>
                <a:gridCol w="567494"/>
                <a:gridCol w="588279"/>
              </a:tblGrid>
              <a:tr h="11089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HOJA DE </a:t>
                      </a:r>
                      <a:r>
                        <a:rPr lang="es-EC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– JARRA DE SANGRÍA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08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COMPOSICIÓN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 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Vino Tinto Clos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3,25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Ron Bacardi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0,45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Triple Sec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0,28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Coca Cola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Miel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0,25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Frutillas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0,25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Piña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Hielo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0,14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MATERIA PRIMA 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4,77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     2,72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11089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PRIMO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7,49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INDIRECTOS DE FABRICACIÓN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4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Mano de Obra Indirecta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4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Total MOI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4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CIF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Equipos de Producción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0,33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Depreciación Salón y Área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Servicios Básicos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0,23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Seguros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0,01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Equipos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Mantenimiento Salón y Área de Producción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0,01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Limpieza Mantelería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0,11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Publicidad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Suministros de Limpieza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Bancarios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0,11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Mejoras y Adecuaciones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Costos Uniformes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Capacitación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0,02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Atención al Cliente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1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     0,02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 indent="344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OTROS CIF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1,32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COSTOS INDIRECTOS DE FABRICACIÓN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1,41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9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COSTOS DE PRODUCCIÓN JARRA DE SANGRÍA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8,90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20" marR="24820" marT="0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COSTO VS BENEFICIO</a:t>
            </a:r>
            <a:endParaRPr lang="es-EC" dirty="0"/>
          </a:p>
        </p:txBody>
      </p:sp>
      <p:pic>
        <p:nvPicPr>
          <p:cNvPr id="9" name="8 Imagen" descr="1 P MIX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1188132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9 Imagen" descr="COMBO TABLITA GAU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412776"/>
            <a:ext cx="1008111" cy="784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10 Imagen" descr="SANG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01008"/>
            <a:ext cx="1475656" cy="1106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2" name="3 Gráfico"/>
          <p:cNvGraphicFramePr/>
          <p:nvPr/>
        </p:nvGraphicFramePr>
        <p:xfrm>
          <a:off x="-1135682" y="2071514"/>
          <a:ext cx="61926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4 Gráfico"/>
          <p:cNvGraphicFramePr/>
          <p:nvPr/>
        </p:nvGraphicFramePr>
        <p:xfrm>
          <a:off x="4860032" y="2132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5 Gráfico"/>
          <p:cNvGraphicFramePr/>
          <p:nvPr/>
        </p:nvGraphicFramePr>
        <p:xfrm>
          <a:off x="2411760" y="4509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339752" y="249289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PVP $ 27,90</a:t>
            </a:r>
            <a:endParaRPr lang="es-EC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24328" y="25649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PVP $ 12,50</a:t>
            </a:r>
            <a:endParaRPr lang="es-EC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619672" y="530120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PVP $ 15,90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Antecedentes</a:t>
            </a:r>
            <a:endParaRPr lang="es-EC" sz="32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611560" y="1916832"/>
            <a:ext cx="223224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SECTOR DE </a:t>
            </a:r>
          </a:p>
          <a:p>
            <a:pPr algn="ctr"/>
            <a:r>
              <a:rPr lang="es-EC" sz="2000" b="1" dirty="0" smtClean="0"/>
              <a:t>SERVICIOS</a:t>
            </a:r>
            <a:endParaRPr lang="es-EC" sz="2000" b="1" dirty="0"/>
          </a:p>
        </p:txBody>
      </p:sp>
      <p:sp>
        <p:nvSpPr>
          <p:cNvPr id="4" name="3 Flecha derecha"/>
          <p:cNvSpPr/>
          <p:nvPr/>
        </p:nvSpPr>
        <p:spPr>
          <a:xfrm>
            <a:off x="3203848" y="1700808"/>
            <a:ext cx="122413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2000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4572000" y="1484784"/>
            <a:ext cx="432048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14,87% con respecto al PIB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72000" y="2492896"/>
            <a:ext cx="432048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27,7% con respecto al PIB</a:t>
            </a:r>
            <a:endParaRPr lang="es-EC" dirty="0"/>
          </a:p>
        </p:txBody>
      </p:sp>
      <p:sp>
        <p:nvSpPr>
          <p:cNvPr id="8" name="7 Flecha derecha"/>
          <p:cNvSpPr/>
          <p:nvPr/>
        </p:nvSpPr>
        <p:spPr>
          <a:xfrm>
            <a:off x="3203848" y="2636912"/>
            <a:ext cx="122413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2010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229835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12,83%</a:t>
            </a:r>
            <a:endParaRPr lang="es-EC" sz="1600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395536" y="3557240"/>
          <a:ext cx="273630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Elipse"/>
          <p:cNvSpPr/>
          <p:nvPr/>
        </p:nvSpPr>
        <p:spPr>
          <a:xfrm>
            <a:off x="4427984" y="3645024"/>
            <a:ext cx="2016224" cy="79208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3635896" y="4941168"/>
            <a:ext cx="3600400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C" dirty="0" smtClean="0"/>
              <a:t>34% PIB Nacional de Hoteles y Restaurantes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Incremento del 58,75% de establecimiento desde 2004.</a:t>
            </a:r>
            <a:endParaRPr lang="es-EC" dirty="0"/>
          </a:p>
        </p:txBody>
      </p:sp>
      <p:cxnSp>
        <p:nvCxnSpPr>
          <p:cNvPr id="15" name="14 Conector recto de flecha"/>
          <p:cNvCxnSpPr>
            <a:stCxn id="12" idx="4"/>
            <a:endCxn id="13" idx="0"/>
          </p:cNvCxnSpPr>
          <p:nvPr/>
        </p:nvCxnSpPr>
        <p:spPr>
          <a:xfrm>
            <a:off x="5436096" y="44371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380312" y="4509120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Mejor Ciudad Destino del Mundo 2013</a:t>
            </a:r>
          </a:p>
          <a:p>
            <a:r>
              <a:rPr lang="es-EC" sz="1200" dirty="0" smtClean="0"/>
              <a:t>Mejor Destino del Mundo</a:t>
            </a:r>
          </a:p>
          <a:p>
            <a:r>
              <a:rPr lang="es-EC" sz="1200" dirty="0" smtClean="0"/>
              <a:t>Destino Líder de Sudamérica</a:t>
            </a:r>
          </a:p>
          <a:p>
            <a:r>
              <a:rPr lang="es-EC" sz="1200" dirty="0" smtClean="0"/>
              <a:t>Ciudad Apasionante</a:t>
            </a:r>
          </a:p>
        </p:txBody>
      </p:sp>
      <p:pic>
        <p:nvPicPr>
          <p:cNvPr id="52226" name="Picture 2" descr="https://encrypted-tbn3.gstatic.com/images?q=tbn:ANd9GcRH4Fk7D0npXcbAiw29p55NqGjUF3VzdkAH6alwxDxqyH0Xj93gM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645024"/>
            <a:ext cx="555202" cy="792088"/>
          </a:xfrm>
          <a:prstGeom prst="rect">
            <a:avLst/>
          </a:prstGeom>
          <a:noFill/>
        </p:spPr>
      </p:pic>
      <p:cxnSp>
        <p:nvCxnSpPr>
          <p:cNvPr id="30" name="29 Conector recto de flecha"/>
          <p:cNvCxnSpPr>
            <a:endCxn id="52226" idx="1"/>
          </p:cNvCxnSpPr>
          <p:nvPr/>
        </p:nvCxnSpPr>
        <p:spPr>
          <a:xfrm>
            <a:off x="6444208" y="4005064"/>
            <a:ext cx="1224136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CAPÍTULO v</a:t>
            </a:r>
            <a:endParaRPr lang="es-EC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3"/>
            <a:ext cx="7416824" cy="452431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ESTABLECIMIENTO DE ESTRATEGIAS FINANCIERAS PARA MAXIMIZAR LAS UTILIDADES DE LA EMPRESA “RINCÓN DEL GAUCHO” RESTAURANT, COMO RESULTADO DEL ANÁLISIS DE LOS COSTOS DE PRODUCCIÓN</a:t>
            </a:r>
            <a:endParaRPr lang="es-EC" sz="3600" b="1" dirty="0" smtClean="0"/>
          </a:p>
          <a:p>
            <a:pPr algn="ctr"/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6" name="AutoShape 6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608" name="AutoShape 8" descr="data:image/jpeg;base64,/9j/4AAQSkZJRgABAQAAAQABAAD/2wCEAAkGBxQQEhUUEBQVFhQVGBYQFRQUFhUYFxQVFBQWFxUUFBUYHCogGBolHBQUIjEiJSkrLi4uFx8zODMsNygtLisBCgoKDg0OFxAQFywcHCYsLCwsLCwsLCwsLCwsLCwsLCwsLCwsLCwsLCwsLCwrLCwsLCwsLCwsLCwsLCwsKywsLP/AABEIAOAAtAMBIgACEQEDEQH/xAAcAAACAwEBAQEAAAAAAAAAAAAABAMFBwYBAgj/xABCEAACAQIEAwQHBQUGBwEAAAABAgADEQQFEiEGMUFRYXGRBxMiMkKBsVJiocHRI3KSorIUFjNDgvAkU2Nz0uHxFf/EABgBAQEBAQEAAAAAAAAAAAAAAAABAgQD/8QAHREBAQEAAwEBAQEAAAAAAAAAAAERAiFBEjFhUf/aAAwDAQACEQMRAD8A3GEIQCEIQCEIQCEIQCEIQCEIQCEXxuNp0V1VWCjlcnn4Svw/ENKrUFOiGYnrYhQBzNzzk2C4hCEoIQhAIQhAIQhAIQhAIQhAIRTMswWgAzgkFgm3aeU8XMqfxEr++CPx5SfU3A5CeKb7jlIMfUdabGkoZwLhSbXMoYhOBOb4ird3reqVDsAtrkc9VzfblYx9+N1SkWZQzKQCA4UODsHQnn3rzHfM/cFzmOeJTpPUp2qmmLsqkXA5XI7pweI9JdemukYcM/PUzAc+XszlqzftC6M66i5ayn4jewPVReLtUOu7DcjbsNrg+PwzF5UdBgvSLiRVDVCGTUCaY0br1sb3vNBxXGuEQC1Q1GIDaKSs7AH7QXl85inrQmoqik3uee9ufjJ8qo1mJdqVlqBLElVGnc7dedukTkmtIzjNUrP60glUUKlNyFvfdi1/l5S34YxVOpUdtSk2FNACDta7EW7x+E4ZKGHAsQoNgxZSeVzvft2kOCFU1FbCsVZagcswvdVUgCw/eMzL3qfTZoTmMDnOIK2K02Ycze2/ZpXl5xM8WVglQulMFSqC5IAdtXPfcAKZ6/UXY7OEz7Kc6xa1xc+v9ZzpjbT3r0AnfoSRuLHs7JZdV9QhPlXB5EG3O0o+oQhAIQhAIQhApeJsvqV1T1VvZJaxNrm1lIPdKfH4io4UPrRgLtYAqe29rgiN5jiKiV2IdXTayEltIt7WyjY+MQrZsFPrEp1GPIlNNh3c2+gnNyu38WzxQ4/M6tCoz4VwqEDQNXss494WO3/2Q8TekDE06aKyerc+8UIN/G42+RnyeH8Tir6wEpElhRpkhjc33qkgeQ8onSyNVYlVN/8AMp1ncPt1BJI8DaWWnT74fOIrMVqU9FMgkGo37Rh1D0rbDxN/GNYnIyj+ySTzDFBpXu5xTM1qYezioKlMj/CxLaXT9yrzH4iI4vM8ZiRowKqqEbvWdWPLkqjb5/gIxKUx2ZVkb2qVX2dvYsVa3Udkra2dqTsum/NSd7+FtjPrFYCnhRqzXEGo7W00UZwbdWOk8ibDlYWPbtVNmuBF/UowY2IshqW2OoanI7jympGcL5XSq1MUqhiaXvFtyNI+E9h3tNFxdWktIuFsQd3b2OvaegmfGviq9lw7V2BIXZ2pqt+raVAAHiZ9PgqlJ74iqhqJuFq1jUAseTKx2uPCasK7fC1UxCacIyVKhIL2YkWA+FpbVcacGXrurEaBTKqhZlUb30i1x9BEMFxzhaIsrI5GwtufD5dkpsy9JNL1hUpVZxYDkFUjrZT39DJIna0wHpDJuMLgarA9RoXV373+smzFsViKNqdD1TtUSsWqVA5uqsN1CAb6ud9rRHCZuKrazRqmmwAZFoMoO24Jvy8Oc6jCcU4XUPWF6R91Uq3prf7I1AA8u0wZ/kIZNWxmGGn1i+18Q0r7XeTu3OdDhczxB3NYp0GoAg941c/lKHivObLrRVaoylaFMMGA+1VqkH3L2sOvgJw1PH4hqpDpUd7XINewAtyUBNgOwcpZaZWn0a9Wtq9axZg4A1CysjDoCQOYPnL/AAWTMrK9EpSI2bSS4YfZYCwmaZTn9dKJ/wCDcpuodaisb8ttQEcyjin1OkVfWUrEb1UZVdeqmohIB63ljOdtiHfPZQZbnHrRqpMKlM8mLAi/2da7A+ctsHjBU1AAhlNmU8wTy8R3zbc5SmYQhDQi2OwYqrpLMo+6bX8YzCSzRzp4eqKLUsRbtDID+I3nFZhmTviloLUZKS3D1Cmg1COekW9lenbNXiWZZXTxCkVF+Y5jsN5m8J4OexOIoA+uVgzKNjq2UAc+4WnBY7iTGZjXNHCKaIAI/tLqKl99tKA2S+9r3PhGuJz7dSlvZWKsT7zkci1undK2lxBRwKhaAqsR7zewmonmSTq+kz8ZP6kyOgyjgWnRN6oerUO713cXJ6kXBJ/CKcQ431A9XhKTM5+IjUqDozgcz2D5mQLxIaptVpOp7alYMAT0ICDbujS0KaXqioWqEaibm2/U25CZy+s22OUwXDRxLlqoFRzdnc6h827ROqy/gyiq6wwVR/0mX5g694pheMMPghZ6tMM121FajXtbfZeV/pLP+86VgCK1wbEAqVUX+M3A2HZ4S3Tshm7uv7HDK1/jqBWIS/RbfH39PpQYjhNKdKpU9WNSoX0sSNTG3MnvZZ2+WJh03WozFr3AJNzfeWVPBjEGoFJUFlF9INt9RFjtyRR85E+ma4jg3Dqo0qwBAqK4ZLaSLgENz59OySYGg2GC2w9F1JAvSKLU35aVNwx7tppGWYFaVRabe0abWBIG61laol+gsyuPnLv/APPOpm1JoO4GhQQP3pdLXE5Iq1irUagKiwd6oLMjX2DU9vVnpbl3zo6mUUbeoq63Y39p19ltr8h8Ivy6Sn4gyxGZnwzqtexNJkO+vSW0MB7yErYg89fdH+DuMaeKwq1rW3Cut7mk5G6G/TqD1HhLOzN/FRU4MpU6ihLU7XfSd1fvTcWtvz/CTUskC3Lb22J02K37Ra4G/fGuJMclUK+IK0E3amKjaXvzFRVF2JHh5xvK+I0q0rUQa5H7O4Gk6uh0HcLa5BPZL2llKZBltV2OhNNEHk5Km3aF3+k6LH5O5psiFCCLAMtreFtj5TzhWk6KwcCxN9YYMSRsVNuywl9NyNTjFfkeXLh6KoFANrvYDdiNye2T0cEiOXQWLABgORty27t/OMwlawQhCFEIQgEIQgZPxtS04ur36X81H6TP8z2a42I3B7COs0/0kUbYhW+1TH8rEfpMzzYbyp6dyzPMR1rVD4tf6yPF8ZYiieVJ+3UgBP8AqS0rsA0rs65zOQVnEWavjKrVagAuAgRb6UVRYKt/n5yY8ZY1QAtcqAAoCpTFgosN9N+UrKoirxit+4ZzqmuDw5r4uk9Q0w9X1ldb6mYsVIvtYWEvKHGGHsVpVcIDfkK6tzHPpcz8vkTy0nxEx+k+JOJlw1CviG9XWAWmNCVEUuxqBVF11WABPScCvpLqVPcw1JOzU9WpbusSB+Ey1BLjL4nGGO4PpExKFdNOgNJDL7LbEG4NtUp8k4gr4WrUq4cqjVb6gFBXdiwsp2Gkk27JT1pJQE1gszXeq5eqzO7bs7Elj4kzqOHqrJq0sV1DS1iRqHYbcxOVwonU5KNpYVs/CdLThafeC3mTLeKZTS0Uaa9iL9BG5FEIQgEIQgEIQgEIQgcJ6T6X+A//AHE89JH0MynNhvNd9J1YClSX4i5YdwVbH+oTJc1EqeqzBneJ5vGaB3iuaSKoK0VqRutFKkCEwnpnkD6SW+AlSkt8BAmq85PQEgqc4xQEIscIJ1eSU9RVftEL5m05bCCdfw5UCVKbEXCsrEdwNzLCtyAtPYQkUQhCAQhCAQhCAQhCByPpCwmpKVQ+6hZHPYHtZvNfxmXcS5a1EjcMp3V13BH5Gbpm9H1lCqp6ow/AzAc4qGkxQkleh/31l8T1RId4vmMvsnwa1nt7LfdJ0v8AI9ZFxLkope6WH3XtfzH6SK4qtE6kbxDARSowgRGeT0meXgfaS2wPKVKGXuW4VmHQeJgePzjVGQVk0nmD4Rygm3LzP5CEP4Fbnad1w7gA+lBvUqEKAOSr8TH5ThsJUty3+nl1mreijC3NSq3vW0juG20sK0cCewhIohCEAhCEAhCEAhCEAIn59z9bVnU9CV8jb8p+gpg/G1LRjq6/eLfxb/nLEcXjEAO0Vr4qoRYuxHYTeO42V1SRVbWS8VfD9kerxVudhzPIDmfAQFmwx/2J4MKew+UvMNw7jKm6Ualu1rL/AFERv+52O/5f86/rIOdpYZuwy6wOOakPcU/vH8hIcXkWKpC9SjUA7QNQ/lvEaRvygW9XFtUO+kdyiS0hEsOI9TlFzlgmw+ihf2NVvvAeQN/qJkGXTaPRZStgtX2qjnysPylR2MIQkUQhCAQhCAQhCAQhCATFfSlS0ZgT9umjfUflNqmR+mWnbE4dvtU3U/6WFv6jAzPHSuqSyx0rakCTKMnbF1NCnSo3drX0g9g6k72mi5VlVHDC1JAD1Y7sfFpV8G0AuH1Dm7MxPgbD6S+DQhgNKvLc6WtiMRRB3pabd+1nt4G3nKzi3iQYVNFM3rMNvuA/G35CZvlmPfD1Vq0z7Sm+/wAQPvBvGQxuOqU2d8O0cUCSAlTpUUb3+8PiElybN6eLpipTPcynmjdh/XrHwYRk9fBtQqNTqCzKbHsPYR3SanOh48pAVKTjmysp/wBJFv6jOepytLvA7Cbv6P6OjL6Heuv+IkzBqJsh8J+iuH6OjDUFHSlTH8ogWEIQgEIQgEIQgEITy8D2eXnyWkbPAkLzJ/TAL1qR+yg8iWv9BNOepOI9JWD10lq/YvTf91yLH5MP5oGO4yVry1x9O0qngdfwbiQ1Ap1Rj5NuD9fKWma4w0aLuouwHsg8tRNhfuuZwWT5p/ZqoY7ofZcDs7R3id7UVK9Mi90dbXHUHqJEZVmtbXUY3Lb7sebHqx8fpaJgSxznJqmFa1QXX4agHst+h7otl+MFJw5Aa3QwpvI8xfC1ldb7kKy8tSk8v0mv3nEZVlz4ystetT9XTSzKpFi5HLboo5zpM4zZcNT1tux2RerN+nbCOd40xQeuqD/LXfxY3+gEpqXOLiqzsWc3ZiWJ7SYzR5yqusJT1WUdbCfoHhuoThaN+ehf/X4TDMhwhq1EpqbNUIQHsB5nyvN3w1kUKuwUBR4AWEsiVYgz2QI8mBiwlewhCRRCEIHyxkTPPahkDvA+meRNUkbPImqQPqpUnPcYr6zB11+4T/Dv+Ut6tSVmY+2jqfiVl8wRAxIVgbCoLr2jmJ95hkJCesoOtWmezZl7mEWHKJmqVPsm3h1kCGIEYyjPqmF2X2kO5RjYeKnoYtiQSb3IMRqK3cYGi4Pi3DVBZ2KE81cbeY2MmGa4JPaD0Ae1Qt/wEy4s3ZPNTdkDQsy42prtQU1G+03sqPzM5HFY16766rXbl3AdgHQSvpE33E6HAYynTXajqb7TWAHneBBhlvLKnTVOtz+AiLVdRubfL9ZNRO8DtOAFLY2mT8Id/wCW35zYaVWZN6OE/b1G+zTt/Ew/QzT6DzfFmrWk8aptK6k0bpNKhsT2fCGfcw1BCEIUtWO5irtJ8RzMVeBG5i7tJahi9QwIqjxLEN17N4xUitbeBiuIWzuPvN9ZW1Jf57h/V13Hj5j/AH+MoKvOQK1om5jtaJVIEZqnu8oeuPYPKfBnkgmFdu3yn2jE85AsnpSh+gI3h+cVoxzC84Hf+jjZq3eFH8N//KaLQnDejzDEI7HqQvz5n6id1RE3PxinaRjdIxOmI3SlDtOSyCkZMJmrHsIQkaJYjmYs8ZxHMxV4EDyBxGHEiYQFKgilVY+6yB0kGeceZdYisBsfYfuYe6fmNvlM+rDeb3iMCtVWRxdWFiO6ZfxPw4cL/iAtSPuVlG6fdqDqO+BxdaJVI9iBY2uD+cRqQIDPJ9NPmQfSxilF1jVBbnbeA7Slhl1FncBRckhVA6k8hFcFRLsFVSzHYKOZmu8E8I/2Yeur29aR7K9KY/M981iWrnJMu9RSSnzIHtHtY7sfOXNJZEBJkmmTCRhDFkk6CA1TaMIYqkZSKRJCEJlsjiOZi7RnEe8YuwgQtImEnaRlYC7CRlYyyz50SCOnTkj4UMCGAIOxBFwR3iTUkjlKnM1qMt4q9FqVLvhfYvvotdflM0zPg7E0SfZJ8N/wM/U7U9py+b4O55TUZfmWrltdeaH+EyMYKqfgPkZ+gmy1TzEloZOl/dEuJrB8Bw9iahAWmT3Wne5R6O8Uyj17rRT7Kj2jNjyjKkUXCiM4zCjoJZDXJcNcL0cL/hr7XVjuT850ppSWhRtJnWVhXFJ9qslZZ4BCvpVkyCfCiSoIEqCTpIUk6wPsT2eCEy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ESTRATEGIAS FINANCIERAS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268760"/>
          <a:ext cx="88924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DIVERSIFICACIÓN DE PROVEEDORES DE MPD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Actualmente: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-1404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315652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Rectángulo"/>
          <p:cNvSpPr/>
          <p:nvPr/>
        </p:nvSpPr>
        <p:spPr>
          <a:xfrm rot="16200000">
            <a:off x="2823627" y="2967335"/>
            <a:ext cx="312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Estrategia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Flecha curvada hacia arriba"/>
          <p:cNvSpPr/>
          <p:nvPr/>
        </p:nvSpPr>
        <p:spPr>
          <a:xfrm>
            <a:off x="2627784" y="5013176"/>
            <a:ext cx="1800200" cy="792088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084168" y="5733256"/>
            <a:ext cx="2520280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15% Menos en Costo de Carne</a:t>
            </a:r>
            <a:endParaRPr lang="es-EC" dirty="0"/>
          </a:p>
        </p:txBody>
      </p:sp>
      <p:sp>
        <p:nvSpPr>
          <p:cNvPr id="14" name="13 Flecha curvada hacia la izquierda"/>
          <p:cNvSpPr/>
          <p:nvPr/>
        </p:nvSpPr>
        <p:spPr>
          <a:xfrm flipH="1">
            <a:off x="5364088" y="5445224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Modernización del ambiente </a:t>
            </a:r>
            <a:endParaRPr lang="es-EC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51520" y="1397000"/>
          <a:ext cx="856895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2924944"/>
          <a:ext cx="4536504" cy="1962912"/>
        </p:xfrm>
        <a:graphic>
          <a:graphicData uri="http://schemas.openxmlformats.org/drawingml/2006/table">
            <a:tbl>
              <a:tblPr/>
              <a:tblGrid>
                <a:gridCol w="2194025"/>
                <a:gridCol w="1116864"/>
                <a:gridCol w="1225615"/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Presupuesto $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Anual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Iluminación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400,00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Baños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600,00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Mantelería y Servilletas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1.000,00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Equipos de audio y  video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1.666,67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Decoraciones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150,00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$ 12.500,00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3.816,67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5140452"/>
          <a:ext cx="4608512" cy="1717548"/>
        </p:xfrm>
        <a:graphic>
          <a:graphicData uri="http://schemas.openxmlformats.org/drawingml/2006/table">
            <a:tbl>
              <a:tblPr/>
              <a:tblGrid>
                <a:gridCol w="1616579"/>
                <a:gridCol w="1713791"/>
                <a:gridCol w="1278142"/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Presupuesto $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Anual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Uniformes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1.000,00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Vajilla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800,00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Cubertería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100,00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2.000,00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12.000,00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3.900,00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 rot="16200000">
            <a:off x="-725482" y="3708071"/>
            <a:ext cx="17780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Modernización</a:t>
            </a:r>
            <a:endParaRPr lang="es-ES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6200000">
            <a:off x="-850548" y="5768920"/>
            <a:ext cx="20281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Forma de Vender</a:t>
            </a:r>
            <a:endParaRPr lang="es-ES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5652120" y="2852936"/>
            <a:ext cx="3168352" cy="136815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Captar al menos el 1% de la población del Cantón Quito, comprendido entre la edad de 25 y 30 años.</a:t>
            </a:r>
            <a:endParaRPr lang="es-EC" dirty="0"/>
          </a:p>
        </p:txBody>
      </p:sp>
      <p:sp>
        <p:nvSpPr>
          <p:cNvPr id="11" name="10 Proceso alternativo"/>
          <p:cNvSpPr/>
          <p:nvPr/>
        </p:nvSpPr>
        <p:spPr>
          <a:xfrm>
            <a:off x="5652120" y="4509120"/>
            <a:ext cx="3168352" cy="10081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1% * (250.505)= 2.505 personas</a:t>
            </a:r>
          </a:p>
          <a:p>
            <a:pPr algn="ctr"/>
            <a:r>
              <a:rPr lang="es-EC" dirty="0" smtClean="0"/>
              <a:t>2.505* $20= $ 50.100</a:t>
            </a:r>
            <a:endParaRPr lang="es-EC" dirty="0"/>
          </a:p>
        </p:txBody>
      </p:sp>
      <p:sp>
        <p:nvSpPr>
          <p:cNvPr id="12" name="11 Proceso alternativo"/>
          <p:cNvSpPr/>
          <p:nvPr/>
        </p:nvSpPr>
        <p:spPr>
          <a:xfrm>
            <a:off x="5652120" y="5849888"/>
            <a:ext cx="3168352" cy="10081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Beneficio</a:t>
            </a:r>
          </a:p>
          <a:p>
            <a:pPr algn="ctr"/>
            <a:r>
              <a:rPr lang="es-EC" dirty="0" smtClean="0"/>
              <a:t>$ 25.600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Disminución del desperdicio de </a:t>
            </a:r>
            <a:r>
              <a:rPr lang="es-EC" dirty="0" err="1" smtClean="0"/>
              <a:t>mpd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1520" y="1340768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 desperdicio promedio de Carne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4208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50%</a:t>
            </a:r>
            <a:endParaRPr lang="es-EC" sz="28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>
            <a:stCxn id="3" idx="3"/>
          </p:cNvCxnSpPr>
          <p:nvPr/>
        </p:nvCxnSpPr>
        <p:spPr>
          <a:xfrm>
            <a:off x="2483768" y="17008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059832" y="1268760"/>
          <a:ext cx="5701030" cy="2987040"/>
        </p:xfrm>
        <a:graphic>
          <a:graphicData uri="http://schemas.openxmlformats.org/drawingml/2006/table">
            <a:tbl>
              <a:tblPr/>
              <a:tblGrid>
                <a:gridCol w="2850515"/>
                <a:gridCol w="28505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Times New Roman"/>
                          <a:cs typeface="Times New Roman"/>
                        </a:rPr>
                        <a:t>Causas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Porcentaje de desperdicio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Times New Roman"/>
                          <a:cs typeface="Times New Roman"/>
                        </a:rPr>
                        <a:t>Pérdida de peso por goteo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Times New Roman"/>
                          <a:cs typeface="Times New Roman"/>
                        </a:rPr>
                        <a:t>Pérdida de peso por refrigeración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Falta de Capacitación Empleados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Limpieza de la carne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cxnSp>
        <p:nvCxnSpPr>
          <p:cNvPr id="9" name="8 Conector recto de flecha"/>
          <p:cNvCxnSpPr>
            <a:stCxn id="3" idx="2"/>
            <a:endCxn id="4" idx="0"/>
          </p:cNvCxnSpPr>
          <p:nvPr/>
        </p:nvCxnSpPr>
        <p:spPr>
          <a:xfrm>
            <a:off x="1367644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9552" y="3933056"/>
            <a:ext cx="2118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Estrategias</a:t>
            </a:r>
            <a:endParaRPr lang="es-E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4653136"/>
            <a:ext cx="813690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Pérdida de peso por goteo: Procesar inmediatamente la carne y congelar (-30°C).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55576" y="5373216"/>
            <a:ext cx="813690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Capacitación: Plan de Capacitación Semestral destinando el 2% de sus Ingresos $ 10.560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55576" y="6093296"/>
            <a:ext cx="813690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Sistema Integrado de Cámaras ($1.600) e Informes de Entrada y Salida de MPD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Disminución del desperdicio de </a:t>
            </a:r>
            <a:r>
              <a:rPr lang="es-EC" dirty="0" err="1" smtClean="0"/>
              <a:t>mpd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1340768"/>
          <a:ext cx="7704856" cy="1962912"/>
        </p:xfrm>
        <a:graphic>
          <a:graphicData uri="http://schemas.openxmlformats.org/drawingml/2006/table">
            <a:tbl>
              <a:tblPr/>
              <a:tblGrid>
                <a:gridCol w="2752950"/>
                <a:gridCol w="2689126"/>
                <a:gridCol w="22627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Causas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desperdicio actual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desperdicio aplicando estrategias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Pérdida de peso por goteo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Pérdida de peso por refrigeración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Falta de Capacitación Empleados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2% (Margen de error)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Limpieza de la carne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3645024"/>
            <a:ext cx="8136904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Del 13% producto de la limpieza de la carne, el 8% puede ser reutilizable, es decir, únicamente el 5% se consideraría como desecho.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45091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8%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571836"/>
            <a:ext cx="16561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Subproducto</a:t>
            </a:r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1475656" y="465313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4716016" y="5301208"/>
            <a:ext cx="3456384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Analizar el beneficio entre producirlo o comprarlo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5364088" y="4509120"/>
            <a:ext cx="2007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Costear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211960" y="465313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COSTEO SUBPRODUCTO</a:t>
            </a:r>
            <a:endParaRPr lang="es-EC" dirty="0"/>
          </a:p>
        </p:txBody>
      </p:sp>
      <p:sp>
        <p:nvSpPr>
          <p:cNvPr id="3" name="2 Elipse"/>
          <p:cNvSpPr/>
          <p:nvPr/>
        </p:nvSpPr>
        <p:spPr>
          <a:xfrm>
            <a:off x="3203848" y="1412776"/>
            <a:ext cx="2736304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CHORIZO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4336" y="2348880"/>
          <a:ext cx="4871720" cy="2120646"/>
        </p:xfrm>
        <a:graphic>
          <a:graphicData uri="http://schemas.openxmlformats.org/drawingml/2006/table">
            <a:tbl>
              <a:tblPr/>
              <a:tblGrid>
                <a:gridCol w="1778000"/>
                <a:gridCol w="762000"/>
                <a:gridCol w="541020"/>
                <a:gridCol w="473075"/>
                <a:gridCol w="542925"/>
                <a:gridCol w="7747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P.U.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P.T.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P/Chorizo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Carne Chorizo Molida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Carne Chanco Molida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102,27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Funda de Sal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Comino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1/2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Fosfato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1/2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Almidón de yuca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18,18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Vino Blanco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1/2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Hielo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1/2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Fundas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Tripa para chorizo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 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0,30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81,00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0,03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126,06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292080" y="2420888"/>
          <a:ext cx="3779912" cy="1156716"/>
        </p:xfrm>
        <a:graphic>
          <a:graphicData uri="http://schemas.openxmlformats.org/drawingml/2006/table">
            <a:tbl>
              <a:tblPr/>
              <a:tblGrid>
                <a:gridCol w="764958"/>
                <a:gridCol w="378399"/>
                <a:gridCol w="403388"/>
                <a:gridCol w="581368"/>
                <a:gridCol w="433476"/>
                <a:gridCol w="658884"/>
                <a:gridCol w="55943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N° horas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Horas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C/H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CT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Asignado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2700 chorizos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62431" y="5301208"/>
          <a:ext cx="4553585" cy="1232154"/>
        </p:xfrm>
        <a:graphic>
          <a:graphicData uri="http://schemas.openxmlformats.org/drawingml/2006/table">
            <a:tbl>
              <a:tblPr/>
              <a:tblGrid>
                <a:gridCol w="1929765"/>
                <a:gridCol w="610235"/>
                <a:gridCol w="921385"/>
                <a:gridCol w="1092200"/>
              </a:tblGrid>
              <a:tr h="46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Maquinaria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Anual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Asignación al producto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Moledora de Carne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Batidora de Carne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Embutidora Manual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076056" y="5368628"/>
          <a:ext cx="3923928" cy="1156716"/>
        </p:xfrm>
        <a:graphic>
          <a:graphicData uri="http://schemas.openxmlformats.org/drawingml/2006/table">
            <a:tbl>
              <a:tblPr/>
              <a:tblGrid>
                <a:gridCol w="1077483"/>
                <a:gridCol w="833106"/>
                <a:gridCol w="373509"/>
                <a:gridCol w="445712"/>
                <a:gridCol w="119411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P.T.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Asignado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Ajinomoto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Canela Molida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Pimienta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0,01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907704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MPD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948264" y="18355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MOD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55976" y="4725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CIF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COSTEO SUBPRODUCTO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91680" y="1412776"/>
          <a:ext cx="5472607" cy="1682496"/>
        </p:xfrm>
        <a:graphic>
          <a:graphicData uri="http://schemas.openxmlformats.org/drawingml/2006/table">
            <a:tbl>
              <a:tblPr/>
              <a:tblGrid>
                <a:gridCol w="3090413"/>
                <a:gridCol w="1572800"/>
                <a:gridCol w="809394"/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Empresa "Rincón del Gaucho" Restaurante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Estado de Costo de Producción de Chorizo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 Prima Directa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72,9%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9,1%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C.I.F.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0,02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18,2%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0,11</a:t>
                      </a:r>
                      <a:endParaRPr lang="es-EC" sz="16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100,0%</a:t>
                      </a:r>
                      <a:endParaRPr lang="es-EC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23728" y="4005064"/>
          <a:ext cx="4896544" cy="1402080"/>
        </p:xfrm>
        <a:graphic>
          <a:graphicData uri="http://schemas.openxmlformats.org/drawingml/2006/table">
            <a:tbl>
              <a:tblPr/>
              <a:tblGrid>
                <a:gridCol w="2891660"/>
                <a:gridCol w="1301247"/>
                <a:gridCol w="703637"/>
              </a:tblGrid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Análisis Costo-Beneficio: Producción Chorizo</a:t>
                      </a:r>
                      <a:endParaRPr lang="es-EC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Chorizo comprado a Proveedor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0,26 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Subproducto 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0,11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</a:t>
                      </a:r>
                      <a:endParaRPr lang="es-EC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0,15</a:t>
                      </a:r>
                      <a:endParaRPr lang="es-EC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  <a:endParaRPr lang="es-EC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87824" y="35730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ANÁLISIS COSTO VS BENEFICIO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51897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 estrategia basa en la producción de chorizo influiría en 2% sobre los costos de producción.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187625" y="202266"/>
          <a:ext cx="6624735" cy="6467094"/>
        </p:xfrm>
        <a:graphic>
          <a:graphicData uri="http://schemas.openxmlformats.org/drawingml/2006/table">
            <a:tbl>
              <a:tblPr/>
              <a:tblGrid>
                <a:gridCol w="3032585"/>
                <a:gridCol w="147539"/>
                <a:gridCol w="1219820"/>
                <a:gridCol w="1024054"/>
                <a:gridCol w="1200737"/>
              </a:tblGrid>
              <a:tr h="115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EMPRESA "RINCÓN DEL GAUCHO" RESTAURANT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5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BALANCE DE RESULTADOS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96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 1 de Enero al 31 de Diciembre del 2013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7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Participación Partidas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Participación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Ingresos por Servicios Prestados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$ 528.000,00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 Producción Platos Alimenticios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(397.729,00)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75,33%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Bruta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$ 130.271,00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EGRESOS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$ 15.405,12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$ 864,00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$ 870,00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Seguros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$ 713,50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Mantenimiento de Equipos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$ 223,70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Mantenimiento de Edificios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$ 816,42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$ 2.693,00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Computación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$ 350,00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Limpieza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$ 372,00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Mejoras y Adecuaciones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$ 1.928,47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Legales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$ 2.500,00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Capacitación Empleados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$ 141,18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Equipos de Computación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$ 2.333,00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Edificio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$ 6.052,69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Muebles y Enseres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$ 1.000,00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Comisión Bancaria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$ 22.176,00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$ 58.439,08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11,07%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ANTES DE IMPUESTOS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$ 71.831,92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Participación Trabajadores 15%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(10.774,79)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2,04%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Impuesto a la Renta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(8.332,78)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1,58%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NETA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$ 52.724,35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9,99%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9,99%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90" marR="2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" y="-27384"/>
          <a:ext cx="9108502" cy="6913417"/>
        </p:xfrm>
        <a:graphic>
          <a:graphicData uri="http://schemas.openxmlformats.org/drawingml/2006/table">
            <a:tbl>
              <a:tblPr/>
              <a:tblGrid>
                <a:gridCol w="2424217"/>
                <a:gridCol w="191808"/>
                <a:gridCol w="1236662"/>
                <a:gridCol w="1051163"/>
                <a:gridCol w="1051163"/>
                <a:gridCol w="1051163"/>
                <a:gridCol w="1051163"/>
                <a:gridCol w="1051163"/>
              </a:tblGrid>
              <a:tr h="11512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EMPRESA "RINCÓN DEL GAUCHO" RESTAURANT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512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BALANCE DE RESULTADOS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8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 1 de Enero al 31 de Diciembre del 2013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6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C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Ingresos por Servicios Prestados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528.000,00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50.100,00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de Producción Platos Alimenticios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 $  (397.729,00)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47.727,48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($ 7.716,67)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12.160,00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92.273,13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7.954,58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Bruta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130.271,00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EGRESOS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15.405,12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864,00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870,00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Seguros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713,50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Mantenimiento de Equipos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223,70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Mantenimiento de Edificios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816,42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2.693,00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Computación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350,00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de Limpieza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372,00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Mejoras y Adecuaciones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1.928,47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Legales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2.500,00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Capacitación Empleados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141,18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Equipos de Computación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2.333,00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Edificio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6.052,69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 Muebles y Enseres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1.000,00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Comisión Bancaria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22.176,00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58.439,08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ANTES DE IMPUESTOS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71.831,92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Participación Trabajadores 15%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(10.774,79)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Impuesto a la Renta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(8.332,78)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1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UTILIDAD NETA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52.724,35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3" marR="2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EMPRESA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4283968" y="1484784"/>
            <a:ext cx="410445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Negocio Unipersonal, Obligado a Llevar Contabilidad</a:t>
            </a:r>
            <a:endParaRPr lang="es-EC" sz="1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4283968" y="2492896"/>
            <a:ext cx="410445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b="1" dirty="0" smtClean="0"/>
              <a:t>Actividad Económica</a:t>
            </a:r>
            <a:r>
              <a:rPr lang="es-EC" sz="1600" dirty="0" smtClean="0"/>
              <a:t>: Venta de Comidas y </a:t>
            </a:r>
            <a:r>
              <a:rPr lang="es-EC" sz="1400" dirty="0" smtClean="0"/>
              <a:t>bebidas</a:t>
            </a:r>
            <a:r>
              <a:rPr lang="es-EC" sz="1600" dirty="0" smtClean="0"/>
              <a:t> en bares- restaurantes para su consumo inmediato.</a:t>
            </a:r>
            <a:endParaRPr lang="es-EC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4149080"/>
            <a:ext cx="345638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/>
              <a:t>Provincia: Pichincha</a:t>
            </a:r>
          </a:p>
          <a:p>
            <a:pPr algn="just"/>
            <a:r>
              <a:rPr lang="es-EC" sz="1600" dirty="0" smtClean="0"/>
              <a:t>Cantón: Quito</a:t>
            </a:r>
          </a:p>
          <a:p>
            <a:pPr algn="just"/>
            <a:r>
              <a:rPr lang="es-EC" sz="1600" dirty="0" smtClean="0"/>
              <a:t>Parroquia: Chaupicruz</a:t>
            </a:r>
            <a:endParaRPr lang="es-EC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4355976" y="3573016"/>
            <a:ext cx="410445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b="1" dirty="0" smtClean="0"/>
              <a:t>Patente</a:t>
            </a:r>
            <a:r>
              <a:rPr lang="es-EC" sz="1600" dirty="0" smtClean="0"/>
              <a:t>: 31-10-00 “Rincón del Gaucho “ Restaurante</a:t>
            </a:r>
            <a:endParaRPr lang="es-EC" sz="1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4355976" y="4581128"/>
            <a:ext cx="410445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b="1" dirty="0" smtClean="0"/>
              <a:t>Funcionamiento Norte:  </a:t>
            </a:r>
            <a:r>
              <a:rPr lang="es-EC" sz="1600" dirty="0" smtClean="0"/>
              <a:t>10 de Marzo 2001</a:t>
            </a:r>
            <a:endParaRPr lang="es-EC" sz="16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3528" y="5229200"/>
            <a:ext cx="374441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Historia</a:t>
            </a:r>
          </a:p>
          <a:p>
            <a:pPr algn="just"/>
            <a:r>
              <a:rPr lang="es-EC" sz="1600" dirty="0" smtClean="0"/>
              <a:t>1982:  Sr. Juan Domingo Núñez.</a:t>
            </a:r>
          </a:p>
          <a:p>
            <a:pPr algn="just"/>
            <a:r>
              <a:rPr lang="es-EC" sz="1600" dirty="0" smtClean="0"/>
              <a:t>1986: Sra. Gloria Andrade.</a:t>
            </a:r>
          </a:p>
          <a:p>
            <a:pPr algn="just"/>
            <a:r>
              <a:rPr lang="es-EC" sz="1600" dirty="0" smtClean="0"/>
              <a:t>1988: Sr. Bolívar Espinosa.</a:t>
            </a:r>
            <a:endParaRPr lang="es-EC" sz="1600" dirty="0"/>
          </a:p>
        </p:txBody>
      </p:sp>
      <p:pic>
        <p:nvPicPr>
          <p:cNvPr id="10" name="Picture 2" descr="C:\Users\usuario\Download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3312368" cy="257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3568" y="17096"/>
          <a:ext cx="7776864" cy="6940296"/>
        </p:xfrm>
        <a:graphic>
          <a:graphicData uri="http://schemas.openxmlformats.org/drawingml/2006/table">
            <a:tbl>
              <a:tblPr/>
              <a:tblGrid>
                <a:gridCol w="2636131"/>
                <a:gridCol w="162411"/>
                <a:gridCol w="1122883"/>
                <a:gridCol w="1122883"/>
                <a:gridCol w="471238"/>
                <a:gridCol w="1253523"/>
                <a:gridCol w="1007795"/>
              </a:tblGrid>
              <a:tr h="11848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EMPRESA "RINCÓN DEL GAUCHO" RESTAURANT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440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 DE RESULTADOS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IMPACTO ESTRATEGIAS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VARIACIÓN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VARIACIÓN 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 por Servicios Prestados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528.000,00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578.100,00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50.100,00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 de Producción Platos Alimenticios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Calibri"/>
                          <a:ea typeface="Times New Roman"/>
                          <a:cs typeface="Times New Roman"/>
                        </a:rPr>
                        <a:t> $  (397.729,00)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(269.650,48)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(128.078,52)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Utilidad Bruta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130.271,00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308.449,52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178.178,52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EGRESOS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15.405,12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15.405,12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864,00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864,00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Internet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870,00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870,00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Seguros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713,50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713,50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Mantenimiento de Equipos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223,70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223,70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Mantenimiento de Edificios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816,42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816,42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2.693,00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2.693,00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Suministros de Computación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350,00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350,00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Suministros de Limpieza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372,00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372,00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Mejoras y Adecuaciones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1.928,47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1.928,47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Gastos Legales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2.500,00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2.500,00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Capacitación Empleados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141,18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141,18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Depreciación Equipos de Computación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2.333,00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2.333,00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Depreciación Edificio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6.052,69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6.052,69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Depreciación Muebles y Enseres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1.000,00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1.000,00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Comisión Bancaria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22.176,00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22.176,00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58.439,08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58.439,08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            -  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UTILIDAD ANTES DE IMPUESTOS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71.831,92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250.010,44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178.178,52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Participación Trabajadores 15%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(10.774,79)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(37.501,57)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(26.726,78)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Impuesto a la Renta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(8.332,78)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(58.362,61)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(50.029,83)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1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UTILIDAD NETA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52.724,35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154.146,27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101.421,92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46" marR="276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pic>
        <p:nvPicPr>
          <p:cNvPr id="4" name="RINCON DEL GAUCH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340768"/>
            <a:ext cx="230425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ENTRADAS</a:t>
            </a:r>
            <a:endParaRPr lang="es-EC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827584" y="2132856"/>
            <a:ext cx="230425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ENTRADAS FRÍAS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827584" y="4437112"/>
            <a:ext cx="230425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ENTRADAS CALIENTES</a:t>
            </a:r>
            <a:endParaRPr lang="es-EC" dirty="0"/>
          </a:p>
        </p:txBody>
      </p:sp>
      <p:pic>
        <p:nvPicPr>
          <p:cNvPr id="6" name="5 Imagen" descr="ent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1496941" cy="1440160"/>
          </a:xfrm>
          <a:prstGeom prst="rect">
            <a:avLst/>
          </a:prstGeom>
        </p:spPr>
      </p:pic>
      <p:pic>
        <p:nvPicPr>
          <p:cNvPr id="7" name="6 Imagen" descr="s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085184"/>
            <a:ext cx="1400175" cy="1247775"/>
          </a:xfrm>
          <a:prstGeom prst="rect">
            <a:avLst/>
          </a:prstGeom>
        </p:spPr>
      </p:pic>
      <p:graphicFrame>
        <p:nvGraphicFramePr>
          <p:cNvPr id="8" name="7 Gráfico"/>
          <p:cNvGraphicFramePr/>
          <p:nvPr/>
        </p:nvGraphicFramePr>
        <p:xfrm>
          <a:off x="4427984" y="1556792"/>
          <a:ext cx="4329658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4499992" y="4293096"/>
          <a:ext cx="42484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539552" y="1556792"/>
            <a:ext cx="237626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Especialidades en Mariscos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539552" y="3861048"/>
            <a:ext cx="237626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Parrilladas</a:t>
            </a:r>
            <a:endParaRPr lang="es-EC" dirty="0"/>
          </a:p>
        </p:txBody>
      </p:sp>
      <p:pic>
        <p:nvPicPr>
          <p:cNvPr id="5" name="4 Imagen" descr="camarones al aji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1783840" cy="118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parr. mix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25144"/>
            <a:ext cx="1572766" cy="1557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Gráfico"/>
          <p:cNvGraphicFramePr/>
          <p:nvPr/>
        </p:nvGraphicFramePr>
        <p:xfrm>
          <a:off x="3635896" y="1340769"/>
          <a:ext cx="497395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139952" y="4077072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2627784" y="1484784"/>
            <a:ext cx="352839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Especialidades en Carnes</a:t>
            </a:r>
            <a:endParaRPr lang="es-EC" dirty="0"/>
          </a:p>
        </p:txBody>
      </p:sp>
      <p:pic>
        <p:nvPicPr>
          <p:cNvPr id="5" name="4 Imagen" descr="COMBO TABLITA GAU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038595" cy="2364407"/>
          </a:xfrm>
          <a:prstGeom prst="rect">
            <a:avLst/>
          </a:prstGeom>
        </p:spPr>
      </p:pic>
      <p:graphicFrame>
        <p:nvGraphicFramePr>
          <p:cNvPr id="6" name="5 Gráfico"/>
          <p:cNvGraphicFramePr/>
          <p:nvPr/>
        </p:nvGraphicFramePr>
        <p:xfrm>
          <a:off x="3491880" y="2420888"/>
          <a:ext cx="528637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2051720" y="1268760"/>
          <a:ext cx="49149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LÍNEAS DE NEGOCIO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412776"/>
            <a:ext cx="266429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Postres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3933056"/>
            <a:ext cx="266429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Bebidas</a:t>
            </a:r>
            <a:endParaRPr lang="es-EC" dirty="0"/>
          </a:p>
        </p:txBody>
      </p:sp>
      <p:pic>
        <p:nvPicPr>
          <p:cNvPr id="5" name="4 Imagen" descr="Pos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372" y="2060848"/>
            <a:ext cx="1992436" cy="160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jugos-natura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4581328"/>
            <a:ext cx="1440160" cy="2083710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/>
        </p:nvGraphicFramePr>
        <p:xfrm>
          <a:off x="3347864" y="4221088"/>
          <a:ext cx="5298385" cy="236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139952" y="1772816"/>
          <a:ext cx="3724275" cy="173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5109</TotalTime>
  <Words>3076</Words>
  <Application>Microsoft Office PowerPoint</Application>
  <PresentationFormat>Presentación en pantalla (4:3)</PresentationFormat>
  <Paragraphs>1603</Paragraphs>
  <Slides>41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Viajes</vt:lpstr>
      <vt:lpstr>Visio</vt:lpstr>
      <vt:lpstr>Maximización de utilidades para la empresa “rincón del gaucho” restaurante</vt:lpstr>
      <vt:lpstr>CAPÍTULO I</vt:lpstr>
      <vt:lpstr>Antecedentes</vt:lpstr>
      <vt:lpstr>EMPRESA</vt:lpstr>
      <vt:lpstr>LÍNEAS DE NEGOCIO</vt:lpstr>
      <vt:lpstr>Líneas de negocio</vt:lpstr>
      <vt:lpstr>LÍNEAS DE NEGOCIO</vt:lpstr>
      <vt:lpstr>Líneas de negocio</vt:lpstr>
      <vt:lpstr>LÍNEAS DE NEGOCIO</vt:lpstr>
      <vt:lpstr>Líneas de negocio</vt:lpstr>
      <vt:lpstr>Instituciones de CONTROL</vt:lpstr>
      <vt:lpstr>Organigrama</vt:lpstr>
      <vt:lpstr>CAPÍTULO Ii</vt:lpstr>
      <vt:lpstr>pROBLEMA</vt:lpstr>
      <vt:lpstr>Análisis externo</vt:lpstr>
      <vt:lpstr>MICROAMBIENTE</vt:lpstr>
      <vt:lpstr>Análisis foda</vt:lpstr>
      <vt:lpstr>ANÁLISIS FODA</vt:lpstr>
      <vt:lpstr>CAPÍTULO Iii</vt:lpstr>
      <vt:lpstr>MAPA ESTRATÉGICO</vt:lpstr>
      <vt:lpstr>CAPÍTULO Iv</vt:lpstr>
      <vt:lpstr>Platos alimenticios que más ingresos generan</vt:lpstr>
      <vt:lpstr>Platos alimenticios a costear</vt:lpstr>
      <vt:lpstr>VOLÚMEN DE PRODUCCIÓN</vt:lpstr>
      <vt:lpstr>Elementos del costo de producción</vt:lpstr>
      <vt:lpstr>Diapositiva 26</vt:lpstr>
      <vt:lpstr>Diapositiva 27</vt:lpstr>
      <vt:lpstr>Diapositiva 28</vt:lpstr>
      <vt:lpstr>ANÁLISIS COSTO VS BENEFICIO</vt:lpstr>
      <vt:lpstr>CAPÍTULO v</vt:lpstr>
      <vt:lpstr>ESTRATEGIAS FINANCIERAS</vt:lpstr>
      <vt:lpstr>DIVERSIFICACIÓN DE PROVEEDORES DE MPD</vt:lpstr>
      <vt:lpstr>Modernización del ambiente </vt:lpstr>
      <vt:lpstr>Disminución del desperdicio de mpd</vt:lpstr>
      <vt:lpstr>Disminución del desperdicio de mpd</vt:lpstr>
      <vt:lpstr>COSTEO SUBPRODUCTO</vt:lpstr>
      <vt:lpstr>COSTEO SUBPRODUCTO</vt:lpstr>
      <vt:lpstr>Diapositiva 38</vt:lpstr>
      <vt:lpstr>Diapositiva 39</vt:lpstr>
      <vt:lpstr>Diapositiva 40</vt:lpstr>
      <vt:lpstr>CONCLUSIONES Y 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Maximización de utilidades para la empresa “rincón del gaucho” restaurante</dc:title>
  <dc:creator>usuario</dc:creator>
  <cp:lastModifiedBy>usuario</cp:lastModifiedBy>
  <cp:revision>82</cp:revision>
  <dcterms:created xsi:type="dcterms:W3CDTF">2014-03-22T21:21:13Z</dcterms:created>
  <dcterms:modified xsi:type="dcterms:W3CDTF">2014-04-30T07:13:41Z</dcterms:modified>
</cp:coreProperties>
</file>