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2" r:id="rId1"/>
  </p:sldMasterIdLst>
  <p:notesMasterIdLst>
    <p:notesMasterId r:id="rId27"/>
  </p:notesMasterIdLst>
  <p:handoutMasterIdLst>
    <p:handoutMasterId r:id="rId28"/>
  </p:handoutMasterIdLst>
  <p:sldIdLst>
    <p:sldId id="256" r:id="rId2"/>
    <p:sldId id="287" r:id="rId3"/>
    <p:sldId id="257" r:id="rId4"/>
    <p:sldId id="331" r:id="rId5"/>
    <p:sldId id="272" r:id="rId6"/>
    <p:sldId id="275" r:id="rId7"/>
    <p:sldId id="350" r:id="rId8"/>
    <p:sldId id="294" r:id="rId9"/>
    <p:sldId id="295" r:id="rId10"/>
    <p:sldId id="296" r:id="rId11"/>
    <p:sldId id="300" r:id="rId12"/>
    <p:sldId id="339" r:id="rId13"/>
    <p:sldId id="343" r:id="rId14"/>
    <p:sldId id="348" r:id="rId15"/>
    <p:sldId id="349" r:id="rId16"/>
    <p:sldId id="260" r:id="rId17"/>
    <p:sldId id="345" r:id="rId18"/>
    <p:sldId id="346" r:id="rId19"/>
    <p:sldId id="341" r:id="rId20"/>
    <p:sldId id="262" r:id="rId21"/>
    <p:sldId id="351" r:id="rId22"/>
    <p:sldId id="352" r:id="rId23"/>
    <p:sldId id="342" r:id="rId24"/>
    <p:sldId id="280" r:id="rId25"/>
    <p:sldId id="28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B0397E65-FC5F-4D2A-88B2-56B212C3A596}">
          <p14:sldIdLst>
            <p14:sldId id="256"/>
            <p14:sldId id="287"/>
            <p14:sldId id="257"/>
            <p14:sldId id="331"/>
            <p14:sldId id="272"/>
            <p14:sldId id="275"/>
            <p14:sldId id="350"/>
            <p14:sldId id="294"/>
            <p14:sldId id="295"/>
            <p14:sldId id="296"/>
            <p14:sldId id="300"/>
            <p14:sldId id="339"/>
            <p14:sldId id="343"/>
            <p14:sldId id="348"/>
            <p14:sldId id="349"/>
            <p14:sldId id="260"/>
            <p14:sldId id="345"/>
            <p14:sldId id="346"/>
            <p14:sldId id="341"/>
            <p14:sldId id="262"/>
            <p14:sldId id="351"/>
            <p14:sldId id="352"/>
            <p14:sldId id="342"/>
            <p14:sldId id="280"/>
            <p14:sldId id="28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FF00"/>
    <a:srgbClr val="2D8F99"/>
    <a:srgbClr val="FF99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32" autoAdjust="0"/>
    <p:restoredTop sz="61989" autoAdjust="0"/>
  </p:normalViewPr>
  <p:slideViewPr>
    <p:cSldViewPr>
      <p:cViewPr>
        <p:scale>
          <a:sx n="160" d="100"/>
          <a:sy n="160" d="100"/>
        </p:scale>
        <p:origin x="-378" y="13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890" y="12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4.xml.rels><?xml version="1.0" encoding="UTF-8" standalone="yes"?>
<Relationships xmlns="http://schemas.openxmlformats.org/package/2006/relationships"><Relationship Id="rId1"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DEF9F0-6CC3-4BB1-B0DA-1BD6125D0060}" type="doc">
      <dgm:prSet loTypeId="urn:microsoft.com/office/officeart/2005/8/layout/vProcess5" loCatId="process" qsTypeId="urn:microsoft.com/office/officeart/2005/8/quickstyle/3d2" qsCatId="3D" csTypeId="urn:microsoft.com/office/officeart/2005/8/colors/accent0_1" csCatId="mainScheme" phldr="1"/>
      <dgm:spPr/>
    </dgm:pt>
    <dgm:pt modelId="{2E8A8F14-A190-40C2-B52B-A9C6CF17FE60}">
      <dgm:prSet phldrT="[Texto]" custT="1"/>
      <dgm:spPr>
        <a:solidFill>
          <a:schemeClr val="tx2">
            <a:lumMod val="40000"/>
            <a:lumOff val="60000"/>
          </a:schemeClr>
        </a:solidFill>
      </dgm:spPr>
      <dgm:t>
        <a:bodyPr/>
        <a:lstStyle/>
        <a:p>
          <a:pPr algn="just"/>
          <a:r>
            <a:rPr lang="es-EC" sz="1050" dirty="0" smtClean="0"/>
            <a:t>Estudio de los sistemas de telecomunicaciones actuales, haciendo énfasis en los métodos de codificación  y decodificación de canal que se están desarrollando actualmente.</a:t>
          </a:r>
          <a:endParaRPr lang="es-EC" sz="1050" dirty="0"/>
        </a:p>
      </dgm:t>
    </dgm:pt>
    <dgm:pt modelId="{E95BA28F-8EE5-4820-86B9-02BF979B304E}" type="parTrans" cxnId="{A40FCFE5-8057-4FAA-8067-CE4519E71FB1}">
      <dgm:prSet/>
      <dgm:spPr/>
      <dgm:t>
        <a:bodyPr/>
        <a:lstStyle/>
        <a:p>
          <a:endParaRPr lang="es-EC" sz="2400"/>
        </a:p>
      </dgm:t>
    </dgm:pt>
    <dgm:pt modelId="{65E92C94-1F10-4D93-8F99-DBBF49EA9449}" type="sibTrans" cxnId="{A40FCFE5-8057-4FAA-8067-CE4519E71FB1}">
      <dgm:prSet custT="1"/>
      <dgm:spPr>
        <a:solidFill>
          <a:srgbClr val="0070C0">
            <a:alpha val="90000"/>
          </a:srgbClr>
        </a:solidFill>
      </dgm:spPr>
      <dgm:t>
        <a:bodyPr/>
        <a:lstStyle/>
        <a:p>
          <a:endParaRPr lang="es-EC" sz="2400"/>
        </a:p>
      </dgm:t>
    </dgm:pt>
    <dgm:pt modelId="{74126729-37C8-4557-9C9D-7F97F0F8A9A9}">
      <dgm:prSet phldrT="[Texto]" custT="1"/>
      <dgm:spPr/>
      <dgm:t>
        <a:bodyPr/>
        <a:lstStyle/>
        <a:p>
          <a:r>
            <a:rPr lang="es-EC" sz="1050" dirty="0" smtClean="0"/>
            <a:t>Estudio de los fundamentos matemáticos de los códigos LDPC, su principio de funcionamiento, y su aplicación en estándares de telecomunicaciones actuales.</a:t>
          </a:r>
          <a:endParaRPr lang="es-EC" sz="1050" dirty="0"/>
        </a:p>
      </dgm:t>
    </dgm:pt>
    <dgm:pt modelId="{808BF06B-FDF9-49CC-9D81-D5DB6F227099}" type="parTrans" cxnId="{56FC23C0-B336-430C-8F23-A6F68B79939F}">
      <dgm:prSet/>
      <dgm:spPr/>
      <dgm:t>
        <a:bodyPr/>
        <a:lstStyle/>
        <a:p>
          <a:endParaRPr lang="es-EC" sz="2400"/>
        </a:p>
      </dgm:t>
    </dgm:pt>
    <dgm:pt modelId="{A959E439-05E8-445A-AC0D-8A338B6EE803}" type="sibTrans" cxnId="{56FC23C0-B336-430C-8F23-A6F68B79939F}">
      <dgm:prSet custT="1"/>
      <dgm:spPr>
        <a:solidFill>
          <a:srgbClr val="0070C0">
            <a:alpha val="90000"/>
          </a:srgbClr>
        </a:solidFill>
      </dgm:spPr>
      <dgm:t>
        <a:bodyPr/>
        <a:lstStyle/>
        <a:p>
          <a:endParaRPr lang="es-EC" sz="2400"/>
        </a:p>
      </dgm:t>
    </dgm:pt>
    <dgm:pt modelId="{9A4EC7B0-34D2-4015-A4DF-B985B412F12B}">
      <dgm:prSet phldrT="[Texto]" custT="1"/>
      <dgm:spPr>
        <a:solidFill>
          <a:schemeClr val="tx2">
            <a:lumMod val="40000"/>
            <a:lumOff val="60000"/>
          </a:schemeClr>
        </a:solidFill>
      </dgm:spPr>
      <dgm:t>
        <a:bodyPr/>
        <a:lstStyle/>
        <a:p>
          <a:r>
            <a:rPr lang="es-EC" sz="1050" dirty="0" smtClean="0"/>
            <a:t>Proceso de compresión de una imagen con formato JPEG mediante la DCT en </a:t>
          </a:r>
          <a:r>
            <a:rPr lang="es-EC" sz="1050" dirty="0" err="1" smtClean="0"/>
            <a:t>Matlab</a:t>
          </a:r>
          <a:r>
            <a:rPr lang="es-EC" sz="1050" dirty="0" smtClean="0"/>
            <a:t>®.</a:t>
          </a:r>
          <a:endParaRPr lang="es-EC" sz="1050" dirty="0"/>
        </a:p>
      </dgm:t>
    </dgm:pt>
    <dgm:pt modelId="{1AFA6252-F30A-4480-B33B-453194F6A68D}" type="parTrans" cxnId="{BAFAD20D-34DF-4031-8D91-EA98C381C44F}">
      <dgm:prSet/>
      <dgm:spPr/>
      <dgm:t>
        <a:bodyPr/>
        <a:lstStyle/>
        <a:p>
          <a:endParaRPr lang="es-EC" sz="2400"/>
        </a:p>
      </dgm:t>
    </dgm:pt>
    <dgm:pt modelId="{30ECB6A0-5BEB-4D75-BD5A-E90CFF1C1FB3}" type="sibTrans" cxnId="{BAFAD20D-34DF-4031-8D91-EA98C381C44F}">
      <dgm:prSet custT="1"/>
      <dgm:spPr>
        <a:solidFill>
          <a:srgbClr val="0070C0">
            <a:alpha val="90000"/>
          </a:srgbClr>
        </a:solidFill>
      </dgm:spPr>
      <dgm:t>
        <a:bodyPr/>
        <a:lstStyle/>
        <a:p>
          <a:endParaRPr lang="es-EC" sz="2400"/>
        </a:p>
      </dgm:t>
    </dgm:pt>
    <dgm:pt modelId="{BFF6A01B-7131-4C35-A30E-46EFC193FD3B}">
      <dgm:prSet phldrT="[Texto]" custT="1"/>
      <dgm:spPr/>
      <dgm:t>
        <a:bodyPr/>
        <a:lstStyle/>
        <a:p>
          <a:r>
            <a:rPr lang="es-EC" sz="1050" dirty="0" smtClean="0"/>
            <a:t>Modelo de simulación en </a:t>
          </a:r>
          <a:r>
            <a:rPr lang="es-EC" sz="1050" dirty="0" err="1" smtClean="0"/>
            <a:t>Matlab</a:t>
          </a:r>
          <a:r>
            <a:rPr lang="es-EC" sz="1050" dirty="0" smtClean="0"/>
            <a:t>® para la transmisión y recepción de datos a través de un canal con AWGN y un canal con desvanecimiento </a:t>
          </a:r>
          <a:r>
            <a:rPr lang="es-EC" sz="1050" dirty="0" err="1" smtClean="0"/>
            <a:t>Rayleigh</a:t>
          </a:r>
          <a:r>
            <a:rPr lang="es-EC" sz="1050" dirty="0" smtClean="0"/>
            <a:t> con modulación BPSK empleando códigos de bloque, códigos </a:t>
          </a:r>
          <a:r>
            <a:rPr lang="es-EC" sz="1050" dirty="0" err="1" smtClean="0"/>
            <a:t>convolucionales</a:t>
          </a:r>
          <a:r>
            <a:rPr lang="es-EC" sz="1050" dirty="0" smtClean="0"/>
            <a:t>, turbo códigos y codificación LDPC que evalúa el desempeño de los mismos.</a:t>
          </a:r>
        </a:p>
      </dgm:t>
    </dgm:pt>
    <dgm:pt modelId="{A85E33B2-CC06-400A-921C-F2A606485052}" type="parTrans" cxnId="{909DCA81-B15C-49E6-9872-EB7CFDAC2248}">
      <dgm:prSet/>
      <dgm:spPr/>
      <dgm:t>
        <a:bodyPr/>
        <a:lstStyle/>
        <a:p>
          <a:endParaRPr lang="es-EC" sz="2400"/>
        </a:p>
      </dgm:t>
    </dgm:pt>
    <dgm:pt modelId="{CEDF6F99-A93B-4E7F-9F75-9BFE95B9FFD4}" type="sibTrans" cxnId="{909DCA81-B15C-49E6-9872-EB7CFDAC2248}">
      <dgm:prSet custT="1"/>
      <dgm:spPr>
        <a:solidFill>
          <a:srgbClr val="0070C0">
            <a:alpha val="90000"/>
          </a:srgbClr>
        </a:solidFill>
      </dgm:spPr>
      <dgm:t>
        <a:bodyPr/>
        <a:lstStyle/>
        <a:p>
          <a:endParaRPr lang="es-EC" sz="2400"/>
        </a:p>
      </dgm:t>
    </dgm:pt>
    <dgm:pt modelId="{A771E410-C21B-4193-A0FA-EDFA32BB08AD}">
      <dgm:prSet phldrT="[Texto]" custT="1"/>
      <dgm:spPr>
        <a:solidFill>
          <a:schemeClr val="tx2">
            <a:lumMod val="40000"/>
            <a:lumOff val="60000"/>
          </a:schemeClr>
        </a:solidFill>
      </dgm:spPr>
      <dgm:t>
        <a:bodyPr/>
        <a:lstStyle/>
        <a:p>
          <a:r>
            <a:rPr lang="es-EC" sz="1000" dirty="0" smtClean="0"/>
            <a:t>Análisis comparativo del desempeño de los códigos LDPC con los códigos de bloque, códigos </a:t>
          </a:r>
          <a:r>
            <a:rPr lang="es-EC" sz="1000" dirty="0" err="1" smtClean="0"/>
            <a:t>convolucionales</a:t>
          </a:r>
          <a:r>
            <a:rPr lang="es-EC" sz="1000" dirty="0" smtClean="0"/>
            <a:t> y turbo códigos, pudiendo visualizar las ventajas y desventajas de los mismos.</a:t>
          </a:r>
        </a:p>
      </dgm:t>
    </dgm:pt>
    <dgm:pt modelId="{225F3EB4-9554-4FB2-A095-DF9D205CE14E}" type="parTrans" cxnId="{0337B69A-93F4-443F-A806-633B5E5CC059}">
      <dgm:prSet/>
      <dgm:spPr/>
      <dgm:t>
        <a:bodyPr/>
        <a:lstStyle/>
        <a:p>
          <a:endParaRPr lang="es-EC" sz="2400"/>
        </a:p>
      </dgm:t>
    </dgm:pt>
    <dgm:pt modelId="{95808783-CC92-40A4-8142-A21B1CF7FCAE}" type="sibTrans" cxnId="{0337B69A-93F4-443F-A806-633B5E5CC059}">
      <dgm:prSet/>
      <dgm:spPr/>
      <dgm:t>
        <a:bodyPr/>
        <a:lstStyle/>
        <a:p>
          <a:endParaRPr lang="es-EC" sz="2400"/>
        </a:p>
      </dgm:t>
    </dgm:pt>
    <dgm:pt modelId="{D6DB4D41-EB0D-4CD3-90FE-725820D6F74B}" type="pres">
      <dgm:prSet presAssocID="{BADEF9F0-6CC3-4BB1-B0DA-1BD6125D0060}" presName="outerComposite" presStyleCnt="0">
        <dgm:presLayoutVars>
          <dgm:chMax val="5"/>
          <dgm:dir/>
          <dgm:resizeHandles val="exact"/>
        </dgm:presLayoutVars>
      </dgm:prSet>
      <dgm:spPr/>
    </dgm:pt>
    <dgm:pt modelId="{54963E47-3C13-498D-9523-66D1AB7A2F53}" type="pres">
      <dgm:prSet presAssocID="{BADEF9F0-6CC3-4BB1-B0DA-1BD6125D0060}" presName="dummyMaxCanvas" presStyleCnt="0">
        <dgm:presLayoutVars/>
      </dgm:prSet>
      <dgm:spPr/>
    </dgm:pt>
    <dgm:pt modelId="{C149556D-6973-4C5D-ADFF-726A24E119B4}" type="pres">
      <dgm:prSet presAssocID="{BADEF9F0-6CC3-4BB1-B0DA-1BD6125D0060}" presName="FiveNodes_1" presStyleLbl="node1" presStyleIdx="0" presStyleCnt="5">
        <dgm:presLayoutVars>
          <dgm:bulletEnabled val="1"/>
        </dgm:presLayoutVars>
      </dgm:prSet>
      <dgm:spPr/>
      <dgm:t>
        <a:bodyPr/>
        <a:lstStyle/>
        <a:p>
          <a:endParaRPr lang="es-EC"/>
        </a:p>
      </dgm:t>
    </dgm:pt>
    <dgm:pt modelId="{54E48ABF-4383-4359-AE13-A6D44E9FC531}" type="pres">
      <dgm:prSet presAssocID="{BADEF9F0-6CC3-4BB1-B0DA-1BD6125D0060}" presName="FiveNodes_2" presStyleLbl="node1" presStyleIdx="1" presStyleCnt="5">
        <dgm:presLayoutVars>
          <dgm:bulletEnabled val="1"/>
        </dgm:presLayoutVars>
      </dgm:prSet>
      <dgm:spPr/>
      <dgm:t>
        <a:bodyPr/>
        <a:lstStyle/>
        <a:p>
          <a:endParaRPr lang="es-EC"/>
        </a:p>
      </dgm:t>
    </dgm:pt>
    <dgm:pt modelId="{BDF5B29B-ED9D-4A14-8092-E9CA2CFE59BE}" type="pres">
      <dgm:prSet presAssocID="{BADEF9F0-6CC3-4BB1-B0DA-1BD6125D0060}" presName="FiveNodes_3" presStyleLbl="node1" presStyleIdx="2" presStyleCnt="5">
        <dgm:presLayoutVars>
          <dgm:bulletEnabled val="1"/>
        </dgm:presLayoutVars>
      </dgm:prSet>
      <dgm:spPr/>
      <dgm:t>
        <a:bodyPr/>
        <a:lstStyle/>
        <a:p>
          <a:endParaRPr lang="es-EC"/>
        </a:p>
      </dgm:t>
    </dgm:pt>
    <dgm:pt modelId="{A3281712-20D6-42BB-ABA7-F5AF6F98AB48}" type="pres">
      <dgm:prSet presAssocID="{BADEF9F0-6CC3-4BB1-B0DA-1BD6125D0060}" presName="FiveNodes_4" presStyleLbl="node1" presStyleIdx="3" presStyleCnt="5" custScaleX="112197" custScaleY="113384" custLinFactNeighborX="-241" custLinFactNeighborY="6632">
        <dgm:presLayoutVars>
          <dgm:bulletEnabled val="1"/>
        </dgm:presLayoutVars>
      </dgm:prSet>
      <dgm:spPr/>
      <dgm:t>
        <a:bodyPr/>
        <a:lstStyle/>
        <a:p>
          <a:endParaRPr lang="es-EC"/>
        </a:p>
      </dgm:t>
    </dgm:pt>
    <dgm:pt modelId="{17461A30-066F-41A1-8AFA-D2515B5889EF}" type="pres">
      <dgm:prSet presAssocID="{BADEF9F0-6CC3-4BB1-B0DA-1BD6125D0060}" presName="FiveNodes_5" presStyleLbl="node1" presStyleIdx="4" presStyleCnt="5" custScaleY="87133" custLinFactNeighborX="-2126" custLinFactNeighborY="47465">
        <dgm:presLayoutVars>
          <dgm:bulletEnabled val="1"/>
        </dgm:presLayoutVars>
      </dgm:prSet>
      <dgm:spPr/>
      <dgm:t>
        <a:bodyPr/>
        <a:lstStyle/>
        <a:p>
          <a:endParaRPr lang="es-EC"/>
        </a:p>
      </dgm:t>
    </dgm:pt>
    <dgm:pt modelId="{0DC673B9-F7C7-4A54-841F-A6C78A0083D6}" type="pres">
      <dgm:prSet presAssocID="{BADEF9F0-6CC3-4BB1-B0DA-1BD6125D0060}" presName="FiveConn_1-2" presStyleLbl="fgAccFollowNode1" presStyleIdx="0" presStyleCnt="4">
        <dgm:presLayoutVars>
          <dgm:bulletEnabled val="1"/>
        </dgm:presLayoutVars>
      </dgm:prSet>
      <dgm:spPr/>
      <dgm:t>
        <a:bodyPr/>
        <a:lstStyle/>
        <a:p>
          <a:endParaRPr lang="es-EC"/>
        </a:p>
      </dgm:t>
    </dgm:pt>
    <dgm:pt modelId="{C0171DC2-A652-4C74-8430-11E226AEF2EB}" type="pres">
      <dgm:prSet presAssocID="{BADEF9F0-6CC3-4BB1-B0DA-1BD6125D0060}" presName="FiveConn_2-3" presStyleLbl="fgAccFollowNode1" presStyleIdx="1" presStyleCnt="4">
        <dgm:presLayoutVars>
          <dgm:bulletEnabled val="1"/>
        </dgm:presLayoutVars>
      </dgm:prSet>
      <dgm:spPr/>
      <dgm:t>
        <a:bodyPr/>
        <a:lstStyle/>
        <a:p>
          <a:endParaRPr lang="es-EC"/>
        </a:p>
      </dgm:t>
    </dgm:pt>
    <dgm:pt modelId="{302BABCA-C70E-44B0-86F5-8EE85DF40D59}" type="pres">
      <dgm:prSet presAssocID="{BADEF9F0-6CC3-4BB1-B0DA-1BD6125D0060}" presName="FiveConn_3-4" presStyleLbl="fgAccFollowNode1" presStyleIdx="2" presStyleCnt="4">
        <dgm:presLayoutVars>
          <dgm:bulletEnabled val="1"/>
        </dgm:presLayoutVars>
      </dgm:prSet>
      <dgm:spPr/>
      <dgm:t>
        <a:bodyPr/>
        <a:lstStyle/>
        <a:p>
          <a:endParaRPr lang="es-EC"/>
        </a:p>
      </dgm:t>
    </dgm:pt>
    <dgm:pt modelId="{2085286B-E963-4E4A-A0D1-E6B143169B8E}" type="pres">
      <dgm:prSet presAssocID="{BADEF9F0-6CC3-4BB1-B0DA-1BD6125D0060}" presName="FiveConn_4-5" presStyleLbl="fgAccFollowNode1" presStyleIdx="3" presStyleCnt="4">
        <dgm:presLayoutVars>
          <dgm:bulletEnabled val="1"/>
        </dgm:presLayoutVars>
      </dgm:prSet>
      <dgm:spPr/>
      <dgm:t>
        <a:bodyPr/>
        <a:lstStyle/>
        <a:p>
          <a:endParaRPr lang="es-EC"/>
        </a:p>
      </dgm:t>
    </dgm:pt>
    <dgm:pt modelId="{D3DD0AF8-4806-4D9A-A889-C3BBC31D8094}" type="pres">
      <dgm:prSet presAssocID="{BADEF9F0-6CC3-4BB1-B0DA-1BD6125D0060}" presName="FiveNodes_1_text" presStyleLbl="node1" presStyleIdx="4" presStyleCnt="5">
        <dgm:presLayoutVars>
          <dgm:bulletEnabled val="1"/>
        </dgm:presLayoutVars>
      </dgm:prSet>
      <dgm:spPr/>
      <dgm:t>
        <a:bodyPr/>
        <a:lstStyle/>
        <a:p>
          <a:endParaRPr lang="es-EC"/>
        </a:p>
      </dgm:t>
    </dgm:pt>
    <dgm:pt modelId="{F920C353-2AAB-40D8-A812-CDB76579BB27}" type="pres">
      <dgm:prSet presAssocID="{BADEF9F0-6CC3-4BB1-B0DA-1BD6125D0060}" presName="FiveNodes_2_text" presStyleLbl="node1" presStyleIdx="4" presStyleCnt="5">
        <dgm:presLayoutVars>
          <dgm:bulletEnabled val="1"/>
        </dgm:presLayoutVars>
      </dgm:prSet>
      <dgm:spPr/>
      <dgm:t>
        <a:bodyPr/>
        <a:lstStyle/>
        <a:p>
          <a:endParaRPr lang="es-EC"/>
        </a:p>
      </dgm:t>
    </dgm:pt>
    <dgm:pt modelId="{3A7C35C0-4074-4D5D-B355-578534074175}" type="pres">
      <dgm:prSet presAssocID="{BADEF9F0-6CC3-4BB1-B0DA-1BD6125D0060}" presName="FiveNodes_3_text" presStyleLbl="node1" presStyleIdx="4" presStyleCnt="5">
        <dgm:presLayoutVars>
          <dgm:bulletEnabled val="1"/>
        </dgm:presLayoutVars>
      </dgm:prSet>
      <dgm:spPr/>
      <dgm:t>
        <a:bodyPr/>
        <a:lstStyle/>
        <a:p>
          <a:endParaRPr lang="es-EC"/>
        </a:p>
      </dgm:t>
    </dgm:pt>
    <dgm:pt modelId="{A373DFBB-7567-44D3-855B-A5067BBA4D98}" type="pres">
      <dgm:prSet presAssocID="{BADEF9F0-6CC3-4BB1-B0DA-1BD6125D0060}" presName="FiveNodes_4_text" presStyleLbl="node1" presStyleIdx="4" presStyleCnt="5">
        <dgm:presLayoutVars>
          <dgm:bulletEnabled val="1"/>
        </dgm:presLayoutVars>
      </dgm:prSet>
      <dgm:spPr/>
      <dgm:t>
        <a:bodyPr/>
        <a:lstStyle/>
        <a:p>
          <a:endParaRPr lang="es-EC"/>
        </a:p>
      </dgm:t>
    </dgm:pt>
    <dgm:pt modelId="{FB899510-9845-4AB1-88B5-03A344553A1A}" type="pres">
      <dgm:prSet presAssocID="{BADEF9F0-6CC3-4BB1-B0DA-1BD6125D0060}" presName="FiveNodes_5_text" presStyleLbl="node1" presStyleIdx="4" presStyleCnt="5">
        <dgm:presLayoutVars>
          <dgm:bulletEnabled val="1"/>
        </dgm:presLayoutVars>
      </dgm:prSet>
      <dgm:spPr/>
      <dgm:t>
        <a:bodyPr/>
        <a:lstStyle/>
        <a:p>
          <a:endParaRPr lang="es-EC"/>
        </a:p>
      </dgm:t>
    </dgm:pt>
  </dgm:ptLst>
  <dgm:cxnLst>
    <dgm:cxn modelId="{4947CC6B-ECB0-4DAF-9C74-6412981A7D8E}" type="presOf" srcId="{9A4EC7B0-34D2-4015-A4DF-B985B412F12B}" destId="{3A7C35C0-4074-4D5D-B355-578534074175}" srcOrd="1" destOrd="0" presId="urn:microsoft.com/office/officeart/2005/8/layout/vProcess5"/>
    <dgm:cxn modelId="{9E3D8B0A-401D-4FA1-A1C9-5B3F83997838}" type="presOf" srcId="{BFF6A01B-7131-4C35-A30E-46EFC193FD3B}" destId="{A373DFBB-7567-44D3-855B-A5067BBA4D98}" srcOrd="1" destOrd="0" presId="urn:microsoft.com/office/officeart/2005/8/layout/vProcess5"/>
    <dgm:cxn modelId="{5DAFC813-2159-447F-A507-84AB14FC1A78}" type="presOf" srcId="{BFF6A01B-7131-4C35-A30E-46EFC193FD3B}" destId="{A3281712-20D6-42BB-ABA7-F5AF6F98AB48}" srcOrd="0" destOrd="0" presId="urn:microsoft.com/office/officeart/2005/8/layout/vProcess5"/>
    <dgm:cxn modelId="{BAFAD20D-34DF-4031-8D91-EA98C381C44F}" srcId="{BADEF9F0-6CC3-4BB1-B0DA-1BD6125D0060}" destId="{9A4EC7B0-34D2-4015-A4DF-B985B412F12B}" srcOrd="2" destOrd="0" parTransId="{1AFA6252-F30A-4480-B33B-453194F6A68D}" sibTransId="{30ECB6A0-5BEB-4D75-BD5A-E90CFF1C1FB3}"/>
    <dgm:cxn modelId="{7C132259-D04D-472A-AA23-637DF4DDA4D5}" type="presOf" srcId="{74126729-37C8-4557-9C9D-7F97F0F8A9A9}" destId="{F920C353-2AAB-40D8-A812-CDB76579BB27}" srcOrd="1" destOrd="0" presId="urn:microsoft.com/office/officeart/2005/8/layout/vProcess5"/>
    <dgm:cxn modelId="{B21293C2-FDDD-43BD-866F-A7AB645E3BBE}" type="presOf" srcId="{2E8A8F14-A190-40C2-B52B-A9C6CF17FE60}" destId="{C149556D-6973-4C5D-ADFF-726A24E119B4}" srcOrd="0" destOrd="0" presId="urn:microsoft.com/office/officeart/2005/8/layout/vProcess5"/>
    <dgm:cxn modelId="{56FC23C0-B336-430C-8F23-A6F68B79939F}" srcId="{BADEF9F0-6CC3-4BB1-B0DA-1BD6125D0060}" destId="{74126729-37C8-4557-9C9D-7F97F0F8A9A9}" srcOrd="1" destOrd="0" parTransId="{808BF06B-FDF9-49CC-9D81-D5DB6F227099}" sibTransId="{A959E439-05E8-445A-AC0D-8A338B6EE803}"/>
    <dgm:cxn modelId="{F94E66B1-8BD8-4B5E-9735-FA94EEBCD063}" type="presOf" srcId="{9A4EC7B0-34D2-4015-A4DF-B985B412F12B}" destId="{BDF5B29B-ED9D-4A14-8092-E9CA2CFE59BE}" srcOrd="0" destOrd="0" presId="urn:microsoft.com/office/officeart/2005/8/layout/vProcess5"/>
    <dgm:cxn modelId="{5CC3C3E8-8889-4765-AF73-798657C6A1D6}" type="presOf" srcId="{A771E410-C21B-4193-A0FA-EDFA32BB08AD}" destId="{17461A30-066F-41A1-8AFA-D2515B5889EF}" srcOrd="0" destOrd="0" presId="urn:microsoft.com/office/officeart/2005/8/layout/vProcess5"/>
    <dgm:cxn modelId="{F9C00402-F3D1-48DB-99E5-5CF7CD8B3A19}" type="presOf" srcId="{CEDF6F99-A93B-4E7F-9F75-9BFE95B9FFD4}" destId="{2085286B-E963-4E4A-A0D1-E6B143169B8E}" srcOrd="0" destOrd="0" presId="urn:microsoft.com/office/officeart/2005/8/layout/vProcess5"/>
    <dgm:cxn modelId="{909DCA81-B15C-49E6-9872-EB7CFDAC2248}" srcId="{BADEF9F0-6CC3-4BB1-B0DA-1BD6125D0060}" destId="{BFF6A01B-7131-4C35-A30E-46EFC193FD3B}" srcOrd="3" destOrd="0" parTransId="{A85E33B2-CC06-400A-921C-F2A606485052}" sibTransId="{CEDF6F99-A93B-4E7F-9F75-9BFE95B9FFD4}"/>
    <dgm:cxn modelId="{18C4D2C4-35B0-4D9F-9395-00D16A918465}" type="presOf" srcId="{BADEF9F0-6CC3-4BB1-B0DA-1BD6125D0060}" destId="{D6DB4D41-EB0D-4CD3-90FE-725820D6F74B}" srcOrd="0" destOrd="0" presId="urn:microsoft.com/office/officeart/2005/8/layout/vProcess5"/>
    <dgm:cxn modelId="{A40FCFE5-8057-4FAA-8067-CE4519E71FB1}" srcId="{BADEF9F0-6CC3-4BB1-B0DA-1BD6125D0060}" destId="{2E8A8F14-A190-40C2-B52B-A9C6CF17FE60}" srcOrd="0" destOrd="0" parTransId="{E95BA28F-8EE5-4820-86B9-02BF979B304E}" sibTransId="{65E92C94-1F10-4D93-8F99-DBBF49EA9449}"/>
    <dgm:cxn modelId="{B7487238-4302-4A24-9BD6-FE97BB1BD0F4}" type="presOf" srcId="{2E8A8F14-A190-40C2-B52B-A9C6CF17FE60}" destId="{D3DD0AF8-4806-4D9A-A889-C3BBC31D8094}" srcOrd="1" destOrd="0" presId="urn:microsoft.com/office/officeart/2005/8/layout/vProcess5"/>
    <dgm:cxn modelId="{034659D1-8909-4C47-AFF5-1A5D7A94756E}" type="presOf" srcId="{A959E439-05E8-445A-AC0D-8A338B6EE803}" destId="{C0171DC2-A652-4C74-8430-11E226AEF2EB}" srcOrd="0" destOrd="0" presId="urn:microsoft.com/office/officeart/2005/8/layout/vProcess5"/>
    <dgm:cxn modelId="{0337B69A-93F4-443F-A806-633B5E5CC059}" srcId="{BADEF9F0-6CC3-4BB1-B0DA-1BD6125D0060}" destId="{A771E410-C21B-4193-A0FA-EDFA32BB08AD}" srcOrd="4" destOrd="0" parTransId="{225F3EB4-9554-4FB2-A095-DF9D205CE14E}" sibTransId="{95808783-CC92-40A4-8142-A21B1CF7FCAE}"/>
    <dgm:cxn modelId="{F7CBFC6E-74B8-4851-8B4C-9FA16B43784C}" type="presOf" srcId="{30ECB6A0-5BEB-4D75-BD5A-E90CFF1C1FB3}" destId="{302BABCA-C70E-44B0-86F5-8EE85DF40D59}" srcOrd="0" destOrd="0" presId="urn:microsoft.com/office/officeart/2005/8/layout/vProcess5"/>
    <dgm:cxn modelId="{84EFF1E6-04E4-4702-9719-920D338AB0C2}" type="presOf" srcId="{65E92C94-1F10-4D93-8F99-DBBF49EA9449}" destId="{0DC673B9-F7C7-4A54-841F-A6C78A0083D6}" srcOrd="0" destOrd="0" presId="urn:microsoft.com/office/officeart/2005/8/layout/vProcess5"/>
    <dgm:cxn modelId="{D937B6C6-5DA1-4DAD-86DF-9709B2DECBB0}" type="presOf" srcId="{74126729-37C8-4557-9C9D-7F97F0F8A9A9}" destId="{54E48ABF-4383-4359-AE13-A6D44E9FC531}" srcOrd="0" destOrd="0" presId="urn:microsoft.com/office/officeart/2005/8/layout/vProcess5"/>
    <dgm:cxn modelId="{7F7674D6-7397-4C51-9BC0-09498FC474E0}" type="presOf" srcId="{A771E410-C21B-4193-A0FA-EDFA32BB08AD}" destId="{FB899510-9845-4AB1-88B5-03A344553A1A}" srcOrd="1" destOrd="0" presId="urn:microsoft.com/office/officeart/2005/8/layout/vProcess5"/>
    <dgm:cxn modelId="{ABF80F9E-BFEA-4B2E-9CD8-49EFFFFCC0C1}" type="presParOf" srcId="{D6DB4D41-EB0D-4CD3-90FE-725820D6F74B}" destId="{54963E47-3C13-498D-9523-66D1AB7A2F53}" srcOrd="0" destOrd="0" presId="urn:microsoft.com/office/officeart/2005/8/layout/vProcess5"/>
    <dgm:cxn modelId="{98101D9D-C27B-40F0-B352-1E526C3AF007}" type="presParOf" srcId="{D6DB4D41-EB0D-4CD3-90FE-725820D6F74B}" destId="{C149556D-6973-4C5D-ADFF-726A24E119B4}" srcOrd="1" destOrd="0" presId="urn:microsoft.com/office/officeart/2005/8/layout/vProcess5"/>
    <dgm:cxn modelId="{AABE5058-6B40-40AC-B1EF-F4DAD9CA8E3C}" type="presParOf" srcId="{D6DB4D41-EB0D-4CD3-90FE-725820D6F74B}" destId="{54E48ABF-4383-4359-AE13-A6D44E9FC531}" srcOrd="2" destOrd="0" presId="urn:microsoft.com/office/officeart/2005/8/layout/vProcess5"/>
    <dgm:cxn modelId="{1121D4A3-41B7-40C1-92A2-4BAF95F529E7}" type="presParOf" srcId="{D6DB4D41-EB0D-4CD3-90FE-725820D6F74B}" destId="{BDF5B29B-ED9D-4A14-8092-E9CA2CFE59BE}" srcOrd="3" destOrd="0" presId="urn:microsoft.com/office/officeart/2005/8/layout/vProcess5"/>
    <dgm:cxn modelId="{94D5A760-13AF-41C2-8E7F-CDAAF860268C}" type="presParOf" srcId="{D6DB4D41-EB0D-4CD3-90FE-725820D6F74B}" destId="{A3281712-20D6-42BB-ABA7-F5AF6F98AB48}" srcOrd="4" destOrd="0" presId="urn:microsoft.com/office/officeart/2005/8/layout/vProcess5"/>
    <dgm:cxn modelId="{BC06AE8D-6CB0-4011-BA74-95D3DDAC3F24}" type="presParOf" srcId="{D6DB4D41-EB0D-4CD3-90FE-725820D6F74B}" destId="{17461A30-066F-41A1-8AFA-D2515B5889EF}" srcOrd="5" destOrd="0" presId="urn:microsoft.com/office/officeart/2005/8/layout/vProcess5"/>
    <dgm:cxn modelId="{6C9CFEDE-F371-422E-B700-0A87253A6557}" type="presParOf" srcId="{D6DB4D41-EB0D-4CD3-90FE-725820D6F74B}" destId="{0DC673B9-F7C7-4A54-841F-A6C78A0083D6}" srcOrd="6" destOrd="0" presId="urn:microsoft.com/office/officeart/2005/8/layout/vProcess5"/>
    <dgm:cxn modelId="{15396B2A-C8AC-4EF9-B66F-755D6405F692}" type="presParOf" srcId="{D6DB4D41-EB0D-4CD3-90FE-725820D6F74B}" destId="{C0171DC2-A652-4C74-8430-11E226AEF2EB}" srcOrd="7" destOrd="0" presId="urn:microsoft.com/office/officeart/2005/8/layout/vProcess5"/>
    <dgm:cxn modelId="{3B49DC74-28D0-42E8-92F9-4B6A3F51D92C}" type="presParOf" srcId="{D6DB4D41-EB0D-4CD3-90FE-725820D6F74B}" destId="{302BABCA-C70E-44B0-86F5-8EE85DF40D59}" srcOrd="8" destOrd="0" presId="urn:microsoft.com/office/officeart/2005/8/layout/vProcess5"/>
    <dgm:cxn modelId="{0A756795-B53F-40C8-8286-8BC1897131B6}" type="presParOf" srcId="{D6DB4D41-EB0D-4CD3-90FE-725820D6F74B}" destId="{2085286B-E963-4E4A-A0D1-E6B143169B8E}" srcOrd="9" destOrd="0" presId="urn:microsoft.com/office/officeart/2005/8/layout/vProcess5"/>
    <dgm:cxn modelId="{D9EB9831-7169-4C07-9B54-27C1CFDA5361}" type="presParOf" srcId="{D6DB4D41-EB0D-4CD3-90FE-725820D6F74B}" destId="{D3DD0AF8-4806-4D9A-A889-C3BBC31D8094}" srcOrd="10" destOrd="0" presId="urn:microsoft.com/office/officeart/2005/8/layout/vProcess5"/>
    <dgm:cxn modelId="{D5021837-DE94-4BC0-A932-6E8017387119}" type="presParOf" srcId="{D6DB4D41-EB0D-4CD3-90FE-725820D6F74B}" destId="{F920C353-2AAB-40D8-A812-CDB76579BB27}" srcOrd="11" destOrd="0" presId="urn:microsoft.com/office/officeart/2005/8/layout/vProcess5"/>
    <dgm:cxn modelId="{EC49C5E9-9DD1-452B-B5B6-94D79836180D}" type="presParOf" srcId="{D6DB4D41-EB0D-4CD3-90FE-725820D6F74B}" destId="{3A7C35C0-4074-4D5D-B355-578534074175}" srcOrd="12" destOrd="0" presId="urn:microsoft.com/office/officeart/2005/8/layout/vProcess5"/>
    <dgm:cxn modelId="{3AABE63C-BCA6-488F-B0D4-CB8BF6A3C09A}" type="presParOf" srcId="{D6DB4D41-EB0D-4CD3-90FE-725820D6F74B}" destId="{A373DFBB-7567-44D3-855B-A5067BBA4D98}" srcOrd="13" destOrd="0" presId="urn:microsoft.com/office/officeart/2005/8/layout/vProcess5"/>
    <dgm:cxn modelId="{08967DB9-B381-441D-ADD6-2124D01FA65A}" type="presParOf" srcId="{D6DB4D41-EB0D-4CD3-90FE-725820D6F74B}" destId="{FB899510-9845-4AB1-88B5-03A344553A1A}"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2870799-81AB-4FB5-858B-00AAB631791F}"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s-EC"/>
        </a:p>
      </dgm:t>
    </dgm:pt>
    <dgm:pt modelId="{3F94F2C7-F006-438C-988E-DA4E2ED8AB67}">
      <dgm:prSet phldrT="[Texto]"/>
      <dgm:spPr/>
      <dgm:t>
        <a:bodyPr/>
        <a:lstStyle/>
        <a:p>
          <a:r>
            <a:rPr lang="es-EC" dirty="0" smtClean="0"/>
            <a:t>1</a:t>
          </a:r>
          <a:endParaRPr lang="es-EC" dirty="0"/>
        </a:p>
      </dgm:t>
    </dgm:pt>
    <dgm:pt modelId="{EDA07891-FBF4-40B5-B299-7DD4F743AE84}" type="parTrans" cxnId="{94CA3904-A86D-4620-A344-1413F9B7B37B}">
      <dgm:prSet/>
      <dgm:spPr/>
      <dgm:t>
        <a:bodyPr/>
        <a:lstStyle/>
        <a:p>
          <a:endParaRPr lang="es-EC"/>
        </a:p>
      </dgm:t>
    </dgm:pt>
    <dgm:pt modelId="{FD098027-15DD-4FDF-80F5-D142A14D6BE7}" type="sibTrans" cxnId="{94CA3904-A86D-4620-A344-1413F9B7B37B}">
      <dgm:prSet/>
      <dgm:spPr/>
      <dgm:t>
        <a:bodyPr/>
        <a:lstStyle/>
        <a:p>
          <a:endParaRPr lang="es-EC"/>
        </a:p>
      </dgm:t>
    </dgm:pt>
    <dgm:pt modelId="{50A39B5A-B4A3-4AC6-BEEA-5ED508F8A99E}">
      <dgm:prSet phldrT="[Texto]"/>
      <dgm:spPr/>
      <dgm:t>
        <a:bodyPr/>
        <a:lstStyle/>
        <a:p>
          <a:r>
            <a:rPr lang="es-EC" dirty="0" smtClean="0"/>
            <a:t>Códigos de bloque lineal </a:t>
          </a:r>
          <a:endParaRPr lang="es-EC" dirty="0"/>
        </a:p>
      </dgm:t>
    </dgm:pt>
    <dgm:pt modelId="{F2AF4918-6F85-464B-A59A-8B978A27A64A}" type="parTrans" cxnId="{9290617F-8DB5-4446-8C76-2C31B41D6CEE}">
      <dgm:prSet/>
      <dgm:spPr/>
      <dgm:t>
        <a:bodyPr/>
        <a:lstStyle/>
        <a:p>
          <a:endParaRPr lang="es-EC"/>
        </a:p>
      </dgm:t>
    </dgm:pt>
    <dgm:pt modelId="{EFB79EB9-1C15-4EC2-85EE-F392F540663B}" type="sibTrans" cxnId="{9290617F-8DB5-4446-8C76-2C31B41D6CEE}">
      <dgm:prSet/>
      <dgm:spPr/>
      <dgm:t>
        <a:bodyPr/>
        <a:lstStyle/>
        <a:p>
          <a:endParaRPr lang="es-EC"/>
        </a:p>
      </dgm:t>
    </dgm:pt>
    <dgm:pt modelId="{D0B8176B-2BF0-4E54-8D99-089F50BE686A}">
      <dgm:prSet phldrT="[Texto]"/>
      <dgm:spPr/>
      <dgm:t>
        <a:bodyPr/>
        <a:lstStyle/>
        <a:p>
          <a:r>
            <a:rPr lang="es-EC" dirty="0" smtClean="0"/>
            <a:t>Inventados por R. </a:t>
          </a:r>
          <a:r>
            <a:rPr lang="es-EC" dirty="0" err="1" smtClean="0"/>
            <a:t>Gallager</a:t>
          </a:r>
          <a:r>
            <a:rPr lang="es-EC" dirty="0" smtClean="0"/>
            <a:t> en 1960.</a:t>
          </a:r>
          <a:endParaRPr lang="es-EC" dirty="0"/>
        </a:p>
      </dgm:t>
    </dgm:pt>
    <dgm:pt modelId="{C804E5A5-C09D-4803-B6A2-6FA67D84A181}" type="parTrans" cxnId="{A1702707-C865-4018-A974-7BAF82A53C8C}">
      <dgm:prSet/>
      <dgm:spPr/>
      <dgm:t>
        <a:bodyPr/>
        <a:lstStyle/>
        <a:p>
          <a:endParaRPr lang="es-EC"/>
        </a:p>
      </dgm:t>
    </dgm:pt>
    <dgm:pt modelId="{A797C10C-1A93-4417-A5B3-0C998D4D1ED7}" type="sibTrans" cxnId="{A1702707-C865-4018-A974-7BAF82A53C8C}">
      <dgm:prSet/>
      <dgm:spPr/>
      <dgm:t>
        <a:bodyPr/>
        <a:lstStyle/>
        <a:p>
          <a:endParaRPr lang="es-EC"/>
        </a:p>
      </dgm:t>
    </dgm:pt>
    <dgm:pt modelId="{550F2303-CE9A-45FE-9B6C-3943695B4D24}">
      <dgm:prSet phldrT="[Texto]"/>
      <dgm:spPr/>
      <dgm:t>
        <a:bodyPr/>
        <a:lstStyle/>
        <a:p>
          <a:r>
            <a:rPr lang="es-EC" dirty="0" smtClean="0"/>
            <a:t>2</a:t>
          </a:r>
          <a:endParaRPr lang="es-EC" dirty="0"/>
        </a:p>
      </dgm:t>
    </dgm:pt>
    <dgm:pt modelId="{2EC2F683-48CE-4665-B6EC-836B33D01175}" type="parTrans" cxnId="{D898097E-195F-4BBD-8EC0-883E667F7BDF}">
      <dgm:prSet/>
      <dgm:spPr/>
      <dgm:t>
        <a:bodyPr/>
        <a:lstStyle/>
        <a:p>
          <a:endParaRPr lang="es-EC"/>
        </a:p>
      </dgm:t>
    </dgm:pt>
    <dgm:pt modelId="{191318D6-3F31-4895-B402-EC0E3BDD189B}" type="sibTrans" cxnId="{D898097E-195F-4BBD-8EC0-883E667F7BDF}">
      <dgm:prSet/>
      <dgm:spPr/>
      <dgm:t>
        <a:bodyPr/>
        <a:lstStyle/>
        <a:p>
          <a:endParaRPr lang="es-EC"/>
        </a:p>
      </dgm:t>
    </dgm:pt>
    <dgm:pt modelId="{E4DA8C3C-52D5-4695-AE0E-D9D50993E789}">
      <dgm:prSet phldrT="[Texto]"/>
      <dgm:spPr/>
      <dgm:t>
        <a:bodyPr/>
        <a:lstStyle/>
        <a:p>
          <a:r>
            <a:rPr lang="es-EC" dirty="0" smtClean="0"/>
            <a:t>Se caracteriza por tener una matriz de chequeo de paridad H dispersa.</a:t>
          </a:r>
          <a:endParaRPr lang="es-EC" dirty="0"/>
        </a:p>
      </dgm:t>
    </dgm:pt>
    <dgm:pt modelId="{8FAD752A-0F6B-4A18-A07A-42C04D8C4DC0}" type="parTrans" cxnId="{FDC47159-C909-48BA-9098-71D215DC2429}">
      <dgm:prSet/>
      <dgm:spPr/>
      <dgm:t>
        <a:bodyPr/>
        <a:lstStyle/>
        <a:p>
          <a:endParaRPr lang="es-EC"/>
        </a:p>
      </dgm:t>
    </dgm:pt>
    <dgm:pt modelId="{7D0F34F3-6425-47B7-8408-FBFAC5EFB54C}" type="sibTrans" cxnId="{FDC47159-C909-48BA-9098-71D215DC2429}">
      <dgm:prSet/>
      <dgm:spPr/>
      <dgm:t>
        <a:bodyPr/>
        <a:lstStyle/>
        <a:p>
          <a:endParaRPr lang="es-EC"/>
        </a:p>
      </dgm:t>
    </dgm:pt>
    <dgm:pt modelId="{3DCF8F0D-2B6E-4287-AF57-7C84299D6B7F}">
      <dgm:prSet phldrT="[Texto]"/>
      <dgm:spPr/>
      <dgm:t>
        <a:bodyPr/>
        <a:lstStyle/>
        <a:p>
          <a:r>
            <a:rPr lang="es-EC" dirty="0" smtClean="0"/>
            <a:t> Cada fila de H especifica una ecuación de chequeo de paridad.</a:t>
          </a:r>
          <a:endParaRPr lang="es-EC" dirty="0"/>
        </a:p>
      </dgm:t>
    </dgm:pt>
    <dgm:pt modelId="{D7755AB2-C10F-480C-B472-2F87968D2E16}" type="parTrans" cxnId="{90052856-2FEC-4F77-9276-5CB40CF29912}">
      <dgm:prSet/>
      <dgm:spPr/>
      <dgm:t>
        <a:bodyPr/>
        <a:lstStyle/>
        <a:p>
          <a:endParaRPr lang="es-EC"/>
        </a:p>
      </dgm:t>
    </dgm:pt>
    <dgm:pt modelId="{A46FDF24-A9DE-4E46-8A7B-7512D45B8268}" type="sibTrans" cxnId="{90052856-2FEC-4F77-9276-5CB40CF29912}">
      <dgm:prSet/>
      <dgm:spPr/>
      <dgm:t>
        <a:bodyPr/>
        <a:lstStyle/>
        <a:p>
          <a:endParaRPr lang="es-EC"/>
        </a:p>
      </dgm:t>
    </dgm:pt>
    <dgm:pt modelId="{F5A4B3B2-FF6D-47AA-B240-C9CB923FA6F4}">
      <dgm:prSet phldrT="[Texto]"/>
      <dgm:spPr/>
      <dgm:t>
        <a:bodyPr/>
        <a:lstStyle/>
        <a:p>
          <a:r>
            <a:rPr lang="es-EC" dirty="0" smtClean="0"/>
            <a:t>3</a:t>
          </a:r>
          <a:endParaRPr lang="es-EC" dirty="0"/>
        </a:p>
      </dgm:t>
    </dgm:pt>
    <dgm:pt modelId="{D6A860A1-0C20-4682-A8CC-3CF17CF9A2A2}" type="parTrans" cxnId="{B90D0CD2-A89B-419C-B3FD-594A67293FA5}">
      <dgm:prSet/>
      <dgm:spPr/>
      <dgm:t>
        <a:bodyPr/>
        <a:lstStyle/>
        <a:p>
          <a:endParaRPr lang="es-EC"/>
        </a:p>
      </dgm:t>
    </dgm:pt>
    <dgm:pt modelId="{061DB7DF-088F-4A14-8FD9-53F3DB785F00}" type="sibTrans" cxnId="{B90D0CD2-A89B-419C-B3FD-594A67293FA5}">
      <dgm:prSet/>
      <dgm:spPr/>
      <dgm:t>
        <a:bodyPr/>
        <a:lstStyle/>
        <a:p>
          <a:endParaRPr lang="es-EC"/>
        </a:p>
      </dgm:t>
    </dgm:pt>
    <dgm:pt modelId="{5F098E61-D6E1-4583-85A4-4DD1AB7C0AB7}">
      <dgm:prSet phldrT="[Texto]"/>
      <dgm:spPr/>
      <dgm:t>
        <a:bodyPr/>
        <a:lstStyle/>
        <a:p>
          <a:r>
            <a:rPr lang="es-EC" dirty="0" smtClean="0"/>
            <a:t>Los códigos LDPC son decodificados en forma iterativa como los turbo códigos.</a:t>
          </a:r>
          <a:endParaRPr lang="es-EC" dirty="0"/>
        </a:p>
      </dgm:t>
    </dgm:pt>
    <dgm:pt modelId="{9D82BE26-F4EB-432D-9A48-3B51CB516D73}" type="parTrans" cxnId="{D334DAC3-B4A6-48B6-A7A9-02FF0C10A29F}">
      <dgm:prSet/>
      <dgm:spPr/>
      <dgm:t>
        <a:bodyPr/>
        <a:lstStyle/>
        <a:p>
          <a:endParaRPr lang="es-EC"/>
        </a:p>
      </dgm:t>
    </dgm:pt>
    <dgm:pt modelId="{1F6BCFB0-3F65-4810-98F4-D723F451E567}" type="sibTrans" cxnId="{D334DAC3-B4A6-48B6-A7A9-02FF0C10A29F}">
      <dgm:prSet/>
      <dgm:spPr/>
      <dgm:t>
        <a:bodyPr/>
        <a:lstStyle/>
        <a:p>
          <a:endParaRPr lang="es-EC"/>
        </a:p>
      </dgm:t>
    </dgm:pt>
    <dgm:pt modelId="{94E1E8C2-EB08-4EBB-84FC-3CDF2BF6C760}">
      <dgm:prSet phldrT="[Texto]"/>
      <dgm:spPr/>
      <dgm:t>
        <a:bodyPr/>
        <a:lstStyle/>
        <a:p>
          <a:r>
            <a:rPr lang="es-EC" dirty="0" smtClean="0"/>
            <a:t>En la decodificación LDPC toman lugar los grafos </a:t>
          </a:r>
          <a:r>
            <a:rPr lang="es-EC" dirty="0" err="1" smtClean="0"/>
            <a:t>Tanner</a:t>
          </a:r>
          <a:r>
            <a:rPr lang="es-EC" dirty="0" smtClean="0"/>
            <a:t>.</a:t>
          </a:r>
          <a:endParaRPr lang="es-EC" dirty="0"/>
        </a:p>
      </dgm:t>
    </dgm:pt>
    <dgm:pt modelId="{8B8DAD6D-8728-49E5-ACB1-06B38E019AB2}" type="parTrans" cxnId="{F94207D7-F3DF-415A-8888-6BD005B694B3}">
      <dgm:prSet/>
      <dgm:spPr/>
      <dgm:t>
        <a:bodyPr/>
        <a:lstStyle/>
        <a:p>
          <a:endParaRPr lang="es-EC"/>
        </a:p>
      </dgm:t>
    </dgm:pt>
    <dgm:pt modelId="{012FBD8E-B6DF-4E53-BB3E-BACBA8FE364D}" type="sibTrans" cxnId="{F94207D7-F3DF-415A-8888-6BD005B694B3}">
      <dgm:prSet/>
      <dgm:spPr/>
      <dgm:t>
        <a:bodyPr/>
        <a:lstStyle/>
        <a:p>
          <a:endParaRPr lang="es-EC"/>
        </a:p>
      </dgm:t>
    </dgm:pt>
    <dgm:pt modelId="{B7167BF5-B68B-482B-8961-4D54306A86BF}">
      <dgm:prSet phldrT="[Texto]"/>
      <dgm:spPr/>
      <dgm:t>
        <a:bodyPr/>
        <a:lstStyle/>
        <a:p>
          <a:r>
            <a:rPr lang="es-EC" dirty="0" smtClean="0"/>
            <a:t>Redescubiertos por </a:t>
          </a:r>
          <a:r>
            <a:rPr lang="es-EC" dirty="0" err="1" smtClean="0"/>
            <a:t>Mackay</a:t>
          </a:r>
          <a:r>
            <a:rPr lang="es-EC" dirty="0" smtClean="0"/>
            <a:t> en 1996 </a:t>
          </a:r>
          <a:endParaRPr lang="es-EC" dirty="0"/>
        </a:p>
      </dgm:t>
    </dgm:pt>
    <dgm:pt modelId="{11DAF710-127E-44E3-BFDC-062E83498A64}" type="parTrans" cxnId="{AD115195-646D-49C9-8E9D-500D38D14D9C}">
      <dgm:prSet/>
      <dgm:spPr/>
      <dgm:t>
        <a:bodyPr/>
        <a:lstStyle/>
        <a:p>
          <a:endParaRPr lang="es-EC"/>
        </a:p>
      </dgm:t>
    </dgm:pt>
    <dgm:pt modelId="{E9BAF918-99EA-4493-A087-AC3A8F8A11B0}" type="sibTrans" cxnId="{AD115195-646D-49C9-8E9D-500D38D14D9C}">
      <dgm:prSet/>
      <dgm:spPr/>
      <dgm:t>
        <a:bodyPr/>
        <a:lstStyle/>
        <a:p>
          <a:endParaRPr lang="es-EC"/>
        </a:p>
      </dgm:t>
    </dgm:pt>
    <dgm:pt modelId="{9EF7FD17-ADD5-49F6-97D1-402A9E963E1D}">
      <dgm:prSet phldrT="[Texto]"/>
      <dgm:spPr/>
      <dgm:t>
        <a:bodyPr/>
        <a:lstStyle/>
        <a:p>
          <a:r>
            <a:rPr lang="es-EC" dirty="0" smtClean="0"/>
            <a:t>Una palabra código es válida si cumple con la condición</a:t>
          </a:r>
          <a:endParaRPr lang="es-EC" dirty="0"/>
        </a:p>
      </dgm:t>
    </dgm:pt>
    <dgm:pt modelId="{84BC6618-6FFF-490F-9281-4F58230899EA}" type="parTrans" cxnId="{4175BD75-7F02-4C43-B2F2-69CC80A595CA}">
      <dgm:prSet/>
      <dgm:spPr/>
      <dgm:t>
        <a:bodyPr/>
        <a:lstStyle/>
        <a:p>
          <a:endParaRPr lang="es-EC"/>
        </a:p>
      </dgm:t>
    </dgm:pt>
    <dgm:pt modelId="{BCD3E37E-6DAB-451F-9BD8-45E35B167CF4}" type="sibTrans" cxnId="{4175BD75-7F02-4C43-B2F2-69CC80A595CA}">
      <dgm:prSet/>
      <dgm:spPr/>
      <dgm:t>
        <a:bodyPr/>
        <a:lstStyle/>
        <a:p>
          <a:endParaRPr lang="es-EC"/>
        </a:p>
      </dgm:t>
    </dgm:pt>
    <dgm:pt modelId="{531618F8-8973-4979-B10E-4FD3CABDB03F}" type="pres">
      <dgm:prSet presAssocID="{E2870799-81AB-4FB5-858B-00AAB631791F}" presName="linearFlow" presStyleCnt="0">
        <dgm:presLayoutVars>
          <dgm:dir/>
          <dgm:animLvl val="lvl"/>
          <dgm:resizeHandles val="exact"/>
        </dgm:presLayoutVars>
      </dgm:prSet>
      <dgm:spPr/>
      <dgm:t>
        <a:bodyPr/>
        <a:lstStyle/>
        <a:p>
          <a:endParaRPr lang="es-EC"/>
        </a:p>
      </dgm:t>
    </dgm:pt>
    <dgm:pt modelId="{0E569260-0D2E-4ADE-AF3D-03F7B6ADC3E8}" type="pres">
      <dgm:prSet presAssocID="{3F94F2C7-F006-438C-988E-DA4E2ED8AB67}" presName="composite" presStyleCnt="0"/>
      <dgm:spPr/>
    </dgm:pt>
    <dgm:pt modelId="{06615EEC-93E3-4769-B3FA-1F0F05E17EC3}" type="pres">
      <dgm:prSet presAssocID="{3F94F2C7-F006-438C-988E-DA4E2ED8AB67}" presName="parentText" presStyleLbl="alignNode1" presStyleIdx="0" presStyleCnt="3">
        <dgm:presLayoutVars>
          <dgm:chMax val="1"/>
          <dgm:bulletEnabled val="1"/>
        </dgm:presLayoutVars>
      </dgm:prSet>
      <dgm:spPr/>
      <dgm:t>
        <a:bodyPr/>
        <a:lstStyle/>
        <a:p>
          <a:endParaRPr lang="es-EC"/>
        </a:p>
      </dgm:t>
    </dgm:pt>
    <dgm:pt modelId="{777350FC-35BF-4B38-A77B-E096D35242B7}" type="pres">
      <dgm:prSet presAssocID="{3F94F2C7-F006-438C-988E-DA4E2ED8AB67}" presName="descendantText" presStyleLbl="alignAcc1" presStyleIdx="0" presStyleCnt="3">
        <dgm:presLayoutVars>
          <dgm:bulletEnabled val="1"/>
        </dgm:presLayoutVars>
      </dgm:prSet>
      <dgm:spPr/>
      <dgm:t>
        <a:bodyPr/>
        <a:lstStyle/>
        <a:p>
          <a:endParaRPr lang="es-EC"/>
        </a:p>
      </dgm:t>
    </dgm:pt>
    <dgm:pt modelId="{A38641C9-F858-4AD6-9675-3E4B5B5E6896}" type="pres">
      <dgm:prSet presAssocID="{FD098027-15DD-4FDF-80F5-D142A14D6BE7}" presName="sp" presStyleCnt="0"/>
      <dgm:spPr/>
    </dgm:pt>
    <dgm:pt modelId="{00A5A748-1DF1-4626-9069-610B16DB582B}" type="pres">
      <dgm:prSet presAssocID="{550F2303-CE9A-45FE-9B6C-3943695B4D24}" presName="composite" presStyleCnt="0"/>
      <dgm:spPr/>
    </dgm:pt>
    <dgm:pt modelId="{487BA9AE-9122-407D-89B9-9662CABFC4FE}" type="pres">
      <dgm:prSet presAssocID="{550F2303-CE9A-45FE-9B6C-3943695B4D24}" presName="parentText" presStyleLbl="alignNode1" presStyleIdx="1" presStyleCnt="3">
        <dgm:presLayoutVars>
          <dgm:chMax val="1"/>
          <dgm:bulletEnabled val="1"/>
        </dgm:presLayoutVars>
      </dgm:prSet>
      <dgm:spPr/>
      <dgm:t>
        <a:bodyPr/>
        <a:lstStyle/>
        <a:p>
          <a:endParaRPr lang="es-EC"/>
        </a:p>
      </dgm:t>
    </dgm:pt>
    <dgm:pt modelId="{E6C4720A-65BF-4312-A564-288E59F06549}" type="pres">
      <dgm:prSet presAssocID="{550F2303-CE9A-45FE-9B6C-3943695B4D24}" presName="descendantText" presStyleLbl="alignAcc1" presStyleIdx="1" presStyleCnt="3">
        <dgm:presLayoutVars>
          <dgm:bulletEnabled val="1"/>
        </dgm:presLayoutVars>
      </dgm:prSet>
      <dgm:spPr/>
      <dgm:t>
        <a:bodyPr/>
        <a:lstStyle/>
        <a:p>
          <a:endParaRPr lang="es-EC"/>
        </a:p>
      </dgm:t>
    </dgm:pt>
    <dgm:pt modelId="{B1D35A4C-59D7-4BFA-8D52-E29A0E17B329}" type="pres">
      <dgm:prSet presAssocID="{191318D6-3F31-4895-B402-EC0E3BDD189B}" presName="sp" presStyleCnt="0"/>
      <dgm:spPr/>
    </dgm:pt>
    <dgm:pt modelId="{4978FDAA-1DA0-4416-A96F-1B4BE770E8A5}" type="pres">
      <dgm:prSet presAssocID="{F5A4B3B2-FF6D-47AA-B240-C9CB923FA6F4}" presName="composite" presStyleCnt="0"/>
      <dgm:spPr/>
    </dgm:pt>
    <dgm:pt modelId="{45E8A1B6-602E-46BD-A31E-F33471FA60DE}" type="pres">
      <dgm:prSet presAssocID="{F5A4B3B2-FF6D-47AA-B240-C9CB923FA6F4}" presName="parentText" presStyleLbl="alignNode1" presStyleIdx="2" presStyleCnt="3">
        <dgm:presLayoutVars>
          <dgm:chMax val="1"/>
          <dgm:bulletEnabled val="1"/>
        </dgm:presLayoutVars>
      </dgm:prSet>
      <dgm:spPr/>
      <dgm:t>
        <a:bodyPr/>
        <a:lstStyle/>
        <a:p>
          <a:endParaRPr lang="es-EC"/>
        </a:p>
      </dgm:t>
    </dgm:pt>
    <dgm:pt modelId="{62522442-493A-445F-B6C7-CCC6E18E6ECB}" type="pres">
      <dgm:prSet presAssocID="{F5A4B3B2-FF6D-47AA-B240-C9CB923FA6F4}" presName="descendantText" presStyleLbl="alignAcc1" presStyleIdx="2" presStyleCnt="3">
        <dgm:presLayoutVars>
          <dgm:bulletEnabled val="1"/>
        </dgm:presLayoutVars>
      </dgm:prSet>
      <dgm:spPr/>
      <dgm:t>
        <a:bodyPr/>
        <a:lstStyle/>
        <a:p>
          <a:endParaRPr lang="es-EC"/>
        </a:p>
      </dgm:t>
    </dgm:pt>
  </dgm:ptLst>
  <dgm:cxnLst>
    <dgm:cxn modelId="{4D4895C7-FF00-4A70-8289-7765D1FD258F}" type="presOf" srcId="{F5A4B3B2-FF6D-47AA-B240-C9CB923FA6F4}" destId="{45E8A1B6-602E-46BD-A31E-F33471FA60DE}" srcOrd="0" destOrd="0" presId="urn:microsoft.com/office/officeart/2005/8/layout/chevron2"/>
    <dgm:cxn modelId="{AD115195-646D-49C9-8E9D-500D38D14D9C}" srcId="{3F94F2C7-F006-438C-988E-DA4E2ED8AB67}" destId="{B7167BF5-B68B-482B-8961-4D54306A86BF}" srcOrd="2" destOrd="0" parTransId="{11DAF710-127E-44E3-BFDC-062E83498A64}" sibTransId="{E9BAF918-99EA-4493-A087-AC3A8F8A11B0}"/>
    <dgm:cxn modelId="{5BF6B921-AFFB-4918-961E-125C7F33B7AE}" type="presOf" srcId="{5F098E61-D6E1-4583-85A4-4DD1AB7C0AB7}" destId="{62522442-493A-445F-B6C7-CCC6E18E6ECB}" srcOrd="0" destOrd="0" presId="urn:microsoft.com/office/officeart/2005/8/layout/chevron2"/>
    <dgm:cxn modelId="{B90D0CD2-A89B-419C-B3FD-594A67293FA5}" srcId="{E2870799-81AB-4FB5-858B-00AAB631791F}" destId="{F5A4B3B2-FF6D-47AA-B240-C9CB923FA6F4}" srcOrd="2" destOrd="0" parTransId="{D6A860A1-0C20-4682-A8CC-3CF17CF9A2A2}" sibTransId="{061DB7DF-088F-4A14-8FD9-53F3DB785F00}"/>
    <dgm:cxn modelId="{8CF53C09-B5DE-4C6C-A640-1D545E927159}" type="presOf" srcId="{3DCF8F0D-2B6E-4287-AF57-7C84299D6B7F}" destId="{E6C4720A-65BF-4312-A564-288E59F06549}" srcOrd="0" destOrd="1" presId="urn:microsoft.com/office/officeart/2005/8/layout/chevron2"/>
    <dgm:cxn modelId="{4B23EBA4-4417-40CC-85BC-B7BA8E0DEEC7}" type="presOf" srcId="{550F2303-CE9A-45FE-9B6C-3943695B4D24}" destId="{487BA9AE-9122-407D-89B9-9662CABFC4FE}" srcOrd="0" destOrd="0" presId="urn:microsoft.com/office/officeart/2005/8/layout/chevron2"/>
    <dgm:cxn modelId="{D898097E-195F-4BBD-8EC0-883E667F7BDF}" srcId="{E2870799-81AB-4FB5-858B-00AAB631791F}" destId="{550F2303-CE9A-45FE-9B6C-3943695B4D24}" srcOrd="1" destOrd="0" parTransId="{2EC2F683-48CE-4665-B6EC-836B33D01175}" sibTransId="{191318D6-3F31-4895-B402-EC0E3BDD189B}"/>
    <dgm:cxn modelId="{F94207D7-F3DF-415A-8888-6BD005B694B3}" srcId="{F5A4B3B2-FF6D-47AA-B240-C9CB923FA6F4}" destId="{94E1E8C2-EB08-4EBB-84FC-3CDF2BF6C760}" srcOrd="1" destOrd="0" parTransId="{8B8DAD6D-8728-49E5-ACB1-06B38E019AB2}" sibTransId="{012FBD8E-B6DF-4E53-BB3E-BACBA8FE364D}"/>
    <dgm:cxn modelId="{E558080C-3300-42C5-8041-9C5DAB45F985}" type="presOf" srcId="{9EF7FD17-ADD5-49F6-97D1-402A9E963E1D}" destId="{E6C4720A-65BF-4312-A564-288E59F06549}" srcOrd="0" destOrd="2" presId="urn:microsoft.com/office/officeart/2005/8/layout/chevron2"/>
    <dgm:cxn modelId="{4BD9729A-2918-44CD-B2DF-80A0C2824ECD}" type="presOf" srcId="{94E1E8C2-EB08-4EBB-84FC-3CDF2BF6C760}" destId="{62522442-493A-445F-B6C7-CCC6E18E6ECB}" srcOrd="0" destOrd="1" presId="urn:microsoft.com/office/officeart/2005/8/layout/chevron2"/>
    <dgm:cxn modelId="{F860C7D9-8B4B-4287-9243-2FC9FA8B7204}" type="presOf" srcId="{B7167BF5-B68B-482B-8961-4D54306A86BF}" destId="{777350FC-35BF-4B38-A77B-E096D35242B7}" srcOrd="0" destOrd="2" presId="urn:microsoft.com/office/officeart/2005/8/layout/chevron2"/>
    <dgm:cxn modelId="{68C2B96C-D6B2-4D05-ABAE-D8223AF0FCBA}" type="presOf" srcId="{E2870799-81AB-4FB5-858B-00AAB631791F}" destId="{531618F8-8973-4979-B10E-4FD3CABDB03F}" srcOrd="0" destOrd="0" presId="urn:microsoft.com/office/officeart/2005/8/layout/chevron2"/>
    <dgm:cxn modelId="{9290617F-8DB5-4446-8C76-2C31B41D6CEE}" srcId="{3F94F2C7-F006-438C-988E-DA4E2ED8AB67}" destId="{50A39B5A-B4A3-4AC6-BEEA-5ED508F8A99E}" srcOrd="0" destOrd="0" parTransId="{F2AF4918-6F85-464B-A59A-8B978A27A64A}" sibTransId="{EFB79EB9-1C15-4EC2-85EE-F392F540663B}"/>
    <dgm:cxn modelId="{94CA3904-A86D-4620-A344-1413F9B7B37B}" srcId="{E2870799-81AB-4FB5-858B-00AAB631791F}" destId="{3F94F2C7-F006-438C-988E-DA4E2ED8AB67}" srcOrd="0" destOrd="0" parTransId="{EDA07891-FBF4-40B5-B299-7DD4F743AE84}" sibTransId="{FD098027-15DD-4FDF-80F5-D142A14D6BE7}"/>
    <dgm:cxn modelId="{4175BD75-7F02-4C43-B2F2-69CC80A595CA}" srcId="{550F2303-CE9A-45FE-9B6C-3943695B4D24}" destId="{9EF7FD17-ADD5-49F6-97D1-402A9E963E1D}" srcOrd="2" destOrd="0" parTransId="{84BC6618-6FFF-490F-9281-4F58230899EA}" sibTransId="{BCD3E37E-6DAB-451F-9BD8-45E35B167CF4}"/>
    <dgm:cxn modelId="{C249BA76-D6DA-49D9-89F1-81BDFE509FBE}" type="presOf" srcId="{D0B8176B-2BF0-4E54-8D99-089F50BE686A}" destId="{777350FC-35BF-4B38-A77B-E096D35242B7}" srcOrd="0" destOrd="1" presId="urn:microsoft.com/office/officeart/2005/8/layout/chevron2"/>
    <dgm:cxn modelId="{A1702707-C865-4018-A974-7BAF82A53C8C}" srcId="{3F94F2C7-F006-438C-988E-DA4E2ED8AB67}" destId="{D0B8176B-2BF0-4E54-8D99-089F50BE686A}" srcOrd="1" destOrd="0" parTransId="{C804E5A5-C09D-4803-B6A2-6FA67D84A181}" sibTransId="{A797C10C-1A93-4417-A5B3-0C998D4D1ED7}"/>
    <dgm:cxn modelId="{90052856-2FEC-4F77-9276-5CB40CF29912}" srcId="{550F2303-CE9A-45FE-9B6C-3943695B4D24}" destId="{3DCF8F0D-2B6E-4287-AF57-7C84299D6B7F}" srcOrd="1" destOrd="0" parTransId="{D7755AB2-C10F-480C-B472-2F87968D2E16}" sibTransId="{A46FDF24-A9DE-4E46-8A7B-7512D45B8268}"/>
    <dgm:cxn modelId="{512135B9-05CA-40F7-BE1A-17186BDC8D80}" type="presOf" srcId="{E4DA8C3C-52D5-4695-AE0E-D9D50993E789}" destId="{E6C4720A-65BF-4312-A564-288E59F06549}" srcOrd="0" destOrd="0" presId="urn:microsoft.com/office/officeart/2005/8/layout/chevron2"/>
    <dgm:cxn modelId="{9D0F2264-F9B9-49A6-A8E7-4AEE359C6B12}" type="presOf" srcId="{50A39B5A-B4A3-4AC6-BEEA-5ED508F8A99E}" destId="{777350FC-35BF-4B38-A77B-E096D35242B7}" srcOrd="0" destOrd="0" presId="urn:microsoft.com/office/officeart/2005/8/layout/chevron2"/>
    <dgm:cxn modelId="{FDC47159-C909-48BA-9098-71D215DC2429}" srcId="{550F2303-CE9A-45FE-9B6C-3943695B4D24}" destId="{E4DA8C3C-52D5-4695-AE0E-D9D50993E789}" srcOrd="0" destOrd="0" parTransId="{8FAD752A-0F6B-4A18-A07A-42C04D8C4DC0}" sibTransId="{7D0F34F3-6425-47B7-8408-FBFAC5EFB54C}"/>
    <dgm:cxn modelId="{D334DAC3-B4A6-48B6-A7A9-02FF0C10A29F}" srcId="{F5A4B3B2-FF6D-47AA-B240-C9CB923FA6F4}" destId="{5F098E61-D6E1-4583-85A4-4DD1AB7C0AB7}" srcOrd="0" destOrd="0" parTransId="{9D82BE26-F4EB-432D-9A48-3B51CB516D73}" sibTransId="{1F6BCFB0-3F65-4810-98F4-D723F451E567}"/>
    <dgm:cxn modelId="{93C7B25A-AF77-4E15-B99A-61DE09D50BF0}" type="presOf" srcId="{3F94F2C7-F006-438C-988E-DA4E2ED8AB67}" destId="{06615EEC-93E3-4769-B3FA-1F0F05E17EC3}" srcOrd="0" destOrd="0" presId="urn:microsoft.com/office/officeart/2005/8/layout/chevron2"/>
    <dgm:cxn modelId="{3F3B64DC-9E80-456C-80B6-01DBB9522614}" type="presParOf" srcId="{531618F8-8973-4979-B10E-4FD3CABDB03F}" destId="{0E569260-0D2E-4ADE-AF3D-03F7B6ADC3E8}" srcOrd="0" destOrd="0" presId="urn:microsoft.com/office/officeart/2005/8/layout/chevron2"/>
    <dgm:cxn modelId="{72D3D5FD-7811-40BC-B282-6A912667C520}" type="presParOf" srcId="{0E569260-0D2E-4ADE-AF3D-03F7B6ADC3E8}" destId="{06615EEC-93E3-4769-B3FA-1F0F05E17EC3}" srcOrd="0" destOrd="0" presId="urn:microsoft.com/office/officeart/2005/8/layout/chevron2"/>
    <dgm:cxn modelId="{DBED45D3-6A0F-4E8F-96D4-65189AA8DC4A}" type="presParOf" srcId="{0E569260-0D2E-4ADE-AF3D-03F7B6ADC3E8}" destId="{777350FC-35BF-4B38-A77B-E096D35242B7}" srcOrd="1" destOrd="0" presId="urn:microsoft.com/office/officeart/2005/8/layout/chevron2"/>
    <dgm:cxn modelId="{68B3405D-BA44-4D17-91B3-C926924BFCD6}" type="presParOf" srcId="{531618F8-8973-4979-B10E-4FD3CABDB03F}" destId="{A38641C9-F858-4AD6-9675-3E4B5B5E6896}" srcOrd="1" destOrd="0" presId="urn:microsoft.com/office/officeart/2005/8/layout/chevron2"/>
    <dgm:cxn modelId="{0D58CF42-E890-4654-96D9-892E11C2CFA4}" type="presParOf" srcId="{531618F8-8973-4979-B10E-4FD3CABDB03F}" destId="{00A5A748-1DF1-4626-9069-610B16DB582B}" srcOrd="2" destOrd="0" presId="urn:microsoft.com/office/officeart/2005/8/layout/chevron2"/>
    <dgm:cxn modelId="{359A003E-D76E-45FF-92F6-8AF0F7CA1265}" type="presParOf" srcId="{00A5A748-1DF1-4626-9069-610B16DB582B}" destId="{487BA9AE-9122-407D-89B9-9662CABFC4FE}" srcOrd="0" destOrd="0" presId="urn:microsoft.com/office/officeart/2005/8/layout/chevron2"/>
    <dgm:cxn modelId="{9A6D0FA6-06AA-488E-AD39-BEC113923033}" type="presParOf" srcId="{00A5A748-1DF1-4626-9069-610B16DB582B}" destId="{E6C4720A-65BF-4312-A564-288E59F06549}" srcOrd="1" destOrd="0" presId="urn:microsoft.com/office/officeart/2005/8/layout/chevron2"/>
    <dgm:cxn modelId="{6F79B9B4-CE5B-4244-8E3C-23B5BC9A3372}" type="presParOf" srcId="{531618F8-8973-4979-B10E-4FD3CABDB03F}" destId="{B1D35A4C-59D7-4BFA-8D52-E29A0E17B329}" srcOrd="3" destOrd="0" presId="urn:microsoft.com/office/officeart/2005/8/layout/chevron2"/>
    <dgm:cxn modelId="{3B8A16EE-C674-485C-9110-2C3D7D7F0BA1}" type="presParOf" srcId="{531618F8-8973-4979-B10E-4FD3CABDB03F}" destId="{4978FDAA-1DA0-4416-A96F-1B4BE770E8A5}" srcOrd="4" destOrd="0" presId="urn:microsoft.com/office/officeart/2005/8/layout/chevron2"/>
    <dgm:cxn modelId="{2A7CD18E-2DDF-46C0-A5FD-9454B9BCB04C}" type="presParOf" srcId="{4978FDAA-1DA0-4416-A96F-1B4BE770E8A5}" destId="{45E8A1B6-602E-46BD-A31E-F33471FA60DE}" srcOrd="0" destOrd="0" presId="urn:microsoft.com/office/officeart/2005/8/layout/chevron2"/>
    <dgm:cxn modelId="{50AA156A-459C-4689-88BA-1841CCD2DF00}" type="presParOf" srcId="{4978FDAA-1DA0-4416-A96F-1B4BE770E8A5}" destId="{62522442-493A-445F-B6C7-CCC6E18E6EC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31B930-5103-490E-A7D0-9C2F5AD30F8D}"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es-EC"/>
        </a:p>
      </dgm:t>
    </dgm:pt>
    <dgm:pt modelId="{9A41A3D4-16D5-44C2-98CF-6B8873B7C682}">
      <dgm:prSet phldrT="[Texto]" custT="1"/>
      <dgm:spPr/>
      <dgm:t>
        <a:bodyPr/>
        <a:lstStyle/>
        <a:p>
          <a:r>
            <a:rPr lang="es-ES" sz="900" dirty="0" smtClean="0"/>
            <a:t>En el presente proyecto se realizó la compresión de la imagen mediante la transformada discreta del coseno, esto permite disminuir el tiempo de simulación y optimizar la duración de la transmisión de datos. </a:t>
          </a:r>
          <a:endParaRPr lang="es-EC" sz="900" b="1" dirty="0"/>
        </a:p>
      </dgm:t>
    </dgm:pt>
    <dgm:pt modelId="{39AE9720-A087-4C69-9E82-09FA9158850A}" type="parTrans" cxnId="{5C98FC52-92E2-497B-A0DE-6A78A82F1A48}">
      <dgm:prSet/>
      <dgm:spPr/>
      <dgm:t>
        <a:bodyPr/>
        <a:lstStyle/>
        <a:p>
          <a:endParaRPr lang="es-EC" sz="2400" b="1"/>
        </a:p>
      </dgm:t>
    </dgm:pt>
    <dgm:pt modelId="{F95435BC-B722-4E31-ADFA-566B22DF5990}" type="sibTrans" cxnId="{5C98FC52-92E2-497B-A0DE-6A78A82F1A48}">
      <dgm:prSet/>
      <dgm:spPr/>
      <dgm:t>
        <a:bodyPr/>
        <a:lstStyle/>
        <a:p>
          <a:endParaRPr lang="es-EC" sz="2400" b="1"/>
        </a:p>
      </dgm:t>
    </dgm:pt>
    <dgm:pt modelId="{FBC2B0C4-C3BF-4A70-A296-C71BB49BD510}">
      <dgm:prSet phldrT="[Texto]" custT="1"/>
      <dgm:spPr/>
      <dgm:t>
        <a:bodyPr/>
        <a:lstStyle/>
        <a:p>
          <a:r>
            <a:rPr lang="es-ES" sz="900" dirty="0" smtClean="0"/>
            <a:t>Se aplicó matrices de cuantificación para lograr distintos grados de compresión, obteniendo de esta manera imágenes de baja calidad hasta llegar a resultados que son aceptables visualmente. Se observó que en la compresión con pérdidas mientras más compresión (menor nivel de cuantificación) se realiza a una imagen más afectará a la calidad de la misma.</a:t>
          </a:r>
          <a:endParaRPr lang="es-EC" sz="900" b="1" dirty="0"/>
        </a:p>
      </dgm:t>
    </dgm:pt>
    <dgm:pt modelId="{190A2A16-DFCD-4A1C-A76B-2D5646B81473}" type="parTrans" cxnId="{8436C4D2-EEF5-434D-AF73-950D909CCCE9}">
      <dgm:prSet/>
      <dgm:spPr/>
      <dgm:t>
        <a:bodyPr/>
        <a:lstStyle/>
        <a:p>
          <a:endParaRPr lang="es-EC" sz="2400" b="1"/>
        </a:p>
      </dgm:t>
    </dgm:pt>
    <dgm:pt modelId="{C49FDA72-7338-40B4-AF05-A20D8A3DD046}" type="sibTrans" cxnId="{8436C4D2-EEF5-434D-AF73-950D909CCCE9}">
      <dgm:prSet/>
      <dgm:spPr/>
      <dgm:t>
        <a:bodyPr/>
        <a:lstStyle/>
        <a:p>
          <a:endParaRPr lang="es-EC" sz="2400" b="1"/>
        </a:p>
      </dgm:t>
    </dgm:pt>
    <mc:AlternateContent xmlns:mc="http://schemas.openxmlformats.org/markup-compatibility/2006" xmlns:a14="http://schemas.microsoft.com/office/drawing/2010/main">
      <mc:Choice Requires="a14">
        <dgm:pt modelId="{A096B9BB-962F-47A8-91BB-9C8F945D69FD}">
          <dgm:prSet phldrT="[Texto]" custT="1"/>
          <dgm:spPr/>
          <dgm:t>
            <a:bodyPr/>
            <a:lstStyle/>
            <a:p>
              <a:r>
                <a:rPr lang="es-ES" sz="900" dirty="0" smtClean="0"/>
                <a:t>Se pudo observar que al incrementar el nivel de cuantificación en la compresión de la imagen también aumenta el valor de </a:t>
              </a:r>
              <a14:m>
                <m:oMath xmlns:m="http://schemas.openxmlformats.org/officeDocument/2006/math">
                  <m:sSub>
                    <m:sSubPr>
                      <m:ctrlPr>
                        <a:rPr lang="es-EC" sz="900" i="1">
                          <a:latin typeface="Cambria Math"/>
                        </a:rPr>
                      </m:ctrlPr>
                    </m:sSubPr>
                    <m:e>
                      <m:r>
                        <m:rPr>
                          <m:sty m:val="p"/>
                        </m:rPr>
                        <a:rPr lang="es-ES" sz="900">
                          <a:latin typeface="Cambria Math"/>
                        </a:rPr>
                        <m:t>E</m:t>
                      </m:r>
                    </m:e>
                    <m:sub>
                      <m:r>
                        <m:rPr>
                          <m:sty m:val="p"/>
                        </m:rPr>
                        <a:rPr lang="es-ES" sz="900">
                          <a:latin typeface="Cambria Math"/>
                        </a:rPr>
                        <m:t>b</m:t>
                      </m:r>
                    </m:sub>
                  </m:sSub>
                  <m:r>
                    <a:rPr lang="es-ES" sz="900">
                      <a:latin typeface="Cambria Math"/>
                    </a:rPr>
                    <m:t>/</m:t>
                  </m:r>
                  <m:sSub>
                    <m:sSubPr>
                      <m:ctrlPr>
                        <a:rPr lang="es-EC" sz="900" i="1">
                          <a:latin typeface="Cambria Math"/>
                        </a:rPr>
                      </m:ctrlPr>
                    </m:sSubPr>
                    <m:e>
                      <m:r>
                        <m:rPr>
                          <m:sty m:val="p"/>
                        </m:rPr>
                        <a:rPr lang="es-ES" sz="900">
                          <a:latin typeface="Cambria Math"/>
                        </a:rPr>
                        <m:t>N</m:t>
                      </m:r>
                    </m:e>
                    <m:sub>
                      <m:r>
                        <m:rPr>
                          <m:sty m:val="p"/>
                        </m:rPr>
                        <a:rPr lang="es-ES" sz="900">
                          <a:latin typeface="Cambria Math"/>
                        </a:rPr>
                        <m:t>o</m:t>
                      </m:r>
                    </m:sub>
                  </m:sSub>
                </m:oMath>
              </a14:m>
              <a:r>
                <a:rPr lang="en-US" sz="900" dirty="0"/>
                <a:t> </a:t>
              </a:r>
              <a:r>
                <a:rPr lang="es-ES" sz="900" dirty="0"/>
                <a:t>que se requiere para descomprimir la imagen sin ningún tipo de problemas, porque el nivel de cuantificación es directamente proporcional a la información transmitida, es decir, que a mayor nivel de cuantificación mayor también son el número de bits trasmitidos</a:t>
              </a:r>
              <a:endParaRPr lang="es-EC" sz="900" b="1" dirty="0"/>
            </a:p>
          </dgm:t>
        </dgm:pt>
      </mc:Choice>
      <mc:Fallback xmlns="">
        <dgm:pt modelId="{A096B9BB-962F-47A8-91BB-9C8F945D69FD}">
          <dgm:prSet phldrT="[Texto]" custT="1"/>
          <dgm:spPr/>
          <dgm:t>
            <a:bodyPr/>
            <a:lstStyle/>
            <a:p>
              <a:r>
                <a:rPr lang="es-ES" sz="900" dirty="0" smtClean="0"/>
                <a:t>Se pudo observar que al incrementar el nivel de cuantificación en la compresión de la imagen también aumenta el valor de </a:t>
              </a:r>
              <a:r>
                <a:rPr lang="es-ES" sz="900" i="0"/>
                <a:t>E</a:t>
              </a:r>
              <a:r>
                <a:rPr lang="es-EC" sz="900" i="0"/>
                <a:t>_</a:t>
              </a:r>
              <a:r>
                <a:rPr lang="es-ES" sz="900" i="0"/>
                <a:t>b/N</a:t>
              </a:r>
              <a:r>
                <a:rPr lang="es-EC" sz="900" i="0"/>
                <a:t>_</a:t>
              </a:r>
              <a:r>
                <a:rPr lang="es-ES" sz="900" i="0"/>
                <a:t>o</a:t>
              </a:r>
              <a:r>
                <a:rPr lang="en-US" sz="900" dirty="0"/>
                <a:t> </a:t>
              </a:r>
              <a:r>
                <a:rPr lang="es-ES" sz="900" dirty="0"/>
                <a:t>que se requiere para descomprimir la imagen sin ningún tipo de problemas, porque el nivel de cuantificación es directamente proporcional a la información transmitida, es decir, que a mayor nivel de cuantificación mayor también son el número de bits trasmitidos</a:t>
              </a:r>
              <a:endParaRPr lang="es-EC" sz="900" b="1" dirty="0"/>
            </a:p>
          </dgm:t>
        </dgm:pt>
      </mc:Fallback>
    </mc:AlternateContent>
    <dgm:pt modelId="{4AD5876D-D209-4222-8525-AF27BB4C19F1}" type="parTrans" cxnId="{B581B3CA-2A23-4F7D-93DA-A52EA7012302}">
      <dgm:prSet/>
      <dgm:spPr/>
      <dgm:t>
        <a:bodyPr/>
        <a:lstStyle/>
        <a:p>
          <a:endParaRPr lang="es-EC" sz="2400" b="1"/>
        </a:p>
      </dgm:t>
    </dgm:pt>
    <dgm:pt modelId="{C74FF111-B2AA-46CF-A7DB-1D591BE3F277}" type="sibTrans" cxnId="{B581B3CA-2A23-4F7D-93DA-A52EA7012302}">
      <dgm:prSet/>
      <dgm:spPr/>
      <dgm:t>
        <a:bodyPr/>
        <a:lstStyle/>
        <a:p>
          <a:endParaRPr lang="es-EC" sz="2400" b="1"/>
        </a:p>
      </dgm:t>
    </dgm:pt>
    <dgm:pt modelId="{69E6D447-0084-497B-A627-8192A304CAAB}">
      <dgm:prSet phldrT="[Texto]" custT="1"/>
      <dgm:spPr/>
      <dgm:t>
        <a:bodyPr/>
        <a:lstStyle/>
        <a:p>
          <a:r>
            <a:rPr lang="es-ES" sz="900" dirty="0" smtClean="0"/>
            <a:t>Al utilizar las técnicas de codificación de canal, se puede utilizar una relación señal a ruido menor para recuperar la información trasmitida satisfactoriamente, es así que los mejores resultados se obtuvieron empleando los códigos turbo y LDPC.</a:t>
          </a:r>
          <a:endParaRPr lang="es-EC" sz="900" b="1" dirty="0"/>
        </a:p>
      </dgm:t>
    </dgm:pt>
    <dgm:pt modelId="{D060258F-614E-4E9B-AC6F-9DBA6BD9631B}" type="parTrans" cxnId="{568E09C2-3D61-4C8B-8529-95A92A2F4896}">
      <dgm:prSet/>
      <dgm:spPr/>
      <dgm:t>
        <a:bodyPr/>
        <a:lstStyle/>
        <a:p>
          <a:endParaRPr lang="es-EC" sz="2400" b="1"/>
        </a:p>
      </dgm:t>
    </dgm:pt>
    <dgm:pt modelId="{565F9BE3-1E24-4C0E-B3CC-E4B85E514426}" type="sibTrans" cxnId="{568E09C2-3D61-4C8B-8529-95A92A2F4896}">
      <dgm:prSet/>
      <dgm:spPr/>
      <dgm:t>
        <a:bodyPr/>
        <a:lstStyle/>
        <a:p>
          <a:endParaRPr lang="es-EC" sz="2400" b="1"/>
        </a:p>
      </dgm:t>
    </dgm:pt>
    <dgm:pt modelId="{040815ED-EAE7-4A75-87B5-C84F73A06B40}">
      <dgm:prSet phldrT="[Texto]" custT="1"/>
      <dgm:spPr/>
      <dgm:t>
        <a:bodyPr/>
        <a:lstStyle/>
        <a:p>
          <a:r>
            <a:rPr lang="es-ES" sz="900" dirty="0" smtClean="0"/>
            <a:t>Se llegó a tener una equivalencia con respecto a complejidad de los códigos turbo y LDPC, trabajando con 3 y 87 iteraciones respectivamente, obteniendo así un mejor desempeño de los códigos LDPC pero no es mucha la diferencia entre la capacidad de los turbo códigos en la transmisión de datos. Los códigos LDPC irregulares teóricamente tienen mejor desempeño que los turbo códigos por lo que se recomienda dar seguimiento a los mismos para observar mejoras en los resultados.	</a:t>
          </a:r>
          <a:endParaRPr lang="es-EC" sz="900" b="1" dirty="0"/>
        </a:p>
      </dgm:t>
    </dgm:pt>
    <dgm:pt modelId="{742945F5-A3FC-4695-931C-33968A946A2D}" type="parTrans" cxnId="{F1808694-F971-4A72-9183-4A54F1C4DFFD}">
      <dgm:prSet/>
      <dgm:spPr/>
      <dgm:t>
        <a:bodyPr/>
        <a:lstStyle/>
        <a:p>
          <a:endParaRPr lang="es-EC" sz="2400" b="1"/>
        </a:p>
      </dgm:t>
    </dgm:pt>
    <dgm:pt modelId="{9BBD7F99-7C2C-4408-8F35-46A05C403144}" type="sibTrans" cxnId="{F1808694-F971-4A72-9183-4A54F1C4DFFD}">
      <dgm:prSet/>
      <dgm:spPr/>
      <dgm:t>
        <a:bodyPr/>
        <a:lstStyle/>
        <a:p>
          <a:endParaRPr lang="es-EC" sz="2400" b="1"/>
        </a:p>
      </dgm:t>
    </dgm:pt>
    <dgm:pt modelId="{B5AD713C-9AB7-45EF-A492-FAC82D66315F}" type="pres">
      <dgm:prSet presAssocID="{DD31B930-5103-490E-A7D0-9C2F5AD30F8D}" presName="linear" presStyleCnt="0">
        <dgm:presLayoutVars>
          <dgm:animLvl val="lvl"/>
          <dgm:resizeHandles val="exact"/>
        </dgm:presLayoutVars>
      </dgm:prSet>
      <dgm:spPr/>
      <dgm:t>
        <a:bodyPr/>
        <a:lstStyle/>
        <a:p>
          <a:endParaRPr lang="es-ES"/>
        </a:p>
      </dgm:t>
    </dgm:pt>
    <dgm:pt modelId="{43418110-7627-48E8-8A6B-2F4C0FF1D4EE}" type="pres">
      <dgm:prSet presAssocID="{9A41A3D4-16D5-44C2-98CF-6B8873B7C682}" presName="parentText" presStyleLbl="node1" presStyleIdx="0" presStyleCnt="5">
        <dgm:presLayoutVars>
          <dgm:chMax val="0"/>
          <dgm:bulletEnabled val="1"/>
        </dgm:presLayoutVars>
      </dgm:prSet>
      <dgm:spPr/>
      <dgm:t>
        <a:bodyPr/>
        <a:lstStyle/>
        <a:p>
          <a:endParaRPr lang="es-EC"/>
        </a:p>
      </dgm:t>
    </dgm:pt>
    <dgm:pt modelId="{83BFC3DA-0FF9-48E1-9F6D-6A8EAD40777F}" type="pres">
      <dgm:prSet presAssocID="{F95435BC-B722-4E31-ADFA-566B22DF5990}" presName="spacer" presStyleCnt="0"/>
      <dgm:spPr/>
      <dgm:t>
        <a:bodyPr/>
        <a:lstStyle/>
        <a:p>
          <a:endParaRPr lang="es-ES"/>
        </a:p>
      </dgm:t>
    </dgm:pt>
    <dgm:pt modelId="{9A6C4D1D-8130-4EFD-9ABF-80BB2FAB69FE}" type="pres">
      <dgm:prSet presAssocID="{FBC2B0C4-C3BF-4A70-A296-C71BB49BD510}" presName="parentText" presStyleLbl="node1" presStyleIdx="1" presStyleCnt="5" custLinFactY="-2781" custLinFactNeighborX="-773" custLinFactNeighborY="-100000">
        <dgm:presLayoutVars>
          <dgm:chMax val="0"/>
          <dgm:bulletEnabled val="1"/>
        </dgm:presLayoutVars>
      </dgm:prSet>
      <dgm:spPr/>
      <dgm:t>
        <a:bodyPr/>
        <a:lstStyle/>
        <a:p>
          <a:endParaRPr lang="es-ES"/>
        </a:p>
      </dgm:t>
    </dgm:pt>
    <dgm:pt modelId="{7A971AF3-29FA-4BF5-85B2-21C4A4BA965B}" type="pres">
      <dgm:prSet presAssocID="{C49FDA72-7338-40B4-AF05-A20D8A3DD046}" presName="spacer" presStyleCnt="0"/>
      <dgm:spPr/>
      <dgm:t>
        <a:bodyPr/>
        <a:lstStyle/>
        <a:p>
          <a:endParaRPr lang="es-ES"/>
        </a:p>
      </dgm:t>
    </dgm:pt>
    <dgm:pt modelId="{FDFDA9CE-1CCC-4177-BC5B-A24788029914}" type="pres">
      <dgm:prSet presAssocID="{A096B9BB-962F-47A8-91BB-9C8F945D69FD}" presName="parentText" presStyleLbl="node1" presStyleIdx="2" presStyleCnt="5">
        <dgm:presLayoutVars>
          <dgm:chMax val="0"/>
          <dgm:bulletEnabled val="1"/>
        </dgm:presLayoutVars>
      </dgm:prSet>
      <dgm:spPr/>
      <dgm:t>
        <a:bodyPr/>
        <a:lstStyle/>
        <a:p>
          <a:endParaRPr lang="es-EC"/>
        </a:p>
      </dgm:t>
    </dgm:pt>
    <dgm:pt modelId="{7CBB7679-DDD0-45E7-9B80-C40BBCE27DE6}" type="pres">
      <dgm:prSet presAssocID="{C74FF111-B2AA-46CF-A7DB-1D591BE3F277}" presName="spacer" presStyleCnt="0"/>
      <dgm:spPr/>
      <dgm:t>
        <a:bodyPr/>
        <a:lstStyle/>
        <a:p>
          <a:endParaRPr lang="es-ES"/>
        </a:p>
      </dgm:t>
    </dgm:pt>
    <dgm:pt modelId="{5F66A304-CB61-404B-8645-8617B1A927D4}" type="pres">
      <dgm:prSet presAssocID="{69E6D447-0084-497B-A627-8192A304CAAB}" presName="parentText" presStyleLbl="node1" presStyleIdx="3" presStyleCnt="5">
        <dgm:presLayoutVars>
          <dgm:chMax val="0"/>
          <dgm:bulletEnabled val="1"/>
        </dgm:presLayoutVars>
      </dgm:prSet>
      <dgm:spPr/>
      <dgm:t>
        <a:bodyPr/>
        <a:lstStyle/>
        <a:p>
          <a:endParaRPr lang="es-ES"/>
        </a:p>
      </dgm:t>
    </dgm:pt>
    <dgm:pt modelId="{2B071F7B-A8E4-421B-BAAF-D39B892E9F8A}" type="pres">
      <dgm:prSet presAssocID="{565F9BE3-1E24-4C0E-B3CC-E4B85E514426}" presName="spacer" presStyleCnt="0"/>
      <dgm:spPr/>
      <dgm:t>
        <a:bodyPr/>
        <a:lstStyle/>
        <a:p>
          <a:endParaRPr lang="es-ES"/>
        </a:p>
      </dgm:t>
    </dgm:pt>
    <dgm:pt modelId="{98CC7863-4936-4EA8-84BB-0D1BE2E7D303}" type="pres">
      <dgm:prSet presAssocID="{040815ED-EAE7-4A75-87B5-C84F73A06B40}" presName="parentText" presStyleLbl="node1" presStyleIdx="4" presStyleCnt="5">
        <dgm:presLayoutVars>
          <dgm:chMax val="0"/>
          <dgm:bulletEnabled val="1"/>
        </dgm:presLayoutVars>
      </dgm:prSet>
      <dgm:spPr/>
      <dgm:t>
        <a:bodyPr/>
        <a:lstStyle/>
        <a:p>
          <a:endParaRPr lang="es-EC"/>
        </a:p>
      </dgm:t>
    </dgm:pt>
  </dgm:ptLst>
  <dgm:cxnLst>
    <dgm:cxn modelId="{8436C4D2-EEF5-434D-AF73-950D909CCCE9}" srcId="{DD31B930-5103-490E-A7D0-9C2F5AD30F8D}" destId="{FBC2B0C4-C3BF-4A70-A296-C71BB49BD510}" srcOrd="1" destOrd="0" parTransId="{190A2A16-DFCD-4A1C-A76B-2D5646B81473}" sibTransId="{C49FDA72-7338-40B4-AF05-A20D8A3DD046}"/>
    <dgm:cxn modelId="{B581B3CA-2A23-4F7D-93DA-A52EA7012302}" srcId="{DD31B930-5103-490E-A7D0-9C2F5AD30F8D}" destId="{A096B9BB-962F-47A8-91BB-9C8F945D69FD}" srcOrd="2" destOrd="0" parTransId="{4AD5876D-D209-4222-8525-AF27BB4C19F1}" sibTransId="{C74FF111-B2AA-46CF-A7DB-1D591BE3F277}"/>
    <dgm:cxn modelId="{958DC5E8-4D69-4AE0-9462-5472CEBA9786}" type="presOf" srcId="{9A41A3D4-16D5-44C2-98CF-6B8873B7C682}" destId="{43418110-7627-48E8-8A6B-2F4C0FF1D4EE}" srcOrd="0" destOrd="0" presId="urn:microsoft.com/office/officeart/2005/8/layout/vList2"/>
    <dgm:cxn modelId="{F1808694-F971-4A72-9183-4A54F1C4DFFD}" srcId="{DD31B930-5103-490E-A7D0-9C2F5AD30F8D}" destId="{040815ED-EAE7-4A75-87B5-C84F73A06B40}" srcOrd="4" destOrd="0" parTransId="{742945F5-A3FC-4695-931C-33968A946A2D}" sibTransId="{9BBD7F99-7C2C-4408-8F35-46A05C403144}"/>
    <dgm:cxn modelId="{24F235D5-319E-47DD-9AB8-49674B46D235}" type="presOf" srcId="{FBC2B0C4-C3BF-4A70-A296-C71BB49BD510}" destId="{9A6C4D1D-8130-4EFD-9ABF-80BB2FAB69FE}" srcOrd="0" destOrd="0" presId="urn:microsoft.com/office/officeart/2005/8/layout/vList2"/>
    <dgm:cxn modelId="{C4E9569F-5488-4424-9A5C-E8C62258E892}" type="presOf" srcId="{DD31B930-5103-490E-A7D0-9C2F5AD30F8D}" destId="{B5AD713C-9AB7-45EF-A492-FAC82D66315F}" srcOrd="0" destOrd="0" presId="urn:microsoft.com/office/officeart/2005/8/layout/vList2"/>
    <dgm:cxn modelId="{9E20D740-3BD0-4E4F-9507-2E0DEA6DC742}" type="presOf" srcId="{69E6D447-0084-497B-A627-8192A304CAAB}" destId="{5F66A304-CB61-404B-8645-8617B1A927D4}" srcOrd="0" destOrd="0" presId="urn:microsoft.com/office/officeart/2005/8/layout/vList2"/>
    <dgm:cxn modelId="{94B394CA-4444-4519-9810-70A4BD0835FF}" type="presOf" srcId="{040815ED-EAE7-4A75-87B5-C84F73A06B40}" destId="{98CC7863-4936-4EA8-84BB-0D1BE2E7D303}" srcOrd="0" destOrd="0" presId="urn:microsoft.com/office/officeart/2005/8/layout/vList2"/>
    <dgm:cxn modelId="{5C98FC52-92E2-497B-A0DE-6A78A82F1A48}" srcId="{DD31B930-5103-490E-A7D0-9C2F5AD30F8D}" destId="{9A41A3D4-16D5-44C2-98CF-6B8873B7C682}" srcOrd="0" destOrd="0" parTransId="{39AE9720-A087-4C69-9E82-09FA9158850A}" sibTransId="{F95435BC-B722-4E31-ADFA-566B22DF5990}"/>
    <dgm:cxn modelId="{568E09C2-3D61-4C8B-8529-95A92A2F4896}" srcId="{DD31B930-5103-490E-A7D0-9C2F5AD30F8D}" destId="{69E6D447-0084-497B-A627-8192A304CAAB}" srcOrd="3" destOrd="0" parTransId="{D060258F-614E-4E9B-AC6F-9DBA6BD9631B}" sibTransId="{565F9BE3-1E24-4C0E-B3CC-E4B85E514426}"/>
    <dgm:cxn modelId="{B7FABECB-69D2-44D9-90BC-601365DCC4CE}" type="presOf" srcId="{A096B9BB-962F-47A8-91BB-9C8F945D69FD}" destId="{FDFDA9CE-1CCC-4177-BC5B-A24788029914}" srcOrd="0" destOrd="0" presId="urn:microsoft.com/office/officeart/2005/8/layout/vList2"/>
    <dgm:cxn modelId="{7C0DEF35-D363-4B53-8AB9-3D8FAE1DBEDA}" type="presParOf" srcId="{B5AD713C-9AB7-45EF-A492-FAC82D66315F}" destId="{43418110-7627-48E8-8A6B-2F4C0FF1D4EE}" srcOrd="0" destOrd="0" presId="urn:microsoft.com/office/officeart/2005/8/layout/vList2"/>
    <dgm:cxn modelId="{6441B0AE-55DD-41B0-842F-8BCFF6C5B63B}" type="presParOf" srcId="{B5AD713C-9AB7-45EF-A492-FAC82D66315F}" destId="{83BFC3DA-0FF9-48E1-9F6D-6A8EAD40777F}" srcOrd="1" destOrd="0" presId="urn:microsoft.com/office/officeart/2005/8/layout/vList2"/>
    <dgm:cxn modelId="{EB7F0EDF-9922-4090-A67B-74BD9D54C2EE}" type="presParOf" srcId="{B5AD713C-9AB7-45EF-A492-FAC82D66315F}" destId="{9A6C4D1D-8130-4EFD-9ABF-80BB2FAB69FE}" srcOrd="2" destOrd="0" presId="urn:microsoft.com/office/officeart/2005/8/layout/vList2"/>
    <dgm:cxn modelId="{79CE0F72-6C77-42A7-A080-94660E044B75}" type="presParOf" srcId="{B5AD713C-9AB7-45EF-A492-FAC82D66315F}" destId="{7A971AF3-29FA-4BF5-85B2-21C4A4BA965B}" srcOrd="3" destOrd="0" presId="urn:microsoft.com/office/officeart/2005/8/layout/vList2"/>
    <dgm:cxn modelId="{52A37B68-7AD5-4AAA-99C6-A73FAB522802}" type="presParOf" srcId="{B5AD713C-9AB7-45EF-A492-FAC82D66315F}" destId="{FDFDA9CE-1CCC-4177-BC5B-A24788029914}" srcOrd="4" destOrd="0" presId="urn:microsoft.com/office/officeart/2005/8/layout/vList2"/>
    <dgm:cxn modelId="{948D3504-FE88-410B-91F2-37D320DCC5A2}" type="presParOf" srcId="{B5AD713C-9AB7-45EF-A492-FAC82D66315F}" destId="{7CBB7679-DDD0-45E7-9B80-C40BBCE27DE6}" srcOrd="5" destOrd="0" presId="urn:microsoft.com/office/officeart/2005/8/layout/vList2"/>
    <dgm:cxn modelId="{0A28EFD9-A32D-4B1C-8726-13BB71372A29}" type="presParOf" srcId="{B5AD713C-9AB7-45EF-A492-FAC82D66315F}" destId="{5F66A304-CB61-404B-8645-8617B1A927D4}" srcOrd="6" destOrd="0" presId="urn:microsoft.com/office/officeart/2005/8/layout/vList2"/>
    <dgm:cxn modelId="{CC7A47C8-A83C-4094-B133-08D9DE6F103E}" type="presParOf" srcId="{B5AD713C-9AB7-45EF-A492-FAC82D66315F}" destId="{2B071F7B-A8E4-421B-BAAF-D39B892E9F8A}" srcOrd="7" destOrd="0" presId="urn:microsoft.com/office/officeart/2005/8/layout/vList2"/>
    <dgm:cxn modelId="{4C6C97C5-02A3-45BA-993E-B3C419DA98C7}" type="presParOf" srcId="{B5AD713C-9AB7-45EF-A492-FAC82D66315F}" destId="{98CC7863-4936-4EA8-84BB-0D1BE2E7D30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31B930-5103-490E-A7D0-9C2F5AD30F8D}"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es-EC"/>
        </a:p>
      </dgm:t>
    </dgm:pt>
    <dgm:pt modelId="{9A41A3D4-16D5-44C2-98CF-6B8873B7C682}">
      <dgm:prSet phldrT="[Texto]" custT="1"/>
      <dgm:spPr/>
      <dgm:t>
        <a:bodyPr/>
        <a:lstStyle/>
        <a:p>
          <a:r>
            <a:rPr lang="es-ES" sz="900" dirty="0" smtClean="0"/>
            <a:t>En el presente proyecto se realizó la compresión de la imagen mediante la transformada discreta del coseno, esto permite disminuir el tiempo de simulación y optimizar la duración de la transmisión de datos. </a:t>
          </a:r>
          <a:endParaRPr lang="es-EC" sz="900" b="1" dirty="0"/>
        </a:p>
      </dgm:t>
    </dgm:pt>
    <dgm:pt modelId="{39AE9720-A087-4C69-9E82-09FA9158850A}" type="parTrans" cxnId="{5C98FC52-92E2-497B-A0DE-6A78A82F1A48}">
      <dgm:prSet/>
      <dgm:spPr/>
      <dgm:t>
        <a:bodyPr/>
        <a:lstStyle/>
        <a:p>
          <a:endParaRPr lang="es-EC" sz="2400" b="1"/>
        </a:p>
      </dgm:t>
    </dgm:pt>
    <dgm:pt modelId="{F95435BC-B722-4E31-ADFA-566B22DF5990}" type="sibTrans" cxnId="{5C98FC52-92E2-497B-A0DE-6A78A82F1A48}">
      <dgm:prSet/>
      <dgm:spPr/>
      <dgm:t>
        <a:bodyPr/>
        <a:lstStyle/>
        <a:p>
          <a:endParaRPr lang="es-EC" sz="2400" b="1"/>
        </a:p>
      </dgm:t>
    </dgm:pt>
    <dgm:pt modelId="{FBC2B0C4-C3BF-4A70-A296-C71BB49BD510}">
      <dgm:prSet phldrT="[Texto]" custT="1"/>
      <dgm:spPr/>
      <dgm:t>
        <a:bodyPr/>
        <a:lstStyle/>
        <a:p>
          <a:r>
            <a:rPr lang="es-ES" sz="900" dirty="0" smtClean="0"/>
            <a:t>Se aplicó matrices de cuantificación para lograr distintos grados de compresión, obteniendo de esta manera imágenes de baja calidad hasta llegar a resultados que son aceptables visualmente. Se observó que en la compresión con pérdidas mientras más compresión (menor nivel de cuantificación) se realiza a una imagen más afectará a la calidad de la misma.</a:t>
          </a:r>
          <a:endParaRPr lang="es-EC" sz="900" b="1" dirty="0"/>
        </a:p>
      </dgm:t>
    </dgm:pt>
    <dgm:pt modelId="{190A2A16-DFCD-4A1C-A76B-2D5646B81473}" type="parTrans" cxnId="{8436C4D2-EEF5-434D-AF73-950D909CCCE9}">
      <dgm:prSet/>
      <dgm:spPr/>
      <dgm:t>
        <a:bodyPr/>
        <a:lstStyle/>
        <a:p>
          <a:endParaRPr lang="es-EC" sz="2400" b="1"/>
        </a:p>
      </dgm:t>
    </dgm:pt>
    <dgm:pt modelId="{C49FDA72-7338-40B4-AF05-A20D8A3DD046}" type="sibTrans" cxnId="{8436C4D2-EEF5-434D-AF73-950D909CCCE9}">
      <dgm:prSet/>
      <dgm:spPr/>
      <dgm:t>
        <a:bodyPr/>
        <a:lstStyle/>
        <a:p>
          <a:endParaRPr lang="es-EC" sz="2400" b="1"/>
        </a:p>
      </dgm:t>
    </dgm:pt>
    <dgm:pt modelId="{A096B9BB-962F-47A8-91BB-9C8F945D69FD}">
      <dgm:prSet phldrT="[Texto]" custT="1"/>
      <dgm:spPr>
        <a:blipFill rotWithShape="1">
          <a:blip xmlns:r="http://schemas.openxmlformats.org/officeDocument/2006/relationships" r:embed="rId1"/>
          <a:stretch>
            <a:fillRect/>
          </a:stretch>
        </a:blipFill>
      </dgm:spPr>
      <dgm:t>
        <a:bodyPr/>
        <a:lstStyle/>
        <a:p>
          <a:r>
            <a:rPr lang="es-EC">
              <a:noFill/>
            </a:rPr>
            <a:t> </a:t>
          </a:r>
        </a:p>
      </dgm:t>
    </dgm:pt>
    <dgm:pt modelId="{4AD5876D-D209-4222-8525-AF27BB4C19F1}" type="parTrans" cxnId="{B581B3CA-2A23-4F7D-93DA-A52EA7012302}">
      <dgm:prSet/>
      <dgm:spPr/>
      <dgm:t>
        <a:bodyPr/>
        <a:lstStyle/>
        <a:p>
          <a:endParaRPr lang="es-EC" sz="2400" b="1"/>
        </a:p>
      </dgm:t>
    </dgm:pt>
    <dgm:pt modelId="{C74FF111-B2AA-46CF-A7DB-1D591BE3F277}" type="sibTrans" cxnId="{B581B3CA-2A23-4F7D-93DA-A52EA7012302}">
      <dgm:prSet/>
      <dgm:spPr/>
      <dgm:t>
        <a:bodyPr/>
        <a:lstStyle/>
        <a:p>
          <a:endParaRPr lang="es-EC" sz="2400" b="1"/>
        </a:p>
      </dgm:t>
    </dgm:pt>
    <dgm:pt modelId="{69E6D447-0084-497B-A627-8192A304CAAB}">
      <dgm:prSet phldrT="[Texto]" custT="1"/>
      <dgm:spPr/>
      <dgm:t>
        <a:bodyPr/>
        <a:lstStyle/>
        <a:p>
          <a:r>
            <a:rPr lang="es-ES" sz="900" dirty="0" smtClean="0"/>
            <a:t>Al utilizar las técnicas de codificación de canal, se puede utilizar una relación señal a ruido menor para recuperar la información trasmitida satisfactoriamente, es así que los mejores resultados se obtuvieron empleando los códigos turbo y LDPC.</a:t>
          </a:r>
          <a:endParaRPr lang="es-EC" sz="900" b="1" dirty="0"/>
        </a:p>
      </dgm:t>
    </dgm:pt>
    <dgm:pt modelId="{D060258F-614E-4E9B-AC6F-9DBA6BD9631B}" type="parTrans" cxnId="{568E09C2-3D61-4C8B-8529-95A92A2F4896}">
      <dgm:prSet/>
      <dgm:spPr/>
      <dgm:t>
        <a:bodyPr/>
        <a:lstStyle/>
        <a:p>
          <a:endParaRPr lang="es-EC" sz="2400" b="1"/>
        </a:p>
      </dgm:t>
    </dgm:pt>
    <dgm:pt modelId="{565F9BE3-1E24-4C0E-B3CC-E4B85E514426}" type="sibTrans" cxnId="{568E09C2-3D61-4C8B-8529-95A92A2F4896}">
      <dgm:prSet/>
      <dgm:spPr/>
      <dgm:t>
        <a:bodyPr/>
        <a:lstStyle/>
        <a:p>
          <a:endParaRPr lang="es-EC" sz="2400" b="1"/>
        </a:p>
      </dgm:t>
    </dgm:pt>
    <dgm:pt modelId="{040815ED-EAE7-4A75-87B5-C84F73A06B40}">
      <dgm:prSet phldrT="[Texto]" custT="1"/>
      <dgm:spPr/>
      <dgm:t>
        <a:bodyPr/>
        <a:lstStyle/>
        <a:p>
          <a:r>
            <a:rPr lang="es-ES" sz="900" dirty="0" smtClean="0"/>
            <a:t>Se llegó a tener una equivalencia con respecto a complejidad de los códigos turbo y LDPC, trabajando con 3 y 87 iteraciones respectivamente, obteniendo así un mejor desempeño de los códigos LDPC pero no es mucha la diferencia entre la capacidad de los turbo códigos en la transmisión de datos. Los códigos LDPC irregulares teóricamente tienen mejor desempeño que los turbo códigos por lo que se recomienda dar seguimiento a los mismos para observar mejoras en los resultados.</a:t>
          </a:r>
          <a:r>
            <a:rPr lang="es-ES" sz="900" dirty="0" smtClean="0"/>
            <a:t>	</a:t>
          </a:r>
          <a:endParaRPr lang="es-EC" sz="900" b="1" dirty="0"/>
        </a:p>
      </dgm:t>
    </dgm:pt>
    <dgm:pt modelId="{742945F5-A3FC-4695-931C-33968A946A2D}" type="parTrans" cxnId="{F1808694-F971-4A72-9183-4A54F1C4DFFD}">
      <dgm:prSet/>
      <dgm:spPr/>
      <dgm:t>
        <a:bodyPr/>
        <a:lstStyle/>
        <a:p>
          <a:endParaRPr lang="es-EC" sz="2400" b="1"/>
        </a:p>
      </dgm:t>
    </dgm:pt>
    <dgm:pt modelId="{9BBD7F99-7C2C-4408-8F35-46A05C403144}" type="sibTrans" cxnId="{F1808694-F971-4A72-9183-4A54F1C4DFFD}">
      <dgm:prSet/>
      <dgm:spPr/>
      <dgm:t>
        <a:bodyPr/>
        <a:lstStyle/>
        <a:p>
          <a:endParaRPr lang="es-EC" sz="2400" b="1"/>
        </a:p>
      </dgm:t>
    </dgm:pt>
    <dgm:pt modelId="{B5AD713C-9AB7-45EF-A492-FAC82D66315F}" type="pres">
      <dgm:prSet presAssocID="{DD31B930-5103-490E-A7D0-9C2F5AD30F8D}" presName="linear" presStyleCnt="0">
        <dgm:presLayoutVars>
          <dgm:animLvl val="lvl"/>
          <dgm:resizeHandles val="exact"/>
        </dgm:presLayoutVars>
      </dgm:prSet>
      <dgm:spPr/>
      <dgm:t>
        <a:bodyPr/>
        <a:lstStyle/>
        <a:p>
          <a:endParaRPr lang="es-ES"/>
        </a:p>
      </dgm:t>
    </dgm:pt>
    <dgm:pt modelId="{43418110-7627-48E8-8A6B-2F4C0FF1D4EE}" type="pres">
      <dgm:prSet presAssocID="{9A41A3D4-16D5-44C2-98CF-6B8873B7C682}" presName="parentText" presStyleLbl="node1" presStyleIdx="0" presStyleCnt="5">
        <dgm:presLayoutVars>
          <dgm:chMax val="0"/>
          <dgm:bulletEnabled val="1"/>
        </dgm:presLayoutVars>
      </dgm:prSet>
      <dgm:spPr/>
      <dgm:t>
        <a:bodyPr/>
        <a:lstStyle/>
        <a:p>
          <a:endParaRPr lang="es-EC"/>
        </a:p>
      </dgm:t>
    </dgm:pt>
    <dgm:pt modelId="{83BFC3DA-0FF9-48E1-9F6D-6A8EAD40777F}" type="pres">
      <dgm:prSet presAssocID="{F95435BC-B722-4E31-ADFA-566B22DF5990}" presName="spacer" presStyleCnt="0"/>
      <dgm:spPr/>
      <dgm:t>
        <a:bodyPr/>
        <a:lstStyle/>
        <a:p>
          <a:endParaRPr lang="es-ES"/>
        </a:p>
      </dgm:t>
    </dgm:pt>
    <dgm:pt modelId="{9A6C4D1D-8130-4EFD-9ABF-80BB2FAB69FE}" type="pres">
      <dgm:prSet presAssocID="{FBC2B0C4-C3BF-4A70-A296-C71BB49BD510}" presName="parentText" presStyleLbl="node1" presStyleIdx="1" presStyleCnt="5" custLinFactY="-2781" custLinFactNeighborX="-773" custLinFactNeighborY="-100000">
        <dgm:presLayoutVars>
          <dgm:chMax val="0"/>
          <dgm:bulletEnabled val="1"/>
        </dgm:presLayoutVars>
      </dgm:prSet>
      <dgm:spPr/>
      <dgm:t>
        <a:bodyPr/>
        <a:lstStyle/>
        <a:p>
          <a:endParaRPr lang="es-ES"/>
        </a:p>
      </dgm:t>
    </dgm:pt>
    <dgm:pt modelId="{7A971AF3-29FA-4BF5-85B2-21C4A4BA965B}" type="pres">
      <dgm:prSet presAssocID="{C49FDA72-7338-40B4-AF05-A20D8A3DD046}" presName="spacer" presStyleCnt="0"/>
      <dgm:spPr/>
      <dgm:t>
        <a:bodyPr/>
        <a:lstStyle/>
        <a:p>
          <a:endParaRPr lang="es-ES"/>
        </a:p>
      </dgm:t>
    </dgm:pt>
    <dgm:pt modelId="{FDFDA9CE-1CCC-4177-BC5B-A24788029914}" type="pres">
      <dgm:prSet presAssocID="{A096B9BB-962F-47A8-91BB-9C8F945D69FD}" presName="parentText" presStyleLbl="node1" presStyleIdx="2" presStyleCnt="5">
        <dgm:presLayoutVars>
          <dgm:chMax val="0"/>
          <dgm:bulletEnabled val="1"/>
        </dgm:presLayoutVars>
      </dgm:prSet>
      <dgm:spPr/>
      <dgm:t>
        <a:bodyPr/>
        <a:lstStyle/>
        <a:p>
          <a:endParaRPr lang="es-EC"/>
        </a:p>
      </dgm:t>
    </dgm:pt>
    <dgm:pt modelId="{7CBB7679-DDD0-45E7-9B80-C40BBCE27DE6}" type="pres">
      <dgm:prSet presAssocID="{C74FF111-B2AA-46CF-A7DB-1D591BE3F277}" presName="spacer" presStyleCnt="0"/>
      <dgm:spPr/>
      <dgm:t>
        <a:bodyPr/>
        <a:lstStyle/>
        <a:p>
          <a:endParaRPr lang="es-ES"/>
        </a:p>
      </dgm:t>
    </dgm:pt>
    <dgm:pt modelId="{5F66A304-CB61-404B-8645-8617B1A927D4}" type="pres">
      <dgm:prSet presAssocID="{69E6D447-0084-497B-A627-8192A304CAAB}" presName="parentText" presStyleLbl="node1" presStyleIdx="3" presStyleCnt="5">
        <dgm:presLayoutVars>
          <dgm:chMax val="0"/>
          <dgm:bulletEnabled val="1"/>
        </dgm:presLayoutVars>
      </dgm:prSet>
      <dgm:spPr/>
      <dgm:t>
        <a:bodyPr/>
        <a:lstStyle/>
        <a:p>
          <a:endParaRPr lang="es-ES"/>
        </a:p>
      </dgm:t>
    </dgm:pt>
    <dgm:pt modelId="{2B071F7B-A8E4-421B-BAAF-D39B892E9F8A}" type="pres">
      <dgm:prSet presAssocID="{565F9BE3-1E24-4C0E-B3CC-E4B85E514426}" presName="spacer" presStyleCnt="0"/>
      <dgm:spPr/>
      <dgm:t>
        <a:bodyPr/>
        <a:lstStyle/>
        <a:p>
          <a:endParaRPr lang="es-ES"/>
        </a:p>
      </dgm:t>
    </dgm:pt>
    <dgm:pt modelId="{98CC7863-4936-4EA8-84BB-0D1BE2E7D303}" type="pres">
      <dgm:prSet presAssocID="{040815ED-EAE7-4A75-87B5-C84F73A06B40}" presName="parentText" presStyleLbl="node1" presStyleIdx="4" presStyleCnt="5">
        <dgm:presLayoutVars>
          <dgm:chMax val="0"/>
          <dgm:bulletEnabled val="1"/>
        </dgm:presLayoutVars>
      </dgm:prSet>
      <dgm:spPr/>
      <dgm:t>
        <a:bodyPr/>
        <a:lstStyle/>
        <a:p>
          <a:endParaRPr lang="es-EC"/>
        </a:p>
      </dgm:t>
    </dgm:pt>
  </dgm:ptLst>
  <dgm:cxnLst>
    <dgm:cxn modelId="{8436C4D2-EEF5-434D-AF73-950D909CCCE9}" srcId="{DD31B930-5103-490E-A7D0-9C2F5AD30F8D}" destId="{FBC2B0C4-C3BF-4A70-A296-C71BB49BD510}" srcOrd="1" destOrd="0" parTransId="{190A2A16-DFCD-4A1C-A76B-2D5646B81473}" sibTransId="{C49FDA72-7338-40B4-AF05-A20D8A3DD046}"/>
    <dgm:cxn modelId="{B581B3CA-2A23-4F7D-93DA-A52EA7012302}" srcId="{DD31B930-5103-490E-A7D0-9C2F5AD30F8D}" destId="{A096B9BB-962F-47A8-91BB-9C8F945D69FD}" srcOrd="2" destOrd="0" parTransId="{4AD5876D-D209-4222-8525-AF27BB4C19F1}" sibTransId="{C74FF111-B2AA-46CF-A7DB-1D591BE3F277}"/>
    <dgm:cxn modelId="{958DC5E8-4D69-4AE0-9462-5472CEBA9786}" type="presOf" srcId="{9A41A3D4-16D5-44C2-98CF-6B8873B7C682}" destId="{43418110-7627-48E8-8A6B-2F4C0FF1D4EE}" srcOrd="0" destOrd="0" presId="urn:microsoft.com/office/officeart/2005/8/layout/vList2"/>
    <dgm:cxn modelId="{F1808694-F971-4A72-9183-4A54F1C4DFFD}" srcId="{DD31B930-5103-490E-A7D0-9C2F5AD30F8D}" destId="{040815ED-EAE7-4A75-87B5-C84F73A06B40}" srcOrd="4" destOrd="0" parTransId="{742945F5-A3FC-4695-931C-33968A946A2D}" sibTransId="{9BBD7F99-7C2C-4408-8F35-46A05C403144}"/>
    <dgm:cxn modelId="{24F235D5-319E-47DD-9AB8-49674B46D235}" type="presOf" srcId="{FBC2B0C4-C3BF-4A70-A296-C71BB49BD510}" destId="{9A6C4D1D-8130-4EFD-9ABF-80BB2FAB69FE}" srcOrd="0" destOrd="0" presId="urn:microsoft.com/office/officeart/2005/8/layout/vList2"/>
    <dgm:cxn modelId="{C4E9569F-5488-4424-9A5C-E8C62258E892}" type="presOf" srcId="{DD31B930-5103-490E-A7D0-9C2F5AD30F8D}" destId="{B5AD713C-9AB7-45EF-A492-FAC82D66315F}" srcOrd="0" destOrd="0" presId="urn:microsoft.com/office/officeart/2005/8/layout/vList2"/>
    <dgm:cxn modelId="{9E20D740-3BD0-4E4F-9507-2E0DEA6DC742}" type="presOf" srcId="{69E6D447-0084-497B-A627-8192A304CAAB}" destId="{5F66A304-CB61-404B-8645-8617B1A927D4}" srcOrd="0" destOrd="0" presId="urn:microsoft.com/office/officeart/2005/8/layout/vList2"/>
    <dgm:cxn modelId="{94B394CA-4444-4519-9810-70A4BD0835FF}" type="presOf" srcId="{040815ED-EAE7-4A75-87B5-C84F73A06B40}" destId="{98CC7863-4936-4EA8-84BB-0D1BE2E7D303}" srcOrd="0" destOrd="0" presId="urn:microsoft.com/office/officeart/2005/8/layout/vList2"/>
    <dgm:cxn modelId="{5C98FC52-92E2-497B-A0DE-6A78A82F1A48}" srcId="{DD31B930-5103-490E-A7D0-9C2F5AD30F8D}" destId="{9A41A3D4-16D5-44C2-98CF-6B8873B7C682}" srcOrd="0" destOrd="0" parTransId="{39AE9720-A087-4C69-9E82-09FA9158850A}" sibTransId="{F95435BC-B722-4E31-ADFA-566B22DF5990}"/>
    <dgm:cxn modelId="{568E09C2-3D61-4C8B-8529-95A92A2F4896}" srcId="{DD31B930-5103-490E-A7D0-9C2F5AD30F8D}" destId="{69E6D447-0084-497B-A627-8192A304CAAB}" srcOrd="3" destOrd="0" parTransId="{D060258F-614E-4E9B-AC6F-9DBA6BD9631B}" sibTransId="{565F9BE3-1E24-4C0E-B3CC-E4B85E514426}"/>
    <dgm:cxn modelId="{B7FABECB-69D2-44D9-90BC-601365DCC4CE}" type="presOf" srcId="{A096B9BB-962F-47A8-91BB-9C8F945D69FD}" destId="{FDFDA9CE-1CCC-4177-BC5B-A24788029914}" srcOrd="0" destOrd="0" presId="urn:microsoft.com/office/officeart/2005/8/layout/vList2"/>
    <dgm:cxn modelId="{7C0DEF35-D363-4B53-8AB9-3D8FAE1DBEDA}" type="presParOf" srcId="{B5AD713C-9AB7-45EF-A492-FAC82D66315F}" destId="{43418110-7627-48E8-8A6B-2F4C0FF1D4EE}" srcOrd="0" destOrd="0" presId="urn:microsoft.com/office/officeart/2005/8/layout/vList2"/>
    <dgm:cxn modelId="{6441B0AE-55DD-41B0-842F-8BCFF6C5B63B}" type="presParOf" srcId="{B5AD713C-9AB7-45EF-A492-FAC82D66315F}" destId="{83BFC3DA-0FF9-48E1-9F6D-6A8EAD40777F}" srcOrd="1" destOrd="0" presId="urn:microsoft.com/office/officeart/2005/8/layout/vList2"/>
    <dgm:cxn modelId="{EB7F0EDF-9922-4090-A67B-74BD9D54C2EE}" type="presParOf" srcId="{B5AD713C-9AB7-45EF-A492-FAC82D66315F}" destId="{9A6C4D1D-8130-4EFD-9ABF-80BB2FAB69FE}" srcOrd="2" destOrd="0" presId="urn:microsoft.com/office/officeart/2005/8/layout/vList2"/>
    <dgm:cxn modelId="{79CE0F72-6C77-42A7-A080-94660E044B75}" type="presParOf" srcId="{B5AD713C-9AB7-45EF-A492-FAC82D66315F}" destId="{7A971AF3-29FA-4BF5-85B2-21C4A4BA965B}" srcOrd="3" destOrd="0" presId="urn:microsoft.com/office/officeart/2005/8/layout/vList2"/>
    <dgm:cxn modelId="{52A37B68-7AD5-4AAA-99C6-A73FAB522802}" type="presParOf" srcId="{B5AD713C-9AB7-45EF-A492-FAC82D66315F}" destId="{FDFDA9CE-1CCC-4177-BC5B-A24788029914}" srcOrd="4" destOrd="0" presId="urn:microsoft.com/office/officeart/2005/8/layout/vList2"/>
    <dgm:cxn modelId="{948D3504-FE88-410B-91F2-37D320DCC5A2}" type="presParOf" srcId="{B5AD713C-9AB7-45EF-A492-FAC82D66315F}" destId="{7CBB7679-DDD0-45E7-9B80-C40BBCE27DE6}" srcOrd="5" destOrd="0" presId="urn:microsoft.com/office/officeart/2005/8/layout/vList2"/>
    <dgm:cxn modelId="{0A28EFD9-A32D-4B1C-8726-13BB71372A29}" type="presParOf" srcId="{B5AD713C-9AB7-45EF-A492-FAC82D66315F}" destId="{5F66A304-CB61-404B-8645-8617B1A927D4}" srcOrd="6" destOrd="0" presId="urn:microsoft.com/office/officeart/2005/8/layout/vList2"/>
    <dgm:cxn modelId="{CC7A47C8-A83C-4094-B133-08D9DE6F103E}" type="presParOf" srcId="{B5AD713C-9AB7-45EF-A492-FAC82D66315F}" destId="{2B071F7B-A8E4-421B-BAAF-D39B892E9F8A}" srcOrd="7" destOrd="0" presId="urn:microsoft.com/office/officeart/2005/8/layout/vList2"/>
    <dgm:cxn modelId="{4C6C97C5-02A3-45BA-993E-B3C419DA98C7}" type="presParOf" srcId="{B5AD713C-9AB7-45EF-A492-FAC82D66315F}" destId="{98CC7863-4936-4EA8-84BB-0D1BE2E7D30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9556D-6973-4C5D-ADFF-726A24E119B4}">
      <dsp:nvSpPr>
        <dsp:cNvPr id="0" name=""/>
        <dsp:cNvSpPr/>
      </dsp:nvSpPr>
      <dsp:spPr>
        <a:xfrm>
          <a:off x="0" y="0"/>
          <a:ext cx="5218318" cy="713803"/>
        </a:xfrm>
        <a:prstGeom prst="roundRect">
          <a:avLst>
            <a:gd name="adj" fmla="val 10000"/>
          </a:avLst>
        </a:prstGeom>
        <a:solidFill>
          <a:schemeClr val="tx2">
            <a:lumMod val="40000"/>
            <a:lumOff val="6000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66725">
            <a:lnSpc>
              <a:spcPct val="90000"/>
            </a:lnSpc>
            <a:spcBef>
              <a:spcPct val="0"/>
            </a:spcBef>
            <a:spcAft>
              <a:spcPct val="35000"/>
            </a:spcAft>
          </a:pPr>
          <a:r>
            <a:rPr lang="es-EC" sz="1050" kern="1200" dirty="0" smtClean="0"/>
            <a:t>Estudio de los sistemas de telecomunicaciones actuales, haciendo énfasis en los métodos de codificación  y decodificación de canal que se están desarrollando actualmente.</a:t>
          </a:r>
          <a:endParaRPr lang="es-EC" sz="1050" kern="1200" dirty="0"/>
        </a:p>
      </dsp:txBody>
      <dsp:txXfrm>
        <a:off x="20907" y="20907"/>
        <a:ext cx="4364553" cy="671989"/>
      </dsp:txXfrm>
    </dsp:sp>
    <dsp:sp modelId="{54E48ABF-4383-4359-AE13-A6D44E9FC531}">
      <dsp:nvSpPr>
        <dsp:cNvPr id="0" name=""/>
        <dsp:cNvSpPr/>
      </dsp:nvSpPr>
      <dsp:spPr>
        <a:xfrm>
          <a:off x="389679" y="812942"/>
          <a:ext cx="5218318" cy="713803"/>
        </a:xfrm>
        <a:prstGeom prst="roundRect">
          <a:avLst>
            <a:gd name="adj" fmla="val 10000"/>
          </a:avLst>
        </a:prstGeom>
        <a:gradFill rotWithShape="0">
          <a:gsLst>
            <a:gs pos="0">
              <a:schemeClr val="lt1">
                <a:hueOff val="0"/>
                <a:satOff val="0"/>
                <a:lumOff val="0"/>
                <a:alphaOff val="0"/>
              </a:schemeClr>
            </a:gs>
            <a:gs pos="100000">
              <a:schemeClr val="l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66725">
            <a:lnSpc>
              <a:spcPct val="90000"/>
            </a:lnSpc>
            <a:spcBef>
              <a:spcPct val="0"/>
            </a:spcBef>
            <a:spcAft>
              <a:spcPct val="35000"/>
            </a:spcAft>
          </a:pPr>
          <a:r>
            <a:rPr lang="es-EC" sz="1050" kern="1200" dirty="0" smtClean="0"/>
            <a:t>Estudio de los fundamentos matemáticos de los códigos LDPC, su principio de funcionamiento, y su aplicación en estándares de telecomunicaciones actuales.</a:t>
          </a:r>
          <a:endParaRPr lang="es-EC" sz="1050" kern="1200" dirty="0"/>
        </a:p>
      </dsp:txBody>
      <dsp:txXfrm>
        <a:off x="410586" y="833849"/>
        <a:ext cx="4322852" cy="671989"/>
      </dsp:txXfrm>
    </dsp:sp>
    <dsp:sp modelId="{BDF5B29B-ED9D-4A14-8092-E9CA2CFE59BE}">
      <dsp:nvSpPr>
        <dsp:cNvPr id="0" name=""/>
        <dsp:cNvSpPr/>
      </dsp:nvSpPr>
      <dsp:spPr>
        <a:xfrm>
          <a:off x="779359" y="1625885"/>
          <a:ext cx="5218318" cy="713803"/>
        </a:xfrm>
        <a:prstGeom prst="roundRect">
          <a:avLst>
            <a:gd name="adj" fmla="val 10000"/>
          </a:avLst>
        </a:prstGeom>
        <a:solidFill>
          <a:schemeClr val="tx2">
            <a:lumMod val="40000"/>
            <a:lumOff val="6000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66725">
            <a:lnSpc>
              <a:spcPct val="90000"/>
            </a:lnSpc>
            <a:spcBef>
              <a:spcPct val="0"/>
            </a:spcBef>
            <a:spcAft>
              <a:spcPct val="35000"/>
            </a:spcAft>
          </a:pPr>
          <a:r>
            <a:rPr lang="es-EC" sz="1050" kern="1200" dirty="0" smtClean="0"/>
            <a:t>Proceso de compresión de una imagen con formato JPEG mediante la DCT en </a:t>
          </a:r>
          <a:r>
            <a:rPr lang="es-EC" sz="1050" kern="1200" dirty="0" err="1" smtClean="0"/>
            <a:t>Matlab</a:t>
          </a:r>
          <a:r>
            <a:rPr lang="es-EC" sz="1050" kern="1200" dirty="0" smtClean="0"/>
            <a:t>®.</a:t>
          </a:r>
          <a:endParaRPr lang="es-EC" sz="1050" kern="1200" dirty="0"/>
        </a:p>
      </dsp:txBody>
      <dsp:txXfrm>
        <a:off x="800266" y="1646792"/>
        <a:ext cx="4322852" cy="671989"/>
      </dsp:txXfrm>
    </dsp:sp>
    <dsp:sp modelId="{A3281712-20D6-42BB-ABA7-F5AF6F98AB48}">
      <dsp:nvSpPr>
        <dsp:cNvPr id="0" name=""/>
        <dsp:cNvSpPr/>
      </dsp:nvSpPr>
      <dsp:spPr>
        <a:xfrm>
          <a:off x="838223" y="2438400"/>
          <a:ext cx="5854796" cy="809338"/>
        </a:xfrm>
        <a:prstGeom prst="roundRect">
          <a:avLst>
            <a:gd name="adj" fmla="val 10000"/>
          </a:avLst>
        </a:prstGeom>
        <a:gradFill rotWithShape="0">
          <a:gsLst>
            <a:gs pos="0">
              <a:schemeClr val="lt1">
                <a:hueOff val="0"/>
                <a:satOff val="0"/>
                <a:lumOff val="0"/>
                <a:alphaOff val="0"/>
              </a:schemeClr>
            </a:gs>
            <a:gs pos="100000">
              <a:schemeClr val="l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66725">
            <a:lnSpc>
              <a:spcPct val="90000"/>
            </a:lnSpc>
            <a:spcBef>
              <a:spcPct val="0"/>
            </a:spcBef>
            <a:spcAft>
              <a:spcPct val="35000"/>
            </a:spcAft>
          </a:pPr>
          <a:r>
            <a:rPr lang="es-EC" sz="1050" kern="1200" dirty="0" smtClean="0"/>
            <a:t>Modelo de simulación en </a:t>
          </a:r>
          <a:r>
            <a:rPr lang="es-EC" sz="1050" kern="1200" dirty="0" err="1" smtClean="0"/>
            <a:t>Matlab</a:t>
          </a:r>
          <a:r>
            <a:rPr lang="es-EC" sz="1050" kern="1200" dirty="0" smtClean="0"/>
            <a:t>® para la transmisión y recepción de datos a través de un canal con AWGN y un canal con desvanecimiento </a:t>
          </a:r>
          <a:r>
            <a:rPr lang="es-EC" sz="1050" kern="1200" dirty="0" err="1" smtClean="0"/>
            <a:t>Rayleigh</a:t>
          </a:r>
          <a:r>
            <a:rPr lang="es-EC" sz="1050" kern="1200" dirty="0" smtClean="0"/>
            <a:t> con modulación BPSK empleando códigos de bloque, códigos </a:t>
          </a:r>
          <a:r>
            <a:rPr lang="es-EC" sz="1050" kern="1200" dirty="0" err="1" smtClean="0"/>
            <a:t>convolucionales</a:t>
          </a:r>
          <a:r>
            <a:rPr lang="es-EC" sz="1050" kern="1200" dirty="0" smtClean="0"/>
            <a:t>, turbo códigos y codificación LDPC que evalúa el desempeño de los mismos.</a:t>
          </a:r>
        </a:p>
      </dsp:txBody>
      <dsp:txXfrm>
        <a:off x="861928" y="2462105"/>
        <a:ext cx="4849614" cy="761928"/>
      </dsp:txXfrm>
    </dsp:sp>
    <dsp:sp modelId="{17461A30-066F-41A1-8AFA-D2515B5889EF}">
      <dsp:nvSpPr>
        <dsp:cNvPr id="0" name=""/>
        <dsp:cNvSpPr/>
      </dsp:nvSpPr>
      <dsp:spPr>
        <a:xfrm>
          <a:off x="1447777" y="3343616"/>
          <a:ext cx="5218318" cy="621958"/>
        </a:xfrm>
        <a:prstGeom prst="roundRect">
          <a:avLst>
            <a:gd name="adj" fmla="val 10000"/>
          </a:avLst>
        </a:prstGeom>
        <a:solidFill>
          <a:schemeClr val="tx2">
            <a:lumMod val="40000"/>
            <a:lumOff val="6000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EC" sz="1000" kern="1200" dirty="0" smtClean="0"/>
            <a:t>Análisis comparativo del desempeño de los códigos LDPC con los códigos de bloque, códigos </a:t>
          </a:r>
          <a:r>
            <a:rPr lang="es-EC" sz="1000" kern="1200" dirty="0" err="1" smtClean="0"/>
            <a:t>convolucionales</a:t>
          </a:r>
          <a:r>
            <a:rPr lang="es-EC" sz="1000" kern="1200" dirty="0" smtClean="0"/>
            <a:t> y turbo códigos, pudiendo visualizar las ventajas y desventajas de los mismos.</a:t>
          </a:r>
        </a:p>
      </dsp:txBody>
      <dsp:txXfrm>
        <a:off x="1465994" y="3361833"/>
        <a:ext cx="4328232" cy="585524"/>
      </dsp:txXfrm>
    </dsp:sp>
    <dsp:sp modelId="{0DC673B9-F7C7-4A54-841F-A6C78A0083D6}">
      <dsp:nvSpPr>
        <dsp:cNvPr id="0" name=""/>
        <dsp:cNvSpPr/>
      </dsp:nvSpPr>
      <dsp:spPr>
        <a:xfrm>
          <a:off x="4754346" y="521473"/>
          <a:ext cx="463972" cy="463972"/>
        </a:xfrm>
        <a:prstGeom prst="downArrow">
          <a:avLst>
            <a:gd name="adj1" fmla="val 55000"/>
            <a:gd name="adj2" fmla="val 45000"/>
          </a:avLst>
        </a:prstGeom>
        <a:solidFill>
          <a:srgbClr val="0070C0">
            <a:alpha val="90000"/>
          </a:srgbClr>
        </a:solidFill>
        <a:ln w="9525" cap="flat" cmpd="sng" algn="ctr">
          <a:solidFill>
            <a:schemeClr val="dk1">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C" sz="2400" kern="1200"/>
        </a:p>
      </dsp:txBody>
      <dsp:txXfrm>
        <a:off x="4858740" y="521473"/>
        <a:ext cx="255184" cy="349139"/>
      </dsp:txXfrm>
    </dsp:sp>
    <dsp:sp modelId="{C0171DC2-A652-4C74-8430-11E226AEF2EB}">
      <dsp:nvSpPr>
        <dsp:cNvPr id="0" name=""/>
        <dsp:cNvSpPr/>
      </dsp:nvSpPr>
      <dsp:spPr>
        <a:xfrm>
          <a:off x="5144025" y="1334415"/>
          <a:ext cx="463972" cy="463972"/>
        </a:xfrm>
        <a:prstGeom prst="downArrow">
          <a:avLst>
            <a:gd name="adj1" fmla="val 55000"/>
            <a:gd name="adj2" fmla="val 45000"/>
          </a:avLst>
        </a:prstGeom>
        <a:solidFill>
          <a:srgbClr val="0070C0">
            <a:alpha val="90000"/>
          </a:srgbClr>
        </a:solidFill>
        <a:ln w="9525" cap="flat" cmpd="sng" algn="ctr">
          <a:solidFill>
            <a:schemeClr val="dk1">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C" sz="2400" kern="1200"/>
        </a:p>
      </dsp:txBody>
      <dsp:txXfrm>
        <a:off x="5248419" y="1334415"/>
        <a:ext cx="255184" cy="349139"/>
      </dsp:txXfrm>
    </dsp:sp>
    <dsp:sp modelId="{302BABCA-C70E-44B0-86F5-8EE85DF40D59}">
      <dsp:nvSpPr>
        <dsp:cNvPr id="0" name=""/>
        <dsp:cNvSpPr/>
      </dsp:nvSpPr>
      <dsp:spPr>
        <a:xfrm>
          <a:off x="5533705" y="2135462"/>
          <a:ext cx="463972" cy="463972"/>
        </a:xfrm>
        <a:prstGeom prst="downArrow">
          <a:avLst>
            <a:gd name="adj1" fmla="val 55000"/>
            <a:gd name="adj2" fmla="val 45000"/>
          </a:avLst>
        </a:prstGeom>
        <a:solidFill>
          <a:srgbClr val="0070C0">
            <a:alpha val="90000"/>
          </a:srgbClr>
        </a:solidFill>
        <a:ln w="9525" cap="flat" cmpd="sng" algn="ctr">
          <a:solidFill>
            <a:schemeClr val="dk1">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C" sz="2400" kern="1200"/>
        </a:p>
      </dsp:txBody>
      <dsp:txXfrm>
        <a:off x="5638099" y="2135462"/>
        <a:ext cx="255184" cy="349139"/>
      </dsp:txXfrm>
    </dsp:sp>
    <dsp:sp modelId="{2085286B-E963-4E4A-A0D1-E6B143169B8E}">
      <dsp:nvSpPr>
        <dsp:cNvPr id="0" name=""/>
        <dsp:cNvSpPr/>
      </dsp:nvSpPr>
      <dsp:spPr>
        <a:xfrm>
          <a:off x="5923385" y="2956336"/>
          <a:ext cx="463972" cy="463972"/>
        </a:xfrm>
        <a:prstGeom prst="downArrow">
          <a:avLst>
            <a:gd name="adj1" fmla="val 55000"/>
            <a:gd name="adj2" fmla="val 45000"/>
          </a:avLst>
        </a:prstGeom>
        <a:solidFill>
          <a:srgbClr val="0070C0">
            <a:alpha val="90000"/>
          </a:srgbClr>
        </a:solidFill>
        <a:ln w="9525" cap="flat" cmpd="sng" algn="ctr">
          <a:solidFill>
            <a:schemeClr val="dk1">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C" sz="2400" kern="1200"/>
        </a:p>
      </dsp:txBody>
      <dsp:txXfrm>
        <a:off x="6027779" y="2956336"/>
        <a:ext cx="255184" cy="349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15EEC-93E3-4769-B3FA-1F0F05E17EC3}">
      <dsp:nvSpPr>
        <dsp:cNvPr id="0" name=""/>
        <dsp:cNvSpPr/>
      </dsp:nvSpPr>
      <dsp:spPr>
        <a:xfrm rot="5400000">
          <a:off x="-195290" y="195361"/>
          <a:ext cx="1301936" cy="911355"/>
        </a:xfrm>
        <a:prstGeom prst="chevron">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C" sz="2500" kern="1200" dirty="0" smtClean="0"/>
            <a:t>1</a:t>
          </a:r>
          <a:endParaRPr lang="es-EC" sz="2500" kern="1200" dirty="0"/>
        </a:p>
      </dsp:txBody>
      <dsp:txXfrm rot="-5400000">
        <a:off x="1" y="455749"/>
        <a:ext cx="911355" cy="390581"/>
      </dsp:txXfrm>
    </dsp:sp>
    <dsp:sp modelId="{777350FC-35BF-4B38-A77B-E096D35242B7}">
      <dsp:nvSpPr>
        <dsp:cNvPr id="0" name=""/>
        <dsp:cNvSpPr/>
      </dsp:nvSpPr>
      <dsp:spPr>
        <a:xfrm rot="5400000">
          <a:off x="3421066" y="-2509640"/>
          <a:ext cx="846258" cy="5865681"/>
        </a:xfrm>
        <a:prstGeom prst="round2Same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t>Códigos de bloque lineal </a:t>
          </a:r>
          <a:endParaRPr lang="es-EC" sz="1200" kern="1200" dirty="0"/>
        </a:p>
        <a:p>
          <a:pPr marL="114300" lvl="1" indent="-114300" algn="l" defTabSz="533400">
            <a:lnSpc>
              <a:spcPct val="90000"/>
            </a:lnSpc>
            <a:spcBef>
              <a:spcPct val="0"/>
            </a:spcBef>
            <a:spcAft>
              <a:spcPct val="15000"/>
            </a:spcAft>
            <a:buChar char="••"/>
          </a:pPr>
          <a:r>
            <a:rPr lang="es-EC" sz="1200" kern="1200" dirty="0" smtClean="0"/>
            <a:t>Inventados por R. </a:t>
          </a:r>
          <a:r>
            <a:rPr lang="es-EC" sz="1200" kern="1200" dirty="0" err="1" smtClean="0"/>
            <a:t>Gallager</a:t>
          </a:r>
          <a:r>
            <a:rPr lang="es-EC" sz="1200" kern="1200" dirty="0" smtClean="0"/>
            <a:t> en 1960.</a:t>
          </a:r>
          <a:endParaRPr lang="es-EC" sz="1200" kern="1200" dirty="0"/>
        </a:p>
        <a:p>
          <a:pPr marL="114300" lvl="1" indent="-114300" algn="l" defTabSz="533400">
            <a:lnSpc>
              <a:spcPct val="90000"/>
            </a:lnSpc>
            <a:spcBef>
              <a:spcPct val="0"/>
            </a:spcBef>
            <a:spcAft>
              <a:spcPct val="15000"/>
            </a:spcAft>
            <a:buChar char="••"/>
          </a:pPr>
          <a:r>
            <a:rPr lang="es-EC" sz="1200" kern="1200" dirty="0" smtClean="0"/>
            <a:t>Redescubiertos por </a:t>
          </a:r>
          <a:r>
            <a:rPr lang="es-EC" sz="1200" kern="1200" dirty="0" err="1" smtClean="0"/>
            <a:t>Mackay</a:t>
          </a:r>
          <a:r>
            <a:rPr lang="es-EC" sz="1200" kern="1200" dirty="0" smtClean="0"/>
            <a:t> en 1996 </a:t>
          </a:r>
          <a:endParaRPr lang="es-EC" sz="1200" kern="1200" dirty="0"/>
        </a:p>
      </dsp:txBody>
      <dsp:txXfrm rot="-5400000">
        <a:off x="911355" y="41382"/>
        <a:ext cx="5824370" cy="763636"/>
      </dsp:txXfrm>
    </dsp:sp>
    <dsp:sp modelId="{487BA9AE-9122-407D-89B9-9662CABFC4FE}">
      <dsp:nvSpPr>
        <dsp:cNvPr id="0" name=""/>
        <dsp:cNvSpPr/>
      </dsp:nvSpPr>
      <dsp:spPr>
        <a:xfrm rot="5400000">
          <a:off x="-195290" y="1298509"/>
          <a:ext cx="1301936" cy="911355"/>
        </a:xfrm>
        <a:prstGeom prst="chevron">
          <a:avLst/>
        </a:prstGeom>
        <a:solidFill>
          <a:schemeClr val="accent3">
            <a:hueOff val="1226198"/>
            <a:satOff val="-40562"/>
            <a:lumOff val="-588"/>
            <a:alphaOff val="0"/>
          </a:schemeClr>
        </a:solidFill>
        <a:ln w="15875" cap="flat" cmpd="sng" algn="ctr">
          <a:solidFill>
            <a:schemeClr val="accent3">
              <a:hueOff val="1226198"/>
              <a:satOff val="-40562"/>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C" sz="2500" kern="1200" dirty="0" smtClean="0"/>
            <a:t>2</a:t>
          </a:r>
          <a:endParaRPr lang="es-EC" sz="2500" kern="1200" dirty="0"/>
        </a:p>
      </dsp:txBody>
      <dsp:txXfrm rot="-5400000">
        <a:off x="1" y="1558897"/>
        <a:ext cx="911355" cy="390581"/>
      </dsp:txXfrm>
    </dsp:sp>
    <dsp:sp modelId="{E6C4720A-65BF-4312-A564-288E59F06549}">
      <dsp:nvSpPr>
        <dsp:cNvPr id="0" name=""/>
        <dsp:cNvSpPr/>
      </dsp:nvSpPr>
      <dsp:spPr>
        <a:xfrm rot="5400000">
          <a:off x="3421066" y="-1406492"/>
          <a:ext cx="846258" cy="5865681"/>
        </a:xfrm>
        <a:prstGeom prst="round2SameRect">
          <a:avLst/>
        </a:prstGeom>
        <a:solidFill>
          <a:schemeClr val="lt1">
            <a:alpha val="90000"/>
            <a:hueOff val="0"/>
            <a:satOff val="0"/>
            <a:lumOff val="0"/>
            <a:alphaOff val="0"/>
          </a:schemeClr>
        </a:solidFill>
        <a:ln w="15875" cap="flat" cmpd="sng" algn="ctr">
          <a:solidFill>
            <a:schemeClr val="accent3">
              <a:hueOff val="1226198"/>
              <a:satOff val="-40562"/>
              <a:lumOff val="-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t>Se caracteriza por tener una matriz de chequeo de paridad H dispersa.</a:t>
          </a:r>
          <a:endParaRPr lang="es-EC" sz="1200" kern="1200" dirty="0"/>
        </a:p>
        <a:p>
          <a:pPr marL="114300" lvl="1" indent="-114300" algn="l" defTabSz="533400">
            <a:lnSpc>
              <a:spcPct val="90000"/>
            </a:lnSpc>
            <a:spcBef>
              <a:spcPct val="0"/>
            </a:spcBef>
            <a:spcAft>
              <a:spcPct val="15000"/>
            </a:spcAft>
            <a:buChar char="••"/>
          </a:pPr>
          <a:r>
            <a:rPr lang="es-EC" sz="1200" kern="1200" dirty="0" smtClean="0"/>
            <a:t> Cada fila de H especifica una ecuación de chequeo de paridad.</a:t>
          </a:r>
          <a:endParaRPr lang="es-EC" sz="1200" kern="1200" dirty="0"/>
        </a:p>
        <a:p>
          <a:pPr marL="114300" lvl="1" indent="-114300" algn="l" defTabSz="533400">
            <a:lnSpc>
              <a:spcPct val="90000"/>
            </a:lnSpc>
            <a:spcBef>
              <a:spcPct val="0"/>
            </a:spcBef>
            <a:spcAft>
              <a:spcPct val="15000"/>
            </a:spcAft>
            <a:buChar char="••"/>
          </a:pPr>
          <a:r>
            <a:rPr lang="es-EC" sz="1200" kern="1200" dirty="0" smtClean="0"/>
            <a:t>Una palabra código es válida si cumple con la condición</a:t>
          </a:r>
          <a:endParaRPr lang="es-EC" sz="1200" kern="1200" dirty="0"/>
        </a:p>
      </dsp:txBody>
      <dsp:txXfrm rot="-5400000">
        <a:off x="911355" y="1144530"/>
        <a:ext cx="5824370" cy="763636"/>
      </dsp:txXfrm>
    </dsp:sp>
    <dsp:sp modelId="{45E8A1B6-602E-46BD-A31E-F33471FA60DE}">
      <dsp:nvSpPr>
        <dsp:cNvPr id="0" name=""/>
        <dsp:cNvSpPr/>
      </dsp:nvSpPr>
      <dsp:spPr>
        <a:xfrm rot="5400000">
          <a:off x="-195290" y="2401658"/>
          <a:ext cx="1301936" cy="911355"/>
        </a:xfrm>
        <a:prstGeom prst="chevron">
          <a:avLst/>
        </a:prstGeom>
        <a:solidFill>
          <a:schemeClr val="accent3">
            <a:hueOff val="2452395"/>
            <a:satOff val="-81125"/>
            <a:lumOff val="-1176"/>
            <a:alphaOff val="0"/>
          </a:schemeClr>
        </a:solidFill>
        <a:ln w="15875" cap="flat" cmpd="sng" algn="ctr">
          <a:solidFill>
            <a:schemeClr val="accent3">
              <a:hueOff val="2452395"/>
              <a:satOff val="-81125"/>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C" sz="2500" kern="1200" dirty="0" smtClean="0"/>
            <a:t>3</a:t>
          </a:r>
          <a:endParaRPr lang="es-EC" sz="2500" kern="1200" dirty="0"/>
        </a:p>
      </dsp:txBody>
      <dsp:txXfrm rot="-5400000">
        <a:off x="1" y="2662046"/>
        <a:ext cx="911355" cy="390581"/>
      </dsp:txXfrm>
    </dsp:sp>
    <dsp:sp modelId="{62522442-493A-445F-B6C7-CCC6E18E6ECB}">
      <dsp:nvSpPr>
        <dsp:cNvPr id="0" name=""/>
        <dsp:cNvSpPr/>
      </dsp:nvSpPr>
      <dsp:spPr>
        <a:xfrm rot="5400000">
          <a:off x="3421066" y="-303343"/>
          <a:ext cx="846258" cy="5865681"/>
        </a:xfrm>
        <a:prstGeom prst="round2SameRect">
          <a:avLst/>
        </a:prstGeom>
        <a:solidFill>
          <a:schemeClr val="lt1">
            <a:alpha val="90000"/>
            <a:hueOff val="0"/>
            <a:satOff val="0"/>
            <a:lumOff val="0"/>
            <a:alphaOff val="0"/>
          </a:schemeClr>
        </a:solidFill>
        <a:ln w="15875" cap="flat" cmpd="sng" algn="ctr">
          <a:solidFill>
            <a:schemeClr val="accent3">
              <a:hueOff val="2452395"/>
              <a:satOff val="-81125"/>
              <a:lumOff val="-11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t>Los códigos LDPC son decodificados en forma iterativa como los turbo códigos.</a:t>
          </a:r>
          <a:endParaRPr lang="es-EC" sz="1200" kern="1200" dirty="0"/>
        </a:p>
        <a:p>
          <a:pPr marL="114300" lvl="1" indent="-114300" algn="l" defTabSz="533400">
            <a:lnSpc>
              <a:spcPct val="90000"/>
            </a:lnSpc>
            <a:spcBef>
              <a:spcPct val="0"/>
            </a:spcBef>
            <a:spcAft>
              <a:spcPct val="15000"/>
            </a:spcAft>
            <a:buChar char="••"/>
          </a:pPr>
          <a:r>
            <a:rPr lang="es-EC" sz="1200" kern="1200" dirty="0" smtClean="0"/>
            <a:t>En la decodificación LDPC toman lugar los grafos </a:t>
          </a:r>
          <a:r>
            <a:rPr lang="es-EC" sz="1200" kern="1200" dirty="0" err="1" smtClean="0"/>
            <a:t>Tanner</a:t>
          </a:r>
          <a:r>
            <a:rPr lang="es-EC" sz="1200" kern="1200" dirty="0" smtClean="0"/>
            <a:t>.</a:t>
          </a:r>
          <a:endParaRPr lang="es-EC" sz="1200" kern="1200" dirty="0"/>
        </a:p>
      </dsp:txBody>
      <dsp:txXfrm rot="-5400000">
        <a:off x="911355" y="2247679"/>
        <a:ext cx="5824370" cy="7636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18110-7627-48E8-8A6B-2F4C0FF1D4EE}">
      <dsp:nvSpPr>
        <dsp:cNvPr id="0" name=""/>
        <dsp:cNvSpPr/>
      </dsp:nvSpPr>
      <dsp:spPr>
        <a:xfrm>
          <a:off x="0" y="1776"/>
          <a:ext cx="6777037" cy="705084"/>
        </a:xfrm>
        <a:prstGeom prst="roundRect">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4">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s-ES" sz="900" kern="1200" dirty="0" smtClean="0"/>
            <a:t>En el presente proyecto se realizó la compresión de la imagen mediante la transformada discreta del coseno, esto permite disminuir el tiempo de simulación y optimizar la duración de la transmisión de datos. </a:t>
          </a:r>
          <a:endParaRPr lang="es-EC" sz="900" b="1" kern="1200" dirty="0"/>
        </a:p>
      </dsp:txBody>
      <dsp:txXfrm>
        <a:off x="34419" y="36195"/>
        <a:ext cx="6708199" cy="636246"/>
      </dsp:txXfrm>
    </dsp:sp>
    <dsp:sp modelId="{9A6C4D1D-8130-4EFD-9ABF-80BB2FAB69FE}">
      <dsp:nvSpPr>
        <dsp:cNvPr id="0" name=""/>
        <dsp:cNvSpPr/>
      </dsp:nvSpPr>
      <dsp:spPr>
        <a:xfrm>
          <a:off x="0" y="687252"/>
          <a:ext cx="6777037" cy="705084"/>
        </a:xfrm>
        <a:prstGeom prst="roundRect">
          <a:avLst/>
        </a:prstGeom>
        <a:gradFill rotWithShape="0">
          <a:gsLst>
            <a:gs pos="0">
              <a:schemeClr val="accent4">
                <a:hueOff val="-537590"/>
                <a:satOff val="4772"/>
                <a:lumOff val="-1618"/>
                <a:alphaOff val="0"/>
              </a:schemeClr>
            </a:gs>
            <a:gs pos="100000">
              <a:schemeClr val="accent4">
                <a:hueOff val="-537590"/>
                <a:satOff val="4772"/>
                <a:lumOff val="-1618"/>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4">
              <a:hueOff val="-537590"/>
              <a:satOff val="4772"/>
              <a:lumOff val="-1618"/>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s-ES" sz="900" kern="1200" dirty="0" smtClean="0"/>
            <a:t>Se aplicó matrices de cuantificación para lograr distintos grados de compresión, obteniendo de esta manera imágenes de baja calidad hasta llegar a resultados que son aceptables visualmente. Se observó que en la compresión con pérdidas mientras más compresión (menor nivel de cuantificación) se realiza a una imagen más afectará a la calidad de la misma.</a:t>
          </a:r>
          <a:endParaRPr lang="es-EC" sz="900" b="1" kern="1200" dirty="0"/>
        </a:p>
      </dsp:txBody>
      <dsp:txXfrm>
        <a:off x="34419" y="721671"/>
        <a:ext cx="6708199" cy="636246"/>
      </dsp:txXfrm>
    </dsp:sp>
    <dsp:sp modelId="{FDFDA9CE-1CCC-4177-BC5B-A24788029914}">
      <dsp:nvSpPr>
        <dsp:cNvPr id="0" name=""/>
        <dsp:cNvSpPr/>
      </dsp:nvSpPr>
      <dsp:spPr>
        <a:xfrm>
          <a:off x="0" y="1438157"/>
          <a:ext cx="6777037" cy="705084"/>
        </a:xfrm>
        <a:prstGeom prst="roundRect">
          <a:avLst/>
        </a:prstGeom>
        <a:gradFill rotWithShape="0">
          <a:gsLst>
            <a:gs pos="0">
              <a:schemeClr val="accent4">
                <a:hueOff val="-1075180"/>
                <a:satOff val="9543"/>
                <a:lumOff val="-3235"/>
                <a:alphaOff val="0"/>
              </a:schemeClr>
            </a:gs>
            <a:gs pos="100000">
              <a:schemeClr val="accent4">
                <a:hueOff val="-1075180"/>
                <a:satOff val="9543"/>
                <a:lumOff val="-3235"/>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4">
              <a:hueOff val="-1075180"/>
              <a:satOff val="9543"/>
              <a:lumOff val="-3235"/>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s-ES" sz="900" kern="1200" dirty="0" smtClean="0"/>
            <a:t>Se pudo observar que al incrementar el nivel de cuantificación en la compresión de la imagen también aumenta el valor de </a:t>
          </a:r>
          <a14:m xmlns:a14="http://schemas.microsoft.com/office/drawing/2010/main">
            <m:oMath xmlns:m="http://schemas.openxmlformats.org/officeDocument/2006/math">
              <m:sSub>
                <m:sSubPr>
                  <m:ctrlPr>
                    <a:rPr lang="es-EC" sz="900" i="1" kern="1200">
                      <a:latin typeface="Cambria Math"/>
                    </a:rPr>
                  </m:ctrlPr>
                </m:sSubPr>
                <m:e>
                  <m:r>
                    <m:rPr>
                      <m:sty m:val="p"/>
                    </m:rPr>
                    <a:rPr lang="es-ES" sz="900" kern="1200">
                      <a:latin typeface="Cambria Math"/>
                    </a:rPr>
                    <m:t>E</m:t>
                  </m:r>
                </m:e>
                <m:sub>
                  <m:r>
                    <m:rPr>
                      <m:sty m:val="p"/>
                    </m:rPr>
                    <a:rPr lang="es-ES" sz="900" kern="1200">
                      <a:latin typeface="Cambria Math"/>
                    </a:rPr>
                    <m:t>b</m:t>
                  </m:r>
                </m:sub>
              </m:sSub>
              <m:r>
                <a:rPr lang="es-ES" sz="900" kern="1200">
                  <a:latin typeface="Cambria Math"/>
                </a:rPr>
                <m:t>/</m:t>
              </m:r>
              <m:sSub>
                <m:sSubPr>
                  <m:ctrlPr>
                    <a:rPr lang="es-EC" sz="900" i="1" kern="1200">
                      <a:latin typeface="Cambria Math"/>
                    </a:rPr>
                  </m:ctrlPr>
                </m:sSubPr>
                <m:e>
                  <m:r>
                    <m:rPr>
                      <m:sty m:val="p"/>
                    </m:rPr>
                    <a:rPr lang="es-ES" sz="900" kern="1200">
                      <a:latin typeface="Cambria Math"/>
                    </a:rPr>
                    <m:t>N</m:t>
                  </m:r>
                </m:e>
                <m:sub>
                  <m:r>
                    <m:rPr>
                      <m:sty m:val="p"/>
                    </m:rPr>
                    <a:rPr lang="es-ES" sz="900" kern="1200">
                      <a:latin typeface="Cambria Math"/>
                    </a:rPr>
                    <m:t>o</m:t>
                  </m:r>
                </m:sub>
              </m:sSub>
            </m:oMath>
          </a14:m>
          <a:r>
            <a:rPr lang="en-US" sz="900" kern="1200" dirty="0"/>
            <a:t> </a:t>
          </a:r>
          <a:r>
            <a:rPr lang="es-ES" sz="900" kern="1200" dirty="0"/>
            <a:t>que se requiere para descomprimir la imagen sin ningún tipo de problemas, porque el nivel de cuantificación es directamente proporcional a la información transmitida, es decir, que a mayor nivel de cuantificación mayor también son el número de bits trasmitidos</a:t>
          </a:r>
          <a:endParaRPr lang="es-EC" sz="900" b="1" kern="1200" dirty="0"/>
        </a:p>
      </dsp:txBody>
      <dsp:txXfrm>
        <a:off x="34419" y="1472576"/>
        <a:ext cx="6708199" cy="636246"/>
      </dsp:txXfrm>
    </dsp:sp>
    <dsp:sp modelId="{5F66A304-CB61-404B-8645-8617B1A927D4}">
      <dsp:nvSpPr>
        <dsp:cNvPr id="0" name=""/>
        <dsp:cNvSpPr/>
      </dsp:nvSpPr>
      <dsp:spPr>
        <a:xfrm>
          <a:off x="0" y="2156348"/>
          <a:ext cx="6777037" cy="705084"/>
        </a:xfrm>
        <a:prstGeom prst="roundRect">
          <a:avLst/>
        </a:prstGeom>
        <a:gradFill rotWithShape="0">
          <a:gsLst>
            <a:gs pos="0">
              <a:schemeClr val="accent4">
                <a:hueOff val="-1612770"/>
                <a:satOff val="14315"/>
                <a:lumOff val="-4853"/>
                <a:alphaOff val="0"/>
              </a:schemeClr>
            </a:gs>
            <a:gs pos="100000">
              <a:schemeClr val="accent4">
                <a:hueOff val="-1612770"/>
                <a:satOff val="14315"/>
                <a:lumOff val="-4853"/>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4">
              <a:hueOff val="-1612770"/>
              <a:satOff val="14315"/>
              <a:lumOff val="-4853"/>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s-ES" sz="900" kern="1200" dirty="0" smtClean="0"/>
            <a:t>Al utilizar las técnicas de codificación de canal, se puede utilizar una relación señal a ruido menor para recuperar la información trasmitida satisfactoriamente, es así que los mejores resultados se obtuvieron empleando los códigos turbo y LDPC.</a:t>
          </a:r>
          <a:endParaRPr lang="es-EC" sz="900" b="1" kern="1200" dirty="0"/>
        </a:p>
      </dsp:txBody>
      <dsp:txXfrm>
        <a:off x="34419" y="2190767"/>
        <a:ext cx="6708199" cy="636246"/>
      </dsp:txXfrm>
    </dsp:sp>
    <dsp:sp modelId="{98CC7863-4936-4EA8-84BB-0D1BE2E7D303}">
      <dsp:nvSpPr>
        <dsp:cNvPr id="0" name=""/>
        <dsp:cNvSpPr/>
      </dsp:nvSpPr>
      <dsp:spPr>
        <a:xfrm>
          <a:off x="0" y="2874539"/>
          <a:ext cx="6777037" cy="705084"/>
        </a:xfrm>
        <a:prstGeom prst="roundRect">
          <a:avLst/>
        </a:prstGeom>
        <a:gradFill rotWithShape="0">
          <a:gsLst>
            <a:gs pos="0">
              <a:schemeClr val="accent4">
                <a:hueOff val="-2150360"/>
                <a:satOff val="19087"/>
                <a:lumOff val="-6471"/>
                <a:alphaOff val="0"/>
              </a:schemeClr>
            </a:gs>
            <a:gs pos="100000">
              <a:schemeClr val="accent4">
                <a:hueOff val="-2150360"/>
                <a:satOff val="19087"/>
                <a:lumOff val="-6471"/>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4">
              <a:hueOff val="-2150360"/>
              <a:satOff val="19087"/>
              <a:lumOff val="-6471"/>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s-ES" sz="900" kern="1200" dirty="0" smtClean="0"/>
            <a:t>Se llegó a tener una equivalencia con respecto a complejidad de los códigos turbo y LDPC, trabajando con 3 y 87 iteraciones respectivamente, obteniendo así un mejor desempeño de los códigos LDPC pero no es mucha la diferencia entre la capacidad de los turbo códigos en la transmisión de datos. Los códigos LDPC irregulares teóricamente tienen mejor desempeño que los turbo códigos por lo que se recomienda dar seguimiento a los mismos para observar mejoras en los resultados.	</a:t>
          </a:r>
          <a:endParaRPr lang="es-EC" sz="900" b="1" kern="1200" dirty="0"/>
        </a:p>
      </dsp:txBody>
      <dsp:txXfrm>
        <a:off x="34419" y="2908958"/>
        <a:ext cx="6708199" cy="63624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822F77-8A6C-428F-A106-0359D504CF1B}" type="datetimeFigureOut">
              <a:rPr lang="es-EC" smtClean="0"/>
              <a:t>20/04/2014</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EC" dirty="0" smtClean="0"/>
              <a:t>Belén Tipantuña</a:t>
            </a:r>
            <a:endParaRPr lang="es-EC" dirty="0"/>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303787-5811-4EAE-8228-D89142F2A80E}" type="slidenum">
              <a:rPr lang="es-EC" smtClean="0"/>
              <a:t>‹Nº›</a:t>
            </a:fld>
            <a:endParaRPr lang="es-EC"/>
          </a:p>
        </p:txBody>
      </p:sp>
    </p:spTree>
    <p:extLst>
      <p:ext uri="{BB962C8B-B14F-4D97-AF65-F5344CB8AC3E}">
        <p14:creationId xmlns:p14="http://schemas.microsoft.com/office/powerpoint/2010/main" val="9444928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54EB7-EF62-4CEC-9E9F-6E1EE0797F6D}" type="datetimeFigureOut">
              <a:rPr lang="es-EC" smtClean="0"/>
              <a:t>20/04/2014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C" dirty="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EC" dirty="0" smtClean="0"/>
              <a:t>Belén Tipantuña</a:t>
            </a:r>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F29A6F-491F-4E3A-8A8F-CD54879F3086}" type="slidenum">
              <a:rPr lang="es-EC" smtClean="0"/>
              <a:t>‹Nº›</a:t>
            </a:fld>
            <a:endParaRPr lang="es-EC"/>
          </a:p>
        </p:txBody>
      </p:sp>
    </p:spTree>
    <p:extLst>
      <p:ext uri="{BB962C8B-B14F-4D97-AF65-F5344CB8AC3E}">
        <p14:creationId xmlns:p14="http://schemas.microsoft.com/office/powerpoint/2010/main" val="7671622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Tree>
    <p:extLst>
      <p:ext uri="{BB962C8B-B14F-4D97-AF65-F5344CB8AC3E}">
        <p14:creationId xmlns:p14="http://schemas.microsoft.com/office/powerpoint/2010/main" val="740987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Tree>
    <p:extLst>
      <p:ext uri="{BB962C8B-B14F-4D97-AF65-F5344CB8AC3E}">
        <p14:creationId xmlns:p14="http://schemas.microsoft.com/office/powerpoint/2010/main" val="2764273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Tree>
    <p:extLst>
      <p:ext uri="{BB962C8B-B14F-4D97-AF65-F5344CB8AC3E}">
        <p14:creationId xmlns:p14="http://schemas.microsoft.com/office/powerpoint/2010/main" val="190474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Tree>
    <p:extLst>
      <p:ext uri="{BB962C8B-B14F-4D97-AF65-F5344CB8AC3E}">
        <p14:creationId xmlns:p14="http://schemas.microsoft.com/office/powerpoint/2010/main" val="2065275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Tree>
    <p:extLst>
      <p:ext uri="{BB962C8B-B14F-4D97-AF65-F5344CB8AC3E}">
        <p14:creationId xmlns:p14="http://schemas.microsoft.com/office/powerpoint/2010/main" val="3410715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Tree>
    <p:extLst>
      <p:ext uri="{BB962C8B-B14F-4D97-AF65-F5344CB8AC3E}">
        <p14:creationId xmlns:p14="http://schemas.microsoft.com/office/powerpoint/2010/main" val="3902930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Tree>
    <p:extLst>
      <p:ext uri="{BB962C8B-B14F-4D97-AF65-F5344CB8AC3E}">
        <p14:creationId xmlns:p14="http://schemas.microsoft.com/office/powerpoint/2010/main" val="2201126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Tree>
    <p:extLst>
      <p:ext uri="{BB962C8B-B14F-4D97-AF65-F5344CB8AC3E}">
        <p14:creationId xmlns:p14="http://schemas.microsoft.com/office/powerpoint/2010/main" val="2646586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Tree>
    <p:extLst>
      <p:ext uri="{BB962C8B-B14F-4D97-AF65-F5344CB8AC3E}">
        <p14:creationId xmlns:p14="http://schemas.microsoft.com/office/powerpoint/2010/main" val="3902930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Tree>
    <p:extLst>
      <p:ext uri="{BB962C8B-B14F-4D97-AF65-F5344CB8AC3E}">
        <p14:creationId xmlns:p14="http://schemas.microsoft.com/office/powerpoint/2010/main" val="71136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1066800" y="4267200"/>
            <a:ext cx="4343400" cy="3429000"/>
          </a:xfrm>
        </p:spPr>
        <p:txBody>
          <a:bodyPr/>
          <a:lstStyle/>
          <a:p>
            <a:r>
              <a:rPr lang="es-ES" sz="700" kern="1200" dirty="0" smtClean="0">
                <a:solidFill>
                  <a:schemeClr val="tx1"/>
                </a:solidFill>
                <a:effectLst/>
              </a:rPr>
              <a:t>El algoritmo de decodificación LDPC utilizado es un modelo iterativo pero al modificar el número de iteraciones se puede observar que mejora levemente los resultados, es decir que no es un factor que mejore significativamente las curvas del desempeño, por el contrario aumenta la memoria y el tiempo requeridos por el decodificador LDPC para producir la secuencia de bits que representan la imagen. Por lo tanto se debe mencionar que entre 20 y 50 iteraciones es suficiente para obtener buenos resultados en la decodificación es decir mejora significativamente las curvas del desempeño de dichos códigos.</a:t>
            </a:r>
          </a:p>
          <a:p>
            <a:r>
              <a:rPr lang="es-ES" sz="700" kern="1200" dirty="0" smtClean="0">
                <a:solidFill>
                  <a:schemeClr val="tx1"/>
                </a:solidFill>
                <a:effectLst/>
              </a:rPr>
              <a:t> </a:t>
            </a:r>
          </a:p>
          <a:p>
            <a:r>
              <a:rPr lang="es-ES" sz="700" kern="1200" dirty="0" smtClean="0">
                <a:solidFill>
                  <a:schemeClr val="tx1"/>
                </a:solidFill>
                <a:effectLst/>
              </a:rPr>
              <a:t> </a:t>
            </a:r>
          </a:p>
          <a:p>
            <a:r>
              <a:rPr lang="es-ES" sz="700" kern="1200" dirty="0" smtClean="0">
                <a:solidFill>
                  <a:schemeClr val="tx1"/>
                </a:solidFill>
                <a:effectLst/>
              </a:rPr>
              <a:t>La complejidad por iteración de los códigos LDPC es menor que la de los turbo códigos, es decir, un buen código LDPC necesita la mitad del número de operaciones que un turbo código, sin embargo se necesitan muchas más iteraciones (entre 25 y 100) comparado con los turbo códigos que necesitan de 3 a 10 iteraciones.</a:t>
            </a:r>
          </a:p>
          <a:p>
            <a:r>
              <a:rPr lang="es-ES" sz="700" kern="1200" dirty="0" smtClean="0">
                <a:solidFill>
                  <a:schemeClr val="tx1"/>
                </a:solidFill>
                <a:effectLst/>
              </a:rPr>
              <a:t> </a:t>
            </a:r>
          </a:p>
          <a:p>
            <a:r>
              <a:rPr lang="es-ES" sz="700" kern="1200" dirty="0" smtClean="0">
                <a:solidFill>
                  <a:schemeClr val="tx1"/>
                </a:solidFill>
                <a:effectLst/>
              </a:rPr>
              <a:t> </a:t>
            </a:r>
          </a:p>
          <a:p>
            <a:r>
              <a:rPr lang="es-ES" sz="700" kern="1200" dirty="0" smtClean="0">
                <a:solidFill>
                  <a:schemeClr val="tx1"/>
                </a:solidFill>
                <a:effectLst/>
              </a:rPr>
              <a:t>Al aumentar el tamaño de la imagen transmitida y al utilizar códigos LDPC mejora los datos recibidos ya que como la matriz de paridad tiene un mayor tamaño, aumenta la dispersión de esta matriz, lo que lleva a un mayor número de columnas linealmente independientes y de esta forma los códigos tienen una mayor capacidad de corrección de errores.</a:t>
            </a:r>
          </a:p>
          <a:p>
            <a:r>
              <a:rPr lang="es-ES" sz="700" kern="1200" dirty="0" smtClean="0">
                <a:solidFill>
                  <a:schemeClr val="tx1"/>
                </a:solidFill>
                <a:effectLst/>
              </a:rPr>
              <a:t> </a:t>
            </a:r>
          </a:p>
          <a:p>
            <a:r>
              <a:rPr lang="es-ES" sz="700" kern="1200" dirty="0" smtClean="0">
                <a:solidFill>
                  <a:schemeClr val="tx1"/>
                </a:solidFill>
                <a:effectLst/>
              </a:rPr>
              <a:t> </a:t>
            </a:r>
          </a:p>
          <a:p>
            <a:r>
              <a:rPr lang="es-ES" sz="700" kern="1200" dirty="0" smtClean="0">
                <a:solidFill>
                  <a:schemeClr val="tx1"/>
                </a:solidFill>
                <a:effectLst/>
              </a:rPr>
              <a:t>Comparando los códigos LDPC con otros tipos de codificación se logra obtener un menor BER con potencias mínimas de transmisión pero con respecto a los turbo códigos se puede apreciar que los resultados son muy similares, ya que con estos dos tipos de codificación se puede lograr un desempeño cercano al límite expuesto por Shannon. Por lo que cabe recalcar que para obtener una imagen libre de errores para el caso del canal AWGN que no utiliza codificación, se necesita una mínima relación Eb/No de 10 dB, mientras que para el caso de los códigos de bloque y </a:t>
            </a:r>
            <a:r>
              <a:rPr lang="es-ES" sz="700" kern="1200" dirty="0" err="1" smtClean="0">
                <a:solidFill>
                  <a:schemeClr val="tx1"/>
                </a:solidFill>
                <a:effectLst/>
              </a:rPr>
              <a:t>convolucionales</a:t>
            </a:r>
            <a:r>
              <a:rPr lang="es-ES" sz="700" kern="1200" dirty="0" smtClean="0">
                <a:solidFill>
                  <a:schemeClr val="tx1"/>
                </a:solidFill>
                <a:effectLst/>
              </a:rPr>
              <a:t> con decisión </a:t>
            </a:r>
            <a:r>
              <a:rPr lang="es-ES" sz="700" kern="1200" dirty="0" err="1" smtClean="0">
                <a:solidFill>
                  <a:schemeClr val="tx1"/>
                </a:solidFill>
                <a:effectLst/>
              </a:rPr>
              <a:t>hard</a:t>
            </a:r>
            <a:r>
              <a:rPr lang="es-ES" sz="700" kern="1200" dirty="0" smtClean="0">
                <a:solidFill>
                  <a:schemeClr val="tx1"/>
                </a:solidFill>
                <a:effectLst/>
              </a:rPr>
              <a:t> se necesita una relación mínima de 7 dB, para los  códigos </a:t>
            </a:r>
            <a:r>
              <a:rPr lang="es-ES" sz="700" kern="1200" dirty="0" err="1" smtClean="0">
                <a:solidFill>
                  <a:schemeClr val="tx1"/>
                </a:solidFill>
                <a:effectLst/>
              </a:rPr>
              <a:t>convolucionales</a:t>
            </a:r>
            <a:r>
              <a:rPr lang="es-ES" sz="700" kern="1200" dirty="0" smtClean="0">
                <a:solidFill>
                  <a:schemeClr val="tx1"/>
                </a:solidFill>
                <a:effectLst/>
              </a:rPr>
              <a:t> con decisión </a:t>
            </a:r>
            <a:r>
              <a:rPr lang="es-ES" sz="700" kern="1200" dirty="0" err="1" smtClean="0">
                <a:solidFill>
                  <a:schemeClr val="tx1"/>
                </a:solidFill>
                <a:effectLst/>
              </a:rPr>
              <a:t>soft</a:t>
            </a:r>
            <a:r>
              <a:rPr lang="es-ES" sz="700" kern="1200" dirty="0" smtClean="0">
                <a:solidFill>
                  <a:schemeClr val="tx1"/>
                </a:solidFill>
                <a:effectLst/>
              </a:rPr>
              <a:t> se necesita un mínimo de 5 dB, con la utilización de los turbo códigos se necesita una relación señal a ruido partir de 1 dB y para los códigos LDPC es a partir de 3 dB. Con esto se quiere demostrar que se necesita una menor cantidad de potencia si se aplica las técnicas de detección y corrección de errores en la transmisión; esta reducción de potencia en un sistema físico y comercializable se ve reflejada en un menor costo del equipo. Mientras que para el caso del canal </a:t>
            </a:r>
            <a:r>
              <a:rPr lang="es-ES" sz="700" kern="1200" dirty="0" err="1" smtClean="0">
                <a:solidFill>
                  <a:schemeClr val="tx1"/>
                </a:solidFill>
                <a:effectLst/>
              </a:rPr>
              <a:t>Rayleigh</a:t>
            </a:r>
            <a:r>
              <a:rPr lang="es-ES" sz="700" kern="1200" dirty="0" smtClean="0">
                <a:solidFill>
                  <a:schemeClr val="tx1"/>
                </a:solidFill>
                <a:effectLst/>
              </a:rPr>
              <a:t> que no utiliza codificación, el BER se reduce a 0 cuando Eb/No es de 50 dB, mientras que para el caso de los códigos de bloque tipo haming es de 40dB, para códigos </a:t>
            </a:r>
            <a:r>
              <a:rPr lang="es-ES" sz="700" kern="1200" dirty="0" err="1" smtClean="0">
                <a:solidFill>
                  <a:schemeClr val="tx1"/>
                </a:solidFill>
                <a:effectLst/>
              </a:rPr>
              <a:t>convolucionales</a:t>
            </a:r>
            <a:r>
              <a:rPr lang="es-ES" sz="700" kern="1200" dirty="0" smtClean="0">
                <a:solidFill>
                  <a:schemeClr val="tx1"/>
                </a:solidFill>
                <a:effectLst/>
              </a:rPr>
              <a:t> con decisiones duras es de 35 dB, para los  códigos </a:t>
            </a:r>
            <a:r>
              <a:rPr lang="es-ES" sz="700" kern="1200" dirty="0" err="1" smtClean="0">
                <a:solidFill>
                  <a:schemeClr val="tx1"/>
                </a:solidFill>
                <a:effectLst/>
              </a:rPr>
              <a:t>convolucionales</a:t>
            </a:r>
            <a:r>
              <a:rPr lang="es-ES" sz="700" kern="1200" dirty="0" smtClean="0">
                <a:solidFill>
                  <a:schemeClr val="tx1"/>
                </a:solidFill>
                <a:effectLst/>
              </a:rPr>
              <a:t> con decisiones suaves es de 30 dB, con la utilización de los turbo códigos se tiene que el BER es 0 a partir de 5 dB para 10 iteraciones y para los códigos LDPC es a partir de 8.5 dB para 100 iteraciones. Con estos resultados se puede apreciar claramente que los códigos turbo y los códigos LDPC mejoran notablemente el rendimiento y calidad de la imagen transmitida.</a:t>
            </a:r>
          </a:p>
          <a:p>
            <a:r>
              <a:rPr lang="es-ES" sz="700" kern="1200" dirty="0" smtClean="0">
                <a:solidFill>
                  <a:schemeClr val="tx1"/>
                </a:solidFill>
                <a:effectLst/>
              </a:rPr>
              <a:t> </a:t>
            </a:r>
          </a:p>
          <a:p>
            <a:r>
              <a:rPr lang="es-ES" sz="700" kern="1200" dirty="0" smtClean="0">
                <a:solidFill>
                  <a:schemeClr val="tx1"/>
                </a:solidFill>
                <a:effectLst/>
              </a:rPr>
              <a:t> </a:t>
            </a:r>
          </a:p>
          <a:p>
            <a:r>
              <a:rPr lang="es-ES" sz="700" kern="1200" dirty="0" smtClean="0">
                <a:solidFill>
                  <a:schemeClr val="tx1"/>
                </a:solidFill>
                <a:effectLst/>
              </a:rPr>
              <a:t>Mediante las simulaciones realizadas por dos tipos de canal de comunicación se pudo caer en cuenta que la trasmisión de datos a través del canal AWGN presenta menor error en comparación con el canal con desvanecimiento </a:t>
            </a:r>
            <a:r>
              <a:rPr lang="es-ES" sz="700" kern="1200" dirty="0" err="1" smtClean="0">
                <a:solidFill>
                  <a:schemeClr val="tx1"/>
                </a:solidFill>
                <a:effectLst/>
              </a:rPr>
              <a:t>Rayleigh</a:t>
            </a:r>
            <a:r>
              <a:rPr lang="es-ES" sz="700" kern="1200" dirty="0" smtClean="0">
                <a:solidFill>
                  <a:schemeClr val="tx1"/>
                </a:solidFill>
                <a:effectLst/>
              </a:rPr>
              <a:t>.</a:t>
            </a:r>
          </a:p>
          <a:p>
            <a:r>
              <a:rPr lang="es-ES" sz="700" kern="1200" dirty="0" smtClean="0">
                <a:solidFill>
                  <a:schemeClr val="tx1"/>
                </a:solidFill>
                <a:effectLst/>
              </a:rPr>
              <a:t> </a:t>
            </a:r>
          </a:p>
          <a:p>
            <a:r>
              <a:rPr lang="es-ES" sz="700" kern="1200" dirty="0" smtClean="0">
                <a:solidFill>
                  <a:schemeClr val="tx1"/>
                </a:solidFill>
                <a:effectLst/>
              </a:rPr>
              <a:t> </a:t>
            </a:r>
          </a:p>
          <a:p>
            <a:r>
              <a:rPr lang="es-ES" sz="700" kern="1200" dirty="0" smtClean="0">
                <a:solidFill>
                  <a:schemeClr val="tx1"/>
                </a:solidFill>
                <a:effectLst/>
              </a:rPr>
              <a:t>Se realizó la compresión de la imagen mediante la transformada discreta del coseno para disminuir el tiempo de simulación y así optimizar la duración de la transmisión de datos. Para esto se aplicó tres matrices de cuantificación diferentes logrando distintos grados de compresión, obteniendo de esta manera imágenes de baja calidad hasta llegar a resultados que son aceptables visualmente, por lo tanto se concluye que mientras más compresión (menor nivel de cuantificación) se realiza a una imagen más afectará a la calidad de la misma.</a:t>
            </a:r>
          </a:p>
          <a:p>
            <a:r>
              <a:rPr lang="es-ES" sz="700" kern="1200" dirty="0" smtClean="0">
                <a:solidFill>
                  <a:schemeClr val="tx1"/>
                </a:solidFill>
                <a:effectLst/>
              </a:rPr>
              <a:t> </a:t>
            </a:r>
          </a:p>
          <a:p>
            <a:r>
              <a:rPr lang="es-ES" sz="700" kern="1200" dirty="0" smtClean="0">
                <a:solidFill>
                  <a:schemeClr val="tx1"/>
                </a:solidFill>
                <a:effectLst/>
              </a:rPr>
              <a:t> </a:t>
            </a:r>
          </a:p>
          <a:p>
            <a:r>
              <a:rPr lang="es-ES" sz="700" kern="1200" dirty="0" smtClean="0">
                <a:solidFill>
                  <a:schemeClr val="tx1"/>
                </a:solidFill>
                <a:effectLst/>
              </a:rPr>
              <a:t>Además se facilita un programa computacional sobre el entorno de </a:t>
            </a:r>
            <a:r>
              <a:rPr lang="es-ES" sz="700" kern="1200" dirty="0" err="1" smtClean="0">
                <a:solidFill>
                  <a:schemeClr val="tx1"/>
                </a:solidFill>
                <a:effectLst/>
              </a:rPr>
              <a:t>Matlab</a:t>
            </a:r>
            <a:r>
              <a:rPr lang="es-ES" sz="700" kern="1200" dirty="0" smtClean="0">
                <a:solidFill>
                  <a:schemeClr val="tx1"/>
                </a:solidFill>
                <a:effectLst/>
              </a:rPr>
              <a:t>® creada para analizar códigos que detectan y corrigen errores, misma que podría ser usada para desarrollar nuevas técnicas de codificación de canal que mejorarían la confiabilidad de los sistemas de comunicación digitales existentes o futuros. Con este desarrollo se presenta de forma clara y explícita los códigos LDPC, permitiendo su manejo a usuarios con ideas básicas en comunicaciones que deseen conocer la estructura y las ventajas de este esquema de codificación.</a:t>
            </a:r>
          </a:p>
          <a:p>
            <a:r>
              <a:rPr lang="es-ES" sz="700" kern="1200" dirty="0" smtClean="0">
                <a:solidFill>
                  <a:schemeClr val="tx1"/>
                </a:solidFill>
                <a:effectLst/>
              </a:rPr>
              <a:t> </a:t>
            </a:r>
          </a:p>
          <a:p>
            <a:r>
              <a:rPr lang="es-ES" sz="700" kern="1200" dirty="0" smtClean="0">
                <a:solidFill>
                  <a:schemeClr val="tx1"/>
                </a:solidFill>
                <a:effectLst/>
              </a:rPr>
              <a:t> </a:t>
            </a:r>
          </a:p>
          <a:p>
            <a:r>
              <a:rPr lang="es-ES" sz="700" b="1" kern="1200" dirty="0" smtClean="0">
                <a:solidFill>
                  <a:schemeClr val="tx1"/>
                </a:solidFill>
                <a:effectLst/>
              </a:rPr>
              <a:t>5.2. Recomendaciones</a:t>
            </a:r>
            <a:endParaRPr lang="es-ES" sz="700" kern="1200" dirty="0" smtClean="0">
              <a:solidFill>
                <a:schemeClr val="tx1"/>
              </a:solidFill>
              <a:effectLst/>
            </a:endParaRPr>
          </a:p>
          <a:p>
            <a:r>
              <a:rPr lang="es-ES" sz="700" kern="1200" dirty="0" smtClean="0">
                <a:solidFill>
                  <a:schemeClr val="tx1"/>
                </a:solidFill>
                <a:effectLst/>
              </a:rPr>
              <a:t> </a:t>
            </a:r>
          </a:p>
          <a:p>
            <a:r>
              <a:rPr lang="es-ES" sz="700" kern="1200" dirty="0" smtClean="0">
                <a:solidFill>
                  <a:schemeClr val="tx1"/>
                </a:solidFill>
                <a:effectLst/>
              </a:rPr>
              <a:t> </a:t>
            </a:r>
          </a:p>
          <a:p>
            <a:r>
              <a:rPr lang="es-ES" sz="700" kern="1200" dirty="0" smtClean="0">
                <a:solidFill>
                  <a:schemeClr val="tx1"/>
                </a:solidFill>
                <a:effectLst/>
              </a:rPr>
              <a:t>Es importante resaltar que al comprimir una imagen, se utiliza la codificación </a:t>
            </a:r>
            <a:r>
              <a:rPr lang="es-ES" sz="700" kern="1200" dirty="0" err="1" smtClean="0">
                <a:solidFill>
                  <a:schemeClr val="tx1"/>
                </a:solidFill>
                <a:effectLst/>
              </a:rPr>
              <a:t>Huffman</a:t>
            </a:r>
            <a:r>
              <a:rPr lang="es-ES" sz="700" kern="1200" dirty="0" smtClean="0">
                <a:solidFill>
                  <a:schemeClr val="tx1"/>
                </a:solidFill>
                <a:effectLst/>
              </a:rPr>
              <a:t> que requiere de una o más conjuntos de tablas de código que deben ser las mismas para comprimir y descomprimir la imagen, por lo tanto la secuencia de bits de la imagen comprimida y la secuencia que se extrae por el canal debe tener mínimos o nulos errores para poder reconstruir la imagen, de lo contrario no se logra lo propuesto. </a:t>
            </a:r>
          </a:p>
          <a:p>
            <a:r>
              <a:rPr lang="es-ES" sz="700" kern="1200" dirty="0" smtClean="0">
                <a:solidFill>
                  <a:schemeClr val="tx1"/>
                </a:solidFill>
                <a:effectLst/>
              </a:rPr>
              <a:t> </a:t>
            </a:r>
          </a:p>
          <a:p>
            <a:r>
              <a:rPr lang="es-ES" sz="700" kern="1200" dirty="0" smtClean="0">
                <a:solidFill>
                  <a:schemeClr val="tx1"/>
                </a:solidFill>
                <a:effectLst/>
              </a:rPr>
              <a:t> </a:t>
            </a:r>
          </a:p>
          <a:p>
            <a:r>
              <a:rPr lang="es-ES" sz="700" kern="1200" dirty="0" smtClean="0">
                <a:solidFill>
                  <a:schemeClr val="tx1"/>
                </a:solidFill>
                <a:effectLst/>
              </a:rPr>
              <a:t>Se debe tener en cuenta que cuanto mayor sea el número de iteraciones mayor es la carga computacional del sistema ya que se incrementa el número de sumas y multiplicaciones que se lleva a cabo en el decodificador. Por tanto, se debe apreciar en los resultados obtenidos un cierto valor de iteraciones que a partir del cual mejora el sistema en términos de BER para que se escoja un número de iteraciones que establezca una menor carga computacional pero con un óptimo BER.</a:t>
            </a:r>
          </a:p>
          <a:p>
            <a:r>
              <a:rPr lang="es-ES" sz="700" kern="1200" dirty="0" smtClean="0">
                <a:solidFill>
                  <a:schemeClr val="tx1"/>
                </a:solidFill>
                <a:effectLst/>
              </a:rPr>
              <a:t> </a:t>
            </a:r>
          </a:p>
          <a:p>
            <a:r>
              <a:rPr lang="es-ES" sz="700" kern="1200" dirty="0" smtClean="0">
                <a:solidFill>
                  <a:schemeClr val="tx1"/>
                </a:solidFill>
                <a:effectLst/>
              </a:rPr>
              <a:t> </a:t>
            </a:r>
          </a:p>
          <a:p>
            <a:r>
              <a:rPr lang="es-ES" sz="700" kern="1200" dirty="0" smtClean="0">
                <a:solidFill>
                  <a:schemeClr val="tx1"/>
                </a:solidFill>
                <a:effectLst/>
              </a:rPr>
              <a:t>Es recomendable implementar otros esquemas de modulación con mayor cantidad de símbolos para poder optimizar de mayor manera el ancho de banda del canal.</a:t>
            </a:r>
          </a:p>
          <a:p>
            <a:r>
              <a:rPr lang="es-ES" sz="700" kern="1200" dirty="0" smtClean="0">
                <a:solidFill>
                  <a:schemeClr val="tx1"/>
                </a:solidFill>
                <a:effectLst/>
              </a:rPr>
              <a:t> </a:t>
            </a:r>
          </a:p>
          <a:p>
            <a:r>
              <a:rPr lang="es-ES" sz="700" kern="1200" dirty="0" smtClean="0">
                <a:solidFill>
                  <a:schemeClr val="tx1"/>
                </a:solidFill>
                <a:effectLst/>
              </a:rPr>
              <a:t> </a:t>
            </a:r>
          </a:p>
          <a:p>
            <a:r>
              <a:rPr lang="es-ES" sz="700" kern="1200" dirty="0" smtClean="0">
                <a:solidFill>
                  <a:schemeClr val="tx1"/>
                </a:solidFill>
                <a:effectLst/>
              </a:rPr>
              <a:t>También se debe dar continuidad a este trabajo con la investigación de los códigos LDPC utilizando modificaciones en la decodificación ya que existen otros tipos de algoritmos que pueden presentar mayor eficiencia en su capacidad para la transmisión de datos.</a:t>
            </a:r>
          </a:p>
          <a:p>
            <a:r>
              <a:rPr lang="es-ES" sz="700" kern="1200" dirty="0" smtClean="0">
                <a:solidFill>
                  <a:schemeClr val="tx1"/>
                </a:solidFill>
                <a:effectLst/>
              </a:rPr>
              <a:t> </a:t>
            </a:r>
          </a:p>
          <a:p>
            <a:r>
              <a:rPr lang="es-ES" sz="700" kern="1200" dirty="0" smtClean="0">
                <a:solidFill>
                  <a:schemeClr val="tx1"/>
                </a:solidFill>
                <a:effectLst/>
              </a:rPr>
              <a:t> </a:t>
            </a:r>
          </a:p>
          <a:p>
            <a:r>
              <a:rPr lang="es-ES" sz="700" kern="1200" dirty="0" smtClean="0">
                <a:solidFill>
                  <a:schemeClr val="tx1"/>
                </a:solidFill>
                <a:effectLst/>
              </a:rPr>
              <a:t> </a:t>
            </a:r>
          </a:p>
          <a:p>
            <a:r>
              <a:rPr lang="es-ES" sz="700" kern="1200" dirty="0" smtClean="0">
                <a:solidFill>
                  <a:schemeClr val="tx1"/>
                </a:solidFill>
                <a:effectLst/>
              </a:rPr>
              <a:t> </a:t>
            </a:r>
          </a:p>
          <a:p>
            <a:r>
              <a:rPr lang="es-ES" sz="700" kern="1200" dirty="0" smtClean="0">
                <a:solidFill>
                  <a:schemeClr val="tx1"/>
                </a:solidFill>
                <a:effectLst/>
              </a:rPr>
              <a:t> </a:t>
            </a:r>
          </a:p>
          <a:p>
            <a:r>
              <a:rPr lang="es-ES" sz="700" kern="1200" dirty="0" smtClean="0">
                <a:solidFill>
                  <a:schemeClr val="tx1"/>
                </a:solidFill>
                <a:effectLst/>
              </a:rPr>
              <a:t>Como se puede dar cuenta, que con la utilización de los códigos LDPC regulares no se cumplió superar la capacidad de los turbo códigos en la transmisión de datos, por eso es importante dar seguimiento a este proyecto con la investigación e implementación de los códigos LDPC irregulares que teóricamente vistos en el capítulo III se visualizó que se puede obtener una mayor capacidad ante los turbo códigos.</a:t>
            </a:r>
          </a:p>
          <a:p>
            <a:r>
              <a:rPr lang="es-ES" sz="700" kern="1200" dirty="0" smtClean="0">
                <a:solidFill>
                  <a:schemeClr val="tx1"/>
                </a:solidFill>
                <a:effectLst/>
              </a:rPr>
              <a:t> </a:t>
            </a:r>
          </a:p>
          <a:p>
            <a:r>
              <a:rPr lang="es-ES" sz="700" kern="1200" dirty="0" smtClean="0">
                <a:solidFill>
                  <a:schemeClr val="tx1"/>
                </a:solidFill>
                <a:effectLst/>
              </a:rPr>
              <a:t> </a:t>
            </a:r>
          </a:p>
          <a:p>
            <a:r>
              <a:rPr lang="es-ES" sz="700" kern="1200" dirty="0" smtClean="0">
                <a:solidFill>
                  <a:schemeClr val="tx1"/>
                </a:solidFill>
                <a:effectLst/>
              </a:rPr>
              <a:t>Mediante una exhaustiva investigación, se encontró de manera teórica que para una transmisión de datos mayor o igual a 10</a:t>
            </a:r>
            <a:r>
              <a:rPr lang="es-ES" sz="700" kern="1200" baseline="30000" dirty="0" smtClean="0">
                <a:solidFill>
                  <a:schemeClr val="tx1"/>
                </a:solidFill>
                <a:effectLst/>
              </a:rPr>
              <a:t>12</a:t>
            </a:r>
            <a:r>
              <a:rPr lang="es-ES" sz="700" kern="1200" dirty="0" smtClean="0">
                <a:solidFill>
                  <a:schemeClr val="tx1"/>
                </a:solidFill>
                <a:effectLst/>
              </a:rPr>
              <a:t> bits, los códigos LDPC regulares superan a los turbo códigos en el aspecto de error de piso ya que los códigos LDPC obtienen un BER  de 10</a:t>
            </a:r>
            <a:r>
              <a:rPr lang="es-ES" sz="700" kern="1200" baseline="30000" dirty="0" smtClean="0">
                <a:solidFill>
                  <a:schemeClr val="tx1"/>
                </a:solidFill>
                <a:effectLst/>
              </a:rPr>
              <a:t>-12</a:t>
            </a:r>
            <a:r>
              <a:rPr lang="es-ES" sz="700" kern="1200" dirty="0" smtClean="0">
                <a:solidFill>
                  <a:schemeClr val="tx1"/>
                </a:solidFill>
                <a:effectLst/>
              </a:rPr>
              <a:t> con una relación señal a ruido alta. Mientras que los turbo códigos llegan a conseguir en los mejores casos un BER de 10</a:t>
            </a:r>
            <a:r>
              <a:rPr lang="es-ES" sz="700" kern="1200" baseline="30000" dirty="0" smtClean="0">
                <a:solidFill>
                  <a:schemeClr val="tx1"/>
                </a:solidFill>
                <a:effectLst/>
              </a:rPr>
              <a:t>-7</a:t>
            </a:r>
            <a:r>
              <a:rPr lang="es-ES" sz="700" kern="1200" dirty="0" smtClean="0">
                <a:solidFill>
                  <a:schemeClr val="tx1"/>
                </a:solidFill>
                <a:effectLst/>
              </a:rPr>
              <a:t>. Todo esto con una mayor carga computacional ya que presentan secuencias de bits más largas y por ende el tiempo de transmisión es también más alto.</a:t>
            </a:r>
          </a:p>
          <a:p>
            <a:r>
              <a:rPr lang="es-ES" sz="700" kern="1200" dirty="0" smtClean="0">
                <a:solidFill>
                  <a:schemeClr val="tx1"/>
                </a:solidFill>
                <a:effectLst/>
              </a:rPr>
              <a:t> </a:t>
            </a:r>
          </a:p>
          <a:p>
            <a:r>
              <a:rPr lang="es-ES" sz="700" kern="1200" dirty="0" smtClean="0">
                <a:solidFill>
                  <a:schemeClr val="tx1"/>
                </a:solidFill>
                <a:effectLst/>
              </a:rPr>
              <a:t> </a:t>
            </a:r>
          </a:p>
          <a:p>
            <a:r>
              <a:rPr lang="es-ES" sz="700" kern="1200" dirty="0" smtClean="0">
                <a:solidFill>
                  <a:schemeClr val="tx1"/>
                </a:solidFill>
                <a:effectLst/>
              </a:rPr>
              <a:t> </a:t>
            </a:r>
          </a:p>
          <a:p>
            <a:endParaRPr lang="es-ES" sz="700" dirty="0"/>
          </a:p>
        </p:txBody>
      </p:sp>
    </p:spTree>
    <p:extLst>
      <p:ext uri="{BB962C8B-B14F-4D97-AF65-F5344CB8AC3E}">
        <p14:creationId xmlns:p14="http://schemas.microsoft.com/office/powerpoint/2010/main" val="1296100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Se realizó un estudio actualizado tanto de  los sistemas de telecomunicaciones, como de los distintos métodos de codificación canal que se están desarrollando.</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Se realizó un estudio de los fundamentos matemáticos de los códigos LDPC, su principio de funcionamiento tanto para codificación</a:t>
            </a:r>
            <a:r>
              <a:rPr lang="es-EC" sz="1200" kern="1200" baseline="0" dirty="0" smtClean="0">
                <a:solidFill>
                  <a:schemeClr val="tx1"/>
                </a:solidFill>
                <a:effectLst/>
                <a:latin typeface="+mn-lt"/>
                <a:ea typeface="+mn-ea"/>
                <a:cs typeface="+mn-cs"/>
              </a:rPr>
              <a:t> como para decodificación</a:t>
            </a:r>
            <a:r>
              <a:rPr lang="es-EC" sz="1200" kern="1200" dirty="0" smtClean="0">
                <a:solidFill>
                  <a:schemeClr val="tx1"/>
                </a:solidFill>
                <a:effectLst/>
                <a:latin typeface="+mn-lt"/>
                <a:ea typeface="+mn-ea"/>
                <a:cs typeface="+mn-cs"/>
              </a:rPr>
              <a:t>, y su aplicación en estándares de telecomunicaciones actuales.</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A su vez también se realizó</a:t>
            </a:r>
            <a:r>
              <a:rPr lang="es-EC" sz="1200" kern="1200" baseline="0" dirty="0" smtClean="0">
                <a:solidFill>
                  <a:schemeClr val="tx1"/>
                </a:solidFill>
                <a:effectLst/>
                <a:latin typeface="+mn-lt"/>
                <a:ea typeface="+mn-ea"/>
                <a:cs typeface="+mn-cs"/>
              </a:rPr>
              <a:t> el proceso de compresión de imágenes a través de la transformada discreta del coseno (DCT) para disminuir la duración del tiempo de transmisión de los datos.</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baseline="0" dirty="0" smtClean="0">
                <a:solidFill>
                  <a:schemeClr val="tx1"/>
                </a:solidFill>
                <a:effectLst/>
                <a:latin typeface="+mn-lt"/>
                <a:ea typeface="+mn-ea"/>
                <a:cs typeface="+mn-cs"/>
              </a:rPr>
              <a:t>Se entrega también un modelo de simulación </a:t>
            </a:r>
            <a:r>
              <a:rPr lang="es-EC" sz="1200" kern="1200" dirty="0" smtClean="0">
                <a:solidFill>
                  <a:schemeClr val="tx1"/>
                </a:solidFill>
                <a:effectLst/>
                <a:latin typeface="+mn-lt"/>
                <a:ea typeface="+mn-ea"/>
                <a:cs typeface="+mn-cs"/>
              </a:rPr>
              <a:t>para la transmisión y recepción de datos a través de un canal con AWGN y un canal con desvanecimiento </a:t>
            </a:r>
            <a:r>
              <a:rPr lang="es-EC" sz="1200" kern="1200" dirty="0" err="1" smtClean="0">
                <a:solidFill>
                  <a:schemeClr val="tx1"/>
                </a:solidFill>
                <a:effectLst/>
                <a:latin typeface="+mn-lt"/>
                <a:ea typeface="+mn-ea"/>
                <a:cs typeface="+mn-cs"/>
              </a:rPr>
              <a:t>Rayleigh</a:t>
            </a:r>
            <a:r>
              <a:rPr lang="es-EC" sz="1200" kern="1200" dirty="0" smtClean="0">
                <a:solidFill>
                  <a:schemeClr val="tx1"/>
                </a:solidFill>
                <a:effectLst/>
                <a:latin typeface="+mn-lt"/>
                <a:ea typeface="+mn-ea"/>
                <a:cs typeface="+mn-cs"/>
              </a:rPr>
              <a:t>, con modulación BPSK, empleando códigos de bloque, códigos </a:t>
            </a:r>
            <a:r>
              <a:rPr lang="es-EC" sz="1200" kern="1200" dirty="0" err="1" smtClean="0">
                <a:solidFill>
                  <a:schemeClr val="tx1"/>
                </a:solidFill>
                <a:effectLst/>
                <a:latin typeface="+mn-lt"/>
                <a:ea typeface="+mn-ea"/>
                <a:cs typeface="+mn-cs"/>
              </a:rPr>
              <a:t>convolucionales</a:t>
            </a:r>
            <a:r>
              <a:rPr lang="es-EC" sz="1200" kern="1200" dirty="0" smtClean="0">
                <a:solidFill>
                  <a:schemeClr val="tx1"/>
                </a:solidFill>
                <a:effectLst/>
                <a:latin typeface="+mn-lt"/>
                <a:ea typeface="+mn-ea"/>
                <a:cs typeface="+mn-cs"/>
              </a:rPr>
              <a:t>, turbo códigos y codificación LDPC para evaluar el desempeño de los mismos, con la ayuda de la herramienta computacional </a:t>
            </a:r>
            <a:r>
              <a:rPr lang="es-EC" sz="1200" kern="1200" dirty="0" err="1" smtClean="0">
                <a:solidFill>
                  <a:schemeClr val="tx1"/>
                </a:solidFill>
                <a:effectLst/>
                <a:latin typeface="+mn-lt"/>
                <a:ea typeface="+mn-ea"/>
                <a:cs typeface="+mn-cs"/>
              </a:rPr>
              <a:t>Matlab</a:t>
            </a:r>
            <a:r>
              <a:rPr lang="es-EC"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Por último se realizó una análisis comparativo del desempeño de los códigos LDPC con los códigos de bloque, códigos </a:t>
            </a:r>
            <a:r>
              <a:rPr lang="es-EC" sz="1200" kern="1200" dirty="0" err="1" smtClean="0">
                <a:solidFill>
                  <a:schemeClr val="tx1"/>
                </a:solidFill>
                <a:effectLst/>
                <a:latin typeface="+mn-lt"/>
                <a:ea typeface="+mn-ea"/>
                <a:cs typeface="+mn-cs"/>
              </a:rPr>
              <a:t>convolucionales</a:t>
            </a:r>
            <a:r>
              <a:rPr lang="es-EC" sz="1200" kern="1200" dirty="0" smtClean="0">
                <a:solidFill>
                  <a:schemeClr val="tx1"/>
                </a:solidFill>
                <a:effectLst/>
                <a:latin typeface="+mn-lt"/>
                <a:ea typeface="+mn-ea"/>
                <a:cs typeface="+mn-cs"/>
              </a:rPr>
              <a:t> y turbo códigos, pudiendo visualizar las ventajas y desventajas de los mismos.</a:t>
            </a:r>
            <a:endParaRPr lang="es-E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endParaRPr lang="es-ES" dirty="0"/>
          </a:p>
        </p:txBody>
      </p:sp>
    </p:spTree>
    <p:extLst>
      <p:ext uri="{BB962C8B-B14F-4D97-AF65-F5344CB8AC3E}">
        <p14:creationId xmlns:p14="http://schemas.microsoft.com/office/powerpoint/2010/main" val="314929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Tree>
    <p:extLst>
      <p:ext uri="{BB962C8B-B14F-4D97-AF65-F5344CB8AC3E}">
        <p14:creationId xmlns:p14="http://schemas.microsoft.com/office/powerpoint/2010/main" val="3615214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Como sabemos,</a:t>
            </a:r>
            <a:r>
              <a:rPr lang="es-EC" sz="1200" kern="1200" baseline="0" dirty="0" smtClean="0">
                <a:solidFill>
                  <a:schemeClr val="tx1"/>
                </a:solidFill>
                <a:effectLst/>
                <a:latin typeface="+mn-lt"/>
                <a:ea typeface="+mn-ea"/>
                <a:cs typeface="+mn-cs"/>
              </a:rPr>
              <a:t> un sistema </a:t>
            </a:r>
            <a:r>
              <a:rPr lang="es-EC" sz="1200" kern="1200" dirty="0" smtClean="0">
                <a:solidFill>
                  <a:schemeClr val="tx1"/>
                </a:solidFill>
                <a:effectLst/>
                <a:latin typeface="+mn-lt"/>
                <a:ea typeface="+mn-ea"/>
                <a:cs typeface="+mn-cs"/>
              </a:rPr>
              <a:t>de comunicación es un factor importante en el desarrollo tecnológico de la humanidad debido a que la comunicación a través de distintos medios, ha conformado la llegada de diferentes servicios que juegan un papel central en las actividades cotidianas del ser humano.</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Dicho sistema consta de varios elementos fundamentales para tener</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una óptima transmisión</a:t>
            </a:r>
            <a:r>
              <a:rPr lang="es-EC" sz="1200" kern="1200" baseline="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s-EC" sz="1200" kern="1200" baseline="0" dirty="0" smtClean="0">
                <a:solidFill>
                  <a:schemeClr val="tx1"/>
                </a:solidFill>
                <a:effectLst/>
                <a:latin typeface="+mn-lt"/>
                <a:ea typeface="+mn-ea"/>
                <a:cs typeface="+mn-cs"/>
              </a:rPr>
              <a:t>Fuente de información: </a:t>
            </a:r>
            <a:r>
              <a:rPr lang="es-EC" sz="1200" kern="1200" dirty="0" smtClean="0">
                <a:solidFill>
                  <a:schemeClr val="tx1"/>
                </a:solidFill>
                <a:effectLst/>
                <a:latin typeface="+mn-lt"/>
                <a:ea typeface="+mn-ea"/>
                <a:cs typeface="+mn-cs"/>
              </a:rPr>
              <a:t>Son los datos que van a ser trasmitidos, para nuestro caso es una imagen.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s-EC" sz="1200" kern="1200" dirty="0" smtClean="0">
                <a:solidFill>
                  <a:schemeClr val="tx1"/>
                </a:solidFill>
                <a:effectLst/>
                <a:latin typeface="+mn-lt"/>
                <a:ea typeface="+mn-ea"/>
                <a:cs typeface="+mn-cs"/>
              </a:rPr>
              <a:t>Codificación</a:t>
            </a:r>
            <a:r>
              <a:rPr lang="es-EC" sz="1200" kern="1200" baseline="0" dirty="0" smtClean="0">
                <a:solidFill>
                  <a:schemeClr val="tx1"/>
                </a:solidFill>
                <a:effectLst/>
                <a:latin typeface="+mn-lt"/>
                <a:ea typeface="+mn-ea"/>
                <a:cs typeface="+mn-cs"/>
              </a:rPr>
              <a:t> de fuente: </a:t>
            </a:r>
            <a:r>
              <a:rPr lang="es-EC" sz="1200" kern="1200" dirty="0" smtClean="0">
                <a:solidFill>
                  <a:schemeClr val="tx1"/>
                </a:solidFill>
                <a:effectLst/>
                <a:latin typeface="+mn-lt"/>
                <a:ea typeface="+mn-ea"/>
                <a:cs typeface="+mn-cs"/>
              </a:rPr>
              <a:t>Es el encargado de eliminar parte de la redundancia de información ofrecida por el bloque de la fuente, esto implica una compresión directa del mensaje</a:t>
            </a:r>
            <a:r>
              <a:rPr lang="es-EC" sz="1200" kern="1200" baseline="0" dirty="0" smtClean="0">
                <a:solidFill>
                  <a:schemeClr val="tx1"/>
                </a:solidFill>
                <a:effectLst/>
                <a:latin typeface="+mn-lt"/>
                <a:ea typeface="+mn-ea"/>
                <a:cs typeface="+mn-cs"/>
              </a:rPr>
              <a:t> y para esto se tiene t</a:t>
            </a:r>
            <a:r>
              <a:rPr lang="es-EC" sz="1200" kern="1200" dirty="0" smtClean="0">
                <a:solidFill>
                  <a:schemeClr val="tx1"/>
                </a:solidFill>
                <a:effectLst/>
                <a:latin typeface="+mn-lt"/>
                <a:ea typeface="+mn-ea"/>
                <a:cs typeface="+mn-cs"/>
              </a:rPr>
              <a:t>ipos de código especiales llamados códigos fuente o códigos de compresión de datos. Entre estas técnicas de codificación están el código de </a:t>
            </a:r>
            <a:r>
              <a:rPr lang="es-EC" sz="1200" i="1" kern="1200" dirty="0" err="1" smtClean="0">
                <a:solidFill>
                  <a:schemeClr val="tx1"/>
                </a:solidFill>
                <a:effectLst/>
                <a:latin typeface="+mn-lt"/>
                <a:ea typeface="+mn-ea"/>
                <a:cs typeface="+mn-cs"/>
              </a:rPr>
              <a:t>Huffman</a:t>
            </a:r>
            <a:r>
              <a:rPr lang="es-EC" sz="1200" kern="1200" dirty="0" smtClean="0">
                <a:solidFill>
                  <a:schemeClr val="tx1"/>
                </a:solidFill>
                <a:effectLst/>
                <a:latin typeface="+mn-lt"/>
                <a:ea typeface="+mn-ea"/>
                <a:cs typeface="+mn-cs"/>
              </a:rPr>
              <a:t>, la codificación </a:t>
            </a:r>
            <a:r>
              <a:rPr lang="es-EC" sz="1200" i="1" kern="1200" dirty="0" err="1" smtClean="0">
                <a:solidFill>
                  <a:schemeClr val="tx1"/>
                </a:solidFill>
                <a:effectLst/>
                <a:latin typeface="+mn-lt"/>
                <a:ea typeface="+mn-ea"/>
                <a:cs typeface="+mn-cs"/>
              </a:rPr>
              <a:t>Run-Length</a:t>
            </a:r>
            <a:r>
              <a:rPr lang="es-EC" sz="1200" kern="1200" dirty="0" smtClean="0">
                <a:solidFill>
                  <a:schemeClr val="tx1"/>
                </a:solidFill>
                <a:effectLst/>
                <a:latin typeface="+mn-lt"/>
                <a:ea typeface="+mn-ea"/>
                <a:cs typeface="+mn-cs"/>
              </a:rPr>
              <a:t>, codificación aritmética, codificación </a:t>
            </a:r>
            <a:r>
              <a:rPr lang="es-EC" sz="1200" i="1" kern="1200" dirty="0" err="1" smtClean="0">
                <a:solidFill>
                  <a:schemeClr val="tx1"/>
                </a:solidFill>
                <a:effectLst/>
                <a:latin typeface="+mn-lt"/>
                <a:ea typeface="+mn-ea"/>
                <a:cs typeface="+mn-cs"/>
              </a:rPr>
              <a:t>Lempel-Ziv</a:t>
            </a:r>
            <a:r>
              <a:rPr lang="es-EC" sz="1200" kern="1200" dirty="0" smtClean="0">
                <a:solidFill>
                  <a:schemeClr val="tx1"/>
                </a:solidFill>
                <a:effectLst/>
                <a:latin typeface="+mn-lt"/>
                <a:ea typeface="+mn-ea"/>
                <a:cs typeface="+mn-cs"/>
              </a:rPr>
              <a:t>, y combinaciones de estos. En este bloque también se emplea la encriptación de la información para la seguridad de la misma.</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s-EC" sz="1200" kern="1200" dirty="0" smtClean="0">
                <a:solidFill>
                  <a:schemeClr val="tx1"/>
                </a:solidFill>
                <a:effectLst/>
                <a:latin typeface="+mn-lt"/>
                <a:ea typeface="+mn-ea"/>
                <a:cs typeface="+mn-cs"/>
              </a:rPr>
              <a:t>Codificación de canal: El codificador de canal es capaz de introducir redundancia en la cadena de datos.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s-EC" sz="1200" kern="1200" dirty="0" smtClean="0">
                <a:solidFill>
                  <a:schemeClr val="tx1"/>
                </a:solidFill>
                <a:effectLst/>
                <a:latin typeface="+mn-lt"/>
                <a:ea typeface="+mn-ea"/>
                <a:cs typeface="+mn-cs"/>
              </a:rPr>
              <a:t>Modulación: La modulación es la variación de una o más propiedades de una forma de onda periódica de alta frecuencia conocida como señal portadora con respecto a una señal moduladora, que es la que se desea trasmitir. Con esto es posible transportar la información dentro de otra señal que es transmitida a través del canal de comunicación físico, el cual es análogo.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s-EC" sz="1200" kern="1200" dirty="0" smtClean="0">
                <a:solidFill>
                  <a:schemeClr val="tx1"/>
                </a:solidFill>
                <a:effectLst/>
                <a:latin typeface="+mn-lt"/>
                <a:ea typeface="+mn-ea"/>
                <a:cs typeface="+mn-cs"/>
              </a:rPr>
              <a:t>Canal</a:t>
            </a:r>
            <a:r>
              <a:rPr lang="es-EC" sz="1200" kern="1200" baseline="0" dirty="0" smtClean="0">
                <a:solidFill>
                  <a:schemeClr val="tx1"/>
                </a:solidFill>
                <a:effectLst/>
                <a:latin typeface="+mn-lt"/>
                <a:ea typeface="+mn-ea"/>
                <a:cs typeface="+mn-cs"/>
              </a:rPr>
              <a:t> de comunicaciones: </a:t>
            </a:r>
            <a:r>
              <a:rPr lang="es-EC" sz="1200" kern="1200" dirty="0" smtClean="0">
                <a:solidFill>
                  <a:schemeClr val="tx1"/>
                </a:solidFill>
                <a:effectLst/>
                <a:latin typeface="+mn-lt"/>
                <a:ea typeface="+mn-ea"/>
                <a:cs typeface="+mn-cs"/>
              </a:rPr>
              <a:t>Es el medio por el cual se trasmite la información de un punto a otro, es decir, desde el transmisor al receptor.</a:t>
            </a:r>
            <a:endParaRPr lang="es-EC" sz="1200" kern="1200" baseline="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s-EC" sz="1200" kern="1200" baseline="0" dirty="0" smtClean="0">
                <a:solidFill>
                  <a:schemeClr val="tx1"/>
                </a:solidFill>
                <a:effectLst/>
                <a:latin typeface="+mn-lt"/>
                <a:ea typeface="+mn-ea"/>
                <a:cs typeface="+mn-cs"/>
              </a:rPr>
              <a:t>Demodulación: </a:t>
            </a:r>
            <a:r>
              <a:rPr lang="es-EC" sz="1200" kern="1200" dirty="0" smtClean="0">
                <a:solidFill>
                  <a:schemeClr val="tx1"/>
                </a:solidFill>
                <a:effectLst/>
                <a:latin typeface="+mn-lt"/>
                <a:ea typeface="+mn-ea"/>
                <a:cs typeface="+mn-cs"/>
              </a:rPr>
              <a:t>Es el proceso inverso, que consiste en separar la señal modulada de la onda que contiene solamente la información, es decir reconvierte las formas de onda nuevamente en una secuencia discreta de símbolos recibidos.</a:t>
            </a:r>
            <a:endParaRPr lang="es-EC" sz="1200" kern="1200" baseline="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s-EC" sz="1200" kern="1200" baseline="0" dirty="0" smtClean="0">
                <a:solidFill>
                  <a:schemeClr val="tx1"/>
                </a:solidFill>
                <a:effectLst/>
                <a:latin typeface="+mn-lt"/>
                <a:ea typeface="+mn-ea"/>
                <a:cs typeface="+mn-cs"/>
              </a:rPr>
              <a:t>Decodificación de canal: U</a:t>
            </a:r>
            <a:r>
              <a:rPr lang="es-EC" sz="1200" kern="1200" dirty="0" smtClean="0">
                <a:solidFill>
                  <a:schemeClr val="tx1"/>
                </a:solidFill>
                <a:effectLst/>
                <a:latin typeface="+mn-lt"/>
                <a:ea typeface="+mn-ea"/>
                <a:cs typeface="+mn-cs"/>
              </a:rPr>
              <a:t>tiliza la redundancia introducida por el antes mencionado codificador de una manera tal que un número razonable de errores  pueda ser corregido.</a:t>
            </a:r>
            <a:endParaRPr lang="es-E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s-EC" sz="1200" kern="1200" dirty="0" smtClean="0">
                <a:solidFill>
                  <a:schemeClr val="tx1"/>
                </a:solidFill>
                <a:effectLst/>
                <a:latin typeface="+mn-lt"/>
                <a:ea typeface="+mn-ea"/>
                <a:cs typeface="+mn-cs"/>
              </a:rPr>
              <a:t>Decodificación de fuente:</a:t>
            </a:r>
            <a:r>
              <a:rPr lang="es-EC" sz="1200" kern="1200" baseline="0" dirty="0" smtClean="0">
                <a:solidFill>
                  <a:schemeClr val="tx1"/>
                </a:solidFill>
                <a:effectLst/>
                <a:latin typeface="+mn-lt"/>
                <a:ea typeface="+mn-ea"/>
                <a:cs typeface="+mn-cs"/>
              </a:rPr>
              <a:t> P</a:t>
            </a:r>
            <a:r>
              <a:rPr lang="es-EC" sz="1200" kern="1200" dirty="0" smtClean="0">
                <a:solidFill>
                  <a:schemeClr val="tx1"/>
                </a:solidFill>
                <a:effectLst/>
                <a:latin typeface="+mn-lt"/>
                <a:ea typeface="+mn-ea"/>
                <a:cs typeface="+mn-cs"/>
              </a:rPr>
              <a:t>roporciona una representación de los datos descomprimidos. Es decir que su trabajo consiste en entregar al receptor de información un estimado de la salida de la fuente de información.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s-EC" sz="1200" kern="1200" dirty="0" smtClean="0">
                <a:solidFill>
                  <a:schemeClr val="tx1"/>
                </a:solidFill>
                <a:effectLst/>
                <a:latin typeface="+mn-lt"/>
                <a:ea typeface="+mn-ea"/>
                <a:cs typeface="+mn-cs"/>
              </a:rPr>
              <a:t>Destino:</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Es quien recibe la información e interpreta el mensaje que fue enviado desde el transmisor.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En la vida real, el canal de transmisión es un gran contribuyente a la introducción de ruido e interferencias, lo que genera errores inmediatos en el mensaje, esto se debe al ancho de banda limitado y la atenuación que condiciona la potencia recibida ya que es difícil aumentar la potencia de transmisión sin disminuir la distancia entre la fuente y el destino.</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Por eso se hace hincapié en la codificación y decodificación de canal para poder</a:t>
            </a:r>
            <a:r>
              <a:rPr lang="es-ES" sz="1200" kern="1200" baseline="0" dirty="0" smtClean="0">
                <a:solidFill>
                  <a:schemeClr val="tx1"/>
                </a:solidFill>
                <a:effectLst/>
                <a:latin typeface="+mn-lt"/>
                <a:ea typeface="+mn-ea"/>
                <a:cs typeface="+mn-cs"/>
              </a:rPr>
              <a:t> detectar y corregir errores con distintos métodos que existen en la actualidad.</a:t>
            </a:r>
            <a:endParaRPr lang="es-ES" sz="1200" kern="1200" dirty="0" smtClean="0">
              <a:solidFill>
                <a:schemeClr val="tx1"/>
              </a:solidFill>
              <a:effectLst/>
              <a:latin typeface="+mn-lt"/>
              <a:ea typeface="+mn-ea"/>
              <a:cs typeface="+mn-cs"/>
            </a:endParaRPr>
          </a:p>
          <a:p>
            <a:endParaRPr lang="es-EC" dirty="0"/>
          </a:p>
        </p:txBody>
      </p:sp>
    </p:spTree>
    <p:extLst>
      <p:ext uri="{BB962C8B-B14F-4D97-AF65-F5344CB8AC3E}">
        <p14:creationId xmlns:p14="http://schemas.microsoft.com/office/powerpoint/2010/main" val="62788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r>
                  <a:rPr lang="es-EC" sz="1200" i="1" kern="1200" dirty="0" smtClean="0">
                    <a:solidFill>
                      <a:schemeClr val="tx1"/>
                    </a:solidFill>
                    <a:effectLst/>
                    <a:latin typeface="+mn-lt"/>
                    <a:ea typeface="+mn-ea"/>
                    <a:cs typeface="+mn-cs"/>
                  </a:rPr>
                  <a:t>JPEG</a:t>
                </a:r>
                <a:r>
                  <a:rPr lang="es-EC" sz="1200" kern="1200" dirty="0" smtClean="0">
                    <a:solidFill>
                      <a:schemeClr val="tx1"/>
                    </a:solidFill>
                    <a:effectLst/>
                    <a:latin typeface="+mn-lt"/>
                    <a:ea typeface="+mn-ea"/>
                    <a:cs typeface="+mn-cs"/>
                  </a:rPr>
                  <a:t> está diseñado para comprimir cualquier imagen  a  todo color o escala de grises, pero no resulta muy adecuado para imágenes simples. </a:t>
                </a:r>
                <a:r>
                  <a:rPr lang="es-EC" sz="1200" i="1" kern="1200" dirty="0" smtClean="0">
                    <a:solidFill>
                      <a:schemeClr val="tx1"/>
                    </a:solidFill>
                    <a:effectLst/>
                    <a:latin typeface="+mn-lt"/>
                    <a:ea typeface="+mn-ea"/>
                    <a:cs typeface="+mn-cs"/>
                  </a:rPr>
                  <a:t>JPEG</a:t>
                </a:r>
                <a:r>
                  <a:rPr lang="es-EC" sz="1200" kern="1200" dirty="0" smtClean="0">
                    <a:solidFill>
                      <a:schemeClr val="tx1"/>
                    </a:solidFill>
                    <a:effectLst/>
                    <a:latin typeface="+mn-lt"/>
                    <a:ea typeface="+mn-ea"/>
                    <a:cs typeface="+mn-cs"/>
                  </a:rPr>
                  <a:t> pertenece a los algoritmos llamados  algoritmos de compresión con pérdidas, esto significa que al descomprimir la imagen, esta no tiene exactamente la misma calidad que la original. Este estándar permite una compresión dentro de un rango que oscila entre 10:1 y 50:1 en proporción a la original</a:t>
                </a:r>
              </a:p>
              <a:p>
                <a:r>
                  <a:rPr lang="es-EC" sz="1200" kern="1200" dirty="0" smtClean="0">
                    <a:solidFill>
                      <a:schemeClr val="tx1"/>
                    </a:solidFill>
                    <a:effectLst/>
                    <a:latin typeface="+mn-lt"/>
                    <a:ea typeface="+mn-ea"/>
                    <a:cs typeface="+mn-cs"/>
                  </a:rPr>
                  <a:t>El primer paso para realizar la compresión </a:t>
                </a:r>
                <a:r>
                  <a:rPr lang="es-EC" sz="1200" i="1" kern="1200" dirty="0">
                    <a:solidFill>
                      <a:schemeClr val="tx1"/>
                    </a:solidFill>
                    <a:effectLst/>
                    <a:latin typeface="+mn-lt"/>
                    <a:ea typeface="+mn-ea"/>
                    <a:cs typeface="+mn-cs"/>
                  </a:rPr>
                  <a:t>JPEG</a:t>
                </a:r>
                <a:r>
                  <a:rPr lang="es-EC" sz="1200" kern="1200" dirty="0">
                    <a:solidFill>
                      <a:schemeClr val="tx1"/>
                    </a:solidFill>
                    <a:effectLst/>
                    <a:latin typeface="+mn-lt"/>
                    <a:ea typeface="+mn-ea"/>
                    <a:cs typeface="+mn-cs"/>
                  </a:rPr>
                  <a:t> de una imagen, es obtener su representación en el formato </a:t>
                </a:r>
                <a:r>
                  <a:rPr lang="es-EC" sz="1200" i="1" kern="1200" dirty="0">
                    <a:solidFill>
                      <a:schemeClr val="tx1"/>
                    </a:solidFill>
                    <a:effectLst/>
                    <a:latin typeface="+mn-lt"/>
                    <a:ea typeface="+mn-ea"/>
                    <a:cs typeface="+mn-cs"/>
                  </a:rPr>
                  <a:t>YUV</a:t>
                </a:r>
                <a:r>
                  <a:rPr lang="es-EC" sz="1200" kern="1200" dirty="0">
                    <a:solidFill>
                      <a:schemeClr val="tx1"/>
                    </a:solidFill>
                    <a:effectLst/>
                    <a:latin typeface="+mn-lt"/>
                    <a:ea typeface="+mn-ea"/>
                    <a:cs typeface="+mn-cs"/>
                  </a:rPr>
                  <a:t>. Este modelo representa en tres matrices las componentes de luminancia (</a:t>
                </a:r>
                <a14:m>
                  <m:oMath xmlns:m="http://schemas.openxmlformats.org/officeDocument/2006/math">
                    <m:r>
                      <a:rPr lang="es-EC" sz="1200" i="1" kern="1200">
                        <a:solidFill>
                          <a:schemeClr val="tx1"/>
                        </a:solidFill>
                        <a:effectLst/>
                        <a:latin typeface="Cambria Math"/>
                        <a:ea typeface="+mn-ea"/>
                        <a:cs typeface="+mn-cs"/>
                      </a:rPr>
                      <m:t>𝑌</m:t>
                    </m:r>
                  </m:oMath>
                </a14:m>
                <a:r>
                  <a:rPr lang="es-EC" sz="1200" kern="1200" dirty="0">
                    <a:solidFill>
                      <a:schemeClr val="tx1"/>
                    </a:solidFill>
                    <a:effectLst/>
                    <a:latin typeface="+mn-lt"/>
                    <a:ea typeface="+mn-ea"/>
                    <a:cs typeface="+mn-cs"/>
                  </a:rPr>
                  <a:t>), </a:t>
                </a:r>
                <a:r>
                  <a:rPr lang="es-EC" sz="1200" kern="1200" dirty="0" err="1">
                    <a:solidFill>
                      <a:schemeClr val="tx1"/>
                    </a:solidFill>
                    <a:effectLst/>
                    <a:latin typeface="+mn-lt"/>
                    <a:ea typeface="+mn-ea"/>
                    <a:cs typeface="+mn-cs"/>
                  </a:rPr>
                  <a:t>crominancia</a:t>
                </a:r>
                <a:r>
                  <a:rPr lang="es-EC" sz="1200" kern="1200" dirty="0">
                    <a:solidFill>
                      <a:schemeClr val="tx1"/>
                    </a:solidFill>
                    <a:effectLst/>
                    <a:latin typeface="+mn-lt"/>
                    <a:ea typeface="+mn-ea"/>
                    <a:cs typeface="+mn-cs"/>
                  </a:rPr>
                  <a:t> azul (</a:t>
                </a:r>
                <a14:m>
                  <m:oMath xmlns:m="http://schemas.openxmlformats.org/officeDocument/2006/math">
                    <m:r>
                      <a:rPr lang="es-EC" sz="1200" i="1" kern="1200">
                        <a:solidFill>
                          <a:schemeClr val="tx1"/>
                        </a:solidFill>
                        <a:effectLst/>
                        <a:latin typeface="Cambria Math"/>
                        <a:ea typeface="+mn-ea"/>
                        <a:cs typeface="+mn-cs"/>
                      </a:rPr>
                      <m:t>𝑈</m:t>
                    </m:r>
                  </m:oMath>
                </a14:m>
                <a:r>
                  <a:rPr lang="es-EC" sz="1200" kern="1200" dirty="0">
                    <a:solidFill>
                      <a:schemeClr val="tx1"/>
                    </a:solidFill>
                    <a:effectLst/>
                    <a:latin typeface="+mn-lt"/>
                    <a:ea typeface="+mn-ea"/>
                    <a:cs typeface="+mn-cs"/>
                  </a:rPr>
                  <a:t>) y </a:t>
                </a:r>
                <a:r>
                  <a:rPr lang="es-EC" sz="1200" kern="1200" dirty="0" err="1">
                    <a:solidFill>
                      <a:schemeClr val="tx1"/>
                    </a:solidFill>
                    <a:effectLst/>
                    <a:latin typeface="+mn-lt"/>
                    <a:ea typeface="+mn-ea"/>
                    <a:cs typeface="+mn-cs"/>
                  </a:rPr>
                  <a:t>crominancia</a:t>
                </a:r>
                <a:r>
                  <a:rPr lang="es-EC" sz="1200" kern="1200" dirty="0">
                    <a:solidFill>
                      <a:schemeClr val="tx1"/>
                    </a:solidFill>
                    <a:effectLst/>
                    <a:latin typeface="+mn-lt"/>
                    <a:ea typeface="+mn-ea"/>
                    <a:cs typeface="+mn-cs"/>
                  </a:rPr>
                  <a:t> roja (</a:t>
                </a:r>
                <a14:m>
                  <m:oMath xmlns:m="http://schemas.openxmlformats.org/officeDocument/2006/math">
                    <m:r>
                      <a:rPr lang="es-EC" sz="1200" i="1" kern="1200">
                        <a:solidFill>
                          <a:schemeClr val="tx1"/>
                        </a:solidFill>
                        <a:effectLst/>
                        <a:latin typeface="Cambria Math"/>
                        <a:ea typeface="+mn-ea"/>
                        <a:cs typeface="+mn-cs"/>
                      </a:rPr>
                      <m:t>𝑉</m:t>
                    </m:r>
                  </m:oMath>
                </a14:m>
                <a:r>
                  <a:rPr lang="es-EC" sz="1200" kern="1200" dirty="0">
                    <a:solidFill>
                      <a:schemeClr val="tx1"/>
                    </a:solidFill>
                    <a:effectLst/>
                    <a:latin typeface="+mn-lt"/>
                    <a:ea typeface="+mn-ea"/>
                    <a:cs typeface="+mn-cs"/>
                  </a:rPr>
                  <a:t>) de una imagen</a:t>
                </a:r>
                <a:r>
                  <a:rPr lang="es-EC" sz="1200" kern="1200" dirty="0" smtClean="0">
                    <a:solidFill>
                      <a:schemeClr val="tx1"/>
                    </a:solidFill>
                    <a:effectLst/>
                    <a:latin typeface="+mn-lt"/>
                    <a:ea typeface="+mn-ea"/>
                    <a:cs typeface="+mn-cs"/>
                  </a:rPr>
                  <a:t>.</a:t>
                </a:r>
              </a:p>
              <a:p>
                <a:r>
                  <a:rPr lang="es-EC" sz="1200" kern="1200" dirty="0" smtClean="0">
                    <a:solidFill>
                      <a:schemeClr val="tx1"/>
                    </a:solidFill>
                    <a:effectLst/>
                    <a:latin typeface="+mn-lt"/>
                    <a:ea typeface="+mn-ea"/>
                    <a:cs typeface="+mn-cs"/>
                  </a:rPr>
                  <a:t>Se debe considerar que la  luminancia contiene toda la información relacionada con la mayor o menor luminosidad de la imagen pero no contiene ninguna  información acerca de los colores de la misma y la </a:t>
                </a:r>
                <a:r>
                  <a:rPr lang="es-EC" sz="1200" kern="1200" dirty="0" err="1" smtClean="0">
                    <a:solidFill>
                      <a:schemeClr val="tx1"/>
                    </a:solidFill>
                    <a:effectLst/>
                    <a:latin typeface="+mn-lt"/>
                    <a:ea typeface="+mn-ea"/>
                    <a:cs typeface="+mn-cs"/>
                  </a:rPr>
                  <a:t>crominancia</a:t>
                </a:r>
                <a:r>
                  <a:rPr lang="es-EC" sz="1200" kern="1200" dirty="0" smtClean="0">
                    <a:solidFill>
                      <a:schemeClr val="tx1"/>
                    </a:solidFill>
                    <a:effectLst/>
                    <a:latin typeface="+mn-lt"/>
                    <a:ea typeface="+mn-ea"/>
                    <a:cs typeface="+mn-cs"/>
                  </a:rPr>
                  <a:t> contiene toda la información relacionada con el color de los objetos</a:t>
                </a:r>
              </a:p>
              <a:p>
                <a:r>
                  <a:rPr lang="es-EC" sz="1200" kern="1200" dirty="0" smtClean="0">
                    <a:solidFill>
                      <a:schemeClr val="tx1"/>
                    </a:solidFill>
                    <a:effectLst/>
                    <a:latin typeface="+mn-lt"/>
                    <a:ea typeface="+mn-ea"/>
                    <a:cs typeface="+mn-cs"/>
                  </a:rPr>
                  <a:t>La imagen debe ser dividida en bloques pequeños de </a:t>
                </a:r>
                <a14:m>
                  <m:oMath xmlns:m="http://schemas.openxmlformats.org/officeDocument/2006/math">
                    <m:r>
                      <a:rPr lang="es-EC" sz="1200" i="1" kern="1200">
                        <a:solidFill>
                          <a:schemeClr val="tx1"/>
                        </a:solidFill>
                        <a:effectLst/>
                        <a:latin typeface="Cambria Math"/>
                        <a:ea typeface="+mn-ea"/>
                        <a:cs typeface="+mn-cs"/>
                      </a:rPr>
                      <m:t>𝑁</m:t>
                    </m:r>
                    <m:r>
                      <m:rPr>
                        <m:sty m:val="p"/>
                      </m:rPr>
                      <a:rPr lang="es-EC" sz="1200" kern="1200">
                        <a:solidFill>
                          <a:schemeClr val="tx1"/>
                        </a:solidFill>
                        <a:effectLst/>
                        <a:latin typeface="Cambria Math"/>
                        <a:ea typeface="+mn-ea"/>
                        <a:cs typeface="+mn-cs"/>
                      </a:rPr>
                      <m:t>x</m:t>
                    </m:r>
                    <m:r>
                      <a:rPr lang="es-EC" sz="1200" i="1" kern="1200">
                        <a:solidFill>
                          <a:schemeClr val="tx1"/>
                        </a:solidFill>
                        <a:effectLst/>
                        <a:latin typeface="Cambria Math"/>
                        <a:ea typeface="+mn-ea"/>
                        <a:cs typeface="+mn-cs"/>
                      </a:rPr>
                      <m:t>𝑁</m:t>
                    </m:r>
                  </m:oMath>
                </a14:m>
                <a:r>
                  <a:rPr lang="es-EC" sz="1200" kern="1200" dirty="0">
                    <a:solidFill>
                      <a:schemeClr val="tx1"/>
                    </a:solidFill>
                    <a:effectLst/>
                    <a:latin typeface="+mn-lt"/>
                    <a:ea typeface="+mn-ea"/>
                    <a:cs typeface="+mn-cs"/>
                  </a:rPr>
                  <a:t> pixeles. El tamaño del bloque se escoge considerando los requisitos de compresión y la calidad de la imagen. Si los datos de un canal no representan un número entero de bloques, el codificador debe rellenar el área restante de los bloques incompletos con algún tipo de datos de prueba. Una de las técnicas es rellenar los bordes con un color fijo como por ejemplo, el negro, </a:t>
                </a:r>
                <a:r>
                  <a:rPr lang="es-EC" sz="1200" kern="1200" dirty="0" err="1">
                    <a:solidFill>
                      <a:schemeClr val="tx1"/>
                    </a:solidFill>
                    <a:effectLst/>
                    <a:latin typeface="+mn-lt"/>
                    <a:ea typeface="+mn-ea"/>
                    <a:cs typeface="+mn-cs"/>
                  </a:rPr>
                  <a:t>ésto</a:t>
                </a:r>
                <a:r>
                  <a:rPr lang="es-EC" sz="1200" kern="1200" dirty="0">
                    <a:solidFill>
                      <a:schemeClr val="tx1"/>
                    </a:solidFill>
                    <a:effectLst/>
                    <a:latin typeface="+mn-lt"/>
                    <a:ea typeface="+mn-ea"/>
                    <a:cs typeface="+mn-cs"/>
                  </a:rPr>
                  <a:t> puede crear objetos a lo largo de la parte visible del borde. </a:t>
                </a: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Antes de calcular la </a:t>
                </a:r>
                <a:r>
                  <a:rPr lang="es-EC" sz="1200" i="1" kern="1200" dirty="0" smtClean="0">
                    <a:solidFill>
                      <a:schemeClr val="tx1"/>
                    </a:solidFill>
                    <a:effectLst/>
                    <a:latin typeface="+mn-lt"/>
                    <a:ea typeface="+mn-ea"/>
                    <a:cs typeface="+mn-cs"/>
                  </a:rPr>
                  <a:t>DCT</a:t>
                </a:r>
                <a:r>
                  <a:rPr lang="es-EC" sz="1200" kern="1200" dirty="0" smtClean="0">
                    <a:solidFill>
                      <a:schemeClr val="tx1"/>
                    </a:solidFill>
                    <a:effectLst/>
                    <a:latin typeface="+mn-lt"/>
                    <a:ea typeface="+mn-ea"/>
                    <a:cs typeface="+mn-cs"/>
                  </a:rPr>
                  <a:t> de los bloques 8x8, sus valores se desplazan de un rango positivo a uno centrado en torno a cero. Para una imagen de 8 bits, cada entrada en el bloque original pertenece al rango [0,255]. El punto medio del rango, en este caso es el valor 128, se resta de cada entrada dando como resultado un rango de datos que se centra en torno a cero, por lo que el rango final queda [-128,127]. Este paso reduce en rango dinámico requerido por la etapa de procesamiento </a:t>
                </a:r>
                <a:r>
                  <a:rPr lang="es-EC" sz="1200" i="1" kern="1200" dirty="0" smtClean="0">
                    <a:solidFill>
                      <a:schemeClr val="tx1"/>
                    </a:solidFill>
                    <a:effectLst/>
                    <a:latin typeface="+mn-lt"/>
                    <a:ea typeface="+mn-ea"/>
                    <a:cs typeface="+mn-cs"/>
                  </a:rPr>
                  <a:t>DCT</a:t>
                </a:r>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siguiente paso es tomar la </a:t>
                </a:r>
                <a:r>
                  <a:rPr lang="es-EC" sz="1200" i="1" kern="1200" dirty="0" smtClean="0">
                    <a:solidFill>
                      <a:schemeClr val="tx1"/>
                    </a:solidFill>
                    <a:effectLst/>
                    <a:latin typeface="+mn-lt"/>
                    <a:ea typeface="+mn-ea"/>
                    <a:cs typeface="+mn-cs"/>
                  </a:rPr>
                  <a:t>DCT</a:t>
                </a:r>
                <a:r>
                  <a:rPr lang="es-EC" sz="1200" kern="1200" dirty="0" smtClean="0">
                    <a:solidFill>
                      <a:schemeClr val="tx1"/>
                    </a:solidFill>
                    <a:effectLst/>
                    <a:latin typeface="+mn-lt"/>
                    <a:ea typeface="+mn-ea"/>
                    <a:cs typeface="+mn-cs"/>
                  </a:rPr>
                  <a:t> bidimensional y llevar a cabo esta transformación en la matriz. La entrada de la esquina superior izquierda tiene el valor más alto. En este coeficiente es concentrada la mayor parte de la energía. Además, este coeficiente es el valor promedio de todos los coeficientes originales de la </a:t>
                </a:r>
                <a:r>
                  <a:rPr lang="es-EC" sz="1200" kern="1200" dirty="0" err="1" smtClean="0">
                    <a:solidFill>
                      <a:schemeClr val="tx1"/>
                    </a:solidFill>
                    <a:effectLst/>
                    <a:latin typeface="+mn-lt"/>
                    <a:ea typeface="+mn-ea"/>
                    <a:cs typeface="+mn-cs"/>
                  </a:rPr>
                  <a:t>subimagen</a:t>
                </a:r>
                <a:r>
                  <a:rPr lang="es-EC" sz="1200" kern="1200" dirty="0" smtClean="0">
                    <a:solidFill>
                      <a:schemeClr val="tx1"/>
                    </a:solidFill>
                    <a:effectLst/>
                    <a:latin typeface="+mn-lt"/>
                    <a:ea typeface="+mn-ea"/>
                    <a:cs typeface="+mn-cs"/>
                  </a:rPr>
                  <a:t>, llamado coeficiente </a:t>
                </a:r>
                <a:r>
                  <a:rPr lang="es-EC" sz="1200" i="1" kern="1200" dirty="0" smtClean="0">
                    <a:solidFill>
                      <a:schemeClr val="tx1"/>
                    </a:solidFill>
                    <a:effectLst/>
                    <a:latin typeface="+mn-lt"/>
                    <a:ea typeface="+mn-ea"/>
                    <a:cs typeface="+mn-cs"/>
                  </a:rPr>
                  <a:t>DC</a:t>
                </a:r>
                <a:r>
                  <a:rPr lang="es-EC" sz="1200" kern="1200" dirty="0" smtClean="0">
                    <a:solidFill>
                      <a:schemeClr val="tx1"/>
                    </a:solidFill>
                    <a:effectLst/>
                    <a:latin typeface="+mn-lt"/>
                    <a:ea typeface="+mn-ea"/>
                    <a:cs typeface="+mn-cs"/>
                  </a:rPr>
                  <a:t>. Los 63 coeficientes restantes se llaman coeficientes </a:t>
                </a:r>
                <a:r>
                  <a:rPr lang="es-EC" sz="1200" i="1" kern="1200" dirty="0" smtClean="0">
                    <a:solidFill>
                      <a:schemeClr val="tx1"/>
                    </a:solidFill>
                    <a:effectLst/>
                    <a:latin typeface="+mn-lt"/>
                    <a:ea typeface="+mn-ea"/>
                    <a:cs typeface="+mn-cs"/>
                  </a:rPr>
                  <a:t>AC</a:t>
                </a:r>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endParaRPr lang="es-ES" dirty="0" smtClean="0"/>
              </a:p>
              <a:p>
                <a:r>
                  <a:rPr lang="es-ES" dirty="0" err="1" smtClean="0"/>
                  <a:t>Cuantificacion</a:t>
                </a:r>
                <a:r>
                  <a:rPr lang="es-ES" dirty="0" smtClean="0"/>
                  <a:t>:</a:t>
                </a:r>
                <a:r>
                  <a:rPr lang="es-ES" baseline="0" dirty="0" smtClean="0"/>
                  <a:t> </a:t>
                </a:r>
                <a:r>
                  <a:rPr lang="es-EC" sz="1200" kern="1200" dirty="0" smtClean="0">
                    <a:solidFill>
                      <a:schemeClr val="tx1"/>
                    </a:solidFill>
                    <a:effectLst/>
                    <a:latin typeface="+mn-lt"/>
                    <a:ea typeface="+mn-ea"/>
                    <a:cs typeface="+mn-cs"/>
                  </a:rPr>
                  <a:t>Después de salir de la </a:t>
                </a:r>
                <a:r>
                  <a:rPr lang="es-EC" sz="1200" i="1" kern="1200" dirty="0" smtClean="0">
                    <a:solidFill>
                      <a:schemeClr val="tx1"/>
                    </a:solidFill>
                    <a:effectLst/>
                    <a:latin typeface="+mn-lt"/>
                    <a:ea typeface="+mn-ea"/>
                    <a:cs typeface="+mn-cs"/>
                  </a:rPr>
                  <a:t>DCT</a:t>
                </a:r>
                <a:r>
                  <a:rPr lang="es-EC" sz="1200" kern="1200" dirty="0" smtClean="0">
                    <a:solidFill>
                      <a:schemeClr val="tx1"/>
                    </a:solidFill>
                    <a:effectLst/>
                    <a:latin typeface="+mn-lt"/>
                    <a:ea typeface="+mn-ea"/>
                    <a:cs typeface="+mn-cs"/>
                  </a:rPr>
                  <a:t>, cada uno de los 64 coeficientes se cuantifica uniformemente en conjunto con una tabla de cuantificación de 64 elementos, que debe ser especificado por la aplicación o el usuario como entrada al codificador. Cada elemento de la tabla de cuantificación puede ser cualquier valor entre 1 y 255, que especifica el tamaño del paso del cuantificador para su coeficiente </a:t>
                </a:r>
                <a:r>
                  <a:rPr lang="es-EC" sz="1200" i="1" kern="1200" dirty="0" smtClean="0">
                    <a:solidFill>
                      <a:schemeClr val="tx1"/>
                    </a:solidFill>
                    <a:effectLst/>
                    <a:latin typeface="+mn-lt"/>
                    <a:ea typeface="+mn-ea"/>
                    <a:cs typeface="+mn-cs"/>
                  </a:rPr>
                  <a:t>DCT</a:t>
                </a:r>
                <a:r>
                  <a:rPr lang="es-EC" sz="1200" kern="1200" dirty="0" smtClean="0">
                    <a:solidFill>
                      <a:schemeClr val="tx1"/>
                    </a:solidFill>
                    <a:effectLst/>
                    <a:latin typeface="+mn-lt"/>
                    <a:ea typeface="+mn-ea"/>
                    <a:cs typeface="+mn-cs"/>
                  </a:rPr>
                  <a:t> correspondiente. El propósito de la cuantificación es conseguir aún más compresión representando los coeficientes </a:t>
                </a:r>
                <a:r>
                  <a:rPr lang="es-EC" sz="1200" i="1" kern="1200" dirty="0" smtClean="0">
                    <a:solidFill>
                      <a:schemeClr val="tx1"/>
                    </a:solidFill>
                    <a:effectLst/>
                    <a:latin typeface="+mn-lt"/>
                    <a:ea typeface="+mn-ea"/>
                    <a:cs typeface="+mn-cs"/>
                  </a:rPr>
                  <a:t>DCT</a:t>
                </a:r>
                <a:r>
                  <a:rPr lang="es-EC" sz="1200" kern="1200" dirty="0" smtClean="0">
                    <a:solidFill>
                      <a:schemeClr val="tx1"/>
                    </a:solidFill>
                    <a:effectLst/>
                    <a:latin typeface="+mn-lt"/>
                    <a:ea typeface="+mn-ea"/>
                    <a:cs typeface="+mn-cs"/>
                  </a:rPr>
                  <a:t> sin más precisión que la que es necesaria para conseguir la calidad de la imagen deseada.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El ojo humano es bueno para ver las pequeñas diferencias de brillo en un área relativamente grande, pero no tan bueno en distinguir de forma exacta variaciones de frecuencia de alto brillo. Esto permite reducir considerablemente la cantidad de información en las componentes de alta frecuencia.  Esto se hace simplemente dividiendo cada componente en el dominio de la frecuencia por su coeficiente de cuantificación, y redondeando al entero más cercano. Esta operación de redondeo es la única operación con pérdidas de todo el proceso, siempre que la </a:t>
                </a:r>
                <a:r>
                  <a:rPr lang="es-EC" sz="1200" i="1" kern="1200" dirty="0" smtClean="0">
                    <a:solidFill>
                      <a:schemeClr val="tx1"/>
                    </a:solidFill>
                    <a:effectLst/>
                    <a:latin typeface="+mn-lt"/>
                    <a:ea typeface="+mn-ea"/>
                    <a:cs typeface="+mn-cs"/>
                  </a:rPr>
                  <a:t>DCT </a:t>
                </a:r>
                <a:r>
                  <a:rPr lang="es-EC" sz="1200" kern="1200" dirty="0" smtClean="0">
                    <a:solidFill>
                      <a:schemeClr val="tx1"/>
                    </a:solidFill>
                    <a:effectLst/>
                    <a:latin typeface="+mn-lt"/>
                    <a:ea typeface="+mn-ea"/>
                    <a:cs typeface="+mn-cs"/>
                  </a:rPr>
                  <a:t>se  realice con la precisión adecuada.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Como resultado, normalmente muchas de las componentes de altas frecuencias se redondean a cero, y la mayor parte restante son números positivos o negativos pequeños, los cuales representan un menor número de bits. En la figura 2.28 y la ecuación 2.23, se observa un ejemplo del proceso de la cuantificación.</a:t>
                </a:r>
                <a:endParaRPr lang="es-ES" sz="1200" kern="1200" dirty="0" smtClean="0">
                  <a:solidFill>
                    <a:schemeClr val="tx1"/>
                  </a:solidFill>
                  <a:effectLst/>
                  <a:latin typeface="+mn-lt"/>
                  <a:ea typeface="+mn-ea"/>
                  <a:cs typeface="+mn-cs"/>
                </a:endParaRPr>
              </a:p>
              <a:p>
                <a:endParaRPr lang="es-ES" dirty="0" smtClean="0"/>
              </a:p>
              <a:p>
                <a:r>
                  <a:rPr lang="es-ES" dirty="0" smtClean="0"/>
                  <a:t>Zigzag: </a:t>
                </a:r>
                <a:r>
                  <a:rPr lang="es-EC" sz="1200" kern="1200" dirty="0" smtClean="0">
                    <a:solidFill>
                      <a:schemeClr val="tx1"/>
                    </a:solidFill>
                    <a:effectLst/>
                    <a:latin typeface="+mn-lt"/>
                    <a:ea typeface="+mn-ea"/>
                    <a:cs typeface="+mn-cs"/>
                  </a:rPr>
                  <a:t>Una vez obtenido el bloque cuantificado, se ordenan los coeficientes en zigzag, de forma que quedan ordenados de menor a mayor frecuencia, y se cuantifican con mayor precisión los coeficientes de baja frecuencia del bloque transformado,</a:t>
                </a:r>
              </a:p>
              <a:p>
                <a:endParaRPr lang="es-EC" sz="1200" kern="1200" dirty="0" smtClean="0">
                  <a:solidFill>
                    <a:schemeClr val="tx1"/>
                  </a:solidFill>
                  <a:effectLst/>
                  <a:latin typeface="+mn-lt"/>
                  <a:ea typeface="+mn-ea"/>
                  <a:cs typeface="+mn-cs"/>
                </a:endParaRPr>
              </a:p>
              <a:p>
                <a:r>
                  <a:rPr lang="es-EC" sz="1200" kern="1200" dirty="0" err="1" smtClean="0">
                    <a:solidFill>
                      <a:schemeClr val="tx1"/>
                    </a:solidFill>
                    <a:effectLst/>
                    <a:latin typeface="+mn-lt"/>
                    <a:ea typeface="+mn-ea"/>
                    <a:cs typeface="+mn-cs"/>
                  </a:rPr>
                  <a:t>Codificacion</a:t>
                </a:r>
                <a:r>
                  <a:rPr lang="es-EC" sz="1200" kern="1200" dirty="0" smtClean="0">
                    <a:solidFill>
                      <a:schemeClr val="tx1"/>
                    </a:solidFill>
                    <a:effectLst/>
                    <a:latin typeface="+mn-lt"/>
                    <a:ea typeface="+mn-ea"/>
                    <a:cs typeface="+mn-cs"/>
                  </a:rPr>
                  <a:t>: Una vez ordenados, se codifican mediante un Código </a:t>
                </a:r>
                <a:r>
                  <a:rPr lang="es-EC" sz="1200" i="1" kern="1200" dirty="0" err="1" smtClean="0">
                    <a:solidFill>
                      <a:schemeClr val="tx1"/>
                    </a:solidFill>
                    <a:effectLst/>
                    <a:latin typeface="+mn-lt"/>
                    <a:ea typeface="+mn-ea"/>
                    <a:cs typeface="+mn-cs"/>
                  </a:rPr>
                  <a:t>Run</a:t>
                </a:r>
                <a:r>
                  <a:rPr lang="es-EC" sz="1200" i="1" kern="1200" dirty="0" smtClean="0">
                    <a:solidFill>
                      <a:schemeClr val="tx1"/>
                    </a:solidFill>
                    <a:effectLst/>
                    <a:latin typeface="+mn-lt"/>
                    <a:ea typeface="+mn-ea"/>
                    <a:cs typeface="+mn-cs"/>
                  </a:rPr>
                  <a:t> </a:t>
                </a:r>
                <a:r>
                  <a:rPr lang="es-EC" sz="1200" i="1" kern="1200" dirty="0" err="1" smtClean="0">
                    <a:solidFill>
                      <a:schemeClr val="tx1"/>
                    </a:solidFill>
                    <a:effectLst/>
                    <a:latin typeface="+mn-lt"/>
                    <a:ea typeface="+mn-ea"/>
                    <a:cs typeface="+mn-cs"/>
                  </a:rPr>
                  <a:t>Length</a:t>
                </a:r>
                <a:r>
                  <a:rPr lang="es-EC" sz="1200" kern="1200" dirty="0" smtClean="0">
                    <a:solidFill>
                      <a:schemeClr val="tx1"/>
                    </a:solidFill>
                    <a:effectLst/>
                    <a:latin typeface="+mn-lt"/>
                    <a:ea typeface="+mn-ea"/>
                    <a:cs typeface="+mn-cs"/>
                  </a:rPr>
                  <a:t> (</a:t>
                </a:r>
                <a:r>
                  <a:rPr lang="es-EC" sz="1200" i="1" kern="1200" dirty="0" smtClean="0">
                    <a:solidFill>
                      <a:schemeClr val="tx1"/>
                    </a:solidFill>
                    <a:effectLst/>
                    <a:latin typeface="+mn-lt"/>
                    <a:ea typeface="+mn-ea"/>
                    <a:cs typeface="+mn-cs"/>
                  </a:rPr>
                  <a:t>RLE</a:t>
                </a:r>
                <a:r>
                  <a:rPr lang="es-EC" sz="1200" kern="1200" dirty="0" smtClean="0">
                    <a:solidFill>
                      <a:schemeClr val="tx1"/>
                    </a:solidFill>
                    <a:effectLst/>
                    <a:latin typeface="+mn-lt"/>
                    <a:ea typeface="+mn-ea"/>
                    <a:cs typeface="+mn-cs"/>
                  </a:rPr>
                  <a:t>) consistente en dos campos: (longitud, valor), de los cuales la longitud indica el número de repeticiones consecutivas de un mismo carácter y el campo valor indica cual es el carácter que se repite. Al final del bloque se envía el código (0,0).</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La salida del codificador </a:t>
                </a:r>
                <a:r>
                  <a:rPr lang="es-EC" sz="1200" i="1" kern="1200" dirty="0" smtClean="0">
                    <a:solidFill>
                      <a:schemeClr val="tx1"/>
                    </a:solidFill>
                    <a:effectLst/>
                    <a:latin typeface="+mn-lt"/>
                    <a:ea typeface="+mn-ea"/>
                    <a:cs typeface="+mn-cs"/>
                  </a:rPr>
                  <a:t>RLE</a:t>
                </a:r>
                <a:r>
                  <a:rPr lang="es-EC" sz="1200" kern="1200" dirty="0" smtClean="0">
                    <a:solidFill>
                      <a:schemeClr val="tx1"/>
                    </a:solidFill>
                    <a:effectLst/>
                    <a:latin typeface="+mn-lt"/>
                    <a:ea typeface="+mn-ea"/>
                    <a:cs typeface="+mn-cs"/>
                  </a:rPr>
                  <a:t> y el término </a:t>
                </a:r>
                <a:r>
                  <a:rPr lang="es-EC" sz="1200" i="1" kern="1200" dirty="0" smtClean="0">
                    <a:solidFill>
                      <a:schemeClr val="tx1"/>
                    </a:solidFill>
                    <a:effectLst/>
                    <a:latin typeface="+mn-lt"/>
                    <a:ea typeface="+mn-ea"/>
                    <a:cs typeface="+mn-cs"/>
                  </a:rPr>
                  <a:t>DC</a:t>
                </a:r>
                <a:r>
                  <a:rPr lang="es-EC" sz="1200" kern="1200" dirty="0" smtClean="0">
                    <a:solidFill>
                      <a:schemeClr val="tx1"/>
                    </a:solidFill>
                    <a:effectLst/>
                    <a:latin typeface="+mn-lt"/>
                    <a:ea typeface="+mn-ea"/>
                    <a:cs typeface="+mn-cs"/>
                  </a:rPr>
                  <a:t> se codifican mediante un código de longitud variable tipo </a:t>
                </a:r>
                <a:r>
                  <a:rPr lang="es-EC" sz="1200" i="1" kern="1200" dirty="0" err="1" smtClean="0">
                    <a:solidFill>
                      <a:schemeClr val="tx1"/>
                    </a:solidFill>
                    <a:effectLst/>
                    <a:latin typeface="+mn-lt"/>
                    <a:ea typeface="+mn-ea"/>
                    <a:cs typeface="+mn-cs"/>
                  </a:rPr>
                  <a:t>Huffman</a:t>
                </a:r>
                <a:r>
                  <a:rPr lang="es-EC" sz="1200" kern="1200" dirty="0" smtClean="0">
                    <a:solidFill>
                      <a:schemeClr val="tx1"/>
                    </a:solidFill>
                    <a:effectLst/>
                    <a:latin typeface="+mn-lt"/>
                    <a:ea typeface="+mn-ea"/>
                    <a:cs typeface="+mn-cs"/>
                  </a:rPr>
                  <a:t>, que asigna códigos más cortos a los valores más probables y más largos a los menos probables. De esta forma, se consigue reducir la longitud media del código. La codificación de </a:t>
                </a:r>
                <a:r>
                  <a:rPr lang="es-EC" sz="1200" i="1" kern="1200" dirty="0" err="1" smtClean="0">
                    <a:solidFill>
                      <a:schemeClr val="tx1"/>
                    </a:solidFill>
                    <a:effectLst/>
                    <a:latin typeface="+mn-lt"/>
                    <a:ea typeface="+mn-ea"/>
                    <a:cs typeface="+mn-cs"/>
                  </a:rPr>
                  <a:t>Huffman</a:t>
                </a:r>
                <a:r>
                  <a:rPr lang="es-EC" sz="1200" kern="1200" dirty="0" smtClean="0">
                    <a:solidFill>
                      <a:schemeClr val="tx1"/>
                    </a:solidFill>
                    <a:effectLst/>
                    <a:latin typeface="+mn-lt"/>
                    <a:ea typeface="+mn-ea"/>
                    <a:cs typeface="+mn-cs"/>
                  </a:rPr>
                  <a:t> requiere de uno o más conjuntos de tablas de código de </a:t>
                </a:r>
                <a:r>
                  <a:rPr lang="es-EC" sz="1200" i="1" kern="1200" dirty="0" err="1" smtClean="0">
                    <a:solidFill>
                      <a:schemeClr val="tx1"/>
                    </a:solidFill>
                    <a:effectLst/>
                    <a:latin typeface="+mn-lt"/>
                    <a:ea typeface="+mn-ea"/>
                    <a:cs typeface="+mn-cs"/>
                  </a:rPr>
                  <a:t>Huffman</a:t>
                </a:r>
                <a:r>
                  <a:rPr lang="es-EC" sz="1200" kern="1200" dirty="0" smtClean="0">
                    <a:solidFill>
                      <a:schemeClr val="tx1"/>
                    </a:solidFill>
                    <a:effectLst/>
                    <a:latin typeface="+mn-lt"/>
                    <a:ea typeface="+mn-ea"/>
                    <a:cs typeface="+mn-cs"/>
                  </a:rPr>
                  <a:t> para la aplicación. Estas deben ser la misma para comprimir y descomprimir una imagen. Las de códigos de </a:t>
                </a:r>
                <a:r>
                  <a:rPr lang="es-EC" sz="1200" i="1" kern="1200" dirty="0" err="1" smtClean="0">
                    <a:solidFill>
                      <a:schemeClr val="tx1"/>
                    </a:solidFill>
                    <a:effectLst/>
                    <a:latin typeface="+mn-lt"/>
                    <a:ea typeface="+mn-ea"/>
                    <a:cs typeface="+mn-cs"/>
                  </a:rPr>
                  <a:t>Huffman</a:t>
                </a:r>
                <a:r>
                  <a:rPr lang="es-EC" sz="1200" kern="1200" dirty="0" smtClean="0">
                    <a:solidFill>
                      <a:schemeClr val="tx1"/>
                    </a:solidFill>
                    <a:effectLst/>
                    <a:latin typeface="+mn-lt"/>
                    <a:ea typeface="+mn-ea"/>
                    <a:cs typeface="+mn-cs"/>
                  </a:rPr>
                  <a:t> pueden ser predefinidas y usadas dentro de una aplicación como default, o específicamente calculada para una imagen.</a:t>
                </a:r>
                <a:endParaRPr lang="es-ES" sz="1200" kern="1200" dirty="0" smtClean="0">
                  <a:solidFill>
                    <a:schemeClr val="tx1"/>
                  </a:solidFill>
                  <a:effectLst/>
                  <a:latin typeface="+mn-lt"/>
                  <a:ea typeface="+mn-ea"/>
                  <a:cs typeface="+mn-cs"/>
                </a:endParaRPr>
              </a:p>
              <a:p>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decodificación es el proceso por el cual se convierte símbolos en información entendible por el receptor. La información reconstruida es solo una aproximación de la información original. En el caso del </a:t>
                </a:r>
                <a:r>
                  <a:rPr lang="es-EC" sz="1200" i="1" kern="1200" dirty="0" smtClean="0">
                    <a:solidFill>
                      <a:schemeClr val="tx1"/>
                    </a:solidFill>
                    <a:effectLst/>
                    <a:latin typeface="+mn-lt"/>
                    <a:ea typeface="+mn-ea"/>
                    <a:cs typeface="+mn-cs"/>
                  </a:rPr>
                  <a:t>JPEG</a:t>
                </a:r>
                <a:r>
                  <a:rPr lang="es-EC" sz="1200" kern="1200" dirty="0" smtClean="0">
                    <a:solidFill>
                      <a:schemeClr val="tx1"/>
                    </a:solidFill>
                    <a:effectLst/>
                    <a:latin typeface="+mn-lt"/>
                    <a:ea typeface="+mn-ea"/>
                    <a:cs typeface="+mn-cs"/>
                  </a:rPr>
                  <a:t> podemos decir que es un algoritmo de codificación simétrico esto significa que decodificar lleva tanto tiempo como codificar. Por lo tanto el proceso es similar al seguido hasta ahora, solo que de forma inversa.</a:t>
                </a:r>
                <a:endParaRPr lang="es-ES" sz="1200" kern="1200" dirty="0" smtClean="0">
                  <a:solidFill>
                    <a:schemeClr val="tx1"/>
                  </a:solidFill>
                  <a:effectLst/>
                  <a:latin typeface="+mn-lt"/>
                  <a:ea typeface="+mn-ea"/>
                  <a:cs typeface="+mn-cs"/>
                </a:endParaRPr>
              </a:p>
              <a:p>
                <a:endParaRPr lang="es-ES" dirty="0" smtClean="0"/>
              </a:p>
              <a:p>
                <a:endParaRPr lang="es-ES" dirty="0"/>
              </a:p>
            </p:txBody>
          </p:sp>
        </mc:Choice>
        <mc:Fallback xmlns="">
          <p:sp>
            <p:nvSpPr>
              <p:cNvPr id="3" name="2 Marcador de notas"/>
              <p:cNvSpPr>
                <a:spLocks noGrp="1"/>
              </p:cNvSpPr>
              <p:nvPr>
                <p:ph type="body" idx="1"/>
              </p:nvPr>
            </p:nvSpPr>
            <p:spPr/>
            <p:txBody>
              <a:bodyPr/>
              <a:lstStyle/>
              <a:p>
                <a:r>
                  <a:rPr lang="es-EC" sz="1200" i="1" kern="1200" dirty="0" smtClean="0">
                    <a:solidFill>
                      <a:schemeClr val="tx1"/>
                    </a:solidFill>
                    <a:effectLst/>
                    <a:latin typeface="+mn-lt"/>
                    <a:ea typeface="+mn-ea"/>
                    <a:cs typeface="+mn-cs"/>
                  </a:rPr>
                  <a:t>JPEG</a:t>
                </a:r>
                <a:r>
                  <a:rPr lang="es-EC" sz="1200" kern="1200" dirty="0" smtClean="0">
                    <a:solidFill>
                      <a:schemeClr val="tx1"/>
                    </a:solidFill>
                    <a:effectLst/>
                    <a:latin typeface="+mn-lt"/>
                    <a:ea typeface="+mn-ea"/>
                    <a:cs typeface="+mn-cs"/>
                  </a:rPr>
                  <a:t> está diseñado para comprimir cualquier imagen  a  todo color o escala de grises, pero no resulta muy adecuado para imágenes simples. </a:t>
                </a:r>
                <a:r>
                  <a:rPr lang="es-EC" sz="1200" i="1" kern="1200" dirty="0" smtClean="0">
                    <a:solidFill>
                      <a:schemeClr val="tx1"/>
                    </a:solidFill>
                    <a:effectLst/>
                    <a:latin typeface="+mn-lt"/>
                    <a:ea typeface="+mn-ea"/>
                    <a:cs typeface="+mn-cs"/>
                  </a:rPr>
                  <a:t>JPEG</a:t>
                </a:r>
                <a:r>
                  <a:rPr lang="es-EC" sz="1200" kern="1200" dirty="0" smtClean="0">
                    <a:solidFill>
                      <a:schemeClr val="tx1"/>
                    </a:solidFill>
                    <a:effectLst/>
                    <a:latin typeface="+mn-lt"/>
                    <a:ea typeface="+mn-ea"/>
                    <a:cs typeface="+mn-cs"/>
                  </a:rPr>
                  <a:t> pertenece a los algoritmos llamados  algoritmos de compresión con pérdidas, esto significa que al descomprimir la imagen, esta no tiene exactamente la misma calidad que la original. Este estándar permite una compresión dentro de un rango que oscila entre 10:1 y 50:1 en proporción a la original</a:t>
                </a:r>
              </a:p>
              <a:p>
                <a:r>
                  <a:rPr lang="es-EC" sz="1200" kern="1200" dirty="0" smtClean="0">
                    <a:solidFill>
                      <a:schemeClr val="tx1"/>
                    </a:solidFill>
                    <a:effectLst/>
                    <a:latin typeface="+mn-lt"/>
                    <a:ea typeface="+mn-ea"/>
                    <a:cs typeface="+mn-cs"/>
                  </a:rPr>
                  <a:t>El primer paso para realizar la compresión </a:t>
                </a:r>
                <a:r>
                  <a:rPr lang="es-EC" sz="1200" i="1" kern="1200" dirty="0">
                    <a:solidFill>
                      <a:schemeClr val="tx1"/>
                    </a:solidFill>
                    <a:effectLst/>
                    <a:latin typeface="+mn-lt"/>
                    <a:ea typeface="+mn-ea"/>
                    <a:cs typeface="+mn-cs"/>
                  </a:rPr>
                  <a:t>JPEG</a:t>
                </a:r>
                <a:r>
                  <a:rPr lang="es-EC" sz="1200" kern="1200" dirty="0">
                    <a:solidFill>
                      <a:schemeClr val="tx1"/>
                    </a:solidFill>
                    <a:effectLst/>
                    <a:latin typeface="+mn-lt"/>
                    <a:ea typeface="+mn-ea"/>
                    <a:cs typeface="+mn-cs"/>
                  </a:rPr>
                  <a:t> de una imagen, es obtener su representación en el formato </a:t>
                </a:r>
                <a:r>
                  <a:rPr lang="es-EC" sz="1200" i="1" kern="1200" dirty="0">
                    <a:solidFill>
                      <a:schemeClr val="tx1"/>
                    </a:solidFill>
                    <a:effectLst/>
                    <a:latin typeface="+mn-lt"/>
                    <a:ea typeface="+mn-ea"/>
                    <a:cs typeface="+mn-cs"/>
                  </a:rPr>
                  <a:t>YUV</a:t>
                </a:r>
                <a:r>
                  <a:rPr lang="es-EC" sz="1200" kern="1200" dirty="0">
                    <a:solidFill>
                      <a:schemeClr val="tx1"/>
                    </a:solidFill>
                    <a:effectLst/>
                    <a:latin typeface="+mn-lt"/>
                    <a:ea typeface="+mn-ea"/>
                    <a:cs typeface="+mn-cs"/>
                  </a:rPr>
                  <a:t>. Este modelo representa en tres matrices las componentes de luminancia (</a:t>
                </a:r>
                <a:r>
                  <a:rPr lang="es-EC" sz="1200" i="0" kern="1200">
                    <a:solidFill>
                      <a:schemeClr val="tx1"/>
                    </a:solidFill>
                    <a:effectLst/>
                    <a:latin typeface="+mn-lt"/>
                    <a:ea typeface="+mn-ea"/>
                    <a:cs typeface="+mn-cs"/>
                  </a:rPr>
                  <a:t>𝑌</a:t>
                </a:r>
                <a:r>
                  <a:rPr lang="es-EC" sz="1200" kern="1200" dirty="0">
                    <a:solidFill>
                      <a:schemeClr val="tx1"/>
                    </a:solidFill>
                    <a:effectLst/>
                    <a:latin typeface="+mn-lt"/>
                    <a:ea typeface="+mn-ea"/>
                    <a:cs typeface="+mn-cs"/>
                  </a:rPr>
                  <a:t>), </a:t>
                </a:r>
                <a:r>
                  <a:rPr lang="es-EC" sz="1200" kern="1200" dirty="0" err="1">
                    <a:solidFill>
                      <a:schemeClr val="tx1"/>
                    </a:solidFill>
                    <a:effectLst/>
                    <a:latin typeface="+mn-lt"/>
                    <a:ea typeface="+mn-ea"/>
                    <a:cs typeface="+mn-cs"/>
                  </a:rPr>
                  <a:t>crominancia</a:t>
                </a:r>
                <a:r>
                  <a:rPr lang="es-EC" sz="1200" kern="1200" dirty="0">
                    <a:solidFill>
                      <a:schemeClr val="tx1"/>
                    </a:solidFill>
                    <a:effectLst/>
                    <a:latin typeface="+mn-lt"/>
                    <a:ea typeface="+mn-ea"/>
                    <a:cs typeface="+mn-cs"/>
                  </a:rPr>
                  <a:t> azul (</a:t>
                </a:r>
                <a:r>
                  <a:rPr lang="es-EC" sz="1200" i="0" kern="1200">
                    <a:solidFill>
                      <a:schemeClr val="tx1"/>
                    </a:solidFill>
                    <a:effectLst/>
                    <a:latin typeface="+mn-lt"/>
                    <a:ea typeface="+mn-ea"/>
                    <a:cs typeface="+mn-cs"/>
                  </a:rPr>
                  <a:t>𝑈</a:t>
                </a:r>
                <a:r>
                  <a:rPr lang="es-EC" sz="1200" kern="1200" dirty="0">
                    <a:solidFill>
                      <a:schemeClr val="tx1"/>
                    </a:solidFill>
                    <a:effectLst/>
                    <a:latin typeface="+mn-lt"/>
                    <a:ea typeface="+mn-ea"/>
                    <a:cs typeface="+mn-cs"/>
                  </a:rPr>
                  <a:t>) y </a:t>
                </a:r>
                <a:r>
                  <a:rPr lang="es-EC" sz="1200" kern="1200" dirty="0" err="1">
                    <a:solidFill>
                      <a:schemeClr val="tx1"/>
                    </a:solidFill>
                    <a:effectLst/>
                    <a:latin typeface="+mn-lt"/>
                    <a:ea typeface="+mn-ea"/>
                    <a:cs typeface="+mn-cs"/>
                  </a:rPr>
                  <a:t>crominancia</a:t>
                </a:r>
                <a:r>
                  <a:rPr lang="es-EC" sz="1200" kern="1200" dirty="0">
                    <a:solidFill>
                      <a:schemeClr val="tx1"/>
                    </a:solidFill>
                    <a:effectLst/>
                    <a:latin typeface="+mn-lt"/>
                    <a:ea typeface="+mn-ea"/>
                    <a:cs typeface="+mn-cs"/>
                  </a:rPr>
                  <a:t> roja (</a:t>
                </a:r>
                <a:r>
                  <a:rPr lang="es-EC" sz="1200" i="0" kern="1200">
                    <a:solidFill>
                      <a:schemeClr val="tx1"/>
                    </a:solidFill>
                    <a:effectLst/>
                    <a:latin typeface="+mn-lt"/>
                    <a:ea typeface="+mn-ea"/>
                    <a:cs typeface="+mn-cs"/>
                  </a:rPr>
                  <a:t>𝑉</a:t>
                </a:r>
                <a:r>
                  <a:rPr lang="es-EC" sz="1200" kern="1200" dirty="0">
                    <a:solidFill>
                      <a:schemeClr val="tx1"/>
                    </a:solidFill>
                    <a:effectLst/>
                    <a:latin typeface="+mn-lt"/>
                    <a:ea typeface="+mn-ea"/>
                    <a:cs typeface="+mn-cs"/>
                  </a:rPr>
                  <a:t>) de una imagen</a:t>
                </a:r>
                <a:r>
                  <a:rPr lang="es-EC" sz="1200" kern="1200" dirty="0" smtClean="0">
                    <a:solidFill>
                      <a:schemeClr val="tx1"/>
                    </a:solidFill>
                    <a:effectLst/>
                    <a:latin typeface="+mn-lt"/>
                    <a:ea typeface="+mn-ea"/>
                    <a:cs typeface="+mn-cs"/>
                  </a:rPr>
                  <a:t>.</a:t>
                </a:r>
              </a:p>
              <a:p>
                <a:r>
                  <a:rPr lang="es-EC" sz="1200" kern="1200" dirty="0" smtClean="0">
                    <a:solidFill>
                      <a:schemeClr val="tx1"/>
                    </a:solidFill>
                    <a:effectLst/>
                    <a:latin typeface="+mn-lt"/>
                    <a:ea typeface="+mn-ea"/>
                    <a:cs typeface="+mn-cs"/>
                  </a:rPr>
                  <a:t>Se debe considerar que la  luminancia contiene toda la información relacionada con la mayor o menor luminosidad de la imagen pero no contiene ninguna  información acerca de los colores de la misma y la </a:t>
                </a:r>
                <a:r>
                  <a:rPr lang="es-EC" sz="1200" kern="1200" dirty="0" err="1" smtClean="0">
                    <a:solidFill>
                      <a:schemeClr val="tx1"/>
                    </a:solidFill>
                    <a:effectLst/>
                    <a:latin typeface="+mn-lt"/>
                    <a:ea typeface="+mn-ea"/>
                    <a:cs typeface="+mn-cs"/>
                  </a:rPr>
                  <a:t>crominancia</a:t>
                </a:r>
                <a:r>
                  <a:rPr lang="es-EC" sz="1200" kern="1200" dirty="0" smtClean="0">
                    <a:solidFill>
                      <a:schemeClr val="tx1"/>
                    </a:solidFill>
                    <a:effectLst/>
                    <a:latin typeface="+mn-lt"/>
                    <a:ea typeface="+mn-ea"/>
                    <a:cs typeface="+mn-cs"/>
                  </a:rPr>
                  <a:t> contiene toda la información relacionada con el color de los objetos</a:t>
                </a:r>
              </a:p>
              <a:p>
                <a:r>
                  <a:rPr lang="es-EC" sz="1200" kern="1200" dirty="0" smtClean="0">
                    <a:solidFill>
                      <a:schemeClr val="tx1"/>
                    </a:solidFill>
                    <a:effectLst/>
                    <a:latin typeface="+mn-lt"/>
                    <a:ea typeface="+mn-ea"/>
                    <a:cs typeface="+mn-cs"/>
                  </a:rPr>
                  <a:t>La imagen debe ser dividida en bloques pequeños de </a:t>
                </a:r>
                <a:r>
                  <a:rPr lang="es-EC" sz="1200" i="0" kern="1200">
                    <a:solidFill>
                      <a:schemeClr val="tx1"/>
                    </a:solidFill>
                    <a:effectLst/>
                    <a:latin typeface="+mn-lt"/>
                    <a:ea typeface="+mn-ea"/>
                    <a:cs typeface="+mn-cs"/>
                  </a:rPr>
                  <a:t>𝑁x𝑁</a:t>
                </a:r>
                <a:r>
                  <a:rPr lang="es-EC" sz="1200" kern="1200" dirty="0">
                    <a:solidFill>
                      <a:schemeClr val="tx1"/>
                    </a:solidFill>
                    <a:effectLst/>
                    <a:latin typeface="+mn-lt"/>
                    <a:ea typeface="+mn-ea"/>
                    <a:cs typeface="+mn-cs"/>
                  </a:rPr>
                  <a:t> pixeles. El tamaño del bloque se escoge considerando los requisitos de compresión y la calidad de la imagen. Si los datos de un canal no representan un número entero de bloques, el codificador debe rellenar el área restante de los bloques incompletos con algún tipo de datos de prueba. Una de las técnicas es rellenar los bordes con un color fijo como por ejemplo, el negro, </a:t>
                </a:r>
                <a:r>
                  <a:rPr lang="es-EC" sz="1200" kern="1200" dirty="0" err="1">
                    <a:solidFill>
                      <a:schemeClr val="tx1"/>
                    </a:solidFill>
                    <a:effectLst/>
                    <a:latin typeface="+mn-lt"/>
                    <a:ea typeface="+mn-ea"/>
                    <a:cs typeface="+mn-cs"/>
                  </a:rPr>
                  <a:t>ésto</a:t>
                </a:r>
                <a:r>
                  <a:rPr lang="es-EC" sz="1200" kern="1200" dirty="0">
                    <a:solidFill>
                      <a:schemeClr val="tx1"/>
                    </a:solidFill>
                    <a:effectLst/>
                    <a:latin typeface="+mn-lt"/>
                    <a:ea typeface="+mn-ea"/>
                    <a:cs typeface="+mn-cs"/>
                  </a:rPr>
                  <a:t> puede crear objetos a lo largo de la parte visible del borde. </a:t>
                </a: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Antes de calcular la </a:t>
                </a:r>
                <a:r>
                  <a:rPr lang="es-EC" sz="1200" i="1" kern="1200" dirty="0" smtClean="0">
                    <a:solidFill>
                      <a:schemeClr val="tx1"/>
                    </a:solidFill>
                    <a:effectLst/>
                    <a:latin typeface="+mn-lt"/>
                    <a:ea typeface="+mn-ea"/>
                    <a:cs typeface="+mn-cs"/>
                  </a:rPr>
                  <a:t>DCT</a:t>
                </a:r>
                <a:r>
                  <a:rPr lang="es-EC" sz="1200" kern="1200" dirty="0" smtClean="0">
                    <a:solidFill>
                      <a:schemeClr val="tx1"/>
                    </a:solidFill>
                    <a:effectLst/>
                    <a:latin typeface="+mn-lt"/>
                    <a:ea typeface="+mn-ea"/>
                    <a:cs typeface="+mn-cs"/>
                  </a:rPr>
                  <a:t> de los bloques 8x8, sus valores se desplazan de un rango positivo a uno centrado en torno a cero. Para una imagen de 8 bits, cada entrada en el bloque original pertenece al rango [0,255]. El punto medio del rango, en este caso es el valor 128, se resta de cada entrada dando como resultado un rango de datos que se centra en torno a cero, por lo que el rango final queda [-128,127]. Este paso reduce en rango dinámico requerido por la etapa de procesamiento </a:t>
                </a:r>
                <a:r>
                  <a:rPr lang="es-EC" sz="1200" i="1" kern="1200" dirty="0" smtClean="0">
                    <a:solidFill>
                      <a:schemeClr val="tx1"/>
                    </a:solidFill>
                    <a:effectLst/>
                    <a:latin typeface="+mn-lt"/>
                    <a:ea typeface="+mn-ea"/>
                    <a:cs typeface="+mn-cs"/>
                  </a:rPr>
                  <a:t>DCT</a:t>
                </a:r>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siguiente paso es tomar la </a:t>
                </a:r>
                <a:r>
                  <a:rPr lang="es-EC" sz="1200" i="1" kern="1200" dirty="0" smtClean="0">
                    <a:solidFill>
                      <a:schemeClr val="tx1"/>
                    </a:solidFill>
                    <a:effectLst/>
                    <a:latin typeface="+mn-lt"/>
                    <a:ea typeface="+mn-ea"/>
                    <a:cs typeface="+mn-cs"/>
                  </a:rPr>
                  <a:t>DCT</a:t>
                </a:r>
                <a:r>
                  <a:rPr lang="es-EC" sz="1200" kern="1200" dirty="0" smtClean="0">
                    <a:solidFill>
                      <a:schemeClr val="tx1"/>
                    </a:solidFill>
                    <a:effectLst/>
                    <a:latin typeface="+mn-lt"/>
                    <a:ea typeface="+mn-ea"/>
                    <a:cs typeface="+mn-cs"/>
                  </a:rPr>
                  <a:t> bidimensional y llevar a cabo esta transformación en la matriz. La entrada de la esquina superior izquierda tiene el valor más alto. En este coeficiente es concentrada la mayor parte de la energía. Además, este coeficiente es el valor promedio de todos los coeficientes originales de la </a:t>
                </a:r>
                <a:r>
                  <a:rPr lang="es-EC" sz="1200" kern="1200" dirty="0" err="1" smtClean="0">
                    <a:solidFill>
                      <a:schemeClr val="tx1"/>
                    </a:solidFill>
                    <a:effectLst/>
                    <a:latin typeface="+mn-lt"/>
                    <a:ea typeface="+mn-ea"/>
                    <a:cs typeface="+mn-cs"/>
                  </a:rPr>
                  <a:t>subimagen</a:t>
                </a:r>
                <a:r>
                  <a:rPr lang="es-EC" sz="1200" kern="1200" dirty="0" smtClean="0">
                    <a:solidFill>
                      <a:schemeClr val="tx1"/>
                    </a:solidFill>
                    <a:effectLst/>
                    <a:latin typeface="+mn-lt"/>
                    <a:ea typeface="+mn-ea"/>
                    <a:cs typeface="+mn-cs"/>
                  </a:rPr>
                  <a:t>, llamado coeficiente </a:t>
                </a:r>
                <a:r>
                  <a:rPr lang="es-EC" sz="1200" i="1" kern="1200" dirty="0" smtClean="0">
                    <a:solidFill>
                      <a:schemeClr val="tx1"/>
                    </a:solidFill>
                    <a:effectLst/>
                    <a:latin typeface="+mn-lt"/>
                    <a:ea typeface="+mn-ea"/>
                    <a:cs typeface="+mn-cs"/>
                  </a:rPr>
                  <a:t>DC</a:t>
                </a:r>
                <a:r>
                  <a:rPr lang="es-EC" sz="1200" kern="1200" dirty="0" smtClean="0">
                    <a:solidFill>
                      <a:schemeClr val="tx1"/>
                    </a:solidFill>
                    <a:effectLst/>
                    <a:latin typeface="+mn-lt"/>
                    <a:ea typeface="+mn-ea"/>
                    <a:cs typeface="+mn-cs"/>
                  </a:rPr>
                  <a:t>. Los 63 coeficientes restantes se llaman coeficientes </a:t>
                </a:r>
                <a:r>
                  <a:rPr lang="es-EC" sz="1200" i="1" kern="1200" dirty="0" smtClean="0">
                    <a:solidFill>
                      <a:schemeClr val="tx1"/>
                    </a:solidFill>
                    <a:effectLst/>
                    <a:latin typeface="+mn-lt"/>
                    <a:ea typeface="+mn-ea"/>
                    <a:cs typeface="+mn-cs"/>
                  </a:rPr>
                  <a:t>AC</a:t>
                </a:r>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endParaRPr lang="es-ES" dirty="0" smtClean="0"/>
              </a:p>
              <a:p>
                <a:r>
                  <a:rPr lang="es-ES" dirty="0" err="1" smtClean="0"/>
                  <a:t>Cuantificacion</a:t>
                </a:r>
                <a:r>
                  <a:rPr lang="es-ES" dirty="0" smtClean="0"/>
                  <a:t>:</a:t>
                </a:r>
                <a:r>
                  <a:rPr lang="es-ES" baseline="0" dirty="0" smtClean="0"/>
                  <a:t> </a:t>
                </a:r>
                <a:r>
                  <a:rPr lang="es-EC" sz="1200" kern="1200" dirty="0" smtClean="0">
                    <a:solidFill>
                      <a:schemeClr val="tx1"/>
                    </a:solidFill>
                    <a:effectLst/>
                    <a:latin typeface="+mn-lt"/>
                    <a:ea typeface="+mn-ea"/>
                    <a:cs typeface="+mn-cs"/>
                  </a:rPr>
                  <a:t>Después de salir de la </a:t>
                </a:r>
                <a:r>
                  <a:rPr lang="es-EC" sz="1200" i="1" kern="1200" dirty="0" smtClean="0">
                    <a:solidFill>
                      <a:schemeClr val="tx1"/>
                    </a:solidFill>
                    <a:effectLst/>
                    <a:latin typeface="+mn-lt"/>
                    <a:ea typeface="+mn-ea"/>
                    <a:cs typeface="+mn-cs"/>
                  </a:rPr>
                  <a:t>DCT</a:t>
                </a:r>
                <a:r>
                  <a:rPr lang="es-EC" sz="1200" kern="1200" dirty="0" smtClean="0">
                    <a:solidFill>
                      <a:schemeClr val="tx1"/>
                    </a:solidFill>
                    <a:effectLst/>
                    <a:latin typeface="+mn-lt"/>
                    <a:ea typeface="+mn-ea"/>
                    <a:cs typeface="+mn-cs"/>
                  </a:rPr>
                  <a:t>, cada uno de los 64 coeficientes se cuantifica uniformemente en conjunto con una tabla de cuantificación de 64 elementos, que debe ser especificado por la aplicación o el usuario como entrada al codificador. Cada elemento de la tabla de cuantificación puede ser cualquier valor entre 1 y 255, que especifica el tamaño del paso del cuantificador para su coeficiente </a:t>
                </a:r>
                <a:r>
                  <a:rPr lang="es-EC" sz="1200" i="1" kern="1200" dirty="0" smtClean="0">
                    <a:solidFill>
                      <a:schemeClr val="tx1"/>
                    </a:solidFill>
                    <a:effectLst/>
                    <a:latin typeface="+mn-lt"/>
                    <a:ea typeface="+mn-ea"/>
                    <a:cs typeface="+mn-cs"/>
                  </a:rPr>
                  <a:t>DCT</a:t>
                </a:r>
                <a:r>
                  <a:rPr lang="es-EC" sz="1200" kern="1200" dirty="0" smtClean="0">
                    <a:solidFill>
                      <a:schemeClr val="tx1"/>
                    </a:solidFill>
                    <a:effectLst/>
                    <a:latin typeface="+mn-lt"/>
                    <a:ea typeface="+mn-ea"/>
                    <a:cs typeface="+mn-cs"/>
                  </a:rPr>
                  <a:t> correspondiente. El propósito de la cuantificación es conseguir aún más compresión representando los coeficientes </a:t>
                </a:r>
                <a:r>
                  <a:rPr lang="es-EC" sz="1200" i="1" kern="1200" dirty="0" smtClean="0">
                    <a:solidFill>
                      <a:schemeClr val="tx1"/>
                    </a:solidFill>
                    <a:effectLst/>
                    <a:latin typeface="+mn-lt"/>
                    <a:ea typeface="+mn-ea"/>
                    <a:cs typeface="+mn-cs"/>
                  </a:rPr>
                  <a:t>DCT</a:t>
                </a:r>
                <a:r>
                  <a:rPr lang="es-EC" sz="1200" kern="1200" dirty="0" smtClean="0">
                    <a:solidFill>
                      <a:schemeClr val="tx1"/>
                    </a:solidFill>
                    <a:effectLst/>
                    <a:latin typeface="+mn-lt"/>
                    <a:ea typeface="+mn-ea"/>
                    <a:cs typeface="+mn-cs"/>
                  </a:rPr>
                  <a:t> sin más precisión que la que es necesaria para conseguir la calidad de la imagen deseada.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El ojo humano es bueno para ver las pequeñas diferencias de brillo en un área relativamente grande, pero no tan bueno en distinguir de forma exacta variaciones de frecuencia de alto brillo. Esto permite reducir considerablemente la cantidad de información en las componentes de alta frecuencia.  Esto se hace simplemente dividiendo cada componente en el dominio de la frecuencia por su coeficiente de cuantificación, y redondeando al entero más cercano. Esta operación de redondeo es la única operación con pérdidas de todo el proceso, siempre que la </a:t>
                </a:r>
                <a:r>
                  <a:rPr lang="es-EC" sz="1200" i="1" kern="1200" dirty="0" smtClean="0">
                    <a:solidFill>
                      <a:schemeClr val="tx1"/>
                    </a:solidFill>
                    <a:effectLst/>
                    <a:latin typeface="+mn-lt"/>
                    <a:ea typeface="+mn-ea"/>
                    <a:cs typeface="+mn-cs"/>
                  </a:rPr>
                  <a:t>DCT </a:t>
                </a:r>
                <a:r>
                  <a:rPr lang="es-EC" sz="1200" kern="1200" dirty="0" smtClean="0">
                    <a:solidFill>
                      <a:schemeClr val="tx1"/>
                    </a:solidFill>
                    <a:effectLst/>
                    <a:latin typeface="+mn-lt"/>
                    <a:ea typeface="+mn-ea"/>
                    <a:cs typeface="+mn-cs"/>
                  </a:rPr>
                  <a:t>se  realice con la precisión adecuada.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Como resultado, normalmente muchas de las componentes de altas frecuencias se redondean a cero, y la mayor parte restante son números positivos o negativos pequeños, los cuales representan un menor número de bits. En la figura 2.28 y la ecuación 2.23, se observa un ejemplo del proceso de la cuantificación.</a:t>
                </a:r>
                <a:endParaRPr lang="es-ES" sz="1200" kern="1200" dirty="0" smtClean="0">
                  <a:solidFill>
                    <a:schemeClr val="tx1"/>
                  </a:solidFill>
                  <a:effectLst/>
                  <a:latin typeface="+mn-lt"/>
                  <a:ea typeface="+mn-ea"/>
                  <a:cs typeface="+mn-cs"/>
                </a:endParaRPr>
              </a:p>
              <a:p>
                <a:endParaRPr lang="es-ES" dirty="0" smtClean="0"/>
              </a:p>
              <a:p>
                <a:r>
                  <a:rPr lang="es-ES" dirty="0" smtClean="0"/>
                  <a:t>Zigzag: </a:t>
                </a:r>
                <a:r>
                  <a:rPr lang="es-EC" sz="1200" kern="1200" dirty="0" smtClean="0">
                    <a:solidFill>
                      <a:schemeClr val="tx1"/>
                    </a:solidFill>
                    <a:effectLst/>
                    <a:latin typeface="+mn-lt"/>
                    <a:ea typeface="+mn-ea"/>
                    <a:cs typeface="+mn-cs"/>
                  </a:rPr>
                  <a:t>Una vez obtenido el bloque cuantificado, se ordenan los coeficientes en zigzag, de forma que quedan ordenados de menor a mayor frecuencia, y se cuantifican con mayor precisión los coeficientes de baja frecuencia del bloque transformado,</a:t>
                </a:r>
              </a:p>
              <a:p>
                <a:endParaRPr lang="es-EC" sz="1200" kern="1200" dirty="0" smtClean="0">
                  <a:solidFill>
                    <a:schemeClr val="tx1"/>
                  </a:solidFill>
                  <a:effectLst/>
                  <a:latin typeface="+mn-lt"/>
                  <a:ea typeface="+mn-ea"/>
                  <a:cs typeface="+mn-cs"/>
                </a:endParaRPr>
              </a:p>
              <a:p>
                <a:r>
                  <a:rPr lang="es-EC" sz="1200" kern="1200" dirty="0" err="1" smtClean="0">
                    <a:solidFill>
                      <a:schemeClr val="tx1"/>
                    </a:solidFill>
                    <a:effectLst/>
                    <a:latin typeface="+mn-lt"/>
                    <a:ea typeface="+mn-ea"/>
                    <a:cs typeface="+mn-cs"/>
                  </a:rPr>
                  <a:t>Codificacion</a:t>
                </a:r>
                <a:r>
                  <a:rPr lang="es-EC" sz="1200" kern="1200" dirty="0" smtClean="0">
                    <a:solidFill>
                      <a:schemeClr val="tx1"/>
                    </a:solidFill>
                    <a:effectLst/>
                    <a:latin typeface="+mn-lt"/>
                    <a:ea typeface="+mn-ea"/>
                    <a:cs typeface="+mn-cs"/>
                  </a:rPr>
                  <a:t>: Una vez ordenados, se codifican mediante un Código </a:t>
                </a:r>
                <a:r>
                  <a:rPr lang="es-EC" sz="1200" i="1" kern="1200" dirty="0" err="1" smtClean="0">
                    <a:solidFill>
                      <a:schemeClr val="tx1"/>
                    </a:solidFill>
                    <a:effectLst/>
                    <a:latin typeface="+mn-lt"/>
                    <a:ea typeface="+mn-ea"/>
                    <a:cs typeface="+mn-cs"/>
                  </a:rPr>
                  <a:t>Run</a:t>
                </a:r>
                <a:r>
                  <a:rPr lang="es-EC" sz="1200" i="1" kern="1200" dirty="0" smtClean="0">
                    <a:solidFill>
                      <a:schemeClr val="tx1"/>
                    </a:solidFill>
                    <a:effectLst/>
                    <a:latin typeface="+mn-lt"/>
                    <a:ea typeface="+mn-ea"/>
                    <a:cs typeface="+mn-cs"/>
                  </a:rPr>
                  <a:t> </a:t>
                </a:r>
                <a:r>
                  <a:rPr lang="es-EC" sz="1200" i="1" kern="1200" dirty="0" err="1" smtClean="0">
                    <a:solidFill>
                      <a:schemeClr val="tx1"/>
                    </a:solidFill>
                    <a:effectLst/>
                    <a:latin typeface="+mn-lt"/>
                    <a:ea typeface="+mn-ea"/>
                    <a:cs typeface="+mn-cs"/>
                  </a:rPr>
                  <a:t>Length</a:t>
                </a:r>
                <a:r>
                  <a:rPr lang="es-EC" sz="1200" kern="1200" dirty="0" smtClean="0">
                    <a:solidFill>
                      <a:schemeClr val="tx1"/>
                    </a:solidFill>
                    <a:effectLst/>
                    <a:latin typeface="+mn-lt"/>
                    <a:ea typeface="+mn-ea"/>
                    <a:cs typeface="+mn-cs"/>
                  </a:rPr>
                  <a:t> (</a:t>
                </a:r>
                <a:r>
                  <a:rPr lang="es-EC" sz="1200" i="1" kern="1200" dirty="0" smtClean="0">
                    <a:solidFill>
                      <a:schemeClr val="tx1"/>
                    </a:solidFill>
                    <a:effectLst/>
                    <a:latin typeface="+mn-lt"/>
                    <a:ea typeface="+mn-ea"/>
                    <a:cs typeface="+mn-cs"/>
                  </a:rPr>
                  <a:t>RLE</a:t>
                </a:r>
                <a:r>
                  <a:rPr lang="es-EC" sz="1200" kern="1200" dirty="0" smtClean="0">
                    <a:solidFill>
                      <a:schemeClr val="tx1"/>
                    </a:solidFill>
                    <a:effectLst/>
                    <a:latin typeface="+mn-lt"/>
                    <a:ea typeface="+mn-ea"/>
                    <a:cs typeface="+mn-cs"/>
                  </a:rPr>
                  <a:t>) consistente en dos campos: (longitud, valor), de los cuales la longitud indica el número de repeticiones consecutivas de un mismo carácter y el campo valor indica cual es el carácter que se repite. Al final del bloque se envía el código (0,0).</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La salida del codificador </a:t>
                </a:r>
                <a:r>
                  <a:rPr lang="es-EC" sz="1200" i="1" kern="1200" dirty="0" smtClean="0">
                    <a:solidFill>
                      <a:schemeClr val="tx1"/>
                    </a:solidFill>
                    <a:effectLst/>
                    <a:latin typeface="+mn-lt"/>
                    <a:ea typeface="+mn-ea"/>
                    <a:cs typeface="+mn-cs"/>
                  </a:rPr>
                  <a:t>RLE</a:t>
                </a:r>
                <a:r>
                  <a:rPr lang="es-EC" sz="1200" kern="1200" dirty="0" smtClean="0">
                    <a:solidFill>
                      <a:schemeClr val="tx1"/>
                    </a:solidFill>
                    <a:effectLst/>
                    <a:latin typeface="+mn-lt"/>
                    <a:ea typeface="+mn-ea"/>
                    <a:cs typeface="+mn-cs"/>
                  </a:rPr>
                  <a:t> y el término </a:t>
                </a:r>
                <a:r>
                  <a:rPr lang="es-EC" sz="1200" i="1" kern="1200" dirty="0" smtClean="0">
                    <a:solidFill>
                      <a:schemeClr val="tx1"/>
                    </a:solidFill>
                    <a:effectLst/>
                    <a:latin typeface="+mn-lt"/>
                    <a:ea typeface="+mn-ea"/>
                    <a:cs typeface="+mn-cs"/>
                  </a:rPr>
                  <a:t>DC</a:t>
                </a:r>
                <a:r>
                  <a:rPr lang="es-EC" sz="1200" kern="1200" dirty="0" smtClean="0">
                    <a:solidFill>
                      <a:schemeClr val="tx1"/>
                    </a:solidFill>
                    <a:effectLst/>
                    <a:latin typeface="+mn-lt"/>
                    <a:ea typeface="+mn-ea"/>
                    <a:cs typeface="+mn-cs"/>
                  </a:rPr>
                  <a:t> se codifican mediante un código de longitud variable tipo </a:t>
                </a:r>
                <a:r>
                  <a:rPr lang="es-EC" sz="1200" i="1" kern="1200" dirty="0" err="1" smtClean="0">
                    <a:solidFill>
                      <a:schemeClr val="tx1"/>
                    </a:solidFill>
                    <a:effectLst/>
                    <a:latin typeface="+mn-lt"/>
                    <a:ea typeface="+mn-ea"/>
                    <a:cs typeface="+mn-cs"/>
                  </a:rPr>
                  <a:t>Huffman</a:t>
                </a:r>
                <a:r>
                  <a:rPr lang="es-EC" sz="1200" kern="1200" dirty="0" smtClean="0">
                    <a:solidFill>
                      <a:schemeClr val="tx1"/>
                    </a:solidFill>
                    <a:effectLst/>
                    <a:latin typeface="+mn-lt"/>
                    <a:ea typeface="+mn-ea"/>
                    <a:cs typeface="+mn-cs"/>
                  </a:rPr>
                  <a:t>, que asigna códigos más cortos a los valores más probables y más largos a los menos probables. De esta forma, se consigue reducir la longitud media del código. La codificación de </a:t>
                </a:r>
                <a:r>
                  <a:rPr lang="es-EC" sz="1200" i="1" kern="1200" dirty="0" err="1" smtClean="0">
                    <a:solidFill>
                      <a:schemeClr val="tx1"/>
                    </a:solidFill>
                    <a:effectLst/>
                    <a:latin typeface="+mn-lt"/>
                    <a:ea typeface="+mn-ea"/>
                    <a:cs typeface="+mn-cs"/>
                  </a:rPr>
                  <a:t>Huffman</a:t>
                </a:r>
                <a:r>
                  <a:rPr lang="es-EC" sz="1200" kern="1200" dirty="0" smtClean="0">
                    <a:solidFill>
                      <a:schemeClr val="tx1"/>
                    </a:solidFill>
                    <a:effectLst/>
                    <a:latin typeface="+mn-lt"/>
                    <a:ea typeface="+mn-ea"/>
                    <a:cs typeface="+mn-cs"/>
                  </a:rPr>
                  <a:t> requiere de uno o más conjuntos de tablas de código de </a:t>
                </a:r>
                <a:r>
                  <a:rPr lang="es-EC" sz="1200" i="1" kern="1200" dirty="0" err="1" smtClean="0">
                    <a:solidFill>
                      <a:schemeClr val="tx1"/>
                    </a:solidFill>
                    <a:effectLst/>
                    <a:latin typeface="+mn-lt"/>
                    <a:ea typeface="+mn-ea"/>
                    <a:cs typeface="+mn-cs"/>
                  </a:rPr>
                  <a:t>Huffman</a:t>
                </a:r>
                <a:r>
                  <a:rPr lang="es-EC" sz="1200" kern="1200" dirty="0" smtClean="0">
                    <a:solidFill>
                      <a:schemeClr val="tx1"/>
                    </a:solidFill>
                    <a:effectLst/>
                    <a:latin typeface="+mn-lt"/>
                    <a:ea typeface="+mn-ea"/>
                    <a:cs typeface="+mn-cs"/>
                  </a:rPr>
                  <a:t> para la aplicación. Estas deben ser la misma para comprimir y descomprimir una imagen. Las de códigos de </a:t>
                </a:r>
                <a:r>
                  <a:rPr lang="es-EC" sz="1200" i="1" kern="1200" dirty="0" err="1" smtClean="0">
                    <a:solidFill>
                      <a:schemeClr val="tx1"/>
                    </a:solidFill>
                    <a:effectLst/>
                    <a:latin typeface="+mn-lt"/>
                    <a:ea typeface="+mn-ea"/>
                    <a:cs typeface="+mn-cs"/>
                  </a:rPr>
                  <a:t>Huffman</a:t>
                </a:r>
                <a:r>
                  <a:rPr lang="es-EC" sz="1200" kern="1200" dirty="0" smtClean="0">
                    <a:solidFill>
                      <a:schemeClr val="tx1"/>
                    </a:solidFill>
                    <a:effectLst/>
                    <a:latin typeface="+mn-lt"/>
                    <a:ea typeface="+mn-ea"/>
                    <a:cs typeface="+mn-cs"/>
                  </a:rPr>
                  <a:t> pueden ser predefinidas y usadas dentro de una aplicación como default, o específicamente calculada para una imagen.</a:t>
                </a:r>
                <a:endParaRPr lang="es-ES" sz="1200" kern="1200" dirty="0" smtClean="0">
                  <a:solidFill>
                    <a:schemeClr val="tx1"/>
                  </a:solidFill>
                  <a:effectLst/>
                  <a:latin typeface="+mn-lt"/>
                  <a:ea typeface="+mn-ea"/>
                  <a:cs typeface="+mn-cs"/>
                </a:endParaRPr>
              </a:p>
              <a:p>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decodificación es el proceso por el cual se convierte símbolos en información entendible por el receptor. La información reconstruida es solo una aproximación de la información original. En el caso del </a:t>
                </a:r>
                <a:r>
                  <a:rPr lang="es-EC" sz="1200" i="1" kern="1200" dirty="0" smtClean="0">
                    <a:solidFill>
                      <a:schemeClr val="tx1"/>
                    </a:solidFill>
                    <a:effectLst/>
                    <a:latin typeface="+mn-lt"/>
                    <a:ea typeface="+mn-ea"/>
                    <a:cs typeface="+mn-cs"/>
                  </a:rPr>
                  <a:t>JPEG</a:t>
                </a:r>
                <a:r>
                  <a:rPr lang="es-EC" sz="1200" kern="1200" dirty="0" smtClean="0">
                    <a:solidFill>
                      <a:schemeClr val="tx1"/>
                    </a:solidFill>
                    <a:effectLst/>
                    <a:latin typeface="+mn-lt"/>
                    <a:ea typeface="+mn-ea"/>
                    <a:cs typeface="+mn-cs"/>
                  </a:rPr>
                  <a:t> podemos decir que es un algoritmo de codificación simétrico esto significa que decodificar lleva tanto tiempo como codificar. Por lo tanto el proceso es similar al seguido hasta ahora, solo que de forma inversa.</a:t>
                </a:r>
                <a:endParaRPr lang="es-ES" sz="1200" kern="1200" dirty="0" smtClean="0">
                  <a:solidFill>
                    <a:schemeClr val="tx1"/>
                  </a:solidFill>
                  <a:effectLst/>
                  <a:latin typeface="+mn-lt"/>
                  <a:ea typeface="+mn-ea"/>
                  <a:cs typeface="+mn-cs"/>
                </a:endParaRPr>
              </a:p>
              <a:p>
                <a:endParaRPr lang="es-ES" dirty="0" smtClean="0"/>
              </a:p>
              <a:p>
                <a:endParaRPr lang="es-ES" dirty="0"/>
              </a:p>
            </p:txBody>
          </p:sp>
        </mc:Fallback>
      </mc:AlternateContent>
    </p:spTree>
    <p:extLst>
      <p:ext uri="{BB962C8B-B14F-4D97-AF65-F5344CB8AC3E}">
        <p14:creationId xmlns:p14="http://schemas.microsoft.com/office/powerpoint/2010/main" val="683391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Tree>
    <p:extLst>
      <p:ext uri="{BB962C8B-B14F-4D97-AF65-F5344CB8AC3E}">
        <p14:creationId xmlns:p14="http://schemas.microsoft.com/office/powerpoint/2010/main" val="316986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Los códigos LDPC son una clase de códigos de bloque lineales.</a:t>
                </a:r>
              </a:p>
              <a:p>
                <a:r>
                  <a:rPr lang="es-EC" sz="1200" kern="1200" dirty="0" smtClean="0">
                    <a:solidFill>
                      <a:schemeClr val="tx1"/>
                    </a:solidFill>
                    <a:effectLst/>
                    <a:latin typeface="+mn-lt"/>
                    <a:ea typeface="+mn-ea"/>
                    <a:cs typeface="+mn-cs"/>
                  </a:rPr>
                  <a:t>Sin embargo, la gran diferencia entre ellos reside en la forma en la que se decodifican, ya que los códigos de bloque clásicos se decodifican con algoritmos de máxima verosimilitud y por lo general necesitan de códigos con una longitud muy pequeña.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Sin embargo, para decodificar un código </a:t>
                </a:r>
                <a:r>
                  <a:rPr lang="es-EC" sz="1200" i="1" kern="1200" dirty="0" smtClean="0">
                    <a:solidFill>
                      <a:schemeClr val="tx1"/>
                    </a:solidFill>
                    <a:effectLst/>
                    <a:latin typeface="+mn-lt"/>
                    <a:ea typeface="+mn-ea"/>
                    <a:cs typeface="+mn-cs"/>
                  </a:rPr>
                  <a:t>LDPC</a:t>
                </a:r>
                <a:r>
                  <a:rPr lang="es-EC" sz="1200" kern="1200" dirty="0" smtClean="0">
                    <a:solidFill>
                      <a:schemeClr val="tx1"/>
                    </a:solidFill>
                    <a:effectLst/>
                    <a:latin typeface="+mn-lt"/>
                    <a:ea typeface="+mn-ea"/>
                    <a:cs typeface="+mn-cs"/>
                  </a:rPr>
                  <a:t> se utiliza algoritmos iterativos basados en la representación gráfica de la matriz de chequeo de paridad. El algoritmo más utilizado para la decodificación de códigos </a:t>
                </a:r>
                <a:r>
                  <a:rPr lang="es-EC" sz="1200" i="1" kern="1200" dirty="0" smtClean="0">
                    <a:solidFill>
                      <a:schemeClr val="tx1"/>
                    </a:solidFill>
                    <a:effectLst/>
                    <a:latin typeface="+mn-lt"/>
                    <a:ea typeface="+mn-ea"/>
                    <a:cs typeface="+mn-cs"/>
                  </a:rPr>
                  <a:t>LDPC</a:t>
                </a:r>
                <a:r>
                  <a:rPr lang="es-EC" sz="1200" kern="1200" dirty="0" smtClean="0">
                    <a:solidFill>
                      <a:schemeClr val="tx1"/>
                    </a:solidFill>
                    <a:effectLst/>
                    <a:latin typeface="+mn-lt"/>
                    <a:ea typeface="+mn-ea"/>
                    <a:cs typeface="+mn-cs"/>
                  </a:rPr>
                  <a:t> es el algoritmo Suma-Producto. Dicho algoritmo es un algoritmo iterativo que estima la probabilidad a posteriori de los símbolos a partir de la matriz de chequeo de paridad, los símbolos recibidos y las verosimilitudes de los símbolos que atraviesan del canal.</a:t>
                </a:r>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 Fueron inventados por Robert G. </a:t>
                </a:r>
                <a:r>
                  <a:rPr lang="es-EC" sz="1200" kern="1200" dirty="0" err="1" smtClean="0">
                    <a:solidFill>
                      <a:schemeClr val="tx1"/>
                    </a:solidFill>
                    <a:effectLst/>
                    <a:latin typeface="+mn-lt"/>
                    <a:ea typeface="+mn-ea"/>
                    <a:cs typeface="+mn-cs"/>
                  </a:rPr>
                  <a:t>Gallager</a:t>
                </a:r>
                <a:r>
                  <a:rPr lang="es-EC" sz="1200" kern="1200" dirty="0" smtClean="0">
                    <a:solidFill>
                      <a:schemeClr val="tx1"/>
                    </a:solidFill>
                    <a:effectLst/>
                    <a:latin typeface="+mn-lt"/>
                    <a:ea typeface="+mn-ea"/>
                    <a:cs typeface="+mn-cs"/>
                  </a:rPr>
                  <a:t> en 1963. No obstante se quedaron en el olvido debido a que se requería una alta capacidad de cómputo para su decodificación y la capacidad de los ordenadores de la época era bastante limitada. Posteriormente fueron de nuevo reinventados a mediados de los años 90 por </a:t>
                </a:r>
                <a:r>
                  <a:rPr lang="es-EC" sz="1200" kern="1200" dirty="0" err="1" smtClean="0">
                    <a:solidFill>
                      <a:schemeClr val="tx1"/>
                    </a:solidFill>
                    <a:effectLst/>
                    <a:latin typeface="+mn-lt"/>
                    <a:ea typeface="+mn-ea"/>
                    <a:cs typeface="+mn-cs"/>
                  </a:rPr>
                  <a:t>MacKay</a:t>
                </a:r>
                <a:r>
                  <a:rPr lang="es-EC" sz="1200" kern="1200" dirty="0" smtClean="0">
                    <a:solidFill>
                      <a:schemeClr val="tx1"/>
                    </a:solidFill>
                    <a:effectLst/>
                    <a:latin typeface="+mn-lt"/>
                    <a:ea typeface="+mn-ea"/>
                    <a:cs typeface="+mn-cs"/>
                  </a:rPr>
                  <a:t> y a partir de ello siguen surgiendo varios trabajos relacionados con el tema.</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Cada código </a:t>
                </a:r>
                <a:r>
                  <a:rPr lang="es-EC" sz="1200" i="1" kern="1200" dirty="0">
                    <a:solidFill>
                      <a:schemeClr val="tx1"/>
                    </a:solidFill>
                    <a:effectLst/>
                    <a:latin typeface="+mn-lt"/>
                    <a:ea typeface="+mn-ea"/>
                    <a:cs typeface="+mn-cs"/>
                  </a:rPr>
                  <a:t>LDPC</a:t>
                </a:r>
                <a:r>
                  <a:rPr lang="es-EC" sz="1200" kern="1200" dirty="0">
                    <a:solidFill>
                      <a:schemeClr val="tx1"/>
                    </a:solidFill>
                    <a:effectLst/>
                    <a:latin typeface="+mn-lt"/>
                    <a:ea typeface="+mn-ea"/>
                    <a:cs typeface="+mn-cs"/>
                  </a:rPr>
                  <a:t> se define con una matriz </a:t>
                </a:r>
                <a:r>
                  <a:rPr lang="es-EC" sz="1200" i="1" kern="1200" dirty="0">
                    <a:solidFill>
                      <a:schemeClr val="tx1"/>
                    </a:solidFill>
                    <a:effectLst/>
                    <a:latin typeface="+mn-lt"/>
                    <a:ea typeface="+mn-ea"/>
                    <a:cs typeface="+mn-cs"/>
                  </a:rPr>
                  <a:t>H</a:t>
                </a:r>
                <a:r>
                  <a:rPr lang="es-EC" sz="1200" kern="1200" dirty="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 </a:t>
                </a:r>
                <a:r>
                  <a:rPr lang="es-EC" sz="1200" kern="1200" dirty="0">
                    <a:solidFill>
                      <a:schemeClr val="tx1"/>
                    </a:solidFill>
                    <a:effectLst/>
                    <a:latin typeface="+mn-lt"/>
                    <a:ea typeface="+mn-ea"/>
                    <a:cs typeface="+mn-cs"/>
                  </a:rPr>
                  <a:t>con un tamaño </a:t>
                </a:r>
                <a14:m>
                  <m:oMath xmlns:m="http://schemas.openxmlformats.org/officeDocument/2006/math">
                    <m:r>
                      <a:rPr lang="es-EC" sz="1200" i="1" kern="1200">
                        <a:solidFill>
                          <a:schemeClr val="tx1"/>
                        </a:solidFill>
                        <a:effectLst/>
                        <a:latin typeface="Cambria Math"/>
                        <a:ea typeface="+mn-ea"/>
                        <a:cs typeface="+mn-cs"/>
                      </a:rPr>
                      <m:t>𝑀</m:t>
                    </m:r>
                    <m:r>
                      <a:rPr lang="es-EC" sz="1200" i="1" kern="1200">
                        <a:solidFill>
                          <a:schemeClr val="tx1"/>
                        </a:solidFill>
                        <a:effectLst/>
                        <a:latin typeface="Cambria Math"/>
                        <a:ea typeface="+mn-ea"/>
                        <a:cs typeface="+mn-cs"/>
                      </a:rPr>
                      <m:t> </m:t>
                    </m:r>
                    <m:r>
                      <m:rPr>
                        <m:sty m:val="p"/>
                      </m:rPr>
                      <a:rPr lang="es-EC" sz="1200" kern="1200">
                        <a:solidFill>
                          <a:schemeClr val="tx1"/>
                        </a:solidFill>
                        <a:effectLst/>
                        <a:latin typeface="Cambria Math"/>
                        <a:ea typeface="+mn-ea"/>
                        <a:cs typeface="+mn-cs"/>
                      </a:rPr>
                      <m:t>x</m:t>
                    </m:r>
                    <m:r>
                      <a:rPr lang="es-EC" sz="1200" i="1" kern="1200">
                        <a:solidFill>
                          <a:schemeClr val="tx1"/>
                        </a:solidFill>
                        <a:effectLst/>
                        <a:latin typeface="Cambria Math"/>
                        <a:ea typeface="+mn-ea"/>
                        <a:cs typeface="+mn-cs"/>
                      </a:rPr>
                      <m:t> </m:t>
                    </m:r>
                    <m:r>
                      <a:rPr lang="es-EC" sz="1200" i="1" kern="1200">
                        <a:solidFill>
                          <a:schemeClr val="tx1"/>
                        </a:solidFill>
                        <a:effectLst/>
                        <a:latin typeface="Cambria Math"/>
                        <a:ea typeface="+mn-ea"/>
                        <a:cs typeface="+mn-cs"/>
                      </a:rPr>
                      <m:t>𝑁</m:t>
                    </m:r>
                  </m:oMath>
                </a14:m>
                <a:r>
                  <a:rPr lang="es-EC" sz="1200" kern="1200" dirty="0">
                    <a:solidFill>
                      <a:schemeClr val="tx1"/>
                    </a:solidFill>
                    <a:effectLst/>
                    <a:latin typeface="+mn-lt"/>
                    <a:ea typeface="+mn-ea"/>
                    <a:cs typeface="+mn-cs"/>
                  </a:rPr>
                  <a:t>, donde </a:t>
                </a:r>
                <a14:m>
                  <m:oMath xmlns:m="http://schemas.openxmlformats.org/officeDocument/2006/math">
                    <m:r>
                      <a:rPr lang="es-EC" sz="1200" i="1" kern="1200">
                        <a:solidFill>
                          <a:schemeClr val="tx1"/>
                        </a:solidFill>
                        <a:effectLst/>
                        <a:latin typeface="Cambria Math"/>
                        <a:ea typeface="+mn-ea"/>
                        <a:cs typeface="+mn-cs"/>
                      </a:rPr>
                      <m:t>𝑁</m:t>
                    </m:r>
                  </m:oMath>
                </a14:m>
                <a:r>
                  <a:rPr lang="es-EC" sz="1200" kern="1200" dirty="0">
                    <a:solidFill>
                      <a:schemeClr val="tx1"/>
                    </a:solidFill>
                    <a:effectLst/>
                    <a:latin typeface="+mn-lt"/>
                    <a:ea typeface="+mn-ea"/>
                    <a:cs typeface="+mn-cs"/>
                  </a:rPr>
                  <a:t> es la longitud del código y </a:t>
                </a:r>
                <a14:m>
                  <m:oMath xmlns:m="http://schemas.openxmlformats.org/officeDocument/2006/math">
                    <m:r>
                      <a:rPr lang="es-EC" sz="1200" i="1" kern="1200">
                        <a:solidFill>
                          <a:schemeClr val="tx1"/>
                        </a:solidFill>
                        <a:effectLst/>
                        <a:latin typeface="Cambria Math"/>
                        <a:ea typeface="+mn-ea"/>
                        <a:cs typeface="+mn-cs"/>
                      </a:rPr>
                      <m:t>𝑀</m:t>
                    </m:r>
                    <m:r>
                      <a:rPr lang="es-EC" sz="1200" i="1" kern="1200">
                        <a:solidFill>
                          <a:schemeClr val="tx1"/>
                        </a:solidFill>
                        <a:effectLst/>
                        <a:latin typeface="Cambria Math"/>
                        <a:ea typeface="+mn-ea"/>
                        <a:cs typeface="+mn-cs"/>
                      </a:rPr>
                      <m:t> </m:t>
                    </m:r>
                  </m:oMath>
                </a14:m>
                <a:r>
                  <a:rPr lang="es-EC" sz="1200" kern="1200" dirty="0">
                    <a:solidFill>
                      <a:schemeClr val="tx1"/>
                    </a:solidFill>
                    <a:effectLst/>
                    <a:latin typeface="+mn-lt"/>
                    <a:ea typeface="+mn-ea"/>
                    <a:cs typeface="+mn-cs"/>
                  </a:rPr>
                  <a:t>el número de bits de paridad en el código, que tiene como característica ser de baja densidad, es decir, que la mayoría de sus elementos son nulos</a:t>
                </a:r>
                <a:r>
                  <a:rPr lang="es-EC"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Una palabra código es válida si cumple con la condición</a:t>
                </a:r>
                <a:r>
                  <a:rPr lang="es-ES" baseline="0" dirty="0" smtClean="0"/>
                  <a:t> </a:t>
                </a:r>
                <a:r>
                  <a:rPr lang="es-ES" baseline="0" dirty="0" err="1" smtClean="0"/>
                  <a:t>cHt</a:t>
                </a:r>
                <a:r>
                  <a:rPr lang="es-ES" baseline="0" dirty="0" smtClean="0"/>
                  <a:t>=0</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Una de las características de estos códigos es que tienen una representación gráfica muy sencilla basada en la representación por grafos para códigos lineales desarrollado por </a:t>
                </a:r>
                <a:r>
                  <a:rPr lang="es-EC" sz="1200" kern="1200" dirty="0" err="1" smtClean="0">
                    <a:solidFill>
                      <a:schemeClr val="tx1"/>
                    </a:solidFill>
                    <a:effectLst/>
                    <a:latin typeface="+mn-lt"/>
                    <a:ea typeface="+mn-ea"/>
                    <a:cs typeface="+mn-cs"/>
                  </a:rPr>
                  <a:t>Tanner</a:t>
                </a:r>
                <a:r>
                  <a:rPr lang="es-EC" sz="1200" kern="1200" baseline="0" dirty="0" smtClean="0">
                    <a:solidFill>
                      <a:schemeClr val="tx1"/>
                    </a:solidFill>
                    <a:effectLst/>
                    <a:latin typeface="+mn-lt"/>
                    <a:ea typeface="+mn-ea"/>
                    <a:cs typeface="+mn-cs"/>
                  </a:rPr>
                  <a:t> y estos son usados para el proceso de </a:t>
                </a:r>
                <a:r>
                  <a:rPr lang="es-EC" sz="1200" kern="1200" baseline="0" dirty="0" err="1" smtClean="0">
                    <a:solidFill>
                      <a:schemeClr val="tx1"/>
                    </a:solidFill>
                    <a:effectLst/>
                    <a:latin typeface="+mn-lt"/>
                    <a:ea typeface="+mn-ea"/>
                    <a:cs typeface="+mn-cs"/>
                  </a:rPr>
                  <a:t>decodificacion</a:t>
                </a:r>
                <a:r>
                  <a:rPr lang="es-EC" sz="1200" kern="1200" baseline="0" dirty="0" smtClean="0">
                    <a:solidFill>
                      <a:schemeClr val="tx1"/>
                    </a:solidFill>
                    <a:effectLst/>
                    <a:latin typeface="+mn-lt"/>
                    <a:ea typeface="+mn-ea"/>
                    <a:cs typeface="+mn-cs"/>
                  </a:rPr>
                  <a:t>.</a:t>
                </a:r>
                <a:endParaRPr lang="es-EC" dirty="0" smtClean="0"/>
              </a:p>
            </p:txBody>
          </p:sp>
        </mc:Choice>
        <mc:Fallback xmlns="">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Los códigos LDPC son una clase de códigos de bloque lineales.</a:t>
                </a:r>
              </a:p>
              <a:p>
                <a:r>
                  <a:rPr lang="es-EC" sz="1200" kern="1200" dirty="0" smtClean="0">
                    <a:solidFill>
                      <a:schemeClr val="tx1"/>
                    </a:solidFill>
                    <a:effectLst/>
                    <a:latin typeface="+mn-lt"/>
                    <a:ea typeface="+mn-ea"/>
                    <a:cs typeface="+mn-cs"/>
                  </a:rPr>
                  <a:t>Sin embargo, la gran diferencia entre ellos reside en la forma en la que se decodifican, ya que los códigos de bloque clásicos se decodifican con algoritmos de máxima verosimilitud y por lo general necesitan de códigos con una longitud muy pequeña.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Sin embargo, para decodificar un código </a:t>
                </a:r>
                <a:r>
                  <a:rPr lang="es-EC" sz="1200" i="1" kern="1200" dirty="0" smtClean="0">
                    <a:solidFill>
                      <a:schemeClr val="tx1"/>
                    </a:solidFill>
                    <a:effectLst/>
                    <a:latin typeface="+mn-lt"/>
                    <a:ea typeface="+mn-ea"/>
                    <a:cs typeface="+mn-cs"/>
                  </a:rPr>
                  <a:t>LDPC</a:t>
                </a:r>
                <a:r>
                  <a:rPr lang="es-EC" sz="1200" kern="1200" dirty="0" smtClean="0">
                    <a:solidFill>
                      <a:schemeClr val="tx1"/>
                    </a:solidFill>
                    <a:effectLst/>
                    <a:latin typeface="+mn-lt"/>
                    <a:ea typeface="+mn-ea"/>
                    <a:cs typeface="+mn-cs"/>
                  </a:rPr>
                  <a:t> se utiliza algoritmos iterativos basados en la representación gráfica de la matriz de chequeo de paridad. El algoritmo más utilizado para la decodificación de códigos </a:t>
                </a:r>
                <a:r>
                  <a:rPr lang="es-EC" sz="1200" i="1" kern="1200" dirty="0" smtClean="0">
                    <a:solidFill>
                      <a:schemeClr val="tx1"/>
                    </a:solidFill>
                    <a:effectLst/>
                    <a:latin typeface="+mn-lt"/>
                    <a:ea typeface="+mn-ea"/>
                    <a:cs typeface="+mn-cs"/>
                  </a:rPr>
                  <a:t>LDPC</a:t>
                </a:r>
                <a:r>
                  <a:rPr lang="es-EC" sz="1200" kern="1200" dirty="0" smtClean="0">
                    <a:solidFill>
                      <a:schemeClr val="tx1"/>
                    </a:solidFill>
                    <a:effectLst/>
                    <a:latin typeface="+mn-lt"/>
                    <a:ea typeface="+mn-ea"/>
                    <a:cs typeface="+mn-cs"/>
                  </a:rPr>
                  <a:t> es el algoritmo Suma-Producto. Dicho algoritmo es un algoritmo iterativo que estima la probabilidad a posteriori de los símbolos a partir de la matriz de chequeo de paridad, los símbolos recibidos y las verosimilitudes de los símbolos que atraviesan del canal.</a:t>
                </a:r>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 Fueron inventados por Robert G. </a:t>
                </a:r>
                <a:r>
                  <a:rPr lang="es-EC" sz="1200" kern="1200" dirty="0" err="1" smtClean="0">
                    <a:solidFill>
                      <a:schemeClr val="tx1"/>
                    </a:solidFill>
                    <a:effectLst/>
                    <a:latin typeface="+mn-lt"/>
                    <a:ea typeface="+mn-ea"/>
                    <a:cs typeface="+mn-cs"/>
                  </a:rPr>
                  <a:t>Gallager</a:t>
                </a:r>
                <a:r>
                  <a:rPr lang="es-EC" sz="1200" kern="1200" dirty="0" smtClean="0">
                    <a:solidFill>
                      <a:schemeClr val="tx1"/>
                    </a:solidFill>
                    <a:effectLst/>
                    <a:latin typeface="+mn-lt"/>
                    <a:ea typeface="+mn-ea"/>
                    <a:cs typeface="+mn-cs"/>
                  </a:rPr>
                  <a:t> en 1963. No obstante se quedaron en el olvido debido a que se requería una alta capacidad de cómputo para su decodificación y la capacidad de los ordenadores de la época era bastante limitada. Posteriormente fueron de nuevo reinventados a mediados de los años 90 por </a:t>
                </a:r>
                <a:r>
                  <a:rPr lang="es-EC" sz="1200" kern="1200" dirty="0" err="1" smtClean="0">
                    <a:solidFill>
                      <a:schemeClr val="tx1"/>
                    </a:solidFill>
                    <a:effectLst/>
                    <a:latin typeface="+mn-lt"/>
                    <a:ea typeface="+mn-ea"/>
                    <a:cs typeface="+mn-cs"/>
                  </a:rPr>
                  <a:t>MacKay</a:t>
                </a:r>
                <a:r>
                  <a:rPr lang="es-EC" sz="1200" kern="1200" dirty="0" smtClean="0">
                    <a:solidFill>
                      <a:schemeClr val="tx1"/>
                    </a:solidFill>
                    <a:effectLst/>
                    <a:latin typeface="+mn-lt"/>
                    <a:ea typeface="+mn-ea"/>
                    <a:cs typeface="+mn-cs"/>
                  </a:rPr>
                  <a:t> y a partir de ello siguen surgiendo varios trabajos relacionados con el tema.</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Cada código </a:t>
                </a:r>
                <a:r>
                  <a:rPr lang="es-EC" sz="1200" i="1" kern="1200" dirty="0">
                    <a:solidFill>
                      <a:schemeClr val="tx1"/>
                    </a:solidFill>
                    <a:effectLst/>
                    <a:latin typeface="+mn-lt"/>
                    <a:ea typeface="+mn-ea"/>
                    <a:cs typeface="+mn-cs"/>
                  </a:rPr>
                  <a:t>LDPC</a:t>
                </a:r>
                <a:r>
                  <a:rPr lang="es-EC" sz="1200" kern="1200" dirty="0">
                    <a:solidFill>
                      <a:schemeClr val="tx1"/>
                    </a:solidFill>
                    <a:effectLst/>
                    <a:latin typeface="+mn-lt"/>
                    <a:ea typeface="+mn-ea"/>
                    <a:cs typeface="+mn-cs"/>
                  </a:rPr>
                  <a:t> se define con una matriz </a:t>
                </a:r>
                <a:r>
                  <a:rPr lang="es-EC" sz="1200" i="1" kern="1200" dirty="0">
                    <a:solidFill>
                      <a:schemeClr val="tx1"/>
                    </a:solidFill>
                    <a:effectLst/>
                    <a:latin typeface="+mn-lt"/>
                    <a:ea typeface="+mn-ea"/>
                    <a:cs typeface="+mn-cs"/>
                  </a:rPr>
                  <a:t>H</a:t>
                </a:r>
                <a:r>
                  <a:rPr lang="es-EC" sz="1200" kern="1200" dirty="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 </a:t>
                </a:r>
                <a:r>
                  <a:rPr lang="es-EC" sz="1200" kern="1200" dirty="0">
                    <a:solidFill>
                      <a:schemeClr val="tx1"/>
                    </a:solidFill>
                    <a:effectLst/>
                    <a:latin typeface="+mn-lt"/>
                    <a:ea typeface="+mn-ea"/>
                    <a:cs typeface="+mn-cs"/>
                  </a:rPr>
                  <a:t>con un tamaño </a:t>
                </a:r>
                <a:r>
                  <a:rPr lang="es-EC" sz="1200" i="0" kern="1200">
                    <a:solidFill>
                      <a:schemeClr val="tx1"/>
                    </a:solidFill>
                    <a:effectLst/>
                    <a:latin typeface="+mn-lt"/>
                    <a:ea typeface="+mn-ea"/>
                    <a:cs typeface="+mn-cs"/>
                  </a:rPr>
                  <a:t>𝑀 x 𝑁</a:t>
                </a:r>
                <a:r>
                  <a:rPr lang="es-EC" sz="1200" kern="1200" dirty="0">
                    <a:solidFill>
                      <a:schemeClr val="tx1"/>
                    </a:solidFill>
                    <a:effectLst/>
                    <a:latin typeface="+mn-lt"/>
                    <a:ea typeface="+mn-ea"/>
                    <a:cs typeface="+mn-cs"/>
                  </a:rPr>
                  <a:t>, donde </a:t>
                </a:r>
                <a:r>
                  <a:rPr lang="es-EC" sz="1200" i="0" kern="1200">
                    <a:solidFill>
                      <a:schemeClr val="tx1"/>
                    </a:solidFill>
                    <a:effectLst/>
                    <a:latin typeface="+mn-lt"/>
                    <a:ea typeface="+mn-ea"/>
                    <a:cs typeface="+mn-cs"/>
                  </a:rPr>
                  <a:t>𝑁</a:t>
                </a:r>
                <a:r>
                  <a:rPr lang="es-EC" sz="1200" kern="1200" dirty="0">
                    <a:solidFill>
                      <a:schemeClr val="tx1"/>
                    </a:solidFill>
                    <a:effectLst/>
                    <a:latin typeface="+mn-lt"/>
                    <a:ea typeface="+mn-ea"/>
                    <a:cs typeface="+mn-cs"/>
                  </a:rPr>
                  <a:t> es la longitud del código y </a:t>
                </a:r>
                <a:r>
                  <a:rPr lang="es-EC" sz="1200" i="0" kern="1200">
                    <a:solidFill>
                      <a:schemeClr val="tx1"/>
                    </a:solidFill>
                    <a:effectLst/>
                    <a:latin typeface="+mn-lt"/>
                    <a:ea typeface="+mn-ea"/>
                    <a:cs typeface="+mn-cs"/>
                  </a:rPr>
                  <a:t>𝑀 </a:t>
                </a:r>
                <a:r>
                  <a:rPr lang="es-EC" sz="1200" kern="1200" dirty="0">
                    <a:solidFill>
                      <a:schemeClr val="tx1"/>
                    </a:solidFill>
                    <a:effectLst/>
                    <a:latin typeface="+mn-lt"/>
                    <a:ea typeface="+mn-ea"/>
                    <a:cs typeface="+mn-cs"/>
                  </a:rPr>
                  <a:t>el número de bits de paridad en el código, que tiene como característica ser de baja densidad, es decir, que la mayoría de sus elementos son nulos</a:t>
                </a:r>
                <a:r>
                  <a:rPr lang="es-EC"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Una palabra código es válida si cumple con la condición</a:t>
                </a:r>
                <a:r>
                  <a:rPr lang="es-ES" baseline="0" dirty="0" smtClean="0"/>
                  <a:t> </a:t>
                </a:r>
                <a:r>
                  <a:rPr lang="es-ES" baseline="0" dirty="0" err="1" smtClean="0"/>
                  <a:t>cHt</a:t>
                </a:r>
                <a:r>
                  <a:rPr lang="es-ES" baseline="0" dirty="0" smtClean="0"/>
                  <a:t>=0</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Una de las características de estos códigos es que tienen una representación gráfica muy sencilla basada en la representación por grafos para códigos lineales desarrollado por </a:t>
                </a:r>
                <a:r>
                  <a:rPr lang="es-EC" sz="1200" kern="1200" dirty="0" err="1" smtClean="0">
                    <a:solidFill>
                      <a:schemeClr val="tx1"/>
                    </a:solidFill>
                    <a:effectLst/>
                    <a:latin typeface="+mn-lt"/>
                    <a:ea typeface="+mn-ea"/>
                    <a:cs typeface="+mn-cs"/>
                  </a:rPr>
                  <a:t>Tanner</a:t>
                </a:r>
                <a:r>
                  <a:rPr lang="es-EC" sz="1200" kern="1200" baseline="0" dirty="0" smtClean="0">
                    <a:solidFill>
                      <a:schemeClr val="tx1"/>
                    </a:solidFill>
                    <a:effectLst/>
                    <a:latin typeface="+mn-lt"/>
                    <a:ea typeface="+mn-ea"/>
                    <a:cs typeface="+mn-cs"/>
                  </a:rPr>
                  <a:t> y estos son usados para el proceso de </a:t>
                </a:r>
                <a:r>
                  <a:rPr lang="es-EC" sz="1200" kern="1200" baseline="0" dirty="0" err="1" smtClean="0">
                    <a:solidFill>
                      <a:schemeClr val="tx1"/>
                    </a:solidFill>
                    <a:effectLst/>
                    <a:latin typeface="+mn-lt"/>
                    <a:ea typeface="+mn-ea"/>
                    <a:cs typeface="+mn-cs"/>
                  </a:rPr>
                  <a:t>decodificacion</a:t>
                </a:r>
                <a:r>
                  <a:rPr lang="es-EC" sz="1200" kern="1200" baseline="0" dirty="0" smtClean="0">
                    <a:solidFill>
                      <a:schemeClr val="tx1"/>
                    </a:solidFill>
                    <a:effectLst/>
                    <a:latin typeface="+mn-lt"/>
                    <a:ea typeface="+mn-ea"/>
                    <a:cs typeface="+mn-cs"/>
                  </a:rPr>
                  <a:t>.</a:t>
                </a:r>
                <a:endParaRPr lang="es-EC" dirty="0" smtClean="0"/>
              </a:p>
            </p:txBody>
          </p:sp>
        </mc:Fallback>
      </mc:AlternateContent>
    </p:spTree>
    <p:extLst>
      <p:ext uri="{BB962C8B-B14F-4D97-AF65-F5344CB8AC3E}">
        <p14:creationId xmlns:p14="http://schemas.microsoft.com/office/powerpoint/2010/main" val="2127340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Tree>
    <p:extLst>
      <p:ext uri="{BB962C8B-B14F-4D97-AF65-F5344CB8AC3E}">
        <p14:creationId xmlns:p14="http://schemas.microsoft.com/office/powerpoint/2010/main" val="1182892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Tree>
    <p:extLst>
      <p:ext uri="{BB962C8B-B14F-4D97-AF65-F5344CB8AC3E}">
        <p14:creationId xmlns:p14="http://schemas.microsoft.com/office/powerpoint/2010/main" val="3377892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Tree>
    <p:extLst>
      <p:ext uri="{BB962C8B-B14F-4D97-AF65-F5344CB8AC3E}">
        <p14:creationId xmlns:p14="http://schemas.microsoft.com/office/powerpoint/2010/main" val="2412561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56EA1BC-CFA1-4F7E-96EF-4FD4B7F2D89C}" type="datetime1">
              <a:rPr lang="es-EC" smtClean="0"/>
              <a:t>20/04/2014</a:t>
            </a:fld>
            <a:endParaRPr lang="es-EC"/>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s-EC" dirty="0" smtClean="0"/>
              <a:t>Belén Tipantuña</a:t>
            </a:r>
            <a:endParaRPr lang="es-EC"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09570B0-6797-4BEA-A940-AEE6D14574A0}" type="slidenum">
              <a:rPr lang="es-EC" smtClean="0"/>
              <a:pPr/>
              <a:t>‹Nº›</a:t>
            </a:fld>
            <a:endParaRPr lang="es-EC"/>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BA05D53-BEA3-4A51-A8FE-FBF08FC31EEB}" type="datetime1">
              <a:rPr lang="es-EC" smtClean="0"/>
              <a:t>20/04/2014</a:t>
            </a:fld>
            <a:endParaRPr lang="es-EC"/>
          </a:p>
        </p:txBody>
      </p:sp>
      <p:sp>
        <p:nvSpPr>
          <p:cNvPr id="5" name="Footer Placeholder 4"/>
          <p:cNvSpPr>
            <a:spLocks noGrp="1"/>
          </p:cNvSpPr>
          <p:nvPr>
            <p:ph type="ftr" sz="quarter" idx="11"/>
          </p:nvPr>
        </p:nvSpPr>
        <p:spPr/>
        <p:txBody>
          <a:bodyPr/>
          <a:lstStyle/>
          <a:p>
            <a:r>
              <a:rPr lang="es-EC" dirty="0" smtClean="0"/>
              <a:t>Belén Tipantuña</a:t>
            </a:r>
            <a:endParaRPr lang="es-EC" dirty="0"/>
          </a:p>
        </p:txBody>
      </p:sp>
      <p:sp>
        <p:nvSpPr>
          <p:cNvPr id="6" name="Slide Number Placeholder 5"/>
          <p:cNvSpPr>
            <a:spLocks noGrp="1"/>
          </p:cNvSpPr>
          <p:nvPr>
            <p:ph type="sldNum" sz="quarter" idx="12"/>
          </p:nvPr>
        </p:nvSpPr>
        <p:spPr/>
        <p:txBody>
          <a:bodyPr/>
          <a:lstStyle/>
          <a:p>
            <a:fld id="{809570B0-6797-4BEA-A940-AEE6D14574A0}"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2148747-34D3-46D1-A217-9C5F3D74289D}" type="datetime1">
              <a:rPr lang="es-EC" smtClean="0"/>
              <a:t>20/04/2014</a:t>
            </a:fld>
            <a:endParaRPr lang="es-EC"/>
          </a:p>
        </p:txBody>
      </p:sp>
      <p:sp>
        <p:nvSpPr>
          <p:cNvPr id="5" name="Footer Placeholder 4"/>
          <p:cNvSpPr>
            <a:spLocks noGrp="1"/>
          </p:cNvSpPr>
          <p:nvPr>
            <p:ph type="ftr" sz="quarter" idx="11"/>
          </p:nvPr>
        </p:nvSpPr>
        <p:spPr/>
        <p:txBody>
          <a:bodyPr/>
          <a:lstStyle/>
          <a:p>
            <a:r>
              <a:rPr lang="es-EC" dirty="0" smtClean="0"/>
              <a:t>Belén Tipantuña</a:t>
            </a:r>
            <a:endParaRPr lang="es-EC" dirty="0"/>
          </a:p>
        </p:txBody>
      </p:sp>
      <p:sp>
        <p:nvSpPr>
          <p:cNvPr id="6" name="Slide Number Placeholder 5"/>
          <p:cNvSpPr>
            <a:spLocks noGrp="1"/>
          </p:cNvSpPr>
          <p:nvPr>
            <p:ph type="sldNum" sz="quarter" idx="12"/>
          </p:nvPr>
        </p:nvSpPr>
        <p:spPr/>
        <p:txBody>
          <a:bodyPr/>
          <a:lstStyle/>
          <a:p>
            <a:fld id="{809570B0-6797-4BEA-A940-AEE6D14574A0}"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5339488-E630-4343-860D-B41FB491EB3D}" type="datetime1">
              <a:rPr lang="es-EC" smtClean="0"/>
              <a:t>20/04/2014</a:t>
            </a:fld>
            <a:endParaRPr lang="es-EC"/>
          </a:p>
        </p:txBody>
      </p:sp>
      <p:sp>
        <p:nvSpPr>
          <p:cNvPr id="5" name="Footer Placeholder 4"/>
          <p:cNvSpPr>
            <a:spLocks noGrp="1"/>
          </p:cNvSpPr>
          <p:nvPr>
            <p:ph type="ftr" sz="quarter" idx="11"/>
          </p:nvPr>
        </p:nvSpPr>
        <p:spPr/>
        <p:txBody>
          <a:bodyPr/>
          <a:lstStyle/>
          <a:p>
            <a:r>
              <a:rPr lang="es-EC" dirty="0" smtClean="0"/>
              <a:t>Belén Tipantuña</a:t>
            </a:r>
            <a:endParaRPr lang="es-EC" dirty="0"/>
          </a:p>
        </p:txBody>
      </p:sp>
      <p:sp>
        <p:nvSpPr>
          <p:cNvPr id="6" name="Slide Number Placeholder 5"/>
          <p:cNvSpPr>
            <a:spLocks noGrp="1"/>
          </p:cNvSpPr>
          <p:nvPr>
            <p:ph type="sldNum" sz="quarter" idx="12"/>
          </p:nvPr>
        </p:nvSpPr>
        <p:spPr/>
        <p:txBody>
          <a:bodyPr/>
          <a:lstStyle/>
          <a:p>
            <a:fld id="{809570B0-6797-4BEA-A940-AEE6D14574A0}"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35153D4-7173-42A7-ADBE-15C646B2BECA}" type="datetime1">
              <a:rPr lang="es-EC" smtClean="0"/>
              <a:t>20/04/2014</a:t>
            </a:fld>
            <a:endParaRPr lang="es-EC"/>
          </a:p>
        </p:txBody>
      </p:sp>
      <p:sp>
        <p:nvSpPr>
          <p:cNvPr id="5" name="Footer Placeholder 4"/>
          <p:cNvSpPr>
            <a:spLocks noGrp="1"/>
          </p:cNvSpPr>
          <p:nvPr>
            <p:ph type="ftr" sz="quarter" idx="11"/>
          </p:nvPr>
        </p:nvSpPr>
        <p:spPr/>
        <p:txBody>
          <a:bodyPr/>
          <a:lstStyle/>
          <a:p>
            <a:r>
              <a:rPr lang="es-EC" dirty="0" smtClean="0"/>
              <a:t>Belén Tipantuña</a:t>
            </a:r>
            <a:endParaRPr lang="es-EC" dirty="0"/>
          </a:p>
        </p:txBody>
      </p:sp>
      <p:sp>
        <p:nvSpPr>
          <p:cNvPr id="6" name="Slide Number Placeholder 5"/>
          <p:cNvSpPr>
            <a:spLocks noGrp="1"/>
          </p:cNvSpPr>
          <p:nvPr>
            <p:ph type="sldNum" sz="quarter" idx="12"/>
          </p:nvPr>
        </p:nvSpPr>
        <p:spPr/>
        <p:txBody>
          <a:bodyPr/>
          <a:lstStyle/>
          <a:p>
            <a:fld id="{809570B0-6797-4BEA-A940-AEE6D14574A0}"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3620A88F-BE47-4F35-B49C-2AF5A2CCF02F}" type="datetime1">
              <a:rPr lang="es-EC" smtClean="0"/>
              <a:t>20/04/2014</a:t>
            </a:fld>
            <a:endParaRPr lang="es-EC"/>
          </a:p>
        </p:txBody>
      </p:sp>
      <p:sp>
        <p:nvSpPr>
          <p:cNvPr id="6" name="Footer Placeholder 5"/>
          <p:cNvSpPr>
            <a:spLocks noGrp="1"/>
          </p:cNvSpPr>
          <p:nvPr>
            <p:ph type="ftr" sz="quarter" idx="11"/>
          </p:nvPr>
        </p:nvSpPr>
        <p:spPr/>
        <p:txBody>
          <a:bodyPr/>
          <a:lstStyle/>
          <a:p>
            <a:r>
              <a:rPr lang="es-EC" dirty="0" smtClean="0"/>
              <a:t>Belén Tipantuña</a:t>
            </a:r>
            <a:endParaRPr lang="es-EC" dirty="0"/>
          </a:p>
        </p:txBody>
      </p:sp>
      <p:sp>
        <p:nvSpPr>
          <p:cNvPr id="7" name="Slide Number Placeholder 6"/>
          <p:cNvSpPr>
            <a:spLocks noGrp="1"/>
          </p:cNvSpPr>
          <p:nvPr>
            <p:ph type="sldNum" sz="quarter" idx="12"/>
          </p:nvPr>
        </p:nvSpPr>
        <p:spPr/>
        <p:txBody>
          <a:bodyPr/>
          <a:lstStyle/>
          <a:p>
            <a:fld id="{809570B0-6797-4BEA-A940-AEE6D14574A0}" type="slidenum">
              <a:rPr lang="es-EC" smtClean="0"/>
              <a:pPr/>
              <a:t>‹Nº›</a:t>
            </a:fld>
            <a:endParaRPr lang="es-EC"/>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B98A4CA-E3B4-446C-A78C-52EEE5D87331}" type="datetime1">
              <a:rPr lang="es-EC" smtClean="0"/>
              <a:t>20/04/2014</a:t>
            </a:fld>
            <a:endParaRPr lang="es-EC"/>
          </a:p>
        </p:txBody>
      </p:sp>
      <p:sp>
        <p:nvSpPr>
          <p:cNvPr id="8" name="Footer Placeholder 7"/>
          <p:cNvSpPr>
            <a:spLocks noGrp="1"/>
          </p:cNvSpPr>
          <p:nvPr>
            <p:ph type="ftr" sz="quarter" idx="11"/>
          </p:nvPr>
        </p:nvSpPr>
        <p:spPr/>
        <p:txBody>
          <a:bodyPr/>
          <a:lstStyle/>
          <a:p>
            <a:r>
              <a:rPr lang="es-EC" dirty="0" smtClean="0"/>
              <a:t>Belén Tipantuña</a:t>
            </a:r>
            <a:endParaRPr lang="es-EC" dirty="0"/>
          </a:p>
        </p:txBody>
      </p:sp>
      <p:sp>
        <p:nvSpPr>
          <p:cNvPr id="9" name="Slide Number Placeholder 8"/>
          <p:cNvSpPr>
            <a:spLocks noGrp="1"/>
          </p:cNvSpPr>
          <p:nvPr>
            <p:ph type="sldNum" sz="quarter" idx="12"/>
          </p:nvPr>
        </p:nvSpPr>
        <p:spPr/>
        <p:txBody>
          <a:bodyPr/>
          <a:lstStyle/>
          <a:p>
            <a:fld id="{809570B0-6797-4BEA-A940-AEE6D14574A0}"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B49280DA-AF1B-4CD7-89C6-6C89A402E60A}" type="datetime1">
              <a:rPr lang="es-EC" smtClean="0"/>
              <a:t>20/04/2014</a:t>
            </a:fld>
            <a:endParaRPr lang="es-EC"/>
          </a:p>
        </p:txBody>
      </p:sp>
      <p:sp>
        <p:nvSpPr>
          <p:cNvPr id="4" name="Footer Placeholder 3"/>
          <p:cNvSpPr>
            <a:spLocks noGrp="1"/>
          </p:cNvSpPr>
          <p:nvPr>
            <p:ph type="ftr" sz="quarter" idx="11"/>
          </p:nvPr>
        </p:nvSpPr>
        <p:spPr/>
        <p:txBody>
          <a:bodyPr/>
          <a:lstStyle/>
          <a:p>
            <a:r>
              <a:rPr lang="es-EC" dirty="0" smtClean="0"/>
              <a:t>Belén Tipantuña</a:t>
            </a:r>
            <a:endParaRPr lang="es-EC" dirty="0"/>
          </a:p>
        </p:txBody>
      </p:sp>
      <p:sp>
        <p:nvSpPr>
          <p:cNvPr id="5" name="Slide Number Placeholder 4"/>
          <p:cNvSpPr>
            <a:spLocks noGrp="1"/>
          </p:cNvSpPr>
          <p:nvPr>
            <p:ph type="sldNum" sz="quarter" idx="12"/>
          </p:nvPr>
        </p:nvSpPr>
        <p:spPr/>
        <p:txBody>
          <a:bodyPr/>
          <a:lstStyle/>
          <a:p>
            <a:fld id="{809570B0-6797-4BEA-A940-AEE6D14574A0}"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7FCD0-0F77-4729-8A02-37C624D8C553}" type="datetime1">
              <a:rPr lang="es-EC" smtClean="0"/>
              <a:t>20/04/2014</a:t>
            </a:fld>
            <a:endParaRPr lang="es-EC"/>
          </a:p>
        </p:txBody>
      </p:sp>
      <p:sp>
        <p:nvSpPr>
          <p:cNvPr id="3" name="Footer Placeholder 2"/>
          <p:cNvSpPr>
            <a:spLocks noGrp="1"/>
          </p:cNvSpPr>
          <p:nvPr>
            <p:ph type="ftr" sz="quarter" idx="11"/>
          </p:nvPr>
        </p:nvSpPr>
        <p:spPr/>
        <p:txBody>
          <a:bodyPr/>
          <a:lstStyle/>
          <a:p>
            <a:r>
              <a:rPr lang="es-EC" dirty="0" smtClean="0"/>
              <a:t>Belén Tipantuña</a:t>
            </a:r>
            <a:endParaRPr lang="es-EC" dirty="0"/>
          </a:p>
        </p:txBody>
      </p:sp>
      <p:sp>
        <p:nvSpPr>
          <p:cNvPr id="4" name="Slide Number Placeholder 3"/>
          <p:cNvSpPr>
            <a:spLocks noGrp="1"/>
          </p:cNvSpPr>
          <p:nvPr>
            <p:ph type="sldNum" sz="quarter" idx="12"/>
          </p:nvPr>
        </p:nvSpPr>
        <p:spPr/>
        <p:txBody>
          <a:bodyPr/>
          <a:lstStyle/>
          <a:p>
            <a:fld id="{809570B0-6797-4BEA-A940-AEE6D14574A0}"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3BCE5A2-E2E0-4BB0-86D2-DA891473D939}" type="datetime1">
              <a:rPr lang="es-EC" smtClean="0"/>
              <a:t>20/04/2014</a:t>
            </a:fld>
            <a:endParaRPr lang="es-EC"/>
          </a:p>
        </p:txBody>
      </p:sp>
      <p:sp>
        <p:nvSpPr>
          <p:cNvPr id="7" name="Slide Number Placeholder 6"/>
          <p:cNvSpPr>
            <a:spLocks noGrp="1"/>
          </p:cNvSpPr>
          <p:nvPr>
            <p:ph type="sldNum" sz="quarter" idx="12"/>
          </p:nvPr>
        </p:nvSpPr>
        <p:spPr/>
        <p:txBody>
          <a:bodyPr/>
          <a:lstStyle/>
          <a:p>
            <a:fld id="{809570B0-6797-4BEA-A940-AEE6D14574A0}" type="slidenum">
              <a:rPr lang="es-EC" smtClean="0"/>
              <a:pPr/>
              <a:t>‹Nº›</a:t>
            </a:fld>
            <a:endParaRPr lang="es-EC"/>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s-EC" dirty="0" smtClean="0"/>
              <a:t>Belén Tipantuña</a:t>
            </a:r>
            <a:endParaRPr lang="es-EC"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D553557-1496-44F7-A582-FDDE2F3FEE75}" type="datetime1">
              <a:rPr lang="es-EC" smtClean="0"/>
              <a:t>20/04/2014</a:t>
            </a:fld>
            <a:endParaRPr lang="es-EC"/>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s-EC" dirty="0" smtClean="0"/>
              <a:t>Belén Tipantuña</a:t>
            </a:r>
            <a:endParaRPr lang="es-EC" dirty="0"/>
          </a:p>
        </p:txBody>
      </p:sp>
      <p:sp>
        <p:nvSpPr>
          <p:cNvPr id="7" name="Slide Number Placeholder 6"/>
          <p:cNvSpPr>
            <a:spLocks noGrp="1"/>
          </p:cNvSpPr>
          <p:nvPr>
            <p:ph type="sldNum" sz="quarter" idx="12"/>
          </p:nvPr>
        </p:nvSpPr>
        <p:spPr/>
        <p:txBody>
          <a:bodyPr/>
          <a:lstStyle/>
          <a:p>
            <a:fld id="{809570B0-6797-4BEA-A940-AEE6D14574A0}"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0EE8030-30EF-4584-A17A-C573C3BEFCF1}" type="datetime1">
              <a:rPr lang="es-EC" smtClean="0"/>
              <a:t>20/04/2014</a:t>
            </a:fld>
            <a:endParaRPr lang="es-EC"/>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s-EC" dirty="0" smtClean="0"/>
              <a:t>Belén Tipantuña</a:t>
            </a:r>
            <a:endParaRPr lang="es-EC"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09570B0-6797-4BEA-A940-AEE6D14574A0}"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724400" y="2667000"/>
            <a:ext cx="3313355" cy="1702160"/>
          </a:xfrm>
        </p:spPr>
        <p:txBody>
          <a:bodyPr>
            <a:noAutofit/>
          </a:bodyPr>
          <a:lstStyle/>
          <a:p>
            <a:pPr algn="ctr"/>
            <a:r>
              <a:rPr lang="es-EC" sz="1800" b="1" dirty="0" smtClean="0"/>
              <a:t>Evaluación del desempeño de los códigos comprobación de paridad de baja densidad (LDPC) en transmisión de imágenes</a:t>
            </a:r>
            <a:endParaRPr lang="es-EC" sz="1800" b="1" dirty="0"/>
          </a:p>
        </p:txBody>
      </p:sp>
      <p:sp>
        <p:nvSpPr>
          <p:cNvPr id="3" name="2 Subtítulo"/>
          <p:cNvSpPr>
            <a:spLocks noGrp="1"/>
          </p:cNvSpPr>
          <p:nvPr>
            <p:ph type="subTitle" idx="1"/>
          </p:nvPr>
        </p:nvSpPr>
        <p:spPr>
          <a:xfrm>
            <a:off x="4724400" y="4191000"/>
            <a:ext cx="3309803" cy="1260629"/>
          </a:xfrm>
        </p:spPr>
        <p:txBody>
          <a:bodyPr>
            <a:noAutofit/>
          </a:bodyPr>
          <a:lstStyle/>
          <a:p>
            <a:pPr algn="ctr"/>
            <a:endParaRPr lang="es-EC" dirty="0" smtClean="0"/>
          </a:p>
          <a:p>
            <a:pPr algn="ctr"/>
            <a:r>
              <a:rPr lang="es-EC" dirty="0" smtClean="0"/>
              <a:t>Universidad de las Fuerzas Armadas-ESPE</a:t>
            </a:r>
          </a:p>
          <a:p>
            <a:pPr algn="ctr"/>
            <a:endParaRPr lang="es-EC" dirty="0" smtClean="0"/>
          </a:p>
          <a:p>
            <a:pPr algn="ctr"/>
            <a:r>
              <a:rPr lang="es-EC" dirty="0" smtClean="0"/>
              <a:t>Nombre: Belén Tipantuña</a:t>
            </a:r>
            <a:endParaRPr lang="es-EC" dirty="0"/>
          </a:p>
        </p:txBody>
      </p:sp>
      <p:pic>
        <p:nvPicPr>
          <p:cNvPr id="2052" name="Picture 4" descr="https://pbs.twimg.com/profile_images/378800000295174188/65b3fa4491761c849f7ad453da4ec7fe.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334000" y="-13855"/>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effectLst>
                  <a:outerShdw blurRad="38100" dist="38100" dir="2700000" algn="tl">
                    <a:srgbClr val="000000">
                      <a:alpha val="43137"/>
                    </a:srgbClr>
                  </a:outerShdw>
                </a:effectLst>
              </a:rPr>
              <a:t>Decodificación – Decisión </a:t>
            </a:r>
            <a:r>
              <a:rPr lang="es-EC" b="1" dirty="0" err="1">
                <a:effectLst>
                  <a:outerShdw blurRad="38100" dist="38100" dir="2700000" algn="tl">
                    <a:srgbClr val="000000">
                      <a:alpha val="43137"/>
                    </a:srgbClr>
                  </a:outerShdw>
                </a:effectLst>
              </a:rPr>
              <a:t>hard</a:t>
            </a:r>
            <a:endParaRPr lang="es-EC" b="1" dirty="0">
              <a:effectLst>
                <a:outerShdw blurRad="38100" dist="38100" dir="2700000" algn="tl">
                  <a:srgbClr val="000000">
                    <a:alpha val="43137"/>
                  </a:srgbClr>
                </a:outerShdw>
              </a:effectLst>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666798132"/>
              </p:ext>
            </p:extLst>
          </p:nvPr>
        </p:nvGraphicFramePr>
        <p:xfrm>
          <a:off x="2584487" y="2514600"/>
          <a:ext cx="3553460" cy="1005840"/>
        </p:xfrm>
        <a:graphic>
          <a:graphicData uri="http://schemas.openxmlformats.org/drawingml/2006/table">
            <a:tbl>
              <a:tblPr firstRow="1" firstCol="1" bandRow="1">
                <a:tableStyleId>{00A15C55-8517-42AA-B614-E9B94910E393}</a:tableStyleId>
              </a:tblPr>
              <a:tblGrid>
                <a:gridCol w="1097280"/>
                <a:gridCol w="614045"/>
                <a:gridCol w="614045"/>
                <a:gridCol w="614045"/>
                <a:gridCol w="614045"/>
              </a:tblGrid>
              <a:tr h="0">
                <a:tc>
                  <a:txBody>
                    <a:bodyPr/>
                    <a:lstStyle/>
                    <a:p>
                      <a:pPr algn="ctr">
                        <a:spcAft>
                          <a:spcPts val="0"/>
                        </a:spcAft>
                      </a:pPr>
                      <a:r>
                        <a:rPr lang="es-ES" sz="1100" dirty="0">
                          <a:effectLst/>
                        </a:rPr>
                        <a:t>Nodos de chequeo</a:t>
                      </a:r>
                      <a:endParaRPr lang="es-EC" sz="1050" dirty="0">
                        <a:effectLst/>
                        <a:latin typeface="Calibri"/>
                        <a:ea typeface="Calibri"/>
                        <a:cs typeface="Times New Roman"/>
                      </a:endParaRPr>
                    </a:p>
                  </a:txBody>
                  <a:tcPr marL="68580" marR="68580" marT="0" marB="0"/>
                </a:tc>
                <a:tc gridSpan="4">
                  <a:txBody>
                    <a:bodyPr/>
                    <a:lstStyle/>
                    <a:p>
                      <a:pPr algn="ctr">
                        <a:spcAft>
                          <a:spcPts val="0"/>
                        </a:spcAft>
                      </a:pPr>
                      <a:r>
                        <a:rPr lang="es-ES" sz="1100">
                          <a:effectLst/>
                        </a:rPr>
                        <a:t>Bits Enviados</a:t>
                      </a:r>
                      <a:endParaRPr lang="es-EC" sz="1050">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lgn="ctr">
                        <a:spcAft>
                          <a:spcPts val="0"/>
                        </a:spcAft>
                      </a:pPr>
                      <a:r>
                        <a:rPr lang="es-ES" sz="1100" dirty="0">
                          <a:effectLst/>
                        </a:rPr>
                        <a:t>F</a:t>
                      </a:r>
                      <a:r>
                        <a:rPr lang="es-ES" sz="1100" baseline="-25000" dirty="0">
                          <a:effectLst/>
                        </a:rPr>
                        <a:t>0</a:t>
                      </a:r>
                      <a:endParaRPr lang="es-EC" sz="1050" dirty="0">
                        <a:effectLst/>
                        <a:latin typeface="Calibri"/>
                        <a:ea typeface="Calibri"/>
                        <a:cs typeface="Times New Roman"/>
                      </a:endParaRPr>
                    </a:p>
                  </a:txBody>
                  <a:tcPr marL="68580" marR="68580" marT="0" marB="0"/>
                </a:tc>
                <a:tc>
                  <a:txBody>
                    <a:bodyPr/>
                    <a:lstStyle/>
                    <a:p>
                      <a:pPr algn="just">
                        <a:spcAft>
                          <a:spcPts val="0"/>
                        </a:spcAft>
                      </a:pPr>
                      <a:r>
                        <a:rPr lang="es-ES" sz="1100" dirty="0">
                          <a:effectLst/>
                        </a:rPr>
                        <a:t>C</a:t>
                      </a:r>
                      <a:r>
                        <a:rPr lang="es-ES" sz="1100" baseline="-25000" dirty="0">
                          <a:effectLst/>
                        </a:rPr>
                        <a:t>1 </a:t>
                      </a:r>
                      <a:r>
                        <a:rPr lang="es-ES" sz="1100" dirty="0">
                          <a:effectLst/>
                        </a:rPr>
                        <a:t>= 0</a:t>
                      </a:r>
                      <a:endParaRPr lang="es-EC" sz="1050" dirty="0">
                        <a:effectLst/>
                        <a:latin typeface="Calibri"/>
                        <a:ea typeface="Calibri"/>
                        <a:cs typeface="Times New Roman"/>
                      </a:endParaRPr>
                    </a:p>
                  </a:txBody>
                  <a:tcPr marL="68580" marR="68580" marT="0" marB="0"/>
                </a:tc>
                <a:tc>
                  <a:txBody>
                    <a:bodyPr/>
                    <a:lstStyle/>
                    <a:p>
                      <a:pPr algn="just">
                        <a:spcAft>
                          <a:spcPts val="0"/>
                        </a:spcAft>
                      </a:pPr>
                      <a:r>
                        <a:rPr lang="es-ES" sz="1100">
                          <a:effectLst/>
                        </a:rPr>
                        <a:t>C</a:t>
                      </a:r>
                      <a:r>
                        <a:rPr lang="es-ES" sz="1100" baseline="-25000">
                          <a:effectLst/>
                        </a:rPr>
                        <a:t>3 </a:t>
                      </a:r>
                      <a:r>
                        <a:rPr lang="es-ES" sz="1100">
                          <a:effectLst/>
                        </a:rPr>
                        <a:t>= 0</a:t>
                      </a:r>
                      <a:endParaRPr lang="es-EC" sz="1050">
                        <a:effectLst/>
                        <a:latin typeface="Calibri"/>
                        <a:ea typeface="Calibri"/>
                        <a:cs typeface="Times New Roman"/>
                      </a:endParaRPr>
                    </a:p>
                  </a:txBody>
                  <a:tcPr marL="68580" marR="68580" marT="0" marB="0"/>
                </a:tc>
                <a:tc>
                  <a:txBody>
                    <a:bodyPr/>
                    <a:lstStyle/>
                    <a:p>
                      <a:pPr algn="just">
                        <a:spcAft>
                          <a:spcPts val="0"/>
                        </a:spcAft>
                      </a:pPr>
                      <a:r>
                        <a:rPr lang="es-ES" sz="1100">
                          <a:effectLst/>
                        </a:rPr>
                        <a:t>C</a:t>
                      </a:r>
                      <a:r>
                        <a:rPr lang="es-ES" sz="1100" baseline="-25000">
                          <a:effectLst/>
                        </a:rPr>
                        <a:t>4</a:t>
                      </a:r>
                      <a:r>
                        <a:rPr lang="es-ES" sz="1100">
                          <a:effectLst/>
                        </a:rPr>
                        <a:t> = 1</a:t>
                      </a:r>
                      <a:endParaRPr lang="es-EC" sz="1050">
                        <a:effectLst/>
                        <a:latin typeface="Calibri"/>
                        <a:ea typeface="Calibri"/>
                        <a:cs typeface="Times New Roman"/>
                      </a:endParaRPr>
                    </a:p>
                  </a:txBody>
                  <a:tcPr marL="68580" marR="68580" marT="0" marB="0"/>
                </a:tc>
                <a:tc>
                  <a:txBody>
                    <a:bodyPr/>
                    <a:lstStyle/>
                    <a:p>
                      <a:pPr algn="just">
                        <a:spcAft>
                          <a:spcPts val="0"/>
                        </a:spcAft>
                      </a:pPr>
                      <a:r>
                        <a:rPr lang="es-ES" sz="1100">
                          <a:effectLst/>
                        </a:rPr>
                        <a:t>C</a:t>
                      </a:r>
                      <a:r>
                        <a:rPr lang="es-ES" sz="1100" baseline="-25000">
                          <a:effectLst/>
                        </a:rPr>
                        <a:t>7</a:t>
                      </a:r>
                      <a:r>
                        <a:rPr lang="es-ES" sz="1100">
                          <a:effectLst/>
                        </a:rPr>
                        <a:t> = 0</a:t>
                      </a:r>
                      <a:endParaRPr lang="es-EC" sz="1050">
                        <a:effectLst/>
                        <a:latin typeface="Calibri"/>
                        <a:ea typeface="Calibri"/>
                        <a:cs typeface="Times New Roman"/>
                      </a:endParaRPr>
                    </a:p>
                  </a:txBody>
                  <a:tcPr marL="68580" marR="68580" marT="0" marB="0"/>
                </a:tc>
              </a:tr>
              <a:tr h="0">
                <a:tc>
                  <a:txBody>
                    <a:bodyPr/>
                    <a:lstStyle/>
                    <a:p>
                      <a:pPr algn="ctr">
                        <a:spcAft>
                          <a:spcPts val="0"/>
                        </a:spcAft>
                      </a:pPr>
                      <a:r>
                        <a:rPr lang="es-ES" sz="1100" dirty="0">
                          <a:effectLst/>
                        </a:rPr>
                        <a:t>F</a:t>
                      </a:r>
                      <a:r>
                        <a:rPr lang="es-ES" sz="1100" baseline="-25000" dirty="0">
                          <a:effectLst/>
                        </a:rPr>
                        <a:t>1</a:t>
                      </a:r>
                      <a:endParaRPr lang="es-EC" sz="1050" dirty="0">
                        <a:effectLst/>
                        <a:latin typeface="Calibri"/>
                        <a:ea typeface="Calibri"/>
                        <a:cs typeface="Times New Roman"/>
                      </a:endParaRPr>
                    </a:p>
                  </a:txBody>
                  <a:tcPr marL="68580" marR="68580" marT="0" marB="0"/>
                </a:tc>
                <a:tc>
                  <a:txBody>
                    <a:bodyPr/>
                    <a:lstStyle/>
                    <a:p>
                      <a:pPr algn="just">
                        <a:spcAft>
                          <a:spcPts val="0"/>
                        </a:spcAft>
                      </a:pPr>
                      <a:r>
                        <a:rPr lang="es-ES" sz="1100" dirty="0">
                          <a:effectLst/>
                        </a:rPr>
                        <a:t>C</a:t>
                      </a:r>
                      <a:r>
                        <a:rPr lang="es-ES" sz="1100" baseline="-25000" dirty="0">
                          <a:effectLst/>
                        </a:rPr>
                        <a:t>0</a:t>
                      </a:r>
                      <a:r>
                        <a:rPr lang="es-ES" sz="1100" dirty="0">
                          <a:effectLst/>
                        </a:rPr>
                        <a:t> = 0</a:t>
                      </a:r>
                      <a:endParaRPr lang="es-EC" sz="1050" dirty="0">
                        <a:effectLst/>
                        <a:latin typeface="Calibri"/>
                        <a:ea typeface="Calibri"/>
                        <a:cs typeface="Times New Roman"/>
                      </a:endParaRPr>
                    </a:p>
                  </a:txBody>
                  <a:tcPr marL="68580" marR="68580" marT="0" marB="0"/>
                </a:tc>
                <a:tc>
                  <a:txBody>
                    <a:bodyPr/>
                    <a:lstStyle/>
                    <a:p>
                      <a:pPr algn="just">
                        <a:spcAft>
                          <a:spcPts val="0"/>
                        </a:spcAft>
                      </a:pPr>
                      <a:r>
                        <a:rPr lang="es-ES" sz="1100">
                          <a:effectLst/>
                        </a:rPr>
                        <a:t>C</a:t>
                      </a:r>
                      <a:r>
                        <a:rPr lang="es-ES" sz="1100" baseline="-25000">
                          <a:effectLst/>
                        </a:rPr>
                        <a:t>1</a:t>
                      </a:r>
                      <a:r>
                        <a:rPr lang="es-ES" sz="1100">
                          <a:effectLst/>
                        </a:rPr>
                        <a:t> = 0</a:t>
                      </a:r>
                      <a:endParaRPr lang="es-EC" sz="1050">
                        <a:effectLst/>
                        <a:latin typeface="Calibri"/>
                        <a:ea typeface="Calibri"/>
                        <a:cs typeface="Times New Roman"/>
                      </a:endParaRPr>
                    </a:p>
                  </a:txBody>
                  <a:tcPr marL="68580" marR="68580" marT="0" marB="0"/>
                </a:tc>
                <a:tc>
                  <a:txBody>
                    <a:bodyPr/>
                    <a:lstStyle/>
                    <a:p>
                      <a:pPr algn="just">
                        <a:spcAft>
                          <a:spcPts val="0"/>
                        </a:spcAft>
                      </a:pPr>
                      <a:r>
                        <a:rPr lang="es-ES" sz="1100">
                          <a:effectLst/>
                        </a:rPr>
                        <a:t>C</a:t>
                      </a:r>
                      <a:r>
                        <a:rPr lang="es-ES" sz="1100" baseline="-25000">
                          <a:effectLst/>
                        </a:rPr>
                        <a:t>2</a:t>
                      </a:r>
                      <a:r>
                        <a:rPr lang="es-ES" sz="1100">
                          <a:effectLst/>
                        </a:rPr>
                        <a:t> = 1</a:t>
                      </a:r>
                      <a:endParaRPr lang="es-EC" sz="1050">
                        <a:effectLst/>
                        <a:latin typeface="Calibri"/>
                        <a:ea typeface="Calibri"/>
                        <a:cs typeface="Times New Roman"/>
                      </a:endParaRPr>
                    </a:p>
                  </a:txBody>
                  <a:tcPr marL="68580" marR="68580" marT="0" marB="0"/>
                </a:tc>
                <a:tc>
                  <a:txBody>
                    <a:bodyPr/>
                    <a:lstStyle/>
                    <a:p>
                      <a:pPr algn="just">
                        <a:spcAft>
                          <a:spcPts val="0"/>
                        </a:spcAft>
                      </a:pPr>
                      <a:r>
                        <a:rPr lang="es-ES" sz="1100">
                          <a:effectLst/>
                        </a:rPr>
                        <a:t>C</a:t>
                      </a:r>
                      <a:r>
                        <a:rPr lang="es-ES" sz="1100" baseline="-25000">
                          <a:effectLst/>
                        </a:rPr>
                        <a:t>5</a:t>
                      </a:r>
                      <a:r>
                        <a:rPr lang="es-ES" sz="1100">
                          <a:effectLst/>
                        </a:rPr>
                        <a:t> = 0</a:t>
                      </a:r>
                      <a:endParaRPr lang="es-EC" sz="1050">
                        <a:effectLst/>
                        <a:latin typeface="Calibri"/>
                        <a:ea typeface="Calibri"/>
                        <a:cs typeface="Times New Roman"/>
                      </a:endParaRPr>
                    </a:p>
                  </a:txBody>
                  <a:tcPr marL="68580" marR="68580" marT="0" marB="0"/>
                </a:tc>
              </a:tr>
              <a:tr h="0">
                <a:tc>
                  <a:txBody>
                    <a:bodyPr/>
                    <a:lstStyle/>
                    <a:p>
                      <a:pPr algn="ctr">
                        <a:spcAft>
                          <a:spcPts val="0"/>
                        </a:spcAft>
                      </a:pPr>
                      <a:r>
                        <a:rPr lang="es-ES" sz="1100">
                          <a:effectLst/>
                        </a:rPr>
                        <a:t>F</a:t>
                      </a:r>
                      <a:r>
                        <a:rPr lang="es-ES" sz="1100" baseline="-25000">
                          <a:effectLst/>
                        </a:rPr>
                        <a:t>2</a:t>
                      </a:r>
                      <a:endParaRPr lang="es-EC" sz="1050">
                        <a:effectLst/>
                        <a:latin typeface="Calibri"/>
                        <a:ea typeface="Calibri"/>
                        <a:cs typeface="Times New Roman"/>
                      </a:endParaRPr>
                    </a:p>
                  </a:txBody>
                  <a:tcPr marL="68580" marR="68580" marT="0" marB="0"/>
                </a:tc>
                <a:tc>
                  <a:txBody>
                    <a:bodyPr/>
                    <a:lstStyle/>
                    <a:p>
                      <a:pPr algn="just">
                        <a:spcAft>
                          <a:spcPts val="0"/>
                        </a:spcAft>
                      </a:pPr>
                      <a:r>
                        <a:rPr lang="es-ES" sz="1100">
                          <a:effectLst/>
                        </a:rPr>
                        <a:t>C</a:t>
                      </a:r>
                      <a:r>
                        <a:rPr lang="es-ES" sz="1100" baseline="-25000">
                          <a:effectLst/>
                        </a:rPr>
                        <a:t>2</a:t>
                      </a:r>
                      <a:r>
                        <a:rPr lang="es-ES" sz="1100">
                          <a:effectLst/>
                        </a:rPr>
                        <a:t> = 0</a:t>
                      </a:r>
                      <a:endParaRPr lang="es-EC" sz="1050">
                        <a:effectLst/>
                        <a:latin typeface="Calibri"/>
                        <a:ea typeface="Calibri"/>
                        <a:cs typeface="Times New Roman"/>
                      </a:endParaRPr>
                    </a:p>
                  </a:txBody>
                  <a:tcPr marL="68580" marR="68580" marT="0" marB="0"/>
                </a:tc>
                <a:tc>
                  <a:txBody>
                    <a:bodyPr/>
                    <a:lstStyle/>
                    <a:p>
                      <a:pPr algn="just">
                        <a:spcAft>
                          <a:spcPts val="0"/>
                        </a:spcAft>
                      </a:pPr>
                      <a:r>
                        <a:rPr lang="es-ES" sz="1100">
                          <a:effectLst/>
                        </a:rPr>
                        <a:t>C</a:t>
                      </a:r>
                      <a:r>
                        <a:rPr lang="es-ES" sz="1100" baseline="-25000">
                          <a:effectLst/>
                        </a:rPr>
                        <a:t>5</a:t>
                      </a:r>
                      <a:r>
                        <a:rPr lang="es-ES" sz="1100">
                          <a:effectLst/>
                        </a:rPr>
                        <a:t> = 1</a:t>
                      </a:r>
                      <a:endParaRPr lang="es-EC" sz="1050">
                        <a:effectLst/>
                        <a:latin typeface="Calibri"/>
                        <a:ea typeface="Calibri"/>
                        <a:cs typeface="Times New Roman"/>
                      </a:endParaRPr>
                    </a:p>
                  </a:txBody>
                  <a:tcPr marL="68580" marR="68580" marT="0" marB="0"/>
                </a:tc>
                <a:tc>
                  <a:txBody>
                    <a:bodyPr/>
                    <a:lstStyle/>
                    <a:p>
                      <a:pPr algn="just">
                        <a:spcAft>
                          <a:spcPts val="0"/>
                        </a:spcAft>
                      </a:pPr>
                      <a:r>
                        <a:rPr lang="es-ES" sz="1100">
                          <a:effectLst/>
                        </a:rPr>
                        <a:t>C</a:t>
                      </a:r>
                      <a:r>
                        <a:rPr lang="es-ES" sz="1100" baseline="-25000">
                          <a:effectLst/>
                        </a:rPr>
                        <a:t>6</a:t>
                      </a:r>
                      <a:r>
                        <a:rPr lang="es-ES" sz="1100">
                          <a:effectLst/>
                        </a:rPr>
                        <a:t> = 0</a:t>
                      </a:r>
                      <a:endParaRPr lang="es-EC" sz="1050">
                        <a:effectLst/>
                        <a:latin typeface="Calibri"/>
                        <a:ea typeface="Calibri"/>
                        <a:cs typeface="Times New Roman"/>
                      </a:endParaRPr>
                    </a:p>
                  </a:txBody>
                  <a:tcPr marL="68580" marR="68580" marT="0" marB="0"/>
                </a:tc>
                <a:tc>
                  <a:txBody>
                    <a:bodyPr/>
                    <a:lstStyle/>
                    <a:p>
                      <a:pPr algn="just">
                        <a:spcAft>
                          <a:spcPts val="0"/>
                        </a:spcAft>
                      </a:pPr>
                      <a:r>
                        <a:rPr lang="es-ES" sz="1100">
                          <a:effectLst/>
                        </a:rPr>
                        <a:t>C</a:t>
                      </a:r>
                      <a:r>
                        <a:rPr lang="es-ES" sz="1100" baseline="-25000">
                          <a:effectLst/>
                        </a:rPr>
                        <a:t>7</a:t>
                      </a:r>
                      <a:r>
                        <a:rPr lang="es-ES" sz="1100">
                          <a:effectLst/>
                        </a:rPr>
                        <a:t> = 1</a:t>
                      </a:r>
                      <a:endParaRPr lang="es-EC" sz="1050">
                        <a:effectLst/>
                        <a:latin typeface="Calibri"/>
                        <a:ea typeface="Calibri"/>
                        <a:cs typeface="Times New Roman"/>
                      </a:endParaRPr>
                    </a:p>
                  </a:txBody>
                  <a:tcPr marL="68580" marR="68580" marT="0" marB="0"/>
                </a:tc>
              </a:tr>
              <a:tr h="0">
                <a:tc>
                  <a:txBody>
                    <a:bodyPr/>
                    <a:lstStyle/>
                    <a:p>
                      <a:pPr algn="ctr">
                        <a:spcAft>
                          <a:spcPts val="0"/>
                        </a:spcAft>
                      </a:pPr>
                      <a:r>
                        <a:rPr lang="en-US" sz="1100">
                          <a:effectLst/>
                        </a:rPr>
                        <a:t>F</a:t>
                      </a:r>
                      <a:r>
                        <a:rPr lang="en-US" sz="1100" baseline="-25000">
                          <a:effectLst/>
                        </a:rPr>
                        <a:t>3</a:t>
                      </a:r>
                      <a:endParaRPr lang="es-EC" sz="1050">
                        <a:effectLst/>
                        <a:latin typeface="Calibri"/>
                        <a:ea typeface="Calibri"/>
                        <a:cs typeface="Times New Roman"/>
                      </a:endParaRPr>
                    </a:p>
                  </a:txBody>
                  <a:tcPr marL="68580" marR="68580" marT="0" marB="0"/>
                </a:tc>
                <a:tc>
                  <a:txBody>
                    <a:bodyPr/>
                    <a:lstStyle/>
                    <a:p>
                      <a:pPr algn="just">
                        <a:spcAft>
                          <a:spcPts val="0"/>
                        </a:spcAft>
                      </a:pPr>
                      <a:r>
                        <a:rPr lang="en-US" sz="1100">
                          <a:effectLst/>
                        </a:rPr>
                        <a:t>C</a:t>
                      </a:r>
                      <a:r>
                        <a:rPr lang="en-US" sz="1100" baseline="-25000">
                          <a:effectLst/>
                        </a:rPr>
                        <a:t>0</a:t>
                      </a:r>
                      <a:r>
                        <a:rPr lang="en-US" sz="1100">
                          <a:effectLst/>
                        </a:rPr>
                        <a:t> = 1</a:t>
                      </a:r>
                      <a:endParaRPr lang="es-EC" sz="1050">
                        <a:effectLst/>
                        <a:latin typeface="Calibri"/>
                        <a:ea typeface="Calibri"/>
                        <a:cs typeface="Times New Roman"/>
                      </a:endParaRPr>
                    </a:p>
                  </a:txBody>
                  <a:tcPr marL="68580" marR="68580" marT="0" marB="0"/>
                </a:tc>
                <a:tc>
                  <a:txBody>
                    <a:bodyPr/>
                    <a:lstStyle/>
                    <a:p>
                      <a:pPr algn="just">
                        <a:spcAft>
                          <a:spcPts val="0"/>
                        </a:spcAft>
                      </a:pPr>
                      <a:r>
                        <a:rPr lang="en-US" sz="1100" dirty="0">
                          <a:effectLst/>
                        </a:rPr>
                        <a:t>C</a:t>
                      </a:r>
                      <a:r>
                        <a:rPr lang="en-US" sz="1100" baseline="-25000" dirty="0">
                          <a:effectLst/>
                        </a:rPr>
                        <a:t>3</a:t>
                      </a:r>
                      <a:r>
                        <a:rPr lang="en-US" sz="1100" dirty="0">
                          <a:effectLst/>
                        </a:rPr>
                        <a:t> = 1</a:t>
                      </a:r>
                      <a:endParaRPr lang="es-EC" sz="1050" dirty="0">
                        <a:effectLst/>
                        <a:latin typeface="Calibri"/>
                        <a:ea typeface="Calibri"/>
                        <a:cs typeface="Times New Roman"/>
                      </a:endParaRPr>
                    </a:p>
                  </a:txBody>
                  <a:tcPr marL="68580" marR="68580" marT="0" marB="0"/>
                </a:tc>
                <a:tc>
                  <a:txBody>
                    <a:bodyPr/>
                    <a:lstStyle/>
                    <a:p>
                      <a:pPr algn="just">
                        <a:spcAft>
                          <a:spcPts val="0"/>
                        </a:spcAft>
                      </a:pPr>
                      <a:r>
                        <a:rPr lang="en-US" sz="1100" dirty="0">
                          <a:effectLst/>
                        </a:rPr>
                        <a:t>C</a:t>
                      </a:r>
                      <a:r>
                        <a:rPr lang="en-US" sz="1100" baseline="-25000" dirty="0">
                          <a:effectLst/>
                        </a:rPr>
                        <a:t>4</a:t>
                      </a:r>
                      <a:r>
                        <a:rPr lang="en-US" sz="1100" dirty="0">
                          <a:effectLst/>
                        </a:rPr>
                        <a:t> = 0</a:t>
                      </a:r>
                      <a:endParaRPr lang="es-EC" sz="1050" dirty="0">
                        <a:effectLst/>
                        <a:latin typeface="Calibri"/>
                        <a:ea typeface="Calibri"/>
                        <a:cs typeface="Times New Roman"/>
                      </a:endParaRPr>
                    </a:p>
                  </a:txBody>
                  <a:tcPr marL="68580" marR="68580" marT="0" marB="0"/>
                </a:tc>
                <a:tc>
                  <a:txBody>
                    <a:bodyPr/>
                    <a:lstStyle/>
                    <a:p>
                      <a:pPr algn="just">
                        <a:spcAft>
                          <a:spcPts val="0"/>
                        </a:spcAft>
                      </a:pPr>
                      <a:r>
                        <a:rPr lang="en-US" sz="1100" dirty="0">
                          <a:effectLst/>
                        </a:rPr>
                        <a:t>C</a:t>
                      </a:r>
                      <a:r>
                        <a:rPr lang="en-US" sz="1100" baseline="-25000" dirty="0">
                          <a:effectLst/>
                        </a:rPr>
                        <a:t>6</a:t>
                      </a:r>
                      <a:r>
                        <a:rPr lang="en-US" sz="1100" dirty="0">
                          <a:effectLst/>
                        </a:rPr>
                        <a:t> = 0</a:t>
                      </a:r>
                      <a:endParaRPr lang="es-EC" sz="1050" dirty="0">
                        <a:effectLst/>
                        <a:latin typeface="Calibri"/>
                        <a:ea typeface="Calibri"/>
                        <a:cs typeface="Times New Roman"/>
                      </a:endParaRPr>
                    </a:p>
                  </a:txBody>
                  <a:tcPr marL="68580" marR="68580" marT="0" marB="0"/>
                </a:tc>
              </a:tr>
            </a:tbl>
          </a:graphicData>
        </a:graphic>
      </p:graphicFrame>
      <p:sp>
        <p:nvSpPr>
          <p:cNvPr id="4" name="3 Marcador de pie de página"/>
          <p:cNvSpPr>
            <a:spLocks noGrp="1"/>
          </p:cNvSpPr>
          <p:nvPr>
            <p:ph type="ftr" sz="quarter" idx="11"/>
          </p:nvPr>
        </p:nvSpPr>
        <p:spPr/>
        <p:txBody>
          <a:bodyPr/>
          <a:lstStyle/>
          <a:p>
            <a:r>
              <a:rPr lang="es-EC" dirty="0" smtClean="0"/>
              <a:t>Belén Tipantuña</a:t>
            </a:r>
            <a:endParaRPr lang="es-EC" dirty="0"/>
          </a:p>
        </p:txBody>
      </p:sp>
      <p:sp>
        <p:nvSpPr>
          <p:cNvPr id="5" name="4 Marcador de número de diapositiva"/>
          <p:cNvSpPr>
            <a:spLocks noGrp="1"/>
          </p:cNvSpPr>
          <p:nvPr>
            <p:ph type="sldNum" sz="quarter" idx="12"/>
          </p:nvPr>
        </p:nvSpPr>
        <p:spPr/>
        <p:txBody>
          <a:bodyPr/>
          <a:lstStyle/>
          <a:p>
            <a:fld id="{809570B0-6797-4BEA-A940-AEE6D14574A0}" type="slidenum">
              <a:rPr lang="es-EC" smtClean="0"/>
              <a:pPr/>
              <a:t>10</a:t>
            </a:fld>
            <a:endParaRPr lang="es-EC"/>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030" y="5087901"/>
            <a:ext cx="53816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430" y="3868701"/>
            <a:ext cx="36766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9 Conector recto de flecha"/>
          <p:cNvCxnSpPr/>
          <p:nvPr/>
        </p:nvCxnSpPr>
        <p:spPr>
          <a:xfrm flipH="1">
            <a:off x="2314630" y="4325901"/>
            <a:ext cx="457200" cy="9144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2771830" y="4325901"/>
            <a:ext cx="609600" cy="9144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2771830" y="4325901"/>
            <a:ext cx="1219200" cy="914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2771830" y="4325901"/>
            <a:ext cx="2971800" cy="9144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flipH="1">
            <a:off x="1857430" y="4325901"/>
            <a:ext cx="1752600" cy="9144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flipH="1">
            <a:off x="2314630" y="4325901"/>
            <a:ext cx="1295400" cy="9144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flipH="1">
            <a:off x="2848030" y="4325901"/>
            <a:ext cx="762000" cy="914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3610030" y="4325901"/>
            <a:ext cx="990600" cy="9144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flipH="1">
            <a:off x="2848030" y="4325901"/>
            <a:ext cx="1547812" cy="9144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a:off x="4395842" y="4325901"/>
            <a:ext cx="204788" cy="914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4395842" y="4325901"/>
            <a:ext cx="738188" cy="9144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a:off x="4395842" y="4325901"/>
            <a:ext cx="1347788" cy="914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flipH="1">
            <a:off x="1857430" y="4325901"/>
            <a:ext cx="3276600" cy="914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p:nvPr/>
        </p:nvCxnSpPr>
        <p:spPr>
          <a:xfrm flipH="1">
            <a:off x="3381430" y="4325901"/>
            <a:ext cx="1752600" cy="914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p:nvPr/>
        </p:nvCxnSpPr>
        <p:spPr>
          <a:xfrm flipH="1">
            <a:off x="3991030" y="4325901"/>
            <a:ext cx="1143000" cy="9144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a:off x="5134030" y="4325901"/>
            <a:ext cx="0" cy="9144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1844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effectLst>
                  <a:outerShdw blurRad="38100" dist="38100" dir="2700000" algn="tl">
                    <a:srgbClr val="000000">
                      <a:alpha val="43137"/>
                    </a:srgbClr>
                  </a:outerShdw>
                </a:effectLst>
              </a:rPr>
              <a:t>Decodificación – Decisión </a:t>
            </a:r>
            <a:r>
              <a:rPr lang="es-EC" b="1" dirty="0" err="1">
                <a:effectLst>
                  <a:outerShdw blurRad="38100" dist="38100" dir="2700000" algn="tl">
                    <a:srgbClr val="000000">
                      <a:alpha val="43137"/>
                    </a:srgbClr>
                  </a:outerShdw>
                </a:effectLst>
              </a:rPr>
              <a:t>hard</a:t>
            </a:r>
            <a:endParaRPr lang="es-EC" b="1" dirty="0">
              <a:effectLst>
                <a:outerShdw blurRad="38100" dist="38100" dir="2700000" algn="tl">
                  <a:srgbClr val="000000">
                    <a:alpha val="43137"/>
                  </a:srgbClr>
                </a:outerShdw>
              </a:effectLst>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026699924"/>
              </p:ext>
            </p:extLst>
          </p:nvPr>
        </p:nvGraphicFramePr>
        <p:xfrm>
          <a:off x="523482" y="2286000"/>
          <a:ext cx="3672364" cy="1584960"/>
        </p:xfrm>
        <a:graphic>
          <a:graphicData uri="http://schemas.openxmlformats.org/drawingml/2006/table">
            <a:tbl>
              <a:tblPr firstRow="1" firstCol="1" bandRow="1">
                <a:tableStyleId>{5C22544A-7EE6-4342-B048-85BDC9FD1C3A}</a:tableStyleId>
              </a:tblPr>
              <a:tblGrid>
                <a:gridCol w="699135"/>
                <a:gridCol w="839629"/>
                <a:gridCol w="608171"/>
                <a:gridCol w="723900"/>
                <a:gridCol w="801529"/>
              </a:tblGrid>
              <a:tr h="0">
                <a:tc>
                  <a:txBody>
                    <a:bodyPr/>
                    <a:lstStyle/>
                    <a:p>
                      <a:pPr algn="ctr">
                        <a:spcAft>
                          <a:spcPts val="0"/>
                        </a:spcAft>
                      </a:pPr>
                      <a:r>
                        <a:rPr lang="es-ES" sz="800" dirty="0">
                          <a:effectLst/>
                        </a:rPr>
                        <a:t>Nodos variables</a:t>
                      </a:r>
                      <a:endParaRPr lang="es-EC" sz="700" dirty="0">
                        <a:effectLst/>
                        <a:latin typeface="Calibri"/>
                        <a:ea typeface="Calibri"/>
                        <a:cs typeface="Times New Roman"/>
                      </a:endParaRPr>
                    </a:p>
                  </a:txBody>
                  <a:tcPr marL="68580" marR="68580" marT="0" marB="0"/>
                </a:tc>
                <a:tc>
                  <a:txBody>
                    <a:bodyPr/>
                    <a:lstStyle/>
                    <a:p>
                      <a:pPr algn="ctr">
                        <a:spcAft>
                          <a:spcPts val="0"/>
                        </a:spcAft>
                      </a:pPr>
                      <a:r>
                        <a:rPr lang="es-ES" sz="800" dirty="0">
                          <a:effectLst/>
                        </a:rPr>
                        <a:t>Mensaje recibido</a:t>
                      </a:r>
                      <a:endParaRPr lang="es-EC" sz="700" dirty="0">
                        <a:effectLst/>
                        <a:latin typeface="Calibri"/>
                        <a:ea typeface="Calibri"/>
                        <a:cs typeface="Times New Roman"/>
                      </a:endParaRPr>
                    </a:p>
                  </a:txBody>
                  <a:tcPr marL="68580" marR="68580" marT="0" marB="0"/>
                </a:tc>
                <a:tc gridSpan="2">
                  <a:txBody>
                    <a:bodyPr/>
                    <a:lstStyle/>
                    <a:p>
                      <a:pPr algn="ctr">
                        <a:spcAft>
                          <a:spcPts val="0"/>
                        </a:spcAft>
                      </a:pPr>
                      <a:r>
                        <a:rPr lang="es-ES" sz="800" dirty="0">
                          <a:effectLst/>
                        </a:rPr>
                        <a:t>Mensaje recibido de los nodos de chequeo</a:t>
                      </a:r>
                      <a:endParaRPr lang="es-EC" sz="700" dirty="0">
                        <a:effectLst/>
                        <a:latin typeface="Calibri"/>
                        <a:ea typeface="Calibri"/>
                        <a:cs typeface="Times New Roman"/>
                      </a:endParaRPr>
                    </a:p>
                  </a:txBody>
                  <a:tcPr marL="68580" marR="68580" marT="0" marB="0"/>
                </a:tc>
                <a:tc hMerge="1">
                  <a:txBody>
                    <a:bodyPr/>
                    <a:lstStyle/>
                    <a:p>
                      <a:endParaRPr lang="es-EC"/>
                    </a:p>
                  </a:txBody>
                  <a:tcPr/>
                </a:tc>
                <a:tc>
                  <a:txBody>
                    <a:bodyPr/>
                    <a:lstStyle/>
                    <a:p>
                      <a:pPr algn="ctr">
                        <a:spcAft>
                          <a:spcPts val="0"/>
                        </a:spcAft>
                      </a:pPr>
                      <a:r>
                        <a:rPr lang="es-ES" sz="800" dirty="0">
                          <a:effectLst/>
                        </a:rPr>
                        <a:t>Decisión</a:t>
                      </a:r>
                      <a:endParaRPr lang="es-EC" sz="700" dirty="0">
                        <a:effectLst/>
                        <a:latin typeface="Calibri"/>
                        <a:ea typeface="Calibri"/>
                        <a:cs typeface="Times New Roman"/>
                      </a:endParaRPr>
                    </a:p>
                  </a:txBody>
                  <a:tcPr marL="68580" marR="68580" marT="0" marB="0"/>
                </a:tc>
              </a:tr>
              <a:tr h="0">
                <a:tc>
                  <a:txBody>
                    <a:bodyPr/>
                    <a:lstStyle/>
                    <a:p>
                      <a:pPr algn="ctr">
                        <a:spcAft>
                          <a:spcPts val="0"/>
                        </a:spcAft>
                      </a:pPr>
                      <a:r>
                        <a:rPr lang="es-ES" sz="1000">
                          <a:effectLst/>
                        </a:rPr>
                        <a:t>C</a:t>
                      </a:r>
                      <a:r>
                        <a:rPr lang="es-ES" sz="1000" baseline="-25000">
                          <a:effectLst/>
                        </a:rPr>
                        <a:t>0</a:t>
                      </a:r>
                      <a:endParaRPr lang="es-EC" sz="900">
                        <a:effectLst/>
                        <a:latin typeface="Calibri"/>
                        <a:ea typeface="Calibri"/>
                        <a:cs typeface="Times New Roman"/>
                      </a:endParaRPr>
                    </a:p>
                  </a:txBody>
                  <a:tcPr marL="68580" marR="68580" marT="0" marB="0"/>
                </a:tc>
                <a:tc>
                  <a:txBody>
                    <a:bodyPr/>
                    <a:lstStyle/>
                    <a:p>
                      <a:pPr algn="ctr">
                        <a:spcAft>
                          <a:spcPts val="0"/>
                        </a:spcAft>
                      </a:pPr>
                      <a:r>
                        <a:rPr lang="es-ES" sz="1000">
                          <a:effectLst/>
                        </a:rPr>
                        <a:t>1</a:t>
                      </a:r>
                      <a:endParaRPr lang="es-EC" sz="900">
                        <a:effectLst/>
                        <a:latin typeface="Calibri"/>
                        <a:ea typeface="Calibri"/>
                        <a:cs typeface="Times New Roman"/>
                      </a:endParaRPr>
                    </a:p>
                  </a:txBody>
                  <a:tcPr marL="68580" marR="68580" marT="0" marB="0"/>
                </a:tc>
                <a:tc>
                  <a:txBody>
                    <a:bodyPr/>
                    <a:lstStyle/>
                    <a:p>
                      <a:pPr algn="ctr">
                        <a:spcAft>
                          <a:spcPts val="0"/>
                        </a:spcAft>
                      </a:pPr>
                      <a:r>
                        <a:rPr lang="es-ES" sz="1000">
                          <a:effectLst/>
                        </a:rPr>
                        <a:t>F</a:t>
                      </a:r>
                      <a:r>
                        <a:rPr lang="es-ES" sz="1000" baseline="-25000">
                          <a:effectLst/>
                        </a:rPr>
                        <a:t>1</a:t>
                      </a:r>
                      <a:r>
                        <a:rPr lang="es-ES" sz="1000">
                          <a:effectLst/>
                        </a:rPr>
                        <a:t> = 0</a:t>
                      </a:r>
                      <a:endParaRPr lang="es-EC" sz="900">
                        <a:effectLst/>
                        <a:latin typeface="Calibri"/>
                        <a:ea typeface="Calibri"/>
                        <a:cs typeface="Times New Roman"/>
                      </a:endParaRPr>
                    </a:p>
                  </a:txBody>
                  <a:tcPr marL="68580" marR="68580" marT="0" marB="0"/>
                </a:tc>
                <a:tc>
                  <a:txBody>
                    <a:bodyPr/>
                    <a:lstStyle/>
                    <a:p>
                      <a:pPr algn="ctr">
                        <a:spcAft>
                          <a:spcPts val="0"/>
                        </a:spcAft>
                      </a:pPr>
                      <a:r>
                        <a:rPr lang="es-ES" sz="1000">
                          <a:effectLst/>
                        </a:rPr>
                        <a:t>F</a:t>
                      </a:r>
                      <a:r>
                        <a:rPr lang="es-ES" sz="1000" baseline="-25000">
                          <a:effectLst/>
                        </a:rPr>
                        <a:t>3</a:t>
                      </a:r>
                      <a:r>
                        <a:rPr lang="es-ES" sz="1000">
                          <a:effectLst/>
                        </a:rPr>
                        <a:t> = 1</a:t>
                      </a:r>
                      <a:endParaRPr lang="es-EC" sz="900">
                        <a:effectLst/>
                        <a:latin typeface="Calibri"/>
                        <a:ea typeface="Calibri"/>
                        <a:cs typeface="Times New Roman"/>
                      </a:endParaRPr>
                    </a:p>
                  </a:txBody>
                  <a:tcPr marL="68580" marR="68580" marT="0" marB="0"/>
                </a:tc>
                <a:tc>
                  <a:txBody>
                    <a:bodyPr/>
                    <a:lstStyle/>
                    <a:p>
                      <a:pPr algn="ctr">
                        <a:spcAft>
                          <a:spcPts val="0"/>
                        </a:spcAft>
                      </a:pPr>
                      <a:r>
                        <a:rPr lang="es-ES" sz="1000">
                          <a:effectLst/>
                        </a:rPr>
                        <a:t>1</a:t>
                      </a:r>
                      <a:endParaRPr lang="es-EC" sz="900">
                        <a:effectLst/>
                        <a:latin typeface="Calibri"/>
                        <a:ea typeface="Calibri"/>
                        <a:cs typeface="Times New Roman"/>
                      </a:endParaRPr>
                    </a:p>
                  </a:txBody>
                  <a:tcPr marL="68580" marR="68580" marT="0" marB="0"/>
                </a:tc>
              </a:tr>
              <a:tr h="0">
                <a:tc>
                  <a:txBody>
                    <a:bodyPr/>
                    <a:lstStyle/>
                    <a:p>
                      <a:pPr algn="ctr">
                        <a:spcAft>
                          <a:spcPts val="0"/>
                        </a:spcAft>
                      </a:pPr>
                      <a:r>
                        <a:rPr lang="es-ES" sz="1000">
                          <a:effectLst/>
                        </a:rPr>
                        <a:t>C</a:t>
                      </a:r>
                      <a:r>
                        <a:rPr lang="es-ES" sz="1000" baseline="-25000">
                          <a:effectLst/>
                        </a:rPr>
                        <a:t>1</a:t>
                      </a:r>
                      <a:endParaRPr lang="es-EC" sz="900">
                        <a:effectLst/>
                        <a:latin typeface="Calibri"/>
                        <a:ea typeface="Calibri"/>
                        <a:cs typeface="Times New Roman"/>
                      </a:endParaRPr>
                    </a:p>
                  </a:txBody>
                  <a:tcPr marL="68580" marR="68580" marT="0" marB="0"/>
                </a:tc>
                <a:tc>
                  <a:txBody>
                    <a:bodyPr/>
                    <a:lstStyle/>
                    <a:p>
                      <a:pPr algn="ctr">
                        <a:spcAft>
                          <a:spcPts val="0"/>
                        </a:spcAft>
                      </a:pPr>
                      <a:r>
                        <a:rPr lang="es-ES" sz="1000">
                          <a:effectLst/>
                        </a:rPr>
                        <a:t>1</a:t>
                      </a:r>
                      <a:endParaRPr lang="es-EC" sz="900">
                        <a:effectLst/>
                        <a:latin typeface="Calibri"/>
                        <a:ea typeface="Calibri"/>
                        <a:cs typeface="Times New Roman"/>
                      </a:endParaRPr>
                    </a:p>
                  </a:txBody>
                  <a:tcPr marL="68580" marR="68580" marT="0" marB="0"/>
                </a:tc>
                <a:tc>
                  <a:txBody>
                    <a:bodyPr/>
                    <a:lstStyle/>
                    <a:p>
                      <a:pPr algn="ctr">
                        <a:spcAft>
                          <a:spcPts val="0"/>
                        </a:spcAft>
                      </a:pPr>
                      <a:r>
                        <a:rPr lang="es-ES" sz="1000">
                          <a:effectLst/>
                        </a:rPr>
                        <a:t>F</a:t>
                      </a:r>
                      <a:r>
                        <a:rPr lang="es-ES" sz="1000" baseline="-25000">
                          <a:effectLst/>
                        </a:rPr>
                        <a:t>0</a:t>
                      </a:r>
                      <a:r>
                        <a:rPr lang="es-ES" sz="1000">
                          <a:effectLst/>
                        </a:rPr>
                        <a:t> = 0</a:t>
                      </a:r>
                      <a:endParaRPr lang="es-EC" sz="900">
                        <a:effectLst/>
                        <a:latin typeface="Calibri"/>
                        <a:ea typeface="Calibri"/>
                        <a:cs typeface="Times New Roman"/>
                      </a:endParaRPr>
                    </a:p>
                  </a:txBody>
                  <a:tcPr marL="68580" marR="68580" marT="0" marB="0"/>
                </a:tc>
                <a:tc>
                  <a:txBody>
                    <a:bodyPr/>
                    <a:lstStyle/>
                    <a:p>
                      <a:pPr algn="ctr">
                        <a:spcAft>
                          <a:spcPts val="0"/>
                        </a:spcAft>
                      </a:pPr>
                      <a:r>
                        <a:rPr lang="es-ES" sz="1000">
                          <a:effectLst/>
                        </a:rPr>
                        <a:t>F</a:t>
                      </a:r>
                      <a:r>
                        <a:rPr lang="es-ES" sz="1000" baseline="-25000">
                          <a:effectLst/>
                        </a:rPr>
                        <a:t>1</a:t>
                      </a:r>
                      <a:r>
                        <a:rPr lang="es-ES" sz="1000">
                          <a:effectLst/>
                        </a:rPr>
                        <a:t> = 0</a:t>
                      </a:r>
                      <a:endParaRPr lang="es-EC" sz="900">
                        <a:effectLst/>
                        <a:latin typeface="Calibri"/>
                        <a:ea typeface="Calibri"/>
                        <a:cs typeface="Times New Roman"/>
                      </a:endParaRPr>
                    </a:p>
                  </a:txBody>
                  <a:tcPr marL="68580" marR="68580" marT="0" marB="0"/>
                </a:tc>
                <a:tc>
                  <a:txBody>
                    <a:bodyPr/>
                    <a:lstStyle/>
                    <a:p>
                      <a:pPr algn="ctr">
                        <a:spcAft>
                          <a:spcPts val="0"/>
                        </a:spcAft>
                      </a:pPr>
                      <a:r>
                        <a:rPr lang="es-ES" sz="1000">
                          <a:effectLst/>
                        </a:rPr>
                        <a:t>0</a:t>
                      </a:r>
                      <a:endParaRPr lang="es-EC" sz="900">
                        <a:effectLst/>
                        <a:latin typeface="Calibri"/>
                        <a:ea typeface="Calibri"/>
                        <a:cs typeface="Times New Roman"/>
                      </a:endParaRPr>
                    </a:p>
                  </a:txBody>
                  <a:tcPr marL="68580" marR="68580" marT="0" marB="0"/>
                </a:tc>
              </a:tr>
              <a:tr h="0">
                <a:tc>
                  <a:txBody>
                    <a:bodyPr/>
                    <a:lstStyle/>
                    <a:p>
                      <a:pPr algn="ctr">
                        <a:spcAft>
                          <a:spcPts val="0"/>
                        </a:spcAft>
                      </a:pPr>
                      <a:r>
                        <a:rPr lang="en-US" sz="1000">
                          <a:effectLst/>
                        </a:rPr>
                        <a:t>C</a:t>
                      </a:r>
                      <a:r>
                        <a:rPr lang="en-US" sz="1000" baseline="-25000">
                          <a:effectLst/>
                        </a:rPr>
                        <a:t>2</a:t>
                      </a:r>
                      <a:endParaRPr lang="es-EC" sz="900">
                        <a:effectLst/>
                        <a:latin typeface="Calibri"/>
                        <a:ea typeface="Calibri"/>
                        <a:cs typeface="Times New Roman"/>
                      </a:endParaRPr>
                    </a:p>
                  </a:txBody>
                  <a:tcPr marL="68580" marR="68580" marT="0" marB="0"/>
                </a:tc>
                <a:tc>
                  <a:txBody>
                    <a:bodyPr/>
                    <a:lstStyle/>
                    <a:p>
                      <a:pPr algn="ctr">
                        <a:spcAft>
                          <a:spcPts val="0"/>
                        </a:spcAft>
                      </a:pPr>
                      <a:r>
                        <a:rPr lang="es-ES" sz="1000">
                          <a:effectLst/>
                        </a:rPr>
                        <a:t>0</a:t>
                      </a:r>
                      <a:endParaRPr lang="es-EC" sz="900">
                        <a:effectLst/>
                        <a:latin typeface="Calibri"/>
                        <a:ea typeface="Calibri"/>
                        <a:cs typeface="Times New Roman"/>
                      </a:endParaRPr>
                    </a:p>
                  </a:txBody>
                  <a:tcPr marL="68580" marR="68580" marT="0" marB="0"/>
                </a:tc>
                <a:tc>
                  <a:txBody>
                    <a:bodyPr/>
                    <a:lstStyle/>
                    <a:p>
                      <a:pPr algn="ctr">
                        <a:spcAft>
                          <a:spcPts val="0"/>
                        </a:spcAft>
                      </a:pPr>
                      <a:r>
                        <a:rPr lang="en-US" sz="1000">
                          <a:effectLst/>
                        </a:rPr>
                        <a:t>F</a:t>
                      </a:r>
                      <a:r>
                        <a:rPr lang="en-US" sz="1000" baseline="-25000">
                          <a:effectLst/>
                        </a:rPr>
                        <a:t>1</a:t>
                      </a:r>
                      <a:r>
                        <a:rPr lang="en-US" sz="1000">
                          <a:effectLst/>
                        </a:rPr>
                        <a:t> = 1</a:t>
                      </a:r>
                      <a:endParaRPr lang="es-EC" sz="900">
                        <a:effectLst/>
                        <a:latin typeface="Calibri"/>
                        <a:ea typeface="Calibri"/>
                        <a:cs typeface="Times New Roman"/>
                      </a:endParaRPr>
                    </a:p>
                  </a:txBody>
                  <a:tcPr marL="68580" marR="68580" marT="0" marB="0"/>
                </a:tc>
                <a:tc>
                  <a:txBody>
                    <a:bodyPr/>
                    <a:lstStyle/>
                    <a:p>
                      <a:pPr algn="ctr">
                        <a:spcAft>
                          <a:spcPts val="0"/>
                        </a:spcAft>
                      </a:pPr>
                      <a:r>
                        <a:rPr lang="en-US" sz="1000">
                          <a:effectLst/>
                        </a:rPr>
                        <a:t>F</a:t>
                      </a:r>
                      <a:r>
                        <a:rPr lang="en-US" sz="1000" baseline="-25000">
                          <a:effectLst/>
                        </a:rPr>
                        <a:t>2</a:t>
                      </a:r>
                      <a:r>
                        <a:rPr lang="en-US" sz="1000">
                          <a:effectLst/>
                        </a:rPr>
                        <a:t> = 0</a:t>
                      </a:r>
                      <a:endParaRPr lang="es-EC" sz="900">
                        <a:effectLst/>
                        <a:latin typeface="Calibri"/>
                        <a:ea typeface="Calibri"/>
                        <a:cs typeface="Times New Roman"/>
                      </a:endParaRPr>
                    </a:p>
                  </a:txBody>
                  <a:tcPr marL="68580" marR="68580" marT="0" marB="0"/>
                </a:tc>
                <a:tc>
                  <a:txBody>
                    <a:bodyPr/>
                    <a:lstStyle/>
                    <a:p>
                      <a:pPr algn="ctr">
                        <a:spcAft>
                          <a:spcPts val="0"/>
                        </a:spcAft>
                      </a:pPr>
                      <a:r>
                        <a:rPr lang="es-ES" sz="1000">
                          <a:effectLst/>
                        </a:rPr>
                        <a:t>0</a:t>
                      </a:r>
                      <a:endParaRPr lang="es-EC" sz="900">
                        <a:effectLst/>
                        <a:latin typeface="Calibri"/>
                        <a:ea typeface="Calibri"/>
                        <a:cs typeface="Times New Roman"/>
                      </a:endParaRPr>
                    </a:p>
                  </a:txBody>
                  <a:tcPr marL="68580" marR="68580" marT="0" marB="0"/>
                </a:tc>
              </a:tr>
              <a:tr h="0">
                <a:tc>
                  <a:txBody>
                    <a:bodyPr/>
                    <a:lstStyle/>
                    <a:p>
                      <a:pPr algn="ctr">
                        <a:spcAft>
                          <a:spcPts val="0"/>
                        </a:spcAft>
                      </a:pPr>
                      <a:r>
                        <a:rPr lang="en-US" sz="1000">
                          <a:effectLst/>
                        </a:rPr>
                        <a:t>C</a:t>
                      </a:r>
                      <a:r>
                        <a:rPr lang="en-US" sz="1000" baseline="-25000">
                          <a:effectLst/>
                        </a:rPr>
                        <a:t>3</a:t>
                      </a:r>
                      <a:endParaRPr lang="es-EC" sz="900">
                        <a:effectLst/>
                        <a:latin typeface="Calibri"/>
                        <a:ea typeface="Calibri"/>
                        <a:cs typeface="Times New Roman"/>
                      </a:endParaRPr>
                    </a:p>
                  </a:txBody>
                  <a:tcPr marL="68580" marR="68580" marT="0" marB="0"/>
                </a:tc>
                <a:tc>
                  <a:txBody>
                    <a:bodyPr/>
                    <a:lstStyle/>
                    <a:p>
                      <a:pPr algn="ctr">
                        <a:spcAft>
                          <a:spcPts val="0"/>
                        </a:spcAft>
                      </a:pPr>
                      <a:r>
                        <a:rPr lang="es-ES" sz="1000">
                          <a:effectLst/>
                        </a:rPr>
                        <a:t>1</a:t>
                      </a:r>
                      <a:endParaRPr lang="es-EC" sz="900">
                        <a:effectLst/>
                        <a:latin typeface="Calibri"/>
                        <a:ea typeface="Calibri"/>
                        <a:cs typeface="Times New Roman"/>
                      </a:endParaRPr>
                    </a:p>
                  </a:txBody>
                  <a:tcPr marL="68580" marR="68580" marT="0" marB="0"/>
                </a:tc>
                <a:tc>
                  <a:txBody>
                    <a:bodyPr/>
                    <a:lstStyle/>
                    <a:p>
                      <a:pPr algn="ctr">
                        <a:spcAft>
                          <a:spcPts val="0"/>
                        </a:spcAft>
                      </a:pPr>
                      <a:r>
                        <a:rPr lang="en-US" sz="1000">
                          <a:effectLst/>
                        </a:rPr>
                        <a:t>F</a:t>
                      </a:r>
                      <a:r>
                        <a:rPr lang="en-US" sz="1000" baseline="-25000">
                          <a:effectLst/>
                        </a:rPr>
                        <a:t>0</a:t>
                      </a:r>
                      <a:r>
                        <a:rPr lang="en-US" sz="1000">
                          <a:effectLst/>
                        </a:rPr>
                        <a:t> = 0</a:t>
                      </a:r>
                      <a:endParaRPr lang="es-EC" sz="900">
                        <a:effectLst/>
                        <a:latin typeface="Calibri"/>
                        <a:ea typeface="Calibri"/>
                        <a:cs typeface="Times New Roman"/>
                      </a:endParaRPr>
                    </a:p>
                  </a:txBody>
                  <a:tcPr marL="68580" marR="68580" marT="0" marB="0"/>
                </a:tc>
                <a:tc>
                  <a:txBody>
                    <a:bodyPr/>
                    <a:lstStyle/>
                    <a:p>
                      <a:pPr algn="ctr">
                        <a:spcAft>
                          <a:spcPts val="0"/>
                        </a:spcAft>
                      </a:pPr>
                      <a:r>
                        <a:rPr lang="en-US" sz="1000">
                          <a:effectLst/>
                        </a:rPr>
                        <a:t>F</a:t>
                      </a:r>
                      <a:r>
                        <a:rPr lang="en-US" sz="1000" baseline="-25000">
                          <a:effectLst/>
                        </a:rPr>
                        <a:t>3</a:t>
                      </a:r>
                      <a:r>
                        <a:rPr lang="en-US" sz="1000">
                          <a:effectLst/>
                        </a:rPr>
                        <a:t> = 1</a:t>
                      </a:r>
                      <a:endParaRPr lang="es-EC" sz="900">
                        <a:effectLst/>
                        <a:latin typeface="Calibri"/>
                        <a:ea typeface="Calibri"/>
                        <a:cs typeface="Times New Roman"/>
                      </a:endParaRPr>
                    </a:p>
                  </a:txBody>
                  <a:tcPr marL="68580" marR="68580" marT="0" marB="0"/>
                </a:tc>
                <a:tc>
                  <a:txBody>
                    <a:bodyPr/>
                    <a:lstStyle/>
                    <a:p>
                      <a:pPr algn="ctr">
                        <a:spcAft>
                          <a:spcPts val="0"/>
                        </a:spcAft>
                      </a:pPr>
                      <a:r>
                        <a:rPr lang="es-ES" sz="1000">
                          <a:effectLst/>
                        </a:rPr>
                        <a:t>1</a:t>
                      </a:r>
                      <a:endParaRPr lang="es-EC" sz="900">
                        <a:effectLst/>
                        <a:latin typeface="Calibri"/>
                        <a:ea typeface="Calibri"/>
                        <a:cs typeface="Times New Roman"/>
                      </a:endParaRPr>
                    </a:p>
                  </a:txBody>
                  <a:tcPr marL="68580" marR="68580" marT="0" marB="0"/>
                </a:tc>
              </a:tr>
              <a:tr h="0">
                <a:tc>
                  <a:txBody>
                    <a:bodyPr/>
                    <a:lstStyle/>
                    <a:p>
                      <a:pPr algn="ctr">
                        <a:spcAft>
                          <a:spcPts val="0"/>
                        </a:spcAft>
                      </a:pPr>
                      <a:r>
                        <a:rPr lang="en-US" sz="1000">
                          <a:effectLst/>
                        </a:rPr>
                        <a:t>C</a:t>
                      </a:r>
                      <a:r>
                        <a:rPr lang="en-US" sz="1000" baseline="-25000">
                          <a:effectLst/>
                        </a:rPr>
                        <a:t>4</a:t>
                      </a:r>
                      <a:endParaRPr lang="es-EC" sz="900">
                        <a:effectLst/>
                        <a:latin typeface="Calibri"/>
                        <a:ea typeface="Calibri"/>
                        <a:cs typeface="Times New Roman"/>
                      </a:endParaRPr>
                    </a:p>
                  </a:txBody>
                  <a:tcPr marL="68580" marR="68580" marT="0" marB="0"/>
                </a:tc>
                <a:tc>
                  <a:txBody>
                    <a:bodyPr/>
                    <a:lstStyle/>
                    <a:p>
                      <a:pPr algn="ctr">
                        <a:spcAft>
                          <a:spcPts val="0"/>
                        </a:spcAft>
                      </a:pPr>
                      <a:r>
                        <a:rPr lang="es-ES" sz="1000">
                          <a:effectLst/>
                        </a:rPr>
                        <a:t>0</a:t>
                      </a:r>
                      <a:endParaRPr lang="es-EC" sz="900">
                        <a:effectLst/>
                        <a:latin typeface="Calibri"/>
                        <a:ea typeface="Calibri"/>
                        <a:cs typeface="Times New Roman"/>
                      </a:endParaRPr>
                    </a:p>
                  </a:txBody>
                  <a:tcPr marL="68580" marR="68580" marT="0" marB="0"/>
                </a:tc>
                <a:tc>
                  <a:txBody>
                    <a:bodyPr/>
                    <a:lstStyle/>
                    <a:p>
                      <a:pPr algn="ctr">
                        <a:spcAft>
                          <a:spcPts val="0"/>
                        </a:spcAft>
                      </a:pPr>
                      <a:r>
                        <a:rPr lang="en-US" sz="1000">
                          <a:effectLst/>
                        </a:rPr>
                        <a:t>F</a:t>
                      </a:r>
                      <a:r>
                        <a:rPr lang="en-US" sz="1000" baseline="-25000">
                          <a:effectLst/>
                        </a:rPr>
                        <a:t>0</a:t>
                      </a:r>
                      <a:r>
                        <a:rPr lang="en-US" sz="1000">
                          <a:effectLst/>
                        </a:rPr>
                        <a:t> = 1</a:t>
                      </a:r>
                      <a:endParaRPr lang="es-EC" sz="900">
                        <a:effectLst/>
                        <a:latin typeface="Calibri"/>
                        <a:ea typeface="Calibri"/>
                        <a:cs typeface="Times New Roman"/>
                      </a:endParaRPr>
                    </a:p>
                  </a:txBody>
                  <a:tcPr marL="68580" marR="68580" marT="0" marB="0"/>
                </a:tc>
                <a:tc>
                  <a:txBody>
                    <a:bodyPr/>
                    <a:lstStyle/>
                    <a:p>
                      <a:pPr algn="ctr">
                        <a:spcAft>
                          <a:spcPts val="0"/>
                        </a:spcAft>
                      </a:pPr>
                      <a:r>
                        <a:rPr lang="en-US" sz="1000">
                          <a:effectLst/>
                        </a:rPr>
                        <a:t>F</a:t>
                      </a:r>
                      <a:r>
                        <a:rPr lang="en-US" sz="1000" baseline="-25000">
                          <a:effectLst/>
                        </a:rPr>
                        <a:t>3</a:t>
                      </a:r>
                      <a:r>
                        <a:rPr lang="en-US" sz="1000">
                          <a:effectLst/>
                        </a:rPr>
                        <a:t> = 0</a:t>
                      </a:r>
                      <a:endParaRPr lang="es-EC" sz="900">
                        <a:effectLst/>
                        <a:latin typeface="Calibri"/>
                        <a:ea typeface="Calibri"/>
                        <a:cs typeface="Times New Roman"/>
                      </a:endParaRPr>
                    </a:p>
                  </a:txBody>
                  <a:tcPr marL="68580" marR="68580" marT="0" marB="0"/>
                </a:tc>
                <a:tc>
                  <a:txBody>
                    <a:bodyPr/>
                    <a:lstStyle/>
                    <a:p>
                      <a:pPr algn="ctr">
                        <a:spcAft>
                          <a:spcPts val="0"/>
                        </a:spcAft>
                      </a:pPr>
                      <a:r>
                        <a:rPr lang="es-ES" sz="1000">
                          <a:effectLst/>
                        </a:rPr>
                        <a:t>0</a:t>
                      </a:r>
                      <a:endParaRPr lang="es-EC" sz="900">
                        <a:effectLst/>
                        <a:latin typeface="Calibri"/>
                        <a:ea typeface="Calibri"/>
                        <a:cs typeface="Times New Roman"/>
                      </a:endParaRPr>
                    </a:p>
                  </a:txBody>
                  <a:tcPr marL="68580" marR="68580" marT="0" marB="0"/>
                </a:tc>
              </a:tr>
              <a:tr h="0">
                <a:tc>
                  <a:txBody>
                    <a:bodyPr/>
                    <a:lstStyle/>
                    <a:p>
                      <a:pPr algn="ctr">
                        <a:spcAft>
                          <a:spcPts val="0"/>
                        </a:spcAft>
                      </a:pPr>
                      <a:r>
                        <a:rPr lang="en-US" sz="1000">
                          <a:effectLst/>
                        </a:rPr>
                        <a:t>C</a:t>
                      </a:r>
                      <a:r>
                        <a:rPr lang="en-US" sz="1000" baseline="-25000">
                          <a:effectLst/>
                        </a:rPr>
                        <a:t>5</a:t>
                      </a:r>
                      <a:endParaRPr lang="es-EC" sz="900">
                        <a:effectLst/>
                        <a:latin typeface="Calibri"/>
                        <a:ea typeface="Calibri"/>
                        <a:cs typeface="Times New Roman"/>
                      </a:endParaRPr>
                    </a:p>
                  </a:txBody>
                  <a:tcPr marL="68580" marR="68580" marT="0" marB="0"/>
                </a:tc>
                <a:tc>
                  <a:txBody>
                    <a:bodyPr/>
                    <a:lstStyle/>
                    <a:p>
                      <a:pPr algn="ctr">
                        <a:spcAft>
                          <a:spcPts val="0"/>
                        </a:spcAft>
                      </a:pPr>
                      <a:r>
                        <a:rPr lang="es-ES" sz="1000">
                          <a:effectLst/>
                        </a:rPr>
                        <a:t>1</a:t>
                      </a:r>
                      <a:endParaRPr lang="es-EC" sz="900">
                        <a:effectLst/>
                        <a:latin typeface="Calibri"/>
                        <a:ea typeface="Calibri"/>
                        <a:cs typeface="Times New Roman"/>
                      </a:endParaRPr>
                    </a:p>
                  </a:txBody>
                  <a:tcPr marL="68580" marR="68580" marT="0" marB="0"/>
                </a:tc>
                <a:tc>
                  <a:txBody>
                    <a:bodyPr/>
                    <a:lstStyle/>
                    <a:p>
                      <a:pPr algn="ctr">
                        <a:spcAft>
                          <a:spcPts val="0"/>
                        </a:spcAft>
                      </a:pPr>
                      <a:r>
                        <a:rPr lang="en-US" sz="1000">
                          <a:effectLst/>
                        </a:rPr>
                        <a:t>F</a:t>
                      </a:r>
                      <a:r>
                        <a:rPr lang="en-US" sz="1000" baseline="-25000">
                          <a:effectLst/>
                        </a:rPr>
                        <a:t>1</a:t>
                      </a:r>
                      <a:r>
                        <a:rPr lang="en-US" sz="1000">
                          <a:effectLst/>
                        </a:rPr>
                        <a:t> = 0</a:t>
                      </a:r>
                      <a:endParaRPr lang="es-EC" sz="900">
                        <a:effectLst/>
                        <a:latin typeface="Calibri"/>
                        <a:ea typeface="Calibri"/>
                        <a:cs typeface="Times New Roman"/>
                      </a:endParaRPr>
                    </a:p>
                  </a:txBody>
                  <a:tcPr marL="68580" marR="68580" marT="0" marB="0"/>
                </a:tc>
                <a:tc>
                  <a:txBody>
                    <a:bodyPr/>
                    <a:lstStyle/>
                    <a:p>
                      <a:pPr algn="ctr">
                        <a:spcAft>
                          <a:spcPts val="0"/>
                        </a:spcAft>
                      </a:pPr>
                      <a:r>
                        <a:rPr lang="en-US" sz="1000">
                          <a:effectLst/>
                        </a:rPr>
                        <a:t>F</a:t>
                      </a:r>
                      <a:r>
                        <a:rPr lang="en-US" sz="1000" baseline="-25000">
                          <a:effectLst/>
                        </a:rPr>
                        <a:t>2</a:t>
                      </a:r>
                      <a:r>
                        <a:rPr lang="en-US" sz="1000">
                          <a:effectLst/>
                        </a:rPr>
                        <a:t> = 1</a:t>
                      </a:r>
                      <a:endParaRPr lang="es-EC" sz="900">
                        <a:effectLst/>
                        <a:latin typeface="Calibri"/>
                        <a:ea typeface="Calibri"/>
                        <a:cs typeface="Times New Roman"/>
                      </a:endParaRPr>
                    </a:p>
                  </a:txBody>
                  <a:tcPr marL="68580" marR="68580" marT="0" marB="0"/>
                </a:tc>
                <a:tc>
                  <a:txBody>
                    <a:bodyPr/>
                    <a:lstStyle/>
                    <a:p>
                      <a:pPr algn="ctr">
                        <a:spcAft>
                          <a:spcPts val="0"/>
                        </a:spcAft>
                      </a:pPr>
                      <a:r>
                        <a:rPr lang="es-ES" sz="1000">
                          <a:effectLst/>
                        </a:rPr>
                        <a:t>1</a:t>
                      </a:r>
                      <a:endParaRPr lang="es-EC" sz="900">
                        <a:effectLst/>
                        <a:latin typeface="Calibri"/>
                        <a:ea typeface="Calibri"/>
                        <a:cs typeface="Times New Roman"/>
                      </a:endParaRPr>
                    </a:p>
                  </a:txBody>
                  <a:tcPr marL="68580" marR="68580" marT="0" marB="0"/>
                </a:tc>
              </a:tr>
              <a:tr h="0">
                <a:tc>
                  <a:txBody>
                    <a:bodyPr/>
                    <a:lstStyle/>
                    <a:p>
                      <a:pPr algn="ctr">
                        <a:spcAft>
                          <a:spcPts val="0"/>
                        </a:spcAft>
                      </a:pPr>
                      <a:r>
                        <a:rPr lang="en-US" sz="1000">
                          <a:effectLst/>
                        </a:rPr>
                        <a:t>C</a:t>
                      </a:r>
                      <a:r>
                        <a:rPr lang="en-US" sz="1000" baseline="-25000">
                          <a:effectLst/>
                        </a:rPr>
                        <a:t>6</a:t>
                      </a:r>
                      <a:endParaRPr lang="es-EC" sz="900">
                        <a:effectLst/>
                        <a:latin typeface="Calibri"/>
                        <a:ea typeface="Calibri"/>
                        <a:cs typeface="Times New Roman"/>
                      </a:endParaRPr>
                    </a:p>
                  </a:txBody>
                  <a:tcPr marL="68580" marR="68580" marT="0" marB="0"/>
                </a:tc>
                <a:tc>
                  <a:txBody>
                    <a:bodyPr/>
                    <a:lstStyle/>
                    <a:p>
                      <a:pPr algn="ctr">
                        <a:spcAft>
                          <a:spcPts val="0"/>
                        </a:spcAft>
                      </a:pPr>
                      <a:r>
                        <a:rPr lang="es-ES" sz="1000">
                          <a:effectLst/>
                        </a:rPr>
                        <a:t>0</a:t>
                      </a:r>
                      <a:endParaRPr lang="es-EC" sz="900">
                        <a:effectLst/>
                        <a:latin typeface="Calibri"/>
                        <a:ea typeface="Calibri"/>
                        <a:cs typeface="Times New Roman"/>
                      </a:endParaRPr>
                    </a:p>
                  </a:txBody>
                  <a:tcPr marL="68580" marR="68580" marT="0" marB="0"/>
                </a:tc>
                <a:tc>
                  <a:txBody>
                    <a:bodyPr/>
                    <a:lstStyle/>
                    <a:p>
                      <a:pPr algn="ctr">
                        <a:spcAft>
                          <a:spcPts val="0"/>
                        </a:spcAft>
                      </a:pPr>
                      <a:r>
                        <a:rPr lang="en-US" sz="1000">
                          <a:effectLst/>
                        </a:rPr>
                        <a:t>F</a:t>
                      </a:r>
                      <a:r>
                        <a:rPr lang="en-US" sz="1000" baseline="-25000">
                          <a:effectLst/>
                        </a:rPr>
                        <a:t>2</a:t>
                      </a:r>
                      <a:r>
                        <a:rPr lang="en-US" sz="1000">
                          <a:effectLst/>
                        </a:rPr>
                        <a:t> = 0</a:t>
                      </a:r>
                      <a:endParaRPr lang="es-EC" sz="900">
                        <a:effectLst/>
                        <a:latin typeface="Calibri"/>
                        <a:ea typeface="Calibri"/>
                        <a:cs typeface="Times New Roman"/>
                      </a:endParaRPr>
                    </a:p>
                  </a:txBody>
                  <a:tcPr marL="68580" marR="68580" marT="0" marB="0"/>
                </a:tc>
                <a:tc>
                  <a:txBody>
                    <a:bodyPr/>
                    <a:lstStyle/>
                    <a:p>
                      <a:pPr algn="ctr">
                        <a:spcAft>
                          <a:spcPts val="0"/>
                        </a:spcAft>
                      </a:pPr>
                      <a:r>
                        <a:rPr lang="en-US" sz="1000">
                          <a:effectLst/>
                        </a:rPr>
                        <a:t>F</a:t>
                      </a:r>
                      <a:r>
                        <a:rPr lang="en-US" sz="1000" baseline="-25000">
                          <a:effectLst/>
                        </a:rPr>
                        <a:t>3</a:t>
                      </a:r>
                      <a:r>
                        <a:rPr lang="en-US" sz="1000">
                          <a:effectLst/>
                        </a:rPr>
                        <a:t> = 0</a:t>
                      </a:r>
                      <a:endParaRPr lang="es-EC" sz="900">
                        <a:effectLst/>
                        <a:latin typeface="Calibri"/>
                        <a:ea typeface="Calibri"/>
                        <a:cs typeface="Times New Roman"/>
                      </a:endParaRPr>
                    </a:p>
                  </a:txBody>
                  <a:tcPr marL="68580" marR="68580" marT="0" marB="0"/>
                </a:tc>
                <a:tc>
                  <a:txBody>
                    <a:bodyPr/>
                    <a:lstStyle/>
                    <a:p>
                      <a:pPr algn="ctr">
                        <a:spcAft>
                          <a:spcPts val="0"/>
                        </a:spcAft>
                      </a:pPr>
                      <a:r>
                        <a:rPr lang="es-ES" sz="1000">
                          <a:effectLst/>
                        </a:rPr>
                        <a:t>0</a:t>
                      </a:r>
                      <a:endParaRPr lang="es-EC" sz="900">
                        <a:effectLst/>
                        <a:latin typeface="Calibri"/>
                        <a:ea typeface="Calibri"/>
                        <a:cs typeface="Times New Roman"/>
                      </a:endParaRPr>
                    </a:p>
                  </a:txBody>
                  <a:tcPr marL="68580" marR="68580" marT="0" marB="0"/>
                </a:tc>
              </a:tr>
              <a:tr h="0">
                <a:tc>
                  <a:txBody>
                    <a:bodyPr/>
                    <a:lstStyle/>
                    <a:p>
                      <a:pPr algn="ctr">
                        <a:spcAft>
                          <a:spcPts val="0"/>
                        </a:spcAft>
                      </a:pPr>
                      <a:r>
                        <a:rPr lang="en-US" sz="1000" dirty="0">
                          <a:effectLst/>
                        </a:rPr>
                        <a:t>C</a:t>
                      </a:r>
                      <a:r>
                        <a:rPr lang="en-US" sz="1000" baseline="-25000" dirty="0">
                          <a:effectLst/>
                        </a:rPr>
                        <a:t>7</a:t>
                      </a:r>
                      <a:endParaRPr lang="es-EC" sz="900" dirty="0">
                        <a:effectLst/>
                        <a:latin typeface="Calibri"/>
                        <a:ea typeface="Calibri"/>
                        <a:cs typeface="Times New Roman"/>
                      </a:endParaRPr>
                    </a:p>
                  </a:txBody>
                  <a:tcPr marL="68580" marR="68580" marT="0" marB="0"/>
                </a:tc>
                <a:tc>
                  <a:txBody>
                    <a:bodyPr/>
                    <a:lstStyle/>
                    <a:p>
                      <a:pPr algn="ctr">
                        <a:spcAft>
                          <a:spcPts val="0"/>
                        </a:spcAft>
                      </a:pPr>
                      <a:r>
                        <a:rPr lang="en-US" sz="1000">
                          <a:effectLst/>
                        </a:rPr>
                        <a:t>1</a:t>
                      </a:r>
                      <a:endParaRPr lang="es-EC" sz="900">
                        <a:effectLst/>
                        <a:latin typeface="Calibri"/>
                        <a:ea typeface="Calibri"/>
                        <a:cs typeface="Times New Roman"/>
                      </a:endParaRPr>
                    </a:p>
                  </a:txBody>
                  <a:tcPr marL="68580" marR="68580" marT="0" marB="0"/>
                </a:tc>
                <a:tc>
                  <a:txBody>
                    <a:bodyPr/>
                    <a:lstStyle/>
                    <a:p>
                      <a:pPr algn="ctr">
                        <a:spcAft>
                          <a:spcPts val="0"/>
                        </a:spcAft>
                      </a:pPr>
                      <a:r>
                        <a:rPr lang="en-US" sz="1000">
                          <a:effectLst/>
                        </a:rPr>
                        <a:t>F</a:t>
                      </a:r>
                      <a:r>
                        <a:rPr lang="en-US" sz="1000" baseline="-25000">
                          <a:effectLst/>
                        </a:rPr>
                        <a:t>0</a:t>
                      </a:r>
                      <a:r>
                        <a:rPr lang="en-US" sz="1000">
                          <a:effectLst/>
                        </a:rPr>
                        <a:t> = 0</a:t>
                      </a:r>
                      <a:endParaRPr lang="es-EC" sz="900">
                        <a:effectLst/>
                        <a:latin typeface="Calibri"/>
                        <a:ea typeface="Calibri"/>
                        <a:cs typeface="Times New Roman"/>
                      </a:endParaRPr>
                    </a:p>
                  </a:txBody>
                  <a:tcPr marL="68580" marR="68580" marT="0" marB="0"/>
                </a:tc>
                <a:tc>
                  <a:txBody>
                    <a:bodyPr/>
                    <a:lstStyle/>
                    <a:p>
                      <a:pPr algn="ctr">
                        <a:spcAft>
                          <a:spcPts val="0"/>
                        </a:spcAft>
                      </a:pPr>
                      <a:r>
                        <a:rPr lang="en-US" sz="1000">
                          <a:effectLst/>
                        </a:rPr>
                        <a:t>F</a:t>
                      </a:r>
                      <a:r>
                        <a:rPr lang="en-US" sz="1000" baseline="-25000">
                          <a:effectLst/>
                        </a:rPr>
                        <a:t>2</a:t>
                      </a:r>
                      <a:r>
                        <a:rPr lang="en-US" sz="1000">
                          <a:effectLst/>
                        </a:rPr>
                        <a:t> = 1</a:t>
                      </a:r>
                      <a:endParaRPr lang="es-EC" sz="900">
                        <a:effectLst/>
                        <a:latin typeface="Calibri"/>
                        <a:ea typeface="Calibri"/>
                        <a:cs typeface="Times New Roman"/>
                      </a:endParaRPr>
                    </a:p>
                  </a:txBody>
                  <a:tcPr marL="68580" marR="68580" marT="0" marB="0"/>
                </a:tc>
                <a:tc>
                  <a:txBody>
                    <a:bodyPr/>
                    <a:lstStyle/>
                    <a:p>
                      <a:pPr algn="ctr">
                        <a:spcAft>
                          <a:spcPts val="0"/>
                        </a:spcAft>
                      </a:pPr>
                      <a:r>
                        <a:rPr lang="en-US" sz="1000" dirty="0">
                          <a:effectLst/>
                        </a:rPr>
                        <a:t>1</a:t>
                      </a:r>
                      <a:endParaRPr lang="es-EC" sz="900" dirty="0">
                        <a:effectLst/>
                        <a:latin typeface="Calibri"/>
                        <a:ea typeface="Calibri"/>
                        <a:cs typeface="Times New Roman"/>
                      </a:endParaRPr>
                    </a:p>
                  </a:txBody>
                  <a:tcPr marL="68580" marR="68580" marT="0" marB="0"/>
                </a:tc>
              </a:tr>
            </a:tbl>
          </a:graphicData>
        </a:graphic>
      </p:graphicFrame>
      <p:sp>
        <p:nvSpPr>
          <p:cNvPr id="4" name="3 Marcador de pie de página"/>
          <p:cNvSpPr>
            <a:spLocks noGrp="1"/>
          </p:cNvSpPr>
          <p:nvPr>
            <p:ph type="ftr" sz="quarter" idx="11"/>
          </p:nvPr>
        </p:nvSpPr>
        <p:spPr/>
        <p:txBody>
          <a:bodyPr/>
          <a:lstStyle/>
          <a:p>
            <a:r>
              <a:rPr lang="es-EC" dirty="0" smtClean="0"/>
              <a:t>Belén Tipantuña</a:t>
            </a:r>
            <a:endParaRPr lang="es-EC" dirty="0"/>
          </a:p>
        </p:txBody>
      </p:sp>
      <p:sp>
        <p:nvSpPr>
          <p:cNvPr id="5" name="4 Marcador de número de diapositiva"/>
          <p:cNvSpPr>
            <a:spLocks noGrp="1"/>
          </p:cNvSpPr>
          <p:nvPr>
            <p:ph type="sldNum" sz="quarter" idx="12"/>
          </p:nvPr>
        </p:nvSpPr>
        <p:spPr/>
        <p:txBody>
          <a:bodyPr/>
          <a:lstStyle/>
          <a:p>
            <a:fld id="{809570B0-6797-4BEA-A940-AEE6D14574A0}" type="slidenum">
              <a:rPr lang="es-EC" smtClean="0"/>
              <a:pPr/>
              <a:t>11</a:t>
            </a:fld>
            <a:endParaRPr lang="es-EC"/>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5603" y="2138695"/>
            <a:ext cx="36766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9707" y="3212805"/>
            <a:ext cx="53816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9 Conector recto de flecha"/>
          <p:cNvCxnSpPr/>
          <p:nvPr/>
        </p:nvCxnSpPr>
        <p:spPr>
          <a:xfrm flipV="1">
            <a:off x="4545481" y="2585927"/>
            <a:ext cx="1600200" cy="838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flipV="1">
            <a:off x="4545481" y="2585927"/>
            <a:ext cx="3124200" cy="838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flipV="1">
            <a:off x="5002681" y="2585927"/>
            <a:ext cx="342900" cy="8382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flipV="1">
            <a:off x="5002681" y="2585927"/>
            <a:ext cx="1104900" cy="8382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flipV="1">
            <a:off x="5555131" y="2585927"/>
            <a:ext cx="552450" cy="7620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flipV="1">
            <a:off x="5555131" y="2585927"/>
            <a:ext cx="1352550" cy="7620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flipH="1" flipV="1">
            <a:off x="5231281" y="2585927"/>
            <a:ext cx="876300" cy="762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flipV="1">
            <a:off x="6107581" y="2585927"/>
            <a:ext cx="1562100" cy="762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flipH="1" flipV="1">
            <a:off x="5231281" y="2585927"/>
            <a:ext cx="1447800" cy="7620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flipV="1">
            <a:off x="6679081" y="2585927"/>
            <a:ext cx="990600" cy="7620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flipH="1" flipV="1">
            <a:off x="6107581" y="2585927"/>
            <a:ext cx="1181100" cy="762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flipH="1" flipV="1">
            <a:off x="6831481" y="2585927"/>
            <a:ext cx="457200" cy="762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flipH="1" flipV="1">
            <a:off x="6831481" y="2585927"/>
            <a:ext cx="990600" cy="7620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flipH="1" flipV="1">
            <a:off x="7669681" y="2585927"/>
            <a:ext cx="152400" cy="7620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flipH="1" flipV="1">
            <a:off x="5231281" y="2585927"/>
            <a:ext cx="3124200" cy="762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flipH="1" flipV="1">
            <a:off x="6831481" y="2585927"/>
            <a:ext cx="1524000" cy="762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9707" y="3937924"/>
            <a:ext cx="413385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6" name="25 Tabla"/>
          <p:cNvGraphicFramePr>
            <a:graphicFrameLocks noGrp="1"/>
          </p:cNvGraphicFramePr>
          <p:nvPr>
            <p:extLst>
              <p:ext uri="{D42A27DB-BD31-4B8C-83A1-F6EECF244321}">
                <p14:modId xmlns:p14="http://schemas.microsoft.com/office/powerpoint/2010/main" val="1201556355"/>
              </p:ext>
            </p:extLst>
          </p:nvPr>
        </p:nvGraphicFramePr>
        <p:xfrm>
          <a:off x="609600" y="4876800"/>
          <a:ext cx="3515360" cy="1097280"/>
        </p:xfrm>
        <a:graphic>
          <a:graphicData uri="http://schemas.openxmlformats.org/drawingml/2006/table">
            <a:tbl>
              <a:tblPr firstRow="1" firstCol="1" bandRow="1">
                <a:tableStyleId>{00A15C55-8517-42AA-B614-E9B94910E393}</a:tableStyleId>
              </a:tblPr>
              <a:tblGrid>
                <a:gridCol w="1097280"/>
                <a:gridCol w="604520"/>
                <a:gridCol w="604520"/>
                <a:gridCol w="604520"/>
                <a:gridCol w="604520"/>
              </a:tblGrid>
              <a:tr h="0">
                <a:tc>
                  <a:txBody>
                    <a:bodyPr/>
                    <a:lstStyle/>
                    <a:p>
                      <a:pPr algn="ctr">
                        <a:spcAft>
                          <a:spcPts val="0"/>
                        </a:spcAft>
                      </a:pPr>
                      <a:r>
                        <a:rPr lang="es-ES" sz="1200" dirty="0">
                          <a:effectLst/>
                        </a:rPr>
                        <a:t>Nodos de chequeo</a:t>
                      </a:r>
                      <a:endParaRPr lang="es-EC" sz="1100" dirty="0">
                        <a:effectLst/>
                        <a:latin typeface="Calibri"/>
                        <a:ea typeface="Calibri"/>
                        <a:cs typeface="Times New Roman"/>
                      </a:endParaRPr>
                    </a:p>
                  </a:txBody>
                  <a:tcPr marL="68580" marR="68580" marT="0" marB="0"/>
                </a:tc>
                <a:tc gridSpan="4">
                  <a:txBody>
                    <a:bodyPr/>
                    <a:lstStyle/>
                    <a:p>
                      <a:pPr algn="ctr">
                        <a:spcAft>
                          <a:spcPts val="0"/>
                        </a:spcAft>
                      </a:pPr>
                      <a:r>
                        <a:rPr lang="es-ES" sz="1200" dirty="0">
                          <a:effectLst/>
                        </a:rPr>
                        <a:t>Bits Recibidos</a:t>
                      </a:r>
                      <a:endParaRPr lang="es-EC" sz="1100" dirty="0">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lgn="ctr">
                        <a:spcAft>
                          <a:spcPts val="0"/>
                        </a:spcAft>
                      </a:pPr>
                      <a:r>
                        <a:rPr lang="es-ES" sz="1200" dirty="0">
                          <a:effectLst/>
                        </a:rPr>
                        <a:t>F</a:t>
                      </a:r>
                      <a:r>
                        <a:rPr lang="es-ES" sz="1200" baseline="-25000" dirty="0">
                          <a:effectLst/>
                        </a:rPr>
                        <a:t>0</a:t>
                      </a:r>
                      <a:endParaRPr lang="es-EC" sz="1100" dirty="0">
                        <a:effectLst/>
                        <a:latin typeface="Calibri"/>
                        <a:ea typeface="Calibri"/>
                        <a:cs typeface="Times New Roman"/>
                      </a:endParaRPr>
                    </a:p>
                  </a:txBody>
                  <a:tcPr marL="68580" marR="68580" marT="0" marB="0"/>
                </a:tc>
                <a:tc>
                  <a:txBody>
                    <a:bodyPr/>
                    <a:lstStyle/>
                    <a:p>
                      <a:pPr algn="just">
                        <a:spcAft>
                          <a:spcPts val="0"/>
                        </a:spcAft>
                      </a:pPr>
                      <a:r>
                        <a:rPr lang="es-ES" sz="1100" dirty="0">
                          <a:effectLst/>
                        </a:rPr>
                        <a:t>C</a:t>
                      </a:r>
                      <a:r>
                        <a:rPr lang="es-ES" sz="1100" baseline="-25000" dirty="0">
                          <a:effectLst/>
                        </a:rPr>
                        <a:t>1 </a:t>
                      </a:r>
                      <a:r>
                        <a:rPr lang="es-ES" sz="1100" dirty="0">
                          <a:effectLst/>
                        </a:rPr>
                        <a:t>= </a:t>
                      </a:r>
                      <a:r>
                        <a:rPr lang="es-ES" sz="1100" dirty="0" smtClean="0">
                          <a:effectLst/>
                        </a:rPr>
                        <a:t>0</a:t>
                      </a:r>
                      <a:endParaRPr lang="es-EC" sz="1050" dirty="0">
                        <a:effectLst/>
                        <a:latin typeface="Calibri"/>
                        <a:ea typeface="Calibri"/>
                        <a:cs typeface="Times New Roman"/>
                      </a:endParaRPr>
                    </a:p>
                  </a:txBody>
                  <a:tcPr marL="68580" marR="68580" marT="0" marB="0"/>
                </a:tc>
                <a:tc>
                  <a:txBody>
                    <a:bodyPr/>
                    <a:lstStyle/>
                    <a:p>
                      <a:pPr algn="just">
                        <a:spcAft>
                          <a:spcPts val="0"/>
                        </a:spcAft>
                      </a:pPr>
                      <a:r>
                        <a:rPr lang="es-ES" sz="1100" dirty="0">
                          <a:effectLst/>
                        </a:rPr>
                        <a:t>C</a:t>
                      </a:r>
                      <a:r>
                        <a:rPr lang="es-ES" sz="1100" baseline="-25000" dirty="0">
                          <a:effectLst/>
                        </a:rPr>
                        <a:t>3 </a:t>
                      </a:r>
                      <a:r>
                        <a:rPr lang="es-ES" sz="1100" dirty="0">
                          <a:effectLst/>
                        </a:rPr>
                        <a:t>= 1</a:t>
                      </a:r>
                      <a:endParaRPr lang="es-EC" sz="1050" dirty="0">
                        <a:effectLst/>
                        <a:latin typeface="Calibri"/>
                        <a:ea typeface="Calibri"/>
                        <a:cs typeface="Times New Roman"/>
                      </a:endParaRPr>
                    </a:p>
                  </a:txBody>
                  <a:tcPr marL="68580" marR="68580" marT="0" marB="0"/>
                </a:tc>
                <a:tc>
                  <a:txBody>
                    <a:bodyPr/>
                    <a:lstStyle/>
                    <a:p>
                      <a:pPr algn="just">
                        <a:spcAft>
                          <a:spcPts val="0"/>
                        </a:spcAft>
                      </a:pPr>
                      <a:r>
                        <a:rPr lang="es-ES" sz="1100">
                          <a:effectLst/>
                        </a:rPr>
                        <a:t>C</a:t>
                      </a:r>
                      <a:r>
                        <a:rPr lang="es-ES" sz="1100" baseline="-25000">
                          <a:effectLst/>
                        </a:rPr>
                        <a:t>4</a:t>
                      </a:r>
                      <a:r>
                        <a:rPr lang="es-ES" sz="1100">
                          <a:effectLst/>
                        </a:rPr>
                        <a:t> = 0</a:t>
                      </a:r>
                      <a:endParaRPr lang="es-EC" sz="1050">
                        <a:effectLst/>
                        <a:latin typeface="Calibri"/>
                        <a:ea typeface="Calibri"/>
                        <a:cs typeface="Times New Roman"/>
                      </a:endParaRPr>
                    </a:p>
                  </a:txBody>
                  <a:tcPr marL="68580" marR="68580" marT="0" marB="0"/>
                </a:tc>
                <a:tc>
                  <a:txBody>
                    <a:bodyPr/>
                    <a:lstStyle/>
                    <a:p>
                      <a:pPr algn="just">
                        <a:spcAft>
                          <a:spcPts val="0"/>
                        </a:spcAft>
                      </a:pPr>
                      <a:r>
                        <a:rPr lang="es-ES" sz="1100">
                          <a:effectLst/>
                        </a:rPr>
                        <a:t>C</a:t>
                      </a:r>
                      <a:r>
                        <a:rPr lang="es-ES" sz="1100" baseline="-25000">
                          <a:effectLst/>
                        </a:rPr>
                        <a:t>7</a:t>
                      </a:r>
                      <a:r>
                        <a:rPr lang="es-ES" sz="1100">
                          <a:effectLst/>
                        </a:rPr>
                        <a:t> = 1</a:t>
                      </a:r>
                      <a:endParaRPr lang="es-EC" sz="1050">
                        <a:effectLst/>
                        <a:latin typeface="Calibri"/>
                        <a:ea typeface="Calibri"/>
                        <a:cs typeface="Times New Roman"/>
                      </a:endParaRPr>
                    </a:p>
                  </a:txBody>
                  <a:tcPr marL="68580" marR="68580" marT="0" marB="0"/>
                </a:tc>
              </a:tr>
              <a:tr h="0">
                <a:tc>
                  <a:txBody>
                    <a:bodyPr/>
                    <a:lstStyle/>
                    <a:p>
                      <a:pPr algn="ctr">
                        <a:spcAft>
                          <a:spcPts val="0"/>
                        </a:spcAft>
                      </a:pPr>
                      <a:r>
                        <a:rPr lang="es-ES" sz="1200">
                          <a:effectLst/>
                        </a:rPr>
                        <a:t>F</a:t>
                      </a:r>
                      <a:r>
                        <a:rPr lang="es-ES" sz="1200" baseline="-25000">
                          <a:effectLst/>
                        </a:rPr>
                        <a:t>1</a:t>
                      </a:r>
                      <a:endParaRPr lang="es-EC" sz="1100">
                        <a:effectLst/>
                        <a:latin typeface="Calibri"/>
                        <a:ea typeface="Calibri"/>
                        <a:cs typeface="Times New Roman"/>
                      </a:endParaRPr>
                    </a:p>
                  </a:txBody>
                  <a:tcPr marL="68580" marR="68580" marT="0" marB="0"/>
                </a:tc>
                <a:tc>
                  <a:txBody>
                    <a:bodyPr/>
                    <a:lstStyle/>
                    <a:p>
                      <a:pPr algn="just">
                        <a:spcAft>
                          <a:spcPts val="0"/>
                        </a:spcAft>
                      </a:pPr>
                      <a:r>
                        <a:rPr lang="es-ES" sz="1100">
                          <a:effectLst/>
                        </a:rPr>
                        <a:t>C</a:t>
                      </a:r>
                      <a:r>
                        <a:rPr lang="es-ES" sz="1100" baseline="-25000">
                          <a:effectLst/>
                        </a:rPr>
                        <a:t>0</a:t>
                      </a:r>
                      <a:r>
                        <a:rPr lang="es-ES" sz="1100">
                          <a:effectLst/>
                        </a:rPr>
                        <a:t> = 1</a:t>
                      </a:r>
                      <a:endParaRPr lang="es-EC" sz="1050">
                        <a:effectLst/>
                        <a:latin typeface="Calibri"/>
                        <a:ea typeface="Calibri"/>
                        <a:cs typeface="Times New Roman"/>
                      </a:endParaRPr>
                    </a:p>
                  </a:txBody>
                  <a:tcPr marL="68580" marR="68580" marT="0" marB="0"/>
                </a:tc>
                <a:tc>
                  <a:txBody>
                    <a:bodyPr/>
                    <a:lstStyle/>
                    <a:p>
                      <a:pPr algn="just">
                        <a:spcAft>
                          <a:spcPts val="0"/>
                        </a:spcAft>
                      </a:pPr>
                      <a:r>
                        <a:rPr lang="es-ES" sz="1100" dirty="0">
                          <a:effectLst/>
                        </a:rPr>
                        <a:t>C</a:t>
                      </a:r>
                      <a:r>
                        <a:rPr lang="es-ES" sz="1100" baseline="-25000" dirty="0">
                          <a:effectLst/>
                        </a:rPr>
                        <a:t>1</a:t>
                      </a:r>
                      <a:r>
                        <a:rPr lang="es-ES" sz="1100" dirty="0">
                          <a:effectLst/>
                        </a:rPr>
                        <a:t> = </a:t>
                      </a:r>
                      <a:r>
                        <a:rPr lang="es-ES" sz="1100" dirty="0" smtClean="0">
                          <a:effectLst/>
                        </a:rPr>
                        <a:t>0</a:t>
                      </a:r>
                      <a:endParaRPr lang="es-EC" sz="1050" dirty="0">
                        <a:effectLst/>
                        <a:latin typeface="Calibri"/>
                        <a:ea typeface="Calibri"/>
                        <a:cs typeface="Times New Roman"/>
                      </a:endParaRPr>
                    </a:p>
                  </a:txBody>
                  <a:tcPr marL="68580" marR="68580" marT="0" marB="0"/>
                </a:tc>
                <a:tc>
                  <a:txBody>
                    <a:bodyPr/>
                    <a:lstStyle/>
                    <a:p>
                      <a:pPr algn="just">
                        <a:spcAft>
                          <a:spcPts val="0"/>
                        </a:spcAft>
                      </a:pPr>
                      <a:r>
                        <a:rPr lang="es-ES" sz="1100" dirty="0">
                          <a:effectLst/>
                        </a:rPr>
                        <a:t>C</a:t>
                      </a:r>
                      <a:r>
                        <a:rPr lang="es-ES" sz="1100" baseline="-25000" dirty="0">
                          <a:effectLst/>
                        </a:rPr>
                        <a:t>2</a:t>
                      </a:r>
                      <a:r>
                        <a:rPr lang="es-ES" sz="1100" dirty="0">
                          <a:effectLst/>
                        </a:rPr>
                        <a:t> = 0</a:t>
                      </a:r>
                      <a:endParaRPr lang="es-EC" sz="1050" dirty="0">
                        <a:effectLst/>
                        <a:latin typeface="Calibri"/>
                        <a:ea typeface="Calibri"/>
                        <a:cs typeface="Times New Roman"/>
                      </a:endParaRPr>
                    </a:p>
                  </a:txBody>
                  <a:tcPr marL="68580" marR="68580" marT="0" marB="0"/>
                </a:tc>
                <a:tc>
                  <a:txBody>
                    <a:bodyPr/>
                    <a:lstStyle/>
                    <a:p>
                      <a:pPr algn="just">
                        <a:spcAft>
                          <a:spcPts val="0"/>
                        </a:spcAft>
                      </a:pPr>
                      <a:r>
                        <a:rPr lang="es-ES" sz="1100">
                          <a:effectLst/>
                        </a:rPr>
                        <a:t>C</a:t>
                      </a:r>
                      <a:r>
                        <a:rPr lang="es-ES" sz="1100" baseline="-25000">
                          <a:effectLst/>
                        </a:rPr>
                        <a:t>5</a:t>
                      </a:r>
                      <a:r>
                        <a:rPr lang="es-ES" sz="1100">
                          <a:effectLst/>
                        </a:rPr>
                        <a:t> = 1</a:t>
                      </a:r>
                      <a:endParaRPr lang="es-EC" sz="1050">
                        <a:effectLst/>
                        <a:latin typeface="Calibri"/>
                        <a:ea typeface="Calibri"/>
                        <a:cs typeface="Times New Roman"/>
                      </a:endParaRPr>
                    </a:p>
                  </a:txBody>
                  <a:tcPr marL="68580" marR="68580" marT="0" marB="0"/>
                </a:tc>
              </a:tr>
              <a:tr h="0">
                <a:tc>
                  <a:txBody>
                    <a:bodyPr/>
                    <a:lstStyle/>
                    <a:p>
                      <a:pPr algn="ctr">
                        <a:spcAft>
                          <a:spcPts val="0"/>
                        </a:spcAft>
                      </a:pPr>
                      <a:r>
                        <a:rPr lang="es-ES" sz="1200">
                          <a:effectLst/>
                        </a:rPr>
                        <a:t>F</a:t>
                      </a:r>
                      <a:r>
                        <a:rPr lang="es-ES" sz="1200" baseline="-25000">
                          <a:effectLst/>
                        </a:rPr>
                        <a:t>2</a:t>
                      </a:r>
                      <a:endParaRPr lang="es-EC" sz="1100">
                        <a:effectLst/>
                        <a:latin typeface="Calibri"/>
                        <a:ea typeface="Calibri"/>
                        <a:cs typeface="Times New Roman"/>
                      </a:endParaRPr>
                    </a:p>
                  </a:txBody>
                  <a:tcPr marL="68580" marR="68580" marT="0" marB="0"/>
                </a:tc>
                <a:tc>
                  <a:txBody>
                    <a:bodyPr/>
                    <a:lstStyle/>
                    <a:p>
                      <a:pPr algn="just">
                        <a:spcAft>
                          <a:spcPts val="0"/>
                        </a:spcAft>
                      </a:pPr>
                      <a:r>
                        <a:rPr lang="es-ES" sz="1100">
                          <a:effectLst/>
                        </a:rPr>
                        <a:t>C</a:t>
                      </a:r>
                      <a:r>
                        <a:rPr lang="es-ES" sz="1100" baseline="-25000">
                          <a:effectLst/>
                        </a:rPr>
                        <a:t>2</a:t>
                      </a:r>
                      <a:r>
                        <a:rPr lang="es-ES" sz="1100">
                          <a:effectLst/>
                        </a:rPr>
                        <a:t> = 0</a:t>
                      </a:r>
                      <a:endParaRPr lang="es-EC" sz="1050">
                        <a:effectLst/>
                        <a:latin typeface="Calibri"/>
                        <a:ea typeface="Calibri"/>
                        <a:cs typeface="Times New Roman"/>
                      </a:endParaRPr>
                    </a:p>
                  </a:txBody>
                  <a:tcPr marL="68580" marR="68580" marT="0" marB="0"/>
                </a:tc>
                <a:tc>
                  <a:txBody>
                    <a:bodyPr/>
                    <a:lstStyle/>
                    <a:p>
                      <a:pPr algn="just">
                        <a:spcAft>
                          <a:spcPts val="0"/>
                        </a:spcAft>
                      </a:pPr>
                      <a:r>
                        <a:rPr lang="es-ES" sz="1100">
                          <a:effectLst/>
                        </a:rPr>
                        <a:t>C</a:t>
                      </a:r>
                      <a:r>
                        <a:rPr lang="es-ES" sz="1100" baseline="-25000">
                          <a:effectLst/>
                        </a:rPr>
                        <a:t>5</a:t>
                      </a:r>
                      <a:r>
                        <a:rPr lang="es-ES" sz="1100">
                          <a:effectLst/>
                        </a:rPr>
                        <a:t> = 1</a:t>
                      </a:r>
                      <a:endParaRPr lang="es-EC" sz="1050">
                        <a:effectLst/>
                        <a:latin typeface="Calibri"/>
                        <a:ea typeface="Calibri"/>
                        <a:cs typeface="Times New Roman"/>
                      </a:endParaRPr>
                    </a:p>
                  </a:txBody>
                  <a:tcPr marL="68580" marR="68580" marT="0" marB="0"/>
                </a:tc>
                <a:tc>
                  <a:txBody>
                    <a:bodyPr/>
                    <a:lstStyle/>
                    <a:p>
                      <a:pPr algn="just">
                        <a:spcAft>
                          <a:spcPts val="0"/>
                        </a:spcAft>
                      </a:pPr>
                      <a:r>
                        <a:rPr lang="es-ES" sz="1100" dirty="0">
                          <a:effectLst/>
                        </a:rPr>
                        <a:t>C</a:t>
                      </a:r>
                      <a:r>
                        <a:rPr lang="es-ES" sz="1100" baseline="-25000" dirty="0">
                          <a:effectLst/>
                        </a:rPr>
                        <a:t>6</a:t>
                      </a:r>
                      <a:r>
                        <a:rPr lang="es-ES" sz="1100" dirty="0">
                          <a:effectLst/>
                        </a:rPr>
                        <a:t> = 0</a:t>
                      </a:r>
                      <a:endParaRPr lang="es-EC" sz="1050" dirty="0">
                        <a:effectLst/>
                        <a:latin typeface="Calibri"/>
                        <a:ea typeface="Calibri"/>
                        <a:cs typeface="Times New Roman"/>
                      </a:endParaRPr>
                    </a:p>
                  </a:txBody>
                  <a:tcPr marL="68580" marR="68580" marT="0" marB="0"/>
                </a:tc>
                <a:tc>
                  <a:txBody>
                    <a:bodyPr/>
                    <a:lstStyle/>
                    <a:p>
                      <a:pPr algn="just">
                        <a:spcAft>
                          <a:spcPts val="0"/>
                        </a:spcAft>
                      </a:pPr>
                      <a:r>
                        <a:rPr lang="es-ES" sz="1100">
                          <a:effectLst/>
                        </a:rPr>
                        <a:t>C</a:t>
                      </a:r>
                      <a:r>
                        <a:rPr lang="es-ES" sz="1100" baseline="-25000">
                          <a:effectLst/>
                        </a:rPr>
                        <a:t>7</a:t>
                      </a:r>
                      <a:r>
                        <a:rPr lang="es-ES" sz="1100">
                          <a:effectLst/>
                        </a:rPr>
                        <a:t> = </a:t>
                      </a:r>
                      <a:r>
                        <a:rPr lang="en-US" sz="1100">
                          <a:effectLst/>
                        </a:rPr>
                        <a:t>1</a:t>
                      </a:r>
                      <a:endParaRPr lang="es-EC" sz="1050">
                        <a:effectLst/>
                        <a:latin typeface="Calibri"/>
                        <a:ea typeface="Calibri"/>
                        <a:cs typeface="Times New Roman"/>
                      </a:endParaRPr>
                    </a:p>
                  </a:txBody>
                  <a:tcPr marL="68580" marR="68580" marT="0" marB="0"/>
                </a:tc>
              </a:tr>
              <a:tr h="0">
                <a:tc>
                  <a:txBody>
                    <a:bodyPr/>
                    <a:lstStyle/>
                    <a:p>
                      <a:pPr algn="ctr">
                        <a:spcAft>
                          <a:spcPts val="0"/>
                        </a:spcAft>
                      </a:pPr>
                      <a:r>
                        <a:rPr lang="en-US" sz="1200">
                          <a:effectLst/>
                        </a:rPr>
                        <a:t>F</a:t>
                      </a:r>
                      <a:r>
                        <a:rPr lang="en-US" sz="1200" baseline="-25000">
                          <a:effectLst/>
                        </a:rPr>
                        <a:t>3</a:t>
                      </a:r>
                      <a:endParaRPr lang="es-EC" sz="1100">
                        <a:effectLst/>
                        <a:latin typeface="Calibri"/>
                        <a:ea typeface="Calibri"/>
                        <a:cs typeface="Times New Roman"/>
                      </a:endParaRPr>
                    </a:p>
                  </a:txBody>
                  <a:tcPr marL="68580" marR="68580" marT="0" marB="0"/>
                </a:tc>
                <a:tc>
                  <a:txBody>
                    <a:bodyPr/>
                    <a:lstStyle/>
                    <a:p>
                      <a:pPr algn="just">
                        <a:spcAft>
                          <a:spcPts val="0"/>
                        </a:spcAft>
                      </a:pPr>
                      <a:r>
                        <a:rPr lang="en-US" sz="1100">
                          <a:effectLst/>
                        </a:rPr>
                        <a:t>C</a:t>
                      </a:r>
                      <a:r>
                        <a:rPr lang="en-US" sz="1100" baseline="-25000">
                          <a:effectLst/>
                        </a:rPr>
                        <a:t>0</a:t>
                      </a:r>
                      <a:r>
                        <a:rPr lang="en-US" sz="1100">
                          <a:effectLst/>
                        </a:rPr>
                        <a:t> = 1</a:t>
                      </a:r>
                      <a:endParaRPr lang="es-EC" sz="1050">
                        <a:effectLst/>
                        <a:latin typeface="Calibri"/>
                        <a:ea typeface="Calibri"/>
                        <a:cs typeface="Times New Roman"/>
                      </a:endParaRPr>
                    </a:p>
                  </a:txBody>
                  <a:tcPr marL="68580" marR="68580" marT="0" marB="0"/>
                </a:tc>
                <a:tc>
                  <a:txBody>
                    <a:bodyPr/>
                    <a:lstStyle/>
                    <a:p>
                      <a:pPr algn="just">
                        <a:spcAft>
                          <a:spcPts val="0"/>
                        </a:spcAft>
                      </a:pPr>
                      <a:r>
                        <a:rPr lang="en-US" sz="1100">
                          <a:effectLst/>
                        </a:rPr>
                        <a:t>C</a:t>
                      </a:r>
                      <a:r>
                        <a:rPr lang="en-US" sz="1100" baseline="-25000">
                          <a:effectLst/>
                        </a:rPr>
                        <a:t>3</a:t>
                      </a:r>
                      <a:r>
                        <a:rPr lang="en-US" sz="1100">
                          <a:effectLst/>
                        </a:rPr>
                        <a:t> = 1</a:t>
                      </a:r>
                      <a:endParaRPr lang="es-EC" sz="1050">
                        <a:effectLst/>
                        <a:latin typeface="Calibri"/>
                        <a:ea typeface="Calibri"/>
                        <a:cs typeface="Times New Roman"/>
                      </a:endParaRPr>
                    </a:p>
                  </a:txBody>
                  <a:tcPr marL="68580" marR="68580" marT="0" marB="0"/>
                </a:tc>
                <a:tc>
                  <a:txBody>
                    <a:bodyPr/>
                    <a:lstStyle/>
                    <a:p>
                      <a:pPr algn="just">
                        <a:spcAft>
                          <a:spcPts val="0"/>
                        </a:spcAft>
                      </a:pPr>
                      <a:r>
                        <a:rPr lang="en-US" sz="1100">
                          <a:effectLst/>
                        </a:rPr>
                        <a:t>C</a:t>
                      </a:r>
                      <a:r>
                        <a:rPr lang="en-US" sz="1100" baseline="-25000">
                          <a:effectLst/>
                        </a:rPr>
                        <a:t>4</a:t>
                      </a:r>
                      <a:r>
                        <a:rPr lang="en-US" sz="1100">
                          <a:effectLst/>
                        </a:rPr>
                        <a:t> = 0</a:t>
                      </a:r>
                      <a:endParaRPr lang="es-EC" sz="1050">
                        <a:effectLst/>
                        <a:latin typeface="Calibri"/>
                        <a:ea typeface="Calibri"/>
                        <a:cs typeface="Times New Roman"/>
                      </a:endParaRPr>
                    </a:p>
                  </a:txBody>
                  <a:tcPr marL="68580" marR="68580" marT="0" marB="0"/>
                </a:tc>
                <a:tc>
                  <a:txBody>
                    <a:bodyPr/>
                    <a:lstStyle/>
                    <a:p>
                      <a:pPr algn="just">
                        <a:spcAft>
                          <a:spcPts val="0"/>
                        </a:spcAft>
                      </a:pPr>
                      <a:r>
                        <a:rPr lang="en-US" sz="1100" dirty="0">
                          <a:effectLst/>
                        </a:rPr>
                        <a:t>C</a:t>
                      </a:r>
                      <a:r>
                        <a:rPr lang="en-US" sz="1100" baseline="-25000" dirty="0">
                          <a:effectLst/>
                        </a:rPr>
                        <a:t>6</a:t>
                      </a:r>
                      <a:r>
                        <a:rPr lang="en-US" sz="1100" dirty="0">
                          <a:effectLst/>
                        </a:rPr>
                        <a:t> = 0</a:t>
                      </a:r>
                      <a:endParaRPr lang="es-EC" sz="1050" dirty="0">
                        <a:effectLst/>
                        <a:latin typeface="Calibri"/>
                        <a:ea typeface="Calibri"/>
                        <a:cs typeface="Times New Roman"/>
                      </a:endParaRPr>
                    </a:p>
                  </a:txBody>
                  <a:tcPr marL="68580" marR="68580" marT="0" marB="0"/>
                </a:tc>
              </a:tr>
            </a:tbl>
          </a:graphicData>
        </a:graphic>
      </p:graphicFrame>
      <mc:AlternateContent xmlns:mc="http://schemas.openxmlformats.org/markup-compatibility/2006" xmlns:a14="http://schemas.microsoft.com/office/drawing/2010/main">
        <mc:Choice Requires="a14">
          <p:graphicFrame>
            <p:nvGraphicFramePr>
              <p:cNvPr id="27" name="26 Tabla"/>
              <p:cNvGraphicFramePr>
                <a:graphicFrameLocks noGrp="1"/>
              </p:cNvGraphicFramePr>
              <p:nvPr>
                <p:extLst>
                  <p:ext uri="{D42A27DB-BD31-4B8C-83A1-F6EECF244321}">
                    <p14:modId xmlns:p14="http://schemas.microsoft.com/office/powerpoint/2010/main" val="2872536634"/>
                  </p:ext>
                </p:extLst>
              </p:nvPr>
            </p:nvGraphicFramePr>
            <p:xfrm>
              <a:off x="4681972" y="5029200"/>
              <a:ext cx="3449320" cy="731520"/>
            </p:xfrm>
            <a:graphic>
              <a:graphicData uri="http://schemas.openxmlformats.org/drawingml/2006/table">
                <a:tbl>
                  <a:tblPr firstRow="1" firstCol="1" bandRow="1">
                    <a:tableStyleId>{2D5ABB26-0587-4C30-8999-92F81FD0307C}</a:tableStyleId>
                  </a:tblPr>
                  <a:tblGrid>
                    <a:gridCol w="3449320"/>
                  </a:tblGrid>
                  <a:tr h="171450">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es-EC" sz="1200" i="1" smtClean="0">
                                        <a:effectLst/>
                                        <a:latin typeface="Cambria Math"/>
                                      </a:rPr>
                                    </m:ctrlPr>
                                  </m:sSubPr>
                                  <m:e>
                                    <m:r>
                                      <a:rPr lang="en-US" sz="1200">
                                        <a:effectLst/>
                                        <a:latin typeface="Cambria Math"/>
                                      </a:rPr>
                                      <m:t>𝐹</m:t>
                                    </m:r>
                                  </m:e>
                                  <m:sub>
                                    <m:r>
                                      <a:rPr lang="en-US" sz="1200">
                                        <a:effectLst/>
                                        <a:latin typeface="Cambria Math"/>
                                      </a:rPr>
                                      <m:t>0</m:t>
                                    </m:r>
                                  </m:sub>
                                </m:sSub>
                                <m:r>
                                  <a:rPr lang="en-US" sz="1200">
                                    <a:effectLst/>
                                    <a:latin typeface="Cambria Math"/>
                                  </a:rPr>
                                  <m:t>→</m:t>
                                </m:r>
                                <m:r>
                                  <a:rPr lang="es-ES" sz="1200" b="0" i="0" smtClean="0">
                                    <a:effectLst/>
                                    <a:latin typeface="Cambria Math"/>
                                  </a:rPr>
                                  <m:t>0</m:t>
                                </m:r>
                                <m:r>
                                  <a:rPr lang="en-US" sz="1200">
                                    <a:effectLst/>
                                    <a:latin typeface="Cambria Math"/>
                                  </a:rPr>
                                  <m:t>⨁ 1⨁ 0⨁ 1=</m:t>
                                </m:r>
                                <m:r>
                                  <a:rPr lang="es-ES" sz="1200" b="0" i="0" smtClean="0">
                                    <a:effectLst/>
                                    <a:latin typeface="Cambria Math"/>
                                  </a:rPr>
                                  <m:t>0</m:t>
                                </m:r>
                                <m:r>
                                  <a:rPr lang="en-US" sz="1200">
                                    <a:effectLst/>
                                    <a:latin typeface="Cambria Math"/>
                                  </a:rPr>
                                  <m:t> → </m:t>
                                </m:r>
                                <m:r>
                                  <a:rPr lang="en-US" sz="1200">
                                    <a:effectLst/>
                                    <a:latin typeface="Cambria Math"/>
                                  </a:rPr>
                                  <m:t>𝑐𝑜𝑟𝑟𝑒𝑐𝑡𝑜</m:t>
                                </m:r>
                              </m:oMath>
                            </m:oMathPara>
                          </a14:m>
                          <a:endParaRPr lang="es-EC" sz="1100" dirty="0">
                            <a:effectLst/>
                            <a:latin typeface="Calibri"/>
                            <a:ea typeface="Calibri"/>
                            <a:cs typeface="Times New Roman"/>
                          </a:endParaRPr>
                        </a:p>
                      </a:txBody>
                      <a:tcPr marL="68580" marR="68580" marT="0" marB="0"/>
                    </a:tc>
                  </a:tr>
                  <a:tr h="171450">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es-EC" sz="1200" i="1" smtClean="0">
                                        <a:effectLst/>
                                        <a:latin typeface="Cambria Math"/>
                                      </a:rPr>
                                    </m:ctrlPr>
                                  </m:sSubPr>
                                  <m:e>
                                    <m:r>
                                      <a:rPr lang="en-US" sz="1200">
                                        <a:effectLst/>
                                        <a:latin typeface="Cambria Math"/>
                                      </a:rPr>
                                      <m:t>𝐹</m:t>
                                    </m:r>
                                  </m:e>
                                  <m:sub>
                                    <m:r>
                                      <a:rPr lang="en-US" sz="1200">
                                        <a:effectLst/>
                                        <a:latin typeface="Cambria Math"/>
                                      </a:rPr>
                                      <m:t>1</m:t>
                                    </m:r>
                                  </m:sub>
                                </m:sSub>
                                <m:r>
                                  <a:rPr lang="en-US" sz="1200">
                                    <a:effectLst/>
                                    <a:latin typeface="Cambria Math"/>
                                  </a:rPr>
                                  <m:t>→ 1⨁ </m:t>
                                </m:r>
                                <m:r>
                                  <a:rPr lang="es-ES" sz="1200" b="0" i="0" smtClean="0">
                                    <a:effectLst/>
                                    <a:latin typeface="Cambria Math"/>
                                  </a:rPr>
                                  <m:t>0</m:t>
                                </m:r>
                                <m:r>
                                  <a:rPr lang="en-US" sz="1200">
                                    <a:effectLst/>
                                    <a:latin typeface="Cambria Math"/>
                                  </a:rPr>
                                  <m:t>⨁ 0⨁ 1=</m:t>
                                </m:r>
                                <m:r>
                                  <a:rPr lang="es-ES" sz="1200" b="0" i="0" smtClean="0">
                                    <a:effectLst/>
                                    <a:latin typeface="Cambria Math"/>
                                  </a:rPr>
                                  <m:t>0</m:t>
                                </m:r>
                                <m:r>
                                  <a:rPr lang="en-US" sz="1200">
                                    <a:effectLst/>
                                    <a:latin typeface="Cambria Math"/>
                                  </a:rPr>
                                  <m:t> → </m:t>
                                </m:r>
                                <m:r>
                                  <a:rPr lang="en-US" sz="1200">
                                    <a:effectLst/>
                                    <a:latin typeface="Cambria Math"/>
                                  </a:rPr>
                                  <m:t>𝑐𝑜𝑟𝑟𝑒𝑐𝑡𝑜</m:t>
                                </m:r>
                              </m:oMath>
                            </m:oMathPara>
                          </a14:m>
                          <a:endParaRPr lang="es-EC" sz="1100" dirty="0">
                            <a:effectLst/>
                            <a:latin typeface="Calibri"/>
                            <a:ea typeface="Calibri"/>
                            <a:cs typeface="Times New Roman"/>
                          </a:endParaRPr>
                        </a:p>
                      </a:txBody>
                      <a:tcPr marL="68580" marR="68580" marT="0" marB="0"/>
                    </a:tc>
                  </a:tr>
                  <a:tr h="171450">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n-US" sz="1200">
                                        <a:effectLst/>
                                        <a:latin typeface="Cambria Math"/>
                                      </a:rPr>
                                      <m:t>𝐹</m:t>
                                    </m:r>
                                  </m:e>
                                  <m:sub>
                                    <m:r>
                                      <a:rPr lang="en-US" sz="1200">
                                        <a:effectLst/>
                                        <a:latin typeface="Cambria Math"/>
                                      </a:rPr>
                                      <m:t>2</m:t>
                                    </m:r>
                                  </m:sub>
                                </m:sSub>
                                <m:r>
                                  <a:rPr lang="en-US" sz="1200">
                                    <a:effectLst/>
                                    <a:latin typeface="Cambria Math"/>
                                  </a:rPr>
                                  <m:t>→ 0⨁ 1⨁ 0⨁ 1= 0 → </m:t>
                                </m:r>
                                <m:r>
                                  <a:rPr lang="en-US" sz="1200">
                                    <a:effectLst/>
                                    <a:latin typeface="Cambria Math"/>
                                  </a:rPr>
                                  <m:t>𝑐𝑜𝑟𝑟𝑒𝑐𝑡𝑜</m:t>
                                </m:r>
                              </m:oMath>
                            </m:oMathPara>
                          </a14:m>
                          <a:endParaRPr lang="es-EC" sz="1100" dirty="0">
                            <a:effectLst/>
                            <a:latin typeface="Calibri"/>
                            <a:ea typeface="Calibri"/>
                            <a:cs typeface="Times New Roman"/>
                          </a:endParaRPr>
                        </a:p>
                      </a:txBody>
                      <a:tcPr marL="68580" marR="68580" marT="0" marB="0"/>
                    </a:tc>
                  </a:tr>
                  <a:tr h="171450">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n-US" sz="1200">
                                        <a:effectLst/>
                                        <a:latin typeface="Cambria Math"/>
                                      </a:rPr>
                                      <m:t>𝐹</m:t>
                                    </m:r>
                                  </m:e>
                                  <m:sub>
                                    <m:r>
                                      <a:rPr lang="en-US" sz="1200">
                                        <a:effectLst/>
                                        <a:latin typeface="Cambria Math"/>
                                      </a:rPr>
                                      <m:t>3</m:t>
                                    </m:r>
                                  </m:sub>
                                </m:sSub>
                                <m:r>
                                  <a:rPr lang="en-US" sz="1200">
                                    <a:effectLst/>
                                    <a:latin typeface="Cambria Math"/>
                                  </a:rPr>
                                  <m:t>→ 1⨁ 1⨁ 0⨁ 0= 0 → </m:t>
                                </m:r>
                                <m:r>
                                  <a:rPr lang="en-US" sz="1200">
                                    <a:effectLst/>
                                    <a:latin typeface="Cambria Math"/>
                                  </a:rPr>
                                  <m:t>𝑐𝑜𝑟𝑟𝑒𝑐𝑡𝑜</m:t>
                                </m:r>
                              </m:oMath>
                            </m:oMathPara>
                          </a14:m>
                          <a:endParaRPr lang="es-EC" sz="1100" dirty="0">
                            <a:effectLst/>
                            <a:latin typeface="Calibri"/>
                            <a:ea typeface="Calibri"/>
                            <a:cs typeface="Times New Roman"/>
                          </a:endParaRPr>
                        </a:p>
                      </a:txBody>
                      <a:tcPr marL="68580" marR="68580" marT="0" marB="0"/>
                    </a:tc>
                  </a:tr>
                </a:tbl>
              </a:graphicData>
            </a:graphic>
          </p:graphicFrame>
        </mc:Choice>
        <mc:Fallback xmlns="">
          <p:graphicFrame>
            <p:nvGraphicFramePr>
              <p:cNvPr id="27" name="26 Tabla"/>
              <p:cNvGraphicFramePr>
                <a:graphicFrameLocks noGrp="1"/>
              </p:cNvGraphicFramePr>
              <p:nvPr>
                <p:extLst>
                  <p:ext uri="{D42A27DB-BD31-4B8C-83A1-F6EECF244321}">
                    <p14:modId xmlns:p14="http://schemas.microsoft.com/office/powerpoint/2010/main" val="2872536634"/>
                  </p:ext>
                </p:extLst>
              </p:nvPr>
            </p:nvGraphicFramePr>
            <p:xfrm>
              <a:off x="4681972" y="5029200"/>
              <a:ext cx="3449320" cy="731520"/>
            </p:xfrm>
            <a:graphic>
              <a:graphicData uri="http://schemas.openxmlformats.org/drawingml/2006/table">
                <a:tbl>
                  <a:tblPr firstRow="1" firstCol="1" bandRow="1">
                    <a:tableStyleId>{2D5ABB26-0587-4C30-8999-92F81FD0307C}</a:tableStyleId>
                  </a:tblPr>
                  <a:tblGrid>
                    <a:gridCol w="3449320"/>
                  </a:tblGrid>
                  <a:tr h="182880">
                    <a:tc>
                      <a:txBody>
                        <a:bodyPr/>
                        <a:lstStyle/>
                        <a:p>
                          <a:endParaRPr lang="es-ES"/>
                        </a:p>
                      </a:txBody>
                      <a:tcPr marL="68580" marR="68580" marT="0" marB="0">
                        <a:blipFill rotWithShape="1">
                          <a:blip r:embed="rId6"/>
                          <a:stretch>
                            <a:fillRect b="-313333"/>
                          </a:stretch>
                        </a:blipFill>
                      </a:tcPr>
                    </a:tc>
                  </a:tr>
                  <a:tr h="182880">
                    <a:tc>
                      <a:txBody>
                        <a:bodyPr/>
                        <a:lstStyle/>
                        <a:p>
                          <a:endParaRPr lang="es-ES"/>
                        </a:p>
                      </a:txBody>
                      <a:tcPr marL="68580" marR="68580" marT="0" marB="0">
                        <a:blipFill rotWithShape="1">
                          <a:blip r:embed="rId6"/>
                          <a:stretch>
                            <a:fillRect t="-100000" b="-213333"/>
                          </a:stretch>
                        </a:blipFill>
                      </a:tcPr>
                    </a:tc>
                  </a:tr>
                  <a:tr h="182880">
                    <a:tc>
                      <a:txBody>
                        <a:bodyPr/>
                        <a:lstStyle/>
                        <a:p>
                          <a:endParaRPr lang="es-ES"/>
                        </a:p>
                      </a:txBody>
                      <a:tcPr marL="68580" marR="68580" marT="0" marB="0">
                        <a:blipFill rotWithShape="1">
                          <a:blip r:embed="rId6"/>
                          <a:stretch>
                            <a:fillRect t="-200000" b="-113333"/>
                          </a:stretch>
                        </a:blipFill>
                      </a:tcPr>
                    </a:tc>
                  </a:tr>
                  <a:tr h="182880">
                    <a:tc>
                      <a:txBody>
                        <a:bodyPr/>
                        <a:lstStyle/>
                        <a:p>
                          <a:endParaRPr lang="es-ES"/>
                        </a:p>
                      </a:txBody>
                      <a:tcPr marL="68580" marR="68580" marT="0" marB="0">
                        <a:blipFill rotWithShape="1">
                          <a:blip r:embed="rId6"/>
                          <a:stretch>
                            <a:fillRect t="-300000" b="-13333"/>
                          </a:stretch>
                        </a:blipFill>
                      </a:tcPr>
                    </a:tc>
                  </a:tr>
                </a:tbl>
              </a:graphicData>
            </a:graphic>
          </p:graphicFrame>
        </mc:Fallback>
      </mc:AlternateContent>
    </p:spTree>
    <p:extLst>
      <p:ext uri="{BB962C8B-B14F-4D97-AF65-F5344CB8AC3E}">
        <p14:creationId xmlns:p14="http://schemas.microsoft.com/office/powerpoint/2010/main" val="4924623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724400" y="2743200"/>
            <a:ext cx="3313355" cy="1702160"/>
          </a:xfrm>
        </p:spPr>
        <p:txBody>
          <a:bodyPr>
            <a:noAutofit/>
          </a:bodyPr>
          <a:lstStyle/>
          <a:p>
            <a:pPr algn="ctr"/>
            <a:r>
              <a:rPr lang="es-EC" b="1" dirty="0" smtClean="0">
                <a:effectLst>
                  <a:outerShdw blurRad="38100" dist="38100" dir="2700000" algn="tl">
                    <a:srgbClr val="000000">
                      <a:alpha val="43137"/>
                    </a:srgbClr>
                  </a:outerShdw>
                </a:effectLst>
              </a:rPr>
              <a:t>Resultados</a:t>
            </a:r>
            <a:endParaRPr lang="es-EC" b="1" dirty="0">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4724400" y="4191000"/>
            <a:ext cx="3309803" cy="1260629"/>
          </a:xfrm>
        </p:spPr>
        <p:txBody>
          <a:bodyPr>
            <a:noAutofit/>
          </a:bodyPr>
          <a:lstStyle/>
          <a:p>
            <a:pPr algn="ctr"/>
            <a:endParaRPr lang="es-EC" dirty="0" smtClean="0"/>
          </a:p>
          <a:p>
            <a:pPr algn="ctr"/>
            <a:endParaRPr lang="es-EC" dirty="0" smtClean="0"/>
          </a:p>
        </p:txBody>
      </p:sp>
    </p:spTree>
    <p:extLst>
      <p:ext uri="{BB962C8B-B14F-4D97-AF65-F5344CB8AC3E}">
        <p14:creationId xmlns:p14="http://schemas.microsoft.com/office/powerpoint/2010/main" val="26214431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0600" y="762000"/>
            <a:ext cx="7391400" cy="1143000"/>
          </a:xfrm>
        </p:spPr>
        <p:txBody>
          <a:bodyPr vert="horz" lIns="91440" tIns="45720" rIns="91440" bIns="45720" rtlCol="0" anchor="b">
            <a:noAutofit/>
          </a:bodyPr>
          <a:lstStyle/>
          <a:p>
            <a:r>
              <a:rPr lang="es-ES" b="1" dirty="0">
                <a:effectLst>
                  <a:outerShdw blurRad="38100" dist="38100" dir="2700000" algn="tl">
                    <a:srgbClr val="000000">
                      <a:alpha val="43137"/>
                    </a:srgbClr>
                  </a:outerShdw>
                </a:effectLst>
              </a:rPr>
              <a:t>Compresión de imágenes</a:t>
            </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782083846"/>
              </p:ext>
            </p:extLst>
          </p:nvPr>
        </p:nvGraphicFramePr>
        <p:xfrm>
          <a:off x="2667000" y="2209800"/>
          <a:ext cx="3657600" cy="1143000"/>
        </p:xfrm>
        <a:graphic>
          <a:graphicData uri="http://schemas.openxmlformats.org/drawingml/2006/table">
            <a:tbl>
              <a:tblPr firstRow="1" firstCol="1" bandRow="1">
                <a:tableStyleId>{7DF18680-E054-41AD-8BC1-D1AEF772440D}</a:tableStyleId>
              </a:tblPr>
              <a:tblGrid>
                <a:gridCol w="1828800"/>
                <a:gridCol w="1828800"/>
              </a:tblGrid>
              <a:tr h="190500">
                <a:tc>
                  <a:txBody>
                    <a:bodyPr/>
                    <a:lstStyle/>
                    <a:p>
                      <a:pPr algn="ctr">
                        <a:lnSpc>
                          <a:spcPct val="115000"/>
                        </a:lnSpc>
                        <a:spcAft>
                          <a:spcPts val="0"/>
                        </a:spcAft>
                      </a:pPr>
                      <a:r>
                        <a:rPr lang="es-ES" sz="1000">
                          <a:effectLst/>
                        </a:rPr>
                        <a:t>Parámetros</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Valores</a:t>
                      </a:r>
                      <a:endParaRPr lang="es-ES" sz="1100">
                        <a:effectLst/>
                        <a:latin typeface="Calibri"/>
                        <a:ea typeface="Calibri"/>
                        <a:cs typeface="Times New Roman"/>
                      </a:endParaRPr>
                    </a:p>
                  </a:txBody>
                  <a:tcPr marL="68580" marR="68580" marT="0" marB="0"/>
                </a:tc>
              </a:tr>
              <a:tr h="190500">
                <a:tc>
                  <a:txBody>
                    <a:bodyPr/>
                    <a:lstStyle/>
                    <a:p>
                      <a:pPr algn="ctr">
                        <a:lnSpc>
                          <a:spcPct val="115000"/>
                        </a:lnSpc>
                        <a:spcAft>
                          <a:spcPts val="0"/>
                        </a:spcAft>
                      </a:pPr>
                      <a:r>
                        <a:rPr lang="es-ES" sz="1000">
                          <a:effectLst/>
                        </a:rPr>
                        <a:t>Nivel de cuantificación</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10</a:t>
                      </a:r>
                      <a:endParaRPr lang="es-ES" sz="1100">
                        <a:effectLst/>
                        <a:latin typeface="Calibri"/>
                        <a:ea typeface="Calibri"/>
                        <a:cs typeface="Times New Roman"/>
                      </a:endParaRPr>
                    </a:p>
                  </a:txBody>
                  <a:tcPr marL="68580" marR="68580" marT="0" marB="0"/>
                </a:tc>
              </a:tr>
              <a:tr h="190500">
                <a:tc>
                  <a:txBody>
                    <a:bodyPr/>
                    <a:lstStyle/>
                    <a:p>
                      <a:pPr algn="ctr">
                        <a:lnSpc>
                          <a:spcPct val="115000"/>
                        </a:lnSpc>
                        <a:spcAft>
                          <a:spcPts val="0"/>
                        </a:spcAft>
                      </a:pPr>
                      <a:r>
                        <a:rPr lang="es-ES" sz="1000">
                          <a:effectLst/>
                        </a:rPr>
                        <a:t>Bits sin comprimir</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540672</a:t>
                      </a:r>
                      <a:endParaRPr lang="es-ES" sz="1100">
                        <a:effectLst/>
                        <a:latin typeface="Calibri"/>
                        <a:ea typeface="Calibri"/>
                        <a:cs typeface="Times New Roman"/>
                      </a:endParaRPr>
                    </a:p>
                  </a:txBody>
                  <a:tcPr marL="68580" marR="68580" marT="0" marB="0"/>
                </a:tc>
              </a:tr>
              <a:tr h="190500">
                <a:tc>
                  <a:txBody>
                    <a:bodyPr/>
                    <a:lstStyle/>
                    <a:p>
                      <a:pPr algn="ctr">
                        <a:lnSpc>
                          <a:spcPct val="115000"/>
                        </a:lnSpc>
                        <a:spcAft>
                          <a:spcPts val="0"/>
                        </a:spcAft>
                      </a:pPr>
                      <a:r>
                        <a:rPr lang="es-ES" sz="1000">
                          <a:effectLst/>
                        </a:rPr>
                        <a:t>Bits comprimidos</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21344</a:t>
                      </a:r>
                      <a:endParaRPr lang="es-ES" sz="1100">
                        <a:effectLst/>
                        <a:latin typeface="Calibri"/>
                        <a:ea typeface="Calibri"/>
                        <a:cs typeface="Times New Roman"/>
                      </a:endParaRPr>
                    </a:p>
                  </a:txBody>
                  <a:tcPr marL="68580" marR="68580" marT="0" marB="0"/>
                </a:tc>
              </a:tr>
              <a:tr h="190500">
                <a:tc>
                  <a:txBody>
                    <a:bodyPr/>
                    <a:lstStyle/>
                    <a:p>
                      <a:pPr algn="ctr">
                        <a:lnSpc>
                          <a:spcPct val="115000"/>
                        </a:lnSpc>
                        <a:spcAft>
                          <a:spcPts val="0"/>
                        </a:spcAft>
                      </a:pPr>
                      <a:r>
                        <a:rPr lang="es-ES" sz="1000">
                          <a:effectLst/>
                        </a:rPr>
                        <a:t>Factor de compresión</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3.94%</a:t>
                      </a:r>
                      <a:endParaRPr lang="es-ES" sz="1100">
                        <a:effectLst/>
                        <a:latin typeface="Calibri"/>
                        <a:ea typeface="Calibri"/>
                        <a:cs typeface="Times New Roman"/>
                      </a:endParaRPr>
                    </a:p>
                  </a:txBody>
                  <a:tcPr marL="68580" marR="68580" marT="0" marB="0"/>
                </a:tc>
              </a:tr>
              <a:tr h="190500">
                <a:tc>
                  <a:txBody>
                    <a:bodyPr/>
                    <a:lstStyle/>
                    <a:p>
                      <a:pPr algn="ctr">
                        <a:lnSpc>
                          <a:spcPct val="115000"/>
                        </a:lnSpc>
                        <a:spcAft>
                          <a:spcPts val="0"/>
                        </a:spcAft>
                      </a:pPr>
                      <a:r>
                        <a:rPr lang="es-ES" sz="1000">
                          <a:effectLst/>
                        </a:rPr>
                        <a:t>PSNR</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dirty="0">
                          <a:effectLst/>
                        </a:rPr>
                        <a:t>27.4998 dB</a:t>
                      </a:r>
                      <a:endParaRPr lang="es-ES" sz="1100" dirty="0">
                        <a:effectLst/>
                        <a:latin typeface="Calibri"/>
                        <a:ea typeface="Calibri"/>
                        <a:cs typeface="Times New Roman"/>
                      </a:endParaRPr>
                    </a:p>
                  </a:txBody>
                  <a:tcPr marL="68580" marR="68580" marT="0" marB="0"/>
                </a:tc>
              </a:tr>
            </a:tbl>
          </a:graphicData>
        </a:graphic>
      </p:graphicFrame>
      <p:sp>
        <p:nvSpPr>
          <p:cNvPr id="4" name="3 Marcador de pie de página"/>
          <p:cNvSpPr>
            <a:spLocks noGrp="1"/>
          </p:cNvSpPr>
          <p:nvPr>
            <p:ph type="ftr" sz="quarter" idx="11"/>
          </p:nvPr>
        </p:nvSpPr>
        <p:spPr/>
        <p:txBody>
          <a:bodyPr/>
          <a:lstStyle/>
          <a:p>
            <a:r>
              <a:rPr lang="es-EC" smtClean="0"/>
              <a:t>Belén Tipantuña</a:t>
            </a:r>
            <a:endParaRPr lang="es-EC" dirty="0"/>
          </a:p>
        </p:txBody>
      </p:sp>
      <p:sp>
        <p:nvSpPr>
          <p:cNvPr id="5" name="4 Marcador de número de diapositiva"/>
          <p:cNvSpPr>
            <a:spLocks noGrp="1"/>
          </p:cNvSpPr>
          <p:nvPr>
            <p:ph type="sldNum" sz="quarter" idx="12"/>
          </p:nvPr>
        </p:nvSpPr>
        <p:spPr/>
        <p:txBody>
          <a:bodyPr/>
          <a:lstStyle/>
          <a:p>
            <a:fld id="{809570B0-6797-4BEA-A940-AEE6D14574A0}" type="slidenum">
              <a:rPr lang="es-EC" smtClean="0"/>
              <a:pPr/>
              <a:t>13</a:t>
            </a:fld>
            <a:endParaRPr lang="es-EC"/>
          </a:p>
        </p:txBody>
      </p:sp>
      <p:pic>
        <p:nvPicPr>
          <p:cNvPr id="10" name="9 Imagen" descr="ComprimidaRGB"/>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877294"/>
            <a:ext cx="2209800" cy="2208810"/>
          </a:xfrm>
          <a:prstGeom prst="rect">
            <a:avLst/>
          </a:prstGeom>
          <a:noFill/>
          <a:ln>
            <a:noFill/>
          </a:ln>
        </p:spPr>
      </p:pic>
      <p:sp>
        <p:nvSpPr>
          <p:cNvPr id="3" name="2 CuadroTexto"/>
          <p:cNvSpPr txBox="1"/>
          <p:nvPr/>
        </p:nvSpPr>
        <p:spPr>
          <a:xfrm>
            <a:off x="1883458" y="3566052"/>
            <a:ext cx="1795684" cy="307777"/>
          </a:xfrm>
          <a:prstGeom prst="rect">
            <a:avLst/>
          </a:prstGeom>
          <a:noFill/>
        </p:spPr>
        <p:txBody>
          <a:bodyPr wrap="none" rtlCol="0">
            <a:spAutoFit/>
          </a:bodyPr>
          <a:lstStyle/>
          <a:p>
            <a:r>
              <a:rPr lang="es-EC" sz="1400" b="1" dirty="0" smtClean="0">
                <a:effectLst>
                  <a:outerShdw blurRad="38100" dist="38100" dir="2700000" algn="tl">
                    <a:srgbClr val="000000">
                      <a:alpha val="43137"/>
                    </a:srgbClr>
                  </a:outerShdw>
                </a:effectLst>
              </a:rPr>
              <a:t>Imagen original</a:t>
            </a:r>
            <a:endParaRPr lang="es-EC" sz="1400" b="1" dirty="0">
              <a:effectLst>
                <a:outerShdw blurRad="38100" dist="38100" dir="2700000" algn="tl">
                  <a:srgbClr val="000000">
                    <a:alpha val="43137"/>
                  </a:srgbClr>
                </a:outerShdw>
              </a:effectLst>
            </a:endParaRPr>
          </a:p>
        </p:txBody>
      </p:sp>
      <p:pic>
        <p:nvPicPr>
          <p:cNvPr id="13" name="12 Imagen" descr="Mujer"/>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876304"/>
            <a:ext cx="2209800" cy="2209800"/>
          </a:xfrm>
          <a:prstGeom prst="rect">
            <a:avLst/>
          </a:prstGeom>
          <a:noFill/>
          <a:ln>
            <a:noFill/>
          </a:ln>
        </p:spPr>
      </p:pic>
      <p:sp>
        <p:nvSpPr>
          <p:cNvPr id="14" name="13 CuadroTexto"/>
          <p:cNvSpPr txBox="1"/>
          <p:nvPr/>
        </p:nvSpPr>
        <p:spPr>
          <a:xfrm>
            <a:off x="4316534" y="3566051"/>
            <a:ext cx="2568332" cy="307777"/>
          </a:xfrm>
          <a:prstGeom prst="rect">
            <a:avLst/>
          </a:prstGeom>
          <a:noFill/>
        </p:spPr>
        <p:txBody>
          <a:bodyPr wrap="none" rtlCol="0">
            <a:spAutoFit/>
          </a:bodyPr>
          <a:lstStyle/>
          <a:p>
            <a:r>
              <a:rPr lang="es-EC" sz="1400" b="1" dirty="0" smtClean="0">
                <a:effectLst>
                  <a:outerShdw blurRad="38100" dist="38100" dir="2700000" algn="tl">
                    <a:srgbClr val="000000">
                      <a:alpha val="43137"/>
                    </a:srgbClr>
                  </a:outerShdw>
                </a:effectLst>
              </a:rPr>
              <a:t>Imagen descomprimida</a:t>
            </a:r>
            <a:endParaRPr lang="es-EC"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7441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838200"/>
            <a:ext cx="7024744" cy="1143000"/>
          </a:xfrm>
        </p:spPr>
        <p:txBody>
          <a:bodyPr>
            <a:normAutofit fontScale="90000"/>
          </a:bodyPr>
          <a:lstStyle/>
          <a:p>
            <a:r>
              <a:rPr lang="es-ES" b="1" dirty="0" smtClean="0">
                <a:effectLst>
                  <a:outerShdw blurRad="38100" dist="38100" dir="2700000" algn="tl">
                    <a:srgbClr val="000000">
                      <a:alpha val="43137"/>
                    </a:srgbClr>
                  </a:outerShdw>
                </a:effectLst>
              </a:rPr>
              <a:t>Compresión </a:t>
            </a:r>
            <a:r>
              <a:rPr lang="es-ES" b="1" dirty="0">
                <a:effectLst>
                  <a:outerShdw blurRad="38100" dist="38100" dir="2700000" algn="tl">
                    <a:srgbClr val="000000">
                      <a:alpha val="43137"/>
                    </a:srgbClr>
                  </a:outerShdw>
                </a:effectLst>
              </a:rPr>
              <a:t>de imágenes</a:t>
            </a:r>
            <a:endParaRPr lang="es-EC" dirty="0"/>
          </a:p>
        </p:txBody>
      </p:sp>
      <p:sp>
        <p:nvSpPr>
          <p:cNvPr id="4" name="3 Marcador de pie de página"/>
          <p:cNvSpPr>
            <a:spLocks noGrp="1"/>
          </p:cNvSpPr>
          <p:nvPr>
            <p:ph type="ftr" sz="quarter" idx="11"/>
          </p:nvPr>
        </p:nvSpPr>
        <p:spPr/>
        <p:txBody>
          <a:bodyPr/>
          <a:lstStyle/>
          <a:p>
            <a:r>
              <a:rPr lang="es-EC" smtClean="0"/>
              <a:t>Belén Tipantuña</a:t>
            </a:r>
            <a:endParaRPr lang="es-EC" dirty="0"/>
          </a:p>
        </p:txBody>
      </p:sp>
      <p:sp>
        <p:nvSpPr>
          <p:cNvPr id="5" name="4 Marcador de número de diapositiva"/>
          <p:cNvSpPr>
            <a:spLocks noGrp="1"/>
          </p:cNvSpPr>
          <p:nvPr>
            <p:ph type="sldNum" sz="quarter" idx="12"/>
          </p:nvPr>
        </p:nvSpPr>
        <p:spPr/>
        <p:txBody>
          <a:bodyPr/>
          <a:lstStyle/>
          <a:p>
            <a:fld id="{809570B0-6797-4BEA-A940-AEE6D14574A0}" type="slidenum">
              <a:rPr lang="es-EC" smtClean="0"/>
              <a:pPr/>
              <a:t>14</a:t>
            </a:fld>
            <a:endParaRPr lang="es-EC"/>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2958438999"/>
              </p:ext>
            </p:extLst>
          </p:nvPr>
        </p:nvGraphicFramePr>
        <p:xfrm>
          <a:off x="2590800" y="2209800"/>
          <a:ext cx="3657600" cy="1051560"/>
        </p:xfrm>
        <a:graphic>
          <a:graphicData uri="http://schemas.openxmlformats.org/drawingml/2006/table">
            <a:tbl>
              <a:tblPr firstRow="1" firstCol="1" bandRow="1">
                <a:tableStyleId>{7DF18680-E054-41AD-8BC1-D1AEF772440D}</a:tableStyleId>
              </a:tblPr>
              <a:tblGrid>
                <a:gridCol w="1828800"/>
                <a:gridCol w="1828800"/>
              </a:tblGrid>
              <a:tr h="175260">
                <a:tc>
                  <a:txBody>
                    <a:bodyPr/>
                    <a:lstStyle/>
                    <a:p>
                      <a:pPr algn="ctr">
                        <a:lnSpc>
                          <a:spcPct val="115000"/>
                        </a:lnSpc>
                        <a:spcAft>
                          <a:spcPts val="0"/>
                        </a:spcAft>
                      </a:pPr>
                      <a:r>
                        <a:rPr lang="es-ES" sz="1000" dirty="0">
                          <a:effectLst/>
                        </a:rPr>
                        <a:t>Parámetros</a:t>
                      </a:r>
                      <a:endParaRPr lang="es-ES"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dirty="0">
                          <a:effectLst/>
                        </a:rPr>
                        <a:t>Valores</a:t>
                      </a:r>
                      <a:endParaRPr lang="es-ES" sz="1100" dirty="0">
                        <a:effectLst/>
                        <a:latin typeface="Calibri"/>
                        <a:ea typeface="Calibri"/>
                        <a:cs typeface="Times New Roman"/>
                      </a:endParaRPr>
                    </a:p>
                  </a:txBody>
                  <a:tcPr marL="68580" marR="68580" marT="0" marB="0"/>
                </a:tc>
              </a:tr>
              <a:tr h="175260">
                <a:tc>
                  <a:txBody>
                    <a:bodyPr/>
                    <a:lstStyle/>
                    <a:p>
                      <a:pPr algn="ctr">
                        <a:lnSpc>
                          <a:spcPct val="115000"/>
                        </a:lnSpc>
                        <a:spcAft>
                          <a:spcPts val="0"/>
                        </a:spcAft>
                      </a:pPr>
                      <a:r>
                        <a:rPr lang="es-ES" sz="1000">
                          <a:effectLst/>
                        </a:rPr>
                        <a:t>Nivel de cuantificación</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50</a:t>
                      </a:r>
                      <a:endParaRPr lang="es-ES" sz="1100">
                        <a:effectLst/>
                        <a:latin typeface="Calibri"/>
                        <a:ea typeface="Calibri"/>
                        <a:cs typeface="Times New Roman"/>
                      </a:endParaRPr>
                    </a:p>
                  </a:txBody>
                  <a:tcPr marL="68580" marR="68580" marT="0" marB="0"/>
                </a:tc>
              </a:tr>
              <a:tr h="175260">
                <a:tc>
                  <a:txBody>
                    <a:bodyPr/>
                    <a:lstStyle/>
                    <a:p>
                      <a:pPr algn="ctr">
                        <a:lnSpc>
                          <a:spcPct val="115000"/>
                        </a:lnSpc>
                        <a:spcAft>
                          <a:spcPts val="0"/>
                        </a:spcAft>
                      </a:pPr>
                      <a:r>
                        <a:rPr lang="es-ES" sz="1000" dirty="0">
                          <a:effectLst/>
                        </a:rPr>
                        <a:t>Bits sin comprimir</a:t>
                      </a:r>
                      <a:endParaRPr lang="es-ES"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540672</a:t>
                      </a:r>
                      <a:endParaRPr lang="es-ES" sz="1100">
                        <a:effectLst/>
                        <a:latin typeface="Calibri"/>
                        <a:ea typeface="Calibri"/>
                        <a:cs typeface="Times New Roman"/>
                      </a:endParaRPr>
                    </a:p>
                  </a:txBody>
                  <a:tcPr marL="68580" marR="68580" marT="0" marB="0"/>
                </a:tc>
              </a:tr>
              <a:tr h="175260">
                <a:tc>
                  <a:txBody>
                    <a:bodyPr/>
                    <a:lstStyle/>
                    <a:p>
                      <a:pPr algn="ctr">
                        <a:lnSpc>
                          <a:spcPct val="115000"/>
                        </a:lnSpc>
                        <a:spcAft>
                          <a:spcPts val="0"/>
                        </a:spcAft>
                      </a:pPr>
                      <a:r>
                        <a:rPr lang="es-ES" sz="1000">
                          <a:effectLst/>
                        </a:rPr>
                        <a:t>Bits comprimidos</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60583</a:t>
                      </a:r>
                      <a:endParaRPr lang="es-ES" sz="1100">
                        <a:effectLst/>
                        <a:latin typeface="Calibri"/>
                        <a:ea typeface="Calibri"/>
                        <a:cs typeface="Times New Roman"/>
                      </a:endParaRPr>
                    </a:p>
                  </a:txBody>
                  <a:tcPr marL="68580" marR="68580" marT="0" marB="0"/>
                </a:tc>
              </a:tr>
              <a:tr h="175260">
                <a:tc>
                  <a:txBody>
                    <a:bodyPr/>
                    <a:lstStyle/>
                    <a:p>
                      <a:pPr algn="ctr">
                        <a:lnSpc>
                          <a:spcPct val="115000"/>
                        </a:lnSpc>
                        <a:spcAft>
                          <a:spcPts val="0"/>
                        </a:spcAft>
                      </a:pPr>
                      <a:r>
                        <a:rPr lang="es-ES" sz="1000">
                          <a:effectLst/>
                        </a:rPr>
                        <a:t>Factor de compresión</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11.20%</a:t>
                      </a:r>
                      <a:endParaRPr lang="es-ES" sz="1100">
                        <a:effectLst/>
                        <a:latin typeface="Calibri"/>
                        <a:ea typeface="Calibri"/>
                        <a:cs typeface="Times New Roman"/>
                      </a:endParaRPr>
                    </a:p>
                  </a:txBody>
                  <a:tcPr marL="68580" marR="68580" marT="0" marB="0"/>
                </a:tc>
              </a:tr>
              <a:tr h="175260">
                <a:tc>
                  <a:txBody>
                    <a:bodyPr/>
                    <a:lstStyle/>
                    <a:p>
                      <a:pPr algn="ctr">
                        <a:lnSpc>
                          <a:spcPct val="115000"/>
                        </a:lnSpc>
                        <a:spcAft>
                          <a:spcPts val="0"/>
                        </a:spcAft>
                      </a:pPr>
                      <a:r>
                        <a:rPr lang="es-ES" sz="1000" dirty="0">
                          <a:effectLst/>
                        </a:rPr>
                        <a:t>PSNR</a:t>
                      </a:r>
                      <a:endParaRPr lang="es-ES"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dirty="0">
                          <a:effectLst/>
                        </a:rPr>
                        <a:t>33.1245 dB</a:t>
                      </a:r>
                      <a:endParaRPr lang="es-ES" sz="1100" dirty="0">
                        <a:effectLst/>
                        <a:latin typeface="Calibri"/>
                        <a:ea typeface="Calibri"/>
                        <a:cs typeface="Times New Roman"/>
                      </a:endParaRPr>
                    </a:p>
                  </a:txBody>
                  <a:tcPr marL="68580" marR="68580" marT="0" marB="0"/>
                </a:tc>
              </a:tr>
            </a:tbl>
          </a:graphicData>
        </a:graphic>
      </p:graphicFrame>
      <p:pic>
        <p:nvPicPr>
          <p:cNvPr id="7" name="6 Imagen" descr="ComprimidaRGB"/>
          <p:cNvPicPr/>
          <p:nvPr/>
        </p:nvPicPr>
        <p:blipFill>
          <a:blip r:embed="rId2">
            <a:extLst>
              <a:ext uri="{28A0092B-C50C-407E-A947-70E740481C1C}">
                <a14:useLocalDpi xmlns:a14="http://schemas.microsoft.com/office/drawing/2010/main" val="0"/>
              </a:ext>
            </a:extLst>
          </a:blip>
          <a:srcRect/>
          <a:stretch>
            <a:fillRect/>
          </a:stretch>
        </p:blipFill>
        <p:spPr bwMode="auto">
          <a:xfrm>
            <a:off x="4507675" y="3886200"/>
            <a:ext cx="2209800" cy="2209800"/>
          </a:xfrm>
          <a:prstGeom prst="rect">
            <a:avLst/>
          </a:prstGeom>
          <a:noFill/>
          <a:ln>
            <a:noFill/>
          </a:ln>
        </p:spPr>
      </p:pic>
      <p:pic>
        <p:nvPicPr>
          <p:cNvPr id="8" name="7 Imagen" descr="Mujer"/>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886200"/>
            <a:ext cx="2209800" cy="2209800"/>
          </a:xfrm>
          <a:prstGeom prst="rect">
            <a:avLst/>
          </a:prstGeom>
          <a:noFill/>
          <a:ln>
            <a:noFill/>
          </a:ln>
        </p:spPr>
      </p:pic>
      <p:sp>
        <p:nvSpPr>
          <p:cNvPr id="10" name="9 CuadroTexto"/>
          <p:cNvSpPr txBox="1"/>
          <p:nvPr/>
        </p:nvSpPr>
        <p:spPr>
          <a:xfrm>
            <a:off x="4330389" y="3580895"/>
            <a:ext cx="2568332" cy="307777"/>
          </a:xfrm>
          <a:prstGeom prst="rect">
            <a:avLst/>
          </a:prstGeom>
          <a:noFill/>
        </p:spPr>
        <p:txBody>
          <a:bodyPr wrap="none" rtlCol="0">
            <a:spAutoFit/>
          </a:bodyPr>
          <a:lstStyle/>
          <a:p>
            <a:r>
              <a:rPr lang="es-EC" sz="1400" b="1" dirty="0" smtClean="0">
                <a:effectLst>
                  <a:outerShdw blurRad="38100" dist="38100" dir="2700000" algn="tl">
                    <a:srgbClr val="000000">
                      <a:alpha val="43137"/>
                    </a:srgbClr>
                  </a:outerShdw>
                </a:effectLst>
              </a:rPr>
              <a:t>Imagen descomprimida</a:t>
            </a:r>
            <a:endParaRPr lang="es-EC" sz="1400" b="1" dirty="0">
              <a:effectLst>
                <a:outerShdw blurRad="38100" dist="38100" dir="2700000" algn="tl">
                  <a:srgbClr val="000000">
                    <a:alpha val="43137"/>
                  </a:srgbClr>
                </a:outerShdw>
              </a:effectLst>
            </a:endParaRPr>
          </a:p>
        </p:txBody>
      </p:sp>
      <p:sp>
        <p:nvSpPr>
          <p:cNvPr id="11" name="10 CuadroTexto"/>
          <p:cNvSpPr txBox="1"/>
          <p:nvPr/>
        </p:nvSpPr>
        <p:spPr>
          <a:xfrm>
            <a:off x="1959658" y="3580895"/>
            <a:ext cx="1795684" cy="307777"/>
          </a:xfrm>
          <a:prstGeom prst="rect">
            <a:avLst/>
          </a:prstGeom>
          <a:noFill/>
        </p:spPr>
        <p:txBody>
          <a:bodyPr wrap="none" rtlCol="0">
            <a:spAutoFit/>
          </a:bodyPr>
          <a:lstStyle/>
          <a:p>
            <a:r>
              <a:rPr lang="es-EC" sz="1400" b="1" dirty="0" smtClean="0">
                <a:effectLst>
                  <a:outerShdw blurRad="38100" dist="38100" dir="2700000" algn="tl">
                    <a:srgbClr val="000000">
                      <a:alpha val="43137"/>
                    </a:srgbClr>
                  </a:outerShdw>
                </a:effectLst>
              </a:rPr>
              <a:t>Imagen original</a:t>
            </a:r>
            <a:endParaRPr lang="es-EC"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8815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685800"/>
            <a:ext cx="7024744" cy="1143000"/>
          </a:xfrm>
        </p:spPr>
        <p:txBody>
          <a:bodyPr>
            <a:normAutofit fontScale="90000"/>
          </a:bodyPr>
          <a:lstStyle/>
          <a:p>
            <a:r>
              <a:rPr lang="es-ES" b="1" dirty="0">
                <a:effectLst>
                  <a:outerShdw blurRad="38100" dist="38100" dir="2700000" algn="tl">
                    <a:srgbClr val="000000">
                      <a:alpha val="43137"/>
                    </a:srgbClr>
                  </a:outerShdw>
                </a:effectLst>
              </a:rPr>
              <a:t>Compresión de imágenes</a:t>
            </a:r>
            <a:endParaRPr lang="es-EC" dirty="0"/>
          </a:p>
        </p:txBody>
      </p:sp>
      <p:sp>
        <p:nvSpPr>
          <p:cNvPr id="4" name="3 Marcador de pie de página"/>
          <p:cNvSpPr>
            <a:spLocks noGrp="1"/>
          </p:cNvSpPr>
          <p:nvPr>
            <p:ph type="ftr" sz="quarter" idx="11"/>
          </p:nvPr>
        </p:nvSpPr>
        <p:spPr/>
        <p:txBody>
          <a:bodyPr/>
          <a:lstStyle/>
          <a:p>
            <a:r>
              <a:rPr lang="es-EC" smtClean="0"/>
              <a:t>Belén Tipantuña</a:t>
            </a:r>
            <a:endParaRPr lang="es-EC" dirty="0"/>
          </a:p>
        </p:txBody>
      </p:sp>
      <p:sp>
        <p:nvSpPr>
          <p:cNvPr id="5" name="4 Marcador de número de diapositiva"/>
          <p:cNvSpPr>
            <a:spLocks noGrp="1"/>
          </p:cNvSpPr>
          <p:nvPr>
            <p:ph type="sldNum" sz="quarter" idx="12"/>
          </p:nvPr>
        </p:nvSpPr>
        <p:spPr/>
        <p:txBody>
          <a:bodyPr/>
          <a:lstStyle/>
          <a:p>
            <a:fld id="{809570B0-6797-4BEA-A940-AEE6D14574A0}" type="slidenum">
              <a:rPr lang="es-EC" smtClean="0"/>
              <a:pPr/>
              <a:t>15</a:t>
            </a:fld>
            <a:endParaRPr lang="es-EC"/>
          </a:p>
        </p:txBody>
      </p:sp>
      <p:pic>
        <p:nvPicPr>
          <p:cNvPr id="6" name="5 Marcador de contenido" descr="ComprimidaRGB"/>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9943" y="3886200"/>
            <a:ext cx="2209800" cy="2209800"/>
          </a:xfrm>
          <a:prstGeom prst="rect">
            <a:avLst/>
          </a:prstGeom>
          <a:noFill/>
          <a:ln>
            <a:noFill/>
          </a:ln>
        </p:spPr>
      </p:pic>
      <p:pic>
        <p:nvPicPr>
          <p:cNvPr id="7" name="6 Imagen" descr="Mujer"/>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886200"/>
            <a:ext cx="2209800" cy="2209800"/>
          </a:xfrm>
          <a:prstGeom prst="rect">
            <a:avLst/>
          </a:prstGeom>
          <a:noFill/>
          <a:ln>
            <a:noFill/>
          </a:ln>
        </p:spPr>
      </p:pic>
      <p:graphicFrame>
        <p:nvGraphicFramePr>
          <p:cNvPr id="8" name="7 Tabla"/>
          <p:cNvGraphicFramePr>
            <a:graphicFrameLocks noGrp="1"/>
          </p:cNvGraphicFramePr>
          <p:nvPr>
            <p:extLst>
              <p:ext uri="{D42A27DB-BD31-4B8C-83A1-F6EECF244321}">
                <p14:modId xmlns:p14="http://schemas.microsoft.com/office/powerpoint/2010/main" val="1974715765"/>
              </p:ext>
            </p:extLst>
          </p:nvPr>
        </p:nvGraphicFramePr>
        <p:xfrm>
          <a:off x="2513928" y="2057400"/>
          <a:ext cx="3605212" cy="1248096"/>
        </p:xfrm>
        <a:graphic>
          <a:graphicData uri="http://schemas.openxmlformats.org/drawingml/2006/table">
            <a:tbl>
              <a:tblPr firstRow="1" firstCol="1" bandRow="1">
                <a:tableStyleId>{7DF18680-E054-41AD-8BC1-D1AEF772440D}</a:tableStyleId>
              </a:tblPr>
              <a:tblGrid>
                <a:gridCol w="1802606"/>
                <a:gridCol w="1802606"/>
              </a:tblGrid>
              <a:tr h="208016">
                <a:tc>
                  <a:txBody>
                    <a:bodyPr/>
                    <a:lstStyle/>
                    <a:p>
                      <a:pPr algn="ctr">
                        <a:lnSpc>
                          <a:spcPct val="115000"/>
                        </a:lnSpc>
                        <a:spcAft>
                          <a:spcPts val="0"/>
                        </a:spcAft>
                      </a:pPr>
                      <a:r>
                        <a:rPr lang="es-ES" sz="1000" dirty="0">
                          <a:effectLst/>
                        </a:rPr>
                        <a:t>Parámetros</a:t>
                      </a:r>
                      <a:endParaRPr lang="es-ES"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dirty="0">
                          <a:effectLst/>
                        </a:rPr>
                        <a:t>Valores</a:t>
                      </a:r>
                      <a:endParaRPr lang="es-ES" sz="1100" dirty="0">
                        <a:effectLst/>
                        <a:latin typeface="Calibri"/>
                        <a:ea typeface="Calibri"/>
                        <a:cs typeface="Times New Roman"/>
                      </a:endParaRPr>
                    </a:p>
                  </a:txBody>
                  <a:tcPr marL="68580" marR="68580" marT="0" marB="0"/>
                </a:tc>
              </a:tr>
              <a:tr h="208016">
                <a:tc>
                  <a:txBody>
                    <a:bodyPr/>
                    <a:lstStyle/>
                    <a:p>
                      <a:pPr algn="ctr">
                        <a:lnSpc>
                          <a:spcPct val="115000"/>
                        </a:lnSpc>
                        <a:spcAft>
                          <a:spcPts val="0"/>
                        </a:spcAft>
                      </a:pPr>
                      <a:r>
                        <a:rPr lang="es-ES" sz="1000">
                          <a:effectLst/>
                        </a:rPr>
                        <a:t>Nivel de cuantificación</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90</a:t>
                      </a:r>
                      <a:endParaRPr lang="es-ES" sz="1100">
                        <a:effectLst/>
                        <a:latin typeface="Calibri"/>
                        <a:ea typeface="Calibri"/>
                        <a:cs typeface="Times New Roman"/>
                      </a:endParaRPr>
                    </a:p>
                  </a:txBody>
                  <a:tcPr marL="68580" marR="68580" marT="0" marB="0"/>
                </a:tc>
              </a:tr>
              <a:tr h="208016">
                <a:tc>
                  <a:txBody>
                    <a:bodyPr/>
                    <a:lstStyle/>
                    <a:p>
                      <a:pPr algn="ctr">
                        <a:lnSpc>
                          <a:spcPct val="115000"/>
                        </a:lnSpc>
                        <a:spcAft>
                          <a:spcPts val="0"/>
                        </a:spcAft>
                      </a:pPr>
                      <a:r>
                        <a:rPr lang="es-ES" sz="1000">
                          <a:effectLst/>
                        </a:rPr>
                        <a:t>Bits sin comprimir</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540672</a:t>
                      </a:r>
                      <a:endParaRPr lang="es-ES" sz="1100">
                        <a:effectLst/>
                        <a:latin typeface="Calibri"/>
                        <a:ea typeface="Calibri"/>
                        <a:cs typeface="Times New Roman"/>
                      </a:endParaRPr>
                    </a:p>
                  </a:txBody>
                  <a:tcPr marL="68580" marR="68580" marT="0" marB="0"/>
                </a:tc>
              </a:tr>
              <a:tr h="208016">
                <a:tc>
                  <a:txBody>
                    <a:bodyPr/>
                    <a:lstStyle/>
                    <a:p>
                      <a:pPr algn="ctr">
                        <a:lnSpc>
                          <a:spcPct val="115000"/>
                        </a:lnSpc>
                        <a:spcAft>
                          <a:spcPts val="0"/>
                        </a:spcAft>
                      </a:pPr>
                      <a:r>
                        <a:rPr lang="es-ES" sz="1000">
                          <a:effectLst/>
                        </a:rPr>
                        <a:t>Bits comprimidos</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151891</a:t>
                      </a:r>
                      <a:endParaRPr lang="es-ES" sz="1100">
                        <a:effectLst/>
                        <a:latin typeface="Calibri"/>
                        <a:ea typeface="Calibri"/>
                        <a:cs typeface="Times New Roman"/>
                      </a:endParaRPr>
                    </a:p>
                  </a:txBody>
                  <a:tcPr marL="68580" marR="68580" marT="0" marB="0"/>
                </a:tc>
              </a:tr>
              <a:tr h="208016">
                <a:tc>
                  <a:txBody>
                    <a:bodyPr/>
                    <a:lstStyle/>
                    <a:p>
                      <a:pPr algn="ctr">
                        <a:lnSpc>
                          <a:spcPct val="115000"/>
                        </a:lnSpc>
                        <a:spcAft>
                          <a:spcPts val="0"/>
                        </a:spcAft>
                      </a:pPr>
                      <a:r>
                        <a:rPr lang="es-ES" sz="1000">
                          <a:effectLst/>
                        </a:rPr>
                        <a:t>Factor de compresión</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28.09%</a:t>
                      </a:r>
                      <a:endParaRPr lang="es-ES" sz="1100">
                        <a:effectLst/>
                        <a:latin typeface="Calibri"/>
                        <a:ea typeface="Calibri"/>
                        <a:cs typeface="Times New Roman"/>
                      </a:endParaRPr>
                    </a:p>
                  </a:txBody>
                  <a:tcPr marL="68580" marR="68580" marT="0" marB="0"/>
                </a:tc>
              </a:tr>
              <a:tr h="208016">
                <a:tc>
                  <a:txBody>
                    <a:bodyPr/>
                    <a:lstStyle/>
                    <a:p>
                      <a:pPr algn="ctr">
                        <a:lnSpc>
                          <a:spcPct val="115000"/>
                        </a:lnSpc>
                        <a:spcAft>
                          <a:spcPts val="0"/>
                        </a:spcAft>
                      </a:pPr>
                      <a:r>
                        <a:rPr lang="es-ES" sz="1000">
                          <a:effectLst/>
                        </a:rPr>
                        <a:t>PSNR</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dirty="0">
                          <a:effectLst/>
                        </a:rPr>
                        <a:t>40.9936 dB</a:t>
                      </a:r>
                      <a:endParaRPr lang="es-ES" sz="1100" dirty="0">
                        <a:effectLst/>
                        <a:latin typeface="Calibri"/>
                        <a:ea typeface="Calibri"/>
                        <a:cs typeface="Times New Roman"/>
                      </a:endParaRPr>
                    </a:p>
                  </a:txBody>
                  <a:tcPr marL="68580" marR="68580" marT="0" marB="0"/>
                </a:tc>
              </a:tr>
            </a:tbl>
          </a:graphicData>
        </a:graphic>
      </p:graphicFrame>
      <p:sp>
        <p:nvSpPr>
          <p:cNvPr id="9" name="8 CuadroTexto"/>
          <p:cNvSpPr txBox="1"/>
          <p:nvPr/>
        </p:nvSpPr>
        <p:spPr>
          <a:xfrm>
            <a:off x="1959658" y="3580895"/>
            <a:ext cx="1795684" cy="307777"/>
          </a:xfrm>
          <a:prstGeom prst="rect">
            <a:avLst/>
          </a:prstGeom>
          <a:noFill/>
        </p:spPr>
        <p:txBody>
          <a:bodyPr wrap="none" rtlCol="0">
            <a:spAutoFit/>
          </a:bodyPr>
          <a:lstStyle/>
          <a:p>
            <a:r>
              <a:rPr lang="es-EC" sz="1400" b="1" dirty="0" smtClean="0">
                <a:effectLst>
                  <a:outerShdw blurRad="38100" dist="38100" dir="2700000" algn="tl">
                    <a:srgbClr val="000000">
                      <a:alpha val="43137"/>
                    </a:srgbClr>
                  </a:outerShdw>
                </a:effectLst>
              </a:rPr>
              <a:t>Imagen original</a:t>
            </a:r>
            <a:endParaRPr lang="es-EC" sz="1400" b="1" dirty="0">
              <a:effectLst>
                <a:outerShdw blurRad="38100" dist="38100" dir="2700000" algn="tl">
                  <a:srgbClr val="000000">
                    <a:alpha val="43137"/>
                  </a:srgbClr>
                </a:outerShdw>
              </a:effectLst>
            </a:endParaRPr>
          </a:p>
        </p:txBody>
      </p:sp>
      <p:sp>
        <p:nvSpPr>
          <p:cNvPr id="10" name="9 CuadroTexto"/>
          <p:cNvSpPr txBox="1"/>
          <p:nvPr/>
        </p:nvSpPr>
        <p:spPr>
          <a:xfrm>
            <a:off x="4316534" y="3587329"/>
            <a:ext cx="2568332" cy="307777"/>
          </a:xfrm>
          <a:prstGeom prst="rect">
            <a:avLst/>
          </a:prstGeom>
          <a:noFill/>
        </p:spPr>
        <p:txBody>
          <a:bodyPr wrap="none" rtlCol="0">
            <a:spAutoFit/>
          </a:bodyPr>
          <a:lstStyle/>
          <a:p>
            <a:r>
              <a:rPr lang="es-EC" sz="1400" b="1" dirty="0" smtClean="0">
                <a:effectLst>
                  <a:outerShdw blurRad="38100" dist="38100" dir="2700000" algn="tl">
                    <a:srgbClr val="000000">
                      <a:alpha val="43137"/>
                    </a:srgbClr>
                  </a:outerShdw>
                </a:effectLst>
              </a:rPr>
              <a:t>Imagen descomprimida</a:t>
            </a:r>
            <a:endParaRPr lang="es-EC"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36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200" b="1" dirty="0" smtClean="0">
                <a:effectLst>
                  <a:outerShdw blurRad="38100" dist="38100" dir="2700000" algn="tl">
                    <a:srgbClr val="000000">
                      <a:alpha val="43137"/>
                    </a:srgbClr>
                  </a:outerShdw>
                </a:effectLst>
              </a:rPr>
              <a:t>Comparación del desempeño en el canal AWGN</a:t>
            </a:r>
            <a:endParaRPr lang="es-EC" sz="3200" b="1" dirty="0">
              <a:effectLst>
                <a:outerShdw blurRad="38100" dist="38100" dir="2700000" algn="tl">
                  <a:srgbClr val="000000">
                    <a:alpha val="43137"/>
                  </a:srgbClr>
                </a:outerShdw>
              </a:effectLst>
            </a:endParaRPr>
          </a:p>
        </p:txBody>
      </p:sp>
      <p:sp>
        <p:nvSpPr>
          <p:cNvPr id="4" name="3 Marcador de pie de página"/>
          <p:cNvSpPr>
            <a:spLocks noGrp="1"/>
          </p:cNvSpPr>
          <p:nvPr>
            <p:ph type="ftr" sz="quarter" idx="11"/>
          </p:nvPr>
        </p:nvSpPr>
        <p:spPr/>
        <p:txBody>
          <a:bodyPr/>
          <a:lstStyle/>
          <a:p>
            <a:r>
              <a:rPr lang="es-EC" dirty="0" smtClean="0"/>
              <a:t>Belén Tipantuña</a:t>
            </a:r>
            <a:endParaRPr lang="es-EC" dirty="0"/>
          </a:p>
        </p:txBody>
      </p:sp>
      <p:sp>
        <p:nvSpPr>
          <p:cNvPr id="5" name="4 Marcador de número de diapositiva"/>
          <p:cNvSpPr>
            <a:spLocks noGrp="1"/>
          </p:cNvSpPr>
          <p:nvPr>
            <p:ph type="sldNum" sz="quarter" idx="12"/>
          </p:nvPr>
        </p:nvSpPr>
        <p:spPr/>
        <p:txBody>
          <a:bodyPr/>
          <a:lstStyle/>
          <a:p>
            <a:fld id="{809570B0-6797-4BEA-A940-AEE6D14574A0}" type="slidenum">
              <a:rPr lang="es-EC" smtClean="0"/>
              <a:pPr/>
              <a:t>16</a:t>
            </a:fld>
            <a:endParaRPr lang="es-EC"/>
          </a:p>
        </p:txBody>
      </p:sp>
      <p:pic>
        <p:nvPicPr>
          <p:cNvPr id="7" name="6 Imagen"/>
          <p:cNvPicPr/>
          <p:nvPr/>
        </p:nvPicPr>
        <p:blipFill rotWithShape="1">
          <a:blip r:embed="rId3"/>
          <a:srcRect l="5080" t="15740" r="2168" b="2718"/>
          <a:stretch/>
        </p:blipFill>
        <p:spPr bwMode="auto">
          <a:xfrm>
            <a:off x="2286000" y="2362200"/>
            <a:ext cx="4419600" cy="3505200"/>
          </a:xfrm>
          <a:prstGeom prst="rect">
            <a:avLst/>
          </a:prstGeom>
          <a:ln w="88900" cap="sq" cmpd="thickThin">
            <a:solidFill>
              <a:srgbClr val="000000"/>
            </a:solidFill>
            <a:prstDash val="solid"/>
            <a:miter lim="800000"/>
          </a:ln>
          <a:effectLst>
            <a:glow rad="101600">
              <a:schemeClr val="accent2">
                <a:satMod val="175000"/>
                <a:alpha val="40000"/>
              </a:schemeClr>
            </a:glow>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2090686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11249" y="-66824"/>
            <a:ext cx="7024744" cy="1143000"/>
          </a:xfrm>
        </p:spPr>
        <p:txBody>
          <a:bodyPr>
            <a:normAutofit/>
          </a:bodyPr>
          <a:lstStyle/>
          <a:p>
            <a:r>
              <a:rPr lang="es-EC" sz="2000" b="1" dirty="0" smtClean="0">
                <a:effectLst>
                  <a:outerShdw blurRad="38100" dist="38100" dir="2700000" algn="tl">
                    <a:srgbClr val="000000">
                      <a:alpha val="43137"/>
                    </a:srgbClr>
                  </a:outerShdw>
                </a:effectLst>
              </a:rPr>
              <a:t>Comparación de la </a:t>
            </a:r>
            <a:br>
              <a:rPr lang="es-EC" sz="2000" b="1" dirty="0" smtClean="0">
                <a:effectLst>
                  <a:outerShdw blurRad="38100" dist="38100" dir="2700000" algn="tl">
                    <a:srgbClr val="000000">
                      <a:alpha val="43137"/>
                    </a:srgbClr>
                  </a:outerShdw>
                </a:effectLst>
              </a:rPr>
            </a:br>
            <a:r>
              <a:rPr lang="es-EC" sz="2000" b="1" dirty="0" smtClean="0">
                <a:effectLst>
                  <a:outerShdw blurRad="38100" dist="38100" dir="2700000" algn="tl">
                    <a:srgbClr val="000000">
                      <a:alpha val="43137"/>
                    </a:srgbClr>
                  </a:outerShdw>
                </a:effectLst>
              </a:rPr>
              <a:t>calidad de la imagen sobre el canal AWGN</a:t>
            </a:r>
            <a:endParaRPr lang="es-EC" sz="2000" b="1" dirty="0">
              <a:effectLst>
                <a:outerShdw blurRad="38100" dist="38100" dir="2700000" algn="tl">
                  <a:srgbClr val="000000">
                    <a:alpha val="43137"/>
                  </a:srgbClr>
                </a:outerShdw>
              </a:effectLst>
            </a:endParaRPr>
          </a:p>
        </p:txBody>
      </p:sp>
      <p:sp>
        <p:nvSpPr>
          <p:cNvPr id="4" name="3 Marcador de pie de página"/>
          <p:cNvSpPr>
            <a:spLocks noGrp="1"/>
          </p:cNvSpPr>
          <p:nvPr>
            <p:ph type="ftr" sz="quarter" idx="11"/>
          </p:nvPr>
        </p:nvSpPr>
        <p:spPr/>
        <p:txBody>
          <a:bodyPr/>
          <a:lstStyle/>
          <a:p>
            <a:r>
              <a:rPr lang="es-EC" dirty="0" smtClean="0"/>
              <a:t>Belén Tipantuña</a:t>
            </a:r>
            <a:endParaRPr lang="es-EC" dirty="0"/>
          </a:p>
        </p:txBody>
      </p:sp>
      <p:sp>
        <p:nvSpPr>
          <p:cNvPr id="5" name="4 Marcador de número de diapositiva"/>
          <p:cNvSpPr>
            <a:spLocks noGrp="1"/>
          </p:cNvSpPr>
          <p:nvPr>
            <p:ph type="sldNum" sz="quarter" idx="12"/>
          </p:nvPr>
        </p:nvSpPr>
        <p:spPr/>
        <p:txBody>
          <a:bodyPr/>
          <a:lstStyle/>
          <a:p>
            <a:fld id="{809570B0-6797-4BEA-A940-AEE6D14574A0}" type="slidenum">
              <a:rPr lang="es-EC" smtClean="0"/>
              <a:pPr/>
              <a:t>17</a:t>
            </a:fld>
            <a:endParaRPr lang="es-EC"/>
          </a:p>
        </p:txBody>
      </p:sp>
      <p:sp>
        <p:nvSpPr>
          <p:cNvPr id="16" name="15 Flecha derecha"/>
          <p:cNvSpPr/>
          <p:nvPr/>
        </p:nvSpPr>
        <p:spPr>
          <a:xfrm rot="16200000">
            <a:off x="4548599" y="2806981"/>
            <a:ext cx="308534" cy="192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18 Flecha derecha"/>
          <p:cNvSpPr/>
          <p:nvPr/>
        </p:nvSpPr>
        <p:spPr>
          <a:xfrm>
            <a:off x="5556801" y="3809417"/>
            <a:ext cx="386799" cy="214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19 Flecha derecha"/>
          <p:cNvSpPr/>
          <p:nvPr/>
        </p:nvSpPr>
        <p:spPr>
          <a:xfrm rot="5400000">
            <a:off x="4533134" y="4599351"/>
            <a:ext cx="350747" cy="214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20 Flecha derecha"/>
          <p:cNvSpPr/>
          <p:nvPr/>
        </p:nvSpPr>
        <p:spPr>
          <a:xfrm rot="10800000">
            <a:off x="3461550" y="3809417"/>
            <a:ext cx="409891" cy="214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CuadroTexto"/>
          <p:cNvSpPr txBox="1"/>
          <p:nvPr/>
        </p:nvSpPr>
        <p:spPr>
          <a:xfrm>
            <a:off x="1790656" y="4610716"/>
            <a:ext cx="1781257" cy="261610"/>
          </a:xfrm>
          <a:prstGeom prst="rect">
            <a:avLst/>
          </a:prstGeom>
          <a:noFill/>
        </p:spPr>
        <p:txBody>
          <a:bodyPr wrap="none" rtlCol="0">
            <a:spAutoFit/>
          </a:bodyPr>
          <a:lstStyle/>
          <a:p>
            <a:r>
              <a:rPr lang="es-ES" sz="1100" b="1" dirty="0" smtClean="0">
                <a:latin typeface="Arial" panose="020B0604020202020204" pitchFamily="34" charset="0"/>
                <a:cs typeface="Arial" panose="020B0604020202020204" pitchFamily="34" charset="0"/>
              </a:rPr>
              <a:t>Imagen sin codificación</a:t>
            </a:r>
            <a:endParaRPr lang="es-ES" sz="1100" b="1" dirty="0">
              <a:latin typeface="Arial" panose="020B0604020202020204" pitchFamily="34" charset="0"/>
              <a:cs typeface="Arial" panose="020B0604020202020204" pitchFamily="34" charset="0"/>
            </a:endParaRPr>
          </a:p>
        </p:txBody>
      </p:sp>
      <p:sp>
        <p:nvSpPr>
          <p:cNvPr id="22" name="21 CuadroTexto"/>
          <p:cNvSpPr txBox="1"/>
          <p:nvPr/>
        </p:nvSpPr>
        <p:spPr>
          <a:xfrm>
            <a:off x="3975590" y="6324600"/>
            <a:ext cx="1680268" cy="430887"/>
          </a:xfrm>
          <a:prstGeom prst="rect">
            <a:avLst/>
          </a:prstGeom>
          <a:noFill/>
        </p:spPr>
        <p:txBody>
          <a:bodyPr wrap="none" rtlCol="0">
            <a:spAutoFit/>
          </a:bodyPr>
          <a:lstStyle/>
          <a:p>
            <a:r>
              <a:rPr lang="es-ES" sz="1100" b="1" dirty="0" smtClean="0">
                <a:latin typeface="Arial" panose="020B0604020202020204" pitchFamily="34" charset="0"/>
                <a:cs typeface="Arial" panose="020B0604020202020204" pitchFamily="34" charset="0"/>
              </a:rPr>
              <a:t>Imagen con códigos </a:t>
            </a:r>
          </a:p>
          <a:p>
            <a:r>
              <a:rPr lang="es-ES" sz="1100" b="1" dirty="0" err="1" smtClean="0">
                <a:latin typeface="Arial" panose="020B0604020202020204" pitchFamily="34" charset="0"/>
                <a:cs typeface="Arial" panose="020B0604020202020204" pitchFamily="34" charset="0"/>
              </a:rPr>
              <a:t>convolucionales</a:t>
            </a:r>
            <a:r>
              <a:rPr lang="es-ES" sz="1100" b="1" dirty="0" smtClean="0">
                <a:latin typeface="Arial" panose="020B0604020202020204" pitchFamily="34" charset="0"/>
                <a:cs typeface="Arial" panose="020B0604020202020204" pitchFamily="34" charset="0"/>
              </a:rPr>
              <a:t> (</a:t>
            </a:r>
            <a:r>
              <a:rPr lang="es-ES" sz="1100" b="1" dirty="0" err="1" smtClean="0">
                <a:latin typeface="Arial" panose="020B0604020202020204" pitchFamily="34" charset="0"/>
                <a:cs typeface="Arial" panose="020B0604020202020204" pitchFamily="34" charset="0"/>
              </a:rPr>
              <a:t>soft</a:t>
            </a:r>
            <a:r>
              <a:rPr lang="es-ES" sz="1100" b="1" dirty="0" smtClean="0">
                <a:latin typeface="Arial" panose="020B0604020202020204" pitchFamily="34" charset="0"/>
                <a:cs typeface="Arial" panose="020B0604020202020204" pitchFamily="34" charset="0"/>
              </a:rPr>
              <a:t>)</a:t>
            </a:r>
            <a:endParaRPr lang="es-ES" sz="1100" b="1" dirty="0">
              <a:latin typeface="Arial" panose="020B0604020202020204" pitchFamily="34" charset="0"/>
              <a:cs typeface="Arial" panose="020B0604020202020204" pitchFamily="34" charset="0"/>
            </a:endParaRPr>
          </a:p>
        </p:txBody>
      </p:sp>
      <p:sp>
        <p:nvSpPr>
          <p:cNvPr id="23" name="22 CuadroTexto"/>
          <p:cNvSpPr txBox="1"/>
          <p:nvPr/>
        </p:nvSpPr>
        <p:spPr>
          <a:xfrm>
            <a:off x="6070021" y="4610716"/>
            <a:ext cx="1728358" cy="430887"/>
          </a:xfrm>
          <a:prstGeom prst="rect">
            <a:avLst/>
          </a:prstGeom>
          <a:noFill/>
        </p:spPr>
        <p:txBody>
          <a:bodyPr wrap="none" rtlCol="0">
            <a:spAutoFit/>
          </a:bodyPr>
          <a:lstStyle/>
          <a:p>
            <a:r>
              <a:rPr lang="es-ES" sz="1100" b="1" dirty="0" smtClean="0">
                <a:latin typeface="Arial" panose="020B0604020202020204" pitchFamily="34" charset="0"/>
                <a:cs typeface="Arial" panose="020B0604020202020204" pitchFamily="34" charset="0"/>
              </a:rPr>
              <a:t>Imagen con códigos </a:t>
            </a:r>
          </a:p>
          <a:p>
            <a:r>
              <a:rPr lang="es-ES" sz="1100" b="1" dirty="0" err="1" smtClean="0">
                <a:latin typeface="Arial" panose="020B0604020202020204" pitchFamily="34" charset="0"/>
                <a:cs typeface="Arial" panose="020B0604020202020204" pitchFamily="34" charset="0"/>
              </a:rPr>
              <a:t>convolucionales</a:t>
            </a:r>
            <a:r>
              <a:rPr lang="es-ES" sz="1100" b="1" dirty="0" smtClean="0">
                <a:latin typeface="Arial" panose="020B0604020202020204" pitchFamily="34" charset="0"/>
                <a:cs typeface="Arial" panose="020B0604020202020204" pitchFamily="34" charset="0"/>
              </a:rPr>
              <a:t> (</a:t>
            </a:r>
            <a:r>
              <a:rPr lang="es-ES" sz="1100" b="1" dirty="0" err="1" smtClean="0">
                <a:latin typeface="Arial" panose="020B0604020202020204" pitchFamily="34" charset="0"/>
                <a:cs typeface="Arial" panose="020B0604020202020204" pitchFamily="34" charset="0"/>
              </a:rPr>
              <a:t>hard</a:t>
            </a:r>
            <a:r>
              <a:rPr lang="es-ES" sz="1100" b="1" dirty="0" smtClean="0">
                <a:latin typeface="Arial" panose="020B0604020202020204" pitchFamily="34" charset="0"/>
                <a:cs typeface="Arial" panose="020B0604020202020204" pitchFamily="34" charset="0"/>
              </a:rPr>
              <a:t>)</a:t>
            </a:r>
            <a:endParaRPr lang="es-ES" sz="1100" b="1" dirty="0">
              <a:latin typeface="Arial" panose="020B0604020202020204" pitchFamily="34" charset="0"/>
              <a:cs typeface="Arial" panose="020B0604020202020204" pitchFamily="34" charset="0"/>
            </a:endParaRPr>
          </a:p>
        </p:txBody>
      </p:sp>
      <p:sp>
        <p:nvSpPr>
          <p:cNvPr id="25" name="24 CuadroTexto"/>
          <p:cNvSpPr txBox="1"/>
          <p:nvPr/>
        </p:nvSpPr>
        <p:spPr>
          <a:xfrm>
            <a:off x="3733799" y="1066800"/>
            <a:ext cx="2794651" cy="261610"/>
          </a:xfrm>
          <a:prstGeom prst="rect">
            <a:avLst/>
          </a:prstGeom>
          <a:noFill/>
        </p:spPr>
        <p:txBody>
          <a:bodyPr wrap="square" rtlCol="0">
            <a:spAutoFit/>
          </a:bodyPr>
          <a:lstStyle/>
          <a:p>
            <a:r>
              <a:rPr lang="es-ES" sz="1100" b="1" dirty="0" smtClean="0">
                <a:latin typeface="Arial" panose="020B0604020202020204" pitchFamily="34" charset="0"/>
                <a:cs typeface="Arial" panose="020B0604020202020204" pitchFamily="34" charset="0"/>
              </a:rPr>
              <a:t>Imagen con códigos de bloque</a:t>
            </a:r>
            <a:endParaRPr lang="es-ES" sz="1100" b="1" dirty="0">
              <a:latin typeface="Arial" panose="020B0604020202020204" pitchFamily="34" charset="0"/>
              <a:cs typeface="Arial" panose="020B0604020202020204" pitchFamily="34" charset="0"/>
            </a:endParaRPr>
          </a:p>
        </p:txBody>
      </p:sp>
      <p:pic>
        <p:nvPicPr>
          <p:cNvPr id="27" name="26 Imagen"/>
          <p:cNvPicPr/>
          <p:nvPr/>
        </p:nvPicPr>
        <p:blipFill rotWithShape="1">
          <a:blip r:embed="rId3"/>
          <a:srcRect l="56768" t="21074" r="8924" b="13684"/>
          <a:stretch/>
        </p:blipFill>
        <p:spPr bwMode="auto">
          <a:xfrm>
            <a:off x="1981198" y="3111969"/>
            <a:ext cx="1400175" cy="141922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35" name="34 Imagen"/>
          <p:cNvPicPr/>
          <p:nvPr/>
        </p:nvPicPr>
        <p:blipFill rotWithShape="1">
          <a:blip r:embed="rId3"/>
          <a:srcRect l="12713" t="20659" r="52827" b="13045"/>
          <a:stretch/>
        </p:blipFill>
        <p:spPr bwMode="auto">
          <a:xfrm>
            <a:off x="4201472" y="3122855"/>
            <a:ext cx="1151877" cy="117804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36" name="35 Imagen"/>
          <p:cNvPicPr/>
          <p:nvPr/>
        </p:nvPicPr>
        <p:blipFill rotWithShape="1">
          <a:blip r:embed="rId4"/>
          <a:srcRect l="56462" t="20785" r="8872" b="13299"/>
          <a:stretch/>
        </p:blipFill>
        <p:spPr bwMode="auto">
          <a:xfrm>
            <a:off x="4064691" y="1282033"/>
            <a:ext cx="1447165" cy="146685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37" name="36 Imagen"/>
          <p:cNvPicPr/>
          <p:nvPr/>
        </p:nvPicPr>
        <p:blipFill rotWithShape="1">
          <a:blip r:embed="rId5"/>
          <a:srcRect l="56615" t="20496" r="9027" b="13299"/>
          <a:stretch/>
        </p:blipFill>
        <p:spPr bwMode="auto">
          <a:xfrm>
            <a:off x="6248400" y="3111618"/>
            <a:ext cx="1371600" cy="141922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38" name="37 Imagen"/>
          <p:cNvPicPr/>
          <p:nvPr/>
        </p:nvPicPr>
        <p:blipFill rotWithShape="1">
          <a:blip r:embed="rId6"/>
          <a:srcRect l="56615" t="20785" r="8718" b="13299"/>
          <a:stretch/>
        </p:blipFill>
        <p:spPr bwMode="auto">
          <a:xfrm>
            <a:off x="4035992" y="4896485"/>
            <a:ext cx="1409700" cy="142811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39" name="38 Rectángulo"/>
          <p:cNvSpPr/>
          <p:nvPr/>
        </p:nvSpPr>
        <p:spPr>
          <a:xfrm>
            <a:off x="4171784" y="4269233"/>
            <a:ext cx="1225015" cy="261610"/>
          </a:xfrm>
          <a:prstGeom prst="rect">
            <a:avLst/>
          </a:prstGeom>
        </p:spPr>
        <p:txBody>
          <a:bodyPr wrap="none">
            <a:spAutoFit/>
          </a:bodyPr>
          <a:lstStyle/>
          <a:p>
            <a:r>
              <a:rPr lang="es-ES" sz="1100" b="1" dirty="0">
                <a:latin typeface="Arial" panose="020B0604020202020204" pitchFamily="34" charset="0"/>
                <a:cs typeface="Arial" panose="020B0604020202020204" pitchFamily="34" charset="0"/>
              </a:rPr>
              <a:t>Imagen </a:t>
            </a:r>
            <a:r>
              <a:rPr lang="es-ES" sz="1100" b="1" dirty="0" smtClean="0">
                <a:latin typeface="Arial" panose="020B0604020202020204" pitchFamily="34" charset="0"/>
                <a:cs typeface="Arial" panose="020B0604020202020204" pitchFamily="34" charset="0"/>
              </a:rPr>
              <a:t>original</a:t>
            </a:r>
            <a:endParaRPr lang="es-ES"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11476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457200"/>
            <a:ext cx="7024744" cy="1143000"/>
          </a:xfrm>
        </p:spPr>
        <p:txBody>
          <a:bodyPr>
            <a:noAutofit/>
          </a:bodyPr>
          <a:lstStyle/>
          <a:p>
            <a:r>
              <a:rPr lang="es-EC" sz="2000" b="1" dirty="0">
                <a:effectLst>
                  <a:outerShdw blurRad="38100" dist="38100" dir="2700000" algn="tl">
                    <a:srgbClr val="000000">
                      <a:alpha val="43137"/>
                    </a:srgbClr>
                  </a:outerShdw>
                </a:effectLst>
              </a:rPr>
              <a:t>Comparación de la </a:t>
            </a:r>
            <a:br>
              <a:rPr lang="es-EC" sz="2000" b="1" dirty="0">
                <a:effectLst>
                  <a:outerShdw blurRad="38100" dist="38100" dir="2700000" algn="tl">
                    <a:srgbClr val="000000">
                      <a:alpha val="43137"/>
                    </a:srgbClr>
                  </a:outerShdw>
                </a:effectLst>
              </a:rPr>
            </a:br>
            <a:r>
              <a:rPr lang="es-EC" sz="2000" b="1" dirty="0">
                <a:effectLst>
                  <a:outerShdw blurRad="38100" dist="38100" dir="2700000" algn="tl">
                    <a:srgbClr val="000000">
                      <a:alpha val="43137"/>
                    </a:srgbClr>
                  </a:outerShdw>
                </a:effectLst>
              </a:rPr>
              <a:t>calidad de la imagen sobre el canal AWGN</a:t>
            </a:r>
            <a:endParaRPr lang="es-ES" sz="2000" dirty="0"/>
          </a:p>
        </p:txBody>
      </p:sp>
      <p:sp>
        <p:nvSpPr>
          <p:cNvPr id="4" name="3 Marcador de pie de página"/>
          <p:cNvSpPr>
            <a:spLocks noGrp="1"/>
          </p:cNvSpPr>
          <p:nvPr>
            <p:ph type="ftr" sz="quarter" idx="11"/>
          </p:nvPr>
        </p:nvSpPr>
        <p:spPr/>
        <p:txBody>
          <a:bodyPr/>
          <a:lstStyle/>
          <a:p>
            <a:r>
              <a:rPr lang="es-EC" smtClean="0"/>
              <a:t>Belén Tipantuña</a:t>
            </a:r>
            <a:endParaRPr lang="es-EC" dirty="0"/>
          </a:p>
        </p:txBody>
      </p:sp>
      <p:sp>
        <p:nvSpPr>
          <p:cNvPr id="5" name="4 Marcador de número de diapositiva"/>
          <p:cNvSpPr>
            <a:spLocks noGrp="1"/>
          </p:cNvSpPr>
          <p:nvPr>
            <p:ph type="sldNum" sz="quarter" idx="12"/>
          </p:nvPr>
        </p:nvSpPr>
        <p:spPr/>
        <p:txBody>
          <a:bodyPr/>
          <a:lstStyle/>
          <a:p>
            <a:fld id="{809570B0-6797-4BEA-A940-AEE6D14574A0}" type="slidenum">
              <a:rPr lang="es-EC" smtClean="0"/>
              <a:pPr/>
              <a:t>18</a:t>
            </a:fld>
            <a:endParaRPr lang="es-EC"/>
          </a:p>
        </p:txBody>
      </p:sp>
      <p:pic>
        <p:nvPicPr>
          <p:cNvPr id="8" name="7 Marcador de contenido"/>
          <p:cNvPicPr>
            <a:picLocks noGrp="1"/>
          </p:cNvPicPr>
          <p:nvPr>
            <p:ph idx="1"/>
          </p:nvPr>
        </p:nvPicPr>
        <p:blipFill>
          <a:blip r:embed="rId2" cstate="print">
            <a:extLst>
              <a:ext uri="{28A0092B-C50C-407E-A947-70E740481C1C}">
                <a14:useLocalDpi xmlns:a14="http://schemas.microsoft.com/office/drawing/2010/main" val="0"/>
              </a:ext>
            </a:extLst>
          </a:blip>
          <a:srcRect l="50339" t="9666" r="2100"/>
          <a:stretch>
            <a:fillRect/>
          </a:stretch>
        </p:blipFill>
        <p:spPr bwMode="auto">
          <a:xfrm>
            <a:off x="4800600" y="2133600"/>
            <a:ext cx="1828800" cy="1905000"/>
          </a:xfrm>
          <a:prstGeom prst="rect">
            <a:avLst/>
          </a:prstGeom>
          <a:ln>
            <a:noFill/>
          </a:ln>
          <a:effectLst>
            <a:outerShdw blurRad="292100" dist="139700" dir="2700000" algn="tl" rotWithShape="0">
              <a:srgbClr val="333333">
                <a:alpha val="65000"/>
              </a:srgbClr>
            </a:outerShdw>
          </a:effectLst>
        </p:spPr>
      </p:pic>
      <p:pic>
        <p:nvPicPr>
          <p:cNvPr id="10" name="9 Imagen"/>
          <p:cNvPicPr/>
          <p:nvPr/>
        </p:nvPicPr>
        <p:blipFill rotWithShape="1">
          <a:blip r:embed="rId3"/>
          <a:srcRect l="12713" t="20659" r="52827" b="13045"/>
          <a:stretch/>
        </p:blipFill>
        <p:spPr bwMode="auto">
          <a:xfrm>
            <a:off x="1746661" y="3476660"/>
            <a:ext cx="1755569" cy="18288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10 Imagen"/>
          <p:cNvPicPr/>
          <p:nvPr/>
        </p:nvPicPr>
        <p:blipFill>
          <a:blip r:embed="rId4" cstate="print">
            <a:extLst>
              <a:ext uri="{28A0092B-C50C-407E-A947-70E740481C1C}">
                <a14:useLocalDpi xmlns:a14="http://schemas.microsoft.com/office/drawing/2010/main" val="0"/>
              </a:ext>
            </a:extLst>
          </a:blip>
          <a:srcRect l="50339" t="9666" r="2100"/>
          <a:stretch>
            <a:fillRect/>
          </a:stretch>
        </p:blipFill>
        <p:spPr bwMode="auto">
          <a:xfrm>
            <a:off x="4790704" y="4419600"/>
            <a:ext cx="1828800" cy="1828800"/>
          </a:xfrm>
          <a:prstGeom prst="rect">
            <a:avLst/>
          </a:prstGeom>
          <a:ln>
            <a:noFill/>
          </a:ln>
          <a:effectLst>
            <a:outerShdw blurRad="292100" dist="139700" dir="2700000" algn="tl" rotWithShape="0">
              <a:srgbClr val="333333">
                <a:alpha val="65000"/>
              </a:srgbClr>
            </a:outerShdw>
          </a:effectLst>
        </p:spPr>
      </p:pic>
      <p:sp>
        <p:nvSpPr>
          <p:cNvPr id="7" name="6 Rectángulo"/>
          <p:cNvSpPr/>
          <p:nvPr/>
        </p:nvSpPr>
        <p:spPr>
          <a:xfrm>
            <a:off x="4728190" y="4129450"/>
            <a:ext cx="1973617" cy="261610"/>
          </a:xfrm>
          <a:prstGeom prst="rect">
            <a:avLst/>
          </a:prstGeom>
        </p:spPr>
        <p:txBody>
          <a:bodyPr wrap="none">
            <a:spAutoFit/>
          </a:bodyPr>
          <a:lstStyle/>
          <a:p>
            <a:r>
              <a:rPr lang="es-ES" sz="1100" b="1" dirty="0">
                <a:latin typeface="Arial" panose="020B0604020202020204" pitchFamily="34" charset="0"/>
                <a:cs typeface="Arial" panose="020B0604020202020204" pitchFamily="34" charset="0"/>
              </a:rPr>
              <a:t>Imagen con códigos </a:t>
            </a:r>
            <a:r>
              <a:rPr lang="es-ES" sz="1100" b="1" dirty="0" smtClean="0">
                <a:latin typeface="Arial" panose="020B0604020202020204" pitchFamily="34" charset="0"/>
                <a:cs typeface="Arial" panose="020B0604020202020204" pitchFamily="34" charset="0"/>
              </a:rPr>
              <a:t>LDPC</a:t>
            </a:r>
            <a:endParaRPr lang="es-ES" sz="1100" b="1" dirty="0">
              <a:latin typeface="Arial" panose="020B0604020202020204" pitchFamily="34" charset="0"/>
              <a:cs typeface="Arial" panose="020B0604020202020204" pitchFamily="34" charset="0"/>
            </a:endParaRPr>
          </a:p>
        </p:txBody>
      </p:sp>
      <p:sp>
        <p:nvSpPr>
          <p:cNvPr id="12" name="11 Rectángulo"/>
          <p:cNvSpPr/>
          <p:nvPr/>
        </p:nvSpPr>
        <p:spPr>
          <a:xfrm>
            <a:off x="4706171" y="1781299"/>
            <a:ext cx="1947969" cy="261610"/>
          </a:xfrm>
          <a:prstGeom prst="rect">
            <a:avLst/>
          </a:prstGeom>
        </p:spPr>
        <p:txBody>
          <a:bodyPr wrap="none">
            <a:spAutoFit/>
          </a:bodyPr>
          <a:lstStyle/>
          <a:p>
            <a:r>
              <a:rPr lang="es-ES" sz="1100" b="1" dirty="0">
                <a:latin typeface="Arial" panose="020B0604020202020204" pitchFamily="34" charset="0"/>
                <a:cs typeface="Arial" panose="020B0604020202020204" pitchFamily="34" charset="0"/>
              </a:rPr>
              <a:t>Imagen con códigos </a:t>
            </a:r>
            <a:r>
              <a:rPr lang="es-ES" sz="1100" b="1" dirty="0" smtClean="0">
                <a:latin typeface="Arial" panose="020B0604020202020204" pitchFamily="34" charset="0"/>
                <a:cs typeface="Arial" panose="020B0604020202020204" pitchFamily="34" charset="0"/>
              </a:rPr>
              <a:t>turbo</a:t>
            </a:r>
            <a:endParaRPr lang="es-ES" sz="1100" b="1" dirty="0">
              <a:latin typeface="Arial" panose="020B0604020202020204" pitchFamily="34" charset="0"/>
              <a:cs typeface="Arial" panose="020B0604020202020204" pitchFamily="34" charset="0"/>
            </a:endParaRPr>
          </a:p>
        </p:txBody>
      </p:sp>
      <p:sp>
        <p:nvSpPr>
          <p:cNvPr id="13" name="12 Flecha derecha"/>
          <p:cNvSpPr/>
          <p:nvPr/>
        </p:nvSpPr>
        <p:spPr>
          <a:xfrm rot="20093055">
            <a:off x="3552992" y="3667072"/>
            <a:ext cx="1126798" cy="214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Flecha derecha"/>
          <p:cNvSpPr/>
          <p:nvPr/>
        </p:nvSpPr>
        <p:spPr>
          <a:xfrm rot="1377310">
            <a:off x="3545063" y="4795629"/>
            <a:ext cx="1126798" cy="214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Rectángulo"/>
          <p:cNvSpPr/>
          <p:nvPr/>
        </p:nvSpPr>
        <p:spPr>
          <a:xfrm>
            <a:off x="1976309" y="3191911"/>
            <a:ext cx="1225015" cy="261610"/>
          </a:xfrm>
          <a:prstGeom prst="rect">
            <a:avLst/>
          </a:prstGeom>
        </p:spPr>
        <p:txBody>
          <a:bodyPr wrap="none">
            <a:spAutoFit/>
          </a:bodyPr>
          <a:lstStyle/>
          <a:p>
            <a:r>
              <a:rPr lang="es-ES" sz="1100" b="1" dirty="0">
                <a:latin typeface="Arial" panose="020B0604020202020204" pitchFamily="34" charset="0"/>
                <a:cs typeface="Arial" panose="020B0604020202020204" pitchFamily="34" charset="0"/>
              </a:rPr>
              <a:t>Imagen </a:t>
            </a:r>
            <a:r>
              <a:rPr lang="es-ES" sz="1100" b="1" dirty="0" smtClean="0">
                <a:latin typeface="Arial" panose="020B0604020202020204" pitchFamily="34" charset="0"/>
                <a:cs typeface="Arial" panose="020B0604020202020204" pitchFamily="34" charset="0"/>
              </a:rPr>
              <a:t>original</a:t>
            </a:r>
            <a:endParaRPr lang="es-ES"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6239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838200"/>
            <a:ext cx="7239000" cy="1143000"/>
          </a:xfrm>
        </p:spPr>
        <p:txBody>
          <a:bodyPr vert="horz" lIns="91440" tIns="45720" rIns="91440" bIns="45720" rtlCol="0" anchor="b">
            <a:noAutofit/>
          </a:bodyPr>
          <a:lstStyle/>
          <a:p>
            <a:r>
              <a:rPr lang="es-ES" sz="2800" b="1" dirty="0">
                <a:effectLst>
                  <a:outerShdw blurRad="38100" dist="38100" dir="2700000" algn="tl">
                    <a:srgbClr val="000000">
                      <a:alpha val="43137"/>
                    </a:srgbClr>
                  </a:outerShdw>
                </a:effectLst>
              </a:rPr>
              <a:t>MSE y PSNR de imágenes recibidas a través del canal AWGN</a:t>
            </a:r>
          </a:p>
        </p:txBody>
      </p:sp>
      <p:sp>
        <p:nvSpPr>
          <p:cNvPr id="4" name="3 Marcador de pie de página"/>
          <p:cNvSpPr>
            <a:spLocks noGrp="1"/>
          </p:cNvSpPr>
          <p:nvPr>
            <p:ph type="ftr" sz="quarter" idx="11"/>
          </p:nvPr>
        </p:nvSpPr>
        <p:spPr/>
        <p:txBody>
          <a:bodyPr/>
          <a:lstStyle/>
          <a:p>
            <a:r>
              <a:rPr lang="es-EC" smtClean="0"/>
              <a:t>Belén Tipantuña</a:t>
            </a:r>
            <a:endParaRPr lang="es-EC" dirty="0"/>
          </a:p>
        </p:txBody>
      </p:sp>
      <p:sp>
        <p:nvSpPr>
          <p:cNvPr id="5" name="4 Marcador de número de diapositiva"/>
          <p:cNvSpPr>
            <a:spLocks noGrp="1"/>
          </p:cNvSpPr>
          <p:nvPr>
            <p:ph type="sldNum" sz="quarter" idx="12"/>
          </p:nvPr>
        </p:nvSpPr>
        <p:spPr/>
        <p:txBody>
          <a:bodyPr/>
          <a:lstStyle/>
          <a:p>
            <a:fld id="{809570B0-6797-4BEA-A940-AEE6D14574A0}" type="slidenum">
              <a:rPr lang="es-EC" smtClean="0"/>
              <a:pPr/>
              <a:t>19</a:t>
            </a:fld>
            <a:endParaRPr lang="es-EC"/>
          </a:p>
        </p:txBody>
      </p:sp>
      <p:pic>
        <p:nvPicPr>
          <p:cNvPr id="7" name="6 Marcador de contenido"/>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514600"/>
            <a:ext cx="5938019" cy="3145809"/>
          </a:xfrm>
          <a:prstGeom prst="rect">
            <a:avLst/>
          </a:prstGeom>
          <a:ln w="88900" cap="sq" cmpd="thickThin">
            <a:solidFill>
              <a:srgbClr val="000000"/>
            </a:solidFill>
            <a:prstDash val="solid"/>
            <a:miter lim="800000"/>
          </a:ln>
          <a:effectLst>
            <a:glow rad="101600">
              <a:schemeClr val="accent2">
                <a:satMod val="175000"/>
                <a:alpha val="40000"/>
              </a:schemeClr>
            </a:glow>
            <a:innerShdw blurRad="76200">
              <a:srgbClr val="000000"/>
            </a:innerShdw>
          </a:effectLst>
        </p:spPr>
      </p:pic>
    </p:spTree>
    <p:extLst>
      <p:ext uri="{BB962C8B-B14F-4D97-AF65-F5344CB8AC3E}">
        <p14:creationId xmlns:p14="http://schemas.microsoft.com/office/powerpoint/2010/main" val="2645294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533400"/>
            <a:ext cx="7024744" cy="1143000"/>
          </a:xfrm>
        </p:spPr>
        <p:txBody>
          <a:bodyPr/>
          <a:lstStyle/>
          <a:p>
            <a:r>
              <a:rPr lang="es-EC" b="1" dirty="0" smtClean="0">
                <a:effectLst>
                  <a:outerShdw blurRad="38100" dist="38100" dir="2700000" algn="tl">
                    <a:srgbClr val="000000">
                      <a:alpha val="43137"/>
                    </a:srgbClr>
                  </a:outerShdw>
                </a:effectLst>
              </a:rPr>
              <a:t>Alcance del proyecto</a:t>
            </a:r>
            <a:endParaRPr lang="es-EC" b="1" dirty="0">
              <a:effectLst>
                <a:outerShdw blurRad="38100" dist="38100" dir="2700000" algn="tl">
                  <a:srgbClr val="000000">
                    <a:alpha val="43137"/>
                  </a:srgbClr>
                </a:outerShdw>
              </a:effectLst>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2444221003"/>
              </p:ext>
            </p:extLst>
          </p:nvPr>
        </p:nvGraphicFramePr>
        <p:xfrm>
          <a:off x="1066800" y="1828800"/>
          <a:ext cx="6777037" cy="3965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Marcador de pie de página"/>
          <p:cNvSpPr>
            <a:spLocks noGrp="1"/>
          </p:cNvSpPr>
          <p:nvPr>
            <p:ph type="ftr" sz="quarter" idx="11"/>
          </p:nvPr>
        </p:nvSpPr>
        <p:spPr/>
        <p:txBody>
          <a:bodyPr/>
          <a:lstStyle/>
          <a:p>
            <a:r>
              <a:rPr lang="es-EC" dirty="0" smtClean="0"/>
              <a:t>Belén Tipantuña</a:t>
            </a:r>
            <a:endParaRPr lang="es-EC" dirty="0"/>
          </a:p>
        </p:txBody>
      </p:sp>
      <p:sp>
        <p:nvSpPr>
          <p:cNvPr id="5" name="4 Marcador de número de diapositiva"/>
          <p:cNvSpPr>
            <a:spLocks noGrp="1"/>
          </p:cNvSpPr>
          <p:nvPr>
            <p:ph type="sldNum" sz="quarter" idx="12"/>
          </p:nvPr>
        </p:nvSpPr>
        <p:spPr/>
        <p:txBody>
          <a:bodyPr/>
          <a:lstStyle/>
          <a:p>
            <a:fld id="{809570B0-6797-4BEA-A940-AEE6D14574A0}" type="slidenum">
              <a:rPr lang="es-EC" smtClean="0"/>
              <a:pPr/>
              <a:t>2</a:t>
            </a:fld>
            <a:endParaRPr lang="es-EC"/>
          </a:p>
        </p:txBody>
      </p:sp>
    </p:spTree>
    <p:extLst>
      <p:ext uri="{BB962C8B-B14F-4D97-AF65-F5344CB8AC3E}">
        <p14:creationId xmlns:p14="http://schemas.microsoft.com/office/powerpoint/2010/main" val="42713184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dgm id="{C149556D-6973-4C5D-ADFF-726A24E119B4}"/>
                                            </p:graphicEl>
                                          </p:spTgt>
                                        </p:tgtEl>
                                        <p:attrNameLst>
                                          <p:attrName>style.visibility</p:attrName>
                                        </p:attrNameLst>
                                      </p:cBhvr>
                                      <p:to>
                                        <p:strVal val="visible"/>
                                      </p:to>
                                    </p:set>
                                    <p:animEffect transition="in" filter="fade">
                                      <p:cBhvr>
                                        <p:cTn id="7" dur="1000"/>
                                        <p:tgtEl>
                                          <p:spTgt spid="6">
                                            <p:graphicEl>
                                              <a:dgm id="{C149556D-6973-4C5D-ADFF-726A24E119B4}"/>
                                            </p:graphicEl>
                                          </p:spTgt>
                                        </p:tgtEl>
                                      </p:cBhvr>
                                    </p:animEffect>
                                    <p:anim calcmode="lin" valueType="num">
                                      <p:cBhvr>
                                        <p:cTn id="8" dur="1000" fill="hold"/>
                                        <p:tgtEl>
                                          <p:spTgt spid="6">
                                            <p:graphicEl>
                                              <a:dgm id="{C149556D-6973-4C5D-ADFF-726A24E119B4}"/>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C149556D-6973-4C5D-ADFF-726A24E119B4}"/>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0DC673B9-F7C7-4A54-841F-A6C78A0083D6}"/>
                                            </p:graphicEl>
                                          </p:spTgt>
                                        </p:tgtEl>
                                        <p:attrNameLst>
                                          <p:attrName>style.visibility</p:attrName>
                                        </p:attrNameLst>
                                      </p:cBhvr>
                                      <p:to>
                                        <p:strVal val="visible"/>
                                      </p:to>
                                    </p:set>
                                    <p:animEffect transition="in" filter="fade">
                                      <p:cBhvr>
                                        <p:cTn id="14" dur="1000"/>
                                        <p:tgtEl>
                                          <p:spTgt spid="6">
                                            <p:graphicEl>
                                              <a:dgm id="{0DC673B9-F7C7-4A54-841F-A6C78A0083D6}"/>
                                            </p:graphicEl>
                                          </p:spTgt>
                                        </p:tgtEl>
                                      </p:cBhvr>
                                    </p:animEffect>
                                    <p:anim calcmode="lin" valueType="num">
                                      <p:cBhvr>
                                        <p:cTn id="15" dur="1000" fill="hold"/>
                                        <p:tgtEl>
                                          <p:spTgt spid="6">
                                            <p:graphicEl>
                                              <a:dgm id="{0DC673B9-F7C7-4A54-841F-A6C78A0083D6}"/>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0DC673B9-F7C7-4A54-841F-A6C78A0083D6}"/>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54E48ABF-4383-4359-AE13-A6D44E9FC531}"/>
                                            </p:graphicEl>
                                          </p:spTgt>
                                        </p:tgtEl>
                                        <p:attrNameLst>
                                          <p:attrName>style.visibility</p:attrName>
                                        </p:attrNameLst>
                                      </p:cBhvr>
                                      <p:to>
                                        <p:strVal val="visible"/>
                                      </p:to>
                                    </p:set>
                                    <p:animEffect transition="in" filter="fade">
                                      <p:cBhvr>
                                        <p:cTn id="19" dur="1000"/>
                                        <p:tgtEl>
                                          <p:spTgt spid="6">
                                            <p:graphicEl>
                                              <a:dgm id="{54E48ABF-4383-4359-AE13-A6D44E9FC531}"/>
                                            </p:graphicEl>
                                          </p:spTgt>
                                        </p:tgtEl>
                                      </p:cBhvr>
                                    </p:animEffect>
                                    <p:anim calcmode="lin" valueType="num">
                                      <p:cBhvr>
                                        <p:cTn id="20" dur="1000" fill="hold"/>
                                        <p:tgtEl>
                                          <p:spTgt spid="6">
                                            <p:graphicEl>
                                              <a:dgm id="{54E48ABF-4383-4359-AE13-A6D44E9FC531}"/>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54E48ABF-4383-4359-AE13-A6D44E9FC531}"/>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C0171DC2-A652-4C74-8430-11E226AEF2EB}"/>
                                            </p:graphicEl>
                                          </p:spTgt>
                                        </p:tgtEl>
                                        <p:attrNameLst>
                                          <p:attrName>style.visibility</p:attrName>
                                        </p:attrNameLst>
                                      </p:cBhvr>
                                      <p:to>
                                        <p:strVal val="visible"/>
                                      </p:to>
                                    </p:set>
                                    <p:animEffect transition="in" filter="fade">
                                      <p:cBhvr>
                                        <p:cTn id="26" dur="1000"/>
                                        <p:tgtEl>
                                          <p:spTgt spid="6">
                                            <p:graphicEl>
                                              <a:dgm id="{C0171DC2-A652-4C74-8430-11E226AEF2EB}"/>
                                            </p:graphicEl>
                                          </p:spTgt>
                                        </p:tgtEl>
                                      </p:cBhvr>
                                    </p:animEffect>
                                    <p:anim calcmode="lin" valueType="num">
                                      <p:cBhvr>
                                        <p:cTn id="27" dur="1000" fill="hold"/>
                                        <p:tgtEl>
                                          <p:spTgt spid="6">
                                            <p:graphicEl>
                                              <a:dgm id="{C0171DC2-A652-4C74-8430-11E226AEF2EB}"/>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C0171DC2-A652-4C74-8430-11E226AEF2EB}"/>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BDF5B29B-ED9D-4A14-8092-E9CA2CFE59BE}"/>
                                            </p:graphicEl>
                                          </p:spTgt>
                                        </p:tgtEl>
                                        <p:attrNameLst>
                                          <p:attrName>style.visibility</p:attrName>
                                        </p:attrNameLst>
                                      </p:cBhvr>
                                      <p:to>
                                        <p:strVal val="visible"/>
                                      </p:to>
                                    </p:set>
                                    <p:animEffect transition="in" filter="fade">
                                      <p:cBhvr>
                                        <p:cTn id="31" dur="1000"/>
                                        <p:tgtEl>
                                          <p:spTgt spid="6">
                                            <p:graphicEl>
                                              <a:dgm id="{BDF5B29B-ED9D-4A14-8092-E9CA2CFE59BE}"/>
                                            </p:graphicEl>
                                          </p:spTgt>
                                        </p:tgtEl>
                                      </p:cBhvr>
                                    </p:animEffect>
                                    <p:anim calcmode="lin" valueType="num">
                                      <p:cBhvr>
                                        <p:cTn id="32" dur="1000" fill="hold"/>
                                        <p:tgtEl>
                                          <p:spTgt spid="6">
                                            <p:graphicEl>
                                              <a:dgm id="{BDF5B29B-ED9D-4A14-8092-E9CA2CFE59BE}"/>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BDF5B29B-ED9D-4A14-8092-E9CA2CFE59BE}"/>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302BABCA-C70E-44B0-86F5-8EE85DF40D59}"/>
                                            </p:graphicEl>
                                          </p:spTgt>
                                        </p:tgtEl>
                                        <p:attrNameLst>
                                          <p:attrName>style.visibility</p:attrName>
                                        </p:attrNameLst>
                                      </p:cBhvr>
                                      <p:to>
                                        <p:strVal val="visible"/>
                                      </p:to>
                                    </p:set>
                                    <p:animEffect transition="in" filter="fade">
                                      <p:cBhvr>
                                        <p:cTn id="38" dur="1000"/>
                                        <p:tgtEl>
                                          <p:spTgt spid="6">
                                            <p:graphicEl>
                                              <a:dgm id="{302BABCA-C70E-44B0-86F5-8EE85DF40D59}"/>
                                            </p:graphicEl>
                                          </p:spTgt>
                                        </p:tgtEl>
                                      </p:cBhvr>
                                    </p:animEffect>
                                    <p:anim calcmode="lin" valueType="num">
                                      <p:cBhvr>
                                        <p:cTn id="39" dur="1000" fill="hold"/>
                                        <p:tgtEl>
                                          <p:spTgt spid="6">
                                            <p:graphicEl>
                                              <a:dgm id="{302BABCA-C70E-44B0-86F5-8EE85DF40D59}"/>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302BABCA-C70E-44B0-86F5-8EE85DF40D59}"/>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A3281712-20D6-42BB-ABA7-F5AF6F98AB48}"/>
                                            </p:graphicEl>
                                          </p:spTgt>
                                        </p:tgtEl>
                                        <p:attrNameLst>
                                          <p:attrName>style.visibility</p:attrName>
                                        </p:attrNameLst>
                                      </p:cBhvr>
                                      <p:to>
                                        <p:strVal val="visible"/>
                                      </p:to>
                                    </p:set>
                                    <p:animEffect transition="in" filter="fade">
                                      <p:cBhvr>
                                        <p:cTn id="43" dur="1000"/>
                                        <p:tgtEl>
                                          <p:spTgt spid="6">
                                            <p:graphicEl>
                                              <a:dgm id="{A3281712-20D6-42BB-ABA7-F5AF6F98AB48}"/>
                                            </p:graphicEl>
                                          </p:spTgt>
                                        </p:tgtEl>
                                      </p:cBhvr>
                                    </p:animEffect>
                                    <p:anim calcmode="lin" valueType="num">
                                      <p:cBhvr>
                                        <p:cTn id="44" dur="1000" fill="hold"/>
                                        <p:tgtEl>
                                          <p:spTgt spid="6">
                                            <p:graphicEl>
                                              <a:dgm id="{A3281712-20D6-42BB-ABA7-F5AF6F98AB48}"/>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A3281712-20D6-42BB-ABA7-F5AF6F98AB48}"/>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
                                            <p:graphicEl>
                                              <a:dgm id="{2085286B-E963-4E4A-A0D1-E6B143169B8E}"/>
                                            </p:graphicEl>
                                          </p:spTgt>
                                        </p:tgtEl>
                                        <p:attrNameLst>
                                          <p:attrName>style.visibility</p:attrName>
                                        </p:attrNameLst>
                                      </p:cBhvr>
                                      <p:to>
                                        <p:strVal val="visible"/>
                                      </p:to>
                                    </p:set>
                                    <p:animEffect transition="in" filter="fade">
                                      <p:cBhvr>
                                        <p:cTn id="50" dur="1000"/>
                                        <p:tgtEl>
                                          <p:spTgt spid="6">
                                            <p:graphicEl>
                                              <a:dgm id="{2085286B-E963-4E4A-A0D1-E6B143169B8E}"/>
                                            </p:graphicEl>
                                          </p:spTgt>
                                        </p:tgtEl>
                                      </p:cBhvr>
                                    </p:animEffect>
                                    <p:anim calcmode="lin" valueType="num">
                                      <p:cBhvr>
                                        <p:cTn id="51" dur="1000" fill="hold"/>
                                        <p:tgtEl>
                                          <p:spTgt spid="6">
                                            <p:graphicEl>
                                              <a:dgm id="{2085286B-E963-4E4A-A0D1-E6B143169B8E}"/>
                                            </p:graphicEl>
                                          </p:spTgt>
                                        </p:tgtEl>
                                        <p:attrNameLst>
                                          <p:attrName>ppt_x</p:attrName>
                                        </p:attrNameLst>
                                      </p:cBhvr>
                                      <p:tavLst>
                                        <p:tav tm="0">
                                          <p:val>
                                            <p:strVal val="#ppt_x"/>
                                          </p:val>
                                        </p:tav>
                                        <p:tav tm="100000">
                                          <p:val>
                                            <p:strVal val="#ppt_x"/>
                                          </p:val>
                                        </p:tav>
                                      </p:tavLst>
                                    </p:anim>
                                    <p:anim calcmode="lin" valueType="num">
                                      <p:cBhvr>
                                        <p:cTn id="52" dur="1000" fill="hold"/>
                                        <p:tgtEl>
                                          <p:spTgt spid="6">
                                            <p:graphicEl>
                                              <a:dgm id="{2085286B-E963-4E4A-A0D1-E6B143169B8E}"/>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6">
                                            <p:graphicEl>
                                              <a:dgm id="{17461A30-066F-41A1-8AFA-D2515B5889EF}"/>
                                            </p:graphicEl>
                                          </p:spTgt>
                                        </p:tgtEl>
                                        <p:attrNameLst>
                                          <p:attrName>style.visibility</p:attrName>
                                        </p:attrNameLst>
                                      </p:cBhvr>
                                      <p:to>
                                        <p:strVal val="visible"/>
                                      </p:to>
                                    </p:set>
                                    <p:animEffect transition="in" filter="fade">
                                      <p:cBhvr>
                                        <p:cTn id="55" dur="1000"/>
                                        <p:tgtEl>
                                          <p:spTgt spid="6">
                                            <p:graphicEl>
                                              <a:dgm id="{17461A30-066F-41A1-8AFA-D2515B5889EF}"/>
                                            </p:graphicEl>
                                          </p:spTgt>
                                        </p:tgtEl>
                                      </p:cBhvr>
                                    </p:animEffect>
                                    <p:anim calcmode="lin" valueType="num">
                                      <p:cBhvr>
                                        <p:cTn id="56" dur="1000" fill="hold"/>
                                        <p:tgtEl>
                                          <p:spTgt spid="6">
                                            <p:graphicEl>
                                              <a:dgm id="{17461A30-066F-41A1-8AFA-D2515B5889EF}"/>
                                            </p:graphicEl>
                                          </p:spTgt>
                                        </p:tgtEl>
                                        <p:attrNameLst>
                                          <p:attrName>ppt_x</p:attrName>
                                        </p:attrNameLst>
                                      </p:cBhvr>
                                      <p:tavLst>
                                        <p:tav tm="0">
                                          <p:val>
                                            <p:strVal val="#ppt_x"/>
                                          </p:val>
                                        </p:tav>
                                        <p:tav tm="100000">
                                          <p:val>
                                            <p:strVal val="#ppt_x"/>
                                          </p:val>
                                        </p:tav>
                                      </p:tavLst>
                                    </p:anim>
                                    <p:anim calcmode="lin" valueType="num">
                                      <p:cBhvr>
                                        <p:cTn id="57" dur="1000" fill="hold"/>
                                        <p:tgtEl>
                                          <p:spTgt spid="6">
                                            <p:graphicEl>
                                              <a:dgm id="{17461A30-066F-41A1-8AFA-D2515B5889E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200" b="1" dirty="0">
                <a:effectLst>
                  <a:outerShdw blurRad="38100" dist="38100" dir="2700000" algn="tl">
                    <a:srgbClr val="000000">
                      <a:alpha val="43137"/>
                    </a:srgbClr>
                  </a:outerShdw>
                </a:effectLst>
              </a:rPr>
              <a:t>Comparación del desempeño sobre el canal </a:t>
            </a:r>
            <a:r>
              <a:rPr lang="es-EC" sz="3200" b="1" dirty="0" err="1" smtClean="0">
                <a:effectLst>
                  <a:outerShdw blurRad="38100" dist="38100" dir="2700000" algn="tl">
                    <a:srgbClr val="000000">
                      <a:alpha val="43137"/>
                    </a:srgbClr>
                  </a:outerShdw>
                </a:effectLst>
              </a:rPr>
              <a:t>Rayleigh</a:t>
            </a:r>
            <a:endParaRPr lang="es-EC" sz="3200" b="1" dirty="0">
              <a:effectLst>
                <a:outerShdw blurRad="38100" dist="38100" dir="2700000" algn="tl">
                  <a:srgbClr val="000000">
                    <a:alpha val="43137"/>
                  </a:srgbClr>
                </a:outerShdw>
              </a:effectLst>
            </a:endParaRPr>
          </a:p>
        </p:txBody>
      </p:sp>
      <p:sp>
        <p:nvSpPr>
          <p:cNvPr id="4" name="3 Marcador de pie de página"/>
          <p:cNvSpPr>
            <a:spLocks noGrp="1"/>
          </p:cNvSpPr>
          <p:nvPr>
            <p:ph type="ftr" sz="quarter" idx="11"/>
          </p:nvPr>
        </p:nvSpPr>
        <p:spPr/>
        <p:txBody>
          <a:bodyPr/>
          <a:lstStyle/>
          <a:p>
            <a:r>
              <a:rPr lang="es-EC" dirty="0" smtClean="0"/>
              <a:t>Belén Tipantuña</a:t>
            </a:r>
            <a:endParaRPr lang="es-EC" dirty="0"/>
          </a:p>
        </p:txBody>
      </p:sp>
      <p:sp>
        <p:nvSpPr>
          <p:cNvPr id="5" name="4 Marcador de número de diapositiva"/>
          <p:cNvSpPr>
            <a:spLocks noGrp="1"/>
          </p:cNvSpPr>
          <p:nvPr>
            <p:ph type="sldNum" sz="quarter" idx="12"/>
          </p:nvPr>
        </p:nvSpPr>
        <p:spPr/>
        <p:txBody>
          <a:bodyPr/>
          <a:lstStyle/>
          <a:p>
            <a:fld id="{809570B0-6797-4BEA-A940-AEE6D14574A0}" type="slidenum">
              <a:rPr lang="es-EC" smtClean="0"/>
              <a:pPr/>
              <a:t>20</a:t>
            </a:fld>
            <a:endParaRPr lang="es-EC"/>
          </a:p>
        </p:txBody>
      </p:sp>
      <p:pic>
        <p:nvPicPr>
          <p:cNvPr id="7" name="6 Imagen"/>
          <p:cNvPicPr/>
          <p:nvPr/>
        </p:nvPicPr>
        <p:blipFill rotWithShape="1">
          <a:blip r:embed="rId3"/>
          <a:srcRect l="5543" t="16978" r="6466" b="2905"/>
          <a:stretch/>
        </p:blipFill>
        <p:spPr bwMode="auto">
          <a:xfrm>
            <a:off x="2149434" y="2362200"/>
            <a:ext cx="4495800" cy="3657600"/>
          </a:xfrm>
          <a:prstGeom prst="rect">
            <a:avLst/>
          </a:prstGeom>
          <a:ln w="88900" cap="sq" cmpd="thickThin">
            <a:solidFill>
              <a:srgbClr val="000000"/>
            </a:solidFill>
            <a:prstDash val="solid"/>
            <a:miter lim="800000"/>
          </a:ln>
          <a:effectLst>
            <a:glow rad="101600">
              <a:schemeClr val="accent2">
                <a:satMod val="175000"/>
                <a:alpha val="40000"/>
              </a:schemeClr>
            </a:glow>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7860557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11249" y="-66824"/>
            <a:ext cx="7024744" cy="1143000"/>
          </a:xfrm>
        </p:spPr>
        <p:txBody>
          <a:bodyPr>
            <a:normAutofit/>
          </a:bodyPr>
          <a:lstStyle/>
          <a:p>
            <a:r>
              <a:rPr lang="es-EC" sz="2000" b="1" dirty="0" smtClean="0">
                <a:effectLst>
                  <a:outerShdw blurRad="38100" dist="38100" dir="2700000" algn="tl">
                    <a:srgbClr val="000000">
                      <a:alpha val="43137"/>
                    </a:srgbClr>
                  </a:outerShdw>
                </a:effectLst>
              </a:rPr>
              <a:t>Comparación de la </a:t>
            </a:r>
            <a:br>
              <a:rPr lang="es-EC" sz="2000" b="1" dirty="0" smtClean="0">
                <a:effectLst>
                  <a:outerShdw blurRad="38100" dist="38100" dir="2700000" algn="tl">
                    <a:srgbClr val="000000">
                      <a:alpha val="43137"/>
                    </a:srgbClr>
                  </a:outerShdw>
                </a:effectLst>
              </a:rPr>
            </a:br>
            <a:r>
              <a:rPr lang="es-EC" sz="2000" b="1" dirty="0" smtClean="0">
                <a:effectLst>
                  <a:outerShdw blurRad="38100" dist="38100" dir="2700000" algn="tl">
                    <a:srgbClr val="000000">
                      <a:alpha val="43137"/>
                    </a:srgbClr>
                  </a:outerShdw>
                </a:effectLst>
              </a:rPr>
              <a:t>calidad de la imagen sobre el canal </a:t>
            </a:r>
            <a:r>
              <a:rPr lang="es-EC" sz="2000" b="1" dirty="0" err="1" smtClean="0">
                <a:effectLst>
                  <a:outerShdw blurRad="38100" dist="38100" dir="2700000" algn="tl">
                    <a:srgbClr val="000000">
                      <a:alpha val="43137"/>
                    </a:srgbClr>
                  </a:outerShdw>
                </a:effectLst>
              </a:rPr>
              <a:t>Rayleigh</a:t>
            </a:r>
            <a:endParaRPr lang="es-EC" sz="2000" b="1" dirty="0">
              <a:effectLst>
                <a:outerShdw blurRad="38100" dist="38100" dir="2700000" algn="tl">
                  <a:srgbClr val="000000">
                    <a:alpha val="43137"/>
                  </a:srgbClr>
                </a:outerShdw>
              </a:effectLst>
            </a:endParaRPr>
          </a:p>
        </p:txBody>
      </p:sp>
      <p:sp>
        <p:nvSpPr>
          <p:cNvPr id="4" name="3 Marcador de pie de página"/>
          <p:cNvSpPr>
            <a:spLocks noGrp="1"/>
          </p:cNvSpPr>
          <p:nvPr>
            <p:ph type="ftr" sz="quarter" idx="11"/>
          </p:nvPr>
        </p:nvSpPr>
        <p:spPr/>
        <p:txBody>
          <a:bodyPr/>
          <a:lstStyle/>
          <a:p>
            <a:r>
              <a:rPr lang="es-EC" dirty="0" smtClean="0"/>
              <a:t>Belén Tipantuña</a:t>
            </a:r>
            <a:endParaRPr lang="es-EC" dirty="0"/>
          </a:p>
        </p:txBody>
      </p:sp>
      <p:sp>
        <p:nvSpPr>
          <p:cNvPr id="5" name="4 Marcador de número de diapositiva"/>
          <p:cNvSpPr>
            <a:spLocks noGrp="1"/>
          </p:cNvSpPr>
          <p:nvPr>
            <p:ph type="sldNum" sz="quarter" idx="12"/>
          </p:nvPr>
        </p:nvSpPr>
        <p:spPr/>
        <p:txBody>
          <a:bodyPr/>
          <a:lstStyle/>
          <a:p>
            <a:fld id="{809570B0-6797-4BEA-A940-AEE6D14574A0}" type="slidenum">
              <a:rPr lang="es-EC" smtClean="0"/>
              <a:pPr/>
              <a:t>21</a:t>
            </a:fld>
            <a:endParaRPr lang="es-EC"/>
          </a:p>
        </p:txBody>
      </p:sp>
      <p:sp>
        <p:nvSpPr>
          <p:cNvPr id="16" name="15 Flecha derecha"/>
          <p:cNvSpPr/>
          <p:nvPr/>
        </p:nvSpPr>
        <p:spPr>
          <a:xfrm rot="16200000">
            <a:off x="4548599" y="2806981"/>
            <a:ext cx="308534" cy="192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18 Flecha derecha"/>
          <p:cNvSpPr/>
          <p:nvPr/>
        </p:nvSpPr>
        <p:spPr>
          <a:xfrm>
            <a:off x="5556801" y="3809417"/>
            <a:ext cx="386799" cy="214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19 Flecha derecha"/>
          <p:cNvSpPr/>
          <p:nvPr/>
        </p:nvSpPr>
        <p:spPr>
          <a:xfrm rot="5400000">
            <a:off x="4533134" y="4599351"/>
            <a:ext cx="350747" cy="214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20 Flecha derecha"/>
          <p:cNvSpPr/>
          <p:nvPr/>
        </p:nvSpPr>
        <p:spPr>
          <a:xfrm rot="10800000">
            <a:off x="3461550" y="3809417"/>
            <a:ext cx="409891" cy="214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CuadroTexto"/>
          <p:cNvSpPr txBox="1"/>
          <p:nvPr/>
        </p:nvSpPr>
        <p:spPr>
          <a:xfrm>
            <a:off x="1790656" y="4610716"/>
            <a:ext cx="1781257" cy="261610"/>
          </a:xfrm>
          <a:prstGeom prst="rect">
            <a:avLst/>
          </a:prstGeom>
          <a:noFill/>
        </p:spPr>
        <p:txBody>
          <a:bodyPr wrap="none" rtlCol="0">
            <a:spAutoFit/>
          </a:bodyPr>
          <a:lstStyle/>
          <a:p>
            <a:r>
              <a:rPr lang="es-ES" sz="1100" b="1" dirty="0" smtClean="0">
                <a:latin typeface="Arial" panose="020B0604020202020204" pitchFamily="34" charset="0"/>
                <a:cs typeface="Arial" panose="020B0604020202020204" pitchFamily="34" charset="0"/>
              </a:rPr>
              <a:t>Imagen sin codificación</a:t>
            </a:r>
            <a:endParaRPr lang="es-ES" sz="1100" b="1" dirty="0">
              <a:latin typeface="Arial" panose="020B0604020202020204" pitchFamily="34" charset="0"/>
              <a:cs typeface="Arial" panose="020B0604020202020204" pitchFamily="34" charset="0"/>
            </a:endParaRPr>
          </a:p>
        </p:txBody>
      </p:sp>
      <p:sp>
        <p:nvSpPr>
          <p:cNvPr id="22" name="21 CuadroTexto"/>
          <p:cNvSpPr txBox="1"/>
          <p:nvPr/>
        </p:nvSpPr>
        <p:spPr>
          <a:xfrm>
            <a:off x="3975590" y="6324600"/>
            <a:ext cx="1680268" cy="430887"/>
          </a:xfrm>
          <a:prstGeom prst="rect">
            <a:avLst/>
          </a:prstGeom>
          <a:noFill/>
        </p:spPr>
        <p:txBody>
          <a:bodyPr wrap="none" rtlCol="0">
            <a:spAutoFit/>
          </a:bodyPr>
          <a:lstStyle/>
          <a:p>
            <a:r>
              <a:rPr lang="es-ES" sz="1100" b="1" dirty="0" smtClean="0">
                <a:latin typeface="Arial" panose="020B0604020202020204" pitchFamily="34" charset="0"/>
                <a:cs typeface="Arial" panose="020B0604020202020204" pitchFamily="34" charset="0"/>
              </a:rPr>
              <a:t>Imagen con códigos </a:t>
            </a:r>
          </a:p>
          <a:p>
            <a:r>
              <a:rPr lang="es-ES" sz="1100" b="1" dirty="0" err="1" smtClean="0">
                <a:latin typeface="Arial" panose="020B0604020202020204" pitchFamily="34" charset="0"/>
                <a:cs typeface="Arial" panose="020B0604020202020204" pitchFamily="34" charset="0"/>
              </a:rPr>
              <a:t>convolucionales</a:t>
            </a:r>
            <a:r>
              <a:rPr lang="es-ES" sz="1100" b="1" dirty="0" smtClean="0">
                <a:latin typeface="Arial" panose="020B0604020202020204" pitchFamily="34" charset="0"/>
                <a:cs typeface="Arial" panose="020B0604020202020204" pitchFamily="34" charset="0"/>
              </a:rPr>
              <a:t> (</a:t>
            </a:r>
            <a:r>
              <a:rPr lang="es-ES" sz="1100" b="1" dirty="0" err="1" smtClean="0">
                <a:latin typeface="Arial" panose="020B0604020202020204" pitchFamily="34" charset="0"/>
                <a:cs typeface="Arial" panose="020B0604020202020204" pitchFamily="34" charset="0"/>
              </a:rPr>
              <a:t>soft</a:t>
            </a:r>
            <a:r>
              <a:rPr lang="es-ES" sz="1100" b="1" dirty="0" smtClean="0">
                <a:latin typeface="Arial" panose="020B0604020202020204" pitchFamily="34" charset="0"/>
                <a:cs typeface="Arial" panose="020B0604020202020204" pitchFamily="34" charset="0"/>
              </a:rPr>
              <a:t>)</a:t>
            </a:r>
            <a:endParaRPr lang="es-ES" sz="1100" b="1" dirty="0">
              <a:latin typeface="Arial" panose="020B0604020202020204" pitchFamily="34" charset="0"/>
              <a:cs typeface="Arial" panose="020B0604020202020204" pitchFamily="34" charset="0"/>
            </a:endParaRPr>
          </a:p>
        </p:txBody>
      </p:sp>
      <p:sp>
        <p:nvSpPr>
          <p:cNvPr id="23" name="22 CuadroTexto"/>
          <p:cNvSpPr txBox="1"/>
          <p:nvPr/>
        </p:nvSpPr>
        <p:spPr>
          <a:xfrm>
            <a:off x="6070021" y="4610716"/>
            <a:ext cx="1728358" cy="430887"/>
          </a:xfrm>
          <a:prstGeom prst="rect">
            <a:avLst/>
          </a:prstGeom>
          <a:noFill/>
        </p:spPr>
        <p:txBody>
          <a:bodyPr wrap="none" rtlCol="0">
            <a:spAutoFit/>
          </a:bodyPr>
          <a:lstStyle/>
          <a:p>
            <a:r>
              <a:rPr lang="es-ES" sz="1100" b="1" dirty="0" smtClean="0">
                <a:latin typeface="Arial" panose="020B0604020202020204" pitchFamily="34" charset="0"/>
                <a:cs typeface="Arial" panose="020B0604020202020204" pitchFamily="34" charset="0"/>
              </a:rPr>
              <a:t>Imagen con códigos </a:t>
            </a:r>
          </a:p>
          <a:p>
            <a:r>
              <a:rPr lang="es-ES" sz="1100" b="1" dirty="0" err="1" smtClean="0">
                <a:latin typeface="Arial" panose="020B0604020202020204" pitchFamily="34" charset="0"/>
                <a:cs typeface="Arial" panose="020B0604020202020204" pitchFamily="34" charset="0"/>
              </a:rPr>
              <a:t>convolucionales</a:t>
            </a:r>
            <a:r>
              <a:rPr lang="es-ES" sz="1100" b="1" dirty="0" smtClean="0">
                <a:latin typeface="Arial" panose="020B0604020202020204" pitchFamily="34" charset="0"/>
                <a:cs typeface="Arial" panose="020B0604020202020204" pitchFamily="34" charset="0"/>
              </a:rPr>
              <a:t> (</a:t>
            </a:r>
            <a:r>
              <a:rPr lang="es-ES" sz="1100" b="1" dirty="0" err="1" smtClean="0">
                <a:latin typeface="Arial" panose="020B0604020202020204" pitchFamily="34" charset="0"/>
                <a:cs typeface="Arial" panose="020B0604020202020204" pitchFamily="34" charset="0"/>
              </a:rPr>
              <a:t>hard</a:t>
            </a:r>
            <a:r>
              <a:rPr lang="es-ES" sz="1100" b="1" dirty="0" smtClean="0">
                <a:latin typeface="Arial" panose="020B0604020202020204" pitchFamily="34" charset="0"/>
                <a:cs typeface="Arial" panose="020B0604020202020204" pitchFamily="34" charset="0"/>
              </a:rPr>
              <a:t>)</a:t>
            </a:r>
            <a:endParaRPr lang="es-ES" sz="1100" b="1" dirty="0">
              <a:latin typeface="Arial" panose="020B0604020202020204" pitchFamily="34" charset="0"/>
              <a:cs typeface="Arial" panose="020B0604020202020204" pitchFamily="34" charset="0"/>
            </a:endParaRPr>
          </a:p>
        </p:txBody>
      </p:sp>
      <p:sp>
        <p:nvSpPr>
          <p:cNvPr id="25" name="24 CuadroTexto"/>
          <p:cNvSpPr txBox="1"/>
          <p:nvPr/>
        </p:nvSpPr>
        <p:spPr>
          <a:xfrm>
            <a:off x="3733799" y="1066800"/>
            <a:ext cx="2794651" cy="261610"/>
          </a:xfrm>
          <a:prstGeom prst="rect">
            <a:avLst/>
          </a:prstGeom>
          <a:noFill/>
        </p:spPr>
        <p:txBody>
          <a:bodyPr wrap="square" rtlCol="0">
            <a:spAutoFit/>
          </a:bodyPr>
          <a:lstStyle/>
          <a:p>
            <a:r>
              <a:rPr lang="es-ES" sz="1100" b="1" dirty="0" smtClean="0">
                <a:latin typeface="Arial" panose="020B0604020202020204" pitchFamily="34" charset="0"/>
                <a:cs typeface="Arial" panose="020B0604020202020204" pitchFamily="34" charset="0"/>
              </a:rPr>
              <a:t>Imagen con códigos de bloque</a:t>
            </a:r>
            <a:endParaRPr lang="es-ES" sz="1100" b="1" dirty="0">
              <a:latin typeface="Arial" panose="020B0604020202020204" pitchFamily="34" charset="0"/>
              <a:cs typeface="Arial" panose="020B0604020202020204" pitchFamily="34" charset="0"/>
            </a:endParaRPr>
          </a:p>
        </p:txBody>
      </p:sp>
      <p:pic>
        <p:nvPicPr>
          <p:cNvPr id="35" name="34 Imagen"/>
          <p:cNvPicPr/>
          <p:nvPr/>
        </p:nvPicPr>
        <p:blipFill rotWithShape="1">
          <a:blip r:embed="rId3"/>
          <a:srcRect l="12713" t="20659" r="52827" b="13045"/>
          <a:stretch/>
        </p:blipFill>
        <p:spPr bwMode="auto">
          <a:xfrm>
            <a:off x="4201472" y="3122855"/>
            <a:ext cx="1151877" cy="117804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39" name="38 Rectángulo"/>
          <p:cNvSpPr/>
          <p:nvPr/>
        </p:nvSpPr>
        <p:spPr>
          <a:xfrm>
            <a:off x="4171784" y="4269233"/>
            <a:ext cx="1225015" cy="261610"/>
          </a:xfrm>
          <a:prstGeom prst="rect">
            <a:avLst/>
          </a:prstGeom>
        </p:spPr>
        <p:txBody>
          <a:bodyPr wrap="none">
            <a:spAutoFit/>
          </a:bodyPr>
          <a:lstStyle/>
          <a:p>
            <a:r>
              <a:rPr lang="es-ES" sz="1100" b="1" dirty="0">
                <a:latin typeface="Arial" panose="020B0604020202020204" pitchFamily="34" charset="0"/>
                <a:cs typeface="Arial" panose="020B0604020202020204" pitchFamily="34" charset="0"/>
              </a:rPr>
              <a:t>Imagen </a:t>
            </a:r>
            <a:r>
              <a:rPr lang="es-ES" sz="1100" b="1" dirty="0" smtClean="0">
                <a:latin typeface="Arial" panose="020B0604020202020204" pitchFamily="34" charset="0"/>
                <a:cs typeface="Arial" panose="020B0604020202020204" pitchFamily="34" charset="0"/>
              </a:rPr>
              <a:t>original</a:t>
            </a:r>
            <a:endParaRPr lang="es-ES" sz="1100" b="1" dirty="0">
              <a:latin typeface="Arial" panose="020B0604020202020204" pitchFamily="34" charset="0"/>
              <a:cs typeface="Arial" panose="020B0604020202020204" pitchFamily="34" charset="0"/>
            </a:endParaRPr>
          </a:p>
        </p:txBody>
      </p:sp>
      <p:pic>
        <p:nvPicPr>
          <p:cNvPr id="24" name="23 Imagen"/>
          <p:cNvPicPr/>
          <p:nvPr/>
        </p:nvPicPr>
        <p:blipFill rotWithShape="1">
          <a:blip r:embed="rId4"/>
          <a:srcRect l="55793" t="20378" r="9065" b="12436"/>
          <a:stretch/>
        </p:blipFill>
        <p:spPr bwMode="auto">
          <a:xfrm>
            <a:off x="1943352" y="3087805"/>
            <a:ext cx="1423303" cy="146685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26" name="25 Imagen"/>
          <p:cNvPicPr/>
          <p:nvPr/>
        </p:nvPicPr>
        <p:blipFill rotWithShape="1">
          <a:blip r:embed="rId5"/>
          <a:srcRect l="56356" t="20673" r="8687" b="11744"/>
          <a:stretch/>
        </p:blipFill>
        <p:spPr bwMode="auto">
          <a:xfrm>
            <a:off x="4025918" y="1306690"/>
            <a:ext cx="1419774" cy="144219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28" name="27 Imagen"/>
          <p:cNvPicPr/>
          <p:nvPr/>
        </p:nvPicPr>
        <p:blipFill rotWithShape="1">
          <a:blip r:embed="rId6"/>
          <a:srcRect l="56991" t="20888" r="8686" b="11529"/>
          <a:stretch/>
        </p:blipFill>
        <p:spPr bwMode="auto">
          <a:xfrm>
            <a:off x="6235410" y="3070282"/>
            <a:ext cx="1397579" cy="149723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29" name="28 Imagen"/>
          <p:cNvPicPr/>
          <p:nvPr/>
        </p:nvPicPr>
        <p:blipFill rotWithShape="1">
          <a:blip r:embed="rId7"/>
          <a:srcRect l="57415" t="21070" r="9480" b="12266"/>
          <a:stretch/>
        </p:blipFill>
        <p:spPr bwMode="auto">
          <a:xfrm>
            <a:off x="4066472" y="4896485"/>
            <a:ext cx="1330327" cy="142811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2414058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457200"/>
            <a:ext cx="7024744" cy="1143000"/>
          </a:xfrm>
        </p:spPr>
        <p:txBody>
          <a:bodyPr>
            <a:noAutofit/>
          </a:bodyPr>
          <a:lstStyle/>
          <a:p>
            <a:r>
              <a:rPr lang="es-EC" sz="2000" b="1" dirty="0">
                <a:effectLst>
                  <a:outerShdw blurRad="38100" dist="38100" dir="2700000" algn="tl">
                    <a:srgbClr val="000000">
                      <a:alpha val="43137"/>
                    </a:srgbClr>
                  </a:outerShdw>
                </a:effectLst>
              </a:rPr>
              <a:t>Comparación de la </a:t>
            </a:r>
            <a:br>
              <a:rPr lang="es-EC" sz="2000" b="1" dirty="0">
                <a:effectLst>
                  <a:outerShdw blurRad="38100" dist="38100" dir="2700000" algn="tl">
                    <a:srgbClr val="000000">
                      <a:alpha val="43137"/>
                    </a:srgbClr>
                  </a:outerShdw>
                </a:effectLst>
              </a:rPr>
            </a:br>
            <a:r>
              <a:rPr lang="es-EC" sz="2000" b="1" dirty="0">
                <a:effectLst>
                  <a:outerShdw blurRad="38100" dist="38100" dir="2700000" algn="tl">
                    <a:srgbClr val="000000">
                      <a:alpha val="43137"/>
                    </a:srgbClr>
                  </a:outerShdw>
                </a:effectLst>
              </a:rPr>
              <a:t>calidad de la imagen sobre el canal </a:t>
            </a:r>
            <a:r>
              <a:rPr lang="es-EC" sz="2000" b="1" dirty="0" err="1" smtClean="0">
                <a:effectLst>
                  <a:outerShdw blurRad="38100" dist="38100" dir="2700000" algn="tl">
                    <a:srgbClr val="000000">
                      <a:alpha val="43137"/>
                    </a:srgbClr>
                  </a:outerShdw>
                </a:effectLst>
              </a:rPr>
              <a:t>Rayleigh</a:t>
            </a:r>
            <a:endParaRPr lang="es-ES" sz="2000" dirty="0"/>
          </a:p>
        </p:txBody>
      </p:sp>
      <p:sp>
        <p:nvSpPr>
          <p:cNvPr id="4" name="3 Marcador de pie de página"/>
          <p:cNvSpPr>
            <a:spLocks noGrp="1"/>
          </p:cNvSpPr>
          <p:nvPr>
            <p:ph type="ftr" sz="quarter" idx="11"/>
          </p:nvPr>
        </p:nvSpPr>
        <p:spPr/>
        <p:txBody>
          <a:bodyPr/>
          <a:lstStyle/>
          <a:p>
            <a:r>
              <a:rPr lang="es-EC" smtClean="0"/>
              <a:t>Belén Tipantuña</a:t>
            </a:r>
            <a:endParaRPr lang="es-EC" dirty="0"/>
          </a:p>
        </p:txBody>
      </p:sp>
      <p:sp>
        <p:nvSpPr>
          <p:cNvPr id="5" name="4 Marcador de número de diapositiva"/>
          <p:cNvSpPr>
            <a:spLocks noGrp="1"/>
          </p:cNvSpPr>
          <p:nvPr>
            <p:ph type="sldNum" sz="quarter" idx="12"/>
          </p:nvPr>
        </p:nvSpPr>
        <p:spPr/>
        <p:txBody>
          <a:bodyPr/>
          <a:lstStyle/>
          <a:p>
            <a:fld id="{809570B0-6797-4BEA-A940-AEE6D14574A0}" type="slidenum">
              <a:rPr lang="es-EC" smtClean="0"/>
              <a:pPr/>
              <a:t>22</a:t>
            </a:fld>
            <a:endParaRPr lang="es-EC"/>
          </a:p>
        </p:txBody>
      </p:sp>
      <p:pic>
        <p:nvPicPr>
          <p:cNvPr id="10" name="9 Imagen"/>
          <p:cNvPicPr/>
          <p:nvPr/>
        </p:nvPicPr>
        <p:blipFill rotWithShape="1">
          <a:blip r:embed="rId2"/>
          <a:srcRect l="12713" t="20659" r="52827" b="13045"/>
          <a:stretch/>
        </p:blipFill>
        <p:spPr bwMode="auto">
          <a:xfrm>
            <a:off x="1746661" y="3476660"/>
            <a:ext cx="1755569" cy="18288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7" name="6 Rectángulo"/>
          <p:cNvSpPr/>
          <p:nvPr/>
        </p:nvSpPr>
        <p:spPr>
          <a:xfrm>
            <a:off x="4728190" y="4129450"/>
            <a:ext cx="1973617" cy="261610"/>
          </a:xfrm>
          <a:prstGeom prst="rect">
            <a:avLst/>
          </a:prstGeom>
        </p:spPr>
        <p:txBody>
          <a:bodyPr wrap="none">
            <a:spAutoFit/>
          </a:bodyPr>
          <a:lstStyle/>
          <a:p>
            <a:r>
              <a:rPr lang="es-ES" sz="1100" b="1" dirty="0">
                <a:latin typeface="Arial" panose="020B0604020202020204" pitchFamily="34" charset="0"/>
                <a:cs typeface="Arial" panose="020B0604020202020204" pitchFamily="34" charset="0"/>
              </a:rPr>
              <a:t>Imagen con códigos </a:t>
            </a:r>
            <a:r>
              <a:rPr lang="es-ES" sz="1100" b="1" dirty="0" smtClean="0">
                <a:latin typeface="Arial" panose="020B0604020202020204" pitchFamily="34" charset="0"/>
                <a:cs typeface="Arial" panose="020B0604020202020204" pitchFamily="34" charset="0"/>
              </a:rPr>
              <a:t>LDPC</a:t>
            </a:r>
            <a:endParaRPr lang="es-ES" sz="1100" b="1" dirty="0">
              <a:latin typeface="Arial" panose="020B0604020202020204" pitchFamily="34" charset="0"/>
              <a:cs typeface="Arial" panose="020B0604020202020204" pitchFamily="34" charset="0"/>
            </a:endParaRPr>
          </a:p>
        </p:txBody>
      </p:sp>
      <p:sp>
        <p:nvSpPr>
          <p:cNvPr id="12" name="11 Rectángulo"/>
          <p:cNvSpPr/>
          <p:nvPr/>
        </p:nvSpPr>
        <p:spPr>
          <a:xfrm>
            <a:off x="4706171" y="1781299"/>
            <a:ext cx="1947969" cy="261610"/>
          </a:xfrm>
          <a:prstGeom prst="rect">
            <a:avLst/>
          </a:prstGeom>
        </p:spPr>
        <p:txBody>
          <a:bodyPr wrap="none">
            <a:spAutoFit/>
          </a:bodyPr>
          <a:lstStyle/>
          <a:p>
            <a:r>
              <a:rPr lang="es-ES" sz="1100" b="1" dirty="0">
                <a:latin typeface="Arial" panose="020B0604020202020204" pitchFamily="34" charset="0"/>
                <a:cs typeface="Arial" panose="020B0604020202020204" pitchFamily="34" charset="0"/>
              </a:rPr>
              <a:t>Imagen con códigos </a:t>
            </a:r>
            <a:r>
              <a:rPr lang="es-ES" sz="1100" b="1" dirty="0" smtClean="0">
                <a:latin typeface="Arial" panose="020B0604020202020204" pitchFamily="34" charset="0"/>
                <a:cs typeface="Arial" panose="020B0604020202020204" pitchFamily="34" charset="0"/>
              </a:rPr>
              <a:t>turbo</a:t>
            </a:r>
            <a:endParaRPr lang="es-ES" sz="1100" b="1" dirty="0">
              <a:latin typeface="Arial" panose="020B0604020202020204" pitchFamily="34" charset="0"/>
              <a:cs typeface="Arial" panose="020B0604020202020204" pitchFamily="34" charset="0"/>
            </a:endParaRPr>
          </a:p>
        </p:txBody>
      </p:sp>
      <p:sp>
        <p:nvSpPr>
          <p:cNvPr id="13" name="12 Flecha derecha"/>
          <p:cNvSpPr/>
          <p:nvPr/>
        </p:nvSpPr>
        <p:spPr>
          <a:xfrm rot="20093055">
            <a:off x="3552992" y="3667072"/>
            <a:ext cx="1126798" cy="214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Flecha derecha"/>
          <p:cNvSpPr/>
          <p:nvPr/>
        </p:nvSpPr>
        <p:spPr>
          <a:xfrm rot="1377310">
            <a:off x="3545063" y="4795629"/>
            <a:ext cx="1126798" cy="214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Rectángulo"/>
          <p:cNvSpPr/>
          <p:nvPr/>
        </p:nvSpPr>
        <p:spPr>
          <a:xfrm>
            <a:off x="1976309" y="3191911"/>
            <a:ext cx="1225015" cy="261610"/>
          </a:xfrm>
          <a:prstGeom prst="rect">
            <a:avLst/>
          </a:prstGeom>
        </p:spPr>
        <p:txBody>
          <a:bodyPr wrap="none">
            <a:spAutoFit/>
          </a:bodyPr>
          <a:lstStyle/>
          <a:p>
            <a:r>
              <a:rPr lang="es-ES" sz="1100" b="1" dirty="0">
                <a:latin typeface="Arial" panose="020B0604020202020204" pitchFamily="34" charset="0"/>
                <a:cs typeface="Arial" panose="020B0604020202020204" pitchFamily="34" charset="0"/>
              </a:rPr>
              <a:t>Imagen </a:t>
            </a:r>
            <a:r>
              <a:rPr lang="es-ES" sz="1100" b="1" dirty="0" smtClean="0">
                <a:latin typeface="Arial" panose="020B0604020202020204" pitchFamily="34" charset="0"/>
                <a:cs typeface="Arial" panose="020B0604020202020204" pitchFamily="34" charset="0"/>
              </a:rPr>
              <a:t>original</a:t>
            </a:r>
            <a:endParaRPr lang="es-ES" sz="1100" b="1" dirty="0">
              <a:latin typeface="Arial" panose="020B0604020202020204" pitchFamily="34" charset="0"/>
              <a:cs typeface="Arial" panose="020B0604020202020204" pitchFamily="34" charset="0"/>
            </a:endParaRPr>
          </a:p>
        </p:txBody>
      </p:sp>
      <p:pic>
        <p:nvPicPr>
          <p:cNvPr id="23" name="22 Imagen"/>
          <p:cNvPicPr/>
          <p:nvPr/>
        </p:nvPicPr>
        <p:blipFill rotWithShape="1">
          <a:blip r:embed="rId2"/>
          <a:srcRect l="12713" t="20659" r="52827" b="13045"/>
          <a:stretch/>
        </p:blipFill>
        <p:spPr bwMode="auto">
          <a:xfrm>
            <a:off x="4898571" y="4391060"/>
            <a:ext cx="1755569" cy="18288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89567" y="2133600"/>
            <a:ext cx="178117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7319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838200"/>
            <a:ext cx="7315200" cy="1143000"/>
          </a:xfrm>
        </p:spPr>
        <p:txBody>
          <a:bodyPr vert="horz" lIns="91440" tIns="45720" rIns="91440" bIns="45720" rtlCol="0" anchor="b">
            <a:noAutofit/>
          </a:bodyPr>
          <a:lstStyle/>
          <a:p>
            <a:r>
              <a:rPr lang="es-ES" sz="2800" b="1" dirty="0">
                <a:effectLst>
                  <a:outerShdw blurRad="38100" dist="38100" dir="2700000" algn="tl">
                    <a:srgbClr val="000000">
                      <a:alpha val="43137"/>
                    </a:srgbClr>
                  </a:outerShdw>
                </a:effectLst>
              </a:rPr>
              <a:t>MSE y PSNR de imágenes recibidas a través del canal </a:t>
            </a:r>
            <a:r>
              <a:rPr lang="es-ES" sz="2800" b="1" dirty="0" err="1">
                <a:effectLst>
                  <a:outerShdw blurRad="38100" dist="38100" dir="2700000" algn="tl">
                    <a:srgbClr val="000000">
                      <a:alpha val="43137"/>
                    </a:srgbClr>
                  </a:outerShdw>
                </a:effectLst>
              </a:rPr>
              <a:t>Rayleigh</a:t>
            </a:r>
            <a:endParaRPr lang="es-ES" sz="2800" b="1" dirty="0">
              <a:effectLst>
                <a:outerShdw blurRad="38100" dist="38100" dir="2700000" algn="tl">
                  <a:srgbClr val="000000">
                    <a:alpha val="43137"/>
                  </a:srgbClr>
                </a:outerShdw>
              </a:effectLst>
            </a:endParaRPr>
          </a:p>
        </p:txBody>
      </p:sp>
      <p:sp>
        <p:nvSpPr>
          <p:cNvPr id="4" name="3 Marcador de pie de página"/>
          <p:cNvSpPr>
            <a:spLocks noGrp="1"/>
          </p:cNvSpPr>
          <p:nvPr>
            <p:ph type="ftr" sz="quarter" idx="11"/>
          </p:nvPr>
        </p:nvSpPr>
        <p:spPr/>
        <p:txBody>
          <a:bodyPr/>
          <a:lstStyle/>
          <a:p>
            <a:r>
              <a:rPr lang="es-EC" smtClean="0"/>
              <a:t>Belén Tipantuña</a:t>
            </a:r>
            <a:endParaRPr lang="es-EC" dirty="0"/>
          </a:p>
        </p:txBody>
      </p:sp>
      <p:sp>
        <p:nvSpPr>
          <p:cNvPr id="5" name="4 Marcador de número de diapositiva"/>
          <p:cNvSpPr>
            <a:spLocks noGrp="1"/>
          </p:cNvSpPr>
          <p:nvPr>
            <p:ph type="sldNum" sz="quarter" idx="12"/>
          </p:nvPr>
        </p:nvSpPr>
        <p:spPr/>
        <p:txBody>
          <a:bodyPr/>
          <a:lstStyle/>
          <a:p>
            <a:fld id="{809570B0-6797-4BEA-A940-AEE6D14574A0}" type="slidenum">
              <a:rPr lang="es-EC" smtClean="0"/>
              <a:pPr/>
              <a:t>23</a:t>
            </a:fld>
            <a:endParaRPr lang="es-EC"/>
          </a:p>
        </p:txBody>
      </p:sp>
      <p:pic>
        <p:nvPicPr>
          <p:cNvPr id="9" name="8 Marcador de contenido"/>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0200" y="2362200"/>
            <a:ext cx="5834378" cy="3292125"/>
          </a:xfrm>
          <a:prstGeom prst="rect">
            <a:avLst/>
          </a:prstGeom>
          <a:ln w="88900" cap="sq" cmpd="thickThin">
            <a:solidFill>
              <a:srgbClr val="000000"/>
            </a:solidFill>
            <a:prstDash val="solid"/>
            <a:miter lim="800000"/>
          </a:ln>
          <a:effectLst>
            <a:glow rad="101600">
              <a:schemeClr val="accent2">
                <a:satMod val="175000"/>
                <a:alpha val="40000"/>
              </a:schemeClr>
            </a:glow>
            <a:innerShdw blurRad="76200">
              <a:srgbClr val="000000"/>
            </a:innerShdw>
          </a:effectLst>
        </p:spPr>
      </p:pic>
    </p:spTree>
    <p:extLst>
      <p:ext uri="{BB962C8B-B14F-4D97-AF65-F5344CB8AC3E}">
        <p14:creationId xmlns:p14="http://schemas.microsoft.com/office/powerpoint/2010/main" val="17842498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effectLst>
                  <a:outerShdw blurRad="38100" dist="38100" dir="2700000" algn="tl">
                    <a:srgbClr val="000000">
                      <a:alpha val="43137"/>
                    </a:srgbClr>
                  </a:outerShdw>
                </a:effectLst>
              </a:rPr>
              <a:t>Conclusiones</a:t>
            </a:r>
            <a:endParaRPr lang="es-EC" b="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graphicFrame>
            <p:nvGraphicFramePr>
              <p:cNvPr id="6" name="5 Marcador de contenido"/>
              <p:cNvGraphicFramePr>
                <a:graphicFrameLocks noGrp="1"/>
              </p:cNvGraphicFramePr>
              <p:nvPr>
                <p:ph idx="1"/>
                <p:extLst>
                  <p:ext uri="{D42A27DB-BD31-4B8C-83A1-F6EECF244321}">
                    <p14:modId xmlns:p14="http://schemas.microsoft.com/office/powerpoint/2010/main" val="722836741"/>
                  </p:ext>
                </p:extLst>
              </p:nvPr>
            </p:nvGraphicFramePr>
            <p:xfrm>
              <a:off x="1042988" y="2286000"/>
              <a:ext cx="6777037"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6" name="5 Marcador de contenido"/>
              <p:cNvGraphicFramePr>
                <a:graphicFrameLocks noGrp="1"/>
              </p:cNvGraphicFramePr>
              <p:nvPr>
                <p:ph idx="1"/>
                <p:extLst>
                  <p:ext uri="{D42A27DB-BD31-4B8C-83A1-F6EECF244321}">
                    <p14:modId xmlns:p14="http://schemas.microsoft.com/office/powerpoint/2010/main" val="722836741"/>
                  </p:ext>
                </p:extLst>
              </p:nvPr>
            </p:nvGraphicFramePr>
            <p:xfrm>
              <a:off x="1042988" y="2286000"/>
              <a:ext cx="6777037" cy="3581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4" name="3 Marcador de pie de página"/>
          <p:cNvSpPr>
            <a:spLocks noGrp="1"/>
          </p:cNvSpPr>
          <p:nvPr>
            <p:ph type="ftr" sz="quarter" idx="11"/>
          </p:nvPr>
        </p:nvSpPr>
        <p:spPr/>
        <p:txBody>
          <a:bodyPr/>
          <a:lstStyle/>
          <a:p>
            <a:r>
              <a:rPr lang="es-EC" dirty="0" smtClean="0"/>
              <a:t>Belén Tipantuña</a:t>
            </a:r>
            <a:endParaRPr lang="es-EC" dirty="0"/>
          </a:p>
        </p:txBody>
      </p:sp>
      <p:sp>
        <p:nvSpPr>
          <p:cNvPr id="5" name="4 Marcador de número de diapositiva"/>
          <p:cNvSpPr>
            <a:spLocks noGrp="1"/>
          </p:cNvSpPr>
          <p:nvPr>
            <p:ph type="sldNum" sz="quarter" idx="12"/>
          </p:nvPr>
        </p:nvSpPr>
        <p:spPr/>
        <p:txBody>
          <a:bodyPr/>
          <a:lstStyle/>
          <a:p>
            <a:fld id="{809570B0-6797-4BEA-A940-AEE6D14574A0}" type="slidenum">
              <a:rPr lang="es-EC" smtClean="0"/>
              <a:pPr/>
              <a:t>24</a:t>
            </a:fld>
            <a:endParaRPr lang="es-EC"/>
          </a:p>
        </p:txBody>
      </p:sp>
    </p:spTree>
    <p:extLst>
      <p:ext uri="{BB962C8B-B14F-4D97-AF65-F5344CB8AC3E}">
        <p14:creationId xmlns:p14="http://schemas.microsoft.com/office/powerpoint/2010/main" val="14335690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graphicEl>
                                              <a:dgm id="{43418110-7627-48E8-8A6B-2F4C0FF1D4EE}"/>
                                            </p:graphicEl>
                                          </p:spTgt>
                                        </p:tgtEl>
                                        <p:attrNameLst>
                                          <p:attrName>style.visibility</p:attrName>
                                        </p:attrNameLst>
                                      </p:cBhvr>
                                      <p:to>
                                        <p:strVal val="visible"/>
                                      </p:to>
                                    </p:set>
                                    <p:animEffect transition="in" filter="fade">
                                      <p:cBhvr>
                                        <p:cTn id="7" dur="1000"/>
                                        <p:tgtEl>
                                          <p:spTgt spid="6">
                                            <p:graphicEl>
                                              <a:dgm id="{43418110-7627-48E8-8A6B-2F4C0FF1D4EE}"/>
                                            </p:graphicEl>
                                          </p:spTgt>
                                        </p:tgtEl>
                                      </p:cBhvr>
                                    </p:animEffect>
                                    <p:anim calcmode="lin" valueType="num">
                                      <p:cBhvr>
                                        <p:cTn id="8" dur="1000" fill="hold"/>
                                        <p:tgtEl>
                                          <p:spTgt spid="6">
                                            <p:graphicEl>
                                              <a:dgm id="{43418110-7627-48E8-8A6B-2F4C0FF1D4EE}"/>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43418110-7627-48E8-8A6B-2F4C0FF1D4EE}"/>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graphicEl>
                                              <a:dgm id="{9A6C4D1D-8130-4EFD-9ABF-80BB2FAB69FE}"/>
                                            </p:graphicEl>
                                          </p:spTgt>
                                        </p:tgtEl>
                                        <p:attrNameLst>
                                          <p:attrName>style.visibility</p:attrName>
                                        </p:attrNameLst>
                                      </p:cBhvr>
                                      <p:to>
                                        <p:strVal val="visible"/>
                                      </p:to>
                                    </p:set>
                                    <p:animEffect transition="in" filter="fade">
                                      <p:cBhvr>
                                        <p:cTn id="14" dur="1000"/>
                                        <p:tgtEl>
                                          <p:spTgt spid="6">
                                            <p:graphicEl>
                                              <a:dgm id="{9A6C4D1D-8130-4EFD-9ABF-80BB2FAB69FE}"/>
                                            </p:graphicEl>
                                          </p:spTgt>
                                        </p:tgtEl>
                                      </p:cBhvr>
                                    </p:animEffect>
                                    <p:anim calcmode="lin" valueType="num">
                                      <p:cBhvr>
                                        <p:cTn id="15" dur="1000" fill="hold"/>
                                        <p:tgtEl>
                                          <p:spTgt spid="6">
                                            <p:graphicEl>
                                              <a:dgm id="{9A6C4D1D-8130-4EFD-9ABF-80BB2FAB69FE}"/>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9A6C4D1D-8130-4EFD-9ABF-80BB2FAB69FE}"/>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graphicEl>
                                              <a:dgm id="{FDFDA9CE-1CCC-4177-BC5B-A24788029914}"/>
                                            </p:graphicEl>
                                          </p:spTgt>
                                        </p:tgtEl>
                                        <p:attrNameLst>
                                          <p:attrName>style.visibility</p:attrName>
                                        </p:attrNameLst>
                                      </p:cBhvr>
                                      <p:to>
                                        <p:strVal val="visible"/>
                                      </p:to>
                                    </p:set>
                                    <p:animEffect transition="in" filter="fade">
                                      <p:cBhvr>
                                        <p:cTn id="21" dur="1000"/>
                                        <p:tgtEl>
                                          <p:spTgt spid="6">
                                            <p:graphicEl>
                                              <a:dgm id="{FDFDA9CE-1CCC-4177-BC5B-A24788029914}"/>
                                            </p:graphicEl>
                                          </p:spTgt>
                                        </p:tgtEl>
                                      </p:cBhvr>
                                    </p:animEffect>
                                    <p:anim calcmode="lin" valueType="num">
                                      <p:cBhvr>
                                        <p:cTn id="22" dur="1000" fill="hold"/>
                                        <p:tgtEl>
                                          <p:spTgt spid="6">
                                            <p:graphicEl>
                                              <a:dgm id="{FDFDA9CE-1CCC-4177-BC5B-A24788029914}"/>
                                            </p:graphicEl>
                                          </p:spTgt>
                                        </p:tgtEl>
                                        <p:attrNameLst>
                                          <p:attrName>ppt_x</p:attrName>
                                        </p:attrNameLst>
                                      </p:cBhvr>
                                      <p:tavLst>
                                        <p:tav tm="0">
                                          <p:val>
                                            <p:strVal val="#ppt_x"/>
                                          </p:val>
                                        </p:tav>
                                        <p:tav tm="100000">
                                          <p:val>
                                            <p:strVal val="#ppt_x"/>
                                          </p:val>
                                        </p:tav>
                                      </p:tavLst>
                                    </p:anim>
                                    <p:anim calcmode="lin" valueType="num">
                                      <p:cBhvr>
                                        <p:cTn id="23" dur="1000" fill="hold"/>
                                        <p:tgtEl>
                                          <p:spTgt spid="6">
                                            <p:graphicEl>
                                              <a:dgm id="{FDFDA9CE-1CCC-4177-BC5B-A24788029914}"/>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graphicEl>
                                              <a:dgm id="{5F66A304-CB61-404B-8645-8617B1A927D4}"/>
                                            </p:graphicEl>
                                          </p:spTgt>
                                        </p:tgtEl>
                                        <p:attrNameLst>
                                          <p:attrName>style.visibility</p:attrName>
                                        </p:attrNameLst>
                                      </p:cBhvr>
                                      <p:to>
                                        <p:strVal val="visible"/>
                                      </p:to>
                                    </p:set>
                                    <p:animEffect transition="in" filter="fade">
                                      <p:cBhvr>
                                        <p:cTn id="28" dur="1000"/>
                                        <p:tgtEl>
                                          <p:spTgt spid="6">
                                            <p:graphicEl>
                                              <a:dgm id="{5F66A304-CB61-404B-8645-8617B1A927D4}"/>
                                            </p:graphicEl>
                                          </p:spTgt>
                                        </p:tgtEl>
                                      </p:cBhvr>
                                    </p:animEffect>
                                    <p:anim calcmode="lin" valueType="num">
                                      <p:cBhvr>
                                        <p:cTn id="29" dur="1000" fill="hold"/>
                                        <p:tgtEl>
                                          <p:spTgt spid="6">
                                            <p:graphicEl>
                                              <a:dgm id="{5F66A304-CB61-404B-8645-8617B1A927D4}"/>
                                            </p:graphicEl>
                                          </p:spTgt>
                                        </p:tgtEl>
                                        <p:attrNameLst>
                                          <p:attrName>ppt_x</p:attrName>
                                        </p:attrNameLst>
                                      </p:cBhvr>
                                      <p:tavLst>
                                        <p:tav tm="0">
                                          <p:val>
                                            <p:strVal val="#ppt_x"/>
                                          </p:val>
                                        </p:tav>
                                        <p:tav tm="100000">
                                          <p:val>
                                            <p:strVal val="#ppt_x"/>
                                          </p:val>
                                        </p:tav>
                                      </p:tavLst>
                                    </p:anim>
                                    <p:anim calcmode="lin" valueType="num">
                                      <p:cBhvr>
                                        <p:cTn id="30" dur="1000" fill="hold"/>
                                        <p:tgtEl>
                                          <p:spTgt spid="6">
                                            <p:graphicEl>
                                              <a:dgm id="{5F66A304-CB61-404B-8645-8617B1A927D4}"/>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6">
                                            <p:graphicEl>
                                              <a:dgm id="{98CC7863-4936-4EA8-84BB-0D1BE2E7D303}"/>
                                            </p:graphicEl>
                                          </p:spTgt>
                                        </p:tgtEl>
                                        <p:attrNameLst>
                                          <p:attrName>style.visibility</p:attrName>
                                        </p:attrNameLst>
                                      </p:cBhvr>
                                      <p:to>
                                        <p:strVal val="visible"/>
                                      </p:to>
                                    </p:set>
                                    <p:animEffect transition="in" filter="fade">
                                      <p:cBhvr>
                                        <p:cTn id="35" dur="1000"/>
                                        <p:tgtEl>
                                          <p:spTgt spid="6">
                                            <p:graphicEl>
                                              <a:dgm id="{98CC7863-4936-4EA8-84BB-0D1BE2E7D303}"/>
                                            </p:graphicEl>
                                          </p:spTgt>
                                        </p:tgtEl>
                                      </p:cBhvr>
                                    </p:animEffect>
                                    <p:anim calcmode="lin" valueType="num">
                                      <p:cBhvr>
                                        <p:cTn id="36" dur="1000" fill="hold"/>
                                        <p:tgtEl>
                                          <p:spTgt spid="6">
                                            <p:graphicEl>
                                              <a:dgm id="{98CC7863-4936-4EA8-84BB-0D1BE2E7D303}"/>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dgm id="{98CC7863-4936-4EA8-84BB-0D1BE2E7D30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a:bodyPr>
          <a:lstStyle/>
          <a:p>
            <a:pPr algn="ctr"/>
            <a:r>
              <a:rPr lang="es-EC" sz="8000" b="1" dirty="0" smtClean="0">
                <a:effectLst>
                  <a:outerShdw blurRad="38100" dist="38100" dir="2700000" algn="tl">
                    <a:srgbClr val="000000">
                      <a:alpha val="43137"/>
                    </a:srgbClr>
                  </a:outerShdw>
                </a:effectLst>
              </a:rPr>
              <a:t>Gracias</a:t>
            </a:r>
            <a:endParaRPr lang="es-EC" sz="8000" b="1" dirty="0">
              <a:effectLst>
                <a:outerShdw blurRad="38100" dist="38100" dir="2700000" algn="tl">
                  <a:srgbClr val="000000">
                    <a:alpha val="43137"/>
                  </a:srgbClr>
                </a:outerShdw>
              </a:effectLst>
            </a:endParaRPr>
          </a:p>
        </p:txBody>
      </p:sp>
      <p:sp>
        <p:nvSpPr>
          <p:cNvPr id="5" name="4 Marcador de número de diapositiva"/>
          <p:cNvSpPr>
            <a:spLocks noGrp="1"/>
          </p:cNvSpPr>
          <p:nvPr>
            <p:ph type="sldNum" sz="quarter" idx="12"/>
          </p:nvPr>
        </p:nvSpPr>
        <p:spPr/>
        <p:txBody>
          <a:bodyPr/>
          <a:lstStyle/>
          <a:p>
            <a:fld id="{809570B0-6797-4BEA-A940-AEE6D14574A0}" type="slidenum">
              <a:rPr lang="es-EC" smtClean="0"/>
              <a:pPr/>
              <a:t>25</a:t>
            </a:fld>
            <a:endParaRPr lang="es-EC"/>
          </a:p>
        </p:txBody>
      </p:sp>
    </p:spTree>
    <p:extLst>
      <p:ext uri="{BB962C8B-B14F-4D97-AF65-F5344CB8AC3E}">
        <p14:creationId xmlns:p14="http://schemas.microsoft.com/office/powerpoint/2010/main" val="41690650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0600" y="914400"/>
            <a:ext cx="7024744" cy="1143000"/>
          </a:xfrm>
        </p:spPr>
        <p:txBody>
          <a:bodyPr/>
          <a:lstStyle/>
          <a:p>
            <a:r>
              <a:rPr lang="es-ES" b="1" dirty="0" smtClean="0">
                <a:effectLst>
                  <a:outerShdw blurRad="38100" dist="38100" dir="2700000" algn="tl">
                    <a:srgbClr val="000000">
                      <a:alpha val="43137"/>
                    </a:srgbClr>
                  </a:outerShdw>
                </a:effectLst>
              </a:rPr>
              <a:t>Introducción</a:t>
            </a:r>
            <a:endParaRPr lang="es-ES" b="1" dirty="0">
              <a:effectLst>
                <a:outerShdw blurRad="38100" dist="38100" dir="2700000" algn="tl">
                  <a:srgbClr val="000000">
                    <a:alpha val="43137"/>
                  </a:srgbClr>
                </a:outerShdw>
              </a:effectLst>
            </a:endParaRPr>
          </a:p>
        </p:txBody>
      </p:sp>
      <p:sp>
        <p:nvSpPr>
          <p:cNvPr id="4" name="3 Marcador de pie de página"/>
          <p:cNvSpPr>
            <a:spLocks noGrp="1"/>
          </p:cNvSpPr>
          <p:nvPr>
            <p:ph type="ftr" sz="quarter" idx="11"/>
          </p:nvPr>
        </p:nvSpPr>
        <p:spPr/>
        <p:txBody>
          <a:bodyPr/>
          <a:lstStyle/>
          <a:p>
            <a:r>
              <a:rPr lang="es-EC" dirty="0" smtClean="0">
                <a:solidFill>
                  <a:schemeClr val="tx1"/>
                </a:solidFill>
              </a:rPr>
              <a:t>Belén Tipantuña</a:t>
            </a:r>
            <a:endParaRPr lang="es-EC" dirty="0">
              <a:solidFill>
                <a:schemeClr val="tx1"/>
              </a:solidFill>
            </a:endParaRPr>
          </a:p>
        </p:txBody>
      </p:sp>
      <p:sp>
        <p:nvSpPr>
          <p:cNvPr id="5" name="4 Marcador de número de diapositiva"/>
          <p:cNvSpPr>
            <a:spLocks noGrp="1"/>
          </p:cNvSpPr>
          <p:nvPr>
            <p:ph type="sldNum" sz="quarter" idx="12"/>
          </p:nvPr>
        </p:nvSpPr>
        <p:spPr/>
        <p:txBody>
          <a:bodyPr/>
          <a:lstStyle/>
          <a:p>
            <a:fld id="{809570B0-6797-4BEA-A940-AEE6D14574A0}" type="slidenum">
              <a:rPr lang="es-EC" smtClean="0"/>
              <a:pPr/>
              <a:t>3</a:t>
            </a:fld>
            <a:endParaRPr lang="es-EC" dirty="0"/>
          </a:p>
        </p:txBody>
      </p:sp>
      <p:sp>
        <p:nvSpPr>
          <p:cNvPr id="8" name="7 CuadroTexto"/>
          <p:cNvSpPr txBox="1"/>
          <p:nvPr/>
        </p:nvSpPr>
        <p:spPr>
          <a:xfrm>
            <a:off x="697907" y="2441467"/>
            <a:ext cx="1143000" cy="43088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C" sz="1100" b="1" dirty="0" smtClean="0">
                <a:effectLst>
                  <a:outerShdw blurRad="38100" dist="38100" dir="2700000" algn="tl">
                    <a:srgbClr val="000000">
                      <a:alpha val="43137"/>
                    </a:srgbClr>
                  </a:outerShdw>
                </a:effectLst>
              </a:rPr>
              <a:t>Fuente de información</a:t>
            </a:r>
            <a:endParaRPr lang="es-EC" sz="1100" b="1" dirty="0">
              <a:effectLst>
                <a:outerShdw blurRad="38100" dist="38100" dir="2700000" algn="tl">
                  <a:srgbClr val="000000">
                    <a:alpha val="43137"/>
                  </a:srgbClr>
                </a:outerShdw>
              </a:effectLst>
            </a:endParaRPr>
          </a:p>
        </p:txBody>
      </p:sp>
      <p:sp>
        <p:nvSpPr>
          <p:cNvPr id="9" name="8 Flecha derecha"/>
          <p:cNvSpPr/>
          <p:nvPr/>
        </p:nvSpPr>
        <p:spPr>
          <a:xfrm>
            <a:off x="1981200" y="2584240"/>
            <a:ext cx="533400" cy="30480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EC"/>
          </a:p>
        </p:txBody>
      </p:sp>
      <p:sp>
        <p:nvSpPr>
          <p:cNvPr id="10" name="9 CuadroTexto"/>
          <p:cNvSpPr txBox="1"/>
          <p:nvPr/>
        </p:nvSpPr>
        <p:spPr>
          <a:xfrm>
            <a:off x="2667000" y="2459982"/>
            <a:ext cx="1296824" cy="43088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C" sz="1100" b="1" dirty="0" smtClean="0">
                <a:effectLst>
                  <a:outerShdw blurRad="38100" dist="38100" dir="2700000" algn="tl">
                    <a:srgbClr val="000000">
                      <a:alpha val="43137"/>
                    </a:srgbClr>
                  </a:outerShdw>
                </a:effectLst>
              </a:rPr>
              <a:t>Codificación de fuente</a:t>
            </a:r>
            <a:endParaRPr lang="es-EC" sz="1100" b="1" dirty="0">
              <a:effectLst>
                <a:outerShdw blurRad="38100" dist="38100" dir="2700000" algn="tl">
                  <a:srgbClr val="000000">
                    <a:alpha val="43137"/>
                  </a:srgbClr>
                </a:outerShdw>
              </a:effectLst>
            </a:endParaRPr>
          </a:p>
        </p:txBody>
      </p:sp>
      <p:sp>
        <p:nvSpPr>
          <p:cNvPr id="11" name="10 CuadroTexto">
            <a:hlinkClick r:id="rId3" action="ppaction://hlinksldjump"/>
          </p:cNvPr>
          <p:cNvSpPr txBox="1"/>
          <p:nvPr/>
        </p:nvSpPr>
        <p:spPr>
          <a:xfrm>
            <a:off x="4778519" y="2459981"/>
            <a:ext cx="1233979" cy="430887"/>
          </a:xfrm>
          <a:prstGeom prst="rect">
            <a:avLst/>
          </a:prstGeom>
          <a:solidFill>
            <a:srgbClr val="0070C0"/>
          </a:solidFill>
          <a:ln>
            <a:solidFill>
              <a:srgbClr val="0070C0"/>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C" sz="1100" b="1" dirty="0" smtClean="0">
                <a:solidFill>
                  <a:schemeClr val="bg1"/>
                </a:solidFill>
                <a:effectLst>
                  <a:outerShdw blurRad="38100" dist="38100" dir="2700000" algn="tl">
                    <a:srgbClr val="000000">
                      <a:alpha val="43137"/>
                    </a:srgbClr>
                  </a:outerShdw>
                </a:effectLst>
              </a:rPr>
              <a:t>Codificación de canal</a:t>
            </a:r>
            <a:endParaRPr lang="es-EC" sz="1100" b="1" dirty="0">
              <a:solidFill>
                <a:schemeClr val="bg1"/>
              </a:solidFill>
              <a:effectLst>
                <a:outerShdw blurRad="38100" dist="38100" dir="2700000" algn="tl">
                  <a:srgbClr val="000000">
                    <a:alpha val="43137"/>
                  </a:srgbClr>
                </a:outerShdw>
              </a:effectLst>
            </a:endParaRPr>
          </a:p>
        </p:txBody>
      </p:sp>
      <p:sp>
        <p:nvSpPr>
          <p:cNvPr id="12" name="11 Flecha derecha"/>
          <p:cNvSpPr/>
          <p:nvPr/>
        </p:nvSpPr>
        <p:spPr>
          <a:xfrm>
            <a:off x="4114800" y="2571489"/>
            <a:ext cx="533400" cy="30480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EC"/>
          </a:p>
        </p:txBody>
      </p:sp>
      <p:sp>
        <p:nvSpPr>
          <p:cNvPr id="13" name="12 CuadroTexto">
            <a:hlinkClick r:id="rId4" action="ppaction://hlinksldjump"/>
          </p:cNvPr>
          <p:cNvSpPr txBox="1"/>
          <p:nvPr/>
        </p:nvSpPr>
        <p:spPr>
          <a:xfrm>
            <a:off x="6907759" y="2578049"/>
            <a:ext cx="1219199" cy="261610"/>
          </a:xfrm>
          <a:prstGeom prst="rect">
            <a:avLst/>
          </a:prstGeom>
          <a:solidFill>
            <a:srgbClr val="7030A0"/>
          </a:solidFill>
          <a:ln>
            <a:solidFill>
              <a:srgbClr val="7030A0"/>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C" sz="1100" b="1" dirty="0" smtClean="0">
                <a:effectLst>
                  <a:outerShdw blurRad="38100" dist="38100" dir="2700000" algn="tl">
                    <a:srgbClr val="000000">
                      <a:alpha val="43137"/>
                    </a:srgbClr>
                  </a:outerShdw>
                </a:effectLst>
              </a:rPr>
              <a:t>Modulación</a:t>
            </a:r>
            <a:endParaRPr lang="es-EC" sz="1100" b="1" dirty="0">
              <a:effectLst>
                <a:outerShdw blurRad="38100" dist="38100" dir="2700000" algn="tl">
                  <a:srgbClr val="000000">
                    <a:alpha val="43137"/>
                  </a:srgbClr>
                </a:outerShdw>
              </a:effectLst>
            </a:endParaRPr>
          </a:p>
        </p:txBody>
      </p:sp>
      <p:sp>
        <p:nvSpPr>
          <p:cNvPr id="14" name="13 CuadroTexto">
            <a:hlinkClick r:id="rId4" action="ppaction://hlinksldjump"/>
          </p:cNvPr>
          <p:cNvSpPr txBox="1"/>
          <p:nvPr/>
        </p:nvSpPr>
        <p:spPr>
          <a:xfrm>
            <a:off x="6728920" y="3505200"/>
            <a:ext cx="1576879" cy="43088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EC" sz="1100" b="1" dirty="0" smtClean="0">
                <a:effectLst>
                  <a:outerShdw blurRad="38100" dist="38100" dir="2700000" algn="tl">
                    <a:srgbClr val="000000">
                      <a:alpha val="43137"/>
                    </a:srgbClr>
                  </a:outerShdw>
                </a:effectLst>
              </a:rPr>
              <a:t>Canal de comunicaciones</a:t>
            </a:r>
            <a:endParaRPr lang="es-EC" sz="1100" b="1" dirty="0">
              <a:effectLst>
                <a:outerShdw blurRad="38100" dist="38100" dir="2700000" algn="tl">
                  <a:srgbClr val="000000">
                    <a:alpha val="43137"/>
                  </a:srgbClr>
                </a:outerShdw>
              </a:effectLst>
            </a:endParaRPr>
          </a:p>
        </p:txBody>
      </p:sp>
      <p:sp>
        <p:nvSpPr>
          <p:cNvPr id="15" name="14 CuadroTexto"/>
          <p:cNvSpPr txBox="1"/>
          <p:nvPr/>
        </p:nvSpPr>
        <p:spPr>
          <a:xfrm>
            <a:off x="6793458" y="4672027"/>
            <a:ext cx="1447800" cy="261610"/>
          </a:xfrm>
          <a:prstGeom prst="rect">
            <a:avLst/>
          </a:prstGeom>
          <a:solidFill>
            <a:srgbClr val="7030A0"/>
          </a:solidFill>
          <a:ln>
            <a:solidFill>
              <a:srgbClr val="7030A0"/>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C" sz="1100" b="1" dirty="0" smtClean="0">
                <a:effectLst>
                  <a:outerShdw blurRad="38100" dist="38100" dir="2700000" algn="tl">
                    <a:srgbClr val="000000">
                      <a:alpha val="43137"/>
                    </a:srgbClr>
                  </a:outerShdw>
                </a:effectLst>
              </a:rPr>
              <a:t>Demodulación</a:t>
            </a:r>
            <a:endParaRPr lang="es-EC" sz="1100" b="1" dirty="0">
              <a:effectLst>
                <a:outerShdw blurRad="38100" dist="38100" dir="2700000" algn="tl">
                  <a:srgbClr val="000000">
                    <a:alpha val="43137"/>
                  </a:srgbClr>
                </a:outerShdw>
              </a:effectLst>
            </a:endParaRPr>
          </a:p>
        </p:txBody>
      </p:sp>
      <p:sp>
        <p:nvSpPr>
          <p:cNvPr id="16" name="15 CuadroTexto"/>
          <p:cNvSpPr txBox="1"/>
          <p:nvPr/>
        </p:nvSpPr>
        <p:spPr>
          <a:xfrm>
            <a:off x="4722796" y="4583538"/>
            <a:ext cx="1472723" cy="430887"/>
          </a:xfrm>
          <a:prstGeom prst="rect">
            <a:avLst/>
          </a:prstGeom>
          <a:solidFill>
            <a:srgbClr val="0070C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C" sz="1100" b="1" dirty="0" smtClean="0">
                <a:solidFill>
                  <a:schemeClr val="bg1"/>
                </a:solidFill>
                <a:effectLst>
                  <a:outerShdw blurRad="38100" dist="38100" dir="2700000" algn="tl">
                    <a:srgbClr val="000000">
                      <a:alpha val="43137"/>
                    </a:srgbClr>
                  </a:outerShdw>
                </a:effectLst>
              </a:rPr>
              <a:t>Decodificación de canal</a:t>
            </a:r>
            <a:endParaRPr lang="es-EC" sz="1100" b="1" dirty="0">
              <a:solidFill>
                <a:schemeClr val="bg1"/>
              </a:solidFill>
              <a:effectLst>
                <a:outerShdw blurRad="38100" dist="38100" dir="2700000" algn="tl">
                  <a:srgbClr val="000000">
                    <a:alpha val="43137"/>
                  </a:srgbClr>
                </a:outerShdw>
              </a:effectLst>
            </a:endParaRPr>
          </a:p>
        </p:txBody>
      </p:sp>
      <p:sp>
        <p:nvSpPr>
          <p:cNvPr id="17" name="16 CuadroTexto"/>
          <p:cNvSpPr txBox="1"/>
          <p:nvPr/>
        </p:nvSpPr>
        <p:spPr>
          <a:xfrm>
            <a:off x="2591512" y="4572000"/>
            <a:ext cx="1447800" cy="43088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C" sz="1100" b="1" dirty="0" smtClean="0">
                <a:effectLst>
                  <a:outerShdw blurRad="38100" dist="38100" dir="2700000" algn="tl">
                    <a:srgbClr val="000000">
                      <a:alpha val="43137"/>
                    </a:srgbClr>
                  </a:outerShdw>
                </a:effectLst>
              </a:rPr>
              <a:t>Decodificación de fuente</a:t>
            </a:r>
            <a:endParaRPr lang="es-EC" sz="1100" b="1" dirty="0">
              <a:effectLst>
                <a:outerShdw blurRad="38100" dist="38100" dir="2700000" algn="tl">
                  <a:srgbClr val="000000">
                    <a:alpha val="43137"/>
                  </a:srgbClr>
                </a:outerShdw>
              </a:effectLst>
            </a:endParaRPr>
          </a:p>
        </p:txBody>
      </p:sp>
      <p:sp>
        <p:nvSpPr>
          <p:cNvPr id="18" name="17 CuadroTexto"/>
          <p:cNvSpPr txBox="1"/>
          <p:nvPr/>
        </p:nvSpPr>
        <p:spPr>
          <a:xfrm>
            <a:off x="926507" y="4724400"/>
            <a:ext cx="914400" cy="2616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C" sz="1100" b="1" dirty="0" smtClean="0">
                <a:effectLst>
                  <a:outerShdw blurRad="38100" dist="38100" dir="2700000" algn="tl">
                    <a:srgbClr val="000000">
                      <a:alpha val="43137"/>
                    </a:srgbClr>
                  </a:outerShdw>
                </a:effectLst>
              </a:rPr>
              <a:t>Destino</a:t>
            </a:r>
            <a:endParaRPr lang="es-EC" sz="1100" b="1" dirty="0">
              <a:effectLst>
                <a:outerShdw blurRad="38100" dist="38100" dir="2700000" algn="tl">
                  <a:srgbClr val="000000">
                    <a:alpha val="43137"/>
                  </a:srgbClr>
                </a:outerShdw>
              </a:effectLst>
            </a:endParaRPr>
          </a:p>
        </p:txBody>
      </p:sp>
      <p:sp>
        <p:nvSpPr>
          <p:cNvPr id="20" name="19 Flecha derecha"/>
          <p:cNvSpPr/>
          <p:nvPr/>
        </p:nvSpPr>
        <p:spPr>
          <a:xfrm>
            <a:off x="6195519" y="2571843"/>
            <a:ext cx="533400" cy="30480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EC"/>
          </a:p>
        </p:txBody>
      </p:sp>
      <p:sp>
        <p:nvSpPr>
          <p:cNvPr id="21" name="20 Flecha derecha"/>
          <p:cNvSpPr/>
          <p:nvPr/>
        </p:nvSpPr>
        <p:spPr>
          <a:xfrm rot="5400000">
            <a:off x="7200900" y="3060280"/>
            <a:ext cx="533400" cy="30480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EC"/>
          </a:p>
        </p:txBody>
      </p:sp>
      <p:sp>
        <p:nvSpPr>
          <p:cNvPr id="22" name="21 Flecha derecha"/>
          <p:cNvSpPr/>
          <p:nvPr/>
        </p:nvSpPr>
        <p:spPr>
          <a:xfrm rot="5400000">
            <a:off x="7200900" y="4181386"/>
            <a:ext cx="533400" cy="30480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EC"/>
          </a:p>
        </p:txBody>
      </p:sp>
      <p:sp>
        <p:nvSpPr>
          <p:cNvPr id="23" name="22 Flecha derecha"/>
          <p:cNvSpPr/>
          <p:nvPr/>
        </p:nvSpPr>
        <p:spPr>
          <a:xfrm rot="10800000">
            <a:off x="1981200" y="4706778"/>
            <a:ext cx="533400" cy="30480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EC"/>
          </a:p>
        </p:txBody>
      </p:sp>
      <p:sp>
        <p:nvSpPr>
          <p:cNvPr id="24" name="23 Flecha derecha"/>
          <p:cNvSpPr/>
          <p:nvPr/>
        </p:nvSpPr>
        <p:spPr>
          <a:xfrm rot="10800000">
            <a:off x="4114800" y="4677360"/>
            <a:ext cx="533400" cy="30480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EC"/>
          </a:p>
        </p:txBody>
      </p:sp>
      <p:sp>
        <p:nvSpPr>
          <p:cNvPr id="25" name="24 Flecha derecha"/>
          <p:cNvSpPr/>
          <p:nvPr/>
        </p:nvSpPr>
        <p:spPr>
          <a:xfrm rot="10800000">
            <a:off x="6195875" y="4691240"/>
            <a:ext cx="533400" cy="30480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EC"/>
          </a:p>
        </p:txBody>
      </p:sp>
      <p:sp>
        <p:nvSpPr>
          <p:cNvPr id="26" name="25 Conector"/>
          <p:cNvSpPr/>
          <p:nvPr/>
        </p:nvSpPr>
        <p:spPr>
          <a:xfrm>
            <a:off x="5110386" y="3541520"/>
            <a:ext cx="902112" cy="533400"/>
          </a:xfrm>
          <a:prstGeom prst="flowChartConnector">
            <a:avLst/>
          </a:prstGeom>
          <a:solidFill>
            <a:srgbClr val="FFFF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1050" b="1" dirty="0" smtClean="0">
                <a:solidFill>
                  <a:schemeClr val="tx1"/>
                </a:solidFill>
              </a:rPr>
              <a:t>Ruido</a:t>
            </a:r>
            <a:endParaRPr lang="es-EC" sz="1050" b="1" dirty="0">
              <a:solidFill>
                <a:schemeClr val="tx1"/>
              </a:solidFill>
            </a:endParaRPr>
          </a:p>
        </p:txBody>
      </p:sp>
      <p:sp>
        <p:nvSpPr>
          <p:cNvPr id="27" name="26 Flecha derecha"/>
          <p:cNvSpPr/>
          <p:nvPr/>
        </p:nvSpPr>
        <p:spPr>
          <a:xfrm>
            <a:off x="6081219" y="3655820"/>
            <a:ext cx="533400" cy="30480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EC"/>
          </a:p>
        </p:txBody>
      </p:sp>
      <p:sp>
        <p:nvSpPr>
          <p:cNvPr id="28" name="27 CuadroTexto"/>
          <p:cNvSpPr txBox="1"/>
          <p:nvPr/>
        </p:nvSpPr>
        <p:spPr>
          <a:xfrm>
            <a:off x="6134753" y="3408110"/>
            <a:ext cx="338554" cy="400110"/>
          </a:xfrm>
          <a:prstGeom prst="rect">
            <a:avLst/>
          </a:prstGeom>
          <a:noFill/>
        </p:spPr>
        <p:txBody>
          <a:bodyPr wrap="none" rtlCol="0">
            <a:spAutoFit/>
          </a:bodyPr>
          <a:lstStyle/>
          <a:p>
            <a:r>
              <a:rPr lang="es-EC" sz="2000" b="1" dirty="0" smtClean="0"/>
              <a:t>+</a:t>
            </a:r>
            <a:endParaRPr lang="es-EC" sz="2000" b="1" dirty="0"/>
          </a:p>
        </p:txBody>
      </p:sp>
    </p:spTree>
    <p:extLst>
      <p:ext uri="{BB962C8B-B14F-4D97-AF65-F5344CB8AC3E}">
        <p14:creationId xmlns:p14="http://schemas.microsoft.com/office/powerpoint/2010/main" val="30714856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b="1" dirty="0">
                <a:effectLst>
                  <a:outerShdw blurRad="38100" dist="38100" dir="2700000" algn="tl">
                    <a:srgbClr val="000000">
                      <a:alpha val="43137"/>
                    </a:srgbClr>
                  </a:outerShdw>
                </a:effectLst>
              </a:rPr>
              <a:t>Proceso de compresión JPEG</a:t>
            </a:r>
          </a:p>
        </p:txBody>
      </p:sp>
      <p:sp>
        <p:nvSpPr>
          <p:cNvPr id="4" name="3 Marcador de pie de página"/>
          <p:cNvSpPr>
            <a:spLocks noGrp="1"/>
          </p:cNvSpPr>
          <p:nvPr>
            <p:ph type="ftr" sz="quarter" idx="11"/>
          </p:nvPr>
        </p:nvSpPr>
        <p:spPr/>
        <p:txBody>
          <a:bodyPr/>
          <a:lstStyle/>
          <a:p>
            <a:r>
              <a:rPr lang="es-EC" dirty="0" smtClean="0"/>
              <a:t>Belén Tipantuña</a:t>
            </a:r>
            <a:endParaRPr lang="es-EC" dirty="0"/>
          </a:p>
        </p:txBody>
      </p:sp>
      <p:sp>
        <p:nvSpPr>
          <p:cNvPr id="5" name="4 Marcador de número de diapositiva"/>
          <p:cNvSpPr>
            <a:spLocks noGrp="1"/>
          </p:cNvSpPr>
          <p:nvPr>
            <p:ph type="sldNum" sz="quarter" idx="12"/>
          </p:nvPr>
        </p:nvSpPr>
        <p:spPr/>
        <p:txBody>
          <a:bodyPr/>
          <a:lstStyle/>
          <a:p>
            <a:fld id="{809570B0-6797-4BEA-A940-AEE6D14574A0}" type="slidenum">
              <a:rPr lang="es-EC" smtClean="0"/>
              <a:pPr/>
              <a:t>4</a:t>
            </a:fld>
            <a:endParaRPr lang="es-EC"/>
          </a:p>
        </p:txBody>
      </p:sp>
      <p:pic>
        <p:nvPicPr>
          <p:cNvPr id="34" name="33 Imagen"/>
          <p:cNvPicPr/>
          <p:nvPr/>
        </p:nvPicPr>
        <p:blipFill>
          <a:blip r:embed="rId3" cstate="print">
            <a:extLst>
              <a:ext uri="{28A0092B-C50C-407E-A947-70E740481C1C}">
                <a14:useLocalDpi xmlns:a14="http://schemas.microsoft.com/office/drawing/2010/main" val="0"/>
              </a:ext>
            </a:extLst>
          </a:blip>
          <a:srcRect l="20576" t="24806" r="9932" b="14987"/>
          <a:stretch>
            <a:fillRect/>
          </a:stretch>
        </p:blipFill>
        <p:spPr bwMode="auto">
          <a:xfrm>
            <a:off x="1571767" y="2362200"/>
            <a:ext cx="6477000" cy="3352800"/>
          </a:xfrm>
          <a:prstGeom prst="rect">
            <a:avLst/>
          </a:prstGeom>
          <a:noFill/>
          <a:ln>
            <a:noFill/>
          </a:ln>
        </p:spPr>
      </p:pic>
    </p:spTree>
    <p:extLst>
      <p:ext uri="{BB962C8B-B14F-4D97-AF65-F5344CB8AC3E}">
        <p14:creationId xmlns:p14="http://schemas.microsoft.com/office/powerpoint/2010/main" val="13313402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724400" y="2743200"/>
            <a:ext cx="3313355" cy="1702160"/>
          </a:xfrm>
        </p:spPr>
        <p:txBody>
          <a:bodyPr>
            <a:noAutofit/>
          </a:bodyPr>
          <a:lstStyle/>
          <a:p>
            <a:pPr algn="ctr"/>
            <a:r>
              <a:rPr lang="es-EC" sz="4000" b="1" dirty="0" smtClean="0">
                <a:effectLst>
                  <a:outerShdw blurRad="38100" dist="38100" dir="2700000" algn="tl">
                    <a:srgbClr val="000000">
                      <a:alpha val="43137"/>
                    </a:srgbClr>
                  </a:outerShdw>
                </a:effectLst>
              </a:rPr>
              <a:t>Códigos LDPC</a:t>
            </a:r>
            <a:endParaRPr lang="es-EC" sz="4000" b="1" dirty="0">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4724400" y="4191000"/>
            <a:ext cx="3309803" cy="1260629"/>
          </a:xfrm>
        </p:spPr>
        <p:txBody>
          <a:bodyPr>
            <a:noAutofit/>
          </a:bodyPr>
          <a:lstStyle/>
          <a:p>
            <a:pPr algn="ctr"/>
            <a:endParaRPr lang="es-EC" dirty="0" smtClean="0"/>
          </a:p>
          <a:p>
            <a:pPr algn="ctr"/>
            <a:endParaRPr lang="es-EC" dirty="0" smtClean="0"/>
          </a:p>
        </p:txBody>
      </p:sp>
    </p:spTree>
    <p:extLst>
      <p:ext uri="{BB962C8B-B14F-4D97-AF65-F5344CB8AC3E}">
        <p14:creationId xmlns:p14="http://schemas.microsoft.com/office/powerpoint/2010/main" val="7501127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effectLst>
                  <a:outerShdw blurRad="38100" dist="38100" dir="2700000" algn="tl">
                    <a:srgbClr val="000000">
                      <a:alpha val="43137"/>
                    </a:srgbClr>
                  </a:outerShdw>
                </a:effectLst>
              </a:rPr>
              <a:t>Definición</a:t>
            </a:r>
            <a:endParaRPr lang="es-EC" b="1" dirty="0">
              <a:effectLst>
                <a:outerShdw blurRad="38100" dist="38100" dir="2700000" algn="tl">
                  <a:srgbClr val="000000">
                    <a:alpha val="43137"/>
                  </a:srgbClr>
                </a:outerShdw>
              </a:effectLst>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642133351"/>
              </p:ext>
            </p:extLst>
          </p:nvPr>
        </p:nvGraphicFramePr>
        <p:xfrm>
          <a:off x="1042988" y="2324100"/>
          <a:ext cx="6777037" cy="350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Marcador de pie de página"/>
          <p:cNvSpPr>
            <a:spLocks noGrp="1"/>
          </p:cNvSpPr>
          <p:nvPr>
            <p:ph type="ftr" sz="quarter" idx="11"/>
          </p:nvPr>
        </p:nvSpPr>
        <p:spPr/>
        <p:txBody>
          <a:bodyPr/>
          <a:lstStyle/>
          <a:p>
            <a:r>
              <a:rPr lang="es-EC" dirty="0" smtClean="0"/>
              <a:t>Belén Tipantuña</a:t>
            </a:r>
            <a:endParaRPr lang="es-EC" dirty="0"/>
          </a:p>
        </p:txBody>
      </p:sp>
      <p:sp>
        <p:nvSpPr>
          <p:cNvPr id="5" name="4 Marcador de número de diapositiva"/>
          <p:cNvSpPr>
            <a:spLocks noGrp="1"/>
          </p:cNvSpPr>
          <p:nvPr>
            <p:ph type="sldNum" sz="quarter" idx="12"/>
          </p:nvPr>
        </p:nvSpPr>
        <p:spPr/>
        <p:txBody>
          <a:bodyPr/>
          <a:lstStyle/>
          <a:p>
            <a:fld id="{809570B0-6797-4BEA-A940-AEE6D14574A0}" type="slidenum">
              <a:rPr lang="es-EC" smtClean="0"/>
              <a:pPr/>
              <a:t>6</a:t>
            </a:fld>
            <a:endParaRPr lang="es-EC"/>
          </a:p>
        </p:txBody>
      </p:sp>
      <mc:AlternateContent xmlns:mc="http://schemas.openxmlformats.org/markup-compatibility/2006" xmlns:a14="http://schemas.microsoft.com/office/drawing/2010/main">
        <mc:Choice Requires="a14">
          <p:sp>
            <p:nvSpPr>
              <p:cNvPr id="7" name="6 Rectángulo"/>
              <p:cNvSpPr/>
              <p:nvPr/>
            </p:nvSpPr>
            <p:spPr>
              <a:xfrm>
                <a:off x="6477000" y="3886200"/>
                <a:ext cx="914400" cy="325154"/>
              </a:xfrm>
              <a:prstGeom prst="rect">
                <a:avLst/>
              </a:prstGeom>
            </p:spPr>
            <p:txBody>
              <a:bodyPr wrap="square">
                <a:spAutoFit/>
              </a:bodyPr>
              <a:lstStyle/>
              <a:p>
                <a14:m>
                  <m:oMath xmlns:m="http://schemas.openxmlformats.org/officeDocument/2006/math">
                    <m:sSup>
                      <m:sSupPr>
                        <m:ctrlPr>
                          <a:rPr lang="es-EC" sz="1400" i="1" smtClean="0">
                            <a:latin typeface="Cambria Math"/>
                          </a:rPr>
                        </m:ctrlPr>
                      </m:sSupPr>
                      <m:e>
                        <m:r>
                          <a:rPr lang="es-EC" sz="1400" b="0" i="1" smtClean="0">
                            <a:latin typeface="Cambria Math"/>
                          </a:rPr>
                          <m:t>𝑐</m:t>
                        </m:r>
                        <m:r>
                          <a:rPr lang="es-EC" sz="1400" i="1">
                            <a:latin typeface="Cambria Math"/>
                          </a:rPr>
                          <m:t>𝐻</m:t>
                        </m:r>
                      </m:e>
                      <m:sup>
                        <m:r>
                          <a:rPr lang="es-EC" sz="1400" i="1">
                            <a:latin typeface="Cambria Math"/>
                          </a:rPr>
                          <m:t>𝑇</m:t>
                        </m:r>
                      </m:sup>
                    </m:sSup>
                  </m:oMath>
                </a14:m>
                <a:r>
                  <a:rPr lang="es-EC" sz="1400" dirty="0" smtClean="0"/>
                  <a:t>=0</a:t>
                </a:r>
                <a:endParaRPr lang="es-EC" sz="1400" dirty="0"/>
              </a:p>
            </p:txBody>
          </p:sp>
        </mc:Choice>
        <mc:Fallback xmlns="">
          <p:sp>
            <p:nvSpPr>
              <p:cNvPr id="7" name="6 Rectángulo"/>
              <p:cNvSpPr>
                <a:spLocks noRot="1" noChangeAspect="1" noMove="1" noResize="1" noEditPoints="1" noAdjustHandles="1" noChangeArrowheads="1" noChangeShapeType="1" noTextEdit="1"/>
              </p:cNvSpPr>
              <p:nvPr/>
            </p:nvSpPr>
            <p:spPr>
              <a:xfrm>
                <a:off x="6477000" y="3886200"/>
                <a:ext cx="914400" cy="325154"/>
              </a:xfrm>
              <a:prstGeom prst="rect">
                <a:avLst/>
              </a:prstGeom>
              <a:blipFill rotWithShape="1">
                <a:blip r:embed="rId8"/>
                <a:stretch>
                  <a:fillRect b="-15094"/>
                </a:stretch>
              </a:blipFill>
            </p:spPr>
            <p:txBody>
              <a:bodyPr/>
              <a:lstStyle/>
              <a:p>
                <a:r>
                  <a:rPr lang="es-EC">
                    <a:noFill/>
                  </a:rPr>
                  <a:t> </a:t>
                </a:r>
              </a:p>
            </p:txBody>
          </p:sp>
        </mc:Fallback>
      </mc:AlternateContent>
    </p:spTree>
    <p:extLst>
      <p:ext uri="{BB962C8B-B14F-4D97-AF65-F5344CB8AC3E}">
        <p14:creationId xmlns:p14="http://schemas.microsoft.com/office/powerpoint/2010/main" val="21599853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graphicEl>
                                              <a:dgm id="{06615EEC-93E3-4769-B3FA-1F0F05E17EC3}"/>
                                            </p:graphicEl>
                                          </p:spTgt>
                                        </p:tgtEl>
                                        <p:attrNameLst>
                                          <p:attrName>style.visibility</p:attrName>
                                        </p:attrNameLst>
                                      </p:cBhvr>
                                      <p:to>
                                        <p:strVal val="visible"/>
                                      </p:to>
                                    </p:set>
                                    <p:animEffect transition="in" filter="fade">
                                      <p:cBhvr>
                                        <p:cTn id="7" dur="1000"/>
                                        <p:tgtEl>
                                          <p:spTgt spid="6">
                                            <p:graphicEl>
                                              <a:dgm id="{06615EEC-93E3-4769-B3FA-1F0F05E17EC3}"/>
                                            </p:graphicEl>
                                          </p:spTgt>
                                        </p:tgtEl>
                                      </p:cBhvr>
                                    </p:animEffect>
                                    <p:anim calcmode="lin" valueType="num">
                                      <p:cBhvr>
                                        <p:cTn id="8" dur="1000" fill="hold"/>
                                        <p:tgtEl>
                                          <p:spTgt spid="6">
                                            <p:graphicEl>
                                              <a:dgm id="{06615EEC-93E3-4769-B3FA-1F0F05E17EC3}"/>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06615EEC-93E3-4769-B3FA-1F0F05E17EC3}"/>
                                            </p:graphic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graphicEl>
                                              <a:dgm id="{777350FC-35BF-4B38-A77B-E096D35242B7}"/>
                                            </p:graphicEl>
                                          </p:spTgt>
                                        </p:tgtEl>
                                        <p:attrNameLst>
                                          <p:attrName>style.visibility</p:attrName>
                                        </p:attrNameLst>
                                      </p:cBhvr>
                                      <p:to>
                                        <p:strVal val="visible"/>
                                      </p:to>
                                    </p:set>
                                    <p:animEffect transition="in" filter="fade">
                                      <p:cBhvr>
                                        <p:cTn id="12" dur="1000"/>
                                        <p:tgtEl>
                                          <p:spTgt spid="6">
                                            <p:graphicEl>
                                              <a:dgm id="{777350FC-35BF-4B38-A77B-E096D35242B7}"/>
                                            </p:graphicEl>
                                          </p:spTgt>
                                        </p:tgtEl>
                                      </p:cBhvr>
                                    </p:animEffect>
                                    <p:anim calcmode="lin" valueType="num">
                                      <p:cBhvr>
                                        <p:cTn id="13" dur="1000" fill="hold"/>
                                        <p:tgtEl>
                                          <p:spTgt spid="6">
                                            <p:graphicEl>
                                              <a:dgm id="{777350FC-35BF-4B38-A77B-E096D35242B7}"/>
                                            </p:graphicEl>
                                          </p:spTgt>
                                        </p:tgtEl>
                                        <p:attrNameLst>
                                          <p:attrName>ppt_x</p:attrName>
                                        </p:attrNameLst>
                                      </p:cBhvr>
                                      <p:tavLst>
                                        <p:tav tm="0">
                                          <p:val>
                                            <p:strVal val="#ppt_x"/>
                                          </p:val>
                                        </p:tav>
                                        <p:tav tm="100000">
                                          <p:val>
                                            <p:strVal val="#ppt_x"/>
                                          </p:val>
                                        </p:tav>
                                      </p:tavLst>
                                    </p:anim>
                                    <p:anim calcmode="lin" valueType="num">
                                      <p:cBhvr>
                                        <p:cTn id="14" dur="1000" fill="hold"/>
                                        <p:tgtEl>
                                          <p:spTgt spid="6">
                                            <p:graphicEl>
                                              <a:dgm id="{777350FC-35BF-4B38-A77B-E096D35242B7}"/>
                                            </p:graphic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
                                            <p:graphicEl>
                                              <a:dgm id="{487BA9AE-9122-407D-89B9-9662CABFC4FE}"/>
                                            </p:graphicEl>
                                          </p:spTgt>
                                        </p:tgtEl>
                                        <p:attrNameLst>
                                          <p:attrName>style.visibility</p:attrName>
                                        </p:attrNameLst>
                                      </p:cBhvr>
                                      <p:to>
                                        <p:strVal val="visible"/>
                                      </p:to>
                                    </p:set>
                                    <p:animEffect transition="in" filter="fade">
                                      <p:cBhvr>
                                        <p:cTn id="17" dur="1000"/>
                                        <p:tgtEl>
                                          <p:spTgt spid="6">
                                            <p:graphicEl>
                                              <a:dgm id="{487BA9AE-9122-407D-89B9-9662CABFC4FE}"/>
                                            </p:graphicEl>
                                          </p:spTgt>
                                        </p:tgtEl>
                                      </p:cBhvr>
                                    </p:animEffect>
                                    <p:anim calcmode="lin" valueType="num">
                                      <p:cBhvr>
                                        <p:cTn id="18" dur="1000" fill="hold"/>
                                        <p:tgtEl>
                                          <p:spTgt spid="6">
                                            <p:graphicEl>
                                              <a:dgm id="{487BA9AE-9122-407D-89B9-9662CABFC4FE}"/>
                                            </p:graphicEl>
                                          </p:spTgt>
                                        </p:tgtEl>
                                        <p:attrNameLst>
                                          <p:attrName>ppt_x</p:attrName>
                                        </p:attrNameLst>
                                      </p:cBhvr>
                                      <p:tavLst>
                                        <p:tav tm="0">
                                          <p:val>
                                            <p:strVal val="#ppt_x"/>
                                          </p:val>
                                        </p:tav>
                                        <p:tav tm="100000">
                                          <p:val>
                                            <p:strVal val="#ppt_x"/>
                                          </p:val>
                                        </p:tav>
                                      </p:tavLst>
                                    </p:anim>
                                    <p:anim calcmode="lin" valueType="num">
                                      <p:cBhvr>
                                        <p:cTn id="19" dur="1000" fill="hold"/>
                                        <p:tgtEl>
                                          <p:spTgt spid="6">
                                            <p:graphicEl>
                                              <a:dgm id="{487BA9AE-9122-407D-89B9-9662CABFC4FE}"/>
                                            </p:graphic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6">
                                            <p:graphicEl>
                                              <a:dgm id="{E6C4720A-65BF-4312-A564-288E59F06549}"/>
                                            </p:graphicEl>
                                          </p:spTgt>
                                        </p:tgtEl>
                                        <p:attrNameLst>
                                          <p:attrName>style.visibility</p:attrName>
                                        </p:attrNameLst>
                                      </p:cBhvr>
                                      <p:to>
                                        <p:strVal val="visible"/>
                                      </p:to>
                                    </p:set>
                                    <p:animEffect transition="in" filter="fade">
                                      <p:cBhvr>
                                        <p:cTn id="22" dur="1000"/>
                                        <p:tgtEl>
                                          <p:spTgt spid="6">
                                            <p:graphicEl>
                                              <a:dgm id="{E6C4720A-65BF-4312-A564-288E59F06549}"/>
                                            </p:graphicEl>
                                          </p:spTgt>
                                        </p:tgtEl>
                                      </p:cBhvr>
                                    </p:animEffect>
                                    <p:anim calcmode="lin" valueType="num">
                                      <p:cBhvr>
                                        <p:cTn id="23" dur="1000" fill="hold"/>
                                        <p:tgtEl>
                                          <p:spTgt spid="6">
                                            <p:graphicEl>
                                              <a:dgm id="{E6C4720A-65BF-4312-A564-288E59F06549}"/>
                                            </p:graphicEl>
                                          </p:spTgt>
                                        </p:tgtEl>
                                        <p:attrNameLst>
                                          <p:attrName>ppt_x</p:attrName>
                                        </p:attrNameLst>
                                      </p:cBhvr>
                                      <p:tavLst>
                                        <p:tav tm="0">
                                          <p:val>
                                            <p:strVal val="#ppt_x"/>
                                          </p:val>
                                        </p:tav>
                                        <p:tav tm="100000">
                                          <p:val>
                                            <p:strVal val="#ppt_x"/>
                                          </p:val>
                                        </p:tav>
                                      </p:tavLst>
                                    </p:anim>
                                    <p:anim calcmode="lin" valueType="num">
                                      <p:cBhvr>
                                        <p:cTn id="24" dur="1000" fill="hold"/>
                                        <p:tgtEl>
                                          <p:spTgt spid="6">
                                            <p:graphicEl>
                                              <a:dgm id="{E6C4720A-65BF-4312-A564-288E59F06549}"/>
                                            </p:graphic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6">
                                            <p:graphicEl>
                                              <a:dgm id="{45E8A1B6-602E-46BD-A31E-F33471FA60DE}"/>
                                            </p:graphicEl>
                                          </p:spTgt>
                                        </p:tgtEl>
                                        <p:attrNameLst>
                                          <p:attrName>style.visibility</p:attrName>
                                        </p:attrNameLst>
                                      </p:cBhvr>
                                      <p:to>
                                        <p:strVal val="visible"/>
                                      </p:to>
                                    </p:set>
                                    <p:animEffect transition="in" filter="fade">
                                      <p:cBhvr>
                                        <p:cTn id="27" dur="1000"/>
                                        <p:tgtEl>
                                          <p:spTgt spid="6">
                                            <p:graphicEl>
                                              <a:dgm id="{45E8A1B6-602E-46BD-A31E-F33471FA60DE}"/>
                                            </p:graphicEl>
                                          </p:spTgt>
                                        </p:tgtEl>
                                      </p:cBhvr>
                                    </p:animEffect>
                                    <p:anim calcmode="lin" valueType="num">
                                      <p:cBhvr>
                                        <p:cTn id="28" dur="1000" fill="hold"/>
                                        <p:tgtEl>
                                          <p:spTgt spid="6">
                                            <p:graphicEl>
                                              <a:dgm id="{45E8A1B6-602E-46BD-A31E-F33471FA60DE}"/>
                                            </p:graphicEl>
                                          </p:spTgt>
                                        </p:tgtEl>
                                        <p:attrNameLst>
                                          <p:attrName>ppt_x</p:attrName>
                                        </p:attrNameLst>
                                      </p:cBhvr>
                                      <p:tavLst>
                                        <p:tav tm="0">
                                          <p:val>
                                            <p:strVal val="#ppt_x"/>
                                          </p:val>
                                        </p:tav>
                                        <p:tav tm="100000">
                                          <p:val>
                                            <p:strVal val="#ppt_x"/>
                                          </p:val>
                                        </p:tav>
                                      </p:tavLst>
                                    </p:anim>
                                    <p:anim calcmode="lin" valueType="num">
                                      <p:cBhvr>
                                        <p:cTn id="29" dur="1000" fill="hold"/>
                                        <p:tgtEl>
                                          <p:spTgt spid="6">
                                            <p:graphicEl>
                                              <a:dgm id="{45E8A1B6-602E-46BD-A31E-F33471FA60DE}"/>
                                            </p:graphic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6">
                                            <p:graphicEl>
                                              <a:dgm id="{62522442-493A-445F-B6C7-CCC6E18E6ECB}"/>
                                            </p:graphicEl>
                                          </p:spTgt>
                                        </p:tgtEl>
                                        <p:attrNameLst>
                                          <p:attrName>style.visibility</p:attrName>
                                        </p:attrNameLst>
                                      </p:cBhvr>
                                      <p:to>
                                        <p:strVal val="visible"/>
                                      </p:to>
                                    </p:set>
                                    <p:animEffect transition="in" filter="fade">
                                      <p:cBhvr>
                                        <p:cTn id="32" dur="1000"/>
                                        <p:tgtEl>
                                          <p:spTgt spid="6">
                                            <p:graphicEl>
                                              <a:dgm id="{62522442-493A-445F-B6C7-CCC6E18E6ECB}"/>
                                            </p:graphicEl>
                                          </p:spTgt>
                                        </p:tgtEl>
                                      </p:cBhvr>
                                    </p:animEffect>
                                    <p:anim calcmode="lin" valueType="num">
                                      <p:cBhvr>
                                        <p:cTn id="33" dur="1000" fill="hold"/>
                                        <p:tgtEl>
                                          <p:spTgt spid="6">
                                            <p:graphicEl>
                                              <a:dgm id="{62522442-493A-445F-B6C7-CCC6E18E6ECB}"/>
                                            </p:graphicEl>
                                          </p:spTgt>
                                        </p:tgtEl>
                                        <p:attrNameLst>
                                          <p:attrName>ppt_x</p:attrName>
                                        </p:attrNameLst>
                                      </p:cBhvr>
                                      <p:tavLst>
                                        <p:tav tm="0">
                                          <p:val>
                                            <p:strVal val="#ppt_x"/>
                                          </p:val>
                                        </p:tav>
                                        <p:tav tm="100000">
                                          <p:val>
                                            <p:strVal val="#ppt_x"/>
                                          </p:val>
                                        </p:tav>
                                      </p:tavLst>
                                    </p:anim>
                                    <p:anim calcmode="lin" valueType="num">
                                      <p:cBhvr>
                                        <p:cTn id="34" dur="1000" fill="hold"/>
                                        <p:tgtEl>
                                          <p:spTgt spid="6">
                                            <p:graphicEl>
                                              <a:dgm id="{62522442-493A-445F-B6C7-CCC6E18E6EC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0600" y="914400"/>
            <a:ext cx="7024744" cy="1143000"/>
          </a:xfrm>
        </p:spPr>
        <p:txBody>
          <a:bodyPr>
            <a:normAutofit/>
          </a:bodyPr>
          <a:lstStyle/>
          <a:p>
            <a:pPr algn="ctr"/>
            <a:r>
              <a:rPr lang="es-EC" sz="3200" b="1" dirty="0">
                <a:effectLst>
                  <a:outerShdw blurRad="38100" dist="38100" dir="2700000" algn="tl">
                    <a:srgbClr val="000000">
                      <a:alpha val="43137"/>
                    </a:srgbClr>
                  </a:outerShdw>
                </a:effectLst>
              </a:rPr>
              <a:t>Ventajas y desventajas de los turbo códigos y códigos LDPC </a:t>
            </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654972042"/>
              </p:ext>
            </p:extLst>
          </p:nvPr>
        </p:nvGraphicFramePr>
        <p:xfrm>
          <a:off x="1066800" y="2362200"/>
          <a:ext cx="4404684" cy="3566160"/>
        </p:xfrm>
        <a:graphic>
          <a:graphicData uri="http://schemas.openxmlformats.org/drawingml/2006/table">
            <a:tbl>
              <a:tblPr firstRow="1" firstCol="1" bandRow="1">
                <a:tableStyleId>{5C22544A-7EE6-4342-B048-85BDC9FD1C3A}</a:tableStyleId>
              </a:tblPr>
              <a:tblGrid>
                <a:gridCol w="600119"/>
                <a:gridCol w="2532750"/>
                <a:gridCol w="1271815"/>
              </a:tblGrid>
              <a:tr h="269875">
                <a:tc>
                  <a:txBody>
                    <a:bodyPr/>
                    <a:lstStyle/>
                    <a:p>
                      <a:pPr algn="ctr">
                        <a:spcAft>
                          <a:spcPts val="0"/>
                        </a:spcAft>
                      </a:pPr>
                      <a:r>
                        <a:rPr lang="es-EC" sz="900">
                          <a:effectLst/>
                        </a:rPr>
                        <a:t>Tipo de código</a:t>
                      </a:r>
                      <a:endParaRPr lang="es-EC" sz="800">
                        <a:solidFill>
                          <a:srgbClr val="5F497A"/>
                        </a:solidFill>
                        <a:effectLst/>
                        <a:latin typeface="Calibri"/>
                        <a:ea typeface="Calibri"/>
                        <a:cs typeface="Times New Roman"/>
                      </a:endParaRPr>
                    </a:p>
                  </a:txBody>
                  <a:tcPr marL="50602" marR="50602" marT="0" marB="0"/>
                </a:tc>
                <a:tc>
                  <a:txBody>
                    <a:bodyPr/>
                    <a:lstStyle/>
                    <a:p>
                      <a:pPr algn="ctr">
                        <a:spcAft>
                          <a:spcPts val="0"/>
                        </a:spcAft>
                      </a:pPr>
                      <a:r>
                        <a:rPr lang="es-EC" sz="900">
                          <a:effectLst/>
                        </a:rPr>
                        <a:t>Ventajas</a:t>
                      </a:r>
                      <a:endParaRPr lang="es-EC" sz="800">
                        <a:solidFill>
                          <a:srgbClr val="5F497A"/>
                        </a:solidFill>
                        <a:effectLst/>
                        <a:latin typeface="Calibri"/>
                        <a:ea typeface="Calibri"/>
                        <a:cs typeface="Times New Roman"/>
                      </a:endParaRPr>
                    </a:p>
                  </a:txBody>
                  <a:tcPr marL="50602" marR="50602" marT="0" marB="0"/>
                </a:tc>
                <a:tc>
                  <a:txBody>
                    <a:bodyPr/>
                    <a:lstStyle/>
                    <a:p>
                      <a:pPr algn="ctr">
                        <a:spcAft>
                          <a:spcPts val="0"/>
                        </a:spcAft>
                      </a:pPr>
                      <a:r>
                        <a:rPr lang="es-EC" sz="900">
                          <a:effectLst/>
                        </a:rPr>
                        <a:t>Desventajas</a:t>
                      </a:r>
                      <a:endParaRPr lang="es-EC" sz="800">
                        <a:solidFill>
                          <a:srgbClr val="5F497A"/>
                        </a:solidFill>
                        <a:effectLst/>
                        <a:latin typeface="Calibri"/>
                        <a:ea typeface="Calibri"/>
                        <a:cs typeface="Times New Roman"/>
                      </a:endParaRPr>
                    </a:p>
                  </a:txBody>
                  <a:tcPr marL="50602" marR="50602" marT="0" marB="0"/>
                </a:tc>
              </a:tr>
              <a:tr h="1619250">
                <a:tc>
                  <a:txBody>
                    <a:bodyPr/>
                    <a:lstStyle/>
                    <a:p>
                      <a:pPr algn="ctr">
                        <a:spcAft>
                          <a:spcPts val="0"/>
                        </a:spcAft>
                      </a:pPr>
                      <a:r>
                        <a:rPr lang="es-EC" sz="900" dirty="0">
                          <a:effectLst/>
                        </a:rPr>
                        <a:t>Turbo códigos</a:t>
                      </a:r>
                      <a:endParaRPr lang="es-EC" sz="800" dirty="0">
                        <a:solidFill>
                          <a:srgbClr val="5F497A"/>
                        </a:solidFill>
                        <a:effectLst/>
                        <a:latin typeface="Calibri"/>
                        <a:ea typeface="Calibri"/>
                        <a:cs typeface="Times New Roman"/>
                      </a:endParaRPr>
                    </a:p>
                  </a:txBody>
                  <a:tcPr marL="50602" marR="50602" marT="0" marB="0" anchor="ctr"/>
                </a:tc>
                <a:tc>
                  <a:txBody>
                    <a:bodyPr/>
                    <a:lstStyle/>
                    <a:p>
                      <a:pPr algn="just">
                        <a:lnSpc>
                          <a:spcPct val="150000"/>
                        </a:lnSpc>
                        <a:spcAft>
                          <a:spcPts val="0"/>
                        </a:spcAft>
                      </a:pPr>
                      <a:r>
                        <a:rPr lang="es-EC" sz="900">
                          <a:effectLst/>
                        </a:rPr>
                        <a:t>En la actualidad están posicionados como los mejores. Presentan aplicaciones incluso fuera del ámbito de transmisión de datos. Incrementan la tasa de datos sin necesidad de incrementar la potencia de trasmisión. Son adecuados para aplicaciones de restricción de la longitud de datos y bloques intermedios.</a:t>
                      </a:r>
                      <a:endParaRPr lang="es-EC" sz="800">
                        <a:solidFill>
                          <a:srgbClr val="5F497A"/>
                        </a:solidFill>
                        <a:effectLst/>
                        <a:latin typeface="Calibri"/>
                        <a:ea typeface="Calibri"/>
                        <a:cs typeface="Times New Roman"/>
                      </a:endParaRPr>
                    </a:p>
                  </a:txBody>
                  <a:tcPr marL="50602" marR="50602" marT="0" marB="0"/>
                </a:tc>
                <a:tc>
                  <a:txBody>
                    <a:bodyPr/>
                    <a:lstStyle/>
                    <a:p>
                      <a:pPr algn="just">
                        <a:lnSpc>
                          <a:spcPct val="150000"/>
                        </a:lnSpc>
                        <a:spcAft>
                          <a:spcPts val="0"/>
                        </a:spcAft>
                      </a:pPr>
                      <a:r>
                        <a:rPr lang="es-EC" sz="900">
                          <a:effectLst/>
                        </a:rPr>
                        <a:t>Alta complejidad de decodificación, así como alta latencia</a:t>
                      </a:r>
                      <a:endParaRPr lang="es-EC" sz="800">
                        <a:solidFill>
                          <a:srgbClr val="5F497A"/>
                        </a:solidFill>
                        <a:effectLst/>
                        <a:latin typeface="Calibri"/>
                        <a:ea typeface="Calibri"/>
                        <a:cs typeface="Times New Roman"/>
                      </a:endParaRPr>
                    </a:p>
                  </a:txBody>
                  <a:tcPr marL="50602" marR="50602" marT="0" marB="0"/>
                </a:tc>
              </a:tr>
              <a:tr h="1619250">
                <a:tc>
                  <a:txBody>
                    <a:bodyPr/>
                    <a:lstStyle/>
                    <a:p>
                      <a:pPr algn="ctr">
                        <a:spcAft>
                          <a:spcPts val="0"/>
                        </a:spcAft>
                      </a:pPr>
                      <a:r>
                        <a:rPr lang="es-EC" sz="900">
                          <a:effectLst/>
                        </a:rPr>
                        <a:t>Códigos LDPC</a:t>
                      </a:r>
                      <a:endParaRPr lang="es-EC" sz="800">
                        <a:solidFill>
                          <a:srgbClr val="5F497A"/>
                        </a:solidFill>
                        <a:effectLst/>
                        <a:latin typeface="Calibri"/>
                        <a:ea typeface="Calibri"/>
                        <a:cs typeface="Times New Roman"/>
                      </a:endParaRPr>
                    </a:p>
                  </a:txBody>
                  <a:tcPr marL="50602" marR="50602" marT="0" marB="0" anchor="ctr"/>
                </a:tc>
                <a:tc>
                  <a:txBody>
                    <a:bodyPr/>
                    <a:lstStyle/>
                    <a:p>
                      <a:pPr algn="just">
                        <a:lnSpc>
                          <a:spcPct val="150000"/>
                        </a:lnSpc>
                        <a:spcAft>
                          <a:spcPts val="0"/>
                        </a:spcAft>
                      </a:pPr>
                      <a:r>
                        <a:rPr lang="es-EC" sz="900">
                          <a:effectLst/>
                        </a:rPr>
                        <a:t>Su desempeño BER es cercano al de los turbo códigos. Versiones modificadas presentan cada vez un mejor desempeño. Su complejidad en la decodificación es menor. Su BER es muy bueno si la longitud de código es lo suficientemente grande (n=10000). Tiene ausencia de patente.</a:t>
                      </a:r>
                      <a:endParaRPr lang="es-EC" sz="800">
                        <a:solidFill>
                          <a:srgbClr val="5F497A"/>
                        </a:solidFill>
                        <a:effectLst/>
                        <a:latin typeface="Calibri"/>
                        <a:ea typeface="Calibri"/>
                        <a:cs typeface="Times New Roman"/>
                      </a:endParaRPr>
                    </a:p>
                  </a:txBody>
                  <a:tcPr marL="50602" marR="50602" marT="0" marB="0"/>
                </a:tc>
                <a:tc>
                  <a:txBody>
                    <a:bodyPr/>
                    <a:lstStyle/>
                    <a:p>
                      <a:pPr algn="just">
                        <a:lnSpc>
                          <a:spcPct val="150000"/>
                        </a:lnSpc>
                        <a:spcAft>
                          <a:spcPts val="0"/>
                        </a:spcAft>
                      </a:pPr>
                      <a:r>
                        <a:rPr lang="es-EC" sz="900" dirty="0">
                          <a:effectLst/>
                        </a:rPr>
                        <a:t>Necesita más iteraciones en la decodificación.</a:t>
                      </a:r>
                      <a:endParaRPr lang="es-EC" sz="800" dirty="0">
                        <a:solidFill>
                          <a:srgbClr val="5F497A"/>
                        </a:solidFill>
                        <a:effectLst/>
                        <a:latin typeface="Calibri"/>
                        <a:ea typeface="Calibri"/>
                        <a:cs typeface="Times New Roman"/>
                      </a:endParaRPr>
                    </a:p>
                  </a:txBody>
                  <a:tcPr marL="50602" marR="50602" marT="0" marB="0"/>
                </a:tc>
              </a:tr>
            </a:tbl>
          </a:graphicData>
        </a:graphic>
      </p:graphicFrame>
      <p:sp>
        <p:nvSpPr>
          <p:cNvPr id="4" name="3 Marcador de pie de página"/>
          <p:cNvSpPr>
            <a:spLocks noGrp="1"/>
          </p:cNvSpPr>
          <p:nvPr>
            <p:ph type="ftr" sz="quarter" idx="11"/>
          </p:nvPr>
        </p:nvSpPr>
        <p:spPr/>
        <p:txBody>
          <a:bodyPr/>
          <a:lstStyle/>
          <a:p>
            <a:r>
              <a:rPr lang="es-EC" smtClean="0"/>
              <a:t>Belén Tipantuña</a:t>
            </a:r>
            <a:endParaRPr lang="es-EC" dirty="0"/>
          </a:p>
        </p:txBody>
      </p:sp>
      <p:sp>
        <p:nvSpPr>
          <p:cNvPr id="5" name="4 Marcador de número de diapositiva"/>
          <p:cNvSpPr>
            <a:spLocks noGrp="1"/>
          </p:cNvSpPr>
          <p:nvPr>
            <p:ph type="sldNum" sz="quarter" idx="12"/>
          </p:nvPr>
        </p:nvSpPr>
        <p:spPr/>
        <p:txBody>
          <a:bodyPr/>
          <a:lstStyle/>
          <a:p>
            <a:fld id="{809570B0-6797-4BEA-A940-AEE6D14574A0}" type="slidenum">
              <a:rPr lang="es-EC" smtClean="0"/>
              <a:pPr/>
              <a:t>7</a:t>
            </a:fld>
            <a:endParaRPr lang="es-EC"/>
          </a:p>
        </p:txBody>
      </p:sp>
      <mc:AlternateContent xmlns:mc="http://schemas.openxmlformats.org/markup-compatibility/2006" xmlns:a14="http://schemas.microsoft.com/office/drawing/2010/main">
        <mc:Choice Requires="a14">
          <p:graphicFrame>
            <p:nvGraphicFramePr>
              <p:cNvPr id="7" name="6 Tabla"/>
              <p:cNvGraphicFramePr>
                <a:graphicFrameLocks noGrp="1"/>
              </p:cNvGraphicFramePr>
              <p:nvPr>
                <p:extLst>
                  <p:ext uri="{D42A27DB-BD31-4B8C-83A1-F6EECF244321}">
                    <p14:modId xmlns:p14="http://schemas.microsoft.com/office/powerpoint/2010/main" val="3247293715"/>
                  </p:ext>
                </p:extLst>
              </p:nvPr>
            </p:nvGraphicFramePr>
            <p:xfrm>
              <a:off x="5638800" y="4038600"/>
              <a:ext cx="2560161" cy="420624"/>
            </p:xfrm>
            <a:graphic>
              <a:graphicData uri="http://schemas.openxmlformats.org/drawingml/2006/table">
                <a:tbl>
                  <a:tblPr firstRow="1" firstCol="1" bandRow="1">
                    <a:tableStyleId>{D7AC3CCA-C797-4891-BE02-D94E43425B78}</a:tableStyleId>
                  </a:tblPr>
                  <a:tblGrid>
                    <a:gridCol w="2560161"/>
                  </a:tblGrid>
                  <a:tr h="0">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a:rPr>
                                  <m:t>𝐶𝑜𝑚𝑝𝑙𝑒𝑗𝑖𝑑𝑎</m:t>
                                </m:r>
                                <m:sSub>
                                  <m:sSubPr>
                                    <m:ctrlPr>
                                      <a:rPr lang="es-EC" sz="1200" i="1">
                                        <a:effectLst/>
                                        <a:latin typeface="Cambria Math"/>
                                      </a:rPr>
                                    </m:ctrlPr>
                                  </m:sSubPr>
                                  <m:e>
                                    <m:r>
                                      <a:rPr lang="es-ES" sz="1200">
                                        <a:effectLst/>
                                        <a:latin typeface="Cambria Math"/>
                                      </a:rPr>
                                      <m:t>𝑑</m:t>
                                    </m:r>
                                  </m:e>
                                  <m:sub>
                                    <m:r>
                                      <a:rPr lang="es-ES" sz="1200">
                                        <a:effectLst/>
                                        <a:latin typeface="Cambria Math"/>
                                      </a:rPr>
                                      <m:t>𝑇𝑢𝑟𝑏𝑜</m:t>
                                    </m:r>
                                  </m:sub>
                                </m:sSub>
                                <m:r>
                                  <a:rPr lang="es-ES" sz="1200">
                                    <a:effectLst/>
                                    <a:latin typeface="Cambria Math"/>
                                  </a:rPr>
                                  <m:t>=725</m:t>
                                </m:r>
                                <m:r>
                                  <a:rPr lang="es-ES" sz="1200">
                                    <a:effectLst/>
                                    <a:latin typeface="Cambria Math"/>
                                  </a:rPr>
                                  <m:t>𝑖𝐾</m:t>
                                </m:r>
                              </m:oMath>
                            </m:oMathPara>
                          </a14:m>
                          <a:endParaRPr lang="es-EC" sz="1100">
                            <a:effectLst/>
                            <a:latin typeface="Calibri"/>
                            <a:ea typeface="Calibri"/>
                            <a:cs typeface="Times New Roman"/>
                          </a:endParaRPr>
                        </a:p>
                      </a:txBody>
                      <a:tcPr marL="68580" marR="68580" marT="0" marB="0"/>
                    </a:tc>
                  </a:tr>
                  <a:tr h="0">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a:rPr>
                                  <m:t>𝐶𝑜𝑚𝑝𝑙𝑒𝑗𝑖𝑑𝑎</m:t>
                                </m:r>
                                <m:sSub>
                                  <m:sSubPr>
                                    <m:ctrlPr>
                                      <a:rPr lang="es-EC" sz="1200" i="1">
                                        <a:effectLst/>
                                        <a:latin typeface="Cambria Math"/>
                                      </a:rPr>
                                    </m:ctrlPr>
                                  </m:sSubPr>
                                  <m:e>
                                    <m:r>
                                      <a:rPr lang="es-ES" sz="1200">
                                        <a:effectLst/>
                                        <a:latin typeface="Cambria Math"/>
                                      </a:rPr>
                                      <m:t>𝑑</m:t>
                                    </m:r>
                                  </m:e>
                                  <m:sub>
                                    <m:r>
                                      <a:rPr lang="es-ES" sz="1200">
                                        <a:effectLst/>
                                        <a:latin typeface="Cambria Math"/>
                                      </a:rPr>
                                      <m:t>𝐿𝐷𝑃𝐶</m:t>
                                    </m:r>
                                  </m:sub>
                                </m:sSub>
                                <m:r>
                                  <a:rPr lang="es-ES" sz="1200">
                                    <a:effectLst/>
                                    <a:latin typeface="Cambria Math"/>
                                  </a:rPr>
                                  <m:t>=25</m:t>
                                </m:r>
                                <m:r>
                                  <a:rPr lang="es-ES" sz="1200">
                                    <a:effectLst/>
                                    <a:latin typeface="Cambria Math"/>
                                  </a:rPr>
                                  <m:t>𝑖𝐾</m:t>
                                </m:r>
                              </m:oMath>
                            </m:oMathPara>
                          </a14:m>
                          <a:endParaRPr lang="es-EC" sz="1100" dirty="0">
                            <a:effectLst/>
                            <a:latin typeface="Calibri"/>
                            <a:ea typeface="Calibri"/>
                            <a:cs typeface="Times New Roman"/>
                          </a:endParaRPr>
                        </a:p>
                      </a:txBody>
                      <a:tcPr marL="68580" marR="68580" marT="0" marB="0"/>
                    </a:tc>
                  </a:tr>
                </a:tbl>
              </a:graphicData>
            </a:graphic>
          </p:graphicFrame>
        </mc:Choice>
        <mc:Fallback xmlns="">
          <p:graphicFrame>
            <p:nvGraphicFramePr>
              <p:cNvPr id="7" name="6 Tabla"/>
              <p:cNvGraphicFramePr>
                <a:graphicFrameLocks noGrp="1"/>
              </p:cNvGraphicFramePr>
              <p:nvPr>
                <p:extLst>
                  <p:ext uri="{D42A27DB-BD31-4B8C-83A1-F6EECF244321}">
                    <p14:modId xmlns:p14="http://schemas.microsoft.com/office/powerpoint/2010/main" val="3247293715"/>
                  </p:ext>
                </p:extLst>
              </p:nvPr>
            </p:nvGraphicFramePr>
            <p:xfrm>
              <a:off x="5638800" y="4038600"/>
              <a:ext cx="2560161" cy="420624"/>
            </p:xfrm>
            <a:graphic>
              <a:graphicData uri="http://schemas.openxmlformats.org/drawingml/2006/table">
                <a:tbl>
                  <a:tblPr firstRow="1" firstCol="1" bandRow="1">
                    <a:tableStyleId>{D7AC3CCA-C797-4891-BE02-D94E43425B78}</a:tableStyleId>
                  </a:tblPr>
                  <a:tblGrid>
                    <a:gridCol w="2560161"/>
                  </a:tblGrid>
                  <a:tr h="210312">
                    <a:tc>
                      <a:txBody>
                        <a:bodyPr/>
                        <a:lstStyle/>
                        <a:p>
                          <a:endParaRPr lang="es-EC"/>
                        </a:p>
                      </a:txBody>
                      <a:tcPr marL="68580" marR="68580" marT="0" marB="0">
                        <a:blipFill rotWithShape="1">
                          <a:blip r:embed="rId2"/>
                          <a:stretch>
                            <a:fillRect t="-2857" b="-117143"/>
                          </a:stretch>
                        </a:blipFill>
                      </a:tcPr>
                    </a:tc>
                  </a:tr>
                  <a:tr h="210312">
                    <a:tc>
                      <a:txBody>
                        <a:bodyPr/>
                        <a:lstStyle/>
                        <a:p>
                          <a:endParaRPr lang="es-EC"/>
                        </a:p>
                      </a:txBody>
                      <a:tcPr marL="68580" marR="68580" marT="0" marB="0">
                        <a:blipFill rotWithShape="1">
                          <a:blip r:embed="rId2"/>
                          <a:stretch>
                            <a:fillRect t="-105882" b="-20588"/>
                          </a:stretch>
                        </a:blipFill>
                      </a:tcPr>
                    </a:tc>
                  </a:tr>
                </a:tbl>
              </a:graphicData>
            </a:graphic>
          </p:graphicFrame>
        </mc:Fallback>
      </mc:AlternateContent>
    </p:spTree>
    <p:extLst>
      <p:ext uri="{BB962C8B-B14F-4D97-AF65-F5344CB8AC3E}">
        <p14:creationId xmlns:p14="http://schemas.microsoft.com/office/powerpoint/2010/main" val="3387656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effectLst>
                  <a:outerShdw blurRad="38100" dist="38100" dir="2700000" algn="tl">
                    <a:srgbClr val="000000">
                      <a:alpha val="43137"/>
                    </a:srgbClr>
                  </a:outerShdw>
                </a:effectLst>
              </a:rPr>
              <a:t>Decodificación – Decisión </a:t>
            </a:r>
            <a:r>
              <a:rPr lang="es-EC" b="1" dirty="0" err="1" smtClean="0">
                <a:effectLst>
                  <a:outerShdw blurRad="38100" dist="38100" dir="2700000" algn="tl">
                    <a:srgbClr val="000000">
                      <a:alpha val="43137"/>
                    </a:srgbClr>
                  </a:outerShdw>
                </a:effectLst>
              </a:rPr>
              <a:t>hard</a:t>
            </a:r>
            <a:endParaRPr lang="es-EC" b="1" dirty="0">
              <a:effectLst>
                <a:outerShdw blurRad="38100" dist="38100" dir="2700000" algn="tl">
                  <a:srgbClr val="000000">
                    <a:alpha val="43137"/>
                  </a:srgbClr>
                </a:outerShdw>
              </a:effectLst>
            </a:endParaRPr>
          </a:p>
        </p:txBody>
      </p:sp>
      <p:sp>
        <p:nvSpPr>
          <p:cNvPr id="4" name="3 Marcador de pie de página"/>
          <p:cNvSpPr>
            <a:spLocks noGrp="1"/>
          </p:cNvSpPr>
          <p:nvPr>
            <p:ph type="ftr" sz="quarter" idx="11"/>
          </p:nvPr>
        </p:nvSpPr>
        <p:spPr>
          <a:xfrm>
            <a:off x="4634822" y="5977048"/>
            <a:ext cx="3502152" cy="365125"/>
          </a:xfrm>
        </p:spPr>
        <p:txBody>
          <a:bodyPr/>
          <a:lstStyle/>
          <a:p>
            <a:r>
              <a:rPr lang="es-EC" dirty="0" smtClean="0"/>
              <a:t>Belén Tipantuña</a:t>
            </a:r>
            <a:endParaRPr lang="es-EC" dirty="0"/>
          </a:p>
        </p:txBody>
      </p:sp>
      <p:sp>
        <p:nvSpPr>
          <p:cNvPr id="5" name="4 Marcador de número de diapositiva"/>
          <p:cNvSpPr>
            <a:spLocks noGrp="1"/>
          </p:cNvSpPr>
          <p:nvPr>
            <p:ph type="sldNum" sz="quarter" idx="12"/>
          </p:nvPr>
        </p:nvSpPr>
        <p:spPr/>
        <p:txBody>
          <a:bodyPr/>
          <a:lstStyle/>
          <a:p>
            <a:fld id="{809570B0-6797-4BEA-A940-AEE6D14574A0}" type="slidenum">
              <a:rPr lang="es-EC" smtClean="0"/>
              <a:pPr/>
              <a:t>8</a:t>
            </a:fld>
            <a:endParaRPr lang="es-EC"/>
          </a:p>
        </p:txBody>
      </p:sp>
      <p:pic>
        <p:nvPicPr>
          <p:cNvPr id="6" name="5 Marcador de contenido"/>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9800" y="2362200"/>
            <a:ext cx="4800600" cy="914400"/>
          </a:xfrm>
          <a:prstGeom prst="rect">
            <a:avLst/>
          </a:prstGeom>
          <a:noFill/>
          <a:ln>
            <a:noFill/>
          </a:ln>
        </p:spPr>
      </p:pic>
      <mc:AlternateContent xmlns:mc="http://schemas.openxmlformats.org/markup-compatibility/2006" xmlns:a14="http://schemas.microsoft.com/office/drawing/2010/main">
        <mc:Choice Requires="a14">
          <p:sp>
            <p:nvSpPr>
              <p:cNvPr id="7" name="6 Rectángulo"/>
              <p:cNvSpPr/>
              <p:nvPr/>
            </p:nvSpPr>
            <p:spPr>
              <a:xfrm>
                <a:off x="1050985" y="3395565"/>
                <a:ext cx="3352800" cy="88601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i="1">
                          <a:latin typeface="Cambria Math"/>
                        </a:rPr>
                        <m:t>𝐻</m:t>
                      </m:r>
                      <m:r>
                        <a:rPr lang="es-EC" sz="1400" i="1">
                          <a:latin typeface="Cambria Math"/>
                        </a:rPr>
                        <m:t>=</m:t>
                      </m:r>
                      <m:d>
                        <m:dPr>
                          <m:begChr m:val="["/>
                          <m:endChr m:val="]"/>
                          <m:ctrlPr>
                            <a:rPr lang="es-EC" sz="1400" i="1">
                              <a:latin typeface="Cambria Math"/>
                            </a:rPr>
                          </m:ctrlPr>
                        </m:dPr>
                        <m:e>
                          <m:eqArr>
                            <m:eqArrPr>
                              <m:ctrlPr>
                                <a:rPr lang="es-EC" sz="1400" i="1">
                                  <a:latin typeface="Cambria Math"/>
                                </a:rPr>
                              </m:ctrlPr>
                            </m:eqArrPr>
                            <m:e>
                              <m:m>
                                <m:mPr>
                                  <m:mcs>
                                    <m:mc>
                                      <m:mcPr>
                                        <m:count m:val="3"/>
                                        <m:mcJc m:val="center"/>
                                      </m:mcPr>
                                    </m:mc>
                                  </m:mcs>
                                  <m:ctrlPr>
                                    <a:rPr lang="es-EC" sz="1400" i="1">
                                      <a:latin typeface="Cambria Math"/>
                                    </a:rPr>
                                  </m:ctrlPr>
                                </m:mPr>
                                <m:mr>
                                  <m:e>
                                    <m:r>
                                      <a:rPr lang="es-EC" sz="1400" i="1">
                                        <a:latin typeface="Cambria Math"/>
                                      </a:rPr>
                                      <m:t>0</m:t>
                                    </m:r>
                                  </m:e>
                                  <m:e>
                                    <m:r>
                                      <a:rPr lang="es-EC" sz="1400" i="1">
                                        <a:latin typeface="Cambria Math"/>
                                      </a:rPr>
                                      <m:t>1</m:t>
                                    </m:r>
                                  </m:e>
                                  <m:e>
                                    <m:r>
                                      <a:rPr lang="es-EC" sz="1400" i="1">
                                        <a:latin typeface="Cambria Math"/>
                                      </a:rPr>
                                      <m:t>0</m:t>
                                    </m:r>
                                  </m:e>
                                </m:mr>
                                <m:mr>
                                  <m:e>
                                    <m:r>
                                      <a:rPr lang="es-EC" sz="1400" i="1">
                                        <a:latin typeface="Cambria Math"/>
                                      </a:rPr>
                                      <m:t>1</m:t>
                                    </m:r>
                                  </m:e>
                                  <m:e>
                                    <m:r>
                                      <a:rPr lang="es-EC" sz="1400" i="1">
                                        <a:latin typeface="Cambria Math"/>
                                      </a:rPr>
                                      <m:t>1</m:t>
                                    </m:r>
                                  </m:e>
                                  <m:e>
                                    <m:r>
                                      <a:rPr lang="es-EC" sz="1400" i="1">
                                        <a:latin typeface="Cambria Math"/>
                                      </a:rPr>
                                      <m:t>1</m:t>
                                    </m:r>
                                  </m:e>
                                </m:mr>
                                <m:mr>
                                  <m:e>
                                    <m:r>
                                      <a:rPr lang="es-EC" sz="1400" i="1">
                                        <a:latin typeface="Cambria Math"/>
                                      </a:rPr>
                                      <m:t>0</m:t>
                                    </m:r>
                                  </m:e>
                                  <m:e>
                                    <m:r>
                                      <a:rPr lang="es-EC" sz="1400" i="1">
                                        <a:latin typeface="Cambria Math"/>
                                      </a:rPr>
                                      <m:t>0</m:t>
                                    </m:r>
                                  </m:e>
                                  <m:e>
                                    <m:r>
                                      <a:rPr lang="es-EC" sz="1400" i="1">
                                        <a:latin typeface="Cambria Math"/>
                                      </a:rPr>
                                      <m:t>1</m:t>
                                    </m:r>
                                  </m:e>
                                </m:mr>
                              </m:m>
                              <m:r>
                                <a:rPr lang="es-EC" sz="1400" i="1">
                                  <a:latin typeface="Cambria Math"/>
                                </a:rPr>
                                <m:t>     </m:t>
                              </m:r>
                              <m:m>
                                <m:mPr>
                                  <m:mcs>
                                    <m:mc>
                                      <m:mcPr>
                                        <m:count m:val="3"/>
                                        <m:mcJc m:val="center"/>
                                      </m:mcPr>
                                    </m:mc>
                                  </m:mcs>
                                  <m:ctrlPr>
                                    <a:rPr lang="es-EC" sz="1400" i="1">
                                      <a:latin typeface="Cambria Math"/>
                                    </a:rPr>
                                  </m:ctrlPr>
                                </m:mPr>
                                <m:mr>
                                  <m:e>
                                    <m:r>
                                      <a:rPr lang="es-EC" sz="1400" i="1">
                                        <a:latin typeface="Cambria Math"/>
                                      </a:rPr>
                                      <m:t>1</m:t>
                                    </m:r>
                                  </m:e>
                                  <m:e>
                                    <m:r>
                                      <a:rPr lang="es-EC" sz="1400" i="1">
                                        <a:latin typeface="Cambria Math"/>
                                      </a:rPr>
                                      <m:t>1</m:t>
                                    </m:r>
                                  </m:e>
                                  <m:e>
                                    <m:r>
                                      <a:rPr lang="es-EC" sz="1400" i="1">
                                        <a:latin typeface="Cambria Math"/>
                                      </a:rPr>
                                      <m:t>0</m:t>
                                    </m:r>
                                  </m:e>
                                </m:mr>
                                <m:mr>
                                  <m:e>
                                    <m:r>
                                      <a:rPr lang="es-EC" sz="1400" i="1">
                                        <a:latin typeface="Cambria Math"/>
                                      </a:rPr>
                                      <m:t>0</m:t>
                                    </m:r>
                                  </m:e>
                                  <m:e>
                                    <m:r>
                                      <a:rPr lang="es-EC" sz="1400" i="1">
                                        <a:latin typeface="Cambria Math"/>
                                      </a:rPr>
                                      <m:t>0</m:t>
                                    </m:r>
                                  </m:e>
                                  <m:e>
                                    <m:r>
                                      <a:rPr lang="es-EC" sz="1400" i="1">
                                        <a:latin typeface="Cambria Math"/>
                                      </a:rPr>
                                      <m:t>1</m:t>
                                    </m:r>
                                  </m:e>
                                </m:mr>
                                <m:mr>
                                  <m:e>
                                    <m:r>
                                      <a:rPr lang="es-EC" sz="1400" i="1">
                                        <a:latin typeface="Cambria Math"/>
                                      </a:rPr>
                                      <m:t>0</m:t>
                                    </m:r>
                                  </m:e>
                                  <m:e>
                                    <m:r>
                                      <a:rPr lang="es-EC" sz="1400" i="1">
                                        <a:latin typeface="Cambria Math"/>
                                      </a:rPr>
                                      <m:t>0</m:t>
                                    </m:r>
                                  </m:e>
                                  <m:e>
                                    <m:r>
                                      <a:rPr lang="es-EC" sz="1400" i="1">
                                        <a:latin typeface="Cambria Math"/>
                                      </a:rPr>
                                      <m:t>1</m:t>
                                    </m:r>
                                  </m:e>
                                </m:mr>
                              </m:m>
                              <m:r>
                                <a:rPr lang="es-EC" sz="1400" i="1">
                                  <a:latin typeface="Cambria Math"/>
                                </a:rPr>
                                <m:t>     </m:t>
                              </m:r>
                              <m:m>
                                <m:mPr>
                                  <m:mcs>
                                    <m:mc>
                                      <m:mcPr>
                                        <m:count m:val="2"/>
                                        <m:mcJc m:val="center"/>
                                      </m:mcPr>
                                    </m:mc>
                                  </m:mcs>
                                  <m:ctrlPr>
                                    <a:rPr lang="es-EC" sz="1400" i="1">
                                      <a:latin typeface="Cambria Math"/>
                                    </a:rPr>
                                  </m:ctrlPr>
                                </m:mPr>
                                <m:mr>
                                  <m:e>
                                    <m:r>
                                      <a:rPr lang="es-EC" sz="1400" i="1">
                                        <a:latin typeface="Cambria Math"/>
                                      </a:rPr>
                                      <m:t>0</m:t>
                                    </m:r>
                                  </m:e>
                                  <m:e>
                                    <m:r>
                                      <a:rPr lang="es-EC" sz="1400" i="1">
                                        <a:latin typeface="Cambria Math"/>
                                      </a:rPr>
                                      <m:t>1</m:t>
                                    </m:r>
                                  </m:e>
                                </m:mr>
                                <m:mr>
                                  <m:e>
                                    <m:r>
                                      <a:rPr lang="es-EC" sz="1400" i="1">
                                        <a:latin typeface="Cambria Math"/>
                                      </a:rPr>
                                      <m:t>0</m:t>
                                    </m:r>
                                  </m:e>
                                  <m:e>
                                    <m:r>
                                      <a:rPr lang="es-EC" sz="1400" i="1">
                                        <a:latin typeface="Cambria Math"/>
                                      </a:rPr>
                                      <m:t>0</m:t>
                                    </m:r>
                                  </m:e>
                                </m:mr>
                                <m:mr>
                                  <m:e>
                                    <m:r>
                                      <a:rPr lang="es-EC" sz="1400" i="1">
                                        <a:latin typeface="Cambria Math"/>
                                      </a:rPr>
                                      <m:t>1</m:t>
                                    </m:r>
                                  </m:e>
                                  <m:e>
                                    <m:r>
                                      <a:rPr lang="es-EC" sz="1400" i="1">
                                        <a:latin typeface="Cambria Math"/>
                                      </a:rPr>
                                      <m:t>1</m:t>
                                    </m:r>
                                  </m:e>
                                </m:mr>
                              </m:m>
                            </m:e>
                            <m:e>
                              <m:m>
                                <m:mPr>
                                  <m:mcs>
                                    <m:mc>
                                      <m:mcPr>
                                        <m:count m:val="3"/>
                                        <m:mcJc m:val="center"/>
                                      </m:mcPr>
                                    </m:mc>
                                  </m:mcs>
                                  <m:ctrlPr>
                                    <a:rPr lang="es-EC" sz="1400" i="1">
                                      <a:latin typeface="Cambria Math"/>
                                    </a:rPr>
                                  </m:ctrlPr>
                                </m:mPr>
                                <m:mr>
                                  <m:e>
                                    <m:r>
                                      <a:rPr lang="es-EC" sz="1400" i="1">
                                        <a:latin typeface="Cambria Math"/>
                                      </a:rPr>
                                      <m:t>1</m:t>
                                    </m:r>
                                  </m:e>
                                  <m:e>
                                    <m:r>
                                      <a:rPr lang="es-EC" sz="1400" i="1">
                                        <a:latin typeface="Cambria Math"/>
                                      </a:rPr>
                                      <m:t>0</m:t>
                                    </m:r>
                                  </m:e>
                                  <m:e>
                                    <m:r>
                                      <a:rPr lang="es-EC" sz="1400" i="1">
                                        <a:latin typeface="Cambria Math"/>
                                      </a:rPr>
                                      <m:t>0</m:t>
                                    </m:r>
                                  </m:e>
                                </m:mr>
                              </m:m>
                              <m:r>
                                <a:rPr lang="es-EC" sz="1400" i="1">
                                  <a:latin typeface="Cambria Math"/>
                                </a:rPr>
                                <m:t>     </m:t>
                              </m:r>
                              <m:m>
                                <m:mPr>
                                  <m:mcs>
                                    <m:mc>
                                      <m:mcPr>
                                        <m:count m:val="3"/>
                                        <m:mcJc m:val="center"/>
                                      </m:mcPr>
                                    </m:mc>
                                  </m:mcs>
                                  <m:ctrlPr>
                                    <a:rPr lang="es-EC" sz="1400" i="1">
                                      <a:latin typeface="Cambria Math"/>
                                    </a:rPr>
                                  </m:ctrlPr>
                                </m:mPr>
                                <m:mr>
                                  <m:e>
                                    <m:r>
                                      <a:rPr lang="es-EC" sz="1400" i="1">
                                        <a:latin typeface="Cambria Math"/>
                                      </a:rPr>
                                      <m:t>1</m:t>
                                    </m:r>
                                  </m:e>
                                  <m:e>
                                    <m:r>
                                      <a:rPr lang="es-EC" sz="1400" i="1">
                                        <a:latin typeface="Cambria Math"/>
                                      </a:rPr>
                                      <m:t>1</m:t>
                                    </m:r>
                                  </m:e>
                                  <m:e>
                                    <m:r>
                                      <a:rPr lang="es-EC" sz="1400" i="1">
                                        <a:latin typeface="Cambria Math"/>
                                      </a:rPr>
                                      <m:t>0</m:t>
                                    </m:r>
                                  </m:e>
                                </m:mr>
                              </m:m>
                              <m:r>
                                <a:rPr lang="es-EC" sz="1400" i="1">
                                  <a:latin typeface="Cambria Math"/>
                                </a:rPr>
                                <m:t>     </m:t>
                              </m:r>
                              <m:m>
                                <m:mPr>
                                  <m:mcs>
                                    <m:mc>
                                      <m:mcPr>
                                        <m:count m:val="2"/>
                                        <m:mcJc m:val="center"/>
                                      </m:mcPr>
                                    </m:mc>
                                  </m:mcs>
                                  <m:ctrlPr>
                                    <a:rPr lang="es-EC" sz="1400" i="1">
                                      <a:latin typeface="Cambria Math"/>
                                    </a:rPr>
                                  </m:ctrlPr>
                                </m:mPr>
                                <m:mr>
                                  <m:e>
                                    <m:r>
                                      <a:rPr lang="es-EC" sz="1400" i="1">
                                        <a:latin typeface="Cambria Math"/>
                                      </a:rPr>
                                      <m:t>1</m:t>
                                    </m:r>
                                  </m:e>
                                  <m:e>
                                    <m:r>
                                      <a:rPr lang="es-EC" sz="1400" i="1">
                                        <a:latin typeface="Cambria Math"/>
                                      </a:rPr>
                                      <m:t>0</m:t>
                                    </m:r>
                                  </m:e>
                                </m:mr>
                              </m:m>
                            </m:e>
                          </m:eqArr>
                        </m:e>
                      </m:d>
                    </m:oMath>
                  </m:oMathPara>
                </a14:m>
                <a:endParaRPr lang="es-EC" sz="1400" dirty="0"/>
              </a:p>
            </p:txBody>
          </p:sp>
        </mc:Choice>
        <mc:Fallback xmlns="">
          <p:sp>
            <p:nvSpPr>
              <p:cNvPr id="7" name="6 Rectángulo"/>
              <p:cNvSpPr>
                <a:spLocks noRot="1" noChangeAspect="1" noMove="1" noResize="1" noEditPoints="1" noAdjustHandles="1" noChangeArrowheads="1" noChangeShapeType="1" noTextEdit="1"/>
              </p:cNvSpPr>
              <p:nvPr/>
            </p:nvSpPr>
            <p:spPr>
              <a:xfrm>
                <a:off x="1050985" y="3395565"/>
                <a:ext cx="3352800" cy="886012"/>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graphicFrame>
            <p:nvGraphicFramePr>
              <p:cNvPr id="8" name="7 Tabla"/>
              <p:cNvGraphicFramePr>
                <a:graphicFrameLocks noGrp="1"/>
              </p:cNvGraphicFramePr>
              <p:nvPr>
                <p:extLst>
                  <p:ext uri="{D42A27DB-BD31-4B8C-83A1-F6EECF244321}">
                    <p14:modId xmlns:p14="http://schemas.microsoft.com/office/powerpoint/2010/main" val="1106838779"/>
                  </p:ext>
                </p:extLst>
              </p:nvPr>
            </p:nvGraphicFramePr>
            <p:xfrm>
              <a:off x="5486400" y="3395565"/>
              <a:ext cx="2286000" cy="800100"/>
            </p:xfrm>
            <a:graphic>
              <a:graphicData uri="http://schemas.openxmlformats.org/drawingml/2006/table">
                <a:tbl>
                  <a:tblPr firstRow="1" firstCol="1" bandRow="1">
                    <a:tableStyleId>{2D5ABB26-0587-4C30-8999-92F81FD0307C}</a:tableStyleId>
                  </a:tblPr>
                  <a:tblGrid>
                    <a:gridCol w="2286000"/>
                  </a:tblGrid>
                  <a:tr h="0">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100" i="1">
                                        <a:effectLst/>
                                        <a:latin typeface="Cambria Math"/>
                                      </a:rPr>
                                    </m:ctrlPr>
                                  </m:sSubPr>
                                  <m:e>
                                    <m:r>
                                      <a:rPr lang="en-US" sz="1100">
                                        <a:effectLst/>
                                        <a:latin typeface="Cambria Math"/>
                                      </a:rPr>
                                      <m:t>𝐹</m:t>
                                    </m:r>
                                  </m:e>
                                  <m:sub>
                                    <m:r>
                                      <a:rPr lang="en-US" sz="1100">
                                        <a:effectLst/>
                                        <a:latin typeface="Cambria Math"/>
                                      </a:rPr>
                                      <m:t>0</m:t>
                                    </m:r>
                                  </m:sub>
                                </m:sSub>
                                <m:r>
                                  <a:rPr lang="en-US" sz="1100">
                                    <a:effectLst/>
                                    <a:latin typeface="Cambria Math"/>
                                  </a:rPr>
                                  <m:t>→ </m:t>
                                </m:r>
                                <m:sSub>
                                  <m:sSubPr>
                                    <m:ctrlPr>
                                      <a:rPr lang="es-EC" sz="1100" i="1">
                                        <a:effectLst/>
                                        <a:latin typeface="Cambria Math"/>
                                      </a:rPr>
                                    </m:ctrlPr>
                                  </m:sSubPr>
                                  <m:e>
                                    <m:r>
                                      <a:rPr lang="en-US" sz="1100">
                                        <a:effectLst/>
                                        <a:latin typeface="Cambria Math"/>
                                      </a:rPr>
                                      <m:t>𝐶</m:t>
                                    </m:r>
                                  </m:e>
                                  <m:sub>
                                    <m:r>
                                      <a:rPr lang="en-US" sz="1100">
                                        <a:effectLst/>
                                        <a:latin typeface="Cambria Math"/>
                                      </a:rPr>
                                      <m:t>1</m:t>
                                    </m:r>
                                  </m:sub>
                                </m:sSub>
                                <m:r>
                                  <a:rPr lang="en-US" sz="1100">
                                    <a:effectLst/>
                                    <a:latin typeface="Cambria Math"/>
                                  </a:rPr>
                                  <m:t>⨁ </m:t>
                                </m:r>
                                <m:sSub>
                                  <m:sSubPr>
                                    <m:ctrlPr>
                                      <a:rPr lang="es-EC" sz="1100" i="1">
                                        <a:effectLst/>
                                        <a:latin typeface="Cambria Math"/>
                                      </a:rPr>
                                    </m:ctrlPr>
                                  </m:sSubPr>
                                  <m:e>
                                    <m:r>
                                      <a:rPr lang="en-US" sz="1100">
                                        <a:effectLst/>
                                        <a:latin typeface="Cambria Math"/>
                                      </a:rPr>
                                      <m:t>𝐶</m:t>
                                    </m:r>
                                  </m:e>
                                  <m:sub>
                                    <m:r>
                                      <a:rPr lang="en-US" sz="1100">
                                        <a:effectLst/>
                                        <a:latin typeface="Cambria Math"/>
                                      </a:rPr>
                                      <m:t>3</m:t>
                                    </m:r>
                                  </m:sub>
                                </m:sSub>
                                <m:r>
                                  <a:rPr lang="en-US" sz="1100">
                                    <a:effectLst/>
                                    <a:latin typeface="Cambria Math"/>
                                  </a:rPr>
                                  <m:t>⨁ </m:t>
                                </m:r>
                                <m:sSub>
                                  <m:sSubPr>
                                    <m:ctrlPr>
                                      <a:rPr lang="es-EC" sz="1100" i="1">
                                        <a:effectLst/>
                                        <a:latin typeface="Cambria Math"/>
                                      </a:rPr>
                                    </m:ctrlPr>
                                  </m:sSubPr>
                                  <m:e>
                                    <m:r>
                                      <a:rPr lang="en-US" sz="1100">
                                        <a:effectLst/>
                                        <a:latin typeface="Cambria Math"/>
                                      </a:rPr>
                                      <m:t>𝐶</m:t>
                                    </m:r>
                                  </m:e>
                                  <m:sub>
                                    <m:r>
                                      <a:rPr lang="en-US" sz="1100">
                                        <a:effectLst/>
                                        <a:latin typeface="Cambria Math"/>
                                      </a:rPr>
                                      <m:t>4</m:t>
                                    </m:r>
                                  </m:sub>
                                </m:sSub>
                                <m:r>
                                  <a:rPr lang="en-US" sz="1100">
                                    <a:effectLst/>
                                    <a:latin typeface="Cambria Math"/>
                                  </a:rPr>
                                  <m:t>⨁ </m:t>
                                </m:r>
                                <m:sSub>
                                  <m:sSubPr>
                                    <m:ctrlPr>
                                      <a:rPr lang="es-EC" sz="1100" i="1">
                                        <a:effectLst/>
                                        <a:latin typeface="Cambria Math"/>
                                      </a:rPr>
                                    </m:ctrlPr>
                                  </m:sSubPr>
                                  <m:e>
                                    <m:r>
                                      <a:rPr lang="en-US" sz="1100">
                                        <a:effectLst/>
                                        <a:latin typeface="Cambria Math"/>
                                      </a:rPr>
                                      <m:t>𝐶</m:t>
                                    </m:r>
                                  </m:e>
                                  <m:sub>
                                    <m:r>
                                      <a:rPr lang="en-US" sz="1100">
                                        <a:effectLst/>
                                        <a:latin typeface="Cambria Math"/>
                                      </a:rPr>
                                      <m:t>7</m:t>
                                    </m:r>
                                  </m:sub>
                                </m:sSub>
                                <m:r>
                                  <a:rPr lang="en-US" sz="1100">
                                    <a:effectLst/>
                                    <a:latin typeface="Cambria Math"/>
                                  </a:rPr>
                                  <m:t>= 0</m:t>
                                </m:r>
                              </m:oMath>
                            </m:oMathPara>
                          </a14:m>
                          <a:endParaRPr lang="es-EC" sz="1100" dirty="0">
                            <a:effectLst/>
                            <a:latin typeface="Calibri"/>
                            <a:ea typeface="Calibri"/>
                            <a:cs typeface="Times New Roman"/>
                          </a:endParaRPr>
                        </a:p>
                      </a:txBody>
                      <a:tcPr marL="68580" marR="68580" marT="0" marB="0"/>
                    </a:tc>
                  </a:tr>
                  <a:tr h="0">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n-US" sz="1200">
                                        <a:effectLst/>
                                        <a:latin typeface="Cambria Math"/>
                                      </a:rPr>
                                      <m:t>𝐹</m:t>
                                    </m:r>
                                  </m:e>
                                  <m:sub>
                                    <m:r>
                                      <a:rPr lang="en-US" sz="1200">
                                        <a:effectLst/>
                                        <a:latin typeface="Cambria Math"/>
                                      </a:rPr>
                                      <m:t>1</m:t>
                                    </m:r>
                                  </m:sub>
                                </m:sSub>
                                <m:r>
                                  <a:rPr lang="en-US" sz="1200">
                                    <a:effectLst/>
                                    <a:latin typeface="Cambria Math"/>
                                  </a:rPr>
                                  <m:t>→ </m:t>
                                </m:r>
                                <m:sSub>
                                  <m:sSubPr>
                                    <m:ctrlPr>
                                      <a:rPr lang="es-EC" sz="1200" i="1">
                                        <a:effectLst/>
                                        <a:latin typeface="Cambria Math"/>
                                      </a:rPr>
                                    </m:ctrlPr>
                                  </m:sSubPr>
                                  <m:e>
                                    <m:r>
                                      <a:rPr lang="en-US" sz="1200">
                                        <a:effectLst/>
                                        <a:latin typeface="Cambria Math"/>
                                      </a:rPr>
                                      <m:t>𝐶</m:t>
                                    </m:r>
                                  </m:e>
                                  <m:sub>
                                    <m:r>
                                      <a:rPr lang="en-US" sz="1200">
                                        <a:effectLst/>
                                        <a:latin typeface="Cambria Math"/>
                                      </a:rPr>
                                      <m:t>0</m:t>
                                    </m:r>
                                  </m:sub>
                                </m:sSub>
                                <m:r>
                                  <a:rPr lang="en-US" sz="1200">
                                    <a:effectLst/>
                                    <a:latin typeface="Cambria Math"/>
                                  </a:rPr>
                                  <m:t>⨁ </m:t>
                                </m:r>
                                <m:sSub>
                                  <m:sSubPr>
                                    <m:ctrlPr>
                                      <a:rPr lang="es-EC" sz="1200" i="1">
                                        <a:effectLst/>
                                        <a:latin typeface="Cambria Math"/>
                                      </a:rPr>
                                    </m:ctrlPr>
                                  </m:sSubPr>
                                  <m:e>
                                    <m:r>
                                      <a:rPr lang="en-US" sz="1200">
                                        <a:effectLst/>
                                        <a:latin typeface="Cambria Math"/>
                                      </a:rPr>
                                      <m:t>𝐶</m:t>
                                    </m:r>
                                  </m:e>
                                  <m:sub>
                                    <m:r>
                                      <a:rPr lang="en-US" sz="1200">
                                        <a:effectLst/>
                                        <a:latin typeface="Cambria Math"/>
                                      </a:rPr>
                                      <m:t>1</m:t>
                                    </m:r>
                                  </m:sub>
                                </m:sSub>
                                <m:r>
                                  <a:rPr lang="en-US" sz="1200">
                                    <a:effectLst/>
                                    <a:latin typeface="Cambria Math"/>
                                  </a:rPr>
                                  <m:t>⨁ </m:t>
                                </m:r>
                                <m:sSub>
                                  <m:sSubPr>
                                    <m:ctrlPr>
                                      <a:rPr lang="es-EC" sz="1200" i="1">
                                        <a:effectLst/>
                                        <a:latin typeface="Cambria Math"/>
                                      </a:rPr>
                                    </m:ctrlPr>
                                  </m:sSubPr>
                                  <m:e>
                                    <m:r>
                                      <a:rPr lang="en-US" sz="1200">
                                        <a:effectLst/>
                                        <a:latin typeface="Cambria Math"/>
                                      </a:rPr>
                                      <m:t>𝐶</m:t>
                                    </m:r>
                                  </m:e>
                                  <m:sub>
                                    <m:r>
                                      <a:rPr lang="en-US" sz="1200">
                                        <a:effectLst/>
                                        <a:latin typeface="Cambria Math"/>
                                      </a:rPr>
                                      <m:t>2</m:t>
                                    </m:r>
                                  </m:sub>
                                </m:sSub>
                                <m:r>
                                  <a:rPr lang="en-US" sz="1200">
                                    <a:effectLst/>
                                    <a:latin typeface="Cambria Math"/>
                                  </a:rPr>
                                  <m:t>⨁ </m:t>
                                </m:r>
                                <m:sSub>
                                  <m:sSubPr>
                                    <m:ctrlPr>
                                      <a:rPr lang="es-EC" sz="1200" i="1">
                                        <a:effectLst/>
                                        <a:latin typeface="Cambria Math"/>
                                      </a:rPr>
                                    </m:ctrlPr>
                                  </m:sSubPr>
                                  <m:e>
                                    <m:r>
                                      <a:rPr lang="en-US" sz="1200">
                                        <a:effectLst/>
                                        <a:latin typeface="Cambria Math"/>
                                      </a:rPr>
                                      <m:t>𝐶</m:t>
                                    </m:r>
                                  </m:e>
                                  <m:sub>
                                    <m:r>
                                      <a:rPr lang="en-US" sz="1200">
                                        <a:effectLst/>
                                        <a:latin typeface="Cambria Math"/>
                                      </a:rPr>
                                      <m:t>5</m:t>
                                    </m:r>
                                  </m:sub>
                                </m:sSub>
                                <m:r>
                                  <a:rPr lang="en-US" sz="1200">
                                    <a:effectLst/>
                                    <a:latin typeface="Cambria Math"/>
                                  </a:rPr>
                                  <m:t>= 0</m:t>
                                </m:r>
                              </m:oMath>
                            </m:oMathPara>
                          </a14:m>
                          <a:endParaRPr lang="es-EC" sz="1100" dirty="0">
                            <a:effectLst/>
                            <a:latin typeface="Calibri"/>
                            <a:ea typeface="Calibri"/>
                            <a:cs typeface="Times New Roman"/>
                          </a:endParaRPr>
                        </a:p>
                      </a:txBody>
                      <a:tcPr marL="68580" marR="68580" marT="0" marB="0"/>
                    </a:tc>
                  </a:tr>
                  <a:tr h="0">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n-US" sz="1200">
                                        <a:effectLst/>
                                        <a:latin typeface="Cambria Math"/>
                                      </a:rPr>
                                      <m:t>𝐹</m:t>
                                    </m:r>
                                  </m:e>
                                  <m:sub>
                                    <m:r>
                                      <a:rPr lang="en-US" sz="1200">
                                        <a:effectLst/>
                                        <a:latin typeface="Cambria Math"/>
                                      </a:rPr>
                                      <m:t>2</m:t>
                                    </m:r>
                                  </m:sub>
                                </m:sSub>
                                <m:r>
                                  <a:rPr lang="en-US" sz="1200">
                                    <a:effectLst/>
                                    <a:latin typeface="Cambria Math"/>
                                  </a:rPr>
                                  <m:t>→ </m:t>
                                </m:r>
                                <m:sSub>
                                  <m:sSubPr>
                                    <m:ctrlPr>
                                      <a:rPr lang="es-EC" sz="1200" i="1">
                                        <a:effectLst/>
                                        <a:latin typeface="Cambria Math"/>
                                      </a:rPr>
                                    </m:ctrlPr>
                                  </m:sSubPr>
                                  <m:e>
                                    <m:r>
                                      <a:rPr lang="en-US" sz="1200">
                                        <a:effectLst/>
                                        <a:latin typeface="Cambria Math"/>
                                      </a:rPr>
                                      <m:t>𝐶</m:t>
                                    </m:r>
                                  </m:e>
                                  <m:sub>
                                    <m:r>
                                      <a:rPr lang="en-US" sz="1200">
                                        <a:effectLst/>
                                        <a:latin typeface="Cambria Math"/>
                                      </a:rPr>
                                      <m:t>2</m:t>
                                    </m:r>
                                  </m:sub>
                                </m:sSub>
                                <m:r>
                                  <a:rPr lang="en-US" sz="1200">
                                    <a:effectLst/>
                                    <a:latin typeface="Cambria Math"/>
                                  </a:rPr>
                                  <m:t>⨁ </m:t>
                                </m:r>
                                <m:sSub>
                                  <m:sSubPr>
                                    <m:ctrlPr>
                                      <a:rPr lang="es-EC" sz="1200" i="1">
                                        <a:effectLst/>
                                        <a:latin typeface="Cambria Math"/>
                                      </a:rPr>
                                    </m:ctrlPr>
                                  </m:sSubPr>
                                  <m:e>
                                    <m:r>
                                      <a:rPr lang="en-US" sz="1200">
                                        <a:effectLst/>
                                        <a:latin typeface="Cambria Math"/>
                                      </a:rPr>
                                      <m:t>𝐶</m:t>
                                    </m:r>
                                  </m:e>
                                  <m:sub>
                                    <m:r>
                                      <a:rPr lang="en-US" sz="1200">
                                        <a:effectLst/>
                                        <a:latin typeface="Cambria Math"/>
                                      </a:rPr>
                                      <m:t>5</m:t>
                                    </m:r>
                                  </m:sub>
                                </m:sSub>
                                <m:r>
                                  <a:rPr lang="en-US" sz="1200">
                                    <a:effectLst/>
                                    <a:latin typeface="Cambria Math"/>
                                  </a:rPr>
                                  <m:t>⨁ </m:t>
                                </m:r>
                                <m:sSub>
                                  <m:sSubPr>
                                    <m:ctrlPr>
                                      <a:rPr lang="es-EC" sz="1200" i="1">
                                        <a:effectLst/>
                                        <a:latin typeface="Cambria Math"/>
                                      </a:rPr>
                                    </m:ctrlPr>
                                  </m:sSubPr>
                                  <m:e>
                                    <m:r>
                                      <a:rPr lang="en-US" sz="1200">
                                        <a:effectLst/>
                                        <a:latin typeface="Cambria Math"/>
                                      </a:rPr>
                                      <m:t>𝐶</m:t>
                                    </m:r>
                                  </m:e>
                                  <m:sub>
                                    <m:r>
                                      <a:rPr lang="en-US" sz="1200">
                                        <a:effectLst/>
                                        <a:latin typeface="Cambria Math"/>
                                      </a:rPr>
                                      <m:t>6</m:t>
                                    </m:r>
                                  </m:sub>
                                </m:sSub>
                                <m:r>
                                  <a:rPr lang="en-US" sz="1200">
                                    <a:effectLst/>
                                    <a:latin typeface="Cambria Math"/>
                                  </a:rPr>
                                  <m:t>⨁ </m:t>
                                </m:r>
                                <m:sSub>
                                  <m:sSubPr>
                                    <m:ctrlPr>
                                      <a:rPr lang="es-EC" sz="1200" i="1">
                                        <a:effectLst/>
                                        <a:latin typeface="Cambria Math"/>
                                      </a:rPr>
                                    </m:ctrlPr>
                                  </m:sSubPr>
                                  <m:e>
                                    <m:r>
                                      <a:rPr lang="en-US" sz="1200">
                                        <a:effectLst/>
                                        <a:latin typeface="Cambria Math"/>
                                      </a:rPr>
                                      <m:t>𝐶</m:t>
                                    </m:r>
                                  </m:e>
                                  <m:sub>
                                    <m:r>
                                      <a:rPr lang="en-US" sz="1200">
                                        <a:effectLst/>
                                        <a:latin typeface="Cambria Math"/>
                                      </a:rPr>
                                      <m:t>7</m:t>
                                    </m:r>
                                  </m:sub>
                                </m:sSub>
                                <m:r>
                                  <a:rPr lang="en-US" sz="1200">
                                    <a:effectLst/>
                                    <a:latin typeface="Cambria Math"/>
                                  </a:rPr>
                                  <m:t>= 0</m:t>
                                </m:r>
                              </m:oMath>
                            </m:oMathPara>
                          </a14:m>
                          <a:endParaRPr lang="es-EC" sz="1100" dirty="0">
                            <a:effectLst/>
                            <a:latin typeface="Calibri"/>
                            <a:ea typeface="Calibri"/>
                            <a:cs typeface="Times New Roman"/>
                          </a:endParaRPr>
                        </a:p>
                      </a:txBody>
                      <a:tcPr marL="68580" marR="68580" marT="0" marB="0"/>
                    </a:tc>
                  </a:tr>
                  <a:tr h="0">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n-US" sz="1200">
                                        <a:effectLst/>
                                        <a:latin typeface="Cambria Math"/>
                                      </a:rPr>
                                      <m:t>𝐹</m:t>
                                    </m:r>
                                  </m:e>
                                  <m:sub>
                                    <m:r>
                                      <a:rPr lang="en-US" sz="1200">
                                        <a:effectLst/>
                                        <a:latin typeface="Cambria Math"/>
                                      </a:rPr>
                                      <m:t>3</m:t>
                                    </m:r>
                                  </m:sub>
                                </m:sSub>
                                <m:r>
                                  <a:rPr lang="en-US" sz="1200">
                                    <a:effectLst/>
                                    <a:latin typeface="Cambria Math"/>
                                  </a:rPr>
                                  <m:t>→ </m:t>
                                </m:r>
                                <m:sSub>
                                  <m:sSubPr>
                                    <m:ctrlPr>
                                      <a:rPr lang="es-EC" sz="1200" i="1">
                                        <a:effectLst/>
                                        <a:latin typeface="Cambria Math"/>
                                      </a:rPr>
                                    </m:ctrlPr>
                                  </m:sSubPr>
                                  <m:e>
                                    <m:r>
                                      <a:rPr lang="en-US" sz="1200">
                                        <a:effectLst/>
                                        <a:latin typeface="Cambria Math"/>
                                      </a:rPr>
                                      <m:t>𝐶</m:t>
                                    </m:r>
                                  </m:e>
                                  <m:sub>
                                    <m:r>
                                      <a:rPr lang="en-US" sz="1200">
                                        <a:effectLst/>
                                        <a:latin typeface="Cambria Math"/>
                                      </a:rPr>
                                      <m:t>0</m:t>
                                    </m:r>
                                  </m:sub>
                                </m:sSub>
                                <m:r>
                                  <a:rPr lang="en-US" sz="1200">
                                    <a:effectLst/>
                                    <a:latin typeface="Cambria Math"/>
                                  </a:rPr>
                                  <m:t>⨁ </m:t>
                                </m:r>
                                <m:sSub>
                                  <m:sSubPr>
                                    <m:ctrlPr>
                                      <a:rPr lang="es-EC" sz="1200" i="1">
                                        <a:effectLst/>
                                        <a:latin typeface="Cambria Math"/>
                                      </a:rPr>
                                    </m:ctrlPr>
                                  </m:sSubPr>
                                  <m:e>
                                    <m:r>
                                      <a:rPr lang="en-US" sz="1200">
                                        <a:effectLst/>
                                        <a:latin typeface="Cambria Math"/>
                                      </a:rPr>
                                      <m:t>𝐶</m:t>
                                    </m:r>
                                  </m:e>
                                  <m:sub>
                                    <m:r>
                                      <a:rPr lang="en-US" sz="1200">
                                        <a:effectLst/>
                                        <a:latin typeface="Cambria Math"/>
                                      </a:rPr>
                                      <m:t>3</m:t>
                                    </m:r>
                                  </m:sub>
                                </m:sSub>
                                <m:r>
                                  <a:rPr lang="en-US" sz="1200">
                                    <a:effectLst/>
                                    <a:latin typeface="Cambria Math"/>
                                  </a:rPr>
                                  <m:t>⨁ </m:t>
                                </m:r>
                                <m:sSub>
                                  <m:sSubPr>
                                    <m:ctrlPr>
                                      <a:rPr lang="es-EC" sz="1200" i="1">
                                        <a:effectLst/>
                                        <a:latin typeface="Cambria Math"/>
                                      </a:rPr>
                                    </m:ctrlPr>
                                  </m:sSubPr>
                                  <m:e>
                                    <m:r>
                                      <a:rPr lang="en-US" sz="1200">
                                        <a:effectLst/>
                                        <a:latin typeface="Cambria Math"/>
                                      </a:rPr>
                                      <m:t>𝐶</m:t>
                                    </m:r>
                                  </m:e>
                                  <m:sub>
                                    <m:r>
                                      <a:rPr lang="en-US" sz="1200">
                                        <a:effectLst/>
                                        <a:latin typeface="Cambria Math"/>
                                      </a:rPr>
                                      <m:t>4</m:t>
                                    </m:r>
                                  </m:sub>
                                </m:sSub>
                                <m:r>
                                  <a:rPr lang="en-US" sz="1200">
                                    <a:effectLst/>
                                    <a:latin typeface="Cambria Math"/>
                                  </a:rPr>
                                  <m:t>⨁ </m:t>
                                </m:r>
                                <m:sSub>
                                  <m:sSubPr>
                                    <m:ctrlPr>
                                      <a:rPr lang="es-EC" sz="1200" i="1">
                                        <a:effectLst/>
                                        <a:latin typeface="Cambria Math"/>
                                      </a:rPr>
                                    </m:ctrlPr>
                                  </m:sSubPr>
                                  <m:e>
                                    <m:r>
                                      <a:rPr lang="en-US" sz="1200">
                                        <a:effectLst/>
                                        <a:latin typeface="Cambria Math"/>
                                      </a:rPr>
                                      <m:t>𝐶</m:t>
                                    </m:r>
                                  </m:e>
                                  <m:sub>
                                    <m:r>
                                      <a:rPr lang="en-US" sz="1200">
                                        <a:effectLst/>
                                        <a:latin typeface="Cambria Math"/>
                                      </a:rPr>
                                      <m:t>6</m:t>
                                    </m:r>
                                  </m:sub>
                                </m:sSub>
                                <m:r>
                                  <a:rPr lang="en-US" sz="1200">
                                    <a:effectLst/>
                                    <a:latin typeface="Cambria Math"/>
                                  </a:rPr>
                                  <m:t>= 0</m:t>
                                </m:r>
                              </m:oMath>
                            </m:oMathPara>
                          </a14:m>
                          <a:endParaRPr lang="es-EC" sz="1100" dirty="0">
                            <a:effectLst/>
                            <a:latin typeface="Calibri"/>
                            <a:ea typeface="Calibri"/>
                            <a:cs typeface="Times New Roman"/>
                          </a:endParaRPr>
                        </a:p>
                      </a:txBody>
                      <a:tcPr marL="68580" marR="68580" marT="0" marB="0"/>
                    </a:tc>
                  </a:tr>
                </a:tbl>
              </a:graphicData>
            </a:graphic>
          </p:graphicFrame>
        </mc:Choice>
        <mc:Fallback xmlns="">
          <p:graphicFrame>
            <p:nvGraphicFramePr>
              <p:cNvPr id="8" name="7 Tabla"/>
              <p:cNvGraphicFramePr>
                <a:graphicFrameLocks noGrp="1"/>
              </p:cNvGraphicFramePr>
              <p:nvPr>
                <p:extLst>
                  <p:ext uri="{D42A27DB-BD31-4B8C-83A1-F6EECF244321}">
                    <p14:modId xmlns:p14="http://schemas.microsoft.com/office/powerpoint/2010/main" val="1106838779"/>
                  </p:ext>
                </p:extLst>
              </p:nvPr>
            </p:nvGraphicFramePr>
            <p:xfrm>
              <a:off x="5486400" y="3395565"/>
              <a:ext cx="2286000" cy="800100"/>
            </p:xfrm>
            <a:graphic>
              <a:graphicData uri="http://schemas.openxmlformats.org/drawingml/2006/table">
                <a:tbl>
                  <a:tblPr firstRow="1" firstCol="1" bandRow="1">
                    <a:tableStyleId>{2D5ABB26-0587-4C30-8999-92F81FD0307C}</a:tableStyleId>
                  </a:tblPr>
                  <a:tblGrid>
                    <a:gridCol w="2286000"/>
                  </a:tblGrid>
                  <a:tr h="251460">
                    <a:tc>
                      <a:txBody>
                        <a:bodyPr/>
                        <a:lstStyle/>
                        <a:p>
                          <a:endParaRPr lang="es-EC"/>
                        </a:p>
                      </a:txBody>
                      <a:tcPr marL="68580" marR="68580" marT="0" marB="0">
                        <a:blipFill rotWithShape="1">
                          <a:blip r:embed="rId5"/>
                          <a:stretch>
                            <a:fillRect b="-231707"/>
                          </a:stretch>
                        </a:blipFill>
                      </a:tcPr>
                    </a:tc>
                  </a:tr>
                  <a:tr h="182880">
                    <a:tc>
                      <a:txBody>
                        <a:bodyPr/>
                        <a:lstStyle/>
                        <a:p>
                          <a:endParaRPr lang="es-EC"/>
                        </a:p>
                      </a:txBody>
                      <a:tcPr marL="68580" marR="68580" marT="0" marB="0">
                        <a:blipFill rotWithShape="1">
                          <a:blip r:embed="rId5"/>
                          <a:stretch>
                            <a:fillRect t="-136667" b="-216667"/>
                          </a:stretch>
                        </a:blipFill>
                      </a:tcPr>
                    </a:tc>
                  </a:tr>
                  <a:tr h="182880">
                    <a:tc>
                      <a:txBody>
                        <a:bodyPr/>
                        <a:lstStyle/>
                        <a:p>
                          <a:endParaRPr lang="es-EC"/>
                        </a:p>
                      </a:txBody>
                      <a:tcPr marL="68580" marR="68580" marT="0" marB="0">
                        <a:blipFill rotWithShape="1">
                          <a:blip r:embed="rId5"/>
                          <a:stretch>
                            <a:fillRect t="-236667" b="-116667"/>
                          </a:stretch>
                        </a:blipFill>
                      </a:tcPr>
                    </a:tc>
                  </a:tr>
                  <a:tr h="182880">
                    <a:tc>
                      <a:txBody>
                        <a:bodyPr/>
                        <a:lstStyle/>
                        <a:p>
                          <a:endParaRPr lang="es-EC"/>
                        </a:p>
                      </a:txBody>
                      <a:tcPr marL="68580" marR="68580" marT="0" marB="0">
                        <a:blipFill rotWithShape="1">
                          <a:blip r:embed="rId5"/>
                          <a:stretch>
                            <a:fillRect t="-336667" b="-16667"/>
                          </a:stretch>
                        </a:blipFill>
                      </a:tcPr>
                    </a:tc>
                  </a:tr>
                </a:tbl>
              </a:graphicData>
            </a:graphic>
          </p:graphicFrame>
        </mc:Fallback>
      </mc:AlternateContent>
      <p:sp>
        <p:nvSpPr>
          <p:cNvPr id="9" name="8 Flecha derecha"/>
          <p:cNvSpPr/>
          <p:nvPr/>
        </p:nvSpPr>
        <p:spPr>
          <a:xfrm>
            <a:off x="4412411" y="3648071"/>
            <a:ext cx="584948" cy="22860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2" name="11 Conector recto de flecha"/>
          <p:cNvCxnSpPr/>
          <p:nvPr/>
        </p:nvCxnSpPr>
        <p:spPr>
          <a:xfrm>
            <a:off x="3124200" y="2819400"/>
            <a:ext cx="304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4400085" y="2819400"/>
            <a:ext cx="304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5715000" y="2819400"/>
            <a:ext cx="304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6497" y="4343400"/>
            <a:ext cx="36766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4072" y="5402890"/>
            <a:ext cx="53816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10 Conector recto"/>
          <p:cNvCxnSpPr/>
          <p:nvPr/>
        </p:nvCxnSpPr>
        <p:spPr>
          <a:xfrm flipV="1">
            <a:off x="2667000" y="4800600"/>
            <a:ext cx="30480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2971800" y="4800600"/>
            <a:ext cx="76200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2971800" y="4800600"/>
            <a:ext cx="137160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2971800" y="4800600"/>
            <a:ext cx="304800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flipV="1">
            <a:off x="2209800" y="4800600"/>
            <a:ext cx="1600200" cy="762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flipV="1">
            <a:off x="2667000" y="4800600"/>
            <a:ext cx="1143000" cy="762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flipV="1">
            <a:off x="3238500" y="4800600"/>
            <a:ext cx="571500" cy="762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flipH="1" flipV="1">
            <a:off x="3810000" y="4800600"/>
            <a:ext cx="1187359" cy="762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flipV="1">
            <a:off x="3238500" y="4800600"/>
            <a:ext cx="1313985" cy="762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33 Conector recto"/>
          <p:cNvCxnSpPr/>
          <p:nvPr/>
        </p:nvCxnSpPr>
        <p:spPr>
          <a:xfrm flipH="1" flipV="1">
            <a:off x="4552485" y="4800600"/>
            <a:ext cx="444874" cy="762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flipH="1" flipV="1">
            <a:off x="4552485" y="4800600"/>
            <a:ext cx="933915" cy="762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flipH="1" flipV="1">
            <a:off x="4552485" y="4800600"/>
            <a:ext cx="1467315" cy="762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flipV="1">
            <a:off x="2209800" y="4800600"/>
            <a:ext cx="3076342" cy="7620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flipV="1">
            <a:off x="3733800" y="4800600"/>
            <a:ext cx="1552342" cy="7620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flipV="1">
            <a:off x="4343400" y="4800600"/>
            <a:ext cx="942742" cy="7620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46 Conector recto"/>
          <p:cNvCxnSpPr/>
          <p:nvPr/>
        </p:nvCxnSpPr>
        <p:spPr>
          <a:xfrm flipH="1" flipV="1">
            <a:off x="5286142" y="4800600"/>
            <a:ext cx="200258" cy="7620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6315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6922" y="2219768"/>
            <a:ext cx="36766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rmAutofit fontScale="90000"/>
          </a:bodyPr>
          <a:lstStyle/>
          <a:p>
            <a:r>
              <a:rPr lang="es-EC" b="1" dirty="0">
                <a:effectLst>
                  <a:outerShdw blurRad="38100" dist="38100" dir="2700000" algn="tl">
                    <a:srgbClr val="000000">
                      <a:alpha val="43137"/>
                    </a:srgbClr>
                  </a:outerShdw>
                </a:effectLst>
              </a:rPr>
              <a:t>Decodificación – Decisión </a:t>
            </a:r>
            <a:r>
              <a:rPr lang="es-EC" b="1" dirty="0" err="1">
                <a:effectLst>
                  <a:outerShdw blurRad="38100" dist="38100" dir="2700000" algn="tl">
                    <a:srgbClr val="000000">
                      <a:alpha val="43137"/>
                    </a:srgbClr>
                  </a:outerShdw>
                </a:effectLst>
              </a:rPr>
              <a:t>hard</a:t>
            </a:r>
            <a:endParaRPr lang="es-EC" b="1" dirty="0">
              <a:effectLst>
                <a:outerShdw blurRad="38100" dist="38100" dir="2700000" algn="tl">
                  <a:srgbClr val="000000">
                    <a:alpha val="43137"/>
                  </a:srgbClr>
                </a:outerShdw>
              </a:effectLst>
            </a:endParaRPr>
          </a:p>
        </p:txBody>
      </p:sp>
      <p:sp>
        <p:nvSpPr>
          <p:cNvPr id="4" name="3 Marcador de pie de página"/>
          <p:cNvSpPr>
            <a:spLocks noGrp="1"/>
          </p:cNvSpPr>
          <p:nvPr>
            <p:ph type="ftr" sz="quarter" idx="11"/>
          </p:nvPr>
        </p:nvSpPr>
        <p:spPr/>
        <p:txBody>
          <a:bodyPr/>
          <a:lstStyle/>
          <a:p>
            <a:r>
              <a:rPr lang="es-EC" dirty="0" smtClean="0"/>
              <a:t>Belén Tipantuña</a:t>
            </a:r>
            <a:endParaRPr lang="es-EC" dirty="0"/>
          </a:p>
        </p:txBody>
      </p:sp>
      <p:sp>
        <p:nvSpPr>
          <p:cNvPr id="5" name="4 Marcador de número de diapositiva"/>
          <p:cNvSpPr>
            <a:spLocks noGrp="1"/>
          </p:cNvSpPr>
          <p:nvPr>
            <p:ph type="sldNum" sz="quarter" idx="12"/>
          </p:nvPr>
        </p:nvSpPr>
        <p:spPr/>
        <p:txBody>
          <a:bodyPr/>
          <a:lstStyle/>
          <a:p>
            <a:fld id="{809570B0-6797-4BEA-A940-AEE6D14574A0}" type="slidenum">
              <a:rPr lang="es-EC" smtClean="0"/>
              <a:pPr/>
              <a:t>9</a:t>
            </a:fld>
            <a:endParaRPr lang="es-EC"/>
          </a:p>
        </p:txBody>
      </p:sp>
      <p:graphicFrame>
        <p:nvGraphicFramePr>
          <p:cNvPr id="9" name="8 Tabla"/>
          <p:cNvGraphicFramePr>
            <a:graphicFrameLocks noGrp="1"/>
          </p:cNvGraphicFramePr>
          <p:nvPr>
            <p:extLst>
              <p:ext uri="{D42A27DB-BD31-4B8C-83A1-F6EECF244321}">
                <p14:modId xmlns:p14="http://schemas.microsoft.com/office/powerpoint/2010/main" val="2867292165"/>
              </p:ext>
            </p:extLst>
          </p:nvPr>
        </p:nvGraphicFramePr>
        <p:xfrm>
          <a:off x="1066800" y="4419600"/>
          <a:ext cx="3515360" cy="1097280"/>
        </p:xfrm>
        <a:graphic>
          <a:graphicData uri="http://schemas.openxmlformats.org/drawingml/2006/table">
            <a:tbl>
              <a:tblPr firstRow="1" firstCol="1" bandRow="1">
                <a:tableStyleId>{00A15C55-8517-42AA-B614-E9B94910E393}</a:tableStyleId>
              </a:tblPr>
              <a:tblGrid>
                <a:gridCol w="1097280"/>
                <a:gridCol w="604520"/>
                <a:gridCol w="604520"/>
                <a:gridCol w="604520"/>
                <a:gridCol w="604520"/>
              </a:tblGrid>
              <a:tr h="0">
                <a:tc>
                  <a:txBody>
                    <a:bodyPr/>
                    <a:lstStyle/>
                    <a:p>
                      <a:pPr algn="ctr">
                        <a:spcAft>
                          <a:spcPts val="0"/>
                        </a:spcAft>
                      </a:pPr>
                      <a:r>
                        <a:rPr lang="es-ES" sz="1200" dirty="0">
                          <a:effectLst/>
                        </a:rPr>
                        <a:t>Nodos de chequeo</a:t>
                      </a:r>
                      <a:endParaRPr lang="es-EC" sz="1100" dirty="0">
                        <a:effectLst/>
                        <a:latin typeface="Calibri"/>
                        <a:ea typeface="Calibri"/>
                        <a:cs typeface="Times New Roman"/>
                      </a:endParaRPr>
                    </a:p>
                  </a:txBody>
                  <a:tcPr marL="68580" marR="68580" marT="0" marB="0"/>
                </a:tc>
                <a:tc gridSpan="4">
                  <a:txBody>
                    <a:bodyPr/>
                    <a:lstStyle/>
                    <a:p>
                      <a:pPr algn="ctr">
                        <a:spcAft>
                          <a:spcPts val="0"/>
                        </a:spcAft>
                      </a:pPr>
                      <a:r>
                        <a:rPr lang="es-ES" sz="1200" dirty="0">
                          <a:effectLst/>
                        </a:rPr>
                        <a:t>Bits Recibidos</a:t>
                      </a:r>
                      <a:endParaRPr lang="es-EC" sz="1100" dirty="0">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lgn="ctr">
                        <a:spcAft>
                          <a:spcPts val="0"/>
                        </a:spcAft>
                      </a:pPr>
                      <a:r>
                        <a:rPr lang="es-ES" sz="1200">
                          <a:effectLst/>
                        </a:rPr>
                        <a:t>F</a:t>
                      </a:r>
                      <a:r>
                        <a:rPr lang="es-ES" sz="1200" baseline="-25000">
                          <a:effectLst/>
                        </a:rPr>
                        <a:t>0</a:t>
                      </a:r>
                      <a:endParaRPr lang="es-EC" sz="1100">
                        <a:effectLst/>
                        <a:latin typeface="Calibri"/>
                        <a:ea typeface="Calibri"/>
                        <a:cs typeface="Times New Roman"/>
                      </a:endParaRPr>
                    </a:p>
                  </a:txBody>
                  <a:tcPr marL="68580" marR="68580" marT="0" marB="0"/>
                </a:tc>
                <a:tc>
                  <a:txBody>
                    <a:bodyPr/>
                    <a:lstStyle/>
                    <a:p>
                      <a:pPr algn="just">
                        <a:spcAft>
                          <a:spcPts val="0"/>
                        </a:spcAft>
                      </a:pPr>
                      <a:r>
                        <a:rPr lang="es-ES" sz="1100" dirty="0">
                          <a:effectLst/>
                        </a:rPr>
                        <a:t>C</a:t>
                      </a:r>
                      <a:r>
                        <a:rPr lang="es-ES" sz="1100" baseline="-25000" dirty="0">
                          <a:effectLst/>
                        </a:rPr>
                        <a:t>1 </a:t>
                      </a:r>
                      <a:r>
                        <a:rPr lang="es-ES" sz="1100" dirty="0">
                          <a:effectLst/>
                        </a:rPr>
                        <a:t>= 1</a:t>
                      </a:r>
                      <a:endParaRPr lang="es-EC" sz="1050" dirty="0">
                        <a:effectLst/>
                        <a:latin typeface="Calibri"/>
                        <a:ea typeface="Calibri"/>
                        <a:cs typeface="Times New Roman"/>
                      </a:endParaRPr>
                    </a:p>
                  </a:txBody>
                  <a:tcPr marL="68580" marR="68580" marT="0" marB="0"/>
                </a:tc>
                <a:tc>
                  <a:txBody>
                    <a:bodyPr/>
                    <a:lstStyle/>
                    <a:p>
                      <a:pPr algn="just">
                        <a:spcAft>
                          <a:spcPts val="0"/>
                        </a:spcAft>
                      </a:pPr>
                      <a:r>
                        <a:rPr lang="es-ES" sz="1100" dirty="0">
                          <a:effectLst/>
                        </a:rPr>
                        <a:t>C</a:t>
                      </a:r>
                      <a:r>
                        <a:rPr lang="es-ES" sz="1100" baseline="-25000" dirty="0">
                          <a:effectLst/>
                        </a:rPr>
                        <a:t>3 </a:t>
                      </a:r>
                      <a:r>
                        <a:rPr lang="es-ES" sz="1100" dirty="0">
                          <a:effectLst/>
                        </a:rPr>
                        <a:t>= 1</a:t>
                      </a:r>
                      <a:endParaRPr lang="es-EC" sz="1050" dirty="0">
                        <a:effectLst/>
                        <a:latin typeface="Calibri"/>
                        <a:ea typeface="Calibri"/>
                        <a:cs typeface="Times New Roman"/>
                      </a:endParaRPr>
                    </a:p>
                  </a:txBody>
                  <a:tcPr marL="68580" marR="68580" marT="0" marB="0"/>
                </a:tc>
                <a:tc>
                  <a:txBody>
                    <a:bodyPr/>
                    <a:lstStyle/>
                    <a:p>
                      <a:pPr algn="just">
                        <a:spcAft>
                          <a:spcPts val="0"/>
                        </a:spcAft>
                      </a:pPr>
                      <a:r>
                        <a:rPr lang="es-ES" sz="1100">
                          <a:effectLst/>
                        </a:rPr>
                        <a:t>C</a:t>
                      </a:r>
                      <a:r>
                        <a:rPr lang="es-ES" sz="1100" baseline="-25000">
                          <a:effectLst/>
                        </a:rPr>
                        <a:t>4</a:t>
                      </a:r>
                      <a:r>
                        <a:rPr lang="es-ES" sz="1100">
                          <a:effectLst/>
                        </a:rPr>
                        <a:t> = 0</a:t>
                      </a:r>
                      <a:endParaRPr lang="es-EC" sz="1050">
                        <a:effectLst/>
                        <a:latin typeface="Calibri"/>
                        <a:ea typeface="Calibri"/>
                        <a:cs typeface="Times New Roman"/>
                      </a:endParaRPr>
                    </a:p>
                  </a:txBody>
                  <a:tcPr marL="68580" marR="68580" marT="0" marB="0"/>
                </a:tc>
                <a:tc>
                  <a:txBody>
                    <a:bodyPr/>
                    <a:lstStyle/>
                    <a:p>
                      <a:pPr algn="just">
                        <a:spcAft>
                          <a:spcPts val="0"/>
                        </a:spcAft>
                      </a:pPr>
                      <a:r>
                        <a:rPr lang="es-ES" sz="1100">
                          <a:effectLst/>
                        </a:rPr>
                        <a:t>C</a:t>
                      </a:r>
                      <a:r>
                        <a:rPr lang="es-ES" sz="1100" baseline="-25000">
                          <a:effectLst/>
                        </a:rPr>
                        <a:t>7</a:t>
                      </a:r>
                      <a:r>
                        <a:rPr lang="es-ES" sz="1100">
                          <a:effectLst/>
                        </a:rPr>
                        <a:t> = 1</a:t>
                      </a:r>
                      <a:endParaRPr lang="es-EC" sz="1050">
                        <a:effectLst/>
                        <a:latin typeface="Calibri"/>
                        <a:ea typeface="Calibri"/>
                        <a:cs typeface="Times New Roman"/>
                      </a:endParaRPr>
                    </a:p>
                  </a:txBody>
                  <a:tcPr marL="68580" marR="68580" marT="0" marB="0"/>
                </a:tc>
              </a:tr>
              <a:tr h="0">
                <a:tc>
                  <a:txBody>
                    <a:bodyPr/>
                    <a:lstStyle/>
                    <a:p>
                      <a:pPr algn="ctr">
                        <a:spcAft>
                          <a:spcPts val="0"/>
                        </a:spcAft>
                      </a:pPr>
                      <a:r>
                        <a:rPr lang="es-ES" sz="1200">
                          <a:effectLst/>
                        </a:rPr>
                        <a:t>F</a:t>
                      </a:r>
                      <a:r>
                        <a:rPr lang="es-ES" sz="1200" baseline="-25000">
                          <a:effectLst/>
                        </a:rPr>
                        <a:t>1</a:t>
                      </a:r>
                      <a:endParaRPr lang="es-EC" sz="1100">
                        <a:effectLst/>
                        <a:latin typeface="Calibri"/>
                        <a:ea typeface="Calibri"/>
                        <a:cs typeface="Times New Roman"/>
                      </a:endParaRPr>
                    </a:p>
                  </a:txBody>
                  <a:tcPr marL="68580" marR="68580" marT="0" marB="0"/>
                </a:tc>
                <a:tc>
                  <a:txBody>
                    <a:bodyPr/>
                    <a:lstStyle/>
                    <a:p>
                      <a:pPr algn="just">
                        <a:spcAft>
                          <a:spcPts val="0"/>
                        </a:spcAft>
                      </a:pPr>
                      <a:r>
                        <a:rPr lang="es-ES" sz="1100">
                          <a:effectLst/>
                        </a:rPr>
                        <a:t>C</a:t>
                      </a:r>
                      <a:r>
                        <a:rPr lang="es-ES" sz="1100" baseline="-25000">
                          <a:effectLst/>
                        </a:rPr>
                        <a:t>0</a:t>
                      </a:r>
                      <a:r>
                        <a:rPr lang="es-ES" sz="1100">
                          <a:effectLst/>
                        </a:rPr>
                        <a:t> = 1</a:t>
                      </a:r>
                      <a:endParaRPr lang="es-EC" sz="1050">
                        <a:effectLst/>
                        <a:latin typeface="Calibri"/>
                        <a:ea typeface="Calibri"/>
                        <a:cs typeface="Times New Roman"/>
                      </a:endParaRPr>
                    </a:p>
                  </a:txBody>
                  <a:tcPr marL="68580" marR="68580" marT="0" marB="0"/>
                </a:tc>
                <a:tc>
                  <a:txBody>
                    <a:bodyPr/>
                    <a:lstStyle/>
                    <a:p>
                      <a:pPr algn="just">
                        <a:spcAft>
                          <a:spcPts val="0"/>
                        </a:spcAft>
                      </a:pPr>
                      <a:r>
                        <a:rPr lang="es-ES" sz="1100" dirty="0">
                          <a:effectLst/>
                        </a:rPr>
                        <a:t>C</a:t>
                      </a:r>
                      <a:r>
                        <a:rPr lang="es-ES" sz="1100" baseline="-25000" dirty="0">
                          <a:effectLst/>
                        </a:rPr>
                        <a:t>1</a:t>
                      </a:r>
                      <a:r>
                        <a:rPr lang="es-ES" sz="1100" dirty="0">
                          <a:effectLst/>
                        </a:rPr>
                        <a:t> = 1</a:t>
                      </a:r>
                      <a:endParaRPr lang="es-EC" sz="1050" dirty="0">
                        <a:effectLst/>
                        <a:latin typeface="Calibri"/>
                        <a:ea typeface="Calibri"/>
                        <a:cs typeface="Times New Roman"/>
                      </a:endParaRPr>
                    </a:p>
                  </a:txBody>
                  <a:tcPr marL="68580" marR="68580" marT="0" marB="0"/>
                </a:tc>
                <a:tc>
                  <a:txBody>
                    <a:bodyPr/>
                    <a:lstStyle/>
                    <a:p>
                      <a:pPr algn="just">
                        <a:spcAft>
                          <a:spcPts val="0"/>
                        </a:spcAft>
                      </a:pPr>
                      <a:r>
                        <a:rPr lang="es-ES" sz="1100" dirty="0">
                          <a:effectLst/>
                        </a:rPr>
                        <a:t>C</a:t>
                      </a:r>
                      <a:r>
                        <a:rPr lang="es-ES" sz="1100" baseline="-25000" dirty="0">
                          <a:effectLst/>
                        </a:rPr>
                        <a:t>2</a:t>
                      </a:r>
                      <a:r>
                        <a:rPr lang="es-ES" sz="1100" dirty="0">
                          <a:effectLst/>
                        </a:rPr>
                        <a:t> = 0</a:t>
                      </a:r>
                      <a:endParaRPr lang="es-EC" sz="1050" dirty="0">
                        <a:effectLst/>
                        <a:latin typeface="Calibri"/>
                        <a:ea typeface="Calibri"/>
                        <a:cs typeface="Times New Roman"/>
                      </a:endParaRPr>
                    </a:p>
                  </a:txBody>
                  <a:tcPr marL="68580" marR="68580" marT="0" marB="0"/>
                </a:tc>
                <a:tc>
                  <a:txBody>
                    <a:bodyPr/>
                    <a:lstStyle/>
                    <a:p>
                      <a:pPr algn="just">
                        <a:spcAft>
                          <a:spcPts val="0"/>
                        </a:spcAft>
                      </a:pPr>
                      <a:r>
                        <a:rPr lang="es-ES" sz="1100">
                          <a:effectLst/>
                        </a:rPr>
                        <a:t>C</a:t>
                      </a:r>
                      <a:r>
                        <a:rPr lang="es-ES" sz="1100" baseline="-25000">
                          <a:effectLst/>
                        </a:rPr>
                        <a:t>5</a:t>
                      </a:r>
                      <a:r>
                        <a:rPr lang="es-ES" sz="1100">
                          <a:effectLst/>
                        </a:rPr>
                        <a:t> = 1</a:t>
                      </a:r>
                      <a:endParaRPr lang="es-EC" sz="1050">
                        <a:effectLst/>
                        <a:latin typeface="Calibri"/>
                        <a:ea typeface="Calibri"/>
                        <a:cs typeface="Times New Roman"/>
                      </a:endParaRPr>
                    </a:p>
                  </a:txBody>
                  <a:tcPr marL="68580" marR="68580" marT="0" marB="0"/>
                </a:tc>
              </a:tr>
              <a:tr h="0">
                <a:tc>
                  <a:txBody>
                    <a:bodyPr/>
                    <a:lstStyle/>
                    <a:p>
                      <a:pPr algn="ctr">
                        <a:spcAft>
                          <a:spcPts val="0"/>
                        </a:spcAft>
                      </a:pPr>
                      <a:r>
                        <a:rPr lang="es-ES" sz="1200">
                          <a:effectLst/>
                        </a:rPr>
                        <a:t>F</a:t>
                      </a:r>
                      <a:r>
                        <a:rPr lang="es-ES" sz="1200" baseline="-25000">
                          <a:effectLst/>
                        </a:rPr>
                        <a:t>2</a:t>
                      </a:r>
                      <a:endParaRPr lang="es-EC" sz="1100">
                        <a:effectLst/>
                        <a:latin typeface="Calibri"/>
                        <a:ea typeface="Calibri"/>
                        <a:cs typeface="Times New Roman"/>
                      </a:endParaRPr>
                    </a:p>
                  </a:txBody>
                  <a:tcPr marL="68580" marR="68580" marT="0" marB="0"/>
                </a:tc>
                <a:tc>
                  <a:txBody>
                    <a:bodyPr/>
                    <a:lstStyle/>
                    <a:p>
                      <a:pPr algn="just">
                        <a:spcAft>
                          <a:spcPts val="0"/>
                        </a:spcAft>
                      </a:pPr>
                      <a:r>
                        <a:rPr lang="es-ES" sz="1100">
                          <a:effectLst/>
                        </a:rPr>
                        <a:t>C</a:t>
                      </a:r>
                      <a:r>
                        <a:rPr lang="es-ES" sz="1100" baseline="-25000">
                          <a:effectLst/>
                        </a:rPr>
                        <a:t>2</a:t>
                      </a:r>
                      <a:r>
                        <a:rPr lang="es-ES" sz="1100">
                          <a:effectLst/>
                        </a:rPr>
                        <a:t> = 0</a:t>
                      </a:r>
                      <a:endParaRPr lang="es-EC" sz="1050">
                        <a:effectLst/>
                        <a:latin typeface="Calibri"/>
                        <a:ea typeface="Calibri"/>
                        <a:cs typeface="Times New Roman"/>
                      </a:endParaRPr>
                    </a:p>
                  </a:txBody>
                  <a:tcPr marL="68580" marR="68580" marT="0" marB="0"/>
                </a:tc>
                <a:tc>
                  <a:txBody>
                    <a:bodyPr/>
                    <a:lstStyle/>
                    <a:p>
                      <a:pPr algn="just">
                        <a:spcAft>
                          <a:spcPts val="0"/>
                        </a:spcAft>
                      </a:pPr>
                      <a:r>
                        <a:rPr lang="es-ES" sz="1100">
                          <a:effectLst/>
                        </a:rPr>
                        <a:t>C</a:t>
                      </a:r>
                      <a:r>
                        <a:rPr lang="es-ES" sz="1100" baseline="-25000">
                          <a:effectLst/>
                        </a:rPr>
                        <a:t>5</a:t>
                      </a:r>
                      <a:r>
                        <a:rPr lang="es-ES" sz="1100">
                          <a:effectLst/>
                        </a:rPr>
                        <a:t> = 1</a:t>
                      </a:r>
                      <a:endParaRPr lang="es-EC" sz="1050">
                        <a:effectLst/>
                        <a:latin typeface="Calibri"/>
                        <a:ea typeface="Calibri"/>
                        <a:cs typeface="Times New Roman"/>
                      </a:endParaRPr>
                    </a:p>
                  </a:txBody>
                  <a:tcPr marL="68580" marR="68580" marT="0" marB="0"/>
                </a:tc>
                <a:tc>
                  <a:txBody>
                    <a:bodyPr/>
                    <a:lstStyle/>
                    <a:p>
                      <a:pPr algn="just">
                        <a:spcAft>
                          <a:spcPts val="0"/>
                        </a:spcAft>
                      </a:pPr>
                      <a:r>
                        <a:rPr lang="es-ES" sz="1100" dirty="0">
                          <a:effectLst/>
                        </a:rPr>
                        <a:t>C</a:t>
                      </a:r>
                      <a:r>
                        <a:rPr lang="es-ES" sz="1100" baseline="-25000" dirty="0">
                          <a:effectLst/>
                        </a:rPr>
                        <a:t>6</a:t>
                      </a:r>
                      <a:r>
                        <a:rPr lang="es-ES" sz="1100" dirty="0">
                          <a:effectLst/>
                        </a:rPr>
                        <a:t> = 0</a:t>
                      </a:r>
                      <a:endParaRPr lang="es-EC" sz="1050" dirty="0">
                        <a:effectLst/>
                        <a:latin typeface="Calibri"/>
                        <a:ea typeface="Calibri"/>
                        <a:cs typeface="Times New Roman"/>
                      </a:endParaRPr>
                    </a:p>
                  </a:txBody>
                  <a:tcPr marL="68580" marR="68580" marT="0" marB="0"/>
                </a:tc>
                <a:tc>
                  <a:txBody>
                    <a:bodyPr/>
                    <a:lstStyle/>
                    <a:p>
                      <a:pPr algn="just">
                        <a:spcAft>
                          <a:spcPts val="0"/>
                        </a:spcAft>
                      </a:pPr>
                      <a:r>
                        <a:rPr lang="es-ES" sz="1100">
                          <a:effectLst/>
                        </a:rPr>
                        <a:t>C</a:t>
                      </a:r>
                      <a:r>
                        <a:rPr lang="es-ES" sz="1100" baseline="-25000">
                          <a:effectLst/>
                        </a:rPr>
                        <a:t>7</a:t>
                      </a:r>
                      <a:r>
                        <a:rPr lang="es-ES" sz="1100">
                          <a:effectLst/>
                        </a:rPr>
                        <a:t> = </a:t>
                      </a:r>
                      <a:r>
                        <a:rPr lang="en-US" sz="1100">
                          <a:effectLst/>
                        </a:rPr>
                        <a:t>1</a:t>
                      </a:r>
                      <a:endParaRPr lang="es-EC" sz="1050">
                        <a:effectLst/>
                        <a:latin typeface="Calibri"/>
                        <a:ea typeface="Calibri"/>
                        <a:cs typeface="Times New Roman"/>
                      </a:endParaRPr>
                    </a:p>
                  </a:txBody>
                  <a:tcPr marL="68580" marR="68580" marT="0" marB="0"/>
                </a:tc>
              </a:tr>
              <a:tr h="0">
                <a:tc>
                  <a:txBody>
                    <a:bodyPr/>
                    <a:lstStyle/>
                    <a:p>
                      <a:pPr algn="ctr">
                        <a:spcAft>
                          <a:spcPts val="0"/>
                        </a:spcAft>
                      </a:pPr>
                      <a:r>
                        <a:rPr lang="en-US" sz="1200">
                          <a:effectLst/>
                        </a:rPr>
                        <a:t>F</a:t>
                      </a:r>
                      <a:r>
                        <a:rPr lang="en-US" sz="1200" baseline="-25000">
                          <a:effectLst/>
                        </a:rPr>
                        <a:t>3</a:t>
                      </a:r>
                      <a:endParaRPr lang="es-EC" sz="1100">
                        <a:effectLst/>
                        <a:latin typeface="Calibri"/>
                        <a:ea typeface="Calibri"/>
                        <a:cs typeface="Times New Roman"/>
                      </a:endParaRPr>
                    </a:p>
                  </a:txBody>
                  <a:tcPr marL="68580" marR="68580" marT="0" marB="0"/>
                </a:tc>
                <a:tc>
                  <a:txBody>
                    <a:bodyPr/>
                    <a:lstStyle/>
                    <a:p>
                      <a:pPr algn="just">
                        <a:spcAft>
                          <a:spcPts val="0"/>
                        </a:spcAft>
                      </a:pPr>
                      <a:r>
                        <a:rPr lang="en-US" sz="1100">
                          <a:effectLst/>
                        </a:rPr>
                        <a:t>C</a:t>
                      </a:r>
                      <a:r>
                        <a:rPr lang="en-US" sz="1100" baseline="-25000">
                          <a:effectLst/>
                        </a:rPr>
                        <a:t>0</a:t>
                      </a:r>
                      <a:r>
                        <a:rPr lang="en-US" sz="1100">
                          <a:effectLst/>
                        </a:rPr>
                        <a:t> = 1</a:t>
                      </a:r>
                      <a:endParaRPr lang="es-EC" sz="1050">
                        <a:effectLst/>
                        <a:latin typeface="Calibri"/>
                        <a:ea typeface="Calibri"/>
                        <a:cs typeface="Times New Roman"/>
                      </a:endParaRPr>
                    </a:p>
                  </a:txBody>
                  <a:tcPr marL="68580" marR="68580" marT="0" marB="0"/>
                </a:tc>
                <a:tc>
                  <a:txBody>
                    <a:bodyPr/>
                    <a:lstStyle/>
                    <a:p>
                      <a:pPr algn="just">
                        <a:spcAft>
                          <a:spcPts val="0"/>
                        </a:spcAft>
                      </a:pPr>
                      <a:r>
                        <a:rPr lang="en-US" sz="1100">
                          <a:effectLst/>
                        </a:rPr>
                        <a:t>C</a:t>
                      </a:r>
                      <a:r>
                        <a:rPr lang="en-US" sz="1100" baseline="-25000">
                          <a:effectLst/>
                        </a:rPr>
                        <a:t>3</a:t>
                      </a:r>
                      <a:r>
                        <a:rPr lang="en-US" sz="1100">
                          <a:effectLst/>
                        </a:rPr>
                        <a:t> = 1</a:t>
                      </a:r>
                      <a:endParaRPr lang="es-EC" sz="1050">
                        <a:effectLst/>
                        <a:latin typeface="Calibri"/>
                        <a:ea typeface="Calibri"/>
                        <a:cs typeface="Times New Roman"/>
                      </a:endParaRPr>
                    </a:p>
                  </a:txBody>
                  <a:tcPr marL="68580" marR="68580" marT="0" marB="0"/>
                </a:tc>
                <a:tc>
                  <a:txBody>
                    <a:bodyPr/>
                    <a:lstStyle/>
                    <a:p>
                      <a:pPr algn="just">
                        <a:spcAft>
                          <a:spcPts val="0"/>
                        </a:spcAft>
                      </a:pPr>
                      <a:r>
                        <a:rPr lang="en-US" sz="1100">
                          <a:effectLst/>
                        </a:rPr>
                        <a:t>C</a:t>
                      </a:r>
                      <a:r>
                        <a:rPr lang="en-US" sz="1100" baseline="-25000">
                          <a:effectLst/>
                        </a:rPr>
                        <a:t>4</a:t>
                      </a:r>
                      <a:r>
                        <a:rPr lang="en-US" sz="1100">
                          <a:effectLst/>
                        </a:rPr>
                        <a:t> = 0</a:t>
                      </a:r>
                      <a:endParaRPr lang="es-EC" sz="1050">
                        <a:effectLst/>
                        <a:latin typeface="Calibri"/>
                        <a:ea typeface="Calibri"/>
                        <a:cs typeface="Times New Roman"/>
                      </a:endParaRPr>
                    </a:p>
                  </a:txBody>
                  <a:tcPr marL="68580" marR="68580" marT="0" marB="0"/>
                </a:tc>
                <a:tc>
                  <a:txBody>
                    <a:bodyPr/>
                    <a:lstStyle/>
                    <a:p>
                      <a:pPr algn="just">
                        <a:spcAft>
                          <a:spcPts val="0"/>
                        </a:spcAft>
                      </a:pPr>
                      <a:r>
                        <a:rPr lang="en-US" sz="1100" dirty="0">
                          <a:effectLst/>
                        </a:rPr>
                        <a:t>C</a:t>
                      </a:r>
                      <a:r>
                        <a:rPr lang="en-US" sz="1100" baseline="-25000" dirty="0">
                          <a:effectLst/>
                        </a:rPr>
                        <a:t>6</a:t>
                      </a:r>
                      <a:r>
                        <a:rPr lang="en-US" sz="1100" dirty="0">
                          <a:effectLst/>
                        </a:rPr>
                        <a:t> = 0</a:t>
                      </a:r>
                      <a:endParaRPr lang="es-EC" sz="1050" dirty="0">
                        <a:effectLst/>
                        <a:latin typeface="Calibri"/>
                        <a:ea typeface="Calibri"/>
                        <a:cs typeface="Times New Roman"/>
                      </a:endParaRPr>
                    </a:p>
                  </a:txBody>
                  <a:tcPr marL="68580" marR="68580" marT="0" marB="0"/>
                </a:tc>
              </a:tr>
            </a:tbl>
          </a:graphicData>
        </a:graphic>
      </p:graphicFrame>
      <mc:AlternateContent xmlns:mc="http://schemas.openxmlformats.org/markup-compatibility/2006" xmlns:a14="http://schemas.microsoft.com/office/drawing/2010/main">
        <mc:Choice Requires="a14">
          <p:graphicFrame>
            <p:nvGraphicFramePr>
              <p:cNvPr id="10" name="9 Tabla"/>
              <p:cNvGraphicFramePr>
                <a:graphicFrameLocks noGrp="1"/>
              </p:cNvGraphicFramePr>
              <p:nvPr>
                <p:extLst>
                  <p:ext uri="{D42A27DB-BD31-4B8C-83A1-F6EECF244321}">
                    <p14:modId xmlns:p14="http://schemas.microsoft.com/office/powerpoint/2010/main" val="1720343640"/>
                  </p:ext>
                </p:extLst>
              </p:nvPr>
            </p:nvGraphicFramePr>
            <p:xfrm>
              <a:off x="4800600" y="4572000"/>
              <a:ext cx="3449320" cy="731520"/>
            </p:xfrm>
            <a:graphic>
              <a:graphicData uri="http://schemas.openxmlformats.org/drawingml/2006/table">
                <a:tbl>
                  <a:tblPr firstRow="1" firstCol="1" bandRow="1">
                    <a:tableStyleId>{2D5ABB26-0587-4C30-8999-92F81FD0307C}</a:tableStyleId>
                  </a:tblPr>
                  <a:tblGrid>
                    <a:gridCol w="3449320"/>
                  </a:tblGrid>
                  <a:tr h="171450">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n-US" sz="1200">
                                        <a:effectLst/>
                                        <a:latin typeface="Cambria Math"/>
                                      </a:rPr>
                                      <m:t>𝐹</m:t>
                                    </m:r>
                                  </m:e>
                                  <m:sub>
                                    <m:r>
                                      <a:rPr lang="en-US" sz="1200">
                                        <a:effectLst/>
                                        <a:latin typeface="Cambria Math"/>
                                      </a:rPr>
                                      <m:t>0</m:t>
                                    </m:r>
                                  </m:sub>
                                </m:sSub>
                                <m:r>
                                  <a:rPr lang="en-US" sz="1200">
                                    <a:effectLst/>
                                    <a:latin typeface="Cambria Math"/>
                                  </a:rPr>
                                  <m:t>→ 1⨁ 1⨁ 0⨁ 1= 1 → </m:t>
                                </m:r>
                                <m:r>
                                  <a:rPr lang="en-US" sz="1200">
                                    <a:effectLst/>
                                    <a:latin typeface="Cambria Math"/>
                                  </a:rPr>
                                  <m:t>𝑖𝑛𝑐𝑜𝑟𝑟𝑒𝑐𝑡𝑜</m:t>
                                </m:r>
                              </m:oMath>
                            </m:oMathPara>
                          </a14:m>
                          <a:endParaRPr lang="es-EC" sz="1100" dirty="0">
                            <a:effectLst/>
                            <a:latin typeface="Calibri"/>
                            <a:ea typeface="Calibri"/>
                            <a:cs typeface="Times New Roman"/>
                          </a:endParaRPr>
                        </a:p>
                      </a:txBody>
                      <a:tcPr marL="68580" marR="68580" marT="0" marB="0"/>
                    </a:tc>
                  </a:tr>
                  <a:tr h="171450">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n-US" sz="1200">
                                        <a:effectLst/>
                                        <a:latin typeface="Cambria Math"/>
                                      </a:rPr>
                                      <m:t>𝐹</m:t>
                                    </m:r>
                                  </m:e>
                                  <m:sub>
                                    <m:r>
                                      <a:rPr lang="en-US" sz="1200">
                                        <a:effectLst/>
                                        <a:latin typeface="Cambria Math"/>
                                      </a:rPr>
                                      <m:t>1</m:t>
                                    </m:r>
                                  </m:sub>
                                </m:sSub>
                                <m:r>
                                  <a:rPr lang="en-US" sz="1200">
                                    <a:effectLst/>
                                    <a:latin typeface="Cambria Math"/>
                                  </a:rPr>
                                  <m:t>→ 1⨁ 1⨁ 0⨁ 1= 1 → </m:t>
                                </m:r>
                                <m:r>
                                  <a:rPr lang="en-US" sz="1200">
                                    <a:effectLst/>
                                    <a:latin typeface="Cambria Math"/>
                                  </a:rPr>
                                  <m:t>𝑖𝑛𝑐𝑜𝑟𝑟𝑒𝑐𝑡𝑜</m:t>
                                </m:r>
                              </m:oMath>
                            </m:oMathPara>
                          </a14:m>
                          <a:endParaRPr lang="es-EC" sz="1100">
                            <a:effectLst/>
                            <a:latin typeface="Calibri"/>
                            <a:ea typeface="Calibri"/>
                            <a:cs typeface="Times New Roman"/>
                          </a:endParaRPr>
                        </a:p>
                      </a:txBody>
                      <a:tcPr marL="68580" marR="68580" marT="0" marB="0"/>
                    </a:tc>
                  </a:tr>
                  <a:tr h="171450">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n-US" sz="1200">
                                        <a:effectLst/>
                                        <a:latin typeface="Cambria Math"/>
                                      </a:rPr>
                                      <m:t>𝐹</m:t>
                                    </m:r>
                                  </m:e>
                                  <m:sub>
                                    <m:r>
                                      <a:rPr lang="en-US" sz="1200">
                                        <a:effectLst/>
                                        <a:latin typeface="Cambria Math"/>
                                      </a:rPr>
                                      <m:t>2</m:t>
                                    </m:r>
                                  </m:sub>
                                </m:sSub>
                                <m:r>
                                  <a:rPr lang="en-US" sz="1200">
                                    <a:effectLst/>
                                    <a:latin typeface="Cambria Math"/>
                                  </a:rPr>
                                  <m:t>→ 0⨁ 1⨁ 0⨁ 1= 0 → </m:t>
                                </m:r>
                                <m:r>
                                  <a:rPr lang="en-US" sz="1200">
                                    <a:effectLst/>
                                    <a:latin typeface="Cambria Math"/>
                                  </a:rPr>
                                  <m:t>𝑐𝑜𝑟𝑟𝑒𝑐𝑡𝑜</m:t>
                                </m:r>
                              </m:oMath>
                            </m:oMathPara>
                          </a14:m>
                          <a:endParaRPr lang="es-EC" sz="1100" dirty="0">
                            <a:effectLst/>
                            <a:latin typeface="Calibri"/>
                            <a:ea typeface="Calibri"/>
                            <a:cs typeface="Times New Roman"/>
                          </a:endParaRPr>
                        </a:p>
                      </a:txBody>
                      <a:tcPr marL="68580" marR="68580" marT="0" marB="0"/>
                    </a:tc>
                  </a:tr>
                  <a:tr h="171450">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n-US" sz="1200">
                                        <a:effectLst/>
                                        <a:latin typeface="Cambria Math"/>
                                      </a:rPr>
                                      <m:t>𝐹</m:t>
                                    </m:r>
                                  </m:e>
                                  <m:sub>
                                    <m:r>
                                      <a:rPr lang="en-US" sz="1200">
                                        <a:effectLst/>
                                        <a:latin typeface="Cambria Math"/>
                                      </a:rPr>
                                      <m:t>3</m:t>
                                    </m:r>
                                  </m:sub>
                                </m:sSub>
                                <m:r>
                                  <a:rPr lang="en-US" sz="1200">
                                    <a:effectLst/>
                                    <a:latin typeface="Cambria Math"/>
                                  </a:rPr>
                                  <m:t>→ 1⨁ 1⨁ 0⨁ 0= 0 → </m:t>
                                </m:r>
                                <m:r>
                                  <a:rPr lang="en-US" sz="1200">
                                    <a:effectLst/>
                                    <a:latin typeface="Cambria Math"/>
                                  </a:rPr>
                                  <m:t>𝑐𝑜𝑟𝑟𝑒𝑐𝑡𝑜</m:t>
                                </m:r>
                              </m:oMath>
                            </m:oMathPara>
                          </a14:m>
                          <a:endParaRPr lang="es-EC" sz="1100" dirty="0">
                            <a:effectLst/>
                            <a:latin typeface="Calibri"/>
                            <a:ea typeface="Calibri"/>
                            <a:cs typeface="Times New Roman"/>
                          </a:endParaRPr>
                        </a:p>
                      </a:txBody>
                      <a:tcPr marL="68580" marR="68580" marT="0" marB="0"/>
                    </a:tc>
                  </a:tr>
                </a:tbl>
              </a:graphicData>
            </a:graphic>
          </p:graphicFrame>
        </mc:Choice>
        <mc:Fallback xmlns="">
          <p:graphicFrame>
            <p:nvGraphicFramePr>
              <p:cNvPr id="10" name="9 Tabla"/>
              <p:cNvGraphicFramePr>
                <a:graphicFrameLocks noGrp="1"/>
              </p:cNvGraphicFramePr>
              <p:nvPr>
                <p:extLst>
                  <p:ext uri="{D42A27DB-BD31-4B8C-83A1-F6EECF244321}">
                    <p14:modId xmlns:p14="http://schemas.microsoft.com/office/powerpoint/2010/main" val="1720343640"/>
                  </p:ext>
                </p:extLst>
              </p:nvPr>
            </p:nvGraphicFramePr>
            <p:xfrm>
              <a:off x="4800600" y="4572000"/>
              <a:ext cx="3449320" cy="731520"/>
            </p:xfrm>
            <a:graphic>
              <a:graphicData uri="http://schemas.openxmlformats.org/drawingml/2006/table">
                <a:tbl>
                  <a:tblPr firstRow="1" firstCol="1" bandRow="1">
                    <a:tableStyleId>{2D5ABB26-0587-4C30-8999-92F81FD0307C}</a:tableStyleId>
                  </a:tblPr>
                  <a:tblGrid>
                    <a:gridCol w="3449320"/>
                  </a:tblGrid>
                  <a:tr h="182880">
                    <a:tc>
                      <a:txBody>
                        <a:bodyPr/>
                        <a:lstStyle/>
                        <a:p>
                          <a:endParaRPr lang="es-ES"/>
                        </a:p>
                      </a:txBody>
                      <a:tcPr marL="68580" marR="68580" marT="0" marB="0">
                        <a:blipFill rotWithShape="1">
                          <a:blip r:embed="rId4"/>
                          <a:stretch>
                            <a:fillRect l="-177" r="-177" b="-313333"/>
                          </a:stretch>
                        </a:blipFill>
                      </a:tcPr>
                    </a:tc>
                  </a:tr>
                  <a:tr h="182880">
                    <a:tc>
                      <a:txBody>
                        <a:bodyPr/>
                        <a:lstStyle/>
                        <a:p>
                          <a:endParaRPr lang="es-ES"/>
                        </a:p>
                      </a:txBody>
                      <a:tcPr marL="68580" marR="68580" marT="0" marB="0">
                        <a:blipFill rotWithShape="1">
                          <a:blip r:embed="rId4"/>
                          <a:stretch>
                            <a:fillRect l="-177" t="-100000" r="-177" b="-213333"/>
                          </a:stretch>
                        </a:blipFill>
                      </a:tcPr>
                    </a:tc>
                  </a:tr>
                  <a:tr h="182880">
                    <a:tc>
                      <a:txBody>
                        <a:bodyPr/>
                        <a:lstStyle/>
                        <a:p>
                          <a:endParaRPr lang="es-ES"/>
                        </a:p>
                      </a:txBody>
                      <a:tcPr marL="68580" marR="68580" marT="0" marB="0">
                        <a:blipFill rotWithShape="1">
                          <a:blip r:embed="rId4"/>
                          <a:stretch>
                            <a:fillRect l="-177" t="-200000" r="-177" b="-113333"/>
                          </a:stretch>
                        </a:blipFill>
                      </a:tcPr>
                    </a:tc>
                  </a:tr>
                  <a:tr h="182880">
                    <a:tc>
                      <a:txBody>
                        <a:bodyPr/>
                        <a:lstStyle/>
                        <a:p>
                          <a:endParaRPr lang="es-ES"/>
                        </a:p>
                      </a:txBody>
                      <a:tcPr marL="68580" marR="68580" marT="0" marB="0">
                        <a:blipFill rotWithShape="1">
                          <a:blip r:embed="rId4"/>
                          <a:stretch>
                            <a:fillRect l="-177" t="-300000" r="-177" b="-13333"/>
                          </a:stretch>
                        </a:blipFill>
                      </a:tcPr>
                    </a:tc>
                  </a:tr>
                </a:tbl>
              </a:graphicData>
            </a:graphic>
          </p:graphicFrame>
        </mc:Fallback>
      </mc:AlternateContent>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689" y="4060973"/>
            <a:ext cx="418147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026" y="3293878"/>
            <a:ext cx="53816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graphicFrame>
            <p:nvGraphicFramePr>
              <p:cNvPr id="30" name="29 Tabla"/>
              <p:cNvGraphicFramePr>
                <a:graphicFrameLocks noGrp="1"/>
              </p:cNvGraphicFramePr>
              <p:nvPr>
                <p:extLst>
                  <p:ext uri="{D42A27DB-BD31-4B8C-83A1-F6EECF244321}">
                    <p14:modId xmlns:p14="http://schemas.microsoft.com/office/powerpoint/2010/main" val="2559918983"/>
                  </p:ext>
                </p:extLst>
              </p:nvPr>
            </p:nvGraphicFramePr>
            <p:xfrm>
              <a:off x="6096000" y="2569757"/>
              <a:ext cx="2286000" cy="800100"/>
            </p:xfrm>
            <a:graphic>
              <a:graphicData uri="http://schemas.openxmlformats.org/drawingml/2006/table">
                <a:tbl>
                  <a:tblPr firstRow="1" firstCol="1" bandRow="1">
                    <a:tableStyleId>{2D5ABB26-0587-4C30-8999-92F81FD0307C}</a:tableStyleId>
                  </a:tblPr>
                  <a:tblGrid>
                    <a:gridCol w="2286000"/>
                  </a:tblGrid>
                  <a:tr h="0">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100" i="1">
                                        <a:effectLst/>
                                        <a:latin typeface="Cambria Math"/>
                                      </a:rPr>
                                    </m:ctrlPr>
                                  </m:sSubPr>
                                  <m:e>
                                    <m:r>
                                      <a:rPr lang="en-US" sz="1100">
                                        <a:effectLst/>
                                        <a:latin typeface="Cambria Math"/>
                                      </a:rPr>
                                      <m:t>𝐹</m:t>
                                    </m:r>
                                  </m:e>
                                  <m:sub>
                                    <m:r>
                                      <a:rPr lang="en-US" sz="1100">
                                        <a:effectLst/>
                                        <a:latin typeface="Cambria Math"/>
                                      </a:rPr>
                                      <m:t>0</m:t>
                                    </m:r>
                                  </m:sub>
                                </m:sSub>
                                <m:r>
                                  <a:rPr lang="en-US" sz="1100">
                                    <a:effectLst/>
                                    <a:latin typeface="Cambria Math"/>
                                  </a:rPr>
                                  <m:t>→ </m:t>
                                </m:r>
                                <m:sSub>
                                  <m:sSubPr>
                                    <m:ctrlPr>
                                      <a:rPr lang="es-EC" sz="1100" i="1">
                                        <a:effectLst/>
                                        <a:latin typeface="Cambria Math"/>
                                      </a:rPr>
                                    </m:ctrlPr>
                                  </m:sSubPr>
                                  <m:e>
                                    <m:r>
                                      <a:rPr lang="en-US" sz="1100">
                                        <a:effectLst/>
                                        <a:latin typeface="Cambria Math"/>
                                      </a:rPr>
                                      <m:t>𝐶</m:t>
                                    </m:r>
                                  </m:e>
                                  <m:sub>
                                    <m:r>
                                      <a:rPr lang="en-US" sz="1100">
                                        <a:effectLst/>
                                        <a:latin typeface="Cambria Math"/>
                                      </a:rPr>
                                      <m:t>1</m:t>
                                    </m:r>
                                  </m:sub>
                                </m:sSub>
                                <m:r>
                                  <a:rPr lang="en-US" sz="1100">
                                    <a:effectLst/>
                                    <a:latin typeface="Cambria Math"/>
                                  </a:rPr>
                                  <m:t>⨁ </m:t>
                                </m:r>
                                <m:sSub>
                                  <m:sSubPr>
                                    <m:ctrlPr>
                                      <a:rPr lang="es-EC" sz="1100" i="1">
                                        <a:effectLst/>
                                        <a:latin typeface="Cambria Math"/>
                                      </a:rPr>
                                    </m:ctrlPr>
                                  </m:sSubPr>
                                  <m:e>
                                    <m:r>
                                      <a:rPr lang="en-US" sz="1100">
                                        <a:effectLst/>
                                        <a:latin typeface="Cambria Math"/>
                                      </a:rPr>
                                      <m:t>𝐶</m:t>
                                    </m:r>
                                  </m:e>
                                  <m:sub>
                                    <m:r>
                                      <a:rPr lang="en-US" sz="1100">
                                        <a:effectLst/>
                                        <a:latin typeface="Cambria Math"/>
                                      </a:rPr>
                                      <m:t>3</m:t>
                                    </m:r>
                                  </m:sub>
                                </m:sSub>
                                <m:r>
                                  <a:rPr lang="en-US" sz="1100">
                                    <a:effectLst/>
                                    <a:latin typeface="Cambria Math"/>
                                  </a:rPr>
                                  <m:t>⨁ </m:t>
                                </m:r>
                                <m:sSub>
                                  <m:sSubPr>
                                    <m:ctrlPr>
                                      <a:rPr lang="es-EC" sz="1100" i="1">
                                        <a:effectLst/>
                                        <a:latin typeface="Cambria Math"/>
                                      </a:rPr>
                                    </m:ctrlPr>
                                  </m:sSubPr>
                                  <m:e>
                                    <m:r>
                                      <a:rPr lang="en-US" sz="1100">
                                        <a:effectLst/>
                                        <a:latin typeface="Cambria Math"/>
                                      </a:rPr>
                                      <m:t>𝐶</m:t>
                                    </m:r>
                                  </m:e>
                                  <m:sub>
                                    <m:r>
                                      <a:rPr lang="en-US" sz="1100">
                                        <a:effectLst/>
                                        <a:latin typeface="Cambria Math"/>
                                      </a:rPr>
                                      <m:t>4</m:t>
                                    </m:r>
                                  </m:sub>
                                </m:sSub>
                                <m:r>
                                  <a:rPr lang="en-US" sz="1100">
                                    <a:effectLst/>
                                    <a:latin typeface="Cambria Math"/>
                                  </a:rPr>
                                  <m:t>⨁ </m:t>
                                </m:r>
                                <m:sSub>
                                  <m:sSubPr>
                                    <m:ctrlPr>
                                      <a:rPr lang="es-EC" sz="1100" i="1">
                                        <a:effectLst/>
                                        <a:latin typeface="Cambria Math"/>
                                      </a:rPr>
                                    </m:ctrlPr>
                                  </m:sSubPr>
                                  <m:e>
                                    <m:r>
                                      <a:rPr lang="en-US" sz="1100">
                                        <a:effectLst/>
                                        <a:latin typeface="Cambria Math"/>
                                      </a:rPr>
                                      <m:t>𝐶</m:t>
                                    </m:r>
                                  </m:e>
                                  <m:sub>
                                    <m:r>
                                      <a:rPr lang="en-US" sz="1100">
                                        <a:effectLst/>
                                        <a:latin typeface="Cambria Math"/>
                                      </a:rPr>
                                      <m:t>7</m:t>
                                    </m:r>
                                  </m:sub>
                                </m:sSub>
                                <m:r>
                                  <a:rPr lang="en-US" sz="1100">
                                    <a:effectLst/>
                                    <a:latin typeface="Cambria Math"/>
                                  </a:rPr>
                                  <m:t>= 0</m:t>
                                </m:r>
                              </m:oMath>
                            </m:oMathPara>
                          </a14:m>
                          <a:endParaRPr lang="es-EC" sz="1100" dirty="0">
                            <a:effectLst/>
                            <a:latin typeface="Calibri"/>
                            <a:ea typeface="Calibri"/>
                            <a:cs typeface="Times New Roman"/>
                          </a:endParaRPr>
                        </a:p>
                      </a:txBody>
                      <a:tcPr marL="68580" marR="68580" marT="0" marB="0"/>
                    </a:tc>
                  </a:tr>
                  <a:tr h="0">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n-US" sz="1200">
                                        <a:effectLst/>
                                        <a:latin typeface="Cambria Math"/>
                                      </a:rPr>
                                      <m:t>𝐹</m:t>
                                    </m:r>
                                  </m:e>
                                  <m:sub>
                                    <m:r>
                                      <a:rPr lang="en-US" sz="1200">
                                        <a:effectLst/>
                                        <a:latin typeface="Cambria Math"/>
                                      </a:rPr>
                                      <m:t>1</m:t>
                                    </m:r>
                                  </m:sub>
                                </m:sSub>
                                <m:r>
                                  <a:rPr lang="en-US" sz="1200">
                                    <a:effectLst/>
                                    <a:latin typeface="Cambria Math"/>
                                  </a:rPr>
                                  <m:t>→ </m:t>
                                </m:r>
                                <m:sSub>
                                  <m:sSubPr>
                                    <m:ctrlPr>
                                      <a:rPr lang="es-EC" sz="1200" i="1">
                                        <a:effectLst/>
                                        <a:latin typeface="Cambria Math"/>
                                      </a:rPr>
                                    </m:ctrlPr>
                                  </m:sSubPr>
                                  <m:e>
                                    <m:r>
                                      <a:rPr lang="en-US" sz="1200">
                                        <a:effectLst/>
                                        <a:latin typeface="Cambria Math"/>
                                      </a:rPr>
                                      <m:t>𝐶</m:t>
                                    </m:r>
                                  </m:e>
                                  <m:sub>
                                    <m:r>
                                      <a:rPr lang="en-US" sz="1200">
                                        <a:effectLst/>
                                        <a:latin typeface="Cambria Math"/>
                                      </a:rPr>
                                      <m:t>0</m:t>
                                    </m:r>
                                  </m:sub>
                                </m:sSub>
                                <m:r>
                                  <a:rPr lang="en-US" sz="1200">
                                    <a:effectLst/>
                                    <a:latin typeface="Cambria Math"/>
                                  </a:rPr>
                                  <m:t>⨁ </m:t>
                                </m:r>
                                <m:sSub>
                                  <m:sSubPr>
                                    <m:ctrlPr>
                                      <a:rPr lang="es-EC" sz="1200" i="1">
                                        <a:effectLst/>
                                        <a:latin typeface="Cambria Math"/>
                                      </a:rPr>
                                    </m:ctrlPr>
                                  </m:sSubPr>
                                  <m:e>
                                    <m:r>
                                      <a:rPr lang="en-US" sz="1200">
                                        <a:effectLst/>
                                        <a:latin typeface="Cambria Math"/>
                                      </a:rPr>
                                      <m:t>𝐶</m:t>
                                    </m:r>
                                  </m:e>
                                  <m:sub>
                                    <m:r>
                                      <a:rPr lang="en-US" sz="1200">
                                        <a:effectLst/>
                                        <a:latin typeface="Cambria Math"/>
                                      </a:rPr>
                                      <m:t>1</m:t>
                                    </m:r>
                                  </m:sub>
                                </m:sSub>
                                <m:r>
                                  <a:rPr lang="en-US" sz="1200">
                                    <a:effectLst/>
                                    <a:latin typeface="Cambria Math"/>
                                  </a:rPr>
                                  <m:t>⨁ </m:t>
                                </m:r>
                                <m:sSub>
                                  <m:sSubPr>
                                    <m:ctrlPr>
                                      <a:rPr lang="es-EC" sz="1200" i="1">
                                        <a:effectLst/>
                                        <a:latin typeface="Cambria Math"/>
                                      </a:rPr>
                                    </m:ctrlPr>
                                  </m:sSubPr>
                                  <m:e>
                                    <m:r>
                                      <a:rPr lang="en-US" sz="1200">
                                        <a:effectLst/>
                                        <a:latin typeface="Cambria Math"/>
                                      </a:rPr>
                                      <m:t>𝐶</m:t>
                                    </m:r>
                                  </m:e>
                                  <m:sub>
                                    <m:r>
                                      <a:rPr lang="en-US" sz="1200">
                                        <a:effectLst/>
                                        <a:latin typeface="Cambria Math"/>
                                      </a:rPr>
                                      <m:t>2</m:t>
                                    </m:r>
                                  </m:sub>
                                </m:sSub>
                                <m:r>
                                  <a:rPr lang="en-US" sz="1200">
                                    <a:effectLst/>
                                    <a:latin typeface="Cambria Math"/>
                                  </a:rPr>
                                  <m:t>⨁ </m:t>
                                </m:r>
                                <m:sSub>
                                  <m:sSubPr>
                                    <m:ctrlPr>
                                      <a:rPr lang="es-EC" sz="1200" i="1">
                                        <a:effectLst/>
                                        <a:latin typeface="Cambria Math"/>
                                      </a:rPr>
                                    </m:ctrlPr>
                                  </m:sSubPr>
                                  <m:e>
                                    <m:r>
                                      <a:rPr lang="en-US" sz="1200">
                                        <a:effectLst/>
                                        <a:latin typeface="Cambria Math"/>
                                      </a:rPr>
                                      <m:t>𝐶</m:t>
                                    </m:r>
                                  </m:e>
                                  <m:sub>
                                    <m:r>
                                      <a:rPr lang="en-US" sz="1200">
                                        <a:effectLst/>
                                        <a:latin typeface="Cambria Math"/>
                                      </a:rPr>
                                      <m:t>5</m:t>
                                    </m:r>
                                  </m:sub>
                                </m:sSub>
                                <m:r>
                                  <a:rPr lang="en-US" sz="1200">
                                    <a:effectLst/>
                                    <a:latin typeface="Cambria Math"/>
                                  </a:rPr>
                                  <m:t>= 0</m:t>
                                </m:r>
                              </m:oMath>
                            </m:oMathPara>
                          </a14:m>
                          <a:endParaRPr lang="es-EC" sz="1100" dirty="0">
                            <a:effectLst/>
                            <a:latin typeface="Calibri"/>
                            <a:ea typeface="Calibri"/>
                            <a:cs typeface="Times New Roman"/>
                          </a:endParaRPr>
                        </a:p>
                      </a:txBody>
                      <a:tcPr marL="68580" marR="68580" marT="0" marB="0"/>
                    </a:tc>
                  </a:tr>
                  <a:tr h="0">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n-US" sz="1200">
                                        <a:effectLst/>
                                        <a:latin typeface="Cambria Math"/>
                                      </a:rPr>
                                      <m:t>𝐹</m:t>
                                    </m:r>
                                  </m:e>
                                  <m:sub>
                                    <m:r>
                                      <a:rPr lang="en-US" sz="1200">
                                        <a:effectLst/>
                                        <a:latin typeface="Cambria Math"/>
                                      </a:rPr>
                                      <m:t>2</m:t>
                                    </m:r>
                                  </m:sub>
                                </m:sSub>
                                <m:r>
                                  <a:rPr lang="en-US" sz="1200">
                                    <a:effectLst/>
                                    <a:latin typeface="Cambria Math"/>
                                  </a:rPr>
                                  <m:t>→ </m:t>
                                </m:r>
                                <m:sSub>
                                  <m:sSubPr>
                                    <m:ctrlPr>
                                      <a:rPr lang="es-EC" sz="1200" i="1">
                                        <a:effectLst/>
                                        <a:latin typeface="Cambria Math"/>
                                      </a:rPr>
                                    </m:ctrlPr>
                                  </m:sSubPr>
                                  <m:e>
                                    <m:r>
                                      <a:rPr lang="en-US" sz="1200">
                                        <a:effectLst/>
                                        <a:latin typeface="Cambria Math"/>
                                      </a:rPr>
                                      <m:t>𝐶</m:t>
                                    </m:r>
                                  </m:e>
                                  <m:sub>
                                    <m:r>
                                      <a:rPr lang="en-US" sz="1200">
                                        <a:effectLst/>
                                        <a:latin typeface="Cambria Math"/>
                                      </a:rPr>
                                      <m:t>2</m:t>
                                    </m:r>
                                  </m:sub>
                                </m:sSub>
                                <m:r>
                                  <a:rPr lang="en-US" sz="1200">
                                    <a:effectLst/>
                                    <a:latin typeface="Cambria Math"/>
                                  </a:rPr>
                                  <m:t>⨁ </m:t>
                                </m:r>
                                <m:sSub>
                                  <m:sSubPr>
                                    <m:ctrlPr>
                                      <a:rPr lang="es-EC" sz="1200" i="1">
                                        <a:effectLst/>
                                        <a:latin typeface="Cambria Math"/>
                                      </a:rPr>
                                    </m:ctrlPr>
                                  </m:sSubPr>
                                  <m:e>
                                    <m:r>
                                      <a:rPr lang="en-US" sz="1200">
                                        <a:effectLst/>
                                        <a:latin typeface="Cambria Math"/>
                                      </a:rPr>
                                      <m:t>𝐶</m:t>
                                    </m:r>
                                  </m:e>
                                  <m:sub>
                                    <m:r>
                                      <a:rPr lang="en-US" sz="1200">
                                        <a:effectLst/>
                                        <a:latin typeface="Cambria Math"/>
                                      </a:rPr>
                                      <m:t>5</m:t>
                                    </m:r>
                                  </m:sub>
                                </m:sSub>
                                <m:r>
                                  <a:rPr lang="en-US" sz="1200">
                                    <a:effectLst/>
                                    <a:latin typeface="Cambria Math"/>
                                  </a:rPr>
                                  <m:t>⨁ </m:t>
                                </m:r>
                                <m:sSub>
                                  <m:sSubPr>
                                    <m:ctrlPr>
                                      <a:rPr lang="es-EC" sz="1200" i="1">
                                        <a:effectLst/>
                                        <a:latin typeface="Cambria Math"/>
                                      </a:rPr>
                                    </m:ctrlPr>
                                  </m:sSubPr>
                                  <m:e>
                                    <m:r>
                                      <a:rPr lang="en-US" sz="1200">
                                        <a:effectLst/>
                                        <a:latin typeface="Cambria Math"/>
                                      </a:rPr>
                                      <m:t>𝐶</m:t>
                                    </m:r>
                                  </m:e>
                                  <m:sub>
                                    <m:r>
                                      <a:rPr lang="en-US" sz="1200">
                                        <a:effectLst/>
                                        <a:latin typeface="Cambria Math"/>
                                      </a:rPr>
                                      <m:t>6</m:t>
                                    </m:r>
                                  </m:sub>
                                </m:sSub>
                                <m:r>
                                  <a:rPr lang="en-US" sz="1200">
                                    <a:effectLst/>
                                    <a:latin typeface="Cambria Math"/>
                                  </a:rPr>
                                  <m:t>⨁ </m:t>
                                </m:r>
                                <m:sSub>
                                  <m:sSubPr>
                                    <m:ctrlPr>
                                      <a:rPr lang="es-EC" sz="1200" i="1">
                                        <a:effectLst/>
                                        <a:latin typeface="Cambria Math"/>
                                      </a:rPr>
                                    </m:ctrlPr>
                                  </m:sSubPr>
                                  <m:e>
                                    <m:r>
                                      <a:rPr lang="en-US" sz="1200">
                                        <a:effectLst/>
                                        <a:latin typeface="Cambria Math"/>
                                      </a:rPr>
                                      <m:t>𝐶</m:t>
                                    </m:r>
                                  </m:e>
                                  <m:sub>
                                    <m:r>
                                      <a:rPr lang="en-US" sz="1200">
                                        <a:effectLst/>
                                        <a:latin typeface="Cambria Math"/>
                                      </a:rPr>
                                      <m:t>7</m:t>
                                    </m:r>
                                  </m:sub>
                                </m:sSub>
                                <m:r>
                                  <a:rPr lang="en-US" sz="1200">
                                    <a:effectLst/>
                                    <a:latin typeface="Cambria Math"/>
                                  </a:rPr>
                                  <m:t>= 0</m:t>
                                </m:r>
                              </m:oMath>
                            </m:oMathPara>
                          </a14:m>
                          <a:endParaRPr lang="es-EC" sz="1100" dirty="0">
                            <a:effectLst/>
                            <a:latin typeface="Calibri"/>
                            <a:ea typeface="Calibri"/>
                            <a:cs typeface="Times New Roman"/>
                          </a:endParaRPr>
                        </a:p>
                      </a:txBody>
                      <a:tcPr marL="68580" marR="68580" marT="0" marB="0"/>
                    </a:tc>
                  </a:tr>
                  <a:tr h="0">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a:rPr>
                                    </m:ctrlPr>
                                  </m:sSubPr>
                                  <m:e>
                                    <m:r>
                                      <a:rPr lang="en-US" sz="1200">
                                        <a:effectLst/>
                                        <a:latin typeface="Cambria Math"/>
                                      </a:rPr>
                                      <m:t>𝐹</m:t>
                                    </m:r>
                                  </m:e>
                                  <m:sub>
                                    <m:r>
                                      <a:rPr lang="en-US" sz="1200">
                                        <a:effectLst/>
                                        <a:latin typeface="Cambria Math"/>
                                      </a:rPr>
                                      <m:t>3</m:t>
                                    </m:r>
                                  </m:sub>
                                </m:sSub>
                                <m:r>
                                  <a:rPr lang="en-US" sz="1200">
                                    <a:effectLst/>
                                    <a:latin typeface="Cambria Math"/>
                                  </a:rPr>
                                  <m:t>→ </m:t>
                                </m:r>
                                <m:sSub>
                                  <m:sSubPr>
                                    <m:ctrlPr>
                                      <a:rPr lang="es-EC" sz="1200" i="1">
                                        <a:effectLst/>
                                        <a:latin typeface="Cambria Math"/>
                                      </a:rPr>
                                    </m:ctrlPr>
                                  </m:sSubPr>
                                  <m:e>
                                    <m:r>
                                      <a:rPr lang="en-US" sz="1200">
                                        <a:effectLst/>
                                        <a:latin typeface="Cambria Math"/>
                                      </a:rPr>
                                      <m:t>𝐶</m:t>
                                    </m:r>
                                  </m:e>
                                  <m:sub>
                                    <m:r>
                                      <a:rPr lang="en-US" sz="1200">
                                        <a:effectLst/>
                                        <a:latin typeface="Cambria Math"/>
                                      </a:rPr>
                                      <m:t>0</m:t>
                                    </m:r>
                                  </m:sub>
                                </m:sSub>
                                <m:r>
                                  <a:rPr lang="en-US" sz="1200">
                                    <a:effectLst/>
                                    <a:latin typeface="Cambria Math"/>
                                  </a:rPr>
                                  <m:t>⨁ </m:t>
                                </m:r>
                                <m:sSub>
                                  <m:sSubPr>
                                    <m:ctrlPr>
                                      <a:rPr lang="es-EC" sz="1200" i="1">
                                        <a:effectLst/>
                                        <a:latin typeface="Cambria Math"/>
                                      </a:rPr>
                                    </m:ctrlPr>
                                  </m:sSubPr>
                                  <m:e>
                                    <m:r>
                                      <a:rPr lang="en-US" sz="1200">
                                        <a:effectLst/>
                                        <a:latin typeface="Cambria Math"/>
                                      </a:rPr>
                                      <m:t>𝐶</m:t>
                                    </m:r>
                                  </m:e>
                                  <m:sub>
                                    <m:r>
                                      <a:rPr lang="en-US" sz="1200">
                                        <a:effectLst/>
                                        <a:latin typeface="Cambria Math"/>
                                      </a:rPr>
                                      <m:t>3</m:t>
                                    </m:r>
                                  </m:sub>
                                </m:sSub>
                                <m:r>
                                  <a:rPr lang="en-US" sz="1200">
                                    <a:effectLst/>
                                    <a:latin typeface="Cambria Math"/>
                                  </a:rPr>
                                  <m:t>⨁ </m:t>
                                </m:r>
                                <m:sSub>
                                  <m:sSubPr>
                                    <m:ctrlPr>
                                      <a:rPr lang="es-EC" sz="1200" i="1">
                                        <a:effectLst/>
                                        <a:latin typeface="Cambria Math"/>
                                      </a:rPr>
                                    </m:ctrlPr>
                                  </m:sSubPr>
                                  <m:e>
                                    <m:r>
                                      <a:rPr lang="en-US" sz="1200">
                                        <a:effectLst/>
                                        <a:latin typeface="Cambria Math"/>
                                      </a:rPr>
                                      <m:t>𝐶</m:t>
                                    </m:r>
                                  </m:e>
                                  <m:sub>
                                    <m:r>
                                      <a:rPr lang="en-US" sz="1200">
                                        <a:effectLst/>
                                        <a:latin typeface="Cambria Math"/>
                                      </a:rPr>
                                      <m:t>4</m:t>
                                    </m:r>
                                  </m:sub>
                                </m:sSub>
                                <m:r>
                                  <a:rPr lang="en-US" sz="1200">
                                    <a:effectLst/>
                                    <a:latin typeface="Cambria Math"/>
                                  </a:rPr>
                                  <m:t>⨁ </m:t>
                                </m:r>
                                <m:sSub>
                                  <m:sSubPr>
                                    <m:ctrlPr>
                                      <a:rPr lang="es-EC" sz="1200" i="1">
                                        <a:effectLst/>
                                        <a:latin typeface="Cambria Math"/>
                                      </a:rPr>
                                    </m:ctrlPr>
                                  </m:sSubPr>
                                  <m:e>
                                    <m:r>
                                      <a:rPr lang="en-US" sz="1200">
                                        <a:effectLst/>
                                        <a:latin typeface="Cambria Math"/>
                                      </a:rPr>
                                      <m:t>𝐶</m:t>
                                    </m:r>
                                  </m:e>
                                  <m:sub>
                                    <m:r>
                                      <a:rPr lang="en-US" sz="1200">
                                        <a:effectLst/>
                                        <a:latin typeface="Cambria Math"/>
                                      </a:rPr>
                                      <m:t>6</m:t>
                                    </m:r>
                                  </m:sub>
                                </m:sSub>
                                <m:r>
                                  <a:rPr lang="en-US" sz="1200">
                                    <a:effectLst/>
                                    <a:latin typeface="Cambria Math"/>
                                  </a:rPr>
                                  <m:t>= 0</m:t>
                                </m:r>
                              </m:oMath>
                            </m:oMathPara>
                          </a14:m>
                          <a:endParaRPr lang="es-EC" sz="1100" dirty="0">
                            <a:effectLst/>
                            <a:latin typeface="Calibri"/>
                            <a:ea typeface="Calibri"/>
                            <a:cs typeface="Times New Roman"/>
                          </a:endParaRPr>
                        </a:p>
                      </a:txBody>
                      <a:tcPr marL="68580" marR="68580" marT="0" marB="0"/>
                    </a:tc>
                  </a:tr>
                </a:tbl>
              </a:graphicData>
            </a:graphic>
          </p:graphicFrame>
        </mc:Choice>
        <mc:Fallback xmlns="">
          <p:graphicFrame>
            <p:nvGraphicFramePr>
              <p:cNvPr id="30" name="29 Tabla"/>
              <p:cNvGraphicFramePr>
                <a:graphicFrameLocks noGrp="1"/>
              </p:cNvGraphicFramePr>
              <p:nvPr>
                <p:extLst>
                  <p:ext uri="{D42A27DB-BD31-4B8C-83A1-F6EECF244321}">
                    <p14:modId xmlns:p14="http://schemas.microsoft.com/office/powerpoint/2010/main" val="2559918983"/>
                  </p:ext>
                </p:extLst>
              </p:nvPr>
            </p:nvGraphicFramePr>
            <p:xfrm>
              <a:off x="6096000" y="2569757"/>
              <a:ext cx="2286000" cy="800100"/>
            </p:xfrm>
            <a:graphic>
              <a:graphicData uri="http://schemas.openxmlformats.org/drawingml/2006/table">
                <a:tbl>
                  <a:tblPr firstRow="1" firstCol="1" bandRow="1">
                    <a:tableStyleId>{2D5ABB26-0587-4C30-8999-92F81FD0307C}</a:tableStyleId>
                  </a:tblPr>
                  <a:tblGrid>
                    <a:gridCol w="2286000"/>
                  </a:tblGrid>
                  <a:tr h="251460">
                    <a:tc>
                      <a:txBody>
                        <a:bodyPr/>
                        <a:lstStyle/>
                        <a:p>
                          <a:endParaRPr lang="es-ES"/>
                        </a:p>
                      </a:txBody>
                      <a:tcPr marL="68580" marR="68580" marT="0" marB="0">
                        <a:blipFill rotWithShape="1">
                          <a:blip r:embed="rId7"/>
                          <a:stretch>
                            <a:fillRect t="-2439" b="-229268"/>
                          </a:stretch>
                        </a:blipFill>
                      </a:tcPr>
                    </a:tc>
                  </a:tr>
                  <a:tr h="182880">
                    <a:tc>
                      <a:txBody>
                        <a:bodyPr/>
                        <a:lstStyle/>
                        <a:p>
                          <a:endParaRPr lang="es-ES"/>
                        </a:p>
                      </a:txBody>
                      <a:tcPr marL="68580" marR="68580" marT="0" marB="0">
                        <a:blipFill rotWithShape="1">
                          <a:blip r:embed="rId7"/>
                          <a:stretch>
                            <a:fillRect t="-140000" b="-213333"/>
                          </a:stretch>
                        </a:blipFill>
                      </a:tcPr>
                    </a:tc>
                  </a:tr>
                  <a:tr h="182880">
                    <a:tc>
                      <a:txBody>
                        <a:bodyPr/>
                        <a:lstStyle/>
                        <a:p>
                          <a:endParaRPr lang="es-ES"/>
                        </a:p>
                      </a:txBody>
                      <a:tcPr marL="68580" marR="68580" marT="0" marB="0">
                        <a:blipFill rotWithShape="1">
                          <a:blip r:embed="rId7"/>
                          <a:stretch>
                            <a:fillRect t="-240000" b="-113333"/>
                          </a:stretch>
                        </a:blipFill>
                      </a:tcPr>
                    </a:tc>
                  </a:tr>
                  <a:tr h="182880">
                    <a:tc>
                      <a:txBody>
                        <a:bodyPr/>
                        <a:lstStyle/>
                        <a:p>
                          <a:endParaRPr lang="es-ES"/>
                        </a:p>
                      </a:txBody>
                      <a:tcPr marL="68580" marR="68580" marT="0" marB="0">
                        <a:blipFill rotWithShape="1">
                          <a:blip r:embed="rId7"/>
                          <a:stretch>
                            <a:fillRect t="-340000" b="-13333"/>
                          </a:stretch>
                        </a:blipFill>
                      </a:tcPr>
                    </a:tc>
                  </a:tr>
                </a:tbl>
              </a:graphicData>
            </a:graphic>
          </p:graphicFrame>
        </mc:Fallback>
      </mc:AlternateContent>
      <p:cxnSp>
        <p:nvCxnSpPr>
          <p:cNvPr id="34" name="33 Conector recto de flecha"/>
          <p:cNvCxnSpPr/>
          <p:nvPr/>
        </p:nvCxnSpPr>
        <p:spPr>
          <a:xfrm flipV="1">
            <a:off x="1066800" y="2667000"/>
            <a:ext cx="1600200" cy="838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p:nvPr/>
        </p:nvCxnSpPr>
        <p:spPr>
          <a:xfrm flipV="1">
            <a:off x="1066800" y="2667000"/>
            <a:ext cx="3124200" cy="838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p:nvPr/>
        </p:nvCxnSpPr>
        <p:spPr>
          <a:xfrm flipV="1">
            <a:off x="1524000" y="2667000"/>
            <a:ext cx="342900" cy="838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flipV="1">
            <a:off x="1524000" y="2667000"/>
            <a:ext cx="1104900" cy="838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p:nvPr/>
        </p:nvCxnSpPr>
        <p:spPr>
          <a:xfrm flipV="1">
            <a:off x="2076450" y="2667000"/>
            <a:ext cx="552450" cy="7620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8" name="57 Conector recto de flecha"/>
          <p:cNvCxnSpPr/>
          <p:nvPr/>
        </p:nvCxnSpPr>
        <p:spPr>
          <a:xfrm flipV="1">
            <a:off x="2076450" y="2667000"/>
            <a:ext cx="1352550" cy="7620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0" name="59 Conector recto de flecha"/>
          <p:cNvCxnSpPr/>
          <p:nvPr/>
        </p:nvCxnSpPr>
        <p:spPr>
          <a:xfrm flipH="1" flipV="1">
            <a:off x="1752600" y="2667000"/>
            <a:ext cx="876300" cy="762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73" name="3072 Conector recto de flecha"/>
          <p:cNvCxnSpPr/>
          <p:nvPr/>
        </p:nvCxnSpPr>
        <p:spPr>
          <a:xfrm flipV="1">
            <a:off x="2628900" y="2667000"/>
            <a:ext cx="1562100" cy="762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80" name="3079 Conector recto de flecha"/>
          <p:cNvCxnSpPr/>
          <p:nvPr/>
        </p:nvCxnSpPr>
        <p:spPr>
          <a:xfrm flipH="1" flipV="1">
            <a:off x="1752600" y="2667000"/>
            <a:ext cx="1447800" cy="7620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082" name="3081 Conector recto de flecha"/>
          <p:cNvCxnSpPr/>
          <p:nvPr/>
        </p:nvCxnSpPr>
        <p:spPr>
          <a:xfrm flipV="1">
            <a:off x="3200400" y="2667000"/>
            <a:ext cx="990600" cy="7620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084" name="3083 Conector recto de flecha"/>
          <p:cNvCxnSpPr/>
          <p:nvPr/>
        </p:nvCxnSpPr>
        <p:spPr>
          <a:xfrm flipH="1" flipV="1">
            <a:off x="2628900" y="2667000"/>
            <a:ext cx="1181100" cy="762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86" name="3085 Conector recto de flecha"/>
          <p:cNvCxnSpPr/>
          <p:nvPr/>
        </p:nvCxnSpPr>
        <p:spPr>
          <a:xfrm flipH="1" flipV="1">
            <a:off x="3352800" y="2667000"/>
            <a:ext cx="457200" cy="762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88" name="3087 Conector recto de flecha"/>
          <p:cNvCxnSpPr/>
          <p:nvPr/>
        </p:nvCxnSpPr>
        <p:spPr>
          <a:xfrm flipH="1" flipV="1">
            <a:off x="3352800" y="2667000"/>
            <a:ext cx="990600" cy="7620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090" name="3089 Conector recto de flecha"/>
          <p:cNvCxnSpPr/>
          <p:nvPr/>
        </p:nvCxnSpPr>
        <p:spPr>
          <a:xfrm flipH="1" flipV="1">
            <a:off x="4191000" y="2667000"/>
            <a:ext cx="152400" cy="7620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092" name="3091 Conector recto de flecha"/>
          <p:cNvCxnSpPr/>
          <p:nvPr/>
        </p:nvCxnSpPr>
        <p:spPr>
          <a:xfrm flipH="1" flipV="1">
            <a:off x="1752600" y="2667000"/>
            <a:ext cx="3124200" cy="762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94" name="3093 Conector recto de flecha"/>
          <p:cNvCxnSpPr/>
          <p:nvPr/>
        </p:nvCxnSpPr>
        <p:spPr>
          <a:xfrm flipH="1" flipV="1">
            <a:off x="3352800" y="2667000"/>
            <a:ext cx="1524000" cy="762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0756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10622</TotalTime>
  <Words>3111</Words>
  <Application>Microsoft Office PowerPoint</Application>
  <PresentationFormat>Presentación en pantalla (4:3)</PresentationFormat>
  <Paragraphs>402</Paragraphs>
  <Slides>25</Slides>
  <Notes>20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Austin</vt:lpstr>
      <vt:lpstr>Evaluación del desempeño de los códigos comprobación de paridad de baja densidad (LDPC) en transmisión de imágenes</vt:lpstr>
      <vt:lpstr>Alcance del proyecto</vt:lpstr>
      <vt:lpstr>Introducción</vt:lpstr>
      <vt:lpstr>Proceso de compresión JPEG</vt:lpstr>
      <vt:lpstr>Códigos LDPC</vt:lpstr>
      <vt:lpstr>Definición</vt:lpstr>
      <vt:lpstr>Ventajas y desventajas de los turbo códigos y códigos LDPC </vt:lpstr>
      <vt:lpstr>Decodificación – Decisión hard</vt:lpstr>
      <vt:lpstr>Decodificación – Decisión hard</vt:lpstr>
      <vt:lpstr>Decodificación – Decisión hard</vt:lpstr>
      <vt:lpstr>Decodificación – Decisión hard</vt:lpstr>
      <vt:lpstr>Resultados</vt:lpstr>
      <vt:lpstr>Compresión de imágenes</vt:lpstr>
      <vt:lpstr>Compresión de imágenes</vt:lpstr>
      <vt:lpstr>Compresión de imágenes</vt:lpstr>
      <vt:lpstr>Comparación del desempeño en el canal AWGN</vt:lpstr>
      <vt:lpstr>Comparación de la  calidad de la imagen sobre el canal AWGN</vt:lpstr>
      <vt:lpstr>Comparación de la  calidad de la imagen sobre el canal AWGN</vt:lpstr>
      <vt:lpstr>MSE y PSNR de imágenes recibidas a través del canal AWGN</vt:lpstr>
      <vt:lpstr>Comparación del desempeño sobre el canal Rayleigh</vt:lpstr>
      <vt:lpstr>Comparación de la  calidad de la imagen sobre el canal Rayleigh</vt:lpstr>
      <vt:lpstr>Comparación de la  calidad de la imagen sobre el canal Rayleigh</vt:lpstr>
      <vt:lpstr>MSE y PSNR de imágenes recibidas a través del canal Rayleigh</vt:lpstr>
      <vt:lpstr>Conclusiones</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Belen</cp:lastModifiedBy>
  <cp:revision>211</cp:revision>
  <dcterms:created xsi:type="dcterms:W3CDTF">2013-02-13T21:12:44Z</dcterms:created>
  <dcterms:modified xsi:type="dcterms:W3CDTF">2014-04-21T02:10:38Z</dcterms:modified>
</cp:coreProperties>
</file>