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 id="2147483671" r:id="rId2"/>
  </p:sldMasterIdLst>
  <p:notesMasterIdLst>
    <p:notesMasterId r:id="rId27"/>
  </p:notesMasterIdLst>
  <p:sldIdLst>
    <p:sldId id="375" r:id="rId3"/>
    <p:sldId id="376" r:id="rId4"/>
    <p:sldId id="377" r:id="rId5"/>
    <p:sldId id="383" r:id="rId6"/>
    <p:sldId id="385" r:id="rId7"/>
    <p:sldId id="387" r:id="rId8"/>
    <p:sldId id="388" r:id="rId9"/>
    <p:sldId id="443" r:id="rId10"/>
    <p:sldId id="390" r:id="rId11"/>
    <p:sldId id="406" r:id="rId12"/>
    <p:sldId id="446" r:id="rId13"/>
    <p:sldId id="411" r:id="rId14"/>
    <p:sldId id="419" r:id="rId15"/>
    <p:sldId id="421" r:id="rId16"/>
    <p:sldId id="422" r:id="rId17"/>
    <p:sldId id="424" r:id="rId18"/>
    <p:sldId id="425" r:id="rId19"/>
    <p:sldId id="435" r:id="rId20"/>
    <p:sldId id="454" r:id="rId21"/>
    <p:sldId id="426" r:id="rId22"/>
    <p:sldId id="427" r:id="rId23"/>
    <p:sldId id="451" r:id="rId24"/>
    <p:sldId id="453" r:id="rId25"/>
    <p:sldId id="379" r:id="rId26"/>
  </p:sldIdLst>
  <p:sldSz cx="9144000" cy="6858000" type="screen4x3"/>
  <p:notesSz cx="6888163" cy="100171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8319" autoAdjust="0"/>
  </p:normalViewPr>
  <p:slideViewPr>
    <p:cSldViewPr>
      <p:cViewPr>
        <p:scale>
          <a:sx n="80" d="100"/>
          <a:sy n="80" d="100"/>
        </p:scale>
        <p:origin x="-10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showGuides="1">
      <p:cViewPr varScale="1">
        <p:scale>
          <a:sx n="56" d="100"/>
          <a:sy n="56" d="100"/>
        </p:scale>
        <p:origin x="-2838" y="-84"/>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70AF2-B951-4CD5-9B9E-6D1F83149371}" type="doc">
      <dgm:prSet loTypeId="urn:microsoft.com/office/officeart/2011/layout/TabList" loCatId="list" qsTypeId="urn:microsoft.com/office/officeart/2005/8/quickstyle/simple5" qsCatId="simple" csTypeId="urn:microsoft.com/office/officeart/2005/8/colors/colorful1" csCatId="colorful" phldr="1"/>
      <dgm:spPr/>
      <dgm:t>
        <a:bodyPr/>
        <a:lstStyle/>
        <a:p>
          <a:endParaRPr lang="es-ES"/>
        </a:p>
      </dgm:t>
    </dgm:pt>
    <dgm:pt modelId="{0DD10EBF-A42C-4D64-A758-41CE74CE7C89}">
      <dgm:prSet phldrT="[Texto]"/>
      <dgm:spPr/>
      <dgm:t>
        <a:bodyPr/>
        <a:lstStyle/>
        <a:p>
          <a:pPr algn="just"/>
          <a:r>
            <a:rPr lang="es-ES" dirty="0" smtClean="0"/>
            <a:t>Objetivo</a:t>
          </a:r>
          <a:endParaRPr lang="es-ES" dirty="0"/>
        </a:p>
      </dgm:t>
    </dgm:pt>
    <dgm:pt modelId="{6218EF72-0092-4C40-81D8-136466CB3DC3}" type="parTrans" cxnId="{99ABB4A4-EE9C-4452-B72F-F53355699282}">
      <dgm:prSet/>
      <dgm:spPr/>
      <dgm:t>
        <a:bodyPr/>
        <a:lstStyle/>
        <a:p>
          <a:pPr algn="just"/>
          <a:endParaRPr lang="es-ES"/>
        </a:p>
      </dgm:t>
    </dgm:pt>
    <dgm:pt modelId="{55FB22F8-5664-451F-B09E-50C0CF2026C1}" type="sibTrans" cxnId="{99ABB4A4-EE9C-4452-B72F-F53355699282}">
      <dgm:prSet/>
      <dgm:spPr/>
      <dgm:t>
        <a:bodyPr/>
        <a:lstStyle/>
        <a:p>
          <a:pPr algn="just"/>
          <a:endParaRPr lang="es-ES"/>
        </a:p>
      </dgm:t>
    </dgm:pt>
    <dgm:pt modelId="{8E5DBE6F-54FB-43E5-ADDD-F069A6D48D94}">
      <dgm:prSet phldrT="[Texto]"/>
      <dgm:spPr/>
      <dgm:t>
        <a:bodyPr/>
        <a:lstStyle/>
        <a:p>
          <a:pPr algn="just"/>
          <a:r>
            <a:rPr lang="es-ES" dirty="0" smtClean="0"/>
            <a:t>General</a:t>
          </a:r>
          <a:endParaRPr lang="es-ES" dirty="0"/>
        </a:p>
      </dgm:t>
    </dgm:pt>
    <dgm:pt modelId="{33E706AA-9EBC-49EF-9836-000A3AD131FD}" type="parTrans" cxnId="{D60A3F2D-08C2-4249-B0D5-ECAAEA2C8084}">
      <dgm:prSet/>
      <dgm:spPr/>
      <dgm:t>
        <a:bodyPr/>
        <a:lstStyle/>
        <a:p>
          <a:pPr algn="just"/>
          <a:endParaRPr lang="es-ES"/>
        </a:p>
      </dgm:t>
    </dgm:pt>
    <dgm:pt modelId="{3E4B5327-F6D5-49AB-AEFB-D9A00490DCA0}" type="sibTrans" cxnId="{D60A3F2D-08C2-4249-B0D5-ECAAEA2C8084}">
      <dgm:prSet/>
      <dgm:spPr/>
      <dgm:t>
        <a:bodyPr/>
        <a:lstStyle/>
        <a:p>
          <a:pPr algn="just"/>
          <a:endParaRPr lang="es-ES"/>
        </a:p>
      </dgm:t>
    </dgm:pt>
    <dgm:pt modelId="{BFDD5330-7E41-40C5-8CD5-CF92B5B0BB74}">
      <dgm:prSet phldrT="[Texto]" custT="1"/>
      <dgm:spPr/>
      <dgm:t>
        <a:bodyPr/>
        <a:lstStyle/>
        <a:p>
          <a:pPr algn="just"/>
          <a:r>
            <a:rPr lang="es-ES" sz="1600" dirty="0" smtClean="0"/>
            <a:t>Identificar y evaluar riesgos financieros en la Cooperativa de Ahorro y Crédito “Pedro Moncayo” a través de metodologías y modelos que se acoplen a la realidad de la institución.</a:t>
          </a:r>
          <a:endParaRPr lang="es-ES" sz="1600" dirty="0"/>
        </a:p>
      </dgm:t>
    </dgm:pt>
    <dgm:pt modelId="{DD76C556-353F-454D-92A9-73DCB2C0B910}" type="parTrans" cxnId="{78F8070A-387F-4DAB-821E-C8E89E6C929D}">
      <dgm:prSet/>
      <dgm:spPr/>
      <dgm:t>
        <a:bodyPr/>
        <a:lstStyle/>
        <a:p>
          <a:pPr algn="just"/>
          <a:endParaRPr lang="es-ES"/>
        </a:p>
      </dgm:t>
    </dgm:pt>
    <dgm:pt modelId="{B521AD26-2AB7-4D80-8399-DBDBDABE577F}" type="sibTrans" cxnId="{78F8070A-387F-4DAB-821E-C8E89E6C929D}">
      <dgm:prSet/>
      <dgm:spPr/>
      <dgm:t>
        <a:bodyPr/>
        <a:lstStyle/>
        <a:p>
          <a:pPr algn="just"/>
          <a:endParaRPr lang="es-ES"/>
        </a:p>
      </dgm:t>
    </dgm:pt>
    <dgm:pt modelId="{AB3F29D2-B041-442E-923C-A3F01F66A5E4}">
      <dgm:prSet phldrT="[Texto]"/>
      <dgm:spPr/>
      <dgm:t>
        <a:bodyPr/>
        <a:lstStyle/>
        <a:p>
          <a:pPr algn="just"/>
          <a:r>
            <a:rPr lang="es-ES" dirty="0" smtClean="0"/>
            <a:t>Objetivos</a:t>
          </a:r>
          <a:endParaRPr lang="es-ES" dirty="0"/>
        </a:p>
      </dgm:t>
    </dgm:pt>
    <dgm:pt modelId="{C88CE88C-1A46-400F-97D4-DA771D4344A7}" type="parTrans" cxnId="{13F22398-0ECB-41AE-8B63-B1C978AAF443}">
      <dgm:prSet/>
      <dgm:spPr/>
      <dgm:t>
        <a:bodyPr/>
        <a:lstStyle/>
        <a:p>
          <a:pPr algn="just"/>
          <a:endParaRPr lang="es-ES"/>
        </a:p>
      </dgm:t>
    </dgm:pt>
    <dgm:pt modelId="{1C581A10-41DF-4F99-BBED-4F27A6A28F6D}" type="sibTrans" cxnId="{13F22398-0ECB-41AE-8B63-B1C978AAF443}">
      <dgm:prSet/>
      <dgm:spPr/>
      <dgm:t>
        <a:bodyPr/>
        <a:lstStyle/>
        <a:p>
          <a:pPr algn="just"/>
          <a:endParaRPr lang="es-ES"/>
        </a:p>
      </dgm:t>
    </dgm:pt>
    <dgm:pt modelId="{D7997072-3B43-4883-9D9F-ED56196CECCB}">
      <dgm:prSet phldrT="[Texto]"/>
      <dgm:spPr/>
      <dgm:t>
        <a:bodyPr/>
        <a:lstStyle/>
        <a:p>
          <a:pPr algn="just"/>
          <a:r>
            <a:rPr lang="es-ES" dirty="0" smtClean="0"/>
            <a:t>Específicos</a:t>
          </a:r>
          <a:endParaRPr lang="es-ES" dirty="0"/>
        </a:p>
      </dgm:t>
    </dgm:pt>
    <dgm:pt modelId="{E7AF6FB4-3B3D-488C-AA89-E647FF3DE4FC}" type="parTrans" cxnId="{9E7F115D-E552-4BF6-9CD3-FEDE7A2E0ACB}">
      <dgm:prSet/>
      <dgm:spPr/>
      <dgm:t>
        <a:bodyPr/>
        <a:lstStyle/>
        <a:p>
          <a:pPr algn="just"/>
          <a:endParaRPr lang="es-ES"/>
        </a:p>
      </dgm:t>
    </dgm:pt>
    <dgm:pt modelId="{F8A4776D-18A8-4F7E-AC2C-224B51DC2F9A}" type="sibTrans" cxnId="{9E7F115D-E552-4BF6-9CD3-FEDE7A2E0ACB}">
      <dgm:prSet/>
      <dgm:spPr/>
      <dgm:t>
        <a:bodyPr/>
        <a:lstStyle/>
        <a:p>
          <a:pPr algn="just"/>
          <a:endParaRPr lang="es-ES"/>
        </a:p>
      </dgm:t>
    </dgm:pt>
    <dgm:pt modelId="{89FCF37F-9A3F-4D9C-A7D6-315E2D68AFB2}">
      <dgm:prSet phldrT="[Texto]" custT="1"/>
      <dgm:spPr/>
      <dgm:t>
        <a:bodyPr/>
        <a:lstStyle/>
        <a:p>
          <a:pPr algn="just"/>
          <a:r>
            <a:rPr lang="es-ES" sz="1600" dirty="0" smtClean="0"/>
            <a:t>Describir la metodología a utilizar de acuerdo al perfil de la Cooperativa de Ahorro y Crédito Pedro </a:t>
          </a:r>
          <a:r>
            <a:rPr lang="es-ES" sz="1600" dirty="0" err="1" smtClean="0"/>
            <a:t>Moncayo</a:t>
          </a:r>
          <a:r>
            <a:rPr lang="es-ES" sz="1600" dirty="0" smtClean="0"/>
            <a:t>.</a:t>
          </a:r>
          <a:endParaRPr lang="es-ES" sz="1600" dirty="0"/>
        </a:p>
      </dgm:t>
    </dgm:pt>
    <dgm:pt modelId="{BCA9D8C3-CCD6-448A-BF02-AEB50C29B463}" type="parTrans" cxnId="{BABB8754-64EA-48BC-A759-6CE4E55DDA9C}">
      <dgm:prSet/>
      <dgm:spPr/>
      <dgm:t>
        <a:bodyPr/>
        <a:lstStyle/>
        <a:p>
          <a:pPr algn="just"/>
          <a:endParaRPr lang="es-ES"/>
        </a:p>
      </dgm:t>
    </dgm:pt>
    <dgm:pt modelId="{B2936445-212E-460F-979B-9B1608348DD5}" type="sibTrans" cxnId="{BABB8754-64EA-48BC-A759-6CE4E55DDA9C}">
      <dgm:prSet/>
      <dgm:spPr/>
      <dgm:t>
        <a:bodyPr/>
        <a:lstStyle/>
        <a:p>
          <a:pPr algn="just"/>
          <a:endParaRPr lang="es-ES"/>
        </a:p>
      </dgm:t>
    </dgm:pt>
    <dgm:pt modelId="{1199F930-15F3-4909-8DBB-DD0D642701EB}">
      <dgm:prSet phldrT="[Texto]" custT="1"/>
      <dgm:spPr/>
      <dgm:t>
        <a:bodyPr/>
        <a:lstStyle/>
        <a:p>
          <a:pPr algn="just"/>
          <a:r>
            <a:rPr lang="es-ES" sz="1600" dirty="0" smtClean="0"/>
            <a:t>Identificar los riesgos financieros a los que se encuentra expuesta la Cooperativa de Ahorro y Crédito Pedro </a:t>
          </a:r>
          <a:r>
            <a:rPr lang="es-ES" sz="1600" dirty="0" err="1" smtClean="0"/>
            <a:t>Moncayo</a:t>
          </a:r>
          <a:r>
            <a:rPr lang="es-ES" sz="1600" dirty="0" smtClean="0"/>
            <a:t>.</a:t>
          </a:r>
          <a:endParaRPr lang="es-ES" sz="1600" dirty="0"/>
        </a:p>
      </dgm:t>
    </dgm:pt>
    <dgm:pt modelId="{7F74856F-79E5-4FC1-ACC2-A7A1C6ED2CFD}" type="parTrans" cxnId="{B279335A-8706-4DD2-BE07-CAD53CAE0A68}">
      <dgm:prSet/>
      <dgm:spPr/>
      <dgm:t>
        <a:bodyPr/>
        <a:lstStyle/>
        <a:p>
          <a:pPr algn="just"/>
          <a:endParaRPr lang="es-ES"/>
        </a:p>
      </dgm:t>
    </dgm:pt>
    <dgm:pt modelId="{A83A5AFF-E044-4D1E-AE7E-C2C66674FC73}" type="sibTrans" cxnId="{B279335A-8706-4DD2-BE07-CAD53CAE0A68}">
      <dgm:prSet/>
      <dgm:spPr/>
      <dgm:t>
        <a:bodyPr/>
        <a:lstStyle/>
        <a:p>
          <a:pPr algn="just"/>
          <a:endParaRPr lang="es-ES"/>
        </a:p>
      </dgm:t>
    </dgm:pt>
    <dgm:pt modelId="{BB63C60D-F47D-4C8F-8202-8C6770A9ABD0}">
      <dgm:prSet phldrT="[Texto]" custT="1"/>
      <dgm:spPr/>
      <dgm:t>
        <a:bodyPr/>
        <a:lstStyle/>
        <a:p>
          <a:pPr algn="just"/>
          <a:r>
            <a:rPr lang="es-ES" sz="1600" dirty="0" smtClean="0"/>
            <a:t>Evaluar los riesgos de la Cooperativa de Ahorro y Crédito Pedro </a:t>
          </a:r>
          <a:r>
            <a:rPr lang="es-ES" sz="1600" dirty="0" err="1" smtClean="0"/>
            <a:t>Moncayo</a:t>
          </a:r>
          <a:r>
            <a:rPr lang="es-ES" sz="1600" dirty="0" smtClean="0"/>
            <a:t> y determinar estrategias para su tratamiento.</a:t>
          </a:r>
          <a:endParaRPr lang="es-ES" sz="1600" dirty="0"/>
        </a:p>
      </dgm:t>
    </dgm:pt>
    <dgm:pt modelId="{2494E79B-3741-4FD4-9FAF-416B2CFABC1A}" type="parTrans" cxnId="{B47F3F52-C6B6-44C5-9A45-3591D202D130}">
      <dgm:prSet/>
      <dgm:spPr/>
      <dgm:t>
        <a:bodyPr/>
        <a:lstStyle/>
        <a:p>
          <a:pPr algn="just"/>
          <a:endParaRPr lang="es-ES"/>
        </a:p>
      </dgm:t>
    </dgm:pt>
    <dgm:pt modelId="{1F7C7565-9866-4CA1-B663-2489809D578B}" type="sibTrans" cxnId="{B47F3F52-C6B6-44C5-9A45-3591D202D130}">
      <dgm:prSet/>
      <dgm:spPr/>
      <dgm:t>
        <a:bodyPr/>
        <a:lstStyle/>
        <a:p>
          <a:pPr algn="just"/>
          <a:endParaRPr lang="es-ES"/>
        </a:p>
      </dgm:t>
    </dgm:pt>
    <dgm:pt modelId="{E706685A-B742-419F-851C-7E4F15900356}">
      <dgm:prSet phldrT="[Texto]" custT="1"/>
      <dgm:spPr/>
      <dgm:t>
        <a:bodyPr/>
        <a:lstStyle/>
        <a:p>
          <a:pPr algn="just"/>
          <a:endParaRPr lang="es-ES" sz="1600" dirty="0"/>
        </a:p>
      </dgm:t>
    </dgm:pt>
    <dgm:pt modelId="{60029EC9-B846-4E16-AA30-0C4E170E8C23}" type="parTrans" cxnId="{6E3F7EE4-39FA-4577-8DA2-0B3152872908}">
      <dgm:prSet/>
      <dgm:spPr/>
      <dgm:t>
        <a:bodyPr/>
        <a:lstStyle/>
        <a:p>
          <a:endParaRPr lang="es-ES"/>
        </a:p>
      </dgm:t>
    </dgm:pt>
    <dgm:pt modelId="{3B198FE6-6CE0-4FB1-A0E4-44DD73CB2095}" type="sibTrans" cxnId="{6E3F7EE4-39FA-4577-8DA2-0B3152872908}">
      <dgm:prSet/>
      <dgm:spPr/>
      <dgm:t>
        <a:bodyPr/>
        <a:lstStyle/>
        <a:p>
          <a:endParaRPr lang="es-ES"/>
        </a:p>
      </dgm:t>
    </dgm:pt>
    <dgm:pt modelId="{A7EA5DA4-30E9-4C6C-A728-36A65FAD917B}">
      <dgm:prSet phldrT="[Texto]" custT="1"/>
      <dgm:spPr/>
      <dgm:t>
        <a:bodyPr/>
        <a:lstStyle/>
        <a:p>
          <a:pPr algn="just"/>
          <a:endParaRPr lang="es-ES" sz="1600" dirty="0"/>
        </a:p>
      </dgm:t>
    </dgm:pt>
    <dgm:pt modelId="{5E2AAD76-22E6-42BE-85FF-FAB2039BD571}" type="parTrans" cxnId="{D2E6BD8B-003F-460D-ABDF-26C2C1D972A5}">
      <dgm:prSet/>
      <dgm:spPr/>
      <dgm:t>
        <a:bodyPr/>
        <a:lstStyle/>
        <a:p>
          <a:endParaRPr lang="es-ES"/>
        </a:p>
      </dgm:t>
    </dgm:pt>
    <dgm:pt modelId="{65A84358-C303-4DE1-822E-73BB81F4E413}" type="sibTrans" cxnId="{D2E6BD8B-003F-460D-ABDF-26C2C1D972A5}">
      <dgm:prSet/>
      <dgm:spPr/>
      <dgm:t>
        <a:bodyPr/>
        <a:lstStyle/>
        <a:p>
          <a:endParaRPr lang="es-ES"/>
        </a:p>
      </dgm:t>
    </dgm:pt>
    <dgm:pt modelId="{A87E6D8A-13D1-49A1-940D-50223F8ACEB6}">
      <dgm:prSet phldrT="[Texto]" custT="1"/>
      <dgm:spPr/>
      <dgm:t>
        <a:bodyPr/>
        <a:lstStyle/>
        <a:p>
          <a:pPr algn="just"/>
          <a:endParaRPr lang="es-ES" sz="1600" dirty="0"/>
        </a:p>
      </dgm:t>
    </dgm:pt>
    <dgm:pt modelId="{63D85FC5-0EA5-4C2E-9E0A-CA9915F425C3}" type="parTrans" cxnId="{3CA0D8AE-3ACE-45DE-B96F-3ECB0D02518A}">
      <dgm:prSet/>
      <dgm:spPr/>
      <dgm:t>
        <a:bodyPr/>
        <a:lstStyle/>
        <a:p>
          <a:endParaRPr lang="es-ES"/>
        </a:p>
      </dgm:t>
    </dgm:pt>
    <dgm:pt modelId="{9DA712DC-556D-43D1-B103-99F7D3BB0E48}" type="sibTrans" cxnId="{3CA0D8AE-3ACE-45DE-B96F-3ECB0D02518A}">
      <dgm:prSet/>
      <dgm:spPr/>
      <dgm:t>
        <a:bodyPr/>
        <a:lstStyle/>
        <a:p>
          <a:endParaRPr lang="es-ES"/>
        </a:p>
      </dgm:t>
    </dgm:pt>
    <dgm:pt modelId="{F6F5B16D-E27E-43EB-9612-E6993FEAF83D}">
      <dgm:prSet phldrT="[Texto]"/>
      <dgm:spPr/>
      <dgm:t>
        <a:bodyPr/>
        <a:lstStyle/>
        <a:p>
          <a:pPr algn="just"/>
          <a:endParaRPr lang="es-ES" sz="1200" dirty="0"/>
        </a:p>
      </dgm:t>
    </dgm:pt>
    <dgm:pt modelId="{ADDE1ED6-208F-46FA-A142-7C0EECFC49D1}" type="parTrans" cxnId="{A73B3AF2-EA8B-41D6-8364-7BC54A321399}">
      <dgm:prSet/>
      <dgm:spPr/>
      <dgm:t>
        <a:bodyPr/>
        <a:lstStyle/>
        <a:p>
          <a:endParaRPr lang="es-ES"/>
        </a:p>
      </dgm:t>
    </dgm:pt>
    <dgm:pt modelId="{9BB3D43A-F28E-4949-9754-6D22C8C9DF74}" type="sibTrans" cxnId="{A73B3AF2-EA8B-41D6-8364-7BC54A321399}">
      <dgm:prSet/>
      <dgm:spPr/>
      <dgm:t>
        <a:bodyPr/>
        <a:lstStyle/>
        <a:p>
          <a:endParaRPr lang="es-ES"/>
        </a:p>
      </dgm:t>
    </dgm:pt>
    <dgm:pt modelId="{2E1BA6A6-57DD-412F-AEF5-A2D2780FD578}" type="pres">
      <dgm:prSet presAssocID="{4B070AF2-B951-4CD5-9B9E-6D1F83149371}" presName="Name0" presStyleCnt="0">
        <dgm:presLayoutVars>
          <dgm:chMax/>
          <dgm:chPref val="3"/>
          <dgm:dir/>
          <dgm:animOne val="branch"/>
          <dgm:animLvl val="lvl"/>
        </dgm:presLayoutVars>
      </dgm:prSet>
      <dgm:spPr/>
      <dgm:t>
        <a:bodyPr/>
        <a:lstStyle/>
        <a:p>
          <a:endParaRPr lang="es-ES"/>
        </a:p>
      </dgm:t>
    </dgm:pt>
    <dgm:pt modelId="{B6107C6D-E409-416F-BFEC-A50B18CAAACD}" type="pres">
      <dgm:prSet presAssocID="{0DD10EBF-A42C-4D64-A758-41CE74CE7C89}" presName="composite" presStyleCnt="0"/>
      <dgm:spPr/>
    </dgm:pt>
    <dgm:pt modelId="{FEFFDB39-B1AD-4FFF-A85F-66C6920AF418}" type="pres">
      <dgm:prSet presAssocID="{0DD10EBF-A42C-4D64-A758-41CE74CE7C89}" presName="FirstChild" presStyleLbl="revTx" presStyleIdx="0" presStyleCnt="4">
        <dgm:presLayoutVars>
          <dgm:chMax val="0"/>
          <dgm:chPref val="0"/>
          <dgm:bulletEnabled val="1"/>
        </dgm:presLayoutVars>
      </dgm:prSet>
      <dgm:spPr/>
      <dgm:t>
        <a:bodyPr/>
        <a:lstStyle/>
        <a:p>
          <a:endParaRPr lang="es-ES"/>
        </a:p>
      </dgm:t>
    </dgm:pt>
    <dgm:pt modelId="{2382BD0E-96BE-47BE-BCE6-0AB334BBEE76}" type="pres">
      <dgm:prSet presAssocID="{0DD10EBF-A42C-4D64-A758-41CE74CE7C89}" presName="Parent" presStyleLbl="alignNode1" presStyleIdx="0" presStyleCnt="2">
        <dgm:presLayoutVars>
          <dgm:chMax val="3"/>
          <dgm:chPref val="3"/>
          <dgm:bulletEnabled val="1"/>
        </dgm:presLayoutVars>
      </dgm:prSet>
      <dgm:spPr/>
      <dgm:t>
        <a:bodyPr/>
        <a:lstStyle/>
        <a:p>
          <a:endParaRPr lang="es-ES"/>
        </a:p>
      </dgm:t>
    </dgm:pt>
    <dgm:pt modelId="{D4B49F40-0B6D-44B5-B2C7-DCE966762D77}" type="pres">
      <dgm:prSet presAssocID="{0DD10EBF-A42C-4D64-A758-41CE74CE7C89}" presName="Accent" presStyleLbl="parChTrans1D1" presStyleIdx="0" presStyleCnt="2"/>
      <dgm:spPr/>
    </dgm:pt>
    <dgm:pt modelId="{1569FCA1-F90E-4DCA-A1C3-3A5CFAE2B320}" type="pres">
      <dgm:prSet presAssocID="{0DD10EBF-A42C-4D64-A758-41CE74CE7C89}" presName="Child" presStyleLbl="revTx" presStyleIdx="1" presStyleCnt="4" custScaleY="48876">
        <dgm:presLayoutVars>
          <dgm:chMax val="0"/>
          <dgm:chPref val="0"/>
          <dgm:bulletEnabled val="1"/>
        </dgm:presLayoutVars>
      </dgm:prSet>
      <dgm:spPr/>
      <dgm:t>
        <a:bodyPr/>
        <a:lstStyle/>
        <a:p>
          <a:endParaRPr lang="es-ES"/>
        </a:p>
      </dgm:t>
    </dgm:pt>
    <dgm:pt modelId="{D2E2360B-11D8-4F0E-B869-929CE28CC60B}" type="pres">
      <dgm:prSet presAssocID="{55FB22F8-5664-451F-B09E-50C0CF2026C1}" presName="sibTrans" presStyleCnt="0"/>
      <dgm:spPr/>
    </dgm:pt>
    <dgm:pt modelId="{B6EE7944-AD19-4491-8AB2-94A1160C3544}" type="pres">
      <dgm:prSet presAssocID="{AB3F29D2-B041-442E-923C-A3F01F66A5E4}" presName="composite" presStyleCnt="0"/>
      <dgm:spPr/>
    </dgm:pt>
    <dgm:pt modelId="{F7795936-E7E1-48C6-B63A-019E23CAAD1F}" type="pres">
      <dgm:prSet presAssocID="{AB3F29D2-B041-442E-923C-A3F01F66A5E4}" presName="FirstChild" presStyleLbl="revTx" presStyleIdx="2" presStyleCnt="4">
        <dgm:presLayoutVars>
          <dgm:chMax val="0"/>
          <dgm:chPref val="0"/>
          <dgm:bulletEnabled val="1"/>
        </dgm:presLayoutVars>
      </dgm:prSet>
      <dgm:spPr/>
      <dgm:t>
        <a:bodyPr/>
        <a:lstStyle/>
        <a:p>
          <a:endParaRPr lang="es-ES"/>
        </a:p>
      </dgm:t>
    </dgm:pt>
    <dgm:pt modelId="{7DA195A4-B130-4E04-8864-6E662EA4D356}" type="pres">
      <dgm:prSet presAssocID="{AB3F29D2-B041-442E-923C-A3F01F66A5E4}" presName="Parent" presStyleLbl="alignNode1" presStyleIdx="1" presStyleCnt="2">
        <dgm:presLayoutVars>
          <dgm:chMax val="3"/>
          <dgm:chPref val="3"/>
          <dgm:bulletEnabled val="1"/>
        </dgm:presLayoutVars>
      </dgm:prSet>
      <dgm:spPr/>
      <dgm:t>
        <a:bodyPr/>
        <a:lstStyle/>
        <a:p>
          <a:endParaRPr lang="es-ES"/>
        </a:p>
      </dgm:t>
    </dgm:pt>
    <dgm:pt modelId="{1EF5299D-2260-41E5-8307-C693011E3323}" type="pres">
      <dgm:prSet presAssocID="{AB3F29D2-B041-442E-923C-A3F01F66A5E4}" presName="Accent" presStyleLbl="parChTrans1D1" presStyleIdx="1" presStyleCnt="2"/>
      <dgm:spPr/>
    </dgm:pt>
    <dgm:pt modelId="{D3834A1C-B42A-4CF1-A8E5-A88DCEB94361}" type="pres">
      <dgm:prSet presAssocID="{AB3F29D2-B041-442E-923C-A3F01F66A5E4}" presName="Child" presStyleLbl="revTx" presStyleIdx="3" presStyleCnt="4">
        <dgm:presLayoutVars>
          <dgm:chMax val="0"/>
          <dgm:chPref val="0"/>
          <dgm:bulletEnabled val="1"/>
        </dgm:presLayoutVars>
      </dgm:prSet>
      <dgm:spPr/>
      <dgm:t>
        <a:bodyPr/>
        <a:lstStyle/>
        <a:p>
          <a:endParaRPr lang="es-ES"/>
        </a:p>
      </dgm:t>
    </dgm:pt>
  </dgm:ptLst>
  <dgm:cxnLst>
    <dgm:cxn modelId="{A42EC412-2A96-4BEB-B218-9D5A638199D2}" type="presOf" srcId="{A87E6D8A-13D1-49A1-940D-50223F8ACEB6}" destId="{D3834A1C-B42A-4CF1-A8E5-A88DCEB94361}" srcOrd="0" destOrd="4" presId="urn:microsoft.com/office/officeart/2011/layout/TabList"/>
    <dgm:cxn modelId="{330B4D8A-D588-4177-B377-846FA7FC2B01}" type="presOf" srcId="{F6F5B16D-E27E-43EB-9612-E6993FEAF83D}" destId="{1569FCA1-F90E-4DCA-A1C3-3A5CFAE2B320}" srcOrd="0" destOrd="0" presId="urn:microsoft.com/office/officeart/2011/layout/TabList"/>
    <dgm:cxn modelId="{28B8DA1B-2A8A-4462-BC92-7325EF310A9E}" type="presOf" srcId="{4B070AF2-B951-4CD5-9B9E-6D1F83149371}" destId="{2E1BA6A6-57DD-412F-AEF5-A2D2780FD578}" srcOrd="0" destOrd="0" presId="urn:microsoft.com/office/officeart/2011/layout/TabList"/>
    <dgm:cxn modelId="{93CDAA3B-AD71-4974-A65C-31A45783BE2C}" type="presOf" srcId="{AB3F29D2-B041-442E-923C-A3F01F66A5E4}" destId="{7DA195A4-B130-4E04-8864-6E662EA4D356}" srcOrd="0" destOrd="0" presId="urn:microsoft.com/office/officeart/2011/layout/TabList"/>
    <dgm:cxn modelId="{D60A3F2D-08C2-4249-B0D5-ECAAEA2C8084}" srcId="{0DD10EBF-A42C-4D64-A758-41CE74CE7C89}" destId="{8E5DBE6F-54FB-43E5-ADDD-F069A6D48D94}" srcOrd="0" destOrd="0" parTransId="{33E706AA-9EBC-49EF-9836-000A3AD131FD}" sibTransId="{3E4B5327-F6D5-49AB-AEFB-D9A00490DCA0}"/>
    <dgm:cxn modelId="{CBFF3D30-3C4E-4231-9E17-5482105F295D}" type="presOf" srcId="{A7EA5DA4-30E9-4C6C-A728-36A65FAD917B}" destId="{D3834A1C-B42A-4CF1-A8E5-A88DCEB94361}" srcOrd="0" destOrd="2" presId="urn:microsoft.com/office/officeart/2011/layout/TabList"/>
    <dgm:cxn modelId="{258B8ECF-2AF0-4BB6-B509-72C53E74BC27}" type="presOf" srcId="{89FCF37F-9A3F-4D9C-A7D6-315E2D68AFB2}" destId="{D3834A1C-B42A-4CF1-A8E5-A88DCEB94361}" srcOrd="0" destOrd="1" presId="urn:microsoft.com/office/officeart/2011/layout/TabList"/>
    <dgm:cxn modelId="{B47F3F52-C6B6-44C5-9A45-3591D202D130}" srcId="{AB3F29D2-B041-442E-923C-A3F01F66A5E4}" destId="{BB63C60D-F47D-4C8F-8202-8C6770A9ABD0}" srcOrd="6" destOrd="0" parTransId="{2494E79B-3741-4FD4-9FAF-416B2CFABC1A}" sibTransId="{1F7C7565-9866-4CA1-B663-2489809D578B}"/>
    <dgm:cxn modelId="{A73B3AF2-EA8B-41D6-8364-7BC54A321399}" srcId="{0DD10EBF-A42C-4D64-A758-41CE74CE7C89}" destId="{F6F5B16D-E27E-43EB-9612-E6993FEAF83D}" srcOrd="1" destOrd="0" parTransId="{ADDE1ED6-208F-46FA-A142-7C0EECFC49D1}" sibTransId="{9BB3D43A-F28E-4949-9754-6D22C8C9DF74}"/>
    <dgm:cxn modelId="{F2A23F37-62C5-4A6B-891B-F2E4EF114166}" type="presOf" srcId="{BFDD5330-7E41-40C5-8CD5-CF92B5B0BB74}" destId="{1569FCA1-F90E-4DCA-A1C3-3A5CFAE2B320}" srcOrd="0" destOrd="1" presId="urn:microsoft.com/office/officeart/2011/layout/TabList"/>
    <dgm:cxn modelId="{BABB8754-64EA-48BC-A759-6CE4E55DDA9C}" srcId="{AB3F29D2-B041-442E-923C-A3F01F66A5E4}" destId="{89FCF37F-9A3F-4D9C-A7D6-315E2D68AFB2}" srcOrd="2" destOrd="0" parTransId="{BCA9D8C3-CCD6-448A-BF02-AEB50C29B463}" sibTransId="{B2936445-212E-460F-979B-9B1608348DD5}"/>
    <dgm:cxn modelId="{7E2B44DA-B8B8-450B-8848-EE8EB9A2BAA1}" type="presOf" srcId="{1199F930-15F3-4909-8DBB-DD0D642701EB}" destId="{D3834A1C-B42A-4CF1-A8E5-A88DCEB94361}" srcOrd="0" destOrd="3" presId="urn:microsoft.com/office/officeart/2011/layout/TabList"/>
    <dgm:cxn modelId="{AA5E7048-931E-4844-8FB0-3BB8B3098F30}" type="presOf" srcId="{BB63C60D-F47D-4C8F-8202-8C6770A9ABD0}" destId="{D3834A1C-B42A-4CF1-A8E5-A88DCEB94361}" srcOrd="0" destOrd="5" presId="urn:microsoft.com/office/officeart/2011/layout/TabList"/>
    <dgm:cxn modelId="{78F8070A-387F-4DAB-821E-C8E89E6C929D}" srcId="{0DD10EBF-A42C-4D64-A758-41CE74CE7C89}" destId="{BFDD5330-7E41-40C5-8CD5-CF92B5B0BB74}" srcOrd="2" destOrd="0" parTransId="{DD76C556-353F-454D-92A9-73DCB2C0B910}" sibTransId="{B521AD26-2AB7-4D80-8399-DBDBDABE577F}"/>
    <dgm:cxn modelId="{3CA0D8AE-3ACE-45DE-B96F-3ECB0D02518A}" srcId="{AB3F29D2-B041-442E-923C-A3F01F66A5E4}" destId="{A87E6D8A-13D1-49A1-940D-50223F8ACEB6}" srcOrd="5" destOrd="0" parTransId="{63D85FC5-0EA5-4C2E-9E0A-CA9915F425C3}" sibTransId="{9DA712DC-556D-43D1-B103-99F7D3BB0E48}"/>
    <dgm:cxn modelId="{35BD7514-6CB0-4F3C-B124-C75178B7C9B7}" type="presOf" srcId="{D7997072-3B43-4883-9D9F-ED56196CECCB}" destId="{F7795936-E7E1-48C6-B63A-019E23CAAD1F}" srcOrd="0" destOrd="0" presId="urn:microsoft.com/office/officeart/2011/layout/TabList"/>
    <dgm:cxn modelId="{D2E6BD8B-003F-460D-ABDF-26C2C1D972A5}" srcId="{AB3F29D2-B041-442E-923C-A3F01F66A5E4}" destId="{A7EA5DA4-30E9-4C6C-A728-36A65FAD917B}" srcOrd="3" destOrd="0" parTransId="{5E2AAD76-22E6-42BE-85FF-FAB2039BD571}" sibTransId="{65A84358-C303-4DE1-822E-73BB81F4E413}"/>
    <dgm:cxn modelId="{610326BA-DD79-4569-9465-8994CD66BD5E}" type="presOf" srcId="{E706685A-B742-419F-851C-7E4F15900356}" destId="{D3834A1C-B42A-4CF1-A8E5-A88DCEB94361}" srcOrd="0" destOrd="0" presId="urn:microsoft.com/office/officeart/2011/layout/TabList"/>
    <dgm:cxn modelId="{9E7F115D-E552-4BF6-9CD3-FEDE7A2E0ACB}" srcId="{AB3F29D2-B041-442E-923C-A3F01F66A5E4}" destId="{D7997072-3B43-4883-9D9F-ED56196CECCB}" srcOrd="0" destOrd="0" parTransId="{E7AF6FB4-3B3D-488C-AA89-E647FF3DE4FC}" sibTransId="{F8A4776D-18A8-4F7E-AC2C-224B51DC2F9A}"/>
    <dgm:cxn modelId="{6E3F7EE4-39FA-4577-8DA2-0B3152872908}" srcId="{AB3F29D2-B041-442E-923C-A3F01F66A5E4}" destId="{E706685A-B742-419F-851C-7E4F15900356}" srcOrd="1" destOrd="0" parTransId="{60029EC9-B846-4E16-AA30-0C4E170E8C23}" sibTransId="{3B198FE6-6CE0-4FB1-A0E4-44DD73CB2095}"/>
    <dgm:cxn modelId="{B279335A-8706-4DD2-BE07-CAD53CAE0A68}" srcId="{AB3F29D2-B041-442E-923C-A3F01F66A5E4}" destId="{1199F930-15F3-4909-8DBB-DD0D642701EB}" srcOrd="4" destOrd="0" parTransId="{7F74856F-79E5-4FC1-ACC2-A7A1C6ED2CFD}" sibTransId="{A83A5AFF-E044-4D1E-AE7E-C2C66674FC73}"/>
    <dgm:cxn modelId="{6602F481-7462-47F8-B81C-E8622036F467}" type="presOf" srcId="{8E5DBE6F-54FB-43E5-ADDD-F069A6D48D94}" destId="{FEFFDB39-B1AD-4FFF-A85F-66C6920AF418}" srcOrd="0" destOrd="0" presId="urn:microsoft.com/office/officeart/2011/layout/TabList"/>
    <dgm:cxn modelId="{99ABB4A4-EE9C-4452-B72F-F53355699282}" srcId="{4B070AF2-B951-4CD5-9B9E-6D1F83149371}" destId="{0DD10EBF-A42C-4D64-A758-41CE74CE7C89}" srcOrd="0" destOrd="0" parTransId="{6218EF72-0092-4C40-81D8-136466CB3DC3}" sibTransId="{55FB22F8-5664-451F-B09E-50C0CF2026C1}"/>
    <dgm:cxn modelId="{5CD8BEA1-1F17-4C89-A23F-2E76820199D0}" type="presOf" srcId="{0DD10EBF-A42C-4D64-A758-41CE74CE7C89}" destId="{2382BD0E-96BE-47BE-BCE6-0AB334BBEE76}" srcOrd="0" destOrd="0" presId="urn:microsoft.com/office/officeart/2011/layout/TabList"/>
    <dgm:cxn modelId="{13F22398-0ECB-41AE-8B63-B1C978AAF443}" srcId="{4B070AF2-B951-4CD5-9B9E-6D1F83149371}" destId="{AB3F29D2-B041-442E-923C-A3F01F66A5E4}" srcOrd="1" destOrd="0" parTransId="{C88CE88C-1A46-400F-97D4-DA771D4344A7}" sibTransId="{1C581A10-41DF-4F99-BBED-4F27A6A28F6D}"/>
    <dgm:cxn modelId="{65793A9E-F879-4F57-9BC2-084C5FFC099E}" type="presParOf" srcId="{2E1BA6A6-57DD-412F-AEF5-A2D2780FD578}" destId="{B6107C6D-E409-416F-BFEC-A50B18CAAACD}" srcOrd="0" destOrd="0" presId="urn:microsoft.com/office/officeart/2011/layout/TabList"/>
    <dgm:cxn modelId="{34303BEF-5CCC-4D9F-8613-4969D28C8D34}" type="presParOf" srcId="{B6107C6D-E409-416F-BFEC-A50B18CAAACD}" destId="{FEFFDB39-B1AD-4FFF-A85F-66C6920AF418}" srcOrd="0" destOrd="0" presId="urn:microsoft.com/office/officeart/2011/layout/TabList"/>
    <dgm:cxn modelId="{3348A5A8-7852-4D3C-B560-80FF80C63327}" type="presParOf" srcId="{B6107C6D-E409-416F-BFEC-A50B18CAAACD}" destId="{2382BD0E-96BE-47BE-BCE6-0AB334BBEE76}" srcOrd="1" destOrd="0" presId="urn:microsoft.com/office/officeart/2011/layout/TabList"/>
    <dgm:cxn modelId="{A2AD04EA-1395-4647-A08F-EB74E6D79FC0}" type="presParOf" srcId="{B6107C6D-E409-416F-BFEC-A50B18CAAACD}" destId="{D4B49F40-0B6D-44B5-B2C7-DCE966762D77}" srcOrd="2" destOrd="0" presId="urn:microsoft.com/office/officeart/2011/layout/TabList"/>
    <dgm:cxn modelId="{86104D75-0BA6-4939-8C13-819402DCF115}" type="presParOf" srcId="{2E1BA6A6-57DD-412F-AEF5-A2D2780FD578}" destId="{1569FCA1-F90E-4DCA-A1C3-3A5CFAE2B320}" srcOrd="1" destOrd="0" presId="urn:microsoft.com/office/officeart/2011/layout/TabList"/>
    <dgm:cxn modelId="{D77A0416-3D6E-42EE-95BE-69A74DAD0854}" type="presParOf" srcId="{2E1BA6A6-57DD-412F-AEF5-A2D2780FD578}" destId="{D2E2360B-11D8-4F0E-B869-929CE28CC60B}" srcOrd="2" destOrd="0" presId="urn:microsoft.com/office/officeart/2011/layout/TabList"/>
    <dgm:cxn modelId="{5D7FCAB4-3A4E-4B31-ABF9-9AEF9120CBE3}" type="presParOf" srcId="{2E1BA6A6-57DD-412F-AEF5-A2D2780FD578}" destId="{B6EE7944-AD19-4491-8AB2-94A1160C3544}" srcOrd="3" destOrd="0" presId="urn:microsoft.com/office/officeart/2011/layout/TabList"/>
    <dgm:cxn modelId="{338F49B8-B7B9-43D7-8507-92B9BDFDEED6}" type="presParOf" srcId="{B6EE7944-AD19-4491-8AB2-94A1160C3544}" destId="{F7795936-E7E1-48C6-B63A-019E23CAAD1F}" srcOrd="0" destOrd="0" presId="urn:microsoft.com/office/officeart/2011/layout/TabList"/>
    <dgm:cxn modelId="{CF958CCA-20F9-467C-8989-3CFE9C5EA038}" type="presParOf" srcId="{B6EE7944-AD19-4491-8AB2-94A1160C3544}" destId="{7DA195A4-B130-4E04-8864-6E662EA4D356}" srcOrd="1" destOrd="0" presId="urn:microsoft.com/office/officeart/2011/layout/TabList"/>
    <dgm:cxn modelId="{A44F42F2-AE01-4518-B6B8-83A6445FEB6A}" type="presParOf" srcId="{B6EE7944-AD19-4491-8AB2-94A1160C3544}" destId="{1EF5299D-2260-41E5-8307-C693011E3323}" srcOrd="2" destOrd="0" presId="urn:microsoft.com/office/officeart/2011/layout/TabList"/>
    <dgm:cxn modelId="{F19FA137-9665-41E6-A015-A2D8093BAB96}" type="presParOf" srcId="{2E1BA6A6-57DD-412F-AEF5-A2D2780FD578}" destId="{D3834A1C-B42A-4CF1-A8E5-A88DCEB94361}"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048F88-4EC6-4B0E-BAB5-511770BBB60A}" type="doc">
      <dgm:prSet loTypeId="urn:microsoft.com/office/officeart/2011/layout/TabList" loCatId="list" qsTypeId="urn:microsoft.com/office/officeart/2005/8/quickstyle/simple1" qsCatId="simple" csTypeId="urn:microsoft.com/office/officeart/2005/8/colors/accent2_5" csCatId="accent2" phldr="1"/>
      <dgm:spPr/>
      <dgm:t>
        <a:bodyPr/>
        <a:lstStyle/>
        <a:p>
          <a:endParaRPr lang="es-ES"/>
        </a:p>
      </dgm:t>
    </dgm:pt>
    <dgm:pt modelId="{17FA728C-B378-4E0B-B943-B5CA36E7A490}">
      <dgm:prSet phldrT="[Texto]" custT="1"/>
      <dgm:spPr/>
      <dgm:t>
        <a:bodyPr/>
        <a:lstStyle/>
        <a:p>
          <a:r>
            <a:rPr lang="es-ES" sz="2400" dirty="0" smtClean="0"/>
            <a:t>2.</a:t>
          </a:r>
          <a:endParaRPr lang="es-ES" sz="2400" dirty="0"/>
        </a:p>
      </dgm:t>
    </dgm:pt>
    <dgm:pt modelId="{F56FD732-4F01-478D-8BAE-A547D0EB78B5}" type="parTrans" cxnId="{1E564A9E-D035-4475-9568-EA1F19C39FF9}">
      <dgm:prSet/>
      <dgm:spPr/>
      <dgm:t>
        <a:bodyPr/>
        <a:lstStyle/>
        <a:p>
          <a:endParaRPr lang="es-ES" sz="1100"/>
        </a:p>
      </dgm:t>
    </dgm:pt>
    <dgm:pt modelId="{A99E39FD-65F0-4BD2-878A-C746741F3558}" type="sibTrans" cxnId="{1E564A9E-D035-4475-9568-EA1F19C39FF9}">
      <dgm:prSet/>
      <dgm:spPr/>
      <dgm:t>
        <a:bodyPr/>
        <a:lstStyle/>
        <a:p>
          <a:endParaRPr lang="es-ES" sz="1100"/>
        </a:p>
      </dgm:t>
    </dgm:pt>
    <dgm:pt modelId="{02FF53A1-C825-42A2-BD50-2CDC2A606646}">
      <dgm:prSet phldrT="[Texto]" custT="1"/>
      <dgm:spPr/>
      <dgm:t>
        <a:bodyPr/>
        <a:lstStyle/>
        <a:p>
          <a:r>
            <a:rPr lang="es-ES" sz="1800" b="1" dirty="0" smtClean="0"/>
            <a:t>Medición de Concentración</a:t>
          </a:r>
          <a:endParaRPr lang="es-ES" sz="1800" dirty="0"/>
        </a:p>
      </dgm:t>
    </dgm:pt>
    <dgm:pt modelId="{178C2F86-60C3-46C1-8362-E5AB471937DB}" type="parTrans" cxnId="{61E29766-11F7-4E64-A959-6168CA410598}">
      <dgm:prSet/>
      <dgm:spPr/>
      <dgm:t>
        <a:bodyPr/>
        <a:lstStyle/>
        <a:p>
          <a:endParaRPr lang="es-ES" sz="1100"/>
        </a:p>
      </dgm:t>
    </dgm:pt>
    <dgm:pt modelId="{AC32D761-C325-498E-9FF2-3547DCBD4604}" type="sibTrans" cxnId="{61E29766-11F7-4E64-A959-6168CA410598}">
      <dgm:prSet/>
      <dgm:spPr/>
      <dgm:t>
        <a:bodyPr/>
        <a:lstStyle/>
        <a:p>
          <a:endParaRPr lang="es-ES" sz="1100"/>
        </a:p>
      </dgm:t>
    </dgm:pt>
    <dgm:pt modelId="{9871203F-C5DD-4A74-BC87-46ECA0EC4960}" type="pres">
      <dgm:prSet presAssocID="{03048F88-4EC6-4B0E-BAB5-511770BBB60A}" presName="Name0" presStyleCnt="0">
        <dgm:presLayoutVars>
          <dgm:chMax/>
          <dgm:chPref val="3"/>
          <dgm:dir/>
          <dgm:animOne val="branch"/>
          <dgm:animLvl val="lvl"/>
        </dgm:presLayoutVars>
      </dgm:prSet>
      <dgm:spPr/>
      <dgm:t>
        <a:bodyPr/>
        <a:lstStyle/>
        <a:p>
          <a:endParaRPr lang="es-ES"/>
        </a:p>
      </dgm:t>
    </dgm:pt>
    <dgm:pt modelId="{308037D6-29D9-4F0F-A796-46AE86E5ACEF}" type="pres">
      <dgm:prSet presAssocID="{17FA728C-B378-4E0B-B943-B5CA36E7A490}" presName="composite" presStyleCnt="0"/>
      <dgm:spPr/>
    </dgm:pt>
    <dgm:pt modelId="{E518ECC7-FE45-4C29-B947-D20CAD2E688E}" type="pres">
      <dgm:prSet presAssocID="{17FA728C-B378-4E0B-B943-B5CA36E7A490}" presName="FirstChild" presStyleLbl="revTx" presStyleIdx="0" presStyleCnt="1">
        <dgm:presLayoutVars>
          <dgm:chMax val="0"/>
          <dgm:chPref val="0"/>
          <dgm:bulletEnabled val="1"/>
        </dgm:presLayoutVars>
      </dgm:prSet>
      <dgm:spPr/>
      <dgm:t>
        <a:bodyPr/>
        <a:lstStyle/>
        <a:p>
          <a:endParaRPr lang="es-ES"/>
        </a:p>
      </dgm:t>
    </dgm:pt>
    <dgm:pt modelId="{C6C64671-F4A2-4E7E-9EDD-245F437E2159}" type="pres">
      <dgm:prSet presAssocID="{17FA728C-B378-4E0B-B943-B5CA36E7A490}" presName="Parent" presStyleLbl="alignNode1" presStyleIdx="0" presStyleCnt="1">
        <dgm:presLayoutVars>
          <dgm:chMax val="3"/>
          <dgm:chPref val="3"/>
          <dgm:bulletEnabled val="1"/>
        </dgm:presLayoutVars>
      </dgm:prSet>
      <dgm:spPr/>
      <dgm:t>
        <a:bodyPr/>
        <a:lstStyle/>
        <a:p>
          <a:endParaRPr lang="es-ES"/>
        </a:p>
      </dgm:t>
    </dgm:pt>
    <dgm:pt modelId="{EB0EE2FF-6166-4F5F-B617-896A874386D4}" type="pres">
      <dgm:prSet presAssocID="{17FA728C-B378-4E0B-B943-B5CA36E7A490}" presName="Accent" presStyleLbl="parChTrans1D1" presStyleIdx="0" presStyleCnt="1"/>
      <dgm:spPr/>
    </dgm:pt>
  </dgm:ptLst>
  <dgm:cxnLst>
    <dgm:cxn modelId="{57E775D7-95C5-4A37-9F50-E0D8103F90C9}" type="presOf" srcId="{02FF53A1-C825-42A2-BD50-2CDC2A606646}" destId="{E518ECC7-FE45-4C29-B947-D20CAD2E688E}" srcOrd="0" destOrd="0" presId="urn:microsoft.com/office/officeart/2011/layout/TabList"/>
    <dgm:cxn modelId="{D632DAB3-150E-4A3B-9947-460B75606C8D}" type="presOf" srcId="{17FA728C-B378-4E0B-B943-B5CA36E7A490}" destId="{C6C64671-F4A2-4E7E-9EDD-245F437E2159}" srcOrd="0" destOrd="0" presId="urn:microsoft.com/office/officeart/2011/layout/TabList"/>
    <dgm:cxn modelId="{61E29766-11F7-4E64-A959-6168CA410598}" srcId="{17FA728C-B378-4E0B-B943-B5CA36E7A490}" destId="{02FF53A1-C825-42A2-BD50-2CDC2A606646}" srcOrd="0" destOrd="0" parTransId="{178C2F86-60C3-46C1-8362-E5AB471937DB}" sibTransId="{AC32D761-C325-498E-9FF2-3547DCBD4604}"/>
    <dgm:cxn modelId="{1E564A9E-D035-4475-9568-EA1F19C39FF9}" srcId="{03048F88-4EC6-4B0E-BAB5-511770BBB60A}" destId="{17FA728C-B378-4E0B-B943-B5CA36E7A490}" srcOrd="0" destOrd="0" parTransId="{F56FD732-4F01-478D-8BAE-A547D0EB78B5}" sibTransId="{A99E39FD-65F0-4BD2-878A-C746741F3558}"/>
    <dgm:cxn modelId="{F332ACD5-A93B-4FC5-B4E1-2316DF4AD5A8}" type="presOf" srcId="{03048F88-4EC6-4B0E-BAB5-511770BBB60A}" destId="{9871203F-C5DD-4A74-BC87-46ECA0EC4960}" srcOrd="0" destOrd="0" presId="urn:microsoft.com/office/officeart/2011/layout/TabList"/>
    <dgm:cxn modelId="{DAA8F1BB-BE80-4305-BD28-0B612E9AEF1E}" type="presParOf" srcId="{9871203F-C5DD-4A74-BC87-46ECA0EC4960}" destId="{308037D6-29D9-4F0F-A796-46AE86E5ACEF}" srcOrd="0" destOrd="0" presId="urn:microsoft.com/office/officeart/2011/layout/TabList"/>
    <dgm:cxn modelId="{E70C94A0-44B1-4ABA-89A8-B31275E1F44D}" type="presParOf" srcId="{308037D6-29D9-4F0F-A796-46AE86E5ACEF}" destId="{E518ECC7-FE45-4C29-B947-D20CAD2E688E}" srcOrd="0" destOrd="0" presId="urn:microsoft.com/office/officeart/2011/layout/TabList"/>
    <dgm:cxn modelId="{20D0873B-876B-400B-845B-8D94780A6345}" type="presParOf" srcId="{308037D6-29D9-4F0F-A796-46AE86E5ACEF}" destId="{C6C64671-F4A2-4E7E-9EDD-245F437E2159}" srcOrd="1" destOrd="0" presId="urn:microsoft.com/office/officeart/2011/layout/TabList"/>
    <dgm:cxn modelId="{D0773CF5-379B-47F1-B5B8-1BA7805E8FE7}" type="presParOf" srcId="{308037D6-29D9-4F0F-A796-46AE86E5ACEF}" destId="{EB0EE2FF-6166-4F5F-B617-896A874386D4}"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048F88-4EC6-4B0E-BAB5-511770BBB60A}" type="doc">
      <dgm:prSet loTypeId="urn:microsoft.com/office/officeart/2011/layout/TabList" loCatId="list" qsTypeId="urn:microsoft.com/office/officeart/2005/8/quickstyle/simple1" qsCatId="simple" csTypeId="urn:microsoft.com/office/officeart/2005/8/colors/accent2_5" csCatId="accent2" phldr="1"/>
      <dgm:spPr/>
      <dgm:t>
        <a:bodyPr/>
        <a:lstStyle/>
        <a:p>
          <a:endParaRPr lang="es-ES"/>
        </a:p>
      </dgm:t>
    </dgm:pt>
    <dgm:pt modelId="{17FA728C-B378-4E0B-B943-B5CA36E7A490}">
      <dgm:prSet phldrT="[Texto]" custT="1"/>
      <dgm:spPr/>
      <dgm:t>
        <a:bodyPr/>
        <a:lstStyle/>
        <a:p>
          <a:r>
            <a:rPr lang="es-ES" sz="2400" dirty="0" smtClean="0"/>
            <a:t>3.</a:t>
          </a:r>
          <a:endParaRPr lang="es-ES" sz="2400" dirty="0"/>
        </a:p>
      </dgm:t>
    </dgm:pt>
    <dgm:pt modelId="{F56FD732-4F01-478D-8BAE-A547D0EB78B5}" type="parTrans" cxnId="{1E564A9E-D035-4475-9568-EA1F19C39FF9}">
      <dgm:prSet/>
      <dgm:spPr/>
      <dgm:t>
        <a:bodyPr/>
        <a:lstStyle/>
        <a:p>
          <a:endParaRPr lang="es-ES" sz="1100"/>
        </a:p>
      </dgm:t>
    </dgm:pt>
    <dgm:pt modelId="{A99E39FD-65F0-4BD2-878A-C746741F3558}" type="sibTrans" cxnId="{1E564A9E-D035-4475-9568-EA1F19C39FF9}">
      <dgm:prSet/>
      <dgm:spPr/>
      <dgm:t>
        <a:bodyPr/>
        <a:lstStyle/>
        <a:p>
          <a:endParaRPr lang="es-ES" sz="1100"/>
        </a:p>
      </dgm:t>
    </dgm:pt>
    <dgm:pt modelId="{02FF53A1-C825-42A2-BD50-2CDC2A606646}">
      <dgm:prSet phldrT="[Texto]" custT="1"/>
      <dgm:spPr/>
      <dgm:t>
        <a:bodyPr/>
        <a:lstStyle/>
        <a:p>
          <a:r>
            <a:rPr lang="es-ES" sz="1800" b="1" dirty="0" smtClean="0"/>
            <a:t>Índice estructural de liquidez mínimo</a:t>
          </a:r>
          <a:endParaRPr lang="es-ES" sz="1800" dirty="0"/>
        </a:p>
      </dgm:t>
    </dgm:pt>
    <dgm:pt modelId="{178C2F86-60C3-46C1-8362-E5AB471937DB}" type="parTrans" cxnId="{61E29766-11F7-4E64-A959-6168CA410598}">
      <dgm:prSet/>
      <dgm:spPr/>
      <dgm:t>
        <a:bodyPr/>
        <a:lstStyle/>
        <a:p>
          <a:endParaRPr lang="es-ES" sz="1100"/>
        </a:p>
      </dgm:t>
    </dgm:pt>
    <dgm:pt modelId="{AC32D761-C325-498E-9FF2-3547DCBD4604}" type="sibTrans" cxnId="{61E29766-11F7-4E64-A959-6168CA410598}">
      <dgm:prSet/>
      <dgm:spPr/>
      <dgm:t>
        <a:bodyPr/>
        <a:lstStyle/>
        <a:p>
          <a:endParaRPr lang="es-ES" sz="1100"/>
        </a:p>
      </dgm:t>
    </dgm:pt>
    <dgm:pt modelId="{75EBD8AF-1199-483C-AB0E-706410E9400B}">
      <dgm:prSet phldrT="[Texto]" custT="1"/>
      <dgm:spPr/>
      <dgm:t>
        <a:bodyPr/>
        <a:lstStyle/>
        <a:p>
          <a:pPr algn="just"/>
          <a:endParaRPr lang="es-ES" sz="1100" dirty="0"/>
        </a:p>
      </dgm:t>
    </dgm:pt>
    <dgm:pt modelId="{9A9D024B-C792-4FBB-AB65-3CA6E98732DB}" type="parTrans" cxnId="{54FE85A5-6D74-48CF-88C9-9FC83A809B09}">
      <dgm:prSet/>
      <dgm:spPr/>
      <dgm:t>
        <a:bodyPr/>
        <a:lstStyle/>
        <a:p>
          <a:endParaRPr lang="es-ES" sz="1400"/>
        </a:p>
      </dgm:t>
    </dgm:pt>
    <dgm:pt modelId="{2B0A10C0-6390-4E88-B1FD-F716E2AA4F10}" type="sibTrans" cxnId="{54FE85A5-6D74-48CF-88C9-9FC83A809B09}">
      <dgm:prSet/>
      <dgm:spPr/>
      <dgm:t>
        <a:bodyPr/>
        <a:lstStyle/>
        <a:p>
          <a:endParaRPr lang="es-ES" sz="1400"/>
        </a:p>
      </dgm:t>
    </dgm:pt>
    <dgm:pt modelId="{9871203F-C5DD-4A74-BC87-46ECA0EC4960}" type="pres">
      <dgm:prSet presAssocID="{03048F88-4EC6-4B0E-BAB5-511770BBB60A}" presName="Name0" presStyleCnt="0">
        <dgm:presLayoutVars>
          <dgm:chMax/>
          <dgm:chPref val="3"/>
          <dgm:dir/>
          <dgm:animOne val="branch"/>
          <dgm:animLvl val="lvl"/>
        </dgm:presLayoutVars>
      </dgm:prSet>
      <dgm:spPr/>
      <dgm:t>
        <a:bodyPr/>
        <a:lstStyle/>
        <a:p>
          <a:endParaRPr lang="es-ES"/>
        </a:p>
      </dgm:t>
    </dgm:pt>
    <dgm:pt modelId="{308037D6-29D9-4F0F-A796-46AE86E5ACEF}" type="pres">
      <dgm:prSet presAssocID="{17FA728C-B378-4E0B-B943-B5CA36E7A490}" presName="composite" presStyleCnt="0"/>
      <dgm:spPr/>
    </dgm:pt>
    <dgm:pt modelId="{E518ECC7-FE45-4C29-B947-D20CAD2E688E}" type="pres">
      <dgm:prSet presAssocID="{17FA728C-B378-4E0B-B943-B5CA36E7A490}" presName="FirstChild" presStyleLbl="revTx" presStyleIdx="0" presStyleCnt="2">
        <dgm:presLayoutVars>
          <dgm:chMax val="0"/>
          <dgm:chPref val="0"/>
          <dgm:bulletEnabled val="1"/>
        </dgm:presLayoutVars>
      </dgm:prSet>
      <dgm:spPr/>
      <dgm:t>
        <a:bodyPr/>
        <a:lstStyle/>
        <a:p>
          <a:endParaRPr lang="es-ES"/>
        </a:p>
      </dgm:t>
    </dgm:pt>
    <dgm:pt modelId="{C6C64671-F4A2-4E7E-9EDD-245F437E2159}" type="pres">
      <dgm:prSet presAssocID="{17FA728C-B378-4E0B-B943-B5CA36E7A490}" presName="Parent" presStyleLbl="alignNode1" presStyleIdx="0" presStyleCnt="1">
        <dgm:presLayoutVars>
          <dgm:chMax val="3"/>
          <dgm:chPref val="3"/>
          <dgm:bulletEnabled val="1"/>
        </dgm:presLayoutVars>
      </dgm:prSet>
      <dgm:spPr/>
      <dgm:t>
        <a:bodyPr/>
        <a:lstStyle/>
        <a:p>
          <a:endParaRPr lang="es-ES"/>
        </a:p>
      </dgm:t>
    </dgm:pt>
    <dgm:pt modelId="{EB0EE2FF-6166-4F5F-B617-896A874386D4}" type="pres">
      <dgm:prSet presAssocID="{17FA728C-B378-4E0B-B943-B5CA36E7A490}" presName="Accent" presStyleLbl="parChTrans1D1" presStyleIdx="0" presStyleCnt="1"/>
      <dgm:spPr/>
    </dgm:pt>
    <dgm:pt modelId="{836A53AF-CD23-42A1-B63D-78CAA3ED6BA2}" type="pres">
      <dgm:prSet presAssocID="{17FA728C-B378-4E0B-B943-B5CA36E7A490}" presName="Child" presStyleLbl="revTx" presStyleIdx="1" presStyleCnt="2" custLinFactNeighborY="12547">
        <dgm:presLayoutVars>
          <dgm:chMax val="0"/>
          <dgm:chPref val="0"/>
          <dgm:bulletEnabled val="1"/>
        </dgm:presLayoutVars>
      </dgm:prSet>
      <dgm:spPr/>
      <dgm:t>
        <a:bodyPr/>
        <a:lstStyle/>
        <a:p>
          <a:endParaRPr lang="es-ES"/>
        </a:p>
      </dgm:t>
    </dgm:pt>
  </dgm:ptLst>
  <dgm:cxnLst>
    <dgm:cxn modelId="{D6518FB5-AEB0-48BB-8E07-1C2C10FDA02A}" type="presOf" srcId="{03048F88-4EC6-4B0E-BAB5-511770BBB60A}" destId="{9871203F-C5DD-4A74-BC87-46ECA0EC4960}" srcOrd="0" destOrd="0" presId="urn:microsoft.com/office/officeart/2011/layout/TabList"/>
    <dgm:cxn modelId="{61E29766-11F7-4E64-A959-6168CA410598}" srcId="{17FA728C-B378-4E0B-B943-B5CA36E7A490}" destId="{02FF53A1-C825-42A2-BD50-2CDC2A606646}" srcOrd="0" destOrd="0" parTransId="{178C2F86-60C3-46C1-8362-E5AB471937DB}" sibTransId="{AC32D761-C325-498E-9FF2-3547DCBD4604}"/>
    <dgm:cxn modelId="{F9510467-7AB7-4051-9051-C2239DAE3DB3}" type="presOf" srcId="{17FA728C-B378-4E0B-B943-B5CA36E7A490}" destId="{C6C64671-F4A2-4E7E-9EDD-245F437E2159}" srcOrd="0" destOrd="0" presId="urn:microsoft.com/office/officeart/2011/layout/TabList"/>
    <dgm:cxn modelId="{1E564A9E-D035-4475-9568-EA1F19C39FF9}" srcId="{03048F88-4EC6-4B0E-BAB5-511770BBB60A}" destId="{17FA728C-B378-4E0B-B943-B5CA36E7A490}" srcOrd="0" destOrd="0" parTransId="{F56FD732-4F01-478D-8BAE-A547D0EB78B5}" sibTransId="{A99E39FD-65F0-4BD2-878A-C746741F3558}"/>
    <dgm:cxn modelId="{54FE85A5-6D74-48CF-88C9-9FC83A809B09}" srcId="{17FA728C-B378-4E0B-B943-B5CA36E7A490}" destId="{75EBD8AF-1199-483C-AB0E-706410E9400B}" srcOrd="1" destOrd="0" parTransId="{9A9D024B-C792-4FBB-AB65-3CA6E98732DB}" sibTransId="{2B0A10C0-6390-4E88-B1FD-F716E2AA4F10}"/>
    <dgm:cxn modelId="{9601C35C-9F27-4BD8-A8DE-D9B1F21C8A4F}" type="presOf" srcId="{02FF53A1-C825-42A2-BD50-2CDC2A606646}" destId="{E518ECC7-FE45-4C29-B947-D20CAD2E688E}" srcOrd="0" destOrd="0" presId="urn:microsoft.com/office/officeart/2011/layout/TabList"/>
    <dgm:cxn modelId="{7A43B973-3034-467A-B524-B8414D5A8D7F}" type="presOf" srcId="{75EBD8AF-1199-483C-AB0E-706410E9400B}" destId="{836A53AF-CD23-42A1-B63D-78CAA3ED6BA2}" srcOrd="0" destOrd="0" presId="urn:microsoft.com/office/officeart/2011/layout/TabList"/>
    <dgm:cxn modelId="{62D3AB07-4F1A-4CF0-B336-133E9BB0866E}" type="presParOf" srcId="{9871203F-C5DD-4A74-BC87-46ECA0EC4960}" destId="{308037D6-29D9-4F0F-A796-46AE86E5ACEF}" srcOrd="0" destOrd="0" presId="urn:microsoft.com/office/officeart/2011/layout/TabList"/>
    <dgm:cxn modelId="{85B8F66F-8ACA-48FE-8F42-2A568CE5D637}" type="presParOf" srcId="{308037D6-29D9-4F0F-A796-46AE86E5ACEF}" destId="{E518ECC7-FE45-4C29-B947-D20CAD2E688E}" srcOrd="0" destOrd="0" presId="urn:microsoft.com/office/officeart/2011/layout/TabList"/>
    <dgm:cxn modelId="{E34EECEE-9E1B-4538-9F29-AA4CBD2F923D}" type="presParOf" srcId="{308037D6-29D9-4F0F-A796-46AE86E5ACEF}" destId="{C6C64671-F4A2-4E7E-9EDD-245F437E2159}" srcOrd="1" destOrd="0" presId="urn:microsoft.com/office/officeart/2011/layout/TabList"/>
    <dgm:cxn modelId="{F0C048B4-03AA-49D2-AD7B-8772BB75269F}" type="presParOf" srcId="{308037D6-29D9-4F0F-A796-46AE86E5ACEF}" destId="{EB0EE2FF-6166-4F5F-B617-896A874386D4}" srcOrd="2" destOrd="0" presId="urn:microsoft.com/office/officeart/2011/layout/TabList"/>
    <dgm:cxn modelId="{8DDF831E-9DAA-4AE5-BC69-EB46D05B6685}" type="presParOf" srcId="{9871203F-C5DD-4A74-BC87-46ECA0EC4960}" destId="{836A53AF-CD23-42A1-B63D-78CAA3ED6BA2}" srcOrd="1"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048F88-4EC6-4B0E-BAB5-511770BBB60A}" type="doc">
      <dgm:prSet loTypeId="urn:microsoft.com/office/officeart/2011/layout/TabList" loCatId="list" qsTypeId="urn:microsoft.com/office/officeart/2005/8/quickstyle/simple1" qsCatId="simple" csTypeId="urn:microsoft.com/office/officeart/2005/8/colors/accent2_5" csCatId="accent2" phldr="1"/>
      <dgm:spPr/>
      <dgm:t>
        <a:bodyPr/>
        <a:lstStyle/>
        <a:p>
          <a:endParaRPr lang="es-ES"/>
        </a:p>
      </dgm:t>
    </dgm:pt>
    <dgm:pt modelId="{17FA728C-B378-4E0B-B943-B5CA36E7A490}">
      <dgm:prSet phldrT="[Texto]" custT="1"/>
      <dgm:spPr/>
      <dgm:t>
        <a:bodyPr/>
        <a:lstStyle/>
        <a:p>
          <a:r>
            <a:rPr lang="es-ES" sz="2800" dirty="0" smtClean="0"/>
            <a:t>1.</a:t>
          </a:r>
          <a:endParaRPr lang="es-ES" sz="2800" dirty="0"/>
        </a:p>
      </dgm:t>
    </dgm:pt>
    <dgm:pt modelId="{F56FD732-4F01-478D-8BAE-A547D0EB78B5}" type="parTrans" cxnId="{1E564A9E-D035-4475-9568-EA1F19C39FF9}">
      <dgm:prSet/>
      <dgm:spPr/>
      <dgm:t>
        <a:bodyPr/>
        <a:lstStyle/>
        <a:p>
          <a:endParaRPr lang="es-ES" sz="1200"/>
        </a:p>
      </dgm:t>
    </dgm:pt>
    <dgm:pt modelId="{A99E39FD-65F0-4BD2-878A-C746741F3558}" type="sibTrans" cxnId="{1E564A9E-D035-4475-9568-EA1F19C39FF9}">
      <dgm:prSet/>
      <dgm:spPr/>
      <dgm:t>
        <a:bodyPr/>
        <a:lstStyle/>
        <a:p>
          <a:endParaRPr lang="es-ES" sz="1200"/>
        </a:p>
      </dgm:t>
    </dgm:pt>
    <dgm:pt modelId="{02FF53A1-C825-42A2-BD50-2CDC2A606646}">
      <dgm:prSet phldrT="[Texto]" custT="1"/>
      <dgm:spPr/>
      <dgm:t>
        <a:bodyPr/>
        <a:lstStyle/>
        <a:p>
          <a:r>
            <a:rPr lang="es-ES" sz="2000" b="1" dirty="0" smtClean="0"/>
            <a:t>Requerimiento de Liquidez:</a:t>
          </a:r>
          <a:endParaRPr lang="es-ES" sz="2000" dirty="0"/>
        </a:p>
      </dgm:t>
    </dgm:pt>
    <dgm:pt modelId="{178C2F86-60C3-46C1-8362-E5AB471937DB}" type="parTrans" cxnId="{61E29766-11F7-4E64-A959-6168CA410598}">
      <dgm:prSet/>
      <dgm:spPr/>
      <dgm:t>
        <a:bodyPr/>
        <a:lstStyle/>
        <a:p>
          <a:endParaRPr lang="es-ES" sz="1200"/>
        </a:p>
      </dgm:t>
    </dgm:pt>
    <dgm:pt modelId="{AC32D761-C325-498E-9FF2-3547DCBD4604}" type="sibTrans" cxnId="{61E29766-11F7-4E64-A959-6168CA410598}">
      <dgm:prSet/>
      <dgm:spPr/>
      <dgm:t>
        <a:bodyPr/>
        <a:lstStyle/>
        <a:p>
          <a:endParaRPr lang="es-ES" sz="1200"/>
        </a:p>
      </dgm:t>
    </dgm:pt>
    <dgm:pt modelId="{75EBD8AF-1199-483C-AB0E-706410E9400B}">
      <dgm:prSet phldrT="[Texto]" custT="1"/>
      <dgm:spPr/>
      <dgm:t>
        <a:bodyPr/>
        <a:lstStyle/>
        <a:p>
          <a:pPr algn="just"/>
          <a:endParaRPr lang="es-ES" sz="1200" dirty="0"/>
        </a:p>
      </dgm:t>
    </dgm:pt>
    <dgm:pt modelId="{9A9D024B-C792-4FBB-AB65-3CA6E98732DB}" type="parTrans" cxnId="{54FE85A5-6D74-48CF-88C9-9FC83A809B09}">
      <dgm:prSet/>
      <dgm:spPr/>
      <dgm:t>
        <a:bodyPr/>
        <a:lstStyle/>
        <a:p>
          <a:endParaRPr lang="es-ES" sz="1600"/>
        </a:p>
      </dgm:t>
    </dgm:pt>
    <dgm:pt modelId="{2B0A10C0-6390-4E88-B1FD-F716E2AA4F10}" type="sibTrans" cxnId="{54FE85A5-6D74-48CF-88C9-9FC83A809B09}">
      <dgm:prSet/>
      <dgm:spPr/>
      <dgm:t>
        <a:bodyPr/>
        <a:lstStyle/>
        <a:p>
          <a:endParaRPr lang="es-ES" sz="1600"/>
        </a:p>
      </dgm:t>
    </dgm:pt>
    <dgm:pt modelId="{9871203F-C5DD-4A74-BC87-46ECA0EC4960}" type="pres">
      <dgm:prSet presAssocID="{03048F88-4EC6-4B0E-BAB5-511770BBB60A}" presName="Name0" presStyleCnt="0">
        <dgm:presLayoutVars>
          <dgm:chMax/>
          <dgm:chPref val="3"/>
          <dgm:dir/>
          <dgm:animOne val="branch"/>
          <dgm:animLvl val="lvl"/>
        </dgm:presLayoutVars>
      </dgm:prSet>
      <dgm:spPr/>
      <dgm:t>
        <a:bodyPr/>
        <a:lstStyle/>
        <a:p>
          <a:endParaRPr lang="es-ES"/>
        </a:p>
      </dgm:t>
    </dgm:pt>
    <dgm:pt modelId="{308037D6-29D9-4F0F-A796-46AE86E5ACEF}" type="pres">
      <dgm:prSet presAssocID="{17FA728C-B378-4E0B-B943-B5CA36E7A490}" presName="composite" presStyleCnt="0"/>
      <dgm:spPr/>
    </dgm:pt>
    <dgm:pt modelId="{E518ECC7-FE45-4C29-B947-D20CAD2E688E}" type="pres">
      <dgm:prSet presAssocID="{17FA728C-B378-4E0B-B943-B5CA36E7A490}" presName="FirstChild" presStyleLbl="revTx" presStyleIdx="0" presStyleCnt="2">
        <dgm:presLayoutVars>
          <dgm:chMax val="0"/>
          <dgm:chPref val="0"/>
          <dgm:bulletEnabled val="1"/>
        </dgm:presLayoutVars>
      </dgm:prSet>
      <dgm:spPr/>
      <dgm:t>
        <a:bodyPr/>
        <a:lstStyle/>
        <a:p>
          <a:endParaRPr lang="es-ES"/>
        </a:p>
      </dgm:t>
    </dgm:pt>
    <dgm:pt modelId="{C6C64671-F4A2-4E7E-9EDD-245F437E2159}" type="pres">
      <dgm:prSet presAssocID="{17FA728C-B378-4E0B-B943-B5CA36E7A490}" presName="Parent" presStyleLbl="alignNode1" presStyleIdx="0" presStyleCnt="1">
        <dgm:presLayoutVars>
          <dgm:chMax val="3"/>
          <dgm:chPref val="3"/>
          <dgm:bulletEnabled val="1"/>
        </dgm:presLayoutVars>
      </dgm:prSet>
      <dgm:spPr/>
      <dgm:t>
        <a:bodyPr/>
        <a:lstStyle/>
        <a:p>
          <a:endParaRPr lang="es-ES"/>
        </a:p>
      </dgm:t>
    </dgm:pt>
    <dgm:pt modelId="{EB0EE2FF-6166-4F5F-B617-896A874386D4}" type="pres">
      <dgm:prSet presAssocID="{17FA728C-B378-4E0B-B943-B5CA36E7A490}" presName="Accent" presStyleLbl="parChTrans1D1" presStyleIdx="0" presStyleCnt="1"/>
      <dgm:spPr/>
    </dgm:pt>
    <dgm:pt modelId="{836A53AF-CD23-42A1-B63D-78CAA3ED6BA2}" type="pres">
      <dgm:prSet presAssocID="{17FA728C-B378-4E0B-B943-B5CA36E7A490}" presName="Child" presStyleLbl="revTx" presStyleIdx="1" presStyleCnt="2" custLinFactNeighborY="12547">
        <dgm:presLayoutVars>
          <dgm:chMax val="0"/>
          <dgm:chPref val="0"/>
          <dgm:bulletEnabled val="1"/>
        </dgm:presLayoutVars>
      </dgm:prSet>
      <dgm:spPr/>
      <dgm:t>
        <a:bodyPr/>
        <a:lstStyle/>
        <a:p>
          <a:endParaRPr lang="es-ES"/>
        </a:p>
      </dgm:t>
    </dgm:pt>
  </dgm:ptLst>
  <dgm:cxnLst>
    <dgm:cxn modelId="{41D0EF7C-B0F7-4119-A91B-97EEDE1D517D}" type="presOf" srcId="{03048F88-4EC6-4B0E-BAB5-511770BBB60A}" destId="{9871203F-C5DD-4A74-BC87-46ECA0EC4960}" srcOrd="0" destOrd="0" presId="urn:microsoft.com/office/officeart/2011/layout/TabList"/>
    <dgm:cxn modelId="{61E29766-11F7-4E64-A959-6168CA410598}" srcId="{17FA728C-B378-4E0B-B943-B5CA36E7A490}" destId="{02FF53A1-C825-42A2-BD50-2CDC2A606646}" srcOrd="0" destOrd="0" parTransId="{178C2F86-60C3-46C1-8362-E5AB471937DB}" sibTransId="{AC32D761-C325-498E-9FF2-3547DCBD4604}"/>
    <dgm:cxn modelId="{25596BA0-BDE5-488C-8A82-B6FD1CE3E96B}" type="presOf" srcId="{02FF53A1-C825-42A2-BD50-2CDC2A606646}" destId="{E518ECC7-FE45-4C29-B947-D20CAD2E688E}" srcOrd="0" destOrd="0" presId="urn:microsoft.com/office/officeart/2011/layout/TabList"/>
    <dgm:cxn modelId="{A1C0FEC2-25E7-4AAA-9B92-82D54DA45E0D}" type="presOf" srcId="{75EBD8AF-1199-483C-AB0E-706410E9400B}" destId="{836A53AF-CD23-42A1-B63D-78CAA3ED6BA2}" srcOrd="0" destOrd="0" presId="urn:microsoft.com/office/officeart/2011/layout/TabList"/>
    <dgm:cxn modelId="{1E564A9E-D035-4475-9568-EA1F19C39FF9}" srcId="{03048F88-4EC6-4B0E-BAB5-511770BBB60A}" destId="{17FA728C-B378-4E0B-B943-B5CA36E7A490}" srcOrd="0" destOrd="0" parTransId="{F56FD732-4F01-478D-8BAE-A547D0EB78B5}" sibTransId="{A99E39FD-65F0-4BD2-878A-C746741F3558}"/>
    <dgm:cxn modelId="{F3A4E698-EDEC-478F-BC84-CE4DDFCF91D3}" type="presOf" srcId="{17FA728C-B378-4E0B-B943-B5CA36E7A490}" destId="{C6C64671-F4A2-4E7E-9EDD-245F437E2159}" srcOrd="0" destOrd="0" presId="urn:microsoft.com/office/officeart/2011/layout/TabList"/>
    <dgm:cxn modelId="{54FE85A5-6D74-48CF-88C9-9FC83A809B09}" srcId="{17FA728C-B378-4E0B-B943-B5CA36E7A490}" destId="{75EBD8AF-1199-483C-AB0E-706410E9400B}" srcOrd="1" destOrd="0" parTransId="{9A9D024B-C792-4FBB-AB65-3CA6E98732DB}" sibTransId="{2B0A10C0-6390-4E88-B1FD-F716E2AA4F10}"/>
    <dgm:cxn modelId="{C28A99B2-C195-4869-AD15-9E2323AD995D}" type="presParOf" srcId="{9871203F-C5DD-4A74-BC87-46ECA0EC4960}" destId="{308037D6-29D9-4F0F-A796-46AE86E5ACEF}" srcOrd="0" destOrd="0" presId="urn:microsoft.com/office/officeart/2011/layout/TabList"/>
    <dgm:cxn modelId="{41692D69-C58C-46AA-9197-C170A90307C4}" type="presParOf" srcId="{308037D6-29D9-4F0F-A796-46AE86E5ACEF}" destId="{E518ECC7-FE45-4C29-B947-D20CAD2E688E}" srcOrd="0" destOrd="0" presId="urn:microsoft.com/office/officeart/2011/layout/TabList"/>
    <dgm:cxn modelId="{A43B7DFF-940B-47D7-88BF-0E2EF19C7F00}" type="presParOf" srcId="{308037D6-29D9-4F0F-A796-46AE86E5ACEF}" destId="{C6C64671-F4A2-4E7E-9EDD-245F437E2159}" srcOrd="1" destOrd="0" presId="urn:microsoft.com/office/officeart/2011/layout/TabList"/>
    <dgm:cxn modelId="{E4995922-C865-488D-A05A-C4DA2F659256}" type="presParOf" srcId="{308037D6-29D9-4F0F-A796-46AE86E5ACEF}" destId="{EB0EE2FF-6166-4F5F-B617-896A874386D4}" srcOrd="2" destOrd="0" presId="urn:microsoft.com/office/officeart/2011/layout/TabList"/>
    <dgm:cxn modelId="{3E920DCE-9707-4D75-AD1D-84153E61B20C}" type="presParOf" srcId="{9871203F-C5DD-4A74-BC87-46ECA0EC4960}" destId="{836A53AF-CD23-42A1-B63D-78CAA3ED6BA2}" srcOrd="1" destOrd="0" presId="urn:microsoft.com/office/officeart/2011/layout/Tab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39F59A-681B-405F-933F-6FB2195D7E69}" type="doc">
      <dgm:prSet loTypeId="urn:microsoft.com/office/officeart/2005/8/layout/hProcess4" loCatId="process" qsTypeId="urn:microsoft.com/office/officeart/2005/8/quickstyle/simple2" qsCatId="simple" csTypeId="urn:microsoft.com/office/officeart/2005/8/colors/colorful1" csCatId="colorful" phldr="1"/>
      <dgm:spPr/>
      <dgm:t>
        <a:bodyPr/>
        <a:lstStyle/>
        <a:p>
          <a:endParaRPr lang="es-ES"/>
        </a:p>
      </dgm:t>
    </dgm:pt>
    <dgm:pt modelId="{F072D0BF-1DD9-4BAB-9262-F5D174253D1C}">
      <dgm:prSet phldrT="[Texto]" custT="1"/>
      <dgm:spPr/>
      <dgm:t>
        <a:bodyPr/>
        <a:lstStyle/>
        <a:p>
          <a:r>
            <a:rPr lang="es-ES" sz="1400" b="1" dirty="0" smtClean="0"/>
            <a:t>Nivel de exposición del riesgo de crédito (E) </a:t>
          </a:r>
          <a:endParaRPr lang="es-ES" sz="1400" dirty="0"/>
        </a:p>
      </dgm:t>
    </dgm:pt>
    <dgm:pt modelId="{40FE7562-F649-4D80-8C43-E1C59D63B8D8}" type="parTrans" cxnId="{4C9E3910-FB15-4A8D-A22B-723606AD1374}">
      <dgm:prSet/>
      <dgm:spPr/>
      <dgm:t>
        <a:bodyPr/>
        <a:lstStyle/>
        <a:p>
          <a:endParaRPr lang="es-ES"/>
        </a:p>
      </dgm:t>
    </dgm:pt>
    <dgm:pt modelId="{494BF2E8-286A-4008-A66A-A13F206D787A}" type="sibTrans" cxnId="{4C9E3910-FB15-4A8D-A22B-723606AD1374}">
      <dgm:prSet/>
      <dgm:spPr/>
      <dgm:t>
        <a:bodyPr/>
        <a:lstStyle/>
        <a:p>
          <a:endParaRPr lang="es-ES"/>
        </a:p>
      </dgm:t>
    </dgm:pt>
    <dgm:pt modelId="{67D481FA-2BA0-41A8-B8A6-53D8EA57AE08}">
      <dgm:prSet phldrT="[Texto]" custT="1"/>
      <dgm:spPr/>
      <dgm:t>
        <a:bodyPr/>
        <a:lstStyle/>
        <a:p>
          <a:pPr algn="just"/>
          <a:r>
            <a:rPr lang="es-ES" sz="1200" dirty="0" smtClean="0"/>
            <a:t>Se tomó el total vencido sobre la deuda que comprende a los flujos que se esperan recibir de las operaciones crediticias  al 31 de diciembre del 2013, para  el valor actual aplicó la tasa activa referencial  8,17%. del BCE a diciembre 2013.</a:t>
          </a:r>
          <a:endParaRPr lang="es-ES" sz="1200" dirty="0"/>
        </a:p>
      </dgm:t>
    </dgm:pt>
    <dgm:pt modelId="{E1CFFD90-D59B-4265-9B53-68740D7C095A}" type="parTrans" cxnId="{CE0D0FFC-D921-424D-BDF3-A5338BBF046A}">
      <dgm:prSet/>
      <dgm:spPr/>
      <dgm:t>
        <a:bodyPr/>
        <a:lstStyle/>
        <a:p>
          <a:endParaRPr lang="es-ES"/>
        </a:p>
      </dgm:t>
    </dgm:pt>
    <dgm:pt modelId="{6132A5C1-626A-4BC8-917F-D7A20F06326A}" type="sibTrans" cxnId="{CE0D0FFC-D921-424D-BDF3-A5338BBF046A}">
      <dgm:prSet/>
      <dgm:spPr/>
      <dgm:t>
        <a:bodyPr/>
        <a:lstStyle/>
        <a:p>
          <a:endParaRPr lang="es-ES"/>
        </a:p>
      </dgm:t>
    </dgm:pt>
    <dgm:pt modelId="{6080E9BE-9F90-4019-AE25-31C187B34549}">
      <dgm:prSet phldrT="[Texto]" custT="1"/>
      <dgm:spPr/>
      <dgm:t>
        <a:bodyPr/>
        <a:lstStyle/>
        <a:p>
          <a:r>
            <a:rPr lang="es-ES" sz="1600" b="1" dirty="0" smtClean="0"/>
            <a:t>Probabilidad de incumplimiento (pi)</a:t>
          </a:r>
          <a:endParaRPr lang="es-ES" sz="1600" dirty="0"/>
        </a:p>
      </dgm:t>
    </dgm:pt>
    <dgm:pt modelId="{F1845392-41A6-4DCA-A64B-20D26EEE8F9C}" type="parTrans" cxnId="{2504CE4D-D10E-4A3D-AABA-B13390C028E2}">
      <dgm:prSet/>
      <dgm:spPr/>
      <dgm:t>
        <a:bodyPr/>
        <a:lstStyle/>
        <a:p>
          <a:endParaRPr lang="es-ES"/>
        </a:p>
      </dgm:t>
    </dgm:pt>
    <dgm:pt modelId="{5281E257-8F89-4159-8A3A-7B32623F7744}" type="sibTrans" cxnId="{2504CE4D-D10E-4A3D-AABA-B13390C028E2}">
      <dgm:prSet/>
      <dgm:spPr/>
      <dgm:t>
        <a:bodyPr/>
        <a:lstStyle/>
        <a:p>
          <a:endParaRPr lang="es-ES"/>
        </a:p>
      </dgm:t>
    </dgm:pt>
    <dgm:pt modelId="{0A84C831-C194-4367-A9A8-C2F8B7B4B1DF}">
      <dgm:prSet phldrT="[Texto]" custT="1"/>
      <dgm:spPr/>
      <dgm:t>
        <a:bodyPr/>
        <a:lstStyle/>
        <a:p>
          <a:pPr algn="just"/>
          <a:r>
            <a:rPr lang="es-ES" sz="1200" dirty="0" smtClean="0"/>
            <a:t>Se estimó por medio de matrices de transición, considerando bases de cartera de los últimos dos años de forma trimestral (marzo 2012 a diciembre 2013).</a:t>
          </a:r>
          <a:endParaRPr lang="es-ES" sz="1200" dirty="0"/>
        </a:p>
      </dgm:t>
    </dgm:pt>
    <dgm:pt modelId="{EEEEFF0A-4EA9-4894-85E8-A8DD4EB7C142}" type="parTrans" cxnId="{BB2E0E0B-FD7A-4BCB-80F1-6C6C5C00A8B7}">
      <dgm:prSet/>
      <dgm:spPr/>
      <dgm:t>
        <a:bodyPr/>
        <a:lstStyle/>
        <a:p>
          <a:endParaRPr lang="es-ES"/>
        </a:p>
      </dgm:t>
    </dgm:pt>
    <dgm:pt modelId="{EB04EC06-BF27-4A28-B67B-B5F366330266}" type="sibTrans" cxnId="{BB2E0E0B-FD7A-4BCB-80F1-6C6C5C00A8B7}">
      <dgm:prSet/>
      <dgm:spPr/>
      <dgm:t>
        <a:bodyPr/>
        <a:lstStyle/>
        <a:p>
          <a:endParaRPr lang="es-ES"/>
        </a:p>
      </dgm:t>
    </dgm:pt>
    <dgm:pt modelId="{BEDAFC6C-D731-4E56-8B20-DB7DAA033EAC}">
      <dgm:prSet phldrT="[Texto]" custT="1"/>
      <dgm:spPr/>
      <dgm:t>
        <a:bodyPr/>
        <a:lstStyle/>
        <a:p>
          <a:r>
            <a:rPr lang="es-ES" sz="2000" b="1" dirty="0" smtClean="0"/>
            <a:t>Severidad (1 – r) </a:t>
          </a:r>
          <a:endParaRPr lang="es-ES" sz="2000" dirty="0"/>
        </a:p>
      </dgm:t>
    </dgm:pt>
    <dgm:pt modelId="{7567C64E-884E-45FC-ADB6-F71EDDE5B400}" type="parTrans" cxnId="{170AEC43-85CD-4428-97FC-F500A65379D7}">
      <dgm:prSet/>
      <dgm:spPr/>
      <dgm:t>
        <a:bodyPr/>
        <a:lstStyle/>
        <a:p>
          <a:endParaRPr lang="es-ES"/>
        </a:p>
      </dgm:t>
    </dgm:pt>
    <dgm:pt modelId="{E7400F38-64C6-4056-A9E3-A985A7EBB770}" type="sibTrans" cxnId="{170AEC43-85CD-4428-97FC-F500A65379D7}">
      <dgm:prSet/>
      <dgm:spPr/>
      <dgm:t>
        <a:bodyPr/>
        <a:lstStyle/>
        <a:p>
          <a:endParaRPr lang="es-ES"/>
        </a:p>
      </dgm:t>
    </dgm:pt>
    <dgm:pt modelId="{B65DDF2B-C71C-403A-9183-5FBA6B1760AB}">
      <dgm:prSet phldrT="[Texto]"/>
      <dgm:spPr/>
      <dgm:t>
        <a:bodyPr/>
        <a:lstStyle/>
        <a:p>
          <a:pPr algn="just"/>
          <a:r>
            <a:rPr lang="es-ES" dirty="0" smtClean="0"/>
            <a:t>Se determinó a través de promedio de la recuperación de cartera en mora a partir de la calificación C a la E de los meses de enero hasta diciembre 2013 obtenido como resultado 12,56%. </a:t>
          </a:r>
          <a:endParaRPr lang="es-ES" dirty="0"/>
        </a:p>
      </dgm:t>
    </dgm:pt>
    <dgm:pt modelId="{839E8CB6-A501-4F99-B858-137BBF05A898}" type="parTrans" cxnId="{9788C1C4-232C-4287-8B72-BA0280C8E81B}">
      <dgm:prSet/>
      <dgm:spPr/>
      <dgm:t>
        <a:bodyPr/>
        <a:lstStyle/>
        <a:p>
          <a:endParaRPr lang="es-ES"/>
        </a:p>
      </dgm:t>
    </dgm:pt>
    <dgm:pt modelId="{3DE3ADB6-4724-47E9-B2A2-581DC5AA5B7D}" type="sibTrans" cxnId="{9788C1C4-232C-4287-8B72-BA0280C8E81B}">
      <dgm:prSet/>
      <dgm:spPr/>
      <dgm:t>
        <a:bodyPr/>
        <a:lstStyle/>
        <a:p>
          <a:endParaRPr lang="es-ES"/>
        </a:p>
      </dgm:t>
    </dgm:pt>
    <dgm:pt modelId="{4652107B-C0DE-48AF-983A-41DA2A1C6858}">
      <dgm:prSet phldrT="[Texto]"/>
      <dgm:spPr/>
      <dgm:t>
        <a:bodyPr/>
        <a:lstStyle/>
        <a:p>
          <a:pPr algn="l"/>
          <a:endParaRPr lang="es-ES" sz="1100"/>
        </a:p>
      </dgm:t>
    </dgm:pt>
    <dgm:pt modelId="{59CB4A80-2425-42F8-9BBA-607377A9D271}" type="parTrans" cxnId="{A40617A7-B983-485A-B419-D296025F9FF7}">
      <dgm:prSet/>
      <dgm:spPr/>
      <dgm:t>
        <a:bodyPr/>
        <a:lstStyle/>
        <a:p>
          <a:endParaRPr lang="es-ES"/>
        </a:p>
      </dgm:t>
    </dgm:pt>
    <dgm:pt modelId="{0C3500BB-0AAB-4AC8-8EF8-72BB78BDA867}" type="sibTrans" cxnId="{A40617A7-B983-485A-B419-D296025F9FF7}">
      <dgm:prSet/>
      <dgm:spPr/>
      <dgm:t>
        <a:bodyPr/>
        <a:lstStyle/>
        <a:p>
          <a:endParaRPr lang="es-ES"/>
        </a:p>
      </dgm:t>
    </dgm:pt>
    <dgm:pt modelId="{C04A85AC-1269-4DD3-8EE4-B277FDD7577C}" type="pres">
      <dgm:prSet presAssocID="{7C39F59A-681B-405F-933F-6FB2195D7E69}" presName="Name0" presStyleCnt="0">
        <dgm:presLayoutVars>
          <dgm:dir/>
          <dgm:animLvl val="lvl"/>
          <dgm:resizeHandles val="exact"/>
        </dgm:presLayoutVars>
      </dgm:prSet>
      <dgm:spPr/>
      <dgm:t>
        <a:bodyPr/>
        <a:lstStyle/>
        <a:p>
          <a:endParaRPr lang="es-ES"/>
        </a:p>
      </dgm:t>
    </dgm:pt>
    <dgm:pt modelId="{D9E670C1-289D-41CB-9316-1F0D8A2443A9}" type="pres">
      <dgm:prSet presAssocID="{7C39F59A-681B-405F-933F-6FB2195D7E69}" presName="tSp" presStyleCnt="0"/>
      <dgm:spPr/>
    </dgm:pt>
    <dgm:pt modelId="{2CC05DD2-CDF0-4FF3-A911-9F0E31BD4507}" type="pres">
      <dgm:prSet presAssocID="{7C39F59A-681B-405F-933F-6FB2195D7E69}" presName="bSp" presStyleCnt="0"/>
      <dgm:spPr/>
    </dgm:pt>
    <dgm:pt modelId="{C1567AEC-5F5E-467B-B998-EF7F72CF29E3}" type="pres">
      <dgm:prSet presAssocID="{7C39F59A-681B-405F-933F-6FB2195D7E69}" presName="process" presStyleCnt="0"/>
      <dgm:spPr/>
    </dgm:pt>
    <dgm:pt modelId="{1FD23F4E-D11C-43D5-AC60-F0BB875455F0}" type="pres">
      <dgm:prSet presAssocID="{F072D0BF-1DD9-4BAB-9262-F5D174253D1C}" presName="composite1" presStyleCnt="0"/>
      <dgm:spPr/>
    </dgm:pt>
    <dgm:pt modelId="{F89898DC-DD1B-40E9-9572-7109BF914483}" type="pres">
      <dgm:prSet presAssocID="{F072D0BF-1DD9-4BAB-9262-F5D174253D1C}" presName="dummyNode1" presStyleLbl="node1" presStyleIdx="0" presStyleCnt="3"/>
      <dgm:spPr/>
    </dgm:pt>
    <dgm:pt modelId="{26D8C685-8CA1-40F3-BF32-69B4B1376175}" type="pres">
      <dgm:prSet presAssocID="{F072D0BF-1DD9-4BAB-9262-F5D174253D1C}" presName="childNode1" presStyleLbl="bgAcc1" presStyleIdx="0" presStyleCnt="3">
        <dgm:presLayoutVars>
          <dgm:bulletEnabled val="1"/>
        </dgm:presLayoutVars>
      </dgm:prSet>
      <dgm:spPr/>
      <dgm:t>
        <a:bodyPr/>
        <a:lstStyle/>
        <a:p>
          <a:endParaRPr lang="es-ES"/>
        </a:p>
      </dgm:t>
    </dgm:pt>
    <dgm:pt modelId="{F97721A2-5345-40FD-BF16-0F2C5CA8038B}" type="pres">
      <dgm:prSet presAssocID="{F072D0BF-1DD9-4BAB-9262-F5D174253D1C}" presName="childNode1tx" presStyleLbl="bgAcc1" presStyleIdx="0" presStyleCnt="3">
        <dgm:presLayoutVars>
          <dgm:bulletEnabled val="1"/>
        </dgm:presLayoutVars>
      </dgm:prSet>
      <dgm:spPr/>
      <dgm:t>
        <a:bodyPr/>
        <a:lstStyle/>
        <a:p>
          <a:endParaRPr lang="es-ES"/>
        </a:p>
      </dgm:t>
    </dgm:pt>
    <dgm:pt modelId="{07E18682-5A81-409A-B9BF-8B733F5280B3}" type="pres">
      <dgm:prSet presAssocID="{F072D0BF-1DD9-4BAB-9262-F5D174253D1C}" presName="parentNode1" presStyleLbl="node1" presStyleIdx="0" presStyleCnt="3">
        <dgm:presLayoutVars>
          <dgm:chMax val="1"/>
          <dgm:bulletEnabled val="1"/>
        </dgm:presLayoutVars>
      </dgm:prSet>
      <dgm:spPr/>
      <dgm:t>
        <a:bodyPr/>
        <a:lstStyle/>
        <a:p>
          <a:endParaRPr lang="es-ES"/>
        </a:p>
      </dgm:t>
    </dgm:pt>
    <dgm:pt modelId="{422E7BDF-C3C3-4163-B0D2-B5629FD7114D}" type="pres">
      <dgm:prSet presAssocID="{F072D0BF-1DD9-4BAB-9262-F5D174253D1C}" presName="connSite1" presStyleCnt="0"/>
      <dgm:spPr/>
    </dgm:pt>
    <dgm:pt modelId="{5B1C97F0-7F30-4199-BE9D-246CF8C5264B}" type="pres">
      <dgm:prSet presAssocID="{494BF2E8-286A-4008-A66A-A13F206D787A}" presName="Name9" presStyleLbl="sibTrans2D1" presStyleIdx="0" presStyleCnt="2"/>
      <dgm:spPr/>
      <dgm:t>
        <a:bodyPr/>
        <a:lstStyle/>
        <a:p>
          <a:endParaRPr lang="es-ES"/>
        </a:p>
      </dgm:t>
    </dgm:pt>
    <dgm:pt modelId="{F0F6D275-28CC-4680-AEC2-84D4B1A84055}" type="pres">
      <dgm:prSet presAssocID="{6080E9BE-9F90-4019-AE25-31C187B34549}" presName="composite2" presStyleCnt="0"/>
      <dgm:spPr/>
    </dgm:pt>
    <dgm:pt modelId="{2BB16B14-2D4A-4A56-ACC7-9CDF849645F9}" type="pres">
      <dgm:prSet presAssocID="{6080E9BE-9F90-4019-AE25-31C187B34549}" presName="dummyNode2" presStyleLbl="node1" presStyleIdx="0" presStyleCnt="3"/>
      <dgm:spPr/>
    </dgm:pt>
    <dgm:pt modelId="{EAF32EB7-5467-4BCB-B17C-04639CB1DD40}" type="pres">
      <dgm:prSet presAssocID="{6080E9BE-9F90-4019-AE25-31C187B34549}" presName="childNode2" presStyleLbl="bgAcc1" presStyleIdx="1" presStyleCnt="3">
        <dgm:presLayoutVars>
          <dgm:bulletEnabled val="1"/>
        </dgm:presLayoutVars>
      </dgm:prSet>
      <dgm:spPr/>
      <dgm:t>
        <a:bodyPr/>
        <a:lstStyle/>
        <a:p>
          <a:endParaRPr lang="es-ES"/>
        </a:p>
      </dgm:t>
    </dgm:pt>
    <dgm:pt modelId="{C2F3724D-FB39-42BE-B0A5-1333D91777A2}" type="pres">
      <dgm:prSet presAssocID="{6080E9BE-9F90-4019-AE25-31C187B34549}" presName="childNode2tx" presStyleLbl="bgAcc1" presStyleIdx="1" presStyleCnt="3">
        <dgm:presLayoutVars>
          <dgm:bulletEnabled val="1"/>
        </dgm:presLayoutVars>
      </dgm:prSet>
      <dgm:spPr/>
      <dgm:t>
        <a:bodyPr/>
        <a:lstStyle/>
        <a:p>
          <a:endParaRPr lang="es-ES"/>
        </a:p>
      </dgm:t>
    </dgm:pt>
    <dgm:pt modelId="{E17C85D6-CB12-47EC-957A-08D6526E894C}" type="pres">
      <dgm:prSet presAssocID="{6080E9BE-9F90-4019-AE25-31C187B34549}" presName="parentNode2" presStyleLbl="node1" presStyleIdx="1" presStyleCnt="3">
        <dgm:presLayoutVars>
          <dgm:chMax val="0"/>
          <dgm:bulletEnabled val="1"/>
        </dgm:presLayoutVars>
      </dgm:prSet>
      <dgm:spPr/>
      <dgm:t>
        <a:bodyPr/>
        <a:lstStyle/>
        <a:p>
          <a:endParaRPr lang="es-ES"/>
        </a:p>
      </dgm:t>
    </dgm:pt>
    <dgm:pt modelId="{23126BAF-206D-4A1E-B5B2-735540BF2B1E}" type="pres">
      <dgm:prSet presAssocID="{6080E9BE-9F90-4019-AE25-31C187B34549}" presName="connSite2" presStyleCnt="0"/>
      <dgm:spPr/>
    </dgm:pt>
    <dgm:pt modelId="{9EE7DE52-3A79-4C34-9F22-F2F44C2E6F1B}" type="pres">
      <dgm:prSet presAssocID="{5281E257-8F89-4159-8A3A-7B32623F7744}" presName="Name18" presStyleLbl="sibTrans2D1" presStyleIdx="1" presStyleCnt="2"/>
      <dgm:spPr/>
      <dgm:t>
        <a:bodyPr/>
        <a:lstStyle/>
        <a:p>
          <a:endParaRPr lang="es-ES"/>
        </a:p>
      </dgm:t>
    </dgm:pt>
    <dgm:pt modelId="{93450CD2-CE29-4943-8D8E-2E04968812AB}" type="pres">
      <dgm:prSet presAssocID="{BEDAFC6C-D731-4E56-8B20-DB7DAA033EAC}" presName="composite1" presStyleCnt="0"/>
      <dgm:spPr/>
    </dgm:pt>
    <dgm:pt modelId="{0C41D986-CF17-41B0-B99A-C0C6A32D7167}" type="pres">
      <dgm:prSet presAssocID="{BEDAFC6C-D731-4E56-8B20-DB7DAA033EAC}" presName="dummyNode1" presStyleLbl="node1" presStyleIdx="1" presStyleCnt="3"/>
      <dgm:spPr/>
    </dgm:pt>
    <dgm:pt modelId="{A1C2008F-39AE-4948-ABC9-46C384AA4C3A}" type="pres">
      <dgm:prSet presAssocID="{BEDAFC6C-D731-4E56-8B20-DB7DAA033EAC}" presName="childNode1" presStyleLbl="bgAcc1" presStyleIdx="2" presStyleCnt="3">
        <dgm:presLayoutVars>
          <dgm:bulletEnabled val="1"/>
        </dgm:presLayoutVars>
      </dgm:prSet>
      <dgm:spPr/>
      <dgm:t>
        <a:bodyPr/>
        <a:lstStyle/>
        <a:p>
          <a:endParaRPr lang="es-ES"/>
        </a:p>
      </dgm:t>
    </dgm:pt>
    <dgm:pt modelId="{0D3525F5-3187-4FF6-B357-1964F42480C1}" type="pres">
      <dgm:prSet presAssocID="{BEDAFC6C-D731-4E56-8B20-DB7DAA033EAC}" presName="childNode1tx" presStyleLbl="bgAcc1" presStyleIdx="2" presStyleCnt="3">
        <dgm:presLayoutVars>
          <dgm:bulletEnabled val="1"/>
        </dgm:presLayoutVars>
      </dgm:prSet>
      <dgm:spPr/>
      <dgm:t>
        <a:bodyPr/>
        <a:lstStyle/>
        <a:p>
          <a:endParaRPr lang="es-ES"/>
        </a:p>
      </dgm:t>
    </dgm:pt>
    <dgm:pt modelId="{5AAE0465-E373-456A-8B16-581504FBD142}" type="pres">
      <dgm:prSet presAssocID="{BEDAFC6C-D731-4E56-8B20-DB7DAA033EAC}" presName="parentNode1" presStyleLbl="node1" presStyleIdx="2" presStyleCnt="3">
        <dgm:presLayoutVars>
          <dgm:chMax val="1"/>
          <dgm:bulletEnabled val="1"/>
        </dgm:presLayoutVars>
      </dgm:prSet>
      <dgm:spPr/>
      <dgm:t>
        <a:bodyPr/>
        <a:lstStyle/>
        <a:p>
          <a:endParaRPr lang="es-ES"/>
        </a:p>
      </dgm:t>
    </dgm:pt>
    <dgm:pt modelId="{5EB2C41E-4096-4BE7-96FC-E1A1D2846D02}" type="pres">
      <dgm:prSet presAssocID="{BEDAFC6C-D731-4E56-8B20-DB7DAA033EAC}" presName="connSite1" presStyleCnt="0"/>
      <dgm:spPr/>
    </dgm:pt>
  </dgm:ptLst>
  <dgm:cxnLst>
    <dgm:cxn modelId="{A40617A7-B983-485A-B419-D296025F9FF7}" srcId="{6080E9BE-9F90-4019-AE25-31C187B34549}" destId="{4652107B-C0DE-48AF-983A-41DA2A1C6858}" srcOrd="0" destOrd="0" parTransId="{59CB4A80-2425-42F8-9BBA-607377A9D271}" sibTransId="{0C3500BB-0AAB-4AC8-8EF8-72BB78BDA867}"/>
    <dgm:cxn modelId="{3042093C-C041-4F97-A60F-4FA95B90C026}" type="presOf" srcId="{7C39F59A-681B-405F-933F-6FB2195D7E69}" destId="{C04A85AC-1269-4DD3-8EE4-B277FDD7577C}" srcOrd="0" destOrd="0" presId="urn:microsoft.com/office/officeart/2005/8/layout/hProcess4"/>
    <dgm:cxn modelId="{8995D10E-CD0E-450A-A9C8-D71C42ED445E}" type="presOf" srcId="{6080E9BE-9F90-4019-AE25-31C187B34549}" destId="{E17C85D6-CB12-47EC-957A-08D6526E894C}" srcOrd="0" destOrd="0" presId="urn:microsoft.com/office/officeart/2005/8/layout/hProcess4"/>
    <dgm:cxn modelId="{F8269214-5BCF-4596-8BFA-177EC179948C}" type="presOf" srcId="{5281E257-8F89-4159-8A3A-7B32623F7744}" destId="{9EE7DE52-3A79-4C34-9F22-F2F44C2E6F1B}" srcOrd="0" destOrd="0" presId="urn:microsoft.com/office/officeart/2005/8/layout/hProcess4"/>
    <dgm:cxn modelId="{D6BDD244-96AE-4143-A7A7-7D3E87460728}" type="presOf" srcId="{0A84C831-C194-4367-A9A8-C2F8B7B4B1DF}" destId="{C2F3724D-FB39-42BE-B0A5-1333D91777A2}" srcOrd="1" destOrd="1" presId="urn:microsoft.com/office/officeart/2005/8/layout/hProcess4"/>
    <dgm:cxn modelId="{9F9AB552-FBE7-4A14-B63B-8D5FB1CE52CC}" type="presOf" srcId="{0A84C831-C194-4367-A9A8-C2F8B7B4B1DF}" destId="{EAF32EB7-5467-4BCB-B17C-04639CB1DD40}" srcOrd="0" destOrd="1" presId="urn:microsoft.com/office/officeart/2005/8/layout/hProcess4"/>
    <dgm:cxn modelId="{8E1425F2-DCED-4D81-BE79-FB3F20330756}" type="presOf" srcId="{B65DDF2B-C71C-403A-9183-5FBA6B1760AB}" destId="{0D3525F5-3187-4FF6-B357-1964F42480C1}" srcOrd="1" destOrd="0" presId="urn:microsoft.com/office/officeart/2005/8/layout/hProcess4"/>
    <dgm:cxn modelId="{170AEC43-85CD-4428-97FC-F500A65379D7}" srcId="{7C39F59A-681B-405F-933F-6FB2195D7E69}" destId="{BEDAFC6C-D731-4E56-8B20-DB7DAA033EAC}" srcOrd="2" destOrd="0" parTransId="{7567C64E-884E-45FC-ADB6-F71EDDE5B400}" sibTransId="{E7400F38-64C6-4056-A9E3-A985A7EBB770}"/>
    <dgm:cxn modelId="{CC37AD24-2418-4E86-AE49-265BF9C4E514}" type="presOf" srcId="{BEDAFC6C-D731-4E56-8B20-DB7DAA033EAC}" destId="{5AAE0465-E373-456A-8B16-581504FBD142}" srcOrd="0" destOrd="0" presId="urn:microsoft.com/office/officeart/2005/8/layout/hProcess4"/>
    <dgm:cxn modelId="{2504CE4D-D10E-4A3D-AABA-B13390C028E2}" srcId="{7C39F59A-681B-405F-933F-6FB2195D7E69}" destId="{6080E9BE-9F90-4019-AE25-31C187B34549}" srcOrd="1" destOrd="0" parTransId="{F1845392-41A6-4DCA-A64B-20D26EEE8F9C}" sibTransId="{5281E257-8F89-4159-8A3A-7B32623F7744}"/>
    <dgm:cxn modelId="{550C12F9-EBA6-45F3-A2C8-00CEDFB1A8C4}" type="presOf" srcId="{494BF2E8-286A-4008-A66A-A13F206D787A}" destId="{5B1C97F0-7F30-4199-BE9D-246CF8C5264B}" srcOrd="0" destOrd="0" presId="urn:microsoft.com/office/officeart/2005/8/layout/hProcess4"/>
    <dgm:cxn modelId="{AD6F2CA9-9947-4C3D-B9D1-0CCD4969CCFC}" type="presOf" srcId="{4652107B-C0DE-48AF-983A-41DA2A1C6858}" destId="{EAF32EB7-5467-4BCB-B17C-04639CB1DD40}" srcOrd="0" destOrd="0" presId="urn:microsoft.com/office/officeart/2005/8/layout/hProcess4"/>
    <dgm:cxn modelId="{B29D0514-4E03-4EB3-B110-9343E0A5209F}" type="presOf" srcId="{67D481FA-2BA0-41A8-B8A6-53D8EA57AE08}" destId="{26D8C685-8CA1-40F3-BF32-69B4B1376175}" srcOrd="0" destOrd="0" presId="urn:microsoft.com/office/officeart/2005/8/layout/hProcess4"/>
    <dgm:cxn modelId="{ABAE17A2-30E4-4CA0-BB67-CE3D6AC4EE24}" type="presOf" srcId="{4652107B-C0DE-48AF-983A-41DA2A1C6858}" destId="{C2F3724D-FB39-42BE-B0A5-1333D91777A2}" srcOrd="1" destOrd="0" presId="urn:microsoft.com/office/officeart/2005/8/layout/hProcess4"/>
    <dgm:cxn modelId="{4C9E3910-FB15-4A8D-A22B-723606AD1374}" srcId="{7C39F59A-681B-405F-933F-6FB2195D7E69}" destId="{F072D0BF-1DD9-4BAB-9262-F5D174253D1C}" srcOrd="0" destOrd="0" parTransId="{40FE7562-F649-4D80-8C43-E1C59D63B8D8}" sibTransId="{494BF2E8-286A-4008-A66A-A13F206D787A}"/>
    <dgm:cxn modelId="{66D8FCE6-E7B9-4E73-83D4-4866D8CD9931}" type="presOf" srcId="{67D481FA-2BA0-41A8-B8A6-53D8EA57AE08}" destId="{F97721A2-5345-40FD-BF16-0F2C5CA8038B}" srcOrd="1" destOrd="0" presId="urn:microsoft.com/office/officeart/2005/8/layout/hProcess4"/>
    <dgm:cxn modelId="{BB2E0E0B-FD7A-4BCB-80F1-6C6C5C00A8B7}" srcId="{6080E9BE-9F90-4019-AE25-31C187B34549}" destId="{0A84C831-C194-4367-A9A8-C2F8B7B4B1DF}" srcOrd="1" destOrd="0" parTransId="{EEEEFF0A-4EA9-4894-85E8-A8DD4EB7C142}" sibTransId="{EB04EC06-BF27-4A28-B67B-B5F366330266}"/>
    <dgm:cxn modelId="{6C3AEFAF-222C-4906-ADF5-5CCF88E2A3B5}" type="presOf" srcId="{F072D0BF-1DD9-4BAB-9262-F5D174253D1C}" destId="{07E18682-5A81-409A-B9BF-8B733F5280B3}" srcOrd="0" destOrd="0" presId="urn:microsoft.com/office/officeart/2005/8/layout/hProcess4"/>
    <dgm:cxn modelId="{9788C1C4-232C-4287-8B72-BA0280C8E81B}" srcId="{BEDAFC6C-D731-4E56-8B20-DB7DAA033EAC}" destId="{B65DDF2B-C71C-403A-9183-5FBA6B1760AB}" srcOrd="0" destOrd="0" parTransId="{839E8CB6-A501-4F99-B858-137BBF05A898}" sibTransId="{3DE3ADB6-4724-47E9-B2A2-581DC5AA5B7D}"/>
    <dgm:cxn modelId="{CE0D0FFC-D921-424D-BDF3-A5338BBF046A}" srcId="{F072D0BF-1DD9-4BAB-9262-F5D174253D1C}" destId="{67D481FA-2BA0-41A8-B8A6-53D8EA57AE08}" srcOrd="0" destOrd="0" parTransId="{E1CFFD90-D59B-4265-9B53-68740D7C095A}" sibTransId="{6132A5C1-626A-4BC8-917F-D7A20F06326A}"/>
    <dgm:cxn modelId="{3CA2D1DC-5467-430B-AF5B-9681EAE795B9}" type="presOf" srcId="{B65DDF2B-C71C-403A-9183-5FBA6B1760AB}" destId="{A1C2008F-39AE-4948-ABC9-46C384AA4C3A}" srcOrd="0" destOrd="0" presId="urn:microsoft.com/office/officeart/2005/8/layout/hProcess4"/>
    <dgm:cxn modelId="{E3B783D4-D261-42D3-BBE8-2A8A4478AB51}" type="presParOf" srcId="{C04A85AC-1269-4DD3-8EE4-B277FDD7577C}" destId="{D9E670C1-289D-41CB-9316-1F0D8A2443A9}" srcOrd="0" destOrd="0" presId="urn:microsoft.com/office/officeart/2005/8/layout/hProcess4"/>
    <dgm:cxn modelId="{33B3254B-AA3A-4D2B-A805-248BF03814AF}" type="presParOf" srcId="{C04A85AC-1269-4DD3-8EE4-B277FDD7577C}" destId="{2CC05DD2-CDF0-4FF3-A911-9F0E31BD4507}" srcOrd="1" destOrd="0" presId="urn:microsoft.com/office/officeart/2005/8/layout/hProcess4"/>
    <dgm:cxn modelId="{40652C09-6F30-4F5B-BDFA-94FA462BDCAF}" type="presParOf" srcId="{C04A85AC-1269-4DD3-8EE4-B277FDD7577C}" destId="{C1567AEC-5F5E-467B-B998-EF7F72CF29E3}" srcOrd="2" destOrd="0" presId="urn:microsoft.com/office/officeart/2005/8/layout/hProcess4"/>
    <dgm:cxn modelId="{F611AA32-4EE2-4366-A632-CA1267E72C4A}" type="presParOf" srcId="{C1567AEC-5F5E-467B-B998-EF7F72CF29E3}" destId="{1FD23F4E-D11C-43D5-AC60-F0BB875455F0}" srcOrd="0" destOrd="0" presId="urn:microsoft.com/office/officeart/2005/8/layout/hProcess4"/>
    <dgm:cxn modelId="{A72DDF33-805B-4155-B89F-E7518D829969}" type="presParOf" srcId="{1FD23F4E-D11C-43D5-AC60-F0BB875455F0}" destId="{F89898DC-DD1B-40E9-9572-7109BF914483}" srcOrd="0" destOrd="0" presId="urn:microsoft.com/office/officeart/2005/8/layout/hProcess4"/>
    <dgm:cxn modelId="{C009713C-8392-4473-9DB2-9EE1611ECAAE}" type="presParOf" srcId="{1FD23F4E-D11C-43D5-AC60-F0BB875455F0}" destId="{26D8C685-8CA1-40F3-BF32-69B4B1376175}" srcOrd="1" destOrd="0" presId="urn:microsoft.com/office/officeart/2005/8/layout/hProcess4"/>
    <dgm:cxn modelId="{7BCE0D48-BF27-4364-B137-801701112930}" type="presParOf" srcId="{1FD23F4E-D11C-43D5-AC60-F0BB875455F0}" destId="{F97721A2-5345-40FD-BF16-0F2C5CA8038B}" srcOrd="2" destOrd="0" presId="urn:microsoft.com/office/officeart/2005/8/layout/hProcess4"/>
    <dgm:cxn modelId="{807A1A21-DB23-4928-A74D-B5E81261FCD3}" type="presParOf" srcId="{1FD23F4E-D11C-43D5-AC60-F0BB875455F0}" destId="{07E18682-5A81-409A-B9BF-8B733F5280B3}" srcOrd="3" destOrd="0" presId="urn:microsoft.com/office/officeart/2005/8/layout/hProcess4"/>
    <dgm:cxn modelId="{01F4E295-4B06-422B-8F6C-B37D1F9F8294}" type="presParOf" srcId="{1FD23F4E-D11C-43D5-AC60-F0BB875455F0}" destId="{422E7BDF-C3C3-4163-B0D2-B5629FD7114D}" srcOrd="4" destOrd="0" presId="urn:microsoft.com/office/officeart/2005/8/layout/hProcess4"/>
    <dgm:cxn modelId="{712BA573-576E-4B5A-BB8A-D21796DECDB3}" type="presParOf" srcId="{C1567AEC-5F5E-467B-B998-EF7F72CF29E3}" destId="{5B1C97F0-7F30-4199-BE9D-246CF8C5264B}" srcOrd="1" destOrd="0" presId="urn:microsoft.com/office/officeart/2005/8/layout/hProcess4"/>
    <dgm:cxn modelId="{367F0B1D-A069-442A-A83E-953F0EDA2198}" type="presParOf" srcId="{C1567AEC-5F5E-467B-B998-EF7F72CF29E3}" destId="{F0F6D275-28CC-4680-AEC2-84D4B1A84055}" srcOrd="2" destOrd="0" presId="urn:microsoft.com/office/officeart/2005/8/layout/hProcess4"/>
    <dgm:cxn modelId="{56B288DC-5281-4775-B9CE-27C4298FCB58}" type="presParOf" srcId="{F0F6D275-28CC-4680-AEC2-84D4B1A84055}" destId="{2BB16B14-2D4A-4A56-ACC7-9CDF849645F9}" srcOrd="0" destOrd="0" presId="urn:microsoft.com/office/officeart/2005/8/layout/hProcess4"/>
    <dgm:cxn modelId="{93EF480D-91F7-4015-AF9D-51266BE2B922}" type="presParOf" srcId="{F0F6D275-28CC-4680-AEC2-84D4B1A84055}" destId="{EAF32EB7-5467-4BCB-B17C-04639CB1DD40}" srcOrd="1" destOrd="0" presId="urn:microsoft.com/office/officeart/2005/8/layout/hProcess4"/>
    <dgm:cxn modelId="{921651DE-2C43-426B-8225-17B28957B529}" type="presParOf" srcId="{F0F6D275-28CC-4680-AEC2-84D4B1A84055}" destId="{C2F3724D-FB39-42BE-B0A5-1333D91777A2}" srcOrd="2" destOrd="0" presId="urn:microsoft.com/office/officeart/2005/8/layout/hProcess4"/>
    <dgm:cxn modelId="{5E70DD3E-C155-48E7-B744-6F5AE8C64559}" type="presParOf" srcId="{F0F6D275-28CC-4680-AEC2-84D4B1A84055}" destId="{E17C85D6-CB12-47EC-957A-08D6526E894C}" srcOrd="3" destOrd="0" presId="urn:microsoft.com/office/officeart/2005/8/layout/hProcess4"/>
    <dgm:cxn modelId="{A827F1AD-6405-4745-A2FE-9F254D6A6F30}" type="presParOf" srcId="{F0F6D275-28CC-4680-AEC2-84D4B1A84055}" destId="{23126BAF-206D-4A1E-B5B2-735540BF2B1E}" srcOrd="4" destOrd="0" presId="urn:microsoft.com/office/officeart/2005/8/layout/hProcess4"/>
    <dgm:cxn modelId="{797FC470-A5D6-4A6E-B473-D15FE0B4D95E}" type="presParOf" srcId="{C1567AEC-5F5E-467B-B998-EF7F72CF29E3}" destId="{9EE7DE52-3A79-4C34-9F22-F2F44C2E6F1B}" srcOrd="3" destOrd="0" presId="urn:microsoft.com/office/officeart/2005/8/layout/hProcess4"/>
    <dgm:cxn modelId="{71EB9532-27B4-4055-A016-1517F4E7938F}" type="presParOf" srcId="{C1567AEC-5F5E-467B-B998-EF7F72CF29E3}" destId="{93450CD2-CE29-4943-8D8E-2E04968812AB}" srcOrd="4" destOrd="0" presId="urn:microsoft.com/office/officeart/2005/8/layout/hProcess4"/>
    <dgm:cxn modelId="{9AF9579E-B758-4979-A9D3-3EA05EC7B733}" type="presParOf" srcId="{93450CD2-CE29-4943-8D8E-2E04968812AB}" destId="{0C41D986-CF17-41B0-B99A-C0C6A32D7167}" srcOrd="0" destOrd="0" presId="urn:microsoft.com/office/officeart/2005/8/layout/hProcess4"/>
    <dgm:cxn modelId="{C54A5EF5-F89E-4DA8-AAA3-CDE517DB25F0}" type="presParOf" srcId="{93450CD2-CE29-4943-8D8E-2E04968812AB}" destId="{A1C2008F-39AE-4948-ABC9-46C384AA4C3A}" srcOrd="1" destOrd="0" presId="urn:microsoft.com/office/officeart/2005/8/layout/hProcess4"/>
    <dgm:cxn modelId="{4E967195-8D49-4D55-895C-EE238CDFF8CF}" type="presParOf" srcId="{93450CD2-CE29-4943-8D8E-2E04968812AB}" destId="{0D3525F5-3187-4FF6-B357-1964F42480C1}" srcOrd="2" destOrd="0" presId="urn:microsoft.com/office/officeart/2005/8/layout/hProcess4"/>
    <dgm:cxn modelId="{0022BBC4-8B1E-4E75-A1EB-13C694563BAD}" type="presParOf" srcId="{93450CD2-CE29-4943-8D8E-2E04968812AB}" destId="{5AAE0465-E373-456A-8B16-581504FBD142}" srcOrd="3" destOrd="0" presId="urn:microsoft.com/office/officeart/2005/8/layout/hProcess4"/>
    <dgm:cxn modelId="{16AB1C5B-3ABE-49BD-AF00-1C64F2AB3E59}" type="presParOf" srcId="{93450CD2-CE29-4943-8D8E-2E04968812AB}" destId="{5EB2C41E-4096-4BE7-96FC-E1A1D2846D0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266407-03FF-4001-B2D7-9CB6DA1427C1}" type="doc">
      <dgm:prSet loTypeId="urn:microsoft.com/office/officeart/2005/8/layout/lProcess1" loCatId="process" qsTypeId="urn:microsoft.com/office/officeart/2005/8/quickstyle/simple3" qsCatId="simple" csTypeId="urn:microsoft.com/office/officeart/2005/8/colors/colorful1" csCatId="colorful" phldr="1"/>
      <dgm:spPr/>
      <dgm:t>
        <a:bodyPr/>
        <a:lstStyle/>
        <a:p>
          <a:endParaRPr lang="es-ES"/>
        </a:p>
      </dgm:t>
    </dgm:pt>
    <dgm:pt modelId="{A0BF1906-A617-4685-BAA5-C7E38A6A1411}">
      <dgm:prSet phldrT="[Texto]" custT="1"/>
      <dgm:spPr/>
      <dgm:t>
        <a:bodyPr/>
        <a:lstStyle/>
        <a:p>
          <a:r>
            <a:rPr lang="es-ES" sz="1400" dirty="0" smtClean="0"/>
            <a:t>Establecer objetivos generales y específicos formales tanto para la institución como para cada nivel del organigrama estructural que lo amerite. </a:t>
          </a:r>
          <a:endParaRPr lang="es-ES" sz="1400" dirty="0"/>
        </a:p>
      </dgm:t>
    </dgm:pt>
    <dgm:pt modelId="{A1EC7D32-B30C-42F2-8297-6476A01997A8}" type="parTrans" cxnId="{7F009DDA-67BF-4231-B491-DEF600BA90DD}">
      <dgm:prSet/>
      <dgm:spPr/>
      <dgm:t>
        <a:bodyPr/>
        <a:lstStyle/>
        <a:p>
          <a:endParaRPr lang="es-ES" sz="2000"/>
        </a:p>
      </dgm:t>
    </dgm:pt>
    <dgm:pt modelId="{6E31CA83-F723-4A84-A999-E07604CC2CBA}" type="sibTrans" cxnId="{7F009DDA-67BF-4231-B491-DEF600BA90DD}">
      <dgm:prSet/>
      <dgm:spPr/>
      <dgm:t>
        <a:bodyPr/>
        <a:lstStyle/>
        <a:p>
          <a:endParaRPr lang="es-ES" sz="2000"/>
        </a:p>
      </dgm:t>
    </dgm:pt>
    <dgm:pt modelId="{FD8F3B02-BA2E-444C-B9D4-25FD81B7045C}">
      <dgm:prSet phldrT="[Texto]" custT="1"/>
      <dgm:spPr/>
      <dgm:t>
        <a:bodyPr/>
        <a:lstStyle/>
        <a:p>
          <a:r>
            <a:rPr lang="es-ES" sz="1400" dirty="0" smtClean="0"/>
            <a:t>Diseñar, aprobar y socializar tanto políticas como procesos de ser necesarios en las áreas de la cooperativa, actualizar/redefinir procesos existentes e implementar controles formales que permitan verificar el cumplimiento de los mismos.</a:t>
          </a:r>
          <a:endParaRPr lang="es-ES" sz="1400" dirty="0"/>
        </a:p>
      </dgm:t>
    </dgm:pt>
    <dgm:pt modelId="{2338813D-70D6-480B-AF2C-4C4520CAA6AB}" type="parTrans" cxnId="{653C2308-972C-4C61-AFFD-F1B5892FCDD1}">
      <dgm:prSet/>
      <dgm:spPr/>
      <dgm:t>
        <a:bodyPr/>
        <a:lstStyle/>
        <a:p>
          <a:endParaRPr lang="es-ES" sz="2000"/>
        </a:p>
      </dgm:t>
    </dgm:pt>
    <dgm:pt modelId="{EC6F4774-A81A-4845-8A64-806F15A84AD3}" type="sibTrans" cxnId="{653C2308-972C-4C61-AFFD-F1B5892FCDD1}">
      <dgm:prSet/>
      <dgm:spPr/>
      <dgm:t>
        <a:bodyPr/>
        <a:lstStyle/>
        <a:p>
          <a:endParaRPr lang="es-ES" sz="2000"/>
        </a:p>
      </dgm:t>
    </dgm:pt>
    <dgm:pt modelId="{D1D1ACF7-DD3A-42CE-AC6F-F4EE9C9CD9F5}">
      <dgm:prSet phldrT="[Texto]" custT="1"/>
      <dgm:spPr/>
      <dgm:t>
        <a:bodyPr/>
        <a:lstStyle/>
        <a:p>
          <a:r>
            <a:rPr lang="es-ES" sz="1400" dirty="0" smtClean="0"/>
            <a:t>Elaborar un plan que contenga fases periódicas para la constitución de bases de datos al nivel de desagregación que el órgano de control demanda para la aplicación de los modelos en la administración integral de riesgos y que en un punto o fecha específica le permita a la cooperativa adoptar estas metodologías en su totalidad.</a:t>
          </a:r>
          <a:endParaRPr lang="es-ES" sz="1400" dirty="0"/>
        </a:p>
      </dgm:t>
    </dgm:pt>
    <dgm:pt modelId="{C92EEAF6-4FBD-4EF5-A5C2-0E70414D7587}" type="parTrans" cxnId="{AD465A96-3215-415C-840A-2586F4148B3E}">
      <dgm:prSet/>
      <dgm:spPr/>
      <dgm:t>
        <a:bodyPr/>
        <a:lstStyle/>
        <a:p>
          <a:endParaRPr lang="es-ES" sz="2000"/>
        </a:p>
      </dgm:t>
    </dgm:pt>
    <dgm:pt modelId="{783D727C-954A-454C-B1D2-88323628A480}" type="sibTrans" cxnId="{AD465A96-3215-415C-840A-2586F4148B3E}">
      <dgm:prSet/>
      <dgm:spPr/>
      <dgm:t>
        <a:bodyPr/>
        <a:lstStyle/>
        <a:p>
          <a:endParaRPr lang="es-ES" sz="2000"/>
        </a:p>
      </dgm:t>
    </dgm:pt>
    <dgm:pt modelId="{55D702DD-E713-4B87-ADF2-8BE3752BE52A}">
      <dgm:prSet phldrT="[Texto]" custT="1"/>
      <dgm:spPr/>
      <dgm:t>
        <a:bodyPr/>
        <a:lstStyle/>
        <a:p>
          <a:r>
            <a:rPr lang="es-ES" sz="1400" dirty="0" smtClean="0"/>
            <a:t>Calcular el patrimonio técnico de la institución que permita definir el valor máximo que pueden alcanzar los activos de riesgo de la misma y se constituya en un referente para la estructuración o reestructuración de políticas en la cooperativa y en un futuro de los límites de riesgos.</a:t>
          </a:r>
          <a:endParaRPr lang="es-ES" sz="1400" dirty="0"/>
        </a:p>
      </dgm:t>
    </dgm:pt>
    <dgm:pt modelId="{64203B26-78D1-42B9-9E11-A50B4BBBC084}" type="sibTrans" cxnId="{F47F39D2-E448-4232-A547-CBBD9CF607CB}">
      <dgm:prSet/>
      <dgm:spPr/>
      <dgm:t>
        <a:bodyPr/>
        <a:lstStyle/>
        <a:p>
          <a:endParaRPr lang="es-ES" sz="2000"/>
        </a:p>
      </dgm:t>
    </dgm:pt>
    <dgm:pt modelId="{16919EB4-82E6-4EEF-9294-F4E7CE706B0B}" type="parTrans" cxnId="{F47F39D2-E448-4232-A547-CBBD9CF607CB}">
      <dgm:prSet/>
      <dgm:spPr/>
      <dgm:t>
        <a:bodyPr/>
        <a:lstStyle/>
        <a:p>
          <a:endParaRPr lang="es-ES" sz="2000"/>
        </a:p>
      </dgm:t>
    </dgm:pt>
    <dgm:pt modelId="{CDD855CB-8E5D-432C-9EBF-1E48DA5FE9DD}">
      <dgm:prSet phldrT="[Texto]" custT="1"/>
      <dgm:spPr/>
      <dgm:t>
        <a:bodyPr/>
        <a:lstStyle/>
        <a:p>
          <a:r>
            <a:rPr lang="es-ES" sz="1400" dirty="0" smtClean="0"/>
            <a:t>Construir la Matriz FODA institucional, herramienta clave para la identificación y manejo de riesgos a los que puede encontrase expuesta la cooperativa.</a:t>
          </a:r>
          <a:endParaRPr lang="es-ES" sz="1400" dirty="0"/>
        </a:p>
      </dgm:t>
    </dgm:pt>
    <dgm:pt modelId="{EA5B940E-8824-4F15-BA05-73AD8D2FBF85}" type="parTrans" cxnId="{A1501E9A-0743-47F3-9605-214A25EF6AF8}">
      <dgm:prSet/>
      <dgm:spPr/>
      <dgm:t>
        <a:bodyPr/>
        <a:lstStyle/>
        <a:p>
          <a:endParaRPr lang="es-ES" sz="2000"/>
        </a:p>
      </dgm:t>
    </dgm:pt>
    <dgm:pt modelId="{66642719-CBF2-4C4A-A657-1AB629EBBF5D}" type="sibTrans" cxnId="{A1501E9A-0743-47F3-9605-214A25EF6AF8}">
      <dgm:prSet/>
      <dgm:spPr/>
      <dgm:t>
        <a:bodyPr/>
        <a:lstStyle/>
        <a:p>
          <a:endParaRPr lang="es-ES" sz="2000"/>
        </a:p>
      </dgm:t>
    </dgm:pt>
    <dgm:pt modelId="{770FF06C-7E4B-4F84-8C3C-CE808BF00528}">
      <dgm:prSet phldrT="[Texto]" custT="1"/>
      <dgm:spPr/>
      <dgm:t>
        <a:bodyPr/>
        <a:lstStyle/>
        <a:p>
          <a:r>
            <a:rPr lang="es-ES" sz="1400" smtClean="0"/>
            <a:t>Partiendo de las necesidades de todos los niveles de la institución diseñar y actualizar de manera permanente el sistema de información. </a:t>
          </a:r>
          <a:endParaRPr lang="es-ES" sz="1400" dirty="0"/>
        </a:p>
      </dgm:t>
    </dgm:pt>
    <dgm:pt modelId="{CEA4A409-6406-4F5A-9B72-7BD2184F9568}" type="sibTrans" cxnId="{0D7608F5-127F-4FCE-9E0A-AD7E0016542D}">
      <dgm:prSet/>
      <dgm:spPr/>
      <dgm:t>
        <a:bodyPr/>
        <a:lstStyle/>
        <a:p>
          <a:endParaRPr lang="es-ES" sz="2000"/>
        </a:p>
      </dgm:t>
    </dgm:pt>
    <dgm:pt modelId="{2A520265-9092-4C19-8A33-B6F5AB465B0A}" type="parTrans" cxnId="{0D7608F5-127F-4FCE-9E0A-AD7E0016542D}">
      <dgm:prSet/>
      <dgm:spPr/>
      <dgm:t>
        <a:bodyPr/>
        <a:lstStyle/>
        <a:p>
          <a:endParaRPr lang="es-ES" sz="2000"/>
        </a:p>
      </dgm:t>
    </dgm:pt>
    <dgm:pt modelId="{F8D8A234-4588-412F-82B1-EE96D4D339B5}" type="pres">
      <dgm:prSet presAssocID="{3F266407-03FF-4001-B2D7-9CB6DA1427C1}" presName="Name0" presStyleCnt="0">
        <dgm:presLayoutVars>
          <dgm:dir/>
          <dgm:animLvl val="lvl"/>
          <dgm:resizeHandles val="exact"/>
        </dgm:presLayoutVars>
      </dgm:prSet>
      <dgm:spPr/>
      <dgm:t>
        <a:bodyPr/>
        <a:lstStyle/>
        <a:p>
          <a:endParaRPr lang="es-ES"/>
        </a:p>
      </dgm:t>
    </dgm:pt>
    <dgm:pt modelId="{3B815F33-D4AE-4777-8A59-D7C3E6A1ACCD}" type="pres">
      <dgm:prSet presAssocID="{A0BF1906-A617-4685-BAA5-C7E38A6A1411}" presName="vertFlow" presStyleCnt="0"/>
      <dgm:spPr/>
    </dgm:pt>
    <dgm:pt modelId="{C4C66451-ED08-4B18-9BB2-79BA853FD117}" type="pres">
      <dgm:prSet presAssocID="{A0BF1906-A617-4685-BAA5-C7E38A6A1411}" presName="header" presStyleLbl="node1" presStyleIdx="0" presStyleCnt="2" custScaleY="140179"/>
      <dgm:spPr/>
      <dgm:t>
        <a:bodyPr/>
        <a:lstStyle/>
        <a:p>
          <a:endParaRPr lang="es-ES"/>
        </a:p>
      </dgm:t>
    </dgm:pt>
    <dgm:pt modelId="{F810F1F7-002D-4D3D-936C-08EB5216ABCE}" type="pres">
      <dgm:prSet presAssocID="{2338813D-70D6-480B-AF2C-4C4520CAA6AB}" presName="parTrans" presStyleLbl="sibTrans2D1" presStyleIdx="0" presStyleCnt="4"/>
      <dgm:spPr/>
      <dgm:t>
        <a:bodyPr/>
        <a:lstStyle/>
        <a:p>
          <a:endParaRPr lang="es-ES"/>
        </a:p>
      </dgm:t>
    </dgm:pt>
    <dgm:pt modelId="{62A69269-CF0B-45DC-8873-4FC3F6A05F6B}" type="pres">
      <dgm:prSet presAssocID="{FD8F3B02-BA2E-444C-B9D4-25FD81B7045C}" presName="child" presStyleLbl="alignAccFollowNode1" presStyleIdx="0" presStyleCnt="4" custScaleY="148121">
        <dgm:presLayoutVars>
          <dgm:chMax val="0"/>
          <dgm:bulletEnabled val="1"/>
        </dgm:presLayoutVars>
      </dgm:prSet>
      <dgm:spPr/>
      <dgm:t>
        <a:bodyPr/>
        <a:lstStyle/>
        <a:p>
          <a:endParaRPr lang="es-ES"/>
        </a:p>
      </dgm:t>
    </dgm:pt>
    <dgm:pt modelId="{05AD5431-CAC2-40C7-966A-D236D900E7C5}" type="pres">
      <dgm:prSet presAssocID="{EC6F4774-A81A-4845-8A64-806F15A84AD3}" presName="sibTrans" presStyleLbl="sibTrans2D1" presStyleIdx="1" presStyleCnt="4"/>
      <dgm:spPr/>
      <dgm:t>
        <a:bodyPr/>
        <a:lstStyle/>
        <a:p>
          <a:endParaRPr lang="es-ES"/>
        </a:p>
      </dgm:t>
    </dgm:pt>
    <dgm:pt modelId="{7BA36AA0-6FD8-424E-BB55-1A1334F942A6}" type="pres">
      <dgm:prSet presAssocID="{CDD855CB-8E5D-432C-9EBF-1E48DA5FE9DD}" presName="child" presStyleLbl="alignAccFollowNode1" presStyleIdx="1" presStyleCnt="4" custScaleY="135220">
        <dgm:presLayoutVars>
          <dgm:chMax val="0"/>
          <dgm:bulletEnabled val="1"/>
        </dgm:presLayoutVars>
      </dgm:prSet>
      <dgm:spPr/>
      <dgm:t>
        <a:bodyPr/>
        <a:lstStyle/>
        <a:p>
          <a:endParaRPr lang="es-ES"/>
        </a:p>
      </dgm:t>
    </dgm:pt>
    <dgm:pt modelId="{79F3A70B-2AFE-4AB8-BCDE-48839BEBA0E0}" type="pres">
      <dgm:prSet presAssocID="{A0BF1906-A617-4685-BAA5-C7E38A6A1411}" presName="hSp" presStyleCnt="0"/>
      <dgm:spPr/>
    </dgm:pt>
    <dgm:pt modelId="{846A81C6-EBB3-495A-AFC6-D63E02A76B6C}" type="pres">
      <dgm:prSet presAssocID="{55D702DD-E713-4B87-ADF2-8BE3752BE52A}" presName="vertFlow" presStyleCnt="0"/>
      <dgm:spPr/>
    </dgm:pt>
    <dgm:pt modelId="{A8278DFB-F7B9-4A00-97B7-A94F48B39A3F}" type="pres">
      <dgm:prSet presAssocID="{55D702DD-E713-4B87-ADF2-8BE3752BE52A}" presName="header" presStyleLbl="node1" presStyleIdx="1" presStyleCnt="2" custScaleY="146189"/>
      <dgm:spPr/>
      <dgm:t>
        <a:bodyPr/>
        <a:lstStyle/>
        <a:p>
          <a:endParaRPr lang="es-ES"/>
        </a:p>
      </dgm:t>
    </dgm:pt>
    <dgm:pt modelId="{47559674-6B15-4BB4-851D-14B2B573F0F2}" type="pres">
      <dgm:prSet presAssocID="{C92EEAF6-4FBD-4EF5-A5C2-0E70414D7587}" presName="parTrans" presStyleLbl="sibTrans2D1" presStyleIdx="2" presStyleCnt="4"/>
      <dgm:spPr/>
      <dgm:t>
        <a:bodyPr/>
        <a:lstStyle/>
        <a:p>
          <a:endParaRPr lang="es-ES"/>
        </a:p>
      </dgm:t>
    </dgm:pt>
    <dgm:pt modelId="{554CF861-D025-4E64-8A1F-55FE5EDD46D2}" type="pres">
      <dgm:prSet presAssocID="{D1D1ACF7-DD3A-42CE-AC6F-F4EE9C9CD9F5}" presName="child" presStyleLbl="alignAccFollowNode1" presStyleIdx="2" presStyleCnt="4" custScaleY="157570">
        <dgm:presLayoutVars>
          <dgm:chMax val="0"/>
          <dgm:bulletEnabled val="1"/>
        </dgm:presLayoutVars>
      </dgm:prSet>
      <dgm:spPr/>
      <dgm:t>
        <a:bodyPr/>
        <a:lstStyle/>
        <a:p>
          <a:endParaRPr lang="es-ES"/>
        </a:p>
      </dgm:t>
    </dgm:pt>
    <dgm:pt modelId="{19B8A2C0-6E25-45B4-8DED-1EC8382207D0}" type="pres">
      <dgm:prSet presAssocID="{783D727C-954A-454C-B1D2-88323628A480}" presName="sibTrans" presStyleLbl="sibTrans2D1" presStyleIdx="3" presStyleCnt="4"/>
      <dgm:spPr/>
      <dgm:t>
        <a:bodyPr/>
        <a:lstStyle/>
        <a:p>
          <a:endParaRPr lang="es-ES"/>
        </a:p>
      </dgm:t>
    </dgm:pt>
    <dgm:pt modelId="{BA9B0F1E-FF4D-4024-B356-CA606E896109}" type="pres">
      <dgm:prSet presAssocID="{770FF06C-7E4B-4F84-8C3C-CE808BF00528}" presName="child" presStyleLbl="alignAccFollowNode1" presStyleIdx="3" presStyleCnt="4" custScaleY="112477">
        <dgm:presLayoutVars>
          <dgm:chMax val="0"/>
          <dgm:bulletEnabled val="1"/>
        </dgm:presLayoutVars>
      </dgm:prSet>
      <dgm:spPr/>
      <dgm:t>
        <a:bodyPr/>
        <a:lstStyle/>
        <a:p>
          <a:endParaRPr lang="es-ES"/>
        </a:p>
      </dgm:t>
    </dgm:pt>
  </dgm:ptLst>
  <dgm:cxnLst>
    <dgm:cxn modelId="{8E0F9784-EA68-444E-A3D9-7947ACF69363}" type="presOf" srcId="{C92EEAF6-4FBD-4EF5-A5C2-0E70414D7587}" destId="{47559674-6B15-4BB4-851D-14B2B573F0F2}" srcOrd="0" destOrd="0" presId="urn:microsoft.com/office/officeart/2005/8/layout/lProcess1"/>
    <dgm:cxn modelId="{88825432-0C8F-40AC-8BC3-5152CF1F1A58}" type="presOf" srcId="{3F266407-03FF-4001-B2D7-9CB6DA1427C1}" destId="{F8D8A234-4588-412F-82B1-EE96D4D339B5}" srcOrd="0" destOrd="0" presId="urn:microsoft.com/office/officeart/2005/8/layout/lProcess1"/>
    <dgm:cxn modelId="{1D7FA813-D145-479D-8F76-3C32665D3322}" type="presOf" srcId="{EC6F4774-A81A-4845-8A64-806F15A84AD3}" destId="{05AD5431-CAC2-40C7-966A-D236D900E7C5}" srcOrd="0" destOrd="0" presId="urn:microsoft.com/office/officeart/2005/8/layout/lProcess1"/>
    <dgm:cxn modelId="{7630D366-3286-409D-9036-E34F70B21523}" type="presOf" srcId="{770FF06C-7E4B-4F84-8C3C-CE808BF00528}" destId="{BA9B0F1E-FF4D-4024-B356-CA606E896109}" srcOrd="0" destOrd="0" presId="urn:microsoft.com/office/officeart/2005/8/layout/lProcess1"/>
    <dgm:cxn modelId="{B1505644-2AC6-4CBA-8369-7E51C122E83A}" type="presOf" srcId="{A0BF1906-A617-4685-BAA5-C7E38A6A1411}" destId="{C4C66451-ED08-4B18-9BB2-79BA853FD117}" srcOrd="0" destOrd="0" presId="urn:microsoft.com/office/officeart/2005/8/layout/lProcess1"/>
    <dgm:cxn modelId="{7F009DDA-67BF-4231-B491-DEF600BA90DD}" srcId="{3F266407-03FF-4001-B2D7-9CB6DA1427C1}" destId="{A0BF1906-A617-4685-BAA5-C7E38A6A1411}" srcOrd="0" destOrd="0" parTransId="{A1EC7D32-B30C-42F2-8297-6476A01997A8}" sibTransId="{6E31CA83-F723-4A84-A999-E07604CC2CBA}"/>
    <dgm:cxn modelId="{79780043-BFFB-4B3A-8B82-530104D6D12E}" type="presOf" srcId="{55D702DD-E713-4B87-ADF2-8BE3752BE52A}" destId="{A8278DFB-F7B9-4A00-97B7-A94F48B39A3F}" srcOrd="0" destOrd="0" presId="urn:microsoft.com/office/officeart/2005/8/layout/lProcess1"/>
    <dgm:cxn modelId="{0EC9B10F-8131-4C68-B794-A04E1987C970}" type="presOf" srcId="{FD8F3B02-BA2E-444C-B9D4-25FD81B7045C}" destId="{62A69269-CF0B-45DC-8873-4FC3F6A05F6B}" srcOrd="0" destOrd="0" presId="urn:microsoft.com/office/officeart/2005/8/layout/lProcess1"/>
    <dgm:cxn modelId="{22F1FDD2-FF52-431E-85C7-913D23B7E2D8}" type="presOf" srcId="{783D727C-954A-454C-B1D2-88323628A480}" destId="{19B8A2C0-6E25-45B4-8DED-1EC8382207D0}" srcOrd="0" destOrd="0" presId="urn:microsoft.com/office/officeart/2005/8/layout/lProcess1"/>
    <dgm:cxn modelId="{653C2308-972C-4C61-AFFD-F1B5892FCDD1}" srcId="{A0BF1906-A617-4685-BAA5-C7E38A6A1411}" destId="{FD8F3B02-BA2E-444C-B9D4-25FD81B7045C}" srcOrd="0" destOrd="0" parTransId="{2338813D-70D6-480B-AF2C-4C4520CAA6AB}" sibTransId="{EC6F4774-A81A-4845-8A64-806F15A84AD3}"/>
    <dgm:cxn modelId="{75586E5E-074E-42DA-B6D2-D4C7CFAB5617}" type="presOf" srcId="{2338813D-70D6-480B-AF2C-4C4520CAA6AB}" destId="{F810F1F7-002D-4D3D-936C-08EB5216ABCE}" srcOrd="0" destOrd="0" presId="urn:microsoft.com/office/officeart/2005/8/layout/lProcess1"/>
    <dgm:cxn modelId="{611420DF-87D1-46A9-90DE-D73468FD244F}" type="presOf" srcId="{CDD855CB-8E5D-432C-9EBF-1E48DA5FE9DD}" destId="{7BA36AA0-6FD8-424E-BB55-1A1334F942A6}" srcOrd="0" destOrd="0" presId="urn:microsoft.com/office/officeart/2005/8/layout/lProcess1"/>
    <dgm:cxn modelId="{AD465A96-3215-415C-840A-2586F4148B3E}" srcId="{55D702DD-E713-4B87-ADF2-8BE3752BE52A}" destId="{D1D1ACF7-DD3A-42CE-AC6F-F4EE9C9CD9F5}" srcOrd="0" destOrd="0" parTransId="{C92EEAF6-4FBD-4EF5-A5C2-0E70414D7587}" sibTransId="{783D727C-954A-454C-B1D2-88323628A480}"/>
    <dgm:cxn modelId="{F47F39D2-E448-4232-A547-CBBD9CF607CB}" srcId="{3F266407-03FF-4001-B2D7-9CB6DA1427C1}" destId="{55D702DD-E713-4B87-ADF2-8BE3752BE52A}" srcOrd="1" destOrd="0" parTransId="{16919EB4-82E6-4EEF-9294-F4E7CE706B0B}" sibTransId="{64203B26-78D1-42B9-9E11-A50B4BBBC084}"/>
    <dgm:cxn modelId="{A1501E9A-0743-47F3-9605-214A25EF6AF8}" srcId="{A0BF1906-A617-4685-BAA5-C7E38A6A1411}" destId="{CDD855CB-8E5D-432C-9EBF-1E48DA5FE9DD}" srcOrd="1" destOrd="0" parTransId="{EA5B940E-8824-4F15-BA05-73AD8D2FBF85}" sibTransId="{66642719-CBF2-4C4A-A657-1AB629EBBF5D}"/>
    <dgm:cxn modelId="{4B3B8DD2-784E-4535-9BCE-754DB4B0BE16}" type="presOf" srcId="{D1D1ACF7-DD3A-42CE-AC6F-F4EE9C9CD9F5}" destId="{554CF861-D025-4E64-8A1F-55FE5EDD46D2}" srcOrd="0" destOrd="0" presId="urn:microsoft.com/office/officeart/2005/8/layout/lProcess1"/>
    <dgm:cxn modelId="{0D7608F5-127F-4FCE-9E0A-AD7E0016542D}" srcId="{55D702DD-E713-4B87-ADF2-8BE3752BE52A}" destId="{770FF06C-7E4B-4F84-8C3C-CE808BF00528}" srcOrd="1" destOrd="0" parTransId="{2A520265-9092-4C19-8A33-B6F5AB465B0A}" sibTransId="{CEA4A409-6406-4F5A-9B72-7BD2184F9568}"/>
    <dgm:cxn modelId="{78228888-3FB7-4CE3-BE7D-440139FAD985}" type="presParOf" srcId="{F8D8A234-4588-412F-82B1-EE96D4D339B5}" destId="{3B815F33-D4AE-4777-8A59-D7C3E6A1ACCD}" srcOrd="0" destOrd="0" presId="urn:microsoft.com/office/officeart/2005/8/layout/lProcess1"/>
    <dgm:cxn modelId="{35098C8D-997C-41B4-880A-6504DA03E994}" type="presParOf" srcId="{3B815F33-D4AE-4777-8A59-D7C3E6A1ACCD}" destId="{C4C66451-ED08-4B18-9BB2-79BA853FD117}" srcOrd="0" destOrd="0" presId="urn:microsoft.com/office/officeart/2005/8/layout/lProcess1"/>
    <dgm:cxn modelId="{F9B3110E-B718-411A-9A9D-218D110C495C}" type="presParOf" srcId="{3B815F33-D4AE-4777-8A59-D7C3E6A1ACCD}" destId="{F810F1F7-002D-4D3D-936C-08EB5216ABCE}" srcOrd="1" destOrd="0" presId="urn:microsoft.com/office/officeart/2005/8/layout/lProcess1"/>
    <dgm:cxn modelId="{FC5151C1-9083-4587-832C-1EB5F3A61591}" type="presParOf" srcId="{3B815F33-D4AE-4777-8A59-D7C3E6A1ACCD}" destId="{62A69269-CF0B-45DC-8873-4FC3F6A05F6B}" srcOrd="2" destOrd="0" presId="urn:microsoft.com/office/officeart/2005/8/layout/lProcess1"/>
    <dgm:cxn modelId="{86F29526-8A82-4257-A6D2-BC06E3B32454}" type="presParOf" srcId="{3B815F33-D4AE-4777-8A59-D7C3E6A1ACCD}" destId="{05AD5431-CAC2-40C7-966A-D236D900E7C5}" srcOrd="3" destOrd="0" presId="urn:microsoft.com/office/officeart/2005/8/layout/lProcess1"/>
    <dgm:cxn modelId="{C19813E1-66F2-4373-8003-E543B76B5876}" type="presParOf" srcId="{3B815F33-D4AE-4777-8A59-D7C3E6A1ACCD}" destId="{7BA36AA0-6FD8-424E-BB55-1A1334F942A6}" srcOrd="4" destOrd="0" presId="urn:microsoft.com/office/officeart/2005/8/layout/lProcess1"/>
    <dgm:cxn modelId="{1A4F3F05-3A97-46DA-AB6C-87117C7507A2}" type="presParOf" srcId="{F8D8A234-4588-412F-82B1-EE96D4D339B5}" destId="{79F3A70B-2AFE-4AB8-BCDE-48839BEBA0E0}" srcOrd="1" destOrd="0" presId="urn:microsoft.com/office/officeart/2005/8/layout/lProcess1"/>
    <dgm:cxn modelId="{7888FF44-7D4D-46F9-AD60-4616141AFD42}" type="presParOf" srcId="{F8D8A234-4588-412F-82B1-EE96D4D339B5}" destId="{846A81C6-EBB3-495A-AFC6-D63E02A76B6C}" srcOrd="2" destOrd="0" presId="urn:microsoft.com/office/officeart/2005/8/layout/lProcess1"/>
    <dgm:cxn modelId="{50B66EDB-15CE-4BA0-8482-88DD4095AE0C}" type="presParOf" srcId="{846A81C6-EBB3-495A-AFC6-D63E02A76B6C}" destId="{A8278DFB-F7B9-4A00-97B7-A94F48B39A3F}" srcOrd="0" destOrd="0" presId="urn:microsoft.com/office/officeart/2005/8/layout/lProcess1"/>
    <dgm:cxn modelId="{27827763-7C9A-460E-A5B4-D9AF509EFC27}" type="presParOf" srcId="{846A81C6-EBB3-495A-AFC6-D63E02A76B6C}" destId="{47559674-6B15-4BB4-851D-14B2B573F0F2}" srcOrd="1" destOrd="0" presId="urn:microsoft.com/office/officeart/2005/8/layout/lProcess1"/>
    <dgm:cxn modelId="{F4E855F3-35D5-46F3-A129-F39DD02949D2}" type="presParOf" srcId="{846A81C6-EBB3-495A-AFC6-D63E02A76B6C}" destId="{554CF861-D025-4E64-8A1F-55FE5EDD46D2}" srcOrd="2" destOrd="0" presId="urn:microsoft.com/office/officeart/2005/8/layout/lProcess1"/>
    <dgm:cxn modelId="{5EA508A4-9A4B-4C63-BA7B-2456B6C13860}" type="presParOf" srcId="{846A81C6-EBB3-495A-AFC6-D63E02A76B6C}" destId="{19B8A2C0-6E25-45B4-8DED-1EC8382207D0}" srcOrd="3" destOrd="0" presId="urn:microsoft.com/office/officeart/2005/8/layout/lProcess1"/>
    <dgm:cxn modelId="{B63BEA7E-D5DB-42D1-95A7-6F3B50F52FEC}" type="presParOf" srcId="{846A81C6-EBB3-495A-AFC6-D63E02A76B6C}" destId="{BA9B0F1E-FF4D-4024-B356-CA606E89610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266407-03FF-4001-B2D7-9CB6DA1427C1}" type="doc">
      <dgm:prSet loTypeId="urn:microsoft.com/office/officeart/2005/8/layout/lProcess1" loCatId="process" qsTypeId="urn:microsoft.com/office/officeart/2005/8/quickstyle/simple3" qsCatId="simple" csTypeId="urn:microsoft.com/office/officeart/2005/8/colors/colorful1" csCatId="colorful" phldr="1"/>
      <dgm:spPr/>
      <dgm:t>
        <a:bodyPr/>
        <a:lstStyle/>
        <a:p>
          <a:endParaRPr lang="es-ES"/>
        </a:p>
      </dgm:t>
    </dgm:pt>
    <dgm:pt modelId="{A0BF1906-A617-4685-BAA5-C7E38A6A1411}">
      <dgm:prSet phldrT="[Texto]" custT="1"/>
      <dgm:spPr/>
      <dgm:t>
        <a:bodyPr/>
        <a:lstStyle/>
        <a:p>
          <a:r>
            <a:rPr lang="es-ES" sz="1400" dirty="0" smtClean="0"/>
            <a:t>Adquirir destrezas sobre la administración de riesgos por medio de consultores y/o capacitación del personal de las áreas críticas de la cooperativa. </a:t>
          </a:r>
          <a:endParaRPr lang="es-ES" sz="1400" dirty="0"/>
        </a:p>
      </dgm:t>
    </dgm:pt>
    <dgm:pt modelId="{A1EC7D32-B30C-42F2-8297-6476A01997A8}" type="parTrans" cxnId="{7F009DDA-67BF-4231-B491-DEF600BA90DD}">
      <dgm:prSet/>
      <dgm:spPr/>
      <dgm:t>
        <a:bodyPr/>
        <a:lstStyle/>
        <a:p>
          <a:endParaRPr lang="es-ES" sz="2000"/>
        </a:p>
      </dgm:t>
    </dgm:pt>
    <dgm:pt modelId="{6E31CA83-F723-4A84-A999-E07604CC2CBA}" type="sibTrans" cxnId="{7F009DDA-67BF-4231-B491-DEF600BA90DD}">
      <dgm:prSet/>
      <dgm:spPr/>
      <dgm:t>
        <a:bodyPr/>
        <a:lstStyle/>
        <a:p>
          <a:endParaRPr lang="es-ES" sz="2000"/>
        </a:p>
      </dgm:t>
    </dgm:pt>
    <dgm:pt modelId="{FD8F3B02-BA2E-444C-B9D4-25FD81B7045C}">
      <dgm:prSet phldrT="[Texto]" custT="1"/>
      <dgm:spPr/>
      <dgm:t>
        <a:bodyPr/>
        <a:lstStyle/>
        <a:p>
          <a:r>
            <a:rPr lang="es-ES" sz="1400" dirty="0" smtClean="0"/>
            <a:t>Estructurar planes de contingencia considerando distintos escenarios, que de manera específica y clara determinen estrategias a seguir ante situaciones de emergencia que le permitan a la institución estar preparada para hacer frente a situaciones no previstas y que le pudieren significar asumir pérdidas. </a:t>
          </a:r>
          <a:endParaRPr lang="es-ES" sz="1400" dirty="0"/>
        </a:p>
      </dgm:t>
    </dgm:pt>
    <dgm:pt modelId="{2338813D-70D6-480B-AF2C-4C4520CAA6AB}" type="parTrans" cxnId="{653C2308-972C-4C61-AFFD-F1B5892FCDD1}">
      <dgm:prSet/>
      <dgm:spPr/>
      <dgm:t>
        <a:bodyPr/>
        <a:lstStyle/>
        <a:p>
          <a:endParaRPr lang="es-ES" sz="2000"/>
        </a:p>
      </dgm:t>
    </dgm:pt>
    <dgm:pt modelId="{EC6F4774-A81A-4845-8A64-806F15A84AD3}" type="sibTrans" cxnId="{653C2308-972C-4C61-AFFD-F1B5892FCDD1}">
      <dgm:prSet/>
      <dgm:spPr/>
      <dgm:t>
        <a:bodyPr/>
        <a:lstStyle/>
        <a:p>
          <a:endParaRPr lang="es-ES" sz="2000"/>
        </a:p>
      </dgm:t>
    </dgm:pt>
    <dgm:pt modelId="{D1D1ACF7-DD3A-42CE-AC6F-F4EE9C9CD9F5}">
      <dgm:prSet phldrT="[Texto]" custT="1"/>
      <dgm:spPr/>
      <dgm:t>
        <a:bodyPr/>
        <a:lstStyle/>
        <a:p>
          <a:r>
            <a:rPr lang="es-ES" sz="1400" dirty="0" smtClean="0"/>
            <a:t>Adoptar una política que le permitan a la institución constituir provisiones adecuadas sobre indicadores de cobertura en función al tipo de operaciones y sujetos de crédito que le permita minimizar y monitorear su exposición al riesgo de no recuperar parcial o totalmente los montos de créditos otorgados.</a:t>
          </a:r>
          <a:endParaRPr lang="es-ES" sz="1400" dirty="0"/>
        </a:p>
      </dgm:t>
    </dgm:pt>
    <dgm:pt modelId="{C92EEAF6-4FBD-4EF5-A5C2-0E70414D7587}" type="parTrans" cxnId="{AD465A96-3215-415C-840A-2586F4148B3E}">
      <dgm:prSet/>
      <dgm:spPr/>
      <dgm:t>
        <a:bodyPr/>
        <a:lstStyle/>
        <a:p>
          <a:endParaRPr lang="es-ES" sz="2000"/>
        </a:p>
      </dgm:t>
    </dgm:pt>
    <dgm:pt modelId="{783D727C-954A-454C-B1D2-88323628A480}" type="sibTrans" cxnId="{AD465A96-3215-415C-840A-2586F4148B3E}">
      <dgm:prSet/>
      <dgm:spPr/>
      <dgm:t>
        <a:bodyPr/>
        <a:lstStyle/>
        <a:p>
          <a:endParaRPr lang="es-ES" sz="2000"/>
        </a:p>
      </dgm:t>
    </dgm:pt>
    <dgm:pt modelId="{55D702DD-E713-4B87-ADF2-8BE3752BE52A}">
      <dgm:prSet phldrT="[Texto]" custT="1"/>
      <dgm:spPr/>
      <dgm:t>
        <a:bodyPr/>
        <a:lstStyle/>
        <a:p>
          <a:r>
            <a:rPr lang="es-ES" sz="1400" dirty="0" smtClean="0"/>
            <a:t>Conformar bases de datos centralizadas, que permitan registrar, ordenar, clasificar y disponer de información sobre los eventos de riesgo operativo; fallas o insuficiencias de factores de riesgo operativo  clasificados por línea de negocio, determinando la frecuencia con que se repite cada evento y el efecto cuantitativo de pérdida producida.</a:t>
          </a:r>
          <a:endParaRPr lang="es-ES" sz="1400" dirty="0"/>
        </a:p>
      </dgm:t>
    </dgm:pt>
    <dgm:pt modelId="{64203B26-78D1-42B9-9E11-A50B4BBBC084}" type="sibTrans" cxnId="{F47F39D2-E448-4232-A547-CBBD9CF607CB}">
      <dgm:prSet/>
      <dgm:spPr/>
      <dgm:t>
        <a:bodyPr/>
        <a:lstStyle/>
        <a:p>
          <a:endParaRPr lang="es-ES" sz="2000"/>
        </a:p>
      </dgm:t>
    </dgm:pt>
    <dgm:pt modelId="{16919EB4-82E6-4EEF-9294-F4E7CE706B0B}" type="parTrans" cxnId="{F47F39D2-E448-4232-A547-CBBD9CF607CB}">
      <dgm:prSet/>
      <dgm:spPr/>
      <dgm:t>
        <a:bodyPr/>
        <a:lstStyle/>
        <a:p>
          <a:endParaRPr lang="es-ES" sz="2000"/>
        </a:p>
      </dgm:t>
    </dgm:pt>
    <dgm:pt modelId="{CDD855CB-8E5D-432C-9EBF-1E48DA5FE9DD}">
      <dgm:prSet phldrT="[Texto]" custT="1"/>
      <dgm:spPr/>
      <dgm:t>
        <a:bodyPr/>
        <a:lstStyle/>
        <a:p>
          <a:r>
            <a:rPr lang="es-ES" sz="1400" dirty="0" smtClean="0"/>
            <a:t>Diseñar el mapa de procesos de la institución agrupándolos en procesos gobernantes, productivos y de soporte de acuerdo a lo dispuesto en la resolución JB-2005-834.  </a:t>
          </a:r>
          <a:endParaRPr lang="es-ES" sz="1400" dirty="0"/>
        </a:p>
      </dgm:t>
    </dgm:pt>
    <dgm:pt modelId="{EA5B940E-8824-4F15-BA05-73AD8D2FBF85}" type="parTrans" cxnId="{A1501E9A-0743-47F3-9605-214A25EF6AF8}">
      <dgm:prSet/>
      <dgm:spPr/>
      <dgm:t>
        <a:bodyPr/>
        <a:lstStyle/>
        <a:p>
          <a:endParaRPr lang="es-ES" sz="2000"/>
        </a:p>
      </dgm:t>
    </dgm:pt>
    <dgm:pt modelId="{66642719-CBF2-4C4A-A657-1AB629EBBF5D}" type="sibTrans" cxnId="{A1501E9A-0743-47F3-9605-214A25EF6AF8}">
      <dgm:prSet/>
      <dgm:spPr/>
      <dgm:t>
        <a:bodyPr/>
        <a:lstStyle/>
        <a:p>
          <a:endParaRPr lang="es-ES" sz="2000"/>
        </a:p>
      </dgm:t>
    </dgm:pt>
    <dgm:pt modelId="{770FF06C-7E4B-4F84-8C3C-CE808BF00528}">
      <dgm:prSet phldrT="[Texto]" custT="1"/>
      <dgm:spPr/>
      <dgm:t>
        <a:bodyPr/>
        <a:lstStyle/>
        <a:p>
          <a:r>
            <a:rPr lang="es-ES" sz="1400" dirty="0" smtClean="0"/>
            <a:t>Desarrollar una filosofía de administración de riesgos organizacional de acuerdo a sus actividades y circunstancias específicas frente a los riesgos.</a:t>
          </a:r>
          <a:endParaRPr lang="es-ES" sz="1400" dirty="0"/>
        </a:p>
      </dgm:t>
    </dgm:pt>
    <dgm:pt modelId="{CEA4A409-6406-4F5A-9B72-7BD2184F9568}" type="sibTrans" cxnId="{0D7608F5-127F-4FCE-9E0A-AD7E0016542D}">
      <dgm:prSet/>
      <dgm:spPr/>
      <dgm:t>
        <a:bodyPr/>
        <a:lstStyle/>
        <a:p>
          <a:endParaRPr lang="es-ES" sz="2000"/>
        </a:p>
      </dgm:t>
    </dgm:pt>
    <dgm:pt modelId="{2A520265-9092-4C19-8A33-B6F5AB465B0A}" type="parTrans" cxnId="{0D7608F5-127F-4FCE-9E0A-AD7E0016542D}">
      <dgm:prSet/>
      <dgm:spPr/>
      <dgm:t>
        <a:bodyPr/>
        <a:lstStyle/>
        <a:p>
          <a:endParaRPr lang="es-ES" sz="2000"/>
        </a:p>
      </dgm:t>
    </dgm:pt>
    <dgm:pt modelId="{F8D8A234-4588-412F-82B1-EE96D4D339B5}" type="pres">
      <dgm:prSet presAssocID="{3F266407-03FF-4001-B2D7-9CB6DA1427C1}" presName="Name0" presStyleCnt="0">
        <dgm:presLayoutVars>
          <dgm:dir/>
          <dgm:animLvl val="lvl"/>
          <dgm:resizeHandles val="exact"/>
        </dgm:presLayoutVars>
      </dgm:prSet>
      <dgm:spPr/>
      <dgm:t>
        <a:bodyPr/>
        <a:lstStyle/>
        <a:p>
          <a:endParaRPr lang="es-ES"/>
        </a:p>
      </dgm:t>
    </dgm:pt>
    <dgm:pt modelId="{3B815F33-D4AE-4777-8A59-D7C3E6A1ACCD}" type="pres">
      <dgm:prSet presAssocID="{A0BF1906-A617-4685-BAA5-C7E38A6A1411}" presName="vertFlow" presStyleCnt="0"/>
      <dgm:spPr/>
    </dgm:pt>
    <dgm:pt modelId="{C4C66451-ED08-4B18-9BB2-79BA853FD117}" type="pres">
      <dgm:prSet presAssocID="{A0BF1906-A617-4685-BAA5-C7E38A6A1411}" presName="header" presStyleLbl="node1" presStyleIdx="0" presStyleCnt="2" custScaleY="140179"/>
      <dgm:spPr/>
      <dgm:t>
        <a:bodyPr/>
        <a:lstStyle/>
        <a:p>
          <a:endParaRPr lang="es-ES"/>
        </a:p>
      </dgm:t>
    </dgm:pt>
    <dgm:pt modelId="{F810F1F7-002D-4D3D-936C-08EB5216ABCE}" type="pres">
      <dgm:prSet presAssocID="{2338813D-70D6-480B-AF2C-4C4520CAA6AB}" presName="parTrans" presStyleLbl="sibTrans2D1" presStyleIdx="0" presStyleCnt="4"/>
      <dgm:spPr/>
      <dgm:t>
        <a:bodyPr/>
        <a:lstStyle/>
        <a:p>
          <a:endParaRPr lang="es-ES"/>
        </a:p>
      </dgm:t>
    </dgm:pt>
    <dgm:pt modelId="{62A69269-CF0B-45DC-8873-4FC3F6A05F6B}" type="pres">
      <dgm:prSet presAssocID="{FD8F3B02-BA2E-444C-B9D4-25FD81B7045C}" presName="child" presStyleLbl="alignAccFollowNode1" presStyleIdx="0" presStyleCnt="4" custScaleY="148121">
        <dgm:presLayoutVars>
          <dgm:chMax val="0"/>
          <dgm:bulletEnabled val="1"/>
        </dgm:presLayoutVars>
      </dgm:prSet>
      <dgm:spPr/>
      <dgm:t>
        <a:bodyPr/>
        <a:lstStyle/>
        <a:p>
          <a:endParaRPr lang="es-ES"/>
        </a:p>
      </dgm:t>
    </dgm:pt>
    <dgm:pt modelId="{05AD5431-CAC2-40C7-966A-D236D900E7C5}" type="pres">
      <dgm:prSet presAssocID="{EC6F4774-A81A-4845-8A64-806F15A84AD3}" presName="sibTrans" presStyleLbl="sibTrans2D1" presStyleIdx="1" presStyleCnt="4"/>
      <dgm:spPr/>
      <dgm:t>
        <a:bodyPr/>
        <a:lstStyle/>
        <a:p>
          <a:endParaRPr lang="es-ES"/>
        </a:p>
      </dgm:t>
    </dgm:pt>
    <dgm:pt modelId="{7BA36AA0-6FD8-424E-BB55-1A1334F942A6}" type="pres">
      <dgm:prSet presAssocID="{CDD855CB-8E5D-432C-9EBF-1E48DA5FE9DD}" presName="child" presStyleLbl="alignAccFollowNode1" presStyleIdx="1" presStyleCnt="4" custScaleY="135220">
        <dgm:presLayoutVars>
          <dgm:chMax val="0"/>
          <dgm:bulletEnabled val="1"/>
        </dgm:presLayoutVars>
      </dgm:prSet>
      <dgm:spPr/>
      <dgm:t>
        <a:bodyPr/>
        <a:lstStyle/>
        <a:p>
          <a:endParaRPr lang="es-ES"/>
        </a:p>
      </dgm:t>
    </dgm:pt>
    <dgm:pt modelId="{79F3A70B-2AFE-4AB8-BCDE-48839BEBA0E0}" type="pres">
      <dgm:prSet presAssocID="{A0BF1906-A617-4685-BAA5-C7E38A6A1411}" presName="hSp" presStyleCnt="0"/>
      <dgm:spPr/>
    </dgm:pt>
    <dgm:pt modelId="{846A81C6-EBB3-495A-AFC6-D63E02A76B6C}" type="pres">
      <dgm:prSet presAssocID="{55D702DD-E713-4B87-ADF2-8BE3752BE52A}" presName="vertFlow" presStyleCnt="0"/>
      <dgm:spPr/>
    </dgm:pt>
    <dgm:pt modelId="{A8278DFB-F7B9-4A00-97B7-A94F48B39A3F}" type="pres">
      <dgm:prSet presAssocID="{55D702DD-E713-4B87-ADF2-8BE3752BE52A}" presName="header" presStyleLbl="node1" presStyleIdx="1" presStyleCnt="2" custScaleY="146189"/>
      <dgm:spPr/>
      <dgm:t>
        <a:bodyPr/>
        <a:lstStyle/>
        <a:p>
          <a:endParaRPr lang="es-ES"/>
        </a:p>
      </dgm:t>
    </dgm:pt>
    <dgm:pt modelId="{47559674-6B15-4BB4-851D-14B2B573F0F2}" type="pres">
      <dgm:prSet presAssocID="{C92EEAF6-4FBD-4EF5-A5C2-0E70414D7587}" presName="parTrans" presStyleLbl="sibTrans2D1" presStyleIdx="2" presStyleCnt="4"/>
      <dgm:spPr/>
      <dgm:t>
        <a:bodyPr/>
        <a:lstStyle/>
        <a:p>
          <a:endParaRPr lang="es-ES"/>
        </a:p>
      </dgm:t>
    </dgm:pt>
    <dgm:pt modelId="{554CF861-D025-4E64-8A1F-55FE5EDD46D2}" type="pres">
      <dgm:prSet presAssocID="{D1D1ACF7-DD3A-42CE-AC6F-F4EE9C9CD9F5}" presName="child" presStyleLbl="alignAccFollowNode1" presStyleIdx="2" presStyleCnt="4" custScaleY="157570">
        <dgm:presLayoutVars>
          <dgm:chMax val="0"/>
          <dgm:bulletEnabled val="1"/>
        </dgm:presLayoutVars>
      </dgm:prSet>
      <dgm:spPr/>
      <dgm:t>
        <a:bodyPr/>
        <a:lstStyle/>
        <a:p>
          <a:endParaRPr lang="es-ES"/>
        </a:p>
      </dgm:t>
    </dgm:pt>
    <dgm:pt modelId="{19B8A2C0-6E25-45B4-8DED-1EC8382207D0}" type="pres">
      <dgm:prSet presAssocID="{783D727C-954A-454C-B1D2-88323628A480}" presName="sibTrans" presStyleLbl="sibTrans2D1" presStyleIdx="3" presStyleCnt="4"/>
      <dgm:spPr/>
      <dgm:t>
        <a:bodyPr/>
        <a:lstStyle/>
        <a:p>
          <a:endParaRPr lang="es-ES"/>
        </a:p>
      </dgm:t>
    </dgm:pt>
    <dgm:pt modelId="{BA9B0F1E-FF4D-4024-B356-CA606E896109}" type="pres">
      <dgm:prSet presAssocID="{770FF06C-7E4B-4F84-8C3C-CE808BF00528}" presName="child" presStyleLbl="alignAccFollowNode1" presStyleIdx="3" presStyleCnt="4" custScaleY="112477">
        <dgm:presLayoutVars>
          <dgm:chMax val="0"/>
          <dgm:bulletEnabled val="1"/>
        </dgm:presLayoutVars>
      </dgm:prSet>
      <dgm:spPr/>
      <dgm:t>
        <a:bodyPr/>
        <a:lstStyle/>
        <a:p>
          <a:endParaRPr lang="es-ES"/>
        </a:p>
      </dgm:t>
    </dgm:pt>
  </dgm:ptLst>
  <dgm:cxnLst>
    <dgm:cxn modelId="{D6BC99EC-DF94-4699-9FA9-C04FBE2BEE2E}" type="presOf" srcId="{CDD855CB-8E5D-432C-9EBF-1E48DA5FE9DD}" destId="{7BA36AA0-6FD8-424E-BB55-1A1334F942A6}" srcOrd="0" destOrd="0" presId="urn:microsoft.com/office/officeart/2005/8/layout/lProcess1"/>
    <dgm:cxn modelId="{C9ECFB0A-BBB6-4BA4-B196-7A02C9F1B12F}" type="presOf" srcId="{EC6F4774-A81A-4845-8A64-806F15A84AD3}" destId="{05AD5431-CAC2-40C7-966A-D236D900E7C5}" srcOrd="0" destOrd="0" presId="urn:microsoft.com/office/officeart/2005/8/layout/lProcess1"/>
    <dgm:cxn modelId="{7F009DDA-67BF-4231-B491-DEF600BA90DD}" srcId="{3F266407-03FF-4001-B2D7-9CB6DA1427C1}" destId="{A0BF1906-A617-4685-BAA5-C7E38A6A1411}" srcOrd="0" destOrd="0" parTransId="{A1EC7D32-B30C-42F2-8297-6476A01997A8}" sibTransId="{6E31CA83-F723-4A84-A999-E07604CC2CBA}"/>
    <dgm:cxn modelId="{653C2308-972C-4C61-AFFD-F1B5892FCDD1}" srcId="{A0BF1906-A617-4685-BAA5-C7E38A6A1411}" destId="{FD8F3B02-BA2E-444C-B9D4-25FD81B7045C}" srcOrd="0" destOrd="0" parTransId="{2338813D-70D6-480B-AF2C-4C4520CAA6AB}" sibTransId="{EC6F4774-A81A-4845-8A64-806F15A84AD3}"/>
    <dgm:cxn modelId="{3668CA88-7849-4704-B22C-D234C03FA838}" type="presOf" srcId="{783D727C-954A-454C-B1D2-88323628A480}" destId="{19B8A2C0-6E25-45B4-8DED-1EC8382207D0}" srcOrd="0" destOrd="0" presId="urn:microsoft.com/office/officeart/2005/8/layout/lProcess1"/>
    <dgm:cxn modelId="{9038AB2A-F1C2-42A6-BD03-E955E6D29B34}" type="presOf" srcId="{770FF06C-7E4B-4F84-8C3C-CE808BF00528}" destId="{BA9B0F1E-FF4D-4024-B356-CA606E896109}" srcOrd="0" destOrd="0" presId="urn:microsoft.com/office/officeart/2005/8/layout/lProcess1"/>
    <dgm:cxn modelId="{F0907BC2-E142-4E19-BBDA-90EAE51D6F03}" type="presOf" srcId="{2338813D-70D6-480B-AF2C-4C4520CAA6AB}" destId="{F810F1F7-002D-4D3D-936C-08EB5216ABCE}" srcOrd="0" destOrd="0" presId="urn:microsoft.com/office/officeart/2005/8/layout/lProcess1"/>
    <dgm:cxn modelId="{2E1C3BB6-3D02-4DA1-A617-27A3FCC426D3}" type="presOf" srcId="{D1D1ACF7-DD3A-42CE-AC6F-F4EE9C9CD9F5}" destId="{554CF861-D025-4E64-8A1F-55FE5EDD46D2}" srcOrd="0" destOrd="0" presId="urn:microsoft.com/office/officeart/2005/8/layout/lProcess1"/>
    <dgm:cxn modelId="{2E890E03-E1C0-4960-A6BC-233768894D2B}" type="presOf" srcId="{C92EEAF6-4FBD-4EF5-A5C2-0E70414D7587}" destId="{47559674-6B15-4BB4-851D-14B2B573F0F2}" srcOrd="0" destOrd="0" presId="urn:microsoft.com/office/officeart/2005/8/layout/lProcess1"/>
    <dgm:cxn modelId="{B0903F27-5BF6-44B8-84D2-A48478E5AC6A}" type="presOf" srcId="{A0BF1906-A617-4685-BAA5-C7E38A6A1411}" destId="{C4C66451-ED08-4B18-9BB2-79BA853FD117}" srcOrd="0" destOrd="0" presId="urn:microsoft.com/office/officeart/2005/8/layout/lProcess1"/>
    <dgm:cxn modelId="{AD465A96-3215-415C-840A-2586F4148B3E}" srcId="{55D702DD-E713-4B87-ADF2-8BE3752BE52A}" destId="{D1D1ACF7-DD3A-42CE-AC6F-F4EE9C9CD9F5}" srcOrd="0" destOrd="0" parTransId="{C92EEAF6-4FBD-4EF5-A5C2-0E70414D7587}" sibTransId="{783D727C-954A-454C-B1D2-88323628A480}"/>
    <dgm:cxn modelId="{F47F39D2-E448-4232-A547-CBBD9CF607CB}" srcId="{3F266407-03FF-4001-B2D7-9CB6DA1427C1}" destId="{55D702DD-E713-4B87-ADF2-8BE3752BE52A}" srcOrd="1" destOrd="0" parTransId="{16919EB4-82E6-4EEF-9294-F4E7CE706B0B}" sibTransId="{64203B26-78D1-42B9-9E11-A50B4BBBC084}"/>
    <dgm:cxn modelId="{A1501E9A-0743-47F3-9605-214A25EF6AF8}" srcId="{A0BF1906-A617-4685-BAA5-C7E38A6A1411}" destId="{CDD855CB-8E5D-432C-9EBF-1E48DA5FE9DD}" srcOrd="1" destOrd="0" parTransId="{EA5B940E-8824-4F15-BA05-73AD8D2FBF85}" sibTransId="{66642719-CBF2-4C4A-A657-1AB629EBBF5D}"/>
    <dgm:cxn modelId="{9E809F6F-5856-4346-A3D8-C0617AEFB1FF}" type="presOf" srcId="{55D702DD-E713-4B87-ADF2-8BE3752BE52A}" destId="{A8278DFB-F7B9-4A00-97B7-A94F48B39A3F}" srcOrd="0" destOrd="0" presId="urn:microsoft.com/office/officeart/2005/8/layout/lProcess1"/>
    <dgm:cxn modelId="{CFD1AB78-0394-41C7-ABEE-A2BCC0A7E727}" type="presOf" srcId="{FD8F3B02-BA2E-444C-B9D4-25FD81B7045C}" destId="{62A69269-CF0B-45DC-8873-4FC3F6A05F6B}" srcOrd="0" destOrd="0" presId="urn:microsoft.com/office/officeart/2005/8/layout/lProcess1"/>
    <dgm:cxn modelId="{8C3D4C9F-9BE3-4EC3-9BF5-BBC88ED9DE70}" type="presOf" srcId="{3F266407-03FF-4001-B2D7-9CB6DA1427C1}" destId="{F8D8A234-4588-412F-82B1-EE96D4D339B5}" srcOrd="0" destOrd="0" presId="urn:microsoft.com/office/officeart/2005/8/layout/lProcess1"/>
    <dgm:cxn modelId="{0D7608F5-127F-4FCE-9E0A-AD7E0016542D}" srcId="{55D702DD-E713-4B87-ADF2-8BE3752BE52A}" destId="{770FF06C-7E4B-4F84-8C3C-CE808BF00528}" srcOrd="1" destOrd="0" parTransId="{2A520265-9092-4C19-8A33-B6F5AB465B0A}" sibTransId="{CEA4A409-6406-4F5A-9B72-7BD2184F9568}"/>
    <dgm:cxn modelId="{5E12EFFD-5552-4673-94D6-61E8BE7297EB}" type="presParOf" srcId="{F8D8A234-4588-412F-82B1-EE96D4D339B5}" destId="{3B815F33-D4AE-4777-8A59-D7C3E6A1ACCD}" srcOrd="0" destOrd="0" presId="urn:microsoft.com/office/officeart/2005/8/layout/lProcess1"/>
    <dgm:cxn modelId="{E2D535EF-2B15-4991-B81C-9B37F88200DB}" type="presParOf" srcId="{3B815F33-D4AE-4777-8A59-D7C3E6A1ACCD}" destId="{C4C66451-ED08-4B18-9BB2-79BA853FD117}" srcOrd="0" destOrd="0" presId="urn:microsoft.com/office/officeart/2005/8/layout/lProcess1"/>
    <dgm:cxn modelId="{52686CFA-CBDC-4772-9BAC-CF0ABC5148F4}" type="presParOf" srcId="{3B815F33-D4AE-4777-8A59-D7C3E6A1ACCD}" destId="{F810F1F7-002D-4D3D-936C-08EB5216ABCE}" srcOrd="1" destOrd="0" presId="urn:microsoft.com/office/officeart/2005/8/layout/lProcess1"/>
    <dgm:cxn modelId="{9C240F05-DDF4-4D05-B09D-FD5266C4FB2F}" type="presParOf" srcId="{3B815F33-D4AE-4777-8A59-D7C3E6A1ACCD}" destId="{62A69269-CF0B-45DC-8873-4FC3F6A05F6B}" srcOrd="2" destOrd="0" presId="urn:microsoft.com/office/officeart/2005/8/layout/lProcess1"/>
    <dgm:cxn modelId="{93BD8B15-E41A-4114-BFBD-04A986E27660}" type="presParOf" srcId="{3B815F33-D4AE-4777-8A59-D7C3E6A1ACCD}" destId="{05AD5431-CAC2-40C7-966A-D236D900E7C5}" srcOrd="3" destOrd="0" presId="urn:microsoft.com/office/officeart/2005/8/layout/lProcess1"/>
    <dgm:cxn modelId="{7505A390-D65D-4C23-B510-9D05DEC4642A}" type="presParOf" srcId="{3B815F33-D4AE-4777-8A59-D7C3E6A1ACCD}" destId="{7BA36AA0-6FD8-424E-BB55-1A1334F942A6}" srcOrd="4" destOrd="0" presId="urn:microsoft.com/office/officeart/2005/8/layout/lProcess1"/>
    <dgm:cxn modelId="{93797F12-1587-4B12-B924-CFDC19CBEDB3}" type="presParOf" srcId="{F8D8A234-4588-412F-82B1-EE96D4D339B5}" destId="{79F3A70B-2AFE-4AB8-BCDE-48839BEBA0E0}" srcOrd="1" destOrd="0" presId="urn:microsoft.com/office/officeart/2005/8/layout/lProcess1"/>
    <dgm:cxn modelId="{3D03B3D7-058A-4957-ABC4-44AC3281F66C}" type="presParOf" srcId="{F8D8A234-4588-412F-82B1-EE96D4D339B5}" destId="{846A81C6-EBB3-495A-AFC6-D63E02A76B6C}" srcOrd="2" destOrd="0" presId="urn:microsoft.com/office/officeart/2005/8/layout/lProcess1"/>
    <dgm:cxn modelId="{385EFDBF-0D6D-4636-8A1A-485AEC3F3114}" type="presParOf" srcId="{846A81C6-EBB3-495A-AFC6-D63E02A76B6C}" destId="{A8278DFB-F7B9-4A00-97B7-A94F48B39A3F}" srcOrd="0" destOrd="0" presId="urn:microsoft.com/office/officeart/2005/8/layout/lProcess1"/>
    <dgm:cxn modelId="{F324C908-F635-48F3-BE3B-5C28B9CE30EA}" type="presParOf" srcId="{846A81C6-EBB3-495A-AFC6-D63E02A76B6C}" destId="{47559674-6B15-4BB4-851D-14B2B573F0F2}" srcOrd="1" destOrd="0" presId="urn:microsoft.com/office/officeart/2005/8/layout/lProcess1"/>
    <dgm:cxn modelId="{99839758-58E9-4B93-9CE4-214420DACBB9}" type="presParOf" srcId="{846A81C6-EBB3-495A-AFC6-D63E02A76B6C}" destId="{554CF861-D025-4E64-8A1F-55FE5EDD46D2}" srcOrd="2" destOrd="0" presId="urn:microsoft.com/office/officeart/2005/8/layout/lProcess1"/>
    <dgm:cxn modelId="{53BE4DF4-0A4D-4426-A1EC-33E872B18380}" type="presParOf" srcId="{846A81C6-EBB3-495A-AFC6-D63E02A76B6C}" destId="{19B8A2C0-6E25-45B4-8DED-1EC8382207D0}" srcOrd="3" destOrd="0" presId="urn:microsoft.com/office/officeart/2005/8/layout/lProcess1"/>
    <dgm:cxn modelId="{9A247AF6-34C0-4F55-A1B6-D452F28376B8}" type="presParOf" srcId="{846A81C6-EBB3-495A-AFC6-D63E02A76B6C}" destId="{BA9B0F1E-FF4D-4024-B356-CA606E89610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25D551-8198-420E-B4EE-60ED7852F578}"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7994619E-65CC-43CF-BE6A-68E82599178D}">
      <dgm:prSet phldrT="[Texto]" custT="1"/>
      <dgm:spPr/>
      <dgm:t>
        <a:bodyPr/>
        <a:lstStyle/>
        <a:p>
          <a:pPr algn="just"/>
          <a:r>
            <a:rPr lang="es-ES" sz="1200" dirty="0" smtClean="0"/>
            <a:t>La Cooperativa de Ahorro y Crédito Pedro </a:t>
          </a:r>
          <a:r>
            <a:rPr lang="es-ES" sz="1200" dirty="0" err="1" smtClean="0"/>
            <a:t>Moncayo</a:t>
          </a:r>
          <a:r>
            <a:rPr lang="es-ES" sz="1200" dirty="0" smtClean="0"/>
            <a:t>, en la actualidad cuenta con una trayectoria de 49 años en el mercado brindando servicios financieros y cooperativos, ubicándose dentro del segmento tres de acuerdo a la Resolución No. JR-STE-2012-003 emitida por la Superintendencia de Economía Popular y Solidaria.</a:t>
          </a:r>
          <a:endParaRPr lang="es-ES" sz="1200" dirty="0">
            <a:solidFill>
              <a:schemeClr val="tx1"/>
            </a:solidFill>
          </a:endParaRPr>
        </a:p>
      </dgm:t>
    </dgm:pt>
    <dgm:pt modelId="{E2A48C19-C926-4AA4-93C8-4A48216D9CD0}" type="parTrans" cxnId="{7A848B98-D1A7-499D-B33D-DDA95D516EFD}">
      <dgm:prSet/>
      <dgm:spPr/>
      <dgm:t>
        <a:bodyPr/>
        <a:lstStyle/>
        <a:p>
          <a:pPr algn="just"/>
          <a:endParaRPr lang="es-ES" sz="2000">
            <a:solidFill>
              <a:schemeClr val="tx1"/>
            </a:solidFill>
          </a:endParaRPr>
        </a:p>
      </dgm:t>
    </dgm:pt>
    <dgm:pt modelId="{245F62ED-E581-42B5-AAF9-DA7A6918AF1E}" type="sibTrans" cxnId="{7A848B98-D1A7-499D-B33D-DDA95D516EFD}">
      <dgm:prSet/>
      <dgm:spPr/>
      <dgm:t>
        <a:bodyPr/>
        <a:lstStyle/>
        <a:p>
          <a:pPr algn="just"/>
          <a:endParaRPr lang="es-ES" sz="2000">
            <a:solidFill>
              <a:schemeClr val="tx1"/>
            </a:solidFill>
          </a:endParaRPr>
        </a:p>
      </dgm:t>
    </dgm:pt>
    <dgm:pt modelId="{B37F89FF-68BB-4AFE-B5CA-EDB98FA7D84A}">
      <dgm:prSet phldrT="[Texto]" custT="1"/>
      <dgm:spPr/>
      <dgm:t>
        <a:bodyPr/>
        <a:lstStyle/>
        <a:p>
          <a:pPr algn="just"/>
          <a:r>
            <a:rPr lang="es-ES" sz="1200" dirty="0" smtClean="0"/>
            <a:t>La Cooperativa mantiene bajo la tasa mínima referencial del Banco Central las tasas activas para cada tipo de crédito que entrega a sus socios.</a:t>
          </a:r>
          <a:endParaRPr lang="es-ES" sz="1200" dirty="0">
            <a:solidFill>
              <a:schemeClr val="tx1"/>
            </a:solidFill>
          </a:endParaRPr>
        </a:p>
      </dgm:t>
    </dgm:pt>
    <dgm:pt modelId="{3A3BB8C9-3866-4331-836B-0DAC0BFD02DE}" type="parTrans" cxnId="{725F42E4-2772-423E-AF30-9A3918C84D9D}">
      <dgm:prSet/>
      <dgm:spPr/>
      <dgm:t>
        <a:bodyPr/>
        <a:lstStyle/>
        <a:p>
          <a:endParaRPr lang="es-ES" sz="2000"/>
        </a:p>
      </dgm:t>
    </dgm:pt>
    <dgm:pt modelId="{5F14F16F-D27C-451B-9936-1BF9FDB33D61}" type="sibTrans" cxnId="{725F42E4-2772-423E-AF30-9A3918C84D9D}">
      <dgm:prSet/>
      <dgm:spPr/>
      <dgm:t>
        <a:bodyPr/>
        <a:lstStyle/>
        <a:p>
          <a:endParaRPr lang="es-ES" sz="2000"/>
        </a:p>
      </dgm:t>
    </dgm:pt>
    <dgm:pt modelId="{1F04B134-D3DA-4991-81A4-675448CEB66D}">
      <dgm:prSet phldrT="[Texto]" custT="1"/>
      <dgm:spPr/>
      <dgm:t>
        <a:bodyPr/>
        <a:lstStyle/>
        <a:p>
          <a:pPr algn="just"/>
          <a:r>
            <a:rPr lang="es-ES" sz="1200" dirty="0" smtClean="0"/>
            <a:t>La cartera de créditos bruta manejada por la cooperativa observa una tendencia creciente y representa el mayor activo sobre el balance general a diciembre 2013.</a:t>
          </a:r>
          <a:endParaRPr lang="es-ES" sz="1200" dirty="0">
            <a:solidFill>
              <a:schemeClr val="tx1"/>
            </a:solidFill>
          </a:endParaRPr>
        </a:p>
      </dgm:t>
    </dgm:pt>
    <dgm:pt modelId="{CFF1E97D-337D-4D8E-B66C-C54076BF5955}" type="parTrans" cxnId="{5922243A-7D00-4B0F-956A-0F4C491C7980}">
      <dgm:prSet/>
      <dgm:spPr/>
      <dgm:t>
        <a:bodyPr/>
        <a:lstStyle/>
        <a:p>
          <a:endParaRPr lang="es-ES" sz="2000"/>
        </a:p>
      </dgm:t>
    </dgm:pt>
    <dgm:pt modelId="{8DC546F6-5FC8-4DE0-B12F-8D77B2A07649}" type="sibTrans" cxnId="{5922243A-7D00-4B0F-956A-0F4C491C7980}">
      <dgm:prSet/>
      <dgm:spPr/>
      <dgm:t>
        <a:bodyPr/>
        <a:lstStyle/>
        <a:p>
          <a:endParaRPr lang="es-ES" sz="2000"/>
        </a:p>
      </dgm:t>
    </dgm:pt>
    <dgm:pt modelId="{7AE8004D-4CFE-43E9-A3CC-46E7737A0457}">
      <dgm:prSet phldrT="[Texto]" custT="1"/>
      <dgm:spPr/>
      <dgm:t>
        <a:bodyPr/>
        <a:lstStyle/>
        <a:p>
          <a:pPr algn="just"/>
          <a:r>
            <a:rPr lang="es-ES" sz="1200" dirty="0" smtClean="0"/>
            <a:t>La COAC utiliza las 5 </a:t>
          </a:r>
          <a:r>
            <a:rPr lang="es-ES" sz="1200" dirty="0" err="1" smtClean="0"/>
            <a:t>C's</a:t>
          </a:r>
          <a:r>
            <a:rPr lang="es-ES" sz="1200" dirty="0" smtClean="0"/>
            <a:t> del crédito (método experto) para medir el riesgo en el otorgamiento de crédito, metodología en la que imperan la experiencia y subjetividad del analista.  </a:t>
          </a:r>
          <a:endParaRPr lang="es-ES" sz="1200" dirty="0">
            <a:solidFill>
              <a:schemeClr val="tx1"/>
            </a:solidFill>
          </a:endParaRPr>
        </a:p>
      </dgm:t>
    </dgm:pt>
    <dgm:pt modelId="{DCCD7C9A-5EA7-4752-8ACD-DAE3D25F58E7}" type="parTrans" cxnId="{6C9955EF-0426-463C-A8E8-E1441B224806}">
      <dgm:prSet/>
      <dgm:spPr/>
    </dgm:pt>
    <dgm:pt modelId="{8D8C58B0-1A87-4080-97A1-F65A55E284F4}" type="sibTrans" cxnId="{6C9955EF-0426-463C-A8E8-E1441B224806}">
      <dgm:prSet/>
      <dgm:spPr/>
    </dgm:pt>
    <dgm:pt modelId="{8C68EF30-33A3-4C98-8A67-AEED902E7AF7}">
      <dgm:prSet phldrT="[Texto]" custT="1"/>
      <dgm:spPr/>
      <dgm:t>
        <a:bodyPr/>
        <a:lstStyle/>
        <a:p>
          <a:pPr algn="just"/>
          <a:r>
            <a:rPr lang="es-ES" sz="1200" smtClean="0"/>
            <a:t>La entidad no mantiene obligaciones con instituciones financieras nacionales  o extranjeras, constituyéndose como sus principales fuentes de fondeo las obligaciones con el público comprendidas por depósitos a la vista (68,62%) y depósito a plazo (31,38%) a diciembre 2013.</a:t>
          </a:r>
          <a:endParaRPr lang="es-ES" sz="1200" dirty="0">
            <a:solidFill>
              <a:schemeClr val="tx1"/>
            </a:solidFill>
          </a:endParaRPr>
        </a:p>
      </dgm:t>
    </dgm:pt>
    <dgm:pt modelId="{408E7871-0B26-46EC-AC49-C2F481031416}" type="parTrans" cxnId="{F786441B-CE0F-453C-B620-12CA537E06BF}">
      <dgm:prSet/>
      <dgm:spPr/>
    </dgm:pt>
    <dgm:pt modelId="{B5223608-1C61-4798-A953-4A35529FAA5E}" type="sibTrans" cxnId="{F786441B-CE0F-453C-B620-12CA537E06BF}">
      <dgm:prSet/>
      <dgm:spPr/>
    </dgm:pt>
    <dgm:pt modelId="{24C06946-7D5D-48FC-89B1-2BAB4A98B9D7}" type="pres">
      <dgm:prSet presAssocID="{B525D551-8198-420E-B4EE-60ED7852F578}" presName="Name0" presStyleCnt="0">
        <dgm:presLayoutVars>
          <dgm:chMax val="7"/>
          <dgm:chPref val="7"/>
          <dgm:dir/>
        </dgm:presLayoutVars>
      </dgm:prSet>
      <dgm:spPr/>
      <dgm:t>
        <a:bodyPr/>
        <a:lstStyle/>
        <a:p>
          <a:endParaRPr lang="es-ES"/>
        </a:p>
      </dgm:t>
    </dgm:pt>
    <dgm:pt modelId="{595D49B4-EE9D-4868-B09B-28C942DFB04A}" type="pres">
      <dgm:prSet presAssocID="{B525D551-8198-420E-B4EE-60ED7852F578}" presName="Name1" presStyleCnt="0"/>
      <dgm:spPr/>
    </dgm:pt>
    <dgm:pt modelId="{E02F99FE-563B-44CE-AFE0-D69260E04C95}" type="pres">
      <dgm:prSet presAssocID="{B525D551-8198-420E-B4EE-60ED7852F578}" presName="cycle" presStyleCnt="0"/>
      <dgm:spPr/>
    </dgm:pt>
    <dgm:pt modelId="{F13B2CA6-C78B-49C5-B8ED-5EAE84382B1E}" type="pres">
      <dgm:prSet presAssocID="{B525D551-8198-420E-B4EE-60ED7852F578}" presName="srcNode" presStyleLbl="node1" presStyleIdx="0" presStyleCnt="5"/>
      <dgm:spPr/>
    </dgm:pt>
    <dgm:pt modelId="{2F26351F-9184-42FC-830A-81AA5878EFD7}" type="pres">
      <dgm:prSet presAssocID="{B525D551-8198-420E-B4EE-60ED7852F578}" presName="conn" presStyleLbl="parChTrans1D2" presStyleIdx="0" presStyleCnt="1"/>
      <dgm:spPr/>
      <dgm:t>
        <a:bodyPr/>
        <a:lstStyle/>
        <a:p>
          <a:endParaRPr lang="es-ES"/>
        </a:p>
      </dgm:t>
    </dgm:pt>
    <dgm:pt modelId="{2322E1A3-8239-4E38-B55E-77A0742BF3FF}" type="pres">
      <dgm:prSet presAssocID="{B525D551-8198-420E-B4EE-60ED7852F578}" presName="extraNode" presStyleLbl="node1" presStyleIdx="0" presStyleCnt="5"/>
      <dgm:spPr/>
    </dgm:pt>
    <dgm:pt modelId="{9E8313AB-0B39-4FD1-932C-2B6CAFE0C626}" type="pres">
      <dgm:prSet presAssocID="{B525D551-8198-420E-B4EE-60ED7852F578}" presName="dstNode" presStyleLbl="node1" presStyleIdx="0" presStyleCnt="5"/>
      <dgm:spPr/>
    </dgm:pt>
    <dgm:pt modelId="{457AAA18-F435-4B6B-A128-BDD4CDE4F913}" type="pres">
      <dgm:prSet presAssocID="{7994619E-65CC-43CF-BE6A-68E82599178D}" presName="text_1" presStyleLbl="node1" presStyleIdx="0" presStyleCnt="5">
        <dgm:presLayoutVars>
          <dgm:bulletEnabled val="1"/>
        </dgm:presLayoutVars>
      </dgm:prSet>
      <dgm:spPr/>
      <dgm:t>
        <a:bodyPr/>
        <a:lstStyle/>
        <a:p>
          <a:endParaRPr lang="es-ES"/>
        </a:p>
      </dgm:t>
    </dgm:pt>
    <dgm:pt modelId="{BB5DED5D-563E-4126-9DA6-350293567D8C}" type="pres">
      <dgm:prSet presAssocID="{7994619E-65CC-43CF-BE6A-68E82599178D}" presName="accent_1" presStyleCnt="0"/>
      <dgm:spPr/>
    </dgm:pt>
    <dgm:pt modelId="{3631DE08-CEAF-4EE0-BC63-9018FFC36222}" type="pres">
      <dgm:prSet presAssocID="{7994619E-65CC-43CF-BE6A-68E82599178D}" presName="accentRepeatNode" presStyleLbl="solidFgAcc1" presStyleIdx="0" presStyleCnt="5"/>
      <dgm:spPr/>
    </dgm:pt>
    <dgm:pt modelId="{74349F4C-9892-47B8-94F2-AF0824DD3650}" type="pres">
      <dgm:prSet presAssocID="{B37F89FF-68BB-4AFE-B5CA-EDB98FA7D84A}" presName="text_2" presStyleLbl="node1" presStyleIdx="1" presStyleCnt="5">
        <dgm:presLayoutVars>
          <dgm:bulletEnabled val="1"/>
        </dgm:presLayoutVars>
      </dgm:prSet>
      <dgm:spPr/>
      <dgm:t>
        <a:bodyPr/>
        <a:lstStyle/>
        <a:p>
          <a:endParaRPr lang="es-ES"/>
        </a:p>
      </dgm:t>
    </dgm:pt>
    <dgm:pt modelId="{DFC1238C-3E30-408F-B422-6768B146C030}" type="pres">
      <dgm:prSet presAssocID="{B37F89FF-68BB-4AFE-B5CA-EDB98FA7D84A}" presName="accent_2" presStyleCnt="0"/>
      <dgm:spPr/>
    </dgm:pt>
    <dgm:pt modelId="{CDDE397A-4952-45B6-8EFA-D83F41B65308}" type="pres">
      <dgm:prSet presAssocID="{B37F89FF-68BB-4AFE-B5CA-EDB98FA7D84A}" presName="accentRepeatNode" presStyleLbl="solidFgAcc1" presStyleIdx="1" presStyleCnt="5"/>
      <dgm:spPr/>
    </dgm:pt>
    <dgm:pt modelId="{0A9EC4CD-643E-415B-A7F5-643AF279E45D}" type="pres">
      <dgm:prSet presAssocID="{1F04B134-D3DA-4991-81A4-675448CEB66D}" presName="text_3" presStyleLbl="node1" presStyleIdx="2" presStyleCnt="5">
        <dgm:presLayoutVars>
          <dgm:bulletEnabled val="1"/>
        </dgm:presLayoutVars>
      </dgm:prSet>
      <dgm:spPr/>
      <dgm:t>
        <a:bodyPr/>
        <a:lstStyle/>
        <a:p>
          <a:endParaRPr lang="es-ES"/>
        </a:p>
      </dgm:t>
    </dgm:pt>
    <dgm:pt modelId="{16E093EC-2AB6-4965-A320-40D448963F05}" type="pres">
      <dgm:prSet presAssocID="{1F04B134-D3DA-4991-81A4-675448CEB66D}" presName="accent_3" presStyleCnt="0"/>
      <dgm:spPr/>
    </dgm:pt>
    <dgm:pt modelId="{DB98F262-51B9-4A58-BFBA-815A1104B82B}" type="pres">
      <dgm:prSet presAssocID="{1F04B134-D3DA-4991-81A4-675448CEB66D}" presName="accentRepeatNode" presStyleLbl="solidFgAcc1" presStyleIdx="2" presStyleCnt="5"/>
      <dgm:spPr/>
    </dgm:pt>
    <dgm:pt modelId="{232D6691-DAB5-4A8D-B502-2A75E344E329}" type="pres">
      <dgm:prSet presAssocID="{7AE8004D-4CFE-43E9-A3CC-46E7737A0457}" presName="text_4" presStyleLbl="node1" presStyleIdx="3" presStyleCnt="5">
        <dgm:presLayoutVars>
          <dgm:bulletEnabled val="1"/>
        </dgm:presLayoutVars>
      </dgm:prSet>
      <dgm:spPr/>
      <dgm:t>
        <a:bodyPr/>
        <a:lstStyle/>
        <a:p>
          <a:endParaRPr lang="es-ES"/>
        </a:p>
      </dgm:t>
    </dgm:pt>
    <dgm:pt modelId="{B833C929-5B0B-4676-9D6E-DFE1FF6427D1}" type="pres">
      <dgm:prSet presAssocID="{7AE8004D-4CFE-43E9-A3CC-46E7737A0457}" presName="accent_4" presStyleCnt="0"/>
      <dgm:spPr/>
    </dgm:pt>
    <dgm:pt modelId="{3C96A145-038F-4C80-BA87-48399C339C95}" type="pres">
      <dgm:prSet presAssocID="{7AE8004D-4CFE-43E9-A3CC-46E7737A0457}" presName="accentRepeatNode" presStyleLbl="solidFgAcc1" presStyleIdx="3" presStyleCnt="5"/>
      <dgm:spPr/>
    </dgm:pt>
    <dgm:pt modelId="{896F41B9-BA45-448C-8034-9624AEF3A2EB}" type="pres">
      <dgm:prSet presAssocID="{8C68EF30-33A3-4C98-8A67-AEED902E7AF7}" presName="text_5" presStyleLbl="node1" presStyleIdx="4" presStyleCnt="5">
        <dgm:presLayoutVars>
          <dgm:bulletEnabled val="1"/>
        </dgm:presLayoutVars>
      </dgm:prSet>
      <dgm:spPr/>
      <dgm:t>
        <a:bodyPr/>
        <a:lstStyle/>
        <a:p>
          <a:endParaRPr lang="es-ES"/>
        </a:p>
      </dgm:t>
    </dgm:pt>
    <dgm:pt modelId="{9C07DDB3-47D4-43FA-AB4D-3ECF5CE5C48C}" type="pres">
      <dgm:prSet presAssocID="{8C68EF30-33A3-4C98-8A67-AEED902E7AF7}" presName="accent_5" presStyleCnt="0"/>
      <dgm:spPr/>
    </dgm:pt>
    <dgm:pt modelId="{5B3E40F0-5E7F-4430-B7F0-A8F3734ACA7C}" type="pres">
      <dgm:prSet presAssocID="{8C68EF30-33A3-4C98-8A67-AEED902E7AF7}" presName="accentRepeatNode" presStyleLbl="solidFgAcc1" presStyleIdx="4" presStyleCnt="5"/>
      <dgm:spPr/>
    </dgm:pt>
  </dgm:ptLst>
  <dgm:cxnLst>
    <dgm:cxn modelId="{EFC15C28-848F-4A21-90E0-29F57923B566}" type="presOf" srcId="{1F04B134-D3DA-4991-81A4-675448CEB66D}" destId="{0A9EC4CD-643E-415B-A7F5-643AF279E45D}" srcOrd="0" destOrd="0" presId="urn:microsoft.com/office/officeart/2008/layout/VerticalCurvedList"/>
    <dgm:cxn modelId="{F3C64766-DC03-4EEF-BADC-9509FCC1B31B}" type="presOf" srcId="{245F62ED-E581-42B5-AAF9-DA7A6918AF1E}" destId="{2F26351F-9184-42FC-830A-81AA5878EFD7}" srcOrd="0" destOrd="0" presId="urn:microsoft.com/office/officeart/2008/layout/VerticalCurvedList"/>
    <dgm:cxn modelId="{5922243A-7D00-4B0F-956A-0F4C491C7980}" srcId="{B525D551-8198-420E-B4EE-60ED7852F578}" destId="{1F04B134-D3DA-4991-81A4-675448CEB66D}" srcOrd="2" destOrd="0" parTransId="{CFF1E97D-337D-4D8E-B66C-C54076BF5955}" sibTransId="{8DC546F6-5FC8-4DE0-B12F-8D77B2A07649}"/>
    <dgm:cxn modelId="{467D141E-B645-402A-8922-4BA47BCD22B2}" type="presOf" srcId="{7994619E-65CC-43CF-BE6A-68E82599178D}" destId="{457AAA18-F435-4B6B-A128-BDD4CDE4F913}" srcOrd="0" destOrd="0" presId="urn:microsoft.com/office/officeart/2008/layout/VerticalCurvedList"/>
    <dgm:cxn modelId="{700EBCA8-B2DA-4767-9AF7-DC2F57C4B5F3}" type="presOf" srcId="{7AE8004D-4CFE-43E9-A3CC-46E7737A0457}" destId="{232D6691-DAB5-4A8D-B502-2A75E344E329}" srcOrd="0" destOrd="0" presId="urn:microsoft.com/office/officeart/2008/layout/VerticalCurvedList"/>
    <dgm:cxn modelId="{7A848B98-D1A7-499D-B33D-DDA95D516EFD}" srcId="{B525D551-8198-420E-B4EE-60ED7852F578}" destId="{7994619E-65CC-43CF-BE6A-68E82599178D}" srcOrd="0" destOrd="0" parTransId="{E2A48C19-C926-4AA4-93C8-4A48216D9CD0}" sibTransId="{245F62ED-E581-42B5-AAF9-DA7A6918AF1E}"/>
    <dgm:cxn modelId="{F78F0C52-CE0D-4194-9173-A7530919818A}" type="presOf" srcId="{B525D551-8198-420E-B4EE-60ED7852F578}" destId="{24C06946-7D5D-48FC-89B1-2BAB4A98B9D7}" srcOrd="0" destOrd="0" presId="urn:microsoft.com/office/officeart/2008/layout/VerticalCurvedList"/>
    <dgm:cxn modelId="{6C9955EF-0426-463C-A8E8-E1441B224806}" srcId="{B525D551-8198-420E-B4EE-60ED7852F578}" destId="{7AE8004D-4CFE-43E9-A3CC-46E7737A0457}" srcOrd="3" destOrd="0" parTransId="{DCCD7C9A-5EA7-4752-8ACD-DAE3D25F58E7}" sibTransId="{8D8C58B0-1A87-4080-97A1-F65A55E284F4}"/>
    <dgm:cxn modelId="{5A264F47-00A2-4BAD-9F5A-9C9E4C02831B}" type="presOf" srcId="{8C68EF30-33A3-4C98-8A67-AEED902E7AF7}" destId="{896F41B9-BA45-448C-8034-9624AEF3A2EB}" srcOrd="0" destOrd="0" presId="urn:microsoft.com/office/officeart/2008/layout/VerticalCurvedList"/>
    <dgm:cxn modelId="{725F42E4-2772-423E-AF30-9A3918C84D9D}" srcId="{B525D551-8198-420E-B4EE-60ED7852F578}" destId="{B37F89FF-68BB-4AFE-B5CA-EDB98FA7D84A}" srcOrd="1" destOrd="0" parTransId="{3A3BB8C9-3866-4331-836B-0DAC0BFD02DE}" sibTransId="{5F14F16F-D27C-451B-9936-1BF9FDB33D61}"/>
    <dgm:cxn modelId="{2E03DD12-E06D-4610-A7DF-749CFB081BB3}" type="presOf" srcId="{B37F89FF-68BB-4AFE-B5CA-EDB98FA7D84A}" destId="{74349F4C-9892-47B8-94F2-AF0824DD3650}" srcOrd="0" destOrd="0" presId="urn:microsoft.com/office/officeart/2008/layout/VerticalCurvedList"/>
    <dgm:cxn modelId="{F786441B-CE0F-453C-B620-12CA537E06BF}" srcId="{B525D551-8198-420E-B4EE-60ED7852F578}" destId="{8C68EF30-33A3-4C98-8A67-AEED902E7AF7}" srcOrd="4" destOrd="0" parTransId="{408E7871-0B26-46EC-AC49-C2F481031416}" sibTransId="{B5223608-1C61-4798-A953-4A35529FAA5E}"/>
    <dgm:cxn modelId="{DFEA0953-52AD-474C-B607-D24B279C87E5}" type="presParOf" srcId="{24C06946-7D5D-48FC-89B1-2BAB4A98B9D7}" destId="{595D49B4-EE9D-4868-B09B-28C942DFB04A}" srcOrd="0" destOrd="0" presId="urn:microsoft.com/office/officeart/2008/layout/VerticalCurvedList"/>
    <dgm:cxn modelId="{D27274C0-2517-4CE9-B0A5-298760306C15}" type="presParOf" srcId="{595D49B4-EE9D-4868-B09B-28C942DFB04A}" destId="{E02F99FE-563B-44CE-AFE0-D69260E04C95}" srcOrd="0" destOrd="0" presId="urn:microsoft.com/office/officeart/2008/layout/VerticalCurvedList"/>
    <dgm:cxn modelId="{044DFAE6-CEA3-4ADA-8C8A-A15A6F922EA7}" type="presParOf" srcId="{E02F99FE-563B-44CE-AFE0-D69260E04C95}" destId="{F13B2CA6-C78B-49C5-B8ED-5EAE84382B1E}" srcOrd="0" destOrd="0" presId="urn:microsoft.com/office/officeart/2008/layout/VerticalCurvedList"/>
    <dgm:cxn modelId="{FA31D358-2D23-4575-A0EA-631BA836F6BF}" type="presParOf" srcId="{E02F99FE-563B-44CE-AFE0-D69260E04C95}" destId="{2F26351F-9184-42FC-830A-81AA5878EFD7}" srcOrd="1" destOrd="0" presId="urn:microsoft.com/office/officeart/2008/layout/VerticalCurvedList"/>
    <dgm:cxn modelId="{A900E9EB-64EB-4943-B795-FCDB9F284CC0}" type="presParOf" srcId="{E02F99FE-563B-44CE-AFE0-D69260E04C95}" destId="{2322E1A3-8239-4E38-B55E-77A0742BF3FF}" srcOrd="2" destOrd="0" presId="urn:microsoft.com/office/officeart/2008/layout/VerticalCurvedList"/>
    <dgm:cxn modelId="{7C911676-693D-474F-8F6A-889AE2939A36}" type="presParOf" srcId="{E02F99FE-563B-44CE-AFE0-D69260E04C95}" destId="{9E8313AB-0B39-4FD1-932C-2B6CAFE0C626}" srcOrd="3" destOrd="0" presId="urn:microsoft.com/office/officeart/2008/layout/VerticalCurvedList"/>
    <dgm:cxn modelId="{74EFA138-9077-4AD8-95F4-E084D6835CCB}" type="presParOf" srcId="{595D49B4-EE9D-4868-B09B-28C942DFB04A}" destId="{457AAA18-F435-4B6B-A128-BDD4CDE4F913}" srcOrd="1" destOrd="0" presId="urn:microsoft.com/office/officeart/2008/layout/VerticalCurvedList"/>
    <dgm:cxn modelId="{BECE5FEC-EF0F-425C-AC63-5F02CDBA0C63}" type="presParOf" srcId="{595D49B4-EE9D-4868-B09B-28C942DFB04A}" destId="{BB5DED5D-563E-4126-9DA6-350293567D8C}" srcOrd="2" destOrd="0" presId="urn:microsoft.com/office/officeart/2008/layout/VerticalCurvedList"/>
    <dgm:cxn modelId="{4109A01D-F005-4BB0-982B-293C7A202D33}" type="presParOf" srcId="{BB5DED5D-563E-4126-9DA6-350293567D8C}" destId="{3631DE08-CEAF-4EE0-BC63-9018FFC36222}" srcOrd="0" destOrd="0" presId="urn:microsoft.com/office/officeart/2008/layout/VerticalCurvedList"/>
    <dgm:cxn modelId="{6282BE56-70B5-4A6D-9AA9-D566E22BD15C}" type="presParOf" srcId="{595D49B4-EE9D-4868-B09B-28C942DFB04A}" destId="{74349F4C-9892-47B8-94F2-AF0824DD3650}" srcOrd="3" destOrd="0" presId="urn:microsoft.com/office/officeart/2008/layout/VerticalCurvedList"/>
    <dgm:cxn modelId="{E2369346-D971-42C9-AA31-1E0A59E2CB3C}" type="presParOf" srcId="{595D49B4-EE9D-4868-B09B-28C942DFB04A}" destId="{DFC1238C-3E30-408F-B422-6768B146C030}" srcOrd="4" destOrd="0" presId="urn:microsoft.com/office/officeart/2008/layout/VerticalCurvedList"/>
    <dgm:cxn modelId="{C9DA4345-2602-41EE-8A67-9D6555FFA23C}" type="presParOf" srcId="{DFC1238C-3E30-408F-B422-6768B146C030}" destId="{CDDE397A-4952-45B6-8EFA-D83F41B65308}" srcOrd="0" destOrd="0" presId="urn:microsoft.com/office/officeart/2008/layout/VerticalCurvedList"/>
    <dgm:cxn modelId="{8D5CE742-CA04-4DD4-AF92-F39138E3995E}" type="presParOf" srcId="{595D49B4-EE9D-4868-B09B-28C942DFB04A}" destId="{0A9EC4CD-643E-415B-A7F5-643AF279E45D}" srcOrd="5" destOrd="0" presId="urn:microsoft.com/office/officeart/2008/layout/VerticalCurvedList"/>
    <dgm:cxn modelId="{93439C79-FCE9-4072-AFD2-2E8CB0EF94BA}" type="presParOf" srcId="{595D49B4-EE9D-4868-B09B-28C942DFB04A}" destId="{16E093EC-2AB6-4965-A320-40D448963F05}" srcOrd="6" destOrd="0" presId="urn:microsoft.com/office/officeart/2008/layout/VerticalCurvedList"/>
    <dgm:cxn modelId="{0457C73C-232A-4842-90C7-0B56E5D96521}" type="presParOf" srcId="{16E093EC-2AB6-4965-A320-40D448963F05}" destId="{DB98F262-51B9-4A58-BFBA-815A1104B82B}" srcOrd="0" destOrd="0" presId="urn:microsoft.com/office/officeart/2008/layout/VerticalCurvedList"/>
    <dgm:cxn modelId="{407A740C-D0F8-43AA-BF7D-07FA20CFA394}" type="presParOf" srcId="{595D49B4-EE9D-4868-B09B-28C942DFB04A}" destId="{232D6691-DAB5-4A8D-B502-2A75E344E329}" srcOrd="7" destOrd="0" presId="urn:microsoft.com/office/officeart/2008/layout/VerticalCurvedList"/>
    <dgm:cxn modelId="{2C98234F-4285-4871-BEDD-2354098790F3}" type="presParOf" srcId="{595D49B4-EE9D-4868-B09B-28C942DFB04A}" destId="{B833C929-5B0B-4676-9D6E-DFE1FF6427D1}" srcOrd="8" destOrd="0" presId="urn:microsoft.com/office/officeart/2008/layout/VerticalCurvedList"/>
    <dgm:cxn modelId="{97F43F5D-71CA-47BC-BFCE-13E5D2F9F477}" type="presParOf" srcId="{B833C929-5B0B-4676-9D6E-DFE1FF6427D1}" destId="{3C96A145-038F-4C80-BA87-48399C339C95}" srcOrd="0" destOrd="0" presId="urn:microsoft.com/office/officeart/2008/layout/VerticalCurvedList"/>
    <dgm:cxn modelId="{24F689BF-39E1-4437-A327-084A7D13DBD1}" type="presParOf" srcId="{595D49B4-EE9D-4868-B09B-28C942DFB04A}" destId="{896F41B9-BA45-448C-8034-9624AEF3A2EB}" srcOrd="9" destOrd="0" presId="urn:microsoft.com/office/officeart/2008/layout/VerticalCurvedList"/>
    <dgm:cxn modelId="{8DA5BC19-A8BB-4627-988D-FAE683F3F974}" type="presParOf" srcId="{595D49B4-EE9D-4868-B09B-28C942DFB04A}" destId="{9C07DDB3-47D4-43FA-AB4D-3ECF5CE5C48C}" srcOrd="10" destOrd="0" presId="urn:microsoft.com/office/officeart/2008/layout/VerticalCurvedList"/>
    <dgm:cxn modelId="{21BAB941-CCD5-465C-ACB1-7043A9B750F3}" type="presParOf" srcId="{9C07DDB3-47D4-43FA-AB4D-3ECF5CE5C48C}" destId="{5B3E40F0-5E7F-4430-B7F0-A8F3734ACA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25D551-8198-420E-B4EE-60ED7852F578}"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5F27F706-09F8-4766-B26B-9A1D6E72C30B}">
      <dgm:prSet phldrT="[Texto]" custT="1"/>
      <dgm:spPr/>
      <dgm:t>
        <a:bodyPr/>
        <a:lstStyle/>
        <a:p>
          <a:pPr algn="just"/>
          <a:r>
            <a:rPr lang="es-ES" sz="1200" dirty="0" smtClean="0"/>
            <a:t>Todas las actividades expuestas a riesgos de los procesos analizados en captaciones y colocaciones dentro de riesgos operativo poseen controles que disminuyen su exposición frente al riesgo sobre la probabilidad de ocurrencia, enmarcando el 92% de riesgos entre los niveles bajo y medio del mapa de riesgos.</a:t>
          </a:r>
          <a:endParaRPr lang="es-ES" sz="1200" dirty="0">
            <a:solidFill>
              <a:schemeClr val="tx1"/>
            </a:solidFill>
          </a:endParaRPr>
        </a:p>
      </dgm:t>
    </dgm:pt>
    <dgm:pt modelId="{2E997A09-7670-4BB0-91B0-AFEEBA2D244E}" type="parTrans" cxnId="{19F2D5E5-3B2D-4288-9B1D-E686F02FB8FA}">
      <dgm:prSet/>
      <dgm:spPr/>
      <dgm:t>
        <a:bodyPr/>
        <a:lstStyle/>
        <a:p>
          <a:endParaRPr lang="es-ES" sz="2000"/>
        </a:p>
      </dgm:t>
    </dgm:pt>
    <dgm:pt modelId="{9EEC7F93-E8C2-444C-B2CD-EFE2B1497F0F}" type="sibTrans" cxnId="{19F2D5E5-3B2D-4288-9B1D-E686F02FB8FA}">
      <dgm:prSet/>
      <dgm:spPr/>
      <dgm:t>
        <a:bodyPr/>
        <a:lstStyle/>
        <a:p>
          <a:endParaRPr lang="es-ES" sz="2000"/>
        </a:p>
      </dgm:t>
    </dgm:pt>
    <dgm:pt modelId="{7B94CF22-E29D-436E-BB27-A62A29F7E4D3}">
      <dgm:prSet phldrT="[Texto]" custT="1"/>
      <dgm:spPr/>
      <dgm:t>
        <a:bodyPr/>
        <a:lstStyle/>
        <a:p>
          <a:pPr algn="just"/>
          <a:r>
            <a:rPr lang="es-ES" sz="1200" dirty="0" smtClean="0"/>
            <a:t>El factor generador de la mayor cantidad de riesgos operativos corresponde a personas y prácticas relacionadas con los clientes, los productos y el negocio como el principal de los eventos de riesgos.</a:t>
          </a:r>
          <a:endParaRPr lang="es-ES" sz="1200" dirty="0">
            <a:solidFill>
              <a:schemeClr val="tx1"/>
            </a:solidFill>
          </a:endParaRPr>
        </a:p>
      </dgm:t>
    </dgm:pt>
    <dgm:pt modelId="{8035AFED-BAF1-4AE5-A93E-73212660424F}" type="parTrans" cxnId="{24AE9109-6D5D-433D-A25C-C3C7411ED611}">
      <dgm:prSet/>
      <dgm:spPr/>
      <dgm:t>
        <a:bodyPr/>
        <a:lstStyle/>
        <a:p>
          <a:endParaRPr lang="es-ES" sz="2000"/>
        </a:p>
      </dgm:t>
    </dgm:pt>
    <dgm:pt modelId="{9BF7F808-78B8-4EF0-B134-D7ADC5F705DF}" type="sibTrans" cxnId="{24AE9109-6D5D-433D-A25C-C3C7411ED611}">
      <dgm:prSet/>
      <dgm:spPr/>
      <dgm:t>
        <a:bodyPr/>
        <a:lstStyle/>
        <a:p>
          <a:endParaRPr lang="es-ES" sz="2000"/>
        </a:p>
      </dgm:t>
    </dgm:pt>
    <dgm:pt modelId="{31A5621F-3942-4C65-9BAD-01E0DCD74CAF}">
      <dgm:prSet phldrT="[Texto]" custT="1"/>
      <dgm:spPr/>
      <dgm:t>
        <a:bodyPr/>
        <a:lstStyle/>
        <a:p>
          <a:pPr algn="just"/>
          <a:r>
            <a:rPr lang="es-ES" sz="1200" dirty="0" smtClean="0"/>
            <a:t>El indicador de concentración de los saldos del 50% de los cien mayores depositantes con un plazo de hasta 90 días, fue el que determinó el requerimiento de liquidez de la cooperativa a la última semana de enero 2014</a:t>
          </a:r>
          <a:endParaRPr lang="es-ES" sz="1200" dirty="0">
            <a:solidFill>
              <a:schemeClr val="tx1"/>
            </a:solidFill>
          </a:endParaRPr>
        </a:p>
      </dgm:t>
    </dgm:pt>
    <dgm:pt modelId="{3B3948E1-CC9E-4F16-888F-ED3BFA307F67}" type="parTrans" cxnId="{3A71F76C-8A33-44BA-B585-E3A10E01A453}">
      <dgm:prSet/>
      <dgm:spPr/>
      <dgm:t>
        <a:bodyPr/>
        <a:lstStyle/>
        <a:p>
          <a:endParaRPr lang="es-ES"/>
        </a:p>
      </dgm:t>
    </dgm:pt>
    <dgm:pt modelId="{CF00890C-BA3B-4C9B-9471-F196AA286109}" type="sibTrans" cxnId="{3A71F76C-8A33-44BA-B585-E3A10E01A453}">
      <dgm:prSet/>
      <dgm:spPr/>
      <dgm:t>
        <a:bodyPr/>
        <a:lstStyle/>
        <a:p>
          <a:endParaRPr lang="es-ES"/>
        </a:p>
      </dgm:t>
    </dgm:pt>
    <dgm:pt modelId="{77CE08D1-5D79-4771-BDA7-11EEB938C983}">
      <dgm:prSet phldrT="[Texto]" custT="1"/>
      <dgm:spPr/>
      <dgm:t>
        <a:bodyPr/>
        <a:lstStyle/>
        <a:p>
          <a:pPr algn="just"/>
          <a:r>
            <a:rPr lang="es-ES" sz="1200" smtClean="0"/>
            <a:t>La provisión acumulada de cartera para créditos incobrables que mantiene la Cooperativa al 31 de diciembre 2013, permite minimizar su exposición frente al riesgo de no recuperación total o parcial de operaciones crediticias debido a que superan en $ 237.312,25 al cálculo de pérdida esperada obtenida en la evaluación de riesgos.</a:t>
          </a:r>
          <a:endParaRPr lang="es-ES" sz="1200" dirty="0">
            <a:solidFill>
              <a:schemeClr val="tx1"/>
            </a:solidFill>
          </a:endParaRPr>
        </a:p>
      </dgm:t>
    </dgm:pt>
    <dgm:pt modelId="{BFD6D205-A176-492E-8047-411757BA10A9}" type="parTrans" cxnId="{157622D2-C366-43CE-AE09-5257FF11EE25}">
      <dgm:prSet/>
      <dgm:spPr/>
      <dgm:t>
        <a:bodyPr/>
        <a:lstStyle/>
        <a:p>
          <a:endParaRPr lang="es-ES"/>
        </a:p>
      </dgm:t>
    </dgm:pt>
    <dgm:pt modelId="{FBEF67C8-82A0-4885-B0E3-173F14F1AC99}" type="sibTrans" cxnId="{157622D2-C366-43CE-AE09-5257FF11EE25}">
      <dgm:prSet/>
      <dgm:spPr/>
      <dgm:t>
        <a:bodyPr/>
        <a:lstStyle/>
        <a:p>
          <a:endParaRPr lang="es-ES"/>
        </a:p>
      </dgm:t>
    </dgm:pt>
    <dgm:pt modelId="{61759E80-F0AF-4BB6-8ADB-D5F1C1B8377F}">
      <dgm:prSet phldrT="[Texto]" custT="1"/>
      <dgm:spPr/>
      <dgm:t>
        <a:bodyPr/>
        <a:lstStyle/>
        <a:p>
          <a:pPr algn="just"/>
          <a:r>
            <a:rPr lang="es-ES" sz="1200" smtClean="0"/>
            <a:t>La Cooperativa mantiene el 16,94% como índice de liquidez de primera y el 15,16% como índice de liquidez de segunda línea a la última semana de enero 2014 los cuales superan los últimos indicadores mínimos emitidos por el órgano de control a la fecha, sobre la volatilidad de 2 y 2,5 veces la desviación estándar de sus fuentes de fondeo denota una diferencia del 10,59% y 7,22% en liquidez de primera y segunda línea respectivamente, y su indicador de activos líquidos de segunda línea supera al de concentración en $56.156,36; determinado que la institución cumple con los requerimientos de la norma aplicados dentro del periodo de análisis en cuanto a liquidez estructural.</a:t>
          </a:r>
          <a:endParaRPr lang="es-ES" sz="1200" dirty="0">
            <a:solidFill>
              <a:schemeClr val="tx1"/>
            </a:solidFill>
          </a:endParaRPr>
        </a:p>
      </dgm:t>
    </dgm:pt>
    <dgm:pt modelId="{2BFF4203-C1E7-434A-8DA9-DE79FFC75AFB}" type="parTrans" cxnId="{BAC610EF-3D8D-44D4-A95F-BFC021E0C018}">
      <dgm:prSet/>
      <dgm:spPr/>
      <dgm:t>
        <a:bodyPr/>
        <a:lstStyle/>
        <a:p>
          <a:endParaRPr lang="es-ES"/>
        </a:p>
      </dgm:t>
    </dgm:pt>
    <dgm:pt modelId="{8ED35705-C72A-4AF4-B105-B1F35E34396D}" type="sibTrans" cxnId="{BAC610EF-3D8D-44D4-A95F-BFC021E0C018}">
      <dgm:prSet/>
      <dgm:spPr/>
      <dgm:t>
        <a:bodyPr/>
        <a:lstStyle/>
        <a:p>
          <a:endParaRPr lang="es-ES"/>
        </a:p>
      </dgm:t>
    </dgm:pt>
    <dgm:pt modelId="{24C06946-7D5D-48FC-89B1-2BAB4A98B9D7}" type="pres">
      <dgm:prSet presAssocID="{B525D551-8198-420E-B4EE-60ED7852F578}" presName="Name0" presStyleCnt="0">
        <dgm:presLayoutVars>
          <dgm:chMax val="7"/>
          <dgm:chPref val="7"/>
          <dgm:dir/>
        </dgm:presLayoutVars>
      </dgm:prSet>
      <dgm:spPr/>
      <dgm:t>
        <a:bodyPr/>
        <a:lstStyle/>
        <a:p>
          <a:endParaRPr lang="es-ES"/>
        </a:p>
      </dgm:t>
    </dgm:pt>
    <dgm:pt modelId="{595D49B4-EE9D-4868-B09B-28C942DFB04A}" type="pres">
      <dgm:prSet presAssocID="{B525D551-8198-420E-B4EE-60ED7852F578}" presName="Name1" presStyleCnt="0"/>
      <dgm:spPr/>
    </dgm:pt>
    <dgm:pt modelId="{E02F99FE-563B-44CE-AFE0-D69260E04C95}" type="pres">
      <dgm:prSet presAssocID="{B525D551-8198-420E-B4EE-60ED7852F578}" presName="cycle" presStyleCnt="0"/>
      <dgm:spPr/>
    </dgm:pt>
    <dgm:pt modelId="{F13B2CA6-C78B-49C5-B8ED-5EAE84382B1E}" type="pres">
      <dgm:prSet presAssocID="{B525D551-8198-420E-B4EE-60ED7852F578}" presName="srcNode" presStyleLbl="node1" presStyleIdx="0" presStyleCnt="5"/>
      <dgm:spPr/>
    </dgm:pt>
    <dgm:pt modelId="{2F26351F-9184-42FC-830A-81AA5878EFD7}" type="pres">
      <dgm:prSet presAssocID="{B525D551-8198-420E-B4EE-60ED7852F578}" presName="conn" presStyleLbl="parChTrans1D2" presStyleIdx="0" presStyleCnt="1"/>
      <dgm:spPr/>
      <dgm:t>
        <a:bodyPr/>
        <a:lstStyle/>
        <a:p>
          <a:endParaRPr lang="es-ES"/>
        </a:p>
      </dgm:t>
    </dgm:pt>
    <dgm:pt modelId="{2322E1A3-8239-4E38-B55E-77A0742BF3FF}" type="pres">
      <dgm:prSet presAssocID="{B525D551-8198-420E-B4EE-60ED7852F578}" presName="extraNode" presStyleLbl="node1" presStyleIdx="0" presStyleCnt="5"/>
      <dgm:spPr/>
    </dgm:pt>
    <dgm:pt modelId="{9E8313AB-0B39-4FD1-932C-2B6CAFE0C626}" type="pres">
      <dgm:prSet presAssocID="{B525D551-8198-420E-B4EE-60ED7852F578}" presName="dstNode" presStyleLbl="node1" presStyleIdx="0" presStyleCnt="5"/>
      <dgm:spPr/>
    </dgm:pt>
    <dgm:pt modelId="{5E7ECFBB-DDBA-49D4-B261-0607AC1226E9}" type="pres">
      <dgm:prSet presAssocID="{5F27F706-09F8-4766-B26B-9A1D6E72C30B}" presName="text_1" presStyleLbl="node1" presStyleIdx="0" presStyleCnt="5">
        <dgm:presLayoutVars>
          <dgm:bulletEnabled val="1"/>
        </dgm:presLayoutVars>
      </dgm:prSet>
      <dgm:spPr/>
      <dgm:t>
        <a:bodyPr/>
        <a:lstStyle/>
        <a:p>
          <a:endParaRPr lang="es-ES"/>
        </a:p>
      </dgm:t>
    </dgm:pt>
    <dgm:pt modelId="{2791B9E7-7728-4D04-9D80-E6F715EDDE8B}" type="pres">
      <dgm:prSet presAssocID="{5F27F706-09F8-4766-B26B-9A1D6E72C30B}" presName="accent_1" presStyleCnt="0"/>
      <dgm:spPr/>
    </dgm:pt>
    <dgm:pt modelId="{D2C9EB1F-17A3-4C54-8E0D-ACCAE8C54E24}" type="pres">
      <dgm:prSet presAssocID="{5F27F706-09F8-4766-B26B-9A1D6E72C30B}" presName="accentRepeatNode" presStyleLbl="solidFgAcc1" presStyleIdx="0" presStyleCnt="5"/>
      <dgm:spPr/>
    </dgm:pt>
    <dgm:pt modelId="{0676C7E3-02D4-4687-811C-07763FD11B68}" type="pres">
      <dgm:prSet presAssocID="{7B94CF22-E29D-436E-BB27-A62A29F7E4D3}" presName="text_2" presStyleLbl="node1" presStyleIdx="1" presStyleCnt="5" custLinFactNeighborY="-22200">
        <dgm:presLayoutVars>
          <dgm:bulletEnabled val="1"/>
        </dgm:presLayoutVars>
      </dgm:prSet>
      <dgm:spPr/>
      <dgm:t>
        <a:bodyPr/>
        <a:lstStyle/>
        <a:p>
          <a:endParaRPr lang="es-ES"/>
        </a:p>
      </dgm:t>
    </dgm:pt>
    <dgm:pt modelId="{075C987C-6489-4317-A605-4CF66BBA39A9}" type="pres">
      <dgm:prSet presAssocID="{7B94CF22-E29D-436E-BB27-A62A29F7E4D3}" presName="accent_2" presStyleCnt="0"/>
      <dgm:spPr/>
    </dgm:pt>
    <dgm:pt modelId="{1A90C52B-A165-41CE-B061-F496E637CDAC}" type="pres">
      <dgm:prSet presAssocID="{7B94CF22-E29D-436E-BB27-A62A29F7E4D3}" presName="accentRepeatNode" presStyleLbl="solidFgAcc1" presStyleIdx="1" presStyleCnt="5" custLinFactNeighborY="-15658"/>
      <dgm:spPr/>
    </dgm:pt>
    <dgm:pt modelId="{C8BD54B0-4A46-40A0-B873-5A31959BEF02}" type="pres">
      <dgm:prSet presAssocID="{61759E80-F0AF-4BB6-8ADB-D5F1C1B8377F}" presName="text_3" presStyleLbl="node1" presStyleIdx="2" presStyleCnt="5" custScaleY="187594">
        <dgm:presLayoutVars>
          <dgm:bulletEnabled val="1"/>
        </dgm:presLayoutVars>
      </dgm:prSet>
      <dgm:spPr/>
      <dgm:t>
        <a:bodyPr/>
        <a:lstStyle/>
        <a:p>
          <a:endParaRPr lang="es-ES"/>
        </a:p>
      </dgm:t>
    </dgm:pt>
    <dgm:pt modelId="{D92474AB-4B5E-4318-9828-C5C343D86F90}" type="pres">
      <dgm:prSet presAssocID="{61759E80-F0AF-4BB6-8ADB-D5F1C1B8377F}" presName="accent_3" presStyleCnt="0"/>
      <dgm:spPr/>
    </dgm:pt>
    <dgm:pt modelId="{0DF48740-6F4D-415D-B702-C42284C9E34F}" type="pres">
      <dgm:prSet presAssocID="{61759E80-F0AF-4BB6-8ADB-D5F1C1B8377F}" presName="accentRepeatNode" presStyleLbl="solidFgAcc1" presStyleIdx="2" presStyleCnt="5"/>
      <dgm:spPr/>
    </dgm:pt>
    <dgm:pt modelId="{F84233F1-6A13-462C-8557-47FFE969CD71}" type="pres">
      <dgm:prSet presAssocID="{31A5621F-3942-4C65-9BAD-01E0DCD74CAF}" presName="text_4" presStyleLbl="node1" presStyleIdx="3" presStyleCnt="5" custLinFactNeighborY="22199">
        <dgm:presLayoutVars>
          <dgm:bulletEnabled val="1"/>
        </dgm:presLayoutVars>
      </dgm:prSet>
      <dgm:spPr/>
      <dgm:t>
        <a:bodyPr/>
        <a:lstStyle/>
        <a:p>
          <a:endParaRPr lang="es-ES"/>
        </a:p>
      </dgm:t>
    </dgm:pt>
    <dgm:pt modelId="{2338F68F-F588-4B70-82A0-F727993E5A5E}" type="pres">
      <dgm:prSet presAssocID="{31A5621F-3942-4C65-9BAD-01E0DCD74CAF}" presName="accent_4" presStyleCnt="0"/>
      <dgm:spPr/>
    </dgm:pt>
    <dgm:pt modelId="{07DEEA36-71CB-449B-B1BF-848F1B757C60}" type="pres">
      <dgm:prSet presAssocID="{31A5621F-3942-4C65-9BAD-01E0DCD74CAF}" presName="accentRepeatNode" presStyleLbl="solidFgAcc1" presStyleIdx="3" presStyleCnt="5" custLinFactNeighborY="15658"/>
      <dgm:spPr/>
    </dgm:pt>
    <dgm:pt modelId="{E580B6A1-C29F-4316-A7C5-C5ACA84BBE63}" type="pres">
      <dgm:prSet presAssocID="{77CE08D1-5D79-4771-BDA7-11EEB938C983}" presName="text_5" presStyleLbl="node1" presStyleIdx="4" presStyleCnt="5">
        <dgm:presLayoutVars>
          <dgm:bulletEnabled val="1"/>
        </dgm:presLayoutVars>
      </dgm:prSet>
      <dgm:spPr/>
      <dgm:t>
        <a:bodyPr/>
        <a:lstStyle/>
        <a:p>
          <a:endParaRPr lang="es-ES"/>
        </a:p>
      </dgm:t>
    </dgm:pt>
    <dgm:pt modelId="{C5CB2B48-6CF1-4F62-B495-D5ACE49B7EF7}" type="pres">
      <dgm:prSet presAssocID="{77CE08D1-5D79-4771-BDA7-11EEB938C983}" presName="accent_5" presStyleCnt="0"/>
      <dgm:spPr/>
    </dgm:pt>
    <dgm:pt modelId="{5CD1CCF8-1781-46F7-BD51-B8DCA20E75F8}" type="pres">
      <dgm:prSet presAssocID="{77CE08D1-5D79-4771-BDA7-11EEB938C983}" presName="accentRepeatNode" presStyleLbl="solidFgAcc1" presStyleIdx="4" presStyleCnt="5"/>
      <dgm:spPr/>
    </dgm:pt>
  </dgm:ptLst>
  <dgm:cxnLst>
    <dgm:cxn modelId="{89F4FA6C-0FDC-4B43-9C65-9E919FE23092}" type="presOf" srcId="{7B94CF22-E29D-436E-BB27-A62A29F7E4D3}" destId="{0676C7E3-02D4-4687-811C-07763FD11B68}" srcOrd="0" destOrd="0" presId="urn:microsoft.com/office/officeart/2008/layout/VerticalCurvedList"/>
    <dgm:cxn modelId="{625817BB-0BC6-452F-9CF0-531739B16E1C}" type="presOf" srcId="{31A5621F-3942-4C65-9BAD-01E0DCD74CAF}" destId="{F84233F1-6A13-462C-8557-47FFE969CD71}" srcOrd="0" destOrd="0" presId="urn:microsoft.com/office/officeart/2008/layout/VerticalCurvedList"/>
    <dgm:cxn modelId="{40DC9CD5-4A59-4B01-A801-2F8EF6DF95F6}" type="presOf" srcId="{77CE08D1-5D79-4771-BDA7-11EEB938C983}" destId="{E580B6A1-C29F-4316-A7C5-C5ACA84BBE63}" srcOrd="0" destOrd="0" presId="urn:microsoft.com/office/officeart/2008/layout/VerticalCurvedList"/>
    <dgm:cxn modelId="{19F2D5E5-3B2D-4288-9B1D-E686F02FB8FA}" srcId="{B525D551-8198-420E-B4EE-60ED7852F578}" destId="{5F27F706-09F8-4766-B26B-9A1D6E72C30B}" srcOrd="0" destOrd="0" parTransId="{2E997A09-7670-4BB0-91B0-AFEEBA2D244E}" sibTransId="{9EEC7F93-E8C2-444C-B2CD-EFE2B1497F0F}"/>
    <dgm:cxn modelId="{A68F8459-A903-4829-B5C3-18AEE27C8C26}" type="presOf" srcId="{9EEC7F93-E8C2-444C-B2CD-EFE2B1497F0F}" destId="{2F26351F-9184-42FC-830A-81AA5878EFD7}" srcOrd="0" destOrd="0" presId="urn:microsoft.com/office/officeart/2008/layout/VerticalCurvedList"/>
    <dgm:cxn modelId="{157622D2-C366-43CE-AE09-5257FF11EE25}" srcId="{B525D551-8198-420E-B4EE-60ED7852F578}" destId="{77CE08D1-5D79-4771-BDA7-11EEB938C983}" srcOrd="4" destOrd="0" parTransId="{BFD6D205-A176-492E-8047-411757BA10A9}" sibTransId="{FBEF67C8-82A0-4885-B0E3-173F14F1AC99}"/>
    <dgm:cxn modelId="{35789F41-217C-49BB-97C5-2C16F7B3AF99}" type="presOf" srcId="{61759E80-F0AF-4BB6-8ADB-D5F1C1B8377F}" destId="{C8BD54B0-4A46-40A0-B873-5A31959BEF02}" srcOrd="0" destOrd="0" presId="urn:microsoft.com/office/officeart/2008/layout/VerticalCurvedList"/>
    <dgm:cxn modelId="{F74D4FA7-F7B6-4132-9998-D4880D4EAC0B}" type="presOf" srcId="{5F27F706-09F8-4766-B26B-9A1D6E72C30B}" destId="{5E7ECFBB-DDBA-49D4-B261-0607AC1226E9}" srcOrd="0" destOrd="0" presId="urn:microsoft.com/office/officeart/2008/layout/VerticalCurvedList"/>
    <dgm:cxn modelId="{BAC610EF-3D8D-44D4-A95F-BFC021E0C018}" srcId="{B525D551-8198-420E-B4EE-60ED7852F578}" destId="{61759E80-F0AF-4BB6-8ADB-D5F1C1B8377F}" srcOrd="2" destOrd="0" parTransId="{2BFF4203-C1E7-434A-8DA9-DE79FFC75AFB}" sibTransId="{8ED35705-C72A-4AF4-B105-B1F35E34396D}"/>
    <dgm:cxn modelId="{3A71F76C-8A33-44BA-B585-E3A10E01A453}" srcId="{B525D551-8198-420E-B4EE-60ED7852F578}" destId="{31A5621F-3942-4C65-9BAD-01E0DCD74CAF}" srcOrd="3" destOrd="0" parTransId="{3B3948E1-CC9E-4F16-888F-ED3BFA307F67}" sibTransId="{CF00890C-BA3B-4C9B-9471-F196AA286109}"/>
    <dgm:cxn modelId="{9E734C2D-F34A-4656-A0D0-749D3346DF82}" type="presOf" srcId="{B525D551-8198-420E-B4EE-60ED7852F578}" destId="{24C06946-7D5D-48FC-89B1-2BAB4A98B9D7}" srcOrd="0" destOrd="0" presId="urn:microsoft.com/office/officeart/2008/layout/VerticalCurvedList"/>
    <dgm:cxn modelId="{24AE9109-6D5D-433D-A25C-C3C7411ED611}" srcId="{B525D551-8198-420E-B4EE-60ED7852F578}" destId="{7B94CF22-E29D-436E-BB27-A62A29F7E4D3}" srcOrd="1" destOrd="0" parTransId="{8035AFED-BAF1-4AE5-A93E-73212660424F}" sibTransId="{9BF7F808-78B8-4EF0-B134-D7ADC5F705DF}"/>
    <dgm:cxn modelId="{47B49F3D-BCC4-444A-85C4-1E8688E956DC}" type="presParOf" srcId="{24C06946-7D5D-48FC-89B1-2BAB4A98B9D7}" destId="{595D49B4-EE9D-4868-B09B-28C942DFB04A}" srcOrd="0" destOrd="0" presId="urn:microsoft.com/office/officeart/2008/layout/VerticalCurvedList"/>
    <dgm:cxn modelId="{FAEFF512-E790-479B-AA1B-457AADE95983}" type="presParOf" srcId="{595D49B4-EE9D-4868-B09B-28C942DFB04A}" destId="{E02F99FE-563B-44CE-AFE0-D69260E04C95}" srcOrd="0" destOrd="0" presId="urn:microsoft.com/office/officeart/2008/layout/VerticalCurvedList"/>
    <dgm:cxn modelId="{CC95872D-5BB2-485D-9080-192124E9BF8E}" type="presParOf" srcId="{E02F99FE-563B-44CE-AFE0-D69260E04C95}" destId="{F13B2CA6-C78B-49C5-B8ED-5EAE84382B1E}" srcOrd="0" destOrd="0" presId="urn:microsoft.com/office/officeart/2008/layout/VerticalCurvedList"/>
    <dgm:cxn modelId="{010F030F-5FDB-4EB5-86BC-120217C6B5A5}" type="presParOf" srcId="{E02F99FE-563B-44CE-AFE0-D69260E04C95}" destId="{2F26351F-9184-42FC-830A-81AA5878EFD7}" srcOrd="1" destOrd="0" presId="urn:microsoft.com/office/officeart/2008/layout/VerticalCurvedList"/>
    <dgm:cxn modelId="{1A378DF9-B89A-4945-95ED-E36B19AEDF6B}" type="presParOf" srcId="{E02F99FE-563B-44CE-AFE0-D69260E04C95}" destId="{2322E1A3-8239-4E38-B55E-77A0742BF3FF}" srcOrd="2" destOrd="0" presId="urn:microsoft.com/office/officeart/2008/layout/VerticalCurvedList"/>
    <dgm:cxn modelId="{28F50512-80CC-4729-B24F-6A196F34CA81}" type="presParOf" srcId="{E02F99FE-563B-44CE-AFE0-D69260E04C95}" destId="{9E8313AB-0B39-4FD1-932C-2B6CAFE0C626}" srcOrd="3" destOrd="0" presId="urn:microsoft.com/office/officeart/2008/layout/VerticalCurvedList"/>
    <dgm:cxn modelId="{5C798CB1-A651-439B-AAF9-672D0534A8DD}" type="presParOf" srcId="{595D49B4-EE9D-4868-B09B-28C942DFB04A}" destId="{5E7ECFBB-DDBA-49D4-B261-0607AC1226E9}" srcOrd="1" destOrd="0" presId="urn:microsoft.com/office/officeart/2008/layout/VerticalCurvedList"/>
    <dgm:cxn modelId="{D682860B-FF37-48E0-9B66-624B19416FC6}" type="presParOf" srcId="{595D49B4-EE9D-4868-B09B-28C942DFB04A}" destId="{2791B9E7-7728-4D04-9D80-E6F715EDDE8B}" srcOrd="2" destOrd="0" presId="urn:microsoft.com/office/officeart/2008/layout/VerticalCurvedList"/>
    <dgm:cxn modelId="{F5FDCA2E-3335-412D-AA03-2BB0C3C3A65C}" type="presParOf" srcId="{2791B9E7-7728-4D04-9D80-E6F715EDDE8B}" destId="{D2C9EB1F-17A3-4C54-8E0D-ACCAE8C54E24}" srcOrd="0" destOrd="0" presId="urn:microsoft.com/office/officeart/2008/layout/VerticalCurvedList"/>
    <dgm:cxn modelId="{29965DEC-8FB4-4C88-883A-169EE694D573}" type="presParOf" srcId="{595D49B4-EE9D-4868-B09B-28C942DFB04A}" destId="{0676C7E3-02D4-4687-811C-07763FD11B68}" srcOrd="3" destOrd="0" presId="urn:microsoft.com/office/officeart/2008/layout/VerticalCurvedList"/>
    <dgm:cxn modelId="{2865D7BF-9C9A-4151-90B9-BAA20F715A1C}" type="presParOf" srcId="{595D49B4-EE9D-4868-B09B-28C942DFB04A}" destId="{075C987C-6489-4317-A605-4CF66BBA39A9}" srcOrd="4" destOrd="0" presId="urn:microsoft.com/office/officeart/2008/layout/VerticalCurvedList"/>
    <dgm:cxn modelId="{57C6BFFA-CA88-4D3E-B55C-BE367086D6E3}" type="presParOf" srcId="{075C987C-6489-4317-A605-4CF66BBA39A9}" destId="{1A90C52B-A165-41CE-B061-F496E637CDAC}" srcOrd="0" destOrd="0" presId="urn:microsoft.com/office/officeart/2008/layout/VerticalCurvedList"/>
    <dgm:cxn modelId="{C98734B1-605B-4D9C-9E13-BFDF29872246}" type="presParOf" srcId="{595D49B4-EE9D-4868-B09B-28C942DFB04A}" destId="{C8BD54B0-4A46-40A0-B873-5A31959BEF02}" srcOrd="5" destOrd="0" presId="urn:microsoft.com/office/officeart/2008/layout/VerticalCurvedList"/>
    <dgm:cxn modelId="{4864D4ED-48BC-4F6A-B1FB-E411A4F69085}" type="presParOf" srcId="{595D49B4-EE9D-4868-B09B-28C942DFB04A}" destId="{D92474AB-4B5E-4318-9828-C5C343D86F90}" srcOrd="6" destOrd="0" presId="urn:microsoft.com/office/officeart/2008/layout/VerticalCurvedList"/>
    <dgm:cxn modelId="{F8A5A7A7-F5C3-4568-B8D3-4114F226C63F}" type="presParOf" srcId="{D92474AB-4B5E-4318-9828-C5C343D86F90}" destId="{0DF48740-6F4D-415D-B702-C42284C9E34F}" srcOrd="0" destOrd="0" presId="urn:microsoft.com/office/officeart/2008/layout/VerticalCurvedList"/>
    <dgm:cxn modelId="{6BBA1DAC-5FE4-4FFD-85CA-22BE344C5AA2}" type="presParOf" srcId="{595D49B4-EE9D-4868-B09B-28C942DFB04A}" destId="{F84233F1-6A13-462C-8557-47FFE969CD71}" srcOrd="7" destOrd="0" presId="urn:microsoft.com/office/officeart/2008/layout/VerticalCurvedList"/>
    <dgm:cxn modelId="{A9616892-2A78-466B-8287-CA09777EFDAC}" type="presParOf" srcId="{595D49B4-EE9D-4868-B09B-28C942DFB04A}" destId="{2338F68F-F588-4B70-82A0-F727993E5A5E}" srcOrd="8" destOrd="0" presId="urn:microsoft.com/office/officeart/2008/layout/VerticalCurvedList"/>
    <dgm:cxn modelId="{67C21D3E-4109-45EF-ABC7-754492BF62AB}" type="presParOf" srcId="{2338F68F-F588-4B70-82A0-F727993E5A5E}" destId="{07DEEA36-71CB-449B-B1BF-848F1B757C60}" srcOrd="0" destOrd="0" presId="urn:microsoft.com/office/officeart/2008/layout/VerticalCurvedList"/>
    <dgm:cxn modelId="{06586400-7FFE-40D6-B398-196905C966BA}" type="presParOf" srcId="{595D49B4-EE9D-4868-B09B-28C942DFB04A}" destId="{E580B6A1-C29F-4316-A7C5-C5ACA84BBE63}" srcOrd="9" destOrd="0" presId="urn:microsoft.com/office/officeart/2008/layout/VerticalCurvedList"/>
    <dgm:cxn modelId="{18D38F22-DC65-4EDE-B02D-03FCEE7AD501}" type="presParOf" srcId="{595D49B4-EE9D-4868-B09B-28C942DFB04A}" destId="{C5CB2B48-6CF1-4F62-B495-D5ACE49B7EF7}" srcOrd="10" destOrd="0" presId="urn:microsoft.com/office/officeart/2008/layout/VerticalCurvedList"/>
    <dgm:cxn modelId="{92235D31-83C5-4164-9737-8A1975AC4330}" type="presParOf" srcId="{C5CB2B48-6CF1-4F62-B495-D5ACE49B7EF7}" destId="{5CD1CCF8-1781-46F7-BD51-B8DCA20E75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25D551-8198-420E-B4EE-60ED7852F578}"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7994619E-65CC-43CF-BE6A-68E82599178D}">
      <dgm:prSet phldrT="[Texto]" custT="1"/>
      <dgm:spPr/>
      <dgm:t>
        <a:bodyPr/>
        <a:lstStyle/>
        <a:p>
          <a:pPr algn="just"/>
          <a:r>
            <a:rPr lang="es-ES" sz="1200" dirty="0" smtClean="0"/>
            <a:t>Implementar procesos gobernantes: como Planificación Estratégica y Administración Integral de Riesgos que le permita identificar, medir, gestionar y controlar eficazmente los riesgos a los que se encuentra expuesta debido a su naturaleza, actividades propias del giro normal del negocio y constante crecimiento.</a:t>
          </a:r>
          <a:endParaRPr lang="es-ES" sz="1200" dirty="0">
            <a:solidFill>
              <a:schemeClr val="tx1"/>
            </a:solidFill>
          </a:endParaRPr>
        </a:p>
      </dgm:t>
    </dgm:pt>
    <dgm:pt modelId="{E2A48C19-C926-4AA4-93C8-4A48216D9CD0}" type="parTrans" cxnId="{7A848B98-D1A7-499D-B33D-DDA95D516EFD}">
      <dgm:prSet/>
      <dgm:spPr/>
      <dgm:t>
        <a:bodyPr/>
        <a:lstStyle/>
        <a:p>
          <a:pPr algn="just"/>
          <a:endParaRPr lang="es-ES" sz="2000">
            <a:solidFill>
              <a:schemeClr val="tx1"/>
            </a:solidFill>
          </a:endParaRPr>
        </a:p>
      </dgm:t>
    </dgm:pt>
    <dgm:pt modelId="{245F62ED-E581-42B5-AAF9-DA7A6918AF1E}" type="sibTrans" cxnId="{7A848B98-D1A7-499D-B33D-DDA95D516EFD}">
      <dgm:prSet/>
      <dgm:spPr/>
      <dgm:t>
        <a:bodyPr/>
        <a:lstStyle/>
        <a:p>
          <a:pPr algn="just"/>
          <a:endParaRPr lang="es-ES" sz="2000">
            <a:solidFill>
              <a:schemeClr val="tx1"/>
            </a:solidFill>
          </a:endParaRPr>
        </a:p>
      </dgm:t>
    </dgm:pt>
    <dgm:pt modelId="{B37F89FF-68BB-4AFE-B5CA-EDB98FA7D84A}">
      <dgm:prSet phldrT="[Texto]" custT="1"/>
      <dgm:spPr/>
      <dgm:t>
        <a:bodyPr/>
        <a:lstStyle/>
        <a:p>
          <a:pPr algn="just"/>
          <a:r>
            <a:rPr lang="es-ES" sz="1200" dirty="0" smtClean="0"/>
            <a:t>Considerar implementar nuevas estrategias que le permita a la cooperativa aprovechar en su totalidad las ventajas que le proporcionan sus tasas de interés frente al mercado, y tomar las medidas necesarias para administrar el riesgo de tasa de interés previo a una revisión y administración su balance general.</a:t>
          </a:r>
          <a:endParaRPr lang="es-ES" sz="1200" dirty="0">
            <a:solidFill>
              <a:schemeClr val="tx1"/>
            </a:solidFill>
          </a:endParaRPr>
        </a:p>
      </dgm:t>
    </dgm:pt>
    <dgm:pt modelId="{3A3BB8C9-3866-4331-836B-0DAC0BFD02DE}" type="parTrans" cxnId="{725F42E4-2772-423E-AF30-9A3918C84D9D}">
      <dgm:prSet/>
      <dgm:spPr/>
      <dgm:t>
        <a:bodyPr/>
        <a:lstStyle/>
        <a:p>
          <a:endParaRPr lang="es-ES" sz="2000"/>
        </a:p>
      </dgm:t>
    </dgm:pt>
    <dgm:pt modelId="{5F14F16F-D27C-451B-9936-1BF9FDB33D61}" type="sibTrans" cxnId="{725F42E4-2772-423E-AF30-9A3918C84D9D}">
      <dgm:prSet/>
      <dgm:spPr/>
      <dgm:t>
        <a:bodyPr/>
        <a:lstStyle/>
        <a:p>
          <a:endParaRPr lang="es-ES" sz="2000"/>
        </a:p>
      </dgm:t>
    </dgm:pt>
    <dgm:pt modelId="{1F04B134-D3DA-4991-81A4-675448CEB66D}">
      <dgm:prSet phldrT="[Texto]" custT="1"/>
      <dgm:spPr/>
      <dgm:t>
        <a:bodyPr/>
        <a:lstStyle/>
        <a:p>
          <a:pPr algn="just"/>
          <a:r>
            <a:rPr lang="es-ES" sz="1200" dirty="0" smtClean="0"/>
            <a:t>Implementar estrategias de recuperación de certera y gestión de cobranzas que eviten el deterioro de cartera de la institución y permitan monitorear de forma constante y permanente las variaciones de la cartera vencida mediante la aplicación de métodos cuantitativos que se ajusten a las necesidades de la institución.</a:t>
          </a:r>
          <a:endParaRPr lang="es-ES" sz="1200" dirty="0">
            <a:solidFill>
              <a:schemeClr val="tx1"/>
            </a:solidFill>
          </a:endParaRPr>
        </a:p>
      </dgm:t>
    </dgm:pt>
    <dgm:pt modelId="{CFF1E97D-337D-4D8E-B66C-C54076BF5955}" type="parTrans" cxnId="{5922243A-7D00-4B0F-956A-0F4C491C7980}">
      <dgm:prSet/>
      <dgm:spPr/>
      <dgm:t>
        <a:bodyPr/>
        <a:lstStyle/>
        <a:p>
          <a:endParaRPr lang="es-ES" sz="2000"/>
        </a:p>
      </dgm:t>
    </dgm:pt>
    <dgm:pt modelId="{8DC546F6-5FC8-4DE0-B12F-8D77B2A07649}" type="sibTrans" cxnId="{5922243A-7D00-4B0F-956A-0F4C491C7980}">
      <dgm:prSet/>
      <dgm:spPr/>
      <dgm:t>
        <a:bodyPr/>
        <a:lstStyle/>
        <a:p>
          <a:endParaRPr lang="es-ES" sz="2000"/>
        </a:p>
      </dgm:t>
    </dgm:pt>
    <dgm:pt modelId="{EFE45662-054B-44BE-B853-CD643DE53A01}">
      <dgm:prSet phldrT="[Texto]" custT="1"/>
      <dgm:spPr/>
      <dgm:t>
        <a:bodyPr/>
        <a:lstStyle/>
        <a:p>
          <a:pPr algn="just"/>
          <a:r>
            <a:rPr lang="es-ES" sz="1200" dirty="0" smtClean="0"/>
            <a:t>Estructurar estrategias que le permitan a la cooperativa canalizar la mayor parte de obligaciones con el público a cuentas de vencimiento cierto (depósitos a plazo); que le proporcionen un mejor manejo sobre su liquidez.</a:t>
          </a:r>
          <a:endParaRPr lang="es-ES" sz="1200" dirty="0">
            <a:solidFill>
              <a:schemeClr val="tx1"/>
            </a:solidFill>
          </a:endParaRPr>
        </a:p>
      </dgm:t>
    </dgm:pt>
    <dgm:pt modelId="{BA5BA8BC-B6D6-4B50-ABED-015FE6A524A2}" type="parTrans" cxnId="{961DBC99-6945-4DFD-BCB0-7C977A085EF8}">
      <dgm:prSet/>
      <dgm:spPr/>
    </dgm:pt>
    <dgm:pt modelId="{D1191E42-A1B9-4DD0-A9B8-71C735204D9D}" type="sibTrans" cxnId="{961DBC99-6945-4DFD-BCB0-7C977A085EF8}">
      <dgm:prSet/>
      <dgm:spPr/>
    </dgm:pt>
    <dgm:pt modelId="{56735E13-C286-44A1-A4FC-16D66C3E45E0}">
      <dgm:prSet phldrT="[Texto]" custT="1"/>
      <dgm:spPr/>
      <dgm:t>
        <a:bodyPr/>
        <a:lstStyle/>
        <a:p>
          <a:pPr algn="just"/>
          <a:r>
            <a:rPr lang="es-ES" sz="1200" dirty="0" smtClean="0"/>
            <a:t>Fortalecer los controles actuales de la institución y estructurarlos dentro de niveles de control formales y validarlos periódicamente de tal forma que permitan asegurar y mantener un sistema de control interno adecuado que mitigue con mayor eficiencia los eventos de riesgo operativo.</a:t>
          </a:r>
          <a:endParaRPr lang="es-ES" sz="1200" dirty="0">
            <a:solidFill>
              <a:schemeClr val="tx1"/>
            </a:solidFill>
          </a:endParaRPr>
        </a:p>
      </dgm:t>
    </dgm:pt>
    <dgm:pt modelId="{CD87D59A-F66C-4F06-A093-DC175F2E7DB4}" type="parTrans" cxnId="{D34037E5-640E-4B33-B0FE-0CEF27DD58A4}">
      <dgm:prSet/>
      <dgm:spPr/>
    </dgm:pt>
    <dgm:pt modelId="{502AA31D-AFC8-42AA-8D11-3EC00AB0EC24}" type="sibTrans" cxnId="{D34037E5-640E-4B33-B0FE-0CEF27DD58A4}">
      <dgm:prSet/>
      <dgm:spPr/>
    </dgm:pt>
    <dgm:pt modelId="{24C06946-7D5D-48FC-89B1-2BAB4A98B9D7}" type="pres">
      <dgm:prSet presAssocID="{B525D551-8198-420E-B4EE-60ED7852F578}" presName="Name0" presStyleCnt="0">
        <dgm:presLayoutVars>
          <dgm:chMax val="7"/>
          <dgm:chPref val="7"/>
          <dgm:dir/>
        </dgm:presLayoutVars>
      </dgm:prSet>
      <dgm:spPr/>
      <dgm:t>
        <a:bodyPr/>
        <a:lstStyle/>
        <a:p>
          <a:endParaRPr lang="es-ES"/>
        </a:p>
      </dgm:t>
    </dgm:pt>
    <dgm:pt modelId="{595D49B4-EE9D-4868-B09B-28C942DFB04A}" type="pres">
      <dgm:prSet presAssocID="{B525D551-8198-420E-B4EE-60ED7852F578}" presName="Name1" presStyleCnt="0"/>
      <dgm:spPr/>
    </dgm:pt>
    <dgm:pt modelId="{E02F99FE-563B-44CE-AFE0-D69260E04C95}" type="pres">
      <dgm:prSet presAssocID="{B525D551-8198-420E-B4EE-60ED7852F578}" presName="cycle" presStyleCnt="0"/>
      <dgm:spPr/>
    </dgm:pt>
    <dgm:pt modelId="{F13B2CA6-C78B-49C5-B8ED-5EAE84382B1E}" type="pres">
      <dgm:prSet presAssocID="{B525D551-8198-420E-B4EE-60ED7852F578}" presName="srcNode" presStyleLbl="node1" presStyleIdx="0" presStyleCnt="5"/>
      <dgm:spPr/>
    </dgm:pt>
    <dgm:pt modelId="{2F26351F-9184-42FC-830A-81AA5878EFD7}" type="pres">
      <dgm:prSet presAssocID="{B525D551-8198-420E-B4EE-60ED7852F578}" presName="conn" presStyleLbl="parChTrans1D2" presStyleIdx="0" presStyleCnt="1"/>
      <dgm:spPr/>
      <dgm:t>
        <a:bodyPr/>
        <a:lstStyle/>
        <a:p>
          <a:endParaRPr lang="es-ES"/>
        </a:p>
      </dgm:t>
    </dgm:pt>
    <dgm:pt modelId="{2322E1A3-8239-4E38-B55E-77A0742BF3FF}" type="pres">
      <dgm:prSet presAssocID="{B525D551-8198-420E-B4EE-60ED7852F578}" presName="extraNode" presStyleLbl="node1" presStyleIdx="0" presStyleCnt="5"/>
      <dgm:spPr/>
    </dgm:pt>
    <dgm:pt modelId="{9E8313AB-0B39-4FD1-932C-2B6CAFE0C626}" type="pres">
      <dgm:prSet presAssocID="{B525D551-8198-420E-B4EE-60ED7852F578}" presName="dstNode" presStyleLbl="node1" presStyleIdx="0" presStyleCnt="5"/>
      <dgm:spPr/>
    </dgm:pt>
    <dgm:pt modelId="{457AAA18-F435-4B6B-A128-BDD4CDE4F913}" type="pres">
      <dgm:prSet presAssocID="{7994619E-65CC-43CF-BE6A-68E82599178D}" presName="text_1" presStyleLbl="node1" presStyleIdx="0" presStyleCnt="5">
        <dgm:presLayoutVars>
          <dgm:bulletEnabled val="1"/>
        </dgm:presLayoutVars>
      </dgm:prSet>
      <dgm:spPr/>
      <dgm:t>
        <a:bodyPr/>
        <a:lstStyle/>
        <a:p>
          <a:endParaRPr lang="es-ES"/>
        </a:p>
      </dgm:t>
    </dgm:pt>
    <dgm:pt modelId="{BB5DED5D-563E-4126-9DA6-350293567D8C}" type="pres">
      <dgm:prSet presAssocID="{7994619E-65CC-43CF-BE6A-68E82599178D}" presName="accent_1" presStyleCnt="0"/>
      <dgm:spPr/>
    </dgm:pt>
    <dgm:pt modelId="{3631DE08-CEAF-4EE0-BC63-9018FFC36222}" type="pres">
      <dgm:prSet presAssocID="{7994619E-65CC-43CF-BE6A-68E82599178D}" presName="accentRepeatNode" presStyleLbl="solidFgAcc1" presStyleIdx="0" presStyleCnt="5"/>
      <dgm:spPr/>
    </dgm:pt>
    <dgm:pt modelId="{087B685B-5BF9-42BA-BF77-B40E3F234EF5}" type="pres">
      <dgm:prSet presAssocID="{B37F89FF-68BB-4AFE-B5CA-EDB98FA7D84A}" presName="text_2" presStyleLbl="node1" presStyleIdx="1" presStyleCnt="5">
        <dgm:presLayoutVars>
          <dgm:bulletEnabled val="1"/>
        </dgm:presLayoutVars>
      </dgm:prSet>
      <dgm:spPr/>
      <dgm:t>
        <a:bodyPr/>
        <a:lstStyle/>
        <a:p>
          <a:endParaRPr lang="es-ES"/>
        </a:p>
      </dgm:t>
    </dgm:pt>
    <dgm:pt modelId="{E292BBD5-A748-4B3C-BBF5-29E824A7E338}" type="pres">
      <dgm:prSet presAssocID="{B37F89FF-68BB-4AFE-B5CA-EDB98FA7D84A}" presName="accent_2" presStyleCnt="0"/>
      <dgm:spPr/>
    </dgm:pt>
    <dgm:pt modelId="{CDDE397A-4952-45B6-8EFA-D83F41B65308}" type="pres">
      <dgm:prSet presAssocID="{B37F89FF-68BB-4AFE-B5CA-EDB98FA7D84A}" presName="accentRepeatNode" presStyleLbl="solidFgAcc1" presStyleIdx="1" presStyleCnt="5"/>
      <dgm:spPr/>
    </dgm:pt>
    <dgm:pt modelId="{BD61A4FB-61AA-4F2A-99A7-1DB494F3CCFA}" type="pres">
      <dgm:prSet presAssocID="{1F04B134-D3DA-4991-81A4-675448CEB66D}" presName="text_3" presStyleLbl="node1" presStyleIdx="2" presStyleCnt="5">
        <dgm:presLayoutVars>
          <dgm:bulletEnabled val="1"/>
        </dgm:presLayoutVars>
      </dgm:prSet>
      <dgm:spPr/>
      <dgm:t>
        <a:bodyPr/>
        <a:lstStyle/>
        <a:p>
          <a:endParaRPr lang="es-ES"/>
        </a:p>
      </dgm:t>
    </dgm:pt>
    <dgm:pt modelId="{225064EC-5180-44B1-B2E5-22A7A18FCD10}" type="pres">
      <dgm:prSet presAssocID="{1F04B134-D3DA-4991-81A4-675448CEB66D}" presName="accent_3" presStyleCnt="0"/>
      <dgm:spPr/>
    </dgm:pt>
    <dgm:pt modelId="{DB98F262-51B9-4A58-BFBA-815A1104B82B}" type="pres">
      <dgm:prSet presAssocID="{1F04B134-D3DA-4991-81A4-675448CEB66D}" presName="accentRepeatNode" presStyleLbl="solidFgAcc1" presStyleIdx="2" presStyleCnt="5"/>
      <dgm:spPr/>
    </dgm:pt>
    <dgm:pt modelId="{8F18C651-266C-47F7-9C4D-5703B24DB68E}" type="pres">
      <dgm:prSet presAssocID="{EFE45662-054B-44BE-B853-CD643DE53A01}" presName="text_4" presStyleLbl="node1" presStyleIdx="3" presStyleCnt="5">
        <dgm:presLayoutVars>
          <dgm:bulletEnabled val="1"/>
        </dgm:presLayoutVars>
      </dgm:prSet>
      <dgm:spPr/>
      <dgm:t>
        <a:bodyPr/>
        <a:lstStyle/>
        <a:p>
          <a:endParaRPr lang="es-ES"/>
        </a:p>
      </dgm:t>
    </dgm:pt>
    <dgm:pt modelId="{B9E521C7-2BBE-4B6C-8ED2-B0CFB0450EDC}" type="pres">
      <dgm:prSet presAssocID="{EFE45662-054B-44BE-B853-CD643DE53A01}" presName="accent_4" presStyleCnt="0"/>
      <dgm:spPr/>
    </dgm:pt>
    <dgm:pt modelId="{2F3FC192-CF3A-4CE7-841B-D63B4C96F4D4}" type="pres">
      <dgm:prSet presAssocID="{EFE45662-054B-44BE-B853-CD643DE53A01}" presName="accentRepeatNode" presStyleLbl="solidFgAcc1" presStyleIdx="3" presStyleCnt="5"/>
      <dgm:spPr/>
    </dgm:pt>
    <dgm:pt modelId="{F3EEC574-A00D-4396-A4C0-EFAAA9F95E09}" type="pres">
      <dgm:prSet presAssocID="{56735E13-C286-44A1-A4FC-16D66C3E45E0}" presName="text_5" presStyleLbl="node1" presStyleIdx="4" presStyleCnt="5">
        <dgm:presLayoutVars>
          <dgm:bulletEnabled val="1"/>
        </dgm:presLayoutVars>
      </dgm:prSet>
      <dgm:spPr/>
      <dgm:t>
        <a:bodyPr/>
        <a:lstStyle/>
        <a:p>
          <a:endParaRPr lang="es-ES"/>
        </a:p>
      </dgm:t>
    </dgm:pt>
    <dgm:pt modelId="{EA0BAC72-C3EF-407C-8BA2-5D0C9A6694DD}" type="pres">
      <dgm:prSet presAssocID="{56735E13-C286-44A1-A4FC-16D66C3E45E0}" presName="accent_5" presStyleCnt="0"/>
      <dgm:spPr/>
    </dgm:pt>
    <dgm:pt modelId="{28B476F9-AA18-494A-8174-9CD2B7C4FAA2}" type="pres">
      <dgm:prSet presAssocID="{56735E13-C286-44A1-A4FC-16D66C3E45E0}" presName="accentRepeatNode" presStyleLbl="solidFgAcc1" presStyleIdx="4" presStyleCnt="5"/>
      <dgm:spPr/>
    </dgm:pt>
  </dgm:ptLst>
  <dgm:cxnLst>
    <dgm:cxn modelId="{1E4B0DE4-D395-4215-9B7B-6D8A5B24826A}" type="presOf" srcId="{B37F89FF-68BB-4AFE-B5CA-EDB98FA7D84A}" destId="{087B685B-5BF9-42BA-BF77-B40E3F234EF5}" srcOrd="0" destOrd="0" presId="urn:microsoft.com/office/officeart/2008/layout/VerticalCurvedList"/>
    <dgm:cxn modelId="{56388A14-837E-4BC2-AAB5-1006792401AF}" type="presOf" srcId="{245F62ED-E581-42B5-AAF9-DA7A6918AF1E}" destId="{2F26351F-9184-42FC-830A-81AA5878EFD7}" srcOrd="0" destOrd="0" presId="urn:microsoft.com/office/officeart/2008/layout/VerticalCurvedList"/>
    <dgm:cxn modelId="{5922243A-7D00-4B0F-956A-0F4C491C7980}" srcId="{B525D551-8198-420E-B4EE-60ED7852F578}" destId="{1F04B134-D3DA-4991-81A4-675448CEB66D}" srcOrd="2" destOrd="0" parTransId="{CFF1E97D-337D-4D8E-B66C-C54076BF5955}" sibTransId="{8DC546F6-5FC8-4DE0-B12F-8D77B2A07649}"/>
    <dgm:cxn modelId="{ACFF2FA5-1333-4C70-BD34-27EA826AEB3C}" type="presOf" srcId="{B525D551-8198-420E-B4EE-60ED7852F578}" destId="{24C06946-7D5D-48FC-89B1-2BAB4A98B9D7}" srcOrd="0" destOrd="0" presId="urn:microsoft.com/office/officeart/2008/layout/VerticalCurvedList"/>
    <dgm:cxn modelId="{BFCF67C1-2655-4FEC-82DE-066226CEA07B}" type="presOf" srcId="{56735E13-C286-44A1-A4FC-16D66C3E45E0}" destId="{F3EEC574-A00D-4396-A4C0-EFAAA9F95E09}" srcOrd="0" destOrd="0" presId="urn:microsoft.com/office/officeart/2008/layout/VerticalCurvedList"/>
    <dgm:cxn modelId="{D34037E5-640E-4B33-B0FE-0CEF27DD58A4}" srcId="{B525D551-8198-420E-B4EE-60ED7852F578}" destId="{56735E13-C286-44A1-A4FC-16D66C3E45E0}" srcOrd="4" destOrd="0" parTransId="{CD87D59A-F66C-4F06-A093-DC175F2E7DB4}" sibTransId="{502AA31D-AFC8-42AA-8D11-3EC00AB0EC24}"/>
    <dgm:cxn modelId="{A1A2ADBD-A91E-42A5-BCBC-3561A6AB82EC}" type="presOf" srcId="{7994619E-65CC-43CF-BE6A-68E82599178D}" destId="{457AAA18-F435-4B6B-A128-BDD4CDE4F913}" srcOrd="0" destOrd="0" presId="urn:microsoft.com/office/officeart/2008/layout/VerticalCurvedList"/>
    <dgm:cxn modelId="{961DBC99-6945-4DFD-BCB0-7C977A085EF8}" srcId="{B525D551-8198-420E-B4EE-60ED7852F578}" destId="{EFE45662-054B-44BE-B853-CD643DE53A01}" srcOrd="3" destOrd="0" parTransId="{BA5BA8BC-B6D6-4B50-ABED-015FE6A524A2}" sibTransId="{D1191E42-A1B9-4DD0-A9B8-71C735204D9D}"/>
    <dgm:cxn modelId="{7A848B98-D1A7-499D-B33D-DDA95D516EFD}" srcId="{B525D551-8198-420E-B4EE-60ED7852F578}" destId="{7994619E-65CC-43CF-BE6A-68E82599178D}" srcOrd="0" destOrd="0" parTransId="{E2A48C19-C926-4AA4-93C8-4A48216D9CD0}" sibTransId="{245F62ED-E581-42B5-AAF9-DA7A6918AF1E}"/>
    <dgm:cxn modelId="{75EF1FC8-A929-46C0-936C-811F6E564625}" type="presOf" srcId="{1F04B134-D3DA-4991-81A4-675448CEB66D}" destId="{BD61A4FB-61AA-4F2A-99A7-1DB494F3CCFA}" srcOrd="0" destOrd="0" presId="urn:microsoft.com/office/officeart/2008/layout/VerticalCurvedList"/>
    <dgm:cxn modelId="{725F42E4-2772-423E-AF30-9A3918C84D9D}" srcId="{B525D551-8198-420E-B4EE-60ED7852F578}" destId="{B37F89FF-68BB-4AFE-B5CA-EDB98FA7D84A}" srcOrd="1" destOrd="0" parTransId="{3A3BB8C9-3866-4331-836B-0DAC0BFD02DE}" sibTransId="{5F14F16F-D27C-451B-9936-1BF9FDB33D61}"/>
    <dgm:cxn modelId="{95456072-732B-472B-8500-2E07F29D3086}" type="presOf" srcId="{EFE45662-054B-44BE-B853-CD643DE53A01}" destId="{8F18C651-266C-47F7-9C4D-5703B24DB68E}" srcOrd="0" destOrd="0" presId="urn:microsoft.com/office/officeart/2008/layout/VerticalCurvedList"/>
    <dgm:cxn modelId="{960BC4B2-B88C-48F5-8EA6-21F9E107CFBC}" type="presParOf" srcId="{24C06946-7D5D-48FC-89B1-2BAB4A98B9D7}" destId="{595D49B4-EE9D-4868-B09B-28C942DFB04A}" srcOrd="0" destOrd="0" presId="urn:microsoft.com/office/officeart/2008/layout/VerticalCurvedList"/>
    <dgm:cxn modelId="{F1B2508E-6F46-47A2-90D3-7BF4AAE536A1}" type="presParOf" srcId="{595D49B4-EE9D-4868-B09B-28C942DFB04A}" destId="{E02F99FE-563B-44CE-AFE0-D69260E04C95}" srcOrd="0" destOrd="0" presId="urn:microsoft.com/office/officeart/2008/layout/VerticalCurvedList"/>
    <dgm:cxn modelId="{AF822DBA-2A0D-418F-B8C3-033D399D4DC7}" type="presParOf" srcId="{E02F99FE-563B-44CE-AFE0-D69260E04C95}" destId="{F13B2CA6-C78B-49C5-B8ED-5EAE84382B1E}" srcOrd="0" destOrd="0" presId="urn:microsoft.com/office/officeart/2008/layout/VerticalCurvedList"/>
    <dgm:cxn modelId="{35F7E4AF-BDC7-4A3C-9672-2176AFAED71A}" type="presParOf" srcId="{E02F99FE-563B-44CE-AFE0-D69260E04C95}" destId="{2F26351F-9184-42FC-830A-81AA5878EFD7}" srcOrd="1" destOrd="0" presId="urn:microsoft.com/office/officeart/2008/layout/VerticalCurvedList"/>
    <dgm:cxn modelId="{8D25E3BA-3BF6-4630-87F0-7F93872FD199}" type="presParOf" srcId="{E02F99FE-563B-44CE-AFE0-D69260E04C95}" destId="{2322E1A3-8239-4E38-B55E-77A0742BF3FF}" srcOrd="2" destOrd="0" presId="urn:microsoft.com/office/officeart/2008/layout/VerticalCurvedList"/>
    <dgm:cxn modelId="{2862C49D-FDCC-4576-B6E2-ED7A4793E508}" type="presParOf" srcId="{E02F99FE-563B-44CE-AFE0-D69260E04C95}" destId="{9E8313AB-0B39-4FD1-932C-2B6CAFE0C626}" srcOrd="3" destOrd="0" presId="urn:microsoft.com/office/officeart/2008/layout/VerticalCurvedList"/>
    <dgm:cxn modelId="{BF947BD3-C3ED-49AC-95F0-3588B3F2AD0B}" type="presParOf" srcId="{595D49B4-EE9D-4868-B09B-28C942DFB04A}" destId="{457AAA18-F435-4B6B-A128-BDD4CDE4F913}" srcOrd="1" destOrd="0" presId="urn:microsoft.com/office/officeart/2008/layout/VerticalCurvedList"/>
    <dgm:cxn modelId="{CBBA8F4F-697E-4964-A3AC-77B2F3DC35E3}" type="presParOf" srcId="{595D49B4-EE9D-4868-B09B-28C942DFB04A}" destId="{BB5DED5D-563E-4126-9DA6-350293567D8C}" srcOrd="2" destOrd="0" presId="urn:microsoft.com/office/officeart/2008/layout/VerticalCurvedList"/>
    <dgm:cxn modelId="{93399DA9-F072-439B-8EA4-AD04D517F122}" type="presParOf" srcId="{BB5DED5D-563E-4126-9DA6-350293567D8C}" destId="{3631DE08-CEAF-4EE0-BC63-9018FFC36222}" srcOrd="0" destOrd="0" presId="urn:microsoft.com/office/officeart/2008/layout/VerticalCurvedList"/>
    <dgm:cxn modelId="{637C7742-9500-48F4-B878-4E8E3F52DCD0}" type="presParOf" srcId="{595D49B4-EE9D-4868-B09B-28C942DFB04A}" destId="{087B685B-5BF9-42BA-BF77-B40E3F234EF5}" srcOrd="3" destOrd="0" presId="urn:microsoft.com/office/officeart/2008/layout/VerticalCurvedList"/>
    <dgm:cxn modelId="{09A0C968-70F0-4173-B0CD-3E27057E88A9}" type="presParOf" srcId="{595D49B4-EE9D-4868-B09B-28C942DFB04A}" destId="{E292BBD5-A748-4B3C-BBF5-29E824A7E338}" srcOrd="4" destOrd="0" presId="urn:microsoft.com/office/officeart/2008/layout/VerticalCurvedList"/>
    <dgm:cxn modelId="{78597340-48F5-4D01-BAE7-CAF753FB0DE6}" type="presParOf" srcId="{E292BBD5-A748-4B3C-BBF5-29E824A7E338}" destId="{CDDE397A-4952-45B6-8EFA-D83F41B65308}" srcOrd="0" destOrd="0" presId="urn:microsoft.com/office/officeart/2008/layout/VerticalCurvedList"/>
    <dgm:cxn modelId="{EE657749-28EE-4555-99CA-D7EA6D8AC87D}" type="presParOf" srcId="{595D49B4-EE9D-4868-B09B-28C942DFB04A}" destId="{BD61A4FB-61AA-4F2A-99A7-1DB494F3CCFA}" srcOrd="5" destOrd="0" presId="urn:microsoft.com/office/officeart/2008/layout/VerticalCurvedList"/>
    <dgm:cxn modelId="{6CF3B8C3-962B-4BC0-846D-1BF21C4A01FE}" type="presParOf" srcId="{595D49B4-EE9D-4868-B09B-28C942DFB04A}" destId="{225064EC-5180-44B1-B2E5-22A7A18FCD10}" srcOrd="6" destOrd="0" presId="urn:microsoft.com/office/officeart/2008/layout/VerticalCurvedList"/>
    <dgm:cxn modelId="{6F5AF5D6-E58A-4A0A-AAD9-846DB8F2A3DA}" type="presParOf" srcId="{225064EC-5180-44B1-B2E5-22A7A18FCD10}" destId="{DB98F262-51B9-4A58-BFBA-815A1104B82B}" srcOrd="0" destOrd="0" presId="urn:microsoft.com/office/officeart/2008/layout/VerticalCurvedList"/>
    <dgm:cxn modelId="{AF70CEF8-F5E7-4322-AFDA-21EBFE9416FB}" type="presParOf" srcId="{595D49B4-EE9D-4868-B09B-28C942DFB04A}" destId="{8F18C651-266C-47F7-9C4D-5703B24DB68E}" srcOrd="7" destOrd="0" presId="urn:microsoft.com/office/officeart/2008/layout/VerticalCurvedList"/>
    <dgm:cxn modelId="{BC210C63-B622-4576-B094-035F0CEDBA87}" type="presParOf" srcId="{595D49B4-EE9D-4868-B09B-28C942DFB04A}" destId="{B9E521C7-2BBE-4B6C-8ED2-B0CFB0450EDC}" srcOrd="8" destOrd="0" presId="urn:microsoft.com/office/officeart/2008/layout/VerticalCurvedList"/>
    <dgm:cxn modelId="{A5B55316-0724-4478-B0C7-3D885D8F5BF7}" type="presParOf" srcId="{B9E521C7-2BBE-4B6C-8ED2-B0CFB0450EDC}" destId="{2F3FC192-CF3A-4CE7-841B-D63B4C96F4D4}" srcOrd="0" destOrd="0" presId="urn:microsoft.com/office/officeart/2008/layout/VerticalCurvedList"/>
    <dgm:cxn modelId="{A3C68EC2-C84E-4799-A12D-6745013C5D4B}" type="presParOf" srcId="{595D49B4-EE9D-4868-B09B-28C942DFB04A}" destId="{F3EEC574-A00D-4396-A4C0-EFAAA9F95E09}" srcOrd="9" destOrd="0" presId="urn:microsoft.com/office/officeart/2008/layout/VerticalCurvedList"/>
    <dgm:cxn modelId="{646627A8-3D9D-4C5B-ADE1-DE6EE7730CC9}" type="presParOf" srcId="{595D49B4-EE9D-4868-B09B-28C942DFB04A}" destId="{EA0BAC72-C3EF-407C-8BA2-5D0C9A6694DD}" srcOrd="10" destOrd="0" presId="urn:microsoft.com/office/officeart/2008/layout/VerticalCurvedList"/>
    <dgm:cxn modelId="{823094FA-CDBD-4C9C-970E-D6511F0F4D08}" type="presParOf" srcId="{EA0BAC72-C3EF-407C-8BA2-5D0C9A6694DD}" destId="{28B476F9-AA18-494A-8174-9CD2B7C4FA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25D551-8198-420E-B4EE-60ED7852F578}"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7994619E-65CC-43CF-BE6A-68E82599178D}">
      <dgm:prSet phldrT="[Texto]" custT="1"/>
      <dgm:spPr/>
      <dgm:t>
        <a:bodyPr/>
        <a:lstStyle/>
        <a:p>
          <a:pPr algn="just"/>
          <a:r>
            <a:rPr lang="es-ES" sz="1200" dirty="0" smtClean="0"/>
            <a:t>Estructurar planes de contingencia que de manera específica y clara determinen estrategias a seguir ante situaciones de emergencia que le permitan a la institución estar preparada para hacer frente a situaciones no previstas y que pudieran traer consigo pérdidas potenciales. </a:t>
          </a:r>
          <a:endParaRPr lang="es-ES" sz="1200" dirty="0">
            <a:solidFill>
              <a:schemeClr val="tx1"/>
            </a:solidFill>
          </a:endParaRPr>
        </a:p>
      </dgm:t>
    </dgm:pt>
    <dgm:pt modelId="{E2A48C19-C926-4AA4-93C8-4A48216D9CD0}" type="parTrans" cxnId="{7A848B98-D1A7-499D-B33D-DDA95D516EFD}">
      <dgm:prSet/>
      <dgm:spPr/>
      <dgm:t>
        <a:bodyPr/>
        <a:lstStyle/>
        <a:p>
          <a:pPr algn="just"/>
          <a:endParaRPr lang="es-ES" sz="2000">
            <a:solidFill>
              <a:schemeClr val="tx1"/>
            </a:solidFill>
          </a:endParaRPr>
        </a:p>
      </dgm:t>
    </dgm:pt>
    <dgm:pt modelId="{245F62ED-E581-42B5-AAF9-DA7A6918AF1E}" type="sibTrans" cxnId="{7A848B98-D1A7-499D-B33D-DDA95D516EFD}">
      <dgm:prSet/>
      <dgm:spPr/>
      <dgm:t>
        <a:bodyPr/>
        <a:lstStyle/>
        <a:p>
          <a:pPr algn="just"/>
          <a:endParaRPr lang="es-ES" sz="2000">
            <a:solidFill>
              <a:schemeClr val="tx1"/>
            </a:solidFill>
          </a:endParaRPr>
        </a:p>
      </dgm:t>
    </dgm:pt>
    <dgm:pt modelId="{49EA3925-2E0B-45B4-B7E2-A15118C511E1}">
      <dgm:prSet phldrT="[Texto]" custT="1"/>
      <dgm:spPr/>
      <dgm:t>
        <a:bodyPr/>
        <a:lstStyle/>
        <a:p>
          <a:pPr algn="just"/>
          <a:r>
            <a:rPr lang="es-ES" sz="1200" dirty="0" smtClean="0"/>
            <a:t>  Incorporar el cálculo de liquidez estructural como uno de los indicadores de monitoreo de la cooperativa y estructurar políticas formales sobre la colocación de excedentes de liquidez que mantenga la institución.</a:t>
          </a:r>
          <a:endParaRPr lang="es-ES" sz="1200" dirty="0">
            <a:solidFill>
              <a:schemeClr val="tx1"/>
            </a:solidFill>
          </a:endParaRPr>
        </a:p>
      </dgm:t>
    </dgm:pt>
    <dgm:pt modelId="{B177E8A1-F140-49C8-A625-FADC5BF46CF2}" type="parTrans" cxnId="{C70C958F-604D-4D82-9C41-58CDE9584008}">
      <dgm:prSet/>
      <dgm:spPr/>
      <dgm:t>
        <a:bodyPr/>
        <a:lstStyle/>
        <a:p>
          <a:pPr algn="just"/>
          <a:endParaRPr lang="es-ES" sz="2000">
            <a:solidFill>
              <a:schemeClr val="tx1"/>
            </a:solidFill>
          </a:endParaRPr>
        </a:p>
      </dgm:t>
    </dgm:pt>
    <dgm:pt modelId="{85C9A112-C9BC-4788-A13E-BF64724B6034}" type="sibTrans" cxnId="{C70C958F-604D-4D82-9C41-58CDE9584008}">
      <dgm:prSet/>
      <dgm:spPr/>
      <dgm:t>
        <a:bodyPr/>
        <a:lstStyle/>
        <a:p>
          <a:pPr algn="just"/>
          <a:endParaRPr lang="es-ES" sz="2000">
            <a:solidFill>
              <a:schemeClr val="tx1"/>
            </a:solidFill>
          </a:endParaRPr>
        </a:p>
      </dgm:t>
    </dgm:pt>
    <dgm:pt modelId="{B37F89FF-68BB-4AFE-B5CA-EDB98FA7D84A}">
      <dgm:prSet phldrT="[Texto]" custT="1"/>
      <dgm:spPr/>
      <dgm:t>
        <a:bodyPr/>
        <a:lstStyle/>
        <a:p>
          <a:pPr algn="just"/>
          <a:r>
            <a:rPr lang="es-ES" sz="1200" dirty="0" smtClean="0"/>
            <a:t>Adoptar una política formal sobre la calificación de operaciones crediticias y establecimiento de provisiones entre los límites mínimos y máximos establecidos dentro de las SECCIÓN II.- Elementos de la calificación de activos de riesgo y su clasificación y SECCIÓN III.- Constitución de provisiones del LIBRO UNO – sistema financiero, TÍTULO IX, CAPÍTULO II.- Calificación de activos de riesgo y constitución de provisiones por parte de las Instituciones controladas por la Superintendencia de Bancos y Seguros, con fecha 21-febrero-2014.</a:t>
          </a:r>
          <a:endParaRPr lang="es-ES" sz="1200" dirty="0">
            <a:solidFill>
              <a:schemeClr val="tx1"/>
            </a:solidFill>
          </a:endParaRPr>
        </a:p>
      </dgm:t>
    </dgm:pt>
    <dgm:pt modelId="{3A3BB8C9-3866-4331-836B-0DAC0BFD02DE}" type="parTrans" cxnId="{725F42E4-2772-423E-AF30-9A3918C84D9D}">
      <dgm:prSet/>
      <dgm:spPr/>
      <dgm:t>
        <a:bodyPr/>
        <a:lstStyle/>
        <a:p>
          <a:endParaRPr lang="es-ES" sz="2000"/>
        </a:p>
      </dgm:t>
    </dgm:pt>
    <dgm:pt modelId="{5F14F16F-D27C-451B-9936-1BF9FDB33D61}" type="sibTrans" cxnId="{725F42E4-2772-423E-AF30-9A3918C84D9D}">
      <dgm:prSet/>
      <dgm:spPr/>
      <dgm:t>
        <a:bodyPr/>
        <a:lstStyle/>
        <a:p>
          <a:endParaRPr lang="es-ES" sz="2000"/>
        </a:p>
      </dgm:t>
    </dgm:pt>
    <dgm:pt modelId="{C2079E32-5D8E-481F-A6E0-A9687E4551B1}">
      <dgm:prSet phldrT="[Texto]" custT="1"/>
      <dgm:spPr/>
      <dgm:t>
        <a:bodyPr/>
        <a:lstStyle/>
        <a:p>
          <a:pPr algn="just"/>
          <a:r>
            <a:rPr lang="es-ES" sz="1200" dirty="0" smtClean="0"/>
            <a:t>Conformar bases de datos centralizadas, que permitan registrar, ordenar, clasificar y disponer de información sobre los eventos de riesgo operativo; fallas o insuficiencias tanto de orden legal como de factores de riesgo operativo  clasificados por línea de negocio de acuerdo a lo establecido en la resolución JB-2005-834 que involucre a los procesos formales de toda la institución.</a:t>
          </a:r>
          <a:endParaRPr lang="es-ES" sz="1200" dirty="0">
            <a:solidFill>
              <a:schemeClr val="tx1"/>
            </a:solidFill>
          </a:endParaRPr>
        </a:p>
      </dgm:t>
    </dgm:pt>
    <dgm:pt modelId="{A99F4DC1-7B19-4E05-811C-4CF122B02EFA}" type="parTrans" cxnId="{8B2099B7-3AC6-4E4D-A009-AA1EFAAEAD9F}">
      <dgm:prSet/>
      <dgm:spPr/>
      <dgm:t>
        <a:bodyPr/>
        <a:lstStyle/>
        <a:p>
          <a:endParaRPr lang="es-ES"/>
        </a:p>
      </dgm:t>
    </dgm:pt>
    <dgm:pt modelId="{B1665821-9ED3-40C2-B06F-24EFF5EA9209}" type="sibTrans" cxnId="{8B2099B7-3AC6-4E4D-A009-AA1EFAAEAD9F}">
      <dgm:prSet/>
      <dgm:spPr/>
      <dgm:t>
        <a:bodyPr/>
        <a:lstStyle/>
        <a:p>
          <a:endParaRPr lang="es-ES"/>
        </a:p>
      </dgm:t>
    </dgm:pt>
    <dgm:pt modelId="{B2534829-E293-437F-B093-B4EE3ED03F49}">
      <dgm:prSet phldrT="[Texto]" custT="1"/>
      <dgm:spPr/>
      <dgm:t>
        <a:bodyPr/>
        <a:lstStyle/>
        <a:p>
          <a:pPr algn="just"/>
          <a:r>
            <a:rPr lang="es-ES" sz="1200" dirty="0" smtClean="0"/>
            <a:t>Fomentar la cultura de control de riesgos en todo el personal de la cooperativa por medio de talleres y/o capacitaciones sobre metodología y acciones encaminadas a reducir, prevenir y administrar los riesgos operativos.</a:t>
          </a:r>
          <a:endParaRPr lang="es-ES" sz="1200" dirty="0">
            <a:solidFill>
              <a:schemeClr val="tx1"/>
            </a:solidFill>
          </a:endParaRPr>
        </a:p>
      </dgm:t>
    </dgm:pt>
    <dgm:pt modelId="{BBF9A108-291C-4416-AC37-7B3505121D8D}" type="parTrans" cxnId="{F9A763BF-E9C1-4D06-AF2C-48EFDA676137}">
      <dgm:prSet/>
      <dgm:spPr/>
    </dgm:pt>
    <dgm:pt modelId="{D491755A-9B77-4D21-B9F3-C4CF293B5129}" type="sibTrans" cxnId="{F9A763BF-E9C1-4D06-AF2C-48EFDA676137}">
      <dgm:prSet/>
      <dgm:spPr/>
    </dgm:pt>
    <dgm:pt modelId="{24C06946-7D5D-48FC-89B1-2BAB4A98B9D7}" type="pres">
      <dgm:prSet presAssocID="{B525D551-8198-420E-B4EE-60ED7852F578}" presName="Name0" presStyleCnt="0">
        <dgm:presLayoutVars>
          <dgm:chMax val="7"/>
          <dgm:chPref val="7"/>
          <dgm:dir/>
        </dgm:presLayoutVars>
      </dgm:prSet>
      <dgm:spPr/>
      <dgm:t>
        <a:bodyPr/>
        <a:lstStyle/>
        <a:p>
          <a:endParaRPr lang="es-ES"/>
        </a:p>
      </dgm:t>
    </dgm:pt>
    <dgm:pt modelId="{595D49B4-EE9D-4868-B09B-28C942DFB04A}" type="pres">
      <dgm:prSet presAssocID="{B525D551-8198-420E-B4EE-60ED7852F578}" presName="Name1" presStyleCnt="0"/>
      <dgm:spPr/>
    </dgm:pt>
    <dgm:pt modelId="{E02F99FE-563B-44CE-AFE0-D69260E04C95}" type="pres">
      <dgm:prSet presAssocID="{B525D551-8198-420E-B4EE-60ED7852F578}" presName="cycle" presStyleCnt="0"/>
      <dgm:spPr/>
    </dgm:pt>
    <dgm:pt modelId="{F13B2CA6-C78B-49C5-B8ED-5EAE84382B1E}" type="pres">
      <dgm:prSet presAssocID="{B525D551-8198-420E-B4EE-60ED7852F578}" presName="srcNode" presStyleLbl="node1" presStyleIdx="0" presStyleCnt="5"/>
      <dgm:spPr/>
    </dgm:pt>
    <dgm:pt modelId="{2F26351F-9184-42FC-830A-81AA5878EFD7}" type="pres">
      <dgm:prSet presAssocID="{B525D551-8198-420E-B4EE-60ED7852F578}" presName="conn" presStyleLbl="parChTrans1D2" presStyleIdx="0" presStyleCnt="1"/>
      <dgm:spPr/>
      <dgm:t>
        <a:bodyPr/>
        <a:lstStyle/>
        <a:p>
          <a:endParaRPr lang="es-ES"/>
        </a:p>
      </dgm:t>
    </dgm:pt>
    <dgm:pt modelId="{2322E1A3-8239-4E38-B55E-77A0742BF3FF}" type="pres">
      <dgm:prSet presAssocID="{B525D551-8198-420E-B4EE-60ED7852F578}" presName="extraNode" presStyleLbl="node1" presStyleIdx="0" presStyleCnt="5"/>
      <dgm:spPr/>
    </dgm:pt>
    <dgm:pt modelId="{9E8313AB-0B39-4FD1-932C-2B6CAFE0C626}" type="pres">
      <dgm:prSet presAssocID="{B525D551-8198-420E-B4EE-60ED7852F578}" presName="dstNode" presStyleLbl="node1" presStyleIdx="0" presStyleCnt="5"/>
      <dgm:spPr/>
    </dgm:pt>
    <dgm:pt modelId="{2C2B44C1-09DB-408C-A62F-0A3256441C7D}" type="pres">
      <dgm:prSet presAssocID="{B2534829-E293-437F-B093-B4EE3ED03F49}" presName="text_1" presStyleLbl="node1" presStyleIdx="0" presStyleCnt="5">
        <dgm:presLayoutVars>
          <dgm:bulletEnabled val="1"/>
        </dgm:presLayoutVars>
      </dgm:prSet>
      <dgm:spPr/>
      <dgm:t>
        <a:bodyPr/>
        <a:lstStyle/>
        <a:p>
          <a:endParaRPr lang="es-ES"/>
        </a:p>
      </dgm:t>
    </dgm:pt>
    <dgm:pt modelId="{E7AF32A5-6BC8-4948-863A-B0BD1F1D23D9}" type="pres">
      <dgm:prSet presAssocID="{B2534829-E293-437F-B093-B4EE3ED03F49}" presName="accent_1" presStyleCnt="0"/>
      <dgm:spPr/>
    </dgm:pt>
    <dgm:pt modelId="{327AC197-1A54-43E1-8284-7ADC71C3EBEA}" type="pres">
      <dgm:prSet presAssocID="{B2534829-E293-437F-B093-B4EE3ED03F49}" presName="accentRepeatNode" presStyleLbl="solidFgAcc1" presStyleIdx="0" presStyleCnt="5"/>
      <dgm:spPr/>
    </dgm:pt>
    <dgm:pt modelId="{1478AB82-80DA-41DD-8224-6362178BED97}" type="pres">
      <dgm:prSet presAssocID="{C2079E32-5D8E-481F-A6E0-A9687E4551B1}" presName="text_2" presStyleLbl="node1" presStyleIdx="1" presStyleCnt="5">
        <dgm:presLayoutVars>
          <dgm:bulletEnabled val="1"/>
        </dgm:presLayoutVars>
      </dgm:prSet>
      <dgm:spPr/>
      <dgm:t>
        <a:bodyPr/>
        <a:lstStyle/>
        <a:p>
          <a:endParaRPr lang="es-ES"/>
        </a:p>
      </dgm:t>
    </dgm:pt>
    <dgm:pt modelId="{6529C3A2-D5DE-4DA3-9EE4-F79EC4B6B4F1}" type="pres">
      <dgm:prSet presAssocID="{C2079E32-5D8E-481F-A6E0-A9687E4551B1}" presName="accent_2" presStyleCnt="0"/>
      <dgm:spPr/>
    </dgm:pt>
    <dgm:pt modelId="{6F2351B8-12CE-47AE-A1F0-859D3AFA8BAE}" type="pres">
      <dgm:prSet presAssocID="{C2079E32-5D8E-481F-A6E0-A9687E4551B1}" presName="accentRepeatNode" presStyleLbl="solidFgAcc1" presStyleIdx="1" presStyleCnt="5"/>
      <dgm:spPr/>
    </dgm:pt>
    <dgm:pt modelId="{C6D0469B-39B3-47AF-AD62-A91287384EFC}" type="pres">
      <dgm:prSet presAssocID="{7994619E-65CC-43CF-BE6A-68E82599178D}" presName="text_3" presStyleLbl="node1" presStyleIdx="2" presStyleCnt="5">
        <dgm:presLayoutVars>
          <dgm:bulletEnabled val="1"/>
        </dgm:presLayoutVars>
      </dgm:prSet>
      <dgm:spPr/>
      <dgm:t>
        <a:bodyPr/>
        <a:lstStyle/>
        <a:p>
          <a:endParaRPr lang="es-ES"/>
        </a:p>
      </dgm:t>
    </dgm:pt>
    <dgm:pt modelId="{8067A43C-5E33-472F-A467-C009635E8D70}" type="pres">
      <dgm:prSet presAssocID="{7994619E-65CC-43CF-BE6A-68E82599178D}" presName="accent_3" presStyleCnt="0"/>
      <dgm:spPr/>
    </dgm:pt>
    <dgm:pt modelId="{3631DE08-CEAF-4EE0-BC63-9018FFC36222}" type="pres">
      <dgm:prSet presAssocID="{7994619E-65CC-43CF-BE6A-68E82599178D}" presName="accentRepeatNode" presStyleLbl="solidFgAcc1" presStyleIdx="2" presStyleCnt="5"/>
      <dgm:spPr/>
    </dgm:pt>
    <dgm:pt modelId="{EFF8AF6B-010C-4BF8-A1D1-962B79AF9F76}" type="pres">
      <dgm:prSet presAssocID="{49EA3925-2E0B-45B4-B7E2-A15118C511E1}" presName="text_4" presStyleLbl="node1" presStyleIdx="3" presStyleCnt="5">
        <dgm:presLayoutVars>
          <dgm:bulletEnabled val="1"/>
        </dgm:presLayoutVars>
      </dgm:prSet>
      <dgm:spPr/>
      <dgm:t>
        <a:bodyPr/>
        <a:lstStyle/>
        <a:p>
          <a:endParaRPr lang="es-ES"/>
        </a:p>
      </dgm:t>
    </dgm:pt>
    <dgm:pt modelId="{6087EEF3-F4D0-43CF-BFC9-305A59C7660F}" type="pres">
      <dgm:prSet presAssocID="{49EA3925-2E0B-45B4-B7E2-A15118C511E1}" presName="accent_4" presStyleCnt="0"/>
      <dgm:spPr/>
    </dgm:pt>
    <dgm:pt modelId="{BE2A00B7-C4F0-41C6-976E-D0C771E5D052}" type="pres">
      <dgm:prSet presAssocID="{49EA3925-2E0B-45B4-B7E2-A15118C511E1}" presName="accentRepeatNode" presStyleLbl="solidFgAcc1" presStyleIdx="3" presStyleCnt="5"/>
      <dgm:spPr/>
    </dgm:pt>
    <dgm:pt modelId="{45D59432-B17A-4665-8759-486044EC68FD}" type="pres">
      <dgm:prSet presAssocID="{B37F89FF-68BB-4AFE-B5CA-EDB98FA7D84A}" presName="text_5" presStyleLbl="node1" presStyleIdx="4" presStyleCnt="5" custScaleY="135759">
        <dgm:presLayoutVars>
          <dgm:bulletEnabled val="1"/>
        </dgm:presLayoutVars>
      </dgm:prSet>
      <dgm:spPr/>
      <dgm:t>
        <a:bodyPr/>
        <a:lstStyle/>
        <a:p>
          <a:endParaRPr lang="es-ES"/>
        </a:p>
      </dgm:t>
    </dgm:pt>
    <dgm:pt modelId="{078CFF5F-D024-4C14-BE0A-9BC84E729DA8}" type="pres">
      <dgm:prSet presAssocID="{B37F89FF-68BB-4AFE-B5CA-EDB98FA7D84A}" presName="accent_5" presStyleCnt="0"/>
      <dgm:spPr/>
    </dgm:pt>
    <dgm:pt modelId="{CDDE397A-4952-45B6-8EFA-D83F41B65308}" type="pres">
      <dgm:prSet presAssocID="{B37F89FF-68BB-4AFE-B5CA-EDB98FA7D84A}" presName="accentRepeatNode" presStyleLbl="solidFgAcc1" presStyleIdx="4" presStyleCnt="5"/>
      <dgm:spPr/>
    </dgm:pt>
  </dgm:ptLst>
  <dgm:cxnLst>
    <dgm:cxn modelId="{F9A763BF-E9C1-4D06-AF2C-48EFDA676137}" srcId="{B525D551-8198-420E-B4EE-60ED7852F578}" destId="{B2534829-E293-437F-B093-B4EE3ED03F49}" srcOrd="0" destOrd="0" parTransId="{BBF9A108-291C-4416-AC37-7B3505121D8D}" sibTransId="{D491755A-9B77-4D21-B9F3-C4CF293B5129}"/>
    <dgm:cxn modelId="{0BD1F502-BE1E-464C-A2F0-934A8A4A5F7F}" type="presOf" srcId="{B2534829-E293-437F-B093-B4EE3ED03F49}" destId="{2C2B44C1-09DB-408C-A62F-0A3256441C7D}" srcOrd="0" destOrd="0" presId="urn:microsoft.com/office/officeart/2008/layout/VerticalCurvedList"/>
    <dgm:cxn modelId="{8B2099B7-3AC6-4E4D-A009-AA1EFAAEAD9F}" srcId="{B525D551-8198-420E-B4EE-60ED7852F578}" destId="{C2079E32-5D8E-481F-A6E0-A9687E4551B1}" srcOrd="1" destOrd="0" parTransId="{A99F4DC1-7B19-4E05-811C-4CF122B02EFA}" sibTransId="{B1665821-9ED3-40C2-B06F-24EFF5EA9209}"/>
    <dgm:cxn modelId="{C70C958F-604D-4D82-9C41-58CDE9584008}" srcId="{B525D551-8198-420E-B4EE-60ED7852F578}" destId="{49EA3925-2E0B-45B4-B7E2-A15118C511E1}" srcOrd="3" destOrd="0" parTransId="{B177E8A1-F140-49C8-A625-FADC5BF46CF2}" sibTransId="{85C9A112-C9BC-4788-A13E-BF64724B6034}"/>
    <dgm:cxn modelId="{C670514A-311A-411F-94BB-0CFC6E7C1DE2}" type="presOf" srcId="{B37F89FF-68BB-4AFE-B5CA-EDB98FA7D84A}" destId="{45D59432-B17A-4665-8759-486044EC68FD}" srcOrd="0" destOrd="0" presId="urn:microsoft.com/office/officeart/2008/layout/VerticalCurvedList"/>
    <dgm:cxn modelId="{89416F8A-ECDD-40D1-8A09-F737CE7EE011}" type="presOf" srcId="{D491755A-9B77-4D21-B9F3-C4CF293B5129}" destId="{2F26351F-9184-42FC-830A-81AA5878EFD7}" srcOrd="0" destOrd="0" presId="urn:microsoft.com/office/officeart/2008/layout/VerticalCurvedList"/>
    <dgm:cxn modelId="{7A848B98-D1A7-499D-B33D-DDA95D516EFD}" srcId="{B525D551-8198-420E-B4EE-60ED7852F578}" destId="{7994619E-65CC-43CF-BE6A-68E82599178D}" srcOrd="2" destOrd="0" parTransId="{E2A48C19-C926-4AA4-93C8-4A48216D9CD0}" sibTransId="{245F62ED-E581-42B5-AAF9-DA7A6918AF1E}"/>
    <dgm:cxn modelId="{B55811AA-68BC-4D5C-A717-7C8B1D53053F}" type="presOf" srcId="{B525D551-8198-420E-B4EE-60ED7852F578}" destId="{24C06946-7D5D-48FC-89B1-2BAB4A98B9D7}" srcOrd="0" destOrd="0" presId="urn:microsoft.com/office/officeart/2008/layout/VerticalCurvedList"/>
    <dgm:cxn modelId="{A5518CBB-8A4A-4F6A-A1FA-257EA859EC33}" type="presOf" srcId="{7994619E-65CC-43CF-BE6A-68E82599178D}" destId="{C6D0469B-39B3-47AF-AD62-A91287384EFC}" srcOrd="0" destOrd="0" presId="urn:microsoft.com/office/officeart/2008/layout/VerticalCurvedList"/>
    <dgm:cxn modelId="{5D7B99CA-6A04-4A03-B5E8-6D30F831A14B}" type="presOf" srcId="{C2079E32-5D8E-481F-A6E0-A9687E4551B1}" destId="{1478AB82-80DA-41DD-8224-6362178BED97}" srcOrd="0" destOrd="0" presId="urn:microsoft.com/office/officeart/2008/layout/VerticalCurvedList"/>
    <dgm:cxn modelId="{725F42E4-2772-423E-AF30-9A3918C84D9D}" srcId="{B525D551-8198-420E-B4EE-60ED7852F578}" destId="{B37F89FF-68BB-4AFE-B5CA-EDB98FA7D84A}" srcOrd="4" destOrd="0" parTransId="{3A3BB8C9-3866-4331-836B-0DAC0BFD02DE}" sibTransId="{5F14F16F-D27C-451B-9936-1BF9FDB33D61}"/>
    <dgm:cxn modelId="{79FA303E-C620-4322-B4DC-0D45218263BF}" type="presOf" srcId="{49EA3925-2E0B-45B4-B7E2-A15118C511E1}" destId="{EFF8AF6B-010C-4BF8-A1D1-962B79AF9F76}" srcOrd="0" destOrd="0" presId="urn:microsoft.com/office/officeart/2008/layout/VerticalCurvedList"/>
    <dgm:cxn modelId="{F87BC357-8D5E-470D-92DA-08F59EECACC8}" type="presParOf" srcId="{24C06946-7D5D-48FC-89B1-2BAB4A98B9D7}" destId="{595D49B4-EE9D-4868-B09B-28C942DFB04A}" srcOrd="0" destOrd="0" presId="urn:microsoft.com/office/officeart/2008/layout/VerticalCurvedList"/>
    <dgm:cxn modelId="{D3CF7CDD-0D63-459E-85D3-F4C6F1133257}" type="presParOf" srcId="{595D49B4-EE9D-4868-B09B-28C942DFB04A}" destId="{E02F99FE-563B-44CE-AFE0-D69260E04C95}" srcOrd="0" destOrd="0" presId="urn:microsoft.com/office/officeart/2008/layout/VerticalCurvedList"/>
    <dgm:cxn modelId="{760E4FEA-C1AD-4F9E-85FE-EC01CDA6E92E}" type="presParOf" srcId="{E02F99FE-563B-44CE-AFE0-D69260E04C95}" destId="{F13B2CA6-C78B-49C5-B8ED-5EAE84382B1E}" srcOrd="0" destOrd="0" presId="urn:microsoft.com/office/officeart/2008/layout/VerticalCurvedList"/>
    <dgm:cxn modelId="{BE29C34B-9C77-4F96-B7BF-ED889DF508E0}" type="presParOf" srcId="{E02F99FE-563B-44CE-AFE0-D69260E04C95}" destId="{2F26351F-9184-42FC-830A-81AA5878EFD7}" srcOrd="1" destOrd="0" presId="urn:microsoft.com/office/officeart/2008/layout/VerticalCurvedList"/>
    <dgm:cxn modelId="{75237903-C4A7-49F6-A636-8184342C3EEF}" type="presParOf" srcId="{E02F99FE-563B-44CE-AFE0-D69260E04C95}" destId="{2322E1A3-8239-4E38-B55E-77A0742BF3FF}" srcOrd="2" destOrd="0" presId="urn:microsoft.com/office/officeart/2008/layout/VerticalCurvedList"/>
    <dgm:cxn modelId="{C0B0DD56-FAB4-4E58-96A3-408E8A02F19F}" type="presParOf" srcId="{E02F99FE-563B-44CE-AFE0-D69260E04C95}" destId="{9E8313AB-0B39-4FD1-932C-2B6CAFE0C626}" srcOrd="3" destOrd="0" presId="urn:microsoft.com/office/officeart/2008/layout/VerticalCurvedList"/>
    <dgm:cxn modelId="{350BAC5A-1C48-45CF-9428-2136FD19D329}" type="presParOf" srcId="{595D49B4-EE9D-4868-B09B-28C942DFB04A}" destId="{2C2B44C1-09DB-408C-A62F-0A3256441C7D}" srcOrd="1" destOrd="0" presId="urn:microsoft.com/office/officeart/2008/layout/VerticalCurvedList"/>
    <dgm:cxn modelId="{03AF6329-59EC-4949-ABEB-4741E75A9D60}" type="presParOf" srcId="{595D49B4-EE9D-4868-B09B-28C942DFB04A}" destId="{E7AF32A5-6BC8-4948-863A-B0BD1F1D23D9}" srcOrd="2" destOrd="0" presId="urn:microsoft.com/office/officeart/2008/layout/VerticalCurvedList"/>
    <dgm:cxn modelId="{CC5FE289-FB2F-4E22-8998-EA5D73D30DDA}" type="presParOf" srcId="{E7AF32A5-6BC8-4948-863A-B0BD1F1D23D9}" destId="{327AC197-1A54-43E1-8284-7ADC71C3EBEA}" srcOrd="0" destOrd="0" presId="urn:microsoft.com/office/officeart/2008/layout/VerticalCurvedList"/>
    <dgm:cxn modelId="{1C860DA6-82F8-4C24-8BE1-7AD0F3DDBDF9}" type="presParOf" srcId="{595D49B4-EE9D-4868-B09B-28C942DFB04A}" destId="{1478AB82-80DA-41DD-8224-6362178BED97}" srcOrd="3" destOrd="0" presId="urn:microsoft.com/office/officeart/2008/layout/VerticalCurvedList"/>
    <dgm:cxn modelId="{B6AAA01C-6CEA-464A-A205-76FC234367DE}" type="presParOf" srcId="{595D49B4-EE9D-4868-B09B-28C942DFB04A}" destId="{6529C3A2-D5DE-4DA3-9EE4-F79EC4B6B4F1}" srcOrd="4" destOrd="0" presId="urn:microsoft.com/office/officeart/2008/layout/VerticalCurvedList"/>
    <dgm:cxn modelId="{DA7EBB9C-392E-47F1-AA24-21FACB811DF7}" type="presParOf" srcId="{6529C3A2-D5DE-4DA3-9EE4-F79EC4B6B4F1}" destId="{6F2351B8-12CE-47AE-A1F0-859D3AFA8BAE}" srcOrd="0" destOrd="0" presId="urn:microsoft.com/office/officeart/2008/layout/VerticalCurvedList"/>
    <dgm:cxn modelId="{A991E9FE-ED9B-48F5-AA58-8186EF2C779A}" type="presParOf" srcId="{595D49B4-EE9D-4868-B09B-28C942DFB04A}" destId="{C6D0469B-39B3-47AF-AD62-A91287384EFC}" srcOrd="5" destOrd="0" presId="urn:microsoft.com/office/officeart/2008/layout/VerticalCurvedList"/>
    <dgm:cxn modelId="{4F35C3F1-8317-4E84-95E2-2D23BC9C94DD}" type="presParOf" srcId="{595D49B4-EE9D-4868-B09B-28C942DFB04A}" destId="{8067A43C-5E33-472F-A467-C009635E8D70}" srcOrd="6" destOrd="0" presId="urn:microsoft.com/office/officeart/2008/layout/VerticalCurvedList"/>
    <dgm:cxn modelId="{CF971AF9-0C7E-4EFB-8DAE-F70E31768DE0}" type="presParOf" srcId="{8067A43C-5E33-472F-A467-C009635E8D70}" destId="{3631DE08-CEAF-4EE0-BC63-9018FFC36222}" srcOrd="0" destOrd="0" presId="urn:microsoft.com/office/officeart/2008/layout/VerticalCurvedList"/>
    <dgm:cxn modelId="{FEE9EE38-F096-479A-9AC3-20226E5DA58E}" type="presParOf" srcId="{595D49B4-EE9D-4868-B09B-28C942DFB04A}" destId="{EFF8AF6B-010C-4BF8-A1D1-962B79AF9F76}" srcOrd="7" destOrd="0" presId="urn:microsoft.com/office/officeart/2008/layout/VerticalCurvedList"/>
    <dgm:cxn modelId="{E0736A2B-4122-48CA-BEFF-A1C95944F833}" type="presParOf" srcId="{595D49B4-EE9D-4868-B09B-28C942DFB04A}" destId="{6087EEF3-F4D0-43CF-BFC9-305A59C7660F}" srcOrd="8" destOrd="0" presId="urn:microsoft.com/office/officeart/2008/layout/VerticalCurvedList"/>
    <dgm:cxn modelId="{DFC849BC-BC06-4B8A-87C2-E628D0D5F36D}" type="presParOf" srcId="{6087EEF3-F4D0-43CF-BFC9-305A59C7660F}" destId="{BE2A00B7-C4F0-41C6-976E-D0C771E5D052}" srcOrd="0" destOrd="0" presId="urn:microsoft.com/office/officeart/2008/layout/VerticalCurvedList"/>
    <dgm:cxn modelId="{9F468531-5E4A-4F1E-ACDC-EA1CAC960414}" type="presParOf" srcId="{595D49B4-EE9D-4868-B09B-28C942DFB04A}" destId="{45D59432-B17A-4665-8759-486044EC68FD}" srcOrd="9" destOrd="0" presId="urn:microsoft.com/office/officeart/2008/layout/VerticalCurvedList"/>
    <dgm:cxn modelId="{963BC856-D7F4-4F87-B0B3-2B2ADB57412C}" type="presParOf" srcId="{595D49B4-EE9D-4868-B09B-28C942DFB04A}" destId="{078CFF5F-D024-4C14-BE0A-9BC84E729DA8}" srcOrd="10" destOrd="0" presId="urn:microsoft.com/office/officeart/2008/layout/VerticalCurvedList"/>
    <dgm:cxn modelId="{93B96173-2646-4E5B-A103-C5DABCF58AAF}" type="presParOf" srcId="{078CFF5F-D024-4C14-BE0A-9BC84E729DA8}" destId="{CDDE397A-4952-45B6-8EFA-D83F41B653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8CB1D-1BC2-4B7A-9AB8-E7321944F838}"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s-ES"/>
        </a:p>
      </dgm:t>
    </dgm:pt>
    <dgm:pt modelId="{09E613A3-FDFA-497F-A6FD-DD8AAF174D2A}">
      <dgm:prSet phldrT="[Texto]" custT="1"/>
      <dgm:spPr/>
      <dgm:t>
        <a:bodyPr/>
        <a:lstStyle/>
        <a:p>
          <a:pPr algn="ctr"/>
          <a:r>
            <a:rPr lang="es-ES" sz="1600" b="1" dirty="0" smtClean="0"/>
            <a:t>RAZÓN SOCIAL </a:t>
          </a:r>
        </a:p>
        <a:p>
          <a:pPr algn="just"/>
          <a:r>
            <a:rPr lang="es-ES" sz="1400" dirty="0" smtClean="0"/>
            <a:t>LA COOPERATIVA DE AHORRO Y CRÉDITO PEDRO MONCAYO LTDA. O</a:t>
          </a:r>
          <a:r>
            <a:rPr lang="es-ES" sz="1600" dirty="0" smtClean="0"/>
            <a:t>btuvo su personería jurídica mediante Acuerdo Ministerial Nº 1951 de 8 de junio de 1964.</a:t>
          </a:r>
          <a:endParaRPr lang="es-ES" sz="1600" b="1" dirty="0"/>
        </a:p>
      </dgm:t>
    </dgm:pt>
    <dgm:pt modelId="{6E54259C-FFEF-4957-8B4C-8F93552D2DCD}" type="parTrans" cxnId="{459940D6-59D1-485F-96BE-5F1D22ABB8BD}">
      <dgm:prSet/>
      <dgm:spPr/>
      <dgm:t>
        <a:bodyPr/>
        <a:lstStyle/>
        <a:p>
          <a:pPr algn="just"/>
          <a:endParaRPr lang="es-ES"/>
        </a:p>
      </dgm:t>
    </dgm:pt>
    <dgm:pt modelId="{165FB7D0-646E-4F6D-BDF1-410C0A923D7E}" type="sibTrans" cxnId="{459940D6-59D1-485F-96BE-5F1D22ABB8BD}">
      <dgm:prSet/>
      <dgm:spPr/>
      <dgm:t>
        <a:bodyPr/>
        <a:lstStyle/>
        <a:p>
          <a:pPr algn="just"/>
          <a:endParaRPr lang="es-ES"/>
        </a:p>
      </dgm:t>
    </dgm:pt>
    <dgm:pt modelId="{E2FFA223-8E49-4D2B-A28D-EDF0FF7998CE}">
      <dgm:prSet phldrT="[Texto]" custT="1"/>
      <dgm:spPr/>
      <dgm:t>
        <a:bodyPr/>
        <a:lstStyle/>
        <a:p>
          <a:pPr algn="ctr"/>
          <a:r>
            <a:rPr lang="es-ES" sz="1600" b="1" dirty="0" smtClean="0"/>
            <a:t>TIPO DE ORGANIZACIÓN</a:t>
          </a:r>
        </a:p>
        <a:p>
          <a:pPr algn="just"/>
          <a:r>
            <a:rPr lang="es-ES" sz="1600" dirty="0" smtClean="0"/>
            <a:t>Sin fines de lucro encaminada a satisfacer las necesidades financieras y crediticias de los habitantes del Cantón Pedro </a:t>
          </a:r>
          <a:r>
            <a:rPr lang="es-ES" sz="1600" dirty="0" err="1" smtClean="0"/>
            <a:t>Moncayo</a:t>
          </a:r>
          <a:r>
            <a:rPr lang="es-ES" sz="1600" dirty="0" smtClean="0"/>
            <a:t> y sus zonas de influencia</a:t>
          </a:r>
          <a:endParaRPr lang="es-ES" sz="1600" dirty="0"/>
        </a:p>
      </dgm:t>
    </dgm:pt>
    <dgm:pt modelId="{B57547D3-E7E5-469E-B1EC-B6C0017984DB}" type="parTrans" cxnId="{BFCA7B88-FB11-410A-99B0-0168FCE89A0D}">
      <dgm:prSet/>
      <dgm:spPr/>
      <dgm:t>
        <a:bodyPr/>
        <a:lstStyle/>
        <a:p>
          <a:pPr algn="just"/>
          <a:endParaRPr lang="es-ES"/>
        </a:p>
      </dgm:t>
    </dgm:pt>
    <dgm:pt modelId="{EB2DBFD5-4E0A-4310-BFE8-5C72D93B03B3}" type="sibTrans" cxnId="{BFCA7B88-FB11-410A-99B0-0168FCE89A0D}">
      <dgm:prSet/>
      <dgm:spPr/>
      <dgm:t>
        <a:bodyPr/>
        <a:lstStyle/>
        <a:p>
          <a:pPr algn="just"/>
          <a:endParaRPr lang="es-ES"/>
        </a:p>
      </dgm:t>
    </dgm:pt>
    <dgm:pt modelId="{0508750F-EE78-4ADA-9EF6-890D3BFC8B11}">
      <dgm:prSet phldrT="[Texto]" custT="1"/>
      <dgm:spPr/>
      <dgm:t>
        <a:bodyPr/>
        <a:lstStyle/>
        <a:p>
          <a:pPr algn="ctr"/>
          <a:r>
            <a:rPr lang="es-ES" sz="1600" b="1" dirty="0" smtClean="0"/>
            <a:t>SECTOR DE LA INDUSTRIA</a:t>
          </a:r>
        </a:p>
        <a:p>
          <a:pPr algn="just"/>
          <a:r>
            <a:rPr lang="es-ES" sz="1600" dirty="0" smtClean="0"/>
            <a:t>Se enmarca dentro del Sector de Financiero Popular y Solidario. Segmento 3</a:t>
          </a:r>
          <a:endParaRPr lang="es-ES" sz="1600" dirty="0"/>
        </a:p>
      </dgm:t>
    </dgm:pt>
    <dgm:pt modelId="{1C6F940A-5930-4A6B-8AAE-1351FE0D28C5}" type="parTrans" cxnId="{1152E2C2-8603-4885-AF09-F21E2B9CAA2A}">
      <dgm:prSet/>
      <dgm:spPr/>
      <dgm:t>
        <a:bodyPr/>
        <a:lstStyle/>
        <a:p>
          <a:pPr algn="just"/>
          <a:endParaRPr lang="es-ES"/>
        </a:p>
      </dgm:t>
    </dgm:pt>
    <dgm:pt modelId="{249DAF89-F373-468F-8F57-EEA4216907F8}" type="sibTrans" cxnId="{1152E2C2-8603-4885-AF09-F21E2B9CAA2A}">
      <dgm:prSet/>
      <dgm:spPr/>
      <dgm:t>
        <a:bodyPr/>
        <a:lstStyle/>
        <a:p>
          <a:pPr algn="just"/>
          <a:endParaRPr lang="es-ES"/>
        </a:p>
      </dgm:t>
    </dgm:pt>
    <dgm:pt modelId="{C4B21650-7B05-41D1-8B33-DE49EC5C0631}" type="pres">
      <dgm:prSet presAssocID="{3598CB1D-1BC2-4B7A-9AB8-E7321944F838}" presName="Name0" presStyleCnt="0">
        <dgm:presLayoutVars>
          <dgm:dir/>
          <dgm:resizeHandles val="exact"/>
        </dgm:presLayoutVars>
      </dgm:prSet>
      <dgm:spPr/>
      <dgm:t>
        <a:bodyPr/>
        <a:lstStyle/>
        <a:p>
          <a:endParaRPr lang="es-MX"/>
        </a:p>
      </dgm:t>
    </dgm:pt>
    <dgm:pt modelId="{EF06ACEF-7E24-46F4-A97E-D9B14256FD65}" type="pres">
      <dgm:prSet presAssocID="{3598CB1D-1BC2-4B7A-9AB8-E7321944F838}" presName="arrow" presStyleLbl="bgShp" presStyleIdx="0" presStyleCnt="1"/>
      <dgm:spPr/>
    </dgm:pt>
    <dgm:pt modelId="{6B3FEA77-6071-4C14-9812-442145672E30}" type="pres">
      <dgm:prSet presAssocID="{3598CB1D-1BC2-4B7A-9AB8-E7321944F838}" presName="points" presStyleCnt="0"/>
      <dgm:spPr/>
    </dgm:pt>
    <dgm:pt modelId="{8815866C-6CBB-4877-89A6-0BD1984BA0CE}" type="pres">
      <dgm:prSet presAssocID="{09E613A3-FDFA-497F-A6FD-DD8AAF174D2A}" presName="compositeA" presStyleCnt="0"/>
      <dgm:spPr/>
    </dgm:pt>
    <dgm:pt modelId="{38DF5628-C4EF-45FA-8EFD-32616E191485}" type="pres">
      <dgm:prSet presAssocID="{09E613A3-FDFA-497F-A6FD-DD8AAF174D2A}" presName="textA" presStyleLbl="revTx" presStyleIdx="0" presStyleCnt="3">
        <dgm:presLayoutVars>
          <dgm:bulletEnabled val="1"/>
        </dgm:presLayoutVars>
      </dgm:prSet>
      <dgm:spPr/>
      <dgm:t>
        <a:bodyPr/>
        <a:lstStyle/>
        <a:p>
          <a:endParaRPr lang="es-MX"/>
        </a:p>
      </dgm:t>
    </dgm:pt>
    <dgm:pt modelId="{2A44A2DC-311A-4FBB-A983-3BE36D571B63}" type="pres">
      <dgm:prSet presAssocID="{09E613A3-FDFA-497F-A6FD-DD8AAF174D2A}" presName="circleA" presStyleLbl="node1" presStyleIdx="0" presStyleCnt="3"/>
      <dgm:spPr/>
    </dgm:pt>
    <dgm:pt modelId="{76CEABFC-5345-4E21-A804-09C68F64E8F2}" type="pres">
      <dgm:prSet presAssocID="{09E613A3-FDFA-497F-A6FD-DD8AAF174D2A}" presName="spaceA" presStyleCnt="0"/>
      <dgm:spPr/>
    </dgm:pt>
    <dgm:pt modelId="{65B11BAE-5E11-49F1-9E76-34C9CF2E3B03}" type="pres">
      <dgm:prSet presAssocID="{165FB7D0-646E-4F6D-BDF1-410C0A923D7E}" presName="space" presStyleCnt="0"/>
      <dgm:spPr/>
    </dgm:pt>
    <dgm:pt modelId="{10353BD7-732F-4EAD-B0E1-F20565219596}" type="pres">
      <dgm:prSet presAssocID="{E2FFA223-8E49-4D2B-A28D-EDF0FF7998CE}" presName="compositeB" presStyleCnt="0"/>
      <dgm:spPr/>
    </dgm:pt>
    <dgm:pt modelId="{75ABBD0B-505D-41C1-B407-543424152F39}" type="pres">
      <dgm:prSet presAssocID="{E2FFA223-8E49-4D2B-A28D-EDF0FF7998CE}" presName="textB" presStyleLbl="revTx" presStyleIdx="1" presStyleCnt="3">
        <dgm:presLayoutVars>
          <dgm:bulletEnabled val="1"/>
        </dgm:presLayoutVars>
      </dgm:prSet>
      <dgm:spPr/>
      <dgm:t>
        <a:bodyPr/>
        <a:lstStyle/>
        <a:p>
          <a:endParaRPr lang="es-MX"/>
        </a:p>
      </dgm:t>
    </dgm:pt>
    <dgm:pt modelId="{A8FECD3E-B225-4CD1-9FF3-CF3F716F65C6}" type="pres">
      <dgm:prSet presAssocID="{E2FFA223-8E49-4D2B-A28D-EDF0FF7998CE}" presName="circleB" presStyleLbl="node1" presStyleIdx="1" presStyleCnt="3"/>
      <dgm:spPr/>
    </dgm:pt>
    <dgm:pt modelId="{EFF782A4-DD4F-4751-8938-989B7D64F04A}" type="pres">
      <dgm:prSet presAssocID="{E2FFA223-8E49-4D2B-A28D-EDF0FF7998CE}" presName="spaceB" presStyleCnt="0"/>
      <dgm:spPr/>
    </dgm:pt>
    <dgm:pt modelId="{092C905E-8F7F-4E56-BBFE-5577FE34C860}" type="pres">
      <dgm:prSet presAssocID="{EB2DBFD5-4E0A-4310-BFE8-5C72D93B03B3}" presName="space" presStyleCnt="0"/>
      <dgm:spPr/>
    </dgm:pt>
    <dgm:pt modelId="{E88E3F9B-C7A0-4083-ADE8-FB788E479606}" type="pres">
      <dgm:prSet presAssocID="{0508750F-EE78-4ADA-9EF6-890D3BFC8B11}" presName="compositeA" presStyleCnt="0"/>
      <dgm:spPr/>
    </dgm:pt>
    <dgm:pt modelId="{8952CFBE-08F6-4031-87E6-CB626938F96B}" type="pres">
      <dgm:prSet presAssocID="{0508750F-EE78-4ADA-9EF6-890D3BFC8B11}" presName="textA" presStyleLbl="revTx" presStyleIdx="2" presStyleCnt="3">
        <dgm:presLayoutVars>
          <dgm:bulletEnabled val="1"/>
        </dgm:presLayoutVars>
      </dgm:prSet>
      <dgm:spPr/>
      <dgm:t>
        <a:bodyPr/>
        <a:lstStyle/>
        <a:p>
          <a:endParaRPr lang="es-MX"/>
        </a:p>
      </dgm:t>
    </dgm:pt>
    <dgm:pt modelId="{6032AF85-FB94-4330-AEBA-2F096EFE1716}" type="pres">
      <dgm:prSet presAssocID="{0508750F-EE78-4ADA-9EF6-890D3BFC8B11}" presName="circleA" presStyleLbl="node1" presStyleIdx="2" presStyleCnt="3"/>
      <dgm:spPr/>
    </dgm:pt>
    <dgm:pt modelId="{167ABF6E-819A-4EC2-BA7B-C1AC952985D6}" type="pres">
      <dgm:prSet presAssocID="{0508750F-EE78-4ADA-9EF6-890D3BFC8B11}" presName="spaceA" presStyleCnt="0"/>
      <dgm:spPr/>
    </dgm:pt>
  </dgm:ptLst>
  <dgm:cxnLst>
    <dgm:cxn modelId="{C9019106-7486-44E0-8670-AEFF6FD4276C}" type="presOf" srcId="{E2FFA223-8E49-4D2B-A28D-EDF0FF7998CE}" destId="{75ABBD0B-505D-41C1-B407-543424152F39}" srcOrd="0" destOrd="0" presId="urn:microsoft.com/office/officeart/2005/8/layout/hProcess11"/>
    <dgm:cxn modelId="{015BDE8B-CDE4-4132-A5B6-13DA04974CA8}" type="presOf" srcId="{0508750F-EE78-4ADA-9EF6-890D3BFC8B11}" destId="{8952CFBE-08F6-4031-87E6-CB626938F96B}" srcOrd="0" destOrd="0" presId="urn:microsoft.com/office/officeart/2005/8/layout/hProcess11"/>
    <dgm:cxn modelId="{3B1B6798-8AC2-4D82-80CF-BEE545B2B1EC}" type="presOf" srcId="{3598CB1D-1BC2-4B7A-9AB8-E7321944F838}" destId="{C4B21650-7B05-41D1-8B33-DE49EC5C0631}" srcOrd="0" destOrd="0" presId="urn:microsoft.com/office/officeart/2005/8/layout/hProcess11"/>
    <dgm:cxn modelId="{459940D6-59D1-485F-96BE-5F1D22ABB8BD}" srcId="{3598CB1D-1BC2-4B7A-9AB8-E7321944F838}" destId="{09E613A3-FDFA-497F-A6FD-DD8AAF174D2A}" srcOrd="0" destOrd="0" parTransId="{6E54259C-FFEF-4957-8B4C-8F93552D2DCD}" sibTransId="{165FB7D0-646E-4F6D-BDF1-410C0A923D7E}"/>
    <dgm:cxn modelId="{1152E2C2-8603-4885-AF09-F21E2B9CAA2A}" srcId="{3598CB1D-1BC2-4B7A-9AB8-E7321944F838}" destId="{0508750F-EE78-4ADA-9EF6-890D3BFC8B11}" srcOrd="2" destOrd="0" parTransId="{1C6F940A-5930-4A6B-8AAE-1351FE0D28C5}" sibTransId="{249DAF89-F373-468F-8F57-EEA4216907F8}"/>
    <dgm:cxn modelId="{A8715D1E-88E1-4252-9ABD-F3D62D07BADD}" type="presOf" srcId="{09E613A3-FDFA-497F-A6FD-DD8AAF174D2A}" destId="{38DF5628-C4EF-45FA-8EFD-32616E191485}" srcOrd="0" destOrd="0" presId="urn:microsoft.com/office/officeart/2005/8/layout/hProcess11"/>
    <dgm:cxn modelId="{BFCA7B88-FB11-410A-99B0-0168FCE89A0D}" srcId="{3598CB1D-1BC2-4B7A-9AB8-E7321944F838}" destId="{E2FFA223-8E49-4D2B-A28D-EDF0FF7998CE}" srcOrd="1" destOrd="0" parTransId="{B57547D3-E7E5-469E-B1EC-B6C0017984DB}" sibTransId="{EB2DBFD5-4E0A-4310-BFE8-5C72D93B03B3}"/>
    <dgm:cxn modelId="{7081DD40-A264-4815-817F-C6CECF2E5D87}" type="presParOf" srcId="{C4B21650-7B05-41D1-8B33-DE49EC5C0631}" destId="{EF06ACEF-7E24-46F4-A97E-D9B14256FD65}" srcOrd="0" destOrd="0" presId="urn:microsoft.com/office/officeart/2005/8/layout/hProcess11"/>
    <dgm:cxn modelId="{0A8D108E-525A-4DFC-BFC8-43E2744C8060}" type="presParOf" srcId="{C4B21650-7B05-41D1-8B33-DE49EC5C0631}" destId="{6B3FEA77-6071-4C14-9812-442145672E30}" srcOrd="1" destOrd="0" presId="urn:microsoft.com/office/officeart/2005/8/layout/hProcess11"/>
    <dgm:cxn modelId="{777A19FA-9F54-49A4-99D0-82D61CBE5A2C}" type="presParOf" srcId="{6B3FEA77-6071-4C14-9812-442145672E30}" destId="{8815866C-6CBB-4877-89A6-0BD1984BA0CE}" srcOrd="0" destOrd="0" presId="urn:microsoft.com/office/officeart/2005/8/layout/hProcess11"/>
    <dgm:cxn modelId="{DC207396-E773-4448-BDE5-729564506B66}" type="presParOf" srcId="{8815866C-6CBB-4877-89A6-0BD1984BA0CE}" destId="{38DF5628-C4EF-45FA-8EFD-32616E191485}" srcOrd="0" destOrd="0" presId="urn:microsoft.com/office/officeart/2005/8/layout/hProcess11"/>
    <dgm:cxn modelId="{9DAB3EFF-E92D-4F1C-9D0E-FE4C188AE5EC}" type="presParOf" srcId="{8815866C-6CBB-4877-89A6-0BD1984BA0CE}" destId="{2A44A2DC-311A-4FBB-A983-3BE36D571B63}" srcOrd="1" destOrd="0" presId="urn:microsoft.com/office/officeart/2005/8/layout/hProcess11"/>
    <dgm:cxn modelId="{0EF8D410-4B64-48D2-AACD-E5C0A66746E1}" type="presParOf" srcId="{8815866C-6CBB-4877-89A6-0BD1984BA0CE}" destId="{76CEABFC-5345-4E21-A804-09C68F64E8F2}" srcOrd="2" destOrd="0" presId="urn:microsoft.com/office/officeart/2005/8/layout/hProcess11"/>
    <dgm:cxn modelId="{DA4F3770-C66A-4D1B-91FD-63F308B94346}" type="presParOf" srcId="{6B3FEA77-6071-4C14-9812-442145672E30}" destId="{65B11BAE-5E11-49F1-9E76-34C9CF2E3B03}" srcOrd="1" destOrd="0" presId="urn:microsoft.com/office/officeart/2005/8/layout/hProcess11"/>
    <dgm:cxn modelId="{60175F9B-9A58-4179-AED3-6610F83B2023}" type="presParOf" srcId="{6B3FEA77-6071-4C14-9812-442145672E30}" destId="{10353BD7-732F-4EAD-B0E1-F20565219596}" srcOrd="2" destOrd="0" presId="urn:microsoft.com/office/officeart/2005/8/layout/hProcess11"/>
    <dgm:cxn modelId="{3A6C02D9-77F8-4827-9BC2-887550C4F443}" type="presParOf" srcId="{10353BD7-732F-4EAD-B0E1-F20565219596}" destId="{75ABBD0B-505D-41C1-B407-543424152F39}" srcOrd="0" destOrd="0" presId="urn:microsoft.com/office/officeart/2005/8/layout/hProcess11"/>
    <dgm:cxn modelId="{45FFB577-EE9E-4726-A7ED-4B5DA8E8EF0F}" type="presParOf" srcId="{10353BD7-732F-4EAD-B0E1-F20565219596}" destId="{A8FECD3E-B225-4CD1-9FF3-CF3F716F65C6}" srcOrd="1" destOrd="0" presId="urn:microsoft.com/office/officeart/2005/8/layout/hProcess11"/>
    <dgm:cxn modelId="{8F5EB989-15C0-4F7C-A451-010898B939EE}" type="presParOf" srcId="{10353BD7-732F-4EAD-B0E1-F20565219596}" destId="{EFF782A4-DD4F-4751-8938-989B7D64F04A}" srcOrd="2" destOrd="0" presId="urn:microsoft.com/office/officeart/2005/8/layout/hProcess11"/>
    <dgm:cxn modelId="{9E2F6240-4612-4A6F-90AB-5421B53BA8E8}" type="presParOf" srcId="{6B3FEA77-6071-4C14-9812-442145672E30}" destId="{092C905E-8F7F-4E56-BBFE-5577FE34C860}" srcOrd="3" destOrd="0" presId="urn:microsoft.com/office/officeart/2005/8/layout/hProcess11"/>
    <dgm:cxn modelId="{081944CD-1DC8-4936-9A68-652F3FE01593}" type="presParOf" srcId="{6B3FEA77-6071-4C14-9812-442145672E30}" destId="{E88E3F9B-C7A0-4083-ADE8-FB788E479606}" srcOrd="4" destOrd="0" presId="urn:microsoft.com/office/officeart/2005/8/layout/hProcess11"/>
    <dgm:cxn modelId="{0C77EA5C-41A7-4CEE-8AD5-8185D62A04A6}" type="presParOf" srcId="{E88E3F9B-C7A0-4083-ADE8-FB788E479606}" destId="{8952CFBE-08F6-4031-87E6-CB626938F96B}" srcOrd="0" destOrd="0" presId="urn:microsoft.com/office/officeart/2005/8/layout/hProcess11"/>
    <dgm:cxn modelId="{3DC198CC-35AB-4B6E-B154-B279BEA176CC}" type="presParOf" srcId="{E88E3F9B-C7A0-4083-ADE8-FB788E479606}" destId="{6032AF85-FB94-4330-AEBA-2F096EFE1716}" srcOrd="1" destOrd="0" presId="urn:microsoft.com/office/officeart/2005/8/layout/hProcess11"/>
    <dgm:cxn modelId="{62B87101-B110-4EF6-88E0-A8EB557B7805}" type="presParOf" srcId="{E88E3F9B-C7A0-4083-ADE8-FB788E479606}" destId="{167ABF6E-819A-4EC2-BA7B-C1AC952985D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1F590-4183-4C3F-9947-6A08B3C60F5A}" type="doc">
      <dgm:prSet loTypeId="urn:microsoft.com/office/officeart/2005/8/layout/lProcess2" loCatId="list" qsTypeId="urn:microsoft.com/office/officeart/2005/8/quickstyle/simple2" qsCatId="simple" csTypeId="urn:microsoft.com/office/officeart/2005/8/colors/colorful1" csCatId="colorful" phldr="1"/>
      <dgm:spPr/>
      <dgm:t>
        <a:bodyPr/>
        <a:lstStyle/>
        <a:p>
          <a:endParaRPr lang="es-ES"/>
        </a:p>
      </dgm:t>
    </dgm:pt>
    <dgm:pt modelId="{9391191F-472B-4683-8F37-A5221A4C5A40}">
      <dgm:prSet phldrT="[Texto]"/>
      <dgm:spPr/>
      <dgm:t>
        <a:bodyPr/>
        <a:lstStyle/>
        <a:p>
          <a:r>
            <a:rPr lang="es-ES" dirty="0" smtClean="0">
              <a:solidFill>
                <a:schemeClr val="tx1"/>
              </a:solidFill>
            </a:rPr>
            <a:t>AHORROS</a:t>
          </a:r>
          <a:endParaRPr lang="es-ES" dirty="0">
            <a:solidFill>
              <a:schemeClr val="tx1"/>
            </a:solidFill>
          </a:endParaRPr>
        </a:p>
      </dgm:t>
    </dgm:pt>
    <dgm:pt modelId="{41D188D5-E41B-4041-B8C0-E25679F353F3}" type="parTrans" cxnId="{764E9DB4-E488-4FD7-B85C-D81771430FDC}">
      <dgm:prSet/>
      <dgm:spPr/>
      <dgm:t>
        <a:bodyPr/>
        <a:lstStyle/>
        <a:p>
          <a:endParaRPr lang="es-ES">
            <a:solidFill>
              <a:schemeClr val="tx1"/>
            </a:solidFill>
          </a:endParaRPr>
        </a:p>
      </dgm:t>
    </dgm:pt>
    <dgm:pt modelId="{E6A4910E-0D14-49B3-9B52-993598084CDE}" type="sibTrans" cxnId="{764E9DB4-E488-4FD7-B85C-D81771430FDC}">
      <dgm:prSet/>
      <dgm:spPr/>
      <dgm:t>
        <a:bodyPr/>
        <a:lstStyle/>
        <a:p>
          <a:endParaRPr lang="es-ES">
            <a:solidFill>
              <a:schemeClr val="tx1"/>
            </a:solidFill>
          </a:endParaRPr>
        </a:p>
      </dgm:t>
    </dgm:pt>
    <dgm:pt modelId="{0A12D53A-2283-485B-959C-C806E90B935F}">
      <dgm:prSet phldrT="[Texto]" custT="1"/>
      <dgm:spPr/>
      <dgm:t>
        <a:bodyPr/>
        <a:lstStyle/>
        <a:p>
          <a:r>
            <a:rPr lang="es-ES" sz="1400" smtClean="0">
              <a:solidFill>
                <a:schemeClr val="tx1"/>
              </a:solidFill>
            </a:rPr>
            <a:t>Cuenta de Ahorros Cosecha</a:t>
          </a:r>
          <a:endParaRPr lang="es-ES" sz="1400" dirty="0">
            <a:solidFill>
              <a:schemeClr val="tx1"/>
            </a:solidFill>
          </a:endParaRPr>
        </a:p>
      </dgm:t>
    </dgm:pt>
    <dgm:pt modelId="{1C0D26CC-548A-4003-A210-AFF49CB225DC}" type="parTrans" cxnId="{A161A5D4-01FE-43B3-A914-F1FA88687DF8}">
      <dgm:prSet/>
      <dgm:spPr/>
      <dgm:t>
        <a:bodyPr/>
        <a:lstStyle/>
        <a:p>
          <a:endParaRPr lang="es-ES">
            <a:solidFill>
              <a:schemeClr val="tx1"/>
            </a:solidFill>
          </a:endParaRPr>
        </a:p>
      </dgm:t>
    </dgm:pt>
    <dgm:pt modelId="{21EA483B-6857-45A1-A7A0-0CE0A9F64A3B}" type="sibTrans" cxnId="{A161A5D4-01FE-43B3-A914-F1FA88687DF8}">
      <dgm:prSet/>
      <dgm:spPr/>
      <dgm:t>
        <a:bodyPr/>
        <a:lstStyle/>
        <a:p>
          <a:endParaRPr lang="es-ES">
            <a:solidFill>
              <a:schemeClr val="tx1"/>
            </a:solidFill>
          </a:endParaRPr>
        </a:p>
      </dgm:t>
    </dgm:pt>
    <dgm:pt modelId="{41E4EF83-AB73-4F19-9D0C-6BDA1F443C75}">
      <dgm:prSet phldrT="[Texto]" custT="1"/>
      <dgm:spPr/>
      <dgm:t>
        <a:bodyPr/>
        <a:lstStyle/>
        <a:p>
          <a:r>
            <a:rPr lang="es-ES" sz="1400" smtClean="0">
              <a:solidFill>
                <a:schemeClr val="tx1"/>
              </a:solidFill>
            </a:rPr>
            <a:t>Cuenta de Ahorros Crecer</a:t>
          </a:r>
          <a:endParaRPr lang="es-ES" sz="1400" dirty="0">
            <a:solidFill>
              <a:schemeClr val="tx1"/>
            </a:solidFill>
          </a:endParaRPr>
        </a:p>
      </dgm:t>
    </dgm:pt>
    <dgm:pt modelId="{FAC48ADA-4131-4BA7-86E7-D6153247366A}" type="parTrans" cxnId="{D0DA2FF9-089A-4E92-9A2F-13C25065BEE1}">
      <dgm:prSet/>
      <dgm:spPr/>
      <dgm:t>
        <a:bodyPr/>
        <a:lstStyle/>
        <a:p>
          <a:endParaRPr lang="es-ES">
            <a:solidFill>
              <a:schemeClr val="tx1"/>
            </a:solidFill>
          </a:endParaRPr>
        </a:p>
      </dgm:t>
    </dgm:pt>
    <dgm:pt modelId="{A3368064-5ADC-4F22-B887-EF737BFC0A35}" type="sibTrans" cxnId="{D0DA2FF9-089A-4E92-9A2F-13C25065BEE1}">
      <dgm:prSet/>
      <dgm:spPr/>
      <dgm:t>
        <a:bodyPr/>
        <a:lstStyle/>
        <a:p>
          <a:endParaRPr lang="es-ES">
            <a:solidFill>
              <a:schemeClr val="tx1"/>
            </a:solidFill>
          </a:endParaRPr>
        </a:p>
      </dgm:t>
    </dgm:pt>
    <dgm:pt modelId="{F51B207B-B877-4716-A262-798FDC220AD8}">
      <dgm:prSet phldrT="[Texto]"/>
      <dgm:spPr/>
      <dgm:t>
        <a:bodyPr/>
        <a:lstStyle/>
        <a:p>
          <a:r>
            <a:rPr lang="es-ES" dirty="0" smtClean="0">
              <a:solidFill>
                <a:schemeClr val="tx1"/>
              </a:solidFill>
            </a:rPr>
            <a:t>INVERSIONES</a:t>
          </a:r>
          <a:endParaRPr lang="es-ES" dirty="0">
            <a:solidFill>
              <a:schemeClr val="tx1"/>
            </a:solidFill>
          </a:endParaRPr>
        </a:p>
      </dgm:t>
    </dgm:pt>
    <dgm:pt modelId="{BB43A2D8-4DEA-4F4E-BD00-D91ADFC78ACD}" type="parTrans" cxnId="{A3E21ABD-388F-4F97-8970-BBC63EED3ECF}">
      <dgm:prSet/>
      <dgm:spPr/>
      <dgm:t>
        <a:bodyPr/>
        <a:lstStyle/>
        <a:p>
          <a:endParaRPr lang="es-ES">
            <a:solidFill>
              <a:schemeClr val="tx1"/>
            </a:solidFill>
          </a:endParaRPr>
        </a:p>
      </dgm:t>
    </dgm:pt>
    <dgm:pt modelId="{4B1F73C6-A9B1-4656-8147-340B645E7769}" type="sibTrans" cxnId="{A3E21ABD-388F-4F97-8970-BBC63EED3ECF}">
      <dgm:prSet/>
      <dgm:spPr/>
      <dgm:t>
        <a:bodyPr/>
        <a:lstStyle/>
        <a:p>
          <a:endParaRPr lang="es-ES">
            <a:solidFill>
              <a:schemeClr val="tx1"/>
            </a:solidFill>
          </a:endParaRPr>
        </a:p>
      </dgm:t>
    </dgm:pt>
    <dgm:pt modelId="{3A08DE67-F096-4505-8734-95E7D83D573F}">
      <dgm:prSet phldrT="[Texto]" custT="1"/>
      <dgm:spPr/>
      <dgm:t>
        <a:bodyPr/>
        <a:lstStyle/>
        <a:p>
          <a:r>
            <a:rPr lang="es-ES" sz="1400" smtClean="0">
              <a:solidFill>
                <a:schemeClr val="tx1"/>
              </a:solidFill>
            </a:rPr>
            <a:t>Depósitos a Plazo:</a:t>
          </a:r>
        </a:p>
        <a:p>
          <a:endParaRPr lang="es-ES" sz="1400" smtClean="0">
            <a:solidFill>
              <a:schemeClr val="tx1"/>
            </a:solidFill>
          </a:endParaRPr>
        </a:p>
        <a:p>
          <a:r>
            <a:rPr lang="es-ES" sz="1400" smtClean="0">
              <a:solidFill>
                <a:schemeClr val="tx1"/>
              </a:solidFill>
            </a:rPr>
            <a:t>Desde 30 días y $500, pueden conseguir un interés diferenciado.</a:t>
          </a:r>
          <a:endParaRPr lang="es-ES" sz="1400" dirty="0">
            <a:solidFill>
              <a:schemeClr val="tx1"/>
            </a:solidFill>
          </a:endParaRPr>
        </a:p>
      </dgm:t>
    </dgm:pt>
    <dgm:pt modelId="{061CE1A9-CA6D-46D8-95BE-A1627E2AEA6B}" type="parTrans" cxnId="{F4309C67-53B2-4435-A371-8ADE00CB0F3C}">
      <dgm:prSet/>
      <dgm:spPr/>
      <dgm:t>
        <a:bodyPr/>
        <a:lstStyle/>
        <a:p>
          <a:endParaRPr lang="es-ES">
            <a:solidFill>
              <a:schemeClr val="tx1"/>
            </a:solidFill>
          </a:endParaRPr>
        </a:p>
      </dgm:t>
    </dgm:pt>
    <dgm:pt modelId="{F54B4B86-4CD2-4B6D-9A32-6BD744C415DC}" type="sibTrans" cxnId="{F4309C67-53B2-4435-A371-8ADE00CB0F3C}">
      <dgm:prSet/>
      <dgm:spPr/>
      <dgm:t>
        <a:bodyPr/>
        <a:lstStyle/>
        <a:p>
          <a:endParaRPr lang="es-ES">
            <a:solidFill>
              <a:schemeClr val="tx1"/>
            </a:solidFill>
          </a:endParaRPr>
        </a:p>
      </dgm:t>
    </dgm:pt>
    <dgm:pt modelId="{677FC596-ABFE-4526-A8FC-BFA3B610D85B}">
      <dgm:prSet phldrT="[Texto]"/>
      <dgm:spPr/>
      <dgm:t>
        <a:bodyPr/>
        <a:lstStyle/>
        <a:p>
          <a:r>
            <a:rPr lang="es-ES" dirty="0" smtClean="0">
              <a:solidFill>
                <a:schemeClr val="tx1"/>
              </a:solidFill>
            </a:rPr>
            <a:t>CRÉDITOS</a:t>
          </a:r>
          <a:endParaRPr lang="es-ES" dirty="0">
            <a:solidFill>
              <a:schemeClr val="tx1"/>
            </a:solidFill>
          </a:endParaRPr>
        </a:p>
      </dgm:t>
    </dgm:pt>
    <dgm:pt modelId="{2A16226E-D93C-4197-B4E1-F0E4374DCFEB}" type="parTrans" cxnId="{0EE314F1-C758-45AE-A426-68321B250E03}">
      <dgm:prSet/>
      <dgm:spPr/>
      <dgm:t>
        <a:bodyPr/>
        <a:lstStyle/>
        <a:p>
          <a:endParaRPr lang="es-ES">
            <a:solidFill>
              <a:schemeClr val="tx1"/>
            </a:solidFill>
          </a:endParaRPr>
        </a:p>
      </dgm:t>
    </dgm:pt>
    <dgm:pt modelId="{3B5145F2-4D50-437D-9D43-9181979E0DD4}" type="sibTrans" cxnId="{0EE314F1-C758-45AE-A426-68321B250E03}">
      <dgm:prSet/>
      <dgm:spPr/>
      <dgm:t>
        <a:bodyPr/>
        <a:lstStyle/>
        <a:p>
          <a:endParaRPr lang="es-ES">
            <a:solidFill>
              <a:schemeClr val="tx1"/>
            </a:solidFill>
          </a:endParaRPr>
        </a:p>
      </dgm:t>
    </dgm:pt>
    <dgm:pt modelId="{3550B07E-F408-4BE5-BD57-E6AC67338107}">
      <dgm:prSet phldrT="[Texto]" custT="1"/>
      <dgm:spPr/>
      <dgm:t>
        <a:bodyPr/>
        <a:lstStyle/>
        <a:p>
          <a:r>
            <a:rPr lang="es-ES" sz="1200" dirty="0" smtClean="0">
              <a:solidFill>
                <a:schemeClr val="tx1"/>
              </a:solidFill>
            </a:rPr>
            <a:t>De Consumo:</a:t>
          </a:r>
        </a:p>
        <a:p>
          <a:r>
            <a:rPr lang="es-ES" sz="1200" dirty="0" smtClean="0">
              <a:solidFill>
                <a:schemeClr val="tx1"/>
              </a:solidFill>
            </a:rPr>
            <a:t>Crédito de Nómina</a:t>
          </a:r>
        </a:p>
        <a:p>
          <a:r>
            <a:rPr lang="es-ES" sz="1200" dirty="0" smtClean="0">
              <a:solidFill>
                <a:schemeClr val="tx1"/>
              </a:solidFill>
            </a:rPr>
            <a:t>Crédito Excelente</a:t>
          </a:r>
        </a:p>
        <a:p>
          <a:r>
            <a:rPr lang="es-ES" sz="1200" dirty="0" smtClean="0">
              <a:solidFill>
                <a:schemeClr val="tx1"/>
              </a:solidFill>
            </a:rPr>
            <a:t>Crédito Inmediato </a:t>
          </a:r>
          <a:endParaRPr lang="es-ES" sz="1200" dirty="0">
            <a:solidFill>
              <a:schemeClr val="tx1"/>
            </a:solidFill>
          </a:endParaRPr>
        </a:p>
      </dgm:t>
    </dgm:pt>
    <dgm:pt modelId="{2D506687-31B6-44B5-986C-C51A225EDA75}" type="parTrans" cxnId="{01747A85-3ED1-416F-B343-DD4EED284907}">
      <dgm:prSet/>
      <dgm:spPr/>
      <dgm:t>
        <a:bodyPr/>
        <a:lstStyle/>
        <a:p>
          <a:endParaRPr lang="es-ES">
            <a:solidFill>
              <a:schemeClr val="tx1"/>
            </a:solidFill>
          </a:endParaRPr>
        </a:p>
      </dgm:t>
    </dgm:pt>
    <dgm:pt modelId="{2664DE3C-5AB9-4FB6-BEA9-377BAF9060C8}" type="sibTrans" cxnId="{01747A85-3ED1-416F-B343-DD4EED284907}">
      <dgm:prSet/>
      <dgm:spPr/>
      <dgm:t>
        <a:bodyPr/>
        <a:lstStyle/>
        <a:p>
          <a:endParaRPr lang="es-ES">
            <a:solidFill>
              <a:schemeClr val="tx1"/>
            </a:solidFill>
          </a:endParaRPr>
        </a:p>
      </dgm:t>
    </dgm:pt>
    <dgm:pt modelId="{40C93FA7-B306-4431-94EE-C31063429089}">
      <dgm:prSet phldrT="[Texto]" custT="1"/>
      <dgm:spPr/>
      <dgm:t>
        <a:bodyPr/>
        <a:lstStyle/>
        <a:p>
          <a:r>
            <a:rPr lang="es-ES" sz="1200" smtClean="0">
              <a:solidFill>
                <a:schemeClr val="tx1"/>
              </a:solidFill>
            </a:rPr>
            <a:t>Microcrédito:</a:t>
          </a:r>
        </a:p>
        <a:p>
          <a:r>
            <a:rPr lang="es-ES" sz="1200" smtClean="0">
              <a:solidFill>
                <a:schemeClr val="tx1"/>
              </a:solidFill>
            </a:rPr>
            <a:t>Crédito Productivo</a:t>
          </a:r>
        </a:p>
        <a:p>
          <a:r>
            <a:rPr lang="es-ES" sz="1200" smtClean="0">
              <a:solidFill>
                <a:schemeClr val="tx1"/>
              </a:solidFill>
            </a:rPr>
            <a:t>Crédito </a:t>
          </a:r>
          <a:r>
            <a:rPr lang="es-ES" sz="1200" b="0" smtClean="0">
              <a:solidFill>
                <a:schemeClr val="tx1"/>
              </a:solidFill>
            </a:rPr>
            <a:t>Excelente</a:t>
          </a:r>
        </a:p>
        <a:p>
          <a:endParaRPr lang="es-ES" sz="1200" dirty="0">
            <a:solidFill>
              <a:schemeClr val="tx1"/>
            </a:solidFill>
          </a:endParaRPr>
        </a:p>
      </dgm:t>
    </dgm:pt>
    <dgm:pt modelId="{CD7010EF-505C-47A6-93C4-FFD769B96316}" type="parTrans" cxnId="{25F3B1F4-93BD-429A-8AD0-8EEF11509687}">
      <dgm:prSet/>
      <dgm:spPr/>
      <dgm:t>
        <a:bodyPr/>
        <a:lstStyle/>
        <a:p>
          <a:endParaRPr lang="es-ES">
            <a:solidFill>
              <a:schemeClr val="tx1"/>
            </a:solidFill>
          </a:endParaRPr>
        </a:p>
      </dgm:t>
    </dgm:pt>
    <dgm:pt modelId="{5548A48D-B44C-4255-B67E-6DF100E5A85E}" type="sibTrans" cxnId="{25F3B1F4-93BD-429A-8AD0-8EEF11509687}">
      <dgm:prSet/>
      <dgm:spPr/>
      <dgm:t>
        <a:bodyPr/>
        <a:lstStyle/>
        <a:p>
          <a:endParaRPr lang="es-ES">
            <a:solidFill>
              <a:schemeClr val="tx1"/>
            </a:solidFill>
          </a:endParaRPr>
        </a:p>
      </dgm:t>
    </dgm:pt>
    <dgm:pt modelId="{AD537CAB-3E17-48DC-BD93-BE907E013D2C}">
      <dgm:prSet phldrT="[Texto]" custT="1"/>
      <dgm:spPr/>
      <dgm:t>
        <a:bodyPr/>
        <a:lstStyle/>
        <a:p>
          <a:r>
            <a:rPr lang="es-ES" sz="2000" dirty="0" smtClean="0">
              <a:solidFill>
                <a:schemeClr val="tx1"/>
              </a:solidFill>
            </a:rPr>
            <a:t>SERVICIOS ADICIONALES</a:t>
          </a:r>
          <a:endParaRPr lang="es-ES" sz="2000" dirty="0">
            <a:solidFill>
              <a:schemeClr val="tx1"/>
            </a:solidFill>
          </a:endParaRPr>
        </a:p>
      </dgm:t>
    </dgm:pt>
    <dgm:pt modelId="{4E46CAB6-6587-44B3-AF9E-5E60C68B8D8F}" type="parTrans" cxnId="{5C50F1B0-8EF1-4C7D-9820-ED66D9C40010}">
      <dgm:prSet/>
      <dgm:spPr/>
      <dgm:t>
        <a:bodyPr/>
        <a:lstStyle/>
        <a:p>
          <a:endParaRPr lang="es-ES">
            <a:solidFill>
              <a:schemeClr val="tx1"/>
            </a:solidFill>
          </a:endParaRPr>
        </a:p>
      </dgm:t>
    </dgm:pt>
    <dgm:pt modelId="{2DC0416F-47DF-4E35-971D-1C821154607A}" type="sibTrans" cxnId="{5C50F1B0-8EF1-4C7D-9820-ED66D9C40010}">
      <dgm:prSet/>
      <dgm:spPr/>
      <dgm:t>
        <a:bodyPr/>
        <a:lstStyle/>
        <a:p>
          <a:endParaRPr lang="es-ES">
            <a:solidFill>
              <a:schemeClr val="tx1"/>
            </a:solidFill>
          </a:endParaRPr>
        </a:p>
      </dgm:t>
    </dgm:pt>
    <dgm:pt modelId="{D74B9308-1BAC-4D4D-838C-AFFDD210B5EF}">
      <dgm:prSet phldrT="[Texto]" custT="1"/>
      <dgm:spPr/>
      <dgm:t>
        <a:bodyPr/>
        <a:lstStyle/>
        <a:p>
          <a:r>
            <a:rPr lang="es-ES" sz="1200" smtClean="0">
              <a:solidFill>
                <a:schemeClr val="tx1"/>
              </a:solidFill>
            </a:rPr>
            <a:t>Pago del SOAT</a:t>
          </a:r>
          <a:endParaRPr lang="es-ES" sz="1200" dirty="0">
            <a:solidFill>
              <a:schemeClr val="tx1"/>
            </a:solidFill>
          </a:endParaRPr>
        </a:p>
      </dgm:t>
    </dgm:pt>
    <dgm:pt modelId="{9573586C-D1BD-4469-865D-714328408713}" type="parTrans" cxnId="{929A2A68-9686-421A-8870-C25C23738503}">
      <dgm:prSet/>
      <dgm:spPr/>
      <dgm:t>
        <a:bodyPr/>
        <a:lstStyle/>
        <a:p>
          <a:endParaRPr lang="es-ES">
            <a:solidFill>
              <a:schemeClr val="tx1"/>
            </a:solidFill>
          </a:endParaRPr>
        </a:p>
      </dgm:t>
    </dgm:pt>
    <dgm:pt modelId="{175DB607-4760-45E4-98AB-C0BB685C430D}" type="sibTrans" cxnId="{929A2A68-9686-421A-8870-C25C23738503}">
      <dgm:prSet/>
      <dgm:spPr/>
      <dgm:t>
        <a:bodyPr/>
        <a:lstStyle/>
        <a:p>
          <a:endParaRPr lang="es-ES">
            <a:solidFill>
              <a:schemeClr val="tx1"/>
            </a:solidFill>
          </a:endParaRPr>
        </a:p>
      </dgm:t>
    </dgm:pt>
    <dgm:pt modelId="{1378988B-2F2C-4DF4-8C4A-39836E2B5178}">
      <dgm:prSet phldrT="[Texto]" custT="1"/>
      <dgm:spPr/>
      <dgm:t>
        <a:bodyPr/>
        <a:lstStyle/>
        <a:p>
          <a:r>
            <a:rPr lang="es-ES" sz="1200" dirty="0" smtClean="0">
              <a:solidFill>
                <a:schemeClr val="tx1"/>
              </a:solidFill>
            </a:rPr>
            <a:t>Transferencias interbancarias</a:t>
          </a:r>
          <a:endParaRPr lang="es-ES" sz="1200" dirty="0">
            <a:solidFill>
              <a:schemeClr val="tx1"/>
            </a:solidFill>
          </a:endParaRPr>
        </a:p>
      </dgm:t>
    </dgm:pt>
    <dgm:pt modelId="{34BF1B7B-81C5-4107-AF38-25EB7F11BF23}" type="parTrans" cxnId="{45B9B063-DF94-49BE-8346-F2F5D6F7029E}">
      <dgm:prSet/>
      <dgm:spPr/>
      <dgm:t>
        <a:bodyPr/>
        <a:lstStyle/>
        <a:p>
          <a:endParaRPr lang="es-ES">
            <a:solidFill>
              <a:schemeClr val="tx1"/>
            </a:solidFill>
          </a:endParaRPr>
        </a:p>
      </dgm:t>
    </dgm:pt>
    <dgm:pt modelId="{400299B9-FA5D-4A52-B7E0-FD7AB0B469FD}" type="sibTrans" cxnId="{45B9B063-DF94-49BE-8346-F2F5D6F7029E}">
      <dgm:prSet/>
      <dgm:spPr/>
      <dgm:t>
        <a:bodyPr/>
        <a:lstStyle/>
        <a:p>
          <a:endParaRPr lang="es-ES">
            <a:solidFill>
              <a:schemeClr val="tx1"/>
            </a:solidFill>
          </a:endParaRPr>
        </a:p>
      </dgm:t>
    </dgm:pt>
    <dgm:pt modelId="{55A08716-265E-4D2F-BF13-D4469E3A5F4A}">
      <dgm:prSet phldrT="[Texto]" custT="1"/>
      <dgm:spPr/>
      <dgm:t>
        <a:bodyPr/>
        <a:lstStyle/>
        <a:p>
          <a:r>
            <a:rPr lang="es-ES" sz="1200" smtClean="0">
              <a:solidFill>
                <a:schemeClr val="tx1"/>
              </a:solidFill>
            </a:rPr>
            <a:t>Pago del Bono de Desarrollo Humano.</a:t>
          </a:r>
          <a:endParaRPr lang="es-ES" sz="1200" dirty="0">
            <a:solidFill>
              <a:schemeClr val="tx1"/>
            </a:solidFill>
          </a:endParaRPr>
        </a:p>
      </dgm:t>
    </dgm:pt>
    <dgm:pt modelId="{14520784-3DB2-42FB-BE9E-F5E6B230E160}" type="parTrans" cxnId="{5ED0D103-08EE-4B31-8428-91C8688B05C3}">
      <dgm:prSet/>
      <dgm:spPr/>
      <dgm:t>
        <a:bodyPr/>
        <a:lstStyle/>
        <a:p>
          <a:endParaRPr lang="es-ES">
            <a:solidFill>
              <a:schemeClr val="tx1"/>
            </a:solidFill>
          </a:endParaRPr>
        </a:p>
      </dgm:t>
    </dgm:pt>
    <dgm:pt modelId="{D90A85CB-4D52-4BD9-A3FB-138BD65EDEB8}" type="sibTrans" cxnId="{5ED0D103-08EE-4B31-8428-91C8688B05C3}">
      <dgm:prSet/>
      <dgm:spPr/>
      <dgm:t>
        <a:bodyPr/>
        <a:lstStyle/>
        <a:p>
          <a:endParaRPr lang="es-ES">
            <a:solidFill>
              <a:schemeClr val="tx1"/>
            </a:solidFill>
          </a:endParaRPr>
        </a:p>
      </dgm:t>
    </dgm:pt>
    <dgm:pt modelId="{9933A0E7-E220-448F-AF26-058ED9094BBF}">
      <dgm:prSet custT="1"/>
      <dgm:spPr/>
      <dgm:t>
        <a:bodyPr/>
        <a:lstStyle/>
        <a:p>
          <a:r>
            <a:rPr lang="es-ES" sz="1400" smtClean="0">
              <a:solidFill>
                <a:schemeClr val="tx1"/>
              </a:solidFill>
            </a:rPr>
            <a:t>Otros servicios</a:t>
          </a:r>
          <a:endParaRPr lang="es-ES" sz="1400" dirty="0">
            <a:solidFill>
              <a:schemeClr val="tx1"/>
            </a:solidFill>
          </a:endParaRPr>
        </a:p>
      </dgm:t>
    </dgm:pt>
    <dgm:pt modelId="{0C1458F0-08D9-4E45-8864-BBA60F502315}" type="parTrans" cxnId="{BB069D80-018B-4BDF-B4DD-BD3BE4928262}">
      <dgm:prSet/>
      <dgm:spPr/>
      <dgm:t>
        <a:bodyPr/>
        <a:lstStyle/>
        <a:p>
          <a:endParaRPr lang="es-ES">
            <a:solidFill>
              <a:schemeClr val="tx1"/>
            </a:solidFill>
          </a:endParaRPr>
        </a:p>
      </dgm:t>
    </dgm:pt>
    <dgm:pt modelId="{41E75720-7261-4458-BDAB-F752DFC7F65B}" type="sibTrans" cxnId="{BB069D80-018B-4BDF-B4DD-BD3BE4928262}">
      <dgm:prSet/>
      <dgm:spPr/>
      <dgm:t>
        <a:bodyPr/>
        <a:lstStyle/>
        <a:p>
          <a:endParaRPr lang="es-ES">
            <a:solidFill>
              <a:schemeClr val="tx1"/>
            </a:solidFill>
          </a:endParaRPr>
        </a:p>
      </dgm:t>
    </dgm:pt>
    <dgm:pt modelId="{93943062-B9E8-49C9-AFF1-2762F69E030B}" type="pres">
      <dgm:prSet presAssocID="{8111F590-4183-4C3F-9947-6A08B3C60F5A}" presName="theList" presStyleCnt="0">
        <dgm:presLayoutVars>
          <dgm:dir/>
          <dgm:animLvl val="lvl"/>
          <dgm:resizeHandles val="exact"/>
        </dgm:presLayoutVars>
      </dgm:prSet>
      <dgm:spPr/>
      <dgm:t>
        <a:bodyPr/>
        <a:lstStyle/>
        <a:p>
          <a:endParaRPr lang="es-ES"/>
        </a:p>
      </dgm:t>
    </dgm:pt>
    <dgm:pt modelId="{A4344054-2BB4-4466-92EF-FBF92C39F6FC}" type="pres">
      <dgm:prSet presAssocID="{9391191F-472B-4683-8F37-A5221A4C5A40}" presName="compNode" presStyleCnt="0"/>
      <dgm:spPr/>
    </dgm:pt>
    <dgm:pt modelId="{691C745D-E27F-416B-961A-A396B7A01F00}" type="pres">
      <dgm:prSet presAssocID="{9391191F-472B-4683-8F37-A5221A4C5A40}" presName="aNode" presStyleLbl="bgShp" presStyleIdx="0" presStyleCnt="4"/>
      <dgm:spPr/>
      <dgm:t>
        <a:bodyPr/>
        <a:lstStyle/>
        <a:p>
          <a:endParaRPr lang="es-ES"/>
        </a:p>
      </dgm:t>
    </dgm:pt>
    <dgm:pt modelId="{D833CA6F-4D8A-4886-8B25-27D3504037A2}" type="pres">
      <dgm:prSet presAssocID="{9391191F-472B-4683-8F37-A5221A4C5A40}" presName="textNode" presStyleLbl="bgShp" presStyleIdx="0" presStyleCnt="4"/>
      <dgm:spPr/>
      <dgm:t>
        <a:bodyPr/>
        <a:lstStyle/>
        <a:p>
          <a:endParaRPr lang="es-ES"/>
        </a:p>
      </dgm:t>
    </dgm:pt>
    <dgm:pt modelId="{D81AFD43-C786-4311-82BD-19C3895F56FB}" type="pres">
      <dgm:prSet presAssocID="{9391191F-472B-4683-8F37-A5221A4C5A40}" presName="compChildNode" presStyleCnt="0"/>
      <dgm:spPr/>
    </dgm:pt>
    <dgm:pt modelId="{E04A6410-9BB8-4326-8163-1B2CB2EE8E36}" type="pres">
      <dgm:prSet presAssocID="{9391191F-472B-4683-8F37-A5221A4C5A40}" presName="theInnerList" presStyleCnt="0"/>
      <dgm:spPr/>
    </dgm:pt>
    <dgm:pt modelId="{A00C99FF-0EB4-430E-8DA9-B09B7CA1E166}" type="pres">
      <dgm:prSet presAssocID="{0A12D53A-2283-485B-959C-C806E90B935F}" presName="childNode" presStyleLbl="node1" presStyleIdx="0" presStyleCnt="9">
        <dgm:presLayoutVars>
          <dgm:bulletEnabled val="1"/>
        </dgm:presLayoutVars>
      </dgm:prSet>
      <dgm:spPr/>
      <dgm:t>
        <a:bodyPr/>
        <a:lstStyle/>
        <a:p>
          <a:endParaRPr lang="es-ES"/>
        </a:p>
      </dgm:t>
    </dgm:pt>
    <dgm:pt modelId="{F6A89F82-B193-413A-8328-B9ACE72EB4B3}" type="pres">
      <dgm:prSet presAssocID="{0A12D53A-2283-485B-959C-C806E90B935F}" presName="aSpace2" presStyleCnt="0"/>
      <dgm:spPr/>
    </dgm:pt>
    <dgm:pt modelId="{0F238DCD-8C33-4D55-9E6F-73237E8D5441}" type="pres">
      <dgm:prSet presAssocID="{41E4EF83-AB73-4F19-9D0C-6BDA1F443C75}" presName="childNode" presStyleLbl="node1" presStyleIdx="1" presStyleCnt="9">
        <dgm:presLayoutVars>
          <dgm:bulletEnabled val="1"/>
        </dgm:presLayoutVars>
      </dgm:prSet>
      <dgm:spPr/>
      <dgm:t>
        <a:bodyPr/>
        <a:lstStyle/>
        <a:p>
          <a:endParaRPr lang="es-ES"/>
        </a:p>
      </dgm:t>
    </dgm:pt>
    <dgm:pt modelId="{7CD8863B-B670-4706-95D0-61086AC08AA1}" type="pres">
      <dgm:prSet presAssocID="{9391191F-472B-4683-8F37-A5221A4C5A40}" presName="aSpace" presStyleCnt="0"/>
      <dgm:spPr/>
    </dgm:pt>
    <dgm:pt modelId="{287DEC19-D18C-4A0E-A6E9-46111C10300E}" type="pres">
      <dgm:prSet presAssocID="{F51B207B-B877-4716-A262-798FDC220AD8}" presName="compNode" presStyleCnt="0"/>
      <dgm:spPr/>
    </dgm:pt>
    <dgm:pt modelId="{F517FCC5-71CE-480A-B2D9-01EAB009123B}" type="pres">
      <dgm:prSet presAssocID="{F51B207B-B877-4716-A262-798FDC220AD8}" presName="aNode" presStyleLbl="bgShp" presStyleIdx="1" presStyleCnt="4"/>
      <dgm:spPr/>
      <dgm:t>
        <a:bodyPr/>
        <a:lstStyle/>
        <a:p>
          <a:endParaRPr lang="es-ES"/>
        </a:p>
      </dgm:t>
    </dgm:pt>
    <dgm:pt modelId="{CCC122E9-A209-4B03-A9EF-9C7ABCEE93BB}" type="pres">
      <dgm:prSet presAssocID="{F51B207B-B877-4716-A262-798FDC220AD8}" presName="textNode" presStyleLbl="bgShp" presStyleIdx="1" presStyleCnt="4"/>
      <dgm:spPr/>
      <dgm:t>
        <a:bodyPr/>
        <a:lstStyle/>
        <a:p>
          <a:endParaRPr lang="es-ES"/>
        </a:p>
      </dgm:t>
    </dgm:pt>
    <dgm:pt modelId="{311CDDBE-2984-46F4-B534-173A3FBCD74C}" type="pres">
      <dgm:prSet presAssocID="{F51B207B-B877-4716-A262-798FDC220AD8}" presName="compChildNode" presStyleCnt="0"/>
      <dgm:spPr/>
    </dgm:pt>
    <dgm:pt modelId="{A0B93F8E-FAB6-4F72-8F59-AE33FF7B2036}" type="pres">
      <dgm:prSet presAssocID="{F51B207B-B877-4716-A262-798FDC220AD8}" presName="theInnerList" presStyleCnt="0"/>
      <dgm:spPr/>
    </dgm:pt>
    <dgm:pt modelId="{3123F35A-6154-443F-B4E9-CB904D32FAF5}" type="pres">
      <dgm:prSet presAssocID="{3A08DE67-F096-4505-8734-95E7D83D573F}" presName="childNode" presStyleLbl="node1" presStyleIdx="2" presStyleCnt="9">
        <dgm:presLayoutVars>
          <dgm:bulletEnabled val="1"/>
        </dgm:presLayoutVars>
      </dgm:prSet>
      <dgm:spPr/>
      <dgm:t>
        <a:bodyPr/>
        <a:lstStyle/>
        <a:p>
          <a:endParaRPr lang="es-ES"/>
        </a:p>
      </dgm:t>
    </dgm:pt>
    <dgm:pt modelId="{1F467282-2E97-4C84-A5AD-FE51107B9E58}" type="pres">
      <dgm:prSet presAssocID="{F51B207B-B877-4716-A262-798FDC220AD8}" presName="aSpace" presStyleCnt="0"/>
      <dgm:spPr/>
    </dgm:pt>
    <dgm:pt modelId="{CFF0DF8E-76AE-4D0E-A028-94004D1F4F5C}" type="pres">
      <dgm:prSet presAssocID="{677FC596-ABFE-4526-A8FC-BFA3B610D85B}" presName="compNode" presStyleCnt="0"/>
      <dgm:spPr/>
    </dgm:pt>
    <dgm:pt modelId="{1DB5E840-08CB-4886-8C2D-5485B04BAD25}" type="pres">
      <dgm:prSet presAssocID="{677FC596-ABFE-4526-A8FC-BFA3B610D85B}" presName="aNode" presStyleLbl="bgShp" presStyleIdx="2" presStyleCnt="4"/>
      <dgm:spPr/>
      <dgm:t>
        <a:bodyPr/>
        <a:lstStyle/>
        <a:p>
          <a:endParaRPr lang="es-ES"/>
        </a:p>
      </dgm:t>
    </dgm:pt>
    <dgm:pt modelId="{D22CF889-CC03-42C5-BC77-8323DEAB2F81}" type="pres">
      <dgm:prSet presAssocID="{677FC596-ABFE-4526-A8FC-BFA3B610D85B}" presName="textNode" presStyleLbl="bgShp" presStyleIdx="2" presStyleCnt="4"/>
      <dgm:spPr/>
      <dgm:t>
        <a:bodyPr/>
        <a:lstStyle/>
        <a:p>
          <a:endParaRPr lang="es-ES"/>
        </a:p>
      </dgm:t>
    </dgm:pt>
    <dgm:pt modelId="{8418A875-9C90-4225-B3A8-48BBC836C3E9}" type="pres">
      <dgm:prSet presAssocID="{677FC596-ABFE-4526-A8FC-BFA3B610D85B}" presName="compChildNode" presStyleCnt="0"/>
      <dgm:spPr/>
    </dgm:pt>
    <dgm:pt modelId="{68D3CCB9-35EE-42BD-8687-C1F8DE936067}" type="pres">
      <dgm:prSet presAssocID="{677FC596-ABFE-4526-A8FC-BFA3B610D85B}" presName="theInnerList" presStyleCnt="0"/>
      <dgm:spPr/>
    </dgm:pt>
    <dgm:pt modelId="{B2874150-8552-4755-9C6A-C02F3500AD27}" type="pres">
      <dgm:prSet presAssocID="{3550B07E-F408-4BE5-BD57-E6AC67338107}" presName="childNode" presStyleLbl="node1" presStyleIdx="3" presStyleCnt="9">
        <dgm:presLayoutVars>
          <dgm:bulletEnabled val="1"/>
        </dgm:presLayoutVars>
      </dgm:prSet>
      <dgm:spPr/>
      <dgm:t>
        <a:bodyPr/>
        <a:lstStyle/>
        <a:p>
          <a:endParaRPr lang="es-ES"/>
        </a:p>
      </dgm:t>
    </dgm:pt>
    <dgm:pt modelId="{312F4B36-7CBD-47D1-9F22-50C848ED8D28}" type="pres">
      <dgm:prSet presAssocID="{3550B07E-F408-4BE5-BD57-E6AC67338107}" presName="aSpace2" presStyleCnt="0"/>
      <dgm:spPr/>
    </dgm:pt>
    <dgm:pt modelId="{3E669921-A920-4B60-8A75-53E74FC475F2}" type="pres">
      <dgm:prSet presAssocID="{40C93FA7-B306-4431-94EE-C31063429089}" presName="childNode" presStyleLbl="node1" presStyleIdx="4" presStyleCnt="9">
        <dgm:presLayoutVars>
          <dgm:bulletEnabled val="1"/>
        </dgm:presLayoutVars>
      </dgm:prSet>
      <dgm:spPr/>
      <dgm:t>
        <a:bodyPr/>
        <a:lstStyle/>
        <a:p>
          <a:endParaRPr lang="es-ES"/>
        </a:p>
      </dgm:t>
    </dgm:pt>
    <dgm:pt modelId="{379B8C39-4FA8-4B46-B5C9-BC539CA9DAAB}" type="pres">
      <dgm:prSet presAssocID="{677FC596-ABFE-4526-A8FC-BFA3B610D85B}" presName="aSpace" presStyleCnt="0"/>
      <dgm:spPr/>
    </dgm:pt>
    <dgm:pt modelId="{E04DC860-695B-4E83-9B35-E0A2A49408F2}" type="pres">
      <dgm:prSet presAssocID="{AD537CAB-3E17-48DC-BD93-BE907E013D2C}" presName="compNode" presStyleCnt="0"/>
      <dgm:spPr/>
    </dgm:pt>
    <dgm:pt modelId="{D4579EE6-C96B-4D92-B9C8-C2449EE3DEFB}" type="pres">
      <dgm:prSet presAssocID="{AD537CAB-3E17-48DC-BD93-BE907E013D2C}" presName="aNode" presStyleLbl="bgShp" presStyleIdx="3" presStyleCnt="4"/>
      <dgm:spPr/>
      <dgm:t>
        <a:bodyPr/>
        <a:lstStyle/>
        <a:p>
          <a:endParaRPr lang="es-ES"/>
        </a:p>
      </dgm:t>
    </dgm:pt>
    <dgm:pt modelId="{8C4D517A-2CEA-439D-8860-E5AF1D857524}" type="pres">
      <dgm:prSet presAssocID="{AD537CAB-3E17-48DC-BD93-BE907E013D2C}" presName="textNode" presStyleLbl="bgShp" presStyleIdx="3" presStyleCnt="4"/>
      <dgm:spPr/>
      <dgm:t>
        <a:bodyPr/>
        <a:lstStyle/>
        <a:p>
          <a:endParaRPr lang="es-ES"/>
        </a:p>
      </dgm:t>
    </dgm:pt>
    <dgm:pt modelId="{B6C08240-555E-4224-ADA8-08493D482901}" type="pres">
      <dgm:prSet presAssocID="{AD537CAB-3E17-48DC-BD93-BE907E013D2C}" presName="compChildNode" presStyleCnt="0"/>
      <dgm:spPr/>
    </dgm:pt>
    <dgm:pt modelId="{B63A258F-9E40-4B78-B168-25CAF8A76639}" type="pres">
      <dgm:prSet presAssocID="{AD537CAB-3E17-48DC-BD93-BE907E013D2C}" presName="theInnerList" presStyleCnt="0"/>
      <dgm:spPr/>
    </dgm:pt>
    <dgm:pt modelId="{0E9AFD38-358B-4EF9-A34A-F3D448E0B224}" type="pres">
      <dgm:prSet presAssocID="{D74B9308-1BAC-4D4D-838C-AFFDD210B5EF}" presName="childNode" presStyleLbl="node1" presStyleIdx="5" presStyleCnt="9">
        <dgm:presLayoutVars>
          <dgm:bulletEnabled val="1"/>
        </dgm:presLayoutVars>
      </dgm:prSet>
      <dgm:spPr/>
      <dgm:t>
        <a:bodyPr/>
        <a:lstStyle/>
        <a:p>
          <a:endParaRPr lang="es-ES"/>
        </a:p>
      </dgm:t>
    </dgm:pt>
    <dgm:pt modelId="{4D2F35E5-9030-4CE0-A794-12119B3F7DF3}" type="pres">
      <dgm:prSet presAssocID="{D74B9308-1BAC-4D4D-838C-AFFDD210B5EF}" presName="aSpace2" presStyleCnt="0"/>
      <dgm:spPr/>
    </dgm:pt>
    <dgm:pt modelId="{14E4B16D-3202-499D-8E99-7A23BCE428CC}" type="pres">
      <dgm:prSet presAssocID="{55A08716-265E-4D2F-BF13-D4469E3A5F4A}" presName="childNode" presStyleLbl="node1" presStyleIdx="6" presStyleCnt="9">
        <dgm:presLayoutVars>
          <dgm:bulletEnabled val="1"/>
        </dgm:presLayoutVars>
      </dgm:prSet>
      <dgm:spPr/>
      <dgm:t>
        <a:bodyPr/>
        <a:lstStyle/>
        <a:p>
          <a:endParaRPr lang="es-ES"/>
        </a:p>
      </dgm:t>
    </dgm:pt>
    <dgm:pt modelId="{393E1822-EC1A-46B2-93E7-4D3E7A15D5AA}" type="pres">
      <dgm:prSet presAssocID="{55A08716-265E-4D2F-BF13-D4469E3A5F4A}" presName="aSpace2" presStyleCnt="0"/>
      <dgm:spPr/>
    </dgm:pt>
    <dgm:pt modelId="{CF0AD3F7-DD96-4A28-B85A-422A0F19F2A2}" type="pres">
      <dgm:prSet presAssocID="{1378988B-2F2C-4DF4-8C4A-39836E2B5178}" presName="childNode" presStyleLbl="node1" presStyleIdx="7" presStyleCnt="9">
        <dgm:presLayoutVars>
          <dgm:bulletEnabled val="1"/>
        </dgm:presLayoutVars>
      </dgm:prSet>
      <dgm:spPr/>
      <dgm:t>
        <a:bodyPr/>
        <a:lstStyle/>
        <a:p>
          <a:endParaRPr lang="es-ES"/>
        </a:p>
      </dgm:t>
    </dgm:pt>
    <dgm:pt modelId="{0B41EC20-CEE2-4B08-A14D-CDC3863C75C6}" type="pres">
      <dgm:prSet presAssocID="{1378988B-2F2C-4DF4-8C4A-39836E2B5178}" presName="aSpace2" presStyleCnt="0"/>
      <dgm:spPr/>
    </dgm:pt>
    <dgm:pt modelId="{CD499408-5091-4205-8FC2-CADADC595EAD}" type="pres">
      <dgm:prSet presAssocID="{9933A0E7-E220-448F-AF26-058ED9094BBF}" presName="childNode" presStyleLbl="node1" presStyleIdx="8" presStyleCnt="9">
        <dgm:presLayoutVars>
          <dgm:bulletEnabled val="1"/>
        </dgm:presLayoutVars>
      </dgm:prSet>
      <dgm:spPr/>
      <dgm:t>
        <a:bodyPr/>
        <a:lstStyle/>
        <a:p>
          <a:endParaRPr lang="es-ES"/>
        </a:p>
      </dgm:t>
    </dgm:pt>
  </dgm:ptLst>
  <dgm:cxnLst>
    <dgm:cxn modelId="{1D490866-B8D0-4845-BDAF-1EF261108B0F}" type="presOf" srcId="{40C93FA7-B306-4431-94EE-C31063429089}" destId="{3E669921-A920-4B60-8A75-53E74FC475F2}" srcOrd="0" destOrd="0" presId="urn:microsoft.com/office/officeart/2005/8/layout/lProcess2"/>
    <dgm:cxn modelId="{0F4C1279-D5EA-4613-93D0-8F714FDC6EB1}" type="presOf" srcId="{3A08DE67-F096-4505-8734-95E7D83D573F}" destId="{3123F35A-6154-443F-B4E9-CB904D32FAF5}" srcOrd="0" destOrd="0" presId="urn:microsoft.com/office/officeart/2005/8/layout/lProcess2"/>
    <dgm:cxn modelId="{DDF39856-A22D-4CFC-B95B-89D962B2C639}" type="presOf" srcId="{55A08716-265E-4D2F-BF13-D4469E3A5F4A}" destId="{14E4B16D-3202-499D-8E99-7A23BCE428CC}" srcOrd="0" destOrd="0" presId="urn:microsoft.com/office/officeart/2005/8/layout/lProcess2"/>
    <dgm:cxn modelId="{D0DA2FF9-089A-4E92-9A2F-13C25065BEE1}" srcId="{9391191F-472B-4683-8F37-A5221A4C5A40}" destId="{41E4EF83-AB73-4F19-9D0C-6BDA1F443C75}" srcOrd="1" destOrd="0" parTransId="{FAC48ADA-4131-4BA7-86E7-D6153247366A}" sibTransId="{A3368064-5ADC-4F22-B887-EF737BFC0A35}"/>
    <dgm:cxn modelId="{A3E21ABD-388F-4F97-8970-BBC63EED3ECF}" srcId="{8111F590-4183-4C3F-9947-6A08B3C60F5A}" destId="{F51B207B-B877-4716-A262-798FDC220AD8}" srcOrd="1" destOrd="0" parTransId="{BB43A2D8-4DEA-4F4E-BD00-D91ADFC78ACD}" sibTransId="{4B1F73C6-A9B1-4656-8147-340B645E7769}"/>
    <dgm:cxn modelId="{25F3B1F4-93BD-429A-8AD0-8EEF11509687}" srcId="{677FC596-ABFE-4526-A8FC-BFA3B610D85B}" destId="{40C93FA7-B306-4431-94EE-C31063429089}" srcOrd="1" destOrd="0" parTransId="{CD7010EF-505C-47A6-93C4-FFD769B96316}" sibTransId="{5548A48D-B44C-4255-B67E-6DF100E5A85E}"/>
    <dgm:cxn modelId="{45B9B063-DF94-49BE-8346-F2F5D6F7029E}" srcId="{AD537CAB-3E17-48DC-BD93-BE907E013D2C}" destId="{1378988B-2F2C-4DF4-8C4A-39836E2B5178}" srcOrd="2" destOrd="0" parTransId="{34BF1B7B-81C5-4107-AF38-25EB7F11BF23}" sibTransId="{400299B9-FA5D-4A52-B7E0-FD7AB0B469FD}"/>
    <dgm:cxn modelId="{5ED0D103-08EE-4B31-8428-91C8688B05C3}" srcId="{AD537CAB-3E17-48DC-BD93-BE907E013D2C}" destId="{55A08716-265E-4D2F-BF13-D4469E3A5F4A}" srcOrd="1" destOrd="0" parTransId="{14520784-3DB2-42FB-BE9E-F5E6B230E160}" sibTransId="{D90A85CB-4D52-4BD9-A3FB-138BD65EDEB8}"/>
    <dgm:cxn modelId="{F4309C67-53B2-4435-A371-8ADE00CB0F3C}" srcId="{F51B207B-B877-4716-A262-798FDC220AD8}" destId="{3A08DE67-F096-4505-8734-95E7D83D573F}" srcOrd="0" destOrd="0" parTransId="{061CE1A9-CA6D-46D8-95BE-A1627E2AEA6B}" sibTransId="{F54B4B86-4CD2-4B6D-9A32-6BD744C415DC}"/>
    <dgm:cxn modelId="{764E9DB4-E488-4FD7-B85C-D81771430FDC}" srcId="{8111F590-4183-4C3F-9947-6A08B3C60F5A}" destId="{9391191F-472B-4683-8F37-A5221A4C5A40}" srcOrd="0" destOrd="0" parTransId="{41D188D5-E41B-4041-B8C0-E25679F353F3}" sibTransId="{E6A4910E-0D14-49B3-9B52-993598084CDE}"/>
    <dgm:cxn modelId="{F8052BB0-BDFA-42CA-B589-F6054DA9611E}" type="presOf" srcId="{1378988B-2F2C-4DF4-8C4A-39836E2B5178}" destId="{CF0AD3F7-DD96-4A28-B85A-422A0F19F2A2}" srcOrd="0" destOrd="0" presId="urn:microsoft.com/office/officeart/2005/8/layout/lProcess2"/>
    <dgm:cxn modelId="{B43E2D67-6921-4B26-B315-2331EEE8C971}" type="presOf" srcId="{677FC596-ABFE-4526-A8FC-BFA3B610D85B}" destId="{D22CF889-CC03-42C5-BC77-8323DEAB2F81}" srcOrd="1" destOrd="0" presId="urn:microsoft.com/office/officeart/2005/8/layout/lProcess2"/>
    <dgm:cxn modelId="{DF66F2A8-41D7-42FF-B041-9CD0812B4C49}" type="presOf" srcId="{D74B9308-1BAC-4D4D-838C-AFFDD210B5EF}" destId="{0E9AFD38-358B-4EF9-A34A-F3D448E0B224}" srcOrd="0" destOrd="0" presId="urn:microsoft.com/office/officeart/2005/8/layout/lProcess2"/>
    <dgm:cxn modelId="{B5C7DA0B-D294-491C-9883-86A17B038253}" type="presOf" srcId="{9391191F-472B-4683-8F37-A5221A4C5A40}" destId="{691C745D-E27F-416B-961A-A396B7A01F00}" srcOrd="0" destOrd="0" presId="urn:microsoft.com/office/officeart/2005/8/layout/lProcess2"/>
    <dgm:cxn modelId="{01747A85-3ED1-416F-B343-DD4EED284907}" srcId="{677FC596-ABFE-4526-A8FC-BFA3B610D85B}" destId="{3550B07E-F408-4BE5-BD57-E6AC67338107}" srcOrd="0" destOrd="0" parTransId="{2D506687-31B6-44B5-986C-C51A225EDA75}" sibTransId="{2664DE3C-5AB9-4FB6-BEA9-377BAF9060C8}"/>
    <dgm:cxn modelId="{0EE314F1-C758-45AE-A426-68321B250E03}" srcId="{8111F590-4183-4C3F-9947-6A08B3C60F5A}" destId="{677FC596-ABFE-4526-A8FC-BFA3B610D85B}" srcOrd="2" destOrd="0" parTransId="{2A16226E-D93C-4197-B4E1-F0E4374DCFEB}" sibTransId="{3B5145F2-4D50-437D-9D43-9181979E0DD4}"/>
    <dgm:cxn modelId="{A161A5D4-01FE-43B3-A914-F1FA88687DF8}" srcId="{9391191F-472B-4683-8F37-A5221A4C5A40}" destId="{0A12D53A-2283-485B-959C-C806E90B935F}" srcOrd="0" destOrd="0" parTransId="{1C0D26CC-548A-4003-A210-AFF49CB225DC}" sibTransId="{21EA483B-6857-45A1-A7A0-0CE0A9F64A3B}"/>
    <dgm:cxn modelId="{86945826-0695-4319-B71E-5A457700F1F6}" type="presOf" srcId="{677FC596-ABFE-4526-A8FC-BFA3B610D85B}" destId="{1DB5E840-08CB-4886-8C2D-5485B04BAD25}" srcOrd="0" destOrd="0" presId="urn:microsoft.com/office/officeart/2005/8/layout/lProcess2"/>
    <dgm:cxn modelId="{14006859-6015-4B58-A361-8F6C0BBE04C6}" type="presOf" srcId="{41E4EF83-AB73-4F19-9D0C-6BDA1F443C75}" destId="{0F238DCD-8C33-4D55-9E6F-73237E8D5441}" srcOrd="0" destOrd="0" presId="urn:microsoft.com/office/officeart/2005/8/layout/lProcess2"/>
    <dgm:cxn modelId="{929A2A68-9686-421A-8870-C25C23738503}" srcId="{AD537CAB-3E17-48DC-BD93-BE907E013D2C}" destId="{D74B9308-1BAC-4D4D-838C-AFFDD210B5EF}" srcOrd="0" destOrd="0" parTransId="{9573586C-D1BD-4469-865D-714328408713}" sibTransId="{175DB607-4760-45E4-98AB-C0BB685C430D}"/>
    <dgm:cxn modelId="{69585EE9-E0E3-41C0-A868-D096AB4C56A9}" type="presOf" srcId="{F51B207B-B877-4716-A262-798FDC220AD8}" destId="{CCC122E9-A209-4B03-A9EF-9C7ABCEE93BB}" srcOrd="1" destOrd="0" presId="urn:microsoft.com/office/officeart/2005/8/layout/lProcess2"/>
    <dgm:cxn modelId="{47A76F68-6355-48AF-A9D6-5EEDDA13EFCA}" type="presOf" srcId="{9391191F-472B-4683-8F37-A5221A4C5A40}" destId="{D833CA6F-4D8A-4886-8B25-27D3504037A2}" srcOrd="1" destOrd="0" presId="urn:microsoft.com/office/officeart/2005/8/layout/lProcess2"/>
    <dgm:cxn modelId="{FEC74A05-A147-4531-9540-B0A6F8EDA2CB}" type="presOf" srcId="{8111F590-4183-4C3F-9947-6A08B3C60F5A}" destId="{93943062-B9E8-49C9-AFF1-2762F69E030B}" srcOrd="0" destOrd="0" presId="urn:microsoft.com/office/officeart/2005/8/layout/lProcess2"/>
    <dgm:cxn modelId="{F50E2B4B-27DB-45DE-AD47-FE61FADF862C}" type="presOf" srcId="{0A12D53A-2283-485B-959C-C806E90B935F}" destId="{A00C99FF-0EB4-430E-8DA9-B09B7CA1E166}" srcOrd="0" destOrd="0" presId="urn:microsoft.com/office/officeart/2005/8/layout/lProcess2"/>
    <dgm:cxn modelId="{07DB93CB-3DED-4612-A9C9-CA9BE74BFDC1}" type="presOf" srcId="{9933A0E7-E220-448F-AF26-058ED9094BBF}" destId="{CD499408-5091-4205-8FC2-CADADC595EAD}" srcOrd="0" destOrd="0" presId="urn:microsoft.com/office/officeart/2005/8/layout/lProcess2"/>
    <dgm:cxn modelId="{42CE63A3-42ED-46B0-8AEE-4FFF54BB7718}" type="presOf" srcId="{AD537CAB-3E17-48DC-BD93-BE907E013D2C}" destId="{D4579EE6-C96B-4D92-B9C8-C2449EE3DEFB}" srcOrd="0" destOrd="0" presId="urn:microsoft.com/office/officeart/2005/8/layout/lProcess2"/>
    <dgm:cxn modelId="{BB069D80-018B-4BDF-B4DD-BD3BE4928262}" srcId="{AD537CAB-3E17-48DC-BD93-BE907E013D2C}" destId="{9933A0E7-E220-448F-AF26-058ED9094BBF}" srcOrd="3" destOrd="0" parTransId="{0C1458F0-08D9-4E45-8864-BBA60F502315}" sibTransId="{41E75720-7261-4458-BDAB-F752DFC7F65B}"/>
    <dgm:cxn modelId="{A4D95135-8DE8-4B35-9090-BD7D252A7FEB}" type="presOf" srcId="{AD537CAB-3E17-48DC-BD93-BE907E013D2C}" destId="{8C4D517A-2CEA-439D-8860-E5AF1D857524}" srcOrd="1" destOrd="0" presId="urn:microsoft.com/office/officeart/2005/8/layout/lProcess2"/>
    <dgm:cxn modelId="{5C50F1B0-8EF1-4C7D-9820-ED66D9C40010}" srcId="{8111F590-4183-4C3F-9947-6A08B3C60F5A}" destId="{AD537CAB-3E17-48DC-BD93-BE907E013D2C}" srcOrd="3" destOrd="0" parTransId="{4E46CAB6-6587-44B3-AF9E-5E60C68B8D8F}" sibTransId="{2DC0416F-47DF-4E35-971D-1C821154607A}"/>
    <dgm:cxn modelId="{C0E52591-F9CF-4BAD-8142-7C6E209F9C1E}" type="presOf" srcId="{F51B207B-B877-4716-A262-798FDC220AD8}" destId="{F517FCC5-71CE-480A-B2D9-01EAB009123B}" srcOrd="0" destOrd="0" presId="urn:microsoft.com/office/officeart/2005/8/layout/lProcess2"/>
    <dgm:cxn modelId="{58A6E447-2F88-4B0E-8E5E-D01057E94E39}" type="presOf" srcId="{3550B07E-F408-4BE5-BD57-E6AC67338107}" destId="{B2874150-8552-4755-9C6A-C02F3500AD27}" srcOrd="0" destOrd="0" presId="urn:microsoft.com/office/officeart/2005/8/layout/lProcess2"/>
    <dgm:cxn modelId="{9475FCCE-70AD-432F-84A3-2FF75FB4AD55}" type="presParOf" srcId="{93943062-B9E8-49C9-AFF1-2762F69E030B}" destId="{A4344054-2BB4-4466-92EF-FBF92C39F6FC}" srcOrd="0" destOrd="0" presId="urn:microsoft.com/office/officeart/2005/8/layout/lProcess2"/>
    <dgm:cxn modelId="{3443F57E-CF49-4832-9F8F-219570CEA8C9}" type="presParOf" srcId="{A4344054-2BB4-4466-92EF-FBF92C39F6FC}" destId="{691C745D-E27F-416B-961A-A396B7A01F00}" srcOrd="0" destOrd="0" presId="urn:microsoft.com/office/officeart/2005/8/layout/lProcess2"/>
    <dgm:cxn modelId="{57F7A5B5-C513-43D3-BDC2-9D8AA723D0DD}" type="presParOf" srcId="{A4344054-2BB4-4466-92EF-FBF92C39F6FC}" destId="{D833CA6F-4D8A-4886-8B25-27D3504037A2}" srcOrd="1" destOrd="0" presId="urn:microsoft.com/office/officeart/2005/8/layout/lProcess2"/>
    <dgm:cxn modelId="{18379BA2-2AE6-4E6E-89FF-5156CFB4D030}" type="presParOf" srcId="{A4344054-2BB4-4466-92EF-FBF92C39F6FC}" destId="{D81AFD43-C786-4311-82BD-19C3895F56FB}" srcOrd="2" destOrd="0" presId="urn:microsoft.com/office/officeart/2005/8/layout/lProcess2"/>
    <dgm:cxn modelId="{7CBBFF62-BA37-42CB-ABAF-7BE44ABA4E1A}" type="presParOf" srcId="{D81AFD43-C786-4311-82BD-19C3895F56FB}" destId="{E04A6410-9BB8-4326-8163-1B2CB2EE8E36}" srcOrd="0" destOrd="0" presId="urn:microsoft.com/office/officeart/2005/8/layout/lProcess2"/>
    <dgm:cxn modelId="{E6C95380-88E2-4D11-8510-5BC6A427C554}" type="presParOf" srcId="{E04A6410-9BB8-4326-8163-1B2CB2EE8E36}" destId="{A00C99FF-0EB4-430E-8DA9-B09B7CA1E166}" srcOrd="0" destOrd="0" presId="urn:microsoft.com/office/officeart/2005/8/layout/lProcess2"/>
    <dgm:cxn modelId="{91D8B184-FD83-4665-94AE-4E92E8BB9F02}" type="presParOf" srcId="{E04A6410-9BB8-4326-8163-1B2CB2EE8E36}" destId="{F6A89F82-B193-413A-8328-B9ACE72EB4B3}" srcOrd="1" destOrd="0" presId="urn:microsoft.com/office/officeart/2005/8/layout/lProcess2"/>
    <dgm:cxn modelId="{9DFD85D0-1EB6-4FF9-8ACF-F4357A438E14}" type="presParOf" srcId="{E04A6410-9BB8-4326-8163-1B2CB2EE8E36}" destId="{0F238DCD-8C33-4D55-9E6F-73237E8D5441}" srcOrd="2" destOrd="0" presId="urn:microsoft.com/office/officeart/2005/8/layout/lProcess2"/>
    <dgm:cxn modelId="{4DC33C27-DCE7-4E32-A1A7-70201C8C4984}" type="presParOf" srcId="{93943062-B9E8-49C9-AFF1-2762F69E030B}" destId="{7CD8863B-B670-4706-95D0-61086AC08AA1}" srcOrd="1" destOrd="0" presId="urn:microsoft.com/office/officeart/2005/8/layout/lProcess2"/>
    <dgm:cxn modelId="{87C1E8FA-2731-402B-8A31-7F43911F390E}" type="presParOf" srcId="{93943062-B9E8-49C9-AFF1-2762F69E030B}" destId="{287DEC19-D18C-4A0E-A6E9-46111C10300E}" srcOrd="2" destOrd="0" presId="urn:microsoft.com/office/officeart/2005/8/layout/lProcess2"/>
    <dgm:cxn modelId="{DB932AA8-55CB-4F84-A42E-1768A88463AD}" type="presParOf" srcId="{287DEC19-D18C-4A0E-A6E9-46111C10300E}" destId="{F517FCC5-71CE-480A-B2D9-01EAB009123B}" srcOrd="0" destOrd="0" presId="urn:microsoft.com/office/officeart/2005/8/layout/lProcess2"/>
    <dgm:cxn modelId="{3B7858AD-F773-4399-8FC6-0408B8767BD1}" type="presParOf" srcId="{287DEC19-D18C-4A0E-A6E9-46111C10300E}" destId="{CCC122E9-A209-4B03-A9EF-9C7ABCEE93BB}" srcOrd="1" destOrd="0" presId="urn:microsoft.com/office/officeart/2005/8/layout/lProcess2"/>
    <dgm:cxn modelId="{CB56E558-B05C-44E5-A419-46EC7ABD38D5}" type="presParOf" srcId="{287DEC19-D18C-4A0E-A6E9-46111C10300E}" destId="{311CDDBE-2984-46F4-B534-173A3FBCD74C}" srcOrd="2" destOrd="0" presId="urn:microsoft.com/office/officeart/2005/8/layout/lProcess2"/>
    <dgm:cxn modelId="{14B6861D-3EAF-4946-B862-3EF00709AAE4}" type="presParOf" srcId="{311CDDBE-2984-46F4-B534-173A3FBCD74C}" destId="{A0B93F8E-FAB6-4F72-8F59-AE33FF7B2036}" srcOrd="0" destOrd="0" presId="urn:microsoft.com/office/officeart/2005/8/layout/lProcess2"/>
    <dgm:cxn modelId="{0FF5A150-2277-4C51-9ECB-3745C77E66AA}" type="presParOf" srcId="{A0B93F8E-FAB6-4F72-8F59-AE33FF7B2036}" destId="{3123F35A-6154-443F-B4E9-CB904D32FAF5}" srcOrd="0" destOrd="0" presId="urn:microsoft.com/office/officeart/2005/8/layout/lProcess2"/>
    <dgm:cxn modelId="{9ADF6123-5017-45DA-AEE8-18640F8C667C}" type="presParOf" srcId="{93943062-B9E8-49C9-AFF1-2762F69E030B}" destId="{1F467282-2E97-4C84-A5AD-FE51107B9E58}" srcOrd="3" destOrd="0" presId="urn:microsoft.com/office/officeart/2005/8/layout/lProcess2"/>
    <dgm:cxn modelId="{92BA82DC-E818-48A4-B4FA-184E66B7562A}" type="presParOf" srcId="{93943062-B9E8-49C9-AFF1-2762F69E030B}" destId="{CFF0DF8E-76AE-4D0E-A028-94004D1F4F5C}" srcOrd="4" destOrd="0" presId="urn:microsoft.com/office/officeart/2005/8/layout/lProcess2"/>
    <dgm:cxn modelId="{B0615C2D-67A7-4005-B358-160D46B58E3A}" type="presParOf" srcId="{CFF0DF8E-76AE-4D0E-A028-94004D1F4F5C}" destId="{1DB5E840-08CB-4886-8C2D-5485B04BAD25}" srcOrd="0" destOrd="0" presId="urn:microsoft.com/office/officeart/2005/8/layout/lProcess2"/>
    <dgm:cxn modelId="{79B519D2-E7E0-4D5B-8F96-031E4570C0E6}" type="presParOf" srcId="{CFF0DF8E-76AE-4D0E-A028-94004D1F4F5C}" destId="{D22CF889-CC03-42C5-BC77-8323DEAB2F81}" srcOrd="1" destOrd="0" presId="urn:microsoft.com/office/officeart/2005/8/layout/lProcess2"/>
    <dgm:cxn modelId="{619D3F28-78A2-427A-9163-CE36490446AC}" type="presParOf" srcId="{CFF0DF8E-76AE-4D0E-A028-94004D1F4F5C}" destId="{8418A875-9C90-4225-B3A8-48BBC836C3E9}" srcOrd="2" destOrd="0" presId="urn:microsoft.com/office/officeart/2005/8/layout/lProcess2"/>
    <dgm:cxn modelId="{451A2DB9-7B8D-4CD1-9475-C671D89C7C5D}" type="presParOf" srcId="{8418A875-9C90-4225-B3A8-48BBC836C3E9}" destId="{68D3CCB9-35EE-42BD-8687-C1F8DE936067}" srcOrd="0" destOrd="0" presId="urn:microsoft.com/office/officeart/2005/8/layout/lProcess2"/>
    <dgm:cxn modelId="{DAEBBC69-085A-41F6-BB14-276352120A09}" type="presParOf" srcId="{68D3CCB9-35EE-42BD-8687-C1F8DE936067}" destId="{B2874150-8552-4755-9C6A-C02F3500AD27}" srcOrd="0" destOrd="0" presId="urn:microsoft.com/office/officeart/2005/8/layout/lProcess2"/>
    <dgm:cxn modelId="{EFAF24FE-22F7-4D6E-8615-170F6BEABB4B}" type="presParOf" srcId="{68D3CCB9-35EE-42BD-8687-C1F8DE936067}" destId="{312F4B36-7CBD-47D1-9F22-50C848ED8D28}" srcOrd="1" destOrd="0" presId="urn:microsoft.com/office/officeart/2005/8/layout/lProcess2"/>
    <dgm:cxn modelId="{A72A2FC3-B4E0-4DAE-A80F-73F3234E339E}" type="presParOf" srcId="{68D3CCB9-35EE-42BD-8687-C1F8DE936067}" destId="{3E669921-A920-4B60-8A75-53E74FC475F2}" srcOrd="2" destOrd="0" presId="urn:microsoft.com/office/officeart/2005/8/layout/lProcess2"/>
    <dgm:cxn modelId="{62593843-E3F4-4131-8011-9E776563FC77}" type="presParOf" srcId="{93943062-B9E8-49C9-AFF1-2762F69E030B}" destId="{379B8C39-4FA8-4B46-B5C9-BC539CA9DAAB}" srcOrd="5" destOrd="0" presId="urn:microsoft.com/office/officeart/2005/8/layout/lProcess2"/>
    <dgm:cxn modelId="{116A1C98-1B6A-47FE-8278-F2022459F45E}" type="presParOf" srcId="{93943062-B9E8-49C9-AFF1-2762F69E030B}" destId="{E04DC860-695B-4E83-9B35-E0A2A49408F2}" srcOrd="6" destOrd="0" presId="urn:microsoft.com/office/officeart/2005/8/layout/lProcess2"/>
    <dgm:cxn modelId="{D5B332BD-033F-4A87-AF1E-4B647A5ACC97}" type="presParOf" srcId="{E04DC860-695B-4E83-9B35-E0A2A49408F2}" destId="{D4579EE6-C96B-4D92-B9C8-C2449EE3DEFB}" srcOrd="0" destOrd="0" presId="urn:microsoft.com/office/officeart/2005/8/layout/lProcess2"/>
    <dgm:cxn modelId="{011FE077-8484-463B-A5B6-26DEE71EE9EE}" type="presParOf" srcId="{E04DC860-695B-4E83-9B35-E0A2A49408F2}" destId="{8C4D517A-2CEA-439D-8860-E5AF1D857524}" srcOrd="1" destOrd="0" presId="urn:microsoft.com/office/officeart/2005/8/layout/lProcess2"/>
    <dgm:cxn modelId="{C22B4367-A35A-409F-94F3-21B3CD569458}" type="presParOf" srcId="{E04DC860-695B-4E83-9B35-E0A2A49408F2}" destId="{B6C08240-555E-4224-ADA8-08493D482901}" srcOrd="2" destOrd="0" presId="urn:microsoft.com/office/officeart/2005/8/layout/lProcess2"/>
    <dgm:cxn modelId="{FC3BF5B0-C071-4AFC-BDA3-E2D4ABCE69F4}" type="presParOf" srcId="{B6C08240-555E-4224-ADA8-08493D482901}" destId="{B63A258F-9E40-4B78-B168-25CAF8A76639}" srcOrd="0" destOrd="0" presId="urn:microsoft.com/office/officeart/2005/8/layout/lProcess2"/>
    <dgm:cxn modelId="{E5024935-F18B-47F6-8C8F-179A715A70BD}" type="presParOf" srcId="{B63A258F-9E40-4B78-B168-25CAF8A76639}" destId="{0E9AFD38-358B-4EF9-A34A-F3D448E0B224}" srcOrd="0" destOrd="0" presId="urn:microsoft.com/office/officeart/2005/8/layout/lProcess2"/>
    <dgm:cxn modelId="{4942224F-D588-4D20-BCA4-9083CD60C5B0}" type="presParOf" srcId="{B63A258F-9E40-4B78-B168-25CAF8A76639}" destId="{4D2F35E5-9030-4CE0-A794-12119B3F7DF3}" srcOrd="1" destOrd="0" presId="urn:microsoft.com/office/officeart/2005/8/layout/lProcess2"/>
    <dgm:cxn modelId="{90C169E7-1B83-4CFE-8B31-926E15690A07}" type="presParOf" srcId="{B63A258F-9E40-4B78-B168-25CAF8A76639}" destId="{14E4B16D-3202-499D-8E99-7A23BCE428CC}" srcOrd="2" destOrd="0" presId="urn:microsoft.com/office/officeart/2005/8/layout/lProcess2"/>
    <dgm:cxn modelId="{AF3F169D-9434-44C3-9BC7-48E38A087B56}" type="presParOf" srcId="{B63A258F-9E40-4B78-B168-25CAF8A76639}" destId="{393E1822-EC1A-46B2-93E7-4D3E7A15D5AA}" srcOrd="3" destOrd="0" presId="urn:microsoft.com/office/officeart/2005/8/layout/lProcess2"/>
    <dgm:cxn modelId="{E1FE7741-9C5C-46E3-B795-330FD6BEEC68}" type="presParOf" srcId="{B63A258F-9E40-4B78-B168-25CAF8A76639}" destId="{CF0AD3F7-DD96-4A28-B85A-422A0F19F2A2}" srcOrd="4" destOrd="0" presId="urn:microsoft.com/office/officeart/2005/8/layout/lProcess2"/>
    <dgm:cxn modelId="{6BC90D8F-16BE-4431-9E14-CE1EFE8995E7}" type="presParOf" srcId="{B63A258F-9E40-4B78-B168-25CAF8A76639}" destId="{0B41EC20-CEE2-4B08-A14D-CDC3863C75C6}" srcOrd="5" destOrd="0" presId="urn:microsoft.com/office/officeart/2005/8/layout/lProcess2"/>
    <dgm:cxn modelId="{D2E3CA9D-BBE6-4E5E-90AF-211186B92BD4}" type="presParOf" srcId="{B63A258F-9E40-4B78-B168-25CAF8A76639}" destId="{CD499408-5091-4205-8FC2-CADADC595EAD}"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8F1F9-5F71-4F22-8AC8-6BE75A46FE6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859332C2-1477-4D5A-9E56-8BDD34043FDE}">
      <dgm:prSet phldrT="[Texto]"/>
      <dgm:spPr/>
      <dgm:t>
        <a:bodyPr/>
        <a:lstStyle/>
        <a:p>
          <a:pPr algn="ctr"/>
          <a:r>
            <a:rPr lang="es-ES" dirty="0" smtClean="0"/>
            <a:t>Riesgo de Crédito</a:t>
          </a:r>
          <a:endParaRPr lang="es-ES" dirty="0"/>
        </a:p>
      </dgm:t>
    </dgm:pt>
    <dgm:pt modelId="{EBF68690-D2FB-412C-85FF-B65228FCF32F}" type="parTrans" cxnId="{3DFE8529-FD88-4431-ABAA-5612A026609D}">
      <dgm:prSet/>
      <dgm:spPr/>
      <dgm:t>
        <a:bodyPr/>
        <a:lstStyle/>
        <a:p>
          <a:endParaRPr lang="es-ES"/>
        </a:p>
      </dgm:t>
    </dgm:pt>
    <dgm:pt modelId="{58C912EF-6F7D-47AE-9BCA-68D389B882FA}" type="sibTrans" cxnId="{3DFE8529-FD88-4431-ABAA-5612A026609D}">
      <dgm:prSet/>
      <dgm:spPr/>
      <dgm:t>
        <a:bodyPr/>
        <a:lstStyle/>
        <a:p>
          <a:endParaRPr lang="es-ES"/>
        </a:p>
      </dgm:t>
    </dgm:pt>
    <dgm:pt modelId="{14C766D5-5618-4BDB-B2E6-EB5D35D6F1F1}">
      <dgm:prSet phldrT="[Texto]"/>
      <dgm:spPr/>
      <dgm:t>
        <a:bodyPr/>
        <a:lstStyle/>
        <a:p>
          <a:pPr algn="ctr"/>
          <a:r>
            <a:rPr lang="es-ES" dirty="0" smtClean="0"/>
            <a:t>Riesgo de Mercado</a:t>
          </a:r>
          <a:endParaRPr lang="es-ES" dirty="0"/>
        </a:p>
      </dgm:t>
    </dgm:pt>
    <dgm:pt modelId="{629F0207-2D50-4CE1-9C1F-7716A637C0C9}" type="parTrans" cxnId="{F24AFC00-1A26-469E-8522-8632F5DC2A45}">
      <dgm:prSet/>
      <dgm:spPr/>
      <dgm:t>
        <a:bodyPr/>
        <a:lstStyle/>
        <a:p>
          <a:endParaRPr lang="es-ES"/>
        </a:p>
      </dgm:t>
    </dgm:pt>
    <dgm:pt modelId="{A1CC520A-338A-4266-97DE-97112F289E94}" type="sibTrans" cxnId="{F24AFC00-1A26-469E-8522-8632F5DC2A45}">
      <dgm:prSet/>
      <dgm:spPr/>
      <dgm:t>
        <a:bodyPr/>
        <a:lstStyle/>
        <a:p>
          <a:endParaRPr lang="es-ES"/>
        </a:p>
      </dgm:t>
    </dgm:pt>
    <dgm:pt modelId="{B7497D6F-45EB-4685-A9A9-811B1E8098E1}">
      <dgm:prSet phldrT="[Texto]" custT="1"/>
      <dgm:spPr/>
      <dgm:t>
        <a:bodyPr/>
        <a:lstStyle/>
        <a:p>
          <a:pPr algn="just"/>
          <a:r>
            <a:rPr lang="es-ES" sz="1400" dirty="0" smtClean="0"/>
            <a:t>Eventualidad de pérdidas ocasionadas directamente por la variación de precios que sufre el mercado. Incluye riesgo de tasa de interés y de tipo de cambio.</a:t>
          </a:r>
          <a:endParaRPr lang="es-ES" sz="1400" dirty="0"/>
        </a:p>
      </dgm:t>
    </dgm:pt>
    <dgm:pt modelId="{77D9A5E8-2DAB-41B2-B680-59EB05436BBC}" type="parTrans" cxnId="{86EB10D3-BFBA-4EE1-BA36-DB2439616BC5}">
      <dgm:prSet/>
      <dgm:spPr/>
      <dgm:t>
        <a:bodyPr/>
        <a:lstStyle/>
        <a:p>
          <a:endParaRPr lang="es-ES"/>
        </a:p>
      </dgm:t>
    </dgm:pt>
    <dgm:pt modelId="{4906E8A5-E5BF-47B3-A16E-10F815112693}" type="sibTrans" cxnId="{86EB10D3-BFBA-4EE1-BA36-DB2439616BC5}">
      <dgm:prSet/>
      <dgm:spPr/>
      <dgm:t>
        <a:bodyPr/>
        <a:lstStyle/>
        <a:p>
          <a:endParaRPr lang="es-ES"/>
        </a:p>
      </dgm:t>
    </dgm:pt>
    <dgm:pt modelId="{376645C1-418E-4CFE-991E-CD249AC574E5}">
      <dgm:prSet phldrT="[Texto]" custT="1"/>
      <dgm:spPr/>
      <dgm:t>
        <a:bodyPr/>
        <a:lstStyle/>
        <a:p>
          <a:pPr algn="just"/>
          <a:r>
            <a:rPr lang="es-ES" sz="1400" dirty="0" smtClean="0"/>
            <a:t>Posibilidad de pérdida debido al no pago, el pago parcial o la falta de oportunidad en el pago de las obligaciones pactadas.</a:t>
          </a:r>
          <a:endParaRPr lang="es-ES" sz="1400" dirty="0"/>
        </a:p>
      </dgm:t>
    </dgm:pt>
    <dgm:pt modelId="{D1A3E734-27CC-427F-9150-18638F4FE553}" type="parTrans" cxnId="{96ECAB03-6634-447C-B223-E144B7D14BF2}">
      <dgm:prSet/>
      <dgm:spPr/>
      <dgm:t>
        <a:bodyPr/>
        <a:lstStyle/>
        <a:p>
          <a:endParaRPr lang="es-ES"/>
        </a:p>
      </dgm:t>
    </dgm:pt>
    <dgm:pt modelId="{6F2C6ECF-F99D-48B0-A3A8-DB3647D3091E}" type="sibTrans" cxnId="{96ECAB03-6634-447C-B223-E144B7D14BF2}">
      <dgm:prSet/>
      <dgm:spPr/>
      <dgm:t>
        <a:bodyPr/>
        <a:lstStyle/>
        <a:p>
          <a:endParaRPr lang="es-ES"/>
        </a:p>
      </dgm:t>
    </dgm:pt>
    <dgm:pt modelId="{132FAA97-8DAE-4BC2-A0F4-3CA03FB06B0B}" type="pres">
      <dgm:prSet presAssocID="{7428F1F9-5F71-4F22-8AC8-6BE75A46FE61}" presName="Name0" presStyleCnt="0">
        <dgm:presLayoutVars>
          <dgm:dir/>
          <dgm:animLvl val="lvl"/>
          <dgm:resizeHandles val="exact"/>
        </dgm:presLayoutVars>
      </dgm:prSet>
      <dgm:spPr/>
      <dgm:t>
        <a:bodyPr/>
        <a:lstStyle/>
        <a:p>
          <a:endParaRPr lang="es-ES"/>
        </a:p>
      </dgm:t>
    </dgm:pt>
    <dgm:pt modelId="{ED461CF1-8305-40FD-81ED-3E317BC85559}" type="pres">
      <dgm:prSet presAssocID="{859332C2-1477-4D5A-9E56-8BDD34043FDE}" presName="composite" presStyleCnt="0"/>
      <dgm:spPr/>
    </dgm:pt>
    <dgm:pt modelId="{131604E6-2B60-4F57-B8B6-7CA26AA84E1A}" type="pres">
      <dgm:prSet presAssocID="{859332C2-1477-4D5A-9E56-8BDD34043FDE}" presName="parTx" presStyleLbl="alignNode1" presStyleIdx="0" presStyleCnt="2">
        <dgm:presLayoutVars>
          <dgm:chMax val="0"/>
          <dgm:chPref val="0"/>
          <dgm:bulletEnabled val="1"/>
        </dgm:presLayoutVars>
      </dgm:prSet>
      <dgm:spPr/>
      <dgm:t>
        <a:bodyPr/>
        <a:lstStyle/>
        <a:p>
          <a:endParaRPr lang="es-ES"/>
        </a:p>
      </dgm:t>
    </dgm:pt>
    <dgm:pt modelId="{32FBE3AC-2DC8-463E-B88D-C9F436F9CCA6}" type="pres">
      <dgm:prSet presAssocID="{859332C2-1477-4D5A-9E56-8BDD34043FDE}" presName="desTx" presStyleLbl="alignAccFollowNode1" presStyleIdx="0" presStyleCnt="2">
        <dgm:presLayoutVars>
          <dgm:bulletEnabled val="1"/>
        </dgm:presLayoutVars>
      </dgm:prSet>
      <dgm:spPr/>
      <dgm:t>
        <a:bodyPr/>
        <a:lstStyle/>
        <a:p>
          <a:endParaRPr lang="es-ES"/>
        </a:p>
      </dgm:t>
    </dgm:pt>
    <dgm:pt modelId="{2708A9B6-03D9-4927-84EB-834DB87143E8}" type="pres">
      <dgm:prSet presAssocID="{58C912EF-6F7D-47AE-9BCA-68D389B882FA}" presName="space" presStyleCnt="0"/>
      <dgm:spPr/>
    </dgm:pt>
    <dgm:pt modelId="{FF276C51-5AC3-4143-A51B-08176BB62CC6}" type="pres">
      <dgm:prSet presAssocID="{14C766D5-5618-4BDB-B2E6-EB5D35D6F1F1}" presName="composite" presStyleCnt="0"/>
      <dgm:spPr/>
    </dgm:pt>
    <dgm:pt modelId="{4C9A719D-474C-4C37-8506-7BB5EAA7BCD6}" type="pres">
      <dgm:prSet presAssocID="{14C766D5-5618-4BDB-B2E6-EB5D35D6F1F1}" presName="parTx" presStyleLbl="alignNode1" presStyleIdx="1" presStyleCnt="2">
        <dgm:presLayoutVars>
          <dgm:chMax val="0"/>
          <dgm:chPref val="0"/>
          <dgm:bulletEnabled val="1"/>
        </dgm:presLayoutVars>
      </dgm:prSet>
      <dgm:spPr/>
      <dgm:t>
        <a:bodyPr/>
        <a:lstStyle/>
        <a:p>
          <a:endParaRPr lang="es-ES"/>
        </a:p>
      </dgm:t>
    </dgm:pt>
    <dgm:pt modelId="{42F2E598-3AE9-4A40-BE34-9C7A0F11E4C0}" type="pres">
      <dgm:prSet presAssocID="{14C766D5-5618-4BDB-B2E6-EB5D35D6F1F1}" presName="desTx" presStyleLbl="alignAccFollowNode1" presStyleIdx="1" presStyleCnt="2">
        <dgm:presLayoutVars>
          <dgm:bulletEnabled val="1"/>
        </dgm:presLayoutVars>
      </dgm:prSet>
      <dgm:spPr/>
      <dgm:t>
        <a:bodyPr/>
        <a:lstStyle/>
        <a:p>
          <a:endParaRPr lang="es-ES"/>
        </a:p>
      </dgm:t>
    </dgm:pt>
  </dgm:ptLst>
  <dgm:cxnLst>
    <dgm:cxn modelId="{EE049747-F82D-468B-8B02-7C2D0332985A}" type="presOf" srcId="{859332C2-1477-4D5A-9E56-8BDD34043FDE}" destId="{131604E6-2B60-4F57-B8B6-7CA26AA84E1A}" srcOrd="0" destOrd="0" presId="urn:microsoft.com/office/officeart/2005/8/layout/hList1"/>
    <dgm:cxn modelId="{7F5A1ABB-8F95-416B-AE95-9B2A77DE0345}" type="presOf" srcId="{B7497D6F-45EB-4685-A9A9-811B1E8098E1}" destId="{42F2E598-3AE9-4A40-BE34-9C7A0F11E4C0}" srcOrd="0" destOrd="0" presId="urn:microsoft.com/office/officeart/2005/8/layout/hList1"/>
    <dgm:cxn modelId="{E9A06539-257A-490A-AEAC-4C0D2A5E1597}" type="presOf" srcId="{14C766D5-5618-4BDB-B2E6-EB5D35D6F1F1}" destId="{4C9A719D-474C-4C37-8506-7BB5EAA7BCD6}" srcOrd="0" destOrd="0" presId="urn:microsoft.com/office/officeart/2005/8/layout/hList1"/>
    <dgm:cxn modelId="{D135B512-F007-4C76-A39C-BC2B70116484}" type="presOf" srcId="{7428F1F9-5F71-4F22-8AC8-6BE75A46FE61}" destId="{132FAA97-8DAE-4BC2-A0F4-3CA03FB06B0B}" srcOrd="0" destOrd="0" presId="urn:microsoft.com/office/officeart/2005/8/layout/hList1"/>
    <dgm:cxn modelId="{F24AFC00-1A26-469E-8522-8632F5DC2A45}" srcId="{7428F1F9-5F71-4F22-8AC8-6BE75A46FE61}" destId="{14C766D5-5618-4BDB-B2E6-EB5D35D6F1F1}" srcOrd="1" destOrd="0" parTransId="{629F0207-2D50-4CE1-9C1F-7716A637C0C9}" sibTransId="{A1CC520A-338A-4266-97DE-97112F289E94}"/>
    <dgm:cxn modelId="{8E3071BC-0109-4A98-8D02-8A7FFB2FCD9A}" type="presOf" srcId="{376645C1-418E-4CFE-991E-CD249AC574E5}" destId="{32FBE3AC-2DC8-463E-B88D-C9F436F9CCA6}" srcOrd="0" destOrd="0" presId="urn:microsoft.com/office/officeart/2005/8/layout/hList1"/>
    <dgm:cxn modelId="{96ECAB03-6634-447C-B223-E144B7D14BF2}" srcId="{859332C2-1477-4D5A-9E56-8BDD34043FDE}" destId="{376645C1-418E-4CFE-991E-CD249AC574E5}" srcOrd="0" destOrd="0" parTransId="{D1A3E734-27CC-427F-9150-18638F4FE553}" sibTransId="{6F2C6ECF-F99D-48B0-A3A8-DB3647D3091E}"/>
    <dgm:cxn modelId="{86EB10D3-BFBA-4EE1-BA36-DB2439616BC5}" srcId="{14C766D5-5618-4BDB-B2E6-EB5D35D6F1F1}" destId="{B7497D6F-45EB-4685-A9A9-811B1E8098E1}" srcOrd="0" destOrd="0" parTransId="{77D9A5E8-2DAB-41B2-B680-59EB05436BBC}" sibTransId="{4906E8A5-E5BF-47B3-A16E-10F815112693}"/>
    <dgm:cxn modelId="{3DFE8529-FD88-4431-ABAA-5612A026609D}" srcId="{7428F1F9-5F71-4F22-8AC8-6BE75A46FE61}" destId="{859332C2-1477-4D5A-9E56-8BDD34043FDE}" srcOrd="0" destOrd="0" parTransId="{EBF68690-D2FB-412C-85FF-B65228FCF32F}" sibTransId="{58C912EF-6F7D-47AE-9BCA-68D389B882FA}"/>
    <dgm:cxn modelId="{03A2C74A-BBC9-4EA0-9C35-B73B6D569885}" type="presParOf" srcId="{132FAA97-8DAE-4BC2-A0F4-3CA03FB06B0B}" destId="{ED461CF1-8305-40FD-81ED-3E317BC85559}" srcOrd="0" destOrd="0" presId="urn:microsoft.com/office/officeart/2005/8/layout/hList1"/>
    <dgm:cxn modelId="{1B75EFC9-7A7D-4211-ABC0-317758D42E7C}" type="presParOf" srcId="{ED461CF1-8305-40FD-81ED-3E317BC85559}" destId="{131604E6-2B60-4F57-B8B6-7CA26AA84E1A}" srcOrd="0" destOrd="0" presId="urn:microsoft.com/office/officeart/2005/8/layout/hList1"/>
    <dgm:cxn modelId="{A7A0ED65-BE5F-4C78-B171-74FD529E460B}" type="presParOf" srcId="{ED461CF1-8305-40FD-81ED-3E317BC85559}" destId="{32FBE3AC-2DC8-463E-B88D-C9F436F9CCA6}" srcOrd="1" destOrd="0" presId="urn:microsoft.com/office/officeart/2005/8/layout/hList1"/>
    <dgm:cxn modelId="{45FA7EDA-2850-4B42-951E-1CC3423626C3}" type="presParOf" srcId="{132FAA97-8DAE-4BC2-A0F4-3CA03FB06B0B}" destId="{2708A9B6-03D9-4927-84EB-834DB87143E8}" srcOrd="1" destOrd="0" presId="urn:microsoft.com/office/officeart/2005/8/layout/hList1"/>
    <dgm:cxn modelId="{AB5E9F92-56E8-4173-933D-9394BDB0565E}" type="presParOf" srcId="{132FAA97-8DAE-4BC2-A0F4-3CA03FB06B0B}" destId="{FF276C51-5AC3-4143-A51B-08176BB62CC6}" srcOrd="2" destOrd="0" presId="urn:microsoft.com/office/officeart/2005/8/layout/hList1"/>
    <dgm:cxn modelId="{9A2BA546-BBD6-465B-9F2F-32D2783AAD33}" type="presParOf" srcId="{FF276C51-5AC3-4143-A51B-08176BB62CC6}" destId="{4C9A719D-474C-4C37-8506-7BB5EAA7BCD6}" srcOrd="0" destOrd="0" presId="urn:microsoft.com/office/officeart/2005/8/layout/hList1"/>
    <dgm:cxn modelId="{9C3EF543-731C-4E60-BC01-E476B978683F}" type="presParOf" srcId="{FF276C51-5AC3-4143-A51B-08176BB62CC6}" destId="{42F2E598-3AE9-4A40-BE34-9C7A0F11E4C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28F1F9-5F71-4F22-8AC8-6BE75A46FE6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F53D173A-74BE-445A-AD56-5C19951A6D2E}">
      <dgm:prSet phldrT="[Texto]"/>
      <dgm:spPr/>
      <dgm:t>
        <a:bodyPr/>
        <a:lstStyle/>
        <a:p>
          <a:pPr algn="ctr"/>
          <a:r>
            <a:rPr lang="es-ES" dirty="0" smtClean="0"/>
            <a:t>Riesgo de Liquidez</a:t>
          </a:r>
          <a:endParaRPr lang="es-ES" dirty="0"/>
        </a:p>
      </dgm:t>
    </dgm:pt>
    <dgm:pt modelId="{75438FB0-C556-44EC-974D-6752AC04BEF9}" type="parTrans" cxnId="{6B445C7E-2851-41E7-B274-AE5C6FD1CD5D}">
      <dgm:prSet/>
      <dgm:spPr/>
      <dgm:t>
        <a:bodyPr/>
        <a:lstStyle/>
        <a:p>
          <a:endParaRPr lang="es-ES"/>
        </a:p>
      </dgm:t>
    </dgm:pt>
    <dgm:pt modelId="{082A9E39-C8A8-49C8-B1C8-B42CADB8A6E5}" type="sibTrans" cxnId="{6B445C7E-2851-41E7-B274-AE5C6FD1CD5D}">
      <dgm:prSet/>
      <dgm:spPr/>
      <dgm:t>
        <a:bodyPr/>
        <a:lstStyle/>
        <a:p>
          <a:endParaRPr lang="es-ES"/>
        </a:p>
      </dgm:t>
    </dgm:pt>
    <dgm:pt modelId="{DBAE77EA-0039-44F4-9413-D2245C425F4A}">
      <dgm:prSet phldrT="[Texto]" custT="1"/>
      <dgm:spPr/>
      <dgm:t>
        <a:bodyPr/>
        <a:lstStyle/>
        <a:p>
          <a:pPr algn="just"/>
          <a:r>
            <a:rPr lang="es-ES" sz="1400" dirty="0" smtClean="0"/>
            <a:t>Contingencia de pérdida por la incapacidad de la institución del sistema financiero para enfrentar una escasez de fondos y cumplir sus obligaciones.</a:t>
          </a:r>
          <a:endParaRPr lang="es-ES" sz="1400" dirty="0"/>
        </a:p>
      </dgm:t>
    </dgm:pt>
    <dgm:pt modelId="{2FE085D0-01F2-412D-A564-5B232228FF88}" type="parTrans" cxnId="{443F05ED-591B-4C70-87AB-C90A1D790465}">
      <dgm:prSet/>
      <dgm:spPr/>
      <dgm:t>
        <a:bodyPr/>
        <a:lstStyle/>
        <a:p>
          <a:endParaRPr lang="es-ES"/>
        </a:p>
      </dgm:t>
    </dgm:pt>
    <dgm:pt modelId="{35125E0E-CF3C-4EEA-ADC8-CE4F0F041391}" type="sibTrans" cxnId="{443F05ED-591B-4C70-87AB-C90A1D790465}">
      <dgm:prSet/>
      <dgm:spPr/>
      <dgm:t>
        <a:bodyPr/>
        <a:lstStyle/>
        <a:p>
          <a:endParaRPr lang="es-ES"/>
        </a:p>
      </dgm:t>
    </dgm:pt>
    <dgm:pt modelId="{C5DDE209-A530-4E11-A847-757E3CAE30A8}">
      <dgm:prSet phldrT="[Texto]"/>
      <dgm:spPr/>
      <dgm:t>
        <a:bodyPr/>
        <a:lstStyle/>
        <a:p>
          <a:pPr algn="ctr"/>
          <a:r>
            <a:rPr lang="es-ES" dirty="0" smtClean="0"/>
            <a:t>Riesgo operativo</a:t>
          </a:r>
          <a:endParaRPr lang="es-ES" dirty="0"/>
        </a:p>
      </dgm:t>
    </dgm:pt>
    <dgm:pt modelId="{28AA3F1B-B272-4C56-A161-7FAC3B91CE32}" type="parTrans" cxnId="{CAC19DEC-7725-4874-AE11-11A380C841B8}">
      <dgm:prSet/>
      <dgm:spPr/>
      <dgm:t>
        <a:bodyPr/>
        <a:lstStyle/>
        <a:p>
          <a:endParaRPr lang="es-ES"/>
        </a:p>
      </dgm:t>
    </dgm:pt>
    <dgm:pt modelId="{1C2F75E1-38AF-4BC7-A70E-DC2F6A5AACB1}" type="sibTrans" cxnId="{CAC19DEC-7725-4874-AE11-11A380C841B8}">
      <dgm:prSet/>
      <dgm:spPr/>
      <dgm:t>
        <a:bodyPr/>
        <a:lstStyle/>
        <a:p>
          <a:endParaRPr lang="es-ES"/>
        </a:p>
      </dgm:t>
    </dgm:pt>
    <dgm:pt modelId="{14D62F85-7A92-40EF-B625-F3EE9EBF21FE}">
      <dgm:prSet phldrT="[Texto]" custT="1"/>
      <dgm:spPr/>
      <dgm:t>
        <a:bodyPr/>
        <a:lstStyle/>
        <a:p>
          <a:pPr algn="just"/>
          <a:r>
            <a:rPr lang="es-ES" sz="1400" dirty="0" smtClean="0"/>
            <a:t>Posibilidad de que se produzcan pérdidas debido a eventos originados en fallas o insuficiencia de procesos, personas, sistemas internos, tecnología, y de eventos externos imprevistos.</a:t>
          </a:r>
          <a:endParaRPr lang="es-ES" sz="1400" dirty="0"/>
        </a:p>
      </dgm:t>
    </dgm:pt>
    <dgm:pt modelId="{1617CF63-2130-4CC3-88D6-24C9E111E18D}" type="parTrans" cxnId="{4647ADD2-505C-49ED-8442-49AF545F134E}">
      <dgm:prSet/>
      <dgm:spPr/>
      <dgm:t>
        <a:bodyPr/>
        <a:lstStyle/>
        <a:p>
          <a:endParaRPr lang="es-ES"/>
        </a:p>
      </dgm:t>
    </dgm:pt>
    <dgm:pt modelId="{FD760AB1-51CE-4B1A-8CBA-39F9385E1B43}" type="sibTrans" cxnId="{4647ADD2-505C-49ED-8442-49AF545F134E}">
      <dgm:prSet/>
      <dgm:spPr/>
      <dgm:t>
        <a:bodyPr/>
        <a:lstStyle/>
        <a:p>
          <a:endParaRPr lang="es-ES"/>
        </a:p>
      </dgm:t>
    </dgm:pt>
    <dgm:pt modelId="{132FAA97-8DAE-4BC2-A0F4-3CA03FB06B0B}" type="pres">
      <dgm:prSet presAssocID="{7428F1F9-5F71-4F22-8AC8-6BE75A46FE61}" presName="Name0" presStyleCnt="0">
        <dgm:presLayoutVars>
          <dgm:dir/>
          <dgm:animLvl val="lvl"/>
          <dgm:resizeHandles val="exact"/>
        </dgm:presLayoutVars>
      </dgm:prSet>
      <dgm:spPr/>
      <dgm:t>
        <a:bodyPr/>
        <a:lstStyle/>
        <a:p>
          <a:endParaRPr lang="es-ES"/>
        </a:p>
      </dgm:t>
    </dgm:pt>
    <dgm:pt modelId="{FB51C45B-B55C-4A10-ADDC-1DC9A9625691}" type="pres">
      <dgm:prSet presAssocID="{F53D173A-74BE-445A-AD56-5C19951A6D2E}" presName="composite" presStyleCnt="0"/>
      <dgm:spPr/>
    </dgm:pt>
    <dgm:pt modelId="{40B5E129-1691-4AFD-819C-E0A4832BB136}" type="pres">
      <dgm:prSet presAssocID="{F53D173A-74BE-445A-AD56-5C19951A6D2E}" presName="parTx" presStyleLbl="alignNode1" presStyleIdx="0" presStyleCnt="2">
        <dgm:presLayoutVars>
          <dgm:chMax val="0"/>
          <dgm:chPref val="0"/>
          <dgm:bulletEnabled val="1"/>
        </dgm:presLayoutVars>
      </dgm:prSet>
      <dgm:spPr/>
      <dgm:t>
        <a:bodyPr/>
        <a:lstStyle/>
        <a:p>
          <a:endParaRPr lang="es-ES"/>
        </a:p>
      </dgm:t>
    </dgm:pt>
    <dgm:pt modelId="{A290BDCF-E40B-43E6-B8E7-A9B18C89A1E1}" type="pres">
      <dgm:prSet presAssocID="{F53D173A-74BE-445A-AD56-5C19951A6D2E}" presName="desTx" presStyleLbl="alignAccFollowNode1" presStyleIdx="0" presStyleCnt="2">
        <dgm:presLayoutVars>
          <dgm:bulletEnabled val="1"/>
        </dgm:presLayoutVars>
      </dgm:prSet>
      <dgm:spPr/>
      <dgm:t>
        <a:bodyPr/>
        <a:lstStyle/>
        <a:p>
          <a:endParaRPr lang="es-ES"/>
        </a:p>
      </dgm:t>
    </dgm:pt>
    <dgm:pt modelId="{6EDE5D13-87BA-48A5-AC22-6441AC0100A1}" type="pres">
      <dgm:prSet presAssocID="{082A9E39-C8A8-49C8-B1C8-B42CADB8A6E5}" presName="space" presStyleCnt="0"/>
      <dgm:spPr/>
    </dgm:pt>
    <dgm:pt modelId="{BE26BBB5-2632-4F5F-A81C-D545A3B9E2EC}" type="pres">
      <dgm:prSet presAssocID="{C5DDE209-A530-4E11-A847-757E3CAE30A8}" presName="composite" presStyleCnt="0"/>
      <dgm:spPr/>
    </dgm:pt>
    <dgm:pt modelId="{D27D5A4D-4679-4FA3-A29D-2E86BABF1854}" type="pres">
      <dgm:prSet presAssocID="{C5DDE209-A530-4E11-A847-757E3CAE30A8}" presName="parTx" presStyleLbl="alignNode1" presStyleIdx="1" presStyleCnt="2">
        <dgm:presLayoutVars>
          <dgm:chMax val="0"/>
          <dgm:chPref val="0"/>
          <dgm:bulletEnabled val="1"/>
        </dgm:presLayoutVars>
      </dgm:prSet>
      <dgm:spPr/>
      <dgm:t>
        <a:bodyPr/>
        <a:lstStyle/>
        <a:p>
          <a:endParaRPr lang="es-ES"/>
        </a:p>
      </dgm:t>
    </dgm:pt>
    <dgm:pt modelId="{452125D2-7D71-4C41-867D-4823A6E10A2A}" type="pres">
      <dgm:prSet presAssocID="{C5DDE209-A530-4E11-A847-757E3CAE30A8}" presName="desTx" presStyleLbl="alignAccFollowNode1" presStyleIdx="1" presStyleCnt="2">
        <dgm:presLayoutVars>
          <dgm:bulletEnabled val="1"/>
        </dgm:presLayoutVars>
      </dgm:prSet>
      <dgm:spPr/>
      <dgm:t>
        <a:bodyPr/>
        <a:lstStyle/>
        <a:p>
          <a:endParaRPr lang="es-ES"/>
        </a:p>
      </dgm:t>
    </dgm:pt>
  </dgm:ptLst>
  <dgm:cxnLst>
    <dgm:cxn modelId="{443F05ED-591B-4C70-87AB-C90A1D790465}" srcId="{F53D173A-74BE-445A-AD56-5C19951A6D2E}" destId="{DBAE77EA-0039-44F4-9413-D2245C425F4A}" srcOrd="0" destOrd="0" parTransId="{2FE085D0-01F2-412D-A564-5B232228FF88}" sibTransId="{35125E0E-CF3C-4EEA-ADC8-CE4F0F041391}"/>
    <dgm:cxn modelId="{2F3A915B-AF93-43CA-9C2C-0E58564D7514}" type="presOf" srcId="{C5DDE209-A530-4E11-A847-757E3CAE30A8}" destId="{D27D5A4D-4679-4FA3-A29D-2E86BABF1854}" srcOrd="0" destOrd="0" presId="urn:microsoft.com/office/officeart/2005/8/layout/hList1"/>
    <dgm:cxn modelId="{4E25633B-4946-438D-8506-7EA86335A880}" type="presOf" srcId="{F53D173A-74BE-445A-AD56-5C19951A6D2E}" destId="{40B5E129-1691-4AFD-819C-E0A4832BB136}" srcOrd="0" destOrd="0" presId="urn:microsoft.com/office/officeart/2005/8/layout/hList1"/>
    <dgm:cxn modelId="{CAC19DEC-7725-4874-AE11-11A380C841B8}" srcId="{7428F1F9-5F71-4F22-8AC8-6BE75A46FE61}" destId="{C5DDE209-A530-4E11-A847-757E3CAE30A8}" srcOrd="1" destOrd="0" parTransId="{28AA3F1B-B272-4C56-A161-7FAC3B91CE32}" sibTransId="{1C2F75E1-38AF-4BC7-A70E-DC2F6A5AACB1}"/>
    <dgm:cxn modelId="{A7761DE4-B9BD-47AA-9202-A3681082323F}" type="presOf" srcId="{DBAE77EA-0039-44F4-9413-D2245C425F4A}" destId="{A290BDCF-E40B-43E6-B8E7-A9B18C89A1E1}" srcOrd="0" destOrd="0" presId="urn:microsoft.com/office/officeart/2005/8/layout/hList1"/>
    <dgm:cxn modelId="{4647ADD2-505C-49ED-8442-49AF545F134E}" srcId="{C5DDE209-A530-4E11-A847-757E3CAE30A8}" destId="{14D62F85-7A92-40EF-B625-F3EE9EBF21FE}" srcOrd="0" destOrd="0" parTransId="{1617CF63-2130-4CC3-88D6-24C9E111E18D}" sibTransId="{FD760AB1-51CE-4B1A-8CBA-39F9385E1B43}"/>
    <dgm:cxn modelId="{DB3A104C-17D5-452B-86D8-EB9E181A745B}" type="presOf" srcId="{7428F1F9-5F71-4F22-8AC8-6BE75A46FE61}" destId="{132FAA97-8DAE-4BC2-A0F4-3CA03FB06B0B}" srcOrd="0" destOrd="0" presId="urn:microsoft.com/office/officeart/2005/8/layout/hList1"/>
    <dgm:cxn modelId="{6B445C7E-2851-41E7-B274-AE5C6FD1CD5D}" srcId="{7428F1F9-5F71-4F22-8AC8-6BE75A46FE61}" destId="{F53D173A-74BE-445A-AD56-5C19951A6D2E}" srcOrd="0" destOrd="0" parTransId="{75438FB0-C556-44EC-974D-6752AC04BEF9}" sibTransId="{082A9E39-C8A8-49C8-B1C8-B42CADB8A6E5}"/>
    <dgm:cxn modelId="{24C6AB1A-715F-46C6-B9D8-75063695CFD9}" type="presOf" srcId="{14D62F85-7A92-40EF-B625-F3EE9EBF21FE}" destId="{452125D2-7D71-4C41-867D-4823A6E10A2A}" srcOrd="0" destOrd="0" presId="urn:microsoft.com/office/officeart/2005/8/layout/hList1"/>
    <dgm:cxn modelId="{B53A0901-F4CC-4A44-8764-A28F9E564269}" type="presParOf" srcId="{132FAA97-8DAE-4BC2-A0F4-3CA03FB06B0B}" destId="{FB51C45B-B55C-4A10-ADDC-1DC9A9625691}" srcOrd="0" destOrd="0" presId="urn:microsoft.com/office/officeart/2005/8/layout/hList1"/>
    <dgm:cxn modelId="{EC1DFC06-3B2D-498A-8B9C-AB54E805CB5E}" type="presParOf" srcId="{FB51C45B-B55C-4A10-ADDC-1DC9A9625691}" destId="{40B5E129-1691-4AFD-819C-E0A4832BB136}" srcOrd="0" destOrd="0" presId="urn:microsoft.com/office/officeart/2005/8/layout/hList1"/>
    <dgm:cxn modelId="{3D9B0011-AA9E-43AF-8A05-7EE6A26B4CA4}" type="presParOf" srcId="{FB51C45B-B55C-4A10-ADDC-1DC9A9625691}" destId="{A290BDCF-E40B-43E6-B8E7-A9B18C89A1E1}" srcOrd="1" destOrd="0" presId="urn:microsoft.com/office/officeart/2005/8/layout/hList1"/>
    <dgm:cxn modelId="{126CF2D1-391D-4433-8FC2-D3249354BEE0}" type="presParOf" srcId="{132FAA97-8DAE-4BC2-A0F4-3CA03FB06B0B}" destId="{6EDE5D13-87BA-48A5-AC22-6441AC0100A1}" srcOrd="1" destOrd="0" presId="urn:microsoft.com/office/officeart/2005/8/layout/hList1"/>
    <dgm:cxn modelId="{5EAF6285-D635-4184-9142-5B7E76AE2E8A}" type="presParOf" srcId="{132FAA97-8DAE-4BC2-A0F4-3CA03FB06B0B}" destId="{BE26BBB5-2632-4F5F-A81C-D545A3B9E2EC}" srcOrd="2" destOrd="0" presId="urn:microsoft.com/office/officeart/2005/8/layout/hList1"/>
    <dgm:cxn modelId="{FE44D105-5C8E-425D-9BB1-55455920A7FC}" type="presParOf" srcId="{BE26BBB5-2632-4F5F-A81C-D545A3B9E2EC}" destId="{D27D5A4D-4679-4FA3-A29D-2E86BABF1854}" srcOrd="0" destOrd="0" presId="urn:microsoft.com/office/officeart/2005/8/layout/hList1"/>
    <dgm:cxn modelId="{A2731E04-3A6F-4E78-B228-4039C74CE7C8}" type="presParOf" srcId="{BE26BBB5-2632-4F5F-A81C-D545A3B9E2EC}" destId="{452125D2-7D71-4C41-867D-4823A6E10A2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78FE7E-7471-431D-B507-F247D0042F3F}"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s-ES"/>
        </a:p>
      </dgm:t>
    </dgm:pt>
    <dgm:pt modelId="{1AC1B24C-26D1-4519-A71C-3214C9417485}">
      <dgm:prSet phldrT="[Texto]" custT="1"/>
      <dgm:spPr/>
      <dgm:t>
        <a:bodyPr/>
        <a:lstStyle/>
        <a:p>
          <a:pPr algn="just"/>
          <a:endParaRPr lang="es-ES" sz="1800" b="0" dirty="0"/>
        </a:p>
      </dgm:t>
    </dgm:pt>
    <dgm:pt modelId="{F71EB5D3-BDA1-4977-ABB3-B337CAA41490}" type="parTrans" cxnId="{B3540AAB-0B8D-4448-A4A7-FCE5EC68BF74}">
      <dgm:prSet/>
      <dgm:spPr/>
      <dgm:t>
        <a:bodyPr/>
        <a:lstStyle/>
        <a:p>
          <a:pPr algn="just"/>
          <a:endParaRPr lang="es-ES" sz="1600" b="0">
            <a:solidFill>
              <a:schemeClr val="tx1"/>
            </a:solidFill>
          </a:endParaRPr>
        </a:p>
      </dgm:t>
    </dgm:pt>
    <dgm:pt modelId="{54BB0645-B1A3-4926-9E47-C7301EE7069C}" type="sibTrans" cxnId="{B3540AAB-0B8D-4448-A4A7-FCE5EC68BF74}">
      <dgm:prSet/>
      <dgm:spPr/>
      <dgm:t>
        <a:bodyPr/>
        <a:lstStyle/>
        <a:p>
          <a:pPr algn="just"/>
          <a:endParaRPr lang="es-ES" sz="1600" b="0">
            <a:solidFill>
              <a:schemeClr val="tx1"/>
            </a:solidFill>
          </a:endParaRPr>
        </a:p>
      </dgm:t>
    </dgm:pt>
    <dgm:pt modelId="{BC770658-02CC-42A6-BBFB-8E924EAC55FD}" type="pres">
      <dgm:prSet presAssocID="{3A78FE7E-7471-431D-B507-F247D0042F3F}" presName="Name0" presStyleCnt="0">
        <dgm:presLayoutVars>
          <dgm:dir/>
          <dgm:resizeHandles val="exact"/>
        </dgm:presLayoutVars>
      </dgm:prSet>
      <dgm:spPr/>
      <dgm:t>
        <a:bodyPr/>
        <a:lstStyle/>
        <a:p>
          <a:endParaRPr lang="es-ES"/>
        </a:p>
      </dgm:t>
    </dgm:pt>
    <dgm:pt modelId="{A8D10991-AFE3-47BB-9DF8-B846837CAD95}" type="pres">
      <dgm:prSet presAssocID="{1AC1B24C-26D1-4519-A71C-3214C9417485}" presName="node" presStyleLbl="node1" presStyleIdx="0" presStyleCnt="1" custAng="0" custLinFactNeighborX="-1554">
        <dgm:presLayoutVars>
          <dgm:bulletEnabled val="1"/>
        </dgm:presLayoutVars>
      </dgm:prSet>
      <dgm:spPr/>
      <dgm:t>
        <a:bodyPr/>
        <a:lstStyle/>
        <a:p>
          <a:endParaRPr lang="es-ES"/>
        </a:p>
      </dgm:t>
    </dgm:pt>
  </dgm:ptLst>
  <dgm:cxnLst>
    <dgm:cxn modelId="{B3540AAB-0B8D-4448-A4A7-FCE5EC68BF74}" srcId="{3A78FE7E-7471-431D-B507-F247D0042F3F}" destId="{1AC1B24C-26D1-4519-A71C-3214C9417485}" srcOrd="0" destOrd="0" parTransId="{F71EB5D3-BDA1-4977-ABB3-B337CAA41490}" sibTransId="{54BB0645-B1A3-4926-9E47-C7301EE7069C}"/>
    <dgm:cxn modelId="{7C1D5C95-35B3-4F3F-8440-C121B5325812}" type="presOf" srcId="{1AC1B24C-26D1-4519-A71C-3214C9417485}" destId="{A8D10991-AFE3-47BB-9DF8-B846837CAD95}" srcOrd="0" destOrd="0" presId="urn:microsoft.com/office/officeart/2005/8/layout/hList6"/>
    <dgm:cxn modelId="{8837D4F9-2380-485F-A47A-C107380226DC}" type="presOf" srcId="{3A78FE7E-7471-431D-B507-F247D0042F3F}" destId="{BC770658-02CC-42A6-BBFB-8E924EAC55FD}" srcOrd="0" destOrd="0" presId="urn:microsoft.com/office/officeart/2005/8/layout/hList6"/>
    <dgm:cxn modelId="{F1C60D5B-A246-4565-991B-91A063605B41}" type="presParOf" srcId="{BC770658-02CC-42A6-BBFB-8E924EAC55FD}" destId="{A8D10991-AFE3-47BB-9DF8-B846837CAD95}"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EE8A8E-B0AC-4031-A240-22721650C0E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S"/>
        </a:p>
      </dgm:t>
    </dgm:pt>
    <dgm:pt modelId="{51937DB3-5CB7-4DBD-91A8-8B21E6334342}">
      <dgm:prSet phldrT="[Texto]" custT="1"/>
      <dgm:spPr/>
      <dgm:t>
        <a:bodyPr/>
        <a:lstStyle/>
        <a:p>
          <a:r>
            <a:rPr lang="es-ES" sz="2400" dirty="0" smtClean="0"/>
            <a:t>Capitaciones</a:t>
          </a:r>
          <a:endParaRPr lang="es-ES" sz="2400" dirty="0"/>
        </a:p>
      </dgm:t>
    </dgm:pt>
    <dgm:pt modelId="{D8C5941A-218A-4AE4-8F26-554E39F7EAC2}" type="parTrans" cxnId="{CFAAB8FB-2D90-4E1F-A39B-7AF090C18B80}">
      <dgm:prSet/>
      <dgm:spPr/>
      <dgm:t>
        <a:bodyPr/>
        <a:lstStyle/>
        <a:p>
          <a:endParaRPr lang="es-ES" sz="2400"/>
        </a:p>
      </dgm:t>
    </dgm:pt>
    <dgm:pt modelId="{0B6F312D-6265-485F-83B9-A83945545714}" type="sibTrans" cxnId="{CFAAB8FB-2D90-4E1F-A39B-7AF090C18B80}">
      <dgm:prSet/>
      <dgm:spPr/>
      <dgm:t>
        <a:bodyPr/>
        <a:lstStyle/>
        <a:p>
          <a:endParaRPr lang="es-ES" sz="2400"/>
        </a:p>
      </dgm:t>
    </dgm:pt>
    <dgm:pt modelId="{9FF07930-EC19-4805-AF1C-64E4DCB767F9}">
      <dgm:prSet phldrT="[Texto]" custT="1"/>
      <dgm:spPr/>
      <dgm:t>
        <a:bodyPr/>
        <a:lstStyle/>
        <a:p>
          <a:r>
            <a:rPr lang="es-ES" sz="1100" dirty="0" smtClean="0"/>
            <a:t>Depósitos a la Vista  (Cuentas de Ahorro )</a:t>
          </a:r>
          <a:endParaRPr lang="es-ES" sz="1100" dirty="0"/>
        </a:p>
      </dgm:t>
    </dgm:pt>
    <dgm:pt modelId="{6D90D7D6-667E-4754-AEFF-4A2FB59187F2}" type="parTrans" cxnId="{4508D01B-B37E-4ECB-93BA-52B82869D77E}">
      <dgm:prSet/>
      <dgm:spPr/>
      <dgm:t>
        <a:bodyPr/>
        <a:lstStyle/>
        <a:p>
          <a:endParaRPr lang="es-ES" sz="2400"/>
        </a:p>
      </dgm:t>
    </dgm:pt>
    <dgm:pt modelId="{4473C4E9-0F0F-45B4-B43F-C0E7FEFD166B}" type="sibTrans" cxnId="{4508D01B-B37E-4ECB-93BA-52B82869D77E}">
      <dgm:prSet/>
      <dgm:spPr/>
      <dgm:t>
        <a:bodyPr/>
        <a:lstStyle/>
        <a:p>
          <a:endParaRPr lang="es-ES" sz="2400"/>
        </a:p>
      </dgm:t>
    </dgm:pt>
    <dgm:pt modelId="{66F4CA3B-202F-4143-A027-0D8E8730BB65}">
      <dgm:prSet phldrT="[Texto]" custT="1"/>
      <dgm:spPr/>
      <dgm:t>
        <a:bodyPr/>
        <a:lstStyle/>
        <a:p>
          <a:r>
            <a:rPr lang="es-ES" sz="2400" dirty="0" smtClean="0"/>
            <a:t>Colocaciones</a:t>
          </a:r>
          <a:endParaRPr lang="es-ES" sz="2400" dirty="0"/>
        </a:p>
      </dgm:t>
    </dgm:pt>
    <dgm:pt modelId="{8E20DF55-C72C-49AA-9CC3-0C895F4969EB}" type="parTrans" cxnId="{508C2146-6A6B-4948-AE87-FDFC30F9F18D}">
      <dgm:prSet/>
      <dgm:spPr/>
      <dgm:t>
        <a:bodyPr/>
        <a:lstStyle/>
        <a:p>
          <a:endParaRPr lang="es-ES" sz="2400"/>
        </a:p>
      </dgm:t>
    </dgm:pt>
    <dgm:pt modelId="{EB44FFFB-6D15-43D7-81BB-04FD714C9C2E}" type="sibTrans" cxnId="{508C2146-6A6B-4948-AE87-FDFC30F9F18D}">
      <dgm:prSet/>
      <dgm:spPr/>
      <dgm:t>
        <a:bodyPr/>
        <a:lstStyle/>
        <a:p>
          <a:endParaRPr lang="es-ES" sz="2400"/>
        </a:p>
      </dgm:t>
    </dgm:pt>
    <dgm:pt modelId="{FBD51323-0FE7-4148-8D36-43636F76878E}">
      <dgm:prSet phldrT="[Texto]" custT="1"/>
      <dgm:spPr/>
      <dgm:t>
        <a:bodyPr/>
        <a:lstStyle/>
        <a:p>
          <a:r>
            <a:rPr lang="es-ES" sz="1100" dirty="0" smtClean="0"/>
            <a:t>Créditos de Consumo</a:t>
          </a:r>
          <a:endParaRPr lang="es-ES" sz="1100" dirty="0"/>
        </a:p>
      </dgm:t>
    </dgm:pt>
    <dgm:pt modelId="{D2B308D6-907C-4C95-BE83-1BF603D3C929}" type="parTrans" cxnId="{1B3E77F1-12C5-46B7-8271-90B19121C496}">
      <dgm:prSet/>
      <dgm:spPr/>
      <dgm:t>
        <a:bodyPr/>
        <a:lstStyle/>
        <a:p>
          <a:endParaRPr lang="es-ES" sz="2400"/>
        </a:p>
      </dgm:t>
    </dgm:pt>
    <dgm:pt modelId="{D59485E5-07B6-4F1C-B7BB-9F8E9298242E}" type="sibTrans" cxnId="{1B3E77F1-12C5-46B7-8271-90B19121C496}">
      <dgm:prSet/>
      <dgm:spPr/>
      <dgm:t>
        <a:bodyPr/>
        <a:lstStyle/>
        <a:p>
          <a:endParaRPr lang="es-ES" sz="2400"/>
        </a:p>
      </dgm:t>
    </dgm:pt>
    <dgm:pt modelId="{4F02CFF8-1DED-407E-916C-0B31D303D46B}">
      <dgm:prSet phldrT="[Texto]" custT="1"/>
      <dgm:spPr/>
      <dgm:t>
        <a:bodyPr/>
        <a:lstStyle/>
        <a:p>
          <a:r>
            <a:rPr lang="es-ES" sz="1100" dirty="0" smtClean="0"/>
            <a:t>Microcréditos</a:t>
          </a:r>
          <a:endParaRPr lang="es-ES" sz="1100" dirty="0"/>
        </a:p>
      </dgm:t>
    </dgm:pt>
    <dgm:pt modelId="{7DF78FCA-672C-497E-9FDA-8D760D1D2DCD}" type="parTrans" cxnId="{2DA38850-12A9-4172-91AB-B164CA907511}">
      <dgm:prSet/>
      <dgm:spPr/>
      <dgm:t>
        <a:bodyPr/>
        <a:lstStyle/>
        <a:p>
          <a:endParaRPr lang="es-ES" sz="2400"/>
        </a:p>
      </dgm:t>
    </dgm:pt>
    <dgm:pt modelId="{0C2E6AA8-1DEC-4186-B831-71280C2B824D}" type="sibTrans" cxnId="{2DA38850-12A9-4172-91AB-B164CA907511}">
      <dgm:prSet/>
      <dgm:spPr/>
      <dgm:t>
        <a:bodyPr/>
        <a:lstStyle/>
        <a:p>
          <a:endParaRPr lang="es-ES" sz="2400"/>
        </a:p>
      </dgm:t>
    </dgm:pt>
    <dgm:pt modelId="{38B15B25-27E8-4B83-AD3D-5011B80CB785}">
      <dgm:prSet phldrT="[Texto]" custT="1"/>
      <dgm:spPr/>
      <dgm:t>
        <a:bodyPr/>
        <a:lstStyle/>
        <a:p>
          <a:r>
            <a:rPr lang="es-ES" sz="2400" dirty="0" smtClean="0"/>
            <a:t>Recuperación de Cartera</a:t>
          </a:r>
          <a:endParaRPr lang="es-ES" sz="2400" dirty="0"/>
        </a:p>
      </dgm:t>
    </dgm:pt>
    <dgm:pt modelId="{6C92A78D-519A-4319-953E-CFD8D7D1A63F}" type="parTrans" cxnId="{489F50AB-13B1-4683-88FC-1C84C1233F88}">
      <dgm:prSet/>
      <dgm:spPr/>
      <dgm:t>
        <a:bodyPr/>
        <a:lstStyle/>
        <a:p>
          <a:endParaRPr lang="es-ES" sz="2400"/>
        </a:p>
      </dgm:t>
    </dgm:pt>
    <dgm:pt modelId="{2F455A0F-59CC-4D20-84DC-430BD1ED72E1}" type="sibTrans" cxnId="{489F50AB-13B1-4683-88FC-1C84C1233F88}">
      <dgm:prSet/>
      <dgm:spPr/>
      <dgm:t>
        <a:bodyPr/>
        <a:lstStyle/>
        <a:p>
          <a:endParaRPr lang="es-ES" sz="2400"/>
        </a:p>
      </dgm:t>
    </dgm:pt>
    <dgm:pt modelId="{DF9F3D3B-9901-4CD4-91D0-FD675048443E}">
      <dgm:prSet phldrT="[Texto]" custT="1"/>
      <dgm:spPr/>
      <dgm:t>
        <a:bodyPr/>
        <a:lstStyle/>
        <a:p>
          <a:r>
            <a:rPr lang="es-ES" sz="1100" dirty="0" smtClean="0"/>
            <a:t>Extra judicial</a:t>
          </a:r>
          <a:endParaRPr lang="es-ES" sz="1100" dirty="0"/>
        </a:p>
      </dgm:t>
    </dgm:pt>
    <dgm:pt modelId="{57181C58-4247-49DE-A324-9918227CF816}" type="parTrans" cxnId="{6157521B-318A-40EB-BFB0-A6BB9453505E}">
      <dgm:prSet/>
      <dgm:spPr/>
      <dgm:t>
        <a:bodyPr/>
        <a:lstStyle/>
        <a:p>
          <a:endParaRPr lang="es-ES" sz="2400"/>
        </a:p>
      </dgm:t>
    </dgm:pt>
    <dgm:pt modelId="{ED04BAB6-5CCB-4C26-A273-B611D247ED19}" type="sibTrans" cxnId="{6157521B-318A-40EB-BFB0-A6BB9453505E}">
      <dgm:prSet/>
      <dgm:spPr/>
      <dgm:t>
        <a:bodyPr/>
        <a:lstStyle/>
        <a:p>
          <a:endParaRPr lang="es-ES" sz="2400"/>
        </a:p>
      </dgm:t>
    </dgm:pt>
    <dgm:pt modelId="{27AD4D05-D763-4EED-9D20-FE3C7B85BCB1}">
      <dgm:prSet phldrT="[Texto]" custT="1"/>
      <dgm:spPr/>
      <dgm:t>
        <a:bodyPr/>
        <a:lstStyle/>
        <a:p>
          <a:r>
            <a:rPr lang="es-ES" sz="1100" dirty="0" smtClean="0"/>
            <a:t>Judicial</a:t>
          </a:r>
          <a:endParaRPr lang="es-ES" sz="1100" dirty="0"/>
        </a:p>
      </dgm:t>
    </dgm:pt>
    <dgm:pt modelId="{546EA143-858F-4A9D-8CBF-98067C17F72B}" type="parTrans" cxnId="{4E1B7639-2A27-47D5-BB31-25FF0529BE82}">
      <dgm:prSet/>
      <dgm:spPr/>
      <dgm:t>
        <a:bodyPr/>
        <a:lstStyle/>
        <a:p>
          <a:endParaRPr lang="es-ES" sz="2400"/>
        </a:p>
      </dgm:t>
    </dgm:pt>
    <dgm:pt modelId="{5DA6675E-3790-45D3-A73E-37A0207CEE3E}" type="sibTrans" cxnId="{4E1B7639-2A27-47D5-BB31-25FF0529BE82}">
      <dgm:prSet/>
      <dgm:spPr/>
      <dgm:t>
        <a:bodyPr/>
        <a:lstStyle/>
        <a:p>
          <a:endParaRPr lang="es-ES" sz="2400"/>
        </a:p>
      </dgm:t>
    </dgm:pt>
    <dgm:pt modelId="{D6927B16-E4D0-41FF-BF51-2933C7BFE680}">
      <dgm:prSet phldrT="[Texto]" custT="1"/>
      <dgm:spPr/>
      <dgm:t>
        <a:bodyPr/>
        <a:lstStyle/>
        <a:p>
          <a:r>
            <a:rPr lang="es-ES" sz="1100" dirty="0" smtClean="0"/>
            <a:t>Depósitos a Plazo.</a:t>
          </a:r>
          <a:endParaRPr lang="es-ES" sz="1100" dirty="0"/>
        </a:p>
      </dgm:t>
    </dgm:pt>
    <dgm:pt modelId="{DED4134D-952D-4BE0-9ED8-19F831341A77}" type="parTrans" cxnId="{F2A191EB-E100-4CFC-964A-C93C67ADF61A}">
      <dgm:prSet/>
      <dgm:spPr/>
      <dgm:t>
        <a:bodyPr/>
        <a:lstStyle/>
        <a:p>
          <a:endParaRPr lang="es-ES" sz="2400"/>
        </a:p>
      </dgm:t>
    </dgm:pt>
    <dgm:pt modelId="{17FC8003-1B26-49CE-A969-4E9FA54C3F10}" type="sibTrans" cxnId="{F2A191EB-E100-4CFC-964A-C93C67ADF61A}">
      <dgm:prSet/>
      <dgm:spPr/>
      <dgm:t>
        <a:bodyPr/>
        <a:lstStyle/>
        <a:p>
          <a:endParaRPr lang="es-ES" sz="2400"/>
        </a:p>
      </dgm:t>
    </dgm:pt>
    <dgm:pt modelId="{EE0D33FA-2776-4658-8303-C610FA4E070D}">
      <dgm:prSet phldrT="[Texto]" custT="1"/>
      <dgm:spPr/>
      <dgm:t>
        <a:bodyPr/>
        <a:lstStyle/>
        <a:p>
          <a:r>
            <a:rPr lang="es-ES" sz="1100" dirty="0" smtClean="0"/>
            <a:t>Inversiones (Certificados de Depósito)</a:t>
          </a:r>
          <a:endParaRPr lang="es-ES" sz="1100" dirty="0"/>
        </a:p>
      </dgm:t>
    </dgm:pt>
    <dgm:pt modelId="{FC211ACF-9767-41FA-9EC8-1ACB5AF33BB4}" type="parTrans" cxnId="{FE3BC295-6937-4912-9A23-F531117AE96D}">
      <dgm:prSet/>
      <dgm:spPr/>
      <dgm:t>
        <a:bodyPr/>
        <a:lstStyle/>
        <a:p>
          <a:endParaRPr lang="es-ES" sz="2400"/>
        </a:p>
      </dgm:t>
    </dgm:pt>
    <dgm:pt modelId="{8D5B5D57-D8E6-4A74-B3DE-E2583C7104F6}" type="sibTrans" cxnId="{FE3BC295-6937-4912-9A23-F531117AE96D}">
      <dgm:prSet/>
      <dgm:spPr/>
      <dgm:t>
        <a:bodyPr/>
        <a:lstStyle/>
        <a:p>
          <a:endParaRPr lang="es-ES" sz="2400"/>
        </a:p>
      </dgm:t>
    </dgm:pt>
    <dgm:pt modelId="{1C2810F5-7089-45BC-B6E3-7D27C82C8C5E}" type="pres">
      <dgm:prSet presAssocID="{51EE8A8E-B0AC-4031-A240-22721650C0E6}" presName="Name0" presStyleCnt="0">
        <dgm:presLayoutVars>
          <dgm:dir/>
          <dgm:animLvl val="lvl"/>
          <dgm:resizeHandles val="exact"/>
        </dgm:presLayoutVars>
      </dgm:prSet>
      <dgm:spPr/>
      <dgm:t>
        <a:bodyPr/>
        <a:lstStyle/>
        <a:p>
          <a:endParaRPr lang="es-ES"/>
        </a:p>
      </dgm:t>
    </dgm:pt>
    <dgm:pt modelId="{C8D60964-6837-497E-8D16-8DBFBEA71063}" type="pres">
      <dgm:prSet presAssocID="{38B15B25-27E8-4B83-AD3D-5011B80CB785}" presName="boxAndChildren" presStyleCnt="0"/>
      <dgm:spPr/>
    </dgm:pt>
    <dgm:pt modelId="{BAE303F1-C2C5-4665-8A10-C9FD4CD89BAA}" type="pres">
      <dgm:prSet presAssocID="{38B15B25-27E8-4B83-AD3D-5011B80CB785}" presName="parentTextBox" presStyleLbl="node1" presStyleIdx="0" presStyleCnt="3"/>
      <dgm:spPr/>
      <dgm:t>
        <a:bodyPr/>
        <a:lstStyle/>
        <a:p>
          <a:endParaRPr lang="es-ES"/>
        </a:p>
      </dgm:t>
    </dgm:pt>
    <dgm:pt modelId="{A23E993B-E491-440C-A7DF-6107A54AFFA2}" type="pres">
      <dgm:prSet presAssocID="{38B15B25-27E8-4B83-AD3D-5011B80CB785}" presName="entireBox" presStyleLbl="node1" presStyleIdx="0" presStyleCnt="3"/>
      <dgm:spPr/>
      <dgm:t>
        <a:bodyPr/>
        <a:lstStyle/>
        <a:p>
          <a:endParaRPr lang="es-ES"/>
        </a:p>
      </dgm:t>
    </dgm:pt>
    <dgm:pt modelId="{5393D5DB-B8D1-4EBC-B7AD-BC285AAB1910}" type="pres">
      <dgm:prSet presAssocID="{38B15B25-27E8-4B83-AD3D-5011B80CB785}" presName="descendantBox" presStyleCnt="0"/>
      <dgm:spPr/>
    </dgm:pt>
    <dgm:pt modelId="{8E0C4D35-B611-4295-A4ED-A5269B210196}" type="pres">
      <dgm:prSet presAssocID="{DF9F3D3B-9901-4CD4-91D0-FD675048443E}" presName="childTextBox" presStyleLbl="fgAccFollowNode1" presStyleIdx="0" presStyleCnt="7">
        <dgm:presLayoutVars>
          <dgm:bulletEnabled val="1"/>
        </dgm:presLayoutVars>
      </dgm:prSet>
      <dgm:spPr/>
      <dgm:t>
        <a:bodyPr/>
        <a:lstStyle/>
        <a:p>
          <a:endParaRPr lang="es-ES"/>
        </a:p>
      </dgm:t>
    </dgm:pt>
    <dgm:pt modelId="{07A06703-2F7B-4411-94B5-08C8789DC1CA}" type="pres">
      <dgm:prSet presAssocID="{27AD4D05-D763-4EED-9D20-FE3C7B85BCB1}" presName="childTextBox" presStyleLbl="fgAccFollowNode1" presStyleIdx="1" presStyleCnt="7">
        <dgm:presLayoutVars>
          <dgm:bulletEnabled val="1"/>
        </dgm:presLayoutVars>
      </dgm:prSet>
      <dgm:spPr/>
      <dgm:t>
        <a:bodyPr/>
        <a:lstStyle/>
        <a:p>
          <a:endParaRPr lang="es-ES"/>
        </a:p>
      </dgm:t>
    </dgm:pt>
    <dgm:pt modelId="{4B0B31FB-796F-4E1C-919D-D0C37497110F}" type="pres">
      <dgm:prSet presAssocID="{EB44FFFB-6D15-43D7-81BB-04FD714C9C2E}" presName="sp" presStyleCnt="0"/>
      <dgm:spPr/>
    </dgm:pt>
    <dgm:pt modelId="{396F3935-189D-4649-BFCB-97B124F05284}" type="pres">
      <dgm:prSet presAssocID="{66F4CA3B-202F-4143-A027-0D8E8730BB65}" presName="arrowAndChildren" presStyleCnt="0"/>
      <dgm:spPr/>
    </dgm:pt>
    <dgm:pt modelId="{D2D4FA19-4094-4861-97B9-62ED8D290ACE}" type="pres">
      <dgm:prSet presAssocID="{66F4CA3B-202F-4143-A027-0D8E8730BB65}" presName="parentTextArrow" presStyleLbl="node1" presStyleIdx="0" presStyleCnt="3"/>
      <dgm:spPr/>
      <dgm:t>
        <a:bodyPr/>
        <a:lstStyle/>
        <a:p>
          <a:endParaRPr lang="es-ES"/>
        </a:p>
      </dgm:t>
    </dgm:pt>
    <dgm:pt modelId="{2C8D35FA-6FF8-49D5-ACF1-44CC9ABC8483}" type="pres">
      <dgm:prSet presAssocID="{66F4CA3B-202F-4143-A027-0D8E8730BB65}" presName="arrow" presStyleLbl="node1" presStyleIdx="1" presStyleCnt="3"/>
      <dgm:spPr/>
      <dgm:t>
        <a:bodyPr/>
        <a:lstStyle/>
        <a:p>
          <a:endParaRPr lang="es-ES"/>
        </a:p>
      </dgm:t>
    </dgm:pt>
    <dgm:pt modelId="{04DC98D8-2143-49DA-91B7-66C42E3CCA29}" type="pres">
      <dgm:prSet presAssocID="{66F4CA3B-202F-4143-A027-0D8E8730BB65}" presName="descendantArrow" presStyleCnt="0"/>
      <dgm:spPr/>
    </dgm:pt>
    <dgm:pt modelId="{38D6470A-995D-458F-ADEC-505FB665B05B}" type="pres">
      <dgm:prSet presAssocID="{FBD51323-0FE7-4148-8D36-43636F76878E}" presName="childTextArrow" presStyleLbl="fgAccFollowNode1" presStyleIdx="2" presStyleCnt="7">
        <dgm:presLayoutVars>
          <dgm:bulletEnabled val="1"/>
        </dgm:presLayoutVars>
      </dgm:prSet>
      <dgm:spPr/>
      <dgm:t>
        <a:bodyPr/>
        <a:lstStyle/>
        <a:p>
          <a:endParaRPr lang="es-ES"/>
        </a:p>
      </dgm:t>
    </dgm:pt>
    <dgm:pt modelId="{E823C0AF-F373-40AA-B3B5-E6F1762F4FB0}" type="pres">
      <dgm:prSet presAssocID="{4F02CFF8-1DED-407E-916C-0B31D303D46B}" presName="childTextArrow" presStyleLbl="fgAccFollowNode1" presStyleIdx="3" presStyleCnt="7">
        <dgm:presLayoutVars>
          <dgm:bulletEnabled val="1"/>
        </dgm:presLayoutVars>
      </dgm:prSet>
      <dgm:spPr/>
      <dgm:t>
        <a:bodyPr/>
        <a:lstStyle/>
        <a:p>
          <a:endParaRPr lang="es-ES"/>
        </a:p>
      </dgm:t>
    </dgm:pt>
    <dgm:pt modelId="{6C7FCD3F-1E90-47FB-B836-70C80FD3E804}" type="pres">
      <dgm:prSet presAssocID="{0B6F312D-6265-485F-83B9-A83945545714}" presName="sp" presStyleCnt="0"/>
      <dgm:spPr/>
    </dgm:pt>
    <dgm:pt modelId="{DCA6D508-F0E2-41FC-A316-4E918C8D7A65}" type="pres">
      <dgm:prSet presAssocID="{51937DB3-5CB7-4DBD-91A8-8B21E6334342}" presName="arrowAndChildren" presStyleCnt="0"/>
      <dgm:spPr/>
    </dgm:pt>
    <dgm:pt modelId="{F0A484B6-7646-4D0A-92A3-28D7D1DF2716}" type="pres">
      <dgm:prSet presAssocID="{51937DB3-5CB7-4DBD-91A8-8B21E6334342}" presName="parentTextArrow" presStyleLbl="node1" presStyleIdx="1" presStyleCnt="3"/>
      <dgm:spPr/>
      <dgm:t>
        <a:bodyPr/>
        <a:lstStyle/>
        <a:p>
          <a:endParaRPr lang="es-ES"/>
        </a:p>
      </dgm:t>
    </dgm:pt>
    <dgm:pt modelId="{AFE34AFA-D701-4096-BDD2-DB968E22AA00}" type="pres">
      <dgm:prSet presAssocID="{51937DB3-5CB7-4DBD-91A8-8B21E6334342}" presName="arrow" presStyleLbl="node1" presStyleIdx="2" presStyleCnt="3"/>
      <dgm:spPr/>
      <dgm:t>
        <a:bodyPr/>
        <a:lstStyle/>
        <a:p>
          <a:endParaRPr lang="es-ES"/>
        </a:p>
      </dgm:t>
    </dgm:pt>
    <dgm:pt modelId="{C017883D-F568-4BC7-BE5F-47E366E1FFFC}" type="pres">
      <dgm:prSet presAssocID="{51937DB3-5CB7-4DBD-91A8-8B21E6334342}" presName="descendantArrow" presStyleCnt="0"/>
      <dgm:spPr/>
    </dgm:pt>
    <dgm:pt modelId="{A5B789BB-34C3-40C7-8804-204EB4734D82}" type="pres">
      <dgm:prSet presAssocID="{9FF07930-EC19-4805-AF1C-64E4DCB767F9}" presName="childTextArrow" presStyleLbl="fgAccFollowNode1" presStyleIdx="4" presStyleCnt="7">
        <dgm:presLayoutVars>
          <dgm:bulletEnabled val="1"/>
        </dgm:presLayoutVars>
      </dgm:prSet>
      <dgm:spPr/>
      <dgm:t>
        <a:bodyPr/>
        <a:lstStyle/>
        <a:p>
          <a:endParaRPr lang="es-ES"/>
        </a:p>
      </dgm:t>
    </dgm:pt>
    <dgm:pt modelId="{66491B2B-0745-4221-BE52-3C8679D1AEDC}" type="pres">
      <dgm:prSet presAssocID="{D6927B16-E4D0-41FF-BF51-2933C7BFE680}" presName="childTextArrow" presStyleLbl="fgAccFollowNode1" presStyleIdx="5" presStyleCnt="7">
        <dgm:presLayoutVars>
          <dgm:bulletEnabled val="1"/>
        </dgm:presLayoutVars>
      </dgm:prSet>
      <dgm:spPr/>
      <dgm:t>
        <a:bodyPr/>
        <a:lstStyle/>
        <a:p>
          <a:endParaRPr lang="es-ES"/>
        </a:p>
      </dgm:t>
    </dgm:pt>
    <dgm:pt modelId="{7F0CE1E3-0947-46C9-A333-AF832F96B9A7}" type="pres">
      <dgm:prSet presAssocID="{EE0D33FA-2776-4658-8303-C610FA4E070D}" presName="childTextArrow" presStyleLbl="fgAccFollowNode1" presStyleIdx="6" presStyleCnt="7" custLinFactNeighborX="147">
        <dgm:presLayoutVars>
          <dgm:bulletEnabled val="1"/>
        </dgm:presLayoutVars>
      </dgm:prSet>
      <dgm:spPr/>
      <dgm:t>
        <a:bodyPr/>
        <a:lstStyle/>
        <a:p>
          <a:endParaRPr lang="es-ES"/>
        </a:p>
      </dgm:t>
    </dgm:pt>
  </dgm:ptLst>
  <dgm:cxnLst>
    <dgm:cxn modelId="{99C01AE3-B7E5-4773-B3B5-CBCB9FB32DB0}" type="presOf" srcId="{66F4CA3B-202F-4143-A027-0D8E8730BB65}" destId="{2C8D35FA-6FF8-49D5-ACF1-44CC9ABC8483}" srcOrd="1" destOrd="0" presId="urn:microsoft.com/office/officeart/2005/8/layout/process4"/>
    <dgm:cxn modelId="{4508D01B-B37E-4ECB-93BA-52B82869D77E}" srcId="{51937DB3-5CB7-4DBD-91A8-8B21E6334342}" destId="{9FF07930-EC19-4805-AF1C-64E4DCB767F9}" srcOrd="0" destOrd="0" parTransId="{6D90D7D6-667E-4754-AEFF-4A2FB59187F2}" sibTransId="{4473C4E9-0F0F-45B4-B43F-C0E7FEFD166B}"/>
    <dgm:cxn modelId="{804E0BB9-F843-49B6-A58C-28E34F94F3F6}" type="presOf" srcId="{38B15B25-27E8-4B83-AD3D-5011B80CB785}" destId="{BAE303F1-C2C5-4665-8A10-C9FD4CD89BAA}" srcOrd="0" destOrd="0" presId="urn:microsoft.com/office/officeart/2005/8/layout/process4"/>
    <dgm:cxn modelId="{4E1B7639-2A27-47D5-BB31-25FF0529BE82}" srcId="{38B15B25-27E8-4B83-AD3D-5011B80CB785}" destId="{27AD4D05-D763-4EED-9D20-FE3C7B85BCB1}" srcOrd="1" destOrd="0" parTransId="{546EA143-858F-4A9D-8CBF-98067C17F72B}" sibTransId="{5DA6675E-3790-45D3-A73E-37A0207CEE3E}"/>
    <dgm:cxn modelId="{375472B9-8AC7-4472-AC9C-1BA7FFF94320}" type="presOf" srcId="{66F4CA3B-202F-4143-A027-0D8E8730BB65}" destId="{D2D4FA19-4094-4861-97B9-62ED8D290ACE}" srcOrd="0" destOrd="0" presId="urn:microsoft.com/office/officeart/2005/8/layout/process4"/>
    <dgm:cxn modelId="{2DA38850-12A9-4172-91AB-B164CA907511}" srcId="{66F4CA3B-202F-4143-A027-0D8E8730BB65}" destId="{4F02CFF8-1DED-407E-916C-0B31D303D46B}" srcOrd="1" destOrd="0" parTransId="{7DF78FCA-672C-497E-9FDA-8D760D1D2DCD}" sibTransId="{0C2E6AA8-1DEC-4186-B831-71280C2B824D}"/>
    <dgm:cxn modelId="{1B3E77F1-12C5-46B7-8271-90B19121C496}" srcId="{66F4CA3B-202F-4143-A027-0D8E8730BB65}" destId="{FBD51323-0FE7-4148-8D36-43636F76878E}" srcOrd="0" destOrd="0" parTransId="{D2B308D6-907C-4C95-BE83-1BF603D3C929}" sibTransId="{D59485E5-07B6-4F1C-B7BB-9F8E9298242E}"/>
    <dgm:cxn modelId="{0E056F60-99E1-4A03-8187-2A959516A3D9}" type="presOf" srcId="{9FF07930-EC19-4805-AF1C-64E4DCB767F9}" destId="{A5B789BB-34C3-40C7-8804-204EB4734D82}" srcOrd="0" destOrd="0" presId="urn:microsoft.com/office/officeart/2005/8/layout/process4"/>
    <dgm:cxn modelId="{508C2146-6A6B-4948-AE87-FDFC30F9F18D}" srcId="{51EE8A8E-B0AC-4031-A240-22721650C0E6}" destId="{66F4CA3B-202F-4143-A027-0D8E8730BB65}" srcOrd="1" destOrd="0" parTransId="{8E20DF55-C72C-49AA-9CC3-0C895F4969EB}" sibTransId="{EB44FFFB-6D15-43D7-81BB-04FD714C9C2E}"/>
    <dgm:cxn modelId="{CFAAB8FB-2D90-4E1F-A39B-7AF090C18B80}" srcId="{51EE8A8E-B0AC-4031-A240-22721650C0E6}" destId="{51937DB3-5CB7-4DBD-91A8-8B21E6334342}" srcOrd="0" destOrd="0" parTransId="{D8C5941A-218A-4AE4-8F26-554E39F7EAC2}" sibTransId="{0B6F312D-6265-485F-83B9-A83945545714}"/>
    <dgm:cxn modelId="{3A1EB8E7-2679-49E3-9185-16937F7BD0BD}" type="presOf" srcId="{FBD51323-0FE7-4148-8D36-43636F76878E}" destId="{38D6470A-995D-458F-ADEC-505FB665B05B}" srcOrd="0" destOrd="0" presId="urn:microsoft.com/office/officeart/2005/8/layout/process4"/>
    <dgm:cxn modelId="{BD9F0EC4-B925-4619-BE18-BA63D0FC17BE}" type="presOf" srcId="{D6927B16-E4D0-41FF-BF51-2933C7BFE680}" destId="{66491B2B-0745-4221-BE52-3C8679D1AEDC}" srcOrd="0" destOrd="0" presId="urn:microsoft.com/office/officeart/2005/8/layout/process4"/>
    <dgm:cxn modelId="{489F50AB-13B1-4683-88FC-1C84C1233F88}" srcId="{51EE8A8E-B0AC-4031-A240-22721650C0E6}" destId="{38B15B25-27E8-4B83-AD3D-5011B80CB785}" srcOrd="2" destOrd="0" parTransId="{6C92A78D-519A-4319-953E-CFD8D7D1A63F}" sibTransId="{2F455A0F-59CC-4D20-84DC-430BD1ED72E1}"/>
    <dgm:cxn modelId="{C59B2880-A76F-4274-84C9-7DD81974AE92}" type="presOf" srcId="{27AD4D05-D763-4EED-9D20-FE3C7B85BCB1}" destId="{07A06703-2F7B-4411-94B5-08C8789DC1CA}" srcOrd="0" destOrd="0" presId="urn:microsoft.com/office/officeart/2005/8/layout/process4"/>
    <dgm:cxn modelId="{2BC84672-F511-439A-A45A-816A745034D4}" type="presOf" srcId="{DF9F3D3B-9901-4CD4-91D0-FD675048443E}" destId="{8E0C4D35-B611-4295-A4ED-A5269B210196}" srcOrd="0" destOrd="0" presId="urn:microsoft.com/office/officeart/2005/8/layout/process4"/>
    <dgm:cxn modelId="{FE3BC295-6937-4912-9A23-F531117AE96D}" srcId="{51937DB3-5CB7-4DBD-91A8-8B21E6334342}" destId="{EE0D33FA-2776-4658-8303-C610FA4E070D}" srcOrd="2" destOrd="0" parTransId="{FC211ACF-9767-41FA-9EC8-1ACB5AF33BB4}" sibTransId="{8D5B5D57-D8E6-4A74-B3DE-E2583C7104F6}"/>
    <dgm:cxn modelId="{F2A191EB-E100-4CFC-964A-C93C67ADF61A}" srcId="{51937DB3-5CB7-4DBD-91A8-8B21E6334342}" destId="{D6927B16-E4D0-41FF-BF51-2933C7BFE680}" srcOrd="1" destOrd="0" parTransId="{DED4134D-952D-4BE0-9ED8-19F831341A77}" sibTransId="{17FC8003-1B26-49CE-A969-4E9FA54C3F10}"/>
    <dgm:cxn modelId="{C323CA26-7D36-43C0-A827-2AD0B7E7F3D2}" type="presOf" srcId="{4F02CFF8-1DED-407E-916C-0B31D303D46B}" destId="{E823C0AF-F373-40AA-B3B5-E6F1762F4FB0}" srcOrd="0" destOrd="0" presId="urn:microsoft.com/office/officeart/2005/8/layout/process4"/>
    <dgm:cxn modelId="{F2E5F5CE-C13E-4B6A-8F5C-AEFEC6D56AEC}" type="presOf" srcId="{38B15B25-27E8-4B83-AD3D-5011B80CB785}" destId="{A23E993B-E491-440C-A7DF-6107A54AFFA2}" srcOrd="1" destOrd="0" presId="urn:microsoft.com/office/officeart/2005/8/layout/process4"/>
    <dgm:cxn modelId="{80A8A8B0-83B5-4F7A-8A12-12710A8D181E}" type="presOf" srcId="{EE0D33FA-2776-4658-8303-C610FA4E070D}" destId="{7F0CE1E3-0947-46C9-A333-AF832F96B9A7}" srcOrd="0" destOrd="0" presId="urn:microsoft.com/office/officeart/2005/8/layout/process4"/>
    <dgm:cxn modelId="{413D8F72-B2B7-481A-ACCD-CFD807310AE7}" type="presOf" srcId="{51937DB3-5CB7-4DBD-91A8-8B21E6334342}" destId="{F0A484B6-7646-4D0A-92A3-28D7D1DF2716}" srcOrd="0" destOrd="0" presId="urn:microsoft.com/office/officeart/2005/8/layout/process4"/>
    <dgm:cxn modelId="{12B0AF80-E182-4B5A-8CBE-97A7DAB563FC}" type="presOf" srcId="{51937DB3-5CB7-4DBD-91A8-8B21E6334342}" destId="{AFE34AFA-D701-4096-BDD2-DB968E22AA00}" srcOrd="1" destOrd="0" presId="urn:microsoft.com/office/officeart/2005/8/layout/process4"/>
    <dgm:cxn modelId="{6157521B-318A-40EB-BFB0-A6BB9453505E}" srcId="{38B15B25-27E8-4B83-AD3D-5011B80CB785}" destId="{DF9F3D3B-9901-4CD4-91D0-FD675048443E}" srcOrd="0" destOrd="0" parTransId="{57181C58-4247-49DE-A324-9918227CF816}" sibTransId="{ED04BAB6-5CCB-4C26-A273-B611D247ED19}"/>
    <dgm:cxn modelId="{DA8E7121-0760-4736-B7A0-E8021D4876BC}" type="presOf" srcId="{51EE8A8E-B0AC-4031-A240-22721650C0E6}" destId="{1C2810F5-7089-45BC-B6E3-7D27C82C8C5E}" srcOrd="0" destOrd="0" presId="urn:microsoft.com/office/officeart/2005/8/layout/process4"/>
    <dgm:cxn modelId="{D73BF09E-D84C-4540-8027-4D34686A3506}" type="presParOf" srcId="{1C2810F5-7089-45BC-B6E3-7D27C82C8C5E}" destId="{C8D60964-6837-497E-8D16-8DBFBEA71063}" srcOrd="0" destOrd="0" presId="urn:microsoft.com/office/officeart/2005/8/layout/process4"/>
    <dgm:cxn modelId="{B1330CDB-95F0-4CBD-9862-9CF2398E7FE0}" type="presParOf" srcId="{C8D60964-6837-497E-8D16-8DBFBEA71063}" destId="{BAE303F1-C2C5-4665-8A10-C9FD4CD89BAA}" srcOrd="0" destOrd="0" presId="urn:microsoft.com/office/officeart/2005/8/layout/process4"/>
    <dgm:cxn modelId="{542A8EB0-0DC8-4703-A4B4-0C682F5EB2B9}" type="presParOf" srcId="{C8D60964-6837-497E-8D16-8DBFBEA71063}" destId="{A23E993B-E491-440C-A7DF-6107A54AFFA2}" srcOrd="1" destOrd="0" presId="urn:microsoft.com/office/officeart/2005/8/layout/process4"/>
    <dgm:cxn modelId="{029A5B84-9B24-4503-93A2-48EFD59C96F6}" type="presParOf" srcId="{C8D60964-6837-497E-8D16-8DBFBEA71063}" destId="{5393D5DB-B8D1-4EBC-B7AD-BC285AAB1910}" srcOrd="2" destOrd="0" presId="urn:microsoft.com/office/officeart/2005/8/layout/process4"/>
    <dgm:cxn modelId="{95581F2C-B190-4F6A-9FCA-6F9FD513225F}" type="presParOf" srcId="{5393D5DB-B8D1-4EBC-B7AD-BC285AAB1910}" destId="{8E0C4D35-B611-4295-A4ED-A5269B210196}" srcOrd="0" destOrd="0" presId="urn:microsoft.com/office/officeart/2005/8/layout/process4"/>
    <dgm:cxn modelId="{DA0E7B7D-B316-41DF-845C-34576B45D735}" type="presParOf" srcId="{5393D5DB-B8D1-4EBC-B7AD-BC285AAB1910}" destId="{07A06703-2F7B-4411-94B5-08C8789DC1CA}" srcOrd="1" destOrd="0" presId="urn:microsoft.com/office/officeart/2005/8/layout/process4"/>
    <dgm:cxn modelId="{097D49A9-D642-4379-86AB-FDECD894220E}" type="presParOf" srcId="{1C2810F5-7089-45BC-B6E3-7D27C82C8C5E}" destId="{4B0B31FB-796F-4E1C-919D-D0C37497110F}" srcOrd="1" destOrd="0" presId="urn:microsoft.com/office/officeart/2005/8/layout/process4"/>
    <dgm:cxn modelId="{B4E714F0-2F7D-4F17-B5C7-584A3B69D0D2}" type="presParOf" srcId="{1C2810F5-7089-45BC-B6E3-7D27C82C8C5E}" destId="{396F3935-189D-4649-BFCB-97B124F05284}" srcOrd="2" destOrd="0" presId="urn:microsoft.com/office/officeart/2005/8/layout/process4"/>
    <dgm:cxn modelId="{954ACAD0-1B8B-43B0-B8F8-CD4ECED45D2F}" type="presParOf" srcId="{396F3935-189D-4649-BFCB-97B124F05284}" destId="{D2D4FA19-4094-4861-97B9-62ED8D290ACE}" srcOrd="0" destOrd="0" presId="urn:microsoft.com/office/officeart/2005/8/layout/process4"/>
    <dgm:cxn modelId="{43AE1FC3-68EE-4437-B6D8-21D6CFECB6D0}" type="presParOf" srcId="{396F3935-189D-4649-BFCB-97B124F05284}" destId="{2C8D35FA-6FF8-49D5-ACF1-44CC9ABC8483}" srcOrd="1" destOrd="0" presId="urn:microsoft.com/office/officeart/2005/8/layout/process4"/>
    <dgm:cxn modelId="{587989BB-995E-4ADB-A3AE-56CEE3FAEF3D}" type="presParOf" srcId="{396F3935-189D-4649-BFCB-97B124F05284}" destId="{04DC98D8-2143-49DA-91B7-66C42E3CCA29}" srcOrd="2" destOrd="0" presId="urn:microsoft.com/office/officeart/2005/8/layout/process4"/>
    <dgm:cxn modelId="{8355AC83-E595-4CBD-B2C6-AD28A9FD3A37}" type="presParOf" srcId="{04DC98D8-2143-49DA-91B7-66C42E3CCA29}" destId="{38D6470A-995D-458F-ADEC-505FB665B05B}" srcOrd="0" destOrd="0" presId="urn:microsoft.com/office/officeart/2005/8/layout/process4"/>
    <dgm:cxn modelId="{ED20EA66-FFA3-4ADF-9BA2-61059505DE57}" type="presParOf" srcId="{04DC98D8-2143-49DA-91B7-66C42E3CCA29}" destId="{E823C0AF-F373-40AA-B3B5-E6F1762F4FB0}" srcOrd="1" destOrd="0" presId="urn:microsoft.com/office/officeart/2005/8/layout/process4"/>
    <dgm:cxn modelId="{96D4FCD3-7AEE-4CEF-8ED8-6241321B80B3}" type="presParOf" srcId="{1C2810F5-7089-45BC-B6E3-7D27C82C8C5E}" destId="{6C7FCD3F-1E90-47FB-B836-70C80FD3E804}" srcOrd="3" destOrd="0" presId="urn:microsoft.com/office/officeart/2005/8/layout/process4"/>
    <dgm:cxn modelId="{EC1A4198-C35C-4424-81E1-529E7C1C0E7A}" type="presParOf" srcId="{1C2810F5-7089-45BC-B6E3-7D27C82C8C5E}" destId="{DCA6D508-F0E2-41FC-A316-4E918C8D7A65}" srcOrd="4" destOrd="0" presId="urn:microsoft.com/office/officeart/2005/8/layout/process4"/>
    <dgm:cxn modelId="{271123DE-EFC7-4C09-B4B2-76806111B362}" type="presParOf" srcId="{DCA6D508-F0E2-41FC-A316-4E918C8D7A65}" destId="{F0A484B6-7646-4D0A-92A3-28D7D1DF2716}" srcOrd="0" destOrd="0" presId="urn:microsoft.com/office/officeart/2005/8/layout/process4"/>
    <dgm:cxn modelId="{E9645131-66B0-4EB9-8910-0969E8F68D91}" type="presParOf" srcId="{DCA6D508-F0E2-41FC-A316-4E918C8D7A65}" destId="{AFE34AFA-D701-4096-BDD2-DB968E22AA00}" srcOrd="1" destOrd="0" presId="urn:microsoft.com/office/officeart/2005/8/layout/process4"/>
    <dgm:cxn modelId="{7E662DC5-9213-46F6-B377-1103FCA90846}" type="presParOf" srcId="{DCA6D508-F0E2-41FC-A316-4E918C8D7A65}" destId="{C017883D-F568-4BC7-BE5F-47E366E1FFFC}" srcOrd="2" destOrd="0" presId="urn:microsoft.com/office/officeart/2005/8/layout/process4"/>
    <dgm:cxn modelId="{5A2B98E6-0144-4604-85B4-24149C15A3AA}" type="presParOf" srcId="{C017883D-F568-4BC7-BE5F-47E366E1FFFC}" destId="{A5B789BB-34C3-40C7-8804-204EB4734D82}" srcOrd="0" destOrd="0" presId="urn:microsoft.com/office/officeart/2005/8/layout/process4"/>
    <dgm:cxn modelId="{FAA7564B-A4A1-4B72-A041-585A76CFE973}" type="presParOf" srcId="{C017883D-F568-4BC7-BE5F-47E366E1FFFC}" destId="{66491B2B-0745-4221-BE52-3C8679D1AEDC}" srcOrd="1" destOrd="0" presId="urn:microsoft.com/office/officeart/2005/8/layout/process4"/>
    <dgm:cxn modelId="{D0D8FF44-5201-46C3-B259-828BDF30609C}" type="presParOf" srcId="{C017883D-F568-4BC7-BE5F-47E366E1FFFC}" destId="{7F0CE1E3-0947-46C9-A333-AF832F96B9A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220034-D0D9-4350-AC8A-C2197B9B6B77}" type="doc">
      <dgm:prSet loTypeId="urn:microsoft.com/office/officeart/2005/8/layout/bProcess3" loCatId="process" qsTypeId="urn:microsoft.com/office/officeart/2005/8/quickstyle/simple2" qsCatId="simple" csTypeId="urn:microsoft.com/office/officeart/2005/8/colors/colorful1" csCatId="colorful" phldr="1"/>
      <dgm:spPr/>
      <dgm:t>
        <a:bodyPr/>
        <a:lstStyle/>
        <a:p>
          <a:endParaRPr lang="es-ES"/>
        </a:p>
      </dgm:t>
    </dgm:pt>
    <dgm:pt modelId="{E9470ADC-3FF3-4B3E-AB3F-6A1A4F1C2EC6}">
      <dgm:prSet phldrT="[Texto]"/>
      <dgm:spPr/>
      <dgm:t>
        <a:bodyPr/>
        <a:lstStyle/>
        <a:p>
          <a:r>
            <a:rPr lang="es-ES" dirty="0" smtClean="0">
              <a:solidFill>
                <a:schemeClr val="tx1"/>
              </a:solidFill>
            </a:rPr>
            <a:t>Identificación del Macro proceso  </a:t>
          </a:r>
          <a:endParaRPr lang="es-ES" dirty="0">
            <a:solidFill>
              <a:schemeClr val="tx1"/>
            </a:solidFill>
          </a:endParaRPr>
        </a:p>
      </dgm:t>
    </dgm:pt>
    <dgm:pt modelId="{8158154B-65B9-47CC-ACCD-7821B93795B4}" type="parTrans" cxnId="{564DEEB5-8E7E-4812-8028-A9C551367036}">
      <dgm:prSet/>
      <dgm:spPr/>
      <dgm:t>
        <a:bodyPr/>
        <a:lstStyle/>
        <a:p>
          <a:endParaRPr lang="es-ES">
            <a:solidFill>
              <a:schemeClr val="tx1"/>
            </a:solidFill>
          </a:endParaRPr>
        </a:p>
      </dgm:t>
    </dgm:pt>
    <dgm:pt modelId="{CDF6AD60-F326-45A6-A927-D55E2211FFE0}" type="sibTrans" cxnId="{564DEEB5-8E7E-4812-8028-A9C551367036}">
      <dgm:prSet/>
      <dgm:spPr/>
      <dgm:t>
        <a:bodyPr/>
        <a:lstStyle/>
        <a:p>
          <a:endParaRPr lang="es-ES">
            <a:solidFill>
              <a:schemeClr val="tx1"/>
            </a:solidFill>
          </a:endParaRPr>
        </a:p>
      </dgm:t>
    </dgm:pt>
    <dgm:pt modelId="{7320AC9B-8C1B-476B-8623-BEA354FA1DF0}">
      <dgm:prSet phldrT="[Texto]"/>
      <dgm:spPr/>
      <dgm:t>
        <a:bodyPr/>
        <a:lstStyle/>
        <a:p>
          <a:r>
            <a:rPr lang="es-ES_tradnl" dirty="0" smtClean="0">
              <a:solidFill>
                <a:schemeClr val="tx1"/>
              </a:solidFill>
            </a:rPr>
            <a:t>Identificación del sub proceso que está directamente relacionado con el macro proceso</a:t>
          </a:r>
          <a:endParaRPr lang="es-ES" dirty="0">
            <a:solidFill>
              <a:schemeClr val="tx1"/>
            </a:solidFill>
          </a:endParaRPr>
        </a:p>
      </dgm:t>
    </dgm:pt>
    <dgm:pt modelId="{881D07A8-7FD1-4E79-AE2D-002BEE56F8B1}" type="parTrans" cxnId="{BC1680CF-8AD5-4BF1-A199-2E979B1C9FFB}">
      <dgm:prSet/>
      <dgm:spPr/>
      <dgm:t>
        <a:bodyPr/>
        <a:lstStyle/>
        <a:p>
          <a:endParaRPr lang="es-ES">
            <a:solidFill>
              <a:schemeClr val="tx1"/>
            </a:solidFill>
          </a:endParaRPr>
        </a:p>
      </dgm:t>
    </dgm:pt>
    <dgm:pt modelId="{5C09AF32-DD6B-4E98-B634-75D1EC8BB90B}" type="sibTrans" cxnId="{BC1680CF-8AD5-4BF1-A199-2E979B1C9FFB}">
      <dgm:prSet/>
      <dgm:spPr/>
      <dgm:t>
        <a:bodyPr/>
        <a:lstStyle/>
        <a:p>
          <a:endParaRPr lang="es-ES">
            <a:solidFill>
              <a:schemeClr val="tx1"/>
            </a:solidFill>
          </a:endParaRPr>
        </a:p>
      </dgm:t>
    </dgm:pt>
    <dgm:pt modelId="{2D67C194-F178-4C1C-9539-6B63B0C2E50F}">
      <dgm:prSet phldrT="[Texto]"/>
      <dgm:spPr/>
      <dgm:t>
        <a:bodyPr/>
        <a:lstStyle/>
        <a:p>
          <a:r>
            <a:rPr lang="es-ES" dirty="0" smtClean="0">
              <a:solidFill>
                <a:schemeClr val="tx1"/>
              </a:solidFill>
            </a:rPr>
            <a:t>Descripción de riesgos asociados a las actividades de cada proceso, definición del evento y factor de riesgo sobre cada actividad.</a:t>
          </a:r>
          <a:endParaRPr lang="es-ES" dirty="0">
            <a:solidFill>
              <a:schemeClr val="tx1"/>
            </a:solidFill>
          </a:endParaRPr>
        </a:p>
      </dgm:t>
    </dgm:pt>
    <dgm:pt modelId="{2CC60BC7-2597-4A3C-BDA2-2C2A28C48FEE}" type="parTrans" cxnId="{992F433F-ADEA-4188-93C2-90348F83EB54}">
      <dgm:prSet/>
      <dgm:spPr/>
      <dgm:t>
        <a:bodyPr/>
        <a:lstStyle/>
        <a:p>
          <a:endParaRPr lang="es-ES">
            <a:solidFill>
              <a:schemeClr val="tx1"/>
            </a:solidFill>
          </a:endParaRPr>
        </a:p>
      </dgm:t>
    </dgm:pt>
    <dgm:pt modelId="{608904AC-AE70-4B72-8433-A687A96D9BBE}" type="sibTrans" cxnId="{992F433F-ADEA-4188-93C2-90348F83EB54}">
      <dgm:prSet/>
      <dgm:spPr/>
      <dgm:t>
        <a:bodyPr/>
        <a:lstStyle/>
        <a:p>
          <a:endParaRPr lang="es-ES">
            <a:solidFill>
              <a:schemeClr val="tx1"/>
            </a:solidFill>
          </a:endParaRPr>
        </a:p>
      </dgm:t>
    </dgm:pt>
    <dgm:pt modelId="{50253746-8A0F-425F-B9CB-FA6138F58AD5}">
      <dgm:prSet phldrT="[Texto]"/>
      <dgm:spPr/>
      <dgm:t>
        <a:bodyPr/>
        <a:lstStyle/>
        <a:p>
          <a:r>
            <a:rPr lang="es-ES" dirty="0" smtClean="0">
              <a:solidFill>
                <a:schemeClr val="tx1"/>
              </a:solidFill>
            </a:rPr>
            <a:t>Estructurar Probabilidad </a:t>
          </a:r>
          <a:endParaRPr lang="es-ES" dirty="0">
            <a:solidFill>
              <a:schemeClr val="tx1"/>
            </a:solidFill>
          </a:endParaRPr>
        </a:p>
      </dgm:t>
    </dgm:pt>
    <dgm:pt modelId="{06B75BA0-B449-4BA9-B7E4-49936F3B84CA}" type="parTrans" cxnId="{AC3EE011-1032-48AC-BC1F-1DD3CD27B3FD}">
      <dgm:prSet/>
      <dgm:spPr/>
      <dgm:t>
        <a:bodyPr/>
        <a:lstStyle/>
        <a:p>
          <a:endParaRPr lang="es-ES">
            <a:solidFill>
              <a:schemeClr val="tx1"/>
            </a:solidFill>
          </a:endParaRPr>
        </a:p>
      </dgm:t>
    </dgm:pt>
    <dgm:pt modelId="{2DB71649-5234-4DBE-A39D-FF4460BEEF14}" type="sibTrans" cxnId="{AC3EE011-1032-48AC-BC1F-1DD3CD27B3FD}">
      <dgm:prSet/>
      <dgm:spPr/>
      <dgm:t>
        <a:bodyPr/>
        <a:lstStyle/>
        <a:p>
          <a:endParaRPr lang="es-ES">
            <a:solidFill>
              <a:schemeClr val="tx1"/>
            </a:solidFill>
          </a:endParaRPr>
        </a:p>
      </dgm:t>
    </dgm:pt>
    <dgm:pt modelId="{1AF2AC80-42B6-4999-A92F-251E9E04D91D}">
      <dgm:prSet phldrT="[Texto]"/>
      <dgm:spPr/>
      <dgm:t>
        <a:bodyPr/>
        <a:lstStyle/>
        <a:p>
          <a:r>
            <a:rPr lang="es-ES" dirty="0" smtClean="0">
              <a:solidFill>
                <a:schemeClr val="tx1"/>
              </a:solidFill>
            </a:rPr>
            <a:t>Calificar cada uno de los riesgos identificados (Riesgo Inherente)</a:t>
          </a:r>
          <a:endParaRPr lang="es-ES" dirty="0">
            <a:solidFill>
              <a:schemeClr val="tx1"/>
            </a:solidFill>
          </a:endParaRPr>
        </a:p>
      </dgm:t>
    </dgm:pt>
    <dgm:pt modelId="{22597204-814E-4B58-BD66-1BED2536184F}" type="parTrans" cxnId="{2C5FDCE6-496A-419A-9F86-47EBDC37C028}">
      <dgm:prSet/>
      <dgm:spPr/>
      <dgm:t>
        <a:bodyPr/>
        <a:lstStyle/>
        <a:p>
          <a:endParaRPr lang="es-ES">
            <a:solidFill>
              <a:schemeClr val="tx1"/>
            </a:solidFill>
          </a:endParaRPr>
        </a:p>
      </dgm:t>
    </dgm:pt>
    <dgm:pt modelId="{9A8D8083-7218-40B1-9626-89A20DDCCD96}" type="sibTrans" cxnId="{2C5FDCE6-496A-419A-9F86-47EBDC37C028}">
      <dgm:prSet/>
      <dgm:spPr/>
      <dgm:t>
        <a:bodyPr/>
        <a:lstStyle/>
        <a:p>
          <a:endParaRPr lang="es-ES">
            <a:solidFill>
              <a:schemeClr val="tx1"/>
            </a:solidFill>
          </a:endParaRPr>
        </a:p>
      </dgm:t>
    </dgm:pt>
    <dgm:pt modelId="{BD664A96-F555-4C6B-81BB-EED97B7114F2}">
      <dgm:prSet phldrT="[Texto]"/>
      <dgm:spPr/>
      <dgm:t>
        <a:bodyPr/>
        <a:lstStyle/>
        <a:p>
          <a:r>
            <a:rPr lang="es-ES" dirty="0" smtClean="0">
              <a:solidFill>
                <a:schemeClr val="tx1"/>
              </a:solidFill>
            </a:rPr>
            <a:t>Calificar efectividad de controles y determinar  Riesgo Residual</a:t>
          </a:r>
          <a:endParaRPr lang="es-ES" dirty="0">
            <a:solidFill>
              <a:schemeClr val="tx1"/>
            </a:solidFill>
          </a:endParaRPr>
        </a:p>
      </dgm:t>
    </dgm:pt>
    <dgm:pt modelId="{AE2F3FA6-7D79-4CD1-8F66-4ABE7A73E648}" type="parTrans" cxnId="{F4A4FE45-C5C8-4A0B-BC77-CDC7A77B4D62}">
      <dgm:prSet/>
      <dgm:spPr/>
      <dgm:t>
        <a:bodyPr/>
        <a:lstStyle/>
        <a:p>
          <a:endParaRPr lang="es-ES">
            <a:solidFill>
              <a:schemeClr val="tx1"/>
            </a:solidFill>
          </a:endParaRPr>
        </a:p>
      </dgm:t>
    </dgm:pt>
    <dgm:pt modelId="{B4B683C6-7A35-42BC-B7D4-E263832D335A}" type="sibTrans" cxnId="{F4A4FE45-C5C8-4A0B-BC77-CDC7A77B4D62}">
      <dgm:prSet/>
      <dgm:spPr/>
      <dgm:t>
        <a:bodyPr/>
        <a:lstStyle/>
        <a:p>
          <a:endParaRPr lang="es-ES">
            <a:solidFill>
              <a:schemeClr val="tx1"/>
            </a:solidFill>
          </a:endParaRPr>
        </a:p>
      </dgm:t>
    </dgm:pt>
    <dgm:pt modelId="{7E902067-E0DA-4E68-8E98-A3A578DF097C}">
      <dgm:prSet phldrT="[Texto]"/>
      <dgm:spPr/>
      <dgm:t>
        <a:bodyPr/>
        <a:lstStyle/>
        <a:p>
          <a:r>
            <a:rPr lang="es-ES" dirty="0" smtClean="0">
              <a:solidFill>
                <a:schemeClr val="tx1"/>
              </a:solidFill>
            </a:rPr>
            <a:t>Representar los riesgos Inherentes y Residuales en el Mapa de riesgos</a:t>
          </a:r>
          <a:endParaRPr lang="es-ES" dirty="0">
            <a:solidFill>
              <a:schemeClr val="tx1"/>
            </a:solidFill>
          </a:endParaRPr>
        </a:p>
      </dgm:t>
    </dgm:pt>
    <dgm:pt modelId="{4F9F1BCA-1687-4DE0-8CBF-52D4BBAACA18}" type="parTrans" cxnId="{7F70269E-0E6B-41AF-8C1A-8206D1B53439}">
      <dgm:prSet/>
      <dgm:spPr/>
      <dgm:t>
        <a:bodyPr/>
        <a:lstStyle/>
        <a:p>
          <a:endParaRPr lang="es-ES">
            <a:solidFill>
              <a:schemeClr val="tx1"/>
            </a:solidFill>
          </a:endParaRPr>
        </a:p>
      </dgm:t>
    </dgm:pt>
    <dgm:pt modelId="{26ACF4CD-3625-4ED4-9ED5-DB75BDB43A4F}" type="sibTrans" cxnId="{7F70269E-0E6B-41AF-8C1A-8206D1B53439}">
      <dgm:prSet/>
      <dgm:spPr/>
      <dgm:t>
        <a:bodyPr/>
        <a:lstStyle/>
        <a:p>
          <a:endParaRPr lang="es-ES">
            <a:solidFill>
              <a:schemeClr val="tx1"/>
            </a:solidFill>
          </a:endParaRPr>
        </a:p>
      </dgm:t>
    </dgm:pt>
    <dgm:pt modelId="{E22F47C1-04E6-4672-9AD5-B5890D944C48}">
      <dgm:prSet phldrT="[Texto]"/>
      <dgm:spPr/>
      <dgm:t>
        <a:bodyPr/>
        <a:lstStyle/>
        <a:p>
          <a:r>
            <a:rPr lang="es-ES" dirty="0" smtClean="0">
              <a:solidFill>
                <a:schemeClr val="tx1"/>
              </a:solidFill>
            </a:rPr>
            <a:t>Estructurar Impacto</a:t>
          </a:r>
          <a:endParaRPr lang="es-ES" dirty="0">
            <a:solidFill>
              <a:schemeClr val="tx1"/>
            </a:solidFill>
          </a:endParaRPr>
        </a:p>
      </dgm:t>
    </dgm:pt>
    <dgm:pt modelId="{0C68EC52-215A-416A-B395-34F653DF64E1}" type="parTrans" cxnId="{E448A883-5B83-4957-A7D0-28285DACB23F}">
      <dgm:prSet/>
      <dgm:spPr/>
      <dgm:t>
        <a:bodyPr/>
        <a:lstStyle/>
        <a:p>
          <a:endParaRPr lang="es-ES"/>
        </a:p>
      </dgm:t>
    </dgm:pt>
    <dgm:pt modelId="{A4FE9167-90EB-4639-843A-C0F45C99D6EA}" type="sibTrans" cxnId="{E448A883-5B83-4957-A7D0-28285DACB23F}">
      <dgm:prSet/>
      <dgm:spPr/>
      <dgm:t>
        <a:bodyPr/>
        <a:lstStyle/>
        <a:p>
          <a:endParaRPr lang="es-ES"/>
        </a:p>
      </dgm:t>
    </dgm:pt>
    <dgm:pt modelId="{FD7E0153-A90A-4949-A208-888FCEBBC6D7}">
      <dgm:prSet phldrT="[Texto]"/>
      <dgm:spPr>
        <a:blipFill rotWithShape="0">
          <a:blip xmlns:r="http://schemas.openxmlformats.org/officeDocument/2006/relationships" r:embed="rId1"/>
          <a:stretch>
            <a:fillRect/>
          </a:stretch>
        </a:blipFill>
      </dgm:spPr>
      <dgm:t>
        <a:bodyPr/>
        <a:lstStyle/>
        <a:p>
          <a:endParaRPr lang="es-ES" dirty="0">
            <a:solidFill>
              <a:schemeClr val="tx1"/>
            </a:solidFill>
          </a:endParaRPr>
        </a:p>
      </dgm:t>
    </dgm:pt>
    <dgm:pt modelId="{9C59103B-7BCA-4E6C-A10B-710C76B2E586}" type="parTrans" cxnId="{2C59F939-1C8F-412D-BCAF-8C15AD6290AC}">
      <dgm:prSet/>
      <dgm:spPr/>
      <dgm:t>
        <a:bodyPr/>
        <a:lstStyle/>
        <a:p>
          <a:endParaRPr lang="es-ES"/>
        </a:p>
      </dgm:t>
    </dgm:pt>
    <dgm:pt modelId="{A8844228-D9E2-49C7-B751-C74DA5C34449}" type="sibTrans" cxnId="{2C59F939-1C8F-412D-BCAF-8C15AD6290AC}">
      <dgm:prSet/>
      <dgm:spPr/>
      <dgm:t>
        <a:bodyPr/>
        <a:lstStyle/>
        <a:p>
          <a:endParaRPr lang="es-ES"/>
        </a:p>
      </dgm:t>
    </dgm:pt>
    <dgm:pt modelId="{757C5BCF-59A7-4F8D-B322-2D06137EB54B}" type="pres">
      <dgm:prSet presAssocID="{41220034-D0D9-4350-AC8A-C2197B9B6B77}" presName="Name0" presStyleCnt="0">
        <dgm:presLayoutVars>
          <dgm:dir/>
          <dgm:resizeHandles val="exact"/>
        </dgm:presLayoutVars>
      </dgm:prSet>
      <dgm:spPr/>
      <dgm:t>
        <a:bodyPr/>
        <a:lstStyle/>
        <a:p>
          <a:endParaRPr lang="es-ES"/>
        </a:p>
      </dgm:t>
    </dgm:pt>
    <dgm:pt modelId="{FF77BFBA-3976-42E4-884F-DDF485E83AB9}" type="pres">
      <dgm:prSet presAssocID="{E9470ADC-3FF3-4B3E-AB3F-6A1A4F1C2EC6}" presName="node" presStyleLbl="node1" presStyleIdx="0" presStyleCnt="9">
        <dgm:presLayoutVars>
          <dgm:bulletEnabled val="1"/>
        </dgm:presLayoutVars>
      </dgm:prSet>
      <dgm:spPr/>
      <dgm:t>
        <a:bodyPr/>
        <a:lstStyle/>
        <a:p>
          <a:endParaRPr lang="es-ES"/>
        </a:p>
      </dgm:t>
    </dgm:pt>
    <dgm:pt modelId="{13393128-3F7A-4AFC-883E-03D082D0153F}" type="pres">
      <dgm:prSet presAssocID="{CDF6AD60-F326-45A6-A927-D55E2211FFE0}" presName="sibTrans" presStyleLbl="sibTrans1D1" presStyleIdx="0" presStyleCnt="8"/>
      <dgm:spPr/>
      <dgm:t>
        <a:bodyPr/>
        <a:lstStyle/>
        <a:p>
          <a:endParaRPr lang="es-ES"/>
        </a:p>
      </dgm:t>
    </dgm:pt>
    <dgm:pt modelId="{A405AF73-A171-48F6-93D3-BD8E3A6C9F8C}" type="pres">
      <dgm:prSet presAssocID="{CDF6AD60-F326-45A6-A927-D55E2211FFE0}" presName="connectorText" presStyleLbl="sibTrans1D1" presStyleIdx="0" presStyleCnt="8"/>
      <dgm:spPr/>
      <dgm:t>
        <a:bodyPr/>
        <a:lstStyle/>
        <a:p>
          <a:endParaRPr lang="es-ES"/>
        </a:p>
      </dgm:t>
    </dgm:pt>
    <dgm:pt modelId="{B0EEC010-AD85-42A0-AAF2-C1BD0063FE27}" type="pres">
      <dgm:prSet presAssocID="{7320AC9B-8C1B-476B-8623-BEA354FA1DF0}" presName="node" presStyleLbl="node1" presStyleIdx="1" presStyleCnt="9">
        <dgm:presLayoutVars>
          <dgm:bulletEnabled val="1"/>
        </dgm:presLayoutVars>
      </dgm:prSet>
      <dgm:spPr/>
      <dgm:t>
        <a:bodyPr/>
        <a:lstStyle/>
        <a:p>
          <a:endParaRPr lang="es-ES"/>
        </a:p>
      </dgm:t>
    </dgm:pt>
    <dgm:pt modelId="{99BE33D4-22BB-4347-80F2-12FCAE809235}" type="pres">
      <dgm:prSet presAssocID="{5C09AF32-DD6B-4E98-B634-75D1EC8BB90B}" presName="sibTrans" presStyleLbl="sibTrans1D1" presStyleIdx="1" presStyleCnt="8"/>
      <dgm:spPr/>
      <dgm:t>
        <a:bodyPr/>
        <a:lstStyle/>
        <a:p>
          <a:endParaRPr lang="es-ES"/>
        </a:p>
      </dgm:t>
    </dgm:pt>
    <dgm:pt modelId="{8A3F06AD-77EA-4244-B629-8FCC68D892C2}" type="pres">
      <dgm:prSet presAssocID="{5C09AF32-DD6B-4E98-B634-75D1EC8BB90B}" presName="connectorText" presStyleLbl="sibTrans1D1" presStyleIdx="1" presStyleCnt="8"/>
      <dgm:spPr/>
      <dgm:t>
        <a:bodyPr/>
        <a:lstStyle/>
        <a:p>
          <a:endParaRPr lang="es-ES"/>
        </a:p>
      </dgm:t>
    </dgm:pt>
    <dgm:pt modelId="{F2AD1202-B524-4C77-B7E6-B0FE1B455AD3}" type="pres">
      <dgm:prSet presAssocID="{2D67C194-F178-4C1C-9539-6B63B0C2E50F}" presName="node" presStyleLbl="node1" presStyleIdx="2" presStyleCnt="9">
        <dgm:presLayoutVars>
          <dgm:bulletEnabled val="1"/>
        </dgm:presLayoutVars>
      </dgm:prSet>
      <dgm:spPr/>
      <dgm:t>
        <a:bodyPr/>
        <a:lstStyle/>
        <a:p>
          <a:endParaRPr lang="es-ES"/>
        </a:p>
      </dgm:t>
    </dgm:pt>
    <dgm:pt modelId="{913F5914-5F71-4501-B1B3-55B988BA2469}" type="pres">
      <dgm:prSet presAssocID="{608904AC-AE70-4B72-8433-A687A96D9BBE}" presName="sibTrans" presStyleLbl="sibTrans1D1" presStyleIdx="2" presStyleCnt="8"/>
      <dgm:spPr/>
      <dgm:t>
        <a:bodyPr/>
        <a:lstStyle/>
        <a:p>
          <a:endParaRPr lang="es-ES"/>
        </a:p>
      </dgm:t>
    </dgm:pt>
    <dgm:pt modelId="{98AC9F46-DC92-4F3C-9FC8-8B32974D7944}" type="pres">
      <dgm:prSet presAssocID="{608904AC-AE70-4B72-8433-A687A96D9BBE}" presName="connectorText" presStyleLbl="sibTrans1D1" presStyleIdx="2" presStyleCnt="8"/>
      <dgm:spPr/>
      <dgm:t>
        <a:bodyPr/>
        <a:lstStyle/>
        <a:p>
          <a:endParaRPr lang="es-ES"/>
        </a:p>
      </dgm:t>
    </dgm:pt>
    <dgm:pt modelId="{14FF044E-91C0-4861-A310-3C65C9699CAF}" type="pres">
      <dgm:prSet presAssocID="{50253746-8A0F-425F-B9CB-FA6138F58AD5}" presName="node" presStyleLbl="node1" presStyleIdx="3" presStyleCnt="9">
        <dgm:presLayoutVars>
          <dgm:bulletEnabled val="1"/>
        </dgm:presLayoutVars>
      </dgm:prSet>
      <dgm:spPr/>
      <dgm:t>
        <a:bodyPr/>
        <a:lstStyle/>
        <a:p>
          <a:endParaRPr lang="es-ES"/>
        </a:p>
      </dgm:t>
    </dgm:pt>
    <dgm:pt modelId="{5FBCC35A-E1D6-497C-8A55-302F62B5FAE5}" type="pres">
      <dgm:prSet presAssocID="{2DB71649-5234-4DBE-A39D-FF4460BEEF14}" presName="sibTrans" presStyleLbl="sibTrans1D1" presStyleIdx="3" presStyleCnt="8"/>
      <dgm:spPr/>
      <dgm:t>
        <a:bodyPr/>
        <a:lstStyle/>
        <a:p>
          <a:endParaRPr lang="es-ES"/>
        </a:p>
      </dgm:t>
    </dgm:pt>
    <dgm:pt modelId="{DF9D4325-8AFF-48B9-80A4-AD6DF555E478}" type="pres">
      <dgm:prSet presAssocID="{2DB71649-5234-4DBE-A39D-FF4460BEEF14}" presName="connectorText" presStyleLbl="sibTrans1D1" presStyleIdx="3" presStyleCnt="8"/>
      <dgm:spPr/>
      <dgm:t>
        <a:bodyPr/>
        <a:lstStyle/>
        <a:p>
          <a:endParaRPr lang="es-ES"/>
        </a:p>
      </dgm:t>
    </dgm:pt>
    <dgm:pt modelId="{277D400A-0521-49CF-BD86-E2DBF39E944E}" type="pres">
      <dgm:prSet presAssocID="{E22F47C1-04E6-4672-9AD5-B5890D944C48}" presName="node" presStyleLbl="node1" presStyleIdx="4" presStyleCnt="9">
        <dgm:presLayoutVars>
          <dgm:bulletEnabled val="1"/>
        </dgm:presLayoutVars>
      </dgm:prSet>
      <dgm:spPr/>
      <dgm:t>
        <a:bodyPr/>
        <a:lstStyle/>
        <a:p>
          <a:endParaRPr lang="es-ES"/>
        </a:p>
      </dgm:t>
    </dgm:pt>
    <dgm:pt modelId="{551AA22B-9DF9-45C2-B77C-A09A79B3B6D7}" type="pres">
      <dgm:prSet presAssocID="{A4FE9167-90EB-4639-843A-C0F45C99D6EA}" presName="sibTrans" presStyleLbl="sibTrans1D1" presStyleIdx="4" presStyleCnt="8"/>
      <dgm:spPr/>
      <dgm:t>
        <a:bodyPr/>
        <a:lstStyle/>
        <a:p>
          <a:endParaRPr lang="es-ES"/>
        </a:p>
      </dgm:t>
    </dgm:pt>
    <dgm:pt modelId="{80737AAD-8810-4FED-9BFE-205D329BDC24}" type="pres">
      <dgm:prSet presAssocID="{A4FE9167-90EB-4639-843A-C0F45C99D6EA}" presName="connectorText" presStyleLbl="sibTrans1D1" presStyleIdx="4" presStyleCnt="8"/>
      <dgm:spPr/>
      <dgm:t>
        <a:bodyPr/>
        <a:lstStyle/>
        <a:p>
          <a:endParaRPr lang="es-ES"/>
        </a:p>
      </dgm:t>
    </dgm:pt>
    <dgm:pt modelId="{3019B885-3284-4EC3-BA2F-768E1AE6E6C4}" type="pres">
      <dgm:prSet presAssocID="{1AF2AC80-42B6-4999-A92F-251E9E04D91D}" presName="node" presStyleLbl="node1" presStyleIdx="5" presStyleCnt="9">
        <dgm:presLayoutVars>
          <dgm:bulletEnabled val="1"/>
        </dgm:presLayoutVars>
      </dgm:prSet>
      <dgm:spPr/>
      <dgm:t>
        <a:bodyPr/>
        <a:lstStyle/>
        <a:p>
          <a:endParaRPr lang="es-ES"/>
        </a:p>
      </dgm:t>
    </dgm:pt>
    <dgm:pt modelId="{7995E60C-B554-46E3-B83E-56653295B8C2}" type="pres">
      <dgm:prSet presAssocID="{9A8D8083-7218-40B1-9626-89A20DDCCD96}" presName="sibTrans" presStyleLbl="sibTrans1D1" presStyleIdx="5" presStyleCnt="8"/>
      <dgm:spPr/>
      <dgm:t>
        <a:bodyPr/>
        <a:lstStyle/>
        <a:p>
          <a:endParaRPr lang="es-ES"/>
        </a:p>
      </dgm:t>
    </dgm:pt>
    <dgm:pt modelId="{0ACC6912-0827-41DE-A8B9-BD66299CB82A}" type="pres">
      <dgm:prSet presAssocID="{9A8D8083-7218-40B1-9626-89A20DDCCD96}" presName="connectorText" presStyleLbl="sibTrans1D1" presStyleIdx="5" presStyleCnt="8"/>
      <dgm:spPr/>
      <dgm:t>
        <a:bodyPr/>
        <a:lstStyle/>
        <a:p>
          <a:endParaRPr lang="es-ES"/>
        </a:p>
      </dgm:t>
    </dgm:pt>
    <dgm:pt modelId="{02346D55-1F60-421C-BF5C-5792F1F4E6C0}" type="pres">
      <dgm:prSet presAssocID="{BD664A96-F555-4C6B-81BB-EED97B7114F2}" presName="node" presStyleLbl="node1" presStyleIdx="6" presStyleCnt="9">
        <dgm:presLayoutVars>
          <dgm:bulletEnabled val="1"/>
        </dgm:presLayoutVars>
      </dgm:prSet>
      <dgm:spPr/>
      <dgm:t>
        <a:bodyPr/>
        <a:lstStyle/>
        <a:p>
          <a:endParaRPr lang="es-ES"/>
        </a:p>
      </dgm:t>
    </dgm:pt>
    <dgm:pt modelId="{4C8D6011-1384-4478-9B79-AFFB67167FFE}" type="pres">
      <dgm:prSet presAssocID="{B4B683C6-7A35-42BC-B7D4-E263832D335A}" presName="sibTrans" presStyleLbl="sibTrans1D1" presStyleIdx="6" presStyleCnt="8"/>
      <dgm:spPr/>
      <dgm:t>
        <a:bodyPr/>
        <a:lstStyle/>
        <a:p>
          <a:endParaRPr lang="es-ES"/>
        </a:p>
      </dgm:t>
    </dgm:pt>
    <dgm:pt modelId="{C4023B69-A3AC-4421-BFBD-0C06C756D42D}" type="pres">
      <dgm:prSet presAssocID="{B4B683C6-7A35-42BC-B7D4-E263832D335A}" presName="connectorText" presStyleLbl="sibTrans1D1" presStyleIdx="6" presStyleCnt="8"/>
      <dgm:spPr/>
      <dgm:t>
        <a:bodyPr/>
        <a:lstStyle/>
        <a:p>
          <a:endParaRPr lang="es-ES"/>
        </a:p>
      </dgm:t>
    </dgm:pt>
    <dgm:pt modelId="{CEE83500-D27C-495C-A420-30E84BD1394F}" type="pres">
      <dgm:prSet presAssocID="{FD7E0153-A90A-4949-A208-888FCEBBC6D7}" presName="node" presStyleLbl="node1" presStyleIdx="7" presStyleCnt="9">
        <dgm:presLayoutVars>
          <dgm:bulletEnabled val="1"/>
        </dgm:presLayoutVars>
      </dgm:prSet>
      <dgm:spPr/>
      <dgm:t>
        <a:bodyPr/>
        <a:lstStyle/>
        <a:p>
          <a:endParaRPr lang="es-ES"/>
        </a:p>
      </dgm:t>
    </dgm:pt>
    <dgm:pt modelId="{9857786F-3FE0-40AA-810A-3156DBDE4BA6}" type="pres">
      <dgm:prSet presAssocID="{A8844228-D9E2-49C7-B751-C74DA5C34449}" presName="sibTrans" presStyleLbl="sibTrans1D1" presStyleIdx="7" presStyleCnt="8"/>
      <dgm:spPr/>
      <dgm:t>
        <a:bodyPr/>
        <a:lstStyle/>
        <a:p>
          <a:endParaRPr lang="es-ES"/>
        </a:p>
      </dgm:t>
    </dgm:pt>
    <dgm:pt modelId="{F89DE784-4A25-4576-BF5E-3F7F2E0BDB33}" type="pres">
      <dgm:prSet presAssocID="{A8844228-D9E2-49C7-B751-C74DA5C34449}" presName="connectorText" presStyleLbl="sibTrans1D1" presStyleIdx="7" presStyleCnt="8"/>
      <dgm:spPr/>
      <dgm:t>
        <a:bodyPr/>
        <a:lstStyle/>
        <a:p>
          <a:endParaRPr lang="es-ES"/>
        </a:p>
      </dgm:t>
    </dgm:pt>
    <dgm:pt modelId="{F8B3BCC0-9D6F-4510-A698-F962A456601D}" type="pres">
      <dgm:prSet presAssocID="{7E902067-E0DA-4E68-8E98-A3A578DF097C}" presName="node" presStyleLbl="node1" presStyleIdx="8" presStyleCnt="9" custLinFactNeighborY="54">
        <dgm:presLayoutVars>
          <dgm:bulletEnabled val="1"/>
        </dgm:presLayoutVars>
      </dgm:prSet>
      <dgm:spPr/>
      <dgm:t>
        <a:bodyPr/>
        <a:lstStyle/>
        <a:p>
          <a:endParaRPr lang="es-ES"/>
        </a:p>
      </dgm:t>
    </dgm:pt>
  </dgm:ptLst>
  <dgm:cxnLst>
    <dgm:cxn modelId="{6097A8AF-8111-40BC-AAC7-4A08E5588C38}" type="presOf" srcId="{FD7E0153-A90A-4949-A208-888FCEBBC6D7}" destId="{CEE83500-D27C-495C-A420-30E84BD1394F}" srcOrd="0" destOrd="0" presId="urn:microsoft.com/office/officeart/2005/8/layout/bProcess3"/>
    <dgm:cxn modelId="{AC3EE011-1032-48AC-BC1F-1DD3CD27B3FD}" srcId="{41220034-D0D9-4350-AC8A-C2197B9B6B77}" destId="{50253746-8A0F-425F-B9CB-FA6138F58AD5}" srcOrd="3" destOrd="0" parTransId="{06B75BA0-B449-4BA9-B7E4-49936F3B84CA}" sibTransId="{2DB71649-5234-4DBE-A39D-FF4460BEEF14}"/>
    <dgm:cxn modelId="{EDB90E51-8B49-4831-8748-F9263AA0ECD9}" type="presOf" srcId="{5C09AF32-DD6B-4E98-B634-75D1EC8BB90B}" destId="{8A3F06AD-77EA-4244-B629-8FCC68D892C2}" srcOrd="1" destOrd="0" presId="urn:microsoft.com/office/officeart/2005/8/layout/bProcess3"/>
    <dgm:cxn modelId="{F4A4FE45-C5C8-4A0B-BC77-CDC7A77B4D62}" srcId="{41220034-D0D9-4350-AC8A-C2197B9B6B77}" destId="{BD664A96-F555-4C6B-81BB-EED97B7114F2}" srcOrd="6" destOrd="0" parTransId="{AE2F3FA6-7D79-4CD1-8F66-4ABE7A73E648}" sibTransId="{B4B683C6-7A35-42BC-B7D4-E263832D335A}"/>
    <dgm:cxn modelId="{0B8087D0-E996-4CDB-B86F-2D02A629DA47}" type="presOf" srcId="{A8844228-D9E2-49C7-B751-C74DA5C34449}" destId="{9857786F-3FE0-40AA-810A-3156DBDE4BA6}" srcOrd="0" destOrd="0" presId="urn:microsoft.com/office/officeart/2005/8/layout/bProcess3"/>
    <dgm:cxn modelId="{FEB5FEE2-52A9-45DF-AD8E-12D36750ACBB}" type="presOf" srcId="{2D67C194-F178-4C1C-9539-6B63B0C2E50F}" destId="{F2AD1202-B524-4C77-B7E6-B0FE1B455AD3}" srcOrd="0" destOrd="0" presId="urn:microsoft.com/office/officeart/2005/8/layout/bProcess3"/>
    <dgm:cxn modelId="{E246469C-1DEA-4818-A1D9-5744FC0E9DEB}" type="presOf" srcId="{608904AC-AE70-4B72-8433-A687A96D9BBE}" destId="{913F5914-5F71-4501-B1B3-55B988BA2469}" srcOrd="0" destOrd="0" presId="urn:microsoft.com/office/officeart/2005/8/layout/bProcess3"/>
    <dgm:cxn modelId="{564DEEB5-8E7E-4812-8028-A9C551367036}" srcId="{41220034-D0D9-4350-AC8A-C2197B9B6B77}" destId="{E9470ADC-3FF3-4B3E-AB3F-6A1A4F1C2EC6}" srcOrd="0" destOrd="0" parTransId="{8158154B-65B9-47CC-ACCD-7821B93795B4}" sibTransId="{CDF6AD60-F326-45A6-A927-D55E2211FFE0}"/>
    <dgm:cxn modelId="{38343F0D-B4D2-4F86-AF18-4A6E96C77DE2}" type="presOf" srcId="{1AF2AC80-42B6-4999-A92F-251E9E04D91D}" destId="{3019B885-3284-4EC3-BA2F-768E1AE6E6C4}" srcOrd="0" destOrd="0" presId="urn:microsoft.com/office/officeart/2005/8/layout/bProcess3"/>
    <dgm:cxn modelId="{1C7D5CAD-11F4-4267-8722-2876B4CB1B45}" type="presOf" srcId="{9A8D8083-7218-40B1-9626-89A20DDCCD96}" destId="{7995E60C-B554-46E3-B83E-56653295B8C2}" srcOrd="0" destOrd="0" presId="urn:microsoft.com/office/officeart/2005/8/layout/bProcess3"/>
    <dgm:cxn modelId="{2C59F939-1C8F-412D-BCAF-8C15AD6290AC}" srcId="{41220034-D0D9-4350-AC8A-C2197B9B6B77}" destId="{FD7E0153-A90A-4949-A208-888FCEBBC6D7}" srcOrd="7" destOrd="0" parTransId="{9C59103B-7BCA-4E6C-A10B-710C76B2E586}" sibTransId="{A8844228-D9E2-49C7-B751-C74DA5C34449}"/>
    <dgm:cxn modelId="{392AF839-8D1E-48F6-851C-80C39FCDC843}" type="presOf" srcId="{CDF6AD60-F326-45A6-A927-D55E2211FFE0}" destId="{13393128-3F7A-4AFC-883E-03D082D0153F}" srcOrd="0" destOrd="0" presId="urn:microsoft.com/office/officeart/2005/8/layout/bProcess3"/>
    <dgm:cxn modelId="{DC290305-9067-48EF-AF7C-CB995FFD88A5}" type="presOf" srcId="{B4B683C6-7A35-42BC-B7D4-E263832D335A}" destId="{C4023B69-A3AC-4421-BFBD-0C06C756D42D}" srcOrd="1" destOrd="0" presId="urn:microsoft.com/office/officeart/2005/8/layout/bProcess3"/>
    <dgm:cxn modelId="{E5836E08-0B49-4A90-9B6D-D68D3CC79DF8}" type="presOf" srcId="{BD664A96-F555-4C6B-81BB-EED97B7114F2}" destId="{02346D55-1F60-421C-BF5C-5792F1F4E6C0}" srcOrd="0" destOrd="0" presId="urn:microsoft.com/office/officeart/2005/8/layout/bProcess3"/>
    <dgm:cxn modelId="{82C941A2-0C55-4C10-9608-1A1B9749EDE9}" type="presOf" srcId="{7320AC9B-8C1B-476B-8623-BEA354FA1DF0}" destId="{B0EEC010-AD85-42A0-AAF2-C1BD0063FE27}" srcOrd="0" destOrd="0" presId="urn:microsoft.com/office/officeart/2005/8/layout/bProcess3"/>
    <dgm:cxn modelId="{5D764A28-BE82-4068-B332-27242A6FEEDD}" type="presOf" srcId="{A4FE9167-90EB-4639-843A-C0F45C99D6EA}" destId="{551AA22B-9DF9-45C2-B77C-A09A79B3B6D7}" srcOrd="0" destOrd="0" presId="urn:microsoft.com/office/officeart/2005/8/layout/bProcess3"/>
    <dgm:cxn modelId="{48201DBA-CB23-42EC-8172-A6D1B9C65E5C}" type="presOf" srcId="{B4B683C6-7A35-42BC-B7D4-E263832D335A}" destId="{4C8D6011-1384-4478-9B79-AFFB67167FFE}" srcOrd="0" destOrd="0" presId="urn:microsoft.com/office/officeart/2005/8/layout/bProcess3"/>
    <dgm:cxn modelId="{C6CD10EC-191E-41EC-98AF-AE2E7D76EA19}" type="presOf" srcId="{2DB71649-5234-4DBE-A39D-FF4460BEEF14}" destId="{5FBCC35A-E1D6-497C-8A55-302F62B5FAE5}" srcOrd="0" destOrd="0" presId="urn:microsoft.com/office/officeart/2005/8/layout/bProcess3"/>
    <dgm:cxn modelId="{992F433F-ADEA-4188-93C2-90348F83EB54}" srcId="{41220034-D0D9-4350-AC8A-C2197B9B6B77}" destId="{2D67C194-F178-4C1C-9539-6B63B0C2E50F}" srcOrd="2" destOrd="0" parTransId="{2CC60BC7-2597-4A3C-BDA2-2C2A28C48FEE}" sibTransId="{608904AC-AE70-4B72-8433-A687A96D9BBE}"/>
    <dgm:cxn modelId="{2C5FDCE6-496A-419A-9F86-47EBDC37C028}" srcId="{41220034-D0D9-4350-AC8A-C2197B9B6B77}" destId="{1AF2AC80-42B6-4999-A92F-251E9E04D91D}" srcOrd="5" destOrd="0" parTransId="{22597204-814E-4B58-BD66-1BED2536184F}" sibTransId="{9A8D8083-7218-40B1-9626-89A20DDCCD96}"/>
    <dgm:cxn modelId="{6A38F2D2-E79D-4442-968D-356790E822B4}" type="presOf" srcId="{608904AC-AE70-4B72-8433-A687A96D9BBE}" destId="{98AC9F46-DC92-4F3C-9FC8-8B32974D7944}" srcOrd="1" destOrd="0" presId="urn:microsoft.com/office/officeart/2005/8/layout/bProcess3"/>
    <dgm:cxn modelId="{DF67EE46-67B9-4BF3-BFE0-B7CDEDAA7D00}" type="presOf" srcId="{E9470ADC-3FF3-4B3E-AB3F-6A1A4F1C2EC6}" destId="{FF77BFBA-3976-42E4-884F-DDF485E83AB9}" srcOrd="0" destOrd="0" presId="urn:microsoft.com/office/officeart/2005/8/layout/bProcess3"/>
    <dgm:cxn modelId="{D0B12D8F-9E36-4459-B48A-6FC57906F09C}" type="presOf" srcId="{A8844228-D9E2-49C7-B751-C74DA5C34449}" destId="{F89DE784-4A25-4576-BF5E-3F7F2E0BDB33}" srcOrd="1" destOrd="0" presId="urn:microsoft.com/office/officeart/2005/8/layout/bProcess3"/>
    <dgm:cxn modelId="{A162327A-275C-4197-927A-BD9831A8AFD2}" type="presOf" srcId="{2DB71649-5234-4DBE-A39D-FF4460BEEF14}" destId="{DF9D4325-8AFF-48B9-80A4-AD6DF555E478}" srcOrd="1" destOrd="0" presId="urn:microsoft.com/office/officeart/2005/8/layout/bProcess3"/>
    <dgm:cxn modelId="{8D3931F2-11D2-4BDA-B18C-E892F8F1547F}" type="presOf" srcId="{CDF6AD60-F326-45A6-A927-D55E2211FFE0}" destId="{A405AF73-A171-48F6-93D3-BD8E3A6C9F8C}" srcOrd="1" destOrd="0" presId="urn:microsoft.com/office/officeart/2005/8/layout/bProcess3"/>
    <dgm:cxn modelId="{94502120-9C0D-4A08-8DE0-F13399035A04}" type="presOf" srcId="{41220034-D0D9-4350-AC8A-C2197B9B6B77}" destId="{757C5BCF-59A7-4F8D-B322-2D06137EB54B}" srcOrd="0" destOrd="0" presId="urn:microsoft.com/office/officeart/2005/8/layout/bProcess3"/>
    <dgm:cxn modelId="{7F70269E-0E6B-41AF-8C1A-8206D1B53439}" srcId="{41220034-D0D9-4350-AC8A-C2197B9B6B77}" destId="{7E902067-E0DA-4E68-8E98-A3A578DF097C}" srcOrd="8" destOrd="0" parTransId="{4F9F1BCA-1687-4DE0-8CBF-52D4BBAACA18}" sibTransId="{26ACF4CD-3625-4ED4-9ED5-DB75BDB43A4F}"/>
    <dgm:cxn modelId="{23EBB647-D543-4AB4-A86E-A1584BB1E750}" type="presOf" srcId="{7E902067-E0DA-4E68-8E98-A3A578DF097C}" destId="{F8B3BCC0-9D6F-4510-A698-F962A456601D}" srcOrd="0" destOrd="0" presId="urn:microsoft.com/office/officeart/2005/8/layout/bProcess3"/>
    <dgm:cxn modelId="{4934D1F1-1A5C-4FAA-AD75-BEDDB9FC8D75}" type="presOf" srcId="{5C09AF32-DD6B-4E98-B634-75D1EC8BB90B}" destId="{99BE33D4-22BB-4347-80F2-12FCAE809235}" srcOrd="0" destOrd="0" presId="urn:microsoft.com/office/officeart/2005/8/layout/bProcess3"/>
    <dgm:cxn modelId="{026BA7B5-4FC8-4664-A196-9DD11E1ED007}" type="presOf" srcId="{50253746-8A0F-425F-B9CB-FA6138F58AD5}" destId="{14FF044E-91C0-4861-A310-3C65C9699CAF}" srcOrd="0" destOrd="0" presId="urn:microsoft.com/office/officeart/2005/8/layout/bProcess3"/>
    <dgm:cxn modelId="{E448A883-5B83-4957-A7D0-28285DACB23F}" srcId="{41220034-D0D9-4350-AC8A-C2197B9B6B77}" destId="{E22F47C1-04E6-4672-9AD5-B5890D944C48}" srcOrd="4" destOrd="0" parTransId="{0C68EC52-215A-416A-B395-34F653DF64E1}" sibTransId="{A4FE9167-90EB-4639-843A-C0F45C99D6EA}"/>
    <dgm:cxn modelId="{04CAE183-8657-49A2-BFCE-B782BBC04EAF}" type="presOf" srcId="{A4FE9167-90EB-4639-843A-C0F45C99D6EA}" destId="{80737AAD-8810-4FED-9BFE-205D329BDC24}" srcOrd="1" destOrd="0" presId="urn:microsoft.com/office/officeart/2005/8/layout/bProcess3"/>
    <dgm:cxn modelId="{5BF9B375-3F8A-4856-9D9C-0E9864D412A5}" type="presOf" srcId="{9A8D8083-7218-40B1-9626-89A20DDCCD96}" destId="{0ACC6912-0827-41DE-A8B9-BD66299CB82A}" srcOrd="1" destOrd="0" presId="urn:microsoft.com/office/officeart/2005/8/layout/bProcess3"/>
    <dgm:cxn modelId="{BC1680CF-8AD5-4BF1-A199-2E979B1C9FFB}" srcId="{41220034-D0D9-4350-AC8A-C2197B9B6B77}" destId="{7320AC9B-8C1B-476B-8623-BEA354FA1DF0}" srcOrd="1" destOrd="0" parTransId="{881D07A8-7FD1-4E79-AE2D-002BEE56F8B1}" sibTransId="{5C09AF32-DD6B-4E98-B634-75D1EC8BB90B}"/>
    <dgm:cxn modelId="{29A75B5D-D742-4D82-B0B1-1BF0B9DA8394}" type="presOf" srcId="{E22F47C1-04E6-4672-9AD5-B5890D944C48}" destId="{277D400A-0521-49CF-BD86-E2DBF39E944E}" srcOrd="0" destOrd="0" presId="urn:microsoft.com/office/officeart/2005/8/layout/bProcess3"/>
    <dgm:cxn modelId="{D61D002D-117A-47D0-9EFB-AB6C5B91AC5F}" type="presParOf" srcId="{757C5BCF-59A7-4F8D-B322-2D06137EB54B}" destId="{FF77BFBA-3976-42E4-884F-DDF485E83AB9}" srcOrd="0" destOrd="0" presId="urn:microsoft.com/office/officeart/2005/8/layout/bProcess3"/>
    <dgm:cxn modelId="{21A8381C-EF95-416B-AB78-B2AFCF84F916}" type="presParOf" srcId="{757C5BCF-59A7-4F8D-B322-2D06137EB54B}" destId="{13393128-3F7A-4AFC-883E-03D082D0153F}" srcOrd="1" destOrd="0" presId="urn:microsoft.com/office/officeart/2005/8/layout/bProcess3"/>
    <dgm:cxn modelId="{C6324ECE-372C-450B-BA8D-0A3C2466EE39}" type="presParOf" srcId="{13393128-3F7A-4AFC-883E-03D082D0153F}" destId="{A405AF73-A171-48F6-93D3-BD8E3A6C9F8C}" srcOrd="0" destOrd="0" presId="urn:microsoft.com/office/officeart/2005/8/layout/bProcess3"/>
    <dgm:cxn modelId="{8DEA1722-2F61-4711-A767-4AF42883FBA0}" type="presParOf" srcId="{757C5BCF-59A7-4F8D-B322-2D06137EB54B}" destId="{B0EEC010-AD85-42A0-AAF2-C1BD0063FE27}" srcOrd="2" destOrd="0" presId="urn:microsoft.com/office/officeart/2005/8/layout/bProcess3"/>
    <dgm:cxn modelId="{9725C32A-BD65-4CC0-8A2D-84D807F777B4}" type="presParOf" srcId="{757C5BCF-59A7-4F8D-B322-2D06137EB54B}" destId="{99BE33D4-22BB-4347-80F2-12FCAE809235}" srcOrd="3" destOrd="0" presId="urn:microsoft.com/office/officeart/2005/8/layout/bProcess3"/>
    <dgm:cxn modelId="{08E763DF-4D59-42DB-BB76-59E2AD52FC49}" type="presParOf" srcId="{99BE33D4-22BB-4347-80F2-12FCAE809235}" destId="{8A3F06AD-77EA-4244-B629-8FCC68D892C2}" srcOrd="0" destOrd="0" presId="urn:microsoft.com/office/officeart/2005/8/layout/bProcess3"/>
    <dgm:cxn modelId="{0EB0B019-556B-4A04-AC71-DAD5618A1FAD}" type="presParOf" srcId="{757C5BCF-59A7-4F8D-B322-2D06137EB54B}" destId="{F2AD1202-B524-4C77-B7E6-B0FE1B455AD3}" srcOrd="4" destOrd="0" presId="urn:microsoft.com/office/officeart/2005/8/layout/bProcess3"/>
    <dgm:cxn modelId="{561A15F3-48A7-4317-AF32-24201D128316}" type="presParOf" srcId="{757C5BCF-59A7-4F8D-B322-2D06137EB54B}" destId="{913F5914-5F71-4501-B1B3-55B988BA2469}" srcOrd="5" destOrd="0" presId="urn:microsoft.com/office/officeart/2005/8/layout/bProcess3"/>
    <dgm:cxn modelId="{24BADFA5-E7C8-4BE2-830F-A0E1D0A8A499}" type="presParOf" srcId="{913F5914-5F71-4501-B1B3-55B988BA2469}" destId="{98AC9F46-DC92-4F3C-9FC8-8B32974D7944}" srcOrd="0" destOrd="0" presId="urn:microsoft.com/office/officeart/2005/8/layout/bProcess3"/>
    <dgm:cxn modelId="{37432B01-2A3C-48E4-A4FB-5A084501FC2F}" type="presParOf" srcId="{757C5BCF-59A7-4F8D-B322-2D06137EB54B}" destId="{14FF044E-91C0-4861-A310-3C65C9699CAF}" srcOrd="6" destOrd="0" presId="urn:microsoft.com/office/officeart/2005/8/layout/bProcess3"/>
    <dgm:cxn modelId="{E4ABE9AC-34EC-4A00-8893-3F1CB94A87E5}" type="presParOf" srcId="{757C5BCF-59A7-4F8D-B322-2D06137EB54B}" destId="{5FBCC35A-E1D6-497C-8A55-302F62B5FAE5}" srcOrd="7" destOrd="0" presId="urn:microsoft.com/office/officeart/2005/8/layout/bProcess3"/>
    <dgm:cxn modelId="{E9F13992-FC2B-419C-B149-D0DC9F8CA58D}" type="presParOf" srcId="{5FBCC35A-E1D6-497C-8A55-302F62B5FAE5}" destId="{DF9D4325-8AFF-48B9-80A4-AD6DF555E478}" srcOrd="0" destOrd="0" presId="urn:microsoft.com/office/officeart/2005/8/layout/bProcess3"/>
    <dgm:cxn modelId="{9520507C-341B-4725-9F8E-15ECEFE03836}" type="presParOf" srcId="{757C5BCF-59A7-4F8D-B322-2D06137EB54B}" destId="{277D400A-0521-49CF-BD86-E2DBF39E944E}" srcOrd="8" destOrd="0" presId="urn:microsoft.com/office/officeart/2005/8/layout/bProcess3"/>
    <dgm:cxn modelId="{A8948756-C908-47F5-A42D-6CF8BACDEB46}" type="presParOf" srcId="{757C5BCF-59A7-4F8D-B322-2D06137EB54B}" destId="{551AA22B-9DF9-45C2-B77C-A09A79B3B6D7}" srcOrd="9" destOrd="0" presId="urn:microsoft.com/office/officeart/2005/8/layout/bProcess3"/>
    <dgm:cxn modelId="{9F97230E-7D7E-4594-BC4B-DB573A3A6631}" type="presParOf" srcId="{551AA22B-9DF9-45C2-B77C-A09A79B3B6D7}" destId="{80737AAD-8810-4FED-9BFE-205D329BDC24}" srcOrd="0" destOrd="0" presId="urn:microsoft.com/office/officeart/2005/8/layout/bProcess3"/>
    <dgm:cxn modelId="{38CCFD2A-08D4-4298-8B9C-47F3CA2E9B04}" type="presParOf" srcId="{757C5BCF-59A7-4F8D-B322-2D06137EB54B}" destId="{3019B885-3284-4EC3-BA2F-768E1AE6E6C4}" srcOrd="10" destOrd="0" presId="urn:microsoft.com/office/officeart/2005/8/layout/bProcess3"/>
    <dgm:cxn modelId="{1DF73251-C73C-4AE0-BB98-3BB481183A44}" type="presParOf" srcId="{757C5BCF-59A7-4F8D-B322-2D06137EB54B}" destId="{7995E60C-B554-46E3-B83E-56653295B8C2}" srcOrd="11" destOrd="0" presId="urn:microsoft.com/office/officeart/2005/8/layout/bProcess3"/>
    <dgm:cxn modelId="{6068211A-02EF-4642-96AC-51259957CE0B}" type="presParOf" srcId="{7995E60C-B554-46E3-B83E-56653295B8C2}" destId="{0ACC6912-0827-41DE-A8B9-BD66299CB82A}" srcOrd="0" destOrd="0" presId="urn:microsoft.com/office/officeart/2005/8/layout/bProcess3"/>
    <dgm:cxn modelId="{2F049D17-2E4D-4AFF-8837-4CE0B591FAA1}" type="presParOf" srcId="{757C5BCF-59A7-4F8D-B322-2D06137EB54B}" destId="{02346D55-1F60-421C-BF5C-5792F1F4E6C0}" srcOrd="12" destOrd="0" presId="urn:microsoft.com/office/officeart/2005/8/layout/bProcess3"/>
    <dgm:cxn modelId="{475A9A48-F89B-42CA-8371-BA982EC879AB}" type="presParOf" srcId="{757C5BCF-59A7-4F8D-B322-2D06137EB54B}" destId="{4C8D6011-1384-4478-9B79-AFFB67167FFE}" srcOrd="13" destOrd="0" presId="urn:microsoft.com/office/officeart/2005/8/layout/bProcess3"/>
    <dgm:cxn modelId="{EDDB1DC0-CBD5-4BE8-AC6A-04CE45285805}" type="presParOf" srcId="{4C8D6011-1384-4478-9B79-AFFB67167FFE}" destId="{C4023B69-A3AC-4421-BFBD-0C06C756D42D}" srcOrd="0" destOrd="0" presId="urn:microsoft.com/office/officeart/2005/8/layout/bProcess3"/>
    <dgm:cxn modelId="{084920EE-3517-43EC-B4F1-05C1524CCE69}" type="presParOf" srcId="{757C5BCF-59A7-4F8D-B322-2D06137EB54B}" destId="{CEE83500-D27C-495C-A420-30E84BD1394F}" srcOrd="14" destOrd="0" presId="urn:microsoft.com/office/officeart/2005/8/layout/bProcess3"/>
    <dgm:cxn modelId="{FCB9BA7A-EA40-4416-9615-084CD206A4BD}" type="presParOf" srcId="{757C5BCF-59A7-4F8D-B322-2D06137EB54B}" destId="{9857786F-3FE0-40AA-810A-3156DBDE4BA6}" srcOrd="15" destOrd="0" presId="urn:microsoft.com/office/officeart/2005/8/layout/bProcess3"/>
    <dgm:cxn modelId="{5EEF5B25-4B76-45A6-A421-3668847899DD}" type="presParOf" srcId="{9857786F-3FE0-40AA-810A-3156DBDE4BA6}" destId="{F89DE784-4A25-4576-BF5E-3F7F2E0BDB33}" srcOrd="0" destOrd="0" presId="urn:microsoft.com/office/officeart/2005/8/layout/bProcess3"/>
    <dgm:cxn modelId="{A5509400-8158-4378-8192-601780E26FD6}" type="presParOf" srcId="{757C5BCF-59A7-4F8D-B322-2D06137EB54B}" destId="{F8B3BCC0-9D6F-4510-A698-F962A456601D}"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C82187-A1A1-4B8A-A288-5369935C80F4}" type="doc">
      <dgm:prSet loTypeId="urn:microsoft.com/office/officeart/2009/layout/CircleArrowProcess" loCatId="process" qsTypeId="urn:microsoft.com/office/officeart/2005/8/quickstyle/simple2" qsCatId="simple" csTypeId="urn:microsoft.com/office/officeart/2005/8/colors/colorful1" csCatId="colorful" phldr="1"/>
      <dgm:spPr/>
      <dgm:t>
        <a:bodyPr/>
        <a:lstStyle/>
        <a:p>
          <a:endParaRPr lang="es-ES"/>
        </a:p>
      </dgm:t>
    </dgm:pt>
    <dgm:pt modelId="{77E2A236-D779-4173-80F6-BA84EB38B551}">
      <dgm:prSet phldrT="[Texto]" custT="1"/>
      <dgm:spPr/>
      <dgm:t>
        <a:bodyPr/>
        <a:lstStyle/>
        <a:p>
          <a:r>
            <a:rPr lang="es-ES" sz="1600" b="1" dirty="0" smtClean="0"/>
            <a:t>RIESGO DE TASA DE INTERÉS</a:t>
          </a:r>
          <a:endParaRPr lang="es-ES" sz="1600" b="1" dirty="0"/>
        </a:p>
      </dgm:t>
    </dgm:pt>
    <dgm:pt modelId="{3A424E57-8D06-465B-B39F-8D4031857214}" type="parTrans" cxnId="{9E502CD0-023A-4D24-9C69-2C6C1F2BFF5C}">
      <dgm:prSet/>
      <dgm:spPr/>
      <dgm:t>
        <a:bodyPr/>
        <a:lstStyle/>
        <a:p>
          <a:endParaRPr lang="es-ES"/>
        </a:p>
      </dgm:t>
    </dgm:pt>
    <dgm:pt modelId="{D44FF045-0953-4E73-B0DA-5116AA14A8DD}" type="sibTrans" cxnId="{9E502CD0-023A-4D24-9C69-2C6C1F2BFF5C}">
      <dgm:prSet/>
      <dgm:spPr/>
      <dgm:t>
        <a:bodyPr/>
        <a:lstStyle/>
        <a:p>
          <a:endParaRPr lang="es-ES"/>
        </a:p>
      </dgm:t>
    </dgm:pt>
    <dgm:pt modelId="{4D788B51-16F0-4BB9-A28C-ED2ACA0E88DE}">
      <dgm:prSet phldrT="[Texto]"/>
      <dgm:spPr/>
      <dgm:t>
        <a:bodyPr/>
        <a:lstStyle/>
        <a:p>
          <a:r>
            <a:rPr lang="es-ES" dirty="0" smtClean="0"/>
            <a:t>La COAC otorga créditos, realiza inversiones y capta depósitos a vencimientos diferentes y a distintas tasas de interés</a:t>
          </a:r>
          <a:endParaRPr lang="es-ES" dirty="0"/>
        </a:p>
      </dgm:t>
    </dgm:pt>
    <dgm:pt modelId="{557CAA6A-CD06-4DFA-BC1B-1CB6D68164A3}" type="parTrans" cxnId="{BD418AB6-72F5-4AA4-A87F-E1275991CF78}">
      <dgm:prSet/>
      <dgm:spPr/>
      <dgm:t>
        <a:bodyPr/>
        <a:lstStyle/>
        <a:p>
          <a:endParaRPr lang="es-ES"/>
        </a:p>
      </dgm:t>
    </dgm:pt>
    <dgm:pt modelId="{D21FDDB1-071B-44E4-9F15-19EC5E69BA9A}" type="sibTrans" cxnId="{BD418AB6-72F5-4AA4-A87F-E1275991CF78}">
      <dgm:prSet/>
      <dgm:spPr/>
      <dgm:t>
        <a:bodyPr/>
        <a:lstStyle/>
        <a:p>
          <a:endParaRPr lang="es-ES"/>
        </a:p>
      </dgm:t>
    </dgm:pt>
    <dgm:pt modelId="{C573D52C-82A4-42D9-A1EE-BC7A56279ACC}">
      <dgm:prSet phldrT="[Texto]" custT="1"/>
      <dgm:spPr/>
      <dgm:t>
        <a:bodyPr/>
        <a:lstStyle/>
        <a:p>
          <a:r>
            <a:rPr lang="es-ES" sz="1000" dirty="0" smtClean="0"/>
            <a:t>Este riesgo está dado por los cambios que pueden sufrir las tasas de interés en el mercado y que a la institución le pudiere causar una pérdida </a:t>
          </a:r>
          <a:endParaRPr lang="es-ES" sz="1000" dirty="0"/>
        </a:p>
      </dgm:t>
    </dgm:pt>
    <dgm:pt modelId="{3C2AA273-EC84-4719-97D4-1B2EB0923E4C}" type="parTrans" cxnId="{643218C4-3D6C-4F43-9033-8E458EF3C5BA}">
      <dgm:prSet/>
      <dgm:spPr/>
      <dgm:t>
        <a:bodyPr/>
        <a:lstStyle/>
        <a:p>
          <a:endParaRPr lang="es-ES"/>
        </a:p>
      </dgm:t>
    </dgm:pt>
    <dgm:pt modelId="{2C89F361-85A2-4A89-818A-0D364029199A}" type="sibTrans" cxnId="{643218C4-3D6C-4F43-9033-8E458EF3C5BA}">
      <dgm:prSet/>
      <dgm:spPr/>
      <dgm:t>
        <a:bodyPr/>
        <a:lstStyle/>
        <a:p>
          <a:endParaRPr lang="es-ES"/>
        </a:p>
      </dgm:t>
    </dgm:pt>
    <dgm:pt modelId="{444D1A1F-701E-4267-BBD6-37FE4125854D}" type="pres">
      <dgm:prSet presAssocID="{13C82187-A1A1-4B8A-A288-5369935C80F4}" presName="Name0" presStyleCnt="0">
        <dgm:presLayoutVars>
          <dgm:chMax val="7"/>
          <dgm:chPref val="7"/>
          <dgm:dir/>
          <dgm:animLvl val="lvl"/>
        </dgm:presLayoutVars>
      </dgm:prSet>
      <dgm:spPr/>
      <dgm:t>
        <a:bodyPr/>
        <a:lstStyle/>
        <a:p>
          <a:endParaRPr lang="es-ES"/>
        </a:p>
      </dgm:t>
    </dgm:pt>
    <dgm:pt modelId="{105BFBEA-BE4E-4729-9627-8C4C722C082E}" type="pres">
      <dgm:prSet presAssocID="{77E2A236-D779-4173-80F6-BA84EB38B551}" presName="Accent1" presStyleCnt="0"/>
      <dgm:spPr/>
    </dgm:pt>
    <dgm:pt modelId="{4B53E393-0E51-4FAD-A7B9-F58D917E2FB5}" type="pres">
      <dgm:prSet presAssocID="{77E2A236-D779-4173-80F6-BA84EB38B551}" presName="Accent" presStyleLbl="node1" presStyleIdx="0" presStyleCnt="3"/>
      <dgm:spPr/>
    </dgm:pt>
    <dgm:pt modelId="{F510C335-2A04-403B-B74D-E6D0DFDCAA99}" type="pres">
      <dgm:prSet presAssocID="{77E2A236-D779-4173-80F6-BA84EB38B551}" presName="Parent1" presStyleLbl="revTx" presStyleIdx="0" presStyleCnt="3">
        <dgm:presLayoutVars>
          <dgm:chMax val="1"/>
          <dgm:chPref val="1"/>
          <dgm:bulletEnabled val="1"/>
        </dgm:presLayoutVars>
      </dgm:prSet>
      <dgm:spPr/>
      <dgm:t>
        <a:bodyPr/>
        <a:lstStyle/>
        <a:p>
          <a:endParaRPr lang="es-ES"/>
        </a:p>
      </dgm:t>
    </dgm:pt>
    <dgm:pt modelId="{6E0F6742-DC8F-4676-B671-E33489F28C76}" type="pres">
      <dgm:prSet presAssocID="{4D788B51-16F0-4BB9-A28C-ED2ACA0E88DE}" presName="Accent2" presStyleCnt="0"/>
      <dgm:spPr/>
    </dgm:pt>
    <dgm:pt modelId="{8D2A4CFB-D61E-4238-A986-320FB648343F}" type="pres">
      <dgm:prSet presAssocID="{4D788B51-16F0-4BB9-A28C-ED2ACA0E88DE}" presName="Accent" presStyleLbl="node1" presStyleIdx="1" presStyleCnt="3"/>
      <dgm:spPr/>
    </dgm:pt>
    <dgm:pt modelId="{44CA28DE-BEB7-4770-9008-96E0F2BC4E8D}" type="pres">
      <dgm:prSet presAssocID="{4D788B51-16F0-4BB9-A28C-ED2ACA0E88DE}" presName="Parent2" presStyleLbl="revTx" presStyleIdx="1" presStyleCnt="3">
        <dgm:presLayoutVars>
          <dgm:chMax val="1"/>
          <dgm:chPref val="1"/>
          <dgm:bulletEnabled val="1"/>
        </dgm:presLayoutVars>
      </dgm:prSet>
      <dgm:spPr/>
      <dgm:t>
        <a:bodyPr/>
        <a:lstStyle/>
        <a:p>
          <a:endParaRPr lang="es-ES"/>
        </a:p>
      </dgm:t>
    </dgm:pt>
    <dgm:pt modelId="{DD2F1F9A-2922-4C48-836D-A91F5E9E2051}" type="pres">
      <dgm:prSet presAssocID="{C573D52C-82A4-42D9-A1EE-BC7A56279ACC}" presName="Accent3" presStyleCnt="0"/>
      <dgm:spPr/>
    </dgm:pt>
    <dgm:pt modelId="{685B0C45-572D-4C46-BA11-26B0A28C3948}" type="pres">
      <dgm:prSet presAssocID="{C573D52C-82A4-42D9-A1EE-BC7A56279ACC}" presName="Accent" presStyleLbl="node1" presStyleIdx="2" presStyleCnt="3"/>
      <dgm:spPr/>
    </dgm:pt>
    <dgm:pt modelId="{FBF640C9-1F16-4974-9F6B-57047B4D8B81}" type="pres">
      <dgm:prSet presAssocID="{C573D52C-82A4-42D9-A1EE-BC7A56279ACC}" presName="Parent3" presStyleLbl="revTx" presStyleIdx="2" presStyleCnt="3">
        <dgm:presLayoutVars>
          <dgm:chMax val="1"/>
          <dgm:chPref val="1"/>
          <dgm:bulletEnabled val="1"/>
        </dgm:presLayoutVars>
      </dgm:prSet>
      <dgm:spPr/>
      <dgm:t>
        <a:bodyPr/>
        <a:lstStyle/>
        <a:p>
          <a:endParaRPr lang="es-ES"/>
        </a:p>
      </dgm:t>
    </dgm:pt>
  </dgm:ptLst>
  <dgm:cxnLst>
    <dgm:cxn modelId="{E00F9810-A7B8-4AEA-9083-5A2D2D0D4F5D}" type="presOf" srcId="{77E2A236-D779-4173-80F6-BA84EB38B551}" destId="{F510C335-2A04-403B-B74D-E6D0DFDCAA99}" srcOrd="0" destOrd="0" presId="urn:microsoft.com/office/officeart/2009/layout/CircleArrowProcess"/>
    <dgm:cxn modelId="{643218C4-3D6C-4F43-9033-8E458EF3C5BA}" srcId="{13C82187-A1A1-4B8A-A288-5369935C80F4}" destId="{C573D52C-82A4-42D9-A1EE-BC7A56279ACC}" srcOrd="2" destOrd="0" parTransId="{3C2AA273-EC84-4719-97D4-1B2EB0923E4C}" sibTransId="{2C89F361-85A2-4A89-818A-0D364029199A}"/>
    <dgm:cxn modelId="{BD418AB6-72F5-4AA4-A87F-E1275991CF78}" srcId="{13C82187-A1A1-4B8A-A288-5369935C80F4}" destId="{4D788B51-16F0-4BB9-A28C-ED2ACA0E88DE}" srcOrd="1" destOrd="0" parTransId="{557CAA6A-CD06-4DFA-BC1B-1CB6D68164A3}" sibTransId="{D21FDDB1-071B-44E4-9F15-19EC5E69BA9A}"/>
    <dgm:cxn modelId="{CDEF2FA3-E869-46C0-8EED-BE2CE0C9F862}" type="presOf" srcId="{13C82187-A1A1-4B8A-A288-5369935C80F4}" destId="{444D1A1F-701E-4267-BBD6-37FE4125854D}" srcOrd="0" destOrd="0" presId="urn:microsoft.com/office/officeart/2009/layout/CircleArrowProcess"/>
    <dgm:cxn modelId="{8F58746D-39FC-4BE8-85E5-D7F95D0D7C54}" type="presOf" srcId="{C573D52C-82A4-42D9-A1EE-BC7A56279ACC}" destId="{FBF640C9-1F16-4974-9F6B-57047B4D8B81}" srcOrd="0" destOrd="0" presId="urn:microsoft.com/office/officeart/2009/layout/CircleArrowProcess"/>
    <dgm:cxn modelId="{FF7738CE-0D77-45A1-B6E0-248E8AB1CDE3}" type="presOf" srcId="{4D788B51-16F0-4BB9-A28C-ED2ACA0E88DE}" destId="{44CA28DE-BEB7-4770-9008-96E0F2BC4E8D}" srcOrd="0" destOrd="0" presId="urn:microsoft.com/office/officeart/2009/layout/CircleArrowProcess"/>
    <dgm:cxn modelId="{9E502CD0-023A-4D24-9C69-2C6C1F2BFF5C}" srcId="{13C82187-A1A1-4B8A-A288-5369935C80F4}" destId="{77E2A236-D779-4173-80F6-BA84EB38B551}" srcOrd="0" destOrd="0" parTransId="{3A424E57-8D06-465B-B39F-8D4031857214}" sibTransId="{D44FF045-0953-4E73-B0DA-5116AA14A8DD}"/>
    <dgm:cxn modelId="{1134C993-BC8B-4884-8BA7-A313DFCAB884}" type="presParOf" srcId="{444D1A1F-701E-4267-BBD6-37FE4125854D}" destId="{105BFBEA-BE4E-4729-9627-8C4C722C082E}" srcOrd="0" destOrd="0" presId="urn:microsoft.com/office/officeart/2009/layout/CircleArrowProcess"/>
    <dgm:cxn modelId="{842FF2E9-6A9D-4FAA-8EF2-E473F27EEB3E}" type="presParOf" srcId="{105BFBEA-BE4E-4729-9627-8C4C722C082E}" destId="{4B53E393-0E51-4FAD-A7B9-F58D917E2FB5}" srcOrd="0" destOrd="0" presId="urn:microsoft.com/office/officeart/2009/layout/CircleArrowProcess"/>
    <dgm:cxn modelId="{58A853A8-1128-422D-A35F-A727BEBD5DE7}" type="presParOf" srcId="{444D1A1F-701E-4267-BBD6-37FE4125854D}" destId="{F510C335-2A04-403B-B74D-E6D0DFDCAA99}" srcOrd="1" destOrd="0" presId="urn:microsoft.com/office/officeart/2009/layout/CircleArrowProcess"/>
    <dgm:cxn modelId="{953EF1A2-6950-4389-B604-4B06FD5A5C0E}" type="presParOf" srcId="{444D1A1F-701E-4267-BBD6-37FE4125854D}" destId="{6E0F6742-DC8F-4676-B671-E33489F28C76}" srcOrd="2" destOrd="0" presId="urn:microsoft.com/office/officeart/2009/layout/CircleArrowProcess"/>
    <dgm:cxn modelId="{6FE22C6C-2F9E-4FD0-966E-76339732C801}" type="presParOf" srcId="{6E0F6742-DC8F-4676-B671-E33489F28C76}" destId="{8D2A4CFB-D61E-4238-A986-320FB648343F}" srcOrd="0" destOrd="0" presId="urn:microsoft.com/office/officeart/2009/layout/CircleArrowProcess"/>
    <dgm:cxn modelId="{FAFF9E8E-F15A-40DF-AD91-8E35514B8039}" type="presParOf" srcId="{444D1A1F-701E-4267-BBD6-37FE4125854D}" destId="{44CA28DE-BEB7-4770-9008-96E0F2BC4E8D}" srcOrd="3" destOrd="0" presId="urn:microsoft.com/office/officeart/2009/layout/CircleArrowProcess"/>
    <dgm:cxn modelId="{1C835C87-8068-418F-8A53-0EC009A6FED5}" type="presParOf" srcId="{444D1A1F-701E-4267-BBD6-37FE4125854D}" destId="{DD2F1F9A-2922-4C48-836D-A91F5E9E2051}" srcOrd="4" destOrd="0" presId="urn:microsoft.com/office/officeart/2009/layout/CircleArrowProcess"/>
    <dgm:cxn modelId="{0AA82A58-CBC4-49D1-A5EB-B4D056F4BD6D}" type="presParOf" srcId="{DD2F1F9A-2922-4C48-836D-A91F5E9E2051}" destId="{685B0C45-572D-4C46-BA11-26B0A28C3948}" srcOrd="0" destOrd="0" presId="urn:microsoft.com/office/officeart/2009/layout/CircleArrowProcess"/>
    <dgm:cxn modelId="{4E287040-294F-4A0D-BDEC-D312E0F8D489}" type="presParOf" srcId="{444D1A1F-701E-4267-BBD6-37FE4125854D}" destId="{FBF640C9-1F16-4974-9F6B-57047B4D8B8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5299D-2260-41E5-8307-C693011E3323}">
      <dsp:nvSpPr>
        <dsp:cNvPr id="0" name=""/>
        <dsp:cNvSpPr/>
      </dsp:nvSpPr>
      <dsp:spPr>
        <a:xfrm>
          <a:off x="0" y="2447169"/>
          <a:ext cx="7848872"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49F40-0B6D-44B5-B2C7-DCE966762D77}">
      <dsp:nvSpPr>
        <dsp:cNvPr id="0" name=""/>
        <dsp:cNvSpPr/>
      </dsp:nvSpPr>
      <dsp:spPr>
        <a:xfrm>
          <a:off x="0" y="808366"/>
          <a:ext cx="7848872"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FDB39-B1AD-4FFF-A85F-66C6920AF418}">
      <dsp:nvSpPr>
        <dsp:cNvPr id="0" name=""/>
        <dsp:cNvSpPr/>
      </dsp:nvSpPr>
      <dsp:spPr>
        <a:xfrm>
          <a:off x="2040706" y="145"/>
          <a:ext cx="5808165" cy="80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1600200">
            <a:lnSpc>
              <a:spcPct val="90000"/>
            </a:lnSpc>
            <a:spcBef>
              <a:spcPct val="0"/>
            </a:spcBef>
            <a:spcAft>
              <a:spcPct val="35000"/>
            </a:spcAft>
          </a:pPr>
          <a:r>
            <a:rPr lang="es-ES" sz="3600" kern="1200" dirty="0" smtClean="0"/>
            <a:t>General</a:t>
          </a:r>
          <a:endParaRPr lang="es-ES" sz="3600" kern="1200" dirty="0"/>
        </a:p>
      </dsp:txBody>
      <dsp:txXfrm>
        <a:off x="2040706" y="145"/>
        <a:ext cx="5808165" cy="808221"/>
      </dsp:txXfrm>
    </dsp:sp>
    <dsp:sp modelId="{2382BD0E-96BE-47BE-BCE6-0AB334BBEE76}">
      <dsp:nvSpPr>
        <dsp:cNvPr id="0" name=""/>
        <dsp:cNvSpPr/>
      </dsp:nvSpPr>
      <dsp:spPr>
        <a:xfrm>
          <a:off x="0" y="145"/>
          <a:ext cx="2040706" cy="808221"/>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1600200">
            <a:lnSpc>
              <a:spcPct val="90000"/>
            </a:lnSpc>
            <a:spcBef>
              <a:spcPct val="0"/>
            </a:spcBef>
            <a:spcAft>
              <a:spcPct val="35000"/>
            </a:spcAft>
          </a:pPr>
          <a:r>
            <a:rPr lang="es-ES" sz="3600" kern="1200" dirty="0" smtClean="0"/>
            <a:t>Objetivo</a:t>
          </a:r>
          <a:endParaRPr lang="es-ES" sz="3600" kern="1200" dirty="0"/>
        </a:p>
      </dsp:txBody>
      <dsp:txXfrm>
        <a:off x="39461" y="39606"/>
        <a:ext cx="1961784" cy="768760"/>
      </dsp:txXfrm>
    </dsp:sp>
    <dsp:sp modelId="{1569FCA1-F90E-4DCA-A1C3-3A5CFAE2B320}">
      <dsp:nvSpPr>
        <dsp:cNvPr id="0" name=""/>
        <dsp:cNvSpPr/>
      </dsp:nvSpPr>
      <dsp:spPr>
        <a:xfrm>
          <a:off x="0" y="808366"/>
          <a:ext cx="7848872" cy="79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just" defTabSz="533400">
            <a:lnSpc>
              <a:spcPct val="90000"/>
            </a:lnSpc>
            <a:spcBef>
              <a:spcPct val="0"/>
            </a:spcBef>
            <a:spcAft>
              <a:spcPct val="15000"/>
            </a:spcAft>
            <a:buChar char="••"/>
          </a:pPr>
          <a:endParaRPr lang="es-ES" sz="1200" kern="1200" dirty="0"/>
        </a:p>
        <a:p>
          <a:pPr marL="171450" lvl="1" indent="-171450" algn="just" defTabSz="711200">
            <a:lnSpc>
              <a:spcPct val="90000"/>
            </a:lnSpc>
            <a:spcBef>
              <a:spcPct val="0"/>
            </a:spcBef>
            <a:spcAft>
              <a:spcPct val="15000"/>
            </a:spcAft>
            <a:buChar char="••"/>
          </a:pPr>
          <a:r>
            <a:rPr lang="es-ES" sz="1600" kern="1200" dirty="0" smtClean="0"/>
            <a:t>Identificar y evaluar riesgos financieros en la Cooperativa de Ahorro y Crédito “Pedro Moncayo” a través de metodologías y modelos que se acoplen a la realidad de la institución.</a:t>
          </a:r>
          <a:endParaRPr lang="es-ES" sz="1600" kern="1200" dirty="0"/>
        </a:p>
      </dsp:txBody>
      <dsp:txXfrm>
        <a:off x="0" y="808366"/>
        <a:ext cx="7848872" cy="790170"/>
      </dsp:txXfrm>
    </dsp:sp>
    <dsp:sp modelId="{F7795936-E7E1-48C6-B63A-019E23CAAD1F}">
      <dsp:nvSpPr>
        <dsp:cNvPr id="0" name=""/>
        <dsp:cNvSpPr/>
      </dsp:nvSpPr>
      <dsp:spPr>
        <a:xfrm>
          <a:off x="2040706" y="1638948"/>
          <a:ext cx="5808165" cy="808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1600200">
            <a:lnSpc>
              <a:spcPct val="90000"/>
            </a:lnSpc>
            <a:spcBef>
              <a:spcPct val="0"/>
            </a:spcBef>
            <a:spcAft>
              <a:spcPct val="35000"/>
            </a:spcAft>
          </a:pPr>
          <a:r>
            <a:rPr lang="es-ES" sz="3600" kern="1200" dirty="0" smtClean="0"/>
            <a:t>Específicos</a:t>
          </a:r>
          <a:endParaRPr lang="es-ES" sz="3600" kern="1200" dirty="0"/>
        </a:p>
      </dsp:txBody>
      <dsp:txXfrm>
        <a:off x="2040706" y="1638948"/>
        <a:ext cx="5808165" cy="808221"/>
      </dsp:txXfrm>
    </dsp:sp>
    <dsp:sp modelId="{7DA195A4-B130-4E04-8864-6E662EA4D356}">
      <dsp:nvSpPr>
        <dsp:cNvPr id="0" name=""/>
        <dsp:cNvSpPr/>
      </dsp:nvSpPr>
      <dsp:spPr>
        <a:xfrm>
          <a:off x="0" y="1638948"/>
          <a:ext cx="2040706" cy="808221"/>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1600200">
            <a:lnSpc>
              <a:spcPct val="90000"/>
            </a:lnSpc>
            <a:spcBef>
              <a:spcPct val="0"/>
            </a:spcBef>
            <a:spcAft>
              <a:spcPct val="35000"/>
            </a:spcAft>
          </a:pPr>
          <a:r>
            <a:rPr lang="es-ES" sz="3600" kern="1200" dirty="0" smtClean="0"/>
            <a:t>Objetivos</a:t>
          </a:r>
          <a:endParaRPr lang="es-ES" sz="3600" kern="1200" dirty="0"/>
        </a:p>
      </dsp:txBody>
      <dsp:txXfrm>
        <a:off x="39461" y="1678409"/>
        <a:ext cx="1961784" cy="768760"/>
      </dsp:txXfrm>
    </dsp:sp>
    <dsp:sp modelId="{D3834A1C-B42A-4CF1-A8E5-A88DCEB94361}">
      <dsp:nvSpPr>
        <dsp:cNvPr id="0" name=""/>
        <dsp:cNvSpPr/>
      </dsp:nvSpPr>
      <dsp:spPr>
        <a:xfrm>
          <a:off x="0" y="2447169"/>
          <a:ext cx="7848872" cy="1616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Describir la metodología a utilizar de acuerdo al perfil de la Cooperativa de Ahorro y Crédito Pedro </a:t>
          </a:r>
          <a:r>
            <a:rPr lang="es-ES" sz="1600" kern="1200" dirty="0" err="1" smtClean="0"/>
            <a:t>Moncayo</a:t>
          </a:r>
          <a:r>
            <a:rPr lang="es-ES" sz="1600" kern="1200" dirty="0" smtClean="0"/>
            <a:t>.</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Identificar los riesgos financieros a los que se encuentra expuesta la Cooperativa de Ahorro y Crédito Pedro </a:t>
          </a:r>
          <a:r>
            <a:rPr lang="es-ES" sz="1600" kern="1200" dirty="0" err="1" smtClean="0"/>
            <a:t>Moncayo</a:t>
          </a:r>
          <a:r>
            <a:rPr lang="es-ES" sz="1600" kern="1200" dirty="0" smtClean="0"/>
            <a:t>.</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Evaluar los riesgos de la Cooperativa de Ahorro y Crédito Pedro </a:t>
          </a:r>
          <a:r>
            <a:rPr lang="es-ES" sz="1600" kern="1200" dirty="0" err="1" smtClean="0"/>
            <a:t>Moncayo</a:t>
          </a:r>
          <a:r>
            <a:rPr lang="es-ES" sz="1600" kern="1200" dirty="0" smtClean="0"/>
            <a:t> y determinar estrategias para su tratamiento.</a:t>
          </a:r>
          <a:endParaRPr lang="es-ES" sz="1600" kern="1200" dirty="0"/>
        </a:p>
      </dsp:txBody>
      <dsp:txXfrm>
        <a:off x="0" y="2447169"/>
        <a:ext cx="7848872" cy="16166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E2FF-6166-4F5F-B617-896A874386D4}">
      <dsp:nvSpPr>
        <dsp:cNvPr id="0" name=""/>
        <dsp:cNvSpPr/>
      </dsp:nvSpPr>
      <dsp:spPr>
        <a:xfrm>
          <a:off x="0" y="623901"/>
          <a:ext cx="7848872"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8ECC7-FE45-4C29-B947-D20CAD2E688E}">
      <dsp:nvSpPr>
        <dsp:cNvPr id="0" name=""/>
        <dsp:cNvSpPr/>
      </dsp:nvSpPr>
      <dsp:spPr>
        <a:xfrm>
          <a:off x="2040706" y="312202"/>
          <a:ext cx="5808165" cy="31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S" sz="1800" b="1" kern="1200" dirty="0" smtClean="0"/>
            <a:t>Medición de Concentración</a:t>
          </a:r>
          <a:endParaRPr lang="es-ES" sz="1800" kern="1200" dirty="0"/>
        </a:p>
      </dsp:txBody>
      <dsp:txXfrm>
        <a:off x="2040706" y="312202"/>
        <a:ext cx="5808165" cy="311698"/>
      </dsp:txXfrm>
    </dsp:sp>
    <dsp:sp modelId="{C6C64671-F4A2-4E7E-9EDD-245F437E2159}">
      <dsp:nvSpPr>
        <dsp:cNvPr id="0" name=""/>
        <dsp:cNvSpPr/>
      </dsp:nvSpPr>
      <dsp:spPr>
        <a:xfrm>
          <a:off x="0" y="312202"/>
          <a:ext cx="2040706" cy="311698"/>
        </a:xfrm>
        <a:prstGeom prst="round2SameRect">
          <a:avLst>
            <a:gd name="adj1" fmla="val 16670"/>
            <a:gd name="adj2" fmla="val 0"/>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t>2.</a:t>
          </a:r>
          <a:endParaRPr lang="es-ES" sz="2400" kern="1200" dirty="0"/>
        </a:p>
      </dsp:txBody>
      <dsp:txXfrm>
        <a:off x="15219" y="327421"/>
        <a:ext cx="2010268" cy="2964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E2FF-6166-4F5F-B617-896A874386D4}">
      <dsp:nvSpPr>
        <dsp:cNvPr id="0" name=""/>
        <dsp:cNvSpPr/>
      </dsp:nvSpPr>
      <dsp:spPr>
        <a:xfrm>
          <a:off x="0" y="341428"/>
          <a:ext cx="7848872"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8ECC7-FE45-4C29-B947-D20CAD2E688E}">
      <dsp:nvSpPr>
        <dsp:cNvPr id="0" name=""/>
        <dsp:cNvSpPr/>
      </dsp:nvSpPr>
      <dsp:spPr>
        <a:xfrm>
          <a:off x="2040706" y="499"/>
          <a:ext cx="5808165" cy="34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s-ES" sz="1800" b="1" kern="1200" dirty="0" smtClean="0"/>
            <a:t>Índice estructural de liquidez mínimo</a:t>
          </a:r>
          <a:endParaRPr lang="es-ES" sz="1800" kern="1200" dirty="0"/>
        </a:p>
      </dsp:txBody>
      <dsp:txXfrm>
        <a:off x="2040706" y="499"/>
        <a:ext cx="5808165" cy="340928"/>
      </dsp:txXfrm>
    </dsp:sp>
    <dsp:sp modelId="{C6C64671-F4A2-4E7E-9EDD-245F437E2159}">
      <dsp:nvSpPr>
        <dsp:cNvPr id="0" name=""/>
        <dsp:cNvSpPr/>
      </dsp:nvSpPr>
      <dsp:spPr>
        <a:xfrm>
          <a:off x="0" y="499"/>
          <a:ext cx="2040706" cy="340928"/>
        </a:xfrm>
        <a:prstGeom prst="round2SameRect">
          <a:avLst>
            <a:gd name="adj1" fmla="val 16670"/>
            <a:gd name="adj2" fmla="val 0"/>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kern="1200" dirty="0" smtClean="0"/>
            <a:t>3.</a:t>
          </a:r>
          <a:endParaRPr lang="es-ES" sz="2400" kern="1200" dirty="0"/>
        </a:p>
      </dsp:txBody>
      <dsp:txXfrm>
        <a:off x="16646" y="17145"/>
        <a:ext cx="2007414" cy="324282"/>
      </dsp:txXfrm>
    </dsp:sp>
    <dsp:sp modelId="{836A53AF-CD23-42A1-B63D-78CAA3ED6BA2}">
      <dsp:nvSpPr>
        <dsp:cNvPr id="0" name=""/>
        <dsp:cNvSpPr/>
      </dsp:nvSpPr>
      <dsp:spPr>
        <a:xfrm>
          <a:off x="0" y="341928"/>
          <a:ext cx="7848872" cy="68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just" defTabSz="488950">
            <a:lnSpc>
              <a:spcPct val="90000"/>
            </a:lnSpc>
            <a:spcBef>
              <a:spcPct val="0"/>
            </a:spcBef>
            <a:spcAft>
              <a:spcPct val="15000"/>
            </a:spcAft>
            <a:buChar char="••"/>
          </a:pPr>
          <a:endParaRPr lang="es-ES" sz="1100" kern="1200" dirty="0"/>
        </a:p>
      </dsp:txBody>
      <dsp:txXfrm>
        <a:off x="0" y="341928"/>
        <a:ext cx="7848872" cy="6819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E2FF-6166-4F5F-B617-896A874386D4}">
      <dsp:nvSpPr>
        <dsp:cNvPr id="0" name=""/>
        <dsp:cNvSpPr/>
      </dsp:nvSpPr>
      <dsp:spPr>
        <a:xfrm>
          <a:off x="0" y="341428"/>
          <a:ext cx="7848872" cy="0"/>
        </a:xfrm>
        <a:prstGeom prst="lin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8ECC7-FE45-4C29-B947-D20CAD2E688E}">
      <dsp:nvSpPr>
        <dsp:cNvPr id="0" name=""/>
        <dsp:cNvSpPr/>
      </dsp:nvSpPr>
      <dsp:spPr>
        <a:xfrm>
          <a:off x="2040706" y="499"/>
          <a:ext cx="5808165" cy="340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ES" sz="2000" b="1" kern="1200" dirty="0" smtClean="0"/>
            <a:t>Requerimiento de Liquidez:</a:t>
          </a:r>
          <a:endParaRPr lang="es-ES" sz="2000" kern="1200" dirty="0"/>
        </a:p>
      </dsp:txBody>
      <dsp:txXfrm>
        <a:off x="2040706" y="499"/>
        <a:ext cx="5808165" cy="340928"/>
      </dsp:txXfrm>
    </dsp:sp>
    <dsp:sp modelId="{C6C64671-F4A2-4E7E-9EDD-245F437E2159}">
      <dsp:nvSpPr>
        <dsp:cNvPr id="0" name=""/>
        <dsp:cNvSpPr/>
      </dsp:nvSpPr>
      <dsp:spPr>
        <a:xfrm>
          <a:off x="0" y="499"/>
          <a:ext cx="2040706" cy="340928"/>
        </a:xfrm>
        <a:prstGeom prst="round2SameRect">
          <a:avLst>
            <a:gd name="adj1" fmla="val 16670"/>
            <a:gd name="adj2" fmla="val 0"/>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S" sz="2800" kern="1200" dirty="0" smtClean="0"/>
            <a:t>1.</a:t>
          </a:r>
          <a:endParaRPr lang="es-ES" sz="2800" kern="1200" dirty="0"/>
        </a:p>
      </dsp:txBody>
      <dsp:txXfrm>
        <a:off x="16646" y="17145"/>
        <a:ext cx="2007414" cy="324282"/>
      </dsp:txXfrm>
    </dsp:sp>
    <dsp:sp modelId="{836A53AF-CD23-42A1-B63D-78CAA3ED6BA2}">
      <dsp:nvSpPr>
        <dsp:cNvPr id="0" name=""/>
        <dsp:cNvSpPr/>
      </dsp:nvSpPr>
      <dsp:spPr>
        <a:xfrm>
          <a:off x="0" y="341928"/>
          <a:ext cx="7848872" cy="68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endParaRPr lang="es-ES" sz="1200" kern="1200" dirty="0"/>
        </a:p>
      </dsp:txBody>
      <dsp:txXfrm>
        <a:off x="0" y="341928"/>
        <a:ext cx="7848872" cy="6819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C685-8CA1-40F3-BF32-69B4B1376175}">
      <dsp:nvSpPr>
        <dsp:cNvPr id="0" name=""/>
        <dsp:cNvSpPr/>
      </dsp:nvSpPr>
      <dsp:spPr>
        <a:xfrm>
          <a:off x="2929" y="1234393"/>
          <a:ext cx="2264173" cy="186746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33400">
            <a:lnSpc>
              <a:spcPct val="90000"/>
            </a:lnSpc>
            <a:spcBef>
              <a:spcPct val="0"/>
            </a:spcBef>
            <a:spcAft>
              <a:spcPct val="15000"/>
            </a:spcAft>
            <a:buChar char="••"/>
          </a:pPr>
          <a:r>
            <a:rPr lang="es-ES" sz="1200" kern="1200" dirty="0" smtClean="0"/>
            <a:t>Se tomó el total vencido sobre la deuda que comprende a los flujos que se esperan recibir de las operaciones crediticias  al 31 de diciembre del 2013, para  el valor actual aplicó la tasa activa referencial  8,17%. del BCE a diciembre 2013.</a:t>
          </a:r>
          <a:endParaRPr lang="es-ES" sz="1200" kern="1200" dirty="0"/>
        </a:p>
      </dsp:txBody>
      <dsp:txXfrm>
        <a:off x="45905" y="1277369"/>
        <a:ext cx="2178221" cy="1381345"/>
      </dsp:txXfrm>
    </dsp:sp>
    <dsp:sp modelId="{5B1C97F0-7F30-4199-BE9D-246CF8C5264B}">
      <dsp:nvSpPr>
        <dsp:cNvPr id="0" name=""/>
        <dsp:cNvSpPr/>
      </dsp:nvSpPr>
      <dsp:spPr>
        <a:xfrm>
          <a:off x="1278710" y="1691285"/>
          <a:ext cx="2479059" cy="2479059"/>
        </a:xfrm>
        <a:prstGeom prst="leftCircularArrow">
          <a:avLst>
            <a:gd name="adj1" fmla="val 3083"/>
            <a:gd name="adj2" fmla="val 378719"/>
            <a:gd name="adj3" fmla="val 2154229"/>
            <a:gd name="adj4" fmla="val 9024489"/>
            <a:gd name="adj5" fmla="val 3596"/>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7E18682-5A81-409A-B9BF-8B733F5280B3}">
      <dsp:nvSpPr>
        <dsp:cNvPr id="0" name=""/>
        <dsp:cNvSpPr/>
      </dsp:nvSpPr>
      <dsp:spPr>
        <a:xfrm>
          <a:off x="506079" y="2701690"/>
          <a:ext cx="2012598" cy="80034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Nivel de exposición del riesgo de crédito (E) </a:t>
          </a:r>
          <a:endParaRPr lang="es-ES" sz="1400" kern="1200" dirty="0"/>
        </a:p>
      </dsp:txBody>
      <dsp:txXfrm>
        <a:off x="529520" y="2725131"/>
        <a:ext cx="1965716" cy="753462"/>
      </dsp:txXfrm>
    </dsp:sp>
    <dsp:sp modelId="{EAF32EB7-5467-4BCB-B17C-04639CB1DD40}">
      <dsp:nvSpPr>
        <dsp:cNvPr id="0" name=""/>
        <dsp:cNvSpPr/>
      </dsp:nvSpPr>
      <dsp:spPr>
        <a:xfrm>
          <a:off x="2882585" y="1234393"/>
          <a:ext cx="2264173" cy="186746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88950">
            <a:lnSpc>
              <a:spcPct val="90000"/>
            </a:lnSpc>
            <a:spcBef>
              <a:spcPct val="0"/>
            </a:spcBef>
            <a:spcAft>
              <a:spcPct val="15000"/>
            </a:spcAft>
            <a:buChar char="••"/>
          </a:pPr>
          <a:endParaRPr lang="es-ES" sz="1100" kern="1200"/>
        </a:p>
        <a:p>
          <a:pPr marL="114300" lvl="1" indent="-114300" algn="just" defTabSz="533400">
            <a:lnSpc>
              <a:spcPct val="90000"/>
            </a:lnSpc>
            <a:spcBef>
              <a:spcPct val="0"/>
            </a:spcBef>
            <a:spcAft>
              <a:spcPct val="15000"/>
            </a:spcAft>
            <a:buChar char="••"/>
          </a:pPr>
          <a:r>
            <a:rPr lang="es-ES" sz="1200" kern="1200" dirty="0" smtClean="0"/>
            <a:t>Se estimó por medio de matrices de transición, considerando bases de cartera de los últimos dos años de forma trimestral (marzo 2012 a diciembre 2013).</a:t>
          </a:r>
          <a:endParaRPr lang="es-ES" sz="1200" kern="1200" dirty="0"/>
        </a:p>
      </dsp:txBody>
      <dsp:txXfrm>
        <a:off x="2925561" y="1677541"/>
        <a:ext cx="2178221" cy="1381345"/>
      </dsp:txXfrm>
    </dsp:sp>
    <dsp:sp modelId="{9EE7DE52-3A79-4C34-9F22-F2F44C2E6F1B}">
      <dsp:nvSpPr>
        <dsp:cNvPr id="0" name=""/>
        <dsp:cNvSpPr/>
      </dsp:nvSpPr>
      <dsp:spPr>
        <a:xfrm>
          <a:off x="4139498" y="92688"/>
          <a:ext cx="2768370" cy="2768370"/>
        </a:xfrm>
        <a:prstGeom prst="circularArrow">
          <a:avLst>
            <a:gd name="adj1" fmla="val 2760"/>
            <a:gd name="adj2" fmla="val 336587"/>
            <a:gd name="adj3" fmla="val 19487902"/>
            <a:gd name="adj4" fmla="val 12575511"/>
            <a:gd name="adj5" fmla="val 3221"/>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7C85D6-CB12-47EC-957A-08D6526E894C}">
      <dsp:nvSpPr>
        <dsp:cNvPr id="0" name=""/>
        <dsp:cNvSpPr/>
      </dsp:nvSpPr>
      <dsp:spPr>
        <a:xfrm>
          <a:off x="3385735" y="834221"/>
          <a:ext cx="2012598" cy="80034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t>Probabilidad de incumplimiento (pi)</a:t>
          </a:r>
          <a:endParaRPr lang="es-ES" sz="1600" kern="1200" dirty="0"/>
        </a:p>
      </dsp:txBody>
      <dsp:txXfrm>
        <a:off x="3409176" y="857662"/>
        <a:ext cx="1965716" cy="753462"/>
      </dsp:txXfrm>
    </dsp:sp>
    <dsp:sp modelId="{A1C2008F-39AE-4948-ABC9-46C384AA4C3A}">
      <dsp:nvSpPr>
        <dsp:cNvPr id="0" name=""/>
        <dsp:cNvSpPr/>
      </dsp:nvSpPr>
      <dsp:spPr>
        <a:xfrm>
          <a:off x="5762241" y="1234393"/>
          <a:ext cx="2264173" cy="186746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s-ES" sz="1300" kern="1200" dirty="0" smtClean="0"/>
            <a:t>Se determinó a través de promedio de la recuperación de cartera en mora a partir de la calificación C a la E de los meses de enero hasta diciembre 2013 obtenido como resultado 12,56%. </a:t>
          </a:r>
          <a:endParaRPr lang="es-ES" sz="1300" kern="1200" dirty="0"/>
        </a:p>
      </dsp:txBody>
      <dsp:txXfrm>
        <a:off x="5805217" y="1277369"/>
        <a:ext cx="2178221" cy="1381345"/>
      </dsp:txXfrm>
    </dsp:sp>
    <dsp:sp modelId="{5AAE0465-E373-456A-8B16-581504FBD142}">
      <dsp:nvSpPr>
        <dsp:cNvPr id="0" name=""/>
        <dsp:cNvSpPr/>
      </dsp:nvSpPr>
      <dsp:spPr>
        <a:xfrm>
          <a:off x="6265391" y="2701690"/>
          <a:ext cx="2012598" cy="80034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t>Severidad (1 – r) </a:t>
          </a:r>
          <a:endParaRPr lang="es-ES" sz="2000" kern="1200" dirty="0"/>
        </a:p>
      </dsp:txBody>
      <dsp:txXfrm>
        <a:off x="6288832" y="2725131"/>
        <a:ext cx="1965716" cy="753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66451-ED08-4B18-9BB2-79BA853FD117}">
      <dsp:nvSpPr>
        <dsp:cNvPr id="0" name=""/>
        <dsp:cNvSpPr/>
      </dsp:nvSpPr>
      <dsp:spPr>
        <a:xfrm>
          <a:off x="1358" y="266906"/>
          <a:ext cx="4002913" cy="140281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Establecer objetivos generales y específicos formales tanto para la institución como para cada nivel del organigrama estructural que lo amerite. </a:t>
          </a:r>
          <a:endParaRPr lang="es-ES" sz="1400" kern="1200" dirty="0"/>
        </a:p>
      </dsp:txBody>
      <dsp:txXfrm>
        <a:off x="42445" y="307993"/>
        <a:ext cx="3920739" cy="1320637"/>
      </dsp:txXfrm>
    </dsp:sp>
    <dsp:sp modelId="{F810F1F7-002D-4D3D-936C-08EB5216ABCE}">
      <dsp:nvSpPr>
        <dsp:cNvPr id="0" name=""/>
        <dsp:cNvSpPr/>
      </dsp:nvSpPr>
      <dsp:spPr>
        <a:xfrm rot="5400000">
          <a:off x="1915251" y="1757281"/>
          <a:ext cx="175127" cy="175127"/>
        </a:xfrm>
        <a:prstGeom prst="rightArrow">
          <a:avLst>
            <a:gd name="adj1" fmla="val 667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2A69269-CF0B-45DC-8873-4FC3F6A05F6B}">
      <dsp:nvSpPr>
        <dsp:cNvPr id="0" name=""/>
        <dsp:cNvSpPr/>
      </dsp:nvSpPr>
      <dsp:spPr>
        <a:xfrm>
          <a:off x="1358" y="2019972"/>
          <a:ext cx="4002913" cy="1482288"/>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Diseñar, aprobar y socializar tanto políticas como procesos de ser necesarios en las áreas de la cooperativa, actualizar/redefinir procesos existentes e implementar controles formales que permitan verificar el cumplimiento de los mismos.</a:t>
          </a:r>
          <a:endParaRPr lang="es-ES" sz="1400" kern="1200" dirty="0"/>
        </a:p>
      </dsp:txBody>
      <dsp:txXfrm>
        <a:off x="44773" y="2063387"/>
        <a:ext cx="3916083" cy="1395458"/>
      </dsp:txXfrm>
    </dsp:sp>
    <dsp:sp modelId="{05AD5431-CAC2-40C7-966A-D236D900E7C5}">
      <dsp:nvSpPr>
        <dsp:cNvPr id="0" name=""/>
        <dsp:cNvSpPr/>
      </dsp:nvSpPr>
      <dsp:spPr>
        <a:xfrm rot="5400000">
          <a:off x="1915251" y="3589825"/>
          <a:ext cx="175127" cy="175127"/>
        </a:xfrm>
        <a:prstGeom prst="rightArrow">
          <a:avLst>
            <a:gd name="adj1" fmla="val 667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BA36AA0-6FD8-424E-BB55-1A1334F942A6}">
      <dsp:nvSpPr>
        <dsp:cNvPr id="0" name=""/>
        <dsp:cNvSpPr/>
      </dsp:nvSpPr>
      <dsp:spPr>
        <a:xfrm>
          <a:off x="1358" y="3852516"/>
          <a:ext cx="4002913" cy="1353184"/>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Construir la Matriz FODA institucional, herramienta clave para la identificación y manejo de riesgos a los que puede encontrase expuesta la cooperativa.</a:t>
          </a:r>
          <a:endParaRPr lang="es-ES" sz="1400" kern="1200" dirty="0"/>
        </a:p>
      </dsp:txBody>
      <dsp:txXfrm>
        <a:off x="40991" y="3892149"/>
        <a:ext cx="3923647" cy="1273918"/>
      </dsp:txXfrm>
    </dsp:sp>
    <dsp:sp modelId="{A8278DFB-F7B9-4A00-97B7-A94F48B39A3F}">
      <dsp:nvSpPr>
        <dsp:cNvPr id="0" name=""/>
        <dsp:cNvSpPr/>
      </dsp:nvSpPr>
      <dsp:spPr>
        <a:xfrm>
          <a:off x="4564679" y="266906"/>
          <a:ext cx="4002913" cy="146295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Calcular el patrimonio técnico de la institución que permita definir el valor máximo que pueden alcanzar los activos de riesgo de la misma y se constituya en un referente para la estructuración o reestructuración de políticas en la cooperativa y en un futuro de los límites de riesgos.</a:t>
          </a:r>
          <a:endParaRPr lang="es-ES" sz="1400" kern="1200" dirty="0"/>
        </a:p>
      </dsp:txBody>
      <dsp:txXfrm>
        <a:off x="4607527" y="309754"/>
        <a:ext cx="3917217" cy="1377258"/>
      </dsp:txXfrm>
    </dsp:sp>
    <dsp:sp modelId="{47559674-6B15-4BB4-851D-14B2B573F0F2}">
      <dsp:nvSpPr>
        <dsp:cNvPr id="0" name=""/>
        <dsp:cNvSpPr/>
      </dsp:nvSpPr>
      <dsp:spPr>
        <a:xfrm rot="5400000">
          <a:off x="6478572" y="1817425"/>
          <a:ext cx="175127" cy="175127"/>
        </a:xfrm>
        <a:prstGeom prst="rightArrow">
          <a:avLst>
            <a:gd name="adj1" fmla="val 667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54CF861-D025-4E64-8A1F-55FE5EDD46D2}">
      <dsp:nvSpPr>
        <dsp:cNvPr id="0" name=""/>
        <dsp:cNvSpPr/>
      </dsp:nvSpPr>
      <dsp:spPr>
        <a:xfrm>
          <a:off x="4564679" y="2080116"/>
          <a:ext cx="4002913" cy="1576847"/>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Elaborar un plan que contenga fases periódicas para la constitución de bases de datos al nivel de desagregación que el órgano de control demanda para la aplicación de los modelos en la administración integral de riesgos y que en un punto o fecha específica le permita a la cooperativa adoptar estas metodologías en su totalidad.</a:t>
          </a:r>
          <a:endParaRPr lang="es-ES" sz="1400" kern="1200" dirty="0"/>
        </a:p>
      </dsp:txBody>
      <dsp:txXfrm>
        <a:off x="4610863" y="2126300"/>
        <a:ext cx="3910545" cy="1484479"/>
      </dsp:txXfrm>
    </dsp:sp>
    <dsp:sp modelId="{19B8A2C0-6E25-45B4-8DED-1EC8382207D0}">
      <dsp:nvSpPr>
        <dsp:cNvPr id="0" name=""/>
        <dsp:cNvSpPr/>
      </dsp:nvSpPr>
      <dsp:spPr>
        <a:xfrm rot="5400000">
          <a:off x="6478572" y="3744527"/>
          <a:ext cx="175127" cy="175127"/>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A9B0F1E-FF4D-4024-B356-CA606E896109}">
      <dsp:nvSpPr>
        <dsp:cNvPr id="0" name=""/>
        <dsp:cNvSpPr/>
      </dsp:nvSpPr>
      <dsp:spPr>
        <a:xfrm>
          <a:off x="4564679" y="4007219"/>
          <a:ext cx="4002913" cy="1125589"/>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smtClean="0"/>
            <a:t>Partiendo de las necesidades de todos los niveles de la institución diseñar y actualizar de manera permanente el sistema de información. </a:t>
          </a:r>
          <a:endParaRPr lang="es-ES" sz="1400" kern="1200" dirty="0"/>
        </a:p>
      </dsp:txBody>
      <dsp:txXfrm>
        <a:off x="4597646" y="4040186"/>
        <a:ext cx="3936979" cy="10596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66451-ED08-4B18-9BB2-79BA853FD117}">
      <dsp:nvSpPr>
        <dsp:cNvPr id="0" name=""/>
        <dsp:cNvSpPr/>
      </dsp:nvSpPr>
      <dsp:spPr>
        <a:xfrm>
          <a:off x="1358" y="266906"/>
          <a:ext cx="4002913" cy="140281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Adquirir destrezas sobre la administración de riesgos por medio de consultores y/o capacitación del personal de las áreas críticas de la cooperativa. </a:t>
          </a:r>
          <a:endParaRPr lang="es-ES" sz="1400" kern="1200" dirty="0"/>
        </a:p>
      </dsp:txBody>
      <dsp:txXfrm>
        <a:off x="42445" y="307993"/>
        <a:ext cx="3920739" cy="1320637"/>
      </dsp:txXfrm>
    </dsp:sp>
    <dsp:sp modelId="{F810F1F7-002D-4D3D-936C-08EB5216ABCE}">
      <dsp:nvSpPr>
        <dsp:cNvPr id="0" name=""/>
        <dsp:cNvSpPr/>
      </dsp:nvSpPr>
      <dsp:spPr>
        <a:xfrm rot="5400000">
          <a:off x="1915251" y="1757281"/>
          <a:ext cx="175127" cy="175127"/>
        </a:xfrm>
        <a:prstGeom prst="rightArrow">
          <a:avLst>
            <a:gd name="adj1" fmla="val 667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2A69269-CF0B-45DC-8873-4FC3F6A05F6B}">
      <dsp:nvSpPr>
        <dsp:cNvPr id="0" name=""/>
        <dsp:cNvSpPr/>
      </dsp:nvSpPr>
      <dsp:spPr>
        <a:xfrm>
          <a:off x="1358" y="2019972"/>
          <a:ext cx="4002913" cy="1482288"/>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Estructurar planes de contingencia considerando distintos escenarios, que de manera específica y clara determinen estrategias a seguir ante situaciones de emergencia que le permitan a la institución estar preparada para hacer frente a situaciones no previstas y que le pudieren significar asumir pérdidas. </a:t>
          </a:r>
          <a:endParaRPr lang="es-ES" sz="1400" kern="1200" dirty="0"/>
        </a:p>
      </dsp:txBody>
      <dsp:txXfrm>
        <a:off x="44773" y="2063387"/>
        <a:ext cx="3916083" cy="1395458"/>
      </dsp:txXfrm>
    </dsp:sp>
    <dsp:sp modelId="{05AD5431-CAC2-40C7-966A-D236D900E7C5}">
      <dsp:nvSpPr>
        <dsp:cNvPr id="0" name=""/>
        <dsp:cNvSpPr/>
      </dsp:nvSpPr>
      <dsp:spPr>
        <a:xfrm rot="5400000">
          <a:off x="1915251" y="3589825"/>
          <a:ext cx="175127" cy="175127"/>
        </a:xfrm>
        <a:prstGeom prst="rightArrow">
          <a:avLst>
            <a:gd name="adj1" fmla="val 667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BA36AA0-6FD8-424E-BB55-1A1334F942A6}">
      <dsp:nvSpPr>
        <dsp:cNvPr id="0" name=""/>
        <dsp:cNvSpPr/>
      </dsp:nvSpPr>
      <dsp:spPr>
        <a:xfrm>
          <a:off x="1358" y="3852516"/>
          <a:ext cx="4002913" cy="1353184"/>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Diseñar el mapa de procesos de la institución agrupándolos en procesos gobernantes, productivos y de soporte de acuerdo a lo dispuesto en la resolución JB-2005-834.  </a:t>
          </a:r>
          <a:endParaRPr lang="es-ES" sz="1400" kern="1200" dirty="0"/>
        </a:p>
      </dsp:txBody>
      <dsp:txXfrm>
        <a:off x="40991" y="3892149"/>
        <a:ext cx="3923647" cy="1273918"/>
      </dsp:txXfrm>
    </dsp:sp>
    <dsp:sp modelId="{A8278DFB-F7B9-4A00-97B7-A94F48B39A3F}">
      <dsp:nvSpPr>
        <dsp:cNvPr id="0" name=""/>
        <dsp:cNvSpPr/>
      </dsp:nvSpPr>
      <dsp:spPr>
        <a:xfrm>
          <a:off x="4564679" y="266906"/>
          <a:ext cx="4002913" cy="146295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Conformar bases de datos centralizadas, que permitan registrar, ordenar, clasificar y disponer de información sobre los eventos de riesgo operativo; fallas o insuficiencias de factores de riesgo operativo  clasificados por línea de negocio, determinando la frecuencia con que se repite cada evento y el efecto cuantitativo de pérdida producida.</a:t>
          </a:r>
          <a:endParaRPr lang="es-ES" sz="1400" kern="1200" dirty="0"/>
        </a:p>
      </dsp:txBody>
      <dsp:txXfrm>
        <a:off x="4607527" y="309754"/>
        <a:ext cx="3917217" cy="1377258"/>
      </dsp:txXfrm>
    </dsp:sp>
    <dsp:sp modelId="{47559674-6B15-4BB4-851D-14B2B573F0F2}">
      <dsp:nvSpPr>
        <dsp:cNvPr id="0" name=""/>
        <dsp:cNvSpPr/>
      </dsp:nvSpPr>
      <dsp:spPr>
        <a:xfrm rot="5400000">
          <a:off x="6478572" y="1817425"/>
          <a:ext cx="175127" cy="175127"/>
        </a:xfrm>
        <a:prstGeom prst="rightArrow">
          <a:avLst>
            <a:gd name="adj1" fmla="val 667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54CF861-D025-4E64-8A1F-55FE5EDD46D2}">
      <dsp:nvSpPr>
        <dsp:cNvPr id="0" name=""/>
        <dsp:cNvSpPr/>
      </dsp:nvSpPr>
      <dsp:spPr>
        <a:xfrm>
          <a:off x="4564679" y="2080116"/>
          <a:ext cx="4002913" cy="1576847"/>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Adoptar una política que le permitan a la institución constituir provisiones adecuadas sobre indicadores de cobertura en función al tipo de operaciones y sujetos de crédito que le permita minimizar y monitorear su exposición al riesgo de no recuperar parcial o totalmente los montos de créditos otorgados.</a:t>
          </a:r>
          <a:endParaRPr lang="es-ES" sz="1400" kern="1200" dirty="0"/>
        </a:p>
      </dsp:txBody>
      <dsp:txXfrm>
        <a:off x="4610863" y="2126300"/>
        <a:ext cx="3910545" cy="1484479"/>
      </dsp:txXfrm>
    </dsp:sp>
    <dsp:sp modelId="{19B8A2C0-6E25-45B4-8DED-1EC8382207D0}">
      <dsp:nvSpPr>
        <dsp:cNvPr id="0" name=""/>
        <dsp:cNvSpPr/>
      </dsp:nvSpPr>
      <dsp:spPr>
        <a:xfrm rot="5400000">
          <a:off x="6478572" y="3744527"/>
          <a:ext cx="175127" cy="175127"/>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A9B0F1E-FF4D-4024-B356-CA606E896109}">
      <dsp:nvSpPr>
        <dsp:cNvPr id="0" name=""/>
        <dsp:cNvSpPr/>
      </dsp:nvSpPr>
      <dsp:spPr>
        <a:xfrm>
          <a:off x="4564679" y="4007219"/>
          <a:ext cx="4002913" cy="1125589"/>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Desarrollar una filosofía de administración de riesgos organizacional de acuerdo a sus actividades y circunstancias específicas frente a los riesgos.</a:t>
          </a:r>
          <a:endParaRPr lang="es-ES" sz="1400" kern="1200" dirty="0"/>
        </a:p>
      </dsp:txBody>
      <dsp:txXfrm>
        <a:off x="4597646" y="4040186"/>
        <a:ext cx="3936979" cy="10596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351F-9184-42FC-830A-81AA5878EFD7}">
      <dsp:nvSpPr>
        <dsp:cNvPr id="0" name=""/>
        <dsp:cNvSpPr/>
      </dsp:nvSpPr>
      <dsp:spPr>
        <a:xfrm>
          <a:off x="-6595351" y="-1008615"/>
          <a:ext cx="7849878" cy="7849878"/>
        </a:xfrm>
        <a:prstGeom prst="blockArc">
          <a:avLst>
            <a:gd name="adj1" fmla="val 18900000"/>
            <a:gd name="adj2" fmla="val 2700000"/>
            <a:gd name="adj3" fmla="val 27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AAA18-F435-4B6B-A128-BDD4CDE4F913}">
      <dsp:nvSpPr>
        <dsp:cNvPr id="0" name=""/>
        <dsp:cNvSpPr/>
      </dsp:nvSpPr>
      <dsp:spPr>
        <a:xfrm>
          <a:off x="547972" y="364423"/>
          <a:ext cx="7913179" cy="72931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La Cooperativa de Ahorro y Crédito Pedro </a:t>
          </a:r>
          <a:r>
            <a:rPr lang="es-ES" sz="1200" kern="1200" dirty="0" err="1" smtClean="0"/>
            <a:t>Moncayo</a:t>
          </a:r>
          <a:r>
            <a:rPr lang="es-ES" sz="1200" kern="1200" dirty="0" smtClean="0"/>
            <a:t>, en la actualidad cuenta con una trayectoria de 49 años en el mercado brindando servicios financieros y cooperativos, ubicándose dentro del segmento tres de acuerdo a la Resolución No. JR-STE-2012-003 emitida por la Superintendencia de Economía Popular y Solidaria.</a:t>
          </a:r>
          <a:endParaRPr lang="es-ES" sz="1200" kern="1200" dirty="0">
            <a:solidFill>
              <a:schemeClr val="tx1"/>
            </a:solidFill>
          </a:endParaRPr>
        </a:p>
      </dsp:txBody>
      <dsp:txXfrm>
        <a:off x="547972" y="364423"/>
        <a:ext cx="7913179" cy="729314"/>
      </dsp:txXfrm>
    </dsp:sp>
    <dsp:sp modelId="{3631DE08-CEAF-4EE0-BC63-9018FFC36222}">
      <dsp:nvSpPr>
        <dsp:cNvPr id="0" name=""/>
        <dsp:cNvSpPr/>
      </dsp:nvSpPr>
      <dsp:spPr>
        <a:xfrm>
          <a:off x="92150" y="273259"/>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349F4C-9892-47B8-94F2-AF0824DD3650}">
      <dsp:nvSpPr>
        <dsp:cNvPr id="0" name=""/>
        <dsp:cNvSpPr/>
      </dsp:nvSpPr>
      <dsp:spPr>
        <a:xfrm>
          <a:off x="1070577" y="1458045"/>
          <a:ext cx="7390574" cy="729314"/>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La Cooperativa mantiene bajo la tasa mínima referencial del Banco Central las tasas activas para cada tipo de crédito que entrega a sus socios.</a:t>
          </a:r>
          <a:endParaRPr lang="es-ES" sz="1200" kern="1200" dirty="0">
            <a:solidFill>
              <a:schemeClr val="tx1"/>
            </a:solidFill>
          </a:endParaRPr>
        </a:p>
      </dsp:txBody>
      <dsp:txXfrm>
        <a:off x="1070577" y="1458045"/>
        <a:ext cx="7390574" cy="729314"/>
      </dsp:txXfrm>
    </dsp:sp>
    <dsp:sp modelId="{CDDE397A-4952-45B6-8EFA-D83F41B65308}">
      <dsp:nvSpPr>
        <dsp:cNvPr id="0" name=""/>
        <dsp:cNvSpPr/>
      </dsp:nvSpPr>
      <dsp:spPr>
        <a:xfrm>
          <a:off x="614755" y="1366881"/>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1170380"/>
              <a:satOff val="-1460"/>
              <a:lumOff val="343"/>
              <a:alphaOff val="0"/>
            </a:schemeClr>
          </a:solidFill>
          <a:prstDash val="solid"/>
        </a:ln>
        <a:effectLst/>
      </dsp:spPr>
      <dsp:style>
        <a:lnRef idx="1">
          <a:scrgbClr r="0" g="0" b="0"/>
        </a:lnRef>
        <a:fillRef idx="2">
          <a:scrgbClr r="0" g="0" b="0"/>
        </a:fillRef>
        <a:effectRef idx="0">
          <a:scrgbClr r="0" g="0" b="0"/>
        </a:effectRef>
        <a:fontRef idx="minor"/>
      </dsp:style>
    </dsp:sp>
    <dsp:sp modelId="{0A9EC4CD-643E-415B-A7F5-643AF279E45D}">
      <dsp:nvSpPr>
        <dsp:cNvPr id="0" name=""/>
        <dsp:cNvSpPr/>
      </dsp:nvSpPr>
      <dsp:spPr>
        <a:xfrm>
          <a:off x="1230975" y="2551666"/>
          <a:ext cx="7230176" cy="729314"/>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La cartera de créditos bruta manejada por la cooperativa observa una tendencia creciente y representa el mayor activo sobre el balance general a diciembre 2013.</a:t>
          </a:r>
          <a:endParaRPr lang="es-ES" sz="1200" kern="1200" dirty="0">
            <a:solidFill>
              <a:schemeClr val="tx1"/>
            </a:solidFill>
          </a:endParaRPr>
        </a:p>
      </dsp:txBody>
      <dsp:txXfrm>
        <a:off x="1230975" y="2551666"/>
        <a:ext cx="7230176" cy="729314"/>
      </dsp:txXfrm>
    </dsp:sp>
    <dsp:sp modelId="{DB98F262-51B9-4A58-BFBA-815A1104B82B}">
      <dsp:nvSpPr>
        <dsp:cNvPr id="0" name=""/>
        <dsp:cNvSpPr/>
      </dsp:nvSpPr>
      <dsp:spPr>
        <a:xfrm>
          <a:off x="775153" y="2460502"/>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dsp:spPr>
      <dsp:style>
        <a:lnRef idx="1">
          <a:scrgbClr r="0" g="0" b="0"/>
        </a:lnRef>
        <a:fillRef idx="2">
          <a:scrgbClr r="0" g="0" b="0"/>
        </a:fillRef>
        <a:effectRef idx="0">
          <a:scrgbClr r="0" g="0" b="0"/>
        </a:effectRef>
        <a:fontRef idx="minor"/>
      </dsp:style>
    </dsp:sp>
    <dsp:sp modelId="{232D6691-DAB5-4A8D-B502-2A75E344E329}">
      <dsp:nvSpPr>
        <dsp:cNvPr id="0" name=""/>
        <dsp:cNvSpPr/>
      </dsp:nvSpPr>
      <dsp:spPr>
        <a:xfrm>
          <a:off x="1070577" y="3645288"/>
          <a:ext cx="7390574" cy="729314"/>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La COAC utiliza las 5 </a:t>
          </a:r>
          <a:r>
            <a:rPr lang="es-ES" sz="1200" kern="1200" dirty="0" err="1" smtClean="0"/>
            <a:t>C's</a:t>
          </a:r>
          <a:r>
            <a:rPr lang="es-ES" sz="1200" kern="1200" dirty="0" smtClean="0"/>
            <a:t> del crédito (método experto) para medir el riesgo en el otorgamiento de crédito, metodología en la que imperan la experiencia y subjetividad del analista.  </a:t>
          </a:r>
          <a:endParaRPr lang="es-ES" sz="1200" kern="1200" dirty="0">
            <a:solidFill>
              <a:schemeClr val="tx1"/>
            </a:solidFill>
          </a:endParaRPr>
        </a:p>
      </dsp:txBody>
      <dsp:txXfrm>
        <a:off x="1070577" y="3645288"/>
        <a:ext cx="7390574" cy="729314"/>
      </dsp:txXfrm>
    </dsp:sp>
    <dsp:sp modelId="{3C96A145-038F-4C80-BA87-48399C339C95}">
      <dsp:nvSpPr>
        <dsp:cNvPr id="0" name=""/>
        <dsp:cNvSpPr/>
      </dsp:nvSpPr>
      <dsp:spPr>
        <a:xfrm>
          <a:off x="614755" y="3554124"/>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3511139"/>
              <a:satOff val="-4379"/>
              <a:lumOff val="1030"/>
              <a:alphaOff val="0"/>
            </a:schemeClr>
          </a:solidFill>
          <a:prstDash val="solid"/>
        </a:ln>
        <a:effectLst/>
      </dsp:spPr>
      <dsp:style>
        <a:lnRef idx="1">
          <a:scrgbClr r="0" g="0" b="0"/>
        </a:lnRef>
        <a:fillRef idx="2">
          <a:scrgbClr r="0" g="0" b="0"/>
        </a:fillRef>
        <a:effectRef idx="0">
          <a:scrgbClr r="0" g="0" b="0"/>
        </a:effectRef>
        <a:fontRef idx="minor"/>
      </dsp:style>
    </dsp:sp>
    <dsp:sp modelId="{896F41B9-BA45-448C-8034-9624AEF3A2EB}">
      <dsp:nvSpPr>
        <dsp:cNvPr id="0" name=""/>
        <dsp:cNvSpPr/>
      </dsp:nvSpPr>
      <dsp:spPr>
        <a:xfrm>
          <a:off x="547972" y="4738909"/>
          <a:ext cx="7913179" cy="729314"/>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smtClean="0"/>
            <a:t>La entidad no mantiene obligaciones con instituciones financieras nacionales  o extranjeras, constituyéndose como sus principales fuentes de fondeo las obligaciones con el público comprendidas por depósitos a la vista (68,62%) y depósito a plazo (31,38%) a diciembre 2013.</a:t>
          </a:r>
          <a:endParaRPr lang="es-ES" sz="1200" kern="1200" dirty="0">
            <a:solidFill>
              <a:schemeClr val="tx1"/>
            </a:solidFill>
          </a:endParaRPr>
        </a:p>
      </dsp:txBody>
      <dsp:txXfrm>
        <a:off x="547972" y="4738909"/>
        <a:ext cx="7913179" cy="729314"/>
      </dsp:txXfrm>
    </dsp:sp>
    <dsp:sp modelId="{5B3E40F0-5E7F-4430-B7F0-A8F3734ACA7C}">
      <dsp:nvSpPr>
        <dsp:cNvPr id="0" name=""/>
        <dsp:cNvSpPr/>
      </dsp:nvSpPr>
      <dsp:spPr>
        <a:xfrm>
          <a:off x="92150" y="4647745"/>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351F-9184-42FC-830A-81AA5878EFD7}">
      <dsp:nvSpPr>
        <dsp:cNvPr id="0" name=""/>
        <dsp:cNvSpPr/>
      </dsp:nvSpPr>
      <dsp:spPr>
        <a:xfrm>
          <a:off x="-6595351" y="-1008615"/>
          <a:ext cx="7849878" cy="7849878"/>
        </a:xfrm>
        <a:prstGeom prst="blockArc">
          <a:avLst>
            <a:gd name="adj1" fmla="val 18900000"/>
            <a:gd name="adj2" fmla="val 2700000"/>
            <a:gd name="adj3" fmla="val 27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ECFBB-DDBA-49D4-B261-0607AC1226E9}">
      <dsp:nvSpPr>
        <dsp:cNvPr id="0" name=""/>
        <dsp:cNvSpPr/>
      </dsp:nvSpPr>
      <dsp:spPr>
        <a:xfrm>
          <a:off x="547972" y="364423"/>
          <a:ext cx="7913179" cy="72931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Todas las actividades expuestas a riesgos de los procesos analizados en captaciones y colocaciones dentro de riesgos operativo poseen controles que disminuyen su exposición frente al riesgo sobre la probabilidad de ocurrencia, enmarcando el 92% de riesgos entre los niveles bajo y medio del mapa de riesgos.</a:t>
          </a:r>
          <a:endParaRPr lang="es-ES" sz="1200" kern="1200" dirty="0">
            <a:solidFill>
              <a:schemeClr val="tx1"/>
            </a:solidFill>
          </a:endParaRPr>
        </a:p>
      </dsp:txBody>
      <dsp:txXfrm>
        <a:off x="547972" y="364423"/>
        <a:ext cx="7913179" cy="729314"/>
      </dsp:txXfrm>
    </dsp:sp>
    <dsp:sp modelId="{D2C9EB1F-17A3-4C54-8E0D-ACCAE8C54E24}">
      <dsp:nvSpPr>
        <dsp:cNvPr id="0" name=""/>
        <dsp:cNvSpPr/>
      </dsp:nvSpPr>
      <dsp:spPr>
        <a:xfrm>
          <a:off x="92150" y="273259"/>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676C7E3-02D4-4687-811C-07763FD11B68}">
      <dsp:nvSpPr>
        <dsp:cNvPr id="0" name=""/>
        <dsp:cNvSpPr/>
      </dsp:nvSpPr>
      <dsp:spPr>
        <a:xfrm>
          <a:off x="1070577" y="1296137"/>
          <a:ext cx="7390574" cy="729314"/>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El factor generador de la mayor cantidad de riesgos operativos corresponde a personas y prácticas relacionadas con los clientes, los productos y el negocio como el principal de los eventos de riesgos.</a:t>
          </a:r>
          <a:endParaRPr lang="es-ES" sz="1200" kern="1200" dirty="0">
            <a:solidFill>
              <a:schemeClr val="tx1"/>
            </a:solidFill>
          </a:endParaRPr>
        </a:p>
      </dsp:txBody>
      <dsp:txXfrm>
        <a:off x="1070577" y="1296137"/>
        <a:ext cx="7390574" cy="729314"/>
      </dsp:txXfrm>
    </dsp:sp>
    <dsp:sp modelId="{1A90C52B-A165-41CE-B061-F496E637CDAC}">
      <dsp:nvSpPr>
        <dsp:cNvPr id="0" name=""/>
        <dsp:cNvSpPr/>
      </dsp:nvSpPr>
      <dsp:spPr>
        <a:xfrm>
          <a:off x="614755" y="1224136"/>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1170380"/>
              <a:satOff val="-1460"/>
              <a:lumOff val="343"/>
              <a:alphaOff val="0"/>
            </a:schemeClr>
          </a:solidFill>
          <a:prstDash val="solid"/>
        </a:ln>
        <a:effectLst/>
      </dsp:spPr>
      <dsp:style>
        <a:lnRef idx="1">
          <a:scrgbClr r="0" g="0" b="0"/>
        </a:lnRef>
        <a:fillRef idx="2">
          <a:scrgbClr r="0" g="0" b="0"/>
        </a:fillRef>
        <a:effectRef idx="0">
          <a:scrgbClr r="0" g="0" b="0"/>
        </a:effectRef>
        <a:fontRef idx="minor"/>
      </dsp:style>
    </dsp:sp>
    <dsp:sp modelId="{C8BD54B0-4A46-40A0-B873-5A31959BEF02}">
      <dsp:nvSpPr>
        <dsp:cNvPr id="0" name=""/>
        <dsp:cNvSpPr/>
      </dsp:nvSpPr>
      <dsp:spPr>
        <a:xfrm>
          <a:off x="1230975" y="2232249"/>
          <a:ext cx="7230176" cy="1368149"/>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smtClean="0"/>
            <a:t>La Cooperativa mantiene el 16,94% como índice de liquidez de primera y el 15,16% como índice de liquidez de segunda línea a la última semana de enero 2014 los cuales superan los últimos indicadores mínimos emitidos por el órgano de control a la fecha, sobre la volatilidad de 2 y 2,5 veces la desviación estándar de sus fuentes de fondeo denota una diferencia del 10,59% y 7,22% en liquidez de primera y segunda línea respectivamente, y su indicador de activos líquidos de segunda línea supera al de concentración en $56.156,36; determinado que la institución cumple con los requerimientos de la norma aplicados dentro del periodo de análisis en cuanto a liquidez estructural.</a:t>
          </a:r>
          <a:endParaRPr lang="es-ES" sz="1200" kern="1200" dirty="0">
            <a:solidFill>
              <a:schemeClr val="tx1"/>
            </a:solidFill>
          </a:endParaRPr>
        </a:p>
      </dsp:txBody>
      <dsp:txXfrm>
        <a:off x="1230975" y="2232249"/>
        <a:ext cx="7230176" cy="1368149"/>
      </dsp:txXfrm>
    </dsp:sp>
    <dsp:sp modelId="{0DF48740-6F4D-415D-B702-C42284C9E34F}">
      <dsp:nvSpPr>
        <dsp:cNvPr id="0" name=""/>
        <dsp:cNvSpPr/>
      </dsp:nvSpPr>
      <dsp:spPr>
        <a:xfrm>
          <a:off x="775153" y="2460502"/>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dsp:spPr>
      <dsp:style>
        <a:lnRef idx="1">
          <a:scrgbClr r="0" g="0" b="0"/>
        </a:lnRef>
        <a:fillRef idx="2">
          <a:scrgbClr r="0" g="0" b="0"/>
        </a:fillRef>
        <a:effectRef idx="0">
          <a:scrgbClr r="0" g="0" b="0"/>
        </a:effectRef>
        <a:fontRef idx="minor"/>
      </dsp:style>
    </dsp:sp>
    <dsp:sp modelId="{F84233F1-6A13-462C-8557-47FFE969CD71}">
      <dsp:nvSpPr>
        <dsp:cNvPr id="0" name=""/>
        <dsp:cNvSpPr/>
      </dsp:nvSpPr>
      <dsp:spPr>
        <a:xfrm>
          <a:off x="1070577" y="3807188"/>
          <a:ext cx="7390574" cy="729314"/>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El indicador de concentración de los saldos del 50% de los cien mayores depositantes con un plazo de hasta 90 días, fue el que determinó el requerimiento de liquidez de la cooperativa a la última semana de enero 2014</a:t>
          </a:r>
          <a:endParaRPr lang="es-ES" sz="1200" kern="1200" dirty="0">
            <a:solidFill>
              <a:schemeClr val="tx1"/>
            </a:solidFill>
          </a:endParaRPr>
        </a:p>
      </dsp:txBody>
      <dsp:txXfrm>
        <a:off x="1070577" y="3807188"/>
        <a:ext cx="7390574" cy="729314"/>
      </dsp:txXfrm>
    </dsp:sp>
    <dsp:sp modelId="{07DEEA36-71CB-449B-B1BF-848F1B757C60}">
      <dsp:nvSpPr>
        <dsp:cNvPr id="0" name=""/>
        <dsp:cNvSpPr/>
      </dsp:nvSpPr>
      <dsp:spPr>
        <a:xfrm>
          <a:off x="614755" y="3696869"/>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3511139"/>
              <a:satOff val="-4379"/>
              <a:lumOff val="1030"/>
              <a:alphaOff val="0"/>
            </a:schemeClr>
          </a:solidFill>
          <a:prstDash val="solid"/>
        </a:ln>
        <a:effectLst/>
      </dsp:spPr>
      <dsp:style>
        <a:lnRef idx="1">
          <a:scrgbClr r="0" g="0" b="0"/>
        </a:lnRef>
        <a:fillRef idx="2">
          <a:scrgbClr r="0" g="0" b="0"/>
        </a:fillRef>
        <a:effectRef idx="0">
          <a:scrgbClr r="0" g="0" b="0"/>
        </a:effectRef>
        <a:fontRef idx="minor"/>
      </dsp:style>
    </dsp:sp>
    <dsp:sp modelId="{E580B6A1-C29F-4316-A7C5-C5ACA84BBE63}">
      <dsp:nvSpPr>
        <dsp:cNvPr id="0" name=""/>
        <dsp:cNvSpPr/>
      </dsp:nvSpPr>
      <dsp:spPr>
        <a:xfrm>
          <a:off x="547972" y="4738909"/>
          <a:ext cx="7913179" cy="729314"/>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smtClean="0"/>
            <a:t>La provisión acumulada de cartera para créditos incobrables que mantiene la Cooperativa al 31 de diciembre 2013, permite minimizar su exposición frente al riesgo de no recuperación total o parcial de operaciones crediticias debido a que superan en $ 237.312,25 al cálculo de pérdida esperada obtenida en la evaluación de riesgos.</a:t>
          </a:r>
          <a:endParaRPr lang="es-ES" sz="1200" kern="1200" dirty="0">
            <a:solidFill>
              <a:schemeClr val="tx1"/>
            </a:solidFill>
          </a:endParaRPr>
        </a:p>
      </dsp:txBody>
      <dsp:txXfrm>
        <a:off x="547972" y="4738909"/>
        <a:ext cx="7913179" cy="729314"/>
      </dsp:txXfrm>
    </dsp:sp>
    <dsp:sp modelId="{5CD1CCF8-1781-46F7-BD51-B8DCA20E75F8}">
      <dsp:nvSpPr>
        <dsp:cNvPr id="0" name=""/>
        <dsp:cNvSpPr/>
      </dsp:nvSpPr>
      <dsp:spPr>
        <a:xfrm>
          <a:off x="92150" y="4647745"/>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351F-9184-42FC-830A-81AA5878EFD7}">
      <dsp:nvSpPr>
        <dsp:cNvPr id="0" name=""/>
        <dsp:cNvSpPr/>
      </dsp:nvSpPr>
      <dsp:spPr>
        <a:xfrm>
          <a:off x="-6595351" y="-1008615"/>
          <a:ext cx="7849878" cy="7849878"/>
        </a:xfrm>
        <a:prstGeom prst="blockArc">
          <a:avLst>
            <a:gd name="adj1" fmla="val 18900000"/>
            <a:gd name="adj2" fmla="val 2700000"/>
            <a:gd name="adj3" fmla="val 27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AAA18-F435-4B6B-A128-BDD4CDE4F913}">
      <dsp:nvSpPr>
        <dsp:cNvPr id="0" name=""/>
        <dsp:cNvSpPr/>
      </dsp:nvSpPr>
      <dsp:spPr>
        <a:xfrm>
          <a:off x="547972" y="364423"/>
          <a:ext cx="7913179" cy="72931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Implementar procesos gobernantes: como Planificación Estratégica y Administración Integral de Riesgos que le permita identificar, medir, gestionar y controlar eficazmente los riesgos a los que se encuentra expuesta debido a su naturaleza, actividades propias del giro normal del negocio y constante crecimiento.</a:t>
          </a:r>
          <a:endParaRPr lang="es-ES" sz="1200" kern="1200" dirty="0">
            <a:solidFill>
              <a:schemeClr val="tx1"/>
            </a:solidFill>
          </a:endParaRPr>
        </a:p>
      </dsp:txBody>
      <dsp:txXfrm>
        <a:off x="547972" y="364423"/>
        <a:ext cx="7913179" cy="729314"/>
      </dsp:txXfrm>
    </dsp:sp>
    <dsp:sp modelId="{3631DE08-CEAF-4EE0-BC63-9018FFC36222}">
      <dsp:nvSpPr>
        <dsp:cNvPr id="0" name=""/>
        <dsp:cNvSpPr/>
      </dsp:nvSpPr>
      <dsp:spPr>
        <a:xfrm>
          <a:off x="92150" y="273259"/>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87B685B-5BF9-42BA-BF77-B40E3F234EF5}">
      <dsp:nvSpPr>
        <dsp:cNvPr id="0" name=""/>
        <dsp:cNvSpPr/>
      </dsp:nvSpPr>
      <dsp:spPr>
        <a:xfrm>
          <a:off x="1070577" y="1458045"/>
          <a:ext cx="7390574" cy="729314"/>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Considerar implementar nuevas estrategias que le permita a la cooperativa aprovechar en su totalidad las ventajas que le proporcionan sus tasas de interés frente al mercado, y tomar las medidas necesarias para administrar el riesgo de tasa de interés previo a una revisión y administración su balance general.</a:t>
          </a:r>
          <a:endParaRPr lang="es-ES" sz="1200" kern="1200" dirty="0">
            <a:solidFill>
              <a:schemeClr val="tx1"/>
            </a:solidFill>
          </a:endParaRPr>
        </a:p>
      </dsp:txBody>
      <dsp:txXfrm>
        <a:off x="1070577" y="1458045"/>
        <a:ext cx="7390574" cy="729314"/>
      </dsp:txXfrm>
    </dsp:sp>
    <dsp:sp modelId="{CDDE397A-4952-45B6-8EFA-D83F41B65308}">
      <dsp:nvSpPr>
        <dsp:cNvPr id="0" name=""/>
        <dsp:cNvSpPr/>
      </dsp:nvSpPr>
      <dsp:spPr>
        <a:xfrm>
          <a:off x="614755" y="1366881"/>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1170380"/>
              <a:satOff val="-1460"/>
              <a:lumOff val="343"/>
              <a:alphaOff val="0"/>
            </a:schemeClr>
          </a:solidFill>
          <a:prstDash val="solid"/>
        </a:ln>
        <a:effectLst/>
      </dsp:spPr>
      <dsp:style>
        <a:lnRef idx="1">
          <a:scrgbClr r="0" g="0" b="0"/>
        </a:lnRef>
        <a:fillRef idx="2">
          <a:scrgbClr r="0" g="0" b="0"/>
        </a:fillRef>
        <a:effectRef idx="0">
          <a:scrgbClr r="0" g="0" b="0"/>
        </a:effectRef>
        <a:fontRef idx="minor"/>
      </dsp:style>
    </dsp:sp>
    <dsp:sp modelId="{BD61A4FB-61AA-4F2A-99A7-1DB494F3CCFA}">
      <dsp:nvSpPr>
        <dsp:cNvPr id="0" name=""/>
        <dsp:cNvSpPr/>
      </dsp:nvSpPr>
      <dsp:spPr>
        <a:xfrm>
          <a:off x="1230975" y="2551666"/>
          <a:ext cx="7230176" cy="729314"/>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Implementar estrategias de recuperación de certera y gestión de cobranzas que eviten el deterioro de cartera de la institución y permitan monitorear de forma constante y permanente las variaciones de la cartera vencida mediante la aplicación de métodos cuantitativos que se ajusten a las necesidades de la institución.</a:t>
          </a:r>
          <a:endParaRPr lang="es-ES" sz="1200" kern="1200" dirty="0">
            <a:solidFill>
              <a:schemeClr val="tx1"/>
            </a:solidFill>
          </a:endParaRPr>
        </a:p>
      </dsp:txBody>
      <dsp:txXfrm>
        <a:off x="1230975" y="2551666"/>
        <a:ext cx="7230176" cy="729314"/>
      </dsp:txXfrm>
    </dsp:sp>
    <dsp:sp modelId="{DB98F262-51B9-4A58-BFBA-815A1104B82B}">
      <dsp:nvSpPr>
        <dsp:cNvPr id="0" name=""/>
        <dsp:cNvSpPr/>
      </dsp:nvSpPr>
      <dsp:spPr>
        <a:xfrm>
          <a:off x="775153" y="2460502"/>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dsp:spPr>
      <dsp:style>
        <a:lnRef idx="1">
          <a:scrgbClr r="0" g="0" b="0"/>
        </a:lnRef>
        <a:fillRef idx="2">
          <a:scrgbClr r="0" g="0" b="0"/>
        </a:fillRef>
        <a:effectRef idx="0">
          <a:scrgbClr r="0" g="0" b="0"/>
        </a:effectRef>
        <a:fontRef idx="minor"/>
      </dsp:style>
    </dsp:sp>
    <dsp:sp modelId="{8F18C651-266C-47F7-9C4D-5703B24DB68E}">
      <dsp:nvSpPr>
        <dsp:cNvPr id="0" name=""/>
        <dsp:cNvSpPr/>
      </dsp:nvSpPr>
      <dsp:spPr>
        <a:xfrm>
          <a:off x="1070577" y="3645288"/>
          <a:ext cx="7390574" cy="729314"/>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Estructurar estrategias que le permitan a la cooperativa canalizar la mayor parte de obligaciones con el público a cuentas de vencimiento cierto (depósitos a plazo); que le proporcionen un mejor manejo sobre su liquidez.</a:t>
          </a:r>
          <a:endParaRPr lang="es-ES" sz="1200" kern="1200" dirty="0">
            <a:solidFill>
              <a:schemeClr val="tx1"/>
            </a:solidFill>
          </a:endParaRPr>
        </a:p>
      </dsp:txBody>
      <dsp:txXfrm>
        <a:off x="1070577" y="3645288"/>
        <a:ext cx="7390574" cy="729314"/>
      </dsp:txXfrm>
    </dsp:sp>
    <dsp:sp modelId="{2F3FC192-CF3A-4CE7-841B-D63B4C96F4D4}">
      <dsp:nvSpPr>
        <dsp:cNvPr id="0" name=""/>
        <dsp:cNvSpPr/>
      </dsp:nvSpPr>
      <dsp:spPr>
        <a:xfrm>
          <a:off x="614755" y="3554124"/>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3511139"/>
              <a:satOff val="-4379"/>
              <a:lumOff val="1030"/>
              <a:alphaOff val="0"/>
            </a:schemeClr>
          </a:solidFill>
          <a:prstDash val="solid"/>
        </a:ln>
        <a:effectLst/>
      </dsp:spPr>
      <dsp:style>
        <a:lnRef idx="1">
          <a:scrgbClr r="0" g="0" b="0"/>
        </a:lnRef>
        <a:fillRef idx="2">
          <a:scrgbClr r="0" g="0" b="0"/>
        </a:fillRef>
        <a:effectRef idx="0">
          <a:scrgbClr r="0" g="0" b="0"/>
        </a:effectRef>
        <a:fontRef idx="minor"/>
      </dsp:style>
    </dsp:sp>
    <dsp:sp modelId="{F3EEC574-A00D-4396-A4C0-EFAAA9F95E09}">
      <dsp:nvSpPr>
        <dsp:cNvPr id="0" name=""/>
        <dsp:cNvSpPr/>
      </dsp:nvSpPr>
      <dsp:spPr>
        <a:xfrm>
          <a:off x="547972" y="4738909"/>
          <a:ext cx="7913179" cy="729314"/>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Fortalecer los controles actuales de la institución y estructurarlos dentro de niveles de control formales y validarlos periódicamente de tal forma que permitan asegurar y mantener un sistema de control interno adecuado que mitigue con mayor eficiencia los eventos de riesgo operativo.</a:t>
          </a:r>
          <a:endParaRPr lang="es-ES" sz="1200" kern="1200" dirty="0">
            <a:solidFill>
              <a:schemeClr val="tx1"/>
            </a:solidFill>
          </a:endParaRPr>
        </a:p>
      </dsp:txBody>
      <dsp:txXfrm>
        <a:off x="547972" y="4738909"/>
        <a:ext cx="7913179" cy="729314"/>
      </dsp:txXfrm>
    </dsp:sp>
    <dsp:sp modelId="{28B476F9-AA18-494A-8174-9CD2B7C4FAA2}">
      <dsp:nvSpPr>
        <dsp:cNvPr id="0" name=""/>
        <dsp:cNvSpPr/>
      </dsp:nvSpPr>
      <dsp:spPr>
        <a:xfrm>
          <a:off x="92150" y="4647745"/>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351F-9184-42FC-830A-81AA5878EFD7}">
      <dsp:nvSpPr>
        <dsp:cNvPr id="0" name=""/>
        <dsp:cNvSpPr/>
      </dsp:nvSpPr>
      <dsp:spPr>
        <a:xfrm>
          <a:off x="-6595351" y="-1008615"/>
          <a:ext cx="7849878" cy="7849878"/>
        </a:xfrm>
        <a:prstGeom prst="blockArc">
          <a:avLst>
            <a:gd name="adj1" fmla="val 18900000"/>
            <a:gd name="adj2" fmla="val 2700000"/>
            <a:gd name="adj3" fmla="val 27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B44C1-09DB-408C-A62F-0A3256441C7D}">
      <dsp:nvSpPr>
        <dsp:cNvPr id="0" name=""/>
        <dsp:cNvSpPr/>
      </dsp:nvSpPr>
      <dsp:spPr>
        <a:xfrm>
          <a:off x="547972" y="364423"/>
          <a:ext cx="7913179" cy="72931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Fomentar la cultura de control de riesgos en todo el personal de la cooperativa por medio de talleres y/o capacitaciones sobre metodología y acciones encaminadas a reducir, prevenir y administrar los riesgos operativos.</a:t>
          </a:r>
          <a:endParaRPr lang="es-ES" sz="1200" kern="1200" dirty="0">
            <a:solidFill>
              <a:schemeClr val="tx1"/>
            </a:solidFill>
          </a:endParaRPr>
        </a:p>
      </dsp:txBody>
      <dsp:txXfrm>
        <a:off x="547972" y="364423"/>
        <a:ext cx="7913179" cy="729314"/>
      </dsp:txXfrm>
    </dsp:sp>
    <dsp:sp modelId="{327AC197-1A54-43E1-8284-7ADC71C3EBEA}">
      <dsp:nvSpPr>
        <dsp:cNvPr id="0" name=""/>
        <dsp:cNvSpPr/>
      </dsp:nvSpPr>
      <dsp:spPr>
        <a:xfrm>
          <a:off x="92150" y="273259"/>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478AB82-80DA-41DD-8224-6362178BED97}">
      <dsp:nvSpPr>
        <dsp:cNvPr id="0" name=""/>
        <dsp:cNvSpPr/>
      </dsp:nvSpPr>
      <dsp:spPr>
        <a:xfrm>
          <a:off x="1070577" y="1458045"/>
          <a:ext cx="7390574" cy="729314"/>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Conformar bases de datos centralizadas, que permitan registrar, ordenar, clasificar y disponer de información sobre los eventos de riesgo operativo; fallas o insuficiencias tanto de orden legal como de factores de riesgo operativo  clasificados por línea de negocio de acuerdo a lo establecido en la resolución JB-2005-834 que involucre a los procesos formales de toda la institución.</a:t>
          </a:r>
          <a:endParaRPr lang="es-ES" sz="1200" kern="1200" dirty="0">
            <a:solidFill>
              <a:schemeClr val="tx1"/>
            </a:solidFill>
          </a:endParaRPr>
        </a:p>
      </dsp:txBody>
      <dsp:txXfrm>
        <a:off x="1070577" y="1458045"/>
        <a:ext cx="7390574" cy="729314"/>
      </dsp:txXfrm>
    </dsp:sp>
    <dsp:sp modelId="{6F2351B8-12CE-47AE-A1F0-859D3AFA8BAE}">
      <dsp:nvSpPr>
        <dsp:cNvPr id="0" name=""/>
        <dsp:cNvSpPr/>
      </dsp:nvSpPr>
      <dsp:spPr>
        <a:xfrm>
          <a:off x="614755" y="1366881"/>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1170380"/>
              <a:satOff val="-1460"/>
              <a:lumOff val="343"/>
              <a:alphaOff val="0"/>
            </a:schemeClr>
          </a:solidFill>
          <a:prstDash val="solid"/>
        </a:ln>
        <a:effectLst/>
      </dsp:spPr>
      <dsp:style>
        <a:lnRef idx="1">
          <a:scrgbClr r="0" g="0" b="0"/>
        </a:lnRef>
        <a:fillRef idx="2">
          <a:scrgbClr r="0" g="0" b="0"/>
        </a:fillRef>
        <a:effectRef idx="0">
          <a:scrgbClr r="0" g="0" b="0"/>
        </a:effectRef>
        <a:fontRef idx="minor"/>
      </dsp:style>
    </dsp:sp>
    <dsp:sp modelId="{C6D0469B-39B3-47AF-AD62-A91287384EFC}">
      <dsp:nvSpPr>
        <dsp:cNvPr id="0" name=""/>
        <dsp:cNvSpPr/>
      </dsp:nvSpPr>
      <dsp:spPr>
        <a:xfrm>
          <a:off x="1230975" y="2551666"/>
          <a:ext cx="7230176" cy="729314"/>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Estructurar planes de contingencia que de manera específica y clara determinen estrategias a seguir ante situaciones de emergencia que le permitan a la institución estar preparada para hacer frente a situaciones no previstas y que pudieran traer consigo pérdidas potenciales. </a:t>
          </a:r>
          <a:endParaRPr lang="es-ES" sz="1200" kern="1200" dirty="0">
            <a:solidFill>
              <a:schemeClr val="tx1"/>
            </a:solidFill>
          </a:endParaRPr>
        </a:p>
      </dsp:txBody>
      <dsp:txXfrm>
        <a:off x="1230975" y="2551666"/>
        <a:ext cx="7230176" cy="729314"/>
      </dsp:txXfrm>
    </dsp:sp>
    <dsp:sp modelId="{3631DE08-CEAF-4EE0-BC63-9018FFC36222}">
      <dsp:nvSpPr>
        <dsp:cNvPr id="0" name=""/>
        <dsp:cNvSpPr/>
      </dsp:nvSpPr>
      <dsp:spPr>
        <a:xfrm>
          <a:off x="775153" y="2460502"/>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dsp:spPr>
      <dsp:style>
        <a:lnRef idx="1">
          <a:scrgbClr r="0" g="0" b="0"/>
        </a:lnRef>
        <a:fillRef idx="2">
          <a:scrgbClr r="0" g="0" b="0"/>
        </a:fillRef>
        <a:effectRef idx="0">
          <a:scrgbClr r="0" g="0" b="0"/>
        </a:effectRef>
        <a:fontRef idx="minor"/>
      </dsp:style>
    </dsp:sp>
    <dsp:sp modelId="{EFF8AF6B-010C-4BF8-A1D1-962B79AF9F76}">
      <dsp:nvSpPr>
        <dsp:cNvPr id="0" name=""/>
        <dsp:cNvSpPr/>
      </dsp:nvSpPr>
      <dsp:spPr>
        <a:xfrm>
          <a:off x="1070577" y="3645288"/>
          <a:ext cx="7390574" cy="729314"/>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  Incorporar el cálculo de liquidez estructural como uno de los indicadores de monitoreo de la cooperativa y estructurar políticas formales sobre la colocación de excedentes de liquidez que mantenga la institución.</a:t>
          </a:r>
          <a:endParaRPr lang="es-ES" sz="1200" kern="1200" dirty="0">
            <a:solidFill>
              <a:schemeClr val="tx1"/>
            </a:solidFill>
          </a:endParaRPr>
        </a:p>
      </dsp:txBody>
      <dsp:txXfrm>
        <a:off x="1070577" y="3645288"/>
        <a:ext cx="7390574" cy="729314"/>
      </dsp:txXfrm>
    </dsp:sp>
    <dsp:sp modelId="{BE2A00B7-C4F0-41C6-976E-D0C771E5D052}">
      <dsp:nvSpPr>
        <dsp:cNvPr id="0" name=""/>
        <dsp:cNvSpPr/>
      </dsp:nvSpPr>
      <dsp:spPr>
        <a:xfrm>
          <a:off x="614755" y="3554124"/>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3511139"/>
              <a:satOff val="-4379"/>
              <a:lumOff val="1030"/>
              <a:alphaOff val="0"/>
            </a:schemeClr>
          </a:solidFill>
          <a:prstDash val="solid"/>
        </a:ln>
        <a:effectLst/>
      </dsp:spPr>
      <dsp:style>
        <a:lnRef idx="1">
          <a:scrgbClr r="0" g="0" b="0"/>
        </a:lnRef>
        <a:fillRef idx="2">
          <a:scrgbClr r="0" g="0" b="0"/>
        </a:fillRef>
        <a:effectRef idx="0">
          <a:scrgbClr r="0" g="0" b="0"/>
        </a:effectRef>
        <a:fontRef idx="minor"/>
      </dsp:style>
    </dsp:sp>
    <dsp:sp modelId="{45D59432-B17A-4665-8759-486044EC68FD}">
      <dsp:nvSpPr>
        <dsp:cNvPr id="0" name=""/>
        <dsp:cNvSpPr/>
      </dsp:nvSpPr>
      <dsp:spPr>
        <a:xfrm>
          <a:off x="547972" y="4608512"/>
          <a:ext cx="7913179" cy="990109"/>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8893" tIns="30480" rIns="30480" bIns="30480" numCol="1" spcCol="1270" anchor="ctr" anchorCtr="0">
          <a:noAutofit/>
        </a:bodyPr>
        <a:lstStyle/>
        <a:p>
          <a:pPr lvl="0" algn="just" defTabSz="533400">
            <a:lnSpc>
              <a:spcPct val="90000"/>
            </a:lnSpc>
            <a:spcBef>
              <a:spcPct val="0"/>
            </a:spcBef>
            <a:spcAft>
              <a:spcPct val="35000"/>
            </a:spcAft>
          </a:pPr>
          <a:r>
            <a:rPr lang="es-ES" sz="1200" kern="1200" dirty="0" smtClean="0"/>
            <a:t>Adoptar una política formal sobre la calificación de operaciones crediticias y establecimiento de provisiones entre los límites mínimos y máximos establecidos dentro de las SECCIÓN II.- Elementos de la calificación de activos de riesgo y su clasificación y SECCIÓN III.- Constitución de provisiones del LIBRO UNO – sistema financiero, TÍTULO IX, CAPÍTULO II.- Calificación de activos de riesgo y constitución de provisiones por parte de las Instituciones controladas por la Superintendencia de Bancos y Seguros, con fecha 21-febrero-2014.</a:t>
          </a:r>
          <a:endParaRPr lang="es-ES" sz="1200" kern="1200" dirty="0">
            <a:solidFill>
              <a:schemeClr val="tx1"/>
            </a:solidFill>
          </a:endParaRPr>
        </a:p>
      </dsp:txBody>
      <dsp:txXfrm>
        <a:off x="547972" y="4608512"/>
        <a:ext cx="7913179" cy="990109"/>
      </dsp:txXfrm>
    </dsp:sp>
    <dsp:sp modelId="{CDDE397A-4952-45B6-8EFA-D83F41B65308}">
      <dsp:nvSpPr>
        <dsp:cNvPr id="0" name=""/>
        <dsp:cNvSpPr/>
      </dsp:nvSpPr>
      <dsp:spPr>
        <a:xfrm>
          <a:off x="92150" y="4647745"/>
          <a:ext cx="911642" cy="9116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6ACEF-7E24-46F4-A97E-D9B14256FD65}">
      <dsp:nvSpPr>
        <dsp:cNvPr id="0" name=""/>
        <dsp:cNvSpPr/>
      </dsp:nvSpPr>
      <dsp:spPr>
        <a:xfrm>
          <a:off x="0" y="1123324"/>
          <a:ext cx="8928992" cy="149776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F5628-C4EF-45FA-8EFD-32616E191485}">
      <dsp:nvSpPr>
        <dsp:cNvPr id="0" name=""/>
        <dsp:cNvSpPr/>
      </dsp:nvSpPr>
      <dsp:spPr>
        <a:xfrm>
          <a:off x="3923" y="0"/>
          <a:ext cx="2589756" cy="14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dirty="0" smtClean="0"/>
            <a:t>RAZÓN SOCIAL </a:t>
          </a:r>
        </a:p>
        <a:p>
          <a:pPr lvl="0" algn="just" defTabSz="711200">
            <a:lnSpc>
              <a:spcPct val="90000"/>
            </a:lnSpc>
            <a:spcBef>
              <a:spcPct val="0"/>
            </a:spcBef>
            <a:spcAft>
              <a:spcPct val="35000"/>
            </a:spcAft>
          </a:pPr>
          <a:r>
            <a:rPr lang="es-ES" sz="1400" kern="1200" dirty="0" smtClean="0"/>
            <a:t>LA COOPERATIVA DE AHORRO Y CRÉDITO PEDRO MONCAYO LTDA. O</a:t>
          </a:r>
          <a:r>
            <a:rPr lang="es-ES" sz="1600" kern="1200" dirty="0" smtClean="0"/>
            <a:t>btuvo su personería jurídica mediante Acuerdo Ministerial Nº 1951 de 8 de junio de 1964.</a:t>
          </a:r>
          <a:endParaRPr lang="es-ES" sz="1600" b="1" kern="1200" dirty="0"/>
        </a:p>
      </dsp:txBody>
      <dsp:txXfrm>
        <a:off x="3923" y="0"/>
        <a:ext cx="2589756" cy="1497766"/>
      </dsp:txXfrm>
    </dsp:sp>
    <dsp:sp modelId="{2A44A2DC-311A-4FBB-A983-3BE36D571B63}">
      <dsp:nvSpPr>
        <dsp:cNvPr id="0" name=""/>
        <dsp:cNvSpPr/>
      </dsp:nvSpPr>
      <dsp:spPr>
        <a:xfrm>
          <a:off x="1111581" y="1684987"/>
          <a:ext cx="374441" cy="3744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BBD0B-505D-41C1-B407-543424152F39}">
      <dsp:nvSpPr>
        <dsp:cNvPr id="0" name=""/>
        <dsp:cNvSpPr/>
      </dsp:nvSpPr>
      <dsp:spPr>
        <a:xfrm>
          <a:off x="2723168" y="2246649"/>
          <a:ext cx="2589756" cy="14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1" kern="1200" dirty="0" smtClean="0"/>
            <a:t>TIPO DE ORGANIZACIÓN</a:t>
          </a:r>
        </a:p>
        <a:p>
          <a:pPr lvl="0" algn="just" defTabSz="711200">
            <a:lnSpc>
              <a:spcPct val="90000"/>
            </a:lnSpc>
            <a:spcBef>
              <a:spcPct val="0"/>
            </a:spcBef>
            <a:spcAft>
              <a:spcPct val="35000"/>
            </a:spcAft>
          </a:pPr>
          <a:r>
            <a:rPr lang="es-ES" sz="1600" kern="1200" dirty="0" smtClean="0"/>
            <a:t>Sin fines de lucro encaminada a satisfacer las necesidades financieras y crediticias de los habitantes del Cantón Pedro </a:t>
          </a:r>
          <a:r>
            <a:rPr lang="es-ES" sz="1600" kern="1200" dirty="0" err="1" smtClean="0"/>
            <a:t>Moncayo</a:t>
          </a:r>
          <a:r>
            <a:rPr lang="es-ES" sz="1600" kern="1200" dirty="0" smtClean="0"/>
            <a:t> y sus zonas de influencia</a:t>
          </a:r>
          <a:endParaRPr lang="es-ES" sz="1600" kern="1200" dirty="0"/>
        </a:p>
      </dsp:txBody>
      <dsp:txXfrm>
        <a:off x="2723168" y="2246649"/>
        <a:ext cx="2589756" cy="1497766"/>
      </dsp:txXfrm>
    </dsp:sp>
    <dsp:sp modelId="{A8FECD3E-B225-4CD1-9FF3-CF3F716F65C6}">
      <dsp:nvSpPr>
        <dsp:cNvPr id="0" name=""/>
        <dsp:cNvSpPr/>
      </dsp:nvSpPr>
      <dsp:spPr>
        <a:xfrm>
          <a:off x="3830825" y="1684987"/>
          <a:ext cx="374441" cy="3744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2CFBE-08F6-4031-87E6-CB626938F96B}">
      <dsp:nvSpPr>
        <dsp:cNvPr id="0" name=""/>
        <dsp:cNvSpPr/>
      </dsp:nvSpPr>
      <dsp:spPr>
        <a:xfrm>
          <a:off x="5442412" y="0"/>
          <a:ext cx="2589756" cy="149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dirty="0" smtClean="0"/>
            <a:t>SECTOR DE LA INDUSTRIA</a:t>
          </a:r>
        </a:p>
        <a:p>
          <a:pPr lvl="0" algn="just" defTabSz="711200">
            <a:lnSpc>
              <a:spcPct val="90000"/>
            </a:lnSpc>
            <a:spcBef>
              <a:spcPct val="0"/>
            </a:spcBef>
            <a:spcAft>
              <a:spcPct val="35000"/>
            </a:spcAft>
          </a:pPr>
          <a:r>
            <a:rPr lang="es-ES" sz="1600" kern="1200" dirty="0" smtClean="0"/>
            <a:t>Se enmarca dentro del Sector de Financiero Popular y Solidario. Segmento 3</a:t>
          </a:r>
          <a:endParaRPr lang="es-ES" sz="1600" kern="1200" dirty="0"/>
        </a:p>
      </dsp:txBody>
      <dsp:txXfrm>
        <a:off x="5442412" y="0"/>
        <a:ext cx="2589756" cy="1497766"/>
      </dsp:txXfrm>
    </dsp:sp>
    <dsp:sp modelId="{6032AF85-FB94-4330-AEBA-2F096EFE1716}">
      <dsp:nvSpPr>
        <dsp:cNvPr id="0" name=""/>
        <dsp:cNvSpPr/>
      </dsp:nvSpPr>
      <dsp:spPr>
        <a:xfrm>
          <a:off x="6550069" y="1684987"/>
          <a:ext cx="374441" cy="3744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745D-E27F-416B-961A-A396B7A01F00}">
      <dsp:nvSpPr>
        <dsp:cNvPr id="0" name=""/>
        <dsp:cNvSpPr/>
      </dsp:nvSpPr>
      <dsp:spPr>
        <a:xfrm>
          <a:off x="1944" y="0"/>
          <a:ext cx="1907930" cy="460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AHORROS</a:t>
          </a:r>
          <a:endParaRPr lang="es-ES" sz="2400" kern="1200" dirty="0">
            <a:solidFill>
              <a:schemeClr val="tx1"/>
            </a:solidFill>
          </a:endParaRPr>
        </a:p>
      </dsp:txBody>
      <dsp:txXfrm>
        <a:off x="1944" y="0"/>
        <a:ext cx="1907930" cy="1382553"/>
      </dsp:txXfrm>
    </dsp:sp>
    <dsp:sp modelId="{A00C99FF-0EB4-430E-8DA9-B09B7CA1E166}">
      <dsp:nvSpPr>
        <dsp:cNvPr id="0" name=""/>
        <dsp:cNvSpPr/>
      </dsp:nvSpPr>
      <dsp:spPr>
        <a:xfrm>
          <a:off x="192737" y="1383903"/>
          <a:ext cx="1526344" cy="138952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Cuenta de Ahorros Cosecha</a:t>
          </a:r>
          <a:endParaRPr lang="es-ES" sz="1400" kern="1200" dirty="0">
            <a:solidFill>
              <a:schemeClr val="tx1"/>
            </a:solidFill>
          </a:endParaRPr>
        </a:p>
      </dsp:txBody>
      <dsp:txXfrm>
        <a:off x="233435" y="1424601"/>
        <a:ext cx="1444948" cy="1308133"/>
      </dsp:txXfrm>
    </dsp:sp>
    <dsp:sp modelId="{0F238DCD-8C33-4D55-9E6F-73237E8D5441}">
      <dsp:nvSpPr>
        <dsp:cNvPr id="0" name=""/>
        <dsp:cNvSpPr/>
      </dsp:nvSpPr>
      <dsp:spPr>
        <a:xfrm>
          <a:off x="192737" y="2987206"/>
          <a:ext cx="1526344" cy="138952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Cuenta de Ahorros Crecer</a:t>
          </a:r>
          <a:endParaRPr lang="es-ES" sz="1400" kern="1200" dirty="0">
            <a:solidFill>
              <a:schemeClr val="tx1"/>
            </a:solidFill>
          </a:endParaRPr>
        </a:p>
      </dsp:txBody>
      <dsp:txXfrm>
        <a:off x="233435" y="3027904"/>
        <a:ext cx="1444948" cy="1308133"/>
      </dsp:txXfrm>
    </dsp:sp>
    <dsp:sp modelId="{F517FCC5-71CE-480A-B2D9-01EAB009123B}">
      <dsp:nvSpPr>
        <dsp:cNvPr id="0" name=""/>
        <dsp:cNvSpPr/>
      </dsp:nvSpPr>
      <dsp:spPr>
        <a:xfrm>
          <a:off x="2052969" y="0"/>
          <a:ext cx="1907930" cy="460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INVERSIONES</a:t>
          </a:r>
          <a:endParaRPr lang="es-ES" sz="2400" kern="1200" dirty="0">
            <a:solidFill>
              <a:schemeClr val="tx1"/>
            </a:solidFill>
          </a:endParaRPr>
        </a:p>
      </dsp:txBody>
      <dsp:txXfrm>
        <a:off x="2052969" y="0"/>
        <a:ext cx="1907930" cy="1382553"/>
      </dsp:txXfrm>
    </dsp:sp>
    <dsp:sp modelId="{3123F35A-6154-443F-B4E9-CB904D32FAF5}">
      <dsp:nvSpPr>
        <dsp:cNvPr id="0" name=""/>
        <dsp:cNvSpPr/>
      </dsp:nvSpPr>
      <dsp:spPr>
        <a:xfrm>
          <a:off x="2243762" y="1382553"/>
          <a:ext cx="1526344" cy="299553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Depósitos a Plazo:</a:t>
          </a:r>
        </a:p>
        <a:p>
          <a:pPr lvl="0" algn="ctr" defTabSz="622300">
            <a:lnSpc>
              <a:spcPct val="90000"/>
            </a:lnSpc>
            <a:spcBef>
              <a:spcPct val="0"/>
            </a:spcBef>
            <a:spcAft>
              <a:spcPct val="35000"/>
            </a:spcAft>
          </a:pPr>
          <a:endParaRPr lang="es-ES" sz="1400" kern="1200" smtClean="0">
            <a:solidFill>
              <a:schemeClr val="tx1"/>
            </a:solidFill>
          </a:endParaRPr>
        </a:p>
        <a:p>
          <a:pPr lvl="0" algn="ctr" defTabSz="622300">
            <a:lnSpc>
              <a:spcPct val="90000"/>
            </a:lnSpc>
            <a:spcBef>
              <a:spcPct val="0"/>
            </a:spcBef>
            <a:spcAft>
              <a:spcPct val="35000"/>
            </a:spcAft>
          </a:pPr>
          <a:r>
            <a:rPr lang="es-ES" sz="1400" kern="1200" smtClean="0">
              <a:solidFill>
                <a:schemeClr val="tx1"/>
              </a:solidFill>
            </a:rPr>
            <a:t>Desde 30 días y $500, pueden conseguir un interés diferenciado.</a:t>
          </a:r>
          <a:endParaRPr lang="es-ES" sz="1400" kern="1200" dirty="0">
            <a:solidFill>
              <a:schemeClr val="tx1"/>
            </a:solidFill>
          </a:endParaRPr>
        </a:p>
      </dsp:txBody>
      <dsp:txXfrm>
        <a:off x="2288467" y="1427258"/>
        <a:ext cx="1436934" cy="2906122"/>
      </dsp:txXfrm>
    </dsp:sp>
    <dsp:sp modelId="{1DB5E840-08CB-4886-8C2D-5485B04BAD25}">
      <dsp:nvSpPr>
        <dsp:cNvPr id="0" name=""/>
        <dsp:cNvSpPr/>
      </dsp:nvSpPr>
      <dsp:spPr>
        <a:xfrm>
          <a:off x="4103995" y="0"/>
          <a:ext cx="1907930" cy="460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CRÉDITOS</a:t>
          </a:r>
          <a:endParaRPr lang="es-ES" sz="2400" kern="1200" dirty="0">
            <a:solidFill>
              <a:schemeClr val="tx1"/>
            </a:solidFill>
          </a:endParaRPr>
        </a:p>
      </dsp:txBody>
      <dsp:txXfrm>
        <a:off x="4103995" y="0"/>
        <a:ext cx="1907930" cy="1382553"/>
      </dsp:txXfrm>
    </dsp:sp>
    <dsp:sp modelId="{B2874150-8552-4755-9C6A-C02F3500AD27}">
      <dsp:nvSpPr>
        <dsp:cNvPr id="0" name=""/>
        <dsp:cNvSpPr/>
      </dsp:nvSpPr>
      <dsp:spPr>
        <a:xfrm>
          <a:off x="4294788" y="1383903"/>
          <a:ext cx="1526344" cy="138952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De Consumo:</a:t>
          </a:r>
        </a:p>
        <a:p>
          <a:pPr lvl="0" algn="ctr" defTabSz="533400">
            <a:lnSpc>
              <a:spcPct val="90000"/>
            </a:lnSpc>
            <a:spcBef>
              <a:spcPct val="0"/>
            </a:spcBef>
            <a:spcAft>
              <a:spcPct val="35000"/>
            </a:spcAft>
          </a:pPr>
          <a:r>
            <a:rPr lang="es-ES" sz="1200" kern="1200" dirty="0" smtClean="0">
              <a:solidFill>
                <a:schemeClr val="tx1"/>
              </a:solidFill>
            </a:rPr>
            <a:t>Crédito de Nómina</a:t>
          </a:r>
        </a:p>
        <a:p>
          <a:pPr lvl="0" algn="ctr" defTabSz="533400">
            <a:lnSpc>
              <a:spcPct val="90000"/>
            </a:lnSpc>
            <a:spcBef>
              <a:spcPct val="0"/>
            </a:spcBef>
            <a:spcAft>
              <a:spcPct val="35000"/>
            </a:spcAft>
          </a:pPr>
          <a:r>
            <a:rPr lang="es-ES" sz="1200" kern="1200" dirty="0" smtClean="0">
              <a:solidFill>
                <a:schemeClr val="tx1"/>
              </a:solidFill>
            </a:rPr>
            <a:t>Crédito Excelente</a:t>
          </a:r>
        </a:p>
        <a:p>
          <a:pPr lvl="0" algn="ctr" defTabSz="533400">
            <a:lnSpc>
              <a:spcPct val="90000"/>
            </a:lnSpc>
            <a:spcBef>
              <a:spcPct val="0"/>
            </a:spcBef>
            <a:spcAft>
              <a:spcPct val="35000"/>
            </a:spcAft>
          </a:pPr>
          <a:r>
            <a:rPr lang="es-ES" sz="1200" kern="1200" dirty="0" smtClean="0">
              <a:solidFill>
                <a:schemeClr val="tx1"/>
              </a:solidFill>
            </a:rPr>
            <a:t>Crédito Inmediato </a:t>
          </a:r>
          <a:endParaRPr lang="es-ES" sz="1200" kern="1200" dirty="0">
            <a:solidFill>
              <a:schemeClr val="tx1"/>
            </a:solidFill>
          </a:endParaRPr>
        </a:p>
      </dsp:txBody>
      <dsp:txXfrm>
        <a:off x="4335486" y="1424601"/>
        <a:ext cx="1444948" cy="1308133"/>
      </dsp:txXfrm>
    </dsp:sp>
    <dsp:sp modelId="{3E669921-A920-4B60-8A75-53E74FC475F2}">
      <dsp:nvSpPr>
        <dsp:cNvPr id="0" name=""/>
        <dsp:cNvSpPr/>
      </dsp:nvSpPr>
      <dsp:spPr>
        <a:xfrm>
          <a:off x="4294788" y="2987206"/>
          <a:ext cx="1526344" cy="1389529"/>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smtClean="0">
              <a:solidFill>
                <a:schemeClr val="tx1"/>
              </a:solidFill>
            </a:rPr>
            <a:t>Microcrédito:</a:t>
          </a:r>
        </a:p>
        <a:p>
          <a:pPr lvl="0" algn="ctr" defTabSz="533400">
            <a:lnSpc>
              <a:spcPct val="90000"/>
            </a:lnSpc>
            <a:spcBef>
              <a:spcPct val="0"/>
            </a:spcBef>
            <a:spcAft>
              <a:spcPct val="35000"/>
            </a:spcAft>
          </a:pPr>
          <a:r>
            <a:rPr lang="es-ES" sz="1200" kern="1200" smtClean="0">
              <a:solidFill>
                <a:schemeClr val="tx1"/>
              </a:solidFill>
            </a:rPr>
            <a:t>Crédito Productivo</a:t>
          </a:r>
        </a:p>
        <a:p>
          <a:pPr lvl="0" algn="ctr" defTabSz="533400">
            <a:lnSpc>
              <a:spcPct val="90000"/>
            </a:lnSpc>
            <a:spcBef>
              <a:spcPct val="0"/>
            </a:spcBef>
            <a:spcAft>
              <a:spcPct val="35000"/>
            </a:spcAft>
          </a:pPr>
          <a:r>
            <a:rPr lang="es-ES" sz="1200" kern="1200" smtClean="0">
              <a:solidFill>
                <a:schemeClr val="tx1"/>
              </a:solidFill>
            </a:rPr>
            <a:t>Crédito </a:t>
          </a:r>
          <a:r>
            <a:rPr lang="es-ES" sz="1200" b="0" kern="1200" smtClean="0">
              <a:solidFill>
                <a:schemeClr val="tx1"/>
              </a:solidFill>
            </a:rPr>
            <a:t>Excelente</a:t>
          </a:r>
        </a:p>
        <a:p>
          <a:pPr lvl="0" algn="ctr" defTabSz="533400">
            <a:lnSpc>
              <a:spcPct val="90000"/>
            </a:lnSpc>
            <a:spcBef>
              <a:spcPct val="0"/>
            </a:spcBef>
            <a:spcAft>
              <a:spcPct val="35000"/>
            </a:spcAft>
          </a:pPr>
          <a:endParaRPr lang="es-ES" sz="1200" kern="1200" dirty="0">
            <a:solidFill>
              <a:schemeClr val="tx1"/>
            </a:solidFill>
          </a:endParaRPr>
        </a:p>
      </dsp:txBody>
      <dsp:txXfrm>
        <a:off x="4335486" y="3027904"/>
        <a:ext cx="1444948" cy="1308133"/>
      </dsp:txXfrm>
    </dsp:sp>
    <dsp:sp modelId="{D4579EE6-C96B-4D92-B9C8-C2449EE3DEFB}">
      <dsp:nvSpPr>
        <dsp:cNvPr id="0" name=""/>
        <dsp:cNvSpPr/>
      </dsp:nvSpPr>
      <dsp:spPr>
        <a:xfrm>
          <a:off x="6155020" y="0"/>
          <a:ext cx="1907930" cy="46085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SERVICIOS ADICIONALES</a:t>
          </a:r>
          <a:endParaRPr lang="es-ES" sz="2000" kern="1200" dirty="0">
            <a:solidFill>
              <a:schemeClr val="tx1"/>
            </a:solidFill>
          </a:endParaRPr>
        </a:p>
      </dsp:txBody>
      <dsp:txXfrm>
        <a:off x="6155020" y="0"/>
        <a:ext cx="1907930" cy="1382553"/>
      </dsp:txXfrm>
    </dsp:sp>
    <dsp:sp modelId="{0E9AFD38-358B-4EF9-A34A-F3D448E0B224}">
      <dsp:nvSpPr>
        <dsp:cNvPr id="0" name=""/>
        <dsp:cNvSpPr/>
      </dsp:nvSpPr>
      <dsp:spPr>
        <a:xfrm>
          <a:off x="6345813" y="1382666"/>
          <a:ext cx="1526344" cy="67136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smtClean="0">
              <a:solidFill>
                <a:schemeClr val="tx1"/>
              </a:solidFill>
            </a:rPr>
            <a:t>Pago del SOAT</a:t>
          </a:r>
          <a:endParaRPr lang="es-ES" sz="1200" kern="1200" dirty="0">
            <a:solidFill>
              <a:schemeClr val="tx1"/>
            </a:solidFill>
          </a:endParaRPr>
        </a:p>
      </dsp:txBody>
      <dsp:txXfrm>
        <a:off x="6365477" y="1402330"/>
        <a:ext cx="1487016" cy="632034"/>
      </dsp:txXfrm>
    </dsp:sp>
    <dsp:sp modelId="{14E4B16D-3202-499D-8E99-7A23BCE428CC}">
      <dsp:nvSpPr>
        <dsp:cNvPr id="0" name=""/>
        <dsp:cNvSpPr/>
      </dsp:nvSpPr>
      <dsp:spPr>
        <a:xfrm>
          <a:off x="6345813" y="2157314"/>
          <a:ext cx="1526344" cy="67136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smtClean="0">
              <a:solidFill>
                <a:schemeClr val="tx1"/>
              </a:solidFill>
            </a:rPr>
            <a:t>Pago del Bono de Desarrollo Humano.</a:t>
          </a:r>
          <a:endParaRPr lang="es-ES" sz="1200" kern="1200" dirty="0">
            <a:solidFill>
              <a:schemeClr val="tx1"/>
            </a:solidFill>
          </a:endParaRPr>
        </a:p>
      </dsp:txBody>
      <dsp:txXfrm>
        <a:off x="6365477" y="2176978"/>
        <a:ext cx="1487016" cy="632034"/>
      </dsp:txXfrm>
    </dsp:sp>
    <dsp:sp modelId="{CF0AD3F7-DD96-4A28-B85A-422A0F19F2A2}">
      <dsp:nvSpPr>
        <dsp:cNvPr id="0" name=""/>
        <dsp:cNvSpPr/>
      </dsp:nvSpPr>
      <dsp:spPr>
        <a:xfrm>
          <a:off x="6345813" y="2931963"/>
          <a:ext cx="1526344" cy="67136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Transferencias interbancarias</a:t>
          </a:r>
          <a:endParaRPr lang="es-ES" sz="1200" kern="1200" dirty="0">
            <a:solidFill>
              <a:schemeClr val="tx1"/>
            </a:solidFill>
          </a:endParaRPr>
        </a:p>
      </dsp:txBody>
      <dsp:txXfrm>
        <a:off x="6365477" y="2951627"/>
        <a:ext cx="1487016" cy="632034"/>
      </dsp:txXfrm>
    </dsp:sp>
    <dsp:sp modelId="{CD499408-5091-4205-8FC2-CADADC595EAD}">
      <dsp:nvSpPr>
        <dsp:cNvPr id="0" name=""/>
        <dsp:cNvSpPr/>
      </dsp:nvSpPr>
      <dsp:spPr>
        <a:xfrm>
          <a:off x="6345813" y="3706611"/>
          <a:ext cx="1526344" cy="67136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smtClean="0">
              <a:solidFill>
                <a:schemeClr val="tx1"/>
              </a:solidFill>
            </a:rPr>
            <a:t>Otros servicios</a:t>
          </a:r>
          <a:endParaRPr lang="es-ES" sz="1400" kern="1200" dirty="0">
            <a:solidFill>
              <a:schemeClr val="tx1"/>
            </a:solidFill>
          </a:endParaRPr>
        </a:p>
      </dsp:txBody>
      <dsp:txXfrm>
        <a:off x="6365477" y="3726275"/>
        <a:ext cx="1487016" cy="632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604E6-2B60-4F57-B8B6-7CA26AA84E1A}">
      <dsp:nvSpPr>
        <dsp:cNvPr id="0" name=""/>
        <dsp:cNvSpPr/>
      </dsp:nvSpPr>
      <dsp:spPr>
        <a:xfrm>
          <a:off x="25" y="842597"/>
          <a:ext cx="2456323" cy="9761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S" sz="2700" kern="1200" dirty="0" smtClean="0"/>
            <a:t>Riesgo de Crédito</a:t>
          </a:r>
          <a:endParaRPr lang="es-ES" sz="2700" kern="1200" dirty="0"/>
        </a:p>
      </dsp:txBody>
      <dsp:txXfrm>
        <a:off x="25" y="842597"/>
        <a:ext cx="2456323" cy="976125"/>
      </dsp:txXfrm>
    </dsp:sp>
    <dsp:sp modelId="{32FBE3AC-2DC8-463E-B88D-C9F436F9CCA6}">
      <dsp:nvSpPr>
        <dsp:cNvPr id="0" name=""/>
        <dsp:cNvSpPr/>
      </dsp:nvSpPr>
      <dsp:spPr>
        <a:xfrm>
          <a:off x="25" y="1818722"/>
          <a:ext cx="2456323" cy="137112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Posibilidad de pérdida debido al no pago, el pago parcial o la falta de oportunidad en el pago de las obligaciones pactadas.</a:t>
          </a:r>
          <a:endParaRPr lang="es-ES" sz="1400" kern="1200" dirty="0"/>
        </a:p>
      </dsp:txBody>
      <dsp:txXfrm>
        <a:off x="25" y="1818722"/>
        <a:ext cx="2456323" cy="1371127"/>
      </dsp:txXfrm>
    </dsp:sp>
    <dsp:sp modelId="{4C9A719D-474C-4C37-8506-7BB5EAA7BCD6}">
      <dsp:nvSpPr>
        <dsp:cNvPr id="0" name=""/>
        <dsp:cNvSpPr/>
      </dsp:nvSpPr>
      <dsp:spPr>
        <a:xfrm>
          <a:off x="2800234" y="842597"/>
          <a:ext cx="2456323" cy="97612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S" sz="2700" kern="1200" dirty="0" smtClean="0"/>
            <a:t>Riesgo de Mercado</a:t>
          </a:r>
          <a:endParaRPr lang="es-ES" sz="2700" kern="1200" dirty="0"/>
        </a:p>
      </dsp:txBody>
      <dsp:txXfrm>
        <a:off x="2800234" y="842597"/>
        <a:ext cx="2456323" cy="976125"/>
      </dsp:txXfrm>
    </dsp:sp>
    <dsp:sp modelId="{42F2E598-3AE9-4A40-BE34-9C7A0F11E4C0}">
      <dsp:nvSpPr>
        <dsp:cNvPr id="0" name=""/>
        <dsp:cNvSpPr/>
      </dsp:nvSpPr>
      <dsp:spPr>
        <a:xfrm>
          <a:off x="2800234" y="1818722"/>
          <a:ext cx="2456323" cy="137112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Eventualidad de pérdidas ocasionadas directamente por la variación de precios que sufre el mercado. Incluye riesgo de tasa de interés y de tipo de cambio.</a:t>
          </a:r>
          <a:endParaRPr lang="es-ES" sz="1400" kern="1200" dirty="0"/>
        </a:p>
      </dsp:txBody>
      <dsp:txXfrm>
        <a:off x="2800234" y="1818722"/>
        <a:ext cx="2456323" cy="1371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E129-1691-4AFD-819C-E0A4832BB136}">
      <dsp:nvSpPr>
        <dsp:cNvPr id="0" name=""/>
        <dsp:cNvSpPr/>
      </dsp:nvSpPr>
      <dsp:spPr>
        <a:xfrm>
          <a:off x="25" y="843490"/>
          <a:ext cx="2456323" cy="976125"/>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S" sz="2700" kern="1200" dirty="0" smtClean="0"/>
            <a:t>Riesgo de Liquidez</a:t>
          </a:r>
          <a:endParaRPr lang="es-ES" sz="2700" kern="1200" dirty="0"/>
        </a:p>
      </dsp:txBody>
      <dsp:txXfrm>
        <a:off x="25" y="843490"/>
        <a:ext cx="2456323" cy="976125"/>
      </dsp:txXfrm>
    </dsp:sp>
    <dsp:sp modelId="{A290BDCF-E40B-43E6-B8E7-A9B18C89A1E1}">
      <dsp:nvSpPr>
        <dsp:cNvPr id="0" name=""/>
        <dsp:cNvSpPr/>
      </dsp:nvSpPr>
      <dsp:spPr>
        <a:xfrm>
          <a:off x="25" y="1819615"/>
          <a:ext cx="2456323" cy="158536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Contingencia de pérdida por la incapacidad de la institución del sistema financiero para enfrentar una escasez de fondos y cumplir sus obligaciones.</a:t>
          </a:r>
          <a:endParaRPr lang="es-ES" sz="1400" kern="1200" dirty="0"/>
        </a:p>
      </dsp:txBody>
      <dsp:txXfrm>
        <a:off x="25" y="1819615"/>
        <a:ext cx="2456323" cy="1585366"/>
      </dsp:txXfrm>
    </dsp:sp>
    <dsp:sp modelId="{D27D5A4D-4679-4FA3-A29D-2E86BABF1854}">
      <dsp:nvSpPr>
        <dsp:cNvPr id="0" name=""/>
        <dsp:cNvSpPr/>
      </dsp:nvSpPr>
      <dsp:spPr>
        <a:xfrm>
          <a:off x="2800234" y="843490"/>
          <a:ext cx="2456323" cy="976125"/>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S" sz="2700" kern="1200" dirty="0" smtClean="0"/>
            <a:t>Riesgo operativo</a:t>
          </a:r>
          <a:endParaRPr lang="es-ES" sz="2700" kern="1200" dirty="0"/>
        </a:p>
      </dsp:txBody>
      <dsp:txXfrm>
        <a:off x="2800234" y="843490"/>
        <a:ext cx="2456323" cy="976125"/>
      </dsp:txXfrm>
    </dsp:sp>
    <dsp:sp modelId="{452125D2-7D71-4C41-867D-4823A6E10A2A}">
      <dsp:nvSpPr>
        <dsp:cNvPr id="0" name=""/>
        <dsp:cNvSpPr/>
      </dsp:nvSpPr>
      <dsp:spPr>
        <a:xfrm>
          <a:off x="2800234" y="1819615"/>
          <a:ext cx="2456323" cy="158536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Posibilidad de que se produzcan pérdidas debido a eventos originados en fallas o insuficiencia de procesos, personas, sistemas internos, tecnología, y de eventos externos imprevistos.</a:t>
          </a:r>
          <a:endParaRPr lang="es-ES" sz="1400" kern="1200" dirty="0"/>
        </a:p>
      </dsp:txBody>
      <dsp:txXfrm>
        <a:off x="2800234" y="1819615"/>
        <a:ext cx="2456323" cy="1585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10991-AFE3-47BB-9DF8-B846837CAD95}">
      <dsp:nvSpPr>
        <dsp:cNvPr id="0" name=""/>
        <dsp:cNvSpPr/>
      </dsp:nvSpPr>
      <dsp:spPr>
        <a:xfrm rot="16200000">
          <a:off x="68376" y="-68376"/>
          <a:ext cx="3967703" cy="4104456"/>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just" defTabSz="800100">
            <a:lnSpc>
              <a:spcPct val="90000"/>
            </a:lnSpc>
            <a:spcBef>
              <a:spcPct val="0"/>
            </a:spcBef>
            <a:spcAft>
              <a:spcPct val="35000"/>
            </a:spcAft>
          </a:pPr>
          <a:endParaRPr lang="es-ES" sz="1800" b="0" kern="1200" dirty="0"/>
        </a:p>
      </dsp:txBody>
      <dsp:txXfrm rot="5400000">
        <a:off x="0" y="793541"/>
        <a:ext cx="4104456" cy="2380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E993B-E491-440C-A7DF-6107A54AFFA2}">
      <dsp:nvSpPr>
        <dsp:cNvPr id="0" name=""/>
        <dsp:cNvSpPr/>
      </dsp:nvSpPr>
      <dsp:spPr>
        <a:xfrm>
          <a:off x="0" y="3252253"/>
          <a:ext cx="4176464" cy="1067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Recuperación de Cartera</a:t>
          </a:r>
          <a:endParaRPr lang="es-ES" sz="2400" kern="1200" dirty="0"/>
        </a:p>
      </dsp:txBody>
      <dsp:txXfrm>
        <a:off x="0" y="3252253"/>
        <a:ext cx="4176464" cy="576429"/>
      </dsp:txXfrm>
    </dsp:sp>
    <dsp:sp modelId="{8E0C4D35-B611-4295-A4ED-A5269B210196}">
      <dsp:nvSpPr>
        <dsp:cNvPr id="0" name=""/>
        <dsp:cNvSpPr/>
      </dsp:nvSpPr>
      <dsp:spPr>
        <a:xfrm>
          <a:off x="0" y="3807334"/>
          <a:ext cx="2088232" cy="49103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Extra judicial</a:t>
          </a:r>
          <a:endParaRPr lang="es-ES" sz="1100" kern="1200" dirty="0"/>
        </a:p>
      </dsp:txBody>
      <dsp:txXfrm>
        <a:off x="0" y="3807334"/>
        <a:ext cx="2088232" cy="491032"/>
      </dsp:txXfrm>
    </dsp:sp>
    <dsp:sp modelId="{07A06703-2F7B-4411-94B5-08C8789DC1CA}">
      <dsp:nvSpPr>
        <dsp:cNvPr id="0" name=""/>
        <dsp:cNvSpPr/>
      </dsp:nvSpPr>
      <dsp:spPr>
        <a:xfrm>
          <a:off x="2088232" y="3807334"/>
          <a:ext cx="2088232" cy="491032"/>
        </a:xfrm>
        <a:prstGeom prst="rect">
          <a:avLst/>
        </a:prstGeom>
        <a:solidFill>
          <a:schemeClr val="accent2">
            <a:tint val="40000"/>
            <a:alpha val="90000"/>
            <a:hueOff val="837637"/>
            <a:satOff val="-730"/>
            <a:lumOff val="-1"/>
            <a:alphaOff val="0"/>
          </a:schemeClr>
        </a:solidFill>
        <a:ln w="25400" cap="flat" cmpd="sng" algn="ctr">
          <a:solidFill>
            <a:schemeClr val="accent2">
              <a:tint val="40000"/>
              <a:alpha val="90000"/>
              <a:hueOff val="837637"/>
              <a:satOff val="-730"/>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Judicial</a:t>
          </a:r>
          <a:endParaRPr lang="es-ES" sz="1100" kern="1200" dirty="0"/>
        </a:p>
      </dsp:txBody>
      <dsp:txXfrm>
        <a:off x="2088232" y="3807334"/>
        <a:ext cx="2088232" cy="491032"/>
      </dsp:txXfrm>
    </dsp:sp>
    <dsp:sp modelId="{2C8D35FA-6FF8-49D5-ACF1-44CC9ABC8483}">
      <dsp:nvSpPr>
        <dsp:cNvPr id="0" name=""/>
        <dsp:cNvSpPr/>
      </dsp:nvSpPr>
      <dsp:spPr>
        <a:xfrm rot="10800000">
          <a:off x="0" y="1626508"/>
          <a:ext cx="4176464" cy="1641757"/>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Colocaciones</a:t>
          </a:r>
          <a:endParaRPr lang="es-ES" sz="2400" kern="1200" dirty="0"/>
        </a:p>
      </dsp:txBody>
      <dsp:txXfrm rot="-10800000">
        <a:off x="0" y="1626508"/>
        <a:ext cx="4176464" cy="576256"/>
      </dsp:txXfrm>
    </dsp:sp>
    <dsp:sp modelId="{38D6470A-995D-458F-ADEC-505FB665B05B}">
      <dsp:nvSpPr>
        <dsp:cNvPr id="0" name=""/>
        <dsp:cNvSpPr/>
      </dsp:nvSpPr>
      <dsp:spPr>
        <a:xfrm>
          <a:off x="0" y="2202765"/>
          <a:ext cx="2088232" cy="490885"/>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Créditos de Consumo</a:t>
          </a:r>
          <a:endParaRPr lang="es-ES" sz="1100" kern="1200" dirty="0"/>
        </a:p>
      </dsp:txBody>
      <dsp:txXfrm>
        <a:off x="0" y="2202765"/>
        <a:ext cx="2088232" cy="490885"/>
      </dsp:txXfrm>
    </dsp:sp>
    <dsp:sp modelId="{E823C0AF-F373-40AA-B3B5-E6F1762F4FB0}">
      <dsp:nvSpPr>
        <dsp:cNvPr id="0" name=""/>
        <dsp:cNvSpPr/>
      </dsp:nvSpPr>
      <dsp:spPr>
        <a:xfrm>
          <a:off x="2088232" y="2202765"/>
          <a:ext cx="2088232" cy="490885"/>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Microcréditos</a:t>
          </a:r>
          <a:endParaRPr lang="es-ES" sz="1100" kern="1200" dirty="0"/>
        </a:p>
      </dsp:txBody>
      <dsp:txXfrm>
        <a:off x="2088232" y="2202765"/>
        <a:ext cx="2088232" cy="490885"/>
      </dsp:txXfrm>
    </dsp:sp>
    <dsp:sp modelId="{AFE34AFA-D701-4096-BDD2-DB968E22AA00}">
      <dsp:nvSpPr>
        <dsp:cNvPr id="0" name=""/>
        <dsp:cNvSpPr/>
      </dsp:nvSpPr>
      <dsp:spPr>
        <a:xfrm rot="10800000">
          <a:off x="0" y="763"/>
          <a:ext cx="4176464" cy="1641757"/>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Capitaciones</a:t>
          </a:r>
          <a:endParaRPr lang="es-ES" sz="2400" kern="1200" dirty="0"/>
        </a:p>
      </dsp:txBody>
      <dsp:txXfrm rot="-10800000">
        <a:off x="0" y="763"/>
        <a:ext cx="4176464" cy="576256"/>
      </dsp:txXfrm>
    </dsp:sp>
    <dsp:sp modelId="{A5B789BB-34C3-40C7-8804-204EB4734D82}">
      <dsp:nvSpPr>
        <dsp:cNvPr id="0" name=""/>
        <dsp:cNvSpPr/>
      </dsp:nvSpPr>
      <dsp:spPr>
        <a:xfrm>
          <a:off x="2039" y="577020"/>
          <a:ext cx="1390795" cy="490885"/>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Depósitos a la Vista  (Cuentas de Ahorro )</a:t>
          </a:r>
          <a:endParaRPr lang="es-ES" sz="1100" kern="1200" dirty="0"/>
        </a:p>
      </dsp:txBody>
      <dsp:txXfrm>
        <a:off x="2039" y="577020"/>
        <a:ext cx="1390795" cy="490885"/>
      </dsp:txXfrm>
    </dsp:sp>
    <dsp:sp modelId="{66491B2B-0745-4221-BE52-3C8679D1AEDC}">
      <dsp:nvSpPr>
        <dsp:cNvPr id="0" name=""/>
        <dsp:cNvSpPr/>
      </dsp:nvSpPr>
      <dsp:spPr>
        <a:xfrm>
          <a:off x="1392834" y="577020"/>
          <a:ext cx="1390795" cy="490885"/>
        </a:xfrm>
        <a:prstGeom prst="rect">
          <a:avLst/>
        </a:prstGeom>
        <a:solidFill>
          <a:schemeClr val="accent2">
            <a:tint val="40000"/>
            <a:alpha val="90000"/>
            <a:hueOff val="4188184"/>
            <a:satOff val="-3648"/>
            <a:lumOff val="-5"/>
            <a:alphaOff val="0"/>
          </a:schemeClr>
        </a:solidFill>
        <a:ln w="25400" cap="flat" cmpd="sng" algn="ctr">
          <a:solidFill>
            <a:schemeClr val="accent2">
              <a:tint val="40000"/>
              <a:alpha val="90000"/>
              <a:hueOff val="4188184"/>
              <a:satOff val="-3648"/>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Depósitos a Plazo.</a:t>
          </a:r>
          <a:endParaRPr lang="es-ES" sz="1100" kern="1200" dirty="0"/>
        </a:p>
      </dsp:txBody>
      <dsp:txXfrm>
        <a:off x="1392834" y="577020"/>
        <a:ext cx="1390795" cy="490885"/>
      </dsp:txXfrm>
    </dsp:sp>
    <dsp:sp modelId="{7F0CE1E3-0947-46C9-A333-AF832F96B9A7}">
      <dsp:nvSpPr>
        <dsp:cNvPr id="0" name=""/>
        <dsp:cNvSpPr/>
      </dsp:nvSpPr>
      <dsp:spPr>
        <a:xfrm>
          <a:off x="2785668" y="577020"/>
          <a:ext cx="1390795" cy="49088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smtClean="0"/>
            <a:t>Inversiones (Certificados de Depósito)</a:t>
          </a:r>
          <a:endParaRPr lang="es-ES" sz="1100" kern="1200" dirty="0"/>
        </a:p>
      </dsp:txBody>
      <dsp:txXfrm>
        <a:off x="2785668" y="577020"/>
        <a:ext cx="1390795" cy="490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93128-3F7A-4AFC-883E-03D082D0153F}">
      <dsp:nvSpPr>
        <dsp:cNvPr id="0" name=""/>
        <dsp:cNvSpPr/>
      </dsp:nvSpPr>
      <dsp:spPr>
        <a:xfrm>
          <a:off x="2588988" y="547381"/>
          <a:ext cx="423621" cy="91440"/>
        </a:xfrm>
        <a:custGeom>
          <a:avLst/>
          <a:gdLst/>
          <a:ahLst/>
          <a:cxnLst/>
          <a:rect l="0" t="0" r="0" b="0"/>
          <a:pathLst>
            <a:path>
              <a:moveTo>
                <a:pt x="0" y="45720"/>
              </a:moveTo>
              <a:lnTo>
                <a:pt x="42362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789443" y="590830"/>
        <a:ext cx="22711" cy="4542"/>
      </dsp:txXfrm>
    </dsp:sp>
    <dsp:sp modelId="{FF77BFBA-3976-42E4-884F-DDF485E83AB9}">
      <dsp:nvSpPr>
        <dsp:cNvPr id="0" name=""/>
        <dsp:cNvSpPr/>
      </dsp:nvSpPr>
      <dsp:spPr>
        <a:xfrm>
          <a:off x="615913" y="638"/>
          <a:ext cx="1974875" cy="118492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Identificación del Macro proceso  </a:t>
          </a:r>
          <a:endParaRPr lang="es-ES" sz="1200" kern="1200" dirty="0">
            <a:solidFill>
              <a:schemeClr val="tx1"/>
            </a:solidFill>
          </a:endParaRPr>
        </a:p>
      </dsp:txBody>
      <dsp:txXfrm>
        <a:off x="615913" y="638"/>
        <a:ext cx="1974875" cy="1184925"/>
      </dsp:txXfrm>
    </dsp:sp>
    <dsp:sp modelId="{99BE33D4-22BB-4347-80F2-12FCAE809235}">
      <dsp:nvSpPr>
        <dsp:cNvPr id="0" name=""/>
        <dsp:cNvSpPr/>
      </dsp:nvSpPr>
      <dsp:spPr>
        <a:xfrm>
          <a:off x="5018085" y="547381"/>
          <a:ext cx="423621" cy="91440"/>
        </a:xfrm>
        <a:custGeom>
          <a:avLst/>
          <a:gdLst/>
          <a:ahLst/>
          <a:cxnLst/>
          <a:rect l="0" t="0" r="0" b="0"/>
          <a:pathLst>
            <a:path>
              <a:moveTo>
                <a:pt x="0" y="45720"/>
              </a:moveTo>
              <a:lnTo>
                <a:pt x="42362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218540" y="590830"/>
        <a:ext cx="22711" cy="4542"/>
      </dsp:txXfrm>
    </dsp:sp>
    <dsp:sp modelId="{B0EEC010-AD85-42A0-AAF2-C1BD0063FE27}">
      <dsp:nvSpPr>
        <dsp:cNvPr id="0" name=""/>
        <dsp:cNvSpPr/>
      </dsp:nvSpPr>
      <dsp:spPr>
        <a:xfrm>
          <a:off x="3045010" y="638"/>
          <a:ext cx="1974875" cy="118492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_tradnl" sz="1200" kern="1200" dirty="0" smtClean="0">
              <a:solidFill>
                <a:schemeClr val="tx1"/>
              </a:solidFill>
            </a:rPr>
            <a:t>Identificación del sub proceso que está directamente relacionado con el macro proceso</a:t>
          </a:r>
          <a:endParaRPr lang="es-ES" sz="1200" kern="1200" dirty="0">
            <a:solidFill>
              <a:schemeClr val="tx1"/>
            </a:solidFill>
          </a:endParaRPr>
        </a:p>
      </dsp:txBody>
      <dsp:txXfrm>
        <a:off x="3045010" y="638"/>
        <a:ext cx="1974875" cy="1184925"/>
      </dsp:txXfrm>
    </dsp:sp>
    <dsp:sp modelId="{913F5914-5F71-4501-B1B3-55B988BA2469}">
      <dsp:nvSpPr>
        <dsp:cNvPr id="0" name=""/>
        <dsp:cNvSpPr/>
      </dsp:nvSpPr>
      <dsp:spPr>
        <a:xfrm>
          <a:off x="1603350" y="1183763"/>
          <a:ext cx="4858194" cy="423621"/>
        </a:xfrm>
        <a:custGeom>
          <a:avLst/>
          <a:gdLst/>
          <a:ahLst/>
          <a:cxnLst/>
          <a:rect l="0" t="0" r="0" b="0"/>
          <a:pathLst>
            <a:path>
              <a:moveTo>
                <a:pt x="4858194" y="0"/>
              </a:moveTo>
              <a:lnTo>
                <a:pt x="4858194" y="228910"/>
              </a:lnTo>
              <a:lnTo>
                <a:pt x="0" y="228910"/>
              </a:lnTo>
              <a:lnTo>
                <a:pt x="0" y="42362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3910463" y="1393303"/>
        <a:ext cx="243969" cy="4542"/>
      </dsp:txXfrm>
    </dsp:sp>
    <dsp:sp modelId="{F2AD1202-B524-4C77-B7E6-B0FE1B455AD3}">
      <dsp:nvSpPr>
        <dsp:cNvPr id="0" name=""/>
        <dsp:cNvSpPr/>
      </dsp:nvSpPr>
      <dsp:spPr>
        <a:xfrm>
          <a:off x="5474107" y="638"/>
          <a:ext cx="1974875" cy="1184925"/>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Descripción de riesgos asociados a las actividades de cada proceso, definición del evento y factor de riesgo sobre cada actividad.</a:t>
          </a:r>
          <a:endParaRPr lang="es-ES" sz="1200" kern="1200" dirty="0">
            <a:solidFill>
              <a:schemeClr val="tx1"/>
            </a:solidFill>
          </a:endParaRPr>
        </a:p>
      </dsp:txBody>
      <dsp:txXfrm>
        <a:off x="5474107" y="638"/>
        <a:ext cx="1974875" cy="1184925"/>
      </dsp:txXfrm>
    </dsp:sp>
    <dsp:sp modelId="{5FBCC35A-E1D6-497C-8A55-302F62B5FAE5}">
      <dsp:nvSpPr>
        <dsp:cNvPr id="0" name=""/>
        <dsp:cNvSpPr/>
      </dsp:nvSpPr>
      <dsp:spPr>
        <a:xfrm>
          <a:off x="2588988" y="2186528"/>
          <a:ext cx="423621" cy="91440"/>
        </a:xfrm>
        <a:custGeom>
          <a:avLst/>
          <a:gdLst/>
          <a:ahLst/>
          <a:cxnLst/>
          <a:rect l="0" t="0" r="0" b="0"/>
          <a:pathLst>
            <a:path>
              <a:moveTo>
                <a:pt x="0" y="45720"/>
              </a:moveTo>
              <a:lnTo>
                <a:pt x="423621"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789443" y="2229976"/>
        <a:ext cx="22711" cy="4542"/>
      </dsp:txXfrm>
    </dsp:sp>
    <dsp:sp modelId="{14FF044E-91C0-4861-A310-3C65C9699CAF}">
      <dsp:nvSpPr>
        <dsp:cNvPr id="0" name=""/>
        <dsp:cNvSpPr/>
      </dsp:nvSpPr>
      <dsp:spPr>
        <a:xfrm>
          <a:off x="615913" y="1639785"/>
          <a:ext cx="1974875" cy="1184925"/>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Estructurar Probabilidad </a:t>
          </a:r>
          <a:endParaRPr lang="es-ES" sz="1200" kern="1200" dirty="0">
            <a:solidFill>
              <a:schemeClr val="tx1"/>
            </a:solidFill>
          </a:endParaRPr>
        </a:p>
      </dsp:txBody>
      <dsp:txXfrm>
        <a:off x="615913" y="1639785"/>
        <a:ext cx="1974875" cy="1184925"/>
      </dsp:txXfrm>
    </dsp:sp>
    <dsp:sp modelId="{551AA22B-9DF9-45C2-B77C-A09A79B3B6D7}">
      <dsp:nvSpPr>
        <dsp:cNvPr id="0" name=""/>
        <dsp:cNvSpPr/>
      </dsp:nvSpPr>
      <dsp:spPr>
        <a:xfrm>
          <a:off x="5018085" y="2186528"/>
          <a:ext cx="423621" cy="91440"/>
        </a:xfrm>
        <a:custGeom>
          <a:avLst/>
          <a:gdLst/>
          <a:ahLst/>
          <a:cxnLst/>
          <a:rect l="0" t="0" r="0" b="0"/>
          <a:pathLst>
            <a:path>
              <a:moveTo>
                <a:pt x="0" y="45720"/>
              </a:moveTo>
              <a:lnTo>
                <a:pt x="42362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18540" y="2229976"/>
        <a:ext cx="22711" cy="4542"/>
      </dsp:txXfrm>
    </dsp:sp>
    <dsp:sp modelId="{277D400A-0521-49CF-BD86-E2DBF39E944E}">
      <dsp:nvSpPr>
        <dsp:cNvPr id="0" name=""/>
        <dsp:cNvSpPr/>
      </dsp:nvSpPr>
      <dsp:spPr>
        <a:xfrm>
          <a:off x="3045010" y="1639785"/>
          <a:ext cx="1974875" cy="1184925"/>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Estructurar Impacto</a:t>
          </a:r>
          <a:endParaRPr lang="es-ES" sz="1200" kern="1200" dirty="0">
            <a:solidFill>
              <a:schemeClr val="tx1"/>
            </a:solidFill>
          </a:endParaRPr>
        </a:p>
      </dsp:txBody>
      <dsp:txXfrm>
        <a:off x="3045010" y="1639785"/>
        <a:ext cx="1974875" cy="1184925"/>
      </dsp:txXfrm>
    </dsp:sp>
    <dsp:sp modelId="{7995E60C-B554-46E3-B83E-56653295B8C2}">
      <dsp:nvSpPr>
        <dsp:cNvPr id="0" name=""/>
        <dsp:cNvSpPr/>
      </dsp:nvSpPr>
      <dsp:spPr>
        <a:xfrm>
          <a:off x="1603350" y="2822910"/>
          <a:ext cx="4858194" cy="423621"/>
        </a:xfrm>
        <a:custGeom>
          <a:avLst/>
          <a:gdLst/>
          <a:ahLst/>
          <a:cxnLst/>
          <a:rect l="0" t="0" r="0" b="0"/>
          <a:pathLst>
            <a:path>
              <a:moveTo>
                <a:pt x="4858194" y="0"/>
              </a:moveTo>
              <a:lnTo>
                <a:pt x="4858194" y="228910"/>
              </a:lnTo>
              <a:lnTo>
                <a:pt x="0" y="228910"/>
              </a:lnTo>
              <a:lnTo>
                <a:pt x="0" y="42362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3910463" y="3032450"/>
        <a:ext cx="243969" cy="4542"/>
      </dsp:txXfrm>
    </dsp:sp>
    <dsp:sp modelId="{3019B885-3284-4EC3-BA2F-768E1AE6E6C4}">
      <dsp:nvSpPr>
        <dsp:cNvPr id="0" name=""/>
        <dsp:cNvSpPr/>
      </dsp:nvSpPr>
      <dsp:spPr>
        <a:xfrm>
          <a:off x="5474107" y="1639785"/>
          <a:ext cx="1974875" cy="118492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Calificar cada uno de los riesgos identificados (Riesgo Inherente)</a:t>
          </a:r>
          <a:endParaRPr lang="es-ES" sz="1200" kern="1200" dirty="0">
            <a:solidFill>
              <a:schemeClr val="tx1"/>
            </a:solidFill>
          </a:endParaRPr>
        </a:p>
      </dsp:txBody>
      <dsp:txXfrm>
        <a:off x="5474107" y="1639785"/>
        <a:ext cx="1974875" cy="1184925"/>
      </dsp:txXfrm>
    </dsp:sp>
    <dsp:sp modelId="{4C8D6011-1384-4478-9B79-AFFB67167FFE}">
      <dsp:nvSpPr>
        <dsp:cNvPr id="0" name=""/>
        <dsp:cNvSpPr/>
      </dsp:nvSpPr>
      <dsp:spPr>
        <a:xfrm>
          <a:off x="2588988" y="3825674"/>
          <a:ext cx="423621" cy="91440"/>
        </a:xfrm>
        <a:custGeom>
          <a:avLst/>
          <a:gdLst/>
          <a:ahLst/>
          <a:cxnLst/>
          <a:rect l="0" t="0" r="0" b="0"/>
          <a:pathLst>
            <a:path>
              <a:moveTo>
                <a:pt x="0" y="45720"/>
              </a:moveTo>
              <a:lnTo>
                <a:pt x="42362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789443" y="3869123"/>
        <a:ext cx="22711" cy="4542"/>
      </dsp:txXfrm>
    </dsp:sp>
    <dsp:sp modelId="{02346D55-1F60-421C-BF5C-5792F1F4E6C0}">
      <dsp:nvSpPr>
        <dsp:cNvPr id="0" name=""/>
        <dsp:cNvSpPr/>
      </dsp:nvSpPr>
      <dsp:spPr>
        <a:xfrm>
          <a:off x="615913" y="3278932"/>
          <a:ext cx="1974875" cy="118492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Calificar efectividad de controles y determinar  Riesgo Residual</a:t>
          </a:r>
          <a:endParaRPr lang="es-ES" sz="1200" kern="1200" dirty="0">
            <a:solidFill>
              <a:schemeClr val="tx1"/>
            </a:solidFill>
          </a:endParaRPr>
        </a:p>
      </dsp:txBody>
      <dsp:txXfrm>
        <a:off x="615913" y="3278932"/>
        <a:ext cx="1974875" cy="1184925"/>
      </dsp:txXfrm>
    </dsp:sp>
    <dsp:sp modelId="{9857786F-3FE0-40AA-810A-3156DBDE4BA6}">
      <dsp:nvSpPr>
        <dsp:cNvPr id="0" name=""/>
        <dsp:cNvSpPr/>
      </dsp:nvSpPr>
      <dsp:spPr>
        <a:xfrm>
          <a:off x="5018085" y="3825674"/>
          <a:ext cx="423621" cy="91440"/>
        </a:xfrm>
        <a:custGeom>
          <a:avLst/>
          <a:gdLst/>
          <a:ahLst/>
          <a:cxnLst/>
          <a:rect l="0" t="0" r="0" b="0"/>
          <a:pathLst>
            <a:path>
              <a:moveTo>
                <a:pt x="0" y="45720"/>
              </a:moveTo>
              <a:lnTo>
                <a:pt x="228910" y="45720"/>
              </a:lnTo>
              <a:lnTo>
                <a:pt x="228910" y="46358"/>
              </a:lnTo>
              <a:lnTo>
                <a:pt x="423621" y="46358"/>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18540" y="3869123"/>
        <a:ext cx="22711" cy="4542"/>
      </dsp:txXfrm>
    </dsp:sp>
    <dsp:sp modelId="{CEE83500-D27C-495C-A420-30E84BD1394F}">
      <dsp:nvSpPr>
        <dsp:cNvPr id="0" name=""/>
        <dsp:cNvSpPr/>
      </dsp:nvSpPr>
      <dsp:spPr>
        <a:xfrm>
          <a:off x="3045010" y="3278932"/>
          <a:ext cx="1974875" cy="1184925"/>
        </a:xfrm>
        <a:prstGeom prst="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S" sz="1200" kern="1200" dirty="0">
            <a:solidFill>
              <a:schemeClr val="tx1"/>
            </a:solidFill>
          </a:endParaRPr>
        </a:p>
      </dsp:txBody>
      <dsp:txXfrm>
        <a:off x="3045010" y="3278932"/>
        <a:ext cx="1974875" cy="1184925"/>
      </dsp:txXfrm>
    </dsp:sp>
    <dsp:sp modelId="{F8B3BCC0-9D6F-4510-A698-F962A456601D}">
      <dsp:nvSpPr>
        <dsp:cNvPr id="0" name=""/>
        <dsp:cNvSpPr/>
      </dsp:nvSpPr>
      <dsp:spPr>
        <a:xfrm>
          <a:off x="5474107" y="3279570"/>
          <a:ext cx="1974875" cy="1184925"/>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Representar los riesgos Inherentes y Residuales en el Mapa de riesgos</a:t>
          </a:r>
          <a:endParaRPr lang="es-ES" sz="1200" kern="1200" dirty="0">
            <a:solidFill>
              <a:schemeClr val="tx1"/>
            </a:solidFill>
          </a:endParaRPr>
        </a:p>
      </dsp:txBody>
      <dsp:txXfrm>
        <a:off x="5474107" y="3279570"/>
        <a:ext cx="1974875" cy="11849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E393-0E51-4FAD-A7B9-F58D917E2FB5}">
      <dsp:nvSpPr>
        <dsp:cNvPr id="0" name=""/>
        <dsp:cNvSpPr/>
      </dsp:nvSpPr>
      <dsp:spPr>
        <a:xfrm>
          <a:off x="1506666" y="410090"/>
          <a:ext cx="2607409" cy="260780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510C335-2A04-403B-B74D-E6D0DFDCAA99}">
      <dsp:nvSpPr>
        <dsp:cNvPr id="0" name=""/>
        <dsp:cNvSpPr/>
      </dsp:nvSpPr>
      <dsp:spPr>
        <a:xfrm>
          <a:off x="2082989" y="1351588"/>
          <a:ext cx="1448887" cy="7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RIESGO DE TASA DE INTERÉS</a:t>
          </a:r>
          <a:endParaRPr lang="es-ES" sz="1600" b="1" kern="1200" dirty="0"/>
        </a:p>
      </dsp:txBody>
      <dsp:txXfrm>
        <a:off x="2082989" y="1351588"/>
        <a:ext cx="1448887" cy="724270"/>
      </dsp:txXfrm>
    </dsp:sp>
    <dsp:sp modelId="{8D2A4CFB-D61E-4238-A986-320FB648343F}">
      <dsp:nvSpPr>
        <dsp:cNvPr id="0" name=""/>
        <dsp:cNvSpPr/>
      </dsp:nvSpPr>
      <dsp:spPr>
        <a:xfrm>
          <a:off x="782467" y="1908469"/>
          <a:ext cx="2607409" cy="260780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CA28DE-BEB7-4770-9008-96E0F2BC4E8D}">
      <dsp:nvSpPr>
        <dsp:cNvPr id="0" name=""/>
        <dsp:cNvSpPr/>
      </dsp:nvSpPr>
      <dsp:spPr>
        <a:xfrm>
          <a:off x="1361728" y="2858633"/>
          <a:ext cx="1448887" cy="7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La COAC otorga créditos, realiza inversiones y capta depósitos a vencimientos diferentes y a distintas tasas de interés</a:t>
          </a:r>
          <a:endParaRPr lang="es-ES" sz="1000" kern="1200" dirty="0"/>
        </a:p>
      </dsp:txBody>
      <dsp:txXfrm>
        <a:off x="1361728" y="2858633"/>
        <a:ext cx="1448887" cy="724270"/>
      </dsp:txXfrm>
    </dsp:sp>
    <dsp:sp modelId="{685B0C45-572D-4C46-BA11-26B0A28C3948}">
      <dsp:nvSpPr>
        <dsp:cNvPr id="0" name=""/>
        <dsp:cNvSpPr/>
      </dsp:nvSpPr>
      <dsp:spPr>
        <a:xfrm>
          <a:off x="1692245" y="3586154"/>
          <a:ext cx="2240168" cy="2241066"/>
        </a:xfrm>
        <a:prstGeom prst="blockArc">
          <a:avLst>
            <a:gd name="adj1" fmla="val 13500000"/>
            <a:gd name="adj2" fmla="val 10800000"/>
            <a:gd name="adj3" fmla="val 1274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BF640C9-1F16-4974-9F6B-57047B4D8B81}">
      <dsp:nvSpPr>
        <dsp:cNvPr id="0" name=""/>
        <dsp:cNvSpPr/>
      </dsp:nvSpPr>
      <dsp:spPr>
        <a:xfrm>
          <a:off x="2086417" y="4367846"/>
          <a:ext cx="1448887" cy="7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Este riesgo está dado por los cambios que pueden sufrir las tasas de interés en el mercado y que a la institución le pudiere causar una pérdida </a:t>
          </a:r>
          <a:endParaRPr lang="es-ES" sz="1000" kern="1200" dirty="0"/>
        </a:p>
      </dsp:txBody>
      <dsp:txXfrm>
        <a:off x="2086417" y="4367846"/>
        <a:ext cx="1448887" cy="72427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0856"/>
          </a:xfrm>
          <a:prstGeom prst="rect">
            <a:avLst/>
          </a:prstGeom>
        </p:spPr>
        <p:txBody>
          <a:bodyPr vert="horz" lIns="96597" tIns="48299" rIns="96597" bIns="48299" rtlCol="0"/>
          <a:lstStyle>
            <a:lvl1pPr algn="l">
              <a:defRPr sz="1300"/>
            </a:lvl1pPr>
          </a:lstStyle>
          <a:p>
            <a:endParaRPr lang="es-EC"/>
          </a:p>
        </p:txBody>
      </p:sp>
      <p:sp>
        <p:nvSpPr>
          <p:cNvPr id="3" name="2 Marcador de fecha"/>
          <p:cNvSpPr>
            <a:spLocks noGrp="1"/>
          </p:cNvSpPr>
          <p:nvPr>
            <p:ph type="dt" idx="1"/>
          </p:nvPr>
        </p:nvSpPr>
        <p:spPr>
          <a:xfrm>
            <a:off x="3901698" y="0"/>
            <a:ext cx="2984871" cy="500856"/>
          </a:xfrm>
          <a:prstGeom prst="rect">
            <a:avLst/>
          </a:prstGeom>
        </p:spPr>
        <p:txBody>
          <a:bodyPr vert="horz" lIns="96597" tIns="48299" rIns="96597" bIns="48299" rtlCol="0"/>
          <a:lstStyle>
            <a:lvl1pPr algn="r">
              <a:defRPr sz="1300"/>
            </a:lvl1pPr>
          </a:lstStyle>
          <a:p>
            <a:fld id="{FE24355E-689F-4384-A566-35B1046DFC5B}" type="datetimeFigureOut">
              <a:rPr lang="es-EC" smtClean="0"/>
              <a:t>12/05/2014</a:t>
            </a:fld>
            <a:endParaRPr lang="es-EC"/>
          </a:p>
        </p:txBody>
      </p:sp>
      <p:sp>
        <p:nvSpPr>
          <p:cNvPr id="4" name="3 Marcador de imagen de diapositiva"/>
          <p:cNvSpPr>
            <a:spLocks noGrp="1" noRot="1" noChangeAspect="1"/>
          </p:cNvSpPr>
          <p:nvPr>
            <p:ph type="sldImg" idx="2"/>
          </p:nvPr>
        </p:nvSpPr>
        <p:spPr>
          <a:xfrm>
            <a:off x="941388" y="750888"/>
            <a:ext cx="5005387" cy="3756025"/>
          </a:xfrm>
          <a:prstGeom prst="rect">
            <a:avLst/>
          </a:prstGeom>
          <a:noFill/>
          <a:ln w="12700">
            <a:solidFill>
              <a:prstClr val="black"/>
            </a:solidFill>
          </a:ln>
        </p:spPr>
        <p:txBody>
          <a:bodyPr vert="horz" lIns="96597" tIns="48299" rIns="96597" bIns="48299" rtlCol="0" anchor="ctr"/>
          <a:lstStyle/>
          <a:p>
            <a:endParaRPr lang="es-EC"/>
          </a:p>
        </p:txBody>
      </p:sp>
      <p:sp>
        <p:nvSpPr>
          <p:cNvPr id="5" name="4 Marcador de notas"/>
          <p:cNvSpPr>
            <a:spLocks noGrp="1"/>
          </p:cNvSpPr>
          <p:nvPr>
            <p:ph type="body" sz="quarter" idx="3"/>
          </p:nvPr>
        </p:nvSpPr>
        <p:spPr>
          <a:xfrm>
            <a:off x="688817" y="4758135"/>
            <a:ext cx="5510530" cy="4507706"/>
          </a:xfrm>
          <a:prstGeom prst="rect">
            <a:avLst/>
          </a:prstGeom>
        </p:spPr>
        <p:txBody>
          <a:bodyPr vert="horz" lIns="96597" tIns="48299" rIns="96597" bIns="4829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14530"/>
            <a:ext cx="2984871" cy="500856"/>
          </a:xfrm>
          <a:prstGeom prst="rect">
            <a:avLst/>
          </a:prstGeom>
        </p:spPr>
        <p:txBody>
          <a:bodyPr vert="horz" lIns="96597" tIns="48299" rIns="96597" bIns="48299"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698" y="9514530"/>
            <a:ext cx="2984871" cy="500856"/>
          </a:xfrm>
          <a:prstGeom prst="rect">
            <a:avLst/>
          </a:prstGeom>
        </p:spPr>
        <p:txBody>
          <a:bodyPr vert="horz" lIns="96597" tIns="48299" rIns="96597" bIns="48299" rtlCol="0" anchor="b"/>
          <a:lstStyle>
            <a:lvl1pPr algn="r">
              <a:defRPr sz="1300"/>
            </a:lvl1pPr>
          </a:lstStyle>
          <a:p>
            <a:fld id="{A5C3CEB5-A27A-4F41-8CAE-566275531F8E}" type="slidenum">
              <a:rPr lang="es-EC" smtClean="0"/>
              <a:t>‹Nº›</a:t>
            </a:fld>
            <a:endParaRPr lang="es-EC"/>
          </a:p>
        </p:txBody>
      </p:sp>
    </p:spTree>
    <p:extLst>
      <p:ext uri="{BB962C8B-B14F-4D97-AF65-F5344CB8AC3E}">
        <p14:creationId xmlns:p14="http://schemas.microsoft.com/office/powerpoint/2010/main" val="37578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457200" y="1600201"/>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1"/>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57200" y="3938589"/>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4648200" y="3938589"/>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1"/>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9"/>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1" y="1"/>
            <a:ext cx="9163051"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1" y="306388"/>
            <a:ext cx="2611439" cy="639762"/>
          </a:xfrm>
          <a:prstGeom prst="rect">
            <a:avLst/>
          </a:prstGeom>
          <a:solidFill>
            <a:schemeClr val="bg1"/>
          </a:solidFill>
          <a:ln w="9525">
            <a:noFill/>
            <a:miter lim="800000"/>
            <a:headEnd/>
            <a:tailEnd/>
          </a:ln>
        </p:spPr>
      </p:pic>
      <p:pic>
        <p:nvPicPr>
          <p:cNvPr id="4" name="3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158" y="197779"/>
            <a:ext cx="2706723" cy="74837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8"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9" cstate="print"/>
          <a:srcRect/>
          <a:stretch>
            <a:fillRect/>
          </a:stretch>
        </p:blipFill>
        <p:spPr bwMode="auto">
          <a:xfrm>
            <a:off x="6659563" y="5949951"/>
            <a:ext cx="2305051" cy="563563"/>
          </a:xfrm>
          <a:prstGeom prst="rect">
            <a:avLst/>
          </a:prstGeom>
          <a:noFill/>
          <a:ln w="9525">
            <a:noFill/>
            <a:miter lim="800000"/>
            <a:headEnd/>
            <a:tailEnd/>
          </a:ln>
        </p:spPr>
      </p:pic>
      <p:pic>
        <p:nvPicPr>
          <p:cNvPr id="2" name="1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0814" y="5949951"/>
            <a:ext cx="2450766" cy="67760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9" r:id="rId6"/>
  </p:sldLayoutIdLst>
  <p:transition spd="med">
    <p:randomBar dir="vert"/>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3"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4" cstate="print"/>
          <a:srcRect/>
          <a:stretch>
            <a:fillRect/>
          </a:stretch>
        </p:blipFill>
        <p:spPr bwMode="auto">
          <a:xfrm>
            <a:off x="6659563" y="5949951"/>
            <a:ext cx="2305051" cy="563563"/>
          </a:xfrm>
          <a:prstGeom prst="rect">
            <a:avLst/>
          </a:prstGeom>
          <a:noFill/>
          <a:ln w="9525">
            <a:noFill/>
            <a:miter lim="800000"/>
            <a:headEnd/>
            <a:tailEnd/>
          </a:ln>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814" y="5949951"/>
            <a:ext cx="2450766" cy="67760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transition spd="med">
    <p:randomBar dir="vert"/>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9.xml"/><Relationship Id="rId7" Type="http://schemas.openxmlformats.org/officeDocument/2006/relationships/image" Target="../media/image19.emf"/><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22.png"/><Relationship Id="rId18" Type="http://schemas.openxmlformats.org/officeDocument/2006/relationships/diagramColors" Target="../diagrams/colors12.xml"/><Relationship Id="rId3" Type="http://schemas.openxmlformats.org/officeDocument/2006/relationships/diagramLayout" Target="../diagrams/layout10.xml"/><Relationship Id="rId7" Type="http://schemas.openxmlformats.org/officeDocument/2006/relationships/image" Target="../media/image21.png"/><Relationship Id="rId12" Type="http://schemas.microsoft.com/office/2007/relationships/diagramDrawing" Target="../diagrams/drawing11.xml"/><Relationship Id="rId17" Type="http://schemas.openxmlformats.org/officeDocument/2006/relationships/diagramQuickStyle" Target="../diagrams/quickStyle12.xml"/><Relationship Id="rId2" Type="http://schemas.openxmlformats.org/officeDocument/2006/relationships/diagramData" Target="../diagrams/data10.xml"/><Relationship Id="rId16" Type="http://schemas.openxmlformats.org/officeDocument/2006/relationships/diagramLayout" Target="../diagrams/layout12.xml"/><Relationship Id="rId1" Type="http://schemas.openxmlformats.org/officeDocument/2006/relationships/slideLayout" Target="../slideLayouts/slideLayout4.xml"/><Relationship Id="rId6" Type="http://schemas.microsoft.com/office/2007/relationships/diagramDrawing" Target="../diagrams/drawing10.xml"/><Relationship Id="rId11" Type="http://schemas.openxmlformats.org/officeDocument/2006/relationships/diagramColors" Target="../diagrams/colors11.xml"/><Relationship Id="rId5" Type="http://schemas.openxmlformats.org/officeDocument/2006/relationships/diagramColors" Target="../diagrams/colors10.xml"/><Relationship Id="rId15" Type="http://schemas.openxmlformats.org/officeDocument/2006/relationships/diagramData" Target="../diagrams/data12.xml"/><Relationship Id="rId10" Type="http://schemas.openxmlformats.org/officeDocument/2006/relationships/diagramQuickStyle" Target="../diagrams/quickStyle11.xml"/><Relationship Id="rId19" Type="http://schemas.microsoft.com/office/2007/relationships/diagramDrawing" Target="../diagrams/drawing12.xml"/><Relationship Id="rId4" Type="http://schemas.openxmlformats.org/officeDocument/2006/relationships/diagramQuickStyle" Target="../diagrams/quickStyle10.xml"/><Relationship Id="rId9" Type="http://schemas.openxmlformats.org/officeDocument/2006/relationships/diagramLayout" Target="../diagrams/layout11.xml"/><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6.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2.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6.xml"/><Relationship Id="rId7" Type="http://schemas.openxmlformats.org/officeDocument/2006/relationships/image" Target="../media/image13.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31640" y="1198493"/>
            <a:ext cx="4680520" cy="646331"/>
          </a:xfrm>
          <a:prstGeom prst="rect">
            <a:avLst/>
          </a:prstGeom>
        </p:spPr>
        <p:txBody>
          <a:bodyPr wrap="square">
            <a:spAutoFit/>
          </a:bodyPr>
          <a:lstStyle/>
          <a:p>
            <a:pPr algn="ctr"/>
            <a:r>
              <a:rPr lang="es-ES" b="1" dirty="0"/>
              <a:t>CARRERA DE INGENIERÍA EN FINANZAS Y AUDITORÍA C.P.A</a:t>
            </a:r>
            <a:endParaRPr lang="es-ES" dirty="0"/>
          </a:p>
        </p:txBody>
      </p:sp>
      <p:sp>
        <p:nvSpPr>
          <p:cNvPr id="9" name="8 Rectángulo"/>
          <p:cNvSpPr/>
          <p:nvPr/>
        </p:nvSpPr>
        <p:spPr>
          <a:xfrm>
            <a:off x="3791926" y="2060848"/>
            <a:ext cx="4740514" cy="923330"/>
          </a:xfrm>
          <a:prstGeom prst="rect">
            <a:avLst/>
          </a:prstGeom>
        </p:spPr>
        <p:txBody>
          <a:bodyPr wrap="square">
            <a:spAutoFit/>
          </a:bodyPr>
          <a:lstStyle/>
          <a:p>
            <a:pPr algn="ctr"/>
            <a:r>
              <a:rPr lang="es-ES" b="1" dirty="0" smtClean="0"/>
              <a:t>PROYECTO DE TITULACIÓN PREVIO </a:t>
            </a:r>
            <a:r>
              <a:rPr lang="es-ES" b="1" dirty="0"/>
              <a:t>A LA OBTENCIÓN DEL TÍTULO DE INGENIERA EN FINANZAS, CONTADORA PÚBLICA – AUDITORA</a:t>
            </a:r>
            <a:endParaRPr lang="es-ES" dirty="0"/>
          </a:p>
        </p:txBody>
      </p:sp>
      <p:sp>
        <p:nvSpPr>
          <p:cNvPr id="10" name="9 Rectángulo"/>
          <p:cNvSpPr/>
          <p:nvPr/>
        </p:nvSpPr>
        <p:spPr>
          <a:xfrm>
            <a:off x="1577613" y="3131676"/>
            <a:ext cx="4646015" cy="369332"/>
          </a:xfrm>
          <a:prstGeom prst="rect">
            <a:avLst/>
          </a:prstGeom>
        </p:spPr>
        <p:txBody>
          <a:bodyPr wrap="none">
            <a:spAutoFit/>
          </a:bodyPr>
          <a:lstStyle/>
          <a:p>
            <a:r>
              <a:rPr lang="es-ES" b="1" dirty="0" smtClean="0"/>
              <a:t>AUTORA: </a:t>
            </a:r>
            <a:r>
              <a:rPr lang="es-ES" b="1" dirty="0"/>
              <a:t>ORELLANA QUINTEROS, ANA CECILIA</a:t>
            </a:r>
            <a:endParaRPr lang="es-ES" dirty="0"/>
          </a:p>
        </p:txBody>
      </p:sp>
      <p:sp>
        <p:nvSpPr>
          <p:cNvPr id="12" name="11 Rectángulo"/>
          <p:cNvSpPr/>
          <p:nvPr/>
        </p:nvSpPr>
        <p:spPr>
          <a:xfrm>
            <a:off x="3227877" y="3873822"/>
            <a:ext cx="5160547" cy="923330"/>
          </a:xfrm>
          <a:prstGeom prst="rect">
            <a:avLst/>
          </a:prstGeom>
        </p:spPr>
        <p:txBody>
          <a:bodyPr wrap="square">
            <a:spAutoFit/>
          </a:bodyPr>
          <a:lstStyle/>
          <a:p>
            <a:pPr algn="ctr"/>
            <a:r>
              <a:rPr lang="es-ES" b="1" dirty="0"/>
              <a:t>TEMA: IDENTIFICACIÓN Y EVALUACIÓN DE RIESGOS FINANCIEROS EN LA COOPERATIVA DE AHORRO Y CRÉDITO PEDRO MONCAYO LTDA.</a:t>
            </a:r>
            <a:endParaRPr lang="es-ES" dirty="0"/>
          </a:p>
        </p:txBody>
      </p:sp>
      <p:sp>
        <p:nvSpPr>
          <p:cNvPr id="14" name="13 Rectángulo"/>
          <p:cNvSpPr/>
          <p:nvPr/>
        </p:nvSpPr>
        <p:spPr>
          <a:xfrm>
            <a:off x="1763688" y="5085184"/>
            <a:ext cx="4572000" cy="646331"/>
          </a:xfrm>
          <a:prstGeom prst="rect">
            <a:avLst/>
          </a:prstGeom>
        </p:spPr>
        <p:txBody>
          <a:bodyPr>
            <a:spAutoFit/>
          </a:bodyPr>
          <a:lstStyle/>
          <a:p>
            <a:pPr algn="ctr"/>
            <a:r>
              <a:rPr lang="es-ES" b="1" dirty="0"/>
              <a:t>DIRECTOR: </a:t>
            </a:r>
            <a:r>
              <a:rPr lang="es-ES" b="1" dirty="0" smtClean="0"/>
              <a:t>ECON. </a:t>
            </a:r>
            <a:r>
              <a:rPr lang="es-ES" b="1" dirty="0"/>
              <a:t>PEÑAHERRERA, OSCAR</a:t>
            </a:r>
            <a:endParaRPr lang="es-ES" dirty="0"/>
          </a:p>
          <a:p>
            <a:pPr algn="ctr"/>
            <a:r>
              <a:rPr lang="es-ES" b="1" dirty="0"/>
              <a:t>CODIRECTOR: </a:t>
            </a:r>
            <a:r>
              <a:rPr lang="es-ES" b="1" dirty="0" smtClean="0"/>
              <a:t>ECON. </a:t>
            </a:r>
            <a:r>
              <a:rPr lang="es-ES" b="1" dirty="0"/>
              <a:t>ACOSTA, GALO</a:t>
            </a:r>
            <a:endParaRPr lang="es-ES" dirty="0"/>
          </a:p>
        </p:txBody>
      </p:sp>
      <p:sp>
        <p:nvSpPr>
          <p:cNvPr id="15" name="14 Rectángulo"/>
          <p:cNvSpPr/>
          <p:nvPr/>
        </p:nvSpPr>
        <p:spPr>
          <a:xfrm>
            <a:off x="5527639" y="5877272"/>
            <a:ext cx="2716769" cy="369332"/>
          </a:xfrm>
          <a:prstGeom prst="rect">
            <a:avLst/>
          </a:prstGeom>
        </p:spPr>
        <p:txBody>
          <a:bodyPr wrap="none">
            <a:spAutoFit/>
          </a:bodyPr>
          <a:lstStyle/>
          <a:p>
            <a:r>
              <a:rPr lang="es-ES" b="1" dirty="0"/>
              <a:t>SANGOLQUÍ, MARZO 2014</a:t>
            </a:r>
            <a:endParaRPr lang="es-ES" dirty="0"/>
          </a:p>
        </p:txBody>
      </p:sp>
      <p:sp>
        <p:nvSpPr>
          <p:cNvPr id="11" name="10 Rectángulo"/>
          <p:cNvSpPr/>
          <p:nvPr/>
        </p:nvSpPr>
        <p:spPr>
          <a:xfrm>
            <a:off x="3347864" y="188640"/>
            <a:ext cx="5184576" cy="707886"/>
          </a:xfrm>
          <a:prstGeom prst="rect">
            <a:avLst/>
          </a:prstGeom>
          <a:ln>
            <a:solidFill>
              <a:srgbClr val="00B05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DEPARTAMENTO DE CIENCIAS ECONÓMICAS ADMINISTRATIVAS Y DE COMERCIO</a:t>
            </a:r>
          </a:p>
        </p:txBody>
      </p:sp>
    </p:spTree>
    <p:extLst>
      <p:ext uri="{BB962C8B-B14F-4D97-AF65-F5344CB8AC3E}">
        <p14:creationId xmlns:p14="http://schemas.microsoft.com/office/powerpoint/2010/main" val="32747204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P spid="14" grpId="0"/>
      <p:bldP spid="15"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1723268331"/>
              </p:ext>
            </p:extLst>
          </p:nvPr>
        </p:nvGraphicFramePr>
        <p:xfrm>
          <a:off x="611560" y="1268760"/>
          <a:ext cx="80648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1043608" y="116632"/>
            <a:ext cx="6768752" cy="400110"/>
          </a:xfrm>
          <a:prstGeom prst="rect">
            <a:avLst/>
          </a:prstGeom>
        </p:spPr>
        <p:txBody>
          <a:bodyPr wrap="square">
            <a:spAutoFit/>
          </a:bodyPr>
          <a:lstStyle/>
          <a:p>
            <a:pPr lvl="1" algn="ctr"/>
            <a:r>
              <a:rPr lang="es-ES" sz="2000" b="1" dirty="0" smtClean="0"/>
              <a:t>IDENTIFICACIÓN Y EVALUACIÓN DE RIESGO OPERATIVO</a:t>
            </a:r>
            <a:endParaRPr lang="es-ES" sz="2000" b="1" dirty="0">
              <a:latin typeface="+mj-lt"/>
              <a:cs typeface="Times New Roman" pitchFamily="18" charset="0"/>
            </a:endParaRPr>
          </a:p>
        </p:txBody>
      </p:sp>
      <p:sp>
        <p:nvSpPr>
          <p:cNvPr id="8" name="7 Rectángulo"/>
          <p:cNvSpPr/>
          <p:nvPr/>
        </p:nvSpPr>
        <p:spPr>
          <a:xfrm>
            <a:off x="3275856" y="683404"/>
            <a:ext cx="3168352" cy="369332"/>
          </a:xfrm>
          <a:prstGeom prst="rect">
            <a:avLst/>
          </a:prstGeom>
        </p:spPr>
        <p:txBody>
          <a:bodyPr wrap="square">
            <a:spAutoFit/>
          </a:bodyPr>
          <a:lstStyle/>
          <a:p>
            <a:pPr lvl="0" algn="ctr"/>
            <a:r>
              <a:rPr lang="es-ES" dirty="0" smtClean="0"/>
              <a:t>Metodología Cualitativa</a:t>
            </a:r>
            <a:endParaRPr lang="es-ES" dirty="0"/>
          </a:p>
        </p:txBody>
      </p:sp>
    </p:spTree>
    <p:extLst>
      <p:ext uri="{BB962C8B-B14F-4D97-AF65-F5344CB8AC3E}">
        <p14:creationId xmlns:p14="http://schemas.microsoft.com/office/powerpoint/2010/main" val="2938217902"/>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rotWithShape="1">
          <a:blip r:embed="rId2"/>
          <a:srcRect l="4944" t="17796" r="51622" b="12712"/>
          <a:stretch/>
        </p:blipFill>
        <p:spPr bwMode="auto">
          <a:xfrm>
            <a:off x="4535996" y="1412776"/>
            <a:ext cx="4320480" cy="3895725"/>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3"/>
          <a:srcRect l="4944" t="18362" r="51622" b="11299"/>
          <a:stretch/>
        </p:blipFill>
        <p:spPr bwMode="auto">
          <a:xfrm>
            <a:off x="251520" y="1412776"/>
            <a:ext cx="4284476" cy="3895725"/>
          </a:xfrm>
          <a:prstGeom prst="rect">
            <a:avLst/>
          </a:prstGeom>
          <a:ln>
            <a:noFill/>
          </a:ln>
          <a:extLst>
            <a:ext uri="{53640926-AAD7-44D8-BBD7-CCE9431645EC}">
              <a14:shadowObscured xmlns:a14="http://schemas.microsoft.com/office/drawing/2010/main"/>
            </a:ext>
          </a:extLst>
        </p:spPr>
      </p:pic>
      <p:sp>
        <p:nvSpPr>
          <p:cNvPr id="16" name="15 Rectángulo"/>
          <p:cNvSpPr/>
          <p:nvPr/>
        </p:nvSpPr>
        <p:spPr>
          <a:xfrm>
            <a:off x="2987824" y="116632"/>
            <a:ext cx="3096344" cy="400110"/>
          </a:xfrm>
          <a:prstGeom prst="rect">
            <a:avLst/>
          </a:prstGeom>
        </p:spPr>
        <p:txBody>
          <a:bodyPr wrap="square">
            <a:spAutoFit/>
          </a:bodyPr>
          <a:lstStyle/>
          <a:p>
            <a:pPr lvl="1" algn="ctr"/>
            <a:r>
              <a:rPr lang="es-ES" sz="2000" b="1" dirty="0"/>
              <a:t>MAPA DE RIESGOS</a:t>
            </a:r>
            <a:endParaRPr lang="es-ES" sz="2000" b="1" dirty="0">
              <a:latin typeface="+mj-lt"/>
              <a:cs typeface="Times New Roman" pitchFamily="18" charset="0"/>
            </a:endParaRPr>
          </a:p>
        </p:txBody>
      </p:sp>
      <p:sp>
        <p:nvSpPr>
          <p:cNvPr id="18" name="17 Rectángulo"/>
          <p:cNvSpPr/>
          <p:nvPr/>
        </p:nvSpPr>
        <p:spPr>
          <a:xfrm>
            <a:off x="1141593" y="858198"/>
            <a:ext cx="7174823" cy="338554"/>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1600" b="1" dirty="0" smtClean="0"/>
              <a:t>RIESGOS INHERENTES Y RESIDUALES DE CAPTACIONES Y COLOCACIONES</a:t>
            </a:r>
            <a:endParaRPr lang="es-ES" sz="1600" dirty="0"/>
          </a:p>
        </p:txBody>
      </p:sp>
      <p:pic>
        <p:nvPicPr>
          <p:cNvPr id="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707" y="5589240"/>
            <a:ext cx="3057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707" y="5818111"/>
            <a:ext cx="3057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690040" y="5517232"/>
            <a:ext cx="1801840" cy="523220"/>
          </a:xfrm>
          <a:prstGeom prst="rect">
            <a:avLst/>
          </a:prstGeom>
        </p:spPr>
        <p:txBody>
          <a:bodyPr wrap="none">
            <a:spAutoFit/>
          </a:bodyPr>
          <a:lstStyle/>
          <a:p>
            <a:r>
              <a:rPr lang="es-ES" sz="1400" b="1" dirty="0"/>
              <a:t>RIESGOS </a:t>
            </a:r>
            <a:r>
              <a:rPr lang="es-ES" sz="1400" b="1" dirty="0" smtClean="0"/>
              <a:t>INHERENTES</a:t>
            </a:r>
          </a:p>
          <a:p>
            <a:r>
              <a:rPr lang="es-ES" sz="1400" b="1" dirty="0"/>
              <a:t>RIESGOS </a:t>
            </a:r>
            <a:r>
              <a:rPr lang="es-ES" sz="1400" b="1" dirty="0" smtClean="0"/>
              <a:t>RESIDUALES </a:t>
            </a:r>
            <a:endParaRPr lang="es-ES" sz="1400" dirty="0"/>
          </a:p>
        </p:txBody>
      </p:sp>
    </p:spTree>
    <p:extLst>
      <p:ext uri="{BB962C8B-B14F-4D97-AF65-F5344CB8AC3E}">
        <p14:creationId xmlns:p14="http://schemas.microsoft.com/office/powerpoint/2010/main" val="4227106633"/>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43608" y="116632"/>
            <a:ext cx="6768752" cy="400110"/>
          </a:xfrm>
          <a:prstGeom prst="rect">
            <a:avLst/>
          </a:prstGeom>
        </p:spPr>
        <p:txBody>
          <a:bodyPr wrap="square">
            <a:spAutoFit/>
          </a:bodyPr>
          <a:lstStyle/>
          <a:p>
            <a:pPr lvl="1" algn="ctr"/>
            <a:r>
              <a:rPr lang="es-ES" sz="2000" b="1" dirty="0" smtClean="0"/>
              <a:t>RIESGO DE MERCADO</a:t>
            </a:r>
            <a:endParaRPr lang="es-ES" sz="2000" b="1" dirty="0">
              <a:latin typeface="+mj-lt"/>
              <a:cs typeface="Times New Roman" pitchFamily="18" charset="0"/>
            </a:endParaRPr>
          </a:p>
        </p:txBody>
      </p:sp>
      <p:graphicFrame>
        <p:nvGraphicFramePr>
          <p:cNvPr id="22" name="21 Diagrama"/>
          <p:cNvGraphicFramePr/>
          <p:nvPr>
            <p:extLst>
              <p:ext uri="{D42A27DB-BD31-4B8C-83A1-F6EECF244321}">
                <p14:modId xmlns:p14="http://schemas.microsoft.com/office/powerpoint/2010/main" val="1381538302"/>
              </p:ext>
            </p:extLst>
          </p:nvPr>
        </p:nvGraphicFramePr>
        <p:xfrm>
          <a:off x="-612576" y="116632"/>
          <a:ext cx="4896544"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22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2348880"/>
            <a:ext cx="5040560" cy="3528392"/>
          </a:xfrm>
          <a:prstGeom prst="rect">
            <a:avLst/>
          </a:prstGeom>
          <a:noFill/>
          <a:ln>
            <a:noFill/>
          </a:ln>
        </p:spPr>
      </p:pic>
      <p:sp>
        <p:nvSpPr>
          <p:cNvPr id="25" name="24 Rectángulo"/>
          <p:cNvSpPr/>
          <p:nvPr/>
        </p:nvSpPr>
        <p:spPr>
          <a:xfrm>
            <a:off x="4427984" y="2060848"/>
            <a:ext cx="3456384" cy="276999"/>
          </a:xfrm>
          <a:prstGeom prst="rect">
            <a:avLst/>
          </a:prstGeom>
        </p:spPr>
        <p:txBody>
          <a:bodyPr wrap="square">
            <a:spAutoFit/>
          </a:bodyPr>
          <a:lstStyle/>
          <a:p>
            <a:pPr lvl="1" algn="ctr"/>
            <a:r>
              <a:rPr lang="es-ES" sz="1200" b="1" dirty="0" smtClean="0"/>
              <a:t>TASAS DE INTERÉS ACTIVA 2011 – 2013</a:t>
            </a:r>
            <a:endParaRPr lang="es-ES" sz="1200" b="1" dirty="0">
              <a:latin typeface="+mj-lt"/>
              <a:cs typeface="Times New Roman" pitchFamily="18" charset="0"/>
            </a:endParaRPr>
          </a:p>
        </p:txBody>
      </p:sp>
      <p:pic>
        <p:nvPicPr>
          <p:cNvPr id="7" name="6 Imagen"/>
          <p:cNvPicPr/>
          <p:nvPr/>
        </p:nvPicPr>
        <p:blipFill rotWithShape="1">
          <a:blip r:embed="rId8"/>
          <a:srcRect l="49848" t="25352" r="16700" b="59683"/>
          <a:stretch/>
        </p:blipFill>
        <p:spPr bwMode="auto">
          <a:xfrm>
            <a:off x="3779912" y="764704"/>
            <a:ext cx="5040560" cy="1152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354112"/>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03648" y="138118"/>
            <a:ext cx="6552728" cy="338554"/>
          </a:xfrm>
          <a:prstGeom prst="rect">
            <a:avLst/>
          </a:prstGeom>
        </p:spPr>
        <p:txBody>
          <a:bodyPr wrap="square">
            <a:spAutoFit/>
          </a:bodyPr>
          <a:lstStyle/>
          <a:p>
            <a:pPr lvl="1" algn="ctr"/>
            <a:r>
              <a:rPr lang="es-ES" sz="1600" b="1" dirty="0"/>
              <a:t>RIESGO </a:t>
            </a:r>
            <a:r>
              <a:rPr lang="es-ES" sz="1600" b="1" dirty="0" smtClean="0"/>
              <a:t>DE LIQUIDEZ  - LIQUIDEZ </a:t>
            </a:r>
            <a:r>
              <a:rPr lang="es-ES" sz="1600" b="1" dirty="0"/>
              <a:t>ESTRUCTURAL </a:t>
            </a:r>
            <a:endParaRPr lang="es-ES" sz="1600" b="1" dirty="0"/>
          </a:p>
        </p:txBody>
      </p:sp>
      <p:graphicFrame>
        <p:nvGraphicFramePr>
          <p:cNvPr id="12" name="11 Diagrama"/>
          <p:cNvGraphicFramePr/>
          <p:nvPr>
            <p:extLst>
              <p:ext uri="{D42A27DB-BD31-4B8C-83A1-F6EECF244321}">
                <p14:modId xmlns:p14="http://schemas.microsoft.com/office/powerpoint/2010/main" val="3471110512"/>
              </p:ext>
            </p:extLst>
          </p:nvPr>
        </p:nvGraphicFramePr>
        <p:xfrm>
          <a:off x="671536" y="2276872"/>
          <a:ext cx="784887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rotWithShape="1">
          <a:blip r:embed="rId7"/>
          <a:srcRect l="13798" t="42229" r="15147" b="39453"/>
          <a:stretch/>
        </p:blipFill>
        <p:spPr bwMode="auto">
          <a:xfrm>
            <a:off x="611560" y="2996952"/>
            <a:ext cx="7848872" cy="1080120"/>
          </a:xfrm>
          <a:prstGeom prst="rect">
            <a:avLst/>
          </a:prstGeom>
          <a:ln>
            <a:noFill/>
          </a:ln>
          <a:extLst>
            <a:ext uri="{53640926-AAD7-44D8-BBD7-CCE9431645EC}">
              <a14:shadowObscured xmlns:a14="http://schemas.microsoft.com/office/drawing/2010/main"/>
            </a:ext>
          </a:extLst>
        </p:spPr>
      </p:pic>
      <p:graphicFrame>
        <p:nvGraphicFramePr>
          <p:cNvPr id="9" name="8 Diagrama"/>
          <p:cNvGraphicFramePr/>
          <p:nvPr>
            <p:extLst>
              <p:ext uri="{D42A27DB-BD31-4B8C-83A1-F6EECF244321}">
                <p14:modId xmlns:p14="http://schemas.microsoft.com/office/powerpoint/2010/main" val="1490158219"/>
              </p:ext>
            </p:extLst>
          </p:nvPr>
        </p:nvGraphicFramePr>
        <p:xfrm>
          <a:off x="683568" y="4149080"/>
          <a:ext cx="7848872" cy="1023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9 Imagen"/>
          <p:cNvPicPr/>
          <p:nvPr/>
        </p:nvPicPr>
        <p:blipFill rotWithShape="1">
          <a:blip r:embed="rId13"/>
          <a:srcRect l="18892" t="37005" r="15197" b="39247"/>
          <a:stretch/>
        </p:blipFill>
        <p:spPr bwMode="auto">
          <a:xfrm>
            <a:off x="683568" y="4668912"/>
            <a:ext cx="7776864" cy="1296144"/>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14"/>
          <a:srcRect l="19811" t="44366" r="13879" b="22503"/>
          <a:stretch/>
        </p:blipFill>
        <p:spPr bwMode="auto">
          <a:xfrm>
            <a:off x="611560" y="1052736"/>
            <a:ext cx="7920880" cy="1440160"/>
          </a:xfrm>
          <a:prstGeom prst="rect">
            <a:avLst/>
          </a:prstGeom>
          <a:ln>
            <a:noFill/>
          </a:ln>
          <a:extLst>
            <a:ext uri="{53640926-AAD7-44D8-BBD7-CCE9431645EC}">
              <a14:shadowObscured xmlns:a14="http://schemas.microsoft.com/office/drawing/2010/main"/>
            </a:ext>
          </a:extLst>
        </p:spPr>
      </p:pic>
      <p:graphicFrame>
        <p:nvGraphicFramePr>
          <p:cNvPr id="16" name="15 Diagrama"/>
          <p:cNvGraphicFramePr/>
          <p:nvPr>
            <p:extLst>
              <p:ext uri="{D42A27DB-BD31-4B8C-83A1-F6EECF244321}">
                <p14:modId xmlns:p14="http://schemas.microsoft.com/office/powerpoint/2010/main" val="978631958"/>
              </p:ext>
            </p:extLst>
          </p:nvPr>
        </p:nvGraphicFramePr>
        <p:xfrm>
          <a:off x="683568" y="692696"/>
          <a:ext cx="7848872" cy="102388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859232495"/>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03648" y="138118"/>
            <a:ext cx="6552728" cy="338554"/>
          </a:xfrm>
          <a:prstGeom prst="rect">
            <a:avLst/>
          </a:prstGeom>
        </p:spPr>
        <p:txBody>
          <a:bodyPr wrap="square">
            <a:spAutoFit/>
          </a:bodyPr>
          <a:lstStyle/>
          <a:p>
            <a:pPr lvl="1" algn="ctr"/>
            <a:r>
              <a:rPr lang="es-ES" sz="1600" b="1" dirty="0"/>
              <a:t>RIESGO DE </a:t>
            </a:r>
            <a:r>
              <a:rPr lang="es-ES" sz="1600" b="1" dirty="0" smtClean="0"/>
              <a:t>LIQUIDEZ - LIQUIDEZ </a:t>
            </a:r>
            <a:r>
              <a:rPr lang="es-ES" sz="1600" b="1" dirty="0" smtClean="0"/>
              <a:t>ESTRUCTURAL</a:t>
            </a:r>
            <a:endParaRPr lang="es-ES" sz="1600" b="1" dirty="0"/>
          </a:p>
        </p:txBody>
      </p:sp>
      <p:sp>
        <p:nvSpPr>
          <p:cNvPr id="4" name="3 Rectángulo"/>
          <p:cNvSpPr/>
          <p:nvPr/>
        </p:nvSpPr>
        <p:spPr>
          <a:xfrm>
            <a:off x="1043608" y="4778568"/>
            <a:ext cx="7344816" cy="738664"/>
          </a:xfrm>
          <a:prstGeom prst="rect">
            <a:avLst/>
          </a:prstGeom>
        </p:spPr>
        <p:txBody>
          <a:bodyPr wrap="square">
            <a:spAutoFit/>
          </a:bodyPr>
          <a:lstStyle/>
          <a:p>
            <a:pPr algn="just"/>
            <a:r>
              <a:rPr lang="es-ES" sz="1400" dirty="0"/>
              <a:t>La volatilidad de sus principales fuentes de fondeo y el nivel de concentración determinan el nivel de liquidez que la cooperativa mantiene 15,16% y el que debería mantener 12,87% como mínimo para cubrir sus requerimientos.</a:t>
            </a:r>
          </a:p>
        </p:txBody>
      </p:sp>
      <p:pic>
        <p:nvPicPr>
          <p:cNvPr id="19" name="18 Imagen"/>
          <p:cNvPicPr/>
          <p:nvPr/>
        </p:nvPicPr>
        <p:blipFill rotWithShape="1">
          <a:blip r:embed="rId2"/>
          <a:srcRect l="14538" t="30308" r="20044" b="51367"/>
          <a:stretch/>
        </p:blipFill>
        <p:spPr bwMode="auto">
          <a:xfrm>
            <a:off x="2483768" y="3501008"/>
            <a:ext cx="4578290" cy="936104"/>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3"/>
          <a:srcRect l="28940" t="30987" r="19010" b="48415"/>
          <a:stretch/>
        </p:blipFill>
        <p:spPr bwMode="auto">
          <a:xfrm>
            <a:off x="899592" y="1052736"/>
            <a:ext cx="7340280" cy="1944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1125167"/>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118579053"/>
              </p:ext>
            </p:extLst>
          </p:nvPr>
        </p:nvGraphicFramePr>
        <p:xfrm>
          <a:off x="467544" y="1180976"/>
          <a:ext cx="828092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p:nvPr/>
        </p:nvPicPr>
        <p:blipFill rotWithShape="1">
          <a:blip r:embed="rId7"/>
          <a:srcRect l="24670" t="39822" r="36564" b="46082"/>
          <a:stretch/>
        </p:blipFill>
        <p:spPr bwMode="auto">
          <a:xfrm>
            <a:off x="6300192" y="4941168"/>
            <a:ext cx="2376264" cy="648072"/>
          </a:xfrm>
          <a:prstGeom prst="rect">
            <a:avLst/>
          </a:prstGeom>
          <a:ln>
            <a:noFill/>
          </a:ln>
          <a:extLst>
            <a:ext uri="{53640926-AAD7-44D8-BBD7-CCE9431645EC}">
              <a14:shadowObscured xmlns:a14="http://schemas.microsoft.com/office/drawing/2010/main"/>
            </a:ext>
          </a:extLst>
        </p:spPr>
      </p:pic>
      <p:sp>
        <p:nvSpPr>
          <p:cNvPr id="10" name="9 Flecha a la derecha con bandas"/>
          <p:cNvSpPr/>
          <p:nvPr/>
        </p:nvSpPr>
        <p:spPr>
          <a:xfrm>
            <a:off x="5220072" y="3933056"/>
            <a:ext cx="288032" cy="28803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5" name="4 Rectángulo"/>
          <p:cNvSpPr/>
          <p:nvPr/>
        </p:nvSpPr>
        <p:spPr>
          <a:xfrm>
            <a:off x="2843808" y="87015"/>
            <a:ext cx="4320480" cy="461665"/>
          </a:xfrm>
          <a:prstGeom prst="rect">
            <a:avLst/>
          </a:prstGeom>
        </p:spPr>
        <p:txBody>
          <a:bodyPr wrap="square">
            <a:spAutoFit/>
          </a:bodyPr>
          <a:lstStyle/>
          <a:p>
            <a:pPr lvl="0" algn="ctr"/>
            <a:r>
              <a:rPr lang="es-ES" sz="2400" b="1" dirty="0" smtClean="0"/>
              <a:t>RIESGO DE CRÉDITO</a:t>
            </a:r>
            <a:endParaRPr lang="es-ES" sz="2400" b="1" dirty="0"/>
          </a:p>
        </p:txBody>
      </p:sp>
      <p:sp>
        <p:nvSpPr>
          <p:cNvPr id="6" name="5 Rectángulo"/>
          <p:cNvSpPr/>
          <p:nvPr/>
        </p:nvSpPr>
        <p:spPr>
          <a:xfrm>
            <a:off x="611560" y="1547500"/>
            <a:ext cx="1939955" cy="369332"/>
          </a:xfrm>
          <a:prstGeom prst="rect">
            <a:avLst/>
          </a:prstGeom>
        </p:spPr>
        <p:txBody>
          <a:bodyPr wrap="none">
            <a:spAutoFit/>
          </a:bodyPr>
          <a:lstStyle/>
          <a:p>
            <a:r>
              <a:rPr lang="es-ES" b="1" dirty="0"/>
              <a:t>PE = E * pi * (1 – r)</a:t>
            </a:r>
            <a:endParaRPr lang="es-ES" dirty="0"/>
          </a:p>
        </p:txBody>
      </p:sp>
    </p:spTree>
    <p:extLst>
      <p:ext uri="{BB962C8B-B14F-4D97-AF65-F5344CB8AC3E}">
        <p14:creationId xmlns:p14="http://schemas.microsoft.com/office/powerpoint/2010/main" val="3352194111"/>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a:srcRect l="18487" t="21127" r="13068" b="34507"/>
          <a:stretch/>
        </p:blipFill>
        <p:spPr bwMode="auto">
          <a:xfrm>
            <a:off x="611560" y="1268760"/>
            <a:ext cx="7992888" cy="3960440"/>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2843808" y="87015"/>
            <a:ext cx="4320480" cy="461665"/>
          </a:xfrm>
          <a:prstGeom prst="rect">
            <a:avLst/>
          </a:prstGeom>
        </p:spPr>
        <p:txBody>
          <a:bodyPr wrap="square">
            <a:spAutoFit/>
          </a:bodyPr>
          <a:lstStyle/>
          <a:p>
            <a:pPr lvl="0" algn="ctr"/>
            <a:r>
              <a:rPr lang="es-ES" sz="2400" b="1" dirty="0" smtClean="0"/>
              <a:t>MATRIZ DE TRANSICIÓN TOTAL</a:t>
            </a:r>
            <a:endParaRPr lang="es-ES" sz="2400" b="1" dirty="0"/>
          </a:p>
        </p:txBody>
      </p:sp>
    </p:spTree>
    <p:extLst>
      <p:ext uri="{BB962C8B-B14F-4D97-AF65-F5344CB8AC3E}">
        <p14:creationId xmlns:p14="http://schemas.microsoft.com/office/powerpoint/2010/main" val="3489582352"/>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a:srcRect l="16738" t="30170" r="16946" b="16610"/>
          <a:stretch/>
        </p:blipFill>
        <p:spPr bwMode="auto">
          <a:xfrm>
            <a:off x="1043608" y="1241304"/>
            <a:ext cx="7272808" cy="4131912"/>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3995936" y="764704"/>
            <a:ext cx="1939955" cy="369332"/>
          </a:xfrm>
          <a:prstGeom prst="rect">
            <a:avLst/>
          </a:prstGeom>
        </p:spPr>
        <p:txBody>
          <a:bodyPr wrap="none">
            <a:spAutoFit/>
          </a:bodyPr>
          <a:lstStyle/>
          <a:p>
            <a:r>
              <a:rPr lang="es-ES" b="1" dirty="0"/>
              <a:t>PE = E * pi * (1 – r)</a:t>
            </a:r>
            <a:endParaRPr lang="es-ES" dirty="0"/>
          </a:p>
        </p:txBody>
      </p:sp>
      <p:sp>
        <p:nvSpPr>
          <p:cNvPr id="10" name="9 Rectángulo"/>
          <p:cNvSpPr/>
          <p:nvPr/>
        </p:nvSpPr>
        <p:spPr>
          <a:xfrm>
            <a:off x="1187624" y="5435932"/>
            <a:ext cx="7560840" cy="369332"/>
          </a:xfrm>
          <a:prstGeom prst="rect">
            <a:avLst/>
          </a:prstGeom>
        </p:spPr>
        <p:txBody>
          <a:bodyPr wrap="square">
            <a:spAutoFit/>
          </a:bodyPr>
          <a:lstStyle/>
          <a:p>
            <a:r>
              <a:rPr lang="es-ES" dirty="0"/>
              <a:t>Provisión </a:t>
            </a:r>
            <a:r>
              <a:rPr lang="es-ES" dirty="0" smtClean="0"/>
              <a:t>Acumulada Diciembre 2013:     		    $461.745,32 </a:t>
            </a:r>
            <a:endParaRPr lang="es-ES" dirty="0"/>
          </a:p>
        </p:txBody>
      </p:sp>
      <p:sp>
        <p:nvSpPr>
          <p:cNvPr id="11" name="10 Rectángulo"/>
          <p:cNvSpPr/>
          <p:nvPr/>
        </p:nvSpPr>
        <p:spPr>
          <a:xfrm>
            <a:off x="2843808" y="148570"/>
            <a:ext cx="4176464" cy="400110"/>
          </a:xfrm>
          <a:prstGeom prst="rect">
            <a:avLst/>
          </a:prstGeom>
        </p:spPr>
        <p:txBody>
          <a:bodyPr wrap="square">
            <a:spAutoFit/>
          </a:bodyPr>
          <a:lstStyle/>
          <a:p>
            <a:pPr algn="ctr"/>
            <a:r>
              <a:rPr lang="es-ES" sz="2000" b="1" dirty="0" smtClean="0"/>
              <a:t>CALCULO DE PÉRDIDA ESPERADA</a:t>
            </a:r>
            <a:endParaRPr lang="es-ES" sz="2000" dirty="0"/>
          </a:p>
        </p:txBody>
      </p:sp>
    </p:spTree>
    <p:extLst>
      <p:ext uri="{BB962C8B-B14F-4D97-AF65-F5344CB8AC3E}">
        <p14:creationId xmlns:p14="http://schemas.microsoft.com/office/powerpoint/2010/main" val="979322441"/>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67952935"/>
              </p:ext>
            </p:extLst>
          </p:nvPr>
        </p:nvGraphicFramePr>
        <p:xfrm>
          <a:off x="323528" y="764704"/>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843808" y="44624"/>
            <a:ext cx="4176464" cy="523220"/>
          </a:xfrm>
          <a:prstGeom prst="rect">
            <a:avLst/>
          </a:prstGeom>
        </p:spPr>
        <p:txBody>
          <a:bodyPr wrap="square">
            <a:spAutoFit/>
          </a:bodyPr>
          <a:lstStyle/>
          <a:p>
            <a:pPr algn="ctr"/>
            <a:r>
              <a:rPr lang="es-ES" sz="2800" b="1" dirty="0" smtClean="0"/>
              <a:t>ESTRATEGIAS</a:t>
            </a:r>
            <a:endParaRPr lang="es-ES" sz="2800" dirty="0"/>
          </a:p>
        </p:txBody>
      </p:sp>
    </p:spTree>
    <p:extLst>
      <p:ext uri="{BB962C8B-B14F-4D97-AF65-F5344CB8AC3E}">
        <p14:creationId xmlns:p14="http://schemas.microsoft.com/office/powerpoint/2010/main" val="4163266443"/>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981795288"/>
              </p:ext>
            </p:extLst>
          </p:nvPr>
        </p:nvGraphicFramePr>
        <p:xfrm>
          <a:off x="323528" y="764704"/>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843808" y="44624"/>
            <a:ext cx="4176464" cy="523220"/>
          </a:xfrm>
          <a:prstGeom prst="rect">
            <a:avLst/>
          </a:prstGeom>
        </p:spPr>
        <p:txBody>
          <a:bodyPr wrap="square">
            <a:spAutoFit/>
          </a:bodyPr>
          <a:lstStyle/>
          <a:p>
            <a:pPr algn="ctr"/>
            <a:r>
              <a:rPr lang="es-ES" sz="2800" b="1" dirty="0" smtClean="0"/>
              <a:t>ESTRATEGIAS</a:t>
            </a:r>
            <a:endParaRPr lang="es-ES" sz="2800" dirty="0"/>
          </a:p>
        </p:txBody>
      </p:sp>
    </p:spTree>
    <p:extLst>
      <p:ext uri="{BB962C8B-B14F-4D97-AF65-F5344CB8AC3E}">
        <p14:creationId xmlns:p14="http://schemas.microsoft.com/office/powerpoint/2010/main" val="1161362095"/>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47664" y="116632"/>
            <a:ext cx="5400600" cy="400110"/>
          </a:xfrm>
          <a:prstGeom prst="rect">
            <a:avLst/>
          </a:prstGeom>
        </p:spPr>
        <p:txBody>
          <a:bodyPr wrap="square">
            <a:spAutoFit/>
          </a:bodyPr>
          <a:lstStyle/>
          <a:p>
            <a:pPr lvl="1" algn="ctr"/>
            <a:r>
              <a:rPr lang="es-ES" sz="2000" b="1" dirty="0">
                <a:latin typeface="+mj-lt"/>
                <a:cs typeface="Times New Roman" pitchFamily="18" charset="0"/>
              </a:rPr>
              <a:t>PLANTEAMIENTO DEL PROBLEMA</a:t>
            </a:r>
          </a:p>
        </p:txBody>
      </p:sp>
      <p:pic>
        <p:nvPicPr>
          <p:cNvPr id="9" name="8 Imagen"/>
          <p:cNvPicPr/>
          <p:nvPr/>
        </p:nvPicPr>
        <p:blipFill rotWithShape="1">
          <a:blip r:embed="rId2"/>
          <a:srcRect l="43613" t="37570" r="43837" b="35280"/>
          <a:stretch/>
        </p:blipFill>
        <p:spPr bwMode="auto">
          <a:xfrm>
            <a:off x="611560" y="1339186"/>
            <a:ext cx="1800200" cy="2196662"/>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683568" y="3645024"/>
            <a:ext cx="7848872" cy="1477328"/>
          </a:xfrm>
          <a:prstGeom prst="rect">
            <a:avLst/>
          </a:prstGeom>
        </p:spPr>
        <p:txBody>
          <a:bodyPr wrap="square">
            <a:spAutoFit/>
          </a:bodyPr>
          <a:lstStyle/>
          <a:p>
            <a:pPr algn="just"/>
            <a:r>
              <a:rPr lang="es-ES" dirty="0"/>
              <a:t>El tema parte de la importancia en la actualidad de la supervisión preventiva de riesgos que los organismos de control demandan de instituciones financieras y entidades dedicadas a la intermediación financiera, debido a la necesidad de identificar, medir y mitigar con precisión los niveles de riesgo; dados por el constante crecimiento e innovación tanto tecnológica como </a:t>
            </a:r>
            <a:r>
              <a:rPr lang="es-ES" dirty="0" smtClean="0"/>
              <a:t>financiera.</a:t>
            </a:r>
            <a:endParaRPr lang="es-ES" dirty="0"/>
          </a:p>
        </p:txBody>
      </p:sp>
      <p:sp>
        <p:nvSpPr>
          <p:cNvPr id="7" name="6 Rectángulo"/>
          <p:cNvSpPr/>
          <p:nvPr/>
        </p:nvSpPr>
        <p:spPr>
          <a:xfrm>
            <a:off x="2987824" y="1983272"/>
            <a:ext cx="5544616" cy="1200329"/>
          </a:xfrm>
          <a:prstGeom prst="rect">
            <a:avLst/>
          </a:prstGeom>
        </p:spPr>
        <p:txBody>
          <a:bodyPr wrap="square">
            <a:spAutoFit/>
          </a:bodyPr>
          <a:lstStyle/>
          <a:p>
            <a:pPr algn="just"/>
            <a:r>
              <a:rPr lang="es-ES" dirty="0"/>
              <a:t>La Cooperativa en la actualidad de acuerdo a su tamaño y número de transacciones manejadas,  evoluciona notablemente, pero como su crecimiento también la exposición a riesgos cada vez es mayor. </a:t>
            </a:r>
            <a:endParaRPr lang="es-ES" dirty="0" smtClean="0"/>
          </a:p>
        </p:txBody>
      </p:sp>
    </p:spTree>
    <p:extLst>
      <p:ext uri="{BB962C8B-B14F-4D97-AF65-F5344CB8AC3E}">
        <p14:creationId xmlns:p14="http://schemas.microsoft.com/office/powerpoint/2010/main" val="2627558481"/>
      </p:ext>
    </p:extLst>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43808" y="44624"/>
            <a:ext cx="4176464" cy="523220"/>
          </a:xfrm>
          <a:prstGeom prst="rect">
            <a:avLst/>
          </a:prstGeom>
        </p:spPr>
        <p:txBody>
          <a:bodyPr wrap="square">
            <a:spAutoFit/>
          </a:bodyPr>
          <a:lstStyle/>
          <a:p>
            <a:pPr algn="ctr"/>
            <a:r>
              <a:rPr lang="es-ES" sz="2800" b="1" dirty="0" smtClean="0"/>
              <a:t>CONCLUSIONES</a:t>
            </a:r>
            <a:endParaRPr lang="es-ES" sz="2800" dirty="0"/>
          </a:p>
        </p:txBody>
      </p:sp>
      <p:graphicFrame>
        <p:nvGraphicFramePr>
          <p:cNvPr id="10" name="9 Diagrama"/>
          <p:cNvGraphicFramePr/>
          <p:nvPr>
            <p:extLst>
              <p:ext uri="{D42A27DB-BD31-4B8C-83A1-F6EECF244321}">
                <p14:modId xmlns:p14="http://schemas.microsoft.com/office/powerpoint/2010/main" val="2729032303"/>
              </p:ext>
            </p:extLst>
          </p:nvPr>
        </p:nvGraphicFramePr>
        <p:xfrm>
          <a:off x="323528" y="404664"/>
          <a:ext cx="85442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162950"/>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92733811"/>
              </p:ext>
            </p:extLst>
          </p:nvPr>
        </p:nvGraphicFramePr>
        <p:xfrm>
          <a:off x="323528" y="404664"/>
          <a:ext cx="85442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843808" y="44624"/>
            <a:ext cx="4176464" cy="523220"/>
          </a:xfrm>
          <a:prstGeom prst="rect">
            <a:avLst/>
          </a:prstGeom>
        </p:spPr>
        <p:txBody>
          <a:bodyPr wrap="square">
            <a:spAutoFit/>
          </a:bodyPr>
          <a:lstStyle/>
          <a:p>
            <a:pPr algn="ctr"/>
            <a:r>
              <a:rPr lang="es-ES" sz="2800" b="1" dirty="0" smtClean="0"/>
              <a:t>CONCLUSIONES</a:t>
            </a:r>
            <a:endParaRPr lang="es-ES" sz="2800" dirty="0"/>
          </a:p>
        </p:txBody>
      </p:sp>
    </p:spTree>
    <p:extLst>
      <p:ext uri="{BB962C8B-B14F-4D97-AF65-F5344CB8AC3E}">
        <p14:creationId xmlns:p14="http://schemas.microsoft.com/office/powerpoint/2010/main" val="3391155878"/>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43808" y="44624"/>
            <a:ext cx="4176464" cy="954107"/>
          </a:xfrm>
          <a:prstGeom prst="rect">
            <a:avLst/>
          </a:prstGeom>
        </p:spPr>
        <p:txBody>
          <a:bodyPr wrap="square">
            <a:spAutoFit/>
          </a:bodyPr>
          <a:lstStyle/>
          <a:p>
            <a:pPr algn="ctr"/>
            <a:r>
              <a:rPr lang="es-ES" sz="2800" b="1" dirty="0" smtClean="0"/>
              <a:t>RECOMENDACIONES</a:t>
            </a:r>
            <a:endParaRPr lang="es-ES" sz="2800" dirty="0"/>
          </a:p>
          <a:p>
            <a:pPr algn="ctr"/>
            <a:endParaRPr lang="es-ES" sz="2800" dirty="0"/>
          </a:p>
        </p:txBody>
      </p:sp>
      <p:graphicFrame>
        <p:nvGraphicFramePr>
          <p:cNvPr id="10" name="9 Diagrama"/>
          <p:cNvGraphicFramePr/>
          <p:nvPr>
            <p:extLst>
              <p:ext uri="{D42A27DB-BD31-4B8C-83A1-F6EECF244321}">
                <p14:modId xmlns:p14="http://schemas.microsoft.com/office/powerpoint/2010/main" val="2825891529"/>
              </p:ext>
            </p:extLst>
          </p:nvPr>
        </p:nvGraphicFramePr>
        <p:xfrm>
          <a:off x="323528" y="404664"/>
          <a:ext cx="85442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420216"/>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43808" y="44624"/>
            <a:ext cx="4176464" cy="954107"/>
          </a:xfrm>
          <a:prstGeom prst="rect">
            <a:avLst/>
          </a:prstGeom>
        </p:spPr>
        <p:txBody>
          <a:bodyPr wrap="square">
            <a:spAutoFit/>
          </a:bodyPr>
          <a:lstStyle/>
          <a:p>
            <a:pPr algn="ctr"/>
            <a:r>
              <a:rPr lang="es-ES" sz="2800" b="1" dirty="0" smtClean="0"/>
              <a:t>RECOMENDACIONES</a:t>
            </a:r>
            <a:endParaRPr lang="es-ES" sz="2800" dirty="0"/>
          </a:p>
          <a:p>
            <a:pPr algn="ctr"/>
            <a:endParaRPr lang="es-ES" sz="2800" dirty="0"/>
          </a:p>
        </p:txBody>
      </p:sp>
      <p:graphicFrame>
        <p:nvGraphicFramePr>
          <p:cNvPr id="10" name="9 Diagrama"/>
          <p:cNvGraphicFramePr/>
          <p:nvPr>
            <p:extLst>
              <p:ext uri="{D42A27DB-BD31-4B8C-83A1-F6EECF244321}">
                <p14:modId xmlns:p14="http://schemas.microsoft.com/office/powerpoint/2010/main" val="2541195350"/>
              </p:ext>
            </p:extLst>
          </p:nvPr>
        </p:nvGraphicFramePr>
        <p:xfrm>
          <a:off x="323528" y="404664"/>
          <a:ext cx="85442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461563"/>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1196752"/>
            <a:ext cx="1368152" cy="3154710"/>
          </a:xfrm>
          <a:prstGeom prst="rect">
            <a:avLst/>
          </a:prstGeom>
        </p:spPr>
        <p:txBody>
          <a:bodyPr wrap="square">
            <a:spAutoFit/>
          </a:bodyPr>
          <a:lstStyle/>
          <a:p>
            <a:r>
              <a:rPr lang="es-ES" sz="19900" dirty="0">
                <a:solidFill>
                  <a:schemeClr val="accent6">
                    <a:lumMod val="60000"/>
                    <a:lumOff val="40000"/>
                  </a:schemeClr>
                </a:solidFill>
                <a:latin typeface="Batang" pitchFamily="18" charset="-127"/>
                <a:ea typeface="Batang" pitchFamily="18" charset="-127"/>
              </a:rPr>
              <a:t>G</a:t>
            </a:r>
          </a:p>
        </p:txBody>
      </p:sp>
      <p:sp>
        <p:nvSpPr>
          <p:cNvPr id="9" name="8 Rectángulo"/>
          <p:cNvSpPr/>
          <p:nvPr/>
        </p:nvSpPr>
        <p:spPr>
          <a:xfrm>
            <a:off x="2123728" y="1896010"/>
            <a:ext cx="1368152" cy="3154710"/>
          </a:xfrm>
          <a:prstGeom prst="rect">
            <a:avLst/>
          </a:prstGeom>
        </p:spPr>
        <p:txBody>
          <a:bodyPr wrap="square">
            <a:spAutoFit/>
          </a:bodyPr>
          <a:lstStyle/>
          <a:p>
            <a:r>
              <a:rPr lang="es-ES" sz="19900" dirty="0" smtClean="0">
                <a:solidFill>
                  <a:schemeClr val="accent6">
                    <a:lumMod val="60000"/>
                    <a:lumOff val="40000"/>
                  </a:schemeClr>
                </a:solidFill>
                <a:latin typeface="Batang" pitchFamily="18" charset="-127"/>
                <a:ea typeface="Batang" pitchFamily="18" charset="-127"/>
              </a:rPr>
              <a:t>r</a:t>
            </a:r>
            <a:endParaRPr lang="es-ES" sz="19900" dirty="0">
              <a:solidFill>
                <a:schemeClr val="accent6">
                  <a:lumMod val="60000"/>
                  <a:lumOff val="40000"/>
                </a:schemeClr>
              </a:solidFill>
              <a:latin typeface="Batang" pitchFamily="18" charset="-127"/>
              <a:ea typeface="Batang" pitchFamily="18" charset="-127"/>
            </a:endParaRPr>
          </a:p>
        </p:txBody>
      </p:sp>
      <p:sp>
        <p:nvSpPr>
          <p:cNvPr id="10" name="9 Rectángulo"/>
          <p:cNvSpPr/>
          <p:nvPr/>
        </p:nvSpPr>
        <p:spPr>
          <a:xfrm>
            <a:off x="3059832" y="1498426"/>
            <a:ext cx="1368152" cy="3154710"/>
          </a:xfrm>
          <a:prstGeom prst="rect">
            <a:avLst/>
          </a:prstGeom>
        </p:spPr>
        <p:txBody>
          <a:bodyPr wrap="square">
            <a:spAutoFit/>
          </a:bodyPr>
          <a:lstStyle/>
          <a:p>
            <a:r>
              <a:rPr lang="es-ES" sz="19900" dirty="0" smtClean="0">
                <a:solidFill>
                  <a:schemeClr val="accent6">
                    <a:lumMod val="60000"/>
                    <a:lumOff val="40000"/>
                  </a:schemeClr>
                </a:solidFill>
                <a:latin typeface="Batang" pitchFamily="18" charset="-127"/>
                <a:ea typeface="Batang" pitchFamily="18" charset="-127"/>
              </a:rPr>
              <a:t>a</a:t>
            </a:r>
            <a:endParaRPr lang="es-ES" sz="19900" dirty="0">
              <a:solidFill>
                <a:schemeClr val="accent6">
                  <a:lumMod val="60000"/>
                  <a:lumOff val="40000"/>
                </a:schemeClr>
              </a:solidFill>
              <a:latin typeface="Batang" pitchFamily="18" charset="-127"/>
              <a:ea typeface="Batang" pitchFamily="18" charset="-127"/>
            </a:endParaRPr>
          </a:p>
        </p:txBody>
      </p:sp>
      <p:sp>
        <p:nvSpPr>
          <p:cNvPr id="11" name="10 Rectángulo"/>
          <p:cNvSpPr/>
          <p:nvPr/>
        </p:nvSpPr>
        <p:spPr>
          <a:xfrm>
            <a:off x="4211960" y="1772816"/>
            <a:ext cx="1368152" cy="3154710"/>
          </a:xfrm>
          <a:prstGeom prst="rect">
            <a:avLst/>
          </a:prstGeom>
        </p:spPr>
        <p:txBody>
          <a:bodyPr wrap="square">
            <a:spAutoFit/>
          </a:bodyPr>
          <a:lstStyle/>
          <a:p>
            <a:r>
              <a:rPr lang="es-ES" sz="19900" dirty="0">
                <a:solidFill>
                  <a:schemeClr val="accent6">
                    <a:lumMod val="60000"/>
                    <a:lumOff val="40000"/>
                  </a:schemeClr>
                </a:solidFill>
                <a:latin typeface="Batang" pitchFamily="18" charset="-127"/>
                <a:ea typeface="Batang" pitchFamily="18" charset="-127"/>
              </a:rPr>
              <a:t>c</a:t>
            </a:r>
          </a:p>
        </p:txBody>
      </p:sp>
      <p:sp>
        <p:nvSpPr>
          <p:cNvPr id="12" name="11 Rectángulo"/>
          <p:cNvSpPr/>
          <p:nvPr/>
        </p:nvSpPr>
        <p:spPr>
          <a:xfrm>
            <a:off x="5436096" y="1498426"/>
            <a:ext cx="1368152" cy="3154710"/>
          </a:xfrm>
          <a:prstGeom prst="rect">
            <a:avLst/>
          </a:prstGeom>
        </p:spPr>
        <p:txBody>
          <a:bodyPr wrap="square">
            <a:spAutoFit/>
          </a:bodyPr>
          <a:lstStyle/>
          <a:p>
            <a:r>
              <a:rPr lang="es-ES" sz="19900" dirty="0" smtClean="0">
                <a:solidFill>
                  <a:schemeClr val="accent6">
                    <a:lumMod val="60000"/>
                    <a:lumOff val="40000"/>
                  </a:schemeClr>
                </a:solidFill>
                <a:latin typeface="Batang" pitchFamily="18" charset="-127"/>
                <a:ea typeface="Batang" pitchFamily="18" charset="-127"/>
              </a:rPr>
              <a:t>i</a:t>
            </a:r>
            <a:endParaRPr lang="es-ES" sz="19900" dirty="0">
              <a:solidFill>
                <a:schemeClr val="accent6">
                  <a:lumMod val="60000"/>
                  <a:lumOff val="40000"/>
                </a:schemeClr>
              </a:solidFill>
              <a:latin typeface="Batang" pitchFamily="18" charset="-127"/>
              <a:ea typeface="Batang" pitchFamily="18" charset="-127"/>
            </a:endParaRPr>
          </a:p>
        </p:txBody>
      </p:sp>
      <p:sp>
        <p:nvSpPr>
          <p:cNvPr id="13" name="12 Rectángulo"/>
          <p:cNvSpPr/>
          <p:nvPr/>
        </p:nvSpPr>
        <p:spPr>
          <a:xfrm>
            <a:off x="6012160" y="1772816"/>
            <a:ext cx="1368152" cy="3154710"/>
          </a:xfrm>
          <a:prstGeom prst="rect">
            <a:avLst/>
          </a:prstGeom>
        </p:spPr>
        <p:txBody>
          <a:bodyPr wrap="square">
            <a:spAutoFit/>
          </a:bodyPr>
          <a:lstStyle/>
          <a:p>
            <a:r>
              <a:rPr lang="es-ES" sz="19900" dirty="0">
                <a:solidFill>
                  <a:schemeClr val="accent6">
                    <a:lumMod val="60000"/>
                    <a:lumOff val="40000"/>
                  </a:schemeClr>
                </a:solidFill>
                <a:latin typeface="Batang" pitchFamily="18" charset="-127"/>
                <a:ea typeface="Batang" pitchFamily="18" charset="-127"/>
              </a:rPr>
              <a:t>a</a:t>
            </a:r>
          </a:p>
        </p:txBody>
      </p:sp>
      <p:sp>
        <p:nvSpPr>
          <p:cNvPr id="14" name="13 Rectángulo"/>
          <p:cNvSpPr/>
          <p:nvPr/>
        </p:nvSpPr>
        <p:spPr>
          <a:xfrm>
            <a:off x="7092280" y="1052736"/>
            <a:ext cx="1368152" cy="3154710"/>
          </a:xfrm>
          <a:prstGeom prst="rect">
            <a:avLst/>
          </a:prstGeom>
        </p:spPr>
        <p:txBody>
          <a:bodyPr wrap="square">
            <a:spAutoFit/>
          </a:bodyPr>
          <a:lstStyle/>
          <a:p>
            <a:r>
              <a:rPr lang="es-ES" sz="19900" dirty="0">
                <a:solidFill>
                  <a:schemeClr val="accent6">
                    <a:lumMod val="60000"/>
                    <a:lumOff val="40000"/>
                  </a:schemeClr>
                </a:solidFill>
                <a:latin typeface="Batang" pitchFamily="18" charset="-127"/>
                <a:ea typeface="Batang" pitchFamily="18" charset="-127"/>
              </a:rPr>
              <a:t>s</a:t>
            </a:r>
          </a:p>
        </p:txBody>
      </p:sp>
    </p:spTree>
    <p:extLst>
      <p:ext uri="{BB962C8B-B14F-4D97-AF65-F5344CB8AC3E}">
        <p14:creationId xmlns:p14="http://schemas.microsoft.com/office/powerpoint/2010/main" val="2564465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4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1000"/>
                                        <p:tgtEl>
                                          <p:spTgt spid="13"/>
                                        </p:tgtEl>
                                      </p:cBhvr>
                                    </p:animEffect>
                                  </p:childTnLst>
                                </p:cTn>
                              </p:par>
                            </p:childTnLst>
                          </p:cTn>
                        </p:par>
                        <p:par>
                          <p:cTn id="37" fill="hold">
                            <p:stCondLst>
                              <p:cond delay="6000"/>
                            </p:stCondLst>
                            <p:childTnLst>
                              <p:par>
                                <p:cTn id="38" presetID="26"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285">
                                          <p:stCondLst>
                                            <p:cond delay="0"/>
                                          </p:stCondLst>
                                        </p:cTn>
                                        <p:tgtEl>
                                          <p:spTgt spid="14"/>
                                        </p:tgtEl>
                                      </p:cBhvr>
                                    </p:animEffect>
                                    <p:anim calcmode="lin" valueType="num">
                                      <p:cBhvr>
                                        <p:cTn id="41" dur="89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2" dur="32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3" dur="326" tmFilter="0, 0; 0.125,0.2665; 0.25,0.4; 0.375,0.465; 0.5,0.5;  0.625,0.535; 0.75,0.6; 0.875,0.7335; 1,1">
                                          <p:stCondLst>
                                            <p:cond delay="326"/>
                                          </p:stCondLst>
                                        </p:cTn>
                                        <p:tgtEl>
                                          <p:spTgt spid="14"/>
                                        </p:tgtEl>
                                        <p:attrNameLst>
                                          <p:attrName>ppt_y</p:attrName>
                                        </p:attrNameLst>
                                      </p:cBhvr>
                                      <p:tavLst>
                                        <p:tav tm="0" fmla="#ppt_y-sin(pi*$)/9">
                                          <p:val>
                                            <p:fltVal val="0"/>
                                          </p:val>
                                        </p:tav>
                                        <p:tav tm="100000">
                                          <p:val>
                                            <p:fltVal val="1"/>
                                          </p:val>
                                        </p:tav>
                                      </p:tavLst>
                                    </p:anim>
                                    <p:anim calcmode="lin" valueType="num">
                                      <p:cBhvr>
                                        <p:cTn id="44" dur="2" tmFilter="0, 0; 0.125,0.2665; 0.25,0.4; 0.375,0.465; 0.5,0.5;  0.625,0.535; 0.75,0.6; 0.875,0.7335; 1,1">
                                          <p:stCondLst>
                                            <p:cond delay="651"/>
                                          </p:stCondLst>
                                        </p:cTn>
                                        <p:tgtEl>
                                          <p:spTgt spid="14"/>
                                        </p:tgtEl>
                                        <p:attrNameLst>
                                          <p:attrName>ppt_y</p:attrName>
                                        </p:attrNameLst>
                                      </p:cBhvr>
                                      <p:tavLst>
                                        <p:tav tm="0" fmla="#ppt_y-sin(pi*$)/27">
                                          <p:val>
                                            <p:fltVal val="0"/>
                                          </p:val>
                                        </p:tav>
                                        <p:tav tm="100000">
                                          <p:val>
                                            <p:fltVal val="1"/>
                                          </p:val>
                                        </p:tav>
                                      </p:tavLst>
                                    </p:anim>
                                    <p:anim calcmode="lin" valueType="num">
                                      <p:cBhvr>
                                        <p:cTn id="45" dur="1" tmFilter="0, 0; 0.125,0.2665; 0.25,0.4; 0.375,0.465; 0.5,0.5;  0.625,0.535; 0.75,0.6; 0.875,0.7335; 1,1">
                                          <p:stCondLst>
                                            <p:cond delay="999"/>
                                          </p:stCondLst>
                                        </p:cTn>
                                        <p:tgtEl>
                                          <p:spTgt spid="14"/>
                                        </p:tgtEl>
                                        <p:attrNameLst>
                                          <p:attrName>ppt_y</p:attrName>
                                        </p:attrNameLst>
                                      </p:cBhvr>
                                      <p:tavLst>
                                        <p:tav tm="0" fmla="#ppt_y-sin(pi*$)/81">
                                          <p:val>
                                            <p:fltVal val="0"/>
                                          </p:val>
                                        </p:tav>
                                        <p:tav tm="100000">
                                          <p:val>
                                            <p:fltVal val="1"/>
                                          </p:val>
                                        </p:tav>
                                      </p:tavLst>
                                    </p:anim>
                                    <p:animScale>
                                      <p:cBhvr>
                                        <p:cTn id="46" dur="1">
                                          <p:stCondLst>
                                            <p:cond delay="320"/>
                                          </p:stCondLst>
                                        </p:cTn>
                                        <p:tgtEl>
                                          <p:spTgt spid="14"/>
                                        </p:tgtEl>
                                      </p:cBhvr>
                                      <p:to x="100000" y="60000"/>
                                    </p:animScale>
                                    <p:animScale>
                                      <p:cBhvr>
                                        <p:cTn id="47" dur="1" decel="50000">
                                          <p:stCondLst>
                                            <p:cond delay="332"/>
                                          </p:stCondLst>
                                        </p:cTn>
                                        <p:tgtEl>
                                          <p:spTgt spid="14"/>
                                        </p:tgtEl>
                                      </p:cBhvr>
                                      <p:to x="100000" y="100000"/>
                                    </p:animScale>
                                    <p:animScale>
                                      <p:cBhvr>
                                        <p:cTn id="48" dur="1">
                                          <p:stCondLst>
                                            <p:cond delay="645"/>
                                          </p:stCondLst>
                                        </p:cTn>
                                        <p:tgtEl>
                                          <p:spTgt spid="14"/>
                                        </p:tgtEl>
                                      </p:cBhvr>
                                      <p:to x="100000" y="80000"/>
                                    </p:animScale>
                                    <p:animScale>
                                      <p:cBhvr>
                                        <p:cTn id="49" dur="1" decel="50000">
                                          <p:stCondLst>
                                            <p:cond delay="658"/>
                                          </p:stCondLst>
                                        </p:cTn>
                                        <p:tgtEl>
                                          <p:spTgt spid="14"/>
                                        </p:tgtEl>
                                      </p:cBhvr>
                                      <p:to x="100000" y="100000"/>
                                    </p:animScale>
                                    <p:animScale>
                                      <p:cBhvr>
                                        <p:cTn id="50" dur="1">
                                          <p:stCondLst>
                                            <p:cond delay="999"/>
                                          </p:stCondLst>
                                        </p:cTn>
                                        <p:tgtEl>
                                          <p:spTgt spid="14"/>
                                        </p:tgtEl>
                                      </p:cBhvr>
                                      <p:to x="100000" y="90000"/>
                                    </p:animScale>
                                    <p:animScale>
                                      <p:cBhvr>
                                        <p:cTn id="51" dur="1" decel="50000">
                                          <p:stCondLst>
                                            <p:cond delay="999"/>
                                          </p:stCondLst>
                                        </p:cTn>
                                        <p:tgtEl>
                                          <p:spTgt spid="14"/>
                                        </p:tgtEl>
                                      </p:cBhvr>
                                      <p:to x="100000" y="100000"/>
                                    </p:animScale>
                                    <p:animScale>
                                      <p:cBhvr>
                                        <p:cTn id="52" dur="1">
                                          <p:stCondLst>
                                            <p:cond delay="999"/>
                                          </p:stCondLst>
                                        </p:cTn>
                                        <p:tgtEl>
                                          <p:spTgt spid="14"/>
                                        </p:tgtEl>
                                      </p:cBhvr>
                                      <p:to x="100000" y="95000"/>
                                    </p:animScale>
                                    <p:animScale>
                                      <p:cBhvr>
                                        <p:cTn id="53" dur="1" decel="50000">
                                          <p:stCondLst>
                                            <p:cond delay="99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91880" y="116632"/>
            <a:ext cx="1811522" cy="400110"/>
          </a:xfrm>
          <a:prstGeom prst="rect">
            <a:avLst/>
          </a:prstGeom>
        </p:spPr>
        <p:txBody>
          <a:bodyPr wrap="none">
            <a:spAutoFit/>
          </a:bodyPr>
          <a:lstStyle/>
          <a:p>
            <a:pPr lvl="1"/>
            <a:r>
              <a:rPr lang="es-ES" sz="2000" b="1" dirty="0"/>
              <a:t>OBJETIVOS</a:t>
            </a:r>
          </a:p>
        </p:txBody>
      </p:sp>
      <p:graphicFrame>
        <p:nvGraphicFramePr>
          <p:cNvPr id="6" name="5 Diagrama"/>
          <p:cNvGraphicFramePr/>
          <p:nvPr>
            <p:extLst>
              <p:ext uri="{D42A27DB-BD31-4B8C-83A1-F6EECF244321}">
                <p14:modId xmlns:p14="http://schemas.microsoft.com/office/powerpoint/2010/main" val="4231015624"/>
              </p:ext>
            </p:extLst>
          </p:nvPr>
        </p:nvGraphicFramePr>
        <p:xfrm>
          <a:off x="611560" y="1021184"/>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rotWithShape="1">
          <a:blip r:embed="rId7"/>
          <a:srcRect l="16773" t="34464" r="51093" b="17514"/>
          <a:stretch/>
        </p:blipFill>
        <p:spPr bwMode="auto">
          <a:xfrm>
            <a:off x="7236296" y="705644"/>
            <a:ext cx="1224136" cy="1067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0167836"/>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292446769"/>
              </p:ext>
            </p:extLst>
          </p:nvPr>
        </p:nvGraphicFramePr>
        <p:xfrm>
          <a:off x="107504" y="1772816"/>
          <a:ext cx="892899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638110" y="116632"/>
            <a:ext cx="4382162" cy="369332"/>
          </a:xfrm>
          <a:prstGeom prst="rect">
            <a:avLst/>
          </a:prstGeom>
        </p:spPr>
        <p:txBody>
          <a:bodyPr wrap="none">
            <a:spAutoFit/>
          </a:bodyPr>
          <a:lstStyle/>
          <a:p>
            <a:pPr lvl="1"/>
            <a:r>
              <a:rPr lang="es-ES" b="1" dirty="0" smtClean="0"/>
              <a:t>IDENTIFICACIÓN </a:t>
            </a:r>
            <a:r>
              <a:rPr lang="es-ES" b="1" dirty="0"/>
              <a:t>DE LA ORGANIZACIÓN</a:t>
            </a:r>
          </a:p>
        </p:txBody>
      </p:sp>
    </p:spTree>
    <p:extLst>
      <p:ext uri="{BB962C8B-B14F-4D97-AF65-F5344CB8AC3E}">
        <p14:creationId xmlns:p14="http://schemas.microsoft.com/office/powerpoint/2010/main" val="3009469547"/>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4162940473"/>
              </p:ext>
            </p:extLst>
          </p:nvPr>
        </p:nvGraphicFramePr>
        <p:xfrm>
          <a:off x="539552" y="1268760"/>
          <a:ext cx="806489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349637" y="116632"/>
            <a:ext cx="4382162" cy="369332"/>
          </a:xfrm>
          <a:prstGeom prst="rect">
            <a:avLst/>
          </a:prstGeom>
        </p:spPr>
        <p:txBody>
          <a:bodyPr wrap="none">
            <a:spAutoFit/>
          </a:bodyPr>
          <a:lstStyle/>
          <a:p>
            <a:pPr lvl="1"/>
            <a:r>
              <a:rPr lang="es-ES" b="1" dirty="0" smtClean="0"/>
              <a:t>IDENTIFICACIÓN </a:t>
            </a:r>
            <a:r>
              <a:rPr lang="es-ES" b="1" dirty="0"/>
              <a:t>DE LA ORGANIZACIÓN</a:t>
            </a:r>
          </a:p>
        </p:txBody>
      </p:sp>
      <p:sp>
        <p:nvSpPr>
          <p:cNvPr id="3" name="2 CuadroTexto"/>
          <p:cNvSpPr txBox="1"/>
          <p:nvPr/>
        </p:nvSpPr>
        <p:spPr>
          <a:xfrm>
            <a:off x="539552" y="755412"/>
            <a:ext cx="79928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smtClean="0"/>
              <a:t>PORTAFOLIO DE SERVICIOS</a:t>
            </a:r>
            <a:endParaRPr lang="es-ES" b="1" dirty="0"/>
          </a:p>
        </p:txBody>
      </p:sp>
      <p:sp>
        <p:nvSpPr>
          <p:cNvPr id="7" name="6 Flecha a la derecha con bandas">
            <a:hlinkClick r:id="" action="ppaction://noaction"/>
          </p:cNvPr>
          <p:cNvSpPr/>
          <p:nvPr/>
        </p:nvSpPr>
        <p:spPr>
          <a:xfrm>
            <a:off x="6012160" y="6453336"/>
            <a:ext cx="360040" cy="288032"/>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547578608"/>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547664" y="116632"/>
            <a:ext cx="5400600" cy="400110"/>
          </a:xfrm>
          <a:prstGeom prst="rect">
            <a:avLst/>
          </a:prstGeom>
        </p:spPr>
        <p:txBody>
          <a:bodyPr wrap="square">
            <a:spAutoFit/>
          </a:bodyPr>
          <a:lstStyle/>
          <a:p>
            <a:pPr lvl="1" algn="ctr"/>
            <a:r>
              <a:rPr lang="es-ES" sz="2000" b="1" dirty="0" smtClean="0"/>
              <a:t>ADMINISTRACIÓN DE RIESGOS</a:t>
            </a:r>
            <a:endParaRPr lang="es-ES" sz="2000" b="1" dirty="0">
              <a:latin typeface="+mj-lt"/>
              <a:cs typeface="Times New Roman" pitchFamily="18" charset="0"/>
            </a:endParaRPr>
          </a:p>
        </p:txBody>
      </p:sp>
      <p:pic>
        <p:nvPicPr>
          <p:cNvPr id="11268" name="Picture 4" descr="https://encrypted-tbn2.gstatic.com/images?q=tbn:ANd9GcSNSF97iCNM0ZK4_w6Wrys6NIjb2mUTQIAKim0YdCCV2VqyE3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08920"/>
            <a:ext cx="1489896" cy="100811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23528" y="4193793"/>
            <a:ext cx="4248472" cy="1323439"/>
          </a:xfrm>
          <a:prstGeom prst="rect">
            <a:avLst/>
          </a:prstGeom>
        </p:spPr>
        <p:txBody>
          <a:bodyPr wrap="square">
            <a:spAutoFit/>
          </a:bodyPr>
          <a:lstStyle/>
          <a:p>
            <a:pPr lvl="0" algn="just"/>
            <a:r>
              <a:rPr lang="es-ES" sz="1600" dirty="0" smtClean="0"/>
              <a:t>“</a:t>
            </a:r>
            <a:r>
              <a:rPr lang="es-ES" sz="1600" dirty="0"/>
              <a:t>E</a:t>
            </a:r>
            <a:r>
              <a:rPr lang="es-ES" sz="1600" dirty="0" smtClean="0"/>
              <a:t>s </a:t>
            </a:r>
            <a:r>
              <a:rPr lang="es-ES" sz="1600" dirty="0"/>
              <a:t>una herramienta que ayuda en el proceso de toma de decisiones. No sólo convierte la incertidumbre en oportunidad, sino evita el suicidio financiero y catástrofes de graves consecuencias” (De Lara Haro, 2005).</a:t>
            </a:r>
          </a:p>
        </p:txBody>
      </p:sp>
      <p:pic>
        <p:nvPicPr>
          <p:cNvPr id="12" name="11 Imagen"/>
          <p:cNvPicPr/>
          <p:nvPr/>
        </p:nvPicPr>
        <p:blipFill rotWithShape="1">
          <a:blip r:embed="rId3"/>
          <a:srcRect l="44494" t="24040" r="19268" b="19396"/>
          <a:stretch/>
        </p:blipFill>
        <p:spPr bwMode="auto">
          <a:xfrm>
            <a:off x="4716016" y="1268760"/>
            <a:ext cx="4104456" cy="3816424"/>
          </a:xfrm>
          <a:prstGeom prst="rect">
            <a:avLst/>
          </a:prstGeom>
          <a:ln>
            <a:noFill/>
          </a:ln>
          <a:extLst>
            <a:ext uri="{53640926-AAD7-44D8-BBD7-CCE9431645EC}">
              <a14:shadowObscured xmlns:a14="http://schemas.microsoft.com/office/drawing/2010/main"/>
            </a:ext>
          </a:extLst>
        </p:spPr>
      </p:pic>
      <p:pic>
        <p:nvPicPr>
          <p:cNvPr id="11270" name="Picture 6" descr="https://encrypted-tbn2.gstatic.com/images?q=tbn:ANd9GcRz2f-tlC1NUBNZskfXXSt9MnXTALjxD-B8fwC0a4CLUgqanSYg"/>
          <p:cNvPicPr>
            <a:picLocks noChangeAspect="1" noChangeArrowheads="1"/>
          </p:cNvPicPr>
          <p:nvPr/>
        </p:nvPicPr>
        <p:blipFill rotWithShape="1">
          <a:blip r:embed="rId4">
            <a:extLst>
              <a:ext uri="{28A0092B-C50C-407E-A947-70E740481C1C}">
                <a14:useLocalDpi xmlns:a14="http://schemas.microsoft.com/office/drawing/2010/main" val="0"/>
              </a:ext>
            </a:extLst>
          </a:blip>
          <a:srcRect t="23270" b="27816"/>
          <a:stretch/>
        </p:blipFill>
        <p:spPr bwMode="auto">
          <a:xfrm>
            <a:off x="611560" y="2852936"/>
            <a:ext cx="1872208" cy="67689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490703" y="2996952"/>
            <a:ext cx="817601" cy="276999"/>
          </a:xfrm>
          <a:prstGeom prst="rect">
            <a:avLst/>
          </a:prstGeom>
        </p:spPr>
        <p:txBody>
          <a:bodyPr wrap="square">
            <a:spAutoFit/>
          </a:bodyPr>
          <a:lstStyle/>
          <a:p>
            <a:r>
              <a:rPr lang="es-ES" sz="1200" b="1" dirty="0" smtClean="0"/>
              <a:t>RIESGOS</a:t>
            </a:r>
            <a:endParaRPr lang="es-ES" sz="1200" b="1" dirty="0"/>
          </a:p>
        </p:txBody>
      </p:sp>
      <p:sp>
        <p:nvSpPr>
          <p:cNvPr id="16" name="15 Rectángulo"/>
          <p:cNvSpPr/>
          <p:nvPr/>
        </p:nvSpPr>
        <p:spPr>
          <a:xfrm>
            <a:off x="395536" y="1052736"/>
            <a:ext cx="4032448" cy="1323439"/>
          </a:xfrm>
          <a:prstGeom prst="rect">
            <a:avLst/>
          </a:prstGeom>
        </p:spPr>
        <p:txBody>
          <a:bodyPr wrap="square">
            <a:spAutoFit/>
          </a:bodyPr>
          <a:lstStyle/>
          <a:p>
            <a:pPr algn="just"/>
            <a:r>
              <a:rPr lang="es-ES" sz="1600" dirty="0" smtClean="0"/>
              <a:t>“Es el </a:t>
            </a:r>
            <a:r>
              <a:rPr lang="es-ES" sz="1600" dirty="0"/>
              <a:t>proceso mediante el cual las instituciones del sistema financiero identifican, miden, controlan / mitigan y monitorean los riesgos inherentes al </a:t>
            </a:r>
            <a:r>
              <a:rPr lang="es-ES" sz="1600" dirty="0" smtClean="0"/>
              <a:t>negocio” (SBS, 2004).</a:t>
            </a:r>
            <a:endParaRPr lang="es-ES" sz="1600" dirty="0"/>
          </a:p>
        </p:txBody>
      </p:sp>
    </p:spTree>
    <p:extLst>
      <p:ext uri="{BB962C8B-B14F-4D97-AF65-F5344CB8AC3E}">
        <p14:creationId xmlns:p14="http://schemas.microsoft.com/office/powerpoint/2010/main" val="1408665207"/>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79712" y="76562"/>
            <a:ext cx="5400600" cy="400110"/>
          </a:xfrm>
          <a:prstGeom prst="rect">
            <a:avLst/>
          </a:prstGeom>
        </p:spPr>
        <p:txBody>
          <a:bodyPr wrap="square">
            <a:spAutoFit/>
          </a:bodyPr>
          <a:lstStyle/>
          <a:p>
            <a:pPr lvl="1" algn="ctr"/>
            <a:r>
              <a:rPr lang="es-ES" sz="2000" b="1" dirty="0" smtClean="0"/>
              <a:t>RIESGOS FINANCIEROS</a:t>
            </a:r>
            <a:endParaRPr lang="es-ES" sz="2000" b="1" dirty="0">
              <a:latin typeface="+mj-lt"/>
              <a:cs typeface="Times New Roman" pitchFamily="18" charset="0"/>
            </a:endParaRPr>
          </a:p>
        </p:txBody>
      </p:sp>
      <p:graphicFrame>
        <p:nvGraphicFramePr>
          <p:cNvPr id="8" name="7 Diagrama"/>
          <p:cNvGraphicFramePr/>
          <p:nvPr>
            <p:extLst>
              <p:ext uri="{D42A27DB-BD31-4B8C-83A1-F6EECF244321}">
                <p14:modId xmlns:p14="http://schemas.microsoft.com/office/powerpoint/2010/main" val="4197080356"/>
              </p:ext>
            </p:extLst>
          </p:nvPr>
        </p:nvGraphicFramePr>
        <p:xfrm>
          <a:off x="539552" y="-99392"/>
          <a:ext cx="525658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2828740696"/>
              </p:ext>
            </p:extLst>
          </p:nvPr>
        </p:nvGraphicFramePr>
        <p:xfrm>
          <a:off x="3275856" y="2420888"/>
          <a:ext cx="5256584"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340" name="Picture 4" descr="https://encrypted-tbn1.gstatic.com/images?q=tbn:ANd9GcTn4tw-kMDLnxEOXaeH-oq3UuQi1qFCmbeXWPXY_pYD782ylKN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52" y="3717032"/>
            <a:ext cx="235904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3.gstatic.com/images?q=tbn:ANd9GcSEiX6FQAxzoj7rv0_IgQBbxoWdlCrU5ImjLLHrr3JT19nE5xYf-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176" y="1196752"/>
            <a:ext cx="217294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34026"/>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79712" y="76562"/>
            <a:ext cx="5400600" cy="400110"/>
          </a:xfrm>
          <a:prstGeom prst="rect">
            <a:avLst/>
          </a:prstGeom>
        </p:spPr>
        <p:txBody>
          <a:bodyPr wrap="square">
            <a:spAutoFit/>
          </a:bodyPr>
          <a:lstStyle/>
          <a:p>
            <a:pPr lvl="1" algn="ctr"/>
            <a:r>
              <a:rPr lang="es-ES" sz="2000" b="1" dirty="0" smtClean="0"/>
              <a:t>IDENTIFICACIÓN Y EVALUACIÓN DE RIESGOS</a:t>
            </a:r>
            <a:endParaRPr lang="es-ES" sz="2000" b="1" dirty="0">
              <a:latin typeface="+mj-lt"/>
              <a:cs typeface="Times New Roman" pitchFamily="18" charset="0"/>
            </a:endParaRPr>
          </a:p>
        </p:txBody>
      </p:sp>
      <p:graphicFrame>
        <p:nvGraphicFramePr>
          <p:cNvPr id="6" name="5 Diagrama"/>
          <p:cNvGraphicFramePr/>
          <p:nvPr>
            <p:extLst>
              <p:ext uri="{D42A27DB-BD31-4B8C-83A1-F6EECF244321}">
                <p14:modId xmlns:p14="http://schemas.microsoft.com/office/powerpoint/2010/main" val="2068670416"/>
              </p:ext>
            </p:extLst>
          </p:nvPr>
        </p:nvGraphicFramePr>
        <p:xfrm>
          <a:off x="323528" y="1405513"/>
          <a:ext cx="4104456" cy="3967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467544" y="2272804"/>
            <a:ext cx="3600400" cy="2308324"/>
          </a:xfrm>
          <a:prstGeom prst="rect">
            <a:avLst/>
          </a:prstGeom>
        </p:spPr>
        <p:txBody>
          <a:bodyPr wrap="square">
            <a:spAutoFit/>
          </a:bodyPr>
          <a:lstStyle/>
          <a:p>
            <a:pPr lvl="0" algn="just"/>
            <a:r>
              <a:rPr lang="es-ES" dirty="0"/>
              <a:t>Por naturaleza las instituciones financieras se constituyen como entidades tomadoras de riesgo, identificar  los factores asociados a la generación de riesgos, permitirá a la institución tomar las medidas pertinentes e implantar controles necesarios para </a:t>
            </a:r>
            <a:r>
              <a:rPr lang="es-ES" dirty="0" smtClean="0"/>
              <a:t>mitigarlos.</a:t>
            </a:r>
            <a:endParaRPr lang="es-ES" dirty="0"/>
          </a:p>
        </p:txBody>
      </p:sp>
      <p:pic>
        <p:nvPicPr>
          <p:cNvPr id="12" name="Picture 4" descr="https://encrypted-tbn3.gstatic.com/images?q=tbn:ANd9GcSWv5cya0Bbt2UFKZMWGWPexf-Xnqkn6Dm4t7afy_Qim_ptF0B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849" y="764704"/>
            <a:ext cx="858285" cy="1072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3.gstatic.com/images?q=tbn:ANd9GcSEiX6FQAxzoj7rv0_IgQBbxoWdlCrU5ImjLLHrr3JT19nE5xYf-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4838" y="4869160"/>
            <a:ext cx="1152128" cy="86943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4572000" y="1412776"/>
            <a:ext cx="4104456" cy="3960440"/>
            <a:chOff x="-1" y="1"/>
            <a:chExt cx="4632176" cy="4608512"/>
          </a:xfrm>
        </p:grpSpPr>
        <p:sp>
          <p:nvSpPr>
            <p:cNvPr id="10" name="9 Operación manual"/>
            <p:cNvSpPr/>
            <p:nvPr/>
          </p:nvSpPr>
          <p:spPr>
            <a:xfrm rot="5400000">
              <a:off x="11831" y="-11831"/>
              <a:ext cx="4608512" cy="4632176"/>
            </a:xfrm>
            <a:prstGeom prst="flowChartManualOperation">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Operación manual 4"/>
            <p:cNvSpPr/>
            <p:nvPr/>
          </p:nvSpPr>
          <p:spPr>
            <a:xfrm rot="10800000">
              <a:off x="-1" y="921703"/>
              <a:ext cx="4632176" cy="2765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0" rIns="114300" bIns="0" numCol="1" spcCol="1270" anchor="ctr" anchorCtr="0">
              <a:noAutofit/>
            </a:bodyPr>
            <a:lstStyle/>
            <a:p>
              <a:pPr lvl="0" algn="just" defTabSz="800100">
                <a:lnSpc>
                  <a:spcPct val="90000"/>
                </a:lnSpc>
                <a:spcBef>
                  <a:spcPct val="0"/>
                </a:spcBef>
                <a:spcAft>
                  <a:spcPct val="35000"/>
                </a:spcAft>
              </a:pPr>
              <a:endParaRPr lang="es-ES" sz="1800" b="0" kern="1200" dirty="0"/>
            </a:p>
          </p:txBody>
        </p:sp>
      </p:grpSp>
      <p:sp>
        <p:nvSpPr>
          <p:cNvPr id="14" name="13 Rectángulo"/>
          <p:cNvSpPr/>
          <p:nvPr/>
        </p:nvSpPr>
        <p:spPr>
          <a:xfrm>
            <a:off x="5076056" y="2354104"/>
            <a:ext cx="3288704" cy="1938992"/>
          </a:xfrm>
          <a:prstGeom prst="rect">
            <a:avLst/>
          </a:prstGeom>
        </p:spPr>
        <p:txBody>
          <a:bodyPr wrap="square">
            <a:spAutoFit/>
          </a:bodyPr>
          <a:lstStyle/>
          <a:p>
            <a:pPr algn="just"/>
            <a:r>
              <a:rPr lang="es-ES" sz="2000" dirty="0"/>
              <a:t>Evaluar riesgos permite determinar la exposición y el impacto de eventos posibles de suscitarse y traer consecuencias adversas </a:t>
            </a:r>
            <a:r>
              <a:rPr lang="es-ES" sz="2000" dirty="0" smtClean="0"/>
              <a:t>a la institución.</a:t>
            </a:r>
          </a:p>
        </p:txBody>
      </p:sp>
    </p:spTree>
    <p:extLst>
      <p:ext uri="{BB962C8B-B14F-4D97-AF65-F5344CB8AC3E}">
        <p14:creationId xmlns:p14="http://schemas.microsoft.com/office/powerpoint/2010/main" val="353001876"/>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423652879"/>
              </p:ext>
            </p:extLst>
          </p:nvPr>
        </p:nvGraphicFramePr>
        <p:xfrm>
          <a:off x="4499992" y="1052736"/>
          <a:ext cx="41764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979712" y="116632"/>
            <a:ext cx="5400600" cy="400110"/>
          </a:xfrm>
          <a:prstGeom prst="rect">
            <a:avLst/>
          </a:prstGeom>
        </p:spPr>
        <p:txBody>
          <a:bodyPr wrap="square">
            <a:spAutoFit/>
          </a:bodyPr>
          <a:lstStyle/>
          <a:p>
            <a:pPr lvl="1" algn="ctr"/>
            <a:r>
              <a:rPr lang="es-ES" sz="2000" b="1" dirty="0" smtClean="0"/>
              <a:t>IDENTIFICACIÓN DE RIESGOS</a:t>
            </a:r>
            <a:endParaRPr lang="es-ES" sz="2000" b="1" dirty="0">
              <a:latin typeface="+mj-lt"/>
              <a:cs typeface="Times New Roman" pitchFamily="18" charset="0"/>
            </a:endParaRPr>
          </a:p>
        </p:txBody>
      </p:sp>
      <p:sp>
        <p:nvSpPr>
          <p:cNvPr id="8" name="7 Abrir llave"/>
          <p:cNvSpPr/>
          <p:nvPr/>
        </p:nvSpPr>
        <p:spPr>
          <a:xfrm>
            <a:off x="4139952" y="908720"/>
            <a:ext cx="144016" cy="4680520"/>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 name="8 CuadroTexto"/>
          <p:cNvSpPr txBox="1"/>
          <p:nvPr/>
        </p:nvSpPr>
        <p:spPr>
          <a:xfrm>
            <a:off x="755576" y="1909281"/>
            <a:ext cx="2880320" cy="1015663"/>
          </a:xfrm>
          <a:prstGeom prst="rect">
            <a:avLst/>
          </a:prstGeom>
          <a:noFill/>
        </p:spPr>
        <p:txBody>
          <a:bodyPr wrap="square" rtlCol="0">
            <a:spAutoFit/>
          </a:bodyPr>
          <a:lstStyle/>
          <a:p>
            <a:pPr algn="ctr"/>
            <a:r>
              <a:rPr lang="es-ES" sz="2000" dirty="0" smtClean="0"/>
              <a:t>PROCESOS PRODUCTIVOS DE LA COAC “PEDRO MONCAYO”</a:t>
            </a:r>
            <a:endParaRPr lang="es-ES" sz="2000" dirty="0"/>
          </a:p>
        </p:txBody>
      </p:sp>
      <p:sp>
        <p:nvSpPr>
          <p:cNvPr id="12" name="11 Rectángulo"/>
          <p:cNvSpPr/>
          <p:nvPr/>
        </p:nvSpPr>
        <p:spPr>
          <a:xfrm>
            <a:off x="539552" y="3052117"/>
            <a:ext cx="338437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1400" dirty="0" smtClean="0"/>
              <a:t>“Procesos </a:t>
            </a:r>
            <a:r>
              <a:rPr lang="es-ES" sz="1400" dirty="0"/>
              <a:t>esenciales de la entidad destinados a llevar a cabo las actividades que permitan ejecutar efectivamente las políticas y estrategias relacionadas con la calidad de los productos o servicios que ofrecen a sus clientes </a:t>
            </a:r>
            <a:r>
              <a:rPr lang="es-ES" sz="1400" dirty="0" smtClean="0"/>
              <a:t>“(SBS, </a:t>
            </a:r>
            <a:r>
              <a:rPr lang="es-ES" sz="1400" dirty="0"/>
              <a:t>2005).</a:t>
            </a:r>
          </a:p>
        </p:txBody>
      </p:sp>
    </p:spTree>
    <p:extLst>
      <p:ext uri="{BB962C8B-B14F-4D97-AF65-F5344CB8AC3E}">
        <p14:creationId xmlns:p14="http://schemas.microsoft.com/office/powerpoint/2010/main" val="436818493"/>
      </p:ext>
    </p:extLst>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13370</TotalTime>
  <Words>2545</Words>
  <Application>Microsoft Office PowerPoint</Application>
  <PresentationFormat>Presentación en pantalla (4:3)</PresentationFormat>
  <Paragraphs>163</Paragraphs>
  <Slides>24</Slides>
  <Notes>0</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espe</vt:lpstr>
      <vt:lpstr>1_espe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XavierGCL</dc:creator>
  <cp:lastModifiedBy>ANITA</cp:lastModifiedBy>
  <cp:revision>465</cp:revision>
  <cp:lastPrinted>2014-03-24T20:45:45Z</cp:lastPrinted>
  <dcterms:created xsi:type="dcterms:W3CDTF">2013-05-26T23:46:13Z</dcterms:created>
  <dcterms:modified xsi:type="dcterms:W3CDTF">2014-05-12T22:16:55Z</dcterms:modified>
</cp:coreProperties>
</file>