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emf" ContentType="image/x-emf"/>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notesSlides/notesSlide8.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4">
  <p:sldMasterIdLst>
    <p:sldMasterId id="2147483648" r:id="rId1"/>
  </p:sldMasterIdLst>
  <p:notesMasterIdLst>
    <p:notesMasterId r:id="rId77"/>
  </p:notesMasterIdLst>
  <p:handoutMasterIdLst>
    <p:handoutMasterId r:id="rId78"/>
  </p:handoutMasterIdLst>
  <p:sldIdLst>
    <p:sldId id="258" r:id="rId2"/>
    <p:sldId id="333" r:id="rId3"/>
    <p:sldId id="334" r:id="rId4"/>
    <p:sldId id="335" r:id="rId5"/>
    <p:sldId id="260" r:id="rId6"/>
    <p:sldId id="261" r:id="rId7"/>
    <p:sldId id="263" r:id="rId8"/>
    <p:sldId id="337" r:id="rId9"/>
    <p:sldId id="338" r:id="rId10"/>
    <p:sldId id="336" r:id="rId11"/>
    <p:sldId id="341" r:id="rId12"/>
    <p:sldId id="343" r:id="rId13"/>
    <p:sldId id="344" r:id="rId14"/>
    <p:sldId id="348" r:id="rId15"/>
    <p:sldId id="349" r:id="rId16"/>
    <p:sldId id="351" r:id="rId17"/>
    <p:sldId id="353" r:id="rId18"/>
    <p:sldId id="354" r:id="rId19"/>
    <p:sldId id="356" r:id="rId20"/>
    <p:sldId id="361" r:id="rId21"/>
    <p:sldId id="363" r:id="rId22"/>
    <p:sldId id="364" r:id="rId23"/>
    <p:sldId id="365" r:id="rId24"/>
    <p:sldId id="366" r:id="rId25"/>
    <p:sldId id="367" r:id="rId26"/>
    <p:sldId id="368" r:id="rId27"/>
    <p:sldId id="369" r:id="rId28"/>
    <p:sldId id="370" r:id="rId29"/>
    <p:sldId id="373" r:id="rId30"/>
    <p:sldId id="374" r:id="rId31"/>
    <p:sldId id="375" r:id="rId32"/>
    <p:sldId id="376" r:id="rId33"/>
    <p:sldId id="377" r:id="rId34"/>
    <p:sldId id="379" r:id="rId35"/>
    <p:sldId id="380" r:id="rId36"/>
    <p:sldId id="382" r:id="rId37"/>
    <p:sldId id="381" r:id="rId38"/>
    <p:sldId id="383" r:id="rId39"/>
    <p:sldId id="384" r:id="rId40"/>
    <p:sldId id="387" r:id="rId41"/>
    <p:sldId id="388" r:id="rId42"/>
    <p:sldId id="389" r:id="rId43"/>
    <p:sldId id="390" r:id="rId44"/>
    <p:sldId id="391" r:id="rId45"/>
    <p:sldId id="395" r:id="rId46"/>
    <p:sldId id="394" r:id="rId47"/>
    <p:sldId id="397" r:id="rId48"/>
    <p:sldId id="396" r:id="rId49"/>
    <p:sldId id="400" r:id="rId50"/>
    <p:sldId id="401" r:id="rId51"/>
    <p:sldId id="402" r:id="rId52"/>
    <p:sldId id="403" r:id="rId53"/>
    <p:sldId id="404" r:id="rId54"/>
    <p:sldId id="406" r:id="rId55"/>
    <p:sldId id="407" r:id="rId56"/>
    <p:sldId id="410" r:id="rId57"/>
    <p:sldId id="412" r:id="rId58"/>
    <p:sldId id="413" r:id="rId59"/>
    <p:sldId id="415" r:id="rId60"/>
    <p:sldId id="417" r:id="rId61"/>
    <p:sldId id="418" r:id="rId62"/>
    <p:sldId id="419" r:id="rId63"/>
    <p:sldId id="420" r:id="rId64"/>
    <p:sldId id="421" r:id="rId65"/>
    <p:sldId id="422" r:id="rId66"/>
    <p:sldId id="423" r:id="rId67"/>
    <p:sldId id="424" r:id="rId68"/>
    <p:sldId id="433" r:id="rId69"/>
    <p:sldId id="441" r:id="rId70"/>
    <p:sldId id="442" r:id="rId71"/>
    <p:sldId id="446" r:id="rId72"/>
    <p:sldId id="447" r:id="rId73"/>
    <p:sldId id="448" r:id="rId74"/>
    <p:sldId id="449" r:id="rId75"/>
    <p:sldId id="450" r:id="rId76"/>
  </p:sldIdLst>
  <p:sldSz cx="9144000" cy="6858000" type="screen4x3"/>
  <p:notesSz cx="6858000" cy="9144000"/>
  <p:defaultTextStyle>
    <a:defPPr>
      <a:defRPr lang="es-E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AAC6B5"/>
    <a:srgbClr val="9EB786"/>
    <a:srgbClr val="FFFFCC"/>
    <a:srgbClr val="CC0000"/>
    <a:srgbClr val="33660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Estilo temático 1 - Énfasis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1100" autoAdjust="0"/>
    <p:restoredTop sz="94049" autoAdjust="0"/>
  </p:normalViewPr>
  <p:slideViewPr>
    <p:cSldViewPr>
      <p:cViewPr varScale="1">
        <p:scale>
          <a:sx n="66" d="100"/>
          <a:sy n="66" d="100"/>
        </p:scale>
        <p:origin x="-2058" y="-10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50" d="100"/>
          <a:sy n="50" d="100"/>
        </p:scale>
        <p:origin x="-2934" y="-96"/>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handoutMaster" Target="handoutMasters/handout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0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MX"/>
          </a:p>
        </p:txBody>
      </p:sp>
      <p:sp>
        <p:nvSpPr>
          <p:cNvPr id="3" name="2 Marcador de fecha"/>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3E79670-074B-4127-9163-7269AC402702}" type="datetimeFigureOut">
              <a:rPr lang="es-MX" smtClean="0"/>
              <a:t>21/06/2014</a:t>
            </a:fld>
            <a:endParaRPr lang="es-MX"/>
          </a:p>
        </p:txBody>
      </p:sp>
      <p:sp>
        <p:nvSpPr>
          <p:cNvPr id="4" name="3 Marcador de pie de página"/>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s-MX"/>
          </a:p>
        </p:txBody>
      </p:sp>
      <p:sp>
        <p:nvSpPr>
          <p:cNvPr id="5" name="4 Marcador de número de diapositiva"/>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7902934-FA78-4636-A49E-BBCCAF87D44D}" type="slidenum">
              <a:rPr lang="es-MX" smtClean="0"/>
              <a:t>‹Nº›</a:t>
            </a:fld>
            <a:endParaRPr lang="es-MX"/>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14270EA4-295B-4784-B1FD-53F89DC4964B}" type="datetimeFigureOut">
              <a:rPr lang="es-CL"/>
              <a:pPr>
                <a:defRPr/>
              </a:pPr>
              <a:t>21-06-2014</a:t>
            </a:fld>
            <a:endParaRPr lang="es-CL"/>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s-CL" noProof="0" smtClean="0"/>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noProof="0" smtClean="0"/>
              <a:t>Haga clic para modificar el estilo de texto del patrón</a:t>
            </a:r>
          </a:p>
          <a:p>
            <a:pPr lvl="1"/>
            <a:r>
              <a:rPr lang="es-ES" noProof="0" smtClean="0"/>
              <a:t>Segundo nivel</a:t>
            </a:r>
          </a:p>
          <a:p>
            <a:pPr lvl="2"/>
            <a:r>
              <a:rPr lang="es-ES" noProof="0" smtClean="0"/>
              <a:t>Tercer nivel</a:t>
            </a:r>
          </a:p>
          <a:p>
            <a:pPr lvl="3"/>
            <a:r>
              <a:rPr lang="es-ES" noProof="0" smtClean="0"/>
              <a:t>Cuarto nivel</a:t>
            </a:r>
          </a:p>
          <a:p>
            <a:pPr lvl="4"/>
            <a:r>
              <a:rPr lang="es-ES" noProof="0" smtClean="0"/>
              <a:t>Quinto nivel</a:t>
            </a:r>
            <a:endParaRPr lang="es-CL" noProof="0" smtClean="0"/>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6445C14D-83B7-42CC-879E-423D3F967A73}" type="slidenum">
              <a:rPr lang="es-CL"/>
              <a:pPr>
                <a:defRPr/>
              </a:pPr>
              <a:t>‹Nº›</a:t>
            </a:fld>
            <a:endParaRPr lang="es-CL"/>
          </a:p>
        </p:txBody>
      </p:sp>
    </p:spTree>
    <p:extLst>
      <p:ext uri="{BB962C8B-B14F-4D97-AF65-F5344CB8AC3E}">
        <p14:creationId xmlns="" xmlns:p14="http://schemas.microsoft.com/office/powerpoint/2010/main" val="54132179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pPr>
              <a:defRPr/>
            </a:pPr>
            <a:fld id="{6445C14D-83B7-42CC-879E-423D3F967A73}" type="slidenum">
              <a:rPr lang="es-CL" smtClean="0"/>
              <a:pPr>
                <a:defRPr/>
              </a:pPr>
              <a:t>1</a:t>
            </a:fld>
            <a:endParaRPr lang="es-CL"/>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s-MX" dirty="0" smtClean="0"/>
              <a:t>El diámetro inicial de la polea es</a:t>
            </a:r>
            <a:r>
              <a:rPr lang="es-MX" baseline="0" dirty="0" smtClean="0"/>
              <a:t> de 4in con un diámetro primitivo de 95mm</a:t>
            </a:r>
            <a:endParaRPr lang="es-MX" dirty="0" smtClean="0"/>
          </a:p>
          <a:p>
            <a:endParaRPr lang="es-MX" dirty="0"/>
          </a:p>
        </p:txBody>
      </p:sp>
      <p:sp>
        <p:nvSpPr>
          <p:cNvPr id="4" name="3 Marcador de número de diapositiva"/>
          <p:cNvSpPr>
            <a:spLocks noGrp="1"/>
          </p:cNvSpPr>
          <p:nvPr>
            <p:ph type="sldNum" sz="quarter" idx="10"/>
          </p:nvPr>
        </p:nvSpPr>
        <p:spPr/>
        <p:txBody>
          <a:bodyPr/>
          <a:lstStyle/>
          <a:p>
            <a:pPr>
              <a:defRPr/>
            </a:pPr>
            <a:fld id="{6445C14D-83B7-42CC-879E-423D3F967A73}" type="slidenum">
              <a:rPr lang="es-CL" smtClean="0"/>
              <a:pPr>
                <a:defRPr/>
              </a:pPr>
              <a:t>28</a:t>
            </a:fld>
            <a:endParaRPr lang="es-CL"/>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dirty="0"/>
          </a:p>
        </p:txBody>
      </p:sp>
      <p:sp>
        <p:nvSpPr>
          <p:cNvPr id="4" name="3 Marcador de número de diapositiva"/>
          <p:cNvSpPr>
            <a:spLocks noGrp="1"/>
          </p:cNvSpPr>
          <p:nvPr>
            <p:ph type="sldNum" sz="quarter" idx="10"/>
          </p:nvPr>
        </p:nvSpPr>
        <p:spPr/>
        <p:txBody>
          <a:bodyPr/>
          <a:lstStyle/>
          <a:p>
            <a:pPr>
              <a:defRPr/>
            </a:pPr>
            <a:fld id="{6445C14D-83B7-42CC-879E-423D3F967A73}" type="slidenum">
              <a:rPr lang="es-CL" smtClean="0"/>
              <a:pPr>
                <a:defRPr/>
              </a:pPr>
              <a:t>30</a:t>
            </a:fld>
            <a:endParaRPr lang="es-CL"/>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dirty="0"/>
          </a:p>
        </p:txBody>
      </p:sp>
      <p:sp>
        <p:nvSpPr>
          <p:cNvPr id="4" name="3 Marcador de número de diapositiva"/>
          <p:cNvSpPr>
            <a:spLocks noGrp="1"/>
          </p:cNvSpPr>
          <p:nvPr>
            <p:ph type="sldNum" sz="quarter" idx="10"/>
          </p:nvPr>
        </p:nvSpPr>
        <p:spPr/>
        <p:txBody>
          <a:bodyPr/>
          <a:lstStyle/>
          <a:p>
            <a:pPr>
              <a:defRPr/>
            </a:pPr>
            <a:fld id="{6445C14D-83B7-42CC-879E-423D3F967A73}" type="slidenum">
              <a:rPr lang="es-CL" smtClean="0"/>
              <a:pPr>
                <a:defRPr/>
              </a:pPr>
              <a:t>31</a:t>
            </a:fld>
            <a:endParaRPr lang="es-CL"/>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MX" dirty="0" err="1" smtClean="0"/>
              <a:t>Pv</a:t>
            </a:r>
            <a:r>
              <a:rPr lang="es-MX" baseline="0" dirty="0" smtClean="0"/>
              <a:t> = 7,24 </a:t>
            </a:r>
            <a:r>
              <a:rPr lang="es-MX" baseline="0" dirty="0" err="1" smtClean="0"/>
              <a:t>kPa</a:t>
            </a:r>
            <a:endParaRPr lang="es-MX" dirty="0"/>
          </a:p>
        </p:txBody>
      </p:sp>
      <p:sp>
        <p:nvSpPr>
          <p:cNvPr id="4" name="3 Marcador de número de diapositiva"/>
          <p:cNvSpPr>
            <a:spLocks noGrp="1"/>
          </p:cNvSpPr>
          <p:nvPr>
            <p:ph type="sldNum" sz="quarter" idx="10"/>
          </p:nvPr>
        </p:nvSpPr>
        <p:spPr/>
        <p:txBody>
          <a:bodyPr/>
          <a:lstStyle/>
          <a:p>
            <a:pPr>
              <a:defRPr/>
            </a:pPr>
            <a:fld id="{6445C14D-83B7-42CC-879E-423D3F967A73}" type="slidenum">
              <a:rPr lang="es-CL" smtClean="0"/>
              <a:pPr>
                <a:defRPr/>
              </a:pPr>
              <a:t>40</a:t>
            </a:fld>
            <a:endParaRPr lang="es-CL"/>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MX" dirty="0" smtClean="0"/>
              <a:t>Sensor Fotoeléctrico</a:t>
            </a:r>
            <a:endParaRPr lang="es-MX" dirty="0"/>
          </a:p>
        </p:txBody>
      </p:sp>
      <p:sp>
        <p:nvSpPr>
          <p:cNvPr id="4" name="3 Marcador de número de diapositiva"/>
          <p:cNvSpPr>
            <a:spLocks noGrp="1"/>
          </p:cNvSpPr>
          <p:nvPr>
            <p:ph type="sldNum" sz="quarter" idx="10"/>
          </p:nvPr>
        </p:nvSpPr>
        <p:spPr/>
        <p:txBody>
          <a:bodyPr/>
          <a:lstStyle/>
          <a:p>
            <a:pPr>
              <a:defRPr/>
            </a:pPr>
            <a:fld id="{6445C14D-83B7-42CC-879E-423D3F967A73}" type="slidenum">
              <a:rPr lang="es-CL" smtClean="0"/>
              <a:pPr>
                <a:defRPr/>
              </a:pPr>
              <a:t>58</a:t>
            </a:fld>
            <a:endParaRPr lang="es-CL"/>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dirty="0"/>
          </a:p>
        </p:txBody>
      </p:sp>
      <p:sp>
        <p:nvSpPr>
          <p:cNvPr id="4" name="3 Marcador de número de diapositiva"/>
          <p:cNvSpPr>
            <a:spLocks noGrp="1"/>
          </p:cNvSpPr>
          <p:nvPr>
            <p:ph type="sldNum" sz="quarter" idx="10"/>
          </p:nvPr>
        </p:nvSpPr>
        <p:spPr/>
        <p:txBody>
          <a:bodyPr/>
          <a:lstStyle/>
          <a:p>
            <a:pPr>
              <a:defRPr/>
            </a:pPr>
            <a:fld id="{6445C14D-83B7-42CC-879E-423D3F967A73}" type="slidenum">
              <a:rPr lang="es-CL" smtClean="0"/>
              <a:pPr>
                <a:defRPr/>
              </a:pPr>
              <a:t>59</a:t>
            </a:fld>
            <a:endParaRPr lang="es-CL"/>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sz="1200" b="1" kern="1200" dirty="0" smtClean="0">
                <a:solidFill>
                  <a:schemeClr val="tx1"/>
                </a:solidFill>
                <a:latin typeface="+mn-lt"/>
                <a:ea typeface="+mn-ea"/>
                <a:cs typeface="+mn-cs"/>
              </a:rPr>
              <a:t>PRECIO DE VENTA AL PÚBLICO</a:t>
            </a:r>
            <a:endParaRPr lang="es-MX" sz="1200" b="1" kern="1200" dirty="0">
              <a:solidFill>
                <a:schemeClr val="tx1"/>
              </a:solidFill>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6445C14D-83B7-42CC-879E-423D3F967A73}" type="slidenum">
              <a:rPr lang="es-CL" smtClean="0"/>
              <a:pPr>
                <a:defRPr/>
              </a:pPr>
              <a:t>69</a:t>
            </a:fld>
            <a:endParaRPr lang="es-CL"/>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oleObject" Target="../embeddings/oleObject1.bin"/><Relationship Id="rId7"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 Id="rId9" Type="http://schemas.openxmlformats.org/officeDocument/2006/relationships/image" Target="../media/image8.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aphicFrame>
        <p:nvGraphicFramePr>
          <p:cNvPr id="2" name="Object 46"/>
          <p:cNvGraphicFramePr>
            <a:graphicFrameLocks noChangeAspect="1"/>
          </p:cNvGraphicFramePr>
          <p:nvPr userDrawn="1"/>
        </p:nvGraphicFramePr>
        <p:xfrm>
          <a:off x="0" y="981075"/>
          <a:ext cx="9144000" cy="5616575"/>
        </p:xfrm>
        <a:graphic>
          <a:graphicData uri="http://schemas.openxmlformats.org/presentationml/2006/ole">
            <p:oleObj spid="_x0000_s81947" name="CorelDRAW" r:id="rId3" imgW="9151920" imgH="5621400" progId="">
              <p:embed/>
            </p:oleObj>
          </a:graphicData>
        </a:graphic>
      </p:graphicFrame>
      <p:sp>
        <p:nvSpPr>
          <p:cNvPr id="3" name="Rectangle 24"/>
          <p:cNvSpPr>
            <a:spLocks noChangeArrowheads="1"/>
          </p:cNvSpPr>
          <p:nvPr userDrawn="1"/>
        </p:nvSpPr>
        <p:spPr bwMode="auto">
          <a:xfrm>
            <a:off x="457200" y="6245225"/>
            <a:ext cx="2133600" cy="47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s-CL" sz="1400" dirty="0" smtClean="0"/>
          </a:p>
        </p:txBody>
      </p:sp>
      <p:sp>
        <p:nvSpPr>
          <p:cNvPr id="4" name="Rectangle 25"/>
          <p:cNvSpPr>
            <a:spLocks noChangeArrowheads="1"/>
          </p:cNvSpPr>
          <p:nvPr userDrawn="1"/>
        </p:nvSpPr>
        <p:spPr bwMode="auto">
          <a:xfrm>
            <a:off x="3124200" y="6245225"/>
            <a:ext cx="2895600" cy="47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s-CL" sz="1400" dirty="0" smtClean="0"/>
          </a:p>
        </p:txBody>
      </p:sp>
      <p:sp>
        <p:nvSpPr>
          <p:cNvPr id="5" name="Rectangle 26"/>
          <p:cNvSpPr>
            <a:spLocks noChangeArrowheads="1"/>
          </p:cNvSpPr>
          <p:nvPr userDrawn="1"/>
        </p:nvSpPr>
        <p:spPr bwMode="auto">
          <a:xfrm>
            <a:off x="457200" y="6245225"/>
            <a:ext cx="2133600" cy="47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s-CL" sz="1400" dirty="0" smtClean="0"/>
          </a:p>
        </p:txBody>
      </p:sp>
      <p:sp>
        <p:nvSpPr>
          <p:cNvPr id="6" name="Rectangle 27"/>
          <p:cNvSpPr>
            <a:spLocks noChangeArrowheads="1"/>
          </p:cNvSpPr>
          <p:nvPr userDrawn="1"/>
        </p:nvSpPr>
        <p:spPr bwMode="auto">
          <a:xfrm>
            <a:off x="3124200" y="6245225"/>
            <a:ext cx="2895600" cy="47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s-CL" sz="1400" dirty="0" smtClean="0"/>
          </a:p>
        </p:txBody>
      </p:sp>
      <p:sp>
        <p:nvSpPr>
          <p:cNvPr id="8" name="Oval 50"/>
          <p:cNvSpPr>
            <a:spLocks noChangeArrowheads="1"/>
          </p:cNvSpPr>
          <p:nvPr userDrawn="1"/>
        </p:nvSpPr>
        <p:spPr bwMode="auto">
          <a:xfrm>
            <a:off x="217488" y="260350"/>
            <a:ext cx="792162" cy="792163"/>
          </a:xfrm>
          <a:prstGeom prst="ellipse">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s-CL" dirty="0" smtClean="0"/>
          </a:p>
        </p:txBody>
      </p:sp>
      <p:pic>
        <p:nvPicPr>
          <p:cNvPr id="10" name="Picture 2" descr="http://blogs.espe.edu.ec/wp-content/uploads/2013/09/LOGO-PRINCIPAL7.png"/>
          <p:cNvPicPr>
            <a:picLocks noChangeAspect="1" noChangeArrowheads="1"/>
          </p:cNvPicPr>
          <p:nvPr userDrawn="1"/>
        </p:nvPicPr>
        <p:blipFill>
          <a:blip r:embed="rId4" cstate="print"/>
          <a:srcRect/>
          <a:stretch>
            <a:fillRect/>
          </a:stretch>
        </p:blipFill>
        <p:spPr bwMode="auto">
          <a:xfrm>
            <a:off x="323528" y="188640"/>
            <a:ext cx="2664296" cy="760110"/>
          </a:xfrm>
          <a:prstGeom prst="rect">
            <a:avLst/>
          </a:prstGeom>
          <a:noFill/>
        </p:spPr>
      </p:pic>
      <p:pic>
        <p:nvPicPr>
          <p:cNvPr id="81949" name="Picture 29" descr="http://mecatronica.espe.edu.ec/wp-content/uploads/2012/07/EscudoMecatrnica3.jpg"/>
          <p:cNvPicPr>
            <a:picLocks noChangeAspect="1" noChangeArrowheads="1"/>
          </p:cNvPicPr>
          <p:nvPr userDrawn="1"/>
        </p:nvPicPr>
        <p:blipFill>
          <a:blip r:embed="rId5" cstate="print"/>
          <a:srcRect/>
          <a:stretch>
            <a:fillRect/>
          </a:stretch>
        </p:blipFill>
        <p:spPr bwMode="auto">
          <a:xfrm>
            <a:off x="0" y="5661248"/>
            <a:ext cx="1475656" cy="1196751"/>
          </a:xfrm>
          <a:prstGeom prst="rect">
            <a:avLst/>
          </a:prstGeom>
          <a:noFill/>
        </p:spPr>
      </p:pic>
      <p:pic>
        <p:nvPicPr>
          <p:cNvPr id="81951" name="Picture 31" descr="http://sphotos-c.ak.fbcdn.net/hphotos-ak-ash3/534517_10151084116362854_813250794_n.jpg"/>
          <p:cNvPicPr>
            <a:picLocks noChangeAspect="1" noChangeArrowheads="1"/>
          </p:cNvPicPr>
          <p:nvPr userDrawn="1"/>
        </p:nvPicPr>
        <p:blipFill>
          <a:blip r:embed="rId6" cstate="print"/>
          <a:srcRect/>
          <a:stretch>
            <a:fillRect/>
          </a:stretch>
        </p:blipFill>
        <p:spPr bwMode="auto">
          <a:xfrm>
            <a:off x="1403648" y="5661248"/>
            <a:ext cx="2232248" cy="1196752"/>
          </a:xfrm>
          <a:prstGeom prst="rect">
            <a:avLst/>
          </a:prstGeom>
          <a:noFill/>
        </p:spPr>
      </p:pic>
      <p:pic>
        <p:nvPicPr>
          <p:cNvPr id="81953" name="Picture 33" descr="http://mecatronica.espe.edu.ec/wp-content/uploads/2013/08/foto1.png"/>
          <p:cNvPicPr>
            <a:picLocks noChangeAspect="1" noChangeArrowheads="1"/>
          </p:cNvPicPr>
          <p:nvPr userDrawn="1"/>
        </p:nvPicPr>
        <p:blipFill>
          <a:blip r:embed="rId7" cstate="print"/>
          <a:srcRect/>
          <a:stretch>
            <a:fillRect/>
          </a:stretch>
        </p:blipFill>
        <p:spPr bwMode="auto">
          <a:xfrm>
            <a:off x="3563888" y="5661248"/>
            <a:ext cx="2088232" cy="1196752"/>
          </a:xfrm>
          <a:prstGeom prst="rect">
            <a:avLst/>
          </a:prstGeom>
          <a:noFill/>
        </p:spPr>
      </p:pic>
      <p:pic>
        <p:nvPicPr>
          <p:cNvPr id="81954" name="Picture 34" descr="A:\Apolo Edison\Todo\fotos e imagenes\universidad\amigos\100_4134.jpg"/>
          <p:cNvPicPr>
            <a:picLocks noChangeAspect="1" noChangeArrowheads="1"/>
          </p:cNvPicPr>
          <p:nvPr userDrawn="1"/>
        </p:nvPicPr>
        <p:blipFill>
          <a:blip r:embed="rId8" cstate="print"/>
          <a:srcRect/>
          <a:stretch>
            <a:fillRect/>
          </a:stretch>
        </p:blipFill>
        <p:spPr bwMode="auto">
          <a:xfrm>
            <a:off x="5652120" y="5661248"/>
            <a:ext cx="1763688" cy="1196752"/>
          </a:xfrm>
          <a:prstGeom prst="rect">
            <a:avLst/>
          </a:prstGeom>
          <a:noFill/>
        </p:spPr>
      </p:pic>
      <p:pic>
        <p:nvPicPr>
          <p:cNvPr id="81955" name="Picture 35" descr="A:\Apolo Edison\Todo\fotos e imagenes\universidad\clases\P1030209.JPG"/>
          <p:cNvPicPr>
            <a:picLocks noChangeAspect="1" noChangeArrowheads="1"/>
          </p:cNvPicPr>
          <p:nvPr userDrawn="1"/>
        </p:nvPicPr>
        <p:blipFill>
          <a:blip r:embed="rId9" cstate="print"/>
          <a:srcRect/>
          <a:stretch>
            <a:fillRect/>
          </a:stretch>
        </p:blipFill>
        <p:spPr bwMode="auto">
          <a:xfrm>
            <a:off x="7380312" y="5661248"/>
            <a:ext cx="1763688" cy="1196752"/>
          </a:xfrm>
          <a:prstGeom prst="rect">
            <a:avLst/>
          </a:prstGeom>
          <a:noFill/>
        </p:spPr>
      </p:pic>
    </p:spTree>
    <p:extLst>
      <p:ext uri="{BB962C8B-B14F-4D97-AF65-F5344CB8AC3E}">
        <p14:creationId xmlns="" xmlns:p14="http://schemas.microsoft.com/office/powerpoint/2010/main" val="27700713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1600200"/>
            <a:ext cx="8229600" cy="4525963"/>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extLst>
      <p:ext uri="{BB962C8B-B14F-4D97-AF65-F5344CB8AC3E}">
        <p14:creationId xmlns="" xmlns:p14="http://schemas.microsoft.com/office/powerpoint/2010/main" val="36077415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a:prstGeom prst="rect">
            <a:avLst/>
          </a:prstGeo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extLst>
      <p:ext uri="{BB962C8B-B14F-4D97-AF65-F5344CB8AC3E}">
        <p14:creationId xmlns="" xmlns:p14="http://schemas.microsoft.com/office/powerpoint/2010/main" val="25725444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a:xfrm>
            <a:off x="457200" y="1600200"/>
            <a:ext cx="8229600" cy="4525963"/>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extLst>
      <p:ext uri="{BB962C8B-B14F-4D97-AF65-F5344CB8AC3E}">
        <p14:creationId xmlns="" xmlns:p14="http://schemas.microsoft.com/office/powerpoint/2010/main" val="39723141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extLst>
      <p:ext uri="{BB962C8B-B14F-4D97-AF65-F5344CB8AC3E}">
        <p14:creationId xmlns="" xmlns:p14="http://schemas.microsoft.com/office/powerpoint/2010/main" val="2701088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extLst>
      <p:ext uri="{BB962C8B-B14F-4D97-AF65-F5344CB8AC3E}">
        <p14:creationId xmlns="" xmlns:p14="http://schemas.microsoft.com/office/powerpoint/2010/main" val="17115911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extLst>
      <p:ext uri="{BB962C8B-B14F-4D97-AF65-F5344CB8AC3E}">
        <p14:creationId xmlns="" xmlns:p14="http://schemas.microsoft.com/office/powerpoint/2010/main" val="24194222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S"/>
          </a:p>
        </p:txBody>
      </p:sp>
    </p:spTree>
    <p:extLst>
      <p:ext uri="{BB962C8B-B14F-4D97-AF65-F5344CB8AC3E}">
        <p14:creationId xmlns="" xmlns:p14="http://schemas.microsoft.com/office/powerpoint/2010/main" val="14497637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3513663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a:prstGeom prst="rect">
            <a:avLst/>
          </a:prstGeo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extLst>
      <p:ext uri="{BB962C8B-B14F-4D97-AF65-F5344CB8AC3E}">
        <p14:creationId xmlns="" xmlns:p14="http://schemas.microsoft.com/office/powerpoint/2010/main" val="38233824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a:prstGeom prst="rect">
            <a:avLst/>
          </a:prstGeo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dirty="0" smtClean="0"/>
          </a:p>
        </p:txBody>
      </p:sp>
      <p:sp>
        <p:nvSpPr>
          <p:cNvPr id="4" name="3 Marcador de texto"/>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extLst>
      <p:ext uri="{BB962C8B-B14F-4D97-AF65-F5344CB8AC3E}">
        <p14:creationId xmlns="" xmlns:p14="http://schemas.microsoft.com/office/powerpoint/2010/main" val="40084200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0"/>
          <p:cNvSpPr>
            <a:spLocks noChangeArrowheads="1"/>
          </p:cNvSpPr>
          <p:nvPr userDrawn="1"/>
        </p:nvSpPr>
        <p:spPr bwMode="auto">
          <a:xfrm>
            <a:off x="0" y="0"/>
            <a:ext cx="9144000" cy="620713"/>
          </a:xfrm>
          <a:prstGeom prst="rect">
            <a:avLst/>
          </a:prstGeom>
          <a:gradFill rotWithShape="1">
            <a:gsLst>
              <a:gs pos="0">
                <a:schemeClr val="bg1"/>
              </a:gs>
              <a:gs pos="100000">
                <a:srgbClr val="9EB786"/>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s-CL" dirty="0" smtClean="0"/>
          </a:p>
        </p:txBody>
      </p:sp>
      <p:sp>
        <p:nvSpPr>
          <p:cNvPr id="1027" name="Rectangle 21"/>
          <p:cNvSpPr>
            <a:spLocks noChangeArrowheads="1"/>
          </p:cNvSpPr>
          <p:nvPr userDrawn="1"/>
        </p:nvSpPr>
        <p:spPr bwMode="auto">
          <a:xfrm rot="10800000">
            <a:off x="0" y="6308725"/>
            <a:ext cx="7885113" cy="549275"/>
          </a:xfrm>
          <a:prstGeom prst="rect">
            <a:avLst/>
          </a:prstGeom>
          <a:gradFill rotWithShape="1">
            <a:gsLst>
              <a:gs pos="0">
                <a:schemeClr val="bg1"/>
              </a:gs>
              <a:gs pos="100000">
                <a:srgbClr val="9EB786"/>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s-CL" dirty="0" smtClean="0"/>
          </a:p>
        </p:txBody>
      </p:sp>
      <p:sp>
        <p:nvSpPr>
          <p:cNvPr id="1028" name="Line 23"/>
          <p:cNvSpPr>
            <a:spLocks noChangeShapeType="1"/>
          </p:cNvSpPr>
          <p:nvPr userDrawn="1"/>
        </p:nvSpPr>
        <p:spPr bwMode="auto">
          <a:xfrm rot="10800000" flipH="1">
            <a:off x="25400" y="6296025"/>
            <a:ext cx="6659563" cy="0"/>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a:lstStyle/>
          <a:p>
            <a:endParaRPr lang="es-CL"/>
          </a:p>
        </p:txBody>
      </p:sp>
      <p:sp>
        <p:nvSpPr>
          <p:cNvPr id="1029" name="Line 24"/>
          <p:cNvSpPr>
            <a:spLocks noChangeShapeType="1"/>
          </p:cNvSpPr>
          <p:nvPr userDrawn="1"/>
        </p:nvSpPr>
        <p:spPr bwMode="auto">
          <a:xfrm rot="10800000" flipH="1">
            <a:off x="25400" y="6245225"/>
            <a:ext cx="6659563" cy="0"/>
          </a:xfrm>
          <a:prstGeom prst="line">
            <a:avLst/>
          </a:prstGeom>
          <a:noFill/>
          <a:ln w="38100">
            <a:solidFill>
              <a:srgbClr val="006600"/>
            </a:solidFill>
            <a:round/>
            <a:headEnd/>
            <a:tailEnd/>
          </a:ln>
          <a:extLst>
            <a:ext uri="{909E8E84-426E-40DD-AFC4-6F175D3DCCD1}">
              <a14:hiddenFill xmlns="" xmlns:a14="http://schemas.microsoft.com/office/drawing/2010/main">
                <a:noFill/>
              </a14:hiddenFill>
            </a:ext>
          </a:extLst>
        </p:spPr>
        <p:txBody>
          <a:bodyPr/>
          <a:lstStyle/>
          <a:p>
            <a:endParaRPr lang="es-CL"/>
          </a:p>
        </p:txBody>
      </p:sp>
      <p:pic>
        <p:nvPicPr>
          <p:cNvPr id="7" name="Picture 2" descr="http://blogs.espe.edu.ec/wp-content/uploads/2013/09/LOGO-PRINCIPAL7.png"/>
          <p:cNvPicPr>
            <a:picLocks noChangeAspect="1" noChangeArrowheads="1"/>
          </p:cNvPicPr>
          <p:nvPr userDrawn="1"/>
        </p:nvPicPr>
        <p:blipFill>
          <a:blip r:embed="rId13" cstate="print"/>
          <a:srcRect/>
          <a:stretch>
            <a:fillRect/>
          </a:stretch>
        </p:blipFill>
        <p:spPr bwMode="auto">
          <a:xfrm>
            <a:off x="6732240" y="6011404"/>
            <a:ext cx="2268760" cy="585948"/>
          </a:xfrm>
          <a:prstGeom prst="rect">
            <a:avLst/>
          </a:prstGeom>
          <a:noFill/>
        </p:spPr>
      </p:pic>
    </p:spTree>
  </p:cSld>
  <p:clrMap bg1="lt1" tx1="dk1" bg2="lt2" tx2="dk2" accent1="accent1" accent2="accent2" accent3="accent3" accent4="accent4" accent5="accent5" accent6="accent6" hlink="hlink" folHlink="folHlink"/>
  <p:sldLayoutIdLst>
    <p:sldLayoutId id="2147483767"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p:txStyles>
    <p:title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slide" Target="slide42.xml"/><Relationship Id="rId3" Type="http://schemas.openxmlformats.org/officeDocument/2006/relationships/slide" Target="slide3.xml"/><Relationship Id="rId7" Type="http://schemas.openxmlformats.org/officeDocument/2006/relationships/slide" Target="slide38.xml"/><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slide" Target="slide26.xml"/><Relationship Id="rId5" Type="http://schemas.openxmlformats.org/officeDocument/2006/relationships/slide" Target="slide11.xml"/><Relationship Id="rId10" Type="http://schemas.openxmlformats.org/officeDocument/2006/relationships/slide" Target="slide44.xml"/><Relationship Id="rId4" Type="http://schemas.openxmlformats.org/officeDocument/2006/relationships/image" Target="../media/image14.jpeg"/><Relationship Id="rId9" Type="http://schemas.openxmlformats.org/officeDocument/2006/relationships/slide" Target="slide43.xml"/></Relationships>
</file>

<file path=ppt/slides/_rels/slide11.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slide" Target="slide12.xml"/><Relationship Id="rId7" Type="http://schemas.openxmlformats.org/officeDocument/2006/relationships/image" Target="../media/image14.jpe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slide" Target="slide16.xml"/><Relationship Id="rId4" Type="http://schemas.openxmlformats.org/officeDocument/2006/relationships/slide" Target="slide18.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14.jpe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slide" Target="slide11.xml"/><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14.jpeg"/><Relationship Id="rId2" Type="http://schemas.openxmlformats.org/officeDocument/2006/relationships/image" Target="../media/image35.emf"/><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image" Target="../media/image3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40.png"/><Relationship Id="rId7" Type="http://schemas.openxmlformats.org/officeDocument/2006/relationships/slide" Target="slide11.xml"/><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slide" Target="slide5.xml"/></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3" Type="http://schemas.openxmlformats.org/officeDocument/2006/relationships/image" Target="../media/image58.png"/><Relationship Id="rId7" Type="http://schemas.openxmlformats.org/officeDocument/2006/relationships/image" Target="../media/image62.png"/><Relationship Id="rId12" Type="http://schemas.openxmlformats.org/officeDocument/2006/relationships/image" Target="../media/image67.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s>
</file>

<file path=ppt/slides/_rels/slide2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 Target="slide1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slide" Target="slide30.xml"/><Relationship Id="rId7" Type="http://schemas.openxmlformats.org/officeDocument/2006/relationships/slide" Target="slide10.xml"/><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slide" Target="slide36.xml"/><Relationship Id="rId5" Type="http://schemas.openxmlformats.org/officeDocument/2006/relationships/slide" Target="slide27.xml"/><Relationship Id="rId4" Type="http://schemas.openxmlformats.org/officeDocument/2006/relationships/slide" Target="slide28.xml"/></Relationships>
</file>

<file path=ppt/slides/_rels/slide27.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14.jpeg"/></Relationships>
</file>

<file path=ppt/slides/_rels/slide2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29.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14.jpeg"/><Relationship Id="rId3" Type="http://schemas.openxmlformats.org/officeDocument/2006/relationships/image" Target="../media/image80.png"/><Relationship Id="rId7" Type="http://schemas.openxmlformats.org/officeDocument/2006/relationships/image" Target="../media/image84.png"/><Relationship Id="rId12" Type="http://schemas.openxmlformats.org/officeDocument/2006/relationships/slide" Target="slide26.xml"/><Relationship Id="rId2"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image" Target="../media/image83.png"/><Relationship Id="rId11" Type="http://schemas.openxmlformats.org/officeDocument/2006/relationships/image" Target="../media/image88.png"/><Relationship Id="rId5" Type="http://schemas.openxmlformats.org/officeDocument/2006/relationships/image" Target="../media/image82.png"/><Relationship Id="rId10" Type="http://schemas.openxmlformats.org/officeDocument/2006/relationships/image" Target="../media/image87.png"/><Relationship Id="rId4" Type="http://schemas.openxmlformats.org/officeDocument/2006/relationships/image" Target="../media/image81.png"/><Relationship Id="rId9" Type="http://schemas.openxmlformats.org/officeDocument/2006/relationships/image" Target="../media/image86.png"/></Relationships>
</file>

<file path=ppt/slides/_rels/slide3.xml.rels><?xml version="1.0" encoding="UTF-8" standalone="yes"?>
<Relationships xmlns="http://schemas.openxmlformats.org/package/2006/relationships"><Relationship Id="rId8" Type="http://schemas.openxmlformats.org/officeDocument/2006/relationships/slide" Target="slide68.xml"/><Relationship Id="rId3" Type="http://schemas.openxmlformats.org/officeDocument/2006/relationships/slide" Target="slide9.xml"/><Relationship Id="rId7" Type="http://schemas.openxmlformats.org/officeDocument/2006/relationships/slide" Target="slide67.xml"/><Relationship Id="rId12" Type="http://schemas.openxmlformats.org/officeDocument/2006/relationships/image" Target="../media/image10.png"/><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64.xml"/><Relationship Id="rId11" Type="http://schemas.openxmlformats.org/officeDocument/2006/relationships/slide" Target="slide75.xml"/><Relationship Id="rId5" Type="http://schemas.openxmlformats.org/officeDocument/2006/relationships/slide" Target="slide50.xml"/><Relationship Id="rId10" Type="http://schemas.openxmlformats.org/officeDocument/2006/relationships/slide" Target="slide71.xml"/><Relationship Id="rId4" Type="http://schemas.openxmlformats.org/officeDocument/2006/relationships/slide" Target="slide10.xml"/><Relationship Id="rId9" Type="http://schemas.openxmlformats.org/officeDocument/2006/relationships/slide" Target="slide69.xml"/></Relationships>
</file>

<file path=ppt/slides/_rels/slide30.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9.emf"/><Relationship Id="rId7" Type="http://schemas.openxmlformats.org/officeDocument/2006/relationships/image" Target="../media/image9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png"/><Relationship Id="rId10" Type="http://schemas.openxmlformats.org/officeDocument/2006/relationships/image" Target="../media/image96.png"/><Relationship Id="rId4" Type="http://schemas.openxmlformats.org/officeDocument/2006/relationships/image" Target="../media/image90.png"/><Relationship Id="rId9" Type="http://schemas.openxmlformats.org/officeDocument/2006/relationships/image" Target="../media/image95.png"/></Relationships>
</file>

<file path=ppt/slides/_rels/slide31.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32.xml.rels><?xml version="1.0" encoding="UTF-8" standalone="yes"?>
<Relationships xmlns="http://schemas.openxmlformats.org/package/2006/relationships"><Relationship Id="rId8" Type="http://schemas.openxmlformats.org/officeDocument/2006/relationships/image" Target="../media/image109.png"/><Relationship Id="rId13" Type="http://schemas.openxmlformats.org/officeDocument/2006/relationships/image" Target="../media/image114.png"/><Relationship Id="rId3" Type="http://schemas.openxmlformats.org/officeDocument/2006/relationships/image" Target="../media/image104.png"/><Relationship Id="rId7" Type="http://schemas.openxmlformats.org/officeDocument/2006/relationships/image" Target="../media/image108.png"/><Relationship Id="rId12" Type="http://schemas.openxmlformats.org/officeDocument/2006/relationships/image" Target="../media/image113.png"/><Relationship Id="rId2" Type="http://schemas.openxmlformats.org/officeDocument/2006/relationships/image" Target="../media/image103.png"/><Relationship Id="rId1" Type="http://schemas.openxmlformats.org/officeDocument/2006/relationships/slideLayout" Target="../slideLayouts/slideLayout2.xml"/><Relationship Id="rId6" Type="http://schemas.openxmlformats.org/officeDocument/2006/relationships/image" Target="../media/image107.png"/><Relationship Id="rId11" Type="http://schemas.openxmlformats.org/officeDocument/2006/relationships/image" Target="../media/image112.png"/><Relationship Id="rId5" Type="http://schemas.openxmlformats.org/officeDocument/2006/relationships/image" Target="../media/image106.png"/><Relationship Id="rId15" Type="http://schemas.openxmlformats.org/officeDocument/2006/relationships/image" Target="../media/image116.png"/><Relationship Id="rId10" Type="http://schemas.openxmlformats.org/officeDocument/2006/relationships/image" Target="../media/image111.png"/><Relationship Id="rId4" Type="http://schemas.openxmlformats.org/officeDocument/2006/relationships/image" Target="../media/image105.png"/><Relationship Id="rId9" Type="http://schemas.openxmlformats.org/officeDocument/2006/relationships/image" Target="../media/image110.png"/><Relationship Id="rId14" Type="http://schemas.openxmlformats.org/officeDocument/2006/relationships/image" Target="../media/image115.png"/></Relationships>
</file>

<file path=ppt/slides/_rels/slide33.xml.rels><?xml version="1.0" encoding="UTF-8" standalone="yes"?>
<Relationships xmlns="http://schemas.openxmlformats.org/package/2006/relationships"><Relationship Id="rId3" Type="http://schemas.openxmlformats.org/officeDocument/2006/relationships/image" Target="../media/image118.png"/><Relationship Id="rId7" Type="http://schemas.openxmlformats.org/officeDocument/2006/relationships/image" Target="../media/image122.png"/><Relationship Id="rId2" Type="http://schemas.openxmlformats.org/officeDocument/2006/relationships/image" Target="../media/image117.png"/><Relationship Id="rId1" Type="http://schemas.openxmlformats.org/officeDocument/2006/relationships/slideLayout" Target="../slideLayouts/slideLayout2.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slide" Target="slide2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 Target="slide2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126.png"/><Relationship Id="rId7" Type="http://schemas.openxmlformats.org/officeDocument/2006/relationships/image" Target="../media/image129.png"/><Relationship Id="rId12" Type="http://schemas.openxmlformats.org/officeDocument/2006/relationships/image" Target="../media/image134.png"/><Relationship Id="rId2" Type="http://schemas.openxmlformats.org/officeDocument/2006/relationships/image" Target="../media/image125.png"/><Relationship Id="rId1" Type="http://schemas.openxmlformats.org/officeDocument/2006/relationships/slideLayout" Target="../slideLayouts/slideLayout2.xml"/><Relationship Id="rId6" Type="http://schemas.openxmlformats.org/officeDocument/2006/relationships/hyperlink" Target="../Tesis%20Maquina%20cortadora%20de%20tubos/videos/Dispensador%20autom&#225;tico%20etiquetas%20em%20tubos%20%20%20Pack%204.wmv" TargetMode="External"/><Relationship Id="rId11" Type="http://schemas.openxmlformats.org/officeDocument/2006/relationships/image" Target="../media/image133.png"/><Relationship Id="rId5" Type="http://schemas.openxmlformats.org/officeDocument/2006/relationships/image" Target="../media/image128.png"/><Relationship Id="rId10" Type="http://schemas.openxmlformats.org/officeDocument/2006/relationships/image" Target="../media/image132.png"/><Relationship Id="rId4" Type="http://schemas.openxmlformats.org/officeDocument/2006/relationships/image" Target="../media/image127.png"/><Relationship Id="rId9" Type="http://schemas.openxmlformats.org/officeDocument/2006/relationships/image" Target="../media/image131.pn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gif"/></Relationships>
</file>

<file path=ppt/slides/_rels/slide40.xml.rels><?xml version="1.0" encoding="UTF-8" standalone="yes"?>
<Relationships xmlns="http://schemas.openxmlformats.org/package/2006/relationships"><Relationship Id="rId3" Type="http://schemas.openxmlformats.org/officeDocument/2006/relationships/image" Target="../media/image135.png"/><Relationship Id="rId7" Type="http://schemas.openxmlformats.org/officeDocument/2006/relationships/image" Target="../media/image13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png"/></Relationships>
</file>

<file path=ppt/slides/_rels/slide41.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141.png"/><Relationship Id="rId7" Type="http://schemas.openxmlformats.org/officeDocument/2006/relationships/slide" Target="slide10.xml"/><Relationship Id="rId2" Type="http://schemas.openxmlformats.org/officeDocument/2006/relationships/image" Target="../media/image140.png"/><Relationship Id="rId1" Type="http://schemas.openxmlformats.org/officeDocument/2006/relationships/slideLayout" Target="../slideLayouts/slideLayout2.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png"/></Relationships>
</file>

<file path=ppt/slides/_rels/slide42.xml.rels><?xml version="1.0" encoding="UTF-8" standalone="yes"?>
<Relationships xmlns="http://schemas.openxmlformats.org/package/2006/relationships"><Relationship Id="rId3" Type="http://schemas.openxmlformats.org/officeDocument/2006/relationships/image" Target="../media/image146.png"/><Relationship Id="rId7" Type="http://schemas.openxmlformats.org/officeDocument/2006/relationships/image" Target="../media/image14.jpeg"/><Relationship Id="rId2" Type="http://schemas.openxmlformats.org/officeDocument/2006/relationships/image" Target="../media/image145.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148.png"/><Relationship Id="rId4" Type="http://schemas.openxmlformats.org/officeDocument/2006/relationships/image" Target="../media/image147.png"/></Relationships>
</file>

<file path=ppt/slides/_rels/slide43.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slide" Target="slide10.xml"/><Relationship Id="rId4" Type="http://schemas.openxmlformats.org/officeDocument/2006/relationships/image" Target="../media/image151.png"/></Relationships>
</file>

<file path=ppt/slides/_rels/slide44.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2.xml"/><Relationship Id="rId5" Type="http://schemas.openxmlformats.org/officeDocument/2006/relationships/image" Target="../media/image157.png"/><Relationship Id="rId4" Type="http://schemas.openxmlformats.org/officeDocument/2006/relationships/image" Target="../media/image156.png"/></Relationships>
</file>

<file path=ppt/slides/_rels/slide46.xml.rels><?xml version="1.0" encoding="UTF-8" standalone="yes"?>
<Relationships xmlns="http://schemas.openxmlformats.org/package/2006/relationships"><Relationship Id="rId8" Type="http://schemas.openxmlformats.org/officeDocument/2006/relationships/image" Target="../media/image164.png"/><Relationship Id="rId3" Type="http://schemas.openxmlformats.org/officeDocument/2006/relationships/image" Target="../media/image159.png"/><Relationship Id="rId7" Type="http://schemas.openxmlformats.org/officeDocument/2006/relationships/image" Target="../media/image163.png"/><Relationship Id="rId2" Type="http://schemas.openxmlformats.org/officeDocument/2006/relationships/image" Target="../media/image158.png"/><Relationship Id="rId1" Type="http://schemas.openxmlformats.org/officeDocument/2006/relationships/slideLayout" Target="../slideLayouts/slideLayout2.xml"/><Relationship Id="rId6" Type="http://schemas.openxmlformats.org/officeDocument/2006/relationships/image" Target="../media/image162.png"/><Relationship Id="rId5" Type="http://schemas.openxmlformats.org/officeDocument/2006/relationships/image" Target="../media/image161.png"/><Relationship Id="rId10" Type="http://schemas.openxmlformats.org/officeDocument/2006/relationships/image" Target="../media/image166.png"/><Relationship Id="rId4" Type="http://schemas.openxmlformats.org/officeDocument/2006/relationships/image" Target="../media/image160.png"/><Relationship Id="rId9" Type="http://schemas.openxmlformats.org/officeDocument/2006/relationships/image" Target="../media/image165.png"/></Relationships>
</file>

<file path=ppt/slides/_rels/slide47.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2.xml"/><Relationship Id="rId6" Type="http://schemas.openxmlformats.org/officeDocument/2006/relationships/image" Target="../media/image170.png"/><Relationship Id="rId5" Type="http://schemas.openxmlformats.org/officeDocument/2006/relationships/image" Target="../media/image169.png"/><Relationship Id="rId4" Type="http://schemas.openxmlformats.org/officeDocument/2006/relationships/image" Target="../media/image168.png"/></Relationships>
</file>

<file path=ppt/slides/_rels/slide48.xml.rels><?xml version="1.0" encoding="UTF-8" standalone="yes"?>
<Relationships xmlns="http://schemas.openxmlformats.org/package/2006/relationships"><Relationship Id="rId3" Type="http://schemas.openxmlformats.org/officeDocument/2006/relationships/image" Target="../media/image172.emf"/><Relationship Id="rId2" Type="http://schemas.openxmlformats.org/officeDocument/2006/relationships/image" Target="../media/image171.png"/><Relationship Id="rId1" Type="http://schemas.openxmlformats.org/officeDocument/2006/relationships/slideLayout" Target="../slideLayouts/slideLayout2.xml"/><Relationship Id="rId6" Type="http://schemas.openxmlformats.org/officeDocument/2006/relationships/image" Target="../media/image175.png"/><Relationship Id="rId5" Type="http://schemas.openxmlformats.org/officeDocument/2006/relationships/image" Target="../media/image174.emf"/><Relationship Id="rId4" Type="http://schemas.openxmlformats.org/officeDocument/2006/relationships/image" Target="../media/image173.jpeg"/></Relationships>
</file>

<file path=ppt/slides/_rels/slide49.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176.pn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slide" Target="slide53.xml"/><Relationship Id="rId13" Type="http://schemas.openxmlformats.org/officeDocument/2006/relationships/image" Target="../media/image181.jpeg"/><Relationship Id="rId18" Type="http://schemas.openxmlformats.org/officeDocument/2006/relationships/image" Target="../media/image184.jpeg"/><Relationship Id="rId3" Type="http://schemas.openxmlformats.org/officeDocument/2006/relationships/image" Target="../media/image178.png"/><Relationship Id="rId21" Type="http://schemas.openxmlformats.org/officeDocument/2006/relationships/slide" Target="slide58.xml"/><Relationship Id="rId7" Type="http://schemas.openxmlformats.org/officeDocument/2006/relationships/image" Target="../media/image14.jpeg"/><Relationship Id="rId12" Type="http://schemas.openxmlformats.org/officeDocument/2006/relationships/slide" Target="slide54.xml"/><Relationship Id="rId17" Type="http://schemas.openxmlformats.org/officeDocument/2006/relationships/slide" Target="slide56.xml"/><Relationship Id="rId25" Type="http://schemas.openxmlformats.org/officeDocument/2006/relationships/slide" Target="slide60.xml"/><Relationship Id="rId2" Type="http://schemas.openxmlformats.org/officeDocument/2006/relationships/image" Target="../media/image177.png"/><Relationship Id="rId16" Type="http://schemas.openxmlformats.org/officeDocument/2006/relationships/image" Target="../media/image183.jpeg"/><Relationship Id="rId20" Type="http://schemas.openxmlformats.org/officeDocument/2006/relationships/image" Target="../media/image185.jpeg"/><Relationship Id="rId1" Type="http://schemas.openxmlformats.org/officeDocument/2006/relationships/slideLayout" Target="../slideLayouts/slideLayout2.xml"/><Relationship Id="rId6" Type="http://schemas.openxmlformats.org/officeDocument/2006/relationships/slide" Target="slide3.xml"/><Relationship Id="rId11" Type="http://schemas.openxmlformats.org/officeDocument/2006/relationships/image" Target="../media/image180.jpeg"/><Relationship Id="rId24" Type="http://schemas.openxmlformats.org/officeDocument/2006/relationships/image" Target="../media/image187.jpeg"/><Relationship Id="rId5" Type="http://schemas.openxmlformats.org/officeDocument/2006/relationships/slide" Target="slide52.xml"/><Relationship Id="rId15" Type="http://schemas.openxmlformats.org/officeDocument/2006/relationships/image" Target="../media/image182.jpeg"/><Relationship Id="rId23" Type="http://schemas.openxmlformats.org/officeDocument/2006/relationships/slide" Target="slide59.xml"/><Relationship Id="rId10" Type="http://schemas.openxmlformats.org/officeDocument/2006/relationships/slide" Target="slide74.xml"/><Relationship Id="rId19" Type="http://schemas.openxmlformats.org/officeDocument/2006/relationships/slide" Target="slide57.xml"/><Relationship Id="rId4" Type="http://schemas.openxmlformats.org/officeDocument/2006/relationships/slide" Target="slide51.xml"/><Relationship Id="rId9" Type="http://schemas.openxmlformats.org/officeDocument/2006/relationships/image" Target="../media/image179.jpeg"/><Relationship Id="rId14" Type="http://schemas.openxmlformats.org/officeDocument/2006/relationships/slide" Target="slide55.xml"/><Relationship Id="rId22" Type="http://schemas.openxmlformats.org/officeDocument/2006/relationships/image" Target="../media/image186.jpeg"/></Relationships>
</file>

<file path=ppt/slides/_rels/slide5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 Target="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 Target="slide5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 Target="slide5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jpe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slide" Target="slide50.xml"/></Relationships>
</file>

<file path=ppt/slides/_rels/slide55.xml.rels><?xml version="1.0" encoding="UTF-8" standalone="yes"?>
<Relationships xmlns="http://schemas.openxmlformats.org/package/2006/relationships"><Relationship Id="rId3" Type="http://schemas.openxmlformats.org/officeDocument/2006/relationships/image" Target="../media/image191.emf"/><Relationship Id="rId2" Type="http://schemas.openxmlformats.org/officeDocument/2006/relationships/image" Target="../media/image190.emf"/><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slide" Target="slide50.xml"/><Relationship Id="rId4" Type="http://schemas.openxmlformats.org/officeDocument/2006/relationships/image" Target="../media/image192.jpeg"/></Relationships>
</file>

<file path=ppt/slides/_rels/slide56.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image" Target="../media/image194.png"/><Relationship Id="rId7" Type="http://schemas.openxmlformats.org/officeDocument/2006/relationships/image" Target="../media/image198.jpe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97.jpeg"/><Relationship Id="rId11" Type="http://schemas.openxmlformats.org/officeDocument/2006/relationships/image" Target="../media/image14.jpeg"/><Relationship Id="rId5" Type="http://schemas.openxmlformats.org/officeDocument/2006/relationships/image" Target="../media/image196.png"/><Relationship Id="rId10" Type="http://schemas.openxmlformats.org/officeDocument/2006/relationships/slide" Target="slide50.xml"/><Relationship Id="rId4" Type="http://schemas.openxmlformats.org/officeDocument/2006/relationships/image" Target="../media/image195.png"/><Relationship Id="rId9" Type="http://schemas.openxmlformats.org/officeDocument/2006/relationships/image" Target="../media/image199.emf"/></Relationships>
</file>

<file path=ppt/slides/_rels/slide57.xml.rels><?xml version="1.0" encoding="UTF-8" standalone="yes"?>
<Relationships xmlns="http://schemas.openxmlformats.org/package/2006/relationships"><Relationship Id="rId3" Type="http://schemas.openxmlformats.org/officeDocument/2006/relationships/slide" Target="slide50.xml"/><Relationship Id="rId2" Type="http://schemas.openxmlformats.org/officeDocument/2006/relationships/image" Target="../media/image200.pn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58.xml.rels><?xml version="1.0" encoding="UTF-8" standalone="yes"?>
<Relationships xmlns="http://schemas.openxmlformats.org/package/2006/relationships"><Relationship Id="rId8" Type="http://schemas.openxmlformats.org/officeDocument/2006/relationships/slide" Target="slide50.xml"/><Relationship Id="rId3" Type="http://schemas.openxmlformats.org/officeDocument/2006/relationships/notesSlide" Target="../notesSlides/notesSlide6.xml"/><Relationship Id="rId7" Type="http://schemas.openxmlformats.org/officeDocument/2006/relationships/image" Target="../media/image204.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203.jpeg"/><Relationship Id="rId5" Type="http://schemas.openxmlformats.org/officeDocument/2006/relationships/oleObject" Target="../embeddings/oleObject3.bin"/><Relationship Id="rId4" Type="http://schemas.openxmlformats.org/officeDocument/2006/relationships/image" Target="../media/image202.emf"/><Relationship Id="rId9" Type="http://schemas.openxmlformats.org/officeDocument/2006/relationships/image" Target="../media/image14.jpeg"/></Relationships>
</file>

<file path=ppt/slides/_rels/slide59.xml.rels><?xml version="1.0" encoding="UTF-8" standalone="yes"?>
<Relationships xmlns="http://schemas.openxmlformats.org/package/2006/relationships"><Relationship Id="rId8" Type="http://schemas.openxmlformats.org/officeDocument/2006/relationships/slide" Target="slide50.xml"/><Relationship Id="rId3" Type="http://schemas.openxmlformats.org/officeDocument/2006/relationships/image" Target="../media/image205.png"/><Relationship Id="rId7" Type="http://schemas.openxmlformats.org/officeDocument/2006/relationships/image" Target="../media/image20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08.png"/><Relationship Id="rId5" Type="http://schemas.openxmlformats.org/officeDocument/2006/relationships/image" Target="../media/image207.png"/><Relationship Id="rId4" Type="http://schemas.openxmlformats.org/officeDocument/2006/relationships/image" Target="../media/image206.png"/><Relationship Id="rId9"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60.xml.rels><?xml version="1.0" encoding="UTF-8" standalone="yes"?>
<Relationships xmlns="http://schemas.openxmlformats.org/package/2006/relationships"><Relationship Id="rId3" Type="http://schemas.openxmlformats.org/officeDocument/2006/relationships/slide" Target="slide62.xml"/><Relationship Id="rId7" Type="http://schemas.openxmlformats.org/officeDocument/2006/relationships/image" Target="../media/image14.jpeg"/><Relationship Id="rId2" Type="http://schemas.openxmlformats.org/officeDocument/2006/relationships/slide" Target="slide61.xml"/><Relationship Id="rId1" Type="http://schemas.openxmlformats.org/officeDocument/2006/relationships/slideLayout" Target="../slideLayouts/slideLayout2.xml"/><Relationship Id="rId6" Type="http://schemas.openxmlformats.org/officeDocument/2006/relationships/slide" Target="slide50.xml"/><Relationship Id="rId5" Type="http://schemas.openxmlformats.org/officeDocument/2006/relationships/hyperlink" Target="imprimir%20tesis/Anexos/diagramade%20alambrado-Model.pdf" TargetMode="External"/><Relationship Id="rId4" Type="http://schemas.openxmlformats.org/officeDocument/2006/relationships/slide" Target="slide63.xml"/></Relationships>
</file>

<file path=ppt/slides/_rels/slide61.xml.rels><?xml version="1.0" encoding="UTF-8" standalone="yes"?>
<Relationships xmlns="http://schemas.openxmlformats.org/package/2006/relationships"><Relationship Id="rId3" Type="http://schemas.openxmlformats.org/officeDocument/2006/relationships/slide" Target="slide60.xml"/><Relationship Id="rId2" Type="http://schemas.openxmlformats.org/officeDocument/2006/relationships/image" Target="../media/image210.pn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62.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211.pn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slide" Target="slide60.xml"/><Relationship Id="rId4" Type="http://schemas.openxmlformats.org/officeDocument/2006/relationships/image" Target="../media/image213.png"/></Relationships>
</file>

<file path=ppt/slides/_rels/slide63.xml.rels><?xml version="1.0" encoding="UTF-8" standalone="yes"?>
<Relationships xmlns="http://schemas.openxmlformats.org/package/2006/relationships"><Relationship Id="rId3" Type="http://schemas.openxmlformats.org/officeDocument/2006/relationships/slide" Target="slide60.xml"/><Relationship Id="rId2" Type="http://schemas.openxmlformats.org/officeDocument/2006/relationships/image" Target="../media/image214.pn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64.xml.rels><?xml version="1.0" encoding="UTF-8" standalone="yes"?>
<Relationships xmlns="http://schemas.openxmlformats.org/package/2006/relationships"><Relationship Id="rId8" Type="http://schemas.openxmlformats.org/officeDocument/2006/relationships/slide" Target="slide66.xml"/><Relationship Id="rId3" Type="http://schemas.openxmlformats.org/officeDocument/2006/relationships/hyperlink" Target="Anexos/diagramas%20de%20flujo/modo%20manual.jpeg" TargetMode="External"/><Relationship Id="rId7" Type="http://schemas.openxmlformats.org/officeDocument/2006/relationships/slide" Target="slide65.xml"/><Relationship Id="rId2" Type="http://schemas.openxmlformats.org/officeDocument/2006/relationships/image" Target="../media/image215.png"/><Relationship Id="rId1" Type="http://schemas.openxmlformats.org/officeDocument/2006/relationships/slideLayout" Target="../slideLayouts/slideLayout2.xml"/><Relationship Id="rId6" Type="http://schemas.openxmlformats.org/officeDocument/2006/relationships/hyperlink" Target="imprimir%20tesis/Anexos/diagramas%20de%20flujo/modo%20autom&#225;tico.jpeg" TargetMode="External"/><Relationship Id="rId5" Type="http://schemas.openxmlformats.org/officeDocument/2006/relationships/hyperlink" Target="Anexos/diagramas%20de%20flujo/modo%20autom&#225;tico.jpeg" TargetMode="External"/><Relationship Id="rId10" Type="http://schemas.openxmlformats.org/officeDocument/2006/relationships/image" Target="../media/image14.jpeg"/><Relationship Id="rId4" Type="http://schemas.openxmlformats.org/officeDocument/2006/relationships/hyperlink" Target="imprimir%20tesis/Anexos/diagramas%20de%20flujo/modo%20manual.jpeg" TargetMode="External"/><Relationship Id="rId9" Type="http://schemas.openxmlformats.org/officeDocument/2006/relationships/slide" Target="slide3.xml"/></Relationships>
</file>

<file path=ppt/slides/_rels/slide65.xml.rels><?xml version="1.0" encoding="UTF-8" standalone="yes"?>
<Relationships xmlns="http://schemas.openxmlformats.org/package/2006/relationships"><Relationship Id="rId3" Type="http://schemas.openxmlformats.org/officeDocument/2006/relationships/slide" Target="slide64.xml"/><Relationship Id="rId2" Type="http://schemas.openxmlformats.org/officeDocument/2006/relationships/image" Target="../media/image216.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66.xml.rels><?xml version="1.0" encoding="UTF-8" standalone="yes"?>
<Relationships xmlns="http://schemas.openxmlformats.org/package/2006/relationships"><Relationship Id="rId8" Type="http://schemas.openxmlformats.org/officeDocument/2006/relationships/hyperlink" Target="Anexos/ladder%20plc-Model.pdf" TargetMode="External"/><Relationship Id="rId3" Type="http://schemas.openxmlformats.org/officeDocument/2006/relationships/image" Target="../media/image218.emf"/><Relationship Id="rId7" Type="http://schemas.openxmlformats.org/officeDocument/2006/relationships/image" Target="../media/image14.jpeg"/><Relationship Id="rId2" Type="http://schemas.openxmlformats.org/officeDocument/2006/relationships/image" Target="../media/image217.emf"/><Relationship Id="rId1" Type="http://schemas.openxmlformats.org/officeDocument/2006/relationships/slideLayout" Target="../slideLayouts/slideLayout2.xml"/><Relationship Id="rId6" Type="http://schemas.openxmlformats.org/officeDocument/2006/relationships/slide" Target="slide64.xml"/><Relationship Id="rId5" Type="http://schemas.openxmlformats.org/officeDocument/2006/relationships/image" Target="../media/image220.emf"/><Relationship Id="rId4" Type="http://schemas.openxmlformats.org/officeDocument/2006/relationships/image" Target="../media/image219.emf"/><Relationship Id="rId9" Type="http://schemas.openxmlformats.org/officeDocument/2006/relationships/image" Target="../media/image221.jpeg"/></Relationships>
</file>

<file path=ppt/slides/_rels/slide6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 Target="slide3.xml"/><Relationship Id="rId1" Type="http://schemas.openxmlformats.org/officeDocument/2006/relationships/slideLayout" Target="../slideLayouts/slideLayout2.xml"/><Relationship Id="rId5" Type="http://schemas.openxmlformats.org/officeDocument/2006/relationships/image" Target="../media/image222.jpeg"/><Relationship Id="rId4" Type="http://schemas.openxmlformats.org/officeDocument/2006/relationships/hyperlink" Target="caricaturas/construccion.wmv"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 Target="slide3.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223.jpeg"/></Relationships>
</file>

<file path=ppt/slides/_rels/slide69.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27.png"/><Relationship Id="rId5" Type="http://schemas.openxmlformats.org/officeDocument/2006/relationships/image" Target="../media/image226.png"/><Relationship Id="rId4" Type="http://schemas.openxmlformats.org/officeDocument/2006/relationships/image" Target="../media/image225.png"/></Relationships>
</file>

<file path=ppt/slides/_rels/slide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70.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229.png"/><Relationship Id="rId7" Type="http://schemas.openxmlformats.org/officeDocument/2006/relationships/image" Target="../media/image233.png"/><Relationship Id="rId2" Type="http://schemas.openxmlformats.org/officeDocument/2006/relationships/image" Target="../media/image228.png"/><Relationship Id="rId1" Type="http://schemas.openxmlformats.org/officeDocument/2006/relationships/slideLayout" Target="../slideLayouts/slideLayout2.xml"/><Relationship Id="rId6" Type="http://schemas.openxmlformats.org/officeDocument/2006/relationships/image" Target="../media/image232.png"/><Relationship Id="rId5" Type="http://schemas.openxmlformats.org/officeDocument/2006/relationships/image" Target="../media/image231.png"/><Relationship Id="rId4" Type="http://schemas.openxmlformats.org/officeDocument/2006/relationships/image" Target="../media/image230.png"/><Relationship Id="rId9" Type="http://schemas.openxmlformats.org/officeDocument/2006/relationships/image" Target="../media/image14.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hyperlink" Target="caricaturas/Mi%20pel&#237;cula%20de%20tesis%202.wmv" TargetMode="Externa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slide" Target="slide3.xml"/></Relationships>
</file>

<file path=ppt/slides/_rels/slide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 Target="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4"/>
          <p:cNvSpPr>
            <a:spLocks noChangeArrowheads="1"/>
          </p:cNvSpPr>
          <p:nvPr/>
        </p:nvSpPr>
        <p:spPr bwMode="auto">
          <a:xfrm>
            <a:off x="1721879" y="1247745"/>
            <a:ext cx="663688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s-EC" sz="2000" b="1" dirty="0" smtClean="0">
                <a:solidFill>
                  <a:srgbClr val="404040"/>
                </a:solidFill>
                <a:ea typeface="Times New Roman" panose="02020603050405020304" pitchFamily="18" charset="0"/>
                <a:cs typeface="Arial" panose="020B0604020202020204" pitchFamily="34" charset="0"/>
              </a:rPr>
              <a:t>UNIVERSIDAD DE LAS FUERZAS ARMADAS “ESPE”</a:t>
            </a:r>
            <a:endParaRPr lang="es-EC" dirty="0">
              <a:ea typeface="Times New Roman" panose="02020603050405020304" pitchFamily="18" charset="0"/>
              <a:cs typeface="Arial" panose="020B0604020202020204" pitchFamily="34" charset="0"/>
            </a:endParaRPr>
          </a:p>
        </p:txBody>
      </p:sp>
      <p:sp>
        <p:nvSpPr>
          <p:cNvPr id="4099" name="Rectangle 5"/>
          <p:cNvSpPr>
            <a:spLocks noChangeArrowheads="1"/>
          </p:cNvSpPr>
          <p:nvPr/>
        </p:nvSpPr>
        <p:spPr bwMode="auto">
          <a:xfrm>
            <a:off x="2859088" y="1735138"/>
            <a:ext cx="4364037" cy="339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s-EC" sz="1600" b="1" dirty="0">
                <a:solidFill>
                  <a:srgbClr val="404040"/>
                </a:solidFill>
                <a:ea typeface="Times New Roman" panose="02020603050405020304" pitchFamily="18" charset="0"/>
                <a:cs typeface="Arial" panose="020B0604020202020204" pitchFamily="34" charset="0"/>
              </a:rPr>
              <a:t>CARRERA DE INGENIERÍA MECATRÓNICA</a:t>
            </a:r>
            <a:endParaRPr lang="es-EC" dirty="0">
              <a:ea typeface="Times New Roman" panose="02020603050405020304" pitchFamily="18" charset="0"/>
              <a:cs typeface="Arial" panose="020B0604020202020204" pitchFamily="34" charset="0"/>
            </a:endParaRPr>
          </a:p>
        </p:txBody>
      </p:sp>
      <p:sp>
        <p:nvSpPr>
          <p:cNvPr id="4100" name="Rectangle 6"/>
          <p:cNvSpPr>
            <a:spLocks noChangeArrowheads="1"/>
          </p:cNvSpPr>
          <p:nvPr/>
        </p:nvSpPr>
        <p:spPr bwMode="auto">
          <a:xfrm>
            <a:off x="2220913" y="2102405"/>
            <a:ext cx="6022975" cy="7386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s-ES" sz="1400" dirty="0" smtClean="0"/>
              <a:t>“DISEÑO Y CONSTRUCIÓN DE UNA MÁQUINA CORTADORA DE TUBOS EXTRUIDOS ALIMENTICIOS PARA JUGUETES CANINOS PARA LA EMPRESA EMPAC MACHINE CIA. LTDA.”</a:t>
            </a:r>
            <a:endParaRPr lang="es-EC" sz="1400" dirty="0">
              <a:ea typeface="Calibri" panose="020F0502020204030204" pitchFamily="34" charset="0"/>
              <a:cs typeface="Arial" panose="020B0604020202020204" pitchFamily="34" charset="0"/>
            </a:endParaRPr>
          </a:p>
        </p:txBody>
      </p:sp>
      <p:sp>
        <p:nvSpPr>
          <p:cNvPr id="4101" name="Rectangle 6"/>
          <p:cNvSpPr>
            <a:spLocks noChangeArrowheads="1"/>
          </p:cNvSpPr>
          <p:nvPr/>
        </p:nvSpPr>
        <p:spPr bwMode="auto">
          <a:xfrm>
            <a:off x="1611313" y="2819400"/>
            <a:ext cx="70104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s-ES" sz="1600" b="1" dirty="0"/>
              <a:t>PROYECTO PREVIO A LA OBTENCIÓN DEL TÍTULO DE             INGENIERO MECATRÓNICO</a:t>
            </a:r>
            <a:endParaRPr lang="en-US" sz="1600" b="1" dirty="0"/>
          </a:p>
        </p:txBody>
      </p:sp>
      <p:sp>
        <p:nvSpPr>
          <p:cNvPr id="4102" name="Rectangle 7"/>
          <p:cNvSpPr>
            <a:spLocks noChangeArrowheads="1"/>
          </p:cNvSpPr>
          <p:nvPr/>
        </p:nvSpPr>
        <p:spPr bwMode="auto">
          <a:xfrm>
            <a:off x="2220913" y="3581391"/>
            <a:ext cx="3751412"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S" sz="1400" b="1" dirty="0">
                <a:cs typeface="Times New Roman" panose="02020603050405020304" pitchFamily="18" charset="0"/>
              </a:rPr>
              <a:t>REALIZADO POR:</a:t>
            </a:r>
            <a:endParaRPr lang="en-US" sz="1400" dirty="0"/>
          </a:p>
          <a:p>
            <a:r>
              <a:rPr lang="es-MX" sz="1400" b="1" dirty="0" smtClean="0">
                <a:cs typeface="Times New Roman" panose="02020603050405020304" pitchFamily="18" charset="0"/>
              </a:rPr>
              <a:t>EDISON OSWALDO APOLO MATAMOROS</a:t>
            </a:r>
            <a:endParaRPr lang="en-US" sz="1400" dirty="0"/>
          </a:p>
          <a:p>
            <a:r>
              <a:rPr lang="es-ES" sz="1400" b="1" dirty="0" smtClean="0">
                <a:cs typeface="Times New Roman" panose="02020603050405020304" pitchFamily="18" charset="0"/>
              </a:rPr>
              <a:t>WALTER DANILO SARANGO SOLANO</a:t>
            </a:r>
            <a:endParaRPr lang="en-US" sz="1400" dirty="0"/>
          </a:p>
          <a:p>
            <a:endParaRPr lang="en-US" sz="1400" dirty="0"/>
          </a:p>
        </p:txBody>
      </p:sp>
      <p:sp>
        <p:nvSpPr>
          <p:cNvPr id="4103" name="Rectangle 8"/>
          <p:cNvSpPr>
            <a:spLocks noChangeArrowheads="1"/>
          </p:cNvSpPr>
          <p:nvPr/>
        </p:nvSpPr>
        <p:spPr bwMode="auto">
          <a:xfrm>
            <a:off x="2220913" y="4400491"/>
            <a:ext cx="3289106"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S" sz="1400" b="1" dirty="0">
                <a:cs typeface="Times New Roman" panose="02020603050405020304" pitchFamily="18" charset="0"/>
              </a:rPr>
              <a:t>DIRECTOR: ING. </a:t>
            </a:r>
            <a:r>
              <a:rPr lang="es-ES" sz="1400" b="1" dirty="0" smtClean="0">
                <a:cs typeface="Times New Roman" panose="02020603050405020304" pitchFamily="18" charset="0"/>
              </a:rPr>
              <a:t>LUIS OROZCO</a:t>
            </a:r>
            <a:endParaRPr lang="en-US" sz="1400" dirty="0"/>
          </a:p>
          <a:p>
            <a:r>
              <a:rPr lang="es-ES" sz="1400" b="1" dirty="0">
                <a:cs typeface="Times New Roman" panose="02020603050405020304" pitchFamily="18" charset="0"/>
              </a:rPr>
              <a:t>CODIRECTOR:  ING. </a:t>
            </a:r>
            <a:r>
              <a:rPr lang="es-ES" sz="1400" b="1" dirty="0" smtClean="0">
                <a:cs typeface="Times New Roman" panose="02020603050405020304" pitchFamily="18" charset="0"/>
              </a:rPr>
              <a:t>NICOLAS PAEZ</a:t>
            </a:r>
            <a:endParaRPr lang="en-US" sz="1400" dirty="0"/>
          </a:p>
          <a:p>
            <a:endParaRPr lang="en-US" dirty="0"/>
          </a:p>
        </p:txBody>
      </p:sp>
      <p:sp>
        <p:nvSpPr>
          <p:cNvPr id="9" name="8 Rectángulo"/>
          <p:cNvSpPr/>
          <p:nvPr/>
        </p:nvSpPr>
        <p:spPr>
          <a:xfrm>
            <a:off x="251520" y="188640"/>
            <a:ext cx="3168352" cy="792088"/>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s-MX"/>
          </a:p>
        </p:txBody>
      </p:sp>
      <p:pic>
        <p:nvPicPr>
          <p:cNvPr id="106498" name="Picture 2" descr="http://blogs.espe.edu.ec/wp-content/uploads/2013/09/LOGO-PRINCIPAL7.png"/>
          <p:cNvPicPr>
            <a:picLocks noChangeAspect="1" noChangeArrowheads="1"/>
          </p:cNvPicPr>
          <p:nvPr/>
        </p:nvPicPr>
        <p:blipFill>
          <a:blip r:embed="rId3" cstate="print"/>
          <a:srcRect/>
          <a:stretch>
            <a:fillRect/>
          </a:stretch>
        </p:blipFill>
        <p:spPr bwMode="auto">
          <a:xfrm>
            <a:off x="179512" y="116632"/>
            <a:ext cx="3286352" cy="848759"/>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2"/>
          <p:cNvPicPr>
            <a:picLocks noChangeAspect="1" noChangeArrowheads="1"/>
          </p:cNvPicPr>
          <p:nvPr/>
        </p:nvPicPr>
        <p:blipFill>
          <a:blip r:embed="rId2" cstate="print"/>
          <a:srcRect/>
          <a:stretch>
            <a:fillRect/>
          </a:stretch>
        </p:blipFill>
        <p:spPr bwMode="auto">
          <a:xfrm>
            <a:off x="1547664" y="764704"/>
            <a:ext cx="5114925" cy="5293618"/>
          </a:xfrm>
          <a:prstGeom prst="rect">
            <a:avLst/>
          </a:prstGeom>
          <a:noFill/>
          <a:ln w="9525">
            <a:noFill/>
            <a:miter lim="800000"/>
            <a:headEnd/>
            <a:tailEnd/>
          </a:ln>
        </p:spPr>
      </p:pic>
      <p:pic>
        <p:nvPicPr>
          <p:cNvPr id="5" name="Picture 2" descr="http://us.cdn2.123rf.com/168nwm/alexwhite/alexwhite1209/alexwhite120900198/15417052-flecha-izquierda-icono.jpg">
            <a:hlinkClick r:id="rId3" action="ppaction://hlinksldjump"/>
          </p:cNvPr>
          <p:cNvPicPr>
            <a:picLocks noChangeAspect="1" noChangeArrowheads="1"/>
          </p:cNvPicPr>
          <p:nvPr/>
        </p:nvPicPr>
        <p:blipFill>
          <a:blip r:embed="rId4" cstate="print"/>
          <a:srcRect/>
          <a:stretch>
            <a:fillRect/>
          </a:stretch>
        </p:blipFill>
        <p:spPr bwMode="auto">
          <a:xfrm>
            <a:off x="8028385" y="5229200"/>
            <a:ext cx="648071" cy="648071"/>
          </a:xfrm>
          <a:prstGeom prst="rect">
            <a:avLst/>
          </a:prstGeom>
          <a:noFill/>
        </p:spPr>
      </p:pic>
      <p:sp>
        <p:nvSpPr>
          <p:cNvPr id="7" name="6 Rectángulo"/>
          <p:cNvSpPr/>
          <p:nvPr/>
        </p:nvSpPr>
        <p:spPr>
          <a:xfrm>
            <a:off x="3131840" y="2132856"/>
            <a:ext cx="1512168" cy="10801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7 Rectángulo redondeado">
            <a:hlinkClick r:id="rId5" action="ppaction://hlinksldjump"/>
          </p:cNvPr>
          <p:cNvSpPr/>
          <p:nvPr/>
        </p:nvSpPr>
        <p:spPr>
          <a:xfrm flipH="1" flipV="1">
            <a:off x="4211960" y="2276872"/>
            <a:ext cx="144016" cy="144016"/>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5 Rectángulo redondeado">
            <a:hlinkClick r:id="rId6" action="ppaction://hlinksldjump"/>
          </p:cNvPr>
          <p:cNvSpPr/>
          <p:nvPr/>
        </p:nvSpPr>
        <p:spPr>
          <a:xfrm flipH="1" flipV="1">
            <a:off x="5580112" y="3645024"/>
            <a:ext cx="144016" cy="144016"/>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8 Rectángulo redondeado">
            <a:hlinkClick r:id="rId7" action="ppaction://hlinksldjump"/>
          </p:cNvPr>
          <p:cNvSpPr/>
          <p:nvPr/>
        </p:nvSpPr>
        <p:spPr>
          <a:xfrm flipH="1" flipV="1">
            <a:off x="2771800" y="1772816"/>
            <a:ext cx="144016" cy="144016"/>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9 Rectángulo redondeado">
            <a:hlinkClick r:id="rId8" action="ppaction://hlinksldjump"/>
          </p:cNvPr>
          <p:cNvSpPr/>
          <p:nvPr/>
        </p:nvSpPr>
        <p:spPr>
          <a:xfrm flipH="1" flipV="1">
            <a:off x="6228184" y="4293096"/>
            <a:ext cx="144016" cy="144016"/>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10 Rectángulo redondeado">
            <a:hlinkClick r:id="rId9" action="ppaction://hlinksldjump"/>
          </p:cNvPr>
          <p:cNvSpPr/>
          <p:nvPr/>
        </p:nvSpPr>
        <p:spPr>
          <a:xfrm flipH="1" flipV="1">
            <a:off x="5364088" y="5301208"/>
            <a:ext cx="144016" cy="144016"/>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 name="11 Rectángulo redondeado">
            <a:hlinkClick r:id="rId10" action="ppaction://hlinksldjump"/>
          </p:cNvPr>
          <p:cNvSpPr/>
          <p:nvPr/>
        </p:nvSpPr>
        <p:spPr>
          <a:xfrm flipH="1" flipV="1">
            <a:off x="2987824" y="3717032"/>
            <a:ext cx="144016" cy="144016"/>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557808"/>
            <a:ext cx="8229600" cy="1143000"/>
          </a:xfrm>
        </p:spPr>
        <p:txBody>
          <a:bodyPr/>
          <a:lstStyle/>
          <a:p>
            <a:pPr algn="ctr"/>
            <a:r>
              <a:rPr lang="es-MX" dirty="0" smtClean="0">
                <a:solidFill>
                  <a:srgbClr val="00B050"/>
                </a:solidFill>
              </a:rPr>
              <a:t>Mecanismo de Transporte</a:t>
            </a:r>
            <a:endParaRPr lang="es-MX" dirty="0">
              <a:solidFill>
                <a:srgbClr val="00B050"/>
              </a:solidFill>
            </a:endParaRPr>
          </a:p>
        </p:txBody>
      </p:sp>
      <p:pic>
        <p:nvPicPr>
          <p:cNvPr id="167938" name="Picture 2"/>
          <p:cNvPicPr>
            <a:picLocks noChangeAspect="1" noChangeArrowheads="1"/>
          </p:cNvPicPr>
          <p:nvPr/>
        </p:nvPicPr>
        <p:blipFill>
          <a:blip r:embed="rId2" cstate="print"/>
          <a:srcRect/>
          <a:stretch>
            <a:fillRect/>
          </a:stretch>
        </p:blipFill>
        <p:spPr bwMode="auto">
          <a:xfrm>
            <a:off x="1619672" y="1412776"/>
            <a:ext cx="5463127" cy="4149024"/>
          </a:xfrm>
          <a:prstGeom prst="rect">
            <a:avLst/>
          </a:prstGeom>
          <a:noFill/>
          <a:ln w="9525">
            <a:noFill/>
            <a:miter lim="800000"/>
            <a:headEnd/>
            <a:tailEnd/>
          </a:ln>
        </p:spPr>
      </p:pic>
      <p:cxnSp>
        <p:nvCxnSpPr>
          <p:cNvPr id="6" name="5 Conector recto de flecha"/>
          <p:cNvCxnSpPr/>
          <p:nvPr/>
        </p:nvCxnSpPr>
        <p:spPr>
          <a:xfrm flipV="1">
            <a:off x="5796136" y="2348880"/>
            <a:ext cx="1368152" cy="864096"/>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7" name="6 CuadroTexto"/>
          <p:cNvSpPr txBox="1"/>
          <p:nvPr/>
        </p:nvSpPr>
        <p:spPr>
          <a:xfrm>
            <a:off x="7236296" y="2132856"/>
            <a:ext cx="992579" cy="369332"/>
          </a:xfrm>
          <a:prstGeom prst="rect">
            <a:avLst/>
          </a:prstGeom>
          <a:noFill/>
        </p:spPr>
        <p:txBody>
          <a:bodyPr wrap="none" rtlCol="0">
            <a:spAutoFit/>
          </a:bodyPr>
          <a:lstStyle/>
          <a:p>
            <a:r>
              <a:rPr lang="es-MX" dirty="0" smtClean="0">
                <a:hlinkClick r:id="rId3" action="ppaction://hlinksldjump"/>
              </a:rPr>
              <a:t>Cadena</a:t>
            </a:r>
            <a:endParaRPr lang="es-MX" dirty="0"/>
          </a:p>
        </p:txBody>
      </p:sp>
      <p:cxnSp>
        <p:nvCxnSpPr>
          <p:cNvPr id="9" name="8 Conector recto de flecha"/>
          <p:cNvCxnSpPr/>
          <p:nvPr/>
        </p:nvCxnSpPr>
        <p:spPr>
          <a:xfrm flipH="1" flipV="1">
            <a:off x="2123728" y="1844824"/>
            <a:ext cx="1152128" cy="864096"/>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10" name="9 CuadroTexto"/>
          <p:cNvSpPr txBox="1"/>
          <p:nvPr/>
        </p:nvSpPr>
        <p:spPr>
          <a:xfrm>
            <a:off x="611560" y="1412776"/>
            <a:ext cx="1941557" cy="369332"/>
          </a:xfrm>
          <a:prstGeom prst="rect">
            <a:avLst/>
          </a:prstGeom>
          <a:noFill/>
        </p:spPr>
        <p:txBody>
          <a:bodyPr wrap="none" rtlCol="0">
            <a:spAutoFit/>
          </a:bodyPr>
          <a:lstStyle/>
          <a:p>
            <a:r>
              <a:rPr lang="es-MX" dirty="0" smtClean="0">
                <a:hlinkClick r:id="rId4" action="ppaction://hlinksldjump"/>
              </a:rPr>
              <a:t>Eje</a:t>
            </a:r>
            <a:r>
              <a:rPr lang="es-MX" dirty="0" smtClean="0"/>
              <a:t> de transporte</a:t>
            </a:r>
            <a:endParaRPr lang="es-MX" dirty="0"/>
          </a:p>
        </p:txBody>
      </p:sp>
      <p:cxnSp>
        <p:nvCxnSpPr>
          <p:cNvPr id="15" name="14 Conector recto de flecha"/>
          <p:cNvCxnSpPr/>
          <p:nvPr/>
        </p:nvCxnSpPr>
        <p:spPr>
          <a:xfrm>
            <a:off x="5436096" y="4869160"/>
            <a:ext cx="936104" cy="216024"/>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17" name="16 CuadroTexto"/>
          <p:cNvSpPr txBox="1"/>
          <p:nvPr/>
        </p:nvSpPr>
        <p:spPr>
          <a:xfrm>
            <a:off x="6444208" y="4941168"/>
            <a:ext cx="992579" cy="369332"/>
          </a:xfrm>
          <a:prstGeom prst="rect">
            <a:avLst/>
          </a:prstGeom>
          <a:noFill/>
        </p:spPr>
        <p:txBody>
          <a:bodyPr wrap="none" rtlCol="0">
            <a:spAutoFit/>
          </a:bodyPr>
          <a:lstStyle/>
          <a:p>
            <a:r>
              <a:rPr lang="es-MX" dirty="0" smtClean="0">
                <a:hlinkClick r:id="rId5" action="ppaction://hlinksldjump"/>
              </a:rPr>
              <a:t>Gancho</a:t>
            </a:r>
            <a:endParaRPr lang="es-MX" dirty="0"/>
          </a:p>
        </p:txBody>
      </p:sp>
      <p:pic>
        <p:nvPicPr>
          <p:cNvPr id="18" name="Picture 2" descr="http://us.cdn2.123rf.com/168nwm/alexwhite/alexwhite1209/alexwhite120900198/15417052-flecha-izquierda-icono.jpg">
            <a:hlinkClick r:id="rId6" action="ppaction://hlinksldjump"/>
          </p:cNvPr>
          <p:cNvPicPr>
            <a:picLocks noChangeAspect="1" noChangeArrowheads="1"/>
          </p:cNvPicPr>
          <p:nvPr/>
        </p:nvPicPr>
        <p:blipFill>
          <a:blip r:embed="rId7" cstate="print"/>
          <a:srcRect/>
          <a:stretch>
            <a:fillRect/>
          </a:stretch>
        </p:blipFill>
        <p:spPr bwMode="auto">
          <a:xfrm>
            <a:off x="8028385" y="5229200"/>
            <a:ext cx="648071" cy="648071"/>
          </a:xfrm>
          <a:prstGeom prst="rect">
            <a:avLst/>
          </a:prstGeom>
          <a:noFill/>
        </p:spPr>
      </p:pic>
      <p:sp>
        <p:nvSpPr>
          <p:cNvPr id="19" name="18 CuadroTexto"/>
          <p:cNvSpPr txBox="1"/>
          <p:nvPr/>
        </p:nvSpPr>
        <p:spPr>
          <a:xfrm>
            <a:off x="395536" y="5085184"/>
            <a:ext cx="2262222" cy="369332"/>
          </a:xfrm>
          <a:prstGeom prst="rect">
            <a:avLst/>
          </a:prstGeom>
          <a:noFill/>
        </p:spPr>
        <p:txBody>
          <a:bodyPr wrap="none" rtlCol="0">
            <a:spAutoFit/>
          </a:bodyPr>
          <a:lstStyle/>
          <a:p>
            <a:r>
              <a:rPr lang="es-MX" dirty="0" smtClean="0">
                <a:hlinkClick r:id="rId8" action="ppaction://hlinksldjump"/>
              </a:rPr>
              <a:t>Motor</a:t>
            </a:r>
            <a:r>
              <a:rPr lang="es-MX" dirty="0" smtClean="0"/>
              <a:t> de Transporte</a:t>
            </a:r>
            <a:endParaRPr lang="es-MX"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557808"/>
            <a:ext cx="8229600" cy="1143000"/>
          </a:xfrm>
        </p:spPr>
        <p:txBody>
          <a:bodyPr/>
          <a:lstStyle/>
          <a:p>
            <a:r>
              <a:rPr lang="es-MX" dirty="0" smtClean="0">
                <a:solidFill>
                  <a:srgbClr val="00B050"/>
                </a:solidFill>
              </a:rPr>
              <a:t>Diseño de Transmisión Por Cadena</a:t>
            </a:r>
            <a:endParaRPr lang="es-MX" dirty="0">
              <a:solidFill>
                <a:srgbClr val="00B050"/>
              </a:solidFill>
            </a:endParaRPr>
          </a:p>
        </p:txBody>
      </p:sp>
      <p:pic>
        <p:nvPicPr>
          <p:cNvPr id="4" name="3 Imagen"/>
          <p:cNvPicPr/>
          <p:nvPr/>
        </p:nvPicPr>
        <p:blipFill>
          <a:blip r:embed="rId2" cstate="print"/>
          <a:srcRect/>
          <a:stretch>
            <a:fillRect/>
          </a:stretch>
        </p:blipFill>
        <p:spPr bwMode="auto">
          <a:xfrm>
            <a:off x="323528" y="1628800"/>
            <a:ext cx="2664296" cy="1728192"/>
          </a:xfrm>
          <a:prstGeom prst="rect">
            <a:avLst/>
          </a:prstGeom>
          <a:noFill/>
          <a:ln w="9525">
            <a:noFill/>
            <a:miter lim="800000"/>
            <a:headEnd/>
            <a:tailEnd/>
          </a:ln>
        </p:spPr>
      </p:pic>
      <p:pic>
        <p:nvPicPr>
          <p:cNvPr id="5" name="4 Imagen"/>
          <p:cNvPicPr/>
          <p:nvPr/>
        </p:nvPicPr>
        <p:blipFill>
          <a:blip r:embed="rId3" cstate="print"/>
          <a:srcRect/>
          <a:stretch>
            <a:fillRect/>
          </a:stretch>
        </p:blipFill>
        <p:spPr bwMode="auto">
          <a:xfrm>
            <a:off x="3131840" y="3184622"/>
            <a:ext cx="2705100" cy="1828554"/>
          </a:xfrm>
          <a:prstGeom prst="rect">
            <a:avLst/>
          </a:prstGeom>
          <a:noFill/>
          <a:ln w="9525">
            <a:noFill/>
            <a:miter lim="800000"/>
            <a:headEnd/>
            <a:tailEnd/>
          </a:ln>
        </p:spPr>
      </p:pic>
      <p:pic>
        <p:nvPicPr>
          <p:cNvPr id="6" name="5 Imagen"/>
          <p:cNvPicPr/>
          <p:nvPr/>
        </p:nvPicPr>
        <p:blipFill>
          <a:blip r:embed="rId4" cstate="print"/>
          <a:srcRect l="20892" t="24148" r="31433" b="13920"/>
          <a:stretch>
            <a:fillRect/>
          </a:stretch>
        </p:blipFill>
        <p:spPr bwMode="auto">
          <a:xfrm>
            <a:off x="6156176" y="4077072"/>
            <a:ext cx="2736304" cy="1800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476672"/>
            <a:ext cx="8229600" cy="1143000"/>
          </a:xfrm>
        </p:spPr>
        <p:txBody>
          <a:bodyPr/>
          <a:lstStyle/>
          <a:p>
            <a:pPr algn="l"/>
            <a:r>
              <a:rPr lang="es-MX" dirty="0" smtClean="0">
                <a:solidFill>
                  <a:srgbClr val="00B050"/>
                </a:solidFill>
              </a:rPr>
              <a:t>Cadena simple ANSI #80</a:t>
            </a:r>
            <a:endParaRPr lang="es-MX" dirty="0">
              <a:solidFill>
                <a:srgbClr val="00B050"/>
              </a:solidFill>
            </a:endParaRPr>
          </a:p>
        </p:txBody>
      </p:sp>
      <p:pic>
        <p:nvPicPr>
          <p:cNvPr id="11" name="Picture 10"/>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11560" y="1412776"/>
            <a:ext cx="1512169" cy="554462"/>
          </a:xfrm>
          <a:prstGeom prst="rect">
            <a:avLst/>
          </a:prstGeom>
          <a:noFill/>
        </p:spPr>
      </p:pic>
      <p:pic>
        <p:nvPicPr>
          <p:cNvPr id="12" name="Picture 13"/>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699792" y="1340768"/>
            <a:ext cx="1008112" cy="770909"/>
          </a:xfrm>
          <a:prstGeom prst="rect">
            <a:avLst/>
          </a:prstGeom>
          <a:noFill/>
        </p:spPr>
      </p:pic>
      <p:graphicFrame>
        <p:nvGraphicFramePr>
          <p:cNvPr id="13" name="12 Tabla"/>
          <p:cNvGraphicFramePr>
            <a:graphicFrameLocks noGrp="1"/>
          </p:cNvGraphicFramePr>
          <p:nvPr/>
        </p:nvGraphicFramePr>
        <p:xfrm>
          <a:off x="4716016" y="1340768"/>
          <a:ext cx="2700020" cy="731520"/>
        </p:xfrm>
        <a:graphic>
          <a:graphicData uri="http://schemas.openxmlformats.org/drawingml/2006/table">
            <a:tbl>
              <a:tblPr/>
              <a:tblGrid>
                <a:gridCol w="2250440"/>
                <a:gridCol w="449580"/>
              </a:tblGrid>
              <a:tr h="0">
                <a:tc>
                  <a:txBody>
                    <a:bodyPr/>
                    <a:lstStyle/>
                    <a:p>
                      <a:pPr algn="just">
                        <a:lnSpc>
                          <a:spcPct val="200000"/>
                        </a:lnSpc>
                        <a:spcAft>
                          <a:spcPts val="1000"/>
                        </a:spcAft>
                      </a:pPr>
                      <a:r>
                        <a:rPr lang="es-ES" sz="1200" dirty="0">
                          <a:latin typeface="Times New Roman"/>
                          <a:ea typeface="Times New Roman"/>
                          <a:cs typeface="Times New Roman"/>
                        </a:rPr>
                        <a:t>Velocidad angular, rpm</a:t>
                      </a:r>
                      <a:endParaRPr lang="es-MX" sz="1100" dirty="0">
                        <a:latin typeface="Calibri"/>
                        <a:ea typeface="Calibri"/>
                        <a:cs typeface="Times New Roman"/>
                      </a:endParaRPr>
                    </a:p>
                  </a:txBody>
                  <a:tcPr marL="68580" marR="68580" marT="0" marB="0">
                    <a:lnL>
                      <a:noFill/>
                    </a:lnL>
                    <a:lnR>
                      <a:noFill/>
                    </a:lnR>
                    <a:lnT>
                      <a:noFill/>
                    </a:lnT>
                    <a:lnB>
                      <a:noFill/>
                    </a:lnB>
                  </a:tcPr>
                </a:tc>
                <a:tc>
                  <a:txBody>
                    <a:bodyPr/>
                    <a:lstStyle/>
                    <a:p>
                      <a:pPr algn="just">
                        <a:lnSpc>
                          <a:spcPct val="200000"/>
                        </a:lnSpc>
                        <a:spcAft>
                          <a:spcPts val="1000"/>
                        </a:spcAft>
                      </a:pPr>
                      <a:r>
                        <a:rPr lang="es-ES" sz="1200" dirty="0">
                          <a:latin typeface="Times New Roman"/>
                          <a:ea typeface="Times New Roman"/>
                          <a:cs typeface="Times New Roman"/>
                        </a:rPr>
                        <a:t>10 </a:t>
                      </a:r>
                      <a:endParaRPr lang="es-MX" sz="1100" dirty="0">
                        <a:latin typeface="Calibri"/>
                        <a:ea typeface="Calibri"/>
                        <a:cs typeface="Times New Roman"/>
                      </a:endParaRPr>
                    </a:p>
                  </a:txBody>
                  <a:tcPr marL="68580" marR="68580" marT="0" marB="0">
                    <a:lnL>
                      <a:noFill/>
                    </a:lnL>
                    <a:lnR>
                      <a:noFill/>
                    </a:lnR>
                    <a:lnT>
                      <a:noFill/>
                    </a:lnT>
                    <a:lnB>
                      <a:noFill/>
                    </a:lnB>
                  </a:tcPr>
                </a:tc>
              </a:tr>
              <a:tr h="0">
                <a:tc>
                  <a:txBody>
                    <a:bodyPr/>
                    <a:lstStyle/>
                    <a:p>
                      <a:pPr algn="just">
                        <a:lnSpc>
                          <a:spcPct val="200000"/>
                        </a:lnSpc>
                        <a:spcAft>
                          <a:spcPts val="1000"/>
                        </a:spcAft>
                      </a:pPr>
                      <a:r>
                        <a:rPr lang="es-ES" sz="1200" dirty="0">
                          <a:latin typeface="Times New Roman"/>
                          <a:ea typeface="Times New Roman"/>
                          <a:cs typeface="Times New Roman"/>
                        </a:rPr>
                        <a:t>Potencia del motor, </a:t>
                      </a:r>
                      <a:r>
                        <a:rPr lang="es-ES" sz="1200" dirty="0" err="1">
                          <a:latin typeface="Times New Roman"/>
                          <a:ea typeface="Times New Roman"/>
                          <a:cs typeface="Times New Roman"/>
                        </a:rPr>
                        <a:t>kW</a:t>
                      </a:r>
                      <a:endParaRPr lang="es-MX" sz="1100" dirty="0">
                        <a:latin typeface="Calibri"/>
                        <a:ea typeface="Calibri"/>
                        <a:cs typeface="Times New Roman"/>
                      </a:endParaRPr>
                    </a:p>
                  </a:txBody>
                  <a:tcPr marL="68580" marR="68580" marT="0" marB="0">
                    <a:lnL>
                      <a:noFill/>
                    </a:lnL>
                    <a:lnR>
                      <a:noFill/>
                    </a:lnR>
                    <a:lnT>
                      <a:noFill/>
                    </a:lnT>
                    <a:lnB>
                      <a:noFill/>
                    </a:lnB>
                  </a:tcPr>
                </a:tc>
                <a:tc>
                  <a:txBody>
                    <a:bodyPr/>
                    <a:lstStyle/>
                    <a:p>
                      <a:pPr algn="just">
                        <a:lnSpc>
                          <a:spcPct val="200000"/>
                        </a:lnSpc>
                        <a:spcAft>
                          <a:spcPts val="1000"/>
                        </a:spcAft>
                      </a:pPr>
                      <a:r>
                        <a:rPr lang="es-ES" sz="1200" dirty="0">
                          <a:latin typeface="Times New Roman"/>
                          <a:ea typeface="Times New Roman"/>
                          <a:cs typeface="Times New Roman"/>
                        </a:rPr>
                        <a:t>0,18</a:t>
                      </a:r>
                      <a:endParaRPr lang="es-MX" sz="1100" dirty="0">
                        <a:latin typeface="Calibri"/>
                        <a:ea typeface="Calibri"/>
                        <a:cs typeface="Times New Roman"/>
                      </a:endParaRPr>
                    </a:p>
                  </a:txBody>
                  <a:tcPr marL="68580" marR="68580" marT="0" marB="0">
                    <a:lnL>
                      <a:noFill/>
                    </a:lnL>
                    <a:lnR>
                      <a:noFill/>
                    </a:lnR>
                    <a:lnT>
                      <a:noFill/>
                    </a:lnT>
                    <a:lnB>
                      <a:noFill/>
                    </a:lnB>
                  </a:tcPr>
                </a:tc>
              </a:tr>
            </a:tbl>
          </a:graphicData>
        </a:graphic>
      </p:graphicFrame>
      <p:pic>
        <p:nvPicPr>
          <p:cNvPr id="14" name="Picture 1"/>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611560" y="2348880"/>
            <a:ext cx="1361425" cy="515491"/>
          </a:xfrm>
          <a:prstGeom prst="rect">
            <a:avLst/>
          </a:prstGeom>
          <a:noFill/>
        </p:spPr>
      </p:pic>
      <p:graphicFrame>
        <p:nvGraphicFramePr>
          <p:cNvPr id="15" name="14 Tabla"/>
          <p:cNvGraphicFramePr>
            <a:graphicFrameLocks noGrp="1"/>
          </p:cNvGraphicFramePr>
          <p:nvPr/>
        </p:nvGraphicFramePr>
        <p:xfrm>
          <a:off x="2232249" y="2276872"/>
          <a:ext cx="4499991" cy="3657600"/>
        </p:xfrm>
        <a:graphic>
          <a:graphicData uri="http://schemas.openxmlformats.org/drawingml/2006/table">
            <a:tbl>
              <a:tblPr>
                <a:tableStyleId>{3C2FFA5D-87B4-456A-9821-1D502468CF0F}</a:tableStyleId>
              </a:tblPr>
              <a:tblGrid>
                <a:gridCol w="2618137"/>
                <a:gridCol w="940927"/>
                <a:gridCol w="940927"/>
              </a:tblGrid>
              <a:tr h="286798">
                <a:tc>
                  <a:txBody>
                    <a:bodyPr/>
                    <a:lstStyle/>
                    <a:p>
                      <a:pPr algn="just">
                        <a:lnSpc>
                          <a:spcPct val="200000"/>
                        </a:lnSpc>
                        <a:spcAft>
                          <a:spcPts val="0"/>
                        </a:spcAft>
                      </a:pPr>
                      <a:r>
                        <a:rPr lang="es-ES" sz="1000" dirty="0"/>
                        <a:t>Número de Cadena ANSI</a:t>
                      </a:r>
                      <a:endParaRPr lang="es-MX" sz="1100" dirty="0">
                        <a:solidFill>
                          <a:srgbClr val="365F91"/>
                        </a:solidFill>
                        <a:latin typeface="Calibri"/>
                        <a:ea typeface="Calibri"/>
                        <a:cs typeface="Times New Roman"/>
                      </a:endParaRPr>
                    </a:p>
                  </a:txBody>
                  <a:tcPr marL="68580" marR="68580" marT="0" marB="0"/>
                </a:tc>
                <a:tc>
                  <a:txBody>
                    <a:bodyPr/>
                    <a:lstStyle/>
                    <a:p>
                      <a:pPr algn="ctr">
                        <a:lnSpc>
                          <a:spcPct val="200000"/>
                        </a:lnSpc>
                        <a:spcAft>
                          <a:spcPts val="0"/>
                        </a:spcAft>
                      </a:pPr>
                      <a:r>
                        <a:rPr lang="es-ES" sz="1000" dirty="0"/>
                        <a:t>80</a:t>
                      </a:r>
                      <a:endParaRPr lang="es-MX" sz="1100" dirty="0">
                        <a:solidFill>
                          <a:srgbClr val="365F91"/>
                        </a:solidFill>
                        <a:latin typeface="Calibri"/>
                        <a:ea typeface="Calibri"/>
                        <a:cs typeface="Times New Roman"/>
                      </a:endParaRPr>
                    </a:p>
                  </a:txBody>
                  <a:tcPr marL="68580" marR="68580" marT="0" marB="0"/>
                </a:tc>
                <a:tc>
                  <a:txBody>
                    <a:bodyPr/>
                    <a:lstStyle/>
                    <a:p>
                      <a:pPr algn="ctr">
                        <a:lnSpc>
                          <a:spcPct val="200000"/>
                        </a:lnSpc>
                        <a:spcAft>
                          <a:spcPts val="0"/>
                        </a:spcAft>
                      </a:pPr>
                      <a:endParaRPr lang="es-ES" sz="1000">
                        <a:solidFill>
                          <a:srgbClr val="365F91"/>
                        </a:solidFill>
                        <a:latin typeface="Times New Roman"/>
                        <a:ea typeface="Times New Roman"/>
                        <a:cs typeface="Times New Roman"/>
                      </a:endParaRPr>
                    </a:p>
                  </a:txBody>
                  <a:tcPr marL="68580" marR="68580" marT="0" marB="0"/>
                </a:tc>
              </a:tr>
              <a:tr h="286798">
                <a:tc>
                  <a:txBody>
                    <a:bodyPr/>
                    <a:lstStyle/>
                    <a:p>
                      <a:pPr algn="just">
                        <a:lnSpc>
                          <a:spcPct val="200000"/>
                        </a:lnSpc>
                        <a:spcAft>
                          <a:spcPts val="0"/>
                        </a:spcAft>
                      </a:pPr>
                      <a:r>
                        <a:rPr lang="es-ES" sz="1000"/>
                        <a:t>Paso de la cadena, (p)</a:t>
                      </a:r>
                      <a:endParaRPr lang="es-MX" sz="1100">
                        <a:solidFill>
                          <a:srgbClr val="365F91"/>
                        </a:solidFill>
                        <a:latin typeface="Calibri"/>
                        <a:ea typeface="Calibri"/>
                        <a:cs typeface="Times New Roman"/>
                      </a:endParaRPr>
                    </a:p>
                  </a:txBody>
                  <a:tcPr marL="68580" marR="68580" marT="0" marB="0"/>
                </a:tc>
                <a:tc>
                  <a:txBody>
                    <a:bodyPr/>
                    <a:lstStyle/>
                    <a:p>
                      <a:pPr algn="ctr">
                        <a:lnSpc>
                          <a:spcPct val="200000"/>
                        </a:lnSpc>
                        <a:spcAft>
                          <a:spcPts val="0"/>
                        </a:spcAft>
                      </a:pPr>
                      <a:r>
                        <a:rPr lang="es-ES" sz="1000" dirty="0"/>
                        <a:t>0,0254 (1)</a:t>
                      </a:r>
                      <a:endParaRPr lang="es-MX" sz="1100" dirty="0">
                        <a:solidFill>
                          <a:srgbClr val="365F91"/>
                        </a:solidFill>
                        <a:latin typeface="Calibri"/>
                        <a:ea typeface="Calibri"/>
                        <a:cs typeface="Times New Roman"/>
                      </a:endParaRPr>
                    </a:p>
                  </a:txBody>
                  <a:tcPr marL="68580" marR="68580" marT="0" marB="0"/>
                </a:tc>
                <a:tc>
                  <a:txBody>
                    <a:bodyPr/>
                    <a:lstStyle/>
                    <a:p>
                      <a:pPr algn="ctr">
                        <a:lnSpc>
                          <a:spcPct val="200000"/>
                        </a:lnSpc>
                        <a:spcAft>
                          <a:spcPts val="0"/>
                        </a:spcAft>
                      </a:pPr>
                      <a:r>
                        <a:rPr lang="es-ES" sz="1000"/>
                        <a:t>m (in)</a:t>
                      </a:r>
                      <a:endParaRPr lang="es-MX" sz="1100">
                        <a:solidFill>
                          <a:srgbClr val="365F91"/>
                        </a:solidFill>
                        <a:latin typeface="Calibri"/>
                        <a:ea typeface="Calibri"/>
                        <a:cs typeface="Times New Roman"/>
                      </a:endParaRPr>
                    </a:p>
                  </a:txBody>
                  <a:tcPr marL="68580" marR="68580" marT="0" marB="0"/>
                </a:tc>
              </a:tr>
              <a:tr h="286798">
                <a:tc>
                  <a:txBody>
                    <a:bodyPr/>
                    <a:lstStyle/>
                    <a:p>
                      <a:pPr algn="just">
                        <a:lnSpc>
                          <a:spcPct val="200000"/>
                        </a:lnSpc>
                        <a:spcAft>
                          <a:spcPts val="0"/>
                        </a:spcAft>
                      </a:pPr>
                      <a:r>
                        <a:rPr lang="es-ES" sz="1000" dirty="0"/>
                        <a:t>Distancia entre centros de los tubos, (</a:t>
                      </a:r>
                      <a:r>
                        <a:rPr lang="es-ES" sz="1000" dirty="0" err="1"/>
                        <a:t>d</a:t>
                      </a:r>
                      <a:r>
                        <a:rPr lang="es-ES" sz="1000" baseline="-25000" dirty="0" err="1"/>
                        <a:t>ct</a:t>
                      </a:r>
                      <a:r>
                        <a:rPr lang="es-ES" sz="1000" dirty="0"/>
                        <a:t>)</a:t>
                      </a:r>
                      <a:endParaRPr lang="es-MX" sz="1100" dirty="0">
                        <a:solidFill>
                          <a:srgbClr val="365F91"/>
                        </a:solidFill>
                        <a:latin typeface="Calibri"/>
                        <a:ea typeface="Calibri"/>
                        <a:cs typeface="Times New Roman"/>
                      </a:endParaRPr>
                    </a:p>
                  </a:txBody>
                  <a:tcPr marL="68580" marR="68580" marT="0" marB="0"/>
                </a:tc>
                <a:tc>
                  <a:txBody>
                    <a:bodyPr/>
                    <a:lstStyle/>
                    <a:p>
                      <a:pPr algn="ctr">
                        <a:lnSpc>
                          <a:spcPct val="200000"/>
                        </a:lnSpc>
                        <a:spcAft>
                          <a:spcPts val="0"/>
                        </a:spcAft>
                      </a:pPr>
                      <a:r>
                        <a:rPr lang="es-ES" sz="1000" dirty="0"/>
                        <a:t>0,0508</a:t>
                      </a:r>
                      <a:endParaRPr lang="es-MX" sz="1100" dirty="0">
                        <a:solidFill>
                          <a:srgbClr val="365F91"/>
                        </a:solidFill>
                        <a:latin typeface="Calibri"/>
                        <a:ea typeface="Calibri"/>
                        <a:cs typeface="Times New Roman"/>
                      </a:endParaRPr>
                    </a:p>
                  </a:txBody>
                  <a:tcPr marL="68580" marR="68580" marT="0" marB="0"/>
                </a:tc>
                <a:tc>
                  <a:txBody>
                    <a:bodyPr/>
                    <a:lstStyle/>
                    <a:p>
                      <a:pPr algn="ctr">
                        <a:lnSpc>
                          <a:spcPct val="200000"/>
                        </a:lnSpc>
                        <a:spcAft>
                          <a:spcPts val="0"/>
                        </a:spcAft>
                      </a:pPr>
                      <a:r>
                        <a:rPr lang="es-ES" sz="1000"/>
                        <a:t>m</a:t>
                      </a:r>
                      <a:endParaRPr lang="es-MX" sz="1100">
                        <a:solidFill>
                          <a:srgbClr val="365F91"/>
                        </a:solidFill>
                        <a:latin typeface="Calibri"/>
                        <a:ea typeface="Calibri"/>
                        <a:cs typeface="Times New Roman"/>
                      </a:endParaRPr>
                    </a:p>
                  </a:txBody>
                  <a:tcPr marL="68580" marR="68580" marT="0" marB="0"/>
                </a:tc>
              </a:tr>
              <a:tr h="286798">
                <a:tc>
                  <a:txBody>
                    <a:bodyPr/>
                    <a:lstStyle/>
                    <a:p>
                      <a:pPr algn="just">
                        <a:lnSpc>
                          <a:spcPct val="200000"/>
                        </a:lnSpc>
                        <a:spcAft>
                          <a:spcPts val="0"/>
                        </a:spcAft>
                      </a:pPr>
                      <a:r>
                        <a:rPr lang="es-ES" sz="1000" dirty="0"/>
                        <a:t>Velocidad de producción, (</a:t>
                      </a:r>
                      <a:r>
                        <a:rPr lang="es-ES" sz="1000" dirty="0" err="1"/>
                        <a:t>v</a:t>
                      </a:r>
                      <a:r>
                        <a:rPr lang="es-ES" sz="1000" baseline="-25000" dirty="0" err="1"/>
                        <a:t>p</a:t>
                      </a:r>
                      <a:r>
                        <a:rPr lang="es-ES" sz="1000" dirty="0"/>
                        <a:t>)</a:t>
                      </a:r>
                      <a:endParaRPr lang="es-MX" sz="1100" dirty="0">
                        <a:solidFill>
                          <a:srgbClr val="365F91"/>
                        </a:solidFill>
                        <a:latin typeface="Calibri"/>
                        <a:ea typeface="Calibri"/>
                        <a:cs typeface="Times New Roman"/>
                      </a:endParaRPr>
                    </a:p>
                  </a:txBody>
                  <a:tcPr marL="68580" marR="68580" marT="0" marB="0"/>
                </a:tc>
                <a:tc>
                  <a:txBody>
                    <a:bodyPr/>
                    <a:lstStyle/>
                    <a:p>
                      <a:pPr algn="ctr">
                        <a:lnSpc>
                          <a:spcPct val="200000"/>
                        </a:lnSpc>
                        <a:spcAft>
                          <a:spcPts val="0"/>
                        </a:spcAft>
                      </a:pPr>
                      <a:r>
                        <a:rPr lang="es-ES" sz="1000" dirty="0"/>
                        <a:t>60</a:t>
                      </a:r>
                      <a:endParaRPr lang="es-MX" sz="1100" dirty="0">
                        <a:solidFill>
                          <a:srgbClr val="365F91"/>
                        </a:solidFill>
                        <a:latin typeface="Calibri"/>
                        <a:ea typeface="Calibri"/>
                        <a:cs typeface="Times New Roman"/>
                      </a:endParaRPr>
                    </a:p>
                  </a:txBody>
                  <a:tcPr marL="68580" marR="68580" marT="0" marB="0"/>
                </a:tc>
                <a:tc>
                  <a:txBody>
                    <a:bodyPr/>
                    <a:lstStyle/>
                    <a:p>
                      <a:pPr algn="ctr">
                        <a:lnSpc>
                          <a:spcPct val="200000"/>
                        </a:lnSpc>
                        <a:spcAft>
                          <a:spcPts val="0"/>
                        </a:spcAft>
                      </a:pPr>
                      <a:r>
                        <a:rPr lang="es-ES" sz="1000"/>
                        <a:t>tubos/min</a:t>
                      </a:r>
                      <a:endParaRPr lang="es-MX" sz="1100">
                        <a:solidFill>
                          <a:srgbClr val="365F91"/>
                        </a:solidFill>
                        <a:latin typeface="Calibri"/>
                        <a:ea typeface="Calibri"/>
                        <a:cs typeface="Times New Roman"/>
                      </a:endParaRPr>
                    </a:p>
                  </a:txBody>
                  <a:tcPr marL="68580" marR="68580" marT="0" marB="0"/>
                </a:tc>
              </a:tr>
              <a:tr h="286798">
                <a:tc>
                  <a:txBody>
                    <a:bodyPr/>
                    <a:lstStyle/>
                    <a:p>
                      <a:pPr algn="just">
                        <a:lnSpc>
                          <a:spcPct val="200000"/>
                        </a:lnSpc>
                        <a:spcAft>
                          <a:spcPts val="0"/>
                        </a:spcAft>
                      </a:pPr>
                      <a:r>
                        <a:rPr lang="es-ES" sz="1000" dirty="0"/>
                        <a:t>Velocidad lineal, (v)</a:t>
                      </a:r>
                      <a:endParaRPr lang="es-MX" sz="1100" dirty="0">
                        <a:solidFill>
                          <a:srgbClr val="365F91"/>
                        </a:solidFill>
                        <a:latin typeface="Calibri"/>
                        <a:ea typeface="Calibri"/>
                        <a:cs typeface="Times New Roman"/>
                      </a:endParaRPr>
                    </a:p>
                  </a:txBody>
                  <a:tcPr marL="68580" marR="68580" marT="0" marB="0"/>
                </a:tc>
                <a:tc>
                  <a:txBody>
                    <a:bodyPr/>
                    <a:lstStyle/>
                    <a:p>
                      <a:pPr algn="ctr">
                        <a:lnSpc>
                          <a:spcPct val="200000"/>
                        </a:lnSpc>
                        <a:spcAft>
                          <a:spcPts val="0"/>
                        </a:spcAft>
                      </a:pPr>
                      <a:r>
                        <a:rPr lang="es-ES" sz="1000" dirty="0"/>
                        <a:t>0,0508</a:t>
                      </a:r>
                      <a:endParaRPr lang="es-MX" sz="1100" dirty="0">
                        <a:solidFill>
                          <a:srgbClr val="365F91"/>
                        </a:solidFill>
                        <a:latin typeface="Calibri"/>
                        <a:ea typeface="Calibri"/>
                        <a:cs typeface="Times New Roman"/>
                      </a:endParaRPr>
                    </a:p>
                  </a:txBody>
                  <a:tcPr marL="68580" marR="68580" marT="0" marB="0"/>
                </a:tc>
                <a:tc>
                  <a:txBody>
                    <a:bodyPr/>
                    <a:lstStyle/>
                    <a:p>
                      <a:pPr algn="ctr">
                        <a:lnSpc>
                          <a:spcPct val="200000"/>
                        </a:lnSpc>
                        <a:spcAft>
                          <a:spcPts val="0"/>
                        </a:spcAft>
                      </a:pPr>
                      <a:r>
                        <a:rPr lang="es-ES" sz="1000"/>
                        <a:t>m/s</a:t>
                      </a:r>
                      <a:endParaRPr lang="es-MX" sz="1100">
                        <a:solidFill>
                          <a:srgbClr val="365F91"/>
                        </a:solidFill>
                        <a:latin typeface="Calibri"/>
                        <a:ea typeface="Calibri"/>
                        <a:cs typeface="Times New Roman"/>
                      </a:endParaRPr>
                    </a:p>
                  </a:txBody>
                  <a:tcPr marL="68580" marR="68580" marT="0" marB="0"/>
                </a:tc>
              </a:tr>
              <a:tr h="286798">
                <a:tc>
                  <a:txBody>
                    <a:bodyPr/>
                    <a:lstStyle/>
                    <a:p>
                      <a:pPr algn="just">
                        <a:lnSpc>
                          <a:spcPct val="200000"/>
                        </a:lnSpc>
                        <a:spcAft>
                          <a:spcPts val="0"/>
                        </a:spcAft>
                      </a:pPr>
                      <a:r>
                        <a:rPr lang="es-ES" sz="1000" dirty="0"/>
                        <a:t>Velocidad angular de la catarina, (n)</a:t>
                      </a:r>
                      <a:endParaRPr lang="es-MX" sz="1100" dirty="0">
                        <a:solidFill>
                          <a:srgbClr val="365F91"/>
                        </a:solidFill>
                        <a:latin typeface="Calibri"/>
                        <a:ea typeface="Calibri"/>
                        <a:cs typeface="Times New Roman"/>
                      </a:endParaRPr>
                    </a:p>
                  </a:txBody>
                  <a:tcPr marL="68580" marR="68580" marT="0" marB="0"/>
                </a:tc>
                <a:tc>
                  <a:txBody>
                    <a:bodyPr/>
                    <a:lstStyle/>
                    <a:p>
                      <a:pPr algn="ctr">
                        <a:lnSpc>
                          <a:spcPct val="200000"/>
                        </a:lnSpc>
                        <a:spcAft>
                          <a:spcPts val="0"/>
                        </a:spcAft>
                      </a:pPr>
                      <a:r>
                        <a:rPr lang="es-ES" sz="1000" dirty="0"/>
                        <a:t>7,059</a:t>
                      </a:r>
                      <a:endParaRPr lang="es-MX" sz="1100" dirty="0">
                        <a:solidFill>
                          <a:srgbClr val="365F91"/>
                        </a:solidFill>
                        <a:latin typeface="Calibri"/>
                        <a:ea typeface="Calibri"/>
                        <a:cs typeface="Times New Roman"/>
                      </a:endParaRPr>
                    </a:p>
                  </a:txBody>
                  <a:tcPr marL="68580" marR="68580" marT="0" marB="0"/>
                </a:tc>
                <a:tc>
                  <a:txBody>
                    <a:bodyPr/>
                    <a:lstStyle/>
                    <a:p>
                      <a:pPr algn="ctr">
                        <a:lnSpc>
                          <a:spcPct val="200000"/>
                        </a:lnSpc>
                        <a:spcAft>
                          <a:spcPts val="0"/>
                        </a:spcAft>
                      </a:pPr>
                      <a:r>
                        <a:rPr lang="es-ES" sz="1000"/>
                        <a:t>rpm</a:t>
                      </a:r>
                      <a:endParaRPr lang="es-MX" sz="1100">
                        <a:solidFill>
                          <a:srgbClr val="365F91"/>
                        </a:solidFill>
                        <a:latin typeface="Calibri"/>
                        <a:ea typeface="Calibri"/>
                        <a:cs typeface="Times New Roman"/>
                      </a:endParaRPr>
                    </a:p>
                  </a:txBody>
                  <a:tcPr marL="68580" marR="68580" marT="0" marB="0"/>
                </a:tc>
              </a:tr>
              <a:tr h="286798">
                <a:tc>
                  <a:txBody>
                    <a:bodyPr/>
                    <a:lstStyle/>
                    <a:p>
                      <a:pPr algn="just">
                        <a:lnSpc>
                          <a:spcPct val="200000"/>
                        </a:lnSpc>
                        <a:spcAft>
                          <a:spcPts val="0"/>
                        </a:spcAft>
                      </a:pPr>
                      <a:r>
                        <a:rPr lang="es-ES" sz="1000"/>
                        <a:t>Cantidad de tubos sobre la cadena (C</a:t>
                      </a:r>
                      <a:r>
                        <a:rPr lang="es-ES" sz="1000" baseline="-25000"/>
                        <a:t>t</a:t>
                      </a:r>
                      <a:r>
                        <a:rPr lang="es-ES" sz="1000"/>
                        <a:t>)</a:t>
                      </a:r>
                      <a:endParaRPr lang="es-MX" sz="1100">
                        <a:solidFill>
                          <a:srgbClr val="365F91"/>
                        </a:solidFill>
                        <a:latin typeface="Calibri"/>
                        <a:ea typeface="Calibri"/>
                        <a:cs typeface="Times New Roman"/>
                      </a:endParaRPr>
                    </a:p>
                  </a:txBody>
                  <a:tcPr marL="68580" marR="68580" marT="0" marB="0"/>
                </a:tc>
                <a:tc>
                  <a:txBody>
                    <a:bodyPr/>
                    <a:lstStyle/>
                    <a:p>
                      <a:pPr algn="ctr">
                        <a:lnSpc>
                          <a:spcPct val="200000"/>
                        </a:lnSpc>
                        <a:spcAft>
                          <a:spcPts val="0"/>
                        </a:spcAft>
                      </a:pPr>
                      <a:r>
                        <a:rPr lang="es-ES" sz="1000" dirty="0"/>
                        <a:t>12</a:t>
                      </a:r>
                      <a:endParaRPr lang="es-MX" sz="1100" dirty="0">
                        <a:solidFill>
                          <a:srgbClr val="365F91"/>
                        </a:solidFill>
                        <a:latin typeface="Calibri"/>
                        <a:ea typeface="Calibri"/>
                        <a:cs typeface="Times New Roman"/>
                      </a:endParaRPr>
                    </a:p>
                  </a:txBody>
                  <a:tcPr marL="68580" marR="68580" marT="0" marB="0"/>
                </a:tc>
                <a:tc>
                  <a:txBody>
                    <a:bodyPr/>
                    <a:lstStyle/>
                    <a:p>
                      <a:pPr algn="ctr">
                        <a:lnSpc>
                          <a:spcPct val="200000"/>
                        </a:lnSpc>
                        <a:spcAft>
                          <a:spcPts val="0"/>
                        </a:spcAft>
                      </a:pPr>
                      <a:endParaRPr lang="es-ES" sz="1000">
                        <a:solidFill>
                          <a:srgbClr val="365F91"/>
                        </a:solidFill>
                        <a:latin typeface="Times New Roman"/>
                        <a:ea typeface="Times New Roman"/>
                        <a:cs typeface="Times New Roman"/>
                      </a:endParaRPr>
                    </a:p>
                  </a:txBody>
                  <a:tcPr marL="68580" marR="68580" marT="0" marB="0"/>
                </a:tc>
              </a:tr>
              <a:tr h="286798">
                <a:tc>
                  <a:txBody>
                    <a:bodyPr/>
                    <a:lstStyle/>
                    <a:p>
                      <a:pPr algn="just">
                        <a:lnSpc>
                          <a:spcPct val="200000"/>
                        </a:lnSpc>
                        <a:spcAft>
                          <a:spcPts val="0"/>
                        </a:spcAft>
                      </a:pPr>
                      <a:r>
                        <a:rPr lang="es-ES" sz="1000"/>
                        <a:t>Peso total de los tubos, (P</a:t>
                      </a:r>
                      <a:r>
                        <a:rPr lang="es-ES" sz="1000" baseline="-25000"/>
                        <a:t>tt</a:t>
                      </a:r>
                      <a:r>
                        <a:rPr lang="es-ES" sz="1000"/>
                        <a:t>)</a:t>
                      </a:r>
                      <a:endParaRPr lang="es-MX" sz="1100">
                        <a:solidFill>
                          <a:srgbClr val="365F91"/>
                        </a:solidFill>
                        <a:latin typeface="Calibri"/>
                        <a:ea typeface="Calibri"/>
                        <a:cs typeface="Times New Roman"/>
                      </a:endParaRPr>
                    </a:p>
                  </a:txBody>
                  <a:tcPr marL="68580" marR="68580" marT="0" marB="0"/>
                </a:tc>
                <a:tc>
                  <a:txBody>
                    <a:bodyPr/>
                    <a:lstStyle/>
                    <a:p>
                      <a:pPr algn="ctr">
                        <a:lnSpc>
                          <a:spcPct val="200000"/>
                        </a:lnSpc>
                        <a:spcAft>
                          <a:spcPts val="0"/>
                        </a:spcAft>
                      </a:pPr>
                      <a:r>
                        <a:rPr lang="es-ES" sz="1000"/>
                        <a:t>23,54 (2,4)</a:t>
                      </a:r>
                      <a:endParaRPr lang="es-MX" sz="1100">
                        <a:solidFill>
                          <a:srgbClr val="365F91"/>
                        </a:solidFill>
                        <a:latin typeface="Calibri"/>
                        <a:ea typeface="Calibri"/>
                        <a:cs typeface="Times New Roman"/>
                      </a:endParaRPr>
                    </a:p>
                  </a:txBody>
                  <a:tcPr marL="68580" marR="68580" marT="0" marB="0"/>
                </a:tc>
                <a:tc>
                  <a:txBody>
                    <a:bodyPr/>
                    <a:lstStyle/>
                    <a:p>
                      <a:pPr algn="ctr">
                        <a:lnSpc>
                          <a:spcPct val="200000"/>
                        </a:lnSpc>
                        <a:spcAft>
                          <a:spcPts val="0"/>
                        </a:spcAft>
                      </a:pPr>
                      <a:r>
                        <a:rPr lang="es-ES" sz="1000"/>
                        <a:t>N (kg)</a:t>
                      </a:r>
                      <a:endParaRPr lang="es-MX" sz="1100">
                        <a:solidFill>
                          <a:srgbClr val="365F91"/>
                        </a:solidFill>
                        <a:latin typeface="Calibri"/>
                        <a:ea typeface="Calibri"/>
                        <a:cs typeface="Times New Roman"/>
                      </a:endParaRPr>
                    </a:p>
                  </a:txBody>
                  <a:tcPr marL="68580" marR="68580" marT="0" marB="0"/>
                </a:tc>
              </a:tr>
              <a:tr h="286798">
                <a:tc>
                  <a:txBody>
                    <a:bodyPr/>
                    <a:lstStyle/>
                    <a:p>
                      <a:pPr algn="just">
                        <a:lnSpc>
                          <a:spcPct val="200000"/>
                        </a:lnSpc>
                        <a:spcAft>
                          <a:spcPts val="0"/>
                        </a:spcAft>
                      </a:pPr>
                      <a:r>
                        <a:rPr lang="es-ES" sz="1000"/>
                        <a:t>Peso estimado de cadenas, (P</a:t>
                      </a:r>
                      <a:r>
                        <a:rPr lang="es-ES" sz="1000" baseline="-25000"/>
                        <a:t>c</a:t>
                      </a:r>
                      <a:r>
                        <a:rPr lang="es-ES" sz="1000"/>
                        <a:t>)</a:t>
                      </a:r>
                      <a:endParaRPr lang="es-MX" sz="1100">
                        <a:solidFill>
                          <a:srgbClr val="365F91"/>
                        </a:solidFill>
                        <a:latin typeface="Calibri"/>
                        <a:ea typeface="Calibri"/>
                        <a:cs typeface="Times New Roman"/>
                      </a:endParaRPr>
                    </a:p>
                  </a:txBody>
                  <a:tcPr marL="68580" marR="68580" marT="0" marB="0"/>
                </a:tc>
                <a:tc>
                  <a:txBody>
                    <a:bodyPr/>
                    <a:lstStyle/>
                    <a:p>
                      <a:pPr algn="ctr">
                        <a:lnSpc>
                          <a:spcPct val="200000"/>
                        </a:lnSpc>
                        <a:spcAft>
                          <a:spcPts val="0"/>
                        </a:spcAft>
                      </a:pPr>
                      <a:r>
                        <a:rPr lang="es-ES" sz="1000"/>
                        <a:t>360</a:t>
                      </a:r>
                      <a:endParaRPr lang="es-MX" sz="1100">
                        <a:solidFill>
                          <a:srgbClr val="365F91"/>
                        </a:solidFill>
                        <a:latin typeface="Calibri"/>
                        <a:ea typeface="Calibri"/>
                        <a:cs typeface="Times New Roman"/>
                      </a:endParaRPr>
                    </a:p>
                  </a:txBody>
                  <a:tcPr marL="68580" marR="68580" marT="0" marB="0"/>
                </a:tc>
                <a:tc>
                  <a:txBody>
                    <a:bodyPr/>
                    <a:lstStyle/>
                    <a:p>
                      <a:pPr algn="ctr">
                        <a:lnSpc>
                          <a:spcPct val="200000"/>
                        </a:lnSpc>
                        <a:spcAft>
                          <a:spcPts val="0"/>
                        </a:spcAft>
                      </a:pPr>
                      <a:r>
                        <a:rPr lang="es-ES" sz="1000"/>
                        <a:t>N</a:t>
                      </a:r>
                      <a:endParaRPr lang="es-MX" sz="1100">
                        <a:solidFill>
                          <a:srgbClr val="365F91"/>
                        </a:solidFill>
                        <a:latin typeface="Calibri"/>
                        <a:ea typeface="Calibri"/>
                        <a:cs typeface="Times New Roman"/>
                      </a:endParaRPr>
                    </a:p>
                  </a:txBody>
                  <a:tcPr marL="68580" marR="68580" marT="0" marB="0"/>
                </a:tc>
              </a:tr>
              <a:tr h="286798">
                <a:tc>
                  <a:txBody>
                    <a:bodyPr/>
                    <a:lstStyle/>
                    <a:p>
                      <a:pPr algn="just">
                        <a:lnSpc>
                          <a:spcPct val="200000"/>
                        </a:lnSpc>
                        <a:spcAft>
                          <a:spcPts val="0"/>
                        </a:spcAft>
                      </a:pPr>
                      <a:r>
                        <a:rPr lang="es-ES" sz="1000"/>
                        <a:t>Peso estimado de los ganchos, (P</a:t>
                      </a:r>
                      <a:r>
                        <a:rPr lang="es-ES" sz="1000" baseline="-25000"/>
                        <a:t>g</a:t>
                      </a:r>
                      <a:r>
                        <a:rPr lang="es-ES" sz="1000"/>
                        <a:t>)</a:t>
                      </a:r>
                      <a:endParaRPr lang="es-MX" sz="1100">
                        <a:solidFill>
                          <a:srgbClr val="365F91"/>
                        </a:solidFill>
                        <a:latin typeface="Calibri"/>
                        <a:ea typeface="Calibri"/>
                        <a:cs typeface="Times New Roman"/>
                      </a:endParaRPr>
                    </a:p>
                  </a:txBody>
                  <a:tcPr marL="68580" marR="68580" marT="0" marB="0"/>
                </a:tc>
                <a:tc>
                  <a:txBody>
                    <a:bodyPr/>
                    <a:lstStyle/>
                    <a:p>
                      <a:pPr algn="ctr">
                        <a:lnSpc>
                          <a:spcPct val="200000"/>
                        </a:lnSpc>
                        <a:spcAft>
                          <a:spcPts val="0"/>
                        </a:spcAft>
                      </a:pPr>
                      <a:r>
                        <a:rPr lang="es-ES" sz="1000"/>
                        <a:t>98,1 (10)</a:t>
                      </a:r>
                      <a:endParaRPr lang="es-MX" sz="1100">
                        <a:solidFill>
                          <a:srgbClr val="365F91"/>
                        </a:solidFill>
                        <a:latin typeface="Calibri"/>
                        <a:ea typeface="Calibri"/>
                        <a:cs typeface="Times New Roman"/>
                      </a:endParaRPr>
                    </a:p>
                  </a:txBody>
                  <a:tcPr marL="68580" marR="68580" marT="0" marB="0"/>
                </a:tc>
                <a:tc>
                  <a:txBody>
                    <a:bodyPr/>
                    <a:lstStyle/>
                    <a:p>
                      <a:pPr algn="ctr">
                        <a:lnSpc>
                          <a:spcPct val="200000"/>
                        </a:lnSpc>
                        <a:spcAft>
                          <a:spcPts val="0"/>
                        </a:spcAft>
                      </a:pPr>
                      <a:r>
                        <a:rPr lang="es-ES" sz="1000"/>
                        <a:t>N (kg)</a:t>
                      </a:r>
                      <a:endParaRPr lang="es-MX" sz="1100">
                        <a:solidFill>
                          <a:srgbClr val="365F91"/>
                        </a:solidFill>
                        <a:latin typeface="Calibri"/>
                        <a:ea typeface="Calibri"/>
                        <a:cs typeface="Times New Roman"/>
                      </a:endParaRPr>
                    </a:p>
                  </a:txBody>
                  <a:tcPr marL="68580" marR="68580" marT="0" marB="0"/>
                </a:tc>
              </a:tr>
              <a:tr h="286798">
                <a:tc>
                  <a:txBody>
                    <a:bodyPr/>
                    <a:lstStyle/>
                    <a:p>
                      <a:pPr algn="just">
                        <a:lnSpc>
                          <a:spcPct val="200000"/>
                        </a:lnSpc>
                        <a:spcAft>
                          <a:spcPts val="0"/>
                        </a:spcAft>
                      </a:pPr>
                      <a:r>
                        <a:rPr lang="es-ES" sz="1000"/>
                        <a:t>Peso total estimado, (P</a:t>
                      </a:r>
                      <a:r>
                        <a:rPr lang="es-ES" sz="1000" baseline="-25000"/>
                        <a:t>t</a:t>
                      </a:r>
                      <a:r>
                        <a:rPr lang="es-ES" sz="1000"/>
                        <a:t>)</a:t>
                      </a:r>
                      <a:endParaRPr lang="es-MX" sz="1100">
                        <a:solidFill>
                          <a:srgbClr val="365F91"/>
                        </a:solidFill>
                        <a:latin typeface="Calibri"/>
                        <a:ea typeface="Calibri"/>
                        <a:cs typeface="Times New Roman"/>
                      </a:endParaRPr>
                    </a:p>
                  </a:txBody>
                  <a:tcPr marL="68580" marR="68580" marT="0" marB="0"/>
                </a:tc>
                <a:tc>
                  <a:txBody>
                    <a:bodyPr/>
                    <a:lstStyle/>
                    <a:p>
                      <a:pPr algn="ctr">
                        <a:lnSpc>
                          <a:spcPct val="200000"/>
                        </a:lnSpc>
                        <a:spcAft>
                          <a:spcPts val="0"/>
                        </a:spcAft>
                      </a:pPr>
                      <a:r>
                        <a:rPr lang="es-ES" sz="1000"/>
                        <a:t>481,64</a:t>
                      </a:r>
                      <a:endParaRPr lang="es-MX" sz="1100">
                        <a:solidFill>
                          <a:srgbClr val="365F91"/>
                        </a:solidFill>
                        <a:latin typeface="Calibri"/>
                        <a:ea typeface="Calibri"/>
                        <a:cs typeface="Times New Roman"/>
                      </a:endParaRPr>
                    </a:p>
                  </a:txBody>
                  <a:tcPr marL="68580" marR="68580" marT="0" marB="0"/>
                </a:tc>
                <a:tc>
                  <a:txBody>
                    <a:bodyPr/>
                    <a:lstStyle/>
                    <a:p>
                      <a:pPr algn="ctr">
                        <a:lnSpc>
                          <a:spcPct val="200000"/>
                        </a:lnSpc>
                        <a:spcAft>
                          <a:spcPts val="0"/>
                        </a:spcAft>
                      </a:pPr>
                      <a:r>
                        <a:rPr lang="es-ES" sz="1000"/>
                        <a:t>N</a:t>
                      </a:r>
                      <a:endParaRPr lang="es-MX" sz="1100">
                        <a:solidFill>
                          <a:srgbClr val="365F91"/>
                        </a:solidFill>
                        <a:latin typeface="Calibri"/>
                        <a:ea typeface="Calibri"/>
                        <a:cs typeface="Times New Roman"/>
                      </a:endParaRPr>
                    </a:p>
                  </a:txBody>
                  <a:tcPr marL="68580" marR="68580" marT="0" marB="0"/>
                </a:tc>
              </a:tr>
              <a:tr h="286798">
                <a:tc>
                  <a:txBody>
                    <a:bodyPr/>
                    <a:lstStyle/>
                    <a:p>
                      <a:pPr algn="just">
                        <a:lnSpc>
                          <a:spcPct val="200000"/>
                        </a:lnSpc>
                        <a:spcAft>
                          <a:spcPts val="0"/>
                        </a:spcAft>
                      </a:pPr>
                      <a:r>
                        <a:rPr lang="es-ES" sz="1000" dirty="0"/>
                        <a:t>Potencia estimada del motor, (P)</a:t>
                      </a:r>
                      <a:endParaRPr lang="es-MX" sz="1100" dirty="0">
                        <a:solidFill>
                          <a:srgbClr val="365F91"/>
                        </a:solidFill>
                        <a:latin typeface="Calibri"/>
                        <a:ea typeface="Calibri"/>
                        <a:cs typeface="Times New Roman"/>
                      </a:endParaRPr>
                    </a:p>
                  </a:txBody>
                  <a:tcPr marL="68580" marR="68580" marT="0" marB="0"/>
                </a:tc>
                <a:tc>
                  <a:txBody>
                    <a:bodyPr/>
                    <a:lstStyle/>
                    <a:p>
                      <a:pPr algn="ctr">
                        <a:lnSpc>
                          <a:spcPct val="200000"/>
                        </a:lnSpc>
                        <a:spcAft>
                          <a:spcPts val="0"/>
                        </a:spcAft>
                      </a:pPr>
                      <a:r>
                        <a:rPr lang="es-ES" sz="1000"/>
                        <a:t>0,0489</a:t>
                      </a:r>
                      <a:endParaRPr lang="es-MX" sz="1100">
                        <a:solidFill>
                          <a:srgbClr val="365F91"/>
                        </a:solidFill>
                        <a:latin typeface="Calibri"/>
                        <a:ea typeface="Calibri"/>
                        <a:cs typeface="Times New Roman"/>
                      </a:endParaRPr>
                    </a:p>
                  </a:txBody>
                  <a:tcPr marL="68580" marR="68580" marT="0" marB="0"/>
                </a:tc>
                <a:tc>
                  <a:txBody>
                    <a:bodyPr/>
                    <a:lstStyle/>
                    <a:p>
                      <a:pPr algn="ctr">
                        <a:lnSpc>
                          <a:spcPct val="200000"/>
                        </a:lnSpc>
                        <a:spcAft>
                          <a:spcPts val="0"/>
                        </a:spcAft>
                      </a:pPr>
                      <a:r>
                        <a:rPr lang="es-ES" sz="1000" dirty="0" err="1"/>
                        <a:t>kW</a:t>
                      </a:r>
                      <a:endParaRPr lang="es-MX" sz="1100" dirty="0">
                        <a:solidFill>
                          <a:srgbClr val="365F91"/>
                        </a:solidFill>
                        <a:latin typeface="Calibri"/>
                        <a:ea typeface="Calibri"/>
                        <a:cs typeface="Times New Roman"/>
                      </a:endParaRPr>
                    </a:p>
                  </a:txBody>
                  <a:tcPr marL="68580" marR="68580" marT="0" marB="0"/>
                </a:tc>
              </a:tr>
            </a:tbl>
          </a:graphicData>
        </a:graphic>
      </p:graphicFrame>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476672"/>
            <a:ext cx="8686800" cy="1143000"/>
          </a:xfrm>
        </p:spPr>
        <p:txBody>
          <a:bodyPr/>
          <a:lstStyle/>
          <a:p>
            <a:pPr algn="l"/>
            <a:r>
              <a:rPr lang="es-MX" dirty="0" smtClean="0">
                <a:solidFill>
                  <a:srgbClr val="00B050"/>
                </a:solidFill>
              </a:rPr>
              <a:t>Recalculo con la Cadena ANSI Número 60</a:t>
            </a:r>
            <a:endParaRPr lang="es-MX" dirty="0">
              <a:solidFill>
                <a:srgbClr val="00B050"/>
              </a:solidFill>
            </a:endParaRPr>
          </a:p>
        </p:txBody>
      </p:sp>
      <p:pic>
        <p:nvPicPr>
          <p:cNvPr id="5" name="4 Imagen"/>
          <p:cNvPicPr/>
          <p:nvPr/>
        </p:nvPicPr>
        <p:blipFill>
          <a:blip r:embed="rId2" cstate="print"/>
          <a:srcRect l="28383" t="18750" r="38291" b="16193"/>
          <a:stretch>
            <a:fillRect/>
          </a:stretch>
        </p:blipFill>
        <p:spPr bwMode="auto">
          <a:xfrm>
            <a:off x="467544" y="1196752"/>
            <a:ext cx="1619250" cy="1774201"/>
          </a:xfrm>
          <a:prstGeom prst="rect">
            <a:avLst/>
          </a:prstGeom>
          <a:noFill/>
          <a:ln w="9525">
            <a:noFill/>
            <a:miter lim="800000"/>
            <a:headEnd/>
            <a:tailEnd/>
          </a:ln>
        </p:spPr>
      </p:pic>
      <p:pic>
        <p:nvPicPr>
          <p:cNvPr id="6" name="5 Imagen"/>
          <p:cNvPicPr/>
          <p:nvPr/>
        </p:nvPicPr>
        <p:blipFill>
          <a:blip r:embed="rId3" cstate="print"/>
          <a:srcRect/>
          <a:stretch>
            <a:fillRect/>
          </a:stretch>
        </p:blipFill>
        <p:spPr bwMode="auto">
          <a:xfrm>
            <a:off x="395536" y="3212976"/>
            <a:ext cx="2448272" cy="1872208"/>
          </a:xfrm>
          <a:prstGeom prst="rect">
            <a:avLst/>
          </a:prstGeom>
          <a:noFill/>
          <a:ln w="9525">
            <a:noFill/>
            <a:miter lim="800000"/>
            <a:headEnd/>
            <a:tailEnd/>
          </a:ln>
        </p:spPr>
      </p:pic>
      <p:graphicFrame>
        <p:nvGraphicFramePr>
          <p:cNvPr id="7" name="6 Tabla"/>
          <p:cNvGraphicFramePr>
            <a:graphicFrameLocks noGrp="1"/>
          </p:cNvGraphicFramePr>
          <p:nvPr/>
        </p:nvGraphicFramePr>
        <p:xfrm>
          <a:off x="3419872" y="1268760"/>
          <a:ext cx="5208270" cy="3657600"/>
        </p:xfrm>
        <a:graphic>
          <a:graphicData uri="http://schemas.openxmlformats.org/drawingml/2006/table">
            <a:tbl>
              <a:tblPr>
                <a:tableStyleId>{35758FB7-9AC5-4552-8A53-C91805E547FA}</a:tableStyleId>
              </a:tblPr>
              <a:tblGrid>
                <a:gridCol w="3030220"/>
                <a:gridCol w="1089025"/>
                <a:gridCol w="1089025"/>
              </a:tblGrid>
              <a:tr h="0">
                <a:tc>
                  <a:txBody>
                    <a:bodyPr/>
                    <a:lstStyle/>
                    <a:p>
                      <a:pPr algn="just">
                        <a:lnSpc>
                          <a:spcPct val="200000"/>
                        </a:lnSpc>
                        <a:spcAft>
                          <a:spcPts val="0"/>
                        </a:spcAft>
                      </a:pPr>
                      <a:r>
                        <a:rPr lang="es-ES" sz="1000" dirty="0"/>
                        <a:t>Número de Cadena ANSI</a:t>
                      </a:r>
                      <a:endParaRPr lang="es-MX" sz="1100" dirty="0">
                        <a:solidFill>
                          <a:srgbClr val="365F91"/>
                        </a:solidFill>
                        <a:latin typeface="Calibri"/>
                        <a:ea typeface="Calibri"/>
                        <a:cs typeface="Times New Roman"/>
                      </a:endParaRPr>
                    </a:p>
                  </a:txBody>
                  <a:tcPr marL="68580" marR="68580" marT="0" marB="0"/>
                </a:tc>
                <a:tc>
                  <a:txBody>
                    <a:bodyPr/>
                    <a:lstStyle/>
                    <a:p>
                      <a:pPr algn="ctr">
                        <a:lnSpc>
                          <a:spcPct val="200000"/>
                        </a:lnSpc>
                        <a:spcAft>
                          <a:spcPts val="0"/>
                        </a:spcAft>
                      </a:pPr>
                      <a:r>
                        <a:rPr lang="es-ES" sz="1000"/>
                        <a:t>60</a:t>
                      </a:r>
                      <a:endParaRPr lang="es-MX" sz="1100">
                        <a:solidFill>
                          <a:srgbClr val="365F91"/>
                        </a:solidFill>
                        <a:latin typeface="Calibri"/>
                        <a:ea typeface="Calibri"/>
                        <a:cs typeface="Times New Roman"/>
                      </a:endParaRPr>
                    </a:p>
                  </a:txBody>
                  <a:tcPr marL="68580" marR="68580" marT="0" marB="0"/>
                </a:tc>
                <a:tc>
                  <a:txBody>
                    <a:bodyPr/>
                    <a:lstStyle/>
                    <a:p>
                      <a:pPr algn="ctr">
                        <a:lnSpc>
                          <a:spcPct val="200000"/>
                        </a:lnSpc>
                        <a:spcAft>
                          <a:spcPts val="0"/>
                        </a:spcAft>
                      </a:pPr>
                      <a:endParaRPr lang="es-ES" sz="1000">
                        <a:solidFill>
                          <a:srgbClr val="365F91"/>
                        </a:solidFill>
                        <a:latin typeface="Times New Roman"/>
                        <a:ea typeface="Times New Roman"/>
                        <a:cs typeface="Times New Roman"/>
                      </a:endParaRPr>
                    </a:p>
                  </a:txBody>
                  <a:tcPr marL="68580" marR="68580" marT="0" marB="0"/>
                </a:tc>
              </a:tr>
              <a:tr h="0">
                <a:tc>
                  <a:txBody>
                    <a:bodyPr/>
                    <a:lstStyle/>
                    <a:p>
                      <a:pPr algn="just">
                        <a:lnSpc>
                          <a:spcPct val="200000"/>
                        </a:lnSpc>
                        <a:spcAft>
                          <a:spcPts val="0"/>
                        </a:spcAft>
                      </a:pPr>
                      <a:r>
                        <a:rPr lang="es-ES" sz="1000" dirty="0"/>
                        <a:t>Paso de la cadena, (p)</a:t>
                      </a:r>
                      <a:endParaRPr lang="es-MX" sz="1100" dirty="0">
                        <a:solidFill>
                          <a:srgbClr val="365F91"/>
                        </a:solidFill>
                        <a:latin typeface="Calibri"/>
                        <a:ea typeface="Calibri"/>
                        <a:cs typeface="Times New Roman"/>
                      </a:endParaRPr>
                    </a:p>
                  </a:txBody>
                  <a:tcPr marL="68580" marR="68580" marT="0" marB="0"/>
                </a:tc>
                <a:tc>
                  <a:txBody>
                    <a:bodyPr/>
                    <a:lstStyle/>
                    <a:p>
                      <a:pPr algn="ctr">
                        <a:lnSpc>
                          <a:spcPct val="200000"/>
                        </a:lnSpc>
                        <a:spcAft>
                          <a:spcPts val="0"/>
                        </a:spcAft>
                      </a:pPr>
                      <a:r>
                        <a:rPr lang="es-ES" sz="1000"/>
                        <a:t>0,01905 (3/4)</a:t>
                      </a:r>
                      <a:endParaRPr lang="es-MX" sz="1100">
                        <a:solidFill>
                          <a:srgbClr val="365F91"/>
                        </a:solidFill>
                        <a:latin typeface="Calibri"/>
                        <a:ea typeface="Calibri"/>
                        <a:cs typeface="Times New Roman"/>
                      </a:endParaRPr>
                    </a:p>
                  </a:txBody>
                  <a:tcPr marL="68580" marR="68580" marT="0" marB="0"/>
                </a:tc>
                <a:tc>
                  <a:txBody>
                    <a:bodyPr/>
                    <a:lstStyle/>
                    <a:p>
                      <a:pPr algn="ctr">
                        <a:lnSpc>
                          <a:spcPct val="200000"/>
                        </a:lnSpc>
                        <a:spcAft>
                          <a:spcPts val="0"/>
                        </a:spcAft>
                      </a:pPr>
                      <a:r>
                        <a:rPr lang="es-ES" sz="1000"/>
                        <a:t>m (in)</a:t>
                      </a:r>
                      <a:endParaRPr lang="es-MX" sz="1100">
                        <a:solidFill>
                          <a:srgbClr val="365F91"/>
                        </a:solidFill>
                        <a:latin typeface="Calibri"/>
                        <a:ea typeface="Calibri"/>
                        <a:cs typeface="Times New Roman"/>
                      </a:endParaRPr>
                    </a:p>
                  </a:txBody>
                  <a:tcPr marL="68580" marR="68580" marT="0" marB="0"/>
                </a:tc>
              </a:tr>
              <a:tr h="0">
                <a:tc>
                  <a:txBody>
                    <a:bodyPr/>
                    <a:lstStyle/>
                    <a:p>
                      <a:pPr algn="just">
                        <a:lnSpc>
                          <a:spcPct val="200000"/>
                        </a:lnSpc>
                        <a:spcAft>
                          <a:spcPts val="0"/>
                        </a:spcAft>
                      </a:pPr>
                      <a:r>
                        <a:rPr lang="es-ES" sz="1000"/>
                        <a:t>Distancia entre centros de los tubos, (d</a:t>
                      </a:r>
                      <a:r>
                        <a:rPr lang="es-ES" sz="1000" baseline="-25000"/>
                        <a:t>ct</a:t>
                      </a:r>
                      <a:r>
                        <a:rPr lang="es-ES" sz="1000"/>
                        <a:t>)</a:t>
                      </a:r>
                      <a:endParaRPr lang="es-MX" sz="1100">
                        <a:solidFill>
                          <a:srgbClr val="365F91"/>
                        </a:solidFill>
                        <a:latin typeface="Calibri"/>
                        <a:ea typeface="Calibri"/>
                        <a:cs typeface="Times New Roman"/>
                      </a:endParaRPr>
                    </a:p>
                  </a:txBody>
                  <a:tcPr marL="68580" marR="68580" marT="0" marB="0"/>
                </a:tc>
                <a:tc>
                  <a:txBody>
                    <a:bodyPr/>
                    <a:lstStyle/>
                    <a:p>
                      <a:pPr algn="ctr">
                        <a:lnSpc>
                          <a:spcPct val="200000"/>
                        </a:lnSpc>
                        <a:spcAft>
                          <a:spcPts val="0"/>
                        </a:spcAft>
                      </a:pPr>
                      <a:r>
                        <a:rPr lang="es-ES" sz="1000" dirty="0"/>
                        <a:t>0,0762</a:t>
                      </a:r>
                      <a:endParaRPr lang="es-MX" sz="1100" dirty="0">
                        <a:solidFill>
                          <a:srgbClr val="365F91"/>
                        </a:solidFill>
                        <a:latin typeface="Calibri"/>
                        <a:ea typeface="Calibri"/>
                        <a:cs typeface="Times New Roman"/>
                      </a:endParaRPr>
                    </a:p>
                  </a:txBody>
                  <a:tcPr marL="68580" marR="68580" marT="0" marB="0"/>
                </a:tc>
                <a:tc>
                  <a:txBody>
                    <a:bodyPr/>
                    <a:lstStyle/>
                    <a:p>
                      <a:pPr algn="ctr">
                        <a:lnSpc>
                          <a:spcPct val="200000"/>
                        </a:lnSpc>
                        <a:spcAft>
                          <a:spcPts val="0"/>
                        </a:spcAft>
                      </a:pPr>
                      <a:r>
                        <a:rPr lang="es-ES" sz="1000"/>
                        <a:t>m</a:t>
                      </a:r>
                      <a:endParaRPr lang="es-MX" sz="1100">
                        <a:solidFill>
                          <a:srgbClr val="365F91"/>
                        </a:solidFill>
                        <a:latin typeface="Calibri"/>
                        <a:ea typeface="Calibri"/>
                        <a:cs typeface="Times New Roman"/>
                      </a:endParaRPr>
                    </a:p>
                  </a:txBody>
                  <a:tcPr marL="68580" marR="68580" marT="0" marB="0"/>
                </a:tc>
              </a:tr>
              <a:tr h="0">
                <a:tc>
                  <a:txBody>
                    <a:bodyPr/>
                    <a:lstStyle/>
                    <a:p>
                      <a:pPr algn="just">
                        <a:lnSpc>
                          <a:spcPct val="200000"/>
                        </a:lnSpc>
                        <a:spcAft>
                          <a:spcPts val="0"/>
                        </a:spcAft>
                      </a:pPr>
                      <a:r>
                        <a:rPr lang="es-ES" sz="1000"/>
                        <a:t>Velocidad de producción, (v</a:t>
                      </a:r>
                      <a:r>
                        <a:rPr lang="es-ES" sz="1000" baseline="-25000"/>
                        <a:t>p</a:t>
                      </a:r>
                      <a:r>
                        <a:rPr lang="es-ES" sz="1000"/>
                        <a:t>)</a:t>
                      </a:r>
                      <a:endParaRPr lang="es-MX" sz="1100">
                        <a:solidFill>
                          <a:srgbClr val="365F91"/>
                        </a:solidFill>
                        <a:latin typeface="Calibri"/>
                        <a:ea typeface="Calibri"/>
                        <a:cs typeface="Times New Roman"/>
                      </a:endParaRPr>
                    </a:p>
                  </a:txBody>
                  <a:tcPr marL="68580" marR="68580" marT="0" marB="0"/>
                </a:tc>
                <a:tc>
                  <a:txBody>
                    <a:bodyPr/>
                    <a:lstStyle/>
                    <a:p>
                      <a:pPr algn="ctr">
                        <a:lnSpc>
                          <a:spcPct val="200000"/>
                        </a:lnSpc>
                        <a:spcAft>
                          <a:spcPts val="0"/>
                        </a:spcAft>
                      </a:pPr>
                      <a:r>
                        <a:rPr lang="es-ES" sz="1000" dirty="0"/>
                        <a:t>60</a:t>
                      </a:r>
                      <a:endParaRPr lang="es-MX" sz="1100" dirty="0">
                        <a:solidFill>
                          <a:srgbClr val="365F91"/>
                        </a:solidFill>
                        <a:latin typeface="Calibri"/>
                        <a:ea typeface="Calibri"/>
                        <a:cs typeface="Times New Roman"/>
                      </a:endParaRPr>
                    </a:p>
                  </a:txBody>
                  <a:tcPr marL="68580" marR="68580" marT="0" marB="0"/>
                </a:tc>
                <a:tc>
                  <a:txBody>
                    <a:bodyPr/>
                    <a:lstStyle/>
                    <a:p>
                      <a:pPr algn="ctr">
                        <a:lnSpc>
                          <a:spcPct val="200000"/>
                        </a:lnSpc>
                        <a:spcAft>
                          <a:spcPts val="0"/>
                        </a:spcAft>
                      </a:pPr>
                      <a:r>
                        <a:rPr lang="es-ES" sz="1000"/>
                        <a:t>tubos/min</a:t>
                      </a:r>
                      <a:endParaRPr lang="es-MX" sz="1100">
                        <a:solidFill>
                          <a:srgbClr val="365F91"/>
                        </a:solidFill>
                        <a:latin typeface="Calibri"/>
                        <a:ea typeface="Calibri"/>
                        <a:cs typeface="Times New Roman"/>
                      </a:endParaRPr>
                    </a:p>
                  </a:txBody>
                  <a:tcPr marL="68580" marR="68580" marT="0" marB="0"/>
                </a:tc>
              </a:tr>
              <a:tr h="0">
                <a:tc>
                  <a:txBody>
                    <a:bodyPr/>
                    <a:lstStyle/>
                    <a:p>
                      <a:pPr algn="just">
                        <a:lnSpc>
                          <a:spcPct val="200000"/>
                        </a:lnSpc>
                        <a:spcAft>
                          <a:spcPts val="0"/>
                        </a:spcAft>
                      </a:pPr>
                      <a:r>
                        <a:rPr lang="es-ES" sz="1000" dirty="0"/>
                        <a:t>Velocidad lineal, (v)</a:t>
                      </a:r>
                      <a:endParaRPr lang="es-MX" sz="1100" dirty="0">
                        <a:solidFill>
                          <a:srgbClr val="365F91"/>
                        </a:solidFill>
                        <a:latin typeface="Calibri"/>
                        <a:ea typeface="Calibri"/>
                        <a:cs typeface="Times New Roman"/>
                      </a:endParaRPr>
                    </a:p>
                  </a:txBody>
                  <a:tcPr marL="68580" marR="68580" marT="0" marB="0"/>
                </a:tc>
                <a:tc>
                  <a:txBody>
                    <a:bodyPr/>
                    <a:lstStyle/>
                    <a:p>
                      <a:pPr algn="ctr">
                        <a:lnSpc>
                          <a:spcPct val="200000"/>
                        </a:lnSpc>
                        <a:spcAft>
                          <a:spcPts val="0"/>
                        </a:spcAft>
                      </a:pPr>
                      <a:r>
                        <a:rPr lang="es-ES" sz="1000" dirty="0"/>
                        <a:t>0,0762</a:t>
                      </a:r>
                      <a:endParaRPr lang="es-MX" sz="1100" dirty="0">
                        <a:solidFill>
                          <a:srgbClr val="365F91"/>
                        </a:solidFill>
                        <a:latin typeface="Calibri"/>
                        <a:ea typeface="Calibri"/>
                        <a:cs typeface="Times New Roman"/>
                      </a:endParaRPr>
                    </a:p>
                  </a:txBody>
                  <a:tcPr marL="68580" marR="68580" marT="0" marB="0"/>
                </a:tc>
                <a:tc>
                  <a:txBody>
                    <a:bodyPr/>
                    <a:lstStyle/>
                    <a:p>
                      <a:pPr algn="ctr">
                        <a:lnSpc>
                          <a:spcPct val="200000"/>
                        </a:lnSpc>
                        <a:spcAft>
                          <a:spcPts val="0"/>
                        </a:spcAft>
                      </a:pPr>
                      <a:r>
                        <a:rPr lang="es-ES" sz="1000"/>
                        <a:t>m/s</a:t>
                      </a:r>
                      <a:endParaRPr lang="es-MX" sz="1100">
                        <a:solidFill>
                          <a:srgbClr val="365F91"/>
                        </a:solidFill>
                        <a:latin typeface="Calibri"/>
                        <a:ea typeface="Calibri"/>
                        <a:cs typeface="Times New Roman"/>
                      </a:endParaRPr>
                    </a:p>
                  </a:txBody>
                  <a:tcPr marL="68580" marR="68580" marT="0" marB="0"/>
                </a:tc>
              </a:tr>
              <a:tr h="0">
                <a:tc>
                  <a:txBody>
                    <a:bodyPr/>
                    <a:lstStyle/>
                    <a:p>
                      <a:pPr algn="just">
                        <a:lnSpc>
                          <a:spcPct val="200000"/>
                        </a:lnSpc>
                        <a:spcAft>
                          <a:spcPts val="0"/>
                        </a:spcAft>
                      </a:pPr>
                      <a:r>
                        <a:rPr lang="es-ES" sz="1000" dirty="0"/>
                        <a:t>Velocidad angular de la catarina, (n)</a:t>
                      </a:r>
                      <a:endParaRPr lang="es-MX" sz="1100" dirty="0">
                        <a:solidFill>
                          <a:srgbClr val="365F91"/>
                        </a:solidFill>
                        <a:latin typeface="Calibri"/>
                        <a:ea typeface="Calibri"/>
                        <a:cs typeface="Times New Roman"/>
                      </a:endParaRPr>
                    </a:p>
                  </a:txBody>
                  <a:tcPr marL="68580" marR="68580" marT="0" marB="0"/>
                </a:tc>
                <a:tc>
                  <a:txBody>
                    <a:bodyPr/>
                    <a:lstStyle/>
                    <a:p>
                      <a:pPr algn="ctr">
                        <a:lnSpc>
                          <a:spcPct val="200000"/>
                        </a:lnSpc>
                        <a:spcAft>
                          <a:spcPts val="0"/>
                        </a:spcAft>
                      </a:pPr>
                      <a:r>
                        <a:rPr lang="es-ES" sz="1000" dirty="0"/>
                        <a:t>14,118</a:t>
                      </a:r>
                      <a:endParaRPr lang="es-MX" sz="1100" dirty="0">
                        <a:solidFill>
                          <a:srgbClr val="365F91"/>
                        </a:solidFill>
                        <a:latin typeface="Calibri"/>
                        <a:ea typeface="Calibri"/>
                        <a:cs typeface="Times New Roman"/>
                      </a:endParaRPr>
                    </a:p>
                  </a:txBody>
                  <a:tcPr marL="68580" marR="68580" marT="0" marB="0"/>
                </a:tc>
                <a:tc>
                  <a:txBody>
                    <a:bodyPr/>
                    <a:lstStyle/>
                    <a:p>
                      <a:pPr algn="ctr">
                        <a:lnSpc>
                          <a:spcPct val="200000"/>
                        </a:lnSpc>
                        <a:spcAft>
                          <a:spcPts val="0"/>
                        </a:spcAft>
                      </a:pPr>
                      <a:r>
                        <a:rPr lang="es-ES" sz="1000"/>
                        <a:t>rpm</a:t>
                      </a:r>
                      <a:endParaRPr lang="es-MX" sz="1100">
                        <a:solidFill>
                          <a:srgbClr val="365F91"/>
                        </a:solidFill>
                        <a:latin typeface="Calibri"/>
                        <a:ea typeface="Calibri"/>
                        <a:cs typeface="Times New Roman"/>
                      </a:endParaRPr>
                    </a:p>
                  </a:txBody>
                  <a:tcPr marL="68580" marR="68580" marT="0" marB="0"/>
                </a:tc>
              </a:tr>
              <a:tr h="0">
                <a:tc>
                  <a:txBody>
                    <a:bodyPr/>
                    <a:lstStyle/>
                    <a:p>
                      <a:pPr algn="just">
                        <a:lnSpc>
                          <a:spcPct val="200000"/>
                        </a:lnSpc>
                        <a:spcAft>
                          <a:spcPts val="0"/>
                        </a:spcAft>
                      </a:pPr>
                      <a:r>
                        <a:rPr lang="es-ES" sz="1000"/>
                        <a:t>Cantidad de tubos sobre la cadena (C</a:t>
                      </a:r>
                      <a:r>
                        <a:rPr lang="es-ES" sz="1000" baseline="-25000"/>
                        <a:t>t</a:t>
                      </a:r>
                      <a:r>
                        <a:rPr lang="es-ES" sz="1000"/>
                        <a:t>)</a:t>
                      </a:r>
                      <a:endParaRPr lang="es-MX" sz="1100">
                        <a:solidFill>
                          <a:srgbClr val="365F91"/>
                        </a:solidFill>
                        <a:latin typeface="Calibri"/>
                        <a:ea typeface="Calibri"/>
                        <a:cs typeface="Times New Roman"/>
                      </a:endParaRPr>
                    </a:p>
                  </a:txBody>
                  <a:tcPr marL="68580" marR="68580" marT="0" marB="0"/>
                </a:tc>
                <a:tc>
                  <a:txBody>
                    <a:bodyPr/>
                    <a:lstStyle/>
                    <a:p>
                      <a:pPr algn="ctr">
                        <a:lnSpc>
                          <a:spcPct val="200000"/>
                        </a:lnSpc>
                        <a:spcAft>
                          <a:spcPts val="0"/>
                        </a:spcAft>
                      </a:pPr>
                      <a:r>
                        <a:rPr lang="es-ES" sz="1000" dirty="0"/>
                        <a:t>8</a:t>
                      </a:r>
                      <a:endParaRPr lang="es-MX" sz="1100" dirty="0">
                        <a:solidFill>
                          <a:srgbClr val="365F91"/>
                        </a:solidFill>
                        <a:latin typeface="Calibri"/>
                        <a:ea typeface="Calibri"/>
                        <a:cs typeface="Times New Roman"/>
                      </a:endParaRPr>
                    </a:p>
                  </a:txBody>
                  <a:tcPr marL="68580" marR="68580" marT="0" marB="0"/>
                </a:tc>
                <a:tc>
                  <a:txBody>
                    <a:bodyPr/>
                    <a:lstStyle/>
                    <a:p>
                      <a:pPr algn="ctr">
                        <a:lnSpc>
                          <a:spcPct val="200000"/>
                        </a:lnSpc>
                        <a:spcAft>
                          <a:spcPts val="0"/>
                        </a:spcAft>
                      </a:pPr>
                      <a:endParaRPr lang="es-ES" sz="1000">
                        <a:solidFill>
                          <a:srgbClr val="365F91"/>
                        </a:solidFill>
                        <a:latin typeface="Times New Roman"/>
                        <a:ea typeface="Times New Roman"/>
                        <a:cs typeface="Times New Roman"/>
                      </a:endParaRPr>
                    </a:p>
                  </a:txBody>
                  <a:tcPr marL="68580" marR="68580" marT="0" marB="0"/>
                </a:tc>
              </a:tr>
              <a:tr h="0">
                <a:tc>
                  <a:txBody>
                    <a:bodyPr/>
                    <a:lstStyle/>
                    <a:p>
                      <a:pPr algn="just">
                        <a:lnSpc>
                          <a:spcPct val="200000"/>
                        </a:lnSpc>
                        <a:spcAft>
                          <a:spcPts val="0"/>
                        </a:spcAft>
                      </a:pPr>
                      <a:r>
                        <a:rPr lang="es-ES" sz="1000" dirty="0"/>
                        <a:t>Peso total de los tubos, (</a:t>
                      </a:r>
                      <a:r>
                        <a:rPr lang="es-ES" sz="1000" dirty="0" err="1"/>
                        <a:t>P</a:t>
                      </a:r>
                      <a:r>
                        <a:rPr lang="es-ES" sz="1000" baseline="-25000" dirty="0" err="1"/>
                        <a:t>tt</a:t>
                      </a:r>
                      <a:r>
                        <a:rPr lang="es-ES" sz="1000" dirty="0"/>
                        <a:t>)</a:t>
                      </a:r>
                      <a:endParaRPr lang="es-MX" sz="1100" dirty="0">
                        <a:solidFill>
                          <a:srgbClr val="365F91"/>
                        </a:solidFill>
                        <a:latin typeface="Calibri"/>
                        <a:ea typeface="Calibri"/>
                        <a:cs typeface="Times New Roman"/>
                      </a:endParaRPr>
                    </a:p>
                  </a:txBody>
                  <a:tcPr marL="68580" marR="68580" marT="0" marB="0"/>
                </a:tc>
                <a:tc>
                  <a:txBody>
                    <a:bodyPr/>
                    <a:lstStyle/>
                    <a:p>
                      <a:pPr algn="ctr">
                        <a:lnSpc>
                          <a:spcPct val="200000"/>
                        </a:lnSpc>
                        <a:spcAft>
                          <a:spcPts val="0"/>
                        </a:spcAft>
                      </a:pPr>
                      <a:r>
                        <a:rPr lang="es-ES" sz="1000" dirty="0"/>
                        <a:t>15,696 (1,6)</a:t>
                      </a:r>
                      <a:endParaRPr lang="es-MX" sz="1100" dirty="0">
                        <a:solidFill>
                          <a:srgbClr val="365F91"/>
                        </a:solidFill>
                        <a:latin typeface="Calibri"/>
                        <a:ea typeface="Calibri"/>
                        <a:cs typeface="Times New Roman"/>
                      </a:endParaRPr>
                    </a:p>
                  </a:txBody>
                  <a:tcPr marL="68580" marR="68580" marT="0" marB="0"/>
                </a:tc>
                <a:tc>
                  <a:txBody>
                    <a:bodyPr/>
                    <a:lstStyle/>
                    <a:p>
                      <a:pPr algn="ctr">
                        <a:lnSpc>
                          <a:spcPct val="200000"/>
                        </a:lnSpc>
                        <a:spcAft>
                          <a:spcPts val="0"/>
                        </a:spcAft>
                      </a:pPr>
                      <a:r>
                        <a:rPr lang="es-ES" sz="1000"/>
                        <a:t>N (kg)</a:t>
                      </a:r>
                      <a:endParaRPr lang="es-MX" sz="1100">
                        <a:solidFill>
                          <a:srgbClr val="365F91"/>
                        </a:solidFill>
                        <a:latin typeface="Calibri"/>
                        <a:ea typeface="Calibri"/>
                        <a:cs typeface="Times New Roman"/>
                      </a:endParaRPr>
                    </a:p>
                  </a:txBody>
                  <a:tcPr marL="68580" marR="68580" marT="0" marB="0"/>
                </a:tc>
              </a:tr>
              <a:tr h="0">
                <a:tc>
                  <a:txBody>
                    <a:bodyPr/>
                    <a:lstStyle/>
                    <a:p>
                      <a:pPr algn="just">
                        <a:lnSpc>
                          <a:spcPct val="200000"/>
                        </a:lnSpc>
                        <a:spcAft>
                          <a:spcPts val="0"/>
                        </a:spcAft>
                      </a:pPr>
                      <a:r>
                        <a:rPr lang="es-ES" sz="1000"/>
                        <a:t>Peso estimado de cadenas, (P</a:t>
                      </a:r>
                      <a:r>
                        <a:rPr lang="es-ES" sz="1000" baseline="-25000"/>
                        <a:t>c</a:t>
                      </a:r>
                      <a:r>
                        <a:rPr lang="es-ES" sz="1000"/>
                        <a:t>) </a:t>
                      </a:r>
                      <a:endParaRPr lang="es-MX" sz="1100">
                        <a:solidFill>
                          <a:srgbClr val="365F91"/>
                        </a:solidFill>
                        <a:latin typeface="Calibri"/>
                        <a:ea typeface="Calibri"/>
                        <a:cs typeface="Times New Roman"/>
                      </a:endParaRPr>
                    </a:p>
                  </a:txBody>
                  <a:tcPr marL="68580" marR="68580" marT="0" marB="0"/>
                </a:tc>
                <a:tc>
                  <a:txBody>
                    <a:bodyPr/>
                    <a:lstStyle/>
                    <a:p>
                      <a:pPr algn="ctr">
                        <a:lnSpc>
                          <a:spcPct val="200000"/>
                        </a:lnSpc>
                        <a:spcAft>
                          <a:spcPts val="0"/>
                        </a:spcAft>
                      </a:pPr>
                      <a:r>
                        <a:rPr lang="es-ES" sz="1000"/>
                        <a:t>210,24</a:t>
                      </a:r>
                      <a:endParaRPr lang="es-MX" sz="1100">
                        <a:solidFill>
                          <a:srgbClr val="365F91"/>
                        </a:solidFill>
                        <a:latin typeface="Calibri"/>
                        <a:ea typeface="Calibri"/>
                        <a:cs typeface="Times New Roman"/>
                      </a:endParaRPr>
                    </a:p>
                  </a:txBody>
                  <a:tcPr marL="68580" marR="68580" marT="0" marB="0"/>
                </a:tc>
                <a:tc>
                  <a:txBody>
                    <a:bodyPr/>
                    <a:lstStyle/>
                    <a:p>
                      <a:pPr algn="ctr">
                        <a:lnSpc>
                          <a:spcPct val="200000"/>
                        </a:lnSpc>
                        <a:spcAft>
                          <a:spcPts val="0"/>
                        </a:spcAft>
                      </a:pPr>
                      <a:r>
                        <a:rPr lang="es-ES" sz="1000"/>
                        <a:t>N</a:t>
                      </a:r>
                      <a:endParaRPr lang="es-MX" sz="1100">
                        <a:solidFill>
                          <a:srgbClr val="365F91"/>
                        </a:solidFill>
                        <a:latin typeface="Calibri"/>
                        <a:ea typeface="Calibri"/>
                        <a:cs typeface="Times New Roman"/>
                      </a:endParaRPr>
                    </a:p>
                  </a:txBody>
                  <a:tcPr marL="68580" marR="68580" marT="0" marB="0"/>
                </a:tc>
              </a:tr>
              <a:tr h="0">
                <a:tc>
                  <a:txBody>
                    <a:bodyPr/>
                    <a:lstStyle/>
                    <a:p>
                      <a:pPr algn="just">
                        <a:lnSpc>
                          <a:spcPct val="200000"/>
                        </a:lnSpc>
                        <a:spcAft>
                          <a:spcPts val="0"/>
                        </a:spcAft>
                      </a:pPr>
                      <a:r>
                        <a:rPr lang="es-ES" sz="1000"/>
                        <a:t>Peso estimado de los ganchos, (P</a:t>
                      </a:r>
                      <a:r>
                        <a:rPr lang="es-ES" sz="1000" baseline="-25000"/>
                        <a:t>g</a:t>
                      </a:r>
                      <a:r>
                        <a:rPr lang="es-ES" sz="1000"/>
                        <a:t>)</a:t>
                      </a:r>
                      <a:endParaRPr lang="es-MX" sz="1100">
                        <a:solidFill>
                          <a:srgbClr val="365F91"/>
                        </a:solidFill>
                        <a:latin typeface="Calibri"/>
                        <a:ea typeface="Calibri"/>
                        <a:cs typeface="Times New Roman"/>
                      </a:endParaRPr>
                    </a:p>
                  </a:txBody>
                  <a:tcPr marL="68580" marR="68580" marT="0" marB="0"/>
                </a:tc>
                <a:tc>
                  <a:txBody>
                    <a:bodyPr/>
                    <a:lstStyle/>
                    <a:p>
                      <a:pPr algn="ctr">
                        <a:lnSpc>
                          <a:spcPct val="200000"/>
                        </a:lnSpc>
                        <a:spcAft>
                          <a:spcPts val="0"/>
                        </a:spcAft>
                      </a:pPr>
                      <a:r>
                        <a:rPr lang="es-ES" sz="1000" dirty="0"/>
                        <a:t>98,1 (10)</a:t>
                      </a:r>
                      <a:endParaRPr lang="es-MX" sz="1100" dirty="0">
                        <a:solidFill>
                          <a:srgbClr val="365F91"/>
                        </a:solidFill>
                        <a:latin typeface="Calibri"/>
                        <a:ea typeface="Calibri"/>
                        <a:cs typeface="Times New Roman"/>
                      </a:endParaRPr>
                    </a:p>
                  </a:txBody>
                  <a:tcPr marL="68580" marR="68580" marT="0" marB="0"/>
                </a:tc>
                <a:tc>
                  <a:txBody>
                    <a:bodyPr/>
                    <a:lstStyle/>
                    <a:p>
                      <a:pPr algn="ctr">
                        <a:lnSpc>
                          <a:spcPct val="200000"/>
                        </a:lnSpc>
                        <a:spcAft>
                          <a:spcPts val="0"/>
                        </a:spcAft>
                      </a:pPr>
                      <a:r>
                        <a:rPr lang="es-ES" sz="1000"/>
                        <a:t>N (kg)</a:t>
                      </a:r>
                      <a:endParaRPr lang="es-MX" sz="1100">
                        <a:solidFill>
                          <a:srgbClr val="365F91"/>
                        </a:solidFill>
                        <a:latin typeface="Calibri"/>
                        <a:ea typeface="Calibri"/>
                        <a:cs typeface="Times New Roman"/>
                      </a:endParaRPr>
                    </a:p>
                  </a:txBody>
                  <a:tcPr marL="68580" marR="68580" marT="0" marB="0"/>
                </a:tc>
              </a:tr>
              <a:tr h="0">
                <a:tc>
                  <a:txBody>
                    <a:bodyPr/>
                    <a:lstStyle/>
                    <a:p>
                      <a:pPr algn="just">
                        <a:lnSpc>
                          <a:spcPct val="200000"/>
                        </a:lnSpc>
                        <a:spcAft>
                          <a:spcPts val="0"/>
                        </a:spcAft>
                      </a:pPr>
                      <a:r>
                        <a:rPr lang="es-ES" sz="1000"/>
                        <a:t>Peso total estimado, (P</a:t>
                      </a:r>
                      <a:r>
                        <a:rPr lang="es-ES" sz="1000" baseline="-25000"/>
                        <a:t>t</a:t>
                      </a:r>
                      <a:r>
                        <a:rPr lang="es-ES" sz="1000"/>
                        <a:t>)</a:t>
                      </a:r>
                      <a:endParaRPr lang="es-MX" sz="1100">
                        <a:solidFill>
                          <a:srgbClr val="365F91"/>
                        </a:solidFill>
                        <a:latin typeface="Calibri"/>
                        <a:ea typeface="Calibri"/>
                        <a:cs typeface="Times New Roman"/>
                      </a:endParaRPr>
                    </a:p>
                  </a:txBody>
                  <a:tcPr marL="68580" marR="68580" marT="0" marB="0"/>
                </a:tc>
                <a:tc>
                  <a:txBody>
                    <a:bodyPr/>
                    <a:lstStyle/>
                    <a:p>
                      <a:pPr algn="ctr">
                        <a:lnSpc>
                          <a:spcPct val="200000"/>
                        </a:lnSpc>
                        <a:spcAft>
                          <a:spcPts val="0"/>
                        </a:spcAft>
                      </a:pPr>
                      <a:r>
                        <a:rPr lang="es-ES" sz="1000" dirty="0"/>
                        <a:t>324,036</a:t>
                      </a:r>
                      <a:endParaRPr lang="es-MX" sz="1100" dirty="0">
                        <a:solidFill>
                          <a:srgbClr val="365F91"/>
                        </a:solidFill>
                        <a:latin typeface="Calibri"/>
                        <a:ea typeface="Calibri"/>
                        <a:cs typeface="Times New Roman"/>
                      </a:endParaRPr>
                    </a:p>
                  </a:txBody>
                  <a:tcPr marL="68580" marR="68580" marT="0" marB="0"/>
                </a:tc>
                <a:tc>
                  <a:txBody>
                    <a:bodyPr/>
                    <a:lstStyle/>
                    <a:p>
                      <a:pPr algn="ctr">
                        <a:lnSpc>
                          <a:spcPct val="200000"/>
                        </a:lnSpc>
                        <a:spcAft>
                          <a:spcPts val="0"/>
                        </a:spcAft>
                      </a:pPr>
                      <a:r>
                        <a:rPr lang="es-ES" sz="1000"/>
                        <a:t>N</a:t>
                      </a:r>
                      <a:endParaRPr lang="es-MX" sz="1100">
                        <a:solidFill>
                          <a:srgbClr val="365F91"/>
                        </a:solidFill>
                        <a:latin typeface="Calibri"/>
                        <a:ea typeface="Calibri"/>
                        <a:cs typeface="Times New Roman"/>
                      </a:endParaRPr>
                    </a:p>
                  </a:txBody>
                  <a:tcPr marL="68580" marR="68580" marT="0" marB="0"/>
                </a:tc>
              </a:tr>
              <a:tr h="0">
                <a:tc>
                  <a:txBody>
                    <a:bodyPr/>
                    <a:lstStyle/>
                    <a:p>
                      <a:pPr algn="just">
                        <a:lnSpc>
                          <a:spcPct val="200000"/>
                        </a:lnSpc>
                        <a:spcAft>
                          <a:spcPts val="0"/>
                        </a:spcAft>
                      </a:pPr>
                      <a:r>
                        <a:rPr lang="es-ES" sz="1000"/>
                        <a:t>Potencia estimada del motor, (P)</a:t>
                      </a:r>
                      <a:endParaRPr lang="es-MX" sz="1100">
                        <a:solidFill>
                          <a:srgbClr val="365F91"/>
                        </a:solidFill>
                        <a:latin typeface="Calibri"/>
                        <a:ea typeface="Calibri"/>
                        <a:cs typeface="Times New Roman"/>
                      </a:endParaRPr>
                    </a:p>
                  </a:txBody>
                  <a:tcPr marL="68580" marR="68580" marT="0" marB="0"/>
                </a:tc>
                <a:tc>
                  <a:txBody>
                    <a:bodyPr/>
                    <a:lstStyle/>
                    <a:p>
                      <a:pPr algn="ctr">
                        <a:lnSpc>
                          <a:spcPct val="200000"/>
                        </a:lnSpc>
                        <a:spcAft>
                          <a:spcPts val="0"/>
                        </a:spcAft>
                      </a:pPr>
                      <a:r>
                        <a:rPr lang="es-ES" sz="1000"/>
                        <a:t>0,0494</a:t>
                      </a:r>
                      <a:endParaRPr lang="es-MX" sz="1100">
                        <a:solidFill>
                          <a:srgbClr val="365F91"/>
                        </a:solidFill>
                        <a:latin typeface="Calibri"/>
                        <a:ea typeface="Calibri"/>
                        <a:cs typeface="Times New Roman"/>
                      </a:endParaRPr>
                    </a:p>
                  </a:txBody>
                  <a:tcPr marL="68580" marR="68580" marT="0" marB="0"/>
                </a:tc>
                <a:tc>
                  <a:txBody>
                    <a:bodyPr/>
                    <a:lstStyle/>
                    <a:p>
                      <a:pPr algn="ctr">
                        <a:lnSpc>
                          <a:spcPct val="200000"/>
                        </a:lnSpc>
                        <a:spcAft>
                          <a:spcPts val="0"/>
                        </a:spcAft>
                      </a:pPr>
                      <a:r>
                        <a:rPr lang="es-ES" sz="1000" dirty="0" err="1"/>
                        <a:t>kW</a:t>
                      </a:r>
                      <a:endParaRPr lang="es-MX" sz="1100" dirty="0">
                        <a:solidFill>
                          <a:srgbClr val="365F91"/>
                        </a:solidFill>
                        <a:latin typeface="Calibri"/>
                        <a:ea typeface="Calibri"/>
                        <a:cs typeface="Times New Roman"/>
                      </a:endParaRPr>
                    </a:p>
                  </a:txBody>
                  <a:tcPr marL="68580" marR="68580" marT="0" marB="0"/>
                </a:tc>
              </a:tr>
            </a:tbl>
          </a:graphicData>
        </a:graphic>
      </p:graphicFrame>
      <p:graphicFrame>
        <p:nvGraphicFramePr>
          <p:cNvPr id="8" name="7 Tabla"/>
          <p:cNvGraphicFramePr>
            <a:graphicFrameLocks noGrp="1"/>
          </p:cNvGraphicFramePr>
          <p:nvPr/>
        </p:nvGraphicFramePr>
        <p:xfrm>
          <a:off x="323528" y="5373216"/>
          <a:ext cx="3384376" cy="731520"/>
        </p:xfrm>
        <a:graphic>
          <a:graphicData uri="http://schemas.openxmlformats.org/drawingml/2006/table">
            <a:tbl>
              <a:tblPr/>
              <a:tblGrid>
                <a:gridCol w="1872208"/>
                <a:gridCol w="1512168"/>
              </a:tblGrid>
              <a:tr h="0">
                <a:tc>
                  <a:txBody>
                    <a:bodyPr/>
                    <a:lstStyle/>
                    <a:p>
                      <a:pPr algn="just">
                        <a:lnSpc>
                          <a:spcPct val="200000"/>
                        </a:lnSpc>
                        <a:spcAft>
                          <a:spcPts val="1000"/>
                        </a:spcAft>
                      </a:pPr>
                      <a:r>
                        <a:rPr lang="es-ES" sz="1200" dirty="0">
                          <a:latin typeface="Times New Roman"/>
                          <a:ea typeface="Times New Roman"/>
                          <a:cs typeface="Times New Roman"/>
                        </a:rPr>
                        <a:t>Velocidad angular, rpm</a:t>
                      </a:r>
                      <a:endParaRPr lang="es-MX" sz="1100" dirty="0">
                        <a:latin typeface="Calibri"/>
                        <a:ea typeface="Calibri"/>
                        <a:cs typeface="Times New Roman"/>
                      </a:endParaRPr>
                    </a:p>
                  </a:txBody>
                  <a:tcPr marL="68580" marR="68580" marT="0" marB="0">
                    <a:lnL>
                      <a:noFill/>
                    </a:lnL>
                    <a:lnR>
                      <a:noFill/>
                    </a:lnR>
                    <a:lnT>
                      <a:noFill/>
                    </a:lnT>
                    <a:lnB>
                      <a:noFill/>
                    </a:lnB>
                  </a:tcPr>
                </a:tc>
                <a:tc>
                  <a:txBody>
                    <a:bodyPr/>
                    <a:lstStyle/>
                    <a:p>
                      <a:pPr algn="just">
                        <a:lnSpc>
                          <a:spcPct val="200000"/>
                        </a:lnSpc>
                        <a:spcAft>
                          <a:spcPts val="1000"/>
                        </a:spcAft>
                      </a:pPr>
                      <a:r>
                        <a:rPr lang="es-ES" sz="1200" dirty="0">
                          <a:latin typeface="Times New Roman"/>
                          <a:ea typeface="Times New Roman"/>
                          <a:cs typeface="Times New Roman"/>
                        </a:rPr>
                        <a:t>14,118 </a:t>
                      </a:r>
                      <a:endParaRPr lang="es-MX" sz="1100" dirty="0">
                        <a:latin typeface="Calibri"/>
                        <a:ea typeface="Calibri"/>
                        <a:cs typeface="Times New Roman"/>
                      </a:endParaRPr>
                    </a:p>
                  </a:txBody>
                  <a:tcPr marL="68580" marR="68580" marT="0" marB="0">
                    <a:lnL>
                      <a:noFill/>
                    </a:lnL>
                    <a:lnR>
                      <a:noFill/>
                    </a:lnR>
                    <a:lnT>
                      <a:noFill/>
                    </a:lnT>
                    <a:lnB>
                      <a:noFill/>
                    </a:lnB>
                  </a:tcPr>
                </a:tc>
              </a:tr>
              <a:tr h="0">
                <a:tc>
                  <a:txBody>
                    <a:bodyPr/>
                    <a:lstStyle/>
                    <a:p>
                      <a:pPr algn="just">
                        <a:lnSpc>
                          <a:spcPct val="200000"/>
                        </a:lnSpc>
                        <a:spcAft>
                          <a:spcPts val="1000"/>
                        </a:spcAft>
                      </a:pPr>
                      <a:r>
                        <a:rPr lang="es-ES" sz="1200" dirty="0">
                          <a:latin typeface="Times New Roman"/>
                          <a:ea typeface="Times New Roman"/>
                          <a:cs typeface="Times New Roman"/>
                        </a:rPr>
                        <a:t>Potencia del motor, </a:t>
                      </a:r>
                      <a:r>
                        <a:rPr lang="es-ES" sz="1200" dirty="0" err="1">
                          <a:latin typeface="Times New Roman"/>
                          <a:ea typeface="Times New Roman"/>
                          <a:cs typeface="Times New Roman"/>
                        </a:rPr>
                        <a:t>kW</a:t>
                      </a:r>
                      <a:endParaRPr lang="es-MX" sz="1100" dirty="0">
                        <a:latin typeface="Calibri"/>
                        <a:ea typeface="Calibri"/>
                        <a:cs typeface="Times New Roman"/>
                      </a:endParaRPr>
                    </a:p>
                  </a:txBody>
                  <a:tcPr marL="68580" marR="68580" marT="0" marB="0">
                    <a:lnL>
                      <a:noFill/>
                    </a:lnL>
                    <a:lnR>
                      <a:noFill/>
                    </a:lnR>
                    <a:lnT>
                      <a:noFill/>
                    </a:lnT>
                    <a:lnB>
                      <a:noFill/>
                    </a:lnB>
                  </a:tcPr>
                </a:tc>
                <a:tc>
                  <a:txBody>
                    <a:bodyPr/>
                    <a:lstStyle/>
                    <a:p>
                      <a:pPr algn="just">
                        <a:lnSpc>
                          <a:spcPct val="200000"/>
                        </a:lnSpc>
                        <a:spcAft>
                          <a:spcPts val="1000"/>
                        </a:spcAft>
                      </a:pPr>
                      <a:r>
                        <a:rPr lang="es-ES" sz="1200" dirty="0">
                          <a:latin typeface="Times New Roman"/>
                          <a:ea typeface="Times New Roman"/>
                          <a:cs typeface="Times New Roman"/>
                        </a:rPr>
                        <a:t>0,18</a:t>
                      </a:r>
                      <a:endParaRPr lang="es-MX" sz="1100" dirty="0">
                        <a:latin typeface="Calibri"/>
                        <a:ea typeface="Calibri"/>
                        <a:cs typeface="Times New Roman"/>
                      </a:endParaRPr>
                    </a:p>
                  </a:txBody>
                  <a:tcPr marL="68580" marR="68580" marT="0" marB="0">
                    <a:lnL>
                      <a:noFill/>
                    </a:lnL>
                    <a:lnR>
                      <a:noFill/>
                    </a:lnR>
                    <a:lnT>
                      <a:noFill/>
                    </a:lnT>
                    <a:lnB>
                      <a:noFill/>
                    </a:lnB>
                  </a:tcPr>
                </a:tc>
              </a:tr>
            </a:tbl>
          </a:graphicData>
        </a:graphic>
      </p:graphicFrame>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435280" cy="1143000"/>
          </a:xfrm>
        </p:spPr>
        <p:txBody>
          <a:bodyPr/>
          <a:lstStyle/>
          <a:p>
            <a:pPr algn="l"/>
            <a:r>
              <a:rPr lang="es-MX" dirty="0" smtClean="0">
                <a:solidFill>
                  <a:srgbClr val="00B050"/>
                </a:solidFill>
              </a:rPr>
              <a:t>Cálculo de la Longitud de la Cadena, Número de Eslabones y Comprobación de la Distancia entre Centros.</a:t>
            </a:r>
            <a:endParaRPr lang="es-MX" dirty="0">
              <a:solidFill>
                <a:srgbClr val="00B050"/>
              </a:solidFill>
            </a:endParaRPr>
          </a:p>
        </p:txBody>
      </p:sp>
      <p:pic>
        <p:nvPicPr>
          <p:cNvPr id="4" name="3 Imagen"/>
          <p:cNvPicPr/>
          <p:nvPr/>
        </p:nvPicPr>
        <p:blipFill>
          <a:blip r:embed="rId2" cstate="print"/>
          <a:srcRect/>
          <a:stretch>
            <a:fillRect/>
          </a:stretch>
        </p:blipFill>
        <p:spPr bwMode="auto">
          <a:xfrm>
            <a:off x="323528" y="1940639"/>
            <a:ext cx="3672408" cy="1080120"/>
          </a:xfrm>
          <a:prstGeom prst="rect">
            <a:avLst/>
          </a:prstGeom>
          <a:noFill/>
          <a:ln w="9525">
            <a:noFill/>
            <a:miter lim="800000"/>
            <a:headEnd/>
            <a:tailEnd/>
          </a:ln>
        </p:spPr>
      </p:pic>
      <p:pic>
        <p:nvPicPr>
          <p:cNvPr id="5" name="Picture 1"/>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39552" y="3501008"/>
            <a:ext cx="2073830" cy="432048"/>
          </a:xfrm>
          <a:prstGeom prst="rect">
            <a:avLst/>
          </a:prstGeom>
          <a:noFill/>
        </p:spPr>
      </p:pic>
      <p:pic>
        <p:nvPicPr>
          <p:cNvPr id="7" name="Picture 5"/>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987824" y="3573016"/>
            <a:ext cx="1008112" cy="288032"/>
          </a:xfrm>
          <a:prstGeom prst="rect">
            <a:avLst/>
          </a:prstGeom>
          <a:noFill/>
        </p:spPr>
      </p:pic>
      <p:pic>
        <p:nvPicPr>
          <p:cNvPr id="8" name="7 Imagen"/>
          <p:cNvPicPr/>
          <p:nvPr/>
        </p:nvPicPr>
        <p:blipFill>
          <a:blip r:embed="rId5" cstate="print"/>
          <a:srcRect l="21049" t="22443" r="29359" b="16477"/>
          <a:stretch>
            <a:fillRect/>
          </a:stretch>
        </p:blipFill>
        <p:spPr bwMode="auto">
          <a:xfrm>
            <a:off x="4355976" y="1940639"/>
            <a:ext cx="2057400" cy="1422318"/>
          </a:xfrm>
          <a:prstGeom prst="rect">
            <a:avLst/>
          </a:prstGeom>
          <a:noFill/>
          <a:ln w="9525">
            <a:noFill/>
            <a:miter lim="800000"/>
            <a:headEnd/>
            <a:tailEnd/>
          </a:ln>
        </p:spPr>
      </p:pic>
      <p:pic>
        <p:nvPicPr>
          <p:cNvPr id="9" name="8 Imagen"/>
          <p:cNvPicPr/>
          <p:nvPr/>
        </p:nvPicPr>
        <p:blipFill>
          <a:blip r:embed="rId6" cstate="print"/>
          <a:srcRect l="20414" t="21023" r="29200" b="15341"/>
          <a:stretch>
            <a:fillRect/>
          </a:stretch>
        </p:blipFill>
        <p:spPr bwMode="auto">
          <a:xfrm>
            <a:off x="6732240" y="1940639"/>
            <a:ext cx="2028825" cy="1438459"/>
          </a:xfrm>
          <a:prstGeom prst="rect">
            <a:avLst/>
          </a:prstGeom>
          <a:noFill/>
          <a:ln w="9525">
            <a:noFill/>
            <a:miter lim="800000"/>
            <a:headEnd/>
            <a:tailEnd/>
          </a:ln>
        </p:spPr>
      </p:pic>
      <p:pic>
        <p:nvPicPr>
          <p:cNvPr id="11" name="Picture 8"/>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4932040" y="3573016"/>
            <a:ext cx="3120347" cy="504056"/>
          </a:xfrm>
          <a:prstGeom prst="rect">
            <a:avLst/>
          </a:prstGeom>
          <a:noFill/>
        </p:spPr>
      </p:pic>
      <p:pic>
        <p:nvPicPr>
          <p:cNvPr id="13" name="Picture 8"/>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1259632" y="4437112"/>
            <a:ext cx="2950796" cy="648072"/>
          </a:xfrm>
          <a:prstGeom prst="rect">
            <a:avLst/>
          </a:prstGeom>
          <a:noFill/>
        </p:spPr>
      </p:pic>
      <p:pic>
        <p:nvPicPr>
          <p:cNvPr id="14" name="Picture 12"/>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4644008" y="4653136"/>
            <a:ext cx="1216039" cy="307504"/>
          </a:xfrm>
          <a:prstGeom prst="rect">
            <a:avLst/>
          </a:prstGeom>
          <a:noFill/>
        </p:spPr>
      </p:pic>
      <p:pic>
        <p:nvPicPr>
          <p:cNvPr id="15" name="Picture 15"/>
          <p:cNvPicPr>
            <a:picLocks noChangeAspect="1" noChangeArrowheads="1"/>
          </p:cNvPicPr>
          <p:nvPr/>
        </p:nvPicPr>
        <p:blipFill>
          <a:blip r:embed="rId10" cstate="print">
            <a:clrChange>
              <a:clrFrom>
                <a:srgbClr val="FFFFFF"/>
              </a:clrFrom>
              <a:clrTo>
                <a:srgbClr val="FFFFFF">
                  <a:alpha val="0"/>
                </a:srgbClr>
              </a:clrTo>
            </a:clrChange>
          </a:blip>
          <a:srcRect/>
          <a:stretch>
            <a:fillRect/>
          </a:stretch>
        </p:blipFill>
        <p:spPr bwMode="auto">
          <a:xfrm>
            <a:off x="2555776" y="5517232"/>
            <a:ext cx="2952328" cy="451050"/>
          </a:xfrm>
          <a:prstGeom prst="rect">
            <a:avLst/>
          </a:prstGeom>
          <a:noFill/>
        </p:spPr>
      </p:pic>
      <p:pic>
        <p:nvPicPr>
          <p:cNvPr id="18" name="Picture 2" descr="http://us.cdn2.123rf.com/168nwm/alexwhite/alexwhite1209/alexwhite120900198/15417052-flecha-izquierda-icono.jpg">
            <a:hlinkClick r:id="rId11" action="ppaction://hlinksldjump"/>
          </p:cNvPr>
          <p:cNvPicPr>
            <a:picLocks noChangeAspect="1" noChangeArrowheads="1"/>
          </p:cNvPicPr>
          <p:nvPr/>
        </p:nvPicPr>
        <p:blipFill>
          <a:blip r:embed="rId12" cstate="print"/>
          <a:srcRect/>
          <a:stretch>
            <a:fillRect/>
          </a:stretch>
        </p:blipFill>
        <p:spPr bwMode="auto">
          <a:xfrm>
            <a:off x="8316416" y="5301208"/>
            <a:ext cx="648071" cy="648071"/>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485800"/>
            <a:ext cx="8229600" cy="1143000"/>
          </a:xfrm>
        </p:spPr>
        <p:txBody>
          <a:bodyPr/>
          <a:lstStyle/>
          <a:p>
            <a:pPr algn="l"/>
            <a:r>
              <a:rPr lang="es-MX" dirty="0" smtClean="0">
                <a:solidFill>
                  <a:srgbClr val="00B050"/>
                </a:solidFill>
              </a:rPr>
              <a:t>Diseño de los ganchos para transportar los tubos extruidos</a:t>
            </a:r>
            <a:endParaRPr lang="es-MX" dirty="0">
              <a:solidFill>
                <a:srgbClr val="00B050"/>
              </a:solidFill>
            </a:endParaRPr>
          </a:p>
        </p:txBody>
      </p:sp>
      <p:sp>
        <p:nvSpPr>
          <p:cNvPr id="4" name="3 Rectángulo"/>
          <p:cNvSpPr/>
          <p:nvPr/>
        </p:nvSpPr>
        <p:spPr>
          <a:xfrm>
            <a:off x="251520" y="1552724"/>
            <a:ext cx="8640960" cy="2308324"/>
          </a:xfrm>
          <a:prstGeom prst="rect">
            <a:avLst/>
          </a:prstGeom>
        </p:spPr>
        <p:txBody>
          <a:bodyPr wrap="square">
            <a:spAutoFit/>
          </a:bodyPr>
          <a:lstStyle/>
          <a:p>
            <a:pPr algn="just"/>
            <a:r>
              <a:rPr lang="es-ES" dirty="0" smtClean="0"/>
              <a:t>Las dimensiones de los ganchos son: radio 20mm, longitud mayor 40mm desde el centro de la circunferencia, longitud menor 12mm.</a:t>
            </a:r>
          </a:p>
          <a:p>
            <a:pPr algn="just"/>
            <a:r>
              <a:rPr lang="es-ES" dirty="0" smtClean="0"/>
              <a:t>Se ubica dos ganchos en cada eslabón de cadena, dando un total de 4 ganchos para la sujeción de un tubo.</a:t>
            </a:r>
          </a:p>
          <a:p>
            <a:pPr algn="just"/>
            <a:r>
              <a:rPr lang="es-ES" dirty="0" smtClean="0"/>
              <a:t>Se trabaja en acero inoxidable 304 de 1,5mm de espesor.</a:t>
            </a:r>
          </a:p>
          <a:p>
            <a:pPr algn="just"/>
            <a:r>
              <a:rPr lang="es-ES" dirty="0" smtClean="0"/>
              <a:t>Se escoge este acero por ser el más idóneo para trabajar con productos alimenticios, además de ser fácil de limpiar, es de bajo costo, además de ser el más versátil de los aceros inoxidables de la serie de los 300.</a:t>
            </a:r>
          </a:p>
        </p:txBody>
      </p:sp>
      <p:pic>
        <p:nvPicPr>
          <p:cNvPr id="5" name="4 Imagen"/>
          <p:cNvPicPr/>
          <p:nvPr/>
        </p:nvPicPr>
        <p:blipFill>
          <a:blip r:embed="rId2" cstate="print"/>
          <a:srcRect l="26476" t="32814" r="24402" b="27425"/>
          <a:stretch>
            <a:fillRect/>
          </a:stretch>
        </p:blipFill>
        <p:spPr bwMode="auto">
          <a:xfrm>
            <a:off x="7452320" y="3933056"/>
            <a:ext cx="1265555" cy="1360805"/>
          </a:xfrm>
          <a:prstGeom prst="rect">
            <a:avLst/>
          </a:prstGeom>
          <a:noFill/>
          <a:ln w="9525">
            <a:noFill/>
            <a:miter lim="800000"/>
            <a:headEnd/>
            <a:tailEnd/>
          </a:ln>
        </p:spPr>
      </p:pic>
      <p:pic>
        <p:nvPicPr>
          <p:cNvPr id="6" name="5 Imagen"/>
          <p:cNvPicPr/>
          <p:nvPr/>
        </p:nvPicPr>
        <p:blipFill>
          <a:blip r:embed="rId3" cstate="print"/>
          <a:srcRect/>
          <a:stretch>
            <a:fillRect/>
          </a:stretch>
        </p:blipFill>
        <p:spPr bwMode="auto">
          <a:xfrm>
            <a:off x="4283968" y="4077072"/>
            <a:ext cx="2638425" cy="1880863"/>
          </a:xfrm>
          <a:prstGeom prst="rect">
            <a:avLst/>
          </a:prstGeom>
          <a:noFill/>
          <a:ln w="9525">
            <a:noFill/>
            <a:miter lim="800000"/>
            <a:headEnd/>
            <a:tailEnd/>
          </a:ln>
        </p:spPr>
      </p:pic>
      <p:pic>
        <p:nvPicPr>
          <p:cNvPr id="7" name="6 Imagen"/>
          <p:cNvPicPr/>
          <p:nvPr/>
        </p:nvPicPr>
        <p:blipFill>
          <a:blip r:embed="rId4" cstate="print"/>
          <a:srcRect/>
          <a:stretch>
            <a:fillRect/>
          </a:stretch>
        </p:blipFill>
        <p:spPr bwMode="auto">
          <a:xfrm>
            <a:off x="467544" y="4077072"/>
            <a:ext cx="1800200" cy="2088232"/>
          </a:xfrm>
          <a:prstGeom prst="rect">
            <a:avLst/>
          </a:prstGeom>
          <a:noFill/>
          <a:ln w="9525">
            <a:noFill/>
            <a:miter lim="800000"/>
            <a:headEnd/>
            <a:tailEnd/>
          </a:ln>
        </p:spPr>
      </p:pic>
      <p:pic>
        <p:nvPicPr>
          <p:cNvPr id="8" name="7 Imagen"/>
          <p:cNvPicPr/>
          <p:nvPr/>
        </p:nvPicPr>
        <p:blipFill>
          <a:blip r:embed="rId5" cstate="print"/>
          <a:srcRect/>
          <a:stretch>
            <a:fillRect/>
          </a:stretch>
        </p:blipFill>
        <p:spPr bwMode="auto">
          <a:xfrm>
            <a:off x="2483768" y="4077072"/>
            <a:ext cx="1512168" cy="2016224"/>
          </a:xfrm>
          <a:prstGeom prst="rect">
            <a:avLst/>
          </a:prstGeom>
          <a:noFill/>
          <a:ln w="9525">
            <a:noFill/>
            <a:miter lim="800000"/>
            <a:headEnd/>
            <a:tailEnd/>
          </a:ln>
        </p:spPr>
      </p:pic>
      <p:pic>
        <p:nvPicPr>
          <p:cNvPr id="9" name="Picture 2" descr="http://us.cdn2.123rf.com/168nwm/alexwhite/alexwhite1209/alexwhite120900198/15417052-flecha-izquierda-icono.jpg">
            <a:hlinkClick r:id="rId6" action="ppaction://hlinksldjump"/>
          </p:cNvPr>
          <p:cNvPicPr>
            <a:picLocks noChangeAspect="1" noChangeArrowheads="1"/>
          </p:cNvPicPr>
          <p:nvPr/>
        </p:nvPicPr>
        <p:blipFill>
          <a:blip r:embed="rId7" cstate="print"/>
          <a:srcRect/>
          <a:stretch>
            <a:fillRect/>
          </a:stretch>
        </p:blipFill>
        <p:spPr bwMode="auto">
          <a:xfrm>
            <a:off x="8316416" y="5301208"/>
            <a:ext cx="648071" cy="648071"/>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953527" y="1124743"/>
            <a:ext cx="2592288" cy="489881"/>
          </a:xfrm>
          <a:prstGeom prst="rect">
            <a:avLst/>
          </a:prstGeom>
          <a:noFill/>
        </p:spPr>
      </p:pic>
      <p:pic>
        <p:nvPicPr>
          <p:cNvPr id="5" name="Picture 6"/>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953527" y="1772815"/>
            <a:ext cx="1656184" cy="455451"/>
          </a:xfrm>
          <a:prstGeom prst="rect">
            <a:avLst/>
          </a:prstGeom>
          <a:noFill/>
        </p:spPr>
      </p:pic>
      <p:pic>
        <p:nvPicPr>
          <p:cNvPr id="6" name="Picture 9"/>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121879" y="1196751"/>
            <a:ext cx="1826385" cy="432048"/>
          </a:xfrm>
          <a:prstGeom prst="rect">
            <a:avLst/>
          </a:prstGeom>
          <a:noFill/>
        </p:spPr>
      </p:pic>
      <p:pic>
        <p:nvPicPr>
          <p:cNvPr id="7" name="Picture 11"/>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5049871" y="1844823"/>
            <a:ext cx="1747836" cy="432049"/>
          </a:xfrm>
          <a:prstGeom prst="rect">
            <a:avLst/>
          </a:prstGeom>
          <a:noFill/>
        </p:spPr>
      </p:pic>
      <p:sp>
        <p:nvSpPr>
          <p:cNvPr id="8" name="7 Rectángulo"/>
          <p:cNvSpPr/>
          <p:nvPr/>
        </p:nvSpPr>
        <p:spPr>
          <a:xfrm>
            <a:off x="2699792" y="2204864"/>
            <a:ext cx="3312368" cy="1477328"/>
          </a:xfrm>
          <a:prstGeom prst="rect">
            <a:avLst/>
          </a:prstGeom>
        </p:spPr>
        <p:txBody>
          <a:bodyPr wrap="square">
            <a:spAutoFit/>
          </a:bodyPr>
          <a:lstStyle/>
          <a:p>
            <a:pPr algn="just"/>
            <a:r>
              <a:rPr lang="es-ES" dirty="0" smtClean="0"/>
              <a:t>La potencia requerida para nuestra aplicación es de 11,05 vatios lo que es igual a 0,015 HP, y el motor que se utilizara es de 0,25 HP </a:t>
            </a:r>
            <a:endParaRPr lang="es-MX" dirty="0"/>
          </a:p>
        </p:txBody>
      </p:sp>
      <p:pic>
        <p:nvPicPr>
          <p:cNvPr id="11" name="203 Imagen" descr="IMG00446-20131112-1303.jpg"/>
          <p:cNvPicPr/>
          <p:nvPr/>
        </p:nvPicPr>
        <p:blipFill>
          <a:blip r:embed="rId6" cstate="print"/>
          <a:srcRect l="15088" t="21729" r="8596" b="9813"/>
          <a:stretch>
            <a:fillRect/>
          </a:stretch>
        </p:blipFill>
        <p:spPr>
          <a:xfrm>
            <a:off x="2555776" y="3789040"/>
            <a:ext cx="4032448" cy="2304256"/>
          </a:xfrm>
          <a:prstGeom prst="rect">
            <a:avLst/>
          </a:prstGeom>
        </p:spPr>
      </p:pic>
      <p:pic>
        <p:nvPicPr>
          <p:cNvPr id="9" name="Picture 2" descr="http://us.cdn2.123rf.com/168nwm/alexwhite/alexwhite1209/alexwhite120900198/15417052-flecha-izquierda-icono.jpg">
            <a:hlinkClick r:id="rId7" action="ppaction://hlinksldjump"/>
          </p:cNvPr>
          <p:cNvPicPr>
            <a:picLocks noChangeAspect="1" noChangeArrowheads="1"/>
          </p:cNvPicPr>
          <p:nvPr/>
        </p:nvPicPr>
        <p:blipFill>
          <a:blip r:embed="rId8" cstate="print"/>
          <a:srcRect/>
          <a:stretch>
            <a:fillRect/>
          </a:stretch>
        </p:blipFill>
        <p:spPr bwMode="auto">
          <a:xfrm>
            <a:off x="8316416" y="5301208"/>
            <a:ext cx="648071" cy="648071"/>
          </a:xfrm>
          <a:prstGeom prst="rect">
            <a:avLst/>
          </a:prstGeom>
          <a:noFill/>
        </p:spPr>
      </p:pic>
      <p:sp>
        <p:nvSpPr>
          <p:cNvPr id="12" name="1 Título"/>
          <p:cNvSpPr>
            <a:spLocks noGrp="1"/>
          </p:cNvSpPr>
          <p:nvPr>
            <p:ph type="title"/>
          </p:nvPr>
        </p:nvSpPr>
        <p:spPr>
          <a:xfrm>
            <a:off x="457200" y="485800"/>
            <a:ext cx="8229600" cy="1143000"/>
          </a:xfrm>
        </p:spPr>
        <p:txBody>
          <a:bodyPr/>
          <a:lstStyle/>
          <a:p>
            <a:pPr algn="l"/>
            <a:r>
              <a:rPr lang="es-MX" dirty="0" smtClean="0">
                <a:solidFill>
                  <a:srgbClr val="00B050"/>
                </a:solidFill>
              </a:rPr>
              <a:t>Potencia del Motor</a:t>
            </a:r>
            <a:endParaRPr lang="es-MX" dirty="0">
              <a:solidFill>
                <a:srgbClr val="00B050"/>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485800"/>
            <a:ext cx="8229600" cy="1143000"/>
          </a:xfrm>
        </p:spPr>
        <p:txBody>
          <a:bodyPr/>
          <a:lstStyle/>
          <a:p>
            <a:pPr algn="l"/>
            <a:r>
              <a:rPr lang="es-MX" dirty="0" smtClean="0">
                <a:solidFill>
                  <a:srgbClr val="00B050"/>
                </a:solidFill>
              </a:rPr>
              <a:t>Diseño del eje de transmisión</a:t>
            </a:r>
            <a:endParaRPr lang="es-MX" dirty="0">
              <a:solidFill>
                <a:srgbClr val="00B050"/>
              </a:solidFill>
            </a:endParaRPr>
          </a:p>
        </p:txBody>
      </p:sp>
      <p:pic>
        <p:nvPicPr>
          <p:cNvPr id="7" name="6 Imagen"/>
          <p:cNvPicPr/>
          <p:nvPr/>
        </p:nvPicPr>
        <p:blipFill>
          <a:blip r:embed="rId2" cstate="print"/>
          <a:srcRect/>
          <a:stretch>
            <a:fillRect/>
          </a:stretch>
        </p:blipFill>
        <p:spPr bwMode="auto">
          <a:xfrm>
            <a:off x="395536" y="1196752"/>
            <a:ext cx="5143500" cy="1514475"/>
          </a:xfrm>
          <a:prstGeom prst="rect">
            <a:avLst/>
          </a:prstGeom>
          <a:noFill/>
          <a:ln w="9525">
            <a:noFill/>
            <a:miter lim="800000"/>
            <a:headEnd/>
            <a:tailEnd/>
          </a:ln>
        </p:spPr>
      </p:pic>
      <p:pic>
        <p:nvPicPr>
          <p:cNvPr id="8" name="Picture 1"/>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588224" y="1196752"/>
            <a:ext cx="1008112" cy="553752"/>
          </a:xfrm>
          <a:prstGeom prst="rect">
            <a:avLst/>
          </a:prstGeom>
          <a:noFill/>
        </p:spPr>
      </p:pic>
      <p:sp>
        <p:nvSpPr>
          <p:cNvPr id="9" name="Rectangle 4"/>
          <p:cNvSpPr>
            <a:spLocks noChangeArrowheads="1"/>
          </p:cNvSpPr>
          <p:nvPr/>
        </p:nvSpPr>
        <p:spPr bwMode="auto">
          <a:xfrm>
            <a:off x="5508104" y="2420888"/>
            <a:ext cx="3456384"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4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T → Torque necesario en la catarina, [</a:t>
            </a:r>
            <a:r>
              <a:rPr kumimoji="0" lang="es-ES" sz="1400" b="0" i="0" u="none" strike="noStrike" cap="none" normalizeH="0" baseline="0" dirty="0" err="1" smtClean="0">
                <a:ln>
                  <a:noFill/>
                </a:ln>
                <a:solidFill>
                  <a:schemeClr val="tx1"/>
                </a:solidFill>
                <a:effectLst/>
                <a:latin typeface="Calibri" pitchFamily="34" charset="0"/>
                <a:ea typeface="Times New Roman" pitchFamily="18" charset="0"/>
                <a:cs typeface="Times New Roman" pitchFamily="18" charset="0"/>
              </a:rPr>
              <a:t>Nm</a:t>
            </a:r>
            <a:r>
              <a:rPr kumimoji="0" lang="es-ES" sz="14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a:t>
            </a:r>
            <a:endParaRPr kumimoji="0" lang="es-MX"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4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P</a:t>
            </a:r>
            <a:r>
              <a:rPr kumimoji="0" lang="es-ES" sz="1400" b="0" i="0" u="none" strike="noStrike" cap="none" normalizeH="0" baseline="-30000" dirty="0" smtClean="0">
                <a:ln>
                  <a:noFill/>
                </a:ln>
                <a:solidFill>
                  <a:schemeClr val="tx1"/>
                </a:solidFill>
                <a:effectLst/>
                <a:latin typeface="Calibri" pitchFamily="34" charset="0"/>
                <a:ea typeface="Times New Roman" pitchFamily="18" charset="0"/>
                <a:cs typeface="Times New Roman" pitchFamily="18" charset="0"/>
              </a:rPr>
              <a:t>t</a:t>
            </a:r>
            <a:r>
              <a:rPr kumimoji="0" lang="es-ES" sz="14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 Peso total, [N] </a:t>
            </a:r>
            <a:endParaRPr kumimoji="0" lang="es-MX"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4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D → Diámetro primitivo de la catarina, [m]</a:t>
            </a:r>
            <a:endParaRPr kumimoji="0" lang="es-MX"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MX"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0" name="Picture 3"/>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6300192" y="1988840"/>
            <a:ext cx="1472891" cy="360040"/>
          </a:xfrm>
          <a:prstGeom prst="rect">
            <a:avLst/>
          </a:prstGeom>
          <a:noFill/>
        </p:spPr>
      </p:pic>
      <p:sp>
        <p:nvSpPr>
          <p:cNvPr id="11" name="10 Rectángulo"/>
          <p:cNvSpPr/>
          <p:nvPr/>
        </p:nvSpPr>
        <p:spPr>
          <a:xfrm>
            <a:off x="467544" y="2998693"/>
            <a:ext cx="4572000" cy="646331"/>
          </a:xfrm>
          <a:prstGeom prst="rect">
            <a:avLst/>
          </a:prstGeom>
        </p:spPr>
        <p:txBody>
          <a:bodyPr>
            <a:spAutoFit/>
          </a:bodyPr>
          <a:lstStyle/>
          <a:p>
            <a:pPr algn="just"/>
            <a:r>
              <a:rPr lang="es-ES" dirty="0" smtClean="0"/>
              <a:t>El torque entregado por el moto reductor es de 55,3 </a:t>
            </a:r>
            <a:r>
              <a:rPr lang="es-ES" dirty="0" err="1" smtClean="0"/>
              <a:t>Nm.</a:t>
            </a:r>
            <a:endParaRPr lang="es-MX" dirty="0"/>
          </a:p>
        </p:txBody>
      </p:sp>
      <p:pic>
        <p:nvPicPr>
          <p:cNvPr id="12" name="Picture 7"/>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5652120" y="3573016"/>
            <a:ext cx="936104" cy="453869"/>
          </a:xfrm>
          <a:prstGeom prst="rect">
            <a:avLst/>
          </a:prstGeom>
          <a:noFill/>
        </p:spPr>
      </p:pic>
      <p:pic>
        <p:nvPicPr>
          <p:cNvPr id="13" name="Picture 10"/>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7236296" y="3501008"/>
            <a:ext cx="936104" cy="496944"/>
          </a:xfrm>
          <a:prstGeom prst="rect">
            <a:avLst/>
          </a:prstGeom>
          <a:noFill/>
        </p:spPr>
      </p:pic>
      <p:sp>
        <p:nvSpPr>
          <p:cNvPr id="14" name="Rectangle 12"/>
          <p:cNvSpPr>
            <a:spLocks noChangeArrowheads="1"/>
          </p:cNvSpPr>
          <p:nvPr/>
        </p:nvSpPr>
        <p:spPr bwMode="auto">
          <a:xfrm>
            <a:off x="5580112" y="4797152"/>
            <a:ext cx="3312368" cy="9541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14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F</a:t>
            </a:r>
            <a:r>
              <a:rPr kumimoji="0" lang="es-ES" sz="1400" b="0" i="0" u="none" strike="noStrike" cap="none" normalizeH="0" baseline="-30000" dirty="0" smtClean="0">
                <a:ln>
                  <a:noFill/>
                </a:ln>
                <a:solidFill>
                  <a:schemeClr val="tx1"/>
                </a:solidFill>
                <a:effectLst/>
                <a:latin typeface="Calibri" pitchFamily="34" charset="0"/>
                <a:ea typeface="Times New Roman" pitchFamily="18" charset="0"/>
                <a:cs typeface="Times New Roman" pitchFamily="18" charset="0"/>
              </a:rPr>
              <a:t>c1</a:t>
            </a:r>
            <a:r>
              <a:rPr kumimoji="0" lang="es-ES" sz="14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 Fuerza en la catarina 1, [N]</a:t>
            </a:r>
            <a:endParaRPr kumimoji="0" lang="es-MX"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S" sz="14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F</a:t>
            </a:r>
            <a:r>
              <a:rPr kumimoji="0" lang="es-ES" sz="1400" b="0" i="0" u="none" strike="noStrike" cap="none" normalizeH="0" baseline="-30000" dirty="0" smtClean="0">
                <a:ln>
                  <a:noFill/>
                </a:ln>
                <a:solidFill>
                  <a:schemeClr val="tx1"/>
                </a:solidFill>
                <a:effectLst/>
                <a:latin typeface="Calibri" pitchFamily="34" charset="0"/>
                <a:ea typeface="Times New Roman" pitchFamily="18" charset="0"/>
                <a:cs typeface="Times New Roman" pitchFamily="18" charset="0"/>
              </a:rPr>
              <a:t>c2</a:t>
            </a:r>
            <a:r>
              <a:rPr kumimoji="0" lang="es-ES" sz="14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 Fuerza en la catarina 2, [N]</a:t>
            </a:r>
            <a:endParaRPr kumimoji="0" lang="es-MX"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S" sz="14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T</a:t>
            </a:r>
            <a:r>
              <a:rPr kumimoji="0" lang="es-ES" sz="1400" b="0" i="0" u="none" strike="noStrike" cap="none" normalizeH="0" baseline="-30000" dirty="0" smtClean="0">
                <a:ln>
                  <a:noFill/>
                </a:ln>
                <a:solidFill>
                  <a:schemeClr val="tx1"/>
                </a:solidFill>
                <a:effectLst/>
                <a:latin typeface="Calibri" pitchFamily="34" charset="0"/>
                <a:ea typeface="Times New Roman" pitchFamily="18" charset="0"/>
                <a:cs typeface="Times New Roman" pitchFamily="18" charset="0"/>
              </a:rPr>
              <a:t>m</a:t>
            </a:r>
            <a:r>
              <a:rPr kumimoji="0" lang="es-ES" sz="14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 Torque del moto reductor, [</a:t>
            </a:r>
            <a:r>
              <a:rPr kumimoji="0" lang="es-ES" sz="1400" b="0" i="0" u="none" strike="noStrike" cap="none" normalizeH="0" baseline="0" dirty="0" err="1" smtClean="0">
                <a:ln>
                  <a:noFill/>
                </a:ln>
                <a:solidFill>
                  <a:schemeClr val="tx1"/>
                </a:solidFill>
                <a:effectLst/>
                <a:latin typeface="Calibri" pitchFamily="34" charset="0"/>
                <a:ea typeface="Times New Roman" pitchFamily="18" charset="0"/>
                <a:cs typeface="Times New Roman" pitchFamily="18" charset="0"/>
              </a:rPr>
              <a:t>Nm</a:t>
            </a:r>
            <a:r>
              <a:rPr kumimoji="0" lang="es-ES" sz="14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a:t>
            </a:r>
            <a:endParaRPr kumimoji="0" lang="es-MX"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S" sz="14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D → Diámetro primitivo de la catarina, [m]</a:t>
            </a:r>
            <a:endParaRPr kumimoji="0" lang="es-ES" sz="14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5" name="Picture 13"/>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5580112" y="4221088"/>
            <a:ext cx="1531807" cy="288032"/>
          </a:xfrm>
          <a:prstGeom prst="rect">
            <a:avLst/>
          </a:prstGeom>
          <a:noFill/>
        </p:spPr>
      </p:pic>
      <p:pic>
        <p:nvPicPr>
          <p:cNvPr id="16" name="Picture 16"/>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7308304" y="4221088"/>
            <a:ext cx="1413975" cy="288032"/>
          </a:xfrm>
          <a:prstGeom prst="rect">
            <a:avLst/>
          </a:prstGeom>
          <a:noFill/>
        </p:spPr>
      </p:pic>
      <p:pic>
        <p:nvPicPr>
          <p:cNvPr id="17" name="16 Imagen"/>
          <p:cNvPicPr/>
          <p:nvPr/>
        </p:nvPicPr>
        <p:blipFill>
          <a:blip r:embed="rId9" cstate="print"/>
          <a:srcRect/>
          <a:stretch>
            <a:fillRect/>
          </a:stretch>
        </p:blipFill>
        <p:spPr bwMode="auto">
          <a:xfrm>
            <a:off x="251521" y="4221088"/>
            <a:ext cx="5256584" cy="1771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p:cNvPicPr/>
          <p:nvPr/>
        </p:nvPicPr>
        <p:blipFill>
          <a:blip r:embed="rId2" cstate="print"/>
          <a:srcRect/>
          <a:stretch>
            <a:fillRect/>
          </a:stretch>
        </p:blipFill>
        <p:spPr bwMode="auto">
          <a:xfrm>
            <a:off x="1835696" y="908720"/>
            <a:ext cx="5381625" cy="1685925"/>
          </a:xfrm>
          <a:prstGeom prst="rect">
            <a:avLst/>
          </a:prstGeom>
          <a:noFill/>
          <a:ln w="9525">
            <a:noFill/>
            <a:miter lim="800000"/>
            <a:headEnd/>
            <a:tailEnd/>
          </a:ln>
        </p:spPr>
      </p:pic>
      <p:sp>
        <p:nvSpPr>
          <p:cNvPr id="6" name="5 Rectángulo"/>
          <p:cNvSpPr/>
          <p:nvPr/>
        </p:nvSpPr>
        <p:spPr>
          <a:xfrm>
            <a:off x="2483768" y="2852936"/>
            <a:ext cx="4572000" cy="923330"/>
          </a:xfrm>
          <a:prstGeom prst="rect">
            <a:avLst/>
          </a:prstGeom>
        </p:spPr>
        <p:txBody>
          <a:bodyPr>
            <a:spAutoFit/>
          </a:bodyPr>
          <a:lstStyle/>
          <a:p>
            <a:r>
              <a:rPr lang="es-ES" dirty="0" smtClean="0"/>
              <a:t>Del diagrama de Momentos obtenido del </a:t>
            </a:r>
            <a:r>
              <a:rPr lang="es-ES" i="1" dirty="0" err="1" smtClean="0"/>
              <a:t>MDSolid</a:t>
            </a:r>
            <a:r>
              <a:rPr lang="es-ES" dirty="0" smtClean="0"/>
              <a:t> se determina el momento máximo del eje con un valor de 67,93 </a:t>
            </a:r>
            <a:r>
              <a:rPr lang="es-ES" dirty="0" err="1" smtClean="0"/>
              <a:t>Nm</a:t>
            </a:r>
            <a:endParaRPr lang="es-MX" dirty="0"/>
          </a:p>
        </p:txBody>
      </p:sp>
      <p:sp>
        <p:nvSpPr>
          <p:cNvPr id="7" name="1 Título"/>
          <p:cNvSpPr>
            <a:spLocks noGrp="1"/>
          </p:cNvSpPr>
          <p:nvPr>
            <p:ph type="title"/>
          </p:nvPr>
        </p:nvSpPr>
        <p:spPr>
          <a:xfrm>
            <a:off x="251520" y="3789040"/>
            <a:ext cx="8229600" cy="1143000"/>
          </a:xfrm>
        </p:spPr>
        <p:txBody>
          <a:bodyPr/>
          <a:lstStyle/>
          <a:p>
            <a:pPr algn="l"/>
            <a:r>
              <a:rPr lang="es-MX" dirty="0" smtClean="0">
                <a:solidFill>
                  <a:srgbClr val="00B050"/>
                </a:solidFill>
              </a:rPr>
              <a:t>Cálculo del Diámetro del Eje</a:t>
            </a:r>
            <a:endParaRPr lang="es-MX" dirty="0">
              <a:solidFill>
                <a:srgbClr val="00B050"/>
              </a:solidFill>
            </a:endParaRPr>
          </a:p>
        </p:txBody>
      </p:sp>
      <p:pic>
        <p:nvPicPr>
          <p:cNvPr id="9"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51520" y="4437112"/>
            <a:ext cx="4608512" cy="779089"/>
          </a:xfrm>
          <a:prstGeom prst="rect">
            <a:avLst/>
          </a:prstGeom>
          <a:noFill/>
        </p:spPr>
      </p:pic>
      <p:pic>
        <p:nvPicPr>
          <p:cNvPr id="10" name="9 Imagen"/>
          <p:cNvPicPr/>
          <p:nvPr/>
        </p:nvPicPr>
        <p:blipFill>
          <a:blip r:embed="rId4" cstate="print"/>
          <a:srcRect/>
          <a:stretch>
            <a:fillRect/>
          </a:stretch>
        </p:blipFill>
        <p:spPr bwMode="auto">
          <a:xfrm>
            <a:off x="6156176" y="4149080"/>
            <a:ext cx="2448272" cy="1584176"/>
          </a:xfrm>
          <a:prstGeom prst="rect">
            <a:avLst/>
          </a:prstGeom>
          <a:noFill/>
          <a:ln w="9525">
            <a:noFill/>
            <a:miter lim="800000"/>
            <a:headEnd/>
            <a:tailEnd/>
          </a:ln>
        </p:spPr>
      </p:pic>
      <p:graphicFrame>
        <p:nvGraphicFramePr>
          <p:cNvPr id="11" name="10 Tabla"/>
          <p:cNvGraphicFramePr>
            <a:graphicFrameLocks noGrp="1"/>
          </p:cNvGraphicFramePr>
          <p:nvPr/>
        </p:nvGraphicFramePr>
        <p:xfrm>
          <a:off x="539552" y="5517232"/>
          <a:ext cx="4577080" cy="609600"/>
        </p:xfrm>
        <a:graphic>
          <a:graphicData uri="http://schemas.openxmlformats.org/drawingml/2006/table">
            <a:tbl>
              <a:tblPr>
                <a:tableStyleId>{3C2FFA5D-87B4-456A-9821-1D502468CF0F}</a:tableStyleId>
              </a:tblPr>
              <a:tblGrid>
                <a:gridCol w="2588895"/>
                <a:gridCol w="723900"/>
                <a:gridCol w="723900"/>
                <a:gridCol w="540385"/>
              </a:tblGrid>
              <a:tr h="0">
                <a:tc>
                  <a:txBody>
                    <a:bodyPr/>
                    <a:lstStyle/>
                    <a:p>
                      <a:pPr algn="just">
                        <a:lnSpc>
                          <a:spcPct val="200000"/>
                        </a:lnSpc>
                        <a:spcAft>
                          <a:spcPts val="0"/>
                        </a:spcAft>
                      </a:pPr>
                      <a:endParaRPr lang="es-ES" sz="1000" dirty="0">
                        <a:solidFill>
                          <a:srgbClr val="365F91"/>
                        </a:solidFill>
                        <a:latin typeface="Times New Roman"/>
                        <a:ea typeface="Times New Roman"/>
                        <a:cs typeface="Times New Roman"/>
                      </a:endParaRPr>
                    </a:p>
                  </a:txBody>
                  <a:tcPr marL="68580" marR="68580" marT="0" marB="0"/>
                </a:tc>
                <a:tc>
                  <a:txBody>
                    <a:bodyPr/>
                    <a:lstStyle/>
                    <a:p>
                      <a:pPr algn="just">
                        <a:lnSpc>
                          <a:spcPct val="200000"/>
                        </a:lnSpc>
                        <a:spcAft>
                          <a:spcPts val="0"/>
                        </a:spcAft>
                      </a:pPr>
                      <a:r>
                        <a:rPr lang="es-ES" sz="1000"/>
                        <a:t>Flexión</a:t>
                      </a:r>
                      <a:endParaRPr lang="es-MX" sz="1100">
                        <a:solidFill>
                          <a:srgbClr val="365F91"/>
                        </a:solidFill>
                        <a:latin typeface="Calibri"/>
                        <a:ea typeface="Calibri"/>
                        <a:cs typeface="Times New Roman"/>
                      </a:endParaRPr>
                    </a:p>
                  </a:txBody>
                  <a:tcPr marL="68580" marR="68580" marT="0" marB="0"/>
                </a:tc>
                <a:tc>
                  <a:txBody>
                    <a:bodyPr/>
                    <a:lstStyle/>
                    <a:p>
                      <a:pPr algn="just">
                        <a:lnSpc>
                          <a:spcPct val="200000"/>
                        </a:lnSpc>
                        <a:spcAft>
                          <a:spcPts val="0"/>
                        </a:spcAft>
                      </a:pPr>
                      <a:r>
                        <a:rPr lang="es-ES" sz="1000"/>
                        <a:t>Torsión</a:t>
                      </a:r>
                      <a:endParaRPr lang="es-MX" sz="1100">
                        <a:solidFill>
                          <a:srgbClr val="365F91"/>
                        </a:solidFill>
                        <a:latin typeface="Calibri"/>
                        <a:ea typeface="Calibri"/>
                        <a:cs typeface="Times New Roman"/>
                      </a:endParaRPr>
                    </a:p>
                  </a:txBody>
                  <a:tcPr marL="68580" marR="68580" marT="0" marB="0"/>
                </a:tc>
                <a:tc>
                  <a:txBody>
                    <a:bodyPr/>
                    <a:lstStyle/>
                    <a:p>
                      <a:pPr algn="just">
                        <a:lnSpc>
                          <a:spcPct val="200000"/>
                        </a:lnSpc>
                        <a:spcAft>
                          <a:spcPts val="0"/>
                        </a:spcAft>
                      </a:pPr>
                      <a:r>
                        <a:rPr lang="es-ES" sz="1000"/>
                        <a:t>Axial</a:t>
                      </a:r>
                      <a:endParaRPr lang="es-MX" sz="1100">
                        <a:solidFill>
                          <a:srgbClr val="365F91"/>
                        </a:solidFill>
                        <a:latin typeface="Calibri"/>
                        <a:ea typeface="Calibri"/>
                        <a:cs typeface="Times New Roman"/>
                      </a:endParaRPr>
                    </a:p>
                  </a:txBody>
                  <a:tcPr marL="68580" marR="68580" marT="0" marB="0"/>
                </a:tc>
              </a:tr>
              <a:tr h="0">
                <a:tc>
                  <a:txBody>
                    <a:bodyPr/>
                    <a:lstStyle/>
                    <a:p>
                      <a:pPr algn="just">
                        <a:lnSpc>
                          <a:spcPct val="200000"/>
                        </a:lnSpc>
                        <a:spcAft>
                          <a:spcPts val="0"/>
                        </a:spcAft>
                      </a:pPr>
                      <a:r>
                        <a:rPr lang="pt-BR" sz="1000" dirty="0"/>
                        <a:t>Filete de </a:t>
                      </a:r>
                      <a:r>
                        <a:rPr lang="pt-BR" sz="1000" dirty="0" err="1"/>
                        <a:t>hombro</a:t>
                      </a:r>
                      <a:r>
                        <a:rPr lang="pt-BR" sz="1000" dirty="0"/>
                        <a:t>: agudo (r/d = 0,02)</a:t>
                      </a:r>
                      <a:endParaRPr lang="es-MX" sz="1100" dirty="0">
                        <a:solidFill>
                          <a:srgbClr val="365F91"/>
                        </a:solidFill>
                        <a:latin typeface="Calibri"/>
                        <a:ea typeface="Calibri"/>
                        <a:cs typeface="Times New Roman"/>
                      </a:endParaRPr>
                    </a:p>
                  </a:txBody>
                  <a:tcPr marL="68580" marR="68580" marT="0" marB="0"/>
                </a:tc>
                <a:tc>
                  <a:txBody>
                    <a:bodyPr/>
                    <a:lstStyle/>
                    <a:p>
                      <a:pPr algn="just">
                        <a:lnSpc>
                          <a:spcPct val="200000"/>
                        </a:lnSpc>
                        <a:spcAft>
                          <a:spcPts val="0"/>
                        </a:spcAft>
                      </a:pPr>
                      <a:r>
                        <a:rPr lang="es-ES" sz="1000"/>
                        <a:t>2,7</a:t>
                      </a:r>
                      <a:endParaRPr lang="es-MX" sz="1100">
                        <a:solidFill>
                          <a:srgbClr val="365F91"/>
                        </a:solidFill>
                        <a:latin typeface="Calibri"/>
                        <a:ea typeface="Calibri"/>
                        <a:cs typeface="Times New Roman"/>
                      </a:endParaRPr>
                    </a:p>
                  </a:txBody>
                  <a:tcPr marL="68580" marR="68580" marT="0" marB="0"/>
                </a:tc>
                <a:tc>
                  <a:txBody>
                    <a:bodyPr/>
                    <a:lstStyle/>
                    <a:p>
                      <a:pPr algn="just">
                        <a:lnSpc>
                          <a:spcPct val="200000"/>
                        </a:lnSpc>
                        <a:spcAft>
                          <a:spcPts val="0"/>
                        </a:spcAft>
                      </a:pPr>
                      <a:r>
                        <a:rPr lang="es-ES" sz="1000"/>
                        <a:t>2,2</a:t>
                      </a:r>
                      <a:endParaRPr lang="es-MX" sz="1100">
                        <a:solidFill>
                          <a:srgbClr val="365F91"/>
                        </a:solidFill>
                        <a:latin typeface="Calibri"/>
                        <a:ea typeface="Calibri"/>
                        <a:cs typeface="Times New Roman"/>
                      </a:endParaRPr>
                    </a:p>
                  </a:txBody>
                  <a:tcPr marL="68580" marR="68580" marT="0" marB="0"/>
                </a:tc>
                <a:tc>
                  <a:txBody>
                    <a:bodyPr/>
                    <a:lstStyle/>
                    <a:p>
                      <a:pPr algn="just">
                        <a:lnSpc>
                          <a:spcPct val="200000"/>
                        </a:lnSpc>
                        <a:spcAft>
                          <a:spcPts val="0"/>
                        </a:spcAft>
                      </a:pPr>
                      <a:r>
                        <a:rPr lang="es-ES" sz="1000" dirty="0"/>
                        <a:t>3</a:t>
                      </a:r>
                      <a:endParaRPr lang="es-MX" sz="1100" dirty="0">
                        <a:solidFill>
                          <a:srgbClr val="365F91"/>
                        </a:solidFill>
                        <a:latin typeface="Calibri"/>
                        <a:ea typeface="Calibri"/>
                        <a:cs typeface="Times New Roman"/>
                      </a:endParaRPr>
                    </a:p>
                  </a:txBody>
                  <a:tcPr marL="68580" marR="68580" marT="0" marB="0"/>
                </a:tc>
              </a:tr>
            </a:tbl>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6804248" y="6021288"/>
            <a:ext cx="2160240" cy="504056"/>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s-MX"/>
          </a:p>
        </p:txBody>
      </p:sp>
      <p:pic>
        <p:nvPicPr>
          <p:cNvPr id="5" name="Picture 2" descr="http://blogs.espe.edu.ec/wp-content/uploads/2013/09/LOGO-PRINCIPAL7.png"/>
          <p:cNvPicPr>
            <a:picLocks noChangeAspect="1" noChangeArrowheads="1"/>
          </p:cNvPicPr>
          <p:nvPr/>
        </p:nvPicPr>
        <p:blipFill>
          <a:blip r:embed="rId2" cstate="print"/>
          <a:srcRect/>
          <a:stretch>
            <a:fillRect/>
          </a:stretch>
        </p:blipFill>
        <p:spPr bwMode="auto">
          <a:xfrm>
            <a:off x="6732240" y="6011404"/>
            <a:ext cx="2268760" cy="585948"/>
          </a:xfrm>
          <a:prstGeom prst="rect">
            <a:avLst/>
          </a:prstGeom>
          <a:noFill/>
        </p:spPr>
      </p:pic>
      <p:sp>
        <p:nvSpPr>
          <p:cNvPr id="6" name="5 Rectángulo redondeado">
            <a:hlinkClick r:id="rId3" action="ppaction://hlinksldjump"/>
          </p:cNvPr>
          <p:cNvSpPr/>
          <p:nvPr/>
        </p:nvSpPr>
        <p:spPr>
          <a:xfrm>
            <a:off x="5148064" y="3140968"/>
            <a:ext cx="2448272" cy="792088"/>
          </a:xfrm>
          <a:prstGeom prst="roundRect">
            <a:avLst/>
          </a:prstGeom>
          <a:solidFill>
            <a:srgbClr val="00B050"/>
          </a:solidFill>
          <a:ln>
            <a:solidFill>
              <a:schemeClr val="tx1"/>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s-MX"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Antecedentes</a:t>
            </a:r>
            <a:endParaRPr lang="es-MX"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
        <p:nvSpPr>
          <p:cNvPr id="11" name="10 Rectángulo redondeado">
            <a:hlinkClick r:id="rId4" action="ppaction://hlinksldjump"/>
          </p:cNvPr>
          <p:cNvSpPr/>
          <p:nvPr/>
        </p:nvSpPr>
        <p:spPr>
          <a:xfrm>
            <a:off x="1259632" y="3140968"/>
            <a:ext cx="2448272" cy="792088"/>
          </a:xfrm>
          <a:prstGeom prst="roundRect">
            <a:avLst/>
          </a:prstGeom>
          <a:solidFill>
            <a:srgbClr val="00B050"/>
          </a:solidFill>
          <a:ln>
            <a:solidFill>
              <a:schemeClr val="tx1"/>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s-MX"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Objetivos</a:t>
            </a:r>
            <a:endParaRPr lang="es-MX"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
        <p:nvSpPr>
          <p:cNvPr id="13" name="Rectangle 2"/>
          <p:cNvSpPr>
            <a:spLocks noGrp="1" noChangeArrowheads="1"/>
          </p:cNvSpPr>
          <p:nvPr>
            <p:ph type="title"/>
          </p:nvPr>
        </p:nvSpPr>
        <p:spPr bwMode="auto">
          <a:xfrm>
            <a:off x="457200" y="634901"/>
            <a:ext cx="8229600" cy="777875"/>
          </a:xfrm>
          <a:ln>
            <a:miter lim="800000"/>
            <a:headEnd/>
            <a:tailEnd/>
          </a:ln>
        </p:spPr>
        <p:txBody>
          <a:bodyPr vert="horz" wrap="square" lIns="91440" tIns="45720" rIns="91440" bIns="45720" numCol="1" anchor="t" anchorCtr="0" compatLnSpc="1">
            <a:prstTxWarp prst="textNoShape">
              <a:avLst/>
            </a:prstTxWarp>
          </a:bodyPr>
          <a:lstStyle/>
          <a:p>
            <a:pPr algn="l" eaLnBrk="1" hangingPunct="1">
              <a:defRPr/>
            </a:pPr>
            <a:r>
              <a:rPr lang="es-ES" dirty="0" smtClean="0">
                <a:solidFill>
                  <a:srgbClr val="00B050"/>
                </a:solidFill>
              </a:rPr>
              <a:t>DEFINICIÓN DEL PROYECTO</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ChangeArrowheads="1"/>
          </p:cNvSpPr>
          <p:nvPr/>
        </p:nvSpPr>
        <p:spPr bwMode="auto">
          <a:xfrm>
            <a:off x="395536" y="1052736"/>
            <a:ext cx="4464496" cy="304698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1600" b="0" i="0" u="none" strike="noStrike" cap="none" normalizeH="0" baseline="0" dirty="0" err="1" smtClean="0">
                <a:ln>
                  <a:noFill/>
                </a:ln>
                <a:solidFill>
                  <a:schemeClr val="tx1"/>
                </a:solidFill>
                <a:effectLst/>
                <a:latin typeface="Calibri" pitchFamily="34" charset="0"/>
                <a:ea typeface="Times New Roman" pitchFamily="18" charset="0"/>
                <a:cs typeface="Times New Roman" pitchFamily="18" charset="0"/>
              </a:rPr>
              <a:t>K</a:t>
            </a:r>
            <a:r>
              <a:rPr kumimoji="0" lang="es-ES" sz="1600" b="0" i="0" u="none" strike="noStrike" cap="none" normalizeH="0" baseline="-30000" dirty="0" err="1" smtClean="0">
                <a:ln>
                  <a:noFill/>
                </a:ln>
                <a:solidFill>
                  <a:schemeClr val="tx1"/>
                </a:solidFill>
                <a:effectLst/>
                <a:latin typeface="Calibri" pitchFamily="34" charset="0"/>
                <a:ea typeface="Times New Roman" pitchFamily="18" charset="0"/>
                <a:cs typeface="Times New Roman" pitchFamily="18" charset="0"/>
              </a:rPr>
              <a:t>f</a:t>
            </a:r>
            <a:r>
              <a:rPr kumimoji="0" lang="es-ES" sz="1600" b="0" i="0" u="none" strike="noStrike" cap="none" normalizeH="0" baseline="-30000" dirty="0" smtClean="0">
                <a:ln>
                  <a:noFill/>
                </a:ln>
                <a:solidFill>
                  <a:schemeClr val="tx1"/>
                </a:solidFill>
                <a:effectLst/>
                <a:latin typeface="Calibri" pitchFamily="34" charset="0"/>
                <a:ea typeface="Times New Roman" pitchFamily="18" charset="0"/>
                <a:cs typeface="Times New Roman" pitchFamily="18" charset="0"/>
              </a:rPr>
              <a:t> </a:t>
            </a:r>
            <a:r>
              <a:rPr kumimoji="0" lang="es-ES" sz="16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Concentración de esfuerzo por fatiga de la flexión</a:t>
            </a:r>
            <a:endParaRPr kumimoji="0" lang="es-MX"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S" sz="1600" b="0" i="0" u="none" strike="noStrike" cap="none" normalizeH="0" baseline="0" dirty="0" err="1" smtClean="0">
                <a:ln>
                  <a:noFill/>
                </a:ln>
                <a:solidFill>
                  <a:schemeClr val="tx1"/>
                </a:solidFill>
                <a:effectLst/>
                <a:latin typeface="Calibri" pitchFamily="34" charset="0"/>
                <a:ea typeface="Times New Roman" pitchFamily="18" charset="0"/>
                <a:cs typeface="Times New Roman" pitchFamily="18" charset="0"/>
              </a:rPr>
              <a:t>K</a:t>
            </a:r>
            <a:r>
              <a:rPr kumimoji="0" lang="es-ES" sz="1600" b="0" i="0" u="none" strike="noStrike" cap="none" normalizeH="0" baseline="-30000" dirty="0" err="1" smtClean="0">
                <a:ln>
                  <a:noFill/>
                </a:ln>
                <a:solidFill>
                  <a:schemeClr val="tx1"/>
                </a:solidFill>
                <a:effectLst/>
                <a:latin typeface="Calibri" pitchFamily="34" charset="0"/>
                <a:ea typeface="Times New Roman" pitchFamily="18" charset="0"/>
                <a:cs typeface="Times New Roman" pitchFamily="18" charset="0"/>
              </a:rPr>
              <a:t>fs</a:t>
            </a:r>
            <a:r>
              <a:rPr kumimoji="0" lang="es-ES" sz="1600" b="0" i="0" u="none" strike="noStrike" cap="none" normalizeH="0" baseline="-30000" dirty="0" smtClean="0">
                <a:ln>
                  <a:noFill/>
                </a:ln>
                <a:solidFill>
                  <a:schemeClr val="tx1"/>
                </a:solidFill>
                <a:effectLst/>
                <a:latin typeface="Calibri" pitchFamily="34" charset="0"/>
                <a:ea typeface="Times New Roman" pitchFamily="18" charset="0"/>
                <a:cs typeface="Times New Roman" pitchFamily="18" charset="0"/>
              </a:rPr>
              <a:t> </a:t>
            </a:r>
            <a:r>
              <a:rPr kumimoji="0" lang="es-ES" sz="16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Concentración de esfuerzo por fatiga de la torsión</a:t>
            </a:r>
            <a:endParaRPr kumimoji="0" lang="es-MX"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S" sz="16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q</a:t>
            </a:r>
            <a:r>
              <a:rPr kumimoji="0" lang="es-ES" sz="1600" b="0" i="0" u="none" strike="noStrike" cap="none" normalizeH="0" baseline="-30000" dirty="0" smtClean="0">
                <a:ln>
                  <a:noFill/>
                </a:ln>
                <a:solidFill>
                  <a:schemeClr val="tx1"/>
                </a:solidFill>
                <a:effectLst/>
                <a:latin typeface="Calibri" pitchFamily="34" charset="0"/>
                <a:ea typeface="Times New Roman" pitchFamily="18" charset="0"/>
                <a:cs typeface="Times New Roman" pitchFamily="18" charset="0"/>
              </a:rPr>
              <a:t> </a:t>
            </a:r>
            <a:r>
              <a:rPr kumimoji="0" lang="es-ES" sz="16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Sensibilidad de la muesca a flexión</a:t>
            </a:r>
            <a:endParaRPr kumimoji="0" lang="es-MX"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S" sz="1600" b="0" i="0" u="none" strike="noStrike" cap="none" normalizeH="0" baseline="0" dirty="0" err="1" smtClean="0">
                <a:ln>
                  <a:noFill/>
                </a:ln>
                <a:solidFill>
                  <a:schemeClr val="tx1"/>
                </a:solidFill>
                <a:effectLst/>
                <a:latin typeface="Calibri" pitchFamily="34" charset="0"/>
                <a:ea typeface="Times New Roman" pitchFamily="18" charset="0"/>
                <a:cs typeface="Times New Roman" pitchFamily="18" charset="0"/>
              </a:rPr>
              <a:t>q</a:t>
            </a:r>
            <a:r>
              <a:rPr kumimoji="0" lang="es-ES" sz="1600" b="0" i="0" u="none" strike="noStrike" cap="none" normalizeH="0" baseline="-30000" dirty="0" err="1" smtClean="0">
                <a:ln>
                  <a:noFill/>
                </a:ln>
                <a:solidFill>
                  <a:schemeClr val="tx1"/>
                </a:solidFill>
                <a:effectLst/>
                <a:latin typeface="Calibri" pitchFamily="34" charset="0"/>
                <a:ea typeface="Times New Roman" pitchFamily="18" charset="0"/>
                <a:cs typeface="Times New Roman" pitchFamily="18" charset="0"/>
              </a:rPr>
              <a:t>cortante</a:t>
            </a:r>
            <a:r>
              <a:rPr kumimoji="0" lang="es-ES" sz="1600" b="0" i="0" u="none" strike="noStrike" cap="none" normalizeH="0" baseline="-30000" dirty="0" smtClean="0">
                <a:ln>
                  <a:noFill/>
                </a:ln>
                <a:solidFill>
                  <a:schemeClr val="tx1"/>
                </a:solidFill>
                <a:effectLst/>
                <a:latin typeface="Calibri" pitchFamily="34" charset="0"/>
                <a:ea typeface="Times New Roman" pitchFamily="18" charset="0"/>
                <a:cs typeface="Times New Roman" pitchFamily="18" charset="0"/>
              </a:rPr>
              <a:t> </a:t>
            </a:r>
            <a:r>
              <a:rPr kumimoji="0" lang="es-ES" sz="16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Sensibilidad de la muesca a torsión</a:t>
            </a:r>
            <a:endParaRPr kumimoji="0" lang="es-MX"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S" sz="1600" b="0" i="0" u="none" strike="noStrike" cap="none" normalizeH="0" baseline="0" dirty="0" err="1" smtClean="0">
                <a:ln>
                  <a:noFill/>
                </a:ln>
                <a:solidFill>
                  <a:schemeClr val="tx1"/>
                </a:solidFill>
                <a:effectLst/>
                <a:latin typeface="Calibri" pitchFamily="34" charset="0"/>
                <a:ea typeface="Times New Roman" pitchFamily="18" charset="0"/>
                <a:cs typeface="Times New Roman" pitchFamily="18" charset="0"/>
              </a:rPr>
              <a:t>K</a:t>
            </a:r>
            <a:r>
              <a:rPr kumimoji="0" lang="es-ES" sz="1600" b="0" i="0" u="none" strike="noStrike" cap="none" normalizeH="0" baseline="-30000" dirty="0" err="1" smtClean="0">
                <a:ln>
                  <a:noFill/>
                </a:ln>
                <a:solidFill>
                  <a:schemeClr val="tx1"/>
                </a:solidFill>
                <a:effectLst/>
                <a:latin typeface="Calibri" pitchFamily="34" charset="0"/>
                <a:ea typeface="Times New Roman" pitchFamily="18" charset="0"/>
                <a:cs typeface="Times New Roman" pitchFamily="18" charset="0"/>
              </a:rPr>
              <a:t>t</a:t>
            </a:r>
            <a:r>
              <a:rPr kumimoji="0" lang="es-ES" sz="1600" b="0" i="0" u="none" strike="noStrike" cap="none" normalizeH="0" baseline="-30000" dirty="0" smtClean="0">
                <a:ln>
                  <a:noFill/>
                </a:ln>
                <a:solidFill>
                  <a:schemeClr val="tx1"/>
                </a:solidFill>
                <a:effectLst/>
                <a:latin typeface="Calibri" pitchFamily="34" charset="0"/>
                <a:ea typeface="Times New Roman" pitchFamily="18" charset="0"/>
                <a:cs typeface="Times New Roman" pitchFamily="18" charset="0"/>
              </a:rPr>
              <a:t> </a:t>
            </a:r>
            <a:r>
              <a:rPr kumimoji="0" lang="es-ES" sz="16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Factor de concentración de esfuerzo de flexión</a:t>
            </a:r>
            <a:endParaRPr kumimoji="0" lang="es-MX"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S" sz="1600" b="0" i="0" u="none" strike="noStrike" cap="none" normalizeH="0" baseline="0" dirty="0" err="1" smtClean="0">
                <a:ln>
                  <a:noFill/>
                </a:ln>
                <a:solidFill>
                  <a:schemeClr val="tx1"/>
                </a:solidFill>
                <a:effectLst/>
                <a:latin typeface="Calibri" pitchFamily="34" charset="0"/>
                <a:ea typeface="Times New Roman" pitchFamily="18" charset="0"/>
                <a:cs typeface="Times New Roman" pitchFamily="18" charset="0"/>
              </a:rPr>
              <a:t>K</a:t>
            </a:r>
            <a:r>
              <a:rPr kumimoji="0" lang="es-ES" sz="1600" b="0" i="0" u="none" strike="noStrike" cap="none" normalizeH="0" baseline="-30000" dirty="0" err="1" smtClean="0">
                <a:ln>
                  <a:noFill/>
                </a:ln>
                <a:solidFill>
                  <a:schemeClr val="tx1"/>
                </a:solidFill>
                <a:effectLst/>
                <a:latin typeface="Calibri" pitchFamily="34" charset="0"/>
                <a:ea typeface="Times New Roman" pitchFamily="18" charset="0"/>
                <a:cs typeface="Times New Roman" pitchFamily="18" charset="0"/>
              </a:rPr>
              <a:t>ts</a:t>
            </a:r>
            <a:r>
              <a:rPr kumimoji="0" lang="es-ES" sz="1600" b="0" i="0" u="none" strike="noStrike" cap="none" normalizeH="0" baseline="-30000" dirty="0" smtClean="0">
                <a:ln>
                  <a:noFill/>
                </a:ln>
                <a:solidFill>
                  <a:schemeClr val="tx1"/>
                </a:solidFill>
                <a:effectLst/>
                <a:latin typeface="Calibri" pitchFamily="34" charset="0"/>
                <a:ea typeface="Times New Roman" pitchFamily="18" charset="0"/>
                <a:cs typeface="Times New Roman" pitchFamily="18" charset="0"/>
              </a:rPr>
              <a:t> </a:t>
            </a:r>
            <a:r>
              <a:rPr kumimoji="0" lang="es-ES" sz="16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Factor de concentración de esfuerzo de torsión</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s-MX"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S" sz="16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Para la primera iteración se toma la siguiente consideración:</a:t>
            </a:r>
            <a:endParaRPr kumimoji="0" lang="es-ES" sz="1600" b="0" i="0" u="none" strike="noStrike" cap="none" normalizeH="0" baseline="0" dirty="0" smtClean="0">
              <a:ln>
                <a:noFill/>
              </a:ln>
              <a:solidFill>
                <a:schemeClr val="tx1"/>
              </a:solidFill>
              <a:effectLst/>
              <a:latin typeface="Arial" pitchFamily="34" charset="0"/>
              <a:cs typeface="Arial" pitchFamily="34" charset="0"/>
            </a:endParaRPr>
          </a:p>
        </p:txBody>
      </p:sp>
      <p:pic>
        <p:nvPicPr>
          <p:cNvPr id="5" name="Picture 6"/>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83568" y="4293096"/>
            <a:ext cx="1368152" cy="331237"/>
          </a:xfrm>
          <a:prstGeom prst="rect">
            <a:avLst/>
          </a:prstGeom>
          <a:noFill/>
        </p:spPr>
      </p:pic>
      <p:pic>
        <p:nvPicPr>
          <p:cNvPr id="6" name="Picture 9"/>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11560" y="4941168"/>
            <a:ext cx="1659315" cy="360040"/>
          </a:xfrm>
          <a:prstGeom prst="rect">
            <a:avLst/>
          </a:prstGeom>
          <a:noFill/>
        </p:spPr>
      </p:pic>
      <p:pic>
        <p:nvPicPr>
          <p:cNvPr id="7" name="6 Imagen"/>
          <p:cNvPicPr/>
          <p:nvPr/>
        </p:nvPicPr>
        <p:blipFill>
          <a:blip r:embed="rId4" cstate="print"/>
          <a:srcRect/>
          <a:stretch>
            <a:fillRect/>
          </a:stretch>
        </p:blipFill>
        <p:spPr bwMode="auto">
          <a:xfrm>
            <a:off x="5508104" y="2204864"/>
            <a:ext cx="3024336" cy="2016224"/>
          </a:xfrm>
          <a:prstGeom prst="rect">
            <a:avLst/>
          </a:prstGeom>
          <a:noFill/>
          <a:ln w="9525">
            <a:noFill/>
            <a:miter lim="800000"/>
            <a:headEnd/>
            <a:tailEnd/>
          </a:ln>
        </p:spPr>
      </p:pic>
      <p:graphicFrame>
        <p:nvGraphicFramePr>
          <p:cNvPr id="8" name="7 Tabla"/>
          <p:cNvGraphicFramePr>
            <a:graphicFrameLocks noGrp="1"/>
          </p:cNvGraphicFramePr>
          <p:nvPr/>
        </p:nvGraphicFramePr>
        <p:xfrm>
          <a:off x="3563888" y="4797152"/>
          <a:ext cx="4577080" cy="609600"/>
        </p:xfrm>
        <a:graphic>
          <a:graphicData uri="http://schemas.openxmlformats.org/drawingml/2006/table">
            <a:tbl>
              <a:tblPr>
                <a:tableStyleId>{3C2FFA5D-87B4-456A-9821-1D502468CF0F}</a:tableStyleId>
              </a:tblPr>
              <a:tblGrid>
                <a:gridCol w="2588895"/>
                <a:gridCol w="723900"/>
                <a:gridCol w="723900"/>
                <a:gridCol w="540385"/>
              </a:tblGrid>
              <a:tr h="0">
                <a:tc>
                  <a:txBody>
                    <a:bodyPr/>
                    <a:lstStyle/>
                    <a:p>
                      <a:pPr algn="just">
                        <a:lnSpc>
                          <a:spcPct val="200000"/>
                        </a:lnSpc>
                        <a:spcAft>
                          <a:spcPts val="0"/>
                        </a:spcAft>
                      </a:pPr>
                      <a:endParaRPr lang="es-ES" sz="1000" dirty="0">
                        <a:solidFill>
                          <a:srgbClr val="365F91"/>
                        </a:solidFill>
                        <a:latin typeface="Times New Roman"/>
                        <a:ea typeface="Times New Roman"/>
                        <a:cs typeface="Times New Roman"/>
                      </a:endParaRPr>
                    </a:p>
                  </a:txBody>
                  <a:tcPr marL="68580" marR="68580" marT="0" marB="0"/>
                </a:tc>
                <a:tc>
                  <a:txBody>
                    <a:bodyPr/>
                    <a:lstStyle/>
                    <a:p>
                      <a:pPr algn="just">
                        <a:lnSpc>
                          <a:spcPct val="200000"/>
                        </a:lnSpc>
                        <a:spcAft>
                          <a:spcPts val="0"/>
                        </a:spcAft>
                      </a:pPr>
                      <a:r>
                        <a:rPr lang="es-ES" sz="1000"/>
                        <a:t>Flexión</a:t>
                      </a:r>
                      <a:endParaRPr lang="es-MX" sz="1100">
                        <a:solidFill>
                          <a:srgbClr val="365F91"/>
                        </a:solidFill>
                        <a:latin typeface="Calibri"/>
                        <a:ea typeface="Calibri"/>
                        <a:cs typeface="Times New Roman"/>
                      </a:endParaRPr>
                    </a:p>
                  </a:txBody>
                  <a:tcPr marL="68580" marR="68580" marT="0" marB="0"/>
                </a:tc>
                <a:tc>
                  <a:txBody>
                    <a:bodyPr/>
                    <a:lstStyle/>
                    <a:p>
                      <a:pPr algn="just">
                        <a:lnSpc>
                          <a:spcPct val="200000"/>
                        </a:lnSpc>
                        <a:spcAft>
                          <a:spcPts val="0"/>
                        </a:spcAft>
                      </a:pPr>
                      <a:r>
                        <a:rPr lang="es-ES" sz="1000"/>
                        <a:t>Torsión</a:t>
                      </a:r>
                      <a:endParaRPr lang="es-MX" sz="1100">
                        <a:solidFill>
                          <a:srgbClr val="365F91"/>
                        </a:solidFill>
                        <a:latin typeface="Calibri"/>
                        <a:ea typeface="Calibri"/>
                        <a:cs typeface="Times New Roman"/>
                      </a:endParaRPr>
                    </a:p>
                  </a:txBody>
                  <a:tcPr marL="68580" marR="68580" marT="0" marB="0"/>
                </a:tc>
                <a:tc>
                  <a:txBody>
                    <a:bodyPr/>
                    <a:lstStyle/>
                    <a:p>
                      <a:pPr algn="just">
                        <a:lnSpc>
                          <a:spcPct val="200000"/>
                        </a:lnSpc>
                        <a:spcAft>
                          <a:spcPts val="0"/>
                        </a:spcAft>
                      </a:pPr>
                      <a:r>
                        <a:rPr lang="es-ES" sz="1000"/>
                        <a:t>Axial</a:t>
                      </a:r>
                      <a:endParaRPr lang="es-MX" sz="1100">
                        <a:solidFill>
                          <a:srgbClr val="365F91"/>
                        </a:solidFill>
                        <a:latin typeface="Calibri"/>
                        <a:ea typeface="Calibri"/>
                        <a:cs typeface="Times New Roman"/>
                      </a:endParaRPr>
                    </a:p>
                  </a:txBody>
                  <a:tcPr marL="68580" marR="68580" marT="0" marB="0"/>
                </a:tc>
              </a:tr>
              <a:tr h="0">
                <a:tc>
                  <a:txBody>
                    <a:bodyPr/>
                    <a:lstStyle/>
                    <a:p>
                      <a:pPr algn="just">
                        <a:lnSpc>
                          <a:spcPct val="200000"/>
                        </a:lnSpc>
                        <a:spcAft>
                          <a:spcPts val="0"/>
                        </a:spcAft>
                      </a:pPr>
                      <a:r>
                        <a:rPr lang="pt-BR" sz="1000" dirty="0"/>
                        <a:t>Filete de </a:t>
                      </a:r>
                      <a:r>
                        <a:rPr lang="pt-BR" sz="1000" dirty="0" err="1"/>
                        <a:t>hombro</a:t>
                      </a:r>
                      <a:r>
                        <a:rPr lang="pt-BR" sz="1000" dirty="0"/>
                        <a:t>: agudo (r/d = 0,02)</a:t>
                      </a:r>
                      <a:endParaRPr lang="es-MX" sz="1100" dirty="0">
                        <a:solidFill>
                          <a:srgbClr val="365F91"/>
                        </a:solidFill>
                        <a:latin typeface="Calibri"/>
                        <a:ea typeface="Calibri"/>
                        <a:cs typeface="Times New Roman"/>
                      </a:endParaRPr>
                    </a:p>
                  </a:txBody>
                  <a:tcPr marL="68580" marR="68580" marT="0" marB="0"/>
                </a:tc>
                <a:tc>
                  <a:txBody>
                    <a:bodyPr/>
                    <a:lstStyle/>
                    <a:p>
                      <a:pPr algn="just">
                        <a:lnSpc>
                          <a:spcPct val="200000"/>
                        </a:lnSpc>
                        <a:spcAft>
                          <a:spcPts val="0"/>
                        </a:spcAft>
                      </a:pPr>
                      <a:r>
                        <a:rPr lang="es-ES" sz="1000"/>
                        <a:t>2,7</a:t>
                      </a:r>
                      <a:endParaRPr lang="es-MX" sz="1100">
                        <a:solidFill>
                          <a:srgbClr val="365F91"/>
                        </a:solidFill>
                        <a:latin typeface="Calibri"/>
                        <a:ea typeface="Calibri"/>
                        <a:cs typeface="Times New Roman"/>
                      </a:endParaRPr>
                    </a:p>
                  </a:txBody>
                  <a:tcPr marL="68580" marR="68580" marT="0" marB="0"/>
                </a:tc>
                <a:tc>
                  <a:txBody>
                    <a:bodyPr/>
                    <a:lstStyle/>
                    <a:p>
                      <a:pPr algn="just">
                        <a:lnSpc>
                          <a:spcPct val="200000"/>
                        </a:lnSpc>
                        <a:spcAft>
                          <a:spcPts val="0"/>
                        </a:spcAft>
                      </a:pPr>
                      <a:r>
                        <a:rPr lang="es-ES" sz="1000"/>
                        <a:t>2,2</a:t>
                      </a:r>
                      <a:endParaRPr lang="es-MX" sz="1100">
                        <a:solidFill>
                          <a:srgbClr val="365F91"/>
                        </a:solidFill>
                        <a:latin typeface="Calibri"/>
                        <a:ea typeface="Calibri"/>
                        <a:cs typeface="Times New Roman"/>
                      </a:endParaRPr>
                    </a:p>
                  </a:txBody>
                  <a:tcPr marL="68580" marR="68580" marT="0" marB="0"/>
                </a:tc>
                <a:tc>
                  <a:txBody>
                    <a:bodyPr/>
                    <a:lstStyle/>
                    <a:p>
                      <a:pPr algn="just">
                        <a:lnSpc>
                          <a:spcPct val="200000"/>
                        </a:lnSpc>
                        <a:spcAft>
                          <a:spcPts val="0"/>
                        </a:spcAft>
                      </a:pPr>
                      <a:r>
                        <a:rPr lang="es-ES" sz="1000" dirty="0"/>
                        <a:t>3</a:t>
                      </a:r>
                      <a:endParaRPr lang="es-MX" sz="1100" dirty="0">
                        <a:solidFill>
                          <a:srgbClr val="365F91"/>
                        </a:solidFill>
                        <a:latin typeface="Calibri"/>
                        <a:ea typeface="Calibri"/>
                        <a:cs typeface="Times New Roman"/>
                      </a:endParaRPr>
                    </a:p>
                  </a:txBody>
                  <a:tcPr marL="68580" marR="68580" marT="0" marB="0"/>
                </a:tc>
              </a:tr>
            </a:tbl>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nvGraphicFramePr>
        <p:xfrm>
          <a:off x="2915816" y="836712"/>
          <a:ext cx="3456382" cy="4937760"/>
        </p:xfrm>
        <a:graphic>
          <a:graphicData uri="http://schemas.openxmlformats.org/drawingml/2006/table">
            <a:tbl>
              <a:tblPr>
                <a:tableStyleId>{3C2FFA5D-87B4-456A-9821-1D502468CF0F}</a:tableStyleId>
              </a:tblPr>
              <a:tblGrid>
                <a:gridCol w="807814"/>
                <a:gridCol w="662142"/>
                <a:gridCol w="662142"/>
                <a:gridCol w="662142"/>
                <a:gridCol w="662142"/>
              </a:tblGrid>
              <a:tr h="349430">
                <a:tc>
                  <a:txBody>
                    <a:bodyPr/>
                    <a:lstStyle/>
                    <a:p>
                      <a:pPr algn="just">
                        <a:lnSpc>
                          <a:spcPct val="200000"/>
                        </a:lnSpc>
                        <a:spcAft>
                          <a:spcPts val="0"/>
                        </a:spcAft>
                      </a:pPr>
                      <a:r>
                        <a:rPr lang="es-ES" sz="600" dirty="0"/>
                        <a:t> </a:t>
                      </a:r>
                      <a:endParaRPr lang="es-MX" sz="600" dirty="0">
                        <a:solidFill>
                          <a:srgbClr val="365F91"/>
                        </a:solidFill>
                        <a:latin typeface="Calibri"/>
                        <a:ea typeface="Calibri"/>
                        <a:cs typeface="Times New Roman"/>
                      </a:endParaRPr>
                    </a:p>
                  </a:txBody>
                  <a:tcPr marL="33867" marR="33867" marT="0" marB="0"/>
                </a:tc>
                <a:tc>
                  <a:txBody>
                    <a:bodyPr/>
                    <a:lstStyle/>
                    <a:p>
                      <a:pPr algn="just">
                        <a:lnSpc>
                          <a:spcPct val="200000"/>
                        </a:lnSpc>
                        <a:spcAft>
                          <a:spcPts val="0"/>
                        </a:spcAft>
                      </a:pPr>
                      <a:r>
                        <a:rPr lang="es-ES" sz="600" dirty="0"/>
                        <a:t>Primer iteración</a:t>
                      </a:r>
                      <a:endParaRPr lang="es-MX" sz="600" dirty="0">
                        <a:solidFill>
                          <a:srgbClr val="365F91"/>
                        </a:solidFill>
                        <a:latin typeface="Calibri"/>
                        <a:ea typeface="Calibri"/>
                        <a:cs typeface="Times New Roman"/>
                      </a:endParaRPr>
                    </a:p>
                  </a:txBody>
                  <a:tcPr marL="33867" marR="33867" marT="0" marB="0"/>
                </a:tc>
                <a:tc>
                  <a:txBody>
                    <a:bodyPr/>
                    <a:lstStyle/>
                    <a:p>
                      <a:pPr algn="just">
                        <a:lnSpc>
                          <a:spcPct val="200000"/>
                        </a:lnSpc>
                        <a:spcAft>
                          <a:spcPts val="0"/>
                        </a:spcAft>
                      </a:pPr>
                      <a:r>
                        <a:rPr lang="es-ES" sz="600"/>
                        <a:t>Segunda iteración</a:t>
                      </a:r>
                      <a:endParaRPr lang="es-MX" sz="600">
                        <a:solidFill>
                          <a:srgbClr val="365F91"/>
                        </a:solidFill>
                        <a:latin typeface="Calibri"/>
                        <a:ea typeface="Calibri"/>
                        <a:cs typeface="Times New Roman"/>
                      </a:endParaRPr>
                    </a:p>
                  </a:txBody>
                  <a:tcPr marL="33867" marR="33867" marT="0" marB="0"/>
                </a:tc>
                <a:tc>
                  <a:txBody>
                    <a:bodyPr/>
                    <a:lstStyle/>
                    <a:p>
                      <a:pPr algn="just">
                        <a:lnSpc>
                          <a:spcPct val="200000"/>
                        </a:lnSpc>
                        <a:spcAft>
                          <a:spcPts val="0"/>
                        </a:spcAft>
                      </a:pPr>
                      <a:r>
                        <a:rPr lang="es-ES" sz="600"/>
                        <a:t>Tercer iteración</a:t>
                      </a:r>
                      <a:endParaRPr lang="es-MX" sz="600">
                        <a:solidFill>
                          <a:srgbClr val="365F91"/>
                        </a:solidFill>
                        <a:latin typeface="Calibri"/>
                        <a:ea typeface="Calibri"/>
                        <a:cs typeface="Times New Roman"/>
                      </a:endParaRPr>
                    </a:p>
                  </a:txBody>
                  <a:tcPr marL="33867" marR="33867" marT="0" marB="0"/>
                </a:tc>
                <a:tc>
                  <a:txBody>
                    <a:bodyPr/>
                    <a:lstStyle/>
                    <a:p>
                      <a:pPr algn="just">
                        <a:lnSpc>
                          <a:spcPct val="200000"/>
                        </a:lnSpc>
                        <a:spcAft>
                          <a:spcPts val="0"/>
                        </a:spcAft>
                      </a:pPr>
                      <a:r>
                        <a:rPr lang="es-ES" sz="600"/>
                        <a:t>Cuarta iteración</a:t>
                      </a:r>
                      <a:endParaRPr lang="es-MX" sz="600">
                        <a:solidFill>
                          <a:srgbClr val="365F91"/>
                        </a:solidFill>
                        <a:latin typeface="Calibri"/>
                        <a:ea typeface="Calibri"/>
                        <a:cs typeface="Times New Roman"/>
                      </a:endParaRPr>
                    </a:p>
                  </a:txBody>
                  <a:tcPr marL="33867" marR="33867" marT="0" marB="0"/>
                </a:tc>
              </a:tr>
              <a:tr h="174715">
                <a:tc>
                  <a:txBody>
                    <a:bodyPr/>
                    <a:lstStyle/>
                    <a:p>
                      <a:pPr algn="just">
                        <a:lnSpc>
                          <a:spcPct val="200000"/>
                        </a:lnSpc>
                        <a:spcAft>
                          <a:spcPts val="0"/>
                        </a:spcAft>
                      </a:pPr>
                      <a:r>
                        <a:rPr lang="es-ES" sz="600"/>
                        <a:t>FS</a:t>
                      </a:r>
                      <a:endParaRPr lang="es-MX" sz="600">
                        <a:solidFill>
                          <a:srgbClr val="365F91"/>
                        </a:solidFill>
                        <a:latin typeface="Calibri"/>
                        <a:ea typeface="Calibri"/>
                        <a:cs typeface="Times New Roman"/>
                      </a:endParaRPr>
                    </a:p>
                  </a:txBody>
                  <a:tcPr marL="33867" marR="33867" marT="0" marB="0"/>
                </a:tc>
                <a:tc>
                  <a:txBody>
                    <a:bodyPr/>
                    <a:lstStyle/>
                    <a:p>
                      <a:pPr algn="just">
                        <a:lnSpc>
                          <a:spcPct val="200000"/>
                        </a:lnSpc>
                        <a:spcAft>
                          <a:spcPts val="0"/>
                        </a:spcAft>
                      </a:pPr>
                      <a:r>
                        <a:rPr lang="es-ES" sz="600" dirty="0"/>
                        <a:t>2</a:t>
                      </a:r>
                      <a:endParaRPr lang="es-MX" sz="600" dirty="0">
                        <a:solidFill>
                          <a:srgbClr val="365F91"/>
                        </a:solidFill>
                        <a:latin typeface="Calibri"/>
                        <a:ea typeface="Calibri"/>
                        <a:cs typeface="Times New Roman"/>
                      </a:endParaRPr>
                    </a:p>
                  </a:txBody>
                  <a:tcPr marL="33867" marR="33867" marT="0" marB="0"/>
                </a:tc>
                <a:tc>
                  <a:txBody>
                    <a:bodyPr/>
                    <a:lstStyle/>
                    <a:p>
                      <a:pPr algn="just">
                        <a:lnSpc>
                          <a:spcPct val="200000"/>
                        </a:lnSpc>
                        <a:spcAft>
                          <a:spcPts val="0"/>
                        </a:spcAft>
                      </a:pPr>
                      <a:r>
                        <a:rPr lang="es-ES" sz="600" dirty="0"/>
                        <a:t>2</a:t>
                      </a:r>
                      <a:endParaRPr lang="es-MX" sz="600" dirty="0">
                        <a:solidFill>
                          <a:srgbClr val="365F91"/>
                        </a:solidFill>
                        <a:latin typeface="Calibri"/>
                        <a:ea typeface="Calibri"/>
                        <a:cs typeface="Times New Roman"/>
                      </a:endParaRPr>
                    </a:p>
                  </a:txBody>
                  <a:tcPr marL="33867" marR="33867" marT="0" marB="0"/>
                </a:tc>
                <a:tc>
                  <a:txBody>
                    <a:bodyPr/>
                    <a:lstStyle/>
                    <a:p>
                      <a:pPr algn="just">
                        <a:lnSpc>
                          <a:spcPct val="200000"/>
                        </a:lnSpc>
                        <a:spcAft>
                          <a:spcPts val="0"/>
                        </a:spcAft>
                      </a:pPr>
                      <a:r>
                        <a:rPr lang="es-ES" sz="600"/>
                        <a:t>2</a:t>
                      </a:r>
                      <a:endParaRPr lang="es-MX" sz="600">
                        <a:solidFill>
                          <a:srgbClr val="365F91"/>
                        </a:solidFill>
                        <a:latin typeface="Calibri"/>
                        <a:ea typeface="Calibri"/>
                        <a:cs typeface="Times New Roman"/>
                      </a:endParaRPr>
                    </a:p>
                  </a:txBody>
                  <a:tcPr marL="33867" marR="33867" marT="0" marB="0"/>
                </a:tc>
                <a:tc>
                  <a:txBody>
                    <a:bodyPr/>
                    <a:lstStyle/>
                    <a:p>
                      <a:pPr algn="just">
                        <a:lnSpc>
                          <a:spcPct val="200000"/>
                        </a:lnSpc>
                        <a:spcAft>
                          <a:spcPts val="0"/>
                        </a:spcAft>
                      </a:pPr>
                      <a:r>
                        <a:rPr lang="es-ES" sz="600" dirty="0"/>
                        <a:t>2</a:t>
                      </a:r>
                      <a:endParaRPr lang="es-MX" sz="600" dirty="0">
                        <a:solidFill>
                          <a:srgbClr val="365F91"/>
                        </a:solidFill>
                        <a:latin typeface="Calibri"/>
                        <a:ea typeface="Calibri"/>
                        <a:cs typeface="Times New Roman"/>
                      </a:endParaRPr>
                    </a:p>
                  </a:txBody>
                  <a:tcPr marL="33867" marR="33867" marT="0" marB="0"/>
                </a:tc>
              </a:tr>
              <a:tr h="174715">
                <a:tc>
                  <a:txBody>
                    <a:bodyPr/>
                    <a:lstStyle/>
                    <a:p>
                      <a:pPr algn="just">
                        <a:lnSpc>
                          <a:spcPct val="200000"/>
                        </a:lnSpc>
                        <a:spcAft>
                          <a:spcPts val="0"/>
                        </a:spcAft>
                      </a:pPr>
                      <a:r>
                        <a:rPr lang="es-ES" sz="600" dirty="0" err="1"/>
                        <a:t>Ma</a:t>
                      </a:r>
                      <a:r>
                        <a:rPr lang="es-ES" sz="600" dirty="0"/>
                        <a:t> [</a:t>
                      </a:r>
                      <a:r>
                        <a:rPr lang="es-ES" sz="600" dirty="0" err="1"/>
                        <a:t>Nm</a:t>
                      </a:r>
                      <a:r>
                        <a:rPr lang="es-ES" sz="600" dirty="0"/>
                        <a:t>]</a:t>
                      </a:r>
                      <a:endParaRPr lang="es-MX" sz="600" dirty="0">
                        <a:solidFill>
                          <a:srgbClr val="365F91"/>
                        </a:solidFill>
                        <a:latin typeface="Calibri"/>
                        <a:ea typeface="Calibri"/>
                        <a:cs typeface="Times New Roman"/>
                      </a:endParaRPr>
                    </a:p>
                  </a:txBody>
                  <a:tcPr marL="33867" marR="33867" marT="0" marB="0"/>
                </a:tc>
                <a:tc>
                  <a:txBody>
                    <a:bodyPr/>
                    <a:lstStyle/>
                    <a:p>
                      <a:pPr algn="just">
                        <a:lnSpc>
                          <a:spcPct val="200000"/>
                        </a:lnSpc>
                        <a:spcAft>
                          <a:spcPts val="0"/>
                        </a:spcAft>
                      </a:pPr>
                      <a:r>
                        <a:rPr lang="es-ES" sz="600" dirty="0"/>
                        <a:t>67,93</a:t>
                      </a:r>
                      <a:endParaRPr lang="es-MX" sz="600" dirty="0">
                        <a:solidFill>
                          <a:srgbClr val="365F91"/>
                        </a:solidFill>
                        <a:latin typeface="Calibri"/>
                        <a:ea typeface="Calibri"/>
                        <a:cs typeface="Times New Roman"/>
                      </a:endParaRPr>
                    </a:p>
                  </a:txBody>
                  <a:tcPr marL="33867" marR="33867" marT="0" marB="0"/>
                </a:tc>
                <a:tc>
                  <a:txBody>
                    <a:bodyPr/>
                    <a:lstStyle/>
                    <a:p>
                      <a:pPr algn="just">
                        <a:lnSpc>
                          <a:spcPct val="200000"/>
                        </a:lnSpc>
                        <a:spcAft>
                          <a:spcPts val="0"/>
                        </a:spcAft>
                      </a:pPr>
                      <a:r>
                        <a:rPr lang="es-ES" sz="600" dirty="0"/>
                        <a:t>67,93</a:t>
                      </a:r>
                      <a:endParaRPr lang="es-MX" sz="600" dirty="0">
                        <a:solidFill>
                          <a:srgbClr val="365F91"/>
                        </a:solidFill>
                        <a:latin typeface="Calibri"/>
                        <a:ea typeface="Calibri"/>
                        <a:cs typeface="Times New Roman"/>
                      </a:endParaRPr>
                    </a:p>
                  </a:txBody>
                  <a:tcPr marL="33867" marR="33867" marT="0" marB="0"/>
                </a:tc>
                <a:tc>
                  <a:txBody>
                    <a:bodyPr/>
                    <a:lstStyle/>
                    <a:p>
                      <a:pPr algn="just">
                        <a:lnSpc>
                          <a:spcPct val="200000"/>
                        </a:lnSpc>
                        <a:spcAft>
                          <a:spcPts val="0"/>
                        </a:spcAft>
                      </a:pPr>
                      <a:r>
                        <a:rPr lang="es-ES" sz="600"/>
                        <a:t>67,93</a:t>
                      </a:r>
                      <a:endParaRPr lang="es-MX" sz="600">
                        <a:solidFill>
                          <a:srgbClr val="365F91"/>
                        </a:solidFill>
                        <a:latin typeface="Calibri"/>
                        <a:ea typeface="Calibri"/>
                        <a:cs typeface="Times New Roman"/>
                      </a:endParaRPr>
                    </a:p>
                  </a:txBody>
                  <a:tcPr marL="33867" marR="33867" marT="0" marB="0"/>
                </a:tc>
                <a:tc>
                  <a:txBody>
                    <a:bodyPr/>
                    <a:lstStyle/>
                    <a:p>
                      <a:pPr algn="just">
                        <a:lnSpc>
                          <a:spcPct val="200000"/>
                        </a:lnSpc>
                        <a:spcAft>
                          <a:spcPts val="0"/>
                        </a:spcAft>
                      </a:pPr>
                      <a:r>
                        <a:rPr lang="es-ES" sz="600"/>
                        <a:t>67,93</a:t>
                      </a:r>
                      <a:endParaRPr lang="es-MX" sz="600">
                        <a:solidFill>
                          <a:srgbClr val="365F91"/>
                        </a:solidFill>
                        <a:latin typeface="Calibri"/>
                        <a:ea typeface="Calibri"/>
                        <a:cs typeface="Times New Roman"/>
                      </a:endParaRPr>
                    </a:p>
                  </a:txBody>
                  <a:tcPr marL="33867" marR="33867" marT="0" marB="0"/>
                </a:tc>
              </a:tr>
              <a:tr h="174715">
                <a:tc>
                  <a:txBody>
                    <a:bodyPr/>
                    <a:lstStyle/>
                    <a:p>
                      <a:pPr algn="just">
                        <a:lnSpc>
                          <a:spcPct val="200000"/>
                        </a:lnSpc>
                        <a:spcAft>
                          <a:spcPts val="0"/>
                        </a:spcAft>
                      </a:pPr>
                      <a:r>
                        <a:rPr lang="es-ES" sz="600"/>
                        <a:t>Tm [Nm]</a:t>
                      </a:r>
                      <a:endParaRPr lang="es-MX" sz="600">
                        <a:solidFill>
                          <a:srgbClr val="365F91"/>
                        </a:solidFill>
                        <a:latin typeface="Calibri"/>
                        <a:ea typeface="Calibri"/>
                        <a:cs typeface="Times New Roman"/>
                      </a:endParaRPr>
                    </a:p>
                  </a:txBody>
                  <a:tcPr marL="33867" marR="33867" marT="0" marB="0"/>
                </a:tc>
                <a:tc>
                  <a:txBody>
                    <a:bodyPr/>
                    <a:lstStyle/>
                    <a:p>
                      <a:pPr algn="just">
                        <a:lnSpc>
                          <a:spcPct val="200000"/>
                        </a:lnSpc>
                        <a:spcAft>
                          <a:spcPts val="0"/>
                        </a:spcAft>
                      </a:pPr>
                      <a:r>
                        <a:rPr lang="es-ES" sz="600" dirty="0"/>
                        <a:t>55,3</a:t>
                      </a:r>
                      <a:endParaRPr lang="es-MX" sz="600" dirty="0">
                        <a:solidFill>
                          <a:srgbClr val="365F91"/>
                        </a:solidFill>
                        <a:latin typeface="Calibri"/>
                        <a:ea typeface="Calibri"/>
                        <a:cs typeface="Times New Roman"/>
                      </a:endParaRPr>
                    </a:p>
                  </a:txBody>
                  <a:tcPr marL="33867" marR="33867" marT="0" marB="0"/>
                </a:tc>
                <a:tc>
                  <a:txBody>
                    <a:bodyPr/>
                    <a:lstStyle/>
                    <a:p>
                      <a:pPr algn="just">
                        <a:lnSpc>
                          <a:spcPct val="200000"/>
                        </a:lnSpc>
                        <a:spcAft>
                          <a:spcPts val="0"/>
                        </a:spcAft>
                      </a:pPr>
                      <a:r>
                        <a:rPr lang="es-ES" sz="600" dirty="0"/>
                        <a:t>55,3</a:t>
                      </a:r>
                      <a:endParaRPr lang="es-MX" sz="600" dirty="0">
                        <a:solidFill>
                          <a:srgbClr val="365F91"/>
                        </a:solidFill>
                        <a:latin typeface="Calibri"/>
                        <a:ea typeface="Calibri"/>
                        <a:cs typeface="Times New Roman"/>
                      </a:endParaRPr>
                    </a:p>
                  </a:txBody>
                  <a:tcPr marL="33867" marR="33867" marT="0" marB="0"/>
                </a:tc>
                <a:tc>
                  <a:txBody>
                    <a:bodyPr/>
                    <a:lstStyle/>
                    <a:p>
                      <a:pPr algn="just">
                        <a:lnSpc>
                          <a:spcPct val="200000"/>
                        </a:lnSpc>
                        <a:spcAft>
                          <a:spcPts val="0"/>
                        </a:spcAft>
                      </a:pPr>
                      <a:r>
                        <a:rPr lang="es-ES" sz="600"/>
                        <a:t>55,3</a:t>
                      </a:r>
                      <a:endParaRPr lang="es-MX" sz="600">
                        <a:solidFill>
                          <a:srgbClr val="365F91"/>
                        </a:solidFill>
                        <a:latin typeface="Calibri"/>
                        <a:ea typeface="Calibri"/>
                        <a:cs typeface="Times New Roman"/>
                      </a:endParaRPr>
                    </a:p>
                  </a:txBody>
                  <a:tcPr marL="33867" marR="33867" marT="0" marB="0"/>
                </a:tc>
                <a:tc>
                  <a:txBody>
                    <a:bodyPr/>
                    <a:lstStyle/>
                    <a:p>
                      <a:pPr algn="just">
                        <a:lnSpc>
                          <a:spcPct val="200000"/>
                        </a:lnSpc>
                        <a:spcAft>
                          <a:spcPts val="0"/>
                        </a:spcAft>
                      </a:pPr>
                      <a:r>
                        <a:rPr lang="es-ES" sz="600"/>
                        <a:t>55,3</a:t>
                      </a:r>
                      <a:endParaRPr lang="es-MX" sz="600">
                        <a:solidFill>
                          <a:srgbClr val="365F91"/>
                        </a:solidFill>
                        <a:latin typeface="Calibri"/>
                        <a:ea typeface="Calibri"/>
                        <a:cs typeface="Times New Roman"/>
                      </a:endParaRPr>
                    </a:p>
                  </a:txBody>
                  <a:tcPr marL="33867" marR="33867" marT="0" marB="0"/>
                </a:tc>
              </a:tr>
              <a:tr h="174715">
                <a:tc>
                  <a:txBody>
                    <a:bodyPr/>
                    <a:lstStyle/>
                    <a:p>
                      <a:pPr algn="just">
                        <a:lnSpc>
                          <a:spcPct val="200000"/>
                        </a:lnSpc>
                        <a:spcAft>
                          <a:spcPts val="0"/>
                        </a:spcAft>
                      </a:pPr>
                      <a:r>
                        <a:rPr lang="es-ES" sz="600"/>
                        <a:t>Sy [Mpa]</a:t>
                      </a:r>
                      <a:endParaRPr lang="es-MX" sz="600">
                        <a:solidFill>
                          <a:srgbClr val="365F91"/>
                        </a:solidFill>
                        <a:latin typeface="Calibri"/>
                        <a:ea typeface="Calibri"/>
                        <a:cs typeface="Times New Roman"/>
                      </a:endParaRPr>
                    </a:p>
                  </a:txBody>
                  <a:tcPr marL="33867" marR="33867" marT="0" marB="0"/>
                </a:tc>
                <a:tc>
                  <a:txBody>
                    <a:bodyPr/>
                    <a:lstStyle/>
                    <a:p>
                      <a:pPr algn="just">
                        <a:lnSpc>
                          <a:spcPct val="200000"/>
                        </a:lnSpc>
                        <a:spcAft>
                          <a:spcPts val="0"/>
                        </a:spcAft>
                      </a:pPr>
                      <a:r>
                        <a:rPr lang="es-ES" sz="600"/>
                        <a:t>304</a:t>
                      </a:r>
                      <a:endParaRPr lang="es-MX" sz="600">
                        <a:solidFill>
                          <a:srgbClr val="365F91"/>
                        </a:solidFill>
                        <a:latin typeface="Calibri"/>
                        <a:ea typeface="Calibri"/>
                        <a:cs typeface="Times New Roman"/>
                      </a:endParaRPr>
                    </a:p>
                  </a:txBody>
                  <a:tcPr marL="33867" marR="33867" marT="0" marB="0"/>
                </a:tc>
                <a:tc>
                  <a:txBody>
                    <a:bodyPr/>
                    <a:lstStyle/>
                    <a:p>
                      <a:pPr algn="just">
                        <a:lnSpc>
                          <a:spcPct val="200000"/>
                        </a:lnSpc>
                        <a:spcAft>
                          <a:spcPts val="0"/>
                        </a:spcAft>
                      </a:pPr>
                      <a:r>
                        <a:rPr lang="es-ES" sz="600" dirty="0"/>
                        <a:t>304</a:t>
                      </a:r>
                      <a:endParaRPr lang="es-MX" sz="600" dirty="0">
                        <a:solidFill>
                          <a:srgbClr val="365F91"/>
                        </a:solidFill>
                        <a:latin typeface="Calibri"/>
                        <a:ea typeface="Calibri"/>
                        <a:cs typeface="Times New Roman"/>
                      </a:endParaRPr>
                    </a:p>
                  </a:txBody>
                  <a:tcPr marL="33867" marR="33867" marT="0" marB="0"/>
                </a:tc>
                <a:tc>
                  <a:txBody>
                    <a:bodyPr/>
                    <a:lstStyle/>
                    <a:p>
                      <a:pPr algn="just">
                        <a:lnSpc>
                          <a:spcPct val="200000"/>
                        </a:lnSpc>
                        <a:spcAft>
                          <a:spcPts val="0"/>
                        </a:spcAft>
                      </a:pPr>
                      <a:r>
                        <a:rPr lang="es-ES" sz="600"/>
                        <a:t>304</a:t>
                      </a:r>
                      <a:endParaRPr lang="es-MX" sz="600">
                        <a:solidFill>
                          <a:srgbClr val="365F91"/>
                        </a:solidFill>
                        <a:latin typeface="Calibri"/>
                        <a:ea typeface="Calibri"/>
                        <a:cs typeface="Times New Roman"/>
                      </a:endParaRPr>
                    </a:p>
                  </a:txBody>
                  <a:tcPr marL="33867" marR="33867" marT="0" marB="0"/>
                </a:tc>
                <a:tc>
                  <a:txBody>
                    <a:bodyPr/>
                    <a:lstStyle/>
                    <a:p>
                      <a:pPr algn="just">
                        <a:lnSpc>
                          <a:spcPct val="200000"/>
                        </a:lnSpc>
                        <a:spcAft>
                          <a:spcPts val="0"/>
                        </a:spcAft>
                      </a:pPr>
                      <a:r>
                        <a:rPr lang="es-ES" sz="600"/>
                        <a:t>304</a:t>
                      </a:r>
                      <a:endParaRPr lang="es-MX" sz="600">
                        <a:solidFill>
                          <a:srgbClr val="365F91"/>
                        </a:solidFill>
                        <a:latin typeface="Calibri"/>
                        <a:ea typeface="Calibri"/>
                        <a:cs typeface="Times New Roman"/>
                      </a:endParaRPr>
                    </a:p>
                  </a:txBody>
                  <a:tcPr marL="33867" marR="33867" marT="0" marB="0"/>
                </a:tc>
              </a:tr>
              <a:tr h="349430">
                <a:tc>
                  <a:txBody>
                    <a:bodyPr/>
                    <a:lstStyle/>
                    <a:p>
                      <a:pPr algn="just">
                        <a:lnSpc>
                          <a:spcPct val="200000"/>
                        </a:lnSpc>
                        <a:spcAft>
                          <a:spcPts val="0"/>
                        </a:spcAft>
                      </a:pPr>
                      <a:r>
                        <a:rPr lang="es-ES" sz="600"/>
                        <a:t>Sut [Mpa] (Kpsi)</a:t>
                      </a:r>
                      <a:endParaRPr lang="es-MX" sz="600">
                        <a:solidFill>
                          <a:srgbClr val="365F91"/>
                        </a:solidFill>
                        <a:latin typeface="Calibri"/>
                        <a:ea typeface="Calibri"/>
                        <a:cs typeface="Times New Roman"/>
                      </a:endParaRPr>
                    </a:p>
                  </a:txBody>
                  <a:tcPr marL="33867" marR="33867" marT="0" marB="0"/>
                </a:tc>
                <a:tc>
                  <a:txBody>
                    <a:bodyPr/>
                    <a:lstStyle/>
                    <a:p>
                      <a:pPr algn="just">
                        <a:lnSpc>
                          <a:spcPct val="200000"/>
                        </a:lnSpc>
                        <a:spcAft>
                          <a:spcPts val="0"/>
                        </a:spcAft>
                      </a:pPr>
                      <a:r>
                        <a:rPr lang="es-ES" sz="600"/>
                        <a:t>588</a:t>
                      </a:r>
                      <a:endParaRPr lang="es-MX" sz="600"/>
                    </a:p>
                    <a:p>
                      <a:pPr algn="just">
                        <a:lnSpc>
                          <a:spcPct val="200000"/>
                        </a:lnSpc>
                        <a:spcAft>
                          <a:spcPts val="0"/>
                        </a:spcAft>
                      </a:pPr>
                      <a:r>
                        <a:rPr lang="es-ES" sz="600"/>
                        <a:t>(85,28)</a:t>
                      </a:r>
                      <a:endParaRPr lang="es-MX" sz="600">
                        <a:solidFill>
                          <a:srgbClr val="365F91"/>
                        </a:solidFill>
                        <a:latin typeface="Calibri"/>
                        <a:ea typeface="Calibri"/>
                        <a:cs typeface="Times New Roman"/>
                      </a:endParaRPr>
                    </a:p>
                  </a:txBody>
                  <a:tcPr marL="33867" marR="33867" marT="0" marB="0"/>
                </a:tc>
                <a:tc>
                  <a:txBody>
                    <a:bodyPr/>
                    <a:lstStyle/>
                    <a:p>
                      <a:pPr algn="just">
                        <a:lnSpc>
                          <a:spcPct val="200000"/>
                        </a:lnSpc>
                        <a:spcAft>
                          <a:spcPts val="0"/>
                        </a:spcAft>
                      </a:pPr>
                      <a:r>
                        <a:rPr lang="es-ES" sz="600" dirty="0"/>
                        <a:t>588</a:t>
                      </a:r>
                      <a:endParaRPr lang="es-MX" sz="600" dirty="0"/>
                    </a:p>
                    <a:p>
                      <a:pPr algn="just">
                        <a:lnSpc>
                          <a:spcPct val="200000"/>
                        </a:lnSpc>
                        <a:spcAft>
                          <a:spcPts val="0"/>
                        </a:spcAft>
                      </a:pPr>
                      <a:r>
                        <a:rPr lang="es-ES" sz="600" dirty="0"/>
                        <a:t>(85,28)</a:t>
                      </a:r>
                      <a:endParaRPr lang="es-MX" sz="600" dirty="0">
                        <a:solidFill>
                          <a:srgbClr val="365F91"/>
                        </a:solidFill>
                        <a:latin typeface="Calibri"/>
                        <a:ea typeface="Calibri"/>
                        <a:cs typeface="Times New Roman"/>
                      </a:endParaRPr>
                    </a:p>
                  </a:txBody>
                  <a:tcPr marL="33867" marR="33867" marT="0" marB="0"/>
                </a:tc>
                <a:tc>
                  <a:txBody>
                    <a:bodyPr/>
                    <a:lstStyle/>
                    <a:p>
                      <a:pPr algn="just">
                        <a:lnSpc>
                          <a:spcPct val="200000"/>
                        </a:lnSpc>
                        <a:spcAft>
                          <a:spcPts val="0"/>
                        </a:spcAft>
                      </a:pPr>
                      <a:r>
                        <a:rPr lang="es-ES" sz="600"/>
                        <a:t>588</a:t>
                      </a:r>
                      <a:endParaRPr lang="es-MX" sz="600"/>
                    </a:p>
                    <a:p>
                      <a:pPr algn="just">
                        <a:lnSpc>
                          <a:spcPct val="200000"/>
                        </a:lnSpc>
                        <a:spcAft>
                          <a:spcPts val="0"/>
                        </a:spcAft>
                      </a:pPr>
                      <a:r>
                        <a:rPr lang="es-ES" sz="600"/>
                        <a:t>(85,28)</a:t>
                      </a:r>
                      <a:endParaRPr lang="es-MX" sz="600">
                        <a:solidFill>
                          <a:srgbClr val="365F91"/>
                        </a:solidFill>
                        <a:latin typeface="Calibri"/>
                        <a:ea typeface="Calibri"/>
                        <a:cs typeface="Times New Roman"/>
                      </a:endParaRPr>
                    </a:p>
                  </a:txBody>
                  <a:tcPr marL="33867" marR="33867" marT="0" marB="0"/>
                </a:tc>
                <a:tc>
                  <a:txBody>
                    <a:bodyPr/>
                    <a:lstStyle/>
                    <a:p>
                      <a:pPr algn="just">
                        <a:lnSpc>
                          <a:spcPct val="200000"/>
                        </a:lnSpc>
                        <a:spcAft>
                          <a:spcPts val="0"/>
                        </a:spcAft>
                      </a:pPr>
                      <a:r>
                        <a:rPr lang="es-ES" sz="600"/>
                        <a:t>588</a:t>
                      </a:r>
                      <a:endParaRPr lang="es-MX" sz="600"/>
                    </a:p>
                    <a:p>
                      <a:pPr algn="just">
                        <a:lnSpc>
                          <a:spcPct val="200000"/>
                        </a:lnSpc>
                        <a:spcAft>
                          <a:spcPts val="0"/>
                        </a:spcAft>
                      </a:pPr>
                      <a:r>
                        <a:rPr lang="es-ES" sz="600"/>
                        <a:t>(85,28)</a:t>
                      </a:r>
                      <a:endParaRPr lang="es-MX" sz="600">
                        <a:solidFill>
                          <a:srgbClr val="365F91"/>
                        </a:solidFill>
                        <a:latin typeface="Calibri"/>
                        <a:ea typeface="Calibri"/>
                        <a:cs typeface="Times New Roman"/>
                      </a:endParaRPr>
                    </a:p>
                  </a:txBody>
                  <a:tcPr marL="33867" marR="33867" marT="0" marB="0"/>
                </a:tc>
              </a:tr>
              <a:tr h="174715">
                <a:tc>
                  <a:txBody>
                    <a:bodyPr/>
                    <a:lstStyle/>
                    <a:p>
                      <a:pPr algn="just">
                        <a:lnSpc>
                          <a:spcPct val="200000"/>
                        </a:lnSpc>
                        <a:spcAft>
                          <a:spcPts val="0"/>
                        </a:spcAft>
                      </a:pPr>
                      <a:r>
                        <a:rPr lang="es-ES" sz="600"/>
                        <a:t>ka</a:t>
                      </a:r>
                      <a:endParaRPr lang="es-MX" sz="600">
                        <a:solidFill>
                          <a:srgbClr val="365F91"/>
                        </a:solidFill>
                        <a:latin typeface="Calibri"/>
                        <a:ea typeface="Calibri"/>
                        <a:cs typeface="Times New Roman"/>
                      </a:endParaRPr>
                    </a:p>
                  </a:txBody>
                  <a:tcPr marL="33867" marR="33867" marT="0" marB="0"/>
                </a:tc>
                <a:tc>
                  <a:txBody>
                    <a:bodyPr/>
                    <a:lstStyle/>
                    <a:p>
                      <a:pPr algn="just">
                        <a:lnSpc>
                          <a:spcPct val="200000"/>
                        </a:lnSpc>
                        <a:spcAft>
                          <a:spcPts val="0"/>
                        </a:spcAft>
                      </a:pPr>
                      <a:r>
                        <a:rPr lang="es-ES" sz="600"/>
                        <a:t>0,832</a:t>
                      </a:r>
                      <a:endParaRPr lang="es-MX" sz="600">
                        <a:solidFill>
                          <a:srgbClr val="365F91"/>
                        </a:solidFill>
                        <a:latin typeface="Calibri"/>
                        <a:ea typeface="Calibri"/>
                        <a:cs typeface="Times New Roman"/>
                      </a:endParaRPr>
                    </a:p>
                  </a:txBody>
                  <a:tcPr marL="33867" marR="33867" marT="0" marB="0"/>
                </a:tc>
                <a:tc>
                  <a:txBody>
                    <a:bodyPr/>
                    <a:lstStyle/>
                    <a:p>
                      <a:pPr algn="just">
                        <a:lnSpc>
                          <a:spcPct val="200000"/>
                        </a:lnSpc>
                        <a:spcAft>
                          <a:spcPts val="0"/>
                        </a:spcAft>
                      </a:pPr>
                      <a:r>
                        <a:rPr lang="es-ES" sz="600" dirty="0"/>
                        <a:t>0,832</a:t>
                      </a:r>
                      <a:endParaRPr lang="es-MX" sz="600" dirty="0">
                        <a:solidFill>
                          <a:srgbClr val="365F91"/>
                        </a:solidFill>
                        <a:latin typeface="Calibri"/>
                        <a:ea typeface="Calibri"/>
                        <a:cs typeface="Times New Roman"/>
                      </a:endParaRPr>
                    </a:p>
                  </a:txBody>
                  <a:tcPr marL="33867" marR="33867" marT="0" marB="0"/>
                </a:tc>
                <a:tc>
                  <a:txBody>
                    <a:bodyPr/>
                    <a:lstStyle/>
                    <a:p>
                      <a:pPr algn="just">
                        <a:lnSpc>
                          <a:spcPct val="200000"/>
                        </a:lnSpc>
                        <a:spcAft>
                          <a:spcPts val="0"/>
                        </a:spcAft>
                      </a:pPr>
                      <a:r>
                        <a:rPr lang="es-ES" sz="600"/>
                        <a:t>0,832</a:t>
                      </a:r>
                      <a:endParaRPr lang="es-MX" sz="600">
                        <a:solidFill>
                          <a:srgbClr val="365F91"/>
                        </a:solidFill>
                        <a:latin typeface="Calibri"/>
                        <a:ea typeface="Calibri"/>
                        <a:cs typeface="Times New Roman"/>
                      </a:endParaRPr>
                    </a:p>
                  </a:txBody>
                  <a:tcPr marL="33867" marR="33867" marT="0" marB="0"/>
                </a:tc>
                <a:tc>
                  <a:txBody>
                    <a:bodyPr/>
                    <a:lstStyle/>
                    <a:p>
                      <a:pPr algn="just">
                        <a:lnSpc>
                          <a:spcPct val="200000"/>
                        </a:lnSpc>
                        <a:spcAft>
                          <a:spcPts val="0"/>
                        </a:spcAft>
                      </a:pPr>
                      <a:r>
                        <a:rPr lang="es-ES" sz="600"/>
                        <a:t>0,832</a:t>
                      </a:r>
                      <a:endParaRPr lang="es-MX" sz="600">
                        <a:solidFill>
                          <a:srgbClr val="365F91"/>
                        </a:solidFill>
                        <a:latin typeface="Calibri"/>
                        <a:ea typeface="Calibri"/>
                        <a:cs typeface="Times New Roman"/>
                      </a:endParaRPr>
                    </a:p>
                  </a:txBody>
                  <a:tcPr marL="33867" marR="33867" marT="0" marB="0"/>
                </a:tc>
              </a:tr>
              <a:tr h="174715">
                <a:tc>
                  <a:txBody>
                    <a:bodyPr/>
                    <a:lstStyle/>
                    <a:p>
                      <a:pPr algn="just">
                        <a:lnSpc>
                          <a:spcPct val="200000"/>
                        </a:lnSpc>
                        <a:spcAft>
                          <a:spcPts val="0"/>
                        </a:spcAft>
                      </a:pPr>
                      <a:r>
                        <a:rPr lang="es-ES" sz="600"/>
                        <a:t>kb</a:t>
                      </a:r>
                      <a:endParaRPr lang="es-MX" sz="600">
                        <a:solidFill>
                          <a:srgbClr val="365F91"/>
                        </a:solidFill>
                        <a:latin typeface="Calibri"/>
                        <a:ea typeface="Calibri"/>
                        <a:cs typeface="Times New Roman"/>
                      </a:endParaRPr>
                    </a:p>
                  </a:txBody>
                  <a:tcPr marL="33867" marR="33867" marT="0" marB="0"/>
                </a:tc>
                <a:tc>
                  <a:txBody>
                    <a:bodyPr/>
                    <a:lstStyle/>
                    <a:p>
                      <a:pPr algn="just">
                        <a:lnSpc>
                          <a:spcPct val="200000"/>
                        </a:lnSpc>
                        <a:spcAft>
                          <a:spcPts val="0"/>
                        </a:spcAft>
                      </a:pPr>
                      <a:r>
                        <a:rPr lang="es-ES" sz="600"/>
                        <a:t>0,9</a:t>
                      </a:r>
                      <a:endParaRPr lang="es-MX" sz="600">
                        <a:solidFill>
                          <a:srgbClr val="365F91"/>
                        </a:solidFill>
                        <a:latin typeface="Calibri"/>
                        <a:ea typeface="Calibri"/>
                        <a:cs typeface="Times New Roman"/>
                      </a:endParaRPr>
                    </a:p>
                  </a:txBody>
                  <a:tcPr marL="33867" marR="33867" marT="0" marB="0"/>
                </a:tc>
                <a:tc>
                  <a:txBody>
                    <a:bodyPr/>
                    <a:lstStyle/>
                    <a:p>
                      <a:pPr algn="just">
                        <a:lnSpc>
                          <a:spcPct val="200000"/>
                        </a:lnSpc>
                        <a:spcAft>
                          <a:spcPts val="0"/>
                        </a:spcAft>
                      </a:pPr>
                      <a:r>
                        <a:rPr lang="es-ES" sz="600" dirty="0"/>
                        <a:t>0,867</a:t>
                      </a:r>
                      <a:endParaRPr lang="es-MX" sz="600" dirty="0">
                        <a:solidFill>
                          <a:srgbClr val="365F91"/>
                        </a:solidFill>
                        <a:latin typeface="Calibri"/>
                        <a:ea typeface="Calibri"/>
                        <a:cs typeface="Times New Roman"/>
                      </a:endParaRPr>
                    </a:p>
                  </a:txBody>
                  <a:tcPr marL="33867" marR="33867" marT="0" marB="0"/>
                </a:tc>
                <a:tc>
                  <a:txBody>
                    <a:bodyPr/>
                    <a:lstStyle/>
                    <a:p>
                      <a:pPr algn="just">
                        <a:lnSpc>
                          <a:spcPct val="200000"/>
                        </a:lnSpc>
                        <a:spcAft>
                          <a:spcPts val="0"/>
                        </a:spcAft>
                      </a:pPr>
                      <a:r>
                        <a:rPr lang="es-ES" sz="600"/>
                        <a:t>0,875</a:t>
                      </a:r>
                      <a:endParaRPr lang="es-MX" sz="600">
                        <a:solidFill>
                          <a:srgbClr val="365F91"/>
                        </a:solidFill>
                        <a:latin typeface="Calibri"/>
                        <a:ea typeface="Calibri"/>
                        <a:cs typeface="Times New Roman"/>
                      </a:endParaRPr>
                    </a:p>
                  </a:txBody>
                  <a:tcPr marL="33867" marR="33867" marT="0" marB="0"/>
                </a:tc>
                <a:tc>
                  <a:txBody>
                    <a:bodyPr/>
                    <a:lstStyle/>
                    <a:p>
                      <a:pPr algn="just">
                        <a:lnSpc>
                          <a:spcPct val="200000"/>
                        </a:lnSpc>
                        <a:spcAft>
                          <a:spcPts val="0"/>
                        </a:spcAft>
                      </a:pPr>
                      <a:r>
                        <a:rPr lang="es-ES" sz="600" dirty="0"/>
                        <a:t>0,875</a:t>
                      </a:r>
                      <a:endParaRPr lang="es-MX" sz="600" dirty="0">
                        <a:solidFill>
                          <a:srgbClr val="365F91"/>
                        </a:solidFill>
                        <a:latin typeface="Calibri"/>
                        <a:ea typeface="Calibri"/>
                        <a:cs typeface="Times New Roman"/>
                      </a:endParaRPr>
                    </a:p>
                  </a:txBody>
                  <a:tcPr marL="33867" marR="33867" marT="0" marB="0"/>
                </a:tc>
              </a:tr>
              <a:tr h="174715">
                <a:tc>
                  <a:txBody>
                    <a:bodyPr/>
                    <a:lstStyle/>
                    <a:p>
                      <a:pPr algn="just">
                        <a:lnSpc>
                          <a:spcPct val="200000"/>
                        </a:lnSpc>
                        <a:spcAft>
                          <a:spcPts val="0"/>
                        </a:spcAft>
                      </a:pPr>
                      <a:r>
                        <a:rPr lang="es-ES" sz="600"/>
                        <a:t>kc</a:t>
                      </a:r>
                      <a:endParaRPr lang="es-MX" sz="600">
                        <a:solidFill>
                          <a:srgbClr val="365F91"/>
                        </a:solidFill>
                        <a:latin typeface="Calibri"/>
                        <a:ea typeface="Calibri"/>
                        <a:cs typeface="Times New Roman"/>
                      </a:endParaRPr>
                    </a:p>
                  </a:txBody>
                  <a:tcPr marL="33867" marR="33867" marT="0" marB="0"/>
                </a:tc>
                <a:tc>
                  <a:txBody>
                    <a:bodyPr/>
                    <a:lstStyle/>
                    <a:p>
                      <a:pPr algn="just">
                        <a:lnSpc>
                          <a:spcPct val="200000"/>
                        </a:lnSpc>
                        <a:spcAft>
                          <a:spcPts val="0"/>
                        </a:spcAft>
                      </a:pPr>
                      <a:r>
                        <a:rPr lang="es-ES" sz="600"/>
                        <a:t>1</a:t>
                      </a:r>
                      <a:endParaRPr lang="es-MX" sz="600">
                        <a:solidFill>
                          <a:srgbClr val="365F91"/>
                        </a:solidFill>
                        <a:latin typeface="Calibri"/>
                        <a:ea typeface="Calibri"/>
                        <a:cs typeface="Times New Roman"/>
                      </a:endParaRPr>
                    </a:p>
                  </a:txBody>
                  <a:tcPr marL="33867" marR="33867" marT="0" marB="0"/>
                </a:tc>
                <a:tc>
                  <a:txBody>
                    <a:bodyPr/>
                    <a:lstStyle/>
                    <a:p>
                      <a:pPr algn="just">
                        <a:lnSpc>
                          <a:spcPct val="200000"/>
                        </a:lnSpc>
                        <a:spcAft>
                          <a:spcPts val="0"/>
                        </a:spcAft>
                      </a:pPr>
                      <a:r>
                        <a:rPr lang="es-ES" sz="600" dirty="0"/>
                        <a:t>1</a:t>
                      </a:r>
                      <a:endParaRPr lang="es-MX" sz="600" dirty="0">
                        <a:solidFill>
                          <a:srgbClr val="365F91"/>
                        </a:solidFill>
                        <a:latin typeface="Calibri"/>
                        <a:ea typeface="Calibri"/>
                        <a:cs typeface="Times New Roman"/>
                      </a:endParaRPr>
                    </a:p>
                  </a:txBody>
                  <a:tcPr marL="33867" marR="33867" marT="0" marB="0"/>
                </a:tc>
                <a:tc>
                  <a:txBody>
                    <a:bodyPr/>
                    <a:lstStyle/>
                    <a:p>
                      <a:pPr algn="just">
                        <a:lnSpc>
                          <a:spcPct val="200000"/>
                        </a:lnSpc>
                        <a:spcAft>
                          <a:spcPts val="0"/>
                        </a:spcAft>
                      </a:pPr>
                      <a:r>
                        <a:rPr lang="es-ES" sz="600"/>
                        <a:t>1</a:t>
                      </a:r>
                      <a:endParaRPr lang="es-MX" sz="600">
                        <a:solidFill>
                          <a:srgbClr val="365F91"/>
                        </a:solidFill>
                        <a:latin typeface="Calibri"/>
                        <a:ea typeface="Calibri"/>
                        <a:cs typeface="Times New Roman"/>
                      </a:endParaRPr>
                    </a:p>
                  </a:txBody>
                  <a:tcPr marL="33867" marR="33867" marT="0" marB="0"/>
                </a:tc>
                <a:tc>
                  <a:txBody>
                    <a:bodyPr/>
                    <a:lstStyle/>
                    <a:p>
                      <a:pPr algn="just">
                        <a:lnSpc>
                          <a:spcPct val="200000"/>
                        </a:lnSpc>
                        <a:spcAft>
                          <a:spcPts val="0"/>
                        </a:spcAft>
                      </a:pPr>
                      <a:r>
                        <a:rPr lang="es-ES" sz="600"/>
                        <a:t>1</a:t>
                      </a:r>
                      <a:endParaRPr lang="es-MX" sz="600">
                        <a:solidFill>
                          <a:srgbClr val="365F91"/>
                        </a:solidFill>
                        <a:latin typeface="Calibri"/>
                        <a:ea typeface="Calibri"/>
                        <a:cs typeface="Times New Roman"/>
                      </a:endParaRPr>
                    </a:p>
                  </a:txBody>
                  <a:tcPr marL="33867" marR="33867" marT="0" marB="0"/>
                </a:tc>
              </a:tr>
              <a:tr h="174715">
                <a:tc>
                  <a:txBody>
                    <a:bodyPr/>
                    <a:lstStyle/>
                    <a:p>
                      <a:pPr algn="just">
                        <a:lnSpc>
                          <a:spcPct val="200000"/>
                        </a:lnSpc>
                        <a:spcAft>
                          <a:spcPts val="0"/>
                        </a:spcAft>
                      </a:pPr>
                      <a:r>
                        <a:rPr lang="es-ES" sz="600"/>
                        <a:t>kd</a:t>
                      </a:r>
                      <a:endParaRPr lang="es-MX" sz="600">
                        <a:solidFill>
                          <a:srgbClr val="365F91"/>
                        </a:solidFill>
                        <a:latin typeface="Calibri"/>
                        <a:ea typeface="Calibri"/>
                        <a:cs typeface="Times New Roman"/>
                      </a:endParaRPr>
                    </a:p>
                  </a:txBody>
                  <a:tcPr marL="33867" marR="33867" marT="0" marB="0"/>
                </a:tc>
                <a:tc>
                  <a:txBody>
                    <a:bodyPr/>
                    <a:lstStyle/>
                    <a:p>
                      <a:pPr algn="just">
                        <a:lnSpc>
                          <a:spcPct val="200000"/>
                        </a:lnSpc>
                        <a:spcAft>
                          <a:spcPts val="0"/>
                        </a:spcAft>
                      </a:pPr>
                      <a:r>
                        <a:rPr lang="es-ES" sz="600"/>
                        <a:t>1</a:t>
                      </a:r>
                      <a:endParaRPr lang="es-MX" sz="600">
                        <a:solidFill>
                          <a:srgbClr val="365F91"/>
                        </a:solidFill>
                        <a:latin typeface="Calibri"/>
                        <a:ea typeface="Calibri"/>
                        <a:cs typeface="Times New Roman"/>
                      </a:endParaRPr>
                    </a:p>
                  </a:txBody>
                  <a:tcPr marL="33867" marR="33867" marT="0" marB="0"/>
                </a:tc>
                <a:tc>
                  <a:txBody>
                    <a:bodyPr/>
                    <a:lstStyle/>
                    <a:p>
                      <a:pPr algn="just">
                        <a:lnSpc>
                          <a:spcPct val="200000"/>
                        </a:lnSpc>
                        <a:spcAft>
                          <a:spcPts val="0"/>
                        </a:spcAft>
                      </a:pPr>
                      <a:r>
                        <a:rPr lang="es-ES" sz="600" dirty="0"/>
                        <a:t>1</a:t>
                      </a:r>
                      <a:endParaRPr lang="es-MX" sz="600" dirty="0">
                        <a:solidFill>
                          <a:srgbClr val="365F91"/>
                        </a:solidFill>
                        <a:latin typeface="Calibri"/>
                        <a:ea typeface="Calibri"/>
                        <a:cs typeface="Times New Roman"/>
                      </a:endParaRPr>
                    </a:p>
                  </a:txBody>
                  <a:tcPr marL="33867" marR="33867" marT="0" marB="0"/>
                </a:tc>
                <a:tc>
                  <a:txBody>
                    <a:bodyPr/>
                    <a:lstStyle/>
                    <a:p>
                      <a:pPr algn="just">
                        <a:lnSpc>
                          <a:spcPct val="200000"/>
                        </a:lnSpc>
                        <a:spcAft>
                          <a:spcPts val="0"/>
                        </a:spcAft>
                      </a:pPr>
                      <a:r>
                        <a:rPr lang="es-ES" sz="600"/>
                        <a:t>1</a:t>
                      </a:r>
                      <a:endParaRPr lang="es-MX" sz="600">
                        <a:solidFill>
                          <a:srgbClr val="365F91"/>
                        </a:solidFill>
                        <a:latin typeface="Calibri"/>
                        <a:ea typeface="Calibri"/>
                        <a:cs typeface="Times New Roman"/>
                      </a:endParaRPr>
                    </a:p>
                  </a:txBody>
                  <a:tcPr marL="33867" marR="33867" marT="0" marB="0"/>
                </a:tc>
                <a:tc>
                  <a:txBody>
                    <a:bodyPr/>
                    <a:lstStyle/>
                    <a:p>
                      <a:pPr algn="just">
                        <a:lnSpc>
                          <a:spcPct val="200000"/>
                        </a:lnSpc>
                        <a:spcAft>
                          <a:spcPts val="0"/>
                        </a:spcAft>
                      </a:pPr>
                      <a:r>
                        <a:rPr lang="es-ES" sz="600" dirty="0"/>
                        <a:t>1</a:t>
                      </a:r>
                      <a:endParaRPr lang="es-MX" sz="600" dirty="0">
                        <a:solidFill>
                          <a:srgbClr val="365F91"/>
                        </a:solidFill>
                        <a:latin typeface="Calibri"/>
                        <a:ea typeface="Calibri"/>
                        <a:cs typeface="Times New Roman"/>
                      </a:endParaRPr>
                    </a:p>
                  </a:txBody>
                  <a:tcPr marL="33867" marR="33867" marT="0" marB="0"/>
                </a:tc>
              </a:tr>
              <a:tr h="174715">
                <a:tc>
                  <a:txBody>
                    <a:bodyPr/>
                    <a:lstStyle/>
                    <a:p>
                      <a:pPr algn="just">
                        <a:lnSpc>
                          <a:spcPct val="200000"/>
                        </a:lnSpc>
                        <a:spcAft>
                          <a:spcPts val="0"/>
                        </a:spcAft>
                      </a:pPr>
                      <a:r>
                        <a:rPr lang="es-ES" sz="600"/>
                        <a:t>ke</a:t>
                      </a:r>
                      <a:endParaRPr lang="es-MX" sz="600">
                        <a:solidFill>
                          <a:srgbClr val="365F91"/>
                        </a:solidFill>
                        <a:latin typeface="Calibri"/>
                        <a:ea typeface="Calibri"/>
                        <a:cs typeface="Times New Roman"/>
                      </a:endParaRPr>
                    </a:p>
                  </a:txBody>
                  <a:tcPr marL="33867" marR="33867" marT="0" marB="0"/>
                </a:tc>
                <a:tc>
                  <a:txBody>
                    <a:bodyPr/>
                    <a:lstStyle/>
                    <a:p>
                      <a:pPr algn="just">
                        <a:lnSpc>
                          <a:spcPct val="200000"/>
                        </a:lnSpc>
                        <a:spcAft>
                          <a:spcPts val="0"/>
                        </a:spcAft>
                      </a:pPr>
                      <a:r>
                        <a:rPr lang="es-ES" sz="600"/>
                        <a:t>0,753</a:t>
                      </a:r>
                      <a:endParaRPr lang="es-MX" sz="600">
                        <a:solidFill>
                          <a:srgbClr val="365F91"/>
                        </a:solidFill>
                        <a:latin typeface="Calibri"/>
                        <a:ea typeface="Calibri"/>
                        <a:cs typeface="Times New Roman"/>
                      </a:endParaRPr>
                    </a:p>
                  </a:txBody>
                  <a:tcPr marL="33867" marR="33867" marT="0" marB="0"/>
                </a:tc>
                <a:tc>
                  <a:txBody>
                    <a:bodyPr/>
                    <a:lstStyle/>
                    <a:p>
                      <a:pPr algn="just">
                        <a:lnSpc>
                          <a:spcPct val="200000"/>
                        </a:lnSpc>
                        <a:spcAft>
                          <a:spcPts val="0"/>
                        </a:spcAft>
                      </a:pPr>
                      <a:r>
                        <a:rPr lang="es-ES" sz="600" dirty="0"/>
                        <a:t>0,753</a:t>
                      </a:r>
                      <a:endParaRPr lang="es-MX" sz="600" dirty="0">
                        <a:solidFill>
                          <a:srgbClr val="365F91"/>
                        </a:solidFill>
                        <a:latin typeface="Calibri"/>
                        <a:ea typeface="Calibri"/>
                        <a:cs typeface="Times New Roman"/>
                      </a:endParaRPr>
                    </a:p>
                  </a:txBody>
                  <a:tcPr marL="33867" marR="33867" marT="0" marB="0"/>
                </a:tc>
                <a:tc>
                  <a:txBody>
                    <a:bodyPr/>
                    <a:lstStyle/>
                    <a:p>
                      <a:pPr algn="just">
                        <a:lnSpc>
                          <a:spcPct val="200000"/>
                        </a:lnSpc>
                        <a:spcAft>
                          <a:spcPts val="0"/>
                        </a:spcAft>
                      </a:pPr>
                      <a:r>
                        <a:rPr lang="es-ES" sz="600"/>
                        <a:t>0,753</a:t>
                      </a:r>
                      <a:endParaRPr lang="es-MX" sz="600">
                        <a:solidFill>
                          <a:srgbClr val="365F91"/>
                        </a:solidFill>
                        <a:latin typeface="Calibri"/>
                        <a:ea typeface="Calibri"/>
                        <a:cs typeface="Times New Roman"/>
                      </a:endParaRPr>
                    </a:p>
                  </a:txBody>
                  <a:tcPr marL="33867" marR="33867" marT="0" marB="0"/>
                </a:tc>
                <a:tc>
                  <a:txBody>
                    <a:bodyPr/>
                    <a:lstStyle/>
                    <a:p>
                      <a:pPr algn="just">
                        <a:lnSpc>
                          <a:spcPct val="200000"/>
                        </a:lnSpc>
                        <a:spcAft>
                          <a:spcPts val="0"/>
                        </a:spcAft>
                      </a:pPr>
                      <a:r>
                        <a:rPr lang="es-ES" sz="600"/>
                        <a:t>0,753</a:t>
                      </a:r>
                      <a:endParaRPr lang="es-MX" sz="600">
                        <a:solidFill>
                          <a:srgbClr val="365F91"/>
                        </a:solidFill>
                        <a:latin typeface="Calibri"/>
                        <a:ea typeface="Calibri"/>
                        <a:cs typeface="Times New Roman"/>
                      </a:endParaRPr>
                    </a:p>
                  </a:txBody>
                  <a:tcPr marL="33867" marR="33867" marT="0" marB="0"/>
                </a:tc>
              </a:tr>
              <a:tr h="174715">
                <a:tc>
                  <a:txBody>
                    <a:bodyPr/>
                    <a:lstStyle/>
                    <a:p>
                      <a:pPr algn="just">
                        <a:lnSpc>
                          <a:spcPct val="200000"/>
                        </a:lnSpc>
                        <a:spcAft>
                          <a:spcPts val="0"/>
                        </a:spcAft>
                      </a:pPr>
                      <a:r>
                        <a:rPr lang="es-ES" sz="600"/>
                        <a:t>S´e</a:t>
                      </a:r>
                      <a:endParaRPr lang="es-MX" sz="600">
                        <a:solidFill>
                          <a:srgbClr val="365F91"/>
                        </a:solidFill>
                        <a:latin typeface="Calibri"/>
                        <a:ea typeface="Calibri"/>
                        <a:cs typeface="Times New Roman"/>
                      </a:endParaRPr>
                    </a:p>
                  </a:txBody>
                  <a:tcPr marL="33867" marR="33867" marT="0" marB="0"/>
                </a:tc>
                <a:tc>
                  <a:txBody>
                    <a:bodyPr/>
                    <a:lstStyle/>
                    <a:p>
                      <a:pPr algn="just">
                        <a:lnSpc>
                          <a:spcPct val="200000"/>
                        </a:lnSpc>
                        <a:spcAft>
                          <a:spcPts val="0"/>
                        </a:spcAft>
                      </a:pPr>
                      <a:r>
                        <a:rPr lang="es-ES" sz="600"/>
                        <a:t>294</a:t>
                      </a:r>
                      <a:endParaRPr lang="es-MX" sz="600">
                        <a:solidFill>
                          <a:srgbClr val="365F91"/>
                        </a:solidFill>
                        <a:latin typeface="Calibri"/>
                        <a:ea typeface="Calibri"/>
                        <a:cs typeface="Times New Roman"/>
                      </a:endParaRPr>
                    </a:p>
                  </a:txBody>
                  <a:tcPr marL="33867" marR="33867" marT="0" marB="0"/>
                </a:tc>
                <a:tc>
                  <a:txBody>
                    <a:bodyPr/>
                    <a:lstStyle/>
                    <a:p>
                      <a:pPr algn="just">
                        <a:lnSpc>
                          <a:spcPct val="200000"/>
                        </a:lnSpc>
                        <a:spcAft>
                          <a:spcPts val="0"/>
                        </a:spcAft>
                      </a:pPr>
                      <a:r>
                        <a:rPr lang="es-ES" sz="600" dirty="0"/>
                        <a:t>294</a:t>
                      </a:r>
                      <a:endParaRPr lang="es-MX" sz="600" dirty="0">
                        <a:solidFill>
                          <a:srgbClr val="365F91"/>
                        </a:solidFill>
                        <a:latin typeface="Calibri"/>
                        <a:ea typeface="Calibri"/>
                        <a:cs typeface="Times New Roman"/>
                      </a:endParaRPr>
                    </a:p>
                  </a:txBody>
                  <a:tcPr marL="33867" marR="33867" marT="0" marB="0"/>
                </a:tc>
                <a:tc>
                  <a:txBody>
                    <a:bodyPr/>
                    <a:lstStyle/>
                    <a:p>
                      <a:pPr algn="just">
                        <a:lnSpc>
                          <a:spcPct val="200000"/>
                        </a:lnSpc>
                        <a:spcAft>
                          <a:spcPts val="0"/>
                        </a:spcAft>
                      </a:pPr>
                      <a:r>
                        <a:rPr lang="es-ES" sz="600"/>
                        <a:t>294</a:t>
                      </a:r>
                      <a:endParaRPr lang="es-MX" sz="600">
                        <a:solidFill>
                          <a:srgbClr val="365F91"/>
                        </a:solidFill>
                        <a:latin typeface="Calibri"/>
                        <a:ea typeface="Calibri"/>
                        <a:cs typeface="Times New Roman"/>
                      </a:endParaRPr>
                    </a:p>
                  </a:txBody>
                  <a:tcPr marL="33867" marR="33867" marT="0" marB="0"/>
                </a:tc>
                <a:tc>
                  <a:txBody>
                    <a:bodyPr/>
                    <a:lstStyle/>
                    <a:p>
                      <a:pPr algn="just">
                        <a:lnSpc>
                          <a:spcPct val="200000"/>
                        </a:lnSpc>
                        <a:spcAft>
                          <a:spcPts val="0"/>
                        </a:spcAft>
                      </a:pPr>
                      <a:r>
                        <a:rPr lang="es-ES" sz="600"/>
                        <a:t>294</a:t>
                      </a:r>
                      <a:endParaRPr lang="es-MX" sz="600">
                        <a:solidFill>
                          <a:srgbClr val="365F91"/>
                        </a:solidFill>
                        <a:latin typeface="Calibri"/>
                        <a:ea typeface="Calibri"/>
                        <a:cs typeface="Times New Roman"/>
                      </a:endParaRPr>
                    </a:p>
                  </a:txBody>
                  <a:tcPr marL="33867" marR="33867" marT="0" marB="0"/>
                </a:tc>
              </a:tr>
              <a:tr h="174715">
                <a:tc>
                  <a:txBody>
                    <a:bodyPr/>
                    <a:lstStyle/>
                    <a:p>
                      <a:pPr algn="just">
                        <a:lnSpc>
                          <a:spcPct val="200000"/>
                        </a:lnSpc>
                        <a:spcAft>
                          <a:spcPts val="0"/>
                        </a:spcAft>
                      </a:pPr>
                      <a:r>
                        <a:rPr lang="es-ES" sz="600"/>
                        <a:t>Se</a:t>
                      </a:r>
                      <a:endParaRPr lang="es-MX" sz="600">
                        <a:solidFill>
                          <a:srgbClr val="365F91"/>
                        </a:solidFill>
                        <a:latin typeface="Calibri"/>
                        <a:ea typeface="Calibri"/>
                        <a:cs typeface="Times New Roman"/>
                      </a:endParaRPr>
                    </a:p>
                  </a:txBody>
                  <a:tcPr marL="33867" marR="33867" marT="0" marB="0"/>
                </a:tc>
                <a:tc>
                  <a:txBody>
                    <a:bodyPr/>
                    <a:lstStyle/>
                    <a:p>
                      <a:pPr algn="just">
                        <a:lnSpc>
                          <a:spcPct val="200000"/>
                        </a:lnSpc>
                        <a:spcAft>
                          <a:spcPts val="0"/>
                        </a:spcAft>
                      </a:pPr>
                      <a:r>
                        <a:rPr lang="es-ES" sz="600"/>
                        <a:t>165,84</a:t>
                      </a:r>
                      <a:endParaRPr lang="es-MX" sz="600">
                        <a:solidFill>
                          <a:srgbClr val="365F91"/>
                        </a:solidFill>
                        <a:latin typeface="Calibri"/>
                        <a:ea typeface="Calibri"/>
                        <a:cs typeface="Times New Roman"/>
                      </a:endParaRPr>
                    </a:p>
                  </a:txBody>
                  <a:tcPr marL="33867" marR="33867" marT="0" marB="0"/>
                </a:tc>
                <a:tc>
                  <a:txBody>
                    <a:bodyPr/>
                    <a:lstStyle/>
                    <a:p>
                      <a:pPr algn="just">
                        <a:lnSpc>
                          <a:spcPct val="200000"/>
                        </a:lnSpc>
                        <a:spcAft>
                          <a:spcPts val="0"/>
                        </a:spcAft>
                      </a:pPr>
                      <a:r>
                        <a:rPr lang="es-ES" sz="600" dirty="0"/>
                        <a:t>159,77</a:t>
                      </a:r>
                      <a:endParaRPr lang="es-MX" sz="600" dirty="0">
                        <a:solidFill>
                          <a:srgbClr val="365F91"/>
                        </a:solidFill>
                        <a:latin typeface="Calibri"/>
                        <a:ea typeface="Calibri"/>
                        <a:cs typeface="Times New Roman"/>
                      </a:endParaRPr>
                    </a:p>
                  </a:txBody>
                  <a:tcPr marL="33867" marR="33867" marT="0" marB="0"/>
                </a:tc>
                <a:tc>
                  <a:txBody>
                    <a:bodyPr/>
                    <a:lstStyle/>
                    <a:p>
                      <a:pPr algn="just">
                        <a:lnSpc>
                          <a:spcPct val="200000"/>
                        </a:lnSpc>
                        <a:spcAft>
                          <a:spcPts val="0"/>
                        </a:spcAft>
                      </a:pPr>
                      <a:r>
                        <a:rPr lang="es-ES" sz="600"/>
                        <a:t>161,19</a:t>
                      </a:r>
                      <a:endParaRPr lang="es-MX" sz="600">
                        <a:solidFill>
                          <a:srgbClr val="365F91"/>
                        </a:solidFill>
                        <a:latin typeface="Calibri"/>
                        <a:ea typeface="Calibri"/>
                        <a:cs typeface="Times New Roman"/>
                      </a:endParaRPr>
                    </a:p>
                  </a:txBody>
                  <a:tcPr marL="33867" marR="33867" marT="0" marB="0"/>
                </a:tc>
                <a:tc>
                  <a:txBody>
                    <a:bodyPr/>
                    <a:lstStyle/>
                    <a:p>
                      <a:pPr algn="just">
                        <a:lnSpc>
                          <a:spcPct val="200000"/>
                        </a:lnSpc>
                        <a:spcAft>
                          <a:spcPts val="0"/>
                        </a:spcAft>
                      </a:pPr>
                      <a:r>
                        <a:rPr lang="es-ES" sz="600"/>
                        <a:t>161,28</a:t>
                      </a:r>
                      <a:endParaRPr lang="es-MX" sz="600">
                        <a:solidFill>
                          <a:srgbClr val="365F91"/>
                        </a:solidFill>
                        <a:latin typeface="Calibri"/>
                        <a:ea typeface="Calibri"/>
                        <a:cs typeface="Times New Roman"/>
                      </a:endParaRPr>
                    </a:p>
                  </a:txBody>
                  <a:tcPr marL="33867" marR="33867" marT="0" marB="0"/>
                </a:tc>
              </a:tr>
              <a:tr h="174715">
                <a:tc>
                  <a:txBody>
                    <a:bodyPr/>
                    <a:lstStyle/>
                    <a:p>
                      <a:pPr algn="just">
                        <a:lnSpc>
                          <a:spcPct val="200000"/>
                        </a:lnSpc>
                        <a:spcAft>
                          <a:spcPts val="0"/>
                        </a:spcAft>
                      </a:pPr>
                      <a:r>
                        <a:rPr lang="es-ES" sz="600"/>
                        <a:t>r/d</a:t>
                      </a:r>
                      <a:endParaRPr lang="es-MX" sz="600">
                        <a:solidFill>
                          <a:srgbClr val="365F91"/>
                        </a:solidFill>
                        <a:latin typeface="Calibri"/>
                        <a:ea typeface="Calibri"/>
                        <a:cs typeface="Times New Roman"/>
                      </a:endParaRPr>
                    </a:p>
                  </a:txBody>
                  <a:tcPr marL="33867" marR="33867" marT="0" marB="0"/>
                </a:tc>
                <a:tc>
                  <a:txBody>
                    <a:bodyPr/>
                    <a:lstStyle/>
                    <a:p>
                      <a:pPr algn="just">
                        <a:lnSpc>
                          <a:spcPct val="200000"/>
                        </a:lnSpc>
                        <a:spcAft>
                          <a:spcPts val="0"/>
                        </a:spcAft>
                      </a:pPr>
                      <a:r>
                        <a:rPr lang="es-ES" sz="600"/>
                        <a:t>0,02</a:t>
                      </a:r>
                      <a:endParaRPr lang="es-MX" sz="600">
                        <a:solidFill>
                          <a:srgbClr val="365F91"/>
                        </a:solidFill>
                        <a:latin typeface="Calibri"/>
                        <a:ea typeface="Calibri"/>
                        <a:cs typeface="Times New Roman"/>
                      </a:endParaRPr>
                    </a:p>
                  </a:txBody>
                  <a:tcPr marL="33867" marR="33867" marT="0" marB="0"/>
                </a:tc>
                <a:tc>
                  <a:txBody>
                    <a:bodyPr/>
                    <a:lstStyle/>
                    <a:p>
                      <a:pPr algn="just">
                        <a:lnSpc>
                          <a:spcPct val="200000"/>
                        </a:lnSpc>
                        <a:spcAft>
                          <a:spcPts val="0"/>
                        </a:spcAft>
                      </a:pPr>
                      <a:r>
                        <a:rPr lang="es-ES" sz="600" dirty="0"/>
                        <a:t>0,02</a:t>
                      </a:r>
                      <a:endParaRPr lang="es-MX" sz="600" dirty="0">
                        <a:solidFill>
                          <a:srgbClr val="365F91"/>
                        </a:solidFill>
                        <a:latin typeface="Calibri"/>
                        <a:ea typeface="Calibri"/>
                        <a:cs typeface="Times New Roman"/>
                      </a:endParaRPr>
                    </a:p>
                  </a:txBody>
                  <a:tcPr marL="33867" marR="33867" marT="0" marB="0"/>
                </a:tc>
                <a:tc>
                  <a:txBody>
                    <a:bodyPr/>
                    <a:lstStyle/>
                    <a:p>
                      <a:pPr algn="just">
                        <a:lnSpc>
                          <a:spcPct val="200000"/>
                        </a:lnSpc>
                        <a:spcAft>
                          <a:spcPts val="0"/>
                        </a:spcAft>
                      </a:pPr>
                      <a:r>
                        <a:rPr lang="es-ES" sz="600"/>
                        <a:t>0,02</a:t>
                      </a:r>
                      <a:endParaRPr lang="es-MX" sz="600">
                        <a:solidFill>
                          <a:srgbClr val="365F91"/>
                        </a:solidFill>
                        <a:latin typeface="Calibri"/>
                        <a:ea typeface="Calibri"/>
                        <a:cs typeface="Times New Roman"/>
                      </a:endParaRPr>
                    </a:p>
                  </a:txBody>
                  <a:tcPr marL="33867" marR="33867" marT="0" marB="0"/>
                </a:tc>
                <a:tc>
                  <a:txBody>
                    <a:bodyPr/>
                    <a:lstStyle/>
                    <a:p>
                      <a:pPr algn="just">
                        <a:lnSpc>
                          <a:spcPct val="200000"/>
                        </a:lnSpc>
                        <a:spcAft>
                          <a:spcPts val="0"/>
                        </a:spcAft>
                      </a:pPr>
                      <a:r>
                        <a:rPr lang="es-ES" sz="600"/>
                        <a:t>0,02</a:t>
                      </a:r>
                      <a:endParaRPr lang="es-MX" sz="600">
                        <a:solidFill>
                          <a:srgbClr val="365F91"/>
                        </a:solidFill>
                        <a:latin typeface="Calibri"/>
                        <a:ea typeface="Calibri"/>
                        <a:cs typeface="Times New Roman"/>
                      </a:endParaRPr>
                    </a:p>
                  </a:txBody>
                  <a:tcPr marL="33867" marR="33867" marT="0" marB="0"/>
                </a:tc>
              </a:tr>
              <a:tr h="174715">
                <a:tc>
                  <a:txBody>
                    <a:bodyPr/>
                    <a:lstStyle/>
                    <a:p>
                      <a:pPr algn="just">
                        <a:lnSpc>
                          <a:spcPct val="200000"/>
                        </a:lnSpc>
                        <a:spcAft>
                          <a:spcPts val="0"/>
                        </a:spcAft>
                      </a:pPr>
                      <a:r>
                        <a:rPr lang="es-ES" sz="600"/>
                        <a:t>D</a:t>
                      </a:r>
                      <a:r>
                        <a:rPr lang="es-ES" sz="600" baseline="-25000"/>
                        <a:t>e</a:t>
                      </a:r>
                      <a:r>
                        <a:rPr lang="es-ES" sz="600"/>
                        <a:t>/d</a:t>
                      </a:r>
                      <a:endParaRPr lang="es-MX" sz="600">
                        <a:solidFill>
                          <a:srgbClr val="365F91"/>
                        </a:solidFill>
                        <a:latin typeface="Calibri"/>
                        <a:ea typeface="Calibri"/>
                        <a:cs typeface="Times New Roman"/>
                      </a:endParaRPr>
                    </a:p>
                  </a:txBody>
                  <a:tcPr marL="33867" marR="33867" marT="0" marB="0"/>
                </a:tc>
                <a:tc>
                  <a:txBody>
                    <a:bodyPr/>
                    <a:lstStyle/>
                    <a:p>
                      <a:pPr algn="just">
                        <a:lnSpc>
                          <a:spcPct val="200000"/>
                        </a:lnSpc>
                        <a:spcAft>
                          <a:spcPts val="0"/>
                        </a:spcAft>
                      </a:pPr>
                      <a:r>
                        <a:rPr lang="es-ES" sz="600"/>
                        <a:t>1,2</a:t>
                      </a:r>
                      <a:endParaRPr lang="es-MX" sz="600">
                        <a:solidFill>
                          <a:srgbClr val="365F91"/>
                        </a:solidFill>
                        <a:latin typeface="Calibri"/>
                        <a:ea typeface="Calibri"/>
                        <a:cs typeface="Times New Roman"/>
                      </a:endParaRPr>
                    </a:p>
                  </a:txBody>
                  <a:tcPr marL="33867" marR="33867" marT="0" marB="0"/>
                </a:tc>
                <a:tc>
                  <a:txBody>
                    <a:bodyPr/>
                    <a:lstStyle/>
                    <a:p>
                      <a:pPr algn="just">
                        <a:lnSpc>
                          <a:spcPct val="200000"/>
                        </a:lnSpc>
                        <a:spcAft>
                          <a:spcPts val="0"/>
                        </a:spcAft>
                      </a:pPr>
                      <a:r>
                        <a:rPr lang="es-ES" sz="600" dirty="0"/>
                        <a:t>1,2</a:t>
                      </a:r>
                      <a:endParaRPr lang="es-MX" sz="600" dirty="0">
                        <a:solidFill>
                          <a:srgbClr val="365F91"/>
                        </a:solidFill>
                        <a:latin typeface="Calibri"/>
                        <a:ea typeface="Calibri"/>
                        <a:cs typeface="Times New Roman"/>
                      </a:endParaRPr>
                    </a:p>
                  </a:txBody>
                  <a:tcPr marL="33867" marR="33867" marT="0" marB="0"/>
                </a:tc>
                <a:tc>
                  <a:txBody>
                    <a:bodyPr/>
                    <a:lstStyle/>
                    <a:p>
                      <a:pPr algn="just">
                        <a:lnSpc>
                          <a:spcPct val="200000"/>
                        </a:lnSpc>
                        <a:spcAft>
                          <a:spcPts val="0"/>
                        </a:spcAft>
                      </a:pPr>
                      <a:r>
                        <a:rPr lang="es-ES" sz="600"/>
                        <a:t>1,2</a:t>
                      </a:r>
                      <a:endParaRPr lang="es-MX" sz="600">
                        <a:solidFill>
                          <a:srgbClr val="365F91"/>
                        </a:solidFill>
                        <a:latin typeface="Calibri"/>
                        <a:ea typeface="Calibri"/>
                        <a:cs typeface="Times New Roman"/>
                      </a:endParaRPr>
                    </a:p>
                  </a:txBody>
                  <a:tcPr marL="33867" marR="33867" marT="0" marB="0"/>
                </a:tc>
                <a:tc>
                  <a:txBody>
                    <a:bodyPr/>
                    <a:lstStyle/>
                    <a:p>
                      <a:pPr algn="just">
                        <a:lnSpc>
                          <a:spcPct val="200000"/>
                        </a:lnSpc>
                        <a:spcAft>
                          <a:spcPts val="0"/>
                        </a:spcAft>
                      </a:pPr>
                      <a:r>
                        <a:rPr lang="es-ES" sz="600"/>
                        <a:t>1,2</a:t>
                      </a:r>
                      <a:endParaRPr lang="es-MX" sz="600">
                        <a:solidFill>
                          <a:srgbClr val="365F91"/>
                        </a:solidFill>
                        <a:latin typeface="Calibri"/>
                        <a:ea typeface="Calibri"/>
                        <a:cs typeface="Times New Roman"/>
                      </a:endParaRPr>
                    </a:p>
                  </a:txBody>
                  <a:tcPr marL="33867" marR="33867" marT="0" marB="0"/>
                </a:tc>
              </a:tr>
              <a:tr h="174715">
                <a:tc>
                  <a:txBody>
                    <a:bodyPr/>
                    <a:lstStyle/>
                    <a:p>
                      <a:pPr algn="just">
                        <a:lnSpc>
                          <a:spcPct val="200000"/>
                        </a:lnSpc>
                        <a:spcAft>
                          <a:spcPts val="0"/>
                        </a:spcAft>
                      </a:pPr>
                      <a:r>
                        <a:rPr lang="es-ES" sz="600"/>
                        <a:t>flexión </a:t>
                      </a:r>
                      <a:endParaRPr lang="es-MX" sz="600">
                        <a:solidFill>
                          <a:srgbClr val="365F91"/>
                        </a:solidFill>
                        <a:latin typeface="Calibri"/>
                        <a:ea typeface="Calibri"/>
                        <a:cs typeface="Times New Roman"/>
                      </a:endParaRPr>
                    </a:p>
                  </a:txBody>
                  <a:tcPr marL="33867" marR="33867" marT="0" marB="0"/>
                </a:tc>
                <a:tc>
                  <a:txBody>
                    <a:bodyPr/>
                    <a:lstStyle/>
                    <a:p>
                      <a:pPr algn="just">
                        <a:lnSpc>
                          <a:spcPct val="200000"/>
                        </a:lnSpc>
                        <a:spcAft>
                          <a:spcPts val="0"/>
                        </a:spcAft>
                      </a:pPr>
                      <a:r>
                        <a:rPr lang="es-ES" sz="600"/>
                        <a:t>----------</a:t>
                      </a:r>
                      <a:endParaRPr lang="es-MX" sz="600">
                        <a:solidFill>
                          <a:srgbClr val="365F91"/>
                        </a:solidFill>
                        <a:latin typeface="Calibri"/>
                        <a:ea typeface="Calibri"/>
                        <a:cs typeface="Times New Roman"/>
                      </a:endParaRPr>
                    </a:p>
                  </a:txBody>
                  <a:tcPr marL="33867" marR="33867" marT="0" marB="0"/>
                </a:tc>
                <a:tc>
                  <a:txBody>
                    <a:bodyPr/>
                    <a:lstStyle/>
                    <a:p>
                      <a:pPr algn="just">
                        <a:lnSpc>
                          <a:spcPct val="200000"/>
                        </a:lnSpc>
                        <a:spcAft>
                          <a:spcPts val="0"/>
                        </a:spcAft>
                      </a:pPr>
                      <a:r>
                        <a:rPr lang="es-ES" sz="600" dirty="0"/>
                        <a:t>0,077</a:t>
                      </a:r>
                      <a:endParaRPr lang="es-MX" sz="600" dirty="0">
                        <a:solidFill>
                          <a:srgbClr val="365F91"/>
                        </a:solidFill>
                        <a:latin typeface="Calibri"/>
                        <a:ea typeface="Calibri"/>
                        <a:cs typeface="Times New Roman"/>
                      </a:endParaRPr>
                    </a:p>
                  </a:txBody>
                  <a:tcPr marL="33867" marR="33867" marT="0" marB="0"/>
                </a:tc>
                <a:tc>
                  <a:txBody>
                    <a:bodyPr/>
                    <a:lstStyle/>
                    <a:p>
                      <a:pPr algn="just">
                        <a:lnSpc>
                          <a:spcPct val="200000"/>
                        </a:lnSpc>
                        <a:spcAft>
                          <a:spcPts val="0"/>
                        </a:spcAft>
                      </a:pPr>
                      <a:r>
                        <a:rPr lang="es-ES" sz="600" dirty="0"/>
                        <a:t>0,077</a:t>
                      </a:r>
                      <a:endParaRPr lang="es-MX" sz="600" dirty="0">
                        <a:solidFill>
                          <a:srgbClr val="365F91"/>
                        </a:solidFill>
                        <a:latin typeface="Calibri"/>
                        <a:ea typeface="Calibri"/>
                        <a:cs typeface="Times New Roman"/>
                      </a:endParaRPr>
                    </a:p>
                  </a:txBody>
                  <a:tcPr marL="33867" marR="33867" marT="0" marB="0"/>
                </a:tc>
                <a:tc>
                  <a:txBody>
                    <a:bodyPr/>
                    <a:lstStyle/>
                    <a:p>
                      <a:pPr algn="just">
                        <a:lnSpc>
                          <a:spcPct val="200000"/>
                        </a:lnSpc>
                        <a:spcAft>
                          <a:spcPts val="0"/>
                        </a:spcAft>
                      </a:pPr>
                      <a:r>
                        <a:rPr lang="es-ES" sz="600"/>
                        <a:t>0,077</a:t>
                      </a:r>
                      <a:endParaRPr lang="es-MX" sz="600">
                        <a:solidFill>
                          <a:srgbClr val="365F91"/>
                        </a:solidFill>
                        <a:latin typeface="Calibri"/>
                        <a:ea typeface="Calibri"/>
                        <a:cs typeface="Times New Roman"/>
                      </a:endParaRPr>
                    </a:p>
                  </a:txBody>
                  <a:tcPr marL="33867" marR="33867" marT="0" marB="0"/>
                </a:tc>
              </a:tr>
              <a:tr h="174715">
                <a:tc>
                  <a:txBody>
                    <a:bodyPr/>
                    <a:lstStyle/>
                    <a:p>
                      <a:pPr algn="just">
                        <a:lnSpc>
                          <a:spcPct val="200000"/>
                        </a:lnSpc>
                        <a:spcAft>
                          <a:spcPts val="0"/>
                        </a:spcAft>
                      </a:pPr>
                      <a:r>
                        <a:rPr lang="es-ES" sz="600"/>
                        <a:t>torsión</a:t>
                      </a:r>
                      <a:endParaRPr lang="es-MX" sz="600">
                        <a:solidFill>
                          <a:srgbClr val="365F91"/>
                        </a:solidFill>
                        <a:latin typeface="Calibri"/>
                        <a:ea typeface="Calibri"/>
                        <a:cs typeface="Times New Roman"/>
                      </a:endParaRPr>
                    </a:p>
                  </a:txBody>
                  <a:tcPr marL="33867" marR="33867" marT="0" marB="0"/>
                </a:tc>
                <a:tc>
                  <a:txBody>
                    <a:bodyPr/>
                    <a:lstStyle/>
                    <a:p>
                      <a:pPr algn="just">
                        <a:lnSpc>
                          <a:spcPct val="200000"/>
                        </a:lnSpc>
                        <a:spcAft>
                          <a:spcPts val="0"/>
                        </a:spcAft>
                      </a:pPr>
                      <a:r>
                        <a:rPr lang="es-ES" sz="600"/>
                        <a:t>----------</a:t>
                      </a:r>
                      <a:endParaRPr lang="es-MX" sz="600">
                        <a:solidFill>
                          <a:srgbClr val="365F91"/>
                        </a:solidFill>
                        <a:latin typeface="Calibri"/>
                        <a:ea typeface="Calibri"/>
                        <a:cs typeface="Times New Roman"/>
                      </a:endParaRPr>
                    </a:p>
                  </a:txBody>
                  <a:tcPr marL="33867" marR="33867" marT="0" marB="0"/>
                </a:tc>
                <a:tc>
                  <a:txBody>
                    <a:bodyPr/>
                    <a:lstStyle/>
                    <a:p>
                      <a:pPr algn="just">
                        <a:lnSpc>
                          <a:spcPct val="200000"/>
                        </a:lnSpc>
                        <a:spcAft>
                          <a:spcPts val="0"/>
                        </a:spcAft>
                      </a:pPr>
                      <a:r>
                        <a:rPr lang="es-ES" sz="600" dirty="0"/>
                        <a:t>0,058</a:t>
                      </a:r>
                      <a:endParaRPr lang="es-MX" sz="600" dirty="0">
                        <a:solidFill>
                          <a:srgbClr val="365F91"/>
                        </a:solidFill>
                        <a:latin typeface="Calibri"/>
                        <a:ea typeface="Calibri"/>
                        <a:cs typeface="Times New Roman"/>
                      </a:endParaRPr>
                    </a:p>
                  </a:txBody>
                  <a:tcPr marL="33867" marR="33867" marT="0" marB="0"/>
                </a:tc>
                <a:tc>
                  <a:txBody>
                    <a:bodyPr/>
                    <a:lstStyle/>
                    <a:p>
                      <a:pPr algn="just">
                        <a:lnSpc>
                          <a:spcPct val="200000"/>
                        </a:lnSpc>
                        <a:spcAft>
                          <a:spcPts val="0"/>
                        </a:spcAft>
                      </a:pPr>
                      <a:r>
                        <a:rPr lang="es-ES" sz="600" dirty="0"/>
                        <a:t>0,058</a:t>
                      </a:r>
                      <a:endParaRPr lang="es-MX" sz="600" dirty="0">
                        <a:solidFill>
                          <a:srgbClr val="365F91"/>
                        </a:solidFill>
                        <a:latin typeface="Calibri"/>
                        <a:ea typeface="Calibri"/>
                        <a:cs typeface="Times New Roman"/>
                      </a:endParaRPr>
                    </a:p>
                  </a:txBody>
                  <a:tcPr marL="33867" marR="33867" marT="0" marB="0"/>
                </a:tc>
                <a:tc>
                  <a:txBody>
                    <a:bodyPr/>
                    <a:lstStyle/>
                    <a:p>
                      <a:pPr algn="just">
                        <a:lnSpc>
                          <a:spcPct val="200000"/>
                        </a:lnSpc>
                        <a:spcAft>
                          <a:spcPts val="0"/>
                        </a:spcAft>
                      </a:pPr>
                      <a:r>
                        <a:rPr lang="es-ES" sz="600"/>
                        <a:t>0,058</a:t>
                      </a:r>
                      <a:endParaRPr lang="es-MX" sz="600">
                        <a:solidFill>
                          <a:srgbClr val="365F91"/>
                        </a:solidFill>
                        <a:latin typeface="Calibri"/>
                        <a:ea typeface="Calibri"/>
                        <a:cs typeface="Times New Roman"/>
                      </a:endParaRPr>
                    </a:p>
                  </a:txBody>
                  <a:tcPr marL="33867" marR="33867" marT="0" marB="0"/>
                </a:tc>
              </a:tr>
              <a:tr h="174715">
                <a:tc>
                  <a:txBody>
                    <a:bodyPr/>
                    <a:lstStyle/>
                    <a:p>
                      <a:pPr algn="just">
                        <a:lnSpc>
                          <a:spcPct val="200000"/>
                        </a:lnSpc>
                        <a:spcAft>
                          <a:spcPts val="0"/>
                        </a:spcAft>
                      </a:pPr>
                      <a:r>
                        <a:rPr lang="es-ES" sz="600"/>
                        <a:t>q</a:t>
                      </a:r>
                      <a:endParaRPr lang="es-MX" sz="600">
                        <a:solidFill>
                          <a:srgbClr val="365F91"/>
                        </a:solidFill>
                        <a:latin typeface="Calibri"/>
                        <a:ea typeface="Calibri"/>
                        <a:cs typeface="Times New Roman"/>
                      </a:endParaRPr>
                    </a:p>
                  </a:txBody>
                  <a:tcPr marL="33867" marR="33867" marT="0" marB="0"/>
                </a:tc>
                <a:tc>
                  <a:txBody>
                    <a:bodyPr/>
                    <a:lstStyle/>
                    <a:p>
                      <a:pPr algn="just">
                        <a:lnSpc>
                          <a:spcPct val="200000"/>
                        </a:lnSpc>
                        <a:spcAft>
                          <a:spcPts val="0"/>
                        </a:spcAft>
                      </a:pPr>
                      <a:r>
                        <a:rPr lang="es-ES" sz="600"/>
                        <a:t>----------</a:t>
                      </a:r>
                      <a:endParaRPr lang="es-MX" sz="600">
                        <a:solidFill>
                          <a:srgbClr val="365F91"/>
                        </a:solidFill>
                        <a:latin typeface="Calibri"/>
                        <a:ea typeface="Calibri"/>
                        <a:cs typeface="Times New Roman"/>
                      </a:endParaRPr>
                    </a:p>
                  </a:txBody>
                  <a:tcPr marL="33867" marR="33867" marT="0" marB="0"/>
                </a:tc>
                <a:tc>
                  <a:txBody>
                    <a:bodyPr/>
                    <a:lstStyle/>
                    <a:p>
                      <a:pPr algn="just">
                        <a:lnSpc>
                          <a:spcPct val="200000"/>
                        </a:lnSpc>
                        <a:spcAft>
                          <a:spcPts val="0"/>
                        </a:spcAft>
                      </a:pPr>
                      <a:r>
                        <a:rPr lang="es-ES" sz="600"/>
                        <a:t>0,66</a:t>
                      </a:r>
                      <a:endParaRPr lang="es-MX" sz="600">
                        <a:solidFill>
                          <a:srgbClr val="365F91"/>
                        </a:solidFill>
                        <a:latin typeface="Calibri"/>
                        <a:ea typeface="Calibri"/>
                        <a:cs typeface="Times New Roman"/>
                      </a:endParaRPr>
                    </a:p>
                  </a:txBody>
                  <a:tcPr marL="33867" marR="33867" marT="0" marB="0"/>
                </a:tc>
                <a:tc>
                  <a:txBody>
                    <a:bodyPr/>
                    <a:lstStyle/>
                    <a:p>
                      <a:pPr algn="just">
                        <a:lnSpc>
                          <a:spcPct val="200000"/>
                        </a:lnSpc>
                        <a:spcAft>
                          <a:spcPts val="0"/>
                        </a:spcAft>
                      </a:pPr>
                      <a:r>
                        <a:rPr lang="es-ES" sz="600" dirty="0"/>
                        <a:t>0,651</a:t>
                      </a:r>
                      <a:endParaRPr lang="es-MX" sz="600" dirty="0">
                        <a:solidFill>
                          <a:srgbClr val="365F91"/>
                        </a:solidFill>
                        <a:latin typeface="Calibri"/>
                        <a:ea typeface="Calibri"/>
                        <a:cs typeface="Times New Roman"/>
                      </a:endParaRPr>
                    </a:p>
                  </a:txBody>
                  <a:tcPr marL="33867" marR="33867" marT="0" marB="0"/>
                </a:tc>
                <a:tc>
                  <a:txBody>
                    <a:bodyPr/>
                    <a:lstStyle/>
                    <a:p>
                      <a:pPr algn="just">
                        <a:lnSpc>
                          <a:spcPct val="200000"/>
                        </a:lnSpc>
                        <a:spcAft>
                          <a:spcPts val="0"/>
                        </a:spcAft>
                      </a:pPr>
                      <a:r>
                        <a:rPr lang="es-ES" sz="600"/>
                        <a:t>0,65</a:t>
                      </a:r>
                      <a:endParaRPr lang="es-MX" sz="600">
                        <a:solidFill>
                          <a:srgbClr val="365F91"/>
                        </a:solidFill>
                        <a:latin typeface="Calibri"/>
                        <a:ea typeface="Calibri"/>
                        <a:cs typeface="Times New Roman"/>
                      </a:endParaRPr>
                    </a:p>
                  </a:txBody>
                  <a:tcPr marL="33867" marR="33867" marT="0" marB="0"/>
                </a:tc>
              </a:tr>
              <a:tr h="174715">
                <a:tc>
                  <a:txBody>
                    <a:bodyPr/>
                    <a:lstStyle/>
                    <a:p>
                      <a:pPr algn="just">
                        <a:lnSpc>
                          <a:spcPct val="200000"/>
                        </a:lnSpc>
                        <a:spcAft>
                          <a:spcPts val="0"/>
                        </a:spcAft>
                      </a:pPr>
                      <a:r>
                        <a:rPr lang="es-ES" sz="600"/>
                        <a:t>qcortante</a:t>
                      </a:r>
                      <a:endParaRPr lang="es-MX" sz="600">
                        <a:solidFill>
                          <a:srgbClr val="365F91"/>
                        </a:solidFill>
                        <a:latin typeface="Calibri"/>
                        <a:ea typeface="Calibri"/>
                        <a:cs typeface="Times New Roman"/>
                      </a:endParaRPr>
                    </a:p>
                  </a:txBody>
                  <a:tcPr marL="33867" marR="33867" marT="0" marB="0"/>
                </a:tc>
                <a:tc>
                  <a:txBody>
                    <a:bodyPr/>
                    <a:lstStyle/>
                    <a:p>
                      <a:pPr algn="just">
                        <a:lnSpc>
                          <a:spcPct val="200000"/>
                        </a:lnSpc>
                        <a:spcAft>
                          <a:spcPts val="0"/>
                        </a:spcAft>
                      </a:pPr>
                      <a:r>
                        <a:rPr lang="es-ES" sz="600"/>
                        <a:t>----------</a:t>
                      </a:r>
                      <a:endParaRPr lang="es-MX" sz="600">
                        <a:solidFill>
                          <a:srgbClr val="365F91"/>
                        </a:solidFill>
                        <a:latin typeface="Calibri"/>
                        <a:ea typeface="Calibri"/>
                        <a:cs typeface="Times New Roman"/>
                      </a:endParaRPr>
                    </a:p>
                  </a:txBody>
                  <a:tcPr marL="33867" marR="33867" marT="0" marB="0"/>
                </a:tc>
                <a:tc>
                  <a:txBody>
                    <a:bodyPr/>
                    <a:lstStyle/>
                    <a:p>
                      <a:pPr algn="just">
                        <a:lnSpc>
                          <a:spcPct val="200000"/>
                        </a:lnSpc>
                        <a:spcAft>
                          <a:spcPts val="0"/>
                        </a:spcAft>
                      </a:pPr>
                      <a:r>
                        <a:rPr lang="es-ES" sz="600"/>
                        <a:t>0,721</a:t>
                      </a:r>
                      <a:endParaRPr lang="es-MX" sz="600">
                        <a:solidFill>
                          <a:srgbClr val="365F91"/>
                        </a:solidFill>
                        <a:latin typeface="Calibri"/>
                        <a:ea typeface="Calibri"/>
                        <a:cs typeface="Times New Roman"/>
                      </a:endParaRPr>
                    </a:p>
                  </a:txBody>
                  <a:tcPr marL="33867" marR="33867" marT="0" marB="0"/>
                </a:tc>
                <a:tc>
                  <a:txBody>
                    <a:bodyPr/>
                    <a:lstStyle/>
                    <a:p>
                      <a:pPr algn="just">
                        <a:lnSpc>
                          <a:spcPct val="200000"/>
                        </a:lnSpc>
                        <a:spcAft>
                          <a:spcPts val="0"/>
                        </a:spcAft>
                      </a:pPr>
                      <a:r>
                        <a:rPr lang="es-ES" sz="600" dirty="0"/>
                        <a:t>0,713</a:t>
                      </a:r>
                      <a:endParaRPr lang="es-MX" sz="600" dirty="0">
                        <a:solidFill>
                          <a:srgbClr val="365F91"/>
                        </a:solidFill>
                        <a:latin typeface="Calibri"/>
                        <a:ea typeface="Calibri"/>
                        <a:cs typeface="Times New Roman"/>
                      </a:endParaRPr>
                    </a:p>
                  </a:txBody>
                  <a:tcPr marL="33867" marR="33867" marT="0" marB="0"/>
                </a:tc>
                <a:tc>
                  <a:txBody>
                    <a:bodyPr/>
                    <a:lstStyle/>
                    <a:p>
                      <a:pPr algn="just">
                        <a:lnSpc>
                          <a:spcPct val="200000"/>
                        </a:lnSpc>
                        <a:spcAft>
                          <a:spcPts val="0"/>
                        </a:spcAft>
                      </a:pPr>
                      <a:r>
                        <a:rPr lang="es-ES" sz="600"/>
                        <a:t>0,712</a:t>
                      </a:r>
                      <a:endParaRPr lang="es-MX" sz="600">
                        <a:solidFill>
                          <a:srgbClr val="365F91"/>
                        </a:solidFill>
                        <a:latin typeface="Calibri"/>
                        <a:ea typeface="Calibri"/>
                        <a:cs typeface="Times New Roman"/>
                      </a:endParaRPr>
                    </a:p>
                  </a:txBody>
                  <a:tcPr marL="33867" marR="33867" marT="0" marB="0"/>
                </a:tc>
              </a:tr>
              <a:tr h="174715">
                <a:tc>
                  <a:txBody>
                    <a:bodyPr/>
                    <a:lstStyle/>
                    <a:p>
                      <a:pPr algn="just">
                        <a:lnSpc>
                          <a:spcPct val="200000"/>
                        </a:lnSpc>
                        <a:spcAft>
                          <a:spcPts val="0"/>
                        </a:spcAft>
                      </a:pPr>
                      <a:r>
                        <a:rPr lang="es-ES" sz="600"/>
                        <a:t>Kt</a:t>
                      </a:r>
                      <a:endParaRPr lang="es-MX" sz="600">
                        <a:solidFill>
                          <a:srgbClr val="365F91"/>
                        </a:solidFill>
                        <a:latin typeface="Calibri"/>
                        <a:ea typeface="Calibri"/>
                        <a:cs typeface="Times New Roman"/>
                      </a:endParaRPr>
                    </a:p>
                  </a:txBody>
                  <a:tcPr marL="33867" marR="33867" marT="0" marB="0"/>
                </a:tc>
                <a:tc>
                  <a:txBody>
                    <a:bodyPr/>
                    <a:lstStyle/>
                    <a:p>
                      <a:pPr algn="just">
                        <a:lnSpc>
                          <a:spcPct val="200000"/>
                        </a:lnSpc>
                        <a:spcAft>
                          <a:spcPts val="0"/>
                        </a:spcAft>
                      </a:pPr>
                      <a:r>
                        <a:rPr lang="es-ES" sz="600"/>
                        <a:t>2,7</a:t>
                      </a:r>
                      <a:endParaRPr lang="es-MX" sz="600">
                        <a:solidFill>
                          <a:srgbClr val="365F91"/>
                        </a:solidFill>
                        <a:latin typeface="Calibri"/>
                        <a:ea typeface="Calibri"/>
                        <a:cs typeface="Times New Roman"/>
                      </a:endParaRPr>
                    </a:p>
                  </a:txBody>
                  <a:tcPr marL="33867" marR="33867" marT="0" marB="0"/>
                </a:tc>
                <a:tc>
                  <a:txBody>
                    <a:bodyPr/>
                    <a:lstStyle/>
                    <a:p>
                      <a:pPr algn="just">
                        <a:lnSpc>
                          <a:spcPct val="200000"/>
                        </a:lnSpc>
                        <a:spcAft>
                          <a:spcPts val="0"/>
                        </a:spcAft>
                      </a:pPr>
                      <a:r>
                        <a:rPr lang="es-ES" sz="600"/>
                        <a:t>2,55</a:t>
                      </a:r>
                      <a:endParaRPr lang="es-MX" sz="600">
                        <a:solidFill>
                          <a:srgbClr val="365F91"/>
                        </a:solidFill>
                        <a:latin typeface="Calibri"/>
                        <a:ea typeface="Calibri"/>
                        <a:cs typeface="Times New Roman"/>
                      </a:endParaRPr>
                    </a:p>
                  </a:txBody>
                  <a:tcPr marL="33867" marR="33867" marT="0" marB="0"/>
                </a:tc>
                <a:tc>
                  <a:txBody>
                    <a:bodyPr/>
                    <a:lstStyle/>
                    <a:p>
                      <a:pPr algn="just">
                        <a:lnSpc>
                          <a:spcPct val="200000"/>
                        </a:lnSpc>
                        <a:spcAft>
                          <a:spcPts val="0"/>
                        </a:spcAft>
                      </a:pPr>
                      <a:r>
                        <a:rPr lang="es-ES" sz="600" dirty="0"/>
                        <a:t>2,55</a:t>
                      </a:r>
                      <a:endParaRPr lang="es-MX" sz="600" dirty="0">
                        <a:solidFill>
                          <a:srgbClr val="365F91"/>
                        </a:solidFill>
                        <a:latin typeface="Calibri"/>
                        <a:ea typeface="Calibri"/>
                        <a:cs typeface="Times New Roman"/>
                      </a:endParaRPr>
                    </a:p>
                  </a:txBody>
                  <a:tcPr marL="33867" marR="33867" marT="0" marB="0"/>
                </a:tc>
                <a:tc>
                  <a:txBody>
                    <a:bodyPr/>
                    <a:lstStyle/>
                    <a:p>
                      <a:pPr algn="just">
                        <a:lnSpc>
                          <a:spcPct val="200000"/>
                        </a:lnSpc>
                        <a:spcAft>
                          <a:spcPts val="0"/>
                        </a:spcAft>
                      </a:pPr>
                      <a:r>
                        <a:rPr lang="es-ES" sz="600"/>
                        <a:t>2,55</a:t>
                      </a:r>
                      <a:endParaRPr lang="es-MX" sz="600">
                        <a:solidFill>
                          <a:srgbClr val="365F91"/>
                        </a:solidFill>
                        <a:latin typeface="Calibri"/>
                        <a:ea typeface="Calibri"/>
                        <a:cs typeface="Times New Roman"/>
                      </a:endParaRPr>
                    </a:p>
                  </a:txBody>
                  <a:tcPr marL="33867" marR="33867" marT="0" marB="0"/>
                </a:tc>
              </a:tr>
              <a:tr h="174715">
                <a:tc>
                  <a:txBody>
                    <a:bodyPr/>
                    <a:lstStyle/>
                    <a:p>
                      <a:pPr algn="just">
                        <a:lnSpc>
                          <a:spcPct val="200000"/>
                        </a:lnSpc>
                        <a:spcAft>
                          <a:spcPts val="0"/>
                        </a:spcAft>
                      </a:pPr>
                      <a:r>
                        <a:rPr lang="es-ES" sz="600"/>
                        <a:t>Kts</a:t>
                      </a:r>
                      <a:endParaRPr lang="es-MX" sz="600">
                        <a:solidFill>
                          <a:srgbClr val="365F91"/>
                        </a:solidFill>
                        <a:latin typeface="Calibri"/>
                        <a:ea typeface="Calibri"/>
                        <a:cs typeface="Times New Roman"/>
                      </a:endParaRPr>
                    </a:p>
                  </a:txBody>
                  <a:tcPr marL="33867" marR="33867" marT="0" marB="0"/>
                </a:tc>
                <a:tc>
                  <a:txBody>
                    <a:bodyPr/>
                    <a:lstStyle/>
                    <a:p>
                      <a:pPr algn="just">
                        <a:lnSpc>
                          <a:spcPct val="200000"/>
                        </a:lnSpc>
                        <a:spcAft>
                          <a:spcPts val="0"/>
                        </a:spcAft>
                      </a:pPr>
                      <a:r>
                        <a:rPr lang="es-ES" sz="600"/>
                        <a:t>2,2</a:t>
                      </a:r>
                      <a:endParaRPr lang="es-MX" sz="600">
                        <a:solidFill>
                          <a:srgbClr val="365F91"/>
                        </a:solidFill>
                        <a:latin typeface="Calibri"/>
                        <a:ea typeface="Calibri"/>
                        <a:cs typeface="Times New Roman"/>
                      </a:endParaRPr>
                    </a:p>
                  </a:txBody>
                  <a:tcPr marL="33867" marR="33867" marT="0" marB="0"/>
                </a:tc>
                <a:tc>
                  <a:txBody>
                    <a:bodyPr/>
                    <a:lstStyle/>
                    <a:p>
                      <a:pPr algn="just">
                        <a:lnSpc>
                          <a:spcPct val="200000"/>
                        </a:lnSpc>
                        <a:spcAft>
                          <a:spcPts val="0"/>
                        </a:spcAft>
                      </a:pPr>
                      <a:r>
                        <a:rPr lang="es-ES" sz="600"/>
                        <a:t>2,35</a:t>
                      </a:r>
                      <a:endParaRPr lang="es-MX" sz="600">
                        <a:solidFill>
                          <a:srgbClr val="365F91"/>
                        </a:solidFill>
                        <a:latin typeface="Calibri"/>
                        <a:ea typeface="Calibri"/>
                        <a:cs typeface="Times New Roman"/>
                      </a:endParaRPr>
                    </a:p>
                  </a:txBody>
                  <a:tcPr marL="33867" marR="33867" marT="0" marB="0"/>
                </a:tc>
                <a:tc>
                  <a:txBody>
                    <a:bodyPr/>
                    <a:lstStyle/>
                    <a:p>
                      <a:pPr algn="just">
                        <a:lnSpc>
                          <a:spcPct val="200000"/>
                        </a:lnSpc>
                        <a:spcAft>
                          <a:spcPts val="0"/>
                        </a:spcAft>
                      </a:pPr>
                      <a:r>
                        <a:rPr lang="es-ES" sz="600" dirty="0"/>
                        <a:t>2,35</a:t>
                      </a:r>
                      <a:endParaRPr lang="es-MX" sz="600" dirty="0">
                        <a:solidFill>
                          <a:srgbClr val="365F91"/>
                        </a:solidFill>
                        <a:latin typeface="Calibri"/>
                        <a:ea typeface="Calibri"/>
                        <a:cs typeface="Times New Roman"/>
                      </a:endParaRPr>
                    </a:p>
                  </a:txBody>
                  <a:tcPr marL="33867" marR="33867" marT="0" marB="0"/>
                </a:tc>
                <a:tc>
                  <a:txBody>
                    <a:bodyPr/>
                    <a:lstStyle/>
                    <a:p>
                      <a:pPr algn="just">
                        <a:lnSpc>
                          <a:spcPct val="200000"/>
                        </a:lnSpc>
                        <a:spcAft>
                          <a:spcPts val="0"/>
                        </a:spcAft>
                      </a:pPr>
                      <a:r>
                        <a:rPr lang="es-ES" sz="600"/>
                        <a:t>2,35</a:t>
                      </a:r>
                      <a:endParaRPr lang="es-MX" sz="600">
                        <a:solidFill>
                          <a:srgbClr val="365F91"/>
                        </a:solidFill>
                        <a:latin typeface="Calibri"/>
                        <a:ea typeface="Calibri"/>
                        <a:cs typeface="Times New Roman"/>
                      </a:endParaRPr>
                    </a:p>
                  </a:txBody>
                  <a:tcPr marL="33867" marR="33867" marT="0" marB="0"/>
                </a:tc>
              </a:tr>
              <a:tr h="174715">
                <a:tc>
                  <a:txBody>
                    <a:bodyPr/>
                    <a:lstStyle/>
                    <a:p>
                      <a:pPr algn="just">
                        <a:lnSpc>
                          <a:spcPct val="200000"/>
                        </a:lnSpc>
                        <a:spcAft>
                          <a:spcPts val="0"/>
                        </a:spcAft>
                      </a:pPr>
                      <a:r>
                        <a:rPr lang="es-ES" sz="600"/>
                        <a:t>Kf</a:t>
                      </a:r>
                      <a:endParaRPr lang="es-MX" sz="600">
                        <a:solidFill>
                          <a:srgbClr val="365F91"/>
                        </a:solidFill>
                        <a:latin typeface="Calibri"/>
                        <a:ea typeface="Calibri"/>
                        <a:cs typeface="Times New Roman"/>
                      </a:endParaRPr>
                    </a:p>
                  </a:txBody>
                  <a:tcPr marL="33867" marR="33867" marT="0" marB="0"/>
                </a:tc>
                <a:tc>
                  <a:txBody>
                    <a:bodyPr/>
                    <a:lstStyle/>
                    <a:p>
                      <a:pPr algn="just">
                        <a:lnSpc>
                          <a:spcPct val="200000"/>
                        </a:lnSpc>
                        <a:spcAft>
                          <a:spcPts val="0"/>
                        </a:spcAft>
                      </a:pPr>
                      <a:r>
                        <a:rPr lang="es-ES" sz="600"/>
                        <a:t>2,7</a:t>
                      </a:r>
                      <a:endParaRPr lang="es-MX" sz="600">
                        <a:solidFill>
                          <a:srgbClr val="365F91"/>
                        </a:solidFill>
                        <a:latin typeface="Calibri"/>
                        <a:ea typeface="Calibri"/>
                        <a:cs typeface="Times New Roman"/>
                      </a:endParaRPr>
                    </a:p>
                  </a:txBody>
                  <a:tcPr marL="33867" marR="33867" marT="0" marB="0"/>
                </a:tc>
                <a:tc>
                  <a:txBody>
                    <a:bodyPr/>
                    <a:lstStyle/>
                    <a:p>
                      <a:pPr algn="just">
                        <a:lnSpc>
                          <a:spcPct val="200000"/>
                        </a:lnSpc>
                        <a:spcAft>
                          <a:spcPts val="0"/>
                        </a:spcAft>
                      </a:pPr>
                      <a:r>
                        <a:rPr lang="es-ES" sz="600"/>
                        <a:t>2,023</a:t>
                      </a:r>
                      <a:endParaRPr lang="es-MX" sz="600">
                        <a:solidFill>
                          <a:srgbClr val="365F91"/>
                        </a:solidFill>
                        <a:latin typeface="Calibri"/>
                        <a:ea typeface="Calibri"/>
                        <a:cs typeface="Times New Roman"/>
                      </a:endParaRPr>
                    </a:p>
                  </a:txBody>
                  <a:tcPr marL="33867" marR="33867" marT="0" marB="0"/>
                </a:tc>
                <a:tc>
                  <a:txBody>
                    <a:bodyPr/>
                    <a:lstStyle/>
                    <a:p>
                      <a:pPr algn="just">
                        <a:lnSpc>
                          <a:spcPct val="200000"/>
                        </a:lnSpc>
                        <a:spcAft>
                          <a:spcPts val="0"/>
                        </a:spcAft>
                      </a:pPr>
                      <a:r>
                        <a:rPr lang="es-ES" sz="600" dirty="0"/>
                        <a:t>2,009</a:t>
                      </a:r>
                      <a:endParaRPr lang="es-MX" sz="600" dirty="0">
                        <a:solidFill>
                          <a:srgbClr val="365F91"/>
                        </a:solidFill>
                        <a:latin typeface="Calibri"/>
                        <a:ea typeface="Calibri"/>
                        <a:cs typeface="Times New Roman"/>
                      </a:endParaRPr>
                    </a:p>
                  </a:txBody>
                  <a:tcPr marL="33867" marR="33867" marT="0" marB="0"/>
                </a:tc>
                <a:tc>
                  <a:txBody>
                    <a:bodyPr/>
                    <a:lstStyle/>
                    <a:p>
                      <a:pPr algn="just">
                        <a:lnSpc>
                          <a:spcPct val="200000"/>
                        </a:lnSpc>
                        <a:spcAft>
                          <a:spcPts val="0"/>
                        </a:spcAft>
                      </a:pPr>
                      <a:r>
                        <a:rPr lang="es-ES" sz="600"/>
                        <a:t>2,008</a:t>
                      </a:r>
                      <a:endParaRPr lang="es-MX" sz="600">
                        <a:solidFill>
                          <a:srgbClr val="365F91"/>
                        </a:solidFill>
                        <a:latin typeface="Calibri"/>
                        <a:ea typeface="Calibri"/>
                        <a:cs typeface="Times New Roman"/>
                      </a:endParaRPr>
                    </a:p>
                  </a:txBody>
                  <a:tcPr marL="33867" marR="33867" marT="0" marB="0"/>
                </a:tc>
              </a:tr>
              <a:tr h="174715">
                <a:tc>
                  <a:txBody>
                    <a:bodyPr/>
                    <a:lstStyle/>
                    <a:p>
                      <a:pPr algn="just">
                        <a:lnSpc>
                          <a:spcPct val="200000"/>
                        </a:lnSpc>
                        <a:spcAft>
                          <a:spcPts val="0"/>
                        </a:spcAft>
                      </a:pPr>
                      <a:r>
                        <a:rPr lang="es-ES" sz="600"/>
                        <a:t>Kfs</a:t>
                      </a:r>
                      <a:endParaRPr lang="es-MX" sz="600">
                        <a:solidFill>
                          <a:srgbClr val="365F91"/>
                        </a:solidFill>
                        <a:latin typeface="Calibri"/>
                        <a:ea typeface="Calibri"/>
                        <a:cs typeface="Times New Roman"/>
                      </a:endParaRPr>
                    </a:p>
                  </a:txBody>
                  <a:tcPr marL="33867" marR="33867" marT="0" marB="0"/>
                </a:tc>
                <a:tc>
                  <a:txBody>
                    <a:bodyPr/>
                    <a:lstStyle/>
                    <a:p>
                      <a:pPr algn="just">
                        <a:lnSpc>
                          <a:spcPct val="200000"/>
                        </a:lnSpc>
                        <a:spcAft>
                          <a:spcPts val="0"/>
                        </a:spcAft>
                      </a:pPr>
                      <a:r>
                        <a:rPr lang="es-ES" sz="600"/>
                        <a:t>2,2</a:t>
                      </a:r>
                      <a:endParaRPr lang="es-MX" sz="600">
                        <a:solidFill>
                          <a:srgbClr val="365F91"/>
                        </a:solidFill>
                        <a:latin typeface="Calibri"/>
                        <a:ea typeface="Calibri"/>
                        <a:cs typeface="Times New Roman"/>
                      </a:endParaRPr>
                    </a:p>
                  </a:txBody>
                  <a:tcPr marL="33867" marR="33867" marT="0" marB="0"/>
                </a:tc>
                <a:tc>
                  <a:txBody>
                    <a:bodyPr/>
                    <a:lstStyle/>
                    <a:p>
                      <a:pPr algn="just">
                        <a:lnSpc>
                          <a:spcPct val="200000"/>
                        </a:lnSpc>
                        <a:spcAft>
                          <a:spcPts val="0"/>
                        </a:spcAft>
                      </a:pPr>
                      <a:r>
                        <a:rPr lang="es-ES" sz="600"/>
                        <a:t>1,973</a:t>
                      </a:r>
                      <a:endParaRPr lang="es-MX" sz="600">
                        <a:solidFill>
                          <a:srgbClr val="365F91"/>
                        </a:solidFill>
                        <a:latin typeface="Calibri"/>
                        <a:ea typeface="Calibri"/>
                        <a:cs typeface="Times New Roman"/>
                      </a:endParaRPr>
                    </a:p>
                  </a:txBody>
                  <a:tcPr marL="33867" marR="33867" marT="0" marB="0"/>
                </a:tc>
                <a:tc>
                  <a:txBody>
                    <a:bodyPr/>
                    <a:lstStyle/>
                    <a:p>
                      <a:pPr algn="just">
                        <a:lnSpc>
                          <a:spcPct val="200000"/>
                        </a:lnSpc>
                        <a:spcAft>
                          <a:spcPts val="0"/>
                        </a:spcAft>
                      </a:pPr>
                      <a:r>
                        <a:rPr lang="es-ES" sz="600" dirty="0"/>
                        <a:t>1,962</a:t>
                      </a:r>
                      <a:endParaRPr lang="es-MX" sz="600" dirty="0">
                        <a:solidFill>
                          <a:srgbClr val="365F91"/>
                        </a:solidFill>
                        <a:latin typeface="Calibri"/>
                        <a:ea typeface="Calibri"/>
                        <a:cs typeface="Times New Roman"/>
                      </a:endParaRPr>
                    </a:p>
                  </a:txBody>
                  <a:tcPr marL="33867" marR="33867" marT="0" marB="0"/>
                </a:tc>
                <a:tc>
                  <a:txBody>
                    <a:bodyPr/>
                    <a:lstStyle/>
                    <a:p>
                      <a:pPr algn="just">
                        <a:lnSpc>
                          <a:spcPct val="200000"/>
                        </a:lnSpc>
                        <a:spcAft>
                          <a:spcPts val="0"/>
                        </a:spcAft>
                      </a:pPr>
                      <a:r>
                        <a:rPr lang="es-ES" sz="600"/>
                        <a:t>1,961</a:t>
                      </a:r>
                      <a:endParaRPr lang="es-MX" sz="600">
                        <a:solidFill>
                          <a:srgbClr val="365F91"/>
                        </a:solidFill>
                        <a:latin typeface="Calibri"/>
                        <a:ea typeface="Calibri"/>
                        <a:cs typeface="Times New Roman"/>
                      </a:endParaRPr>
                    </a:p>
                  </a:txBody>
                  <a:tcPr marL="33867" marR="33867" marT="0" marB="0"/>
                </a:tc>
              </a:tr>
              <a:tr h="174715">
                <a:tc>
                  <a:txBody>
                    <a:bodyPr/>
                    <a:lstStyle/>
                    <a:p>
                      <a:pPr algn="just">
                        <a:lnSpc>
                          <a:spcPct val="200000"/>
                        </a:lnSpc>
                        <a:spcAft>
                          <a:spcPts val="0"/>
                        </a:spcAft>
                      </a:pPr>
                      <a:r>
                        <a:rPr lang="es-ES" sz="600"/>
                        <a:t>d [mm]</a:t>
                      </a:r>
                      <a:endParaRPr lang="es-MX" sz="600">
                        <a:solidFill>
                          <a:srgbClr val="365F91"/>
                        </a:solidFill>
                        <a:latin typeface="Calibri"/>
                        <a:ea typeface="Calibri"/>
                        <a:cs typeface="Times New Roman"/>
                      </a:endParaRPr>
                    </a:p>
                  </a:txBody>
                  <a:tcPr marL="33867" marR="33867" marT="0" marB="0"/>
                </a:tc>
                <a:tc>
                  <a:txBody>
                    <a:bodyPr/>
                    <a:lstStyle/>
                    <a:p>
                      <a:pPr algn="just">
                        <a:lnSpc>
                          <a:spcPct val="200000"/>
                        </a:lnSpc>
                        <a:spcAft>
                          <a:spcPts val="0"/>
                        </a:spcAft>
                      </a:pPr>
                      <a:r>
                        <a:rPr lang="es-ES" sz="600"/>
                        <a:t>28,32</a:t>
                      </a:r>
                      <a:endParaRPr lang="es-MX" sz="600">
                        <a:solidFill>
                          <a:srgbClr val="365F91"/>
                        </a:solidFill>
                        <a:latin typeface="Calibri"/>
                        <a:ea typeface="Calibri"/>
                        <a:cs typeface="Times New Roman"/>
                      </a:endParaRPr>
                    </a:p>
                  </a:txBody>
                  <a:tcPr marL="33867" marR="33867" marT="0" marB="0"/>
                </a:tc>
                <a:tc>
                  <a:txBody>
                    <a:bodyPr/>
                    <a:lstStyle/>
                    <a:p>
                      <a:pPr algn="just">
                        <a:lnSpc>
                          <a:spcPct val="200000"/>
                        </a:lnSpc>
                        <a:spcAft>
                          <a:spcPts val="0"/>
                        </a:spcAft>
                      </a:pPr>
                      <a:r>
                        <a:rPr lang="es-ES" sz="600"/>
                        <a:t>26,07</a:t>
                      </a:r>
                      <a:endParaRPr lang="es-MX" sz="600">
                        <a:solidFill>
                          <a:srgbClr val="365F91"/>
                        </a:solidFill>
                        <a:latin typeface="Calibri"/>
                        <a:ea typeface="Calibri"/>
                        <a:cs typeface="Times New Roman"/>
                      </a:endParaRPr>
                    </a:p>
                  </a:txBody>
                  <a:tcPr marL="33867" marR="33867" marT="0" marB="0"/>
                </a:tc>
                <a:tc>
                  <a:txBody>
                    <a:bodyPr/>
                    <a:lstStyle/>
                    <a:p>
                      <a:pPr algn="just">
                        <a:lnSpc>
                          <a:spcPct val="200000"/>
                        </a:lnSpc>
                        <a:spcAft>
                          <a:spcPts val="0"/>
                        </a:spcAft>
                      </a:pPr>
                      <a:r>
                        <a:rPr lang="es-ES" sz="600" dirty="0"/>
                        <a:t>25,93</a:t>
                      </a:r>
                      <a:endParaRPr lang="es-MX" sz="600" dirty="0">
                        <a:solidFill>
                          <a:srgbClr val="365F91"/>
                        </a:solidFill>
                        <a:latin typeface="Calibri"/>
                        <a:ea typeface="Calibri"/>
                        <a:cs typeface="Times New Roman"/>
                      </a:endParaRPr>
                    </a:p>
                  </a:txBody>
                  <a:tcPr marL="33867" marR="33867" marT="0" marB="0"/>
                </a:tc>
                <a:tc>
                  <a:txBody>
                    <a:bodyPr/>
                    <a:lstStyle/>
                    <a:p>
                      <a:pPr algn="just">
                        <a:lnSpc>
                          <a:spcPct val="200000"/>
                        </a:lnSpc>
                        <a:spcAft>
                          <a:spcPts val="0"/>
                        </a:spcAft>
                      </a:pPr>
                      <a:r>
                        <a:rPr lang="es-ES" sz="600" dirty="0" smtClean="0"/>
                        <a:t>25,92</a:t>
                      </a:r>
                      <a:endParaRPr lang="es-MX" sz="600" dirty="0">
                        <a:solidFill>
                          <a:srgbClr val="365F91"/>
                        </a:solidFill>
                        <a:latin typeface="Calibri"/>
                        <a:ea typeface="Calibri"/>
                        <a:cs typeface="Times New Roman"/>
                      </a:endParaRPr>
                    </a:p>
                  </a:txBody>
                  <a:tcPr marL="33867" marR="33867" marT="0" marB="0"/>
                </a:tc>
              </a:tr>
              <a:tr h="132269">
                <a:tc>
                  <a:txBody>
                    <a:bodyPr/>
                    <a:lstStyle/>
                    <a:p>
                      <a:pPr algn="just">
                        <a:lnSpc>
                          <a:spcPct val="200000"/>
                        </a:lnSpc>
                        <a:spcAft>
                          <a:spcPts val="0"/>
                        </a:spcAft>
                      </a:pPr>
                      <a:r>
                        <a:rPr lang="es-ES" sz="600"/>
                        <a:t>D</a:t>
                      </a:r>
                      <a:r>
                        <a:rPr lang="es-ES" sz="600" baseline="-25000"/>
                        <a:t>e</a:t>
                      </a:r>
                      <a:r>
                        <a:rPr lang="es-ES" sz="600"/>
                        <a:t> [mm]</a:t>
                      </a:r>
                      <a:endParaRPr lang="es-MX" sz="600">
                        <a:solidFill>
                          <a:srgbClr val="365F91"/>
                        </a:solidFill>
                        <a:latin typeface="Calibri"/>
                        <a:ea typeface="Calibri"/>
                        <a:cs typeface="Times New Roman"/>
                      </a:endParaRPr>
                    </a:p>
                  </a:txBody>
                  <a:tcPr marL="33867" marR="33867" marT="0" marB="0"/>
                </a:tc>
                <a:tc>
                  <a:txBody>
                    <a:bodyPr/>
                    <a:lstStyle/>
                    <a:p>
                      <a:pPr algn="just">
                        <a:lnSpc>
                          <a:spcPct val="200000"/>
                        </a:lnSpc>
                        <a:spcAft>
                          <a:spcPts val="0"/>
                        </a:spcAft>
                      </a:pPr>
                      <a:r>
                        <a:rPr lang="es-ES" sz="600"/>
                        <a:t>33,98</a:t>
                      </a:r>
                      <a:endParaRPr lang="es-MX" sz="600">
                        <a:solidFill>
                          <a:srgbClr val="365F91"/>
                        </a:solidFill>
                        <a:latin typeface="Calibri"/>
                        <a:ea typeface="Calibri"/>
                        <a:cs typeface="Times New Roman"/>
                      </a:endParaRPr>
                    </a:p>
                  </a:txBody>
                  <a:tcPr marL="33867" marR="33867" marT="0" marB="0"/>
                </a:tc>
                <a:tc>
                  <a:txBody>
                    <a:bodyPr/>
                    <a:lstStyle/>
                    <a:p>
                      <a:pPr algn="just">
                        <a:lnSpc>
                          <a:spcPct val="200000"/>
                        </a:lnSpc>
                        <a:spcAft>
                          <a:spcPts val="0"/>
                        </a:spcAft>
                      </a:pPr>
                      <a:r>
                        <a:rPr lang="es-ES" sz="600"/>
                        <a:t>31,28</a:t>
                      </a:r>
                      <a:endParaRPr lang="es-MX" sz="600">
                        <a:solidFill>
                          <a:srgbClr val="365F91"/>
                        </a:solidFill>
                        <a:latin typeface="Calibri"/>
                        <a:ea typeface="Calibri"/>
                        <a:cs typeface="Times New Roman"/>
                      </a:endParaRPr>
                    </a:p>
                  </a:txBody>
                  <a:tcPr marL="33867" marR="33867" marT="0" marB="0"/>
                </a:tc>
                <a:tc>
                  <a:txBody>
                    <a:bodyPr/>
                    <a:lstStyle/>
                    <a:p>
                      <a:pPr algn="just">
                        <a:lnSpc>
                          <a:spcPct val="200000"/>
                        </a:lnSpc>
                        <a:spcAft>
                          <a:spcPts val="0"/>
                        </a:spcAft>
                      </a:pPr>
                      <a:r>
                        <a:rPr lang="es-ES" sz="600" dirty="0"/>
                        <a:t>31,11</a:t>
                      </a:r>
                      <a:endParaRPr lang="es-MX" sz="600" dirty="0">
                        <a:solidFill>
                          <a:srgbClr val="365F91"/>
                        </a:solidFill>
                        <a:latin typeface="Calibri"/>
                        <a:ea typeface="Calibri"/>
                        <a:cs typeface="Times New Roman"/>
                      </a:endParaRPr>
                    </a:p>
                  </a:txBody>
                  <a:tcPr marL="33867" marR="33867" marT="0" marB="0"/>
                </a:tc>
                <a:tc>
                  <a:txBody>
                    <a:bodyPr/>
                    <a:lstStyle/>
                    <a:p>
                      <a:pPr algn="just">
                        <a:lnSpc>
                          <a:spcPct val="200000"/>
                        </a:lnSpc>
                        <a:spcAft>
                          <a:spcPts val="0"/>
                        </a:spcAft>
                      </a:pPr>
                      <a:r>
                        <a:rPr lang="es-ES" sz="600" dirty="0" smtClean="0"/>
                        <a:t>31</a:t>
                      </a:r>
                      <a:endParaRPr lang="es-MX" sz="600" dirty="0">
                        <a:solidFill>
                          <a:srgbClr val="365F91"/>
                        </a:solidFill>
                        <a:latin typeface="Calibri"/>
                        <a:ea typeface="Calibri"/>
                        <a:cs typeface="Times New Roman"/>
                      </a:endParaRPr>
                    </a:p>
                  </a:txBody>
                  <a:tcPr marL="33867" marR="33867" marT="0" marB="0"/>
                </a:tc>
              </a:tr>
            </a:tbl>
          </a:graphicData>
        </a:graphic>
      </p:graphicFrame>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485800"/>
            <a:ext cx="8229600" cy="1143000"/>
          </a:xfrm>
        </p:spPr>
        <p:txBody>
          <a:bodyPr/>
          <a:lstStyle/>
          <a:p>
            <a:pPr algn="l"/>
            <a:r>
              <a:rPr lang="es-MX" dirty="0" smtClean="0">
                <a:solidFill>
                  <a:srgbClr val="00B050"/>
                </a:solidFill>
              </a:rPr>
              <a:t>Consideraciones de Diámetro en los puntos A y D</a:t>
            </a:r>
            <a:r>
              <a:rPr lang="es-MX" dirty="0" smtClean="0"/>
              <a:t>.</a:t>
            </a:r>
            <a:endParaRPr lang="es-MX" dirty="0"/>
          </a:p>
        </p:txBody>
      </p:sp>
      <p:sp>
        <p:nvSpPr>
          <p:cNvPr id="4" name="3 Rectángulo"/>
          <p:cNvSpPr/>
          <p:nvPr/>
        </p:nvSpPr>
        <p:spPr>
          <a:xfrm>
            <a:off x="107504" y="1700808"/>
            <a:ext cx="4572000" cy="646331"/>
          </a:xfrm>
          <a:prstGeom prst="rect">
            <a:avLst/>
          </a:prstGeom>
        </p:spPr>
        <p:txBody>
          <a:bodyPr>
            <a:spAutoFit/>
          </a:bodyPr>
          <a:lstStyle/>
          <a:p>
            <a:r>
              <a:rPr lang="es-ES" dirty="0" smtClean="0"/>
              <a:t>Considerando que en los puntos A y D el momento flector es igual a 0 </a:t>
            </a:r>
            <a:endParaRPr lang="es-MX" dirty="0"/>
          </a:p>
        </p:txBody>
      </p:sp>
      <p:pic>
        <p:nvPicPr>
          <p:cNvPr id="5" name="4 Imagen"/>
          <p:cNvPicPr/>
          <p:nvPr/>
        </p:nvPicPr>
        <p:blipFill>
          <a:blip r:embed="rId2" cstate="print"/>
          <a:srcRect/>
          <a:stretch>
            <a:fillRect/>
          </a:stretch>
        </p:blipFill>
        <p:spPr bwMode="auto">
          <a:xfrm>
            <a:off x="3491880" y="2060848"/>
            <a:ext cx="5381625" cy="1685925"/>
          </a:xfrm>
          <a:prstGeom prst="rect">
            <a:avLst/>
          </a:prstGeom>
          <a:noFill/>
          <a:ln w="9525">
            <a:noFill/>
            <a:miter lim="800000"/>
            <a:headEnd/>
            <a:tailEnd/>
          </a:ln>
        </p:spPr>
      </p:pic>
      <p:sp>
        <p:nvSpPr>
          <p:cNvPr id="6" name="5 Rectángulo"/>
          <p:cNvSpPr/>
          <p:nvPr/>
        </p:nvSpPr>
        <p:spPr>
          <a:xfrm>
            <a:off x="107504" y="3789040"/>
            <a:ext cx="4572000" cy="923330"/>
          </a:xfrm>
          <a:prstGeom prst="rect">
            <a:avLst/>
          </a:prstGeom>
        </p:spPr>
        <p:txBody>
          <a:bodyPr>
            <a:spAutoFit/>
          </a:bodyPr>
          <a:lstStyle/>
          <a:p>
            <a:pPr algn="just"/>
            <a:r>
              <a:rPr lang="es-ES" dirty="0" smtClean="0"/>
              <a:t>El eje está sometido únicamente a torsión porque en este punto se encuentra actuando únicamente el par torsor.</a:t>
            </a:r>
            <a:endParaRPr lang="es-MX" dirty="0"/>
          </a:p>
        </p:txBody>
      </p:sp>
      <p:pic>
        <p:nvPicPr>
          <p:cNvPr id="7" name="6 Imagen"/>
          <p:cNvPicPr/>
          <p:nvPr/>
        </p:nvPicPr>
        <p:blipFill>
          <a:blip r:embed="rId3" cstate="print"/>
          <a:srcRect/>
          <a:stretch>
            <a:fillRect/>
          </a:stretch>
        </p:blipFill>
        <p:spPr bwMode="auto">
          <a:xfrm>
            <a:off x="4000500" y="4362797"/>
            <a:ext cx="5143500" cy="1514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95536" y="764704"/>
            <a:ext cx="1181381" cy="504056"/>
          </a:xfrm>
          <a:prstGeom prst="rect">
            <a:avLst/>
          </a:prstGeom>
          <a:noFill/>
        </p:spPr>
      </p:pic>
      <p:pic>
        <p:nvPicPr>
          <p:cNvPr id="5" name="Picture 4"/>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11560" y="1412776"/>
            <a:ext cx="864096" cy="656073"/>
          </a:xfrm>
          <a:prstGeom prst="rect">
            <a:avLst/>
          </a:prstGeom>
          <a:noFill/>
        </p:spPr>
      </p:pic>
      <p:pic>
        <p:nvPicPr>
          <p:cNvPr id="6" name="Picture 6"/>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323528" y="2204864"/>
            <a:ext cx="461256" cy="307504"/>
          </a:xfrm>
          <a:prstGeom prst="rect">
            <a:avLst/>
          </a:prstGeom>
          <a:noFill/>
        </p:spPr>
      </p:pic>
      <p:sp>
        <p:nvSpPr>
          <p:cNvPr id="7" name="Rectangle 8"/>
          <p:cNvSpPr>
            <a:spLocks noChangeArrowheads="1"/>
          </p:cNvSpPr>
          <p:nvPr/>
        </p:nvSpPr>
        <p:spPr bwMode="auto">
          <a:xfrm>
            <a:off x="611560" y="2276872"/>
            <a:ext cx="3476273" cy="116955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2986088" algn="ctr"/>
              </a:tabLst>
            </a:pPr>
            <a:r>
              <a:rPr kumimoji="0" lang="es-ES" sz="12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a:t>
            </a:r>
            <a:r>
              <a:rPr kumimoji="0" lang="es-ES" sz="14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Esfuerzo cortante máximo, [</a:t>
            </a:r>
            <a:r>
              <a:rPr kumimoji="0" lang="es-ES" sz="1400" b="0" i="0" u="none" strike="noStrike" cap="none" normalizeH="0" baseline="0" dirty="0" err="1" smtClean="0">
                <a:ln>
                  <a:noFill/>
                </a:ln>
                <a:solidFill>
                  <a:schemeClr val="tx1"/>
                </a:solidFill>
                <a:effectLst/>
                <a:latin typeface="Calibri" pitchFamily="34" charset="0"/>
                <a:ea typeface="Times New Roman" pitchFamily="18" charset="0"/>
                <a:cs typeface="Times New Roman" pitchFamily="18" charset="0"/>
              </a:rPr>
              <a:t>MPa</a:t>
            </a:r>
            <a:r>
              <a:rPr kumimoji="0" lang="es-ES" sz="14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a:t>
            </a:r>
            <a:endParaRPr kumimoji="0" lang="es-MX"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2986088" algn="ctr"/>
              </a:tabLst>
            </a:pPr>
            <a:r>
              <a:rPr kumimoji="0" lang="es-ES" sz="14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T</a:t>
            </a:r>
            <a:r>
              <a:rPr kumimoji="0" lang="es-ES" sz="1400" b="0" i="0" u="none" strike="noStrike" cap="none" normalizeH="0" baseline="-30000" dirty="0" smtClean="0">
                <a:ln>
                  <a:noFill/>
                </a:ln>
                <a:solidFill>
                  <a:schemeClr val="tx1"/>
                </a:solidFill>
                <a:effectLst/>
                <a:latin typeface="Calibri" pitchFamily="34" charset="0"/>
                <a:ea typeface="Times New Roman" pitchFamily="18" charset="0"/>
                <a:cs typeface="Times New Roman" pitchFamily="18" charset="0"/>
              </a:rPr>
              <a:t>m</a:t>
            </a:r>
            <a:r>
              <a:rPr kumimoji="0" lang="es-ES" sz="14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 Torque del </a:t>
            </a:r>
            <a:r>
              <a:rPr kumimoji="0" lang="es-ES" sz="1400" b="0" i="0" u="none" strike="noStrike" cap="none" normalizeH="0" baseline="0" dirty="0" err="1" smtClean="0">
                <a:ln>
                  <a:noFill/>
                </a:ln>
                <a:solidFill>
                  <a:schemeClr val="tx1"/>
                </a:solidFill>
                <a:effectLst/>
                <a:latin typeface="Calibri" pitchFamily="34" charset="0"/>
                <a:ea typeface="Times New Roman" pitchFamily="18" charset="0"/>
                <a:cs typeface="Times New Roman" pitchFamily="18" charset="0"/>
              </a:rPr>
              <a:t>motoreductor</a:t>
            </a:r>
            <a:r>
              <a:rPr kumimoji="0" lang="es-ES" sz="14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a:t>
            </a:r>
            <a:r>
              <a:rPr kumimoji="0" lang="es-ES" sz="1400" b="0" i="0" u="none" strike="noStrike" cap="none" normalizeH="0" baseline="0" dirty="0" err="1" smtClean="0">
                <a:ln>
                  <a:noFill/>
                </a:ln>
                <a:solidFill>
                  <a:schemeClr val="tx1"/>
                </a:solidFill>
                <a:effectLst/>
                <a:latin typeface="Calibri" pitchFamily="34" charset="0"/>
                <a:ea typeface="Times New Roman" pitchFamily="18" charset="0"/>
                <a:cs typeface="Times New Roman" pitchFamily="18" charset="0"/>
              </a:rPr>
              <a:t>Nmm</a:t>
            </a:r>
            <a:r>
              <a:rPr kumimoji="0" lang="es-ES" sz="14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a:t>
            </a:r>
            <a:endParaRPr kumimoji="0" lang="es-MX"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2986088" algn="ctr"/>
              </a:tabLst>
            </a:pPr>
            <a:r>
              <a:rPr kumimoji="0" lang="es-ES" sz="14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r → Radio del eje, [mm]</a:t>
            </a:r>
            <a:endParaRPr kumimoji="0" lang="es-MX"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2986088" algn="ctr"/>
              </a:tabLst>
            </a:pPr>
            <a:r>
              <a:rPr kumimoji="0" lang="es-ES" sz="14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J → Segundo Momento polar del área, [mm</a:t>
            </a:r>
            <a:r>
              <a:rPr kumimoji="0" lang="es-ES" sz="1400" b="0" i="0" u="none" strike="noStrike" cap="none" normalizeH="0" baseline="30000" dirty="0" smtClean="0">
                <a:ln>
                  <a:noFill/>
                </a:ln>
                <a:solidFill>
                  <a:schemeClr val="tx1"/>
                </a:solidFill>
                <a:effectLst/>
                <a:latin typeface="Calibri" pitchFamily="34" charset="0"/>
                <a:ea typeface="Times New Roman" pitchFamily="18" charset="0"/>
                <a:cs typeface="Times New Roman" pitchFamily="18" charset="0"/>
              </a:rPr>
              <a:t>4</a:t>
            </a:r>
            <a:r>
              <a:rPr kumimoji="0" lang="es-ES" sz="14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a:t>
            </a:r>
            <a:endParaRPr kumimoji="0" lang="es-MX"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2986088" algn="ctr"/>
              </a:tabLst>
            </a:pPr>
            <a:r>
              <a:rPr kumimoji="0" lang="es-ES" sz="14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d → diámetro del eje, [mm]</a:t>
            </a:r>
            <a:endParaRPr kumimoji="0" lang="es-ES"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8" name="7 Rectángulo"/>
          <p:cNvSpPr/>
          <p:nvPr/>
        </p:nvSpPr>
        <p:spPr>
          <a:xfrm>
            <a:off x="107504" y="3573016"/>
            <a:ext cx="4572000" cy="800219"/>
          </a:xfrm>
          <a:prstGeom prst="rect">
            <a:avLst/>
          </a:prstGeom>
        </p:spPr>
        <p:txBody>
          <a:bodyPr>
            <a:spAutoFit/>
          </a:bodyPr>
          <a:lstStyle/>
          <a:p>
            <a:r>
              <a:rPr lang="es-ES" dirty="0" smtClean="0"/>
              <a:t> </a:t>
            </a:r>
            <a:r>
              <a:rPr lang="es-ES" sz="1400" dirty="0" smtClean="0"/>
              <a:t>Según Craig “Para el diseño de un eje con base a un esfuerzo admisible de un eje macizo a torsión el esfuerzo admisible debe ser mayor o igual al esfuerzo máximo,.”</a:t>
            </a:r>
            <a:endParaRPr lang="es-MX" sz="1400" dirty="0"/>
          </a:p>
        </p:txBody>
      </p:sp>
      <p:pic>
        <p:nvPicPr>
          <p:cNvPr id="9" name="Picture 9"/>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1331640" y="4437112"/>
            <a:ext cx="1139036" cy="288032"/>
          </a:xfrm>
          <a:prstGeom prst="rect">
            <a:avLst/>
          </a:prstGeom>
          <a:noFill/>
        </p:spPr>
      </p:pic>
      <p:sp>
        <p:nvSpPr>
          <p:cNvPr id="10" name="9 Rectángulo"/>
          <p:cNvSpPr/>
          <p:nvPr/>
        </p:nvSpPr>
        <p:spPr>
          <a:xfrm>
            <a:off x="179512" y="4797152"/>
            <a:ext cx="4572000" cy="523220"/>
          </a:xfrm>
          <a:prstGeom prst="rect">
            <a:avLst/>
          </a:prstGeom>
        </p:spPr>
        <p:txBody>
          <a:bodyPr>
            <a:spAutoFit/>
          </a:bodyPr>
          <a:lstStyle/>
          <a:p>
            <a:r>
              <a:rPr lang="es-ES" sz="1400" dirty="0" smtClean="0"/>
              <a:t> Según </a:t>
            </a:r>
            <a:r>
              <a:rPr lang="es-ES" sz="1400" dirty="0" err="1" smtClean="0"/>
              <a:t>Shigley</a:t>
            </a:r>
            <a:r>
              <a:rPr lang="es-ES" sz="1400" dirty="0" smtClean="0"/>
              <a:t> “La resistencia a la fluencia cortante predicha por la energía de distorsión es igual a </a:t>
            </a:r>
            <a:endParaRPr lang="es-MX" sz="1400" dirty="0"/>
          </a:p>
        </p:txBody>
      </p:sp>
      <p:pic>
        <p:nvPicPr>
          <p:cNvPr id="11" name="Picture 14"/>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1187624" y="5445224"/>
            <a:ext cx="1706626" cy="404664"/>
          </a:xfrm>
          <a:prstGeom prst="rect">
            <a:avLst/>
          </a:prstGeom>
          <a:noFill/>
        </p:spPr>
      </p:pic>
      <p:pic>
        <p:nvPicPr>
          <p:cNvPr id="12" name="Picture 16"/>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6156176" y="692696"/>
            <a:ext cx="989529" cy="432048"/>
          </a:xfrm>
          <a:prstGeom prst="rect">
            <a:avLst/>
          </a:prstGeom>
          <a:noFill/>
        </p:spPr>
      </p:pic>
      <p:sp>
        <p:nvSpPr>
          <p:cNvPr id="13" name="Rectangle 21"/>
          <p:cNvSpPr>
            <a:spLocks noChangeArrowheads="1"/>
          </p:cNvSpPr>
          <p:nvPr/>
        </p:nvSpPr>
        <p:spPr bwMode="auto">
          <a:xfrm>
            <a:off x="5148064" y="1484784"/>
            <a:ext cx="3514616" cy="738664"/>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4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 Esfuerzo cortante admisible, [</a:t>
            </a:r>
            <a:r>
              <a:rPr kumimoji="0" lang="es-ES" sz="1400" b="0" i="0" u="none" strike="noStrike" cap="none" normalizeH="0" baseline="0" dirty="0" err="1" smtClean="0">
                <a:ln>
                  <a:noFill/>
                </a:ln>
                <a:solidFill>
                  <a:schemeClr val="tx1"/>
                </a:solidFill>
                <a:effectLst/>
                <a:latin typeface="Calibri" pitchFamily="34" charset="0"/>
                <a:ea typeface="Times New Roman" pitchFamily="18" charset="0"/>
                <a:cs typeface="Times New Roman" pitchFamily="18" charset="0"/>
              </a:rPr>
              <a:t>MPa</a:t>
            </a:r>
            <a:r>
              <a:rPr kumimoji="0" lang="es-ES" sz="14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a:t>
            </a:r>
            <a:endParaRPr kumimoji="0" lang="es-MX"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400" b="0" i="0" u="none" strike="noStrike" cap="none" normalizeH="0" baseline="0" dirty="0" err="1" smtClean="0">
                <a:ln>
                  <a:noFill/>
                </a:ln>
                <a:solidFill>
                  <a:schemeClr val="tx1"/>
                </a:solidFill>
                <a:effectLst/>
                <a:latin typeface="Calibri" pitchFamily="34" charset="0"/>
                <a:ea typeface="Times New Roman" pitchFamily="18" charset="0"/>
                <a:cs typeface="Times New Roman" pitchFamily="18" charset="0"/>
              </a:rPr>
              <a:t>S</a:t>
            </a:r>
            <a:r>
              <a:rPr kumimoji="0" lang="es-ES" sz="1400" b="0" i="0" u="none" strike="noStrike" cap="none" normalizeH="0" baseline="-30000" dirty="0" err="1" smtClean="0">
                <a:ln>
                  <a:noFill/>
                </a:ln>
                <a:solidFill>
                  <a:schemeClr val="tx1"/>
                </a:solidFill>
                <a:effectLst/>
                <a:latin typeface="Calibri" pitchFamily="34" charset="0"/>
                <a:ea typeface="Times New Roman" pitchFamily="18" charset="0"/>
                <a:cs typeface="Times New Roman" pitchFamily="18" charset="0"/>
              </a:rPr>
              <a:t>sy</a:t>
            </a:r>
            <a:r>
              <a:rPr kumimoji="0" lang="es-ES" sz="14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 Resistencia a la fluencia cortante, [</a:t>
            </a:r>
            <a:r>
              <a:rPr kumimoji="0" lang="es-ES" sz="1400" b="0" i="0" u="none" strike="noStrike" cap="none" normalizeH="0" baseline="0" dirty="0" err="1" smtClean="0">
                <a:ln>
                  <a:noFill/>
                </a:ln>
                <a:solidFill>
                  <a:schemeClr val="tx1"/>
                </a:solidFill>
                <a:effectLst/>
                <a:latin typeface="Calibri" pitchFamily="34" charset="0"/>
                <a:ea typeface="Times New Roman" pitchFamily="18" charset="0"/>
                <a:cs typeface="Times New Roman" pitchFamily="18" charset="0"/>
              </a:rPr>
              <a:t>MPa</a:t>
            </a:r>
            <a:r>
              <a:rPr kumimoji="0" lang="es-ES" sz="14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a:t>
            </a:r>
            <a:endParaRPr kumimoji="0" lang="es-E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FS → Factor de seguridad </a:t>
            </a:r>
            <a:endParaRPr kumimoji="0" lang="es-ES" sz="14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4" name="Picture 6"/>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4716016" y="1484784"/>
            <a:ext cx="461256" cy="307504"/>
          </a:xfrm>
          <a:prstGeom prst="rect">
            <a:avLst/>
          </a:prstGeom>
          <a:noFill/>
        </p:spPr>
      </p:pic>
      <p:pic>
        <p:nvPicPr>
          <p:cNvPr id="15" name="Picture 22"/>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5940152" y="2420888"/>
            <a:ext cx="1804915" cy="307504"/>
          </a:xfrm>
          <a:prstGeom prst="rect">
            <a:avLst/>
          </a:prstGeom>
          <a:noFill/>
        </p:spPr>
      </p:pic>
      <p:pic>
        <p:nvPicPr>
          <p:cNvPr id="16" name="Picture 25"/>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5868144" y="2924944"/>
            <a:ext cx="1928889" cy="307504"/>
          </a:xfrm>
          <a:prstGeom prst="rect">
            <a:avLst/>
          </a:prstGeom>
          <a:noFill/>
        </p:spPr>
      </p:pic>
      <p:pic>
        <p:nvPicPr>
          <p:cNvPr id="17" name="Picture 28"/>
          <p:cNvPicPr>
            <a:picLocks noChangeAspect="1" noChangeArrowheads="1"/>
          </p:cNvPicPr>
          <p:nvPr/>
        </p:nvPicPr>
        <p:blipFill>
          <a:blip r:embed="rId10" cstate="print">
            <a:clrChange>
              <a:clrFrom>
                <a:srgbClr val="FFFFFF"/>
              </a:clrFrom>
              <a:clrTo>
                <a:srgbClr val="FFFFFF">
                  <a:alpha val="0"/>
                </a:srgbClr>
              </a:clrTo>
            </a:clrChange>
          </a:blip>
          <a:srcRect/>
          <a:stretch>
            <a:fillRect/>
          </a:stretch>
        </p:blipFill>
        <p:spPr bwMode="auto">
          <a:xfrm>
            <a:off x="4860032" y="3645024"/>
            <a:ext cx="1562954" cy="451520"/>
          </a:xfrm>
          <a:prstGeom prst="rect">
            <a:avLst/>
          </a:prstGeom>
          <a:noFill/>
        </p:spPr>
      </p:pic>
      <p:pic>
        <p:nvPicPr>
          <p:cNvPr id="18" name="Picture 31"/>
          <p:cNvPicPr>
            <a:picLocks noChangeAspect="1" noChangeArrowheads="1"/>
          </p:cNvPicPr>
          <p:nvPr/>
        </p:nvPicPr>
        <p:blipFill>
          <a:blip r:embed="rId11" cstate="print">
            <a:clrChange>
              <a:clrFrom>
                <a:srgbClr val="FFFFFF"/>
              </a:clrFrom>
              <a:clrTo>
                <a:srgbClr val="FFFFFF">
                  <a:alpha val="0"/>
                </a:srgbClr>
              </a:clrTo>
            </a:clrChange>
          </a:blip>
          <a:srcRect/>
          <a:stretch>
            <a:fillRect/>
          </a:stretch>
        </p:blipFill>
        <p:spPr bwMode="auto">
          <a:xfrm>
            <a:off x="6948264" y="3429000"/>
            <a:ext cx="1043608" cy="719730"/>
          </a:xfrm>
          <a:prstGeom prst="rect">
            <a:avLst/>
          </a:prstGeom>
          <a:noFill/>
        </p:spPr>
      </p:pic>
      <p:sp>
        <p:nvSpPr>
          <p:cNvPr id="19" name="18 Rectángulo"/>
          <p:cNvSpPr/>
          <p:nvPr/>
        </p:nvSpPr>
        <p:spPr>
          <a:xfrm>
            <a:off x="4572000" y="4221088"/>
            <a:ext cx="4572000" cy="523220"/>
          </a:xfrm>
          <a:prstGeom prst="rect">
            <a:avLst/>
          </a:prstGeom>
        </p:spPr>
        <p:txBody>
          <a:bodyPr>
            <a:spAutoFit/>
          </a:bodyPr>
          <a:lstStyle/>
          <a:p>
            <a:r>
              <a:rPr lang="es-ES" sz="1400" dirty="0" smtClean="0"/>
              <a:t>Analizando en el punto A, con un torque igual a 55300 </a:t>
            </a:r>
            <a:r>
              <a:rPr lang="es-ES" sz="1400" dirty="0" err="1" smtClean="0"/>
              <a:t>Nmm</a:t>
            </a:r>
            <a:r>
              <a:rPr lang="es-ES" sz="1400" dirty="0" smtClean="0"/>
              <a:t>, tenemos</a:t>
            </a:r>
            <a:endParaRPr lang="es-MX" sz="1400" dirty="0"/>
          </a:p>
        </p:txBody>
      </p:sp>
      <p:pic>
        <p:nvPicPr>
          <p:cNvPr id="20" name="Picture 34"/>
          <p:cNvPicPr>
            <a:picLocks noChangeAspect="1" noChangeArrowheads="1"/>
          </p:cNvPicPr>
          <p:nvPr/>
        </p:nvPicPr>
        <p:blipFill>
          <a:blip r:embed="rId12" cstate="print">
            <a:clrChange>
              <a:clrFrom>
                <a:srgbClr val="FFFFFF"/>
              </a:clrFrom>
              <a:clrTo>
                <a:srgbClr val="FFFFFF">
                  <a:alpha val="0"/>
                </a:srgbClr>
              </a:clrTo>
            </a:clrChange>
          </a:blip>
          <a:srcRect/>
          <a:stretch>
            <a:fillRect/>
          </a:stretch>
        </p:blipFill>
        <p:spPr bwMode="auto">
          <a:xfrm>
            <a:off x="6156176" y="4725144"/>
            <a:ext cx="1309236" cy="288032"/>
          </a:xfrm>
          <a:prstGeom prst="rect">
            <a:avLst/>
          </a:prstGeom>
          <a:noFill/>
        </p:spPr>
      </p:pic>
      <p:sp>
        <p:nvSpPr>
          <p:cNvPr id="21" name="20 Rectángulo"/>
          <p:cNvSpPr/>
          <p:nvPr/>
        </p:nvSpPr>
        <p:spPr>
          <a:xfrm>
            <a:off x="4355976" y="5157192"/>
            <a:ext cx="4572000" cy="307777"/>
          </a:xfrm>
          <a:prstGeom prst="rect">
            <a:avLst/>
          </a:prstGeom>
        </p:spPr>
        <p:txBody>
          <a:bodyPr>
            <a:spAutoFit/>
          </a:bodyPr>
          <a:lstStyle/>
          <a:p>
            <a:r>
              <a:rPr lang="es-ES" sz="1400" dirty="0" smtClean="0"/>
              <a:t>Y en el punto D, con un torque de 27650 </a:t>
            </a:r>
            <a:r>
              <a:rPr lang="es-ES" sz="1400" dirty="0" err="1" smtClean="0"/>
              <a:t>Nmm</a:t>
            </a:r>
            <a:r>
              <a:rPr lang="es-ES" sz="1400" dirty="0" smtClean="0"/>
              <a:t>, tenemos</a:t>
            </a:r>
            <a:endParaRPr lang="es-MX" sz="1400" dirty="0"/>
          </a:p>
        </p:txBody>
      </p:sp>
      <p:pic>
        <p:nvPicPr>
          <p:cNvPr id="22" name="Picture 37"/>
          <p:cNvPicPr>
            <a:picLocks noChangeAspect="1" noChangeArrowheads="1"/>
          </p:cNvPicPr>
          <p:nvPr/>
        </p:nvPicPr>
        <p:blipFill>
          <a:blip r:embed="rId13" cstate="print">
            <a:clrChange>
              <a:clrFrom>
                <a:srgbClr val="FFFFFF"/>
              </a:clrFrom>
              <a:clrTo>
                <a:srgbClr val="FFFFFF">
                  <a:alpha val="0"/>
                </a:srgbClr>
              </a:clrTo>
            </a:clrChange>
          </a:blip>
          <a:srcRect/>
          <a:stretch>
            <a:fillRect/>
          </a:stretch>
        </p:blipFill>
        <p:spPr bwMode="auto">
          <a:xfrm>
            <a:off x="6084168" y="5517232"/>
            <a:ext cx="1547665" cy="340486"/>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557808"/>
            <a:ext cx="8229600" cy="1143000"/>
          </a:xfrm>
        </p:spPr>
        <p:txBody>
          <a:bodyPr/>
          <a:lstStyle/>
          <a:p>
            <a:pPr algn="l"/>
            <a:r>
              <a:rPr lang="es-MX" dirty="0" smtClean="0">
                <a:solidFill>
                  <a:srgbClr val="00B050"/>
                </a:solidFill>
              </a:rPr>
              <a:t>Análisis de Vibraciones</a:t>
            </a:r>
            <a:endParaRPr lang="es-MX" dirty="0">
              <a:solidFill>
                <a:srgbClr val="00B050"/>
              </a:solidFill>
            </a:endParaRPr>
          </a:p>
        </p:txBody>
      </p:sp>
      <p:pic>
        <p:nvPicPr>
          <p:cNvPr id="4" name="3 Imagen"/>
          <p:cNvPicPr/>
          <p:nvPr/>
        </p:nvPicPr>
        <p:blipFill>
          <a:blip r:embed="rId2" cstate="print"/>
          <a:srcRect/>
          <a:stretch>
            <a:fillRect/>
          </a:stretch>
        </p:blipFill>
        <p:spPr bwMode="auto">
          <a:xfrm>
            <a:off x="539552" y="1196752"/>
            <a:ext cx="3810716" cy="2428875"/>
          </a:xfrm>
          <a:prstGeom prst="rect">
            <a:avLst/>
          </a:prstGeom>
          <a:noFill/>
          <a:ln w="9525">
            <a:noFill/>
            <a:miter lim="800000"/>
            <a:headEnd/>
            <a:tailEnd/>
          </a:ln>
        </p:spPr>
      </p:pic>
      <p:graphicFrame>
        <p:nvGraphicFramePr>
          <p:cNvPr id="5" name="4 Tabla"/>
          <p:cNvGraphicFramePr>
            <a:graphicFrameLocks noGrp="1"/>
          </p:cNvGraphicFramePr>
          <p:nvPr/>
        </p:nvGraphicFramePr>
        <p:xfrm>
          <a:off x="1979712" y="3933056"/>
          <a:ext cx="5749290" cy="1828800"/>
        </p:xfrm>
        <a:graphic>
          <a:graphicData uri="http://schemas.openxmlformats.org/drawingml/2006/table">
            <a:tbl>
              <a:tblPr>
                <a:tableStyleId>{3C2FFA5D-87B4-456A-9821-1D502468CF0F}</a:tableStyleId>
              </a:tblPr>
              <a:tblGrid>
                <a:gridCol w="1418590"/>
                <a:gridCol w="1442085"/>
                <a:gridCol w="1442085"/>
                <a:gridCol w="1446530"/>
              </a:tblGrid>
              <a:tr h="0">
                <a:tc>
                  <a:txBody>
                    <a:bodyPr/>
                    <a:lstStyle/>
                    <a:p>
                      <a:pPr algn="ctr">
                        <a:lnSpc>
                          <a:spcPct val="200000"/>
                        </a:lnSpc>
                        <a:spcAft>
                          <a:spcPts val="0"/>
                        </a:spcAft>
                      </a:pPr>
                      <a:r>
                        <a:rPr lang="es-ES" sz="1000" dirty="0"/>
                        <a:t>N. de modo</a:t>
                      </a:r>
                      <a:endParaRPr lang="es-MX" sz="1100" dirty="0">
                        <a:solidFill>
                          <a:srgbClr val="365F91"/>
                        </a:solidFill>
                        <a:latin typeface="Calibri"/>
                        <a:ea typeface="Calibri"/>
                        <a:cs typeface="Times New Roman"/>
                      </a:endParaRPr>
                    </a:p>
                  </a:txBody>
                  <a:tcPr marL="68580" marR="68580" marT="0" marB="0"/>
                </a:tc>
                <a:tc>
                  <a:txBody>
                    <a:bodyPr/>
                    <a:lstStyle/>
                    <a:p>
                      <a:pPr algn="ctr">
                        <a:lnSpc>
                          <a:spcPct val="200000"/>
                        </a:lnSpc>
                        <a:spcAft>
                          <a:spcPts val="0"/>
                        </a:spcAft>
                      </a:pPr>
                      <a:r>
                        <a:rPr lang="es-ES" sz="1000"/>
                        <a:t>Frecuencia (rad/s)</a:t>
                      </a:r>
                      <a:endParaRPr lang="es-MX" sz="1100">
                        <a:solidFill>
                          <a:srgbClr val="365F91"/>
                        </a:solidFill>
                        <a:latin typeface="Calibri"/>
                        <a:ea typeface="Calibri"/>
                        <a:cs typeface="Times New Roman"/>
                      </a:endParaRPr>
                    </a:p>
                  </a:txBody>
                  <a:tcPr marL="68580" marR="68580" marT="0" marB="0"/>
                </a:tc>
                <a:tc>
                  <a:txBody>
                    <a:bodyPr/>
                    <a:lstStyle/>
                    <a:p>
                      <a:pPr algn="ctr">
                        <a:lnSpc>
                          <a:spcPct val="200000"/>
                        </a:lnSpc>
                        <a:spcAft>
                          <a:spcPts val="0"/>
                        </a:spcAft>
                      </a:pPr>
                      <a:r>
                        <a:rPr lang="es-ES" sz="1000"/>
                        <a:t>Frecuencia (Hertz)</a:t>
                      </a:r>
                      <a:endParaRPr lang="es-MX" sz="1100">
                        <a:solidFill>
                          <a:srgbClr val="365F91"/>
                        </a:solidFill>
                        <a:latin typeface="Calibri"/>
                        <a:ea typeface="Calibri"/>
                        <a:cs typeface="Times New Roman"/>
                      </a:endParaRPr>
                    </a:p>
                  </a:txBody>
                  <a:tcPr marL="68580" marR="68580" marT="0" marB="0"/>
                </a:tc>
                <a:tc>
                  <a:txBody>
                    <a:bodyPr/>
                    <a:lstStyle/>
                    <a:p>
                      <a:pPr algn="ctr">
                        <a:lnSpc>
                          <a:spcPct val="200000"/>
                        </a:lnSpc>
                        <a:spcAft>
                          <a:spcPts val="0"/>
                        </a:spcAft>
                      </a:pPr>
                      <a:r>
                        <a:rPr lang="es-ES" sz="1000" dirty="0"/>
                        <a:t>Período (s)</a:t>
                      </a:r>
                      <a:endParaRPr lang="es-MX" sz="1100" dirty="0">
                        <a:solidFill>
                          <a:srgbClr val="365F91"/>
                        </a:solidFill>
                        <a:latin typeface="Calibri"/>
                        <a:ea typeface="Calibri"/>
                        <a:cs typeface="Times New Roman"/>
                      </a:endParaRPr>
                    </a:p>
                  </a:txBody>
                  <a:tcPr marL="68580" marR="68580" marT="0" marB="0"/>
                </a:tc>
              </a:tr>
              <a:tr h="0">
                <a:tc>
                  <a:txBody>
                    <a:bodyPr/>
                    <a:lstStyle/>
                    <a:p>
                      <a:pPr algn="ctr">
                        <a:lnSpc>
                          <a:spcPct val="200000"/>
                        </a:lnSpc>
                        <a:spcAft>
                          <a:spcPts val="0"/>
                        </a:spcAft>
                      </a:pPr>
                      <a:r>
                        <a:rPr lang="es-ES" sz="1000"/>
                        <a:t>1</a:t>
                      </a:r>
                      <a:endParaRPr lang="es-MX" sz="1100">
                        <a:solidFill>
                          <a:srgbClr val="365F91"/>
                        </a:solidFill>
                        <a:latin typeface="Calibri"/>
                        <a:ea typeface="Calibri"/>
                        <a:cs typeface="Times New Roman"/>
                      </a:endParaRPr>
                    </a:p>
                  </a:txBody>
                  <a:tcPr marL="68580" marR="68580" marT="0" marB="0"/>
                </a:tc>
                <a:tc>
                  <a:txBody>
                    <a:bodyPr/>
                    <a:lstStyle/>
                    <a:p>
                      <a:pPr algn="ctr">
                        <a:lnSpc>
                          <a:spcPct val="200000"/>
                        </a:lnSpc>
                        <a:spcAft>
                          <a:spcPts val="0"/>
                        </a:spcAft>
                      </a:pPr>
                      <a:r>
                        <a:rPr lang="es-ES" sz="1000"/>
                        <a:t>3782,6</a:t>
                      </a:r>
                      <a:endParaRPr lang="es-MX" sz="1100">
                        <a:solidFill>
                          <a:srgbClr val="365F91"/>
                        </a:solidFill>
                        <a:latin typeface="Calibri"/>
                        <a:ea typeface="Calibri"/>
                        <a:cs typeface="Times New Roman"/>
                      </a:endParaRPr>
                    </a:p>
                  </a:txBody>
                  <a:tcPr marL="68580" marR="68580" marT="0" marB="0"/>
                </a:tc>
                <a:tc>
                  <a:txBody>
                    <a:bodyPr/>
                    <a:lstStyle/>
                    <a:p>
                      <a:pPr algn="ctr">
                        <a:lnSpc>
                          <a:spcPct val="200000"/>
                        </a:lnSpc>
                        <a:spcAft>
                          <a:spcPts val="0"/>
                        </a:spcAft>
                      </a:pPr>
                      <a:r>
                        <a:rPr lang="es-ES" sz="1000"/>
                        <a:t>602,02</a:t>
                      </a:r>
                      <a:endParaRPr lang="es-MX" sz="1100">
                        <a:solidFill>
                          <a:srgbClr val="365F91"/>
                        </a:solidFill>
                        <a:latin typeface="Calibri"/>
                        <a:ea typeface="Calibri"/>
                        <a:cs typeface="Times New Roman"/>
                      </a:endParaRPr>
                    </a:p>
                  </a:txBody>
                  <a:tcPr marL="68580" marR="68580" marT="0" marB="0"/>
                </a:tc>
                <a:tc>
                  <a:txBody>
                    <a:bodyPr/>
                    <a:lstStyle/>
                    <a:p>
                      <a:pPr algn="ctr">
                        <a:lnSpc>
                          <a:spcPct val="200000"/>
                        </a:lnSpc>
                        <a:spcAft>
                          <a:spcPts val="0"/>
                        </a:spcAft>
                      </a:pPr>
                      <a:r>
                        <a:rPr lang="es-ES" sz="1000" dirty="0"/>
                        <a:t>0,0016611</a:t>
                      </a:r>
                      <a:endParaRPr lang="es-MX" sz="1100" dirty="0">
                        <a:solidFill>
                          <a:srgbClr val="365F91"/>
                        </a:solidFill>
                        <a:latin typeface="Calibri"/>
                        <a:ea typeface="Calibri"/>
                        <a:cs typeface="Times New Roman"/>
                      </a:endParaRPr>
                    </a:p>
                  </a:txBody>
                  <a:tcPr marL="68580" marR="68580" marT="0" marB="0"/>
                </a:tc>
              </a:tr>
              <a:tr h="0">
                <a:tc>
                  <a:txBody>
                    <a:bodyPr/>
                    <a:lstStyle/>
                    <a:p>
                      <a:pPr algn="ctr">
                        <a:lnSpc>
                          <a:spcPct val="200000"/>
                        </a:lnSpc>
                        <a:spcAft>
                          <a:spcPts val="0"/>
                        </a:spcAft>
                      </a:pPr>
                      <a:r>
                        <a:rPr lang="es-ES" sz="1000"/>
                        <a:t>2</a:t>
                      </a:r>
                      <a:endParaRPr lang="es-MX" sz="1100">
                        <a:solidFill>
                          <a:srgbClr val="365F91"/>
                        </a:solidFill>
                        <a:latin typeface="Calibri"/>
                        <a:ea typeface="Calibri"/>
                        <a:cs typeface="Times New Roman"/>
                      </a:endParaRPr>
                    </a:p>
                  </a:txBody>
                  <a:tcPr marL="68580" marR="68580" marT="0" marB="0"/>
                </a:tc>
                <a:tc>
                  <a:txBody>
                    <a:bodyPr/>
                    <a:lstStyle/>
                    <a:p>
                      <a:pPr algn="ctr">
                        <a:lnSpc>
                          <a:spcPct val="200000"/>
                        </a:lnSpc>
                        <a:spcAft>
                          <a:spcPts val="0"/>
                        </a:spcAft>
                      </a:pPr>
                      <a:r>
                        <a:rPr lang="es-ES" sz="1000"/>
                        <a:t>3784,5</a:t>
                      </a:r>
                      <a:endParaRPr lang="es-MX" sz="1100">
                        <a:solidFill>
                          <a:srgbClr val="365F91"/>
                        </a:solidFill>
                        <a:latin typeface="Calibri"/>
                        <a:ea typeface="Calibri"/>
                        <a:cs typeface="Times New Roman"/>
                      </a:endParaRPr>
                    </a:p>
                  </a:txBody>
                  <a:tcPr marL="68580" marR="68580" marT="0" marB="0"/>
                </a:tc>
                <a:tc>
                  <a:txBody>
                    <a:bodyPr/>
                    <a:lstStyle/>
                    <a:p>
                      <a:pPr algn="ctr">
                        <a:lnSpc>
                          <a:spcPct val="200000"/>
                        </a:lnSpc>
                        <a:spcAft>
                          <a:spcPts val="0"/>
                        </a:spcAft>
                      </a:pPr>
                      <a:r>
                        <a:rPr lang="es-ES" sz="1000"/>
                        <a:t>602,33</a:t>
                      </a:r>
                      <a:endParaRPr lang="es-MX" sz="1100">
                        <a:solidFill>
                          <a:srgbClr val="365F91"/>
                        </a:solidFill>
                        <a:latin typeface="Calibri"/>
                        <a:ea typeface="Calibri"/>
                        <a:cs typeface="Times New Roman"/>
                      </a:endParaRPr>
                    </a:p>
                  </a:txBody>
                  <a:tcPr marL="68580" marR="68580" marT="0" marB="0"/>
                </a:tc>
                <a:tc>
                  <a:txBody>
                    <a:bodyPr/>
                    <a:lstStyle/>
                    <a:p>
                      <a:pPr algn="ctr">
                        <a:lnSpc>
                          <a:spcPct val="200000"/>
                        </a:lnSpc>
                        <a:spcAft>
                          <a:spcPts val="0"/>
                        </a:spcAft>
                      </a:pPr>
                      <a:r>
                        <a:rPr lang="es-ES" sz="1000"/>
                        <a:t>0,0016602</a:t>
                      </a:r>
                      <a:endParaRPr lang="es-MX" sz="1100">
                        <a:solidFill>
                          <a:srgbClr val="365F91"/>
                        </a:solidFill>
                        <a:latin typeface="Calibri"/>
                        <a:ea typeface="Calibri"/>
                        <a:cs typeface="Times New Roman"/>
                      </a:endParaRPr>
                    </a:p>
                  </a:txBody>
                  <a:tcPr marL="68580" marR="68580" marT="0" marB="0"/>
                </a:tc>
              </a:tr>
              <a:tr h="0">
                <a:tc>
                  <a:txBody>
                    <a:bodyPr/>
                    <a:lstStyle/>
                    <a:p>
                      <a:pPr algn="ctr">
                        <a:lnSpc>
                          <a:spcPct val="200000"/>
                        </a:lnSpc>
                        <a:spcAft>
                          <a:spcPts val="0"/>
                        </a:spcAft>
                      </a:pPr>
                      <a:r>
                        <a:rPr lang="es-ES" sz="1000"/>
                        <a:t>3</a:t>
                      </a:r>
                      <a:endParaRPr lang="es-MX" sz="1100">
                        <a:solidFill>
                          <a:srgbClr val="365F91"/>
                        </a:solidFill>
                        <a:latin typeface="Calibri"/>
                        <a:ea typeface="Calibri"/>
                        <a:cs typeface="Times New Roman"/>
                      </a:endParaRPr>
                    </a:p>
                  </a:txBody>
                  <a:tcPr marL="68580" marR="68580" marT="0" marB="0"/>
                </a:tc>
                <a:tc>
                  <a:txBody>
                    <a:bodyPr/>
                    <a:lstStyle/>
                    <a:p>
                      <a:pPr algn="ctr">
                        <a:lnSpc>
                          <a:spcPct val="200000"/>
                        </a:lnSpc>
                        <a:spcAft>
                          <a:spcPts val="0"/>
                        </a:spcAft>
                      </a:pPr>
                      <a:r>
                        <a:rPr lang="es-ES" sz="1000"/>
                        <a:t>7992,9</a:t>
                      </a:r>
                      <a:endParaRPr lang="es-MX" sz="1100">
                        <a:solidFill>
                          <a:srgbClr val="365F91"/>
                        </a:solidFill>
                        <a:latin typeface="Calibri"/>
                        <a:ea typeface="Calibri"/>
                        <a:cs typeface="Times New Roman"/>
                      </a:endParaRPr>
                    </a:p>
                  </a:txBody>
                  <a:tcPr marL="68580" marR="68580" marT="0" marB="0"/>
                </a:tc>
                <a:tc>
                  <a:txBody>
                    <a:bodyPr/>
                    <a:lstStyle/>
                    <a:p>
                      <a:pPr algn="ctr">
                        <a:lnSpc>
                          <a:spcPct val="200000"/>
                        </a:lnSpc>
                        <a:spcAft>
                          <a:spcPts val="0"/>
                        </a:spcAft>
                      </a:pPr>
                      <a:r>
                        <a:rPr lang="es-ES" sz="1000"/>
                        <a:t>1272,1</a:t>
                      </a:r>
                      <a:endParaRPr lang="es-MX" sz="1100">
                        <a:solidFill>
                          <a:srgbClr val="365F91"/>
                        </a:solidFill>
                        <a:latin typeface="Calibri"/>
                        <a:ea typeface="Calibri"/>
                        <a:cs typeface="Times New Roman"/>
                      </a:endParaRPr>
                    </a:p>
                  </a:txBody>
                  <a:tcPr marL="68580" marR="68580" marT="0" marB="0"/>
                </a:tc>
                <a:tc>
                  <a:txBody>
                    <a:bodyPr/>
                    <a:lstStyle/>
                    <a:p>
                      <a:pPr algn="ctr">
                        <a:lnSpc>
                          <a:spcPct val="200000"/>
                        </a:lnSpc>
                        <a:spcAft>
                          <a:spcPts val="0"/>
                        </a:spcAft>
                      </a:pPr>
                      <a:r>
                        <a:rPr lang="es-ES" sz="1000"/>
                        <a:t>0,0007861</a:t>
                      </a:r>
                      <a:endParaRPr lang="es-MX" sz="1100">
                        <a:solidFill>
                          <a:srgbClr val="365F91"/>
                        </a:solidFill>
                        <a:latin typeface="Calibri"/>
                        <a:ea typeface="Calibri"/>
                        <a:cs typeface="Times New Roman"/>
                      </a:endParaRPr>
                    </a:p>
                  </a:txBody>
                  <a:tcPr marL="68580" marR="68580" marT="0" marB="0"/>
                </a:tc>
              </a:tr>
              <a:tr h="0">
                <a:tc>
                  <a:txBody>
                    <a:bodyPr/>
                    <a:lstStyle/>
                    <a:p>
                      <a:pPr algn="ctr">
                        <a:lnSpc>
                          <a:spcPct val="200000"/>
                        </a:lnSpc>
                        <a:spcAft>
                          <a:spcPts val="0"/>
                        </a:spcAft>
                      </a:pPr>
                      <a:r>
                        <a:rPr lang="es-ES" sz="1000"/>
                        <a:t>4</a:t>
                      </a:r>
                      <a:endParaRPr lang="es-MX" sz="1100">
                        <a:solidFill>
                          <a:srgbClr val="365F91"/>
                        </a:solidFill>
                        <a:latin typeface="Calibri"/>
                        <a:ea typeface="Calibri"/>
                        <a:cs typeface="Times New Roman"/>
                      </a:endParaRPr>
                    </a:p>
                  </a:txBody>
                  <a:tcPr marL="68580" marR="68580" marT="0" marB="0"/>
                </a:tc>
                <a:tc>
                  <a:txBody>
                    <a:bodyPr/>
                    <a:lstStyle/>
                    <a:p>
                      <a:pPr algn="ctr">
                        <a:lnSpc>
                          <a:spcPct val="200000"/>
                        </a:lnSpc>
                        <a:spcAft>
                          <a:spcPts val="0"/>
                        </a:spcAft>
                      </a:pPr>
                      <a:r>
                        <a:rPr lang="es-ES" sz="1000"/>
                        <a:t>9384,5</a:t>
                      </a:r>
                      <a:endParaRPr lang="es-MX" sz="1100">
                        <a:solidFill>
                          <a:srgbClr val="365F91"/>
                        </a:solidFill>
                        <a:latin typeface="Calibri"/>
                        <a:ea typeface="Calibri"/>
                        <a:cs typeface="Times New Roman"/>
                      </a:endParaRPr>
                    </a:p>
                  </a:txBody>
                  <a:tcPr marL="68580" marR="68580" marT="0" marB="0"/>
                </a:tc>
                <a:tc>
                  <a:txBody>
                    <a:bodyPr/>
                    <a:lstStyle/>
                    <a:p>
                      <a:pPr algn="ctr">
                        <a:lnSpc>
                          <a:spcPct val="200000"/>
                        </a:lnSpc>
                        <a:spcAft>
                          <a:spcPts val="0"/>
                        </a:spcAft>
                      </a:pPr>
                      <a:r>
                        <a:rPr lang="es-ES" sz="1000"/>
                        <a:t>1493,6</a:t>
                      </a:r>
                      <a:endParaRPr lang="es-MX" sz="1100">
                        <a:solidFill>
                          <a:srgbClr val="365F91"/>
                        </a:solidFill>
                        <a:latin typeface="Calibri"/>
                        <a:ea typeface="Calibri"/>
                        <a:cs typeface="Times New Roman"/>
                      </a:endParaRPr>
                    </a:p>
                  </a:txBody>
                  <a:tcPr marL="68580" marR="68580" marT="0" marB="0"/>
                </a:tc>
                <a:tc>
                  <a:txBody>
                    <a:bodyPr/>
                    <a:lstStyle/>
                    <a:p>
                      <a:pPr algn="ctr">
                        <a:lnSpc>
                          <a:spcPct val="200000"/>
                        </a:lnSpc>
                        <a:spcAft>
                          <a:spcPts val="0"/>
                        </a:spcAft>
                      </a:pPr>
                      <a:r>
                        <a:rPr lang="es-ES" sz="1000"/>
                        <a:t>0,00066953</a:t>
                      </a:r>
                      <a:endParaRPr lang="es-MX" sz="1100">
                        <a:solidFill>
                          <a:srgbClr val="365F91"/>
                        </a:solidFill>
                        <a:latin typeface="Calibri"/>
                        <a:ea typeface="Calibri"/>
                        <a:cs typeface="Times New Roman"/>
                      </a:endParaRPr>
                    </a:p>
                  </a:txBody>
                  <a:tcPr marL="68580" marR="68580" marT="0" marB="0"/>
                </a:tc>
              </a:tr>
              <a:tr h="0">
                <a:tc>
                  <a:txBody>
                    <a:bodyPr/>
                    <a:lstStyle/>
                    <a:p>
                      <a:pPr algn="ctr">
                        <a:lnSpc>
                          <a:spcPct val="200000"/>
                        </a:lnSpc>
                        <a:spcAft>
                          <a:spcPts val="0"/>
                        </a:spcAft>
                      </a:pPr>
                      <a:r>
                        <a:rPr lang="es-ES" sz="1000"/>
                        <a:t>5</a:t>
                      </a:r>
                      <a:endParaRPr lang="es-MX" sz="1100">
                        <a:solidFill>
                          <a:srgbClr val="365F91"/>
                        </a:solidFill>
                        <a:latin typeface="Calibri"/>
                        <a:ea typeface="Calibri"/>
                        <a:cs typeface="Times New Roman"/>
                      </a:endParaRPr>
                    </a:p>
                  </a:txBody>
                  <a:tcPr marL="68580" marR="68580" marT="0" marB="0"/>
                </a:tc>
                <a:tc>
                  <a:txBody>
                    <a:bodyPr/>
                    <a:lstStyle/>
                    <a:p>
                      <a:pPr algn="ctr">
                        <a:lnSpc>
                          <a:spcPct val="200000"/>
                        </a:lnSpc>
                        <a:spcAft>
                          <a:spcPts val="0"/>
                        </a:spcAft>
                      </a:pPr>
                      <a:r>
                        <a:rPr lang="es-ES" sz="1000"/>
                        <a:t>9387,4</a:t>
                      </a:r>
                      <a:endParaRPr lang="es-MX" sz="1100">
                        <a:solidFill>
                          <a:srgbClr val="365F91"/>
                        </a:solidFill>
                        <a:latin typeface="Calibri"/>
                        <a:ea typeface="Calibri"/>
                        <a:cs typeface="Times New Roman"/>
                      </a:endParaRPr>
                    </a:p>
                  </a:txBody>
                  <a:tcPr marL="68580" marR="68580" marT="0" marB="0"/>
                </a:tc>
                <a:tc>
                  <a:txBody>
                    <a:bodyPr/>
                    <a:lstStyle/>
                    <a:p>
                      <a:pPr algn="ctr">
                        <a:lnSpc>
                          <a:spcPct val="200000"/>
                        </a:lnSpc>
                        <a:spcAft>
                          <a:spcPts val="0"/>
                        </a:spcAft>
                      </a:pPr>
                      <a:r>
                        <a:rPr lang="es-ES" sz="1000"/>
                        <a:t>1494</a:t>
                      </a:r>
                      <a:endParaRPr lang="es-MX" sz="1100">
                        <a:solidFill>
                          <a:srgbClr val="365F91"/>
                        </a:solidFill>
                        <a:latin typeface="Calibri"/>
                        <a:ea typeface="Calibri"/>
                        <a:cs typeface="Times New Roman"/>
                      </a:endParaRPr>
                    </a:p>
                  </a:txBody>
                  <a:tcPr marL="68580" marR="68580" marT="0" marB="0"/>
                </a:tc>
                <a:tc>
                  <a:txBody>
                    <a:bodyPr/>
                    <a:lstStyle/>
                    <a:p>
                      <a:pPr algn="ctr">
                        <a:lnSpc>
                          <a:spcPct val="200000"/>
                        </a:lnSpc>
                        <a:spcAft>
                          <a:spcPts val="0"/>
                        </a:spcAft>
                      </a:pPr>
                      <a:r>
                        <a:rPr lang="es-ES" sz="1000" dirty="0"/>
                        <a:t>0,00066932</a:t>
                      </a:r>
                      <a:endParaRPr lang="es-MX" sz="1100" dirty="0">
                        <a:solidFill>
                          <a:srgbClr val="365F91"/>
                        </a:solidFill>
                        <a:latin typeface="Calibri"/>
                        <a:ea typeface="Calibri"/>
                        <a:cs typeface="Times New Roman"/>
                      </a:endParaRPr>
                    </a:p>
                  </a:txBody>
                  <a:tcPr marL="68580" marR="68580" marT="0" marB="0"/>
                </a:tc>
              </a:tr>
            </a:tbl>
          </a:graphicData>
        </a:graphic>
      </p:graphicFrame>
      <p:pic>
        <p:nvPicPr>
          <p:cNvPr id="6" name="Picture 1"/>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796136" y="1988840"/>
            <a:ext cx="2494431" cy="504056"/>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557808"/>
            <a:ext cx="8229600" cy="1143000"/>
          </a:xfrm>
        </p:spPr>
        <p:txBody>
          <a:bodyPr/>
          <a:lstStyle/>
          <a:p>
            <a:pPr algn="l"/>
            <a:r>
              <a:rPr lang="es-MX" dirty="0" smtClean="0">
                <a:solidFill>
                  <a:srgbClr val="00B050"/>
                </a:solidFill>
              </a:rPr>
              <a:t>Resumen de resultados del mecanismo de tracción por cadena</a:t>
            </a:r>
            <a:endParaRPr lang="es-MX" dirty="0">
              <a:solidFill>
                <a:srgbClr val="00B050"/>
              </a:solidFill>
            </a:endParaRPr>
          </a:p>
        </p:txBody>
      </p:sp>
      <p:graphicFrame>
        <p:nvGraphicFramePr>
          <p:cNvPr id="4" name="3 Tabla"/>
          <p:cNvGraphicFramePr>
            <a:graphicFrameLocks noGrp="1"/>
          </p:cNvGraphicFramePr>
          <p:nvPr/>
        </p:nvGraphicFramePr>
        <p:xfrm>
          <a:off x="251520" y="1874616"/>
          <a:ext cx="4392488" cy="4267200"/>
        </p:xfrm>
        <a:graphic>
          <a:graphicData uri="http://schemas.openxmlformats.org/drawingml/2006/table">
            <a:tbl>
              <a:tblPr>
                <a:tableStyleId>{3C2FFA5D-87B4-456A-9821-1D502468CF0F}</a:tableStyleId>
              </a:tblPr>
              <a:tblGrid>
                <a:gridCol w="1679957"/>
                <a:gridCol w="1679957"/>
                <a:gridCol w="1032574"/>
              </a:tblGrid>
              <a:tr h="258221">
                <a:tc rowSpan="6">
                  <a:txBody>
                    <a:bodyPr/>
                    <a:lstStyle/>
                    <a:p>
                      <a:pPr algn="ctr">
                        <a:lnSpc>
                          <a:spcPct val="200000"/>
                        </a:lnSpc>
                        <a:spcAft>
                          <a:spcPts val="0"/>
                        </a:spcAft>
                      </a:pPr>
                      <a:r>
                        <a:rPr lang="es-ES" sz="1000" dirty="0"/>
                        <a:t>Cadena</a:t>
                      </a:r>
                      <a:endParaRPr lang="es-MX" sz="1000" dirty="0">
                        <a:solidFill>
                          <a:srgbClr val="365F91"/>
                        </a:solidFill>
                        <a:latin typeface="Calibri"/>
                        <a:ea typeface="Calibri"/>
                        <a:cs typeface="Times New Roman"/>
                      </a:endParaRPr>
                    </a:p>
                  </a:txBody>
                  <a:tcPr marL="32657" marR="32657" marT="0" marB="0"/>
                </a:tc>
                <a:tc>
                  <a:txBody>
                    <a:bodyPr/>
                    <a:lstStyle/>
                    <a:p>
                      <a:pPr algn="ctr">
                        <a:lnSpc>
                          <a:spcPct val="200000"/>
                        </a:lnSpc>
                        <a:spcAft>
                          <a:spcPts val="0"/>
                        </a:spcAft>
                      </a:pPr>
                      <a:r>
                        <a:rPr lang="es-ES" sz="1000"/>
                        <a:t>Serie </a:t>
                      </a:r>
                      <a:endParaRPr lang="es-MX" sz="1000">
                        <a:solidFill>
                          <a:srgbClr val="365F91"/>
                        </a:solidFill>
                        <a:latin typeface="Calibri"/>
                        <a:ea typeface="Calibri"/>
                        <a:cs typeface="Times New Roman"/>
                      </a:endParaRPr>
                    </a:p>
                  </a:txBody>
                  <a:tcPr marL="32657" marR="32657" marT="0" marB="0"/>
                </a:tc>
                <a:tc>
                  <a:txBody>
                    <a:bodyPr/>
                    <a:lstStyle/>
                    <a:p>
                      <a:pPr algn="ctr">
                        <a:lnSpc>
                          <a:spcPct val="200000"/>
                        </a:lnSpc>
                        <a:spcAft>
                          <a:spcPts val="0"/>
                        </a:spcAft>
                      </a:pPr>
                      <a:r>
                        <a:rPr lang="es-ES" sz="1000"/>
                        <a:t>ANSI número 60</a:t>
                      </a:r>
                      <a:endParaRPr lang="es-MX" sz="1000">
                        <a:solidFill>
                          <a:srgbClr val="365F91"/>
                        </a:solidFill>
                        <a:latin typeface="Calibri"/>
                        <a:ea typeface="Calibri"/>
                        <a:cs typeface="Times New Roman"/>
                      </a:endParaRPr>
                    </a:p>
                  </a:txBody>
                  <a:tcPr marL="32657" marR="32657" marT="0" marB="0"/>
                </a:tc>
              </a:tr>
              <a:tr h="559549">
                <a:tc vMerge="1">
                  <a:txBody>
                    <a:bodyPr/>
                    <a:lstStyle/>
                    <a:p>
                      <a:endParaRPr lang="es-MX"/>
                    </a:p>
                  </a:txBody>
                  <a:tcPr/>
                </a:tc>
                <a:tc>
                  <a:txBody>
                    <a:bodyPr/>
                    <a:lstStyle/>
                    <a:p>
                      <a:pPr algn="ctr">
                        <a:lnSpc>
                          <a:spcPct val="200000"/>
                        </a:lnSpc>
                        <a:spcAft>
                          <a:spcPts val="0"/>
                        </a:spcAft>
                      </a:pPr>
                      <a:r>
                        <a:rPr lang="es-ES" sz="1000"/>
                        <a:t>Tipo </a:t>
                      </a:r>
                      <a:endParaRPr lang="es-MX" sz="1000">
                        <a:solidFill>
                          <a:srgbClr val="365F91"/>
                        </a:solidFill>
                        <a:latin typeface="Calibri"/>
                        <a:ea typeface="Calibri"/>
                        <a:cs typeface="Times New Roman"/>
                      </a:endParaRPr>
                    </a:p>
                  </a:txBody>
                  <a:tcPr marL="32657" marR="32657" marT="0" marB="0"/>
                </a:tc>
                <a:tc>
                  <a:txBody>
                    <a:bodyPr/>
                    <a:lstStyle/>
                    <a:p>
                      <a:pPr algn="ctr">
                        <a:lnSpc>
                          <a:spcPct val="200000"/>
                        </a:lnSpc>
                        <a:spcAft>
                          <a:spcPts val="0"/>
                        </a:spcAft>
                      </a:pPr>
                      <a:r>
                        <a:rPr lang="es-ES" sz="1000" dirty="0"/>
                        <a:t>simple (un solo torón)</a:t>
                      </a:r>
                      <a:endParaRPr lang="es-MX" sz="1000" dirty="0">
                        <a:solidFill>
                          <a:srgbClr val="365F91"/>
                        </a:solidFill>
                        <a:latin typeface="Calibri"/>
                        <a:ea typeface="Calibri"/>
                        <a:cs typeface="Times New Roman"/>
                      </a:endParaRPr>
                    </a:p>
                  </a:txBody>
                  <a:tcPr marL="32657" marR="32657" marT="0" marB="0"/>
                </a:tc>
              </a:tr>
              <a:tr h="258221">
                <a:tc vMerge="1">
                  <a:txBody>
                    <a:bodyPr/>
                    <a:lstStyle/>
                    <a:p>
                      <a:endParaRPr lang="es-MX"/>
                    </a:p>
                  </a:txBody>
                  <a:tcPr/>
                </a:tc>
                <a:tc>
                  <a:txBody>
                    <a:bodyPr/>
                    <a:lstStyle/>
                    <a:p>
                      <a:pPr algn="ctr">
                        <a:lnSpc>
                          <a:spcPct val="200000"/>
                        </a:lnSpc>
                        <a:spcAft>
                          <a:spcPts val="0"/>
                        </a:spcAft>
                      </a:pPr>
                      <a:r>
                        <a:rPr lang="es-ES" sz="1000"/>
                        <a:t>Longitud [m]</a:t>
                      </a:r>
                      <a:endParaRPr lang="es-MX" sz="1000">
                        <a:solidFill>
                          <a:srgbClr val="365F91"/>
                        </a:solidFill>
                        <a:latin typeface="Calibri"/>
                        <a:ea typeface="Calibri"/>
                        <a:cs typeface="Times New Roman"/>
                      </a:endParaRPr>
                    </a:p>
                  </a:txBody>
                  <a:tcPr marL="32657" marR="32657" marT="0" marB="0"/>
                </a:tc>
                <a:tc>
                  <a:txBody>
                    <a:bodyPr/>
                    <a:lstStyle/>
                    <a:p>
                      <a:pPr algn="ctr">
                        <a:lnSpc>
                          <a:spcPct val="200000"/>
                        </a:lnSpc>
                        <a:spcAft>
                          <a:spcPts val="0"/>
                        </a:spcAft>
                      </a:pPr>
                      <a:r>
                        <a:rPr lang="es-ES" sz="1000"/>
                        <a:t>1,5</a:t>
                      </a:r>
                      <a:endParaRPr lang="es-MX" sz="1000">
                        <a:solidFill>
                          <a:srgbClr val="365F91"/>
                        </a:solidFill>
                        <a:latin typeface="Calibri"/>
                        <a:ea typeface="Calibri"/>
                        <a:cs typeface="Times New Roman"/>
                      </a:endParaRPr>
                    </a:p>
                  </a:txBody>
                  <a:tcPr marL="32657" marR="32657" marT="0" marB="0"/>
                </a:tc>
              </a:tr>
              <a:tr h="559549">
                <a:tc vMerge="1">
                  <a:txBody>
                    <a:bodyPr/>
                    <a:lstStyle/>
                    <a:p>
                      <a:endParaRPr lang="es-MX"/>
                    </a:p>
                  </a:txBody>
                  <a:tcPr/>
                </a:tc>
                <a:tc>
                  <a:txBody>
                    <a:bodyPr/>
                    <a:lstStyle/>
                    <a:p>
                      <a:pPr algn="ctr">
                        <a:lnSpc>
                          <a:spcPct val="200000"/>
                        </a:lnSpc>
                        <a:spcAft>
                          <a:spcPts val="0"/>
                        </a:spcAft>
                      </a:pPr>
                      <a:r>
                        <a:rPr lang="es-ES" sz="1000" dirty="0"/>
                        <a:t>Distancia entre centros de la </a:t>
                      </a:r>
                      <a:r>
                        <a:rPr lang="es-ES" sz="1000" dirty="0" err="1"/>
                        <a:t>catarina</a:t>
                      </a:r>
                      <a:r>
                        <a:rPr lang="es-ES" sz="1000" dirty="0"/>
                        <a:t> [m]</a:t>
                      </a:r>
                      <a:endParaRPr lang="es-MX" sz="1000" dirty="0">
                        <a:solidFill>
                          <a:srgbClr val="365F91"/>
                        </a:solidFill>
                        <a:latin typeface="Calibri"/>
                        <a:ea typeface="Calibri"/>
                        <a:cs typeface="Times New Roman"/>
                      </a:endParaRPr>
                    </a:p>
                  </a:txBody>
                  <a:tcPr marL="32657" marR="32657" marT="0" marB="0"/>
                </a:tc>
                <a:tc>
                  <a:txBody>
                    <a:bodyPr/>
                    <a:lstStyle/>
                    <a:p>
                      <a:pPr algn="ctr">
                        <a:lnSpc>
                          <a:spcPct val="200000"/>
                        </a:lnSpc>
                        <a:spcAft>
                          <a:spcPts val="0"/>
                        </a:spcAft>
                      </a:pPr>
                      <a:r>
                        <a:rPr lang="es-ES" sz="1000"/>
                        <a:t>0,58</a:t>
                      </a:r>
                      <a:endParaRPr lang="es-MX" sz="1000">
                        <a:solidFill>
                          <a:srgbClr val="365F91"/>
                        </a:solidFill>
                        <a:latin typeface="Calibri"/>
                        <a:ea typeface="Calibri"/>
                        <a:cs typeface="Times New Roman"/>
                      </a:endParaRPr>
                    </a:p>
                  </a:txBody>
                  <a:tcPr marL="32657" marR="32657" marT="0" marB="0"/>
                </a:tc>
              </a:tr>
              <a:tr h="258221">
                <a:tc vMerge="1">
                  <a:txBody>
                    <a:bodyPr/>
                    <a:lstStyle/>
                    <a:p>
                      <a:endParaRPr lang="es-MX"/>
                    </a:p>
                  </a:txBody>
                  <a:tcPr/>
                </a:tc>
                <a:tc>
                  <a:txBody>
                    <a:bodyPr/>
                    <a:lstStyle/>
                    <a:p>
                      <a:pPr algn="ctr">
                        <a:lnSpc>
                          <a:spcPct val="200000"/>
                        </a:lnSpc>
                        <a:spcAft>
                          <a:spcPts val="0"/>
                        </a:spcAft>
                      </a:pPr>
                      <a:r>
                        <a:rPr lang="es-ES" sz="1000" dirty="0"/>
                        <a:t>Número de eslabones</a:t>
                      </a:r>
                      <a:endParaRPr lang="es-MX" sz="1000" dirty="0">
                        <a:solidFill>
                          <a:srgbClr val="365F91"/>
                        </a:solidFill>
                        <a:latin typeface="Calibri"/>
                        <a:ea typeface="Calibri"/>
                        <a:cs typeface="Times New Roman"/>
                      </a:endParaRPr>
                    </a:p>
                  </a:txBody>
                  <a:tcPr marL="32657" marR="32657" marT="0" marB="0"/>
                </a:tc>
                <a:tc>
                  <a:txBody>
                    <a:bodyPr/>
                    <a:lstStyle/>
                    <a:p>
                      <a:pPr algn="ctr">
                        <a:lnSpc>
                          <a:spcPct val="200000"/>
                        </a:lnSpc>
                        <a:spcAft>
                          <a:spcPts val="0"/>
                        </a:spcAft>
                      </a:pPr>
                      <a:r>
                        <a:rPr lang="es-ES" sz="1000"/>
                        <a:t>78</a:t>
                      </a:r>
                      <a:endParaRPr lang="es-MX" sz="1000">
                        <a:solidFill>
                          <a:srgbClr val="365F91"/>
                        </a:solidFill>
                        <a:latin typeface="Calibri"/>
                        <a:ea typeface="Calibri"/>
                        <a:cs typeface="Times New Roman"/>
                      </a:endParaRPr>
                    </a:p>
                  </a:txBody>
                  <a:tcPr marL="32657" marR="32657" marT="0" marB="0"/>
                </a:tc>
              </a:tr>
              <a:tr h="559549">
                <a:tc vMerge="1">
                  <a:txBody>
                    <a:bodyPr/>
                    <a:lstStyle/>
                    <a:p>
                      <a:endParaRPr lang="es-MX"/>
                    </a:p>
                  </a:txBody>
                  <a:tcPr/>
                </a:tc>
                <a:tc>
                  <a:txBody>
                    <a:bodyPr/>
                    <a:lstStyle/>
                    <a:p>
                      <a:pPr algn="ctr">
                        <a:lnSpc>
                          <a:spcPct val="200000"/>
                        </a:lnSpc>
                        <a:spcAft>
                          <a:spcPts val="0"/>
                        </a:spcAft>
                      </a:pPr>
                      <a:r>
                        <a:rPr lang="es-ES" sz="1000" dirty="0"/>
                        <a:t>Lubricación</a:t>
                      </a:r>
                      <a:endParaRPr lang="es-MX" sz="1000" dirty="0">
                        <a:solidFill>
                          <a:srgbClr val="365F91"/>
                        </a:solidFill>
                        <a:latin typeface="Calibri"/>
                        <a:ea typeface="Calibri"/>
                        <a:cs typeface="Times New Roman"/>
                      </a:endParaRPr>
                    </a:p>
                  </a:txBody>
                  <a:tcPr marL="32657" marR="32657" marT="0" marB="0"/>
                </a:tc>
                <a:tc>
                  <a:txBody>
                    <a:bodyPr/>
                    <a:lstStyle/>
                    <a:p>
                      <a:pPr algn="ctr">
                        <a:lnSpc>
                          <a:spcPct val="200000"/>
                        </a:lnSpc>
                        <a:spcAft>
                          <a:spcPts val="0"/>
                        </a:spcAft>
                      </a:pPr>
                      <a:r>
                        <a:rPr lang="es-ES" sz="1000"/>
                        <a:t>manual o por goteo</a:t>
                      </a:r>
                      <a:endParaRPr lang="es-MX" sz="1000">
                        <a:solidFill>
                          <a:srgbClr val="365F91"/>
                        </a:solidFill>
                        <a:latin typeface="Calibri"/>
                        <a:ea typeface="Calibri"/>
                        <a:cs typeface="Times New Roman"/>
                      </a:endParaRPr>
                    </a:p>
                  </a:txBody>
                  <a:tcPr marL="32657" marR="32657" marT="0" marB="0"/>
                </a:tc>
              </a:tr>
              <a:tr h="258221">
                <a:tc rowSpan="5">
                  <a:txBody>
                    <a:bodyPr/>
                    <a:lstStyle/>
                    <a:p>
                      <a:pPr algn="ctr">
                        <a:lnSpc>
                          <a:spcPct val="200000"/>
                        </a:lnSpc>
                        <a:spcAft>
                          <a:spcPts val="0"/>
                        </a:spcAft>
                      </a:pPr>
                      <a:r>
                        <a:rPr lang="es-ES" sz="1000" dirty="0"/>
                        <a:t>Catarina o piñón de cadena</a:t>
                      </a:r>
                      <a:endParaRPr lang="es-MX" sz="1000" dirty="0">
                        <a:solidFill>
                          <a:srgbClr val="365F91"/>
                        </a:solidFill>
                        <a:latin typeface="Calibri"/>
                        <a:ea typeface="Calibri"/>
                        <a:cs typeface="Times New Roman"/>
                      </a:endParaRPr>
                    </a:p>
                  </a:txBody>
                  <a:tcPr marL="32657" marR="32657" marT="0" marB="0"/>
                </a:tc>
                <a:tc>
                  <a:txBody>
                    <a:bodyPr/>
                    <a:lstStyle/>
                    <a:p>
                      <a:pPr algn="ctr">
                        <a:lnSpc>
                          <a:spcPct val="200000"/>
                        </a:lnSpc>
                        <a:spcAft>
                          <a:spcPts val="0"/>
                        </a:spcAft>
                      </a:pPr>
                      <a:r>
                        <a:rPr lang="es-ES" sz="1000" dirty="0"/>
                        <a:t>Número de dientes</a:t>
                      </a:r>
                      <a:endParaRPr lang="es-MX" sz="1000" dirty="0">
                        <a:solidFill>
                          <a:srgbClr val="365F91"/>
                        </a:solidFill>
                        <a:latin typeface="Calibri"/>
                        <a:ea typeface="Calibri"/>
                        <a:cs typeface="Times New Roman"/>
                      </a:endParaRPr>
                    </a:p>
                  </a:txBody>
                  <a:tcPr marL="32657" marR="32657" marT="0" marB="0"/>
                </a:tc>
                <a:tc>
                  <a:txBody>
                    <a:bodyPr/>
                    <a:lstStyle/>
                    <a:p>
                      <a:pPr algn="ctr">
                        <a:lnSpc>
                          <a:spcPct val="200000"/>
                        </a:lnSpc>
                        <a:spcAft>
                          <a:spcPts val="0"/>
                        </a:spcAft>
                      </a:pPr>
                      <a:r>
                        <a:rPr lang="es-ES" sz="1000"/>
                        <a:t>17</a:t>
                      </a:r>
                      <a:endParaRPr lang="es-MX" sz="1000">
                        <a:solidFill>
                          <a:srgbClr val="365F91"/>
                        </a:solidFill>
                        <a:latin typeface="Calibri"/>
                        <a:ea typeface="Calibri"/>
                        <a:cs typeface="Times New Roman"/>
                      </a:endParaRPr>
                    </a:p>
                  </a:txBody>
                  <a:tcPr marL="32657" marR="32657" marT="0" marB="0"/>
                </a:tc>
              </a:tr>
              <a:tr h="258221">
                <a:tc vMerge="1">
                  <a:txBody>
                    <a:bodyPr/>
                    <a:lstStyle/>
                    <a:p>
                      <a:endParaRPr lang="es-MX"/>
                    </a:p>
                  </a:txBody>
                  <a:tcPr/>
                </a:tc>
                <a:tc>
                  <a:txBody>
                    <a:bodyPr/>
                    <a:lstStyle/>
                    <a:p>
                      <a:pPr algn="ctr">
                        <a:lnSpc>
                          <a:spcPct val="200000"/>
                        </a:lnSpc>
                        <a:spcAft>
                          <a:spcPts val="0"/>
                        </a:spcAft>
                      </a:pPr>
                      <a:r>
                        <a:rPr lang="es-ES" sz="1000" dirty="0"/>
                        <a:t>Diámetro primitivo [mm]</a:t>
                      </a:r>
                      <a:endParaRPr lang="es-MX" sz="1000" dirty="0">
                        <a:solidFill>
                          <a:srgbClr val="365F91"/>
                        </a:solidFill>
                        <a:latin typeface="Calibri"/>
                        <a:ea typeface="Calibri"/>
                        <a:cs typeface="Times New Roman"/>
                      </a:endParaRPr>
                    </a:p>
                  </a:txBody>
                  <a:tcPr marL="32657" marR="32657" marT="0" marB="0"/>
                </a:tc>
                <a:tc>
                  <a:txBody>
                    <a:bodyPr/>
                    <a:lstStyle/>
                    <a:p>
                      <a:pPr algn="ctr">
                        <a:lnSpc>
                          <a:spcPct val="200000"/>
                        </a:lnSpc>
                        <a:spcAft>
                          <a:spcPts val="0"/>
                        </a:spcAft>
                      </a:pPr>
                      <a:r>
                        <a:rPr lang="es-ES" sz="1000"/>
                        <a:t>103,7</a:t>
                      </a:r>
                      <a:endParaRPr lang="es-MX" sz="1000">
                        <a:solidFill>
                          <a:srgbClr val="365F91"/>
                        </a:solidFill>
                        <a:latin typeface="Calibri"/>
                        <a:ea typeface="Calibri"/>
                        <a:cs typeface="Times New Roman"/>
                      </a:endParaRPr>
                    </a:p>
                  </a:txBody>
                  <a:tcPr marL="32657" marR="32657" marT="0" marB="0"/>
                </a:tc>
              </a:tr>
              <a:tr h="258221">
                <a:tc vMerge="1">
                  <a:txBody>
                    <a:bodyPr/>
                    <a:lstStyle/>
                    <a:p>
                      <a:endParaRPr lang="es-MX"/>
                    </a:p>
                  </a:txBody>
                  <a:tcPr/>
                </a:tc>
                <a:tc>
                  <a:txBody>
                    <a:bodyPr/>
                    <a:lstStyle/>
                    <a:p>
                      <a:pPr algn="ctr">
                        <a:lnSpc>
                          <a:spcPct val="200000"/>
                        </a:lnSpc>
                        <a:spcAft>
                          <a:spcPts val="0"/>
                        </a:spcAft>
                      </a:pPr>
                      <a:r>
                        <a:rPr lang="es-ES" sz="1000" dirty="0"/>
                        <a:t>Cara [mm]</a:t>
                      </a:r>
                      <a:endParaRPr lang="es-MX" sz="1000" dirty="0">
                        <a:solidFill>
                          <a:srgbClr val="365F91"/>
                        </a:solidFill>
                        <a:latin typeface="Calibri"/>
                        <a:ea typeface="Calibri"/>
                        <a:cs typeface="Times New Roman"/>
                      </a:endParaRPr>
                    </a:p>
                  </a:txBody>
                  <a:tcPr marL="32657" marR="32657" marT="0" marB="0"/>
                </a:tc>
                <a:tc>
                  <a:txBody>
                    <a:bodyPr/>
                    <a:lstStyle/>
                    <a:p>
                      <a:pPr algn="ctr">
                        <a:lnSpc>
                          <a:spcPct val="200000"/>
                        </a:lnSpc>
                        <a:spcAft>
                          <a:spcPts val="0"/>
                        </a:spcAft>
                      </a:pPr>
                      <a:r>
                        <a:rPr lang="es-ES" sz="1000"/>
                        <a:t>12,7</a:t>
                      </a:r>
                      <a:endParaRPr lang="es-MX" sz="1000">
                        <a:solidFill>
                          <a:srgbClr val="365F91"/>
                        </a:solidFill>
                        <a:latin typeface="Calibri"/>
                        <a:ea typeface="Calibri"/>
                        <a:cs typeface="Times New Roman"/>
                      </a:endParaRPr>
                    </a:p>
                  </a:txBody>
                  <a:tcPr marL="32657" marR="32657" marT="0" marB="0"/>
                </a:tc>
              </a:tr>
              <a:tr h="258221">
                <a:tc vMerge="1">
                  <a:txBody>
                    <a:bodyPr/>
                    <a:lstStyle/>
                    <a:p>
                      <a:endParaRPr lang="es-MX"/>
                    </a:p>
                  </a:txBody>
                  <a:tcPr/>
                </a:tc>
                <a:tc>
                  <a:txBody>
                    <a:bodyPr/>
                    <a:lstStyle/>
                    <a:p>
                      <a:pPr algn="ctr">
                        <a:lnSpc>
                          <a:spcPct val="200000"/>
                        </a:lnSpc>
                        <a:spcAft>
                          <a:spcPts val="0"/>
                        </a:spcAft>
                      </a:pPr>
                      <a:r>
                        <a:rPr lang="es-ES" sz="1000" dirty="0"/>
                        <a:t>Diámetro interno [mm]</a:t>
                      </a:r>
                      <a:endParaRPr lang="es-MX" sz="1000" dirty="0">
                        <a:solidFill>
                          <a:srgbClr val="365F91"/>
                        </a:solidFill>
                        <a:latin typeface="Calibri"/>
                        <a:ea typeface="Calibri"/>
                        <a:cs typeface="Times New Roman"/>
                      </a:endParaRPr>
                    </a:p>
                  </a:txBody>
                  <a:tcPr marL="32657" marR="32657" marT="0" marB="0"/>
                </a:tc>
                <a:tc>
                  <a:txBody>
                    <a:bodyPr/>
                    <a:lstStyle/>
                    <a:p>
                      <a:pPr algn="ctr">
                        <a:lnSpc>
                          <a:spcPct val="200000"/>
                        </a:lnSpc>
                        <a:spcAft>
                          <a:spcPts val="0"/>
                        </a:spcAft>
                      </a:pPr>
                      <a:r>
                        <a:rPr lang="es-ES" sz="1000"/>
                        <a:t>31</a:t>
                      </a:r>
                      <a:endParaRPr lang="es-MX" sz="1000">
                        <a:solidFill>
                          <a:srgbClr val="365F91"/>
                        </a:solidFill>
                        <a:latin typeface="Calibri"/>
                        <a:ea typeface="Calibri"/>
                        <a:cs typeface="Times New Roman"/>
                      </a:endParaRPr>
                    </a:p>
                  </a:txBody>
                  <a:tcPr marL="32657" marR="32657" marT="0" marB="0"/>
                </a:tc>
              </a:tr>
              <a:tr h="258221">
                <a:tc vMerge="1">
                  <a:txBody>
                    <a:bodyPr/>
                    <a:lstStyle/>
                    <a:p>
                      <a:endParaRPr lang="es-MX"/>
                    </a:p>
                  </a:txBody>
                  <a:tcPr/>
                </a:tc>
                <a:tc>
                  <a:txBody>
                    <a:bodyPr/>
                    <a:lstStyle/>
                    <a:p>
                      <a:pPr algn="ctr">
                        <a:lnSpc>
                          <a:spcPct val="200000"/>
                        </a:lnSpc>
                        <a:spcAft>
                          <a:spcPts val="0"/>
                        </a:spcAft>
                      </a:pPr>
                      <a:r>
                        <a:rPr lang="es-ES" sz="1000" dirty="0"/>
                        <a:t>Angulo de paso [°]</a:t>
                      </a:r>
                      <a:endParaRPr lang="es-MX" sz="1000" dirty="0">
                        <a:solidFill>
                          <a:srgbClr val="365F91"/>
                        </a:solidFill>
                        <a:latin typeface="Calibri"/>
                        <a:ea typeface="Calibri"/>
                        <a:cs typeface="Times New Roman"/>
                      </a:endParaRPr>
                    </a:p>
                  </a:txBody>
                  <a:tcPr marL="32657" marR="32657" marT="0" marB="0"/>
                </a:tc>
                <a:tc>
                  <a:txBody>
                    <a:bodyPr/>
                    <a:lstStyle/>
                    <a:p>
                      <a:pPr algn="ctr">
                        <a:lnSpc>
                          <a:spcPct val="200000"/>
                        </a:lnSpc>
                        <a:spcAft>
                          <a:spcPts val="0"/>
                        </a:spcAft>
                      </a:pPr>
                      <a:r>
                        <a:rPr lang="es-ES" sz="1000" dirty="0"/>
                        <a:t>21,176</a:t>
                      </a:r>
                      <a:endParaRPr lang="es-MX" sz="1000" dirty="0">
                        <a:solidFill>
                          <a:srgbClr val="365F91"/>
                        </a:solidFill>
                        <a:latin typeface="Calibri"/>
                        <a:ea typeface="Calibri"/>
                        <a:cs typeface="Times New Roman"/>
                      </a:endParaRPr>
                    </a:p>
                  </a:txBody>
                  <a:tcPr marL="32657" marR="32657" marT="0" marB="0"/>
                </a:tc>
              </a:tr>
            </a:tbl>
          </a:graphicData>
        </a:graphic>
      </p:graphicFrame>
      <p:pic>
        <p:nvPicPr>
          <p:cNvPr id="6" name="Picture 2" descr="http://us.cdn2.123rf.com/168nwm/alexwhite/alexwhite1209/alexwhite120900198/15417052-flecha-izquierda-icono.jpg">
            <a:hlinkClick r:id="rId2" action="ppaction://hlinksldjump"/>
          </p:cNvPr>
          <p:cNvPicPr>
            <a:picLocks noChangeAspect="1" noChangeArrowheads="1"/>
          </p:cNvPicPr>
          <p:nvPr/>
        </p:nvPicPr>
        <p:blipFill>
          <a:blip r:embed="rId3" cstate="print"/>
          <a:srcRect/>
          <a:stretch>
            <a:fillRect/>
          </a:stretch>
        </p:blipFill>
        <p:spPr bwMode="auto">
          <a:xfrm>
            <a:off x="8388425" y="5301208"/>
            <a:ext cx="648071" cy="648071"/>
          </a:xfrm>
          <a:prstGeom prst="rect">
            <a:avLst/>
          </a:prstGeom>
          <a:noFill/>
        </p:spPr>
      </p:pic>
      <p:graphicFrame>
        <p:nvGraphicFramePr>
          <p:cNvPr id="7" name="6 Tabla"/>
          <p:cNvGraphicFramePr>
            <a:graphicFrameLocks noGrp="1"/>
          </p:cNvGraphicFramePr>
          <p:nvPr/>
        </p:nvGraphicFramePr>
        <p:xfrm>
          <a:off x="5220072" y="1268760"/>
          <a:ext cx="3648688" cy="4064003"/>
        </p:xfrm>
        <a:graphic>
          <a:graphicData uri="http://schemas.openxmlformats.org/drawingml/2006/table">
            <a:tbl>
              <a:tblPr>
                <a:tableStyleId>{3C2FFA5D-87B4-456A-9821-1D502468CF0F}</a:tableStyleId>
              </a:tblPr>
              <a:tblGrid>
                <a:gridCol w="1536134"/>
                <a:gridCol w="1536134"/>
                <a:gridCol w="576420"/>
              </a:tblGrid>
              <a:tr h="641684">
                <a:tc rowSpan="8">
                  <a:txBody>
                    <a:bodyPr/>
                    <a:lstStyle/>
                    <a:p>
                      <a:pPr>
                        <a:lnSpc>
                          <a:spcPct val="200000"/>
                        </a:lnSpc>
                        <a:spcAft>
                          <a:spcPts val="0"/>
                        </a:spcAft>
                      </a:pPr>
                      <a:r>
                        <a:rPr lang="es-ES" sz="700" dirty="0"/>
                        <a:t>Ganchos para el transporte</a:t>
                      </a:r>
                      <a:endParaRPr lang="es-MX" sz="800" dirty="0">
                        <a:solidFill>
                          <a:srgbClr val="365F91"/>
                        </a:solidFill>
                        <a:latin typeface="Calibri"/>
                        <a:ea typeface="Calibri"/>
                        <a:cs typeface="Times New Roman"/>
                      </a:endParaRPr>
                    </a:p>
                  </a:txBody>
                  <a:tcPr marL="48126" marR="48126" marT="0" marB="0" anchor="ctr"/>
                </a:tc>
                <a:tc>
                  <a:txBody>
                    <a:bodyPr/>
                    <a:lstStyle/>
                    <a:p>
                      <a:pPr>
                        <a:lnSpc>
                          <a:spcPct val="200000"/>
                        </a:lnSpc>
                        <a:spcAft>
                          <a:spcPts val="0"/>
                        </a:spcAft>
                      </a:pPr>
                      <a:r>
                        <a:rPr lang="es-ES" sz="700"/>
                        <a:t>Material</a:t>
                      </a:r>
                      <a:endParaRPr lang="es-MX" sz="800">
                        <a:solidFill>
                          <a:srgbClr val="365F91"/>
                        </a:solidFill>
                        <a:latin typeface="Calibri"/>
                        <a:ea typeface="Calibri"/>
                        <a:cs typeface="Times New Roman"/>
                      </a:endParaRPr>
                    </a:p>
                  </a:txBody>
                  <a:tcPr marL="48126" marR="48126" marT="0" marB="0" anchor="ctr"/>
                </a:tc>
                <a:tc>
                  <a:txBody>
                    <a:bodyPr/>
                    <a:lstStyle/>
                    <a:p>
                      <a:pPr>
                        <a:lnSpc>
                          <a:spcPct val="200000"/>
                        </a:lnSpc>
                        <a:spcAft>
                          <a:spcPts val="0"/>
                        </a:spcAft>
                      </a:pPr>
                      <a:r>
                        <a:rPr lang="es-ES" sz="700"/>
                        <a:t>Acero Inoxidable 304</a:t>
                      </a:r>
                      <a:endParaRPr lang="es-MX" sz="800">
                        <a:solidFill>
                          <a:srgbClr val="365F91"/>
                        </a:solidFill>
                        <a:latin typeface="Calibri"/>
                        <a:ea typeface="Calibri"/>
                        <a:cs typeface="Times New Roman"/>
                      </a:endParaRPr>
                    </a:p>
                  </a:txBody>
                  <a:tcPr marL="48126" marR="48126" marT="0" marB="0" anchor="ctr"/>
                </a:tc>
              </a:tr>
              <a:tr h="213895">
                <a:tc vMerge="1">
                  <a:txBody>
                    <a:bodyPr/>
                    <a:lstStyle/>
                    <a:p>
                      <a:endParaRPr lang="es-MX"/>
                    </a:p>
                  </a:txBody>
                  <a:tcPr/>
                </a:tc>
                <a:tc>
                  <a:txBody>
                    <a:bodyPr/>
                    <a:lstStyle/>
                    <a:p>
                      <a:pPr>
                        <a:lnSpc>
                          <a:spcPct val="200000"/>
                        </a:lnSpc>
                        <a:spcAft>
                          <a:spcPts val="0"/>
                        </a:spcAft>
                      </a:pPr>
                      <a:r>
                        <a:rPr lang="es-ES" sz="700"/>
                        <a:t>Cantidad</a:t>
                      </a:r>
                      <a:endParaRPr lang="es-MX" sz="800">
                        <a:solidFill>
                          <a:srgbClr val="365F91"/>
                        </a:solidFill>
                        <a:latin typeface="Calibri"/>
                        <a:ea typeface="Calibri"/>
                        <a:cs typeface="Times New Roman"/>
                      </a:endParaRPr>
                    </a:p>
                  </a:txBody>
                  <a:tcPr marL="48126" marR="48126" marT="0" marB="0" anchor="ctr"/>
                </a:tc>
                <a:tc>
                  <a:txBody>
                    <a:bodyPr/>
                    <a:lstStyle/>
                    <a:p>
                      <a:pPr>
                        <a:lnSpc>
                          <a:spcPct val="200000"/>
                        </a:lnSpc>
                        <a:spcAft>
                          <a:spcPts val="0"/>
                        </a:spcAft>
                      </a:pPr>
                      <a:r>
                        <a:rPr lang="es-ES" sz="700" dirty="0" smtClean="0"/>
                        <a:t>80</a:t>
                      </a:r>
                      <a:endParaRPr lang="es-MX" sz="800" dirty="0">
                        <a:solidFill>
                          <a:srgbClr val="365F91"/>
                        </a:solidFill>
                        <a:latin typeface="Calibri"/>
                        <a:ea typeface="Calibri"/>
                        <a:cs typeface="Times New Roman"/>
                      </a:endParaRPr>
                    </a:p>
                  </a:txBody>
                  <a:tcPr marL="48126" marR="48126" marT="0" marB="0" anchor="ctr"/>
                </a:tc>
              </a:tr>
              <a:tr h="213895">
                <a:tc vMerge="1">
                  <a:txBody>
                    <a:bodyPr/>
                    <a:lstStyle/>
                    <a:p>
                      <a:endParaRPr lang="es-MX"/>
                    </a:p>
                  </a:txBody>
                  <a:tcPr/>
                </a:tc>
                <a:tc>
                  <a:txBody>
                    <a:bodyPr/>
                    <a:lstStyle/>
                    <a:p>
                      <a:pPr>
                        <a:lnSpc>
                          <a:spcPct val="200000"/>
                        </a:lnSpc>
                        <a:spcAft>
                          <a:spcPts val="0"/>
                        </a:spcAft>
                      </a:pPr>
                      <a:r>
                        <a:rPr lang="es-ES" sz="700"/>
                        <a:t>Distancia entre ganchos [mm]</a:t>
                      </a:r>
                      <a:endParaRPr lang="es-MX" sz="800">
                        <a:solidFill>
                          <a:srgbClr val="365F91"/>
                        </a:solidFill>
                        <a:latin typeface="Calibri"/>
                        <a:ea typeface="Calibri"/>
                        <a:cs typeface="Times New Roman"/>
                      </a:endParaRPr>
                    </a:p>
                  </a:txBody>
                  <a:tcPr marL="48126" marR="48126" marT="0" marB="0" anchor="ctr"/>
                </a:tc>
                <a:tc>
                  <a:txBody>
                    <a:bodyPr/>
                    <a:lstStyle/>
                    <a:p>
                      <a:pPr>
                        <a:lnSpc>
                          <a:spcPct val="200000"/>
                        </a:lnSpc>
                        <a:spcAft>
                          <a:spcPts val="0"/>
                        </a:spcAft>
                      </a:pPr>
                      <a:r>
                        <a:rPr lang="es-ES" sz="700"/>
                        <a:t>76,2</a:t>
                      </a:r>
                      <a:endParaRPr lang="es-MX" sz="800">
                        <a:solidFill>
                          <a:srgbClr val="365F91"/>
                        </a:solidFill>
                        <a:latin typeface="Calibri"/>
                        <a:ea typeface="Calibri"/>
                        <a:cs typeface="Times New Roman"/>
                      </a:endParaRPr>
                    </a:p>
                  </a:txBody>
                  <a:tcPr marL="48126" marR="48126" marT="0" marB="0" anchor="ctr"/>
                </a:tc>
              </a:tr>
              <a:tr h="213895">
                <a:tc vMerge="1">
                  <a:txBody>
                    <a:bodyPr/>
                    <a:lstStyle/>
                    <a:p>
                      <a:endParaRPr lang="es-MX"/>
                    </a:p>
                  </a:txBody>
                  <a:tcPr/>
                </a:tc>
                <a:tc>
                  <a:txBody>
                    <a:bodyPr/>
                    <a:lstStyle/>
                    <a:p>
                      <a:pPr>
                        <a:lnSpc>
                          <a:spcPct val="200000"/>
                        </a:lnSpc>
                        <a:spcAft>
                          <a:spcPts val="0"/>
                        </a:spcAft>
                      </a:pPr>
                      <a:r>
                        <a:rPr lang="es-ES" sz="700"/>
                        <a:t>Profundidad [mm]</a:t>
                      </a:r>
                      <a:endParaRPr lang="es-MX" sz="800">
                        <a:solidFill>
                          <a:srgbClr val="365F91"/>
                        </a:solidFill>
                        <a:latin typeface="Calibri"/>
                        <a:ea typeface="Calibri"/>
                        <a:cs typeface="Times New Roman"/>
                      </a:endParaRPr>
                    </a:p>
                  </a:txBody>
                  <a:tcPr marL="48126" marR="48126" marT="0" marB="0" anchor="ctr"/>
                </a:tc>
                <a:tc>
                  <a:txBody>
                    <a:bodyPr/>
                    <a:lstStyle/>
                    <a:p>
                      <a:pPr>
                        <a:lnSpc>
                          <a:spcPct val="200000"/>
                        </a:lnSpc>
                        <a:spcAft>
                          <a:spcPts val="0"/>
                        </a:spcAft>
                      </a:pPr>
                      <a:r>
                        <a:rPr lang="es-ES" sz="700"/>
                        <a:t>18,75</a:t>
                      </a:r>
                      <a:endParaRPr lang="es-MX" sz="800">
                        <a:solidFill>
                          <a:srgbClr val="365F91"/>
                        </a:solidFill>
                        <a:latin typeface="Calibri"/>
                        <a:ea typeface="Calibri"/>
                        <a:cs typeface="Times New Roman"/>
                      </a:endParaRPr>
                    </a:p>
                  </a:txBody>
                  <a:tcPr marL="48126" marR="48126" marT="0" marB="0" anchor="ctr"/>
                </a:tc>
              </a:tr>
              <a:tr h="213895">
                <a:tc vMerge="1">
                  <a:txBody>
                    <a:bodyPr/>
                    <a:lstStyle/>
                    <a:p>
                      <a:endParaRPr lang="es-MX"/>
                    </a:p>
                  </a:txBody>
                  <a:tcPr/>
                </a:tc>
                <a:tc>
                  <a:txBody>
                    <a:bodyPr/>
                    <a:lstStyle/>
                    <a:p>
                      <a:pPr>
                        <a:lnSpc>
                          <a:spcPct val="200000"/>
                        </a:lnSpc>
                        <a:spcAft>
                          <a:spcPts val="0"/>
                        </a:spcAft>
                      </a:pPr>
                      <a:r>
                        <a:rPr lang="es-ES" sz="700"/>
                        <a:t>Diámetro [mm]</a:t>
                      </a:r>
                      <a:endParaRPr lang="es-MX" sz="800">
                        <a:solidFill>
                          <a:srgbClr val="365F91"/>
                        </a:solidFill>
                        <a:latin typeface="Calibri"/>
                        <a:ea typeface="Calibri"/>
                        <a:cs typeface="Times New Roman"/>
                      </a:endParaRPr>
                    </a:p>
                  </a:txBody>
                  <a:tcPr marL="48126" marR="48126" marT="0" marB="0" anchor="ctr"/>
                </a:tc>
                <a:tc>
                  <a:txBody>
                    <a:bodyPr/>
                    <a:lstStyle/>
                    <a:p>
                      <a:pPr>
                        <a:lnSpc>
                          <a:spcPct val="200000"/>
                        </a:lnSpc>
                        <a:spcAft>
                          <a:spcPts val="0"/>
                        </a:spcAft>
                      </a:pPr>
                      <a:r>
                        <a:rPr lang="es-ES" sz="700"/>
                        <a:t>40</a:t>
                      </a:r>
                      <a:endParaRPr lang="es-MX" sz="800">
                        <a:solidFill>
                          <a:srgbClr val="365F91"/>
                        </a:solidFill>
                        <a:latin typeface="Calibri"/>
                        <a:ea typeface="Calibri"/>
                        <a:cs typeface="Times New Roman"/>
                      </a:endParaRPr>
                    </a:p>
                  </a:txBody>
                  <a:tcPr marL="48126" marR="48126" marT="0" marB="0" anchor="ctr"/>
                </a:tc>
              </a:tr>
              <a:tr h="213895">
                <a:tc vMerge="1">
                  <a:txBody>
                    <a:bodyPr/>
                    <a:lstStyle/>
                    <a:p>
                      <a:endParaRPr lang="es-MX"/>
                    </a:p>
                  </a:txBody>
                  <a:tcPr/>
                </a:tc>
                <a:tc>
                  <a:txBody>
                    <a:bodyPr/>
                    <a:lstStyle/>
                    <a:p>
                      <a:pPr>
                        <a:lnSpc>
                          <a:spcPct val="200000"/>
                        </a:lnSpc>
                        <a:spcAft>
                          <a:spcPts val="0"/>
                        </a:spcAft>
                      </a:pPr>
                      <a:r>
                        <a:rPr lang="es-ES" sz="700"/>
                        <a:t>Alto placa uno [mm]</a:t>
                      </a:r>
                      <a:endParaRPr lang="es-MX" sz="800">
                        <a:solidFill>
                          <a:srgbClr val="365F91"/>
                        </a:solidFill>
                        <a:latin typeface="Calibri"/>
                        <a:ea typeface="Calibri"/>
                        <a:cs typeface="Times New Roman"/>
                      </a:endParaRPr>
                    </a:p>
                  </a:txBody>
                  <a:tcPr marL="48126" marR="48126" marT="0" marB="0" anchor="ctr"/>
                </a:tc>
                <a:tc>
                  <a:txBody>
                    <a:bodyPr/>
                    <a:lstStyle/>
                    <a:p>
                      <a:pPr>
                        <a:lnSpc>
                          <a:spcPct val="200000"/>
                        </a:lnSpc>
                        <a:spcAft>
                          <a:spcPts val="0"/>
                        </a:spcAft>
                      </a:pPr>
                      <a:r>
                        <a:rPr lang="es-ES" sz="700"/>
                        <a:t>40</a:t>
                      </a:r>
                      <a:endParaRPr lang="es-MX" sz="800">
                        <a:solidFill>
                          <a:srgbClr val="365F91"/>
                        </a:solidFill>
                        <a:latin typeface="Calibri"/>
                        <a:ea typeface="Calibri"/>
                        <a:cs typeface="Times New Roman"/>
                      </a:endParaRPr>
                    </a:p>
                  </a:txBody>
                  <a:tcPr marL="48126" marR="48126" marT="0" marB="0" anchor="ctr"/>
                </a:tc>
              </a:tr>
              <a:tr h="213895">
                <a:tc vMerge="1">
                  <a:txBody>
                    <a:bodyPr/>
                    <a:lstStyle/>
                    <a:p>
                      <a:endParaRPr lang="es-MX"/>
                    </a:p>
                  </a:txBody>
                  <a:tcPr/>
                </a:tc>
                <a:tc>
                  <a:txBody>
                    <a:bodyPr/>
                    <a:lstStyle/>
                    <a:p>
                      <a:pPr>
                        <a:lnSpc>
                          <a:spcPct val="200000"/>
                        </a:lnSpc>
                        <a:spcAft>
                          <a:spcPts val="0"/>
                        </a:spcAft>
                      </a:pPr>
                      <a:r>
                        <a:rPr lang="es-ES" sz="700"/>
                        <a:t>Alto placa dos [mm]</a:t>
                      </a:r>
                      <a:endParaRPr lang="es-MX" sz="800">
                        <a:solidFill>
                          <a:srgbClr val="365F91"/>
                        </a:solidFill>
                        <a:latin typeface="Calibri"/>
                        <a:ea typeface="Calibri"/>
                        <a:cs typeface="Times New Roman"/>
                      </a:endParaRPr>
                    </a:p>
                  </a:txBody>
                  <a:tcPr marL="48126" marR="48126" marT="0" marB="0" anchor="ctr"/>
                </a:tc>
                <a:tc>
                  <a:txBody>
                    <a:bodyPr/>
                    <a:lstStyle/>
                    <a:p>
                      <a:pPr>
                        <a:lnSpc>
                          <a:spcPct val="200000"/>
                        </a:lnSpc>
                        <a:spcAft>
                          <a:spcPts val="0"/>
                        </a:spcAft>
                      </a:pPr>
                      <a:r>
                        <a:rPr lang="es-ES" sz="700"/>
                        <a:t>12</a:t>
                      </a:r>
                      <a:endParaRPr lang="es-MX" sz="800">
                        <a:solidFill>
                          <a:srgbClr val="365F91"/>
                        </a:solidFill>
                        <a:latin typeface="Calibri"/>
                        <a:ea typeface="Calibri"/>
                        <a:cs typeface="Times New Roman"/>
                      </a:endParaRPr>
                    </a:p>
                  </a:txBody>
                  <a:tcPr marL="48126" marR="48126" marT="0" marB="0" anchor="ctr"/>
                </a:tc>
              </a:tr>
              <a:tr h="213895">
                <a:tc vMerge="1">
                  <a:txBody>
                    <a:bodyPr/>
                    <a:lstStyle/>
                    <a:p>
                      <a:endParaRPr lang="es-MX"/>
                    </a:p>
                  </a:txBody>
                  <a:tcPr/>
                </a:tc>
                <a:tc>
                  <a:txBody>
                    <a:bodyPr/>
                    <a:lstStyle/>
                    <a:p>
                      <a:pPr>
                        <a:lnSpc>
                          <a:spcPct val="200000"/>
                        </a:lnSpc>
                        <a:spcAft>
                          <a:spcPts val="0"/>
                        </a:spcAft>
                      </a:pPr>
                      <a:r>
                        <a:rPr lang="es-ES" sz="700"/>
                        <a:t>Espesor [mm]</a:t>
                      </a:r>
                      <a:endParaRPr lang="es-MX" sz="800">
                        <a:solidFill>
                          <a:srgbClr val="365F91"/>
                        </a:solidFill>
                        <a:latin typeface="Calibri"/>
                        <a:ea typeface="Calibri"/>
                        <a:cs typeface="Times New Roman"/>
                      </a:endParaRPr>
                    </a:p>
                  </a:txBody>
                  <a:tcPr marL="48126" marR="48126" marT="0" marB="0" anchor="ctr"/>
                </a:tc>
                <a:tc>
                  <a:txBody>
                    <a:bodyPr/>
                    <a:lstStyle/>
                    <a:p>
                      <a:pPr>
                        <a:lnSpc>
                          <a:spcPct val="200000"/>
                        </a:lnSpc>
                        <a:spcAft>
                          <a:spcPts val="0"/>
                        </a:spcAft>
                      </a:pPr>
                      <a:r>
                        <a:rPr lang="es-ES" sz="700"/>
                        <a:t>1,5</a:t>
                      </a:r>
                      <a:endParaRPr lang="es-MX" sz="800">
                        <a:solidFill>
                          <a:srgbClr val="365F91"/>
                        </a:solidFill>
                        <a:latin typeface="Calibri"/>
                        <a:ea typeface="Calibri"/>
                        <a:cs typeface="Times New Roman"/>
                      </a:endParaRPr>
                    </a:p>
                  </a:txBody>
                  <a:tcPr marL="48126" marR="48126" marT="0" marB="0" anchor="ctr"/>
                </a:tc>
              </a:tr>
              <a:tr h="427789">
                <a:tc rowSpan="5">
                  <a:txBody>
                    <a:bodyPr/>
                    <a:lstStyle/>
                    <a:p>
                      <a:pPr>
                        <a:lnSpc>
                          <a:spcPct val="200000"/>
                        </a:lnSpc>
                        <a:spcAft>
                          <a:spcPts val="0"/>
                        </a:spcAft>
                      </a:pPr>
                      <a:r>
                        <a:rPr lang="es-ES" sz="700"/>
                        <a:t>Eje</a:t>
                      </a:r>
                      <a:endParaRPr lang="es-MX" sz="800">
                        <a:solidFill>
                          <a:srgbClr val="365F91"/>
                        </a:solidFill>
                        <a:latin typeface="Calibri"/>
                        <a:ea typeface="Calibri"/>
                        <a:cs typeface="Times New Roman"/>
                      </a:endParaRPr>
                    </a:p>
                  </a:txBody>
                  <a:tcPr marL="48126" marR="48126" marT="0" marB="0" anchor="ctr"/>
                </a:tc>
                <a:tc>
                  <a:txBody>
                    <a:bodyPr/>
                    <a:lstStyle/>
                    <a:p>
                      <a:pPr>
                        <a:lnSpc>
                          <a:spcPct val="200000"/>
                        </a:lnSpc>
                        <a:spcAft>
                          <a:spcPts val="0"/>
                        </a:spcAft>
                      </a:pPr>
                      <a:r>
                        <a:rPr lang="es-ES" sz="700"/>
                        <a:t>Material</a:t>
                      </a:r>
                      <a:endParaRPr lang="es-MX" sz="800">
                        <a:solidFill>
                          <a:srgbClr val="365F91"/>
                        </a:solidFill>
                        <a:latin typeface="Calibri"/>
                        <a:ea typeface="Calibri"/>
                        <a:cs typeface="Times New Roman"/>
                      </a:endParaRPr>
                    </a:p>
                  </a:txBody>
                  <a:tcPr marL="48126" marR="48126" marT="0" marB="0" anchor="ctr"/>
                </a:tc>
                <a:tc>
                  <a:txBody>
                    <a:bodyPr/>
                    <a:lstStyle/>
                    <a:p>
                      <a:pPr>
                        <a:lnSpc>
                          <a:spcPct val="200000"/>
                        </a:lnSpc>
                        <a:spcAft>
                          <a:spcPts val="0"/>
                        </a:spcAft>
                      </a:pPr>
                      <a:r>
                        <a:rPr lang="es-ES" sz="700"/>
                        <a:t>Acero SAE 1018</a:t>
                      </a:r>
                      <a:endParaRPr lang="es-MX" sz="800">
                        <a:solidFill>
                          <a:srgbClr val="365F91"/>
                        </a:solidFill>
                        <a:latin typeface="Calibri"/>
                        <a:ea typeface="Calibri"/>
                        <a:cs typeface="Times New Roman"/>
                      </a:endParaRPr>
                    </a:p>
                  </a:txBody>
                  <a:tcPr marL="48126" marR="48126" marT="0" marB="0" anchor="ctr"/>
                </a:tc>
              </a:tr>
              <a:tr h="213895">
                <a:tc vMerge="1">
                  <a:txBody>
                    <a:bodyPr/>
                    <a:lstStyle/>
                    <a:p>
                      <a:endParaRPr lang="es-MX"/>
                    </a:p>
                  </a:txBody>
                  <a:tcPr/>
                </a:tc>
                <a:tc>
                  <a:txBody>
                    <a:bodyPr/>
                    <a:lstStyle/>
                    <a:p>
                      <a:pPr>
                        <a:lnSpc>
                          <a:spcPct val="200000"/>
                        </a:lnSpc>
                        <a:spcAft>
                          <a:spcPts val="0"/>
                        </a:spcAft>
                      </a:pPr>
                      <a:r>
                        <a:rPr lang="es-ES" sz="700"/>
                        <a:t>Longitud [mm]</a:t>
                      </a:r>
                      <a:endParaRPr lang="es-MX" sz="800">
                        <a:solidFill>
                          <a:srgbClr val="365F91"/>
                        </a:solidFill>
                        <a:latin typeface="Calibri"/>
                        <a:ea typeface="Calibri"/>
                        <a:cs typeface="Times New Roman"/>
                      </a:endParaRPr>
                    </a:p>
                  </a:txBody>
                  <a:tcPr marL="48126" marR="48126" marT="0" marB="0" anchor="ctr"/>
                </a:tc>
                <a:tc>
                  <a:txBody>
                    <a:bodyPr/>
                    <a:lstStyle/>
                    <a:p>
                      <a:pPr>
                        <a:lnSpc>
                          <a:spcPct val="200000"/>
                        </a:lnSpc>
                        <a:spcAft>
                          <a:spcPts val="0"/>
                        </a:spcAft>
                      </a:pPr>
                      <a:r>
                        <a:rPr lang="es-ES" sz="700"/>
                        <a:t>545</a:t>
                      </a:r>
                      <a:endParaRPr lang="es-MX" sz="800">
                        <a:solidFill>
                          <a:srgbClr val="365F91"/>
                        </a:solidFill>
                        <a:latin typeface="Calibri"/>
                        <a:ea typeface="Calibri"/>
                        <a:cs typeface="Times New Roman"/>
                      </a:endParaRPr>
                    </a:p>
                  </a:txBody>
                  <a:tcPr marL="48126" marR="48126" marT="0" marB="0" anchor="ctr"/>
                </a:tc>
              </a:tr>
              <a:tr h="213895">
                <a:tc vMerge="1">
                  <a:txBody>
                    <a:bodyPr/>
                    <a:lstStyle/>
                    <a:p>
                      <a:endParaRPr lang="es-MX"/>
                    </a:p>
                  </a:txBody>
                  <a:tcPr/>
                </a:tc>
                <a:tc>
                  <a:txBody>
                    <a:bodyPr/>
                    <a:lstStyle/>
                    <a:p>
                      <a:pPr>
                        <a:lnSpc>
                          <a:spcPct val="200000"/>
                        </a:lnSpc>
                        <a:spcAft>
                          <a:spcPts val="0"/>
                        </a:spcAft>
                      </a:pPr>
                      <a:r>
                        <a:rPr lang="es-ES" sz="700"/>
                        <a:t>Diámetro d [mm]</a:t>
                      </a:r>
                      <a:endParaRPr lang="es-MX" sz="800">
                        <a:solidFill>
                          <a:srgbClr val="365F91"/>
                        </a:solidFill>
                        <a:latin typeface="Calibri"/>
                        <a:ea typeface="Calibri"/>
                        <a:cs typeface="Times New Roman"/>
                      </a:endParaRPr>
                    </a:p>
                  </a:txBody>
                  <a:tcPr marL="48126" marR="48126" marT="0" marB="0" anchor="ctr"/>
                </a:tc>
                <a:tc>
                  <a:txBody>
                    <a:bodyPr/>
                    <a:lstStyle/>
                    <a:p>
                      <a:pPr>
                        <a:lnSpc>
                          <a:spcPct val="200000"/>
                        </a:lnSpc>
                        <a:spcAft>
                          <a:spcPts val="0"/>
                        </a:spcAft>
                      </a:pPr>
                      <a:r>
                        <a:rPr lang="es-ES" sz="700"/>
                        <a:t>25,4</a:t>
                      </a:r>
                      <a:endParaRPr lang="es-MX" sz="800">
                        <a:solidFill>
                          <a:srgbClr val="365F91"/>
                        </a:solidFill>
                        <a:latin typeface="Calibri"/>
                        <a:ea typeface="Calibri"/>
                        <a:cs typeface="Times New Roman"/>
                      </a:endParaRPr>
                    </a:p>
                  </a:txBody>
                  <a:tcPr marL="48126" marR="48126" marT="0" marB="0" anchor="ctr"/>
                </a:tc>
              </a:tr>
              <a:tr h="213895">
                <a:tc vMerge="1">
                  <a:txBody>
                    <a:bodyPr/>
                    <a:lstStyle/>
                    <a:p>
                      <a:endParaRPr lang="es-MX"/>
                    </a:p>
                  </a:txBody>
                  <a:tcPr/>
                </a:tc>
                <a:tc>
                  <a:txBody>
                    <a:bodyPr/>
                    <a:lstStyle/>
                    <a:p>
                      <a:pPr>
                        <a:lnSpc>
                          <a:spcPct val="200000"/>
                        </a:lnSpc>
                        <a:spcAft>
                          <a:spcPts val="0"/>
                        </a:spcAft>
                      </a:pPr>
                      <a:r>
                        <a:rPr lang="es-ES" sz="700"/>
                        <a:t>Diámetro D</a:t>
                      </a:r>
                      <a:r>
                        <a:rPr lang="es-ES" sz="700" baseline="-25000"/>
                        <a:t>e</a:t>
                      </a:r>
                      <a:r>
                        <a:rPr lang="es-ES" sz="700"/>
                        <a:t> [mm]</a:t>
                      </a:r>
                      <a:endParaRPr lang="es-MX" sz="800">
                        <a:solidFill>
                          <a:srgbClr val="365F91"/>
                        </a:solidFill>
                        <a:latin typeface="Calibri"/>
                        <a:ea typeface="Calibri"/>
                        <a:cs typeface="Times New Roman"/>
                      </a:endParaRPr>
                    </a:p>
                  </a:txBody>
                  <a:tcPr marL="48126" marR="48126" marT="0" marB="0" anchor="ctr"/>
                </a:tc>
                <a:tc>
                  <a:txBody>
                    <a:bodyPr/>
                    <a:lstStyle/>
                    <a:p>
                      <a:pPr>
                        <a:lnSpc>
                          <a:spcPct val="200000"/>
                        </a:lnSpc>
                        <a:spcAft>
                          <a:spcPts val="0"/>
                        </a:spcAft>
                      </a:pPr>
                      <a:r>
                        <a:rPr lang="es-ES" sz="700"/>
                        <a:t>31</a:t>
                      </a:r>
                      <a:endParaRPr lang="es-MX" sz="800">
                        <a:solidFill>
                          <a:srgbClr val="365F91"/>
                        </a:solidFill>
                        <a:latin typeface="Calibri"/>
                        <a:ea typeface="Calibri"/>
                        <a:cs typeface="Times New Roman"/>
                      </a:endParaRPr>
                    </a:p>
                  </a:txBody>
                  <a:tcPr marL="48126" marR="48126" marT="0" marB="0" anchor="ctr"/>
                </a:tc>
              </a:tr>
              <a:tr h="213895">
                <a:tc vMerge="1">
                  <a:txBody>
                    <a:bodyPr/>
                    <a:lstStyle/>
                    <a:p>
                      <a:endParaRPr lang="es-MX"/>
                    </a:p>
                  </a:txBody>
                  <a:tcPr/>
                </a:tc>
                <a:tc>
                  <a:txBody>
                    <a:bodyPr/>
                    <a:lstStyle/>
                    <a:p>
                      <a:pPr>
                        <a:lnSpc>
                          <a:spcPct val="200000"/>
                        </a:lnSpc>
                        <a:spcAft>
                          <a:spcPts val="0"/>
                        </a:spcAft>
                      </a:pPr>
                      <a:r>
                        <a:rPr lang="es-ES" sz="700"/>
                        <a:t>Radio de la muesca [mm]</a:t>
                      </a:r>
                      <a:endParaRPr lang="es-MX" sz="800">
                        <a:solidFill>
                          <a:srgbClr val="365F91"/>
                        </a:solidFill>
                        <a:latin typeface="Calibri"/>
                        <a:ea typeface="Calibri"/>
                        <a:cs typeface="Times New Roman"/>
                      </a:endParaRPr>
                    </a:p>
                  </a:txBody>
                  <a:tcPr marL="48126" marR="48126" marT="0" marB="0" anchor="ctr"/>
                </a:tc>
                <a:tc>
                  <a:txBody>
                    <a:bodyPr/>
                    <a:lstStyle/>
                    <a:p>
                      <a:pPr>
                        <a:lnSpc>
                          <a:spcPct val="200000"/>
                        </a:lnSpc>
                        <a:spcAft>
                          <a:spcPts val="0"/>
                        </a:spcAft>
                      </a:pPr>
                      <a:r>
                        <a:rPr lang="es-ES" sz="700"/>
                        <a:t>0,52</a:t>
                      </a:r>
                      <a:endParaRPr lang="es-MX" sz="800">
                        <a:solidFill>
                          <a:srgbClr val="365F91"/>
                        </a:solidFill>
                        <a:latin typeface="Calibri"/>
                        <a:ea typeface="Calibri"/>
                        <a:cs typeface="Times New Roman"/>
                      </a:endParaRPr>
                    </a:p>
                  </a:txBody>
                  <a:tcPr marL="48126" marR="48126" marT="0" marB="0" anchor="ctr"/>
                </a:tc>
              </a:tr>
              <a:tr h="213895">
                <a:tc rowSpan="3">
                  <a:txBody>
                    <a:bodyPr/>
                    <a:lstStyle/>
                    <a:p>
                      <a:pPr>
                        <a:lnSpc>
                          <a:spcPct val="200000"/>
                        </a:lnSpc>
                        <a:spcAft>
                          <a:spcPts val="0"/>
                        </a:spcAft>
                      </a:pPr>
                      <a:r>
                        <a:rPr lang="es-ES" sz="700"/>
                        <a:t>Chaveta</a:t>
                      </a:r>
                      <a:endParaRPr lang="es-MX" sz="800">
                        <a:solidFill>
                          <a:srgbClr val="365F91"/>
                        </a:solidFill>
                        <a:latin typeface="Calibri"/>
                        <a:ea typeface="Calibri"/>
                        <a:cs typeface="Times New Roman"/>
                      </a:endParaRPr>
                    </a:p>
                  </a:txBody>
                  <a:tcPr marL="48126" marR="48126" marT="0" marB="0" anchor="ctr"/>
                </a:tc>
                <a:tc>
                  <a:txBody>
                    <a:bodyPr/>
                    <a:lstStyle/>
                    <a:p>
                      <a:pPr>
                        <a:lnSpc>
                          <a:spcPct val="200000"/>
                        </a:lnSpc>
                        <a:spcAft>
                          <a:spcPts val="0"/>
                        </a:spcAft>
                      </a:pPr>
                      <a:r>
                        <a:rPr lang="es-ES" sz="700"/>
                        <a:t>w [mm]</a:t>
                      </a:r>
                      <a:endParaRPr lang="es-MX" sz="800">
                        <a:solidFill>
                          <a:srgbClr val="365F91"/>
                        </a:solidFill>
                        <a:latin typeface="Calibri"/>
                        <a:ea typeface="Calibri"/>
                        <a:cs typeface="Times New Roman"/>
                      </a:endParaRPr>
                    </a:p>
                  </a:txBody>
                  <a:tcPr marL="48126" marR="48126" marT="0" marB="0" anchor="ctr"/>
                </a:tc>
                <a:tc>
                  <a:txBody>
                    <a:bodyPr/>
                    <a:lstStyle/>
                    <a:p>
                      <a:pPr>
                        <a:lnSpc>
                          <a:spcPct val="200000"/>
                        </a:lnSpc>
                        <a:spcAft>
                          <a:spcPts val="0"/>
                        </a:spcAft>
                      </a:pPr>
                      <a:r>
                        <a:rPr lang="es-ES" sz="700"/>
                        <a:t>8</a:t>
                      </a:r>
                      <a:endParaRPr lang="es-MX" sz="800">
                        <a:solidFill>
                          <a:srgbClr val="365F91"/>
                        </a:solidFill>
                        <a:latin typeface="Calibri"/>
                        <a:ea typeface="Calibri"/>
                        <a:cs typeface="Times New Roman"/>
                      </a:endParaRPr>
                    </a:p>
                  </a:txBody>
                  <a:tcPr marL="48126" marR="48126" marT="0" marB="0" anchor="ctr"/>
                </a:tc>
              </a:tr>
              <a:tr h="213895">
                <a:tc vMerge="1">
                  <a:txBody>
                    <a:bodyPr/>
                    <a:lstStyle/>
                    <a:p>
                      <a:endParaRPr lang="es-MX"/>
                    </a:p>
                  </a:txBody>
                  <a:tcPr/>
                </a:tc>
                <a:tc>
                  <a:txBody>
                    <a:bodyPr/>
                    <a:lstStyle/>
                    <a:p>
                      <a:pPr>
                        <a:lnSpc>
                          <a:spcPct val="200000"/>
                        </a:lnSpc>
                        <a:spcAft>
                          <a:spcPts val="0"/>
                        </a:spcAft>
                      </a:pPr>
                      <a:r>
                        <a:rPr lang="es-ES" sz="700"/>
                        <a:t>h [mm]</a:t>
                      </a:r>
                      <a:endParaRPr lang="es-MX" sz="800">
                        <a:solidFill>
                          <a:srgbClr val="365F91"/>
                        </a:solidFill>
                        <a:latin typeface="Calibri"/>
                        <a:ea typeface="Calibri"/>
                        <a:cs typeface="Times New Roman"/>
                      </a:endParaRPr>
                    </a:p>
                  </a:txBody>
                  <a:tcPr marL="48126" marR="48126" marT="0" marB="0" anchor="ctr"/>
                </a:tc>
                <a:tc>
                  <a:txBody>
                    <a:bodyPr/>
                    <a:lstStyle/>
                    <a:p>
                      <a:pPr>
                        <a:lnSpc>
                          <a:spcPct val="200000"/>
                        </a:lnSpc>
                        <a:spcAft>
                          <a:spcPts val="0"/>
                        </a:spcAft>
                      </a:pPr>
                      <a:r>
                        <a:rPr lang="es-ES" sz="700"/>
                        <a:t>8</a:t>
                      </a:r>
                      <a:endParaRPr lang="es-MX" sz="800">
                        <a:solidFill>
                          <a:srgbClr val="365F91"/>
                        </a:solidFill>
                        <a:latin typeface="Calibri"/>
                        <a:ea typeface="Calibri"/>
                        <a:cs typeface="Times New Roman"/>
                      </a:endParaRPr>
                    </a:p>
                  </a:txBody>
                  <a:tcPr marL="48126" marR="48126" marT="0" marB="0" anchor="ctr"/>
                </a:tc>
              </a:tr>
              <a:tr h="213895">
                <a:tc vMerge="1">
                  <a:txBody>
                    <a:bodyPr/>
                    <a:lstStyle/>
                    <a:p>
                      <a:endParaRPr lang="es-MX"/>
                    </a:p>
                  </a:txBody>
                  <a:tcPr/>
                </a:tc>
                <a:tc>
                  <a:txBody>
                    <a:bodyPr/>
                    <a:lstStyle/>
                    <a:p>
                      <a:pPr>
                        <a:lnSpc>
                          <a:spcPct val="200000"/>
                        </a:lnSpc>
                        <a:spcAft>
                          <a:spcPts val="0"/>
                        </a:spcAft>
                      </a:pPr>
                      <a:r>
                        <a:rPr lang="es-ES" sz="700"/>
                        <a:t>l [mm]</a:t>
                      </a:r>
                      <a:endParaRPr lang="es-MX" sz="800">
                        <a:solidFill>
                          <a:srgbClr val="365F91"/>
                        </a:solidFill>
                        <a:latin typeface="Calibri"/>
                        <a:ea typeface="Calibri"/>
                        <a:cs typeface="Times New Roman"/>
                      </a:endParaRPr>
                    </a:p>
                  </a:txBody>
                  <a:tcPr marL="48126" marR="48126" marT="0" marB="0" anchor="ctr"/>
                </a:tc>
                <a:tc>
                  <a:txBody>
                    <a:bodyPr/>
                    <a:lstStyle/>
                    <a:p>
                      <a:pPr>
                        <a:lnSpc>
                          <a:spcPct val="200000"/>
                        </a:lnSpc>
                        <a:spcAft>
                          <a:spcPts val="0"/>
                        </a:spcAft>
                      </a:pPr>
                      <a:r>
                        <a:rPr lang="es-ES" sz="700" dirty="0"/>
                        <a:t>38,1</a:t>
                      </a:r>
                      <a:endParaRPr lang="es-MX" sz="800" dirty="0">
                        <a:solidFill>
                          <a:srgbClr val="365F91"/>
                        </a:solidFill>
                        <a:latin typeface="Calibri"/>
                        <a:ea typeface="Calibri"/>
                        <a:cs typeface="Times New Roman"/>
                      </a:endParaRPr>
                    </a:p>
                  </a:txBody>
                  <a:tcPr marL="48126" marR="48126" marT="0" marB="0" anchor="ctr"/>
                </a:tc>
              </a:tr>
            </a:tbl>
          </a:graphicData>
        </a:graphic>
      </p:graphicFrame>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485800"/>
            <a:ext cx="8229600" cy="1143000"/>
          </a:xfrm>
        </p:spPr>
        <p:txBody>
          <a:bodyPr/>
          <a:lstStyle/>
          <a:p>
            <a:pPr algn="ctr"/>
            <a:r>
              <a:rPr lang="es-ES" dirty="0" smtClean="0">
                <a:solidFill>
                  <a:srgbClr val="00B050"/>
                </a:solidFill>
              </a:rPr>
              <a:t>Diseño del mecanismo de corte</a:t>
            </a:r>
            <a:endParaRPr lang="es-MX" dirty="0">
              <a:solidFill>
                <a:srgbClr val="00B050"/>
              </a:solidFill>
            </a:endParaRPr>
          </a:p>
        </p:txBody>
      </p:sp>
      <p:pic>
        <p:nvPicPr>
          <p:cNvPr id="83970" name="Picture 2"/>
          <p:cNvPicPr>
            <a:picLocks noChangeAspect="1" noChangeArrowheads="1"/>
          </p:cNvPicPr>
          <p:nvPr/>
        </p:nvPicPr>
        <p:blipFill>
          <a:blip r:embed="rId2" cstate="print"/>
          <a:srcRect/>
          <a:stretch>
            <a:fillRect/>
          </a:stretch>
        </p:blipFill>
        <p:spPr bwMode="auto">
          <a:xfrm>
            <a:off x="2329408" y="1988840"/>
            <a:ext cx="4114800" cy="3171825"/>
          </a:xfrm>
          <a:prstGeom prst="rect">
            <a:avLst/>
          </a:prstGeom>
          <a:noFill/>
          <a:ln w="9525">
            <a:noFill/>
            <a:miter lim="800000"/>
            <a:headEnd/>
            <a:tailEnd/>
          </a:ln>
        </p:spPr>
      </p:pic>
      <p:cxnSp>
        <p:nvCxnSpPr>
          <p:cNvPr id="6" name="5 Conector recto de flecha"/>
          <p:cNvCxnSpPr/>
          <p:nvPr/>
        </p:nvCxnSpPr>
        <p:spPr>
          <a:xfrm flipV="1">
            <a:off x="5940152" y="3140968"/>
            <a:ext cx="1008112" cy="1368152"/>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7" name="6 CuadroTexto"/>
          <p:cNvSpPr txBox="1"/>
          <p:nvPr/>
        </p:nvSpPr>
        <p:spPr>
          <a:xfrm>
            <a:off x="6804248" y="2708920"/>
            <a:ext cx="518091" cy="369332"/>
          </a:xfrm>
          <a:prstGeom prst="rect">
            <a:avLst/>
          </a:prstGeom>
          <a:noFill/>
        </p:spPr>
        <p:txBody>
          <a:bodyPr wrap="none" rtlCol="0">
            <a:spAutoFit/>
          </a:bodyPr>
          <a:lstStyle/>
          <a:p>
            <a:r>
              <a:rPr lang="es-MX" dirty="0" smtClean="0">
                <a:hlinkClick r:id="rId3" action="ppaction://hlinksldjump"/>
              </a:rPr>
              <a:t>Eje</a:t>
            </a:r>
            <a:endParaRPr lang="es-MX" dirty="0"/>
          </a:p>
        </p:txBody>
      </p:sp>
      <p:sp>
        <p:nvSpPr>
          <p:cNvPr id="8" name="7 CuadroTexto"/>
          <p:cNvSpPr txBox="1"/>
          <p:nvPr/>
        </p:nvSpPr>
        <p:spPr>
          <a:xfrm>
            <a:off x="6444208" y="4581128"/>
            <a:ext cx="1685077" cy="369332"/>
          </a:xfrm>
          <a:prstGeom prst="rect">
            <a:avLst/>
          </a:prstGeom>
          <a:noFill/>
        </p:spPr>
        <p:txBody>
          <a:bodyPr wrap="none" rtlCol="0">
            <a:spAutoFit/>
          </a:bodyPr>
          <a:lstStyle/>
          <a:p>
            <a:r>
              <a:rPr lang="es-MX" dirty="0" smtClean="0">
                <a:hlinkClick r:id="rId4" action="ppaction://hlinksldjump"/>
              </a:rPr>
              <a:t>Banda</a:t>
            </a:r>
            <a:r>
              <a:rPr lang="es-MX" dirty="0" smtClean="0"/>
              <a:t> y Polea</a:t>
            </a:r>
            <a:endParaRPr lang="es-MX" dirty="0"/>
          </a:p>
        </p:txBody>
      </p:sp>
      <p:cxnSp>
        <p:nvCxnSpPr>
          <p:cNvPr id="12" name="11 Conector recto de flecha"/>
          <p:cNvCxnSpPr/>
          <p:nvPr/>
        </p:nvCxnSpPr>
        <p:spPr>
          <a:xfrm flipH="1">
            <a:off x="2195736" y="3573016"/>
            <a:ext cx="792088" cy="72008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13" name="12 CuadroTexto"/>
          <p:cNvSpPr txBox="1"/>
          <p:nvPr/>
        </p:nvSpPr>
        <p:spPr>
          <a:xfrm>
            <a:off x="1331640" y="4365104"/>
            <a:ext cx="1710725" cy="369332"/>
          </a:xfrm>
          <a:prstGeom prst="rect">
            <a:avLst/>
          </a:prstGeom>
          <a:noFill/>
        </p:spPr>
        <p:txBody>
          <a:bodyPr wrap="none" rtlCol="0">
            <a:spAutoFit/>
          </a:bodyPr>
          <a:lstStyle/>
          <a:p>
            <a:r>
              <a:rPr lang="es-MX" dirty="0" smtClean="0">
                <a:hlinkClick r:id="rId5" action="ppaction://hlinksldjump"/>
              </a:rPr>
              <a:t>Disco</a:t>
            </a:r>
            <a:r>
              <a:rPr lang="es-MX" dirty="0" smtClean="0"/>
              <a:t> de Corte</a:t>
            </a:r>
            <a:endParaRPr lang="es-MX" dirty="0"/>
          </a:p>
        </p:txBody>
      </p:sp>
      <p:cxnSp>
        <p:nvCxnSpPr>
          <p:cNvPr id="15" name="14 Conector recto de flecha"/>
          <p:cNvCxnSpPr/>
          <p:nvPr/>
        </p:nvCxnSpPr>
        <p:spPr>
          <a:xfrm flipV="1">
            <a:off x="3275856" y="2204864"/>
            <a:ext cx="1656184" cy="504056"/>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7" name="16 Conector recto de flecha"/>
          <p:cNvCxnSpPr/>
          <p:nvPr/>
        </p:nvCxnSpPr>
        <p:spPr>
          <a:xfrm flipV="1">
            <a:off x="4644008" y="2276872"/>
            <a:ext cx="360040" cy="1296144"/>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18" name="17 CuadroTexto"/>
          <p:cNvSpPr txBox="1"/>
          <p:nvPr/>
        </p:nvSpPr>
        <p:spPr>
          <a:xfrm>
            <a:off x="3851920" y="1763524"/>
            <a:ext cx="2710999" cy="369332"/>
          </a:xfrm>
          <a:prstGeom prst="rect">
            <a:avLst/>
          </a:prstGeom>
          <a:noFill/>
        </p:spPr>
        <p:txBody>
          <a:bodyPr wrap="none" rtlCol="0">
            <a:spAutoFit/>
          </a:bodyPr>
          <a:lstStyle/>
          <a:p>
            <a:r>
              <a:rPr lang="es-MX" dirty="0" smtClean="0">
                <a:hlinkClick r:id="rId6" action="ppaction://hlinksldjump"/>
              </a:rPr>
              <a:t>Manzana</a:t>
            </a:r>
            <a:r>
              <a:rPr lang="es-MX" dirty="0" smtClean="0"/>
              <a:t> y Contratuerca</a:t>
            </a:r>
            <a:endParaRPr lang="es-MX" dirty="0"/>
          </a:p>
        </p:txBody>
      </p:sp>
      <p:pic>
        <p:nvPicPr>
          <p:cNvPr id="19" name="Picture 2" descr="http://us.cdn2.123rf.com/168nwm/alexwhite/alexwhite1209/alexwhite120900198/15417052-flecha-izquierda-icono.jpg">
            <a:hlinkClick r:id="rId7" action="ppaction://hlinksldjump"/>
          </p:cNvPr>
          <p:cNvPicPr>
            <a:picLocks noChangeAspect="1" noChangeArrowheads="1"/>
          </p:cNvPicPr>
          <p:nvPr/>
        </p:nvPicPr>
        <p:blipFill>
          <a:blip r:embed="rId8" cstate="print"/>
          <a:srcRect/>
          <a:stretch>
            <a:fillRect/>
          </a:stretch>
        </p:blipFill>
        <p:spPr bwMode="auto">
          <a:xfrm>
            <a:off x="8028384" y="5061247"/>
            <a:ext cx="816025" cy="816025"/>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557808"/>
            <a:ext cx="8229600" cy="1143000"/>
          </a:xfrm>
        </p:spPr>
        <p:txBody>
          <a:bodyPr/>
          <a:lstStyle/>
          <a:p>
            <a:pPr algn="l"/>
            <a:r>
              <a:rPr lang="es-MX" dirty="0" smtClean="0">
                <a:solidFill>
                  <a:srgbClr val="00B050"/>
                </a:solidFill>
              </a:rPr>
              <a:t>Determinación de las cuchillas de corte</a:t>
            </a:r>
            <a:endParaRPr lang="es-MX" dirty="0">
              <a:solidFill>
                <a:srgbClr val="00B050"/>
              </a:solidFill>
            </a:endParaRPr>
          </a:p>
        </p:txBody>
      </p:sp>
      <p:pic>
        <p:nvPicPr>
          <p:cNvPr id="4" name="3 Imagen"/>
          <p:cNvPicPr/>
          <p:nvPr/>
        </p:nvPicPr>
        <p:blipFill>
          <a:blip r:embed="rId2" cstate="print"/>
          <a:srcRect/>
          <a:stretch>
            <a:fillRect/>
          </a:stretch>
        </p:blipFill>
        <p:spPr bwMode="auto">
          <a:xfrm>
            <a:off x="395536" y="1124744"/>
            <a:ext cx="3438525" cy="2897530"/>
          </a:xfrm>
          <a:prstGeom prst="rect">
            <a:avLst/>
          </a:prstGeom>
          <a:noFill/>
          <a:ln w="9525">
            <a:noFill/>
            <a:miter lim="800000"/>
            <a:headEnd/>
            <a:tailEnd/>
          </a:ln>
        </p:spPr>
      </p:pic>
      <p:sp>
        <p:nvSpPr>
          <p:cNvPr id="5" name="4 Rectángulo"/>
          <p:cNvSpPr/>
          <p:nvPr/>
        </p:nvSpPr>
        <p:spPr>
          <a:xfrm>
            <a:off x="4067944" y="1412776"/>
            <a:ext cx="4572000" cy="1200329"/>
          </a:xfrm>
          <a:prstGeom prst="rect">
            <a:avLst/>
          </a:prstGeom>
        </p:spPr>
        <p:txBody>
          <a:bodyPr>
            <a:spAutoFit/>
          </a:bodyPr>
          <a:lstStyle/>
          <a:p>
            <a:r>
              <a:rPr lang="es-ES" dirty="0" smtClean="0"/>
              <a:t> Se escoge de catalogo un disco de corte de 184 mm de diámetro con 150 dientes de un espesor de 1,5 mm con traslape de 0,5 mm con un recubrimiento anticorrosivo. </a:t>
            </a:r>
            <a:endParaRPr lang="es-MX" dirty="0" smtClean="0"/>
          </a:p>
        </p:txBody>
      </p:sp>
      <p:pic>
        <p:nvPicPr>
          <p:cNvPr id="6" name="Picture 2" descr="http://us.cdn2.123rf.com/168nwm/alexwhite/alexwhite1209/alexwhite120900198/15417052-flecha-izquierda-icono.jpg">
            <a:hlinkClick r:id="rId3" action="ppaction://hlinksldjump"/>
          </p:cNvPr>
          <p:cNvPicPr>
            <a:picLocks noChangeAspect="1" noChangeArrowheads="1"/>
          </p:cNvPicPr>
          <p:nvPr/>
        </p:nvPicPr>
        <p:blipFill>
          <a:blip r:embed="rId4" cstate="print"/>
          <a:srcRect/>
          <a:stretch>
            <a:fillRect/>
          </a:stretch>
        </p:blipFill>
        <p:spPr bwMode="auto">
          <a:xfrm>
            <a:off x="8388425" y="5301208"/>
            <a:ext cx="648071" cy="648071"/>
          </a:xfrm>
          <a:prstGeom prst="rect">
            <a:avLst/>
          </a:prstGeom>
          <a:noFill/>
        </p:spPr>
      </p:pic>
      <p:pic>
        <p:nvPicPr>
          <p:cNvPr id="7" name="6 Imagen" descr="analisis corte.jpg"/>
          <p:cNvPicPr>
            <a:picLocks noChangeAspect="1"/>
          </p:cNvPicPr>
          <p:nvPr/>
        </p:nvPicPr>
        <p:blipFill>
          <a:blip r:embed="rId5" cstate="print"/>
          <a:stretch>
            <a:fillRect/>
          </a:stretch>
        </p:blipFill>
        <p:spPr>
          <a:xfrm>
            <a:off x="4572000" y="2780928"/>
            <a:ext cx="3856088" cy="2527790"/>
          </a:xfrm>
          <a:prstGeom prst="rect">
            <a:avLst/>
          </a:prstGeom>
        </p:spPr>
      </p:pic>
      <p:pic>
        <p:nvPicPr>
          <p:cNvPr id="229377" name="Picture 1" descr="C:\Users\edison\Desktop\tesis\IMG00528-20131204-1652.jpg"/>
          <p:cNvPicPr>
            <a:picLocks noChangeAspect="1" noChangeArrowheads="1"/>
          </p:cNvPicPr>
          <p:nvPr/>
        </p:nvPicPr>
        <p:blipFill>
          <a:blip r:embed="rId6" cstate="print"/>
          <a:srcRect l="20457" t="7793" r="19635" b="8433"/>
          <a:stretch>
            <a:fillRect/>
          </a:stretch>
        </p:blipFill>
        <p:spPr bwMode="auto">
          <a:xfrm>
            <a:off x="1187624" y="4149080"/>
            <a:ext cx="1656184" cy="1736973"/>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485800"/>
            <a:ext cx="8229600" cy="1143000"/>
          </a:xfrm>
        </p:spPr>
        <p:txBody>
          <a:bodyPr/>
          <a:lstStyle/>
          <a:p>
            <a:pPr algn="l"/>
            <a:r>
              <a:rPr lang="es-MX" dirty="0" smtClean="0">
                <a:solidFill>
                  <a:srgbClr val="00B050"/>
                </a:solidFill>
              </a:rPr>
              <a:t>Dimensionamiento de la banda y polea</a:t>
            </a:r>
            <a:endParaRPr lang="es-MX" dirty="0">
              <a:solidFill>
                <a:srgbClr val="00B050"/>
              </a:solidFill>
            </a:endParaRPr>
          </a:p>
        </p:txBody>
      </p:sp>
      <p:pic>
        <p:nvPicPr>
          <p:cNvPr id="10" name="Picture 11"/>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11560" y="2060848"/>
            <a:ext cx="3273730" cy="576064"/>
          </a:xfrm>
          <a:prstGeom prst="rect">
            <a:avLst/>
          </a:prstGeom>
          <a:noFill/>
        </p:spPr>
      </p:pic>
      <p:pic>
        <p:nvPicPr>
          <p:cNvPr id="11" name="Picture 14"/>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395536" y="3212976"/>
            <a:ext cx="4648200" cy="619125"/>
          </a:xfrm>
          <a:prstGeom prst="rect">
            <a:avLst/>
          </a:prstGeom>
          <a:noFill/>
        </p:spPr>
      </p:pic>
      <p:sp>
        <p:nvSpPr>
          <p:cNvPr id="12" name="Rectangle 16"/>
          <p:cNvSpPr>
            <a:spLocks noChangeArrowheads="1"/>
          </p:cNvSpPr>
          <p:nvPr/>
        </p:nvSpPr>
        <p:spPr bwMode="auto">
          <a:xfrm>
            <a:off x="683568" y="4221088"/>
            <a:ext cx="3711337" cy="95410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1400" b="0" i="0" u="none" strike="noStrike" cap="none" normalizeH="0" baseline="0" dirty="0" err="1" smtClean="0">
                <a:ln>
                  <a:noFill/>
                </a:ln>
                <a:solidFill>
                  <a:schemeClr val="tx1"/>
                </a:solidFill>
                <a:effectLst/>
                <a:latin typeface="Calibri" pitchFamily="34" charset="0"/>
                <a:ea typeface="Times New Roman" pitchFamily="18" charset="0"/>
                <a:cs typeface="Times New Roman" pitchFamily="18" charset="0"/>
              </a:rPr>
              <a:t>L</a:t>
            </a:r>
            <a:r>
              <a:rPr kumimoji="0" lang="es-ES" sz="1400" b="0" i="0" u="none" strike="noStrike" cap="none" normalizeH="0" baseline="-30000" dirty="0" err="1" smtClean="0">
                <a:ln>
                  <a:noFill/>
                </a:ln>
                <a:solidFill>
                  <a:schemeClr val="tx1"/>
                </a:solidFill>
                <a:effectLst/>
                <a:latin typeface="Calibri" pitchFamily="34" charset="0"/>
                <a:ea typeface="Times New Roman" pitchFamily="18" charset="0"/>
                <a:cs typeface="Times New Roman" pitchFamily="18" charset="0"/>
              </a:rPr>
              <a:t>p</a:t>
            </a:r>
            <a:r>
              <a:rPr kumimoji="0" lang="es-ES" sz="14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 Longitud de paso de la banda, [mm]</a:t>
            </a:r>
            <a:endParaRPr kumimoji="0" lang="es-MX"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S" sz="1400" b="0" i="0" u="none" strike="noStrike" cap="none" normalizeH="0" baseline="0" dirty="0" err="1" smtClean="0">
                <a:ln>
                  <a:noFill/>
                </a:ln>
                <a:solidFill>
                  <a:schemeClr val="tx1"/>
                </a:solidFill>
                <a:effectLst/>
                <a:latin typeface="Calibri" pitchFamily="34" charset="0"/>
                <a:ea typeface="Times New Roman" pitchFamily="18" charset="0"/>
                <a:cs typeface="Times New Roman" pitchFamily="18" charset="0"/>
              </a:rPr>
              <a:t>C</a:t>
            </a:r>
            <a:r>
              <a:rPr kumimoji="0" lang="es-ES" sz="1400" b="0" i="0" u="none" strike="noStrike" cap="none" normalizeH="0" baseline="-30000" dirty="0" err="1" smtClean="0">
                <a:ln>
                  <a:noFill/>
                </a:ln>
                <a:solidFill>
                  <a:schemeClr val="tx1"/>
                </a:solidFill>
                <a:effectLst/>
                <a:latin typeface="Calibri" pitchFamily="34" charset="0"/>
                <a:ea typeface="Times New Roman" pitchFamily="18" charset="0"/>
                <a:cs typeface="Times New Roman" pitchFamily="18" charset="0"/>
              </a:rPr>
              <a:t>p</a:t>
            </a:r>
            <a:r>
              <a:rPr kumimoji="0" lang="es-ES" sz="14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 distancia entre centros de las poleas, [mm]</a:t>
            </a:r>
            <a:endParaRPr kumimoji="0" lang="es-MX"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S" sz="1400" b="0" i="0" u="none" strike="noStrike" cap="none" normalizeH="0" baseline="0" dirty="0" err="1" smtClean="0">
                <a:ln>
                  <a:noFill/>
                </a:ln>
                <a:solidFill>
                  <a:schemeClr val="tx1"/>
                </a:solidFill>
                <a:effectLst/>
                <a:latin typeface="Calibri" pitchFamily="34" charset="0"/>
                <a:ea typeface="Times New Roman" pitchFamily="18" charset="0"/>
                <a:cs typeface="Times New Roman" pitchFamily="18" charset="0"/>
              </a:rPr>
              <a:t>D</a:t>
            </a:r>
            <a:r>
              <a:rPr kumimoji="0" lang="es-ES" sz="1400" b="0" i="0" u="none" strike="noStrike" cap="none" normalizeH="0" baseline="-30000" dirty="0" err="1" smtClean="0">
                <a:ln>
                  <a:noFill/>
                </a:ln>
                <a:solidFill>
                  <a:schemeClr val="tx1"/>
                </a:solidFill>
                <a:effectLst/>
                <a:latin typeface="Calibri" pitchFamily="34" charset="0"/>
                <a:ea typeface="Times New Roman" pitchFamily="18" charset="0"/>
                <a:cs typeface="Times New Roman" pitchFamily="18" charset="0"/>
              </a:rPr>
              <a:t>p</a:t>
            </a:r>
            <a:r>
              <a:rPr kumimoji="0" lang="es-ES" sz="14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→Diámetro de la polea mayor, [mm]</a:t>
            </a:r>
            <a:endParaRPr kumimoji="0" lang="es-MX"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S" sz="1400" b="0" i="0" u="none" strike="noStrike" cap="none" normalizeH="0" baseline="0" dirty="0" err="1" smtClean="0">
                <a:ln>
                  <a:noFill/>
                </a:ln>
                <a:solidFill>
                  <a:schemeClr val="tx1"/>
                </a:solidFill>
                <a:effectLst/>
                <a:latin typeface="Calibri" pitchFamily="34" charset="0"/>
                <a:ea typeface="Times New Roman" pitchFamily="18" charset="0"/>
                <a:cs typeface="Times New Roman" pitchFamily="18" charset="0"/>
              </a:rPr>
              <a:t>d</a:t>
            </a:r>
            <a:r>
              <a:rPr kumimoji="0" lang="es-ES" sz="1400" b="0" i="0" u="none" strike="noStrike" cap="none" normalizeH="0" baseline="-30000" dirty="0" err="1" smtClean="0">
                <a:ln>
                  <a:noFill/>
                </a:ln>
                <a:solidFill>
                  <a:schemeClr val="tx1"/>
                </a:solidFill>
                <a:effectLst/>
                <a:latin typeface="Calibri" pitchFamily="34" charset="0"/>
                <a:ea typeface="Times New Roman" pitchFamily="18" charset="0"/>
                <a:cs typeface="Times New Roman" pitchFamily="18" charset="0"/>
              </a:rPr>
              <a:t>p</a:t>
            </a:r>
            <a:r>
              <a:rPr kumimoji="0" lang="es-ES" sz="14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 Diámetro de la polea menor, [mm]</a:t>
            </a:r>
            <a:endParaRPr kumimoji="0" lang="es-ES" sz="14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3" name="Picture 17"/>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4860032" y="2060848"/>
            <a:ext cx="2958590" cy="360040"/>
          </a:xfrm>
          <a:prstGeom prst="rect">
            <a:avLst/>
          </a:prstGeom>
          <a:noFill/>
        </p:spPr>
      </p:pic>
      <p:pic>
        <p:nvPicPr>
          <p:cNvPr id="14" name="Picture 20"/>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6084168" y="3284984"/>
            <a:ext cx="1674969" cy="360040"/>
          </a:xfrm>
          <a:prstGeom prst="rect">
            <a:avLst/>
          </a:prstGeom>
          <a:noFill/>
        </p:spPr>
      </p:pic>
      <p:sp>
        <p:nvSpPr>
          <p:cNvPr id="18" name="17 Rectángulo"/>
          <p:cNvSpPr/>
          <p:nvPr/>
        </p:nvSpPr>
        <p:spPr>
          <a:xfrm>
            <a:off x="611560" y="1393031"/>
            <a:ext cx="6408712" cy="307777"/>
          </a:xfrm>
          <a:prstGeom prst="rect">
            <a:avLst/>
          </a:prstGeom>
        </p:spPr>
        <p:txBody>
          <a:bodyPr wrap="square">
            <a:spAutoFit/>
          </a:bodyPr>
          <a:lstStyle/>
          <a:p>
            <a:r>
              <a:rPr lang="es-MX" sz="1400" dirty="0" smtClean="0"/>
              <a:t>El diámetro inicial de la polea es de 4in con un diámetro primitivo de 95mm</a:t>
            </a:r>
            <a:endParaRPr lang="es-MX" sz="140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95536" y="1268760"/>
            <a:ext cx="1368152" cy="445686"/>
          </a:xfrm>
          <a:prstGeom prst="rect">
            <a:avLst/>
          </a:prstGeom>
          <a:noFill/>
        </p:spPr>
      </p:pic>
      <p:sp>
        <p:nvSpPr>
          <p:cNvPr id="5" name="4 Rectángulo"/>
          <p:cNvSpPr/>
          <p:nvPr/>
        </p:nvSpPr>
        <p:spPr>
          <a:xfrm>
            <a:off x="395536" y="2636912"/>
            <a:ext cx="4572000" cy="523220"/>
          </a:xfrm>
          <a:prstGeom prst="rect">
            <a:avLst/>
          </a:prstGeom>
        </p:spPr>
        <p:txBody>
          <a:bodyPr>
            <a:spAutoFit/>
          </a:bodyPr>
          <a:lstStyle/>
          <a:p>
            <a:r>
              <a:rPr lang="es-ES" sz="1400" dirty="0" smtClean="0"/>
              <a:t>Donde el parámetro K</a:t>
            </a:r>
            <a:r>
              <a:rPr lang="es-ES" sz="1400" baseline="-25000" dirty="0" smtClean="0"/>
              <a:t>c</a:t>
            </a:r>
            <a:r>
              <a:rPr lang="es-ES" sz="1400" dirty="0" smtClean="0"/>
              <a:t> es 0,561, sabiendo que nuestra banda es de sección A</a:t>
            </a:r>
            <a:endParaRPr lang="es-MX" sz="1400" dirty="0"/>
          </a:p>
        </p:txBody>
      </p:sp>
      <p:sp>
        <p:nvSpPr>
          <p:cNvPr id="6" name="5 Rectángulo"/>
          <p:cNvSpPr/>
          <p:nvPr/>
        </p:nvSpPr>
        <p:spPr>
          <a:xfrm>
            <a:off x="395536" y="1916832"/>
            <a:ext cx="4572000" cy="738664"/>
          </a:xfrm>
          <a:prstGeom prst="rect">
            <a:avLst/>
          </a:prstGeom>
        </p:spPr>
        <p:txBody>
          <a:bodyPr>
            <a:spAutoFit/>
          </a:bodyPr>
          <a:lstStyle/>
          <a:p>
            <a:r>
              <a:rPr lang="es-ES" sz="1400" dirty="0" err="1" smtClean="0"/>
              <a:t>F</a:t>
            </a:r>
            <a:r>
              <a:rPr lang="es-ES" sz="1400" baseline="-25000" dirty="0" err="1" smtClean="0"/>
              <a:t>cent</a:t>
            </a:r>
            <a:r>
              <a:rPr lang="es-ES" sz="1400" dirty="0" smtClean="0"/>
              <a:t> → Tensión centrifuga, [</a:t>
            </a:r>
            <a:r>
              <a:rPr lang="es-ES" sz="1400" dirty="0" err="1" smtClean="0"/>
              <a:t>lbf</a:t>
            </a:r>
            <a:r>
              <a:rPr lang="es-ES" sz="1400" dirty="0" smtClean="0"/>
              <a:t>]</a:t>
            </a:r>
            <a:endParaRPr lang="es-MX" sz="1400" dirty="0" smtClean="0"/>
          </a:p>
          <a:p>
            <a:r>
              <a:rPr lang="es-ES" sz="1400" dirty="0" smtClean="0"/>
              <a:t>K</a:t>
            </a:r>
            <a:r>
              <a:rPr lang="es-ES" sz="1400" baseline="-25000" dirty="0" smtClean="0"/>
              <a:t>c</a:t>
            </a:r>
            <a:r>
              <a:rPr lang="es-ES" sz="1400" dirty="0" smtClean="0"/>
              <a:t> → Parámetro</a:t>
            </a:r>
            <a:endParaRPr lang="es-MX" sz="1400" dirty="0" smtClean="0"/>
          </a:p>
          <a:p>
            <a:r>
              <a:rPr lang="es-ES" sz="1400" dirty="0" smtClean="0"/>
              <a:t>V → Velocidad periférica de la banda, [ft/min]</a:t>
            </a:r>
            <a:endParaRPr lang="es-MX" sz="1400" dirty="0" smtClean="0"/>
          </a:p>
        </p:txBody>
      </p:sp>
      <p:pic>
        <p:nvPicPr>
          <p:cNvPr id="7" name="Picture 6"/>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123728" y="1412776"/>
            <a:ext cx="2808313" cy="339466"/>
          </a:xfrm>
          <a:prstGeom prst="rect">
            <a:avLst/>
          </a:prstGeom>
          <a:noFill/>
        </p:spPr>
      </p:pic>
      <p:pic>
        <p:nvPicPr>
          <p:cNvPr id="8" name="7 Imagen"/>
          <p:cNvPicPr/>
          <p:nvPr/>
        </p:nvPicPr>
        <p:blipFill>
          <a:blip r:embed="rId4" cstate="print"/>
          <a:srcRect/>
          <a:stretch>
            <a:fillRect/>
          </a:stretch>
        </p:blipFill>
        <p:spPr bwMode="auto">
          <a:xfrm>
            <a:off x="5652120" y="1340768"/>
            <a:ext cx="2152650" cy="1714500"/>
          </a:xfrm>
          <a:prstGeom prst="rect">
            <a:avLst/>
          </a:prstGeom>
          <a:noFill/>
          <a:ln w="9525">
            <a:noFill/>
            <a:miter lim="800000"/>
            <a:headEnd/>
            <a:tailEnd/>
          </a:ln>
        </p:spPr>
      </p:pic>
      <p:pic>
        <p:nvPicPr>
          <p:cNvPr id="9" name="Picture 9"/>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611560" y="3429000"/>
            <a:ext cx="1584176" cy="504056"/>
          </a:xfrm>
          <a:prstGeom prst="rect">
            <a:avLst/>
          </a:prstGeom>
          <a:noFill/>
        </p:spPr>
      </p:pic>
      <p:sp>
        <p:nvSpPr>
          <p:cNvPr id="10" name="Rectangle 14"/>
          <p:cNvSpPr>
            <a:spLocks noChangeArrowheads="1"/>
          </p:cNvSpPr>
          <p:nvPr/>
        </p:nvSpPr>
        <p:spPr bwMode="auto">
          <a:xfrm>
            <a:off x="539552" y="4077072"/>
            <a:ext cx="3109121" cy="116955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14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 Potencia transmitida por banda, [</a:t>
            </a:r>
            <a:r>
              <a:rPr kumimoji="0" lang="es-ES" sz="1400" b="0" i="0" u="none" strike="noStrike" cap="none" normalizeH="0" baseline="0" dirty="0" err="1" smtClean="0">
                <a:ln>
                  <a:noFill/>
                </a:ln>
                <a:solidFill>
                  <a:schemeClr val="tx1"/>
                </a:solidFill>
                <a:effectLst/>
                <a:latin typeface="Calibri" pitchFamily="34" charset="0"/>
                <a:ea typeface="Times New Roman" pitchFamily="18" charset="0"/>
                <a:cs typeface="Times New Roman" pitchFamily="18" charset="0"/>
              </a:rPr>
              <a:t>lbf</a:t>
            </a:r>
            <a:r>
              <a:rPr kumimoji="0" lang="es-ES" sz="14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a:t>
            </a:r>
            <a:endParaRPr kumimoji="0" lang="es-MX"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S" sz="14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N</a:t>
            </a:r>
            <a:r>
              <a:rPr kumimoji="0" lang="es-ES" sz="1400" b="0" i="0" u="none" strike="noStrike" cap="none" normalizeH="0" baseline="-30000" dirty="0" smtClean="0">
                <a:ln>
                  <a:noFill/>
                </a:ln>
                <a:solidFill>
                  <a:schemeClr val="tx1"/>
                </a:solidFill>
                <a:effectLst/>
                <a:latin typeface="Calibri" pitchFamily="34" charset="0"/>
                <a:ea typeface="Times New Roman" pitchFamily="18" charset="0"/>
                <a:cs typeface="Times New Roman" pitchFamily="18" charset="0"/>
              </a:rPr>
              <a:t>b</a:t>
            </a:r>
            <a:r>
              <a:rPr kumimoji="0" lang="es-ES" sz="14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→Número de bandas</a:t>
            </a:r>
            <a:endParaRPr kumimoji="0" lang="es-MX"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S" sz="1400" b="0" i="0" u="none" strike="noStrike" cap="none" normalizeH="0" baseline="0" dirty="0" err="1" smtClean="0">
                <a:ln>
                  <a:noFill/>
                </a:ln>
                <a:solidFill>
                  <a:schemeClr val="tx1"/>
                </a:solidFill>
                <a:effectLst/>
                <a:latin typeface="Calibri" pitchFamily="34" charset="0"/>
                <a:ea typeface="Times New Roman" pitchFamily="18" charset="0"/>
                <a:cs typeface="Times New Roman" pitchFamily="18" charset="0"/>
              </a:rPr>
              <a:t>H</a:t>
            </a:r>
            <a:r>
              <a:rPr kumimoji="0" lang="es-ES" sz="1400" b="0" i="0" u="none" strike="noStrike" cap="none" normalizeH="0" baseline="-30000" dirty="0" err="1" smtClean="0">
                <a:ln>
                  <a:noFill/>
                </a:ln>
                <a:solidFill>
                  <a:schemeClr val="tx1"/>
                </a:solidFill>
                <a:effectLst/>
                <a:latin typeface="Calibri" pitchFamily="34" charset="0"/>
                <a:ea typeface="Times New Roman" pitchFamily="18" charset="0"/>
                <a:cs typeface="Times New Roman" pitchFamily="18" charset="0"/>
              </a:rPr>
              <a:t>d</a:t>
            </a:r>
            <a:r>
              <a:rPr kumimoji="0" lang="es-ES" sz="14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 Potencia de diseño, [HP]</a:t>
            </a:r>
            <a:endParaRPr kumimoji="0" lang="es-MX"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S" sz="1400" b="0" i="0" u="none" strike="noStrike" cap="none" normalizeH="0" baseline="0" dirty="0" err="1" smtClean="0">
                <a:ln>
                  <a:noFill/>
                </a:ln>
                <a:solidFill>
                  <a:schemeClr val="tx1"/>
                </a:solidFill>
                <a:effectLst/>
                <a:latin typeface="Calibri" pitchFamily="34" charset="0"/>
                <a:ea typeface="Times New Roman" pitchFamily="18" charset="0"/>
                <a:cs typeface="Times New Roman" pitchFamily="18" charset="0"/>
              </a:rPr>
              <a:t>D</a:t>
            </a:r>
            <a:r>
              <a:rPr kumimoji="0" lang="es-ES" sz="1400" b="0" i="0" u="none" strike="noStrike" cap="none" normalizeH="0" baseline="-30000" dirty="0" err="1" smtClean="0">
                <a:ln>
                  <a:noFill/>
                </a:ln>
                <a:solidFill>
                  <a:schemeClr val="tx1"/>
                </a:solidFill>
                <a:effectLst/>
                <a:latin typeface="Calibri" pitchFamily="34" charset="0"/>
                <a:ea typeface="Times New Roman" pitchFamily="18" charset="0"/>
                <a:cs typeface="Times New Roman" pitchFamily="18" charset="0"/>
              </a:rPr>
              <a:t>p</a:t>
            </a:r>
            <a:r>
              <a:rPr kumimoji="0" lang="es-ES" sz="14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 Diámetro de la polea mayor, [in]</a:t>
            </a:r>
            <a:endParaRPr kumimoji="0" lang="es-MX"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S" sz="14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n → Velocidad angular, [rpm]</a:t>
            </a:r>
            <a:endParaRPr kumimoji="0" lang="es-ES" sz="14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1" name="Picture 15"/>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2483768" y="3501008"/>
            <a:ext cx="1584176" cy="328791"/>
          </a:xfrm>
          <a:prstGeom prst="rect">
            <a:avLst/>
          </a:prstGeom>
          <a:noFill/>
        </p:spPr>
      </p:pic>
      <p:pic>
        <p:nvPicPr>
          <p:cNvPr id="12" name="Picture 18"/>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4427984" y="3356992"/>
            <a:ext cx="2074835" cy="504056"/>
          </a:xfrm>
          <a:prstGeom prst="rect">
            <a:avLst/>
          </a:prstGeom>
          <a:noFill/>
        </p:spPr>
      </p:pic>
      <p:pic>
        <p:nvPicPr>
          <p:cNvPr id="13" name="Picture 20"/>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4644008" y="4005064"/>
            <a:ext cx="1178313" cy="288032"/>
          </a:xfrm>
          <a:prstGeom prst="rect">
            <a:avLst/>
          </a:prstGeom>
          <a:noFill/>
        </p:spPr>
      </p:pic>
      <p:sp>
        <p:nvSpPr>
          <p:cNvPr id="14" name="Rectangle 23"/>
          <p:cNvSpPr>
            <a:spLocks noChangeArrowheads="1"/>
          </p:cNvSpPr>
          <p:nvPr/>
        </p:nvSpPr>
        <p:spPr bwMode="auto">
          <a:xfrm>
            <a:off x="4499992" y="4509120"/>
            <a:ext cx="2924390" cy="95410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4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F</a:t>
            </a:r>
            <a:r>
              <a:rPr kumimoji="0" lang="es-ES" sz="1400" b="0" i="0" u="none" strike="noStrike" cap="none" normalizeH="0" baseline="-30000" dirty="0" smtClean="0">
                <a:ln>
                  <a:noFill/>
                </a:ln>
                <a:solidFill>
                  <a:schemeClr val="tx1"/>
                </a:solidFill>
                <a:effectLst/>
                <a:latin typeface="Calibri" pitchFamily="34" charset="0"/>
                <a:ea typeface="Times New Roman" pitchFamily="18" charset="0"/>
                <a:cs typeface="Times New Roman" pitchFamily="18" charset="0"/>
              </a:rPr>
              <a:t>1</a:t>
            </a:r>
            <a:r>
              <a:rPr kumimoji="0" lang="es-ES" sz="14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 Tensión mayor de la banda, [</a:t>
            </a:r>
            <a:r>
              <a:rPr kumimoji="0" lang="es-ES" sz="1400" b="0" i="0" u="none" strike="noStrike" cap="none" normalizeH="0" baseline="0" dirty="0" err="1" smtClean="0">
                <a:ln>
                  <a:noFill/>
                </a:ln>
                <a:solidFill>
                  <a:schemeClr val="tx1"/>
                </a:solidFill>
                <a:effectLst/>
                <a:latin typeface="Calibri" pitchFamily="34" charset="0"/>
                <a:ea typeface="Times New Roman" pitchFamily="18" charset="0"/>
                <a:cs typeface="Times New Roman" pitchFamily="18" charset="0"/>
              </a:rPr>
              <a:t>lbf</a:t>
            </a:r>
            <a:r>
              <a:rPr kumimoji="0" lang="es-ES" sz="14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a:t>
            </a:r>
            <a:endParaRPr kumimoji="0" lang="es-MX"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4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F</a:t>
            </a:r>
            <a:r>
              <a:rPr kumimoji="0" lang="es-ES" sz="1400" b="0" i="0" u="none" strike="noStrike" cap="none" normalizeH="0" baseline="-30000" dirty="0" smtClean="0">
                <a:ln>
                  <a:noFill/>
                </a:ln>
                <a:solidFill>
                  <a:schemeClr val="tx1"/>
                </a:solidFill>
                <a:effectLst/>
                <a:latin typeface="Calibri" pitchFamily="34" charset="0"/>
                <a:ea typeface="Times New Roman" pitchFamily="18" charset="0"/>
                <a:cs typeface="Times New Roman" pitchFamily="18" charset="0"/>
              </a:rPr>
              <a:t>2</a:t>
            </a:r>
            <a:r>
              <a:rPr kumimoji="0" lang="es-ES" sz="14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 Tensión menor de la banda, [</a:t>
            </a:r>
            <a:r>
              <a:rPr kumimoji="0" lang="es-ES" sz="1400" b="0" i="0" u="none" strike="noStrike" cap="none" normalizeH="0" baseline="0" dirty="0" err="1" smtClean="0">
                <a:ln>
                  <a:noFill/>
                </a:ln>
                <a:solidFill>
                  <a:schemeClr val="tx1"/>
                </a:solidFill>
                <a:effectLst/>
                <a:latin typeface="Calibri" pitchFamily="34" charset="0"/>
                <a:ea typeface="Times New Roman" pitchFamily="18" charset="0"/>
                <a:cs typeface="Times New Roman" pitchFamily="18" charset="0"/>
              </a:rPr>
              <a:t>lbf</a:t>
            </a:r>
            <a:r>
              <a:rPr kumimoji="0" lang="es-ES" sz="14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a:t>
            </a:r>
            <a:endParaRPr kumimoji="0" lang="es-MX"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400" b="0" i="0" u="none" strike="noStrike" cap="none" normalizeH="0" baseline="0" dirty="0" err="1" smtClean="0">
                <a:ln>
                  <a:noFill/>
                </a:ln>
                <a:solidFill>
                  <a:schemeClr val="tx1"/>
                </a:solidFill>
                <a:effectLst/>
                <a:latin typeface="Calibri" pitchFamily="34" charset="0"/>
                <a:ea typeface="Times New Roman" pitchFamily="18" charset="0"/>
                <a:cs typeface="Times New Roman" pitchFamily="18" charset="0"/>
              </a:rPr>
              <a:t>F</a:t>
            </a:r>
            <a:r>
              <a:rPr kumimoji="0" lang="es-ES" sz="1400" b="0" i="0" u="none" strike="noStrike" cap="none" normalizeH="0" baseline="-30000" dirty="0" err="1" smtClean="0">
                <a:ln>
                  <a:noFill/>
                </a:ln>
                <a:solidFill>
                  <a:schemeClr val="tx1"/>
                </a:solidFill>
                <a:effectLst/>
                <a:latin typeface="Calibri" pitchFamily="34" charset="0"/>
                <a:ea typeface="Times New Roman" pitchFamily="18" charset="0"/>
                <a:cs typeface="Times New Roman" pitchFamily="18" charset="0"/>
              </a:rPr>
              <a:t>cent</a:t>
            </a:r>
            <a:r>
              <a:rPr kumimoji="0" lang="es-ES" sz="14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 Tensión centrifuga, [</a:t>
            </a:r>
            <a:r>
              <a:rPr kumimoji="0" lang="es-ES" sz="1400" b="0" i="0" u="none" strike="noStrike" cap="none" normalizeH="0" baseline="0" dirty="0" err="1" smtClean="0">
                <a:ln>
                  <a:noFill/>
                </a:ln>
                <a:solidFill>
                  <a:schemeClr val="tx1"/>
                </a:solidFill>
                <a:effectLst/>
                <a:latin typeface="Calibri" pitchFamily="34" charset="0"/>
                <a:ea typeface="Times New Roman" pitchFamily="18" charset="0"/>
                <a:cs typeface="Times New Roman" pitchFamily="18" charset="0"/>
              </a:rPr>
              <a:t>lbf</a:t>
            </a:r>
            <a:r>
              <a:rPr kumimoji="0" lang="es-ES" sz="14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a:t>
            </a:r>
            <a:endParaRPr kumimoji="0" lang="es-MX"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MX" sz="14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5" name="Picture 25"/>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6660232" y="3501008"/>
            <a:ext cx="2369718" cy="288032"/>
          </a:xfrm>
          <a:prstGeom prst="rect">
            <a:avLst/>
          </a:prstGeom>
          <a:noFill/>
        </p:spPr>
      </p:pic>
      <p:pic>
        <p:nvPicPr>
          <p:cNvPr id="16" name="Picture 28"/>
          <p:cNvPicPr>
            <a:picLocks noChangeAspect="1" noChangeArrowheads="1"/>
          </p:cNvPicPr>
          <p:nvPr/>
        </p:nvPicPr>
        <p:blipFill>
          <a:blip r:embed="rId10" cstate="print">
            <a:clrChange>
              <a:clrFrom>
                <a:srgbClr val="FFFFFF"/>
              </a:clrFrom>
              <a:clrTo>
                <a:srgbClr val="FFFFFF">
                  <a:alpha val="0"/>
                </a:srgbClr>
              </a:clrTo>
            </a:clrChange>
          </a:blip>
          <a:srcRect/>
          <a:stretch>
            <a:fillRect/>
          </a:stretch>
        </p:blipFill>
        <p:spPr bwMode="auto">
          <a:xfrm>
            <a:off x="6300192" y="4077072"/>
            <a:ext cx="2369718" cy="288032"/>
          </a:xfrm>
          <a:prstGeom prst="rect">
            <a:avLst/>
          </a:prstGeom>
          <a:noFill/>
        </p:spPr>
      </p:pic>
      <p:pic>
        <p:nvPicPr>
          <p:cNvPr id="17" name="Picture 12"/>
          <p:cNvPicPr>
            <a:picLocks noChangeAspect="1" noChangeArrowheads="1"/>
          </p:cNvPicPr>
          <p:nvPr/>
        </p:nvPicPr>
        <p:blipFill>
          <a:blip r:embed="rId11" cstate="print">
            <a:clrChange>
              <a:clrFrom>
                <a:srgbClr val="FFFFFF"/>
              </a:clrFrom>
              <a:clrTo>
                <a:srgbClr val="FFFFFF">
                  <a:alpha val="0"/>
                </a:srgbClr>
              </a:clrTo>
            </a:clrChange>
          </a:blip>
          <a:srcRect/>
          <a:stretch>
            <a:fillRect/>
          </a:stretch>
        </p:blipFill>
        <p:spPr bwMode="auto">
          <a:xfrm>
            <a:off x="467544" y="4149080"/>
            <a:ext cx="190500" cy="209550"/>
          </a:xfrm>
          <a:prstGeom prst="rect">
            <a:avLst/>
          </a:prstGeom>
          <a:noFill/>
        </p:spPr>
      </p:pic>
      <p:pic>
        <p:nvPicPr>
          <p:cNvPr id="18" name="Picture 2" descr="http://us.cdn2.123rf.com/168nwm/alexwhite/alexwhite1209/alexwhite120900198/15417052-flecha-izquierda-icono.jpg">
            <a:hlinkClick r:id="rId12" action="ppaction://hlinksldjump"/>
          </p:cNvPr>
          <p:cNvPicPr>
            <a:picLocks noChangeAspect="1" noChangeArrowheads="1"/>
          </p:cNvPicPr>
          <p:nvPr/>
        </p:nvPicPr>
        <p:blipFill>
          <a:blip r:embed="rId13" cstate="print"/>
          <a:srcRect/>
          <a:stretch>
            <a:fillRect/>
          </a:stretch>
        </p:blipFill>
        <p:spPr bwMode="auto">
          <a:xfrm>
            <a:off x="8388425" y="5301208"/>
            <a:ext cx="648071" cy="648071"/>
          </a:xfrm>
          <a:prstGeom prst="rect">
            <a:avLst/>
          </a:prstGeom>
          <a:noFill/>
        </p:spPr>
      </p:pic>
      <p:sp>
        <p:nvSpPr>
          <p:cNvPr id="19" name="1 Título"/>
          <p:cNvSpPr>
            <a:spLocks noGrp="1"/>
          </p:cNvSpPr>
          <p:nvPr>
            <p:ph type="title"/>
          </p:nvPr>
        </p:nvSpPr>
        <p:spPr>
          <a:xfrm>
            <a:off x="457200" y="557808"/>
            <a:ext cx="8686800" cy="1143000"/>
          </a:xfrm>
        </p:spPr>
        <p:txBody>
          <a:bodyPr/>
          <a:lstStyle/>
          <a:p>
            <a:pPr algn="l"/>
            <a:r>
              <a:rPr lang="es-MX" dirty="0" smtClean="0">
                <a:solidFill>
                  <a:srgbClr val="00B050"/>
                </a:solidFill>
              </a:rPr>
              <a:t>Fuerzas ejercidas por la banda</a:t>
            </a:r>
            <a:endParaRPr lang="es-MX" dirty="0">
              <a:solidFill>
                <a:srgbClr val="00B050"/>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485800"/>
            <a:ext cx="8229600" cy="1143000"/>
          </a:xfrm>
        </p:spPr>
        <p:txBody>
          <a:bodyPr/>
          <a:lstStyle/>
          <a:p>
            <a:pPr algn="ctr"/>
            <a:r>
              <a:rPr lang="es-MX" dirty="0" smtClean="0">
                <a:solidFill>
                  <a:srgbClr val="00B050"/>
                </a:solidFill>
              </a:rPr>
              <a:t>Máquina Automática Cortadora de Tubos extruidos de alimento canino</a:t>
            </a:r>
            <a:endParaRPr lang="es-MX" dirty="0">
              <a:solidFill>
                <a:srgbClr val="00B050"/>
              </a:solidFill>
            </a:endParaRPr>
          </a:p>
        </p:txBody>
      </p:sp>
      <p:sp>
        <p:nvSpPr>
          <p:cNvPr id="4" name="3 Rectángulo redondeado">
            <a:hlinkClick r:id="rId2" action="ppaction://hlinksldjump"/>
          </p:cNvPr>
          <p:cNvSpPr/>
          <p:nvPr/>
        </p:nvSpPr>
        <p:spPr>
          <a:xfrm>
            <a:off x="683568" y="1988840"/>
            <a:ext cx="2448272" cy="792088"/>
          </a:xfrm>
          <a:prstGeom prst="roundRect">
            <a:avLst/>
          </a:prstGeom>
          <a:solidFill>
            <a:srgbClr val="00B050"/>
          </a:solidFill>
          <a:ln>
            <a:solidFill>
              <a:schemeClr val="tx1"/>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s-MX"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Producto</a:t>
            </a:r>
            <a:endParaRPr lang="es-MX"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
        <p:nvSpPr>
          <p:cNvPr id="5" name="4 Rectángulo redondeado">
            <a:hlinkClick r:id="rId3" action="ppaction://hlinksldjump"/>
          </p:cNvPr>
          <p:cNvSpPr/>
          <p:nvPr/>
        </p:nvSpPr>
        <p:spPr>
          <a:xfrm>
            <a:off x="683568" y="3140968"/>
            <a:ext cx="2448272" cy="792088"/>
          </a:xfrm>
          <a:prstGeom prst="roundRect">
            <a:avLst/>
          </a:prstGeom>
          <a:solidFill>
            <a:srgbClr val="00B050"/>
          </a:solidFill>
          <a:ln>
            <a:solidFill>
              <a:schemeClr val="tx1"/>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s-MX"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Consideraciones de diseño</a:t>
            </a:r>
            <a:endParaRPr lang="es-MX"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
        <p:nvSpPr>
          <p:cNvPr id="6" name="5 Rectángulo redondeado">
            <a:hlinkClick r:id="rId4" action="ppaction://hlinksldjump"/>
          </p:cNvPr>
          <p:cNvSpPr/>
          <p:nvPr/>
        </p:nvSpPr>
        <p:spPr>
          <a:xfrm>
            <a:off x="683568" y="4221088"/>
            <a:ext cx="2448272" cy="792088"/>
          </a:xfrm>
          <a:prstGeom prst="roundRect">
            <a:avLst/>
          </a:prstGeom>
          <a:solidFill>
            <a:srgbClr val="00B050"/>
          </a:solidFill>
          <a:ln>
            <a:solidFill>
              <a:schemeClr val="tx1"/>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s-MX"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Diseño Mecánico</a:t>
            </a:r>
            <a:endParaRPr lang="es-MX"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
        <p:nvSpPr>
          <p:cNvPr id="7" name="6 Rectángulo redondeado">
            <a:hlinkClick r:id="rId5" action="ppaction://hlinksldjump"/>
          </p:cNvPr>
          <p:cNvSpPr/>
          <p:nvPr/>
        </p:nvSpPr>
        <p:spPr>
          <a:xfrm>
            <a:off x="3635896" y="1988840"/>
            <a:ext cx="2448272" cy="792088"/>
          </a:xfrm>
          <a:prstGeom prst="roundRect">
            <a:avLst/>
          </a:prstGeom>
          <a:solidFill>
            <a:srgbClr val="00B050"/>
          </a:solidFill>
          <a:ln>
            <a:solidFill>
              <a:schemeClr val="tx1"/>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s-MX"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Diseño Eléctrico y de Control</a:t>
            </a:r>
            <a:endParaRPr lang="es-MX"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
        <p:nvSpPr>
          <p:cNvPr id="8" name="7 Rectángulo redondeado">
            <a:hlinkClick r:id="rId6" action="ppaction://hlinksldjump"/>
          </p:cNvPr>
          <p:cNvSpPr/>
          <p:nvPr/>
        </p:nvSpPr>
        <p:spPr>
          <a:xfrm>
            <a:off x="3635896" y="3140968"/>
            <a:ext cx="2448272" cy="792088"/>
          </a:xfrm>
          <a:prstGeom prst="roundRect">
            <a:avLst/>
          </a:prstGeom>
          <a:solidFill>
            <a:srgbClr val="00B050"/>
          </a:solidFill>
          <a:ln>
            <a:solidFill>
              <a:schemeClr val="tx1"/>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s-MX"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Lógica de Control y Software</a:t>
            </a:r>
            <a:endParaRPr lang="es-MX"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
        <p:nvSpPr>
          <p:cNvPr id="9" name="8 Rectángulo redondeado">
            <a:hlinkClick r:id="rId7" action="ppaction://hlinksldjump"/>
          </p:cNvPr>
          <p:cNvSpPr/>
          <p:nvPr/>
        </p:nvSpPr>
        <p:spPr>
          <a:xfrm>
            <a:off x="3635896" y="4221088"/>
            <a:ext cx="2448272" cy="792088"/>
          </a:xfrm>
          <a:prstGeom prst="roundRect">
            <a:avLst/>
          </a:prstGeom>
          <a:solidFill>
            <a:srgbClr val="00B050"/>
          </a:solidFill>
          <a:ln>
            <a:solidFill>
              <a:schemeClr val="tx1"/>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s-MX"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Implementación</a:t>
            </a:r>
            <a:endParaRPr lang="es-MX"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
        <p:nvSpPr>
          <p:cNvPr id="10" name="9 Rectángulo redondeado">
            <a:hlinkClick r:id="rId8" action="ppaction://hlinksldjump"/>
          </p:cNvPr>
          <p:cNvSpPr/>
          <p:nvPr/>
        </p:nvSpPr>
        <p:spPr>
          <a:xfrm>
            <a:off x="6372200" y="1988840"/>
            <a:ext cx="2448272" cy="792088"/>
          </a:xfrm>
          <a:prstGeom prst="roundRect">
            <a:avLst/>
          </a:prstGeom>
          <a:solidFill>
            <a:srgbClr val="00B050"/>
          </a:solidFill>
          <a:ln>
            <a:solidFill>
              <a:schemeClr val="tx1"/>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s-MX"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Pruebas de Funcionamiento</a:t>
            </a:r>
            <a:endParaRPr lang="es-MX"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
        <p:nvSpPr>
          <p:cNvPr id="11" name="10 Rectángulo redondeado">
            <a:hlinkClick r:id="rId9" action="ppaction://hlinksldjump"/>
          </p:cNvPr>
          <p:cNvSpPr/>
          <p:nvPr/>
        </p:nvSpPr>
        <p:spPr>
          <a:xfrm>
            <a:off x="6372200" y="3140968"/>
            <a:ext cx="2448272" cy="792088"/>
          </a:xfrm>
          <a:prstGeom prst="roundRect">
            <a:avLst/>
          </a:prstGeom>
          <a:solidFill>
            <a:srgbClr val="00B050"/>
          </a:solidFill>
          <a:ln>
            <a:solidFill>
              <a:schemeClr val="tx1"/>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s-MX"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Análisis Económico</a:t>
            </a:r>
            <a:endParaRPr lang="es-MX"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
        <p:nvSpPr>
          <p:cNvPr id="12" name="11 Rectángulo redondeado">
            <a:hlinkClick r:id="rId10" action="ppaction://hlinksldjump"/>
          </p:cNvPr>
          <p:cNvSpPr/>
          <p:nvPr/>
        </p:nvSpPr>
        <p:spPr>
          <a:xfrm>
            <a:off x="6372200" y="4221088"/>
            <a:ext cx="2448272" cy="792088"/>
          </a:xfrm>
          <a:prstGeom prst="roundRect">
            <a:avLst/>
          </a:prstGeom>
          <a:solidFill>
            <a:srgbClr val="00B050"/>
          </a:solidFill>
          <a:ln>
            <a:solidFill>
              <a:schemeClr val="tx1"/>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s-MX"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Conclusiones y Recomendaciones</a:t>
            </a:r>
            <a:endParaRPr lang="es-MX"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pic>
        <p:nvPicPr>
          <p:cNvPr id="271362" name="Picture 2" descr="http://2.bp.blogspot.com/_aKU3SfVHvXo/ScbFuT6UOBI/AAAAAAAAAII/WGaE7KrV2cY/s200/play+button.png">
            <a:hlinkClick r:id="rId11" action="ppaction://hlinksldjump"/>
          </p:cNvPr>
          <p:cNvPicPr>
            <a:picLocks noChangeAspect="1" noChangeArrowheads="1"/>
          </p:cNvPicPr>
          <p:nvPr/>
        </p:nvPicPr>
        <p:blipFill>
          <a:blip r:embed="rId12" cstate="print"/>
          <a:srcRect/>
          <a:stretch>
            <a:fillRect/>
          </a:stretch>
        </p:blipFill>
        <p:spPr bwMode="auto">
          <a:xfrm>
            <a:off x="4572000" y="5229200"/>
            <a:ext cx="792088" cy="792088"/>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557808"/>
            <a:ext cx="8686800" cy="1143000"/>
          </a:xfrm>
        </p:spPr>
        <p:txBody>
          <a:bodyPr/>
          <a:lstStyle/>
          <a:p>
            <a:pPr algn="l"/>
            <a:r>
              <a:rPr lang="es-MX" dirty="0" smtClean="0">
                <a:solidFill>
                  <a:srgbClr val="00B050"/>
                </a:solidFill>
              </a:rPr>
              <a:t>Fuerza necesaria para el corte de los tubos</a:t>
            </a:r>
            <a:endParaRPr lang="es-MX" dirty="0">
              <a:solidFill>
                <a:srgbClr val="00B050"/>
              </a:solidFill>
            </a:endParaRPr>
          </a:p>
        </p:txBody>
      </p:sp>
      <p:pic>
        <p:nvPicPr>
          <p:cNvPr id="4" name="3 Imagen"/>
          <p:cNvPicPr/>
          <p:nvPr/>
        </p:nvPicPr>
        <p:blipFill>
          <a:blip r:embed="rId3" cstate="print"/>
          <a:srcRect l="28070" t="4867" r="13397" b="7522"/>
          <a:stretch>
            <a:fillRect/>
          </a:stretch>
        </p:blipFill>
        <p:spPr bwMode="auto">
          <a:xfrm>
            <a:off x="539552" y="1124744"/>
            <a:ext cx="1085850" cy="2343306"/>
          </a:xfrm>
          <a:prstGeom prst="rect">
            <a:avLst/>
          </a:prstGeom>
          <a:noFill/>
          <a:ln w="9525">
            <a:noFill/>
            <a:miter lim="800000"/>
            <a:headEnd/>
            <a:tailEnd/>
          </a:ln>
        </p:spPr>
      </p:pic>
      <p:sp>
        <p:nvSpPr>
          <p:cNvPr id="7" name="6 Rectángulo"/>
          <p:cNvSpPr/>
          <p:nvPr/>
        </p:nvSpPr>
        <p:spPr>
          <a:xfrm>
            <a:off x="4139952" y="1268760"/>
            <a:ext cx="4572000" cy="646331"/>
          </a:xfrm>
          <a:prstGeom prst="rect">
            <a:avLst/>
          </a:prstGeom>
        </p:spPr>
        <p:txBody>
          <a:bodyPr>
            <a:spAutoFit/>
          </a:bodyPr>
          <a:lstStyle/>
          <a:p>
            <a:r>
              <a:rPr lang="es-ES" dirty="0" smtClean="0"/>
              <a:t>La fuerza de tracción obtenida para romper la probeta es de 402,21 N (41 kg).</a:t>
            </a:r>
            <a:endParaRPr lang="es-MX" dirty="0"/>
          </a:p>
        </p:txBody>
      </p:sp>
      <p:pic>
        <p:nvPicPr>
          <p:cNvPr id="8" name="Picture 7"/>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907704" y="2132856"/>
            <a:ext cx="864096" cy="551018"/>
          </a:xfrm>
          <a:prstGeom prst="rect">
            <a:avLst/>
          </a:prstGeom>
          <a:noFill/>
        </p:spPr>
      </p:pic>
      <p:sp>
        <p:nvSpPr>
          <p:cNvPr id="9" name="Rectangle 9"/>
          <p:cNvSpPr>
            <a:spLocks noChangeArrowheads="1"/>
          </p:cNvSpPr>
          <p:nvPr/>
        </p:nvSpPr>
        <p:spPr bwMode="auto">
          <a:xfrm>
            <a:off x="1763688" y="2708920"/>
            <a:ext cx="3860737" cy="738664"/>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1400" b="0" i="0" u="none" strike="noStrike" cap="none" normalizeH="0" baseline="0" dirty="0" err="1" smtClean="0">
                <a:ln>
                  <a:noFill/>
                </a:ln>
                <a:solidFill>
                  <a:schemeClr val="tx1"/>
                </a:solidFill>
                <a:effectLst/>
                <a:latin typeface="Calibri" pitchFamily="34" charset="0"/>
                <a:ea typeface="Times New Roman" pitchFamily="18" charset="0"/>
                <a:cs typeface="Times New Roman" pitchFamily="18" charset="0"/>
              </a:rPr>
              <a:t>k</a:t>
            </a:r>
            <a:r>
              <a:rPr kumimoji="0" lang="es-ES" sz="1400" b="0" i="0" u="none" strike="noStrike" cap="none" normalizeH="0" baseline="-30000" dirty="0" err="1" smtClean="0">
                <a:ln>
                  <a:noFill/>
                </a:ln>
                <a:solidFill>
                  <a:schemeClr val="tx1"/>
                </a:solidFill>
                <a:effectLst/>
                <a:latin typeface="Calibri" pitchFamily="34" charset="0"/>
                <a:ea typeface="Times New Roman" pitchFamily="18" charset="0"/>
                <a:cs typeface="Times New Roman" pitchFamily="18" charset="0"/>
              </a:rPr>
              <a:t>z</a:t>
            </a:r>
            <a:r>
              <a:rPr kumimoji="0" lang="es-ES" sz="14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 Resistencia a la rotura por tracción, [kg/mm</a:t>
            </a:r>
            <a:r>
              <a:rPr kumimoji="0" lang="es-ES" sz="1400" b="0" i="0" u="none" strike="noStrike" cap="none" normalizeH="0" baseline="30000" dirty="0" smtClean="0">
                <a:ln>
                  <a:noFill/>
                </a:ln>
                <a:solidFill>
                  <a:schemeClr val="tx1"/>
                </a:solidFill>
                <a:effectLst/>
                <a:latin typeface="Calibri" pitchFamily="34" charset="0"/>
                <a:ea typeface="Times New Roman" pitchFamily="18" charset="0"/>
                <a:cs typeface="Times New Roman" pitchFamily="18" charset="0"/>
              </a:rPr>
              <a:t>2</a:t>
            </a:r>
            <a:r>
              <a:rPr kumimoji="0" lang="es-ES" sz="14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a:t>
            </a:r>
            <a:endParaRPr kumimoji="0" lang="es-MX"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S" sz="1400" b="0" i="0" u="none" strike="noStrike" cap="none" normalizeH="0" baseline="0" dirty="0" err="1" smtClean="0">
                <a:ln>
                  <a:noFill/>
                </a:ln>
                <a:solidFill>
                  <a:schemeClr val="tx1"/>
                </a:solidFill>
                <a:effectLst/>
                <a:latin typeface="Calibri" pitchFamily="34" charset="0"/>
                <a:ea typeface="Times New Roman" pitchFamily="18" charset="0"/>
                <a:cs typeface="Times New Roman" pitchFamily="18" charset="0"/>
              </a:rPr>
              <a:t>F</a:t>
            </a:r>
            <a:r>
              <a:rPr kumimoji="0" lang="es-ES" sz="1400" b="0" i="0" u="none" strike="noStrike" cap="none" normalizeH="0" baseline="-30000" dirty="0" err="1" smtClean="0">
                <a:ln>
                  <a:noFill/>
                </a:ln>
                <a:solidFill>
                  <a:schemeClr val="tx1"/>
                </a:solidFill>
                <a:effectLst/>
                <a:latin typeface="Calibri" pitchFamily="34" charset="0"/>
                <a:ea typeface="Times New Roman" pitchFamily="18" charset="0"/>
                <a:cs typeface="Times New Roman" pitchFamily="18" charset="0"/>
              </a:rPr>
              <a:t>trac</a:t>
            </a:r>
            <a:r>
              <a:rPr kumimoji="0" lang="es-ES" sz="14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 Fuerza de tracción, [kg]</a:t>
            </a:r>
            <a:endParaRPr kumimoji="0" lang="es-MX"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S" sz="1400" b="0" i="0" u="none" strike="noStrike" cap="none" normalizeH="0" baseline="0" dirty="0" err="1" smtClean="0">
                <a:ln>
                  <a:noFill/>
                </a:ln>
                <a:solidFill>
                  <a:schemeClr val="tx1"/>
                </a:solidFill>
                <a:effectLst/>
                <a:latin typeface="Calibri" pitchFamily="34" charset="0"/>
                <a:ea typeface="Times New Roman" pitchFamily="18" charset="0"/>
                <a:cs typeface="Times New Roman" pitchFamily="18" charset="0"/>
              </a:rPr>
              <a:t>A</a:t>
            </a:r>
            <a:r>
              <a:rPr kumimoji="0" lang="es-ES" sz="1400" b="0" i="0" u="none" strike="noStrike" cap="none" normalizeH="0" baseline="-30000" dirty="0" err="1" smtClean="0">
                <a:ln>
                  <a:noFill/>
                </a:ln>
                <a:solidFill>
                  <a:schemeClr val="tx1"/>
                </a:solidFill>
                <a:effectLst/>
                <a:latin typeface="Calibri" pitchFamily="34" charset="0"/>
                <a:ea typeface="Times New Roman" pitchFamily="18" charset="0"/>
                <a:cs typeface="Times New Roman" pitchFamily="18" charset="0"/>
              </a:rPr>
              <a:t>p</a:t>
            </a:r>
            <a:r>
              <a:rPr kumimoji="0" lang="es-ES" sz="14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 Área de la probeta, [mm</a:t>
            </a:r>
            <a:r>
              <a:rPr kumimoji="0" lang="es-ES" sz="1400" b="0" i="0" u="none" strike="noStrike" cap="none" normalizeH="0" baseline="30000" dirty="0" smtClean="0">
                <a:ln>
                  <a:noFill/>
                </a:ln>
                <a:solidFill>
                  <a:schemeClr val="tx1"/>
                </a:solidFill>
                <a:effectLst/>
                <a:latin typeface="Calibri" pitchFamily="34" charset="0"/>
                <a:ea typeface="Times New Roman" pitchFamily="18" charset="0"/>
                <a:cs typeface="Times New Roman" pitchFamily="18" charset="0"/>
              </a:rPr>
              <a:t>2</a:t>
            </a:r>
            <a:r>
              <a:rPr kumimoji="0" lang="es-ES" sz="14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a:t>
            </a:r>
            <a:endParaRPr kumimoji="0" lang="es-ES" sz="14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0" name="Picture 10"/>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3059832" y="2132856"/>
            <a:ext cx="1342983" cy="451520"/>
          </a:xfrm>
          <a:prstGeom prst="rect">
            <a:avLst/>
          </a:prstGeom>
          <a:noFill/>
        </p:spPr>
      </p:pic>
      <p:pic>
        <p:nvPicPr>
          <p:cNvPr id="11" name="Picture 13"/>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611560" y="4509120"/>
            <a:ext cx="998293" cy="360040"/>
          </a:xfrm>
          <a:prstGeom prst="rect">
            <a:avLst/>
          </a:prstGeom>
          <a:noFill/>
        </p:spPr>
      </p:pic>
      <p:sp>
        <p:nvSpPr>
          <p:cNvPr id="12" name="11 Rectángulo"/>
          <p:cNvSpPr/>
          <p:nvPr/>
        </p:nvSpPr>
        <p:spPr>
          <a:xfrm>
            <a:off x="107504" y="3779748"/>
            <a:ext cx="4354397" cy="369332"/>
          </a:xfrm>
          <a:prstGeom prst="rect">
            <a:avLst/>
          </a:prstGeom>
        </p:spPr>
        <p:txBody>
          <a:bodyPr wrap="none">
            <a:spAutoFit/>
          </a:bodyPr>
          <a:lstStyle/>
          <a:p>
            <a:r>
              <a:rPr lang="es-ES" dirty="0" smtClean="0"/>
              <a:t>resistencia específica de corte del material</a:t>
            </a:r>
            <a:endParaRPr lang="es-MX" dirty="0"/>
          </a:p>
        </p:txBody>
      </p:sp>
      <p:pic>
        <p:nvPicPr>
          <p:cNvPr id="13" name="Picture 15"/>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1907703" y="4437112"/>
            <a:ext cx="1486319" cy="504056"/>
          </a:xfrm>
          <a:prstGeom prst="rect">
            <a:avLst/>
          </a:prstGeom>
          <a:noFill/>
        </p:spPr>
      </p:pic>
      <p:pic>
        <p:nvPicPr>
          <p:cNvPr id="14" name="13 Imagen"/>
          <p:cNvPicPr/>
          <p:nvPr/>
        </p:nvPicPr>
        <p:blipFill>
          <a:blip r:embed="rId8" cstate="print"/>
          <a:srcRect/>
          <a:stretch>
            <a:fillRect/>
          </a:stretch>
        </p:blipFill>
        <p:spPr bwMode="auto">
          <a:xfrm>
            <a:off x="5580112" y="2060848"/>
            <a:ext cx="3563888" cy="1728192"/>
          </a:xfrm>
          <a:prstGeom prst="rect">
            <a:avLst/>
          </a:prstGeom>
          <a:noFill/>
          <a:ln w="9525">
            <a:noFill/>
            <a:miter lim="800000"/>
            <a:headEnd/>
            <a:tailEnd/>
          </a:ln>
        </p:spPr>
      </p:pic>
      <p:pic>
        <p:nvPicPr>
          <p:cNvPr id="15" name="Picture 18"/>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5004048" y="4005064"/>
            <a:ext cx="851004" cy="288032"/>
          </a:xfrm>
          <a:prstGeom prst="rect">
            <a:avLst/>
          </a:prstGeom>
          <a:noFill/>
        </p:spPr>
      </p:pic>
      <p:sp>
        <p:nvSpPr>
          <p:cNvPr id="16" name="Rectangle 20"/>
          <p:cNvSpPr>
            <a:spLocks noChangeArrowheads="1"/>
          </p:cNvSpPr>
          <p:nvPr/>
        </p:nvSpPr>
        <p:spPr bwMode="auto">
          <a:xfrm>
            <a:off x="4163021" y="4437112"/>
            <a:ext cx="4980979" cy="95410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1400" b="0" i="0" u="none" strike="noStrike" cap="none" normalizeH="0" baseline="0" dirty="0" err="1" smtClean="0">
                <a:ln>
                  <a:noFill/>
                </a:ln>
                <a:solidFill>
                  <a:schemeClr val="tx1"/>
                </a:solidFill>
                <a:effectLst/>
                <a:latin typeface="Calibri" pitchFamily="34" charset="0"/>
                <a:ea typeface="Times New Roman" pitchFamily="18" charset="0"/>
                <a:cs typeface="Times New Roman" pitchFamily="18" charset="0"/>
              </a:rPr>
              <a:t>F</a:t>
            </a:r>
            <a:r>
              <a:rPr kumimoji="0" lang="es-ES" sz="1400" b="0" i="0" u="none" strike="noStrike" cap="none" normalizeH="0" baseline="-30000" dirty="0" err="1" smtClean="0">
                <a:ln>
                  <a:noFill/>
                </a:ln>
                <a:solidFill>
                  <a:schemeClr val="tx1"/>
                </a:solidFill>
                <a:effectLst/>
                <a:latin typeface="Calibri" pitchFamily="34" charset="0"/>
                <a:ea typeface="Times New Roman" pitchFamily="18" charset="0"/>
                <a:cs typeface="Times New Roman" pitchFamily="18" charset="0"/>
              </a:rPr>
              <a:t>c</a:t>
            </a:r>
            <a:r>
              <a:rPr kumimoji="0" lang="es-ES" sz="14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 Fuerza necesaria para el corte, [kg]</a:t>
            </a:r>
            <a:endParaRPr kumimoji="0" lang="es-MX"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S" sz="1400" b="0" i="0" u="none" strike="noStrike" cap="none" normalizeH="0" baseline="0" dirty="0" err="1" smtClean="0">
                <a:ln>
                  <a:noFill/>
                </a:ln>
                <a:solidFill>
                  <a:schemeClr val="tx1"/>
                </a:solidFill>
                <a:effectLst/>
                <a:latin typeface="Calibri" pitchFamily="34" charset="0"/>
                <a:ea typeface="Times New Roman" pitchFamily="18" charset="0"/>
                <a:cs typeface="Times New Roman" pitchFamily="18" charset="0"/>
              </a:rPr>
              <a:t>k</a:t>
            </a:r>
            <a:r>
              <a:rPr kumimoji="0" lang="es-ES" sz="1400" b="0" i="0" u="none" strike="noStrike" cap="none" normalizeH="0" baseline="-30000" dirty="0" err="1" smtClean="0">
                <a:ln>
                  <a:noFill/>
                </a:ln>
                <a:solidFill>
                  <a:schemeClr val="tx1"/>
                </a:solidFill>
                <a:effectLst/>
                <a:latin typeface="Calibri" pitchFamily="34" charset="0"/>
                <a:ea typeface="Times New Roman" pitchFamily="18" charset="0"/>
                <a:cs typeface="Times New Roman" pitchFamily="18" charset="0"/>
              </a:rPr>
              <a:t>s</a:t>
            </a:r>
            <a:r>
              <a:rPr kumimoji="0" lang="es-ES" sz="14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 Resistencia especifica de corte del material, [kg/mm</a:t>
            </a:r>
            <a:r>
              <a:rPr kumimoji="0" lang="es-ES" sz="1400" b="0" i="0" u="none" strike="noStrike" cap="none" normalizeH="0" baseline="30000" dirty="0" smtClean="0">
                <a:ln>
                  <a:noFill/>
                </a:ln>
                <a:solidFill>
                  <a:schemeClr val="tx1"/>
                </a:solidFill>
                <a:effectLst/>
                <a:latin typeface="Calibri" pitchFamily="34" charset="0"/>
                <a:ea typeface="Times New Roman" pitchFamily="18" charset="0"/>
                <a:cs typeface="Times New Roman" pitchFamily="18" charset="0"/>
              </a:rPr>
              <a:t>2</a:t>
            </a:r>
            <a:r>
              <a:rPr kumimoji="0" lang="es-ES" sz="14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a:t>
            </a:r>
            <a:endParaRPr kumimoji="0" lang="es-MX"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S" sz="14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e → Ancho de corte (diámetro del tubo), [mm]</a:t>
            </a:r>
            <a:endParaRPr kumimoji="0" lang="es-MX"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S" sz="14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c → Espesor o profundidad de corte (espesor de la cuchilla), [mm]</a:t>
            </a:r>
            <a:endParaRPr kumimoji="0" lang="es-ES" sz="14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7" name="Picture 21"/>
          <p:cNvPicPr>
            <a:picLocks noChangeAspect="1" noChangeArrowheads="1"/>
          </p:cNvPicPr>
          <p:nvPr/>
        </p:nvPicPr>
        <p:blipFill>
          <a:blip r:embed="rId10" cstate="print">
            <a:clrChange>
              <a:clrFrom>
                <a:srgbClr val="FFFFFF"/>
              </a:clrFrom>
              <a:clrTo>
                <a:srgbClr val="FFFFFF">
                  <a:alpha val="0"/>
                </a:srgbClr>
              </a:clrTo>
            </a:clrChange>
          </a:blip>
          <a:srcRect/>
          <a:stretch>
            <a:fillRect/>
          </a:stretch>
        </p:blipFill>
        <p:spPr bwMode="auto">
          <a:xfrm>
            <a:off x="6228184" y="4005064"/>
            <a:ext cx="2644657" cy="288032"/>
          </a:xfrm>
          <a:prstGeom prst="rect">
            <a:avLst/>
          </a:prstGeom>
          <a:noFill/>
        </p:spPr>
      </p:pic>
      <p:sp>
        <p:nvSpPr>
          <p:cNvPr id="18" name="17 Rectángulo"/>
          <p:cNvSpPr/>
          <p:nvPr/>
        </p:nvSpPr>
        <p:spPr>
          <a:xfrm>
            <a:off x="179512" y="5286598"/>
            <a:ext cx="4572000" cy="923330"/>
          </a:xfrm>
          <a:prstGeom prst="rect">
            <a:avLst/>
          </a:prstGeom>
        </p:spPr>
        <p:txBody>
          <a:bodyPr>
            <a:spAutoFit/>
          </a:bodyPr>
          <a:lstStyle/>
          <a:p>
            <a:r>
              <a:rPr lang="es-ES" dirty="0" smtClean="0"/>
              <a:t>Al ser tres cuchillas de corte, la fuerza se triplica por lo tanto tenemos una fuerza resultante de 3585,28 N</a:t>
            </a:r>
            <a:endParaRPr lang="es-MX" dirty="0"/>
          </a:p>
        </p:txBody>
      </p:sp>
      <p:sp>
        <p:nvSpPr>
          <p:cNvPr id="19" name="18 Rectángulo"/>
          <p:cNvSpPr/>
          <p:nvPr/>
        </p:nvSpPr>
        <p:spPr>
          <a:xfrm>
            <a:off x="1726907" y="1844824"/>
            <a:ext cx="1620957" cy="307777"/>
          </a:xfrm>
          <a:prstGeom prst="rect">
            <a:avLst/>
          </a:prstGeom>
        </p:spPr>
        <p:txBody>
          <a:bodyPr wrap="none">
            <a:spAutoFit/>
          </a:bodyPr>
          <a:lstStyle/>
          <a:p>
            <a:r>
              <a:rPr lang="es-MX" sz="1400" i="1" dirty="0" smtClean="0"/>
              <a:t>Longitud  = 80mm</a:t>
            </a:r>
            <a:endParaRPr lang="es-MX" sz="1400" i="1" dirty="0"/>
          </a:p>
        </p:txBody>
      </p:sp>
      <p:sp>
        <p:nvSpPr>
          <p:cNvPr id="20" name="19 Rectángulo"/>
          <p:cNvSpPr/>
          <p:nvPr/>
        </p:nvSpPr>
        <p:spPr>
          <a:xfrm>
            <a:off x="1763688" y="1556792"/>
            <a:ext cx="1691489" cy="307777"/>
          </a:xfrm>
          <a:prstGeom prst="rect">
            <a:avLst/>
          </a:prstGeom>
        </p:spPr>
        <p:txBody>
          <a:bodyPr wrap="none">
            <a:spAutoFit/>
          </a:bodyPr>
          <a:lstStyle/>
          <a:p>
            <a:r>
              <a:rPr lang="es-MX" sz="1400" i="1" dirty="0" smtClean="0"/>
              <a:t>Espesor = 3,38mm</a:t>
            </a:r>
            <a:endParaRPr lang="es-MX" sz="1400" i="1" dirty="0"/>
          </a:p>
        </p:txBody>
      </p:sp>
      <p:sp>
        <p:nvSpPr>
          <p:cNvPr id="21" name="20 Rectángulo"/>
          <p:cNvSpPr/>
          <p:nvPr/>
        </p:nvSpPr>
        <p:spPr>
          <a:xfrm>
            <a:off x="1778076" y="1249015"/>
            <a:ext cx="1641796" cy="307777"/>
          </a:xfrm>
          <a:prstGeom prst="rect">
            <a:avLst/>
          </a:prstGeom>
        </p:spPr>
        <p:txBody>
          <a:bodyPr wrap="none">
            <a:spAutoFit/>
          </a:bodyPr>
          <a:lstStyle/>
          <a:p>
            <a:r>
              <a:rPr lang="es-MX" sz="1400" i="1" dirty="0" smtClean="0"/>
              <a:t>Ancho = 28,71mm</a:t>
            </a:r>
            <a:endParaRPr lang="es-MX" sz="1400" i="1"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720080" y="1754232"/>
            <a:ext cx="949196" cy="360040"/>
          </a:xfrm>
          <a:prstGeom prst="rect">
            <a:avLst/>
          </a:prstGeom>
          <a:noFill/>
        </p:spPr>
      </p:pic>
      <p:pic>
        <p:nvPicPr>
          <p:cNvPr id="5" name="Picture 4"/>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872208" y="1754232"/>
            <a:ext cx="1669276" cy="360040"/>
          </a:xfrm>
          <a:prstGeom prst="rect">
            <a:avLst/>
          </a:prstGeom>
          <a:noFill/>
        </p:spPr>
      </p:pic>
      <p:sp>
        <p:nvSpPr>
          <p:cNvPr id="6" name="Rectangle 7"/>
          <p:cNvSpPr>
            <a:spLocks noChangeArrowheads="1"/>
          </p:cNvSpPr>
          <p:nvPr/>
        </p:nvSpPr>
        <p:spPr bwMode="auto">
          <a:xfrm>
            <a:off x="504056" y="2186280"/>
            <a:ext cx="3044808" cy="738664"/>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1400" b="0" i="0" u="none" strike="noStrike" cap="none" normalizeH="0" baseline="0" dirty="0" err="1" smtClean="0">
                <a:ln>
                  <a:noFill/>
                </a:ln>
                <a:solidFill>
                  <a:schemeClr val="tx1"/>
                </a:solidFill>
                <a:effectLst/>
                <a:latin typeface="Calibri" pitchFamily="34" charset="0"/>
                <a:ea typeface="Times New Roman" pitchFamily="18" charset="0"/>
                <a:cs typeface="Times New Roman" pitchFamily="18" charset="0"/>
              </a:rPr>
              <a:t>T</a:t>
            </a:r>
            <a:r>
              <a:rPr kumimoji="0" lang="es-ES" sz="1400" b="0" i="0" u="none" strike="noStrike" cap="none" normalizeH="0" baseline="-30000" dirty="0" err="1" smtClean="0">
                <a:ln>
                  <a:noFill/>
                </a:ln>
                <a:solidFill>
                  <a:schemeClr val="tx1"/>
                </a:solidFill>
                <a:effectLst/>
                <a:latin typeface="Calibri" pitchFamily="34" charset="0"/>
                <a:ea typeface="Times New Roman" pitchFamily="18" charset="0"/>
                <a:cs typeface="Times New Roman" pitchFamily="18" charset="0"/>
              </a:rPr>
              <a:t>r</a:t>
            </a:r>
            <a:r>
              <a:rPr kumimoji="0" lang="es-ES" sz="14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 Potencia de corte, [W]</a:t>
            </a:r>
            <a:endParaRPr kumimoji="0" lang="es-MX"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S" sz="1400" b="0" i="0" u="none" strike="noStrike" cap="none" normalizeH="0" baseline="0" dirty="0" err="1" smtClean="0">
                <a:ln>
                  <a:noFill/>
                </a:ln>
                <a:solidFill>
                  <a:schemeClr val="tx1"/>
                </a:solidFill>
                <a:effectLst/>
                <a:latin typeface="Calibri" pitchFamily="34" charset="0"/>
                <a:ea typeface="Times New Roman" pitchFamily="18" charset="0"/>
                <a:cs typeface="Times New Roman" pitchFamily="18" charset="0"/>
              </a:rPr>
              <a:t>F</a:t>
            </a:r>
            <a:r>
              <a:rPr kumimoji="0" lang="es-ES" sz="1400" b="0" i="0" u="none" strike="noStrike" cap="none" normalizeH="0" baseline="-30000" dirty="0" err="1" smtClean="0">
                <a:ln>
                  <a:noFill/>
                </a:ln>
                <a:solidFill>
                  <a:schemeClr val="tx1"/>
                </a:solidFill>
                <a:effectLst/>
                <a:latin typeface="Calibri" pitchFamily="34" charset="0"/>
                <a:ea typeface="Times New Roman" pitchFamily="18" charset="0"/>
                <a:cs typeface="Times New Roman" pitchFamily="18" charset="0"/>
              </a:rPr>
              <a:t>c</a:t>
            </a:r>
            <a:r>
              <a:rPr kumimoji="0" lang="es-ES" sz="14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 Fuerza necesaria para el corte, [N]</a:t>
            </a:r>
            <a:endParaRPr kumimoji="0" lang="es-MX"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S" sz="14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v → velocidad de avance, [m/s]</a:t>
            </a:r>
            <a:endParaRPr kumimoji="0" lang="es-ES"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6 Rectángulo"/>
          <p:cNvSpPr/>
          <p:nvPr/>
        </p:nvSpPr>
        <p:spPr>
          <a:xfrm>
            <a:off x="432048" y="3050376"/>
            <a:ext cx="4572000" cy="1477328"/>
          </a:xfrm>
          <a:prstGeom prst="rect">
            <a:avLst/>
          </a:prstGeom>
        </p:spPr>
        <p:txBody>
          <a:bodyPr>
            <a:spAutoFit/>
          </a:bodyPr>
          <a:lstStyle/>
          <a:p>
            <a:r>
              <a:rPr lang="es-ES" dirty="0" smtClean="0"/>
              <a:t>Transformando esta potencia a caballos de fuerza y multiplicado con un factor de seguridad de 2 se obtiene una potencia necesaria de 0,73 HP, por lo tanto el motor que se debe utilizar es de ¾ de HP</a:t>
            </a:r>
            <a:endParaRPr lang="es-MX" dirty="0"/>
          </a:p>
        </p:txBody>
      </p:sp>
      <p:pic>
        <p:nvPicPr>
          <p:cNvPr id="8" name="Picture 8"/>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5544616" y="1826240"/>
            <a:ext cx="754370" cy="576064"/>
          </a:xfrm>
          <a:prstGeom prst="rect">
            <a:avLst/>
          </a:prstGeom>
          <a:noFill/>
        </p:spPr>
      </p:pic>
      <p:pic>
        <p:nvPicPr>
          <p:cNvPr id="9" name="Picture 10"/>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7056784" y="1970256"/>
            <a:ext cx="1008112" cy="288032"/>
          </a:xfrm>
          <a:prstGeom prst="rect">
            <a:avLst/>
          </a:prstGeom>
          <a:noFill/>
        </p:spPr>
      </p:pic>
      <p:sp>
        <p:nvSpPr>
          <p:cNvPr id="10" name="Rectangle 13"/>
          <p:cNvSpPr>
            <a:spLocks noChangeArrowheads="1"/>
          </p:cNvSpPr>
          <p:nvPr/>
        </p:nvSpPr>
        <p:spPr bwMode="auto">
          <a:xfrm>
            <a:off x="5544616" y="2546320"/>
            <a:ext cx="2826799" cy="738664"/>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1400" b="0" i="0" u="none" strike="noStrike" cap="none" normalizeH="0" baseline="0" dirty="0" err="1" smtClean="0">
                <a:ln>
                  <a:noFill/>
                </a:ln>
                <a:solidFill>
                  <a:schemeClr val="tx1"/>
                </a:solidFill>
                <a:effectLst/>
                <a:latin typeface="Calibri" pitchFamily="34" charset="0"/>
                <a:ea typeface="Times New Roman" pitchFamily="18" charset="0"/>
                <a:cs typeface="Times New Roman" pitchFamily="18" charset="0"/>
              </a:rPr>
              <a:t>F</a:t>
            </a:r>
            <a:r>
              <a:rPr kumimoji="0" lang="es-ES" sz="1400" b="0" i="0" u="none" strike="noStrike" cap="none" normalizeH="0" baseline="-30000" dirty="0" err="1" smtClean="0">
                <a:ln>
                  <a:noFill/>
                </a:ln>
                <a:solidFill>
                  <a:schemeClr val="tx1"/>
                </a:solidFill>
                <a:effectLst/>
                <a:latin typeface="Calibri" pitchFamily="34" charset="0"/>
                <a:ea typeface="Times New Roman" pitchFamily="18" charset="0"/>
                <a:cs typeface="Times New Roman" pitchFamily="18" charset="0"/>
              </a:rPr>
              <a:t>ct</a:t>
            </a:r>
            <a:r>
              <a:rPr kumimoji="0" lang="es-ES" sz="14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 Fuerza de corte tangencial, [N]</a:t>
            </a:r>
            <a:endParaRPr kumimoji="0" lang="es-MX"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pt-BR" sz="1400" b="0" i="0" u="none" strike="noStrike" cap="none" normalizeH="0" baseline="0" dirty="0" err="1" smtClean="0">
                <a:ln>
                  <a:noFill/>
                </a:ln>
                <a:solidFill>
                  <a:schemeClr val="tx1"/>
                </a:solidFill>
                <a:effectLst/>
                <a:latin typeface="Calibri" pitchFamily="34" charset="0"/>
                <a:ea typeface="Times New Roman" pitchFamily="18" charset="0"/>
                <a:cs typeface="Times New Roman" pitchFamily="18" charset="0"/>
              </a:rPr>
              <a:t>T</a:t>
            </a:r>
            <a:r>
              <a:rPr kumimoji="0" lang="pt-BR" sz="1400" b="0" i="0" u="none" strike="noStrike" cap="none" normalizeH="0" baseline="-30000" dirty="0" err="1" smtClean="0">
                <a:ln>
                  <a:noFill/>
                </a:ln>
                <a:solidFill>
                  <a:schemeClr val="tx1"/>
                </a:solidFill>
                <a:effectLst/>
                <a:latin typeface="Calibri" pitchFamily="34" charset="0"/>
                <a:ea typeface="Times New Roman" pitchFamily="18" charset="0"/>
                <a:cs typeface="Times New Roman" pitchFamily="18" charset="0"/>
              </a:rPr>
              <a:t>r</a:t>
            </a:r>
            <a:r>
              <a:rPr kumimoji="0" lang="pt-BR" sz="14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 Potencia de corte, [W]</a:t>
            </a:r>
            <a:endParaRPr kumimoji="0" lang="es-MX"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S" sz="1400" b="0" i="0" u="none" strike="noStrike" cap="none" normalizeH="0" baseline="0" dirty="0" err="1" smtClean="0">
                <a:ln>
                  <a:noFill/>
                </a:ln>
                <a:solidFill>
                  <a:schemeClr val="tx1"/>
                </a:solidFill>
                <a:effectLst/>
                <a:latin typeface="Calibri" pitchFamily="34" charset="0"/>
                <a:ea typeface="Times New Roman" pitchFamily="18" charset="0"/>
                <a:cs typeface="Times New Roman" pitchFamily="18" charset="0"/>
              </a:rPr>
              <a:t>v</a:t>
            </a:r>
            <a:r>
              <a:rPr kumimoji="0" lang="es-ES" sz="1400" b="0" i="0" u="none" strike="noStrike" cap="none" normalizeH="0" baseline="-30000" dirty="0" err="1" smtClean="0">
                <a:ln>
                  <a:noFill/>
                </a:ln>
                <a:solidFill>
                  <a:schemeClr val="tx1"/>
                </a:solidFill>
                <a:effectLst/>
                <a:latin typeface="Calibri" pitchFamily="34" charset="0"/>
                <a:ea typeface="Times New Roman" pitchFamily="18" charset="0"/>
                <a:cs typeface="Times New Roman" pitchFamily="18" charset="0"/>
              </a:rPr>
              <a:t>t</a:t>
            </a:r>
            <a:r>
              <a:rPr kumimoji="0" lang="es-ES" sz="14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 Velocidad tangencial, [m/s]</a:t>
            </a:r>
            <a:endParaRPr kumimoji="0" lang="es-ES" sz="14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1" name="Picture 14"/>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5256584" y="3554432"/>
            <a:ext cx="1431572" cy="692696"/>
          </a:xfrm>
          <a:prstGeom prst="rect">
            <a:avLst/>
          </a:prstGeom>
          <a:noFill/>
        </p:spPr>
      </p:pic>
      <p:pic>
        <p:nvPicPr>
          <p:cNvPr id="12" name="Picture 16"/>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6984776" y="3770456"/>
            <a:ext cx="1691680" cy="364872"/>
          </a:xfrm>
          <a:prstGeom prst="rect">
            <a:avLst/>
          </a:prstGeom>
          <a:noFill/>
        </p:spPr>
      </p:pic>
      <p:sp>
        <p:nvSpPr>
          <p:cNvPr id="13" name="Rectangle 19"/>
          <p:cNvSpPr>
            <a:spLocks noChangeArrowheads="1"/>
          </p:cNvSpPr>
          <p:nvPr/>
        </p:nvSpPr>
        <p:spPr bwMode="auto">
          <a:xfrm>
            <a:off x="5472608" y="4346520"/>
            <a:ext cx="3044808" cy="738664"/>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14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S → Fuerza ejercida sobre el eje, [N]</a:t>
            </a:r>
            <a:endParaRPr kumimoji="0" lang="es-MX"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S" sz="1400" b="0" i="0" u="none" strike="noStrike" cap="none" normalizeH="0" baseline="0" dirty="0" err="1" smtClean="0">
                <a:ln>
                  <a:noFill/>
                </a:ln>
                <a:solidFill>
                  <a:schemeClr val="tx1"/>
                </a:solidFill>
                <a:effectLst/>
                <a:latin typeface="Calibri" pitchFamily="34" charset="0"/>
                <a:ea typeface="Times New Roman" pitchFamily="18" charset="0"/>
                <a:cs typeface="Times New Roman" pitchFamily="18" charset="0"/>
              </a:rPr>
              <a:t>F</a:t>
            </a:r>
            <a:r>
              <a:rPr kumimoji="0" lang="es-ES" sz="1400" b="0" i="0" u="none" strike="noStrike" cap="none" normalizeH="0" baseline="-30000" dirty="0" err="1" smtClean="0">
                <a:ln>
                  <a:noFill/>
                </a:ln>
                <a:solidFill>
                  <a:schemeClr val="tx1"/>
                </a:solidFill>
                <a:effectLst/>
                <a:latin typeface="Calibri" pitchFamily="34" charset="0"/>
                <a:ea typeface="Times New Roman" pitchFamily="18" charset="0"/>
                <a:cs typeface="Times New Roman" pitchFamily="18" charset="0"/>
              </a:rPr>
              <a:t>c</a:t>
            </a:r>
            <a:r>
              <a:rPr kumimoji="0" lang="es-ES" sz="14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 Fuerza necesaria para el corte, [N]</a:t>
            </a:r>
            <a:endParaRPr kumimoji="0" lang="es-MX"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S" sz="1400" b="0" i="0" u="none" strike="noStrike" cap="none" normalizeH="0" baseline="0" dirty="0" err="1" smtClean="0">
                <a:ln>
                  <a:noFill/>
                </a:ln>
                <a:solidFill>
                  <a:schemeClr val="tx1"/>
                </a:solidFill>
                <a:effectLst/>
                <a:latin typeface="Calibri" pitchFamily="34" charset="0"/>
                <a:ea typeface="Times New Roman" pitchFamily="18" charset="0"/>
                <a:cs typeface="Times New Roman" pitchFamily="18" charset="0"/>
              </a:rPr>
              <a:t>F</a:t>
            </a:r>
            <a:r>
              <a:rPr kumimoji="0" lang="es-ES" sz="1400" b="0" i="0" u="none" strike="noStrike" cap="none" normalizeH="0" baseline="-30000" dirty="0" err="1" smtClean="0">
                <a:ln>
                  <a:noFill/>
                </a:ln>
                <a:solidFill>
                  <a:schemeClr val="tx1"/>
                </a:solidFill>
                <a:effectLst/>
                <a:latin typeface="Calibri" pitchFamily="34" charset="0"/>
                <a:ea typeface="Times New Roman" pitchFamily="18" charset="0"/>
                <a:cs typeface="Times New Roman" pitchFamily="18" charset="0"/>
              </a:rPr>
              <a:t>ct</a:t>
            </a:r>
            <a:r>
              <a:rPr kumimoji="0" lang="es-ES" sz="14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 Fuerza de corte tangencial, [N]</a:t>
            </a:r>
            <a:endParaRPr kumimoji="0" lang="es-ES"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14" name="13 Rectángulo"/>
          <p:cNvSpPr/>
          <p:nvPr/>
        </p:nvSpPr>
        <p:spPr>
          <a:xfrm>
            <a:off x="5477306" y="1196752"/>
            <a:ext cx="2911118" cy="307777"/>
          </a:xfrm>
          <a:prstGeom prst="rect">
            <a:avLst/>
          </a:prstGeom>
        </p:spPr>
        <p:txBody>
          <a:bodyPr wrap="none">
            <a:spAutoFit/>
          </a:bodyPr>
          <a:lstStyle/>
          <a:p>
            <a:r>
              <a:rPr lang="es-MX" sz="1400" dirty="0" smtClean="0"/>
              <a:t>Velocidad tangencial de 32,04 m/s</a:t>
            </a:r>
            <a:endParaRPr lang="es-MX" sz="1400"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557808"/>
            <a:ext cx="8229600" cy="1143000"/>
          </a:xfrm>
        </p:spPr>
        <p:txBody>
          <a:bodyPr/>
          <a:lstStyle/>
          <a:p>
            <a:pPr algn="l"/>
            <a:r>
              <a:rPr lang="es-MX" dirty="0" smtClean="0">
                <a:solidFill>
                  <a:srgbClr val="00B050"/>
                </a:solidFill>
              </a:rPr>
              <a:t>Análisis de las cargas en el eje</a:t>
            </a:r>
            <a:endParaRPr lang="es-MX" dirty="0">
              <a:solidFill>
                <a:srgbClr val="00B050"/>
              </a:solidFill>
            </a:endParaRPr>
          </a:p>
        </p:txBody>
      </p:sp>
      <p:pic>
        <p:nvPicPr>
          <p:cNvPr id="4" name="3 Imagen"/>
          <p:cNvPicPr/>
          <p:nvPr/>
        </p:nvPicPr>
        <p:blipFill>
          <a:blip r:embed="rId2" cstate="print"/>
          <a:srcRect/>
          <a:stretch>
            <a:fillRect/>
          </a:stretch>
        </p:blipFill>
        <p:spPr bwMode="auto">
          <a:xfrm>
            <a:off x="539552" y="1268760"/>
            <a:ext cx="2771775" cy="2533650"/>
          </a:xfrm>
          <a:prstGeom prst="rect">
            <a:avLst/>
          </a:prstGeom>
          <a:noFill/>
          <a:ln w="9525">
            <a:noFill/>
            <a:miter lim="800000"/>
            <a:headEnd/>
            <a:tailEnd/>
          </a:ln>
        </p:spPr>
      </p:pic>
      <p:pic>
        <p:nvPicPr>
          <p:cNvPr id="5" name="4 Imagen"/>
          <p:cNvPicPr/>
          <p:nvPr/>
        </p:nvPicPr>
        <p:blipFill>
          <a:blip r:embed="rId3" cstate="print"/>
          <a:srcRect/>
          <a:stretch>
            <a:fillRect/>
          </a:stretch>
        </p:blipFill>
        <p:spPr bwMode="auto">
          <a:xfrm>
            <a:off x="3923928" y="1196752"/>
            <a:ext cx="4572000" cy="2872995"/>
          </a:xfrm>
          <a:prstGeom prst="rect">
            <a:avLst/>
          </a:prstGeom>
          <a:noFill/>
          <a:ln w="9525">
            <a:noFill/>
            <a:miter lim="800000"/>
            <a:headEnd/>
            <a:tailEnd/>
          </a:ln>
        </p:spPr>
      </p:pic>
      <p:pic>
        <p:nvPicPr>
          <p:cNvPr id="6" name="Picture 12"/>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39552" y="4005064"/>
            <a:ext cx="1543050" cy="209550"/>
          </a:xfrm>
          <a:prstGeom prst="rect">
            <a:avLst/>
          </a:prstGeom>
          <a:noFill/>
        </p:spPr>
      </p:pic>
      <p:pic>
        <p:nvPicPr>
          <p:cNvPr id="7" name="Picture 11"/>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539552" y="4214614"/>
            <a:ext cx="1857375" cy="209550"/>
          </a:xfrm>
          <a:prstGeom prst="rect">
            <a:avLst/>
          </a:prstGeom>
          <a:noFill/>
        </p:spPr>
      </p:pic>
      <p:pic>
        <p:nvPicPr>
          <p:cNvPr id="8" name="Picture 10"/>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539552" y="4424164"/>
            <a:ext cx="1847850" cy="219075"/>
          </a:xfrm>
          <a:prstGeom prst="rect">
            <a:avLst/>
          </a:prstGeom>
          <a:noFill/>
        </p:spPr>
      </p:pic>
      <p:pic>
        <p:nvPicPr>
          <p:cNvPr id="9" name="Picture 9"/>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539552" y="4643239"/>
            <a:ext cx="1028700" cy="209550"/>
          </a:xfrm>
          <a:prstGeom prst="rect">
            <a:avLst/>
          </a:prstGeom>
          <a:noFill/>
        </p:spPr>
      </p:pic>
      <p:pic>
        <p:nvPicPr>
          <p:cNvPr id="10" name="Picture 8"/>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539552" y="4852789"/>
            <a:ext cx="2019300" cy="209550"/>
          </a:xfrm>
          <a:prstGeom prst="rect">
            <a:avLst/>
          </a:prstGeom>
          <a:noFill/>
        </p:spPr>
      </p:pic>
      <p:pic>
        <p:nvPicPr>
          <p:cNvPr id="11" name="Picture 7"/>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539552" y="5062339"/>
            <a:ext cx="2057400" cy="219075"/>
          </a:xfrm>
          <a:prstGeom prst="rect">
            <a:avLst/>
          </a:prstGeom>
          <a:noFill/>
        </p:spPr>
      </p:pic>
      <p:pic>
        <p:nvPicPr>
          <p:cNvPr id="12" name="Picture 6"/>
          <p:cNvPicPr>
            <a:picLocks noChangeAspect="1" noChangeArrowheads="1"/>
          </p:cNvPicPr>
          <p:nvPr/>
        </p:nvPicPr>
        <p:blipFill>
          <a:blip r:embed="rId10" cstate="print">
            <a:clrChange>
              <a:clrFrom>
                <a:srgbClr val="FFFFFF"/>
              </a:clrFrom>
              <a:clrTo>
                <a:srgbClr val="FFFFFF">
                  <a:alpha val="0"/>
                </a:srgbClr>
              </a:clrTo>
            </a:clrChange>
          </a:blip>
          <a:srcRect/>
          <a:stretch>
            <a:fillRect/>
          </a:stretch>
        </p:blipFill>
        <p:spPr bwMode="auto">
          <a:xfrm>
            <a:off x="539552" y="5281414"/>
            <a:ext cx="1028700" cy="209550"/>
          </a:xfrm>
          <a:prstGeom prst="rect">
            <a:avLst/>
          </a:prstGeom>
          <a:noFill/>
        </p:spPr>
      </p:pic>
      <p:pic>
        <p:nvPicPr>
          <p:cNvPr id="13" name="Picture 5"/>
          <p:cNvPicPr>
            <a:picLocks noChangeAspect="1" noChangeArrowheads="1"/>
          </p:cNvPicPr>
          <p:nvPr/>
        </p:nvPicPr>
        <p:blipFill>
          <a:blip r:embed="rId11" cstate="print">
            <a:clrChange>
              <a:clrFrom>
                <a:srgbClr val="FFFFFF"/>
              </a:clrFrom>
              <a:clrTo>
                <a:srgbClr val="FFFFFF">
                  <a:alpha val="0"/>
                </a:srgbClr>
              </a:clrTo>
            </a:clrChange>
          </a:blip>
          <a:srcRect/>
          <a:stretch>
            <a:fillRect/>
          </a:stretch>
        </p:blipFill>
        <p:spPr bwMode="auto">
          <a:xfrm>
            <a:off x="539552" y="5490964"/>
            <a:ext cx="2028825" cy="209550"/>
          </a:xfrm>
          <a:prstGeom prst="rect">
            <a:avLst/>
          </a:prstGeom>
          <a:noFill/>
        </p:spPr>
      </p:pic>
      <p:pic>
        <p:nvPicPr>
          <p:cNvPr id="14" name="Picture 4"/>
          <p:cNvPicPr>
            <a:picLocks noChangeAspect="1" noChangeArrowheads="1"/>
          </p:cNvPicPr>
          <p:nvPr/>
        </p:nvPicPr>
        <p:blipFill>
          <a:blip r:embed="rId12" cstate="print">
            <a:clrChange>
              <a:clrFrom>
                <a:srgbClr val="FFFFFF"/>
              </a:clrFrom>
              <a:clrTo>
                <a:srgbClr val="FFFFFF">
                  <a:alpha val="0"/>
                </a:srgbClr>
              </a:clrTo>
            </a:clrChange>
          </a:blip>
          <a:srcRect/>
          <a:stretch>
            <a:fillRect/>
          </a:stretch>
        </p:blipFill>
        <p:spPr bwMode="auto">
          <a:xfrm>
            <a:off x="539552" y="5700514"/>
            <a:ext cx="2057400" cy="219075"/>
          </a:xfrm>
          <a:prstGeom prst="rect">
            <a:avLst/>
          </a:prstGeom>
          <a:noFill/>
        </p:spPr>
      </p:pic>
      <p:pic>
        <p:nvPicPr>
          <p:cNvPr id="15" name="Picture 3"/>
          <p:cNvPicPr>
            <a:picLocks noChangeAspect="1" noChangeArrowheads="1"/>
          </p:cNvPicPr>
          <p:nvPr/>
        </p:nvPicPr>
        <p:blipFill>
          <a:blip r:embed="rId13" cstate="print">
            <a:clrChange>
              <a:clrFrom>
                <a:srgbClr val="FFFFFF"/>
              </a:clrFrom>
              <a:clrTo>
                <a:srgbClr val="FFFFFF">
                  <a:alpha val="0"/>
                </a:srgbClr>
              </a:clrTo>
            </a:clrChange>
          </a:blip>
          <a:srcRect/>
          <a:stretch>
            <a:fillRect/>
          </a:stretch>
        </p:blipFill>
        <p:spPr bwMode="auto">
          <a:xfrm>
            <a:off x="539552" y="5919589"/>
            <a:ext cx="1028700" cy="209550"/>
          </a:xfrm>
          <a:prstGeom prst="rect">
            <a:avLst/>
          </a:prstGeom>
          <a:noFill/>
        </p:spPr>
      </p:pic>
      <p:pic>
        <p:nvPicPr>
          <p:cNvPr id="16" name="Picture 2"/>
          <p:cNvPicPr>
            <a:picLocks noChangeAspect="1" noChangeArrowheads="1"/>
          </p:cNvPicPr>
          <p:nvPr/>
        </p:nvPicPr>
        <p:blipFill>
          <a:blip r:embed="rId14" cstate="print">
            <a:clrChange>
              <a:clrFrom>
                <a:srgbClr val="FFFFFF"/>
              </a:clrFrom>
              <a:clrTo>
                <a:srgbClr val="FFFFFF">
                  <a:alpha val="0"/>
                </a:srgbClr>
              </a:clrTo>
            </a:clrChange>
          </a:blip>
          <a:srcRect/>
          <a:stretch>
            <a:fillRect/>
          </a:stretch>
        </p:blipFill>
        <p:spPr bwMode="auto">
          <a:xfrm>
            <a:off x="3923928" y="4365104"/>
            <a:ext cx="2028825" cy="209550"/>
          </a:xfrm>
          <a:prstGeom prst="rect">
            <a:avLst/>
          </a:prstGeom>
          <a:noFill/>
        </p:spPr>
      </p:pic>
      <p:pic>
        <p:nvPicPr>
          <p:cNvPr id="17" name="Picture 1"/>
          <p:cNvPicPr>
            <a:picLocks noChangeAspect="1" noChangeArrowheads="1"/>
          </p:cNvPicPr>
          <p:nvPr/>
        </p:nvPicPr>
        <p:blipFill>
          <a:blip r:embed="rId15" cstate="print">
            <a:clrChange>
              <a:clrFrom>
                <a:srgbClr val="FFFFFF"/>
              </a:clrFrom>
              <a:clrTo>
                <a:srgbClr val="FFFFFF">
                  <a:alpha val="0"/>
                </a:srgbClr>
              </a:clrTo>
            </a:clrChange>
          </a:blip>
          <a:srcRect/>
          <a:stretch>
            <a:fillRect/>
          </a:stretch>
        </p:blipFill>
        <p:spPr bwMode="auto">
          <a:xfrm>
            <a:off x="3923928" y="4653136"/>
            <a:ext cx="2057400" cy="219075"/>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p:nvPr/>
        </p:nvPicPr>
        <p:blipFill>
          <a:blip r:embed="rId2" cstate="print"/>
          <a:srcRect/>
          <a:stretch>
            <a:fillRect/>
          </a:stretch>
        </p:blipFill>
        <p:spPr bwMode="auto">
          <a:xfrm>
            <a:off x="251520" y="908720"/>
            <a:ext cx="5143500" cy="1695450"/>
          </a:xfrm>
          <a:prstGeom prst="rect">
            <a:avLst/>
          </a:prstGeom>
          <a:noFill/>
          <a:ln w="9525">
            <a:noFill/>
            <a:miter lim="800000"/>
            <a:headEnd/>
            <a:tailEnd/>
          </a:ln>
        </p:spPr>
      </p:pic>
      <p:pic>
        <p:nvPicPr>
          <p:cNvPr id="7" name="6 Imagen"/>
          <p:cNvPicPr/>
          <p:nvPr/>
        </p:nvPicPr>
        <p:blipFill>
          <a:blip r:embed="rId3" cstate="print"/>
          <a:srcRect/>
          <a:stretch>
            <a:fillRect/>
          </a:stretch>
        </p:blipFill>
        <p:spPr bwMode="auto">
          <a:xfrm>
            <a:off x="107504" y="3426693"/>
            <a:ext cx="5314950" cy="1514475"/>
          </a:xfrm>
          <a:prstGeom prst="rect">
            <a:avLst/>
          </a:prstGeom>
          <a:noFill/>
          <a:ln w="9525">
            <a:noFill/>
            <a:miter lim="800000"/>
            <a:headEnd/>
            <a:tailEnd/>
          </a:ln>
        </p:spPr>
      </p:pic>
      <p:pic>
        <p:nvPicPr>
          <p:cNvPr id="8" name="Picture 3"/>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724127" y="1196752"/>
            <a:ext cx="3120347" cy="360040"/>
          </a:xfrm>
          <a:prstGeom prst="rect">
            <a:avLst/>
          </a:prstGeom>
          <a:noFill/>
        </p:spPr>
      </p:pic>
      <p:pic>
        <p:nvPicPr>
          <p:cNvPr id="9" name="Picture 2"/>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5724128" y="1556792"/>
            <a:ext cx="3024336" cy="350648"/>
          </a:xfrm>
          <a:prstGeom prst="rect">
            <a:avLst/>
          </a:prstGeom>
          <a:noFill/>
        </p:spPr>
      </p:pic>
      <p:pic>
        <p:nvPicPr>
          <p:cNvPr id="10" name="Picture 1"/>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5508104" y="1988840"/>
            <a:ext cx="3276364" cy="504056"/>
          </a:xfrm>
          <a:prstGeom prst="rect">
            <a:avLst/>
          </a:prstGeom>
          <a:noFill/>
        </p:spPr>
      </p:pic>
      <p:pic>
        <p:nvPicPr>
          <p:cNvPr id="11" name="Picture 7"/>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5580112" y="2780928"/>
            <a:ext cx="3060340" cy="360040"/>
          </a:xfrm>
          <a:prstGeom prst="rect">
            <a:avLst/>
          </a:prstGeom>
          <a:noFill/>
        </p:spPr>
      </p:pic>
      <p:sp>
        <p:nvSpPr>
          <p:cNvPr id="12" name="Rectangle 10"/>
          <p:cNvSpPr>
            <a:spLocks noChangeArrowheads="1"/>
          </p:cNvSpPr>
          <p:nvPr/>
        </p:nvSpPr>
        <p:spPr bwMode="auto">
          <a:xfrm>
            <a:off x="5364088" y="3321859"/>
            <a:ext cx="3635896" cy="13849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1400" b="0" i="0" u="none" strike="noStrike" cap="none" normalizeH="0" baseline="0" dirty="0" err="1" smtClean="0">
                <a:ln>
                  <a:noFill/>
                </a:ln>
                <a:solidFill>
                  <a:schemeClr val="tx1"/>
                </a:solidFill>
                <a:effectLst/>
                <a:latin typeface="Calibri" pitchFamily="34" charset="0"/>
                <a:ea typeface="Times New Roman" pitchFamily="18" charset="0"/>
                <a:cs typeface="Times New Roman" pitchFamily="18" charset="0"/>
              </a:rPr>
              <a:t>M</a:t>
            </a:r>
            <a:r>
              <a:rPr kumimoji="0" lang="es-ES" sz="1400" b="0" i="0" u="none" strike="noStrike" cap="none" normalizeH="0" baseline="-30000" dirty="0" err="1" smtClean="0">
                <a:ln>
                  <a:noFill/>
                </a:ln>
                <a:solidFill>
                  <a:schemeClr val="tx1"/>
                </a:solidFill>
                <a:effectLst/>
                <a:latin typeface="Calibri" pitchFamily="34" charset="0"/>
                <a:ea typeface="Times New Roman" pitchFamily="18" charset="0"/>
                <a:cs typeface="Times New Roman" pitchFamily="18" charset="0"/>
              </a:rPr>
              <a:t>max</a:t>
            </a:r>
            <a:r>
              <a:rPr kumimoji="0" lang="es-ES" sz="1400" b="0" i="0" u="none" strike="noStrike" cap="none" normalizeH="0" baseline="-30000" dirty="0" smtClean="0">
                <a:ln>
                  <a:noFill/>
                </a:ln>
                <a:solidFill>
                  <a:schemeClr val="tx1"/>
                </a:solidFill>
                <a:effectLst/>
                <a:latin typeface="Calibri" pitchFamily="34" charset="0"/>
                <a:ea typeface="Times New Roman" pitchFamily="18" charset="0"/>
                <a:cs typeface="Times New Roman" pitchFamily="18" charset="0"/>
              </a:rPr>
              <a:t>(x-y) </a:t>
            </a:r>
            <a:r>
              <a:rPr kumimoji="0" lang="es-ES" sz="14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Momento máximo en el plano x-y, [</a:t>
            </a:r>
            <a:r>
              <a:rPr kumimoji="0" lang="es-ES" sz="1400" b="0" i="0" u="none" strike="noStrike" cap="none" normalizeH="0" baseline="0" dirty="0" err="1" smtClean="0">
                <a:ln>
                  <a:noFill/>
                </a:ln>
                <a:solidFill>
                  <a:schemeClr val="tx1"/>
                </a:solidFill>
                <a:effectLst/>
                <a:latin typeface="Calibri" pitchFamily="34" charset="0"/>
                <a:ea typeface="Times New Roman" pitchFamily="18" charset="0"/>
                <a:cs typeface="Times New Roman" pitchFamily="18" charset="0"/>
              </a:rPr>
              <a:t>Nmm</a:t>
            </a:r>
            <a:r>
              <a:rPr kumimoji="0" lang="es-ES" sz="14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a:t>
            </a:r>
            <a:endParaRPr kumimoji="0" lang="es-MX"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S" sz="1400" b="0" i="0" u="none" strike="noStrike" cap="none" normalizeH="0" baseline="0" dirty="0" err="1" smtClean="0">
                <a:ln>
                  <a:noFill/>
                </a:ln>
                <a:solidFill>
                  <a:schemeClr val="tx1"/>
                </a:solidFill>
                <a:effectLst/>
                <a:latin typeface="Calibri" pitchFamily="34" charset="0"/>
                <a:ea typeface="Times New Roman" pitchFamily="18" charset="0"/>
                <a:cs typeface="Times New Roman" pitchFamily="18" charset="0"/>
              </a:rPr>
              <a:t>M</a:t>
            </a:r>
            <a:r>
              <a:rPr kumimoji="0" lang="es-ES" sz="1400" b="0" i="0" u="none" strike="noStrike" cap="none" normalizeH="0" baseline="-30000" dirty="0" err="1" smtClean="0">
                <a:ln>
                  <a:noFill/>
                </a:ln>
                <a:solidFill>
                  <a:schemeClr val="tx1"/>
                </a:solidFill>
                <a:effectLst/>
                <a:latin typeface="Calibri" pitchFamily="34" charset="0"/>
                <a:ea typeface="Times New Roman" pitchFamily="18" charset="0"/>
                <a:cs typeface="Times New Roman" pitchFamily="18" charset="0"/>
              </a:rPr>
              <a:t>max</a:t>
            </a:r>
            <a:r>
              <a:rPr kumimoji="0" lang="es-ES" sz="1400" b="0" i="0" u="none" strike="noStrike" cap="none" normalizeH="0" baseline="-30000" dirty="0" smtClean="0">
                <a:ln>
                  <a:noFill/>
                </a:ln>
                <a:solidFill>
                  <a:schemeClr val="tx1"/>
                </a:solidFill>
                <a:effectLst/>
                <a:latin typeface="Calibri" pitchFamily="34" charset="0"/>
                <a:ea typeface="Times New Roman" pitchFamily="18" charset="0"/>
                <a:cs typeface="Times New Roman" pitchFamily="18" charset="0"/>
              </a:rPr>
              <a:t>(x-z) </a:t>
            </a:r>
            <a:r>
              <a:rPr kumimoji="0" lang="es-ES" sz="14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Momento máximo en el plano x-z, [</a:t>
            </a:r>
            <a:r>
              <a:rPr kumimoji="0" lang="es-ES" sz="1400" b="0" i="0" u="none" strike="noStrike" cap="none" normalizeH="0" baseline="0" dirty="0" err="1" smtClean="0">
                <a:ln>
                  <a:noFill/>
                </a:ln>
                <a:solidFill>
                  <a:schemeClr val="tx1"/>
                </a:solidFill>
                <a:effectLst/>
                <a:latin typeface="Calibri" pitchFamily="34" charset="0"/>
                <a:ea typeface="Times New Roman" pitchFamily="18" charset="0"/>
                <a:cs typeface="Times New Roman" pitchFamily="18" charset="0"/>
              </a:rPr>
              <a:t>Nmm</a:t>
            </a:r>
            <a:r>
              <a:rPr kumimoji="0" lang="es-ES" sz="14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a:t>
            </a:r>
            <a:endParaRPr kumimoji="0" lang="es-MX"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S" sz="1400" b="0" i="0" u="none" strike="noStrike" cap="none" normalizeH="0" baseline="0" dirty="0" err="1" smtClean="0">
                <a:ln>
                  <a:noFill/>
                </a:ln>
                <a:solidFill>
                  <a:schemeClr val="tx1"/>
                </a:solidFill>
                <a:effectLst/>
                <a:latin typeface="Calibri" pitchFamily="34" charset="0"/>
                <a:ea typeface="Times New Roman" pitchFamily="18" charset="0"/>
                <a:cs typeface="Times New Roman" pitchFamily="18" charset="0"/>
              </a:rPr>
              <a:t>M</a:t>
            </a:r>
            <a:r>
              <a:rPr kumimoji="0" lang="es-ES" sz="1400" b="0" i="0" u="none" strike="noStrike" cap="none" normalizeH="0" baseline="-30000" dirty="0" err="1" smtClean="0">
                <a:ln>
                  <a:noFill/>
                </a:ln>
                <a:solidFill>
                  <a:schemeClr val="tx1"/>
                </a:solidFill>
                <a:effectLst/>
                <a:latin typeface="Calibri" pitchFamily="34" charset="0"/>
                <a:ea typeface="Times New Roman" pitchFamily="18" charset="0"/>
                <a:cs typeface="Times New Roman" pitchFamily="18" charset="0"/>
              </a:rPr>
              <a:t>max</a:t>
            </a:r>
            <a:r>
              <a:rPr kumimoji="0" lang="es-ES" sz="1400" b="0" i="0" u="none" strike="noStrike" cap="none" normalizeH="0" baseline="-30000" dirty="0" smtClean="0">
                <a:ln>
                  <a:noFill/>
                </a:ln>
                <a:solidFill>
                  <a:schemeClr val="tx1"/>
                </a:solidFill>
                <a:effectLst/>
                <a:latin typeface="Calibri" pitchFamily="34" charset="0"/>
                <a:ea typeface="Times New Roman" pitchFamily="18" charset="0"/>
                <a:cs typeface="Times New Roman" pitchFamily="18" charset="0"/>
              </a:rPr>
              <a:t>(eje) </a:t>
            </a:r>
            <a:r>
              <a:rPr kumimoji="0" lang="es-ES" sz="14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Momento máximo en el eje de corte, [</a:t>
            </a:r>
            <a:r>
              <a:rPr kumimoji="0" lang="es-ES" sz="1400" b="0" i="0" u="none" strike="noStrike" cap="none" normalizeH="0" baseline="0" dirty="0" err="1" smtClean="0">
                <a:ln>
                  <a:noFill/>
                </a:ln>
                <a:solidFill>
                  <a:schemeClr val="tx1"/>
                </a:solidFill>
                <a:effectLst/>
                <a:latin typeface="Calibri" pitchFamily="34" charset="0"/>
                <a:ea typeface="Times New Roman" pitchFamily="18" charset="0"/>
                <a:cs typeface="Times New Roman" pitchFamily="18" charset="0"/>
              </a:rPr>
              <a:t>Nmm</a:t>
            </a:r>
            <a:r>
              <a:rPr kumimoji="0" lang="es-ES" sz="14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a:t>
            </a:r>
            <a:endParaRPr kumimoji="0" lang="es-ES" sz="14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nvGraphicFramePr>
        <p:xfrm>
          <a:off x="3203848" y="692696"/>
          <a:ext cx="2880319" cy="5547360"/>
        </p:xfrm>
        <a:graphic>
          <a:graphicData uri="http://schemas.openxmlformats.org/drawingml/2006/table">
            <a:tbl>
              <a:tblPr>
                <a:tableStyleId>{3C2FFA5D-87B4-456A-9821-1D502468CF0F}</a:tableStyleId>
              </a:tblPr>
              <a:tblGrid>
                <a:gridCol w="673179"/>
                <a:gridCol w="551785"/>
                <a:gridCol w="551785"/>
                <a:gridCol w="551785"/>
                <a:gridCol w="551785"/>
              </a:tblGrid>
              <a:tr h="337655">
                <a:tc>
                  <a:txBody>
                    <a:bodyPr/>
                    <a:lstStyle/>
                    <a:p>
                      <a:pPr algn="just">
                        <a:lnSpc>
                          <a:spcPct val="200000"/>
                        </a:lnSpc>
                        <a:spcAft>
                          <a:spcPts val="0"/>
                        </a:spcAft>
                      </a:pPr>
                      <a:r>
                        <a:rPr lang="es-ES" sz="700" dirty="0"/>
                        <a:t> </a:t>
                      </a:r>
                      <a:endParaRPr lang="es-MX" sz="700" dirty="0">
                        <a:solidFill>
                          <a:srgbClr val="365F91"/>
                        </a:solidFill>
                        <a:latin typeface="Calibri"/>
                        <a:ea typeface="Calibri"/>
                        <a:cs typeface="Times New Roman"/>
                      </a:endParaRPr>
                    </a:p>
                  </a:txBody>
                  <a:tcPr marL="35169" marR="35169" marT="0" marB="0"/>
                </a:tc>
                <a:tc>
                  <a:txBody>
                    <a:bodyPr/>
                    <a:lstStyle/>
                    <a:p>
                      <a:pPr algn="ctr">
                        <a:lnSpc>
                          <a:spcPct val="200000"/>
                        </a:lnSpc>
                        <a:spcAft>
                          <a:spcPts val="0"/>
                        </a:spcAft>
                      </a:pPr>
                      <a:r>
                        <a:rPr lang="es-ES" sz="700"/>
                        <a:t>Primer iteración</a:t>
                      </a:r>
                      <a:endParaRPr lang="es-MX" sz="700">
                        <a:solidFill>
                          <a:srgbClr val="365F91"/>
                        </a:solidFill>
                        <a:latin typeface="Calibri"/>
                        <a:ea typeface="Calibri"/>
                        <a:cs typeface="Times New Roman"/>
                      </a:endParaRPr>
                    </a:p>
                  </a:txBody>
                  <a:tcPr marL="35169" marR="35169" marT="0" marB="0"/>
                </a:tc>
                <a:tc>
                  <a:txBody>
                    <a:bodyPr/>
                    <a:lstStyle/>
                    <a:p>
                      <a:pPr algn="ctr">
                        <a:lnSpc>
                          <a:spcPct val="200000"/>
                        </a:lnSpc>
                        <a:spcAft>
                          <a:spcPts val="0"/>
                        </a:spcAft>
                      </a:pPr>
                      <a:r>
                        <a:rPr lang="es-ES" sz="700"/>
                        <a:t>Segunda iteración</a:t>
                      </a:r>
                      <a:endParaRPr lang="es-MX" sz="700">
                        <a:solidFill>
                          <a:srgbClr val="365F91"/>
                        </a:solidFill>
                        <a:latin typeface="Calibri"/>
                        <a:ea typeface="Calibri"/>
                        <a:cs typeface="Times New Roman"/>
                      </a:endParaRPr>
                    </a:p>
                  </a:txBody>
                  <a:tcPr marL="35169" marR="35169" marT="0" marB="0"/>
                </a:tc>
                <a:tc>
                  <a:txBody>
                    <a:bodyPr/>
                    <a:lstStyle/>
                    <a:p>
                      <a:pPr algn="ctr">
                        <a:lnSpc>
                          <a:spcPct val="200000"/>
                        </a:lnSpc>
                        <a:spcAft>
                          <a:spcPts val="0"/>
                        </a:spcAft>
                      </a:pPr>
                      <a:r>
                        <a:rPr lang="es-ES" sz="700"/>
                        <a:t>Tercer iteración</a:t>
                      </a:r>
                      <a:endParaRPr lang="es-MX" sz="700">
                        <a:solidFill>
                          <a:srgbClr val="365F91"/>
                        </a:solidFill>
                        <a:latin typeface="Calibri"/>
                        <a:ea typeface="Calibri"/>
                        <a:cs typeface="Times New Roman"/>
                      </a:endParaRPr>
                    </a:p>
                  </a:txBody>
                  <a:tcPr marL="35169" marR="35169" marT="0" marB="0"/>
                </a:tc>
                <a:tc>
                  <a:txBody>
                    <a:bodyPr/>
                    <a:lstStyle/>
                    <a:p>
                      <a:pPr algn="ctr">
                        <a:lnSpc>
                          <a:spcPct val="200000"/>
                        </a:lnSpc>
                        <a:spcAft>
                          <a:spcPts val="0"/>
                        </a:spcAft>
                      </a:pPr>
                      <a:r>
                        <a:rPr lang="es-ES" sz="700"/>
                        <a:t>Cuarta iteración</a:t>
                      </a:r>
                      <a:endParaRPr lang="es-MX" sz="700">
                        <a:solidFill>
                          <a:srgbClr val="365F91"/>
                        </a:solidFill>
                        <a:latin typeface="Calibri"/>
                        <a:ea typeface="Calibri"/>
                        <a:cs typeface="Times New Roman"/>
                      </a:endParaRPr>
                    </a:p>
                  </a:txBody>
                  <a:tcPr marL="35169" marR="35169" marT="0" marB="0"/>
                </a:tc>
              </a:tr>
              <a:tr h="155870">
                <a:tc>
                  <a:txBody>
                    <a:bodyPr/>
                    <a:lstStyle/>
                    <a:p>
                      <a:pPr algn="just">
                        <a:lnSpc>
                          <a:spcPct val="200000"/>
                        </a:lnSpc>
                        <a:spcAft>
                          <a:spcPts val="0"/>
                        </a:spcAft>
                      </a:pPr>
                      <a:r>
                        <a:rPr lang="es-ES" sz="700"/>
                        <a:t>FS</a:t>
                      </a:r>
                      <a:endParaRPr lang="es-MX" sz="700">
                        <a:solidFill>
                          <a:srgbClr val="365F91"/>
                        </a:solidFill>
                        <a:latin typeface="Calibri"/>
                        <a:ea typeface="Calibri"/>
                        <a:cs typeface="Times New Roman"/>
                      </a:endParaRPr>
                    </a:p>
                  </a:txBody>
                  <a:tcPr marL="35169" marR="35169" marT="0" marB="0"/>
                </a:tc>
                <a:tc>
                  <a:txBody>
                    <a:bodyPr/>
                    <a:lstStyle/>
                    <a:p>
                      <a:pPr algn="ctr">
                        <a:lnSpc>
                          <a:spcPct val="200000"/>
                        </a:lnSpc>
                        <a:spcAft>
                          <a:spcPts val="0"/>
                        </a:spcAft>
                      </a:pPr>
                      <a:r>
                        <a:rPr lang="es-ES" sz="700"/>
                        <a:t>2</a:t>
                      </a:r>
                      <a:endParaRPr lang="es-MX" sz="700">
                        <a:solidFill>
                          <a:srgbClr val="365F91"/>
                        </a:solidFill>
                        <a:latin typeface="Calibri"/>
                        <a:ea typeface="Calibri"/>
                        <a:cs typeface="Times New Roman"/>
                      </a:endParaRPr>
                    </a:p>
                  </a:txBody>
                  <a:tcPr marL="35169" marR="35169" marT="0" marB="0"/>
                </a:tc>
                <a:tc>
                  <a:txBody>
                    <a:bodyPr/>
                    <a:lstStyle/>
                    <a:p>
                      <a:pPr algn="ctr">
                        <a:lnSpc>
                          <a:spcPct val="200000"/>
                        </a:lnSpc>
                        <a:spcAft>
                          <a:spcPts val="0"/>
                        </a:spcAft>
                      </a:pPr>
                      <a:r>
                        <a:rPr lang="es-ES" sz="700"/>
                        <a:t>2</a:t>
                      </a:r>
                      <a:endParaRPr lang="es-MX" sz="700">
                        <a:solidFill>
                          <a:srgbClr val="365F91"/>
                        </a:solidFill>
                        <a:latin typeface="Calibri"/>
                        <a:ea typeface="Calibri"/>
                        <a:cs typeface="Times New Roman"/>
                      </a:endParaRPr>
                    </a:p>
                  </a:txBody>
                  <a:tcPr marL="35169" marR="35169" marT="0" marB="0"/>
                </a:tc>
                <a:tc>
                  <a:txBody>
                    <a:bodyPr/>
                    <a:lstStyle/>
                    <a:p>
                      <a:pPr algn="ctr">
                        <a:lnSpc>
                          <a:spcPct val="200000"/>
                        </a:lnSpc>
                        <a:spcAft>
                          <a:spcPts val="0"/>
                        </a:spcAft>
                      </a:pPr>
                      <a:r>
                        <a:rPr lang="es-ES" sz="700"/>
                        <a:t>2</a:t>
                      </a:r>
                      <a:endParaRPr lang="es-MX" sz="700">
                        <a:solidFill>
                          <a:srgbClr val="365F91"/>
                        </a:solidFill>
                        <a:latin typeface="Calibri"/>
                        <a:ea typeface="Calibri"/>
                        <a:cs typeface="Times New Roman"/>
                      </a:endParaRPr>
                    </a:p>
                  </a:txBody>
                  <a:tcPr marL="35169" marR="35169" marT="0" marB="0"/>
                </a:tc>
                <a:tc>
                  <a:txBody>
                    <a:bodyPr/>
                    <a:lstStyle/>
                    <a:p>
                      <a:pPr algn="ctr">
                        <a:lnSpc>
                          <a:spcPct val="200000"/>
                        </a:lnSpc>
                        <a:spcAft>
                          <a:spcPts val="0"/>
                        </a:spcAft>
                      </a:pPr>
                      <a:r>
                        <a:rPr lang="es-ES" sz="700"/>
                        <a:t>2</a:t>
                      </a:r>
                      <a:endParaRPr lang="es-MX" sz="700">
                        <a:solidFill>
                          <a:srgbClr val="365F91"/>
                        </a:solidFill>
                        <a:latin typeface="Calibri"/>
                        <a:ea typeface="Calibri"/>
                        <a:cs typeface="Times New Roman"/>
                      </a:endParaRPr>
                    </a:p>
                  </a:txBody>
                  <a:tcPr marL="35169" marR="35169" marT="0" marB="0"/>
                </a:tc>
              </a:tr>
              <a:tr h="155870">
                <a:tc>
                  <a:txBody>
                    <a:bodyPr/>
                    <a:lstStyle/>
                    <a:p>
                      <a:pPr algn="just">
                        <a:lnSpc>
                          <a:spcPct val="200000"/>
                        </a:lnSpc>
                        <a:spcAft>
                          <a:spcPts val="0"/>
                        </a:spcAft>
                      </a:pPr>
                      <a:r>
                        <a:rPr lang="es-ES" sz="700"/>
                        <a:t>Ma [Nm]</a:t>
                      </a:r>
                      <a:endParaRPr lang="es-MX" sz="700">
                        <a:solidFill>
                          <a:srgbClr val="365F91"/>
                        </a:solidFill>
                        <a:latin typeface="Calibri"/>
                        <a:ea typeface="Calibri"/>
                        <a:cs typeface="Times New Roman"/>
                      </a:endParaRPr>
                    </a:p>
                  </a:txBody>
                  <a:tcPr marL="35169" marR="35169" marT="0" marB="0"/>
                </a:tc>
                <a:tc>
                  <a:txBody>
                    <a:bodyPr/>
                    <a:lstStyle/>
                    <a:p>
                      <a:pPr algn="ctr">
                        <a:lnSpc>
                          <a:spcPct val="200000"/>
                        </a:lnSpc>
                        <a:spcAft>
                          <a:spcPts val="0"/>
                        </a:spcAft>
                      </a:pPr>
                      <a:r>
                        <a:rPr lang="es-ES" sz="700"/>
                        <a:t>229,14</a:t>
                      </a:r>
                      <a:endParaRPr lang="es-MX" sz="700">
                        <a:solidFill>
                          <a:srgbClr val="365F91"/>
                        </a:solidFill>
                        <a:latin typeface="Calibri"/>
                        <a:ea typeface="Calibri"/>
                        <a:cs typeface="Times New Roman"/>
                      </a:endParaRPr>
                    </a:p>
                  </a:txBody>
                  <a:tcPr marL="35169" marR="35169" marT="0" marB="0"/>
                </a:tc>
                <a:tc>
                  <a:txBody>
                    <a:bodyPr/>
                    <a:lstStyle/>
                    <a:p>
                      <a:pPr algn="ctr">
                        <a:lnSpc>
                          <a:spcPct val="200000"/>
                        </a:lnSpc>
                        <a:spcAft>
                          <a:spcPts val="0"/>
                        </a:spcAft>
                      </a:pPr>
                      <a:r>
                        <a:rPr lang="es-ES" sz="700"/>
                        <a:t>229,14</a:t>
                      </a:r>
                      <a:endParaRPr lang="es-MX" sz="700">
                        <a:solidFill>
                          <a:srgbClr val="365F91"/>
                        </a:solidFill>
                        <a:latin typeface="Calibri"/>
                        <a:ea typeface="Calibri"/>
                        <a:cs typeface="Times New Roman"/>
                      </a:endParaRPr>
                    </a:p>
                  </a:txBody>
                  <a:tcPr marL="35169" marR="35169" marT="0" marB="0"/>
                </a:tc>
                <a:tc>
                  <a:txBody>
                    <a:bodyPr/>
                    <a:lstStyle/>
                    <a:p>
                      <a:pPr algn="ctr">
                        <a:lnSpc>
                          <a:spcPct val="200000"/>
                        </a:lnSpc>
                        <a:spcAft>
                          <a:spcPts val="0"/>
                        </a:spcAft>
                      </a:pPr>
                      <a:r>
                        <a:rPr lang="es-ES" sz="700"/>
                        <a:t>229,14</a:t>
                      </a:r>
                      <a:endParaRPr lang="es-MX" sz="700">
                        <a:solidFill>
                          <a:srgbClr val="365F91"/>
                        </a:solidFill>
                        <a:latin typeface="Calibri"/>
                        <a:ea typeface="Calibri"/>
                        <a:cs typeface="Times New Roman"/>
                      </a:endParaRPr>
                    </a:p>
                  </a:txBody>
                  <a:tcPr marL="35169" marR="35169" marT="0" marB="0"/>
                </a:tc>
                <a:tc>
                  <a:txBody>
                    <a:bodyPr/>
                    <a:lstStyle/>
                    <a:p>
                      <a:pPr algn="ctr">
                        <a:lnSpc>
                          <a:spcPct val="200000"/>
                        </a:lnSpc>
                        <a:spcAft>
                          <a:spcPts val="0"/>
                        </a:spcAft>
                      </a:pPr>
                      <a:r>
                        <a:rPr lang="es-ES" sz="700"/>
                        <a:t>229,14</a:t>
                      </a:r>
                      <a:endParaRPr lang="es-MX" sz="700">
                        <a:solidFill>
                          <a:srgbClr val="365F91"/>
                        </a:solidFill>
                        <a:latin typeface="Calibri"/>
                        <a:ea typeface="Calibri"/>
                        <a:cs typeface="Times New Roman"/>
                      </a:endParaRPr>
                    </a:p>
                  </a:txBody>
                  <a:tcPr marL="35169" marR="35169" marT="0" marB="0"/>
                </a:tc>
              </a:tr>
              <a:tr h="155870">
                <a:tc>
                  <a:txBody>
                    <a:bodyPr/>
                    <a:lstStyle/>
                    <a:p>
                      <a:pPr algn="just">
                        <a:lnSpc>
                          <a:spcPct val="200000"/>
                        </a:lnSpc>
                        <a:spcAft>
                          <a:spcPts val="0"/>
                        </a:spcAft>
                      </a:pPr>
                      <a:r>
                        <a:rPr lang="es-ES" sz="700"/>
                        <a:t>Tm [Nm]</a:t>
                      </a:r>
                      <a:endParaRPr lang="es-MX" sz="700">
                        <a:solidFill>
                          <a:srgbClr val="365F91"/>
                        </a:solidFill>
                        <a:latin typeface="Calibri"/>
                        <a:ea typeface="Calibri"/>
                        <a:cs typeface="Times New Roman"/>
                      </a:endParaRPr>
                    </a:p>
                  </a:txBody>
                  <a:tcPr marL="35169" marR="35169" marT="0" marB="0"/>
                </a:tc>
                <a:tc>
                  <a:txBody>
                    <a:bodyPr/>
                    <a:lstStyle/>
                    <a:p>
                      <a:pPr algn="ctr">
                        <a:lnSpc>
                          <a:spcPct val="200000"/>
                        </a:lnSpc>
                        <a:spcAft>
                          <a:spcPts val="0"/>
                        </a:spcAft>
                      </a:pPr>
                      <a:r>
                        <a:rPr lang="es-ES" sz="700"/>
                        <a:t>5,56</a:t>
                      </a:r>
                      <a:endParaRPr lang="es-MX" sz="700">
                        <a:solidFill>
                          <a:srgbClr val="365F91"/>
                        </a:solidFill>
                        <a:latin typeface="Calibri"/>
                        <a:ea typeface="Calibri"/>
                        <a:cs typeface="Times New Roman"/>
                      </a:endParaRPr>
                    </a:p>
                  </a:txBody>
                  <a:tcPr marL="35169" marR="35169" marT="0" marB="0"/>
                </a:tc>
                <a:tc>
                  <a:txBody>
                    <a:bodyPr/>
                    <a:lstStyle/>
                    <a:p>
                      <a:pPr algn="ctr">
                        <a:lnSpc>
                          <a:spcPct val="200000"/>
                        </a:lnSpc>
                        <a:spcAft>
                          <a:spcPts val="0"/>
                        </a:spcAft>
                      </a:pPr>
                      <a:r>
                        <a:rPr lang="es-ES" sz="700"/>
                        <a:t>5,56</a:t>
                      </a:r>
                      <a:endParaRPr lang="es-MX" sz="700">
                        <a:solidFill>
                          <a:srgbClr val="365F91"/>
                        </a:solidFill>
                        <a:latin typeface="Calibri"/>
                        <a:ea typeface="Calibri"/>
                        <a:cs typeface="Times New Roman"/>
                      </a:endParaRPr>
                    </a:p>
                  </a:txBody>
                  <a:tcPr marL="35169" marR="35169" marT="0" marB="0"/>
                </a:tc>
                <a:tc>
                  <a:txBody>
                    <a:bodyPr/>
                    <a:lstStyle/>
                    <a:p>
                      <a:pPr algn="ctr">
                        <a:lnSpc>
                          <a:spcPct val="200000"/>
                        </a:lnSpc>
                        <a:spcAft>
                          <a:spcPts val="0"/>
                        </a:spcAft>
                      </a:pPr>
                      <a:r>
                        <a:rPr lang="es-ES" sz="700"/>
                        <a:t>5,56</a:t>
                      </a:r>
                      <a:endParaRPr lang="es-MX" sz="700">
                        <a:solidFill>
                          <a:srgbClr val="365F91"/>
                        </a:solidFill>
                        <a:latin typeface="Calibri"/>
                        <a:ea typeface="Calibri"/>
                        <a:cs typeface="Times New Roman"/>
                      </a:endParaRPr>
                    </a:p>
                  </a:txBody>
                  <a:tcPr marL="35169" marR="35169" marT="0" marB="0"/>
                </a:tc>
                <a:tc>
                  <a:txBody>
                    <a:bodyPr/>
                    <a:lstStyle/>
                    <a:p>
                      <a:pPr algn="ctr">
                        <a:lnSpc>
                          <a:spcPct val="200000"/>
                        </a:lnSpc>
                        <a:spcAft>
                          <a:spcPts val="0"/>
                        </a:spcAft>
                      </a:pPr>
                      <a:r>
                        <a:rPr lang="es-ES" sz="700"/>
                        <a:t>5,56</a:t>
                      </a:r>
                      <a:endParaRPr lang="es-MX" sz="700">
                        <a:solidFill>
                          <a:srgbClr val="365F91"/>
                        </a:solidFill>
                        <a:latin typeface="Calibri"/>
                        <a:ea typeface="Calibri"/>
                        <a:cs typeface="Times New Roman"/>
                      </a:endParaRPr>
                    </a:p>
                  </a:txBody>
                  <a:tcPr marL="35169" marR="35169" marT="0" marB="0"/>
                </a:tc>
              </a:tr>
              <a:tr h="155870">
                <a:tc>
                  <a:txBody>
                    <a:bodyPr/>
                    <a:lstStyle/>
                    <a:p>
                      <a:pPr algn="just">
                        <a:lnSpc>
                          <a:spcPct val="200000"/>
                        </a:lnSpc>
                        <a:spcAft>
                          <a:spcPts val="0"/>
                        </a:spcAft>
                      </a:pPr>
                      <a:r>
                        <a:rPr lang="es-ES" sz="700" dirty="0" err="1"/>
                        <a:t>Sy</a:t>
                      </a:r>
                      <a:r>
                        <a:rPr lang="es-ES" sz="700" dirty="0"/>
                        <a:t> [</a:t>
                      </a:r>
                      <a:r>
                        <a:rPr lang="es-ES" sz="700" dirty="0" err="1"/>
                        <a:t>Mpa</a:t>
                      </a:r>
                      <a:r>
                        <a:rPr lang="es-ES" sz="700" dirty="0"/>
                        <a:t>]</a:t>
                      </a:r>
                      <a:endParaRPr lang="es-MX" sz="700" dirty="0">
                        <a:solidFill>
                          <a:srgbClr val="365F91"/>
                        </a:solidFill>
                        <a:latin typeface="Calibri"/>
                        <a:ea typeface="Calibri"/>
                        <a:cs typeface="Times New Roman"/>
                      </a:endParaRPr>
                    </a:p>
                  </a:txBody>
                  <a:tcPr marL="35169" marR="35169" marT="0" marB="0"/>
                </a:tc>
                <a:tc>
                  <a:txBody>
                    <a:bodyPr/>
                    <a:lstStyle/>
                    <a:p>
                      <a:pPr algn="ctr">
                        <a:lnSpc>
                          <a:spcPct val="200000"/>
                        </a:lnSpc>
                        <a:spcAft>
                          <a:spcPts val="0"/>
                        </a:spcAft>
                      </a:pPr>
                      <a:r>
                        <a:rPr lang="es-ES" sz="700"/>
                        <a:t>304</a:t>
                      </a:r>
                      <a:endParaRPr lang="es-MX" sz="700">
                        <a:solidFill>
                          <a:srgbClr val="365F91"/>
                        </a:solidFill>
                        <a:latin typeface="Calibri"/>
                        <a:ea typeface="Calibri"/>
                        <a:cs typeface="Times New Roman"/>
                      </a:endParaRPr>
                    </a:p>
                  </a:txBody>
                  <a:tcPr marL="35169" marR="35169" marT="0" marB="0"/>
                </a:tc>
                <a:tc>
                  <a:txBody>
                    <a:bodyPr/>
                    <a:lstStyle/>
                    <a:p>
                      <a:pPr algn="ctr">
                        <a:lnSpc>
                          <a:spcPct val="200000"/>
                        </a:lnSpc>
                        <a:spcAft>
                          <a:spcPts val="0"/>
                        </a:spcAft>
                      </a:pPr>
                      <a:r>
                        <a:rPr lang="es-ES" sz="700"/>
                        <a:t>304</a:t>
                      </a:r>
                      <a:endParaRPr lang="es-MX" sz="700">
                        <a:solidFill>
                          <a:srgbClr val="365F91"/>
                        </a:solidFill>
                        <a:latin typeface="Calibri"/>
                        <a:ea typeface="Calibri"/>
                        <a:cs typeface="Times New Roman"/>
                      </a:endParaRPr>
                    </a:p>
                  </a:txBody>
                  <a:tcPr marL="35169" marR="35169" marT="0" marB="0"/>
                </a:tc>
                <a:tc>
                  <a:txBody>
                    <a:bodyPr/>
                    <a:lstStyle/>
                    <a:p>
                      <a:pPr algn="ctr">
                        <a:lnSpc>
                          <a:spcPct val="200000"/>
                        </a:lnSpc>
                        <a:spcAft>
                          <a:spcPts val="0"/>
                        </a:spcAft>
                      </a:pPr>
                      <a:r>
                        <a:rPr lang="es-ES" sz="700"/>
                        <a:t>304</a:t>
                      </a:r>
                      <a:endParaRPr lang="es-MX" sz="700">
                        <a:solidFill>
                          <a:srgbClr val="365F91"/>
                        </a:solidFill>
                        <a:latin typeface="Calibri"/>
                        <a:ea typeface="Calibri"/>
                        <a:cs typeface="Times New Roman"/>
                      </a:endParaRPr>
                    </a:p>
                  </a:txBody>
                  <a:tcPr marL="35169" marR="35169" marT="0" marB="0"/>
                </a:tc>
                <a:tc>
                  <a:txBody>
                    <a:bodyPr/>
                    <a:lstStyle/>
                    <a:p>
                      <a:pPr algn="ctr">
                        <a:lnSpc>
                          <a:spcPct val="200000"/>
                        </a:lnSpc>
                        <a:spcAft>
                          <a:spcPts val="0"/>
                        </a:spcAft>
                      </a:pPr>
                      <a:r>
                        <a:rPr lang="es-ES" sz="700"/>
                        <a:t>304</a:t>
                      </a:r>
                      <a:endParaRPr lang="es-MX" sz="700">
                        <a:solidFill>
                          <a:srgbClr val="365F91"/>
                        </a:solidFill>
                        <a:latin typeface="Calibri"/>
                        <a:ea typeface="Calibri"/>
                        <a:cs typeface="Times New Roman"/>
                      </a:endParaRPr>
                    </a:p>
                  </a:txBody>
                  <a:tcPr marL="35169" marR="35169" marT="0" marB="0"/>
                </a:tc>
              </a:tr>
              <a:tr h="337655">
                <a:tc>
                  <a:txBody>
                    <a:bodyPr/>
                    <a:lstStyle/>
                    <a:p>
                      <a:pPr algn="just">
                        <a:lnSpc>
                          <a:spcPct val="200000"/>
                        </a:lnSpc>
                        <a:spcAft>
                          <a:spcPts val="0"/>
                        </a:spcAft>
                      </a:pPr>
                      <a:r>
                        <a:rPr lang="es-ES" sz="700" dirty="0" err="1"/>
                        <a:t>Sut</a:t>
                      </a:r>
                      <a:r>
                        <a:rPr lang="es-ES" sz="700" dirty="0"/>
                        <a:t> [</a:t>
                      </a:r>
                      <a:r>
                        <a:rPr lang="es-ES" sz="700" dirty="0" err="1"/>
                        <a:t>Mpa</a:t>
                      </a:r>
                      <a:r>
                        <a:rPr lang="es-ES" sz="700" dirty="0"/>
                        <a:t>] (</a:t>
                      </a:r>
                      <a:r>
                        <a:rPr lang="es-ES" sz="700" dirty="0" err="1"/>
                        <a:t>Kpsi</a:t>
                      </a:r>
                      <a:r>
                        <a:rPr lang="es-ES" sz="700" dirty="0"/>
                        <a:t>)</a:t>
                      </a:r>
                      <a:endParaRPr lang="es-MX" sz="700" dirty="0">
                        <a:solidFill>
                          <a:srgbClr val="365F91"/>
                        </a:solidFill>
                        <a:latin typeface="Calibri"/>
                        <a:ea typeface="Calibri"/>
                        <a:cs typeface="Times New Roman"/>
                      </a:endParaRPr>
                    </a:p>
                  </a:txBody>
                  <a:tcPr marL="35169" marR="35169" marT="0" marB="0"/>
                </a:tc>
                <a:tc>
                  <a:txBody>
                    <a:bodyPr/>
                    <a:lstStyle/>
                    <a:p>
                      <a:pPr algn="ctr">
                        <a:lnSpc>
                          <a:spcPct val="200000"/>
                        </a:lnSpc>
                        <a:spcAft>
                          <a:spcPts val="0"/>
                        </a:spcAft>
                      </a:pPr>
                      <a:r>
                        <a:rPr lang="es-ES" sz="700"/>
                        <a:t>588</a:t>
                      </a:r>
                      <a:endParaRPr lang="es-MX" sz="700"/>
                    </a:p>
                    <a:p>
                      <a:pPr algn="ctr">
                        <a:lnSpc>
                          <a:spcPct val="200000"/>
                        </a:lnSpc>
                        <a:spcAft>
                          <a:spcPts val="0"/>
                        </a:spcAft>
                      </a:pPr>
                      <a:r>
                        <a:rPr lang="es-ES" sz="700"/>
                        <a:t>(85,28)</a:t>
                      </a:r>
                      <a:endParaRPr lang="es-MX" sz="700">
                        <a:solidFill>
                          <a:srgbClr val="365F91"/>
                        </a:solidFill>
                        <a:latin typeface="Calibri"/>
                        <a:ea typeface="Calibri"/>
                        <a:cs typeface="Times New Roman"/>
                      </a:endParaRPr>
                    </a:p>
                  </a:txBody>
                  <a:tcPr marL="35169" marR="35169" marT="0" marB="0"/>
                </a:tc>
                <a:tc>
                  <a:txBody>
                    <a:bodyPr/>
                    <a:lstStyle/>
                    <a:p>
                      <a:pPr algn="ctr">
                        <a:lnSpc>
                          <a:spcPct val="200000"/>
                        </a:lnSpc>
                        <a:spcAft>
                          <a:spcPts val="0"/>
                        </a:spcAft>
                      </a:pPr>
                      <a:r>
                        <a:rPr lang="es-ES" sz="700"/>
                        <a:t>588</a:t>
                      </a:r>
                      <a:endParaRPr lang="es-MX" sz="700"/>
                    </a:p>
                    <a:p>
                      <a:pPr algn="ctr">
                        <a:lnSpc>
                          <a:spcPct val="200000"/>
                        </a:lnSpc>
                        <a:spcAft>
                          <a:spcPts val="0"/>
                        </a:spcAft>
                      </a:pPr>
                      <a:r>
                        <a:rPr lang="es-ES" sz="700"/>
                        <a:t>(85,28)</a:t>
                      </a:r>
                      <a:endParaRPr lang="es-MX" sz="700">
                        <a:solidFill>
                          <a:srgbClr val="365F91"/>
                        </a:solidFill>
                        <a:latin typeface="Calibri"/>
                        <a:ea typeface="Calibri"/>
                        <a:cs typeface="Times New Roman"/>
                      </a:endParaRPr>
                    </a:p>
                  </a:txBody>
                  <a:tcPr marL="35169" marR="35169" marT="0" marB="0"/>
                </a:tc>
                <a:tc>
                  <a:txBody>
                    <a:bodyPr/>
                    <a:lstStyle/>
                    <a:p>
                      <a:pPr algn="ctr">
                        <a:lnSpc>
                          <a:spcPct val="200000"/>
                        </a:lnSpc>
                        <a:spcAft>
                          <a:spcPts val="0"/>
                        </a:spcAft>
                      </a:pPr>
                      <a:r>
                        <a:rPr lang="es-ES" sz="700"/>
                        <a:t>588</a:t>
                      </a:r>
                      <a:endParaRPr lang="es-MX" sz="700"/>
                    </a:p>
                    <a:p>
                      <a:pPr algn="ctr">
                        <a:lnSpc>
                          <a:spcPct val="200000"/>
                        </a:lnSpc>
                        <a:spcAft>
                          <a:spcPts val="0"/>
                        </a:spcAft>
                      </a:pPr>
                      <a:r>
                        <a:rPr lang="es-ES" sz="700"/>
                        <a:t>(85,28)</a:t>
                      </a:r>
                      <a:endParaRPr lang="es-MX" sz="700">
                        <a:solidFill>
                          <a:srgbClr val="365F91"/>
                        </a:solidFill>
                        <a:latin typeface="Calibri"/>
                        <a:ea typeface="Calibri"/>
                        <a:cs typeface="Times New Roman"/>
                      </a:endParaRPr>
                    </a:p>
                  </a:txBody>
                  <a:tcPr marL="35169" marR="35169" marT="0" marB="0"/>
                </a:tc>
                <a:tc>
                  <a:txBody>
                    <a:bodyPr/>
                    <a:lstStyle/>
                    <a:p>
                      <a:pPr algn="ctr">
                        <a:lnSpc>
                          <a:spcPct val="200000"/>
                        </a:lnSpc>
                        <a:spcAft>
                          <a:spcPts val="0"/>
                        </a:spcAft>
                      </a:pPr>
                      <a:r>
                        <a:rPr lang="es-ES" sz="700"/>
                        <a:t>588</a:t>
                      </a:r>
                      <a:endParaRPr lang="es-MX" sz="700"/>
                    </a:p>
                    <a:p>
                      <a:pPr algn="ctr">
                        <a:lnSpc>
                          <a:spcPct val="200000"/>
                        </a:lnSpc>
                        <a:spcAft>
                          <a:spcPts val="0"/>
                        </a:spcAft>
                      </a:pPr>
                      <a:r>
                        <a:rPr lang="es-ES" sz="700"/>
                        <a:t>(85,28)</a:t>
                      </a:r>
                      <a:endParaRPr lang="es-MX" sz="700">
                        <a:solidFill>
                          <a:srgbClr val="365F91"/>
                        </a:solidFill>
                        <a:latin typeface="Calibri"/>
                        <a:ea typeface="Calibri"/>
                        <a:cs typeface="Times New Roman"/>
                      </a:endParaRPr>
                    </a:p>
                  </a:txBody>
                  <a:tcPr marL="35169" marR="35169" marT="0" marB="0"/>
                </a:tc>
              </a:tr>
              <a:tr h="155870">
                <a:tc>
                  <a:txBody>
                    <a:bodyPr/>
                    <a:lstStyle/>
                    <a:p>
                      <a:pPr algn="just">
                        <a:lnSpc>
                          <a:spcPct val="200000"/>
                        </a:lnSpc>
                        <a:spcAft>
                          <a:spcPts val="0"/>
                        </a:spcAft>
                      </a:pPr>
                      <a:r>
                        <a:rPr lang="es-ES" sz="700"/>
                        <a:t>ka</a:t>
                      </a:r>
                      <a:endParaRPr lang="es-MX" sz="700">
                        <a:solidFill>
                          <a:srgbClr val="365F91"/>
                        </a:solidFill>
                        <a:latin typeface="Calibri"/>
                        <a:ea typeface="Calibri"/>
                        <a:cs typeface="Times New Roman"/>
                      </a:endParaRPr>
                    </a:p>
                  </a:txBody>
                  <a:tcPr marL="35169" marR="35169" marT="0" marB="0"/>
                </a:tc>
                <a:tc>
                  <a:txBody>
                    <a:bodyPr/>
                    <a:lstStyle/>
                    <a:p>
                      <a:pPr algn="ctr">
                        <a:lnSpc>
                          <a:spcPct val="200000"/>
                        </a:lnSpc>
                        <a:spcAft>
                          <a:spcPts val="0"/>
                        </a:spcAft>
                      </a:pPr>
                      <a:r>
                        <a:rPr lang="es-ES" sz="700"/>
                        <a:t>0,709</a:t>
                      </a:r>
                      <a:endParaRPr lang="es-MX" sz="700">
                        <a:solidFill>
                          <a:srgbClr val="365F91"/>
                        </a:solidFill>
                        <a:latin typeface="Calibri"/>
                        <a:ea typeface="Calibri"/>
                        <a:cs typeface="Times New Roman"/>
                      </a:endParaRPr>
                    </a:p>
                  </a:txBody>
                  <a:tcPr marL="35169" marR="35169" marT="0" marB="0"/>
                </a:tc>
                <a:tc>
                  <a:txBody>
                    <a:bodyPr/>
                    <a:lstStyle/>
                    <a:p>
                      <a:pPr algn="ctr">
                        <a:lnSpc>
                          <a:spcPct val="200000"/>
                        </a:lnSpc>
                        <a:spcAft>
                          <a:spcPts val="0"/>
                        </a:spcAft>
                      </a:pPr>
                      <a:r>
                        <a:rPr lang="es-ES" sz="700"/>
                        <a:t>0,709</a:t>
                      </a:r>
                      <a:endParaRPr lang="es-MX" sz="700">
                        <a:solidFill>
                          <a:srgbClr val="365F91"/>
                        </a:solidFill>
                        <a:latin typeface="Calibri"/>
                        <a:ea typeface="Calibri"/>
                        <a:cs typeface="Times New Roman"/>
                      </a:endParaRPr>
                    </a:p>
                  </a:txBody>
                  <a:tcPr marL="35169" marR="35169" marT="0" marB="0"/>
                </a:tc>
                <a:tc>
                  <a:txBody>
                    <a:bodyPr/>
                    <a:lstStyle/>
                    <a:p>
                      <a:pPr algn="ctr">
                        <a:lnSpc>
                          <a:spcPct val="200000"/>
                        </a:lnSpc>
                        <a:spcAft>
                          <a:spcPts val="0"/>
                        </a:spcAft>
                      </a:pPr>
                      <a:r>
                        <a:rPr lang="es-ES" sz="700"/>
                        <a:t>0,709</a:t>
                      </a:r>
                      <a:endParaRPr lang="es-MX" sz="700">
                        <a:solidFill>
                          <a:srgbClr val="365F91"/>
                        </a:solidFill>
                        <a:latin typeface="Calibri"/>
                        <a:ea typeface="Calibri"/>
                        <a:cs typeface="Times New Roman"/>
                      </a:endParaRPr>
                    </a:p>
                  </a:txBody>
                  <a:tcPr marL="35169" marR="35169" marT="0" marB="0"/>
                </a:tc>
                <a:tc>
                  <a:txBody>
                    <a:bodyPr/>
                    <a:lstStyle/>
                    <a:p>
                      <a:pPr algn="ctr">
                        <a:lnSpc>
                          <a:spcPct val="200000"/>
                        </a:lnSpc>
                        <a:spcAft>
                          <a:spcPts val="0"/>
                        </a:spcAft>
                      </a:pPr>
                      <a:r>
                        <a:rPr lang="es-ES" sz="700"/>
                        <a:t>0,709</a:t>
                      </a:r>
                      <a:endParaRPr lang="es-MX" sz="700">
                        <a:solidFill>
                          <a:srgbClr val="365F91"/>
                        </a:solidFill>
                        <a:latin typeface="Calibri"/>
                        <a:ea typeface="Calibri"/>
                        <a:cs typeface="Times New Roman"/>
                      </a:endParaRPr>
                    </a:p>
                  </a:txBody>
                  <a:tcPr marL="35169" marR="35169" marT="0" marB="0"/>
                </a:tc>
              </a:tr>
              <a:tr h="155870">
                <a:tc>
                  <a:txBody>
                    <a:bodyPr/>
                    <a:lstStyle/>
                    <a:p>
                      <a:pPr algn="just">
                        <a:lnSpc>
                          <a:spcPct val="200000"/>
                        </a:lnSpc>
                        <a:spcAft>
                          <a:spcPts val="0"/>
                        </a:spcAft>
                      </a:pPr>
                      <a:r>
                        <a:rPr lang="es-ES" sz="700"/>
                        <a:t>kb</a:t>
                      </a:r>
                      <a:endParaRPr lang="es-MX" sz="700">
                        <a:solidFill>
                          <a:srgbClr val="365F91"/>
                        </a:solidFill>
                        <a:latin typeface="Calibri"/>
                        <a:ea typeface="Calibri"/>
                        <a:cs typeface="Times New Roman"/>
                      </a:endParaRPr>
                    </a:p>
                  </a:txBody>
                  <a:tcPr marL="35169" marR="35169" marT="0" marB="0"/>
                </a:tc>
                <a:tc>
                  <a:txBody>
                    <a:bodyPr/>
                    <a:lstStyle/>
                    <a:p>
                      <a:pPr algn="ctr">
                        <a:lnSpc>
                          <a:spcPct val="200000"/>
                        </a:lnSpc>
                        <a:spcAft>
                          <a:spcPts val="0"/>
                        </a:spcAft>
                      </a:pPr>
                      <a:r>
                        <a:rPr lang="es-ES" sz="700"/>
                        <a:t>0,9</a:t>
                      </a:r>
                      <a:endParaRPr lang="es-MX" sz="700">
                        <a:solidFill>
                          <a:srgbClr val="365F91"/>
                        </a:solidFill>
                        <a:latin typeface="Calibri"/>
                        <a:ea typeface="Calibri"/>
                        <a:cs typeface="Times New Roman"/>
                      </a:endParaRPr>
                    </a:p>
                  </a:txBody>
                  <a:tcPr marL="35169" marR="35169" marT="0" marB="0"/>
                </a:tc>
                <a:tc>
                  <a:txBody>
                    <a:bodyPr/>
                    <a:lstStyle/>
                    <a:p>
                      <a:pPr algn="ctr">
                        <a:lnSpc>
                          <a:spcPct val="200000"/>
                        </a:lnSpc>
                        <a:spcAft>
                          <a:spcPts val="0"/>
                        </a:spcAft>
                      </a:pPr>
                      <a:r>
                        <a:rPr lang="es-ES" sz="700"/>
                        <a:t>0,843</a:t>
                      </a:r>
                      <a:endParaRPr lang="es-MX" sz="700">
                        <a:solidFill>
                          <a:srgbClr val="365F91"/>
                        </a:solidFill>
                        <a:latin typeface="Calibri"/>
                        <a:ea typeface="Calibri"/>
                        <a:cs typeface="Times New Roman"/>
                      </a:endParaRPr>
                    </a:p>
                  </a:txBody>
                  <a:tcPr marL="35169" marR="35169" marT="0" marB="0"/>
                </a:tc>
                <a:tc>
                  <a:txBody>
                    <a:bodyPr/>
                    <a:lstStyle/>
                    <a:p>
                      <a:pPr algn="ctr">
                        <a:lnSpc>
                          <a:spcPct val="200000"/>
                        </a:lnSpc>
                        <a:spcAft>
                          <a:spcPts val="0"/>
                        </a:spcAft>
                      </a:pPr>
                      <a:r>
                        <a:rPr lang="es-ES" sz="700"/>
                        <a:t>0,846</a:t>
                      </a:r>
                      <a:endParaRPr lang="es-MX" sz="700">
                        <a:solidFill>
                          <a:srgbClr val="365F91"/>
                        </a:solidFill>
                        <a:latin typeface="Calibri"/>
                        <a:ea typeface="Calibri"/>
                        <a:cs typeface="Times New Roman"/>
                      </a:endParaRPr>
                    </a:p>
                  </a:txBody>
                  <a:tcPr marL="35169" marR="35169" marT="0" marB="0"/>
                </a:tc>
                <a:tc>
                  <a:txBody>
                    <a:bodyPr/>
                    <a:lstStyle/>
                    <a:p>
                      <a:pPr algn="ctr">
                        <a:lnSpc>
                          <a:spcPct val="200000"/>
                        </a:lnSpc>
                        <a:spcAft>
                          <a:spcPts val="0"/>
                        </a:spcAft>
                      </a:pPr>
                      <a:r>
                        <a:rPr lang="es-ES" sz="700"/>
                        <a:t>0,875</a:t>
                      </a:r>
                      <a:endParaRPr lang="es-MX" sz="700">
                        <a:solidFill>
                          <a:srgbClr val="365F91"/>
                        </a:solidFill>
                        <a:latin typeface="Calibri"/>
                        <a:ea typeface="Calibri"/>
                        <a:cs typeface="Times New Roman"/>
                      </a:endParaRPr>
                    </a:p>
                  </a:txBody>
                  <a:tcPr marL="35169" marR="35169" marT="0" marB="0"/>
                </a:tc>
              </a:tr>
              <a:tr h="155870">
                <a:tc>
                  <a:txBody>
                    <a:bodyPr/>
                    <a:lstStyle/>
                    <a:p>
                      <a:pPr algn="just">
                        <a:lnSpc>
                          <a:spcPct val="200000"/>
                        </a:lnSpc>
                        <a:spcAft>
                          <a:spcPts val="0"/>
                        </a:spcAft>
                      </a:pPr>
                      <a:r>
                        <a:rPr lang="es-ES" sz="700"/>
                        <a:t>kc</a:t>
                      </a:r>
                      <a:endParaRPr lang="es-MX" sz="700">
                        <a:solidFill>
                          <a:srgbClr val="365F91"/>
                        </a:solidFill>
                        <a:latin typeface="Calibri"/>
                        <a:ea typeface="Calibri"/>
                        <a:cs typeface="Times New Roman"/>
                      </a:endParaRPr>
                    </a:p>
                  </a:txBody>
                  <a:tcPr marL="35169" marR="35169" marT="0" marB="0"/>
                </a:tc>
                <a:tc>
                  <a:txBody>
                    <a:bodyPr/>
                    <a:lstStyle/>
                    <a:p>
                      <a:pPr algn="ctr">
                        <a:lnSpc>
                          <a:spcPct val="200000"/>
                        </a:lnSpc>
                        <a:spcAft>
                          <a:spcPts val="0"/>
                        </a:spcAft>
                      </a:pPr>
                      <a:r>
                        <a:rPr lang="es-ES" sz="700"/>
                        <a:t>1</a:t>
                      </a:r>
                      <a:endParaRPr lang="es-MX" sz="700">
                        <a:solidFill>
                          <a:srgbClr val="365F91"/>
                        </a:solidFill>
                        <a:latin typeface="Calibri"/>
                        <a:ea typeface="Calibri"/>
                        <a:cs typeface="Times New Roman"/>
                      </a:endParaRPr>
                    </a:p>
                  </a:txBody>
                  <a:tcPr marL="35169" marR="35169" marT="0" marB="0"/>
                </a:tc>
                <a:tc>
                  <a:txBody>
                    <a:bodyPr/>
                    <a:lstStyle/>
                    <a:p>
                      <a:pPr algn="ctr">
                        <a:lnSpc>
                          <a:spcPct val="200000"/>
                        </a:lnSpc>
                        <a:spcAft>
                          <a:spcPts val="0"/>
                        </a:spcAft>
                      </a:pPr>
                      <a:r>
                        <a:rPr lang="es-ES" sz="700"/>
                        <a:t>1</a:t>
                      </a:r>
                      <a:endParaRPr lang="es-MX" sz="700">
                        <a:solidFill>
                          <a:srgbClr val="365F91"/>
                        </a:solidFill>
                        <a:latin typeface="Calibri"/>
                        <a:ea typeface="Calibri"/>
                        <a:cs typeface="Times New Roman"/>
                      </a:endParaRPr>
                    </a:p>
                  </a:txBody>
                  <a:tcPr marL="35169" marR="35169" marT="0" marB="0"/>
                </a:tc>
                <a:tc>
                  <a:txBody>
                    <a:bodyPr/>
                    <a:lstStyle/>
                    <a:p>
                      <a:pPr algn="ctr">
                        <a:lnSpc>
                          <a:spcPct val="200000"/>
                        </a:lnSpc>
                        <a:spcAft>
                          <a:spcPts val="0"/>
                        </a:spcAft>
                      </a:pPr>
                      <a:r>
                        <a:rPr lang="es-ES" sz="700"/>
                        <a:t>1</a:t>
                      </a:r>
                      <a:endParaRPr lang="es-MX" sz="700">
                        <a:solidFill>
                          <a:srgbClr val="365F91"/>
                        </a:solidFill>
                        <a:latin typeface="Calibri"/>
                        <a:ea typeface="Calibri"/>
                        <a:cs typeface="Times New Roman"/>
                      </a:endParaRPr>
                    </a:p>
                  </a:txBody>
                  <a:tcPr marL="35169" marR="35169" marT="0" marB="0"/>
                </a:tc>
                <a:tc>
                  <a:txBody>
                    <a:bodyPr/>
                    <a:lstStyle/>
                    <a:p>
                      <a:pPr algn="ctr">
                        <a:lnSpc>
                          <a:spcPct val="200000"/>
                        </a:lnSpc>
                        <a:spcAft>
                          <a:spcPts val="0"/>
                        </a:spcAft>
                      </a:pPr>
                      <a:r>
                        <a:rPr lang="es-ES" sz="700"/>
                        <a:t>1</a:t>
                      </a:r>
                      <a:endParaRPr lang="es-MX" sz="700">
                        <a:solidFill>
                          <a:srgbClr val="365F91"/>
                        </a:solidFill>
                        <a:latin typeface="Calibri"/>
                        <a:ea typeface="Calibri"/>
                        <a:cs typeface="Times New Roman"/>
                      </a:endParaRPr>
                    </a:p>
                  </a:txBody>
                  <a:tcPr marL="35169" marR="35169" marT="0" marB="0"/>
                </a:tc>
              </a:tr>
              <a:tr h="155870">
                <a:tc>
                  <a:txBody>
                    <a:bodyPr/>
                    <a:lstStyle/>
                    <a:p>
                      <a:pPr algn="just">
                        <a:lnSpc>
                          <a:spcPct val="200000"/>
                        </a:lnSpc>
                        <a:spcAft>
                          <a:spcPts val="0"/>
                        </a:spcAft>
                      </a:pPr>
                      <a:r>
                        <a:rPr lang="es-ES" sz="700"/>
                        <a:t>kd</a:t>
                      </a:r>
                      <a:endParaRPr lang="es-MX" sz="700">
                        <a:solidFill>
                          <a:srgbClr val="365F91"/>
                        </a:solidFill>
                        <a:latin typeface="Calibri"/>
                        <a:ea typeface="Calibri"/>
                        <a:cs typeface="Times New Roman"/>
                      </a:endParaRPr>
                    </a:p>
                  </a:txBody>
                  <a:tcPr marL="35169" marR="35169" marT="0" marB="0"/>
                </a:tc>
                <a:tc>
                  <a:txBody>
                    <a:bodyPr/>
                    <a:lstStyle/>
                    <a:p>
                      <a:pPr algn="ctr">
                        <a:lnSpc>
                          <a:spcPct val="200000"/>
                        </a:lnSpc>
                        <a:spcAft>
                          <a:spcPts val="0"/>
                        </a:spcAft>
                      </a:pPr>
                      <a:r>
                        <a:rPr lang="es-ES" sz="700"/>
                        <a:t>1</a:t>
                      </a:r>
                      <a:endParaRPr lang="es-MX" sz="700">
                        <a:solidFill>
                          <a:srgbClr val="365F91"/>
                        </a:solidFill>
                        <a:latin typeface="Calibri"/>
                        <a:ea typeface="Calibri"/>
                        <a:cs typeface="Times New Roman"/>
                      </a:endParaRPr>
                    </a:p>
                  </a:txBody>
                  <a:tcPr marL="35169" marR="35169" marT="0" marB="0"/>
                </a:tc>
                <a:tc>
                  <a:txBody>
                    <a:bodyPr/>
                    <a:lstStyle/>
                    <a:p>
                      <a:pPr algn="ctr">
                        <a:lnSpc>
                          <a:spcPct val="200000"/>
                        </a:lnSpc>
                        <a:spcAft>
                          <a:spcPts val="0"/>
                        </a:spcAft>
                      </a:pPr>
                      <a:r>
                        <a:rPr lang="es-ES" sz="700"/>
                        <a:t>1</a:t>
                      </a:r>
                      <a:endParaRPr lang="es-MX" sz="700">
                        <a:solidFill>
                          <a:srgbClr val="365F91"/>
                        </a:solidFill>
                        <a:latin typeface="Calibri"/>
                        <a:ea typeface="Calibri"/>
                        <a:cs typeface="Times New Roman"/>
                      </a:endParaRPr>
                    </a:p>
                  </a:txBody>
                  <a:tcPr marL="35169" marR="35169" marT="0" marB="0"/>
                </a:tc>
                <a:tc>
                  <a:txBody>
                    <a:bodyPr/>
                    <a:lstStyle/>
                    <a:p>
                      <a:pPr algn="ctr">
                        <a:lnSpc>
                          <a:spcPct val="200000"/>
                        </a:lnSpc>
                        <a:spcAft>
                          <a:spcPts val="0"/>
                        </a:spcAft>
                      </a:pPr>
                      <a:r>
                        <a:rPr lang="es-ES" sz="700"/>
                        <a:t>1</a:t>
                      </a:r>
                      <a:endParaRPr lang="es-MX" sz="700">
                        <a:solidFill>
                          <a:srgbClr val="365F91"/>
                        </a:solidFill>
                        <a:latin typeface="Calibri"/>
                        <a:ea typeface="Calibri"/>
                        <a:cs typeface="Times New Roman"/>
                      </a:endParaRPr>
                    </a:p>
                  </a:txBody>
                  <a:tcPr marL="35169" marR="35169" marT="0" marB="0"/>
                </a:tc>
                <a:tc>
                  <a:txBody>
                    <a:bodyPr/>
                    <a:lstStyle/>
                    <a:p>
                      <a:pPr algn="ctr">
                        <a:lnSpc>
                          <a:spcPct val="200000"/>
                        </a:lnSpc>
                        <a:spcAft>
                          <a:spcPts val="0"/>
                        </a:spcAft>
                      </a:pPr>
                      <a:r>
                        <a:rPr lang="es-ES" sz="700"/>
                        <a:t>1</a:t>
                      </a:r>
                      <a:endParaRPr lang="es-MX" sz="700">
                        <a:solidFill>
                          <a:srgbClr val="365F91"/>
                        </a:solidFill>
                        <a:latin typeface="Calibri"/>
                        <a:ea typeface="Calibri"/>
                        <a:cs typeface="Times New Roman"/>
                      </a:endParaRPr>
                    </a:p>
                  </a:txBody>
                  <a:tcPr marL="35169" marR="35169" marT="0" marB="0"/>
                </a:tc>
              </a:tr>
              <a:tr h="155870">
                <a:tc>
                  <a:txBody>
                    <a:bodyPr/>
                    <a:lstStyle/>
                    <a:p>
                      <a:pPr algn="just">
                        <a:lnSpc>
                          <a:spcPct val="200000"/>
                        </a:lnSpc>
                        <a:spcAft>
                          <a:spcPts val="0"/>
                        </a:spcAft>
                      </a:pPr>
                      <a:r>
                        <a:rPr lang="es-ES" sz="700"/>
                        <a:t>ke</a:t>
                      </a:r>
                      <a:endParaRPr lang="es-MX" sz="700">
                        <a:solidFill>
                          <a:srgbClr val="365F91"/>
                        </a:solidFill>
                        <a:latin typeface="Calibri"/>
                        <a:ea typeface="Calibri"/>
                        <a:cs typeface="Times New Roman"/>
                      </a:endParaRPr>
                    </a:p>
                  </a:txBody>
                  <a:tcPr marL="35169" marR="35169" marT="0" marB="0"/>
                </a:tc>
                <a:tc>
                  <a:txBody>
                    <a:bodyPr/>
                    <a:lstStyle/>
                    <a:p>
                      <a:pPr algn="ctr">
                        <a:lnSpc>
                          <a:spcPct val="200000"/>
                        </a:lnSpc>
                        <a:spcAft>
                          <a:spcPts val="0"/>
                        </a:spcAft>
                      </a:pPr>
                      <a:r>
                        <a:rPr lang="es-ES" sz="700"/>
                        <a:t>0,753</a:t>
                      </a:r>
                      <a:endParaRPr lang="es-MX" sz="700">
                        <a:solidFill>
                          <a:srgbClr val="365F91"/>
                        </a:solidFill>
                        <a:latin typeface="Calibri"/>
                        <a:ea typeface="Calibri"/>
                        <a:cs typeface="Times New Roman"/>
                      </a:endParaRPr>
                    </a:p>
                  </a:txBody>
                  <a:tcPr marL="35169" marR="35169" marT="0" marB="0"/>
                </a:tc>
                <a:tc>
                  <a:txBody>
                    <a:bodyPr/>
                    <a:lstStyle/>
                    <a:p>
                      <a:pPr algn="ctr">
                        <a:lnSpc>
                          <a:spcPct val="200000"/>
                        </a:lnSpc>
                        <a:spcAft>
                          <a:spcPts val="0"/>
                        </a:spcAft>
                      </a:pPr>
                      <a:r>
                        <a:rPr lang="es-ES" sz="700"/>
                        <a:t>0,753</a:t>
                      </a:r>
                      <a:endParaRPr lang="es-MX" sz="700">
                        <a:solidFill>
                          <a:srgbClr val="365F91"/>
                        </a:solidFill>
                        <a:latin typeface="Calibri"/>
                        <a:ea typeface="Calibri"/>
                        <a:cs typeface="Times New Roman"/>
                      </a:endParaRPr>
                    </a:p>
                  </a:txBody>
                  <a:tcPr marL="35169" marR="35169" marT="0" marB="0"/>
                </a:tc>
                <a:tc>
                  <a:txBody>
                    <a:bodyPr/>
                    <a:lstStyle/>
                    <a:p>
                      <a:pPr algn="ctr">
                        <a:lnSpc>
                          <a:spcPct val="200000"/>
                        </a:lnSpc>
                        <a:spcAft>
                          <a:spcPts val="0"/>
                        </a:spcAft>
                      </a:pPr>
                      <a:r>
                        <a:rPr lang="es-ES" sz="700"/>
                        <a:t>0,753</a:t>
                      </a:r>
                      <a:endParaRPr lang="es-MX" sz="700">
                        <a:solidFill>
                          <a:srgbClr val="365F91"/>
                        </a:solidFill>
                        <a:latin typeface="Calibri"/>
                        <a:ea typeface="Calibri"/>
                        <a:cs typeface="Times New Roman"/>
                      </a:endParaRPr>
                    </a:p>
                  </a:txBody>
                  <a:tcPr marL="35169" marR="35169" marT="0" marB="0"/>
                </a:tc>
                <a:tc>
                  <a:txBody>
                    <a:bodyPr/>
                    <a:lstStyle/>
                    <a:p>
                      <a:pPr algn="ctr">
                        <a:lnSpc>
                          <a:spcPct val="200000"/>
                        </a:lnSpc>
                        <a:spcAft>
                          <a:spcPts val="0"/>
                        </a:spcAft>
                      </a:pPr>
                      <a:r>
                        <a:rPr lang="es-ES" sz="700"/>
                        <a:t>0,753</a:t>
                      </a:r>
                      <a:endParaRPr lang="es-MX" sz="700">
                        <a:solidFill>
                          <a:srgbClr val="365F91"/>
                        </a:solidFill>
                        <a:latin typeface="Calibri"/>
                        <a:ea typeface="Calibri"/>
                        <a:cs typeface="Times New Roman"/>
                      </a:endParaRPr>
                    </a:p>
                  </a:txBody>
                  <a:tcPr marL="35169" marR="35169" marT="0" marB="0"/>
                </a:tc>
              </a:tr>
              <a:tr h="155870">
                <a:tc>
                  <a:txBody>
                    <a:bodyPr/>
                    <a:lstStyle/>
                    <a:p>
                      <a:pPr algn="just">
                        <a:lnSpc>
                          <a:spcPct val="200000"/>
                        </a:lnSpc>
                        <a:spcAft>
                          <a:spcPts val="0"/>
                        </a:spcAft>
                      </a:pPr>
                      <a:r>
                        <a:rPr lang="es-ES" sz="700"/>
                        <a:t>S´e</a:t>
                      </a:r>
                      <a:endParaRPr lang="es-MX" sz="700">
                        <a:solidFill>
                          <a:srgbClr val="365F91"/>
                        </a:solidFill>
                        <a:latin typeface="Calibri"/>
                        <a:ea typeface="Calibri"/>
                        <a:cs typeface="Times New Roman"/>
                      </a:endParaRPr>
                    </a:p>
                  </a:txBody>
                  <a:tcPr marL="35169" marR="35169" marT="0" marB="0"/>
                </a:tc>
                <a:tc>
                  <a:txBody>
                    <a:bodyPr/>
                    <a:lstStyle/>
                    <a:p>
                      <a:pPr algn="ctr">
                        <a:lnSpc>
                          <a:spcPct val="200000"/>
                        </a:lnSpc>
                        <a:spcAft>
                          <a:spcPts val="0"/>
                        </a:spcAft>
                      </a:pPr>
                      <a:r>
                        <a:rPr lang="es-ES" sz="700"/>
                        <a:t>539,55</a:t>
                      </a:r>
                      <a:endParaRPr lang="es-MX" sz="700">
                        <a:solidFill>
                          <a:srgbClr val="365F91"/>
                        </a:solidFill>
                        <a:latin typeface="Calibri"/>
                        <a:ea typeface="Calibri"/>
                        <a:cs typeface="Times New Roman"/>
                      </a:endParaRPr>
                    </a:p>
                  </a:txBody>
                  <a:tcPr marL="35169" marR="35169" marT="0" marB="0"/>
                </a:tc>
                <a:tc>
                  <a:txBody>
                    <a:bodyPr/>
                    <a:lstStyle/>
                    <a:p>
                      <a:pPr algn="ctr">
                        <a:lnSpc>
                          <a:spcPct val="200000"/>
                        </a:lnSpc>
                        <a:spcAft>
                          <a:spcPts val="0"/>
                        </a:spcAft>
                      </a:pPr>
                      <a:r>
                        <a:rPr lang="es-ES" sz="700"/>
                        <a:t>539,55</a:t>
                      </a:r>
                      <a:endParaRPr lang="es-MX" sz="700">
                        <a:solidFill>
                          <a:srgbClr val="365F91"/>
                        </a:solidFill>
                        <a:latin typeface="Calibri"/>
                        <a:ea typeface="Calibri"/>
                        <a:cs typeface="Times New Roman"/>
                      </a:endParaRPr>
                    </a:p>
                  </a:txBody>
                  <a:tcPr marL="35169" marR="35169" marT="0" marB="0"/>
                </a:tc>
                <a:tc>
                  <a:txBody>
                    <a:bodyPr/>
                    <a:lstStyle/>
                    <a:p>
                      <a:pPr algn="ctr">
                        <a:lnSpc>
                          <a:spcPct val="200000"/>
                        </a:lnSpc>
                        <a:spcAft>
                          <a:spcPts val="0"/>
                        </a:spcAft>
                      </a:pPr>
                      <a:r>
                        <a:rPr lang="es-ES" sz="700"/>
                        <a:t>539,55</a:t>
                      </a:r>
                      <a:endParaRPr lang="es-MX" sz="700">
                        <a:solidFill>
                          <a:srgbClr val="365F91"/>
                        </a:solidFill>
                        <a:latin typeface="Calibri"/>
                        <a:ea typeface="Calibri"/>
                        <a:cs typeface="Times New Roman"/>
                      </a:endParaRPr>
                    </a:p>
                  </a:txBody>
                  <a:tcPr marL="35169" marR="35169" marT="0" marB="0"/>
                </a:tc>
                <a:tc>
                  <a:txBody>
                    <a:bodyPr/>
                    <a:lstStyle/>
                    <a:p>
                      <a:pPr algn="ctr">
                        <a:lnSpc>
                          <a:spcPct val="200000"/>
                        </a:lnSpc>
                        <a:spcAft>
                          <a:spcPts val="0"/>
                        </a:spcAft>
                      </a:pPr>
                      <a:r>
                        <a:rPr lang="es-ES" sz="700"/>
                        <a:t>539,55</a:t>
                      </a:r>
                      <a:endParaRPr lang="es-MX" sz="700">
                        <a:solidFill>
                          <a:srgbClr val="365F91"/>
                        </a:solidFill>
                        <a:latin typeface="Calibri"/>
                        <a:ea typeface="Calibri"/>
                        <a:cs typeface="Times New Roman"/>
                      </a:endParaRPr>
                    </a:p>
                  </a:txBody>
                  <a:tcPr marL="35169" marR="35169" marT="0" marB="0"/>
                </a:tc>
              </a:tr>
              <a:tr h="155870">
                <a:tc>
                  <a:txBody>
                    <a:bodyPr/>
                    <a:lstStyle/>
                    <a:p>
                      <a:pPr algn="just">
                        <a:lnSpc>
                          <a:spcPct val="200000"/>
                        </a:lnSpc>
                        <a:spcAft>
                          <a:spcPts val="0"/>
                        </a:spcAft>
                      </a:pPr>
                      <a:r>
                        <a:rPr lang="es-ES" sz="700"/>
                        <a:t>Se</a:t>
                      </a:r>
                      <a:endParaRPr lang="es-MX" sz="700">
                        <a:solidFill>
                          <a:srgbClr val="365F91"/>
                        </a:solidFill>
                        <a:latin typeface="Calibri"/>
                        <a:ea typeface="Calibri"/>
                        <a:cs typeface="Times New Roman"/>
                      </a:endParaRPr>
                    </a:p>
                  </a:txBody>
                  <a:tcPr marL="35169" marR="35169" marT="0" marB="0"/>
                </a:tc>
                <a:tc>
                  <a:txBody>
                    <a:bodyPr/>
                    <a:lstStyle/>
                    <a:p>
                      <a:pPr algn="ctr">
                        <a:lnSpc>
                          <a:spcPct val="200000"/>
                        </a:lnSpc>
                        <a:spcAft>
                          <a:spcPts val="0"/>
                        </a:spcAft>
                      </a:pPr>
                      <a:r>
                        <a:rPr lang="es-ES" sz="700"/>
                        <a:t>259,11</a:t>
                      </a:r>
                      <a:endParaRPr lang="es-MX" sz="700">
                        <a:solidFill>
                          <a:srgbClr val="365F91"/>
                        </a:solidFill>
                        <a:latin typeface="Calibri"/>
                        <a:ea typeface="Calibri"/>
                        <a:cs typeface="Times New Roman"/>
                      </a:endParaRPr>
                    </a:p>
                  </a:txBody>
                  <a:tcPr marL="35169" marR="35169" marT="0" marB="0"/>
                </a:tc>
                <a:tc>
                  <a:txBody>
                    <a:bodyPr/>
                    <a:lstStyle/>
                    <a:p>
                      <a:pPr algn="ctr">
                        <a:lnSpc>
                          <a:spcPct val="200000"/>
                        </a:lnSpc>
                        <a:spcAft>
                          <a:spcPts val="0"/>
                        </a:spcAft>
                      </a:pPr>
                      <a:r>
                        <a:rPr lang="es-ES" sz="700"/>
                        <a:t>242,67</a:t>
                      </a:r>
                      <a:endParaRPr lang="es-MX" sz="700">
                        <a:solidFill>
                          <a:srgbClr val="365F91"/>
                        </a:solidFill>
                        <a:latin typeface="Calibri"/>
                        <a:ea typeface="Calibri"/>
                        <a:cs typeface="Times New Roman"/>
                      </a:endParaRPr>
                    </a:p>
                  </a:txBody>
                  <a:tcPr marL="35169" marR="35169" marT="0" marB="0"/>
                </a:tc>
                <a:tc>
                  <a:txBody>
                    <a:bodyPr/>
                    <a:lstStyle/>
                    <a:p>
                      <a:pPr algn="ctr">
                        <a:lnSpc>
                          <a:spcPct val="200000"/>
                        </a:lnSpc>
                        <a:spcAft>
                          <a:spcPts val="0"/>
                        </a:spcAft>
                      </a:pPr>
                      <a:r>
                        <a:rPr lang="es-ES" sz="700"/>
                        <a:t>243,46</a:t>
                      </a:r>
                      <a:endParaRPr lang="es-MX" sz="700">
                        <a:solidFill>
                          <a:srgbClr val="365F91"/>
                        </a:solidFill>
                        <a:latin typeface="Calibri"/>
                        <a:ea typeface="Calibri"/>
                        <a:cs typeface="Times New Roman"/>
                      </a:endParaRPr>
                    </a:p>
                  </a:txBody>
                  <a:tcPr marL="35169" marR="35169" marT="0" marB="0"/>
                </a:tc>
                <a:tc>
                  <a:txBody>
                    <a:bodyPr/>
                    <a:lstStyle/>
                    <a:p>
                      <a:pPr algn="ctr">
                        <a:lnSpc>
                          <a:spcPct val="200000"/>
                        </a:lnSpc>
                        <a:spcAft>
                          <a:spcPts val="0"/>
                        </a:spcAft>
                      </a:pPr>
                      <a:r>
                        <a:rPr lang="es-ES" sz="700"/>
                        <a:t>243,49</a:t>
                      </a:r>
                      <a:endParaRPr lang="es-MX" sz="700">
                        <a:solidFill>
                          <a:srgbClr val="365F91"/>
                        </a:solidFill>
                        <a:latin typeface="Calibri"/>
                        <a:ea typeface="Calibri"/>
                        <a:cs typeface="Times New Roman"/>
                      </a:endParaRPr>
                    </a:p>
                  </a:txBody>
                  <a:tcPr marL="35169" marR="35169" marT="0" marB="0"/>
                </a:tc>
              </a:tr>
              <a:tr h="155870">
                <a:tc>
                  <a:txBody>
                    <a:bodyPr/>
                    <a:lstStyle/>
                    <a:p>
                      <a:pPr algn="just">
                        <a:lnSpc>
                          <a:spcPct val="200000"/>
                        </a:lnSpc>
                        <a:spcAft>
                          <a:spcPts val="0"/>
                        </a:spcAft>
                      </a:pPr>
                      <a:r>
                        <a:rPr lang="es-ES" sz="700"/>
                        <a:t>r/d</a:t>
                      </a:r>
                      <a:endParaRPr lang="es-MX" sz="700">
                        <a:solidFill>
                          <a:srgbClr val="365F91"/>
                        </a:solidFill>
                        <a:latin typeface="Calibri"/>
                        <a:ea typeface="Calibri"/>
                        <a:cs typeface="Times New Roman"/>
                      </a:endParaRPr>
                    </a:p>
                  </a:txBody>
                  <a:tcPr marL="35169" marR="35169" marT="0" marB="0"/>
                </a:tc>
                <a:tc>
                  <a:txBody>
                    <a:bodyPr/>
                    <a:lstStyle/>
                    <a:p>
                      <a:pPr algn="ctr">
                        <a:lnSpc>
                          <a:spcPct val="200000"/>
                        </a:lnSpc>
                        <a:spcAft>
                          <a:spcPts val="0"/>
                        </a:spcAft>
                      </a:pPr>
                      <a:r>
                        <a:rPr lang="es-ES" sz="700"/>
                        <a:t>0,02</a:t>
                      </a:r>
                      <a:endParaRPr lang="es-MX" sz="700">
                        <a:solidFill>
                          <a:srgbClr val="365F91"/>
                        </a:solidFill>
                        <a:latin typeface="Calibri"/>
                        <a:ea typeface="Calibri"/>
                        <a:cs typeface="Times New Roman"/>
                      </a:endParaRPr>
                    </a:p>
                  </a:txBody>
                  <a:tcPr marL="35169" marR="35169" marT="0" marB="0"/>
                </a:tc>
                <a:tc>
                  <a:txBody>
                    <a:bodyPr/>
                    <a:lstStyle/>
                    <a:p>
                      <a:pPr algn="ctr">
                        <a:lnSpc>
                          <a:spcPct val="200000"/>
                        </a:lnSpc>
                        <a:spcAft>
                          <a:spcPts val="0"/>
                        </a:spcAft>
                      </a:pPr>
                      <a:r>
                        <a:rPr lang="es-ES" sz="700"/>
                        <a:t>0,02</a:t>
                      </a:r>
                      <a:endParaRPr lang="es-MX" sz="700">
                        <a:solidFill>
                          <a:srgbClr val="365F91"/>
                        </a:solidFill>
                        <a:latin typeface="Calibri"/>
                        <a:ea typeface="Calibri"/>
                        <a:cs typeface="Times New Roman"/>
                      </a:endParaRPr>
                    </a:p>
                  </a:txBody>
                  <a:tcPr marL="35169" marR="35169" marT="0" marB="0"/>
                </a:tc>
                <a:tc>
                  <a:txBody>
                    <a:bodyPr/>
                    <a:lstStyle/>
                    <a:p>
                      <a:pPr algn="ctr">
                        <a:lnSpc>
                          <a:spcPct val="200000"/>
                        </a:lnSpc>
                        <a:spcAft>
                          <a:spcPts val="0"/>
                        </a:spcAft>
                      </a:pPr>
                      <a:r>
                        <a:rPr lang="es-ES" sz="700"/>
                        <a:t>0,02</a:t>
                      </a:r>
                      <a:endParaRPr lang="es-MX" sz="700">
                        <a:solidFill>
                          <a:srgbClr val="365F91"/>
                        </a:solidFill>
                        <a:latin typeface="Calibri"/>
                        <a:ea typeface="Calibri"/>
                        <a:cs typeface="Times New Roman"/>
                      </a:endParaRPr>
                    </a:p>
                  </a:txBody>
                  <a:tcPr marL="35169" marR="35169" marT="0" marB="0"/>
                </a:tc>
                <a:tc>
                  <a:txBody>
                    <a:bodyPr/>
                    <a:lstStyle/>
                    <a:p>
                      <a:pPr algn="ctr">
                        <a:lnSpc>
                          <a:spcPct val="200000"/>
                        </a:lnSpc>
                        <a:spcAft>
                          <a:spcPts val="0"/>
                        </a:spcAft>
                      </a:pPr>
                      <a:r>
                        <a:rPr lang="es-ES" sz="700"/>
                        <a:t>0,02</a:t>
                      </a:r>
                      <a:endParaRPr lang="es-MX" sz="700">
                        <a:solidFill>
                          <a:srgbClr val="365F91"/>
                        </a:solidFill>
                        <a:latin typeface="Calibri"/>
                        <a:ea typeface="Calibri"/>
                        <a:cs typeface="Times New Roman"/>
                      </a:endParaRPr>
                    </a:p>
                  </a:txBody>
                  <a:tcPr marL="35169" marR="35169" marT="0" marB="0"/>
                </a:tc>
              </a:tr>
              <a:tr h="155870">
                <a:tc>
                  <a:txBody>
                    <a:bodyPr/>
                    <a:lstStyle/>
                    <a:p>
                      <a:pPr algn="just">
                        <a:lnSpc>
                          <a:spcPct val="200000"/>
                        </a:lnSpc>
                        <a:spcAft>
                          <a:spcPts val="0"/>
                        </a:spcAft>
                      </a:pPr>
                      <a:r>
                        <a:rPr lang="es-ES" sz="700"/>
                        <a:t>D</a:t>
                      </a:r>
                      <a:r>
                        <a:rPr lang="es-ES" sz="700" baseline="-25000"/>
                        <a:t>e</a:t>
                      </a:r>
                      <a:r>
                        <a:rPr lang="es-ES" sz="700"/>
                        <a:t>/d</a:t>
                      </a:r>
                      <a:endParaRPr lang="es-MX" sz="700">
                        <a:solidFill>
                          <a:srgbClr val="365F91"/>
                        </a:solidFill>
                        <a:latin typeface="Calibri"/>
                        <a:ea typeface="Calibri"/>
                        <a:cs typeface="Times New Roman"/>
                      </a:endParaRPr>
                    </a:p>
                  </a:txBody>
                  <a:tcPr marL="35169" marR="35169" marT="0" marB="0"/>
                </a:tc>
                <a:tc>
                  <a:txBody>
                    <a:bodyPr/>
                    <a:lstStyle/>
                    <a:p>
                      <a:pPr algn="ctr">
                        <a:lnSpc>
                          <a:spcPct val="200000"/>
                        </a:lnSpc>
                        <a:spcAft>
                          <a:spcPts val="0"/>
                        </a:spcAft>
                      </a:pPr>
                      <a:r>
                        <a:rPr lang="es-ES" sz="700"/>
                        <a:t>1,2</a:t>
                      </a:r>
                      <a:endParaRPr lang="es-MX" sz="700">
                        <a:solidFill>
                          <a:srgbClr val="365F91"/>
                        </a:solidFill>
                        <a:latin typeface="Calibri"/>
                        <a:ea typeface="Calibri"/>
                        <a:cs typeface="Times New Roman"/>
                      </a:endParaRPr>
                    </a:p>
                  </a:txBody>
                  <a:tcPr marL="35169" marR="35169" marT="0" marB="0"/>
                </a:tc>
                <a:tc>
                  <a:txBody>
                    <a:bodyPr/>
                    <a:lstStyle/>
                    <a:p>
                      <a:pPr algn="ctr">
                        <a:lnSpc>
                          <a:spcPct val="200000"/>
                        </a:lnSpc>
                        <a:spcAft>
                          <a:spcPts val="0"/>
                        </a:spcAft>
                      </a:pPr>
                      <a:r>
                        <a:rPr lang="es-ES" sz="700"/>
                        <a:t>1,2</a:t>
                      </a:r>
                      <a:endParaRPr lang="es-MX" sz="700">
                        <a:solidFill>
                          <a:srgbClr val="365F91"/>
                        </a:solidFill>
                        <a:latin typeface="Calibri"/>
                        <a:ea typeface="Calibri"/>
                        <a:cs typeface="Times New Roman"/>
                      </a:endParaRPr>
                    </a:p>
                  </a:txBody>
                  <a:tcPr marL="35169" marR="35169" marT="0" marB="0"/>
                </a:tc>
                <a:tc>
                  <a:txBody>
                    <a:bodyPr/>
                    <a:lstStyle/>
                    <a:p>
                      <a:pPr algn="ctr">
                        <a:lnSpc>
                          <a:spcPct val="200000"/>
                        </a:lnSpc>
                        <a:spcAft>
                          <a:spcPts val="0"/>
                        </a:spcAft>
                      </a:pPr>
                      <a:r>
                        <a:rPr lang="es-ES" sz="700"/>
                        <a:t>1,2</a:t>
                      </a:r>
                      <a:endParaRPr lang="es-MX" sz="700">
                        <a:solidFill>
                          <a:srgbClr val="365F91"/>
                        </a:solidFill>
                        <a:latin typeface="Calibri"/>
                        <a:ea typeface="Calibri"/>
                        <a:cs typeface="Times New Roman"/>
                      </a:endParaRPr>
                    </a:p>
                  </a:txBody>
                  <a:tcPr marL="35169" marR="35169" marT="0" marB="0"/>
                </a:tc>
                <a:tc>
                  <a:txBody>
                    <a:bodyPr/>
                    <a:lstStyle/>
                    <a:p>
                      <a:pPr algn="ctr">
                        <a:lnSpc>
                          <a:spcPct val="200000"/>
                        </a:lnSpc>
                        <a:spcAft>
                          <a:spcPts val="0"/>
                        </a:spcAft>
                      </a:pPr>
                      <a:r>
                        <a:rPr lang="es-ES" sz="700"/>
                        <a:t>1,2</a:t>
                      </a:r>
                      <a:endParaRPr lang="es-MX" sz="700">
                        <a:solidFill>
                          <a:srgbClr val="365F91"/>
                        </a:solidFill>
                        <a:latin typeface="Calibri"/>
                        <a:ea typeface="Calibri"/>
                        <a:cs typeface="Times New Roman"/>
                      </a:endParaRPr>
                    </a:p>
                  </a:txBody>
                  <a:tcPr marL="35169" marR="35169" marT="0" marB="0"/>
                </a:tc>
              </a:tr>
              <a:tr h="155870">
                <a:tc>
                  <a:txBody>
                    <a:bodyPr/>
                    <a:lstStyle/>
                    <a:p>
                      <a:pPr algn="just">
                        <a:lnSpc>
                          <a:spcPct val="200000"/>
                        </a:lnSpc>
                        <a:spcAft>
                          <a:spcPts val="0"/>
                        </a:spcAft>
                      </a:pPr>
                      <a:r>
                        <a:rPr lang="es-ES" sz="700"/>
                        <a:t>flexión </a:t>
                      </a:r>
                      <a:endParaRPr lang="es-MX" sz="700">
                        <a:solidFill>
                          <a:srgbClr val="365F91"/>
                        </a:solidFill>
                        <a:latin typeface="Calibri"/>
                        <a:ea typeface="Calibri"/>
                        <a:cs typeface="Times New Roman"/>
                      </a:endParaRPr>
                    </a:p>
                  </a:txBody>
                  <a:tcPr marL="35169" marR="35169" marT="0" marB="0"/>
                </a:tc>
                <a:tc>
                  <a:txBody>
                    <a:bodyPr/>
                    <a:lstStyle/>
                    <a:p>
                      <a:pPr algn="ctr">
                        <a:lnSpc>
                          <a:spcPct val="200000"/>
                        </a:lnSpc>
                        <a:spcAft>
                          <a:spcPts val="0"/>
                        </a:spcAft>
                      </a:pPr>
                      <a:r>
                        <a:rPr lang="es-ES" sz="700"/>
                        <a:t>----------</a:t>
                      </a:r>
                      <a:endParaRPr lang="es-MX" sz="700">
                        <a:solidFill>
                          <a:srgbClr val="365F91"/>
                        </a:solidFill>
                        <a:latin typeface="Calibri"/>
                        <a:ea typeface="Calibri"/>
                        <a:cs typeface="Times New Roman"/>
                      </a:endParaRPr>
                    </a:p>
                  </a:txBody>
                  <a:tcPr marL="35169" marR="35169" marT="0" marB="0"/>
                </a:tc>
                <a:tc>
                  <a:txBody>
                    <a:bodyPr/>
                    <a:lstStyle/>
                    <a:p>
                      <a:pPr algn="ctr">
                        <a:lnSpc>
                          <a:spcPct val="200000"/>
                        </a:lnSpc>
                        <a:spcAft>
                          <a:spcPts val="0"/>
                        </a:spcAft>
                      </a:pPr>
                      <a:r>
                        <a:rPr lang="es-ES" sz="700"/>
                        <a:t>0,031</a:t>
                      </a:r>
                      <a:endParaRPr lang="es-MX" sz="700">
                        <a:solidFill>
                          <a:srgbClr val="365F91"/>
                        </a:solidFill>
                        <a:latin typeface="Calibri"/>
                        <a:ea typeface="Calibri"/>
                        <a:cs typeface="Times New Roman"/>
                      </a:endParaRPr>
                    </a:p>
                  </a:txBody>
                  <a:tcPr marL="35169" marR="35169" marT="0" marB="0"/>
                </a:tc>
                <a:tc>
                  <a:txBody>
                    <a:bodyPr/>
                    <a:lstStyle/>
                    <a:p>
                      <a:pPr algn="ctr">
                        <a:lnSpc>
                          <a:spcPct val="200000"/>
                        </a:lnSpc>
                        <a:spcAft>
                          <a:spcPts val="0"/>
                        </a:spcAft>
                      </a:pPr>
                      <a:r>
                        <a:rPr lang="es-ES" sz="700"/>
                        <a:t>0,031</a:t>
                      </a:r>
                      <a:endParaRPr lang="es-MX" sz="700">
                        <a:solidFill>
                          <a:srgbClr val="365F91"/>
                        </a:solidFill>
                        <a:latin typeface="Calibri"/>
                        <a:ea typeface="Calibri"/>
                        <a:cs typeface="Times New Roman"/>
                      </a:endParaRPr>
                    </a:p>
                  </a:txBody>
                  <a:tcPr marL="35169" marR="35169" marT="0" marB="0"/>
                </a:tc>
                <a:tc>
                  <a:txBody>
                    <a:bodyPr/>
                    <a:lstStyle/>
                    <a:p>
                      <a:pPr algn="ctr">
                        <a:lnSpc>
                          <a:spcPct val="200000"/>
                        </a:lnSpc>
                        <a:spcAft>
                          <a:spcPts val="0"/>
                        </a:spcAft>
                      </a:pPr>
                      <a:r>
                        <a:rPr lang="es-ES" sz="700"/>
                        <a:t>0,031</a:t>
                      </a:r>
                      <a:endParaRPr lang="es-MX" sz="700">
                        <a:solidFill>
                          <a:srgbClr val="365F91"/>
                        </a:solidFill>
                        <a:latin typeface="Calibri"/>
                        <a:ea typeface="Calibri"/>
                        <a:cs typeface="Times New Roman"/>
                      </a:endParaRPr>
                    </a:p>
                  </a:txBody>
                  <a:tcPr marL="35169" marR="35169" marT="0" marB="0"/>
                </a:tc>
              </a:tr>
              <a:tr h="155870">
                <a:tc>
                  <a:txBody>
                    <a:bodyPr/>
                    <a:lstStyle/>
                    <a:p>
                      <a:pPr algn="just">
                        <a:lnSpc>
                          <a:spcPct val="200000"/>
                        </a:lnSpc>
                        <a:spcAft>
                          <a:spcPts val="0"/>
                        </a:spcAft>
                      </a:pPr>
                      <a:r>
                        <a:rPr lang="es-ES" sz="700"/>
                        <a:t>torsión</a:t>
                      </a:r>
                      <a:endParaRPr lang="es-MX" sz="700">
                        <a:solidFill>
                          <a:srgbClr val="365F91"/>
                        </a:solidFill>
                        <a:latin typeface="Calibri"/>
                        <a:ea typeface="Calibri"/>
                        <a:cs typeface="Times New Roman"/>
                      </a:endParaRPr>
                    </a:p>
                  </a:txBody>
                  <a:tcPr marL="35169" marR="35169" marT="0" marB="0"/>
                </a:tc>
                <a:tc>
                  <a:txBody>
                    <a:bodyPr/>
                    <a:lstStyle/>
                    <a:p>
                      <a:pPr algn="ctr">
                        <a:lnSpc>
                          <a:spcPct val="200000"/>
                        </a:lnSpc>
                        <a:spcAft>
                          <a:spcPts val="0"/>
                        </a:spcAft>
                      </a:pPr>
                      <a:r>
                        <a:rPr lang="es-ES" sz="700"/>
                        <a:t>----------</a:t>
                      </a:r>
                      <a:endParaRPr lang="es-MX" sz="700">
                        <a:solidFill>
                          <a:srgbClr val="365F91"/>
                        </a:solidFill>
                        <a:latin typeface="Calibri"/>
                        <a:ea typeface="Calibri"/>
                        <a:cs typeface="Times New Roman"/>
                      </a:endParaRPr>
                    </a:p>
                  </a:txBody>
                  <a:tcPr marL="35169" marR="35169" marT="0" marB="0"/>
                </a:tc>
                <a:tc>
                  <a:txBody>
                    <a:bodyPr/>
                    <a:lstStyle/>
                    <a:p>
                      <a:pPr algn="ctr">
                        <a:lnSpc>
                          <a:spcPct val="200000"/>
                        </a:lnSpc>
                        <a:spcAft>
                          <a:spcPts val="0"/>
                        </a:spcAft>
                      </a:pPr>
                      <a:r>
                        <a:rPr lang="es-ES" sz="700"/>
                        <a:t>0,025</a:t>
                      </a:r>
                      <a:endParaRPr lang="es-MX" sz="700">
                        <a:solidFill>
                          <a:srgbClr val="365F91"/>
                        </a:solidFill>
                        <a:latin typeface="Calibri"/>
                        <a:ea typeface="Calibri"/>
                        <a:cs typeface="Times New Roman"/>
                      </a:endParaRPr>
                    </a:p>
                  </a:txBody>
                  <a:tcPr marL="35169" marR="35169" marT="0" marB="0"/>
                </a:tc>
                <a:tc>
                  <a:txBody>
                    <a:bodyPr/>
                    <a:lstStyle/>
                    <a:p>
                      <a:pPr algn="ctr">
                        <a:lnSpc>
                          <a:spcPct val="200000"/>
                        </a:lnSpc>
                        <a:spcAft>
                          <a:spcPts val="0"/>
                        </a:spcAft>
                      </a:pPr>
                      <a:r>
                        <a:rPr lang="es-ES" sz="700"/>
                        <a:t>0,025</a:t>
                      </a:r>
                      <a:endParaRPr lang="es-MX" sz="700">
                        <a:solidFill>
                          <a:srgbClr val="365F91"/>
                        </a:solidFill>
                        <a:latin typeface="Calibri"/>
                        <a:ea typeface="Calibri"/>
                        <a:cs typeface="Times New Roman"/>
                      </a:endParaRPr>
                    </a:p>
                  </a:txBody>
                  <a:tcPr marL="35169" marR="35169" marT="0" marB="0"/>
                </a:tc>
                <a:tc>
                  <a:txBody>
                    <a:bodyPr/>
                    <a:lstStyle/>
                    <a:p>
                      <a:pPr algn="ctr">
                        <a:lnSpc>
                          <a:spcPct val="200000"/>
                        </a:lnSpc>
                        <a:spcAft>
                          <a:spcPts val="0"/>
                        </a:spcAft>
                      </a:pPr>
                      <a:r>
                        <a:rPr lang="es-ES" sz="700"/>
                        <a:t>0,025</a:t>
                      </a:r>
                      <a:endParaRPr lang="es-MX" sz="700">
                        <a:solidFill>
                          <a:srgbClr val="365F91"/>
                        </a:solidFill>
                        <a:latin typeface="Calibri"/>
                        <a:ea typeface="Calibri"/>
                        <a:cs typeface="Times New Roman"/>
                      </a:endParaRPr>
                    </a:p>
                  </a:txBody>
                  <a:tcPr marL="35169" marR="35169" marT="0" marB="0"/>
                </a:tc>
              </a:tr>
              <a:tr h="155870">
                <a:tc>
                  <a:txBody>
                    <a:bodyPr/>
                    <a:lstStyle/>
                    <a:p>
                      <a:pPr algn="just">
                        <a:lnSpc>
                          <a:spcPct val="200000"/>
                        </a:lnSpc>
                        <a:spcAft>
                          <a:spcPts val="0"/>
                        </a:spcAft>
                      </a:pPr>
                      <a:r>
                        <a:rPr lang="es-ES" sz="700"/>
                        <a:t>q</a:t>
                      </a:r>
                      <a:endParaRPr lang="es-MX" sz="700">
                        <a:solidFill>
                          <a:srgbClr val="365F91"/>
                        </a:solidFill>
                        <a:latin typeface="Calibri"/>
                        <a:ea typeface="Calibri"/>
                        <a:cs typeface="Times New Roman"/>
                      </a:endParaRPr>
                    </a:p>
                  </a:txBody>
                  <a:tcPr marL="35169" marR="35169" marT="0" marB="0"/>
                </a:tc>
                <a:tc>
                  <a:txBody>
                    <a:bodyPr/>
                    <a:lstStyle/>
                    <a:p>
                      <a:pPr algn="ctr">
                        <a:lnSpc>
                          <a:spcPct val="200000"/>
                        </a:lnSpc>
                        <a:spcAft>
                          <a:spcPts val="0"/>
                        </a:spcAft>
                      </a:pPr>
                      <a:r>
                        <a:rPr lang="es-ES" sz="700"/>
                        <a:t>----------</a:t>
                      </a:r>
                      <a:endParaRPr lang="es-MX" sz="700">
                        <a:solidFill>
                          <a:srgbClr val="365F91"/>
                        </a:solidFill>
                        <a:latin typeface="Calibri"/>
                        <a:ea typeface="Calibri"/>
                        <a:cs typeface="Times New Roman"/>
                      </a:endParaRPr>
                    </a:p>
                  </a:txBody>
                  <a:tcPr marL="35169" marR="35169" marT="0" marB="0"/>
                </a:tc>
                <a:tc>
                  <a:txBody>
                    <a:bodyPr/>
                    <a:lstStyle/>
                    <a:p>
                      <a:pPr algn="ctr">
                        <a:lnSpc>
                          <a:spcPct val="200000"/>
                        </a:lnSpc>
                        <a:spcAft>
                          <a:spcPts val="0"/>
                        </a:spcAft>
                      </a:pPr>
                      <a:r>
                        <a:rPr lang="es-ES" sz="700"/>
                        <a:t>0,844</a:t>
                      </a:r>
                      <a:endParaRPr lang="es-MX" sz="700">
                        <a:solidFill>
                          <a:srgbClr val="365F91"/>
                        </a:solidFill>
                        <a:latin typeface="Calibri"/>
                        <a:ea typeface="Calibri"/>
                        <a:cs typeface="Times New Roman"/>
                      </a:endParaRPr>
                    </a:p>
                  </a:txBody>
                  <a:tcPr marL="35169" marR="35169" marT="0" marB="0"/>
                </a:tc>
                <a:tc>
                  <a:txBody>
                    <a:bodyPr/>
                    <a:lstStyle/>
                    <a:p>
                      <a:pPr algn="ctr">
                        <a:lnSpc>
                          <a:spcPct val="200000"/>
                        </a:lnSpc>
                        <a:spcAft>
                          <a:spcPts val="0"/>
                        </a:spcAft>
                      </a:pPr>
                      <a:r>
                        <a:rPr lang="es-ES" sz="700"/>
                        <a:t>0,842</a:t>
                      </a:r>
                      <a:endParaRPr lang="es-MX" sz="700">
                        <a:solidFill>
                          <a:srgbClr val="365F91"/>
                        </a:solidFill>
                        <a:latin typeface="Calibri"/>
                        <a:ea typeface="Calibri"/>
                        <a:cs typeface="Times New Roman"/>
                      </a:endParaRPr>
                    </a:p>
                  </a:txBody>
                  <a:tcPr marL="35169" marR="35169" marT="0" marB="0"/>
                </a:tc>
                <a:tc>
                  <a:txBody>
                    <a:bodyPr/>
                    <a:lstStyle/>
                    <a:p>
                      <a:pPr algn="ctr">
                        <a:lnSpc>
                          <a:spcPct val="200000"/>
                        </a:lnSpc>
                        <a:spcAft>
                          <a:spcPts val="0"/>
                        </a:spcAft>
                      </a:pPr>
                      <a:r>
                        <a:rPr lang="es-ES" sz="700"/>
                        <a:t>0,842</a:t>
                      </a:r>
                      <a:endParaRPr lang="es-MX" sz="700">
                        <a:solidFill>
                          <a:srgbClr val="365F91"/>
                        </a:solidFill>
                        <a:latin typeface="Calibri"/>
                        <a:ea typeface="Calibri"/>
                        <a:cs typeface="Times New Roman"/>
                      </a:endParaRPr>
                    </a:p>
                  </a:txBody>
                  <a:tcPr marL="35169" marR="35169" marT="0" marB="0"/>
                </a:tc>
              </a:tr>
              <a:tr h="155870">
                <a:tc>
                  <a:txBody>
                    <a:bodyPr/>
                    <a:lstStyle/>
                    <a:p>
                      <a:pPr algn="just">
                        <a:lnSpc>
                          <a:spcPct val="200000"/>
                        </a:lnSpc>
                        <a:spcAft>
                          <a:spcPts val="0"/>
                        </a:spcAft>
                      </a:pPr>
                      <a:r>
                        <a:rPr lang="es-ES" sz="700"/>
                        <a:t>q</a:t>
                      </a:r>
                      <a:r>
                        <a:rPr lang="es-ES" sz="700" baseline="-25000"/>
                        <a:t>cortante</a:t>
                      </a:r>
                      <a:endParaRPr lang="es-MX" sz="700">
                        <a:solidFill>
                          <a:srgbClr val="365F91"/>
                        </a:solidFill>
                        <a:latin typeface="Calibri"/>
                        <a:ea typeface="Calibri"/>
                        <a:cs typeface="Times New Roman"/>
                      </a:endParaRPr>
                    </a:p>
                  </a:txBody>
                  <a:tcPr marL="35169" marR="35169" marT="0" marB="0"/>
                </a:tc>
                <a:tc>
                  <a:txBody>
                    <a:bodyPr/>
                    <a:lstStyle/>
                    <a:p>
                      <a:pPr algn="ctr">
                        <a:lnSpc>
                          <a:spcPct val="200000"/>
                        </a:lnSpc>
                        <a:spcAft>
                          <a:spcPts val="0"/>
                        </a:spcAft>
                      </a:pPr>
                      <a:r>
                        <a:rPr lang="es-ES" sz="700"/>
                        <a:t>----------</a:t>
                      </a:r>
                      <a:endParaRPr lang="es-MX" sz="700">
                        <a:solidFill>
                          <a:srgbClr val="365F91"/>
                        </a:solidFill>
                        <a:latin typeface="Calibri"/>
                        <a:ea typeface="Calibri"/>
                        <a:cs typeface="Times New Roman"/>
                      </a:endParaRPr>
                    </a:p>
                  </a:txBody>
                  <a:tcPr marL="35169" marR="35169" marT="0" marB="0"/>
                </a:tc>
                <a:tc>
                  <a:txBody>
                    <a:bodyPr/>
                    <a:lstStyle/>
                    <a:p>
                      <a:pPr algn="ctr">
                        <a:lnSpc>
                          <a:spcPct val="200000"/>
                        </a:lnSpc>
                        <a:spcAft>
                          <a:spcPts val="0"/>
                        </a:spcAft>
                      </a:pPr>
                      <a:r>
                        <a:rPr lang="es-ES" sz="700"/>
                        <a:t>0,87</a:t>
                      </a:r>
                      <a:endParaRPr lang="es-MX" sz="700">
                        <a:solidFill>
                          <a:srgbClr val="365F91"/>
                        </a:solidFill>
                        <a:latin typeface="Calibri"/>
                        <a:ea typeface="Calibri"/>
                        <a:cs typeface="Times New Roman"/>
                      </a:endParaRPr>
                    </a:p>
                  </a:txBody>
                  <a:tcPr marL="35169" marR="35169" marT="0" marB="0"/>
                </a:tc>
                <a:tc>
                  <a:txBody>
                    <a:bodyPr/>
                    <a:lstStyle/>
                    <a:p>
                      <a:pPr algn="ctr">
                        <a:lnSpc>
                          <a:spcPct val="200000"/>
                        </a:lnSpc>
                        <a:spcAft>
                          <a:spcPts val="0"/>
                        </a:spcAft>
                      </a:pPr>
                      <a:r>
                        <a:rPr lang="es-ES" sz="700"/>
                        <a:t>0,868</a:t>
                      </a:r>
                      <a:endParaRPr lang="es-MX" sz="700">
                        <a:solidFill>
                          <a:srgbClr val="365F91"/>
                        </a:solidFill>
                        <a:latin typeface="Calibri"/>
                        <a:ea typeface="Calibri"/>
                        <a:cs typeface="Times New Roman"/>
                      </a:endParaRPr>
                    </a:p>
                  </a:txBody>
                  <a:tcPr marL="35169" marR="35169" marT="0" marB="0"/>
                </a:tc>
                <a:tc>
                  <a:txBody>
                    <a:bodyPr/>
                    <a:lstStyle/>
                    <a:p>
                      <a:pPr algn="ctr">
                        <a:lnSpc>
                          <a:spcPct val="200000"/>
                        </a:lnSpc>
                        <a:spcAft>
                          <a:spcPts val="0"/>
                        </a:spcAft>
                      </a:pPr>
                      <a:r>
                        <a:rPr lang="es-ES" sz="700"/>
                        <a:t>0,868</a:t>
                      </a:r>
                      <a:endParaRPr lang="es-MX" sz="700">
                        <a:solidFill>
                          <a:srgbClr val="365F91"/>
                        </a:solidFill>
                        <a:latin typeface="Calibri"/>
                        <a:ea typeface="Calibri"/>
                        <a:cs typeface="Times New Roman"/>
                      </a:endParaRPr>
                    </a:p>
                  </a:txBody>
                  <a:tcPr marL="35169" marR="35169" marT="0" marB="0"/>
                </a:tc>
              </a:tr>
              <a:tr h="155870">
                <a:tc>
                  <a:txBody>
                    <a:bodyPr/>
                    <a:lstStyle/>
                    <a:p>
                      <a:pPr algn="just">
                        <a:lnSpc>
                          <a:spcPct val="200000"/>
                        </a:lnSpc>
                        <a:spcAft>
                          <a:spcPts val="0"/>
                        </a:spcAft>
                      </a:pPr>
                      <a:r>
                        <a:rPr lang="es-ES" sz="700"/>
                        <a:t>Kt</a:t>
                      </a:r>
                      <a:endParaRPr lang="es-MX" sz="700">
                        <a:solidFill>
                          <a:srgbClr val="365F91"/>
                        </a:solidFill>
                        <a:latin typeface="Calibri"/>
                        <a:ea typeface="Calibri"/>
                        <a:cs typeface="Times New Roman"/>
                      </a:endParaRPr>
                    </a:p>
                  </a:txBody>
                  <a:tcPr marL="35169" marR="35169" marT="0" marB="0"/>
                </a:tc>
                <a:tc>
                  <a:txBody>
                    <a:bodyPr/>
                    <a:lstStyle/>
                    <a:p>
                      <a:pPr algn="ctr">
                        <a:lnSpc>
                          <a:spcPct val="200000"/>
                        </a:lnSpc>
                        <a:spcAft>
                          <a:spcPts val="0"/>
                        </a:spcAft>
                      </a:pPr>
                      <a:r>
                        <a:rPr lang="es-ES" sz="700"/>
                        <a:t>2,7</a:t>
                      </a:r>
                      <a:endParaRPr lang="es-MX" sz="700">
                        <a:solidFill>
                          <a:srgbClr val="365F91"/>
                        </a:solidFill>
                        <a:latin typeface="Calibri"/>
                        <a:ea typeface="Calibri"/>
                        <a:cs typeface="Times New Roman"/>
                      </a:endParaRPr>
                    </a:p>
                  </a:txBody>
                  <a:tcPr marL="35169" marR="35169" marT="0" marB="0"/>
                </a:tc>
                <a:tc>
                  <a:txBody>
                    <a:bodyPr/>
                    <a:lstStyle/>
                    <a:p>
                      <a:pPr algn="ctr">
                        <a:lnSpc>
                          <a:spcPct val="200000"/>
                        </a:lnSpc>
                        <a:spcAft>
                          <a:spcPts val="0"/>
                        </a:spcAft>
                      </a:pPr>
                      <a:r>
                        <a:rPr lang="es-ES" sz="700"/>
                        <a:t>2,55</a:t>
                      </a:r>
                      <a:endParaRPr lang="es-MX" sz="700">
                        <a:solidFill>
                          <a:srgbClr val="365F91"/>
                        </a:solidFill>
                        <a:latin typeface="Calibri"/>
                        <a:ea typeface="Calibri"/>
                        <a:cs typeface="Times New Roman"/>
                      </a:endParaRPr>
                    </a:p>
                  </a:txBody>
                  <a:tcPr marL="35169" marR="35169" marT="0" marB="0"/>
                </a:tc>
                <a:tc>
                  <a:txBody>
                    <a:bodyPr/>
                    <a:lstStyle/>
                    <a:p>
                      <a:pPr algn="ctr">
                        <a:lnSpc>
                          <a:spcPct val="200000"/>
                        </a:lnSpc>
                        <a:spcAft>
                          <a:spcPts val="0"/>
                        </a:spcAft>
                      </a:pPr>
                      <a:r>
                        <a:rPr lang="es-ES" sz="700"/>
                        <a:t>2,55</a:t>
                      </a:r>
                      <a:endParaRPr lang="es-MX" sz="700">
                        <a:solidFill>
                          <a:srgbClr val="365F91"/>
                        </a:solidFill>
                        <a:latin typeface="Calibri"/>
                        <a:ea typeface="Calibri"/>
                        <a:cs typeface="Times New Roman"/>
                      </a:endParaRPr>
                    </a:p>
                  </a:txBody>
                  <a:tcPr marL="35169" marR="35169" marT="0" marB="0"/>
                </a:tc>
                <a:tc>
                  <a:txBody>
                    <a:bodyPr/>
                    <a:lstStyle/>
                    <a:p>
                      <a:pPr algn="ctr">
                        <a:lnSpc>
                          <a:spcPct val="200000"/>
                        </a:lnSpc>
                        <a:spcAft>
                          <a:spcPts val="0"/>
                        </a:spcAft>
                      </a:pPr>
                      <a:r>
                        <a:rPr lang="es-ES" sz="700"/>
                        <a:t>2,55</a:t>
                      </a:r>
                      <a:endParaRPr lang="es-MX" sz="700">
                        <a:solidFill>
                          <a:srgbClr val="365F91"/>
                        </a:solidFill>
                        <a:latin typeface="Calibri"/>
                        <a:ea typeface="Calibri"/>
                        <a:cs typeface="Times New Roman"/>
                      </a:endParaRPr>
                    </a:p>
                  </a:txBody>
                  <a:tcPr marL="35169" marR="35169" marT="0" marB="0"/>
                </a:tc>
              </a:tr>
              <a:tr h="155870">
                <a:tc>
                  <a:txBody>
                    <a:bodyPr/>
                    <a:lstStyle/>
                    <a:p>
                      <a:pPr algn="just">
                        <a:lnSpc>
                          <a:spcPct val="200000"/>
                        </a:lnSpc>
                        <a:spcAft>
                          <a:spcPts val="0"/>
                        </a:spcAft>
                      </a:pPr>
                      <a:r>
                        <a:rPr lang="es-ES" sz="700"/>
                        <a:t>Kts</a:t>
                      </a:r>
                      <a:endParaRPr lang="es-MX" sz="700">
                        <a:solidFill>
                          <a:srgbClr val="365F91"/>
                        </a:solidFill>
                        <a:latin typeface="Calibri"/>
                        <a:ea typeface="Calibri"/>
                        <a:cs typeface="Times New Roman"/>
                      </a:endParaRPr>
                    </a:p>
                  </a:txBody>
                  <a:tcPr marL="35169" marR="35169" marT="0" marB="0"/>
                </a:tc>
                <a:tc>
                  <a:txBody>
                    <a:bodyPr/>
                    <a:lstStyle/>
                    <a:p>
                      <a:pPr algn="ctr">
                        <a:lnSpc>
                          <a:spcPct val="200000"/>
                        </a:lnSpc>
                        <a:spcAft>
                          <a:spcPts val="0"/>
                        </a:spcAft>
                      </a:pPr>
                      <a:r>
                        <a:rPr lang="es-ES" sz="700"/>
                        <a:t>2,2</a:t>
                      </a:r>
                      <a:endParaRPr lang="es-MX" sz="700">
                        <a:solidFill>
                          <a:srgbClr val="365F91"/>
                        </a:solidFill>
                        <a:latin typeface="Calibri"/>
                        <a:ea typeface="Calibri"/>
                        <a:cs typeface="Times New Roman"/>
                      </a:endParaRPr>
                    </a:p>
                  </a:txBody>
                  <a:tcPr marL="35169" marR="35169" marT="0" marB="0"/>
                </a:tc>
                <a:tc>
                  <a:txBody>
                    <a:bodyPr/>
                    <a:lstStyle/>
                    <a:p>
                      <a:pPr algn="ctr">
                        <a:lnSpc>
                          <a:spcPct val="200000"/>
                        </a:lnSpc>
                        <a:spcAft>
                          <a:spcPts val="0"/>
                        </a:spcAft>
                      </a:pPr>
                      <a:r>
                        <a:rPr lang="es-ES" sz="700"/>
                        <a:t>2,35</a:t>
                      </a:r>
                      <a:endParaRPr lang="es-MX" sz="700">
                        <a:solidFill>
                          <a:srgbClr val="365F91"/>
                        </a:solidFill>
                        <a:latin typeface="Calibri"/>
                        <a:ea typeface="Calibri"/>
                        <a:cs typeface="Times New Roman"/>
                      </a:endParaRPr>
                    </a:p>
                  </a:txBody>
                  <a:tcPr marL="35169" marR="35169" marT="0" marB="0"/>
                </a:tc>
                <a:tc>
                  <a:txBody>
                    <a:bodyPr/>
                    <a:lstStyle/>
                    <a:p>
                      <a:pPr algn="ctr">
                        <a:lnSpc>
                          <a:spcPct val="200000"/>
                        </a:lnSpc>
                        <a:spcAft>
                          <a:spcPts val="0"/>
                        </a:spcAft>
                      </a:pPr>
                      <a:r>
                        <a:rPr lang="es-ES" sz="700"/>
                        <a:t>2,35</a:t>
                      </a:r>
                      <a:endParaRPr lang="es-MX" sz="700">
                        <a:solidFill>
                          <a:srgbClr val="365F91"/>
                        </a:solidFill>
                        <a:latin typeface="Calibri"/>
                        <a:ea typeface="Calibri"/>
                        <a:cs typeface="Times New Roman"/>
                      </a:endParaRPr>
                    </a:p>
                  </a:txBody>
                  <a:tcPr marL="35169" marR="35169" marT="0" marB="0"/>
                </a:tc>
                <a:tc>
                  <a:txBody>
                    <a:bodyPr/>
                    <a:lstStyle/>
                    <a:p>
                      <a:pPr algn="ctr">
                        <a:lnSpc>
                          <a:spcPct val="200000"/>
                        </a:lnSpc>
                        <a:spcAft>
                          <a:spcPts val="0"/>
                        </a:spcAft>
                      </a:pPr>
                      <a:r>
                        <a:rPr lang="es-ES" sz="700"/>
                        <a:t>2,35</a:t>
                      </a:r>
                      <a:endParaRPr lang="es-MX" sz="700">
                        <a:solidFill>
                          <a:srgbClr val="365F91"/>
                        </a:solidFill>
                        <a:latin typeface="Calibri"/>
                        <a:ea typeface="Calibri"/>
                        <a:cs typeface="Times New Roman"/>
                      </a:endParaRPr>
                    </a:p>
                  </a:txBody>
                  <a:tcPr marL="35169" marR="35169" marT="0" marB="0"/>
                </a:tc>
              </a:tr>
              <a:tr h="155870">
                <a:tc>
                  <a:txBody>
                    <a:bodyPr/>
                    <a:lstStyle/>
                    <a:p>
                      <a:pPr algn="just">
                        <a:lnSpc>
                          <a:spcPct val="200000"/>
                        </a:lnSpc>
                        <a:spcAft>
                          <a:spcPts val="0"/>
                        </a:spcAft>
                      </a:pPr>
                      <a:r>
                        <a:rPr lang="es-ES" sz="700"/>
                        <a:t>Kf</a:t>
                      </a:r>
                      <a:endParaRPr lang="es-MX" sz="700">
                        <a:solidFill>
                          <a:srgbClr val="365F91"/>
                        </a:solidFill>
                        <a:latin typeface="Calibri"/>
                        <a:ea typeface="Calibri"/>
                        <a:cs typeface="Times New Roman"/>
                      </a:endParaRPr>
                    </a:p>
                  </a:txBody>
                  <a:tcPr marL="35169" marR="35169" marT="0" marB="0"/>
                </a:tc>
                <a:tc>
                  <a:txBody>
                    <a:bodyPr/>
                    <a:lstStyle/>
                    <a:p>
                      <a:pPr algn="ctr">
                        <a:lnSpc>
                          <a:spcPct val="200000"/>
                        </a:lnSpc>
                        <a:spcAft>
                          <a:spcPts val="0"/>
                        </a:spcAft>
                      </a:pPr>
                      <a:r>
                        <a:rPr lang="es-ES" sz="700"/>
                        <a:t>2,7</a:t>
                      </a:r>
                      <a:endParaRPr lang="es-MX" sz="700">
                        <a:solidFill>
                          <a:srgbClr val="365F91"/>
                        </a:solidFill>
                        <a:latin typeface="Calibri"/>
                        <a:ea typeface="Calibri"/>
                        <a:cs typeface="Times New Roman"/>
                      </a:endParaRPr>
                    </a:p>
                  </a:txBody>
                  <a:tcPr marL="35169" marR="35169" marT="0" marB="0"/>
                </a:tc>
                <a:tc>
                  <a:txBody>
                    <a:bodyPr/>
                    <a:lstStyle/>
                    <a:p>
                      <a:pPr algn="ctr">
                        <a:lnSpc>
                          <a:spcPct val="200000"/>
                        </a:lnSpc>
                        <a:spcAft>
                          <a:spcPts val="0"/>
                        </a:spcAft>
                      </a:pPr>
                      <a:r>
                        <a:rPr lang="es-ES" sz="700"/>
                        <a:t>2,308</a:t>
                      </a:r>
                      <a:endParaRPr lang="es-MX" sz="700">
                        <a:solidFill>
                          <a:srgbClr val="365F91"/>
                        </a:solidFill>
                        <a:latin typeface="Calibri"/>
                        <a:ea typeface="Calibri"/>
                        <a:cs typeface="Times New Roman"/>
                      </a:endParaRPr>
                    </a:p>
                  </a:txBody>
                  <a:tcPr marL="35169" marR="35169" marT="0" marB="0"/>
                </a:tc>
                <a:tc>
                  <a:txBody>
                    <a:bodyPr/>
                    <a:lstStyle/>
                    <a:p>
                      <a:pPr algn="ctr">
                        <a:lnSpc>
                          <a:spcPct val="200000"/>
                        </a:lnSpc>
                        <a:spcAft>
                          <a:spcPts val="0"/>
                        </a:spcAft>
                      </a:pPr>
                      <a:r>
                        <a:rPr lang="es-ES" sz="700"/>
                        <a:t>2,305</a:t>
                      </a:r>
                      <a:endParaRPr lang="es-MX" sz="700">
                        <a:solidFill>
                          <a:srgbClr val="365F91"/>
                        </a:solidFill>
                        <a:latin typeface="Calibri"/>
                        <a:ea typeface="Calibri"/>
                        <a:cs typeface="Times New Roman"/>
                      </a:endParaRPr>
                    </a:p>
                  </a:txBody>
                  <a:tcPr marL="35169" marR="35169" marT="0" marB="0"/>
                </a:tc>
                <a:tc>
                  <a:txBody>
                    <a:bodyPr/>
                    <a:lstStyle/>
                    <a:p>
                      <a:pPr algn="ctr">
                        <a:lnSpc>
                          <a:spcPct val="200000"/>
                        </a:lnSpc>
                        <a:spcAft>
                          <a:spcPts val="0"/>
                        </a:spcAft>
                      </a:pPr>
                      <a:r>
                        <a:rPr lang="es-ES" sz="700"/>
                        <a:t>2,305</a:t>
                      </a:r>
                      <a:endParaRPr lang="es-MX" sz="700">
                        <a:solidFill>
                          <a:srgbClr val="365F91"/>
                        </a:solidFill>
                        <a:latin typeface="Calibri"/>
                        <a:ea typeface="Calibri"/>
                        <a:cs typeface="Times New Roman"/>
                      </a:endParaRPr>
                    </a:p>
                  </a:txBody>
                  <a:tcPr marL="35169" marR="35169" marT="0" marB="0"/>
                </a:tc>
              </a:tr>
              <a:tr h="155870">
                <a:tc>
                  <a:txBody>
                    <a:bodyPr/>
                    <a:lstStyle/>
                    <a:p>
                      <a:pPr algn="just">
                        <a:lnSpc>
                          <a:spcPct val="200000"/>
                        </a:lnSpc>
                        <a:spcAft>
                          <a:spcPts val="0"/>
                        </a:spcAft>
                      </a:pPr>
                      <a:r>
                        <a:rPr lang="es-ES" sz="700"/>
                        <a:t>Kfs</a:t>
                      </a:r>
                      <a:endParaRPr lang="es-MX" sz="700">
                        <a:solidFill>
                          <a:srgbClr val="365F91"/>
                        </a:solidFill>
                        <a:latin typeface="Calibri"/>
                        <a:ea typeface="Calibri"/>
                        <a:cs typeface="Times New Roman"/>
                      </a:endParaRPr>
                    </a:p>
                  </a:txBody>
                  <a:tcPr marL="35169" marR="35169" marT="0" marB="0"/>
                </a:tc>
                <a:tc>
                  <a:txBody>
                    <a:bodyPr/>
                    <a:lstStyle/>
                    <a:p>
                      <a:pPr algn="ctr">
                        <a:lnSpc>
                          <a:spcPct val="200000"/>
                        </a:lnSpc>
                        <a:spcAft>
                          <a:spcPts val="0"/>
                        </a:spcAft>
                      </a:pPr>
                      <a:r>
                        <a:rPr lang="es-ES" sz="700"/>
                        <a:t>2,2</a:t>
                      </a:r>
                      <a:endParaRPr lang="es-MX" sz="700">
                        <a:solidFill>
                          <a:srgbClr val="365F91"/>
                        </a:solidFill>
                        <a:latin typeface="Calibri"/>
                        <a:ea typeface="Calibri"/>
                        <a:cs typeface="Times New Roman"/>
                      </a:endParaRPr>
                    </a:p>
                  </a:txBody>
                  <a:tcPr marL="35169" marR="35169" marT="0" marB="0"/>
                </a:tc>
                <a:tc>
                  <a:txBody>
                    <a:bodyPr/>
                    <a:lstStyle/>
                    <a:p>
                      <a:pPr algn="ctr">
                        <a:lnSpc>
                          <a:spcPct val="200000"/>
                        </a:lnSpc>
                        <a:spcAft>
                          <a:spcPts val="0"/>
                        </a:spcAft>
                      </a:pPr>
                      <a:r>
                        <a:rPr lang="es-ES" sz="700"/>
                        <a:t>2,174</a:t>
                      </a:r>
                      <a:endParaRPr lang="es-MX" sz="700">
                        <a:solidFill>
                          <a:srgbClr val="365F91"/>
                        </a:solidFill>
                        <a:latin typeface="Calibri"/>
                        <a:ea typeface="Calibri"/>
                        <a:cs typeface="Times New Roman"/>
                      </a:endParaRPr>
                    </a:p>
                  </a:txBody>
                  <a:tcPr marL="35169" marR="35169" marT="0" marB="0"/>
                </a:tc>
                <a:tc>
                  <a:txBody>
                    <a:bodyPr/>
                    <a:lstStyle/>
                    <a:p>
                      <a:pPr algn="ctr">
                        <a:lnSpc>
                          <a:spcPct val="200000"/>
                        </a:lnSpc>
                        <a:spcAft>
                          <a:spcPts val="0"/>
                        </a:spcAft>
                      </a:pPr>
                      <a:r>
                        <a:rPr lang="es-ES" sz="700"/>
                        <a:t>2,172</a:t>
                      </a:r>
                      <a:endParaRPr lang="es-MX" sz="700">
                        <a:solidFill>
                          <a:srgbClr val="365F91"/>
                        </a:solidFill>
                        <a:latin typeface="Calibri"/>
                        <a:ea typeface="Calibri"/>
                        <a:cs typeface="Times New Roman"/>
                      </a:endParaRPr>
                    </a:p>
                  </a:txBody>
                  <a:tcPr marL="35169" marR="35169" marT="0" marB="0"/>
                </a:tc>
                <a:tc>
                  <a:txBody>
                    <a:bodyPr/>
                    <a:lstStyle/>
                    <a:p>
                      <a:pPr algn="ctr">
                        <a:lnSpc>
                          <a:spcPct val="200000"/>
                        </a:lnSpc>
                        <a:spcAft>
                          <a:spcPts val="0"/>
                        </a:spcAft>
                      </a:pPr>
                      <a:r>
                        <a:rPr lang="es-ES" sz="700"/>
                        <a:t>2,172</a:t>
                      </a:r>
                      <a:endParaRPr lang="es-MX" sz="700">
                        <a:solidFill>
                          <a:srgbClr val="365F91"/>
                        </a:solidFill>
                        <a:latin typeface="Calibri"/>
                        <a:ea typeface="Calibri"/>
                        <a:cs typeface="Times New Roman"/>
                      </a:endParaRPr>
                    </a:p>
                  </a:txBody>
                  <a:tcPr marL="35169" marR="35169" marT="0" marB="0"/>
                </a:tc>
              </a:tr>
              <a:tr h="155870">
                <a:tc>
                  <a:txBody>
                    <a:bodyPr/>
                    <a:lstStyle/>
                    <a:p>
                      <a:pPr algn="just">
                        <a:lnSpc>
                          <a:spcPct val="200000"/>
                        </a:lnSpc>
                        <a:spcAft>
                          <a:spcPts val="0"/>
                        </a:spcAft>
                      </a:pPr>
                      <a:r>
                        <a:rPr lang="es-ES" sz="700"/>
                        <a:t>d [mm]</a:t>
                      </a:r>
                      <a:endParaRPr lang="es-MX" sz="700">
                        <a:solidFill>
                          <a:srgbClr val="365F91"/>
                        </a:solidFill>
                        <a:latin typeface="Calibri"/>
                        <a:ea typeface="Calibri"/>
                        <a:cs typeface="Times New Roman"/>
                      </a:endParaRPr>
                    </a:p>
                  </a:txBody>
                  <a:tcPr marL="35169" marR="35169" marT="0" marB="0"/>
                </a:tc>
                <a:tc>
                  <a:txBody>
                    <a:bodyPr/>
                    <a:lstStyle/>
                    <a:p>
                      <a:pPr algn="ctr">
                        <a:lnSpc>
                          <a:spcPct val="200000"/>
                        </a:lnSpc>
                        <a:spcAft>
                          <a:spcPts val="0"/>
                        </a:spcAft>
                      </a:pPr>
                      <a:r>
                        <a:rPr lang="es-ES" sz="700"/>
                        <a:t>36,89</a:t>
                      </a:r>
                      <a:endParaRPr lang="es-MX" sz="700">
                        <a:solidFill>
                          <a:srgbClr val="365F91"/>
                        </a:solidFill>
                        <a:latin typeface="Calibri"/>
                        <a:ea typeface="Calibri"/>
                        <a:cs typeface="Times New Roman"/>
                      </a:endParaRPr>
                    </a:p>
                  </a:txBody>
                  <a:tcPr marL="35169" marR="35169" marT="0" marB="0"/>
                </a:tc>
                <a:tc>
                  <a:txBody>
                    <a:bodyPr/>
                    <a:lstStyle/>
                    <a:p>
                      <a:pPr algn="ctr">
                        <a:lnSpc>
                          <a:spcPct val="200000"/>
                        </a:lnSpc>
                        <a:spcAft>
                          <a:spcPts val="0"/>
                        </a:spcAft>
                      </a:pPr>
                      <a:r>
                        <a:rPr lang="es-ES" sz="700" dirty="0" smtClean="0"/>
                        <a:t>35,78</a:t>
                      </a:r>
                      <a:endParaRPr lang="es-MX" sz="700" dirty="0">
                        <a:solidFill>
                          <a:srgbClr val="365F91"/>
                        </a:solidFill>
                        <a:latin typeface="Calibri"/>
                        <a:ea typeface="Calibri"/>
                        <a:cs typeface="Times New Roman"/>
                      </a:endParaRPr>
                    </a:p>
                  </a:txBody>
                  <a:tcPr marL="35169" marR="35169" marT="0" marB="0"/>
                </a:tc>
                <a:tc>
                  <a:txBody>
                    <a:bodyPr/>
                    <a:lstStyle/>
                    <a:p>
                      <a:pPr algn="ctr">
                        <a:lnSpc>
                          <a:spcPct val="200000"/>
                        </a:lnSpc>
                        <a:spcAft>
                          <a:spcPts val="0"/>
                        </a:spcAft>
                      </a:pPr>
                      <a:r>
                        <a:rPr lang="es-ES" sz="700" dirty="0" smtClean="0"/>
                        <a:t>34,73</a:t>
                      </a:r>
                      <a:endParaRPr lang="es-MX" sz="700" dirty="0">
                        <a:solidFill>
                          <a:srgbClr val="365F91"/>
                        </a:solidFill>
                        <a:latin typeface="Calibri"/>
                        <a:ea typeface="Calibri"/>
                        <a:cs typeface="Times New Roman"/>
                      </a:endParaRPr>
                    </a:p>
                  </a:txBody>
                  <a:tcPr marL="35169" marR="35169" marT="0" marB="0"/>
                </a:tc>
                <a:tc>
                  <a:txBody>
                    <a:bodyPr/>
                    <a:lstStyle/>
                    <a:p>
                      <a:pPr algn="ctr">
                        <a:lnSpc>
                          <a:spcPct val="200000"/>
                        </a:lnSpc>
                        <a:spcAft>
                          <a:spcPts val="0"/>
                        </a:spcAft>
                      </a:pPr>
                      <a:r>
                        <a:rPr lang="es-ES" sz="700" dirty="0" smtClean="0"/>
                        <a:t>34,75</a:t>
                      </a:r>
                      <a:endParaRPr lang="es-MX" sz="700" dirty="0">
                        <a:solidFill>
                          <a:srgbClr val="365F91"/>
                        </a:solidFill>
                        <a:latin typeface="Calibri"/>
                        <a:ea typeface="Calibri"/>
                        <a:cs typeface="Times New Roman"/>
                      </a:endParaRPr>
                    </a:p>
                  </a:txBody>
                  <a:tcPr marL="35169" marR="35169" marT="0" marB="0"/>
                </a:tc>
              </a:tr>
            </a:tbl>
          </a:graphicData>
        </a:graphic>
      </p:graphicFrame>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cstate="print"/>
          <a:srcRect/>
          <a:stretch>
            <a:fillRect/>
          </a:stretch>
        </p:blipFill>
        <p:spPr bwMode="auto">
          <a:xfrm>
            <a:off x="833123" y="1412776"/>
            <a:ext cx="3057525" cy="1958889"/>
          </a:xfrm>
          <a:prstGeom prst="rect">
            <a:avLst/>
          </a:prstGeom>
          <a:noFill/>
          <a:ln w="9525">
            <a:noFill/>
            <a:miter lim="800000"/>
            <a:headEnd/>
            <a:tailEnd/>
          </a:ln>
        </p:spPr>
      </p:pic>
      <p:graphicFrame>
        <p:nvGraphicFramePr>
          <p:cNvPr id="5" name="4 Tabla"/>
          <p:cNvGraphicFramePr>
            <a:graphicFrameLocks noGrp="1"/>
          </p:cNvGraphicFramePr>
          <p:nvPr/>
        </p:nvGraphicFramePr>
        <p:xfrm>
          <a:off x="905131" y="3789040"/>
          <a:ext cx="5749290" cy="1828800"/>
        </p:xfrm>
        <a:graphic>
          <a:graphicData uri="http://schemas.openxmlformats.org/drawingml/2006/table">
            <a:tbl>
              <a:tblPr>
                <a:tableStyleId>{3C2FFA5D-87B4-456A-9821-1D502468CF0F}</a:tableStyleId>
              </a:tblPr>
              <a:tblGrid>
                <a:gridCol w="1420495"/>
                <a:gridCol w="1443355"/>
                <a:gridCol w="1443355"/>
                <a:gridCol w="1442085"/>
              </a:tblGrid>
              <a:tr h="0">
                <a:tc>
                  <a:txBody>
                    <a:bodyPr/>
                    <a:lstStyle/>
                    <a:p>
                      <a:pPr algn="ctr">
                        <a:lnSpc>
                          <a:spcPct val="200000"/>
                        </a:lnSpc>
                        <a:spcAft>
                          <a:spcPts val="0"/>
                        </a:spcAft>
                      </a:pPr>
                      <a:r>
                        <a:rPr lang="es-ES" sz="1000" dirty="0"/>
                        <a:t>N. de modo</a:t>
                      </a:r>
                      <a:endParaRPr lang="es-MX" sz="1100" dirty="0">
                        <a:solidFill>
                          <a:srgbClr val="365F91"/>
                        </a:solidFill>
                        <a:latin typeface="Calibri"/>
                        <a:ea typeface="Calibri"/>
                        <a:cs typeface="Times New Roman"/>
                      </a:endParaRPr>
                    </a:p>
                  </a:txBody>
                  <a:tcPr marL="68580" marR="68580" marT="0" marB="0"/>
                </a:tc>
                <a:tc>
                  <a:txBody>
                    <a:bodyPr/>
                    <a:lstStyle/>
                    <a:p>
                      <a:pPr algn="ctr">
                        <a:lnSpc>
                          <a:spcPct val="200000"/>
                        </a:lnSpc>
                        <a:spcAft>
                          <a:spcPts val="0"/>
                        </a:spcAft>
                      </a:pPr>
                      <a:r>
                        <a:rPr lang="es-ES" sz="1000"/>
                        <a:t>Frecuencia (rad/s)</a:t>
                      </a:r>
                      <a:endParaRPr lang="es-MX" sz="1100">
                        <a:solidFill>
                          <a:srgbClr val="365F91"/>
                        </a:solidFill>
                        <a:latin typeface="Calibri"/>
                        <a:ea typeface="Calibri"/>
                        <a:cs typeface="Times New Roman"/>
                      </a:endParaRPr>
                    </a:p>
                  </a:txBody>
                  <a:tcPr marL="68580" marR="68580" marT="0" marB="0"/>
                </a:tc>
                <a:tc>
                  <a:txBody>
                    <a:bodyPr/>
                    <a:lstStyle/>
                    <a:p>
                      <a:pPr algn="ctr">
                        <a:lnSpc>
                          <a:spcPct val="200000"/>
                        </a:lnSpc>
                        <a:spcAft>
                          <a:spcPts val="0"/>
                        </a:spcAft>
                      </a:pPr>
                      <a:r>
                        <a:rPr lang="es-ES" sz="1000"/>
                        <a:t>Frecuencia (Hertz)</a:t>
                      </a:r>
                      <a:endParaRPr lang="es-MX" sz="1100">
                        <a:solidFill>
                          <a:srgbClr val="365F91"/>
                        </a:solidFill>
                        <a:latin typeface="Calibri"/>
                        <a:ea typeface="Calibri"/>
                        <a:cs typeface="Times New Roman"/>
                      </a:endParaRPr>
                    </a:p>
                  </a:txBody>
                  <a:tcPr marL="68580" marR="68580" marT="0" marB="0"/>
                </a:tc>
                <a:tc>
                  <a:txBody>
                    <a:bodyPr/>
                    <a:lstStyle/>
                    <a:p>
                      <a:pPr algn="ctr">
                        <a:lnSpc>
                          <a:spcPct val="200000"/>
                        </a:lnSpc>
                        <a:spcAft>
                          <a:spcPts val="0"/>
                        </a:spcAft>
                      </a:pPr>
                      <a:r>
                        <a:rPr lang="es-ES" sz="1000" dirty="0"/>
                        <a:t>Período (s)</a:t>
                      </a:r>
                      <a:endParaRPr lang="es-MX" sz="1100" dirty="0">
                        <a:solidFill>
                          <a:srgbClr val="365F91"/>
                        </a:solidFill>
                        <a:latin typeface="Calibri"/>
                        <a:ea typeface="Calibri"/>
                        <a:cs typeface="Times New Roman"/>
                      </a:endParaRPr>
                    </a:p>
                  </a:txBody>
                  <a:tcPr marL="68580" marR="68580" marT="0" marB="0"/>
                </a:tc>
              </a:tr>
              <a:tr h="0">
                <a:tc>
                  <a:txBody>
                    <a:bodyPr/>
                    <a:lstStyle/>
                    <a:p>
                      <a:pPr algn="ctr">
                        <a:lnSpc>
                          <a:spcPct val="200000"/>
                        </a:lnSpc>
                        <a:spcAft>
                          <a:spcPts val="0"/>
                        </a:spcAft>
                      </a:pPr>
                      <a:r>
                        <a:rPr lang="es-ES" sz="1000"/>
                        <a:t>1</a:t>
                      </a:r>
                      <a:endParaRPr lang="es-MX" sz="1100">
                        <a:solidFill>
                          <a:srgbClr val="365F91"/>
                        </a:solidFill>
                        <a:latin typeface="Calibri"/>
                        <a:ea typeface="Calibri"/>
                        <a:cs typeface="Times New Roman"/>
                      </a:endParaRPr>
                    </a:p>
                  </a:txBody>
                  <a:tcPr marL="68580" marR="68580" marT="0" marB="0"/>
                </a:tc>
                <a:tc>
                  <a:txBody>
                    <a:bodyPr/>
                    <a:lstStyle/>
                    <a:p>
                      <a:pPr algn="ctr">
                        <a:lnSpc>
                          <a:spcPct val="200000"/>
                        </a:lnSpc>
                        <a:spcAft>
                          <a:spcPts val="0"/>
                        </a:spcAft>
                      </a:pPr>
                      <a:r>
                        <a:rPr lang="es-ES" sz="1000"/>
                        <a:t>2117,4</a:t>
                      </a:r>
                      <a:endParaRPr lang="es-MX" sz="1100">
                        <a:solidFill>
                          <a:srgbClr val="365F91"/>
                        </a:solidFill>
                        <a:latin typeface="Calibri"/>
                        <a:ea typeface="Calibri"/>
                        <a:cs typeface="Times New Roman"/>
                      </a:endParaRPr>
                    </a:p>
                  </a:txBody>
                  <a:tcPr marL="68580" marR="68580" marT="0" marB="0"/>
                </a:tc>
                <a:tc>
                  <a:txBody>
                    <a:bodyPr/>
                    <a:lstStyle/>
                    <a:p>
                      <a:pPr algn="ctr">
                        <a:lnSpc>
                          <a:spcPct val="200000"/>
                        </a:lnSpc>
                        <a:spcAft>
                          <a:spcPts val="0"/>
                        </a:spcAft>
                      </a:pPr>
                      <a:r>
                        <a:rPr lang="es-ES" sz="1000"/>
                        <a:t>337</a:t>
                      </a:r>
                      <a:endParaRPr lang="es-MX" sz="1100">
                        <a:solidFill>
                          <a:srgbClr val="365F91"/>
                        </a:solidFill>
                        <a:latin typeface="Calibri"/>
                        <a:ea typeface="Calibri"/>
                        <a:cs typeface="Times New Roman"/>
                      </a:endParaRPr>
                    </a:p>
                  </a:txBody>
                  <a:tcPr marL="68580" marR="68580" marT="0" marB="0"/>
                </a:tc>
                <a:tc>
                  <a:txBody>
                    <a:bodyPr/>
                    <a:lstStyle/>
                    <a:p>
                      <a:pPr algn="ctr">
                        <a:lnSpc>
                          <a:spcPct val="200000"/>
                        </a:lnSpc>
                        <a:spcAft>
                          <a:spcPts val="0"/>
                        </a:spcAft>
                      </a:pPr>
                      <a:r>
                        <a:rPr lang="es-ES" sz="1000"/>
                        <a:t>0,0029674</a:t>
                      </a:r>
                      <a:endParaRPr lang="es-MX" sz="1100">
                        <a:solidFill>
                          <a:srgbClr val="365F91"/>
                        </a:solidFill>
                        <a:latin typeface="Calibri"/>
                        <a:ea typeface="Calibri"/>
                        <a:cs typeface="Times New Roman"/>
                      </a:endParaRPr>
                    </a:p>
                  </a:txBody>
                  <a:tcPr marL="68580" marR="68580" marT="0" marB="0"/>
                </a:tc>
              </a:tr>
              <a:tr h="0">
                <a:tc>
                  <a:txBody>
                    <a:bodyPr/>
                    <a:lstStyle/>
                    <a:p>
                      <a:pPr algn="ctr">
                        <a:lnSpc>
                          <a:spcPct val="200000"/>
                        </a:lnSpc>
                        <a:spcAft>
                          <a:spcPts val="0"/>
                        </a:spcAft>
                      </a:pPr>
                      <a:r>
                        <a:rPr lang="es-ES" sz="1000"/>
                        <a:t>2</a:t>
                      </a:r>
                      <a:endParaRPr lang="es-MX" sz="1100">
                        <a:solidFill>
                          <a:srgbClr val="365F91"/>
                        </a:solidFill>
                        <a:latin typeface="Calibri"/>
                        <a:ea typeface="Calibri"/>
                        <a:cs typeface="Times New Roman"/>
                      </a:endParaRPr>
                    </a:p>
                  </a:txBody>
                  <a:tcPr marL="68580" marR="68580" marT="0" marB="0"/>
                </a:tc>
                <a:tc>
                  <a:txBody>
                    <a:bodyPr/>
                    <a:lstStyle/>
                    <a:p>
                      <a:pPr algn="ctr">
                        <a:lnSpc>
                          <a:spcPct val="200000"/>
                        </a:lnSpc>
                        <a:spcAft>
                          <a:spcPts val="0"/>
                        </a:spcAft>
                      </a:pPr>
                      <a:r>
                        <a:rPr lang="es-ES" sz="1000"/>
                        <a:t>2124,4</a:t>
                      </a:r>
                      <a:endParaRPr lang="es-MX" sz="1100">
                        <a:solidFill>
                          <a:srgbClr val="365F91"/>
                        </a:solidFill>
                        <a:latin typeface="Calibri"/>
                        <a:ea typeface="Calibri"/>
                        <a:cs typeface="Times New Roman"/>
                      </a:endParaRPr>
                    </a:p>
                  </a:txBody>
                  <a:tcPr marL="68580" marR="68580" marT="0" marB="0"/>
                </a:tc>
                <a:tc>
                  <a:txBody>
                    <a:bodyPr/>
                    <a:lstStyle/>
                    <a:p>
                      <a:pPr algn="ctr">
                        <a:lnSpc>
                          <a:spcPct val="200000"/>
                        </a:lnSpc>
                        <a:spcAft>
                          <a:spcPts val="0"/>
                        </a:spcAft>
                      </a:pPr>
                      <a:r>
                        <a:rPr lang="es-ES" sz="1000"/>
                        <a:t>338,11</a:t>
                      </a:r>
                      <a:endParaRPr lang="es-MX" sz="1100">
                        <a:solidFill>
                          <a:srgbClr val="365F91"/>
                        </a:solidFill>
                        <a:latin typeface="Calibri"/>
                        <a:ea typeface="Calibri"/>
                        <a:cs typeface="Times New Roman"/>
                      </a:endParaRPr>
                    </a:p>
                  </a:txBody>
                  <a:tcPr marL="68580" marR="68580" marT="0" marB="0"/>
                </a:tc>
                <a:tc>
                  <a:txBody>
                    <a:bodyPr/>
                    <a:lstStyle/>
                    <a:p>
                      <a:pPr algn="ctr">
                        <a:lnSpc>
                          <a:spcPct val="200000"/>
                        </a:lnSpc>
                        <a:spcAft>
                          <a:spcPts val="0"/>
                        </a:spcAft>
                      </a:pPr>
                      <a:r>
                        <a:rPr lang="es-ES" sz="1000"/>
                        <a:t>0,0029576</a:t>
                      </a:r>
                      <a:endParaRPr lang="es-MX" sz="1100">
                        <a:solidFill>
                          <a:srgbClr val="365F91"/>
                        </a:solidFill>
                        <a:latin typeface="Calibri"/>
                        <a:ea typeface="Calibri"/>
                        <a:cs typeface="Times New Roman"/>
                      </a:endParaRPr>
                    </a:p>
                  </a:txBody>
                  <a:tcPr marL="68580" marR="68580" marT="0" marB="0"/>
                </a:tc>
              </a:tr>
              <a:tr h="0">
                <a:tc>
                  <a:txBody>
                    <a:bodyPr/>
                    <a:lstStyle/>
                    <a:p>
                      <a:pPr algn="ctr">
                        <a:lnSpc>
                          <a:spcPct val="200000"/>
                        </a:lnSpc>
                        <a:spcAft>
                          <a:spcPts val="0"/>
                        </a:spcAft>
                      </a:pPr>
                      <a:r>
                        <a:rPr lang="es-ES" sz="1000"/>
                        <a:t>3</a:t>
                      </a:r>
                      <a:endParaRPr lang="es-MX" sz="1100">
                        <a:solidFill>
                          <a:srgbClr val="365F91"/>
                        </a:solidFill>
                        <a:latin typeface="Calibri"/>
                        <a:ea typeface="Calibri"/>
                        <a:cs typeface="Times New Roman"/>
                      </a:endParaRPr>
                    </a:p>
                  </a:txBody>
                  <a:tcPr marL="68580" marR="68580" marT="0" marB="0"/>
                </a:tc>
                <a:tc>
                  <a:txBody>
                    <a:bodyPr/>
                    <a:lstStyle/>
                    <a:p>
                      <a:pPr algn="ctr">
                        <a:lnSpc>
                          <a:spcPct val="200000"/>
                        </a:lnSpc>
                        <a:spcAft>
                          <a:spcPts val="0"/>
                        </a:spcAft>
                      </a:pPr>
                      <a:r>
                        <a:rPr lang="es-ES" sz="1000"/>
                        <a:t>2131</a:t>
                      </a:r>
                      <a:endParaRPr lang="es-MX" sz="1100">
                        <a:solidFill>
                          <a:srgbClr val="365F91"/>
                        </a:solidFill>
                        <a:latin typeface="Calibri"/>
                        <a:ea typeface="Calibri"/>
                        <a:cs typeface="Times New Roman"/>
                      </a:endParaRPr>
                    </a:p>
                  </a:txBody>
                  <a:tcPr marL="68580" marR="68580" marT="0" marB="0"/>
                </a:tc>
                <a:tc>
                  <a:txBody>
                    <a:bodyPr/>
                    <a:lstStyle/>
                    <a:p>
                      <a:pPr algn="ctr">
                        <a:lnSpc>
                          <a:spcPct val="200000"/>
                        </a:lnSpc>
                        <a:spcAft>
                          <a:spcPts val="0"/>
                        </a:spcAft>
                      </a:pPr>
                      <a:r>
                        <a:rPr lang="es-ES" sz="1000"/>
                        <a:t>339,17</a:t>
                      </a:r>
                      <a:endParaRPr lang="es-MX" sz="1100">
                        <a:solidFill>
                          <a:srgbClr val="365F91"/>
                        </a:solidFill>
                        <a:latin typeface="Calibri"/>
                        <a:ea typeface="Calibri"/>
                        <a:cs typeface="Times New Roman"/>
                      </a:endParaRPr>
                    </a:p>
                  </a:txBody>
                  <a:tcPr marL="68580" marR="68580" marT="0" marB="0"/>
                </a:tc>
                <a:tc>
                  <a:txBody>
                    <a:bodyPr/>
                    <a:lstStyle/>
                    <a:p>
                      <a:pPr algn="ctr">
                        <a:lnSpc>
                          <a:spcPct val="200000"/>
                        </a:lnSpc>
                        <a:spcAft>
                          <a:spcPts val="0"/>
                        </a:spcAft>
                      </a:pPr>
                      <a:r>
                        <a:rPr lang="es-ES" sz="1000"/>
                        <a:t>0,0029484</a:t>
                      </a:r>
                      <a:endParaRPr lang="es-MX" sz="1100">
                        <a:solidFill>
                          <a:srgbClr val="365F91"/>
                        </a:solidFill>
                        <a:latin typeface="Calibri"/>
                        <a:ea typeface="Calibri"/>
                        <a:cs typeface="Times New Roman"/>
                      </a:endParaRPr>
                    </a:p>
                  </a:txBody>
                  <a:tcPr marL="68580" marR="68580" marT="0" marB="0"/>
                </a:tc>
              </a:tr>
              <a:tr h="0">
                <a:tc>
                  <a:txBody>
                    <a:bodyPr/>
                    <a:lstStyle/>
                    <a:p>
                      <a:pPr algn="ctr">
                        <a:lnSpc>
                          <a:spcPct val="200000"/>
                        </a:lnSpc>
                        <a:spcAft>
                          <a:spcPts val="0"/>
                        </a:spcAft>
                      </a:pPr>
                      <a:r>
                        <a:rPr lang="es-ES" sz="1000"/>
                        <a:t>4</a:t>
                      </a:r>
                      <a:endParaRPr lang="es-MX" sz="1100">
                        <a:solidFill>
                          <a:srgbClr val="365F91"/>
                        </a:solidFill>
                        <a:latin typeface="Calibri"/>
                        <a:ea typeface="Calibri"/>
                        <a:cs typeface="Times New Roman"/>
                      </a:endParaRPr>
                    </a:p>
                  </a:txBody>
                  <a:tcPr marL="68580" marR="68580" marT="0" marB="0"/>
                </a:tc>
                <a:tc>
                  <a:txBody>
                    <a:bodyPr/>
                    <a:lstStyle/>
                    <a:p>
                      <a:pPr algn="ctr">
                        <a:lnSpc>
                          <a:spcPct val="200000"/>
                        </a:lnSpc>
                        <a:spcAft>
                          <a:spcPts val="0"/>
                        </a:spcAft>
                      </a:pPr>
                      <a:r>
                        <a:rPr lang="es-ES" sz="1000"/>
                        <a:t>2131,5</a:t>
                      </a:r>
                      <a:endParaRPr lang="es-MX" sz="1100">
                        <a:solidFill>
                          <a:srgbClr val="365F91"/>
                        </a:solidFill>
                        <a:latin typeface="Calibri"/>
                        <a:ea typeface="Calibri"/>
                        <a:cs typeface="Times New Roman"/>
                      </a:endParaRPr>
                    </a:p>
                  </a:txBody>
                  <a:tcPr marL="68580" marR="68580" marT="0" marB="0"/>
                </a:tc>
                <a:tc>
                  <a:txBody>
                    <a:bodyPr/>
                    <a:lstStyle/>
                    <a:p>
                      <a:pPr algn="ctr">
                        <a:lnSpc>
                          <a:spcPct val="200000"/>
                        </a:lnSpc>
                        <a:spcAft>
                          <a:spcPts val="0"/>
                        </a:spcAft>
                      </a:pPr>
                      <a:r>
                        <a:rPr lang="es-ES" sz="1000"/>
                        <a:t>339,23</a:t>
                      </a:r>
                      <a:endParaRPr lang="es-MX" sz="1100">
                        <a:solidFill>
                          <a:srgbClr val="365F91"/>
                        </a:solidFill>
                        <a:latin typeface="Calibri"/>
                        <a:ea typeface="Calibri"/>
                        <a:cs typeface="Times New Roman"/>
                      </a:endParaRPr>
                    </a:p>
                  </a:txBody>
                  <a:tcPr marL="68580" marR="68580" marT="0" marB="0"/>
                </a:tc>
                <a:tc>
                  <a:txBody>
                    <a:bodyPr/>
                    <a:lstStyle/>
                    <a:p>
                      <a:pPr algn="ctr">
                        <a:lnSpc>
                          <a:spcPct val="200000"/>
                        </a:lnSpc>
                        <a:spcAft>
                          <a:spcPts val="0"/>
                        </a:spcAft>
                      </a:pPr>
                      <a:r>
                        <a:rPr lang="es-ES" sz="1000"/>
                        <a:t>0,0029478</a:t>
                      </a:r>
                      <a:endParaRPr lang="es-MX" sz="1100">
                        <a:solidFill>
                          <a:srgbClr val="365F91"/>
                        </a:solidFill>
                        <a:latin typeface="Calibri"/>
                        <a:ea typeface="Calibri"/>
                        <a:cs typeface="Times New Roman"/>
                      </a:endParaRPr>
                    </a:p>
                  </a:txBody>
                  <a:tcPr marL="68580" marR="68580" marT="0" marB="0"/>
                </a:tc>
              </a:tr>
              <a:tr h="0">
                <a:tc>
                  <a:txBody>
                    <a:bodyPr/>
                    <a:lstStyle/>
                    <a:p>
                      <a:pPr algn="ctr">
                        <a:lnSpc>
                          <a:spcPct val="200000"/>
                        </a:lnSpc>
                        <a:spcAft>
                          <a:spcPts val="0"/>
                        </a:spcAft>
                      </a:pPr>
                      <a:r>
                        <a:rPr lang="es-ES" sz="1000"/>
                        <a:t>5</a:t>
                      </a:r>
                      <a:endParaRPr lang="es-MX" sz="1100">
                        <a:solidFill>
                          <a:srgbClr val="365F91"/>
                        </a:solidFill>
                        <a:latin typeface="Calibri"/>
                        <a:ea typeface="Calibri"/>
                        <a:cs typeface="Times New Roman"/>
                      </a:endParaRPr>
                    </a:p>
                  </a:txBody>
                  <a:tcPr marL="68580" marR="68580" marT="0" marB="0"/>
                </a:tc>
                <a:tc>
                  <a:txBody>
                    <a:bodyPr/>
                    <a:lstStyle/>
                    <a:p>
                      <a:pPr algn="ctr">
                        <a:lnSpc>
                          <a:spcPct val="200000"/>
                        </a:lnSpc>
                        <a:spcAft>
                          <a:spcPts val="0"/>
                        </a:spcAft>
                      </a:pPr>
                      <a:r>
                        <a:rPr lang="es-ES" sz="1000"/>
                        <a:t>2138,7</a:t>
                      </a:r>
                      <a:endParaRPr lang="es-MX" sz="1100">
                        <a:solidFill>
                          <a:srgbClr val="365F91"/>
                        </a:solidFill>
                        <a:latin typeface="Calibri"/>
                        <a:ea typeface="Calibri"/>
                        <a:cs typeface="Times New Roman"/>
                      </a:endParaRPr>
                    </a:p>
                  </a:txBody>
                  <a:tcPr marL="68580" marR="68580" marT="0" marB="0"/>
                </a:tc>
                <a:tc>
                  <a:txBody>
                    <a:bodyPr/>
                    <a:lstStyle/>
                    <a:p>
                      <a:pPr algn="ctr">
                        <a:lnSpc>
                          <a:spcPct val="200000"/>
                        </a:lnSpc>
                        <a:spcAft>
                          <a:spcPts val="0"/>
                        </a:spcAft>
                      </a:pPr>
                      <a:r>
                        <a:rPr lang="es-ES" sz="1000"/>
                        <a:t>340,38</a:t>
                      </a:r>
                      <a:endParaRPr lang="es-MX" sz="1100">
                        <a:solidFill>
                          <a:srgbClr val="365F91"/>
                        </a:solidFill>
                        <a:latin typeface="Calibri"/>
                        <a:ea typeface="Calibri"/>
                        <a:cs typeface="Times New Roman"/>
                      </a:endParaRPr>
                    </a:p>
                  </a:txBody>
                  <a:tcPr marL="68580" marR="68580" marT="0" marB="0"/>
                </a:tc>
                <a:tc>
                  <a:txBody>
                    <a:bodyPr/>
                    <a:lstStyle/>
                    <a:p>
                      <a:pPr algn="ctr">
                        <a:lnSpc>
                          <a:spcPct val="200000"/>
                        </a:lnSpc>
                        <a:spcAft>
                          <a:spcPts val="0"/>
                        </a:spcAft>
                      </a:pPr>
                      <a:r>
                        <a:rPr lang="es-ES" sz="1000" dirty="0"/>
                        <a:t>0,0029379</a:t>
                      </a:r>
                      <a:endParaRPr lang="es-MX" sz="1100" dirty="0">
                        <a:solidFill>
                          <a:srgbClr val="365F91"/>
                        </a:solidFill>
                        <a:latin typeface="Calibri"/>
                        <a:ea typeface="Calibri"/>
                        <a:cs typeface="Times New Roman"/>
                      </a:endParaRPr>
                    </a:p>
                  </a:txBody>
                  <a:tcPr marL="68580" marR="68580" marT="0" marB="0"/>
                </a:tc>
              </a:tr>
            </a:tbl>
          </a:graphicData>
        </a:graphic>
      </p:graphicFrame>
      <p:pic>
        <p:nvPicPr>
          <p:cNvPr id="6" name="Picture 1"/>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865571" y="2060848"/>
            <a:ext cx="2658757" cy="576064"/>
          </a:xfrm>
          <a:prstGeom prst="rect">
            <a:avLst/>
          </a:prstGeom>
          <a:noFill/>
        </p:spPr>
      </p:pic>
      <p:sp>
        <p:nvSpPr>
          <p:cNvPr id="7" name="1 Título"/>
          <p:cNvSpPr>
            <a:spLocks noGrp="1"/>
          </p:cNvSpPr>
          <p:nvPr>
            <p:ph type="title"/>
          </p:nvPr>
        </p:nvSpPr>
        <p:spPr>
          <a:xfrm>
            <a:off x="457200" y="557808"/>
            <a:ext cx="8229600" cy="1143000"/>
          </a:xfrm>
        </p:spPr>
        <p:txBody>
          <a:bodyPr/>
          <a:lstStyle/>
          <a:p>
            <a:pPr algn="l"/>
            <a:r>
              <a:rPr lang="es-MX" dirty="0" smtClean="0">
                <a:solidFill>
                  <a:srgbClr val="00B050"/>
                </a:solidFill>
              </a:rPr>
              <a:t>Análisis de vibraciones</a:t>
            </a:r>
            <a:endParaRPr lang="es-MX" dirty="0">
              <a:solidFill>
                <a:srgbClr val="00B050"/>
              </a:solidFill>
            </a:endParaRPr>
          </a:p>
        </p:txBody>
      </p:sp>
      <p:pic>
        <p:nvPicPr>
          <p:cNvPr id="8" name="Picture 2" descr="http://us.cdn2.123rf.com/168nwm/alexwhite/alexwhite1209/alexwhite120900198/15417052-flecha-izquierda-icono.jpg">
            <a:hlinkClick r:id="rId4" action="ppaction://hlinksldjump"/>
          </p:cNvPr>
          <p:cNvPicPr>
            <a:picLocks noChangeAspect="1" noChangeArrowheads="1"/>
          </p:cNvPicPr>
          <p:nvPr/>
        </p:nvPicPr>
        <p:blipFill>
          <a:blip r:embed="rId5" cstate="print"/>
          <a:srcRect/>
          <a:stretch>
            <a:fillRect/>
          </a:stretch>
        </p:blipFill>
        <p:spPr bwMode="auto">
          <a:xfrm>
            <a:off x="8388425" y="5301208"/>
            <a:ext cx="648071" cy="648071"/>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557808"/>
            <a:ext cx="8229600" cy="1143000"/>
          </a:xfrm>
        </p:spPr>
        <p:txBody>
          <a:bodyPr/>
          <a:lstStyle/>
          <a:p>
            <a:pPr algn="l"/>
            <a:r>
              <a:rPr lang="es-MX" dirty="0" smtClean="0">
                <a:solidFill>
                  <a:srgbClr val="00B050"/>
                </a:solidFill>
              </a:rPr>
              <a:t>Manzana y Contratuerca</a:t>
            </a:r>
            <a:endParaRPr lang="es-MX" dirty="0">
              <a:solidFill>
                <a:srgbClr val="00B050"/>
              </a:solidFill>
            </a:endParaRPr>
          </a:p>
        </p:txBody>
      </p:sp>
      <p:sp>
        <p:nvSpPr>
          <p:cNvPr id="3" name="2 Marcador de contenido"/>
          <p:cNvSpPr>
            <a:spLocks noGrp="1"/>
          </p:cNvSpPr>
          <p:nvPr>
            <p:ph idx="1"/>
          </p:nvPr>
        </p:nvSpPr>
        <p:spPr>
          <a:xfrm>
            <a:off x="457200" y="1888232"/>
            <a:ext cx="8229600" cy="3052936"/>
          </a:xfrm>
        </p:spPr>
        <p:txBody>
          <a:bodyPr/>
          <a:lstStyle/>
          <a:p>
            <a:pPr algn="just">
              <a:buNone/>
            </a:pPr>
            <a:r>
              <a:rPr lang="es-ES" sz="1800" dirty="0" smtClean="0">
                <a:solidFill>
                  <a:schemeClr val="tx1"/>
                </a:solidFill>
              </a:rPr>
              <a:t>	Se diseña una manzana para el soporte del disco de corte, el que posee rosca interna para poder posicionarse en el eje roscado y ubicarse en distintas posiciones, este posee un hombro sobre el que descansa el disco de corte con un diámetro de 37mm, de tal manera que se cumple con la especificación del diámetro máximo (35mm) analizados en el cálculo del diámetro para el eje de corte, para soportar la carga máxima expuesta en los puntos de corte. </a:t>
            </a:r>
            <a:endParaRPr lang="es-MX" sz="1800" dirty="0" smtClean="0">
              <a:solidFill>
                <a:schemeClr val="tx1"/>
              </a:solidFill>
            </a:endParaRPr>
          </a:p>
          <a:p>
            <a:pPr algn="just">
              <a:buNone/>
            </a:pPr>
            <a:r>
              <a:rPr lang="es-ES" sz="1800" dirty="0" smtClean="0">
                <a:solidFill>
                  <a:schemeClr val="tx1"/>
                </a:solidFill>
              </a:rPr>
              <a:t>	De igual manera se diseña una contratuerca para fijar el disco en una posición. Esta contratuerca tiene un vaciado para deslizarse sobre el hombro de la manzana y así asegurar el disco de corte. </a:t>
            </a:r>
            <a:endParaRPr lang="es-MX" sz="1800" dirty="0">
              <a:solidFill>
                <a:schemeClr val="tx1"/>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557808"/>
            <a:ext cx="8219256" cy="1143000"/>
          </a:xfrm>
        </p:spPr>
        <p:txBody>
          <a:bodyPr/>
          <a:lstStyle/>
          <a:p>
            <a:pPr algn="l"/>
            <a:r>
              <a:rPr lang="es-MX" dirty="0" smtClean="0">
                <a:solidFill>
                  <a:srgbClr val="00B050"/>
                </a:solidFill>
              </a:rPr>
              <a:t>Resumen de resultados del sistema de corte</a:t>
            </a:r>
            <a:endParaRPr lang="es-MX" dirty="0">
              <a:solidFill>
                <a:srgbClr val="00B050"/>
              </a:solidFill>
            </a:endParaRPr>
          </a:p>
        </p:txBody>
      </p:sp>
      <p:graphicFrame>
        <p:nvGraphicFramePr>
          <p:cNvPr id="4" name="3 Tabla"/>
          <p:cNvGraphicFramePr>
            <a:graphicFrameLocks noGrp="1"/>
          </p:cNvGraphicFramePr>
          <p:nvPr/>
        </p:nvGraphicFramePr>
        <p:xfrm>
          <a:off x="539552" y="1772816"/>
          <a:ext cx="3283996" cy="3716679"/>
        </p:xfrm>
        <a:graphic>
          <a:graphicData uri="http://schemas.openxmlformats.org/drawingml/2006/table">
            <a:tbl>
              <a:tblPr>
                <a:tableStyleId>{3C2FFA5D-87B4-456A-9821-1D502468CF0F}</a:tableStyleId>
              </a:tblPr>
              <a:tblGrid>
                <a:gridCol w="1254885"/>
                <a:gridCol w="1254885"/>
                <a:gridCol w="774226"/>
              </a:tblGrid>
              <a:tr h="150519">
                <a:tc rowSpan="3">
                  <a:txBody>
                    <a:bodyPr/>
                    <a:lstStyle/>
                    <a:p>
                      <a:pPr algn="just">
                        <a:lnSpc>
                          <a:spcPct val="200000"/>
                        </a:lnSpc>
                        <a:spcAft>
                          <a:spcPts val="0"/>
                        </a:spcAft>
                      </a:pPr>
                      <a:r>
                        <a:rPr lang="es-ES" sz="900" dirty="0"/>
                        <a:t>Banda</a:t>
                      </a:r>
                      <a:endParaRPr lang="es-MX" sz="900" dirty="0">
                        <a:solidFill>
                          <a:srgbClr val="365F91"/>
                        </a:solidFill>
                        <a:latin typeface="Calibri"/>
                        <a:ea typeface="Calibri"/>
                        <a:cs typeface="Times New Roman"/>
                      </a:endParaRPr>
                    </a:p>
                  </a:txBody>
                  <a:tcPr marL="33867" marR="33867" marT="0" marB="0"/>
                </a:tc>
                <a:tc>
                  <a:txBody>
                    <a:bodyPr/>
                    <a:lstStyle/>
                    <a:p>
                      <a:endParaRPr lang="es-MX" sz="900"/>
                    </a:p>
                  </a:txBody>
                  <a:tcPr marL="33867" marR="33867" marT="0" marB="0"/>
                </a:tc>
                <a:tc>
                  <a:txBody>
                    <a:bodyPr/>
                    <a:lstStyle/>
                    <a:p>
                      <a:endParaRPr lang="es-MX" sz="900"/>
                    </a:p>
                  </a:txBody>
                  <a:tcPr marL="33867" marR="33867" marT="0" marB="0"/>
                </a:tc>
              </a:tr>
              <a:tr h="301037">
                <a:tc vMerge="1">
                  <a:txBody>
                    <a:bodyPr/>
                    <a:lstStyle/>
                    <a:p>
                      <a:endParaRPr lang="es-MX"/>
                    </a:p>
                  </a:txBody>
                  <a:tcPr/>
                </a:tc>
                <a:tc>
                  <a:txBody>
                    <a:bodyPr/>
                    <a:lstStyle/>
                    <a:p>
                      <a:pPr algn="just">
                        <a:lnSpc>
                          <a:spcPct val="200000"/>
                        </a:lnSpc>
                        <a:spcAft>
                          <a:spcPts val="0"/>
                        </a:spcAft>
                      </a:pPr>
                      <a:r>
                        <a:rPr lang="es-ES" sz="900"/>
                        <a:t>Distancia entre centros de las poleas [mm]</a:t>
                      </a:r>
                      <a:endParaRPr lang="es-MX" sz="900">
                        <a:solidFill>
                          <a:srgbClr val="365F91"/>
                        </a:solidFill>
                        <a:latin typeface="Calibri"/>
                        <a:ea typeface="Calibri"/>
                        <a:cs typeface="Times New Roman"/>
                      </a:endParaRPr>
                    </a:p>
                  </a:txBody>
                  <a:tcPr marL="33867" marR="33867" marT="0" marB="0"/>
                </a:tc>
                <a:tc>
                  <a:txBody>
                    <a:bodyPr/>
                    <a:lstStyle/>
                    <a:p>
                      <a:pPr algn="ctr">
                        <a:lnSpc>
                          <a:spcPct val="200000"/>
                        </a:lnSpc>
                        <a:spcAft>
                          <a:spcPts val="0"/>
                        </a:spcAft>
                      </a:pPr>
                      <a:r>
                        <a:rPr lang="es-ES" sz="900"/>
                        <a:t>324,7</a:t>
                      </a:r>
                      <a:endParaRPr lang="es-MX" sz="900">
                        <a:solidFill>
                          <a:srgbClr val="365F91"/>
                        </a:solidFill>
                        <a:latin typeface="Calibri"/>
                        <a:ea typeface="Calibri"/>
                        <a:cs typeface="Times New Roman"/>
                      </a:endParaRPr>
                    </a:p>
                  </a:txBody>
                  <a:tcPr marL="33867" marR="33867" marT="0" marB="0"/>
                </a:tc>
              </a:tr>
              <a:tr h="150519">
                <a:tc vMerge="1">
                  <a:txBody>
                    <a:bodyPr/>
                    <a:lstStyle/>
                    <a:p>
                      <a:endParaRPr lang="es-MX"/>
                    </a:p>
                  </a:txBody>
                  <a:tcPr/>
                </a:tc>
                <a:tc>
                  <a:txBody>
                    <a:bodyPr/>
                    <a:lstStyle/>
                    <a:p>
                      <a:pPr algn="just">
                        <a:lnSpc>
                          <a:spcPct val="200000"/>
                        </a:lnSpc>
                        <a:spcAft>
                          <a:spcPts val="0"/>
                        </a:spcAft>
                      </a:pPr>
                      <a:r>
                        <a:rPr lang="es-ES" sz="900"/>
                        <a:t>Longitud [m] (in)</a:t>
                      </a:r>
                      <a:endParaRPr lang="es-MX" sz="900">
                        <a:solidFill>
                          <a:srgbClr val="365F91"/>
                        </a:solidFill>
                        <a:latin typeface="Calibri"/>
                        <a:ea typeface="Calibri"/>
                        <a:cs typeface="Times New Roman"/>
                      </a:endParaRPr>
                    </a:p>
                  </a:txBody>
                  <a:tcPr marL="33867" marR="33867" marT="0" marB="0"/>
                </a:tc>
                <a:tc>
                  <a:txBody>
                    <a:bodyPr/>
                    <a:lstStyle/>
                    <a:p>
                      <a:pPr algn="ctr">
                        <a:lnSpc>
                          <a:spcPct val="200000"/>
                        </a:lnSpc>
                        <a:spcAft>
                          <a:spcPts val="0"/>
                        </a:spcAft>
                      </a:pPr>
                      <a:r>
                        <a:rPr lang="es-ES" sz="900"/>
                        <a:t>0,94 (37)</a:t>
                      </a:r>
                      <a:endParaRPr lang="es-MX" sz="900">
                        <a:solidFill>
                          <a:srgbClr val="365F91"/>
                        </a:solidFill>
                        <a:latin typeface="Calibri"/>
                        <a:ea typeface="Calibri"/>
                        <a:cs typeface="Times New Roman"/>
                      </a:endParaRPr>
                    </a:p>
                  </a:txBody>
                  <a:tcPr marL="33867" marR="33867" marT="0" marB="0"/>
                </a:tc>
              </a:tr>
              <a:tr h="150519">
                <a:tc rowSpan="3">
                  <a:txBody>
                    <a:bodyPr/>
                    <a:lstStyle/>
                    <a:p>
                      <a:pPr algn="just">
                        <a:lnSpc>
                          <a:spcPct val="200000"/>
                        </a:lnSpc>
                        <a:spcAft>
                          <a:spcPts val="0"/>
                        </a:spcAft>
                      </a:pPr>
                      <a:r>
                        <a:rPr lang="es-ES" sz="900" dirty="0"/>
                        <a:t>Polea</a:t>
                      </a:r>
                      <a:endParaRPr lang="es-MX" sz="900" dirty="0">
                        <a:solidFill>
                          <a:srgbClr val="365F91"/>
                        </a:solidFill>
                        <a:latin typeface="Calibri"/>
                        <a:ea typeface="Calibri"/>
                        <a:cs typeface="Times New Roman"/>
                      </a:endParaRPr>
                    </a:p>
                  </a:txBody>
                  <a:tcPr marL="33867" marR="33867" marT="0" marB="0"/>
                </a:tc>
                <a:tc>
                  <a:txBody>
                    <a:bodyPr/>
                    <a:lstStyle/>
                    <a:p>
                      <a:pPr algn="just">
                        <a:lnSpc>
                          <a:spcPct val="200000"/>
                        </a:lnSpc>
                        <a:spcAft>
                          <a:spcPts val="0"/>
                        </a:spcAft>
                      </a:pPr>
                      <a:r>
                        <a:rPr lang="es-ES" sz="900"/>
                        <a:t>Diámetro primitivo [mm]</a:t>
                      </a:r>
                      <a:endParaRPr lang="es-MX" sz="900">
                        <a:solidFill>
                          <a:srgbClr val="365F91"/>
                        </a:solidFill>
                        <a:latin typeface="Calibri"/>
                        <a:ea typeface="Calibri"/>
                        <a:cs typeface="Times New Roman"/>
                      </a:endParaRPr>
                    </a:p>
                  </a:txBody>
                  <a:tcPr marL="33867" marR="33867" marT="0" marB="0"/>
                </a:tc>
                <a:tc>
                  <a:txBody>
                    <a:bodyPr/>
                    <a:lstStyle/>
                    <a:p>
                      <a:pPr algn="ctr">
                        <a:lnSpc>
                          <a:spcPct val="200000"/>
                        </a:lnSpc>
                        <a:spcAft>
                          <a:spcPts val="0"/>
                        </a:spcAft>
                      </a:pPr>
                      <a:r>
                        <a:rPr lang="es-ES" sz="900"/>
                        <a:t>95</a:t>
                      </a:r>
                      <a:endParaRPr lang="es-MX" sz="900">
                        <a:solidFill>
                          <a:srgbClr val="365F91"/>
                        </a:solidFill>
                        <a:latin typeface="Calibri"/>
                        <a:ea typeface="Calibri"/>
                        <a:cs typeface="Times New Roman"/>
                      </a:endParaRPr>
                    </a:p>
                  </a:txBody>
                  <a:tcPr marL="33867" marR="33867" marT="0" marB="0"/>
                </a:tc>
              </a:tr>
              <a:tr h="150519">
                <a:tc vMerge="1">
                  <a:txBody>
                    <a:bodyPr/>
                    <a:lstStyle/>
                    <a:p>
                      <a:endParaRPr lang="es-MX"/>
                    </a:p>
                  </a:txBody>
                  <a:tcPr/>
                </a:tc>
                <a:tc>
                  <a:txBody>
                    <a:bodyPr/>
                    <a:lstStyle/>
                    <a:p>
                      <a:pPr algn="just">
                        <a:lnSpc>
                          <a:spcPct val="200000"/>
                        </a:lnSpc>
                        <a:spcAft>
                          <a:spcPts val="0"/>
                        </a:spcAft>
                      </a:pPr>
                      <a:r>
                        <a:rPr lang="es-ES" sz="900"/>
                        <a:t>Relación</a:t>
                      </a:r>
                      <a:endParaRPr lang="es-MX" sz="900">
                        <a:solidFill>
                          <a:srgbClr val="365F91"/>
                        </a:solidFill>
                        <a:latin typeface="Calibri"/>
                        <a:ea typeface="Calibri"/>
                        <a:cs typeface="Times New Roman"/>
                      </a:endParaRPr>
                    </a:p>
                  </a:txBody>
                  <a:tcPr marL="33867" marR="33867" marT="0" marB="0"/>
                </a:tc>
                <a:tc>
                  <a:txBody>
                    <a:bodyPr/>
                    <a:lstStyle/>
                    <a:p>
                      <a:pPr algn="ctr">
                        <a:lnSpc>
                          <a:spcPct val="200000"/>
                        </a:lnSpc>
                        <a:spcAft>
                          <a:spcPts val="0"/>
                        </a:spcAft>
                      </a:pPr>
                      <a:r>
                        <a:rPr lang="es-ES" sz="900"/>
                        <a:t>1:1</a:t>
                      </a:r>
                      <a:endParaRPr lang="es-MX" sz="900">
                        <a:solidFill>
                          <a:srgbClr val="365F91"/>
                        </a:solidFill>
                        <a:latin typeface="Calibri"/>
                        <a:ea typeface="Calibri"/>
                        <a:cs typeface="Times New Roman"/>
                      </a:endParaRPr>
                    </a:p>
                  </a:txBody>
                  <a:tcPr marL="33867" marR="33867" marT="0" marB="0"/>
                </a:tc>
              </a:tr>
              <a:tr h="150519">
                <a:tc vMerge="1">
                  <a:txBody>
                    <a:bodyPr/>
                    <a:lstStyle/>
                    <a:p>
                      <a:endParaRPr lang="es-MX"/>
                    </a:p>
                  </a:txBody>
                  <a:tcPr/>
                </a:tc>
                <a:tc>
                  <a:txBody>
                    <a:bodyPr/>
                    <a:lstStyle/>
                    <a:p>
                      <a:pPr algn="just">
                        <a:lnSpc>
                          <a:spcPct val="200000"/>
                        </a:lnSpc>
                        <a:spcAft>
                          <a:spcPts val="0"/>
                        </a:spcAft>
                      </a:pPr>
                      <a:r>
                        <a:rPr lang="es-ES" sz="900"/>
                        <a:t>Diámetro [mm]</a:t>
                      </a:r>
                      <a:endParaRPr lang="es-MX" sz="900">
                        <a:solidFill>
                          <a:srgbClr val="365F91"/>
                        </a:solidFill>
                        <a:latin typeface="Calibri"/>
                        <a:ea typeface="Calibri"/>
                        <a:cs typeface="Times New Roman"/>
                      </a:endParaRPr>
                    </a:p>
                  </a:txBody>
                  <a:tcPr marL="33867" marR="33867" marT="0" marB="0"/>
                </a:tc>
                <a:tc>
                  <a:txBody>
                    <a:bodyPr/>
                    <a:lstStyle/>
                    <a:p>
                      <a:pPr algn="ctr">
                        <a:lnSpc>
                          <a:spcPct val="200000"/>
                        </a:lnSpc>
                        <a:spcAft>
                          <a:spcPts val="0"/>
                        </a:spcAft>
                      </a:pPr>
                      <a:r>
                        <a:rPr lang="es-ES" sz="900"/>
                        <a:t>101,6</a:t>
                      </a:r>
                      <a:endParaRPr lang="es-MX" sz="900">
                        <a:solidFill>
                          <a:srgbClr val="365F91"/>
                        </a:solidFill>
                        <a:latin typeface="Calibri"/>
                        <a:ea typeface="Calibri"/>
                        <a:cs typeface="Times New Roman"/>
                      </a:endParaRPr>
                    </a:p>
                  </a:txBody>
                  <a:tcPr marL="33867" marR="33867" marT="0" marB="0"/>
                </a:tc>
              </a:tr>
              <a:tr h="451556">
                <a:tc rowSpan="4">
                  <a:txBody>
                    <a:bodyPr/>
                    <a:lstStyle/>
                    <a:p>
                      <a:pPr algn="just">
                        <a:lnSpc>
                          <a:spcPct val="200000"/>
                        </a:lnSpc>
                        <a:spcAft>
                          <a:spcPts val="0"/>
                        </a:spcAft>
                      </a:pPr>
                      <a:r>
                        <a:rPr lang="es-ES" sz="900" dirty="0"/>
                        <a:t>Cuchilla</a:t>
                      </a:r>
                      <a:endParaRPr lang="es-MX" sz="900" dirty="0">
                        <a:solidFill>
                          <a:srgbClr val="365F91"/>
                        </a:solidFill>
                        <a:latin typeface="Calibri"/>
                        <a:ea typeface="Calibri"/>
                        <a:cs typeface="Times New Roman"/>
                      </a:endParaRPr>
                    </a:p>
                  </a:txBody>
                  <a:tcPr marL="33867" marR="33867" marT="0" marB="0"/>
                </a:tc>
                <a:tc>
                  <a:txBody>
                    <a:bodyPr/>
                    <a:lstStyle/>
                    <a:p>
                      <a:pPr algn="just">
                        <a:lnSpc>
                          <a:spcPct val="200000"/>
                        </a:lnSpc>
                        <a:spcAft>
                          <a:spcPts val="0"/>
                        </a:spcAft>
                      </a:pPr>
                      <a:r>
                        <a:rPr lang="es-ES" sz="900" dirty="0"/>
                        <a:t>Material</a:t>
                      </a:r>
                      <a:endParaRPr lang="es-MX" sz="900" dirty="0">
                        <a:solidFill>
                          <a:srgbClr val="365F91"/>
                        </a:solidFill>
                        <a:latin typeface="Calibri"/>
                        <a:ea typeface="Calibri"/>
                        <a:cs typeface="Times New Roman"/>
                      </a:endParaRPr>
                    </a:p>
                  </a:txBody>
                  <a:tcPr marL="33867" marR="33867" marT="0" marB="0"/>
                </a:tc>
                <a:tc>
                  <a:txBody>
                    <a:bodyPr/>
                    <a:lstStyle/>
                    <a:p>
                      <a:pPr algn="ctr">
                        <a:lnSpc>
                          <a:spcPct val="200000"/>
                        </a:lnSpc>
                        <a:spcAft>
                          <a:spcPts val="0"/>
                        </a:spcAft>
                      </a:pPr>
                      <a:r>
                        <a:rPr lang="es-ES" sz="900"/>
                        <a:t>Acero con recubrimiento anticorrosivo</a:t>
                      </a:r>
                      <a:endParaRPr lang="es-MX" sz="900">
                        <a:solidFill>
                          <a:srgbClr val="365F91"/>
                        </a:solidFill>
                        <a:latin typeface="Calibri"/>
                        <a:ea typeface="Calibri"/>
                        <a:cs typeface="Times New Roman"/>
                      </a:endParaRPr>
                    </a:p>
                  </a:txBody>
                  <a:tcPr marL="33867" marR="33867" marT="0" marB="0"/>
                </a:tc>
              </a:tr>
              <a:tr h="150519">
                <a:tc vMerge="1">
                  <a:txBody>
                    <a:bodyPr/>
                    <a:lstStyle/>
                    <a:p>
                      <a:endParaRPr lang="es-MX"/>
                    </a:p>
                  </a:txBody>
                  <a:tcPr/>
                </a:tc>
                <a:tc>
                  <a:txBody>
                    <a:bodyPr/>
                    <a:lstStyle/>
                    <a:p>
                      <a:pPr algn="just">
                        <a:lnSpc>
                          <a:spcPct val="200000"/>
                        </a:lnSpc>
                        <a:spcAft>
                          <a:spcPts val="0"/>
                        </a:spcAft>
                      </a:pPr>
                      <a:r>
                        <a:rPr lang="es-ES" sz="900" dirty="0"/>
                        <a:t>Diámetro [mm]</a:t>
                      </a:r>
                      <a:endParaRPr lang="es-MX" sz="900" dirty="0">
                        <a:solidFill>
                          <a:srgbClr val="365F91"/>
                        </a:solidFill>
                        <a:latin typeface="Calibri"/>
                        <a:ea typeface="Calibri"/>
                        <a:cs typeface="Times New Roman"/>
                      </a:endParaRPr>
                    </a:p>
                  </a:txBody>
                  <a:tcPr marL="33867" marR="33867" marT="0" marB="0"/>
                </a:tc>
                <a:tc>
                  <a:txBody>
                    <a:bodyPr/>
                    <a:lstStyle/>
                    <a:p>
                      <a:pPr algn="ctr">
                        <a:lnSpc>
                          <a:spcPct val="200000"/>
                        </a:lnSpc>
                        <a:spcAft>
                          <a:spcPts val="0"/>
                        </a:spcAft>
                      </a:pPr>
                      <a:r>
                        <a:rPr lang="es-ES" sz="900" dirty="0"/>
                        <a:t>184</a:t>
                      </a:r>
                      <a:endParaRPr lang="es-MX" sz="900" dirty="0">
                        <a:solidFill>
                          <a:srgbClr val="365F91"/>
                        </a:solidFill>
                        <a:latin typeface="Calibri"/>
                        <a:ea typeface="Calibri"/>
                        <a:cs typeface="Times New Roman"/>
                      </a:endParaRPr>
                    </a:p>
                  </a:txBody>
                  <a:tcPr marL="33867" marR="33867" marT="0" marB="0"/>
                </a:tc>
              </a:tr>
              <a:tr h="150519">
                <a:tc vMerge="1">
                  <a:txBody>
                    <a:bodyPr/>
                    <a:lstStyle/>
                    <a:p>
                      <a:endParaRPr lang="es-MX"/>
                    </a:p>
                  </a:txBody>
                  <a:tcPr/>
                </a:tc>
                <a:tc>
                  <a:txBody>
                    <a:bodyPr/>
                    <a:lstStyle/>
                    <a:p>
                      <a:pPr algn="just">
                        <a:lnSpc>
                          <a:spcPct val="200000"/>
                        </a:lnSpc>
                        <a:spcAft>
                          <a:spcPts val="0"/>
                        </a:spcAft>
                      </a:pPr>
                      <a:r>
                        <a:rPr lang="es-ES" sz="900"/>
                        <a:t>Diámetro interno [mm]</a:t>
                      </a:r>
                      <a:endParaRPr lang="es-MX" sz="900">
                        <a:solidFill>
                          <a:srgbClr val="365F91"/>
                        </a:solidFill>
                        <a:latin typeface="Calibri"/>
                        <a:ea typeface="Calibri"/>
                        <a:cs typeface="Times New Roman"/>
                      </a:endParaRPr>
                    </a:p>
                  </a:txBody>
                  <a:tcPr marL="33867" marR="33867" marT="0" marB="0"/>
                </a:tc>
                <a:tc>
                  <a:txBody>
                    <a:bodyPr/>
                    <a:lstStyle/>
                    <a:p>
                      <a:pPr algn="ctr">
                        <a:lnSpc>
                          <a:spcPct val="200000"/>
                        </a:lnSpc>
                        <a:spcAft>
                          <a:spcPts val="0"/>
                        </a:spcAft>
                      </a:pPr>
                      <a:r>
                        <a:rPr lang="es-ES" sz="900" dirty="0"/>
                        <a:t>37</a:t>
                      </a:r>
                      <a:endParaRPr lang="es-MX" sz="900" dirty="0">
                        <a:solidFill>
                          <a:srgbClr val="365F91"/>
                        </a:solidFill>
                        <a:latin typeface="Calibri"/>
                        <a:ea typeface="Calibri"/>
                        <a:cs typeface="Times New Roman"/>
                      </a:endParaRPr>
                    </a:p>
                  </a:txBody>
                  <a:tcPr marL="33867" marR="33867" marT="0" marB="0"/>
                </a:tc>
              </a:tr>
              <a:tr h="150519">
                <a:tc vMerge="1">
                  <a:txBody>
                    <a:bodyPr/>
                    <a:lstStyle/>
                    <a:p>
                      <a:endParaRPr lang="es-MX"/>
                    </a:p>
                  </a:txBody>
                  <a:tcPr/>
                </a:tc>
                <a:tc>
                  <a:txBody>
                    <a:bodyPr/>
                    <a:lstStyle/>
                    <a:p>
                      <a:pPr algn="just">
                        <a:lnSpc>
                          <a:spcPct val="200000"/>
                        </a:lnSpc>
                        <a:spcAft>
                          <a:spcPts val="0"/>
                        </a:spcAft>
                      </a:pPr>
                      <a:r>
                        <a:rPr lang="es-ES" sz="900"/>
                        <a:t>Cantidad</a:t>
                      </a:r>
                      <a:endParaRPr lang="es-MX" sz="900">
                        <a:solidFill>
                          <a:srgbClr val="365F91"/>
                        </a:solidFill>
                        <a:latin typeface="Calibri"/>
                        <a:ea typeface="Calibri"/>
                        <a:cs typeface="Times New Roman"/>
                      </a:endParaRPr>
                    </a:p>
                  </a:txBody>
                  <a:tcPr marL="33867" marR="33867" marT="0" marB="0"/>
                </a:tc>
                <a:tc>
                  <a:txBody>
                    <a:bodyPr/>
                    <a:lstStyle/>
                    <a:p>
                      <a:pPr algn="ctr">
                        <a:lnSpc>
                          <a:spcPct val="200000"/>
                        </a:lnSpc>
                        <a:spcAft>
                          <a:spcPts val="0"/>
                        </a:spcAft>
                      </a:pPr>
                      <a:r>
                        <a:rPr lang="es-ES" sz="900" dirty="0"/>
                        <a:t>3</a:t>
                      </a:r>
                      <a:endParaRPr lang="es-MX" sz="900" dirty="0">
                        <a:solidFill>
                          <a:srgbClr val="365F91"/>
                        </a:solidFill>
                        <a:latin typeface="Calibri"/>
                        <a:ea typeface="Calibri"/>
                        <a:cs typeface="Times New Roman"/>
                      </a:endParaRPr>
                    </a:p>
                  </a:txBody>
                  <a:tcPr marL="33867" marR="33867" marT="0" marB="0"/>
                </a:tc>
              </a:tr>
            </a:tbl>
          </a:graphicData>
        </a:graphic>
      </p:graphicFrame>
      <p:graphicFrame>
        <p:nvGraphicFramePr>
          <p:cNvPr id="5" name="4 Tabla"/>
          <p:cNvGraphicFramePr>
            <a:graphicFrameLocks noGrp="1"/>
          </p:cNvGraphicFramePr>
          <p:nvPr/>
        </p:nvGraphicFramePr>
        <p:xfrm>
          <a:off x="4427984" y="1769394"/>
          <a:ext cx="3283996" cy="4114800"/>
        </p:xfrm>
        <a:graphic>
          <a:graphicData uri="http://schemas.openxmlformats.org/drawingml/2006/table">
            <a:tbl>
              <a:tblPr>
                <a:tableStyleId>{3C2FFA5D-87B4-456A-9821-1D502468CF0F}</a:tableStyleId>
              </a:tblPr>
              <a:tblGrid>
                <a:gridCol w="1254885"/>
                <a:gridCol w="1254885"/>
                <a:gridCol w="774226"/>
              </a:tblGrid>
              <a:tr h="301037">
                <a:tc rowSpan="3">
                  <a:txBody>
                    <a:bodyPr/>
                    <a:lstStyle/>
                    <a:p>
                      <a:pPr algn="just">
                        <a:lnSpc>
                          <a:spcPct val="200000"/>
                        </a:lnSpc>
                        <a:spcAft>
                          <a:spcPts val="0"/>
                        </a:spcAft>
                      </a:pPr>
                      <a:r>
                        <a:rPr lang="es-ES" sz="900" dirty="0"/>
                        <a:t>Eje</a:t>
                      </a:r>
                      <a:endParaRPr lang="es-MX" sz="900" dirty="0">
                        <a:solidFill>
                          <a:srgbClr val="365F91"/>
                        </a:solidFill>
                        <a:latin typeface="Calibri"/>
                        <a:ea typeface="Calibri"/>
                        <a:cs typeface="Times New Roman"/>
                      </a:endParaRPr>
                    </a:p>
                  </a:txBody>
                  <a:tcPr marL="33867" marR="33867" marT="0" marB="0"/>
                </a:tc>
                <a:tc>
                  <a:txBody>
                    <a:bodyPr/>
                    <a:lstStyle/>
                    <a:p>
                      <a:pPr algn="just">
                        <a:lnSpc>
                          <a:spcPct val="200000"/>
                        </a:lnSpc>
                        <a:spcAft>
                          <a:spcPts val="0"/>
                        </a:spcAft>
                      </a:pPr>
                      <a:r>
                        <a:rPr lang="es-ES" sz="900"/>
                        <a:t>Material</a:t>
                      </a:r>
                      <a:endParaRPr lang="es-MX" sz="900">
                        <a:solidFill>
                          <a:srgbClr val="365F91"/>
                        </a:solidFill>
                        <a:latin typeface="Calibri"/>
                        <a:ea typeface="Calibri"/>
                        <a:cs typeface="Times New Roman"/>
                      </a:endParaRPr>
                    </a:p>
                  </a:txBody>
                  <a:tcPr marL="33867" marR="33867" marT="0" marB="0"/>
                </a:tc>
                <a:tc>
                  <a:txBody>
                    <a:bodyPr/>
                    <a:lstStyle/>
                    <a:p>
                      <a:pPr algn="ctr">
                        <a:lnSpc>
                          <a:spcPct val="200000"/>
                        </a:lnSpc>
                        <a:spcAft>
                          <a:spcPts val="0"/>
                        </a:spcAft>
                      </a:pPr>
                      <a:r>
                        <a:rPr lang="es-ES" sz="900" dirty="0"/>
                        <a:t>Acero SAE 1018</a:t>
                      </a:r>
                      <a:endParaRPr lang="es-MX" sz="900" dirty="0">
                        <a:solidFill>
                          <a:srgbClr val="365F91"/>
                        </a:solidFill>
                        <a:latin typeface="Calibri"/>
                        <a:ea typeface="Calibri"/>
                        <a:cs typeface="Times New Roman"/>
                      </a:endParaRPr>
                    </a:p>
                  </a:txBody>
                  <a:tcPr marL="33867" marR="33867" marT="0" marB="0"/>
                </a:tc>
              </a:tr>
              <a:tr h="150519">
                <a:tc vMerge="1">
                  <a:txBody>
                    <a:bodyPr/>
                    <a:lstStyle/>
                    <a:p>
                      <a:endParaRPr lang="es-MX"/>
                    </a:p>
                  </a:txBody>
                  <a:tcPr/>
                </a:tc>
                <a:tc>
                  <a:txBody>
                    <a:bodyPr/>
                    <a:lstStyle/>
                    <a:p>
                      <a:pPr algn="just">
                        <a:lnSpc>
                          <a:spcPct val="200000"/>
                        </a:lnSpc>
                        <a:spcAft>
                          <a:spcPts val="0"/>
                        </a:spcAft>
                      </a:pPr>
                      <a:r>
                        <a:rPr lang="es-ES" sz="900"/>
                        <a:t>Longitud [mm]</a:t>
                      </a:r>
                      <a:endParaRPr lang="es-MX" sz="900">
                        <a:solidFill>
                          <a:srgbClr val="365F91"/>
                        </a:solidFill>
                        <a:latin typeface="Calibri"/>
                        <a:ea typeface="Calibri"/>
                        <a:cs typeface="Times New Roman"/>
                      </a:endParaRPr>
                    </a:p>
                  </a:txBody>
                  <a:tcPr marL="33867" marR="33867" marT="0" marB="0"/>
                </a:tc>
                <a:tc>
                  <a:txBody>
                    <a:bodyPr/>
                    <a:lstStyle/>
                    <a:p>
                      <a:pPr algn="ctr">
                        <a:lnSpc>
                          <a:spcPct val="200000"/>
                        </a:lnSpc>
                        <a:spcAft>
                          <a:spcPts val="0"/>
                        </a:spcAft>
                      </a:pPr>
                      <a:r>
                        <a:rPr lang="es-ES" sz="900"/>
                        <a:t>522,6</a:t>
                      </a:r>
                      <a:endParaRPr lang="es-MX" sz="900">
                        <a:solidFill>
                          <a:srgbClr val="365F91"/>
                        </a:solidFill>
                        <a:latin typeface="Calibri"/>
                        <a:ea typeface="Calibri"/>
                        <a:cs typeface="Times New Roman"/>
                      </a:endParaRPr>
                    </a:p>
                  </a:txBody>
                  <a:tcPr marL="33867" marR="33867" marT="0" marB="0"/>
                </a:tc>
              </a:tr>
              <a:tr h="150519">
                <a:tc vMerge="1">
                  <a:txBody>
                    <a:bodyPr/>
                    <a:lstStyle/>
                    <a:p>
                      <a:endParaRPr lang="es-MX"/>
                    </a:p>
                  </a:txBody>
                  <a:tcPr/>
                </a:tc>
                <a:tc>
                  <a:txBody>
                    <a:bodyPr/>
                    <a:lstStyle/>
                    <a:p>
                      <a:pPr algn="just">
                        <a:lnSpc>
                          <a:spcPct val="200000"/>
                        </a:lnSpc>
                        <a:spcAft>
                          <a:spcPts val="0"/>
                        </a:spcAft>
                      </a:pPr>
                      <a:r>
                        <a:rPr lang="es-ES" sz="900"/>
                        <a:t>Diámetro [mm] </a:t>
                      </a:r>
                      <a:endParaRPr lang="es-MX" sz="900">
                        <a:solidFill>
                          <a:srgbClr val="365F91"/>
                        </a:solidFill>
                        <a:latin typeface="Calibri"/>
                        <a:ea typeface="Calibri"/>
                        <a:cs typeface="Times New Roman"/>
                      </a:endParaRPr>
                    </a:p>
                  </a:txBody>
                  <a:tcPr marL="33867" marR="33867" marT="0" marB="0"/>
                </a:tc>
                <a:tc>
                  <a:txBody>
                    <a:bodyPr/>
                    <a:lstStyle/>
                    <a:p>
                      <a:pPr algn="ctr">
                        <a:lnSpc>
                          <a:spcPct val="200000"/>
                        </a:lnSpc>
                        <a:spcAft>
                          <a:spcPts val="0"/>
                        </a:spcAft>
                      </a:pPr>
                      <a:r>
                        <a:rPr lang="es-ES" sz="900"/>
                        <a:t>32</a:t>
                      </a:r>
                      <a:endParaRPr lang="es-MX" sz="900">
                        <a:solidFill>
                          <a:srgbClr val="365F91"/>
                        </a:solidFill>
                        <a:latin typeface="Calibri"/>
                        <a:ea typeface="Calibri"/>
                        <a:cs typeface="Times New Roman"/>
                      </a:endParaRPr>
                    </a:p>
                  </a:txBody>
                  <a:tcPr marL="33867" marR="33867" marT="0" marB="0"/>
                </a:tc>
              </a:tr>
              <a:tr h="150519">
                <a:tc>
                  <a:txBody>
                    <a:bodyPr/>
                    <a:lstStyle/>
                    <a:p>
                      <a:pPr algn="just">
                        <a:lnSpc>
                          <a:spcPct val="200000"/>
                        </a:lnSpc>
                        <a:spcAft>
                          <a:spcPts val="0"/>
                        </a:spcAft>
                      </a:pPr>
                      <a:r>
                        <a:rPr lang="es-ES" sz="900"/>
                        <a:t>Roscado</a:t>
                      </a:r>
                      <a:endParaRPr lang="es-MX" sz="900">
                        <a:solidFill>
                          <a:srgbClr val="365F91"/>
                        </a:solidFill>
                        <a:latin typeface="Calibri"/>
                        <a:ea typeface="Calibri"/>
                        <a:cs typeface="Times New Roman"/>
                      </a:endParaRPr>
                    </a:p>
                  </a:txBody>
                  <a:tcPr marL="33867" marR="33867" marT="0" marB="0"/>
                </a:tc>
                <a:tc>
                  <a:txBody>
                    <a:bodyPr/>
                    <a:lstStyle/>
                    <a:p>
                      <a:pPr algn="just">
                        <a:lnSpc>
                          <a:spcPct val="200000"/>
                        </a:lnSpc>
                        <a:spcAft>
                          <a:spcPts val="0"/>
                        </a:spcAft>
                      </a:pPr>
                      <a:r>
                        <a:rPr lang="es-ES" sz="900"/>
                        <a:t>Tipo de Rosca </a:t>
                      </a:r>
                      <a:endParaRPr lang="es-MX" sz="900">
                        <a:solidFill>
                          <a:srgbClr val="365F91"/>
                        </a:solidFill>
                        <a:latin typeface="Calibri"/>
                        <a:ea typeface="Calibri"/>
                        <a:cs typeface="Times New Roman"/>
                      </a:endParaRPr>
                    </a:p>
                  </a:txBody>
                  <a:tcPr marL="33867" marR="33867" marT="0" marB="0"/>
                </a:tc>
                <a:tc>
                  <a:txBody>
                    <a:bodyPr/>
                    <a:lstStyle/>
                    <a:p>
                      <a:pPr algn="ctr">
                        <a:lnSpc>
                          <a:spcPct val="200000"/>
                        </a:lnSpc>
                        <a:spcAft>
                          <a:spcPts val="0"/>
                        </a:spcAft>
                      </a:pPr>
                      <a:r>
                        <a:rPr lang="es-ES" sz="900"/>
                        <a:t>7 UNC - 2 A</a:t>
                      </a:r>
                      <a:endParaRPr lang="es-MX" sz="900">
                        <a:solidFill>
                          <a:srgbClr val="365F91"/>
                        </a:solidFill>
                        <a:latin typeface="Calibri"/>
                        <a:ea typeface="Calibri"/>
                        <a:cs typeface="Times New Roman"/>
                      </a:endParaRPr>
                    </a:p>
                  </a:txBody>
                  <a:tcPr marL="33867" marR="33867" marT="0" marB="0"/>
                </a:tc>
              </a:tr>
              <a:tr h="150519">
                <a:tc rowSpan="3">
                  <a:txBody>
                    <a:bodyPr/>
                    <a:lstStyle/>
                    <a:p>
                      <a:pPr algn="just">
                        <a:lnSpc>
                          <a:spcPct val="200000"/>
                        </a:lnSpc>
                        <a:spcAft>
                          <a:spcPts val="0"/>
                        </a:spcAft>
                      </a:pPr>
                      <a:r>
                        <a:rPr lang="es-ES" sz="900"/>
                        <a:t>Chaveta</a:t>
                      </a:r>
                      <a:endParaRPr lang="es-MX" sz="900">
                        <a:solidFill>
                          <a:srgbClr val="365F91"/>
                        </a:solidFill>
                        <a:latin typeface="Calibri"/>
                        <a:ea typeface="Calibri"/>
                        <a:cs typeface="Times New Roman"/>
                      </a:endParaRPr>
                    </a:p>
                  </a:txBody>
                  <a:tcPr marL="33867" marR="33867" marT="0" marB="0"/>
                </a:tc>
                <a:tc>
                  <a:txBody>
                    <a:bodyPr/>
                    <a:lstStyle/>
                    <a:p>
                      <a:pPr algn="just">
                        <a:lnSpc>
                          <a:spcPct val="200000"/>
                        </a:lnSpc>
                        <a:spcAft>
                          <a:spcPts val="0"/>
                        </a:spcAft>
                      </a:pPr>
                      <a:r>
                        <a:rPr lang="es-ES" sz="900"/>
                        <a:t>w [mm]</a:t>
                      </a:r>
                      <a:endParaRPr lang="es-MX" sz="900">
                        <a:solidFill>
                          <a:srgbClr val="365F91"/>
                        </a:solidFill>
                        <a:latin typeface="Calibri"/>
                        <a:ea typeface="Calibri"/>
                        <a:cs typeface="Times New Roman"/>
                      </a:endParaRPr>
                    </a:p>
                  </a:txBody>
                  <a:tcPr marL="33867" marR="33867" marT="0" marB="0"/>
                </a:tc>
                <a:tc>
                  <a:txBody>
                    <a:bodyPr/>
                    <a:lstStyle/>
                    <a:p>
                      <a:pPr algn="ctr">
                        <a:lnSpc>
                          <a:spcPct val="200000"/>
                        </a:lnSpc>
                        <a:spcAft>
                          <a:spcPts val="0"/>
                        </a:spcAft>
                      </a:pPr>
                      <a:r>
                        <a:rPr lang="es-ES" sz="900"/>
                        <a:t>8</a:t>
                      </a:r>
                      <a:endParaRPr lang="es-MX" sz="900">
                        <a:solidFill>
                          <a:srgbClr val="365F91"/>
                        </a:solidFill>
                        <a:latin typeface="Calibri"/>
                        <a:ea typeface="Calibri"/>
                        <a:cs typeface="Times New Roman"/>
                      </a:endParaRPr>
                    </a:p>
                  </a:txBody>
                  <a:tcPr marL="33867" marR="33867" marT="0" marB="0"/>
                </a:tc>
              </a:tr>
              <a:tr h="150519">
                <a:tc vMerge="1">
                  <a:txBody>
                    <a:bodyPr/>
                    <a:lstStyle/>
                    <a:p>
                      <a:endParaRPr lang="es-MX"/>
                    </a:p>
                  </a:txBody>
                  <a:tcPr/>
                </a:tc>
                <a:tc>
                  <a:txBody>
                    <a:bodyPr/>
                    <a:lstStyle/>
                    <a:p>
                      <a:pPr algn="just">
                        <a:lnSpc>
                          <a:spcPct val="200000"/>
                        </a:lnSpc>
                        <a:spcAft>
                          <a:spcPts val="0"/>
                        </a:spcAft>
                      </a:pPr>
                      <a:r>
                        <a:rPr lang="es-ES" sz="900"/>
                        <a:t>h [mm]</a:t>
                      </a:r>
                      <a:endParaRPr lang="es-MX" sz="900">
                        <a:solidFill>
                          <a:srgbClr val="365F91"/>
                        </a:solidFill>
                        <a:latin typeface="Calibri"/>
                        <a:ea typeface="Calibri"/>
                        <a:cs typeface="Times New Roman"/>
                      </a:endParaRPr>
                    </a:p>
                  </a:txBody>
                  <a:tcPr marL="33867" marR="33867" marT="0" marB="0"/>
                </a:tc>
                <a:tc>
                  <a:txBody>
                    <a:bodyPr/>
                    <a:lstStyle/>
                    <a:p>
                      <a:pPr algn="ctr">
                        <a:lnSpc>
                          <a:spcPct val="200000"/>
                        </a:lnSpc>
                        <a:spcAft>
                          <a:spcPts val="0"/>
                        </a:spcAft>
                      </a:pPr>
                      <a:r>
                        <a:rPr lang="es-ES" sz="900"/>
                        <a:t>8</a:t>
                      </a:r>
                      <a:endParaRPr lang="es-MX" sz="900">
                        <a:solidFill>
                          <a:srgbClr val="365F91"/>
                        </a:solidFill>
                        <a:latin typeface="Calibri"/>
                        <a:ea typeface="Calibri"/>
                        <a:cs typeface="Times New Roman"/>
                      </a:endParaRPr>
                    </a:p>
                  </a:txBody>
                  <a:tcPr marL="33867" marR="33867" marT="0" marB="0"/>
                </a:tc>
              </a:tr>
              <a:tr h="150519">
                <a:tc vMerge="1">
                  <a:txBody>
                    <a:bodyPr/>
                    <a:lstStyle/>
                    <a:p>
                      <a:endParaRPr lang="es-MX"/>
                    </a:p>
                  </a:txBody>
                  <a:tcPr/>
                </a:tc>
                <a:tc>
                  <a:txBody>
                    <a:bodyPr/>
                    <a:lstStyle/>
                    <a:p>
                      <a:pPr algn="just">
                        <a:lnSpc>
                          <a:spcPct val="200000"/>
                        </a:lnSpc>
                        <a:spcAft>
                          <a:spcPts val="0"/>
                        </a:spcAft>
                      </a:pPr>
                      <a:r>
                        <a:rPr lang="es-ES" sz="900"/>
                        <a:t>l [mm]</a:t>
                      </a:r>
                      <a:endParaRPr lang="es-MX" sz="900">
                        <a:solidFill>
                          <a:srgbClr val="365F91"/>
                        </a:solidFill>
                        <a:latin typeface="Calibri"/>
                        <a:ea typeface="Calibri"/>
                        <a:cs typeface="Times New Roman"/>
                      </a:endParaRPr>
                    </a:p>
                  </a:txBody>
                  <a:tcPr marL="33867" marR="33867" marT="0" marB="0"/>
                </a:tc>
                <a:tc>
                  <a:txBody>
                    <a:bodyPr/>
                    <a:lstStyle/>
                    <a:p>
                      <a:pPr algn="ctr">
                        <a:lnSpc>
                          <a:spcPct val="200000"/>
                        </a:lnSpc>
                        <a:spcAft>
                          <a:spcPts val="0"/>
                        </a:spcAft>
                      </a:pPr>
                      <a:r>
                        <a:rPr lang="es-ES" sz="900"/>
                        <a:t>38,1</a:t>
                      </a:r>
                      <a:endParaRPr lang="es-MX" sz="900">
                        <a:solidFill>
                          <a:srgbClr val="365F91"/>
                        </a:solidFill>
                        <a:latin typeface="Calibri"/>
                        <a:ea typeface="Calibri"/>
                        <a:cs typeface="Times New Roman"/>
                      </a:endParaRPr>
                    </a:p>
                  </a:txBody>
                  <a:tcPr marL="33867" marR="33867" marT="0" marB="0"/>
                </a:tc>
              </a:tr>
              <a:tr h="150519">
                <a:tc>
                  <a:txBody>
                    <a:bodyPr/>
                    <a:lstStyle/>
                    <a:p>
                      <a:endParaRPr lang="es-MX" sz="900">
                        <a:solidFill>
                          <a:srgbClr val="365F91"/>
                        </a:solidFill>
                        <a:latin typeface="Calibri"/>
                      </a:endParaRPr>
                    </a:p>
                  </a:txBody>
                  <a:tcPr marL="33867" marR="33867" marT="0" marB="0"/>
                </a:tc>
                <a:tc>
                  <a:txBody>
                    <a:bodyPr/>
                    <a:lstStyle/>
                    <a:p>
                      <a:pPr algn="just">
                        <a:lnSpc>
                          <a:spcPct val="200000"/>
                        </a:lnSpc>
                        <a:spcAft>
                          <a:spcPts val="0"/>
                        </a:spcAft>
                      </a:pPr>
                      <a:r>
                        <a:rPr lang="es-ES" sz="900"/>
                        <a:t>Diámetro [mm]</a:t>
                      </a:r>
                      <a:endParaRPr lang="es-MX" sz="900">
                        <a:solidFill>
                          <a:srgbClr val="365F91"/>
                        </a:solidFill>
                        <a:latin typeface="Calibri"/>
                        <a:ea typeface="Calibri"/>
                        <a:cs typeface="Times New Roman"/>
                      </a:endParaRPr>
                    </a:p>
                  </a:txBody>
                  <a:tcPr marL="33867" marR="33867" marT="0" marB="0"/>
                </a:tc>
                <a:tc>
                  <a:txBody>
                    <a:bodyPr/>
                    <a:lstStyle/>
                    <a:p>
                      <a:endParaRPr lang="es-MX" sz="900">
                        <a:solidFill>
                          <a:srgbClr val="365F91"/>
                        </a:solidFill>
                        <a:latin typeface="Calibri"/>
                      </a:endParaRPr>
                    </a:p>
                  </a:txBody>
                  <a:tcPr marL="33867" marR="33867" marT="0" marB="0"/>
                </a:tc>
              </a:tr>
              <a:tr h="150519">
                <a:tc>
                  <a:txBody>
                    <a:bodyPr/>
                    <a:lstStyle/>
                    <a:p>
                      <a:pPr algn="just">
                        <a:lnSpc>
                          <a:spcPct val="200000"/>
                        </a:lnSpc>
                        <a:spcAft>
                          <a:spcPts val="0"/>
                        </a:spcAft>
                      </a:pPr>
                      <a:r>
                        <a:rPr lang="es-ES" sz="900"/>
                        <a:t>Manzana</a:t>
                      </a:r>
                      <a:endParaRPr lang="es-MX" sz="900">
                        <a:solidFill>
                          <a:srgbClr val="365F91"/>
                        </a:solidFill>
                        <a:latin typeface="Calibri"/>
                        <a:ea typeface="Calibri"/>
                        <a:cs typeface="Times New Roman"/>
                      </a:endParaRPr>
                    </a:p>
                  </a:txBody>
                  <a:tcPr marL="33867" marR="33867" marT="0" marB="0"/>
                </a:tc>
                <a:tc>
                  <a:txBody>
                    <a:bodyPr/>
                    <a:lstStyle/>
                    <a:p>
                      <a:pPr algn="just">
                        <a:lnSpc>
                          <a:spcPct val="200000"/>
                        </a:lnSpc>
                        <a:spcAft>
                          <a:spcPts val="0"/>
                        </a:spcAft>
                      </a:pPr>
                      <a:r>
                        <a:rPr lang="es-ES" sz="900"/>
                        <a:t>Diámetro del hombro [mm]</a:t>
                      </a:r>
                      <a:endParaRPr lang="es-MX" sz="900">
                        <a:solidFill>
                          <a:srgbClr val="365F91"/>
                        </a:solidFill>
                        <a:latin typeface="Calibri"/>
                        <a:ea typeface="Calibri"/>
                        <a:cs typeface="Times New Roman"/>
                      </a:endParaRPr>
                    </a:p>
                  </a:txBody>
                  <a:tcPr marL="33867" marR="33867" marT="0" marB="0"/>
                </a:tc>
                <a:tc>
                  <a:txBody>
                    <a:bodyPr/>
                    <a:lstStyle/>
                    <a:p>
                      <a:pPr algn="ctr">
                        <a:lnSpc>
                          <a:spcPct val="200000"/>
                        </a:lnSpc>
                        <a:spcAft>
                          <a:spcPts val="0"/>
                        </a:spcAft>
                      </a:pPr>
                      <a:r>
                        <a:rPr lang="es-ES" sz="900"/>
                        <a:t>37</a:t>
                      </a:r>
                      <a:endParaRPr lang="es-MX" sz="900">
                        <a:solidFill>
                          <a:srgbClr val="365F91"/>
                        </a:solidFill>
                        <a:latin typeface="Calibri"/>
                        <a:ea typeface="Calibri"/>
                        <a:cs typeface="Times New Roman"/>
                      </a:endParaRPr>
                    </a:p>
                  </a:txBody>
                  <a:tcPr marL="33867" marR="33867" marT="0" marB="0"/>
                </a:tc>
              </a:tr>
              <a:tr h="150519">
                <a:tc>
                  <a:txBody>
                    <a:bodyPr/>
                    <a:lstStyle/>
                    <a:p>
                      <a:endParaRPr lang="es-MX" sz="900">
                        <a:solidFill>
                          <a:srgbClr val="365F91"/>
                        </a:solidFill>
                        <a:latin typeface="Calibri"/>
                      </a:endParaRPr>
                    </a:p>
                  </a:txBody>
                  <a:tcPr marL="33867" marR="33867" marT="0" marB="0"/>
                </a:tc>
                <a:tc>
                  <a:txBody>
                    <a:bodyPr/>
                    <a:lstStyle/>
                    <a:p>
                      <a:pPr algn="just">
                        <a:lnSpc>
                          <a:spcPct val="200000"/>
                        </a:lnSpc>
                        <a:spcAft>
                          <a:spcPts val="0"/>
                        </a:spcAft>
                      </a:pPr>
                      <a:r>
                        <a:rPr lang="es-ES" sz="900"/>
                        <a:t>Ancho</a:t>
                      </a:r>
                      <a:endParaRPr lang="es-MX" sz="900">
                        <a:solidFill>
                          <a:srgbClr val="365F91"/>
                        </a:solidFill>
                        <a:latin typeface="Calibri"/>
                        <a:ea typeface="Calibri"/>
                        <a:cs typeface="Times New Roman"/>
                      </a:endParaRPr>
                    </a:p>
                  </a:txBody>
                  <a:tcPr marL="33867" marR="33867" marT="0" marB="0"/>
                </a:tc>
                <a:tc>
                  <a:txBody>
                    <a:bodyPr/>
                    <a:lstStyle/>
                    <a:p>
                      <a:endParaRPr lang="es-MX" sz="900">
                        <a:solidFill>
                          <a:srgbClr val="365F91"/>
                        </a:solidFill>
                        <a:latin typeface="Calibri"/>
                      </a:endParaRPr>
                    </a:p>
                  </a:txBody>
                  <a:tcPr marL="33867" marR="33867" marT="0" marB="0"/>
                </a:tc>
              </a:tr>
              <a:tr h="150519">
                <a:tc>
                  <a:txBody>
                    <a:bodyPr/>
                    <a:lstStyle/>
                    <a:p>
                      <a:endParaRPr lang="es-MX" sz="900">
                        <a:solidFill>
                          <a:srgbClr val="365F91"/>
                        </a:solidFill>
                        <a:latin typeface="Calibri"/>
                      </a:endParaRPr>
                    </a:p>
                  </a:txBody>
                  <a:tcPr marL="33867" marR="33867" marT="0" marB="0"/>
                </a:tc>
                <a:tc>
                  <a:txBody>
                    <a:bodyPr/>
                    <a:lstStyle/>
                    <a:p>
                      <a:pPr algn="just">
                        <a:lnSpc>
                          <a:spcPct val="200000"/>
                        </a:lnSpc>
                        <a:spcAft>
                          <a:spcPts val="0"/>
                        </a:spcAft>
                      </a:pPr>
                      <a:r>
                        <a:rPr lang="es-ES" sz="900"/>
                        <a:t>Tipo de Rosca</a:t>
                      </a:r>
                      <a:endParaRPr lang="es-MX" sz="900">
                        <a:solidFill>
                          <a:srgbClr val="365F91"/>
                        </a:solidFill>
                        <a:latin typeface="Calibri"/>
                        <a:ea typeface="Calibri"/>
                        <a:cs typeface="Times New Roman"/>
                      </a:endParaRPr>
                    </a:p>
                  </a:txBody>
                  <a:tcPr marL="33867" marR="33867" marT="0" marB="0"/>
                </a:tc>
                <a:tc>
                  <a:txBody>
                    <a:bodyPr/>
                    <a:lstStyle/>
                    <a:p>
                      <a:pPr algn="ctr">
                        <a:lnSpc>
                          <a:spcPct val="200000"/>
                        </a:lnSpc>
                        <a:spcAft>
                          <a:spcPts val="0"/>
                        </a:spcAft>
                      </a:pPr>
                      <a:r>
                        <a:rPr lang="es-ES" sz="900"/>
                        <a:t>7 UNC – 2 B</a:t>
                      </a:r>
                      <a:endParaRPr lang="es-MX" sz="900">
                        <a:solidFill>
                          <a:srgbClr val="365F91"/>
                        </a:solidFill>
                        <a:latin typeface="Calibri"/>
                        <a:ea typeface="Calibri"/>
                        <a:cs typeface="Times New Roman"/>
                      </a:endParaRPr>
                    </a:p>
                  </a:txBody>
                  <a:tcPr marL="33867" marR="33867" marT="0" marB="0"/>
                </a:tc>
              </a:tr>
              <a:tr h="150519">
                <a:tc>
                  <a:txBody>
                    <a:bodyPr/>
                    <a:lstStyle/>
                    <a:p>
                      <a:pPr algn="just">
                        <a:lnSpc>
                          <a:spcPct val="200000"/>
                        </a:lnSpc>
                        <a:spcAft>
                          <a:spcPts val="0"/>
                        </a:spcAft>
                      </a:pPr>
                      <a:r>
                        <a:rPr lang="es-ES" sz="900"/>
                        <a:t>Contratuerca</a:t>
                      </a:r>
                      <a:endParaRPr lang="es-MX" sz="900">
                        <a:solidFill>
                          <a:srgbClr val="365F91"/>
                        </a:solidFill>
                        <a:latin typeface="Calibri"/>
                        <a:ea typeface="Calibri"/>
                        <a:cs typeface="Times New Roman"/>
                      </a:endParaRPr>
                    </a:p>
                  </a:txBody>
                  <a:tcPr marL="33867" marR="33867" marT="0" marB="0"/>
                </a:tc>
                <a:tc>
                  <a:txBody>
                    <a:bodyPr/>
                    <a:lstStyle/>
                    <a:p>
                      <a:pPr algn="just">
                        <a:lnSpc>
                          <a:spcPct val="200000"/>
                        </a:lnSpc>
                        <a:spcAft>
                          <a:spcPts val="0"/>
                        </a:spcAft>
                      </a:pPr>
                      <a:r>
                        <a:rPr lang="es-ES" sz="900"/>
                        <a:t>Tipo de Rosca</a:t>
                      </a:r>
                      <a:endParaRPr lang="es-MX" sz="900">
                        <a:solidFill>
                          <a:srgbClr val="365F91"/>
                        </a:solidFill>
                        <a:latin typeface="Calibri"/>
                        <a:ea typeface="Calibri"/>
                        <a:cs typeface="Times New Roman"/>
                      </a:endParaRPr>
                    </a:p>
                  </a:txBody>
                  <a:tcPr marL="33867" marR="33867" marT="0" marB="0"/>
                </a:tc>
                <a:tc>
                  <a:txBody>
                    <a:bodyPr/>
                    <a:lstStyle/>
                    <a:p>
                      <a:pPr algn="ctr">
                        <a:lnSpc>
                          <a:spcPct val="200000"/>
                        </a:lnSpc>
                        <a:spcAft>
                          <a:spcPts val="0"/>
                        </a:spcAft>
                      </a:pPr>
                      <a:r>
                        <a:rPr lang="es-ES" sz="900"/>
                        <a:t>7 UNC – 2 B</a:t>
                      </a:r>
                      <a:endParaRPr lang="es-MX" sz="900">
                        <a:solidFill>
                          <a:srgbClr val="365F91"/>
                        </a:solidFill>
                        <a:latin typeface="Calibri"/>
                        <a:ea typeface="Calibri"/>
                        <a:cs typeface="Times New Roman"/>
                      </a:endParaRPr>
                    </a:p>
                  </a:txBody>
                  <a:tcPr marL="33867" marR="33867" marT="0" marB="0"/>
                </a:tc>
              </a:tr>
              <a:tr h="150519">
                <a:tc>
                  <a:txBody>
                    <a:bodyPr/>
                    <a:lstStyle/>
                    <a:p>
                      <a:endParaRPr lang="es-MX" sz="900">
                        <a:solidFill>
                          <a:srgbClr val="365F91"/>
                        </a:solidFill>
                        <a:latin typeface="Calibri"/>
                      </a:endParaRPr>
                    </a:p>
                  </a:txBody>
                  <a:tcPr marL="33867" marR="33867" marT="0" marB="0"/>
                </a:tc>
                <a:tc>
                  <a:txBody>
                    <a:bodyPr/>
                    <a:lstStyle/>
                    <a:p>
                      <a:pPr algn="just">
                        <a:lnSpc>
                          <a:spcPct val="200000"/>
                        </a:lnSpc>
                        <a:spcAft>
                          <a:spcPts val="0"/>
                        </a:spcAft>
                      </a:pPr>
                      <a:r>
                        <a:rPr lang="es-ES" sz="900"/>
                        <a:t>Ancho</a:t>
                      </a:r>
                      <a:endParaRPr lang="es-MX" sz="900">
                        <a:solidFill>
                          <a:srgbClr val="365F91"/>
                        </a:solidFill>
                        <a:latin typeface="Calibri"/>
                        <a:ea typeface="Calibri"/>
                        <a:cs typeface="Times New Roman"/>
                      </a:endParaRPr>
                    </a:p>
                  </a:txBody>
                  <a:tcPr marL="33867" marR="33867" marT="0" marB="0"/>
                </a:tc>
                <a:tc>
                  <a:txBody>
                    <a:bodyPr/>
                    <a:lstStyle/>
                    <a:p>
                      <a:endParaRPr lang="es-MX" sz="900" dirty="0">
                        <a:solidFill>
                          <a:srgbClr val="365F91"/>
                        </a:solidFill>
                        <a:latin typeface="Calibri"/>
                      </a:endParaRPr>
                    </a:p>
                  </a:txBody>
                  <a:tcPr marL="33867" marR="33867" marT="0" marB="0"/>
                </a:tc>
              </a:tr>
            </a:tbl>
          </a:graphicData>
        </a:graphic>
      </p:graphicFrame>
      <p:pic>
        <p:nvPicPr>
          <p:cNvPr id="7" name="Picture 2" descr="http://us.cdn2.123rf.com/168nwm/alexwhite/alexwhite1209/alexwhite120900198/15417052-flecha-izquierda-icono.jpg">
            <a:hlinkClick r:id="rId2" action="ppaction://hlinksldjump"/>
          </p:cNvPr>
          <p:cNvPicPr>
            <a:picLocks noChangeAspect="1" noChangeArrowheads="1"/>
          </p:cNvPicPr>
          <p:nvPr/>
        </p:nvPicPr>
        <p:blipFill>
          <a:blip r:embed="rId3" cstate="print"/>
          <a:srcRect/>
          <a:stretch>
            <a:fillRect/>
          </a:stretch>
        </p:blipFill>
        <p:spPr bwMode="auto">
          <a:xfrm>
            <a:off x="8388425" y="5301208"/>
            <a:ext cx="648071" cy="648071"/>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629816"/>
            <a:ext cx="8229600" cy="1143000"/>
          </a:xfrm>
        </p:spPr>
        <p:txBody>
          <a:bodyPr/>
          <a:lstStyle/>
          <a:p>
            <a:pPr algn="l"/>
            <a:r>
              <a:rPr lang="es-ES" dirty="0" smtClean="0">
                <a:solidFill>
                  <a:srgbClr val="00B050"/>
                </a:solidFill>
              </a:rPr>
              <a:t>Diseño del sistema de alimentación de tubos extruidos para  alimento canino</a:t>
            </a:r>
            <a:endParaRPr lang="es-MX" dirty="0">
              <a:solidFill>
                <a:srgbClr val="00B050"/>
              </a:solidFill>
            </a:endParaRPr>
          </a:p>
        </p:txBody>
      </p:sp>
      <p:graphicFrame>
        <p:nvGraphicFramePr>
          <p:cNvPr id="4" name="3 Tabla"/>
          <p:cNvGraphicFramePr>
            <a:graphicFrameLocks noGrp="1"/>
          </p:cNvGraphicFramePr>
          <p:nvPr/>
        </p:nvGraphicFramePr>
        <p:xfrm>
          <a:off x="2627784" y="1772816"/>
          <a:ext cx="3669030" cy="914400"/>
        </p:xfrm>
        <a:graphic>
          <a:graphicData uri="http://schemas.openxmlformats.org/drawingml/2006/table">
            <a:tbl>
              <a:tblPr>
                <a:tableStyleId>{3C2FFA5D-87B4-456A-9821-1D502468CF0F}</a:tableStyleId>
              </a:tblPr>
              <a:tblGrid>
                <a:gridCol w="2499360"/>
                <a:gridCol w="1169670"/>
              </a:tblGrid>
              <a:tr h="0">
                <a:tc>
                  <a:txBody>
                    <a:bodyPr/>
                    <a:lstStyle/>
                    <a:p>
                      <a:pPr algn="just">
                        <a:lnSpc>
                          <a:spcPct val="200000"/>
                        </a:lnSpc>
                        <a:spcAft>
                          <a:spcPts val="0"/>
                        </a:spcAft>
                      </a:pPr>
                      <a:r>
                        <a:rPr lang="es-ES" sz="1000" dirty="0"/>
                        <a:t>Longitud  L (mm)</a:t>
                      </a:r>
                      <a:endParaRPr lang="es-MX" sz="1100" dirty="0">
                        <a:solidFill>
                          <a:srgbClr val="365F91"/>
                        </a:solidFill>
                        <a:latin typeface="Calibri"/>
                        <a:ea typeface="Calibri"/>
                        <a:cs typeface="Times New Roman"/>
                      </a:endParaRPr>
                    </a:p>
                  </a:txBody>
                  <a:tcPr marL="68580" marR="68580" marT="0" marB="0"/>
                </a:tc>
                <a:tc>
                  <a:txBody>
                    <a:bodyPr/>
                    <a:lstStyle/>
                    <a:p>
                      <a:pPr algn="just">
                        <a:lnSpc>
                          <a:spcPct val="200000"/>
                        </a:lnSpc>
                        <a:spcAft>
                          <a:spcPts val="0"/>
                        </a:spcAft>
                      </a:pPr>
                      <a:r>
                        <a:rPr lang="es-ES" sz="1000" dirty="0"/>
                        <a:t>355,6 (14 in)</a:t>
                      </a:r>
                      <a:endParaRPr lang="es-MX" sz="1100" dirty="0">
                        <a:solidFill>
                          <a:srgbClr val="365F91"/>
                        </a:solidFill>
                        <a:latin typeface="Calibri"/>
                        <a:ea typeface="Calibri"/>
                        <a:cs typeface="Times New Roman"/>
                      </a:endParaRPr>
                    </a:p>
                  </a:txBody>
                  <a:tcPr marL="68580" marR="68580" marT="0" marB="0"/>
                </a:tc>
              </a:tr>
              <a:tr h="0">
                <a:tc>
                  <a:txBody>
                    <a:bodyPr/>
                    <a:lstStyle/>
                    <a:p>
                      <a:pPr algn="just">
                        <a:lnSpc>
                          <a:spcPct val="200000"/>
                        </a:lnSpc>
                        <a:spcAft>
                          <a:spcPts val="0"/>
                        </a:spcAft>
                      </a:pPr>
                      <a:r>
                        <a:rPr lang="es-ES" sz="1000"/>
                        <a:t>Diámetro Exterior del tubo  d (mm)</a:t>
                      </a:r>
                      <a:endParaRPr lang="es-MX" sz="1100">
                        <a:solidFill>
                          <a:srgbClr val="365F91"/>
                        </a:solidFill>
                        <a:latin typeface="Calibri"/>
                        <a:ea typeface="Calibri"/>
                        <a:cs typeface="Times New Roman"/>
                      </a:endParaRPr>
                    </a:p>
                  </a:txBody>
                  <a:tcPr marL="68580" marR="68580" marT="0" marB="0"/>
                </a:tc>
                <a:tc>
                  <a:txBody>
                    <a:bodyPr/>
                    <a:lstStyle/>
                    <a:p>
                      <a:pPr algn="just">
                        <a:lnSpc>
                          <a:spcPct val="200000"/>
                        </a:lnSpc>
                        <a:spcAft>
                          <a:spcPts val="0"/>
                        </a:spcAft>
                      </a:pPr>
                      <a:r>
                        <a:rPr lang="es-ES" sz="1000" dirty="0"/>
                        <a:t>40</a:t>
                      </a:r>
                      <a:endParaRPr lang="es-MX" sz="1100" dirty="0">
                        <a:solidFill>
                          <a:srgbClr val="365F91"/>
                        </a:solidFill>
                        <a:latin typeface="Calibri"/>
                        <a:ea typeface="Calibri"/>
                        <a:cs typeface="Times New Roman"/>
                      </a:endParaRPr>
                    </a:p>
                  </a:txBody>
                  <a:tcPr marL="68580" marR="68580" marT="0" marB="0"/>
                </a:tc>
              </a:tr>
              <a:tr h="0">
                <a:tc>
                  <a:txBody>
                    <a:bodyPr/>
                    <a:lstStyle/>
                    <a:p>
                      <a:pPr algn="just">
                        <a:lnSpc>
                          <a:spcPct val="200000"/>
                        </a:lnSpc>
                        <a:spcAft>
                          <a:spcPts val="0"/>
                        </a:spcAft>
                      </a:pPr>
                      <a:r>
                        <a:rPr lang="es-ES" sz="1000"/>
                        <a:t>Masa P</a:t>
                      </a:r>
                      <a:r>
                        <a:rPr lang="es-ES" sz="1000" baseline="-25000"/>
                        <a:t>dt</a:t>
                      </a:r>
                      <a:r>
                        <a:rPr lang="es-ES" sz="1000"/>
                        <a:t> (kg)</a:t>
                      </a:r>
                      <a:endParaRPr lang="es-MX" sz="1100">
                        <a:solidFill>
                          <a:srgbClr val="365F91"/>
                        </a:solidFill>
                        <a:latin typeface="Calibri"/>
                        <a:ea typeface="Calibri"/>
                        <a:cs typeface="Times New Roman"/>
                      </a:endParaRPr>
                    </a:p>
                  </a:txBody>
                  <a:tcPr marL="68580" marR="68580" marT="0" marB="0"/>
                </a:tc>
                <a:tc>
                  <a:txBody>
                    <a:bodyPr/>
                    <a:lstStyle/>
                    <a:p>
                      <a:pPr algn="just">
                        <a:lnSpc>
                          <a:spcPct val="200000"/>
                        </a:lnSpc>
                        <a:spcAft>
                          <a:spcPts val="0"/>
                        </a:spcAft>
                      </a:pPr>
                      <a:r>
                        <a:rPr lang="es-ES" sz="1000" dirty="0"/>
                        <a:t>0,2</a:t>
                      </a:r>
                      <a:endParaRPr lang="es-MX" sz="1100" dirty="0">
                        <a:solidFill>
                          <a:srgbClr val="365F91"/>
                        </a:solidFill>
                        <a:latin typeface="Calibri"/>
                        <a:ea typeface="Calibri"/>
                        <a:cs typeface="Times New Roman"/>
                      </a:endParaRPr>
                    </a:p>
                  </a:txBody>
                  <a:tcPr marL="68580" marR="68580" marT="0" marB="0"/>
                </a:tc>
              </a:tr>
            </a:tbl>
          </a:graphicData>
        </a:graphic>
      </p:graphicFrame>
      <p:sp>
        <p:nvSpPr>
          <p:cNvPr id="5" name="4 Rectángulo"/>
          <p:cNvSpPr/>
          <p:nvPr/>
        </p:nvSpPr>
        <p:spPr>
          <a:xfrm>
            <a:off x="2339752" y="2996952"/>
            <a:ext cx="4572000" cy="2862322"/>
          </a:xfrm>
          <a:prstGeom prst="rect">
            <a:avLst/>
          </a:prstGeom>
        </p:spPr>
        <p:txBody>
          <a:bodyPr>
            <a:spAutoFit/>
          </a:bodyPr>
          <a:lstStyle/>
          <a:p>
            <a:pPr algn="just"/>
            <a:r>
              <a:rPr lang="es-ES" dirty="0" smtClean="0"/>
              <a:t> De esta manera, conocidas las dimensiones, se puede determinar la capacidad que debe tener la tolva. Sabiendo que la máquina debe procesar alrededor de 60 tubos/min, la tolva debe tener capacidad para almacenar mínimo 60 tubos para sostener la producción de un minuto. Ya que esto es muy poco se </a:t>
            </a:r>
            <a:r>
              <a:rPr lang="es-ES" dirty="0" err="1" smtClean="0"/>
              <a:t>preveé</a:t>
            </a:r>
            <a:r>
              <a:rPr lang="es-ES" dirty="0" smtClean="0"/>
              <a:t> que la máquina almacene mayor cantidad de tubos.  </a:t>
            </a:r>
            <a:endParaRPr lang="es-MX"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557808"/>
            <a:ext cx="8229600" cy="1143000"/>
          </a:xfrm>
        </p:spPr>
        <p:txBody>
          <a:bodyPr/>
          <a:lstStyle/>
          <a:p>
            <a:pPr algn="l"/>
            <a:r>
              <a:rPr lang="es-MX" dirty="0" smtClean="0">
                <a:solidFill>
                  <a:srgbClr val="00B050"/>
                </a:solidFill>
              </a:rPr>
              <a:t>Diseño de la tolva</a:t>
            </a:r>
            <a:endParaRPr lang="es-MX" dirty="0">
              <a:solidFill>
                <a:srgbClr val="00B050"/>
              </a:solidFill>
            </a:endParaRPr>
          </a:p>
        </p:txBody>
      </p:sp>
      <p:pic>
        <p:nvPicPr>
          <p:cNvPr id="4" name="3 Imagen"/>
          <p:cNvPicPr/>
          <p:nvPr/>
        </p:nvPicPr>
        <p:blipFill>
          <a:blip r:embed="rId2"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539552" y="1187202"/>
            <a:ext cx="2942382" cy="1809750"/>
          </a:xfrm>
          <a:prstGeom prst="rect">
            <a:avLst/>
          </a:prstGeom>
          <a:noFill/>
          <a:ln>
            <a:noFill/>
          </a:ln>
        </p:spPr>
      </p:pic>
      <p:pic>
        <p:nvPicPr>
          <p:cNvPr id="5" name="Picture 1"/>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39552" y="3140968"/>
            <a:ext cx="1260140" cy="360040"/>
          </a:xfrm>
          <a:prstGeom prst="rect">
            <a:avLst/>
          </a:prstGeom>
          <a:noFill/>
        </p:spPr>
      </p:pic>
      <p:sp>
        <p:nvSpPr>
          <p:cNvPr id="6" name="Rectangle 10"/>
          <p:cNvSpPr>
            <a:spLocks noChangeArrowheads="1"/>
          </p:cNvSpPr>
          <p:nvPr/>
        </p:nvSpPr>
        <p:spPr bwMode="auto">
          <a:xfrm>
            <a:off x="323528" y="3573016"/>
            <a:ext cx="2885470" cy="58477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400" b="0" i="0" u="none" strike="noStrike" cap="none" normalizeH="0" baseline="0" dirty="0" err="1" smtClean="0">
                <a:ln>
                  <a:noFill/>
                </a:ln>
                <a:solidFill>
                  <a:schemeClr val="tx1"/>
                </a:solidFill>
                <a:effectLst/>
                <a:latin typeface="Calibri" pitchFamily="34" charset="0"/>
                <a:ea typeface="Times New Roman" pitchFamily="18" charset="0"/>
                <a:cs typeface="Times New Roman" pitchFamily="18" charset="0"/>
              </a:rPr>
              <a:t>V</a:t>
            </a:r>
            <a:r>
              <a:rPr kumimoji="0" lang="es-ES" sz="1400" b="0" i="0" u="none" strike="noStrike" cap="none" normalizeH="0" baseline="-30000" dirty="0" err="1" smtClean="0">
                <a:ln>
                  <a:noFill/>
                </a:ln>
                <a:solidFill>
                  <a:schemeClr val="tx1"/>
                </a:solidFill>
                <a:effectLst/>
                <a:latin typeface="Calibri" pitchFamily="34" charset="0"/>
                <a:ea typeface="Times New Roman" pitchFamily="18" charset="0"/>
                <a:cs typeface="Times New Roman" pitchFamily="18" charset="0"/>
              </a:rPr>
              <a:t>tb</a:t>
            </a:r>
            <a:r>
              <a:rPr kumimoji="0" lang="es-ES" sz="14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 Volumen total de tubos, [mm</a:t>
            </a:r>
            <a:r>
              <a:rPr kumimoji="0" lang="es-ES" sz="1400" b="0" i="0" u="none" strike="noStrike" cap="none" normalizeH="0" baseline="30000" dirty="0" smtClean="0">
                <a:ln>
                  <a:noFill/>
                </a:ln>
                <a:solidFill>
                  <a:schemeClr val="tx1"/>
                </a:solidFill>
                <a:effectLst/>
                <a:latin typeface="Calibri" pitchFamily="34" charset="0"/>
                <a:ea typeface="Times New Roman" pitchFamily="18" charset="0"/>
                <a:cs typeface="Times New Roman" pitchFamily="18" charset="0"/>
              </a:rPr>
              <a:t>3</a:t>
            </a:r>
            <a:r>
              <a:rPr kumimoji="0" lang="es-ES" sz="14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a:t>
            </a:r>
            <a:endParaRPr kumimoji="0" lang="es-MX"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MX"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7" name="Picture 9"/>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51520" y="3861048"/>
            <a:ext cx="251520" cy="503040"/>
          </a:xfrm>
          <a:prstGeom prst="rect">
            <a:avLst/>
          </a:prstGeom>
          <a:noFill/>
        </p:spPr>
      </p:pic>
      <p:sp>
        <p:nvSpPr>
          <p:cNvPr id="8" name="Rectangle 11"/>
          <p:cNvSpPr>
            <a:spLocks noChangeArrowheads="1"/>
          </p:cNvSpPr>
          <p:nvPr/>
        </p:nvSpPr>
        <p:spPr bwMode="auto">
          <a:xfrm>
            <a:off x="467544" y="3933056"/>
            <a:ext cx="2733312"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14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 Diámetro del tubo, [mm]</a:t>
            </a:r>
            <a:endParaRPr kumimoji="0" lang="es-MX"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S" sz="1400" b="0" i="0" u="none" strike="noStrike" cap="none" normalizeH="0" baseline="0" dirty="0" err="1" smtClean="0">
                <a:ln>
                  <a:noFill/>
                </a:ln>
                <a:solidFill>
                  <a:schemeClr val="tx1"/>
                </a:solidFill>
                <a:effectLst/>
                <a:latin typeface="Calibri" pitchFamily="34" charset="0"/>
                <a:ea typeface="Times New Roman" pitchFamily="18" charset="0"/>
                <a:cs typeface="Times New Roman" pitchFamily="18" charset="0"/>
              </a:rPr>
              <a:t>d</a:t>
            </a:r>
            <a:r>
              <a:rPr kumimoji="0" lang="es-ES" sz="1400" b="0" i="0" u="none" strike="noStrike" cap="none" normalizeH="0" baseline="-30000" dirty="0" err="1" smtClean="0">
                <a:ln>
                  <a:noFill/>
                </a:ln>
                <a:solidFill>
                  <a:schemeClr val="tx1"/>
                </a:solidFill>
                <a:effectLst/>
                <a:latin typeface="Calibri" pitchFamily="34" charset="0"/>
                <a:ea typeface="Times New Roman" pitchFamily="18" charset="0"/>
                <a:cs typeface="Times New Roman" pitchFamily="18" charset="0"/>
              </a:rPr>
              <a:t>t</a:t>
            </a:r>
            <a:r>
              <a:rPr kumimoji="0" lang="es-ES" sz="14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 Distancia total del tubo, [mm]</a:t>
            </a:r>
            <a:endParaRPr kumimoji="0" lang="es-ES" sz="1400" b="0" i="0" u="none" strike="noStrike" cap="none" normalizeH="0" baseline="0" dirty="0" smtClean="0">
              <a:ln>
                <a:noFill/>
              </a:ln>
              <a:solidFill>
                <a:schemeClr val="tx1"/>
              </a:solidFill>
              <a:effectLst/>
              <a:latin typeface="Arial" pitchFamily="34" charset="0"/>
              <a:cs typeface="Arial" pitchFamily="34" charset="0"/>
            </a:endParaRPr>
          </a:p>
        </p:txBody>
      </p:sp>
      <p:pic>
        <p:nvPicPr>
          <p:cNvPr id="9" name="Picture 12"/>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755576" y="4653136"/>
            <a:ext cx="2081686" cy="288032"/>
          </a:xfrm>
          <a:prstGeom prst="rect">
            <a:avLst/>
          </a:prstGeom>
          <a:noFill/>
        </p:spPr>
      </p:pic>
      <p:pic>
        <p:nvPicPr>
          <p:cNvPr id="10" name="9 Imagen">
            <a:hlinkClick r:id="rId6" action="ppaction://hlinkfile"/>
          </p:cNvPr>
          <p:cNvPicPr/>
          <p:nvPr/>
        </p:nvPicPr>
        <p:blipFill>
          <a:blip r:embed="rId7"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5167895" y="1412776"/>
            <a:ext cx="3004505" cy="2533650"/>
          </a:xfrm>
          <a:prstGeom prst="rect">
            <a:avLst/>
          </a:prstGeom>
          <a:noFill/>
          <a:ln>
            <a:noFill/>
          </a:ln>
        </p:spPr>
      </p:pic>
      <p:sp>
        <p:nvSpPr>
          <p:cNvPr id="11" name="Rectangle 15"/>
          <p:cNvSpPr>
            <a:spLocks noChangeArrowheads="1"/>
          </p:cNvSpPr>
          <p:nvPr/>
        </p:nvSpPr>
        <p:spPr bwMode="auto">
          <a:xfrm>
            <a:off x="3707904" y="3429000"/>
            <a:ext cx="1072730" cy="738664"/>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h</a:t>
            </a:r>
            <a:r>
              <a:rPr kumimoji="0" lang="es-ES" sz="1400" b="0" i="0" u="none" strike="noStrike" cap="none" normalizeH="0" baseline="-30000" dirty="0" smtClean="0">
                <a:ln>
                  <a:noFill/>
                </a:ln>
                <a:solidFill>
                  <a:schemeClr val="tx1"/>
                </a:solidFill>
                <a:effectLst/>
                <a:latin typeface="Times New Roman" pitchFamily="18" charset="0"/>
                <a:ea typeface="Calibri" pitchFamily="34" charset="0"/>
                <a:cs typeface="Times New Roman" pitchFamily="18" charset="0"/>
              </a:rPr>
              <a:t>1</a:t>
            </a:r>
            <a:r>
              <a:rPr kumimoji="0" lang="es-ES"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367 mm</a:t>
            </a:r>
            <a:endParaRPr kumimoji="0" lang="es-MX"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S"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b = 750 mm</a:t>
            </a:r>
            <a:endParaRPr kumimoji="0" lang="es-MX"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S"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 = 400 mm</a:t>
            </a:r>
            <a:endParaRPr kumimoji="0" lang="es-ES"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12" name="Rectangle 17"/>
          <p:cNvSpPr>
            <a:spLocks noChangeArrowheads="1"/>
          </p:cNvSpPr>
          <p:nvPr/>
        </p:nvSpPr>
        <p:spPr bwMode="auto">
          <a:xfrm>
            <a:off x="3059832" y="4725144"/>
            <a:ext cx="4618572" cy="30777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Considerando que en la parte de la cuña se tiene un ángulo de</a:t>
            </a:r>
            <a:endParaRPr kumimoji="0" lang="es-ES" sz="14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3" name="Picture 16"/>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7524328" y="4725144"/>
            <a:ext cx="285750" cy="209550"/>
          </a:xfrm>
          <a:prstGeom prst="rect">
            <a:avLst/>
          </a:prstGeom>
          <a:noFill/>
        </p:spPr>
      </p:pic>
      <p:sp>
        <p:nvSpPr>
          <p:cNvPr id="14" name="Rectangle 18"/>
          <p:cNvSpPr>
            <a:spLocks noChangeArrowheads="1"/>
          </p:cNvSpPr>
          <p:nvPr/>
        </p:nvSpPr>
        <p:spPr bwMode="auto">
          <a:xfrm>
            <a:off x="7740352" y="4725144"/>
            <a:ext cx="1523174" cy="30777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20º, se obtiene h</a:t>
            </a:r>
            <a:r>
              <a:rPr kumimoji="0" lang="es-ES" sz="1400" b="0" i="0" u="none" strike="noStrike" cap="none" normalizeH="0" baseline="-30000" dirty="0" smtClean="0">
                <a:ln>
                  <a:noFill/>
                </a:ln>
                <a:solidFill>
                  <a:schemeClr val="tx1"/>
                </a:solidFill>
                <a:effectLst/>
                <a:latin typeface="Times New Roman" pitchFamily="18" charset="0"/>
                <a:ea typeface="Calibri" pitchFamily="34" charset="0"/>
                <a:cs typeface="Times New Roman" pitchFamily="18" charset="0"/>
              </a:rPr>
              <a:t>2</a:t>
            </a:r>
            <a:r>
              <a:rPr kumimoji="0" lang="es-MX" sz="1400" b="0" i="0" u="none" strike="noStrike" cap="none" normalizeH="0" baseline="0" dirty="0" smtClean="0">
                <a:ln>
                  <a:noFill/>
                </a:ln>
                <a:solidFill>
                  <a:schemeClr val="tx1"/>
                </a:solidFill>
                <a:effectLst/>
                <a:latin typeface="Arial" pitchFamily="34" charset="0"/>
                <a:cs typeface="Arial" pitchFamily="34" charset="0"/>
              </a:rPr>
              <a:t> </a:t>
            </a:r>
          </a:p>
        </p:txBody>
      </p:sp>
      <p:pic>
        <p:nvPicPr>
          <p:cNvPr id="15" name="Picture 19"/>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5796136" y="5229200"/>
            <a:ext cx="1348513" cy="288032"/>
          </a:xfrm>
          <a:prstGeom prst="rect">
            <a:avLst/>
          </a:prstGeom>
          <a:noFill/>
        </p:spPr>
      </p:pic>
      <p:pic>
        <p:nvPicPr>
          <p:cNvPr id="16" name="Picture 22"/>
          <p:cNvPicPr>
            <a:picLocks noChangeAspect="1" noChangeArrowheads="1"/>
          </p:cNvPicPr>
          <p:nvPr/>
        </p:nvPicPr>
        <p:blipFill>
          <a:blip r:embed="rId10" cstate="print">
            <a:clrChange>
              <a:clrFrom>
                <a:srgbClr val="FFFFFF"/>
              </a:clrFrom>
              <a:clrTo>
                <a:srgbClr val="FFFFFF">
                  <a:alpha val="0"/>
                </a:srgbClr>
              </a:clrTo>
            </a:clrChange>
          </a:blip>
          <a:srcRect/>
          <a:stretch>
            <a:fillRect/>
          </a:stretch>
        </p:blipFill>
        <p:spPr bwMode="auto">
          <a:xfrm>
            <a:off x="7380312" y="5229200"/>
            <a:ext cx="1557991" cy="288032"/>
          </a:xfrm>
          <a:prstGeom prst="rect">
            <a:avLst/>
          </a:prstGeom>
          <a:noFill/>
        </p:spPr>
      </p:pic>
      <p:pic>
        <p:nvPicPr>
          <p:cNvPr id="17" name="Picture 25"/>
          <p:cNvPicPr>
            <a:picLocks noChangeAspect="1" noChangeArrowheads="1"/>
          </p:cNvPicPr>
          <p:nvPr/>
        </p:nvPicPr>
        <p:blipFill>
          <a:blip r:embed="rId11" cstate="print">
            <a:clrChange>
              <a:clrFrom>
                <a:srgbClr val="FFFFFF"/>
              </a:clrFrom>
              <a:clrTo>
                <a:srgbClr val="FFFFFF">
                  <a:alpha val="0"/>
                </a:srgbClr>
              </a:clrTo>
            </a:clrChange>
          </a:blip>
          <a:srcRect/>
          <a:stretch>
            <a:fillRect/>
          </a:stretch>
        </p:blipFill>
        <p:spPr bwMode="auto">
          <a:xfrm>
            <a:off x="683568" y="5157192"/>
            <a:ext cx="903373" cy="288032"/>
          </a:xfrm>
          <a:prstGeom prst="rect">
            <a:avLst/>
          </a:prstGeom>
          <a:noFill/>
        </p:spPr>
      </p:pic>
      <p:pic>
        <p:nvPicPr>
          <p:cNvPr id="18" name="Picture 28"/>
          <p:cNvPicPr>
            <a:picLocks noChangeAspect="1" noChangeArrowheads="1"/>
          </p:cNvPicPr>
          <p:nvPr/>
        </p:nvPicPr>
        <p:blipFill>
          <a:blip r:embed="rId12" cstate="print">
            <a:clrChange>
              <a:clrFrom>
                <a:srgbClr val="FFFFFF"/>
              </a:clrFrom>
              <a:clrTo>
                <a:srgbClr val="FFFFFF">
                  <a:alpha val="0"/>
                </a:srgbClr>
              </a:clrTo>
            </a:clrChange>
          </a:blip>
          <a:srcRect/>
          <a:stretch>
            <a:fillRect/>
          </a:stretch>
        </p:blipFill>
        <p:spPr bwMode="auto">
          <a:xfrm>
            <a:off x="683567" y="5517232"/>
            <a:ext cx="960107" cy="360040"/>
          </a:xfrm>
          <a:prstGeom prst="rect">
            <a:avLst/>
          </a:prstGeom>
          <a:noFill/>
        </p:spPr>
      </p:pic>
      <p:graphicFrame>
        <p:nvGraphicFramePr>
          <p:cNvPr id="19" name="18 Tabla"/>
          <p:cNvGraphicFramePr>
            <a:graphicFrameLocks noGrp="1"/>
          </p:cNvGraphicFramePr>
          <p:nvPr/>
        </p:nvGraphicFramePr>
        <p:xfrm>
          <a:off x="1835696" y="5085184"/>
          <a:ext cx="3399155" cy="1097280"/>
        </p:xfrm>
        <a:graphic>
          <a:graphicData uri="http://schemas.openxmlformats.org/drawingml/2006/table">
            <a:tbl>
              <a:tblPr/>
              <a:tblGrid>
                <a:gridCol w="1868805"/>
                <a:gridCol w="1530350"/>
              </a:tblGrid>
              <a:tr h="0">
                <a:tc>
                  <a:txBody>
                    <a:bodyPr/>
                    <a:lstStyle/>
                    <a:p>
                      <a:pPr algn="just">
                        <a:lnSpc>
                          <a:spcPct val="200000"/>
                        </a:lnSpc>
                        <a:spcAft>
                          <a:spcPts val="0"/>
                        </a:spcAft>
                      </a:pPr>
                      <a:r>
                        <a:rPr lang="es-ES" sz="1200" dirty="0">
                          <a:latin typeface="Times New Roman"/>
                          <a:ea typeface="Times New Roman"/>
                          <a:cs typeface="Times New Roman"/>
                        </a:rPr>
                        <a:t>V</a:t>
                      </a:r>
                      <a:r>
                        <a:rPr lang="es-ES" sz="1200" baseline="-25000" dirty="0">
                          <a:latin typeface="Times New Roman"/>
                          <a:ea typeface="Times New Roman"/>
                          <a:cs typeface="Times New Roman"/>
                        </a:rPr>
                        <a:t>1</a:t>
                      </a:r>
                      <a:r>
                        <a:rPr lang="es-ES" sz="1200" dirty="0">
                          <a:latin typeface="Times New Roman"/>
                          <a:ea typeface="Times New Roman"/>
                          <a:cs typeface="Times New Roman"/>
                        </a:rPr>
                        <a:t>  [mm</a:t>
                      </a:r>
                      <a:r>
                        <a:rPr lang="es-ES" sz="1200" baseline="30000" dirty="0">
                          <a:latin typeface="Times New Roman"/>
                          <a:ea typeface="Times New Roman"/>
                          <a:cs typeface="Times New Roman"/>
                        </a:rPr>
                        <a:t>3</a:t>
                      </a:r>
                      <a:r>
                        <a:rPr lang="es-ES" sz="1200" dirty="0">
                          <a:latin typeface="Times New Roman"/>
                          <a:ea typeface="Times New Roman"/>
                          <a:cs typeface="Times New Roman"/>
                        </a:rPr>
                        <a:t>]</a:t>
                      </a:r>
                      <a:endParaRPr lang="es-MX" sz="1100" dirty="0">
                        <a:latin typeface="Calibri"/>
                        <a:ea typeface="Calibri"/>
                        <a:cs typeface="Times New Roman"/>
                      </a:endParaRPr>
                    </a:p>
                  </a:txBody>
                  <a:tcPr marL="68580" marR="68580" marT="0" marB="0">
                    <a:lnL>
                      <a:noFill/>
                    </a:lnL>
                    <a:lnR>
                      <a:noFill/>
                    </a:lnR>
                    <a:lnT>
                      <a:noFill/>
                    </a:lnT>
                    <a:lnB>
                      <a:noFill/>
                    </a:lnB>
                  </a:tcPr>
                </a:tc>
                <a:tc>
                  <a:txBody>
                    <a:bodyPr/>
                    <a:lstStyle/>
                    <a:p>
                      <a:pPr algn="just">
                        <a:lnSpc>
                          <a:spcPct val="200000"/>
                        </a:lnSpc>
                        <a:spcAft>
                          <a:spcPts val="0"/>
                        </a:spcAft>
                      </a:pPr>
                      <a:r>
                        <a:rPr lang="es-ES" sz="1200" dirty="0">
                          <a:latin typeface="Times New Roman"/>
                          <a:ea typeface="Times New Roman"/>
                          <a:cs typeface="Times New Roman"/>
                        </a:rPr>
                        <a:t>1,101 x 10</a:t>
                      </a:r>
                      <a:r>
                        <a:rPr lang="es-ES" sz="1200" baseline="30000" dirty="0">
                          <a:latin typeface="Times New Roman"/>
                          <a:ea typeface="Times New Roman"/>
                          <a:cs typeface="Times New Roman"/>
                        </a:rPr>
                        <a:t>8</a:t>
                      </a:r>
                      <a:endParaRPr lang="es-MX" sz="1100" dirty="0">
                        <a:latin typeface="Calibri"/>
                        <a:ea typeface="Calibri"/>
                        <a:cs typeface="Times New Roman"/>
                      </a:endParaRPr>
                    </a:p>
                  </a:txBody>
                  <a:tcPr marL="68580" marR="68580" marT="0" marB="0">
                    <a:lnL>
                      <a:noFill/>
                    </a:lnL>
                    <a:lnR>
                      <a:noFill/>
                    </a:lnR>
                    <a:lnT>
                      <a:noFill/>
                    </a:lnT>
                    <a:lnB>
                      <a:noFill/>
                    </a:lnB>
                  </a:tcPr>
                </a:tc>
              </a:tr>
              <a:tr h="0">
                <a:tc>
                  <a:txBody>
                    <a:bodyPr/>
                    <a:lstStyle/>
                    <a:p>
                      <a:pPr algn="just">
                        <a:lnSpc>
                          <a:spcPct val="200000"/>
                        </a:lnSpc>
                        <a:spcAft>
                          <a:spcPts val="0"/>
                        </a:spcAft>
                      </a:pPr>
                      <a:r>
                        <a:rPr lang="es-ES" sz="1200">
                          <a:latin typeface="Times New Roman"/>
                          <a:ea typeface="Times New Roman"/>
                          <a:cs typeface="Times New Roman"/>
                        </a:rPr>
                        <a:t>V</a:t>
                      </a:r>
                      <a:r>
                        <a:rPr lang="es-ES" sz="1200" baseline="-25000">
                          <a:latin typeface="Times New Roman"/>
                          <a:ea typeface="Times New Roman"/>
                          <a:cs typeface="Times New Roman"/>
                        </a:rPr>
                        <a:t>2</a:t>
                      </a:r>
                      <a:r>
                        <a:rPr lang="es-ES" sz="1200">
                          <a:latin typeface="Times New Roman"/>
                          <a:ea typeface="Times New Roman"/>
                          <a:cs typeface="Times New Roman"/>
                        </a:rPr>
                        <a:t>  [mm</a:t>
                      </a:r>
                      <a:r>
                        <a:rPr lang="es-ES" sz="1200" baseline="30000">
                          <a:latin typeface="Times New Roman"/>
                          <a:ea typeface="Times New Roman"/>
                          <a:cs typeface="Times New Roman"/>
                        </a:rPr>
                        <a:t>3</a:t>
                      </a:r>
                      <a:r>
                        <a:rPr lang="es-ES" sz="1200">
                          <a:latin typeface="Times New Roman"/>
                          <a:ea typeface="Times New Roman"/>
                          <a:cs typeface="Times New Roman"/>
                        </a:rPr>
                        <a:t>]</a:t>
                      </a:r>
                      <a:endParaRPr lang="es-MX" sz="1100">
                        <a:latin typeface="Calibri"/>
                        <a:ea typeface="Calibri"/>
                        <a:cs typeface="Times New Roman"/>
                      </a:endParaRPr>
                    </a:p>
                  </a:txBody>
                  <a:tcPr marL="68580" marR="68580" marT="0" marB="0">
                    <a:lnL>
                      <a:noFill/>
                    </a:lnL>
                    <a:lnR>
                      <a:noFill/>
                    </a:lnR>
                    <a:lnT>
                      <a:noFill/>
                    </a:lnT>
                    <a:lnB>
                      <a:noFill/>
                    </a:lnB>
                  </a:tcPr>
                </a:tc>
                <a:tc>
                  <a:txBody>
                    <a:bodyPr/>
                    <a:lstStyle/>
                    <a:p>
                      <a:pPr algn="just">
                        <a:lnSpc>
                          <a:spcPct val="200000"/>
                        </a:lnSpc>
                        <a:spcAft>
                          <a:spcPts val="0"/>
                        </a:spcAft>
                      </a:pPr>
                      <a:r>
                        <a:rPr lang="es-ES" sz="1200" dirty="0">
                          <a:latin typeface="Times New Roman"/>
                          <a:ea typeface="Times New Roman"/>
                          <a:cs typeface="Times New Roman"/>
                        </a:rPr>
                        <a:t>4,095 x 10</a:t>
                      </a:r>
                      <a:r>
                        <a:rPr lang="es-ES" sz="1200" baseline="30000" dirty="0">
                          <a:latin typeface="Times New Roman"/>
                          <a:ea typeface="Times New Roman"/>
                          <a:cs typeface="Times New Roman"/>
                        </a:rPr>
                        <a:t>7</a:t>
                      </a:r>
                      <a:endParaRPr lang="es-MX" sz="1100" dirty="0">
                        <a:latin typeface="Calibri"/>
                        <a:ea typeface="Calibri"/>
                        <a:cs typeface="Times New Roman"/>
                      </a:endParaRPr>
                    </a:p>
                  </a:txBody>
                  <a:tcPr marL="68580" marR="68580" marT="0" marB="0">
                    <a:lnL>
                      <a:noFill/>
                    </a:lnL>
                    <a:lnR>
                      <a:noFill/>
                    </a:lnR>
                    <a:lnT>
                      <a:noFill/>
                    </a:lnT>
                    <a:lnB>
                      <a:noFill/>
                    </a:lnB>
                  </a:tcPr>
                </a:tc>
              </a:tr>
              <a:tr h="0">
                <a:tc>
                  <a:txBody>
                    <a:bodyPr/>
                    <a:lstStyle/>
                    <a:p>
                      <a:pPr algn="just">
                        <a:lnSpc>
                          <a:spcPct val="200000"/>
                        </a:lnSpc>
                        <a:spcAft>
                          <a:spcPts val="0"/>
                        </a:spcAft>
                      </a:pPr>
                      <a:r>
                        <a:rPr lang="es-ES" sz="1200">
                          <a:latin typeface="Times New Roman"/>
                          <a:ea typeface="Times New Roman"/>
                          <a:cs typeface="Times New Roman"/>
                        </a:rPr>
                        <a:t>V</a:t>
                      </a:r>
                      <a:r>
                        <a:rPr lang="es-ES" sz="1200" baseline="-25000">
                          <a:latin typeface="Times New Roman"/>
                          <a:ea typeface="Times New Roman"/>
                          <a:cs typeface="Times New Roman"/>
                        </a:rPr>
                        <a:t>t</a:t>
                      </a:r>
                      <a:r>
                        <a:rPr lang="es-ES" sz="1200">
                          <a:latin typeface="Times New Roman"/>
                          <a:ea typeface="Times New Roman"/>
                          <a:cs typeface="Times New Roman"/>
                        </a:rPr>
                        <a:t> = V</a:t>
                      </a:r>
                      <a:r>
                        <a:rPr lang="es-ES" sz="1200" baseline="-25000">
                          <a:latin typeface="Times New Roman"/>
                          <a:ea typeface="Times New Roman"/>
                          <a:cs typeface="Times New Roman"/>
                        </a:rPr>
                        <a:t>1</a:t>
                      </a:r>
                      <a:r>
                        <a:rPr lang="es-ES" sz="1200">
                          <a:latin typeface="Times New Roman"/>
                          <a:ea typeface="Times New Roman"/>
                          <a:cs typeface="Times New Roman"/>
                        </a:rPr>
                        <a:t> + V</a:t>
                      </a:r>
                      <a:r>
                        <a:rPr lang="es-ES" sz="1200" baseline="-25000">
                          <a:latin typeface="Times New Roman"/>
                          <a:ea typeface="Times New Roman"/>
                          <a:cs typeface="Times New Roman"/>
                        </a:rPr>
                        <a:t>2</a:t>
                      </a:r>
                      <a:r>
                        <a:rPr lang="es-ES" sz="1200">
                          <a:latin typeface="Times New Roman"/>
                          <a:ea typeface="Times New Roman"/>
                          <a:cs typeface="Times New Roman"/>
                        </a:rPr>
                        <a:t>  [mm</a:t>
                      </a:r>
                      <a:r>
                        <a:rPr lang="es-ES" sz="1200" baseline="30000">
                          <a:latin typeface="Times New Roman"/>
                          <a:ea typeface="Times New Roman"/>
                          <a:cs typeface="Times New Roman"/>
                        </a:rPr>
                        <a:t>3</a:t>
                      </a:r>
                      <a:r>
                        <a:rPr lang="es-ES" sz="1200">
                          <a:latin typeface="Times New Roman"/>
                          <a:ea typeface="Times New Roman"/>
                          <a:cs typeface="Times New Roman"/>
                        </a:rPr>
                        <a:t>]</a:t>
                      </a:r>
                      <a:endParaRPr lang="es-MX" sz="1100">
                        <a:latin typeface="Calibri"/>
                        <a:ea typeface="Calibri"/>
                        <a:cs typeface="Times New Roman"/>
                      </a:endParaRPr>
                    </a:p>
                  </a:txBody>
                  <a:tcPr marL="68580" marR="68580" marT="0" marB="0">
                    <a:lnL>
                      <a:noFill/>
                    </a:lnL>
                    <a:lnR>
                      <a:noFill/>
                    </a:lnR>
                    <a:lnT>
                      <a:noFill/>
                    </a:lnT>
                    <a:lnB>
                      <a:noFill/>
                    </a:lnB>
                  </a:tcPr>
                </a:tc>
                <a:tc>
                  <a:txBody>
                    <a:bodyPr/>
                    <a:lstStyle/>
                    <a:p>
                      <a:pPr algn="just">
                        <a:lnSpc>
                          <a:spcPct val="200000"/>
                        </a:lnSpc>
                        <a:spcAft>
                          <a:spcPts val="0"/>
                        </a:spcAft>
                      </a:pPr>
                      <a:r>
                        <a:rPr lang="es-ES" sz="1200" dirty="0">
                          <a:latin typeface="Times New Roman"/>
                          <a:ea typeface="Times New Roman"/>
                          <a:cs typeface="Times New Roman"/>
                        </a:rPr>
                        <a:t>1,51 x 10</a:t>
                      </a:r>
                      <a:r>
                        <a:rPr lang="es-ES" sz="1200" baseline="30000" dirty="0">
                          <a:latin typeface="Times New Roman"/>
                          <a:ea typeface="Times New Roman"/>
                          <a:cs typeface="Times New Roman"/>
                        </a:rPr>
                        <a:t>8</a:t>
                      </a:r>
                      <a:endParaRPr lang="es-MX" sz="1100" dirty="0">
                        <a:latin typeface="Calibri"/>
                        <a:ea typeface="Calibri"/>
                        <a:cs typeface="Times New Roman"/>
                      </a:endParaRPr>
                    </a:p>
                  </a:txBody>
                  <a:tcPr marL="68580" marR="68580" marT="0" marB="0">
                    <a:lnL>
                      <a:noFill/>
                    </a:lnL>
                    <a:lnR>
                      <a:noFill/>
                    </a:lnR>
                    <a:lnT>
                      <a:noFill/>
                    </a:lnT>
                    <a:lnB>
                      <a:noFill/>
                    </a:lnB>
                  </a:tcPr>
                </a:tc>
              </a:tr>
            </a:tbl>
          </a:graphicData>
        </a:graphic>
      </p:graphicFrame>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2" descr="A:\Apolo Edison\Todo\fotos e imagenes\Trabajos\logo_mecatronica.jpg"/>
          <p:cNvPicPr>
            <a:picLocks noChangeAspect="1" noChangeArrowheads="1"/>
          </p:cNvPicPr>
          <p:nvPr/>
        </p:nvPicPr>
        <p:blipFill>
          <a:blip r:embed="rId2" cstate="print"/>
          <a:srcRect t="39004" b="40378"/>
          <a:stretch>
            <a:fillRect/>
          </a:stretch>
        </p:blipFill>
        <p:spPr bwMode="auto">
          <a:xfrm>
            <a:off x="683568" y="1268760"/>
            <a:ext cx="7683500" cy="1584176"/>
          </a:xfrm>
          <a:prstGeom prst="rect">
            <a:avLst/>
          </a:prstGeom>
          <a:noFill/>
        </p:spPr>
      </p:pic>
      <p:pic>
        <p:nvPicPr>
          <p:cNvPr id="3" name="2 Imagen" descr="gracias.jpg"/>
          <p:cNvPicPr>
            <a:picLocks noChangeAspect="1"/>
          </p:cNvPicPr>
          <p:nvPr/>
        </p:nvPicPr>
        <p:blipFill>
          <a:blip r:embed="rId3" cstate="print"/>
          <a:stretch>
            <a:fillRect/>
          </a:stretch>
        </p:blipFill>
        <p:spPr>
          <a:xfrm>
            <a:off x="1907704" y="3371097"/>
            <a:ext cx="4932040" cy="1642079"/>
          </a:xfrm>
          <a:prstGeom prst="rect">
            <a:avLst/>
          </a:prstGeom>
        </p:spPr>
      </p:pic>
      <p:pic>
        <p:nvPicPr>
          <p:cNvPr id="270338" name="Picture 2" descr="http://loscomentarios.com/files/ecuador/imagenes_de_ecuador-9379.gif"/>
          <p:cNvPicPr>
            <a:picLocks noChangeAspect="1" noChangeArrowheads="1"/>
          </p:cNvPicPr>
          <p:nvPr/>
        </p:nvPicPr>
        <p:blipFill>
          <a:blip r:embed="rId4" cstate="print"/>
          <a:srcRect/>
          <a:stretch>
            <a:fillRect/>
          </a:stretch>
        </p:blipFill>
        <p:spPr bwMode="auto">
          <a:xfrm>
            <a:off x="7308304" y="2924944"/>
            <a:ext cx="1600200" cy="2857500"/>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485800"/>
            <a:ext cx="8229600" cy="1143000"/>
          </a:xfrm>
        </p:spPr>
        <p:txBody>
          <a:bodyPr/>
          <a:lstStyle/>
          <a:p>
            <a:pPr algn="l"/>
            <a:r>
              <a:rPr lang="es-MX" dirty="0" smtClean="0">
                <a:solidFill>
                  <a:srgbClr val="00B050"/>
                </a:solidFill>
              </a:rPr>
              <a:t>Presiones en la Cuña</a:t>
            </a:r>
            <a:endParaRPr lang="es-MX" dirty="0">
              <a:solidFill>
                <a:srgbClr val="00B050"/>
              </a:solidFill>
            </a:endParaRPr>
          </a:p>
        </p:txBody>
      </p:sp>
      <p:sp>
        <p:nvSpPr>
          <p:cNvPr id="4" name="Rectangle 2"/>
          <p:cNvSpPr>
            <a:spLocks noChangeArrowheads="1"/>
          </p:cNvSpPr>
          <p:nvPr/>
        </p:nvSpPr>
        <p:spPr bwMode="auto">
          <a:xfrm>
            <a:off x="251520" y="1537047"/>
            <a:ext cx="8467383" cy="30777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cuña en la tolva tiene una inclinación de 20º, por lo que para tolvas con cuñas o conos de inclinación </a:t>
            </a:r>
            <a:endParaRPr kumimoji="0" lang="es-ES" sz="1400" b="0" i="0" u="none" strike="noStrike" cap="none" normalizeH="0" baseline="0" dirty="0" smtClean="0">
              <a:ln>
                <a:noFill/>
              </a:ln>
              <a:solidFill>
                <a:schemeClr val="tx1"/>
              </a:solidFill>
              <a:effectLst/>
              <a:latin typeface="Arial" pitchFamily="34" charset="0"/>
              <a:cs typeface="Arial" pitchFamily="34" charset="0"/>
            </a:endParaRPr>
          </a:p>
        </p:txBody>
      </p:sp>
      <p:pic>
        <p:nvPicPr>
          <p:cNvPr id="5" name="Picture 1"/>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604448" y="1609055"/>
            <a:ext cx="323850" cy="209550"/>
          </a:xfrm>
          <a:prstGeom prst="rect">
            <a:avLst/>
          </a:prstGeom>
          <a:noFill/>
        </p:spPr>
      </p:pic>
      <p:sp>
        <p:nvSpPr>
          <p:cNvPr id="6" name="Rectangle 3"/>
          <p:cNvSpPr>
            <a:spLocks noChangeArrowheads="1"/>
          </p:cNvSpPr>
          <p:nvPr/>
        </p:nvSpPr>
        <p:spPr bwMode="auto">
          <a:xfrm>
            <a:off x="8893610" y="1537047"/>
            <a:ext cx="250390" cy="30777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º</a:t>
            </a:r>
            <a:endParaRPr kumimoji="0" lang="es-MX"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6 Rectángulo"/>
          <p:cNvSpPr/>
          <p:nvPr/>
        </p:nvSpPr>
        <p:spPr>
          <a:xfrm>
            <a:off x="251520" y="1897087"/>
            <a:ext cx="3387466" cy="307777"/>
          </a:xfrm>
          <a:prstGeom prst="rect">
            <a:avLst/>
          </a:prstGeom>
        </p:spPr>
        <p:txBody>
          <a:bodyPr wrap="none">
            <a:spAutoFit/>
          </a:bodyPr>
          <a:lstStyle/>
          <a:p>
            <a:r>
              <a:rPr lang="es-ES" sz="1400" dirty="0" smtClean="0">
                <a:latin typeface="Arial" pitchFamily="34" charset="0"/>
                <a:ea typeface="Times New Roman" pitchFamily="18" charset="0"/>
                <a:cs typeface="Arial" pitchFamily="34" charset="0"/>
              </a:rPr>
              <a:t>son considerados como fondos planos</a:t>
            </a:r>
            <a:r>
              <a:rPr lang="es-MX" sz="1400" dirty="0" smtClean="0">
                <a:latin typeface="Arial" pitchFamily="34" charset="0"/>
                <a:cs typeface="Arial" pitchFamily="34" charset="0"/>
              </a:rPr>
              <a:t> </a:t>
            </a:r>
            <a:endParaRPr lang="es-MX" sz="1400" dirty="0"/>
          </a:p>
        </p:txBody>
      </p:sp>
      <p:pic>
        <p:nvPicPr>
          <p:cNvPr id="17" name="Picture 41"/>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3569427" y="3501008"/>
            <a:ext cx="2226709" cy="432048"/>
          </a:xfrm>
          <a:prstGeom prst="rect">
            <a:avLst/>
          </a:prstGeom>
          <a:noFill/>
        </p:spPr>
      </p:pic>
      <p:pic>
        <p:nvPicPr>
          <p:cNvPr id="18" name="Picture 44"/>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3480878" y="3970784"/>
            <a:ext cx="2327065" cy="451520"/>
          </a:xfrm>
          <a:prstGeom prst="rect">
            <a:avLst/>
          </a:prstGeom>
          <a:noFill/>
        </p:spPr>
      </p:pic>
      <p:pic>
        <p:nvPicPr>
          <p:cNvPr id="19" name="Picture 47"/>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3480878" y="4474840"/>
            <a:ext cx="2222868" cy="451520"/>
          </a:xfrm>
          <a:prstGeom prst="rect">
            <a:avLst/>
          </a:prstGeom>
          <a:noFill/>
        </p:spPr>
      </p:pic>
      <p:pic>
        <p:nvPicPr>
          <p:cNvPr id="22" name="Picture 55"/>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3059832" y="5085184"/>
            <a:ext cx="2962410" cy="595536"/>
          </a:xfrm>
          <a:prstGeom prst="rect">
            <a:avLst/>
          </a:prstGeom>
          <a:noFill/>
        </p:spPr>
      </p:pic>
      <p:sp>
        <p:nvSpPr>
          <p:cNvPr id="23" name="22 Rectángulo"/>
          <p:cNvSpPr/>
          <p:nvPr/>
        </p:nvSpPr>
        <p:spPr>
          <a:xfrm>
            <a:off x="3923928" y="2564904"/>
            <a:ext cx="1233030" cy="307777"/>
          </a:xfrm>
          <a:prstGeom prst="rect">
            <a:avLst/>
          </a:prstGeom>
        </p:spPr>
        <p:txBody>
          <a:bodyPr wrap="none">
            <a:spAutoFit/>
          </a:bodyPr>
          <a:lstStyle/>
          <a:p>
            <a:r>
              <a:rPr lang="es-MX" sz="1400" b="1" i="1" dirty="0" err="1" smtClean="0">
                <a:latin typeface="Times New Roman" pitchFamily="18" charset="0"/>
                <a:cs typeface="Times New Roman" pitchFamily="18" charset="0"/>
              </a:rPr>
              <a:t>Ph</a:t>
            </a:r>
            <a:r>
              <a:rPr lang="es-MX" sz="1400" b="1" i="1" dirty="0" smtClean="0">
                <a:latin typeface="Times New Roman" pitchFamily="18" charset="0"/>
                <a:cs typeface="Times New Roman" pitchFamily="18" charset="0"/>
              </a:rPr>
              <a:t> = 2,49 </a:t>
            </a:r>
            <a:r>
              <a:rPr lang="es-MX" sz="1400" b="1" i="1" dirty="0" err="1" smtClean="0">
                <a:latin typeface="Times New Roman" pitchFamily="18" charset="0"/>
                <a:cs typeface="Times New Roman" pitchFamily="18" charset="0"/>
              </a:rPr>
              <a:t>kPa</a:t>
            </a:r>
            <a:endParaRPr lang="es-MX" sz="1400" b="1" i="1" dirty="0">
              <a:latin typeface="Times New Roman" pitchFamily="18" charset="0"/>
              <a:cs typeface="Times New Roman" pitchFamily="18" charset="0"/>
            </a:endParaRPr>
          </a:p>
        </p:txBody>
      </p:sp>
      <p:sp>
        <p:nvSpPr>
          <p:cNvPr id="24" name="23 Rectángulo"/>
          <p:cNvSpPr/>
          <p:nvPr/>
        </p:nvSpPr>
        <p:spPr>
          <a:xfrm>
            <a:off x="3923928" y="2996952"/>
            <a:ext cx="1223412" cy="307777"/>
          </a:xfrm>
          <a:prstGeom prst="rect">
            <a:avLst/>
          </a:prstGeom>
        </p:spPr>
        <p:txBody>
          <a:bodyPr wrap="none">
            <a:spAutoFit/>
          </a:bodyPr>
          <a:lstStyle/>
          <a:p>
            <a:r>
              <a:rPr lang="es-MX" sz="1400" b="1" i="1" dirty="0" err="1" smtClean="0">
                <a:latin typeface="Times New Roman" pitchFamily="18" charset="0"/>
                <a:cs typeface="Times New Roman" pitchFamily="18" charset="0"/>
              </a:rPr>
              <a:t>Pv</a:t>
            </a:r>
            <a:r>
              <a:rPr lang="es-MX" sz="1400" b="1" i="1" dirty="0" smtClean="0">
                <a:latin typeface="Times New Roman" pitchFamily="18" charset="0"/>
                <a:cs typeface="Times New Roman" pitchFamily="18" charset="0"/>
              </a:rPr>
              <a:t> = 7,24 </a:t>
            </a:r>
            <a:r>
              <a:rPr lang="es-MX" sz="1400" b="1" i="1" dirty="0" err="1" smtClean="0">
                <a:latin typeface="Times New Roman" pitchFamily="18" charset="0"/>
                <a:cs typeface="Times New Roman" pitchFamily="18" charset="0"/>
              </a:rPr>
              <a:t>kPa</a:t>
            </a:r>
            <a:endParaRPr lang="es-MX" sz="1400" b="1" i="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557808"/>
            <a:ext cx="8229600" cy="1143000"/>
          </a:xfrm>
        </p:spPr>
        <p:txBody>
          <a:bodyPr/>
          <a:lstStyle/>
          <a:p>
            <a:pPr algn="l"/>
            <a:r>
              <a:rPr lang="es-MX" dirty="0" smtClean="0">
                <a:solidFill>
                  <a:srgbClr val="00B050"/>
                </a:solidFill>
              </a:rPr>
              <a:t>Espesor de las Paredes</a:t>
            </a:r>
            <a:endParaRPr lang="es-MX" dirty="0">
              <a:solidFill>
                <a:srgbClr val="00B050"/>
              </a:solidFill>
            </a:endParaRPr>
          </a:p>
        </p:txBody>
      </p:sp>
      <p:pic>
        <p:nvPicPr>
          <p:cNvPr id="4" name="Picture 1"/>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467544" y="1394773"/>
            <a:ext cx="1027016" cy="548680"/>
          </a:xfrm>
          <a:prstGeom prst="rect">
            <a:avLst/>
          </a:prstGeom>
          <a:noFill/>
        </p:spPr>
      </p:pic>
      <p:sp>
        <p:nvSpPr>
          <p:cNvPr id="5" name="4 Rectángulo"/>
          <p:cNvSpPr/>
          <p:nvPr/>
        </p:nvSpPr>
        <p:spPr>
          <a:xfrm>
            <a:off x="395536" y="2042845"/>
            <a:ext cx="4572000" cy="738664"/>
          </a:xfrm>
          <a:prstGeom prst="rect">
            <a:avLst/>
          </a:prstGeom>
        </p:spPr>
        <p:txBody>
          <a:bodyPr>
            <a:spAutoFit/>
          </a:bodyPr>
          <a:lstStyle/>
          <a:p>
            <a:r>
              <a:rPr lang="es-ES" sz="1400" dirty="0" err="1" smtClean="0"/>
              <a:t>W</a:t>
            </a:r>
            <a:r>
              <a:rPr lang="es-ES" sz="1400" baseline="-25000" dirty="0" err="1" smtClean="0"/>
              <a:t>r</a:t>
            </a:r>
            <a:r>
              <a:rPr lang="es-ES" sz="1400" dirty="0" smtClean="0"/>
              <a:t>  Es la tracción en kg por metro lineal.</a:t>
            </a:r>
            <a:endParaRPr lang="es-MX" sz="1400" dirty="0" smtClean="0"/>
          </a:p>
          <a:p>
            <a:r>
              <a:rPr lang="es-ES" sz="1400" dirty="0" err="1" smtClean="0"/>
              <a:t>d</a:t>
            </a:r>
            <a:r>
              <a:rPr lang="es-ES" sz="1400" baseline="-25000" dirty="0" err="1" smtClean="0"/>
              <a:t>h</a:t>
            </a:r>
            <a:r>
              <a:rPr lang="es-ES" sz="1400" dirty="0" smtClean="0"/>
              <a:t>  Diámetro hidráulico, [m]</a:t>
            </a:r>
            <a:endParaRPr lang="es-MX" sz="1400" dirty="0" smtClean="0"/>
          </a:p>
          <a:p>
            <a:r>
              <a:rPr lang="es-ES" sz="1400" dirty="0" err="1" smtClean="0"/>
              <a:t>p</a:t>
            </a:r>
            <a:r>
              <a:rPr lang="es-ES" sz="1400" baseline="-25000" dirty="0" err="1" smtClean="0"/>
              <a:t>h</a:t>
            </a:r>
            <a:r>
              <a:rPr lang="es-ES" sz="1400" baseline="-25000" dirty="0" smtClean="0"/>
              <a:t> </a:t>
            </a:r>
            <a:r>
              <a:rPr lang="es-ES" sz="1400" dirty="0" smtClean="0"/>
              <a:t> presión Horizontal, [kg/m</a:t>
            </a:r>
            <a:r>
              <a:rPr lang="es-ES" sz="1400" baseline="30000" dirty="0" smtClean="0"/>
              <a:t>2</a:t>
            </a:r>
            <a:r>
              <a:rPr lang="es-ES" sz="1400" dirty="0" smtClean="0"/>
              <a:t>]</a:t>
            </a:r>
            <a:endParaRPr lang="es-MX" sz="1400" dirty="0" smtClean="0"/>
          </a:p>
        </p:txBody>
      </p:sp>
      <p:pic>
        <p:nvPicPr>
          <p:cNvPr id="6" name="Picture 10"/>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211960" y="1412776"/>
            <a:ext cx="1332509" cy="548680"/>
          </a:xfrm>
          <a:prstGeom prst="rect">
            <a:avLst/>
          </a:prstGeom>
          <a:noFill/>
        </p:spPr>
      </p:pic>
      <p:sp>
        <p:nvSpPr>
          <p:cNvPr id="8" name="7 Rectángulo"/>
          <p:cNvSpPr/>
          <p:nvPr/>
        </p:nvSpPr>
        <p:spPr>
          <a:xfrm>
            <a:off x="3851920" y="2114853"/>
            <a:ext cx="5094312" cy="738664"/>
          </a:xfrm>
          <a:prstGeom prst="rect">
            <a:avLst/>
          </a:prstGeom>
        </p:spPr>
        <p:txBody>
          <a:bodyPr wrap="square">
            <a:spAutoFit/>
          </a:bodyPr>
          <a:lstStyle/>
          <a:p>
            <a:r>
              <a:rPr lang="es-ES" sz="1400" dirty="0" err="1" smtClean="0"/>
              <a:t>e</a:t>
            </a:r>
            <a:r>
              <a:rPr lang="es-ES" sz="1400" baseline="-25000" dirty="0" err="1" smtClean="0"/>
              <a:t>ch</a:t>
            </a:r>
            <a:r>
              <a:rPr lang="es-ES" sz="1400" dirty="0" smtClean="0"/>
              <a:t>   Espesor de la chapa del silo, [mm]</a:t>
            </a:r>
            <a:endParaRPr lang="es-MX" sz="1400" dirty="0" smtClean="0"/>
          </a:p>
          <a:p>
            <a:r>
              <a:rPr lang="es-ES" sz="1400" dirty="0" smtClean="0"/>
              <a:t>        Esfuerzo admisible del acero AISI 304, [kg/cm</a:t>
            </a:r>
            <a:r>
              <a:rPr lang="es-ES" sz="1400" baseline="30000" dirty="0" smtClean="0"/>
              <a:t>2</a:t>
            </a:r>
            <a:r>
              <a:rPr lang="es-ES" sz="1400" dirty="0" smtClean="0"/>
              <a:t>], </a:t>
            </a:r>
            <a:endParaRPr lang="es-MX" sz="1400" dirty="0" smtClean="0"/>
          </a:p>
          <a:p>
            <a:r>
              <a:rPr lang="es-ES" sz="1400" dirty="0" smtClean="0"/>
              <a:t> FS   Factor de seguridad (1.5)</a:t>
            </a:r>
            <a:endParaRPr lang="es-MX" sz="1400" dirty="0" smtClean="0"/>
          </a:p>
        </p:txBody>
      </p:sp>
      <p:pic>
        <p:nvPicPr>
          <p:cNvPr id="10" name="Picture 19"/>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6156176" y="1484784"/>
            <a:ext cx="1571084" cy="288032"/>
          </a:xfrm>
          <a:prstGeom prst="rect">
            <a:avLst/>
          </a:prstGeom>
          <a:noFill/>
        </p:spPr>
      </p:pic>
      <p:pic>
        <p:nvPicPr>
          <p:cNvPr id="11" name="Picture 22"/>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611560" y="2978949"/>
            <a:ext cx="1981057" cy="504056"/>
          </a:xfrm>
          <a:prstGeom prst="rect">
            <a:avLst/>
          </a:prstGeom>
          <a:noFill/>
        </p:spPr>
      </p:pic>
      <p:sp>
        <p:nvSpPr>
          <p:cNvPr id="12" name="11 Rectángulo"/>
          <p:cNvSpPr/>
          <p:nvPr/>
        </p:nvSpPr>
        <p:spPr>
          <a:xfrm>
            <a:off x="323528" y="3699029"/>
            <a:ext cx="4572000" cy="523220"/>
          </a:xfrm>
          <a:prstGeom prst="rect">
            <a:avLst/>
          </a:prstGeom>
        </p:spPr>
        <p:txBody>
          <a:bodyPr>
            <a:spAutoFit/>
          </a:bodyPr>
          <a:lstStyle/>
          <a:p>
            <a:r>
              <a:rPr lang="es-ES" sz="1400" dirty="0" err="1" smtClean="0"/>
              <a:t>e</a:t>
            </a:r>
            <a:r>
              <a:rPr lang="es-ES" sz="1400" baseline="-25000" dirty="0" err="1" smtClean="0"/>
              <a:t>chf</a:t>
            </a:r>
            <a:r>
              <a:rPr lang="es-ES" sz="1400" dirty="0" smtClean="0"/>
              <a:t>  Espesor de la chapa en la cuña, [mm]</a:t>
            </a:r>
            <a:endParaRPr lang="es-MX" sz="1400" dirty="0" smtClean="0"/>
          </a:p>
          <a:p>
            <a:r>
              <a:rPr lang="es-ES" sz="1400" dirty="0" err="1" smtClean="0"/>
              <a:t>P</a:t>
            </a:r>
            <a:r>
              <a:rPr lang="es-ES" sz="1400" baseline="-25000" dirty="0" err="1" smtClean="0"/>
              <a:t>n</a:t>
            </a:r>
            <a:r>
              <a:rPr lang="es-ES" sz="1400" baseline="-25000" dirty="0" smtClean="0"/>
              <a:t>   </a:t>
            </a:r>
            <a:r>
              <a:rPr lang="es-ES" sz="1400" dirty="0" smtClean="0"/>
              <a:t> Presión normal a la superficie de la cuña, [kg/cm</a:t>
            </a:r>
            <a:r>
              <a:rPr lang="es-ES" sz="1400" baseline="30000" dirty="0" smtClean="0"/>
              <a:t>2</a:t>
            </a:r>
            <a:r>
              <a:rPr lang="es-ES" sz="1400" dirty="0" smtClean="0"/>
              <a:t>]</a:t>
            </a:r>
            <a:endParaRPr lang="es-MX" sz="1400" dirty="0"/>
          </a:p>
        </p:txBody>
      </p:sp>
      <p:pic>
        <p:nvPicPr>
          <p:cNvPr id="13" name="Picture 29"/>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1259632" y="4419109"/>
            <a:ext cx="1872208" cy="364922"/>
          </a:xfrm>
          <a:prstGeom prst="rect">
            <a:avLst/>
          </a:prstGeom>
          <a:noFill/>
        </p:spPr>
      </p:pic>
      <p:sp>
        <p:nvSpPr>
          <p:cNvPr id="14" name="13 Rectángulo"/>
          <p:cNvSpPr/>
          <p:nvPr/>
        </p:nvSpPr>
        <p:spPr>
          <a:xfrm>
            <a:off x="251520" y="4779149"/>
            <a:ext cx="8280920" cy="954107"/>
          </a:xfrm>
          <a:prstGeom prst="rect">
            <a:avLst/>
          </a:prstGeom>
        </p:spPr>
        <p:txBody>
          <a:bodyPr wrap="square">
            <a:spAutoFit/>
          </a:bodyPr>
          <a:lstStyle/>
          <a:p>
            <a:r>
              <a:rPr lang="es-ES" sz="1400" dirty="0" smtClean="0"/>
              <a:t>Considerando que el espesor de la chapa metálica suficiente para la tolva es muy pequeño, se usará Acero Inoxidable AISI 304 de 1,5 mm de espesor, para la construcción, de esta manera se asegura rigidez en la tolva, de igual manera se destaca que la empresa dueña de la máquina usa este espesor de acero para la fabricación de tolvas. </a:t>
            </a:r>
            <a:endParaRPr lang="es-MX" sz="1400" dirty="0"/>
          </a:p>
        </p:txBody>
      </p:sp>
      <p:pic>
        <p:nvPicPr>
          <p:cNvPr id="15" name="Picture 2" descr="http://us.cdn2.123rf.com/168nwm/alexwhite/alexwhite1209/alexwhite120900198/15417052-flecha-izquierda-icono.jpg">
            <a:hlinkClick r:id="rId7" action="ppaction://hlinksldjump"/>
          </p:cNvPr>
          <p:cNvPicPr>
            <a:picLocks noChangeAspect="1" noChangeArrowheads="1"/>
          </p:cNvPicPr>
          <p:nvPr/>
        </p:nvPicPr>
        <p:blipFill>
          <a:blip r:embed="rId8" cstate="print"/>
          <a:srcRect/>
          <a:stretch>
            <a:fillRect/>
          </a:stretch>
        </p:blipFill>
        <p:spPr bwMode="auto">
          <a:xfrm>
            <a:off x="8388425" y="5301208"/>
            <a:ext cx="648071" cy="648071"/>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485800"/>
            <a:ext cx="8229600" cy="1143000"/>
          </a:xfrm>
        </p:spPr>
        <p:txBody>
          <a:bodyPr/>
          <a:lstStyle/>
          <a:p>
            <a:pPr algn="l"/>
            <a:r>
              <a:rPr lang="es-ES" dirty="0" smtClean="0">
                <a:solidFill>
                  <a:srgbClr val="00B050"/>
                </a:solidFill>
              </a:rPr>
              <a:t>Diseño de la tapa de seguridad para el mecanismo de corte</a:t>
            </a:r>
            <a:endParaRPr lang="es-MX" dirty="0">
              <a:solidFill>
                <a:srgbClr val="00B050"/>
              </a:solidFill>
            </a:endParaRPr>
          </a:p>
        </p:txBody>
      </p:sp>
      <p:pic>
        <p:nvPicPr>
          <p:cNvPr id="4" name="3 Imagen"/>
          <p:cNvPicPr/>
          <p:nvPr/>
        </p:nvPicPr>
        <p:blipFill>
          <a:blip r:embed="rId2"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683568" y="1695708"/>
            <a:ext cx="2880320" cy="2016224"/>
          </a:xfrm>
          <a:prstGeom prst="rect">
            <a:avLst/>
          </a:prstGeom>
          <a:noFill/>
          <a:ln>
            <a:noFill/>
          </a:ln>
        </p:spPr>
      </p:pic>
      <p:pic>
        <p:nvPicPr>
          <p:cNvPr id="5" name="4 Imagen"/>
          <p:cNvPicPr/>
          <p:nvPr/>
        </p:nvPicPr>
        <p:blipFill rotWithShape="1">
          <a:blip r:embed="rId3" cstate="print"/>
          <a:srcRect l="33333" t="24801" r="4807" b="13056"/>
          <a:stretch/>
        </p:blipFill>
        <p:spPr bwMode="auto">
          <a:xfrm>
            <a:off x="4644008" y="1695708"/>
            <a:ext cx="3619500" cy="2044174"/>
          </a:xfrm>
          <a:prstGeom prst="rect">
            <a:avLst/>
          </a:prstGeom>
          <a:ln>
            <a:noFill/>
          </a:ln>
          <a:extLst>
            <a:ext uri="{53640926-AAD7-44D8-BBD7-CCE9431645EC}">
              <a14:shadowObscured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pic="http://schemas.openxmlformats.org/drawingml/2006/picture" xmlns:lc="http://schemas.openxmlformats.org/drawingml/2006/lockedCanvas"/>
            </a:ext>
          </a:extLst>
        </p:spPr>
      </p:pic>
      <p:pic>
        <p:nvPicPr>
          <p:cNvPr id="6" name="5 Imagen"/>
          <p:cNvPicPr/>
          <p:nvPr/>
        </p:nvPicPr>
        <p:blipFill rotWithShape="1">
          <a:blip r:embed="rId4" cstate="print"/>
          <a:srcRect l="25160" t="17388" r="28366" b="19042"/>
          <a:stretch/>
        </p:blipFill>
        <p:spPr bwMode="auto">
          <a:xfrm>
            <a:off x="899592" y="4143980"/>
            <a:ext cx="2152650" cy="1657615"/>
          </a:xfrm>
          <a:prstGeom prst="rect">
            <a:avLst/>
          </a:prstGeom>
          <a:ln>
            <a:noFill/>
          </a:ln>
          <a:extLst>
            <a:ext uri="{53640926-AAD7-44D8-BBD7-CCE9431645EC}">
              <a14:shadowObscured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pic="http://schemas.openxmlformats.org/drawingml/2006/picture" xmlns:lc="http://schemas.openxmlformats.org/drawingml/2006/lockedCanvas"/>
            </a:ext>
          </a:extLst>
        </p:spPr>
      </p:pic>
      <p:pic>
        <p:nvPicPr>
          <p:cNvPr id="7" name="6 Imagen"/>
          <p:cNvPicPr/>
          <p:nvPr/>
        </p:nvPicPr>
        <p:blipFill rotWithShape="1">
          <a:blip r:embed="rId5" cstate="print"/>
          <a:srcRect l="24039" t="23375" r="22115" b="12200"/>
          <a:stretch/>
        </p:blipFill>
        <p:spPr bwMode="auto">
          <a:xfrm>
            <a:off x="5004048" y="4287996"/>
            <a:ext cx="2028825" cy="1661284"/>
          </a:xfrm>
          <a:prstGeom prst="rect">
            <a:avLst/>
          </a:prstGeom>
          <a:ln>
            <a:noFill/>
          </a:ln>
          <a:extLst>
            <a:ext uri="{53640926-AAD7-44D8-BBD7-CCE9431645EC}">
              <a14:shadowObscured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pic="http://schemas.openxmlformats.org/drawingml/2006/picture" xmlns:lc="http://schemas.openxmlformats.org/drawingml/2006/lockedCanvas"/>
            </a:ext>
          </a:extLst>
        </p:spPr>
      </p:pic>
      <p:pic>
        <p:nvPicPr>
          <p:cNvPr id="8" name="Picture 2" descr="http://us.cdn2.123rf.com/168nwm/alexwhite/alexwhite1209/alexwhite120900198/15417052-flecha-izquierda-icono.jpg">
            <a:hlinkClick r:id="rId6" action="ppaction://hlinksldjump"/>
          </p:cNvPr>
          <p:cNvPicPr>
            <a:picLocks noChangeAspect="1" noChangeArrowheads="1"/>
          </p:cNvPicPr>
          <p:nvPr/>
        </p:nvPicPr>
        <p:blipFill>
          <a:blip r:embed="rId7" cstate="print"/>
          <a:srcRect/>
          <a:stretch>
            <a:fillRect/>
          </a:stretch>
        </p:blipFill>
        <p:spPr bwMode="auto">
          <a:xfrm>
            <a:off x="8388425" y="5301208"/>
            <a:ext cx="648071" cy="648071"/>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485800"/>
            <a:ext cx="8229600" cy="1143000"/>
          </a:xfrm>
        </p:spPr>
        <p:txBody>
          <a:bodyPr/>
          <a:lstStyle/>
          <a:p>
            <a:pPr algn="l"/>
            <a:r>
              <a:rPr lang="es-MX" dirty="0" smtClean="0">
                <a:solidFill>
                  <a:srgbClr val="00B050"/>
                </a:solidFill>
              </a:rPr>
              <a:t>Rampa de salida de tubos cortados</a:t>
            </a:r>
            <a:endParaRPr lang="es-MX" dirty="0">
              <a:solidFill>
                <a:srgbClr val="00B050"/>
              </a:solidFill>
            </a:endParaRPr>
          </a:p>
        </p:txBody>
      </p:sp>
      <p:pic>
        <p:nvPicPr>
          <p:cNvPr id="4" name="3 Imagen"/>
          <p:cNvPicPr/>
          <p:nvPr/>
        </p:nvPicPr>
        <p:blipFill>
          <a:blip r:embed="rId2" cstate="print"/>
          <a:srcRect l="18181" t="25852" r="46744" b="11932"/>
          <a:stretch>
            <a:fillRect/>
          </a:stretch>
        </p:blipFill>
        <p:spPr bwMode="auto">
          <a:xfrm>
            <a:off x="755576" y="2420888"/>
            <a:ext cx="2376264" cy="2376264"/>
          </a:xfrm>
          <a:prstGeom prst="rect">
            <a:avLst/>
          </a:prstGeom>
          <a:noFill/>
          <a:ln w="9525">
            <a:noFill/>
            <a:miter lim="800000"/>
            <a:headEnd/>
            <a:tailEnd/>
          </a:ln>
        </p:spPr>
      </p:pic>
      <p:pic>
        <p:nvPicPr>
          <p:cNvPr id="5" name="4 Imagen"/>
          <p:cNvPicPr/>
          <p:nvPr/>
        </p:nvPicPr>
        <p:blipFill rotWithShape="1">
          <a:blip r:embed="rId3" cstate="print"/>
          <a:srcRect l="39583" t="35063" r="28686" b="17047"/>
          <a:stretch/>
        </p:blipFill>
        <p:spPr bwMode="auto">
          <a:xfrm>
            <a:off x="6156176" y="2636912"/>
            <a:ext cx="2232248" cy="1944216"/>
          </a:xfrm>
          <a:prstGeom prst="rect">
            <a:avLst/>
          </a:prstGeom>
          <a:ln>
            <a:noFill/>
          </a:ln>
          <a:extLst>
            <a:ext uri="{53640926-AAD7-44D8-BBD7-CCE9431645EC}">
              <a14:shadowObscured xmlns:ve="http://schemas.openxmlformats.org/markup-compatibility/2006" xmlns:m="http://schemas.openxmlformats.org/officeDocument/2006/math" xmlns:wp="http://schemas.openxmlformats.org/drawingml/2006/wordprocessingDrawing" xmlns:wne="http://schemas.microsoft.com/office/word/2006/wordml"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pic="http://schemas.openxmlformats.org/drawingml/2006/picture" xmlns:lc="http://schemas.openxmlformats.org/drawingml/2006/lockedCanvas"/>
            </a:ext>
          </a:extLst>
        </p:spPr>
      </p:pic>
      <p:pic>
        <p:nvPicPr>
          <p:cNvPr id="6" name="5 Imagen"/>
          <p:cNvPicPr/>
          <p:nvPr/>
        </p:nvPicPr>
        <p:blipFill>
          <a:blip r:embed="rId4" cstate="print"/>
          <a:srcRect l="29185" t="19886" r="31752" b="15625"/>
          <a:stretch>
            <a:fillRect/>
          </a:stretch>
        </p:blipFill>
        <p:spPr bwMode="auto">
          <a:xfrm>
            <a:off x="3419872" y="2492896"/>
            <a:ext cx="2333625" cy="2162175"/>
          </a:xfrm>
          <a:prstGeom prst="rect">
            <a:avLst/>
          </a:prstGeom>
          <a:noFill/>
          <a:ln w="9525">
            <a:noFill/>
            <a:miter lim="800000"/>
            <a:headEnd/>
            <a:tailEnd/>
          </a:ln>
        </p:spPr>
      </p:pic>
      <p:pic>
        <p:nvPicPr>
          <p:cNvPr id="7" name="Picture 2" descr="http://us.cdn2.123rf.com/168nwm/alexwhite/alexwhite1209/alexwhite120900198/15417052-flecha-izquierda-icono.jpg">
            <a:hlinkClick r:id="rId5" action="ppaction://hlinksldjump"/>
          </p:cNvPr>
          <p:cNvPicPr>
            <a:picLocks noChangeAspect="1" noChangeArrowheads="1"/>
          </p:cNvPicPr>
          <p:nvPr/>
        </p:nvPicPr>
        <p:blipFill>
          <a:blip r:embed="rId6" cstate="print"/>
          <a:srcRect/>
          <a:stretch>
            <a:fillRect/>
          </a:stretch>
        </p:blipFill>
        <p:spPr bwMode="auto">
          <a:xfrm>
            <a:off x="8388425" y="5301208"/>
            <a:ext cx="648071" cy="648071"/>
          </a:xfrm>
          <a:prstGeom prst="rect">
            <a:avLst/>
          </a:prstGeo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548680"/>
            <a:ext cx="8229600" cy="1143000"/>
          </a:xfrm>
        </p:spPr>
        <p:txBody>
          <a:bodyPr/>
          <a:lstStyle/>
          <a:p>
            <a:pPr algn="l"/>
            <a:r>
              <a:rPr lang="es-ES" dirty="0" smtClean="0">
                <a:solidFill>
                  <a:srgbClr val="00B050"/>
                </a:solidFill>
              </a:rPr>
              <a:t>Diseño del bastidor de la máquina</a:t>
            </a:r>
            <a:endParaRPr lang="es-MX" dirty="0">
              <a:solidFill>
                <a:srgbClr val="00B050"/>
              </a:solidFill>
            </a:endParaRPr>
          </a:p>
        </p:txBody>
      </p:sp>
      <p:pic>
        <p:nvPicPr>
          <p:cNvPr id="4" name="3 Imagen"/>
          <p:cNvPicPr/>
          <p:nvPr/>
        </p:nvPicPr>
        <p:blipFill>
          <a:blip r:embed="rId2" cstate="print"/>
          <a:srcRect l="31260" t="16761" r="43381" b="9943"/>
          <a:stretch>
            <a:fillRect/>
          </a:stretch>
        </p:blipFill>
        <p:spPr bwMode="auto">
          <a:xfrm>
            <a:off x="467544" y="1196752"/>
            <a:ext cx="1847850" cy="2998398"/>
          </a:xfrm>
          <a:prstGeom prst="rect">
            <a:avLst/>
          </a:prstGeom>
          <a:noFill/>
          <a:ln w="9525">
            <a:noFill/>
            <a:miter lim="800000"/>
            <a:headEnd/>
            <a:tailEnd/>
          </a:ln>
        </p:spPr>
      </p:pic>
      <p:pic>
        <p:nvPicPr>
          <p:cNvPr id="5" name="4 Imagen"/>
          <p:cNvPicPr/>
          <p:nvPr/>
        </p:nvPicPr>
        <p:blipFill>
          <a:blip r:embed="rId3" cstate="print"/>
          <a:srcRect l="49648" t="23694" r="26726" b="29292"/>
          <a:stretch>
            <a:fillRect/>
          </a:stretch>
        </p:blipFill>
        <p:spPr bwMode="auto">
          <a:xfrm>
            <a:off x="2915816" y="1268760"/>
            <a:ext cx="5181600" cy="2333625"/>
          </a:xfrm>
          <a:prstGeom prst="rect">
            <a:avLst/>
          </a:prstGeom>
          <a:noFill/>
          <a:ln w="9525">
            <a:noFill/>
            <a:miter lim="800000"/>
            <a:headEnd/>
            <a:tailEnd/>
          </a:ln>
        </p:spPr>
      </p:pic>
      <p:sp>
        <p:nvSpPr>
          <p:cNvPr id="6" name="5 Rectángulo"/>
          <p:cNvSpPr/>
          <p:nvPr/>
        </p:nvSpPr>
        <p:spPr>
          <a:xfrm>
            <a:off x="3635896" y="3845947"/>
            <a:ext cx="3528392" cy="2031325"/>
          </a:xfrm>
          <a:prstGeom prst="rect">
            <a:avLst/>
          </a:prstGeom>
        </p:spPr>
        <p:txBody>
          <a:bodyPr wrap="square">
            <a:spAutoFit/>
          </a:bodyPr>
          <a:lstStyle/>
          <a:p>
            <a:r>
              <a:rPr lang="es-ES" sz="1400" dirty="0" smtClean="0"/>
              <a:t>P</a:t>
            </a:r>
            <a:r>
              <a:rPr lang="es-ES" sz="1400" baseline="-25000" dirty="0" smtClean="0"/>
              <a:t>t1</a:t>
            </a:r>
            <a:r>
              <a:rPr lang="es-ES" sz="1400" dirty="0" smtClean="0"/>
              <a:t> → Peso de tolva primer apoyo</a:t>
            </a:r>
            <a:endParaRPr lang="es-MX" sz="1400" dirty="0" smtClean="0"/>
          </a:p>
          <a:p>
            <a:r>
              <a:rPr lang="es-ES" sz="1400" dirty="0" smtClean="0"/>
              <a:t>P</a:t>
            </a:r>
            <a:r>
              <a:rPr lang="es-ES" sz="1400" baseline="-25000" dirty="0" smtClean="0"/>
              <a:t>t2</a:t>
            </a:r>
            <a:r>
              <a:rPr lang="es-ES" sz="1400" dirty="0" smtClean="0"/>
              <a:t> → Peso de tolva segundo apoyo</a:t>
            </a:r>
            <a:endParaRPr lang="es-MX" sz="1400" dirty="0" smtClean="0"/>
          </a:p>
          <a:p>
            <a:r>
              <a:rPr lang="es-ES" sz="1400" dirty="0" err="1" smtClean="0"/>
              <a:t>P</a:t>
            </a:r>
            <a:r>
              <a:rPr lang="es-ES" sz="1400" baseline="-25000" dirty="0" err="1" smtClean="0"/>
              <a:t>s</a:t>
            </a:r>
            <a:r>
              <a:rPr lang="es-ES" sz="1400" dirty="0" smtClean="0"/>
              <a:t> → Peso de cubiertas de seguridad</a:t>
            </a:r>
            <a:endParaRPr lang="es-MX" sz="1400" dirty="0" smtClean="0"/>
          </a:p>
          <a:p>
            <a:r>
              <a:rPr lang="es-ES" sz="1400" dirty="0" smtClean="0"/>
              <a:t>P</a:t>
            </a:r>
            <a:r>
              <a:rPr lang="es-ES" sz="1400" baseline="-25000" dirty="0" smtClean="0"/>
              <a:t>3</a:t>
            </a:r>
            <a:r>
              <a:rPr lang="es-ES" sz="1400" dirty="0" smtClean="0"/>
              <a:t> → Peso de eje cortante y complementes</a:t>
            </a:r>
            <a:endParaRPr lang="es-MX" sz="1400" dirty="0" smtClean="0"/>
          </a:p>
          <a:p>
            <a:r>
              <a:rPr lang="es-ES" sz="1400" dirty="0" err="1" smtClean="0"/>
              <a:t>P</a:t>
            </a:r>
            <a:r>
              <a:rPr lang="es-ES" sz="1400" baseline="-25000" dirty="0" err="1" smtClean="0"/>
              <a:t>ramp</a:t>
            </a:r>
            <a:r>
              <a:rPr lang="es-ES" sz="1400" dirty="0" smtClean="0"/>
              <a:t> → Peso de rampas</a:t>
            </a:r>
            <a:endParaRPr lang="es-MX" sz="1400" dirty="0" smtClean="0"/>
          </a:p>
          <a:p>
            <a:r>
              <a:rPr lang="es-ES" sz="1400" dirty="0" smtClean="0"/>
              <a:t>P</a:t>
            </a:r>
            <a:r>
              <a:rPr lang="es-ES" sz="1400" baseline="-25000" dirty="0" smtClean="0"/>
              <a:t>1</a:t>
            </a:r>
            <a:r>
              <a:rPr lang="es-ES" sz="1400" dirty="0" smtClean="0"/>
              <a:t> → Peso de eje 1 y complementos</a:t>
            </a:r>
            <a:endParaRPr lang="es-MX" sz="1400" dirty="0" smtClean="0"/>
          </a:p>
          <a:p>
            <a:r>
              <a:rPr lang="es-ES" sz="1400" dirty="0" smtClean="0"/>
              <a:t>P</a:t>
            </a:r>
            <a:r>
              <a:rPr lang="es-ES" sz="1400" baseline="-25000" dirty="0" smtClean="0"/>
              <a:t>2</a:t>
            </a:r>
            <a:r>
              <a:rPr lang="es-ES" sz="1400" dirty="0" smtClean="0"/>
              <a:t> → Peso de eje 2 y complementos</a:t>
            </a:r>
            <a:endParaRPr lang="es-MX" sz="1400" dirty="0" smtClean="0"/>
          </a:p>
          <a:p>
            <a:r>
              <a:rPr lang="es-ES" sz="1400" dirty="0" smtClean="0"/>
              <a:t>R</a:t>
            </a:r>
            <a:r>
              <a:rPr lang="es-ES" sz="1400" baseline="-25000" dirty="0" smtClean="0"/>
              <a:t>1</a:t>
            </a:r>
            <a:r>
              <a:rPr lang="es-ES" sz="1400" dirty="0" smtClean="0"/>
              <a:t> → Reacción 1 en la estructura base</a:t>
            </a:r>
            <a:endParaRPr lang="es-MX" sz="1400" dirty="0" smtClean="0"/>
          </a:p>
          <a:p>
            <a:r>
              <a:rPr lang="es-ES" sz="1400" dirty="0" smtClean="0"/>
              <a:t>R</a:t>
            </a:r>
            <a:r>
              <a:rPr lang="es-ES" sz="1400" baseline="-25000" dirty="0" smtClean="0"/>
              <a:t>2</a:t>
            </a:r>
            <a:r>
              <a:rPr lang="es-ES" sz="1400" dirty="0" smtClean="0"/>
              <a:t> → Reacción 2 en la estructura base</a:t>
            </a:r>
            <a:endParaRPr lang="es-MX" sz="1400" dirty="0" smtClean="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cstate="print"/>
          <a:srcRect/>
          <a:stretch>
            <a:fillRect/>
          </a:stretch>
        </p:blipFill>
        <p:spPr bwMode="auto">
          <a:xfrm>
            <a:off x="3059832" y="1628800"/>
            <a:ext cx="5429250" cy="1628775"/>
          </a:xfrm>
          <a:prstGeom prst="rect">
            <a:avLst/>
          </a:prstGeom>
          <a:noFill/>
          <a:ln w="9525">
            <a:noFill/>
            <a:miter lim="800000"/>
            <a:headEnd/>
            <a:tailEnd/>
          </a:ln>
        </p:spPr>
      </p:pic>
      <p:pic>
        <p:nvPicPr>
          <p:cNvPr id="5" name="4 Imagen"/>
          <p:cNvPicPr/>
          <p:nvPr/>
        </p:nvPicPr>
        <p:blipFill>
          <a:blip r:embed="rId3" cstate="print"/>
          <a:srcRect/>
          <a:stretch>
            <a:fillRect/>
          </a:stretch>
        </p:blipFill>
        <p:spPr bwMode="auto">
          <a:xfrm>
            <a:off x="3131840" y="4005064"/>
            <a:ext cx="5616624" cy="1571625"/>
          </a:xfrm>
          <a:prstGeom prst="rect">
            <a:avLst/>
          </a:prstGeom>
          <a:noFill/>
          <a:ln w="9525">
            <a:noFill/>
            <a:miter lim="800000"/>
            <a:headEnd/>
            <a:tailEnd/>
          </a:ln>
        </p:spPr>
      </p:pic>
      <p:pic>
        <p:nvPicPr>
          <p:cNvPr id="6" name="Picture 1"/>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27584" y="3140968"/>
            <a:ext cx="1160129" cy="307504"/>
          </a:xfrm>
          <a:prstGeom prst="rect">
            <a:avLst/>
          </a:prstGeom>
          <a:noFill/>
        </p:spPr>
      </p:pic>
      <p:pic>
        <p:nvPicPr>
          <p:cNvPr id="7" name="Picture 4"/>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827584" y="3645024"/>
            <a:ext cx="1652913" cy="360040"/>
          </a:xfrm>
          <a:prstGeom prst="rect">
            <a:avLst/>
          </a:prstGeom>
          <a:noFill/>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cstate="print"/>
          <a:srcRect/>
          <a:stretch>
            <a:fillRect/>
          </a:stretch>
        </p:blipFill>
        <p:spPr bwMode="auto">
          <a:xfrm>
            <a:off x="660698" y="980728"/>
            <a:ext cx="5429250" cy="1562100"/>
          </a:xfrm>
          <a:prstGeom prst="rect">
            <a:avLst/>
          </a:prstGeom>
          <a:noFill/>
          <a:ln w="9525">
            <a:noFill/>
            <a:miter lim="800000"/>
            <a:headEnd/>
            <a:tailEnd/>
          </a:ln>
        </p:spPr>
      </p:pic>
      <p:pic>
        <p:nvPicPr>
          <p:cNvPr id="5" name="Picture 1"/>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493346" y="1412776"/>
            <a:ext cx="1181772" cy="548680"/>
          </a:xfrm>
          <a:prstGeom prst="rect">
            <a:avLst/>
          </a:prstGeom>
          <a:noFill/>
        </p:spPr>
      </p:pic>
      <p:sp>
        <p:nvSpPr>
          <p:cNvPr id="6" name="5 Rectángulo"/>
          <p:cNvSpPr/>
          <p:nvPr/>
        </p:nvSpPr>
        <p:spPr>
          <a:xfrm>
            <a:off x="732706" y="3140968"/>
            <a:ext cx="4572000" cy="1169551"/>
          </a:xfrm>
          <a:prstGeom prst="rect">
            <a:avLst/>
          </a:prstGeom>
        </p:spPr>
        <p:txBody>
          <a:bodyPr>
            <a:spAutoFit/>
          </a:bodyPr>
          <a:lstStyle/>
          <a:p>
            <a:r>
              <a:rPr lang="es-ES" sz="1400" dirty="0" smtClean="0"/>
              <a:t> Esfuerzo máximo, [</a:t>
            </a:r>
            <a:r>
              <a:rPr lang="es-ES" sz="1400" dirty="0" err="1" smtClean="0"/>
              <a:t>Mpa</a:t>
            </a:r>
            <a:r>
              <a:rPr lang="es-ES" sz="1400" dirty="0" smtClean="0"/>
              <a:t>]</a:t>
            </a:r>
            <a:endParaRPr lang="es-MX" sz="1400" dirty="0" smtClean="0"/>
          </a:p>
          <a:p>
            <a:r>
              <a:rPr lang="es-ES" sz="1400" dirty="0" smtClean="0"/>
              <a:t>M → Momento flector máximo de la pared lateral, [N mm]</a:t>
            </a:r>
            <a:endParaRPr lang="es-MX" sz="1400" dirty="0" smtClean="0"/>
          </a:p>
          <a:p>
            <a:r>
              <a:rPr lang="es-ES" sz="1400" dirty="0" smtClean="0"/>
              <a:t>y</a:t>
            </a:r>
            <a:r>
              <a:rPr lang="es-ES" sz="1400" baseline="-25000" dirty="0" smtClean="0"/>
              <a:t>1</a:t>
            </a:r>
            <a:r>
              <a:rPr lang="es-ES" sz="1400" dirty="0" smtClean="0"/>
              <a:t> → Distancia del eje neutro a la superficie o también es (h/2), [mm]</a:t>
            </a:r>
            <a:endParaRPr lang="es-MX" sz="1400" dirty="0" smtClean="0"/>
          </a:p>
          <a:p>
            <a:r>
              <a:rPr lang="es-ES" sz="1400" dirty="0" smtClean="0"/>
              <a:t>I → inercia del área transversal de la pared lateral, [mm</a:t>
            </a:r>
            <a:r>
              <a:rPr lang="es-ES" sz="1400" baseline="30000" dirty="0" smtClean="0"/>
              <a:t>4</a:t>
            </a:r>
            <a:r>
              <a:rPr lang="es-ES" sz="1400" dirty="0" smtClean="0"/>
              <a:t>]</a:t>
            </a:r>
            <a:endParaRPr lang="es-MX" sz="1400" dirty="0" smtClean="0"/>
          </a:p>
        </p:txBody>
      </p:sp>
      <p:pic>
        <p:nvPicPr>
          <p:cNvPr id="7" name="Picture 3"/>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6493346" y="2132856"/>
            <a:ext cx="941122" cy="476672"/>
          </a:xfrm>
          <a:prstGeom prst="rect">
            <a:avLst/>
          </a:prstGeom>
          <a:noFill/>
        </p:spPr>
      </p:pic>
      <p:sp>
        <p:nvSpPr>
          <p:cNvPr id="8" name="7 Rectángulo"/>
          <p:cNvSpPr/>
          <p:nvPr/>
        </p:nvSpPr>
        <p:spPr>
          <a:xfrm>
            <a:off x="792088" y="4705980"/>
            <a:ext cx="4572000" cy="523220"/>
          </a:xfrm>
          <a:prstGeom prst="rect">
            <a:avLst/>
          </a:prstGeom>
        </p:spPr>
        <p:txBody>
          <a:bodyPr>
            <a:spAutoFit/>
          </a:bodyPr>
          <a:lstStyle/>
          <a:p>
            <a:r>
              <a:rPr lang="es-ES" sz="1400" dirty="0" smtClean="0"/>
              <a:t>e</a:t>
            </a:r>
            <a:r>
              <a:rPr lang="es-ES" sz="1400" baseline="-25000" dirty="0" smtClean="0"/>
              <a:t>l</a:t>
            </a:r>
            <a:r>
              <a:rPr lang="es-ES" sz="1400" dirty="0" smtClean="0"/>
              <a:t> Espesor de la pared lateral [mm]</a:t>
            </a:r>
            <a:endParaRPr lang="es-MX" sz="1400" dirty="0" smtClean="0"/>
          </a:p>
          <a:p>
            <a:r>
              <a:rPr lang="es-ES" sz="1400" dirty="0" smtClean="0"/>
              <a:t>h Altura de la pared lateral (262) [mm] </a:t>
            </a:r>
            <a:endParaRPr lang="es-MX" sz="1400" dirty="0"/>
          </a:p>
        </p:txBody>
      </p:sp>
      <p:pic>
        <p:nvPicPr>
          <p:cNvPr id="9" name="Picture 5"/>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5845274" y="3284984"/>
            <a:ext cx="1691272" cy="307504"/>
          </a:xfrm>
          <a:prstGeom prst="rect">
            <a:avLst/>
          </a:prstGeom>
          <a:noFill/>
        </p:spPr>
      </p:pic>
      <p:pic>
        <p:nvPicPr>
          <p:cNvPr id="10" name="Picture 8"/>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5845274" y="3789040"/>
            <a:ext cx="1691679" cy="293046"/>
          </a:xfrm>
          <a:prstGeom prst="rect">
            <a:avLst/>
          </a:prstGeom>
          <a:noFill/>
        </p:spPr>
      </p:pic>
      <p:pic>
        <p:nvPicPr>
          <p:cNvPr id="11" name="Picture 11"/>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5917282" y="4293096"/>
            <a:ext cx="1197791" cy="476672"/>
          </a:xfrm>
          <a:prstGeom prst="rect">
            <a:avLst/>
          </a:prstGeom>
          <a:noFill/>
        </p:spPr>
      </p:pic>
      <p:sp>
        <p:nvSpPr>
          <p:cNvPr id="12" name="11 Rectángulo"/>
          <p:cNvSpPr/>
          <p:nvPr/>
        </p:nvSpPr>
        <p:spPr>
          <a:xfrm>
            <a:off x="804714" y="5426060"/>
            <a:ext cx="4572000" cy="523220"/>
          </a:xfrm>
          <a:prstGeom prst="rect">
            <a:avLst/>
          </a:prstGeom>
        </p:spPr>
        <p:txBody>
          <a:bodyPr>
            <a:spAutoFit/>
          </a:bodyPr>
          <a:lstStyle/>
          <a:p>
            <a:r>
              <a:rPr lang="es-ES" sz="1400" dirty="0" smtClean="0"/>
              <a:t>Esfuerzo permisible del acero A36[</a:t>
            </a:r>
            <a:r>
              <a:rPr lang="es-ES" sz="1400" dirty="0" err="1" smtClean="0"/>
              <a:t>MPa</a:t>
            </a:r>
            <a:r>
              <a:rPr lang="es-ES" sz="1400" dirty="0" smtClean="0"/>
              <a:t>]</a:t>
            </a:r>
            <a:endParaRPr lang="es-MX" sz="1400" dirty="0" smtClean="0"/>
          </a:p>
          <a:p>
            <a:r>
              <a:rPr lang="es-ES" sz="1400" dirty="0" smtClean="0"/>
              <a:t>FS  Factor de seguridad (1.5)</a:t>
            </a:r>
            <a:endParaRPr lang="es-MX" sz="1400" dirty="0"/>
          </a:p>
        </p:txBody>
      </p:sp>
      <p:pic>
        <p:nvPicPr>
          <p:cNvPr id="13" name="Picture 13"/>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5773266" y="4869160"/>
            <a:ext cx="987392" cy="476672"/>
          </a:xfrm>
          <a:prstGeom prst="rect">
            <a:avLst/>
          </a:prstGeom>
          <a:noFill/>
        </p:spPr>
      </p:pic>
      <p:pic>
        <p:nvPicPr>
          <p:cNvPr id="14" name="Picture 15"/>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7452320" y="4941168"/>
            <a:ext cx="1021204" cy="288032"/>
          </a:xfrm>
          <a:prstGeom prst="rect">
            <a:avLst/>
          </a:prstGeom>
          <a:noFill/>
        </p:spPr>
      </p:pic>
      <p:pic>
        <p:nvPicPr>
          <p:cNvPr id="15" name="Picture 17"/>
          <p:cNvPicPr>
            <a:picLocks noChangeAspect="1" noChangeArrowheads="1"/>
          </p:cNvPicPr>
          <p:nvPr/>
        </p:nvPicPr>
        <p:blipFill>
          <a:blip r:embed="rId10" cstate="print">
            <a:clrChange>
              <a:clrFrom>
                <a:srgbClr val="FFFFFF"/>
              </a:clrFrom>
              <a:clrTo>
                <a:srgbClr val="FFFFFF">
                  <a:alpha val="0"/>
                </a:srgbClr>
              </a:clrTo>
            </a:clrChange>
          </a:blip>
          <a:srcRect/>
          <a:stretch>
            <a:fillRect/>
          </a:stretch>
        </p:blipFill>
        <p:spPr bwMode="auto">
          <a:xfrm>
            <a:off x="5701258" y="5589240"/>
            <a:ext cx="899592" cy="484396"/>
          </a:xfrm>
          <a:prstGeom prst="rect">
            <a:avLst/>
          </a:prstGeom>
          <a:noFill/>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547010" y="2545740"/>
            <a:ext cx="4572000" cy="954107"/>
          </a:xfrm>
          <a:prstGeom prst="rect">
            <a:avLst/>
          </a:prstGeom>
        </p:spPr>
        <p:txBody>
          <a:bodyPr>
            <a:spAutoFit/>
          </a:bodyPr>
          <a:lstStyle/>
          <a:p>
            <a:r>
              <a:rPr lang="es-ES" sz="1400" dirty="0" smtClean="0"/>
              <a:t>Esfuerzo cortante máximo, [</a:t>
            </a:r>
            <a:r>
              <a:rPr lang="es-ES" sz="1400" dirty="0" err="1" smtClean="0"/>
              <a:t>MPa</a:t>
            </a:r>
            <a:r>
              <a:rPr lang="es-ES" sz="1400" dirty="0" smtClean="0"/>
              <a:t>]</a:t>
            </a:r>
            <a:endParaRPr lang="es-MX" sz="1400" dirty="0" smtClean="0"/>
          </a:p>
          <a:p>
            <a:r>
              <a:rPr lang="es-ES" sz="1400" dirty="0" err="1" smtClean="0"/>
              <a:t>V</a:t>
            </a:r>
            <a:r>
              <a:rPr lang="es-ES" sz="1400" baseline="-25000" dirty="0" err="1" smtClean="0"/>
              <a:t>c</a:t>
            </a:r>
            <a:r>
              <a:rPr lang="es-ES" sz="1400" dirty="0" smtClean="0"/>
              <a:t>   Fuerza cortante en el punto donde se da el momento máximo, [N]</a:t>
            </a:r>
            <a:endParaRPr lang="es-MX" sz="1400" dirty="0" smtClean="0"/>
          </a:p>
          <a:p>
            <a:r>
              <a:rPr lang="es-ES" sz="1400" dirty="0" smtClean="0"/>
              <a:t>A</a:t>
            </a:r>
            <a:r>
              <a:rPr lang="es-ES" sz="1400" baseline="-25000" dirty="0" smtClean="0"/>
              <a:t>t</a:t>
            </a:r>
            <a:r>
              <a:rPr lang="es-ES" sz="1400" dirty="0" smtClean="0"/>
              <a:t>  Área transversal de la pared, [mm</a:t>
            </a:r>
            <a:r>
              <a:rPr lang="es-ES" sz="1400" baseline="30000" dirty="0" smtClean="0"/>
              <a:t>2</a:t>
            </a:r>
            <a:r>
              <a:rPr lang="es-ES" sz="1400" dirty="0" smtClean="0"/>
              <a:t>]</a:t>
            </a:r>
            <a:endParaRPr lang="es-MX" sz="1400" dirty="0" smtClean="0"/>
          </a:p>
        </p:txBody>
      </p:sp>
      <p:pic>
        <p:nvPicPr>
          <p:cNvPr id="5" name="Picture 17"/>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195082" y="1969676"/>
            <a:ext cx="899592" cy="484396"/>
          </a:xfrm>
          <a:prstGeom prst="rect">
            <a:avLst/>
          </a:prstGeom>
          <a:noFill/>
        </p:spPr>
      </p:pic>
      <p:pic>
        <p:nvPicPr>
          <p:cNvPr id="6" name="Picture 8"/>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235642" y="1969676"/>
            <a:ext cx="892123" cy="332656"/>
          </a:xfrm>
          <a:prstGeom prst="rect">
            <a:avLst/>
          </a:prstGeom>
          <a:noFill/>
        </p:spPr>
      </p:pic>
      <p:pic>
        <p:nvPicPr>
          <p:cNvPr id="7" name="Picture 10"/>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947610" y="2545740"/>
            <a:ext cx="1314450" cy="371475"/>
          </a:xfrm>
          <a:prstGeom prst="rect">
            <a:avLst/>
          </a:prstGeom>
          <a:noFill/>
        </p:spPr>
      </p:pic>
      <p:pic>
        <p:nvPicPr>
          <p:cNvPr id="8" name="Picture 12"/>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5947610" y="3121804"/>
            <a:ext cx="1571625" cy="400050"/>
          </a:xfrm>
          <a:prstGeom prst="rect">
            <a:avLst/>
          </a:prstGeom>
          <a:noFill/>
        </p:spPr>
      </p:pic>
      <p:pic>
        <p:nvPicPr>
          <p:cNvPr id="9" name="Picture 15"/>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6228184" y="3861048"/>
            <a:ext cx="1144670" cy="244493"/>
          </a:xfrm>
          <a:prstGeom prst="rect">
            <a:avLst/>
          </a:prstGeom>
          <a:noFill/>
        </p:spPr>
      </p:pic>
      <p:sp>
        <p:nvSpPr>
          <p:cNvPr id="10" name="Rectangle 18"/>
          <p:cNvSpPr>
            <a:spLocks noChangeArrowheads="1"/>
          </p:cNvSpPr>
          <p:nvPr/>
        </p:nvSpPr>
        <p:spPr bwMode="auto">
          <a:xfrm>
            <a:off x="402994" y="4417948"/>
            <a:ext cx="8489486"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Por lo tanto se usar</a:t>
            </a:r>
            <a:r>
              <a:rPr kumimoji="0" lang="es-ES" sz="1400" b="0" i="0" u="none" strike="noStrike" cap="none" normalizeH="0" baseline="0" dirty="0" smtClean="0">
                <a:ln>
                  <a:noFill/>
                </a:ln>
                <a:solidFill>
                  <a:schemeClr val="tx1"/>
                </a:solidFill>
                <a:effectLst/>
                <a:latin typeface="Calibri"/>
                <a:ea typeface="Calibri" pitchFamily="34" charset="0"/>
                <a:cs typeface="Times New Roman" pitchFamily="18" charset="0"/>
              </a:rPr>
              <a:t>á</a:t>
            </a:r>
            <a:r>
              <a:rPr kumimoji="0" lang="es-ES"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Acero estructural ASTM A36 de 6,35 mm (1/4 in) de espesor con la finalidad de darle rigidez a las paredes laterales.</a:t>
            </a:r>
            <a:endParaRPr kumimoji="0" lang="es-ES" sz="14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557808"/>
            <a:ext cx="8229600" cy="1143000"/>
          </a:xfrm>
        </p:spPr>
        <p:txBody>
          <a:bodyPr/>
          <a:lstStyle/>
          <a:p>
            <a:pPr algn="l"/>
            <a:r>
              <a:rPr lang="es-ES" dirty="0" smtClean="0">
                <a:solidFill>
                  <a:srgbClr val="00B050"/>
                </a:solidFill>
              </a:rPr>
              <a:t>Estructura base</a:t>
            </a:r>
            <a:endParaRPr lang="es-MX" dirty="0">
              <a:solidFill>
                <a:srgbClr val="00B050"/>
              </a:solidFill>
            </a:endParaRPr>
          </a:p>
        </p:txBody>
      </p:sp>
      <p:sp>
        <p:nvSpPr>
          <p:cNvPr id="4" name="Rectangle 1"/>
          <p:cNvSpPr>
            <a:spLocks noChangeArrowheads="1"/>
          </p:cNvSpPr>
          <p:nvPr/>
        </p:nvSpPr>
        <p:spPr bwMode="auto">
          <a:xfrm>
            <a:off x="107504" y="1609055"/>
            <a:ext cx="2262158" cy="30777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R</a:t>
            </a:r>
            <a:r>
              <a:rPr kumimoji="0" lang="es-ES" sz="1400" b="0" i="0" u="none" strike="noStrike" cap="none" normalizeH="0" baseline="-30000" dirty="0" smtClean="0">
                <a:ln>
                  <a:noFill/>
                </a:ln>
                <a:solidFill>
                  <a:schemeClr val="tx1"/>
                </a:solidFill>
                <a:effectLst/>
                <a:latin typeface="Times New Roman" pitchFamily="18" charset="0"/>
                <a:ea typeface="Calibri" pitchFamily="34" charset="0"/>
                <a:cs typeface="Times New Roman" pitchFamily="18" charset="0"/>
              </a:rPr>
              <a:t>1</a:t>
            </a:r>
            <a:r>
              <a:rPr kumimoji="0" lang="es-ES"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 6,93 N y R</a:t>
            </a:r>
            <a:r>
              <a:rPr kumimoji="0" lang="es-ES" sz="1400" b="0" i="0" u="none" strike="noStrike" cap="none" normalizeH="0" baseline="-30000" dirty="0" smtClean="0">
                <a:ln>
                  <a:noFill/>
                </a:ln>
                <a:solidFill>
                  <a:schemeClr val="tx1"/>
                </a:solidFill>
                <a:effectLst/>
                <a:latin typeface="Times New Roman" pitchFamily="18" charset="0"/>
                <a:ea typeface="Calibri" pitchFamily="34" charset="0"/>
                <a:cs typeface="Times New Roman" pitchFamily="18" charset="0"/>
              </a:rPr>
              <a:t>2</a:t>
            </a:r>
            <a:r>
              <a:rPr kumimoji="0" lang="es-ES"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 363,98 N</a:t>
            </a:r>
            <a:endParaRPr kumimoji="0" lang="es-ES" sz="1400" b="0" i="0" u="none" strike="noStrike" cap="none" normalizeH="0" baseline="0" dirty="0" smtClean="0">
              <a:ln>
                <a:noFill/>
              </a:ln>
              <a:solidFill>
                <a:schemeClr val="tx1"/>
              </a:solidFill>
              <a:effectLst/>
              <a:latin typeface="Arial" pitchFamily="34" charset="0"/>
              <a:cs typeface="Arial" pitchFamily="34" charset="0"/>
            </a:endParaRPr>
          </a:p>
        </p:txBody>
      </p:sp>
      <p:pic>
        <p:nvPicPr>
          <p:cNvPr id="5" name="Picture 2"/>
          <p:cNvPicPr>
            <a:picLocks noChangeAspect="1" noChangeArrowheads="1"/>
          </p:cNvPicPr>
          <p:nvPr/>
        </p:nvPicPr>
        <p:blipFill>
          <a:blip r:embed="rId2" cstate="print"/>
          <a:srcRect l="44547" t="31125" r="36636" b="18672"/>
          <a:stretch>
            <a:fillRect/>
          </a:stretch>
        </p:blipFill>
        <p:spPr bwMode="auto">
          <a:xfrm>
            <a:off x="107504" y="2132856"/>
            <a:ext cx="2448272" cy="3672408"/>
          </a:xfrm>
          <a:prstGeom prst="rect">
            <a:avLst/>
          </a:prstGeom>
          <a:noFill/>
          <a:ln w="9525">
            <a:noFill/>
            <a:miter lim="800000"/>
            <a:headEnd/>
            <a:tailEnd/>
          </a:ln>
        </p:spPr>
      </p:pic>
      <p:pic>
        <p:nvPicPr>
          <p:cNvPr id="7" name="6 Imagen"/>
          <p:cNvPicPr/>
          <p:nvPr/>
        </p:nvPicPr>
        <p:blipFill>
          <a:blip r:embed="rId3" cstate="print"/>
          <a:srcRect/>
          <a:stretch>
            <a:fillRect/>
          </a:stretch>
        </p:blipFill>
        <p:spPr bwMode="auto">
          <a:xfrm>
            <a:off x="2843808" y="1196752"/>
            <a:ext cx="1872208" cy="2457356"/>
          </a:xfrm>
          <a:prstGeom prst="rect">
            <a:avLst/>
          </a:prstGeom>
          <a:noFill/>
          <a:ln w="9525">
            <a:noFill/>
            <a:miter lim="800000"/>
            <a:headEnd/>
            <a:tailEnd/>
          </a:ln>
        </p:spPr>
      </p:pic>
      <p:pic>
        <p:nvPicPr>
          <p:cNvPr id="8" name="111 Imagen" descr="estructura 1 para estudio-Estudio 1-Imagen-1.jpg"/>
          <p:cNvPicPr/>
          <p:nvPr/>
        </p:nvPicPr>
        <p:blipFill>
          <a:blip r:embed="rId4" cstate="print"/>
          <a:srcRect l="77018" t="19549" r="2807" b="10025"/>
          <a:stretch>
            <a:fillRect/>
          </a:stretch>
        </p:blipFill>
        <p:spPr>
          <a:xfrm>
            <a:off x="4860032" y="1412776"/>
            <a:ext cx="864096" cy="2028453"/>
          </a:xfrm>
          <a:prstGeom prst="rect">
            <a:avLst/>
          </a:prstGeom>
        </p:spPr>
      </p:pic>
      <p:pic>
        <p:nvPicPr>
          <p:cNvPr id="9" name="8 Imagen"/>
          <p:cNvPicPr/>
          <p:nvPr/>
        </p:nvPicPr>
        <p:blipFill>
          <a:blip r:embed="rId5" cstate="print"/>
          <a:srcRect/>
          <a:stretch>
            <a:fillRect/>
          </a:stretch>
        </p:blipFill>
        <p:spPr bwMode="auto">
          <a:xfrm>
            <a:off x="2843808" y="4077072"/>
            <a:ext cx="1944216" cy="1728192"/>
          </a:xfrm>
          <a:prstGeom prst="rect">
            <a:avLst/>
          </a:prstGeom>
          <a:noFill/>
          <a:ln w="9525">
            <a:noFill/>
            <a:miter lim="800000"/>
            <a:headEnd/>
            <a:tailEnd/>
          </a:ln>
        </p:spPr>
      </p:pic>
      <p:pic>
        <p:nvPicPr>
          <p:cNvPr id="10" name="9 Imagen"/>
          <p:cNvPicPr/>
          <p:nvPr/>
        </p:nvPicPr>
        <p:blipFill>
          <a:blip r:embed="rId6" cstate="print"/>
          <a:srcRect l="60514" t="29293" r="26551" b="17172"/>
          <a:stretch>
            <a:fillRect/>
          </a:stretch>
        </p:blipFill>
        <p:spPr bwMode="auto">
          <a:xfrm>
            <a:off x="4932040" y="3861048"/>
            <a:ext cx="720080" cy="1944216"/>
          </a:xfrm>
          <a:prstGeom prst="rect">
            <a:avLst/>
          </a:prstGeom>
          <a:noFill/>
          <a:ln w="9525">
            <a:noFill/>
            <a:miter lim="800000"/>
            <a:headEnd/>
            <a:tailEnd/>
          </a:ln>
        </p:spPr>
      </p:pic>
      <p:sp>
        <p:nvSpPr>
          <p:cNvPr id="11" name="10 Rectángulo"/>
          <p:cNvSpPr/>
          <p:nvPr/>
        </p:nvSpPr>
        <p:spPr>
          <a:xfrm>
            <a:off x="5796136" y="1412776"/>
            <a:ext cx="3168352" cy="1815882"/>
          </a:xfrm>
          <a:prstGeom prst="rect">
            <a:avLst/>
          </a:prstGeom>
        </p:spPr>
        <p:txBody>
          <a:bodyPr wrap="square">
            <a:spAutoFit/>
          </a:bodyPr>
          <a:lstStyle/>
          <a:p>
            <a:pPr algn="just"/>
            <a:r>
              <a:rPr lang="es-ES" sz="1400" dirty="0" smtClean="0"/>
              <a:t>Se observa, que ninguna de las partes del soporte sobrepasa el esfuerzo de fluencia del material que es 250 </a:t>
            </a:r>
            <a:r>
              <a:rPr lang="es-ES" sz="1400" dirty="0" err="1" smtClean="0"/>
              <a:t>MPa</a:t>
            </a:r>
            <a:r>
              <a:rPr lang="es-ES" sz="1400" dirty="0" smtClean="0"/>
              <a:t>, el valor máximo de la presión que soporta la estructura es  1,02 </a:t>
            </a:r>
            <a:r>
              <a:rPr lang="es-ES" sz="1400" dirty="0" err="1" smtClean="0"/>
              <a:t>MPa</a:t>
            </a:r>
            <a:r>
              <a:rPr lang="es-ES" sz="1400" dirty="0" smtClean="0"/>
              <a:t>, con lo que se garantiza que no sobrepasa la zona de fluencia del material.</a:t>
            </a:r>
            <a:endParaRPr lang="es-MX" sz="1400" dirty="0"/>
          </a:p>
        </p:txBody>
      </p:sp>
      <p:sp>
        <p:nvSpPr>
          <p:cNvPr id="12" name="11 Rectángulo"/>
          <p:cNvSpPr/>
          <p:nvPr/>
        </p:nvSpPr>
        <p:spPr>
          <a:xfrm>
            <a:off x="5796136" y="3573016"/>
            <a:ext cx="3096344" cy="2246769"/>
          </a:xfrm>
          <a:prstGeom prst="rect">
            <a:avLst/>
          </a:prstGeom>
        </p:spPr>
        <p:txBody>
          <a:bodyPr wrap="square">
            <a:spAutoFit/>
          </a:bodyPr>
          <a:lstStyle/>
          <a:p>
            <a:pPr algn="just"/>
            <a:r>
              <a:rPr lang="es-MX" sz="1400" dirty="0" smtClean="0"/>
              <a:t>Como se observa, para que el motor de 2HP para el corte me produzca un efecto de volteo y una falla en la estructura debería ejercer una presión superior a 1,8 </a:t>
            </a:r>
            <a:r>
              <a:rPr lang="es-MX" sz="1400" dirty="0" err="1" smtClean="0"/>
              <a:t>MPa</a:t>
            </a:r>
            <a:r>
              <a:rPr lang="es-MX" sz="1400" dirty="0" smtClean="0"/>
              <a:t> pero realmente ejerce una presión de 1,18 </a:t>
            </a:r>
            <a:r>
              <a:rPr lang="es-MX" sz="1400" dirty="0" err="1" smtClean="0"/>
              <a:t>kPa</a:t>
            </a:r>
            <a:r>
              <a:rPr lang="es-MX" sz="1400" dirty="0" smtClean="0"/>
              <a:t>, por lo que podemos decir que el peso del motor no produce ningún efecto en la estructura de la máquina.</a:t>
            </a:r>
            <a:endParaRPr lang="es-MX" sz="1400"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cstate="print"/>
          <a:srcRect l="27591" t="23580" r="38450" b="9659"/>
          <a:stretch>
            <a:fillRect/>
          </a:stretch>
        </p:blipFill>
        <p:spPr bwMode="auto">
          <a:xfrm>
            <a:off x="2051720" y="958434"/>
            <a:ext cx="5057775" cy="4774822"/>
          </a:xfrm>
          <a:prstGeom prst="rect">
            <a:avLst/>
          </a:prstGeom>
          <a:noFill/>
          <a:ln w="9525">
            <a:noFill/>
            <a:miter lim="800000"/>
            <a:headEnd/>
            <a:tailEnd/>
          </a:ln>
        </p:spPr>
      </p:pic>
      <p:pic>
        <p:nvPicPr>
          <p:cNvPr id="5" name="Picture 2" descr="http://us.cdn2.123rf.com/168nwm/alexwhite/alexwhite1209/alexwhite120900198/15417052-flecha-izquierda-icono.jpg">
            <a:hlinkClick r:id="rId3" action="ppaction://hlinksldjump"/>
          </p:cNvPr>
          <p:cNvPicPr>
            <a:picLocks noChangeAspect="1" noChangeArrowheads="1"/>
          </p:cNvPicPr>
          <p:nvPr/>
        </p:nvPicPr>
        <p:blipFill>
          <a:blip r:embed="rId4" cstate="print"/>
          <a:srcRect/>
          <a:stretch>
            <a:fillRect/>
          </a:stretch>
        </p:blipFill>
        <p:spPr bwMode="auto">
          <a:xfrm>
            <a:off x="8388425" y="5301208"/>
            <a:ext cx="648071" cy="648071"/>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457200" y="562893"/>
            <a:ext cx="8229600" cy="777875"/>
          </a:xfrm>
          <a:ln>
            <a:miter lim="800000"/>
            <a:headEnd/>
            <a:tailEnd/>
          </a:ln>
        </p:spPr>
        <p:txBody>
          <a:bodyPr vert="horz" wrap="square" lIns="91440" tIns="45720" rIns="91440" bIns="45720" numCol="1" anchor="t" anchorCtr="0" compatLnSpc="1">
            <a:prstTxWarp prst="textNoShape">
              <a:avLst/>
            </a:prstTxWarp>
          </a:bodyPr>
          <a:lstStyle/>
          <a:p>
            <a:pPr algn="l" eaLnBrk="1" hangingPunct="1">
              <a:defRPr/>
            </a:pPr>
            <a:r>
              <a:rPr lang="es-ES" dirty="0" smtClean="0">
                <a:solidFill>
                  <a:srgbClr val="00B050"/>
                </a:solidFill>
              </a:rPr>
              <a:t>OBJETIVO GENERAL</a:t>
            </a:r>
          </a:p>
        </p:txBody>
      </p:sp>
      <p:sp>
        <p:nvSpPr>
          <p:cNvPr id="5123" name="Rectangle 3"/>
          <p:cNvSpPr>
            <a:spLocks noGrp="1" noChangeArrowheads="1"/>
          </p:cNvSpPr>
          <p:nvPr>
            <p:ph idx="1"/>
          </p:nvPr>
        </p:nvSpPr>
        <p:spPr bwMode="auto">
          <a:xfrm>
            <a:off x="457200" y="1773238"/>
            <a:ext cx="8229600" cy="2735262"/>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buNone/>
            </a:pPr>
            <a:r>
              <a:rPr lang="es-ES" sz="3200" dirty="0" smtClean="0">
                <a:solidFill>
                  <a:schemeClr val="tx1"/>
                </a:solidFill>
              </a:rPr>
              <a:t>	Diseñar y Construir una máquina cortadora de tubos extruidos alimenticios para juguetes caninos para la empresa  </a:t>
            </a:r>
            <a:r>
              <a:rPr lang="es-ES" sz="3200" dirty="0" err="1" smtClean="0">
                <a:solidFill>
                  <a:schemeClr val="tx1"/>
                </a:solidFill>
              </a:rPr>
              <a:t>Empac</a:t>
            </a:r>
            <a:r>
              <a:rPr lang="es-ES" sz="3200" dirty="0" smtClean="0">
                <a:solidFill>
                  <a:schemeClr val="tx1"/>
                </a:solidFill>
              </a:rPr>
              <a:t> Machine Cía. Ltda. </a:t>
            </a:r>
            <a:r>
              <a:rPr lang="es-ES" sz="3200" dirty="0" smtClean="0"/>
              <a:t>Cía. Ltda.</a:t>
            </a:r>
          </a:p>
          <a:p>
            <a:pPr algn="just">
              <a:buFont typeface="Wingdings" pitchFamily="2" charset="2"/>
              <a:buChar char="ü"/>
            </a:pPr>
            <a:endParaRPr lang="es-ES" sz="3200" dirty="0" smtClean="0"/>
          </a:p>
        </p:txBody>
      </p:sp>
      <p:sp>
        <p:nvSpPr>
          <p:cNvPr id="5" name="4 Rectángulo"/>
          <p:cNvSpPr/>
          <p:nvPr/>
        </p:nvSpPr>
        <p:spPr>
          <a:xfrm>
            <a:off x="6804248" y="6021288"/>
            <a:ext cx="2160240" cy="504056"/>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s-MX"/>
          </a:p>
        </p:txBody>
      </p:sp>
      <p:pic>
        <p:nvPicPr>
          <p:cNvPr id="6" name="Picture 2" descr="http://blogs.espe.edu.ec/wp-content/uploads/2013/09/LOGO-PRINCIPAL7.png"/>
          <p:cNvPicPr>
            <a:picLocks noChangeAspect="1" noChangeArrowheads="1"/>
          </p:cNvPicPr>
          <p:nvPr/>
        </p:nvPicPr>
        <p:blipFill>
          <a:blip r:embed="rId2" cstate="print"/>
          <a:srcRect/>
          <a:stretch>
            <a:fillRect/>
          </a:stretch>
        </p:blipFill>
        <p:spPr bwMode="auto">
          <a:xfrm>
            <a:off x="6732240" y="6011404"/>
            <a:ext cx="2268760" cy="585948"/>
          </a:xfrm>
          <a:prstGeom prst="rect">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C:\Users\WALTER\Documents\ESTRUCTURA CONTROLLLL.png"/>
          <p:cNvPicPr/>
          <p:nvPr/>
        </p:nvPicPr>
        <p:blipFill>
          <a:blip r:embed="rId2" cstate="print"/>
          <a:srcRect/>
          <a:stretch>
            <a:fillRect/>
          </a:stretch>
        </p:blipFill>
        <p:spPr bwMode="auto">
          <a:xfrm>
            <a:off x="1453455" y="1676747"/>
            <a:ext cx="7439025" cy="4200525"/>
          </a:xfrm>
          <a:prstGeom prst="rect">
            <a:avLst/>
          </a:prstGeom>
          <a:noFill/>
          <a:ln w="9525">
            <a:noFill/>
            <a:miter lim="800000"/>
            <a:headEnd/>
            <a:tailEnd/>
          </a:ln>
        </p:spPr>
      </p:pic>
      <p:pic>
        <p:nvPicPr>
          <p:cNvPr id="5" name="4 Imagen"/>
          <p:cNvPicPr/>
          <p:nvPr/>
        </p:nvPicPr>
        <p:blipFill>
          <a:blip r:embed="rId3" cstate="print"/>
          <a:srcRect/>
          <a:stretch>
            <a:fillRect/>
          </a:stretch>
        </p:blipFill>
        <p:spPr bwMode="auto">
          <a:xfrm>
            <a:off x="323528" y="2310755"/>
            <a:ext cx="1076325" cy="1838325"/>
          </a:xfrm>
          <a:prstGeom prst="rect">
            <a:avLst/>
          </a:prstGeom>
          <a:noFill/>
          <a:ln w="9525">
            <a:noFill/>
            <a:miter lim="800000"/>
            <a:headEnd/>
            <a:tailEnd/>
          </a:ln>
        </p:spPr>
      </p:pic>
      <p:sp>
        <p:nvSpPr>
          <p:cNvPr id="6" name="1 Título"/>
          <p:cNvSpPr>
            <a:spLocks noGrp="1"/>
          </p:cNvSpPr>
          <p:nvPr>
            <p:ph type="title"/>
          </p:nvPr>
        </p:nvSpPr>
        <p:spPr>
          <a:xfrm>
            <a:off x="457200" y="485800"/>
            <a:ext cx="8229600" cy="1143000"/>
          </a:xfrm>
        </p:spPr>
        <p:txBody>
          <a:bodyPr/>
          <a:lstStyle/>
          <a:p>
            <a:pPr algn="l"/>
            <a:r>
              <a:rPr lang="es-MX" dirty="0" smtClean="0">
                <a:solidFill>
                  <a:srgbClr val="00B050"/>
                </a:solidFill>
              </a:rPr>
              <a:t>Estructura de Control</a:t>
            </a:r>
            <a:endParaRPr lang="es-MX" dirty="0">
              <a:solidFill>
                <a:srgbClr val="00B050"/>
              </a:solidFill>
            </a:endParaRPr>
          </a:p>
        </p:txBody>
      </p:sp>
      <p:sp>
        <p:nvSpPr>
          <p:cNvPr id="7" name="6 Rectángulo"/>
          <p:cNvSpPr/>
          <p:nvPr/>
        </p:nvSpPr>
        <p:spPr>
          <a:xfrm>
            <a:off x="7668344" y="2852936"/>
            <a:ext cx="1224136" cy="864096"/>
          </a:xfrm>
          <a:prstGeom prst="rect">
            <a:avLst/>
          </a:prstGeom>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s-MX"/>
          </a:p>
        </p:txBody>
      </p:sp>
      <p:sp>
        <p:nvSpPr>
          <p:cNvPr id="8" name="7 CuadroTexto"/>
          <p:cNvSpPr txBox="1"/>
          <p:nvPr/>
        </p:nvSpPr>
        <p:spPr>
          <a:xfrm>
            <a:off x="7668344" y="3212976"/>
            <a:ext cx="1012800" cy="400110"/>
          </a:xfrm>
          <a:prstGeom prst="rect">
            <a:avLst/>
          </a:prstGeom>
          <a:noFill/>
        </p:spPr>
        <p:txBody>
          <a:bodyPr wrap="square" rtlCol="0">
            <a:spAutoFit/>
          </a:bodyPr>
          <a:lstStyle/>
          <a:p>
            <a:r>
              <a:rPr lang="es-MX" sz="1000" dirty="0" smtClean="0"/>
              <a:t>Velocidad de Transporte</a:t>
            </a:r>
            <a:endParaRPr lang="es-MX" sz="1000" dirty="0"/>
          </a:p>
        </p:txBody>
      </p:sp>
      <p:sp>
        <p:nvSpPr>
          <p:cNvPr id="9" name="8 CuadroTexto"/>
          <p:cNvSpPr txBox="1"/>
          <p:nvPr/>
        </p:nvSpPr>
        <p:spPr>
          <a:xfrm>
            <a:off x="7663656" y="2924944"/>
            <a:ext cx="1012800" cy="400110"/>
          </a:xfrm>
          <a:prstGeom prst="rect">
            <a:avLst/>
          </a:prstGeom>
          <a:noFill/>
        </p:spPr>
        <p:txBody>
          <a:bodyPr wrap="square" rtlCol="0">
            <a:spAutoFit/>
          </a:bodyPr>
          <a:lstStyle/>
          <a:p>
            <a:r>
              <a:rPr lang="es-MX" sz="1000" dirty="0" smtClean="0"/>
              <a:t>Velocidad de Corte</a:t>
            </a:r>
            <a:endParaRPr lang="es-MX" sz="1000" dirty="0"/>
          </a:p>
        </p:txBody>
      </p:sp>
      <p:sp>
        <p:nvSpPr>
          <p:cNvPr id="10" name="9 Rectángulo redondeado">
            <a:hlinkClick r:id="rId4" action="ppaction://hlinksldjump"/>
          </p:cNvPr>
          <p:cNvSpPr/>
          <p:nvPr/>
        </p:nvSpPr>
        <p:spPr>
          <a:xfrm>
            <a:off x="611560" y="1124744"/>
            <a:ext cx="1728192" cy="648072"/>
          </a:xfrm>
          <a:prstGeom prst="roundRect">
            <a:avLst/>
          </a:prstGeom>
          <a:solidFill>
            <a:srgbClr val="00B050"/>
          </a:solidFill>
          <a:ln>
            <a:solidFill>
              <a:schemeClr val="tx1"/>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s-MX"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Objetivos de Control</a:t>
            </a:r>
            <a:endParaRPr lang="es-MX"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
        <p:nvSpPr>
          <p:cNvPr id="11" name="10 Rectángulo redondeado">
            <a:hlinkClick r:id="rId5" action="ppaction://hlinksldjump"/>
          </p:cNvPr>
          <p:cNvSpPr/>
          <p:nvPr/>
        </p:nvSpPr>
        <p:spPr>
          <a:xfrm>
            <a:off x="5868144" y="1124744"/>
            <a:ext cx="1728192" cy="648072"/>
          </a:xfrm>
          <a:prstGeom prst="roundRect">
            <a:avLst/>
          </a:prstGeom>
          <a:solidFill>
            <a:srgbClr val="00B050"/>
          </a:solidFill>
          <a:ln>
            <a:solidFill>
              <a:schemeClr val="tx1"/>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s-MX"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Variables del Sistema</a:t>
            </a:r>
            <a:endParaRPr lang="es-MX"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pic>
        <p:nvPicPr>
          <p:cNvPr id="12" name="Picture 2" descr="http://us.cdn2.123rf.com/168nwm/alexwhite/alexwhite1209/alexwhite120900198/15417052-flecha-izquierda-icono.jpg">
            <a:hlinkClick r:id="rId6" action="ppaction://hlinksldjump"/>
          </p:cNvPr>
          <p:cNvPicPr>
            <a:picLocks noChangeAspect="1" noChangeArrowheads="1"/>
          </p:cNvPicPr>
          <p:nvPr/>
        </p:nvPicPr>
        <p:blipFill>
          <a:blip r:embed="rId7" cstate="print"/>
          <a:srcRect/>
          <a:stretch>
            <a:fillRect/>
          </a:stretch>
        </p:blipFill>
        <p:spPr bwMode="auto">
          <a:xfrm>
            <a:off x="8388425" y="5301208"/>
            <a:ext cx="648071" cy="648071"/>
          </a:xfrm>
          <a:prstGeom prst="rect">
            <a:avLst/>
          </a:prstGeom>
          <a:noFill/>
        </p:spPr>
      </p:pic>
      <p:pic>
        <p:nvPicPr>
          <p:cNvPr id="87042" name="Picture 2" descr="http://www.atcorgeryma.com/images/products/rt.jpg">
            <a:hlinkClick r:id="rId8" action="ppaction://hlinksldjump"/>
          </p:cNvPr>
          <p:cNvPicPr>
            <a:picLocks noChangeAspect="1" noChangeArrowheads="1"/>
          </p:cNvPicPr>
          <p:nvPr/>
        </p:nvPicPr>
        <p:blipFill>
          <a:blip r:embed="rId9" cstate="print"/>
          <a:srcRect/>
          <a:stretch>
            <a:fillRect/>
          </a:stretch>
        </p:blipFill>
        <p:spPr bwMode="auto">
          <a:xfrm>
            <a:off x="5148064" y="3933056"/>
            <a:ext cx="588320" cy="432048"/>
          </a:xfrm>
          <a:prstGeom prst="rect">
            <a:avLst/>
          </a:prstGeom>
          <a:noFill/>
        </p:spPr>
      </p:pic>
      <p:pic>
        <p:nvPicPr>
          <p:cNvPr id="87044" name="Picture 4" descr="http://3.bp.blogspot.com/-TINWyCL5zfY/TFnB57VuoZI/AAAAAAAAABw/UTMkDeXXg7I/s1600/motor-electrico-asincrono-36777.jpg">
            <a:hlinkClick r:id="rId10" action="ppaction://hlinksldjump"/>
          </p:cNvPr>
          <p:cNvPicPr>
            <a:picLocks noChangeAspect="1" noChangeArrowheads="1"/>
          </p:cNvPicPr>
          <p:nvPr/>
        </p:nvPicPr>
        <p:blipFill>
          <a:blip r:embed="rId11" cstate="print"/>
          <a:srcRect/>
          <a:stretch>
            <a:fillRect/>
          </a:stretch>
        </p:blipFill>
        <p:spPr bwMode="auto">
          <a:xfrm>
            <a:off x="6444208" y="3933056"/>
            <a:ext cx="648072" cy="578988"/>
          </a:xfrm>
          <a:prstGeom prst="rect">
            <a:avLst/>
          </a:prstGeom>
          <a:noFill/>
        </p:spPr>
      </p:pic>
      <p:pic>
        <p:nvPicPr>
          <p:cNvPr id="87046" name="Picture 6" descr="http://cdn1.anunico-st.com/foto/2012/05/curso_practico_de_automatizacion_electrica_con_plc_logo-4faafddf58f1d043b5d78dc3f.jpg">
            <a:hlinkClick r:id="rId12" action="ppaction://hlinksldjump"/>
          </p:cNvPr>
          <p:cNvPicPr>
            <a:picLocks noChangeAspect="1" noChangeArrowheads="1"/>
          </p:cNvPicPr>
          <p:nvPr/>
        </p:nvPicPr>
        <p:blipFill>
          <a:blip r:embed="rId13" cstate="print"/>
          <a:srcRect/>
          <a:stretch>
            <a:fillRect/>
          </a:stretch>
        </p:blipFill>
        <p:spPr bwMode="auto">
          <a:xfrm>
            <a:off x="3131840" y="2852936"/>
            <a:ext cx="144016" cy="144016"/>
          </a:xfrm>
          <a:prstGeom prst="rect">
            <a:avLst/>
          </a:prstGeom>
          <a:noFill/>
        </p:spPr>
      </p:pic>
      <p:pic>
        <p:nvPicPr>
          <p:cNvPr id="87048" name="Picture 8" descr="http://www.tecnoing.com/images/variadores_sg110.jpg">
            <a:hlinkClick r:id="rId14" action="ppaction://hlinksldjump"/>
          </p:cNvPr>
          <p:cNvPicPr>
            <a:picLocks noChangeAspect="1" noChangeArrowheads="1"/>
          </p:cNvPicPr>
          <p:nvPr/>
        </p:nvPicPr>
        <p:blipFill>
          <a:blip r:embed="rId15" cstate="print"/>
          <a:srcRect/>
          <a:stretch>
            <a:fillRect/>
          </a:stretch>
        </p:blipFill>
        <p:spPr bwMode="auto">
          <a:xfrm>
            <a:off x="3707904" y="2132856"/>
            <a:ext cx="216024" cy="216024"/>
          </a:xfrm>
          <a:prstGeom prst="rect">
            <a:avLst/>
          </a:prstGeom>
          <a:noFill/>
        </p:spPr>
      </p:pic>
      <p:pic>
        <p:nvPicPr>
          <p:cNvPr id="87050" name="Picture 10" descr="http://www.tutiendaelectricidad.com/data/foto/433_Contactor-tripolar-18A-230Vca-CHINT.jpg">
            <a:hlinkClick r:id="" action="ppaction://noaction"/>
          </p:cNvPr>
          <p:cNvPicPr>
            <a:picLocks noChangeAspect="1" noChangeArrowheads="1"/>
          </p:cNvPicPr>
          <p:nvPr/>
        </p:nvPicPr>
        <p:blipFill>
          <a:blip r:embed="rId16" cstate="print"/>
          <a:srcRect/>
          <a:stretch>
            <a:fillRect/>
          </a:stretch>
        </p:blipFill>
        <p:spPr bwMode="auto">
          <a:xfrm>
            <a:off x="3995936" y="3488241"/>
            <a:ext cx="144016" cy="156783"/>
          </a:xfrm>
          <a:prstGeom prst="rect">
            <a:avLst/>
          </a:prstGeom>
          <a:noFill/>
        </p:spPr>
      </p:pic>
      <p:pic>
        <p:nvPicPr>
          <p:cNvPr id="87052" name="Picture 12" descr="http://www.nexinstrument.com/thumbnail.asp?file=assets/images/product/siemens/plc_logo/6ed1055-4mh00-0ba0.jpg&amp;maxx=300&amp;maxy=0">
            <a:hlinkClick r:id="rId17" action="ppaction://hlinksldjump"/>
          </p:cNvPr>
          <p:cNvPicPr>
            <a:picLocks noChangeAspect="1" noChangeArrowheads="1"/>
          </p:cNvPicPr>
          <p:nvPr/>
        </p:nvPicPr>
        <p:blipFill>
          <a:blip r:embed="rId18" cstate="print"/>
          <a:srcRect/>
          <a:stretch>
            <a:fillRect/>
          </a:stretch>
        </p:blipFill>
        <p:spPr bwMode="auto">
          <a:xfrm>
            <a:off x="1619672" y="2852936"/>
            <a:ext cx="216024" cy="148337"/>
          </a:xfrm>
          <a:prstGeom prst="rect">
            <a:avLst/>
          </a:prstGeom>
          <a:noFill/>
        </p:spPr>
      </p:pic>
      <p:pic>
        <p:nvPicPr>
          <p:cNvPr id="87054" name="Picture 14" descr="http://www.h2otek.com.mx/tienda/img/p/186-2660-thickbox.jpg">
            <a:hlinkClick r:id="rId19" action="ppaction://hlinksldjump"/>
          </p:cNvPr>
          <p:cNvPicPr>
            <a:picLocks noChangeAspect="1" noChangeArrowheads="1"/>
          </p:cNvPicPr>
          <p:nvPr/>
        </p:nvPicPr>
        <p:blipFill>
          <a:blip r:embed="rId20" cstate="print"/>
          <a:srcRect l="17640" t="21420" r="14321" b="20621"/>
          <a:stretch>
            <a:fillRect/>
          </a:stretch>
        </p:blipFill>
        <p:spPr bwMode="auto">
          <a:xfrm>
            <a:off x="5004048" y="4941168"/>
            <a:ext cx="648072" cy="552061"/>
          </a:xfrm>
          <a:prstGeom prst="rect">
            <a:avLst/>
          </a:prstGeom>
          <a:noFill/>
        </p:spPr>
      </p:pic>
      <p:pic>
        <p:nvPicPr>
          <p:cNvPr id="87056" name="Picture 16" descr="http://static4.tme.eu/katalog_pics/4/f/7/4f73b4552858d01996c81abf3003a08d/3rg7134-0aa00.jpg">
            <a:hlinkClick r:id="rId21" action="ppaction://hlinksldjump"/>
          </p:cNvPr>
          <p:cNvPicPr>
            <a:picLocks noChangeAspect="1" noChangeArrowheads="1"/>
          </p:cNvPicPr>
          <p:nvPr/>
        </p:nvPicPr>
        <p:blipFill>
          <a:blip r:embed="rId22" cstate="print"/>
          <a:srcRect/>
          <a:stretch>
            <a:fillRect/>
          </a:stretch>
        </p:blipFill>
        <p:spPr bwMode="auto">
          <a:xfrm>
            <a:off x="3779912" y="4005064"/>
            <a:ext cx="360040" cy="270030"/>
          </a:xfrm>
          <a:prstGeom prst="rect">
            <a:avLst/>
          </a:prstGeom>
          <a:noFill/>
        </p:spPr>
      </p:pic>
      <p:pic>
        <p:nvPicPr>
          <p:cNvPr id="87058" name="Picture 18" descr="http://www.nbf-powercable.com/photo/pl5646-silicona_goma_aislante_flexible_cables_para_motor_el_ctrico_nominal_ac_500_1000v.jpg">
            <a:hlinkClick r:id="rId23" action="ppaction://hlinksldjump"/>
          </p:cNvPr>
          <p:cNvPicPr>
            <a:picLocks noChangeAspect="1" noChangeArrowheads="1"/>
          </p:cNvPicPr>
          <p:nvPr/>
        </p:nvPicPr>
        <p:blipFill>
          <a:blip r:embed="rId24" cstate="print"/>
          <a:srcRect t="32979" r="11355" b="36578"/>
          <a:stretch>
            <a:fillRect/>
          </a:stretch>
        </p:blipFill>
        <p:spPr bwMode="auto">
          <a:xfrm>
            <a:off x="6228184" y="5157192"/>
            <a:ext cx="864096" cy="195644"/>
          </a:xfrm>
          <a:prstGeom prst="rect">
            <a:avLst/>
          </a:prstGeom>
          <a:noFill/>
        </p:spPr>
      </p:pic>
      <p:sp>
        <p:nvSpPr>
          <p:cNvPr id="22" name="21 Rectángulo redondeado">
            <a:hlinkClick r:id="rId25" action="ppaction://hlinksldjump"/>
          </p:cNvPr>
          <p:cNvSpPr/>
          <p:nvPr/>
        </p:nvSpPr>
        <p:spPr>
          <a:xfrm>
            <a:off x="395536" y="5373216"/>
            <a:ext cx="1728192" cy="648072"/>
          </a:xfrm>
          <a:prstGeom prst="roundRect">
            <a:avLst/>
          </a:prstGeom>
          <a:solidFill>
            <a:srgbClr val="00B050"/>
          </a:solidFill>
          <a:ln>
            <a:solidFill>
              <a:schemeClr val="tx1"/>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s-MX"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Diagramas Eléctricos</a:t>
            </a:r>
            <a:endParaRPr lang="es-MX"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629816"/>
            <a:ext cx="8229600" cy="1143000"/>
          </a:xfrm>
        </p:spPr>
        <p:txBody>
          <a:bodyPr/>
          <a:lstStyle/>
          <a:p>
            <a:pPr algn="l"/>
            <a:r>
              <a:rPr lang="es-MX" dirty="0" smtClean="0">
                <a:solidFill>
                  <a:srgbClr val="00B050"/>
                </a:solidFill>
              </a:rPr>
              <a:t>Objetivos de Control</a:t>
            </a:r>
            <a:endParaRPr lang="es-MX" dirty="0">
              <a:solidFill>
                <a:srgbClr val="00B050"/>
              </a:solidFill>
            </a:endParaRPr>
          </a:p>
        </p:txBody>
      </p:sp>
      <p:sp>
        <p:nvSpPr>
          <p:cNvPr id="3" name="2 Marcador de contenido"/>
          <p:cNvSpPr>
            <a:spLocks noGrp="1"/>
          </p:cNvSpPr>
          <p:nvPr>
            <p:ph idx="1"/>
          </p:nvPr>
        </p:nvSpPr>
        <p:spPr/>
        <p:txBody>
          <a:bodyPr/>
          <a:lstStyle/>
          <a:p>
            <a:pPr lvl="0" algn="just"/>
            <a:r>
              <a:rPr lang="es-MX" sz="1800" dirty="0" smtClean="0">
                <a:solidFill>
                  <a:schemeClr val="tx1"/>
                </a:solidFill>
              </a:rPr>
              <a:t>Manipular y controlar la velocidad de corte entre 2500 y 3400rpm.</a:t>
            </a:r>
          </a:p>
          <a:p>
            <a:pPr lvl="0" algn="just"/>
            <a:r>
              <a:rPr lang="es-MX" sz="1800" dirty="0" smtClean="0">
                <a:solidFill>
                  <a:schemeClr val="tx1"/>
                </a:solidFill>
              </a:rPr>
              <a:t>Establecer una velocidad lineal de avance de 0,076m/s.</a:t>
            </a:r>
          </a:p>
          <a:p>
            <a:pPr lvl="0" algn="just"/>
            <a:r>
              <a:rPr lang="es-MX" sz="1800" dirty="0" smtClean="0">
                <a:solidFill>
                  <a:schemeClr val="tx1"/>
                </a:solidFill>
              </a:rPr>
              <a:t>Monitorear la cantidad de producto cortado.</a:t>
            </a:r>
          </a:p>
          <a:p>
            <a:pPr lvl="0" algn="just"/>
            <a:r>
              <a:rPr lang="es-MX" sz="1800" dirty="0" smtClean="0">
                <a:solidFill>
                  <a:schemeClr val="tx1"/>
                </a:solidFill>
              </a:rPr>
              <a:t>Supervisar la seguridad del mecanismo de corte.</a:t>
            </a:r>
          </a:p>
          <a:p>
            <a:pPr lvl="0" algn="just"/>
            <a:r>
              <a:rPr lang="es-MX" sz="1800" dirty="0" smtClean="0">
                <a:solidFill>
                  <a:schemeClr val="tx1"/>
                </a:solidFill>
              </a:rPr>
              <a:t>Elaborar un panel de control que interactué con el operador, para la puesta en marcha y paro de la máquina, así también con visualizadores que indican el estado de la máquina.</a:t>
            </a:r>
          </a:p>
          <a:p>
            <a:pPr lvl="0" algn="just"/>
            <a:r>
              <a:rPr lang="es-MX" sz="1800" dirty="0" smtClean="0">
                <a:solidFill>
                  <a:schemeClr val="tx1"/>
                </a:solidFill>
              </a:rPr>
              <a:t>Funcionar en modo manual y automático. Integrar en un panel principal todos los elementos eléctricos, electrónicos y de control que gobiernan el funcionamiento de la máquina.</a:t>
            </a:r>
          </a:p>
          <a:p>
            <a:pPr lvl="0" algn="just"/>
            <a:r>
              <a:rPr lang="es-MX" sz="1800" dirty="0" smtClean="0">
                <a:solidFill>
                  <a:schemeClr val="tx1"/>
                </a:solidFill>
              </a:rPr>
              <a:t>Seleccionar elementos eléctricos de potencia que trabajen con voltajes de 220VAC, y elementos para control con un voltaje de trabajo de 12 o 24V DC.</a:t>
            </a:r>
          </a:p>
        </p:txBody>
      </p:sp>
      <p:pic>
        <p:nvPicPr>
          <p:cNvPr id="4" name="Picture 2" descr="http://us.cdn2.123rf.com/168nwm/alexwhite/alexwhite1209/alexwhite120900198/15417052-flecha-izquierda-icono.jpg">
            <a:hlinkClick r:id="rId2" action="ppaction://hlinksldjump"/>
          </p:cNvPr>
          <p:cNvPicPr>
            <a:picLocks noChangeAspect="1" noChangeArrowheads="1"/>
          </p:cNvPicPr>
          <p:nvPr/>
        </p:nvPicPr>
        <p:blipFill>
          <a:blip r:embed="rId3" cstate="print"/>
          <a:srcRect/>
          <a:stretch>
            <a:fillRect/>
          </a:stretch>
        </p:blipFill>
        <p:spPr bwMode="auto">
          <a:xfrm>
            <a:off x="8388425" y="5301208"/>
            <a:ext cx="648071" cy="648071"/>
          </a:xfrm>
          <a:prstGeom prst="rect">
            <a:avLst/>
          </a:prstGeom>
          <a:noFill/>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476672"/>
            <a:ext cx="8229600" cy="1143000"/>
          </a:xfrm>
        </p:spPr>
        <p:txBody>
          <a:bodyPr/>
          <a:lstStyle/>
          <a:p>
            <a:pPr algn="l"/>
            <a:r>
              <a:rPr lang="es-MX" dirty="0" smtClean="0">
                <a:solidFill>
                  <a:srgbClr val="00B050"/>
                </a:solidFill>
              </a:rPr>
              <a:t>Variables del Sistema</a:t>
            </a:r>
            <a:endParaRPr lang="es-MX" dirty="0">
              <a:solidFill>
                <a:srgbClr val="00B050"/>
              </a:solidFill>
            </a:endParaRPr>
          </a:p>
        </p:txBody>
      </p:sp>
      <p:sp>
        <p:nvSpPr>
          <p:cNvPr id="3" name="2 Marcador de contenido"/>
          <p:cNvSpPr>
            <a:spLocks noGrp="1"/>
          </p:cNvSpPr>
          <p:nvPr>
            <p:ph idx="1"/>
          </p:nvPr>
        </p:nvSpPr>
        <p:spPr/>
        <p:txBody>
          <a:bodyPr/>
          <a:lstStyle/>
          <a:p>
            <a:pPr lvl="0" algn="just"/>
            <a:r>
              <a:rPr lang="es-ES" sz="1800" dirty="0" smtClean="0">
                <a:solidFill>
                  <a:schemeClr val="tx1"/>
                </a:solidFill>
              </a:rPr>
              <a:t>Velocidad de Corte: teóricamente la velocidad de corte del producto debe encontrarse entre 2600 y 3700rpm, partiendo de que el material a cortar es de carnaza, y por sus características es más parecido a un material plástico. Experimentalmente se obtiene la velocidad necesaria con la finalidad de tener un corte preciso y sin dejar astillas, así también, para no dañar el producto final.</a:t>
            </a:r>
            <a:endParaRPr lang="es-MX" sz="1800" dirty="0" smtClean="0">
              <a:solidFill>
                <a:schemeClr val="tx1"/>
              </a:solidFill>
            </a:endParaRPr>
          </a:p>
          <a:p>
            <a:pPr lvl="0" algn="just"/>
            <a:r>
              <a:rPr lang="es-ES" sz="1800" dirty="0" smtClean="0">
                <a:solidFill>
                  <a:schemeClr val="tx1"/>
                </a:solidFill>
              </a:rPr>
              <a:t>Velocidad de Transporte: esta velocidad es fija y debe permitir transportar a una velocidad lineal constante de 0,07m/s, para obtener una producción de 60 tubos por minuto.</a:t>
            </a:r>
            <a:endParaRPr lang="es-MX" sz="1800" dirty="0" smtClean="0">
              <a:solidFill>
                <a:schemeClr val="tx1"/>
              </a:solidFill>
            </a:endParaRPr>
          </a:p>
          <a:p>
            <a:pPr lvl="0" algn="just"/>
            <a:r>
              <a:rPr lang="es-ES" sz="1800" dirty="0" smtClean="0">
                <a:solidFill>
                  <a:schemeClr val="tx1"/>
                </a:solidFill>
              </a:rPr>
              <a:t>Cantidad de producción: este parámetro es solo informativo para conocer cuántos rejos ingresan al mecanismo de corte.</a:t>
            </a:r>
            <a:endParaRPr lang="es-MX" sz="1800" dirty="0" smtClean="0">
              <a:solidFill>
                <a:schemeClr val="tx1"/>
              </a:solidFill>
            </a:endParaRPr>
          </a:p>
          <a:p>
            <a:pPr lvl="0" algn="just"/>
            <a:r>
              <a:rPr lang="es-ES" sz="1800" dirty="0" smtClean="0">
                <a:solidFill>
                  <a:schemeClr val="tx1"/>
                </a:solidFill>
              </a:rPr>
              <a:t>Protección en el corte: este parámetro permite conocer el estado de protección del sistema de corte de la máquina, para que esta entre en funcionamiento.  </a:t>
            </a:r>
            <a:endParaRPr lang="es-MX" sz="1800" dirty="0" smtClean="0">
              <a:solidFill>
                <a:schemeClr val="tx1"/>
              </a:solidFill>
            </a:endParaRPr>
          </a:p>
        </p:txBody>
      </p:sp>
      <p:pic>
        <p:nvPicPr>
          <p:cNvPr id="4" name="Picture 2" descr="http://us.cdn2.123rf.com/168nwm/alexwhite/alexwhite1209/alexwhite120900198/15417052-flecha-izquierda-icono.jpg">
            <a:hlinkClick r:id="rId2" action="ppaction://hlinksldjump"/>
          </p:cNvPr>
          <p:cNvPicPr>
            <a:picLocks noChangeAspect="1" noChangeArrowheads="1"/>
          </p:cNvPicPr>
          <p:nvPr/>
        </p:nvPicPr>
        <p:blipFill>
          <a:blip r:embed="rId3" cstate="print"/>
          <a:srcRect/>
          <a:stretch>
            <a:fillRect/>
          </a:stretch>
        </p:blipFill>
        <p:spPr bwMode="auto">
          <a:xfrm>
            <a:off x="8388425" y="5373216"/>
            <a:ext cx="576063" cy="576063"/>
          </a:xfrm>
          <a:prstGeom prst="rect">
            <a:avLst/>
          </a:prstGeom>
          <a:noFill/>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485800"/>
            <a:ext cx="8229600" cy="1143000"/>
          </a:xfrm>
        </p:spPr>
        <p:txBody>
          <a:bodyPr/>
          <a:lstStyle/>
          <a:p>
            <a:pPr algn="l"/>
            <a:r>
              <a:rPr lang="es-MX" dirty="0" smtClean="0">
                <a:solidFill>
                  <a:srgbClr val="00B050"/>
                </a:solidFill>
              </a:rPr>
              <a:t>Moto reductor para transporte</a:t>
            </a:r>
            <a:endParaRPr lang="es-MX" dirty="0">
              <a:solidFill>
                <a:srgbClr val="00B050"/>
              </a:solidFill>
            </a:endParaRPr>
          </a:p>
        </p:txBody>
      </p:sp>
      <p:graphicFrame>
        <p:nvGraphicFramePr>
          <p:cNvPr id="4" name="3 Tabla"/>
          <p:cNvGraphicFramePr>
            <a:graphicFrameLocks noGrp="1"/>
          </p:cNvGraphicFramePr>
          <p:nvPr/>
        </p:nvGraphicFramePr>
        <p:xfrm>
          <a:off x="467544" y="1340768"/>
          <a:ext cx="8208912" cy="1828800"/>
        </p:xfrm>
        <a:graphic>
          <a:graphicData uri="http://schemas.openxmlformats.org/drawingml/2006/table">
            <a:tbl>
              <a:tblPr>
                <a:tableStyleId>{3C2FFA5D-87B4-456A-9821-1D502468CF0F}</a:tableStyleId>
              </a:tblPr>
              <a:tblGrid>
                <a:gridCol w="760229"/>
                <a:gridCol w="832633"/>
                <a:gridCol w="693697"/>
                <a:gridCol w="831653"/>
                <a:gridCol w="832633"/>
                <a:gridCol w="1115394"/>
                <a:gridCol w="1449034"/>
                <a:gridCol w="922647"/>
                <a:gridCol w="770992"/>
              </a:tblGrid>
              <a:tr h="0">
                <a:tc>
                  <a:txBody>
                    <a:bodyPr/>
                    <a:lstStyle/>
                    <a:p>
                      <a:pPr algn="ctr">
                        <a:lnSpc>
                          <a:spcPct val="200000"/>
                        </a:lnSpc>
                        <a:spcAft>
                          <a:spcPts val="0"/>
                        </a:spcAft>
                      </a:pPr>
                      <a:r>
                        <a:rPr lang="es-ES" sz="1200" kern="100" dirty="0" err="1"/>
                        <a:t>kW</a:t>
                      </a:r>
                      <a:endParaRPr lang="es-MX" sz="1100" dirty="0">
                        <a:solidFill>
                          <a:srgbClr val="365F91"/>
                        </a:solidFill>
                        <a:latin typeface="Calibri"/>
                        <a:ea typeface="Calibri"/>
                        <a:cs typeface="Times New Roman"/>
                      </a:endParaRPr>
                    </a:p>
                  </a:txBody>
                  <a:tcPr marL="68580" marR="68580" marT="0" marB="0" anchor="ctr"/>
                </a:tc>
                <a:tc>
                  <a:txBody>
                    <a:bodyPr/>
                    <a:lstStyle/>
                    <a:p>
                      <a:pPr algn="ctr">
                        <a:lnSpc>
                          <a:spcPct val="200000"/>
                        </a:lnSpc>
                        <a:spcAft>
                          <a:spcPts val="0"/>
                        </a:spcAft>
                      </a:pPr>
                      <a:r>
                        <a:rPr lang="es-ES" sz="1200" kern="100"/>
                        <a:t>HP</a:t>
                      </a:r>
                      <a:endParaRPr lang="es-MX" sz="1100">
                        <a:solidFill>
                          <a:srgbClr val="365F91"/>
                        </a:solidFill>
                        <a:latin typeface="Calibri"/>
                        <a:ea typeface="Calibri"/>
                        <a:cs typeface="Times New Roman"/>
                      </a:endParaRPr>
                    </a:p>
                  </a:txBody>
                  <a:tcPr marL="68580" marR="68580" marT="0" marB="0" anchor="ctr"/>
                </a:tc>
                <a:tc>
                  <a:txBody>
                    <a:bodyPr/>
                    <a:lstStyle/>
                    <a:p>
                      <a:pPr algn="ctr">
                        <a:lnSpc>
                          <a:spcPct val="200000"/>
                        </a:lnSpc>
                        <a:spcAft>
                          <a:spcPts val="0"/>
                        </a:spcAft>
                      </a:pPr>
                      <a:r>
                        <a:rPr lang="es-ES" sz="1200" kern="100"/>
                        <a:t>Hz</a:t>
                      </a:r>
                      <a:endParaRPr lang="es-MX" sz="1100">
                        <a:solidFill>
                          <a:srgbClr val="365F91"/>
                        </a:solidFill>
                        <a:latin typeface="Calibri"/>
                        <a:ea typeface="Calibri"/>
                        <a:cs typeface="Times New Roman"/>
                      </a:endParaRPr>
                    </a:p>
                  </a:txBody>
                  <a:tcPr marL="68580" marR="68580" marT="0" marB="0" anchor="ctr"/>
                </a:tc>
                <a:tc>
                  <a:txBody>
                    <a:bodyPr/>
                    <a:lstStyle/>
                    <a:p>
                      <a:pPr algn="ctr">
                        <a:lnSpc>
                          <a:spcPct val="200000"/>
                        </a:lnSpc>
                        <a:spcAft>
                          <a:spcPts val="0"/>
                        </a:spcAft>
                      </a:pPr>
                      <a:r>
                        <a:rPr lang="es-ES" sz="1200" kern="100"/>
                        <a:t>rpm</a:t>
                      </a:r>
                      <a:endParaRPr lang="es-MX" sz="1100">
                        <a:solidFill>
                          <a:srgbClr val="365F91"/>
                        </a:solidFill>
                        <a:latin typeface="Calibri"/>
                        <a:ea typeface="Calibri"/>
                        <a:cs typeface="Times New Roman"/>
                      </a:endParaRPr>
                    </a:p>
                  </a:txBody>
                  <a:tcPr marL="68580" marR="68580" marT="0" marB="0" anchor="ctr"/>
                </a:tc>
                <a:tc>
                  <a:txBody>
                    <a:bodyPr/>
                    <a:lstStyle/>
                    <a:p>
                      <a:pPr algn="ctr">
                        <a:lnSpc>
                          <a:spcPct val="200000"/>
                        </a:lnSpc>
                        <a:spcAft>
                          <a:spcPts val="0"/>
                        </a:spcAft>
                      </a:pPr>
                      <a:r>
                        <a:rPr lang="es-ES" sz="1200" kern="100"/>
                        <a:t>V</a:t>
                      </a:r>
                      <a:endParaRPr lang="es-MX" sz="1100"/>
                    </a:p>
                    <a:p>
                      <a:pPr algn="ctr">
                        <a:lnSpc>
                          <a:spcPct val="200000"/>
                        </a:lnSpc>
                        <a:spcAft>
                          <a:spcPts val="0"/>
                        </a:spcAft>
                      </a:pPr>
                      <a:r>
                        <a:rPr lang="es-ES" sz="1200" kern="100"/>
                        <a:t>(V)</a:t>
                      </a:r>
                      <a:endParaRPr lang="es-MX" sz="1100">
                        <a:solidFill>
                          <a:srgbClr val="365F91"/>
                        </a:solidFill>
                        <a:latin typeface="Calibri"/>
                        <a:ea typeface="Calibri"/>
                        <a:cs typeface="Times New Roman"/>
                      </a:endParaRPr>
                    </a:p>
                  </a:txBody>
                  <a:tcPr marL="68580" marR="68580" marT="0" marB="0" anchor="ctr"/>
                </a:tc>
                <a:tc>
                  <a:txBody>
                    <a:bodyPr/>
                    <a:lstStyle/>
                    <a:p>
                      <a:pPr algn="ctr">
                        <a:lnSpc>
                          <a:spcPct val="200000"/>
                        </a:lnSpc>
                        <a:spcAft>
                          <a:spcPts val="0"/>
                        </a:spcAft>
                      </a:pPr>
                      <a:r>
                        <a:rPr lang="es-ES" sz="1200" kern="100"/>
                        <a:t>I</a:t>
                      </a:r>
                      <a:endParaRPr lang="es-MX" sz="1100"/>
                    </a:p>
                    <a:p>
                      <a:pPr algn="ctr">
                        <a:lnSpc>
                          <a:spcPct val="200000"/>
                        </a:lnSpc>
                        <a:spcAft>
                          <a:spcPts val="0"/>
                        </a:spcAft>
                      </a:pPr>
                      <a:r>
                        <a:rPr lang="es-ES" sz="1200" kern="100"/>
                        <a:t>(A)</a:t>
                      </a:r>
                      <a:endParaRPr lang="es-MX" sz="1100">
                        <a:solidFill>
                          <a:srgbClr val="365F91"/>
                        </a:solidFill>
                        <a:latin typeface="Calibri"/>
                        <a:ea typeface="Calibri"/>
                        <a:cs typeface="Times New Roman"/>
                      </a:endParaRPr>
                    </a:p>
                  </a:txBody>
                  <a:tcPr marL="68580" marR="68580" marT="0" marB="0" anchor="ctr"/>
                </a:tc>
                <a:tc>
                  <a:txBody>
                    <a:bodyPr/>
                    <a:lstStyle/>
                    <a:p>
                      <a:pPr algn="ctr">
                        <a:lnSpc>
                          <a:spcPct val="200000"/>
                        </a:lnSpc>
                        <a:spcAft>
                          <a:spcPts val="0"/>
                        </a:spcAft>
                      </a:pPr>
                      <a:r>
                        <a:rPr lang="es-ES" sz="1200" kern="100"/>
                        <a:t>Capacitor</a:t>
                      </a:r>
                      <a:endParaRPr lang="es-MX" sz="1100"/>
                    </a:p>
                    <a:p>
                      <a:pPr algn="ctr">
                        <a:lnSpc>
                          <a:spcPct val="200000"/>
                        </a:lnSpc>
                        <a:spcAft>
                          <a:spcPts val="0"/>
                        </a:spcAft>
                      </a:pPr>
                      <a:r>
                        <a:rPr lang="es-ES" sz="1200" kern="100"/>
                        <a:t>(µf)</a:t>
                      </a:r>
                      <a:endParaRPr lang="es-MX" sz="1100">
                        <a:solidFill>
                          <a:srgbClr val="365F91"/>
                        </a:solidFill>
                        <a:latin typeface="Calibri"/>
                        <a:ea typeface="Calibri"/>
                        <a:cs typeface="Times New Roman"/>
                      </a:endParaRPr>
                    </a:p>
                  </a:txBody>
                  <a:tcPr marL="68580" marR="68580" marT="0" marB="0" anchor="ctr"/>
                </a:tc>
                <a:tc>
                  <a:txBody>
                    <a:bodyPr/>
                    <a:lstStyle/>
                    <a:p>
                      <a:pPr algn="ctr">
                        <a:lnSpc>
                          <a:spcPct val="200000"/>
                        </a:lnSpc>
                        <a:spcAft>
                          <a:spcPts val="0"/>
                        </a:spcAft>
                      </a:pPr>
                      <a:r>
                        <a:rPr lang="es-ES" sz="1200" kern="100"/>
                        <a:t>Cmax</a:t>
                      </a:r>
                      <a:endParaRPr lang="es-MX" sz="1100"/>
                    </a:p>
                    <a:p>
                      <a:pPr algn="ctr">
                        <a:lnSpc>
                          <a:spcPct val="200000"/>
                        </a:lnSpc>
                        <a:spcAft>
                          <a:spcPts val="0"/>
                        </a:spcAft>
                      </a:pPr>
                      <a:r>
                        <a:rPr lang="es-ES" sz="1200" kern="100"/>
                        <a:t>(Nm)</a:t>
                      </a:r>
                      <a:endParaRPr lang="es-MX" sz="1100">
                        <a:solidFill>
                          <a:srgbClr val="365F91"/>
                        </a:solidFill>
                        <a:latin typeface="Calibri"/>
                        <a:ea typeface="Calibri"/>
                        <a:cs typeface="Times New Roman"/>
                      </a:endParaRPr>
                    </a:p>
                  </a:txBody>
                  <a:tcPr marL="68580" marR="68580" marT="0" marB="0" anchor="ctr"/>
                </a:tc>
                <a:tc>
                  <a:txBody>
                    <a:bodyPr/>
                    <a:lstStyle/>
                    <a:p>
                      <a:pPr algn="ctr">
                        <a:lnSpc>
                          <a:spcPct val="200000"/>
                        </a:lnSpc>
                        <a:spcAft>
                          <a:spcPts val="0"/>
                        </a:spcAft>
                      </a:pPr>
                      <a:r>
                        <a:rPr lang="es-ES" sz="1200" kern="100"/>
                        <a:t>Factor de Potencia cos</a:t>
                      </a:r>
                      <a:endParaRPr lang="es-MX" sz="1100">
                        <a:solidFill>
                          <a:srgbClr val="365F91"/>
                        </a:solidFill>
                        <a:latin typeface="Calibri"/>
                        <a:ea typeface="Calibri"/>
                        <a:cs typeface="Times New Roman"/>
                      </a:endParaRPr>
                    </a:p>
                  </a:txBody>
                  <a:tcPr marL="68580" marR="68580" marT="0" marB="0" anchor="ctr"/>
                </a:tc>
              </a:tr>
              <a:tr h="0">
                <a:tc>
                  <a:txBody>
                    <a:bodyPr/>
                    <a:lstStyle/>
                    <a:p>
                      <a:pPr algn="ctr">
                        <a:lnSpc>
                          <a:spcPct val="200000"/>
                        </a:lnSpc>
                        <a:spcAft>
                          <a:spcPts val="0"/>
                        </a:spcAft>
                      </a:pPr>
                      <a:r>
                        <a:rPr lang="es-ES" sz="1200" kern="100"/>
                        <a:t>0,18</a:t>
                      </a:r>
                      <a:endParaRPr lang="es-MX" sz="1100">
                        <a:solidFill>
                          <a:srgbClr val="365F91"/>
                        </a:solidFill>
                        <a:latin typeface="Calibri"/>
                        <a:ea typeface="Calibri"/>
                        <a:cs typeface="Times New Roman"/>
                      </a:endParaRPr>
                    </a:p>
                  </a:txBody>
                  <a:tcPr marL="68580" marR="68580" marT="0" marB="0" anchor="ctr"/>
                </a:tc>
                <a:tc>
                  <a:txBody>
                    <a:bodyPr/>
                    <a:lstStyle/>
                    <a:p>
                      <a:pPr algn="ctr">
                        <a:lnSpc>
                          <a:spcPct val="200000"/>
                        </a:lnSpc>
                        <a:spcAft>
                          <a:spcPts val="0"/>
                        </a:spcAft>
                      </a:pPr>
                      <a:r>
                        <a:rPr lang="es-ES" sz="1200" kern="100"/>
                        <a:t>0,25</a:t>
                      </a:r>
                      <a:endParaRPr lang="es-MX" sz="1100">
                        <a:solidFill>
                          <a:srgbClr val="365F91"/>
                        </a:solidFill>
                        <a:latin typeface="Calibri"/>
                        <a:ea typeface="Calibri"/>
                        <a:cs typeface="Times New Roman"/>
                      </a:endParaRPr>
                    </a:p>
                  </a:txBody>
                  <a:tcPr marL="68580" marR="68580" marT="0" marB="0" anchor="ctr"/>
                </a:tc>
                <a:tc>
                  <a:txBody>
                    <a:bodyPr/>
                    <a:lstStyle/>
                    <a:p>
                      <a:pPr algn="ctr">
                        <a:lnSpc>
                          <a:spcPct val="200000"/>
                        </a:lnSpc>
                        <a:spcAft>
                          <a:spcPts val="0"/>
                        </a:spcAft>
                      </a:pPr>
                      <a:r>
                        <a:rPr lang="es-ES" sz="1200" kern="100"/>
                        <a:t>60</a:t>
                      </a:r>
                      <a:endParaRPr lang="es-MX" sz="1100">
                        <a:solidFill>
                          <a:srgbClr val="365F91"/>
                        </a:solidFill>
                        <a:latin typeface="Calibri"/>
                        <a:ea typeface="Calibri"/>
                        <a:cs typeface="Times New Roman"/>
                      </a:endParaRPr>
                    </a:p>
                  </a:txBody>
                  <a:tcPr marL="68580" marR="68580" marT="0" marB="0" anchor="ctr"/>
                </a:tc>
                <a:tc>
                  <a:txBody>
                    <a:bodyPr/>
                    <a:lstStyle/>
                    <a:p>
                      <a:pPr algn="ctr">
                        <a:lnSpc>
                          <a:spcPct val="200000"/>
                        </a:lnSpc>
                        <a:spcAft>
                          <a:spcPts val="0"/>
                        </a:spcAft>
                      </a:pPr>
                      <a:r>
                        <a:rPr lang="es-ES" sz="1200" kern="100"/>
                        <a:t>1400</a:t>
                      </a:r>
                      <a:endParaRPr lang="es-MX" sz="1100">
                        <a:solidFill>
                          <a:srgbClr val="365F91"/>
                        </a:solidFill>
                        <a:latin typeface="Calibri"/>
                        <a:ea typeface="Calibri"/>
                        <a:cs typeface="Times New Roman"/>
                      </a:endParaRPr>
                    </a:p>
                  </a:txBody>
                  <a:tcPr marL="68580" marR="68580" marT="0" marB="0" anchor="ctr"/>
                </a:tc>
                <a:tc>
                  <a:txBody>
                    <a:bodyPr/>
                    <a:lstStyle/>
                    <a:p>
                      <a:pPr algn="ctr">
                        <a:lnSpc>
                          <a:spcPct val="200000"/>
                        </a:lnSpc>
                        <a:spcAft>
                          <a:spcPts val="0"/>
                        </a:spcAft>
                      </a:pPr>
                      <a:r>
                        <a:rPr lang="es-ES" sz="1200" kern="100"/>
                        <a:t>220</a:t>
                      </a:r>
                      <a:endParaRPr lang="es-MX" sz="1100">
                        <a:solidFill>
                          <a:srgbClr val="365F91"/>
                        </a:solidFill>
                        <a:latin typeface="Calibri"/>
                        <a:ea typeface="Calibri"/>
                        <a:cs typeface="Times New Roman"/>
                      </a:endParaRPr>
                    </a:p>
                  </a:txBody>
                  <a:tcPr marL="68580" marR="68580" marT="0" marB="0" anchor="ctr"/>
                </a:tc>
                <a:tc>
                  <a:txBody>
                    <a:bodyPr/>
                    <a:lstStyle/>
                    <a:p>
                      <a:pPr algn="ctr">
                        <a:lnSpc>
                          <a:spcPct val="200000"/>
                        </a:lnSpc>
                        <a:spcAft>
                          <a:spcPts val="0"/>
                        </a:spcAft>
                      </a:pPr>
                      <a:r>
                        <a:rPr lang="es-ES" sz="1200" kern="100" dirty="0"/>
                        <a:t>1,7</a:t>
                      </a:r>
                      <a:endParaRPr lang="es-MX" sz="1100" dirty="0">
                        <a:solidFill>
                          <a:srgbClr val="365F91"/>
                        </a:solidFill>
                        <a:latin typeface="Calibri"/>
                        <a:ea typeface="Calibri"/>
                        <a:cs typeface="Times New Roman"/>
                      </a:endParaRPr>
                    </a:p>
                  </a:txBody>
                  <a:tcPr marL="68580" marR="68580" marT="0" marB="0" anchor="ctr"/>
                </a:tc>
                <a:tc>
                  <a:txBody>
                    <a:bodyPr/>
                    <a:lstStyle/>
                    <a:p>
                      <a:pPr algn="ctr">
                        <a:lnSpc>
                          <a:spcPct val="200000"/>
                        </a:lnSpc>
                        <a:spcAft>
                          <a:spcPts val="0"/>
                        </a:spcAft>
                      </a:pPr>
                      <a:r>
                        <a:rPr lang="es-ES" sz="1200" kern="100"/>
                        <a:t>8</a:t>
                      </a:r>
                      <a:endParaRPr lang="es-MX" sz="1100">
                        <a:solidFill>
                          <a:srgbClr val="365F91"/>
                        </a:solidFill>
                        <a:latin typeface="Calibri"/>
                        <a:ea typeface="Calibri"/>
                        <a:cs typeface="Times New Roman"/>
                      </a:endParaRPr>
                    </a:p>
                  </a:txBody>
                  <a:tcPr marL="68580" marR="68580" marT="0" marB="0" anchor="ctr"/>
                </a:tc>
                <a:tc>
                  <a:txBody>
                    <a:bodyPr/>
                    <a:lstStyle/>
                    <a:p>
                      <a:pPr algn="ctr">
                        <a:lnSpc>
                          <a:spcPct val="200000"/>
                        </a:lnSpc>
                        <a:spcAft>
                          <a:spcPts val="0"/>
                        </a:spcAft>
                      </a:pPr>
                      <a:r>
                        <a:rPr lang="es-ES" sz="1200" kern="100"/>
                        <a:t>3,10</a:t>
                      </a:r>
                      <a:endParaRPr lang="es-MX" sz="1100">
                        <a:solidFill>
                          <a:srgbClr val="365F91"/>
                        </a:solidFill>
                        <a:latin typeface="Calibri"/>
                        <a:ea typeface="Calibri"/>
                        <a:cs typeface="Times New Roman"/>
                      </a:endParaRPr>
                    </a:p>
                  </a:txBody>
                  <a:tcPr marL="68580" marR="68580" marT="0" marB="0" anchor="ctr"/>
                </a:tc>
                <a:tc>
                  <a:txBody>
                    <a:bodyPr/>
                    <a:lstStyle/>
                    <a:p>
                      <a:pPr algn="ctr">
                        <a:lnSpc>
                          <a:spcPct val="200000"/>
                        </a:lnSpc>
                        <a:spcAft>
                          <a:spcPts val="0"/>
                        </a:spcAft>
                      </a:pPr>
                      <a:r>
                        <a:rPr lang="es-ES" sz="1200" kern="100" dirty="0"/>
                        <a:t>0,85</a:t>
                      </a:r>
                      <a:endParaRPr lang="es-MX" sz="1100" dirty="0">
                        <a:solidFill>
                          <a:srgbClr val="365F91"/>
                        </a:solidFill>
                        <a:latin typeface="Calibri"/>
                        <a:ea typeface="Calibri"/>
                        <a:cs typeface="Times New Roman"/>
                      </a:endParaRPr>
                    </a:p>
                  </a:txBody>
                  <a:tcPr marL="68580" marR="68580" marT="0" marB="0" anchor="ctr"/>
                </a:tc>
              </a:tr>
            </a:tbl>
          </a:graphicData>
        </a:graphic>
      </p:graphicFrame>
      <p:graphicFrame>
        <p:nvGraphicFramePr>
          <p:cNvPr id="7" name="6 Tabla"/>
          <p:cNvGraphicFramePr>
            <a:graphicFrameLocks noGrp="1"/>
          </p:cNvGraphicFramePr>
          <p:nvPr/>
        </p:nvGraphicFramePr>
        <p:xfrm>
          <a:off x="3923928" y="3501008"/>
          <a:ext cx="4594860" cy="1524000"/>
        </p:xfrm>
        <a:graphic>
          <a:graphicData uri="http://schemas.openxmlformats.org/drawingml/2006/table">
            <a:tbl>
              <a:tblPr>
                <a:tableStyleId>{3C2FFA5D-87B4-456A-9821-1D502468CF0F}</a:tableStyleId>
              </a:tblPr>
              <a:tblGrid>
                <a:gridCol w="722630"/>
                <a:gridCol w="698500"/>
                <a:gridCol w="295910"/>
                <a:gridCol w="327660"/>
                <a:gridCol w="1621790"/>
                <a:gridCol w="928370"/>
              </a:tblGrid>
              <a:tr h="190500">
                <a:tc gridSpan="6">
                  <a:txBody>
                    <a:bodyPr/>
                    <a:lstStyle/>
                    <a:p>
                      <a:pPr algn="ctr">
                        <a:lnSpc>
                          <a:spcPct val="200000"/>
                        </a:lnSpc>
                        <a:spcAft>
                          <a:spcPts val="0"/>
                        </a:spcAft>
                      </a:pPr>
                      <a:r>
                        <a:rPr lang="es-ES" sz="1000" kern="100"/>
                        <a:t>Potencia 0,18 kW = 0,25 HP</a:t>
                      </a:r>
                      <a:endParaRPr lang="es-MX" sz="1100">
                        <a:solidFill>
                          <a:srgbClr val="365F91"/>
                        </a:solidFill>
                        <a:latin typeface="Calibri"/>
                        <a:ea typeface="Calibri"/>
                        <a:cs typeface="Times New Roman"/>
                      </a:endParaRPr>
                    </a:p>
                  </a:txBody>
                  <a:tcPr marL="68580" marR="68580" marT="0" marB="0" anchor="ct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r>
              <a:tr h="190500">
                <a:tc>
                  <a:txBody>
                    <a:bodyPr/>
                    <a:lstStyle/>
                    <a:p>
                      <a:pPr algn="ctr">
                        <a:lnSpc>
                          <a:spcPct val="200000"/>
                        </a:lnSpc>
                        <a:spcAft>
                          <a:spcPts val="0"/>
                        </a:spcAft>
                      </a:pPr>
                      <a:r>
                        <a:rPr lang="es-ES" sz="1000" kern="100"/>
                        <a:t>n</a:t>
                      </a:r>
                      <a:r>
                        <a:rPr lang="es-ES" sz="1000" kern="100" baseline="-25000"/>
                        <a:t>2</a:t>
                      </a:r>
                      <a:endParaRPr lang="es-MX" sz="1100"/>
                    </a:p>
                    <a:p>
                      <a:pPr algn="ctr">
                        <a:lnSpc>
                          <a:spcPct val="200000"/>
                        </a:lnSpc>
                        <a:spcAft>
                          <a:spcPts val="0"/>
                        </a:spcAft>
                      </a:pPr>
                      <a:r>
                        <a:rPr lang="es-ES" sz="1000" kern="100"/>
                        <a:t>[rpm]</a:t>
                      </a:r>
                      <a:endParaRPr lang="es-MX" sz="1100">
                        <a:solidFill>
                          <a:srgbClr val="365F91"/>
                        </a:solidFill>
                        <a:latin typeface="Calibri"/>
                        <a:ea typeface="Calibri"/>
                        <a:cs typeface="Times New Roman"/>
                      </a:endParaRPr>
                    </a:p>
                  </a:txBody>
                  <a:tcPr marL="68580" marR="68580" marT="0" marB="0" anchor="ctr"/>
                </a:tc>
                <a:tc>
                  <a:txBody>
                    <a:bodyPr/>
                    <a:lstStyle/>
                    <a:p>
                      <a:pPr algn="ctr">
                        <a:lnSpc>
                          <a:spcPct val="200000"/>
                        </a:lnSpc>
                        <a:spcAft>
                          <a:spcPts val="0"/>
                        </a:spcAft>
                      </a:pPr>
                      <a:r>
                        <a:rPr lang="es-ES" sz="1000" kern="100"/>
                        <a:t>M</a:t>
                      </a:r>
                      <a:r>
                        <a:rPr lang="es-ES" sz="1000" kern="100" baseline="-25000"/>
                        <a:t>2</a:t>
                      </a:r>
                      <a:endParaRPr lang="es-MX" sz="1100"/>
                    </a:p>
                    <a:p>
                      <a:pPr algn="ctr">
                        <a:lnSpc>
                          <a:spcPct val="200000"/>
                        </a:lnSpc>
                        <a:spcAft>
                          <a:spcPts val="0"/>
                        </a:spcAft>
                      </a:pPr>
                      <a:r>
                        <a:rPr lang="es-ES" sz="1000" kern="100"/>
                        <a:t>[Nm]</a:t>
                      </a:r>
                      <a:endParaRPr lang="es-MX" sz="1100">
                        <a:solidFill>
                          <a:srgbClr val="365F91"/>
                        </a:solidFill>
                        <a:latin typeface="Calibri"/>
                        <a:ea typeface="Calibri"/>
                        <a:cs typeface="Times New Roman"/>
                      </a:endParaRPr>
                    </a:p>
                  </a:txBody>
                  <a:tcPr marL="68580" marR="68580" marT="0" marB="0" anchor="ctr"/>
                </a:tc>
                <a:tc>
                  <a:txBody>
                    <a:bodyPr/>
                    <a:lstStyle/>
                    <a:p>
                      <a:pPr algn="ctr">
                        <a:lnSpc>
                          <a:spcPct val="200000"/>
                        </a:lnSpc>
                        <a:spcAft>
                          <a:spcPts val="0"/>
                        </a:spcAft>
                      </a:pPr>
                      <a:r>
                        <a:rPr lang="es-ES" sz="1000" kern="100"/>
                        <a:t>fs</a:t>
                      </a:r>
                      <a:endParaRPr lang="es-MX" sz="1100">
                        <a:solidFill>
                          <a:srgbClr val="365F91"/>
                        </a:solidFill>
                        <a:latin typeface="Calibri"/>
                        <a:ea typeface="Calibri"/>
                        <a:cs typeface="Times New Roman"/>
                      </a:endParaRPr>
                    </a:p>
                  </a:txBody>
                  <a:tcPr marL="68580" marR="68580" marT="0" marB="0" anchor="ctr"/>
                </a:tc>
                <a:tc>
                  <a:txBody>
                    <a:bodyPr/>
                    <a:lstStyle/>
                    <a:p>
                      <a:pPr algn="ctr">
                        <a:lnSpc>
                          <a:spcPct val="200000"/>
                        </a:lnSpc>
                        <a:spcAft>
                          <a:spcPts val="0"/>
                        </a:spcAft>
                      </a:pPr>
                      <a:r>
                        <a:rPr lang="es-ES" sz="1000" kern="100"/>
                        <a:t>i</a:t>
                      </a:r>
                      <a:endParaRPr lang="es-MX" sz="1100">
                        <a:solidFill>
                          <a:srgbClr val="365F91"/>
                        </a:solidFill>
                        <a:latin typeface="Calibri"/>
                        <a:ea typeface="Calibri"/>
                        <a:cs typeface="Times New Roman"/>
                      </a:endParaRPr>
                    </a:p>
                  </a:txBody>
                  <a:tcPr marL="68580" marR="68580" marT="0" marB="0" anchor="ctr"/>
                </a:tc>
                <a:tc>
                  <a:txBody>
                    <a:bodyPr/>
                    <a:lstStyle/>
                    <a:p>
                      <a:pPr algn="ctr">
                        <a:lnSpc>
                          <a:spcPct val="200000"/>
                        </a:lnSpc>
                        <a:spcAft>
                          <a:spcPts val="0"/>
                        </a:spcAft>
                      </a:pPr>
                      <a:r>
                        <a:rPr lang="es-ES" sz="1000" kern="100"/>
                        <a:t>Moto reductor</a:t>
                      </a:r>
                      <a:endParaRPr lang="es-MX" sz="1100">
                        <a:solidFill>
                          <a:srgbClr val="365F91"/>
                        </a:solidFill>
                        <a:latin typeface="Calibri"/>
                        <a:ea typeface="Calibri"/>
                        <a:cs typeface="Times New Roman"/>
                      </a:endParaRPr>
                    </a:p>
                  </a:txBody>
                  <a:tcPr marL="68580" marR="68580" marT="0" marB="0" anchor="ctr"/>
                </a:tc>
                <a:tc>
                  <a:txBody>
                    <a:bodyPr/>
                    <a:lstStyle/>
                    <a:p>
                      <a:pPr algn="ctr">
                        <a:lnSpc>
                          <a:spcPct val="200000"/>
                        </a:lnSpc>
                        <a:spcAft>
                          <a:spcPts val="0"/>
                        </a:spcAft>
                      </a:pPr>
                      <a:r>
                        <a:rPr lang="es-ES" sz="1000" kern="100"/>
                        <a:t>Motor</a:t>
                      </a:r>
                      <a:endParaRPr lang="es-MX" sz="1100">
                        <a:solidFill>
                          <a:srgbClr val="365F91"/>
                        </a:solidFill>
                        <a:latin typeface="Calibri"/>
                        <a:ea typeface="Calibri"/>
                        <a:cs typeface="Times New Roman"/>
                      </a:endParaRPr>
                    </a:p>
                  </a:txBody>
                  <a:tcPr marL="68580" marR="68580" marT="0" marB="0" anchor="ctr"/>
                </a:tc>
              </a:tr>
              <a:tr h="190500">
                <a:tc>
                  <a:txBody>
                    <a:bodyPr/>
                    <a:lstStyle/>
                    <a:p>
                      <a:pPr algn="ctr">
                        <a:lnSpc>
                          <a:spcPct val="200000"/>
                        </a:lnSpc>
                        <a:spcAft>
                          <a:spcPts val="0"/>
                        </a:spcAft>
                      </a:pPr>
                      <a:r>
                        <a:rPr lang="es-ES" sz="1000" kern="100"/>
                        <a:t>14</a:t>
                      </a:r>
                      <a:endParaRPr lang="es-MX" sz="1100">
                        <a:solidFill>
                          <a:srgbClr val="365F91"/>
                        </a:solidFill>
                        <a:latin typeface="Calibri"/>
                        <a:ea typeface="Calibri"/>
                        <a:cs typeface="Times New Roman"/>
                      </a:endParaRPr>
                    </a:p>
                  </a:txBody>
                  <a:tcPr marL="68580" marR="68580" marT="0" marB="0" anchor="ctr"/>
                </a:tc>
                <a:tc>
                  <a:txBody>
                    <a:bodyPr/>
                    <a:lstStyle/>
                    <a:p>
                      <a:pPr algn="ctr">
                        <a:lnSpc>
                          <a:spcPct val="200000"/>
                        </a:lnSpc>
                        <a:spcAft>
                          <a:spcPts val="0"/>
                        </a:spcAft>
                      </a:pPr>
                      <a:r>
                        <a:rPr lang="es-ES" sz="1000" kern="100"/>
                        <a:t>55,3</a:t>
                      </a:r>
                      <a:endParaRPr lang="es-MX" sz="1100">
                        <a:solidFill>
                          <a:srgbClr val="365F91"/>
                        </a:solidFill>
                        <a:latin typeface="Calibri"/>
                        <a:ea typeface="Calibri"/>
                        <a:cs typeface="Times New Roman"/>
                      </a:endParaRPr>
                    </a:p>
                  </a:txBody>
                  <a:tcPr marL="68580" marR="68580" marT="0" marB="0" anchor="ctr"/>
                </a:tc>
                <a:tc>
                  <a:txBody>
                    <a:bodyPr/>
                    <a:lstStyle/>
                    <a:p>
                      <a:pPr algn="ctr">
                        <a:lnSpc>
                          <a:spcPct val="200000"/>
                        </a:lnSpc>
                        <a:spcAft>
                          <a:spcPts val="0"/>
                        </a:spcAft>
                      </a:pPr>
                      <a:r>
                        <a:rPr lang="es-ES" sz="1000" kern="100"/>
                        <a:t>0,9</a:t>
                      </a:r>
                      <a:endParaRPr lang="es-MX" sz="1100">
                        <a:solidFill>
                          <a:srgbClr val="365F91"/>
                        </a:solidFill>
                        <a:latin typeface="Calibri"/>
                        <a:ea typeface="Calibri"/>
                        <a:cs typeface="Times New Roman"/>
                      </a:endParaRPr>
                    </a:p>
                  </a:txBody>
                  <a:tcPr marL="68580" marR="68580" marT="0" marB="0" anchor="ctr"/>
                </a:tc>
                <a:tc>
                  <a:txBody>
                    <a:bodyPr/>
                    <a:lstStyle/>
                    <a:p>
                      <a:pPr algn="ctr">
                        <a:lnSpc>
                          <a:spcPct val="200000"/>
                        </a:lnSpc>
                        <a:spcAft>
                          <a:spcPts val="0"/>
                        </a:spcAft>
                      </a:pPr>
                      <a:r>
                        <a:rPr lang="es-ES" sz="1000" kern="100"/>
                        <a:t>100</a:t>
                      </a:r>
                      <a:endParaRPr lang="es-MX" sz="1100">
                        <a:solidFill>
                          <a:srgbClr val="365F91"/>
                        </a:solidFill>
                        <a:latin typeface="Calibri"/>
                        <a:ea typeface="Calibri"/>
                        <a:cs typeface="Times New Roman"/>
                      </a:endParaRPr>
                    </a:p>
                  </a:txBody>
                  <a:tcPr marL="68580" marR="68580" marT="0" marB="0" anchor="ctr"/>
                </a:tc>
                <a:tc>
                  <a:txBody>
                    <a:bodyPr/>
                    <a:lstStyle/>
                    <a:p>
                      <a:pPr algn="ctr">
                        <a:lnSpc>
                          <a:spcPct val="200000"/>
                        </a:lnSpc>
                        <a:spcAft>
                          <a:spcPts val="0"/>
                        </a:spcAft>
                      </a:pPr>
                      <a:r>
                        <a:rPr lang="es-ES" sz="1000" kern="100"/>
                        <a:t>Varvel</a:t>
                      </a:r>
                      <a:endParaRPr lang="es-MX" sz="1100">
                        <a:solidFill>
                          <a:srgbClr val="365F91"/>
                        </a:solidFill>
                        <a:latin typeface="Calibri"/>
                        <a:ea typeface="Calibri"/>
                        <a:cs typeface="Times New Roman"/>
                      </a:endParaRPr>
                    </a:p>
                  </a:txBody>
                  <a:tcPr marL="68580" marR="68580" marT="0" marB="0" anchor="ctr"/>
                </a:tc>
                <a:tc>
                  <a:txBody>
                    <a:bodyPr/>
                    <a:lstStyle/>
                    <a:p>
                      <a:pPr algn="ctr">
                        <a:lnSpc>
                          <a:spcPct val="200000"/>
                        </a:lnSpc>
                        <a:spcAft>
                          <a:spcPts val="0"/>
                        </a:spcAft>
                      </a:pPr>
                      <a:r>
                        <a:rPr lang="es-ES" sz="1000" kern="100" dirty="0" err="1"/>
                        <a:t>Lafert</a:t>
                      </a:r>
                      <a:endParaRPr lang="es-MX" sz="1100" dirty="0">
                        <a:solidFill>
                          <a:srgbClr val="365F91"/>
                        </a:solidFill>
                        <a:latin typeface="Calibri"/>
                        <a:ea typeface="Calibri"/>
                        <a:cs typeface="Times New Roman"/>
                      </a:endParaRPr>
                    </a:p>
                  </a:txBody>
                  <a:tcPr marL="68580" marR="68580" marT="0" marB="0" anchor="ctr"/>
                </a:tc>
              </a:tr>
            </a:tbl>
          </a:graphicData>
        </a:graphic>
      </p:graphicFrame>
      <p:pic>
        <p:nvPicPr>
          <p:cNvPr id="9" name="Picture 2" descr="http://us.cdn2.123rf.com/168nwm/alexwhite/alexwhite1209/alexwhite120900198/15417052-flecha-izquierda-icono.jpg">
            <a:hlinkClick r:id="rId2" action="ppaction://hlinksldjump"/>
          </p:cNvPr>
          <p:cNvPicPr>
            <a:picLocks noChangeAspect="1" noChangeArrowheads="1"/>
          </p:cNvPicPr>
          <p:nvPr/>
        </p:nvPicPr>
        <p:blipFill>
          <a:blip r:embed="rId3" cstate="print"/>
          <a:srcRect/>
          <a:stretch>
            <a:fillRect/>
          </a:stretch>
        </p:blipFill>
        <p:spPr bwMode="auto">
          <a:xfrm>
            <a:off x="8388425" y="5373216"/>
            <a:ext cx="576063" cy="576063"/>
          </a:xfrm>
          <a:prstGeom prst="rect">
            <a:avLst/>
          </a:prstGeom>
          <a:noFill/>
        </p:spPr>
      </p:pic>
      <p:graphicFrame>
        <p:nvGraphicFramePr>
          <p:cNvPr id="10" name="9 Tabla"/>
          <p:cNvGraphicFramePr>
            <a:graphicFrameLocks noGrp="1"/>
          </p:cNvGraphicFramePr>
          <p:nvPr/>
        </p:nvGraphicFramePr>
        <p:xfrm>
          <a:off x="395536" y="5157192"/>
          <a:ext cx="4798060" cy="914400"/>
        </p:xfrm>
        <a:graphic>
          <a:graphicData uri="http://schemas.openxmlformats.org/drawingml/2006/table">
            <a:tbl>
              <a:tblPr>
                <a:tableStyleId>{3C2FFA5D-87B4-456A-9821-1D502468CF0F}</a:tableStyleId>
              </a:tblPr>
              <a:tblGrid>
                <a:gridCol w="597535"/>
                <a:gridCol w="598170"/>
                <a:gridCol w="599440"/>
                <a:gridCol w="600075"/>
                <a:gridCol w="598170"/>
                <a:gridCol w="598170"/>
                <a:gridCol w="603250"/>
                <a:gridCol w="603250"/>
              </a:tblGrid>
              <a:tr h="0">
                <a:tc>
                  <a:txBody>
                    <a:bodyPr/>
                    <a:lstStyle/>
                    <a:p>
                      <a:pPr algn="ctr">
                        <a:lnSpc>
                          <a:spcPct val="200000"/>
                        </a:lnSpc>
                        <a:spcAft>
                          <a:spcPts val="0"/>
                        </a:spcAft>
                      </a:pPr>
                      <a:r>
                        <a:rPr lang="es-ES" sz="1000" kern="100" dirty="0"/>
                        <a:t>HP</a:t>
                      </a:r>
                      <a:endParaRPr lang="es-MX" sz="1100" dirty="0">
                        <a:solidFill>
                          <a:srgbClr val="365F91"/>
                        </a:solidFill>
                        <a:latin typeface="Calibri"/>
                        <a:ea typeface="Calibri"/>
                        <a:cs typeface="Times New Roman"/>
                      </a:endParaRPr>
                    </a:p>
                  </a:txBody>
                  <a:tcPr marL="68580" marR="68580" marT="0" marB="0" anchor="ctr"/>
                </a:tc>
                <a:tc>
                  <a:txBody>
                    <a:bodyPr/>
                    <a:lstStyle/>
                    <a:p>
                      <a:pPr algn="ctr">
                        <a:lnSpc>
                          <a:spcPct val="200000"/>
                        </a:lnSpc>
                        <a:spcAft>
                          <a:spcPts val="0"/>
                        </a:spcAft>
                      </a:pPr>
                      <a:r>
                        <a:rPr lang="es-ES" sz="1000" kern="100"/>
                        <a:t>Hz</a:t>
                      </a:r>
                      <a:endParaRPr lang="es-MX" sz="1100">
                        <a:solidFill>
                          <a:srgbClr val="365F91"/>
                        </a:solidFill>
                        <a:latin typeface="Calibri"/>
                        <a:ea typeface="Calibri"/>
                        <a:cs typeface="Times New Roman"/>
                      </a:endParaRPr>
                    </a:p>
                  </a:txBody>
                  <a:tcPr marL="68580" marR="68580" marT="0" marB="0" anchor="ctr"/>
                </a:tc>
                <a:tc>
                  <a:txBody>
                    <a:bodyPr/>
                    <a:lstStyle/>
                    <a:p>
                      <a:pPr algn="ctr">
                        <a:lnSpc>
                          <a:spcPct val="200000"/>
                        </a:lnSpc>
                        <a:spcAft>
                          <a:spcPts val="0"/>
                        </a:spcAft>
                      </a:pPr>
                      <a:r>
                        <a:rPr lang="es-ES" sz="1000" kern="100" dirty="0" err="1"/>
                        <a:t>Code</a:t>
                      </a:r>
                      <a:endParaRPr lang="es-MX" sz="1100" dirty="0">
                        <a:solidFill>
                          <a:srgbClr val="365F91"/>
                        </a:solidFill>
                        <a:latin typeface="Calibri"/>
                        <a:ea typeface="Calibri"/>
                        <a:cs typeface="Times New Roman"/>
                      </a:endParaRPr>
                    </a:p>
                  </a:txBody>
                  <a:tcPr marL="68580" marR="68580" marT="0" marB="0" anchor="ctr"/>
                </a:tc>
                <a:tc>
                  <a:txBody>
                    <a:bodyPr/>
                    <a:lstStyle/>
                    <a:p>
                      <a:pPr algn="ctr">
                        <a:lnSpc>
                          <a:spcPct val="200000"/>
                        </a:lnSpc>
                        <a:spcAft>
                          <a:spcPts val="0"/>
                        </a:spcAft>
                      </a:pPr>
                      <a:r>
                        <a:rPr lang="es-ES" sz="1000" kern="100"/>
                        <a:t>Rpm</a:t>
                      </a:r>
                      <a:endParaRPr lang="es-MX" sz="1100">
                        <a:solidFill>
                          <a:srgbClr val="365F91"/>
                        </a:solidFill>
                        <a:latin typeface="Calibri"/>
                        <a:ea typeface="Calibri"/>
                        <a:cs typeface="Times New Roman"/>
                      </a:endParaRPr>
                    </a:p>
                  </a:txBody>
                  <a:tcPr marL="68580" marR="68580" marT="0" marB="0" anchor="ctr"/>
                </a:tc>
                <a:tc>
                  <a:txBody>
                    <a:bodyPr/>
                    <a:lstStyle/>
                    <a:p>
                      <a:pPr algn="ctr">
                        <a:lnSpc>
                          <a:spcPct val="200000"/>
                        </a:lnSpc>
                        <a:spcAft>
                          <a:spcPts val="0"/>
                        </a:spcAft>
                      </a:pPr>
                      <a:r>
                        <a:rPr lang="es-ES" sz="1000" kern="100"/>
                        <a:t>V</a:t>
                      </a:r>
                      <a:endParaRPr lang="es-MX" sz="1100"/>
                    </a:p>
                    <a:p>
                      <a:pPr algn="ctr">
                        <a:lnSpc>
                          <a:spcPct val="200000"/>
                        </a:lnSpc>
                        <a:spcAft>
                          <a:spcPts val="0"/>
                        </a:spcAft>
                      </a:pPr>
                      <a:r>
                        <a:rPr lang="es-ES" sz="1000" kern="100"/>
                        <a:t>(V)</a:t>
                      </a:r>
                      <a:endParaRPr lang="es-MX" sz="1100">
                        <a:solidFill>
                          <a:srgbClr val="365F91"/>
                        </a:solidFill>
                        <a:latin typeface="Calibri"/>
                        <a:ea typeface="Calibri"/>
                        <a:cs typeface="Times New Roman"/>
                      </a:endParaRPr>
                    </a:p>
                  </a:txBody>
                  <a:tcPr marL="68580" marR="68580" marT="0" marB="0" anchor="ctr"/>
                </a:tc>
                <a:tc>
                  <a:txBody>
                    <a:bodyPr/>
                    <a:lstStyle/>
                    <a:p>
                      <a:pPr algn="ctr">
                        <a:lnSpc>
                          <a:spcPct val="200000"/>
                        </a:lnSpc>
                        <a:spcAft>
                          <a:spcPts val="0"/>
                        </a:spcAft>
                      </a:pPr>
                      <a:r>
                        <a:rPr lang="es-ES" sz="1000" kern="100"/>
                        <a:t>I</a:t>
                      </a:r>
                      <a:endParaRPr lang="es-MX" sz="1100"/>
                    </a:p>
                    <a:p>
                      <a:pPr algn="ctr">
                        <a:lnSpc>
                          <a:spcPct val="200000"/>
                        </a:lnSpc>
                        <a:spcAft>
                          <a:spcPts val="0"/>
                        </a:spcAft>
                      </a:pPr>
                      <a:r>
                        <a:rPr lang="es-ES" sz="1000" kern="100"/>
                        <a:t>(A)</a:t>
                      </a:r>
                      <a:endParaRPr lang="es-MX" sz="1100">
                        <a:solidFill>
                          <a:srgbClr val="365F91"/>
                        </a:solidFill>
                        <a:latin typeface="Calibri"/>
                        <a:ea typeface="Calibri"/>
                        <a:cs typeface="Times New Roman"/>
                      </a:endParaRPr>
                    </a:p>
                  </a:txBody>
                  <a:tcPr marL="68580" marR="68580" marT="0" marB="0" anchor="ctr"/>
                </a:tc>
                <a:tc>
                  <a:txBody>
                    <a:bodyPr/>
                    <a:lstStyle/>
                    <a:p>
                      <a:pPr algn="ctr">
                        <a:lnSpc>
                          <a:spcPct val="200000"/>
                        </a:lnSpc>
                        <a:spcAft>
                          <a:spcPts val="0"/>
                        </a:spcAft>
                      </a:pPr>
                      <a:r>
                        <a:rPr lang="es-ES" sz="1000" kern="100"/>
                        <a:t>Cmax</a:t>
                      </a:r>
                      <a:endParaRPr lang="es-MX" sz="1100"/>
                    </a:p>
                    <a:p>
                      <a:pPr algn="ctr">
                        <a:lnSpc>
                          <a:spcPct val="200000"/>
                        </a:lnSpc>
                        <a:spcAft>
                          <a:spcPts val="0"/>
                        </a:spcAft>
                      </a:pPr>
                      <a:r>
                        <a:rPr lang="es-ES" sz="1000" kern="100"/>
                        <a:t>(Nm)</a:t>
                      </a:r>
                      <a:endParaRPr lang="es-MX" sz="1100">
                        <a:solidFill>
                          <a:srgbClr val="365F91"/>
                        </a:solidFill>
                        <a:latin typeface="Calibri"/>
                        <a:ea typeface="Calibri"/>
                        <a:cs typeface="Times New Roman"/>
                      </a:endParaRPr>
                    </a:p>
                  </a:txBody>
                  <a:tcPr marL="68580" marR="68580" marT="0" marB="0" anchor="ctr"/>
                </a:tc>
                <a:tc>
                  <a:txBody>
                    <a:bodyPr/>
                    <a:lstStyle/>
                    <a:p>
                      <a:pPr algn="ctr">
                        <a:lnSpc>
                          <a:spcPct val="200000"/>
                        </a:lnSpc>
                        <a:spcAft>
                          <a:spcPts val="0"/>
                        </a:spcAft>
                      </a:pPr>
                      <a:r>
                        <a:rPr lang="es-ES" sz="1000" kern="100" dirty="0"/>
                        <a:t>FS</a:t>
                      </a:r>
                      <a:endParaRPr lang="es-MX" sz="1100" dirty="0">
                        <a:solidFill>
                          <a:srgbClr val="365F91"/>
                        </a:solidFill>
                        <a:latin typeface="Calibri"/>
                        <a:ea typeface="Calibri"/>
                        <a:cs typeface="Times New Roman"/>
                      </a:endParaRPr>
                    </a:p>
                  </a:txBody>
                  <a:tcPr marL="68580" marR="68580" marT="0" marB="0" anchor="ctr"/>
                </a:tc>
              </a:tr>
              <a:tr h="0">
                <a:tc>
                  <a:txBody>
                    <a:bodyPr/>
                    <a:lstStyle/>
                    <a:p>
                      <a:pPr algn="ctr">
                        <a:lnSpc>
                          <a:spcPct val="200000"/>
                        </a:lnSpc>
                        <a:spcAft>
                          <a:spcPts val="0"/>
                        </a:spcAft>
                      </a:pPr>
                      <a:r>
                        <a:rPr lang="es-ES" sz="1000" kern="100"/>
                        <a:t>2</a:t>
                      </a:r>
                      <a:endParaRPr lang="es-MX" sz="1100">
                        <a:solidFill>
                          <a:srgbClr val="365F91"/>
                        </a:solidFill>
                        <a:latin typeface="Calibri"/>
                        <a:ea typeface="Calibri"/>
                        <a:cs typeface="Times New Roman"/>
                      </a:endParaRPr>
                    </a:p>
                  </a:txBody>
                  <a:tcPr marL="68580" marR="68580" marT="0" marB="0" anchor="ctr"/>
                </a:tc>
                <a:tc>
                  <a:txBody>
                    <a:bodyPr/>
                    <a:lstStyle/>
                    <a:p>
                      <a:pPr algn="ctr">
                        <a:lnSpc>
                          <a:spcPct val="200000"/>
                        </a:lnSpc>
                        <a:spcAft>
                          <a:spcPts val="0"/>
                        </a:spcAft>
                      </a:pPr>
                      <a:r>
                        <a:rPr lang="es-ES" sz="1000" kern="100"/>
                        <a:t>60</a:t>
                      </a:r>
                      <a:endParaRPr lang="es-MX" sz="1100">
                        <a:solidFill>
                          <a:srgbClr val="365F91"/>
                        </a:solidFill>
                        <a:latin typeface="Calibri"/>
                        <a:ea typeface="Calibri"/>
                        <a:cs typeface="Times New Roman"/>
                      </a:endParaRPr>
                    </a:p>
                  </a:txBody>
                  <a:tcPr marL="68580" marR="68580" marT="0" marB="0" anchor="ctr"/>
                </a:tc>
                <a:tc>
                  <a:txBody>
                    <a:bodyPr/>
                    <a:lstStyle/>
                    <a:p>
                      <a:pPr algn="ctr">
                        <a:lnSpc>
                          <a:spcPct val="200000"/>
                        </a:lnSpc>
                        <a:spcAft>
                          <a:spcPts val="0"/>
                        </a:spcAft>
                      </a:pPr>
                      <a:r>
                        <a:rPr lang="es-ES" sz="1000" kern="100"/>
                        <a:t>J</a:t>
                      </a:r>
                      <a:endParaRPr lang="es-MX" sz="1100">
                        <a:solidFill>
                          <a:srgbClr val="365F91"/>
                        </a:solidFill>
                        <a:latin typeface="Calibri"/>
                        <a:ea typeface="Calibri"/>
                        <a:cs typeface="Times New Roman"/>
                      </a:endParaRPr>
                    </a:p>
                  </a:txBody>
                  <a:tcPr marL="68580" marR="68580" marT="0" marB="0" anchor="ctr"/>
                </a:tc>
                <a:tc>
                  <a:txBody>
                    <a:bodyPr/>
                    <a:lstStyle/>
                    <a:p>
                      <a:pPr algn="ctr">
                        <a:lnSpc>
                          <a:spcPct val="200000"/>
                        </a:lnSpc>
                        <a:spcAft>
                          <a:spcPts val="0"/>
                        </a:spcAft>
                      </a:pPr>
                      <a:r>
                        <a:rPr lang="es-ES" sz="1000" kern="100"/>
                        <a:t>3400</a:t>
                      </a:r>
                      <a:endParaRPr lang="es-MX" sz="1100">
                        <a:solidFill>
                          <a:srgbClr val="365F91"/>
                        </a:solidFill>
                        <a:latin typeface="Calibri"/>
                        <a:ea typeface="Calibri"/>
                        <a:cs typeface="Times New Roman"/>
                      </a:endParaRPr>
                    </a:p>
                  </a:txBody>
                  <a:tcPr marL="68580" marR="68580" marT="0" marB="0" anchor="ctr"/>
                </a:tc>
                <a:tc>
                  <a:txBody>
                    <a:bodyPr/>
                    <a:lstStyle/>
                    <a:p>
                      <a:pPr algn="ctr">
                        <a:lnSpc>
                          <a:spcPct val="200000"/>
                        </a:lnSpc>
                        <a:spcAft>
                          <a:spcPts val="0"/>
                        </a:spcAft>
                      </a:pPr>
                      <a:r>
                        <a:rPr lang="es-ES" sz="1000" kern="100"/>
                        <a:t>220</a:t>
                      </a:r>
                      <a:endParaRPr lang="es-MX" sz="1100">
                        <a:solidFill>
                          <a:srgbClr val="365F91"/>
                        </a:solidFill>
                        <a:latin typeface="Calibri"/>
                        <a:ea typeface="Calibri"/>
                        <a:cs typeface="Times New Roman"/>
                      </a:endParaRPr>
                    </a:p>
                  </a:txBody>
                  <a:tcPr marL="68580" marR="68580" marT="0" marB="0" anchor="ctr"/>
                </a:tc>
                <a:tc>
                  <a:txBody>
                    <a:bodyPr/>
                    <a:lstStyle/>
                    <a:p>
                      <a:pPr algn="ctr">
                        <a:lnSpc>
                          <a:spcPct val="200000"/>
                        </a:lnSpc>
                        <a:spcAft>
                          <a:spcPts val="0"/>
                        </a:spcAft>
                      </a:pPr>
                      <a:r>
                        <a:rPr lang="es-ES" sz="1000" kern="100"/>
                        <a:t>5,7</a:t>
                      </a:r>
                      <a:endParaRPr lang="es-MX" sz="1100">
                        <a:solidFill>
                          <a:srgbClr val="365F91"/>
                        </a:solidFill>
                        <a:latin typeface="Calibri"/>
                        <a:ea typeface="Calibri"/>
                        <a:cs typeface="Times New Roman"/>
                      </a:endParaRPr>
                    </a:p>
                  </a:txBody>
                  <a:tcPr marL="68580" marR="68580" marT="0" marB="0" anchor="ctr"/>
                </a:tc>
                <a:tc>
                  <a:txBody>
                    <a:bodyPr/>
                    <a:lstStyle/>
                    <a:p>
                      <a:pPr algn="ctr">
                        <a:lnSpc>
                          <a:spcPct val="200000"/>
                        </a:lnSpc>
                        <a:spcAft>
                          <a:spcPts val="0"/>
                        </a:spcAft>
                      </a:pPr>
                      <a:r>
                        <a:rPr lang="es-ES" sz="1000" kern="100"/>
                        <a:t>5,56</a:t>
                      </a:r>
                      <a:endParaRPr lang="es-MX" sz="1100">
                        <a:solidFill>
                          <a:srgbClr val="365F91"/>
                        </a:solidFill>
                        <a:latin typeface="Calibri"/>
                        <a:ea typeface="Calibri"/>
                        <a:cs typeface="Times New Roman"/>
                      </a:endParaRPr>
                    </a:p>
                  </a:txBody>
                  <a:tcPr marL="68580" marR="68580" marT="0" marB="0" anchor="ctr"/>
                </a:tc>
                <a:tc>
                  <a:txBody>
                    <a:bodyPr/>
                    <a:lstStyle/>
                    <a:p>
                      <a:pPr algn="ctr">
                        <a:lnSpc>
                          <a:spcPct val="200000"/>
                        </a:lnSpc>
                        <a:spcAft>
                          <a:spcPts val="0"/>
                        </a:spcAft>
                      </a:pPr>
                      <a:r>
                        <a:rPr lang="es-ES" sz="1000" kern="100" dirty="0"/>
                        <a:t>1,15</a:t>
                      </a:r>
                      <a:endParaRPr lang="es-MX" sz="1100" dirty="0">
                        <a:solidFill>
                          <a:srgbClr val="365F91"/>
                        </a:solidFill>
                        <a:latin typeface="Calibri"/>
                        <a:ea typeface="Calibri"/>
                        <a:cs typeface="Times New Roman"/>
                      </a:endParaRPr>
                    </a:p>
                  </a:txBody>
                  <a:tcPr marL="68580" marR="68580" marT="0" marB="0" anchor="ctr"/>
                </a:tc>
              </a:tr>
            </a:tbl>
          </a:graphicData>
        </a:graphic>
      </p:graphicFrame>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557808"/>
            <a:ext cx="8229600" cy="1143000"/>
          </a:xfrm>
        </p:spPr>
        <p:txBody>
          <a:bodyPr/>
          <a:lstStyle/>
          <a:p>
            <a:pPr algn="l"/>
            <a:r>
              <a:rPr lang="es-MX" dirty="0" smtClean="0">
                <a:solidFill>
                  <a:srgbClr val="00B050"/>
                </a:solidFill>
              </a:rPr>
              <a:t>Controlador Lógico Programable (PLC)</a:t>
            </a:r>
            <a:endParaRPr lang="es-MX" dirty="0">
              <a:solidFill>
                <a:srgbClr val="00B050"/>
              </a:solidFill>
            </a:endParaRPr>
          </a:p>
        </p:txBody>
      </p:sp>
      <p:pic>
        <p:nvPicPr>
          <p:cNvPr id="4" name="3 Imagen" descr="https://encrypted-tbn3.gstatic.com/images?q=tbn:ANd9GcSPDq8zIwHa2ppz3O4v2JMstWQ39cfhWpMTz9nsiorPBgiGexSD"/>
          <p:cNvPicPr/>
          <p:nvPr/>
        </p:nvPicPr>
        <p:blipFill>
          <a:blip r:embed="rId2" cstate="print"/>
          <a:srcRect/>
          <a:stretch>
            <a:fillRect/>
          </a:stretch>
        </p:blipFill>
        <p:spPr bwMode="auto">
          <a:xfrm>
            <a:off x="6444208" y="1412776"/>
            <a:ext cx="1647825" cy="1828800"/>
          </a:xfrm>
          <a:prstGeom prst="rect">
            <a:avLst/>
          </a:prstGeom>
          <a:noFill/>
          <a:ln w="9525">
            <a:noFill/>
            <a:miter lim="800000"/>
            <a:headEnd/>
            <a:tailEnd/>
          </a:ln>
        </p:spPr>
      </p:pic>
      <p:sp>
        <p:nvSpPr>
          <p:cNvPr id="178177" name="Rectangle 1"/>
          <p:cNvSpPr>
            <a:spLocks noChangeArrowheads="1"/>
          </p:cNvSpPr>
          <p:nvPr/>
        </p:nvSpPr>
        <p:spPr bwMode="auto">
          <a:xfrm>
            <a:off x="395536" y="1373862"/>
            <a:ext cx="5616624" cy="452431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16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Caracter</a:t>
            </a:r>
            <a:r>
              <a:rPr kumimoji="0" lang="es-ES" sz="1600" b="1" i="0" u="none" strike="noStrike" cap="none" normalizeH="0" baseline="0" dirty="0" smtClean="0">
                <a:ln>
                  <a:noFill/>
                </a:ln>
                <a:solidFill>
                  <a:schemeClr val="tx1"/>
                </a:solidFill>
                <a:effectLst/>
                <a:latin typeface="Calibri"/>
                <a:ea typeface="Calibri" pitchFamily="34" charset="0"/>
                <a:cs typeface="Times New Roman" pitchFamily="18" charset="0"/>
              </a:rPr>
              <a:t>í</a:t>
            </a:r>
            <a:r>
              <a:rPr kumimoji="0" lang="es-ES" sz="16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sticas Principales del PLC LOGO 12/24RC</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s-MX"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 typeface="Arial" pitchFamily="34" charset="0"/>
              <a:buChar char="•"/>
              <a:tabLst/>
            </a:pPr>
            <a:r>
              <a:rPr kumimoji="0" lang="es-E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Alimentaci</a:t>
            </a:r>
            <a:r>
              <a:rPr kumimoji="0" lang="es-ES" sz="1600" b="0" i="0" u="none" strike="noStrike" cap="none" normalizeH="0" baseline="0" dirty="0" smtClean="0">
                <a:ln>
                  <a:noFill/>
                </a:ln>
                <a:solidFill>
                  <a:schemeClr val="tx1"/>
                </a:solidFill>
                <a:effectLst/>
                <a:latin typeface="Calibri"/>
                <a:ea typeface="Calibri" pitchFamily="34" charset="0"/>
                <a:cs typeface="Times New Roman" pitchFamily="18" charset="0"/>
              </a:rPr>
              <a:t>ó</a:t>
            </a:r>
            <a:r>
              <a:rPr kumimoji="0" lang="es-E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n de 12 o 24 V DC.</a:t>
            </a:r>
            <a:endParaRPr kumimoji="0" lang="es-MX"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 typeface="Arial" pitchFamily="34" charset="0"/>
              <a:buChar char="•"/>
              <a:tabLst/>
            </a:pPr>
            <a:r>
              <a:rPr kumimoji="0" lang="es-E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Margen admisible a la entrada de 10,8 a 28,8 V DC.</a:t>
            </a:r>
            <a:endParaRPr kumimoji="0" lang="es-MX"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 typeface="Arial" pitchFamily="34" charset="0"/>
              <a:buChar char="•"/>
              <a:tabLst/>
            </a:pPr>
            <a:r>
              <a:rPr kumimoji="0" lang="pt-BR"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8 entradas </a:t>
            </a:r>
            <a:r>
              <a:rPr kumimoji="0" lang="pt-BR" sz="16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digitales</a:t>
            </a:r>
            <a:r>
              <a:rPr kumimoji="0" lang="pt-BR"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(I1 a I8).</a:t>
            </a:r>
            <a:endParaRPr kumimoji="0" lang="es-MX"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 typeface="Arial" pitchFamily="34" charset="0"/>
              <a:buChar char="•"/>
              <a:tabLst/>
            </a:pPr>
            <a:r>
              <a:rPr kumimoji="0" lang="pt-BR"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2 entradas anal</a:t>
            </a:r>
            <a:r>
              <a:rPr kumimoji="0" lang="pt-BR" sz="1600" b="0" i="0" u="none" strike="noStrike" cap="none" normalizeH="0" baseline="0" dirty="0" smtClean="0">
                <a:ln>
                  <a:noFill/>
                </a:ln>
                <a:solidFill>
                  <a:schemeClr val="tx1"/>
                </a:solidFill>
                <a:effectLst/>
                <a:latin typeface="Calibri"/>
                <a:ea typeface="Calibri" pitchFamily="34" charset="0"/>
                <a:cs typeface="Times New Roman" pitchFamily="18" charset="0"/>
              </a:rPr>
              <a:t>ó</a:t>
            </a:r>
            <a:r>
              <a:rPr kumimoji="0" lang="pt-BR"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gicas (I7=AI1, I8=AI2) de 0 a 10V.</a:t>
            </a:r>
            <a:endParaRPr kumimoji="0" lang="es-MX"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 typeface="Arial" pitchFamily="34" charset="0"/>
              <a:buChar char="•"/>
              <a:tabLst/>
            </a:pPr>
            <a:r>
              <a:rPr kumimoji="0" lang="es-E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4 salidas a rel</a:t>
            </a:r>
            <a:r>
              <a:rPr kumimoji="0" lang="es-ES" sz="1600" b="0" i="0" u="none" strike="noStrike" cap="none" normalizeH="0" baseline="0" dirty="0" smtClean="0">
                <a:ln>
                  <a:noFill/>
                </a:ln>
                <a:solidFill>
                  <a:schemeClr val="tx1"/>
                </a:solidFill>
                <a:effectLst/>
                <a:latin typeface="Calibri"/>
                <a:ea typeface="Calibri" pitchFamily="34" charset="0"/>
                <a:cs typeface="Times New Roman" pitchFamily="18" charset="0"/>
              </a:rPr>
              <a:t>é</a:t>
            </a:r>
            <a:r>
              <a:rPr kumimoji="0" lang="es-E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con corriente constante de 10 A por rel</a:t>
            </a:r>
            <a:r>
              <a:rPr kumimoji="0" lang="es-ES" sz="1600" b="0" i="0" u="none" strike="noStrike" cap="none" normalizeH="0" baseline="0" dirty="0" smtClean="0">
                <a:ln>
                  <a:noFill/>
                </a:ln>
                <a:solidFill>
                  <a:schemeClr val="tx1"/>
                </a:solidFill>
                <a:effectLst/>
                <a:latin typeface="Calibri"/>
                <a:ea typeface="Calibri" pitchFamily="34" charset="0"/>
                <a:cs typeface="Times New Roman" pitchFamily="18" charset="0"/>
              </a:rPr>
              <a:t>é</a:t>
            </a:r>
            <a:r>
              <a:rPr kumimoji="0" lang="es-E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es-MX"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 typeface="Arial" pitchFamily="34" charset="0"/>
              <a:buChar char="•"/>
              <a:tabLst/>
            </a:pPr>
            <a:r>
              <a:rPr kumimoji="0" lang="es-E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Dimensiones 72x90x55 mm</a:t>
            </a:r>
            <a:endParaRPr kumimoji="0" lang="es-MX"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 typeface="Arial" pitchFamily="34" charset="0"/>
              <a:buChar char="•"/>
              <a:tabLst/>
            </a:pPr>
            <a:r>
              <a:rPr kumimoji="0" lang="es-E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Peso 190g.</a:t>
            </a:r>
            <a:endParaRPr kumimoji="0" lang="es-MX"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 typeface="Arial" pitchFamily="34" charset="0"/>
              <a:buChar char="•"/>
              <a:tabLst/>
            </a:pPr>
            <a:r>
              <a:rPr kumimoji="0" lang="es-E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Temperatura de trabajo de 0 a 55°C.</a:t>
            </a:r>
            <a:endParaRPr kumimoji="0" lang="es-MX"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 typeface="Arial" pitchFamily="34" charset="0"/>
              <a:buChar char="•"/>
              <a:tabLst/>
            </a:pPr>
            <a:r>
              <a:rPr kumimoji="0" lang="es-E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Humedad relativa de trabajo de 10 al 95% sin formaci</a:t>
            </a:r>
            <a:r>
              <a:rPr kumimoji="0" lang="es-ES" sz="1600" b="0" i="0" u="none" strike="noStrike" cap="none" normalizeH="0" baseline="0" dirty="0" smtClean="0">
                <a:ln>
                  <a:noFill/>
                </a:ln>
                <a:solidFill>
                  <a:schemeClr val="tx1"/>
                </a:solidFill>
                <a:effectLst/>
                <a:latin typeface="Calibri"/>
                <a:ea typeface="Calibri" pitchFamily="34" charset="0"/>
                <a:cs typeface="Times New Roman" pitchFamily="18" charset="0"/>
              </a:rPr>
              <a:t>ó</a:t>
            </a:r>
            <a:r>
              <a:rPr kumimoji="0" lang="es-E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n de roc</a:t>
            </a:r>
            <a:r>
              <a:rPr kumimoji="0" lang="es-ES" sz="1600" b="0" i="0" u="none" strike="noStrike" cap="none" normalizeH="0" baseline="0" dirty="0" smtClean="0">
                <a:ln>
                  <a:noFill/>
                </a:ln>
                <a:solidFill>
                  <a:schemeClr val="tx1"/>
                </a:solidFill>
                <a:effectLst/>
                <a:latin typeface="Calibri"/>
                <a:ea typeface="Calibri" pitchFamily="34" charset="0"/>
                <a:cs typeface="Times New Roman" pitchFamily="18" charset="0"/>
              </a:rPr>
              <a:t>í</a:t>
            </a:r>
            <a:r>
              <a:rPr kumimoji="0" lang="es-E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o.</a:t>
            </a:r>
            <a:endParaRPr kumimoji="0" lang="es-MX"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 typeface="Arial" pitchFamily="34" charset="0"/>
              <a:buChar char="•"/>
              <a:tabLst/>
            </a:pPr>
            <a:r>
              <a:rPr kumimoji="0" lang="es-E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Tiempo de arranque por POWER ON de 8 s.</a:t>
            </a:r>
            <a:endParaRPr kumimoji="0" lang="es-MX"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 typeface="Arial" pitchFamily="34" charset="0"/>
              <a:buChar char="•"/>
              <a:tabLst/>
            </a:pPr>
            <a:r>
              <a:rPr kumimoji="0" lang="es-E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Consumo de corriente a 24V de entrada, de 20 a 75mA.</a:t>
            </a:r>
            <a:endParaRPr kumimoji="0" lang="es-MX"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 typeface="Arial" pitchFamily="34" charset="0"/>
              <a:buChar char="•"/>
              <a:tabLst/>
            </a:pPr>
            <a:r>
              <a:rPr kumimoji="0" lang="es-E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Potencia Disipada a 24V de entrada, de 0,4 a 1,8W.</a:t>
            </a:r>
            <a:endParaRPr kumimoji="0" lang="es-MX"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 typeface="Arial" pitchFamily="34" charset="0"/>
              <a:buChar char="•"/>
              <a:tabLst/>
            </a:pPr>
            <a:r>
              <a:rPr kumimoji="0" lang="es-E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Tensi</a:t>
            </a:r>
            <a:r>
              <a:rPr kumimoji="0" lang="es-ES" sz="1600" b="0" i="0" u="none" strike="noStrike" cap="none" normalizeH="0" baseline="0" dirty="0" smtClean="0">
                <a:ln>
                  <a:noFill/>
                </a:ln>
                <a:solidFill>
                  <a:schemeClr val="tx1"/>
                </a:solidFill>
                <a:effectLst/>
                <a:latin typeface="Calibri"/>
                <a:ea typeface="Calibri" pitchFamily="34" charset="0"/>
                <a:cs typeface="Times New Roman" pitchFamily="18" charset="0"/>
              </a:rPr>
              <a:t>ó</a:t>
            </a:r>
            <a:r>
              <a:rPr kumimoji="0" lang="es-E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n de entrada positiva</a:t>
            </a:r>
            <a:endParaRPr kumimoji="0" lang="es-MX"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 typeface="Arial" pitchFamily="34" charset="0"/>
              <a:buChar char="•"/>
              <a:tabLst/>
            </a:pPr>
            <a:r>
              <a:rPr kumimoji="0" lang="es-E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Se</a:t>
            </a:r>
            <a:r>
              <a:rPr kumimoji="0" lang="es-ES" sz="1600" b="0" i="0" u="none" strike="noStrike" cap="none" normalizeH="0" baseline="0" dirty="0" smtClean="0">
                <a:ln>
                  <a:noFill/>
                </a:ln>
                <a:solidFill>
                  <a:schemeClr val="tx1"/>
                </a:solidFill>
                <a:effectLst/>
                <a:latin typeface="Calibri"/>
                <a:ea typeface="Calibri" pitchFamily="34" charset="0"/>
                <a:cs typeface="Times New Roman" pitchFamily="18" charset="0"/>
              </a:rPr>
              <a:t>ñ</a:t>
            </a:r>
            <a:r>
              <a:rPr kumimoji="0" lang="es-E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al 0 &lt; 5V DC</a:t>
            </a:r>
            <a:endParaRPr kumimoji="0" lang="es-MX"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 typeface="Arial" pitchFamily="34" charset="0"/>
              <a:buChar char="•"/>
              <a:tabLst/>
            </a:pPr>
            <a:r>
              <a:rPr kumimoji="0" lang="es-E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Se</a:t>
            </a:r>
            <a:r>
              <a:rPr kumimoji="0" lang="es-ES" sz="1600" b="0" i="0" u="none" strike="noStrike" cap="none" normalizeH="0" baseline="0" dirty="0" smtClean="0">
                <a:ln>
                  <a:noFill/>
                </a:ln>
                <a:solidFill>
                  <a:schemeClr val="tx1"/>
                </a:solidFill>
                <a:effectLst/>
                <a:latin typeface="Calibri"/>
                <a:ea typeface="Calibri" pitchFamily="34" charset="0"/>
                <a:cs typeface="Times New Roman" pitchFamily="18" charset="0"/>
              </a:rPr>
              <a:t>ñ</a:t>
            </a:r>
            <a:r>
              <a:rPr kumimoji="0" lang="es-E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al 1 &gt; 8,5V DC</a:t>
            </a:r>
            <a:endParaRPr kumimoji="0" lang="es-ES" sz="1600" b="0" i="0" u="none" strike="noStrike" cap="none" normalizeH="0" baseline="0" dirty="0" smtClean="0">
              <a:ln>
                <a:noFill/>
              </a:ln>
              <a:solidFill>
                <a:schemeClr val="tx1"/>
              </a:solidFill>
              <a:effectLst/>
              <a:latin typeface="Arial" pitchFamily="34" charset="0"/>
              <a:cs typeface="Arial" pitchFamily="34" charset="0"/>
            </a:endParaRPr>
          </a:p>
        </p:txBody>
      </p:sp>
      <p:pic>
        <p:nvPicPr>
          <p:cNvPr id="6" name="5 Imagen" descr="http://gallery.proficad.com/Preview/1953.s.png"/>
          <p:cNvPicPr/>
          <p:nvPr/>
        </p:nvPicPr>
        <p:blipFill>
          <a:blip r:embed="rId3" cstate="print"/>
          <a:srcRect/>
          <a:stretch>
            <a:fillRect/>
          </a:stretch>
        </p:blipFill>
        <p:spPr bwMode="auto">
          <a:xfrm>
            <a:off x="6444208" y="3429000"/>
            <a:ext cx="1895475" cy="1895475"/>
          </a:xfrm>
          <a:prstGeom prst="rect">
            <a:avLst/>
          </a:prstGeom>
          <a:noFill/>
          <a:ln w="9525">
            <a:noFill/>
            <a:miter lim="800000"/>
            <a:headEnd/>
            <a:tailEnd/>
          </a:ln>
        </p:spPr>
      </p:pic>
      <p:pic>
        <p:nvPicPr>
          <p:cNvPr id="7" name="Picture 2" descr="http://us.cdn2.123rf.com/168nwm/alexwhite/alexwhite1209/alexwhite120900198/15417052-flecha-izquierda-icono.jpg">
            <a:hlinkClick r:id="rId4" action="ppaction://hlinksldjump"/>
          </p:cNvPr>
          <p:cNvPicPr>
            <a:picLocks noChangeAspect="1" noChangeArrowheads="1"/>
          </p:cNvPicPr>
          <p:nvPr/>
        </p:nvPicPr>
        <p:blipFill>
          <a:blip r:embed="rId5" cstate="print"/>
          <a:srcRect/>
          <a:stretch>
            <a:fillRect/>
          </a:stretch>
        </p:blipFill>
        <p:spPr bwMode="auto">
          <a:xfrm>
            <a:off x="8388425" y="5373216"/>
            <a:ext cx="576063" cy="576063"/>
          </a:xfrm>
          <a:prstGeom prst="rect">
            <a:avLst/>
          </a:prstGeom>
          <a:noFill/>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557808"/>
            <a:ext cx="8229600" cy="1143000"/>
          </a:xfrm>
        </p:spPr>
        <p:txBody>
          <a:bodyPr/>
          <a:lstStyle/>
          <a:p>
            <a:pPr algn="l"/>
            <a:r>
              <a:rPr lang="es-MX" dirty="0" smtClean="0">
                <a:solidFill>
                  <a:srgbClr val="00B050"/>
                </a:solidFill>
              </a:rPr>
              <a:t>Variador de Velocidad</a:t>
            </a:r>
            <a:endParaRPr lang="es-MX" dirty="0">
              <a:solidFill>
                <a:srgbClr val="00B050"/>
              </a:solidFill>
            </a:endParaRPr>
          </a:p>
        </p:txBody>
      </p:sp>
      <p:graphicFrame>
        <p:nvGraphicFramePr>
          <p:cNvPr id="4" name="3 Tabla"/>
          <p:cNvGraphicFramePr>
            <a:graphicFrameLocks noGrp="1"/>
          </p:cNvGraphicFramePr>
          <p:nvPr/>
        </p:nvGraphicFramePr>
        <p:xfrm>
          <a:off x="467544" y="1340768"/>
          <a:ext cx="5199380" cy="1828800"/>
        </p:xfrm>
        <a:graphic>
          <a:graphicData uri="http://schemas.openxmlformats.org/drawingml/2006/table">
            <a:tbl>
              <a:tblPr>
                <a:tableStyleId>{3C2FFA5D-87B4-456A-9821-1D502468CF0F}</a:tableStyleId>
              </a:tblPr>
              <a:tblGrid>
                <a:gridCol w="961390"/>
                <a:gridCol w="908050"/>
                <a:gridCol w="813435"/>
                <a:gridCol w="895350"/>
                <a:gridCol w="930275"/>
                <a:gridCol w="690880"/>
              </a:tblGrid>
              <a:tr h="0">
                <a:tc>
                  <a:txBody>
                    <a:bodyPr/>
                    <a:lstStyle/>
                    <a:p>
                      <a:pPr algn="ctr">
                        <a:lnSpc>
                          <a:spcPct val="200000"/>
                        </a:lnSpc>
                        <a:spcAft>
                          <a:spcPts val="0"/>
                        </a:spcAft>
                      </a:pPr>
                      <a:r>
                        <a:rPr lang="es-ES" sz="1000" kern="100" dirty="0"/>
                        <a:t>Aplicación</a:t>
                      </a:r>
                      <a:endParaRPr lang="es-MX" sz="1100" dirty="0">
                        <a:solidFill>
                          <a:srgbClr val="365F91"/>
                        </a:solidFill>
                        <a:latin typeface="Calibri"/>
                        <a:ea typeface="Calibri"/>
                        <a:cs typeface="Times New Roman"/>
                      </a:endParaRPr>
                    </a:p>
                  </a:txBody>
                  <a:tcPr marL="68580" marR="68580" marT="0" marB="0" anchor="ctr"/>
                </a:tc>
                <a:tc>
                  <a:txBody>
                    <a:bodyPr/>
                    <a:lstStyle/>
                    <a:p>
                      <a:pPr algn="ctr">
                        <a:lnSpc>
                          <a:spcPct val="200000"/>
                        </a:lnSpc>
                        <a:spcAft>
                          <a:spcPts val="0"/>
                        </a:spcAft>
                      </a:pPr>
                      <a:r>
                        <a:rPr lang="es-ES" sz="1000" kern="100" dirty="0"/>
                        <a:t>Modelo</a:t>
                      </a:r>
                      <a:endParaRPr lang="es-MX" sz="1100" dirty="0">
                        <a:solidFill>
                          <a:srgbClr val="365F91"/>
                        </a:solidFill>
                        <a:latin typeface="Calibri"/>
                        <a:ea typeface="Calibri"/>
                        <a:cs typeface="Times New Roman"/>
                      </a:endParaRPr>
                    </a:p>
                  </a:txBody>
                  <a:tcPr marL="68580" marR="68580" marT="0" marB="0" anchor="ctr"/>
                </a:tc>
                <a:tc>
                  <a:txBody>
                    <a:bodyPr/>
                    <a:lstStyle/>
                    <a:p>
                      <a:pPr algn="ctr">
                        <a:lnSpc>
                          <a:spcPct val="200000"/>
                        </a:lnSpc>
                        <a:spcAft>
                          <a:spcPts val="0"/>
                        </a:spcAft>
                      </a:pPr>
                      <a:r>
                        <a:rPr lang="es-ES" sz="1000" kern="100"/>
                        <a:t>Voltaje</a:t>
                      </a:r>
                      <a:endParaRPr lang="es-MX" sz="1100">
                        <a:solidFill>
                          <a:srgbClr val="365F91"/>
                        </a:solidFill>
                        <a:latin typeface="Calibri"/>
                        <a:ea typeface="Calibri"/>
                        <a:cs typeface="Times New Roman"/>
                      </a:endParaRPr>
                    </a:p>
                  </a:txBody>
                  <a:tcPr marL="68580" marR="68580" marT="0" marB="0" anchor="ctr"/>
                </a:tc>
                <a:tc>
                  <a:txBody>
                    <a:bodyPr/>
                    <a:lstStyle/>
                    <a:p>
                      <a:pPr algn="ctr">
                        <a:lnSpc>
                          <a:spcPct val="200000"/>
                        </a:lnSpc>
                        <a:spcAft>
                          <a:spcPts val="0"/>
                        </a:spcAft>
                      </a:pPr>
                      <a:r>
                        <a:rPr lang="es-ES" sz="1000" kern="100"/>
                        <a:t>Potencia Necesaria (HP)</a:t>
                      </a:r>
                      <a:endParaRPr lang="es-MX" sz="1100">
                        <a:solidFill>
                          <a:srgbClr val="365F91"/>
                        </a:solidFill>
                        <a:latin typeface="Calibri"/>
                        <a:ea typeface="Calibri"/>
                        <a:cs typeface="Times New Roman"/>
                      </a:endParaRPr>
                    </a:p>
                  </a:txBody>
                  <a:tcPr marL="68580" marR="68580" marT="0" marB="0" anchor="ctr"/>
                </a:tc>
                <a:tc>
                  <a:txBody>
                    <a:bodyPr/>
                    <a:lstStyle/>
                    <a:p>
                      <a:pPr algn="ctr">
                        <a:lnSpc>
                          <a:spcPct val="200000"/>
                        </a:lnSpc>
                        <a:spcAft>
                          <a:spcPts val="0"/>
                        </a:spcAft>
                      </a:pPr>
                      <a:r>
                        <a:rPr lang="es-ES" sz="1000" kern="100"/>
                        <a:t>Potencia del Variador de Frecuencia (HP)</a:t>
                      </a:r>
                      <a:endParaRPr lang="es-MX" sz="1100">
                        <a:solidFill>
                          <a:srgbClr val="365F91"/>
                        </a:solidFill>
                        <a:latin typeface="Calibri"/>
                        <a:ea typeface="Calibri"/>
                        <a:cs typeface="Times New Roman"/>
                      </a:endParaRPr>
                    </a:p>
                  </a:txBody>
                  <a:tcPr marL="68580" marR="68580" marT="0" marB="0" anchor="ctr"/>
                </a:tc>
                <a:tc>
                  <a:txBody>
                    <a:bodyPr/>
                    <a:lstStyle/>
                    <a:p>
                      <a:pPr algn="ctr">
                        <a:lnSpc>
                          <a:spcPct val="200000"/>
                        </a:lnSpc>
                        <a:spcAft>
                          <a:spcPts val="0"/>
                        </a:spcAft>
                      </a:pPr>
                      <a:r>
                        <a:rPr lang="es-ES" sz="1000" kern="100"/>
                        <a:t>Corriente a la salida (A)</a:t>
                      </a:r>
                      <a:endParaRPr lang="es-MX" sz="1100">
                        <a:solidFill>
                          <a:srgbClr val="365F91"/>
                        </a:solidFill>
                        <a:latin typeface="Calibri"/>
                        <a:ea typeface="Calibri"/>
                        <a:cs typeface="Times New Roman"/>
                      </a:endParaRPr>
                    </a:p>
                  </a:txBody>
                  <a:tcPr marL="68580" marR="68580" marT="0" marB="0" anchor="ctr"/>
                </a:tc>
              </a:tr>
              <a:tr h="44450">
                <a:tc>
                  <a:txBody>
                    <a:bodyPr/>
                    <a:lstStyle/>
                    <a:p>
                      <a:pPr algn="ctr">
                        <a:lnSpc>
                          <a:spcPct val="200000"/>
                        </a:lnSpc>
                        <a:spcAft>
                          <a:spcPts val="0"/>
                        </a:spcAft>
                      </a:pPr>
                      <a:r>
                        <a:rPr lang="es-ES" sz="1000" kern="100"/>
                        <a:t>Mecanismo de Corte</a:t>
                      </a:r>
                      <a:endParaRPr lang="es-MX" sz="1100">
                        <a:solidFill>
                          <a:srgbClr val="365F91"/>
                        </a:solidFill>
                        <a:latin typeface="Calibri"/>
                        <a:ea typeface="Calibri"/>
                        <a:cs typeface="Times New Roman"/>
                      </a:endParaRPr>
                    </a:p>
                  </a:txBody>
                  <a:tcPr marL="68580" marR="68580" marT="0" marB="0" anchor="ctr"/>
                </a:tc>
                <a:tc>
                  <a:txBody>
                    <a:bodyPr/>
                    <a:lstStyle/>
                    <a:p>
                      <a:pPr algn="ctr">
                        <a:lnSpc>
                          <a:spcPct val="200000"/>
                        </a:lnSpc>
                        <a:spcAft>
                          <a:spcPts val="0"/>
                        </a:spcAft>
                      </a:pPr>
                      <a:r>
                        <a:rPr lang="es-ES" sz="1000" kern="100"/>
                        <a:t>SINAMICS G110</a:t>
                      </a:r>
                      <a:endParaRPr lang="es-MX" sz="1100">
                        <a:solidFill>
                          <a:srgbClr val="365F91"/>
                        </a:solidFill>
                        <a:latin typeface="Calibri"/>
                        <a:ea typeface="Calibri"/>
                        <a:cs typeface="Times New Roman"/>
                      </a:endParaRPr>
                    </a:p>
                  </a:txBody>
                  <a:tcPr marL="68580" marR="68580" marT="0" marB="0" anchor="ctr"/>
                </a:tc>
                <a:tc>
                  <a:txBody>
                    <a:bodyPr/>
                    <a:lstStyle/>
                    <a:p>
                      <a:pPr algn="ctr">
                        <a:lnSpc>
                          <a:spcPct val="200000"/>
                        </a:lnSpc>
                        <a:spcAft>
                          <a:spcPts val="0"/>
                        </a:spcAft>
                      </a:pPr>
                      <a:endParaRPr lang="es-ES" sz="1000" kern="100" dirty="0"/>
                    </a:p>
                    <a:p>
                      <a:pPr algn="ctr">
                        <a:lnSpc>
                          <a:spcPct val="200000"/>
                        </a:lnSpc>
                        <a:spcAft>
                          <a:spcPts val="0"/>
                        </a:spcAft>
                      </a:pPr>
                      <a:r>
                        <a:rPr lang="es-ES" sz="1000" kern="100" dirty="0"/>
                        <a:t>220V</a:t>
                      </a:r>
                      <a:endParaRPr lang="es-MX" sz="1100" dirty="0">
                        <a:solidFill>
                          <a:srgbClr val="365F91"/>
                        </a:solidFill>
                        <a:latin typeface="Calibri"/>
                        <a:ea typeface="Calibri"/>
                        <a:cs typeface="Times New Roman"/>
                      </a:endParaRPr>
                    </a:p>
                  </a:txBody>
                  <a:tcPr marL="68580" marR="68580" marT="0" marB="0" anchor="ctr"/>
                </a:tc>
                <a:tc>
                  <a:txBody>
                    <a:bodyPr/>
                    <a:lstStyle/>
                    <a:p>
                      <a:pPr algn="ctr">
                        <a:lnSpc>
                          <a:spcPct val="200000"/>
                        </a:lnSpc>
                        <a:spcAft>
                          <a:spcPts val="0"/>
                        </a:spcAft>
                      </a:pPr>
                      <a:r>
                        <a:rPr lang="es-ES" sz="1000" kern="100"/>
                        <a:t>1,05</a:t>
                      </a:r>
                      <a:endParaRPr lang="es-MX" sz="1100">
                        <a:solidFill>
                          <a:srgbClr val="365F91"/>
                        </a:solidFill>
                        <a:latin typeface="Calibri"/>
                        <a:ea typeface="Calibri"/>
                        <a:cs typeface="Times New Roman"/>
                      </a:endParaRPr>
                    </a:p>
                  </a:txBody>
                  <a:tcPr marL="68580" marR="68580" marT="0" marB="0" anchor="ctr"/>
                </a:tc>
                <a:tc>
                  <a:txBody>
                    <a:bodyPr/>
                    <a:lstStyle/>
                    <a:p>
                      <a:pPr algn="ctr">
                        <a:lnSpc>
                          <a:spcPct val="200000"/>
                        </a:lnSpc>
                        <a:spcAft>
                          <a:spcPts val="0"/>
                        </a:spcAft>
                      </a:pPr>
                      <a:r>
                        <a:rPr lang="es-ES" sz="1000" kern="100"/>
                        <a:t>2</a:t>
                      </a:r>
                      <a:endParaRPr lang="es-MX" sz="1100">
                        <a:solidFill>
                          <a:srgbClr val="365F91"/>
                        </a:solidFill>
                        <a:latin typeface="Calibri"/>
                        <a:ea typeface="Calibri"/>
                        <a:cs typeface="Times New Roman"/>
                      </a:endParaRPr>
                    </a:p>
                  </a:txBody>
                  <a:tcPr marL="68580" marR="68580" marT="0" marB="0" anchor="ctr"/>
                </a:tc>
                <a:tc>
                  <a:txBody>
                    <a:bodyPr/>
                    <a:lstStyle/>
                    <a:p>
                      <a:pPr algn="ctr">
                        <a:lnSpc>
                          <a:spcPct val="200000"/>
                        </a:lnSpc>
                        <a:spcAft>
                          <a:spcPts val="0"/>
                        </a:spcAft>
                      </a:pPr>
                      <a:r>
                        <a:rPr lang="es-ES" sz="1000" kern="100" dirty="0"/>
                        <a:t>6,6</a:t>
                      </a:r>
                      <a:endParaRPr lang="es-MX" sz="1100" dirty="0">
                        <a:solidFill>
                          <a:srgbClr val="365F91"/>
                        </a:solidFill>
                        <a:latin typeface="Calibri"/>
                        <a:ea typeface="Calibri"/>
                        <a:cs typeface="Times New Roman"/>
                      </a:endParaRPr>
                    </a:p>
                  </a:txBody>
                  <a:tcPr marL="68580" marR="68580" marT="0" marB="0" anchor="ctr"/>
                </a:tc>
              </a:tr>
            </a:tbl>
          </a:graphicData>
        </a:graphic>
      </p:graphicFrame>
      <p:pic>
        <p:nvPicPr>
          <p:cNvPr id="5" name="4 Imagen"/>
          <p:cNvPicPr/>
          <p:nvPr/>
        </p:nvPicPr>
        <p:blipFill>
          <a:blip r:embed="rId2" cstate="print"/>
          <a:srcRect l="9534" t="2161" r="5794" b="47531"/>
          <a:stretch>
            <a:fillRect/>
          </a:stretch>
        </p:blipFill>
        <p:spPr bwMode="auto">
          <a:xfrm>
            <a:off x="395536" y="3645024"/>
            <a:ext cx="5219700" cy="1600200"/>
          </a:xfrm>
          <a:prstGeom prst="rect">
            <a:avLst/>
          </a:prstGeom>
          <a:noFill/>
          <a:ln w="9525">
            <a:noFill/>
            <a:miter lim="800000"/>
            <a:headEnd/>
            <a:tailEnd/>
          </a:ln>
        </p:spPr>
      </p:pic>
      <p:pic>
        <p:nvPicPr>
          <p:cNvPr id="6" name="5 Imagen"/>
          <p:cNvPicPr/>
          <p:nvPr/>
        </p:nvPicPr>
        <p:blipFill>
          <a:blip r:embed="rId3" cstate="print"/>
          <a:srcRect/>
          <a:stretch>
            <a:fillRect/>
          </a:stretch>
        </p:blipFill>
        <p:spPr bwMode="auto">
          <a:xfrm>
            <a:off x="6732240" y="4077072"/>
            <a:ext cx="1296144" cy="1296144"/>
          </a:xfrm>
          <a:prstGeom prst="rect">
            <a:avLst/>
          </a:prstGeom>
          <a:noFill/>
          <a:ln w="9525">
            <a:noFill/>
            <a:miter lim="800000"/>
            <a:headEnd/>
            <a:tailEnd/>
          </a:ln>
        </p:spPr>
      </p:pic>
      <p:pic>
        <p:nvPicPr>
          <p:cNvPr id="7" name="6 Imagen" descr="http://automaqperu.com/archivos/fotos/c2a1f7_Q2.jpg"/>
          <p:cNvPicPr/>
          <p:nvPr/>
        </p:nvPicPr>
        <p:blipFill>
          <a:blip r:embed="rId4" cstate="print"/>
          <a:srcRect/>
          <a:stretch>
            <a:fillRect/>
          </a:stretch>
        </p:blipFill>
        <p:spPr bwMode="auto">
          <a:xfrm>
            <a:off x="6228184" y="1124744"/>
            <a:ext cx="2266950" cy="2266950"/>
          </a:xfrm>
          <a:prstGeom prst="rect">
            <a:avLst/>
          </a:prstGeom>
          <a:noFill/>
          <a:ln w="9525">
            <a:noFill/>
            <a:miter lim="800000"/>
            <a:headEnd/>
            <a:tailEnd/>
          </a:ln>
        </p:spPr>
      </p:pic>
      <p:pic>
        <p:nvPicPr>
          <p:cNvPr id="8" name="Picture 2" descr="http://us.cdn2.123rf.com/168nwm/alexwhite/alexwhite1209/alexwhite120900198/15417052-flecha-izquierda-icono.jpg">
            <a:hlinkClick r:id="rId5" action="ppaction://hlinksldjump"/>
          </p:cNvPr>
          <p:cNvPicPr>
            <a:picLocks noChangeAspect="1" noChangeArrowheads="1"/>
          </p:cNvPicPr>
          <p:nvPr/>
        </p:nvPicPr>
        <p:blipFill>
          <a:blip r:embed="rId6" cstate="print"/>
          <a:srcRect/>
          <a:stretch>
            <a:fillRect/>
          </a:stretch>
        </p:blipFill>
        <p:spPr bwMode="auto">
          <a:xfrm>
            <a:off x="8388425" y="5373216"/>
            <a:ext cx="576063" cy="576063"/>
          </a:xfrm>
          <a:prstGeom prst="rect">
            <a:avLst/>
          </a:prstGeom>
          <a:noFill/>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557808"/>
            <a:ext cx="8229600" cy="1143000"/>
          </a:xfrm>
        </p:spPr>
        <p:txBody>
          <a:bodyPr/>
          <a:lstStyle/>
          <a:p>
            <a:pPr algn="l"/>
            <a:r>
              <a:rPr lang="es-MX" dirty="0" smtClean="0">
                <a:solidFill>
                  <a:srgbClr val="00B050"/>
                </a:solidFill>
              </a:rPr>
              <a:t>HMI</a:t>
            </a:r>
            <a:endParaRPr lang="es-MX" dirty="0">
              <a:solidFill>
                <a:srgbClr val="00B050"/>
              </a:solidFill>
            </a:endParaRPr>
          </a:p>
        </p:txBody>
      </p:sp>
      <p:pic>
        <p:nvPicPr>
          <p:cNvPr id="4" name="3 Imagen"/>
          <p:cNvPicPr/>
          <p:nvPr/>
        </p:nvPicPr>
        <p:blipFill>
          <a:blip r:embed="rId3" cstate="print"/>
          <a:srcRect l="24497" t="41834" r="66322" b="40798"/>
          <a:stretch>
            <a:fillRect/>
          </a:stretch>
        </p:blipFill>
        <p:spPr bwMode="auto">
          <a:xfrm>
            <a:off x="2771800" y="1700808"/>
            <a:ext cx="1008112" cy="1008112"/>
          </a:xfrm>
          <a:prstGeom prst="rect">
            <a:avLst/>
          </a:prstGeom>
          <a:noFill/>
          <a:ln w="9525">
            <a:noFill/>
            <a:miter lim="800000"/>
            <a:headEnd/>
            <a:tailEnd/>
          </a:ln>
        </p:spPr>
      </p:pic>
      <p:pic>
        <p:nvPicPr>
          <p:cNvPr id="5" name="4 Imagen"/>
          <p:cNvPicPr/>
          <p:nvPr/>
        </p:nvPicPr>
        <p:blipFill>
          <a:blip r:embed="rId4" cstate="print"/>
          <a:srcRect l="23530" t="52149" r="65177" b="29490"/>
          <a:stretch>
            <a:fillRect/>
          </a:stretch>
        </p:blipFill>
        <p:spPr bwMode="auto">
          <a:xfrm>
            <a:off x="1475656" y="1772817"/>
            <a:ext cx="1080120" cy="1008112"/>
          </a:xfrm>
          <a:prstGeom prst="rect">
            <a:avLst/>
          </a:prstGeom>
          <a:noFill/>
          <a:ln w="9525">
            <a:noFill/>
            <a:miter lim="800000"/>
            <a:headEnd/>
            <a:tailEnd/>
          </a:ln>
        </p:spPr>
      </p:pic>
      <p:pic>
        <p:nvPicPr>
          <p:cNvPr id="6" name="5 Imagen"/>
          <p:cNvPicPr/>
          <p:nvPr/>
        </p:nvPicPr>
        <p:blipFill>
          <a:blip r:embed="rId4" cstate="print"/>
          <a:srcRect l="22218" t="27507" r="64843" b="52149"/>
          <a:stretch>
            <a:fillRect/>
          </a:stretch>
        </p:blipFill>
        <p:spPr bwMode="auto">
          <a:xfrm>
            <a:off x="323528" y="1772817"/>
            <a:ext cx="1080120" cy="936104"/>
          </a:xfrm>
          <a:prstGeom prst="rect">
            <a:avLst/>
          </a:prstGeom>
          <a:noFill/>
          <a:ln w="9525">
            <a:noFill/>
            <a:miter lim="800000"/>
            <a:headEnd/>
            <a:tailEnd/>
          </a:ln>
        </p:spPr>
      </p:pic>
      <p:pic>
        <p:nvPicPr>
          <p:cNvPr id="7" name="6 Imagen"/>
          <p:cNvPicPr/>
          <p:nvPr/>
        </p:nvPicPr>
        <p:blipFill>
          <a:blip r:embed="rId5" cstate="print"/>
          <a:srcRect l="22758" t="44190" r="63407" b="29124"/>
          <a:stretch>
            <a:fillRect/>
          </a:stretch>
        </p:blipFill>
        <p:spPr bwMode="auto">
          <a:xfrm>
            <a:off x="3923928" y="1772816"/>
            <a:ext cx="1080120" cy="936104"/>
          </a:xfrm>
          <a:prstGeom prst="rect">
            <a:avLst/>
          </a:prstGeom>
          <a:noFill/>
          <a:ln w="9525">
            <a:noFill/>
            <a:miter lim="800000"/>
            <a:headEnd/>
            <a:tailEnd/>
          </a:ln>
        </p:spPr>
      </p:pic>
      <p:pic>
        <p:nvPicPr>
          <p:cNvPr id="8" name="7 Imagen" descr="http://www.gobantes.cl/_IMG/_CON/_PRD/0602081_1_2.jpg"/>
          <p:cNvPicPr/>
          <p:nvPr/>
        </p:nvPicPr>
        <p:blipFill>
          <a:blip r:embed="rId6" cstate="print"/>
          <a:srcRect/>
          <a:stretch>
            <a:fillRect/>
          </a:stretch>
        </p:blipFill>
        <p:spPr bwMode="auto">
          <a:xfrm>
            <a:off x="5436096" y="1916832"/>
            <a:ext cx="936104" cy="792088"/>
          </a:xfrm>
          <a:prstGeom prst="rect">
            <a:avLst/>
          </a:prstGeom>
          <a:noFill/>
          <a:ln w="9525">
            <a:noFill/>
            <a:miter lim="800000"/>
            <a:headEnd/>
            <a:tailEnd/>
          </a:ln>
        </p:spPr>
      </p:pic>
      <p:pic>
        <p:nvPicPr>
          <p:cNvPr id="9" name="8 Imagen" descr="http://www.gobantes.cl/_IMG/_CON/_PRD/0602080_1_2.jpg"/>
          <p:cNvPicPr/>
          <p:nvPr/>
        </p:nvPicPr>
        <p:blipFill>
          <a:blip r:embed="rId7" cstate="print"/>
          <a:srcRect/>
          <a:stretch>
            <a:fillRect/>
          </a:stretch>
        </p:blipFill>
        <p:spPr bwMode="auto">
          <a:xfrm>
            <a:off x="7092280" y="1916832"/>
            <a:ext cx="864096" cy="792088"/>
          </a:xfrm>
          <a:prstGeom prst="rect">
            <a:avLst/>
          </a:prstGeom>
          <a:noFill/>
          <a:ln w="9525">
            <a:noFill/>
            <a:miter lim="800000"/>
            <a:headEnd/>
            <a:tailEnd/>
          </a:ln>
        </p:spPr>
      </p:pic>
      <p:graphicFrame>
        <p:nvGraphicFramePr>
          <p:cNvPr id="11" name="Object 1"/>
          <p:cNvGraphicFramePr>
            <a:graphicFrameLocks noChangeAspect="1"/>
          </p:cNvGraphicFramePr>
          <p:nvPr/>
        </p:nvGraphicFramePr>
        <p:xfrm>
          <a:off x="755576" y="3429000"/>
          <a:ext cx="3168352" cy="2647731"/>
        </p:xfrm>
        <a:graphic>
          <a:graphicData uri="http://schemas.openxmlformats.org/presentationml/2006/ole">
            <p:oleObj spid="_x0000_s280577" r:id="rId8" imgW="4113899" imgH="3428156" progId="">
              <p:embed/>
            </p:oleObj>
          </a:graphicData>
        </a:graphic>
      </p:graphicFrame>
      <p:pic>
        <p:nvPicPr>
          <p:cNvPr id="12" name="11 Imagen"/>
          <p:cNvPicPr/>
          <p:nvPr/>
        </p:nvPicPr>
        <p:blipFill>
          <a:blip r:embed="rId9" cstate="print"/>
          <a:srcRect/>
          <a:stretch>
            <a:fillRect/>
          </a:stretch>
        </p:blipFill>
        <p:spPr bwMode="auto">
          <a:xfrm>
            <a:off x="4644008" y="3789040"/>
            <a:ext cx="2915816" cy="1944216"/>
          </a:xfrm>
          <a:prstGeom prst="rect">
            <a:avLst/>
          </a:prstGeom>
          <a:noFill/>
          <a:ln w="9525">
            <a:noFill/>
            <a:miter lim="800000"/>
            <a:headEnd/>
            <a:tailEnd/>
          </a:ln>
        </p:spPr>
      </p:pic>
      <p:pic>
        <p:nvPicPr>
          <p:cNvPr id="13" name="Picture 2" descr="http://us.cdn2.123rf.com/168nwm/alexwhite/alexwhite1209/alexwhite120900198/15417052-flecha-izquierda-icono.jpg">
            <a:hlinkClick r:id="rId10" action="ppaction://hlinksldjump"/>
          </p:cNvPr>
          <p:cNvPicPr>
            <a:picLocks noChangeAspect="1" noChangeArrowheads="1"/>
          </p:cNvPicPr>
          <p:nvPr/>
        </p:nvPicPr>
        <p:blipFill>
          <a:blip r:embed="rId11" cstate="print"/>
          <a:srcRect/>
          <a:stretch>
            <a:fillRect/>
          </a:stretch>
        </p:blipFill>
        <p:spPr bwMode="auto">
          <a:xfrm>
            <a:off x="8388425" y="5373216"/>
            <a:ext cx="576063" cy="576063"/>
          </a:xfrm>
          <a:prstGeom prst="rect">
            <a:avLst/>
          </a:prstGeom>
          <a:noFill/>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557808"/>
            <a:ext cx="8229600" cy="1143000"/>
          </a:xfrm>
        </p:spPr>
        <p:txBody>
          <a:bodyPr/>
          <a:lstStyle/>
          <a:p>
            <a:pPr algn="l"/>
            <a:r>
              <a:rPr lang="es-MX" dirty="0" smtClean="0">
                <a:solidFill>
                  <a:srgbClr val="00B050"/>
                </a:solidFill>
              </a:rPr>
              <a:t>Panel Principal</a:t>
            </a:r>
            <a:endParaRPr lang="es-MX" dirty="0">
              <a:solidFill>
                <a:srgbClr val="00B050"/>
              </a:solidFill>
            </a:endParaRPr>
          </a:p>
        </p:txBody>
      </p:sp>
      <p:sp>
        <p:nvSpPr>
          <p:cNvPr id="18534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MX"/>
          </a:p>
        </p:txBody>
      </p:sp>
      <p:pic>
        <p:nvPicPr>
          <p:cNvPr id="185347" name="Picture 3"/>
          <p:cNvPicPr>
            <a:picLocks noChangeAspect="1" noChangeArrowheads="1"/>
          </p:cNvPicPr>
          <p:nvPr/>
        </p:nvPicPr>
        <p:blipFill>
          <a:blip r:embed="rId2" cstate="print"/>
          <a:srcRect l="26838" t="23250" r="24460" b="25563"/>
          <a:stretch>
            <a:fillRect/>
          </a:stretch>
        </p:blipFill>
        <p:spPr bwMode="auto">
          <a:xfrm>
            <a:off x="1331640" y="1700808"/>
            <a:ext cx="5904656" cy="3489115"/>
          </a:xfrm>
          <a:prstGeom prst="rect">
            <a:avLst/>
          </a:prstGeom>
          <a:noFill/>
          <a:ln w="9525">
            <a:noFill/>
            <a:miter lim="800000"/>
            <a:headEnd/>
            <a:tailEnd/>
          </a:ln>
        </p:spPr>
      </p:pic>
      <p:pic>
        <p:nvPicPr>
          <p:cNvPr id="7" name="Picture 2" descr="http://us.cdn2.123rf.com/168nwm/alexwhite/alexwhite1209/alexwhite120900198/15417052-flecha-izquierda-icono.jpg">
            <a:hlinkClick r:id="rId3" action="ppaction://hlinksldjump"/>
          </p:cNvPr>
          <p:cNvPicPr>
            <a:picLocks noChangeAspect="1" noChangeArrowheads="1"/>
          </p:cNvPicPr>
          <p:nvPr/>
        </p:nvPicPr>
        <p:blipFill>
          <a:blip r:embed="rId4" cstate="print"/>
          <a:srcRect/>
          <a:stretch>
            <a:fillRect/>
          </a:stretch>
        </p:blipFill>
        <p:spPr bwMode="auto">
          <a:xfrm>
            <a:off x="8388425" y="5373216"/>
            <a:ext cx="576063" cy="576063"/>
          </a:xfrm>
          <a:prstGeom prst="rect">
            <a:avLst/>
          </a:prstGeom>
          <a:noFill/>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557808"/>
            <a:ext cx="8229600" cy="1143000"/>
          </a:xfrm>
        </p:spPr>
        <p:txBody>
          <a:bodyPr/>
          <a:lstStyle/>
          <a:p>
            <a:pPr algn="l"/>
            <a:r>
              <a:rPr lang="es-MX" dirty="0" smtClean="0">
                <a:solidFill>
                  <a:srgbClr val="00B050"/>
                </a:solidFill>
              </a:rPr>
              <a:t>Instrumentación para supervisión</a:t>
            </a:r>
            <a:endParaRPr lang="es-MX" dirty="0">
              <a:solidFill>
                <a:srgbClr val="00B050"/>
              </a:solidFill>
            </a:endParaRPr>
          </a:p>
        </p:txBody>
      </p:sp>
      <p:sp>
        <p:nvSpPr>
          <p:cNvPr id="4" name="3 Rectángulo"/>
          <p:cNvSpPr/>
          <p:nvPr/>
        </p:nvSpPr>
        <p:spPr>
          <a:xfrm>
            <a:off x="827584" y="1196752"/>
            <a:ext cx="2300630" cy="369332"/>
          </a:xfrm>
          <a:prstGeom prst="rect">
            <a:avLst/>
          </a:prstGeom>
        </p:spPr>
        <p:txBody>
          <a:bodyPr wrap="none">
            <a:spAutoFit/>
          </a:bodyPr>
          <a:lstStyle/>
          <a:p>
            <a:r>
              <a:rPr lang="es-MX" dirty="0" smtClean="0"/>
              <a:t>Sensor Fotoeléctrico</a:t>
            </a:r>
            <a:endParaRPr lang="es-MX" dirty="0"/>
          </a:p>
        </p:txBody>
      </p:sp>
      <p:pic>
        <p:nvPicPr>
          <p:cNvPr id="6" name="5 Imagen"/>
          <p:cNvPicPr/>
          <p:nvPr/>
        </p:nvPicPr>
        <p:blipFill>
          <a:blip r:embed="rId4" cstate="print"/>
          <a:srcRect/>
          <a:stretch>
            <a:fillRect/>
          </a:stretch>
        </p:blipFill>
        <p:spPr bwMode="auto">
          <a:xfrm>
            <a:off x="1187624" y="1988840"/>
            <a:ext cx="2352675" cy="1749201"/>
          </a:xfrm>
          <a:prstGeom prst="rect">
            <a:avLst/>
          </a:prstGeom>
          <a:noFill/>
          <a:ln w="9525">
            <a:noFill/>
            <a:miter lim="800000"/>
            <a:headEnd/>
            <a:tailEnd/>
          </a:ln>
        </p:spPr>
      </p:pic>
      <p:sp>
        <p:nvSpPr>
          <p:cNvPr id="18739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MX"/>
          </a:p>
        </p:txBody>
      </p:sp>
      <p:graphicFrame>
        <p:nvGraphicFramePr>
          <p:cNvPr id="187393" name="Object 1"/>
          <p:cNvGraphicFramePr>
            <a:graphicFrameLocks noChangeAspect="1"/>
          </p:cNvGraphicFramePr>
          <p:nvPr/>
        </p:nvGraphicFramePr>
        <p:xfrm>
          <a:off x="3995936" y="1988840"/>
          <a:ext cx="4638675" cy="1552575"/>
        </p:xfrm>
        <a:graphic>
          <a:graphicData uri="http://schemas.openxmlformats.org/presentationml/2006/ole">
            <p:oleObj spid="_x0000_s187393" r:id="rId5" imgW="6170848" imgH="2056894" progId="">
              <p:embed/>
            </p:oleObj>
          </a:graphicData>
        </a:graphic>
      </p:graphicFrame>
      <p:sp>
        <p:nvSpPr>
          <p:cNvPr id="10" name="9 Rectángulo"/>
          <p:cNvSpPr/>
          <p:nvPr/>
        </p:nvSpPr>
        <p:spPr>
          <a:xfrm>
            <a:off x="971600" y="3933056"/>
            <a:ext cx="1903085" cy="369332"/>
          </a:xfrm>
          <a:prstGeom prst="rect">
            <a:avLst/>
          </a:prstGeom>
        </p:spPr>
        <p:txBody>
          <a:bodyPr wrap="none">
            <a:spAutoFit/>
          </a:bodyPr>
          <a:lstStyle/>
          <a:p>
            <a:r>
              <a:rPr lang="es-MX" dirty="0" smtClean="0"/>
              <a:t>Sensor Inductivo</a:t>
            </a:r>
            <a:endParaRPr lang="es-MX" dirty="0"/>
          </a:p>
        </p:txBody>
      </p:sp>
      <p:pic>
        <p:nvPicPr>
          <p:cNvPr id="11" name="10 Imagen" descr="http://www.sassinelectric.com/upload/productos/imagenes/180_gr1.jpg"/>
          <p:cNvPicPr/>
          <p:nvPr/>
        </p:nvPicPr>
        <p:blipFill>
          <a:blip r:embed="rId6" cstate="print"/>
          <a:srcRect l="15166" t="16794" r="14692" b="13740"/>
          <a:stretch>
            <a:fillRect/>
          </a:stretch>
        </p:blipFill>
        <p:spPr bwMode="auto">
          <a:xfrm>
            <a:off x="1043608" y="4509120"/>
            <a:ext cx="2592288" cy="1512168"/>
          </a:xfrm>
          <a:prstGeom prst="rect">
            <a:avLst/>
          </a:prstGeom>
          <a:noFill/>
          <a:ln w="9525">
            <a:noFill/>
            <a:miter lim="800000"/>
            <a:headEnd/>
            <a:tailEnd/>
          </a:ln>
        </p:spPr>
      </p:pic>
      <p:pic>
        <p:nvPicPr>
          <p:cNvPr id="12" name="11 Imagen"/>
          <p:cNvPicPr/>
          <p:nvPr/>
        </p:nvPicPr>
        <p:blipFill>
          <a:blip r:embed="rId7" cstate="print"/>
          <a:srcRect/>
          <a:stretch>
            <a:fillRect/>
          </a:stretch>
        </p:blipFill>
        <p:spPr bwMode="auto">
          <a:xfrm>
            <a:off x="4067944" y="3933056"/>
            <a:ext cx="3816424" cy="1944216"/>
          </a:xfrm>
          <a:prstGeom prst="rect">
            <a:avLst/>
          </a:prstGeom>
          <a:noFill/>
          <a:ln w="9525">
            <a:noFill/>
            <a:miter lim="800000"/>
            <a:headEnd/>
            <a:tailEnd/>
          </a:ln>
        </p:spPr>
      </p:pic>
      <p:pic>
        <p:nvPicPr>
          <p:cNvPr id="13" name="Picture 2" descr="http://us.cdn2.123rf.com/168nwm/alexwhite/alexwhite1209/alexwhite120900198/15417052-flecha-izquierda-icono.jpg">
            <a:hlinkClick r:id="rId8" action="ppaction://hlinksldjump"/>
          </p:cNvPr>
          <p:cNvPicPr>
            <a:picLocks noChangeAspect="1" noChangeArrowheads="1"/>
          </p:cNvPicPr>
          <p:nvPr/>
        </p:nvPicPr>
        <p:blipFill>
          <a:blip r:embed="rId9" cstate="print"/>
          <a:srcRect/>
          <a:stretch>
            <a:fillRect/>
          </a:stretch>
        </p:blipFill>
        <p:spPr bwMode="auto">
          <a:xfrm>
            <a:off x="8388425" y="5373216"/>
            <a:ext cx="576063" cy="576063"/>
          </a:xfrm>
          <a:prstGeom prst="rect">
            <a:avLst/>
          </a:prstGeom>
          <a:noFill/>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557808"/>
            <a:ext cx="8229600" cy="1143000"/>
          </a:xfrm>
        </p:spPr>
        <p:txBody>
          <a:bodyPr/>
          <a:lstStyle/>
          <a:p>
            <a:pPr algn="l"/>
            <a:r>
              <a:rPr lang="es-MX" dirty="0" smtClean="0">
                <a:solidFill>
                  <a:srgbClr val="00B050"/>
                </a:solidFill>
              </a:rPr>
              <a:t>Conductor Motores</a:t>
            </a:r>
            <a:endParaRPr lang="es-MX" dirty="0">
              <a:solidFill>
                <a:srgbClr val="00B050"/>
              </a:solidFill>
            </a:endParaRPr>
          </a:p>
        </p:txBody>
      </p:sp>
      <p:sp>
        <p:nvSpPr>
          <p:cNvPr id="18841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MX"/>
          </a:p>
        </p:txBody>
      </p:sp>
      <p:pic>
        <p:nvPicPr>
          <p:cNvPr id="188417" name="Picture 1"/>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195736" y="1988840"/>
            <a:ext cx="1793654" cy="288032"/>
          </a:xfrm>
          <a:prstGeom prst="rect">
            <a:avLst/>
          </a:prstGeom>
          <a:noFill/>
        </p:spPr>
      </p:pic>
      <p:sp>
        <p:nvSpPr>
          <p:cNvPr id="188420"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MX"/>
          </a:p>
        </p:txBody>
      </p:sp>
      <p:pic>
        <p:nvPicPr>
          <p:cNvPr id="188419" name="Picture 3"/>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411760" y="2639814"/>
            <a:ext cx="947811" cy="260648"/>
          </a:xfrm>
          <a:prstGeom prst="rect">
            <a:avLst/>
          </a:prstGeom>
          <a:noFill/>
        </p:spPr>
      </p:pic>
      <p:sp>
        <p:nvSpPr>
          <p:cNvPr id="188422"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MX"/>
          </a:p>
        </p:txBody>
      </p:sp>
      <p:pic>
        <p:nvPicPr>
          <p:cNvPr id="188421" name="Picture 5"/>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4820755" y="1988840"/>
            <a:ext cx="1767469" cy="288032"/>
          </a:xfrm>
          <a:prstGeom prst="rect">
            <a:avLst/>
          </a:prstGeom>
          <a:noFill/>
        </p:spPr>
      </p:pic>
      <p:sp>
        <p:nvSpPr>
          <p:cNvPr id="188424"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MX"/>
          </a:p>
        </p:txBody>
      </p:sp>
      <p:pic>
        <p:nvPicPr>
          <p:cNvPr id="188423" name="Picture 7"/>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5004048" y="2639814"/>
            <a:ext cx="947811" cy="260648"/>
          </a:xfrm>
          <a:prstGeom prst="rect">
            <a:avLst/>
          </a:prstGeom>
          <a:noFill/>
        </p:spPr>
      </p:pic>
      <p:pic>
        <p:nvPicPr>
          <p:cNvPr id="13" name="Picture 1"/>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1907704" y="3287886"/>
            <a:ext cx="5004961" cy="332656"/>
          </a:xfrm>
          <a:prstGeom prst="rect">
            <a:avLst/>
          </a:prstGeom>
          <a:noFill/>
        </p:spPr>
      </p:pic>
      <p:sp>
        <p:nvSpPr>
          <p:cNvPr id="14" name="Rectangle 3"/>
          <p:cNvSpPr>
            <a:spLocks noChangeArrowheads="1"/>
          </p:cNvSpPr>
          <p:nvPr/>
        </p:nvSpPr>
        <p:spPr bwMode="auto">
          <a:xfrm>
            <a:off x="1763688" y="4079974"/>
            <a:ext cx="5976664" cy="10772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Obteniendo una corriente que pasa por el conductor de 12,68A.</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s-MX"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S" sz="16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Harper</a:t>
            </a:r>
            <a:r>
              <a:rPr kumimoji="0" lang="es-E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afirma (2004) </a:t>
            </a:r>
            <a:r>
              <a:rPr kumimoji="0" lang="es-ES" sz="16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es-E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Para instalaciones el</a:t>
            </a:r>
            <a:r>
              <a:rPr kumimoji="0" lang="es-ES" sz="1600" b="0" i="0" u="none" strike="noStrike" cap="none" normalizeH="0" baseline="0" dirty="0" smtClean="0">
                <a:ln>
                  <a:noFill/>
                </a:ln>
                <a:solidFill>
                  <a:schemeClr val="tx1"/>
                </a:solidFill>
                <a:effectLst/>
                <a:latin typeface="Calibri"/>
                <a:ea typeface="Calibri" pitchFamily="34" charset="0"/>
                <a:cs typeface="Times New Roman" pitchFamily="18" charset="0"/>
              </a:rPr>
              <a:t>é</a:t>
            </a:r>
            <a:r>
              <a:rPr kumimoji="0" lang="es-E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ctricas practicas, el menor calibre de conductor recomendado es el n</a:t>
            </a:r>
            <a:r>
              <a:rPr kumimoji="0" lang="es-ES" sz="1600" b="0" i="0" u="none" strike="noStrike" cap="none" normalizeH="0" baseline="0" dirty="0" smtClean="0">
                <a:ln>
                  <a:noFill/>
                </a:ln>
                <a:solidFill>
                  <a:schemeClr val="tx1"/>
                </a:solidFill>
                <a:effectLst/>
                <a:latin typeface="Calibri"/>
                <a:ea typeface="Calibri" pitchFamily="34" charset="0"/>
                <a:cs typeface="Times New Roman" pitchFamily="18" charset="0"/>
              </a:rPr>
              <a:t>ú</a:t>
            </a:r>
            <a:r>
              <a:rPr kumimoji="0" lang="es-E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mero 14 AWG</a:t>
            </a:r>
            <a:r>
              <a:rPr kumimoji="0" lang="es-ES" sz="1600" b="0" i="0" u="none" strike="noStrike" cap="none" normalizeH="0" baseline="0" dirty="0" smtClean="0">
                <a:ln>
                  <a:noFill/>
                </a:ln>
                <a:solidFill>
                  <a:schemeClr val="tx1"/>
                </a:solidFill>
                <a:effectLst/>
                <a:latin typeface="Calibri"/>
                <a:ea typeface="Calibri" pitchFamily="34" charset="0"/>
                <a:cs typeface="Times New Roman" pitchFamily="18" charset="0"/>
              </a:rPr>
              <a:t>”</a:t>
            </a:r>
            <a:endParaRPr kumimoji="0" lang="es-ES" sz="16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5" name="Picture 2" descr="http://us.cdn2.123rf.com/168nwm/alexwhite/alexwhite1209/alexwhite120900198/15417052-flecha-izquierda-icono.jpg">
            <a:hlinkClick r:id="rId8" action="ppaction://hlinksldjump"/>
          </p:cNvPr>
          <p:cNvPicPr>
            <a:picLocks noChangeAspect="1" noChangeArrowheads="1"/>
          </p:cNvPicPr>
          <p:nvPr/>
        </p:nvPicPr>
        <p:blipFill>
          <a:blip r:embed="rId9" cstate="print"/>
          <a:srcRect/>
          <a:stretch>
            <a:fillRect/>
          </a:stretch>
        </p:blipFill>
        <p:spPr bwMode="auto">
          <a:xfrm>
            <a:off x="8388425" y="5373216"/>
            <a:ext cx="576063" cy="576063"/>
          </a:xfrm>
          <a:prstGeom prst="rect">
            <a:avLst/>
          </a:prstGeom>
          <a:noFill/>
        </p:spPr>
      </p:pic>
      <p:sp>
        <p:nvSpPr>
          <p:cNvPr id="16" name="15 Rectángulo"/>
          <p:cNvSpPr/>
          <p:nvPr/>
        </p:nvSpPr>
        <p:spPr>
          <a:xfrm>
            <a:off x="395536" y="1340768"/>
            <a:ext cx="3236784" cy="307777"/>
          </a:xfrm>
          <a:prstGeom prst="rect">
            <a:avLst/>
          </a:prstGeom>
        </p:spPr>
        <p:txBody>
          <a:bodyPr wrap="none">
            <a:spAutoFit/>
          </a:bodyPr>
          <a:lstStyle/>
          <a:p>
            <a:r>
              <a:rPr lang="es-MX" sz="1400" dirty="0" smtClean="0"/>
              <a:t>Corriente del motor de transporte 1,7A</a:t>
            </a:r>
            <a:endParaRPr lang="es-MX" sz="1400" dirty="0"/>
          </a:p>
        </p:txBody>
      </p:sp>
      <p:sp>
        <p:nvSpPr>
          <p:cNvPr id="17" name="16 Rectángulo"/>
          <p:cNvSpPr/>
          <p:nvPr/>
        </p:nvSpPr>
        <p:spPr>
          <a:xfrm>
            <a:off x="4644008" y="1340768"/>
            <a:ext cx="2829621" cy="307777"/>
          </a:xfrm>
          <a:prstGeom prst="rect">
            <a:avLst/>
          </a:prstGeom>
        </p:spPr>
        <p:txBody>
          <a:bodyPr wrap="none">
            <a:spAutoFit/>
          </a:bodyPr>
          <a:lstStyle/>
          <a:p>
            <a:r>
              <a:rPr lang="es-MX" sz="1400" dirty="0" smtClean="0"/>
              <a:t>Corriente del motor de corte 5,7A</a:t>
            </a:r>
            <a:endParaRPr lang="es-MX" sz="14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561975"/>
          </a:xfrm>
        </p:spPr>
        <p:txBody>
          <a:bodyPr/>
          <a:lstStyle/>
          <a:p>
            <a:pPr algn="l">
              <a:defRPr/>
            </a:pPr>
            <a:r>
              <a:rPr lang="es-ES_tradnl" dirty="0" smtClean="0">
                <a:solidFill>
                  <a:srgbClr val="00B050"/>
                </a:solidFill>
              </a:rPr>
              <a:t>OBJETIVOS ESPECÍFICOS</a:t>
            </a:r>
            <a:endParaRPr lang="es-CL" dirty="0">
              <a:solidFill>
                <a:srgbClr val="00B050"/>
              </a:solidFill>
            </a:endParaRPr>
          </a:p>
        </p:txBody>
      </p:sp>
      <p:sp>
        <p:nvSpPr>
          <p:cNvPr id="6147" name="Marcador de contenido 2"/>
          <p:cNvSpPr>
            <a:spLocks noGrp="1"/>
          </p:cNvSpPr>
          <p:nvPr>
            <p:ph idx="1"/>
          </p:nvPr>
        </p:nvSpPr>
        <p:spPr bwMode="auto">
          <a:xfrm>
            <a:off x="457200" y="1196975"/>
            <a:ext cx="8229600" cy="4824413"/>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lgn="just"/>
            <a:r>
              <a:rPr lang="es-ES" sz="1600" dirty="0" smtClean="0">
                <a:solidFill>
                  <a:schemeClr val="tx1"/>
                </a:solidFill>
              </a:rPr>
              <a:t>Dimensionar y Construir los subsistemas mecánicos  y seguridades pertinentes  que permitan el funcionamiento  correcto de la máquina según los requerimientos de entrada de producto de alrededor de 14 in y dos pedazos a la salida de 7 ¼ y 4 ½ in y una producción estimada de 60 tubos por minuto.</a:t>
            </a:r>
            <a:endParaRPr lang="es-MX" sz="1600" dirty="0" smtClean="0">
              <a:solidFill>
                <a:schemeClr val="tx1"/>
              </a:solidFill>
            </a:endParaRPr>
          </a:p>
          <a:p>
            <a:pPr lvl="0" algn="just"/>
            <a:r>
              <a:rPr lang="es-ES" sz="1600" dirty="0" smtClean="0">
                <a:solidFill>
                  <a:schemeClr val="tx1"/>
                </a:solidFill>
              </a:rPr>
              <a:t>Diseñar e implementar un sistema de control basado en PLC (Lazo Abierto) y variador de frecuencia, para la velocidad de giro del motor que se encuentra acoplado a las cuchillas de corte; estableciendo una secuencia de encendido y apagado  de los elementos eléctricos que ponen en marcha la máquina.</a:t>
            </a:r>
            <a:endParaRPr lang="es-MX" sz="1600" dirty="0" smtClean="0">
              <a:solidFill>
                <a:schemeClr val="tx1"/>
              </a:solidFill>
            </a:endParaRPr>
          </a:p>
          <a:p>
            <a:pPr lvl="0" algn="just"/>
            <a:r>
              <a:rPr lang="es-ES" sz="1600" dirty="0" smtClean="0">
                <a:solidFill>
                  <a:schemeClr val="tx1"/>
                </a:solidFill>
              </a:rPr>
              <a:t>Elaborar un sistema de monitoreo de las distintas variables del proceso como velocidad de las cuchillas de corte, cantidad de producción, por medio de una pantalla LCD acoplada al PLC mencionado. </a:t>
            </a:r>
            <a:endParaRPr lang="es-MX" sz="1600" dirty="0" smtClean="0">
              <a:solidFill>
                <a:schemeClr val="tx1"/>
              </a:solidFill>
            </a:endParaRPr>
          </a:p>
          <a:p>
            <a:pPr lvl="0" algn="just"/>
            <a:r>
              <a:rPr lang="es-ES" sz="1600" dirty="0" smtClean="0">
                <a:solidFill>
                  <a:schemeClr val="tx1"/>
                </a:solidFill>
              </a:rPr>
              <a:t>Integrar los sistemas Mecánico, Eléctrico/Electrónico, Control y Comunicación  para la puesta en marcha de la máquina.</a:t>
            </a:r>
            <a:endParaRPr lang="es-MX" sz="1600" dirty="0" smtClean="0">
              <a:solidFill>
                <a:schemeClr val="tx1"/>
              </a:solidFill>
            </a:endParaRPr>
          </a:p>
          <a:p>
            <a:pPr lvl="0" algn="just"/>
            <a:r>
              <a:rPr lang="es-ES" sz="1600" dirty="0" smtClean="0">
                <a:solidFill>
                  <a:schemeClr val="tx1"/>
                </a:solidFill>
              </a:rPr>
              <a:t>Realizar pruebas de funcionamiento de la máquina y determinar si los resultados obtenidos se encuentran dentro de los requerimientos de diseño.   </a:t>
            </a:r>
            <a:endParaRPr lang="es-MX" sz="1600" dirty="0" smtClean="0">
              <a:solidFill>
                <a:schemeClr val="tx1"/>
              </a:solidFill>
            </a:endParaRPr>
          </a:p>
          <a:p>
            <a:pPr lvl="0" algn="just"/>
            <a:r>
              <a:rPr lang="es-ES" sz="1600" dirty="0" smtClean="0">
                <a:solidFill>
                  <a:schemeClr val="tx1"/>
                </a:solidFill>
              </a:rPr>
              <a:t>Elaborar manual de usuario, manual de mantenimiento, planos mecánicos, eléctricos y diagramas de control de la máquina</a:t>
            </a:r>
            <a:endParaRPr lang="es-MX" sz="1600" dirty="0">
              <a:solidFill>
                <a:schemeClr val="tx1"/>
              </a:solidFill>
            </a:endParaRPr>
          </a:p>
        </p:txBody>
      </p:sp>
      <p:sp>
        <p:nvSpPr>
          <p:cNvPr id="4" name="3 Rectángulo"/>
          <p:cNvSpPr/>
          <p:nvPr/>
        </p:nvSpPr>
        <p:spPr>
          <a:xfrm>
            <a:off x="6804248" y="6021288"/>
            <a:ext cx="2160240" cy="504056"/>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s-MX"/>
          </a:p>
        </p:txBody>
      </p:sp>
      <p:pic>
        <p:nvPicPr>
          <p:cNvPr id="5" name="Picture 2" descr="http://blogs.espe.edu.ec/wp-content/uploads/2013/09/LOGO-PRINCIPAL7.png"/>
          <p:cNvPicPr>
            <a:picLocks noChangeAspect="1" noChangeArrowheads="1"/>
          </p:cNvPicPr>
          <p:nvPr/>
        </p:nvPicPr>
        <p:blipFill>
          <a:blip r:embed="rId2" cstate="print"/>
          <a:srcRect/>
          <a:stretch>
            <a:fillRect/>
          </a:stretch>
        </p:blipFill>
        <p:spPr bwMode="auto">
          <a:xfrm>
            <a:off x="6732240" y="6011404"/>
            <a:ext cx="2268760" cy="585948"/>
          </a:xfrm>
          <a:prstGeom prst="rect">
            <a:avLst/>
          </a:prstGeom>
          <a:noFill/>
        </p:spPr>
      </p:pic>
      <p:pic>
        <p:nvPicPr>
          <p:cNvPr id="6" name="Picture 2" descr="http://us.cdn2.123rf.com/168nwm/alexwhite/alexwhite1209/alexwhite120900198/15417052-flecha-izquierda-icono.jpg">
            <a:hlinkClick r:id="rId3" action="ppaction://hlinksldjump"/>
          </p:cNvPr>
          <p:cNvPicPr>
            <a:picLocks noChangeAspect="1" noChangeArrowheads="1"/>
          </p:cNvPicPr>
          <p:nvPr/>
        </p:nvPicPr>
        <p:blipFill>
          <a:blip r:embed="rId4" cstate="print"/>
          <a:srcRect/>
          <a:stretch>
            <a:fillRect/>
          </a:stretch>
        </p:blipFill>
        <p:spPr bwMode="auto">
          <a:xfrm>
            <a:off x="8388424" y="5445224"/>
            <a:ext cx="504056" cy="504056"/>
          </a:xfrm>
          <a:prstGeom prst="rect">
            <a:avLst/>
          </a:prstGeom>
          <a:noFill/>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redondeado">
            <a:hlinkClick r:id="rId2" action="ppaction://hlinksldjump"/>
          </p:cNvPr>
          <p:cNvSpPr/>
          <p:nvPr/>
        </p:nvSpPr>
        <p:spPr>
          <a:xfrm>
            <a:off x="395536" y="836712"/>
            <a:ext cx="2232248" cy="864096"/>
          </a:xfrm>
          <a:prstGeom prst="roundRect">
            <a:avLst/>
          </a:prstGeom>
          <a:solidFill>
            <a:srgbClr val="00B050"/>
          </a:solidFill>
          <a:ln>
            <a:solidFill>
              <a:schemeClr val="tx1"/>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s-MX"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Diagrama Eléctrico de Potencia</a:t>
            </a:r>
            <a:endParaRPr lang="es-MX"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
        <p:nvSpPr>
          <p:cNvPr id="7" name="6 Rectángulo redondeado">
            <a:hlinkClick r:id="rId3" action="ppaction://hlinksldjump"/>
          </p:cNvPr>
          <p:cNvSpPr/>
          <p:nvPr/>
        </p:nvSpPr>
        <p:spPr>
          <a:xfrm>
            <a:off x="2483768" y="2060848"/>
            <a:ext cx="2232248" cy="864096"/>
          </a:xfrm>
          <a:prstGeom prst="roundRect">
            <a:avLst/>
          </a:prstGeom>
          <a:solidFill>
            <a:srgbClr val="00B050"/>
          </a:solidFill>
          <a:ln>
            <a:solidFill>
              <a:schemeClr val="tx1"/>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s-MX"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Diagrama Eléctrico de Control</a:t>
            </a:r>
            <a:endParaRPr lang="es-MX"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
        <p:nvSpPr>
          <p:cNvPr id="8" name="7 Rectángulo redondeado">
            <a:hlinkClick r:id="rId4" action="ppaction://hlinksldjump"/>
          </p:cNvPr>
          <p:cNvSpPr/>
          <p:nvPr/>
        </p:nvSpPr>
        <p:spPr>
          <a:xfrm>
            <a:off x="4572000" y="3284984"/>
            <a:ext cx="2232248" cy="864096"/>
          </a:xfrm>
          <a:prstGeom prst="roundRect">
            <a:avLst/>
          </a:prstGeom>
          <a:solidFill>
            <a:srgbClr val="00B050"/>
          </a:solidFill>
          <a:ln>
            <a:solidFill>
              <a:schemeClr val="tx1"/>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s-MX"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Diagrama de Interconexiones</a:t>
            </a:r>
            <a:endParaRPr lang="es-MX"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
        <p:nvSpPr>
          <p:cNvPr id="9" name="8 Rectángulo redondeado">
            <a:hlinkClick r:id="rId5" action="ppaction://hlinkfile"/>
          </p:cNvPr>
          <p:cNvSpPr/>
          <p:nvPr/>
        </p:nvSpPr>
        <p:spPr>
          <a:xfrm>
            <a:off x="6660232" y="4509120"/>
            <a:ext cx="2232248" cy="864096"/>
          </a:xfrm>
          <a:prstGeom prst="roundRect">
            <a:avLst/>
          </a:prstGeom>
          <a:solidFill>
            <a:srgbClr val="00B050"/>
          </a:solidFill>
          <a:ln>
            <a:solidFill>
              <a:schemeClr val="tx1"/>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s-MX"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Diagrama Alambrado</a:t>
            </a:r>
            <a:endParaRPr lang="es-MX"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pic>
        <p:nvPicPr>
          <p:cNvPr id="10" name="Picture 2" descr="http://us.cdn2.123rf.com/168nwm/alexwhite/alexwhite1209/alexwhite120900198/15417052-flecha-izquierda-icono.jpg">
            <a:hlinkClick r:id="rId6" action="ppaction://hlinksldjump"/>
          </p:cNvPr>
          <p:cNvPicPr>
            <a:picLocks noChangeAspect="1" noChangeArrowheads="1"/>
          </p:cNvPicPr>
          <p:nvPr/>
        </p:nvPicPr>
        <p:blipFill>
          <a:blip r:embed="rId7" cstate="print"/>
          <a:srcRect/>
          <a:stretch>
            <a:fillRect/>
          </a:stretch>
        </p:blipFill>
        <p:spPr bwMode="auto">
          <a:xfrm>
            <a:off x="8388425" y="5445225"/>
            <a:ext cx="576063" cy="576063"/>
          </a:xfrm>
          <a:prstGeom prst="rect">
            <a:avLst/>
          </a:prstGeom>
          <a:noFill/>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629816"/>
            <a:ext cx="8229600" cy="1143000"/>
          </a:xfrm>
        </p:spPr>
        <p:txBody>
          <a:bodyPr/>
          <a:lstStyle/>
          <a:p>
            <a:pPr algn="l"/>
            <a:r>
              <a:rPr lang="es-MX" dirty="0" smtClean="0">
                <a:solidFill>
                  <a:srgbClr val="00B050"/>
                </a:solidFill>
              </a:rPr>
              <a:t>Diagrama Eléctrico de Potencia</a:t>
            </a:r>
            <a:endParaRPr lang="es-MX" dirty="0">
              <a:solidFill>
                <a:srgbClr val="00B050"/>
              </a:solidFill>
            </a:endParaRPr>
          </a:p>
        </p:txBody>
      </p:sp>
      <p:pic>
        <p:nvPicPr>
          <p:cNvPr id="4" name="3 Imagen"/>
          <p:cNvPicPr/>
          <p:nvPr/>
        </p:nvPicPr>
        <p:blipFill>
          <a:blip r:embed="rId2" cstate="print"/>
          <a:srcRect/>
          <a:stretch>
            <a:fillRect/>
          </a:stretch>
        </p:blipFill>
        <p:spPr bwMode="auto">
          <a:xfrm>
            <a:off x="2381250" y="1624012"/>
            <a:ext cx="4381500" cy="3609975"/>
          </a:xfrm>
          <a:prstGeom prst="rect">
            <a:avLst/>
          </a:prstGeom>
          <a:noFill/>
          <a:ln w="9525">
            <a:noFill/>
            <a:miter lim="800000"/>
            <a:headEnd/>
            <a:tailEnd/>
          </a:ln>
        </p:spPr>
      </p:pic>
      <p:pic>
        <p:nvPicPr>
          <p:cNvPr id="5" name="Picture 2" descr="http://us.cdn2.123rf.com/168nwm/alexwhite/alexwhite1209/alexwhite120900198/15417052-flecha-izquierda-icono.jpg">
            <a:hlinkClick r:id="rId3" action="ppaction://hlinksldjump"/>
          </p:cNvPr>
          <p:cNvPicPr>
            <a:picLocks noChangeAspect="1" noChangeArrowheads="1"/>
          </p:cNvPicPr>
          <p:nvPr/>
        </p:nvPicPr>
        <p:blipFill>
          <a:blip r:embed="rId4" cstate="print"/>
          <a:srcRect/>
          <a:stretch>
            <a:fillRect/>
          </a:stretch>
        </p:blipFill>
        <p:spPr bwMode="auto">
          <a:xfrm>
            <a:off x="8388425" y="5301208"/>
            <a:ext cx="576063" cy="576063"/>
          </a:xfrm>
          <a:prstGeom prst="rect">
            <a:avLst/>
          </a:prstGeom>
          <a:noFill/>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557808"/>
            <a:ext cx="8229600" cy="1143000"/>
          </a:xfrm>
        </p:spPr>
        <p:txBody>
          <a:bodyPr/>
          <a:lstStyle/>
          <a:p>
            <a:pPr algn="l"/>
            <a:r>
              <a:rPr lang="es-MX" dirty="0" smtClean="0">
                <a:solidFill>
                  <a:srgbClr val="00B050"/>
                </a:solidFill>
              </a:rPr>
              <a:t>Diagrama de Control</a:t>
            </a:r>
            <a:endParaRPr lang="es-MX" dirty="0">
              <a:solidFill>
                <a:srgbClr val="00B050"/>
              </a:solidFill>
            </a:endParaRPr>
          </a:p>
        </p:txBody>
      </p:sp>
      <p:pic>
        <p:nvPicPr>
          <p:cNvPr id="4" name="3 Imagen"/>
          <p:cNvPicPr/>
          <p:nvPr/>
        </p:nvPicPr>
        <p:blipFill>
          <a:blip r:embed="rId2" cstate="print"/>
          <a:srcRect/>
          <a:stretch>
            <a:fillRect/>
          </a:stretch>
        </p:blipFill>
        <p:spPr bwMode="auto">
          <a:xfrm>
            <a:off x="467544" y="1379984"/>
            <a:ext cx="5429250" cy="1905000"/>
          </a:xfrm>
          <a:prstGeom prst="rect">
            <a:avLst/>
          </a:prstGeom>
          <a:noFill/>
          <a:ln w="9525">
            <a:noFill/>
            <a:miter lim="800000"/>
            <a:headEnd/>
            <a:tailEnd/>
          </a:ln>
        </p:spPr>
      </p:pic>
      <p:pic>
        <p:nvPicPr>
          <p:cNvPr id="5" name="4 Imagen"/>
          <p:cNvPicPr/>
          <p:nvPr/>
        </p:nvPicPr>
        <p:blipFill>
          <a:blip r:embed="rId3" cstate="print"/>
          <a:srcRect/>
          <a:stretch>
            <a:fillRect/>
          </a:stretch>
        </p:blipFill>
        <p:spPr bwMode="auto">
          <a:xfrm>
            <a:off x="6300192" y="1559818"/>
            <a:ext cx="2305050" cy="1581150"/>
          </a:xfrm>
          <a:prstGeom prst="rect">
            <a:avLst/>
          </a:prstGeom>
          <a:noFill/>
          <a:ln w="9525">
            <a:noFill/>
            <a:miter lim="800000"/>
            <a:headEnd/>
            <a:tailEnd/>
          </a:ln>
        </p:spPr>
      </p:pic>
      <p:pic>
        <p:nvPicPr>
          <p:cNvPr id="6" name="5 Imagen"/>
          <p:cNvPicPr/>
          <p:nvPr/>
        </p:nvPicPr>
        <p:blipFill>
          <a:blip r:embed="rId4" cstate="print"/>
          <a:srcRect/>
          <a:stretch>
            <a:fillRect/>
          </a:stretch>
        </p:blipFill>
        <p:spPr bwMode="auto">
          <a:xfrm>
            <a:off x="2051720" y="3789040"/>
            <a:ext cx="5295900" cy="2028825"/>
          </a:xfrm>
          <a:prstGeom prst="rect">
            <a:avLst/>
          </a:prstGeom>
          <a:noFill/>
          <a:ln w="9525">
            <a:noFill/>
            <a:miter lim="800000"/>
            <a:headEnd/>
            <a:tailEnd/>
          </a:ln>
        </p:spPr>
      </p:pic>
      <p:pic>
        <p:nvPicPr>
          <p:cNvPr id="7" name="Picture 2" descr="http://us.cdn2.123rf.com/168nwm/alexwhite/alexwhite1209/alexwhite120900198/15417052-flecha-izquierda-icono.jpg">
            <a:hlinkClick r:id="rId5" action="ppaction://hlinksldjump"/>
          </p:cNvPr>
          <p:cNvPicPr>
            <a:picLocks noChangeAspect="1" noChangeArrowheads="1"/>
          </p:cNvPicPr>
          <p:nvPr/>
        </p:nvPicPr>
        <p:blipFill>
          <a:blip r:embed="rId6" cstate="print"/>
          <a:srcRect/>
          <a:stretch>
            <a:fillRect/>
          </a:stretch>
        </p:blipFill>
        <p:spPr bwMode="auto">
          <a:xfrm>
            <a:off x="8388425" y="5301208"/>
            <a:ext cx="576063" cy="576063"/>
          </a:xfrm>
          <a:prstGeom prst="rect">
            <a:avLst/>
          </a:prstGeom>
          <a:noFill/>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557808"/>
            <a:ext cx="8229600" cy="1143000"/>
          </a:xfrm>
        </p:spPr>
        <p:txBody>
          <a:bodyPr/>
          <a:lstStyle/>
          <a:p>
            <a:pPr algn="l"/>
            <a:r>
              <a:rPr lang="es-MX" dirty="0" smtClean="0">
                <a:solidFill>
                  <a:srgbClr val="00B050"/>
                </a:solidFill>
              </a:rPr>
              <a:t>Diagrama de Interconexiones</a:t>
            </a:r>
            <a:endParaRPr lang="es-MX" dirty="0">
              <a:solidFill>
                <a:srgbClr val="00B050"/>
              </a:solidFill>
            </a:endParaRPr>
          </a:p>
        </p:txBody>
      </p:sp>
      <p:pic>
        <p:nvPicPr>
          <p:cNvPr id="4" name="3 Imagen"/>
          <p:cNvPicPr/>
          <p:nvPr/>
        </p:nvPicPr>
        <p:blipFill>
          <a:blip r:embed="rId2" cstate="print"/>
          <a:srcRect/>
          <a:stretch>
            <a:fillRect/>
          </a:stretch>
        </p:blipFill>
        <p:spPr bwMode="auto">
          <a:xfrm>
            <a:off x="2771800" y="1412776"/>
            <a:ext cx="3810347" cy="3925485"/>
          </a:xfrm>
          <a:prstGeom prst="rect">
            <a:avLst/>
          </a:prstGeom>
          <a:noFill/>
          <a:ln w="9525">
            <a:noFill/>
            <a:miter lim="800000"/>
            <a:headEnd/>
            <a:tailEnd/>
          </a:ln>
        </p:spPr>
      </p:pic>
      <p:pic>
        <p:nvPicPr>
          <p:cNvPr id="5" name="Picture 2" descr="http://us.cdn2.123rf.com/168nwm/alexwhite/alexwhite1209/alexwhite120900198/15417052-flecha-izquierda-icono.jpg">
            <a:hlinkClick r:id="rId3" action="ppaction://hlinksldjump"/>
          </p:cNvPr>
          <p:cNvPicPr>
            <a:picLocks noChangeAspect="1" noChangeArrowheads="1"/>
          </p:cNvPicPr>
          <p:nvPr/>
        </p:nvPicPr>
        <p:blipFill>
          <a:blip r:embed="rId4" cstate="print"/>
          <a:srcRect/>
          <a:stretch>
            <a:fillRect/>
          </a:stretch>
        </p:blipFill>
        <p:spPr bwMode="auto">
          <a:xfrm>
            <a:off x="8388425" y="5301208"/>
            <a:ext cx="576063" cy="576063"/>
          </a:xfrm>
          <a:prstGeom prst="rect">
            <a:avLst/>
          </a:prstGeom>
          <a:noFill/>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cstate="print"/>
          <a:srcRect l="49352" t="32049" r="30781" b="38081"/>
          <a:stretch>
            <a:fillRect/>
          </a:stretch>
        </p:blipFill>
        <p:spPr bwMode="auto">
          <a:xfrm>
            <a:off x="1907704" y="1052736"/>
            <a:ext cx="4680520" cy="4608512"/>
          </a:xfrm>
          <a:prstGeom prst="rect">
            <a:avLst/>
          </a:prstGeom>
          <a:noFill/>
          <a:ln w="9525">
            <a:noFill/>
            <a:miter lim="800000"/>
            <a:headEnd/>
            <a:tailEnd/>
          </a:ln>
        </p:spPr>
      </p:pic>
      <p:sp>
        <p:nvSpPr>
          <p:cNvPr id="5" name="4 Rectángulo">
            <a:hlinkClick r:id="rId3" action="ppaction://hlinkfile"/>
          </p:cNvPr>
          <p:cNvSpPr/>
          <p:nvPr/>
        </p:nvSpPr>
        <p:spPr>
          <a:xfrm>
            <a:off x="5292080" y="1124744"/>
            <a:ext cx="792088" cy="432048"/>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s-MX" sz="1400" dirty="0" smtClean="0">
                <a:hlinkClick r:id="rId4" action="ppaction://hlinkfile"/>
              </a:rPr>
              <a:t>Manual</a:t>
            </a:r>
            <a:endParaRPr lang="es-MX" sz="1400" dirty="0"/>
          </a:p>
        </p:txBody>
      </p:sp>
      <p:sp>
        <p:nvSpPr>
          <p:cNvPr id="6" name="5 Rectángulo">
            <a:hlinkClick r:id="rId5" action="ppaction://hlinkfile"/>
          </p:cNvPr>
          <p:cNvSpPr/>
          <p:nvPr/>
        </p:nvSpPr>
        <p:spPr>
          <a:xfrm>
            <a:off x="5076056" y="2708920"/>
            <a:ext cx="1080120" cy="432048"/>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s-MX" sz="1400" dirty="0" smtClean="0">
                <a:hlinkClick r:id="rId6" action="ppaction://hlinkfile"/>
              </a:rPr>
              <a:t>Automático</a:t>
            </a:r>
            <a:endParaRPr lang="es-MX" sz="1400" dirty="0"/>
          </a:p>
        </p:txBody>
      </p:sp>
      <p:sp>
        <p:nvSpPr>
          <p:cNvPr id="7" name="6 Rectángulo">
            <a:hlinkClick r:id="rId7" action="ppaction://hlinksldjump"/>
          </p:cNvPr>
          <p:cNvSpPr/>
          <p:nvPr/>
        </p:nvSpPr>
        <p:spPr>
          <a:xfrm>
            <a:off x="5220072" y="3573016"/>
            <a:ext cx="1080120" cy="432048"/>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s-MX" sz="1400" dirty="0" smtClean="0"/>
              <a:t>Pantalla </a:t>
            </a:r>
            <a:r>
              <a:rPr lang="es-MX" sz="1400" dirty="0" smtClean="0">
                <a:hlinkClick r:id="rId7" action="ppaction://hlinksldjump"/>
              </a:rPr>
              <a:t>Logo</a:t>
            </a:r>
            <a:endParaRPr lang="es-MX" sz="1400" dirty="0"/>
          </a:p>
        </p:txBody>
      </p:sp>
      <p:sp>
        <p:nvSpPr>
          <p:cNvPr id="8" name="7 Rectángulo">
            <a:hlinkClick r:id="rId8" action="ppaction://hlinksldjump"/>
          </p:cNvPr>
          <p:cNvSpPr/>
          <p:nvPr/>
        </p:nvSpPr>
        <p:spPr>
          <a:xfrm>
            <a:off x="5076056" y="4509120"/>
            <a:ext cx="1080120" cy="432048"/>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s-MX" sz="1400" dirty="0" smtClean="0">
                <a:hlinkClick r:id="rId8" action="ppaction://hlinksldjump"/>
              </a:rPr>
              <a:t>Software</a:t>
            </a:r>
            <a:endParaRPr lang="es-MX" sz="1400" dirty="0"/>
          </a:p>
        </p:txBody>
      </p:sp>
      <p:pic>
        <p:nvPicPr>
          <p:cNvPr id="9" name="Picture 2" descr="http://us.cdn2.123rf.com/168nwm/alexwhite/alexwhite1209/alexwhite120900198/15417052-flecha-izquierda-icono.jpg">
            <a:hlinkClick r:id="rId9" action="ppaction://hlinksldjump"/>
          </p:cNvPr>
          <p:cNvPicPr>
            <a:picLocks noChangeAspect="1" noChangeArrowheads="1"/>
          </p:cNvPicPr>
          <p:nvPr/>
        </p:nvPicPr>
        <p:blipFill>
          <a:blip r:embed="rId10" cstate="print"/>
          <a:srcRect/>
          <a:stretch>
            <a:fillRect/>
          </a:stretch>
        </p:blipFill>
        <p:spPr bwMode="auto">
          <a:xfrm>
            <a:off x="8388425" y="5301208"/>
            <a:ext cx="576063" cy="576063"/>
          </a:xfrm>
          <a:prstGeom prst="rect">
            <a:avLst/>
          </a:prstGeom>
          <a:noFill/>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557808"/>
            <a:ext cx="8229600" cy="1143000"/>
          </a:xfrm>
        </p:spPr>
        <p:txBody>
          <a:bodyPr/>
          <a:lstStyle/>
          <a:p>
            <a:pPr algn="l"/>
            <a:r>
              <a:rPr lang="es-MX" dirty="0" smtClean="0">
                <a:solidFill>
                  <a:srgbClr val="00B050"/>
                </a:solidFill>
              </a:rPr>
              <a:t>Pantalla Logo TD!</a:t>
            </a:r>
            <a:endParaRPr lang="es-MX" dirty="0">
              <a:solidFill>
                <a:srgbClr val="00B050"/>
              </a:solidFill>
            </a:endParaRPr>
          </a:p>
        </p:txBody>
      </p:sp>
      <p:graphicFrame>
        <p:nvGraphicFramePr>
          <p:cNvPr id="5" name="4 Tabla"/>
          <p:cNvGraphicFramePr>
            <a:graphicFrameLocks noGrp="1"/>
          </p:cNvGraphicFramePr>
          <p:nvPr/>
        </p:nvGraphicFramePr>
        <p:xfrm>
          <a:off x="539552" y="1556792"/>
          <a:ext cx="4839335" cy="1828800"/>
        </p:xfrm>
        <a:graphic>
          <a:graphicData uri="http://schemas.openxmlformats.org/drawingml/2006/table">
            <a:tbl>
              <a:tblPr>
                <a:tableStyleId>{3C2FFA5D-87B4-456A-9821-1D502468CF0F}</a:tableStyleId>
              </a:tblPr>
              <a:tblGrid>
                <a:gridCol w="461645"/>
                <a:gridCol w="4377690"/>
              </a:tblGrid>
              <a:tr h="190500">
                <a:tc gridSpan="2">
                  <a:txBody>
                    <a:bodyPr/>
                    <a:lstStyle/>
                    <a:p>
                      <a:pPr algn="ctr">
                        <a:lnSpc>
                          <a:spcPct val="200000"/>
                        </a:lnSpc>
                        <a:spcAft>
                          <a:spcPts val="0"/>
                        </a:spcAft>
                      </a:pPr>
                      <a:r>
                        <a:rPr lang="es-ES" sz="1000"/>
                        <a:t>Modo Manual</a:t>
                      </a:r>
                      <a:endParaRPr lang="es-MX" sz="1100">
                        <a:solidFill>
                          <a:srgbClr val="365F91"/>
                        </a:solidFill>
                        <a:latin typeface="Calibri"/>
                        <a:ea typeface="Calibri"/>
                        <a:cs typeface="Times New Roman"/>
                      </a:endParaRPr>
                    </a:p>
                  </a:txBody>
                  <a:tcPr marL="68580" marR="68580" marT="0" marB="0"/>
                </a:tc>
                <a:tc hMerge="1">
                  <a:txBody>
                    <a:bodyPr/>
                    <a:lstStyle/>
                    <a:p>
                      <a:endParaRPr lang="es-MX"/>
                    </a:p>
                  </a:txBody>
                  <a:tcPr/>
                </a:tc>
              </a:tr>
              <a:tr h="190500">
                <a:tc>
                  <a:txBody>
                    <a:bodyPr/>
                    <a:lstStyle/>
                    <a:p>
                      <a:pPr algn="ctr">
                        <a:lnSpc>
                          <a:spcPct val="200000"/>
                        </a:lnSpc>
                        <a:spcAft>
                          <a:spcPts val="0"/>
                        </a:spcAft>
                      </a:pPr>
                      <a:r>
                        <a:rPr lang="es-ES" sz="1000"/>
                        <a:t>Tecla</a:t>
                      </a:r>
                      <a:endParaRPr lang="es-MX" sz="1100">
                        <a:solidFill>
                          <a:srgbClr val="365F91"/>
                        </a:solidFill>
                        <a:latin typeface="Calibri"/>
                        <a:ea typeface="Calibri"/>
                        <a:cs typeface="Times New Roman"/>
                      </a:endParaRPr>
                    </a:p>
                  </a:txBody>
                  <a:tcPr marL="68580" marR="68580" marT="0" marB="0"/>
                </a:tc>
                <a:tc>
                  <a:txBody>
                    <a:bodyPr/>
                    <a:lstStyle/>
                    <a:p>
                      <a:pPr algn="ctr">
                        <a:lnSpc>
                          <a:spcPct val="200000"/>
                        </a:lnSpc>
                        <a:spcAft>
                          <a:spcPts val="0"/>
                        </a:spcAft>
                      </a:pPr>
                      <a:r>
                        <a:rPr lang="es-ES" sz="1000"/>
                        <a:t>Función</a:t>
                      </a:r>
                      <a:endParaRPr lang="es-MX" sz="1100">
                        <a:solidFill>
                          <a:srgbClr val="365F91"/>
                        </a:solidFill>
                        <a:latin typeface="Calibri"/>
                        <a:ea typeface="Calibri"/>
                        <a:cs typeface="Times New Roman"/>
                      </a:endParaRPr>
                    </a:p>
                  </a:txBody>
                  <a:tcPr marL="68580" marR="68580" marT="0" marB="0"/>
                </a:tc>
              </a:tr>
              <a:tr h="190500">
                <a:tc>
                  <a:txBody>
                    <a:bodyPr/>
                    <a:lstStyle/>
                    <a:p>
                      <a:pPr algn="ctr">
                        <a:lnSpc>
                          <a:spcPct val="200000"/>
                        </a:lnSpc>
                        <a:spcAft>
                          <a:spcPts val="0"/>
                        </a:spcAft>
                      </a:pPr>
                      <a:r>
                        <a:rPr lang="es-ES" sz="1000"/>
                        <a:t>F1</a:t>
                      </a:r>
                      <a:endParaRPr lang="es-MX" sz="1100">
                        <a:solidFill>
                          <a:srgbClr val="365F91"/>
                        </a:solidFill>
                        <a:latin typeface="Calibri"/>
                        <a:ea typeface="Calibri"/>
                        <a:cs typeface="Times New Roman"/>
                      </a:endParaRPr>
                    </a:p>
                  </a:txBody>
                  <a:tcPr marL="68580" marR="68580" marT="0" marB="0"/>
                </a:tc>
                <a:tc>
                  <a:txBody>
                    <a:bodyPr/>
                    <a:lstStyle/>
                    <a:p>
                      <a:pPr algn="just">
                        <a:lnSpc>
                          <a:spcPct val="200000"/>
                        </a:lnSpc>
                        <a:spcAft>
                          <a:spcPts val="0"/>
                        </a:spcAft>
                      </a:pPr>
                      <a:r>
                        <a:rPr lang="es-ES" sz="1000"/>
                        <a:t>Activa el Mecanismo de transporte</a:t>
                      </a:r>
                      <a:endParaRPr lang="es-MX" sz="1100">
                        <a:solidFill>
                          <a:srgbClr val="365F91"/>
                        </a:solidFill>
                        <a:latin typeface="Calibri"/>
                        <a:ea typeface="Calibri"/>
                        <a:cs typeface="Times New Roman"/>
                      </a:endParaRPr>
                    </a:p>
                  </a:txBody>
                  <a:tcPr marL="68580" marR="68580" marT="0" marB="0"/>
                </a:tc>
              </a:tr>
              <a:tr h="190500">
                <a:tc>
                  <a:txBody>
                    <a:bodyPr/>
                    <a:lstStyle/>
                    <a:p>
                      <a:pPr algn="ctr">
                        <a:lnSpc>
                          <a:spcPct val="200000"/>
                        </a:lnSpc>
                        <a:spcAft>
                          <a:spcPts val="0"/>
                        </a:spcAft>
                      </a:pPr>
                      <a:r>
                        <a:rPr lang="es-ES" sz="1000"/>
                        <a:t>F2</a:t>
                      </a:r>
                      <a:endParaRPr lang="es-MX" sz="1100">
                        <a:solidFill>
                          <a:srgbClr val="365F91"/>
                        </a:solidFill>
                        <a:latin typeface="Calibri"/>
                        <a:ea typeface="Calibri"/>
                        <a:cs typeface="Times New Roman"/>
                      </a:endParaRPr>
                    </a:p>
                  </a:txBody>
                  <a:tcPr marL="68580" marR="68580" marT="0" marB="0"/>
                </a:tc>
                <a:tc>
                  <a:txBody>
                    <a:bodyPr/>
                    <a:lstStyle/>
                    <a:p>
                      <a:pPr algn="just">
                        <a:lnSpc>
                          <a:spcPct val="200000"/>
                        </a:lnSpc>
                        <a:spcAft>
                          <a:spcPts val="0"/>
                        </a:spcAft>
                      </a:pPr>
                      <a:r>
                        <a:rPr lang="es-ES" sz="1000"/>
                        <a:t>Activa o prende el Variador de Frecuencia</a:t>
                      </a:r>
                      <a:endParaRPr lang="es-MX" sz="1100">
                        <a:solidFill>
                          <a:srgbClr val="365F91"/>
                        </a:solidFill>
                        <a:latin typeface="Calibri"/>
                        <a:ea typeface="Calibri"/>
                        <a:cs typeface="Times New Roman"/>
                      </a:endParaRPr>
                    </a:p>
                  </a:txBody>
                  <a:tcPr marL="68580" marR="68580" marT="0" marB="0"/>
                </a:tc>
              </a:tr>
              <a:tr h="190500">
                <a:tc>
                  <a:txBody>
                    <a:bodyPr/>
                    <a:lstStyle/>
                    <a:p>
                      <a:pPr algn="ctr">
                        <a:lnSpc>
                          <a:spcPct val="200000"/>
                        </a:lnSpc>
                        <a:spcAft>
                          <a:spcPts val="0"/>
                        </a:spcAft>
                      </a:pPr>
                      <a:r>
                        <a:rPr lang="es-ES" sz="1000"/>
                        <a:t>F3</a:t>
                      </a:r>
                      <a:endParaRPr lang="es-MX" sz="1100">
                        <a:solidFill>
                          <a:srgbClr val="365F91"/>
                        </a:solidFill>
                        <a:latin typeface="Calibri"/>
                        <a:ea typeface="Calibri"/>
                        <a:cs typeface="Times New Roman"/>
                      </a:endParaRPr>
                    </a:p>
                  </a:txBody>
                  <a:tcPr marL="68580" marR="68580" marT="0" marB="0"/>
                </a:tc>
                <a:tc>
                  <a:txBody>
                    <a:bodyPr/>
                    <a:lstStyle/>
                    <a:p>
                      <a:pPr algn="just">
                        <a:lnSpc>
                          <a:spcPct val="200000"/>
                        </a:lnSpc>
                        <a:spcAft>
                          <a:spcPts val="0"/>
                        </a:spcAft>
                      </a:pPr>
                      <a:r>
                        <a:rPr lang="es-ES" sz="1000" dirty="0"/>
                        <a:t>Activa el motor de corte y se visualiza en la pantalla LCD  la velocidad de motor</a:t>
                      </a:r>
                      <a:endParaRPr lang="es-MX" sz="1100" dirty="0">
                        <a:solidFill>
                          <a:srgbClr val="365F91"/>
                        </a:solidFill>
                        <a:latin typeface="Calibri"/>
                        <a:ea typeface="Calibri"/>
                        <a:cs typeface="Times New Roman"/>
                      </a:endParaRPr>
                    </a:p>
                  </a:txBody>
                  <a:tcPr marL="68580" marR="68580" marT="0" marB="0"/>
                </a:tc>
              </a:tr>
            </a:tbl>
          </a:graphicData>
        </a:graphic>
      </p:graphicFrame>
      <p:graphicFrame>
        <p:nvGraphicFramePr>
          <p:cNvPr id="6" name="5 Tabla"/>
          <p:cNvGraphicFramePr>
            <a:graphicFrameLocks noGrp="1"/>
          </p:cNvGraphicFramePr>
          <p:nvPr/>
        </p:nvGraphicFramePr>
        <p:xfrm>
          <a:off x="539552" y="3861048"/>
          <a:ext cx="5019675" cy="1828800"/>
        </p:xfrm>
        <a:graphic>
          <a:graphicData uri="http://schemas.openxmlformats.org/drawingml/2006/table">
            <a:tbl>
              <a:tblPr>
                <a:tableStyleId>{3C2FFA5D-87B4-456A-9821-1D502468CF0F}</a:tableStyleId>
              </a:tblPr>
              <a:tblGrid>
                <a:gridCol w="478790"/>
                <a:gridCol w="4540885"/>
              </a:tblGrid>
              <a:tr h="190500">
                <a:tc gridSpan="2">
                  <a:txBody>
                    <a:bodyPr/>
                    <a:lstStyle/>
                    <a:p>
                      <a:pPr algn="ctr">
                        <a:lnSpc>
                          <a:spcPct val="200000"/>
                        </a:lnSpc>
                        <a:spcAft>
                          <a:spcPts val="0"/>
                        </a:spcAft>
                      </a:pPr>
                      <a:r>
                        <a:rPr lang="es-ES" sz="1000" dirty="0"/>
                        <a:t>Modo Automático</a:t>
                      </a:r>
                      <a:endParaRPr lang="es-MX" sz="1100" dirty="0">
                        <a:solidFill>
                          <a:srgbClr val="365F91"/>
                        </a:solidFill>
                        <a:latin typeface="Calibri"/>
                        <a:ea typeface="Calibri"/>
                        <a:cs typeface="Times New Roman"/>
                      </a:endParaRPr>
                    </a:p>
                  </a:txBody>
                  <a:tcPr marL="68580" marR="68580" marT="0" marB="0"/>
                </a:tc>
                <a:tc hMerge="1">
                  <a:txBody>
                    <a:bodyPr/>
                    <a:lstStyle/>
                    <a:p>
                      <a:endParaRPr lang="es-MX"/>
                    </a:p>
                  </a:txBody>
                  <a:tcPr/>
                </a:tc>
              </a:tr>
              <a:tr h="190500">
                <a:tc>
                  <a:txBody>
                    <a:bodyPr/>
                    <a:lstStyle/>
                    <a:p>
                      <a:pPr algn="ctr">
                        <a:lnSpc>
                          <a:spcPct val="200000"/>
                        </a:lnSpc>
                        <a:spcAft>
                          <a:spcPts val="0"/>
                        </a:spcAft>
                      </a:pPr>
                      <a:r>
                        <a:rPr lang="es-ES" sz="1000"/>
                        <a:t>Tecla</a:t>
                      </a:r>
                      <a:endParaRPr lang="es-MX" sz="1100">
                        <a:solidFill>
                          <a:srgbClr val="365F91"/>
                        </a:solidFill>
                        <a:latin typeface="Calibri"/>
                        <a:ea typeface="Calibri"/>
                        <a:cs typeface="Times New Roman"/>
                      </a:endParaRPr>
                    </a:p>
                  </a:txBody>
                  <a:tcPr marL="68580" marR="68580" marT="0" marB="0"/>
                </a:tc>
                <a:tc>
                  <a:txBody>
                    <a:bodyPr/>
                    <a:lstStyle/>
                    <a:p>
                      <a:pPr algn="ctr">
                        <a:lnSpc>
                          <a:spcPct val="200000"/>
                        </a:lnSpc>
                        <a:spcAft>
                          <a:spcPts val="0"/>
                        </a:spcAft>
                      </a:pPr>
                      <a:r>
                        <a:rPr lang="es-ES" sz="1000"/>
                        <a:t>Función</a:t>
                      </a:r>
                      <a:endParaRPr lang="es-MX" sz="1100">
                        <a:solidFill>
                          <a:srgbClr val="365F91"/>
                        </a:solidFill>
                        <a:latin typeface="Calibri"/>
                        <a:ea typeface="Calibri"/>
                        <a:cs typeface="Times New Roman"/>
                      </a:endParaRPr>
                    </a:p>
                  </a:txBody>
                  <a:tcPr marL="68580" marR="68580" marT="0" marB="0"/>
                </a:tc>
              </a:tr>
              <a:tr h="190500">
                <a:tc>
                  <a:txBody>
                    <a:bodyPr/>
                    <a:lstStyle/>
                    <a:p>
                      <a:pPr algn="ctr">
                        <a:lnSpc>
                          <a:spcPct val="200000"/>
                        </a:lnSpc>
                        <a:spcAft>
                          <a:spcPts val="0"/>
                        </a:spcAft>
                      </a:pPr>
                      <a:r>
                        <a:rPr lang="es-ES" sz="1000"/>
                        <a:t>F4</a:t>
                      </a:r>
                      <a:endParaRPr lang="es-MX" sz="1100">
                        <a:solidFill>
                          <a:srgbClr val="365F91"/>
                        </a:solidFill>
                        <a:latin typeface="Calibri"/>
                        <a:ea typeface="Calibri"/>
                        <a:cs typeface="Times New Roman"/>
                      </a:endParaRPr>
                    </a:p>
                  </a:txBody>
                  <a:tcPr marL="68580" marR="68580" marT="0" marB="0"/>
                </a:tc>
                <a:tc>
                  <a:txBody>
                    <a:bodyPr/>
                    <a:lstStyle/>
                    <a:p>
                      <a:pPr algn="just">
                        <a:lnSpc>
                          <a:spcPct val="200000"/>
                        </a:lnSpc>
                        <a:spcAft>
                          <a:spcPts val="0"/>
                        </a:spcAft>
                      </a:pPr>
                      <a:r>
                        <a:rPr lang="es-ES" sz="1000"/>
                        <a:t>Aparece en la pantalla una presentación de la máquina "Máquina Cortadora de Rejos"</a:t>
                      </a:r>
                      <a:endParaRPr lang="es-MX" sz="1100">
                        <a:solidFill>
                          <a:srgbClr val="365F91"/>
                        </a:solidFill>
                        <a:latin typeface="Calibri"/>
                        <a:ea typeface="Calibri"/>
                        <a:cs typeface="Times New Roman"/>
                      </a:endParaRPr>
                    </a:p>
                  </a:txBody>
                  <a:tcPr marL="68580" marR="68580" marT="0" marB="0"/>
                </a:tc>
              </a:tr>
              <a:tr h="190500">
                <a:tc>
                  <a:txBody>
                    <a:bodyPr/>
                    <a:lstStyle/>
                    <a:p>
                      <a:pPr algn="ctr">
                        <a:lnSpc>
                          <a:spcPct val="200000"/>
                        </a:lnSpc>
                        <a:spcAft>
                          <a:spcPts val="0"/>
                        </a:spcAft>
                      </a:pPr>
                      <a:r>
                        <a:rPr lang="es-ES" sz="1000"/>
                        <a:t>F1</a:t>
                      </a:r>
                      <a:endParaRPr lang="es-MX" sz="1100">
                        <a:solidFill>
                          <a:srgbClr val="365F91"/>
                        </a:solidFill>
                        <a:latin typeface="Calibri"/>
                        <a:ea typeface="Calibri"/>
                        <a:cs typeface="Times New Roman"/>
                      </a:endParaRPr>
                    </a:p>
                  </a:txBody>
                  <a:tcPr marL="68580" marR="68580" marT="0" marB="0"/>
                </a:tc>
                <a:tc>
                  <a:txBody>
                    <a:bodyPr/>
                    <a:lstStyle/>
                    <a:p>
                      <a:pPr algn="just">
                        <a:lnSpc>
                          <a:spcPct val="200000"/>
                        </a:lnSpc>
                        <a:spcAft>
                          <a:spcPts val="0"/>
                        </a:spcAft>
                      </a:pPr>
                      <a:r>
                        <a:rPr lang="es-ES" sz="1000"/>
                        <a:t>Visualización en la pantalla de la velocidad del motor de los discos de corte</a:t>
                      </a:r>
                      <a:endParaRPr lang="es-MX" sz="1100">
                        <a:solidFill>
                          <a:srgbClr val="365F91"/>
                        </a:solidFill>
                        <a:latin typeface="Calibri"/>
                        <a:ea typeface="Calibri"/>
                        <a:cs typeface="Times New Roman"/>
                      </a:endParaRPr>
                    </a:p>
                  </a:txBody>
                  <a:tcPr marL="68580" marR="68580" marT="0" marB="0"/>
                </a:tc>
              </a:tr>
              <a:tr h="190500">
                <a:tc>
                  <a:txBody>
                    <a:bodyPr/>
                    <a:lstStyle/>
                    <a:p>
                      <a:pPr algn="ctr">
                        <a:lnSpc>
                          <a:spcPct val="200000"/>
                        </a:lnSpc>
                        <a:spcAft>
                          <a:spcPts val="0"/>
                        </a:spcAft>
                      </a:pPr>
                      <a:r>
                        <a:rPr lang="es-ES" sz="1000"/>
                        <a:t>F2</a:t>
                      </a:r>
                      <a:endParaRPr lang="es-MX" sz="1100">
                        <a:solidFill>
                          <a:srgbClr val="365F91"/>
                        </a:solidFill>
                        <a:latin typeface="Calibri"/>
                        <a:ea typeface="Calibri"/>
                        <a:cs typeface="Times New Roman"/>
                      </a:endParaRPr>
                    </a:p>
                  </a:txBody>
                  <a:tcPr marL="68580" marR="68580" marT="0" marB="0"/>
                </a:tc>
                <a:tc>
                  <a:txBody>
                    <a:bodyPr/>
                    <a:lstStyle/>
                    <a:p>
                      <a:pPr algn="just">
                        <a:lnSpc>
                          <a:spcPct val="200000"/>
                        </a:lnSpc>
                        <a:spcAft>
                          <a:spcPts val="0"/>
                        </a:spcAft>
                      </a:pPr>
                      <a:r>
                        <a:rPr lang="es-ES" sz="1000" dirty="0"/>
                        <a:t>Visualización en la pantalla del conteo o producción de rejos</a:t>
                      </a:r>
                      <a:endParaRPr lang="es-MX" sz="1100" dirty="0">
                        <a:solidFill>
                          <a:srgbClr val="365F91"/>
                        </a:solidFill>
                        <a:latin typeface="Calibri"/>
                        <a:ea typeface="Calibri"/>
                        <a:cs typeface="Times New Roman"/>
                      </a:endParaRPr>
                    </a:p>
                  </a:txBody>
                  <a:tcPr marL="68580" marR="68580" marT="0" marB="0"/>
                </a:tc>
              </a:tr>
            </a:tbl>
          </a:graphicData>
        </a:graphic>
      </p:graphicFrame>
      <p:pic>
        <p:nvPicPr>
          <p:cNvPr id="7" name="193 Imagen" descr="LOGOTD02.JPG"/>
          <p:cNvPicPr/>
          <p:nvPr/>
        </p:nvPicPr>
        <p:blipFill>
          <a:blip r:embed="rId2" cstate="print"/>
          <a:srcRect/>
          <a:stretch>
            <a:fillRect/>
          </a:stretch>
        </p:blipFill>
        <p:spPr bwMode="auto">
          <a:xfrm>
            <a:off x="5796136" y="2276872"/>
            <a:ext cx="2867025" cy="2188570"/>
          </a:xfrm>
          <a:prstGeom prst="rect">
            <a:avLst/>
          </a:prstGeom>
          <a:noFill/>
          <a:ln w="9525">
            <a:noFill/>
            <a:miter lim="800000"/>
            <a:headEnd/>
            <a:tailEnd/>
          </a:ln>
        </p:spPr>
      </p:pic>
      <p:pic>
        <p:nvPicPr>
          <p:cNvPr id="8" name="Picture 2" descr="http://us.cdn2.123rf.com/168nwm/alexwhite/alexwhite1209/alexwhite120900198/15417052-flecha-izquierda-icono.jpg">
            <a:hlinkClick r:id="rId3" action="ppaction://hlinksldjump"/>
          </p:cNvPr>
          <p:cNvPicPr>
            <a:picLocks noChangeAspect="1" noChangeArrowheads="1"/>
          </p:cNvPicPr>
          <p:nvPr/>
        </p:nvPicPr>
        <p:blipFill>
          <a:blip r:embed="rId4" cstate="print"/>
          <a:srcRect/>
          <a:stretch>
            <a:fillRect/>
          </a:stretch>
        </p:blipFill>
        <p:spPr bwMode="auto">
          <a:xfrm>
            <a:off x="8388425" y="5301208"/>
            <a:ext cx="576063" cy="576063"/>
          </a:xfrm>
          <a:prstGeom prst="rect">
            <a:avLst/>
          </a:prstGeom>
          <a:noFill/>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557808"/>
            <a:ext cx="8229600" cy="1143000"/>
          </a:xfrm>
        </p:spPr>
        <p:txBody>
          <a:bodyPr/>
          <a:lstStyle/>
          <a:p>
            <a:pPr algn="l"/>
            <a:r>
              <a:rPr lang="es-MX" dirty="0" smtClean="0">
                <a:solidFill>
                  <a:srgbClr val="00B050"/>
                </a:solidFill>
              </a:rPr>
              <a:t>LOGO SOFT CONFORT!</a:t>
            </a:r>
            <a:endParaRPr lang="es-MX" dirty="0">
              <a:solidFill>
                <a:srgbClr val="00B050"/>
              </a:solidFill>
            </a:endParaRPr>
          </a:p>
        </p:txBody>
      </p:sp>
      <p:graphicFrame>
        <p:nvGraphicFramePr>
          <p:cNvPr id="15" name="14 Tabla"/>
          <p:cNvGraphicFramePr>
            <a:graphicFrameLocks noGrp="1"/>
          </p:cNvGraphicFramePr>
          <p:nvPr/>
        </p:nvGraphicFramePr>
        <p:xfrm>
          <a:off x="539552" y="1412776"/>
          <a:ext cx="5749290" cy="4267200"/>
        </p:xfrm>
        <a:graphic>
          <a:graphicData uri="http://schemas.openxmlformats.org/drawingml/2006/table">
            <a:tbl>
              <a:tblPr>
                <a:tableStyleId>{3C2FFA5D-87B4-456A-9821-1D502468CF0F}</a:tableStyleId>
              </a:tblPr>
              <a:tblGrid>
                <a:gridCol w="1466215"/>
                <a:gridCol w="1280160"/>
                <a:gridCol w="1644650"/>
                <a:gridCol w="1358265"/>
              </a:tblGrid>
              <a:tr h="0">
                <a:tc>
                  <a:txBody>
                    <a:bodyPr/>
                    <a:lstStyle/>
                    <a:p>
                      <a:pPr algn="ctr">
                        <a:lnSpc>
                          <a:spcPct val="200000"/>
                        </a:lnSpc>
                        <a:spcAft>
                          <a:spcPts val="0"/>
                        </a:spcAft>
                      </a:pPr>
                      <a:r>
                        <a:rPr lang="es-ES" sz="1000" dirty="0"/>
                        <a:t>Procedencia/Destino</a:t>
                      </a:r>
                      <a:endParaRPr lang="es-MX" sz="1100" dirty="0">
                        <a:solidFill>
                          <a:srgbClr val="365F91"/>
                        </a:solidFill>
                        <a:latin typeface="Calibri"/>
                        <a:ea typeface="Calibri"/>
                        <a:cs typeface="Times New Roman"/>
                      </a:endParaRPr>
                    </a:p>
                  </a:txBody>
                  <a:tcPr marL="68580" marR="68580" marT="0" marB="0" anchor="ctr"/>
                </a:tc>
                <a:tc>
                  <a:txBody>
                    <a:bodyPr/>
                    <a:lstStyle/>
                    <a:p>
                      <a:pPr algn="ctr">
                        <a:lnSpc>
                          <a:spcPct val="200000"/>
                        </a:lnSpc>
                        <a:spcAft>
                          <a:spcPts val="0"/>
                        </a:spcAft>
                      </a:pPr>
                      <a:r>
                        <a:rPr lang="es-ES" sz="1000"/>
                        <a:t>Tipo</a:t>
                      </a:r>
                      <a:endParaRPr lang="es-MX" sz="1100">
                        <a:solidFill>
                          <a:srgbClr val="365F91"/>
                        </a:solidFill>
                        <a:latin typeface="Calibri"/>
                        <a:ea typeface="Calibri"/>
                        <a:cs typeface="Times New Roman"/>
                      </a:endParaRPr>
                    </a:p>
                  </a:txBody>
                  <a:tcPr marL="68580" marR="68580" marT="0" marB="0" anchor="ctr"/>
                </a:tc>
                <a:tc>
                  <a:txBody>
                    <a:bodyPr/>
                    <a:lstStyle/>
                    <a:p>
                      <a:pPr algn="ctr">
                        <a:lnSpc>
                          <a:spcPct val="200000"/>
                        </a:lnSpc>
                        <a:spcAft>
                          <a:spcPts val="0"/>
                        </a:spcAft>
                      </a:pPr>
                      <a:r>
                        <a:rPr lang="es-ES" sz="1000"/>
                        <a:t>Denominación</a:t>
                      </a:r>
                      <a:endParaRPr lang="es-MX" sz="1100">
                        <a:solidFill>
                          <a:srgbClr val="365F91"/>
                        </a:solidFill>
                        <a:latin typeface="Calibri"/>
                        <a:ea typeface="Calibri"/>
                        <a:cs typeface="Times New Roman"/>
                      </a:endParaRPr>
                    </a:p>
                  </a:txBody>
                  <a:tcPr marL="68580" marR="68580" marT="0" marB="0" anchor="ctr"/>
                </a:tc>
                <a:tc>
                  <a:txBody>
                    <a:bodyPr/>
                    <a:lstStyle/>
                    <a:p>
                      <a:pPr algn="ctr">
                        <a:lnSpc>
                          <a:spcPct val="200000"/>
                        </a:lnSpc>
                        <a:spcAft>
                          <a:spcPts val="0"/>
                        </a:spcAft>
                      </a:pPr>
                      <a:r>
                        <a:rPr lang="es-ES" sz="1000"/>
                        <a:t>Elemento Digital</a:t>
                      </a:r>
                      <a:endParaRPr lang="es-MX" sz="1100">
                        <a:solidFill>
                          <a:srgbClr val="365F91"/>
                        </a:solidFill>
                        <a:latin typeface="Calibri"/>
                        <a:ea typeface="Calibri"/>
                        <a:cs typeface="Times New Roman"/>
                      </a:endParaRPr>
                    </a:p>
                  </a:txBody>
                  <a:tcPr marL="68580" marR="68580" marT="0" marB="0" anchor="ctr"/>
                </a:tc>
              </a:tr>
              <a:tr h="0">
                <a:tc>
                  <a:txBody>
                    <a:bodyPr/>
                    <a:lstStyle/>
                    <a:p>
                      <a:pPr>
                        <a:lnSpc>
                          <a:spcPct val="200000"/>
                        </a:lnSpc>
                        <a:spcAft>
                          <a:spcPts val="0"/>
                        </a:spcAft>
                      </a:pPr>
                      <a:r>
                        <a:rPr lang="es-ES" sz="1000"/>
                        <a:t>Selector Manual/Automático</a:t>
                      </a:r>
                      <a:endParaRPr lang="es-MX" sz="1100">
                        <a:solidFill>
                          <a:srgbClr val="365F91"/>
                        </a:solidFill>
                        <a:latin typeface="Calibri"/>
                        <a:ea typeface="Calibri"/>
                        <a:cs typeface="Times New Roman"/>
                      </a:endParaRPr>
                    </a:p>
                  </a:txBody>
                  <a:tcPr marL="68580" marR="68580" marT="0" marB="0" anchor="ctr"/>
                </a:tc>
                <a:tc>
                  <a:txBody>
                    <a:bodyPr/>
                    <a:lstStyle/>
                    <a:p>
                      <a:pPr>
                        <a:lnSpc>
                          <a:spcPct val="200000"/>
                        </a:lnSpc>
                        <a:spcAft>
                          <a:spcPts val="0"/>
                        </a:spcAft>
                      </a:pPr>
                      <a:r>
                        <a:rPr lang="es-ES" sz="1000"/>
                        <a:t>Entrada Digital</a:t>
                      </a:r>
                      <a:endParaRPr lang="es-MX" sz="1100">
                        <a:solidFill>
                          <a:srgbClr val="365F91"/>
                        </a:solidFill>
                        <a:latin typeface="Calibri"/>
                        <a:ea typeface="Calibri"/>
                        <a:cs typeface="Times New Roman"/>
                      </a:endParaRPr>
                    </a:p>
                  </a:txBody>
                  <a:tcPr marL="68580" marR="68580" marT="0" marB="0" anchor="ctr"/>
                </a:tc>
                <a:tc>
                  <a:txBody>
                    <a:bodyPr/>
                    <a:lstStyle/>
                    <a:p>
                      <a:pPr algn="ctr">
                        <a:lnSpc>
                          <a:spcPct val="200000"/>
                        </a:lnSpc>
                        <a:spcAft>
                          <a:spcPts val="0"/>
                        </a:spcAft>
                      </a:pPr>
                      <a:r>
                        <a:rPr lang="es-ES" sz="1000"/>
                        <a:t>I2</a:t>
                      </a:r>
                      <a:endParaRPr lang="es-MX" sz="1100">
                        <a:solidFill>
                          <a:srgbClr val="365F91"/>
                        </a:solidFill>
                        <a:latin typeface="Calibri"/>
                        <a:ea typeface="Calibri"/>
                        <a:cs typeface="Times New Roman"/>
                      </a:endParaRPr>
                    </a:p>
                  </a:txBody>
                  <a:tcPr marL="68580" marR="68580" marT="0" marB="0" anchor="ctr"/>
                </a:tc>
                <a:tc>
                  <a:txBody>
                    <a:bodyPr/>
                    <a:lstStyle/>
                    <a:p>
                      <a:pPr algn="ctr">
                        <a:lnSpc>
                          <a:spcPct val="200000"/>
                        </a:lnSpc>
                        <a:spcAft>
                          <a:spcPts val="0"/>
                        </a:spcAft>
                      </a:pPr>
                      <a:endParaRPr lang="es-ES" sz="1000">
                        <a:solidFill>
                          <a:srgbClr val="365F91"/>
                        </a:solidFill>
                        <a:latin typeface="Times New Roman"/>
                        <a:ea typeface="Calibri"/>
                        <a:cs typeface="Times New Roman"/>
                      </a:endParaRPr>
                    </a:p>
                  </a:txBody>
                  <a:tcPr marL="68580" marR="68580" marT="0" marB="0" anchor="ctr"/>
                </a:tc>
              </a:tr>
              <a:tr h="0">
                <a:tc>
                  <a:txBody>
                    <a:bodyPr/>
                    <a:lstStyle/>
                    <a:p>
                      <a:pPr>
                        <a:lnSpc>
                          <a:spcPct val="200000"/>
                        </a:lnSpc>
                        <a:spcAft>
                          <a:spcPts val="0"/>
                        </a:spcAft>
                      </a:pPr>
                      <a:r>
                        <a:rPr lang="es-ES" sz="1000"/>
                        <a:t>Inicio</a:t>
                      </a:r>
                      <a:endParaRPr lang="es-MX" sz="1100">
                        <a:solidFill>
                          <a:srgbClr val="365F91"/>
                        </a:solidFill>
                        <a:latin typeface="Calibri"/>
                        <a:ea typeface="Calibri"/>
                        <a:cs typeface="Times New Roman"/>
                      </a:endParaRPr>
                    </a:p>
                  </a:txBody>
                  <a:tcPr marL="68580" marR="68580" marT="0" marB="0" anchor="ctr"/>
                </a:tc>
                <a:tc>
                  <a:txBody>
                    <a:bodyPr/>
                    <a:lstStyle/>
                    <a:p>
                      <a:pPr>
                        <a:lnSpc>
                          <a:spcPct val="200000"/>
                        </a:lnSpc>
                        <a:spcAft>
                          <a:spcPts val="0"/>
                        </a:spcAft>
                      </a:pPr>
                      <a:r>
                        <a:rPr lang="es-ES" sz="1000"/>
                        <a:t>Entrada Digital</a:t>
                      </a:r>
                      <a:endParaRPr lang="es-MX" sz="1100">
                        <a:solidFill>
                          <a:srgbClr val="365F91"/>
                        </a:solidFill>
                        <a:latin typeface="Calibri"/>
                        <a:ea typeface="Calibri"/>
                        <a:cs typeface="Times New Roman"/>
                      </a:endParaRPr>
                    </a:p>
                  </a:txBody>
                  <a:tcPr marL="68580" marR="68580" marT="0" marB="0" anchor="ctr"/>
                </a:tc>
                <a:tc>
                  <a:txBody>
                    <a:bodyPr/>
                    <a:lstStyle/>
                    <a:p>
                      <a:pPr algn="ctr">
                        <a:lnSpc>
                          <a:spcPct val="200000"/>
                        </a:lnSpc>
                        <a:spcAft>
                          <a:spcPts val="0"/>
                        </a:spcAft>
                      </a:pPr>
                      <a:r>
                        <a:rPr lang="es-ES" sz="1000" dirty="0"/>
                        <a:t>I3</a:t>
                      </a:r>
                      <a:endParaRPr lang="es-MX" sz="1100" dirty="0">
                        <a:solidFill>
                          <a:srgbClr val="365F91"/>
                        </a:solidFill>
                        <a:latin typeface="Calibri"/>
                        <a:ea typeface="Calibri"/>
                        <a:cs typeface="Times New Roman"/>
                      </a:endParaRPr>
                    </a:p>
                  </a:txBody>
                  <a:tcPr marL="68580" marR="68580" marT="0" marB="0" anchor="ctr"/>
                </a:tc>
                <a:tc>
                  <a:txBody>
                    <a:bodyPr/>
                    <a:lstStyle/>
                    <a:p>
                      <a:pPr algn="ctr">
                        <a:lnSpc>
                          <a:spcPct val="200000"/>
                        </a:lnSpc>
                        <a:spcAft>
                          <a:spcPts val="0"/>
                        </a:spcAft>
                      </a:pPr>
                      <a:endParaRPr lang="es-ES" sz="1000">
                        <a:solidFill>
                          <a:srgbClr val="365F91"/>
                        </a:solidFill>
                        <a:latin typeface="Times New Roman"/>
                        <a:ea typeface="Calibri"/>
                        <a:cs typeface="Times New Roman"/>
                      </a:endParaRPr>
                    </a:p>
                  </a:txBody>
                  <a:tcPr marL="68580" marR="68580" marT="0" marB="0" anchor="ctr"/>
                </a:tc>
              </a:tr>
              <a:tr h="0">
                <a:tc>
                  <a:txBody>
                    <a:bodyPr/>
                    <a:lstStyle/>
                    <a:p>
                      <a:pPr>
                        <a:lnSpc>
                          <a:spcPct val="200000"/>
                        </a:lnSpc>
                        <a:spcAft>
                          <a:spcPts val="0"/>
                        </a:spcAft>
                      </a:pPr>
                      <a:r>
                        <a:rPr lang="es-ES" sz="1000"/>
                        <a:t>Stop o Pausa</a:t>
                      </a:r>
                      <a:endParaRPr lang="es-MX" sz="1100">
                        <a:solidFill>
                          <a:srgbClr val="365F91"/>
                        </a:solidFill>
                        <a:latin typeface="Calibri"/>
                        <a:ea typeface="Calibri"/>
                        <a:cs typeface="Times New Roman"/>
                      </a:endParaRPr>
                    </a:p>
                  </a:txBody>
                  <a:tcPr marL="68580" marR="68580" marT="0" marB="0" anchor="ctr"/>
                </a:tc>
                <a:tc>
                  <a:txBody>
                    <a:bodyPr/>
                    <a:lstStyle/>
                    <a:p>
                      <a:pPr>
                        <a:lnSpc>
                          <a:spcPct val="200000"/>
                        </a:lnSpc>
                        <a:spcAft>
                          <a:spcPts val="0"/>
                        </a:spcAft>
                      </a:pPr>
                      <a:r>
                        <a:rPr lang="es-ES" sz="1000"/>
                        <a:t>Entrada Digital</a:t>
                      </a:r>
                      <a:endParaRPr lang="es-MX" sz="1100">
                        <a:solidFill>
                          <a:srgbClr val="365F91"/>
                        </a:solidFill>
                        <a:latin typeface="Calibri"/>
                        <a:ea typeface="Calibri"/>
                        <a:cs typeface="Times New Roman"/>
                      </a:endParaRPr>
                    </a:p>
                  </a:txBody>
                  <a:tcPr marL="68580" marR="68580" marT="0" marB="0" anchor="ctr"/>
                </a:tc>
                <a:tc>
                  <a:txBody>
                    <a:bodyPr/>
                    <a:lstStyle/>
                    <a:p>
                      <a:pPr algn="ctr">
                        <a:lnSpc>
                          <a:spcPct val="200000"/>
                        </a:lnSpc>
                        <a:spcAft>
                          <a:spcPts val="0"/>
                        </a:spcAft>
                      </a:pPr>
                      <a:r>
                        <a:rPr lang="es-ES" sz="1000"/>
                        <a:t>I4</a:t>
                      </a:r>
                      <a:endParaRPr lang="es-MX" sz="1100">
                        <a:solidFill>
                          <a:srgbClr val="365F91"/>
                        </a:solidFill>
                        <a:latin typeface="Calibri"/>
                        <a:ea typeface="Calibri"/>
                        <a:cs typeface="Times New Roman"/>
                      </a:endParaRPr>
                    </a:p>
                  </a:txBody>
                  <a:tcPr marL="68580" marR="68580" marT="0" marB="0" anchor="ctr"/>
                </a:tc>
                <a:tc>
                  <a:txBody>
                    <a:bodyPr/>
                    <a:lstStyle/>
                    <a:p>
                      <a:pPr algn="ctr">
                        <a:lnSpc>
                          <a:spcPct val="200000"/>
                        </a:lnSpc>
                        <a:spcAft>
                          <a:spcPts val="0"/>
                        </a:spcAft>
                      </a:pPr>
                      <a:endParaRPr lang="es-ES" sz="1000">
                        <a:solidFill>
                          <a:srgbClr val="365F91"/>
                        </a:solidFill>
                        <a:latin typeface="Times New Roman"/>
                        <a:ea typeface="Calibri"/>
                        <a:cs typeface="Times New Roman"/>
                      </a:endParaRPr>
                    </a:p>
                  </a:txBody>
                  <a:tcPr marL="68580" marR="68580" marT="0" marB="0" anchor="ctr"/>
                </a:tc>
              </a:tr>
              <a:tr h="0">
                <a:tc>
                  <a:txBody>
                    <a:bodyPr/>
                    <a:lstStyle/>
                    <a:p>
                      <a:pPr>
                        <a:lnSpc>
                          <a:spcPct val="200000"/>
                        </a:lnSpc>
                        <a:spcAft>
                          <a:spcPts val="0"/>
                        </a:spcAft>
                      </a:pPr>
                      <a:r>
                        <a:rPr lang="es-ES" sz="1000"/>
                        <a:t>Paro de Emergencia</a:t>
                      </a:r>
                      <a:endParaRPr lang="es-MX" sz="1100">
                        <a:solidFill>
                          <a:srgbClr val="365F91"/>
                        </a:solidFill>
                        <a:latin typeface="Calibri"/>
                        <a:ea typeface="Calibri"/>
                        <a:cs typeface="Times New Roman"/>
                      </a:endParaRPr>
                    </a:p>
                  </a:txBody>
                  <a:tcPr marL="68580" marR="68580" marT="0" marB="0" anchor="ctr"/>
                </a:tc>
                <a:tc>
                  <a:txBody>
                    <a:bodyPr/>
                    <a:lstStyle/>
                    <a:p>
                      <a:pPr>
                        <a:lnSpc>
                          <a:spcPct val="200000"/>
                        </a:lnSpc>
                        <a:spcAft>
                          <a:spcPts val="0"/>
                        </a:spcAft>
                      </a:pPr>
                      <a:r>
                        <a:rPr lang="es-ES" sz="1000"/>
                        <a:t>Entrada Digital</a:t>
                      </a:r>
                      <a:endParaRPr lang="es-MX" sz="1100">
                        <a:solidFill>
                          <a:srgbClr val="365F91"/>
                        </a:solidFill>
                        <a:latin typeface="Calibri"/>
                        <a:ea typeface="Calibri"/>
                        <a:cs typeface="Times New Roman"/>
                      </a:endParaRPr>
                    </a:p>
                  </a:txBody>
                  <a:tcPr marL="68580" marR="68580" marT="0" marB="0" anchor="ctr"/>
                </a:tc>
                <a:tc>
                  <a:txBody>
                    <a:bodyPr/>
                    <a:lstStyle/>
                    <a:p>
                      <a:pPr algn="ctr">
                        <a:lnSpc>
                          <a:spcPct val="200000"/>
                        </a:lnSpc>
                        <a:spcAft>
                          <a:spcPts val="0"/>
                        </a:spcAft>
                      </a:pPr>
                      <a:r>
                        <a:rPr lang="es-ES" sz="1000"/>
                        <a:t>I5</a:t>
                      </a:r>
                      <a:endParaRPr lang="es-MX" sz="1100">
                        <a:solidFill>
                          <a:srgbClr val="365F91"/>
                        </a:solidFill>
                        <a:latin typeface="Calibri"/>
                        <a:ea typeface="Calibri"/>
                        <a:cs typeface="Times New Roman"/>
                      </a:endParaRPr>
                    </a:p>
                  </a:txBody>
                  <a:tcPr marL="68580" marR="68580" marT="0" marB="0" anchor="ctr"/>
                </a:tc>
                <a:tc>
                  <a:txBody>
                    <a:bodyPr/>
                    <a:lstStyle/>
                    <a:p>
                      <a:pPr algn="ctr">
                        <a:lnSpc>
                          <a:spcPct val="200000"/>
                        </a:lnSpc>
                        <a:spcAft>
                          <a:spcPts val="0"/>
                        </a:spcAft>
                      </a:pPr>
                      <a:endParaRPr lang="es-ES" sz="1000">
                        <a:solidFill>
                          <a:srgbClr val="365F91"/>
                        </a:solidFill>
                        <a:latin typeface="Times New Roman"/>
                        <a:ea typeface="Calibri"/>
                        <a:cs typeface="Times New Roman"/>
                      </a:endParaRPr>
                    </a:p>
                  </a:txBody>
                  <a:tcPr marL="68580" marR="68580" marT="0" marB="0" anchor="ctr"/>
                </a:tc>
              </a:tr>
              <a:tr h="0">
                <a:tc>
                  <a:txBody>
                    <a:bodyPr/>
                    <a:lstStyle/>
                    <a:p>
                      <a:pPr>
                        <a:lnSpc>
                          <a:spcPct val="200000"/>
                        </a:lnSpc>
                        <a:spcAft>
                          <a:spcPts val="0"/>
                        </a:spcAft>
                      </a:pPr>
                      <a:r>
                        <a:rPr lang="es-ES" sz="1000"/>
                        <a:t>Sensor Inductivo</a:t>
                      </a:r>
                      <a:endParaRPr lang="es-MX" sz="1100">
                        <a:solidFill>
                          <a:srgbClr val="365F91"/>
                        </a:solidFill>
                        <a:latin typeface="Calibri"/>
                        <a:ea typeface="Calibri"/>
                        <a:cs typeface="Times New Roman"/>
                      </a:endParaRPr>
                    </a:p>
                  </a:txBody>
                  <a:tcPr marL="68580" marR="68580" marT="0" marB="0" anchor="ctr"/>
                </a:tc>
                <a:tc>
                  <a:txBody>
                    <a:bodyPr/>
                    <a:lstStyle/>
                    <a:p>
                      <a:pPr>
                        <a:lnSpc>
                          <a:spcPct val="200000"/>
                        </a:lnSpc>
                        <a:spcAft>
                          <a:spcPts val="0"/>
                        </a:spcAft>
                      </a:pPr>
                      <a:r>
                        <a:rPr lang="es-ES" sz="1000"/>
                        <a:t>Entrada Digital</a:t>
                      </a:r>
                      <a:endParaRPr lang="es-MX" sz="1100">
                        <a:solidFill>
                          <a:srgbClr val="365F91"/>
                        </a:solidFill>
                        <a:latin typeface="Calibri"/>
                        <a:ea typeface="Calibri"/>
                        <a:cs typeface="Times New Roman"/>
                      </a:endParaRPr>
                    </a:p>
                  </a:txBody>
                  <a:tcPr marL="68580" marR="68580" marT="0" marB="0" anchor="ctr"/>
                </a:tc>
                <a:tc>
                  <a:txBody>
                    <a:bodyPr/>
                    <a:lstStyle/>
                    <a:p>
                      <a:pPr algn="ctr">
                        <a:lnSpc>
                          <a:spcPct val="200000"/>
                        </a:lnSpc>
                        <a:spcAft>
                          <a:spcPts val="0"/>
                        </a:spcAft>
                      </a:pPr>
                      <a:r>
                        <a:rPr lang="es-ES" sz="1000"/>
                        <a:t>I6</a:t>
                      </a:r>
                      <a:endParaRPr lang="es-MX" sz="1100">
                        <a:solidFill>
                          <a:srgbClr val="365F91"/>
                        </a:solidFill>
                        <a:latin typeface="Calibri"/>
                        <a:ea typeface="Calibri"/>
                        <a:cs typeface="Times New Roman"/>
                      </a:endParaRPr>
                    </a:p>
                  </a:txBody>
                  <a:tcPr marL="68580" marR="68580" marT="0" marB="0" anchor="ctr"/>
                </a:tc>
                <a:tc>
                  <a:txBody>
                    <a:bodyPr/>
                    <a:lstStyle/>
                    <a:p>
                      <a:pPr algn="ctr">
                        <a:lnSpc>
                          <a:spcPct val="200000"/>
                        </a:lnSpc>
                        <a:spcAft>
                          <a:spcPts val="0"/>
                        </a:spcAft>
                      </a:pPr>
                      <a:endParaRPr lang="es-ES" sz="1000" dirty="0">
                        <a:solidFill>
                          <a:srgbClr val="365F91"/>
                        </a:solidFill>
                        <a:latin typeface="Times New Roman"/>
                        <a:ea typeface="Calibri"/>
                        <a:cs typeface="Times New Roman"/>
                      </a:endParaRPr>
                    </a:p>
                  </a:txBody>
                  <a:tcPr marL="68580" marR="68580" marT="0" marB="0" anchor="ctr"/>
                </a:tc>
              </a:tr>
              <a:tr h="0">
                <a:tc>
                  <a:txBody>
                    <a:bodyPr/>
                    <a:lstStyle/>
                    <a:p>
                      <a:pPr>
                        <a:lnSpc>
                          <a:spcPct val="200000"/>
                        </a:lnSpc>
                        <a:spcAft>
                          <a:spcPts val="0"/>
                        </a:spcAft>
                      </a:pPr>
                      <a:r>
                        <a:rPr lang="es-ES" sz="1000"/>
                        <a:t>Potenciómetro (Variador de Velocidad)</a:t>
                      </a:r>
                      <a:endParaRPr lang="es-MX" sz="1100">
                        <a:solidFill>
                          <a:srgbClr val="365F91"/>
                        </a:solidFill>
                        <a:latin typeface="Calibri"/>
                        <a:ea typeface="Calibri"/>
                        <a:cs typeface="Times New Roman"/>
                      </a:endParaRPr>
                    </a:p>
                  </a:txBody>
                  <a:tcPr marL="68580" marR="68580" marT="0" marB="0" anchor="ctr"/>
                </a:tc>
                <a:tc>
                  <a:txBody>
                    <a:bodyPr/>
                    <a:lstStyle/>
                    <a:p>
                      <a:pPr>
                        <a:lnSpc>
                          <a:spcPct val="200000"/>
                        </a:lnSpc>
                        <a:spcAft>
                          <a:spcPts val="0"/>
                        </a:spcAft>
                      </a:pPr>
                      <a:r>
                        <a:rPr lang="es-ES" sz="1000"/>
                        <a:t>Entrada Analógica</a:t>
                      </a:r>
                      <a:endParaRPr lang="es-MX" sz="1100">
                        <a:solidFill>
                          <a:srgbClr val="365F91"/>
                        </a:solidFill>
                        <a:latin typeface="Calibri"/>
                        <a:ea typeface="Calibri"/>
                        <a:cs typeface="Times New Roman"/>
                      </a:endParaRPr>
                    </a:p>
                  </a:txBody>
                  <a:tcPr marL="68580" marR="68580" marT="0" marB="0" anchor="ctr"/>
                </a:tc>
                <a:tc>
                  <a:txBody>
                    <a:bodyPr/>
                    <a:lstStyle/>
                    <a:p>
                      <a:pPr algn="ctr">
                        <a:lnSpc>
                          <a:spcPct val="200000"/>
                        </a:lnSpc>
                        <a:spcAft>
                          <a:spcPts val="0"/>
                        </a:spcAft>
                      </a:pPr>
                      <a:r>
                        <a:rPr lang="es-ES" sz="1000"/>
                        <a:t>AI1</a:t>
                      </a:r>
                      <a:endParaRPr lang="es-MX" sz="1100">
                        <a:solidFill>
                          <a:srgbClr val="365F91"/>
                        </a:solidFill>
                        <a:latin typeface="Calibri"/>
                        <a:ea typeface="Calibri"/>
                        <a:cs typeface="Times New Roman"/>
                      </a:endParaRPr>
                    </a:p>
                  </a:txBody>
                  <a:tcPr marL="68580" marR="68580" marT="0" marB="0" anchor="ctr"/>
                </a:tc>
                <a:tc>
                  <a:txBody>
                    <a:bodyPr/>
                    <a:lstStyle/>
                    <a:p>
                      <a:pPr algn="ctr">
                        <a:lnSpc>
                          <a:spcPct val="200000"/>
                        </a:lnSpc>
                        <a:spcAft>
                          <a:spcPts val="0"/>
                        </a:spcAft>
                      </a:pPr>
                      <a:endParaRPr lang="es-ES" sz="1000">
                        <a:solidFill>
                          <a:srgbClr val="365F91"/>
                        </a:solidFill>
                        <a:latin typeface="Times New Roman"/>
                        <a:ea typeface="Calibri"/>
                        <a:cs typeface="Times New Roman"/>
                      </a:endParaRPr>
                    </a:p>
                  </a:txBody>
                  <a:tcPr marL="68580" marR="68580" marT="0" marB="0" anchor="ctr"/>
                </a:tc>
              </a:tr>
              <a:tr h="0">
                <a:tc>
                  <a:txBody>
                    <a:bodyPr/>
                    <a:lstStyle/>
                    <a:p>
                      <a:pPr>
                        <a:lnSpc>
                          <a:spcPct val="200000"/>
                        </a:lnSpc>
                        <a:spcAft>
                          <a:spcPts val="0"/>
                        </a:spcAft>
                      </a:pPr>
                      <a:r>
                        <a:rPr lang="es-ES" sz="1000"/>
                        <a:t>Sensor Óptico</a:t>
                      </a:r>
                      <a:endParaRPr lang="es-MX" sz="1100">
                        <a:solidFill>
                          <a:srgbClr val="365F91"/>
                        </a:solidFill>
                        <a:latin typeface="Calibri"/>
                        <a:ea typeface="Calibri"/>
                        <a:cs typeface="Times New Roman"/>
                      </a:endParaRPr>
                    </a:p>
                  </a:txBody>
                  <a:tcPr marL="68580" marR="68580" marT="0" marB="0" anchor="ctr"/>
                </a:tc>
                <a:tc>
                  <a:txBody>
                    <a:bodyPr/>
                    <a:lstStyle/>
                    <a:p>
                      <a:pPr>
                        <a:lnSpc>
                          <a:spcPct val="200000"/>
                        </a:lnSpc>
                        <a:spcAft>
                          <a:spcPts val="0"/>
                        </a:spcAft>
                      </a:pPr>
                      <a:r>
                        <a:rPr lang="es-ES" sz="1000"/>
                        <a:t>Entrada Digital</a:t>
                      </a:r>
                      <a:endParaRPr lang="es-MX" sz="1100">
                        <a:solidFill>
                          <a:srgbClr val="365F91"/>
                        </a:solidFill>
                        <a:latin typeface="Calibri"/>
                        <a:ea typeface="Calibri"/>
                        <a:cs typeface="Times New Roman"/>
                      </a:endParaRPr>
                    </a:p>
                  </a:txBody>
                  <a:tcPr marL="68580" marR="68580" marT="0" marB="0" anchor="ctr"/>
                </a:tc>
                <a:tc>
                  <a:txBody>
                    <a:bodyPr/>
                    <a:lstStyle/>
                    <a:p>
                      <a:pPr algn="ctr">
                        <a:lnSpc>
                          <a:spcPct val="200000"/>
                        </a:lnSpc>
                        <a:spcAft>
                          <a:spcPts val="0"/>
                        </a:spcAft>
                      </a:pPr>
                      <a:r>
                        <a:rPr lang="es-ES" sz="1000"/>
                        <a:t>I8</a:t>
                      </a:r>
                      <a:endParaRPr lang="es-MX" sz="1100">
                        <a:solidFill>
                          <a:srgbClr val="365F91"/>
                        </a:solidFill>
                        <a:latin typeface="Calibri"/>
                        <a:ea typeface="Calibri"/>
                        <a:cs typeface="Times New Roman"/>
                      </a:endParaRPr>
                    </a:p>
                  </a:txBody>
                  <a:tcPr marL="68580" marR="68580" marT="0" marB="0" anchor="ctr"/>
                </a:tc>
                <a:tc>
                  <a:txBody>
                    <a:bodyPr/>
                    <a:lstStyle/>
                    <a:p>
                      <a:pPr algn="ctr">
                        <a:lnSpc>
                          <a:spcPct val="200000"/>
                        </a:lnSpc>
                        <a:spcAft>
                          <a:spcPts val="0"/>
                        </a:spcAft>
                      </a:pPr>
                      <a:endParaRPr lang="es-ES" sz="1000">
                        <a:solidFill>
                          <a:srgbClr val="365F91"/>
                        </a:solidFill>
                        <a:latin typeface="Times New Roman"/>
                        <a:ea typeface="Calibri"/>
                        <a:cs typeface="Times New Roman"/>
                      </a:endParaRPr>
                    </a:p>
                  </a:txBody>
                  <a:tcPr marL="68580" marR="68580" marT="0" marB="0" anchor="ctr"/>
                </a:tc>
              </a:tr>
              <a:tr h="0">
                <a:tc>
                  <a:txBody>
                    <a:bodyPr/>
                    <a:lstStyle/>
                    <a:p>
                      <a:pPr>
                        <a:lnSpc>
                          <a:spcPct val="200000"/>
                        </a:lnSpc>
                        <a:spcAft>
                          <a:spcPts val="0"/>
                        </a:spcAft>
                      </a:pPr>
                      <a:r>
                        <a:rPr lang="es-ES" sz="1000"/>
                        <a:t>Motor 2HP (Corte)</a:t>
                      </a:r>
                      <a:endParaRPr lang="es-MX" sz="1100">
                        <a:solidFill>
                          <a:srgbClr val="365F91"/>
                        </a:solidFill>
                        <a:latin typeface="Calibri"/>
                        <a:ea typeface="Calibri"/>
                        <a:cs typeface="Times New Roman"/>
                      </a:endParaRPr>
                    </a:p>
                  </a:txBody>
                  <a:tcPr marL="68580" marR="68580" marT="0" marB="0" anchor="ctr"/>
                </a:tc>
                <a:tc>
                  <a:txBody>
                    <a:bodyPr/>
                    <a:lstStyle/>
                    <a:p>
                      <a:pPr>
                        <a:lnSpc>
                          <a:spcPct val="200000"/>
                        </a:lnSpc>
                        <a:spcAft>
                          <a:spcPts val="0"/>
                        </a:spcAft>
                      </a:pPr>
                      <a:r>
                        <a:rPr lang="es-ES" sz="1000"/>
                        <a:t>Salida</a:t>
                      </a:r>
                      <a:endParaRPr lang="es-MX" sz="1100">
                        <a:solidFill>
                          <a:srgbClr val="365F91"/>
                        </a:solidFill>
                        <a:latin typeface="Calibri"/>
                        <a:ea typeface="Calibri"/>
                        <a:cs typeface="Times New Roman"/>
                      </a:endParaRPr>
                    </a:p>
                  </a:txBody>
                  <a:tcPr marL="68580" marR="68580" marT="0" marB="0" anchor="ctr"/>
                </a:tc>
                <a:tc>
                  <a:txBody>
                    <a:bodyPr/>
                    <a:lstStyle/>
                    <a:p>
                      <a:pPr algn="ctr">
                        <a:lnSpc>
                          <a:spcPct val="200000"/>
                        </a:lnSpc>
                        <a:spcAft>
                          <a:spcPts val="0"/>
                        </a:spcAft>
                      </a:pPr>
                      <a:r>
                        <a:rPr lang="es-ES" sz="1000"/>
                        <a:t>Q1</a:t>
                      </a:r>
                      <a:endParaRPr lang="es-MX" sz="1100">
                        <a:solidFill>
                          <a:srgbClr val="365F91"/>
                        </a:solidFill>
                        <a:latin typeface="Calibri"/>
                        <a:ea typeface="Calibri"/>
                        <a:cs typeface="Times New Roman"/>
                      </a:endParaRPr>
                    </a:p>
                  </a:txBody>
                  <a:tcPr marL="68580" marR="68580" marT="0" marB="0" anchor="ctr"/>
                </a:tc>
                <a:tc>
                  <a:txBody>
                    <a:bodyPr/>
                    <a:lstStyle/>
                    <a:p>
                      <a:pPr algn="ctr">
                        <a:lnSpc>
                          <a:spcPct val="200000"/>
                        </a:lnSpc>
                        <a:spcAft>
                          <a:spcPts val="0"/>
                        </a:spcAft>
                      </a:pPr>
                      <a:endParaRPr lang="es-ES" sz="1000">
                        <a:solidFill>
                          <a:srgbClr val="365F91"/>
                        </a:solidFill>
                        <a:latin typeface="Times New Roman"/>
                        <a:ea typeface="Calibri"/>
                        <a:cs typeface="Times New Roman"/>
                      </a:endParaRPr>
                    </a:p>
                  </a:txBody>
                  <a:tcPr marL="68580" marR="68580" marT="0" marB="0" anchor="ctr"/>
                </a:tc>
              </a:tr>
              <a:tr h="0">
                <a:tc>
                  <a:txBody>
                    <a:bodyPr/>
                    <a:lstStyle/>
                    <a:p>
                      <a:pPr>
                        <a:lnSpc>
                          <a:spcPct val="200000"/>
                        </a:lnSpc>
                        <a:spcAft>
                          <a:spcPts val="0"/>
                        </a:spcAft>
                      </a:pPr>
                      <a:r>
                        <a:rPr lang="es-ES" sz="1000"/>
                        <a:t>Motor ¼ HP (Transporte)</a:t>
                      </a:r>
                      <a:endParaRPr lang="es-MX" sz="1100">
                        <a:solidFill>
                          <a:srgbClr val="365F91"/>
                        </a:solidFill>
                        <a:latin typeface="Calibri"/>
                        <a:ea typeface="Calibri"/>
                        <a:cs typeface="Times New Roman"/>
                      </a:endParaRPr>
                    </a:p>
                  </a:txBody>
                  <a:tcPr marL="68580" marR="68580" marT="0" marB="0" anchor="ctr"/>
                </a:tc>
                <a:tc>
                  <a:txBody>
                    <a:bodyPr/>
                    <a:lstStyle/>
                    <a:p>
                      <a:pPr>
                        <a:lnSpc>
                          <a:spcPct val="200000"/>
                        </a:lnSpc>
                        <a:spcAft>
                          <a:spcPts val="0"/>
                        </a:spcAft>
                      </a:pPr>
                      <a:r>
                        <a:rPr lang="es-ES" sz="1000"/>
                        <a:t>Salida</a:t>
                      </a:r>
                      <a:endParaRPr lang="es-MX" sz="1100">
                        <a:solidFill>
                          <a:srgbClr val="365F91"/>
                        </a:solidFill>
                        <a:latin typeface="Calibri"/>
                        <a:ea typeface="Calibri"/>
                        <a:cs typeface="Times New Roman"/>
                      </a:endParaRPr>
                    </a:p>
                  </a:txBody>
                  <a:tcPr marL="68580" marR="68580" marT="0" marB="0" anchor="ctr"/>
                </a:tc>
                <a:tc>
                  <a:txBody>
                    <a:bodyPr/>
                    <a:lstStyle/>
                    <a:p>
                      <a:pPr algn="ctr">
                        <a:lnSpc>
                          <a:spcPct val="200000"/>
                        </a:lnSpc>
                        <a:spcAft>
                          <a:spcPts val="0"/>
                        </a:spcAft>
                      </a:pPr>
                      <a:r>
                        <a:rPr lang="es-ES" sz="1000"/>
                        <a:t>Q2</a:t>
                      </a:r>
                      <a:endParaRPr lang="es-MX" sz="1100">
                        <a:solidFill>
                          <a:srgbClr val="365F91"/>
                        </a:solidFill>
                        <a:latin typeface="Calibri"/>
                        <a:ea typeface="Calibri"/>
                        <a:cs typeface="Times New Roman"/>
                      </a:endParaRPr>
                    </a:p>
                  </a:txBody>
                  <a:tcPr marL="68580" marR="68580" marT="0" marB="0" anchor="ctr"/>
                </a:tc>
                <a:tc>
                  <a:txBody>
                    <a:bodyPr/>
                    <a:lstStyle/>
                    <a:p>
                      <a:pPr algn="ctr">
                        <a:lnSpc>
                          <a:spcPct val="200000"/>
                        </a:lnSpc>
                        <a:spcAft>
                          <a:spcPts val="0"/>
                        </a:spcAft>
                      </a:pPr>
                      <a:endParaRPr lang="es-ES" sz="1000" dirty="0">
                        <a:solidFill>
                          <a:srgbClr val="365F91"/>
                        </a:solidFill>
                        <a:latin typeface="Times New Roman"/>
                        <a:ea typeface="Calibri"/>
                        <a:cs typeface="Times New Roman"/>
                      </a:endParaRPr>
                    </a:p>
                  </a:txBody>
                  <a:tcPr marL="68580" marR="68580" marT="0" marB="0" anchor="ctr"/>
                </a:tc>
              </a:tr>
              <a:tr h="0">
                <a:tc>
                  <a:txBody>
                    <a:bodyPr/>
                    <a:lstStyle/>
                    <a:p>
                      <a:pPr>
                        <a:lnSpc>
                          <a:spcPct val="200000"/>
                        </a:lnSpc>
                        <a:spcAft>
                          <a:spcPts val="0"/>
                        </a:spcAft>
                      </a:pPr>
                      <a:r>
                        <a:rPr lang="es-ES" sz="1000"/>
                        <a:t>Variador de Velocidad</a:t>
                      </a:r>
                      <a:endParaRPr lang="es-MX" sz="1100">
                        <a:solidFill>
                          <a:srgbClr val="365F91"/>
                        </a:solidFill>
                        <a:latin typeface="Calibri"/>
                        <a:ea typeface="Calibri"/>
                        <a:cs typeface="Times New Roman"/>
                      </a:endParaRPr>
                    </a:p>
                  </a:txBody>
                  <a:tcPr marL="68580" marR="68580" marT="0" marB="0" anchor="ctr"/>
                </a:tc>
                <a:tc>
                  <a:txBody>
                    <a:bodyPr/>
                    <a:lstStyle/>
                    <a:p>
                      <a:pPr>
                        <a:lnSpc>
                          <a:spcPct val="200000"/>
                        </a:lnSpc>
                        <a:spcAft>
                          <a:spcPts val="0"/>
                        </a:spcAft>
                      </a:pPr>
                      <a:r>
                        <a:rPr lang="es-ES" sz="1000"/>
                        <a:t>Salida</a:t>
                      </a:r>
                      <a:endParaRPr lang="es-MX" sz="1100">
                        <a:solidFill>
                          <a:srgbClr val="365F91"/>
                        </a:solidFill>
                        <a:latin typeface="Calibri"/>
                        <a:ea typeface="Calibri"/>
                        <a:cs typeface="Times New Roman"/>
                      </a:endParaRPr>
                    </a:p>
                  </a:txBody>
                  <a:tcPr marL="68580" marR="68580" marT="0" marB="0" anchor="ctr"/>
                </a:tc>
                <a:tc>
                  <a:txBody>
                    <a:bodyPr/>
                    <a:lstStyle/>
                    <a:p>
                      <a:pPr algn="ctr">
                        <a:lnSpc>
                          <a:spcPct val="200000"/>
                        </a:lnSpc>
                        <a:spcAft>
                          <a:spcPts val="0"/>
                        </a:spcAft>
                      </a:pPr>
                      <a:r>
                        <a:rPr lang="es-ES" sz="1000"/>
                        <a:t>Q3</a:t>
                      </a:r>
                      <a:endParaRPr lang="es-MX" sz="1100">
                        <a:solidFill>
                          <a:srgbClr val="365F91"/>
                        </a:solidFill>
                        <a:latin typeface="Calibri"/>
                        <a:ea typeface="Calibri"/>
                        <a:cs typeface="Times New Roman"/>
                      </a:endParaRPr>
                    </a:p>
                  </a:txBody>
                  <a:tcPr marL="68580" marR="68580" marT="0" marB="0" anchor="ctr"/>
                </a:tc>
                <a:tc>
                  <a:txBody>
                    <a:bodyPr/>
                    <a:lstStyle/>
                    <a:p>
                      <a:pPr algn="ctr">
                        <a:lnSpc>
                          <a:spcPct val="200000"/>
                        </a:lnSpc>
                        <a:spcAft>
                          <a:spcPts val="0"/>
                        </a:spcAft>
                      </a:pPr>
                      <a:endParaRPr lang="es-ES" sz="1000" dirty="0">
                        <a:solidFill>
                          <a:srgbClr val="365F91"/>
                        </a:solidFill>
                        <a:latin typeface="Times New Roman"/>
                        <a:ea typeface="Calibri"/>
                        <a:cs typeface="Times New Roman"/>
                      </a:endParaRPr>
                    </a:p>
                  </a:txBody>
                  <a:tcPr marL="68580" marR="68580" marT="0" marB="0" anchor="ctr"/>
                </a:tc>
              </a:tr>
            </a:tbl>
          </a:graphicData>
        </a:graphic>
      </p:graphicFrame>
      <p:pic>
        <p:nvPicPr>
          <p:cNvPr id="16" name="Picture 10"/>
          <p:cNvPicPr>
            <a:picLocks noChangeAspect="1" noChangeArrowheads="1"/>
          </p:cNvPicPr>
          <p:nvPr/>
        </p:nvPicPr>
        <p:blipFill>
          <a:blip r:embed="rId2" cstate="print"/>
          <a:srcRect/>
          <a:stretch>
            <a:fillRect/>
          </a:stretch>
        </p:blipFill>
        <p:spPr bwMode="auto">
          <a:xfrm>
            <a:off x="5364088" y="1916832"/>
            <a:ext cx="219075" cy="304800"/>
          </a:xfrm>
          <a:prstGeom prst="rect">
            <a:avLst/>
          </a:prstGeom>
          <a:noFill/>
        </p:spPr>
      </p:pic>
      <p:pic>
        <p:nvPicPr>
          <p:cNvPr id="17" name="Picture 9"/>
          <p:cNvPicPr>
            <a:picLocks noChangeAspect="1" noChangeArrowheads="1"/>
          </p:cNvPicPr>
          <p:nvPr/>
        </p:nvPicPr>
        <p:blipFill>
          <a:blip r:embed="rId2" cstate="print"/>
          <a:srcRect/>
          <a:stretch>
            <a:fillRect/>
          </a:stretch>
        </p:blipFill>
        <p:spPr bwMode="auto">
          <a:xfrm>
            <a:off x="5364088" y="2276872"/>
            <a:ext cx="219075" cy="304800"/>
          </a:xfrm>
          <a:prstGeom prst="rect">
            <a:avLst/>
          </a:prstGeom>
          <a:noFill/>
        </p:spPr>
      </p:pic>
      <p:pic>
        <p:nvPicPr>
          <p:cNvPr id="18" name="Picture 8"/>
          <p:cNvPicPr>
            <a:picLocks noChangeAspect="1" noChangeArrowheads="1"/>
          </p:cNvPicPr>
          <p:nvPr/>
        </p:nvPicPr>
        <p:blipFill>
          <a:blip r:embed="rId2" cstate="print"/>
          <a:srcRect/>
          <a:stretch>
            <a:fillRect/>
          </a:stretch>
        </p:blipFill>
        <p:spPr bwMode="auto">
          <a:xfrm>
            <a:off x="5361037" y="2564904"/>
            <a:ext cx="219075" cy="304800"/>
          </a:xfrm>
          <a:prstGeom prst="rect">
            <a:avLst/>
          </a:prstGeom>
          <a:noFill/>
        </p:spPr>
      </p:pic>
      <p:pic>
        <p:nvPicPr>
          <p:cNvPr id="19" name="Imagen 8"/>
          <p:cNvPicPr>
            <a:picLocks noChangeAspect="1" noChangeArrowheads="1"/>
          </p:cNvPicPr>
          <p:nvPr/>
        </p:nvPicPr>
        <p:blipFill>
          <a:blip r:embed="rId2" cstate="print"/>
          <a:srcRect/>
          <a:stretch>
            <a:fillRect/>
          </a:stretch>
        </p:blipFill>
        <p:spPr bwMode="auto">
          <a:xfrm>
            <a:off x="5361037" y="2852936"/>
            <a:ext cx="219075" cy="304800"/>
          </a:xfrm>
          <a:prstGeom prst="rect">
            <a:avLst/>
          </a:prstGeom>
          <a:noFill/>
        </p:spPr>
      </p:pic>
      <p:pic>
        <p:nvPicPr>
          <p:cNvPr id="20" name="Picture 6"/>
          <p:cNvPicPr>
            <a:picLocks noChangeAspect="1" noChangeArrowheads="1"/>
          </p:cNvPicPr>
          <p:nvPr/>
        </p:nvPicPr>
        <p:blipFill>
          <a:blip r:embed="rId3" cstate="print"/>
          <a:srcRect/>
          <a:stretch>
            <a:fillRect/>
          </a:stretch>
        </p:blipFill>
        <p:spPr bwMode="auto">
          <a:xfrm>
            <a:off x="5361037" y="3140968"/>
            <a:ext cx="219075" cy="304800"/>
          </a:xfrm>
          <a:prstGeom prst="rect">
            <a:avLst/>
          </a:prstGeom>
          <a:noFill/>
        </p:spPr>
      </p:pic>
      <p:pic>
        <p:nvPicPr>
          <p:cNvPr id="21" name="Imagen 9"/>
          <p:cNvPicPr>
            <a:picLocks noChangeAspect="1" noChangeArrowheads="1"/>
          </p:cNvPicPr>
          <p:nvPr/>
        </p:nvPicPr>
        <p:blipFill>
          <a:blip r:embed="rId4" cstate="print"/>
          <a:srcRect/>
          <a:stretch>
            <a:fillRect/>
          </a:stretch>
        </p:blipFill>
        <p:spPr bwMode="auto">
          <a:xfrm>
            <a:off x="5361037" y="3645024"/>
            <a:ext cx="219075" cy="304800"/>
          </a:xfrm>
          <a:prstGeom prst="rect">
            <a:avLst/>
          </a:prstGeom>
          <a:noFill/>
        </p:spPr>
      </p:pic>
      <p:pic>
        <p:nvPicPr>
          <p:cNvPr id="22" name="Imagen 7"/>
          <p:cNvPicPr>
            <a:picLocks noChangeAspect="1" noChangeArrowheads="1"/>
          </p:cNvPicPr>
          <p:nvPr/>
        </p:nvPicPr>
        <p:blipFill>
          <a:blip r:embed="rId3" cstate="print"/>
          <a:srcRect/>
          <a:stretch>
            <a:fillRect/>
          </a:stretch>
        </p:blipFill>
        <p:spPr bwMode="auto">
          <a:xfrm>
            <a:off x="5361037" y="4077072"/>
            <a:ext cx="219075" cy="304800"/>
          </a:xfrm>
          <a:prstGeom prst="rect">
            <a:avLst/>
          </a:prstGeom>
          <a:noFill/>
        </p:spPr>
      </p:pic>
      <p:pic>
        <p:nvPicPr>
          <p:cNvPr id="23" name="Picture 3"/>
          <p:cNvPicPr>
            <a:picLocks noChangeAspect="1" noChangeArrowheads="1"/>
          </p:cNvPicPr>
          <p:nvPr/>
        </p:nvPicPr>
        <p:blipFill>
          <a:blip r:embed="rId5" cstate="print"/>
          <a:srcRect/>
          <a:stretch>
            <a:fillRect/>
          </a:stretch>
        </p:blipFill>
        <p:spPr bwMode="auto">
          <a:xfrm>
            <a:off x="5364088" y="4437112"/>
            <a:ext cx="219075" cy="304800"/>
          </a:xfrm>
          <a:prstGeom prst="rect">
            <a:avLst/>
          </a:prstGeom>
          <a:noFill/>
        </p:spPr>
      </p:pic>
      <p:pic>
        <p:nvPicPr>
          <p:cNvPr id="24" name="Picture 2"/>
          <p:cNvPicPr>
            <a:picLocks noChangeAspect="1" noChangeArrowheads="1"/>
          </p:cNvPicPr>
          <p:nvPr/>
        </p:nvPicPr>
        <p:blipFill>
          <a:blip r:embed="rId5" cstate="print"/>
          <a:srcRect/>
          <a:stretch>
            <a:fillRect/>
          </a:stretch>
        </p:blipFill>
        <p:spPr bwMode="auto">
          <a:xfrm>
            <a:off x="5364088" y="4780384"/>
            <a:ext cx="219075" cy="304800"/>
          </a:xfrm>
          <a:prstGeom prst="rect">
            <a:avLst/>
          </a:prstGeom>
          <a:noFill/>
        </p:spPr>
      </p:pic>
      <p:pic>
        <p:nvPicPr>
          <p:cNvPr id="25" name="Imagen 10"/>
          <p:cNvPicPr>
            <a:picLocks noChangeAspect="1" noChangeArrowheads="1"/>
          </p:cNvPicPr>
          <p:nvPr/>
        </p:nvPicPr>
        <p:blipFill>
          <a:blip r:embed="rId5" cstate="print"/>
          <a:srcRect/>
          <a:stretch>
            <a:fillRect/>
          </a:stretch>
        </p:blipFill>
        <p:spPr bwMode="auto">
          <a:xfrm>
            <a:off x="5364088" y="5212432"/>
            <a:ext cx="219075" cy="304800"/>
          </a:xfrm>
          <a:prstGeom prst="rect">
            <a:avLst/>
          </a:prstGeom>
          <a:noFill/>
        </p:spPr>
      </p:pic>
      <p:pic>
        <p:nvPicPr>
          <p:cNvPr id="27" name="Picture 2" descr="http://us.cdn2.123rf.com/168nwm/alexwhite/alexwhite1209/alexwhite120900198/15417052-flecha-izquierda-icono.jpg">
            <a:hlinkClick r:id="rId6" action="ppaction://hlinksldjump"/>
          </p:cNvPr>
          <p:cNvPicPr>
            <a:picLocks noChangeAspect="1" noChangeArrowheads="1"/>
          </p:cNvPicPr>
          <p:nvPr/>
        </p:nvPicPr>
        <p:blipFill>
          <a:blip r:embed="rId7" cstate="print"/>
          <a:srcRect/>
          <a:stretch>
            <a:fillRect/>
          </a:stretch>
        </p:blipFill>
        <p:spPr bwMode="auto">
          <a:xfrm>
            <a:off x="8388425" y="5301208"/>
            <a:ext cx="576063" cy="576063"/>
          </a:xfrm>
          <a:prstGeom prst="rect">
            <a:avLst/>
          </a:prstGeom>
          <a:noFill/>
        </p:spPr>
      </p:pic>
      <p:pic>
        <p:nvPicPr>
          <p:cNvPr id="317442" name="Picture 2" descr="http://www.gentixs.com/images/siemens_plc_logo.jpg">
            <a:hlinkClick r:id="rId8" action="ppaction://hlinkfile"/>
          </p:cNvPr>
          <p:cNvPicPr>
            <a:picLocks noChangeAspect="1" noChangeArrowheads="1"/>
          </p:cNvPicPr>
          <p:nvPr/>
        </p:nvPicPr>
        <p:blipFill>
          <a:blip r:embed="rId9" cstate="print"/>
          <a:srcRect l="10463" r="58146"/>
          <a:stretch>
            <a:fillRect/>
          </a:stretch>
        </p:blipFill>
        <p:spPr bwMode="auto">
          <a:xfrm>
            <a:off x="6876256" y="2420888"/>
            <a:ext cx="1728192" cy="2114550"/>
          </a:xfrm>
          <a:prstGeom prst="rect">
            <a:avLst/>
          </a:prstGeom>
          <a:noFill/>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557808"/>
            <a:ext cx="8229600" cy="1143000"/>
          </a:xfrm>
        </p:spPr>
        <p:txBody>
          <a:bodyPr/>
          <a:lstStyle/>
          <a:p>
            <a:pPr algn="l"/>
            <a:r>
              <a:rPr lang="es-MX" dirty="0" smtClean="0">
                <a:solidFill>
                  <a:srgbClr val="00B050"/>
                </a:solidFill>
              </a:rPr>
              <a:t>Implementación</a:t>
            </a:r>
            <a:endParaRPr lang="es-MX" dirty="0">
              <a:solidFill>
                <a:srgbClr val="00B050"/>
              </a:solidFill>
            </a:endParaRPr>
          </a:p>
        </p:txBody>
      </p:sp>
      <p:pic>
        <p:nvPicPr>
          <p:cNvPr id="12" name="Picture 2" descr="http://us.cdn2.123rf.com/168nwm/alexwhite/alexwhite1209/alexwhite120900198/15417052-flecha-izquierda-icono.jpg">
            <a:hlinkClick r:id="rId2" action="ppaction://hlinksldjump"/>
          </p:cNvPr>
          <p:cNvPicPr>
            <a:picLocks noChangeAspect="1" noChangeArrowheads="1"/>
          </p:cNvPicPr>
          <p:nvPr/>
        </p:nvPicPr>
        <p:blipFill>
          <a:blip r:embed="rId3" cstate="print"/>
          <a:srcRect/>
          <a:stretch>
            <a:fillRect/>
          </a:stretch>
        </p:blipFill>
        <p:spPr bwMode="auto">
          <a:xfrm>
            <a:off x="8388424" y="5373216"/>
            <a:ext cx="576063" cy="576063"/>
          </a:xfrm>
          <a:prstGeom prst="rect">
            <a:avLst/>
          </a:prstGeom>
          <a:noFill/>
        </p:spPr>
      </p:pic>
      <p:pic>
        <p:nvPicPr>
          <p:cNvPr id="38" name="267 Imagen" descr="maquinna de tesis.jpg">
            <a:hlinkClick r:id="rId4" action="ppaction://hlinkfile"/>
          </p:cNvPr>
          <p:cNvPicPr/>
          <p:nvPr/>
        </p:nvPicPr>
        <p:blipFill>
          <a:blip r:embed="rId5" cstate="print"/>
          <a:stretch>
            <a:fillRect/>
          </a:stretch>
        </p:blipFill>
        <p:spPr>
          <a:xfrm>
            <a:off x="1547664" y="1988840"/>
            <a:ext cx="5342992" cy="2801722"/>
          </a:xfrm>
          <a:prstGeom prst="rect">
            <a:avLst/>
          </a:prstGeom>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485800"/>
            <a:ext cx="8229600" cy="1143000"/>
          </a:xfrm>
        </p:spPr>
        <p:txBody>
          <a:bodyPr/>
          <a:lstStyle/>
          <a:p>
            <a:pPr algn="l"/>
            <a:r>
              <a:rPr lang="es-MX" dirty="0" smtClean="0">
                <a:solidFill>
                  <a:srgbClr val="00B050"/>
                </a:solidFill>
              </a:rPr>
              <a:t>Pruebas de Funcionamiento y Resultados</a:t>
            </a:r>
            <a:endParaRPr lang="es-MX" dirty="0">
              <a:solidFill>
                <a:srgbClr val="00B050"/>
              </a:solidFill>
            </a:endParaRPr>
          </a:p>
        </p:txBody>
      </p:sp>
      <p:pic>
        <p:nvPicPr>
          <p:cNvPr id="5" name="Picture 2" descr="http://us.cdn2.123rf.com/168nwm/alexwhite/alexwhite1209/alexwhite120900198/15417052-flecha-izquierda-icono.jpg">
            <a:hlinkClick r:id="rId2" action="ppaction://hlinksldjump"/>
          </p:cNvPr>
          <p:cNvPicPr>
            <a:picLocks noChangeAspect="1" noChangeArrowheads="1"/>
          </p:cNvPicPr>
          <p:nvPr/>
        </p:nvPicPr>
        <p:blipFill>
          <a:blip r:embed="rId3" cstate="print"/>
          <a:srcRect/>
          <a:stretch>
            <a:fillRect/>
          </a:stretch>
        </p:blipFill>
        <p:spPr bwMode="auto">
          <a:xfrm>
            <a:off x="8388424" y="5373216"/>
            <a:ext cx="576063" cy="576063"/>
          </a:xfrm>
          <a:prstGeom prst="rect">
            <a:avLst/>
          </a:prstGeom>
          <a:noFill/>
        </p:spPr>
      </p:pic>
      <p:graphicFrame>
        <p:nvGraphicFramePr>
          <p:cNvPr id="10" name="9 Tabla"/>
          <p:cNvGraphicFramePr>
            <a:graphicFrameLocks noGrp="1"/>
          </p:cNvGraphicFramePr>
          <p:nvPr/>
        </p:nvGraphicFramePr>
        <p:xfrm>
          <a:off x="1607274" y="1556792"/>
          <a:ext cx="5701030" cy="1892808"/>
        </p:xfrm>
        <a:graphic>
          <a:graphicData uri="http://schemas.openxmlformats.org/drawingml/2006/table">
            <a:tbl>
              <a:tblPr>
                <a:tableStyleId>{3C2FFA5D-87B4-456A-9821-1D502468CF0F}</a:tableStyleId>
              </a:tblPr>
              <a:tblGrid>
                <a:gridCol w="2850515"/>
                <a:gridCol w="2850515"/>
              </a:tblGrid>
              <a:tr h="0">
                <a:tc>
                  <a:txBody>
                    <a:bodyPr/>
                    <a:lstStyle/>
                    <a:p>
                      <a:pPr algn="ctr">
                        <a:lnSpc>
                          <a:spcPct val="115000"/>
                        </a:lnSpc>
                        <a:spcAft>
                          <a:spcPts val="0"/>
                        </a:spcAft>
                      </a:pPr>
                      <a:r>
                        <a:rPr lang="es-MX" sz="1200" kern="100"/>
                        <a:t>PRUEBA</a:t>
                      </a:r>
                      <a:endParaRPr lang="es-MX" sz="1100" kern="100">
                        <a:solidFill>
                          <a:srgbClr val="365F91"/>
                        </a:solidFill>
                        <a:latin typeface="Calibri"/>
                        <a:ea typeface="Calibri"/>
                        <a:cs typeface="Times New Roman"/>
                      </a:endParaRPr>
                    </a:p>
                  </a:txBody>
                  <a:tcPr marL="68580" marR="68580" marT="0" marB="0"/>
                </a:tc>
                <a:tc>
                  <a:txBody>
                    <a:bodyPr/>
                    <a:lstStyle/>
                    <a:p>
                      <a:pPr algn="ctr">
                        <a:lnSpc>
                          <a:spcPct val="115000"/>
                        </a:lnSpc>
                        <a:spcAft>
                          <a:spcPts val="0"/>
                        </a:spcAft>
                      </a:pPr>
                      <a:r>
                        <a:rPr lang="es-MX" sz="1200" kern="100"/>
                        <a:t>RESULTADO</a:t>
                      </a:r>
                      <a:endParaRPr lang="es-MX" sz="1100" kern="100">
                        <a:solidFill>
                          <a:srgbClr val="365F91"/>
                        </a:solidFill>
                        <a:latin typeface="Calibri"/>
                        <a:ea typeface="Calibri"/>
                        <a:cs typeface="Times New Roman"/>
                      </a:endParaRPr>
                    </a:p>
                  </a:txBody>
                  <a:tcPr marL="68580" marR="68580" marT="0" marB="0"/>
                </a:tc>
              </a:tr>
              <a:tr h="0">
                <a:tc>
                  <a:txBody>
                    <a:bodyPr/>
                    <a:lstStyle/>
                    <a:p>
                      <a:pPr>
                        <a:lnSpc>
                          <a:spcPct val="115000"/>
                        </a:lnSpc>
                        <a:spcAft>
                          <a:spcPts val="0"/>
                        </a:spcAft>
                      </a:pPr>
                      <a:r>
                        <a:rPr lang="es-MX" sz="1200" kern="100"/>
                        <a:t>Alimentación</a:t>
                      </a:r>
                      <a:endParaRPr lang="es-MX" sz="1100" kern="100">
                        <a:solidFill>
                          <a:srgbClr val="365F91"/>
                        </a:solidFill>
                        <a:latin typeface="Calibri"/>
                        <a:ea typeface="Calibri"/>
                        <a:cs typeface="Times New Roman"/>
                      </a:endParaRPr>
                    </a:p>
                  </a:txBody>
                  <a:tcPr marL="68580" marR="68580" marT="0" marB="0" anchor="ctr"/>
                </a:tc>
                <a:tc>
                  <a:txBody>
                    <a:bodyPr/>
                    <a:lstStyle/>
                    <a:p>
                      <a:pPr>
                        <a:lnSpc>
                          <a:spcPct val="115000"/>
                        </a:lnSpc>
                        <a:spcAft>
                          <a:spcPts val="0"/>
                        </a:spcAft>
                      </a:pPr>
                      <a:r>
                        <a:rPr lang="es-MX" sz="1200" kern="100"/>
                        <a:t>Los tubos extruidos o rejos salen ordenadamente 1 por 1</a:t>
                      </a:r>
                      <a:endParaRPr lang="es-MX" sz="1100" kern="100">
                        <a:solidFill>
                          <a:srgbClr val="365F91"/>
                        </a:solidFill>
                        <a:latin typeface="Calibri"/>
                        <a:ea typeface="Calibri"/>
                        <a:cs typeface="Times New Roman"/>
                      </a:endParaRPr>
                    </a:p>
                  </a:txBody>
                  <a:tcPr marL="68580" marR="68580" marT="0" marB="0"/>
                </a:tc>
              </a:tr>
              <a:tr h="0">
                <a:tc>
                  <a:txBody>
                    <a:bodyPr/>
                    <a:lstStyle/>
                    <a:p>
                      <a:pPr>
                        <a:lnSpc>
                          <a:spcPct val="115000"/>
                        </a:lnSpc>
                        <a:spcAft>
                          <a:spcPts val="0"/>
                        </a:spcAft>
                      </a:pPr>
                      <a:r>
                        <a:rPr lang="es-MX" sz="1200" kern="100"/>
                        <a:t>Transporte</a:t>
                      </a:r>
                      <a:endParaRPr lang="es-MX" sz="1100" kern="100">
                        <a:solidFill>
                          <a:srgbClr val="365F91"/>
                        </a:solidFill>
                        <a:latin typeface="Calibri"/>
                        <a:ea typeface="Calibri"/>
                        <a:cs typeface="Times New Roman"/>
                      </a:endParaRPr>
                    </a:p>
                  </a:txBody>
                  <a:tcPr marL="68580" marR="68580" marT="0" marB="0" anchor="ctr"/>
                </a:tc>
                <a:tc>
                  <a:txBody>
                    <a:bodyPr/>
                    <a:lstStyle/>
                    <a:p>
                      <a:pPr>
                        <a:lnSpc>
                          <a:spcPct val="115000"/>
                        </a:lnSpc>
                        <a:spcAft>
                          <a:spcPts val="0"/>
                        </a:spcAft>
                      </a:pPr>
                      <a:r>
                        <a:rPr lang="es-MX" sz="1200" kern="100"/>
                        <a:t>Se lo realiza ordenadamente a una velocidad de 60 tubos por minuto</a:t>
                      </a:r>
                      <a:endParaRPr lang="es-MX" sz="1100" kern="100">
                        <a:solidFill>
                          <a:srgbClr val="365F91"/>
                        </a:solidFill>
                        <a:latin typeface="Calibri"/>
                        <a:ea typeface="Calibri"/>
                        <a:cs typeface="Times New Roman"/>
                      </a:endParaRPr>
                    </a:p>
                  </a:txBody>
                  <a:tcPr marL="68580" marR="68580" marT="0" marB="0"/>
                </a:tc>
              </a:tr>
              <a:tr h="0">
                <a:tc>
                  <a:txBody>
                    <a:bodyPr/>
                    <a:lstStyle/>
                    <a:p>
                      <a:pPr>
                        <a:lnSpc>
                          <a:spcPct val="115000"/>
                        </a:lnSpc>
                        <a:spcAft>
                          <a:spcPts val="0"/>
                        </a:spcAft>
                      </a:pPr>
                      <a:r>
                        <a:rPr lang="es-MX" sz="1200" kern="100"/>
                        <a:t>Corte</a:t>
                      </a:r>
                      <a:endParaRPr lang="es-MX" sz="1100" kern="100">
                        <a:solidFill>
                          <a:srgbClr val="365F91"/>
                        </a:solidFill>
                        <a:latin typeface="Calibri"/>
                        <a:ea typeface="Calibri"/>
                        <a:cs typeface="Times New Roman"/>
                      </a:endParaRPr>
                    </a:p>
                  </a:txBody>
                  <a:tcPr marL="68580" marR="68580" marT="0" marB="0" anchor="ctr"/>
                </a:tc>
                <a:tc>
                  <a:txBody>
                    <a:bodyPr/>
                    <a:lstStyle/>
                    <a:p>
                      <a:pPr>
                        <a:lnSpc>
                          <a:spcPct val="115000"/>
                        </a:lnSpc>
                        <a:spcAft>
                          <a:spcPts val="0"/>
                        </a:spcAft>
                      </a:pPr>
                      <a:r>
                        <a:rPr lang="es-MX" sz="1200" kern="100" dirty="0"/>
                        <a:t>El corte es preciso, se obtiene dos pedazos de 7 ¼ pulgadas y 4 ½ pulgadas, aunque estos tamaños se pueden variar</a:t>
                      </a:r>
                      <a:endParaRPr lang="es-MX" sz="1100" kern="100" dirty="0">
                        <a:solidFill>
                          <a:srgbClr val="365F91"/>
                        </a:solidFill>
                        <a:latin typeface="Calibri"/>
                        <a:ea typeface="Calibri"/>
                        <a:cs typeface="Times New Roman"/>
                      </a:endParaRPr>
                    </a:p>
                  </a:txBody>
                  <a:tcPr marL="68580" marR="68580" marT="0" marB="0"/>
                </a:tc>
              </a:tr>
            </a:tbl>
          </a:graphicData>
        </a:graphic>
      </p:graphicFrame>
      <p:pic>
        <p:nvPicPr>
          <p:cNvPr id="11" name="31 Imagen" descr="IMG00975-20140402-1143.jpg"/>
          <p:cNvPicPr/>
          <p:nvPr/>
        </p:nvPicPr>
        <p:blipFill>
          <a:blip r:embed="rId4" cstate="print"/>
          <a:srcRect t="27525" b="24709"/>
          <a:stretch>
            <a:fillRect/>
          </a:stretch>
        </p:blipFill>
        <p:spPr>
          <a:xfrm>
            <a:off x="1331640" y="3861048"/>
            <a:ext cx="2952328" cy="1656184"/>
          </a:xfrm>
          <a:prstGeom prst="rect">
            <a:avLst/>
          </a:prstGeom>
        </p:spPr>
      </p:pic>
      <p:pic>
        <p:nvPicPr>
          <p:cNvPr id="12" name="11 Imagen"/>
          <p:cNvPicPr/>
          <p:nvPr/>
        </p:nvPicPr>
        <p:blipFill>
          <a:blip r:embed="rId5" cstate="print"/>
          <a:srcRect l="15758" t="37374" r="49533" b="17845"/>
          <a:stretch>
            <a:fillRect/>
          </a:stretch>
        </p:blipFill>
        <p:spPr bwMode="auto">
          <a:xfrm>
            <a:off x="5076056" y="3861048"/>
            <a:ext cx="2736304" cy="165618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557808"/>
            <a:ext cx="8229600" cy="1143000"/>
          </a:xfrm>
        </p:spPr>
        <p:txBody>
          <a:bodyPr/>
          <a:lstStyle/>
          <a:p>
            <a:pPr algn="l"/>
            <a:r>
              <a:rPr lang="es-MX" dirty="0" smtClean="0">
                <a:solidFill>
                  <a:srgbClr val="00B050"/>
                </a:solidFill>
              </a:rPr>
              <a:t>Análisis Económico</a:t>
            </a:r>
            <a:endParaRPr lang="es-MX" dirty="0">
              <a:solidFill>
                <a:srgbClr val="00B050"/>
              </a:solidFill>
            </a:endParaRPr>
          </a:p>
        </p:txBody>
      </p:sp>
      <p:graphicFrame>
        <p:nvGraphicFramePr>
          <p:cNvPr id="4" name="3 Tabla"/>
          <p:cNvGraphicFramePr>
            <a:graphicFrameLocks noGrp="1"/>
          </p:cNvGraphicFramePr>
          <p:nvPr/>
        </p:nvGraphicFramePr>
        <p:xfrm>
          <a:off x="611560" y="2060848"/>
          <a:ext cx="3579495" cy="3291840"/>
        </p:xfrm>
        <a:graphic>
          <a:graphicData uri="http://schemas.openxmlformats.org/drawingml/2006/table">
            <a:tbl>
              <a:tblPr>
                <a:tableStyleId>{3C2FFA5D-87B4-456A-9821-1D502468CF0F}</a:tableStyleId>
              </a:tblPr>
              <a:tblGrid>
                <a:gridCol w="2618740"/>
                <a:gridCol w="960755"/>
              </a:tblGrid>
              <a:tr h="0">
                <a:tc>
                  <a:txBody>
                    <a:bodyPr/>
                    <a:lstStyle/>
                    <a:p>
                      <a:pPr algn="ctr">
                        <a:lnSpc>
                          <a:spcPct val="200000"/>
                        </a:lnSpc>
                        <a:spcAft>
                          <a:spcPts val="0"/>
                        </a:spcAft>
                      </a:pPr>
                      <a:r>
                        <a:rPr lang="es-MX" sz="1200"/>
                        <a:t>Descripción</a:t>
                      </a:r>
                      <a:endParaRPr lang="es-MX" sz="1100">
                        <a:solidFill>
                          <a:srgbClr val="365F91"/>
                        </a:solidFill>
                        <a:latin typeface="Calibri"/>
                        <a:ea typeface="Calibri"/>
                        <a:cs typeface="Times New Roman"/>
                      </a:endParaRPr>
                    </a:p>
                  </a:txBody>
                  <a:tcPr marL="68580" marR="68580" marT="0" marB="0" anchor="ctr"/>
                </a:tc>
                <a:tc>
                  <a:txBody>
                    <a:bodyPr/>
                    <a:lstStyle/>
                    <a:p>
                      <a:pPr algn="ctr">
                        <a:lnSpc>
                          <a:spcPct val="200000"/>
                        </a:lnSpc>
                        <a:spcAft>
                          <a:spcPts val="0"/>
                        </a:spcAft>
                      </a:pPr>
                      <a:r>
                        <a:rPr lang="es-MX" sz="1200"/>
                        <a:t>Costo (USD)</a:t>
                      </a:r>
                      <a:endParaRPr lang="es-MX" sz="1100">
                        <a:solidFill>
                          <a:srgbClr val="365F91"/>
                        </a:solidFill>
                        <a:latin typeface="Calibri"/>
                        <a:ea typeface="Calibri"/>
                        <a:cs typeface="Times New Roman"/>
                      </a:endParaRPr>
                    </a:p>
                  </a:txBody>
                  <a:tcPr marL="68580" marR="68580" marT="0" marB="0" anchor="ctr"/>
                </a:tc>
              </a:tr>
              <a:tr h="0">
                <a:tc>
                  <a:txBody>
                    <a:bodyPr/>
                    <a:lstStyle/>
                    <a:p>
                      <a:pPr>
                        <a:lnSpc>
                          <a:spcPct val="200000"/>
                        </a:lnSpc>
                        <a:spcAft>
                          <a:spcPts val="0"/>
                        </a:spcAft>
                      </a:pPr>
                      <a:r>
                        <a:rPr lang="es-MX" sz="1200"/>
                        <a:t>Subtotal Elementos Mecánicos</a:t>
                      </a:r>
                      <a:endParaRPr lang="es-MX" sz="1100">
                        <a:solidFill>
                          <a:srgbClr val="365F91"/>
                        </a:solidFill>
                        <a:latin typeface="Calibri"/>
                        <a:ea typeface="Calibri"/>
                        <a:cs typeface="Times New Roman"/>
                      </a:endParaRPr>
                    </a:p>
                  </a:txBody>
                  <a:tcPr marL="68580" marR="68580" marT="0" marB="0" anchor="ctr"/>
                </a:tc>
                <a:tc>
                  <a:txBody>
                    <a:bodyPr/>
                    <a:lstStyle/>
                    <a:p>
                      <a:pPr algn="ctr">
                        <a:lnSpc>
                          <a:spcPct val="200000"/>
                        </a:lnSpc>
                        <a:spcAft>
                          <a:spcPts val="0"/>
                        </a:spcAft>
                      </a:pPr>
                      <a:r>
                        <a:rPr lang="es-MX" sz="1200"/>
                        <a:t>605,95</a:t>
                      </a:r>
                      <a:endParaRPr lang="es-MX" sz="1100">
                        <a:solidFill>
                          <a:srgbClr val="365F91"/>
                        </a:solidFill>
                        <a:latin typeface="Calibri"/>
                        <a:ea typeface="Calibri"/>
                        <a:cs typeface="Times New Roman"/>
                      </a:endParaRPr>
                    </a:p>
                  </a:txBody>
                  <a:tcPr marL="68580" marR="68580" marT="0" marB="0" anchor="ctr"/>
                </a:tc>
              </a:tr>
              <a:tr h="0">
                <a:tc>
                  <a:txBody>
                    <a:bodyPr/>
                    <a:lstStyle/>
                    <a:p>
                      <a:pPr>
                        <a:lnSpc>
                          <a:spcPct val="200000"/>
                        </a:lnSpc>
                        <a:spcAft>
                          <a:spcPts val="0"/>
                        </a:spcAft>
                      </a:pPr>
                      <a:r>
                        <a:rPr lang="es-MX" sz="1200"/>
                        <a:t>Subtotal Elementos Eléctricos y de Control</a:t>
                      </a:r>
                      <a:endParaRPr lang="es-MX" sz="1100">
                        <a:solidFill>
                          <a:srgbClr val="365F91"/>
                        </a:solidFill>
                        <a:latin typeface="Calibri"/>
                        <a:ea typeface="Calibri"/>
                        <a:cs typeface="Times New Roman"/>
                      </a:endParaRPr>
                    </a:p>
                  </a:txBody>
                  <a:tcPr marL="68580" marR="68580" marT="0" marB="0" anchor="ctr"/>
                </a:tc>
                <a:tc>
                  <a:txBody>
                    <a:bodyPr/>
                    <a:lstStyle/>
                    <a:p>
                      <a:pPr algn="ctr">
                        <a:lnSpc>
                          <a:spcPct val="200000"/>
                        </a:lnSpc>
                        <a:spcAft>
                          <a:spcPts val="0"/>
                        </a:spcAft>
                      </a:pPr>
                      <a:r>
                        <a:rPr lang="es-MX" sz="1200"/>
                        <a:t>1551,42</a:t>
                      </a:r>
                      <a:endParaRPr lang="es-MX" sz="1100">
                        <a:solidFill>
                          <a:srgbClr val="365F91"/>
                        </a:solidFill>
                        <a:latin typeface="Calibri"/>
                        <a:ea typeface="Calibri"/>
                        <a:cs typeface="Times New Roman"/>
                      </a:endParaRPr>
                    </a:p>
                  </a:txBody>
                  <a:tcPr marL="68580" marR="68580" marT="0" marB="0" anchor="ctr"/>
                </a:tc>
              </a:tr>
              <a:tr h="0">
                <a:tc>
                  <a:txBody>
                    <a:bodyPr/>
                    <a:lstStyle/>
                    <a:p>
                      <a:pPr>
                        <a:lnSpc>
                          <a:spcPct val="200000"/>
                        </a:lnSpc>
                        <a:spcAft>
                          <a:spcPts val="0"/>
                        </a:spcAft>
                      </a:pPr>
                      <a:r>
                        <a:rPr lang="es-MX" sz="1200"/>
                        <a:t>Subtotal Elementos Maquinados</a:t>
                      </a:r>
                      <a:endParaRPr lang="es-MX" sz="1100">
                        <a:solidFill>
                          <a:srgbClr val="365F91"/>
                        </a:solidFill>
                        <a:latin typeface="Calibri"/>
                        <a:ea typeface="Calibri"/>
                        <a:cs typeface="Times New Roman"/>
                      </a:endParaRPr>
                    </a:p>
                  </a:txBody>
                  <a:tcPr marL="68580" marR="68580" marT="0" marB="0" anchor="ctr"/>
                </a:tc>
                <a:tc>
                  <a:txBody>
                    <a:bodyPr/>
                    <a:lstStyle/>
                    <a:p>
                      <a:pPr algn="ctr">
                        <a:lnSpc>
                          <a:spcPct val="200000"/>
                        </a:lnSpc>
                        <a:spcAft>
                          <a:spcPts val="0"/>
                        </a:spcAft>
                      </a:pPr>
                      <a:r>
                        <a:rPr lang="es-MX" sz="1200"/>
                        <a:t>724,00</a:t>
                      </a:r>
                      <a:endParaRPr lang="es-MX" sz="1100">
                        <a:solidFill>
                          <a:srgbClr val="365F91"/>
                        </a:solidFill>
                        <a:latin typeface="Calibri"/>
                        <a:ea typeface="Calibri"/>
                        <a:cs typeface="Times New Roman"/>
                      </a:endParaRPr>
                    </a:p>
                  </a:txBody>
                  <a:tcPr marL="68580" marR="68580" marT="0" marB="0" anchor="ctr"/>
                </a:tc>
              </a:tr>
              <a:tr h="0">
                <a:tc>
                  <a:txBody>
                    <a:bodyPr/>
                    <a:lstStyle/>
                    <a:p>
                      <a:pPr>
                        <a:lnSpc>
                          <a:spcPct val="200000"/>
                        </a:lnSpc>
                        <a:spcAft>
                          <a:spcPts val="0"/>
                        </a:spcAft>
                      </a:pPr>
                      <a:r>
                        <a:rPr lang="es-MX" sz="1200"/>
                        <a:t>Subtotal Manufactura</a:t>
                      </a:r>
                      <a:endParaRPr lang="es-MX" sz="1100">
                        <a:solidFill>
                          <a:srgbClr val="365F91"/>
                        </a:solidFill>
                        <a:latin typeface="Calibri"/>
                        <a:ea typeface="Calibri"/>
                        <a:cs typeface="Times New Roman"/>
                      </a:endParaRPr>
                    </a:p>
                  </a:txBody>
                  <a:tcPr marL="68580" marR="68580" marT="0" marB="0" anchor="ctr"/>
                </a:tc>
                <a:tc>
                  <a:txBody>
                    <a:bodyPr/>
                    <a:lstStyle/>
                    <a:p>
                      <a:pPr algn="ctr">
                        <a:lnSpc>
                          <a:spcPct val="200000"/>
                        </a:lnSpc>
                        <a:spcAft>
                          <a:spcPts val="0"/>
                        </a:spcAft>
                      </a:pPr>
                      <a:r>
                        <a:rPr lang="es-MX" sz="1200"/>
                        <a:t>950,00</a:t>
                      </a:r>
                      <a:endParaRPr lang="es-MX" sz="1100">
                        <a:solidFill>
                          <a:srgbClr val="365F91"/>
                        </a:solidFill>
                        <a:latin typeface="Calibri"/>
                        <a:ea typeface="Calibri"/>
                        <a:cs typeface="Times New Roman"/>
                      </a:endParaRPr>
                    </a:p>
                  </a:txBody>
                  <a:tcPr marL="68580" marR="68580" marT="0" marB="0" anchor="ctr"/>
                </a:tc>
              </a:tr>
              <a:tr h="0">
                <a:tc>
                  <a:txBody>
                    <a:bodyPr/>
                    <a:lstStyle/>
                    <a:p>
                      <a:pPr>
                        <a:lnSpc>
                          <a:spcPct val="200000"/>
                        </a:lnSpc>
                        <a:spcAft>
                          <a:spcPts val="0"/>
                        </a:spcAft>
                      </a:pPr>
                      <a:r>
                        <a:rPr lang="es-MX" sz="1200"/>
                        <a:t>Subtotal Diseño</a:t>
                      </a:r>
                      <a:endParaRPr lang="es-MX" sz="1100">
                        <a:solidFill>
                          <a:srgbClr val="365F91"/>
                        </a:solidFill>
                        <a:latin typeface="Calibri"/>
                        <a:ea typeface="Calibri"/>
                        <a:cs typeface="Times New Roman"/>
                      </a:endParaRPr>
                    </a:p>
                  </a:txBody>
                  <a:tcPr marL="68580" marR="68580" marT="0" marB="0" anchor="ctr"/>
                </a:tc>
                <a:tc>
                  <a:txBody>
                    <a:bodyPr/>
                    <a:lstStyle/>
                    <a:p>
                      <a:pPr algn="ctr">
                        <a:lnSpc>
                          <a:spcPct val="200000"/>
                        </a:lnSpc>
                        <a:spcAft>
                          <a:spcPts val="0"/>
                        </a:spcAft>
                      </a:pPr>
                      <a:r>
                        <a:rPr lang="es-MX" sz="1200"/>
                        <a:t>5800,00</a:t>
                      </a:r>
                      <a:endParaRPr lang="es-MX" sz="1100">
                        <a:solidFill>
                          <a:srgbClr val="365F91"/>
                        </a:solidFill>
                        <a:latin typeface="Calibri"/>
                        <a:ea typeface="Calibri"/>
                        <a:cs typeface="Times New Roman"/>
                      </a:endParaRPr>
                    </a:p>
                  </a:txBody>
                  <a:tcPr marL="68580" marR="68580" marT="0" marB="0" anchor="ctr"/>
                </a:tc>
              </a:tr>
              <a:tr h="0">
                <a:tc>
                  <a:txBody>
                    <a:bodyPr/>
                    <a:lstStyle/>
                    <a:p>
                      <a:pPr algn="r">
                        <a:lnSpc>
                          <a:spcPct val="200000"/>
                        </a:lnSpc>
                        <a:spcAft>
                          <a:spcPts val="0"/>
                        </a:spcAft>
                      </a:pPr>
                      <a:r>
                        <a:rPr lang="es-MX" sz="1200"/>
                        <a:t>TOTAL</a:t>
                      </a:r>
                      <a:endParaRPr lang="es-MX" sz="1100">
                        <a:solidFill>
                          <a:srgbClr val="365F91"/>
                        </a:solidFill>
                        <a:latin typeface="Calibri"/>
                        <a:ea typeface="Calibri"/>
                        <a:cs typeface="Times New Roman"/>
                      </a:endParaRPr>
                    </a:p>
                  </a:txBody>
                  <a:tcPr marL="68580" marR="68580" marT="0" marB="0" anchor="ctr"/>
                </a:tc>
                <a:tc>
                  <a:txBody>
                    <a:bodyPr/>
                    <a:lstStyle/>
                    <a:p>
                      <a:pPr algn="ctr">
                        <a:lnSpc>
                          <a:spcPct val="200000"/>
                        </a:lnSpc>
                        <a:spcAft>
                          <a:spcPts val="0"/>
                        </a:spcAft>
                      </a:pPr>
                      <a:r>
                        <a:rPr lang="es-MX" sz="1200" dirty="0"/>
                        <a:t>9631,37</a:t>
                      </a:r>
                      <a:endParaRPr lang="es-MX" sz="1100" dirty="0">
                        <a:solidFill>
                          <a:srgbClr val="365F91"/>
                        </a:solidFill>
                        <a:latin typeface="Calibri"/>
                        <a:ea typeface="Calibri"/>
                        <a:cs typeface="Times New Roman"/>
                      </a:endParaRPr>
                    </a:p>
                  </a:txBody>
                  <a:tcPr marL="68580" marR="68580" marT="0" marB="0" anchor="ctr"/>
                </a:tc>
              </a:tr>
            </a:tbl>
          </a:graphicData>
        </a:graphic>
      </p:graphicFrame>
      <p:sp>
        <p:nvSpPr>
          <p:cNvPr id="5" name="4 Rectángulo"/>
          <p:cNvSpPr/>
          <p:nvPr/>
        </p:nvSpPr>
        <p:spPr>
          <a:xfrm>
            <a:off x="4499992" y="1844824"/>
            <a:ext cx="1569660" cy="369332"/>
          </a:xfrm>
          <a:prstGeom prst="rect">
            <a:avLst/>
          </a:prstGeom>
        </p:spPr>
        <p:txBody>
          <a:bodyPr wrap="none">
            <a:spAutoFit/>
          </a:bodyPr>
          <a:lstStyle/>
          <a:p>
            <a:r>
              <a:rPr lang="es-MX" b="1" dirty="0" smtClean="0"/>
              <a:t>Rentabilidad</a:t>
            </a:r>
            <a:endParaRPr lang="es-MX" b="1" dirty="0"/>
          </a:p>
        </p:txBody>
      </p:sp>
      <p:sp>
        <p:nvSpPr>
          <p:cNvPr id="28774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MX"/>
          </a:p>
        </p:txBody>
      </p:sp>
      <p:pic>
        <p:nvPicPr>
          <p:cNvPr id="287745" name="Picture 1"/>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427984" y="2564904"/>
            <a:ext cx="4261595" cy="260648"/>
          </a:xfrm>
          <a:prstGeom prst="rect">
            <a:avLst/>
          </a:prstGeom>
          <a:noFill/>
        </p:spPr>
      </p:pic>
      <p:sp>
        <p:nvSpPr>
          <p:cNvPr id="28774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MX"/>
          </a:p>
        </p:txBody>
      </p:sp>
      <p:pic>
        <p:nvPicPr>
          <p:cNvPr id="287747" name="Picture 3"/>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4427984" y="2996951"/>
            <a:ext cx="2088232" cy="248599"/>
          </a:xfrm>
          <a:prstGeom prst="rect">
            <a:avLst/>
          </a:prstGeom>
          <a:noFill/>
        </p:spPr>
      </p:pic>
      <p:sp>
        <p:nvSpPr>
          <p:cNvPr id="10" name="9 Rectángulo"/>
          <p:cNvSpPr/>
          <p:nvPr/>
        </p:nvSpPr>
        <p:spPr>
          <a:xfrm>
            <a:off x="7020272" y="1772816"/>
            <a:ext cx="1223412" cy="369332"/>
          </a:xfrm>
          <a:prstGeom prst="rect">
            <a:avLst/>
          </a:prstGeom>
        </p:spPr>
        <p:txBody>
          <a:bodyPr wrap="none">
            <a:spAutoFit/>
          </a:bodyPr>
          <a:lstStyle/>
          <a:p>
            <a:r>
              <a:rPr lang="es-MX" dirty="0" smtClean="0"/>
              <a:t>30% o 0,3</a:t>
            </a:r>
            <a:endParaRPr lang="es-MX" dirty="0"/>
          </a:p>
        </p:txBody>
      </p:sp>
      <p:sp>
        <p:nvSpPr>
          <p:cNvPr id="11" name="10 Rectángulo"/>
          <p:cNvSpPr/>
          <p:nvPr/>
        </p:nvSpPr>
        <p:spPr>
          <a:xfrm>
            <a:off x="4427984" y="3501008"/>
            <a:ext cx="3031599" cy="369332"/>
          </a:xfrm>
          <a:prstGeom prst="rect">
            <a:avLst/>
          </a:prstGeom>
        </p:spPr>
        <p:txBody>
          <a:bodyPr wrap="none">
            <a:spAutoFit/>
          </a:bodyPr>
          <a:lstStyle/>
          <a:p>
            <a:r>
              <a:rPr lang="es-ES" b="1" dirty="0" smtClean="0"/>
              <a:t>Precio de venta al público</a:t>
            </a:r>
            <a:endParaRPr lang="es-MX" b="1" dirty="0"/>
          </a:p>
        </p:txBody>
      </p:sp>
      <p:sp>
        <p:nvSpPr>
          <p:cNvPr id="287750"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MX"/>
          </a:p>
        </p:txBody>
      </p:sp>
      <p:pic>
        <p:nvPicPr>
          <p:cNvPr id="287749" name="Picture 5"/>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4571999" y="4077072"/>
            <a:ext cx="3859629" cy="288032"/>
          </a:xfrm>
          <a:prstGeom prst="rect">
            <a:avLst/>
          </a:prstGeom>
          <a:noFill/>
        </p:spPr>
      </p:pic>
      <p:sp>
        <p:nvSpPr>
          <p:cNvPr id="287751" name="Rectangle 7"/>
          <p:cNvSpPr>
            <a:spLocks noChangeArrowheads="1"/>
          </p:cNvSpPr>
          <p:nvPr/>
        </p:nvSpPr>
        <p:spPr bwMode="auto">
          <a:xfrm>
            <a:off x="0" y="1905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C" sz="1100" b="0" i="0" u="none" strike="noStrike" cap="none" normalizeH="0" baseline="0" smtClean="0">
                <a:ln>
                  <a:noFill/>
                </a:ln>
                <a:solidFill>
                  <a:schemeClr val="tx1"/>
                </a:solidFill>
                <a:effectLst/>
                <a:latin typeface="Calibri" pitchFamily="34" charset="0"/>
                <a:ea typeface="Times New Roman" pitchFamily="18" charset="0"/>
                <a:cs typeface="Arial" pitchFamily="34" charset="0"/>
              </a:rPr>
              <a:t> </a:t>
            </a:r>
            <a:r>
              <a:rPr kumimoji="0" lang="es-MX" sz="800" b="0" i="0" u="none" strike="noStrike" cap="none" normalizeH="0" baseline="0" smtClean="0">
                <a:ln>
                  <a:noFill/>
                </a:ln>
                <a:solidFill>
                  <a:schemeClr val="tx1"/>
                </a:solidFill>
                <a:effectLst/>
                <a:latin typeface="Arial" pitchFamily="34" charset="0"/>
                <a:cs typeface="Arial" pitchFamily="34" charset="0"/>
              </a:rPr>
              <a:t> </a:t>
            </a:r>
            <a:endParaRPr kumimoji="0" lang="es-MX" sz="1800" b="0" i="0" u="none" strike="noStrike" cap="none" normalizeH="0" baseline="0" smtClean="0">
              <a:ln>
                <a:noFill/>
              </a:ln>
              <a:solidFill>
                <a:schemeClr val="tx1"/>
              </a:solidFill>
              <a:effectLst/>
              <a:latin typeface="Arial" pitchFamily="34" charset="0"/>
              <a:cs typeface="Arial" pitchFamily="34" charset="0"/>
            </a:endParaRPr>
          </a:p>
        </p:txBody>
      </p:sp>
      <p:sp>
        <p:nvSpPr>
          <p:cNvPr id="287753" name="Rectangle 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MX"/>
          </a:p>
        </p:txBody>
      </p:sp>
      <p:pic>
        <p:nvPicPr>
          <p:cNvPr id="287752" name="Picture 8"/>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4572000" y="4581127"/>
            <a:ext cx="1656184" cy="273749"/>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561975"/>
          </a:xfrm>
        </p:spPr>
        <p:txBody>
          <a:bodyPr/>
          <a:lstStyle/>
          <a:p>
            <a:pPr algn="l">
              <a:defRPr/>
            </a:pPr>
            <a:r>
              <a:rPr lang="es-ES_tradnl" dirty="0" smtClean="0">
                <a:solidFill>
                  <a:srgbClr val="00B050"/>
                </a:solidFill>
              </a:rPr>
              <a:t>ANTECEDENTES</a:t>
            </a:r>
            <a:endParaRPr lang="es-CL" dirty="0">
              <a:solidFill>
                <a:srgbClr val="00B050"/>
              </a:solidFill>
            </a:endParaRPr>
          </a:p>
        </p:txBody>
      </p:sp>
      <p:sp>
        <p:nvSpPr>
          <p:cNvPr id="8195" name="Marcador de contenido 2"/>
          <p:cNvSpPr>
            <a:spLocks noGrp="1"/>
          </p:cNvSpPr>
          <p:nvPr>
            <p:ph idx="1"/>
          </p:nvPr>
        </p:nvSpPr>
        <p:spPr bwMode="auto">
          <a:xfrm>
            <a:off x="468313" y="1125538"/>
            <a:ext cx="8352159" cy="4525962"/>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just">
              <a:buFontTx/>
              <a:buNone/>
            </a:pPr>
            <a:r>
              <a:rPr lang="es-ES" sz="2000" dirty="0" smtClean="0">
                <a:solidFill>
                  <a:schemeClr val="tx1"/>
                </a:solidFill>
              </a:rPr>
              <a:t>EMPAC MACHINE CIA. LTDA., tiene la necesidad de diseñar y construir una máquina para una industria del sector alimenticio canino, la cual se encargará de cortar tubos extruidos para la alimentación y distracción canina.</a:t>
            </a:r>
          </a:p>
          <a:p>
            <a:pPr marL="0" indent="0" algn="just">
              <a:buFontTx/>
              <a:buNone/>
            </a:pPr>
            <a:r>
              <a:rPr lang="es-ES" sz="2000" dirty="0" smtClean="0">
                <a:solidFill>
                  <a:schemeClr val="tx1"/>
                </a:solidFill>
              </a:rPr>
              <a:t>Con la finalidad de que este proceso sea de forma automática y no manual, aumente el rendimiento en la producción, se tenga un control sobre el producto, obteniendo los pedazos de los tamaños requeridos para canes y sobre todo mejorar la calidad del producto que se ofrece al mercado.</a:t>
            </a:r>
          </a:p>
          <a:p>
            <a:pPr marL="0" indent="0" algn="just">
              <a:buFontTx/>
              <a:buNone/>
            </a:pPr>
            <a:r>
              <a:rPr lang="es-ES" sz="2000" dirty="0" smtClean="0">
                <a:solidFill>
                  <a:schemeClr val="tx1"/>
                </a:solidFill>
              </a:rPr>
              <a:t>Los tubos extruidos se producen a partir de residuos cárnicos deshidratados de animales como viseras, cueros, etc.</a:t>
            </a:r>
          </a:p>
          <a:p>
            <a:pPr marL="0" indent="0" algn="just">
              <a:buFontTx/>
              <a:buNone/>
            </a:pPr>
            <a:r>
              <a:rPr lang="es-CL" sz="2000" dirty="0" smtClean="0">
                <a:solidFill>
                  <a:schemeClr val="tx1"/>
                </a:solidFill>
              </a:rPr>
              <a:t>El proceso de corte de este producto actualmente se lo realiza de forma manual con máquinas cortadoras de carne con cintas de cierra sin fin. </a:t>
            </a:r>
          </a:p>
        </p:txBody>
      </p:sp>
      <p:sp>
        <p:nvSpPr>
          <p:cNvPr id="5" name="4 Rectángulo"/>
          <p:cNvSpPr/>
          <p:nvPr/>
        </p:nvSpPr>
        <p:spPr>
          <a:xfrm>
            <a:off x="6804248" y="6021288"/>
            <a:ext cx="2160240" cy="504056"/>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s-MX"/>
          </a:p>
        </p:txBody>
      </p:sp>
      <p:pic>
        <p:nvPicPr>
          <p:cNvPr id="6" name="Picture 2" descr="http://blogs.espe.edu.ec/wp-content/uploads/2013/09/LOGO-PRINCIPAL7.png"/>
          <p:cNvPicPr>
            <a:picLocks noChangeAspect="1" noChangeArrowheads="1"/>
          </p:cNvPicPr>
          <p:nvPr/>
        </p:nvPicPr>
        <p:blipFill>
          <a:blip r:embed="rId2" cstate="print"/>
          <a:srcRect/>
          <a:stretch>
            <a:fillRect/>
          </a:stretch>
        </p:blipFill>
        <p:spPr bwMode="auto">
          <a:xfrm>
            <a:off x="6732240" y="6011404"/>
            <a:ext cx="2268760" cy="585948"/>
          </a:xfrm>
          <a:prstGeom prst="rect">
            <a:avLst/>
          </a:prstGeom>
          <a:noFill/>
        </p:spPr>
      </p:pic>
      <p:pic>
        <p:nvPicPr>
          <p:cNvPr id="7" name="Picture 2" descr="http://us.cdn2.123rf.com/168nwm/alexwhite/alexwhite1209/alexwhite120900198/15417052-flecha-izquierda-icono.jpg">
            <a:hlinkClick r:id="rId3" action="ppaction://hlinksldjump"/>
          </p:cNvPr>
          <p:cNvPicPr>
            <a:picLocks noChangeAspect="1" noChangeArrowheads="1"/>
          </p:cNvPicPr>
          <p:nvPr/>
        </p:nvPicPr>
        <p:blipFill>
          <a:blip r:embed="rId4" cstate="print"/>
          <a:srcRect/>
          <a:stretch>
            <a:fillRect/>
          </a:stretch>
        </p:blipFill>
        <p:spPr bwMode="auto">
          <a:xfrm>
            <a:off x="8316416" y="5325145"/>
            <a:ext cx="648072" cy="648072"/>
          </a:xfrm>
          <a:prstGeom prst="rect">
            <a:avLst/>
          </a:prstGeom>
          <a:noFill/>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557808"/>
            <a:ext cx="8229600" cy="1143000"/>
          </a:xfrm>
        </p:spPr>
        <p:txBody>
          <a:bodyPr/>
          <a:lstStyle/>
          <a:p>
            <a:pPr algn="l"/>
            <a:r>
              <a:rPr lang="es-MX" dirty="0" smtClean="0">
                <a:solidFill>
                  <a:srgbClr val="00B050"/>
                </a:solidFill>
              </a:rPr>
              <a:t>Manual vs Automático</a:t>
            </a:r>
            <a:endParaRPr lang="es-MX" dirty="0">
              <a:solidFill>
                <a:srgbClr val="00B050"/>
              </a:solidFill>
            </a:endParaRPr>
          </a:p>
        </p:txBody>
      </p:sp>
      <p:graphicFrame>
        <p:nvGraphicFramePr>
          <p:cNvPr id="4" name="3 Tabla"/>
          <p:cNvGraphicFramePr>
            <a:graphicFrameLocks noGrp="1"/>
          </p:cNvGraphicFramePr>
          <p:nvPr/>
        </p:nvGraphicFramePr>
        <p:xfrm>
          <a:off x="755576" y="1512168"/>
          <a:ext cx="3039110" cy="2438400"/>
        </p:xfrm>
        <a:graphic>
          <a:graphicData uri="http://schemas.openxmlformats.org/drawingml/2006/table">
            <a:tbl>
              <a:tblPr>
                <a:tableStyleId>{3C2FFA5D-87B4-456A-9821-1D502468CF0F}</a:tableStyleId>
              </a:tblPr>
              <a:tblGrid>
                <a:gridCol w="1779270"/>
                <a:gridCol w="1259840"/>
              </a:tblGrid>
              <a:tr h="0">
                <a:tc>
                  <a:txBody>
                    <a:bodyPr/>
                    <a:lstStyle/>
                    <a:p>
                      <a:pPr algn="ctr">
                        <a:lnSpc>
                          <a:spcPct val="200000"/>
                        </a:lnSpc>
                        <a:spcAft>
                          <a:spcPts val="0"/>
                        </a:spcAft>
                      </a:pPr>
                      <a:r>
                        <a:rPr lang="es-ES" sz="1000" dirty="0"/>
                        <a:t>Tiempo</a:t>
                      </a:r>
                      <a:endParaRPr lang="es-MX" sz="1100" dirty="0">
                        <a:solidFill>
                          <a:srgbClr val="365F91"/>
                        </a:solidFill>
                        <a:latin typeface="Calibri"/>
                        <a:ea typeface="Calibri"/>
                        <a:cs typeface="Times New Roman"/>
                      </a:endParaRPr>
                    </a:p>
                  </a:txBody>
                  <a:tcPr marL="68580" marR="68580" marT="0" marB="0" anchor="b"/>
                </a:tc>
                <a:tc>
                  <a:txBody>
                    <a:bodyPr/>
                    <a:lstStyle/>
                    <a:p>
                      <a:pPr algn="ctr">
                        <a:lnSpc>
                          <a:spcPct val="200000"/>
                        </a:lnSpc>
                        <a:spcAft>
                          <a:spcPts val="0"/>
                        </a:spcAft>
                      </a:pPr>
                      <a:r>
                        <a:rPr lang="es-ES" sz="1000"/>
                        <a:t>Cantidad de Cortes</a:t>
                      </a:r>
                      <a:endParaRPr lang="es-MX" sz="1100">
                        <a:solidFill>
                          <a:srgbClr val="365F91"/>
                        </a:solidFill>
                        <a:latin typeface="Calibri"/>
                        <a:ea typeface="Calibri"/>
                        <a:cs typeface="Times New Roman"/>
                      </a:endParaRPr>
                    </a:p>
                  </a:txBody>
                  <a:tcPr marL="68580" marR="68580" marT="0" marB="0" anchor="b"/>
                </a:tc>
              </a:tr>
              <a:tr h="0">
                <a:tc>
                  <a:txBody>
                    <a:bodyPr/>
                    <a:lstStyle/>
                    <a:p>
                      <a:pPr>
                        <a:lnSpc>
                          <a:spcPct val="200000"/>
                        </a:lnSpc>
                        <a:spcAft>
                          <a:spcPts val="0"/>
                        </a:spcAft>
                      </a:pPr>
                      <a:r>
                        <a:rPr lang="es-ES" sz="1000"/>
                        <a:t>En 1 minuto</a:t>
                      </a:r>
                      <a:endParaRPr lang="es-MX" sz="1100">
                        <a:solidFill>
                          <a:srgbClr val="365F91"/>
                        </a:solidFill>
                        <a:latin typeface="Calibri"/>
                        <a:ea typeface="Calibri"/>
                        <a:cs typeface="Times New Roman"/>
                      </a:endParaRPr>
                    </a:p>
                  </a:txBody>
                  <a:tcPr marL="68580" marR="68580" marT="0" marB="0"/>
                </a:tc>
                <a:tc>
                  <a:txBody>
                    <a:bodyPr/>
                    <a:lstStyle/>
                    <a:p>
                      <a:pPr algn="ctr">
                        <a:lnSpc>
                          <a:spcPct val="200000"/>
                        </a:lnSpc>
                        <a:spcAft>
                          <a:spcPts val="0"/>
                        </a:spcAft>
                      </a:pPr>
                      <a:r>
                        <a:rPr lang="es-ES" sz="1000"/>
                        <a:t>30</a:t>
                      </a:r>
                      <a:endParaRPr lang="es-MX" sz="1100">
                        <a:solidFill>
                          <a:srgbClr val="365F91"/>
                        </a:solidFill>
                        <a:latin typeface="Calibri"/>
                        <a:ea typeface="Calibri"/>
                        <a:cs typeface="Times New Roman"/>
                      </a:endParaRPr>
                    </a:p>
                  </a:txBody>
                  <a:tcPr marL="68580" marR="68580" marT="0" marB="0"/>
                </a:tc>
              </a:tr>
              <a:tr h="0">
                <a:tc>
                  <a:txBody>
                    <a:bodyPr/>
                    <a:lstStyle/>
                    <a:p>
                      <a:pPr>
                        <a:lnSpc>
                          <a:spcPct val="200000"/>
                        </a:lnSpc>
                        <a:spcAft>
                          <a:spcPts val="0"/>
                        </a:spcAft>
                      </a:pPr>
                      <a:r>
                        <a:rPr lang="es-ES" sz="1000"/>
                        <a:t>En 1 hora</a:t>
                      </a:r>
                      <a:endParaRPr lang="es-MX" sz="1100">
                        <a:solidFill>
                          <a:srgbClr val="365F91"/>
                        </a:solidFill>
                        <a:latin typeface="Calibri"/>
                        <a:ea typeface="Calibri"/>
                        <a:cs typeface="Times New Roman"/>
                      </a:endParaRPr>
                    </a:p>
                  </a:txBody>
                  <a:tcPr marL="68580" marR="68580" marT="0" marB="0"/>
                </a:tc>
                <a:tc>
                  <a:txBody>
                    <a:bodyPr/>
                    <a:lstStyle/>
                    <a:p>
                      <a:pPr algn="ctr">
                        <a:lnSpc>
                          <a:spcPct val="200000"/>
                        </a:lnSpc>
                        <a:spcAft>
                          <a:spcPts val="0"/>
                        </a:spcAft>
                      </a:pPr>
                      <a:r>
                        <a:rPr lang="es-ES" sz="1000"/>
                        <a:t>1800</a:t>
                      </a:r>
                      <a:endParaRPr lang="es-MX" sz="1100">
                        <a:solidFill>
                          <a:srgbClr val="365F91"/>
                        </a:solidFill>
                        <a:latin typeface="Calibri"/>
                        <a:ea typeface="Calibri"/>
                        <a:cs typeface="Times New Roman"/>
                      </a:endParaRPr>
                    </a:p>
                  </a:txBody>
                  <a:tcPr marL="68580" marR="68580" marT="0" marB="0"/>
                </a:tc>
              </a:tr>
              <a:tr h="0">
                <a:tc>
                  <a:txBody>
                    <a:bodyPr/>
                    <a:lstStyle/>
                    <a:p>
                      <a:pPr>
                        <a:lnSpc>
                          <a:spcPct val="200000"/>
                        </a:lnSpc>
                        <a:spcAft>
                          <a:spcPts val="0"/>
                        </a:spcAft>
                      </a:pPr>
                      <a:r>
                        <a:rPr lang="es-ES" sz="1000"/>
                        <a:t>En 1 día de 8 horas laborables</a:t>
                      </a:r>
                      <a:endParaRPr lang="es-MX" sz="1100">
                        <a:solidFill>
                          <a:srgbClr val="365F91"/>
                        </a:solidFill>
                        <a:latin typeface="Calibri"/>
                        <a:ea typeface="Calibri"/>
                        <a:cs typeface="Times New Roman"/>
                      </a:endParaRPr>
                    </a:p>
                  </a:txBody>
                  <a:tcPr marL="68580" marR="68580" marT="0" marB="0"/>
                </a:tc>
                <a:tc>
                  <a:txBody>
                    <a:bodyPr/>
                    <a:lstStyle/>
                    <a:p>
                      <a:pPr algn="ctr">
                        <a:lnSpc>
                          <a:spcPct val="200000"/>
                        </a:lnSpc>
                        <a:spcAft>
                          <a:spcPts val="0"/>
                        </a:spcAft>
                      </a:pPr>
                      <a:r>
                        <a:rPr lang="es-ES" sz="1000"/>
                        <a:t>14400</a:t>
                      </a:r>
                      <a:endParaRPr lang="es-MX" sz="1100">
                        <a:solidFill>
                          <a:srgbClr val="365F91"/>
                        </a:solidFill>
                        <a:latin typeface="Calibri"/>
                        <a:ea typeface="Calibri"/>
                        <a:cs typeface="Times New Roman"/>
                      </a:endParaRPr>
                    </a:p>
                  </a:txBody>
                  <a:tcPr marL="68580" marR="68580" marT="0" marB="0"/>
                </a:tc>
              </a:tr>
              <a:tr h="0">
                <a:tc>
                  <a:txBody>
                    <a:bodyPr/>
                    <a:lstStyle/>
                    <a:p>
                      <a:pPr>
                        <a:lnSpc>
                          <a:spcPct val="200000"/>
                        </a:lnSpc>
                        <a:spcAft>
                          <a:spcPts val="0"/>
                        </a:spcAft>
                      </a:pPr>
                      <a:r>
                        <a:rPr lang="es-ES" sz="1000"/>
                        <a:t>En 1 semana de 5 días</a:t>
                      </a:r>
                      <a:endParaRPr lang="es-MX" sz="1100">
                        <a:solidFill>
                          <a:srgbClr val="365F91"/>
                        </a:solidFill>
                        <a:latin typeface="Calibri"/>
                        <a:ea typeface="Calibri"/>
                        <a:cs typeface="Times New Roman"/>
                      </a:endParaRPr>
                    </a:p>
                  </a:txBody>
                  <a:tcPr marL="68580" marR="68580" marT="0" marB="0"/>
                </a:tc>
                <a:tc>
                  <a:txBody>
                    <a:bodyPr/>
                    <a:lstStyle/>
                    <a:p>
                      <a:pPr algn="ctr">
                        <a:lnSpc>
                          <a:spcPct val="200000"/>
                        </a:lnSpc>
                        <a:spcAft>
                          <a:spcPts val="0"/>
                        </a:spcAft>
                      </a:pPr>
                      <a:r>
                        <a:rPr lang="es-ES" sz="1000"/>
                        <a:t>72000</a:t>
                      </a:r>
                      <a:endParaRPr lang="es-MX" sz="1100">
                        <a:solidFill>
                          <a:srgbClr val="365F91"/>
                        </a:solidFill>
                        <a:latin typeface="Calibri"/>
                        <a:ea typeface="Calibri"/>
                        <a:cs typeface="Times New Roman"/>
                      </a:endParaRPr>
                    </a:p>
                  </a:txBody>
                  <a:tcPr marL="68580" marR="68580" marT="0" marB="0"/>
                </a:tc>
              </a:tr>
              <a:tr h="0">
                <a:tc>
                  <a:txBody>
                    <a:bodyPr/>
                    <a:lstStyle/>
                    <a:p>
                      <a:pPr>
                        <a:lnSpc>
                          <a:spcPct val="200000"/>
                        </a:lnSpc>
                        <a:spcAft>
                          <a:spcPts val="0"/>
                        </a:spcAft>
                      </a:pPr>
                      <a:r>
                        <a:rPr lang="es-ES" sz="1000"/>
                        <a:t>En 1 mes de cuatro semanas</a:t>
                      </a:r>
                      <a:endParaRPr lang="es-MX" sz="1100">
                        <a:solidFill>
                          <a:srgbClr val="365F91"/>
                        </a:solidFill>
                        <a:latin typeface="Calibri"/>
                        <a:ea typeface="Calibri"/>
                        <a:cs typeface="Times New Roman"/>
                      </a:endParaRPr>
                    </a:p>
                  </a:txBody>
                  <a:tcPr marL="68580" marR="68580" marT="0" marB="0"/>
                </a:tc>
                <a:tc>
                  <a:txBody>
                    <a:bodyPr/>
                    <a:lstStyle/>
                    <a:p>
                      <a:pPr algn="ctr">
                        <a:lnSpc>
                          <a:spcPct val="200000"/>
                        </a:lnSpc>
                        <a:spcAft>
                          <a:spcPts val="0"/>
                        </a:spcAft>
                      </a:pPr>
                      <a:r>
                        <a:rPr lang="es-ES" sz="1000"/>
                        <a:t>288000</a:t>
                      </a:r>
                      <a:endParaRPr lang="es-MX" sz="1100">
                        <a:solidFill>
                          <a:srgbClr val="365F91"/>
                        </a:solidFill>
                        <a:latin typeface="Calibri"/>
                        <a:ea typeface="Calibri"/>
                        <a:cs typeface="Times New Roman"/>
                      </a:endParaRPr>
                    </a:p>
                  </a:txBody>
                  <a:tcPr marL="68580" marR="68580" marT="0" marB="0"/>
                </a:tc>
              </a:tr>
              <a:tr h="0">
                <a:tc>
                  <a:txBody>
                    <a:bodyPr/>
                    <a:lstStyle/>
                    <a:p>
                      <a:pPr>
                        <a:lnSpc>
                          <a:spcPct val="200000"/>
                        </a:lnSpc>
                        <a:spcAft>
                          <a:spcPts val="0"/>
                        </a:spcAft>
                      </a:pPr>
                      <a:r>
                        <a:rPr lang="es-ES" sz="1000" dirty="0"/>
                        <a:t>En 1 año de 12 meses</a:t>
                      </a:r>
                      <a:endParaRPr lang="es-MX" sz="1100" dirty="0">
                        <a:solidFill>
                          <a:srgbClr val="365F91"/>
                        </a:solidFill>
                        <a:latin typeface="Calibri"/>
                        <a:ea typeface="Calibri"/>
                        <a:cs typeface="Times New Roman"/>
                      </a:endParaRPr>
                    </a:p>
                  </a:txBody>
                  <a:tcPr marL="68580" marR="68580" marT="0" marB="0"/>
                </a:tc>
                <a:tc>
                  <a:txBody>
                    <a:bodyPr/>
                    <a:lstStyle/>
                    <a:p>
                      <a:pPr algn="ctr">
                        <a:lnSpc>
                          <a:spcPct val="200000"/>
                        </a:lnSpc>
                        <a:spcAft>
                          <a:spcPts val="0"/>
                        </a:spcAft>
                      </a:pPr>
                      <a:r>
                        <a:rPr lang="es-ES" sz="1000" dirty="0"/>
                        <a:t>3456000</a:t>
                      </a:r>
                      <a:endParaRPr lang="es-MX" sz="1100" dirty="0">
                        <a:solidFill>
                          <a:srgbClr val="365F91"/>
                        </a:solidFill>
                        <a:latin typeface="Calibri"/>
                        <a:ea typeface="Calibri"/>
                        <a:cs typeface="Times New Roman"/>
                      </a:endParaRPr>
                    </a:p>
                  </a:txBody>
                  <a:tcPr marL="68580" marR="68580" marT="0" marB="0"/>
                </a:tc>
              </a:tr>
            </a:tbl>
          </a:graphicData>
        </a:graphic>
      </p:graphicFrame>
      <p:sp>
        <p:nvSpPr>
          <p:cNvPr id="319489" name="Rectangle 1"/>
          <p:cNvSpPr>
            <a:spLocks noChangeArrowheads="1"/>
          </p:cNvSpPr>
          <p:nvPr/>
        </p:nvSpPr>
        <p:spPr bwMode="auto">
          <a:xfrm>
            <a:off x="467544" y="1064731"/>
            <a:ext cx="3293209" cy="30777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449263" algn="l" defTabSz="914400" rtl="0" eaLnBrk="1" fontAlgn="base" latinLnBrk="0" hangingPunct="1">
              <a:lnSpc>
                <a:spcPct val="100000"/>
              </a:lnSpc>
              <a:spcBef>
                <a:spcPct val="0"/>
              </a:spcBef>
              <a:spcAft>
                <a:spcPct val="0"/>
              </a:spcAft>
              <a:buClrTx/>
              <a:buSzTx/>
              <a:buFontTx/>
              <a:buNone/>
              <a:tabLst/>
            </a:pPr>
            <a:r>
              <a:rPr kumimoji="0" lang="es-ES" sz="1400" i="0" u="none" strike="noStrike" cap="none" normalizeH="0" baseline="0" dirty="0" smtClean="0" bmk="_Toc389043884">
                <a:ln>
                  <a:noFill/>
                </a:ln>
                <a:solidFill>
                  <a:schemeClr val="tx1"/>
                </a:solidFill>
                <a:effectLst/>
                <a:latin typeface="Arial" pitchFamily="34" charset="0"/>
                <a:ea typeface="Calibri" pitchFamily="34" charset="0"/>
                <a:cs typeface="Arial" pitchFamily="34" charset="0"/>
              </a:rPr>
              <a:t>Cortes realizados por un operario</a:t>
            </a:r>
            <a:endParaRPr kumimoji="0" lang="es-MX" sz="1400" i="0" u="none" strike="noStrike" cap="none" normalizeH="0" baseline="0" dirty="0" smtClean="0">
              <a:ln>
                <a:noFill/>
              </a:ln>
              <a:solidFill>
                <a:schemeClr val="tx1"/>
              </a:solidFill>
              <a:effectLst/>
              <a:latin typeface="Arial" pitchFamily="34" charset="0"/>
              <a:cs typeface="Arial" pitchFamily="34" charset="0"/>
            </a:endParaRPr>
          </a:p>
        </p:txBody>
      </p:sp>
      <p:sp>
        <p:nvSpPr>
          <p:cNvPr id="319491" name="Rectangle 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MX"/>
          </a:p>
        </p:txBody>
      </p:sp>
      <p:pic>
        <p:nvPicPr>
          <p:cNvPr id="319490" name="Picture 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043608" y="3888432"/>
            <a:ext cx="1907704" cy="496003"/>
          </a:xfrm>
          <a:prstGeom prst="rect">
            <a:avLst/>
          </a:prstGeom>
          <a:noFill/>
        </p:spPr>
      </p:pic>
      <p:sp>
        <p:nvSpPr>
          <p:cNvPr id="319493"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MX"/>
          </a:p>
        </p:txBody>
      </p:sp>
      <p:pic>
        <p:nvPicPr>
          <p:cNvPr id="319492" name="Picture 4"/>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971600" y="4608512"/>
            <a:ext cx="1466711" cy="332656"/>
          </a:xfrm>
          <a:prstGeom prst="rect">
            <a:avLst/>
          </a:prstGeom>
          <a:noFill/>
        </p:spPr>
      </p:pic>
      <p:graphicFrame>
        <p:nvGraphicFramePr>
          <p:cNvPr id="10" name="9 Tabla"/>
          <p:cNvGraphicFramePr>
            <a:graphicFrameLocks noGrp="1"/>
          </p:cNvGraphicFramePr>
          <p:nvPr/>
        </p:nvGraphicFramePr>
        <p:xfrm>
          <a:off x="5004048" y="1512168"/>
          <a:ext cx="3039110" cy="2438400"/>
        </p:xfrm>
        <a:graphic>
          <a:graphicData uri="http://schemas.openxmlformats.org/drawingml/2006/table">
            <a:tbl>
              <a:tblPr>
                <a:tableStyleId>{3C2FFA5D-87B4-456A-9821-1D502468CF0F}</a:tableStyleId>
              </a:tblPr>
              <a:tblGrid>
                <a:gridCol w="1779270"/>
                <a:gridCol w="1259840"/>
              </a:tblGrid>
              <a:tr h="0">
                <a:tc>
                  <a:txBody>
                    <a:bodyPr/>
                    <a:lstStyle/>
                    <a:p>
                      <a:pPr algn="ctr">
                        <a:lnSpc>
                          <a:spcPct val="200000"/>
                        </a:lnSpc>
                        <a:spcAft>
                          <a:spcPts val="0"/>
                        </a:spcAft>
                      </a:pPr>
                      <a:r>
                        <a:rPr lang="es-ES" sz="1000"/>
                        <a:t>Tiempo</a:t>
                      </a:r>
                      <a:endParaRPr lang="es-MX" sz="1100">
                        <a:solidFill>
                          <a:srgbClr val="365F91"/>
                        </a:solidFill>
                        <a:latin typeface="Calibri"/>
                        <a:ea typeface="Calibri"/>
                        <a:cs typeface="Times New Roman"/>
                      </a:endParaRPr>
                    </a:p>
                  </a:txBody>
                  <a:tcPr marL="68580" marR="68580" marT="0" marB="0" anchor="b"/>
                </a:tc>
                <a:tc>
                  <a:txBody>
                    <a:bodyPr/>
                    <a:lstStyle/>
                    <a:p>
                      <a:pPr algn="ctr">
                        <a:lnSpc>
                          <a:spcPct val="200000"/>
                        </a:lnSpc>
                        <a:spcAft>
                          <a:spcPts val="0"/>
                        </a:spcAft>
                      </a:pPr>
                      <a:r>
                        <a:rPr lang="es-ES" sz="1000"/>
                        <a:t>Cantidad de Cortes</a:t>
                      </a:r>
                      <a:endParaRPr lang="es-MX" sz="1100">
                        <a:solidFill>
                          <a:srgbClr val="365F91"/>
                        </a:solidFill>
                        <a:latin typeface="Calibri"/>
                        <a:ea typeface="Calibri"/>
                        <a:cs typeface="Times New Roman"/>
                      </a:endParaRPr>
                    </a:p>
                  </a:txBody>
                  <a:tcPr marL="68580" marR="68580" marT="0" marB="0" anchor="b"/>
                </a:tc>
              </a:tr>
              <a:tr h="0">
                <a:tc>
                  <a:txBody>
                    <a:bodyPr/>
                    <a:lstStyle/>
                    <a:p>
                      <a:pPr>
                        <a:lnSpc>
                          <a:spcPct val="200000"/>
                        </a:lnSpc>
                        <a:spcAft>
                          <a:spcPts val="0"/>
                        </a:spcAft>
                      </a:pPr>
                      <a:r>
                        <a:rPr lang="es-ES" sz="1000"/>
                        <a:t>En 1 minuto</a:t>
                      </a:r>
                      <a:endParaRPr lang="es-MX" sz="1100">
                        <a:solidFill>
                          <a:srgbClr val="365F91"/>
                        </a:solidFill>
                        <a:latin typeface="Calibri"/>
                        <a:ea typeface="Calibri"/>
                        <a:cs typeface="Times New Roman"/>
                      </a:endParaRPr>
                    </a:p>
                  </a:txBody>
                  <a:tcPr marL="68580" marR="68580" marT="0" marB="0"/>
                </a:tc>
                <a:tc>
                  <a:txBody>
                    <a:bodyPr/>
                    <a:lstStyle/>
                    <a:p>
                      <a:pPr algn="ctr">
                        <a:lnSpc>
                          <a:spcPct val="200000"/>
                        </a:lnSpc>
                        <a:spcAft>
                          <a:spcPts val="0"/>
                        </a:spcAft>
                      </a:pPr>
                      <a:r>
                        <a:rPr lang="es-ES" sz="1000"/>
                        <a:t>180</a:t>
                      </a:r>
                      <a:endParaRPr lang="es-MX" sz="1100">
                        <a:solidFill>
                          <a:srgbClr val="365F91"/>
                        </a:solidFill>
                        <a:latin typeface="Calibri"/>
                        <a:ea typeface="Calibri"/>
                        <a:cs typeface="Times New Roman"/>
                      </a:endParaRPr>
                    </a:p>
                  </a:txBody>
                  <a:tcPr marL="68580" marR="68580" marT="0" marB="0"/>
                </a:tc>
              </a:tr>
              <a:tr h="0">
                <a:tc>
                  <a:txBody>
                    <a:bodyPr/>
                    <a:lstStyle/>
                    <a:p>
                      <a:pPr>
                        <a:lnSpc>
                          <a:spcPct val="200000"/>
                        </a:lnSpc>
                        <a:spcAft>
                          <a:spcPts val="0"/>
                        </a:spcAft>
                      </a:pPr>
                      <a:r>
                        <a:rPr lang="es-ES" sz="1000"/>
                        <a:t>En 1 hora</a:t>
                      </a:r>
                      <a:endParaRPr lang="es-MX" sz="1100">
                        <a:solidFill>
                          <a:srgbClr val="365F91"/>
                        </a:solidFill>
                        <a:latin typeface="Calibri"/>
                        <a:ea typeface="Calibri"/>
                        <a:cs typeface="Times New Roman"/>
                      </a:endParaRPr>
                    </a:p>
                  </a:txBody>
                  <a:tcPr marL="68580" marR="68580" marT="0" marB="0"/>
                </a:tc>
                <a:tc>
                  <a:txBody>
                    <a:bodyPr/>
                    <a:lstStyle/>
                    <a:p>
                      <a:pPr algn="ctr">
                        <a:lnSpc>
                          <a:spcPct val="200000"/>
                        </a:lnSpc>
                        <a:spcAft>
                          <a:spcPts val="0"/>
                        </a:spcAft>
                      </a:pPr>
                      <a:r>
                        <a:rPr lang="es-ES" sz="1000"/>
                        <a:t>10800</a:t>
                      </a:r>
                      <a:endParaRPr lang="es-MX" sz="1100">
                        <a:solidFill>
                          <a:srgbClr val="365F91"/>
                        </a:solidFill>
                        <a:latin typeface="Calibri"/>
                        <a:ea typeface="Calibri"/>
                        <a:cs typeface="Times New Roman"/>
                      </a:endParaRPr>
                    </a:p>
                  </a:txBody>
                  <a:tcPr marL="68580" marR="68580" marT="0" marB="0"/>
                </a:tc>
              </a:tr>
              <a:tr h="0">
                <a:tc>
                  <a:txBody>
                    <a:bodyPr/>
                    <a:lstStyle/>
                    <a:p>
                      <a:pPr>
                        <a:lnSpc>
                          <a:spcPct val="200000"/>
                        </a:lnSpc>
                        <a:spcAft>
                          <a:spcPts val="0"/>
                        </a:spcAft>
                      </a:pPr>
                      <a:r>
                        <a:rPr lang="es-ES" sz="1000"/>
                        <a:t>En 1 día de 8 horas laborables</a:t>
                      </a:r>
                      <a:endParaRPr lang="es-MX" sz="1100">
                        <a:solidFill>
                          <a:srgbClr val="365F91"/>
                        </a:solidFill>
                        <a:latin typeface="Calibri"/>
                        <a:ea typeface="Calibri"/>
                        <a:cs typeface="Times New Roman"/>
                      </a:endParaRPr>
                    </a:p>
                  </a:txBody>
                  <a:tcPr marL="68580" marR="68580" marT="0" marB="0"/>
                </a:tc>
                <a:tc>
                  <a:txBody>
                    <a:bodyPr/>
                    <a:lstStyle/>
                    <a:p>
                      <a:pPr algn="ctr">
                        <a:lnSpc>
                          <a:spcPct val="200000"/>
                        </a:lnSpc>
                        <a:spcAft>
                          <a:spcPts val="0"/>
                        </a:spcAft>
                      </a:pPr>
                      <a:r>
                        <a:rPr lang="es-ES" sz="1000"/>
                        <a:t>86400</a:t>
                      </a:r>
                      <a:endParaRPr lang="es-MX" sz="1100">
                        <a:solidFill>
                          <a:srgbClr val="365F91"/>
                        </a:solidFill>
                        <a:latin typeface="Calibri"/>
                        <a:ea typeface="Calibri"/>
                        <a:cs typeface="Times New Roman"/>
                      </a:endParaRPr>
                    </a:p>
                  </a:txBody>
                  <a:tcPr marL="68580" marR="68580" marT="0" marB="0"/>
                </a:tc>
              </a:tr>
              <a:tr h="0">
                <a:tc>
                  <a:txBody>
                    <a:bodyPr/>
                    <a:lstStyle/>
                    <a:p>
                      <a:pPr>
                        <a:lnSpc>
                          <a:spcPct val="200000"/>
                        </a:lnSpc>
                        <a:spcAft>
                          <a:spcPts val="0"/>
                        </a:spcAft>
                      </a:pPr>
                      <a:r>
                        <a:rPr lang="es-ES" sz="1000"/>
                        <a:t>En 1 semana de 5 días</a:t>
                      </a:r>
                      <a:endParaRPr lang="es-MX" sz="1100">
                        <a:solidFill>
                          <a:srgbClr val="365F91"/>
                        </a:solidFill>
                        <a:latin typeface="Calibri"/>
                        <a:ea typeface="Calibri"/>
                        <a:cs typeface="Times New Roman"/>
                      </a:endParaRPr>
                    </a:p>
                  </a:txBody>
                  <a:tcPr marL="68580" marR="68580" marT="0" marB="0"/>
                </a:tc>
                <a:tc>
                  <a:txBody>
                    <a:bodyPr/>
                    <a:lstStyle/>
                    <a:p>
                      <a:pPr algn="ctr">
                        <a:lnSpc>
                          <a:spcPct val="200000"/>
                        </a:lnSpc>
                        <a:spcAft>
                          <a:spcPts val="0"/>
                        </a:spcAft>
                      </a:pPr>
                      <a:r>
                        <a:rPr lang="es-ES" sz="1000"/>
                        <a:t>432000</a:t>
                      </a:r>
                      <a:endParaRPr lang="es-MX" sz="1100">
                        <a:solidFill>
                          <a:srgbClr val="365F91"/>
                        </a:solidFill>
                        <a:latin typeface="Calibri"/>
                        <a:ea typeface="Calibri"/>
                        <a:cs typeface="Times New Roman"/>
                      </a:endParaRPr>
                    </a:p>
                  </a:txBody>
                  <a:tcPr marL="68580" marR="68580" marT="0" marB="0"/>
                </a:tc>
              </a:tr>
              <a:tr h="0">
                <a:tc>
                  <a:txBody>
                    <a:bodyPr/>
                    <a:lstStyle/>
                    <a:p>
                      <a:pPr>
                        <a:lnSpc>
                          <a:spcPct val="200000"/>
                        </a:lnSpc>
                        <a:spcAft>
                          <a:spcPts val="0"/>
                        </a:spcAft>
                      </a:pPr>
                      <a:r>
                        <a:rPr lang="es-ES" sz="1000"/>
                        <a:t>En 1 mes de cuatro semanas</a:t>
                      </a:r>
                      <a:endParaRPr lang="es-MX" sz="1100">
                        <a:solidFill>
                          <a:srgbClr val="365F91"/>
                        </a:solidFill>
                        <a:latin typeface="Calibri"/>
                        <a:ea typeface="Calibri"/>
                        <a:cs typeface="Times New Roman"/>
                      </a:endParaRPr>
                    </a:p>
                  </a:txBody>
                  <a:tcPr marL="68580" marR="68580" marT="0" marB="0"/>
                </a:tc>
                <a:tc>
                  <a:txBody>
                    <a:bodyPr/>
                    <a:lstStyle/>
                    <a:p>
                      <a:pPr algn="ctr">
                        <a:lnSpc>
                          <a:spcPct val="200000"/>
                        </a:lnSpc>
                        <a:spcAft>
                          <a:spcPts val="0"/>
                        </a:spcAft>
                      </a:pPr>
                      <a:r>
                        <a:rPr lang="es-ES" sz="1000"/>
                        <a:t>1728000</a:t>
                      </a:r>
                      <a:endParaRPr lang="es-MX" sz="1100">
                        <a:solidFill>
                          <a:srgbClr val="365F91"/>
                        </a:solidFill>
                        <a:latin typeface="Calibri"/>
                        <a:ea typeface="Calibri"/>
                        <a:cs typeface="Times New Roman"/>
                      </a:endParaRPr>
                    </a:p>
                  </a:txBody>
                  <a:tcPr marL="68580" marR="68580" marT="0" marB="0"/>
                </a:tc>
              </a:tr>
              <a:tr h="0">
                <a:tc>
                  <a:txBody>
                    <a:bodyPr/>
                    <a:lstStyle/>
                    <a:p>
                      <a:pPr>
                        <a:lnSpc>
                          <a:spcPct val="200000"/>
                        </a:lnSpc>
                        <a:spcAft>
                          <a:spcPts val="0"/>
                        </a:spcAft>
                      </a:pPr>
                      <a:r>
                        <a:rPr lang="es-ES" sz="1000"/>
                        <a:t>En 1 año de 12 meses</a:t>
                      </a:r>
                      <a:endParaRPr lang="es-MX" sz="1100">
                        <a:solidFill>
                          <a:srgbClr val="365F91"/>
                        </a:solidFill>
                        <a:latin typeface="Calibri"/>
                        <a:ea typeface="Calibri"/>
                        <a:cs typeface="Times New Roman"/>
                      </a:endParaRPr>
                    </a:p>
                  </a:txBody>
                  <a:tcPr marL="68580" marR="68580" marT="0" marB="0"/>
                </a:tc>
                <a:tc>
                  <a:txBody>
                    <a:bodyPr/>
                    <a:lstStyle/>
                    <a:p>
                      <a:pPr algn="ctr">
                        <a:lnSpc>
                          <a:spcPct val="200000"/>
                        </a:lnSpc>
                        <a:spcAft>
                          <a:spcPts val="0"/>
                        </a:spcAft>
                      </a:pPr>
                      <a:r>
                        <a:rPr lang="es-ES" sz="1000" dirty="0"/>
                        <a:t>20736000</a:t>
                      </a:r>
                      <a:endParaRPr lang="es-MX" sz="1100" dirty="0">
                        <a:solidFill>
                          <a:srgbClr val="365F91"/>
                        </a:solidFill>
                        <a:latin typeface="Calibri"/>
                        <a:ea typeface="Calibri"/>
                        <a:cs typeface="Times New Roman"/>
                      </a:endParaRPr>
                    </a:p>
                  </a:txBody>
                  <a:tcPr marL="68580" marR="68580" marT="0" marB="0"/>
                </a:tc>
              </a:tr>
            </a:tbl>
          </a:graphicData>
        </a:graphic>
      </p:graphicFrame>
      <p:sp>
        <p:nvSpPr>
          <p:cNvPr id="319494" name="Rectangle 6"/>
          <p:cNvSpPr>
            <a:spLocks noChangeArrowheads="1"/>
          </p:cNvSpPr>
          <p:nvPr/>
        </p:nvSpPr>
        <p:spPr bwMode="auto">
          <a:xfrm>
            <a:off x="3995936" y="1080120"/>
            <a:ext cx="4163640" cy="30777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449263" algn="l" defTabSz="914400" rtl="0" eaLnBrk="1" fontAlgn="base" latinLnBrk="0" hangingPunct="1">
              <a:lnSpc>
                <a:spcPct val="100000"/>
              </a:lnSpc>
              <a:spcBef>
                <a:spcPct val="0"/>
              </a:spcBef>
              <a:spcAft>
                <a:spcPct val="0"/>
              </a:spcAft>
              <a:buClrTx/>
              <a:buSzTx/>
              <a:buFontTx/>
              <a:buNone/>
              <a:tabLst/>
            </a:pPr>
            <a:r>
              <a:rPr kumimoji="0" lang="es-ES" sz="1400" i="0" u="none" strike="noStrike" cap="none" normalizeH="0" baseline="0" dirty="0" smtClean="0" bmk="_Toc389043885">
                <a:ln>
                  <a:noFill/>
                </a:ln>
                <a:solidFill>
                  <a:schemeClr val="tx1"/>
                </a:solidFill>
                <a:effectLst/>
                <a:latin typeface="Arial" pitchFamily="34" charset="0"/>
                <a:ea typeface="Calibri" pitchFamily="34" charset="0"/>
                <a:cs typeface="Arial" pitchFamily="34" charset="0"/>
              </a:rPr>
              <a:t>Cortes realizados por la m</a:t>
            </a:r>
            <a:r>
              <a:rPr kumimoji="0" lang="es-ES" sz="1400" i="0" u="none" strike="noStrike" cap="none" normalizeH="0" baseline="0" dirty="0" smtClean="0" bmk="_Toc389043885">
                <a:ln>
                  <a:noFill/>
                </a:ln>
                <a:solidFill>
                  <a:schemeClr val="tx1"/>
                </a:solidFill>
                <a:effectLst/>
                <a:latin typeface="Calibri"/>
                <a:ea typeface="Calibri" pitchFamily="34" charset="0"/>
                <a:cs typeface="Arial" pitchFamily="34" charset="0"/>
              </a:rPr>
              <a:t>á</a:t>
            </a:r>
            <a:r>
              <a:rPr kumimoji="0" lang="es-ES" sz="1400" i="0" u="none" strike="noStrike" cap="none" normalizeH="0" baseline="0" dirty="0" smtClean="0" bmk="_Toc389043885">
                <a:ln>
                  <a:noFill/>
                </a:ln>
                <a:solidFill>
                  <a:schemeClr val="tx1"/>
                </a:solidFill>
                <a:effectLst/>
                <a:latin typeface="Arial" pitchFamily="34" charset="0"/>
                <a:ea typeface="Calibri" pitchFamily="34" charset="0"/>
                <a:cs typeface="Arial" pitchFamily="34" charset="0"/>
              </a:rPr>
              <a:t>quina autom</a:t>
            </a:r>
            <a:r>
              <a:rPr kumimoji="0" lang="es-ES" sz="1400" i="0" u="none" strike="noStrike" cap="none" normalizeH="0" baseline="0" dirty="0" smtClean="0" bmk="_Toc389043885">
                <a:ln>
                  <a:noFill/>
                </a:ln>
                <a:solidFill>
                  <a:schemeClr val="tx1"/>
                </a:solidFill>
                <a:effectLst/>
                <a:latin typeface="Calibri"/>
                <a:ea typeface="Calibri" pitchFamily="34" charset="0"/>
                <a:cs typeface="Arial" pitchFamily="34" charset="0"/>
              </a:rPr>
              <a:t>á</a:t>
            </a:r>
            <a:r>
              <a:rPr kumimoji="0" lang="es-ES" sz="1400" i="0" u="none" strike="noStrike" cap="none" normalizeH="0" baseline="0" dirty="0" smtClean="0" bmk="_Toc389043885">
                <a:ln>
                  <a:noFill/>
                </a:ln>
                <a:solidFill>
                  <a:schemeClr val="tx1"/>
                </a:solidFill>
                <a:effectLst/>
                <a:latin typeface="Arial" pitchFamily="34" charset="0"/>
                <a:ea typeface="Calibri" pitchFamily="34" charset="0"/>
                <a:cs typeface="Arial" pitchFamily="34" charset="0"/>
              </a:rPr>
              <a:t>tica</a:t>
            </a:r>
            <a:endParaRPr kumimoji="0" lang="es-MX" sz="1400" i="0" u="none" strike="noStrike" cap="none" normalizeH="0" baseline="0" dirty="0" smtClean="0">
              <a:ln>
                <a:noFill/>
              </a:ln>
              <a:solidFill>
                <a:schemeClr val="tx1"/>
              </a:solidFill>
              <a:effectLst/>
              <a:latin typeface="Arial" pitchFamily="34" charset="0"/>
              <a:cs typeface="Arial" pitchFamily="34" charset="0"/>
            </a:endParaRPr>
          </a:p>
        </p:txBody>
      </p:sp>
      <p:sp>
        <p:nvSpPr>
          <p:cNvPr id="31949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MX"/>
          </a:p>
        </p:txBody>
      </p:sp>
      <p:pic>
        <p:nvPicPr>
          <p:cNvPr id="319495" name="Picture 7"/>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4644008" y="3888432"/>
            <a:ext cx="3752264" cy="476672"/>
          </a:xfrm>
          <a:prstGeom prst="rect">
            <a:avLst/>
          </a:prstGeom>
          <a:noFill/>
        </p:spPr>
      </p:pic>
      <p:sp>
        <p:nvSpPr>
          <p:cNvPr id="319498" name="Rectangle 10"/>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MX"/>
          </a:p>
        </p:txBody>
      </p:sp>
      <p:pic>
        <p:nvPicPr>
          <p:cNvPr id="319497" name="Picture 9"/>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4716016" y="4608512"/>
            <a:ext cx="1062287" cy="307504"/>
          </a:xfrm>
          <a:prstGeom prst="rect">
            <a:avLst/>
          </a:prstGeom>
          <a:noFill/>
        </p:spPr>
      </p:pic>
      <p:sp>
        <p:nvSpPr>
          <p:cNvPr id="319499" name="Rectangle 11"/>
          <p:cNvSpPr>
            <a:spLocks noChangeArrowheads="1"/>
          </p:cNvSpPr>
          <p:nvPr/>
        </p:nvSpPr>
        <p:spPr bwMode="auto">
          <a:xfrm>
            <a:off x="0" y="6667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MX" sz="1800" b="0" i="0" u="none" strike="noStrike" cap="none" normalizeH="0" baseline="0" smtClean="0">
              <a:ln>
                <a:noFill/>
              </a:ln>
              <a:solidFill>
                <a:schemeClr val="tx1"/>
              </a:solidFill>
              <a:effectLst/>
              <a:latin typeface="Arial" pitchFamily="34" charset="0"/>
              <a:cs typeface="Arial" pitchFamily="34" charset="0"/>
            </a:endParaRPr>
          </a:p>
        </p:txBody>
      </p:sp>
      <p:pic>
        <p:nvPicPr>
          <p:cNvPr id="319501" name="Picture 13"/>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2150772" y="5085184"/>
            <a:ext cx="4581468" cy="235496"/>
          </a:xfrm>
          <a:prstGeom prst="rect">
            <a:avLst/>
          </a:prstGeom>
          <a:noFill/>
        </p:spPr>
      </p:pic>
      <p:pic>
        <p:nvPicPr>
          <p:cNvPr id="319500" name="Picture 12"/>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3806956" y="5445223"/>
            <a:ext cx="1512168" cy="223273"/>
          </a:xfrm>
          <a:prstGeom prst="rect">
            <a:avLst/>
          </a:prstGeom>
          <a:noFill/>
        </p:spPr>
      </p:pic>
      <p:sp>
        <p:nvSpPr>
          <p:cNvPr id="319502" name="Rectangle 1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MX"/>
          </a:p>
        </p:txBody>
      </p:sp>
      <p:sp>
        <p:nvSpPr>
          <p:cNvPr id="319504" name="Rectangle 16"/>
          <p:cNvSpPr>
            <a:spLocks noChangeArrowheads="1"/>
          </p:cNvSpPr>
          <p:nvPr/>
        </p:nvSpPr>
        <p:spPr bwMode="auto">
          <a:xfrm>
            <a:off x="1979712" y="5798077"/>
            <a:ext cx="4608512"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MX" sz="14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Hablando porcentualmente se tiene un ahorro del 40,6%.</a:t>
            </a:r>
            <a:endParaRPr kumimoji="0" lang="es-MX"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22" name="21 Rectángulo"/>
          <p:cNvSpPr/>
          <p:nvPr/>
        </p:nvSpPr>
        <p:spPr>
          <a:xfrm>
            <a:off x="7164288" y="4869160"/>
            <a:ext cx="1338828" cy="369332"/>
          </a:xfrm>
          <a:prstGeom prst="rect">
            <a:avLst/>
          </a:prstGeom>
        </p:spPr>
        <p:txBody>
          <a:bodyPr wrap="none">
            <a:spAutoFit/>
          </a:bodyPr>
          <a:lstStyle/>
          <a:p>
            <a:r>
              <a:rPr lang="es-MX" dirty="0" smtClean="0"/>
              <a:t>$ 30480,00</a:t>
            </a:r>
            <a:endParaRPr lang="es-MX" dirty="0"/>
          </a:p>
        </p:txBody>
      </p:sp>
      <p:sp>
        <p:nvSpPr>
          <p:cNvPr id="23" name="22 Rectángulo"/>
          <p:cNvSpPr/>
          <p:nvPr/>
        </p:nvSpPr>
        <p:spPr>
          <a:xfrm>
            <a:off x="7164288" y="5301208"/>
            <a:ext cx="1338828" cy="369332"/>
          </a:xfrm>
          <a:prstGeom prst="rect">
            <a:avLst/>
          </a:prstGeom>
        </p:spPr>
        <p:txBody>
          <a:bodyPr wrap="none">
            <a:spAutoFit/>
          </a:bodyPr>
          <a:lstStyle/>
          <a:p>
            <a:r>
              <a:rPr lang="es-MX" dirty="0" smtClean="0"/>
              <a:t>$ 18103,27</a:t>
            </a:r>
            <a:endParaRPr lang="es-MX" dirty="0"/>
          </a:p>
        </p:txBody>
      </p:sp>
      <p:pic>
        <p:nvPicPr>
          <p:cNvPr id="24" name="Picture 2" descr="http://us.cdn2.123rf.com/168nwm/alexwhite/alexwhite1209/alexwhite120900198/15417052-flecha-izquierda-icono.jpg">
            <a:hlinkClick r:id="rId8" action="ppaction://hlinksldjump"/>
          </p:cNvPr>
          <p:cNvPicPr>
            <a:picLocks noChangeAspect="1" noChangeArrowheads="1"/>
          </p:cNvPicPr>
          <p:nvPr/>
        </p:nvPicPr>
        <p:blipFill>
          <a:blip r:embed="rId9" cstate="print"/>
          <a:srcRect/>
          <a:stretch>
            <a:fillRect/>
          </a:stretch>
        </p:blipFill>
        <p:spPr bwMode="auto">
          <a:xfrm>
            <a:off x="8388424" y="5373216"/>
            <a:ext cx="576063" cy="576063"/>
          </a:xfrm>
          <a:prstGeom prst="rect">
            <a:avLst/>
          </a:prstGeom>
          <a:noFill/>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557808"/>
            <a:ext cx="8229600" cy="1143000"/>
          </a:xfrm>
        </p:spPr>
        <p:txBody>
          <a:bodyPr/>
          <a:lstStyle/>
          <a:p>
            <a:pPr algn="l"/>
            <a:r>
              <a:rPr lang="es-MX" dirty="0" smtClean="0">
                <a:solidFill>
                  <a:srgbClr val="00B050"/>
                </a:solidFill>
              </a:rPr>
              <a:t>Conclusiones</a:t>
            </a:r>
            <a:endParaRPr lang="es-MX" dirty="0">
              <a:solidFill>
                <a:srgbClr val="00B050"/>
              </a:solidFill>
            </a:endParaRPr>
          </a:p>
        </p:txBody>
      </p:sp>
      <p:sp>
        <p:nvSpPr>
          <p:cNvPr id="3" name="2 Marcador de contenido"/>
          <p:cNvSpPr>
            <a:spLocks noGrp="1"/>
          </p:cNvSpPr>
          <p:nvPr>
            <p:ph idx="1"/>
          </p:nvPr>
        </p:nvSpPr>
        <p:spPr/>
        <p:txBody>
          <a:bodyPr/>
          <a:lstStyle/>
          <a:p>
            <a:pPr lvl="0" algn="just"/>
            <a:r>
              <a:rPr lang="es-ES" sz="1400" dirty="0" smtClean="0">
                <a:solidFill>
                  <a:schemeClr val="tx1"/>
                </a:solidFill>
              </a:rPr>
              <a:t>Se tiene una máquina automática cortadora de tubos extruidos para alimento canino totalmente funcional que cumple los requerimientos del cliente, de entrada y salida del producto principalmente, se puede regular la longitud de corte del producto, dando la seguridad necesaria al operador para que no sufra una mutilación al momento del corte, así como también la máquina permite las opciones de trabajo manual y automático. </a:t>
            </a:r>
            <a:endParaRPr lang="es-MX" sz="1400" dirty="0" smtClean="0">
              <a:solidFill>
                <a:schemeClr val="tx1"/>
              </a:solidFill>
            </a:endParaRPr>
          </a:p>
          <a:p>
            <a:pPr lvl="0" algn="just"/>
            <a:r>
              <a:rPr lang="es-ES" sz="1400" dirty="0" smtClean="0">
                <a:solidFill>
                  <a:schemeClr val="tx1"/>
                </a:solidFill>
              </a:rPr>
              <a:t>Se dimensionó y construyó todos los subsistemas mecánicos, como son alimentación, transporte, corte y salida del producto. La forma de cuña de la tolva permite la alimentación de producto uno a uno al mecanismo de transporte el cual por medio de ganchos de acero inoxidable permite transportar los tubos sin ningún problema al mecanismo de corte en donde son cortados en dos pedazos útiles y dos residuos, los cuales salen por dos bandejas respectivamente en forma correcta. En cuanto a la seguridad se tiene dos tapas una fija y una móvil, las que con la ayuda de un sensor inductivo ayudan a que se proteja al operador de accidentes.</a:t>
            </a:r>
            <a:endParaRPr lang="es-MX" sz="1400" dirty="0" smtClean="0">
              <a:solidFill>
                <a:schemeClr val="tx1"/>
              </a:solidFill>
            </a:endParaRPr>
          </a:p>
          <a:p>
            <a:pPr lvl="0" algn="just"/>
            <a:r>
              <a:rPr lang="es-ES" sz="1400" dirty="0" smtClean="0">
                <a:solidFill>
                  <a:schemeClr val="tx1"/>
                </a:solidFill>
              </a:rPr>
              <a:t>La automatización de la máquina se la realizó con un PLC LOGO, lo que permite operar en dos formas, modo manual donde los sistemas funcionan de manera independiente y el otro modo automático donde toda la máquina funciona en conjunto correctamente. Para variar o cambiar la velocidad de las cuchillas de corte se usa un variador de frecuencia el cual por medio de </a:t>
            </a:r>
            <a:br>
              <a:rPr lang="es-ES" sz="1400" dirty="0" smtClean="0">
                <a:solidFill>
                  <a:schemeClr val="tx1"/>
                </a:solidFill>
              </a:rPr>
            </a:br>
            <a:r>
              <a:rPr lang="es-ES" sz="1400" dirty="0" smtClean="0">
                <a:solidFill>
                  <a:schemeClr val="tx1"/>
                </a:solidFill>
              </a:rPr>
              <a:t>un potenciómetro realiza el cambio de velocidad al motor y esta señal también es enviada al PLC para poder visualizarla en la pantalla LCD del panel de control en revoluciones por minuto (rpm).</a:t>
            </a:r>
            <a:endParaRPr lang="es-MX" sz="1400" dirty="0" smtClean="0">
              <a:solidFill>
                <a:schemeClr val="tx1"/>
              </a:solidFill>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692696"/>
            <a:ext cx="8229600" cy="4525963"/>
          </a:xfrm>
        </p:spPr>
        <p:txBody>
          <a:bodyPr/>
          <a:lstStyle/>
          <a:p>
            <a:pPr lvl="0" algn="just"/>
            <a:r>
              <a:rPr lang="es-ES" sz="1400" dirty="0" smtClean="0">
                <a:solidFill>
                  <a:schemeClr val="tx1"/>
                </a:solidFill>
              </a:rPr>
              <a:t>La pantalla LCD LOGO TD! permite interactuar en  los dos modos de funcionamiento de la máquina con los pulsadores de función que posee, y  podemos visualizar los parámetros de la máquina, estos son la velocidad a la que el mecanismo de corte está operando que es 2800 rpm y la cantidad de tubos extruidos para alimento canino o rejos que se corta.</a:t>
            </a:r>
            <a:endParaRPr lang="es-MX" sz="1400" dirty="0" smtClean="0">
              <a:solidFill>
                <a:schemeClr val="tx1"/>
              </a:solidFill>
            </a:endParaRPr>
          </a:p>
          <a:p>
            <a:pPr lvl="0" algn="just"/>
            <a:r>
              <a:rPr lang="es-ES" sz="1400" dirty="0" smtClean="0">
                <a:solidFill>
                  <a:schemeClr val="tx1"/>
                </a:solidFill>
              </a:rPr>
              <a:t>El correcto ensamble de todos los subsistemas y bastidor  permite tener una máquina totalmente funcional en forma mecánica, así  que, al integrar el sistema eléctrico se logra la automatización, ya que se utiliza sensores y actuadores como son el sensor fotoeléctrico, el sensor inductivo, el motor de corte, el moto reductor e inclusive el vibrador que  permiten, mover ejes, acomodar tubos, monitorear seguridades, y por medio de elementos de maniobra y con el PLC podemos ejecutar un secuencia de funcionamiento totalmente práctica.</a:t>
            </a:r>
            <a:endParaRPr lang="es-MX" sz="1400" dirty="0" smtClean="0">
              <a:solidFill>
                <a:schemeClr val="tx1"/>
              </a:solidFill>
            </a:endParaRPr>
          </a:p>
          <a:p>
            <a:pPr lvl="0" algn="just"/>
            <a:r>
              <a:rPr lang="es-ES" sz="1400" dirty="0" smtClean="0">
                <a:solidFill>
                  <a:schemeClr val="tx1"/>
                </a:solidFill>
              </a:rPr>
              <a:t>Al realizar la pruebas de funcionamiento después de haber realizado todos los cambios y correcciones necesarios, se obtiene un resultado satisfactorio o positivo, porque se obtiene una producción de al redor de 60 tubos por minuto,  al finalizar el corte y sin ningún tipo de astillado en los bordes del mismo, recalcando que el tamaño de tubo puede ser calibrado según la necesidad. </a:t>
            </a:r>
            <a:endParaRPr lang="es-MX" sz="1400" dirty="0" smtClean="0">
              <a:solidFill>
                <a:schemeClr val="tx1"/>
              </a:solidFill>
            </a:endParaRPr>
          </a:p>
          <a:p>
            <a:pPr lvl="0" algn="just"/>
            <a:r>
              <a:rPr lang="es-ES" sz="1400" dirty="0" smtClean="0">
                <a:solidFill>
                  <a:schemeClr val="tx1"/>
                </a:solidFill>
              </a:rPr>
              <a:t>Al no existir una máquina automática cortadora de tubos extruidos en el mercado, el mayor aporte realizado es el diseño integral de esta para la industria canina, como principalmente el tipo de transporte o arrastre que se ideó en el diseño mecánico para movilizar estos tubos hasta el punto de corte.</a:t>
            </a:r>
            <a:endParaRPr lang="es-MX" sz="1400" dirty="0" smtClean="0">
              <a:solidFill>
                <a:schemeClr val="tx1"/>
              </a:solidFill>
            </a:endParaRPr>
          </a:p>
          <a:p>
            <a:pPr lvl="0" algn="just"/>
            <a:r>
              <a:rPr lang="es-ES" sz="1400" dirty="0" smtClean="0">
                <a:solidFill>
                  <a:schemeClr val="tx1"/>
                </a:solidFill>
              </a:rPr>
              <a:t>Se obtuvo las propiedades mecánicas del material a cortar a partir de ensayos de laboratorio, donde se determinó la fuerza última a la tracción de 402,21 N y la fuerza necesaria para el corte de 1195,09 N.</a:t>
            </a:r>
            <a:endParaRPr lang="es-MX" sz="1400" dirty="0" smtClean="0">
              <a:solidFill>
                <a:schemeClr val="tx1"/>
              </a:solidFill>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908720"/>
            <a:ext cx="8229600" cy="4525963"/>
          </a:xfrm>
        </p:spPr>
        <p:txBody>
          <a:bodyPr/>
          <a:lstStyle/>
          <a:p>
            <a:pPr lvl="0" algn="just"/>
            <a:r>
              <a:rPr lang="es-ES" sz="1400" dirty="0" smtClean="0">
                <a:solidFill>
                  <a:schemeClr val="tx1"/>
                </a:solidFill>
              </a:rPr>
              <a:t>Se elaboró todos los planos de los mecanismos de la máquina, de cada pieza y los respectivos ensambles para realizar alguna mejora futura y saber como desarmar y armar la máquina, también se elaboró los diagramas de conexiones eléctricas, un diagrama de las entradas y salidas de las señales a las borneras que se encuentra en el panel principal y la programación del PLC, así mismo se realizó un manual de usuario indicando como poner en marcha la máquina y todo lo que se tiene en el panel de control (manipulación y monitoreo), para fácil práctica del usuario y un manual de mantenimiento con el cual el usuario puede realizar un mantenimiento preventivo y corregir alguna falla si lo existiera.</a:t>
            </a:r>
            <a:endParaRPr lang="es-MX" sz="1400" dirty="0" smtClean="0">
              <a:solidFill>
                <a:schemeClr val="tx1"/>
              </a:solidFill>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557808"/>
            <a:ext cx="8229600" cy="1143000"/>
          </a:xfrm>
        </p:spPr>
        <p:txBody>
          <a:bodyPr/>
          <a:lstStyle/>
          <a:p>
            <a:pPr algn="l"/>
            <a:r>
              <a:rPr lang="es-MX" dirty="0" smtClean="0">
                <a:solidFill>
                  <a:srgbClr val="00B050"/>
                </a:solidFill>
              </a:rPr>
              <a:t>Recomendaciones</a:t>
            </a:r>
            <a:endParaRPr lang="es-MX" dirty="0">
              <a:solidFill>
                <a:srgbClr val="00B050"/>
              </a:solidFill>
            </a:endParaRPr>
          </a:p>
        </p:txBody>
      </p:sp>
      <p:sp>
        <p:nvSpPr>
          <p:cNvPr id="3" name="2 Marcador de contenido"/>
          <p:cNvSpPr>
            <a:spLocks noGrp="1"/>
          </p:cNvSpPr>
          <p:nvPr>
            <p:ph idx="1"/>
          </p:nvPr>
        </p:nvSpPr>
        <p:spPr/>
        <p:txBody>
          <a:bodyPr/>
          <a:lstStyle/>
          <a:p>
            <a:pPr lvl="0" algn="just"/>
            <a:r>
              <a:rPr lang="es-ES" sz="1400" dirty="0" smtClean="0">
                <a:solidFill>
                  <a:schemeClr val="tx1"/>
                </a:solidFill>
              </a:rPr>
              <a:t>La máquina está diseñada para la operación por parte de un usuario cuya estatura se encuentra entre 1,60 m y 1,70 m que es la estatura estándar del ecuatoriano promedio, por lo tanto la altura del tablero HMI se encuentra a una altura de 1,2 m, razón por la cual la entrada de la tolva queda un poco arriba (1,90m), se recomienda al cliente, en caso de colocar los tubos extruidos manualmente por un operario hacer uso de algún tipo de escalera, pero lo mejor sería para automatizar todo el proceso adaptar una banda transportadora con inclinación que alimente constantemente de tubos extruidos para alimento canino a la tolva de la máquina.</a:t>
            </a:r>
            <a:endParaRPr lang="es-MX" sz="1400" dirty="0" smtClean="0">
              <a:solidFill>
                <a:schemeClr val="tx1"/>
              </a:solidFill>
            </a:endParaRPr>
          </a:p>
          <a:p>
            <a:pPr lvl="0" algn="just"/>
            <a:r>
              <a:rPr lang="es-ES" sz="1400" dirty="0" smtClean="0">
                <a:solidFill>
                  <a:schemeClr val="tx1"/>
                </a:solidFill>
              </a:rPr>
              <a:t>Para futuras adaptaciones y requerimientos por la empresa para cortar tubos de alimento canino de otra contextura, se recomienda al cliente hacer juegos de adaptaciones en la tolva  y en los ganchos que transportan el material para su buen funcionamiento con diferentes tamaños y formas.</a:t>
            </a:r>
            <a:endParaRPr lang="es-MX" sz="1400" dirty="0" smtClean="0">
              <a:solidFill>
                <a:schemeClr val="tx1"/>
              </a:solidFill>
            </a:endParaRPr>
          </a:p>
          <a:p>
            <a:pPr lvl="0" algn="just"/>
            <a:r>
              <a:rPr lang="es-ES" sz="1400" dirty="0" smtClean="0">
                <a:solidFill>
                  <a:schemeClr val="tx1"/>
                </a:solidFill>
              </a:rPr>
              <a:t>Si se requiere cortar otro tipo de material se recomienda al operador variar la velocidad de corte como así mismo variar la velocidad de avance de la máquina para obtener el resultado requerido.</a:t>
            </a:r>
            <a:endParaRPr lang="es-MX" sz="1400" dirty="0" smtClean="0">
              <a:solidFill>
                <a:schemeClr val="tx1"/>
              </a:solidFill>
            </a:endParaRPr>
          </a:p>
          <a:p>
            <a:pPr lvl="0" algn="just"/>
            <a:r>
              <a:rPr lang="es-ES" sz="1400" dirty="0" smtClean="0">
                <a:solidFill>
                  <a:schemeClr val="tx1"/>
                </a:solidFill>
              </a:rPr>
              <a:t>Para futuros trabajos especialmente para compañeros estudiantes, en base a la experiencia obtenida, se recomienda trabajar con chapa metálica doblada, realizar dobleces en los filos con la finalidad de hacer esto más rígido y que con el tiempo no tienda a deformarse, al igual tratar de usar la suelda lo menos posible para evitar deformar el material con el calor producido.</a:t>
            </a:r>
            <a:endParaRPr lang="es-MX" sz="1400" dirty="0" smtClean="0">
              <a:solidFill>
                <a:schemeClr val="tx1"/>
              </a:solidFill>
            </a:endParaRPr>
          </a:p>
        </p:txBody>
      </p:sp>
      <p:pic>
        <p:nvPicPr>
          <p:cNvPr id="4" name="Picture 2" descr="http://us.cdn2.123rf.com/168nwm/alexwhite/alexwhite1209/alexwhite120900198/15417052-flecha-izquierda-icono.jpg">
            <a:hlinkClick r:id="rId2" action="ppaction://hlinksldjump"/>
          </p:cNvPr>
          <p:cNvPicPr>
            <a:picLocks noChangeAspect="1" noChangeArrowheads="1"/>
          </p:cNvPicPr>
          <p:nvPr/>
        </p:nvPicPr>
        <p:blipFill>
          <a:blip r:embed="rId3" cstate="print"/>
          <a:srcRect/>
          <a:stretch>
            <a:fillRect/>
          </a:stretch>
        </p:blipFill>
        <p:spPr bwMode="auto">
          <a:xfrm>
            <a:off x="8388424" y="5373216"/>
            <a:ext cx="576063" cy="576063"/>
          </a:xfrm>
          <a:prstGeom prst="rect">
            <a:avLst/>
          </a:prstGeom>
          <a:noFill/>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2" name="Picture 2">
            <a:hlinkClick r:id="rId2" action="ppaction://hlinkfile"/>
          </p:cNvPr>
          <p:cNvPicPr>
            <a:picLocks noChangeAspect="1" noChangeArrowheads="1"/>
          </p:cNvPicPr>
          <p:nvPr/>
        </p:nvPicPr>
        <p:blipFill>
          <a:blip r:embed="rId3" cstate="print"/>
          <a:srcRect l="30158" t="28172" r="13945" b="13751"/>
          <a:stretch>
            <a:fillRect/>
          </a:stretch>
        </p:blipFill>
        <p:spPr bwMode="auto">
          <a:xfrm>
            <a:off x="1331640" y="980728"/>
            <a:ext cx="7272808" cy="4248472"/>
          </a:xfrm>
          <a:prstGeom prst="rect">
            <a:avLst/>
          </a:prstGeom>
          <a:noFill/>
          <a:ln w="9525">
            <a:noFill/>
            <a:miter lim="800000"/>
            <a:headEnd/>
            <a:tailEnd/>
          </a:ln>
        </p:spPr>
      </p:pic>
      <p:pic>
        <p:nvPicPr>
          <p:cNvPr id="5" name="Picture 2" descr="http://us.cdn2.123rf.com/168nwm/alexwhite/alexwhite1209/alexwhite120900198/15417052-flecha-izquierda-icono.jpg">
            <a:hlinkClick r:id="rId4" action="ppaction://hlinksldjump"/>
          </p:cNvPr>
          <p:cNvPicPr>
            <a:picLocks noChangeAspect="1" noChangeArrowheads="1"/>
          </p:cNvPicPr>
          <p:nvPr/>
        </p:nvPicPr>
        <p:blipFill>
          <a:blip r:embed="rId5" cstate="print"/>
          <a:srcRect/>
          <a:stretch>
            <a:fillRect/>
          </a:stretch>
        </p:blipFill>
        <p:spPr bwMode="auto">
          <a:xfrm>
            <a:off x="8388424" y="5373216"/>
            <a:ext cx="576063" cy="576063"/>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629816"/>
            <a:ext cx="8229600" cy="1143000"/>
          </a:xfrm>
        </p:spPr>
        <p:txBody>
          <a:bodyPr/>
          <a:lstStyle/>
          <a:p>
            <a:pPr algn="ctr"/>
            <a:r>
              <a:rPr lang="es-MX" dirty="0" smtClean="0">
                <a:solidFill>
                  <a:srgbClr val="00B050"/>
                </a:solidFill>
              </a:rPr>
              <a:t>Tubo Extruido para Alimento Canino</a:t>
            </a:r>
            <a:endParaRPr lang="es-MX" dirty="0">
              <a:solidFill>
                <a:srgbClr val="00B050"/>
              </a:solidFill>
            </a:endParaRPr>
          </a:p>
        </p:txBody>
      </p:sp>
      <p:sp>
        <p:nvSpPr>
          <p:cNvPr id="3" name="2 Marcador de contenido"/>
          <p:cNvSpPr>
            <a:spLocks noGrp="1"/>
          </p:cNvSpPr>
          <p:nvPr>
            <p:ph idx="1"/>
          </p:nvPr>
        </p:nvSpPr>
        <p:spPr/>
        <p:txBody>
          <a:bodyPr/>
          <a:lstStyle/>
          <a:p>
            <a:pPr>
              <a:buNone/>
            </a:pPr>
            <a:endParaRPr lang="es-MX" dirty="0" smtClean="0"/>
          </a:p>
          <a:p>
            <a:pPr>
              <a:buNone/>
            </a:pPr>
            <a:endParaRPr lang="es-MX" dirty="0" smtClean="0"/>
          </a:p>
          <a:p>
            <a:pPr>
              <a:buNone/>
            </a:pPr>
            <a:endParaRPr lang="es-MX" dirty="0" smtClean="0"/>
          </a:p>
          <a:p>
            <a:pPr algn="just">
              <a:buNone/>
            </a:pPr>
            <a:r>
              <a:rPr lang="es-MX" sz="1600" dirty="0" smtClean="0">
                <a:solidFill>
                  <a:schemeClr val="tx1"/>
                </a:solidFill>
              </a:rPr>
              <a:t>	</a:t>
            </a:r>
          </a:p>
          <a:p>
            <a:pPr algn="just">
              <a:buNone/>
            </a:pPr>
            <a:endParaRPr lang="es-MX" sz="1600" dirty="0" smtClean="0">
              <a:solidFill>
                <a:schemeClr val="tx1"/>
              </a:solidFill>
            </a:endParaRPr>
          </a:p>
          <a:p>
            <a:pPr algn="just">
              <a:buNone/>
            </a:pPr>
            <a:r>
              <a:rPr lang="es-MX" sz="1600" dirty="0" smtClean="0">
                <a:solidFill>
                  <a:schemeClr val="tx1"/>
                </a:solidFill>
              </a:rPr>
              <a:t>      El tubo extruido para alimento canino es conocido industrialmente como REJO.</a:t>
            </a:r>
          </a:p>
          <a:p>
            <a:pPr algn="just">
              <a:buNone/>
            </a:pPr>
            <a:r>
              <a:rPr lang="es-MX" sz="1600" dirty="0" smtClean="0">
                <a:solidFill>
                  <a:schemeClr val="tx1"/>
                </a:solidFill>
              </a:rPr>
              <a:t>	Sus dimensiones son aproximadamente de 40cm de largo con un diámetro de 4cm.</a:t>
            </a:r>
          </a:p>
          <a:p>
            <a:pPr algn="just">
              <a:buNone/>
            </a:pPr>
            <a:r>
              <a:rPr lang="es-MX" sz="1600" dirty="0" smtClean="0">
                <a:solidFill>
                  <a:schemeClr val="tx1"/>
                </a:solidFill>
              </a:rPr>
              <a:t>	Existen varios tipos de juguetes caninos como son:</a:t>
            </a:r>
          </a:p>
          <a:p>
            <a:pPr algn="just">
              <a:buNone/>
            </a:pPr>
            <a:r>
              <a:rPr lang="es-MX" sz="1600" dirty="0" smtClean="0">
                <a:solidFill>
                  <a:schemeClr val="tx1"/>
                </a:solidFill>
              </a:rPr>
              <a:t>    	Hueso prensado anudado, chips comestibles para perros, </a:t>
            </a:r>
            <a:r>
              <a:rPr lang="es-MX" sz="1600" dirty="0" err="1" smtClean="0">
                <a:solidFill>
                  <a:schemeClr val="tx1"/>
                </a:solidFill>
              </a:rPr>
              <a:t>pretzel</a:t>
            </a:r>
            <a:r>
              <a:rPr lang="es-MX" sz="1600" dirty="0" smtClean="0">
                <a:solidFill>
                  <a:schemeClr val="tx1"/>
                </a:solidFill>
              </a:rPr>
              <a:t>, twist, etc.</a:t>
            </a:r>
          </a:p>
          <a:p>
            <a:pPr algn="just">
              <a:buNone/>
            </a:pPr>
            <a:r>
              <a:rPr lang="es-MX" sz="1600" dirty="0" smtClean="0">
                <a:solidFill>
                  <a:schemeClr val="tx1"/>
                </a:solidFill>
              </a:rPr>
              <a:t>    	su composición es a base de viseras, cueros, y huesos  de animales porcinos y bovinos.</a:t>
            </a:r>
          </a:p>
        </p:txBody>
      </p:sp>
      <p:pic>
        <p:nvPicPr>
          <p:cNvPr id="5" name="4 Imagen"/>
          <p:cNvPicPr/>
          <p:nvPr/>
        </p:nvPicPr>
        <p:blipFill>
          <a:blip r:embed="rId2" cstate="print"/>
          <a:srcRect l="39131" t="37374" r="49533" b="30752"/>
          <a:stretch>
            <a:fillRect/>
          </a:stretch>
        </p:blipFill>
        <p:spPr bwMode="auto">
          <a:xfrm rot="5400000">
            <a:off x="3671900" y="1160748"/>
            <a:ext cx="1440160" cy="2376264"/>
          </a:xfrm>
          <a:prstGeom prst="rect">
            <a:avLst/>
          </a:prstGeom>
          <a:noFill/>
          <a:ln w="9525">
            <a:noFill/>
            <a:miter lim="800000"/>
            <a:headEnd/>
            <a:tailEnd/>
          </a:ln>
        </p:spPr>
      </p:pic>
      <p:pic>
        <p:nvPicPr>
          <p:cNvPr id="8" name="Picture 2" descr="http://us.cdn2.123rf.com/168nwm/alexwhite/alexwhite1209/alexwhite120900198/15417052-flecha-izquierda-icono.jpg">
            <a:hlinkClick r:id="rId3" action="ppaction://hlinksldjump"/>
          </p:cNvPr>
          <p:cNvPicPr>
            <a:picLocks noChangeAspect="1" noChangeArrowheads="1"/>
          </p:cNvPicPr>
          <p:nvPr/>
        </p:nvPicPr>
        <p:blipFill>
          <a:blip r:embed="rId4" cstate="print"/>
          <a:srcRect/>
          <a:stretch>
            <a:fillRect/>
          </a:stretch>
        </p:blipFill>
        <p:spPr bwMode="auto">
          <a:xfrm>
            <a:off x="8028384" y="5061247"/>
            <a:ext cx="816025" cy="816025"/>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629816"/>
            <a:ext cx="8229600" cy="1143000"/>
          </a:xfrm>
        </p:spPr>
        <p:txBody>
          <a:bodyPr/>
          <a:lstStyle/>
          <a:p>
            <a:pPr algn="ctr"/>
            <a:r>
              <a:rPr lang="es-MX" dirty="0" smtClean="0">
                <a:solidFill>
                  <a:srgbClr val="00B050"/>
                </a:solidFill>
              </a:rPr>
              <a:t>Consideraciones de Diseño</a:t>
            </a:r>
            <a:endParaRPr lang="es-MX" dirty="0">
              <a:solidFill>
                <a:srgbClr val="00B050"/>
              </a:solidFill>
            </a:endParaRPr>
          </a:p>
        </p:txBody>
      </p:sp>
      <p:graphicFrame>
        <p:nvGraphicFramePr>
          <p:cNvPr id="4" name="3 Marcador de contenido"/>
          <p:cNvGraphicFramePr>
            <a:graphicFrameLocks noGrp="1"/>
          </p:cNvGraphicFramePr>
          <p:nvPr>
            <p:ph idx="1"/>
          </p:nvPr>
        </p:nvGraphicFramePr>
        <p:xfrm>
          <a:off x="611560" y="1772816"/>
          <a:ext cx="5631180" cy="1828800"/>
        </p:xfrm>
        <a:graphic>
          <a:graphicData uri="http://schemas.openxmlformats.org/drawingml/2006/table">
            <a:tbl>
              <a:tblPr>
                <a:tableStyleId>{3C2FFA5D-87B4-456A-9821-1D502468CF0F}</a:tableStyleId>
              </a:tblPr>
              <a:tblGrid>
                <a:gridCol w="1909445"/>
                <a:gridCol w="3721735"/>
              </a:tblGrid>
              <a:tr h="190500">
                <a:tc gridSpan="2">
                  <a:txBody>
                    <a:bodyPr/>
                    <a:lstStyle/>
                    <a:p>
                      <a:pPr algn="just">
                        <a:lnSpc>
                          <a:spcPct val="200000"/>
                        </a:lnSpc>
                        <a:spcAft>
                          <a:spcPts val="0"/>
                        </a:spcAft>
                      </a:pPr>
                      <a:r>
                        <a:rPr lang="es-ES" sz="1000" dirty="0"/>
                        <a:t>CONSIDERACIONES GENERALES</a:t>
                      </a:r>
                      <a:endParaRPr lang="es-MX" sz="1100" dirty="0">
                        <a:solidFill>
                          <a:srgbClr val="365F91"/>
                        </a:solidFill>
                        <a:latin typeface="Calibri"/>
                        <a:ea typeface="Calibri"/>
                        <a:cs typeface="Times New Roman"/>
                      </a:endParaRPr>
                    </a:p>
                  </a:txBody>
                  <a:tcPr marL="68580" marR="68580" marT="0" marB="0"/>
                </a:tc>
                <a:tc hMerge="1">
                  <a:txBody>
                    <a:bodyPr/>
                    <a:lstStyle/>
                    <a:p>
                      <a:endParaRPr lang="es-MX"/>
                    </a:p>
                  </a:txBody>
                  <a:tcPr/>
                </a:tc>
              </a:tr>
              <a:tr h="190500">
                <a:tc>
                  <a:txBody>
                    <a:bodyPr/>
                    <a:lstStyle/>
                    <a:p>
                      <a:pPr algn="just">
                        <a:lnSpc>
                          <a:spcPct val="200000"/>
                        </a:lnSpc>
                        <a:spcAft>
                          <a:spcPts val="0"/>
                        </a:spcAft>
                      </a:pPr>
                      <a:r>
                        <a:rPr lang="es-ES" sz="1000"/>
                        <a:t>Medidas de entrada del producto </a:t>
                      </a:r>
                      <a:endParaRPr lang="es-MX" sz="1100">
                        <a:solidFill>
                          <a:srgbClr val="365F91"/>
                        </a:solidFill>
                        <a:latin typeface="Calibri"/>
                        <a:ea typeface="Calibri"/>
                        <a:cs typeface="Times New Roman"/>
                      </a:endParaRPr>
                    </a:p>
                  </a:txBody>
                  <a:tcPr marL="68580" marR="68580" marT="0" marB="0"/>
                </a:tc>
                <a:tc>
                  <a:txBody>
                    <a:bodyPr/>
                    <a:lstStyle/>
                    <a:p>
                      <a:pPr algn="just">
                        <a:lnSpc>
                          <a:spcPct val="200000"/>
                        </a:lnSpc>
                        <a:spcAft>
                          <a:spcPts val="0"/>
                        </a:spcAft>
                      </a:pPr>
                      <a:r>
                        <a:rPr lang="es-ES" sz="1000"/>
                        <a:t>largo 0,4m (15,75 in) diámetro 0,04m (1,575 in)</a:t>
                      </a:r>
                      <a:endParaRPr lang="es-MX" sz="1100">
                        <a:solidFill>
                          <a:srgbClr val="365F91"/>
                        </a:solidFill>
                        <a:latin typeface="Calibri"/>
                        <a:ea typeface="Calibri"/>
                        <a:cs typeface="Times New Roman"/>
                      </a:endParaRPr>
                    </a:p>
                  </a:txBody>
                  <a:tcPr marL="68580" marR="68580" marT="0" marB="0"/>
                </a:tc>
              </a:tr>
              <a:tr h="190500">
                <a:tc>
                  <a:txBody>
                    <a:bodyPr/>
                    <a:lstStyle/>
                    <a:p>
                      <a:pPr algn="just">
                        <a:lnSpc>
                          <a:spcPct val="200000"/>
                        </a:lnSpc>
                        <a:spcAft>
                          <a:spcPts val="0"/>
                        </a:spcAft>
                      </a:pPr>
                      <a:r>
                        <a:rPr lang="es-ES" sz="1000" dirty="0"/>
                        <a:t>Medidas del producto cortado- salida</a:t>
                      </a:r>
                      <a:endParaRPr lang="es-MX" sz="1100" dirty="0">
                        <a:solidFill>
                          <a:srgbClr val="365F91"/>
                        </a:solidFill>
                        <a:latin typeface="Calibri"/>
                        <a:ea typeface="Calibri"/>
                        <a:cs typeface="Times New Roman"/>
                      </a:endParaRPr>
                    </a:p>
                  </a:txBody>
                  <a:tcPr marL="68580" marR="68580" marT="0" marB="0"/>
                </a:tc>
                <a:tc>
                  <a:txBody>
                    <a:bodyPr/>
                    <a:lstStyle/>
                    <a:p>
                      <a:pPr algn="just">
                        <a:lnSpc>
                          <a:spcPct val="200000"/>
                        </a:lnSpc>
                        <a:spcAft>
                          <a:spcPts val="0"/>
                        </a:spcAft>
                      </a:pPr>
                      <a:r>
                        <a:rPr lang="es-ES" sz="1000"/>
                        <a:t>largo 0,184m (7 ¼ in) y 0,114m (4 ½ in) diámetro 0,04m (1,575 in) </a:t>
                      </a:r>
                      <a:endParaRPr lang="es-MX" sz="1100">
                        <a:solidFill>
                          <a:srgbClr val="365F91"/>
                        </a:solidFill>
                        <a:latin typeface="Calibri"/>
                        <a:ea typeface="Calibri"/>
                        <a:cs typeface="Times New Roman"/>
                      </a:endParaRPr>
                    </a:p>
                  </a:txBody>
                  <a:tcPr marL="68580" marR="68580" marT="0" marB="0"/>
                </a:tc>
              </a:tr>
              <a:tr h="190500">
                <a:tc>
                  <a:txBody>
                    <a:bodyPr/>
                    <a:lstStyle/>
                    <a:p>
                      <a:pPr algn="just">
                        <a:lnSpc>
                          <a:spcPct val="200000"/>
                        </a:lnSpc>
                        <a:spcAft>
                          <a:spcPts val="0"/>
                        </a:spcAft>
                      </a:pPr>
                      <a:r>
                        <a:rPr lang="es-ES" sz="1000"/>
                        <a:t>Producción</a:t>
                      </a:r>
                      <a:endParaRPr lang="es-MX" sz="1100">
                        <a:solidFill>
                          <a:srgbClr val="365F91"/>
                        </a:solidFill>
                        <a:latin typeface="Calibri"/>
                        <a:ea typeface="Calibri"/>
                        <a:cs typeface="Times New Roman"/>
                      </a:endParaRPr>
                    </a:p>
                  </a:txBody>
                  <a:tcPr marL="68580" marR="68580" marT="0" marB="0"/>
                </a:tc>
                <a:tc>
                  <a:txBody>
                    <a:bodyPr/>
                    <a:lstStyle/>
                    <a:p>
                      <a:pPr algn="just">
                        <a:lnSpc>
                          <a:spcPct val="200000"/>
                        </a:lnSpc>
                        <a:spcAft>
                          <a:spcPts val="0"/>
                        </a:spcAft>
                      </a:pPr>
                      <a:r>
                        <a:rPr lang="es-ES" sz="1000" dirty="0"/>
                        <a:t>Máximo 60 tubos por minuto y mínimo 30 tubos por minuto</a:t>
                      </a:r>
                      <a:endParaRPr lang="es-MX" sz="1100" dirty="0">
                        <a:solidFill>
                          <a:srgbClr val="365F91"/>
                        </a:solidFill>
                        <a:latin typeface="Calibri"/>
                        <a:ea typeface="Calibri"/>
                        <a:cs typeface="Times New Roman"/>
                      </a:endParaRPr>
                    </a:p>
                  </a:txBody>
                  <a:tcPr marL="68580" marR="68580" marT="0" marB="0"/>
                </a:tc>
              </a:tr>
            </a:tbl>
          </a:graphicData>
        </a:graphic>
      </p:graphicFrame>
      <p:graphicFrame>
        <p:nvGraphicFramePr>
          <p:cNvPr id="6" name="5 Tabla"/>
          <p:cNvGraphicFramePr>
            <a:graphicFrameLocks noGrp="1"/>
          </p:cNvGraphicFramePr>
          <p:nvPr/>
        </p:nvGraphicFramePr>
        <p:xfrm>
          <a:off x="2915816" y="3717032"/>
          <a:ext cx="5631180" cy="2133600"/>
        </p:xfrm>
        <a:graphic>
          <a:graphicData uri="http://schemas.openxmlformats.org/drawingml/2006/table">
            <a:tbl>
              <a:tblPr>
                <a:tableStyleId>{3C2FFA5D-87B4-456A-9821-1D502468CF0F}</a:tableStyleId>
              </a:tblPr>
              <a:tblGrid>
                <a:gridCol w="1899920"/>
                <a:gridCol w="3731260"/>
              </a:tblGrid>
              <a:tr h="190500">
                <a:tc gridSpan="2">
                  <a:txBody>
                    <a:bodyPr/>
                    <a:lstStyle/>
                    <a:p>
                      <a:pPr algn="just">
                        <a:lnSpc>
                          <a:spcPct val="200000"/>
                        </a:lnSpc>
                        <a:spcAft>
                          <a:spcPts val="0"/>
                        </a:spcAft>
                      </a:pPr>
                      <a:r>
                        <a:rPr lang="es-ES" sz="1000" dirty="0"/>
                        <a:t>CONSIDERACIONES MECÁNICAS</a:t>
                      </a:r>
                      <a:endParaRPr lang="es-MX" sz="1100" dirty="0">
                        <a:solidFill>
                          <a:srgbClr val="365F91"/>
                        </a:solidFill>
                        <a:latin typeface="Calibri"/>
                        <a:ea typeface="Calibri"/>
                        <a:cs typeface="Times New Roman"/>
                      </a:endParaRPr>
                    </a:p>
                  </a:txBody>
                  <a:tcPr marL="68580" marR="68580" marT="0" marB="0"/>
                </a:tc>
                <a:tc hMerge="1">
                  <a:txBody>
                    <a:bodyPr/>
                    <a:lstStyle/>
                    <a:p>
                      <a:endParaRPr lang="es-MX"/>
                    </a:p>
                  </a:txBody>
                  <a:tcPr/>
                </a:tc>
              </a:tr>
              <a:tr h="190500">
                <a:tc>
                  <a:txBody>
                    <a:bodyPr/>
                    <a:lstStyle/>
                    <a:p>
                      <a:pPr algn="just">
                        <a:lnSpc>
                          <a:spcPct val="200000"/>
                        </a:lnSpc>
                        <a:spcAft>
                          <a:spcPts val="0"/>
                        </a:spcAft>
                      </a:pPr>
                      <a:r>
                        <a:rPr lang="es-ES" sz="1000"/>
                        <a:t>Bastidor (máquina)</a:t>
                      </a:r>
                      <a:endParaRPr lang="es-MX" sz="1100">
                        <a:solidFill>
                          <a:srgbClr val="365F91"/>
                        </a:solidFill>
                        <a:latin typeface="Calibri"/>
                        <a:ea typeface="Calibri"/>
                        <a:cs typeface="Times New Roman"/>
                      </a:endParaRPr>
                    </a:p>
                  </a:txBody>
                  <a:tcPr marL="68580" marR="68580" marT="0" marB="0"/>
                </a:tc>
                <a:tc>
                  <a:txBody>
                    <a:bodyPr/>
                    <a:lstStyle/>
                    <a:p>
                      <a:pPr algn="just">
                        <a:lnSpc>
                          <a:spcPct val="200000"/>
                        </a:lnSpc>
                        <a:spcAft>
                          <a:spcPts val="0"/>
                        </a:spcAft>
                      </a:pPr>
                      <a:r>
                        <a:rPr lang="es-ES" sz="1000"/>
                        <a:t>Alrededor de 1,2 m de alto x 0,6 m de largo x 0,5 m de ancho (sin considerar tolva y bandejas de salida).</a:t>
                      </a:r>
                      <a:endParaRPr lang="es-MX" sz="1100">
                        <a:solidFill>
                          <a:srgbClr val="365F91"/>
                        </a:solidFill>
                        <a:latin typeface="Calibri"/>
                        <a:ea typeface="Calibri"/>
                        <a:cs typeface="Times New Roman"/>
                      </a:endParaRPr>
                    </a:p>
                  </a:txBody>
                  <a:tcPr marL="68580" marR="68580" marT="0" marB="0"/>
                </a:tc>
              </a:tr>
              <a:tr h="190500">
                <a:tc>
                  <a:txBody>
                    <a:bodyPr/>
                    <a:lstStyle/>
                    <a:p>
                      <a:pPr algn="just">
                        <a:lnSpc>
                          <a:spcPct val="200000"/>
                        </a:lnSpc>
                        <a:spcAft>
                          <a:spcPts val="0"/>
                        </a:spcAft>
                      </a:pPr>
                      <a:r>
                        <a:rPr lang="es-ES" sz="1000" dirty="0"/>
                        <a:t>Cuchillas</a:t>
                      </a:r>
                      <a:endParaRPr lang="es-MX" sz="1100" dirty="0">
                        <a:solidFill>
                          <a:srgbClr val="365F91"/>
                        </a:solidFill>
                        <a:latin typeface="Calibri"/>
                        <a:ea typeface="Calibri"/>
                        <a:cs typeface="Times New Roman"/>
                      </a:endParaRPr>
                    </a:p>
                  </a:txBody>
                  <a:tcPr marL="68580" marR="68580" marT="0" marB="0"/>
                </a:tc>
                <a:tc>
                  <a:txBody>
                    <a:bodyPr/>
                    <a:lstStyle/>
                    <a:p>
                      <a:pPr algn="just">
                        <a:lnSpc>
                          <a:spcPct val="200000"/>
                        </a:lnSpc>
                        <a:spcAft>
                          <a:spcPts val="0"/>
                        </a:spcAft>
                      </a:pPr>
                      <a:r>
                        <a:rPr lang="es-ES" sz="1000"/>
                        <a:t>Acero inoxidable de 0,18 m de diámetro, aproximadamente.</a:t>
                      </a:r>
                      <a:endParaRPr lang="es-MX" sz="1100">
                        <a:solidFill>
                          <a:srgbClr val="365F91"/>
                        </a:solidFill>
                        <a:latin typeface="Calibri"/>
                        <a:ea typeface="Calibri"/>
                        <a:cs typeface="Times New Roman"/>
                      </a:endParaRPr>
                    </a:p>
                  </a:txBody>
                  <a:tcPr marL="68580" marR="68580" marT="0" marB="0"/>
                </a:tc>
              </a:tr>
              <a:tr h="190500">
                <a:tc>
                  <a:txBody>
                    <a:bodyPr/>
                    <a:lstStyle/>
                    <a:p>
                      <a:pPr algn="just">
                        <a:lnSpc>
                          <a:spcPct val="200000"/>
                        </a:lnSpc>
                        <a:spcAft>
                          <a:spcPts val="0"/>
                        </a:spcAft>
                      </a:pPr>
                      <a:r>
                        <a:rPr lang="es-ES" sz="1000"/>
                        <a:t>Tracción</a:t>
                      </a:r>
                      <a:endParaRPr lang="es-MX" sz="1100">
                        <a:solidFill>
                          <a:srgbClr val="365F91"/>
                        </a:solidFill>
                        <a:latin typeface="Calibri"/>
                        <a:ea typeface="Calibri"/>
                        <a:cs typeface="Times New Roman"/>
                      </a:endParaRPr>
                    </a:p>
                  </a:txBody>
                  <a:tcPr marL="68580" marR="68580" marT="0" marB="0"/>
                </a:tc>
                <a:tc>
                  <a:txBody>
                    <a:bodyPr/>
                    <a:lstStyle/>
                    <a:p>
                      <a:pPr algn="just">
                        <a:lnSpc>
                          <a:spcPct val="200000"/>
                        </a:lnSpc>
                        <a:spcAft>
                          <a:spcPts val="0"/>
                        </a:spcAft>
                      </a:pPr>
                      <a:r>
                        <a:rPr lang="es-ES" sz="1000"/>
                        <a:t>Por cadena con eslabones</a:t>
                      </a:r>
                      <a:endParaRPr lang="es-MX" sz="1100">
                        <a:solidFill>
                          <a:srgbClr val="365F91"/>
                        </a:solidFill>
                        <a:latin typeface="Calibri"/>
                        <a:ea typeface="Calibri"/>
                        <a:cs typeface="Times New Roman"/>
                      </a:endParaRPr>
                    </a:p>
                  </a:txBody>
                  <a:tcPr marL="68580" marR="68580" marT="0" marB="0"/>
                </a:tc>
              </a:tr>
              <a:tr h="190500">
                <a:tc>
                  <a:txBody>
                    <a:bodyPr/>
                    <a:lstStyle/>
                    <a:p>
                      <a:pPr algn="just">
                        <a:lnSpc>
                          <a:spcPct val="200000"/>
                        </a:lnSpc>
                        <a:spcAft>
                          <a:spcPts val="0"/>
                        </a:spcAft>
                      </a:pPr>
                      <a:r>
                        <a:rPr lang="es-ES" sz="1000"/>
                        <a:t>Tolva de alimentación</a:t>
                      </a:r>
                      <a:endParaRPr lang="es-MX" sz="1100">
                        <a:solidFill>
                          <a:srgbClr val="365F91"/>
                        </a:solidFill>
                        <a:latin typeface="Calibri"/>
                        <a:ea typeface="Calibri"/>
                        <a:cs typeface="Times New Roman"/>
                      </a:endParaRPr>
                    </a:p>
                  </a:txBody>
                  <a:tcPr marL="68580" marR="68580" marT="0" marB="0"/>
                </a:tc>
                <a:tc>
                  <a:txBody>
                    <a:bodyPr/>
                    <a:lstStyle/>
                    <a:p>
                      <a:pPr algn="just">
                        <a:lnSpc>
                          <a:spcPct val="200000"/>
                        </a:lnSpc>
                        <a:spcAft>
                          <a:spcPts val="0"/>
                        </a:spcAft>
                      </a:pPr>
                      <a:r>
                        <a:rPr lang="es-ES" sz="1000" dirty="0" smtClean="0"/>
                        <a:t>Capacidad</a:t>
                      </a:r>
                      <a:r>
                        <a:rPr lang="es-ES" sz="1000" baseline="0" dirty="0" smtClean="0"/>
                        <a:t> para 300 tubos para ser realimentada mínimo cada 5 minutos.</a:t>
                      </a:r>
                      <a:r>
                        <a:rPr lang="es-ES" sz="1000" dirty="0" smtClean="0"/>
                        <a:t>.</a:t>
                      </a:r>
                      <a:endParaRPr lang="es-MX" sz="1100" dirty="0">
                        <a:solidFill>
                          <a:srgbClr val="365F91"/>
                        </a:solidFill>
                        <a:latin typeface="Calibri"/>
                        <a:ea typeface="Calibri"/>
                        <a:cs typeface="Times New Roman"/>
                      </a:endParaRPr>
                    </a:p>
                  </a:txBody>
                  <a:tcPr marL="68580" marR="68580" marT="0" marB="0"/>
                </a:tc>
              </a:tr>
            </a:tbl>
          </a:graphicData>
        </a:graphic>
      </p:graphicFrame>
      <p:pic>
        <p:nvPicPr>
          <p:cNvPr id="5" name="Picture 2" descr="http://us.cdn2.123rf.com/168nwm/alexwhite/alexwhite1209/alexwhite120900198/15417052-flecha-izquierda-icono.jpg">
            <a:hlinkClick r:id="rId2" action="ppaction://hlinksldjump"/>
          </p:cNvPr>
          <p:cNvPicPr>
            <a:picLocks noChangeAspect="1" noChangeArrowheads="1"/>
          </p:cNvPicPr>
          <p:nvPr/>
        </p:nvPicPr>
        <p:blipFill>
          <a:blip r:embed="rId3" cstate="print"/>
          <a:srcRect/>
          <a:stretch>
            <a:fillRect/>
          </a:stretch>
        </p:blipFill>
        <p:spPr bwMode="auto">
          <a:xfrm>
            <a:off x="251520" y="5445224"/>
            <a:ext cx="648071" cy="648071"/>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3975</TotalTime>
  <Words>5489</Words>
  <Application>Microsoft Office PowerPoint</Application>
  <PresentationFormat>Presentación en pantalla (4:3)</PresentationFormat>
  <Paragraphs>1016</Paragraphs>
  <Slides>75</Slides>
  <Notes>8</Notes>
  <HiddenSlides>0</HiddenSlides>
  <MMClips>0</MMClips>
  <ScaleCrop>false</ScaleCrop>
  <HeadingPairs>
    <vt:vector size="6" baseType="variant">
      <vt:variant>
        <vt:lpstr>Tema</vt:lpstr>
      </vt:variant>
      <vt:variant>
        <vt:i4>1</vt:i4>
      </vt:variant>
      <vt:variant>
        <vt:lpstr>Servidores OLE incrustados</vt:lpstr>
      </vt:variant>
      <vt:variant>
        <vt:i4>1</vt:i4>
      </vt:variant>
      <vt:variant>
        <vt:lpstr>Títulos de diapositiva</vt:lpstr>
      </vt:variant>
      <vt:variant>
        <vt:i4>75</vt:i4>
      </vt:variant>
    </vt:vector>
  </HeadingPairs>
  <TitlesOfParts>
    <vt:vector size="77" baseType="lpstr">
      <vt:lpstr>Diseño predeterminado</vt:lpstr>
      <vt:lpstr>CorelDRAW</vt:lpstr>
      <vt:lpstr>Diapositiva 1</vt:lpstr>
      <vt:lpstr>DEFINICIÓN DEL PROYECTO</vt:lpstr>
      <vt:lpstr>Máquina Automática Cortadora de Tubos extruidos de alimento canino</vt:lpstr>
      <vt:lpstr>Diapositiva 4</vt:lpstr>
      <vt:lpstr>OBJETIVO GENERAL</vt:lpstr>
      <vt:lpstr>OBJETIVOS ESPECÍFICOS</vt:lpstr>
      <vt:lpstr>ANTECEDENTES</vt:lpstr>
      <vt:lpstr>Tubo Extruido para Alimento Canino</vt:lpstr>
      <vt:lpstr>Consideraciones de Diseño</vt:lpstr>
      <vt:lpstr>Diapositiva 10</vt:lpstr>
      <vt:lpstr>Mecanismo de Transporte</vt:lpstr>
      <vt:lpstr>Diseño de Transmisión Por Cadena</vt:lpstr>
      <vt:lpstr>Cadena simple ANSI #80</vt:lpstr>
      <vt:lpstr>Recalculo con la Cadena ANSI Número 60</vt:lpstr>
      <vt:lpstr>Cálculo de la Longitud de la Cadena, Número de Eslabones y Comprobación de la Distancia entre Centros.</vt:lpstr>
      <vt:lpstr>Diseño de los ganchos para transportar los tubos extruidos</vt:lpstr>
      <vt:lpstr>Potencia del Motor</vt:lpstr>
      <vt:lpstr>Diseño del eje de transmisión</vt:lpstr>
      <vt:lpstr>Cálculo del Diámetro del Eje</vt:lpstr>
      <vt:lpstr>Diapositiva 20</vt:lpstr>
      <vt:lpstr>Diapositiva 21</vt:lpstr>
      <vt:lpstr>Consideraciones de Diámetro en los puntos A y D.</vt:lpstr>
      <vt:lpstr>Diapositiva 23</vt:lpstr>
      <vt:lpstr>Análisis de Vibraciones</vt:lpstr>
      <vt:lpstr>Resumen de resultados del mecanismo de tracción por cadena</vt:lpstr>
      <vt:lpstr>Diseño del mecanismo de corte</vt:lpstr>
      <vt:lpstr>Determinación de las cuchillas de corte</vt:lpstr>
      <vt:lpstr>Dimensionamiento de la banda y polea</vt:lpstr>
      <vt:lpstr>Fuerzas ejercidas por la banda</vt:lpstr>
      <vt:lpstr>Fuerza necesaria para el corte de los tubos</vt:lpstr>
      <vt:lpstr>Diapositiva 31</vt:lpstr>
      <vt:lpstr>Análisis de las cargas en el eje</vt:lpstr>
      <vt:lpstr>Diapositiva 33</vt:lpstr>
      <vt:lpstr>Diapositiva 34</vt:lpstr>
      <vt:lpstr>Análisis de vibraciones</vt:lpstr>
      <vt:lpstr>Manzana y Contratuerca</vt:lpstr>
      <vt:lpstr>Resumen de resultados del sistema de corte</vt:lpstr>
      <vt:lpstr>Diseño del sistema de alimentación de tubos extruidos para  alimento canino</vt:lpstr>
      <vt:lpstr>Diseño de la tolva</vt:lpstr>
      <vt:lpstr>Presiones en la Cuña</vt:lpstr>
      <vt:lpstr>Espesor de las Paredes</vt:lpstr>
      <vt:lpstr>Diseño de la tapa de seguridad para el mecanismo de corte</vt:lpstr>
      <vt:lpstr>Rampa de salida de tubos cortados</vt:lpstr>
      <vt:lpstr>Diseño del bastidor de la máquina</vt:lpstr>
      <vt:lpstr>Diapositiva 45</vt:lpstr>
      <vt:lpstr>Diapositiva 46</vt:lpstr>
      <vt:lpstr>Diapositiva 47</vt:lpstr>
      <vt:lpstr>Estructura base</vt:lpstr>
      <vt:lpstr>Diapositiva 49</vt:lpstr>
      <vt:lpstr>Estructura de Control</vt:lpstr>
      <vt:lpstr>Objetivos de Control</vt:lpstr>
      <vt:lpstr>Variables del Sistema</vt:lpstr>
      <vt:lpstr>Moto reductor para transporte</vt:lpstr>
      <vt:lpstr>Controlador Lógico Programable (PLC)</vt:lpstr>
      <vt:lpstr>Variador de Velocidad</vt:lpstr>
      <vt:lpstr>HMI</vt:lpstr>
      <vt:lpstr>Panel Principal</vt:lpstr>
      <vt:lpstr>Instrumentación para supervisión</vt:lpstr>
      <vt:lpstr>Conductor Motores</vt:lpstr>
      <vt:lpstr>Diapositiva 60</vt:lpstr>
      <vt:lpstr>Diagrama Eléctrico de Potencia</vt:lpstr>
      <vt:lpstr>Diagrama de Control</vt:lpstr>
      <vt:lpstr>Diagrama de Interconexiones</vt:lpstr>
      <vt:lpstr>Diapositiva 64</vt:lpstr>
      <vt:lpstr>Pantalla Logo TD!</vt:lpstr>
      <vt:lpstr>LOGO SOFT CONFORT!</vt:lpstr>
      <vt:lpstr>Implementación</vt:lpstr>
      <vt:lpstr>Pruebas de Funcionamiento y Resultados</vt:lpstr>
      <vt:lpstr>Análisis Económico</vt:lpstr>
      <vt:lpstr>Manual vs Automático</vt:lpstr>
      <vt:lpstr>Conclusiones</vt:lpstr>
      <vt:lpstr>Diapositiva 72</vt:lpstr>
      <vt:lpstr>Diapositiva 73</vt:lpstr>
      <vt:lpstr>Recomendaciones</vt:lpstr>
      <vt:lpstr>Diapositiva 75</vt:lpstr>
    </vt:vector>
  </TitlesOfParts>
  <Company>ESPE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Ghjgh hjghjg hghg hghghghjgg h</dc:title>
  <dc:creator>lcifuentes</dc:creator>
  <cp:lastModifiedBy>edison</cp:lastModifiedBy>
  <cp:revision>271</cp:revision>
  <dcterms:created xsi:type="dcterms:W3CDTF">2008-02-13T16:07:44Z</dcterms:created>
  <dcterms:modified xsi:type="dcterms:W3CDTF">2014-06-21T18:22:05Z</dcterms:modified>
</cp:coreProperties>
</file>