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4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3" r:id="rId22"/>
    <p:sldId id="264" r:id="rId23"/>
    <p:sldId id="278" r:id="rId24"/>
    <p:sldId id="279" r:id="rId25"/>
    <p:sldId id="295" r:id="rId26"/>
    <p:sldId id="280" r:id="rId27"/>
    <p:sldId id="281" r:id="rId28"/>
    <p:sldId id="296" r:id="rId29"/>
    <p:sldId id="283" r:id="rId30"/>
    <p:sldId id="284" r:id="rId31"/>
    <p:sldId id="285" r:id="rId32"/>
    <p:sldId id="286" r:id="rId33"/>
    <p:sldId id="287" r:id="rId34"/>
    <p:sldId id="297" r:id="rId35"/>
    <p:sldId id="288" r:id="rId36"/>
    <p:sldId id="298" r:id="rId37"/>
    <p:sldId id="289" r:id="rId38"/>
    <p:sldId id="299" r:id="rId39"/>
    <p:sldId id="290" r:id="rId40"/>
    <p:sldId id="291" r:id="rId41"/>
    <p:sldId id="300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CCFFA-6A07-42B3-9DC1-D945F72BDF01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1D8E178-111A-4E80-B599-6AD95C6CE13D}">
      <dgm:prSet phldrT="[Texto]" custT="1"/>
      <dgm:spPr/>
      <dgm:t>
        <a:bodyPr/>
        <a:lstStyle/>
        <a:p>
          <a:r>
            <a:rPr lang="es-EC" sz="2400" dirty="0" smtClean="0"/>
            <a:t>ADMINISTRACIÓN Y GERENCIA</a:t>
          </a:r>
          <a:endParaRPr lang="es-EC" sz="2400" dirty="0"/>
        </a:p>
      </dgm:t>
    </dgm:pt>
    <dgm:pt modelId="{34B166D9-BA02-4337-BA9D-E0B8931AEE64}" type="parTrans" cxnId="{2F56291A-B1E3-45D3-858D-86CA56730927}">
      <dgm:prSet/>
      <dgm:spPr/>
      <dgm:t>
        <a:bodyPr/>
        <a:lstStyle/>
        <a:p>
          <a:endParaRPr lang="es-EC"/>
        </a:p>
      </dgm:t>
    </dgm:pt>
    <dgm:pt modelId="{BA03E3DA-7C66-4A43-9335-C15F4EA919E1}" type="sibTrans" cxnId="{2F56291A-B1E3-45D3-858D-86CA56730927}">
      <dgm:prSet/>
      <dgm:spPr/>
      <dgm:t>
        <a:bodyPr/>
        <a:lstStyle/>
        <a:p>
          <a:endParaRPr lang="es-EC"/>
        </a:p>
      </dgm:t>
    </dgm:pt>
    <dgm:pt modelId="{8B589196-C41F-4E2E-8926-5BBC27131790}">
      <dgm:prSet phldrT="[Texto]" custT="1"/>
      <dgm:spPr/>
      <dgm:t>
        <a:bodyPr/>
        <a:lstStyle/>
        <a:p>
          <a:r>
            <a:rPr lang="es-EC" sz="2200" dirty="0" smtClean="0"/>
            <a:t>PRODUCCIÓN  Y DISTRIBUCIÓN</a:t>
          </a:r>
          <a:endParaRPr lang="es-EC" sz="2200" dirty="0"/>
        </a:p>
      </dgm:t>
    </dgm:pt>
    <dgm:pt modelId="{25E7D368-576E-4872-A312-89494AF4E3F5}" type="parTrans" cxnId="{7AE35723-673A-47F3-9FB5-CCAA8B874481}">
      <dgm:prSet/>
      <dgm:spPr/>
      <dgm:t>
        <a:bodyPr/>
        <a:lstStyle/>
        <a:p>
          <a:endParaRPr lang="es-EC"/>
        </a:p>
      </dgm:t>
    </dgm:pt>
    <dgm:pt modelId="{16C1E5AB-3FC6-4D31-9A4B-62880A35216A}" type="sibTrans" cxnId="{7AE35723-673A-47F3-9FB5-CCAA8B874481}">
      <dgm:prSet/>
      <dgm:spPr/>
      <dgm:t>
        <a:bodyPr/>
        <a:lstStyle/>
        <a:p>
          <a:endParaRPr lang="es-EC"/>
        </a:p>
      </dgm:t>
    </dgm:pt>
    <dgm:pt modelId="{F2CCB4CC-3D1E-47FE-9DA2-398FB33143EC}">
      <dgm:prSet phldrT="[Texto]" custT="1"/>
      <dgm:spPr/>
      <dgm:t>
        <a:bodyPr/>
        <a:lstStyle/>
        <a:p>
          <a:r>
            <a:rPr lang="es-EC" sz="2200" dirty="0" smtClean="0"/>
            <a:t>FINANZAS Y CONTABILIDAD</a:t>
          </a:r>
          <a:endParaRPr lang="es-EC" sz="2200" dirty="0"/>
        </a:p>
      </dgm:t>
    </dgm:pt>
    <dgm:pt modelId="{CF8C2F28-2CC2-44AD-9912-A5EC7791C152}" type="parTrans" cxnId="{3BDD980F-FD57-4F65-9981-D633D9A93EB3}">
      <dgm:prSet/>
      <dgm:spPr/>
      <dgm:t>
        <a:bodyPr/>
        <a:lstStyle/>
        <a:p>
          <a:endParaRPr lang="es-EC"/>
        </a:p>
      </dgm:t>
    </dgm:pt>
    <dgm:pt modelId="{94EC8FDD-418E-4705-A6BF-AEB49D17A18C}" type="sibTrans" cxnId="{3BDD980F-FD57-4F65-9981-D633D9A93EB3}">
      <dgm:prSet/>
      <dgm:spPr/>
      <dgm:t>
        <a:bodyPr/>
        <a:lstStyle/>
        <a:p>
          <a:endParaRPr lang="es-EC"/>
        </a:p>
      </dgm:t>
    </dgm:pt>
    <dgm:pt modelId="{344C3A9C-551F-4139-8154-B88914C53A01}">
      <dgm:prSet phldrT="[Texto]" custT="1"/>
      <dgm:spPr/>
      <dgm:t>
        <a:bodyPr/>
        <a:lstStyle/>
        <a:p>
          <a:r>
            <a:rPr lang="es-EC" sz="2200" dirty="0" smtClean="0"/>
            <a:t>MARKETING Y VENTAS</a:t>
          </a:r>
          <a:endParaRPr lang="es-EC" sz="2200" dirty="0"/>
        </a:p>
      </dgm:t>
    </dgm:pt>
    <dgm:pt modelId="{326747E4-C589-47BE-BBE4-EFC305EA3C57}" type="parTrans" cxnId="{0375AB1B-E981-4266-B120-21C1D8EFAE0E}">
      <dgm:prSet/>
      <dgm:spPr/>
      <dgm:t>
        <a:bodyPr/>
        <a:lstStyle/>
        <a:p>
          <a:endParaRPr lang="es-EC"/>
        </a:p>
      </dgm:t>
    </dgm:pt>
    <dgm:pt modelId="{3E068778-FDF0-47DA-81E5-F1255DA9FB5C}" type="sibTrans" cxnId="{0375AB1B-E981-4266-B120-21C1D8EFAE0E}">
      <dgm:prSet/>
      <dgm:spPr/>
      <dgm:t>
        <a:bodyPr/>
        <a:lstStyle/>
        <a:p>
          <a:endParaRPr lang="es-EC"/>
        </a:p>
      </dgm:t>
    </dgm:pt>
    <dgm:pt modelId="{A75DBA6A-EFDD-4ABE-8850-4447C6AB1C7A}">
      <dgm:prSet phldrT="[Texto]" custT="1"/>
      <dgm:spPr/>
      <dgm:t>
        <a:bodyPr/>
        <a:lstStyle/>
        <a:p>
          <a:r>
            <a:rPr lang="es-EC" sz="2200" dirty="0" smtClean="0"/>
            <a:t>RECURSOS HUMANOS</a:t>
          </a:r>
          <a:endParaRPr lang="es-EC" sz="2200" dirty="0"/>
        </a:p>
      </dgm:t>
    </dgm:pt>
    <dgm:pt modelId="{4AAF4B07-3A74-4505-905C-088864ED44AC}" type="parTrans" cxnId="{E3089E81-9911-410D-BEC1-191614367034}">
      <dgm:prSet/>
      <dgm:spPr/>
      <dgm:t>
        <a:bodyPr/>
        <a:lstStyle/>
        <a:p>
          <a:endParaRPr lang="es-EC"/>
        </a:p>
      </dgm:t>
    </dgm:pt>
    <dgm:pt modelId="{4CC4022E-6025-41F5-ACAC-F6E4A2AE1C27}" type="sibTrans" cxnId="{E3089E81-9911-410D-BEC1-191614367034}">
      <dgm:prSet/>
      <dgm:spPr/>
      <dgm:t>
        <a:bodyPr/>
        <a:lstStyle/>
        <a:p>
          <a:endParaRPr lang="es-EC"/>
        </a:p>
      </dgm:t>
    </dgm:pt>
    <dgm:pt modelId="{A58B4C45-13B5-4A7C-9E62-F07C450966E5}">
      <dgm:prSet phldrT="[Texto]" custT="1"/>
      <dgm:spPr/>
      <dgm:t>
        <a:bodyPr/>
        <a:lstStyle/>
        <a:p>
          <a:r>
            <a:rPr lang="es-EC" sz="2200" dirty="0" smtClean="0"/>
            <a:t>SISTEMAS DE INFORMACIÓN Y COMUNICACIÓN</a:t>
          </a:r>
          <a:endParaRPr lang="es-EC" sz="2200" dirty="0"/>
        </a:p>
      </dgm:t>
    </dgm:pt>
    <dgm:pt modelId="{09DBC1EF-FB01-40F4-A5CF-014DE7BFDC68}" type="parTrans" cxnId="{AD719484-7E49-4252-9443-4484DF85AD15}">
      <dgm:prSet/>
      <dgm:spPr/>
      <dgm:t>
        <a:bodyPr/>
        <a:lstStyle/>
        <a:p>
          <a:endParaRPr lang="es-EC"/>
        </a:p>
      </dgm:t>
    </dgm:pt>
    <dgm:pt modelId="{0E387B0D-D26C-4D54-8A9E-36DCB674969C}" type="sibTrans" cxnId="{AD719484-7E49-4252-9443-4484DF85AD15}">
      <dgm:prSet/>
      <dgm:spPr/>
      <dgm:t>
        <a:bodyPr/>
        <a:lstStyle/>
        <a:p>
          <a:endParaRPr lang="es-EC"/>
        </a:p>
      </dgm:t>
    </dgm:pt>
    <dgm:pt modelId="{999CD7C5-204D-425E-A41A-BBC0617FB767}">
      <dgm:prSet phldrT="[Texto]" custT="1"/>
      <dgm:spPr/>
      <dgm:t>
        <a:bodyPr/>
        <a:lstStyle/>
        <a:p>
          <a:r>
            <a:rPr lang="es-EC" sz="2200" dirty="0" smtClean="0"/>
            <a:t>INVESTIGACION Y DESARROLLO</a:t>
          </a:r>
          <a:endParaRPr lang="es-EC" sz="2200" dirty="0"/>
        </a:p>
      </dgm:t>
    </dgm:pt>
    <dgm:pt modelId="{9EEDD210-FD11-44E3-99DA-A03B7913C408}" type="parTrans" cxnId="{E7792856-31E9-4174-BE75-6AC1B78D36D0}">
      <dgm:prSet/>
      <dgm:spPr/>
      <dgm:t>
        <a:bodyPr/>
        <a:lstStyle/>
        <a:p>
          <a:endParaRPr lang="es-EC"/>
        </a:p>
      </dgm:t>
    </dgm:pt>
    <dgm:pt modelId="{74092D1D-AB21-4828-B511-419A3A091B0B}" type="sibTrans" cxnId="{E7792856-31E9-4174-BE75-6AC1B78D36D0}">
      <dgm:prSet/>
      <dgm:spPr/>
      <dgm:t>
        <a:bodyPr/>
        <a:lstStyle/>
        <a:p>
          <a:endParaRPr lang="es-EC"/>
        </a:p>
      </dgm:t>
    </dgm:pt>
    <dgm:pt modelId="{BDF917FA-56A9-457A-A440-C378F2E9E6B0}" type="pres">
      <dgm:prSet presAssocID="{618CCFFA-6A07-42B3-9DC1-D945F72BD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B863CF2-1700-4E89-9D89-9E3A2F75D626}" type="pres">
      <dgm:prSet presAssocID="{999CD7C5-204D-425E-A41A-BBC0617FB767}" presName="boxAndChildren" presStyleCnt="0"/>
      <dgm:spPr/>
    </dgm:pt>
    <dgm:pt modelId="{4FF30F15-DEDD-4BBB-B1FF-D15F3D7F6116}" type="pres">
      <dgm:prSet presAssocID="{999CD7C5-204D-425E-A41A-BBC0617FB767}" presName="parentTextBox" presStyleLbl="node1" presStyleIdx="0" presStyleCnt="7"/>
      <dgm:spPr/>
      <dgm:t>
        <a:bodyPr/>
        <a:lstStyle/>
        <a:p>
          <a:endParaRPr lang="es-EC"/>
        </a:p>
      </dgm:t>
    </dgm:pt>
    <dgm:pt modelId="{5F663687-0EBD-4B59-AD01-F9D2443EA12F}" type="pres">
      <dgm:prSet presAssocID="{0E387B0D-D26C-4D54-8A9E-36DCB674969C}" presName="sp" presStyleCnt="0"/>
      <dgm:spPr/>
    </dgm:pt>
    <dgm:pt modelId="{DBBD3041-774A-44A1-BA10-82A2616A6474}" type="pres">
      <dgm:prSet presAssocID="{A58B4C45-13B5-4A7C-9E62-F07C450966E5}" presName="arrowAndChildren" presStyleCnt="0"/>
      <dgm:spPr/>
    </dgm:pt>
    <dgm:pt modelId="{F62BB349-C77D-457C-8A56-5B35CBED91B3}" type="pres">
      <dgm:prSet presAssocID="{A58B4C45-13B5-4A7C-9E62-F07C450966E5}" presName="parentTextArrow" presStyleLbl="node1" presStyleIdx="1" presStyleCnt="7"/>
      <dgm:spPr/>
      <dgm:t>
        <a:bodyPr/>
        <a:lstStyle/>
        <a:p>
          <a:endParaRPr lang="es-EC"/>
        </a:p>
      </dgm:t>
    </dgm:pt>
    <dgm:pt modelId="{3F649E97-9344-4B92-892D-FEADDB76DF75}" type="pres">
      <dgm:prSet presAssocID="{4CC4022E-6025-41F5-ACAC-F6E4A2AE1C27}" presName="sp" presStyleCnt="0"/>
      <dgm:spPr/>
    </dgm:pt>
    <dgm:pt modelId="{092BF8E9-27C6-4F9D-AC4C-64698E5BEEA4}" type="pres">
      <dgm:prSet presAssocID="{A75DBA6A-EFDD-4ABE-8850-4447C6AB1C7A}" presName="arrowAndChildren" presStyleCnt="0"/>
      <dgm:spPr/>
    </dgm:pt>
    <dgm:pt modelId="{EEBA2722-FBF9-443A-87BE-1932D94C0BB9}" type="pres">
      <dgm:prSet presAssocID="{A75DBA6A-EFDD-4ABE-8850-4447C6AB1C7A}" presName="parentTextArrow" presStyleLbl="node1" presStyleIdx="2" presStyleCnt="7"/>
      <dgm:spPr/>
      <dgm:t>
        <a:bodyPr/>
        <a:lstStyle/>
        <a:p>
          <a:endParaRPr lang="es-EC"/>
        </a:p>
      </dgm:t>
    </dgm:pt>
    <dgm:pt modelId="{880D7DF9-25F7-4C6F-BB8A-A322BD4D99C3}" type="pres">
      <dgm:prSet presAssocID="{94EC8FDD-418E-4705-A6BF-AEB49D17A18C}" presName="sp" presStyleCnt="0"/>
      <dgm:spPr/>
    </dgm:pt>
    <dgm:pt modelId="{61199819-B2D9-42AF-81DD-94CAD79B011B}" type="pres">
      <dgm:prSet presAssocID="{F2CCB4CC-3D1E-47FE-9DA2-398FB33143EC}" presName="arrowAndChildren" presStyleCnt="0"/>
      <dgm:spPr/>
    </dgm:pt>
    <dgm:pt modelId="{0116C26B-AF1F-442F-A985-0338F9879EFD}" type="pres">
      <dgm:prSet presAssocID="{F2CCB4CC-3D1E-47FE-9DA2-398FB33143EC}" presName="parentTextArrow" presStyleLbl="node1" presStyleIdx="3" presStyleCnt="7"/>
      <dgm:spPr/>
      <dgm:t>
        <a:bodyPr/>
        <a:lstStyle/>
        <a:p>
          <a:endParaRPr lang="es-EC"/>
        </a:p>
      </dgm:t>
    </dgm:pt>
    <dgm:pt modelId="{0681A017-C697-4F20-8BB7-C77B5571ADA2}" type="pres">
      <dgm:prSet presAssocID="{16C1E5AB-3FC6-4D31-9A4B-62880A35216A}" presName="sp" presStyleCnt="0"/>
      <dgm:spPr/>
    </dgm:pt>
    <dgm:pt modelId="{42A60837-4BCD-4C22-ADAC-267C3025904B}" type="pres">
      <dgm:prSet presAssocID="{8B589196-C41F-4E2E-8926-5BBC27131790}" presName="arrowAndChildren" presStyleCnt="0"/>
      <dgm:spPr/>
    </dgm:pt>
    <dgm:pt modelId="{8C1F8180-ACCE-4B8C-A709-C693917A34A8}" type="pres">
      <dgm:prSet presAssocID="{8B589196-C41F-4E2E-8926-5BBC27131790}" presName="parentTextArrow" presStyleLbl="node1" presStyleIdx="4" presStyleCnt="7"/>
      <dgm:spPr/>
      <dgm:t>
        <a:bodyPr/>
        <a:lstStyle/>
        <a:p>
          <a:endParaRPr lang="es-EC"/>
        </a:p>
      </dgm:t>
    </dgm:pt>
    <dgm:pt modelId="{AE9A6D27-6862-4D43-92CA-9A03AC95EAF9}" type="pres">
      <dgm:prSet presAssocID="{3E068778-FDF0-47DA-81E5-F1255DA9FB5C}" presName="sp" presStyleCnt="0"/>
      <dgm:spPr/>
    </dgm:pt>
    <dgm:pt modelId="{2D0E7DE0-B6AF-483D-8988-DCE4F06DB717}" type="pres">
      <dgm:prSet presAssocID="{344C3A9C-551F-4139-8154-B88914C53A01}" presName="arrowAndChildren" presStyleCnt="0"/>
      <dgm:spPr/>
    </dgm:pt>
    <dgm:pt modelId="{C38892A7-CA10-4C45-A43B-BCB539B7670B}" type="pres">
      <dgm:prSet presAssocID="{344C3A9C-551F-4139-8154-B88914C53A01}" presName="parentTextArrow" presStyleLbl="node1" presStyleIdx="5" presStyleCnt="7"/>
      <dgm:spPr/>
      <dgm:t>
        <a:bodyPr/>
        <a:lstStyle/>
        <a:p>
          <a:endParaRPr lang="es-EC"/>
        </a:p>
      </dgm:t>
    </dgm:pt>
    <dgm:pt modelId="{A445795D-735B-4CD2-9932-FD6258CB1C7E}" type="pres">
      <dgm:prSet presAssocID="{BA03E3DA-7C66-4A43-9335-C15F4EA919E1}" presName="sp" presStyleCnt="0"/>
      <dgm:spPr/>
    </dgm:pt>
    <dgm:pt modelId="{1EF1670E-936F-463B-8F32-F58F22E5B985}" type="pres">
      <dgm:prSet presAssocID="{51D8E178-111A-4E80-B599-6AD95C6CE13D}" presName="arrowAndChildren" presStyleCnt="0"/>
      <dgm:spPr/>
    </dgm:pt>
    <dgm:pt modelId="{B1A49679-33C2-4525-8F8D-384EE87219A1}" type="pres">
      <dgm:prSet presAssocID="{51D8E178-111A-4E80-B599-6AD95C6CE13D}" presName="parentTextArrow" presStyleLbl="node1" presStyleIdx="6" presStyleCnt="7" custLinFactNeighborY="-20"/>
      <dgm:spPr/>
      <dgm:t>
        <a:bodyPr/>
        <a:lstStyle/>
        <a:p>
          <a:endParaRPr lang="es-EC"/>
        </a:p>
      </dgm:t>
    </dgm:pt>
  </dgm:ptLst>
  <dgm:cxnLst>
    <dgm:cxn modelId="{403F0893-35BD-4723-B295-EA87439CF3AE}" type="presOf" srcId="{999CD7C5-204D-425E-A41A-BBC0617FB767}" destId="{4FF30F15-DEDD-4BBB-B1FF-D15F3D7F6116}" srcOrd="0" destOrd="0" presId="urn:microsoft.com/office/officeart/2005/8/layout/process4"/>
    <dgm:cxn modelId="{0375AB1B-E981-4266-B120-21C1D8EFAE0E}" srcId="{618CCFFA-6A07-42B3-9DC1-D945F72BDF01}" destId="{344C3A9C-551F-4139-8154-B88914C53A01}" srcOrd="1" destOrd="0" parTransId="{326747E4-C589-47BE-BBE4-EFC305EA3C57}" sibTransId="{3E068778-FDF0-47DA-81E5-F1255DA9FB5C}"/>
    <dgm:cxn modelId="{E3089E81-9911-410D-BEC1-191614367034}" srcId="{618CCFFA-6A07-42B3-9DC1-D945F72BDF01}" destId="{A75DBA6A-EFDD-4ABE-8850-4447C6AB1C7A}" srcOrd="4" destOrd="0" parTransId="{4AAF4B07-3A74-4505-905C-088864ED44AC}" sibTransId="{4CC4022E-6025-41F5-ACAC-F6E4A2AE1C27}"/>
    <dgm:cxn modelId="{7AE35723-673A-47F3-9FB5-CCAA8B874481}" srcId="{618CCFFA-6A07-42B3-9DC1-D945F72BDF01}" destId="{8B589196-C41F-4E2E-8926-5BBC27131790}" srcOrd="2" destOrd="0" parTransId="{25E7D368-576E-4872-A312-89494AF4E3F5}" sibTransId="{16C1E5AB-3FC6-4D31-9A4B-62880A35216A}"/>
    <dgm:cxn modelId="{93F012B0-910F-4725-BD15-F276C8DB5FCF}" type="presOf" srcId="{618CCFFA-6A07-42B3-9DC1-D945F72BDF01}" destId="{BDF917FA-56A9-457A-A440-C378F2E9E6B0}" srcOrd="0" destOrd="0" presId="urn:microsoft.com/office/officeart/2005/8/layout/process4"/>
    <dgm:cxn modelId="{A5F088D4-34F8-49C7-A2B4-3B18D30A7EC8}" type="presOf" srcId="{8B589196-C41F-4E2E-8926-5BBC27131790}" destId="{8C1F8180-ACCE-4B8C-A709-C693917A34A8}" srcOrd="0" destOrd="0" presId="urn:microsoft.com/office/officeart/2005/8/layout/process4"/>
    <dgm:cxn modelId="{BE2EB2F4-4578-4369-952C-9CF3605BE474}" type="presOf" srcId="{A58B4C45-13B5-4A7C-9E62-F07C450966E5}" destId="{F62BB349-C77D-457C-8A56-5B35CBED91B3}" srcOrd="0" destOrd="0" presId="urn:microsoft.com/office/officeart/2005/8/layout/process4"/>
    <dgm:cxn modelId="{E7792856-31E9-4174-BE75-6AC1B78D36D0}" srcId="{618CCFFA-6A07-42B3-9DC1-D945F72BDF01}" destId="{999CD7C5-204D-425E-A41A-BBC0617FB767}" srcOrd="6" destOrd="0" parTransId="{9EEDD210-FD11-44E3-99DA-A03B7913C408}" sibTransId="{74092D1D-AB21-4828-B511-419A3A091B0B}"/>
    <dgm:cxn modelId="{611023F2-04BB-4483-88C3-CCA78DC41DB2}" type="presOf" srcId="{51D8E178-111A-4E80-B599-6AD95C6CE13D}" destId="{B1A49679-33C2-4525-8F8D-384EE87219A1}" srcOrd="0" destOrd="0" presId="urn:microsoft.com/office/officeart/2005/8/layout/process4"/>
    <dgm:cxn modelId="{40D3D298-3044-4803-9D2C-C881AE32B17A}" type="presOf" srcId="{A75DBA6A-EFDD-4ABE-8850-4447C6AB1C7A}" destId="{EEBA2722-FBF9-443A-87BE-1932D94C0BB9}" srcOrd="0" destOrd="0" presId="urn:microsoft.com/office/officeart/2005/8/layout/process4"/>
    <dgm:cxn modelId="{AD719484-7E49-4252-9443-4484DF85AD15}" srcId="{618CCFFA-6A07-42B3-9DC1-D945F72BDF01}" destId="{A58B4C45-13B5-4A7C-9E62-F07C450966E5}" srcOrd="5" destOrd="0" parTransId="{09DBC1EF-FB01-40F4-A5CF-014DE7BFDC68}" sibTransId="{0E387B0D-D26C-4D54-8A9E-36DCB674969C}"/>
    <dgm:cxn modelId="{3BDD980F-FD57-4F65-9981-D633D9A93EB3}" srcId="{618CCFFA-6A07-42B3-9DC1-D945F72BDF01}" destId="{F2CCB4CC-3D1E-47FE-9DA2-398FB33143EC}" srcOrd="3" destOrd="0" parTransId="{CF8C2F28-2CC2-44AD-9912-A5EC7791C152}" sibTransId="{94EC8FDD-418E-4705-A6BF-AEB49D17A18C}"/>
    <dgm:cxn modelId="{2F56291A-B1E3-45D3-858D-86CA56730927}" srcId="{618CCFFA-6A07-42B3-9DC1-D945F72BDF01}" destId="{51D8E178-111A-4E80-B599-6AD95C6CE13D}" srcOrd="0" destOrd="0" parTransId="{34B166D9-BA02-4337-BA9D-E0B8931AEE64}" sibTransId="{BA03E3DA-7C66-4A43-9335-C15F4EA919E1}"/>
    <dgm:cxn modelId="{C5FC17B7-E96D-4A94-83DC-7013EC6F9BCA}" type="presOf" srcId="{F2CCB4CC-3D1E-47FE-9DA2-398FB33143EC}" destId="{0116C26B-AF1F-442F-A985-0338F9879EFD}" srcOrd="0" destOrd="0" presId="urn:microsoft.com/office/officeart/2005/8/layout/process4"/>
    <dgm:cxn modelId="{4207B4D6-F8AD-4F64-B345-03B990D1CD36}" type="presOf" srcId="{344C3A9C-551F-4139-8154-B88914C53A01}" destId="{C38892A7-CA10-4C45-A43B-BCB539B7670B}" srcOrd="0" destOrd="0" presId="urn:microsoft.com/office/officeart/2005/8/layout/process4"/>
    <dgm:cxn modelId="{66FE5535-824B-4F92-AB05-BB8CF6C80019}" type="presParOf" srcId="{BDF917FA-56A9-457A-A440-C378F2E9E6B0}" destId="{2B863CF2-1700-4E89-9D89-9E3A2F75D626}" srcOrd="0" destOrd="0" presId="urn:microsoft.com/office/officeart/2005/8/layout/process4"/>
    <dgm:cxn modelId="{1FEE6FB5-08CA-438B-BCFB-3D26820CD750}" type="presParOf" srcId="{2B863CF2-1700-4E89-9D89-9E3A2F75D626}" destId="{4FF30F15-DEDD-4BBB-B1FF-D15F3D7F6116}" srcOrd="0" destOrd="0" presId="urn:microsoft.com/office/officeart/2005/8/layout/process4"/>
    <dgm:cxn modelId="{90073E92-04AF-4001-9BC1-1EAA5B41174A}" type="presParOf" srcId="{BDF917FA-56A9-457A-A440-C378F2E9E6B0}" destId="{5F663687-0EBD-4B59-AD01-F9D2443EA12F}" srcOrd="1" destOrd="0" presId="urn:microsoft.com/office/officeart/2005/8/layout/process4"/>
    <dgm:cxn modelId="{38C98876-DE2E-4C9B-AE26-4BC669FF7ECD}" type="presParOf" srcId="{BDF917FA-56A9-457A-A440-C378F2E9E6B0}" destId="{DBBD3041-774A-44A1-BA10-82A2616A6474}" srcOrd="2" destOrd="0" presId="urn:microsoft.com/office/officeart/2005/8/layout/process4"/>
    <dgm:cxn modelId="{D83C0075-5CD5-4FE1-96F6-25E13CB3AD65}" type="presParOf" srcId="{DBBD3041-774A-44A1-BA10-82A2616A6474}" destId="{F62BB349-C77D-457C-8A56-5B35CBED91B3}" srcOrd="0" destOrd="0" presId="urn:microsoft.com/office/officeart/2005/8/layout/process4"/>
    <dgm:cxn modelId="{2E5194A8-5C52-45C7-B03F-29DB7CAF1669}" type="presParOf" srcId="{BDF917FA-56A9-457A-A440-C378F2E9E6B0}" destId="{3F649E97-9344-4B92-892D-FEADDB76DF75}" srcOrd="3" destOrd="0" presId="urn:microsoft.com/office/officeart/2005/8/layout/process4"/>
    <dgm:cxn modelId="{3672D332-50A8-4633-AF82-B4EF17ADBF31}" type="presParOf" srcId="{BDF917FA-56A9-457A-A440-C378F2E9E6B0}" destId="{092BF8E9-27C6-4F9D-AC4C-64698E5BEEA4}" srcOrd="4" destOrd="0" presId="urn:microsoft.com/office/officeart/2005/8/layout/process4"/>
    <dgm:cxn modelId="{A0A36583-31D5-485A-A119-90103B450354}" type="presParOf" srcId="{092BF8E9-27C6-4F9D-AC4C-64698E5BEEA4}" destId="{EEBA2722-FBF9-443A-87BE-1932D94C0BB9}" srcOrd="0" destOrd="0" presId="urn:microsoft.com/office/officeart/2005/8/layout/process4"/>
    <dgm:cxn modelId="{4DE3D07C-F75B-4722-BA76-2D6F64971DFE}" type="presParOf" srcId="{BDF917FA-56A9-457A-A440-C378F2E9E6B0}" destId="{880D7DF9-25F7-4C6F-BB8A-A322BD4D99C3}" srcOrd="5" destOrd="0" presId="urn:microsoft.com/office/officeart/2005/8/layout/process4"/>
    <dgm:cxn modelId="{10C7EB86-59A5-45A9-B9A6-C885571987DE}" type="presParOf" srcId="{BDF917FA-56A9-457A-A440-C378F2E9E6B0}" destId="{61199819-B2D9-42AF-81DD-94CAD79B011B}" srcOrd="6" destOrd="0" presId="urn:microsoft.com/office/officeart/2005/8/layout/process4"/>
    <dgm:cxn modelId="{72789EDB-BB10-4C7C-8895-AF78B76AE1BA}" type="presParOf" srcId="{61199819-B2D9-42AF-81DD-94CAD79B011B}" destId="{0116C26B-AF1F-442F-A985-0338F9879EFD}" srcOrd="0" destOrd="0" presId="urn:microsoft.com/office/officeart/2005/8/layout/process4"/>
    <dgm:cxn modelId="{C241C6B3-3289-4337-967C-85F24269EF9D}" type="presParOf" srcId="{BDF917FA-56A9-457A-A440-C378F2E9E6B0}" destId="{0681A017-C697-4F20-8BB7-C77B5571ADA2}" srcOrd="7" destOrd="0" presId="urn:microsoft.com/office/officeart/2005/8/layout/process4"/>
    <dgm:cxn modelId="{4D451814-7EBB-4969-BFBC-57C6E1F86E45}" type="presParOf" srcId="{BDF917FA-56A9-457A-A440-C378F2E9E6B0}" destId="{42A60837-4BCD-4C22-ADAC-267C3025904B}" srcOrd="8" destOrd="0" presId="urn:microsoft.com/office/officeart/2005/8/layout/process4"/>
    <dgm:cxn modelId="{9A923617-B192-479D-96E7-8138BEF48177}" type="presParOf" srcId="{42A60837-4BCD-4C22-ADAC-267C3025904B}" destId="{8C1F8180-ACCE-4B8C-A709-C693917A34A8}" srcOrd="0" destOrd="0" presId="urn:microsoft.com/office/officeart/2005/8/layout/process4"/>
    <dgm:cxn modelId="{34EF55B7-2400-4459-85A7-6A6B8D375A3E}" type="presParOf" srcId="{BDF917FA-56A9-457A-A440-C378F2E9E6B0}" destId="{AE9A6D27-6862-4D43-92CA-9A03AC95EAF9}" srcOrd="9" destOrd="0" presId="urn:microsoft.com/office/officeart/2005/8/layout/process4"/>
    <dgm:cxn modelId="{DFF17F4B-7A33-4BA3-B7EE-3C7FF44384B7}" type="presParOf" srcId="{BDF917FA-56A9-457A-A440-C378F2E9E6B0}" destId="{2D0E7DE0-B6AF-483D-8988-DCE4F06DB717}" srcOrd="10" destOrd="0" presId="urn:microsoft.com/office/officeart/2005/8/layout/process4"/>
    <dgm:cxn modelId="{75D40114-4975-4974-88EC-BFA047FEA3E5}" type="presParOf" srcId="{2D0E7DE0-B6AF-483D-8988-DCE4F06DB717}" destId="{C38892A7-CA10-4C45-A43B-BCB539B7670B}" srcOrd="0" destOrd="0" presId="urn:microsoft.com/office/officeart/2005/8/layout/process4"/>
    <dgm:cxn modelId="{0FE0F9BD-AEA2-4E92-88B0-3FF251B1C720}" type="presParOf" srcId="{BDF917FA-56A9-457A-A440-C378F2E9E6B0}" destId="{A445795D-735B-4CD2-9932-FD6258CB1C7E}" srcOrd="11" destOrd="0" presId="urn:microsoft.com/office/officeart/2005/8/layout/process4"/>
    <dgm:cxn modelId="{F7D6B344-3AFA-4047-A6C1-3178CE1706A3}" type="presParOf" srcId="{BDF917FA-56A9-457A-A440-C378F2E9E6B0}" destId="{1EF1670E-936F-463B-8F32-F58F22E5B985}" srcOrd="12" destOrd="0" presId="urn:microsoft.com/office/officeart/2005/8/layout/process4"/>
    <dgm:cxn modelId="{953B53EE-4FE1-4024-9E2A-ADAC61ABAA3B}" type="presParOf" srcId="{1EF1670E-936F-463B-8F32-F58F22E5B985}" destId="{B1A49679-33C2-4525-8F8D-384EE87219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5A18D-5C76-482A-B21A-FE9DAF0F886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B438CA-7705-4BB9-8AB2-693332862A01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bg1"/>
              </a:solidFill>
            </a:rPr>
            <a:t>FUERZAS POLÍTICAS</a:t>
          </a:r>
        </a:p>
      </dgm:t>
    </dgm:pt>
    <dgm:pt modelId="{A6D7B98C-9C44-450C-B030-EED9A6B7B52A}" type="parTrans" cxnId="{8A4103AC-0B60-4659-A146-A0E782DBF793}">
      <dgm:prSet/>
      <dgm:spPr/>
      <dgm:t>
        <a:bodyPr/>
        <a:lstStyle/>
        <a:p>
          <a:endParaRPr lang="es-EC"/>
        </a:p>
      </dgm:t>
    </dgm:pt>
    <dgm:pt modelId="{10FDF12B-A36A-41F9-89A2-996E1E0B2C9D}" type="sibTrans" cxnId="{8A4103AC-0B60-4659-A146-A0E782DBF793}">
      <dgm:prSet/>
      <dgm:spPr/>
      <dgm:t>
        <a:bodyPr/>
        <a:lstStyle/>
        <a:p>
          <a:endParaRPr lang="es-EC"/>
        </a:p>
      </dgm:t>
    </dgm:pt>
    <dgm:pt modelId="{CED156D2-D786-401C-9B78-049F04B23633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bg1"/>
              </a:solidFill>
            </a:rPr>
            <a:t>FUERZAS GUBERNAMENTALES</a:t>
          </a:r>
        </a:p>
      </dgm:t>
    </dgm:pt>
    <dgm:pt modelId="{1D1F5737-567D-4023-870D-19EF79AA5404}" type="parTrans" cxnId="{E55331DE-E3C0-4009-856C-B0AC3A378EBD}">
      <dgm:prSet/>
      <dgm:spPr/>
      <dgm:t>
        <a:bodyPr/>
        <a:lstStyle/>
        <a:p>
          <a:endParaRPr lang="es-EC"/>
        </a:p>
      </dgm:t>
    </dgm:pt>
    <dgm:pt modelId="{9DD2060E-242A-4981-A6B3-9A31214E7608}" type="sibTrans" cxnId="{E55331DE-E3C0-4009-856C-B0AC3A378EBD}">
      <dgm:prSet/>
      <dgm:spPr/>
      <dgm:t>
        <a:bodyPr/>
        <a:lstStyle/>
        <a:p>
          <a:endParaRPr lang="es-EC"/>
        </a:p>
      </dgm:t>
    </dgm:pt>
    <dgm:pt modelId="{7E9D339A-0946-4F50-B16D-60CA6473DA32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bg1"/>
              </a:solidFill>
            </a:rPr>
            <a:t>FUERZAS LEGALES</a:t>
          </a:r>
        </a:p>
      </dgm:t>
    </dgm:pt>
    <dgm:pt modelId="{E072D68F-E843-4297-942A-7E8EA7F2022E}" type="parTrans" cxnId="{9B1E3240-324F-4852-9108-BA0DA908CE18}">
      <dgm:prSet/>
      <dgm:spPr/>
      <dgm:t>
        <a:bodyPr/>
        <a:lstStyle/>
        <a:p>
          <a:endParaRPr lang="es-EC"/>
        </a:p>
      </dgm:t>
    </dgm:pt>
    <dgm:pt modelId="{2EFA2769-D9F0-4C3B-B6A4-1C300D8E6EC7}" type="sibTrans" cxnId="{9B1E3240-324F-4852-9108-BA0DA908CE18}">
      <dgm:prSet/>
      <dgm:spPr/>
      <dgm:t>
        <a:bodyPr/>
        <a:lstStyle/>
        <a:p>
          <a:endParaRPr lang="es-EC"/>
        </a:p>
      </dgm:t>
    </dgm:pt>
    <dgm:pt modelId="{203FF94F-0B9A-495D-984A-81236BD07076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Transparencia de la función publica</a:t>
          </a:r>
          <a:endParaRPr lang="es-EC" sz="1400" dirty="0">
            <a:solidFill>
              <a:schemeClr val="bg1"/>
            </a:solidFill>
          </a:endParaRPr>
        </a:p>
      </dgm:t>
    </dgm:pt>
    <dgm:pt modelId="{87639759-0571-4652-B9DC-86F5F7599E37}" type="parTrans" cxnId="{21602BA4-9948-429A-AC19-7AA6F461D1D1}">
      <dgm:prSet/>
      <dgm:spPr/>
      <dgm:t>
        <a:bodyPr/>
        <a:lstStyle/>
        <a:p>
          <a:endParaRPr lang="es-EC"/>
        </a:p>
      </dgm:t>
    </dgm:pt>
    <dgm:pt modelId="{6616FF05-C478-4CD0-B722-E12BE9C94AC1}" type="sibTrans" cxnId="{21602BA4-9948-429A-AC19-7AA6F461D1D1}">
      <dgm:prSet/>
      <dgm:spPr/>
      <dgm:t>
        <a:bodyPr/>
        <a:lstStyle/>
        <a:p>
          <a:endParaRPr lang="es-EC"/>
        </a:p>
      </dgm:t>
    </dgm:pt>
    <dgm:pt modelId="{89C9BC16-BA86-49D6-BEA7-3E00080D5BC1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Participación ciudadana</a:t>
          </a:r>
          <a:endParaRPr lang="es-EC" sz="1600" dirty="0">
            <a:solidFill>
              <a:schemeClr val="bg1"/>
            </a:solidFill>
          </a:endParaRPr>
        </a:p>
      </dgm:t>
    </dgm:pt>
    <dgm:pt modelId="{BF341A00-0B11-4B3A-858B-431E34DF5E9D}" type="parTrans" cxnId="{44725141-C0E4-45D0-BF2F-9B5CC212A911}">
      <dgm:prSet/>
      <dgm:spPr/>
      <dgm:t>
        <a:bodyPr/>
        <a:lstStyle/>
        <a:p>
          <a:endParaRPr lang="es-EC"/>
        </a:p>
      </dgm:t>
    </dgm:pt>
    <dgm:pt modelId="{BCD18880-5180-408B-9967-E1C4A9BC1ED6}" type="sibTrans" cxnId="{44725141-C0E4-45D0-BF2F-9B5CC212A911}">
      <dgm:prSet/>
      <dgm:spPr/>
      <dgm:t>
        <a:bodyPr/>
        <a:lstStyle/>
        <a:p>
          <a:endParaRPr lang="es-EC"/>
        </a:p>
      </dgm:t>
    </dgm:pt>
    <dgm:pt modelId="{6EAF7FC1-41B5-4D7A-A6F6-A37120A65399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Estabilidad política</a:t>
          </a:r>
          <a:endParaRPr lang="es-EC" sz="1400" dirty="0">
            <a:solidFill>
              <a:schemeClr val="bg1"/>
            </a:solidFill>
          </a:endParaRPr>
        </a:p>
      </dgm:t>
    </dgm:pt>
    <dgm:pt modelId="{F517A2CD-3326-4918-8914-D0D7E8C000F2}" type="sibTrans" cxnId="{721A18DF-B320-4217-9ECE-4165BA8E4602}">
      <dgm:prSet/>
      <dgm:spPr/>
      <dgm:t>
        <a:bodyPr/>
        <a:lstStyle/>
        <a:p>
          <a:endParaRPr lang="es-EC"/>
        </a:p>
      </dgm:t>
    </dgm:pt>
    <dgm:pt modelId="{453DBD97-EE4A-4E80-A170-3E48B5ADF721}" type="parTrans" cxnId="{721A18DF-B320-4217-9ECE-4165BA8E4602}">
      <dgm:prSet/>
      <dgm:spPr/>
      <dgm:t>
        <a:bodyPr/>
        <a:lstStyle/>
        <a:p>
          <a:endParaRPr lang="es-EC"/>
        </a:p>
      </dgm:t>
    </dgm:pt>
    <dgm:pt modelId="{30F0C059-5422-46A1-89A9-0E26EF19AE04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Legislación Laboral</a:t>
          </a:r>
        </a:p>
      </dgm:t>
    </dgm:pt>
    <dgm:pt modelId="{B3CD2FF2-149D-49F7-9C6B-4A51DF4BD69E}" type="parTrans" cxnId="{930FDFDF-03ED-44F3-A7E9-A53233EBC515}">
      <dgm:prSet/>
      <dgm:spPr/>
      <dgm:t>
        <a:bodyPr/>
        <a:lstStyle/>
        <a:p>
          <a:endParaRPr lang="es-EC"/>
        </a:p>
      </dgm:t>
    </dgm:pt>
    <dgm:pt modelId="{08A6D1FE-7258-4DF3-BD62-84AB58D22F56}" type="sibTrans" cxnId="{930FDFDF-03ED-44F3-A7E9-A53233EBC515}">
      <dgm:prSet/>
      <dgm:spPr/>
      <dgm:t>
        <a:bodyPr/>
        <a:lstStyle/>
        <a:p>
          <a:endParaRPr lang="es-EC"/>
        </a:p>
      </dgm:t>
    </dgm:pt>
    <dgm:pt modelId="{46EB7420-8DCF-49A8-A70C-99BAAE454656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Soberanía alimentaria</a:t>
          </a:r>
        </a:p>
      </dgm:t>
    </dgm:pt>
    <dgm:pt modelId="{52F1751B-39FF-49C7-B84F-5959DC0F7212}" type="parTrans" cxnId="{EC2A0831-69F5-4C89-B760-9CBD400B5734}">
      <dgm:prSet/>
      <dgm:spPr/>
      <dgm:t>
        <a:bodyPr/>
        <a:lstStyle/>
        <a:p>
          <a:endParaRPr lang="es-EC"/>
        </a:p>
      </dgm:t>
    </dgm:pt>
    <dgm:pt modelId="{E3BC7652-BE02-458D-91D5-5AA327F6CA26}" type="sibTrans" cxnId="{EC2A0831-69F5-4C89-B760-9CBD400B5734}">
      <dgm:prSet/>
      <dgm:spPr/>
      <dgm:t>
        <a:bodyPr/>
        <a:lstStyle/>
        <a:p>
          <a:endParaRPr lang="es-EC"/>
        </a:p>
      </dgm:t>
    </dgm:pt>
    <dgm:pt modelId="{C9E12058-DB64-4CF4-AB6F-E08E815233FB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Permisos de funcionamiento</a:t>
          </a:r>
          <a:endParaRPr lang="es-EC" sz="1400" dirty="0">
            <a:solidFill>
              <a:schemeClr val="bg1"/>
            </a:solidFill>
          </a:endParaRPr>
        </a:p>
      </dgm:t>
    </dgm:pt>
    <dgm:pt modelId="{811723D1-07A0-41FA-8EA7-A0E2A6D92334}" type="parTrans" cxnId="{9F44513F-C765-40D4-92A9-87287CB4FD21}">
      <dgm:prSet/>
      <dgm:spPr/>
      <dgm:t>
        <a:bodyPr/>
        <a:lstStyle/>
        <a:p>
          <a:endParaRPr lang="es-EC"/>
        </a:p>
      </dgm:t>
    </dgm:pt>
    <dgm:pt modelId="{7E8D1F89-BDF6-4933-83F1-4EA6016288F8}" type="sibTrans" cxnId="{9F44513F-C765-40D4-92A9-87287CB4FD21}">
      <dgm:prSet/>
      <dgm:spPr/>
      <dgm:t>
        <a:bodyPr/>
        <a:lstStyle/>
        <a:p>
          <a:endParaRPr lang="es-EC"/>
        </a:p>
      </dgm:t>
    </dgm:pt>
    <dgm:pt modelId="{541F47C8-03B8-4C1D-8BA0-187D82C2DD22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Nueva política tributaria</a:t>
          </a:r>
          <a:endParaRPr lang="es-EC" sz="1400" dirty="0">
            <a:solidFill>
              <a:schemeClr val="bg1"/>
            </a:solidFill>
          </a:endParaRPr>
        </a:p>
      </dgm:t>
    </dgm:pt>
    <dgm:pt modelId="{FCA6C478-1AB0-49C5-901A-557673936473}" type="sibTrans" cxnId="{64F713D5-3110-4C6B-AB50-E908903F4E40}">
      <dgm:prSet/>
      <dgm:spPr/>
      <dgm:t>
        <a:bodyPr/>
        <a:lstStyle/>
        <a:p>
          <a:endParaRPr lang="es-EC"/>
        </a:p>
      </dgm:t>
    </dgm:pt>
    <dgm:pt modelId="{5CA00D53-D7F3-499B-81E9-7D826D1D6239}" type="parTrans" cxnId="{64F713D5-3110-4C6B-AB50-E908903F4E40}">
      <dgm:prSet/>
      <dgm:spPr/>
      <dgm:t>
        <a:bodyPr/>
        <a:lstStyle/>
        <a:p>
          <a:endParaRPr lang="es-EC"/>
        </a:p>
      </dgm:t>
    </dgm:pt>
    <dgm:pt modelId="{1E3D592F-D57D-4F6E-A226-54833ECB13CD}" type="pres">
      <dgm:prSet presAssocID="{F215A18D-5C76-482A-B21A-FE9DAF0F88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C2CCAC-9705-42BD-93F6-3B534B4EB4E2}" type="pres">
      <dgm:prSet presAssocID="{F215A18D-5C76-482A-B21A-FE9DAF0F8869}" presName="bkgdShp" presStyleLbl="alignAccFollowNode1" presStyleIdx="0" presStyleCnt="1"/>
      <dgm:spPr/>
    </dgm:pt>
    <dgm:pt modelId="{CED84138-7544-404E-A828-C74CE72312E4}" type="pres">
      <dgm:prSet presAssocID="{F215A18D-5C76-482A-B21A-FE9DAF0F8869}" presName="linComp" presStyleCnt="0"/>
      <dgm:spPr/>
    </dgm:pt>
    <dgm:pt modelId="{6604A2E3-66CC-4212-9814-FC67563F39A5}" type="pres">
      <dgm:prSet presAssocID="{2CB438CA-7705-4BB9-8AB2-693332862A01}" presName="compNode" presStyleCnt="0"/>
      <dgm:spPr/>
    </dgm:pt>
    <dgm:pt modelId="{B65734CE-43B1-4AC1-AFD7-F7ACBB1CE013}" type="pres">
      <dgm:prSet presAssocID="{2CB438CA-7705-4BB9-8AB2-693332862A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DCF4D-F3DD-4ADF-8C81-312E1F80ABB1}" type="pres">
      <dgm:prSet presAssocID="{2CB438CA-7705-4BB9-8AB2-693332862A01}" presName="invisiNode" presStyleLbl="node1" presStyleIdx="0" presStyleCnt="3"/>
      <dgm:spPr/>
    </dgm:pt>
    <dgm:pt modelId="{55E1AEFE-7601-411E-A466-3B0A9F590C4D}" type="pres">
      <dgm:prSet presAssocID="{2CB438CA-7705-4BB9-8AB2-693332862A0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9ADC1EC-748F-427F-875F-2A409E71DD25}" type="pres">
      <dgm:prSet presAssocID="{10FDF12B-A36A-41F9-89A2-996E1E0B2C9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7839E88-B34C-4422-9871-E73796677825}" type="pres">
      <dgm:prSet presAssocID="{CED156D2-D786-401C-9B78-049F04B23633}" presName="compNode" presStyleCnt="0"/>
      <dgm:spPr/>
    </dgm:pt>
    <dgm:pt modelId="{51F28395-E79C-4463-93A7-B9C8E46F5523}" type="pres">
      <dgm:prSet presAssocID="{CED156D2-D786-401C-9B78-049F04B23633}" presName="node" presStyleLbl="node1" presStyleIdx="1" presStyleCnt="3" custScaleX="1737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A792B-B8D3-4116-B291-6E53A996A759}" type="pres">
      <dgm:prSet presAssocID="{CED156D2-D786-401C-9B78-049F04B23633}" presName="invisiNode" presStyleLbl="node1" presStyleIdx="1" presStyleCnt="3"/>
      <dgm:spPr/>
    </dgm:pt>
    <dgm:pt modelId="{CC652F1C-B9A6-455C-BC53-7F31F3128559}" type="pres">
      <dgm:prSet presAssocID="{CED156D2-D786-401C-9B78-049F04B2363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60B8298-C850-4BF6-9598-DD00E70D9D47}" type="pres">
      <dgm:prSet presAssocID="{9DD2060E-242A-4981-A6B3-9A31214E760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EE4964E-1F3B-473B-9DC5-CCA4406667B2}" type="pres">
      <dgm:prSet presAssocID="{7E9D339A-0946-4F50-B16D-60CA6473DA32}" presName="compNode" presStyleCnt="0"/>
      <dgm:spPr/>
    </dgm:pt>
    <dgm:pt modelId="{5DC3FD61-B19A-4BE3-BB07-A9E4947784B6}" type="pres">
      <dgm:prSet presAssocID="{7E9D339A-0946-4F50-B16D-60CA6473DA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58AC60-7434-4DC6-BBD9-8AEF4F05344F}" type="pres">
      <dgm:prSet presAssocID="{7E9D339A-0946-4F50-B16D-60CA6473DA32}" presName="invisiNode" presStyleLbl="node1" presStyleIdx="2" presStyleCnt="3"/>
      <dgm:spPr/>
    </dgm:pt>
    <dgm:pt modelId="{0DED094E-091E-46F9-BD82-E47C807865C9}" type="pres">
      <dgm:prSet presAssocID="{7E9D339A-0946-4F50-B16D-60CA6473DA3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55331DE-E3C0-4009-856C-B0AC3A378EBD}" srcId="{F215A18D-5C76-482A-B21A-FE9DAF0F8869}" destId="{CED156D2-D786-401C-9B78-049F04B23633}" srcOrd="1" destOrd="0" parTransId="{1D1F5737-567D-4023-870D-19EF79AA5404}" sibTransId="{9DD2060E-242A-4981-A6B3-9A31214E7608}"/>
    <dgm:cxn modelId="{A4A34214-E238-41A0-90E6-1FD2DBAEA80C}" type="presOf" srcId="{6EAF7FC1-41B5-4D7A-A6F6-A37120A65399}" destId="{B65734CE-43B1-4AC1-AFD7-F7ACBB1CE013}" srcOrd="0" destOrd="1" presId="urn:microsoft.com/office/officeart/2005/8/layout/pList2"/>
    <dgm:cxn modelId="{225EAAC6-C05D-4553-8967-4E6B3C165208}" type="presOf" srcId="{F215A18D-5C76-482A-B21A-FE9DAF0F8869}" destId="{1E3D592F-D57D-4F6E-A226-54833ECB13CD}" srcOrd="0" destOrd="0" presId="urn:microsoft.com/office/officeart/2005/8/layout/pList2"/>
    <dgm:cxn modelId="{9B1E3240-324F-4852-9108-BA0DA908CE18}" srcId="{F215A18D-5C76-482A-B21A-FE9DAF0F8869}" destId="{7E9D339A-0946-4F50-B16D-60CA6473DA32}" srcOrd="2" destOrd="0" parTransId="{E072D68F-E843-4297-942A-7E8EA7F2022E}" sibTransId="{2EFA2769-D9F0-4C3B-B6A4-1C300D8E6EC7}"/>
    <dgm:cxn modelId="{11DC3334-F605-4A58-A656-D7191E8A76E7}" type="presOf" srcId="{203FF94F-0B9A-495D-984A-81236BD07076}" destId="{51F28395-E79C-4463-93A7-B9C8E46F5523}" srcOrd="0" destOrd="1" presId="urn:microsoft.com/office/officeart/2005/8/layout/pList2"/>
    <dgm:cxn modelId="{CD9BBC1B-5CC6-47F7-96F2-7233113109B8}" type="presOf" srcId="{541F47C8-03B8-4C1D-8BA0-187D82C2DD22}" destId="{5DC3FD61-B19A-4BE3-BB07-A9E4947784B6}" srcOrd="0" destOrd="1" presId="urn:microsoft.com/office/officeart/2005/8/layout/pList2"/>
    <dgm:cxn modelId="{A4A0417A-8DAA-4647-A91D-02A0602D3511}" type="presOf" srcId="{2CB438CA-7705-4BB9-8AB2-693332862A01}" destId="{B65734CE-43B1-4AC1-AFD7-F7ACBB1CE013}" srcOrd="0" destOrd="0" presId="urn:microsoft.com/office/officeart/2005/8/layout/pList2"/>
    <dgm:cxn modelId="{8A4103AC-0B60-4659-A146-A0E782DBF793}" srcId="{F215A18D-5C76-482A-B21A-FE9DAF0F8869}" destId="{2CB438CA-7705-4BB9-8AB2-693332862A01}" srcOrd="0" destOrd="0" parTransId="{A6D7B98C-9C44-450C-B030-EED9A6B7B52A}" sibTransId="{10FDF12B-A36A-41F9-89A2-996E1E0B2C9D}"/>
    <dgm:cxn modelId="{721A18DF-B320-4217-9ECE-4165BA8E4602}" srcId="{2CB438CA-7705-4BB9-8AB2-693332862A01}" destId="{6EAF7FC1-41B5-4D7A-A6F6-A37120A65399}" srcOrd="0" destOrd="0" parTransId="{453DBD97-EE4A-4E80-A170-3E48B5ADF721}" sibTransId="{F517A2CD-3326-4918-8914-D0D7E8C000F2}"/>
    <dgm:cxn modelId="{9F44513F-C765-40D4-92A9-87287CB4FD21}" srcId="{7E9D339A-0946-4F50-B16D-60CA6473DA32}" destId="{C9E12058-DB64-4CF4-AB6F-E08E815233FB}" srcOrd="3" destOrd="0" parTransId="{811723D1-07A0-41FA-8EA7-A0E2A6D92334}" sibTransId="{7E8D1F89-BDF6-4933-83F1-4EA6016288F8}"/>
    <dgm:cxn modelId="{64F713D5-3110-4C6B-AB50-E908903F4E40}" srcId="{7E9D339A-0946-4F50-B16D-60CA6473DA32}" destId="{541F47C8-03B8-4C1D-8BA0-187D82C2DD22}" srcOrd="0" destOrd="0" parTransId="{5CA00D53-D7F3-499B-81E9-7D826D1D6239}" sibTransId="{FCA6C478-1AB0-49C5-901A-557673936473}"/>
    <dgm:cxn modelId="{AB90EDFD-2AA3-415C-853B-CA0F5024885F}" type="presOf" srcId="{10FDF12B-A36A-41F9-89A2-996E1E0B2C9D}" destId="{39ADC1EC-748F-427F-875F-2A409E71DD25}" srcOrd="0" destOrd="0" presId="urn:microsoft.com/office/officeart/2005/8/layout/pList2"/>
    <dgm:cxn modelId="{78A47D65-580E-4D4F-AB37-2EEA2C23A0A1}" type="presOf" srcId="{C9E12058-DB64-4CF4-AB6F-E08E815233FB}" destId="{5DC3FD61-B19A-4BE3-BB07-A9E4947784B6}" srcOrd="0" destOrd="4" presId="urn:microsoft.com/office/officeart/2005/8/layout/pList2"/>
    <dgm:cxn modelId="{0F0C066C-025E-4593-8893-F1330CD081D7}" type="presOf" srcId="{89C9BC16-BA86-49D6-BEA7-3E00080D5BC1}" destId="{51F28395-E79C-4463-93A7-B9C8E46F5523}" srcOrd="0" destOrd="2" presId="urn:microsoft.com/office/officeart/2005/8/layout/pList2"/>
    <dgm:cxn modelId="{21602BA4-9948-429A-AC19-7AA6F461D1D1}" srcId="{CED156D2-D786-401C-9B78-049F04B23633}" destId="{203FF94F-0B9A-495D-984A-81236BD07076}" srcOrd="0" destOrd="0" parTransId="{87639759-0571-4652-B9DC-86F5F7599E37}" sibTransId="{6616FF05-C478-4CD0-B722-E12BE9C94AC1}"/>
    <dgm:cxn modelId="{EEB16735-3545-40EA-A795-F5B5CA85AE12}" type="presOf" srcId="{9DD2060E-242A-4981-A6B3-9A31214E7608}" destId="{B60B8298-C850-4BF6-9598-DD00E70D9D47}" srcOrd="0" destOrd="0" presId="urn:microsoft.com/office/officeart/2005/8/layout/pList2"/>
    <dgm:cxn modelId="{0003617C-8876-4D75-B766-691329660886}" type="presOf" srcId="{CED156D2-D786-401C-9B78-049F04B23633}" destId="{51F28395-E79C-4463-93A7-B9C8E46F5523}" srcOrd="0" destOrd="0" presId="urn:microsoft.com/office/officeart/2005/8/layout/pList2"/>
    <dgm:cxn modelId="{44725141-C0E4-45D0-BF2F-9B5CC212A911}" srcId="{CED156D2-D786-401C-9B78-049F04B23633}" destId="{89C9BC16-BA86-49D6-BEA7-3E00080D5BC1}" srcOrd="1" destOrd="0" parTransId="{BF341A00-0B11-4B3A-858B-431E34DF5E9D}" sibTransId="{BCD18880-5180-408B-9967-E1C4A9BC1ED6}"/>
    <dgm:cxn modelId="{D1C69050-7F7F-4DEB-BAF7-A010DF189ED4}" type="presOf" srcId="{30F0C059-5422-46A1-89A9-0E26EF19AE04}" destId="{5DC3FD61-B19A-4BE3-BB07-A9E4947784B6}" srcOrd="0" destOrd="2" presId="urn:microsoft.com/office/officeart/2005/8/layout/pList2"/>
    <dgm:cxn modelId="{EC2A0831-69F5-4C89-B760-9CBD400B5734}" srcId="{7E9D339A-0946-4F50-B16D-60CA6473DA32}" destId="{46EB7420-8DCF-49A8-A70C-99BAAE454656}" srcOrd="2" destOrd="0" parTransId="{52F1751B-39FF-49C7-B84F-5959DC0F7212}" sibTransId="{E3BC7652-BE02-458D-91D5-5AA327F6CA26}"/>
    <dgm:cxn modelId="{0106B5FA-7D16-4CA0-BC4B-63FD2888F8CC}" type="presOf" srcId="{46EB7420-8DCF-49A8-A70C-99BAAE454656}" destId="{5DC3FD61-B19A-4BE3-BB07-A9E4947784B6}" srcOrd="0" destOrd="3" presId="urn:microsoft.com/office/officeart/2005/8/layout/pList2"/>
    <dgm:cxn modelId="{930FDFDF-03ED-44F3-A7E9-A53233EBC515}" srcId="{7E9D339A-0946-4F50-B16D-60CA6473DA32}" destId="{30F0C059-5422-46A1-89A9-0E26EF19AE04}" srcOrd="1" destOrd="0" parTransId="{B3CD2FF2-149D-49F7-9C6B-4A51DF4BD69E}" sibTransId="{08A6D1FE-7258-4DF3-BD62-84AB58D22F56}"/>
    <dgm:cxn modelId="{4FA8E84A-1A1A-4CCB-BCE2-42D859010665}" type="presOf" srcId="{7E9D339A-0946-4F50-B16D-60CA6473DA32}" destId="{5DC3FD61-B19A-4BE3-BB07-A9E4947784B6}" srcOrd="0" destOrd="0" presId="urn:microsoft.com/office/officeart/2005/8/layout/pList2"/>
    <dgm:cxn modelId="{CCC87727-AC3F-4910-B538-9F795253D916}" type="presParOf" srcId="{1E3D592F-D57D-4F6E-A226-54833ECB13CD}" destId="{B3C2CCAC-9705-42BD-93F6-3B534B4EB4E2}" srcOrd="0" destOrd="0" presId="urn:microsoft.com/office/officeart/2005/8/layout/pList2"/>
    <dgm:cxn modelId="{028F3E9F-1F75-4691-B758-4E1F91FB3540}" type="presParOf" srcId="{1E3D592F-D57D-4F6E-A226-54833ECB13CD}" destId="{CED84138-7544-404E-A828-C74CE72312E4}" srcOrd="1" destOrd="0" presId="urn:microsoft.com/office/officeart/2005/8/layout/pList2"/>
    <dgm:cxn modelId="{ECA568DB-FF2B-4992-AAE4-5E1AF20BE56F}" type="presParOf" srcId="{CED84138-7544-404E-A828-C74CE72312E4}" destId="{6604A2E3-66CC-4212-9814-FC67563F39A5}" srcOrd="0" destOrd="0" presId="urn:microsoft.com/office/officeart/2005/8/layout/pList2"/>
    <dgm:cxn modelId="{323DFB2E-FAFA-4F57-B88E-1C8CA4157E35}" type="presParOf" srcId="{6604A2E3-66CC-4212-9814-FC67563F39A5}" destId="{B65734CE-43B1-4AC1-AFD7-F7ACBB1CE013}" srcOrd="0" destOrd="0" presId="urn:microsoft.com/office/officeart/2005/8/layout/pList2"/>
    <dgm:cxn modelId="{DB481398-76F0-4C25-9254-39A0CFD31703}" type="presParOf" srcId="{6604A2E3-66CC-4212-9814-FC67563F39A5}" destId="{28ADCF4D-F3DD-4ADF-8C81-312E1F80ABB1}" srcOrd="1" destOrd="0" presId="urn:microsoft.com/office/officeart/2005/8/layout/pList2"/>
    <dgm:cxn modelId="{A1957FC2-A9C9-47CE-9744-6352EBFAB153}" type="presParOf" srcId="{6604A2E3-66CC-4212-9814-FC67563F39A5}" destId="{55E1AEFE-7601-411E-A466-3B0A9F590C4D}" srcOrd="2" destOrd="0" presId="urn:microsoft.com/office/officeart/2005/8/layout/pList2"/>
    <dgm:cxn modelId="{E9AF1ED0-18AE-43ED-9BF3-65A63498B1CA}" type="presParOf" srcId="{CED84138-7544-404E-A828-C74CE72312E4}" destId="{39ADC1EC-748F-427F-875F-2A409E71DD25}" srcOrd="1" destOrd="0" presId="urn:microsoft.com/office/officeart/2005/8/layout/pList2"/>
    <dgm:cxn modelId="{D08113A1-313F-4616-86F7-E3578F61C3E8}" type="presParOf" srcId="{CED84138-7544-404E-A828-C74CE72312E4}" destId="{F7839E88-B34C-4422-9871-E73796677825}" srcOrd="2" destOrd="0" presId="urn:microsoft.com/office/officeart/2005/8/layout/pList2"/>
    <dgm:cxn modelId="{32CCCAFB-A39D-45B3-93CC-46D3F1B3514C}" type="presParOf" srcId="{F7839E88-B34C-4422-9871-E73796677825}" destId="{51F28395-E79C-4463-93A7-B9C8E46F5523}" srcOrd="0" destOrd="0" presId="urn:microsoft.com/office/officeart/2005/8/layout/pList2"/>
    <dgm:cxn modelId="{D4940CE8-1F34-4BC2-A59A-6673E834C190}" type="presParOf" srcId="{F7839E88-B34C-4422-9871-E73796677825}" destId="{7C0A792B-B8D3-4116-B291-6E53A996A759}" srcOrd="1" destOrd="0" presId="urn:microsoft.com/office/officeart/2005/8/layout/pList2"/>
    <dgm:cxn modelId="{9B173E68-E347-4D8D-95D4-2F69F3BE75D0}" type="presParOf" srcId="{F7839E88-B34C-4422-9871-E73796677825}" destId="{CC652F1C-B9A6-455C-BC53-7F31F3128559}" srcOrd="2" destOrd="0" presId="urn:microsoft.com/office/officeart/2005/8/layout/pList2"/>
    <dgm:cxn modelId="{8A09E5B8-05A1-4319-A021-BBFEEB784656}" type="presParOf" srcId="{CED84138-7544-404E-A828-C74CE72312E4}" destId="{B60B8298-C850-4BF6-9598-DD00E70D9D47}" srcOrd="3" destOrd="0" presId="urn:microsoft.com/office/officeart/2005/8/layout/pList2"/>
    <dgm:cxn modelId="{620B53FA-A2BC-4FB0-A633-E56F521E95D4}" type="presParOf" srcId="{CED84138-7544-404E-A828-C74CE72312E4}" destId="{9EE4964E-1F3B-473B-9DC5-CCA4406667B2}" srcOrd="4" destOrd="0" presId="urn:microsoft.com/office/officeart/2005/8/layout/pList2"/>
    <dgm:cxn modelId="{0BF0FC5B-8BC4-4F5F-B660-02DF5F60B76E}" type="presParOf" srcId="{9EE4964E-1F3B-473B-9DC5-CCA4406667B2}" destId="{5DC3FD61-B19A-4BE3-BB07-A9E4947784B6}" srcOrd="0" destOrd="0" presId="urn:microsoft.com/office/officeart/2005/8/layout/pList2"/>
    <dgm:cxn modelId="{6355419A-4B50-4563-B4D6-2385878AE4FA}" type="presParOf" srcId="{9EE4964E-1F3B-473B-9DC5-CCA4406667B2}" destId="{1458AC60-7434-4DC6-BBD9-8AEF4F05344F}" srcOrd="1" destOrd="0" presId="urn:microsoft.com/office/officeart/2005/8/layout/pList2"/>
    <dgm:cxn modelId="{E81CDA27-C123-458E-B783-C2968D9A213B}" type="presParOf" srcId="{9EE4964E-1F3B-473B-9DC5-CCA4406667B2}" destId="{0DED094E-091E-46F9-BD82-E47C807865C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BEFFA-9FC1-486A-B49A-05F3BDA27A74}" type="doc">
      <dgm:prSet loTypeId="urn:microsoft.com/office/officeart/2005/8/layout/cycle4" loCatId="matrix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28F9696-2184-47DA-A792-3D12B9E5E83B}">
      <dgm:prSet phldrT="[Texto]"/>
      <dgm:spPr/>
      <dgm:t>
        <a:bodyPr/>
        <a:lstStyle/>
        <a:p>
          <a:r>
            <a:rPr lang="es-EC"/>
            <a:t>ESTRATEGIAS GENERICAS COMPETITIVAS</a:t>
          </a:r>
        </a:p>
      </dgm:t>
    </dgm:pt>
    <dgm:pt modelId="{E44A953C-685B-4640-94EF-BF39FDB59A6E}" type="parTrans" cxnId="{83241A03-A3AF-4DFB-B096-DCC3AE0B2621}">
      <dgm:prSet/>
      <dgm:spPr/>
      <dgm:t>
        <a:bodyPr/>
        <a:lstStyle/>
        <a:p>
          <a:endParaRPr lang="es-EC"/>
        </a:p>
      </dgm:t>
    </dgm:pt>
    <dgm:pt modelId="{9EB866B8-B261-4C2C-B3C0-04D74803DD12}" type="sibTrans" cxnId="{83241A03-A3AF-4DFB-B096-DCC3AE0B2621}">
      <dgm:prSet/>
      <dgm:spPr/>
      <dgm:t>
        <a:bodyPr/>
        <a:lstStyle/>
        <a:p>
          <a:endParaRPr lang="es-EC"/>
        </a:p>
      </dgm:t>
    </dgm:pt>
    <dgm:pt modelId="{F07FA1BF-B02E-4DCB-BF92-5105F7534B5E}">
      <dgm:prSet phldrT="[Texto]" custT="1"/>
      <dgm:spPr/>
      <dgm:t>
        <a:bodyPr/>
        <a:lstStyle/>
        <a:p>
          <a:r>
            <a:rPr lang="es-EC" sz="1200" dirty="0"/>
            <a:t>Enfoque</a:t>
          </a:r>
          <a:endParaRPr lang="es-EC" sz="1000" dirty="0"/>
        </a:p>
      </dgm:t>
    </dgm:pt>
    <dgm:pt modelId="{345D334F-D4C5-4B8B-BC24-3E3CDD6EE7A2}" type="parTrans" cxnId="{003E59D7-7A10-4BB2-BF2A-BEB5140A092D}">
      <dgm:prSet/>
      <dgm:spPr/>
      <dgm:t>
        <a:bodyPr/>
        <a:lstStyle/>
        <a:p>
          <a:endParaRPr lang="es-EC"/>
        </a:p>
      </dgm:t>
    </dgm:pt>
    <dgm:pt modelId="{93374813-4F2B-413A-A83A-3909767FD031}" type="sibTrans" cxnId="{003E59D7-7A10-4BB2-BF2A-BEB5140A092D}">
      <dgm:prSet/>
      <dgm:spPr/>
      <dgm:t>
        <a:bodyPr/>
        <a:lstStyle/>
        <a:p>
          <a:endParaRPr lang="es-EC"/>
        </a:p>
      </dgm:t>
    </dgm:pt>
    <dgm:pt modelId="{349CABEC-AB5A-46D5-8B8B-0DB9444F90B3}">
      <dgm:prSet phldrT="[Texto]"/>
      <dgm:spPr/>
      <dgm:t>
        <a:bodyPr/>
        <a:lstStyle/>
        <a:p>
          <a:r>
            <a:rPr lang="es-EC"/>
            <a:t>ESTRATEGIAS EXTERNAS ALTERNATIVAS</a:t>
          </a:r>
        </a:p>
      </dgm:t>
    </dgm:pt>
    <dgm:pt modelId="{3B77AB10-0E0B-489A-B232-65CD141ECBEE}" type="parTrans" cxnId="{59400760-DBB7-4F26-8442-C66B92E59D0A}">
      <dgm:prSet/>
      <dgm:spPr/>
      <dgm:t>
        <a:bodyPr/>
        <a:lstStyle/>
        <a:p>
          <a:endParaRPr lang="es-EC"/>
        </a:p>
      </dgm:t>
    </dgm:pt>
    <dgm:pt modelId="{29892671-9F76-4EF0-A944-63BC4399249F}" type="sibTrans" cxnId="{59400760-DBB7-4F26-8442-C66B92E59D0A}">
      <dgm:prSet/>
      <dgm:spPr/>
      <dgm:t>
        <a:bodyPr/>
        <a:lstStyle/>
        <a:p>
          <a:endParaRPr lang="es-EC"/>
        </a:p>
      </dgm:t>
    </dgm:pt>
    <dgm:pt modelId="{A7832ED1-E47F-4F7B-BD72-DCD7DB164479}">
      <dgm:prSet phldrT="[Texto]" custT="1"/>
      <dgm:spPr/>
      <dgm:t>
        <a:bodyPr/>
        <a:lstStyle/>
        <a:p>
          <a:r>
            <a:rPr lang="es-EC" sz="1200" dirty="0"/>
            <a:t>Estrategias Intensivas</a:t>
          </a:r>
        </a:p>
      </dgm:t>
    </dgm:pt>
    <dgm:pt modelId="{434F1227-1300-40CB-A173-1C1C12382CC7}" type="parTrans" cxnId="{75DDE570-C909-4D46-9A94-2C1701967E23}">
      <dgm:prSet/>
      <dgm:spPr/>
      <dgm:t>
        <a:bodyPr/>
        <a:lstStyle/>
        <a:p>
          <a:endParaRPr lang="es-EC"/>
        </a:p>
      </dgm:t>
    </dgm:pt>
    <dgm:pt modelId="{A7AAC0F8-C1B1-4F53-9A75-551007777F86}" type="sibTrans" cxnId="{75DDE570-C909-4D46-9A94-2C1701967E23}">
      <dgm:prSet/>
      <dgm:spPr/>
      <dgm:t>
        <a:bodyPr/>
        <a:lstStyle/>
        <a:p>
          <a:endParaRPr lang="es-EC"/>
        </a:p>
      </dgm:t>
    </dgm:pt>
    <dgm:pt modelId="{77139F74-4326-4A76-AC78-4504AA997C73}">
      <dgm:prSet phldrT="[Texto]"/>
      <dgm:spPr/>
      <dgm:t>
        <a:bodyPr/>
        <a:lstStyle/>
        <a:p>
          <a:r>
            <a:rPr lang="es-EC"/>
            <a:t>ESTRATEGIAS INTERNAS</a:t>
          </a:r>
        </a:p>
      </dgm:t>
    </dgm:pt>
    <dgm:pt modelId="{007BD4BB-7B2C-492F-8A55-47B3A5155250}" type="parTrans" cxnId="{DD65A824-609F-4CFD-A1E3-AF3350C78A2F}">
      <dgm:prSet/>
      <dgm:spPr/>
      <dgm:t>
        <a:bodyPr/>
        <a:lstStyle/>
        <a:p>
          <a:endParaRPr lang="es-EC"/>
        </a:p>
      </dgm:t>
    </dgm:pt>
    <dgm:pt modelId="{9032E29A-9BFD-4B73-A6F9-58D1F4D2B039}" type="sibTrans" cxnId="{DD65A824-609F-4CFD-A1E3-AF3350C78A2F}">
      <dgm:prSet/>
      <dgm:spPr/>
      <dgm:t>
        <a:bodyPr/>
        <a:lstStyle/>
        <a:p>
          <a:endParaRPr lang="es-EC"/>
        </a:p>
      </dgm:t>
    </dgm:pt>
    <dgm:pt modelId="{E3B102F0-65BC-4C69-80E6-01F02F0314F1}">
      <dgm:prSet phldrT="[Texto]"/>
      <dgm:spPr/>
      <dgm:t>
        <a:bodyPr/>
        <a:lstStyle/>
        <a:p>
          <a:r>
            <a:rPr lang="es-EC"/>
            <a:t>ESTRATEGIAS EXTERNAS ESPECÍFICAS</a:t>
          </a:r>
        </a:p>
      </dgm:t>
    </dgm:pt>
    <dgm:pt modelId="{1BC2381E-E667-49E0-939D-01445F02820F}" type="parTrans" cxnId="{7E7FFFA7-1F7F-4D63-9A3E-FC4699FB1F5D}">
      <dgm:prSet/>
      <dgm:spPr/>
      <dgm:t>
        <a:bodyPr/>
        <a:lstStyle/>
        <a:p>
          <a:endParaRPr lang="es-EC"/>
        </a:p>
      </dgm:t>
    </dgm:pt>
    <dgm:pt modelId="{AF9C7F69-5772-42BA-86B1-DA8DAFB9E99E}" type="sibTrans" cxnId="{7E7FFFA7-1F7F-4D63-9A3E-FC4699FB1F5D}">
      <dgm:prSet/>
      <dgm:spPr/>
      <dgm:t>
        <a:bodyPr/>
        <a:lstStyle/>
        <a:p>
          <a:endParaRPr lang="es-EC"/>
        </a:p>
      </dgm:t>
    </dgm:pt>
    <dgm:pt modelId="{5089ED03-0FE7-405F-855A-B306DF3D3F31}">
      <dgm:prSet phldrT="[Texto]" custT="1"/>
      <dgm:spPr/>
      <dgm:t>
        <a:bodyPr/>
        <a:lstStyle/>
        <a:p>
          <a:r>
            <a:rPr lang="es-EC" sz="1200" dirty="0" err="1"/>
            <a:t>ReingenierÍa</a:t>
          </a:r>
          <a:r>
            <a:rPr lang="es-EC" sz="1200" dirty="0"/>
            <a:t> de proceso del negocio</a:t>
          </a:r>
        </a:p>
      </dgm:t>
    </dgm:pt>
    <dgm:pt modelId="{307BAF4D-228B-4907-9C15-1E8013E53C66}" type="parTrans" cxnId="{D899CA3A-4073-49AC-8C54-05534E71A354}">
      <dgm:prSet/>
      <dgm:spPr/>
      <dgm:t>
        <a:bodyPr/>
        <a:lstStyle/>
        <a:p>
          <a:endParaRPr lang="es-EC"/>
        </a:p>
      </dgm:t>
    </dgm:pt>
    <dgm:pt modelId="{0EC1FCDF-BA89-41A5-B401-BC4CE1ABAA75}" type="sibTrans" cxnId="{D899CA3A-4073-49AC-8C54-05534E71A354}">
      <dgm:prSet/>
      <dgm:spPr/>
      <dgm:t>
        <a:bodyPr/>
        <a:lstStyle/>
        <a:p>
          <a:endParaRPr lang="es-EC"/>
        </a:p>
      </dgm:t>
    </dgm:pt>
    <dgm:pt modelId="{1BC5CAC4-0B8B-4BAC-B7B1-48BCA33CCB63}">
      <dgm:prSet phldrT="[Texto]" custT="1"/>
      <dgm:spPr/>
      <dgm:t>
        <a:bodyPr/>
        <a:lstStyle/>
        <a:p>
          <a:r>
            <a:rPr lang="es-EC" sz="1200" dirty="0"/>
            <a:t>Estrategias con nombre propio</a:t>
          </a:r>
        </a:p>
      </dgm:t>
    </dgm:pt>
    <dgm:pt modelId="{B5992DBF-9A72-4770-AA94-EEEE603CF085}" type="sibTrans" cxnId="{9FA89B71-FDD0-4AB8-9836-4BA51F1FE000}">
      <dgm:prSet/>
      <dgm:spPr/>
      <dgm:t>
        <a:bodyPr/>
        <a:lstStyle/>
        <a:p>
          <a:endParaRPr lang="es-EC"/>
        </a:p>
      </dgm:t>
    </dgm:pt>
    <dgm:pt modelId="{FBFF5E75-80DC-4D6B-9DC5-EC74B3B36595}" type="parTrans" cxnId="{9FA89B71-FDD0-4AB8-9836-4BA51F1FE000}">
      <dgm:prSet/>
      <dgm:spPr/>
      <dgm:t>
        <a:bodyPr/>
        <a:lstStyle/>
        <a:p>
          <a:endParaRPr lang="es-EC"/>
        </a:p>
      </dgm:t>
    </dgm:pt>
    <dgm:pt modelId="{CCBFD882-4454-430C-8C33-F78E04EEBA73}">
      <dgm:prSet phldrT="[Texto]"/>
      <dgm:spPr/>
      <dgm:t>
        <a:bodyPr/>
        <a:lstStyle/>
        <a:p>
          <a:endParaRPr lang="quz-EC"/>
        </a:p>
      </dgm:t>
    </dgm:pt>
    <dgm:pt modelId="{7960083C-8D67-4CDD-9237-AB9F0840A5FF}" type="parTrans" cxnId="{F5D3FC02-8ACA-4DA0-8F9A-3F2FE85653E5}">
      <dgm:prSet/>
      <dgm:spPr/>
      <dgm:t>
        <a:bodyPr/>
        <a:lstStyle/>
        <a:p>
          <a:endParaRPr lang="es-EC"/>
        </a:p>
      </dgm:t>
    </dgm:pt>
    <dgm:pt modelId="{4BB857AD-6689-403E-ADFD-3935676E2CB8}" type="sibTrans" cxnId="{F5D3FC02-8ACA-4DA0-8F9A-3F2FE85653E5}">
      <dgm:prSet/>
      <dgm:spPr/>
      <dgm:t>
        <a:bodyPr/>
        <a:lstStyle/>
        <a:p>
          <a:endParaRPr lang="es-EC"/>
        </a:p>
      </dgm:t>
    </dgm:pt>
    <dgm:pt modelId="{B5AF89E0-7E2E-47B8-ABB7-10AB16A42358}">
      <dgm:prSet phldrT="[Texto]"/>
      <dgm:spPr/>
      <dgm:t>
        <a:bodyPr/>
        <a:lstStyle/>
        <a:p>
          <a:endParaRPr lang="quz-EC"/>
        </a:p>
      </dgm:t>
    </dgm:pt>
    <dgm:pt modelId="{83891FD4-E922-45EA-B380-C43057F023A8}" type="parTrans" cxnId="{8FF3A95F-F8A3-4D70-AB1E-587CC60A7094}">
      <dgm:prSet/>
      <dgm:spPr/>
      <dgm:t>
        <a:bodyPr/>
        <a:lstStyle/>
        <a:p>
          <a:endParaRPr lang="es-EC"/>
        </a:p>
      </dgm:t>
    </dgm:pt>
    <dgm:pt modelId="{4E7B72B9-E68E-4571-B07A-9B1D48BB77A6}" type="sibTrans" cxnId="{8FF3A95F-F8A3-4D70-AB1E-587CC60A7094}">
      <dgm:prSet/>
      <dgm:spPr/>
      <dgm:t>
        <a:bodyPr/>
        <a:lstStyle/>
        <a:p>
          <a:endParaRPr lang="es-EC"/>
        </a:p>
      </dgm:t>
    </dgm:pt>
    <dgm:pt modelId="{68E427DD-76C6-4E88-88F4-769C0E6AB5F3}" type="pres">
      <dgm:prSet presAssocID="{755BEFFA-9FC1-486A-B49A-05F3BDA27A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quz-EC"/>
        </a:p>
      </dgm:t>
    </dgm:pt>
    <dgm:pt modelId="{DC2A2445-979A-4CB7-888B-60097512DDA0}" type="pres">
      <dgm:prSet presAssocID="{755BEFFA-9FC1-486A-B49A-05F3BDA27A74}" presName="children" presStyleCnt="0"/>
      <dgm:spPr/>
      <dgm:t>
        <a:bodyPr/>
        <a:lstStyle/>
        <a:p>
          <a:endParaRPr lang="es-EC"/>
        </a:p>
      </dgm:t>
    </dgm:pt>
    <dgm:pt modelId="{839CF255-9C1F-48E0-9873-E557D291C9CC}" type="pres">
      <dgm:prSet presAssocID="{755BEFFA-9FC1-486A-B49A-05F3BDA27A74}" presName="child1group" presStyleCnt="0"/>
      <dgm:spPr/>
      <dgm:t>
        <a:bodyPr/>
        <a:lstStyle/>
        <a:p>
          <a:endParaRPr lang="es-EC"/>
        </a:p>
      </dgm:t>
    </dgm:pt>
    <dgm:pt modelId="{9EAB9FC8-4F63-4FB3-841C-DFD0E63295E6}" type="pres">
      <dgm:prSet presAssocID="{755BEFFA-9FC1-486A-B49A-05F3BDA27A74}" presName="child1" presStyleLbl="bgAcc1" presStyleIdx="0" presStyleCnt="4"/>
      <dgm:spPr/>
      <dgm:t>
        <a:bodyPr/>
        <a:lstStyle/>
        <a:p>
          <a:endParaRPr lang="es-EC"/>
        </a:p>
      </dgm:t>
    </dgm:pt>
    <dgm:pt modelId="{96335F59-7B6E-4F58-9886-490018874AAF}" type="pres">
      <dgm:prSet presAssocID="{755BEFFA-9FC1-486A-B49A-05F3BDA27A7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83CA45-BD97-4463-B612-1F3E7CDD607F}" type="pres">
      <dgm:prSet presAssocID="{755BEFFA-9FC1-486A-B49A-05F3BDA27A74}" presName="child2group" presStyleCnt="0"/>
      <dgm:spPr/>
      <dgm:t>
        <a:bodyPr/>
        <a:lstStyle/>
        <a:p>
          <a:endParaRPr lang="es-EC"/>
        </a:p>
      </dgm:t>
    </dgm:pt>
    <dgm:pt modelId="{0CACCA38-9D20-4303-8F36-52C9511F1348}" type="pres">
      <dgm:prSet presAssocID="{755BEFFA-9FC1-486A-B49A-05F3BDA27A74}" presName="child2" presStyleLbl="bgAcc1" presStyleIdx="1" presStyleCnt="4"/>
      <dgm:spPr/>
      <dgm:t>
        <a:bodyPr/>
        <a:lstStyle/>
        <a:p>
          <a:endParaRPr lang="es-EC"/>
        </a:p>
      </dgm:t>
    </dgm:pt>
    <dgm:pt modelId="{29AF7BD2-7F45-49EC-9C50-FACA73364AA7}" type="pres">
      <dgm:prSet presAssocID="{755BEFFA-9FC1-486A-B49A-05F3BDA27A7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4C823E-44AB-48C5-A968-651FD539EA59}" type="pres">
      <dgm:prSet presAssocID="{755BEFFA-9FC1-486A-B49A-05F3BDA27A74}" presName="child3group" presStyleCnt="0"/>
      <dgm:spPr/>
      <dgm:t>
        <a:bodyPr/>
        <a:lstStyle/>
        <a:p>
          <a:endParaRPr lang="es-EC"/>
        </a:p>
      </dgm:t>
    </dgm:pt>
    <dgm:pt modelId="{BC374EC7-402D-41EE-B621-23C53C8D0CA1}" type="pres">
      <dgm:prSet presAssocID="{755BEFFA-9FC1-486A-B49A-05F3BDA27A74}" presName="child3" presStyleLbl="bgAcc1" presStyleIdx="2" presStyleCnt="4" custScaleX="104353" custScaleY="120675"/>
      <dgm:spPr/>
      <dgm:t>
        <a:bodyPr/>
        <a:lstStyle/>
        <a:p>
          <a:endParaRPr lang="es-EC"/>
        </a:p>
      </dgm:t>
    </dgm:pt>
    <dgm:pt modelId="{79407A13-0E92-45D1-9A77-F41F7B348F14}" type="pres">
      <dgm:prSet presAssocID="{755BEFFA-9FC1-486A-B49A-05F3BDA27A7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D9E36-EC9A-48AF-81F6-6ECB682A183C}" type="pres">
      <dgm:prSet presAssocID="{755BEFFA-9FC1-486A-B49A-05F3BDA27A74}" presName="child4group" presStyleCnt="0"/>
      <dgm:spPr/>
      <dgm:t>
        <a:bodyPr/>
        <a:lstStyle/>
        <a:p>
          <a:endParaRPr lang="es-EC"/>
        </a:p>
      </dgm:t>
    </dgm:pt>
    <dgm:pt modelId="{4DCCCC5E-C5C2-45EB-90A4-E23EBC2D0173}" type="pres">
      <dgm:prSet presAssocID="{755BEFFA-9FC1-486A-B49A-05F3BDA27A74}" presName="child4" presStyleLbl="bgAcc1" presStyleIdx="3" presStyleCnt="4"/>
      <dgm:spPr/>
      <dgm:t>
        <a:bodyPr/>
        <a:lstStyle/>
        <a:p>
          <a:endParaRPr lang="es-EC"/>
        </a:p>
      </dgm:t>
    </dgm:pt>
    <dgm:pt modelId="{41048EC7-E4E9-4664-B23F-75D6A757A728}" type="pres">
      <dgm:prSet presAssocID="{755BEFFA-9FC1-486A-B49A-05F3BDA27A7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quz-EC"/>
        </a:p>
      </dgm:t>
    </dgm:pt>
    <dgm:pt modelId="{289461D7-BD6A-46A3-8180-DDAB0F1B8C82}" type="pres">
      <dgm:prSet presAssocID="{755BEFFA-9FC1-486A-B49A-05F3BDA27A74}" presName="childPlaceholder" presStyleCnt="0"/>
      <dgm:spPr/>
      <dgm:t>
        <a:bodyPr/>
        <a:lstStyle/>
        <a:p>
          <a:endParaRPr lang="es-EC"/>
        </a:p>
      </dgm:t>
    </dgm:pt>
    <dgm:pt modelId="{BDF9D614-857B-41A7-A65D-D8CD44096AE0}" type="pres">
      <dgm:prSet presAssocID="{755BEFFA-9FC1-486A-B49A-05F3BDA27A74}" presName="circle" presStyleCnt="0"/>
      <dgm:spPr/>
      <dgm:t>
        <a:bodyPr/>
        <a:lstStyle/>
        <a:p>
          <a:endParaRPr lang="es-EC"/>
        </a:p>
      </dgm:t>
    </dgm:pt>
    <dgm:pt modelId="{A0BC1883-4477-4D04-92AF-35966E5EAC0A}" type="pres">
      <dgm:prSet presAssocID="{755BEFFA-9FC1-486A-B49A-05F3BDA27A74}" presName="quadrant1" presStyleLbl="node1" presStyleIdx="0" presStyleCnt="4" custScaleX="88967" custScaleY="74666" custLinFactNeighborX="10431" custLinFactNeighborY="47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2DAED1-30BF-4F39-AE07-111A1CCB9976}" type="pres">
      <dgm:prSet presAssocID="{755BEFFA-9FC1-486A-B49A-05F3BDA27A74}" presName="quadrant2" presStyleLbl="node1" presStyleIdx="1" presStyleCnt="4" custScaleX="93163" custScaleY="74666" custLinFactNeighborX="-237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A5B66-D8DC-4C02-AAD0-5FD2E790D096}" type="pres">
      <dgm:prSet presAssocID="{755BEFFA-9FC1-486A-B49A-05F3BDA27A74}" presName="quadrant3" presStyleLbl="node1" presStyleIdx="2" presStyleCnt="4" custScaleX="92219" custScaleY="66681" custLinFactNeighborX="-1900" custLinFactNeighborY="-33197">
        <dgm:presLayoutVars>
          <dgm:chMax val="1"/>
          <dgm:bulletEnabled val="1"/>
        </dgm:presLayoutVars>
      </dgm:prSet>
      <dgm:spPr/>
      <dgm:t>
        <a:bodyPr/>
        <a:lstStyle/>
        <a:p>
          <a:endParaRPr lang="quz-EC"/>
        </a:p>
      </dgm:t>
    </dgm:pt>
    <dgm:pt modelId="{E59F5F05-4367-445D-85FF-52D2FE434663}" type="pres">
      <dgm:prSet presAssocID="{755BEFFA-9FC1-486A-B49A-05F3BDA27A74}" presName="quadrant4" presStyleLbl="node1" presStyleIdx="3" presStyleCnt="4" custScaleX="89375" custScaleY="67623" custLinFactNeighborX="10437" custLinFactNeighborY="-3272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888537-4E3D-4601-8D43-A5FB3E77D82B}" type="pres">
      <dgm:prSet presAssocID="{755BEFFA-9FC1-486A-B49A-05F3BDA27A74}" presName="quadrantPlaceholder" presStyleCnt="0"/>
      <dgm:spPr/>
      <dgm:t>
        <a:bodyPr/>
        <a:lstStyle/>
        <a:p>
          <a:endParaRPr lang="es-EC"/>
        </a:p>
      </dgm:t>
    </dgm:pt>
    <dgm:pt modelId="{1556DF97-5E2A-4768-AE68-7E314EDF8FB7}" type="pres">
      <dgm:prSet presAssocID="{755BEFFA-9FC1-486A-B49A-05F3BDA27A74}" presName="center1" presStyleLbl="fgShp" presStyleIdx="0" presStyleCnt="2" custLinFactNeighborX="13737" custLinFactNeighborY="-39494"/>
      <dgm:spPr/>
      <dgm:t>
        <a:bodyPr/>
        <a:lstStyle/>
        <a:p>
          <a:endParaRPr lang="es-EC"/>
        </a:p>
      </dgm:t>
    </dgm:pt>
    <dgm:pt modelId="{09446214-62EC-4B5E-9493-52AB9B83C832}" type="pres">
      <dgm:prSet presAssocID="{755BEFFA-9FC1-486A-B49A-05F3BDA27A74}" presName="center2" presStyleLbl="fgShp" presStyleIdx="1" presStyleCnt="2" custLinFactNeighborX="16485" custLinFactNeighborY="-53712"/>
      <dgm:spPr/>
      <dgm:t>
        <a:bodyPr/>
        <a:lstStyle/>
        <a:p>
          <a:endParaRPr lang="es-EC"/>
        </a:p>
      </dgm:t>
    </dgm:pt>
  </dgm:ptLst>
  <dgm:cxnLst>
    <dgm:cxn modelId="{59400760-DBB7-4F26-8442-C66B92E59D0A}" srcId="{755BEFFA-9FC1-486A-B49A-05F3BDA27A74}" destId="{349CABEC-AB5A-46D5-8B8B-0DB9444F90B3}" srcOrd="1" destOrd="0" parTransId="{3B77AB10-0E0B-489A-B232-65CD141ECBEE}" sibTransId="{29892671-9F76-4EF0-A944-63BC4399249F}"/>
    <dgm:cxn modelId="{DD65A824-609F-4CFD-A1E3-AF3350C78A2F}" srcId="{755BEFFA-9FC1-486A-B49A-05F3BDA27A74}" destId="{77139F74-4326-4A76-AC78-4504AA997C73}" srcOrd="2" destOrd="0" parTransId="{007BD4BB-7B2C-492F-8A55-47B3A5155250}" sibTransId="{9032E29A-9BFD-4B73-A6F9-58D1F4D2B039}"/>
    <dgm:cxn modelId="{D899CA3A-4073-49AC-8C54-05534E71A354}" srcId="{77139F74-4326-4A76-AC78-4504AA997C73}" destId="{5089ED03-0FE7-405F-855A-B306DF3D3F31}" srcOrd="0" destOrd="0" parTransId="{307BAF4D-228B-4907-9C15-1E8013E53C66}" sibTransId="{0EC1FCDF-BA89-41A5-B401-BC4CE1ABAA75}"/>
    <dgm:cxn modelId="{7E7FFFA7-1F7F-4D63-9A3E-FC4699FB1F5D}" srcId="{755BEFFA-9FC1-486A-B49A-05F3BDA27A74}" destId="{E3B102F0-65BC-4C69-80E6-01F02F0314F1}" srcOrd="3" destOrd="0" parTransId="{1BC2381E-E667-49E0-939D-01445F02820F}" sibTransId="{AF9C7F69-5772-42BA-86B1-DA8DAFB9E99E}"/>
    <dgm:cxn modelId="{6044EDA2-0125-49FD-89ED-211BAEB745A3}" type="presOf" srcId="{5089ED03-0FE7-405F-855A-B306DF3D3F31}" destId="{BC374EC7-402D-41EE-B621-23C53C8D0CA1}" srcOrd="0" destOrd="0" presId="urn:microsoft.com/office/officeart/2005/8/layout/cycle4"/>
    <dgm:cxn modelId="{75DDE570-C909-4D46-9A94-2C1701967E23}" srcId="{349CABEC-AB5A-46D5-8B8B-0DB9444F90B3}" destId="{A7832ED1-E47F-4F7B-BD72-DCD7DB164479}" srcOrd="0" destOrd="0" parTransId="{434F1227-1300-40CB-A173-1C1C12382CC7}" sibTransId="{A7AAC0F8-C1B1-4F53-9A75-551007777F86}"/>
    <dgm:cxn modelId="{7B054D85-642A-46FF-836A-6BD426468434}" type="presOf" srcId="{F07FA1BF-B02E-4DCB-BF92-5105F7534B5E}" destId="{9EAB9FC8-4F63-4FB3-841C-DFD0E63295E6}" srcOrd="0" destOrd="0" presId="urn:microsoft.com/office/officeart/2005/8/layout/cycle4"/>
    <dgm:cxn modelId="{AD763D43-2CB2-4E3B-8C01-57D193D81393}" type="presOf" srcId="{E3B102F0-65BC-4C69-80E6-01F02F0314F1}" destId="{E59F5F05-4367-445D-85FF-52D2FE434663}" srcOrd="0" destOrd="0" presId="urn:microsoft.com/office/officeart/2005/8/layout/cycle4"/>
    <dgm:cxn modelId="{F0841B5A-E93F-49EC-9597-9520C1D76204}" type="presOf" srcId="{A7832ED1-E47F-4F7B-BD72-DCD7DB164479}" destId="{0CACCA38-9D20-4303-8F36-52C9511F1348}" srcOrd="0" destOrd="0" presId="urn:microsoft.com/office/officeart/2005/8/layout/cycle4"/>
    <dgm:cxn modelId="{83241A03-A3AF-4DFB-B096-DCC3AE0B2621}" srcId="{755BEFFA-9FC1-486A-B49A-05F3BDA27A74}" destId="{E28F9696-2184-47DA-A792-3D12B9E5E83B}" srcOrd="0" destOrd="0" parTransId="{E44A953C-685B-4640-94EF-BF39FDB59A6E}" sibTransId="{9EB866B8-B261-4C2C-B3C0-04D74803DD12}"/>
    <dgm:cxn modelId="{4AA4E2E0-D4A1-445C-A663-1B659D09888B}" type="presOf" srcId="{1BC5CAC4-0B8B-4BAC-B7B1-48BCA33CCB63}" destId="{4DCCCC5E-C5C2-45EB-90A4-E23EBC2D0173}" srcOrd="0" destOrd="0" presId="urn:microsoft.com/office/officeart/2005/8/layout/cycle4"/>
    <dgm:cxn modelId="{9FA89B71-FDD0-4AB8-9836-4BA51F1FE000}" srcId="{E3B102F0-65BC-4C69-80E6-01F02F0314F1}" destId="{1BC5CAC4-0B8B-4BAC-B7B1-48BCA33CCB63}" srcOrd="0" destOrd="0" parTransId="{FBFF5E75-80DC-4D6B-9DC5-EC74B3B36595}" sibTransId="{B5992DBF-9A72-4770-AA94-EEEE603CF085}"/>
    <dgm:cxn modelId="{C103E3A2-1912-495D-9AC1-479F10A5CC3D}" type="presOf" srcId="{349CABEC-AB5A-46D5-8B8B-0DB9444F90B3}" destId="{D52DAED1-30BF-4F39-AE07-111A1CCB9976}" srcOrd="0" destOrd="0" presId="urn:microsoft.com/office/officeart/2005/8/layout/cycle4"/>
    <dgm:cxn modelId="{003E59D7-7A10-4BB2-BF2A-BEB5140A092D}" srcId="{E28F9696-2184-47DA-A792-3D12B9E5E83B}" destId="{F07FA1BF-B02E-4DCB-BF92-5105F7534B5E}" srcOrd="0" destOrd="0" parTransId="{345D334F-D4C5-4B8B-BC24-3E3CDD6EE7A2}" sibTransId="{93374813-4F2B-413A-A83A-3909767FD031}"/>
    <dgm:cxn modelId="{E16C4567-CADB-4396-A3FA-E3587C7BF03F}" type="presOf" srcId="{77139F74-4326-4A76-AC78-4504AA997C73}" destId="{29BA5B66-D8DC-4C02-AAD0-5FD2E790D096}" srcOrd="0" destOrd="0" presId="urn:microsoft.com/office/officeart/2005/8/layout/cycle4"/>
    <dgm:cxn modelId="{F5D3FC02-8ACA-4DA0-8F9A-3F2FE85653E5}" srcId="{755BEFFA-9FC1-486A-B49A-05F3BDA27A74}" destId="{CCBFD882-4454-430C-8C33-F78E04EEBA73}" srcOrd="4" destOrd="0" parTransId="{7960083C-8D67-4CDD-9237-AB9F0840A5FF}" sibTransId="{4BB857AD-6689-403E-ADFD-3935676E2CB8}"/>
    <dgm:cxn modelId="{66413FB2-8A76-4F35-B339-A68EDDEB701C}" type="presOf" srcId="{5089ED03-0FE7-405F-855A-B306DF3D3F31}" destId="{79407A13-0E92-45D1-9A77-F41F7B348F14}" srcOrd="1" destOrd="0" presId="urn:microsoft.com/office/officeart/2005/8/layout/cycle4"/>
    <dgm:cxn modelId="{D082C473-26C3-42C4-8B3A-310CFECBB825}" type="presOf" srcId="{E28F9696-2184-47DA-A792-3D12B9E5E83B}" destId="{A0BC1883-4477-4D04-92AF-35966E5EAC0A}" srcOrd="0" destOrd="0" presId="urn:microsoft.com/office/officeart/2005/8/layout/cycle4"/>
    <dgm:cxn modelId="{8FF3A95F-F8A3-4D70-AB1E-587CC60A7094}" srcId="{755BEFFA-9FC1-486A-B49A-05F3BDA27A74}" destId="{B5AF89E0-7E2E-47B8-ABB7-10AB16A42358}" srcOrd="5" destOrd="0" parTransId="{83891FD4-E922-45EA-B380-C43057F023A8}" sibTransId="{4E7B72B9-E68E-4571-B07A-9B1D48BB77A6}"/>
    <dgm:cxn modelId="{40954E44-7E62-43B4-A6F5-74E55F4673F0}" type="presOf" srcId="{1BC5CAC4-0B8B-4BAC-B7B1-48BCA33CCB63}" destId="{41048EC7-E4E9-4664-B23F-75D6A757A728}" srcOrd="1" destOrd="0" presId="urn:microsoft.com/office/officeart/2005/8/layout/cycle4"/>
    <dgm:cxn modelId="{6D420118-4386-4FEE-90F3-DA01A90979EB}" type="presOf" srcId="{755BEFFA-9FC1-486A-B49A-05F3BDA27A74}" destId="{68E427DD-76C6-4E88-88F4-769C0E6AB5F3}" srcOrd="0" destOrd="0" presId="urn:microsoft.com/office/officeart/2005/8/layout/cycle4"/>
    <dgm:cxn modelId="{3190E16C-BD7B-46B2-BB5A-FC579EC23305}" type="presOf" srcId="{A7832ED1-E47F-4F7B-BD72-DCD7DB164479}" destId="{29AF7BD2-7F45-49EC-9C50-FACA73364AA7}" srcOrd="1" destOrd="0" presId="urn:microsoft.com/office/officeart/2005/8/layout/cycle4"/>
    <dgm:cxn modelId="{72A497F3-5EFE-42C9-A6A0-0DB2B1669EDC}" type="presOf" srcId="{F07FA1BF-B02E-4DCB-BF92-5105F7534B5E}" destId="{96335F59-7B6E-4F58-9886-490018874AAF}" srcOrd="1" destOrd="0" presId="urn:microsoft.com/office/officeart/2005/8/layout/cycle4"/>
    <dgm:cxn modelId="{3A2F90ED-E2E5-4C7E-9202-5547C7491495}" type="presParOf" srcId="{68E427DD-76C6-4E88-88F4-769C0E6AB5F3}" destId="{DC2A2445-979A-4CB7-888B-60097512DDA0}" srcOrd="0" destOrd="0" presId="urn:microsoft.com/office/officeart/2005/8/layout/cycle4"/>
    <dgm:cxn modelId="{B601474B-3FBC-41FE-B1BD-36134A4100A6}" type="presParOf" srcId="{DC2A2445-979A-4CB7-888B-60097512DDA0}" destId="{839CF255-9C1F-48E0-9873-E557D291C9CC}" srcOrd="0" destOrd="0" presId="urn:microsoft.com/office/officeart/2005/8/layout/cycle4"/>
    <dgm:cxn modelId="{D3CA3204-84A4-4FCE-A34E-EB0316979834}" type="presParOf" srcId="{839CF255-9C1F-48E0-9873-E557D291C9CC}" destId="{9EAB9FC8-4F63-4FB3-841C-DFD0E63295E6}" srcOrd="0" destOrd="0" presId="urn:microsoft.com/office/officeart/2005/8/layout/cycle4"/>
    <dgm:cxn modelId="{756EC3D7-52D3-4536-9E3D-C8A7CC9CB41B}" type="presParOf" srcId="{839CF255-9C1F-48E0-9873-E557D291C9CC}" destId="{96335F59-7B6E-4F58-9886-490018874AAF}" srcOrd="1" destOrd="0" presId="urn:microsoft.com/office/officeart/2005/8/layout/cycle4"/>
    <dgm:cxn modelId="{8591DDDD-E399-4980-9515-353131199985}" type="presParOf" srcId="{DC2A2445-979A-4CB7-888B-60097512DDA0}" destId="{FA83CA45-BD97-4463-B612-1F3E7CDD607F}" srcOrd="1" destOrd="0" presId="urn:microsoft.com/office/officeart/2005/8/layout/cycle4"/>
    <dgm:cxn modelId="{38701E6A-FBED-4F24-8B36-9FF11F3F8380}" type="presParOf" srcId="{FA83CA45-BD97-4463-B612-1F3E7CDD607F}" destId="{0CACCA38-9D20-4303-8F36-52C9511F1348}" srcOrd="0" destOrd="0" presId="urn:microsoft.com/office/officeart/2005/8/layout/cycle4"/>
    <dgm:cxn modelId="{34AEB328-8BCD-48ED-ABA5-5A9B3908A5C5}" type="presParOf" srcId="{FA83CA45-BD97-4463-B612-1F3E7CDD607F}" destId="{29AF7BD2-7F45-49EC-9C50-FACA73364AA7}" srcOrd="1" destOrd="0" presId="urn:microsoft.com/office/officeart/2005/8/layout/cycle4"/>
    <dgm:cxn modelId="{1A239605-6BB0-4819-937F-5E27E916F61F}" type="presParOf" srcId="{DC2A2445-979A-4CB7-888B-60097512DDA0}" destId="{824C823E-44AB-48C5-A968-651FD539EA59}" srcOrd="2" destOrd="0" presId="urn:microsoft.com/office/officeart/2005/8/layout/cycle4"/>
    <dgm:cxn modelId="{499195A3-7FF9-4C08-8B1A-C528D5A9A95F}" type="presParOf" srcId="{824C823E-44AB-48C5-A968-651FD539EA59}" destId="{BC374EC7-402D-41EE-B621-23C53C8D0CA1}" srcOrd="0" destOrd="0" presId="urn:microsoft.com/office/officeart/2005/8/layout/cycle4"/>
    <dgm:cxn modelId="{8D9964AA-760D-45A5-9C4F-56EFFCB69E74}" type="presParOf" srcId="{824C823E-44AB-48C5-A968-651FD539EA59}" destId="{79407A13-0E92-45D1-9A77-F41F7B348F14}" srcOrd="1" destOrd="0" presId="urn:microsoft.com/office/officeart/2005/8/layout/cycle4"/>
    <dgm:cxn modelId="{E8A6C032-16E7-4326-B853-E6E5027DC6B0}" type="presParOf" srcId="{DC2A2445-979A-4CB7-888B-60097512DDA0}" destId="{F25D9E36-EC9A-48AF-81F6-6ECB682A183C}" srcOrd="3" destOrd="0" presId="urn:microsoft.com/office/officeart/2005/8/layout/cycle4"/>
    <dgm:cxn modelId="{41D3679B-1552-4905-BE29-8DC483E8DDDF}" type="presParOf" srcId="{F25D9E36-EC9A-48AF-81F6-6ECB682A183C}" destId="{4DCCCC5E-C5C2-45EB-90A4-E23EBC2D0173}" srcOrd="0" destOrd="0" presId="urn:microsoft.com/office/officeart/2005/8/layout/cycle4"/>
    <dgm:cxn modelId="{9CB9D88F-D8E9-4C77-998D-1983A4736927}" type="presParOf" srcId="{F25D9E36-EC9A-48AF-81F6-6ECB682A183C}" destId="{41048EC7-E4E9-4664-B23F-75D6A757A728}" srcOrd="1" destOrd="0" presId="urn:microsoft.com/office/officeart/2005/8/layout/cycle4"/>
    <dgm:cxn modelId="{D20D782B-E831-4DBC-9913-A48722B037A3}" type="presParOf" srcId="{DC2A2445-979A-4CB7-888B-60097512DDA0}" destId="{289461D7-BD6A-46A3-8180-DDAB0F1B8C82}" srcOrd="4" destOrd="0" presId="urn:microsoft.com/office/officeart/2005/8/layout/cycle4"/>
    <dgm:cxn modelId="{4D89A73B-2A6B-4B16-B342-1EDFC1DE6102}" type="presParOf" srcId="{68E427DD-76C6-4E88-88F4-769C0E6AB5F3}" destId="{BDF9D614-857B-41A7-A65D-D8CD44096AE0}" srcOrd="1" destOrd="0" presId="urn:microsoft.com/office/officeart/2005/8/layout/cycle4"/>
    <dgm:cxn modelId="{165A7A1E-D8AB-4950-8D01-804ACDA15291}" type="presParOf" srcId="{BDF9D614-857B-41A7-A65D-D8CD44096AE0}" destId="{A0BC1883-4477-4D04-92AF-35966E5EAC0A}" srcOrd="0" destOrd="0" presId="urn:microsoft.com/office/officeart/2005/8/layout/cycle4"/>
    <dgm:cxn modelId="{91C22447-D60C-425D-927F-4B8E2EDDFCD4}" type="presParOf" srcId="{BDF9D614-857B-41A7-A65D-D8CD44096AE0}" destId="{D52DAED1-30BF-4F39-AE07-111A1CCB9976}" srcOrd="1" destOrd="0" presId="urn:microsoft.com/office/officeart/2005/8/layout/cycle4"/>
    <dgm:cxn modelId="{139EC124-2DE7-487B-AF08-56A6BC92C44D}" type="presParOf" srcId="{BDF9D614-857B-41A7-A65D-D8CD44096AE0}" destId="{29BA5B66-D8DC-4C02-AAD0-5FD2E790D096}" srcOrd="2" destOrd="0" presId="urn:microsoft.com/office/officeart/2005/8/layout/cycle4"/>
    <dgm:cxn modelId="{72FBCF9A-081E-420B-B674-09BB3A363922}" type="presParOf" srcId="{BDF9D614-857B-41A7-A65D-D8CD44096AE0}" destId="{E59F5F05-4367-445D-85FF-52D2FE434663}" srcOrd="3" destOrd="0" presId="urn:microsoft.com/office/officeart/2005/8/layout/cycle4"/>
    <dgm:cxn modelId="{7AB99B50-32AD-4192-9308-CB897DF5CF24}" type="presParOf" srcId="{BDF9D614-857B-41A7-A65D-D8CD44096AE0}" destId="{CA888537-4E3D-4601-8D43-A5FB3E77D82B}" srcOrd="4" destOrd="0" presId="urn:microsoft.com/office/officeart/2005/8/layout/cycle4"/>
    <dgm:cxn modelId="{2776DCDB-339D-403A-8186-C8913C3A4863}" type="presParOf" srcId="{68E427DD-76C6-4E88-88F4-769C0E6AB5F3}" destId="{1556DF97-5E2A-4768-AE68-7E314EDF8FB7}" srcOrd="2" destOrd="0" presId="urn:microsoft.com/office/officeart/2005/8/layout/cycle4"/>
    <dgm:cxn modelId="{9EE7B48F-6456-4E03-8755-FC87FF6E2B54}" type="presParOf" srcId="{68E427DD-76C6-4E88-88F4-769C0E6AB5F3}" destId="{09446214-62EC-4B5E-9493-52AB9B83C83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C8F48-8B5F-47AB-9FED-057BD249E7C7}" type="doc">
      <dgm:prSet loTypeId="urn:microsoft.com/office/officeart/2005/8/layout/b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A6E4AD9-71FC-4197-B132-9E6A84F3A451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El 77.4% del mercado consume trucha, la frecuencia más alta de consumo es mensual con el 49.6%. El promedio de habitantes por familia es de 4 personas</a:t>
          </a:r>
          <a:endParaRPr lang="es-EC" sz="1000" dirty="0">
            <a:solidFill>
              <a:schemeClr val="bg1"/>
            </a:solidFill>
          </a:endParaRPr>
        </a:p>
      </dgm:t>
    </dgm:pt>
    <dgm:pt modelId="{E800C907-520A-4A91-8E4F-AAB3D6D7C046}" type="parTrans" cxnId="{A2BA5DB0-275D-45E9-8930-45692A524D1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C1EAC0A-19EF-4488-A91C-EB980A4A0FFA}" type="sibTrans" cxnId="{A2BA5DB0-275D-45E9-8930-45692A524D1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32FA83E-430E-4DCB-AFE2-663FA7BFDF48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De las personas que no consumen trucha el 13.8% está interesada en comprar el producto y la frecuencia de compra seria de manera mensual con el 51%.</a:t>
          </a:r>
          <a:endParaRPr lang="es-EC" sz="1000" dirty="0">
            <a:solidFill>
              <a:schemeClr val="bg1"/>
            </a:solidFill>
          </a:endParaRPr>
        </a:p>
      </dgm:t>
    </dgm:pt>
    <dgm:pt modelId="{22DC1895-DDF1-4209-8BC9-6EABC91AB9C9}" type="parTrans" cxnId="{8111BB24-4606-45C7-8D93-21D6128D09B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0430BC2-0EC6-4E4E-ACB6-638CED9E5F62}" type="sibTrans" cxnId="{8111BB24-4606-45C7-8D93-21D6128D09B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8D82E16-53BA-4D08-9708-0888F977BA2B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El promedio de consumo de truchas por familia es de 14 kilos al año.</a:t>
          </a:r>
          <a:endParaRPr lang="es-EC" sz="1000" dirty="0">
            <a:solidFill>
              <a:schemeClr val="bg1"/>
            </a:solidFill>
          </a:endParaRPr>
        </a:p>
      </dgm:t>
    </dgm:pt>
    <dgm:pt modelId="{EAB6AD0E-C8E5-4798-B2BB-2C8F44AE7DF8}" type="parTrans" cxnId="{FABDE1ED-C4EB-4594-84D0-21ACFEDE1F9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AA3C308-D79B-4A70-96A7-14A911E712C4}" type="sibTrans" cxnId="{FABDE1ED-C4EB-4594-84D0-21ACFEDE1F9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E1FCC1A-ED83-42BD-B35E-6D2246204E97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El 46.2% de los encuestados que consumen trucha prefieren que el número de unidades por kilo sean 3.</a:t>
          </a:r>
          <a:endParaRPr lang="es-EC" sz="1000" dirty="0">
            <a:solidFill>
              <a:schemeClr val="bg1"/>
            </a:solidFill>
          </a:endParaRPr>
        </a:p>
      </dgm:t>
    </dgm:pt>
    <dgm:pt modelId="{A0269668-8845-4FB6-94C5-0F93A849FE25}" type="parTrans" cxnId="{2D5A4F2B-8457-4D8F-ACDB-01EABA1327D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BA9142C-A780-47F7-A6A5-C0EEF6E6C80E}" type="sibTrans" cxnId="{2D5A4F2B-8457-4D8F-ACDB-01EABA1327D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C7EEEA0-CA5C-453B-9856-C380454E467E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El promedio de precio por kilo de trucha que estarían dispuestos a pagar es de $4.65dolares</a:t>
          </a:r>
          <a:endParaRPr lang="es-EC" sz="1000" dirty="0">
            <a:solidFill>
              <a:schemeClr val="bg1"/>
            </a:solidFill>
          </a:endParaRPr>
        </a:p>
      </dgm:t>
    </dgm:pt>
    <dgm:pt modelId="{43539112-7E77-4E50-B5E0-0F8AC0865F11}" type="parTrans" cxnId="{95E5D2E9-930B-4DE1-B37A-B71E40F7D51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D250238-B2E6-4E54-B94F-51C831581A62}" type="sibTrans" cxnId="{95E5D2E9-930B-4DE1-B37A-B71E40F7D51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81AEFA1-3DFF-4BB3-9C5B-1A8DDEA12A71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La forma que prefieren se le entregue el producto es empaquetado por kilo con el 40%, y el 53.23% prefieren que la presentación sea fileteada.</a:t>
          </a:r>
          <a:endParaRPr lang="es-EC" sz="1000" dirty="0">
            <a:solidFill>
              <a:schemeClr val="bg1"/>
            </a:solidFill>
          </a:endParaRPr>
        </a:p>
      </dgm:t>
    </dgm:pt>
    <dgm:pt modelId="{3BB82280-E676-4CB3-AACB-9838040A36A1}" type="parTrans" cxnId="{4288E8FA-E83E-421E-AB4B-1818D8CF8EE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AF65680-3F91-40DF-BCF1-1102CD6C915B}" type="sibTrans" cxnId="{4288E8FA-E83E-421E-AB4B-1818D8CF8EE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80F0511-5EC6-4816-BA06-FB370D6D5364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El producto que prefieren los encuestados comprar al no poder adquirir trucha es la tilapia con el 35.84%.</a:t>
          </a:r>
          <a:endParaRPr lang="es-EC" sz="1000" dirty="0">
            <a:solidFill>
              <a:schemeClr val="bg1"/>
            </a:solidFill>
          </a:endParaRPr>
        </a:p>
      </dgm:t>
    </dgm:pt>
    <dgm:pt modelId="{3827B30B-8C12-4B00-B80A-94F1E76BF70B}" type="parTrans" cxnId="{24D9DD4E-B585-47B0-9D96-F045038EC0A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7BD52A1-8284-4E3B-963B-A2712ACCBCDD}" type="sibTrans" cxnId="{24D9DD4E-B585-47B0-9D96-F045038EC0A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66AF8A8-0E54-474A-BCA1-4EC39EE283DC}">
      <dgm:prSet phldrT="[Texto]" custT="1"/>
      <dgm:spPr/>
      <dgm:t>
        <a:bodyPr/>
        <a:lstStyle/>
        <a:p>
          <a:r>
            <a:rPr lang="es-EC" sz="1000" dirty="0" smtClean="0">
              <a:solidFill>
                <a:schemeClr val="bg1"/>
              </a:solidFill>
            </a:rPr>
            <a:t>El lugar que prefieren los encuestados se ponga un punto de venta en Quito es en el Mercado de Santa Clara</a:t>
          </a:r>
          <a:endParaRPr lang="es-EC" sz="1000" dirty="0">
            <a:solidFill>
              <a:schemeClr val="bg1"/>
            </a:solidFill>
          </a:endParaRPr>
        </a:p>
      </dgm:t>
    </dgm:pt>
    <dgm:pt modelId="{1D4B7DA2-0EE2-41C1-8807-1A793B040288}" type="parTrans" cxnId="{86688F97-3549-470D-8C25-7B245333F6B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0D05C53-4700-4203-A251-5DDCE9D52E90}" type="sibTrans" cxnId="{86688F97-3549-470D-8C25-7B245333F6B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36AE7BF-B781-4533-A4E0-86F81DA932F5}">
      <dgm:prSet phldrT="[Texto]" custT="1"/>
      <dgm:spPr/>
      <dgm:t>
        <a:bodyPr/>
        <a:lstStyle/>
        <a:p>
          <a:r>
            <a:rPr lang="es-EC" sz="900" dirty="0" smtClean="0">
              <a:solidFill>
                <a:schemeClr val="bg1"/>
              </a:solidFill>
            </a:rPr>
            <a:t>El medio de publicidad que prefieren los encuestados recibir es propaganda volante con el 27.42% seguidas de internet con el 26.27%.</a:t>
          </a:r>
          <a:endParaRPr lang="es-EC" sz="900" dirty="0">
            <a:solidFill>
              <a:schemeClr val="bg1"/>
            </a:solidFill>
          </a:endParaRPr>
        </a:p>
      </dgm:t>
    </dgm:pt>
    <dgm:pt modelId="{5B4A2A5C-CEAB-4545-8DD4-4A109BFC1A92}" type="parTrans" cxnId="{946DEE0A-A068-4FE4-8338-EE8179440CA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5D63392-F110-4837-919D-931E52EBF5DE}" type="sibTrans" cxnId="{946DEE0A-A068-4FE4-8338-EE8179440CA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18BBDCF-5F36-460A-A4AB-204A06257BF1}" type="pres">
      <dgm:prSet presAssocID="{5ADC8F48-8B5F-47AB-9FED-057BD249E7C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EB8E790-D4E7-4C07-A658-1CD003FFEB80}" type="pres">
      <dgm:prSet presAssocID="{AA6E4AD9-71FC-4197-B132-9E6A84F3A451}" presName="compNode" presStyleCnt="0"/>
      <dgm:spPr/>
    </dgm:pt>
    <dgm:pt modelId="{CF7573E8-8574-450E-B65C-893588DF84FA}" type="pres">
      <dgm:prSet presAssocID="{AA6E4AD9-71FC-4197-B132-9E6A84F3A451}" presName="dummyConnPt" presStyleCnt="0"/>
      <dgm:spPr/>
    </dgm:pt>
    <dgm:pt modelId="{C1EB3895-DBAA-4213-9328-72A84E9DCD6C}" type="pres">
      <dgm:prSet presAssocID="{AA6E4AD9-71FC-4197-B132-9E6A84F3A45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BCF2FC-8B91-4141-B4B3-A57EFFB9A270}" type="pres">
      <dgm:prSet presAssocID="{EC1EAC0A-19EF-4488-A91C-EB980A4A0FFA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D85514E-D659-43F6-81D2-3465C3EDE8B4}" type="pres">
      <dgm:prSet presAssocID="{332FA83E-430E-4DCB-AFE2-663FA7BFDF48}" presName="compNode" presStyleCnt="0"/>
      <dgm:spPr/>
    </dgm:pt>
    <dgm:pt modelId="{73791179-3824-478B-A161-6AF70D88F9D0}" type="pres">
      <dgm:prSet presAssocID="{332FA83E-430E-4DCB-AFE2-663FA7BFDF48}" presName="dummyConnPt" presStyleCnt="0"/>
      <dgm:spPr/>
    </dgm:pt>
    <dgm:pt modelId="{3BF67D48-652E-44A3-ADC5-6BF4F2250835}" type="pres">
      <dgm:prSet presAssocID="{332FA83E-430E-4DCB-AFE2-663FA7BFDF4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4BC6CC-0E14-4D71-BB0D-F850DF081324}" type="pres">
      <dgm:prSet presAssocID="{20430BC2-0EC6-4E4E-ACB6-638CED9E5F62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3965A6A9-230C-4519-86A7-043D0821695B}" type="pres">
      <dgm:prSet presAssocID="{98D82E16-53BA-4D08-9708-0888F977BA2B}" presName="compNode" presStyleCnt="0"/>
      <dgm:spPr/>
    </dgm:pt>
    <dgm:pt modelId="{BAB0B98F-7645-4336-B5E9-7A0D33B09CFF}" type="pres">
      <dgm:prSet presAssocID="{98D82E16-53BA-4D08-9708-0888F977BA2B}" presName="dummyConnPt" presStyleCnt="0"/>
      <dgm:spPr/>
    </dgm:pt>
    <dgm:pt modelId="{3B0D39A7-D633-4610-A23D-6A0E559784B7}" type="pres">
      <dgm:prSet presAssocID="{98D82E16-53BA-4D08-9708-0888F977BA2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1FF369-D084-4F82-9BB2-C8D9B696A25A}" type="pres">
      <dgm:prSet presAssocID="{5AA3C308-D79B-4A70-96A7-14A911E712C4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4BC9AF83-432A-4E83-B1F9-4110B7AD10F7}" type="pres">
      <dgm:prSet presAssocID="{1E1FCC1A-ED83-42BD-B35E-6D2246204E97}" presName="compNode" presStyleCnt="0"/>
      <dgm:spPr/>
    </dgm:pt>
    <dgm:pt modelId="{477D65CC-846F-446E-8D8E-F42DDBE55738}" type="pres">
      <dgm:prSet presAssocID="{1E1FCC1A-ED83-42BD-B35E-6D2246204E97}" presName="dummyConnPt" presStyleCnt="0"/>
      <dgm:spPr/>
    </dgm:pt>
    <dgm:pt modelId="{CFA357A8-48A3-4011-8223-B31D83015095}" type="pres">
      <dgm:prSet presAssocID="{1E1FCC1A-ED83-42BD-B35E-6D2246204E9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8A118C-69E2-4170-9E9F-3C00EE4910CB}" type="pres">
      <dgm:prSet presAssocID="{BBA9142C-A780-47F7-A6A5-C0EEF6E6C80E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E77051F8-215D-40EB-899D-2C5F4EDF73BB}" type="pres">
      <dgm:prSet presAssocID="{3C7EEEA0-CA5C-453B-9856-C380454E467E}" presName="compNode" presStyleCnt="0"/>
      <dgm:spPr/>
    </dgm:pt>
    <dgm:pt modelId="{A1489CF5-D98C-43D4-8CA3-D70F031099A0}" type="pres">
      <dgm:prSet presAssocID="{3C7EEEA0-CA5C-453B-9856-C380454E467E}" presName="dummyConnPt" presStyleCnt="0"/>
      <dgm:spPr/>
    </dgm:pt>
    <dgm:pt modelId="{2D530D7C-4CF0-4E3D-A8B3-EA9AD6F2C746}" type="pres">
      <dgm:prSet presAssocID="{3C7EEEA0-CA5C-453B-9856-C380454E467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DAFA4C-AA69-49B6-9214-C1547245FF3C}" type="pres">
      <dgm:prSet presAssocID="{FD250238-B2E6-4E54-B94F-51C831581A62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80E5B583-F380-4C17-94CC-872F86FB75DA}" type="pres">
      <dgm:prSet presAssocID="{081AEFA1-3DFF-4BB3-9C5B-1A8DDEA12A71}" presName="compNode" presStyleCnt="0"/>
      <dgm:spPr/>
    </dgm:pt>
    <dgm:pt modelId="{0CE58C3D-1C62-44BA-BD54-9426880A5255}" type="pres">
      <dgm:prSet presAssocID="{081AEFA1-3DFF-4BB3-9C5B-1A8DDEA12A71}" presName="dummyConnPt" presStyleCnt="0"/>
      <dgm:spPr/>
    </dgm:pt>
    <dgm:pt modelId="{6FF6EEC7-70F8-4EFC-BA74-E665FD089238}" type="pres">
      <dgm:prSet presAssocID="{081AEFA1-3DFF-4BB3-9C5B-1A8DDEA12A7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3CABC-8590-4B4E-96C5-EE1CB73481B3}" type="pres">
      <dgm:prSet presAssocID="{4AF65680-3F91-40DF-BCF1-1102CD6C915B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0CBCA70-B47A-4B9C-B18B-FBC14E116C55}" type="pres">
      <dgm:prSet presAssocID="{980F0511-5EC6-4816-BA06-FB370D6D5364}" presName="compNode" presStyleCnt="0"/>
      <dgm:spPr/>
    </dgm:pt>
    <dgm:pt modelId="{038EE34D-2224-4926-9D37-B79B34FBA602}" type="pres">
      <dgm:prSet presAssocID="{980F0511-5EC6-4816-BA06-FB370D6D5364}" presName="dummyConnPt" presStyleCnt="0"/>
      <dgm:spPr/>
    </dgm:pt>
    <dgm:pt modelId="{A3ACB10E-6EF1-4599-8C15-FC6966E9FC76}" type="pres">
      <dgm:prSet presAssocID="{980F0511-5EC6-4816-BA06-FB370D6D536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D64F5A-707B-4F28-A7FD-9C9184EB73D3}" type="pres">
      <dgm:prSet presAssocID="{57BD52A1-8284-4E3B-963B-A2712ACCBCDD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14E95953-05DD-452A-B2D1-F4DF0A04AD9B}" type="pres">
      <dgm:prSet presAssocID="{366AF8A8-0E54-474A-BCA1-4EC39EE283DC}" presName="compNode" presStyleCnt="0"/>
      <dgm:spPr/>
    </dgm:pt>
    <dgm:pt modelId="{D9263801-816E-438B-BA14-33C1F5F2C2EC}" type="pres">
      <dgm:prSet presAssocID="{366AF8A8-0E54-474A-BCA1-4EC39EE283DC}" presName="dummyConnPt" presStyleCnt="0"/>
      <dgm:spPr/>
    </dgm:pt>
    <dgm:pt modelId="{BEC5AF2C-736B-4DBD-9219-E0783F219414}" type="pres">
      <dgm:prSet presAssocID="{366AF8A8-0E54-474A-BCA1-4EC39EE283D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206B5F-54E2-460D-B1DC-62A3B7B21791}" type="pres">
      <dgm:prSet presAssocID="{10D05C53-4700-4203-A251-5DDCE9D52E90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F60DB421-661A-42C5-ADF8-AA538F4A6510}" type="pres">
      <dgm:prSet presAssocID="{236AE7BF-B781-4533-A4E0-86F81DA932F5}" presName="compNode" presStyleCnt="0"/>
      <dgm:spPr/>
    </dgm:pt>
    <dgm:pt modelId="{07589748-C878-414E-9DEF-195F9AC61CFD}" type="pres">
      <dgm:prSet presAssocID="{236AE7BF-B781-4533-A4E0-86F81DA932F5}" presName="dummyConnPt" presStyleCnt="0"/>
      <dgm:spPr/>
    </dgm:pt>
    <dgm:pt modelId="{60EBF11B-ACD4-4CB7-8EAB-7F3CA0966488}" type="pres">
      <dgm:prSet presAssocID="{236AE7BF-B781-4533-A4E0-86F81DA932F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11BB24-4606-45C7-8D93-21D6128D09BD}" srcId="{5ADC8F48-8B5F-47AB-9FED-057BD249E7C7}" destId="{332FA83E-430E-4DCB-AFE2-663FA7BFDF48}" srcOrd="1" destOrd="0" parTransId="{22DC1895-DDF1-4209-8BC9-6EABC91AB9C9}" sibTransId="{20430BC2-0EC6-4E4E-ACB6-638CED9E5F62}"/>
    <dgm:cxn modelId="{66A28366-74CF-4D91-B73C-D90CC8F0719D}" type="presOf" srcId="{5AA3C308-D79B-4A70-96A7-14A911E712C4}" destId="{2E1FF369-D084-4F82-9BB2-C8D9B696A25A}" srcOrd="0" destOrd="0" presId="urn:microsoft.com/office/officeart/2005/8/layout/bProcess4"/>
    <dgm:cxn modelId="{3EE9494E-A44C-4785-92E5-05163989C096}" type="presOf" srcId="{FD250238-B2E6-4E54-B94F-51C831581A62}" destId="{BADAFA4C-AA69-49B6-9214-C1547245FF3C}" srcOrd="0" destOrd="0" presId="urn:microsoft.com/office/officeart/2005/8/layout/bProcess4"/>
    <dgm:cxn modelId="{A2BA5DB0-275D-45E9-8930-45692A524D16}" srcId="{5ADC8F48-8B5F-47AB-9FED-057BD249E7C7}" destId="{AA6E4AD9-71FC-4197-B132-9E6A84F3A451}" srcOrd="0" destOrd="0" parTransId="{E800C907-520A-4A91-8E4F-AAB3D6D7C046}" sibTransId="{EC1EAC0A-19EF-4488-A91C-EB980A4A0FFA}"/>
    <dgm:cxn modelId="{95E5D2E9-930B-4DE1-B37A-B71E40F7D51F}" srcId="{5ADC8F48-8B5F-47AB-9FED-057BD249E7C7}" destId="{3C7EEEA0-CA5C-453B-9856-C380454E467E}" srcOrd="4" destOrd="0" parTransId="{43539112-7E77-4E50-B5E0-0F8AC0865F11}" sibTransId="{FD250238-B2E6-4E54-B94F-51C831581A62}"/>
    <dgm:cxn modelId="{86688F97-3549-470D-8C25-7B245333F6B9}" srcId="{5ADC8F48-8B5F-47AB-9FED-057BD249E7C7}" destId="{366AF8A8-0E54-474A-BCA1-4EC39EE283DC}" srcOrd="7" destOrd="0" parTransId="{1D4B7DA2-0EE2-41C1-8807-1A793B040288}" sibTransId="{10D05C53-4700-4203-A251-5DDCE9D52E90}"/>
    <dgm:cxn modelId="{FABDE1ED-C4EB-4594-84D0-21ACFEDE1F94}" srcId="{5ADC8F48-8B5F-47AB-9FED-057BD249E7C7}" destId="{98D82E16-53BA-4D08-9708-0888F977BA2B}" srcOrd="2" destOrd="0" parTransId="{EAB6AD0E-C8E5-4798-B2BB-2C8F44AE7DF8}" sibTransId="{5AA3C308-D79B-4A70-96A7-14A911E712C4}"/>
    <dgm:cxn modelId="{8760589F-4652-430C-B078-C154941A920B}" type="presOf" srcId="{332FA83E-430E-4DCB-AFE2-663FA7BFDF48}" destId="{3BF67D48-652E-44A3-ADC5-6BF4F2250835}" srcOrd="0" destOrd="0" presId="urn:microsoft.com/office/officeart/2005/8/layout/bProcess4"/>
    <dgm:cxn modelId="{CFE96EB5-EE63-4414-B880-06C57CDBEE98}" type="presOf" srcId="{5ADC8F48-8B5F-47AB-9FED-057BD249E7C7}" destId="{018BBDCF-5F36-460A-A4AB-204A06257BF1}" srcOrd="0" destOrd="0" presId="urn:microsoft.com/office/officeart/2005/8/layout/bProcess4"/>
    <dgm:cxn modelId="{946DEE0A-A068-4FE4-8338-EE8179440CA8}" srcId="{5ADC8F48-8B5F-47AB-9FED-057BD249E7C7}" destId="{236AE7BF-B781-4533-A4E0-86F81DA932F5}" srcOrd="8" destOrd="0" parTransId="{5B4A2A5C-CEAB-4545-8DD4-4A109BFC1A92}" sibTransId="{95D63392-F110-4837-919D-931E52EBF5DE}"/>
    <dgm:cxn modelId="{28AC527C-6093-4940-8536-D8203CB25E00}" type="presOf" srcId="{57BD52A1-8284-4E3B-963B-A2712ACCBCDD}" destId="{0BD64F5A-707B-4F28-A7FD-9C9184EB73D3}" srcOrd="0" destOrd="0" presId="urn:microsoft.com/office/officeart/2005/8/layout/bProcess4"/>
    <dgm:cxn modelId="{D70DF9D0-1599-411A-920D-B19FBFD37B56}" type="presOf" srcId="{3C7EEEA0-CA5C-453B-9856-C380454E467E}" destId="{2D530D7C-4CF0-4E3D-A8B3-EA9AD6F2C746}" srcOrd="0" destOrd="0" presId="urn:microsoft.com/office/officeart/2005/8/layout/bProcess4"/>
    <dgm:cxn modelId="{31CE8A6F-108E-4289-8A82-703DC859538D}" type="presOf" srcId="{20430BC2-0EC6-4E4E-ACB6-638CED9E5F62}" destId="{D44BC6CC-0E14-4D71-BB0D-F850DF081324}" srcOrd="0" destOrd="0" presId="urn:microsoft.com/office/officeart/2005/8/layout/bProcess4"/>
    <dgm:cxn modelId="{70DA5C36-732A-49E2-8228-C901FE7F1027}" type="presOf" srcId="{980F0511-5EC6-4816-BA06-FB370D6D5364}" destId="{A3ACB10E-6EF1-4599-8C15-FC6966E9FC76}" srcOrd="0" destOrd="0" presId="urn:microsoft.com/office/officeart/2005/8/layout/bProcess4"/>
    <dgm:cxn modelId="{4288E8FA-E83E-421E-AB4B-1818D8CF8EEF}" srcId="{5ADC8F48-8B5F-47AB-9FED-057BD249E7C7}" destId="{081AEFA1-3DFF-4BB3-9C5B-1A8DDEA12A71}" srcOrd="5" destOrd="0" parTransId="{3BB82280-E676-4CB3-AACB-9838040A36A1}" sibTransId="{4AF65680-3F91-40DF-BCF1-1102CD6C915B}"/>
    <dgm:cxn modelId="{1CF57DD5-A4E9-42B8-B9E4-C0084D61A69B}" type="presOf" srcId="{BBA9142C-A780-47F7-A6A5-C0EEF6E6C80E}" destId="{E48A118C-69E2-4170-9E9F-3C00EE4910CB}" srcOrd="0" destOrd="0" presId="urn:microsoft.com/office/officeart/2005/8/layout/bProcess4"/>
    <dgm:cxn modelId="{2D5A4F2B-8457-4D8F-ACDB-01EABA1327DB}" srcId="{5ADC8F48-8B5F-47AB-9FED-057BD249E7C7}" destId="{1E1FCC1A-ED83-42BD-B35E-6D2246204E97}" srcOrd="3" destOrd="0" parTransId="{A0269668-8845-4FB6-94C5-0F93A849FE25}" sibTransId="{BBA9142C-A780-47F7-A6A5-C0EEF6E6C80E}"/>
    <dgm:cxn modelId="{16F73265-DCE4-4B88-A0F3-56D04C059885}" type="presOf" srcId="{AA6E4AD9-71FC-4197-B132-9E6A84F3A451}" destId="{C1EB3895-DBAA-4213-9328-72A84E9DCD6C}" srcOrd="0" destOrd="0" presId="urn:microsoft.com/office/officeart/2005/8/layout/bProcess4"/>
    <dgm:cxn modelId="{24D9DD4E-B585-47B0-9D96-F045038EC0A3}" srcId="{5ADC8F48-8B5F-47AB-9FED-057BD249E7C7}" destId="{980F0511-5EC6-4816-BA06-FB370D6D5364}" srcOrd="6" destOrd="0" parTransId="{3827B30B-8C12-4B00-B80A-94F1E76BF70B}" sibTransId="{57BD52A1-8284-4E3B-963B-A2712ACCBCDD}"/>
    <dgm:cxn modelId="{4BE7D71C-7779-4B8D-9F60-85052C6ABBC5}" type="presOf" srcId="{EC1EAC0A-19EF-4488-A91C-EB980A4A0FFA}" destId="{98BCF2FC-8B91-4141-B4B3-A57EFFB9A270}" srcOrd="0" destOrd="0" presId="urn:microsoft.com/office/officeart/2005/8/layout/bProcess4"/>
    <dgm:cxn modelId="{6021F50E-E3E3-4730-A478-787A3DF98A85}" type="presOf" srcId="{98D82E16-53BA-4D08-9708-0888F977BA2B}" destId="{3B0D39A7-D633-4610-A23D-6A0E559784B7}" srcOrd="0" destOrd="0" presId="urn:microsoft.com/office/officeart/2005/8/layout/bProcess4"/>
    <dgm:cxn modelId="{31E08AB3-F00E-4299-98A7-D712FA13455F}" type="presOf" srcId="{366AF8A8-0E54-474A-BCA1-4EC39EE283DC}" destId="{BEC5AF2C-736B-4DBD-9219-E0783F219414}" srcOrd="0" destOrd="0" presId="urn:microsoft.com/office/officeart/2005/8/layout/bProcess4"/>
    <dgm:cxn modelId="{CA9718D8-0387-4FFD-9D25-31723B0C66A5}" type="presOf" srcId="{081AEFA1-3DFF-4BB3-9C5B-1A8DDEA12A71}" destId="{6FF6EEC7-70F8-4EFC-BA74-E665FD089238}" srcOrd="0" destOrd="0" presId="urn:microsoft.com/office/officeart/2005/8/layout/bProcess4"/>
    <dgm:cxn modelId="{2B8735C2-D25D-41C3-A201-21DCAED37CC0}" type="presOf" srcId="{4AF65680-3F91-40DF-BCF1-1102CD6C915B}" destId="{9053CABC-8590-4B4E-96C5-EE1CB73481B3}" srcOrd="0" destOrd="0" presId="urn:microsoft.com/office/officeart/2005/8/layout/bProcess4"/>
    <dgm:cxn modelId="{EF094A82-9117-4682-9A39-EF18B7FE0142}" type="presOf" srcId="{236AE7BF-B781-4533-A4E0-86F81DA932F5}" destId="{60EBF11B-ACD4-4CB7-8EAB-7F3CA0966488}" srcOrd="0" destOrd="0" presId="urn:microsoft.com/office/officeart/2005/8/layout/bProcess4"/>
    <dgm:cxn modelId="{7B8F5A38-B915-43B9-A426-A441459BF372}" type="presOf" srcId="{1E1FCC1A-ED83-42BD-B35E-6D2246204E97}" destId="{CFA357A8-48A3-4011-8223-B31D83015095}" srcOrd="0" destOrd="0" presId="urn:microsoft.com/office/officeart/2005/8/layout/bProcess4"/>
    <dgm:cxn modelId="{881D0E97-2A29-44EB-BA0D-6A62DFFF6382}" type="presOf" srcId="{10D05C53-4700-4203-A251-5DDCE9D52E90}" destId="{8E206B5F-54E2-460D-B1DC-62A3B7B21791}" srcOrd="0" destOrd="0" presId="urn:microsoft.com/office/officeart/2005/8/layout/bProcess4"/>
    <dgm:cxn modelId="{814846FA-1A2E-43F3-9110-762C0D1424B9}" type="presParOf" srcId="{018BBDCF-5F36-460A-A4AB-204A06257BF1}" destId="{9EB8E790-D4E7-4C07-A658-1CD003FFEB80}" srcOrd="0" destOrd="0" presId="urn:microsoft.com/office/officeart/2005/8/layout/bProcess4"/>
    <dgm:cxn modelId="{39DA5CCB-C25D-47D1-A7E3-3729A1447CEA}" type="presParOf" srcId="{9EB8E790-D4E7-4C07-A658-1CD003FFEB80}" destId="{CF7573E8-8574-450E-B65C-893588DF84FA}" srcOrd="0" destOrd="0" presId="urn:microsoft.com/office/officeart/2005/8/layout/bProcess4"/>
    <dgm:cxn modelId="{2FB1277B-C41A-4CC1-A1EA-FACDCDFF249B}" type="presParOf" srcId="{9EB8E790-D4E7-4C07-A658-1CD003FFEB80}" destId="{C1EB3895-DBAA-4213-9328-72A84E9DCD6C}" srcOrd="1" destOrd="0" presId="urn:microsoft.com/office/officeart/2005/8/layout/bProcess4"/>
    <dgm:cxn modelId="{A1572048-5F78-4D9A-8C78-BE27EE6F1693}" type="presParOf" srcId="{018BBDCF-5F36-460A-A4AB-204A06257BF1}" destId="{98BCF2FC-8B91-4141-B4B3-A57EFFB9A270}" srcOrd="1" destOrd="0" presId="urn:microsoft.com/office/officeart/2005/8/layout/bProcess4"/>
    <dgm:cxn modelId="{5B38775C-5C04-4B1D-8080-D8360F4758A3}" type="presParOf" srcId="{018BBDCF-5F36-460A-A4AB-204A06257BF1}" destId="{8D85514E-D659-43F6-81D2-3465C3EDE8B4}" srcOrd="2" destOrd="0" presId="urn:microsoft.com/office/officeart/2005/8/layout/bProcess4"/>
    <dgm:cxn modelId="{CB92D5BC-608F-476A-A860-90E1A1BCF4D7}" type="presParOf" srcId="{8D85514E-D659-43F6-81D2-3465C3EDE8B4}" destId="{73791179-3824-478B-A161-6AF70D88F9D0}" srcOrd="0" destOrd="0" presId="urn:microsoft.com/office/officeart/2005/8/layout/bProcess4"/>
    <dgm:cxn modelId="{04515FD6-1A99-4C3B-BF9D-5FE939F6DAFA}" type="presParOf" srcId="{8D85514E-D659-43F6-81D2-3465C3EDE8B4}" destId="{3BF67D48-652E-44A3-ADC5-6BF4F2250835}" srcOrd="1" destOrd="0" presId="urn:microsoft.com/office/officeart/2005/8/layout/bProcess4"/>
    <dgm:cxn modelId="{391CE574-CA61-4AF4-B3DE-4DE25FB83035}" type="presParOf" srcId="{018BBDCF-5F36-460A-A4AB-204A06257BF1}" destId="{D44BC6CC-0E14-4D71-BB0D-F850DF081324}" srcOrd="3" destOrd="0" presId="urn:microsoft.com/office/officeart/2005/8/layout/bProcess4"/>
    <dgm:cxn modelId="{D8CC89E2-52B0-46E7-80D5-2606BDA42691}" type="presParOf" srcId="{018BBDCF-5F36-460A-A4AB-204A06257BF1}" destId="{3965A6A9-230C-4519-86A7-043D0821695B}" srcOrd="4" destOrd="0" presId="urn:microsoft.com/office/officeart/2005/8/layout/bProcess4"/>
    <dgm:cxn modelId="{5E86AE2F-A1A1-4E94-BFBF-33E40A7A4913}" type="presParOf" srcId="{3965A6A9-230C-4519-86A7-043D0821695B}" destId="{BAB0B98F-7645-4336-B5E9-7A0D33B09CFF}" srcOrd="0" destOrd="0" presId="urn:microsoft.com/office/officeart/2005/8/layout/bProcess4"/>
    <dgm:cxn modelId="{33F7B482-F963-44EF-86D6-1F33BE0503F3}" type="presParOf" srcId="{3965A6A9-230C-4519-86A7-043D0821695B}" destId="{3B0D39A7-D633-4610-A23D-6A0E559784B7}" srcOrd="1" destOrd="0" presId="urn:microsoft.com/office/officeart/2005/8/layout/bProcess4"/>
    <dgm:cxn modelId="{ECBFF8E8-94B0-4C4C-83E6-BE52B52B2EC6}" type="presParOf" srcId="{018BBDCF-5F36-460A-A4AB-204A06257BF1}" destId="{2E1FF369-D084-4F82-9BB2-C8D9B696A25A}" srcOrd="5" destOrd="0" presId="urn:microsoft.com/office/officeart/2005/8/layout/bProcess4"/>
    <dgm:cxn modelId="{3BB0A0F4-0816-41C8-8CC7-D00B878B9782}" type="presParOf" srcId="{018BBDCF-5F36-460A-A4AB-204A06257BF1}" destId="{4BC9AF83-432A-4E83-B1F9-4110B7AD10F7}" srcOrd="6" destOrd="0" presId="urn:microsoft.com/office/officeart/2005/8/layout/bProcess4"/>
    <dgm:cxn modelId="{04915598-1A68-42BC-A333-455869EF6434}" type="presParOf" srcId="{4BC9AF83-432A-4E83-B1F9-4110B7AD10F7}" destId="{477D65CC-846F-446E-8D8E-F42DDBE55738}" srcOrd="0" destOrd="0" presId="urn:microsoft.com/office/officeart/2005/8/layout/bProcess4"/>
    <dgm:cxn modelId="{39AF2AD7-B40A-418D-9D0A-DEE4C0C34C3E}" type="presParOf" srcId="{4BC9AF83-432A-4E83-B1F9-4110B7AD10F7}" destId="{CFA357A8-48A3-4011-8223-B31D83015095}" srcOrd="1" destOrd="0" presId="urn:microsoft.com/office/officeart/2005/8/layout/bProcess4"/>
    <dgm:cxn modelId="{0E6C22E9-A695-4EDC-8B51-14C048B9BD28}" type="presParOf" srcId="{018BBDCF-5F36-460A-A4AB-204A06257BF1}" destId="{E48A118C-69E2-4170-9E9F-3C00EE4910CB}" srcOrd="7" destOrd="0" presId="urn:microsoft.com/office/officeart/2005/8/layout/bProcess4"/>
    <dgm:cxn modelId="{53E7B73E-B502-439B-AF79-A7EBA3552AF6}" type="presParOf" srcId="{018BBDCF-5F36-460A-A4AB-204A06257BF1}" destId="{E77051F8-215D-40EB-899D-2C5F4EDF73BB}" srcOrd="8" destOrd="0" presId="urn:microsoft.com/office/officeart/2005/8/layout/bProcess4"/>
    <dgm:cxn modelId="{C0B70843-F442-4D18-AAF9-A279A80E3E0B}" type="presParOf" srcId="{E77051F8-215D-40EB-899D-2C5F4EDF73BB}" destId="{A1489CF5-D98C-43D4-8CA3-D70F031099A0}" srcOrd="0" destOrd="0" presId="urn:microsoft.com/office/officeart/2005/8/layout/bProcess4"/>
    <dgm:cxn modelId="{4697546C-CEA3-48F5-93FA-5875CCDF5524}" type="presParOf" srcId="{E77051F8-215D-40EB-899D-2C5F4EDF73BB}" destId="{2D530D7C-4CF0-4E3D-A8B3-EA9AD6F2C746}" srcOrd="1" destOrd="0" presId="urn:microsoft.com/office/officeart/2005/8/layout/bProcess4"/>
    <dgm:cxn modelId="{11E212F2-7708-4F4D-9C33-8795027296E3}" type="presParOf" srcId="{018BBDCF-5F36-460A-A4AB-204A06257BF1}" destId="{BADAFA4C-AA69-49B6-9214-C1547245FF3C}" srcOrd="9" destOrd="0" presId="urn:microsoft.com/office/officeart/2005/8/layout/bProcess4"/>
    <dgm:cxn modelId="{7F68E02D-F8D8-4554-B44F-169CCB538FB1}" type="presParOf" srcId="{018BBDCF-5F36-460A-A4AB-204A06257BF1}" destId="{80E5B583-F380-4C17-94CC-872F86FB75DA}" srcOrd="10" destOrd="0" presId="urn:microsoft.com/office/officeart/2005/8/layout/bProcess4"/>
    <dgm:cxn modelId="{CB844FE7-6517-48AC-9A6D-F81F7896FBF0}" type="presParOf" srcId="{80E5B583-F380-4C17-94CC-872F86FB75DA}" destId="{0CE58C3D-1C62-44BA-BD54-9426880A5255}" srcOrd="0" destOrd="0" presId="urn:microsoft.com/office/officeart/2005/8/layout/bProcess4"/>
    <dgm:cxn modelId="{5032652D-5DAA-42E8-AC24-5848AAB51324}" type="presParOf" srcId="{80E5B583-F380-4C17-94CC-872F86FB75DA}" destId="{6FF6EEC7-70F8-4EFC-BA74-E665FD089238}" srcOrd="1" destOrd="0" presId="urn:microsoft.com/office/officeart/2005/8/layout/bProcess4"/>
    <dgm:cxn modelId="{A99BE8D6-CCAE-4B25-8F22-D4B21F2CC5B0}" type="presParOf" srcId="{018BBDCF-5F36-460A-A4AB-204A06257BF1}" destId="{9053CABC-8590-4B4E-96C5-EE1CB73481B3}" srcOrd="11" destOrd="0" presId="urn:microsoft.com/office/officeart/2005/8/layout/bProcess4"/>
    <dgm:cxn modelId="{9DE9BB54-32B3-4419-9183-D91AD32FD442}" type="presParOf" srcId="{018BBDCF-5F36-460A-A4AB-204A06257BF1}" destId="{00CBCA70-B47A-4B9C-B18B-FBC14E116C55}" srcOrd="12" destOrd="0" presId="urn:microsoft.com/office/officeart/2005/8/layout/bProcess4"/>
    <dgm:cxn modelId="{BCF2F1DC-C7C8-4CE5-B494-9E527ED11A5D}" type="presParOf" srcId="{00CBCA70-B47A-4B9C-B18B-FBC14E116C55}" destId="{038EE34D-2224-4926-9D37-B79B34FBA602}" srcOrd="0" destOrd="0" presId="urn:microsoft.com/office/officeart/2005/8/layout/bProcess4"/>
    <dgm:cxn modelId="{43456605-82FC-409A-8A8E-6007DFD9A152}" type="presParOf" srcId="{00CBCA70-B47A-4B9C-B18B-FBC14E116C55}" destId="{A3ACB10E-6EF1-4599-8C15-FC6966E9FC76}" srcOrd="1" destOrd="0" presId="urn:microsoft.com/office/officeart/2005/8/layout/bProcess4"/>
    <dgm:cxn modelId="{E7FB80AB-97EE-4ABA-A55A-7EBDBC2522CB}" type="presParOf" srcId="{018BBDCF-5F36-460A-A4AB-204A06257BF1}" destId="{0BD64F5A-707B-4F28-A7FD-9C9184EB73D3}" srcOrd="13" destOrd="0" presId="urn:microsoft.com/office/officeart/2005/8/layout/bProcess4"/>
    <dgm:cxn modelId="{C08FE440-A12D-4E38-A8D1-9A7F56D50E25}" type="presParOf" srcId="{018BBDCF-5F36-460A-A4AB-204A06257BF1}" destId="{14E95953-05DD-452A-B2D1-F4DF0A04AD9B}" srcOrd="14" destOrd="0" presId="urn:microsoft.com/office/officeart/2005/8/layout/bProcess4"/>
    <dgm:cxn modelId="{93B2CCA3-08CF-49CB-820C-917E09671A86}" type="presParOf" srcId="{14E95953-05DD-452A-B2D1-F4DF0A04AD9B}" destId="{D9263801-816E-438B-BA14-33C1F5F2C2EC}" srcOrd="0" destOrd="0" presId="urn:microsoft.com/office/officeart/2005/8/layout/bProcess4"/>
    <dgm:cxn modelId="{B27017BE-E565-4ADA-B916-61380631E4C5}" type="presParOf" srcId="{14E95953-05DD-452A-B2D1-F4DF0A04AD9B}" destId="{BEC5AF2C-736B-4DBD-9219-E0783F219414}" srcOrd="1" destOrd="0" presId="urn:microsoft.com/office/officeart/2005/8/layout/bProcess4"/>
    <dgm:cxn modelId="{726B367A-150F-49B6-8672-17A4DC2CE140}" type="presParOf" srcId="{018BBDCF-5F36-460A-A4AB-204A06257BF1}" destId="{8E206B5F-54E2-460D-B1DC-62A3B7B21791}" srcOrd="15" destOrd="0" presId="urn:microsoft.com/office/officeart/2005/8/layout/bProcess4"/>
    <dgm:cxn modelId="{809EF5C6-1D02-4923-8756-F43363D35CD6}" type="presParOf" srcId="{018BBDCF-5F36-460A-A4AB-204A06257BF1}" destId="{F60DB421-661A-42C5-ADF8-AA538F4A6510}" srcOrd="16" destOrd="0" presId="urn:microsoft.com/office/officeart/2005/8/layout/bProcess4"/>
    <dgm:cxn modelId="{B64C67CC-0298-4187-999F-D43DBE0302B0}" type="presParOf" srcId="{F60DB421-661A-42C5-ADF8-AA538F4A6510}" destId="{07589748-C878-414E-9DEF-195F9AC61CFD}" srcOrd="0" destOrd="0" presId="urn:microsoft.com/office/officeart/2005/8/layout/bProcess4"/>
    <dgm:cxn modelId="{4D83A89B-2493-4821-A87B-A5F6C151B6F7}" type="presParOf" srcId="{F60DB421-661A-42C5-ADF8-AA538F4A6510}" destId="{60EBF11B-ACD4-4CB7-8EAB-7F3CA096648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42240D-6002-4AEA-BA25-BDAF13D527CC}" type="doc">
      <dgm:prSet loTypeId="urn:microsoft.com/office/officeart/2005/8/layout/h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3C90B1C-AD5B-4B8C-A306-0064A6357E20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EVALUACIÓN </a:t>
          </a:r>
          <a:r>
            <a:rPr lang="es-EC" b="1" dirty="0" smtClean="0">
              <a:solidFill>
                <a:schemeClr val="bg1"/>
              </a:solidFill>
            </a:rPr>
            <a:t>FINANCIERA PROYECTO</a:t>
          </a:r>
          <a:endParaRPr lang="es-EC" b="1" dirty="0">
            <a:solidFill>
              <a:schemeClr val="bg1"/>
            </a:solidFill>
          </a:endParaRPr>
        </a:p>
      </dgm:t>
    </dgm:pt>
    <dgm:pt modelId="{F8B12682-B4E3-46B6-A6AF-AD59E60A9E7A}" type="parTrans" cxnId="{2198C62F-FA7E-47F5-ACA7-650689854F9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3A062F8-335A-4D9F-A734-8CAD97D3C705}" type="sibTrans" cxnId="{2198C62F-FA7E-47F5-ACA7-650689854F9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562C246-8226-4A0D-BD24-CD91FDB9A70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TASA </a:t>
          </a:r>
          <a:r>
            <a:rPr lang="es-EC" dirty="0" smtClean="0">
              <a:solidFill>
                <a:schemeClr val="bg1"/>
              </a:solidFill>
            </a:rPr>
            <a:t>DE DESCUENTO 7,13%</a:t>
          </a:r>
          <a:endParaRPr lang="es-EC" dirty="0">
            <a:solidFill>
              <a:schemeClr val="bg1"/>
            </a:solidFill>
          </a:endParaRPr>
        </a:p>
      </dgm:t>
    </dgm:pt>
    <dgm:pt modelId="{9077F65F-31B8-450D-B0BA-1F6F52CF23BD}" type="parTrans" cxnId="{B84E112C-B209-45E0-A327-6B4C50511C4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06C07F3-8D9C-4108-8233-E3492380B947}" type="sibTrans" cxnId="{B84E112C-B209-45E0-A327-6B4C50511C4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0C22302-14EC-423B-A91A-9876F628882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VALOR ACTUAL NETO</a:t>
          </a:r>
        </a:p>
        <a:p>
          <a:r>
            <a:rPr lang="es-EC" dirty="0" smtClean="0">
              <a:solidFill>
                <a:schemeClr val="bg1"/>
              </a:solidFill>
            </a:rPr>
            <a:t>$33,641,24</a:t>
          </a:r>
          <a:endParaRPr lang="es-EC" dirty="0">
            <a:solidFill>
              <a:schemeClr val="bg1"/>
            </a:solidFill>
          </a:endParaRPr>
        </a:p>
      </dgm:t>
    </dgm:pt>
    <dgm:pt modelId="{8A07FA49-3AFC-40EA-909A-67E76A879285}" type="parTrans" cxnId="{7DD5E740-BA52-4C2E-A63C-A227963574F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5CDBFE0-3732-41C1-9DD4-31EC164628D2}" type="sibTrans" cxnId="{7DD5E740-BA52-4C2E-A63C-A227963574F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F9CC878-DCCB-4DCB-AAEA-824CDB390874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TASA INTERNA DE RETORNO</a:t>
          </a:r>
        </a:p>
        <a:p>
          <a:r>
            <a:rPr lang="es-EC" dirty="0" smtClean="0">
              <a:solidFill>
                <a:schemeClr val="bg1"/>
              </a:solidFill>
            </a:rPr>
            <a:t>17%</a:t>
          </a:r>
          <a:endParaRPr lang="es-EC" dirty="0">
            <a:solidFill>
              <a:schemeClr val="bg1"/>
            </a:solidFill>
          </a:endParaRPr>
        </a:p>
      </dgm:t>
    </dgm:pt>
    <dgm:pt modelId="{9466544B-F9A7-4DB8-A825-6259F007B7BF}" type="parTrans" cxnId="{521E23E1-64E0-4C7B-A84D-79AC8456E44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EBC0433-0A48-49C6-AB2D-20175EE324BF}" type="sibTrans" cxnId="{521E23E1-64E0-4C7B-A84D-79AC8456E44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0BE0080-564B-48B4-9F16-AB5D11239D82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RELACION BENEFICO COSTO</a:t>
          </a:r>
        </a:p>
        <a:p>
          <a:r>
            <a:rPr lang="es-EC" dirty="0" smtClean="0">
              <a:solidFill>
                <a:schemeClr val="bg1"/>
              </a:solidFill>
            </a:rPr>
            <a:t>1,28</a:t>
          </a:r>
          <a:endParaRPr lang="es-EC" dirty="0">
            <a:solidFill>
              <a:schemeClr val="bg1"/>
            </a:solidFill>
          </a:endParaRPr>
        </a:p>
      </dgm:t>
    </dgm:pt>
    <dgm:pt modelId="{96E89046-0E31-4102-9C09-CFE557694CF1}" type="parTrans" cxnId="{95998FDA-3A58-4EB2-865E-86ADF4706FA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16BEF86-211A-43C1-B38E-E12A645D2B5A}" type="sibTrans" cxnId="{95998FDA-3A58-4EB2-865E-86ADF4706FA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5BE3E41-203E-453E-85CF-10C3C968A6E2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PERIODO DE RECUPERACIÓN</a:t>
          </a:r>
        </a:p>
        <a:p>
          <a:r>
            <a:rPr lang="es-EC" dirty="0" smtClean="0">
              <a:solidFill>
                <a:schemeClr val="bg1"/>
              </a:solidFill>
            </a:rPr>
            <a:t>5 AÑOS Y 3 MESES</a:t>
          </a:r>
          <a:endParaRPr lang="es-EC" dirty="0">
            <a:solidFill>
              <a:schemeClr val="bg1"/>
            </a:solidFill>
          </a:endParaRPr>
        </a:p>
      </dgm:t>
    </dgm:pt>
    <dgm:pt modelId="{7983A3A9-9D5D-4954-B897-18CCA35ED987}" type="parTrans" cxnId="{D56D7C59-1D9A-4EA8-8A84-0E6CD8D6C7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63B9C0D-AD58-41B3-BCA7-DF1F2EA6555C}" type="sibTrans" cxnId="{D56D7C59-1D9A-4EA8-8A84-0E6CD8D6C7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1CA2BB9-7C62-495B-852A-391E2987824B}" type="pres">
      <dgm:prSet presAssocID="{1542240D-6002-4AEA-BA25-BDAF13D527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45CF70-C704-436E-9DEC-DBF880AB176C}" type="pres">
      <dgm:prSet presAssocID="{03C90B1C-AD5B-4B8C-A306-0064A6357E20}" presName="roof" presStyleLbl="dkBgShp" presStyleIdx="0" presStyleCnt="2" custLinFactNeighborX="-22055" custLinFactNeighborY="-93205"/>
      <dgm:spPr/>
      <dgm:t>
        <a:bodyPr/>
        <a:lstStyle/>
        <a:p>
          <a:endParaRPr lang="es-EC"/>
        </a:p>
      </dgm:t>
    </dgm:pt>
    <dgm:pt modelId="{FBAA8CCB-3FCB-4B29-9060-9EE71E7AC05F}" type="pres">
      <dgm:prSet presAssocID="{03C90B1C-AD5B-4B8C-A306-0064A6357E20}" presName="pillars" presStyleCnt="0"/>
      <dgm:spPr/>
    </dgm:pt>
    <dgm:pt modelId="{441C7833-5922-419C-9D8D-8B559F171A2A}" type="pres">
      <dgm:prSet presAssocID="{03C90B1C-AD5B-4B8C-A306-0064A6357E2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B50865-575A-4A68-B50A-637695D811AE}" type="pres">
      <dgm:prSet presAssocID="{F0C22302-14EC-423B-A91A-9876F6288821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04FC3D-8C7A-46E9-9A5A-9AFE1B92C8B5}" type="pres">
      <dgm:prSet presAssocID="{3F9CC878-DCCB-4DCB-AAEA-824CDB39087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3BC50A-BD65-48FA-8E05-45C027C528DC}" type="pres">
      <dgm:prSet presAssocID="{C0BE0080-564B-48B4-9F16-AB5D11239D8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016C08-4D7B-4C01-8486-E0B53097E0C8}" type="pres">
      <dgm:prSet presAssocID="{B5BE3E41-203E-453E-85CF-10C3C968A6E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C1EA24-403B-4041-AC76-2D87E94FB472}" type="pres">
      <dgm:prSet presAssocID="{03C90B1C-AD5B-4B8C-A306-0064A6357E20}" presName="base" presStyleLbl="dkBgShp" presStyleIdx="1" presStyleCnt="2"/>
      <dgm:spPr/>
    </dgm:pt>
  </dgm:ptLst>
  <dgm:cxnLst>
    <dgm:cxn modelId="{67A20564-1D14-4CD3-A2D0-31AF4A6DA4E3}" type="presOf" srcId="{C0BE0080-564B-48B4-9F16-AB5D11239D82}" destId="{393BC50A-BD65-48FA-8E05-45C027C528DC}" srcOrd="0" destOrd="0" presId="urn:microsoft.com/office/officeart/2005/8/layout/hList3"/>
    <dgm:cxn modelId="{3BE54A86-5F8F-482F-AA04-9685E1A72E72}" type="presOf" srcId="{03C90B1C-AD5B-4B8C-A306-0064A6357E20}" destId="{F045CF70-C704-436E-9DEC-DBF880AB176C}" srcOrd="0" destOrd="0" presId="urn:microsoft.com/office/officeart/2005/8/layout/hList3"/>
    <dgm:cxn modelId="{521E23E1-64E0-4C7B-A84D-79AC8456E44D}" srcId="{03C90B1C-AD5B-4B8C-A306-0064A6357E20}" destId="{3F9CC878-DCCB-4DCB-AAEA-824CDB390874}" srcOrd="2" destOrd="0" parTransId="{9466544B-F9A7-4DB8-A825-6259F007B7BF}" sibTransId="{EEBC0433-0A48-49C6-AB2D-20175EE324BF}"/>
    <dgm:cxn modelId="{D85237E4-61F7-411A-B985-085CB66A767E}" type="presOf" srcId="{3F9CC878-DCCB-4DCB-AAEA-824CDB390874}" destId="{4304FC3D-8C7A-46E9-9A5A-9AFE1B92C8B5}" srcOrd="0" destOrd="0" presId="urn:microsoft.com/office/officeart/2005/8/layout/hList3"/>
    <dgm:cxn modelId="{B84E112C-B209-45E0-A327-6B4C50511C46}" srcId="{03C90B1C-AD5B-4B8C-A306-0064A6357E20}" destId="{C562C246-8226-4A0D-BD24-CD91FDB9A700}" srcOrd="0" destOrd="0" parTransId="{9077F65F-31B8-450D-B0BA-1F6F52CF23BD}" sibTransId="{206C07F3-8D9C-4108-8233-E3492380B947}"/>
    <dgm:cxn modelId="{7DD5E740-BA52-4C2E-A63C-A227963574F5}" srcId="{03C90B1C-AD5B-4B8C-A306-0064A6357E20}" destId="{F0C22302-14EC-423B-A91A-9876F6288821}" srcOrd="1" destOrd="0" parTransId="{8A07FA49-3AFC-40EA-909A-67E76A879285}" sibTransId="{65CDBFE0-3732-41C1-9DD4-31EC164628D2}"/>
    <dgm:cxn modelId="{33A6D8C3-00F8-4CC6-8686-3CDBE7D820D4}" type="presOf" srcId="{F0C22302-14EC-423B-A91A-9876F6288821}" destId="{7DB50865-575A-4A68-B50A-637695D811AE}" srcOrd="0" destOrd="0" presId="urn:microsoft.com/office/officeart/2005/8/layout/hList3"/>
    <dgm:cxn modelId="{4501F6A7-595F-4854-A8FF-EF6862C3773F}" type="presOf" srcId="{C562C246-8226-4A0D-BD24-CD91FDB9A700}" destId="{441C7833-5922-419C-9D8D-8B559F171A2A}" srcOrd="0" destOrd="0" presId="urn:microsoft.com/office/officeart/2005/8/layout/hList3"/>
    <dgm:cxn modelId="{D5730756-D08D-47FD-9227-F0FC52E903BA}" type="presOf" srcId="{B5BE3E41-203E-453E-85CF-10C3C968A6E2}" destId="{BA016C08-4D7B-4C01-8486-E0B53097E0C8}" srcOrd="0" destOrd="0" presId="urn:microsoft.com/office/officeart/2005/8/layout/hList3"/>
    <dgm:cxn modelId="{D56D7C59-1D9A-4EA8-8A84-0E6CD8D6C75F}" srcId="{03C90B1C-AD5B-4B8C-A306-0064A6357E20}" destId="{B5BE3E41-203E-453E-85CF-10C3C968A6E2}" srcOrd="4" destOrd="0" parTransId="{7983A3A9-9D5D-4954-B897-18CCA35ED987}" sibTransId="{C63B9C0D-AD58-41B3-BCA7-DF1F2EA6555C}"/>
    <dgm:cxn modelId="{2198C62F-FA7E-47F5-ACA7-650689854F93}" srcId="{1542240D-6002-4AEA-BA25-BDAF13D527CC}" destId="{03C90B1C-AD5B-4B8C-A306-0064A6357E20}" srcOrd="0" destOrd="0" parTransId="{F8B12682-B4E3-46B6-A6AF-AD59E60A9E7A}" sibTransId="{A3A062F8-335A-4D9F-A734-8CAD97D3C705}"/>
    <dgm:cxn modelId="{95998FDA-3A58-4EB2-865E-86ADF4706FA8}" srcId="{03C90B1C-AD5B-4B8C-A306-0064A6357E20}" destId="{C0BE0080-564B-48B4-9F16-AB5D11239D82}" srcOrd="3" destOrd="0" parTransId="{96E89046-0E31-4102-9C09-CFE557694CF1}" sibTransId="{316BEF86-211A-43C1-B38E-E12A645D2B5A}"/>
    <dgm:cxn modelId="{299DB337-B5F2-4C95-8F35-58529E5E5863}" type="presOf" srcId="{1542240D-6002-4AEA-BA25-BDAF13D527CC}" destId="{61CA2BB9-7C62-495B-852A-391E2987824B}" srcOrd="0" destOrd="0" presId="urn:microsoft.com/office/officeart/2005/8/layout/hList3"/>
    <dgm:cxn modelId="{5ADBB857-D51D-4E9F-8B2F-76A76F7E948B}" type="presParOf" srcId="{61CA2BB9-7C62-495B-852A-391E2987824B}" destId="{F045CF70-C704-436E-9DEC-DBF880AB176C}" srcOrd="0" destOrd="0" presId="urn:microsoft.com/office/officeart/2005/8/layout/hList3"/>
    <dgm:cxn modelId="{90F34D5D-6E2C-44AB-8C10-1358D4440861}" type="presParOf" srcId="{61CA2BB9-7C62-495B-852A-391E2987824B}" destId="{FBAA8CCB-3FCB-4B29-9060-9EE71E7AC05F}" srcOrd="1" destOrd="0" presId="urn:microsoft.com/office/officeart/2005/8/layout/hList3"/>
    <dgm:cxn modelId="{C43D722E-0CCD-4EA0-879C-4AEA6C48F115}" type="presParOf" srcId="{FBAA8CCB-3FCB-4B29-9060-9EE71E7AC05F}" destId="{441C7833-5922-419C-9D8D-8B559F171A2A}" srcOrd="0" destOrd="0" presId="urn:microsoft.com/office/officeart/2005/8/layout/hList3"/>
    <dgm:cxn modelId="{D42EE3F0-1DE3-4A9A-AD16-2463B9159996}" type="presParOf" srcId="{FBAA8CCB-3FCB-4B29-9060-9EE71E7AC05F}" destId="{7DB50865-575A-4A68-B50A-637695D811AE}" srcOrd="1" destOrd="0" presId="urn:microsoft.com/office/officeart/2005/8/layout/hList3"/>
    <dgm:cxn modelId="{526BCBDC-6FCF-4567-B081-40BF0C95A2B1}" type="presParOf" srcId="{FBAA8CCB-3FCB-4B29-9060-9EE71E7AC05F}" destId="{4304FC3D-8C7A-46E9-9A5A-9AFE1B92C8B5}" srcOrd="2" destOrd="0" presId="urn:microsoft.com/office/officeart/2005/8/layout/hList3"/>
    <dgm:cxn modelId="{2B1968B8-A183-44F1-BC50-538EC98DCD37}" type="presParOf" srcId="{FBAA8CCB-3FCB-4B29-9060-9EE71E7AC05F}" destId="{393BC50A-BD65-48FA-8E05-45C027C528DC}" srcOrd="3" destOrd="0" presId="urn:microsoft.com/office/officeart/2005/8/layout/hList3"/>
    <dgm:cxn modelId="{F73AAA12-C911-40F8-AC78-727C16F45FBF}" type="presParOf" srcId="{FBAA8CCB-3FCB-4B29-9060-9EE71E7AC05F}" destId="{BA016C08-4D7B-4C01-8486-E0B53097E0C8}" srcOrd="4" destOrd="0" presId="urn:microsoft.com/office/officeart/2005/8/layout/hList3"/>
    <dgm:cxn modelId="{5E6F99F7-B82A-429C-939A-0B021543BE77}" type="presParOf" srcId="{61CA2BB9-7C62-495B-852A-391E2987824B}" destId="{F5C1EA24-403B-4041-AC76-2D87E94FB47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42240D-6002-4AEA-BA25-BDAF13D527CC}" type="doc">
      <dgm:prSet loTypeId="urn:microsoft.com/office/officeart/2005/8/layout/h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3C90B1C-AD5B-4B8C-A306-0064A6357E20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EVALUACIÓN </a:t>
          </a:r>
          <a:r>
            <a:rPr lang="es-EC" b="1" dirty="0" smtClean="0">
              <a:solidFill>
                <a:schemeClr val="bg1"/>
              </a:solidFill>
            </a:rPr>
            <a:t>FINANCIERA INVERSIONISTA</a:t>
          </a:r>
          <a:endParaRPr lang="es-EC" b="1" dirty="0">
            <a:solidFill>
              <a:schemeClr val="bg1"/>
            </a:solidFill>
          </a:endParaRPr>
        </a:p>
      </dgm:t>
    </dgm:pt>
    <dgm:pt modelId="{F8B12682-B4E3-46B6-A6AF-AD59E60A9E7A}" type="parTrans" cxnId="{2198C62F-FA7E-47F5-ACA7-650689854F9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3A062F8-335A-4D9F-A734-8CAD97D3C705}" type="sibTrans" cxnId="{2198C62F-FA7E-47F5-ACA7-650689854F9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562C246-8226-4A0D-BD24-CD91FDB9A70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TASA DE DESCUENTO</a:t>
          </a:r>
        </a:p>
        <a:p>
          <a:r>
            <a:rPr lang="es-EC" dirty="0" smtClean="0">
              <a:solidFill>
                <a:schemeClr val="bg1"/>
              </a:solidFill>
            </a:rPr>
            <a:t>12,69%</a:t>
          </a:r>
          <a:endParaRPr lang="es-EC" dirty="0">
            <a:solidFill>
              <a:schemeClr val="bg1"/>
            </a:solidFill>
          </a:endParaRPr>
        </a:p>
      </dgm:t>
    </dgm:pt>
    <dgm:pt modelId="{9077F65F-31B8-450D-B0BA-1F6F52CF23BD}" type="parTrans" cxnId="{B84E112C-B209-45E0-A327-6B4C50511C4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06C07F3-8D9C-4108-8233-E3492380B947}" type="sibTrans" cxnId="{B84E112C-B209-45E0-A327-6B4C50511C4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0C22302-14EC-423B-A91A-9876F628882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VALOR ACTUAL NETO</a:t>
          </a:r>
        </a:p>
        <a:p>
          <a:r>
            <a:rPr lang="es-EC" dirty="0" smtClean="0">
              <a:solidFill>
                <a:schemeClr val="bg1"/>
              </a:solidFill>
            </a:rPr>
            <a:t>$33,898,97</a:t>
          </a:r>
          <a:endParaRPr lang="es-EC" dirty="0">
            <a:solidFill>
              <a:schemeClr val="bg1"/>
            </a:solidFill>
          </a:endParaRPr>
        </a:p>
      </dgm:t>
    </dgm:pt>
    <dgm:pt modelId="{8A07FA49-3AFC-40EA-909A-67E76A879285}" type="parTrans" cxnId="{7DD5E740-BA52-4C2E-A63C-A227963574F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5CDBFE0-3732-41C1-9DD4-31EC164628D2}" type="sibTrans" cxnId="{7DD5E740-BA52-4C2E-A63C-A227963574F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F9CC878-DCCB-4DCB-AAEA-824CDB390874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TASA INTERNA DE RETORNO</a:t>
          </a:r>
        </a:p>
        <a:p>
          <a:r>
            <a:rPr lang="es-EC" dirty="0" smtClean="0">
              <a:solidFill>
                <a:schemeClr val="bg1"/>
              </a:solidFill>
            </a:rPr>
            <a:t>51</a:t>
          </a:r>
          <a:r>
            <a:rPr lang="es-EC" dirty="0" smtClean="0">
              <a:solidFill>
                <a:schemeClr val="bg1"/>
              </a:solidFill>
            </a:rPr>
            <a:t>%</a:t>
          </a:r>
          <a:endParaRPr lang="es-EC" dirty="0">
            <a:solidFill>
              <a:schemeClr val="bg1"/>
            </a:solidFill>
          </a:endParaRPr>
        </a:p>
      </dgm:t>
    </dgm:pt>
    <dgm:pt modelId="{9466544B-F9A7-4DB8-A825-6259F007B7BF}" type="parTrans" cxnId="{521E23E1-64E0-4C7B-A84D-79AC8456E44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EBC0433-0A48-49C6-AB2D-20175EE324BF}" type="sibTrans" cxnId="{521E23E1-64E0-4C7B-A84D-79AC8456E44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0BE0080-564B-48B4-9F16-AB5D11239D82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RELACION BENEFICO COSTO</a:t>
          </a:r>
        </a:p>
        <a:p>
          <a:r>
            <a:rPr lang="es-EC" dirty="0" smtClean="0">
              <a:solidFill>
                <a:schemeClr val="bg1"/>
              </a:solidFill>
            </a:rPr>
            <a:t>2,35</a:t>
          </a:r>
          <a:endParaRPr lang="es-EC" dirty="0">
            <a:solidFill>
              <a:schemeClr val="bg1"/>
            </a:solidFill>
          </a:endParaRPr>
        </a:p>
      </dgm:t>
    </dgm:pt>
    <dgm:pt modelId="{96E89046-0E31-4102-9C09-CFE557694CF1}" type="parTrans" cxnId="{95998FDA-3A58-4EB2-865E-86ADF4706FA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16BEF86-211A-43C1-B38E-E12A645D2B5A}" type="sibTrans" cxnId="{95998FDA-3A58-4EB2-865E-86ADF4706FA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5BE3E41-203E-453E-85CF-10C3C968A6E2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PERIODO DE RECUPERACIÓN</a:t>
          </a:r>
        </a:p>
        <a:p>
          <a:r>
            <a:rPr lang="es-EC" dirty="0" smtClean="0">
              <a:solidFill>
                <a:schemeClr val="bg1"/>
              </a:solidFill>
            </a:rPr>
            <a:t>4 AÑOS </a:t>
          </a:r>
          <a:r>
            <a:rPr lang="es-EC" dirty="0" smtClean="0">
              <a:solidFill>
                <a:schemeClr val="bg1"/>
              </a:solidFill>
            </a:rPr>
            <a:t>Y </a:t>
          </a:r>
          <a:r>
            <a:rPr lang="es-EC" dirty="0" smtClean="0">
              <a:solidFill>
                <a:schemeClr val="bg1"/>
              </a:solidFill>
            </a:rPr>
            <a:t>1 </a:t>
          </a:r>
          <a:r>
            <a:rPr lang="es-EC" dirty="0" smtClean="0">
              <a:solidFill>
                <a:schemeClr val="bg1"/>
              </a:solidFill>
            </a:rPr>
            <a:t>MESES</a:t>
          </a:r>
          <a:endParaRPr lang="es-EC" dirty="0">
            <a:solidFill>
              <a:schemeClr val="bg1"/>
            </a:solidFill>
          </a:endParaRPr>
        </a:p>
      </dgm:t>
    </dgm:pt>
    <dgm:pt modelId="{7983A3A9-9D5D-4954-B897-18CCA35ED987}" type="parTrans" cxnId="{D56D7C59-1D9A-4EA8-8A84-0E6CD8D6C7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63B9C0D-AD58-41B3-BCA7-DF1F2EA6555C}" type="sibTrans" cxnId="{D56D7C59-1D9A-4EA8-8A84-0E6CD8D6C75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1CA2BB9-7C62-495B-852A-391E2987824B}" type="pres">
      <dgm:prSet presAssocID="{1542240D-6002-4AEA-BA25-BDAF13D527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45CF70-C704-436E-9DEC-DBF880AB176C}" type="pres">
      <dgm:prSet presAssocID="{03C90B1C-AD5B-4B8C-A306-0064A6357E20}" presName="roof" presStyleLbl="dkBgShp" presStyleIdx="0" presStyleCnt="2" custLinFactNeighborX="-22055" custLinFactNeighborY="-93205"/>
      <dgm:spPr/>
      <dgm:t>
        <a:bodyPr/>
        <a:lstStyle/>
        <a:p>
          <a:endParaRPr lang="es-EC"/>
        </a:p>
      </dgm:t>
    </dgm:pt>
    <dgm:pt modelId="{FBAA8CCB-3FCB-4B29-9060-9EE71E7AC05F}" type="pres">
      <dgm:prSet presAssocID="{03C90B1C-AD5B-4B8C-A306-0064A6357E20}" presName="pillars" presStyleCnt="0"/>
      <dgm:spPr/>
    </dgm:pt>
    <dgm:pt modelId="{441C7833-5922-419C-9D8D-8B559F171A2A}" type="pres">
      <dgm:prSet presAssocID="{03C90B1C-AD5B-4B8C-A306-0064A6357E2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B50865-575A-4A68-B50A-637695D811AE}" type="pres">
      <dgm:prSet presAssocID="{F0C22302-14EC-423B-A91A-9876F6288821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04FC3D-8C7A-46E9-9A5A-9AFE1B92C8B5}" type="pres">
      <dgm:prSet presAssocID="{3F9CC878-DCCB-4DCB-AAEA-824CDB39087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3BC50A-BD65-48FA-8E05-45C027C528DC}" type="pres">
      <dgm:prSet presAssocID="{C0BE0080-564B-48B4-9F16-AB5D11239D8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016C08-4D7B-4C01-8486-E0B53097E0C8}" type="pres">
      <dgm:prSet presAssocID="{B5BE3E41-203E-453E-85CF-10C3C968A6E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C1EA24-403B-4041-AC76-2D87E94FB472}" type="pres">
      <dgm:prSet presAssocID="{03C90B1C-AD5B-4B8C-A306-0064A6357E20}" presName="base" presStyleLbl="dkBgShp" presStyleIdx="1" presStyleCnt="2"/>
      <dgm:spPr/>
    </dgm:pt>
  </dgm:ptLst>
  <dgm:cxnLst>
    <dgm:cxn modelId="{BCE87320-1A15-4CD8-A37C-6A5E76F5ED58}" type="presOf" srcId="{C562C246-8226-4A0D-BD24-CD91FDB9A700}" destId="{441C7833-5922-419C-9D8D-8B559F171A2A}" srcOrd="0" destOrd="0" presId="urn:microsoft.com/office/officeart/2005/8/layout/hList3"/>
    <dgm:cxn modelId="{43753F9C-3442-40D3-8630-39F4828B504E}" type="presOf" srcId="{1542240D-6002-4AEA-BA25-BDAF13D527CC}" destId="{61CA2BB9-7C62-495B-852A-391E2987824B}" srcOrd="0" destOrd="0" presId="urn:microsoft.com/office/officeart/2005/8/layout/hList3"/>
    <dgm:cxn modelId="{521E23E1-64E0-4C7B-A84D-79AC8456E44D}" srcId="{03C90B1C-AD5B-4B8C-A306-0064A6357E20}" destId="{3F9CC878-DCCB-4DCB-AAEA-824CDB390874}" srcOrd="2" destOrd="0" parTransId="{9466544B-F9A7-4DB8-A825-6259F007B7BF}" sibTransId="{EEBC0433-0A48-49C6-AB2D-20175EE324BF}"/>
    <dgm:cxn modelId="{D984C944-C668-4D1F-9DE4-96BBC95E4316}" type="presOf" srcId="{F0C22302-14EC-423B-A91A-9876F6288821}" destId="{7DB50865-575A-4A68-B50A-637695D811AE}" srcOrd="0" destOrd="0" presId="urn:microsoft.com/office/officeart/2005/8/layout/hList3"/>
    <dgm:cxn modelId="{105F0B4F-03A2-4584-BC0D-D7CCA637D362}" type="presOf" srcId="{C0BE0080-564B-48B4-9F16-AB5D11239D82}" destId="{393BC50A-BD65-48FA-8E05-45C027C528DC}" srcOrd="0" destOrd="0" presId="urn:microsoft.com/office/officeart/2005/8/layout/hList3"/>
    <dgm:cxn modelId="{B84E112C-B209-45E0-A327-6B4C50511C46}" srcId="{03C90B1C-AD5B-4B8C-A306-0064A6357E20}" destId="{C562C246-8226-4A0D-BD24-CD91FDB9A700}" srcOrd="0" destOrd="0" parTransId="{9077F65F-31B8-450D-B0BA-1F6F52CF23BD}" sibTransId="{206C07F3-8D9C-4108-8233-E3492380B947}"/>
    <dgm:cxn modelId="{7DD5E740-BA52-4C2E-A63C-A227963574F5}" srcId="{03C90B1C-AD5B-4B8C-A306-0064A6357E20}" destId="{F0C22302-14EC-423B-A91A-9876F6288821}" srcOrd="1" destOrd="0" parTransId="{8A07FA49-3AFC-40EA-909A-67E76A879285}" sibTransId="{65CDBFE0-3732-41C1-9DD4-31EC164628D2}"/>
    <dgm:cxn modelId="{8B1CB351-091F-45FA-8AC8-08BC05543CFB}" type="presOf" srcId="{03C90B1C-AD5B-4B8C-A306-0064A6357E20}" destId="{F045CF70-C704-436E-9DEC-DBF880AB176C}" srcOrd="0" destOrd="0" presId="urn:microsoft.com/office/officeart/2005/8/layout/hList3"/>
    <dgm:cxn modelId="{1D9F9021-6DFB-466A-84A0-D511C1ED2BAE}" type="presOf" srcId="{B5BE3E41-203E-453E-85CF-10C3C968A6E2}" destId="{BA016C08-4D7B-4C01-8486-E0B53097E0C8}" srcOrd="0" destOrd="0" presId="urn:microsoft.com/office/officeart/2005/8/layout/hList3"/>
    <dgm:cxn modelId="{067E2CFE-89BA-4350-AAA5-0A52AD9D8C9D}" type="presOf" srcId="{3F9CC878-DCCB-4DCB-AAEA-824CDB390874}" destId="{4304FC3D-8C7A-46E9-9A5A-9AFE1B92C8B5}" srcOrd="0" destOrd="0" presId="urn:microsoft.com/office/officeart/2005/8/layout/hList3"/>
    <dgm:cxn modelId="{D56D7C59-1D9A-4EA8-8A84-0E6CD8D6C75F}" srcId="{03C90B1C-AD5B-4B8C-A306-0064A6357E20}" destId="{B5BE3E41-203E-453E-85CF-10C3C968A6E2}" srcOrd="4" destOrd="0" parTransId="{7983A3A9-9D5D-4954-B897-18CCA35ED987}" sibTransId="{C63B9C0D-AD58-41B3-BCA7-DF1F2EA6555C}"/>
    <dgm:cxn modelId="{2198C62F-FA7E-47F5-ACA7-650689854F93}" srcId="{1542240D-6002-4AEA-BA25-BDAF13D527CC}" destId="{03C90B1C-AD5B-4B8C-A306-0064A6357E20}" srcOrd="0" destOrd="0" parTransId="{F8B12682-B4E3-46B6-A6AF-AD59E60A9E7A}" sibTransId="{A3A062F8-335A-4D9F-A734-8CAD97D3C705}"/>
    <dgm:cxn modelId="{95998FDA-3A58-4EB2-865E-86ADF4706FA8}" srcId="{03C90B1C-AD5B-4B8C-A306-0064A6357E20}" destId="{C0BE0080-564B-48B4-9F16-AB5D11239D82}" srcOrd="3" destOrd="0" parTransId="{96E89046-0E31-4102-9C09-CFE557694CF1}" sibTransId="{316BEF86-211A-43C1-B38E-E12A645D2B5A}"/>
    <dgm:cxn modelId="{F8A43317-2934-4185-B6A8-1561329A2B34}" type="presParOf" srcId="{61CA2BB9-7C62-495B-852A-391E2987824B}" destId="{F045CF70-C704-436E-9DEC-DBF880AB176C}" srcOrd="0" destOrd="0" presId="urn:microsoft.com/office/officeart/2005/8/layout/hList3"/>
    <dgm:cxn modelId="{87F5C32E-6992-4415-B154-263062DAE18E}" type="presParOf" srcId="{61CA2BB9-7C62-495B-852A-391E2987824B}" destId="{FBAA8CCB-3FCB-4B29-9060-9EE71E7AC05F}" srcOrd="1" destOrd="0" presId="urn:microsoft.com/office/officeart/2005/8/layout/hList3"/>
    <dgm:cxn modelId="{1D7EA2A7-F513-4216-8EF3-431DCF6FEAF2}" type="presParOf" srcId="{FBAA8CCB-3FCB-4B29-9060-9EE71E7AC05F}" destId="{441C7833-5922-419C-9D8D-8B559F171A2A}" srcOrd="0" destOrd="0" presId="urn:microsoft.com/office/officeart/2005/8/layout/hList3"/>
    <dgm:cxn modelId="{DF972E2D-C0A1-42BA-962E-66CDB994BA8C}" type="presParOf" srcId="{FBAA8CCB-3FCB-4B29-9060-9EE71E7AC05F}" destId="{7DB50865-575A-4A68-B50A-637695D811AE}" srcOrd="1" destOrd="0" presId="urn:microsoft.com/office/officeart/2005/8/layout/hList3"/>
    <dgm:cxn modelId="{0A89E2EB-82B7-4270-83D8-D1940CCE787F}" type="presParOf" srcId="{FBAA8CCB-3FCB-4B29-9060-9EE71E7AC05F}" destId="{4304FC3D-8C7A-46E9-9A5A-9AFE1B92C8B5}" srcOrd="2" destOrd="0" presId="urn:microsoft.com/office/officeart/2005/8/layout/hList3"/>
    <dgm:cxn modelId="{0703504C-16B6-4157-8FB3-0117DD060A44}" type="presParOf" srcId="{FBAA8CCB-3FCB-4B29-9060-9EE71E7AC05F}" destId="{393BC50A-BD65-48FA-8E05-45C027C528DC}" srcOrd="3" destOrd="0" presId="urn:microsoft.com/office/officeart/2005/8/layout/hList3"/>
    <dgm:cxn modelId="{762863C0-302D-4E45-9B8B-62AB2A861F37}" type="presParOf" srcId="{FBAA8CCB-3FCB-4B29-9060-9EE71E7AC05F}" destId="{BA016C08-4D7B-4C01-8486-E0B53097E0C8}" srcOrd="4" destOrd="0" presId="urn:microsoft.com/office/officeart/2005/8/layout/hList3"/>
    <dgm:cxn modelId="{C5375B26-7C86-4E63-9DD4-16EA706EFA94}" type="presParOf" srcId="{61CA2BB9-7C62-495B-852A-391E2987824B}" destId="{F5C1EA24-403B-4041-AC76-2D87E94FB47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0F15-DEDD-4BBB-B1FF-D15F3D7F6116}">
      <dsp:nvSpPr>
        <dsp:cNvPr id="0" name=""/>
        <dsp:cNvSpPr/>
      </dsp:nvSpPr>
      <dsp:spPr>
        <a:xfrm>
          <a:off x="0" y="4943801"/>
          <a:ext cx="6381990" cy="540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INVESTIGACION Y DESARROLLO</a:t>
          </a:r>
          <a:endParaRPr lang="es-EC" sz="2200" kern="1200" dirty="0"/>
        </a:p>
      </dsp:txBody>
      <dsp:txXfrm>
        <a:off x="0" y="4943801"/>
        <a:ext cx="6381990" cy="540997"/>
      </dsp:txXfrm>
    </dsp:sp>
    <dsp:sp modelId="{F62BB349-C77D-457C-8A56-5B35CBED91B3}">
      <dsp:nvSpPr>
        <dsp:cNvPr id="0" name=""/>
        <dsp:cNvSpPr/>
      </dsp:nvSpPr>
      <dsp:spPr>
        <a:xfrm rot="10800000">
          <a:off x="0" y="4119862"/>
          <a:ext cx="6381990" cy="83205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SISTEMAS DE INFORMACIÓN Y COMUNICACIÓN</a:t>
          </a:r>
          <a:endParaRPr lang="es-EC" sz="2200" kern="1200" dirty="0"/>
        </a:p>
      </dsp:txBody>
      <dsp:txXfrm rot="10800000">
        <a:off x="0" y="4119862"/>
        <a:ext cx="6381990" cy="540644"/>
      </dsp:txXfrm>
    </dsp:sp>
    <dsp:sp modelId="{EEBA2722-FBF9-443A-87BE-1932D94C0BB9}">
      <dsp:nvSpPr>
        <dsp:cNvPr id="0" name=""/>
        <dsp:cNvSpPr/>
      </dsp:nvSpPr>
      <dsp:spPr>
        <a:xfrm rot="10800000">
          <a:off x="0" y="3295922"/>
          <a:ext cx="6381990" cy="83205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RECURSOS HUMANOS</a:t>
          </a:r>
          <a:endParaRPr lang="es-EC" sz="2200" kern="1200" dirty="0"/>
        </a:p>
      </dsp:txBody>
      <dsp:txXfrm rot="10800000">
        <a:off x="0" y="3295922"/>
        <a:ext cx="6381990" cy="540644"/>
      </dsp:txXfrm>
    </dsp:sp>
    <dsp:sp modelId="{0116C26B-AF1F-442F-A985-0338F9879EFD}">
      <dsp:nvSpPr>
        <dsp:cNvPr id="0" name=""/>
        <dsp:cNvSpPr/>
      </dsp:nvSpPr>
      <dsp:spPr>
        <a:xfrm rot="10800000">
          <a:off x="0" y="2471983"/>
          <a:ext cx="6381990" cy="83205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FINANZAS Y CONTABILIDAD</a:t>
          </a:r>
          <a:endParaRPr lang="es-EC" sz="2200" kern="1200" dirty="0"/>
        </a:p>
      </dsp:txBody>
      <dsp:txXfrm rot="10800000">
        <a:off x="0" y="2471983"/>
        <a:ext cx="6381990" cy="540644"/>
      </dsp:txXfrm>
    </dsp:sp>
    <dsp:sp modelId="{8C1F8180-ACCE-4B8C-A709-C693917A34A8}">
      <dsp:nvSpPr>
        <dsp:cNvPr id="0" name=""/>
        <dsp:cNvSpPr/>
      </dsp:nvSpPr>
      <dsp:spPr>
        <a:xfrm rot="10800000">
          <a:off x="0" y="1648044"/>
          <a:ext cx="6381990" cy="832054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PRODUCCIÓN  Y DISTRIBUCIÓN</a:t>
          </a:r>
          <a:endParaRPr lang="es-EC" sz="2200" kern="1200" dirty="0"/>
        </a:p>
      </dsp:txBody>
      <dsp:txXfrm rot="10800000">
        <a:off x="0" y="1648044"/>
        <a:ext cx="6381990" cy="540644"/>
      </dsp:txXfrm>
    </dsp:sp>
    <dsp:sp modelId="{C38892A7-CA10-4C45-A43B-BCB539B7670B}">
      <dsp:nvSpPr>
        <dsp:cNvPr id="0" name=""/>
        <dsp:cNvSpPr/>
      </dsp:nvSpPr>
      <dsp:spPr>
        <a:xfrm rot="10800000">
          <a:off x="0" y="824105"/>
          <a:ext cx="6381990" cy="83205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MARKETING Y VENTAS</a:t>
          </a:r>
          <a:endParaRPr lang="es-EC" sz="2200" kern="1200" dirty="0"/>
        </a:p>
      </dsp:txBody>
      <dsp:txXfrm rot="10800000">
        <a:off x="0" y="824105"/>
        <a:ext cx="6381990" cy="540644"/>
      </dsp:txXfrm>
    </dsp:sp>
    <dsp:sp modelId="{B1A49679-33C2-4525-8F8D-384EE87219A1}">
      <dsp:nvSpPr>
        <dsp:cNvPr id="0" name=""/>
        <dsp:cNvSpPr/>
      </dsp:nvSpPr>
      <dsp:spPr>
        <a:xfrm rot="10800000">
          <a:off x="0" y="0"/>
          <a:ext cx="6381990" cy="83205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ADMINISTRACIÓN Y GERENCIA</a:t>
          </a:r>
          <a:endParaRPr lang="es-EC" sz="2400" kern="1200" dirty="0"/>
        </a:p>
      </dsp:txBody>
      <dsp:txXfrm rot="10800000">
        <a:off x="0" y="0"/>
        <a:ext cx="6381990" cy="540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2CCAC-9705-42BD-93F6-3B534B4EB4E2}">
      <dsp:nvSpPr>
        <dsp:cNvPr id="0" name=""/>
        <dsp:cNvSpPr/>
      </dsp:nvSpPr>
      <dsp:spPr>
        <a:xfrm>
          <a:off x="0" y="0"/>
          <a:ext cx="8856984" cy="24950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1AEFE-7601-411E-A466-3B0A9F590C4D}">
      <dsp:nvSpPr>
        <dsp:cNvPr id="0" name=""/>
        <dsp:cNvSpPr/>
      </dsp:nvSpPr>
      <dsp:spPr>
        <a:xfrm>
          <a:off x="266979" y="332676"/>
          <a:ext cx="2113912" cy="18297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34CE-43B1-4AC1-AFD7-F7ACBB1CE013}">
      <dsp:nvSpPr>
        <dsp:cNvPr id="0" name=""/>
        <dsp:cNvSpPr/>
      </dsp:nvSpPr>
      <dsp:spPr>
        <a:xfrm rot="10800000">
          <a:off x="266979" y="2495077"/>
          <a:ext cx="2113912" cy="30495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</a:rPr>
            <a:t>FUERZAS POLÍTICAS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bg1"/>
              </a:solidFill>
            </a:rPr>
            <a:t>Estabilidad política</a:t>
          </a:r>
          <a:endParaRPr lang="es-EC" sz="1400" kern="1200" dirty="0">
            <a:solidFill>
              <a:schemeClr val="bg1"/>
            </a:solidFill>
          </a:endParaRPr>
        </a:p>
      </dsp:txBody>
      <dsp:txXfrm rot="10800000">
        <a:off x="331989" y="2495077"/>
        <a:ext cx="1983892" cy="2984528"/>
      </dsp:txXfrm>
    </dsp:sp>
    <dsp:sp modelId="{CC652F1C-B9A6-455C-BC53-7F31F3128559}">
      <dsp:nvSpPr>
        <dsp:cNvPr id="0" name=""/>
        <dsp:cNvSpPr/>
      </dsp:nvSpPr>
      <dsp:spPr>
        <a:xfrm>
          <a:off x="3371535" y="332676"/>
          <a:ext cx="2113912" cy="18297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28395-E79C-4463-93A7-B9C8E46F5523}">
      <dsp:nvSpPr>
        <dsp:cNvPr id="0" name=""/>
        <dsp:cNvSpPr/>
      </dsp:nvSpPr>
      <dsp:spPr>
        <a:xfrm rot="10800000">
          <a:off x="2592283" y="2495077"/>
          <a:ext cx="3672416" cy="30495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</a:rPr>
            <a:t>FUERZAS GUBERNAMENTALES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bg1"/>
              </a:solidFill>
            </a:rPr>
            <a:t>Transparencia de la función publica</a:t>
          </a:r>
          <a:endParaRPr lang="es-EC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bg1"/>
              </a:solidFill>
            </a:rPr>
            <a:t>Participación ciudadana</a:t>
          </a:r>
          <a:endParaRPr lang="es-EC" sz="1600" kern="1200" dirty="0">
            <a:solidFill>
              <a:schemeClr val="bg1"/>
            </a:solidFill>
          </a:endParaRPr>
        </a:p>
      </dsp:txBody>
      <dsp:txXfrm rot="10800000">
        <a:off x="2686067" y="2495077"/>
        <a:ext cx="3484848" cy="2955754"/>
      </dsp:txXfrm>
    </dsp:sp>
    <dsp:sp modelId="{0DED094E-091E-46F9-BD82-E47C807865C9}">
      <dsp:nvSpPr>
        <dsp:cNvPr id="0" name=""/>
        <dsp:cNvSpPr/>
      </dsp:nvSpPr>
      <dsp:spPr>
        <a:xfrm>
          <a:off x="6476091" y="332676"/>
          <a:ext cx="2113912" cy="18297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3FD61-B19A-4BE3-BB07-A9E4947784B6}">
      <dsp:nvSpPr>
        <dsp:cNvPr id="0" name=""/>
        <dsp:cNvSpPr/>
      </dsp:nvSpPr>
      <dsp:spPr>
        <a:xfrm rot="10800000">
          <a:off x="6476091" y="2495077"/>
          <a:ext cx="2113912" cy="30495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</a:rPr>
            <a:t>FUERZAS LEGALES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bg1"/>
              </a:solidFill>
            </a:rPr>
            <a:t>Nueva política tributaria</a:t>
          </a:r>
          <a:endParaRPr lang="es-EC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bg1"/>
              </a:solidFill>
            </a:rPr>
            <a:t>Legislación Laboral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bg1"/>
              </a:solidFill>
            </a:rPr>
            <a:t>Soberanía alimentaria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bg1"/>
              </a:solidFill>
            </a:rPr>
            <a:t>Permisos de funcionamiento</a:t>
          </a:r>
          <a:endParaRPr lang="es-EC" sz="1400" kern="1200" dirty="0">
            <a:solidFill>
              <a:schemeClr val="bg1"/>
            </a:solidFill>
          </a:endParaRPr>
        </a:p>
      </dsp:txBody>
      <dsp:txXfrm rot="10800000">
        <a:off x="6541101" y="2495077"/>
        <a:ext cx="1983892" cy="2984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74EC7-402D-41EE-B621-23C53C8D0CA1}">
      <dsp:nvSpPr>
        <dsp:cNvPr id="0" name=""/>
        <dsp:cNvSpPr/>
      </dsp:nvSpPr>
      <dsp:spPr>
        <a:xfrm>
          <a:off x="2966283" y="2391069"/>
          <a:ext cx="1909150" cy="1430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err="1"/>
            <a:t>ReingenierÍa</a:t>
          </a:r>
          <a:r>
            <a:rPr lang="es-EC" sz="1200" kern="1200" dirty="0"/>
            <a:t> de proceso del negocio</a:t>
          </a:r>
        </a:p>
      </dsp:txBody>
      <dsp:txXfrm>
        <a:off x="3570443" y="2780017"/>
        <a:ext cx="1273575" cy="1009767"/>
      </dsp:txXfrm>
    </dsp:sp>
    <dsp:sp modelId="{4DCCCC5E-C5C2-45EB-90A4-E23EBC2D0173}">
      <dsp:nvSpPr>
        <dsp:cNvPr id="0" name=""/>
        <dsp:cNvSpPr/>
      </dsp:nvSpPr>
      <dsp:spPr>
        <a:xfrm>
          <a:off x="21109" y="2513580"/>
          <a:ext cx="1829511" cy="1185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/>
            <a:t>Estrategias con nombre propio</a:t>
          </a:r>
        </a:p>
      </dsp:txBody>
      <dsp:txXfrm>
        <a:off x="47142" y="2835890"/>
        <a:ext cx="1228592" cy="836765"/>
      </dsp:txXfrm>
    </dsp:sp>
    <dsp:sp modelId="{0CACCA38-9D20-4303-8F36-52C9511F1348}">
      <dsp:nvSpPr>
        <dsp:cNvPr id="0" name=""/>
        <dsp:cNvSpPr/>
      </dsp:nvSpPr>
      <dsp:spPr>
        <a:xfrm>
          <a:off x="3006102" y="-4775"/>
          <a:ext cx="1829511" cy="1185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/>
            <a:t>Estrategias Intensivas</a:t>
          </a:r>
        </a:p>
      </dsp:txBody>
      <dsp:txXfrm>
        <a:off x="3580989" y="21258"/>
        <a:ext cx="1228592" cy="836765"/>
      </dsp:txXfrm>
    </dsp:sp>
    <dsp:sp modelId="{9EAB9FC8-4F63-4FB3-841C-DFD0E63295E6}">
      <dsp:nvSpPr>
        <dsp:cNvPr id="0" name=""/>
        <dsp:cNvSpPr/>
      </dsp:nvSpPr>
      <dsp:spPr>
        <a:xfrm>
          <a:off x="21109" y="-4775"/>
          <a:ext cx="1829511" cy="1185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/>
            <a:t>Enfoque</a:t>
          </a:r>
          <a:endParaRPr lang="es-EC" sz="1000" kern="1200" dirty="0"/>
        </a:p>
      </dsp:txBody>
      <dsp:txXfrm>
        <a:off x="47142" y="21258"/>
        <a:ext cx="1228592" cy="836765"/>
      </dsp:txXfrm>
    </dsp:sp>
    <dsp:sp modelId="{A0BC1883-4477-4D04-92AF-35966E5EAC0A}">
      <dsp:nvSpPr>
        <dsp:cNvPr id="0" name=""/>
        <dsp:cNvSpPr/>
      </dsp:nvSpPr>
      <dsp:spPr>
        <a:xfrm>
          <a:off x="1063371" y="478306"/>
          <a:ext cx="1426675" cy="119734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ESTRATEGIAS GENERICAS COMPETITIVAS</a:t>
          </a:r>
        </a:p>
      </dsp:txBody>
      <dsp:txXfrm>
        <a:off x="1481234" y="829000"/>
        <a:ext cx="1008812" cy="846650"/>
      </dsp:txXfrm>
    </dsp:sp>
    <dsp:sp modelId="{D52DAED1-30BF-4F39-AE07-111A1CCB9976}">
      <dsp:nvSpPr>
        <dsp:cNvPr id="0" name=""/>
        <dsp:cNvSpPr/>
      </dsp:nvSpPr>
      <dsp:spPr>
        <a:xfrm rot="5400000">
          <a:off x="2650429" y="322395"/>
          <a:ext cx="1197344" cy="1493962"/>
        </a:xfrm>
        <a:prstGeom prst="pieWedge">
          <a:avLst/>
        </a:prstGeom>
        <a:solidFill>
          <a:schemeClr val="accent2">
            <a:hueOff val="-5775273"/>
            <a:satOff val="5219"/>
            <a:lumOff val="5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ESTRATEGIAS EXTERNAS ALTERNATIVAS</a:t>
          </a:r>
        </a:p>
      </dsp:txBody>
      <dsp:txXfrm rot="-5400000">
        <a:off x="2502121" y="821398"/>
        <a:ext cx="1056391" cy="846650"/>
      </dsp:txXfrm>
    </dsp:sp>
    <dsp:sp modelId="{29BA5B66-D8DC-4C02-AAD0-5FD2E790D096}">
      <dsp:nvSpPr>
        <dsp:cNvPr id="0" name=""/>
        <dsp:cNvSpPr/>
      </dsp:nvSpPr>
      <dsp:spPr>
        <a:xfrm rot="10800000">
          <a:off x="2517226" y="1680051"/>
          <a:ext cx="1478824" cy="1069296"/>
        </a:xfrm>
        <a:prstGeom prst="pieWedge">
          <a:avLst/>
        </a:prstGeom>
        <a:solidFill>
          <a:schemeClr val="accent2">
            <a:hueOff val="-11550546"/>
            <a:satOff val="10438"/>
            <a:lumOff val="11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ESTRATEGIAS INTERNAS</a:t>
          </a:r>
        </a:p>
      </dsp:txBody>
      <dsp:txXfrm rot="10800000">
        <a:off x="2517226" y="1680051"/>
        <a:ext cx="1045686" cy="756106"/>
      </dsp:txXfrm>
    </dsp:sp>
    <dsp:sp modelId="{E59F5F05-4367-445D-85FF-52D2FE434663}">
      <dsp:nvSpPr>
        <dsp:cNvPr id="0" name=""/>
        <dsp:cNvSpPr/>
      </dsp:nvSpPr>
      <dsp:spPr>
        <a:xfrm rot="16200000">
          <a:off x="1234603" y="1505643"/>
          <a:ext cx="1084402" cy="1433217"/>
        </a:xfrm>
        <a:prstGeom prst="pieWedg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ESTRATEGIAS EXTERNAS ESPECÍFICAS</a:t>
          </a:r>
        </a:p>
      </dsp:txBody>
      <dsp:txXfrm rot="5400000">
        <a:off x="1479976" y="1680050"/>
        <a:ext cx="1013437" cy="766788"/>
      </dsp:txXfrm>
    </dsp:sp>
    <dsp:sp modelId="{1556DF97-5E2A-4768-AE68-7E314EDF8FB7}">
      <dsp:nvSpPr>
        <dsp:cNvPr id="0" name=""/>
        <dsp:cNvSpPr/>
      </dsp:nvSpPr>
      <dsp:spPr>
        <a:xfrm>
          <a:off x="2247495" y="1384756"/>
          <a:ext cx="553668" cy="48145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46214-62EC-4B5E-9493-52AB9B83C832}">
      <dsp:nvSpPr>
        <dsp:cNvPr id="0" name=""/>
        <dsp:cNvSpPr/>
      </dsp:nvSpPr>
      <dsp:spPr>
        <a:xfrm rot="10800000">
          <a:off x="2262710" y="1501476"/>
          <a:ext cx="553668" cy="48145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CF2FC-8B91-4141-B4B3-A57EFFB9A270}">
      <dsp:nvSpPr>
        <dsp:cNvPr id="0" name=""/>
        <dsp:cNvSpPr/>
      </dsp:nvSpPr>
      <dsp:spPr>
        <a:xfrm rot="5400000">
          <a:off x="-408783" y="1423158"/>
          <a:ext cx="1803303" cy="217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EB3895-DBAA-4213-9328-72A84E9DCD6C}">
      <dsp:nvSpPr>
        <dsp:cNvPr id="0" name=""/>
        <dsp:cNvSpPr/>
      </dsp:nvSpPr>
      <dsp:spPr>
        <a:xfrm>
          <a:off x="4454" y="269929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El 77.4% del mercado consume trucha, la frecuencia más alta de consumo es mensual con el 49.6%. El promedio de habitantes por familia es de 4 personas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46938" y="312413"/>
        <a:ext cx="2332538" cy="1365536"/>
      </dsp:txXfrm>
    </dsp:sp>
    <dsp:sp modelId="{D44BC6CC-0E14-4D71-BB0D-F850DF081324}">
      <dsp:nvSpPr>
        <dsp:cNvPr id="0" name=""/>
        <dsp:cNvSpPr/>
      </dsp:nvSpPr>
      <dsp:spPr>
        <a:xfrm rot="5400000">
          <a:off x="-408783" y="3236288"/>
          <a:ext cx="1803303" cy="217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67D48-652E-44A3-ADC5-6BF4F2250835}">
      <dsp:nvSpPr>
        <dsp:cNvPr id="0" name=""/>
        <dsp:cNvSpPr/>
      </dsp:nvSpPr>
      <dsp:spPr>
        <a:xfrm>
          <a:off x="4454" y="2083059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De las personas que no consumen trucha el 13.8% está interesada en comprar el producto y la frecuencia de compra seria de manera mensual con el 51%.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46938" y="2125543"/>
        <a:ext cx="2332538" cy="1365536"/>
      </dsp:txXfrm>
    </dsp:sp>
    <dsp:sp modelId="{2E1FF369-D084-4F82-9BB2-C8D9B696A25A}">
      <dsp:nvSpPr>
        <dsp:cNvPr id="0" name=""/>
        <dsp:cNvSpPr/>
      </dsp:nvSpPr>
      <dsp:spPr>
        <a:xfrm>
          <a:off x="497781" y="4142853"/>
          <a:ext cx="3205457" cy="217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D39A7-D633-4610-A23D-6A0E559784B7}">
      <dsp:nvSpPr>
        <dsp:cNvPr id="0" name=""/>
        <dsp:cNvSpPr/>
      </dsp:nvSpPr>
      <dsp:spPr>
        <a:xfrm>
          <a:off x="4454" y="3896190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El promedio de consumo de truchas por familia es de 14 kilos al año.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46938" y="3938674"/>
        <a:ext cx="2332538" cy="1365536"/>
      </dsp:txXfrm>
    </dsp:sp>
    <dsp:sp modelId="{E48A118C-69E2-4170-9E9F-3C00EE4910CB}">
      <dsp:nvSpPr>
        <dsp:cNvPr id="0" name=""/>
        <dsp:cNvSpPr/>
      </dsp:nvSpPr>
      <dsp:spPr>
        <a:xfrm rot="16200000">
          <a:off x="2806501" y="3236288"/>
          <a:ext cx="1803303" cy="217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357A8-48A3-4011-8223-B31D83015095}">
      <dsp:nvSpPr>
        <dsp:cNvPr id="0" name=""/>
        <dsp:cNvSpPr/>
      </dsp:nvSpPr>
      <dsp:spPr>
        <a:xfrm>
          <a:off x="3219738" y="3896190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El 46.2% de los encuestados que consumen trucha prefieren que el número de unidades por kilo sean 3.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3262222" y="3938674"/>
        <a:ext cx="2332538" cy="1365536"/>
      </dsp:txXfrm>
    </dsp:sp>
    <dsp:sp modelId="{BADAFA4C-AA69-49B6-9214-C1547245FF3C}">
      <dsp:nvSpPr>
        <dsp:cNvPr id="0" name=""/>
        <dsp:cNvSpPr/>
      </dsp:nvSpPr>
      <dsp:spPr>
        <a:xfrm rot="16200000">
          <a:off x="2806501" y="1423158"/>
          <a:ext cx="1803303" cy="217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30D7C-4CF0-4E3D-A8B3-EA9AD6F2C746}">
      <dsp:nvSpPr>
        <dsp:cNvPr id="0" name=""/>
        <dsp:cNvSpPr/>
      </dsp:nvSpPr>
      <dsp:spPr>
        <a:xfrm>
          <a:off x="3219738" y="2083059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El promedio de precio por kilo de trucha que estarían dispuestos a pagar es de $4.65dolares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3262222" y="2125543"/>
        <a:ext cx="2332538" cy="1365536"/>
      </dsp:txXfrm>
    </dsp:sp>
    <dsp:sp modelId="{9053CABC-8590-4B4E-96C5-EE1CB73481B3}">
      <dsp:nvSpPr>
        <dsp:cNvPr id="0" name=""/>
        <dsp:cNvSpPr/>
      </dsp:nvSpPr>
      <dsp:spPr>
        <a:xfrm>
          <a:off x="3713066" y="516593"/>
          <a:ext cx="3205457" cy="217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6EEC7-70F8-4EFC-BA74-E665FD089238}">
      <dsp:nvSpPr>
        <dsp:cNvPr id="0" name=""/>
        <dsp:cNvSpPr/>
      </dsp:nvSpPr>
      <dsp:spPr>
        <a:xfrm>
          <a:off x="3219738" y="269929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La forma que prefieren se le entregue el producto es empaquetado por kilo con el 40%, y el 53.23% prefieren que la presentación sea fileteada.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3262222" y="312413"/>
        <a:ext cx="2332538" cy="1365536"/>
      </dsp:txXfrm>
    </dsp:sp>
    <dsp:sp modelId="{0BD64F5A-707B-4F28-A7FD-9C9184EB73D3}">
      <dsp:nvSpPr>
        <dsp:cNvPr id="0" name=""/>
        <dsp:cNvSpPr/>
      </dsp:nvSpPr>
      <dsp:spPr>
        <a:xfrm rot="5400000">
          <a:off x="6021785" y="1423158"/>
          <a:ext cx="1803303" cy="217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CB10E-6EF1-4599-8C15-FC6966E9FC76}">
      <dsp:nvSpPr>
        <dsp:cNvPr id="0" name=""/>
        <dsp:cNvSpPr/>
      </dsp:nvSpPr>
      <dsp:spPr>
        <a:xfrm>
          <a:off x="6435022" y="269929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El producto que prefieren los encuestados comprar al no poder adquirir trucha es la tilapia con el 35.84%.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6477506" y="312413"/>
        <a:ext cx="2332538" cy="1365536"/>
      </dsp:txXfrm>
    </dsp:sp>
    <dsp:sp modelId="{8E206B5F-54E2-460D-B1DC-62A3B7B21791}">
      <dsp:nvSpPr>
        <dsp:cNvPr id="0" name=""/>
        <dsp:cNvSpPr/>
      </dsp:nvSpPr>
      <dsp:spPr>
        <a:xfrm rot="5400000">
          <a:off x="6021785" y="3236288"/>
          <a:ext cx="1803303" cy="217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5AF2C-736B-4DBD-9219-E0783F219414}">
      <dsp:nvSpPr>
        <dsp:cNvPr id="0" name=""/>
        <dsp:cNvSpPr/>
      </dsp:nvSpPr>
      <dsp:spPr>
        <a:xfrm>
          <a:off x="6435022" y="2083059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</a:rPr>
            <a:t>El lugar que prefieren los encuestados se ponga un punto de venta en Quito es en el Mercado de Santa Clara</a:t>
          </a:r>
          <a:endParaRPr lang="es-EC" sz="1000" kern="1200" dirty="0">
            <a:solidFill>
              <a:schemeClr val="bg1"/>
            </a:solidFill>
          </a:endParaRPr>
        </a:p>
      </dsp:txBody>
      <dsp:txXfrm>
        <a:off x="6477506" y="2125543"/>
        <a:ext cx="2332538" cy="1365536"/>
      </dsp:txXfrm>
    </dsp:sp>
    <dsp:sp modelId="{60EBF11B-ACD4-4CB7-8EAB-7F3CA0966488}">
      <dsp:nvSpPr>
        <dsp:cNvPr id="0" name=""/>
        <dsp:cNvSpPr/>
      </dsp:nvSpPr>
      <dsp:spPr>
        <a:xfrm>
          <a:off x="6435022" y="3896190"/>
          <a:ext cx="2417506" cy="14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bg1"/>
              </a:solidFill>
            </a:rPr>
            <a:t>El medio de publicidad que prefieren los encuestados recibir es propaganda volante con el 27.42% seguidas de internet con el 26.27%.</a:t>
          </a:r>
          <a:endParaRPr lang="es-EC" sz="900" kern="1200" dirty="0">
            <a:solidFill>
              <a:schemeClr val="bg1"/>
            </a:solidFill>
          </a:endParaRPr>
        </a:p>
      </dsp:txBody>
      <dsp:txXfrm>
        <a:off x="6477506" y="3938674"/>
        <a:ext cx="2332538" cy="1365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CF70-C704-436E-9DEC-DBF880AB176C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kern="1200" dirty="0" smtClean="0">
              <a:solidFill>
                <a:schemeClr val="bg1"/>
              </a:solidFill>
            </a:rPr>
            <a:t>EVALUACIÓN </a:t>
          </a:r>
          <a:r>
            <a:rPr lang="es-EC" sz="3400" b="1" kern="1200" dirty="0" smtClean="0">
              <a:solidFill>
                <a:schemeClr val="bg1"/>
              </a:solidFill>
            </a:rPr>
            <a:t>FINANCIERA PROYECTO</a:t>
          </a:r>
          <a:endParaRPr lang="es-EC" sz="3400" b="1" kern="1200" dirty="0">
            <a:solidFill>
              <a:schemeClr val="bg1"/>
            </a:solidFill>
          </a:endParaRPr>
        </a:p>
      </dsp:txBody>
      <dsp:txXfrm>
        <a:off x="0" y="0"/>
        <a:ext cx="6096000" cy="1219200"/>
      </dsp:txXfrm>
    </dsp:sp>
    <dsp:sp modelId="{441C7833-5922-419C-9D8D-8B559F171A2A}">
      <dsp:nvSpPr>
        <dsp:cNvPr id="0" name=""/>
        <dsp:cNvSpPr/>
      </dsp:nvSpPr>
      <dsp:spPr>
        <a:xfrm>
          <a:off x="744" y="1219200"/>
          <a:ext cx="1218902" cy="2560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TASA </a:t>
          </a:r>
          <a:r>
            <a:rPr lang="es-EC" sz="1100" kern="1200" dirty="0" smtClean="0">
              <a:solidFill>
                <a:schemeClr val="bg1"/>
              </a:solidFill>
            </a:rPr>
            <a:t>DE DESCUENTO 7,13%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744" y="1219200"/>
        <a:ext cx="1218902" cy="2560320"/>
      </dsp:txXfrm>
    </dsp:sp>
    <dsp:sp modelId="{7DB50865-575A-4A68-B50A-637695D811AE}">
      <dsp:nvSpPr>
        <dsp:cNvPr id="0" name=""/>
        <dsp:cNvSpPr/>
      </dsp:nvSpPr>
      <dsp:spPr>
        <a:xfrm>
          <a:off x="1219646" y="1219200"/>
          <a:ext cx="1218902" cy="25603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VALOR ACTUAL NETO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$33,641,24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1219646" y="1219200"/>
        <a:ext cx="1218902" cy="2560320"/>
      </dsp:txXfrm>
    </dsp:sp>
    <dsp:sp modelId="{4304FC3D-8C7A-46E9-9A5A-9AFE1B92C8B5}">
      <dsp:nvSpPr>
        <dsp:cNvPr id="0" name=""/>
        <dsp:cNvSpPr/>
      </dsp:nvSpPr>
      <dsp:spPr>
        <a:xfrm>
          <a:off x="2438548" y="1219200"/>
          <a:ext cx="1218902" cy="2560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TASA INTERNA DE RETORNO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17%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2438548" y="1219200"/>
        <a:ext cx="1218902" cy="2560320"/>
      </dsp:txXfrm>
    </dsp:sp>
    <dsp:sp modelId="{393BC50A-BD65-48FA-8E05-45C027C528DC}">
      <dsp:nvSpPr>
        <dsp:cNvPr id="0" name=""/>
        <dsp:cNvSpPr/>
      </dsp:nvSpPr>
      <dsp:spPr>
        <a:xfrm>
          <a:off x="3657451" y="1219200"/>
          <a:ext cx="1218902" cy="2560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RELACION BENEFICO COSTO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1,28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3657451" y="1219200"/>
        <a:ext cx="1218902" cy="2560320"/>
      </dsp:txXfrm>
    </dsp:sp>
    <dsp:sp modelId="{BA016C08-4D7B-4C01-8486-E0B53097E0C8}">
      <dsp:nvSpPr>
        <dsp:cNvPr id="0" name=""/>
        <dsp:cNvSpPr/>
      </dsp:nvSpPr>
      <dsp:spPr>
        <a:xfrm>
          <a:off x="4876353" y="1219200"/>
          <a:ext cx="1218902" cy="25603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PERIODO DE RECUPERACIÓN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5 AÑOS Y 3 MESES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4876353" y="1219200"/>
        <a:ext cx="1218902" cy="2560320"/>
      </dsp:txXfrm>
    </dsp:sp>
    <dsp:sp modelId="{F5C1EA24-403B-4041-AC76-2D87E94FB472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CF70-C704-436E-9DEC-DBF880AB176C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kern="1200" dirty="0" smtClean="0">
              <a:solidFill>
                <a:schemeClr val="bg1"/>
              </a:solidFill>
            </a:rPr>
            <a:t>EVALUACIÓN </a:t>
          </a:r>
          <a:r>
            <a:rPr lang="es-EC" sz="3400" b="1" kern="1200" dirty="0" smtClean="0">
              <a:solidFill>
                <a:schemeClr val="bg1"/>
              </a:solidFill>
            </a:rPr>
            <a:t>FINANCIERA INVERSIONISTA</a:t>
          </a:r>
          <a:endParaRPr lang="es-EC" sz="3400" b="1" kern="1200" dirty="0">
            <a:solidFill>
              <a:schemeClr val="bg1"/>
            </a:solidFill>
          </a:endParaRPr>
        </a:p>
      </dsp:txBody>
      <dsp:txXfrm>
        <a:off x="0" y="0"/>
        <a:ext cx="6096000" cy="1219200"/>
      </dsp:txXfrm>
    </dsp:sp>
    <dsp:sp modelId="{441C7833-5922-419C-9D8D-8B559F171A2A}">
      <dsp:nvSpPr>
        <dsp:cNvPr id="0" name=""/>
        <dsp:cNvSpPr/>
      </dsp:nvSpPr>
      <dsp:spPr>
        <a:xfrm>
          <a:off x="744" y="1219200"/>
          <a:ext cx="1218902" cy="2560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TASA DE DESCUENTO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12,69%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744" y="1219200"/>
        <a:ext cx="1218902" cy="2560320"/>
      </dsp:txXfrm>
    </dsp:sp>
    <dsp:sp modelId="{7DB50865-575A-4A68-B50A-637695D811AE}">
      <dsp:nvSpPr>
        <dsp:cNvPr id="0" name=""/>
        <dsp:cNvSpPr/>
      </dsp:nvSpPr>
      <dsp:spPr>
        <a:xfrm>
          <a:off x="1219646" y="1219200"/>
          <a:ext cx="1218902" cy="25603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VALOR ACTUAL NETO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$33,898,97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1219646" y="1219200"/>
        <a:ext cx="1218902" cy="2560320"/>
      </dsp:txXfrm>
    </dsp:sp>
    <dsp:sp modelId="{4304FC3D-8C7A-46E9-9A5A-9AFE1B92C8B5}">
      <dsp:nvSpPr>
        <dsp:cNvPr id="0" name=""/>
        <dsp:cNvSpPr/>
      </dsp:nvSpPr>
      <dsp:spPr>
        <a:xfrm>
          <a:off x="2438548" y="1219200"/>
          <a:ext cx="1218902" cy="2560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TASA INTERNA DE RETORNO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51</a:t>
          </a:r>
          <a:r>
            <a:rPr lang="es-EC" sz="1100" kern="1200" dirty="0" smtClean="0">
              <a:solidFill>
                <a:schemeClr val="bg1"/>
              </a:solidFill>
            </a:rPr>
            <a:t>%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2438548" y="1219200"/>
        <a:ext cx="1218902" cy="2560320"/>
      </dsp:txXfrm>
    </dsp:sp>
    <dsp:sp modelId="{393BC50A-BD65-48FA-8E05-45C027C528DC}">
      <dsp:nvSpPr>
        <dsp:cNvPr id="0" name=""/>
        <dsp:cNvSpPr/>
      </dsp:nvSpPr>
      <dsp:spPr>
        <a:xfrm>
          <a:off x="3657451" y="1219200"/>
          <a:ext cx="1218902" cy="2560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RELACION BENEFICO COSTO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2,35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3657451" y="1219200"/>
        <a:ext cx="1218902" cy="2560320"/>
      </dsp:txXfrm>
    </dsp:sp>
    <dsp:sp modelId="{BA016C08-4D7B-4C01-8486-E0B53097E0C8}">
      <dsp:nvSpPr>
        <dsp:cNvPr id="0" name=""/>
        <dsp:cNvSpPr/>
      </dsp:nvSpPr>
      <dsp:spPr>
        <a:xfrm>
          <a:off x="4876353" y="1219200"/>
          <a:ext cx="1218902" cy="25603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PERIODO DE RECUPERACIÓN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</a:rPr>
            <a:t>4 AÑOS </a:t>
          </a:r>
          <a:r>
            <a:rPr lang="es-EC" sz="1100" kern="1200" dirty="0" smtClean="0">
              <a:solidFill>
                <a:schemeClr val="bg1"/>
              </a:solidFill>
            </a:rPr>
            <a:t>Y </a:t>
          </a:r>
          <a:r>
            <a:rPr lang="es-EC" sz="1100" kern="1200" dirty="0" smtClean="0">
              <a:solidFill>
                <a:schemeClr val="bg1"/>
              </a:solidFill>
            </a:rPr>
            <a:t>1 </a:t>
          </a:r>
          <a:r>
            <a:rPr lang="es-EC" sz="1100" kern="1200" dirty="0" smtClean="0">
              <a:solidFill>
                <a:schemeClr val="bg1"/>
              </a:solidFill>
            </a:rPr>
            <a:t>MESES</a:t>
          </a:r>
          <a:endParaRPr lang="es-EC" sz="1100" kern="1200" dirty="0">
            <a:solidFill>
              <a:schemeClr val="bg1"/>
            </a:solidFill>
          </a:endParaRPr>
        </a:p>
      </dsp:txBody>
      <dsp:txXfrm>
        <a:off x="4876353" y="1219200"/>
        <a:ext cx="1218902" cy="2560320"/>
      </dsp:txXfrm>
    </dsp:sp>
    <dsp:sp modelId="{F5C1EA24-403B-4041-AC76-2D87E94FB472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6A9E0-CE86-4194-BB22-7516DAEED377}" type="datetimeFigureOut">
              <a:rPr lang="es-EC" smtClean="0"/>
              <a:t>16/05/2014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A846F-AA33-45B4-95AE-E046647C3B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907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846F-AA33-45B4-95AE-E046647C3BB9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710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5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90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8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295150-4FD7-4802-B0EB-D52217513A72}" type="datetime1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6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9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C392BEB-5202-498C-89F7-BBD3BEE1B887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71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5" y="703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5" y="309492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242B6C6-10FF-4510-A888-F0B9C6A788B0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71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847B31-A4E1-4FCE-8661-5EC33A675437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CAD832D-B7F8-4A85-B115-3F84BE9AC26D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D47F82-2B2E-4837-B3AB-C94C672FBECB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2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1E57738-F4B0-48EA-9B71-E0F723F8BF6C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00D5EF-7D26-425F-8C45-B9312ACE18BC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5" y="1407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2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3.wdp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Layout" Target="../diagrams/layout5.xml"/><Relationship Id="rId7" Type="http://schemas.openxmlformats.org/officeDocument/2006/relationships/hyperlink" Target="../../Financiero%20y%20contable.xlsx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Layout" Target="../diagrams/layout6.xml"/><Relationship Id="rId7" Type="http://schemas.openxmlformats.org/officeDocument/2006/relationships/hyperlink" Target="../../Financiero%20y%20contable.xlsx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6525" y="1988840"/>
            <a:ext cx="8208912" cy="1944216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effectLst/>
              </a:rPr>
              <a:t>Estudio de Factibilidad Financiera para la aplicación de una nueva política de Producción, Distribución y Venta del producto trucha en la Finca San Salvador</a:t>
            </a:r>
            <a:endParaRPr lang="es-EC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5401554"/>
            <a:ext cx="4536504" cy="1268760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Autor: Marilyn </a:t>
            </a:r>
            <a:r>
              <a:rPr lang="es-EC" dirty="0" err="1" smtClean="0">
                <a:solidFill>
                  <a:schemeClr val="bg1"/>
                </a:solidFill>
              </a:rPr>
              <a:t>Villalva</a:t>
            </a:r>
            <a:r>
              <a:rPr lang="es-EC" dirty="0" smtClean="0">
                <a:solidFill>
                  <a:schemeClr val="bg1"/>
                </a:solidFill>
              </a:rPr>
              <a:t> </a:t>
            </a:r>
            <a:r>
              <a:rPr lang="es-EC" dirty="0" err="1" smtClean="0">
                <a:solidFill>
                  <a:schemeClr val="bg1"/>
                </a:solidFill>
              </a:rPr>
              <a:t>Cordova</a:t>
            </a:r>
            <a:endParaRPr lang="es-EC" dirty="0" smtClean="0">
              <a:solidFill>
                <a:schemeClr val="bg1"/>
              </a:solidFill>
            </a:endParaRPr>
          </a:p>
          <a:p>
            <a:r>
              <a:rPr lang="es-EC" dirty="0" smtClean="0">
                <a:solidFill>
                  <a:schemeClr val="bg1"/>
                </a:solidFill>
              </a:rPr>
              <a:t>Director: Ing. Guido Crespo Albán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1" y="188641"/>
            <a:ext cx="5976905" cy="1314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15200" cy="634082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/>
              <a:t>ANÁLISIS EXTERNO</a:t>
            </a:r>
            <a:endParaRPr lang="es-EC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468558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7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25" y="11266"/>
            <a:ext cx="3706479" cy="1185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3600" dirty="0" smtClean="0"/>
              <a:t>FACTORES ECONÓMICOS</a:t>
            </a:r>
          </a:p>
          <a:p>
            <a:endParaRPr lang="es-EC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13" y="3645024"/>
            <a:ext cx="4619575" cy="30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149725" cy="308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57" y="476672"/>
            <a:ext cx="4120665" cy="2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1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12893" y="1268760"/>
            <a:ext cx="3826768" cy="850106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spcBef>
                <a:spcPct val="20000"/>
              </a:spcBef>
              <a:buFont typeface="Arial" panose="020B0604020202020204" pitchFamily="34" charset="0"/>
            </a:pPr>
            <a:r>
              <a:rPr lang="es-EC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Producto Interno Bruto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" y="476672"/>
            <a:ext cx="5218628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96" y="3626693"/>
            <a:ext cx="57912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836712"/>
            <a:ext cx="2160240" cy="706090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spcBef>
                <a:spcPct val="20000"/>
              </a:spcBef>
              <a:buFont typeface="Arial" panose="020B0604020202020204" pitchFamily="34" charset="0"/>
            </a:pPr>
            <a:r>
              <a:rPr lang="es-EC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 País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99" y="97305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7" y="386104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932040" y="4885953"/>
            <a:ext cx="2160240" cy="706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C" dirty="0"/>
              <a:t>Salario Real</a:t>
            </a:r>
          </a:p>
        </p:txBody>
      </p:sp>
    </p:spTree>
    <p:extLst>
      <p:ext uri="{BB962C8B-B14F-4D97-AF65-F5344CB8AC3E}">
        <p14:creationId xmlns:p14="http://schemas.microsoft.com/office/powerpoint/2010/main" val="1467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11659"/>
            <a:ext cx="2520280" cy="85710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spcBef>
                <a:spcPct val="20000"/>
              </a:spcBef>
              <a:buFont typeface="Arial" panose="020B0604020202020204" pitchFamily="34" charset="0"/>
            </a:pPr>
            <a:r>
              <a:rPr lang="es-EC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Tasa de Interés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7674" b="11703"/>
          <a:stretch/>
        </p:blipFill>
        <p:spPr bwMode="auto">
          <a:xfrm>
            <a:off x="3851920" y="476672"/>
            <a:ext cx="5167745" cy="254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3"/>
            <a:ext cx="5167745" cy="310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7706"/>
            <a:ext cx="223224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2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61057"/>
            <a:ext cx="4546848" cy="1930226"/>
          </a:xfrm>
        </p:spPr>
        <p:txBody>
          <a:bodyPr vert="horz" anchor="t">
            <a:noAutofit/>
          </a:bodyPr>
          <a:lstStyle/>
          <a:p>
            <a:pPr marL="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</a:pPr>
            <a:r>
              <a:rPr lang="es-EC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FACTORES DEMOGRÁFICOS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7" y="692696"/>
            <a:ext cx="4896543" cy="27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220072" y="0"/>
            <a:ext cx="3754760" cy="92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C" dirty="0"/>
              <a:t>Desempleo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41063" y="4752119"/>
            <a:ext cx="3754760" cy="92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C" dirty="0"/>
              <a:t>Subempleo</a:t>
            </a:r>
          </a:p>
        </p:txBody>
      </p:sp>
      <p:pic>
        <p:nvPicPr>
          <p:cNvPr id="7" name="6 Imagen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886325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1340768"/>
            <a:ext cx="37547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C" dirty="0"/>
              <a:t>Población Económicamente Activa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43979" y="4752119"/>
            <a:ext cx="3248501" cy="92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C" dirty="0"/>
              <a:t>Pobreza</a:t>
            </a:r>
          </a:p>
        </p:txBody>
      </p:sp>
      <p:pic>
        <p:nvPicPr>
          <p:cNvPr id="10" name="9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5" y="3683793"/>
            <a:ext cx="5536945" cy="298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514806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3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536" y="476672"/>
            <a:ext cx="433082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C" sz="2800" dirty="0"/>
              <a:t>Población en el Distrito Metropolitano de Quito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96" y="44624"/>
            <a:ext cx="4202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3358" y="2276873"/>
            <a:ext cx="3991520" cy="1224135"/>
          </a:xfrm>
        </p:spPr>
        <p:txBody>
          <a:bodyPr vert="horz" anchor="t">
            <a:noAutofit/>
          </a:bodyPr>
          <a:lstStyle/>
          <a:p>
            <a:pPr marL="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</a:pPr>
            <a:r>
              <a:rPr lang="es-EC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FUERZAS TECNOLÓGICAS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4" y="3645024"/>
            <a:ext cx="3601798" cy="322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120166" y="2655317"/>
            <a:ext cx="4896544" cy="132774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indent="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600"/>
            </a:lvl1pPr>
            <a:lvl2pPr marL="82296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/>
            </a:lvl2pPr>
            <a:lvl3pPr marL="1106424" indent="-228600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/>
            </a:lvl3pPr>
            <a:lvl4pPr indent="-210312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/>
            </a:lvl4pPr>
            <a:lvl5pPr marL="1600200" indent="-210312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/>
            </a:lvl5pPr>
            <a:lvl6pPr marL="1828800" indent="-210312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/>
            </a:lvl6pPr>
            <a:lvl7pPr marL="2084832" indent="-210312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/>
            </a:lvl7pPr>
            <a:lvl8pPr marL="2286000" indent="-182880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/>
            </a:lvl8pPr>
            <a:lvl9pPr marL="2514600" indent="-182880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/>
            </a:lvl9pPr>
          </a:lstStyle>
          <a:p>
            <a:pPr algn="ctr"/>
            <a:r>
              <a:rPr lang="es-EC" sz="3200" dirty="0"/>
              <a:t>FUERZAS ECOLÓGICAS Y AMBIENTALES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78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40" y="4221088"/>
            <a:ext cx="273630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0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706090"/>
          </a:xfrm>
        </p:spPr>
        <p:txBody>
          <a:bodyPr vert="horz" anchor="t">
            <a:noAutofit/>
          </a:bodyPr>
          <a:lstStyle/>
          <a:p>
            <a:pPr marL="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</a:pPr>
            <a:r>
              <a:rPr lang="es-EC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Fuerzas Competitivas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200000" cy="43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MATRIZ DE EVALUACION DE FACTORES INTERNOS-EXTERNOS</a:t>
            </a:r>
            <a:endParaRPr lang="es-EC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04864"/>
            <a:ext cx="71548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GENERALIDADES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52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739583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MATRIZ GENERAL ELECTRIC</a:t>
            </a:r>
            <a:endParaRPr lang="es-EC" sz="4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87470"/>
              </p:ext>
            </p:extLst>
          </p:nvPr>
        </p:nvGraphicFramePr>
        <p:xfrm>
          <a:off x="0" y="700427"/>
          <a:ext cx="4349616" cy="30916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85319"/>
                <a:gridCol w="720080"/>
                <a:gridCol w="936104"/>
                <a:gridCol w="1008113"/>
              </a:tblGrid>
              <a:tr h="192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FORTALEZA DEL NEGOCIO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Indicadores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Peso Relativo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Calificación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Calificación Ponderada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Participación del Mercado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Nivel de aceptación del producto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0,90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Capacidad de mejorar producto y servicio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0,20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Liderazgo y dirección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0,30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Capacidad física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Cartera por cobrar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2,70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3867"/>
              </p:ext>
            </p:extLst>
          </p:nvPr>
        </p:nvGraphicFramePr>
        <p:xfrm>
          <a:off x="4644008" y="692696"/>
          <a:ext cx="4355976" cy="26220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28192"/>
                <a:gridCol w="648072"/>
                <a:gridCol w="1008112"/>
                <a:gridCol w="971600"/>
              </a:tblGrid>
              <a:tr h="2988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ATRACTIVO DE LA INDUSTRIA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Indicadores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Peso Relativo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Calificación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Calificación Ponderada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Tamaño del mercado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Barreras de entrada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0,60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Flexibilidad de los precios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0,90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Rentabilidad del sector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0,80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100%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2.90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40" y="3717032"/>
            <a:ext cx="4688959" cy="31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4077072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Invertir selectivamente para:</a:t>
            </a:r>
            <a:endParaRPr lang="es-EC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Apoyar la diferenciación del producto</a:t>
            </a:r>
            <a:endParaRPr lang="es-EC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Aumentar la rentabilidad</a:t>
            </a:r>
            <a:endParaRPr lang="es-EC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Procurar la segmentación del mercado</a:t>
            </a:r>
            <a:endParaRPr lang="es-EC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Establecer planes para las debilidades </a:t>
            </a:r>
            <a:endParaRPr lang="es-EC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87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DIRECCIONAMIENTO ESTRATÉGICO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86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9" y="73025"/>
            <a:ext cx="29014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53" y="3068960"/>
            <a:ext cx="2833932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data:image/jpeg;base64,/9j/4AAQSkZJRgABAQAAAQABAAD/2wCEAAkGBhISEBUUEhMUFBUWFRQUGBcVFxQUFBQUFRQVFBQUFBQXHCYeFxkkGRUUHy8gJCcpLCwsFR4xNTAqNSYrLCkBCQoKDgwOGg8PGiwkHxwpLCwqLCwsKSksKSwsLCwsKSwsKSwsKSksKSwsKSwsKSksLCwsKSwpKSkpLCksLCkpLP/AABEIAJ8BPQMBIgACEQEDEQH/xAAcAAABBQEBAQAAAAAAAAAAAAAAAgMEBQYBBwj/xAA/EAABAwIDBQUFBwIGAgMAAAABAAIRAyEEEjEFBkFRYRMicYGRMqGxwfAUQmJystHhNFIHFSMzkvFTohYkJf/EABkBAAMBAQEAAAAAAAAAAAAAAAABAgMEBf/EACYRAAICAQUAAgICAwAAAAAAAAABAhEDBBIhMUETIlHwFDJCgbH/2gAMAwEAAhEDEQA/APYaNXKVJGLb1UMBcXMpNE2Sn4zkPVMl86klNpTWzxhDk2B3M3kfX+EprGnSQetwkPYQbpdJ15Avy/ZC75AQ9hBuuh/P14/yptnj6kJqphLW1CpwfgUKo17wfI80+oBactxEH4qVh6sjqFcJeMaHUIQtBghCEACEIQAIQhAAhCEACEIQBxzoBJ4XXz9tneMVcbXqmXAuLWwdA2y9n3z2l2GAr1Jgim4DxIgL5woYeqO9ld3pMxY/P/pNGOVlpi94mjvZJ+o9VC/+RudPePPKJI9Qo5olwJggjjMjrKg1GBoGZojmLH+VRkqZcM24T/2pGE2g1xh2vMn5qkbQINuU6R8RdSKVenAkiRaYgecJiaXhdYzFkGBJ8NErCbdezieUHiqz7YDADg0+Nj56JDqpNonpz6hBNM2eC22KgBmDyUxtUOMSsThqxkWjh4eKvMBiXNIkT1ChxKUjVYZtgVaUaaptn4kO/ZW1CqOCxkaItcOyFNYFEwz9FMYViywKBqukJJSGDnJpi7UKKaaEW9WnBhdF/H4+PVTKtIOCjPwhGl1o4NdF0MwpTcM0iQSmsQ2InUi/il4V9/H4j+EopJ0wH30AWxy0UEsInorJcc2RC1lCx0QqdSL+R69VMc60jlZQ+yIzTy+YhLYM1OORURbXADVSsTql4R3e8UwnsO3vD1URbsROQhC6SgQhCABCEIAEIQgAQhCABCEIAwP+MuIP2FtJutWo1vjxWP3b3bJYA8kdAbj1Wt/xLZ2mIwlMiRLnx4QpGCwwEQIUTlSMZK5FIzdNkkEAg8hz+HkqPbG4rWyW6f8AIei9GbThN1ocCCFmsjFtR4ttPYTqTe4Tl9QPPUeio/sLzaQ7ja/vXtWM2S1w+vfOqzeO3TZMsEX4W9y2U0+yGmujzwbOeCJ0niJHqp7KADu8L6gi4PWVq6exYsQb2kcfEaFOU9kRYtmPWOCvciWmzO0cG6fq/wC6n4MEW0GsKzGBycPrwSKuGGbM1KwUaHcPiMvwV1s+uCLqhLeMdVNweI5qGikzWYSvCs6VWyzGExOitaFZYyiaJlsHIBUZlWU4HqKGOVCE2zikPqJtj5JTQGwQoeIrGYBiEuhiSSAVvvV0aWIxYM9Emhw/N8kVQXOPIc9AnMMyTPAWHjxKz7kIlKNiMRqBqpKh4mjBkafBaTuuBsadVJEEqRgtD4qIrChThqzx8uxI66kDcgJWUTPkuoW1FAhCEwBCEIAEIQgAQhCABCEIAEIQgDDb3snaFGeFJx/9gpVKFG3sqf8A3qLhoadRvoQVwVljPlmT7J1TEBvnZNPqx8FTbbxJFIuYYcLDnmMZNfxBo81HpbcZiKOZjoOhbo5rhwI4ealRJsuqtebBQqjgJ5n6CzOF3oA7Rjz3xcfiMCT4dOqVjt4QyCCHF0GzrQeJOvEWhWoMW5Fy+neRePT16fNRqzdRzjxk3+gqZ289OHEvMARy7xIgRN+J8lMo7VaRNmsEy43LjAg2621VbWhWhdVpIvcafP0Ud9ZpMDh9WKlCpmBnQAkSAALmBxTowjCBNtLjj0v5aJ2BWggm111utrqd/lo4ERNpTVfCFqLEOUa6tMLiFTURdWOEfCTKRe0KhjVO9ofJQqD1NY7msWUdebJug7VLcE0wGT5IQGmrnvaQm1ZuYDqJXBTA0AVvHya0RKdFztZjr8lMa2BAVMN8cJ2vZdo7N2vYE9nVyNrTApuqZcgcToJvbmFJG8GHyh2exr/Zpyu/3s5p5NP7gROnVaRikBYpFRhIsYVU3e7Cmt2QqHNn7LNkqdkaunZCtl7Mvm2XNM21sq/au/lBuGxFSgS99Gm97c1OsKby13Zy12UB7M8AlpgazF0xmhpYYAyblPqkG+OFzhhe4OyNqEGnVHZ03NLw+qS2KbYBu6I01RgN88JWqMpse/PUk0w+lWp9o0NLi9hewBzYBvppzCEkugLtCEJgCEIQAIQhADdeu1jS55DWjUmwCjYHbFGtPZ1A6NdQR5FY/ffFVDXyGQwAFo4GRc9TNvJG6GyKrahqOBaC3KAdXSQZjgLe9cD1Unl2RXCM973Ub1C40WXV3mgIQhAAo2Kq/dHn+ykOdAlQmnVx14eKib8EzMb81WUqTKhu6nUYXQJLWP7psL8QfJUn20ZQ4HMCJ7t7c5CXvnsTEmpUrUgKrKlM03sh0gQYLmtu4A3Dm95p4OFlhMHvGIjtBRrNOV9N4PZOfoS02gnofIqYpMykaHaW2WlrmugtIMwZEdOq892jvA+hUcaTi1zgA4TOefvH8V79bjUp7eHaJAzAGm86ljmvY4dQDryJAKyFSoXGStH9UQlfJN2jtl9Wpnu0wBryGqabtKpbM5xiOMGBoAVFC6xhcYAU2y6Rb4fG0HCKhqNJGo7wJ1EgfFWOEDXFvZ18zgZhwLm6cteHJUJ2RW/8bj4XSK2DqUzJa5scYcPer3P1EcPpnomzNpVGianfsTLcpy5eAaehWpwGKZUAc1wdeO8YI4RH3V5bsjeUi1W40zASdR7Qm400Wx2VtISHUnNh1i0E6cDI8DYiRPFDVk8x7Ne+OBHz9U3UpxqPXVGzsT2gBHOHT908jGnRSalGeH1OvPksuiyC2kOCfYIS+wA0+adZTTsCRQVhRCgMEKfRKzZQtwTbTc+Skho6pvLdShmvQhM4zN2b8vtZXR4wYXS3SNTJP2YezqUc9LtHbRGKAzj/AGximVb/AIsjTZcbu5iu0FLJS7AY847tu0OctNQ1hS7LL7WcxOaICoap9fmt3sPaQfRDnH7snoW+18JXHh1PyS2tUZxnbMWdkDCOZQr9kaYrdoKj8XioNMVjVafsjTAqAxf2ZGa+ifOwcTUoYoMFKjRq4au3IzEOq0KlaoZZVpNc3/QbGckDXPpaVm9uY41qz6h+84kdG6NHpC2W51FwwBzaOFVwH4CD8wT5qYapzk0lwJTtjGNFGvUxzDWYz7XRo0qbiHWcxlQHMCNMzm2m91YUsJjq+LwlWtRoUmYc1c2SqajnufRdTlgyDKySLG9+l8PtM2K39faLqeDBB7zmUxPUtlx8UsOrcrcl0EZ32WmO3ioUjDnyeTQXEeMaJrB714aocoqZXHQOBbPhNisCaLnuhoLnHgLkqqx9ItJa4EEWIOoKw/m5L6VE/Iz2kOWer770GOgtfExIA9YmUzuLjKj8MzOSbuaCdS1psfl5LHba9p/5nfErfPqZKMZR9KlN1aPU8JjGVGhzDIIBB5g6FJxmPp0m5qjg0e89AOKzm5mIDcHTc42a2oT4B7lQbW2i6s8ud5Dg0cgrnqtsE/WNzpF/i996M2oueBxOUemqkbL3yw1R2UzScf7og9MwWPpbIrVBLGEjnYT4TqqfG0XMcWuBaRqCII8lxLVZU9z/AOGe+R7U1wOiz+1t6TSquYKYMRckibTyVRuFvC54NJ5ksAIJ1LNL9QY8iEjer+pf4N/SF15dQ3iUo8GjlxaNPsjbzK40yuFiOR/ZMb1bedhaTXMYHFzsvemBYnh4LEYXHOpPD28NRwI4gq63v2k2tgWOaZ/1B4juukHqs46pyxtXyid9oVsTft2Iq9jVY1pd7JbMEgTlIPgtNUdoBoB7zqvKt2P62j+Y/ocvUQqw5JTj9hxba5KTb28jcG5hrU3Cg6xrNu2k/h2rQJDT/csJv7sPD1HjG0WirSrDLVfTOZofYMdmBGUHQ8JiQvT9oYltOk99QEsa0l4a01Dl4wwXd4LD4p+7lUOmiGlwM5MLi2GTxhtOJXXjXo2rPE9s4FjPZc78rnsdHD7plVTRK0e2dlUmlzaLDTY12Uvq9owu5EUyMwkXgwqrZ+zXveABadVq1bITo5VwuVo5xKlbGoN7RswO8PTj4Kz2nslwAdENjXpmYJjzVls/YualIAzN05kLSjLJkW3k3uC2DSo4R1Z4JdUZMf2tmRHlF+qwe294AXhrWjIOcEP8ivRtu4//APGcR7Rw7WjnJa1h+JXjdTYlWxeC20yYtb7w+aiDbshwhaY/h8NSquc4UyBbug3J8OCnUtk16HfZ3MxADHGzm5SczuHA+/zjbtYUmpnzQGkDo4zcBew4HdZjwHuklwEkmba5QNANNOSqUlFWy1/ZpGJ2XtdzwMpDKgIlpsABFiOIMgW43stfh64dq0tNpBvB8uCc2tudTjNTEOFwRrPVQcE+HZXCH2mbg/iHWVk2pdFpNdljksf5HklUhdPUmAjuj1+SW2jbRZ2UJAUmj6JBp2TtBiljJIK41t0oFcablJDNWhCF1Gp55vHguyruHA94eB/mVCpbVLKFWmPvxHSbP9QAtbvpgc1IVBqwwfyu/mPVYKsvC1EXiyOv2zmnwyHTwpq1Gsbq5waPM6/Ner0MKGYdwaIDaZaPBrYWK3L2fmrOqEWYMo/M7+J/5L0HFMii8fgd+krq0kPq5FwXFnkW1PZPgt9VwDquEaG3c1lNwHPuwQsDtT2T4L0OntPsMK1wEkspgDhOXiufT7ftu6Jh6Y6q59N/Frh5EKRS2xh6jx9spAmw7Rsj/m0aqzdt+nW7uKptjg9oIc3zF1kNphoe4MJLZOUmxI4Ssn9HcXa/fCeuj1zZ1OmGA04ywIiIDeERwXmW2vbf+Z3xK0f+HWJeaBB0bULW+BAJHqfes5tr23/md+oro1M92OLLm7SL3Zro2YyOII9apVWxgL2g6FwB8CYV9u5hhU2exptLXweR7R0Kq2xgm0nBofmMd60QeCjLF7VLykJrizeYCiA2wiLDoAsf/iXQaOyf985mnq0QRPgT70rBb6PpMh9PP1nLPjZZjb216mIqZ38oAGjRyC2y6jHLFtXZUppqhe5Tj9tbHFlSfDLPxAV/vGf9c/lZ+kKPuDsgy6sRqMjOt5c7wsB6qVvQ2MQ4dGfpCyaaw/7J/wASjq0zlzRaYnrEwoNeu7KWT3SQ6OokA+9a/dzCNq06jHCznNHhbUdVmNvbLfh6hY/xB4ObwIXO8bSU/GS16Mbsf1tH8x/Q5eoheXbsf1tH8x/Q5eohdun/AKmkOh57SKRyuyOOjgAY8jYrOYnZ+0pHZ45lzfNhwLdMr9VpKvsNTK7XJrhGh5dvVuA44gPxWJfWqVGEktY2mO7DQAB0Oqpv8obTIZTaAJkjn4k8fH3L07eqrmfTMaNePeFiH0n55AgTMxcnnfgtlK+jGa5GdpbvdpSj+5jmDoTBb7wEjYOHacOD972XN4tcLEHzlaOliRkGeDabD4xZZ7a2z6rK3bYcZs3+4wENz/iE2mFUJc8mGbHuXA9Sx5a00SMwNmzoJKrtq4VxMEAjTpHGZVzszK45nMc13J0ZR77m/wAU5UpDtJcO7H14LTdFHLtm2uCBufu00U8hEtnlcnNM/D0XpFNkAAcFmMDtum19hI0AHDr7lOO87ZMBcuS5M78a2rnsuKpEKsqbNpuJc7hoZgi+oI8kxU2wXiw9bKI/H1HNDIvck3uT7Pz9yhRaNCfh8ocWggxoRxHNScnhoqfCVnFwtlA1F5JHMn5K3Y5DAbeEqiFx6cohIZKY2QuCml00ZrpIDSIQhdZqNYrDioxzDo4Eeq8qx2Dex5Y5pzAxEa8o5yvWkl1IHUArl1GmWauaoiUNxQ7q7L7Kk0EQfbd+Y8PIQPJXmJp5mOaNS0j1EJbWgaWXVtDGoR2lJUqPJ8fsWs5/Zim7NMaGB1J0jqt7/k4qYfsydGtAd+JoifD91dFoOq6AufHpYwu3dkKFHm2P2DXYSDTcerRmB8wolDdavVdGXI3i51vRupXqi5Cz/gxu7F8aKzYexm0KbWNEBvPUk6uPVZDbm6+I7R2RhcCSQ4ERBM3nRehpFY90+C3yaeE4pfgpwTRRbIwHY0GU5ktbc8ySSY6SSpH2ZmYuytzHUwJ9U4hZ0qoAcJEG45G4VLit0KFSoHQWji1tmu5fl8ldLrReyHFS7QNWS8Jg20wAABAgAWAHIKl3g3cfVfnpkSQAQbaWkFaJC6J4ozjtZTSaopNhbFNFsHWcxPXgAn94NgsxVLKe64Xa6JLT8x0VohCwxUdngtqqjF7B3EdQq9o94e4SGhtgJEEmbzE+q0EK0UXF0eI8/wB1n8KgvqG1LobN2eB9xTKcpVIN9DYrlSnHUcCk+VYFHt6nLmjofiqDG0JPSPoeCv8AbLv9Ro/D81ArULeKpOjNmedh3ZYiSbaxcyQOgiSSLnRM1NlOzQHOJmfaPHWTrHT5LSjBx5fUpAZF/wCFe4mjNUtm1c1zIBkxc5osLm443Vm3Dtc7vHujgbTyJj6sptSqI11+JUF7fay5ri8/HRO7CqG2up03FwGUGwk9OJ9PVNDEWdlAuZB0kngDqYM+kpqpgDc3cTxNwYuBbRIpYQl7S4QIJM3cT3Q3jA14JiHqWLJZMwYkNaJcQ03J5CR6K4ptESNXQJ5CJHxVczDtZmaBrmBi1nEDX1VnSEW4aDp9SpY0SKLNevvUpgjgm8OznyTjnrNlCXOTlApguT1EoAnU1wkSimUGJUrsZpUIQus1BCEIAEIQgAQhCABCEIAE3XHdPgnFxwkJPoCsQukJ3D0pN9AuVK3RIyp2FHdXQGO5FOreEKdjSBCELQYIQm69TKJSboBxCrnVnHiUmVn8orJNXCf2+iZDi2xFuR0SJQXLNteCKTaZDq9rQAECkhveeXcyVJDUmyBksSX0geAUnKuZUrAhnDjgISHYUcfkVPFNcexFhRSV8Ne0f92MeSiOwVxr4eJ/hXNdklMdjr9eKtMRCZggL9R7rqTSHTj7gEiq/gl0RMT1TES6TREpDylOdAUeo9SMTmuplFV7DdTKJQwJrSk5rlANk2DcpIZr0IQuo1BCEIAEIQgAQhCABCEIAEIQgCFiqcOnmih7LvBSq1PMIUKk/K6/gVg1UiRAKnUa0ieWqh1acH4eCGPjzsUovawJzKoOhS1WAqTTxn93qrjkvsdncRiCDAUZzydSVKqMY68wU0cOP7h9eamSbYhhCeyMGrifBHagaNHndRX5AbbTJ0CTimZWOJIEA9SnDUc61/AKPtajlokk6kBNK+hFVhW2UoKNRen2uUskUhGZcLkgFFyYc5Kc5MPKaAHKFiK2XRPvcoz6clUhEZziZ52ClUhE9FxlKFyq9UB2rWuo76iHlMlyEhEikVMpBQaKm0gkxkqbJhr7nySn1IsolN9z5fNJIDfIQhdJsCEIQAIQhAAhCEACEIQAIQhAAmMRh5uNfin0JNXwBAa+2V3keSS+mR+/BTatAO8eajOY5nUe70WMo12TQwhOZ2nUR4H5FHd/F7lFANoSnRwnzTlPDE9Ekr6AZT1LDE9ApNPDAdU6tY4/yOhNOmBoqLfDEZaTOrx8FfrM79YdzqVMt4VPkta4FLogUqkhPtqKDQpOgW+CkBruXwXO0ZkoVF11RR4KCDySoYtz0iUFh5Ig8kAcDEksGqVfkm6gdy+CYhqrUUV7kt1N3L4Jp1B3L4KkhDb3pIKHUXcveEptB3L4KqAdpFSmOURlJ3L3hSMjo0+Clgdq1oUQVe87y+aXiGu5fBMsouJJjly6qooD/9k="/>
          <p:cNvSpPr>
            <a:spLocks noChangeAspect="1" noChangeArrowheads="1"/>
          </p:cNvSpPr>
          <p:nvPr/>
        </p:nvSpPr>
        <p:spPr bwMode="auto">
          <a:xfrm>
            <a:off x="155575" y="-1652588"/>
            <a:ext cx="6858000" cy="34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5" name="Picture 7" descr="http://www.ecuafarvet.com.ec/ecuafarvet/images/objetos/Image/vis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27" y="245251"/>
            <a:ext cx="5997258" cy="22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1" descr="http://www.centrocristianopalabraviva.com/JPG/nuestra%20mision.png"/>
          <p:cNvSpPr>
            <a:spLocks noChangeAspect="1" noChangeArrowheads="1"/>
          </p:cNvSpPr>
          <p:nvPr/>
        </p:nvSpPr>
        <p:spPr bwMode="auto">
          <a:xfrm>
            <a:off x="63500" y="-136525"/>
            <a:ext cx="82645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81" name="Picture 13" descr="https://encrypted-tbn2.gstatic.com/images?q=tbn:ANd9GcQJih8kO-K_lYWgQ5odVJmYsotvOwv0pe0K8h7fxdKffGAu0I-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08509"/>
            <a:ext cx="5546637" cy="22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21729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Valores  y Objetivos Estratégicos</a:t>
            </a:r>
            <a:endParaRPr lang="es-EC" sz="4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06711"/>
              </p:ext>
            </p:extLst>
          </p:nvPr>
        </p:nvGraphicFramePr>
        <p:xfrm>
          <a:off x="4889640" y="1023755"/>
          <a:ext cx="4218940" cy="384048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458595"/>
                <a:gridCol w="276034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990600" algn="l"/>
                        </a:tabLst>
                      </a:pPr>
                      <a:r>
                        <a:rPr lang="es-MX" sz="1200" dirty="0">
                          <a:effectLst/>
                        </a:rPr>
                        <a:t>OBJETIVOS ESTRATÉGICOS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990600" algn="l"/>
                        </a:tabLst>
                      </a:pPr>
                      <a:r>
                        <a:rPr lang="es-MX" sz="1200" dirty="0">
                          <a:effectLst/>
                        </a:rPr>
                        <a:t>CONSOLIDACIÓN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  <a:tab pos="990600" algn="l"/>
                        </a:tabLst>
                      </a:pPr>
                      <a:r>
                        <a:rPr lang="es-MX" sz="1200" dirty="0">
                          <a:effectLst/>
                        </a:rPr>
                        <a:t>En el 2014, incrementar la participación de mercado al 16.9% mediante la adquisición y comercialización de 124.000 truchas.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  <a:tab pos="990600" algn="l"/>
                        </a:tabLst>
                      </a:pPr>
                      <a:r>
                        <a:rPr lang="es-MX" sz="1200" dirty="0">
                          <a:effectLst/>
                        </a:rPr>
                        <a:t>A partir del 2015, incrementar el 2% adicional de participación de mercado hasta el 2020.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33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990600" algn="l"/>
                        </a:tabLst>
                      </a:pPr>
                      <a:r>
                        <a:rPr lang="es-MX" sz="1200">
                          <a:effectLst/>
                        </a:rPr>
                        <a:t>CRECIMIENTO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  <a:tab pos="990600" algn="l"/>
                          <a:tab pos="2700020" algn="ctr"/>
                          <a:tab pos="5400040" algn="r"/>
                        </a:tabLst>
                      </a:pPr>
                      <a:r>
                        <a:rPr lang="es-MX" sz="1200">
                          <a:effectLst/>
                        </a:rPr>
                        <a:t>Ampliar la capacidad de las instalaciones, mediante la adecuación y ampliación a 10 piscinas productoras, cuarto de refrigeración, y un punto de venta directo en la Ciudad de Quito.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990600" algn="l"/>
                        </a:tabLst>
                      </a:pPr>
                      <a:r>
                        <a:rPr lang="es-MX" sz="1200">
                          <a:effectLst/>
                        </a:rPr>
                        <a:t>RENTABILIDAD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  <a:tab pos="990600" algn="l"/>
                        </a:tabLst>
                      </a:pPr>
                      <a:r>
                        <a:rPr lang="es-MX" sz="1200" dirty="0">
                          <a:effectLst/>
                        </a:rPr>
                        <a:t>Incrementar la rentabilidad al 2014, mediante la producción y venta de 10.000 a 124.000 truchas.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1124744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b="1" dirty="0" smtClean="0"/>
              <a:t>VALORES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 smtClean="0"/>
              <a:t>Responsabilidad</a:t>
            </a:r>
            <a:r>
              <a:rPr lang="es-MX" sz="1600" dirty="0"/>
              <a:t>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Responsabilidad en el control de calidad del producto.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Satisfacción del cliente interno y externo.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Puntualidad.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Lealtad.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Honestidad.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Ética profesional.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Innovación constante.</a:t>
            </a:r>
            <a:endParaRPr lang="es-EC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dirty="0"/>
              <a:t>Búsqueda de la excelencia.</a:t>
            </a:r>
            <a:endParaRPr lang="es-EC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Apoyo a la comunidad y al medio ambiente</a:t>
            </a:r>
            <a:endParaRPr lang="es-EC" sz="1600" dirty="0"/>
          </a:p>
        </p:txBody>
      </p:sp>
      <p:pic>
        <p:nvPicPr>
          <p:cNvPr id="8194" name="Picture 2" descr="http://t3.gstatic.com/images?q=tbn:ANd9GcQSa32r_RgvXzcrXpOCGORx5saec5rmldnBFtcMDW4dguGY9XX6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97496"/>
            <a:ext cx="3096344" cy="21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372200" cy="83671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Estrategia Corporativa 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00704948"/>
              </p:ext>
            </p:extLst>
          </p:nvPr>
        </p:nvGraphicFramePr>
        <p:xfrm>
          <a:off x="251520" y="980728"/>
          <a:ext cx="48965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868144" y="3717032"/>
            <a:ext cx="2880320" cy="2893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Perfeccionar el actual proceso productivo de crianza y comercialización de trucha en Finca San Salvador, con el fin de mejorar la calidad de servicio y buen sabor del producto y mediante la apertura de nuevos nichos de mercado en la Ciudad de Quito se logre incrementar el nivel de ventas y utilidades para la empresa y sus accionistas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30689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ESTRATEGIA GENERAL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1172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PLAN OPERATIVO DEL MIX DE MARKETING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91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4016"/>
            <a:ext cx="9036496" cy="836712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Resumen Hallazgos Investigación de Mercado</a:t>
            </a:r>
            <a:endParaRPr lang="es-EC" sz="32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2131509"/>
              </p:ext>
            </p:extLst>
          </p:nvPr>
        </p:nvGraphicFramePr>
        <p:xfrm>
          <a:off x="107504" y="1196752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2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7" y="1628400"/>
            <a:ext cx="586814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4700"/>
            <a:ext cx="6372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37909"/>
            <a:ext cx="8579296" cy="1399032"/>
          </a:xfrm>
        </p:spPr>
        <p:txBody>
          <a:bodyPr/>
          <a:lstStyle/>
          <a:p>
            <a:r>
              <a:rPr lang="es-EC" dirty="0" smtClean="0"/>
              <a:t>Resumen Estrategias de Marketing </a:t>
            </a:r>
            <a:r>
              <a:rPr lang="es-EC" dirty="0" err="1" smtClean="0"/>
              <a:t>Mix</a:t>
            </a:r>
            <a:endParaRPr lang="es-EC" dirty="0"/>
          </a:p>
        </p:txBody>
      </p:sp>
      <p:pic>
        <p:nvPicPr>
          <p:cNvPr id="9222" name="Picture 6" descr="http://t1.gstatic.com/images?q=tbn:ANd9GcQwQR-lmVXdgoqkMJ1VqeKWc92iaZ8vZwKkaOc_J1_g2GccZ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855793" cy="19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1.gstatic.com/images?q=tbn:ANd9GcS0usP5s4-Q-0xnsxJqusoaPbiwWMM2LDsWZGhzHEFJ3PvpSEQEk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0" y="4274205"/>
            <a:ext cx="2279180" cy="23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ANÁLISIS FINANCIERO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08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 rot="5400000">
            <a:off x="-3064656" y="3337253"/>
            <a:ext cx="6586418" cy="3693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just"/>
            <a:r>
              <a:rPr lang="es-EC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ACT</a:t>
            </a:r>
          </a:p>
          <a:p>
            <a:pPr algn="just"/>
            <a:r>
              <a:rPr lang="es-EC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IVOS</a:t>
            </a:r>
          </a:p>
          <a:p>
            <a:pPr algn="just"/>
            <a:r>
              <a:rPr lang="es-EC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just"/>
            <a:r>
              <a:rPr lang="es-EC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FIJOS</a:t>
            </a:r>
            <a:endParaRPr lang="es-EC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05" y="3331840"/>
            <a:ext cx="4131548" cy="15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60" y="3284984"/>
            <a:ext cx="2952327" cy="15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875"/>
            <a:ext cx="413154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764788" y="5013176"/>
            <a:ext cx="1872208" cy="1471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Vehículos</a:t>
            </a:r>
          </a:p>
          <a:p>
            <a:pPr algn="ctr"/>
            <a:r>
              <a:rPr lang="es-EC" dirty="0" smtClean="0"/>
              <a:t>Cuarto frio $5.000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950375" y="5013176"/>
            <a:ext cx="1872208" cy="1471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Diferidos, Gastos de Constitución $2.000</a:t>
            </a:r>
            <a:endParaRPr lang="es-EC" dirty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1764788" y="23284"/>
            <a:ext cx="3991971" cy="931411"/>
          </a:xfrm>
        </p:spPr>
        <p:txBody>
          <a:bodyPr/>
          <a:lstStyle/>
          <a:p>
            <a:r>
              <a:rPr lang="es-EC" dirty="0" smtClean="0"/>
              <a:t>Inversión</a:t>
            </a:r>
            <a:endParaRPr lang="es-EC" dirty="0"/>
          </a:p>
        </p:txBody>
      </p:sp>
      <p:pic>
        <p:nvPicPr>
          <p:cNvPr id="10248" name="Picture 8" descr="http://www.saberinvertir.es/wp-content/uploads/2014/01/invertir-din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84" y="23284"/>
            <a:ext cx="3137687" cy="23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Introducción, Justificación e Importancia</a:t>
            </a:r>
            <a:endParaRPr lang="es-EC" dirty="0"/>
          </a:p>
        </p:txBody>
      </p:sp>
      <p:pic>
        <p:nvPicPr>
          <p:cNvPr id="5" name="Picture 2" descr="http://psicologia.laguia2000.com/wp-content/uploads/2008/04/el-rol-de-la-mujer-a-traves-de-la-his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85" y="2719108"/>
            <a:ext cx="1482330" cy="14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1603089"/>
            <a:ext cx="2047109" cy="1116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Rol de la mujer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Desarrollo profesional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Rol de ama de casa.</a:t>
            </a:r>
            <a:endParaRPr lang="es-EC" sz="14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27673"/>
            <a:ext cx="3108292" cy="141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97" y="2131932"/>
            <a:ext cx="2016224" cy="154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1931"/>
            <a:ext cx="1339924" cy="154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91725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45" y="24165"/>
            <a:ext cx="3898776" cy="785242"/>
          </a:xfrm>
        </p:spPr>
        <p:txBody>
          <a:bodyPr/>
          <a:lstStyle/>
          <a:p>
            <a:r>
              <a:rPr lang="es-EC" dirty="0" smtClean="0"/>
              <a:t>Ingresos</a:t>
            </a:r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1155" y="3651870"/>
            <a:ext cx="3898776" cy="121729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4400" dirty="0" smtClean="0"/>
              <a:t>Costos y Gastos</a:t>
            </a:r>
            <a:endParaRPr lang="es-EC" sz="4400" dirty="0"/>
          </a:p>
        </p:txBody>
      </p:sp>
      <p:pic>
        <p:nvPicPr>
          <p:cNvPr id="7" name="6 Imagen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6876"/>
              </p:ext>
            </p:extLst>
          </p:nvPr>
        </p:nvGraphicFramePr>
        <p:xfrm>
          <a:off x="4211960" y="1916833"/>
          <a:ext cx="4474840" cy="46085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37420"/>
                <a:gridCol w="2237420"/>
              </a:tblGrid>
              <a:tr h="2633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GASTOS DE OPERACIÓN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DESCRIPCIÓN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COSTOS DIRECTOS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Alevines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9.920,00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Balanceado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13.864,75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Veterinario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2.400,00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Sueldos Personal Planta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11.789,57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COSTOS INDIRECTOS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Material de Empaquetado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2.898,50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Gasolina movilización distribución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1.200,00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GASTOS ADMINISTRATIVOS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Sueldo contador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4.080,00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Servicios Básicos planta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Constitución empresa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2.000,00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GASTOS DE VENTAS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Sueldo Personal Ventas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2.947,39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Arriendo, servicios Básicos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12.720,00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3860" algn="ctr"/>
                          <a:tab pos="807720" algn="r"/>
                        </a:tabLst>
                      </a:pPr>
                      <a:r>
                        <a:rPr lang="es-EC" sz="1100" dirty="0">
                          <a:effectLst/>
                        </a:rPr>
                        <a:t>	63.940,21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4165"/>
            <a:ext cx="5410944" cy="85725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Capital de Trabajo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582322" y="1094742"/>
                <a:ext cx="312136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/>
                        </a:rPr>
                        <m:t>𝐶𝑇</m:t>
                      </m:r>
                      <m:r>
                        <a:rPr lang="es-MX" i="1">
                          <a:latin typeface="Cambria Math"/>
                        </a:rPr>
                        <m:t>=</m:t>
                      </m:r>
                      <m:r>
                        <a:rPr lang="es-MX" i="1">
                          <a:latin typeface="Cambria Math"/>
                        </a:rPr>
                        <m:t>𝐶𝑂</m:t>
                      </m:r>
                      <m:r>
                        <a:rPr lang="es-MX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/>
                            </a:rPr>
                            <m:t>𝐶𝑜𝑠𝑡𝑜</m:t>
                          </m:r>
                          <m:r>
                            <a:rPr lang="es-MX" i="1">
                              <a:latin typeface="Cambria Math"/>
                            </a:rPr>
                            <m:t> </m:t>
                          </m:r>
                          <m:r>
                            <a:rPr lang="es-MX" i="1">
                              <a:latin typeface="Cambria Math"/>
                            </a:rPr>
                            <m:t>𝑡𝑜𝑡𝑎𝑙</m:t>
                          </m:r>
                          <m:r>
                            <a:rPr lang="es-MX" i="1">
                              <a:latin typeface="Cambria Math"/>
                            </a:rPr>
                            <m:t> </m:t>
                          </m:r>
                          <m:r>
                            <a:rPr lang="es-MX" i="1">
                              <a:latin typeface="Cambria Math"/>
                            </a:rPr>
                            <m:t>𝑎𝑛𝑢𝑎𝑙</m:t>
                          </m:r>
                        </m:num>
                        <m:den>
                          <m:r>
                            <a:rPr lang="es-MX" i="1">
                              <a:latin typeface="Cambria Math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22" y="1094742"/>
                <a:ext cx="3121367" cy="6183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539552" y="2060848"/>
                <a:ext cx="371954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smtClean="0">
                          <a:latin typeface="Cambria Math"/>
                        </a:rPr>
                        <m:t>𝐶𝑇</m:t>
                      </m:r>
                      <m:r>
                        <a:rPr lang="es-MX" i="1" smtClean="0">
                          <a:latin typeface="Cambria Math"/>
                        </a:rPr>
                        <m:t>=302∗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/>
                            </a:rPr>
                            <m:t>6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3</m:t>
                          </m:r>
                          <m:r>
                            <a:rPr lang="es-MX" i="1">
                              <a:latin typeface="Cambria Math"/>
                            </a:rPr>
                            <m:t>.940,21</m:t>
                          </m:r>
                        </m:num>
                        <m:den>
                          <m:r>
                            <a:rPr lang="es-MX" i="1">
                              <a:latin typeface="Cambria Math"/>
                            </a:rPr>
                            <m:t>365</m:t>
                          </m:r>
                        </m:den>
                      </m:f>
                      <m:r>
                        <a:rPr lang="es-MX" i="1">
                          <a:latin typeface="Cambria Math"/>
                        </a:rPr>
                        <m:t>=5</m:t>
                      </m:r>
                      <m:r>
                        <a:rPr lang="es-EC" b="0" i="1" smtClean="0">
                          <a:latin typeface="Cambria Math"/>
                        </a:rPr>
                        <m:t>2,903,95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3719544" cy="612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1 Título"/>
          <p:cNvSpPr txBox="1">
            <a:spLocks/>
          </p:cNvSpPr>
          <p:nvPr/>
        </p:nvSpPr>
        <p:spPr>
          <a:xfrm>
            <a:off x="582322" y="2852936"/>
            <a:ext cx="5410944" cy="85725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Financiamiento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3" y="3861048"/>
            <a:ext cx="5241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/>
              <a:t>Capital de Trabajo: </a:t>
            </a:r>
            <a:r>
              <a:rPr lang="es-EC" dirty="0" smtClean="0"/>
              <a:t>52,903,95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/>
              <a:t>Adquisición de Activos Fijos 18.007,00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 err="1"/>
              <a:t>Mix</a:t>
            </a:r>
            <a:r>
              <a:rPr lang="es-MX" dirty="0"/>
              <a:t> de Marketing: </a:t>
            </a:r>
            <a:r>
              <a:rPr lang="es-MX" dirty="0" smtClean="0"/>
              <a:t>12.825,00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MX" dirty="0"/>
          </a:p>
          <a:p>
            <a:pPr lvl="0"/>
            <a:r>
              <a:rPr lang="es-MX" dirty="0" smtClean="0"/>
              <a:t>		TOTAL </a:t>
            </a:r>
            <a:r>
              <a:rPr lang="es-MX" dirty="0" smtClean="0"/>
              <a:t>83.735,95</a:t>
            </a:r>
            <a:endParaRPr lang="es-EC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C" dirty="0"/>
          </a:p>
        </p:txBody>
      </p:sp>
      <p:pic>
        <p:nvPicPr>
          <p:cNvPr id="16386" name="Picture 2" descr="http://2.bp.blogspot.com/-eSBLwKsPUMs/UXL8lS-ZybI/AAAAAAAAAAs/nezObFcbk8M/s1600/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49" y="281185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blu.stb.s-msn.com/i/D6/B879EA7D72081C8ADE8236B0C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02" y="4221088"/>
            <a:ext cx="3672408" cy="24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3131"/>
            <a:ext cx="8172400" cy="1147875"/>
          </a:xfrm>
        </p:spPr>
        <p:txBody>
          <a:bodyPr/>
          <a:lstStyle/>
          <a:p>
            <a:r>
              <a:rPr lang="es-EC" dirty="0" smtClean="0"/>
              <a:t>Endeudamiento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34076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Tabla de amortización Capital de Trabajo</a:t>
            </a:r>
            <a:endParaRPr lang="es-EC" dirty="0"/>
          </a:p>
          <a:p>
            <a:r>
              <a:rPr lang="es-MX" dirty="0"/>
              <a:t>Monto: 52.000,00</a:t>
            </a:r>
            <a:endParaRPr lang="es-EC" dirty="0"/>
          </a:p>
          <a:p>
            <a:r>
              <a:rPr lang="es-MX" dirty="0"/>
              <a:t>Interés: 10.85%</a:t>
            </a:r>
            <a:endParaRPr lang="es-EC" dirty="0"/>
          </a:p>
          <a:p>
            <a:r>
              <a:rPr lang="es-MX" dirty="0"/>
              <a:t>Plazo: 3 años</a:t>
            </a:r>
            <a:endParaRPr lang="es-EC" dirty="0"/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38230" y="400506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Tabla de amortización Adquisición Activos Fijos</a:t>
            </a:r>
            <a:endParaRPr lang="es-EC" dirty="0"/>
          </a:p>
          <a:p>
            <a:r>
              <a:rPr lang="es-MX" dirty="0"/>
              <a:t>Monto: 31.000,00</a:t>
            </a:r>
            <a:endParaRPr lang="es-EC" dirty="0"/>
          </a:p>
          <a:p>
            <a:r>
              <a:rPr lang="es-MX" dirty="0"/>
              <a:t>Interés: 11.65%</a:t>
            </a:r>
            <a:endParaRPr lang="es-EC" dirty="0"/>
          </a:p>
          <a:p>
            <a:r>
              <a:rPr lang="es-MX" dirty="0"/>
              <a:t>Plazo: 10 años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60643"/>
              </p:ext>
            </p:extLst>
          </p:nvPr>
        </p:nvGraphicFramePr>
        <p:xfrm>
          <a:off x="3491880" y="1340768"/>
          <a:ext cx="5033645" cy="1315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440"/>
                <a:gridCol w="1007745"/>
                <a:gridCol w="1028700"/>
                <a:gridCol w="1008380"/>
                <a:gridCol w="1008380"/>
              </a:tblGrid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AÑO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INTERÉS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ANUALIDAD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PAGO CAPITAL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SALDO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53.000,00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5.750,50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21.631,73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15.881,23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37.118,17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4.027,39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21.631,73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17.604,35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19.514,42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2.117,31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21.631,73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19.514,42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11.895,20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64.895,20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53.000,00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45407"/>
              </p:ext>
            </p:extLst>
          </p:nvPr>
        </p:nvGraphicFramePr>
        <p:xfrm>
          <a:off x="3635896" y="3645024"/>
          <a:ext cx="5024120" cy="274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900"/>
                <a:gridCol w="1006475"/>
                <a:gridCol w="1026795"/>
                <a:gridCol w="1006475"/>
                <a:gridCol w="1006475"/>
              </a:tblGrid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AÑO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INTERÉS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ANUALIDAD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PAGO CAPITAL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SALDO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31.000,00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3.611,50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1.796,64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29.203,36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3.402,19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2.005,95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27.197,42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3.168,50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2.239,64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24.957,78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2.907,58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2.500,56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22.457,22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2.616,27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2.791,87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19.665,35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2.291,01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3.117,12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16.548,23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1.927,87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3.480,27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13.067,96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8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1.522,42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3.885,72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9.182,24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9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1.069,73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4.338,41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4.843,83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564,31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5.408,14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4.843,83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0,00 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ctr"/>
                          <a:tab pos="935990" algn="r"/>
                        </a:tabLst>
                      </a:pPr>
                      <a:r>
                        <a:rPr lang="es-MX" sz="1100">
                          <a:effectLst/>
                        </a:rPr>
                        <a:t>		23.081,37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54.081,37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31.000,00</a:t>
                      </a:r>
                      <a:endParaRPr lang="es-EC" sz="11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7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19" y="63062"/>
            <a:ext cx="7710507" cy="1052736"/>
          </a:xfrm>
        </p:spPr>
        <p:txBody>
          <a:bodyPr/>
          <a:lstStyle/>
          <a:p>
            <a:r>
              <a:rPr lang="es-EC" dirty="0" smtClean="0"/>
              <a:t>ESTADOS FINANCIEROS</a:t>
            </a: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 rot="16200000">
            <a:off x="-2219064" y="3595328"/>
            <a:ext cx="5805264" cy="72008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/>
              <a:t>BALANCE</a:t>
            </a:r>
          </a:p>
          <a:p>
            <a:r>
              <a:rPr lang="es-EC" sz="2000" b="1" dirty="0" smtClean="0"/>
              <a:t> GENERAL</a:t>
            </a:r>
            <a:endParaRPr lang="es-EC" sz="2000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42" y="1472882"/>
            <a:ext cx="5563002" cy="505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 rot="16200000">
            <a:off x="5485792" y="3262672"/>
            <a:ext cx="5805264" cy="72008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/>
              <a:t>PROYECTO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9858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16200000">
            <a:off x="-2219064" y="3595328"/>
            <a:ext cx="5805264" cy="72008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/>
              <a:t>BALANCE</a:t>
            </a:r>
          </a:p>
          <a:p>
            <a:r>
              <a:rPr lang="es-EC" sz="2000" b="1" dirty="0" smtClean="0"/>
              <a:t> GENERAL</a:t>
            </a:r>
            <a:endParaRPr lang="es-EC" sz="20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5485792" y="3262672"/>
            <a:ext cx="5805264" cy="72008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/>
              <a:t>INVERSIONISTA</a:t>
            </a:r>
            <a:endParaRPr lang="es-EC" sz="20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70" y="548680"/>
            <a:ext cx="497586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16200000">
            <a:off x="-3087217" y="3087215"/>
            <a:ext cx="6858002" cy="683568"/>
          </a:xfrm>
          <a:prstGeom prst="rect">
            <a:avLst/>
          </a:prstGeom>
        </p:spPr>
        <p:txBody>
          <a:bodyPr vert="vert" anchor="ctr">
            <a:normAutofit fontScale="9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ESTADO DE</a:t>
            </a:r>
          </a:p>
          <a:p>
            <a:r>
              <a:rPr lang="es-EC" sz="2800" b="1" dirty="0" smtClean="0"/>
              <a:t> RESULTADOS</a:t>
            </a:r>
            <a:endParaRPr lang="es-EC" sz="28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16200000">
            <a:off x="-1971601" y="3087218"/>
            <a:ext cx="6858002" cy="683568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PROYECTO</a:t>
            </a:r>
            <a:endParaRPr lang="es-EC" sz="2800" b="1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72" y="260648"/>
            <a:ext cx="63436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16200000">
            <a:off x="-3087217" y="3087215"/>
            <a:ext cx="6858002" cy="683568"/>
          </a:xfrm>
          <a:prstGeom prst="rect">
            <a:avLst/>
          </a:prstGeom>
        </p:spPr>
        <p:txBody>
          <a:bodyPr vert="vert" anchor="ctr">
            <a:normAutofit fontScale="9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ESTADO DE</a:t>
            </a:r>
          </a:p>
          <a:p>
            <a:r>
              <a:rPr lang="es-EC" sz="2800" b="1" dirty="0" smtClean="0"/>
              <a:t> RESULTADOS</a:t>
            </a:r>
            <a:endParaRPr lang="es-EC" sz="28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16200000">
            <a:off x="-1971601" y="3087218"/>
            <a:ext cx="6858002" cy="683568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INVERSIONISTA</a:t>
            </a:r>
            <a:endParaRPr lang="es-EC" sz="28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568863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1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16200000">
            <a:off x="-3087217" y="3087215"/>
            <a:ext cx="6858002" cy="683568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FLUJO DE CAJA</a:t>
            </a:r>
            <a:endParaRPr lang="es-EC" sz="2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683569" y="3087217"/>
            <a:ext cx="6858002" cy="683568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PROYECTO</a:t>
            </a:r>
            <a:endParaRPr lang="es-EC" sz="28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32859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6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16200000">
            <a:off x="-3087217" y="3087215"/>
            <a:ext cx="6858002" cy="683568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FLUJO DE CAJA</a:t>
            </a:r>
            <a:endParaRPr lang="es-EC" sz="2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683569" y="3087217"/>
            <a:ext cx="6858002" cy="683568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INVERSIONISTA</a:t>
            </a:r>
            <a:endParaRPr lang="es-EC" sz="2800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532859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3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052736"/>
          </a:xfrm>
        </p:spPr>
        <p:txBody>
          <a:bodyPr/>
          <a:lstStyle/>
          <a:p>
            <a:r>
              <a:rPr lang="es-EC" dirty="0" smtClean="0"/>
              <a:t>PUNTO DE EQUILIBRIO</a:t>
            </a:r>
            <a:endParaRPr lang="es-EC" dirty="0"/>
          </a:p>
        </p:txBody>
      </p:sp>
      <p:pic>
        <p:nvPicPr>
          <p:cNvPr id="13316" name="Picture 4" descr="http://www.actioncoach.com/siteFiles/photos/articles/Te_Conviene_Conocer_Tu_Punto_De_Equilib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952"/>
            <a:ext cx="3275856" cy="3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3394367"/>
            <a:ext cx="537686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388" y="0"/>
            <a:ext cx="8229600" cy="1399032"/>
          </a:xfrm>
        </p:spPr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grpSp>
        <p:nvGrpSpPr>
          <p:cNvPr id="4" name="6 Grupo"/>
          <p:cNvGrpSpPr/>
          <p:nvPr/>
        </p:nvGrpSpPr>
        <p:grpSpPr>
          <a:xfrm>
            <a:off x="755576" y="1268760"/>
            <a:ext cx="7488831" cy="5536852"/>
            <a:chOff x="0" y="0"/>
            <a:chExt cx="5619750" cy="5105400"/>
          </a:xfrm>
        </p:grpSpPr>
        <p:sp>
          <p:nvSpPr>
            <p:cNvPr id="5" name="23 Rectángulo redondeado"/>
            <p:cNvSpPr/>
            <p:nvPr/>
          </p:nvSpPr>
          <p:spPr>
            <a:xfrm>
              <a:off x="2124075" y="2009775"/>
              <a:ext cx="1724025" cy="8001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>
                  <a:effectLst/>
                  <a:ea typeface="Calibri"/>
                  <a:cs typeface="Times New Roman"/>
                </a:rPr>
                <a:t>Bajo nivel de utilidades y deficiente sistema de marketing</a:t>
              </a:r>
            </a:p>
          </p:txBody>
        </p:sp>
        <p:sp>
          <p:nvSpPr>
            <p:cNvPr id="6" name="24 Rectángulo"/>
            <p:cNvSpPr/>
            <p:nvPr/>
          </p:nvSpPr>
          <p:spPr>
            <a:xfrm>
              <a:off x="0" y="3552825"/>
              <a:ext cx="1028700" cy="847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>
                  <a:effectLst/>
                  <a:ea typeface="Calibri"/>
                  <a:cs typeface="Times New Roman"/>
                </a:rPr>
                <a:t>Alta rotación de recurso humano y falta de capacitación constante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25 Rectángulo"/>
            <p:cNvSpPr/>
            <p:nvPr/>
          </p:nvSpPr>
          <p:spPr>
            <a:xfrm>
              <a:off x="1704975" y="3552825"/>
              <a:ext cx="952500" cy="847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>
                  <a:effectLst/>
                  <a:ea typeface="Calibri"/>
                  <a:cs typeface="Times New Roman"/>
                </a:rPr>
                <a:t>Sistema de Marketing actual no apropiado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26 Rectángulo"/>
            <p:cNvSpPr/>
            <p:nvPr/>
          </p:nvSpPr>
          <p:spPr>
            <a:xfrm>
              <a:off x="3133725" y="3562350"/>
              <a:ext cx="1095375" cy="847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>
                  <a:effectLst/>
                  <a:ea typeface="Calibri"/>
                  <a:cs typeface="Times New Roman"/>
                </a:rPr>
                <a:t>Manejo financiero ambiguo 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27 Rectángulo"/>
            <p:cNvSpPr/>
            <p:nvPr/>
          </p:nvSpPr>
          <p:spPr>
            <a:xfrm>
              <a:off x="4648200" y="3562350"/>
              <a:ext cx="97155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>
                  <a:effectLst/>
                  <a:ea typeface="Calibri"/>
                  <a:cs typeface="Times New Roman"/>
                </a:rPr>
                <a:t>Bajo nivel de ventas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30 Rectángulo"/>
            <p:cNvSpPr/>
            <p:nvPr/>
          </p:nvSpPr>
          <p:spPr>
            <a:xfrm>
              <a:off x="1019175" y="600075"/>
              <a:ext cx="1200150" cy="7905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ea typeface="Calibri"/>
                  <a:cs typeface="Times New Roman"/>
                </a:rPr>
                <a:t>Mayor aporte económico por parte de los accionistas</a:t>
              </a:r>
              <a:endParaRPr lang="es-EC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31 Rectángulo"/>
            <p:cNvSpPr/>
            <p:nvPr/>
          </p:nvSpPr>
          <p:spPr>
            <a:xfrm>
              <a:off x="2419350" y="695325"/>
              <a:ext cx="1123950" cy="6953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dirty="0">
                  <a:effectLst/>
                  <a:ea typeface="Calibri"/>
                  <a:cs typeface="Times New Roman"/>
                </a:rPr>
                <a:t>Precio de venta al público considerado alto </a:t>
              </a:r>
              <a:endParaRPr lang="es-EC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32 Rectángulo"/>
            <p:cNvSpPr/>
            <p:nvPr/>
          </p:nvSpPr>
          <p:spPr>
            <a:xfrm>
              <a:off x="3724275" y="600075"/>
              <a:ext cx="971550" cy="7905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000">
                  <a:effectLst/>
                  <a:ea typeface="Calibri"/>
                  <a:cs typeface="Times New Roman"/>
                </a:rPr>
                <a:t>Baja demanda por falta de conocimiento del mercado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3" name="34 Conector recto"/>
            <p:cNvCxnSpPr/>
            <p:nvPr/>
          </p:nvCxnSpPr>
          <p:spPr>
            <a:xfrm>
              <a:off x="1590675" y="1743075"/>
              <a:ext cx="26384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35 Conector recto"/>
            <p:cNvCxnSpPr/>
            <p:nvPr/>
          </p:nvCxnSpPr>
          <p:spPr>
            <a:xfrm flipV="1">
              <a:off x="504825" y="3200400"/>
              <a:ext cx="4714875" cy="95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37 Conector recto"/>
            <p:cNvCxnSpPr/>
            <p:nvPr/>
          </p:nvCxnSpPr>
          <p:spPr>
            <a:xfrm flipV="1">
              <a:off x="1590675" y="1390650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38 Conector recto"/>
            <p:cNvCxnSpPr/>
            <p:nvPr/>
          </p:nvCxnSpPr>
          <p:spPr>
            <a:xfrm flipV="1">
              <a:off x="2962275" y="1390650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9 Conector recto"/>
            <p:cNvCxnSpPr/>
            <p:nvPr/>
          </p:nvCxnSpPr>
          <p:spPr>
            <a:xfrm flipV="1">
              <a:off x="4229100" y="1390650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41 Conector recto"/>
            <p:cNvCxnSpPr/>
            <p:nvPr/>
          </p:nvCxnSpPr>
          <p:spPr>
            <a:xfrm flipV="1">
              <a:off x="504825" y="3200400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42 Conector recto"/>
            <p:cNvCxnSpPr/>
            <p:nvPr/>
          </p:nvCxnSpPr>
          <p:spPr>
            <a:xfrm flipV="1">
              <a:off x="2171700" y="3209925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43 Conector recto"/>
            <p:cNvCxnSpPr/>
            <p:nvPr/>
          </p:nvCxnSpPr>
          <p:spPr>
            <a:xfrm flipV="1">
              <a:off x="3705225" y="3209925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44 Conector recto"/>
            <p:cNvCxnSpPr/>
            <p:nvPr/>
          </p:nvCxnSpPr>
          <p:spPr>
            <a:xfrm flipV="1">
              <a:off x="5219700" y="3200400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46 Conector recto"/>
            <p:cNvCxnSpPr/>
            <p:nvPr/>
          </p:nvCxnSpPr>
          <p:spPr>
            <a:xfrm>
              <a:off x="2952750" y="2809875"/>
              <a:ext cx="0" cy="3905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4 Flecha izquierda y derecha"/>
            <p:cNvSpPr/>
            <p:nvPr/>
          </p:nvSpPr>
          <p:spPr>
            <a:xfrm>
              <a:off x="2219325" y="0"/>
              <a:ext cx="1476375" cy="657225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 b="1">
                  <a:effectLst/>
                  <a:ea typeface="Calibri"/>
                  <a:cs typeface="Times New Roman"/>
                </a:rPr>
                <a:t>Efectos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14 Flecha izquierda y derecha"/>
            <p:cNvSpPr/>
            <p:nvPr/>
          </p:nvSpPr>
          <p:spPr>
            <a:xfrm>
              <a:off x="2143125" y="4448175"/>
              <a:ext cx="1476375" cy="657225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 b="1">
                  <a:effectLst/>
                  <a:ea typeface="Calibri"/>
                  <a:cs typeface="Times New Roman"/>
                </a:rPr>
                <a:t>Causas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15 Flecha derecha"/>
            <p:cNvSpPr/>
            <p:nvPr/>
          </p:nvSpPr>
          <p:spPr>
            <a:xfrm>
              <a:off x="981075" y="2047875"/>
              <a:ext cx="904875" cy="75247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900" b="1">
                  <a:effectLst/>
                  <a:ea typeface="Calibri"/>
                  <a:cs typeface="Times New Roman"/>
                </a:rPr>
                <a:t>Problema</a:t>
              </a:r>
              <a:r>
                <a:rPr lang="es-EC" sz="900">
                  <a:effectLst/>
                  <a:ea typeface="Calibri"/>
                  <a:cs typeface="Times New Roman"/>
                </a:rPr>
                <a:t> </a:t>
              </a:r>
              <a:r>
                <a:rPr lang="es-EC" sz="900" b="1">
                  <a:effectLst/>
                  <a:ea typeface="Calibri"/>
                  <a:cs typeface="Times New Roman"/>
                </a:rPr>
                <a:t>Central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6" name="2 Conector recto"/>
            <p:cNvCxnSpPr/>
            <p:nvPr/>
          </p:nvCxnSpPr>
          <p:spPr>
            <a:xfrm>
              <a:off x="2962275" y="1743075"/>
              <a:ext cx="0" cy="266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34765351"/>
              </p:ext>
            </p:extLst>
          </p:nvPr>
        </p:nvGraphicFramePr>
        <p:xfrm>
          <a:off x="14520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491880" y="467207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ANÁLISIS DE SENSIBILIDAD</a:t>
            </a:r>
            <a:endParaRPr lang="es-EC" sz="2400" b="1" dirty="0"/>
          </a:p>
        </p:txBody>
      </p:sp>
      <p:pic>
        <p:nvPicPr>
          <p:cNvPr id="14338" name="Picture 2" descr="https://encrypted-tbn3.gstatic.com/images?q=tbn:ANd9GcTw6v9dwQqWXCHSZ_3J8MtKGwE55der6tpRnXRfJAazovdQMXXAMw">
            <a:hlinkClick r:id="rId7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13930"/>
          <a:stretch/>
        </p:blipFill>
        <p:spPr bwMode="auto">
          <a:xfrm>
            <a:off x="6526924" y="1484784"/>
            <a:ext cx="21914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crecenegocios.com/wp-content/uploads/2012/03/analisis-costo-beneficio.jp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" y="4672071"/>
            <a:ext cx="2771800" cy="19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88763"/>
              </p:ext>
            </p:extLst>
          </p:nvPr>
        </p:nvGraphicFramePr>
        <p:xfrm>
          <a:off x="3572708" y="5269483"/>
          <a:ext cx="5031740" cy="1255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160"/>
                <a:gridCol w="1407160"/>
                <a:gridCol w="1407160"/>
                <a:gridCol w="1445260"/>
              </a:tblGrid>
              <a:tr h="495859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ESCENARIO PESIMISTA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ESCENARIO ESPERADO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ESCENARIO OPTIMISTA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PRECIO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$4,00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$4,65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5.333,38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33.641,24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48.883,93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21%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84679151"/>
              </p:ext>
            </p:extLst>
          </p:nvPr>
        </p:nvGraphicFramePr>
        <p:xfrm>
          <a:off x="14520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491880" y="467207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ANÁLISIS DE SENSIBILIDAD</a:t>
            </a:r>
            <a:endParaRPr lang="es-EC" sz="2400" b="1" dirty="0"/>
          </a:p>
        </p:txBody>
      </p:sp>
      <p:pic>
        <p:nvPicPr>
          <p:cNvPr id="14338" name="Picture 2" descr="https://encrypted-tbn3.gstatic.com/images?q=tbn:ANd9GcTw6v9dwQqWXCHSZ_3J8MtKGwE55der6tpRnXRfJAazovdQMXXAMw">
            <a:hlinkClick r:id="rId7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13930"/>
          <a:stretch/>
        </p:blipFill>
        <p:spPr bwMode="auto">
          <a:xfrm>
            <a:off x="6526924" y="1484784"/>
            <a:ext cx="21914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crecenegocios.com/wp-content/uploads/2012/03/analisis-costo-beneficio.jp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" y="4672071"/>
            <a:ext cx="2771800" cy="19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80474"/>
              </p:ext>
            </p:extLst>
          </p:nvPr>
        </p:nvGraphicFramePr>
        <p:xfrm>
          <a:off x="3491880" y="5301207"/>
          <a:ext cx="5031740" cy="1264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160"/>
                <a:gridCol w="1407160"/>
                <a:gridCol w="1407160"/>
                <a:gridCol w="1445260"/>
              </a:tblGrid>
              <a:tr h="499247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ESCENARIO PESIMISTA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ESCENARIO ESPERADO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ESCENARIO OPTIMISTA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PRECIO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$4,00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$4,65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17.901,59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33.898,97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61.452,14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48%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9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30" y="1772816"/>
            <a:ext cx="6763170" cy="252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484784"/>
            <a:ext cx="7787208" cy="192258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 smtClean="0"/>
              <a:t>General</a:t>
            </a:r>
          </a:p>
          <a:p>
            <a:pPr lvl="1" algn="just"/>
            <a:r>
              <a:rPr lang="es-AR" dirty="0"/>
              <a:t>Realizar un análisis situacional de factores tanto internos como externos en Finca San Salvador, con el propósito de implementar nuevos procesos de producción y </a:t>
            </a:r>
            <a:r>
              <a:rPr lang="es-AR" dirty="0" smtClean="0"/>
              <a:t> </a:t>
            </a:r>
            <a:r>
              <a:rPr lang="es-AR" dirty="0"/>
              <a:t>marketing y mediante la realización de un adecuado estudio financiero determinar la rentabilidad futura de las mismas.</a:t>
            </a:r>
            <a:endParaRPr lang="es-EC" dirty="0"/>
          </a:p>
          <a:p>
            <a:pPr lvl="1" algn="just"/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44824" y="3933056"/>
            <a:ext cx="7499176" cy="238735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 smtClean="0"/>
              <a:t>Específico</a:t>
            </a:r>
          </a:p>
          <a:p>
            <a:pPr lvl="1" algn="just"/>
            <a:r>
              <a:rPr lang="es-EC" dirty="0"/>
              <a:t>Elaborar un análisis situacional actual mediante una matriz FODA en el que se describan las fortalezas, debilidades, amenazas y oportunidades que tiene Finca San Salvador.</a:t>
            </a:r>
            <a:endParaRPr lang="es-EC" sz="2200" dirty="0"/>
          </a:p>
          <a:p>
            <a:pPr lvl="1" algn="just"/>
            <a:r>
              <a:rPr lang="es-EC" dirty="0"/>
              <a:t>Diseñar estrategias del </a:t>
            </a:r>
            <a:r>
              <a:rPr lang="es-EC" dirty="0" err="1"/>
              <a:t>Mix</a:t>
            </a:r>
            <a:r>
              <a:rPr lang="es-EC" dirty="0"/>
              <a:t> de Marketing de acuerdo al estudio de mercado realizado, para incrementar el nivel de ventas en la empresa y definir su rentabilidad.</a:t>
            </a:r>
            <a:r>
              <a:rPr lang="es-EC" sz="2200" dirty="0"/>
              <a:t> </a:t>
            </a:r>
          </a:p>
          <a:p>
            <a:pPr lvl="1" algn="just"/>
            <a:r>
              <a:rPr lang="es-EC" dirty="0"/>
              <a:t>Determinar la factibilidad financiera relacionada a la creación de un nuevo proceso de crianza y comercialización de trucha en Finca San Salvador</a:t>
            </a:r>
          </a:p>
        </p:txBody>
      </p:sp>
    </p:spTree>
    <p:extLst>
      <p:ext uri="{BB962C8B-B14F-4D97-AF65-F5344CB8AC3E}">
        <p14:creationId xmlns:p14="http://schemas.microsoft.com/office/powerpoint/2010/main" val="35087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DIAGNÓSTICO ESTRATÉGICO</a:t>
            </a:r>
            <a:endParaRPr lang="es-EC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39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692696"/>
          </a:xfrm>
        </p:spPr>
        <p:txBody>
          <a:bodyPr>
            <a:noAutofit/>
          </a:bodyPr>
          <a:lstStyle/>
          <a:p>
            <a:r>
              <a:rPr lang="es-EC" sz="4400" dirty="0" smtClean="0"/>
              <a:t>LA EMPRESA</a:t>
            </a:r>
            <a:endParaRPr lang="es-EC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802" y="692696"/>
            <a:ext cx="8229600" cy="2808312"/>
          </a:xfrm>
        </p:spPr>
        <p:txBody>
          <a:bodyPr>
            <a:normAutofit/>
          </a:bodyPr>
          <a:lstStyle/>
          <a:p>
            <a:pPr algn="just"/>
            <a:r>
              <a:rPr lang="es-MX" sz="1400" dirty="0"/>
              <a:t>Finca San Salvador se encuentra ubicado en el kilómetro 35 de la vía a </a:t>
            </a:r>
            <a:r>
              <a:rPr lang="es-MX" sz="1400" dirty="0" smtClean="0"/>
              <a:t>Chiriboga. En un terreno de 170 hectáreas. Inicia sus actividades en el año 2000 básicamente compra y  venta de ganado vacuno.</a:t>
            </a:r>
          </a:p>
          <a:p>
            <a:pPr algn="just"/>
            <a:r>
              <a:rPr lang="es-MX" sz="1400" dirty="0" smtClean="0"/>
              <a:t>En el año 2007 inicia la actividad de crianza </a:t>
            </a:r>
            <a:r>
              <a:rPr lang="es-MX" sz="1400" dirty="0"/>
              <a:t>y comercialización de </a:t>
            </a:r>
            <a:r>
              <a:rPr lang="es-MX" sz="1400" dirty="0" smtClean="0"/>
              <a:t>trucha.</a:t>
            </a:r>
            <a:endParaRPr lang="es-EC" sz="1400" dirty="0"/>
          </a:p>
          <a:p>
            <a:pPr algn="just"/>
            <a:r>
              <a:rPr lang="es-MX" sz="1400" dirty="0"/>
              <a:t>Aspectos básicos de planeación estratégica como misión, visión objetivos etc., no han sido </a:t>
            </a:r>
            <a:r>
              <a:rPr lang="es-MX" sz="1400" dirty="0" smtClean="0"/>
              <a:t>instaurados, </a:t>
            </a:r>
            <a:r>
              <a:rPr lang="es-MX" sz="1400" dirty="0"/>
              <a:t>la administración, manejo de recurso humano, el sistema de producción y distribución han sido adaptados de acuerdo a las necesidades básicas de la actividad pero no permiten un adecuado desenvolvimiento de la misma</a:t>
            </a:r>
            <a:r>
              <a:rPr lang="es-MX" sz="1400" dirty="0" smtClean="0"/>
              <a:t>.</a:t>
            </a:r>
          </a:p>
          <a:p>
            <a:pPr algn="just"/>
            <a:r>
              <a:rPr lang="es-MX" sz="1400" dirty="0"/>
              <a:t>Los accionistas han tenido que realizar inversiones económicas constantes para poder continuar con la actividad, y los mismos ha planteado la necesidad de incrementar el nivel de ventas para poder cubrir todos los gastos, costos y que genere utilidad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 smtClean="0"/>
          </a:p>
          <a:p>
            <a:pPr algn="just"/>
            <a:endParaRPr lang="es-EC" sz="1400" dirty="0"/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" y="3933056"/>
            <a:ext cx="4621617" cy="27418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176464" cy="27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s-EC" dirty="0" smtClean="0"/>
              <a:t>PRODUCTO Y CLIENTES </a:t>
            </a:r>
            <a:endParaRPr lang="es-EC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28409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779912" y="1124744"/>
            <a:ext cx="4917232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Clase: </a:t>
            </a:r>
            <a:r>
              <a:rPr lang="es-ES" sz="1800" dirty="0" err="1"/>
              <a:t>Osteictios</a:t>
            </a:r>
            <a:endParaRPr lang="es-EC" sz="1800" dirty="0"/>
          </a:p>
          <a:p>
            <a:r>
              <a:rPr lang="es-ES" sz="1800" dirty="0"/>
              <a:t>Orden: </a:t>
            </a:r>
            <a:r>
              <a:rPr lang="es-ES" sz="1800" dirty="0" err="1"/>
              <a:t>Clupeiformes</a:t>
            </a:r>
            <a:endParaRPr lang="es-EC" sz="1800" dirty="0"/>
          </a:p>
          <a:p>
            <a:r>
              <a:rPr lang="es-ES" sz="1800" dirty="0"/>
              <a:t>Familia: </a:t>
            </a:r>
            <a:r>
              <a:rPr lang="es-ES" sz="1800" dirty="0" err="1"/>
              <a:t>Salmonidos</a:t>
            </a:r>
            <a:endParaRPr lang="es-EC" sz="1800" dirty="0"/>
          </a:p>
          <a:p>
            <a:r>
              <a:rPr lang="es-ES" sz="1800" dirty="0"/>
              <a:t>Género: </a:t>
            </a:r>
            <a:r>
              <a:rPr lang="es-ES" sz="1800" dirty="0" err="1"/>
              <a:t>Oncorhynchus</a:t>
            </a:r>
            <a:endParaRPr lang="es-EC" sz="1800" dirty="0"/>
          </a:p>
          <a:p>
            <a:pPr algn="just"/>
            <a:r>
              <a:rPr lang="es-ES" sz="1800" dirty="0"/>
              <a:t>La trucha posee un cuerpo de forma oblonga que mide de cuatro a cinco veces la longitud de su cabeza</a:t>
            </a:r>
            <a:r>
              <a:rPr lang="es-ES" sz="1800" dirty="0" smtClean="0"/>
              <a:t>, </a:t>
            </a:r>
            <a:r>
              <a:rPr lang="es-ES" sz="1800" dirty="0"/>
              <a:t>es de color verde azulado oscuro en el dorso con tinte más claro en los flancos, que poseen reflejos de aspecto cobrizo y de vientre blanco. En los flancos muestra una franja iridiscente que refleja la luz con irisaciones de color lo cual da su nombre.  </a:t>
            </a:r>
            <a:endParaRPr lang="es-MX" sz="1800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60800"/>
              </p:ext>
            </p:extLst>
          </p:nvPr>
        </p:nvGraphicFramePr>
        <p:xfrm>
          <a:off x="489962" y="4581128"/>
          <a:ext cx="8229599" cy="21945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85740"/>
                <a:gridCol w="2730581"/>
                <a:gridCol w="2913278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CLIENTE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CARACTERÍSTICAS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CLIENTE MINORISTA (1)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CLIENTE MAYORISTA (2)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Cantidad adquirida al mes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20 a 40 kilos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80 kilos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Unidades adquiridas por kilo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 a 4 truchas en kilo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 truchas en kilo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 de Compra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Quincenal - Mensual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Semanal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Precio de venta ($)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4.50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8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144016"/>
            <a:ext cx="5338936" cy="692696"/>
          </a:xfrm>
        </p:spPr>
        <p:txBody>
          <a:bodyPr>
            <a:noAutofit/>
          </a:bodyPr>
          <a:lstStyle/>
          <a:p>
            <a:r>
              <a:rPr lang="es-EC" dirty="0" smtClean="0"/>
              <a:t>ANÁLISIS INTERNO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51883638"/>
              </p:ext>
            </p:extLst>
          </p:nvPr>
        </p:nvGraphicFramePr>
        <p:xfrm>
          <a:off x="1763688" y="1124745"/>
          <a:ext cx="6381990" cy="548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" y="1"/>
            <a:ext cx="255464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716</TotalTime>
  <Words>1586</Words>
  <Application>Microsoft Office PowerPoint</Application>
  <PresentationFormat>Presentación en pantalla (4:3)</PresentationFormat>
  <Paragraphs>425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Brío</vt:lpstr>
      <vt:lpstr>Estudio de Factibilidad Financiera para la aplicación de una nueva política de Producción, Distribución y Venta del producto trucha en la Finca San Salvador</vt:lpstr>
      <vt:lpstr>GENERALIDADES</vt:lpstr>
      <vt:lpstr>Introducción, Justificación e Importancia</vt:lpstr>
      <vt:lpstr>Planteamiento del Problema</vt:lpstr>
      <vt:lpstr>OBJETIVOS</vt:lpstr>
      <vt:lpstr>DIAGNÓSTICO ESTRATÉGICO</vt:lpstr>
      <vt:lpstr>LA EMPRESA</vt:lpstr>
      <vt:lpstr>PRODUCTO Y CLIENTES </vt:lpstr>
      <vt:lpstr>ANÁLISIS INTERNO</vt:lpstr>
      <vt:lpstr>ANÁLISIS EXTERNO</vt:lpstr>
      <vt:lpstr>Presentación de PowerPoint</vt:lpstr>
      <vt:lpstr>Producto Interno Bruto</vt:lpstr>
      <vt:lpstr>Riesgo País</vt:lpstr>
      <vt:lpstr>Tasa de Interés</vt:lpstr>
      <vt:lpstr>FACTORES DEMOGRÁFICOS</vt:lpstr>
      <vt:lpstr>Presentación de PowerPoint</vt:lpstr>
      <vt:lpstr>FUERZAS TECNOLÓGICAS</vt:lpstr>
      <vt:lpstr>Fuerzas Competitivas</vt:lpstr>
      <vt:lpstr>MATRIZ DE EVALUACION DE FACTORES INTERNOS-EXTERNOS</vt:lpstr>
      <vt:lpstr>MATRIZ GENERAL ELECTRIC</vt:lpstr>
      <vt:lpstr>DIRECCIONAMIENTO ESTRATÉGICO</vt:lpstr>
      <vt:lpstr>Presentación de PowerPoint</vt:lpstr>
      <vt:lpstr>Valores  y Objetivos Estratégicos</vt:lpstr>
      <vt:lpstr>Estrategia Corporativa </vt:lpstr>
      <vt:lpstr>PLAN OPERATIVO DEL MIX DE MARKETING</vt:lpstr>
      <vt:lpstr>Resumen Hallazgos Investigación de Mercado</vt:lpstr>
      <vt:lpstr>Resumen Estrategias de Marketing Mix</vt:lpstr>
      <vt:lpstr>ANÁLISIS FINANCIERO</vt:lpstr>
      <vt:lpstr>Inversión</vt:lpstr>
      <vt:lpstr>Ingresos</vt:lpstr>
      <vt:lpstr>Capital de Trabajo</vt:lpstr>
      <vt:lpstr>Endeudamiento</vt:lpstr>
      <vt:lpstr>ESTADOS FINANCIEROS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 DE EQUILIBRIO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factibilidad financiera para la aplicación de una nueva política de producción, distribución y venta del producto trucha en la Finca San Salvador</dc:title>
  <dc:creator>Christian Nuñez</dc:creator>
  <cp:lastModifiedBy>Christian Nuñez</cp:lastModifiedBy>
  <cp:revision>64</cp:revision>
  <dcterms:created xsi:type="dcterms:W3CDTF">2014-04-08T07:56:45Z</dcterms:created>
  <dcterms:modified xsi:type="dcterms:W3CDTF">2014-05-16T19:39:06Z</dcterms:modified>
</cp:coreProperties>
</file>