
<file path=[Content_Types].xml><?xml version="1.0" encoding="utf-8"?>
<Types xmlns="http://schemas.openxmlformats.org/package/2006/content-types">
  <Default Extension="png" ContentType="image/png"/>
  <Default Extension="mp3" ContentType="audio/unknown"/>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2" r:id="rId1"/>
  </p:sldMasterIdLst>
  <p:notesMasterIdLst>
    <p:notesMasterId r:id="rId39"/>
  </p:notesMasterIdLst>
  <p:sldIdLst>
    <p:sldId id="256" r:id="rId2"/>
    <p:sldId id="257" r:id="rId3"/>
    <p:sldId id="258" r:id="rId4"/>
    <p:sldId id="259" r:id="rId5"/>
    <p:sldId id="260" r:id="rId6"/>
    <p:sldId id="261" r:id="rId7"/>
    <p:sldId id="262" r:id="rId8"/>
    <p:sldId id="297" r:id="rId9"/>
    <p:sldId id="299" r:id="rId10"/>
    <p:sldId id="300" r:id="rId11"/>
    <p:sldId id="301" r:id="rId12"/>
    <p:sldId id="302" r:id="rId13"/>
    <p:sldId id="303" r:id="rId14"/>
    <p:sldId id="304" r:id="rId15"/>
    <p:sldId id="305" r:id="rId16"/>
    <p:sldId id="269" r:id="rId17"/>
    <p:sldId id="268" r:id="rId18"/>
    <p:sldId id="270" r:id="rId19"/>
    <p:sldId id="281" r:id="rId20"/>
    <p:sldId id="282" r:id="rId21"/>
    <p:sldId id="283" r:id="rId22"/>
    <p:sldId id="284" r:id="rId23"/>
    <p:sldId id="286" r:id="rId24"/>
    <p:sldId id="306" r:id="rId25"/>
    <p:sldId id="287" r:id="rId26"/>
    <p:sldId id="288" r:id="rId27"/>
    <p:sldId id="296" r:id="rId28"/>
    <p:sldId id="290" r:id="rId29"/>
    <p:sldId id="291" r:id="rId30"/>
    <p:sldId id="293" r:id="rId31"/>
    <p:sldId id="294" r:id="rId32"/>
    <p:sldId id="295" r:id="rId33"/>
    <p:sldId id="307" r:id="rId34"/>
    <p:sldId id="308" r:id="rId35"/>
    <p:sldId id="309" r:id="rId36"/>
    <p:sldId id="310" r:id="rId37"/>
    <p:sldId id="311" r:id="rId38"/>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p:restoredLeft sz="15620"/>
    <p:restoredTop sz="97691" autoAdjust="0"/>
  </p:normalViewPr>
  <p:slideViewPr>
    <p:cSldViewPr>
      <p:cViewPr>
        <p:scale>
          <a:sx n="74" d="100"/>
          <a:sy n="74" d="100"/>
        </p:scale>
        <p:origin x="-1716" y="-7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 Id="rId4" Type="http://schemas.openxmlformats.org/officeDocument/2006/relationships/image" Target="../media/image3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 Id="rId4" Type="http://schemas.openxmlformats.org/officeDocument/2006/relationships/image" Target="../media/image31.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249F8C-6FF4-4829-98CF-3D5DD8FC34F0}" type="doc">
      <dgm:prSet loTypeId="urn:microsoft.com/office/officeart/2005/8/layout/vList3" loCatId="list" qsTypeId="urn:microsoft.com/office/officeart/2005/8/quickstyle/3d4" qsCatId="3D" csTypeId="urn:microsoft.com/office/officeart/2005/8/colors/colorful4" csCatId="colorful" phldr="1"/>
      <dgm:spPr/>
    </dgm:pt>
    <dgm:pt modelId="{E6395381-B8C2-4982-8AB6-05503526471F}">
      <dgm:prSet phldrT="[Texto]"/>
      <dgm:spPr/>
      <dgm:t>
        <a:bodyPr/>
        <a:lstStyle/>
        <a:p>
          <a:r>
            <a:rPr lang="es-EC" dirty="0" smtClean="0">
              <a:solidFill>
                <a:schemeClr val="tx1"/>
              </a:solidFill>
            </a:rPr>
            <a:t>Conocer el comportamiento de los diversos actores del mercado</a:t>
          </a:r>
          <a:endParaRPr lang="es-EC" dirty="0">
            <a:solidFill>
              <a:schemeClr val="tx1"/>
            </a:solidFill>
          </a:endParaRPr>
        </a:p>
      </dgm:t>
    </dgm:pt>
    <dgm:pt modelId="{E0B3CF2D-956A-45EF-918F-272954CF62A0}" type="parTrans" cxnId="{1BF20A8C-3623-461B-8786-DBC3E98EFF90}">
      <dgm:prSet/>
      <dgm:spPr/>
      <dgm:t>
        <a:bodyPr/>
        <a:lstStyle/>
        <a:p>
          <a:endParaRPr lang="es-EC"/>
        </a:p>
      </dgm:t>
    </dgm:pt>
    <dgm:pt modelId="{A9B23624-3BCB-4241-91E4-6452E3ED16C4}" type="sibTrans" cxnId="{1BF20A8C-3623-461B-8786-DBC3E98EFF90}">
      <dgm:prSet/>
      <dgm:spPr/>
      <dgm:t>
        <a:bodyPr/>
        <a:lstStyle/>
        <a:p>
          <a:endParaRPr lang="es-EC"/>
        </a:p>
      </dgm:t>
    </dgm:pt>
    <dgm:pt modelId="{FFE0D7D2-1CB8-4F55-972C-C4C0B43A3945}">
      <dgm:prSet phldrT="[Texto]"/>
      <dgm:spPr/>
      <dgm:t>
        <a:bodyPr/>
        <a:lstStyle/>
        <a:p>
          <a:r>
            <a:rPr lang="es-EC" dirty="0" smtClean="0">
              <a:solidFill>
                <a:schemeClr val="tx1"/>
              </a:solidFill>
            </a:rPr>
            <a:t>Conocer  detalladamente las características, necesidades preferencias y gustos</a:t>
          </a:r>
          <a:endParaRPr lang="es-EC" dirty="0">
            <a:solidFill>
              <a:schemeClr val="tx1"/>
            </a:solidFill>
          </a:endParaRPr>
        </a:p>
      </dgm:t>
    </dgm:pt>
    <dgm:pt modelId="{407BC007-403C-4E2E-A99B-A23008813494}" type="parTrans" cxnId="{F3070A0B-BB57-4394-9D60-1003309831A9}">
      <dgm:prSet/>
      <dgm:spPr/>
      <dgm:t>
        <a:bodyPr/>
        <a:lstStyle/>
        <a:p>
          <a:endParaRPr lang="es-EC"/>
        </a:p>
      </dgm:t>
    </dgm:pt>
    <dgm:pt modelId="{E71C04C4-B4E8-430F-AF84-71B8836F23EE}" type="sibTrans" cxnId="{F3070A0B-BB57-4394-9D60-1003309831A9}">
      <dgm:prSet/>
      <dgm:spPr/>
      <dgm:t>
        <a:bodyPr/>
        <a:lstStyle/>
        <a:p>
          <a:endParaRPr lang="es-EC"/>
        </a:p>
      </dgm:t>
    </dgm:pt>
    <dgm:pt modelId="{071FFA1A-84C7-4739-94F1-8319614AD18C}">
      <dgm:prSet phldrT="[Texto]"/>
      <dgm:spPr/>
      <dgm:t>
        <a:bodyPr/>
        <a:lstStyle/>
        <a:p>
          <a:r>
            <a:rPr lang="es-EC" dirty="0" smtClean="0">
              <a:solidFill>
                <a:schemeClr val="tx1"/>
              </a:solidFill>
            </a:rPr>
            <a:t>Diseñar estrategias de marketing.</a:t>
          </a:r>
          <a:endParaRPr lang="es-EC" dirty="0">
            <a:solidFill>
              <a:schemeClr val="tx1"/>
            </a:solidFill>
          </a:endParaRPr>
        </a:p>
      </dgm:t>
    </dgm:pt>
    <dgm:pt modelId="{16CBC0B9-A88F-4038-B1C1-4B27BD9052F8}" type="parTrans" cxnId="{B453EC48-CC77-4B30-B88B-FB487159C46E}">
      <dgm:prSet/>
      <dgm:spPr/>
      <dgm:t>
        <a:bodyPr/>
        <a:lstStyle/>
        <a:p>
          <a:endParaRPr lang="es-EC"/>
        </a:p>
      </dgm:t>
    </dgm:pt>
    <dgm:pt modelId="{7A0E04D2-7556-44D7-BBF6-2B67D30141F6}" type="sibTrans" cxnId="{B453EC48-CC77-4B30-B88B-FB487159C46E}">
      <dgm:prSet/>
      <dgm:spPr/>
      <dgm:t>
        <a:bodyPr/>
        <a:lstStyle/>
        <a:p>
          <a:endParaRPr lang="es-EC"/>
        </a:p>
      </dgm:t>
    </dgm:pt>
    <dgm:pt modelId="{2F99313A-1B68-4A61-A75B-FAE4B96294C0}">
      <dgm:prSet phldrT="[Texto]"/>
      <dgm:spPr/>
      <dgm:t>
        <a:bodyPr/>
        <a:lstStyle/>
        <a:p>
          <a:r>
            <a:rPr lang="es-EC" dirty="0" smtClean="0">
              <a:solidFill>
                <a:schemeClr val="tx1"/>
              </a:solidFill>
            </a:rPr>
            <a:t> Realizar el  estudio financiero.</a:t>
          </a:r>
          <a:endParaRPr lang="es-EC" dirty="0">
            <a:solidFill>
              <a:schemeClr val="tx1"/>
            </a:solidFill>
          </a:endParaRPr>
        </a:p>
      </dgm:t>
    </dgm:pt>
    <dgm:pt modelId="{DD8E7DD4-6BF2-4F81-A38D-A4D043E279E4}" type="parTrans" cxnId="{6A1159A6-ACC0-40EB-8B53-E9F782FB7896}">
      <dgm:prSet/>
      <dgm:spPr/>
      <dgm:t>
        <a:bodyPr/>
        <a:lstStyle/>
        <a:p>
          <a:endParaRPr lang="es-EC"/>
        </a:p>
      </dgm:t>
    </dgm:pt>
    <dgm:pt modelId="{7B8CF24B-1A82-46A1-B79E-162FE9597C01}" type="sibTrans" cxnId="{6A1159A6-ACC0-40EB-8B53-E9F782FB7896}">
      <dgm:prSet/>
      <dgm:spPr/>
      <dgm:t>
        <a:bodyPr/>
        <a:lstStyle/>
        <a:p>
          <a:endParaRPr lang="es-EC"/>
        </a:p>
      </dgm:t>
    </dgm:pt>
    <dgm:pt modelId="{CF0B1506-AF49-4DCB-B582-A9FAA80A3690}" type="pres">
      <dgm:prSet presAssocID="{3B249F8C-6FF4-4829-98CF-3D5DD8FC34F0}" presName="linearFlow" presStyleCnt="0">
        <dgm:presLayoutVars>
          <dgm:dir/>
          <dgm:resizeHandles val="exact"/>
        </dgm:presLayoutVars>
      </dgm:prSet>
      <dgm:spPr/>
    </dgm:pt>
    <dgm:pt modelId="{574FFE11-FC93-4DF7-940A-9207B2CD9097}" type="pres">
      <dgm:prSet presAssocID="{E6395381-B8C2-4982-8AB6-05503526471F}" presName="composite" presStyleCnt="0"/>
      <dgm:spPr/>
    </dgm:pt>
    <dgm:pt modelId="{5195C3D1-4CFD-4F56-8A2C-F269761669E0}" type="pres">
      <dgm:prSet presAssocID="{E6395381-B8C2-4982-8AB6-05503526471F}" presName="imgShp" presStyleLbl="fgImgPlace1" presStyleIdx="0" presStyleCnt="4"/>
      <dgm:spPr>
        <a:blipFill rotWithShape="1">
          <a:blip xmlns:r="http://schemas.openxmlformats.org/officeDocument/2006/relationships" r:embed="rId1"/>
          <a:stretch>
            <a:fillRect/>
          </a:stretch>
        </a:blipFill>
      </dgm:spPr>
    </dgm:pt>
    <dgm:pt modelId="{E9D96575-A5ED-4EE2-99C0-D05E02EAD9DD}" type="pres">
      <dgm:prSet presAssocID="{E6395381-B8C2-4982-8AB6-05503526471F}" presName="txShp" presStyleLbl="node1" presStyleIdx="0" presStyleCnt="4">
        <dgm:presLayoutVars>
          <dgm:bulletEnabled val="1"/>
        </dgm:presLayoutVars>
      </dgm:prSet>
      <dgm:spPr/>
      <dgm:t>
        <a:bodyPr/>
        <a:lstStyle/>
        <a:p>
          <a:endParaRPr lang="es-EC"/>
        </a:p>
      </dgm:t>
    </dgm:pt>
    <dgm:pt modelId="{DE7E1C0C-EE3F-4199-A138-7CD590EF838B}" type="pres">
      <dgm:prSet presAssocID="{A9B23624-3BCB-4241-91E4-6452E3ED16C4}" presName="spacing" presStyleCnt="0"/>
      <dgm:spPr/>
    </dgm:pt>
    <dgm:pt modelId="{2C6F1C01-DE16-4AE2-8F82-F46AB463032B}" type="pres">
      <dgm:prSet presAssocID="{FFE0D7D2-1CB8-4F55-972C-C4C0B43A3945}" presName="composite" presStyleCnt="0"/>
      <dgm:spPr/>
    </dgm:pt>
    <dgm:pt modelId="{1AF969F1-66D8-4845-8855-ED23E996BD68}" type="pres">
      <dgm:prSet presAssocID="{FFE0D7D2-1CB8-4F55-972C-C4C0B43A3945}" presName="imgShp" presStyleLbl="fgImgPlace1" presStyleIdx="1" presStyleCnt="4"/>
      <dgm:spPr>
        <a:blipFill rotWithShape="1">
          <a:blip xmlns:r="http://schemas.openxmlformats.org/officeDocument/2006/relationships" r:embed="rId2"/>
          <a:stretch>
            <a:fillRect/>
          </a:stretch>
        </a:blipFill>
      </dgm:spPr>
    </dgm:pt>
    <dgm:pt modelId="{31C5E916-3D74-48B7-8205-A436FF5D45D5}" type="pres">
      <dgm:prSet presAssocID="{FFE0D7D2-1CB8-4F55-972C-C4C0B43A3945}" presName="txShp" presStyleLbl="node1" presStyleIdx="1" presStyleCnt="4">
        <dgm:presLayoutVars>
          <dgm:bulletEnabled val="1"/>
        </dgm:presLayoutVars>
      </dgm:prSet>
      <dgm:spPr/>
      <dgm:t>
        <a:bodyPr/>
        <a:lstStyle/>
        <a:p>
          <a:endParaRPr lang="es-EC"/>
        </a:p>
      </dgm:t>
    </dgm:pt>
    <dgm:pt modelId="{DEC3972A-69F0-4958-9405-78D6E7F48D6D}" type="pres">
      <dgm:prSet presAssocID="{E71C04C4-B4E8-430F-AF84-71B8836F23EE}" presName="spacing" presStyleCnt="0"/>
      <dgm:spPr/>
    </dgm:pt>
    <dgm:pt modelId="{1FD56233-3CF0-488B-843D-BA8B72A61500}" type="pres">
      <dgm:prSet presAssocID="{071FFA1A-84C7-4739-94F1-8319614AD18C}" presName="composite" presStyleCnt="0"/>
      <dgm:spPr/>
    </dgm:pt>
    <dgm:pt modelId="{A5471813-7930-4272-8C28-51B25F7E61A5}" type="pres">
      <dgm:prSet presAssocID="{071FFA1A-84C7-4739-94F1-8319614AD18C}" presName="imgShp" presStyleLbl="fgImgPlace1" presStyleIdx="2" presStyleCnt="4"/>
      <dgm:spPr>
        <a:blipFill rotWithShape="1">
          <a:blip xmlns:r="http://schemas.openxmlformats.org/officeDocument/2006/relationships" r:embed="rId3"/>
          <a:stretch>
            <a:fillRect/>
          </a:stretch>
        </a:blipFill>
      </dgm:spPr>
      <dgm:t>
        <a:bodyPr/>
        <a:lstStyle/>
        <a:p>
          <a:endParaRPr lang="es-EC"/>
        </a:p>
      </dgm:t>
    </dgm:pt>
    <dgm:pt modelId="{71498C01-2D6F-465F-A934-CFC45E11807E}" type="pres">
      <dgm:prSet presAssocID="{071FFA1A-84C7-4739-94F1-8319614AD18C}" presName="txShp" presStyleLbl="node1" presStyleIdx="2" presStyleCnt="4">
        <dgm:presLayoutVars>
          <dgm:bulletEnabled val="1"/>
        </dgm:presLayoutVars>
      </dgm:prSet>
      <dgm:spPr/>
      <dgm:t>
        <a:bodyPr/>
        <a:lstStyle/>
        <a:p>
          <a:endParaRPr lang="es-EC"/>
        </a:p>
      </dgm:t>
    </dgm:pt>
    <dgm:pt modelId="{4556122B-CC6C-4F7C-9357-A11C228EBA03}" type="pres">
      <dgm:prSet presAssocID="{7A0E04D2-7556-44D7-BBF6-2B67D30141F6}" presName="spacing" presStyleCnt="0"/>
      <dgm:spPr/>
    </dgm:pt>
    <dgm:pt modelId="{CBC3ACBA-E8BF-458F-B2E6-4BA947D124FD}" type="pres">
      <dgm:prSet presAssocID="{2F99313A-1B68-4A61-A75B-FAE4B96294C0}" presName="composite" presStyleCnt="0"/>
      <dgm:spPr/>
    </dgm:pt>
    <dgm:pt modelId="{19284887-784D-4328-8D2E-1925AA3A5BF5}" type="pres">
      <dgm:prSet presAssocID="{2F99313A-1B68-4A61-A75B-FAE4B96294C0}" presName="imgShp" presStyleLbl="fgImgPlace1" presStyleIdx="3" presStyleCnt="4"/>
      <dgm:spPr>
        <a:blipFill rotWithShape="1">
          <a:blip xmlns:r="http://schemas.openxmlformats.org/officeDocument/2006/relationships" r:embed="rId4"/>
          <a:stretch>
            <a:fillRect/>
          </a:stretch>
        </a:blipFill>
      </dgm:spPr>
    </dgm:pt>
    <dgm:pt modelId="{72F1ED77-B167-4D58-8548-8A8D8A62C7EB}" type="pres">
      <dgm:prSet presAssocID="{2F99313A-1B68-4A61-A75B-FAE4B96294C0}" presName="txShp" presStyleLbl="node1" presStyleIdx="3" presStyleCnt="4">
        <dgm:presLayoutVars>
          <dgm:bulletEnabled val="1"/>
        </dgm:presLayoutVars>
      </dgm:prSet>
      <dgm:spPr/>
      <dgm:t>
        <a:bodyPr/>
        <a:lstStyle/>
        <a:p>
          <a:endParaRPr lang="es-EC"/>
        </a:p>
      </dgm:t>
    </dgm:pt>
  </dgm:ptLst>
  <dgm:cxnLst>
    <dgm:cxn modelId="{F3070A0B-BB57-4394-9D60-1003309831A9}" srcId="{3B249F8C-6FF4-4829-98CF-3D5DD8FC34F0}" destId="{FFE0D7D2-1CB8-4F55-972C-C4C0B43A3945}" srcOrd="1" destOrd="0" parTransId="{407BC007-403C-4E2E-A99B-A23008813494}" sibTransId="{E71C04C4-B4E8-430F-AF84-71B8836F23EE}"/>
    <dgm:cxn modelId="{AAAE3D6C-91CE-4540-B146-3A07F98E5C7A}" type="presOf" srcId="{3B249F8C-6FF4-4829-98CF-3D5DD8FC34F0}" destId="{CF0B1506-AF49-4DCB-B582-A9FAA80A3690}" srcOrd="0" destOrd="0" presId="urn:microsoft.com/office/officeart/2005/8/layout/vList3"/>
    <dgm:cxn modelId="{2B4ED2F9-2B34-4AC0-94E7-BFF8E7CA6ABB}" type="presOf" srcId="{2F99313A-1B68-4A61-A75B-FAE4B96294C0}" destId="{72F1ED77-B167-4D58-8548-8A8D8A62C7EB}" srcOrd="0" destOrd="0" presId="urn:microsoft.com/office/officeart/2005/8/layout/vList3"/>
    <dgm:cxn modelId="{1BF20A8C-3623-461B-8786-DBC3E98EFF90}" srcId="{3B249F8C-6FF4-4829-98CF-3D5DD8FC34F0}" destId="{E6395381-B8C2-4982-8AB6-05503526471F}" srcOrd="0" destOrd="0" parTransId="{E0B3CF2D-956A-45EF-918F-272954CF62A0}" sibTransId="{A9B23624-3BCB-4241-91E4-6452E3ED16C4}"/>
    <dgm:cxn modelId="{3FD61AC4-8C0D-4668-964D-3A87FA4EAB7B}" type="presOf" srcId="{E6395381-B8C2-4982-8AB6-05503526471F}" destId="{E9D96575-A5ED-4EE2-99C0-D05E02EAD9DD}" srcOrd="0" destOrd="0" presId="urn:microsoft.com/office/officeart/2005/8/layout/vList3"/>
    <dgm:cxn modelId="{467E1C06-0135-455D-8D6B-4713A4C94C6D}" type="presOf" srcId="{FFE0D7D2-1CB8-4F55-972C-C4C0B43A3945}" destId="{31C5E916-3D74-48B7-8205-A436FF5D45D5}" srcOrd="0" destOrd="0" presId="urn:microsoft.com/office/officeart/2005/8/layout/vList3"/>
    <dgm:cxn modelId="{6A1159A6-ACC0-40EB-8B53-E9F782FB7896}" srcId="{3B249F8C-6FF4-4829-98CF-3D5DD8FC34F0}" destId="{2F99313A-1B68-4A61-A75B-FAE4B96294C0}" srcOrd="3" destOrd="0" parTransId="{DD8E7DD4-6BF2-4F81-A38D-A4D043E279E4}" sibTransId="{7B8CF24B-1A82-46A1-B79E-162FE9597C01}"/>
    <dgm:cxn modelId="{3C936C93-7F66-496E-A86D-264CD9073BD0}" type="presOf" srcId="{071FFA1A-84C7-4739-94F1-8319614AD18C}" destId="{71498C01-2D6F-465F-A934-CFC45E11807E}" srcOrd="0" destOrd="0" presId="urn:microsoft.com/office/officeart/2005/8/layout/vList3"/>
    <dgm:cxn modelId="{B453EC48-CC77-4B30-B88B-FB487159C46E}" srcId="{3B249F8C-6FF4-4829-98CF-3D5DD8FC34F0}" destId="{071FFA1A-84C7-4739-94F1-8319614AD18C}" srcOrd="2" destOrd="0" parTransId="{16CBC0B9-A88F-4038-B1C1-4B27BD9052F8}" sibTransId="{7A0E04D2-7556-44D7-BBF6-2B67D30141F6}"/>
    <dgm:cxn modelId="{F02B637D-766B-4FA7-81A9-82A0EB5AD864}" type="presParOf" srcId="{CF0B1506-AF49-4DCB-B582-A9FAA80A3690}" destId="{574FFE11-FC93-4DF7-940A-9207B2CD9097}" srcOrd="0" destOrd="0" presId="urn:microsoft.com/office/officeart/2005/8/layout/vList3"/>
    <dgm:cxn modelId="{04409B2A-CA48-4DBA-85F6-BB528752EAD1}" type="presParOf" srcId="{574FFE11-FC93-4DF7-940A-9207B2CD9097}" destId="{5195C3D1-4CFD-4F56-8A2C-F269761669E0}" srcOrd="0" destOrd="0" presId="urn:microsoft.com/office/officeart/2005/8/layout/vList3"/>
    <dgm:cxn modelId="{B2B8AC98-65A8-4EF5-AAA7-B77BA26B1D5D}" type="presParOf" srcId="{574FFE11-FC93-4DF7-940A-9207B2CD9097}" destId="{E9D96575-A5ED-4EE2-99C0-D05E02EAD9DD}" srcOrd="1" destOrd="0" presId="urn:microsoft.com/office/officeart/2005/8/layout/vList3"/>
    <dgm:cxn modelId="{AADFEE51-98EE-4A5E-AA01-5B1F17EBDD09}" type="presParOf" srcId="{CF0B1506-AF49-4DCB-B582-A9FAA80A3690}" destId="{DE7E1C0C-EE3F-4199-A138-7CD590EF838B}" srcOrd="1" destOrd="0" presId="urn:microsoft.com/office/officeart/2005/8/layout/vList3"/>
    <dgm:cxn modelId="{45A1271B-7925-4AF5-95F0-91D8848BFB24}" type="presParOf" srcId="{CF0B1506-AF49-4DCB-B582-A9FAA80A3690}" destId="{2C6F1C01-DE16-4AE2-8F82-F46AB463032B}" srcOrd="2" destOrd="0" presId="urn:microsoft.com/office/officeart/2005/8/layout/vList3"/>
    <dgm:cxn modelId="{8F688B1D-FEE3-4DFE-B253-A0E0B37AA159}" type="presParOf" srcId="{2C6F1C01-DE16-4AE2-8F82-F46AB463032B}" destId="{1AF969F1-66D8-4845-8855-ED23E996BD68}" srcOrd="0" destOrd="0" presId="urn:microsoft.com/office/officeart/2005/8/layout/vList3"/>
    <dgm:cxn modelId="{9483275D-71E9-452B-A567-4600893FA7CA}" type="presParOf" srcId="{2C6F1C01-DE16-4AE2-8F82-F46AB463032B}" destId="{31C5E916-3D74-48B7-8205-A436FF5D45D5}" srcOrd="1" destOrd="0" presId="urn:microsoft.com/office/officeart/2005/8/layout/vList3"/>
    <dgm:cxn modelId="{0A8A30E4-8353-4C5F-8874-97DDAC55C875}" type="presParOf" srcId="{CF0B1506-AF49-4DCB-B582-A9FAA80A3690}" destId="{DEC3972A-69F0-4958-9405-78D6E7F48D6D}" srcOrd="3" destOrd="0" presId="urn:microsoft.com/office/officeart/2005/8/layout/vList3"/>
    <dgm:cxn modelId="{05C15779-DF43-4D30-9AA2-22D19A999CA8}" type="presParOf" srcId="{CF0B1506-AF49-4DCB-B582-A9FAA80A3690}" destId="{1FD56233-3CF0-488B-843D-BA8B72A61500}" srcOrd="4" destOrd="0" presId="urn:microsoft.com/office/officeart/2005/8/layout/vList3"/>
    <dgm:cxn modelId="{6C8A2135-5AAC-41F9-B25F-66BCAF256790}" type="presParOf" srcId="{1FD56233-3CF0-488B-843D-BA8B72A61500}" destId="{A5471813-7930-4272-8C28-51B25F7E61A5}" srcOrd="0" destOrd="0" presId="urn:microsoft.com/office/officeart/2005/8/layout/vList3"/>
    <dgm:cxn modelId="{410A3A57-1BD1-42A0-B908-F8A75B43792B}" type="presParOf" srcId="{1FD56233-3CF0-488B-843D-BA8B72A61500}" destId="{71498C01-2D6F-465F-A934-CFC45E11807E}" srcOrd="1" destOrd="0" presId="urn:microsoft.com/office/officeart/2005/8/layout/vList3"/>
    <dgm:cxn modelId="{F1BEB419-D38E-475B-B4CD-36FAF6094D06}" type="presParOf" srcId="{CF0B1506-AF49-4DCB-B582-A9FAA80A3690}" destId="{4556122B-CC6C-4F7C-9357-A11C228EBA03}" srcOrd="5" destOrd="0" presId="urn:microsoft.com/office/officeart/2005/8/layout/vList3"/>
    <dgm:cxn modelId="{7D99BE7F-C9EC-4CA5-A871-8EF663037B51}" type="presParOf" srcId="{CF0B1506-AF49-4DCB-B582-A9FAA80A3690}" destId="{CBC3ACBA-E8BF-458F-B2E6-4BA947D124FD}" srcOrd="6" destOrd="0" presId="urn:microsoft.com/office/officeart/2005/8/layout/vList3"/>
    <dgm:cxn modelId="{A033A2E5-6823-4BF1-A3B6-FFA1D83CB4A5}" type="presParOf" srcId="{CBC3ACBA-E8BF-458F-B2E6-4BA947D124FD}" destId="{19284887-784D-4328-8D2E-1925AA3A5BF5}" srcOrd="0" destOrd="0" presId="urn:microsoft.com/office/officeart/2005/8/layout/vList3"/>
    <dgm:cxn modelId="{70239432-B884-4BA1-AC84-5B5ED7440DD7}" type="presParOf" srcId="{CBC3ACBA-E8BF-458F-B2E6-4BA947D124FD}" destId="{72F1ED77-B167-4D58-8548-8A8D8A62C7EB}"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B39C350-CA68-44F0-B93B-CDFE0DA0F462}" type="doc">
      <dgm:prSet loTypeId="urn:microsoft.com/office/officeart/2005/8/layout/hList3" loCatId="list" qsTypeId="urn:microsoft.com/office/officeart/2005/8/quickstyle/3d4" qsCatId="3D" csTypeId="urn:microsoft.com/office/officeart/2005/8/colors/colorful4" csCatId="colorful" phldr="1"/>
      <dgm:spPr/>
      <dgm:t>
        <a:bodyPr/>
        <a:lstStyle/>
        <a:p>
          <a:endParaRPr lang="es-EC"/>
        </a:p>
      </dgm:t>
    </dgm:pt>
    <dgm:pt modelId="{D1AEF100-960D-40E1-8D4D-1B0FE860F5FC}">
      <dgm:prSet phldrT="[Texto]"/>
      <dgm:spPr/>
      <dgm:t>
        <a:bodyPr/>
        <a:lstStyle/>
        <a:p>
          <a:r>
            <a:rPr lang="es-EC" dirty="0" smtClean="0">
              <a:solidFill>
                <a:schemeClr val="tx1"/>
              </a:solidFill>
            </a:rPr>
            <a:t>Determinar las características actuales del mercado de condimentos en el  distrito metropolitano de Quito.</a:t>
          </a:r>
          <a:endParaRPr lang="es-EC" dirty="0">
            <a:solidFill>
              <a:schemeClr val="tx1"/>
            </a:solidFill>
          </a:endParaRPr>
        </a:p>
      </dgm:t>
    </dgm:pt>
    <dgm:pt modelId="{5DBF0799-1BDF-4873-B4D0-9B7E33292260}" type="parTrans" cxnId="{60CBF7B2-228E-41E0-B807-39EB0AFD5F55}">
      <dgm:prSet/>
      <dgm:spPr/>
      <dgm:t>
        <a:bodyPr/>
        <a:lstStyle/>
        <a:p>
          <a:endParaRPr lang="es-EC"/>
        </a:p>
      </dgm:t>
    </dgm:pt>
    <dgm:pt modelId="{E786C35F-6642-4537-8771-7B84F4072913}" type="sibTrans" cxnId="{60CBF7B2-228E-41E0-B807-39EB0AFD5F55}">
      <dgm:prSet/>
      <dgm:spPr/>
      <dgm:t>
        <a:bodyPr/>
        <a:lstStyle/>
        <a:p>
          <a:endParaRPr lang="es-EC"/>
        </a:p>
      </dgm:t>
    </dgm:pt>
    <dgm:pt modelId="{F4994674-CE86-4384-9947-9576736C62C0}">
      <dgm:prSet phldrT="[Texto]"/>
      <dgm:spPr/>
      <dgm:t>
        <a:bodyPr/>
        <a:lstStyle/>
        <a:p>
          <a:r>
            <a:rPr lang="es-EC" dirty="0" smtClean="0">
              <a:solidFill>
                <a:schemeClr val="tx1"/>
              </a:solidFill>
            </a:rPr>
            <a:t> Identificar los principales competidores.</a:t>
          </a:r>
          <a:endParaRPr lang="es-EC" dirty="0">
            <a:solidFill>
              <a:schemeClr val="tx1"/>
            </a:solidFill>
          </a:endParaRPr>
        </a:p>
      </dgm:t>
    </dgm:pt>
    <dgm:pt modelId="{C27FF1A1-82CC-4C8A-9A58-58645CB846A8}" type="parTrans" cxnId="{353BB12F-5D17-4F43-A54D-0D071727D69D}">
      <dgm:prSet/>
      <dgm:spPr/>
      <dgm:t>
        <a:bodyPr/>
        <a:lstStyle/>
        <a:p>
          <a:endParaRPr lang="es-EC"/>
        </a:p>
      </dgm:t>
    </dgm:pt>
    <dgm:pt modelId="{730AD238-E6EA-4345-ACF2-845A3D44FF2E}" type="sibTrans" cxnId="{353BB12F-5D17-4F43-A54D-0D071727D69D}">
      <dgm:prSet/>
      <dgm:spPr/>
      <dgm:t>
        <a:bodyPr/>
        <a:lstStyle/>
        <a:p>
          <a:endParaRPr lang="es-EC"/>
        </a:p>
      </dgm:t>
    </dgm:pt>
    <dgm:pt modelId="{95FFDDAD-EEE6-4A56-8D7D-0E3A7E96E557}">
      <dgm:prSet phldrT="[Texto]"/>
      <dgm:spPr/>
      <dgm:t>
        <a:bodyPr/>
        <a:lstStyle/>
        <a:p>
          <a:r>
            <a:rPr lang="es-EC" dirty="0" smtClean="0">
              <a:solidFill>
                <a:schemeClr val="tx1"/>
              </a:solidFill>
            </a:rPr>
            <a:t>Identificar gustos, características, atributos y necesidades.</a:t>
          </a:r>
          <a:endParaRPr lang="es-EC" dirty="0">
            <a:solidFill>
              <a:schemeClr val="tx1"/>
            </a:solidFill>
          </a:endParaRPr>
        </a:p>
      </dgm:t>
    </dgm:pt>
    <dgm:pt modelId="{09CFCB05-15C3-4D9B-AEAC-169A61FCFFF4}" type="parTrans" cxnId="{F2D97B14-A3EF-486D-A4B2-A3944DFA177B}">
      <dgm:prSet/>
      <dgm:spPr/>
      <dgm:t>
        <a:bodyPr/>
        <a:lstStyle/>
        <a:p>
          <a:endParaRPr lang="es-EC"/>
        </a:p>
      </dgm:t>
    </dgm:pt>
    <dgm:pt modelId="{066A0E9A-DE0D-40D0-BD15-D88C97DABDB4}" type="sibTrans" cxnId="{F2D97B14-A3EF-486D-A4B2-A3944DFA177B}">
      <dgm:prSet/>
      <dgm:spPr/>
      <dgm:t>
        <a:bodyPr/>
        <a:lstStyle/>
        <a:p>
          <a:endParaRPr lang="es-EC"/>
        </a:p>
      </dgm:t>
    </dgm:pt>
    <dgm:pt modelId="{ADC2015A-E2DB-49D0-A335-D854FBB283ED}">
      <dgm:prSet phldrT="[Texto]"/>
      <dgm:spPr/>
      <dgm:t>
        <a:bodyPr/>
        <a:lstStyle/>
        <a:p>
          <a:r>
            <a:rPr lang="es-EC" dirty="0" smtClean="0">
              <a:solidFill>
                <a:schemeClr val="tx1"/>
              </a:solidFill>
            </a:rPr>
            <a:t>Determinar el motivo de compra y frecuencia.</a:t>
          </a:r>
          <a:endParaRPr lang="es-EC" dirty="0">
            <a:solidFill>
              <a:schemeClr val="tx1"/>
            </a:solidFill>
          </a:endParaRPr>
        </a:p>
      </dgm:t>
    </dgm:pt>
    <dgm:pt modelId="{7BF5E666-61F3-48A9-B664-652AA0584569}" type="parTrans" cxnId="{8224D1BA-7D9F-4DD0-B775-CC4E5FE31DCB}">
      <dgm:prSet/>
      <dgm:spPr/>
      <dgm:t>
        <a:bodyPr/>
        <a:lstStyle/>
        <a:p>
          <a:endParaRPr lang="es-EC"/>
        </a:p>
      </dgm:t>
    </dgm:pt>
    <dgm:pt modelId="{C650738B-AEF6-4A2E-B34E-5C270F9DEA0D}" type="sibTrans" cxnId="{8224D1BA-7D9F-4DD0-B775-CC4E5FE31DCB}">
      <dgm:prSet/>
      <dgm:spPr/>
      <dgm:t>
        <a:bodyPr/>
        <a:lstStyle/>
        <a:p>
          <a:endParaRPr lang="es-EC"/>
        </a:p>
      </dgm:t>
    </dgm:pt>
    <dgm:pt modelId="{A64E54BF-0FC7-47D0-BCFE-D802A1A5AAD3}" type="pres">
      <dgm:prSet presAssocID="{5B39C350-CA68-44F0-B93B-CDFE0DA0F462}" presName="composite" presStyleCnt="0">
        <dgm:presLayoutVars>
          <dgm:chMax val="1"/>
          <dgm:dir/>
          <dgm:resizeHandles val="exact"/>
        </dgm:presLayoutVars>
      </dgm:prSet>
      <dgm:spPr/>
      <dgm:t>
        <a:bodyPr/>
        <a:lstStyle/>
        <a:p>
          <a:endParaRPr lang="es-EC"/>
        </a:p>
      </dgm:t>
    </dgm:pt>
    <dgm:pt modelId="{3C689DC4-30C9-4B6C-B3E0-D43606E78E0B}" type="pres">
      <dgm:prSet presAssocID="{D1AEF100-960D-40E1-8D4D-1B0FE860F5FC}" presName="roof" presStyleLbl="dkBgShp" presStyleIdx="0" presStyleCnt="2"/>
      <dgm:spPr/>
      <dgm:t>
        <a:bodyPr/>
        <a:lstStyle/>
        <a:p>
          <a:endParaRPr lang="es-EC"/>
        </a:p>
      </dgm:t>
    </dgm:pt>
    <dgm:pt modelId="{19390CFC-6E11-4BD7-AC7C-6CE5951B3477}" type="pres">
      <dgm:prSet presAssocID="{D1AEF100-960D-40E1-8D4D-1B0FE860F5FC}" presName="pillars" presStyleCnt="0"/>
      <dgm:spPr/>
    </dgm:pt>
    <dgm:pt modelId="{52EA70B1-A935-4978-B952-9D1BBA697736}" type="pres">
      <dgm:prSet presAssocID="{D1AEF100-960D-40E1-8D4D-1B0FE860F5FC}" presName="pillar1" presStyleLbl="node1" presStyleIdx="0" presStyleCnt="3">
        <dgm:presLayoutVars>
          <dgm:bulletEnabled val="1"/>
        </dgm:presLayoutVars>
      </dgm:prSet>
      <dgm:spPr/>
      <dgm:t>
        <a:bodyPr/>
        <a:lstStyle/>
        <a:p>
          <a:endParaRPr lang="es-EC"/>
        </a:p>
      </dgm:t>
    </dgm:pt>
    <dgm:pt modelId="{5DB007CD-5D98-4ACB-B02E-96046111D028}" type="pres">
      <dgm:prSet presAssocID="{95FFDDAD-EEE6-4A56-8D7D-0E3A7E96E557}" presName="pillarX" presStyleLbl="node1" presStyleIdx="1" presStyleCnt="3">
        <dgm:presLayoutVars>
          <dgm:bulletEnabled val="1"/>
        </dgm:presLayoutVars>
      </dgm:prSet>
      <dgm:spPr/>
      <dgm:t>
        <a:bodyPr/>
        <a:lstStyle/>
        <a:p>
          <a:endParaRPr lang="es-EC"/>
        </a:p>
      </dgm:t>
    </dgm:pt>
    <dgm:pt modelId="{CB67502E-05AD-4973-9CC1-8409BB4C9436}" type="pres">
      <dgm:prSet presAssocID="{ADC2015A-E2DB-49D0-A335-D854FBB283ED}" presName="pillarX" presStyleLbl="node1" presStyleIdx="2" presStyleCnt="3">
        <dgm:presLayoutVars>
          <dgm:bulletEnabled val="1"/>
        </dgm:presLayoutVars>
      </dgm:prSet>
      <dgm:spPr/>
      <dgm:t>
        <a:bodyPr/>
        <a:lstStyle/>
        <a:p>
          <a:endParaRPr lang="es-EC"/>
        </a:p>
      </dgm:t>
    </dgm:pt>
    <dgm:pt modelId="{63222518-AC4E-42C2-9720-ADF2D317C103}" type="pres">
      <dgm:prSet presAssocID="{D1AEF100-960D-40E1-8D4D-1B0FE860F5FC}" presName="base" presStyleLbl="dkBgShp" presStyleIdx="1" presStyleCnt="2"/>
      <dgm:spPr/>
    </dgm:pt>
  </dgm:ptLst>
  <dgm:cxnLst>
    <dgm:cxn modelId="{8B227471-AB1C-4749-86AF-AE1A110562F7}" type="presOf" srcId="{F4994674-CE86-4384-9947-9576736C62C0}" destId="{52EA70B1-A935-4978-B952-9D1BBA697736}" srcOrd="0" destOrd="0" presId="urn:microsoft.com/office/officeart/2005/8/layout/hList3"/>
    <dgm:cxn modelId="{8224D1BA-7D9F-4DD0-B775-CC4E5FE31DCB}" srcId="{D1AEF100-960D-40E1-8D4D-1B0FE860F5FC}" destId="{ADC2015A-E2DB-49D0-A335-D854FBB283ED}" srcOrd="2" destOrd="0" parTransId="{7BF5E666-61F3-48A9-B664-652AA0584569}" sibTransId="{C650738B-AEF6-4A2E-B34E-5C270F9DEA0D}"/>
    <dgm:cxn modelId="{F2D97B14-A3EF-486D-A4B2-A3944DFA177B}" srcId="{D1AEF100-960D-40E1-8D4D-1B0FE860F5FC}" destId="{95FFDDAD-EEE6-4A56-8D7D-0E3A7E96E557}" srcOrd="1" destOrd="0" parTransId="{09CFCB05-15C3-4D9B-AEAC-169A61FCFFF4}" sibTransId="{066A0E9A-DE0D-40D0-BD15-D88C97DABDB4}"/>
    <dgm:cxn modelId="{353BB12F-5D17-4F43-A54D-0D071727D69D}" srcId="{D1AEF100-960D-40E1-8D4D-1B0FE860F5FC}" destId="{F4994674-CE86-4384-9947-9576736C62C0}" srcOrd="0" destOrd="0" parTransId="{C27FF1A1-82CC-4C8A-9A58-58645CB846A8}" sibTransId="{730AD238-E6EA-4345-ACF2-845A3D44FF2E}"/>
    <dgm:cxn modelId="{02A70333-6A62-4DC2-A0C1-2A4B263969B6}" type="presOf" srcId="{ADC2015A-E2DB-49D0-A335-D854FBB283ED}" destId="{CB67502E-05AD-4973-9CC1-8409BB4C9436}" srcOrd="0" destOrd="0" presId="urn:microsoft.com/office/officeart/2005/8/layout/hList3"/>
    <dgm:cxn modelId="{00BB3309-015B-4258-9C0F-02CD5E64B7A2}" type="presOf" srcId="{D1AEF100-960D-40E1-8D4D-1B0FE860F5FC}" destId="{3C689DC4-30C9-4B6C-B3E0-D43606E78E0B}" srcOrd="0" destOrd="0" presId="urn:microsoft.com/office/officeart/2005/8/layout/hList3"/>
    <dgm:cxn modelId="{60CBF7B2-228E-41E0-B807-39EB0AFD5F55}" srcId="{5B39C350-CA68-44F0-B93B-CDFE0DA0F462}" destId="{D1AEF100-960D-40E1-8D4D-1B0FE860F5FC}" srcOrd="0" destOrd="0" parTransId="{5DBF0799-1BDF-4873-B4D0-9B7E33292260}" sibTransId="{E786C35F-6642-4537-8771-7B84F4072913}"/>
    <dgm:cxn modelId="{C3EDA305-CA88-47E6-9903-8A3A97319066}" type="presOf" srcId="{5B39C350-CA68-44F0-B93B-CDFE0DA0F462}" destId="{A64E54BF-0FC7-47D0-BCFE-D802A1A5AAD3}" srcOrd="0" destOrd="0" presId="urn:microsoft.com/office/officeart/2005/8/layout/hList3"/>
    <dgm:cxn modelId="{004B6052-BBFB-41B7-B302-447FF8145AA4}" type="presOf" srcId="{95FFDDAD-EEE6-4A56-8D7D-0E3A7E96E557}" destId="{5DB007CD-5D98-4ACB-B02E-96046111D028}" srcOrd="0" destOrd="0" presId="urn:microsoft.com/office/officeart/2005/8/layout/hList3"/>
    <dgm:cxn modelId="{EC278A88-6DEA-48AB-BE42-284ECAFE4070}" type="presParOf" srcId="{A64E54BF-0FC7-47D0-BCFE-D802A1A5AAD3}" destId="{3C689DC4-30C9-4B6C-B3E0-D43606E78E0B}" srcOrd="0" destOrd="0" presId="urn:microsoft.com/office/officeart/2005/8/layout/hList3"/>
    <dgm:cxn modelId="{CE7ABFC3-A9A0-4B29-BC7B-671FBA530A23}" type="presParOf" srcId="{A64E54BF-0FC7-47D0-BCFE-D802A1A5AAD3}" destId="{19390CFC-6E11-4BD7-AC7C-6CE5951B3477}" srcOrd="1" destOrd="0" presId="urn:microsoft.com/office/officeart/2005/8/layout/hList3"/>
    <dgm:cxn modelId="{766B97B7-CF78-434E-BC7C-60AEC4320CF8}" type="presParOf" srcId="{19390CFC-6E11-4BD7-AC7C-6CE5951B3477}" destId="{52EA70B1-A935-4978-B952-9D1BBA697736}" srcOrd="0" destOrd="0" presId="urn:microsoft.com/office/officeart/2005/8/layout/hList3"/>
    <dgm:cxn modelId="{54717DD3-D99E-4503-BC34-144C3DFF30FD}" type="presParOf" srcId="{19390CFC-6E11-4BD7-AC7C-6CE5951B3477}" destId="{5DB007CD-5D98-4ACB-B02E-96046111D028}" srcOrd="1" destOrd="0" presId="urn:microsoft.com/office/officeart/2005/8/layout/hList3"/>
    <dgm:cxn modelId="{F6745D1D-1D58-4241-B6F8-40EB16B8C88C}" type="presParOf" srcId="{19390CFC-6E11-4BD7-AC7C-6CE5951B3477}" destId="{CB67502E-05AD-4973-9CC1-8409BB4C9436}" srcOrd="2" destOrd="0" presId="urn:microsoft.com/office/officeart/2005/8/layout/hList3"/>
    <dgm:cxn modelId="{BB13A1FA-181D-4C9C-A18E-1AC4428C9474}" type="presParOf" srcId="{A64E54BF-0FC7-47D0-BCFE-D802A1A5AAD3}" destId="{63222518-AC4E-42C2-9720-ADF2D317C103}"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DE613BD-8163-4F97-BE37-71C2C38BF18C}" type="doc">
      <dgm:prSet loTypeId="urn:microsoft.com/office/officeart/2005/8/layout/vProcess5" loCatId="process" qsTypeId="urn:microsoft.com/office/officeart/2005/8/quickstyle/3d2" qsCatId="3D" csTypeId="urn:microsoft.com/office/officeart/2005/8/colors/colorful4" csCatId="colorful" phldr="1"/>
      <dgm:spPr/>
      <dgm:t>
        <a:bodyPr/>
        <a:lstStyle/>
        <a:p>
          <a:endParaRPr lang="es-EC"/>
        </a:p>
      </dgm:t>
    </dgm:pt>
    <dgm:pt modelId="{A3CC319D-37CE-4D9F-99EB-10AFAA38A64C}">
      <dgm:prSet phldrT="[Texto]"/>
      <dgm:spPr/>
      <dgm:t>
        <a:bodyPr/>
        <a:lstStyle/>
        <a:p>
          <a:r>
            <a:rPr lang="es-EC" b="1" dirty="0" smtClean="0">
              <a:solidFill>
                <a:schemeClr val="tx1"/>
              </a:solidFill>
            </a:rPr>
            <a:t>F1: DESARROLLO INTERNO EMPRESARIAL;                      </a:t>
          </a:r>
        </a:p>
        <a:p>
          <a:r>
            <a:rPr lang="es-EC" b="1" dirty="0" smtClean="0">
              <a:solidFill>
                <a:schemeClr val="tx1"/>
              </a:solidFill>
            </a:rPr>
            <a:t>F2: PERSONAL CALIFICADO;                                            </a:t>
          </a:r>
        </a:p>
        <a:p>
          <a:r>
            <a:rPr lang="es-EC" b="1" dirty="0" smtClean="0">
              <a:solidFill>
                <a:schemeClr val="tx1"/>
              </a:solidFill>
            </a:rPr>
            <a:t>F3: CAPACIDAD FINANCIERA</a:t>
          </a:r>
          <a:endParaRPr lang="es-EC" b="1" dirty="0">
            <a:solidFill>
              <a:schemeClr val="tx1"/>
            </a:solidFill>
          </a:endParaRPr>
        </a:p>
      </dgm:t>
    </dgm:pt>
    <dgm:pt modelId="{7F3F37D3-B85A-4874-8A92-2824E18A9EC1}" type="parTrans" cxnId="{240E64B7-2A2B-43E3-83BB-01856039E55D}">
      <dgm:prSet/>
      <dgm:spPr/>
      <dgm:t>
        <a:bodyPr/>
        <a:lstStyle/>
        <a:p>
          <a:endParaRPr lang="es-EC"/>
        </a:p>
      </dgm:t>
    </dgm:pt>
    <dgm:pt modelId="{116505B9-3C11-4731-A7E2-FF72A8C45988}" type="sibTrans" cxnId="{240E64B7-2A2B-43E3-83BB-01856039E55D}">
      <dgm:prSet/>
      <dgm:spPr/>
      <dgm:t>
        <a:bodyPr/>
        <a:lstStyle/>
        <a:p>
          <a:endParaRPr lang="es-EC" dirty="0"/>
        </a:p>
      </dgm:t>
    </dgm:pt>
    <dgm:pt modelId="{20A59F01-577C-4F11-B717-1C550E602117}">
      <dgm:prSet phldrT="[Texto]"/>
      <dgm:spPr/>
      <dgm:t>
        <a:bodyPr/>
        <a:lstStyle/>
        <a:p>
          <a:r>
            <a:rPr lang="es-EC" b="1" dirty="0" smtClean="0">
              <a:solidFill>
                <a:schemeClr val="tx1"/>
              </a:solidFill>
            </a:rPr>
            <a:t>O1: CLIENTES POTENCIALES</a:t>
          </a:r>
        </a:p>
        <a:p>
          <a:r>
            <a:rPr lang="es-EC" b="1" dirty="0" smtClean="0">
              <a:solidFill>
                <a:schemeClr val="tx1"/>
              </a:solidFill>
            </a:rPr>
            <a:t>O2: USO DE E-COMMERS-TECNOLOGIA</a:t>
          </a:r>
        </a:p>
        <a:p>
          <a:r>
            <a:rPr lang="es-EC" b="1" dirty="0" smtClean="0">
              <a:solidFill>
                <a:schemeClr val="tx1"/>
              </a:solidFill>
            </a:rPr>
            <a:t>O3: PROVEEDORES </a:t>
          </a:r>
        </a:p>
      </dgm:t>
    </dgm:pt>
    <dgm:pt modelId="{667D3428-79AA-4FC7-A9C7-4948073781F6}" type="parTrans" cxnId="{B418034A-D32A-4EAA-B720-5C10A7866A09}">
      <dgm:prSet/>
      <dgm:spPr/>
      <dgm:t>
        <a:bodyPr/>
        <a:lstStyle/>
        <a:p>
          <a:endParaRPr lang="es-EC"/>
        </a:p>
      </dgm:t>
    </dgm:pt>
    <dgm:pt modelId="{1F948AA6-07E8-4AAA-9EEA-FFADC90392A1}" type="sibTrans" cxnId="{B418034A-D32A-4EAA-B720-5C10A7866A09}">
      <dgm:prSet/>
      <dgm:spPr/>
      <dgm:t>
        <a:bodyPr/>
        <a:lstStyle/>
        <a:p>
          <a:endParaRPr lang="es-EC" dirty="0"/>
        </a:p>
      </dgm:t>
    </dgm:pt>
    <dgm:pt modelId="{306489CE-F13D-4C0F-8B32-E1D4C7F572EE}">
      <dgm:prSet phldrT="[Texto]"/>
      <dgm:spPr/>
      <dgm:t>
        <a:bodyPr/>
        <a:lstStyle/>
        <a:p>
          <a:r>
            <a:rPr lang="es-EC" b="1" dirty="0" smtClean="0">
              <a:solidFill>
                <a:schemeClr val="tx1"/>
              </a:solidFill>
            </a:rPr>
            <a:t>D1: PLANIFICACION MAL ESTRUCTURADA</a:t>
          </a:r>
        </a:p>
        <a:p>
          <a:r>
            <a:rPr lang="es-EC" b="1" dirty="0" smtClean="0">
              <a:solidFill>
                <a:schemeClr val="tx1"/>
              </a:solidFill>
            </a:rPr>
            <a:t>D2: NO EXISTE VISUALIZACIÓN A FUTURO </a:t>
          </a:r>
        </a:p>
        <a:p>
          <a:r>
            <a:rPr lang="es-EC" b="1" dirty="0" smtClean="0">
              <a:solidFill>
                <a:schemeClr val="tx1"/>
              </a:solidFill>
            </a:rPr>
            <a:t>D3: PROCESOS NO IDENTIFICADOS</a:t>
          </a:r>
        </a:p>
        <a:p>
          <a:r>
            <a:rPr lang="es-EC" b="1" dirty="0" smtClean="0">
              <a:solidFill>
                <a:schemeClr val="tx1"/>
              </a:solidFill>
            </a:rPr>
            <a:t>D4: ENFOCADOS AL SEGMENTO INSTITUCIONAL </a:t>
          </a:r>
          <a:endParaRPr lang="es-EC" b="1" dirty="0">
            <a:solidFill>
              <a:schemeClr val="tx1"/>
            </a:solidFill>
          </a:endParaRPr>
        </a:p>
      </dgm:t>
    </dgm:pt>
    <dgm:pt modelId="{AA1161D4-03D7-4DF5-B865-F9889A616D38}" type="parTrans" cxnId="{8556EE6F-DC68-437B-8B74-A6BF38FFBC37}">
      <dgm:prSet/>
      <dgm:spPr/>
      <dgm:t>
        <a:bodyPr/>
        <a:lstStyle/>
        <a:p>
          <a:endParaRPr lang="es-EC"/>
        </a:p>
      </dgm:t>
    </dgm:pt>
    <dgm:pt modelId="{A4289B71-2F1F-4D52-92F6-4BB63BF5864F}" type="sibTrans" cxnId="{8556EE6F-DC68-437B-8B74-A6BF38FFBC37}">
      <dgm:prSet/>
      <dgm:spPr/>
      <dgm:t>
        <a:bodyPr/>
        <a:lstStyle/>
        <a:p>
          <a:endParaRPr lang="es-EC" dirty="0"/>
        </a:p>
      </dgm:t>
    </dgm:pt>
    <dgm:pt modelId="{365EAE29-59F2-4315-81E5-FE1A00911AF7}">
      <dgm:prSet phldrT="[Texto]"/>
      <dgm:spPr/>
      <dgm:t>
        <a:bodyPr/>
        <a:lstStyle/>
        <a:p>
          <a:r>
            <a:rPr lang="es-EC" b="1" dirty="0" smtClean="0">
              <a:solidFill>
                <a:schemeClr val="tx1"/>
              </a:solidFill>
            </a:rPr>
            <a:t>A1: INFLACIÓN ALTA</a:t>
          </a:r>
        </a:p>
        <a:p>
          <a:r>
            <a:rPr lang="es-EC" b="1" dirty="0" smtClean="0">
              <a:solidFill>
                <a:schemeClr val="tx1"/>
              </a:solidFill>
            </a:rPr>
            <a:t>A2: E-COMMERS</a:t>
          </a:r>
        </a:p>
        <a:p>
          <a:r>
            <a:rPr lang="es-EC" b="1" dirty="0" smtClean="0">
              <a:solidFill>
                <a:schemeClr val="tx1"/>
              </a:solidFill>
            </a:rPr>
            <a:t>A3: COMPETENCIA POSICIONADA</a:t>
          </a:r>
        </a:p>
        <a:p>
          <a:r>
            <a:rPr lang="es-EC" b="1" dirty="0" smtClean="0">
              <a:solidFill>
                <a:schemeClr val="tx1"/>
              </a:solidFill>
            </a:rPr>
            <a:t>A4: PENETRACIÓN DE NUEVAS EMPRESA </a:t>
          </a:r>
          <a:endParaRPr lang="es-EC" b="1" dirty="0">
            <a:solidFill>
              <a:schemeClr val="tx1"/>
            </a:solidFill>
          </a:endParaRPr>
        </a:p>
      </dgm:t>
    </dgm:pt>
    <dgm:pt modelId="{55749B1F-5C17-4D1D-ACF9-C12E102F12DC}" type="parTrans" cxnId="{FFD0778D-CC69-472B-8368-72C97ED18E8B}">
      <dgm:prSet/>
      <dgm:spPr/>
      <dgm:t>
        <a:bodyPr/>
        <a:lstStyle/>
        <a:p>
          <a:endParaRPr lang="es-EC"/>
        </a:p>
      </dgm:t>
    </dgm:pt>
    <dgm:pt modelId="{F6FC3EE6-625B-49F5-8D4E-F89F8430C279}" type="sibTrans" cxnId="{FFD0778D-CC69-472B-8368-72C97ED18E8B}">
      <dgm:prSet/>
      <dgm:spPr/>
      <dgm:t>
        <a:bodyPr/>
        <a:lstStyle/>
        <a:p>
          <a:endParaRPr lang="es-EC"/>
        </a:p>
      </dgm:t>
    </dgm:pt>
    <dgm:pt modelId="{79381B40-C4DE-4D9C-8C29-B7AC2595115C}" type="pres">
      <dgm:prSet presAssocID="{6DE613BD-8163-4F97-BE37-71C2C38BF18C}" presName="outerComposite" presStyleCnt="0">
        <dgm:presLayoutVars>
          <dgm:chMax val="5"/>
          <dgm:dir/>
          <dgm:resizeHandles val="exact"/>
        </dgm:presLayoutVars>
      </dgm:prSet>
      <dgm:spPr/>
      <dgm:t>
        <a:bodyPr/>
        <a:lstStyle/>
        <a:p>
          <a:endParaRPr lang="es-EC"/>
        </a:p>
      </dgm:t>
    </dgm:pt>
    <dgm:pt modelId="{DEBEE106-50C9-4A4A-A454-54B3EADF4DE2}" type="pres">
      <dgm:prSet presAssocID="{6DE613BD-8163-4F97-BE37-71C2C38BF18C}" presName="dummyMaxCanvas" presStyleCnt="0">
        <dgm:presLayoutVars/>
      </dgm:prSet>
      <dgm:spPr/>
    </dgm:pt>
    <dgm:pt modelId="{463663ED-AE3E-4960-82F3-0E3C3743D0CF}" type="pres">
      <dgm:prSet presAssocID="{6DE613BD-8163-4F97-BE37-71C2C38BF18C}" presName="FourNodes_1" presStyleLbl="node1" presStyleIdx="0" presStyleCnt="4">
        <dgm:presLayoutVars>
          <dgm:bulletEnabled val="1"/>
        </dgm:presLayoutVars>
      </dgm:prSet>
      <dgm:spPr/>
      <dgm:t>
        <a:bodyPr/>
        <a:lstStyle/>
        <a:p>
          <a:endParaRPr lang="es-EC"/>
        </a:p>
      </dgm:t>
    </dgm:pt>
    <dgm:pt modelId="{0EDB04C5-9434-45C7-8D88-02A4282DDF2E}" type="pres">
      <dgm:prSet presAssocID="{6DE613BD-8163-4F97-BE37-71C2C38BF18C}" presName="FourNodes_2" presStyleLbl="node1" presStyleIdx="1" presStyleCnt="4">
        <dgm:presLayoutVars>
          <dgm:bulletEnabled val="1"/>
        </dgm:presLayoutVars>
      </dgm:prSet>
      <dgm:spPr/>
      <dgm:t>
        <a:bodyPr/>
        <a:lstStyle/>
        <a:p>
          <a:endParaRPr lang="es-EC"/>
        </a:p>
      </dgm:t>
    </dgm:pt>
    <dgm:pt modelId="{8B2710F8-0E63-4517-972F-9E829571B400}" type="pres">
      <dgm:prSet presAssocID="{6DE613BD-8163-4F97-BE37-71C2C38BF18C}" presName="FourNodes_3" presStyleLbl="node1" presStyleIdx="2" presStyleCnt="4">
        <dgm:presLayoutVars>
          <dgm:bulletEnabled val="1"/>
        </dgm:presLayoutVars>
      </dgm:prSet>
      <dgm:spPr/>
      <dgm:t>
        <a:bodyPr/>
        <a:lstStyle/>
        <a:p>
          <a:endParaRPr lang="es-EC"/>
        </a:p>
      </dgm:t>
    </dgm:pt>
    <dgm:pt modelId="{BAF2708D-85A8-4CBA-8FEC-259F69EFED77}" type="pres">
      <dgm:prSet presAssocID="{6DE613BD-8163-4F97-BE37-71C2C38BF18C}" presName="FourNodes_4" presStyleLbl="node1" presStyleIdx="3" presStyleCnt="4">
        <dgm:presLayoutVars>
          <dgm:bulletEnabled val="1"/>
        </dgm:presLayoutVars>
      </dgm:prSet>
      <dgm:spPr/>
      <dgm:t>
        <a:bodyPr/>
        <a:lstStyle/>
        <a:p>
          <a:endParaRPr lang="es-EC"/>
        </a:p>
      </dgm:t>
    </dgm:pt>
    <dgm:pt modelId="{CCEB76F1-3D9E-48F1-83B0-572EE0027C6B}" type="pres">
      <dgm:prSet presAssocID="{6DE613BD-8163-4F97-BE37-71C2C38BF18C}" presName="FourConn_1-2" presStyleLbl="fgAccFollowNode1" presStyleIdx="0" presStyleCnt="3">
        <dgm:presLayoutVars>
          <dgm:bulletEnabled val="1"/>
        </dgm:presLayoutVars>
      </dgm:prSet>
      <dgm:spPr/>
      <dgm:t>
        <a:bodyPr/>
        <a:lstStyle/>
        <a:p>
          <a:endParaRPr lang="es-EC"/>
        </a:p>
      </dgm:t>
    </dgm:pt>
    <dgm:pt modelId="{BDB2CAD9-E373-45B4-B75C-EB341879C29F}" type="pres">
      <dgm:prSet presAssocID="{6DE613BD-8163-4F97-BE37-71C2C38BF18C}" presName="FourConn_2-3" presStyleLbl="fgAccFollowNode1" presStyleIdx="1" presStyleCnt="3">
        <dgm:presLayoutVars>
          <dgm:bulletEnabled val="1"/>
        </dgm:presLayoutVars>
      </dgm:prSet>
      <dgm:spPr/>
      <dgm:t>
        <a:bodyPr/>
        <a:lstStyle/>
        <a:p>
          <a:endParaRPr lang="es-EC"/>
        </a:p>
      </dgm:t>
    </dgm:pt>
    <dgm:pt modelId="{A1EF2DA7-4891-4D61-8849-E19C76A9EF8D}" type="pres">
      <dgm:prSet presAssocID="{6DE613BD-8163-4F97-BE37-71C2C38BF18C}" presName="FourConn_3-4" presStyleLbl="fgAccFollowNode1" presStyleIdx="2" presStyleCnt="3">
        <dgm:presLayoutVars>
          <dgm:bulletEnabled val="1"/>
        </dgm:presLayoutVars>
      </dgm:prSet>
      <dgm:spPr/>
      <dgm:t>
        <a:bodyPr/>
        <a:lstStyle/>
        <a:p>
          <a:endParaRPr lang="es-EC"/>
        </a:p>
      </dgm:t>
    </dgm:pt>
    <dgm:pt modelId="{14BC0C4A-4E0D-46D5-A5BE-A231423B759A}" type="pres">
      <dgm:prSet presAssocID="{6DE613BD-8163-4F97-BE37-71C2C38BF18C}" presName="FourNodes_1_text" presStyleLbl="node1" presStyleIdx="3" presStyleCnt="4">
        <dgm:presLayoutVars>
          <dgm:bulletEnabled val="1"/>
        </dgm:presLayoutVars>
      </dgm:prSet>
      <dgm:spPr/>
      <dgm:t>
        <a:bodyPr/>
        <a:lstStyle/>
        <a:p>
          <a:endParaRPr lang="es-EC"/>
        </a:p>
      </dgm:t>
    </dgm:pt>
    <dgm:pt modelId="{08F2DE61-3FED-4C31-BA0E-0F339EA89541}" type="pres">
      <dgm:prSet presAssocID="{6DE613BD-8163-4F97-BE37-71C2C38BF18C}" presName="FourNodes_2_text" presStyleLbl="node1" presStyleIdx="3" presStyleCnt="4">
        <dgm:presLayoutVars>
          <dgm:bulletEnabled val="1"/>
        </dgm:presLayoutVars>
      </dgm:prSet>
      <dgm:spPr/>
      <dgm:t>
        <a:bodyPr/>
        <a:lstStyle/>
        <a:p>
          <a:endParaRPr lang="es-EC"/>
        </a:p>
      </dgm:t>
    </dgm:pt>
    <dgm:pt modelId="{6B6FBE65-DB04-4C51-83DF-3BB6CC56194C}" type="pres">
      <dgm:prSet presAssocID="{6DE613BD-8163-4F97-BE37-71C2C38BF18C}" presName="FourNodes_3_text" presStyleLbl="node1" presStyleIdx="3" presStyleCnt="4">
        <dgm:presLayoutVars>
          <dgm:bulletEnabled val="1"/>
        </dgm:presLayoutVars>
      </dgm:prSet>
      <dgm:spPr/>
      <dgm:t>
        <a:bodyPr/>
        <a:lstStyle/>
        <a:p>
          <a:endParaRPr lang="es-EC"/>
        </a:p>
      </dgm:t>
    </dgm:pt>
    <dgm:pt modelId="{E0094028-BF93-488A-99F1-5BD6C365CFEE}" type="pres">
      <dgm:prSet presAssocID="{6DE613BD-8163-4F97-BE37-71C2C38BF18C}" presName="FourNodes_4_text" presStyleLbl="node1" presStyleIdx="3" presStyleCnt="4">
        <dgm:presLayoutVars>
          <dgm:bulletEnabled val="1"/>
        </dgm:presLayoutVars>
      </dgm:prSet>
      <dgm:spPr/>
      <dgm:t>
        <a:bodyPr/>
        <a:lstStyle/>
        <a:p>
          <a:endParaRPr lang="es-EC"/>
        </a:p>
      </dgm:t>
    </dgm:pt>
  </dgm:ptLst>
  <dgm:cxnLst>
    <dgm:cxn modelId="{C728820F-211F-40CE-AAA2-B1B046B7D8A0}" type="presOf" srcId="{1F948AA6-07E8-4AAA-9EEA-FFADC90392A1}" destId="{BDB2CAD9-E373-45B4-B75C-EB341879C29F}" srcOrd="0" destOrd="0" presId="urn:microsoft.com/office/officeart/2005/8/layout/vProcess5"/>
    <dgm:cxn modelId="{6CB6F26B-546F-4E1D-A100-4545333137F6}" type="presOf" srcId="{A3CC319D-37CE-4D9F-99EB-10AFAA38A64C}" destId="{463663ED-AE3E-4960-82F3-0E3C3743D0CF}" srcOrd="0" destOrd="0" presId="urn:microsoft.com/office/officeart/2005/8/layout/vProcess5"/>
    <dgm:cxn modelId="{8C91C1F2-1109-4628-A023-578D819BC266}" type="presOf" srcId="{A4289B71-2F1F-4D52-92F6-4BB63BF5864F}" destId="{A1EF2DA7-4891-4D61-8849-E19C76A9EF8D}" srcOrd="0" destOrd="0" presId="urn:microsoft.com/office/officeart/2005/8/layout/vProcess5"/>
    <dgm:cxn modelId="{240E64B7-2A2B-43E3-83BB-01856039E55D}" srcId="{6DE613BD-8163-4F97-BE37-71C2C38BF18C}" destId="{A3CC319D-37CE-4D9F-99EB-10AFAA38A64C}" srcOrd="0" destOrd="0" parTransId="{7F3F37D3-B85A-4874-8A92-2824E18A9EC1}" sibTransId="{116505B9-3C11-4731-A7E2-FF72A8C45988}"/>
    <dgm:cxn modelId="{3AFDAD9A-EA80-4CA7-9CBE-D3A6E4D44813}" type="presOf" srcId="{306489CE-F13D-4C0F-8B32-E1D4C7F572EE}" destId="{8B2710F8-0E63-4517-972F-9E829571B400}" srcOrd="0" destOrd="0" presId="urn:microsoft.com/office/officeart/2005/8/layout/vProcess5"/>
    <dgm:cxn modelId="{B418034A-D32A-4EAA-B720-5C10A7866A09}" srcId="{6DE613BD-8163-4F97-BE37-71C2C38BF18C}" destId="{20A59F01-577C-4F11-B717-1C550E602117}" srcOrd="1" destOrd="0" parTransId="{667D3428-79AA-4FC7-A9C7-4948073781F6}" sibTransId="{1F948AA6-07E8-4AAA-9EEA-FFADC90392A1}"/>
    <dgm:cxn modelId="{287839C0-5BA4-4DEB-B72F-34650ED64A8C}" type="presOf" srcId="{20A59F01-577C-4F11-B717-1C550E602117}" destId="{0EDB04C5-9434-45C7-8D88-02A4282DDF2E}" srcOrd="0" destOrd="0" presId="urn:microsoft.com/office/officeart/2005/8/layout/vProcess5"/>
    <dgm:cxn modelId="{E5C953E5-CD62-4C4F-9085-FD1ABF9694A7}" type="presOf" srcId="{306489CE-F13D-4C0F-8B32-E1D4C7F572EE}" destId="{6B6FBE65-DB04-4C51-83DF-3BB6CC56194C}" srcOrd="1" destOrd="0" presId="urn:microsoft.com/office/officeart/2005/8/layout/vProcess5"/>
    <dgm:cxn modelId="{0ED83FAD-B8F9-4F92-ABC8-1D6313867A5D}" type="presOf" srcId="{116505B9-3C11-4731-A7E2-FF72A8C45988}" destId="{CCEB76F1-3D9E-48F1-83B0-572EE0027C6B}" srcOrd="0" destOrd="0" presId="urn:microsoft.com/office/officeart/2005/8/layout/vProcess5"/>
    <dgm:cxn modelId="{FFD0778D-CC69-472B-8368-72C97ED18E8B}" srcId="{6DE613BD-8163-4F97-BE37-71C2C38BF18C}" destId="{365EAE29-59F2-4315-81E5-FE1A00911AF7}" srcOrd="3" destOrd="0" parTransId="{55749B1F-5C17-4D1D-ACF9-C12E102F12DC}" sibTransId="{F6FC3EE6-625B-49F5-8D4E-F89F8430C279}"/>
    <dgm:cxn modelId="{4EC3EEB2-4D90-493D-A0ED-3A78A3C1524A}" type="presOf" srcId="{20A59F01-577C-4F11-B717-1C550E602117}" destId="{08F2DE61-3FED-4C31-BA0E-0F339EA89541}" srcOrd="1" destOrd="0" presId="urn:microsoft.com/office/officeart/2005/8/layout/vProcess5"/>
    <dgm:cxn modelId="{B406903C-80D2-4184-A4F7-FA40E4AB1E02}" type="presOf" srcId="{A3CC319D-37CE-4D9F-99EB-10AFAA38A64C}" destId="{14BC0C4A-4E0D-46D5-A5BE-A231423B759A}" srcOrd="1" destOrd="0" presId="urn:microsoft.com/office/officeart/2005/8/layout/vProcess5"/>
    <dgm:cxn modelId="{8556EE6F-DC68-437B-8B74-A6BF38FFBC37}" srcId="{6DE613BD-8163-4F97-BE37-71C2C38BF18C}" destId="{306489CE-F13D-4C0F-8B32-E1D4C7F572EE}" srcOrd="2" destOrd="0" parTransId="{AA1161D4-03D7-4DF5-B865-F9889A616D38}" sibTransId="{A4289B71-2F1F-4D52-92F6-4BB63BF5864F}"/>
    <dgm:cxn modelId="{CB6E4518-B62C-4D50-8AAD-43B8CCA42F7B}" type="presOf" srcId="{365EAE29-59F2-4315-81E5-FE1A00911AF7}" destId="{BAF2708D-85A8-4CBA-8FEC-259F69EFED77}" srcOrd="0" destOrd="0" presId="urn:microsoft.com/office/officeart/2005/8/layout/vProcess5"/>
    <dgm:cxn modelId="{BEEF3BA2-8E78-494D-9CD6-7EBE94025493}" type="presOf" srcId="{365EAE29-59F2-4315-81E5-FE1A00911AF7}" destId="{E0094028-BF93-488A-99F1-5BD6C365CFEE}" srcOrd="1" destOrd="0" presId="urn:microsoft.com/office/officeart/2005/8/layout/vProcess5"/>
    <dgm:cxn modelId="{AAC8ED00-2743-439A-B05D-6CDE12D03DF0}" type="presOf" srcId="{6DE613BD-8163-4F97-BE37-71C2C38BF18C}" destId="{79381B40-C4DE-4D9C-8C29-B7AC2595115C}" srcOrd="0" destOrd="0" presId="urn:microsoft.com/office/officeart/2005/8/layout/vProcess5"/>
    <dgm:cxn modelId="{D5FFD5CF-63B6-4D77-A3EA-5CAA41EE5237}" type="presParOf" srcId="{79381B40-C4DE-4D9C-8C29-B7AC2595115C}" destId="{DEBEE106-50C9-4A4A-A454-54B3EADF4DE2}" srcOrd="0" destOrd="0" presId="urn:microsoft.com/office/officeart/2005/8/layout/vProcess5"/>
    <dgm:cxn modelId="{6B5D7671-A4B4-4EAB-8C5B-2DCD5E3717AF}" type="presParOf" srcId="{79381B40-C4DE-4D9C-8C29-B7AC2595115C}" destId="{463663ED-AE3E-4960-82F3-0E3C3743D0CF}" srcOrd="1" destOrd="0" presId="urn:microsoft.com/office/officeart/2005/8/layout/vProcess5"/>
    <dgm:cxn modelId="{0BA708A6-5EA3-43A1-991E-9C75B8B9DE8A}" type="presParOf" srcId="{79381B40-C4DE-4D9C-8C29-B7AC2595115C}" destId="{0EDB04C5-9434-45C7-8D88-02A4282DDF2E}" srcOrd="2" destOrd="0" presId="urn:microsoft.com/office/officeart/2005/8/layout/vProcess5"/>
    <dgm:cxn modelId="{0AEECDB7-77AE-4C0E-AE8F-BAA4A5F38723}" type="presParOf" srcId="{79381B40-C4DE-4D9C-8C29-B7AC2595115C}" destId="{8B2710F8-0E63-4517-972F-9E829571B400}" srcOrd="3" destOrd="0" presId="urn:microsoft.com/office/officeart/2005/8/layout/vProcess5"/>
    <dgm:cxn modelId="{A65E0FAA-F631-43D1-8FF9-D78760177D47}" type="presParOf" srcId="{79381B40-C4DE-4D9C-8C29-B7AC2595115C}" destId="{BAF2708D-85A8-4CBA-8FEC-259F69EFED77}" srcOrd="4" destOrd="0" presId="urn:microsoft.com/office/officeart/2005/8/layout/vProcess5"/>
    <dgm:cxn modelId="{CCE60BAF-5861-4F30-AFAE-4C8623499EEC}" type="presParOf" srcId="{79381B40-C4DE-4D9C-8C29-B7AC2595115C}" destId="{CCEB76F1-3D9E-48F1-83B0-572EE0027C6B}" srcOrd="5" destOrd="0" presId="urn:microsoft.com/office/officeart/2005/8/layout/vProcess5"/>
    <dgm:cxn modelId="{6A21BF3B-495E-4B5C-B725-D2AD1686A71B}" type="presParOf" srcId="{79381B40-C4DE-4D9C-8C29-B7AC2595115C}" destId="{BDB2CAD9-E373-45B4-B75C-EB341879C29F}" srcOrd="6" destOrd="0" presId="urn:microsoft.com/office/officeart/2005/8/layout/vProcess5"/>
    <dgm:cxn modelId="{B9AC3FE5-BD6C-4BA7-8D75-8259C12655AE}" type="presParOf" srcId="{79381B40-C4DE-4D9C-8C29-B7AC2595115C}" destId="{A1EF2DA7-4891-4D61-8849-E19C76A9EF8D}" srcOrd="7" destOrd="0" presId="urn:microsoft.com/office/officeart/2005/8/layout/vProcess5"/>
    <dgm:cxn modelId="{FC475A10-EE5F-4E3B-AF0A-9FA599B6279A}" type="presParOf" srcId="{79381B40-C4DE-4D9C-8C29-B7AC2595115C}" destId="{14BC0C4A-4E0D-46D5-A5BE-A231423B759A}" srcOrd="8" destOrd="0" presId="urn:microsoft.com/office/officeart/2005/8/layout/vProcess5"/>
    <dgm:cxn modelId="{FC592712-DF94-484E-A23D-BEED3F65E9CB}" type="presParOf" srcId="{79381B40-C4DE-4D9C-8C29-B7AC2595115C}" destId="{08F2DE61-3FED-4C31-BA0E-0F339EA89541}" srcOrd="9" destOrd="0" presId="urn:microsoft.com/office/officeart/2005/8/layout/vProcess5"/>
    <dgm:cxn modelId="{92C93A50-90F6-4F21-A4B1-2B71A1CAAE88}" type="presParOf" srcId="{79381B40-C4DE-4D9C-8C29-B7AC2595115C}" destId="{6B6FBE65-DB04-4C51-83DF-3BB6CC56194C}" srcOrd="10" destOrd="0" presId="urn:microsoft.com/office/officeart/2005/8/layout/vProcess5"/>
    <dgm:cxn modelId="{84F83B5A-C04D-45E1-8C4F-BC437DB5B751}" type="presParOf" srcId="{79381B40-C4DE-4D9C-8C29-B7AC2595115C}" destId="{E0094028-BF93-488A-99F1-5BD6C365CFEE}"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B586AE3-E465-4DED-A8D9-F3743E2284CE}" type="doc">
      <dgm:prSet loTypeId="urn:microsoft.com/office/officeart/2005/8/layout/vProcess5" loCatId="process" qsTypeId="urn:microsoft.com/office/officeart/2005/8/quickstyle/3d4" qsCatId="3D" csTypeId="urn:microsoft.com/office/officeart/2005/8/colors/colorful4" csCatId="colorful" phldr="1"/>
      <dgm:spPr/>
      <dgm:t>
        <a:bodyPr/>
        <a:lstStyle/>
        <a:p>
          <a:endParaRPr lang="en-US"/>
        </a:p>
      </dgm:t>
    </dgm:pt>
    <dgm:pt modelId="{29B5CB3B-3AB1-4778-BA1F-63959FF170F1}">
      <dgm:prSet phldrT="[Text]"/>
      <dgm:spPr/>
      <dgm:t>
        <a:bodyPr/>
        <a:lstStyle/>
        <a:p>
          <a:r>
            <a:rPr lang="es-EC" dirty="0" smtClean="0">
              <a:solidFill>
                <a:schemeClr val="tx1"/>
              </a:solidFill>
            </a:rPr>
            <a:t>El mercado de condimentos es muy atractivo ya que por medio del estudio de mercado realizado identificamos que existe un gran porcentaje de la población que utiliza los condimentos  procesados para dar sabor y aroma a sus comidas  tanto en el segmento hogar e institucional</a:t>
          </a:r>
          <a:endParaRPr lang="en-US" dirty="0">
            <a:solidFill>
              <a:schemeClr val="tx1"/>
            </a:solidFill>
          </a:endParaRPr>
        </a:p>
      </dgm:t>
    </dgm:pt>
    <dgm:pt modelId="{2885174E-9A5F-4320-8716-5E632C8697BF}" type="parTrans" cxnId="{B1F35601-39B7-4D03-BF39-1BF1E860201F}">
      <dgm:prSet/>
      <dgm:spPr/>
      <dgm:t>
        <a:bodyPr/>
        <a:lstStyle/>
        <a:p>
          <a:endParaRPr lang="en-US"/>
        </a:p>
      </dgm:t>
    </dgm:pt>
    <dgm:pt modelId="{A37308C4-D07B-45F9-BD79-2F269138BC0A}" type="sibTrans" cxnId="{B1F35601-39B7-4D03-BF39-1BF1E860201F}">
      <dgm:prSet/>
      <dgm:spPr/>
      <dgm:t>
        <a:bodyPr/>
        <a:lstStyle/>
        <a:p>
          <a:endParaRPr lang="en-US" dirty="0"/>
        </a:p>
      </dgm:t>
    </dgm:pt>
    <dgm:pt modelId="{50869136-CBC4-4C9D-84D7-2DB2879C16B3}">
      <dgm:prSet phldrT="[Text]"/>
      <dgm:spPr/>
      <dgm:t>
        <a:bodyPr/>
        <a:lstStyle/>
        <a:p>
          <a:r>
            <a:rPr lang="en-US" dirty="0" smtClean="0">
              <a:solidFill>
                <a:schemeClr val="tx1"/>
              </a:solidFill>
            </a:rPr>
            <a:t>FORTALEZA: Personal </a:t>
          </a:r>
          <a:r>
            <a:rPr lang="en-US" dirty="0" err="1" smtClean="0">
              <a:solidFill>
                <a:schemeClr val="tx1"/>
              </a:solidFill>
            </a:rPr>
            <a:t>calificado</a:t>
          </a:r>
          <a:endParaRPr lang="en-US" dirty="0" smtClean="0">
            <a:solidFill>
              <a:schemeClr val="tx1"/>
            </a:solidFill>
          </a:endParaRPr>
        </a:p>
        <a:p>
          <a:r>
            <a:rPr lang="en-US" dirty="0" smtClean="0">
              <a:solidFill>
                <a:schemeClr val="tx1"/>
              </a:solidFill>
            </a:rPr>
            <a:t>DEBILIDAD: </a:t>
          </a:r>
          <a:r>
            <a:rPr lang="en-US" dirty="0" err="1" smtClean="0">
              <a:solidFill>
                <a:schemeClr val="tx1"/>
              </a:solidFill>
            </a:rPr>
            <a:t>Destinar</a:t>
          </a:r>
          <a:r>
            <a:rPr lang="en-US" dirty="0" smtClean="0">
              <a:solidFill>
                <a:schemeClr val="tx1"/>
              </a:solidFill>
            </a:rPr>
            <a:t> </a:t>
          </a:r>
          <a:r>
            <a:rPr lang="en-US" dirty="0" err="1" smtClean="0">
              <a:solidFill>
                <a:schemeClr val="tx1"/>
              </a:solidFill>
            </a:rPr>
            <a:t>todos</a:t>
          </a:r>
          <a:r>
            <a:rPr lang="en-US" dirty="0" smtClean="0">
              <a:solidFill>
                <a:schemeClr val="tx1"/>
              </a:solidFill>
            </a:rPr>
            <a:t> </a:t>
          </a:r>
          <a:r>
            <a:rPr lang="en-US" dirty="0" err="1" smtClean="0">
              <a:solidFill>
                <a:schemeClr val="tx1"/>
              </a:solidFill>
            </a:rPr>
            <a:t>sus</a:t>
          </a:r>
          <a:r>
            <a:rPr lang="en-US" dirty="0" smtClean="0">
              <a:solidFill>
                <a:schemeClr val="tx1"/>
              </a:solidFill>
            </a:rPr>
            <a:t> </a:t>
          </a:r>
          <a:r>
            <a:rPr lang="en-US" dirty="0" err="1" smtClean="0">
              <a:solidFill>
                <a:schemeClr val="tx1"/>
              </a:solidFill>
            </a:rPr>
            <a:t>esfuerzos</a:t>
          </a:r>
          <a:r>
            <a:rPr lang="en-US" dirty="0" smtClean="0">
              <a:solidFill>
                <a:schemeClr val="tx1"/>
              </a:solidFill>
            </a:rPr>
            <a:t> </a:t>
          </a:r>
          <a:r>
            <a:rPr lang="en-US" dirty="0" err="1" smtClean="0">
              <a:solidFill>
                <a:schemeClr val="tx1"/>
              </a:solidFill>
            </a:rPr>
            <a:t>comerciales</a:t>
          </a:r>
          <a:r>
            <a:rPr lang="en-US" dirty="0" smtClean="0">
              <a:solidFill>
                <a:schemeClr val="tx1"/>
              </a:solidFill>
            </a:rPr>
            <a:t>  al </a:t>
          </a:r>
          <a:r>
            <a:rPr lang="en-US" dirty="0" err="1" smtClean="0">
              <a:solidFill>
                <a:schemeClr val="tx1"/>
              </a:solidFill>
            </a:rPr>
            <a:t>segmento</a:t>
          </a:r>
          <a:r>
            <a:rPr lang="en-US" dirty="0" smtClean="0">
              <a:solidFill>
                <a:schemeClr val="tx1"/>
              </a:solidFill>
            </a:rPr>
            <a:t> </a:t>
          </a:r>
          <a:r>
            <a:rPr lang="en-US" dirty="0" err="1" smtClean="0">
              <a:solidFill>
                <a:schemeClr val="tx1"/>
              </a:solidFill>
            </a:rPr>
            <a:t>institucional</a:t>
          </a:r>
          <a:r>
            <a:rPr lang="en-US" dirty="0" smtClean="0">
              <a:solidFill>
                <a:schemeClr val="tx1"/>
              </a:solidFill>
            </a:rPr>
            <a:t>; No </a:t>
          </a:r>
          <a:r>
            <a:rPr lang="en-US" dirty="0" err="1" smtClean="0">
              <a:solidFill>
                <a:schemeClr val="tx1"/>
              </a:solidFill>
            </a:rPr>
            <a:t>contar</a:t>
          </a:r>
          <a:r>
            <a:rPr lang="en-US" dirty="0" smtClean="0">
              <a:solidFill>
                <a:schemeClr val="tx1"/>
              </a:solidFill>
            </a:rPr>
            <a:t> con un plan </a:t>
          </a:r>
          <a:r>
            <a:rPr lang="en-US" dirty="0" err="1" smtClean="0">
              <a:solidFill>
                <a:schemeClr val="tx1"/>
              </a:solidFill>
            </a:rPr>
            <a:t>estrategico</a:t>
          </a:r>
          <a:r>
            <a:rPr lang="en-US" dirty="0" smtClean="0">
              <a:solidFill>
                <a:schemeClr val="tx1"/>
              </a:solidFill>
            </a:rPr>
            <a:t> de marketing </a:t>
          </a:r>
          <a:r>
            <a:rPr lang="en-US" dirty="0" err="1" smtClean="0">
              <a:solidFill>
                <a:schemeClr val="tx1"/>
              </a:solidFill>
            </a:rPr>
            <a:t>bien</a:t>
          </a:r>
          <a:r>
            <a:rPr lang="en-US" dirty="0" smtClean="0">
              <a:solidFill>
                <a:schemeClr val="tx1"/>
              </a:solidFill>
            </a:rPr>
            <a:t> </a:t>
          </a:r>
          <a:r>
            <a:rPr lang="en-US" dirty="0" err="1" smtClean="0">
              <a:solidFill>
                <a:schemeClr val="tx1"/>
              </a:solidFill>
            </a:rPr>
            <a:t>estructurado</a:t>
          </a:r>
          <a:r>
            <a:rPr lang="en-US" dirty="0" smtClean="0">
              <a:solidFill>
                <a:schemeClr val="tx1"/>
              </a:solidFill>
            </a:rPr>
            <a:t>.</a:t>
          </a:r>
          <a:endParaRPr lang="en-US" dirty="0">
            <a:solidFill>
              <a:schemeClr val="tx1"/>
            </a:solidFill>
          </a:endParaRPr>
        </a:p>
      </dgm:t>
    </dgm:pt>
    <dgm:pt modelId="{4DC60499-E249-4377-927C-3B809C6F7A6C}" type="parTrans" cxnId="{ECD43EE2-0772-49A5-8ADC-99397367A705}">
      <dgm:prSet/>
      <dgm:spPr/>
      <dgm:t>
        <a:bodyPr/>
        <a:lstStyle/>
        <a:p>
          <a:endParaRPr lang="en-US"/>
        </a:p>
      </dgm:t>
    </dgm:pt>
    <dgm:pt modelId="{32A02E4A-FF75-4ADE-9CE0-BC93C98CA68E}" type="sibTrans" cxnId="{ECD43EE2-0772-49A5-8ADC-99397367A705}">
      <dgm:prSet/>
      <dgm:spPr/>
      <dgm:t>
        <a:bodyPr/>
        <a:lstStyle/>
        <a:p>
          <a:endParaRPr lang="en-US" dirty="0"/>
        </a:p>
      </dgm:t>
    </dgm:pt>
    <dgm:pt modelId="{55E80657-5DD2-4122-A87F-F05F09BBF32E}">
      <dgm:prSet phldrT="[Text]"/>
      <dgm:spPr/>
      <dgm:t>
        <a:bodyPr/>
        <a:lstStyle/>
        <a:p>
          <a:r>
            <a:rPr lang="es-EC" dirty="0" smtClean="0">
              <a:solidFill>
                <a:schemeClr val="tx1"/>
              </a:solidFill>
            </a:rPr>
            <a:t>De acuerdo a la investigación de mercado el canal de distribución más adecuado para llegar al segmento institucional y hogar para la nueva línea de condimentos son los supermercados, bodegas y mayoristas ya que las personas acuden frecuentemente para adquirir  los condimentos.</a:t>
          </a:r>
          <a:endParaRPr lang="en-US" dirty="0">
            <a:solidFill>
              <a:schemeClr val="tx1"/>
            </a:solidFill>
          </a:endParaRPr>
        </a:p>
      </dgm:t>
    </dgm:pt>
    <dgm:pt modelId="{685D2DE5-43CC-4D7D-8D44-DB4858DEED03}" type="parTrans" cxnId="{06EBA926-45F2-48A3-BC33-101F535406E2}">
      <dgm:prSet/>
      <dgm:spPr/>
      <dgm:t>
        <a:bodyPr/>
        <a:lstStyle/>
        <a:p>
          <a:endParaRPr lang="en-US"/>
        </a:p>
      </dgm:t>
    </dgm:pt>
    <dgm:pt modelId="{CC5D653E-8C57-4C93-896C-5E9C84D15DA9}" type="sibTrans" cxnId="{06EBA926-45F2-48A3-BC33-101F535406E2}">
      <dgm:prSet/>
      <dgm:spPr/>
      <dgm:t>
        <a:bodyPr/>
        <a:lstStyle/>
        <a:p>
          <a:endParaRPr lang="en-US" dirty="0"/>
        </a:p>
      </dgm:t>
    </dgm:pt>
    <dgm:pt modelId="{BFCBF4A2-13A6-4ED3-A41A-C04AEE55AE35}">
      <dgm:prSet phldrT="[Text]"/>
      <dgm:spPr/>
      <dgm:t>
        <a:bodyPr/>
        <a:lstStyle/>
        <a:p>
          <a:r>
            <a:rPr lang="es-EC" dirty="0" smtClean="0">
              <a:solidFill>
                <a:schemeClr val="tx1"/>
              </a:solidFill>
            </a:rPr>
            <a:t>Financieramente el proyecto es viable porque los indicadores financieros superan los márgenes establecidos y además se puede observar que al haber variaciones de incremento en los ingresos  los resultados son los esperados lo que significa menor riesgo de inversión.</a:t>
          </a:r>
          <a:endParaRPr lang="en-US" dirty="0">
            <a:solidFill>
              <a:schemeClr val="tx1"/>
            </a:solidFill>
          </a:endParaRPr>
        </a:p>
      </dgm:t>
    </dgm:pt>
    <dgm:pt modelId="{91096B96-FF74-4B90-8756-CCC3F7B290DB}" type="parTrans" cxnId="{330B8AF9-64F1-4EBA-BD43-CDD346D03060}">
      <dgm:prSet/>
      <dgm:spPr/>
      <dgm:t>
        <a:bodyPr/>
        <a:lstStyle/>
        <a:p>
          <a:endParaRPr lang="en-US"/>
        </a:p>
      </dgm:t>
    </dgm:pt>
    <dgm:pt modelId="{74BF1E05-390C-46B3-8F1B-D6AAB31549A2}" type="sibTrans" cxnId="{330B8AF9-64F1-4EBA-BD43-CDD346D03060}">
      <dgm:prSet/>
      <dgm:spPr/>
      <dgm:t>
        <a:bodyPr/>
        <a:lstStyle/>
        <a:p>
          <a:endParaRPr lang="en-US"/>
        </a:p>
      </dgm:t>
    </dgm:pt>
    <dgm:pt modelId="{D1EB8CCB-F51E-4A56-87E1-15410B1A966C}">
      <dgm:prSet phldrT="[Text]"/>
      <dgm:spPr/>
      <dgm:t>
        <a:bodyPr/>
        <a:lstStyle/>
        <a:p>
          <a:r>
            <a:rPr lang="es-EC" dirty="0" smtClean="0">
              <a:solidFill>
                <a:schemeClr val="tx1"/>
              </a:solidFill>
            </a:rPr>
            <a:t>Con respecto al  segmento institucional en el mercado de la ciudad de Quito  existe una gran aceptación sobre la nueva línea de condimentos, ya que el 95 % de los encuestados respondieron que si comprarían condimentos con la marca </a:t>
          </a:r>
          <a:r>
            <a:rPr lang="es-EC" dirty="0" err="1" smtClean="0">
              <a:solidFill>
                <a:schemeClr val="tx1"/>
              </a:solidFill>
            </a:rPr>
            <a:t>Marcello´s</a:t>
          </a:r>
          <a:r>
            <a:rPr lang="es-EC" dirty="0" smtClean="0">
              <a:solidFill>
                <a:schemeClr val="tx1"/>
              </a:solidFill>
            </a:rPr>
            <a:t>.</a:t>
          </a:r>
          <a:endParaRPr lang="en-US" dirty="0">
            <a:solidFill>
              <a:schemeClr val="tx1"/>
            </a:solidFill>
          </a:endParaRPr>
        </a:p>
      </dgm:t>
    </dgm:pt>
    <dgm:pt modelId="{62491B74-CB58-4E1B-8D56-1EA13FB8123B}" type="parTrans" cxnId="{3F815037-7D1C-4542-ACAA-1C8287F86FA2}">
      <dgm:prSet/>
      <dgm:spPr/>
      <dgm:t>
        <a:bodyPr/>
        <a:lstStyle/>
        <a:p>
          <a:endParaRPr lang="en-US"/>
        </a:p>
      </dgm:t>
    </dgm:pt>
    <dgm:pt modelId="{FBA1E643-44EA-4B53-BF87-BD04E4D9B98E}" type="sibTrans" cxnId="{3F815037-7D1C-4542-ACAA-1C8287F86FA2}">
      <dgm:prSet/>
      <dgm:spPr/>
      <dgm:t>
        <a:bodyPr/>
        <a:lstStyle/>
        <a:p>
          <a:endParaRPr lang="en-US" dirty="0"/>
        </a:p>
      </dgm:t>
    </dgm:pt>
    <dgm:pt modelId="{6B0AB362-E125-4D9E-AB50-D5F2D31CEA96}" type="pres">
      <dgm:prSet presAssocID="{BB586AE3-E465-4DED-A8D9-F3743E2284CE}" presName="outerComposite" presStyleCnt="0">
        <dgm:presLayoutVars>
          <dgm:chMax val="5"/>
          <dgm:dir/>
          <dgm:resizeHandles val="exact"/>
        </dgm:presLayoutVars>
      </dgm:prSet>
      <dgm:spPr/>
      <dgm:t>
        <a:bodyPr/>
        <a:lstStyle/>
        <a:p>
          <a:endParaRPr lang="en-US"/>
        </a:p>
      </dgm:t>
    </dgm:pt>
    <dgm:pt modelId="{013C8B5E-D98F-48CD-931C-83FBF53A6B77}" type="pres">
      <dgm:prSet presAssocID="{BB586AE3-E465-4DED-A8D9-F3743E2284CE}" presName="dummyMaxCanvas" presStyleCnt="0">
        <dgm:presLayoutVars/>
      </dgm:prSet>
      <dgm:spPr/>
    </dgm:pt>
    <dgm:pt modelId="{2958B38B-B7C2-439B-8A4C-ED1213B3CB55}" type="pres">
      <dgm:prSet presAssocID="{BB586AE3-E465-4DED-A8D9-F3743E2284CE}" presName="FiveNodes_1" presStyleLbl="node1" presStyleIdx="0" presStyleCnt="5">
        <dgm:presLayoutVars>
          <dgm:bulletEnabled val="1"/>
        </dgm:presLayoutVars>
      </dgm:prSet>
      <dgm:spPr/>
      <dgm:t>
        <a:bodyPr/>
        <a:lstStyle/>
        <a:p>
          <a:endParaRPr lang="en-US"/>
        </a:p>
      </dgm:t>
    </dgm:pt>
    <dgm:pt modelId="{E1D8ED32-EEF8-438E-9B9C-802FD8B66CA6}" type="pres">
      <dgm:prSet presAssocID="{BB586AE3-E465-4DED-A8D9-F3743E2284CE}" presName="FiveNodes_2" presStyleLbl="node1" presStyleIdx="1" presStyleCnt="5">
        <dgm:presLayoutVars>
          <dgm:bulletEnabled val="1"/>
        </dgm:presLayoutVars>
      </dgm:prSet>
      <dgm:spPr/>
      <dgm:t>
        <a:bodyPr/>
        <a:lstStyle/>
        <a:p>
          <a:endParaRPr lang="en-US"/>
        </a:p>
      </dgm:t>
    </dgm:pt>
    <dgm:pt modelId="{3D31A185-3E01-4517-96E6-4E9BDEE66528}" type="pres">
      <dgm:prSet presAssocID="{BB586AE3-E465-4DED-A8D9-F3743E2284CE}" presName="FiveNodes_3" presStyleLbl="node1" presStyleIdx="2" presStyleCnt="5">
        <dgm:presLayoutVars>
          <dgm:bulletEnabled val="1"/>
        </dgm:presLayoutVars>
      </dgm:prSet>
      <dgm:spPr/>
      <dgm:t>
        <a:bodyPr/>
        <a:lstStyle/>
        <a:p>
          <a:endParaRPr lang="en-US"/>
        </a:p>
      </dgm:t>
    </dgm:pt>
    <dgm:pt modelId="{D85E63C3-24C2-4A79-BAC6-DDDD2B9BEC27}" type="pres">
      <dgm:prSet presAssocID="{BB586AE3-E465-4DED-A8D9-F3743E2284CE}" presName="FiveNodes_4" presStyleLbl="node1" presStyleIdx="3" presStyleCnt="5">
        <dgm:presLayoutVars>
          <dgm:bulletEnabled val="1"/>
        </dgm:presLayoutVars>
      </dgm:prSet>
      <dgm:spPr/>
      <dgm:t>
        <a:bodyPr/>
        <a:lstStyle/>
        <a:p>
          <a:endParaRPr lang="en-US"/>
        </a:p>
      </dgm:t>
    </dgm:pt>
    <dgm:pt modelId="{9A38B5B6-E105-46D3-B50D-C71E6348B442}" type="pres">
      <dgm:prSet presAssocID="{BB586AE3-E465-4DED-A8D9-F3743E2284CE}" presName="FiveNodes_5" presStyleLbl="node1" presStyleIdx="4" presStyleCnt="5">
        <dgm:presLayoutVars>
          <dgm:bulletEnabled val="1"/>
        </dgm:presLayoutVars>
      </dgm:prSet>
      <dgm:spPr/>
      <dgm:t>
        <a:bodyPr/>
        <a:lstStyle/>
        <a:p>
          <a:endParaRPr lang="en-US"/>
        </a:p>
      </dgm:t>
    </dgm:pt>
    <dgm:pt modelId="{6EAF7C01-FC70-4E7C-B114-9C1D2687BD69}" type="pres">
      <dgm:prSet presAssocID="{BB586AE3-E465-4DED-A8D9-F3743E2284CE}" presName="FiveConn_1-2" presStyleLbl="fgAccFollowNode1" presStyleIdx="0" presStyleCnt="4">
        <dgm:presLayoutVars>
          <dgm:bulletEnabled val="1"/>
        </dgm:presLayoutVars>
      </dgm:prSet>
      <dgm:spPr/>
      <dgm:t>
        <a:bodyPr/>
        <a:lstStyle/>
        <a:p>
          <a:endParaRPr lang="en-US"/>
        </a:p>
      </dgm:t>
    </dgm:pt>
    <dgm:pt modelId="{D65A771A-D8CF-4BAD-A3A5-F9D17BFECA68}" type="pres">
      <dgm:prSet presAssocID="{BB586AE3-E465-4DED-A8D9-F3743E2284CE}" presName="FiveConn_2-3" presStyleLbl="fgAccFollowNode1" presStyleIdx="1" presStyleCnt="4">
        <dgm:presLayoutVars>
          <dgm:bulletEnabled val="1"/>
        </dgm:presLayoutVars>
      </dgm:prSet>
      <dgm:spPr/>
      <dgm:t>
        <a:bodyPr/>
        <a:lstStyle/>
        <a:p>
          <a:endParaRPr lang="en-US"/>
        </a:p>
      </dgm:t>
    </dgm:pt>
    <dgm:pt modelId="{6B858113-EEF0-4773-A8C7-BE057EECFECB}" type="pres">
      <dgm:prSet presAssocID="{BB586AE3-E465-4DED-A8D9-F3743E2284CE}" presName="FiveConn_3-4" presStyleLbl="fgAccFollowNode1" presStyleIdx="2" presStyleCnt="4">
        <dgm:presLayoutVars>
          <dgm:bulletEnabled val="1"/>
        </dgm:presLayoutVars>
      </dgm:prSet>
      <dgm:spPr/>
      <dgm:t>
        <a:bodyPr/>
        <a:lstStyle/>
        <a:p>
          <a:endParaRPr lang="en-US"/>
        </a:p>
      </dgm:t>
    </dgm:pt>
    <dgm:pt modelId="{CC9B8BDD-1E91-4DE0-80F3-291AB9CEE3BC}" type="pres">
      <dgm:prSet presAssocID="{BB586AE3-E465-4DED-A8D9-F3743E2284CE}" presName="FiveConn_4-5" presStyleLbl="fgAccFollowNode1" presStyleIdx="3" presStyleCnt="4">
        <dgm:presLayoutVars>
          <dgm:bulletEnabled val="1"/>
        </dgm:presLayoutVars>
      </dgm:prSet>
      <dgm:spPr/>
      <dgm:t>
        <a:bodyPr/>
        <a:lstStyle/>
        <a:p>
          <a:endParaRPr lang="en-US"/>
        </a:p>
      </dgm:t>
    </dgm:pt>
    <dgm:pt modelId="{8F6B8EBF-954A-45A6-B9F0-3B26E8988B83}" type="pres">
      <dgm:prSet presAssocID="{BB586AE3-E465-4DED-A8D9-F3743E2284CE}" presName="FiveNodes_1_text" presStyleLbl="node1" presStyleIdx="4" presStyleCnt="5">
        <dgm:presLayoutVars>
          <dgm:bulletEnabled val="1"/>
        </dgm:presLayoutVars>
      </dgm:prSet>
      <dgm:spPr/>
      <dgm:t>
        <a:bodyPr/>
        <a:lstStyle/>
        <a:p>
          <a:endParaRPr lang="en-US"/>
        </a:p>
      </dgm:t>
    </dgm:pt>
    <dgm:pt modelId="{F0867064-85E6-4C91-8033-41FC47C56AE8}" type="pres">
      <dgm:prSet presAssocID="{BB586AE3-E465-4DED-A8D9-F3743E2284CE}" presName="FiveNodes_2_text" presStyleLbl="node1" presStyleIdx="4" presStyleCnt="5">
        <dgm:presLayoutVars>
          <dgm:bulletEnabled val="1"/>
        </dgm:presLayoutVars>
      </dgm:prSet>
      <dgm:spPr/>
      <dgm:t>
        <a:bodyPr/>
        <a:lstStyle/>
        <a:p>
          <a:endParaRPr lang="en-US"/>
        </a:p>
      </dgm:t>
    </dgm:pt>
    <dgm:pt modelId="{BE50C04C-AD46-4CD2-9D63-3B386D80D3B3}" type="pres">
      <dgm:prSet presAssocID="{BB586AE3-E465-4DED-A8D9-F3743E2284CE}" presName="FiveNodes_3_text" presStyleLbl="node1" presStyleIdx="4" presStyleCnt="5">
        <dgm:presLayoutVars>
          <dgm:bulletEnabled val="1"/>
        </dgm:presLayoutVars>
      </dgm:prSet>
      <dgm:spPr/>
      <dgm:t>
        <a:bodyPr/>
        <a:lstStyle/>
        <a:p>
          <a:endParaRPr lang="en-US"/>
        </a:p>
      </dgm:t>
    </dgm:pt>
    <dgm:pt modelId="{2B3B7534-8DD8-431C-BB26-AA992BD3B330}" type="pres">
      <dgm:prSet presAssocID="{BB586AE3-E465-4DED-A8D9-F3743E2284CE}" presName="FiveNodes_4_text" presStyleLbl="node1" presStyleIdx="4" presStyleCnt="5">
        <dgm:presLayoutVars>
          <dgm:bulletEnabled val="1"/>
        </dgm:presLayoutVars>
      </dgm:prSet>
      <dgm:spPr/>
      <dgm:t>
        <a:bodyPr/>
        <a:lstStyle/>
        <a:p>
          <a:endParaRPr lang="en-US"/>
        </a:p>
      </dgm:t>
    </dgm:pt>
    <dgm:pt modelId="{4E02FFB6-F77D-4DA9-890A-E83736B9ACB2}" type="pres">
      <dgm:prSet presAssocID="{BB586AE3-E465-4DED-A8D9-F3743E2284CE}" presName="FiveNodes_5_text" presStyleLbl="node1" presStyleIdx="4" presStyleCnt="5">
        <dgm:presLayoutVars>
          <dgm:bulletEnabled val="1"/>
        </dgm:presLayoutVars>
      </dgm:prSet>
      <dgm:spPr/>
      <dgm:t>
        <a:bodyPr/>
        <a:lstStyle/>
        <a:p>
          <a:endParaRPr lang="en-US"/>
        </a:p>
      </dgm:t>
    </dgm:pt>
  </dgm:ptLst>
  <dgm:cxnLst>
    <dgm:cxn modelId="{C4333B40-65B8-4720-89E8-9D14FC57F5B5}" type="presOf" srcId="{CC5D653E-8C57-4C93-896C-5E9C84D15DA9}" destId="{CC9B8BDD-1E91-4DE0-80F3-291AB9CEE3BC}" srcOrd="0" destOrd="0" presId="urn:microsoft.com/office/officeart/2005/8/layout/vProcess5"/>
    <dgm:cxn modelId="{019EE257-DFED-4099-B67B-16B6D3F7A7AA}" type="presOf" srcId="{A37308C4-D07B-45F9-BD79-2F269138BC0A}" destId="{6EAF7C01-FC70-4E7C-B114-9C1D2687BD69}" srcOrd="0" destOrd="0" presId="urn:microsoft.com/office/officeart/2005/8/layout/vProcess5"/>
    <dgm:cxn modelId="{5F0E7F39-80FC-47AB-9FBD-A4D80569E09E}" type="presOf" srcId="{D1EB8CCB-F51E-4A56-87E1-15410B1A966C}" destId="{3D31A185-3E01-4517-96E6-4E9BDEE66528}" srcOrd="0" destOrd="0" presId="urn:microsoft.com/office/officeart/2005/8/layout/vProcess5"/>
    <dgm:cxn modelId="{324DEADE-3D4B-45A0-9253-475832AE96FE}" type="presOf" srcId="{29B5CB3B-3AB1-4778-BA1F-63959FF170F1}" destId="{8F6B8EBF-954A-45A6-B9F0-3B26E8988B83}" srcOrd="1" destOrd="0" presId="urn:microsoft.com/office/officeart/2005/8/layout/vProcess5"/>
    <dgm:cxn modelId="{ECD43EE2-0772-49A5-8ADC-99397367A705}" srcId="{BB586AE3-E465-4DED-A8D9-F3743E2284CE}" destId="{50869136-CBC4-4C9D-84D7-2DB2879C16B3}" srcOrd="1" destOrd="0" parTransId="{4DC60499-E249-4377-927C-3B809C6F7A6C}" sibTransId="{32A02E4A-FF75-4ADE-9CE0-BC93C98CA68E}"/>
    <dgm:cxn modelId="{D708C7CE-F28A-42CC-BC8D-ACE26EB713E4}" type="presOf" srcId="{BFCBF4A2-13A6-4ED3-A41A-C04AEE55AE35}" destId="{9A38B5B6-E105-46D3-B50D-C71E6348B442}" srcOrd="0" destOrd="0" presId="urn:microsoft.com/office/officeart/2005/8/layout/vProcess5"/>
    <dgm:cxn modelId="{DF9EDB8F-A840-44EB-A34D-BE86E4CF7C0B}" type="presOf" srcId="{BB586AE3-E465-4DED-A8D9-F3743E2284CE}" destId="{6B0AB362-E125-4D9E-AB50-D5F2D31CEA96}" srcOrd="0" destOrd="0" presId="urn:microsoft.com/office/officeart/2005/8/layout/vProcess5"/>
    <dgm:cxn modelId="{1C451B3C-FA9B-49EC-8C34-802692750CA3}" type="presOf" srcId="{50869136-CBC4-4C9D-84D7-2DB2879C16B3}" destId="{F0867064-85E6-4C91-8033-41FC47C56AE8}" srcOrd="1" destOrd="0" presId="urn:microsoft.com/office/officeart/2005/8/layout/vProcess5"/>
    <dgm:cxn modelId="{781EC60B-95F9-49E6-8B10-4AE70D8FBE63}" type="presOf" srcId="{32A02E4A-FF75-4ADE-9CE0-BC93C98CA68E}" destId="{D65A771A-D8CF-4BAD-A3A5-F9D17BFECA68}" srcOrd="0" destOrd="0" presId="urn:microsoft.com/office/officeart/2005/8/layout/vProcess5"/>
    <dgm:cxn modelId="{CE256609-996C-47A5-BA41-821578388632}" type="presOf" srcId="{BFCBF4A2-13A6-4ED3-A41A-C04AEE55AE35}" destId="{4E02FFB6-F77D-4DA9-890A-E83736B9ACB2}" srcOrd="1" destOrd="0" presId="urn:microsoft.com/office/officeart/2005/8/layout/vProcess5"/>
    <dgm:cxn modelId="{B1F35601-39B7-4D03-BF39-1BF1E860201F}" srcId="{BB586AE3-E465-4DED-A8D9-F3743E2284CE}" destId="{29B5CB3B-3AB1-4778-BA1F-63959FF170F1}" srcOrd="0" destOrd="0" parTransId="{2885174E-9A5F-4320-8716-5E632C8697BF}" sibTransId="{A37308C4-D07B-45F9-BD79-2F269138BC0A}"/>
    <dgm:cxn modelId="{B39CB85B-0183-49CF-BEA0-A3F76C42F85A}" type="presOf" srcId="{FBA1E643-44EA-4B53-BF87-BD04E4D9B98E}" destId="{6B858113-EEF0-4773-A8C7-BE057EECFECB}" srcOrd="0" destOrd="0" presId="urn:microsoft.com/office/officeart/2005/8/layout/vProcess5"/>
    <dgm:cxn modelId="{06EBA926-45F2-48A3-BC33-101F535406E2}" srcId="{BB586AE3-E465-4DED-A8D9-F3743E2284CE}" destId="{55E80657-5DD2-4122-A87F-F05F09BBF32E}" srcOrd="3" destOrd="0" parTransId="{685D2DE5-43CC-4D7D-8D44-DB4858DEED03}" sibTransId="{CC5D653E-8C57-4C93-896C-5E9C84D15DA9}"/>
    <dgm:cxn modelId="{025E128D-48A4-4B0F-993A-F92516AFB3B0}" type="presOf" srcId="{29B5CB3B-3AB1-4778-BA1F-63959FF170F1}" destId="{2958B38B-B7C2-439B-8A4C-ED1213B3CB55}" srcOrd="0" destOrd="0" presId="urn:microsoft.com/office/officeart/2005/8/layout/vProcess5"/>
    <dgm:cxn modelId="{3F815037-7D1C-4542-ACAA-1C8287F86FA2}" srcId="{BB586AE3-E465-4DED-A8D9-F3743E2284CE}" destId="{D1EB8CCB-F51E-4A56-87E1-15410B1A966C}" srcOrd="2" destOrd="0" parTransId="{62491B74-CB58-4E1B-8D56-1EA13FB8123B}" sibTransId="{FBA1E643-44EA-4B53-BF87-BD04E4D9B98E}"/>
    <dgm:cxn modelId="{822360E3-89D7-44B7-87E6-4F5A3A2E5B02}" type="presOf" srcId="{50869136-CBC4-4C9D-84D7-2DB2879C16B3}" destId="{E1D8ED32-EEF8-438E-9B9C-802FD8B66CA6}" srcOrd="0" destOrd="0" presId="urn:microsoft.com/office/officeart/2005/8/layout/vProcess5"/>
    <dgm:cxn modelId="{330B8AF9-64F1-4EBA-BD43-CDD346D03060}" srcId="{BB586AE3-E465-4DED-A8D9-F3743E2284CE}" destId="{BFCBF4A2-13A6-4ED3-A41A-C04AEE55AE35}" srcOrd="4" destOrd="0" parTransId="{91096B96-FF74-4B90-8756-CCC3F7B290DB}" sibTransId="{74BF1E05-390C-46B3-8F1B-D6AAB31549A2}"/>
    <dgm:cxn modelId="{75C43F91-FA42-4CFD-9B25-F337D2264C40}" type="presOf" srcId="{D1EB8CCB-F51E-4A56-87E1-15410B1A966C}" destId="{BE50C04C-AD46-4CD2-9D63-3B386D80D3B3}" srcOrd="1" destOrd="0" presId="urn:microsoft.com/office/officeart/2005/8/layout/vProcess5"/>
    <dgm:cxn modelId="{DBDB5739-DE61-4D45-BF20-D7AD43D11190}" type="presOf" srcId="{55E80657-5DD2-4122-A87F-F05F09BBF32E}" destId="{2B3B7534-8DD8-431C-BB26-AA992BD3B330}" srcOrd="1" destOrd="0" presId="urn:microsoft.com/office/officeart/2005/8/layout/vProcess5"/>
    <dgm:cxn modelId="{E1732D33-0C2D-446C-8182-AA20B719074D}" type="presOf" srcId="{55E80657-5DD2-4122-A87F-F05F09BBF32E}" destId="{D85E63C3-24C2-4A79-BAC6-DDDD2B9BEC27}" srcOrd="0" destOrd="0" presId="urn:microsoft.com/office/officeart/2005/8/layout/vProcess5"/>
    <dgm:cxn modelId="{3AFADA53-A7C7-4A07-BAB0-24EED691EC8B}" type="presParOf" srcId="{6B0AB362-E125-4D9E-AB50-D5F2D31CEA96}" destId="{013C8B5E-D98F-48CD-931C-83FBF53A6B77}" srcOrd="0" destOrd="0" presId="urn:microsoft.com/office/officeart/2005/8/layout/vProcess5"/>
    <dgm:cxn modelId="{F6E3C085-8501-4540-BA6E-70131CF144FC}" type="presParOf" srcId="{6B0AB362-E125-4D9E-AB50-D5F2D31CEA96}" destId="{2958B38B-B7C2-439B-8A4C-ED1213B3CB55}" srcOrd="1" destOrd="0" presId="urn:microsoft.com/office/officeart/2005/8/layout/vProcess5"/>
    <dgm:cxn modelId="{D3E8D420-968B-4AB4-8B49-B3E6727305AA}" type="presParOf" srcId="{6B0AB362-E125-4D9E-AB50-D5F2D31CEA96}" destId="{E1D8ED32-EEF8-438E-9B9C-802FD8B66CA6}" srcOrd="2" destOrd="0" presId="urn:microsoft.com/office/officeart/2005/8/layout/vProcess5"/>
    <dgm:cxn modelId="{894545CF-8A8D-4133-93DD-6B0541E9DBD4}" type="presParOf" srcId="{6B0AB362-E125-4D9E-AB50-D5F2D31CEA96}" destId="{3D31A185-3E01-4517-96E6-4E9BDEE66528}" srcOrd="3" destOrd="0" presId="urn:microsoft.com/office/officeart/2005/8/layout/vProcess5"/>
    <dgm:cxn modelId="{2A5E77DB-8A32-4630-BEB2-B2B38A3F8976}" type="presParOf" srcId="{6B0AB362-E125-4D9E-AB50-D5F2D31CEA96}" destId="{D85E63C3-24C2-4A79-BAC6-DDDD2B9BEC27}" srcOrd="4" destOrd="0" presId="urn:microsoft.com/office/officeart/2005/8/layout/vProcess5"/>
    <dgm:cxn modelId="{EB07B4C1-E5F9-44ED-AA1D-61A61AB85FEF}" type="presParOf" srcId="{6B0AB362-E125-4D9E-AB50-D5F2D31CEA96}" destId="{9A38B5B6-E105-46D3-B50D-C71E6348B442}" srcOrd="5" destOrd="0" presId="urn:microsoft.com/office/officeart/2005/8/layout/vProcess5"/>
    <dgm:cxn modelId="{DEEA6F20-D547-4AF9-A48A-257685D67935}" type="presParOf" srcId="{6B0AB362-E125-4D9E-AB50-D5F2D31CEA96}" destId="{6EAF7C01-FC70-4E7C-B114-9C1D2687BD69}" srcOrd="6" destOrd="0" presId="urn:microsoft.com/office/officeart/2005/8/layout/vProcess5"/>
    <dgm:cxn modelId="{35918963-633F-403D-BD7F-B7DC6BD379E9}" type="presParOf" srcId="{6B0AB362-E125-4D9E-AB50-D5F2D31CEA96}" destId="{D65A771A-D8CF-4BAD-A3A5-F9D17BFECA68}" srcOrd="7" destOrd="0" presId="urn:microsoft.com/office/officeart/2005/8/layout/vProcess5"/>
    <dgm:cxn modelId="{D067E037-8782-4B0E-AA79-26E6D85E5F62}" type="presParOf" srcId="{6B0AB362-E125-4D9E-AB50-D5F2D31CEA96}" destId="{6B858113-EEF0-4773-A8C7-BE057EECFECB}" srcOrd="8" destOrd="0" presId="urn:microsoft.com/office/officeart/2005/8/layout/vProcess5"/>
    <dgm:cxn modelId="{2C194AA8-E5E6-4751-ABCC-5C73424B8977}" type="presParOf" srcId="{6B0AB362-E125-4D9E-AB50-D5F2D31CEA96}" destId="{CC9B8BDD-1E91-4DE0-80F3-291AB9CEE3BC}" srcOrd="9" destOrd="0" presId="urn:microsoft.com/office/officeart/2005/8/layout/vProcess5"/>
    <dgm:cxn modelId="{6F81906C-A15F-480F-BCC8-46F4494A83AE}" type="presParOf" srcId="{6B0AB362-E125-4D9E-AB50-D5F2D31CEA96}" destId="{8F6B8EBF-954A-45A6-B9F0-3B26E8988B83}" srcOrd="10" destOrd="0" presId="urn:microsoft.com/office/officeart/2005/8/layout/vProcess5"/>
    <dgm:cxn modelId="{FFAD893B-C999-4E27-A144-B7D45DFB42C4}" type="presParOf" srcId="{6B0AB362-E125-4D9E-AB50-D5F2D31CEA96}" destId="{F0867064-85E6-4C91-8033-41FC47C56AE8}" srcOrd="11" destOrd="0" presId="urn:microsoft.com/office/officeart/2005/8/layout/vProcess5"/>
    <dgm:cxn modelId="{360ACBAA-51CB-4462-A802-4BDAA05F008D}" type="presParOf" srcId="{6B0AB362-E125-4D9E-AB50-D5F2D31CEA96}" destId="{BE50C04C-AD46-4CD2-9D63-3B386D80D3B3}" srcOrd="12" destOrd="0" presId="urn:microsoft.com/office/officeart/2005/8/layout/vProcess5"/>
    <dgm:cxn modelId="{DB85974A-629B-478C-B5EF-8F06B508B787}" type="presParOf" srcId="{6B0AB362-E125-4D9E-AB50-D5F2D31CEA96}" destId="{2B3B7534-8DD8-431C-BB26-AA992BD3B330}" srcOrd="13" destOrd="0" presId="urn:microsoft.com/office/officeart/2005/8/layout/vProcess5"/>
    <dgm:cxn modelId="{651986EA-7FFD-4878-95D5-FDAD61C2984F}" type="presParOf" srcId="{6B0AB362-E125-4D9E-AB50-D5F2D31CEA96}" destId="{4E02FFB6-F77D-4DA9-890A-E83736B9ACB2}"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9123B2F-9FE8-4AD2-90AB-B3E41050FC09}" type="doc">
      <dgm:prSet loTypeId="urn:microsoft.com/office/officeart/2005/8/layout/vList2" loCatId="list" qsTypeId="urn:microsoft.com/office/officeart/2005/8/quickstyle/3d4" qsCatId="3D" csTypeId="urn:microsoft.com/office/officeart/2005/8/colors/colorful4" csCatId="colorful" phldr="1"/>
      <dgm:spPr/>
      <dgm:t>
        <a:bodyPr/>
        <a:lstStyle/>
        <a:p>
          <a:endParaRPr lang="en-US"/>
        </a:p>
      </dgm:t>
    </dgm:pt>
    <dgm:pt modelId="{4FEF8F3E-2664-44CE-8988-F98F3A4CA8DC}">
      <dgm:prSet phldrT="[Text]" custT="1"/>
      <dgm:spPr/>
      <dgm:t>
        <a:bodyPr/>
        <a:lstStyle/>
        <a:p>
          <a:r>
            <a:rPr lang="es-EC" sz="1700" dirty="0" smtClean="0">
              <a:solidFill>
                <a:schemeClr val="tx1"/>
              </a:solidFill>
              <a:latin typeface="+mn-lt"/>
            </a:rPr>
            <a:t>Implementar  el plan de marketing propuesto para el lanzamiento de la nueva línea de condimentos, ya que es un proyecto viable y rentable.</a:t>
          </a:r>
          <a:endParaRPr lang="en-US" sz="1700" dirty="0">
            <a:solidFill>
              <a:schemeClr val="tx1"/>
            </a:solidFill>
            <a:latin typeface="+mn-lt"/>
          </a:endParaRPr>
        </a:p>
      </dgm:t>
    </dgm:pt>
    <dgm:pt modelId="{7DD94130-BB75-40DA-9D1D-253284B000C8}" type="parTrans" cxnId="{0254CBD5-869F-4EE3-8832-D95B0B5C21C9}">
      <dgm:prSet/>
      <dgm:spPr/>
      <dgm:t>
        <a:bodyPr/>
        <a:lstStyle/>
        <a:p>
          <a:endParaRPr lang="en-US"/>
        </a:p>
      </dgm:t>
    </dgm:pt>
    <dgm:pt modelId="{DC471764-AC73-4237-AC76-CD6B6D19EBEB}" type="sibTrans" cxnId="{0254CBD5-869F-4EE3-8832-D95B0B5C21C9}">
      <dgm:prSet/>
      <dgm:spPr/>
      <dgm:t>
        <a:bodyPr/>
        <a:lstStyle/>
        <a:p>
          <a:endParaRPr lang="en-US"/>
        </a:p>
      </dgm:t>
    </dgm:pt>
    <dgm:pt modelId="{3743A073-E377-4D97-9445-B9B8F95C6C60}">
      <dgm:prSet phldrT="[Text]" custT="1"/>
      <dgm:spPr/>
      <dgm:t>
        <a:bodyPr/>
        <a:lstStyle/>
        <a:p>
          <a:r>
            <a:rPr lang="es-EC" sz="1700" dirty="0" smtClean="0">
              <a:latin typeface="+mn-lt"/>
            </a:rPr>
            <a:t>Realizar concursos internos con el objetivo de que el personal de </a:t>
          </a:r>
          <a:r>
            <a:rPr lang="es-EC" sz="1700" dirty="0" err="1" smtClean="0">
              <a:latin typeface="+mn-lt"/>
            </a:rPr>
            <a:t>Marcseal</a:t>
          </a:r>
          <a:r>
            <a:rPr lang="es-EC" sz="1700" dirty="0" smtClean="0">
              <a:latin typeface="+mn-lt"/>
            </a:rPr>
            <a:t> desarrolle estrategias, procedimientos, actividades para modificar e innovar el  proceso productivo de la empresa.</a:t>
          </a:r>
          <a:endParaRPr lang="en-US" sz="1700" dirty="0">
            <a:latin typeface="+mn-lt"/>
          </a:endParaRPr>
        </a:p>
      </dgm:t>
    </dgm:pt>
    <dgm:pt modelId="{4A50B863-27AB-4EFB-A7C0-B4D7D4B12CAE}" type="parTrans" cxnId="{9B08A165-B896-42BB-B989-F0F87866587F}">
      <dgm:prSet/>
      <dgm:spPr/>
      <dgm:t>
        <a:bodyPr/>
        <a:lstStyle/>
        <a:p>
          <a:endParaRPr lang="en-US"/>
        </a:p>
      </dgm:t>
    </dgm:pt>
    <dgm:pt modelId="{820AE8CE-257C-4F67-B622-693033AA1FE8}" type="sibTrans" cxnId="{9B08A165-B896-42BB-B989-F0F87866587F}">
      <dgm:prSet/>
      <dgm:spPr/>
      <dgm:t>
        <a:bodyPr/>
        <a:lstStyle/>
        <a:p>
          <a:endParaRPr lang="en-US"/>
        </a:p>
      </dgm:t>
    </dgm:pt>
    <dgm:pt modelId="{2701A4B3-5C7D-42CD-A323-B195D22A8F99}">
      <dgm:prSet phldrT="[Text]" custT="1"/>
      <dgm:spPr/>
      <dgm:t>
        <a:bodyPr/>
        <a:lstStyle/>
        <a:p>
          <a:r>
            <a:rPr lang="es-EC" sz="1700" dirty="0" smtClean="0">
              <a:solidFill>
                <a:schemeClr val="tx1"/>
              </a:solidFill>
              <a:latin typeface="+mn-lt"/>
            </a:rPr>
            <a:t>Rediseñar un plan estratégico que le permita alcanzar  el  objetivo general de la empresa donde pueda  realizar evaluaciones y controles permanentes en la líneas de producción para optimizar el proceso y garantizar un producto de calidad;</a:t>
          </a:r>
          <a:endParaRPr lang="en-US" sz="1700" dirty="0">
            <a:solidFill>
              <a:schemeClr val="tx1"/>
            </a:solidFill>
            <a:latin typeface="+mn-lt"/>
          </a:endParaRPr>
        </a:p>
      </dgm:t>
    </dgm:pt>
    <dgm:pt modelId="{D8D5B8E6-52C8-432D-9F65-1E2A76AB58BF}" type="parTrans" cxnId="{0EEC3EF3-D61B-4EEB-8AF5-76BB76F83E63}">
      <dgm:prSet/>
      <dgm:spPr/>
      <dgm:t>
        <a:bodyPr/>
        <a:lstStyle/>
        <a:p>
          <a:endParaRPr lang="en-US"/>
        </a:p>
      </dgm:t>
    </dgm:pt>
    <dgm:pt modelId="{4448CE8E-A91B-43ED-A68A-A6B65A636321}" type="sibTrans" cxnId="{0EEC3EF3-D61B-4EEB-8AF5-76BB76F83E63}">
      <dgm:prSet/>
      <dgm:spPr/>
      <dgm:t>
        <a:bodyPr/>
        <a:lstStyle/>
        <a:p>
          <a:endParaRPr lang="en-US"/>
        </a:p>
      </dgm:t>
    </dgm:pt>
    <dgm:pt modelId="{603FBBAC-2E35-4593-B542-FE726B7596E5}">
      <dgm:prSet phldrT="[Text]" custT="1"/>
      <dgm:spPr/>
      <dgm:t>
        <a:bodyPr/>
        <a:lstStyle/>
        <a:p>
          <a:r>
            <a:rPr lang="es-EC" sz="1700" dirty="0" smtClean="0">
              <a:latin typeface="+mn-lt"/>
            </a:rPr>
            <a:t>Enfocar los esfuerzos y recursos de la empresa hacia la difusión y promoción de la línea de condimentos, dando a conocer las características , beneficios,  del producto, buscando que el mercado tanto institucional como el de hogar se familiarice con la marca y pueda así posicionarse en la mente del consumidor.</a:t>
          </a:r>
          <a:endParaRPr lang="en-US" sz="1700" dirty="0">
            <a:latin typeface="+mn-lt"/>
          </a:endParaRPr>
        </a:p>
      </dgm:t>
    </dgm:pt>
    <dgm:pt modelId="{D8B18A3E-2022-4E76-8957-DAB09979CE22}" type="parTrans" cxnId="{9BACE664-ED15-420C-A6E0-34FF66DE9E01}">
      <dgm:prSet/>
      <dgm:spPr/>
      <dgm:t>
        <a:bodyPr/>
        <a:lstStyle/>
        <a:p>
          <a:endParaRPr lang="en-US"/>
        </a:p>
      </dgm:t>
    </dgm:pt>
    <dgm:pt modelId="{2BE09994-336F-4CFA-8711-2A1385D9557F}" type="sibTrans" cxnId="{9BACE664-ED15-420C-A6E0-34FF66DE9E01}">
      <dgm:prSet/>
      <dgm:spPr/>
      <dgm:t>
        <a:bodyPr/>
        <a:lstStyle/>
        <a:p>
          <a:endParaRPr lang="en-US"/>
        </a:p>
      </dgm:t>
    </dgm:pt>
    <dgm:pt modelId="{3B9C9931-511E-40D3-B3CE-29E34BEBCFFD}">
      <dgm:prSet phldrT="[Text]" custT="1"/>
      <dgm:spPr/>
      <dgm:t>
        <a:bodyPr/>
        <a:lstStyle/>
        <a:p>
          <a:r>
            <a:rPr lang="es-EC" sz="1700" dirty="0" smtClean="0">
              <a:solidFill>
                <a:schemeClr val="tx1"/>
              </a:solidFill>
              <a:latin typeface="+mn-lt"/>
            </a:rPr>
            <a:t>Realizar alianzas estratégicas con proveedores, y canales de distribución para ofrecer un producto de calidad e incrementar la  participación en el mercado. </a:t>
          </a:r>
          <a:endParaRPr lang="en-US" sz="1700" dirty="0">
            <a:solidFill>
              <a:schemeClr val="tx1"/>
            </a:solidFill>
            <a:latin typeface="+mn-lt"/>
          </a:endParaRPr>
        </a:p>
      </dgm:t>
    </dgm:pt>
    <dgm:pt modelId="{4A12357F-CD6D-4018-AA64-383E3B53F407}" type="parTrans" cxnId="{13F931C4-988C-4299-AD00-664A46A0DB30}">
      <dgm:prSet/>
      <dgm:spPr/>
      <dgm:t>
        <a:bodyPr/>
        <a:lstStyle/>
        <a:p>
          <a:endParaRPr lang="en-US"/>
        </a:p>
      </dgm:t>
    </dgm:pt>
    <dgm:pt modelId="{07EDDCD9-41E5-4D1E-AC83-91B72077B3DB}" type="sibTrans" cxnId="{13F931C4-988C-4299-AD00-664A46A0DB30}">
      <dgm:prSet/>
      <dgm:spPr/>
      <dgm:t>
        <a:bodyPr/>
        <a:lstStyle/>
        <a:p>
          <a:endParaRPr lang="en-US"/>
        </a:p>
      </dgm:t>
    </dgm:pt>
    <dgm:pt modelId="{B445CF82-AE04-4DDA-A7DB-295460D0FE5A}">
      <dgm:prSet phldrT="[Text]" custT="1"/>
      <dgm:spPr/>
      <dgm:t>
        <a:bodyPr/>
        <a:lstStyle/>
        <a:p>
          <a:r>
            <a:rPr lang="es-EC" sz="1700" dirty="0" smtClean="0">
              <a:latin typeface="+mn-lt"/>
            </a:rPr>
            <a:t>Implementar canales de ventas alternativos como página web donde exista la opción de e-</a:t>
          </a:r>
          <a:r>
            <a:rPr lang="es-EC" sz="1700" dirty="0" err="1" smtClean="0">
              <a:latin typeface="+mn-lt"/>
            </a:rPr>
            <a:t>commers</a:t>
          </a:r>
          <a:r>
            <a:rPr lang="es-EC" sz="1700" dirty="0" smtClean="0">
              <a:latin typeface="+mn-lt"/>
            </a:rPr>
            <a:t> para  que el consumidor realice las compras de forma más ágil y rápida</a:t>
          </a:r>
          <a:r>
            <a:rPr lang="es-EC" sz="1400" dirty="0" smtClean="0"/>
            <a:t>.</a:t>
          </a:r>
          <a:endParaRPr lang="en-US" sz="1400" dirty="0"/>
        </a:p>
      </dgm:t>
    </dgm:pt>
    <dgm:pt modelId="{2301E65A-C07A-4BD9-B9AE-9CAE6F927103}" type="parTrans" cxnId="{F1EF8D78-F17F-43B3-A5F5-5A5CA6436753}">
      <dgm:prSet/>
      <dgm:spPr/>
      <dgm:t>
        <a:bodyPr/>
        <a:lstStyle/>
        <a:p>
          <a:endParaRPr lang="en-US"/>
        </a:p>
      </dgm:t>
    </dgm:pt>
    <dgm:pt modelId="{E5F38C93-7262-43B5-8FAB-1549B82EC6B9}" type="sibTrans" cxnId="{F1EF8D78-F17F-43B3-A5F5-5A5CA6436753}">
      <dgm:prSet/>
      <dgm:spPr/>
      <dgm:t>
        <a:bodyPr/>
        <a:lstStyle/>
        <a:p>
          <a:endParaRPr lang="en-US"/>
        </a:p>
      </dgm:t>
    </dgm:pt>
    <dgm:pt modelId="{C847A5FF-4EFF-457A-B7E6-8E8303295824}" type="pres">
      <dgm:prSet presAssocID="{D9123B2F-9FE8-4AD2-90AB-B3E41050FC09}" presName="linear" presStyleCnt="0">
        <dgm:presLayoutVars>
          <dgm:animLvl val="lvl"/>
          <dgm:resizeHandles val="exact"/>
        </dgm:presLayoutVars>
      </dgm:prSet>
      <dgm:spPr/>
      <dgm:t>
        <a:bodyPr/>
        <a:lstStyle/>
        <a:p>
          <a:endParaRPr lang="en-US"/>
        </a:p>
      </dgm:t>
    </dgm:pt>
    <dgm:pt modelId="{83E4B140-39C4-4C11-B4BD-833BC1D65719}" type="pres">
      <dgm:prSet presAssocID="{4FEF8F3E-2664-44CE-8988-F98F3A4CA8DC}" presName="parentText" presStyleLbl="node1" presStyleIdx="0" presStyleCnt="3">
        <dgm:presLayoutVars>
          <dgm:chMax val="0"/>
          <dgm:bulletEnabled val="1"/>
        </dgm:presLayoutVars>
      </dgm:prSet>
      <dgm:spPr/>
      <dgm:t>
        <a:bodyPr/>
        <a:lstStyle/>
        <a:p>
          <a:endParaRPr lang="en-US"/>
        </a:p>
      </dgm:t>
    </dgm:pt>
    <dgm:pt modelId="{DFD677F0-59AA-4112-95CB-1F00FA075AF5}" type="pres">
      <dgm:prSet presAssocID="{4FEF8F3E-2664-44CE-8988-F98F3A4CA8DC}" presName="childText" presStyleLbl="revTx" presStyleIdx="0" presStyleCnt="3">
        <dgm:presLayoutVars>
          <dgm:bulletEnabled val="1"/>
        </dgm:presLayoutVars>
      </dgm:prSet>
      <dgm:spPr/>
      <dgm:t>
        <a:bodyPr/>
        <a:lstStyle/>
        <a:p>
          <a:endParaRPr lang="en-US"/>
        </a:p>
      </dgm:t>
    </dgm:pt>
    <dgm:pt modelId="{0BBCEFFF-5785-4268-A1B2-06A2C762E620}" type="pres">
      <dgm:prSet presAssocID="{2701A4B3-5C7D-42CD-A323-B195D22A8F99}" presName="parentText" presStyleLbl="node1" presStyleIdx="1" presStyleCnt="3">
        <dgm:presLayoutVars>
          <dgm:chMax val="0"/>
          <dgm:bulletEnabled val="1"/>
        </dgm:presLayoutVars>
      </dgm:prSet>
      <dgm:spPr/>
      <dgm:t>
        <a:bodyPr/>
        <a:lstStyle/>
        <a:p>
          <a:endParaRPr lang="en-US"/>
        </a:p>
      </dgm:t>
    </dgm:pt>
    <dgm:pt modelId="{F4E20436-7989-4CA9-B535-1FBFEB457620}" type="pres">
      <dgm:prSet presAssocID="{2701A4B3-5C7D-42CD-A323-B195D22A8F99}" presName="childText" presStyleLbl="revTx" presStyleIdx="1" presStyleCnt="3">
        <dgm:presLayoutVars>
          <dgm:bulletEnabled val="1"/>
        </dgm:presLayoutVars>
      </dgm:prSet>
      <dgm:spPr/>
      <dgm:t>
        <a:bodyPr/>
        <a:lstStyle/>
        <a:p>
          <a:endParaRPr lang="en-US"/>
        </a:p>
      </dgm:t>
    </dgm:pt>
    <dgm:pt modelId="{D0444DBF-D73F-4007-8C66-CCDDAA0A7BAC}" type="pres">
      <dgm:prSet presAssocID="{3B9C9931-511E-40D3-B3CE-29E34BEBCFFD}" presName="parentText" presStyleLbl="node1" presStyleIdx="2" presStyleCnt="3">
        <dgm:presLayoutVars>
          <dgm:chMax val="0"/>
          <dgm:bulletEnabled val="1"/>
        </dgm:presLayoutVars>
      </dgm:prSet>
      <dgm:spPr/>
      <dgm:t>
        <a:bodyPr/>
        <a:lstStyle/>
        <a:p>
          <a:endParaRPr lang="en-US"/>
        </a:p>
      </dgm:t>
    </dgm:pt>
    <dgm:pt modelId="{38A70E23-BEA4-47AA-BEE4-53704170E4DD}" type="pres">
      <dgm:prSet presAssocID="{3B9C9931-511E-40D3-B3CE-29E34BEBCFFD}" presName="childText" presStyleLbl="revTx" presStyleIdx="2" presStyleCnt="3">
        <dgm:presLayoutVars>
          <dgm:bulletEnabled val="1"/>
        </dgm:presLayoutVars>
      </dgm:prSet>
      <dgm:spPr/>
      <dgm:t>
        <a:bodyPr/>
        <a:lstStyle/>
        <a:p>
          <a:endParaRPr lang="en-US"/>
        </a:p>
      </dgm:t>
    </dgm:pt>
  </dgm:ptLst>
  <dgm:cxnLst>
    <dgm:cxn modelId="{0EEC3EF3-D61B-4EEB-8AF5-76BB76F83E63}" srcId="{D9123B2F-9FE8-4AD2-90AB-B3E41050FC09}" destId="{2701A4B3-5C7D-42CD-A323-B195D22A8F99}" srcOrd="1" destOrd="0" parTransId="{D8D5B8E6-52C8-432D-9F65-1E2A76AB58BF}" sibTransId="{4448CE8E-A91B-43ED-A68A-A6B65A636321}"/>
    <dgm:cxn modelId="{3A3212B4-9642-42EA-A2DC-A25090B024EF}" type="presOf" srcId="{4FEF8F3E-2664-44CE-8988-F98F3A4CA8DC}" destId="{83E4B140-39C4-4C11-B4BD-833BC1D65719}" srcOrd="0" destOrd="0" presId="urn:microsoft.com/office/officeart/2005/8/layout/vList2"/>
    <dgm:cxn modelId="{F7F5DE22-0C13-42F1-8646-AC6FC000CCC2}" type="presOf" srcId="{3743A073-E377-4D97-9445-B9B8F95C6C60}" destId="{DFD677F0-59AA-4112-95CB-1F00FA075AF5}" srcOrd="0" destOrd="0" presId="urn:microsoft.com/office/officeart/2005/8/layout/vList2"/>
    <dgm:cxn modelId="{F209E0AC-6A94-45E3-A710-9C606970CE4E}" type="presOf" srcId="{2701A4B3-5C7D-42CD-A323-B195D22A8F99}" destId="{0BBCEFFF-5785-4268-A1B2-06A2C762E620}" srcOrd="0" destOrd="0" presId="urn:microsoft.com/office/officeart/2005/8/layout/vList2"/>
    <dgm:cxn modelId="{24C72466-3AB2-4C1E-A9BF-E4133FEFFA94}" type="presOf" srcId="{B445CF82-AE04-4DDA-A7DB-295460D0FE5A}" destId="{38A70E23-BEA4-47AA-BEE4-53704170E4DD}" srcOrd="0" destOrd="0" presId="urn:microsoft.com/office/officeart/2005/8/layout/vList2"/>
    <dgm:cxn modelId="{F1EF8D78-F17F-43B3-A5F5-5A5CA6436753}" srcId="{3B9C9931-511E-40D3-B3CE-29E34BEBCFFD}" destId="{B445CF82-AE04-4DDA-A7DB-295460D0FE5A}" srcOrd="0" destOrd="0" parTransId="{2301E65A-C07A-4BD9-B9AE-9CAE6F927103}" sibTransId="{E5F38C93-7262-43B5-8FAB-1549B82EC6B9}"/>
    <dgm:cxn modelId="{A1156945-10B7-4055-88F3-E59FE6695C49}" type="presOf" srcId="{D9123B2F-9FE8-4AD2-90AB-B3E41050FC09}" destId="{C847A5FF-4EFF-457A-B7E6-8E8303295824}" srcOrd="0" destOrd="0" presId="urn:microsoft.com/office/officeart/2005/8/layout/vList2"/>
    <dgm:cxn modelId="{EB6297BC-5B1C-4C1B-A83C-96BAF7DAA1AC}" type="presOf" srcId="{603FBBAC-2E35-4593-B542-FE726B7596E5}" destId="{F4E20436-7989-4CA9-B535-1FBFEB457620}" srcOrd="0" destOrd="0" presId="urn:microsoft.com/office/officeart/2005/8/layout/vList2"/>
    <dgm:cxn modelId="{9B08A165-B896-42BB-B989-F0F87866587F}" srcId="{4FEF8F3E-2664-44CE-8988-F98F3A4CA8DC}" destId="{3743A073-E377-4D97-9445-B9B8F95C6C60}" srcOrd="0" destOrd="0" parTransId="{4A50B863-27AB-4EFB-A7C0-B4D7D4B12CAE}" sibTransId="{820AE8CE-257C-4F67-B622-693033AA1FE8}"/>
    <dgm:cxn modelId="{9BACE664-ED15-420C-A6E0-34FF66DE9E01}" srcId="{2701A4B3-5C7D-42CD-A323-B195D22A8F99}" destId="{603FBBAC-2E35-4593-B542-FE726B7596E5}" srcOrd="0" destOrd="0" parTransId="{D8B18A3E-2022-4E76-8957-DAB09979CE22}" sibTransId="{2BE09994-336F-4CFA-8711-2A1385D9557F}"/>
    <dgm:cxn modelId="{13F931C4-988C-4299-AD00-664A46A0DB30}" srcId="{D9123B2F-9FE8-4AD2-90AB-B3E41050FC09}" destId="{3B9C9931-511E-40D3-B3CE-29E34BEBCFFD}" srcOrd="2" destOrd="0" parTransId="{4A12357F-CD6D-4018-AA64-383E3B53F407}" sibTransId="{07EDDCD9-41E5-4D1E-AC83-91B72077B3DB}"/>
    <dgm:cxn modelId="{085ED849-E258-4F8D-B4CF-875B3E41F30D}" type="presOf" srcId="{3B9C9931-511E-40D3-B3CE-29E34BEBCFFD}" destId="{D0444DBF-D73F-4007-8C66-CCDDAA0A7BAC}" srcOrd="0" destOrd="0" presId="urn:microsoft.com/office/officeart/2005/8/layout/vList2"/>
    <dgm:cxn modelId="{0254CBD5-869F-4EE3-8832-D95B0B5C21C9}" srcId="{D9123B2F-9FE8-4AD2-90AB-B3E41050FC09}" destId="{4FEF8F3E-2664-44CE-8988-F98F3A4CA8DC}" srcOrd="0" destOrd="0" parTransId="{7DD94130-BB75-40DA-9D1D-253284B000C8}" sibTransId="{DC471764-AC73-4237-AC76-CD6B6D19EBEB}"/>
    <dgm:cxn modelId="{EAF6D621-7ED2-4082-BF1A-190F50905E4D}" type="presParOf" srcId="{C847A5FF-4EFF-457A-B7E6-8E8303295824}" destId="{83E4B140-39C4-4C11-B4BD-833BC1D65719}" srcOrd="0" destOrd="0" presId="urn:microsoft.com/office/officeart/2005/8/layout/vList2"/>
    <dgm:cxn modelId="{F8E8F2CF-8315-4E02-9965-54586E31C290}" type="presParOf" srcId="{C847A5FF-4EFF-457A-B7E6-8E8303295824}" destId="{DFD677F0-59AA-4112-95CB-1F00FA075AF5}" srcOrd="1" destOrd="0" presId="urn:microsoft.com/office/officeart/2005/8/layout/vList2"/>
    <dgm:cxn modelId="{346F4133-9F37-4A64-9524-F5B9BCF524AC}" type="presParOf" srcId="{C847A5FF-4EFF-457A-B7E6-8E8303295824}" destId="{0BBCEFFF-5785-4268-A1B2-06A2C762E620}" srcOrd="2" destOrd="0" presId="urn:microsoft.com/office/officeart/2005/8/layout/vList2"/>
    <dgm:cxn modelId="{D9395910-E8A9-49FA-B8C5-43D51181A440}" type="presParOf" srcId="{C847A5FF-4EFF-457A-B7E6-8E8303295824}" destId="{F4E20436-7989-4CA9-B535-1FBFEB457620}" srcOrd="3" destOrd="0" presId="urn:microsoft.com/office/officeart/2005/8/layout/vList2"/>
    <dgm:cxn modelId="{8355B851-3409-4460-A233-A0CB892432F5}" type="presParOf" srcId="{C847A5FF-4EFF-457A-B7E6-8E8303295824}" destId="{D0444DBF-D73F-4007-8C66-CCDDAA0A7BAC}" srcOrd="4" destOrd="0" presId="urn:microsoft.com/office/officeart/2005/8/layout/vList2"/>
    <dgm:cxn modelId="{8672BB97-8F75-4926-999A-60CD73521AEB}" type="presParOf" srcId="{C847A5FF-4EFF-457A-B7E6-8E8303295824}" destId="{38A70E23-BEA4-47AA-BEE4-53704170E4DD}"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D96575-A5ED-4EE2-99C0-D05E02EAD9DD}">
      <dsp:nvSpPr>
        <dsp:cNvPr id="0" name=""/>
        <dsp:cNvSpPr/>
      </dsp:nvSpPr>
      <dsp:spPr>
        <a:xfrm rot="10800000">
          <a:off x="1877784" y="1592"/>
          <a:ext cx="6631779" cy="829495"/>
        </a:xfrm>
        <a:prstGeom prst="homePlate">
          <a:avLst/>
        </a:prstGeom>
        <a:solidFill>
          <a:schemeClr val="accent4">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65785" tIns="87630" rIns="163576" bIns="87630" numCol="1" spcCol="1270" anchor="ctr" anchorCtr="0">
          <a:noAutofit/>
        </a:bodyPr>
        <a:lstStyle/>
        <a:p>
          <a:pPr lvl="0" algn="ctr" defTabSz="1022350">
            <a:lnSpc>
              <a:spcPct val="90000"/>
            </a:lnSpc>
            <a:spcBef>
              <a:spcPct val="0"/>
            </a:spcBef>
            <a:spcAft>
              <a:spcPct val="35000"/>
            </a:spcAft>
          </a:pPr>
          <a:r>
            <a:rPr lang="es-EC" sz="2300" kern="1200" dirty="0" smtClean="0">
              <a:solidFill>
                <a:schemeClr val="tx1"/>
              </a:solidFill>
            </a:rPr>
            <a:t>Conocer el comportamiento de los diversos actores del mercado</a:t>
          </a:r>
          <a:endParaRPr lang="es-EC" sz="2300" kern="1200" dirty="0">
            <a:solidFill>
              <a:schemeClr val="tx1"/>
            </a:solidFill>
          </a:endParaRPr>
        </a:p>
      </dsp:txBody>
      <dsp:txXfrm rot="10800000">
        <a:off x="2085158" y="1592"/>
        <a:ext cx="6424405" cy="829495"/>
      </dsp:txXfrm>
    </dsp:sp>
    <dsp:sp modelId="{5195C3D1-4CFD-4F56-8A2C-F269761669E0}">
      <dsp:nvSpPr>
        <dsp:cNvPr id="0" name=""/>
        <dsp:cNvSpPr/>
      </dsp:nvSpPr>
      <dsp:spPr>
        <a:xfrm>
          <a:off x="1463036" y="1592"/>
          <a:ext cx="829495" cy="829495"/>
        </a:xfrm>
        <a:prstGeom prst="ellipse">
          <a:avLst/>
        </a:prstGeom>
        <a:blipFill rotWithShape="1">
          <a:blip xmlns:r="http://schemas.openxmlformats.org/officeDocument/2006/relationships" r:embed="rId1"/>
          <a:stretch>
            <a:fillRect/>
          </a:stretch>
        </a:blipFill>
        <a:ln>
          <a:noFill/>
        </a:ln>
        <a:effectLst/>
        <a:scene3d>
          <a:camera prst="orthographicFront"/>
          <a:lightRig rig="chilly" dir="t"/>
        </a:scene3d>
        <a:sp3d z="12700" extrusionH="12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31C5E916-3D74-48B7-8205-A436FF5D45D5}">
      <dsp:nvSpPr>
        <dsp:cNvPr id="0" name=""/>
        <dsp:cNvSpPr/>
      </dsp:nvSpPr>
      <dsp:spPr>
        <a:xfrm rot="10800000">
          <a:off x="1877784" y="1078698"/>
          <a:ext cx="6631779" cy="829495"/>
        </a:xfrm>
        <a:prstGeom prst="homePlate">
          <a:avLst/>
        </a:prstGeom>
        <a:solidFill>
          <a:schemeClr val="accent4">
            <a:hueOff val="3470783"/>
            <a:satOff val="-19734"/>
            <a:lumOff val="634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65785" tIns="87630" rIns="163576" bIns="87630" numCol="1" spcCol="1270" anchor="ctr" anchorCtr="0">
          <a:noAutofit/>
        </a:bodyPr>
        <a:lstStyle/>
        <a:p>
          <a:pPr lvl="0" algn="ctr" defTabSz="1022350">
            <a:lnSpc>
              <a:spcPct val="90000"/>
            </a:lnSpc>
            <a:spcBef>
              <a:spcPct val="0"/>
            </a:spcBef>
            <a:spcAft>
              <a:spcPct val="35000"/>
            </a:spcAft>
          </a:pPr>
          <a:r>
            <a:rPr lang="es-EC" sz="2300" kern="1200" dirty="0" smtClean="0">
              <a:solidFill>
                <a:schemeClr val="tx1"/>
              </a:solidFill>
            </a:rPr>
            <a:t>Conocer  detalladamente las características, necesidades preferencias y gustos</a:t>
          </a:r>
          <a:endParaRPr lang="es-EC" sz="2300" kern="1200" dirty="0">
            <a:solidFill>
              <a:schemeClr val="tx1"/>
            </a:solidFill>
          </a:endParaRPr>
        </a:p>
      </dsp:txBody>
      <dsp:txXfrm rot="10800000">
        <a:off x="2085158" y="1078698"/>
        <a:ext cx="6424405" cy="829495"/>
      </dsp:txXfrm>
    </dsp:sp>
    <dsp:sp modelId="{1AF969F1-66D8-4845-8855-ED23E996BD68}">
      <dsp:nvSpPr>
        <dsp:cNvPr id="0" name=""/>
        <dsp:cNvSpPr/>
      </dsp:nvSpPr>
      <dsp:spPr>
        <a:xfrm>
          <a:off x="1463036" y="1078698"/>
          <a:ext cx="829495" cy="829495"/>
        </a:xfrm>
        <a:prstGeom prst="ellipse">
          <a:avLst/>
        </a:prstGeom>
        <a:blipFill rotWithShape="1">
          <a:blip xmlns:r="http://schemas.openxmlformats.org/officeDocument/2006/relationships" r:embed="rId2"/>
          <a:stretch>
            <a:fillRect/>
          </a:stretch>
        </a:blipFill>
        <a:ln>
          <a:noFill/>
        </a:ln>
        <a:effectLst/>
        <a:scene3d>
          <a:camera prst="orthographicFront"/>
          <a:lightRig rig="chilly" dir="t"/>
        </a:scene3d>
        <a:sp3d z="12700" extrusionH="12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71498C01-2D6F-465F-A934-CFC45E11807E}">
      <dsp:nvSpPr>
        <dsp:cNvPr id="0" name=""/>
        <dsp:cNvSpPr/>
      </dsp:nvSpPr>
      <dsp:spPr>
        <a:xfrm rot="10800000">
          <a:off x="1877784" y="2155805"/>
          <a:ext cx="6631779" cy="829495"/>
        </a:xfrm>
        <a:prstGeom prst="homePlate">
          <a:avLst/>
        </a:prstGeom>
        <a:solidFill>
          <a:schemeClr val="accent4">
            <a:hueOff val="6941566"/>
            <a:satOff val="-39468"/>
            <a:lumOff val="1268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65785" tIns="87630" rIns="163576" bIns="87630" numCol="1" spcCol="1270" anchor="ctr" anchorCtr="0">
          <a:noAutofit/>
        </a:bodyPr>
        <a:lstStyle/>
        <a:p>
          <a:pPr lvl="0" algn="ctr" defTabSz="1022350">
            <a:lnSpc>
              <a:spcPct val="90000"/>
            </a:lnSpc>
            <a:spcBef>
              <a:spcPct val="0"/>
            </a:spcBef>
            <a:spcAft>
              <a:spcPct val="35000"/>
            </a:spcAft>
          </a:pPr>
          <a:r>
            <a:rPr lang="es-EC" sz="2300" kern="1200" dirty="0" smtClean="0">
              <a:solidFill>
                <a:schemeClr val="tx1"/>
              </a:solidFill>
            </a:rPr>
            <a:t>Diseñar estrategias de marketing.</a:t>
          </a:r>
          <a:endParaRPr lang="es-EC" sz="2300" kern="1200" dirty="0">
            <a:solidFill>
              <a:schemeClr val="tx1"/>
            </a:solidFill>
          </a:endParaRPr>
        </a:p>
      </dsp:txBody>
      <dsp:txXfrm rot="10800000">
        <a:off x="2085158" y="2155805"/>
        <a:ext cx="6424405" cy="829495"/>
      </dsp:txXfrm>
    </dsp:sp>
    <dsp:sp modelId="{A5471813-7930-4272-8C28-51B25F7E61A5}">
      <dsp:nvSpPr>
        <dsp:cNvPr id="0" name=""/>
        <dsp:cNvSpPr/>
      </dsp:nvSpPr>
      <dsp:spPr>
        <a:xfrm>
          <a:off x="1463036" y="2155805"/>
          <a:ext cx="829495" cy="829495"/>
        </a:xfrm>
        <a:prstGeom prst="ellipse">
          <a:avLst/>
        </a:prstGeom>
        <a:blipFill rotWithShape="1">
          <a:blip xmlns:r="http://schemas.openxmlformats.org/officeDocument/2006/relationships" r:embed="rId3"/>
          <a:stretch>
            <a:fillRect/>
          </a:stretch>
        </a:blipFill>
        <a:ln>
          <a:noFill/>
        </a:ln>
        <a:effectLst/>
        <a:scene3d>
          <a:camera prst="orthographicFront"/>
          <a:lightRig rig="chilly" dir="t"/>
        </a:scene3d>
        <a:sp3d z="12700" extrusionH="12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72F1ED77-B167-4D58-8548-8A8D8A62C7EB}">
      <dsp:nvSpPr>
        <dsp:cNvPr id="0" name=""/>
        <dsp:cNvSpPr/>
      </dsp:nvSpPr>
      <dsp:spPr>
        <a:xfrm rot="10800000">
          <a:off x="1877784" y="3232911"/>
          <a:ext cx="6631779" cy="829495"/>
        </a:xfrm>
        <a:prstGeom prst="homePlate">
          <a:avLst/>
        </a:prstGeom>
        <a:solidFill>
          <a:schemeClr val="accent4">
            <a:hueOff val="10412348"/>
            <a:satOff val="-59202"/>
            <a:lumOff val="1902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65785" tIns="87630" rIns="163576" bIns="87630" numCol="1" spcCol="1270" anchor="ctr" anchorCtr="0">
          <a:noAutofit/>
        </a:bodyPr>
        <a:lstStyle/>
        <a:p>
          <a:pPr lvl="0" algn="ctr" defTabSz="1022350">
            <a:lnSpc>
              <a:spcPct val="90000"/>
            </a:lnSpc>
            <a:spcBef>
              <a:spcPct val="0"/>
            </a:spcBef>
            <a:spcAft>
              <a:spcPct val="35000"/>
            </a:spcAft>
          </a:pPr>
          <a:r>
            <a:rPr lang="es-EC" sz="2300" kern="1200" dirty="0" smtClean="0">
              <a:solidFill>
                <a:schemeClr val="tx1"/>
              </a:solidFill>
            </a:rPr>
            <a:t> Realizar el  estudio financiero.</a:t>
          </a:r>
          <a:endParaRPr lang="es-EC" sz="2300" kern="1200" dirty="0">
            <a:solidFill>
              <a:schemeClr val="tx1"/>
            </a:solidFill>
          </a:endParaRPr>
        </a:p>
      </dsp:txBody>
      <dsp:txXfrm rot="10800000">
        <a:off x="2085158" y="3232911"/>
        <a:ext cx="6424405" cy="829495"/>
      </dsp:txXfrm>
    </dsp:sp>
    <dsp:sp modelId="{19284887-784D-4328-8D2E-1925AA3A5BF5}">
      <dsp:nvSpPr>
        <dsp:cNvPr id="0" name=""/>
        <dsp:cNvSpPr/>
      </dsp:nvSpPr>
      <dsp:spPr>
        <a:xfrm>
          <a:off x="1463036" y="3232911"/>
          <a:ext cx="829495" cy="829495"/>
        </a:xfrm>
        <a:prstGeom prst="ellipse">
          <a:avLst/>
        </a:prstGeom>
        <a:blipFill rotWithShape="1">
          <a:blip xmlns:r="http://schemas.openxmlformats.org/officeDocument/2006/relationships" r:embed="rId4"/>
          <a:stretch>
            <a:fillRect/>
          </a:stretch>
        </a:blipFill>
        <a:ln>
          <a:noFill/>
        </a:ln>
        <a:effectLst/>
        <a:scene3d>
          <a:camera prst="orthographicFront"/>
          <a:lightRig rig="chilly" dir="t"/>
        </a:scene3d>
        <a:sp3d z="12700" extrusionH="12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689DC4-30C9-4B6C-B3E0-D43606E78E0B}">
      <dsp:nvSpPr>
        <dsp:cNvPr id="0" name=""/>
        <dsp:cNvSpPr/>
      </dsp:nvSpPr>
      <dsp:spPr>
        <a:xfrm>
          <a:off x="0" y="0"/>
          <a:ext cx="7560840" cy="1490565"/>
        </a:xfrm>
        <a:prstGeom prst="rect">
          <a:avLst/>
        </a:prstGeom>
        <a:solidFill>
          <a:schemeClr val="accent4">
            <a:shade val="90000"/>
            <a:hueOff val="0"/>
            <a:satOff val="0"/>
            <a:lumOff val="0"/>
            <a:alphaOff val="0"/>
          </a:schemeClr>
        </a:solidFill>
        <a:ln>
          <a:noFill/>
        </a:ln>
        <a:effectLst/>
        <a:scene3d>
          <a:camera prst="orthographicFront"/>
          <a:lightRig rig="chilly" dir="t"/>
        </a:scene3d>
        <a:sp3d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s-EC" sz="3000" kern="1200" dirty="0" smtClean="0">
              <a:solidFill>
                <a:schemeClr val="tx1"/>
              </a:solidFill>
            </a:rPr>
            <a:t>Determinar las características actuales del mercado de condimentos en el  distrito metropolitano de Quito.</a:t>
          </a:r>
          <a:endParaRPr lang="es-EC" sz="3000" kern="1200" dirty="0">
            <a:solidFill>
              <a:schemeClr val="tx1"/>
            </a:solidFill>
          </a:endParaRPr>
        </a:p>
      </dsp:txBody>
      <dsp:txXfrm>
        <a:off x="0" y="0"/>
        <a:ext cx="7560840" cy="1490565"/>
      </dsp:txXfrm>
    </dsp:sp>
    <dsp:sp modelId="{52EA70B1-A935-4978-B952-9D1BBA697736}">
      <dsp:nvSpPr>
        <dsp:cNvPr id="0" name=""/>
        <dsp:cNvSpPr/>
      </dsp:nvSpPr>
      <dsp:spPr>
        <a:xfrm>
          <a:off x="3691" y="1490565"/>
          <a:ext cx="2517818" cy="3130187"/>
        </a:xfrm>
        <a:prstGeom prst="rect">
          <a:avLst/>
        </a:prstGeom>
        <a:solidFill>
          <a:schemeClr val="accent4">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s-EC" sz="3000" kern="1200" dirty="0" smtClean="0">
              <a:solidFill>
                <a:schemeClr val="tx1"/>
              </a:solidFill>
            </a:rPr>
            <a:t> Identificar los principales competidores.</a:t>
          </a:r>
          <a:endParaRPr lang="es-EC" sz="3000" kern="1200" dirty="0">
            <a:solidFill>
              <a:schemeClr val="tx1"/>
            </a:solidFill>
          </a:endParaRPr>
        </a:p>
      </dsp:txBody>
      <dsp:txXfrm>
        <a:off x="3691" y="1490565"/>
        <a:ext cx="2517818" cy="3130187"/>
      </dsp:txXfrm>
    </dsp:sp>
    <dsp:sp modelId="{5DB007CD-5D98-4ACB-B02E-96046111D028}">
      <dsp:nvSpPr>
        <dsp:cNvPr id="0" name=""/>
        <dsp:cNvSpPr/>
      </dsp:nvSpPr>
      <dsp:spPr>
        <a:xfrm>
          <a:off x="2521510" y="1490565"/>
          <a:ext cx="2517818" cy="3130187"/>
        </a:xfrm>
        <a:prstGeom prst="rect">
          <a:avLst/>
        </a:prstGeom>
        <a:solidFill>
          <a:schemeClr val="accent4">
            <a:hueOff val="5206174"/>
            <a:satOff val="-29601"/>
            <a:lumOff val="951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s-EC" sz="3000" kern="1200" dirty="0" smtClean="0">
              <a:solidFill>
                <a:schemeClr val="tx1"/>
              </a:solidFill>
            </a:rPr>
            <a:t>Identificar gustos, características, atributos y necesidades.</a:t>
          </a:r>
          <a:endParaRPr lang="es-EC" sz="3000" kern="1200" dirty="0">
            <a:solidFill>
              <a:schemeClr val="tx1"/>
            </a:solidFill>
          </a:endParaRPr>
        </a:p>
      </dsp:txBody>
      <dsp:txXfrm>
        <a:off x="2521510" y="1490565"/>
        <a:ext cx="2517818" cy="3130187"/>
      </dsp:txXfrm>
    </dsp:sp>
    <dsp:sp modelId="{CB67502E-05AD-4973-9CC1-8409BB4C9436}">
      <dsp:nvSpPr>
        <dsp:cNvPr id="0" name=""/>
        <dsp:cNvSpPr/>
      </dsp:nvSpPr>
      <dsp:spPr>
        <a:xfrm>
          <a:off x="5039329" y="1490565"/>
          <a:ext cx="2517818" cy="3130187"/>
        </a:xfrm>
        <a:prstGeom prst="rect">
          <a:avLst/>
        </a:prstGeom>
        <a:solidFill>
          <a:schemeClr val="accent4">
            <a:hueOff val="10412348"/>
            <a:satOff val="-59202"/>
            <a:lumOff val="1902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s-EC" sz="3000" kern="1200" dirty="0" smtClean="0">
              <a:solidFill>
                <a:schemeClr val="tx1"/>
              </a:solidFill>
            </a:rPr>
            <a:t>Determinar el motivo de compra y frecuencia.</a:t>
          </a:r>
          <a:endParaRPr lang="es-EC" sz="3000" kern="1200" dirty="0">
            <a:solidFill>
              <a:schemeClr val="tx1"/>
            </a:solidFill>
          </a:endParaRPr>
        </a:p>
      </dsp:txBody>
      <dsp:txXfrm>
        <a:off x="5039329" y="1490565"/>
        <a:ext cx="2517818" cy="3130187"/>
      </dsp:txXfrm>
    </dsp:sp>
    <dsp:sp modelId="{63222518-AC4E-42C2-9720-ADF2D317C103}">
      <dsp:nvSpPr>
        <dsp:cNvPr id="0" name=""/>
        <dsp:cNvSpPr/>
      </dsp:nvSpPr>
      <dsp:spPr>
        <a:xfrm>
          <a:off x="0" y="4620753"/>
          <a:ext cx="7560840" cy="347798"/>
        </a:xfrm>
        <a:prstGeom prst="rect">
          <a:avLst/>
        </a:prstGeom>
        <a:solidFill>
          <a:schemeClr val="accent4">
            <a:shade val="90000"/>
            <a:hueOff val="0"/>
            <a:satOff val="0"/>
            <a:lumOff val="0"/>
            <a:alphaOff val="0"/>
          </a:schemeClr>
        </a:solidFill>
        <a:ln>
          <a:noFill/>
        </a:ln>
        <a:effectLst/>
        <a:scene3d>
          <a:camera prst="orthographicFront"/>
          <a:lightRig rig="chilly" dir="t"/>
        </a:scene3d>
        <a:sp3d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3663ED-AE3E-4960-82F3-0E3C3743D0CF}">
      <dsp:nvSpPr>
        <dsp:cNvPr id="0" name=""/>
        <dsp:cNvSpPr/>
      </dsp:nvSpPr>
      <dsp:spPr>
        <a:xfrm>
          <a:off x="0" y="0"/>
          <a:ext cx="6528454" cy="1246603"/>
        </a:xfrm>
        <a:prstGeom prst="roundRect">
          <a:avLst>
            <a:gd name="adj" fmla="val 10000"/>
          </a:avLst>
        </a:prstGeom>
        <a:solidFill>
          <a:schemeClr val="accent4">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s-EC" sz="1400" b="1" kern="1200" dirty="0" smtClean="0">
              <a:solidFill>
                <a:schemeClr val="tx1"/>
              </a:solidFill>
            </a:rPr>
            <a:t>F1: DESARROLLO INTERNO EMPRESARIAL;                      </a:t>
          </a:r>
        </a:p>
        <a:p>
          <a:pPr lvl="0" algn="l" defTabSz="622300">
            <a:lnSpc>
              <a:spcPct val="90000"/>
            </a:lnSpc>
            <a:spcBef>
              <a:spcPct val="0"/>
            </a:spcBef>
            <a:spcAft>
              <a:spcPct val="35000"/>
            </a:spcAft>
          </a:pPr>
          <a:r>
            <a:rPr lang="es-EC" sz="1400" b="1" kern="1200" dirty="0" smtClean="0">
              <a:solidFill>
                <a:schemeClr val="tx1"/>
              </a:solidFill>
            </a:rPr>
            <a:t>F2: PERSONAL CALIFICADO;                                            </a:t>
          </a:r>
        </a:p>
        <a:p>
          <a:pPr lvl="0" algn="l" defTabSz="622300">
            <a:lnSpc>
              <a:spcPct val="90000"/>
            </a:lnSpc>
            <a:spcBef>
              <a:spcPct val="0"/>
            </a:spcBef>
            <a:spcAft>
              <a:spcPct val="35000"/>
            </a:spcAft>
          </a:pPr>
          <a:r>
            <a:rPr lang="es-EC" sz="1400" b="1" kern="1200" dirty="0" smtClean="0">
              <a:solidFill>
                <a:schemeClr val="tx1"/>
              </a:solidFill>
            </a:rPr>
            <a:t>F3: CAPACIDAD FINANCIERA</a:t>
          </a:r>
          <a:endParaRPr lang="es-EC" sz="1400" b="1" kern="1200" dirty="0">
            <a:solidFill>
              <a:schemeClr val="tx1"/>
            </a:solidFill>
          </a:endParaRPr>
        </a:p>
      </dsp:txBody>
      <dsp:txXfrm>
        <a:off x="36512" y="36512"/>
        <a:ext cx="5077933" cy="1173579"/>
      </dsp:txXfrm>
    </dsp:sp>
    <dsp:sp modelId="{0EDB04C5-9434-45C7-8D88-02A4282DDF2E}">
      <dsp:nvSpPr>
        <dsp:cNvPr id="0" name=""/>
        <dsp:cNvSpPr/>
      </dsp:nvSpPr>
      <dsp:spPr>
        <a:xfrm>
          <a:off x="546758" y="1473258"/>
          <a:ext cx="6528454" cy="1246603"/>
        </a:xfrm>
        <a:prstGeom prst="roundRect">
          <a:avLst>
            <a:gd name="adj" fmla="val 10000"/>
          </a:avLst>
        </a:prstGeom>
        <a:solidFill>
          <a:schemeClr val="accent4">
            <a:hueOff val="3470783"/>
            <a:satOff val="-19734"/>
            <a:lumOff val="634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s-EC" sz="1400" b="1" kern="1200" dirty="0" smtClean="0">
              <a:solidFill>
                <a:schemeClr val="tx1"/>
              </a:solidFill>
            </a:rPr>
            <a:t>O1: CLIENTES POTENCIALES</a:t>
          </a:r>
        </a:p>
        <a:p>
          <a:pPr lvl="0" algn="l" defTabSz="622300">
            <a:lnSpc>
              <a:spcPct val="90000"/>
            </a:lnSpc>
            <a:spcBef>
              <a:spcPct val="0"/>
            </a:spcBef>
            <a:spcAft>
              <a:spcPct val="35000"/>
            </a:spcAft>
          </a:pPr>
          <a:r>
            <a:rPr lang="es-EC" sz="1400" b="1" kern="1200" dirty="0" smtClean="0">
              <a:solidFill>
                <a:schemeClr val="tx1"/>
              </a:solidFill>
            </a:rPr>
            <a:t>O2: USO DE E-COMMERS-TECNOLOGIA</a:t>
          </a:r>
        </a:p>
        <a:p>
          <a:pPr lvl="0" algn="l" defTabSz="622300">
            <a:lnSpc>
              <a:spcPct val="90000"/>
            </a:lnSpc>
            <a:spcBef>
              <a:spcPct val="0"/>
            </a:spcBef>
            <a:spcAft>
              <a:spcPct val="35000"/>
            </a:spcAft>
          </a:pPr>
          <a:r>
            <a:rPr lang="es-EC" sz="1400" b="1" kern="1200" dirty="0" smtClean="0">
              <a:solidFill>
                <a:schemeClr val="tx1"/>
              </a:solidFill>
            </a:rPr>
            <a:t>O3: PROVEEDORES </a:t>
          </a:r>
        </a:p>
      </dsp:txBody>
      <dsp:txXfrm>
        <a:off x="583270" y="1509770"/>
        <a:ext cx="5098380" cy="1173579"/>
      </dsp:txXfrm>
    </dsp:sp>
    <dsp:sp modelId="{8B2710F8-0E63-4517-972F-9E829571B400}">
      <dsp:nvSpPr>
        <dsp:cNvPr id="0" name=""/>
        <dsp:cNvSpPr/>
      </dsp:nvSpPr>
      <dsp:spPr>
        <a:xfrm>
          <a:off x="1085355" y="2946517"/>
          <a:ext cx="6528454" cy="1246603"/>
        </a:xfrm>
        <a:prstGeom prst="roundRect">
          <a:avLst>
            <a:gd name="adj" fmla="val 10000"/>
          </a:avLst>
        </a:prstGeom>
        <a:solidFill>
          <a:schemeClr val="accent4">
            <a:hueOff val="6941566"/>
            <a:satOff val="-39468"/>
            <a:lumOff val="1268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s-EC" sz="1400" b="1" kern="1200" dirty="0" smtClean="0">
              <a:solidFill>
                <a:schemeClr val="tx1"/>
              </a:solidFill>
            </a:rPr>
            <a:t>D1: PLANIFICACION MAL ESTRUCTURADA</a:t>
          </a:r>
        </a:p>
        <a:p>
          <a:pPr lvl="0" algn="l" defTabSz="622300">
            <a:lnSpc>
              <a:spcPct val="90000"/>
            </a:lnSpc>
            <a:spcBef>
              <a:spcPct val="0"/>
            </a:spcBef>
            <a:spcAft>
              <a:spcPct val="35000"/>
            </a:spcAft>
          </a:pPr>
          <a:r>
            <a:rPr lang="es-EC" sz="1400" b="1" kern="1200" dirty="0" smtClean="0">
              <a:solidFill>
                <a:schemeClr val="tx1"/>
              </a:solidFill>
            </a:rPr>
            <a:t>D2: NO EXISTE VISUALIZACIÓN A FUTURO </a:t>
          </a:r>
        </a:p>
        <a:p>
          <a:pPr lvl="0" algn="l" defTabSz="622300">
            <a:lnSpc>
              <a:spcPct val="90000"/>
            </a:lnSpc>
            <a:spcBef>
              <a:spcPct val="0"/>
            </a:spcBef>
            <a:spcAft>
              <a:spcPct val="35000"/>
            </a:spcAft>
          </a:pPr>
          <a:r>
            <a:rPr lang="es-EC" sz="1400" b="1" kern="1200" dirty="0" smtClean="0">
              <a:solidFill>
                <a:schemeClr val="tx1"/>
              </a:solidFill>
            </a:rPr>
            <a:t>D3: PROCESOS NO IDENTIFICADOS</a:t>
          </a:r>
        </a:p>
        <a:p>
          <a:pPr lvl="0" algn="l" defTabSz="622300">
            <a:lnSpc>
              <a:spcPct val="90000"/>
            </a:lnSpc>
            <a:spcBef>
              <a:spcPct val="0"/>
            </a:spcBef>
            <a:spcAft>
              <a:spcPct val="35000"/>
            </a:spcAft>
          </a:pPr>
          <a:r>
            <a:rPr lang="es-EC" sz="1400" b="1" kern="1200" dirty="0" smtClean="0">
              <a:solidFill>
                <a:schemeClr val="tx1"/>
              </a:solidFill>
            </a:rPr>
            <a:t>D4: ENFOCADOS AL SEGMENTO INSTITUCIONAL </a:t>
          </a:r>
          <a:endParaRPr lang="es-EC" sz="1400" b="1" kern="1200" dirty="0">
            <a:solidFill>
              <a:schemeClr val="tx1"/>
            </a:solidFill>
          </a:endParaRPr>
        </a:p>
      </dsp:txBody>
      <dsp:txXfrm>
        <a:off x="1121867" y="2983029"/>
        <a:ext cx="5106540" cy="1173579"/>
      </dsp:txXfrm>
    </dsp:sp>
    <dsp:sp modelId="{BAF2708D-85A8-4CBA-8FEC-259F69EFED77}">
      <dsp:nvSpPr>
        <dsp:cNvPr id="0" name=""/>
        <dsp:cNvSpPr/>
      </dsp:nvSpPr>
      <dsp:spPr>
        <a:xfrm>
          <a:off x="1632113" y="4419775"/>
          <a:ext cx="6528454" cy="1246603"/>
        </a:xfrm>
        <a:prstGeom prst="roundRect">
          <a:avLst>
            <a:gd name="adj" fmla="val 10000"/>
          </a:avLst>
        </a:prstGeom>
        <a:solidFill>
          <a:schemeClr val="accent4">
            <a:hueOff val="10412348"/>
            <a:satOff val="-59202"/>
            <a:lumOff val="1902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s-EC" sz="1400" b="1" kern="1200" dirty="0" smtClean="0">
              <a:solidFill>
                <a:schemeClr val="tx1"/>
              </a:solidFill>
            </a:rPr>
            <a:t>A1: INFLACIÓN ALTA</a:t>
          </a:r>
        </a:p>
        <a:p>
          <a:pPr lvl="0" algn="l" defTabSz="622300">
            <a:lnSpc>
              <a:spcPct val="90000"/>
            </a:lnSpc>
            <a:spcBef>
              <a:spcPct val="0"/>
            </a:spcBef>
            <a:spcAft>
              <a:spcPct val="35000"/>
            </a:spcAft>
          </a:pPr>
          <a:r>
            <a:rPr lang="es-EC" sz="1400" b="1" kern="1200" dirty="0" smtClean="0">
              <a:solidFill>
                <a:schemeClr val="tx1"/>
              </a:solidFill>
            </a:rPr>
            <a:t>A2: E-COMMERS</a:t>
          </a:r>
        </a:p>
        <a:p>
          <a:pPr lvl="0" algn="l" defTabSz="622300">
            <a:lnSpc>
              <a:spcPct val="90000"/>
            </a:lnSpc>
            <a:spcBef>
              <a:spcPct val="0"/>
            </a:spcBef>
            <a:spcAft>
              <a:spcPct val="35000"/>
            </a:spcAft>
          </a:pPr>
          <a:r>
            <a:rPr lang="es-EC" sz="1400" b="1" kern="1200" dirty="0" smtClean="0">
              <a:solidFill>
                <a:schemeClr val="tx1"/>
              </a:solidFill>
            </a:rPr>
            <a:t>A3: COMPETENCIA POSICIONADA</a:t>
          </a:r>
        </a:p>
        <a:p>
          <a:pPr lvl="0" algn="l" defTabSz="622300">
            <a:lnSpc>
              <a:spcPct val="90000"/>
            </a:lnSpc>
            <a:spcBef>
              <a:spcPct val="0"/>
            </a:spcBef>
            <a:spcAft>
              <a:spcPct val="35000"/>
            </a:spcAft>
          </a:pPr>
          <a:r>
            <a:rPr lang="es-EC" sz="1400" b="1" kern="1200" dirty="0" smtClean="0">
              <a:solidFill>
                <a:schemeClr val="tx1"/>
              </a:solidFill>
            </a:rPr>
            <a:t>A4: PENETRACIÓN DE NUEVAS EMPRESA </a:t>
          </a:r>
          <a:endParaRPr lang="es-EC" sz="1400" b="1" kern="1200" dirty="0">
            <a:solidFill>
              <a:schemeClr val="tx1"/>
            </a:solidFill>
          </a:endParaRPr>
        </a:p>
      </dsp:txBody>
      <dsp:txXfrm>
        <a:off x="1668625" y="4456287"/>
        <a:ext cx="5098380" cy="1173579"/>
      </dsp:txXfrm>
    </dsp:sp>
    <dsp:sp modelId="{CCEB76F1-3D9E-48F1-83B0-572EE0027C6B}">
      <dsp:nvSpPr>
        <dsp:cNvPr id="0" name=""/>
        <dsp:cNvSpPr/>
      </dsp:nvSpPr>
      <dsp:spPr>
        <a:xfrm>
          <a:off x="5718162" y="954784"/>
          <a:ext cx="810292" cy="810292"/>
        </a:xfrm>
        <a:prstGeom prst="downArrow">
          <a:avLst>
            <a:gd name="adj1" fmla="val 55000"/>
            <a:gd name="adj2" fmla="val 45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s-EC" sz="3600" kern="1200" dirty="0"/>
        </a:p>
      </dsp:txBody>
      <dsp:txXfrm>
        <a:off x="5900478" y="954784"/>
        <a:ext cx="445660" cy="609745"/>
      </dsp:txXfrm>
    </dsp:sp>
    <dsp:sp modelId="{BDB2CAD9-E373-45B4-B75C-EB341879C29F}">
      <dsp:nvSpPr>
        <dsp:cNvPr id="0" name=""/>
        <dsp:cNvSpPr/>
      </dsp:nvSpPr>
      <dsp:spPr>
        <a:xfrm>
          <a:off x="6264920" y="2428043"/>
          <a:ext cx="810292" cy="810292"/>
        </a:xfrm>
        <a:prstGeom prst="downArrow">
          <a:avLst>
            <a:gd name="adj1" fmla="val 55000"/>
            <a:gd name="adj2" fmla="val 45000"/>
          </a:avLst>
        </a:prstGeom>
        <a:solidFill>
          <a:schemeClr val="accent4">
            <a:tint val="40000"/>
            <a:alpha val="90000"/>
            <a:hueOff val="5446089"/>
            <a:satOff val="-28655"/>
            <a:lumOff val="1025"/>
            <a:alphaOff val="0"/>
          </a:schemeClr>
        </a:solidFill>
        <a:ln w="12700" cap="flat" cmpd="sng" algn="ctr">
          <a:solidFill>
            <a:schemeClr val="accent4">
              <a:tint val="40000"/>
              <a:alpha val="90000"/>
              <a:hueOff val="5446089"/>
              <a:satOff val="-28655"/>
              <a:lumOff val="1025"/>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s-EC" sz="3600" kern="1200" dirty="0"/>
        </a:p>
      </dsp:txBody>
      <dsp:txXfrm>
        <a:off x="6447236" y="2428043"/>
        <a:ext cx="445660" cy="609745"/>
      </dsp:txXfrm>
    </dsp:sp>
    <dsp:sp modelId="{A1EF2DA7-4891-4D61-8849-E19C76A9EF8D}">
      <dsp:nvSpPr>
        <dsp:cNvPr id="0" name=""/>
        <dsp:cNvSpPr/>
      </dsp:nvSpPr>
      <dsp:spPr>
        <a:xfrm>
          <a:off x="6803517" y="3901301"/>
          <a:ext cx="810292" cy="810292"/>
        </a:xfrm>
        <a:prstGeom prst="downArrow">
          <a:avLst>
            <a:gd name="adj1" fmla="val 55000"/>
            <a:gd name="adj2" fmla="val 45000"/>
          </a:avLst>
        </a:prstGeom>
        <a:solidFill>
          <a:schemeClr val="accent4">
            <a:tint val="40000"/>
            <a:alpha val="90000"/>
            <a:hueOff val="10892177"/>
            <a:satOff val="-57311"/>
            <a:lumOff val="2050"/>
            <a:alphaOff val="0"/>
          </a:schemeClr>
        </a:solidFill>
        <a:ln w="12700" cap="flat" cmpd="sng" algn="ctr">
          <a:solidFill>
            <a:schemeClr val="accent4">
              <a:tint val="40000"/>
              <a:alpha val="90000"/>
              <a:hueOff val="10892177"/>
              <a:satOff val="-57311"/>
              <a:lumOff val="205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s-EC" sz="3600" kern="1200" dirty="0"/>
        </a:p>
      </dsp:txBody>
      <dsp:txXfrm>
        <a:off x="6985833" y="3901301"/>
        <a:ext cx="445660" cy="60974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58B38B-B7C2-439B-8A4C-ED1213B3CB55}">
      <dsp:nvSpPr>
        <dsp:cNvPr id="0" name=""/>
        <dsp:cNvSpPr/>
      </dsp:nvSpPr>
      <dsp:spPr>
        <a:xfrm>
          <a:off x="0" y="0"/>
          <a:ext cx="6099077" cy="1002107"/>
        </a:xfrm>
        <a:prstGeom prst="roundRect">
          <a:avLst>
            <a:gd name="adj" fmla="val 10000"/>
          </a:avLst>
        </a:prstGeom>
        <a:solidFill>
          <a:schemeClr val="accent4">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s-EC" sz="1200" kern="1200" dirty="0" smtClean="0">
              <a:solidFill>
                <a:schemeClr val="tx1"/>
              </a:solidFill>
            </a:rPr>
            <a:t>El mercado de condimentos es muy atractivo ya que por medio del estudio de mercado realizado identificamos que existe un gran porcentaje de la población que utiliza los condimentos  procesados para dar sabor y aroma a sus comidas  tanto en el segmento hogar e institucional</a:t>
          </a:r>
          <a:endParaRPr lang="en-US" sz="1200" kern="1200" dirty="0">
            <a:solidFill>
              <a:schemeClr val="tx1"/>
            </a:solidFill>
          </a:endParaRPr>
        </a:p>
      </dsp:txBody>
      <dsp:txXfrm>
        <a:off x="29351" y="29351"/>
        <a:ext cx="4900478" cy="943405"/>
      </dsp:txXfrm>
    </dsp:sp>
    <dsp:sp modelId="{E1D8ED32-EEF8-438E-9B9C-802FD8B66CA6}">
      <dsp:nvSpPr>
        <dsp:cNvPr id="0" name=""/>
        <dsp:cNvSpPr/>
      </dsp:nvSpPr>
      <dsp:spPr>
        <a:xfrm>
          <a:off x="455450" y="1141288"/>
          <a:ext cx="6099077" cy="1002107"/>
        </a:xfrm>
        <a:prstGeom prst="roundRect">
          <a:avLst>
            <a:gd name="adj" fmla="val 10000"/>
          </a:avLst>
        </a:prstGeom>
        <a:solidFill>
          <a:schemeClr val="accent4">
            <a:hueOff val="2603087"/>
            <a:satOff val="-14800"/>
            <a:lumOff val="4755"/>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n-US" sz="1200" kern="1200" dirty="0" smtClean="0">
              <a:solidFill>
                <a:schemeClr val="tx1"/>
              </a:solidFill>
            </a:rPr>
            <a:t>FORTALEZA: Personal </a:t>
          </a:r>
          <a:r>
            <a:rPr lang="en-US" sz="1200" kern="1200" dirty="0" err="1" smtClean="0">
              <a:solidFill>
                <a:schemeClr val="tx1"/>
              </a:solidFill>
            </a:rPr>
            <a:t>calificado</a:t>
          </a:r>
          <a:endParaRPr lang="en-US" sz="1200" kern="1200" dirty="0" smtClean="0">
            <a:solidFill>
              <a:schemeClr val="tx1"/>
            </a:solidFill>
          </a:endParaRPr>
        </a:p>
        <a:p>
          <a:pPr lvl="0" algn="l" defTabSz="533400">
            <a:lnSpc>
              <a:spcPct val="90000"/>
            </a:lnSpc>
            <a:spcBef>
              <a:spcPct val="0"/>
            </a:spcBef>
            <a:spcAft>
              <a:spcPct val="35000"/>
            </a:spcAft>
          </a:pPr>
          <a:r>
            <a:rPr lang="en-US" sz="1200" kern="1200" dirty="0" smtClean="0">
              <a:solidFill>
                <a:schemeClr val="tx1"/>
              </a:solidFill>
            </a:rPr>
            <a:t>DEBILIDAD: </a:t>
          </a:r>
          <a:r>
            <a:rPr lang="en-US" sz="1200" kern="1200" dirty="0" err="1" smtClean="0">
              <a:solidFill>
                <a:schemeClr val="tx1"/>
              </a:solidFill>
            </a:rPr>
            <a:t>Destinar</a:t>
          </a:r>
          <a:r>
            <a:rPr lang="en-US" sz="1200" kern="1200" dirty="0" smtClean="0">
              <a:solidFill>
                <a:schemeClr val="tx1"/>
              </a:solidFill>
            </a:rPr>
            <a:t> </a:t>
          </a:r>
          <a:r>
            <a:rPr lang="en-US" sz="1200" kern="1200" dirty="0" err="1" smtClean="0">
              <a:solidFill>
                <a:schemeClr val="tx1"/>
              </a:solidFill>
            </a:rPr>
            <a:t>todos</a:t>
          </a:r>
          <a:r>
            <a:rPr lang="en-US" sz="1200" kern="1200" dirty="0" smtClean="0">
              <a:solidFill>
                <a:schemeClr val="tx1"/>
              </a:solidFill>
            </a:rPr>
            <a:t> </a:t>
          </a:r>
          <a:r>
            <a:rPr lang="en-US" sz="1200" kern="1200" dirty="0" err="1" smtClean="0">
              <a:solidFill>
                <a:schemeClr val="tx1"/>
              </a:solidFill>
            </a:rPr>
            <a:t>sus</a:t>
          </a:r>
          <a:r>
            <a:rPr lang="en-US" sz="1200" kern="1200" dirty="0" smtClean="0">
              <a:solidFill>
                <a:schemeClr val="tx1"/>
              </a:solidFill>
            </a:rPr>
            <a:t> </a:t>
          </a:r>
          <a:r>
            <a:rPr lang="en-US" sz="1200" kern="1200" dirty="0" err="1" smtClean="0">
              <a:solidFill>
                <a:schemeClr val="tx1"/>
              </a:solidFill>
            </a:rPr>
            <a:t>esfuerzos</a:t>
          </a:r>
          <a:r>
            <a:rPr lang="en-US" sz="1200" kern="1200" dirty="0" smtClean="0">
              <a:solidFill>
                <a:schemeClr val="tx1"/>
              </a:solidFill>
            </a:rPr>
            <a:t> </a:t>
          </a:r>
          <a:r>
            <a:rPr lang="en-US" sz="1200" kern="1200" dirty="0" err="1" smtClean="0">
              <a:solidFill>
                <a:schemeClr val="tx1"/>
              </a:solidFill>
            </a:rPr>
            <a:t>comerciales</a:t>
          </a:r>
          <a:r>
            <a:rPr lang="en-US" sz="1200" kern="1200" dirty="0" smtClean="0">
              <a:solidFill>
                <a:schemeClr val="tx1"/>
              </a:solidFill>
            </a:rPr>
            <a:t>  al </a:t>
          </a:r>
          <a:r>
            <a:rPr lang="en-US" sz="1200" kern="1200" dirty="0" err="1" smtClean="0">
              <a:solidFill>
                <a:schemeClr val="tx1"/>
              </a:solidFill>
            </a:rPr>
            <a:t>segmento</a:t>
          </a:r>
          <a:r>
            <a:rPr lang="en-US" sz="1200" kern="1200" dirty="0" smtClean="0">
              <a:solidFill>
                <a:schemeClr val="tx1"/>
              </a:solidFill>
            </a:rPr>
            <a:t> </a:t>
          </a:r>
          <a:r>
            <a:rPr lang="en-US" sz="1200" kern="1200" dirty="0" err="1" smtClean="0">
              <a:solidFill>
                <a:schemeClr val="tx1"/>
              </a:solidFill>
            </a:rPr>
            <a:t>institucional</a:t>
          </a:r>
          <a:r>
            <a:rPr lang="en-US" sz="1200" kern="1200" dirty="0" smtClean="0">
              <a:solidFill>
                <a:schemeClr val="tx1"/>
              </a:solidFill>
            </a:rPr>
            <a:t>; No </a:t>
          </a:r>
          <a:r>
            <a:rPr lang="en-US" sz="1200" kern="1200" dirty="0" err="1" smtClean="0">
              <a:solidFill>
                <a:schemeClr val="tx1"/>
              </a:solidFill>
            </a:rPr>
            <a:t>contar</a:t>
          </a:r>
          <a:r>
            <a:rPr lang="en-US" sz="1200" kern="1200" dirty="0" smtClean="0">
              <a:solidFill>
                <a:schemeClr val="tx1"/>
              </a:solidFill>
            </a:rPr>
            <a:t> con un plan </a:t>
          </a:r>
          <a:r>
            <a:rPr lang="en-US" sz="1200" kern="1200" dirty="0" err="1" smtClean="0">
              <a:solidFill>
                <a:schemeClr val="tx1"/>
              </a:solidFill>
            </a:rPr>
            <a:t>estrategico</a:t>
          </a:r>
          <a:r>
            <a:rPr lang="en-US" sz="1200" kern="1200" dirty="0" smtClean="0">
              <a:solidFill>
                <a:schemeClr val="tx1"/>
              </a:solidFill>
            </a:rPr>
            <a:t> de marketing </a:t>
          </a:r>
          <a:r>
            <a:rPr lang="en-US" sz="1200" kern="1200" dirty="0" err="1" smtClean="0">
              <a:solidFill>
                <a:schemeClr val="tx1"/>
              </a:solidFill>
            </a:rPr>
            <a:t>bien</a:t>
          </a:r>
          <a:r>
            <a:rPr lang="en-US" sz="1200" kern="1200" dirty="0" smtClean="0">
              <a:solidFill>
                <a:schemeClr val="tx1"/>
              </a:solidFill>
            </a:rPr>
            <a:t> </a:t>
          </a:r>
          <a:r>
            <a:rPr lang="en-US" sz="1200" kern="1200" dirty="0" err="1" smtClean="0">
              <a:solidFill>
                <a:schemeClr val="tx1"/>
              </a:solidFill>
            </a:rPr>
            <a:t>estructurado</a:t>
          </a:r>
          <a:r>
            <a:rPr lang="en-US" sz="1200" kern="1200" dirty="0" smtClean="0">
              <a:solidFill>
                <a:schemeClr val="tx1"/>
              </a:solidFill>
            </a:rPr>
            <a:t>.</a:t>
          </a:r>
          <a:endParaRPr lang="en-US" sz="1200" kern="1200" dirty="0">
            <a:solidFill>
              <a:schemeClr val="tx1"/>
            </a:solidFill>
          </a:endParaRPr>
        </a:p>
      </dsp:txBody>
      <dsp:txXfrm>
        <a:off x="484801" y="1170639"/>
        <a:ext cx="4933555" cy="943405"/>
      </dsp:txXfrm>
    </dsp:sp>
    <dsp:sp modelId="{3D31A185-3E01-4517-96E6-4E9BDEE66528}">
      <dsp:nvSpPr>
        <dsp:cNvPr id="0" name=""/>
        <dsp:cNvSpPr/>
      </dsp:nvSpPr>
      <dsp:spPr>
        <a:xfrm>
          <a:off x="910901" y="2282577"/>
          <a:ext cx="6099077" cy="1002107"/>
        </a:xfrm>
        <a:prstGeom prst="roundRect">
          <a:avLst>
            <a:gd name="adj" fmla="val 10000"/>
          </a:avLst>
        </a:prstGeom>
        <a:solidFill>
          <a:schemeClr val="accent4">
            <a:hueOff val="5206174"/>
            <a:satOff val="-29601"/>
            <a:lumOff val="951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s-EC" sz="1200" kern="1200" dirty="0" smtClean="0">
              <a:solidFill>
                <a:schemeClr val="tx1"/>
              </a:solidFill>
            </a:rPr>
            <a:t>Con respecto al  segmento institucional en el mercado de la ciudad de Quito  existe una gran aceptación sobre la nueva línea de condimentos, ya que el 95 % de los encuestados respondieron que si comprarían condimentos con la marca </a:t>
          </a:r>
          <a:r>
            <a:rPr lang="es-EC" sz="1200" kern="1200" dirty="0" err="1" smtClean="0">
              <a:solidFill>
                <a:schemeClr val="tx1"/>
              </a:solidFill>
            </a:rPr>
            <a:t>Marcello´s</a:t>
          </a:r>
          <a:r>
            <a:rPr lang="es-EC" sz="1200" kern="1200" dirty="0" smtClean="0">
              <a:solidFill>
                <a:schemeClr val="tx1"/>
              </a:solidFill>
            </a:rPr>
            <a:t>.</a:t>
          </a:r>
          <a:endParaRPr lang="en-US" sz="1200" kern="1200" dirty="0">
            <a:solidFill>
              <a:schemeClr val="tx1"/>
            </a:solidFill>
          </a:endParaRPr>
        </a:p>
      </dsp:txBody>
      <dsp:txXfrm>
        <a:off x="940252" y="2311928"/>
        <a:ext cx="4933555" cy="943405"/>
      </dsp:txXfrm>
    </dsp:sp>
    <dsp:sp modelId="{D85E63C3-24C2-4A79-BAC6-DDDD2B9BEC27}">
      <dsp:nvSpPr>
        <dsp:cNvPr id="0" name=""/>
        <dsp:cNvSpPr/>
      </dsp:nvSpPr>
      <dsp:spPr>
        <a:xfrm>
          <a:off x="1366351" y="3423866"/>
          <a:ext cx="6099077" cy="1002107"/>
        </a:xfrm>
        <a:prstGeom prst="roundRect">
          <a:avLst>
            <a:gd name="adj" fmla="val 10000"/>
          </a:avLst>
        </a:prstGeom>
        <a:solidFill>
          <a:schemeClr val="accent4">
            <a:hueOff val="7809261"/>
            <a:satOff val="-44401"/>
            <a:lumOff val="14265"/>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s-EC" sz="1200" kern="1200" dirty="0" smtClean="0">
              <a:solidFill>
                <a:schemeClr val="tx1"/>
              </a:solidFill>
            </a:rPr>
            <a:t>De acuerdo a la investigación de mercado el canal de distribución más adecuado para llegar al segmento institucional y hogar para la nueva línea de condimentos son los supermercados, bodegas y mayoristas ya que las personas acuden frecuentemente para adquirir  los condimentos.</a:t>
          </a:r>
          <a:endParaRPr lang="en-US" sz="1200" kern="1200" dirty="0">
            <a:solidFill>
              <a:schemeClr val="tx1"/>
            </a:solidFill>
          </a:endParaRPr>
        </a:p>
      </dsp:txBody>
      <dsp:txXfrm>
        <a:off x="1395702" y="3453217"/>
        <a:ext cx="4933555" cy="943405"/>
      </dsp:txXfrm>
    </dsp:sp>
    <dsp:sp modelId="{9A38B5B6-E105-46D3-B50D-C71E6348B442}">
      <dsp:nvSpPr>
        <dsp:cNvPr id="0" name=""/>
        <dsp:cNvSpPr/>
      </dsp:nvSpPr>
      <dsp:spPr>
        <a:xfrm>
          <a:off x="1821802" y="4565155"/>
          <a:ext cx="6099077" cy="1002107"/>
        </a:xfrm>
        <a:prstGeom prst="roundRect">
          <a:avLst>
            <a:gd name="adj" fmla="val 10000"/>
          </a:avLst>
        </a:prstGeom>
        <a:solidFill>
          <a:schemeClr val="accent4">
            <a:hueOff val="10412348"/>
            <a:satOff val="-59202"/>
            <a:lumOff val="1902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s-EC" sz="1200" kern="1200" dirty="0" smtClean="0">
              <a:solidFill>
                <a:schemeClr val="tx1"/>
              </a:solidFill>
            </a:rPr>
            <a:t>Financieramente el proyecto es viable porque los indicadores financieros superan los márgenes establecidos y además se puede observar que al haber variaciones de incremento en los ingresos  los resultados son los esperados lo que significa menor riesgo de inversión.</a:t>
          </a:r>
          <a:endParaRPr lang="en-US" sz="1200" kern="1200" dirty="0">
            <a:solidFill>
              <a:schemeClr val="tx1"/>
            </a:solidFill>
          </a:endParaRPr>
        </a:p>
      </dsp:txBody>
      <dsp:txXfrm>
        <a:off x="1851153" y="4594506"/>
        <a:ext cx="4933555" cy="943405"/>
      </dsp:txXfrm>
    </dsp:sp>
    <dsp:sp modelId="{6EAF7C01-FC70-4E7C-B114-9C1D2687BD69}">
      <dsp:nvSpPr>
        <dsp:cNvPr id="0" name=""/>
        <dsp:cNvSpPr/>
      </dsp:nvSpPr>
      <dsp:spPr>
        <a:xfrm>
          <a:off x="5447707" y="732095"/>
          <a:ext cx="651369" cy="651369"/>
        </a:xfrm>
        <a:prstGeom prst="downArrow">
          <a:avLst>
            <a:gd name="adj1" fmla="val 55000"/>
            <a:gd name="adj2" fmla="val 45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endParaRPr lang="en-US" sz="2900" kern="1200" dirty="0"/>
        </a:p>
      </dsp:txBody>
      <dsp:txXfrm>
        <a:off x="5594265" y="732095"/>
        <a:ext cx="358253" cy="490155"/>
      </dsp:txXfrm>
    </dsp:sp>
    <dsp:sp modelId="{D65A771A-D8CF-4BAD-A3A5-F9D17BFECA68}">
      <dsp:nvSpPr>
        <dsp:cNvPr id="0" name=""/>
        <dsp:cNvSpPr/>
      </dsp:nvSpPr>
      <dsp:spPr>
        <a:xfrm>
          <a:off x="5903158" y="1873383"/>
          <a:ext cx="651369" cy="651369"/>
        </a:xfrm>
        <a:prstGeom prst="downArrow">
          <a:avLst>
            <a:gd name="adj1" fmla="val 55000"/>
            <a:gd name="adj2" fmla="val 45000"/>
          </a:avLst>
        </a:prstGeom>
        <a:solidFill>
          <a:schemeClr val="accent4">
            <a:tint val="40000"/>
            <a:alpha val="90000"/>
            <a:hueOff val="3630726"/>
            <a:satOff val="-19104"/>
            <a:lumOff val="683"/>
            <a:alphaOff val="0"/>
          </a:schemeClr>
        </a:solidFill>
        <a:ln w="12700" cap="flat" cmpd="sng" algn="ctr">
          <a:solidFill>
            <a:schemeClr val="accent4">
              <a:tint val="40000"/>
              <a:alpha val="90000"/>
              <a:hueOff val="3630726"/>
              <a:satOff val="-19104"/>
              <a:lumOff val="683"/>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endParaRPr lang="en-US" sz="2900" kern="1200" dirty="0"/>
        </a:p>
      </dsp:txBody>
      <dsp:txXfrm>
        <a:off x="6049716" y="1873383"/>
        <a:ext cx="358253" cy="490155"/>
      </dsp:txXfrm>
    </dsp:sp>
    <dsp:sp modelId="{6B858113-EEF0-4773-A8C7-BE057EECFECB}">
      <dsp:nvSpPr>
        <dsp:cNvPr id="0" name=""/>
        <dsp:cNvSpPr/>
      </dsp:nvSpPr>
      <dsp:spPr>
        <a:xfrm>
          <a:off x="6358609" y="2997971"/>
          <a:ext cx="651369" cy="651369"/>
        </a:xfrm>
        <a:prstGeom prst="downArrow">
          <a:avLst>
            <a:gd name="adj1" fmla="val 55000"/>
            <a:gd name="adj2" fmla="val 45000"/>
          </a:avLst>
        </a:prstGeom>
        <a:solidFill>
          <a:schemeClr val="accent4">
            <a:tint val="40000"/>
            <a:alpha val="90000"/>
            <a:hueOff val="7261452"/>
            <a:satOff val="-38207"/>
            <a:lumOff val="1367"/>
            <a:alphaOff val="0"/>
          </a:schemeClr>
        </a:solidFill>
        <a:ln w="12700" cap="flat" cmpd="sng" algn="ctr">
          <a:solidFill>
            <a:schemeClr val="accent4">
              <a:tint val="40000"/>
              <a:alpha val="90000"/>
              <a:hueOff val="7261452"/>
              <a:satOff val="-38207"/>
              <a:lumOff val="1367"/>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endParaRPr lang="en-US" sz="2900" kern="1200" dirty="0"/>
        </a:p>
      </dsp:txBody>
      <dsp:txXfrm>
        <a:off x="6505167" y="2997971"/>
        <a:ext cx="358253" cy="490155"/>
      </dsp:txXfrm>
    </dsp:sp>
    <dsp:sp modelId="{CC9B8BDD-1E91-4DE0-80F3-291AB9CEE3BC}">
      <dsp:nvSpPr>
        <dsp:cNvPr id="0" name=""/>
        <dsp:cNvSpPr/>
      </dsp:nvSpPr>
      <dsp:spPr>
        <a:xfrm>
          <a:off x="6814059" y="4150394"/>
          <a:ext cx="651369" cy="651369"/>
        </a:xfrm>
        <a:prstGeom prst="downArrow">
          <a:avLst>
            <a:gd name="adj1" fmla="val 55000"/>
            <a:gd name="adj2" fmla="val 45000"/>
          </a:avLst>
        </a:prstGeom>
        <a:solidFill>
          <a:schemeClr val="accent4">
            <a:tint val="40000"/>
            <a:alpha val="90000"/>
            <a:hueOff val="10892177"/>
            <a:satOff val="-57311"/>
            <a:lumOff val="2050"/>
            <a:alphaOff val="0"/>
          </a:schemeClr>
        </a:solidFill>
        <a:ln w="12700" cap="flat" cmpd="sng" algn="ctr">
          <a:solidFill>
            <a:schemeClr val="accent4">
              <a:tint val="40000"/>
              <a:alpha val="90000"/>
              <a:hueOff val="10892177"/>
              <a:satOff val="-57311"/>
              <a:lumOff val="205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endParaRPr lang="en-US" sz="2900" kern="1200" dirty="0"/>
        </a:p>
      </dsp:txBody>
      <dsp:txXfrm>
        <a:off x="6960617" y="4150394"/>
        <a:ext cx="358253" cy="49015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E4B140-39C4-4C11-B4BD-833BC1D65719}">
      <dsp:nvSpPr>
        <dsp:cNvPr id="0" name=""/>
        <dsp:cNvSpPr/>
      </dsp:nvSpPr>
      <dsp:spPr>
        <a:xfrm>
          <a:off x="0" y="520"/>
          <a:ext cx="8160568" cy="973440"/>
        </a:xfrm>
        <a:prstGeom prst="roundRect">
          <a:avLst/>
        </a:prstGeom>
        <a:solidFill>
          <a:schemeClr val="accent4">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s-EC" sz="1700" kern="1200" dirty="0" smtClean="0">
              <a:solidFill>
                <a:schemeClr val="tx1"/>
              </a:solidFill>
              <a:latin typeface="+mn-lt"/>
            </a:rPr>
            <a:t>Implementar  el plan de marketing propuesto para el lanzamiento de la nueva línea de condimentos, ya que es un proyecto viable y rentable.</a:t>
          </a:r>
          <a:endParaRPr lang="en-US" sz="1700" kern="1200" dirty="0">
            <a:solidFill>
              <a:schemeClr val="tx1"/>
            </a:solidFill>
            <a:latin typeface="+mn-lt"/>
          </a:endParaRPr>
        </a:p>
      </dsp:txBody>
      <dsp:txXfrm>
        <a:off x="47519" y="48039"/>
        <a:ext cx="8065530" cy="878402"/>
      </dsp:txXfrm>
    </dsp:sp>
    <dsp:sp modelId="{DFD677F0-59AA-4112-95CB-1F00FA075AF5}">
      <dsp:nvSpPr>
        <dsp:cNvPr id="0" name=""/>
        <dsp:cNvSpPr/>
      </dsp:nvSpPr>
      <dsp:spPr>
        <a:xfrm>
          <a:off x="0" y="973960"/>
          <a:ext cx="8160568" cy="861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9098" tIns="21590" rIns="120904" bIns="21590" numCol="1" spcCol="1270" anchor="t" anchorCtr="0">
          <a:noAutofit/>
        </a:bodyPr>
        <a:lstStyle/>
        <a:p>
          <a:pPr marL="171450" lvl="1" indent="-171450" algn="l" defTabSz="755650">
            <a:lnSpc>
              <a:spcPct val="90000"/>
            </a:lnSpc>
            <a:spcBef>
              <a:spcPct val="0"/>
            </a:spcBef>
            <a:spcAft>
              <a:spcPct val="20000"/>
            </a:spcAft>
            <a:buChar char="••"/>
          </a:pPr>
          <a:r>
            <a:rPr lang="es-EC" sz="1700" kern="1200" dirty="0" smtClean="0">
              <a:latin typeface="+mn-lt"/>
            </a:rPr>
            <a:t>Realizar concursos internos con el objetivo de que el personal de </a:t>
          </a:r>
          <a:r>
            <a:rPr lang="es-EC" sz="1700" kern="1200" dirty="0" err="1" smtClean="0">
              <a:latin typeface="+mn-lt"/>
            </a:rPr>
            <a:t>Marcseal</a:t>
          </a:r>
          <a:r>
            <a:rPr lang="es-EC" sz="1700" kern="1200" dirty="0" smtClean="0">
              <a:latin typeface="+mn-lt"/>
            </a:rPr>
            <a:t> desarrolle estrategias, procedimientos, actividades para modificar e innovar el  proceso productivo de la empresa.</a:t>
          </a:r>
          <a:endParaRPr lang="en-US" sz="1700" kern="1200" dirty="0">
            <a:latin typeface="+mn-lt"/>
          </a:endParaRPr>
        </a:p>
      </dsp:txBody>
      <dsp:txXfrm>
        <a:off x="0" y="973960"/>
        <a:ext cx="8160568" cy="861120"/>
      </dsp:txXfrm>
    </dsp:sp>
    <dsp:sp modelId="{0BBCEFFF-5785-4268-A1B2-06A2C762E620}">
      <dsp:nvSpPr>
        <dsp:cNvPr id="0" name=""/>
        <dsp:cNvSpPr/>
      </dsp:nvSpPr>
      <dsp:spPr>
        <a:xfrm>
          <a:off x="0" y="1835080"/>
          <a:ext cx="8160568" cy="973440"/>
        </a:xfrm>
        <a:prstGeom prst="roundRect">
          <a:avLst/>
        </a:prstGeom>
        <a:solidFill>
          <a:schemeClr val="accent4">
            <a:hueOff val="5206174"/>
            <a:satOff val="-29601"/>
            <a:lumOff val="951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s-EC" sz="1700" kern="1200" dirty="0" smtClean="0">
              <a:solidFill>
                <a:schemeClr val="tx1"/>
              </a:solidFill>
              <a:latin typeface="+mn-lt"/>
            </a:rPr>
            <a:t>Rediseñar un plan estratégico que le permita alcanzar  el  objetivo general de la empresa donde pueda  realizar evaluaciones y controles permanentes en la líneas de producción para optimizar el proceso y garantizar un producto de calidad;</a:t>
          </a:r>
          <a:endParaRPr lang="en-US" sz="1700" kern="1200" dirty="0">
            <a:solidFill>
              <a:schemeClr val="tx1"/>
            </a:solidFill>
            <a:latin typeface="+mn-lt"/>
          </a:endParaRPr>
        </a:p>
      </dsp:txBody>
      <dsp:txXfrm>
        <a:off x="47519" y="1882599"/>
        <a:ext cx="8065530" cy="878402"/>
      </dsp:txXfrm>
    </dsp:sp>
    <dsp:sp modelId="{F4E20436-7989-4CA9-B535-1FBFEB457620}">
      <dsp:nvSpPr>
        <dsp:cNvPr id="0" name=""/>
        <dsp:cNvSpPr/>
      </dsp:nvSpPr>
      <dsp:spPr>
        <a:xfrm>
          <a:off x="0" y="2808520"/>
          <a:ext cx="8160568" cy="995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9098" tIns="21590" rIns="120904" bIns="21590" numCol="1" spcCol="1270" anchor="t" anchorCtr="0">
          <a:noAutofit/>
        </a:bodyPr>
        <a:lstStyle/>
        <a:p>
          <a:pPr marL="171450" lvl="1" indent="-171450" algn="l" defTabSz="755650">
            <a:lnSpc>
              <a:spcPct val="90000"/>
            </a:lnSpc>
            <a:spcBef>
              <a:spcPct val="0"/>
            </a:spcBef>
            <a:spcAft>
              <a:spcPct val="20000"/>
            </a:spcAft>
            <a:buChar char="••"/>
          </a:pPr>
          <a:r>
            <a:rPr lang="es-EC" sz="1700" kern="1200" dirty="0" smtClean="0">
              <a:latin typeface="+mn-lt"/>
            </a:rPr>
            <a:t>Enfocar los esfuerzos y recursos de la empresa hacia la difusión y promoción de la línea de condimentos, dando a conocer las características , beneficios,  del producto, buscando que el mercado tanto institucional como el de hogar se familiarice con la marca y pueda así posicionarse en la mente del consumidor.</a:t>
          </a:r>
          <a:endParaRPr lang="en-US" sz="1700" kern="1200" dirty="0">
            <a:latin typeface="+mn-lt"/>
          </a:endParaRPr>
        </a:p>
      </dsp:txBody>
      <dsp:txXfrm>
        <a:off x="0" y="2808520"/>
        <a:ext cx="8160568" cy="995670"/>
      </dsp:txXfrm>
    </dsp:sp>
    <dsp:sp modelId="{D0444DBF-D73F-4007-8C66-CCDDAA0A7BAC}">
      <dsp:nvSpPr>
        <dsp:cNvPr id="0" name=""/>
        <dsp:cNvSpPr/>
      </dsp:nvSpPr>
      <dsp:spPr>
        <a:xfrm>
          <a:off x="0" y="3804190"/>
          <a:ext cx="8160568" cy="973440"/>
        </a:xfrm>
        <a:prstGeom prst="roundRect">
          <a:avLst/>
        </a:prstGeom>
        <a:solidFill>
          <a:schemeClr val="accent4">
            <a:hueOff val="10412348"/>
            <a:satOff val="-59202"/>
            <a:lumOff val="1902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s-EC" sz="1700" kern="1200" dirty="0" smtClean="0">
              <a:solidFill>
                <a:schemeClr val="tx1"/>
              </a:solidFill>
              <a:latin typeface="+mn-lt"/>
            </a:rPr>
            <a:t>Realizar alianzas estratégicas con proveedores, y canales de distribución para ofrecer un producto de calidad e incrementar la  participación en el mercado. </a:t>
          </a:r>
          <a:endParaRPr lang="en-US" sz="1700" kern="1200" dirty="0">
            <a:solidFill>
              <a:schemeClr val="tx1"/>
            </a:solidFill>
            <a:latin typeface="+mn-lt"/>
          </a:endParaRPr>
        </a:p>
      </dsp:txBody>
      <dsp:txXfrm>
        <a:off x="47519" y="3851709"/>
        <a:ext cx="8065530" cy="878402"/>
      </dsp:txXfrm>
    </dsp:sp>
    <dsp:sp modelId="{38A70E23-BEA4-47AA-BEE4-53704170E4DD}">
      <dsp:nvSpPr>
        <dsp:cNvPr id="0" name=""/>
        <dsp:cNvSpPr/>
      </dsp:nvSpPr>
      <dsp:spPr>
        <a:xfrm>
          <a:off x="0" y="4777630"/>
          <a:ext cx="8160568" cy="861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9098" tIns="21590" rIns="120904" bIns="21590" numCol="1" spcCol="1270" anchor="t" anchorCtr="0">
          <a:noAutofit/>
        </a:bodyPr>
        <a:lstStyle/>
        <a:p>
          <a:pPr marL="171450" lvl="1" indent="-171450" algn="l" defTabSz="755650">
            <a:lnSpc>
              <a:spcPct val="90000"/>
            </a:lnSpc>
            <a:spcBef>
              <a:spcPct val="0"/>
            </a:spcBef>
            <a:spcAft>
              <a:spcPct val="20000"/>
            </a:spcAft>
            <a:buChar char="••"/>
          </a:pPr>
          <a:r>
            <a:rPr lang="es-EC" sz="1700" kern="1200" dirty="0" smtClean="0">
              <a:latin typeface="+mn-lt"/>
            </a:rPr>
            <a:t>Implementar canales de ventas alternativos como página web donde exista la opción de e-</a:t>
          </a:r>
          <a:r>
            <a:rPr lang="es-EC" sz="1700" kern="1200" dirty="0" err="1" smtClean="0">
              <a:latin typeface="+mn-lt"/>
            </a:rPr>
            <a:t>commers</a:t>
          </a:r>
          <a:r>
            <a:rPr lang="es-EC" sz="1700" kern="1200" dirty="0" smtClean="0">
              <a:latin typeface="+mn-lt"/>
            </a:rPr>
            <a:t> para  que el consumidor realice las compras de forma más ágil y rápida</a:t>
          </a:r>
          <a:r>
            <a:rPr lang="es-EC" sz="1400" kern="1200" dirty="0" smtClean="0"/>
            <a:t>.</a:t>
          </a:r>
          <a:endParaRPr lang="en-US" sz="1400" kern="1200" dirty="0"/>
        </a:p>
      </dsp:txBody>
      <dsp:txXfrm>
        <a:off x="0" y="4777630"/>
        <a:ext cx="8160568" cy="861120"/>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dirty="0"/>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1A371D7-3945-42C9-A549-5849FE030585}" type="datetimeFigureOut">
              <a:rPr lang="es-EC" smtClean="0"/>
              <a:t>17/04/2014</a:t>
            </a:fld>
            <a:endParaRPr lang="es-EC" dirty="0"/>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dirty="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dirty="0"/>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FB67430-1004-4504-8E9C-F256A97E93B0}" type="slidenum">
              <a:rPr lang="es-EC" smtClean="0"/>
              <a:t>‹Nº›</a:t>
            </a:fld>
            <a:endParaRPr lang="es-EC" dirty="0"/>
          </a:p>
        </p:txBody>
      </p:sp>
    </p:spTree>
    <p:extLst>
      <p:ext uri="{BB962C8B-B14F-4D97-AF65-F5344CB8AC3E}">
        <p14:creationId xmlns:p14="http://schemas.microsoft.com/office/powerpoint/2010/main" val="49391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4FB67430-1004-4504-8E9C-F256A97E93B0}" type="slidenum">
              <a:rPr lang="es-EC" smtClean="0"/>
              <a:t>1</a:t>
            </a:fld>
            <a:endParaRPr lang="es-EC" dirty="0"/>
          </a:p>
        </p:txBody>
      </p:sp>
    </p:spTree>
    <p:extLst>
      <p:ext uri="{BB962C8B-B14F-4D97-AF65-F5344CB8AC3E}">
        <p14:creationId xmlns:p14="http://schemas.microsoft.com/office/powerpoint/2010/main" val="37024411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4FB67430-1004-4504-8E9C-F256A97E93B0}" type="slidenum">
              <a:rPr lang="es-EC" smtClean="0"/>
              <a:t>10</a:t>
            </a:fld>
            <a:endParaRPr lang="es-EC" dirty="0"/>
          </a:p>
        </p:txBody>
      </p:sp>
    </p:spTree>
    <p:extLst>
      <p:ext uri="{BB962C8B-B14F-4D97-AF65-F5344CB8AC3E}">
        <p14:creationId xmlns:p14="http://schemas.microsoft.com/office/powerpoint/2010/main" val="40232701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228600" indent="-228600">
              <a:buAutoNum type="arabicPeriod"/>
            </a:pPr>
            <a:r>
              <a:rPr lang="es-EC" dirty="0" smtClean="0"/>
              <a:t>Nivel socio </a:t>
            </a:r>
            <a:r>
              <a:rPr lang="es-EC" dirty="0" err="1" smtClean="0"/>
              <a:t>economico</a:t>
            </a:r>
            <a:r>
              <a:rPr lang="es-EC" dirty="0" smtClean="0"/>
              <a:t> : Nivel medio</a:t>
            </a:r>
            <a:r>
              <a:rPr lang="es-EC" baseline="0" dirty="0" smtClean="0"/>
              <a:t> </a:t>
            </a:r>
          </a:p>
          <a:p>
            <a:pPr marL="228600" indent="-228600">
              <a:buAutoNum type="arabicPeriod"/>
            </a:pPr>
            <a:r>
              <a:rPr lang="es-EC" baseline="0" dirty="0" smtClean="0"/>
              <a:t># de miembros que conforman la familia: </a:t>
            </a:r>
            <a:r>
              <a:rPr lang="es-EC" baseline="0" dirty="0" err="1" smtClean="0"/>
              <a:t>desd</a:t>
            </a:r>
            <a:r>
              <a:rPr lang="es-EC" baseline="0" dirty="0" smtClean="0"/>
              <a:t> 4 en adelante</a:t>
            </a:r>
          </a:p>
          <a:p>
            <a:pPr marL="228600" indent="-228600">
              <a:buAutoNum type="arabicPeriod"/>
            </a:pPr>
            <a:r>
              <a:rPr lang="es-EC" baseline="0" dirty="0" smtClean="0"/>
              <a:t> Ingreso mensual de la </a:t>
            </a:r>
            <a:r>
              <a:rPr lang="es-EC" baseline="0" dirty="0" err="1" smtClean="0"/>
              <a:t>familas</a:t>
            </a:r>
            <a:r>
              <a:rPr lang="es-EC" baseline="0" dirty="0" smtClean="0"/>
              <a:t> : a1500 en adelante </a:t>
            </a:r>
          </a:p>
          <a:p>
            <a:pPr marL="228600" indent="-228600">
              <a:buAutoNum type="arabicPeriod"/>
            </a:pPr>
            <a:r>
              <a:rPr lang="es-EC" baseline="0" dirty="0" err="1" smtClean="0"/>
              <a:t>Prefrencia</a:t>
            </a:r>
            <a:r>
              <a:rPr lang="es-EC" baseline="0" dirty="0" smtClean="0"/>
              <a:t> de condimentos: Empresa</a:t>
            </a:r>
          </a:p>
          <a:p>
            <a:pPr marL="228600" indent="-228600">
              <a:buAutoNum type="arabicPeriod"/>
            </a:pPr>
            <a:r>
              <a:rPr lang="es-EC" baseline="0" dirty="0" smtClean="0"/>
              <a:t>Gastos mensual de </a:t>
            </a:r>
            <a:r>
              <a:rPr lang="es-EC" baseline="0" dirty="0" err="1" smtClean="0"/>
              <a:t>condimetnos</a:t>
            </a:r>
            <a:r>
              <a:rPr lang="es-EC" baseline="0" dirty="0" smtClean="0"/>
              <a:t>: desde 6 en adelante</a:t>
            </a:r>
          </a:p>
          <a:p>
            <a:pPr marL="228600" indent="-228600">
              <a:buAutoNum type="arabicPeriod"/>
            </a:pPr>
            <a:r>
              <a:rPr lang="es-EC" baseline="0" dirty="0" smtClean="0"/>
              <a:t>Tipo de </a:t>
            </a:r>
            <a:r>
              <a:rPr lang="es-EC" baseline="0" dirty="0" err="1" smtClean="0"/>
              <a:t>presentacion</a:t>
            </a:r>
            <a:r>
              <a:rPr lang="es-EC" baseline="0" dirty="0" smtClean="0"/>
              <a:t>: depende del condimento</a:t>
            </a:r>
          </a:p>
          <a:p>
            <a:pPr marL="228600" indent="-228600">
              <a:buAutoNum type="arabicPeriod"/>
            </a:pPr>
            <a:r>
              <a:rPr lang="es-EC" baseline="0" dirty="0" smtClean="0"/>
              <a:t>Frecuencia de compra: mensual </a:t>
            </a:r>
          </a:p>
          <a:p>
            <a:pPr marL="228600" indent="-228600">
              <a:buAutoNum type="arabicPeriod"/>
            </a:pPr>
            <a:r>
              <a:rPr lang="es-EC" baseline="0" dirty="0" smtClean="0"/>
              <a:t>Tipo de envase </a:t>
            </a:r>
            <a:r>
              <a:rPr lang="es-EC" baseline="0" dirty="0" err="1" smtClean="0"/>
              <a:t>Plastico</a:t>
            </a:r>
            <a:r>
              <a:rPr lang="es-EC" baseline="0" dirty="0" smtClean="0"/>
              <a:t> , sachet</a:t>
            </a:r>
          </a:p>
          <a:p>
            <a:pPr marL="228600" indent="-228600">
              <a:buAutoNum type="arabicPeriod"/>
            </a:pPr>
            <a:r>
              <a:rPr lang="es-EC" baseline="0" dirty="0" smtClean="0"/>
              <a:t>Cantidad (</a:t>
            </a:r>
            <a:r>
              <a:rPr lang="es-EC" baseline="0" dirty="0" err="1" smtClean="0"/>
              <a:t>contenid</a:t>
            </a:r>
            <a:r>
              <a:rPr lang="es-EC" baseline="0" dirty="0" smtClean="0"/>
              <a:t>) 51  a 100gr</a:t>
            </a:r>
          </a:p>
          <a:p>
            <a:pPr marL="0" indent="0">
              <a:buNone/>
            </a:pPr>
            <a:r>
              <a:rPr lang="es-EC" baseline="0" dirty="0" smtClean="0"/>
              <a:t>10. Lugar de compra</a:t>
            </a:r>
          </a:p>
          <a:p>
            <a:pPr marL="0" indent="0">
              <a:buNone/>
            </a:pPr>
            <a:r>
              <a:rPr lang="es-EC" baseline="0" dirty="0" smtClean="0"/>
              <a:t>11. </a:t>
            </a:r>
            <a:r>
              <a:rPr lang="es-EC" baseline="0" dirty="0" err="1" smtClean="0"/>
              <a:t>Comeptencia</a:t>
            </a:r>
            <a:endParaRPr lang="es-EC" baseline="0" dirty="0" smtClean="0"/>
          </a:p>
          <a:p>
            <a:pPr marL="0" indent="0">
              <a:buNone/>
            </a:pPr>
            <a:r>
              <a:rPr lang="es-EC" baseline="0" dirty="0" smtClean="0"/>
              <a:t>12. Motivo de compra </a:t>
            </a:r>
            <a:endParaRPr lang="es-EC" dirty="0"/>
          </a:p>
        </p:txBody>
      </p:sp>
      <p:sp>
        <p:nvSpPr>
          <p:cNvPr id="4" name="3 Marcador de número de diapositiva"/>
          <p:cNvSpPr>
            <a:spLocks noGrp="1"/>
          </p:cNvSpPr>
          <p:nvPr>
            <p:ph type="sldNum" sz="quarter" idx="10"/>
          </p:nvPr>
        </p:nvSpPr>
        <p:spPr/>
        <p:txBody>
          <a:bodyPr/>
          <a:lstStyle/>
          <a:p>
            <a:fld id="{4FB67430-1004-4504-8E9C-F256A97E93B0}" type="slidenum">
              <a:rPr lang="es-EC" smtClean="0"/>
              <a:t>11</a:t>
            </a:fld>
            <a:endParaRPr lang="es-EC" dirty="0"/>
          </a:p>
        </p:txBody>
      </p:sp>
    </p:spTree>
    <p:extLst>
      <p:ext uri="{BB962C8B-B14F-4D97-AF65-F5344CB8AC3E}">
        <p14:creationId xmlns:p14="http://schemas.microsoft.com/office/powerpoint/2010/main" val="20323658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Que</a:t>
            </a:r>
            <a:r>
              <a:rPr lang="es-EC" baseline="0" dirty="0" smtClean="0"/>
              <a:t> marca, motivo y lugar de compra</a:t>
            </a:r>
          </a:p>
          <a:p>
            <a:endParaRPr lang="es-EC" dirty="0"/>
          </a:p>
        </p:txBody>
      </p:sp>
      <p:sp>
        <p:nvSpPr>
          <p:cNvPr id="4" name="3 Marcador de número de diapositiva"/>
          <p:cNvSpPr>
            <a:spLocks noGrp="1"/>
          </p:cNvSpPr>
          <p:nvPr>
            <p:ph type="sldNum" sz="quarter" idx="10"/>
          </p:nvPr>
        </p:nvSpPr>
        <p:spPr/>
        <p:txBody>
          <a:bodyPr/>
          <a:lstStyle/>
          <a:p>
            <a:fld id="{4FB67430-1004-4504-8E9C-F256A97E93B0}" type="slidenum">
              <a:rPr lang="es-EC" smtClean="0"/>
              <a:t>12</a:t>
            </a:fld>
            <a:endParaRPr lang="es-EC" dirty="0"/>
          </a:p>
        </p:txBody>
      </p:sp>
    </p:spTree>
    <p:extLst>
      <p:ext uri="{BB962C8B-B14F-4D97-AF65-F5344CB8AC3E}">
        <p14:creationId xmlns:p14="http://schemas.microsoft.com/office/powerpoint/2010/main" val="32864697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4FB67430-1004-4504-8E9C-F256A97E93B0}" type="slidenum">
              <a:rPr lang="es-EC" smtClean="0"/>
              <a:t>13</a:t>
            </a:fld>
            <a:endParaRPr lang="es-EC" dirty="0"/>
          </a:p>
        </p:txBody>
      </p:sp>
    </p:spTree>
    <p:extLst>
      <p:ext uri="{BB962C8B-B14F-4D97-AF65-F5344CB8AC3E}">
        <p14:creationId xmlns:p14="http://schemas.microsoft.com/office/powerpoint/2010/main" val="40232701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228600" indent="-228600">
              <a:buAutoNum type="arabicPeriod"/>
            </a:pPr>
            <a:r>
              <a:rPr lang="es-EC" dirty="0" smtClean="0"/>
              <a:t>Tipo de empresa</a:t>
            </a:r>
          </a:p>
          <a:p>
            <a:pPr marL="228600" indent="-228600">
              <a:buAutoNum type="arabicPeriod"/>
            </a:pPr>
            <a:r>
              <a:rPr lang="es-EC" dirty="0" smtClean="0"/>
              <a:t>Tamaño de empresa</a:t>
            </a:r>
          </a:p>
          <a:p>
            <a:pPr marL="0" indent="0">
              <a:buNone/>
            </a:pPr>
            <a:r>
              <a:rPr lang="es-EC" dirty="0" smtClean="0"/>
              <a:t>3.</a:t>
            </a:r>
            <a:r>
              <a:rPr lang="es-EC" baseline="0" dirty="0" smtClean="0"/>
              <a:t> Preferencia de los condimentos</a:t>
            </a:r>
          </a:p>
          <a:p>
            <a:pPr marL="0" indent="0">
              <a:buNone/>
            </a:pPr>
            <a:r>
              <a:rPr lang="es-EC" baseline="0" dirty="0" smtClean="0"/>
              <a:t>4.Cuanto gasta mensual mente</a:t>
            </a:r>
          </a:p>
          <a:p>
            <a:pPr marL="0" indent="0">
              <a:buNone/>
            </a:pPr>
            <a:r>
              <a:rPr lang="es-EC" baseline="0" dirty="0" smtClean="0"/>
              <a:t>5. </a:t>
            </a:r>
            <a:r>
              <a:rPr lang="es-EC" baseline="0" dirty="0" err="1" smtClean="0"/>
              <a:t>Compraria</a:t>
            </a:r>
            <a:r>
              <a:rPr lang="es-EC" baseline="0" dirty="0" smtClean="0"/>
              <a:t> condimentos marca </a:t>
            </a:r>
            <a:r>
              <a:rPr lang="es-EC" baseline="0" dirty="0" err="1" smtClean="0"/>
              <a:t>marcsellos</a:t>
            </a:r>
            <a:endParaRPr lang="es-EC" baseline="0" dirty="0" smtClean="0"/>
          </a:p>
          <a:p>
            <a:pPr marL="0" indent="0">
              <a:buNone/>
            </a:pPr>
            <a:r>
              <a:rPr lang="es-EC" baseline="0" dirty="0" smtClean="0"/>
              <a:t>6.Tipo de </a:t>
            </a:r>
            <a:r>
              <a:rPr lang="es-EC" baseline="0" dirty="0" err="1" smtClean="0"/>
              <a:t>presentacion</a:t>
            </a:r>
            <a:r>
              <a:rPr lang="es-EC" baseline="0" dirty="0" smtClean="0"/>
              <a:t> de los </a:t>
            </a:r>
            <a:r>
              <a:rPr lang="es-EC" baseline="0" dirty="0" err="1" smtClean="0"/>
              <a:t>condiemtnos</a:t>
            </a:r>
            <a:endParaRPr lang="es-EC" baseline="0" dirty="0" smtClean="0"/>
          </a:p>
          <a:p>
            <a:pPr marL="0" indent="0">
              <a:buNone/>
            </a:pPr>
            <a:r>
              <a:rPr lang="es-EC" baseline="0" dirty="0" smtClean="0"/>
              <a:t>7. Frecuencia de compra</a:t>
            </a:r>
          </a:p>
          <a:p>
            <a:pPr marL="0" indent="0">
              <a:buNone/>
            </a:pPr>
            <a:r>
              <a:rPr lang="es-EC" baseline="0" dirty="0" smtClean="0"/>
              <a:t>8. Tipo de envase </a:t>
            </a:r>
          </a:p>
          <a:p>
            <a:pPr marL="228600" indent="-228600">
              <a:buAutoNum type="arabicPeriod" startAt="9"/>
            </a:pPr>
            <a:r>
              <a:rPr lang="es-EC" baseline="0" dirty="0" smtClean="0"/>
              <a:t>Cantidad</a:t>
            </a:r>
          </a:p>
          <a:p>
            <a:pPr marL="228600" indent="-228600">
              <a:buAutoNum type="arabicPeriod" startAt="9"/>
            </a:pPr>
            <a:r>
              <a:rPr lang="es-EC" baseline="0" dirty="0" smtClean="0"/>
              <a:t>10. Lugar de compra</a:t>
            </a:r>
          </a:p>
          <a:p>
            <a:pPr marL="0" indent="0">
              <a:buNone/>
            </a:pPr>
            <a:r>
              <a:rPr lang="es-EC" baseline="0" dirty="0" smtClean="0"/>
              <a:t>11. Competidores</a:t>
            </a:r>
          </a:p>
          <a:p>
            <a:pPr marL="0" indent="0">
              <a:buNone/>
            </a:pPr>
            <a:r>
              <a:rPr lang="es-EC" baseline="0" dirty="0" smtClean="0"/>
              <a:t>12.  Motivo de compra</a:t>
            </a:r>
            <a:endParaRPr lang="es-EC" dirty="0"/>
          </a:p>
        </p:txBody>
      </p:sp>
      <p:sp>
        <p:nvSpPr>
          <p:cNvPr id="4" name="3 Marcador de número de diapositiva"/>
          <p:cNvSpPr>
            <a:spLocks noGrp="1"/>
          </p:cNvSpPr>
          <p:nvPr>
            <p:ph type="sldNum" sz="quarter" idx="10"/>
          </p:nvPr>
        </p:nvSpPr>
        <p:spPr/>
        <p:txBody>
          <a:bodyPr/>
          <a:lstStyle/>
          <a:p>
            <a:fld id="{4FB67430-1004-4504-8E9C-F256A97E93B0}" type="slidenum">
              <a:rPr lang="es-EC" smtClean="0"/>
              <a:t>14</a:t>
            </a:fld>
            <a:endParaRPr lang="es-EC" dirty="0"/>
          </a:p>
        </p:txBody>
      </p:sp>
    </p:spTree>
    <p:extLst>
      <p:ext uri="{BB962C8B-B14F-4D97-AF65-F5344CB8AC3E}">
        <p14:creationId xmlns:p14="http://schemas.microsoft.com/office/powerpoint/2010/main" val="32128148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Tienda</a:t>
            </a:r>
            <a:r>
              <a:rPr lang="es-EC" baseline="0" dirty="0" smtClean="0"/>
              <a:t> </a:t>
            </a:r>
            <a:r>
              <a:rPr lang="es-EC" baseline="0" dirty="0" err="1" smtClean="0"/>
              <a:t>diariamnete</a:t>
            </a:r>
            <a:r>
              <a:rPr lang="es-EC" baseline="0" dirty="0" smtClean="0"/>
              <a:t> </a:t>
            </a:r>
          </a:p>
          <a:p>
            <a:r>
              <a:rPr lang="es-EC" baseline="0" dirty="0" smtClean="0"/>
              <a:t>Mensualmente  supermercado bodegas</a:t>
            </a:r>
          </a:p>
          <a:p>
            <a:r>
              <a:rPr lang="es-EC" baseline="0" dirty="0" err="1" smtClean="0"/>
              <a:t>Quicenlamnet</a:t>
            </a:r>
            <a:r>
              <a:rPr lang="es-EC" baseline="0" dirty="0" smtClean="0"/>
              <a:t>  supermercados bodegas y mercado</a:t>
            </a:r>
            <a:endParaRPr lang="es-EC" dirty="0"/>
          </a:p>
        </p:txBody>
      </p:sp>
      <p:sp>
        <p:nvSpPr>
          <p:cNvPr id="4" name="3 Marcador de número de diapositiva"/>
          <p:cNvSpPr>
            <a:spLocks noGrp="1"/>
          </p:cNvSpPr>
          <p:nvPr>
            <p:ph type="sldNum" sz="quarter" idx="10"/>
          </p:nvPr>
        </p:nvSpPr>
        <p:spPr/>
        <p:txBody>
          <a:bodyPr/>
          <a:lstStyle/>
          <a:p>
            <a:fld id="{4FB67430-1004-4504-8E9C-F256A97E93B0}" type="slidenum">
              <a:rPr lang="es-EC" smtClean="0"/>
              <a:t>15</a:t>
            </a:fld>
            <a:endParaRPr lang="es-EC" dirty="0"/>
          </a:p>
        </p:txBody>
      </p:sp>
    </p:spTree>
    <p:extLst>
      <p:ext uri="{BB962C8B-B14F-4D97-AF65-F5344CB8AC3E}">
        <p14:creationId xmlns:p14="http://schemas.microsoft.com/office/powerpoint/2010/main" val="38937083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Matriz de </a:t>
            </a:r>
            <a:r>
              <a:rPr lang="es-EC" dirty="0" err="1" smtClean="0"/>
              <a:t>aprovechabilidad</a:t>
            </a:r>
            <a:r>
              <a:rPr lang="es-EC" dirty="0" smtClean="0"/>
              <a:t> y vulnerabilidad:  oportunidades y amenazas con fortalezas</a:t>
            </a:r>
            <a:endParaRPr lang="es-EC" dirty="0"/>
          </a:p>
        </p:txBody>
      </p:sp>
      <p:sp>
        <p:nvSpPr>
          <p:cNvPr id="4" name="3 Marcador de número de diapositiva"/>
          <p:cNvSpPr>
            <a:spLocks noGrp="1"/>
          </p:cNvSpPr>
          <p:nvPr>
            <p:ph type="sldNum" sz="quarter" idx="10"/>
          </p:nvPr>
        </p:nvSpPr>
        <p:spPr/>
        <p:txBody>
          <a:bodyPr/>
          <a:lstStyle/>
          <a:p>
            <a:fld id="{4FB67430-1004-4504-8E9C-F256A97E93B0}" type="slidenum">
              <a:rPr lang="es-EC" smtClean="0"/>
              <a:t>17</a:t>
            </a:fld>
            <a:endParaRPr lang="es-EC" dirty="0"/>
          </a:p>
        </p:txBody>
      </p:sp>
    </p:spTree>
    <p:extLst>
      <p:ext uri="{BB962C8B-B14F-4D97-AF65-F5344CB8AC3E}">
        <p14:creationId xmlns:p14="http://schemas.microsoft.com/office/powerpoint/2010/main" val="39048066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Oportunidad</a:t>
            </a:r>
            <a:r>
              <a:rPr lang="es-EC" baseline="0" dirty="0" smtClean="0"/>
              <a:t> y amenazas con debilidades</a:t>
            </a:r>
            <a:endParaRPr lang="es-EC" dirty="0"/>
          </a:p>
        </p:txBody>
      </p:sp>
      <p:sp>
        <p:nvSpPr>
          <p:cNvPr id="4" name="3 Marcador de número de diapositiva"/>
          <p:cNvSpPr>
            <a:spLocks noGrp="1"/>
          </p:cNvSpPr>
          <p:nvPr>
            <p:ph type="sldNum" sz="quarter" idx="10"/>
          </p:nvPr>
        </p:nvSpPr>
        <p:spPr/>
        <p:txBody>
          <a:bodyPr/>
          <a:lstStyle/>
          <a:p>
            <a:fld id="{4FB67430-1004-4504-8E9C-F256A97E93B0}" type="slidenum">
              <a:rPr lang="es-EC" smtClean="0"/>
              <a:t>18</a:t>
            </a:fld>
            <a:endParaRPr lang="es-EC" dirty="0"/>
          </a:p>
        </p:txBody>
      </p:sp>
    </p:spTree>
    <p:extLst>
      <p:ext uri="{BB962C8B-B14F-4D97-AF65-F5344CB8AC3E}">
        <p14:creationId xmlns:p14="http://schemas.microsoft.com/office/powerpoint/2010/main" val="39048066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Cubrir necesidades, exigencias, deseos de los clientes actuales</a:t>
            </a:r>
          </a:p>
          <a:p>
            <a:r>
              <a:rPr lang="es-EC" dirty="0" err="1" smtClean="0"/>
              <a:t>Oregano</a:t>
            </a:r>
            <a:r>
              <a:rPr lang="es-EC" baseline="0" dirty="0" smtClean="0"/>
              <a:t> en hojas 75 gr</a:t>
            </a:r>
          </a:p>
          <a:p>
            <a:r>
              <a:rPr lang="es-EC" baseline="0" dirty="0" smtClean="0"/>
              <a:t>Aliño en pasta de 75gr.</a:t>
            </a:r>
          </a:p>
          <a:p>
            <a:r>
              <a:rPr lang="es-EC" baseline="0" dirty="0" smtClean="0"/>
              <a:t>Ajo sal en </a:t>
            </a:r>
            <a:r>
              <a:rPr lang="es-EC" baseline="0" dirty="0" err="1" smtClean="0"/>
              <a:t>polgo</a:t>
            </a:r>
            <a:r>
              <a:rPr lang="es-EC" baseline="0" dirty="0" smtClean="0"/>
              <a:t> de 75gr.</a:t>
            </a:r>
          </a:p>
          <a:p>
            <a:r>
              <a:rPr lang="es-EC" baseline="0" dirty="0" smtClean="0"/>
              <a:t>Achiote en liquido de 200cm3.</a:t>
            </a:r>
          </a:p>
          <a:p>
            <a:r>
              <a:rPr lang="es-EC" baseline="0" dirty="0" smtClean="0"/>
              <a:t>No duraderos , bienes de consumo</a:t>
            </a:r>
            <a:endParaRPr lang="es-EC" dirty="0"/>
          </a:p>
        </p:txBody>
      </p:sp>
      <p:sp>
        <p:nvSpPr>
          <p:cNvPr id="4" name="3 Marcador de número de diapositiva"/>
          <p:cNvSpPr>
            <a:spLocks noGrp="1"/>
          </p:cNvSpPr>
          <p:nvPr>
            <p:ph type="sldNum" sz="quarter" idx="10"/>
          </p:nvPr>
        </p:nvSpPr>
        <p:spPr/>
        <p:txBody>
          <a:bodyPr/>
          <a:lstStyle/>
          <a:p>
            <a:fld id="{4FB67430-1004-4504-8E9C-F256A97E93B0}" type="slidenum">
              <a:rPr lang="es-EC" smtClean="0"/>
              <a:t>19</a:t>
            </a:fld>
            <a:endParaRPr lang="es-EC" dirty="0"/>
          </a:p>
        </p:txBody>
      </p:sp>
    </p:spTree>
    <p:extLst>
      <p:ext uri="{BB962C8B-B14F-4D97-AF65-F5344CB8AC3E}">
        <p14:creationId xmlns:p14="http://schemas.microsoft.com/office/powerpoint/2010/main" val="13334851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PARA DIFERENCIARONS DE LA</a:t>
            </a:r>
            <a:r>
              <a:rPr lang="es-EC" baseline="0" dirty="0" smtClean="0"/>
              <a:t> COMPETENCIA SE FABRICA CONDIMENTOS NATIRALES </a:t>
            </a:r>
            <a:r>
              <a:rPr lang="es-EC" dirty="0" err="1" smtClean="0"/>
              <a:t>Cumpli</a:t>
            </a:r>
            <a:r>
              <a:rPr lang="es-EC" baseline="0" dirty="0" err="1" smtClean="0"/>
              <a:t>ENDO</a:t>
            </a:r>
            <a:r>
              <a:rPr lang="es-EC" baseline="0" dirty="0" smtClean="0"/>
              <a:t> con </a:t>
            </a:r>
            <a:r>
              <a:rPr lang="es-EC" baseline="0" dirty="0" err="1" smtClean="0"/>
              <a:t>standares</a:t>
            </a:r>
            <a:r>
              <a:rPr lang="es-EC" baseline="0" dirty="0" smtClean="0"/>
              <a:t> de calidad, un buen sabor, precio </a:t>
            </a:r>
            <a:r>
              <a:rPr lang="es-EC" baseline="0" dirty="0" err="1" smtClean="0"/>
              <a:t>comodo</a:t>
            </a:r>
            <a:r>
              <a:rPr lang="es-EC" baseline="0" dirty="0" smtClean="0"/>
              <a:t> o accesible, salubridad, </a:t>
            </a:r>
            <a:r>
              <a:rPr lang="es-EC" baseline="0" dirty="0" err="1" smtClean="0"/>
              <a:t>caracteristicas</a:t>
            </a:r>
            <a:r>
              <a:rPr lang="es-EC" baseline="0" dirty="0" smtClean="0"/>
              <a:t> </a:t>
            </a:r>
            <a:r>
              <a:rPr lang="es-EC" baseline="0" dirty="0" err="1" smtClean="0"/>
              <a:t>fisicas</a:t>
            </a:r>
            <a:r>
              <a:rPr lang="es-EC" baseline="0" dirty="0" smtClean="0"/>
              <a:t>. Competencia posicionada</a:t>
            </a:r>
          </a:p>
          <a:p>
            <a:r>
              <a:rPr lang="es-EC" baseline="0" dirty="0" smtClean="0"/>
              <a:t>Estrategia de diferenciación, 1. selección de la materia prima, productos en buen estado y frescos. Trabajara con agricultores tradicionales 2. </a:t>
            </a:r>
            <a:r>
              <a:rPr lang="es-EC" baseline="0" dirty="0" err="1" smtClean="0"/>
              <a:t>composicion</a:t>
            </a:r>
            <a:r>
              <a:rPr lang="es-EC" baseline="0" dirty="0" smtClean="0"/>
              <a:t> de los condimentos </a:t>
            </a:r>
            <a:r>
              <a:rPr lang="es-EC" baseline="0" dirty="0" err="1" smtClean="0"/>
              <a:t>seran</a:t>
            </a:r>
            <a:r>
              <a:rPr lang="es-EC" baseline="0" dirty="0" smtClean="0"/>
              <a:t> mas naturales ya que se evitara los compuesto </a:t>
            </a:r>
            <a:r>
              <a:rPr lang="es-EC" baseline="0" dirty="0" err="1" smtClean="0"/>
              <a:t>quimicos</a:t>
            </a:r>
            <a:r>
              <a:rPr lang="es-EC" baseline="0" dirty="0" smtClean="0"/>
              <a:t> </a:t>
            </a:r>
            <a:r>
              <a:rPr lang="es-EC" baseline="0" dirty="0" err="1" smtClean="0"/>
              <a:t>colorantes,solo</a:t>
            </a:r>
            <a:r>
              <a:rPr lang="es-EC" baseline="0" dirty="0" smtClean="0"/>
              <a:t> los necesarios.  Y se reemplazaran ciertos productos con otros que mejore la digestión y  sea beneficioso para la salud</a:t>
            </a:r>
            <a:endParaRPr lang="es-EC" dirty="0"/>
          </a:p>
        </p:txBody>
      </p:sp>
      <p:sp>
        <p:nvSpPr>
          <p:cNvPr id="4" name="3 Marcador de número de diapositiva"/>
          <p:cNvSpPr>
            <a:spLocks noGrp="1"/>
          </p:cNvSpPr>
          <p:nvPr>
            <p:ph type="sldNum" sz="quarter" idx="10"/>
          </p:nvPr>
        </p:nvSpPr>
        <p:spPr/>
        <p:txBody>
          <a:bodyPr/>
          <a:lstStyle/>
          <a:p>
            <a:fld id="{4FB67430-1004-4504-8E9C-F256A97E93B0}" type="slidenum">
              <a:rPr lang="es-EC" smtClean="0"/>
              <a:t>20</a:t>
            </a:fld>
            <a:endParaRPr lang="es-EC" dirty="0"/>
          </a:p>
        </p:txBody>
      </p:sp>
    </p:spTree>
    <p:extLst>
      <p:ext uri="{BB962C8B-B14F-4D97-AF65-F5344CB8AC3E}">
        <p14:creationId xmlns:p14="http://schemas.microsoft.com/office/powerpoint/2010/main" val="247070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Inicia sus operaciones</a:t>
            </a:r>
            <a:r>
              <a:rPr lang="es-EC" baseline="0" dirty="0" smtClean="0"/>
              <a:t> </a:t>
            </a:r>
          </a:p>
          <a:p>
            <a:r>
              <a:rPr lang="es-EC" baseline="0" dirty="0" smtClean="0"/>
              <a:t>Sus productos se comercializan bajo </a:t>
            </a:r>
          </a:p>
          <a:p>
            <a:r>
              <a:rPr lang="es-EC" baseline="0" dirty="0" smtClean="0"/>
              <a:t>Pertenece ……………. Y a su vez al subsector….</a:t>
            </a:r>
          </a:p>
          <a:p>
            <a:r>
              <a:rPr lang="es-EC" baseline="0" dirty="0" smtClean="0"/>
              <a:t>L matriz principal esta ubicada en el norte d </a:t>
            </a:r>
            <a:r>
              <a:rPr lang="es-EC" baseline="0" dirty="0" err="1" smtClean="0"/>
              <a:t>kito</a:t>
            </a:r>
            <a:r>
              <a:rPr lang="es-EC" baseline="0" dirty="0" smtClean="0"/>
              <a:t> en l sector de </a:t>
            </a:r>
            <a:r>
              <a:rPr lang="es-EC" baseline="0" dirty="0" err="1" smtClean="0"/>
              <a:t>carcelen</a:t>
            </a:r>
            <a:r>
              <a:rPr lang="es-EC" baseline="0" dirty="0" smtClean="0"/>
              <a:t> industrial </a:t>
            </a:r>
          </a:p>
          <a:p>
            <a:r>
              <a:rPr lang="es-EC" baseline="0" dirty="0" smtClean="0"/>
              <a:t>Y tiene </a:t>
            </a:r>
            <a:r>
              <a:rPr lang="es-EC" baseline="0" dirty="0" err="1" smtClean="0"/>
              <a:t>precencia</a:t>
            </a:r>
            <a:r>
              <a:rPr lang="es-EC" baseline="0" dirty="0" smtClean="0"/>
              <a:t> en las ciudades mas importantes del ecuador </a:t>
            </a:r>
          </a:p>
          <a:p>
            <a:endParaRPr lang="es-EC" baseline="0" dirty="0" smtClean="0"/>
          </a:p>
          <a:p>
            <a:endParaRPr lang="es-EC" dirty="0"/>
          </a:p>
        </p:txBody>
      </p:sp>
      <p:sp>
        <p:nvSpPr>
          <p:cNvPr id="4" name="3 Marcador de número de diapositiva"/>
          <p:cNvSpPr>
            <a:spLocks noGrp="1"/>
          </p:cNvSpPr>
          <p:nvPr>
            <p:ph type="sldNum" sz="quarter" idx="10"/>
          </p:nvPr>
        </p:nvSpPr>
        <p:spPr/>
        <p:txBody>
          <a:bodyPr/>
          <a:lstStyle/>
          <a:p>
            <a:fld id="{4FB67430-1004-4504-8E9C-F256A97E93B0}" type="slidenum">
              <a:rPr lang="es-EC" smtClean="0"/>
              <a:t>2</a:t>
            </a:fld>
            <a:endParaRPr lang="es-EC" dirty="0"/>
          </a:p>
        </p:txBody>
      </p:sp>
    </p:spTree>
    <p:extLst>
      <p:ext uri="{BB962C8B-B14F-4D97-AF65-F5344CB8AC3E}">
        <p14:creationId xmlns:p14="http://schemas.microsoft.com/office/powerpoint/2010/main" val="10521352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ACTUAL LOGO, REPRESENTATIVO segmento, </a:t>
            </a:r>
            <a:r>
              <a:rPr lang="es-EC" dirty="0" err="1" smtClean="0"/>
              <a:t>facil</a:t>
            </a:r>
            <a:r>
              <a:rPr lang="es-EC" baseline="0" dirty="0" smtClean="0"/>
              <a:t> de reconocimiento …. Logo sobrerito cocina </a:t>
            </a:r>
            <a:r>
              <a:rPr lang="es-EC" baseline="0" dirty="0" err="1" smtClean="0"/>
              <a:t>preparacion</a:t>
            </a:r>
            <a:r>
              <a:rPr lang="es-EC" baseline="0" dirty="0" smtClean="0"/>
              <a:t> de comida deliciosas, slogan realce al producto, sutileza</a:t>
            </a:r>
            <a:endParaRPr lang="es-EC" dirty="0" smtClean="0"/>
          </a:p>
          <a:p>
            <a:r>
              <a:rPr lang="es-EC" dirty="0" smtClean="0"/>
              <a:t>Blanco:</a:t>
            </a:r>
            <a:r>
              <a:rPr lang="es-EC" baseline="0" dirty="0" smtClean="0"/>
              <a:t> seguridad, pureza, limpieza</a:t>
            </a:r>
          </a:p>
          <a:p>
            <a:r>
              <a:rPr lang="es-EC" baseline="0" dirty="0" smtClean="0"/>
              <a:t>Negro: sobriedad, </a:t>
            </a:r>
            <a:r>
              <a:rPr lang="es-EC" baseline="0" dirty="0" err="1" smtClean="0"/>
              <a:t>elagancia</a:t>
            </a:r>
            <a:endParaRPr lang="es-EC" baseline="0" dirty="0" smtClean="0"/>
          </a:p>
          <a:p>
            <a:r>
              <a:rPr lang="es-EC" baseline="0" dirty="0" smtClean="0"/>
              <a:t>Tomate: estimulante de apetito, éxito , creatividad, vibrante,</a:t>
            </a:r>
          </a:p>
          <a:p>
            <a:r>
              <a:rPr lang="es-EC" baseline="0" dirty="0" smtClean="0"/>
              <a:t>La competencia no impacta, </a:t>
            </a:r>
            <a:r>
              <a:rPr lang="es-EC" baseline="0" dirty="0" err="1" smtClean="0"/>
              <a:t>segemento</a:t>
            </a:r>
            <a:r>
              <a:rPr lang="es-EC" baseline="0" dirty="0" smtClean="0"/>
              <a:t> dirigido,  </a:t>
            </a:r>
            <a:r>
              <a:rPr lang="es-EC" baseline="0" dirty="0" err="1" smtClean="0"/>
              <a:t>facil</a:t>
            </a:r>
            <a:r>
              <a:rPr lang="es-EC" baseline="0" dirty="0" smtClean="0"/>
              <a:t> de reconocimiento, involucrada con el sector de alimentos,</a:t>
            </a:r>
            <a:endParaRPr lang="es-EC" dirty="0"/>
          </a:p>
        </p:txBody>
      </p:sp>
      <p:sp>
        <p:nvSpPr>
          <p:cNvPr id="4" name="3 Marcador de número de diapositiva"/>
          <p:cNvSpPr>
            <a:spLocks noGrp="1"/>
          </p:cNvSpPr>
          <p:nvPr>
            <p:ph type="sldNum" sz="quarter" idx="10"/>
          </p:nvPr>
        </p:nvSpPr>
        <p:spPr/>
        <p:txBody>
          <a:bodyPr/>
          <a:lstStyle/>
          <a:p>
            <a:fld id="{4FB67430-1004-4504-8E9C-F256A97E93B0}" type="slidenum">
              <a:rPr lang="es-EC" smtClean="0"/>
              <a:t>21</a:t>
            </a:fld>
            <a:endParaRPr lang="es-EC" dirty="0"/>
          </a:p>
        </p:txBody>
      </p:sp>
    </p:spTree>
    <p:extLst>
      <p:ext uri="{BB962C8B-B14F-4D97-AF65-F5344CB8AC3E}">
        <p14:creationId xmlns:p14="http://schemas.microsoft.com/office/powerpoint/2010/main" val="34477377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Etiqueta: oscura,</a:t>
            </a:r>
            <a:r>
              <a:rPr lang="es-EC" baseline="0" dirty="0" smtClean="0"/>
              <a:t> ya que ayuda a la </a:t>
            </a:r>
            <a:r>
              <a:rPr lang="es-EC" baseline="0" dirty="0" err="1" smtClean="0"/>
              <a:t>conservacion</a:t>
            </a:r>
            <a:r>
              <a:rPr lang="es-EC" baseline="0" dirty="0" smtClean="0"/>
              <a:t> y mantener el sabor por mas tiempo-</a:t>
            </a:r>
            <a:r>
              <a:rPr lang="es-EC" dirty="0" smtClean="0"/>
              <a:t>identificada por cada condimento.</a:t>
            </a:r>
          </a:p>
          <a:p>
            <a:r>
              <a:rPr lang="es-EC" sz="1200" b="1" kern="1200" dirty="0" smtClean="0">
                <a:solidFill>
                  <a:schemeClr val="tx1"/>
                </a:solidFill>
                <a:effectLst/>
                <a:latin typeface="+mn-lt"/>
                <a:ea typeface="+mn-ea"/>
                <a:cs typeface="+mn-cs"/>
              </a:rPr>
              <a:t>ETIQUETA</a:t>
            </a:r>
            <a:endParaRPr lang="es-EC" sz="1200" kern="1200" dirty="0" smtClean="0">
              <a:solidFill>
                <a:schemeClr val="tx1"/>
              </a:solidFill>
              <a:effectLst/>
              <a:latin typeface="+mn-lt"/>
              <a:ea typeface="+mn-ea"/>
              <a:cs typeface="+mn-cs"/>
            </a:endParaRPr>
          </a:p>
          <a:p>
            <a:r>
              <a:rPr lang="es-EC" sz="1200" b="1" kern="1200" dirty="0" smtClean="0">
                <a:solidFill>
                  <a:schemeClr val="tx1"/>
                </a:solidFill>
                <a:effectLst/>
                <a:latin typeface="+mn-lt"/>
                <a:ea typeface="+mn-ea"/>
                <a:cs typeface="+mn-cs"/>
              </a:rPr>
              <a:t>ANVERSO</a:t>
            </a:r>
            <a:endParaRPr lang="es-EC" sz="1200" kern="1200" dirty="0" smtClean="0">
              <a:solidFill>
                <a:schemeClr val="tx1"/>
              </a:solidFill>
              <a:effectLst/>
              <a:latin typeface="+mn-lt"/>
              <a:ea typeface="+mn-ea"/>
              <a:cs typeface="+mn-cs"/>
            </a:endParaRPr>
          </a:p>
          <a:p>
            <a:r>
              <a:rPr lang="es-EC" sz="1200" b="1" kern="1200" dirty="0" smtClean="0">
                <a:solidFill>
                  <a:schemeClr val="tx1"/>
                </a:solidFill>
                <a:effectLst/>
                <a:latin typeface="+mn-lt"/>
                <a:ea typeface="+mn-ea"/>
                <a:cs typeface="+mn-cs"/>
              </a:rPr>
              <a:t>REVERSO</a:t>
            </a:r>
            <a:endParaRPr lang="es-EC" sz="1200" kern="1200" dirty="0" smtClean="0">
              <a:solidFill>
                <a:schemeClr val="tx1"/>
              </a:solidFill>
              <a:effectLst/>
              <a:latin typeface="+mn-lt"/>
              <a:ea typeface="+mn-ea"/>
              <a:cs typeface="+mn-cs"/>
            </a:endParaRPr>
          </a:p>
          <a:p>
            <a:r>
              <a:rPr lang="es-EC" sz="1200" b="1" kern="1200" dirty="0" smtClean="0">
                <a:solidFill>
                  <a:schemeClr val="tx1"/>
                </a:solidFill>
                <a:effectLst/>
                <a:latin typeface="+mn-lt"/>
                <a:ea typeface="+mn-ea"/>
                <a:cs typeface="+mn-cs"/>
              </a:rPr>
              <a:t>Marca</a:t>
            </a:r>
            <a:endParaRPr lang="es-EC" sz="1200" kern="1200" dirty="0" smtClean="0">
              <a:solidFill>
                <a:schemeClr val="tx1"/>
              </a:solidFill>
              <a:effectLst/>
              <a:latin typeface="+mn-lt"/>
              <a:ea typeface="+mn-ea"/>
              <a:cs typeface="+mn-cs"/>
            </a:endParaRPr>
          </a:p>
          <a:p>
            <a:r>
              <a:rPr lang="es-EC" sz="1200" kern="1200" dirty="0" smtClean="0">
                <a:solidFill>
                  <a:schemeClr val="tx1"/>
                </a:solidFill>
                <a:effectLst/>
                <a:latin typeface="+mn-lt"/>
                <a:ea typeface="+mn-ea"/>
                <a:cs typeface="+mn-cs"/>
              </a:rPr>
              <a:t>Marca</a:t>
            </a:r>
          </a:p>
          <a:p>
            <a:r>
              <a:rPr lang="es-EC" sz="1200" b="1" kern="1200" dirty="0" smtClean="0">
                <a:solidFill>
                  <a:schemeClr val="tx1"/>
                </a:solidFill>
                <a:effectLst/>
                <a:latin typeface="+mn-lt"/>
                <a:ea typeface="+mn-ea"/>
                <a:cs typeface="+mn-cs"/>
              </a:rPr>
              <a:t>Fecha de fabricación</a:t>
            </a:r>
            <a:endParaRPr lang="es-EC" sz="1200" kern="1200" dirty="0" smtClean="0">
              <a:solidFill>
                <a:schemeClr val="tx1"/>
              </a:solidFill>
              <a:effectLst/>
              <a:latin typeface="+mn-lt"/>
              <a:ea typeface="+mn-ea"/>
              <a:cs typeface="+mn-cs"/>
            </a:endParaRPr>
          </a:p>
          <a:p>
            <a:r>
              <a:rPr lang="es-EC" sz="1200" kern="1200" dirty="0" smtClean="0">
                <a:solidFill>
                  <a:schemeClr val="tx1"/>
                </a:solidFill>
                <a:effectLst/>
                <a:latin typeface="+mn-lt"/>
                <a:ea typeface="+mn-ea"/>
                <a:cs typeface="+mn-cs"/>
              </a:rPr>
              <a:t>Información Nutricional</a:t>
            </a:r>
          </a:p>
          <a:p>
            <a:r>
              <a:rPr lang="es-EC" sz="1200" b="1" kern="1200" dirty="0" smtClean="0">
                <a:solidFill>
                  <a:schemeClr val="tx1"/>
                </a:solidFill>
                <a:effectLst/>
                <a:latin typeface="+mn-lt"/>
                <a:ea typeface="+mn-ea"/>
                <a:cs typeface="+mn-cs"/>
              </a:rPr>
              <a:t>Fecha de consumo preferente</a:t>
            </a:r>
            <a:endParaRPr lang="es-EC" sz="1200" kern="1200" dirty="0" smtClean="0">
              <a:solidFill>
                <a:schemeClr val="tx1"/>
              </a:solidFill>
              <a:effectLst/>
              <a:latin typeface="+mn-lt"/>
              <a:ea typeface="+mn-ea"/>
              <a:cs typeface="+mn-cs"/>
            </a:endParaRPr>
          </a:p>
          <a:p>
            <a:r>
              <a:rPr lang="es-EC" sz="1200" kern="1200" dirty="0" smtClean="0">
                <a:solidFill>
                  <a:schemeClr val="tx1"/>
                </a:solidFill>
                <a:effectLst/>
                <a:latin typeface="+mn-lt"/>
                <a:ea typeface="+mn-ea"/>
                <a:cs typeface="+mn-cs"/>
              </a:rPr>
              <a:t>Nombre del producto</a:t>
            </a:r>
          </a:p>
          <a:p>
            <a:r>
              <a:rPr lang="es-EC" sz="1200" b="1" kern="1200" dirty="0" smtClean="0">
                <a:solidFill>
                  <a:schemeClr val="tx1"/>
                </a:solidFill>
                <a:effectLst/>
                <a:latin typeface="+mn-lt"/>
                <a:ea typeface="+mn-ea"/>
                <a:cs typeface="+mn-cs"/>
              </a:rPr>
              <a:t>Precio de venta</a:t>
            </a:r>
            <a:endParaRPr lang="es-EC" sz="1200" kern="1200" dirty="0" smtClean="0">
              <a:solidFill>
                <a:schemeClr val="tx1"/>
              </a:solidFill>
              <a:effectLst/>
              <a:latin typeface="+mn-lt"/>
              <a:ea typeface="+mn-ea"/>
              <a:cs typeface="+mn-cs"/>
            </a:endParaRPr>
          </a:p>
          <a:p>
            <a:r>
              <a:rPr lang="es-EC" sz="1200" b="1" kern="1200" dirty="0" smtClean="0">
                <a:solidFill>
                  <a:schemeClr val="tx1"/>
                </a:solidFill>
                <a:effectLst/>
                <a:latin typeface="+mn-lt"/>
                <a:ea typeface="+mn-ea"/>
                <a:cs typeface="+mn-cs"/>
              </a:rPr>
              <a:t>Lote</a:t>
            </a:r>
            <a:endParaRPr lang="es-EC" sz="1200" kern="1200" dirty="0" smtClean="0">
              <a:solidFill>
                <a:schemeClr val="tx1"/>
              </a:solidFill>
              <a:effectLst/>
              <a:latin typeface="+mn-lt"/>
              <a:ea typeface="+mn-ea"/>
              <a:cs typeface="+mn-cs"/>
            </a:endParaRPr>
          </a:p>
          <a:p>
            <a:r>
              <a:rPr lang="es-EC" sz="1200" kern="1200" dirty="0" smtClean="0">
                <a:solidFill>
                  <a:schemeClr val="tx1"/>
                </a:solidFill>
                <a:effectLst/>
                <a:latin typeface="+mn-lt"/>
                <a:ea typeface="+mn-ea"/>
                <a:cs typeface="+mn-cs"/>
              </a:rPr>
              <a:t>Composición</a:t>
            </a:r>
          </a:p>
          <a:p>
            <a:r>
              <a:rPr lang="es-EC" sz="1200" b="1" kern="1200" dirty="0" smtClean="0">
                <a:solidFill>
                  <a:schemeClr val="tx1"/>
                </a:solidFill>
                <a:effectLst/>
                <a:latin typeface="+mn-lt"/>
                <a:ea typeface="+mn-ea"/>
                <a:cs typeface="+mn-cs"/>
              </a:rPr>
              <a:t>Nombre del producto</a:t>
            </a:r>
            <a:endParaRPr lang="es-EC" sz="1200" kern="1200" dirty="0" smtClean="0">
              <a:solidFill>
                <a:schemeClr val="tx1"/>
              </a:solidFill>
              <a:effectLst/>
              <a:latin typeface="+mn-lt"/>
              <a:ea typeface="+mn-ea"/>
              <a:cs typeface="+mn-cs"/>
            </a:endParaRPr>
          </a:p>
          <a:p>
            <a:r>
              <a:rPr lang="es-EC" sz="1200" kern="1200" dirty="0" smtClean="0">
                <a:solidFill>
                  <a:schemeClr val="tx1"/>
                </a:solidFill>
                <a:effectLst/>
                <a:latin typeface="+mn-lt"/>
                <a:ea typeface="+mn-ea"/>
                <a:cs typeface="+mn-cs"/>
              </a:rPr>
              <a:t>Responsable de comercialización</a:t>
            </a:r>
          </a:p>
          <a:p>
            <a:r>
              <a:rPr lang="es-EC" sz="1200" b="1" kern="1200" dirty="0" smtClean="0">
                <a:solidFill>
                  <a:schemeClr val="tx1"/>
                </a:solidFill>
                <a:effectLst/>
                <a:latin typeface="+mn-lt"/>
                <a:ea typeface="+mn-ea"/>
                <a:cs typeface="+mn-cs"/>
              </a:rPr>
              <a:t>Contenido neto</a:t>
            </a:r>
            <a:endParaRPr lang="es-EC" sz="1200" kern="1200" dirty="0" smtClean="0">
              <a:solidFill>
                <a:schemeClr val="tx1"/>
              </a:solidFill>
              <a:effectLst/>
              <a:latin typeface="+mn-lt"/>
              <a:ea typeface="+mn-ea"/>
              <a:cs typeface="+mn-cs"/>
            </a:endParaRPr>
          </a:p>
          <a:p>
            <a:r>
              <a:rPr lang="es-EC" sz="1200" kern="1200" dirty="0" smtClean="0">
                <a:solidFill>
                  <a:schemeClr val="tx1"/>
                </a:solidFill>
                <a:effectLst/>
                <a:latin typeface="+mn-lt"/>
                <a:ea typeface="+mn-ea"/>
                <a:cs typeface="+mn-cs"/>
              </a:rPr>
              <a:t>Registro Sanitario</a:t>
            </a:r>
          </a:p>
          <a:p>
            <a:r>
              <a:rPr lang="es-EC" sz="1200" b="1" kern="1200" dirty="0" smtClean="0">
                <a:solidFill>
                  <a:schemeClr val="tx1"/>
                </a:solidFill>
                <a:effectLst/>
                <a:latin typeface="+mn-lt"/>
                <a:ea typeface="+mn-ea"/>
                <a:cs typeface="+mn-cs"/>
              </a:rPr>
              <a:t>Imagen de un alimento</a:t>
            </a:r>
            <a:endParaRPr lang="es-EC" sz="1200" kern="1200" dirty="0" smtClean="0">
              <a:solidFill>
                <a:schemeClr val="tx1"/>
              </a:solidFill>
              <a:effectLst/>
              <a:latin typeface="+mn-lt"/>
              <a:ea typeface="+mn-ea"/>
              <a:cs typeface="+mn-cs"/>
            </a:endParaRPr>
          </a:p>
          <a:p>
            <a:r>
              <a:rPr lang="es-EC" sz="1200" kern="1200" dirty="0" smtClean="0">
                <a:solidFill>
                  <a:schemeClr val="tx1"/>
                </a:solidFill>
                <a:effectLst/>
                <a:latin typeface="+mn-lt"/>
                <a:ea typeface="+mn-ea"/>
                <a:cs typeface="+mn-cs"/>
              </a:rPr>
              <a:t>País de origen</a:t>
            </a:r>
          </a:p>
          <a:p>
            <a:r>
              <a:rPr lang="es-EC" sz="1200" b="1" kern="1200" dirty="0" smtClean="0">
                <a:solidFill>
                  <a:schemeClr val="tx1"/>
                </a:solidFill>
                <a:effectLst/>
                <a:latin typeface="+mn-lt"/>
                <a:ea typeface="+mn-ea"/>
                <a:cs typeface="+mn-cs"/>
              </a:rPr>
              <a:t> </a:t>
            </a:r>
            <a:endParaRPr lang="es-EC" sz="1200" kern="1200" dirty="0" smtClean="0">
              <a:solidFill>
                <a:schemeClr val="tx1"/>
              </a:solidFill>
              <a:effectLst/>
              <a:latin typeface="+mn-lt"/>
              <a:ea typeface="+mn-ea"/>
              <a:cs typeface="+mn-cs"/>
            </a:endParaRPr>
          </a:p>
          <a:p>
            <a:r>
              <a:rPr lang="es-EC" sz="1200" kern="1200" dirty="0" smtClean="0">
                <a:solidFill>
                  <a:schemeClr val="tx1"/>
                </a:solidFill>
                <a:effectLst/>
                <a:latin typeface="+mn-lt"/>
                <a:ea typeface="+mn-ea"/>
                <a:cs typeface="+mn-cs"/>
              </a:rPr>
              <a:t>Código de barras</a:t>
            </a:r>
          </a:p>
          <a:p>
            <a:endParaRPr lang="es-EC" sz="1200" kern="1200" dirty="0" smtClean="0">
              <a:solidFill>
                <a:schemeClr val="tx1"/>
              </a:solidFill>
              <a:effectLst/>
              <a:latin typeface="+mn-lt"/>
              <a:ea typeface="+mn-ea"/>
              <a:cs typeface="+mn-cs"/>
            </a:endParaRPr>
          </a:p>
          <a:p>
            <a:r>
              <a:rPr lang="es-EC" dirty="0" smtClean="0"/>
              <a:t>*empaque</a:t>
            </a:r>
            <a:r>
              <a:rPr lang="es-EC" baseline="0" dirty="0" smtClean="0"/>
              <a:t>: tapa hermética, que llene todo y quede poco de aire.</a:t>
            </a:r>
            <a:endParaRPr lang="es-EC" dirty="0"/>
          </a:p>
        </p:txBody>
      </p:sp>
      <p:sp>
        <p:nvSpPr>
          <p:cNvPr id="4" name="3 Marcador de número de diapositiva"/>
          <p:cNvSpPr>
            <a:spLocks noGrp="1"/>
          </p:cNvSpPr>
          <p:nvPr>
            <p:ph type="sldNum" sz="quarter" idx="10"/>
          </p:nvPr>
        </p:nvSpPr>
        <p:spPr/>
        <p:txBody>
          <a:bodyPr/>
          <a:lstStyle/>
          <a:p>
            <a:fld id="{4FB67430-1004-4504-8E9C-F256A97E93B0}" type="slidenum">
              <a:rPr lang="es-EC" smtClean="0"/>
              <a:t>22</a:t>
            </a:fld>
            <a:endParaRPr lang="es-EC" dirty="0"/>
          </a:p>
        </p:txBody>
      </p:sp>
    </p:spTree>
    <p:extLst>
      <p:ext uri="{BB962C8B-B14F-4D97-AF65-F5344CB8AC3E}">
        <p14:creationId xmlns:p14="http://schemas.microsoft.com/office/powerpoint/2010/main" val="22610849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La</a:t>
            </a:r>
            <a:r>
              <a:rPr lang="es-EC" baseline="0" dirty="0" smtClean="0"/>
              <a:t> meta de la empresa esta basada en precio bajos que la competencia, calidad, garanticen la </a:t>
            </a:r>
            <a:r>
              <a:rPr lang="es-EC" baseline="0" dirty="0" err="1" smtClean="0"/>
              <a:t>participacion</a:t>
            </a:r>
            <a:r>
              <a:rPr lang="es-EC" baseline="0" dirty="0" smtClean="0"/>
              <a:t> en el mercado.</a:t>
            </a:r>
          </a:p>
          <a:p>
            <a:r>
              <a:rPr lang="es-EC" baseline="0" dirty="0" smtClean="0"/>
              <a:t>ESTRATEGIA  basada en costos fijos y variables, mas margen de utilidad</a:t>
            </a:r>
          </a:p>
          <a:p>
            <a:r>
              <a:rPr lang="es-EC" baseline="0" dirty="0" smtClean="0"/>
              <a:t>De penetración.!! Precio mas bajos que la competencia</a:t>
            </a:r>
          </a:p>
          <a:p>
            <a:r>
              <a:rPr lang="es-EC" baseline="0" dirty="0" smtClean="0"/>
              <a:t>Precio promedio.</a:t>
            </a:r>
            <a:endParaRPr lang="es-EC" dirty="0"/>
          </a:p>
        </p:txBody>
      </p:sp>
      <p:sp>
        <p:nvSpPr>
          <p:cNvPr id="4" name="3 Marcador de número de diapositiva"/>
          <p:cNvSpPr>
            <a:spLocks noGrp="1"/>
          </p:cNvSpPr>
          <p:nvPr>
            <p:ph type="sldNum" sz="quarter" idx="10"/>
          </p:nvPr>
        </p:nvSpPr>
        <p:spPr/>
        <p:txBody>
          <a:bodyPr/>
          <a:lstStyle/>
          <a:p>
            <a:fld id="{4FB67430-1004-4504-8E9C-F256A97E93B0}" type="slidenum">
              <a:rPr lang="es-EC" smtClean="0"/>
              <a:t>23</a:t>
            </a:fld>
            <a:endParaRPr lang="es-EC" dirty="0"/>
          </a:p>
        </p:txBody>
      </p:sp>
    </p:spTree>
    <p:extLst>
      <p:ext uri="{BB962C8B-B14F-4D97-AF65-F5344CB8AC3E}">
        <p14:creationId xmlns:p14="http://schemas.microsoft.com/office/powerpoint/2010/main" val="8569534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 plaza: </a:t>
            </a:r>
            <a:r>
              <a:rPr lang="en-US" dirty="0" err="1" smtClean="0"/>
              <a:t>selección</a:t>
            </a:r>
            <a:r>
              <a:rPr lang="en-US" dirty="0" smtClean="0"/>
              <a:t> de </a:t>
            </a:r>
            <a:r>
              <a:rPr lang="en-US" dirty="0" err="1" smtClean="0"/>
              <a:t>lugares</a:t>
            </a:r>
            <a:r>
              <a:rPr lang="en-US" dirty="0" smtClean="0"/>
              <a:t> o</a:t>
            </a:r>
            <a:r>
              <a:rPr lang="en-US" baseline="0" dirty="0" smtClean="0"/>
              <a:t> </a:t>
            </a:r>
            <a:r>
              <a:rPr lang="en-US" baseline="0" dirty="0" err="1" smtClean="0"/>
              <a:t>puntos</a:t>
            </a:r>
            <a:r>
              <a:rPr lang="en-US" baseline="0" dirty="0" smtClean="0"/>
              <a:t> de </a:t>
            </a:r>
            <a:r>
              <a:rPr lang="en-US" baseline="0" dirty="0" err="1" smtClean="0"/>
              <a:t>venta</a:t>
            </a:r>
            <a:r>
              <a:rPr lang="en-US" baseline="0" dirty="0" smtClean="0"/>
              <a:t>. Los </a:t>
            </a:r>
            <a:r>
              <a:rPr lang="en-US" baseline="0" dirty="0" err="1" smtClean="0"/>
              <a:t>canales</a:t>
            </a:r>
            <a:r>
              <a:rPr lang="en-US" baseline="0" dirty="0" smtClean="0"/>
              <a:t> </a:t>
            </a:r>
            <a:r>
              <a:rPr lang="en-US" baseline="0" dirty="0" err="1" smtClean="0"/>
              <a:t>actuales</a:t>
            </a:r>
            <a:r>
              <a:rPr lang="en-US" baseline="0" dirty="0" smtClean="0"/>
              <a:t> y los </a:t>
            </a:r>
            <a:r>
              <a:rPr lang="en-US" baseline="0" dirty="0" err="1" smtClean="0"/>
              <a:t>que</a:t>
            </a:r>
            <a:r>
              <a:rPr lang="en-US" baseline="0" dirty="0" smtClean="0"/>
              <a:t> se van a </a:t>
            </a:r>
            <a:r>
              <a:rPr lang="en-US" baseline="0" dirty="0" err="1" smtClean="0"/>
              <a:t>manear</a:t>
            </a:r>
            <a:r>
              <a:rPr lang="en-US" baseline="0" dirty="0" smtClean="0"/>
              <a:t> en </a:t>
            </a:r>
            <a:r>
              <a:rPr lang="en-US" baseline="0" dirty="0" err="1" smtClean="0"/>
              <a:t>en</a:t>
            </a:r>
            <a:r>
              <a:rPr lang="en-US" baseline="0" dirty="0" smtClean="0"/>
              <a:t> la </a:t>
            </a:r>
            <a:r>
              <a:rPr lang="en-US" baseline="0" dirty="0" err="1" smtClean="0"/>
              <a:t>distribucion</a:t>
            </a:r>
            <a:r>
              <a:rPr lang="en-US" baseline="0" dirty="0" smtClean="0"/>
              <a:t> de la new </a:t>
            </a:r>
            <a:r>
              <a:rPr lang="en-US" baseline="0" dirty="0" err="1" smtClean="0"/>
              <a:t>linea</a:t>
            </a:r>
            <a:r>
              <a:rPr lang="en-US" baseline="0" dirty="0" smtClean="0"/>
              <a:t>…..</a:t>
            </a:r>
          </a:p>
          <a:p>
            <a:r>
              <a:rPr lang="en-US" baseline="0" dirty="0" smtClean="0"/>
              <a:t>La </a:t>
            </a:r>
            <a:r>
              <a:rPr lang="en-US" baseline="0" dirty="0" err="1" smtClean="0"/>
              <a:t>estrategia</a:t>
            </a:r>
            <a:r>
              <a:rPr lang="en-US" baseline="0" dirty="0" smtClean="0"/>
              <a:t> </a:t>
            </a:r>
            <a:r>
              <a:rPr lang="en-US" baseline="0" dirty="0" err="1" smtClean="0"/>
              <a:t>creación</a:t>
            </a:r>
            <a:r>
              <a:rPr lang="en-US" baseline="0" dirty="0" smtClean="0"/>
              <a:t> de </a:t>
            </a:r>
            <a:r>
              <a:rPr lang="en-US" baseline="0" dirty="0" err="1" smtClean="0"/>
              <a:t>una</a:t>
            </a:r>
            <a:r>
              <a:rPr lang="en-US" baseline="0" dirty="0" smtClean="0"/>
              <a:t> </a:t>
            </a:r>
            <a:r>
              <a:rPr lang="en-US" baseline="0" dirty="0" err="1" smtClean="0"/>
              <a:t>página</a:t>
            </a:r>
            <a:r>
              <a:rPr lang="en-US" baseline="0" dirty="0" smtClean="0"/>
              <a:t> </a:t>
            </a:r>
            <a:r>
              <a:rPr lang="en-US" baseline="0" dirty="0" err="1" smtClean="0"/>
              <a:t>donde</a:t>
            </a:r>
            <a:r>
              <a:rPr lang="en-US" baseline="0" dirty="0" smtClean="0"/>
              <a:t> </a:t>
            </a:r>
            <a:r>
              <a:rPr lang="en-US" baseline="0" dirty="0" err="1" smtClean="0"/>
              <a:t>exista</a:t>
            </a:r>
            <a:r>
              <a:rPr lang="en-US" baseline="0" dirty="0" smtClean="0"/>
              <a:t> </a:t>
            </a:r>
            <a:r>
              <a:rPr lang="en-US" baseline="0" dirty="0" err="1" smtClean="0"/>
              <a:t>información</a:t>
            </a:r>
            <a:r>
              <a:rPr lang="en-US" baseline="0" dirty="0" smtClean="0"/>
              <a:t> ….</a:t>
            </a:r>
          </a:p>
          <a:p>
            <a:r>
              <a:rPr lang="en-US" baseline="0" dirty="0" smtClean="0"/>
              <a:t>E commerce </a:t>
            </a:r>
            <a:r>
              <a:rPr lang="en-US" baseline="0" dirty="0" err="1" smtClean="0"/>
              <a:t>usario</a:t>
            </a:r>
            <a:r>
              <a:rPr lang="en-US" baseline="0" dirty="0" smtClean="0"/>
              <a:t> </a:t>
            </a:r>
            <a:r>
              <a:rPr lang="en-US" baseline="0" dirty="0" err="1" smtClean="0"/>
              <a:t>institucional</a:t>
            </a:r>
            <a:r>
              <a:rPr lang="en-US" baseline="0" dirty="0" smtClean="0"/>
              <a:t> </a:t>
            </a:r>
            <a:r>
              <a:rPr lang="en-US" baseline="0" dirty="0" err="1" smtClean="0"/>
              <a:t>donde</a:t>
            </a:r>
            <a:r>
              <a:rPr lang="en-US" baseline="0" dirty="0" smtClean="0"/>
              <a:t> se </a:t>
            </a:r>
            <a:r>
              <a:rPr lang="en-US" baseline="0" dirty="0" err="1" smtClean="0"/>
              <a:t>registre</a:t>
            </a:r>
            <a:r>
              <a:rPr lang="en-US" baseline="0" dirty="0" smtClean="0"/>
              <a:t> …….</a:t>
            </a:r>
          </a:p>
          <a:p>
            <a:r>
              <a:rPr lang="en-US" baseline="0" dirty="0" smtClean="0"/>
              <a:t>Mayor </a:t>
            </a:r>
            <a:r>
              <a:rPr lang="en-US" baseline="0" dirty="0" err="1" smtClean="0"/>
              <a:t>cobertura</a:t>
            </a:r>
            <a:r>
              <a:rPr lang="en-US" baseline="0" dirty="0" smtClean="0"/>
              <a:t> (</a:t>
            </a:r>
            <a:r>
              <a:rPr lang="en-US" baseline="0" dirty="0" err="1" smtClean="0"/>
              <a:t>estrategia</a:t>
            </a:r>
            <a:r>
              <a:rPr lang="en-US" baseline="0" dirty="0" smtClean="0"/>
              <a:t> </a:t>
            </a:r>
            <a:r>
              <a:rPr lang="en-US" baseline="0" dirty="0" err="1" smtClean="0"/>
              <a:t>intensiva</a:t>
            </a:r>
            <a:r>
              <a:rPr lang="en-US" baseline="0" dirty="0" smtClean="0"/>
              <a:t> </a:t>
            </a:r>
            <a:r>
              <a:rPr lang="en-US" baseline="0" dirty="0" err="1" smtClean="0"/>
              <a:t>todos</a:t>
            </a:r>
            <a:r>
              <a:rPr lang="en-US" baseline="0" dirty="0" smtClean="0"/>
              <a:t> los </a:t>
            </a:r>
            <a:r>
              <a:rPr lang="en-US" baseline="0" dirty="0" err="1" smtClean="0"/>
              <a:t>puntos</a:t>
            </a:r>
            <a:r>
              <a:rPr lang="en-US" baseline="0" dirty="0" smtClean="0"/>
              <a:t>; </a:t>
            </a:r>
            <a:r>
              <a:rPr lang="en-US" baseline="0" dirty="0" err="1" smtClean="0"/>
              <a:t>mediante</a:t>
            </a:r>
            <a:r>
              <a:rPr lang="en-US" baseline="0" dirty="0" smtClean="0"/>
              <a:t> </a:t>
            </a:r>
            <a:r>
              <a:rPr lang="en-US" baseline="0" dirty="0" err="1" smtClean="0"/>
              <a:t>una</a:t>
            </a:r>
            <a:r>
              <a:rPr lang="en-US" baseline="0" dirty="0" smtClean="0"/>
              <a:t> </a:t>
            </a:r>
            <a:r>
              <a:rPr lang="en-US" baseline="0" dirty="0" err="1" smtClean="0"/>
              <a:t>ofera</a:t>
            </a:r>
            <a:r>
              <a:rPr lang="en-US" baseline="0" dirty="0" smtClean="0"/>
              <a:t> de </a:t>
            </a:r>
            <a:r>
              <a:rPr lang="en-US" baseline="0" dirty="0" err="1" smtClean="0"/>
              <a:t>precio</a:t>
            </a:r>
            <a:r>
              <a:rPr lang="en-US" baseline="0" dirty="0" smtClean="0"/>
              <a:t>, de </a:t>
            </a:r>
            <a:r>
              <a:rPr lang="en-US" baseline="0" dirty="0" err="1" smtClean="0"/>
              <a:t>productos</a:t>
            </a:r>
            <a:r>
              <a:rPr lang="en-US" baseline="0" dirty="0" smtClean="0"/>
              <a:t> , </a:t>
            </a:r>
            <a:r>
              <a:rPr lang="en-US" baseline="0" dirty="0" err="1" smtClean="0"/>
              <a:t>promoción</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4FB67430-1004-4504-8E9C-F256A97E93B0}" type="slidenum">
              <a:rPr lang="es-EC" smtClean="0"/>
              <a:t>25</a:t>
            </a:fld>
            <a:endParaRPr lang="es-EC" dirty="0"/>
          </a:p>
        </p:txBody>
      </p:sp>
    </p:spTree>
    <p:extLst>
      <p:ext uri="{BB962C8B-B14F-4D97-AF65-F5344CB8AC3E}">
        <p14:creationId xmlns:p14="http://schemas.microsoft.com/office/powerpoint/2010/main" val="15376936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Estrategia</a:t>
            </a:r>
            <a:r>
              <a:rPr lang="en-US" dirty="0" smtClean="0"/>
              <a:t> </a:t>
            </a:r>
            <a:r>
              <a:rPr lang="en-US" dirty="0" err="1" smtClean="0"/>
              <a:t>atl</a:t>
            </a:r>
            <a:r>
              <a:rPr lang="en-US" dirty="0" smtClean="0"/>
              <a:t>: </a:t>
            </a:r>
            <a:r>
              <a:rPr lang="en-US" dirty="0" err="1" smtClean="0"/>
              <a:t>masivo</a:t>
            </a:r>
            <a:r>
              <a:rPr lang="en-US" dirty="0" smtClean="0"/>
              <a:t> </a:t>
            </a:r>
            <a:r>
              <a:rPr lang="en-US" dirty="0" err="1" smtClean="0"/>
              <a:t>Vallas</a:t>
            </a:r>
            <a:r>
              <a:rPr lang="en-US" dirty="0" smtClean="0"/>
              <a:t> </a:t>
            </a:r>
          </a:p>
          <a:p>
            <a:r>
              <a:rPr lang="en-US" dirty="0" err="1" smtClean="0"/>
              <a:t>Pagina</a:t>
            </a:r>
            <a:r>
              <a:rPr lang="en-US" dirty="0" smtClean="0"/>
              <a:t> web </a:t>
            </a:r>
            <a:r>
              <a:rPr lang="en-US" dirty="0" err="1" smtClean="0"/>
              <a:t>recetario</a:t>
            </a:r>
            <a:r>
              <a:rPr lang="en-US" dirty="0" smtClean="0"/>
              <a:t> , e </a:t>
            </a:r>
            <a:r>
              <a:rPr lang="en-US" dirty="0" err="1" smtClean="0"/>
              <a:t>commerc</a:t>
            </a:r>
            <a:r>
              <a:rPr lang="en-US" dirty="0" smtClean="0"/>
              <a:t>. La </a:t>
            </a:r>
            <a:r>
              <a:rPr lang="en-US" dirty="0" err="1" smtClean="0"/>
              <a:t>empresa</a:t>
            </a:r>
            <a:r>
              <a:rPr lang="en-US" dirty="0" smtClean="0"/>
              <a:t> </a:t>
            </a:r>
          </a:p>
          <a:p>
            <a:r>
              <a:rPr lang="en-US" dirty="0" err="1" smtClean="0"/>
              <a:t>Cuña</a:t>
            </a:r>
            <a:r>
              <a:rPr lang="en-US" dirty="0" smtClean="0"/>
              <a:t> radial </a:t>
            </a:r>
            <a:endParaRPr lang="en-US" dirty="0"/>
          </a:p>
        </p:txBody>
      </p:sp>
      <p:sp>
        <p:nvSpPr>
          <p:cNvPr id="4" name="Slide Number Placeholder 3"/>
          <p:cNvSpPr>
            <a:spLocks noGrp="1"/>
          </p:cNvSpPr>
          <p:nvPr>
            <p:ph type="sldNum" sz="quarter" idx="10"/>
          </p:nvPr>
        </p:nvSpPr>
        <p:spPr/>
        <p:txBody>
          <a:bodyPr/>
          <a:lstStyle/>
          <a:p>
            <a:fld id="{4FB67430-1004-4504-8E9C-F256A97E93B0}" type="slidenum">
              <a:rPr lang="es-EC" smtClean="0"/>
              <a:t>26</a:t>
            </a:fld>
            <a:endParaRPr lang="es-EC" dirty="0"/>
          </a:p>
        </p:txBody>
      </p:sp>
    </p:spTree>
    <p:extLst>
      <p:ext uri="{BB962C8B-B14F-4D97-AF65-F5344CB8AC3E}">
        <p14:creationId xmlns:p14="http://schemas.microsoft.com/office/powerpoint/2010/main" val="17956745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Comercial</a:t>
            </a:r>
            <a:r>
              <a:rPr lang="en-US" dirty="0" smtClean="0"/>
              <a:t> de </a:t>
            </a:r>
            <a:r>
              <a:rPr lang="en-US" dirty="0" err="1" smtClean="0"/>
              <a:t>televisión</a:t>
            </a:r>
            <a:endParaRPr lang="en-US" dirty="0"/>
          </a:p>
        </p:txBody>
      </p:sp>
      <p:sp>
        <p:nvSpPr>
          <p:cNvPr id="4" name="Slide Number Placeholder 3"/>
          <p:cNvSpPr>
            <a:spLocks noGrp="1"/>
          </p:cNvSpPr>
          <p:nvPr>
            <p:ph type="sldNum" sz="quarter" idx="10"/>
          </p:nvPr>
        </p:nvSpPr>
        <p:spPr/>
        <p:txBody>
          <a:bodyPr/>
          <a:lstStyle/>
          <a:p>
            <a:fld id="{4FB67430-1004-4504-8E9C-F256A97E93B0}" type="slidenum">
              <a:rPr lang="es-EC" smtClean="0"/>
              <a:t>27</a:t>
            </a:fld>
            <a:endParaRPr lang="es-EC" dirty="0"/>
          </a:p>
        </p:txBody>
      </p:sp>
    </p:spTree>
    <p:extLst>
      <p:ext uri="{BB962C8B-B14F-4D97-AF65-F5344CB8AC3E}">
        <p14:creationId xmlns:p14="http://schemas.microsoft.com/office/powerpoint/2010/main" val="33639996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Btl</a:t>
            </a:r>
            <a:r>
              <a:rPr lang="en-US" dirty="0" smtClean="0"/>
              <a:t> : </a:t>
            </a:r>
            <a:r>
              <a:rPr lang="en-US" dirty="0" err="1" smtClean="0"/>
              <a:t>grupo</a:t>
            </a:r>
            <a:r>
              <a:rPr lang="en-US" dirty="0" smtClean="0"/>
              <a:t> mas </a:t>
            </a:r>
            <a:r>
              <a:rPr lang="en-US" dirty="0" err="1" smtClean="0"/>
              <a:t>directo</a:t>
            </a:r>
            <a:r>
              <a:rPr lang="en-US" dirty="0" smtClean="0"/>
              <a:t> </a:t>
            </a:r>
            <a:endParaRPr lang="en-US" dirty="0"/>
          </a:p>
        </p:txBody>
      </p:sp>
      <p:sp>
        <p:nvSpPr>
          <p:cNvPr id="4" name="Slide Number Placeholder 3"/>
          <p:cNvSpPr>
            <a:spLocks noGrp="1"/>
          </p:cNvSpPr>
          <p:nvPr>
            <p:ph type="sldNum" sz="quarter" idx="10"/>
          </p:nvPr>
        </p:nvSpPr>
        <p:spPr/>
        <p:txBody>
          <a:bodyPr/>
          <a:lstStyle/>
          <a:p>
            <a:fld id="{4FB67430-1004-4504-8E9C-F256A97E93B0}" type="slidenum">
              <a:rPr lang="es-EC" smtClean="0"/>
              <a:t>28</a:t>
            </a:fld>
            <a:endParaRPr lang="es-EC" dirty="0"/>
          </a:p>
        </p:txBody>
      </p:sp>
    </p:spTree>
    <p:extLst>
      <p:ext uri="{BB962C8B-B14F-4D97-AF65-F5344CB8AC3E}">
        <p14:creationId xmlns:p14="http://schemas.microsoft.com/office/powerpoint/2010/main" val="25375737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PERMITE </a:t>
            </a:r>
            <a:r>
              <a:rPr lang="en-US" dirty="0" err="1" smtClean="0"/>
              <a:t>orientar</a:t>
            </a:r>
            <a:r>
              <a:rPr lang="en-US" baseline="0" dirty="0" smtClean="0"/>
              <a:t> la </a:t>
            </a:r>
            <a:r>
              <a:rPr lang="en-US" baseline="0" dirty="0" err="1" smtClean="0"/>
              <a:t>toma</a:t>
            </a:r>
            <a:r>
              <a:rPr lang="en-US" baseline="0" dirty="0" smtClean="0"/>
              <a:t> de </a:t>
            </a:r>
            <a:r>
              <a:rPr lang="en-US" baseline="0" dirty="0" err="1" smtClean="0"/>
              <a:t>decisiones</a:t>
            </a:r>
            <a:r>
              <a:rPr lang="en-US" baseline="0" dirty="0" smtClean="0"/>
              <a:t> </a:t>
            </a:r>
            <a:r>
              <a:rPr lang="en-US" baseline="0" dirty="0" err="1" smtClean="0"/>
              <a:t>financieras</a:t>
            </a:r>
            <a:r>
              <a:rPr lang="en-US" baseline="0" dirty="0" smtClean="0"/>
              <a:t> y de inversion con </a:t>
            </a:r>
            <a:r>
              <a:rPr lang="en-US" baseline="0" dirty="0" err="1" smtClean="0"/>
              <a:t>respecto</a:t>
            </a:r>
            <a:r>
              <a:rPr lang="en-US" baseline="0" dirty="0" smtClean="0"/>
              <a:t> a </a:t>
            </a:r>
            <a:r>
              <a:rPr lang="en-US" baseline="0" dirty="0" err="1" smtClean="0"/>
              <a:t>las</a:t>
            </a:r>
            <a:r>
              <a:rPr lang="en-US" baseline="0" dirty="0" smtClean="0"/>
              <a:t> </a:t>
            </a:r>
            <a:r>
              <a:rPr lang="en-US" baseline="0" dirty="0" err="1" smtClean="0"/>
              <a:t>activiades</a:t>
            </a:r>
            <a:r>
              <a:rPr lang="en-US" baseline="0" dirty="0" smtClean="0"/>
              <a:t> de </a:t>
            </a:r>
            <a:r>
              <a:rPr lang="en-US" baseline="0" dirty="0" err="1" smtClean="0"/>
              <a:t>elaboración</a:t>
            </a:r>
            <a:r>
              <a:rPr lang="en-US" baseline="0" dirty="0" smtClean="0"/>
              <a:t> y </a:t>
            </a:r>
            <a:r>
              <a:rPr lang="en-US" baseline="0" dirty="0" err="1" smtClean="0"/>
              <a:t>comercialización</a:t>
            </a:r>
            <a:r>
              <a:rPr lang="en-US" baseline="0" dirty="0" smtClean="0"/>
              <a:t> de </a:t>
            </a:r>
            <a:r>
              <a:rPr lang="en-US" baseline="0" dirty="0" err="1" smtClean="0"/>
              <a:t>condimentos</a:t>
            </a:r>
            <a:r>
              <a:rPr lang="en-US" baseline="0" dirty="0" smtClean="0"/>
              <a:t>.</a:t>
            </a:r>
          </a:p>
          <a:p>
            <a:pPr marL="228600" indent="-228600">
              <a:buAutoNum type="arabicPeriod"/>
            </a:pPr>
            <a:r>
              <a:rPr lang="en-US" baseline="0" dirty="0" smtClean="0"/>
              <a:t>I y E de los </a:t>
            </a:r>
            <a:r>
              <a:rPr lang="en-US" baseline="0" dirty="0" err="1" smtClean="0"/>
              <a:t>futores</a:t>
            </a:r>
            <a:r>
              <a:rPr lang="en-US" baseline="0" dirty="0" smtClean="0"/>
              <a:t> </a:t>
            </a:r>
            <a:r>
              <a:rPr lang="en-US" baseline="0" dirty="0" err="1" smtClean="0"/>
              <a:t>años</a:t>
            </a:r>
            <a:r>
              <a:rPr lang="en-US" baseline="0" dirty="0" smtClean="0"/>
              <a:t> se </a:t>
            </a:r>
            <a:r>
              <a:rPr lang="en-US" baseline="0" dirty="0" err="1" smtClean="0"/>
              <a:t>calcularon</a:t>
            </a:r>
            <a:r>
              <a:rPr lang="en-US" baseline="0" dirty="0" smtClean="0"/>
              <a:t> en base a </a:t>
            </a:r>
            <a:r>
              <a:rPr lang="en-US" baseline="0" dirty="0" err="1" smtClean="0"/>
              <a:t>datos</a:t>
            </a:r>
            <a:r>
              <a:rPr lang="en-US" baseline="0" dirty="0" smtClean="0"/>
              <a:t> </a:t>
            </a:r>
            <a:r>
              <a:rPr lang="en-US" baseline="0" dirty="0" err="1" smtClean="0"/>
              <a:t>historicos</a:t>
            </a:r>
            <a:r>
              <a:rPr lang="en-US" baseline="0" dirty="0" smtClean="0"/>
              <a:t> </a:t>
            </a:r>
            <a:r>
              <a:rPr lang="en-US" baseline="0" dirty="0" err="1" smtClean="0"/>
              <a:t>utilizando</a:t>
            </a:r>
            <a:r>
              <a:rPr lang="en-US" baseline="0" dirty="0" smtClean="0"/>
              <a:t> el </a:t>
            </a:r>
            <a:r>
              <a:rPr lang="en-US" baseline="0" dirty="0" err="1" smtClean="0"/>
              <a:t>metodo</a:t>
            </a:r>
            <a:r>
              <a:rPr lang="en-US" baseline="0" dirty="0" smtClean="0"/>
              <a:t> de </a:t>
            </a:r>
            <a:r>
              <a:rPr lang="en-US" baseline="0" dirty="0" err="1" smtClean="0"/>
              <a:t>regresion</a:t>
            </a:r>
            <a:r>
              <a:rPr lang="en-US" baseline="0" dirty="0" smtClean="0"/>
              <a:t> lineal</a:t>
            </a:r>
            <a:r>
              <a:rPr lang="en-US" baseline="0" dirty="0"/>
              <a:t> </a:t>
            </a:r>
            <a:r>
              <a:rPr lang="en-US" baseline="0" dirty="0" smtClean="0"/>
              <a:t>2. </a:t>
            </a:r>
            <a:r>
              <a:rPr lang="en-US" baseline="0" dirty="0" err="1" smtClean="0"/>
              <a:t>Beneficio</a:t>
            </a:r>
            <a:r>
              <a:rPr lang="en-US" baseline="0" dirty="0" smtClean="0"/>
              <a:t> </a:t>
            </a:r>
            <a:r>
              <a:rPr lang="en-US" baseline="0" dirty="0" err="1" smtClean="0"/>
              <a:t>neto</a:t>
            </a:r>
            <a:r>
              <a:rPr lang="en-US" baseline="0" dirty="0" smtClean="0"/>
              <a:t> </a:t>
            </a:r>
            <a:r>
              <a:rPr lang="en-US" baseline="0" dirty="0" err="1" smtClean="0"/>
              <a:t>es</a:t>
            </a:r>
            <a:r>
              <a:rPr lang="en-US" baseline="0" dirty="0" smtClean="0"/>
              <a:t> la </a:t>
            </a:r>
            <a:r>
              <a:rPr lang="en-US" baseline="0" dirty="0" err="1" smtClean="0"/>
              <a:t>diferencia</a:t>
            </a:r>
            <a:r>
              <a:rPr lang="en-US" baseline="0" dirty="0" smtClean="0"/>
              <a:t> entre I y E, 3. factor simple de </a:t>
            </a:r>
            <a:r>
              <a:rPr lang="en-US" baseline="0" dirty="0" err="1" smtClean="0"/>
              <a:t>actualizacion</a:t>
            </a:r>
            <a:r>
              <a:rPr lang="en-US" baseline="0" dirty="0" smtClean="0"/>
              <a:t> </a:t>
            </a:r>
            <a:r>
              <a:rPr lang="en-US" baseline="0" dirty="0" err="1" smtClean="0"/>
              <a:t>es</a:t>
            </a:r>
            <a:r>
              <a:rPr lang="en-US" baseline="0" dirty="0" smtClean="0"/>
              <a:t> </a:t>
            </a:r>
            <a:r>
              <a:rPr lang="en-US" baseline="0" dirty="0" err="1" smtClean="0"/>
              <a:t>una</a:t>
            </a:r>
            <a:r>
              <a:rPr lang="en-US" baseline="0" dirty="0" smtClean="0"/>
              <a:t> formula </a:t>
            </a:r>
            <a:r>
              <a:rPr lang="en-US" baseline="0" dirty="0" err="1" smtClean="0"/>
              <a:t>calculada</a:t>
            </a:r>
            <a:r>
              <a:rPr lang="en-US" baseline="0" dirty="0" smtClean="0"/>
              <a:t> con el </a:t>
            </a:r>
            <a:r>
              <a:rPr lang="en-US" baseline="0" dirty="0" err="1" smtClean="0"/>
              <a:t>tmar</a:t>
            </a:r>
            <a:r>
              <a:rPr lang="en-US" baseline="0" dirty="0" smtClean="0"/>
              <a:t> y el </a:t>
            </a:r>
            <a:r>
              <a:rPr lang="en-US" baseline="0" dirty="0" err="1" smtClean="0"/>
              <a:t>periodo</a:t>
            </a:r>
            <a:r>
              <a:rPr lang="en-US" baseline="0" dirty="0" smtClean="0"/>
              <a:t> </a:t>
            </a:r>
            <a:r>
              <a:rPr lang="en-US" baseline="0" dirty="0" err="1" smtClean="0"/>
              <a:t>para</a:t>
            </a:r>
            <a:r>
              <a:rPr lang="en-US" baseline="0" dirty="0" smtClean="0"/>
              <a:t> </a:t>
            </a:r>
            <a:r>
              <a:rPr lang="en-US" baseline="0" dirty="0" err="1" smtClean="0"/>
              <a:t>obtener</a:t>
            </a:r>
            <a:r>
              <a:rPr lang="en-US" baseline="0" dirty="0" smtClean="0"/>
              <a:t> el van ( </a:t>
            </a:r>
            <a:r>
              <a:rPr lang="en-US" baseline="0" dirty="0" err="1" smtClean="0"/>
              <a:t>es</a:t>
            </a:r>
            <a:r>
              <a:rPr lang="en-US" baseline="0" dirty="0" smtClean="0"/>
              <a:t> la </a:t>
            </a:r>
            <a:r>
              <a:rPr lang="en-US" baseline="0" dirty="0" err="1" smtClean="0"/>
              <a:t>ganacia</a:t>
            </a:r>
            <a:r>
              <a:rPr lang="en-US" baseline="0" dirty="0" smtClean="0"/>
              <a:t> actual de la </a:t>
            </a:r>
            <a:r>
              <a:rPr lang="en-US" baseline="0" dirty="0" err="1" smtClean="0"/>
              <a:t>empresa</a:t>
            </a:r>
            <a:r>
              <a:rPr lang="en-US" baseline="0" dirty="0" smtClean="0"/>
              <a:t> )</a:t>
            </a:r>
          </a:p>
          <a:p>
            <a:pPr marL="228600" indent="-228600">
              <a:buAutoNum type="arabicPeriod"/>
            </a:pPr>
            <a:r>
              <a:rPr lang="en-US" baseline="0" dirty="0" smtClean="0"/>
              <a:t>VAN ES EL VALOR DE LA INVERSION EN EL MOMENTO CERO DESCONTADOS SUS INGRESOS Y EGRESOS A UNA DETERMINADA TASA</a:t>
            </a:r>
          </a:p>
        </p:txBody>
      </p:sp>
      <p:sp>
        <p:nvSpPr>
          <p:cNvPr id="4" name="Slide Number Placeholder 3"/>
          <p:cNvSpPr>
            <a:spLocks noGrp="1"/>
          </p:cNvSpPr>
          <p:nvPr>
            <p:ph type="sldNum" sz="quarter" idx="10"/>
          </p:nvPr>
        </p:nvSpPr>
        <p:spPr/>
        <p:txBody>
          <a:bodyPr/>
          <a:lstStyle/>
          <a:p>
            <a:fld id="{4FB67430-1004-4504-8E9C-F256A97E93B0}" type="slidenum">
              <a:rPr lang="es-EC" smtClean="0"/>
              <a:t>29</a:t>
            </a:fld>
            <a:endParaRPr lang="es-EC" dirty="0"/>
          </a:p>
        </p:txBody>
      </p:sp>
    </p:spTree>
    <p:extLst>
      <p:ext uri="{BB962C8B-B14F-4D97-AF65-F5344CB8AC3E}">
        <p14:creationId xmlns:p14="http://schemas.microsoft.com/office/powerpoint/2010/main" val="1601842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Factor</a:t>
            </a:r>
            <a:r>
              <a:rPr lang="es-EC" baseline="0" dirty="0" smtClean="0"/>
              <a:t> </a:t>
            </a:r>
            <a:r>
              <a:rPr lang="es-EC" baseline="0" dirty="0" err="1" smtClean="0"/>
              <a:t>economico</a:t>
            </a:r>
            <a:r>
              <a:rPr lang="es-EC" baseline="0" dirty="0" smtClean="0"/>
              <a:t>:* inflación  negativa por la </a:t>
            </a:r>
            <a:r>
              <a:rPr lang="es-EC" baseline="0" dirty="0" err="1" smtClean="0"/>
              <a:t>variacion</a:t>
            </a:r>
            <a:r>
              <a:rPr lang="es-EC" baseline="0" dirty="0" smtClean="0"/>
              <a:t> que se han presentado durante los </a:t>
            </a:r>
            <a:r>
              <a:rPr lang="es-EC" baseline="0" dirty="0" err="1" smtClean="0"/>
              <a:t>ultimos</a:t>
            </a:r>
            <a:r>
              <a:rPr lang="es-EC" baseline="0" dirty="0" smtClean="0"/>
              <a:t> años a pesar de que esta a disminuido siempre se presentan </a:t>
            </a:r>
            <a:r>
              <a:rPr lang="es-EC" baseline="0" dirty="0" err="1" smtClean="0"/>
              <a:t>crisi</a:t>
            </a:r>
            <a:r>
              <a:rPr lang="es-EC" baseline="0" dirty="0" smtClean="0"/>
              <a:t> o variaciones.*PIB </a:t>
            </a:r>
            <a:r>
              <a:rPr lang="es-EC" baseline="0" dirty="0" err="1" smtClean="0"/>
              <a:t>porq</a:t>
            </a:r>
            <a:r>
              <a:rPr lang="es-EC" baseline="0" dirty="0" smtClean="0"/>
              <a:t> en los </a:t>
            </a:r>
            <a:r>
              <a:rPr lang="es-EC" baseline="0" dirty="0" err="1" smtClean="0"/>
              <a:t>ultimos</a:t>
            </a:r>
            <a:r>
              <a:rPr lang="es-EC" baseline="0" dirty="0" smtClean="0"/>
              <a:t> 10 años se a incrementado .la </a:t>
            </a:r>
            <a:r>
              <a:rPr lang="es-EC" baseline="0" dirty="0" err="1" smtClean="0"/>
              <a:t>produccion</a:t>
            </a:r>
            <a:r>
              <a:rPr lang="es-EC" baseline="0" dirty="0" smtClean="0"/>
              <a:t> esta </a:t>
            </a:r>
            <a:r>
              <a:rPr lang="es-EC" baseline="0" dirty="0" err="1" smtClean="0"/>
              <a:t>crecimento</a:t>
            </a:r>
            <a:r>
              <a:rPr lang="es-EC" baseline="0" dirty="0" smtClean="0"/>
              <a:t> y existe movimiento de dinero y la gente compra.*</a:t>
            </a:r>
            <a:r>
              <a:rPr lang="es-EC" baseline="0" dirty="0" err="1" smtClean="0"/>
              <a:t>TASAactiva</a:t>
            </a:r>
            <a:r>
              <a:rPr lang="es-EC" baseline="0" dirty="0" smtClean="0"/>
              <a:t>: han ido </a:t>
            </a:r>
            <a:r>
              <a:rPr lang="es-EC" baseline="0" dirty="0" err="1" smtClean="0"/>
              <a:t>dismunuyendo</a:t>
            </a:r>
            <a:r>
              <a:rPr lang="es-EC" baseline="0" dirty="0" smtClean="0"/>
              <a:t> por la alta liquides de la </a:t>
            </a:r>
            <a:r>
              <a:rPr lang="es-EC" baseline="0" dirty="0" err="1" smtClean="0"/>
              <a:t>economia</a:t>
            </a:r>
            <a:r>
              <a:rPr lang="es-EC" baseline="0" dirty="0" smtClean="0"/>
              <a:t> </a:t>
            </a:r>
            <a:r>
              <a:rPr lang="es-EC" baseline="0" dirty="0" err="1" smtClean="0"/>
              <a:t>ecuatoria</a:t>
            </a:r>
            <a:r>
              <a:rPr lang="es-EC" baseline="0" dirty="0" smtClean="0"/>
              <a:t> (mayor oferta ecuatoriana); pasiva a incrementado con la finalidad de incentiva el ahorro de la </a:t>
            </a:r>
            <a:r>
              <a:rPr lang="es-EC" baseline="0" dirty="0" err="1" smtClean="0"/>
              <a:t>poblacion</a:t>
            </a:r>
            <a:r>
              <a:rPr lang="es-EC" baseline="0" dirty="0" smtClean="0"/>
              <a:t> (nuevas reformas del </a:t>
            </a:r>
            <a:r>
              <a:rPr lang="es-EC" baseline="0" dirty="0" err="1" smtClean="0"/>
              <a:t>pais</a:t>
            </a:r>
            <a:r>
              <a:rPr lang="es-EC" baseline="0" dirty="0" smtClean="0"/>
              <a:t>) estables!!!!!!</a:t>
            </a:r>
          </a:p>
          <a:p>
            <a:r>
              <a:rPr lang="es-EC" baseline="0" dirty="0" smtClean="0"/>
              <a:t>F socio cultural: </a:t>
            </a:r>
            <a:r>
              <a:rPr lang="es-EC" baseline="0" dirty="0" err="1" smtClean="0"/>
              <a:t>Desempleo:manifiesta</a:t>
            </a:r>
            <a:r>
              <a:rPr lang="es-EC" baseline="0" dirty="0" smtClean="0"/>
              <a:t> mayor demanda en el mercado (</a:t>
            </a:r>
            <a:r>
              <a:rPr lang="es-EC" baseline="0" dirty="0" err="1" smtClean="0"/>
              <a:t>creacion</a:t>
            </a:r>
            <a:r>
              <a:rPr lang="es-EC" baseline="0" dirty="0" smtClean="0"/>
              <a:t> nuevas empresa)*Pobreza: se a reducido 5,2 y 20% el mercado potencial se va ampliando *</a:t>
            </a:r>
            <a:r>
              <a:rPr lang="es-EC" baseline="0" dirty="0" err="1" smtClean="0"/>
              <a:t>Eduacación</a:t>
            </a:r>
            <a:r>
              <a:rPr lang="es-EC" baseline="0" dirty="0" smtClean="0"/>
              <a:t>: acciones gobierno reducido el nivel de analfabetismo, al tener </a:t>
            </a:r>
            <a:r>
              <a:rPr lang="es-EC" baseline="0" dirty="0" err="1" smtClean="0"/>
              <a:t>educacion</a:t>
            </a:r>
            <a:r>
              <a:rPr lang="es-EC" baseline="0" dirty="0" smtClean="0"/>
              <a:t> buscan trabajo, tener un mejor estilo de vida y tiene capacidad de compra.</a:t>
            </a:r>
            <a:endParaRPr lang="es-EC" dirty="0"/>
          </a:p>
        </p:txBody>
      </p:sp>
      <p:sp>
        <p:nvSpPr>
          <p:cNvPr id="4" name="3 Marcador de número de diapositiva"/>
          <p:cNvSpPr>
            <a:spLocks noGrp="1"/>
          </p:cNvSpPr>
          <p:nvPr>
            <p:ph type="sldNum" sz="quarter" idx="10"/>
          </p:nvPr>
        </p:nvSpPr>
        <p:spPr/>
        <p:txBody>
          <a:bodyPr/>
          <a:lstStyle/>
          <a:p>
            <a:fld id="{4FB67430-1004-4504-8E9C-F256A97E93B0}" type="slidenum">
              <a:rPr lang="es-EC" smtClean="0"/>
              <a:t>34</a:t>
            </a:fld>
            <a:endParaRPr lang="es-EC" dirty="0"/>
          </a:p>
        </p:txBody>
      </p:sp>
    </p:spTree>
    <p:extLst>
      <p:ext uri="{BB962C8B-B14F-4D97-AF65-F5344CB8AC3E}">
        <p14:creationId xmlns:p14="http://schemas.microsoft.com/office/powerpoint/2010/main" val="32356522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F</a:t>
            </a:r>
            <a:r>
              <a:rPr lang="es-EC" baseline="0" dirty="0" smtClean="0"/>
              <a:t> </a:t>
            </a:r>
            <a:r>
              <a:rPr lang="es-EC" baseline="0" dirty="0" err="1" smtClean="0"/>
              <a:t>politico</a:t>
            </a:r>
            <a:r>
              <a:rPr lang="es-EC" baseline="0" dirty="0" smtClean="0"/>
              <a:t> </a:t>
            </a:r>
            <a:r>
              <a:rPr lang="es-EC" baseline="0" dirty="0" err="1" smtClean="0"/>
              <a:t>juridico</a:t>
            </a:r>
            <a:r>
              <a:rPr lang="es-EC" baseline="0" dirty="0" smtClean="0"/>
              <a:t>: *</a:t>
            </a:r>
            <a:r>
              <a:rPr lang="es-EC" baseline="0" dirty="0" err="1" smtClean="0"/>
              <a:t>Regimen</a:t>
            </a:r>
            <a:r>
              <a:rPr lang="es-EC" baseline="0" dirty="0" smtClean="0"/>
              <a:t> tributario: aumento en las recaudaciones de impuestos afecta desde el consumidor final al empresario;*Inestabilidad </a:t>
            </a:r>
            <a:r>
              <a:rPr lang="es-EC" baseline="0" dirty="0" err="1" smtClean="0"/>
              <a:t>politica</a:t>
            </a:r>
            <a:r>
              <a:rPr lang="es-EC" baseline="0" dirty="0" smtClean="0"/>
              <a:t>: no se ha llegado a </a:t>
            </a:r>
            <a:r>
              <a:rPr lang="es-EC" baseline="0" dirty="0" err="1" smtClean="0"/>
              <a:t>segui</a:t>
            </a:r>
            <a:r>
              <a:rPr lang="es-EC" baseline="0" dirty="0" smtClean="0"/>
              <a:t> un </a:t>
            </a:r>
            <a:r>
              <a:rPr lang="es-EC" baseline="0" dirty="0" err="1" smtClean="0"/>
              <a:t>paln</a:t>
            </a:r>
            <a:r>
              <a:rPr lang="es-EC" baseline="0" dirty="0" smtClean="0"/>
              <a:t> continuo de actividades por la </a:t>
            </a:r>
            <a:r>
              <a:rPr lang="es-EC" baseline="0" dirty="0" err="1" smtClean="0"/>
              <a:t>corrupcion</a:t>
            </a:r>
            <a:r>
              <a:rPr lang="es-EC" baseline="0" dirty="0" smtClean="0"/>
              <a:t> e ineficiencia del sistema </a:t>
            </a:r>
            <a:r>
              <a:rPr lang="es-EC" baseline="0" dirty="0" err="1" smtClean="0"/>
              <a:t>politico</a:t>
            </a:r>
            <a:r>
              <a:rPr lang="es-EC" baseline="0" dirty="0" smtClean="0"/>
              <a:t>; los </a:t>
            </a:r>
            <a:r>
              <a:rPr lang="es-EC" baseline="0" dirty="0" err="1" smtClean="0"/>
              <a:t>interes</a:t>
            </a:r>
            <a:r>
              <a:rPr lang="es-EC" baseline="0" dirty="0" smtClean="0"/>
              <a:t> </a:t>
            </a:r>
            <a:r>
              <a:rPr lang="es-EC" baseline="0" dirty="0" err="1" smtClean="0"/>
              <a:t>politicos</a:t>
            </a:r>
            <a:r>
              <a:rPr lang="es-EC" baseline="0" dirty="0" smtClean="0"/>
              <a:t> vayan dirigidos al pueblo y no a los grupos de poder. Emite inseguridad . *Leyes: Se han modificado dependiendo del sector; poder del mercado  </a:t>
            </a:r>
          </a:p>
          <a:p>
            <a:r>
              <a:rPr lang="es-EC" baseline="0" dirty="0" err="1" smtClean="0"/>
              <a:t>Feconomico</a:t>
            </a:r>
            <a:r>
              <a:rPr lang="es-EC" baseline="0" dirty="0" smtClean="0"/>
              <a:t>;*E-</a:t>
            </a:r>
            <a:r>
              <a:rPr lang="es-EC" baseline="0" dirty="0" err="1" smtClean="0"/>
              <a:t>ecommers</a:t>
            </a:r>
            <a:r>
              <a:rPr lang="es-EC" baseline="0" dirty="0" smtClean="0"/>
              <a:t>: puede manifestarse como un ecosistema de </a:t>
            </a:r>
            <a:r>
              <a:rPr lang="es-EC" baseline="0" dirty="0" err="1" smtClean="0"/>
              <a:t>innovacion</a:t>
            </a:r>
            <a:r>
              <a:rPr lang="es-EC" baseline="0" dirty="0" smtClean="0"/>
              <a:t> y de </a:t>
            </a:r>
            <a:r>
              <a:rPr lang="es-EC" baseline="0" dirty="0" err="1" smtClean="0"/>
              <a:t>merjora</a:t>
            </a:r>
            <a:r>
              <a:rPr lang="es-EC" baseline="0" dirty="0" smtClean="0"/>
              <a:t> continua. + acceso al mercado mundial, </a:t>
            </a:r>
            <a:r>
              <a:rPr lang="es-EC" baseline="0" dirty="0" err="1" smtClean="0"/>
              <a:t>interaccion</a:t>
            </a:r>
            <a:r>
              <a:rPr lang="es-EC" baseline="0" dirty="0" smtClean="0"/>
              <a:t> con los cliente, estrategias de mercadeo a clientes </a:t>
            </a:r>
            <a:r>
              <a:rPr lang="es-EC" baseline="0" dirty="0" err="1" smtClean="0"/>
              <a:t>especificos</a:t>
            </a:r>
            <a:r>
              <a:rPr lang="es-EC" baseline="0" dirty="0" smtClean="0"/>
              <a:t>, rompe barreras de tiempo y distancia; - existe comparaciones , </a:t>
            </a:r>
            <a:r>
              <a:rPr lang="es-EC" baseline="0" dirty="0" err="1" smtClean="0"/>
              <a:t>desconfiablidad</a:t>
            </a:r>
            <a:r>
              <a:rPr lang="es-EC" baseline="0" dirty="0" smtClean="0"/>
              <a:t> de las transacciones , seguridad, aceptar el uso de </a:t>
            </a:r>
            <a:r>
              <a:rPr lang="es-EC" baseline="0" dirty="0" err="1" smtClean="0"/>
              <a:t>tecnologia</a:t>
            </a:r>
            <a:r>
              <a:rPr lang="es-EC" baseline="0" dirty="0" smtClean="0"/>
              <a:t>.</a:t>
            </a:r>
          </a:p>
          <a:p>
            <a:r>
              <a:rPr lang="es-EC" baseline="0" dirty="0" smtClean="0"/>
              <a:t>*Maquinaria: automatizar procesos ,reducir tiempos, optimizar recursos.</a:t>
            </a:r>
          </a:p>
          <a:p>
            <a:r>
              <a:rPr lang="es-EC" baseline="0" dirty="0" smtClean="0"/>
              <a:t>F ambiental: Control del medio ambiente que garantice la </a:t>
            </a:r>
            <a:r>
              <a:rPr lang="es-EC" baseline="0" dirty="0" err="1" smtClean="0"/>
              <a:t>sostenibilida</a:t>
            </a:r>
            <a:r>
              <a:rPr lang="es-EC" baseline="0" dirty="0" smtClean="0"/>
              <a:t> y el buen </a:t>
            </a:r>
            <a:r>
              <a:rPr lang="es-EC" baseline="0" dirty="0" err="1" smtClean="0"/>
              <a:t>vivvir</a:t>
            </a:r>
            <a:r>
              <a:rPr lang="es-EC" baseline="0" dirty="0" smtClean="0"/>
              <a:t>.</a:t>
            </a:r>
          </a:p>
        </p:txBody>
      </p:sp>
      <p:sp>
        <p:nvSpPr>
          <p:cNvPr id="4" name="3 Marcador de número de diapositiva"/>
          <p:cNvSpPr>
            <a:spLocks noGrp="1"/>
          </p:cNvSpPr>
          <p:nvPr>
            <p:ph type="sldNum" sz="quarter" idx="10"/>
          </p:nvPr>
        </p:nvSpPr>
        <p:spPr/>
        <p:txBody>
          <a:bodyPr/>
          <a:lstStyle/>
          <a:p>
            <a:fld id="{4FB67430-1004-4504-8E9C-F256A97E93B0}" type="slidenum">
              <a:rPr lang="es-EC" smtClean="0"/>
              <a:t>35</a:t>
            </a:fld>
            <a:endParaRPr lang="es-EC" dirty="0"/>
          </a:p>
        </p:txBody>
      </p:sp>
    </p:spTree>
    <p:extLst>
      <p:ext uri="{BB962C8B-B14F-4D97-AF65-F5344CB8AC3E}">
        <p14:creationId xmlns:p14="http://schemas.microsoft.com/office/powerpoint/2010/main" val="2005507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Atender la </a:t>
            </a:r>
            <a:r>
              <a:rPr lang="es-EC" dirty="0" err="1" smtClean="0"/>
              <a:t>elaboracion</a:t>
            </a:r>
            <a:r>
              <a:rPr lang="es-EC" baseline="0" dirty="0" smtClean="0"/>
              <a:t> de salsa y aderezos de su ………………..</a:t>
            </a:r>
          </a:p>
          <a:p>
            <a:r>
              <a:rPr lang="es-EC" baseline="0" dirty="0" smtClean="0"/>
              <a:t>Y mas tarde </a:t>
            </a:r>
            <a:r>
              <a:rPr lang="es-EC" baseline="0" dirty="0" err="1" smtClean="0"/>
              <a:t>deotras</a:t>
            </a:r>
            <a:r>
              <a:rPr lang="es-EC" baseline="0" dirty="0" smtClean="0"/>
              <a:t> prestigiosas cadenas de comidas preparadas tanto nacionales como </a:t>
            </a:r>
            <a:r>
              <a:rPr lang="es-EC" baseline="0" dirty="0" err="1" smtClean="0"/>
              <a:t>internecionales</a:t>
            </a:r>
            <a:r>
              <a:rPr lang="es-EC" baseline="0" dirty="0" smtClean="0"/>
              <a:t> como son………</a:t>
            </a:r>
          </a:p>
          <a:p>
            <a:r>
              <a:rPr lang="es-EC" baseline="0" dirty="0" smtClean="0"/>
              <a:t>Dirigido a dos segmentos…. E institucional restaurantes, </a:t>
            </a:r>
            <a:r>
              <a:rPr lang="es-EC" baseline="0" dirty="0" err="1" smtClean="0"/>
              <a:t>caretigns</a:t>
            </a:r>
            <a:r>
              <a:rPr lang="es-EC" baseline="0" dirty="0" smtClean="0"/>
              <a:t> hoteles, </a:t>
            </a:r>
            <a:r>
              <a:rPr lang="es-EC" baseline="0" dirty="0" err="1" smtClean="0"/>
              <a:t>supermer</a:t>
            </a:r>
            <a:r>
              <a:rPr lang="es-EC" baseline="0" dirty="0" smtClean="0"/>
              <a:t>, bodegas etc.</a:t>
            </a:r>
          </a:p>
          <a:p>
            <a:endParaRPr lang="es-EC" dirty="0"/>
          </a:p>
        </p:txBody>
      </p:sp>
      <p:sp>
        <p:nvSpPr>
          <p:cNvPr id="4" name="3 Marcador de número de diapositiva"/>
          <p:cNvSpPr>
            <a:spLocks noGrp="1"/>
          </p:cNvSpPr>
          <p:nvPr>
            <p:ph type="sldNum" sz="quarter" idx="10"/>
          </p:nvPr>
        </p:nvSpPr>
        <p:spPr/>
        <p:txBody>
          <a:bodyPr/>
          <a:lstStyle/>
          <a:p>
            <a:fld id="{4FB67430-1004-4504-8E9C-F256A97E93B0}" type="slidenum">
              <a:rPr lang="es-EC" smtClean="0"/>
              <a:t>3</a:t>
            </a:fld>
            <a:endParaRPr lang="es-EC" dirty="0"/>
          </a:p>
        </p:txBody>
      </p:sp>
    </p:spTree>
    <p:extLst>
      <p:ext uri="{BB962C8B-B14F-4D97-AF65-F5344CB8AC3E}">
        <p14:creationId xmlns:p14="http://schemas.microsoft.com/office/powerpoint/2010/main" val="14351458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*Clientes: 2 segmentos. Hogar Oportunidad los </a:t>
            </a:r>
            <a:r>
              <a:rPr lang="es-EC" dirty="0" err="1" smtClean="0"/>
              <a:t>clietnes</a:t>
            </a:r>
            <a:r>
              <a:rPr lang="es-EC" dirty="0" smtClean="0"/>
              <a:t> buscan</a:t>
            </a:r>
            <a:r>
              <a:rPr lang="es-EC" baseline="0" dirty="0" smtClean="0"/>
              <a:t> tener una gran variedad e opciones, Existen % de clientes no captados, varios canales de </a:t>
            </a:r>
            <a:r>
              <a:rPr lang="es-EC" baseline="0" dirty="0" err="1" smtClean="0"/>
              <a:t>distribucion</a:t>
            </a:r>
            <a:endParaRPr lang="es-EC" baseline="0" dirty="0" smtClean="0"/>
          </a:p>
          <a:p>
            <a:r>
              <a:rPr lang="es-EC" baseline="0" dirty="0" smtClean="0"/>
              <a:t>-*Competencia: Existen marcas lideres, por tiempo en el mercador precios </a:t>
            </a:r>
            <a:r>
              <a:rPr lang="es-EC" baseline="0" dirty="0" err="1" smtClean="0"/>
              <a:t>comodos</a:t>
            </a:r>
            <a:r>
              <a:rPr lang="es-EC" baseline="0" dirty="0" smtClean="0"/>
              <a:t> , variedad de </a:t>
            </a:r>
            <a:r>
              <a:rPr lang="es-EC" baseline="0" dirty="0" err="1" smtClean="0"/>
              <a:t>producos</a:t>
            </a:r>
            <a:r>
              <a:rPr lang="es-EC" baseline="0" dirty="0" smtClean="0"/>
              <a:t>, publicidad q maneja, calidad, sabor, </a:t>
            </a:r>
            <a:r>
              <a:rPr lang="es-EC" baseline="0" dirty="0" err="1" smtClean="0"/>
              <a:t>presentacion</a:t>
            </a:r>
            <a:r>
              <a:rPr lang="es-EC" baseline="0" dirty="0" smtClean="0"/>
              <a:t>.</a:t>
            </a:r>
          </a:p>
          <a:p>
            <a:r>
              <a:rPr lang="es-EC" baseline="0" dirty="0" smtClean="0"/>
              <a:t>*Productos </a:t>
            </a:r>
            <a:r>
              <a:rPr lang="es-EC" baseline="0" dirty="0" err="1" smtClean="0"/>
              <a:t>sustitutos:EL</a:t>
            </a:r>
            <a:r>
              <a:rPr lang="es-EC" baseline="0" dirty="0" smtClean="0"/>
              <a:t> ecuador un </a:t>
            </a:r>
            <a:r>
              <a:rPr lang="es-EC" baseline="0" dirty="0" err="1" smtClean="0"/>
              <a:t>pasi</a:t>
            </a:r>
            <a:r>
              <a:rPr lang="es-EC" baseline="0" dirty="0" smtClean="0"/>
              <a:t> diverso en cultura y </a:t>
            </a:r>
            <a:r>
              <a:rPr lang="es-EC" baseline="0" dirty="0" err="1" smtClean="0"/>
              <a:t>tradicion</a:t>
            </a:r>
            <a:r>
              <a:rPr lang="es-EC" baseline="0" dirty="0" smtClean="0"/>
              <a:t> las personas buscan alternativas para </a:t>
            </a:r>
            <a:r>
              <a:rPr lang="es-EC" baseline="0" dirty="0" err="1" smtClean="0"/>
              <a:t>sasonar</a:t>
            </a:r>
            <a:r>
              <a:rPr lang="es-EC" baseline="0" dirty="0" smtClean="0"/>
              <a:t> los alimentos , utilizan productos de forma natural, % porcentaje de la </a:t>
            </a:r>
            <a:r>
              <a:rPr lang="es-EC" baseline="0" dirty="0" err="1" smtClean="0"/>
              <a:t>poblacion</a:t>
            </a:r>
            <a:r>
              <a:rPr lang="es-EC" baseline="0" dirty="0" smtClean="0"/>
              <a:t> no compra alimentos  procesados, se dedican a la agricultura y consumen sus propios productos.*Proveedores: sin número de empresas que abastecen con materia prima necesaria, </a:t>
            </a:r>
            <a:r>
              <a:rPr lang="es-EC" baseline="0" dirty="0" err="1" smtClean="0"/>
              <a:t>eleccion</a:t>
            </a:r>
            <a:r>
              <a:rPr lang="es-EC" baseline="0" dirty="0" smtClean="0"/>
              <a:t> de precios, empresas calificadas; *Barreras de entrada: EL gobierno </a:t>
            </a:r>
            <a:r>
              <a:rPr lang="es-EC" baseline="0" dirty="0" err="1" smtClean="0"/>
              <a:t>oprotundiad</a:t>
            </a:r>
            <a:r>
              <a:rPr lang="es-EC" baseline="0" dirty="0" smtClean="0"/>
              <a:t> a empresas pequeñas medianas con el apoyo y abarcar nichos de mercados , se a regulado las leyes del poder de mercado, </a:t>
            </a:r>
          </a:p>
        </p:txBody>
      </p:sp>
      <p:sp>
        <p:nvSpPr>
          <p:cNvPr id="4" name="3 Marcador de número de diapositiva"/>
          <p:cNvSpPr>
            <a:spLocks noGrp="1"/>
          </p:cNvSpPr>
          <p:nvPr>
            <p:ph type="sldNum" sz="quarter" idx="10"/>
          </p:nvPr>
        </p:nvSpPr>
        <p:spPr/>
        <p:txBody>
          <a:bodyPr/>
          <a:lstStyle/>
          <a:p>
            <a:fld id="{4FB67430-1004-4504-8E9C-F256A97E93B0}" type="slidenum">
              <a:rPr lang="es-EC" smtClean="0"/>
              <a:t>36</a:t>
            </a:fld>
            <a:endParaRPr lang="es-EC" dirty="0"/>
          </a:p>
        </p:txBody>
      </p:sp>
    </p:spTree>
    <p:extLst>
      <p:ext uri="{BB962C8B-B14F-4D97-AF65-F5344CB8AC3E}">
        <p14:creationId xmlns:p14="http://schemas.microsoft.com/office/powerpoint/2010/main" val="26346207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228600" indent="-228600">
              <a:buAutoNum type="arabicPeriod"/>
            </a:pPr>
            <a:r>
              <a:rPr lang="es-EC" dirty="0" smtClean="0"/>
              <a:t>Capacidad administrativa:</a:t>
            </a:r>
            <a:r>
              <a:rPr lang="es-EC" baseline="0" dirty="0" smtClean="0"/>
              <a:t> *No cuenta no una </a:t>
            </a:r>
            <a:r>
              <a:rPr lang="es-EC" baseline="0" dirty="0" err="1" smtClean="0"/>
              <a:t>planificacion</a:t>
            </a:r>
            <a:r>
              <a:rPr lang="es-EC" baseline="0" dirty="0" smtClean="0"/>
              <a:t> </a:t>
            </a:r>
            <a:r>
              <a:rPr lang="es-EC" baseline="0" dirty="0" err="1" smtClean="0"/>
              <a:t>estrategica</a:t>
            </a:r>
            <a:r>
              <a:rPr lang="es-EC" baseline="0" dirty="0" smtClean="0"/>
              <a:t> bien </a:t>
            </a:r>
            <a:r>
              <a:rPr lang="es-EC" baseline="0" dirty="0" err="1" smtClean="0"/>
              <a:t>estrucutrada</a:t>
            </a:r>
            <a:r>
              <a:rPr lang="es-EC" baseline="0" dirty="0" smtClean="0"/>
              <a:t>, no se difunde el plan </a:t>
            </a:r>
            <a:r>
              <a:rPr lang="es-EC" baseline="0" dirty="0" err="1" smtClean="0"/>
              <a:t>estratetivo</a:t>
            </a:r>
            <a:r>
              <a:rPr lang="es-EC" baseline="0" dirty="0" smtClean="0"/>
              <a:t> , no </a:t>
            </a:r>
            <a:r>
              <a:rPr lang="es-EC" baseline="0" dirty="0" err="1" smtClean="0"/>
              <a:t>exite</a:t>
            </a:r>
            <a:r>
              <a:rPr lang="es-EC" baseline="0" dirty="0" smtClean="0"/>
              <a:t> una </a:t>
            </a:r>
            <a:r>
              <a:rPr lang="es-EC" baseline="0" dirty="0" err="1" smtClean="0"/>
              <a:t>visualizacion</a:t>
            </a:r>
            <a:r>
              <a:rPr lang="es-EC" baseline="0" dirty="0" smtClean="0"/>
              <a:t> a futuro; *Estructura  organiza funcional es </a:t>
            </a:r>
            <a:r>
              <a:rPr lang="es-EC" baseline="0" dirty="0" err="1" smtClean="0"/>
              <a:t>debil</a:t>
            </a:r>
            <a:r>
              <a:rPr lang="es-EC" baseline="0" dirty="0" smtClean="0"/>
              <a:t>,   y funciones no identificados; *Desarrollo interno empresarial: Alto conocimiento y capacidad del personal, comunicación, </a:t>
            </a:r>
            <a:r>
              <a:rPr lang="es-EC" baseline="0" dirty="0" err="1" smtClean="0"/>
              <a:t>politicas</a:t>
            </a:r>
            <a:r>
              <a:rPr lang="es-EC" baseline="0" dirty="0" smtClean="0"/>
              <a:t>, control y </a:t>
            </a:r>
            <a:r>
              <a:rPr lang="es-EC" baseline="0" dirty="0" err="1" smtClean="0"/>
              <a:t>revision</a:t>
            </a:r>
            <a:r>
              <a:rPr lang="es-EC" baseline="0" dirty="0" smtClean="0"/>
              <a:t>;*Cadena </a:t>
            </a:r>
            <a:r>
              <a:rPr lang="es-EC" baseline="0" dirty="0" err="1" smtClean="0"/>
              <a:t>establecidad</a:t>
            </a:r>
            <a:r>
              <a:rPr lang="es-EC" baseline="0" dirty="0" smtClean="0"/>
              <a:t> y desarrollad¨*</a:t>
            </a:r>
            <a:r>
              <a:rPr lang="es-EC" baseline="0" dirty="0" err="1" smtClean="0"/>
              <a:t>Direccion</a:t>
            </a:r>
            <a:r>
              <a:rPr lang="es-EC" baseline="0" dirty="0" smtClean="0"/>
              <a:t> y control resultados esperados, gerente involucrados, monitoreo de actividades.</a:t>
            </a:r>
          </a:p>
          <a:p>
            <a:pPr marL="0" indent="0">
              <a:buNone/>
            </a:pPr>
            <a:r>
              <a:rPr lang="es-EC" baseline="0" dirty="0" smtClean="0"/>
              <a:t>2. Talento humano: eficiente, capacitaciones, clima laboral, </a:t>
            </a:r>
            <a:r>
              <a:rPr lang="es-EC" baseline="0" dirty="0" err="1" smtClean="0"/>
              <a:t>comunicacion</a:t>
            </a:r>
            <a:r>
              <a:rPr lang="es-EC" baseline="0" dirty="0" smtClean="0"/>
              <a:t>., motivacion.* no se desarrollo un plan de </a:t>
            </a:r>
            <a:r>
              <a:rPr lang="es-EC" baseline="0" dirty="0" err="1" smtClean="0"/>
              <a:t>incentivos.+Proactivos</a:t>
            </a:r>
            <a:r>
              <a:rPr lang="es-EC" baseline="0" dirty="0" smtClean="0"/>
              <a:t> en tiempo y desempeño</a:t>
            </a:r>
          </a:p>
          <a:p>
            <a:pPr marL="0" indent="0">
              <a:buNone/>
            </a:pPr>
            <a:r>
              <a:rPr lang="es-EC" baseline="0" dirty="0" smtClean="0"/>
              <a:t>3. Financiera *Liquidez solvencia que tiene la empresa , compromisos de pago </a:t>
            </a:r>
          </a:p>
          <a:p>
            <a:pPr marL="0" indent="0">
              <a:buNone/>
            </a:pPr>
            <a:r>
              <a:rPr lang="es-EC" baseline="0" dirty="0" smtClean="0"/>
              <a:t>*buena respuesta de pago con los bancos </a:t>
            </a:r>
            <a:r>
              <a:rPr lang="es-EC" baseline="0" dirty="0" err="1" smtClean="0"/>
              <a:t>facil</a:t>
            </a:r>
            <a:r>
              <a:rPr lang="es-EC" baseline="0" dirty="0" smtClean="0"/>
              <a:t> para adquirir prestamos bancarios.</a:t>
            </a:r>
          </a:p>
        </p:txBody>
      </p:sp>
      <p:sp>
        <p:nvSpPr>
          <p:cNvPr id="4" name="3 Marcador de número de diapositiva"/>
          <p:cNvSpPr>
            <a:spLocks noGrp="1"/>
          </p:cNvSpPr>
          <p:nvPr>
            <p:ph type="sldNum" sz="quarter" idx="10"/>
          </p:nvPr>
        </p:nvSpPr>
        <p:spPr/>
        <p:txBody>
          <a:bodyPr/>
          <a:lstStyle/>
          <a:p>
            <a:fld id="{4FB67430-1004-4504-8E9C-F256A97E93B0}" type="slidenum">
              <a:rPr lang="es-EC" smtClean="0"/>
              <a:t>37</a:t>
            </a:fld>
            <a:endParaRPr lang="es-EC" dirty="0"/>
          </a:p>
        </p:txBody>
      </p:sp>
    </p:spTree>
    <p:extLst>
      <p:ext uri="{BB962C8B-B14F-4D97-AF65-F5344CB8AC3E}">
        <p14:creationId xmlns:p14="http://schemas.microsoft.com/office/powerpoint/2010/main" val="1720100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Fabrica</a:t>
            </a:r>
            <a:r>
              <a:rPr lang="es-EC" baseline="0" dirty="0" smtClean="0"/>
              <a:t> y comercializa 10 grupos de </a:t>
            </a:r>
            <a:r>
              <a:rPr lang="es-EC" baseline="0" dirty="0" err="1" smtClean="0"/>
              <a:t>submarcas</a:t>
            </a:r>
            <a:r>
              <a:rPr lang="es-EC" baseline="0" dirty="0" smtClean="0"/>
              <a:t> entre salsas y aderezos como ……</a:t>
            </a:r>
          </a:p>
          <a:p>
            <a:r>
              <a:rPr lang="es-EC" baseline="0" dirty="0" smtClean="0"/>
              <a:t>En sus diferentes presentaciones baldes, galones </a:t>
            </a:r>
            <a:r>
              <a:rPr lang="es-EC" baseline="0" dirty="0" err="1" smtClean="0"/>
              <a:t>linea</a:t>
            </a:r>
            <a:r>
              <a:rPr lang="es-EC" baseline="0" dirty="0" smtClean="0"/>
              <a:t> </a:t>
            </a:r>
            <a:r>
              <a:rPr lang="es-EC" baseline="0" dirty="0" err="1" smtClean="0"/>
              <a:t>industrila</a:t>
            </a:r>
            <a:r>
              <a:rPr lang="es-EC" baseline="0" dirty="0" smtClean="0"/>
              <a:t> …..</a:t>
            </a:r>
          </a:p>
          <a:p>
            <a:endParaRPr lang="es-EC" dirty="0"/>
          </a:p>
        </p:txBody>
      </p:sp>
      <p:sp>
        <p:nvSpPr>
          <p:cNvPr id="4" name="3 Marcador de número de diapositiva"/>
          <p:cNvSpPr>
            <a:spLocks noGrp="1"/>
          </p:cNvSpPr>
          <p:nvPr>
            <p:ph type="sldNum" sz="quarter" idx="10"/>
          </p:nvPr>
        </p:nvSpPr>
        <p:spPr/>
        <p:txBody>
          <a:bodyPr/>
          <a:lstStyle/>
          <a:p>
            <a:fld id="{4FB67430-1004-4504-8E9C-F256A97E93B0}" type="slidenum">
              <a:rPr lang="es-EC" smtClean="0"/>
              <a:t>4</a:t>
            </a:fld>
            <a:endParaRPr lang="es-EC" dirty="0"/>
          </a:p>
        </p:txBody>
      </p:sp>
    </p:spTree>
    <p:extLst>
      <p:ext uri="{BB962C8B-B14F-4D97-AF65-F5344CB8AC3E}">
        <p14:creationId xmlns:p14="http://schemas.microsoft.com/office/powerpoint/2010/main" val="3912502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Con</a:t>
            </a:r>
            <a:r>
              <a:rPr lang="es-EC" baseline="0" dirty="0" smtClean="0"/>
              <a:t> el fin de determinar el problema de la empresa se ha elaborado el diagrama de causa efecto con el fin de identificar cuales son las principales motivos de la problemática de la empresa que es un débil…….. </a:t>
            </a:r>
          </a:p>
          <a:p>
            <a:r>
              <a:rPr lang="es-EC" baseline="0" dirty="0" smtClean="0"/>
              <a:t>Y se a desarrollado con el método de las 5 m </a:t>
            </a:r>
          </a:p>
          <a:p>
            <a:endParaRPr lang="es-EC" dirty="0"/>
          </a:p>
        </p:txBody>
      </p:sp>
      <p:sp>
        <p:nvSpPr>
          <p:cNvPr id="4" name="3 Marcador de número de diapositiva"/>
          <p:cNvSpPr>
            <a:spLocks noGrp="1"/>
          </p:cNvSpPr>
          <p:nvPr>
            <p:ph type="sldNum" sz="quarter" idx="10"/>
          </p:nvPr>
        </p:nvSpPr>
        <p:spPr/>
        <p:txBody>
          <a:bodyPr/>
          <a:lstStyle/>
          <a:p>
            <a:fld id="{4FB67430-1004-4504-8E9C-F256A97E93B0}" type="slidenum">
              <a:rPr lang="es-EC" smtClean="0"/>
              <a:t>5</a:t>
            </a:fld>
            <a:endParaRPr lang="es-EC" dirty="0"/>
          </a:p>
        </p:txBody>
      </p:sp>
    </p:spTree>
    <p:extLst>
      <p:ext uri="{BB962C8B-B14F-4D97-AF65-F5344CB8AC3E}">
        <p14:creationId xmlns:p14="http://schemas.microsoft.com/office/powerpoint/2010/main" val="15940434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228600" indent="-228600">
              <a:buAutoNum type="arabicPeriod"/>
            </a:pPr>
            <a:r>
              <a:rPr lang="es-EC" dirty="0" smtClean="0"/>
              <a:t>Para</a:t>
            </a:r>
            <a:r>
              <a:rPr lang="es-EC" baseline="0" dirty="0" smtClean="0"/>
              <a:t> determinar la posición competitiva  de la empresa</a:t>
            </a:r>
          </a:p>
          <a:p>
            <a:pPr marL="228600" indent="-228600">
              <a:buAutoNum type="arabicPeriod"/>
            </a:pPr>
            <a:r>
              <a:rPr lang="es-EC" baseline="0" dirty="0" smtClean="0"/>
              <a:t>De los actores del mercado para posicionarnos en la mente del consumidor </a:t>
            </a:r>
          </a:p>
          <a:p>
            <a:pPr marL="228600" indent="-228600">
              <a:buAutoNum type="arabicPeriod"/>
            </a:pPr>
            <a:r>
              <a:rPr lang="es-EC" baseline="0" dirty="0" smtClean="0"/>
              <a:t>Que garanticen la penetración de la nueva línea de condimentos</a:t>
            </a:r>
          </a:p>
          <a:p>
            <a:pPr marL="228600" indent="-228600">
              <a:buAutoNum type="arabicPeriod"/>
            </a:pPr>
            <a:r>
              <a:rPr lang="es-EC" baseline="0" dirty="0" smtClean="0"/>
              <a:t>De la nueva línea de para disminuir el riesgo de </a:t>
            </a:r>
            <a:r>
              <a:rPr lang="es-EC" baseline="0" dirty="0" err="1" smtClean="0"/>
              <a:t>inversion</a:t>
            </a:r>
            <a:r>
              <a:rPr lang="es-EC" baseline="0" dirty="0" smtClean="0"/>
              <a:t> </a:t>
            </a:r>
          </a:p>
          <a:p>
            <a:pPr marL="228600" indent="-228600">
              <a:buAutoNum type="arabicPeriod"/>
            </a:pPr>
            <a:endParaRPr lang="es-EC" dirty="0"/>
          </a:p>
        </p:txBody>
      </p:sp>
      <p:sp>
        <p:nvSpPr>
          <p:cNvPr id="4" name="3 Marcador de número de diapositiva"/>
          <p:cNvSpPr>
            <a:spLocks noGrp="1"/>
          </p:cNvSpPr>
          <p:nvPr>
            <p:ph type="sldNum" sz="quarter" idx="10"/>
          </p:nvPr>
        </p:nvSpPr>
        <p:spPr/>
        <p:txBody>
          <a:bodyPr/>
          <a:lstStyle/>
          <a:p>
            <a:fld id="{4FB67430-1004-4504-8E9C-F256A97E93B0}" type="slidenum">
              <a:rPr lang="es-EC" smtClean="0"/>
              <a:t>6</a:t>
            </a:fld>
            <a:endParaRPr lang="es-EC" dirty="0"/>
          </a:p>
        </p:txBody>
      </p:sp>
    </p:spTree>
    <p:extLst>
      <p:ext uri="{BB962C8B-B14F-4D97-AF65-F5344CB8AC3E}">
        <p14:creationId xmlns:p14="http://schemas.microsoft.com/office/powerpoint/2010/main" val="35021478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Se</a:t>
            </a:r>
            <a:r>
              <a:rPr lang="es-EC" baseline="0" dirty="0" smtClean="0"/>
              <a:t> realiza el </a:t>
            </a:r>
            <a:r>
              <a:rPr lang="es-EC" baseline="0" dirty="0" err="1" smtClean="0"/>
              <a:t>Ds</a:t>
            </a:r>
            <a:r>
              <a:rPr lang="es-EC" baseline="0" dirty="0" smtClean="0"/>
              <a:t> ya que nos permite entender la relación que la empresa tiene con el mercado para conocer su situación actual y posición competitiva en el mercado </a:t>
            </a:r>
            <a:endParaRPr lang="es-EC" dirty="0"/>
          </a:p>
        </p:txBody>
      </p:sp>
      <p:sp>
        <p:nvSpPr>
          <p:cNvPr id="4" name="3 Marcador de número de diapositiva"/>
          <p:cNvSpPr>
            <a:spLocks noGrp="1"/>
          </p:cNvSpPr>
          <p:nvPr>
            <p:ph type="sldNum" sz="quarter" idx="10"/>
          </p:nvPr>
        </p:nvSpPr>
        <p:spPr/>
        <p:txBody>
          <a:bodyPr/>
          <a:lstStyle/>
          <a:p>
            <a:fld id="{4FB67430-1004-4504-8E9C-F256A97E93B0}" type="slidenum">
              <a:rPr lang="es-EC" smtClean="0"/>
              <a:t>7</a:t>
            </a:fld>
            <a:endParaRPr lang="es-EC" dirty="0"/>
          </a:p>
        </p:txBody>
      </p:sp>
    </p:spTree>
    <p:extLst>
      <p:ext uri="{BB962C8B-B14F-4D97-AF65-F5344CB8AC3E}">
        <p14:creationId xmlns:p14="http://schemas.microsoft.com/office/powerpoint/2010/main" val="2274614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3200" dirty="0" smtClean="0"/>
              <a:t>Estudio</a:t>
            </a:r>
            <a:r>
              <a:rPr lang="es-EC" sz="3200" baseline="0" dirty="0" smtClean="0"/>
              <a:t> de mercado permite recolectar datos , para interpretarlos y hacer uso de ellos. Tomar </a:t>
            </a:r>
            <a:r>
              <a:rPr lang="es-EC" sz="3200" baseline="0" dirty="0" err="1" smtClean="0"/>
              <a:t>deciiones</a:t>
            </a:r>
            <a:r>
              <a:rPr lang="es-EC" sz="3200" baseline="0" dirty="0" smtClean="0"/>
              <a:t> y satisfacer a clientes</a:t>
            </a:r>
          </a:p>
          <a:p>
            <a:r>
              <a:rPr lang="es-EC" sz="3200" baseline="0" dirty="0" smtClean="0"/>
              <a:t>1: </a:t>
            </a:r>
            <a:r>
              <a:rPr lang="es-EC" sz="3200" baseline="0" dirty="0" err="1" smtClean="0"/>
              <a:t>linea</a:t>
            </a:r>
            <a:r>
              <a:rPr lang="es-EC" sz="3200" baseline="0" dirty="0" smtClean="0"/>
              <a:t> de condimentos</a:t>
            </a:r>
          </a:p>
          <a:p>
            <a:r>
              <a:rPr lang="es-EC" sz="3200" baseline="0" dirty="0" smtClean="0"/>
              <a:t>2. 3.Que los clientes esperan tener de los condimentos</a:t>
            </a:r>
          </a:p>
          <a:p>
            <a:endParaRPr lang="es-EC" sz="3200" dirty="0"/>
          </a:p>
        </p:txBody>
      </p:sp>
      <p:sp>
        <p:nvSpPr>
          <p:cNvPr id="4" name="3 Marcador de número de diapositiva"/>
          <p:cNvSpPr>
            <a:spLocks noGrp="1"/>
          </p:cNvSpPr>
          <p:nvPr>
            <p:ph type="sldNum" sz="quarter" idx="10"/>
          </p:nvPr>
        </p:nvSpPr>
        <p:spPr/>
        <p:txBody>
          <a:bodyPr/>
          <a:lstStyle/>
          <a:p>
            <a:fld id="{4FB67430-1004-4504-8E9C-F256A97E93B0}" type="slidenum">
              <a:rPr lang="es-EC" smtClean="0"/>
              <a:t>8</a:t>
            </a:fld>
            <a:endParaRPr lang="es-EC" dirty="0"/>
          </a:p>
        </p:txBody>
      </p:sp>
    </p:spTree>
    <p:extLst>
      <p:ext uri="{BB962C8B-B14F-4D97-AF65-F5344CB8AC3E}">
        <p14:creationId xmlns:p14="http://schemas.microsoft.com/office/powerpoint/2010/main" val="31995982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Hogar: Universo la </a:t>
            </a:r>
            <a:r>
              <a:rPr lang="es-EC" dirty="0" err="1" smtClean="0"/>
              <a:t>poblacion</a:t>
            </a:r>
            <a:r>
              <a:rPr lang="es-EC" dirty="0" smtClean="0"/>
              <a:t> urbana de quito.</a:t>
            </a:r>
          </a:p>
          <a:p>
            <a:r>
              <a:rPr lang="es-EC" sz="1200" b="1" kern="1200" dirty="0" smtClean="0">
                <a:solidFill>
                  <a:schemeClr val="tx1"/>
                </a:solidFill>
                <a:effectLst/>
                <a:latin typeface="+mn-lt"/>
                <a:ea typeface="+mn-ea"/>
                <a:cs typeface="+mn-cs"/>
              </a:rPr>
              <a:t>n=</a:t>
            </a:r>
            <a:r>
              <a:rPr lang="es-EC" sz="1200" kern="1200" dirty="0" smtClean="0">
                <a:solidFill>
                  <a:schemeClr val="tx1"/>
                </a:solidFill>
                <a:effectLst/>
                <a:latin typeface="+mn-lt"/>
                <a:ea typeface="+mn-ea"/>
                <a:cs typeface="+mn-cs"/>
              </a:rPr>
              <a:t> muestra a calcularse</a:t>
            </a:r>
          </a:p>
          <a:p>
            <a:r>
              <a:rPr lang="es-EC" sz="1200" b="1" kern="1200" dirty="0" smtClean="0">
                <a:solidFill>
                  <a:schemeClr val="tx1"/>
                </a:solidFill>
                <a:effectLst/>
                <a:latin typeface="+mn-lt"/>
                <a:ea typeface="+mn-ea"/>
                <a:cs typeface="+mn-cs"/>
              </a:rPr>
              <a:t>Z=</a:t>
            </a:r>
            <a:r>
              <a:rPr lang="es-EC" sz="1200" kern="1200" dirty="0" smtClean="0">
                <a:solidFill>
                  <a:schemeClr val="tx1"/>
                </a:solidFill>
                <a:effectLst/>
                <a:latin typeface="+mn-lt"/>
                <a:ea typeface="+mn-ea"/>
                <a:cs typeface="+mn-cs"/>
              </a:rPr>
              <a:t> 1,96 al 95% de nivel de confianza</a:t>
            </a:r>
          </a:p>
          <a:p>
            <a:r>
              <a:rPr lang="es-EC" sz="1200" b="1" kern="1200" dirty="0" smtClean="0">
                <a:solidFill>
                  <a:schemeClr val="tx1"/>
                </a:solidFill>
                <a:effectLst/>
                <a:latin typeface="+mn-lt"/>
                <a:ea typeface="+mn-ea"/>
                <a:cs typeface="+mn-cs"/>
              </a:rPr>
              <a:t>N=</a:t>
            </a:r>
            <a:r>
              <a:rPr lang="es-EC" sz="1200" kern="1200" dirty="0" smtClean="0">
                <a:solidFill>
                  <a:schemeClr val="tx1"/>
                </a:solidFill>
                <a:effectLst/>
                <a:latin typeface="+mn-lt"/>
                <a:ea typeface="+mn-ea"/>
                <a:cs typeface="+mn-cs"/>
              </a:rPr>
              <a:t> población (Universo – 1 619 432 individuos)</a:t>
            </a:r>
          </a:p>
          <a:p>
            <a:r>
              <a:rPr lang="es-EC" sz="1200" b="1" i="1" kern="1200" dirty="0" smtClean="0">
                <a:solidFill>
                  <a:schemeClr val="tx1"/>
                </a:solidFill>
                <a:effectLst/>
                <a:latin typeface="+mn-lt"/>
                <a:ea typeface="+mn-ea"/>
                <a:cs typeface="+mn-cs"/>
              </a:rPr>
              <a:t>e</a:t>
            </a:r>
            <a:r>
              <a:rPr lang="es-EC" sz="1200" b="1" kern="1200" dirty="0" smtClean="0">
                <a:solidFill>
                  <a:schemeClr val="tx1"/>
                </a:solidFill>
                <a:effectLst/>
                <a:latin typeface="+mn-lt"/>
                <a:ea typeface="+mn-ea"/>
                <a:cs typeface="+mn-cs"/>
              </a:rPr>
              <a:t>=</a:t>
            </a:r>
            <a:r>
              <a:rPr lang="es-EC" sz="1200" kern="1200" dirty="0" smtClean="0">
                <a:solidFill>
                  <a:schemeClr val="tx1"/>
                </a:solidFill>
                <a:effectLst/>
                <a:latin typeface="+mn-lt"/>
                <a:ea typeface="+mn-ea"/>
                <a:cs typeface="+mn-cs"/>
              </a:rPr>
              <a:t> margen de error  5% = 0.05</a:t>
            </a:r>
          </a:p>
          <a:p>
            <a:r>
              <a:rPr lang="es-EC" sz="1200" b="1" kern="1200" dirty="0" smtClean="0">
                <a:solidFill>
                  <a:schemeClr val="tx1"/>
                </a:solidFill>
                <a:effectLst/>
                <a:latin typeface="+mn-lt"/>
                <a:ea typeface="+mn-ea"/>
                <a:cs typeface="+mn-cs"/>
              </a:rPr>
              <a:t>p=</a:t>
            </a:r>
            <a:r>
              <a:rPr lang="es-EC" sz="1200" kern="1200" dirty="0" smtClean="0">
                <a:solidFill>
                  <a:schemeClr val="tx1"/>
                </a:solidFill>
                <a:effectLst/>
                <a:latin typeface="+mn-lt"/>
                <a:ea typeface="+mn-ea"/>
                <a:cs typeface="+mn-cs"/>
              </a:rPr>
              <a:t> 0.40 (probabilidad a favor)</a:t>
            </a:r>
          </a:p>
          <a:p>
            <a:r>
              <a:rPr lang="es-EC" sz="1200" b="1" kern="1200" dirty="0" smtClean="0">
                <a:solidFill>
                  <a:schemeClr val="tx1"/>
                </a:solidFill>
                <a:effectLst/>
                <a:latin typeface="+mn-lt"/>
                <a:ea typeface="+mn-ea"/>
                <a:cs typeface="+mn-cs"/>
              </a:rPr>
              <a:t>q =</a:t>
            </a:r>
            <a:r>
              <a:rPr lang="es-EC" sz="1200" kern="1200" dirty="0" smtClean="0">
                <a:solidFill>
                  <a:schemeClr val="tx1"/>
                </a:solidFill>
                <a:effectLst/>
                <a:latin typeface="+mn-lt"/>
                <a:ea typeface="+mn-ea"/>
                <a:cs typeface="+mn-cs"/>
              </a:rPr>
              <a:t> 0.60 (probabilidad en contra)</a:t>
            </a:r>
          </a:p>
          <a:p>
            <a:r>
              <a:rPr lang="es-EC" dirty="0" smtClean="0"/>
              <a:t>Institucional:</a:t>
            </a:r>
            <a:r>
              <a:rPr lang="es-EC" baseline="0" dirty="0" smtClean="0"/>
              <a:t> Los clientes de la empresa en quito.</a:t>
            </a:r>
          </a:p>
          <a:p>
            <a:r>
              <a:rPr lang="es-EC" sz="1200" b="1" kern="1200" dirty="0" smtClean="0">
                <a:solidFill>
                  <a:schemeClr val="tx1"/>
                </a:solidFill>
                <a:effectLst/>
                <a:latin typeface="+mn-lt"/>
                <a:ea typeface="+mn-ea"/>
                <a:cs typeface="+mn-cs"/>
              </a:rPr>
              <a:t>n=</a:t>
            </a:r>
            <a:r>
              <a:rPr lang="es-EC" sz="1200" kern="1200" dirty="0" smtClean="0">
                <a:solidFill>
                  <a:schemeClr val="tx1"/>
                </a:solidFill>
                <a:effectLst/>
                <a:latin typeface="+mn-lt"/>
                <a:ea typeface="+mn-ea"/>
                <a:cs typeface="+mn-cs"/>
              </a:rPr>
              <a:t> muestra a calcularse</a:t>
            </a:r>
          </a:p>
          <a:p>
            <a:r>
              <a:rPr lang="es-EC" sz="1200" b="1" kern="1200" dirty="0" smtClean="0">
                <a:solidFill>
                  <a:schemeClr val="tx1"/>
                </a:solidFill>
                <a:effectLst/>
                <a:latin typeface="+mn-lt"/>
                <a:ea typeface="+mn-ea"/>
                <a:cs typeface="+mn-cs"/>
              </a:rPr>
              <a:t>Z=</a:t>
            </a:r>
            <a:r>
              <a:rPr lang="es-EC" sz="1200" kern="1200" dirty="0" smtClean="0">
                <a:solidFill>
                  <a:schemeClr val="tx1"/>
                </a:solidFill>
                <a:effectLst/>
                <a:latin typeface="+mn-lt"/>
                <a:ea typeface="+mn-ea"/>
                <a:cs typeface="+mn-cs"/>
              </a:rPr>
              <a:t> 1,96 al 95% de nivel de confianza</a:t>
            </a:r>
          </a:p>
          <a:p>
            <a:r>
              <a:rPr lang="es-EC" sz="1200" b="1" kern="1200" dirty="0" smtClean="0">
                <a:solidFill>
                  <a:schemeClr val="tx1"/>
                </a:solidFill>
                <a:effectLst/>
                <a:latin typeface="+mn-lt"/>
                <a:ea typeface="+mn-ea"/>
                <a:cs typeface="+mn-cs"/>
              </a:rPr>
              <a:t>N=</a:t>
            </a:r>
            <a:r>
              <a:rPr lang="es-EC" sz="1200" kern="1200" dirty="0" smtClean="0">
                <a:solidFill>
                  <a:schemeClr val="tx1"/>
                </a:solidFill>
                <a:effectLst/>
                <a:latin typeface="+mn-lt"/>
                <a:ea typeface="+mn-ea"/>
                <a:cs typeface="+mn-cs"/>
              </a:rPr>
              <a:t> población (Universo = 144 clientes institucionales)</a:t>
            </a:r>
          </a:p>
          <a:p>
            <a:r>
              <a:rPr lang="es-EC" sz="1200" b="1" i="1" kern="1200" dirty="0" smtClean="0">
                <a:solidFill>
                  <a:schemeClr val="tx1"/>
                </a:solidFill>
                <a:effectLst/>
                <a:latin typeface="+mn-lt"/>
                <a:ea typeface="+mn-ea"/>
                <a:cs typeface="+mn-cs"/>
              </a:rPr>
              <a:t>e</a:t>
            </a:r>
            <a:r>
              <a:rPr lang="es-EC" sz="1200" b="1" kern="1200" dirty="0" smtClean="0">
                <a:solidFill>
                  <a:schemeClr val="tx1"/>
                </a:solidFill>
                <a:effectLst/>
                <a:latin typeface="+mn-lt"/>
                <a:ea typeface="+mn-ea"/>
                <a:cs typeface="+mn-cs"/>
              </a:rPr>
              <a:t>=</a:t>
            </a:r>
            <a:r>
              <a:rPr lang="es-EC" sz="1200" kern="1200" dirty="0" smtClean="0">
                <a:solidFill>
                  <a:schemeClr val="tx1"/>
                </a:solidFill>
                <a:effectLst/>
                <a:latin typeface="+mn-lt"/>
                <a:ea typeface="+mn-ea"/>
                <a:cs typeface="+mn-cs"/>
              </a:rPr>
              <a:t> margen de error  5% = 0.05</a:t>
            </a:r>
          </a:p>
          <a:p>
            <a:r>
              <a:rPr lang="es-EC" sz="1200" b="1" kern="1200" dirty="0" smtClean="0">
                <a:solidFill>
                  <a:schemeClr val="tx1"/>
                </a:solidFill>
                <a:effectLst/>
                <a:latin typeface="+mn-lt"/>
                <a:ea typeface="+mn-ea"/>
                <a:cs typeface="+mn-cs"/>
              </a:rPr>
              <a:t>p=</a:t>
            </a:r>
            <a:r>
              <a:rPr lang="es-EC" sz="1200" kern="1200" dirty="0" smtClean="0">
                <a:solidFill>
                  <a:schemeClr val="tx1"/>
                </a:solidFill>
                <a:effectLst/>
                <a:latin typeface="+mn-lt"/>
                <a:ea typeface="+mn-ea"/>
                <a:cs typeface="+mn-cs"/>
              </a:rPr>
              <a:t> 0.27 (probabilidad a favor)</a:t>
            </a:r>
          </a:p>
          <a:p>
            <a:r>
              <a:rPr lang="es-EC" sz="1200" b="1" kern="1200" dirty="0" smtClean="0">
                <a:solidFill>
                  <a:schemeClr val="tx1"/>
                </a:solidFill>
                <a:effectLst/>
                <a:latin typeface="+mn-lt"/>
                <a:ea typeface="+mn-ea"/>
                <a:cs typeface="+mn-cs"/>
              </a:rPr>
              <a:t>q =</a:t>
            </a:r>
            <a:r>
              <a:rPr lang="es-EC" sz="1200" kern="1200" dirty="0" smtClean="0">
                <a:solidFill>
                  <a:schemeClr val="tx1"/>
                </a:solidFill>
                <a:effectLst/>
                <a:latin typeface="+mn-lt"/>
                <a:ea typeface="+mn-ea"/>
                <a:cs typeface="+mn-cs"/>
              </a:rPr>
              <a:t> 0.73 (probabilidad en contra)</a:t>
            </a:r>
          </a:p>
        </p:txBody>
      </p:sp>
      <p:sp>
        <p:nvSpPr>
          <p:cNvPr id="4" name="3 Marcador de número de diapositiva"/>
          <p:cNvSpPr>
            <a:spLocks noGrp="1"/>
          </p:cNvSpPr>
          <p:nvPr>
            <p:ph type="sldNum" sz="quarter" idx="10"/>
          </p:nvPr>
        </p:nvSpPr>
        <p:spPr/>
        <p:txBody>
          <a:bodyPr/>
          <a:lstStyle/>
          <a:p>
            <a:fld id="{4FB67430-1004-4504-8E9C-F256A97E93B0}" type="slidenum">
              <a:rPr lang="es-EC" smtClean="0"/>
              <a:t>9</a:t>
            </a:fld>
            <a:endParaRPr lang="es-EC" dirty="0"/>
          </a:p>
        </p:txBody>
      </p:sp>
    </p:spTree>
    <p:extLst>
      <p:ext uri="{BB962C8B-B14F-4D97-AF65-F5344CB8AC3E}">
        <p14:creationId xmlns:p14="http://schemas.microsoft.com/office/powerpoint/2010/main" val="39048066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8418A390-C148-48F6-9529-E64273C821FE}" type="datetimeFigureOut">
              <a:rPr lang="es-EC" smtClean="0"/>
              <a:t>17/04/2014</a:t>
            </a:fld>
            <a:endParaRPr lang="es-EC" dirty="0"/>
          </a:p>
        </p:txBody>
      </p:sp>
      <p:sp>
        <p:nvSpPr>
          <p:cNvPr id="5" name="Footer Placeholder 4"/>
          <p:cNvSpPr>
            <a:spLocks noGrp="1"/>
          </p:cNvSpPr>
          <p:nvPr>
            <p:ph type="ftr" sz="quarter" idx="11"/>
          </p:nvPr>
        </p:nvSpPr>
        <p:spPr/>
        <p:txBody>
          <a:bodyPr/>
          <a:lstStyle/>
          <a:p>
            <a:endParaRPr lang="es-EC" dirty="0"/>
          </a:p>
        </p:txBody>
      </p:sp>
      <p:sp>
        <p:nvSpPr>
          <p:cNvPr id="6" name="Slide Number Placeholder 5"/>
          <p:cNvSpPr>
            <a:spLocks noGrp="1"/>
          </p:cNvSpPr>
          <p:nvPr>
            <p:ph type="sldNum" sz="quarter" idx="12"/>
          </p:nvPr>
        </p:nvSpPr>
        <p:spPr/>
        <p:txBody>
          <a:bodyPr/>
          <a:lstStyle/>
          <a:p>
            <a:fld id="{2A0FF1DE-AA56-4437-A8AB-CAA70EACE160}" type="slidenum">
              <a:rPr lang="es-EC" smtClean="0"/>
              <a:t>‹Nº›</a:t>
            </a:fld>
            <a:endParaRPr lang="es-EC"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8418A390-C148-48F6-9529-E64273C821FE}" type="datetimeFigureOut">
              <a:rPr lang="es-EC" smtClean="0"/>
              <a:t>17/04/2014</a:t>
            </a:fld>
            <a:endParaRPr lang="es-EC" dirty="0"/>
          </a:p>
        </p:txBody>
      </p:sp>
      <p:sp>
        <p:nvSpPr>
          <p:cNvPr id="5" name="Footer Placeholder 4"/>
          <p:cNvSpPr>
            <a:spLocks noGrp="1"/>
          </p:cNvSpPr>
          <p:nvPr>
            <p:ph type="ftr" sz="quarter" idx="11"/>
          </p:nvPr>
        </p:nvSpPr>
        <p:spPr/>
        <p:txBody>
          <a:bodyPr/>
          <a:lstStyle/>
          <a:p>
            <a:endParaRPr lang="es-EC" dirty="0"/>
          </a:p>
        </p:txBody>
      </p:sp>
      <p:sp>
        <p:nvSpPr>
          <p:cNvPr id="6" name="Slide Number Placeholder 5"/>
          <p:cNvSpPr>
            <a:spLocks noGrp="1"/>
          </p:cNvSpPr>
          <p:nvPr>
            <p:ph type="sldNum" sz="quarter" idx="12"/>
          </p:nvPr>
        </p:nvSpPr>
        <p:spPr/>
        <p:txBody>
          <a:bodyPr/>
          <a:lstStyle/>
          <a:p>
            <a:fld id="{2A0FF1DE-AA56-4437-A8AB-CAA70EACE160}" type="slidenum">
              <a:rPr lang="es-EC" smtClean="0"/>
              <a:t>‹Nº›</a:t>
            </a:fld>
            <a:endParaRPr lang="es-EC"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8418A390-C148-48F6-9529-E64273C821FE}" type="datetimeFigureOut">
              <a:rPr lang="es-EC" smtClean="0"/>
              <a:t>17/04/2014</a:t>
            </a:fld>
            <a:endParaRPr lang="es-EC" dirty="0"/>
          </a:p>
        </p:txBody>
      </p:sp>
      <p:sp>
        <p:nvSpPr>
          <p:cNvPr id="5" name="Footer Placeholder 4"/>
          <p:cNvSpPr>
            <a:spLocks noGrp="1"/>
          </p:cNvSpPr>
          <p:nvPr>
            <p:ph type="ftr" sz="quarter" idx="11"/>
          </p:nvPr>
        </p:nvSpPr>
        <p:spPr/>
        <p:txBody>
          <a:bodyPr/>
          <a:lstStyle/>
          <a:p>
            <a:endParaRPr lang="es-EC" dirty="0"/>
          </a:p>
        </p:txBody>
      </p:sp>
      <p:sp>
        <p:nvSpPr>
          <p:cNvPr id="6" name="Slide Number Placeholder 5"/>
          <p:cNvSpPr>
            <a:spLocks noGrp="1"/>
          </p:cNvSpPr>
          <p:nvPr>
            <p:ph type="sldNum" sz="quarter" idx="12"/>
          </p:nvPr>
        </p:nvSpPr>
        <p:spPr/>
        <p:txBody>
          <a:bodyPr/>
          <a:lstStyle/>
          <a:p>
            <a:fld id="{2A0FF1DE-AA56-4437-A8AB-CAA70EACE160}" type="slidenum">
              <a:rPr lang="es-EC" smtClean="0"/>
              <a:t>‹Nº›</a:t>
            </a:fld>
            <a:endParaRPr lang="es-EC"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8418A390-C148-48F6-9529-E64273C821FE}" type="datetimeFigureOut">
              <a:rPr lang="es-EC" smtClean="0"/>
              <a:t>17/04/2014</a:t>
            </a:fld>
            <a:endParaRPr lang="es-EC" dirty="0"/>
          </a:p>
        </p:txBody>
      </p:sp>
      <p:sp>
        <p:nvSpPr>
          <p:cNvPr id="5" name="Footer Placeholder 4"/>
          <p:cNvSpPr>
            <a:spLocks noGrp="1"/>
          </p:cNvSpPr>
          <p:nvPr>
            <p:ph type="ftr" sz="quarter" idx="11"/>
          </p:nvPr>
        </p:nvSpPr>
        <p:spPr/>
        <p:txBody>
          <a:bodyPr/>
          <a:lstStyle/>
          <a:p>
            <a:endParaRPr lang="es-EC" dirty="0"/>
          </a:p>
        </p:txBody>
      </p:sp>
      <p:sp>
        <p:nvSpPr>
          <p:cNvPr id="6" name="Slide Number Placeholder 5"/>
          <p:cNvSpPr>
            <a:spLocks noGrp="1"/>
          </p:cNvSpPr>
          <p:nvPr>
            <p:ph type="sldNum" sz="quarter" idx="12"/>
          </p:nvPr>
        </p:nvSpPr>
        <p:spPr/>
        <p:txBody>
          <a:bodyPr/>
          <a:lstStyle/>
          <a:p>
            <a:fld id="{2A0FF1DE-AA56-4437-A8AB-CAA70EACE160}" type="slidenum">
              <a:rPr lang="es-EC" smtClean="0"/>
              <a:t>‹Nº›</a:t>
            </a:fld>
            <a:endParaRPr lang="es-EC"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8418A390-C148-48F6-9529-E64273C821FE}" type="datetimeFigureOut">
              <a:rPr lang="es-EC" smtClean="0"/>
              <a:t>17/04/2014</a:t>
            </a:fld>
            <a:endParaRPr lang="es-EC" dirty="0"/>
          </a:p>
        </p:txBody>
      </p:sp>
      <p:sp>
        <p:nvSpPr>
          <p:cNvPr id="5" name="Footer Placeholder 4"/>
          <p:cNvSpPr>
            <a:spLocks noGrp="1"/>
          </p:cNvSpPr>
          <p:nvPr>
            <p:ph type="ftr" sz="quarter" idx="11"/>
          </p:nvPr>
        </p:nvSpPr>
        <p:spPr/>
        <p:txBody>
          <a:bodyPr/>
          <a:lstStyle/>
          <a:p>
            <a:endParaRPr lang="es-EC" dirty="0"/>
          </a:p>
        </p:txBody>
      </p:sp>
      <p:sp>
        <p:nvSpPr>
          <p:cNvPr id="6" name="Slide Number Placeholder 5"/>
          <p:cNvSpPr>
            <a:spLocks noGrp="1"/>
          </p:cNvSpPr>
          <p:nvPr>
            <p:ph type="sldNum" sz="quarter" idx="12"/>
          </p:nvPr>
        </p:nvSpPr>
        <p:spPr/>
        <p:txBody>
          <a:bodyPr/>
          <a:lstStyle/>
          <a:p>
            <a:fld id="{2A0FF1DE-AA56-4437-A8AB-CAA70EACE160}" type="slidenum">
              <a:rPr lang="es-EC" smtClean="0"/>
              <a:t>‹Nº›</a:t>
            </a:fld>
            <a:endParaRPr lang="es-EC"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8418A390-C148-48F6-9529-E64273C821FE}" type="datetimeFigureOut">
              <a:rPr lang="es-EC" smtClean="0"/>
              <a:t>17/04/2014</a:t>
            </a:fld>
            <a:endParaRPr lang="es-EC" dirty="0"/>
          </a:p>
        </p:txBody>
      </p:sp>
      <p:sp>
        <p:nvSpPr>
          <p:cNvPr id="6" name="Footer Placeholder 5"/>
          <p:cNvSpPr>
            <a:spLocks noGrp="1"/>
          </p:cNvSpPr>
          <p:nvPr>
            <p:ph type="ftr" sz="quarter" idx="11"/>
          </p:nvPr>
        </p:nvSpPr>
        <p:spPr/>
        <p:txBody>
          <a:bodyPr/>
          <a:lstStyle/>
          <a:p>
            <a:endParaRPr lang="es-EC" dirty="0"/>
          </a:p>
        </p:txBody>
      </p:sp>
      <p:sp>
        <p:nvSpPr>
          <p:cNvPr id="7" name="Slide Number Placeholder 6"/>
          <p:cNvSpPr>
            <a:spLocks noGrp="1"/>
          </p:cNvSpPr>
          <p:nvPr>
            <p:ph type="sldNum" sz="quarter" idx="12"/>
          </p:nvPr>
        </p:nvSpPr>
        <p:spPr/>
        <p:txBody>
          <a:bodyPr/>
          <a:lstStyle/>
          <a:p>
            <a:fld id="{2A0FF1DE-AA56-4437-A8AB-CAA70EACE160}" type="slidenum">
              <a:rPr lang="es-EC" smtClean="0"/>
              <a:t>‹Nº›</a:t>
            </a:fld>
            <a:endParaRPr lang="es-EC"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Date Placeholder 6"/>
          <p:cNvSpPr>
            <a:spLocks noGrp="1"/>
          </p:cNvSpPr>
          <p:nvPr>
            <p:ph type="dt" sz="half" idx="10"/>
          </p:nvPr>
        </p:nvSpPr>
        <p:spPr/>
        <p:txBody>
          <a:bodyPr/>
          <a:lstStyle/>
          <a:p>
            <a:fld id="{8418A390-C148-48F6-9529-E64273C821FE}" type="datetimeFigureOut">
              <a:rPr lang="es-EC" smtClean="0"/>
              <a:t>17/04/2014</a:t>
            </a:fld>
            <a:endParaRPr lang="es-EC" dirty="0"/>
          </a:p>
        </p:txBody>
      </p:sp>
      <p:sp>
        <p:nvSpPr>
          <p:cNvPr id="8" name="Footer Placeholder 7"/>
          <p:cNvSpPr>
            <a:spLocks noGrp="1"/>
          </p:cNvSpPr>
          <p:nvPr>
            <p:ph type="ftr" sz="quarter" idx="11"/>
          </p:nvPr>
        </p:nvSpPr>
        <p:spPr/>
        <p:txBody>
          <a:bodyPr/>
          <a:lstStyle/>
          <a:p>
            <a:endParaRPr lang="es-EC" dirty="0"/>
          </a:p>
        </p:txBody>
      </p:sp>
      <p:sp>
        <p:nvSpPr>
          <p:cNvPr id="9" name="Slide Number Placeholder 8"/>
          <p:cNvSpPr>
            <a:spLocks noGrp="1"/>
          </p:cNvSpPr>
          <p:nvPr>
            <p:ph type="sldNum" sz="quarter" idx="12"/>
          </p:nvPr>
        </p:nvSpPr>
        <p:spPr/>
        <p:txBody>
          <a:bodyPr/>
          <a:lstStyle/>
          <a:p>
            <a:fld id="{2A0FF1DE-AA56-4437-A8AB-CAA70EACE160}" type="slidenum">
              <a:rPr lang="es-EC" smtClean="0"/>
              <a:t>‹Nº›</a:t>
            </a:fld>
            <a:endParaRPr lang="es-EC"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p:txBody>
          <a:bodyPr/>
          <a:lstStyle/>
          <a:p>
            <a:fld id="{8418A390-C148-48F6-9529-E64273C821FE}" type="datetimeFigureOut">
              <a:rPr lang="es-EC" smtClean="0"/>
              <a:t>17/04/2014</a:t>
            </a:fld>
            <a:endParaRPr lang="es-EC" dirty="0"/>
          </a:p>
        </p:txBody>
      </p:sp>
      <p:sp>
        <p:nvSpPr>
          <p:cNvPr id="4" name="Footer Placeholder 3"/>
          <p:cNvSpPr>
            <a:spLocks noGrp="1"/>
          </p:cNvSpPr>
          <p:nvPr>
            <p:ph type="ftr" sz="quarter" idx="11"/>
          </p:nvPr>
        </p:nvSpPr>
        <p:spPr/>
        <p:txBody>
          <a:bodyPr/>
          <a:lstStyle/>
          <a:p>
            <a:endParaRPr lang="es-EC" dirty="0"/>
          </a:p>
        </p:txBody>
      </p:sp>
      <p:sp>
        <p:nvSpPr>
          <p:cNvPr id="5" name="Slide Number Placeholder 4"/>
          <p:cNvSpPr>
            <a:spLocks noGrp="1"/>
          </p:cNvSpPr>
          <p:nvPr>
            <p:ph type="sldNum" sz="quarter" idx="12"/>
          </p:nvPr>
        </p:nvSpPr>
        <p:spPr/>
        <p:txBody>
          <a:bodyPr/>
          <a:lstStyle/>
          <a:p>
            <a:fld id="{2A0FF1DE-AA56-4437-A8AB-CAA70EACE160}" type="slidenum">
              <a:rPr lang="es-EC" smtClean="0"/>
              <a:t>‹Nº›</a:t>
            </a:fld>
            <a:endParaRPr lang="es-EC"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18A390-C148-48F6-9529-E64273C821FE}" type="datetimeFigureOut">
              <a:rPr lang="es-EC" smtClean="0"/>
              <a:t>17/04/2014</a:t>
            </a:fld>
            <a:endParaRPr lang="es-EC" dirty="0"/>
          </a:p>
        </p:txBody>
      </p:sp>
      <p:sp>
        <p:nvSpPr>
          <p:cNvPr id="3" name="Footer Placeholder 2"/>
          <p:cNvSpPr>
            <a:spLocks noGrp="1"/>
          </p:cNvSpPr>
          <p:nvPr>
            <p:ph type="ftr" sz="quarter" idx="11"/>
          </p:nvPr>
        </p:nvSpPr>
        <p:spPr/>
        <p:txBody>
          <a:bodyPr/>
          <a:lstStyle/>
          <a:p>
            <a:endParaRPr lang="es-EC" dirty="0"/>
          </a:p>
        </p:txBody>
      </p:sp>
      <p:sp>
        <p:nvSpPr>
          <p:cNvPr id="4" name="Slide Number Placeholder 3"/>
          <p:cNvSpPr>
            <a:spLocks noGrp="1"/>
          </p:cNvSpPr>
          <p:nvPr>
            <p:ph type="sldNum" sz="quarter" idx="12"/>
          </p:nvPr>
        </p:nvSpPr>
        <p:spPr/>
        <p:txBody>
          <a:bodyPr/>
          <a:lstStyle/>
          <a:p>
            <a:fld id="{2A0FF1DE-AA56-4437-A8AB-CAA70EACE160}" type="slidenum">
              <a:rPr lang="es-EC" smtClean="0"/>
              <a:t>‹Nº›</a:t>
            </a:fld>
            <a:endParaRPr lang="es-EC"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8418A390-C148-48F6-9529-E64273C821FE}" type="datetimeFigureOut">
              <a:rPr lang="es-EC" smtClean="0"/>
              <a:t>17/04/2014</a:t>
            </a:fld>
            <a:endParaRPr lang="es-EC" dirty="0"/>
          </a:p>
        </p:txBody>
      </p:sp>
      <p:sp>
        <p:nvSpPr>
          <p:cNvPr id="6" name="Footer Placeholder 5"/>
          <p:cNvSpPr>
            <a:spLocks noGrp="1"/>
          </p:cNvSpPr>
          <p:nvPr>
            <p:ph type="ftr" sz="quarter" idx="11"/>
          </p:nvPr>
        </p:nvSpPr>
        <p:spPr/>
        <p:txBody>
          <a:bodyPr/>
          <a:lstStyle/>
          <a:p>
            <a:endParaRPr lang="es-EC" dirty="0"/>
          </a:p>
        </p:txBody>
      </p:sp>
      <p:sp>
        <p:nvSpPr>
          <p:cNvPr id="7" name="Slide Number Placeholder 6"/>
          <p:cNvSpPr>
            <a:spLocks noGrp="1"/>
          </p:cNvSpPr>
          <p:nvPr>
            <p:ph type="sldNum" sz="quarter" idx="12"/>
          </p:nvPr>
        </p:nvSpPr>
        <p:spPr/>
        <p:txBody>
          <a:bodyPr/>
          <a:lstStyle/>
          <a:p>
            <a:fld id="{2A0FF1DE-AA56-4437-A8AB-CAA70EACE160}" type="slidenum">
              <a:rPr lang="es-EC" smtClean="0"/>
              <a:t>‹Nº›</a:t>
            </a:fld>
            <a:endParaRPr lang="es-EC" dirty="0"/>
          </a:p>
        </p:txBody>
      </p:sp>
      <p:sp>
        <p:nvSpPr>
          <p:cNvPr id="9" name="Content Placeholder 8"/>
          <p:cNvSpPr>
            <a:spLocks noGrp="1"/>
          </p:cNvSpPr>
          <p:nvPr>
            <p:ph sz="quarter" idx="13"/>
          </p:nvPr>
        </p:nvSpPr>
        <p:spPr>
          <a:xfrm>
            <a:off x="304800" y="381000"/>
            <a:ext cx="7772400" cy="494284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s-ES" smtClean="0"/>
              <a:t>Haga clic para modificar el estilo de título del patrón</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dirty="0" smtClean="0"/>
              <a:t>Haga clic en el icono para agregar una imagen</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8" name="Date Placeholder 7"/>
          <p:cNvSpPr>
            <a:spLocks noGrp="1"/>
          </p:cNvSpPr>
          <p:nvPr>
            <p:ph type="dt" sz="half" idx="10"/>
          </p:nvPr>
        </p:nvSpPr>
        <p:spPr/>
        <p:txBody>
          <a:bodyPr/>
          <a:lstStyle/>
          <a:p>
            <a:fld id="{8418A390-C148-48F6-9529-E64273C821FE}" type="datetimeFigureOut">
              <a:rPr lang="es-EC" smtClean="0"/>
              <a:t>17/04/2014</a:t>
            </a:fld>
            <a:endParaRPr lang="es-EC" dirty="0"/>
          </a:p>
        </p:txBody>
      </p:sp>
      <p:sp>
        <p:nvSpPr>
          <p:cNvPr id="9" name="Slide Number Placeholder 8"/>
          <p:cNvSpPr>
            <a:spLocks noGrp="1"/>
          </p:cNvSpPr>
          <p:nvPr>
            <p:ph type="sldNum" sz="quarter" idx="11"/>
          </p:nvPr>
        </p:nvSpPr>
        <p:spPr/>
        <p:txBody>
          <a:bodyPr/>
          <a:lstStyle/>
          <a:p>
            <a:fld id="{2A0FF1DE-AA56-4437-A8AB-CAA70EACE160}" type="slidenum">
              <a:rPr lang="es-EC" smtClean="0"/>
              <a:t>‹Nº›</a:t>
            </a:fld>
            <a:endParaRPr lang="es-EC" dirty="0"/>
          </a:p>
        </p:txBody>
      </p:sp>
      <p:sp>
        <p:nvSpPr>
          <p:cNvPr id="10" name="Footer Placeholder 9"/>
          <p:cNvSpPr>
            <a:spLocks noGrp="1"/>
          </p:cNvSpPr>
          <p:nvPr>
            <p:ph type="ftr" sz="quarter" idx="12"/>
          </p:nvPr>
        </p:nvSpPr>
        <p:spPr/>
        <p:txBody>
          <a:bodyPr/>
          <a:lstStyle/>
          <a:p>
            <a:endParaRPr lang="es-EC"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2A0FF1DE-AA56-4437-A8AB-CAA70EACE160}" type="slidenum">
              <a:rPr lang="es-EC" smtClean="0"/>
              <a:t>‹Nº›</a:t>
            </a:fld>
            <a:endParaRPr lang="es-EC" dirty="0"/>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s-EC" dirty="0"/>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8418A390-C148-48F6-9529-E64273C821FE}" type="datetimeFigureOut">
              <a:rPr lang="es-EC" smtClean="0"/>
              <a:t>17/04/2014</a:t>
            </a:fld>
            <a:endParaRPr lang="es-EC" dirty="0"/>
          </a:p>
        </p:txBody>
      </p:sp>
    </p:spTree>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png"/></Relationships>
</file>

<file path=ppt/slides/_rels/slide11.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18" Type="http://schemas.openxmlformats.org/officeDocument/2006/relationships/image" Target="../media/image68.png"/><Relationship Id="rId3" Type="http://schemas.openxmlformats.org/officeDocument/2006/relationships/image" Target="../media/image53.png"/><Relationship Id="rId21" Type="http://schemas.openxmlformats.org/officeDocument/2006/relationships/image" Target="../media/image71.png"/><Relationship Id="rId7" Type="http://schemas.openxmlformats.org/officeDocument/2006/relationships/image" Target="../media/image57.png"/><Relationship Id="rId12" Type="http://schemas.openxmlformats.org/officeDocument/2006/relationships/image" Target="../media/image62.png"/><Relationship Id="rId17" Type="http://schemas.openxmlformats.org/officeDocument/2006/relationships/image" Target="../media/image67.jpeg"/><Relationship Id="rId2" Type="http://schemas.openxmlformats.org/officeDocument/2006/relationships/notesSlide" Target="../notesSlides/notesSlide11.xml"/><Relationship Id="rId16" Type="http://schemas.openxmlformats.org/officeDocument/2006/relationships/image" Target="../media/image66.png"/><Relationship Id="rId20"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56.jpeg"/><Relationship Id="rId11" Type="http://schemas.openxmlformats.org/officeDocument/2006/relationships/image" Target="../media/image61.png"/><Relationship Id="rId5" Type="http://schemas.openxmlformats.org/officeDocument/2006/relationships/image" Target="../media/image55.png"/><Relationship Id="rId15" Type="http://schemas.openxmlformats.org/officeDocument/2006/relationships/image" Target="../media/image65.png"/><Relationship Id="rId10" Type="http://schemas.openxmlformats.org/officeDocument/2006/relationships/image" Target="../media/image60.png"/><Relationship Id="rId19" Type="http://schemas.openxmlformats.org/officeDocument/2006/relationships/image" Target="../media/image69.pn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4.png"/></Relationships>
</file>

<file path=ppt/slides/_rels/slide12.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72.png"/><Relationship Id="rId7" Type="http://schemas.openxmlformats.org/officeDocument/2006/relationships/image" Target="../media/image66.png"/><Relationship Id="rId12" Type="http://schemas.openxmlformats.org/officeDocument/2006/relationships/image" Target="../media/image7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5.png"/><Relationship Id="rId11" Type="http://schemas.openxmlformats.org/officeDocument/2006/relationships/image" Target="../media/image75.png"/><Relationship Id="rId5" Type="http://schemas.openxmlformats.org/officeDocument/2006/relationships/image" Target="../media/image64.png"/><Relationship Id="rId10" Type="http://schemas.openxmlformats.org/officeDocument/2006/relationships/image" Target="../media/image63.png"/><Relationship Id="rId4" Type="http://schemas.openxmlformats.org/officeDocument/2006/relationships/image" Target="../media/image68.png"/><Relationship Id="rId9" Type="http://schemas.openxmlformats.org/officeDocument/2006/relationships/image" Target="../media/image74.pn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png"/><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62.png"/><Relationship Id="rId18" Type="http://schemas.openxmlformats.org/officeDocument/2006/relationships/image" Target="../media/image83.jpeg"/><Relationship Id="rId3" Type="http://schemas.openxmlformats.org/officeDocument/2006/relationships/image" Target="../media/image78.png"/><Relationship Id="rId21" Type="http://schemas.openxmlformats.org/officeDocument/2006/relationships/image" Target="../media/image84.jpeg"/><Relationship Id="rId7" Type="http://schemas.openxmlformats.org/officeDocument/2006/relationships/image" Target="../media/image80.png"/><Relationship Id="rId12" Type="http://schemas.openxmlformats.org/officeDocument/2006/relationships/image" Target="../media/image61.png"/><Relationship Id="rId17" Type="http://schemas.openxmlformats.org/officeDocument/2006/relationships/image" Target="../media/image66.png"/><Relationship Id="rId2" Type="http://schemas.openxmlformats.org/officeDocument/2006/relationships/notesSlide" Target="../notesSlides/notesSlide14.xml"/><Relationship Id="rId16" Type="http://schemas.openxmlformats.org/officeDocument/2006/relationships/image" Target="../media/image65.png"/><Relationship Id="rId20"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58.png"/><Relationship Id="rId11" Type="http://schemas.openxmlformats.org/officeDocument/2006/relationships/image" Target="../media/image60.png"/><Relationship Id="rId5" Type="http://schemas.openxmlformats.org/officeDocument/2006/relationships/image" Target="../media/image57.png"/><Relationship Id="rId15" Type="http://schemas.openxmlformats.org/officeDocument/2006/relationships/image" Target="../media/image64.png"/><Relationship Id="rId10" Type="http://schemas.openxmlformats.org/officeDocument/2006/relationships/image" Target="../media/image59.png"/><Relationship Id="rId19" Type="http://schemas.openxmlformats.org/officeDocument/2006/relationships/image" Target="../media/image67.jpeg"/><Relationship Id="rId4" Type="http://schemas.openxmlformats.org/officeDocument/2006/relationships/image" Target="../media/image79.png"/><Relationship Id="rId9" Type="http://schemas.openxmlformats.org/officeDocument/2006/relationships/image" Target="../media/image82.png"/><Relationship Id="rId14" Type="http://schemas.openxmlformats.org/officeDocument/2006/relationships/image" Target="../media/image63.png"/></Relationships>
</file>

<file path=ppt/slides/_rels/slide15.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63.png"/><Relationship Id="rId7" Type="http://schemas.openxmlformats.org/officeDocument/2006/relationships/image" Target="../media/image8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85.png"/><Relationship Id="rId4" Type="http://schemas.openxmlformats.org/officeDocument/2006/relationships/image" Target="../media/image75.png"/><Relationship Id="rId9" Type="http://schemas.openxmlformats.org/officeDocument/2006/relationships/image" Target="../media/image88.png"/></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9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77.jpe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jpeg"/><Relationship Id="rId5" Type="http://schemas.openxmlformats.org/officeDocument/2006/relationships/image" Target="../media/image6.pn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1.jpeg"/><Relationship Id="rId3" Type="http://schemas.openxmlformats.org/officeDocument/2006/relationships/image" Target="../media/image92.png"/><Relationship Id="rId7" Type="http://schemas.openxmlformats.org/officeDocument/2006/relationships/image" Target="../media/image95.png"/><Relationship Id="rId12" Type="http://schemas.openxmlformats.org/officeDocument/2006/relationships/image" Target="../media/image100.png"/><Relationship Id="rId17" Type="http://schemas.microsoft.com/office/2007/relationships/hdphoto" Target="../media/hdphoto1.wdp"/><Relationship Id="rId2" Type="http://schemas.openxmlformats.org/officeDocument/2006/relationships/notesSlide" Target="../notesSlides/notesSlide19.xml"/><Relationship Id="rId16"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99.jpeg"/><Relationship Id="rId5" Type="http://schemas.openxmlformats.org/officeDocument/2006/relationships/image" Target="../media/image94.jpeg"/><Relationship Id="rId15" Type="http://schemas.openxmlformats.org/officeDocument/2006/relationships/image" Target="../media/image103.jpeg"/><Relationship Id="rId10" Type="http://schemas.openxmlformats.org/officeDocument/2006/relationships/image" Target="../media/image98.jpeg"/><Relationship Id="rId4" Type="http://schemas.openxmlformats.org/officeDocument/2006/relationships/image" Target="../media/image93.jpeg"/><Relationship Id="rId9" Type="http://schemas.openxmlformats.org/officeDocument/2006/relationships/image" Target="../media/image97.jpeg"/><Relationship Id="rId14" Type="http://schemas.openxmlformats.org/officeDocument/2006/relationships/image" Target="../media/image102.jpeg"/></Relationships>
</file>

<file path=ppt/slides/_rels/slide2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105.png"/><Relationship Id="rId7"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107.png"/><Relationship Id="rId4" Type="http://schemas.openxmlformats.org/officeDocument/2006/relationships/image" Target="../media/image106.png"/><Relationship Id="rId9" Type="http://schemas.openxmlformats.org/officeDocument/2006/relationships/image" Target="../media/image108.png"/></Relationships>
</file>

<file path=ppt/slides/_rels/slide22.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9.png"/><Relationship Id="rId7" Type="http://schemas.openxmlformats.org/officeDocument/2006/relationships/image" Target="../media/image11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62.png"/><Relationship Id="rId10" Type="http://schemas.openxmlformats.org/officeDocument/2006/relationships/image" Target="../media/image114.png"/><Relationship Id="rId4" Type="http://schemas.openxmlformats.org/officeDocument/2006/relationships/image" Target="../media/image61.png"/><Relationship Id="rId9" Type="http://schemas.openxmlformats.org/officeDocument/2006/relationships/image" Target="../media/image113.png"/></Relationships>
</file>

<file path=ppt/slides/_rels/slide23.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18.png"/><Relationship Id="rId11" Type="http://schemas.openxmlformats.org/officeDocument/2006/relationships/image" Target="../media/image121.png"/><Relationship Id="rId5" Type="http://schemas.openxmlformats.org/officeDocument/2006/relationships/image" Target="../media/image117.png"/><Relationship Id="rId10" Type="http://schemas.openxmlformats.org/officeDocument/2006/relationships/image" Target="../media/image65.png"/><Relationship Id="rId4" Type="http://schemas.openxmlformats.org/officeDocument/2006/relationships/image" Target="../media/image116.png"/><Relationship Id="rId9" Type="http://schemas.openxmlformats.org/officeDocument/2006/relationships/image" Target="../media/image6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15.png"/><Relationship Id="rId7" Type="http://schemas.openxmlformats.org/officeDocument/2006/relationships/image" Target="../media/image12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24.png"/><Relationship Id="rId11" Type="http://schemas.openxmlformats.org/officeDocument/2006/relationships/image" Target="../media/image129.png"/><Relationship Id="rId5" Type="http://schemas.openxmlformats.org/officeDocument/2006/relationships/image" Target="../media/image123.png"/><Relationship Id="rId10" Type="http://schemas.openxmlformats.org/officeDocument/2006/relationships/image" Target="../media/image128.png"/><Relationship Id="rId4" Type="http://schemas.openxmlformats.org/officeDocument/2006/relationships/image" Target="../media/image122.png"/><Relationship Id="rId9" Type="http://schemas.openxmlformats.org/officeDocument/2006/relationships/image" Target="../media/image127.png"/></Relationships>
</file>

<file path=ppt/slides/_rels/slide26.xml.rels><?xml version="1.0" encoding="UTF-8" standalone="yes"?>
<Relationships xmlns="http://schemas.openxmlformats.org/package/2006/relationships"><Relationship Id="rId8" Type="http://schemas.openxmlformats.org/officeDocument/2006/relationships/image" Target="../media/image132.png"/><Relationship Id="rId13" Type="http://schemas.openxmlformats.org/officeDocument/2006/relationships/image" Target="../media/image136.emf"/><Relationship Id="rId18" Type="http://schemas.openxmlformats.org/officeDocument/2006/relationships/image" Target="../media/image141.png"/><Relationship Id="rId3" Type="http://schemas.openxmlformats.org/officeDocument/2006/relationships/slideLayout" Target="../slideLayouts/slideLayout2.xml"/><Relationship Id="rId21" Type="http://schemas.openxmlformats.org/officeDocument/2006/relationships/image" Target="../media/image144.png"/><Relationship Id="rId7" Type="http://schemas.openxmlformats.org/officeDocument/2006/relationships/image" Target="../media/image131.png"/><Relationship Id="rId12" Type="http://schemas.openxmlformats.org/officeDocument/2006/relationships/image" Target="../media/image135.jpeg"/><Relationship Id="rId17" Type="http://schemas.openxmlformats.org/officeDocument/2006/relationships/image" Target="../media/image140.png"/><Relationship Id="rId2" Type="http://schemas.openxmlformats.org/officeDocument/2006/relationships/audio" Target="../media/media1.mp3"/><Relationship Id="rId16" Type="http://schemas.openxmlformats.org/officeDocument/2006/relationships/image" Target="../media/image139.png"/><Relationship Id="rId20" Type="http://schemas.openxmlformats.org/officeDocument/2006/relationships/image" Target="../media/image143.png"/><Relationship Id="rId1" Type="http://schemas.microsoft.com/office/2007/relationships/media" Target="../media/media1.mp3"/><Relationship Id="rId6" Type="http://schemas.openxmlformats.org/officeDocument/2006/relationships/image" Target="../media/image130.png"/><Relationship Id="rId11" Type="http://schemas.openxmlformats.org/officeDocument/2006/relationships/image" Target="../media/image106.png"/><Relationship Id="rId5" Type="http://schemas.openxmlformats.org/officeDocument/2006/relationships/image" Target="../media/image115.png"/><Relationship Id="rId15" Type="http://schemas.openxmlformats.org/officeDocument/2006/relationships/image" Target="../media/image138.png"/><Relationship Id="rId10" Type="http://schemas.openxmlformats.org/officeDocument/2006/relationships/image" Target="../media/image134.png"/><Relationship Id="rId19" Type="http://schemas.openxmlformats.org/officeDocument/2006/relationships/image" Target="../media/image142.png"/><Relationship Id="rId4" Type="http://schemas.openxmlformats.org/officeDocument/2006/relationships/notesSlide" Target="../notesSlides/notesSlide24.xml"/><Relationship Id="rId9" Type="http://schemas.openxmlformats.org/officeDocument/2006/relationships/image" Target="../media/image133.png"/><Relationship Id="rId14" Type="http://schemas.openxmlformats.org/officeDocument/2006/relationships/image" Target="../media/image137.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146.png"/><Relationship Id="rId5" Type="http://schemas.openxmlformats.org/officeDocument/2006/relationships/image" Target="../media/image145.jpeg"/><Relationship Id="rId4"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47.png"/><Relationship Id="rId7" Type="http://schemas.openxmlformats.org/officeDocument/2006/relationships/image" Target="../media/image150.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49.png"/><Relationship Id="rId11" Type="http://schemas.openxmlformats.org/officeDocument/2006/relationships/image" Target="../media/image153.png"/><Relationship Id="rId5" Type="http://schemas.openxmlformats.org/officeDocument/2006/relationships/image" Target="../media/image115.png"/><Relationship Id="rId10" Type="http://schemas.openxmlformats.org/officeDocument/2006/relationships/image" Target="../media/image137.png"/><Relationship Id="rId4" Type="http://schemas.openxmlformats.org/officeDocument/2006/relationships/image" Target="../media/image148.png"/><Relationship Id="rId9" Type="http://schemas.openxmlformats.org/officeDocument/2006/relationships/image" Target="../media/image152.png"/></Relationships>
</file>

<file path=ppt/slides/_rels/slide29.xml.rels><?xml version="1.0" encoding="UTF-8" standalone="yes"?>
<Relationships xmlns="http://schemas.openxmlformats.org/package/2006/relationships"><Relationship Id="rId3" Type="http://schemas.openxmlformats.org/officeDocument/2006/relationships/image" Target="../media/image154.png"/><Relationship Id="rId7" Type="http://schemas.openxmlformats.org/officeDocument/2006/relationships/image" Target="../media/image158.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57.emf"/><Relationship Id="rId5" Type="http://schemas.openxmlformats.org/officeDocument/2006/relationships/image" Target="../media/image156.png"/><Relationship Id="rId4" Type="http://schemas.openxmlformats.org/officeDocument/2006/relationships/image" Target="../media/image155.pn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60.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163.png"/><Relationship Id="rId4" Type="http://schemas.openxmlformats.org/officeDocument/2006/relationships/image" Target="../media/image162.jpeg"/></Relationships>
</file>

<file path=ppt/slides/_rels/slide35.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162.jpeg"/><Relationship Id="rId7" Type="http://schemas.openxmlformats.org/officeDocument/2006/relationships/image" Target="../media/image166.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65.png"/><Relationship Id="rId5" Type="http://schemas.openxmlformats.org/officeDocument/2006/relationships/image" Target="../media/image164.jpeg"/><Relationship Id="rId4" Type="http://schemas.openxmlformats.org/officeDocument/2006/relationships/image" Target="../media/image163.png"/></Relationships>
</file>

<file path=ppt/slides/_rels/slide3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62.jpeg"/><Relationship Id="rId7" Type="http://schemas.openxmlformats.org/officeDocument/2006/relationships/image" Target="../media/image38.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68.png"/><Relationship Id="rId11" Type="http://schemas.openxmlformats.org/officeDocument/2006/relationships/image" Target="../media/image41.png"/><Relationship Id="rId5" Type="http://schemas.openxmlformats.org/officeDocument/2006/relationships/image" Target="../media/image37.png"/><Relationship Id="rId10" Type="http://schemas.openxmlformats.org/officeDocument/2006/relationships/image" Target="../media/image40.jpeg"/><Relationship Id="rId4" Type="http://schemas.openxmlformats.org/officeDocument/2006/relationships/image" Target="../media/image163.png"/><Relationship Id="rId9" Type="http://schemas.openxmlformats.org/officeDocument/2006/relationships/image" Target="../media/image169.png"/></Relationships>
</file>

<file path=ppt/slides/_rels/slide37.xml.rels><?xml version="1.0" encoding="UTF-8" standalone="yes"?>
<Relationships xmlns="http://schemas.openxmlformats.org/package/2006/relationships"><Relationship Id="rId3" Type="http://schemas.openxmlformats.org/officeDocument/2006/relationships/image" Target="../media/image170.png"/><Relationship Id="rId7"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163.png"/><Relationship Id="rId4" Type="http://schemas.openxmlformats.org/officeDocument/2006/relationships/image" Target="../media/image162.jpeg"/></Relationships>
</file>

<file path=ppt/slides/_rels/slide4.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png"/><Relationship Id="rId9" Type="http://schemas.openxmlformats.org/officeDocument/2006/relationships/image" Target="../media/image24.jpe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jpeg"/><Relationship Id="rId18" Type="http://schemas.openxmlformats.org/officeDocument/2006/relationships/image" Target="../media/image47.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17" Type="http://schemas.openxmlformats.org/officeDocument/2006/relationships/image" Target="../media/image46.png"/><Relationship Id="rId2" Type="http://schemas.openxmlformats.org/officeDocument/2006/relationships/notesSlide" Target="../notesSlides/notesSlide7.xml"/><Relationship Id="rId16"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0.jpeg"/><Relationship Id="rId5" Type="http://schemas.openxmlformats.org/officeDocument/2006/relationships/image" Target="../media/image34.png"/><Relationship Id="rId15" Type="http://schemas.openxmlformats.org/officeDocument/2006/relationships/image" Target="../media/image4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jpeg"/><Relationship Id="rId14" Type="http://schemas.openxmlformats.org/officeDocument/2006/relationships/image" Target="../media/image43.pn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9552" y="1988840"/>
            <a:ext cx="7758786" cy="2880320"/>
          </a:xfrm>
        </p:spPr>
        <p:txBody>
          <a:bodyPr>
            <a:noAutofit/>
          </a:bodyPr>
          <a:lstStyle/>
          <a:p>
            <a:pPr algn="ctr"/>
            <a:r>
              <a:rPr lang="es-EC" sz="3400" b="1" spc="0" dirty="0" smtClean="0">
                <a:ln w="12700">
                  <a:solidFill>
                    <a:schemeClr val="bg1">
                      <a:lumMod val="85000"/>
                    </a:schemeClr>
                  </a:solidFill>
                  <a:prstDash val="solid"/>
                </a:ln>
                <a:solidFill>
                  <a:schemeClr val="tx1">
                    <a:lumMod val="65000"/>
                    <a:lumOff val="35000"/>
                  </a:schemeClr>
                </a:solidFill>
                <a:latin typeface="Franklin Gothic Heavy" pitchFamily="34" charset="0"/>
                <a:ea typeface="Gulim" pitchFamily="34" charset="-127"/>
                <a:cs typeface="Aharoni" pitchFamily="2" charset="-79"/>
              </a:rPr>
              <a:t>PLAN DE MARKETING PARA EL LANZAMIENTO DE UNA NUEVA LINEA DE CONDIMENTOS PARA POSICIONAR A LA EMPRESA MARCSEAL EN EL DISTRITO METROPOLITANO DE QUITO</a:t>
            </a:r>
            <a:r>
              <a:rPr lang="es-EC" sz="3400" b="1" spc="0" dirty="0" smtClean="0">
                <a:ln w="12700">
                  <a:solidFill>
                    <a:schemeClr val="bg1">
                      <a:lumMod val="85000"/>
                    </a:schemeClr>
                  </a:solidFill>
                  <a:prstDash val="solid"/>
                </a:ln>
                <a:solidFill>
                  <a:schemeClr val="tx1">
                    <a:lumMod val="65000"/>
                    <a:lumOff val="35000"/>
                  </a:schemeClr>
                </a:solidFill>
                <a:latin typeface="Franklin Gothic Heavy" pitchFamily="34" charset="0"/>
                <a:ea typeface="Gulim" pitchFamily="34" charset="-127"/>
                <a:cs typeface="Utsaah" pitchFamily="34" charset="0"/>
              </a:rPr>
              <a:t> </a:t>
            </a:r>
            <a:endParaRPr lang="es-EC" sz="3400" b="1" spc="0" dirty="0">
              <a:ln w="12700">
                <a:solidFill>
                  <a:schemeClr val="bg1">
                    <a:lumMod val="85000"/>
                  </a:schemeClr>
                </a:solidFill>
                <a:prstDash val="solid"/>
              </a:ln>
              <a:solidFill>
                <a:schemeClr val="tx1">
                  <a:lumMod val="65000"/>
                  <a:lumOff val="35000"/>
                </a:schemeClr>
              </a:solidFill>
              <a:latin typeface="Franklin Gothic Heavy" pitchFamily="34" charset="0"/>
              <a:ea typeface="Gulim" pitchFamily="34" charset="-127"/>
              <a:cs typeface="Utsaah" pitchFamily="34" charset="0"/>
            </a:endParaRPr>
          </a:p>
        </p:txBody>
      </p:sp>
      <p:sp>
        <p:nvSpPr>
          <p:cNvPr id="3" name="2 Subtítulo"/>
          <p:cNvSpPr>
            <a:spLocks noGrp="1"/>
          </p:cNvSpPr>
          <p:nvPr>
            <p:ph type="subTitle" idx="1"/>
          </p:nvPr>
        </p:nvSpPr>
        <p:spPr>
          <a:xfrm>
            <a:off x="5436096" y="5875091"/>
            <a:ext cx="3195464" cy="484521"/>
          </a:xfrm>
        </p:spPr>
        <p:txBody>
          <a:bodyPr>
            <a:normAutofit/>
          </a:bodyPr>
          <a:lstStyle/>
          <a:p>
            <a:r>
              <a:rPr lang="es-EC" sz="2400" dirty="0" smtClean="0">
                <a:solidFill>
                  <a:schemeClr val="tx1"/>
                </a:solidFill>
                <a:latin typeface="Tw Cen MT Condensed Extra Bold" pitchFamily="34" charset="0"/>
              </a:rPr>
              <a:t>VANESSA TERÁN C. </a:t>
            </a:r>
            <a:endParaRPr lang="es-EC" sz="2400" dirty="0">
              <a:solidFill>
                <a:schemeClr val="tx1"/>
              </a:solidFill>
              <a:latin typeface="Tw Cen MT Condensed Extra Bold" pitchFamily="34" charset="0"/>
            </a:endParaRP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727" t="15709" r="4741" b="24448"/>
          <a:stretch/>
        </p:blipFill>
        <p:spPr bwMode="auto">
          <a:xfrm>
            <a:off x="1331640" y="5517232"/>
            <a:ext cx="2241586" cy="842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4 Imagen" descr="h:\Mis documentos\Downloads\LOGO OFICIAL UFA-ESPE.jpg"/>
          <p:cNvPicPr/>
          <p:nvPr/>
        </p:nvPicPr>
        <p:blipFill>
          <a:blip r:embed="rId4">
            <a:extLst>
              <a:ext uri="{28A0092B-C50C-407E-A947-70E740481C1C}">
                <a14:useLocalDpi xmlns:a14="http://schemas.microsoft.com/office/drawing/2010/main" val="0"/>
              </a:ext>
            </a:extLst>
          </a:blip>
          <a:srcRect l="4930" t="29518" r="4767" b="30949"/>
          <a:stretch>
            <a:fillRect/>
          </a:stretch>
        </p:blipFill>
        <p:spPr bwMode="auto">
          <a:xfrm>
            <a:off x="1547664" y="404664"/>
            <a:ext cx="5352675" cy="1440160"/>
          </a:xfrm>
          <a:prstGeom prst="rect">
            <a:avLst/>
          </a:prstGeom>
          <a:noFill/>
          <a:ln>
            <a:noFill/>
          </a:ln>
        </p:spPr>
      </p:pic>
    </p:spTree>
    <p:extLst>
      <p:ext uri="{BB962C8B-B14F-4D97-AF65-F5344CB8AC3E}">
        <p14:creationId xmlns:p14="http://schemas.microsoft.com/office/powerpoint/2010/main" val="2098555087"/>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78722" y="236483"/>
            <a:ext cx="9145016" cy="769441"/>
          </a:xfrm>
          <a:prstGeom prst="rect">
            <a:avLst/>
          </a:prstGeom>
          <a:noFill/>
        </p:spPr>
        <p:txBody>
          <a:bodyPr wrap="square" lIns="91440" tIns="45720" rIns="91440" bIns="45720">
            <a:spAutoFit/>
          </a:bodyPr>
          <a:lstStyle/>
          <a:p>
            <a:pPr algn="ctr"/>
            <a:r>
              <a:rPr lang="es-ES" sz="44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RESULTADOS ENCUESTA HOGAR</a:t>
            </a:r>
            <a:endParaRPr lang="es-ES" sz="4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pic>
        <p:nvPicPr>
          <p:cNvPr id="5122" name="Gráfico 15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565" y="1196752"/>
            <a:ext cx="5786437" cy="290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Imagen 305"/>
          <p:cNvPicPr>
            <a:picLocks noChangeAspect="1" noChangeArrowheads="1"/>
          </p:cNvPicPr>
          <p:nvPr/>
        </p:nvPicPr>
        <p:blipFill>
          <a:blip r:embed="rId4">
            <a:extLst>
              <a:ext uri="{28A0092B-C50C-407E-A947-70E740481C1C}">
                <a14:useLocalDpi xmlns:a14="http://schemas.microsoft.com/office/drawing/2010/main" val="0"/>
              </a:ext>
            </a:extLst>
          </a:blip>
          <a:srcRect b="11504"/>
          <a:stretch>
            <a:fillRect/>
          </a:stretch>
        </p:blipFill>
        <p:spPr bwMode="auto">
          <a:xfrm>
            <a:off x="1043608" y="4618398"/>
            <a:ext cx="1763712"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Imagen 306" descr="Descripción: https://encrypted-tbn1.gstatic.com/images?q=tbn:ANd9GcTCDV9IPBzvz0wmgIJgH_-pP4mINHrVVXJC7z-Ea_PzKD0lyUXv"/>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7797" y="4618398"/>
            <a:ext cx="1831975"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Imagen 30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56175" y="4566010"/>
            <a:ext cx="1560513"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1223602"/>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112196" y="160337"/>
            <a:ext cx="7786042" cy="769443"/>
          </a:xfrm>
          <a:prstGeom prst="rect">
            <a:avLst/>
          </a:prstGeom>
          <a:noFill/>
        </p:spPr>
        <p:txBody>
          <a:bodyPr wrap="square" lIns="91440" tIns="45720" rIns="91440" bIns="45720">
            <a:spAutoFit/>
          </a:bodyPr>
          <a:lstStyle/>
          <a:p>
            <a:pPr algn="ctr"/>
            <a:r>
              <a:rPr lang="es-ES" sz="44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RESULTADOS ENCUESTA HOGAR</a:t>
            </a:r>
            <a:endParaRPr lang="es-ES" sz="4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
        <p:nvSpPr>
          <p:cNvPr id="8" name="7 Rectángulo"/>
          <p:cNvSpPr/>
          <p:nvPr/>
        </p:nvSpPr>
        <p:spPr>
          <a:xfrm>
            <a:off x="1759904" y="1544742"/>
            <a:ext cx="989373" cy="646331"/>
          </a:xfrm>
          <a:prstGeom prst="rect">
            <a:avLst/>
          </a:prstGeom>
          <a:noFill/>
        </p:spPr>
        <p:txBody>
          <a:bodyPr wrap="none" lIns="91440" tIns="45720" rIns="91440" bIns="45720">
            <a:spAutoFit/>
          </a:bodyPr>
          <a:lstStyle/>
          <a:p>
            <a:pPr algn="ctr"/>
            <a:r>
              <a:rPr lang="es-ES" sz="36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39%</a:t>
            </a:r>
            <a:endParaRPr lang="es-ES" sz="36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0" name="AutoShape 2" descr="data:image/jpeg;base64,/9j/4AAQSkZJRgABAQAAAQABAAD/2wCEAAkGBxAQEBAQEBAQDxAQDxAPEBAPDw8PDQ0QFBIWFhQRFBQYHCggGBolHBQUITEhJSkrLi4uFx8zODMsNygtLisBCgoKDg0OGhAQFywcHBwsLCwsLCwsLCwsLCwsLCwsLCwsLCwsLCwsLCwsLCwsLCw3LCwrLCwsLCwsLCssKywrK//AABEIANgA6gMBIgACEQEDEQH/xAAbAAEAAgMBAQAAAAAAAAAAAAAAAQMCBAUGB//EADkQAAIBAgMFBgMHAgcAAAAAAAABAgMRBCExBRJBUXETIjJhgZEGQnIjUmKhscHhgtEUFWOSovDx/8QAGAEBAAMBAAAAAAAAAAAAAAAAAAECAwT/xAAgEQEBAAIDAQADAQEAAAAAAAAAAQIRAxIxIRMyQVEi/9oADAMBAAIRAxEAPwD7iAAAAAAAAAAAAAAAAAQBIIAEggASAAAAAAAAAAAAAAAAAAAAAAAAAAAAAC5xcdj5xqSgnZLQoeKm9ZP3LdKzvJJXoLmDqJcUee7Z837sdoT0R+V6B1480Q8RE4kMRbkbP+IW7fIdTu3pYtLgzBY5Xs1ZczmTxVyl1GT1V/JXpISTzTMjzlHFSg8n1XBnWwmOjPJ92XJ8Stx0vjySt0EJgq0SAAAAAAAAAAAAAAAAAAAAAAADzO2l9tL6UalGrwfubu3V9r/SjlSZvj44s/2rfsFApwmIv3XrwfM3lUgvE4r8x4mfUUaNzdlSTjayNP8Ax1KPzX6IwltaK0UmVstXlxjKrQsUuBXPazekF6sonj5vgl6FtVS5Rs2JNB15Pj7GEpvm/cnSvZ38LtRwyn3lz4o7VKaklJO6eaPB3PbbPVqVNfgj+hnnjptw53L5WyCLi5m6EgAAAAAAAAEMCQQLgSDB1FzXuYOvHmEbXA1ni4rmUVNo2+X3ZOqXKOgQceptSXBIp/zOaabeS1VtUT0qn5Iw2+vtI/T+5x5HX21VU3TlHNOLPPzebNsPHLyX6uj4kSymn4l1LSzOAZKIYSiwTDJp05SdopyfJZgYsi5LAEM9xQmlCKbWUVx8jxEeHVHWjMpnNtOLLT0bxEOaMXiY+ZxqFYvlWSM+ro/I6lOun15MtOBLFGxh9p2ylmufFC4k5J/XYBVSrRkrxd0WFGm0gAJCjG1HGEpR1SLyrFRvCS/CyYi+OI8dUfzP0yK5YiT1k36mpvMjeZrpydq3FX/6yyFe5oXZMbk6OzpSbtc06lXMvw1NtO7eaKqmFa/kha7rXcyuUi2cLFTiWZq3L2/Q0p6vqbska9anx9y0UqqnqupcUw1XUvaJRAxZkzq7Lhh4w7Wck5J+F/K+hW3S2OPa6UYHZM6nel3Ic34pdDu4ehCmt2nFLnL5n53MMPjY1buN7LLSxatTLK2unDGTx5bHv7Wp9TKC3GP7Sp9bKjaOW+phqup0FG5z6XiXU6tNEVbCMqFDm7GNWLT1NmLK6tijXTVuTcickuK9ymVePO/S5ZRtUa8oO8ZWfLg+p2MHtSMrKfdl/wAWebeJXBNmEsT5EXDaZydXt0zI52wpSdCLlm2210udEwvx143c2GM0ZEMJeSrRtOS83+pijY2nG1WX1X9zDsn5Lq7M3njivqIxL6dNFKnFay9k2S8bFaKT6tIJmm/TyJmzly2hLhGKKamMqPWVuhHWpvJHQqQ8jXlZatL1NCVRvWTfqYltKXJuSnD73sUupDk31yKQTpW1U1aWXMuer6lUvF6oter6llYhmJkyGQOz8PeGf1fsdZHJ+H/DP6v2OsjHL114frHk8R45/VL9Ssyq+KX1P9TE2jlqDZoYuUY8HnZXNZkxWS6sIl/xfLGTfG3QqUpyaSvJt2S4tmLO5sLCqMXXn57t+C4si3S+MuV1tZgtkQglKr3567vyx/ub0oxatuQ3eVkcfFbbd32cU1fxSvn08jp4WvvwjK1rq5lZfa3xuPkcbauAVPvw8Ddmvus5z4nf27NKlbjKSt6HBjG7S5tL8zTG/GHJNZfHtNmU92jTX4UbZhSjZJckkZmF9d08CCSGQl57b8LTvzin7M5jO18QQ8L8mjiLRG+Pjj5P2SYthsiMW2ktW0kWZrsHhJVZWjkl4pPwx/k7VHZVGGqc3zehsYegqcFCOi1fN8Wx20L23435XRlcrXTjhJPrCeDpPJ0o+mTOTtLZnZrfhdxXiTzcfPod0iUU1Z6NWfRiWwywljyFgW4mluTlH7snbpwKjb1zVTPxeqLmUz8XsXSCsYsglkAdv4e8EvqOqcv4f8EvqZ03o+jMcvXXh+seRnq+r/UgmWvqyDaOSoloZfKvUxnoTwXQkgWvFVNzs97uXvbivK5UFbjplfoRpLKhRc5KEc28ui5s9ZuKEYxS8EbeeRrbPnQirUnHedrtvvs2WZZW10ceMkeZx+KdSbbVkslF6x6+ZGzob1amvxp+2Zv7eopbtRKzb3ZefmU/D8L14+UZP8i+/wDllq9/r1yJIRJzu4IZJDA5m3YdxPlI85/J6ra0b0peWZ5ZrU2w8cvNPqLG1smKdaN+F2utsjUZiXs2yl1duhtTaDm3CLtBOztrJ/2ObYysRYSSGWVt27Owq8nvQbuopON82s9DqnJ2DTynP+lG9tDEdnTcuLVo+bM8vXRhdYbrz+OnvVaj5y/QoYuGa6c1U1PF7F8iirr6IukSrEEXJOhs+th4RvUjeaeXG/oRVpjtvbEpONK7Vt6TavyN+SyfRr8jl1tur5aby0u7I06u2Kr03Y9FdmXW2t++Mmk1tkVYxc3u2Wdk7trmc+5ZUxE5eKcn65FRpJf658tfxE9DJ8OiMKhY/wBiyIgGVKnKbUYq7fBF2L2fVpJOccuazS6kbTqtW3/vFHpdl1nOlFvVd2/Ox5yEXJpRV29EuJ6enTjQoxUnbdV5dXwKZ/404vd/xzviCou5DjdyY+Go9+cuUUvc5mKxDqTc3x0XJHY+HY2hN85JexNmsTG9uR6GMjIops2DndkQYykRORRUmSWoxUrwkucWeUPRzmedqRtJrzaNcHNy/WLIJYNGKGzHNtJZtuy6kyOrsPB59rLRZQXN8yMrqJxx7XTp4aiqVOMfuq8nwvxOBtLGdpPLwRyj585G9tfFuX2VO8n87im/6TSo7LrTt3N1c5OyXoUx17Wmdt/5jTs7XtlpfhfkQzubUoRpYdU1n3ld83fNnDNMbtnnj1ulVXgXsoq/sXXJUiCGS2YkJGQSQSguGQLgYyLJMtp4ZzhvLVPTmjKOCm3pZeZG4nVXbFxUadS8st5bqfJnoZSVs2rPW7VmcCnsr70n6G5SwEVwb6ttexnlq/W2HaTWmy8XQpO8IRc/9NXf8HLxnb4h3cd2PCLdvV8zp06CWiS6IvjSI3ItZcnHo7Gb8U/9qOvg8Mqcd2N7eepfCmWxgRcl8eOTxNNGyVRiWFK1imq8zVqM2a2pq1CYpWtUZyMcrVL87HWqHN2hHJPk7GuLHPxrsxZJjJlmK7B4Z1ZqK0+Z8onpopJJJd2KskauzMMqVNab0+9J8PJItqYqnHxTivzZnldujCTGfV6klokvQhybObV2zTXhUpfkjSrbbqPwxjDz1ZEwtTeTGf1f8Qzypx5tv2OIWYjETqNOct5rTkuhVc1xmo5s8t3ZUhknw0M7mzhKW/CS88jGGBqPglwvcbOtazIudKGy/vS9EjapbPgvlv1HaJnHlXEjFvRN9EX08FUfC3U70KCWisWKiVua84nGp7L+9L2Rs0tmwXC/U6aolipFbnWk440qdBLRW8ksi2NE21SM1TK9l+rVjRLI0jZVMyUCu09WuqRZGmXKJNhtbStRM1EkkhKCQAlr1Vma00blRFEolopWlUiaeLpXhLpc6c4FUqdy8rOz486mGWvDy3nFRk7NrTItjs6o9bR6mm3P1rVlVlazlKyySu7IrbR1YbLXzNvy0NingorSK9cyO0W6ZVw4xbySb9C+ngKj1Sj1Z3I0TONEjutOJyIbLXzSb6ZG1TwEFpH3zOiqRZGkV7LzjkacaHlboWxom0qZmqZXa8xaqolkaRsKBmoEbW6tdUzJUy/dJsRtPVUqZkoFgI2nTHdJRICQgkAAAAAAAAAYyRXKJcQ0Eaa0olbgbbiYuBO0aavZkdmbfZkdmTtGmt2Rl2ZsbhO4Np011SM1TL0ibEbNKlTM1AzBCdMVEmxICUAkAQSAAAAAAAAAAAAAAAAAAAAAAAAAAAAAAAAAAAAAAAAAAAAAAAAAAAAAAAAAAAAAAAAAAAAAAAAAAAAAAAAAAAAAAAAAAAAAAAAAB//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dirty="0"/>
          </a:p>
        </p:txBody>
      </p:sp>
      <p:sp>
        <p:nvSpPr>
          <p:cNvPr id="11" name="AutoShape 4" descr="data:image/jpeg;base64,/9j/4AAQSkZJRgABAQAAAQABAAD/2wCEAAkGBxAQEBAQEBAQDxAQDxAPEBAPDw8PDQ0QFBIWFhQRFBQYHCggGBolHBQUITEhJSkrLi4uFx8zODMsNygtLisBCgoKDg0OGhAQFywcHBwsLCwsLCwsLCwsLCwsLCwsLCwsLCwsLCwsLCwsLCwsLCw3LCwrLCwsLCwsLCssKywrK//AABEIANgA6gMBIgACEQEDEQH/xAAbAAEAAgMBAQAAAAAAAAAAAAAAAQMCBAUGB//EADkQAAIBAgMFBgMHAgcAAAAAAAABAgMRBCExBRJBUXETIjJhgZEGQnIjUmKhscHhgtEUFWOSovDx/8QAGAEBAAMBAAAAAAAAAAAAAAAAAAECAwT/xAAgEQEBAAIDAQADAQEAAAAAAAAAAQIRAxIxIRMyQVEi/9oADAMBAAIRAxEAPwD7iAAAAAAAAAAAAAAAAAQBIIAEggASAAAAAAAAAAAAAAAAAAAAAAAAAAAAAC5xcdj5xqSgnZLQoeKm9ZP3LdKzvJJXoLmDqJcUee7Z837sdoT0R+V6B1480Q8RE4kMRbkbP+IW7fIdTu3pYtLgzBY5Xs1ZczmTxVyl1GT1V/JXpISTzTMjzlHFSg8n1XBnWwmOjPJ92XJ8Stx0vjySt0EJgq0SAAAAAAAAAAAAAAAAAAAAAAADzO2l9tL6UalGrwfubu3V9r/SjlSZvj44s/2rfsFApwmIv3XrwfM3lUgvE4r8x4mfUUaNzdlSTjayNP8Ax1KPzX6IwltaK0UmVstXlxjKrQsUuBXPazekF6sonj5vgl6FtVS5Rs2JNB15Pj7GEpvm/cnSvZ38LtRwyn3lz4o7VKaklJO6eaPB3PbbPVqVNfgj+hnnjptw53L5WyCLi5m6EgAAAAAAAAEMCQQLgSDB1FzXuYOvHmEbXA1ni4rmUVNo2+X3ZOqXKOgQceptSXBIp/zOaabeS1VtUT0qn5Iw2+vtI/T+5x5HX21VU3TlHNOLPPzebNsPHLyX6uj4kSymn4l1LSzOAZKIYSiwTDJp05SdopyfJZgYsi5LAEM9xQmlCKbWUVx8jxEeHVHWjMpnNtOLLT0bxEOaMXiY+ZxqFYvlWSM+ro/I6lOun15MtOBLFGxh9p2ylmufFC4k5J/XYBVSrRkrxd0WFGm0gAJCjG1HGEpR1SLyrFRvCS/CyYi+OI8dUfzP0yK5YiT1k36mpvMjeZrpydq3FX/6yyFe5oXZMbk6OzpSbtc06lXMvw1NtO7eaKqmFa/kha7rXcyuUi2cLFTiWZq3L2/Q0p6vqbska9anx9y0UqqnqupcUw1XUvaJRAxZkzq7Lhh4w7Wck5J+F/K+hW3S2OPa6UYHZM6nel3Ic34pdDu4ehCmt2nFLnL5n53MMPjY1buN7LLSxatTLK2unDGTx5bHv7Wp9TKC3GP7Sp9bKjaOW+phqup0FG5z6XiXU6tNEVbCMqFDm7GNWLT1NmLK6tijXTVuTcickuK9ymVePO/S5ZRtUa8oO8ZWfLg+p2MHtSMrKfdl/wAWebeJXBNmEsT5EXDaZydXt0zI52wpSdCLlm2210udEwvx143c2GM0ZEMJeSrRtOS83+pijY2nG1WX1X9zDsn5Lq7M3njivqIxL6dNFKnFay9k2S8bFaKT6tIJmm/TyJmzly2hLhGKKamMqPWVuhHWpvJHQqQ8jXlZatL1NCVRvWTfqYltKXJuSnD73sUupDk31yKQTpW1U1aWXMuer6lUvF6oter6llYhmJkyGQOz8PeGf1fsdZHJ+H/DP6v2OsjHL114frHk8R45/VL9Ssyq+KX1P9TE2jlqDZoYuUY8HnZXNZkxWS6sIl/xfLGTfG3QqUpyaSvJt2S4tmLO5sLCqMXXn57t+C4si3S+MuV1tZgtkQglKr3567vyx/ub0oxatuQ3eVkcfFbbd32cU1fxSvn08jp4WvvwjK1rq5lZfa3xuPkcbauAVPvw8Ddmvus5z4nf27NKlbjKSt6HBjG7S5tL8zTG/GHJNZfHtNmU92jTX4UbZhSjZJckkZmF9d08CCSGQl57b8LTvzin7M5jO18QQ8L8mjiLRG+Pjj5P2SYthsiMW2ktW0kWZrsHhJVZWjkl4pPwx/k7VHZVGGqc3zehsYegqcFCOi1fN8Wx20L23435XRlcrXTjhJPrCeDpPJ0o+mTOTtLZnZrfhdxXiTzcfPod0iUU1Z6NWfRiWwywljyFgW4mluTlH7snbpwKjb1zVTPxeqLmUz8XsXSCsYsglkAdv4e8EvqOqcv4f8EvqZ03o+jMcvXXh+seRnq+r/UgmWvqyDaOSoloZfKvUxnoTwXQkgWvFVNzs97uXvbivK5UFbjplfoRpLKhRc5KEc28ui5s9ZuKEYxS8EbeeRrbPnQirUnHedrtvvs2WZZW10ceMkeZx+KdSbbVkslF6x6+ZGzob1amvxp+2Zv7eopbtRKzb3ZefmU/D8L14+UZP8i+/wDllq9/r1yJIRJzu4IZJDA5m3YdxPlI85/J6ra0b0peWZ5ZrU2w8cvNPqLG1smKdaN+F2utsjUZiXs2yl1duhtTaDm3CLtBOztrJ/2ObYysRYSSGWVt27Owq8nvQbuopON82s9DqnJ2DTynP+lG9tDEdnTcuLVo+bM8vXRhdYbrz+OnvVaj5y/QoYuGa6c1U1PF7F8iirr6IukSrEEXJOhs+th4RvUjeaeXG/oRVpjtvbEpONK7Vt6TavyN+SyfRr8jl1tur5aby0u7I06u2Kr03Y9FdmXW2t++Mmk1tkVYxc3u2Wdk7trmc+5ZUxE5eKcn65FRpJf658tfxE9DJ8OiMKhY/wBiyIgGVKnKbUYq7fBF2L2fVpJOccuazS6kbTqtW3/vFHpdl1nOlFvVd2/Ox5yEXJpRV29EuJ6enTjQoxUnbdV5dXwKZ/404vd/xzviCou5DjdyY+Go9+cuUUvc5mKxDqTc3x0XJHY+HY2hN85JexNmsTG9uR6GMjIops2DndkQYykRORRUmSWoxUrwkucWeUPRzmedqRtJrzaNcHNy/WLIJYNGKGzHNtJZtuy6kyOrsPB59rLRZQXN8yMrqJxx7XTp4aiqVOMfuq8nwvxOBtLGdpPLwRyj585G9tfFuX2VO8n87im/6TSo7LrTt3N1c5OyXoUx17Wmdt/5jTs7XtlpfhfkQzubUoRpYdU1n3ld83fNnDNMbtnnj1ulVXgXsoq/sXXJUiCGS2YkJGQSQSguGQLgYyLJMtp4ZzhvLVPTmjKOCm3pZeZG4nVXbFxUadS8st5bqfJnoZSVs2rPW7VmcCnsr70n6G5SwEVwb6ttexnlq/W2HaTWmy8XQpO8IRc/9NXf8HLxnb4h3cd2PCLdvV8zp06CWiS6IvjSI3ItZcnHo7Gb8U/9qOvg8Mqcd2N7eepfCmWxgRcl8eOTxNNGyVRiWFK1imq8zVqM2a2pq1CYpWtUZyMcrVL87HWqHN2hHJPk7GuLHPxrsxZJjJlmK7B4Z1ZqK0+Z8onpopJJJd2KskauzMMqVNab0+9J8PJItqYqnHxTivzZnldujCTGfV6klokvQhybObV2zTXhUpfkjSrbbqPwxjDz1ZEwtTeTGf1f8Qzypx5tv2OIWYjETqNOct5rTkuhVc1xmo5s8t3ZUhknw0M7mzhKW/CS88jGGBqPglwvcbOtazIudKGy/vS9EjapbPgvlv1HaJnHlXEjFvRN9EX08FUfC3U70KCWisWKiVua84nGp7L+9L2Rs0tmwXC/U6aolipFbnWk440qdBLRW8ksi2NE21SM1TK9l+rVjRLI0jZVMyUCu09WuqRZGmXKJNhtbStRM1EkkhKCQAlr1Vma00blRFEolopWlUiaeLpXhLpc6c4FUqdy8rOz486mGWvDy3nFRk7NrTItjs6o9bR6mm3P1rVlVlazlKyySu7IrbR1YbLXzNvy0NingorSK9cyO0W6ZVw4xbySb9C+ngKj1Sj1Z3I0TONEjutOJyIbLXzSb6ZG1TwEFpH3zOiqRZGkV7LzjkacaHlboWxom0qZmqZXa8xaqolkaRsKBmoEbW6tdUzJUy/dJsRtPVUqZkoFgI2nTHdJRICQgkAAAAAAAAAYyRXKJcQ0Eaa0olbgbbiYuBO0aavZkdmbfZkdmTtGmt2Rl2ZsbhO4Np011SM1TL0ibEbNKlTM1AzBCdMVEmxICUAkAQSAAAAAAAAAAAAAAAAAAAAAAAAAAAAAAAAAAAAAAAAAAAAAAAAAAAAAAAAAAAAAAAAAAAAAAAAAAAAAAAAAAAAAAAAAAAAAAAAAB//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dirty="0"/>
          </a:p>
        </p:txBody>
      </p:sp>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5" y="1412369"/>
            <a:ext cx="1242908" cy="114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12 Rectángulo"/>
          <p:cNvSpPr/>
          <p:nvPr/>
        </p:nvSpPr>
        <p:spPr>
          <a:xfrm>
            <a:off x="4460311" y="1544741"/>
            <a:ext cx="989374" cy="646331"/>
          </a:xfrm>
          <a:prstGeom prst="rect">
            <a:avLst/>
          </a:prstGeom>
          <a:noFill/>
        </p:spPr>
        <p:txBody>
          <a:bodyPr wrap="none" lIns="91440" tIns="45720" rIns="91440" bIns="45720">
            <a:spAutoFit/>
          </a:bodyPr>
          <a:lstStyle/>
          <a:p>
            <a:pPr algn="ctr"/>
            <a:r>
              <a:rPr lang="es-E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53</a:t>
            </a:r>
            <a:r>
              <a:rPr lang="es-ES" sz="36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endParaRPr lang="es-ES" sz="36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615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5140" y="909523"/>
            <a:ext cx="1034093" cy="1506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14 Rectángulo"/>
          <p:cNvSpPr/>
          <p:nvPr/>
        </p:nvSpPr>
        <p:spPr>
          <a:xfrm>
            <a:off x="7494166" y="1221575"/>
            <a:ext cx="989374" cy="646331"/>
          </a:xfrm>
          <a:prstGeom prst="rect">
            <a:avLst/>
          </a:prstGeom>
          <a:noFill/>
        </p:spPr>
        <p:txBody>
          <a:bodyPr wrap="none" lIns="91440" tIns="45720" rIns="91440" bIns="45720">
            <a:spAutoFit/>
          </a:bodyPr>
          <a:lstStyle/>
          <a:p>
            <a:pPr algn="ctr"/>
            <a:r>
              <a:rPr lang="es-E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43</a:t>
            </a:r>
            <a:r>
              <a:rPr lang="es-ES" sz="36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endParaRPr lang="es-ES" sz="36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615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337489">
            <a:off x="5590591" y="1181363"/>
            <a:ext cx="1647825"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AutoShape 9" descr="data:image/jpeg;base64,/9j/4AAQSkZJRgABAQAAAQABAAD/2wCEAAkGBhQSERQUExMVFRUWGBcaFxgYGRoaGhoaGBgcGBgcGBoYHCYeHBwjGxcXIC8gIycpLC0sGh4xNTAqNSYrLCkBCQoKDgwOFA8PFCkYFBgpKSkpKSkpKSkpKSkpKSkpKSkpKSkpKSkpKSkpKSkpKSkpKSkpKSkpKSkpKSkpKSkpKf/AABEIAIgBaAMBIgACEQEDEQH/xAAbAAABBQEBAAAAAAAAAAAAAAAFAAIDBAYBB//EAFQQAAIBAgQCBQYICAsGBQUAAAECEQMhAAQSMQVBBhMiUWEHIzJxgZEUQlKSocHR8BczU1RzsdLTFiRDYnKCk7Kz4fEVNERjg+IllKLD8jVko8Lj/8QAGAEBAQEBAQAAAAAAAAAAAAAAAQACAwT/xAAgEQEBAQADAQACAwEAAAAAAAAAEQECITESUWEDQYET/9oADAMBAAIRAxEAPwDzwLjqjCP3+846p+/3OMF1hi1wfhfwjMUqWrTrcLqiYm8xio5wV6G1B8OysmPOp7L/AKr4t3pNcfJXSvGdNufVrH97HB5LKPPOkf8ASH7WKnSUls29IA6iRpIkEHQCRv6MbnlOKpzCUbQK1VNySQikHVcHnsNJk7yRjnddJgyvkso/nzf2Q+3DvwV0Pz2p/ZDAX+FFXYdSAOWhiLSRPhc8t9XIThuqnWMNFGo0EMvaptvIgkQTMf1ee2HtmDLeSuh+eVP7NcdXyV0fzx/7NfsxlijUiaYBNUnSRckc9KgAySP1iN8Wm4bXI01aLiLhiFUid5BIMbcsV0wd/BZR/O6nspA/qGJF8llCP98q+2j/AJYzVPgFQ6l6ozaLpv8AJgt7Z2ti5luCVNdBjRPZKq/4vZX7JPav2THsxVQY/BdQ/O6s+FD/ALcJPJXRN/hVSP0B/ZwFTotXFJoy7amYb9WYWJ31xvGC+U6NVg1Ass00J10yygspvBlgJJJMg8xiuiJfwU0vzqt/5c/s4S+Sul+dV/8Ay5+zFk8DbrwRllFCSxXrlLkaYC/jIC6+1Mn2YQ6PHrUPUygqOzIKlPtIQdKlus5Sp9njaqiu3kqoj/ia/wDYH9nCHkpoDfNV4/Qn9nF2pwJYAFA6uuDahWQeZ1AmnHWX7MjUY7+WI83wEmpKUtC66bBTUUwgI1CTUm/aHPfcYLv5UQr5LMtzzOYJv/JEf+3jn4LctP4/MH/pn9fVYm4hwVWSqKdHq2Zl6tjVUlBA1RFQdqQxG4viKv0d1UqapTZaqMNTiqhFRAdnVqgkkQZGxGG7+TDl8leV/L5j5jfusSDyUZW3n8z4ebP7sYq8Y6K1Krl6CNSA0aE62lAv2y560kk8lEDbBLNcGB1lcsyzTAU9bSaHvLQK/OV2PxcF38pTbyXZQGOvzJP9D/swk8l2U/L5n+z/AOzFteCvopqKJDosO5ai2prXINaIsfG+Fl+ARRCPl21hQoZayC5WJaap5/6DBd/KiBvJdkxvXzHzY9X8niJ/JxkLzmK/tj93gpX4LNKmFpaSFIdw9IljC9rT1sC8+rFvL8LIFItl2JVCrHrE7bQvabtxYg28cN/ZjPDoBw4G+Yre8fserDT0D4d+cVvnD93grU4bWagFFICqGJFQFQCt9IdJYW1HY/FFxOJq3CmZUUUSCqBWMyXYi7HcDbkJHLFf2oB/wE4dH4+tP9NfrTHU6A8Oi9auD/SX9nbBHhHAqlGktKrSFcX1GWVlNiAjQZiOf+WHZHhNRFTXQOpa1SpUKiRUDB4DawNOkEbAjs4qoGjoFw78vX+ev1Ljo8n/AA87Vq/z0+sYIUOE1V68HLgB9XVBQSaU6ryyS7S21hAgYbl+F1uoCGiDU1sxqKhXeTpCmmYALWmRbbliugPrdAeHIJatXjxekPVv3392GjodwvnmKo/61L1d/fbEJ6FZjTVGmesd2AhxuSViVUWuIFoJjbEWW6F5s9TNK9NyWhr6ZBse/e3fGK6YuHohwn8vU/t6XfHfho6J8J55ioP+tS+3FZ+h+cipFIdtgbtbSLxNrmRiCv0KzXZXqeyoj0hJvJPdvtbliur5Ef4IcK+LXqH/AK1L7cRt0U4XzrvP6el9uBua6KZ3RApwiyQBU/0n2nFHJ5KpVfq3Uh6e7MIKxFmETMlQPE91xfWiND/BThdvPvf/AJ9L6L4sfwK4f+UrARM9bT27/VgI+fWiAKKARMVG9Iw09mLtzuIFhHeYBxTMLfUwA/5axY2uLiDPOfZiuqDa9FOFGf4w28T8IpAere2H0eiHDHMJVqu3cKyMf/TMjAWnnhXGiqAhaFWolgTOxm4JM+lIO0ixNjgYenmQkQqzvcNIgNJ3m8erBvLTFfp90Uo5RaTUS3aLBgzathIIsDjHjHp/lgPmsvtHWOfaEA+vHl4ON8N6Z305cLCUb4WNBwkY6McXCDD1YgR37sE+ihjO5Y2nrqf98DA1mwS6Lj+O5e1+tpf3xi3xNj0lY0qmZqC7Eqqb2JQA8vjEi826o2vOCnFc5lqdJwvD6jwCoqdSFps8QTrYgkar7Xi0ziHpBR6yoU7sxSBM7AuCSREAEVR3TpY8hjS0+DJQ6+nqZqb0dZWoxYgjrFckteGGkweaN4RyroHU+i9MGhl2AJbLVi7x2jUU0QGB3EGo1toxzh/RqkqZalVpoTWFQ1TF9Qphl0n4pBiI5jBrrAc3l2Ho/Bq9/AtlyPowynmhVfIutwy1SI8aR5jvxBm+jWTQ1xrhqlM1KJbn5swpiLEoFkz8YDEnSrP5jL1NSVAiPVoqgCJABMVCXIsSQdPcJOO9HgWzVaoD2Tmcy3O4ACTG3pBhzO3I40udyFOqBrExzBg/Zg3Sxy8bzCZihTNUFXGaLdlUtScrT9ASIAGrSLx68Da/THNDK1agr9pcxUpqYSAqaQBEXJ1bxNh442p4dllIDOVa57VQhiDMm5mIDfTjnwTK384v9oNxc8974qlHIceq/CmpmtNwOpJQkL1ppltYaZIuFPf7MUst0gzBzWbpGs3m2VUJ3UMGJNoJNgAT3z6z3wTKhr1RKkE+d5q1ib94G5NxiXN5XLNUJ1gNKhiHAJJsAeck2+84kyfGukOay76uuarRWUrKAuqmV0guDA3MMFPeBIkFYa3SbMCutJMwwX4NVfUQCda0iytpgQOekR6J9uwo5fLg6g6+i0zUlSuntSJ7QiJnEVXJZa7Fx4nrQOW29rAWxVM3lOkOZfMV6RzDBaVWitwklIY1ZtGoqrRGxMXGGcM6TZh6NFqmY0amN4TtnrQgphdwbSSAImdhjT/7Ny4HpgC38oRcERzk9rTv4YfT4PRaCswNtL8weUG2+GljF6aZoZfMVOuJZKzKkhYAXq+yRENOs+MwRg1nukOZ+B60CpXLIBMLOpQ5UFoAaJF+Xjg6vAKX8/57cvb9uLo4XS0aAo078yZPOTzvvgoYDJdJc3VrNTY1KMUw8BhUBXrEWLrAJAdQZImZggTPwbj+YqqC+Zgs2YQA6d1VWTluAWPj7MbVeCUgZ0k+DMSJ5SLAx4zGIauRoJyYRf0jaeccsFxMNS6TZmpRPWVmSpl9a1QCO0bdW7RbSIvHPT8rCrcezIyQr/CH1OuWgdn03PnSPAryOxBv3aDNdIMih7TibgwxJ9umSfbh+W6R5FwFDpyiWgyLiA5HOdsP+ILzPG8wrVgM1pbQ2hWKstPzopq8mI1W3kdruGK2T6T501KYdbEP2kqh0bSsM1QDUAOe4NxHdjZ0eG0HuJM39Jr+sHfYeFhidOBURFiREXZiO+4m+Kllc9xmuc+1PWVpdXTKbhTqZQ7lpBMKWO9o9uAf8Ic2KOo1n/3kIjmAXp6oMzuACb+2bY9LzfC1cjUPcSP1Yhp8HpKCNJPjqJNhFyTJ+jFmpnOHcWrUiz1nJQnZ2EKdbU1VCIJllBi8TubYF8O6S5hXr0K1VmALOlQdkimZusbFCAdJ7jvAnfU+GJpK6ZEzck38JMjCbg9L5Ps1H7cVTzfP8fzdPKV0NZ+tpVdKVFAHWgzB9WmD6iOYxczfGM0M21Naj6BRcgEsFkMAratLQxTtdxxvRwKjEdX9J28L4aej1H5FtvSb7cVUYLMcarTlglaoytX0dYzQag6wgkgCyxF/HFWl0gzBpZs9dUBQnSII0aUJBRiJ7VioIgaSMeiP0do/Jn+u/wC1thq9G6Fopxb5T7b76pxUfLzwcfzJbJK1R+rcKapvdjeHbcA/JkejHLF3OZ2uEelTqvqdCwYkSG0IxC6vRUNafFvknGxqdG6IvoJtHpMTHtOG/wCxqI+IfHtN9PawEB6JdI2rKq1AQ8aTqDKdY2mRfWoLCOYYTIAwJ6TnRUhBoZ6iKWtOkDtXHcJQgj49tsa6vwilzQEyObHYzsT3xtjOcdyCtnKAf0DVIJ29NR3QYlVE/wA4d+DPUbxri9Z6bgZNUpPqprULq2kE6ZNNKfYbuBYRz2xarZFTXzFEToXK0NI7mL1e2O5joWTiQU6VKnmlQKtNFDFVuFJpjVzPMbcj68R1a4GazDnYZSk0nuD1W+z3YSVPg6dZl6JUaWoVw4AHab+Lyx5apZr8rRGAHCENQ0KjEllZ6bmDLaWIBJ2ns7es40uWzYavlH5GjWaeUH4OxN+VsZno/VjquXW1KtQWN1DNediII8fVOICXlc/E5f8ASP7tH+WPLlOPU/K6fM5f9I/9zHl8Y6/x+Oe+ujHcJcLGwhPtxxMLfHUMYE6cFeiB/juW/TU/72BRbBfoiCM9lov52n3/ACsG+JqukPE1p56sjiFfTqgm0A6Wtz7TCeQYnkDhcS4lmKdJlLJoqjt11Ul6giYqVA+lfxl9KrvaxOK3SmiDnqhgEyJmfkyJGobyb8oxJwnOlmRKbG6nUpVnlgZdSswqWW/Z2Ak3xzdDavSSt1fVhqYXQyK1jUWm0akR9YAU6VAlSQAYNsWOD8TzOhUpMgpqDpqFJ6rUoBFJiQCSJ5NfYLzmoUg1UIaNCRqlyGmVYSNMxqO0TAHrkkcrlqzOugklTt1elEK6jIYHSYk8iZ1CwBmoG+C8P+D0WMAEIYns9lQWli3xm9Jj6rCLycJ4lUd4qLE01cebqUiCSAyxUZtcW7Qj1XGC3UMzsHANIoBEAhmJcVA0yYg04AtdsLK8HRDIBmIBZma28DUTA2tjJA+NZKWWqxlVgFUVesa7bMx2hysR8Y4Dpw8gRpftdYAGpJMgMoJ0+lNRJFhJYY2Oc4RTdld1DMno72uDtMbqD7MVE4Fl0Orq1sZkk2IYtzb5TsZ/nH2OayyfVqxJBYEyezSQRqJYgmTMSTeD2lMYurTLMs6vSYuwRe0RWBW4kkqCTJGzNa04tVaXDbgmmFFjDMB2UCfK3CqBPgMEcjwfKsQ9IDeZVmN2F57Vx38vr1TGWUHSNJcebbUTTRVA0SSEViRK03lQ09qxFji1mqY1SupqbMxNPq0KgoSSrMD8ZVgbkggyTbBz+CeWRSoowmkgKrPEFHUgdr5LsOW4xSp5Sjdxk6siKhN9WoQ6/G9KScX0oE/AmY6Y7TmNfULcmKYMFgDNTQ0Tsp7Ri2p4VkerpldatLEhlAEi0SFUAGO7/IUVyFGEUZSpAeVnUIIqrcszbSdUXtOJ6efFICmlCvpQaVgEjSNIEEkmO1b1HBy3EKBueFrwnFyJxS4jnlpIXcwFBPsAP2e8gc8YhUukHSNMspZjcyAo9JjGwn6SbDx2x5nneM1c451uFWbU1JCwfWZY+LSTbbYR8W4i+YqGpUtY6RNlW/ZH195LE40PRLhyAglFkEbwfHaMb8w+huX6OAr6FRrG9wO7l6sUs/wV0t1bAd++/fqj6cep6gIEAff9eBtbMgmNwe+5+yDGM/RjB8L4tWyrLpJIG9MzBGmbcwfFcel9HukyZlbHtCxBsQe7e5O4IsR3G2MF0jAJBi/1bEfXF8DuF8QbL1VqJNjBG0i8iZBBtIPIxynD6HtyPPPHZ9uKXB+ILWpLUU2YBgYiQRYxy7o5FSMXivjjK9QHNCYkzOmP5xGofRiNOJodR1WXex9VrXuIthDJk1dd46xT6VoWmROnaZxUpcIcLECUVFWSO0EfVNtgQAL8ziYurrcTQAEsQCSNjbSYMgDsx3m2JDn16zq57Xtjad9tuWB9ThTkE6RLCoCJHZDlb+IAW8cxi2OHt1oJHZD6tX/TNOI9bTOLFdSf7QUqzT2VAOxE6toHOeXfhi8TTSDJg6h6LEjTZtQAkQd8MXhbdXBABApgCdzTM7+MWxBU4bUAEekTWPZeNJqMGH9KIMge7Et3Vp+IKG0czYWMSQWA1C0lQTiIZtTVNO+oKGnlEgc7zcYZVyLGurfFDB27Qgnq2SyxIPa74gHHafDT1/WT8oEcgNIiBEzqUT2ueJdhXEs7UWs/VlgtLqdjTCnWQW6xXl37JgaI3tfFjpBwI1VMCSLQbSATF9xBMiI+wvmchTJDMisw2YgEi8iDHIk+/HM0ZUiSJBAPdI3vvhrbyTiGXrqGVnqPS1TAA065AHWoBqLTNmJ29w6vxJ2BQ1WKEAaBN1DalUgrqIDEnTPysbXN8AqK9RyzLN10uNJ7pDSS06jcwNueBOVZpbVUgSNHZRS3Y2LafH3kd4lqwOyXWsg6x6iUQCCsxrDXZUXdQwVfjbC8m+JOj3EetzyQttJVRAEAAchsbE+3wxXzGbVSUXW9SYGvR2Ta4ZRtHLYRti10YCjOqOyT2wI3CwSQYMG59092LENeVt/NZf8ASP8A3D7seYhvXj07ytfisvz863+Gfsx5iNsdOHjG+nK2O4QPLHcbZQ9X6sMAjDwd8cC4ERwa6Gf79lv0ybevAXTg30HvxDLQf5QeO3+WDfEJ9MaZGcquCQRpPqhR4feMUss8uGQlXG5UkT6vZNuYjF7pVTHwuqZAMpBP9Ad4Pd4b4qrRLRrTmIqJfaDBKmGFxzBxzdGl4UaRZCJZHAVJUjWxqBSPeAOQibY9CymW00wsCbT68YLyf6XrB+y2l6kMAYnqqd4JjVe5iZBO+PSon/X73xnTiBTBB9mLJNr4bo8MM1yYkYCr8U4gKNIu/KwHNidgPGfrxgeJcRaq3nVBDFlOvrFo0CZgPoMsxhhzkEERzK9MuLMKtJQtQ6VLhl09h2IVGIN7E8r774j6HcJLanqVGqaXZaZdVBQse2SACsh9XfcMeeN51jIf8FrMqEJXPmXRvNZeBNMKAmukzshKiZvadycVVpMlTMVTPWljpImnUXS0IXpkaW16hqCCIUgCxOD3RbiuYzFDNtUqy1N6tNCtKmANAaGIgyZG22K/CuuznDxmHqgVx1jUqiqqGnpkQukajN5Bmduc41WYO8D4x1hanUKmolwyzpqLMBlJA9s+G8yTLHHmfCmemabFnco6EdhFGms+lx2VFjUIFthqtMHHpSEHYyLEerl9GM8sOOEwLd+GM18TMoF5n6cQtjBNKX8MYLyi8SPZoAwCC7xzAss+E6mj+aO4Y3rMd/X9/wBWPJOk9XXmqvesqPUoAge0E+s4cIXQoksoid7W9v242fCeyLdlQPeeZ/zxl+EsOtUbapH6j384HvxscipEazNrxsO/FyPFHmuldNOyQZ+/d6sU042GSpV0tpX69vvODWZ4RTcWARTE7X8OeIzkqYoOqFdGhomLkbGPXgyNMTxbiq1RImd4g7e37nEdakOY+8HE2ayasFIgTsI2M84gd+H1qRv7efcDjbEafya8RhWomRpgrM7PYj58fOJx6GOX3nHkfRfMtSzKX9IlDB71MfSBj1hG9s4NztZ0m0xz3xBm88KalmEgb+rn+rD2Nv8APFLPUg4CHYkT6oJ9XvB9WAqi9LaZF1bn+vF3h3G1qk6Qbc7/AH8Y8MVv9g0T/JjfwvfvMkW7jgdnM2tIGnShd9iO1Y7ECQQREjFrO8oNZnj6I2nUNUSR3ARJt9AtiGnx1TVNMsNXKDvaecX5+7GCoZkNXqFiSzT4sN72Mcvpx3iWZVXRgYidxHpH+baBqkCOQGM1y/6vSFr28PqN8VMlnzULaIhDBJBue4eEDGbPF2p0zuREDlfT8SeQsLfRgz0TI6mReSb+04XTjyq/luIa9uViPHYz7jiVwYxnuG1wuZdJ9I/V9gn+r4403K/diaUs3lNdNk5EY82rZsUmrUjTDVGY6QArBQUW/amQDJI9tot6fqIEDHmfTanpqNeA9Qg6QTNmtfaY9XZw4qzFQIsop1nYsvv9ZH+mDPQukBm6d5btWv8AJNzPPAZ1ItamOYJufbc9++C/Q+BmqMMW/GTIv6H3n2Y2K0HlbPmaH6U/4TY8yUfXj07ys/iaH6Vv8NseYjGuHjPL07VjuFjuNMo5thjAYUfeMI4k4cHegy/+IZbb8YP1HANmwb6Dx/tDLXjzg/U2LfD/AGI9J3T4XULBpldiBbSO8fe/fiplUU+iKknYhgB7TAG4HPFrpJWKZusBAJKm4H5NRafUcVJggEmq55CSAfZck7QPVOObbWeSu6tzIquCZB3orz9nLHohbblvvjB9A3hyJUnrPiiB+JEi28G08ycb5u0Pv7eWMa0l64Ad+E790YYKNpOOFOe2BMb0xRxVqFQ7E0QwCloOg3nSbaRrbVBixF8E+h1eFqIwQFahc6W1DTWioDqIvYj2g+2bpVwU16UIAai3AOzC2pD/ADWAg3Ed+MVQq1KIV6Jd3BAZnuKShAOqrDSW0TZTqJ03FjJ653jG+iHQStTOVz7ShitmDMjYhiDPdix0GzipwdXLLCCtqiCQZO4HO4Mc8PynTBmp0ycqNVSmah0MoCgKTDgiQ3ZPY3PIYq5zijVnVAaBCs2pFLCmqinrFXrFjXpDAwpDKw5kWIqoZDLVabaGpKpLZdQA89rrBWYQwmQFYEKRDEz6QGPSqawoHcAPcAMYzolwSahzDao5ajOuoY1VJESsiVkSBjZTODlqw5z4Yj1jnhPPLFPidQ9XUjfSfpt9eMNKVPP9c7qGOgK8RbbTJn1NbHmPEqp6+qf51Xn/AD2+3GlyOcbrDo1UwSGWQQoJZFIkTbVcxyI78ZXjLFcxWWdmqWnvYkc+7GsxGq4kekDfn3Gcazg+cLqGYySLWiPDGNarpAJ8YtzNvrxq+jNJatIBTpdR3GG9368PNYKZrNCBqmO5blu4DxnFPjVFHWTSZWKxqAUGwED0u/6u7D62baiw65GA5OLr7wLe2MVOIZ7L6T2QzcybwP1d3PGMxrQLLAdkAGAbzJvHeLHFyvSF9+fI/wA7uO2KeUq6nJAsJheXht4TizUqATKnc/X9mNg3IqBXoxbzqDbvPj4T9OPSX42UrUwSQrIpYcoPMDlE7je+4sPMOHsDmaIH5SmfcZP6saipVDVlIHo1CombioSyEcpEbd0R4Gh6A9QQIvPd78Q1dwRuDeO6CPrxX4cPMoAZAVQD3gCx9oAPqxJXzCpdmAHj7sZSrxSURnRiGC82seQsxjflse7GYXiRam76iJjebE7sRsDEmw79savig15epHaBQkRBm08/bfwxgMiOxUEDYmIPMFTAuYuPdticf5E/R7Lq7EQOd78j6wb3mTzxJx3KKpUwrSrbAwYPdqPPkMQ8CgtpnSoF2JAJ3JAn3n7jEvHqaKylCCsGQDOnaYifdgYmIczmSaIUEXUXAOxKkre+4BjwjnjW9CnmhHcxtImPEC8eu2MlnKPmhptAG+1yo57Y1PQceYP9K2199jvPK/hixrhvYftnTHyz9fsxs6cnGL0/xs2+O23hO+NhQFsLuk0TjzDyjD0BIA699yf+YDcCR7PHHpVd4BJMR9mPOOlNQuQVYiXqEMQdB1EldRIgAzae8cpw4cZnqDptSDcgdRP0C49oBxf6LVYzdMdWFPaJuZ9E95+3A2qgmGU0mHcG0n2Dba0SL2wV6Iajm6OomweJn5J2kTfxxrQO+VYeZob/AIw/4T48zC/eMeneVf8AE0P0p/w3x5iTGN8PGOXrpXCwsLG2US1IO+FfHG2x0YERYxa2DfQVv/EMrt+MA94P24Bk4M9CP/qGVtPnV29v+WLfDgn0rls5URRvpsBI9AYpU6bDsUgWeCDHL1dwm0+zngn0lqxnHBaNvUZWB7vdgRw+v1VQ6lDKYDLMSAwaJg8wNxeBvfHNtrspSrVSKVPT1ZA6tRpEKhEsGN9RvI3x6XlQVVQSGMAE95AuZx59m6lJQrK3VGwU9pQpnsidgeV47r40vC+P6qNVmAL0ASwBs0BiCO6SpBHKLb4wWhfw+nCA+/LAzhXFjWNQMI0CmR2XQ+cDGNNQBraR2hYz3g4scRqkUnIJBCmD7BzwaKnrGMCs7wWnVcONSVAZDoYM99rTc3icOr1mIYGU1VQtiJA6pCYPrk+3EFHMudBk2WkY2B1vpOrvtf24vGfrAir0PqEjzlFhrLAtRXUC0zsVE9qx5CI2jBHJdF11K1dzWIJgEBVBaJ0gAbkSdwT2tziV8y4FRgfiVWExAKNCx6gb98YsVAQNGtgBVdQ030oCwv3jx7vDD9avrBLT3QB3f6Y5EYFjMsTSMx2aJIFgTUMPI8LxjuWrMXqTM9uJIK9loED4v188FP0Im/P68UeKZvRSZtGvlHLtAjtfzZgH1jCo5hhSqFtUoJOoAEHRLbcpmPDDOGtroAMZsVJ3mDf6MSzWGo6QVN1btl42K6TcyJtAX1N4YzXSdZrCoBIqorSObXR/bqUn/XGm41w4muVmCodgzAgE6YcatoKsT4FZ2k4ocS4aKlHRfXS6xgpu0gKa6CDBIGmqORh45Y3hZFmLbcvvzwQ4NxFqTSG9Rns+o3Cx6pxAtC893qgEHuO/f2Re98WRczF+c3gcouWPOIjGkPt0xBEVk0+KnUPWO8eGAfG9BIZBAYSeyV5wCAbXHcccLbEgtp7zFu67EjbuwRzuQSpR10WYqxlgd1amPRI5HS4YbzPPbGZmKgacYKABFAHOZJN+/l7MTPxfUNyvfHqM/SThicO81UPyWG17MGG3dI3xSSnb7917932Y10mi6L1POPUaSEpnl8ep5tf/ANj6gcaSmimQWQMzIFaT3kxa4g6l9g8MBeH5QU6IpmRUftsNoJTVTVj8WKfaM7daJuLm+i3D1FYTJ0qBrtZmGtgJuCdQvBMHGNONxk6mpFPeANomLSPAwbeIwE6SozMgA1CCY9R5eONACAI5Db2RGIq1DVpI3W47vbHLbAop5ddOWhhEJsfV3YyfDcqU1N8U2E7bd0XgW9ena+NjmUaomkdnVuZBj1Rc77kDDqORRKWj4pkGfHcz474GeXGvPshqpVTpKiCYDkRaRu1jY8sScYrPUqIGKDuC6bQbz9J/1xqc70WDP1iNBg28SZH0SO/DKfRJWqa3YkAmFEbRubx6QUxEQMDz/HL+gnM5RjT0LJsZ9fPcgHeRuCItM4O9FRppQYsT+sx7hzvgnRyKoCoHdPjAg4gymQNPUFAIJkSefu23xY78eMCOGZfXmnbkCx9/+U+8Y00xirkOGCmCAZJmTz9mKPF83XV2WipYJSDkjq/SJaAxqbjSs9nx56cLa7n8t1tOono6lImPccedZ/XD6qwZAvVgBuwxOxVeQX5YE9k3xrekHFLaAVVSgeq0SArAlQLSZj1mQMCnYBNS02NTT2VcID4W12HgYbwOJYxud1E9W5AexBkEENDC8kQQRBE9x2OCPQynUXOUwwII1wf6hFjEbz78BC3WOSeyBEwIgDlHhERbfB/ofnFOctPaJMmIkKYgDbczzNica3xDfldHmKP6Y/4T48sHqx6n5Wz/ABeh+mb/AAnx5Zpx0/j8Y5eug4WEv3thY2y4DhO2I5vhuBHjuwa6FELxDKk/lV+nbAVRgt0U/wB+y0flU39eDfDnop0wAGcq72K35eiOZ/XivwysErU+sAgHc7CdjJ7pn/S2i6Q5CkKzV3BqajpCbAQCN/UhNyIkWxUq5FqSlqeUriLg1VGhRuSIZieYmF5XxzbEM3nAAZ+TU1KQZIYAAkzGmZvfYd2CXQjJ6hVLglGRaRn4xEavGezM+OMwrvp6w5URGr0qgQCY1aQPRkgyNpHjgvwPpHXFM6aTkao80qsptJAVmUagALKTbcDchrf5bKinJ1OWYAFnbUYWSACeQLMfWScUs5xa5UqNKnS4bSSSbkAK2knTc3na0kDAHhPTFqjsNLGdg2mLC3o2UgzaSIG/edq5WpdRQQqGbT5wIwDNrO03JglpJ7xggNz2cIDg0BEoTqbcsNmIsHAVJAJgXJjezkKeoKz0grD0bCwuVAEz6MbgeoYhzOXqlY6inN4LVZMkjUd/CZkm222KtPI1+x5ikxUCNdZjDbktczuPbzxaI0FCgksQFOqdRA3vcd0zNvfhj5ZNOjQNIFhFgfv7cBFoVaSiMtQABMDrTILMTuskyWG8XJxYy2epAhjUVYmVDA94idRkbTghmCDZdS2rSCy7Ejae7u54b1CKWYASd4G+KtXjtGb1B7x9uK549Q/KpbxxTR0v0qSqCoUBTuOR9ff94jDkjtRFzM7XwNPSGh+VQf1h9uIqvSTLkHz1PmPSA+vFNPQT0oyhBL7zFwTY7drSCSCJG2xMc8Z40nOis1ZKMxoLAmWSF1KJFioAvyUg7YL8R4hTewq0zvs6TYX3buOG8P4rSTSXZdaAqCHpQRKnm1tvZhwgHGeF6R1qKuhoJVSSFLGAD3oxB0k/0YkXFAxebju59/xhIOx3PgMaygKVaqCtVFHapKsg6zUYtUUJ8elsLwNQMWEiDM8NyNFwDUDk+kodjF9gtOWI9IgTYnGqGaq11gQrAd5OkbTCAb+3xwxM06nUnZMgQLD2k3IudgcaNa+UX0cs7COVG2q0nzjqbjw78IZrKwZyzKIiepYX2BmkzG25t8b3tWAeVzOpKlwJAWDJkzy2982nBHgXCIQ1X0gJLIWBAJEQxHNVtebt2fURyfC8jVOlKqrfsIxNzA3WqA07C0TBxKubpUmJeurEuAZIhTRMqvPSkSAbKD4YKYoHJHtVhUWsQxDiCDLEHU47RKmY5SLeONN0eyx0MwZRUOohoIYsSTqM7Tcer24p8S4xSfVpZNThVJapSsoJkWeSZJib3wuF8SpIQTVp/wBos/rODtDiUs5ABMjSl9VMSQO3zmLiLfFI8cR0svngoJMkKmoFkAJ00w0Fdu0KnsNtow6rxfJ1IapWpkgbhwBaTeDHM8sNpZzIC4qJaReptMj5VrMcQiWplc3LQ5gkxLIfjQvjpKgW3v4YnVczrafxZdSAWTVp0GRIJjt6J3sDfaazZ/IwBrp2afTgzAE7+At6sOyfHMrTELVpqDcjrAdlCjcmBYDEh+pUAkzAAM87DfFSjxFWUvI0DYz6RtJEbDu75xQbj1BjHXIxmEQEbm3xSSTePC22JDlarooIpEDSQPOrsI2AGmx25HugYIhNMwGuDPt593rxAeIprKE7AknkoAuS3Lu9ZGKtSnV0CDRSBt2r3Jv7IkDvPdisuRgkgZcXUwdXIzYjcTBFjtgQrkEQDSj6ggANucWM95EzHOcOr5FHbzlNWIsNQBgSLX5DeDzjA5eHjS+unRIABGmSDouAdZNvdJJ77Z2p0gzFTMCnTALQT6QQ2GswtxEb77Da2JLfTTLFXLx2XFMnumkSYN7KQ0+tRtgZX4ihBJ+NcXptBJWyaTrY2axVTtiHjlPOjq2dAmphTF+sLFwWAt/Qm0ejirncvXpKz6KaaW0M6qraXB9E6SxU7DYTb1Y1mGg+cJqFjAVSSdRBA1AAHYTcibTgh0PpkZhdADEzcPO9jBIBkCLQJv7Lmdy9SNVXLo+hVeoZaUVtQUtT3CyjcuV8FOi1SnWqCtpAdAUJX0W7KiY5WcD2d0Yt8WO+Vs+Yy/6Zv8J8eWRj1PyuiKOX/Sn/AAnx5bGOnDxjl64PdhY6BhY0yhx0J94/zxMlA4kFH2YkhVPo+n6cGeiFLVnssCP5VPHngd1JjBfohRIz2WN7VVxb4cazpNk2Z6SLfVXAtBlhriPaYv4YI5qhXrU8xSqVjTKaC4UoyNScFlGoU0YSEcG247mtX6S8MqVHTqzpZHLAwwIIESAqm/aG55YGnLZ006qa0C1DLsEcO9ogsykxBIgWEmN8cm2nVB8PpADs/BagA5R1iW9URiFKaJ/s8U40CpUKx40ql/bJ+nGbbLZ4BV6wSENMOUbrAh0koG0bW3N/G+JuH5DOUURKb04pkmnqUkpKlTphDuCd5An24Mz9qlm+xxHMBCL6pjkTTpsx8Lkj2Yv8Y6U1zUanT0roEszbKIBso3IDCSbDu54FZLgdZHao5LFgZJ1Elje8qIvPM7+sCTLVyWV2p1QwA1CDDNpVQ0GnbaT2iNrYYlCrxbMyW694Fz2EKEb8k0kQDz8N8X8px7NqpIqUyO9kcEW3BUWn6jiDXuOqqQ0SND6YuTJ02322N5N8Opipt1VU9ntaZa9tpVRe9jHrxQ9CdTMcR82C1FTUMIZJkxqGnUImLi3IHFLJ9GyFQ9VS0swQOxBLNJEehcypHK+H8Z441WilKnl81TZLaiiNPY0fKBU2B1C4jntjmb4uWylPLrlsyr0yjCpCntqxaSo2kmYm084xAuJ5FaNUa8jlUA1VinXBddJVCkGaRgazO0wYAJgmJ+ENTqUesydEMBUYL8Io+dGokyBSvAZQL7Dxxa6RcYbOCmnwSqsTqaQWK7lVkDSCyg3nYWPObO9I+temz5PMaVUKUDrDQ6OsnTIhqam0Sd7YqIE8B4cavW9XladVjoID1qQ0EMCYDURIYqVMcmjxxYo5ArToVfgdE0w7IG+EUYq6yyKrDqplX2IuIw7o3xl8oCxylRyZAhgsdrVN1JOw8MObpBUOXp0fgtaadRaiuWX0lqM6ggrEQxWQe62GqKlbh75Z6nW0KOp6bMFNWiNCghQy9ggwYtAkk2PKbiPC6qIq1MrQoyEOvrEKr1INWpphYGtQZDHYWB2DuP8AF3zbhjlK69jq2GpYjrFexKb2I2FjMWgv/hFWbL1qDZaqyOGFM6l1IrAgKTpIbTqMGAYt44lE1Xh1YOo+B0SKlMdWvXUb9XoZz+KEkrFjtqaJ5UamSqtQqOtBaYVqgdutpgqdWrSydWp7IKgAfzdsEa3Sp2ei4yVbzK1AAag7WtVSS3VGIC93PwwxOkFUU6qnK1S9V2qFw4hWYCNINM2XSNySd+eA4T8Mrq9NTlEnssB8IpgOKY7YkoQJBWZ+ncVXoVB1hahTN+pYfCaXYd2IQrFPssGZRqM2jFqp0jc11r/A6iuqujAVBDauYJp2i+wG47sUs5xhqhZmytYk1danWvYAdahROxsdNyZ3MYCtPkaxqLROSpmoi0XK9fSYlUZgxtTg9YYBAg9kd+KnBWaqzCnlqZaAIaqiaYcFo80DvKG5tA23tfwkqHMnMDJ1NZpCmFNSF9MuSSKcmbWgRBvirwPNVco71Xy7VWqEk6XCQWIYmCrG8C3LCio0aiA1PglKojV6kDWpgtqpim2lJ0hjsFXlfDn4JXZVoihSFWl1TuVcCoybBT2NJJZWNiTeIOJKPHMwKfV0suyE1WqFnfV6T6yoUItuUk+NicXV49VWs9YZSqXamiFdfYBRiQQ2mSO0eWLtKNUHqfhPwbLCkOsYnrRMOerCx1UwrgwsAyN4xzh6lKBzDZfLVKQKtqeosrpRaZUAUpu24jc7TjlTiTHL/B2yddlJlj1gUsTUNRrCjCgkkW8O7Dq/Fmei9D4DWCPULkCqBALq+keY2GmMHYitwLLVK6IKNCmzUmLF3cAtqEEOGpgMC1wLEbSN8WOHS6Vaq5XLFKbszK7xoCU2DJpNPUVkk99gBhZXjFRKoqJkKqiCCgq9mCqqAPMWA0+u5xNR4y6GvpyFaK5loq7ErBZf4vzPa23xrtKtPo5VprQXRTJq2psCvyTUudOpYUTJAA23w7iFbNUFqBq7KEiSyMQdR0jSzUlVyNYkarX3jHcxxWrUajUOSr9bTVhrWoQW1IUJM0D4NtEyDIOJKvGs3Vyz0Gy1VjU7JqORKqd4VKFMTaxMxi3tUKFSs3aOZqXi6lU5yNlB+4wx6LwJauBGqdRPMbBWZj3zA57ASSC8JqqsGk+25VyBBB7IXZiJWTaDziMSJRq7CjVXmJQWIMggBiRZmEHeeUYyek/COKVabNSdzUDIxVrqSQCSrgjfSWIO8gA74j4fw96mbr9W4psqAFjqkBkCSNME3beRHjMYiqcPrGo5Sk4D7grZSSCxVtQN9O0TffE2Z6PVGqM4cqWsYphuyVIIOqoAwsJBXn4YUNZPIpOXruxDaimk1GemXYOspqJ5rv3TMRGJ8tUREzhqHsfCmmY76cDe5mLD14zlbo9Wfqw9Z2FP0AKaoqxYaVWoACBsYw3McFr1OzUzFV11a46oAa9tTRUhj4n6ZwQNa4AzmZLEQMrRJvYDVX1TjJdCLJIk9qDO11pH7+zEmZ4VXdNLZiqUIVSNG6qZUM3WSyiWhTIB9eLfBuEmj2dRI1SZUi50D5ZO6k8t8GnHfK0ZoZf9K3+E2PMdNsen+VO9HLj/AJjn/wDGR9Yx5v1Yx14eMcs7QBcdxMV+8YWNiGjPr8l/nr9dLHPhSdzn+uo/9vCwsAdGdX5Df2g/c4mynFgjq6o2pTIOsWI2t1V/nDHMLEmqTys1AIOWoHxJce/l9GEfKu0f7pR9jmP8OcLCxmGur5VXH/C0fYx+umZ+jDfwotzylE+p2H66Z/XhYWL5w1LT8qxG+TpeyqR+uiTjp8rH/wBnS9tUn6eo9WFhYYqb+FhuWUpf2hj/AAsNHlYqfmlL58/rpYWFimKuDyqvv8Fo/O//AJ4kbyu1fzWj84/sYWFgmKkvlaqfmtL55/Yx0eVqpH+6Uj462/YwsLF84s1H+FetM/BqHvb6gMI+Vmt+bZf31P8ALCwsUNI+Vusf+Gy3L8py/rY7+FzMRHwfLe6p+1hYWCKkfKzW/N8v7NX24afKtWIvQo+z/wCOFhYpgpy+Vip+b0vaW+oY43lYqn/hqHvfxwsLDMaN/CxWBtlsv/6/2sL8LmYH/D5X5tX9fW4WFjWccZpDyu5j83yvzav73HR5W8x+b5T5tX97hYWGIj5W8x+bZT5tX97jn4Wsx+b5T5tX97hYWCB0eV3Mfm+U+bV/e47+F3Mfm+U+ZU/e4WFhgL8LeY/Nsp8yp+9w38LmY/N8p8yr+9wsLFEb+FrMfm+V+bV/e443lYzB/kMr8yp+9wsLB841XR5WMz+RyvzKn73HD5Wc3+Ty3zH/AHuFhYzDS/Cvm/yeXH9RvrqHHPwrZv5FD5h/awsLF84q5+FfN/IofMb9vDfwpZzmtCe/qz+1hYWH5xm6Fca6XVc0V60KdE6QupQJNzY72AnAv4WPkD3v9uOYWKRVw5sfIHzm+3CwsLEq/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dirty="0"/>
          </a:p>
        </p:txBody>
      </p:sp>
      <p:pic>
        <p:nvPicPr>
          <p:cNvPr id="6154" name="Picture 10"/>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7514" r="6285"/>
          <a:stretch/>
        </p:blipFill>
        <p:spPr bwMode="auto">
          <a:xfrm>
            <a:off x="6038850" y="1706200"/>
            <a:ext cx="1276997" cy="55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18 Rectángulo"/>
          <p:cNvSpPr/>
          <p:nvPr/>
        </p:nvSpPr>
        <p:spPr>
          <a:xfrm>
            <a:off x="1825942" y="2945391"/>
            <a:ext cx="989374" cy="646331"/>
          </a:xfrm>
          <a:prstGeom prst="rect">
            <a:avLst/>
          </a:prstGeom>
          <a:noFill/>
        </p:spPr>
        <p:txBody>
          <a:bodyPr wrap="none" lIns="91440" tIns="45720" rIns="91440" bIns="45720">
            <a:spAutoFit/>
          </a:bodyPr>
          <a:lstStyle/>
          <a:p>
            <a:pPr algn="ctr"/>
            <a:r>
              <a:rPr lang="es-E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62</a:t>
            </a:r>
            <a:r>
              <a:rPr lang="es-ES" sz="36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endParaRPr lang="es-ES" sz="36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6155"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059933">
            <a:off x="385463" y="2945391"/>
            <a:ext cx="1174186" cy="808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AutoShape 13" descr="data:image/jpeg;base64,/9j/4AAQSkZJRgABAQAAAQABAAD/2wCEAAkGBwgSEBUUExQWFRUWFxcYFBgVGBscGBYeHCEaFxgfHxgcHTQlHRwqGyAaLTEiJSksLi4xFyA0ODMsNygtLisBCgoKBQUFDgUFDisZExkrKysrKysrKysrKysrKysrKysrKysrKysrKysrKysrKysrKysrKysrKysrKysrKysrK//AABEIAGAAYAMBIgACEQEDEQH/xAAcAAACAgMBAQAAAAAAAAAAAAAGCAUHAAMEAgH/xABJEAABAgQCBAURAwsFAAAAAAABAgMABAURBhIHEyExMkFRkbIIFBYXIiMzNVRhY3F0gZPS4VJykiU0QkRigoShscHDJCZTc6L/xAAUAQEAAAAAAAAAAAAAAAAAAAAA/8QAFBEBAAAAAAAAAAAAAAAAAAAAAP/aAAwDAQACEQMRAD8AvGMjIyAyMjI+EQH2MjWWvOY1rlEneVc8BvKk8seda3yjnjlFMleMX9Zjw9RpNXFb1GA7da3yjnj0CIiF4dkjxrHqVGpeF5Q/pufiMBOxkVrhbH1GM/1oiYU8FnK2VJVfML3BJG7ZviyoDI1qDvFaIfF+KadTWA9MZ8ilhAyC5uQTuvu2GA7t4YR9P8P6wFhLM9xBMaVPVPiQk++APt4YR9P8P6xnbwwj6f4f1gDczNZ/4kfijWpzEB3IaT61E/2gM7eGEfT/AA/rGdvDCPp/h/WAKHXcVI2hLTnmGyNfZFWxsNPcJ/ZWLc9oG+3hhH0/w/rBvhfEElPyyZhjNq1FQGcWPckpOz1iA10KvpmFrbW2pl1u2ZCjc2O4g8YiZJAhWJyu1JOIVq17thPlPhFWyB62XfwbbLbrQztXdyy7yvstrPMkmAVTRY+RWpRR3l3b+8FD+8NtCcYFcUmqSRHlLA51pB/kYceAqzqivFbftCOi5Hqj6HcIOS7LikO5lttqVZ1W8pBP8489UV4rb9oR0XI+0jA2K1y7Kk1p5CVNtlKQwLJBSCBfWcQgAbBWBKHM1qelHUrLLGfVgLIIssJFzx7DErpW0a4ckKcp+XSsOBaEjMsqFlGx2GInBWHKy7WZ5huoOMut59Y+GwVO2WAbpz7LnbvO6JXSrhSvy1OU4/VHZpAW2NUpoJBJNgb5zu9UBLYJ0T4VmqdLPuocLjjSVLIcUBc+bigORgii9khkMq+t7XtmObgZuFv3wYYJwZiZ6nSzjdYdZQtpJS2lkEIHIDrBfmgPRh+sdkhluv16+351qxm4F+Bn5Nm+AMMcaKMKytOmX2kOBxtsqQS4oi483HBFoJ8SM/fe6aoHMb4MxMzTplx2ruvIS2SposgBY5CdYbc0EegnxIz997pqgFyqc3+UHXd/+pWv/wBlUNti9wJp80fQO9EiE1cWSSeUk88NzpHe/I02occuoj3iAVTDr2Scl1/ZeaVzKSYdOEeQoggjeDcQ8MBVnVFeK2/aEdFyPtH0i1VEuykUidUEtNgKCTZVkgXHc7jHzqivFbftCOi5Bvh6qU8ScuC80CGWr92n7I88BSGC8UzjFann0yMw6t3PdlAutq6wrutnFu98SulXGc/N01TS6dNSySts6x0WQLHdu3mOvRvNyycR1RSloCTrLKKgAe+J3G+2J3TrPya6OsIcQo6xrYlaSd/IDAReCce1NinSzSaVOOpQ0lIcQnuV24x3O6A9OJpsYkM31k/nt+bW77wLbre/dFwaNalIJpEmFOtghlNwVpBHuvFeom5bsxK86MluFmGXwfLe0BJY3x7U36dMtKpU2ylbZBcWO5R5z3O6JvQs5lw+hX2euDzKWYlNJlSkVUicCXWySyqwC0kndxXiB0WLy4YUeRubPMXIBbYabSHNWw44q/Dl2h+LLCswx+kl7/aqDytSg6F4BcIdqmO5mGlfabQecAwksOfhVYVISp5WGegmAAOqK8Vt+0I6LkdFG0RYMclmVqYUVLabUo61zaSkE/pcsc/VFeK2/aEdFyJKiS+kHrZnI9IBGqby5kO3tlFr+e0BXGCMEUCZrc/KutlTLGfVJC1Aiywkd0Dc7DxxL6WdHWGZGmqfl2lJcC20glxathNjsUbRH4EaxOa7UAy5LCYGfXKcSvVnu03ygbRttviX0vs4xFLWZtyUU1rG7hlLgXe+zarZaA7sDaLcJTNOln3WVKccaSpZDrguTv2BVhAajBdC7JjI6s9bW4GdV+Bm4V77/PB3gNjHRpkqWHZINapOrDiHCsDiuRsvAUhrEnZQRnl+u7cLKvU8Dk4W6AK8daLcJS1NmX2mVJcbaKkEuuGxHmKrGB7BuP8AD8tQFyjjhEwUTCQnIoi6yrL3QFtxgrx8xjoUyaL7skWtUrWBtDgWRsvYnZeF4psk8+82yi2d1aW0XNhdRCRc8QuYDmi2MYY5o0xQJeTbcKn0hkOJKFADINvdEWO20Rr2hbF6EqUQzZIJPfeIbTxQBU2SefebZRbO6tLaLmwuohIueIXMBzQ1uifE1Om5FtppZU5LNNJeBSoZSQoDaRt4J3ckUy5oVxgkEkM2AJPfeT3QV9TL+v8A8N/ngJ7qivFbftCOi5BTQcWYdTKMJVNsAhlsEFxNwQkAjfGjSjhGaqkmlhpxDakupWSu9rAKFtg37YqztBVzyqX5l/LASGjyt0pvEFSdW+2ltesyLUoBKu+JOwnfE3ptxFRX6StDUw04suNkJQsE7Dt2CBTtBVzyqX5l/LGdoKueVS/Mv5YCxtHWJ6C3SpRDkyyhaWUhSVOJBB5CLwAt1mmdlxf1zept4TMMngwOFu3xz9oKueVS/Mv5YztBVzyqX5l/LAWLpHxPQXKTNobmWVrUyoJSlxJJOzYBeF2wR4zkvamOmmLE7QVc8ql+Zfyx0U/QdiJl5t1E1Lhba0rQSFmxSQobMvKIC8qr4B3/AK1/0MKDgjxnJe1MdNMMC9QdJqklJn5WygQe9q3HYf0YCqfoOxEy826ialwttaVoJCzYpIUNmXlEBes94Jf3Ff0MUr1Mv6//AA3+eCtyhaTVAgz8pYgg96Vx/uxs0S4AnqT1zrXW3NdqcurzbMmsve4/aHMYD//Z"/>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dirty="0"/>
          </a:p>
        </p:txBody>
      </p:sp>
      <p:pic>
        <p:nvPicPr>
          <p:cNvPr id="6158" name="Picture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86294" y="2694946"/>
            <a:ext cx="573610" cy="573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22 Rectángulo"/>
          <p:cNvSpPr/>
          <p:nvPr/>
        </p:nvSpPr>
        <p:spPr>
          <a:xfrm>
            <a:off x="4460311" y="3063334"/>
            <a:ext cx="989374" cy="646331"/>
          </a:xfrm>
          <a:prstGeom prst="rect">
            <a:avLst/>
          </a:prstGeom>
          <a:noFill/>
        </p:spPr>
        <p:txBody>
          <a:bodyPr wrap="none" lIns="91440" tIns="45720" rIns="91440" bIns="45720">
            <a:spAutoFit/>
          </a:bodyPr>
          <a:lstStyle/>
          <a:p>
            <a:pPr algn="ctr"/>
            <a:r>
              <a:rPr lang="es-E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51</a:t>
            </a:r>
            <a:r>
              <a:rPr lang="es-ES" sz="36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endParaRPr lang="es-ES" sz="36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6161" name="Picture 17"/>
          <p:cNvPicPr>
            <a:picLocks noChangeAspect="1" noChangeArrowheads="1"/>
          </p:cNvPicPr>
          <p:nvPr/>
        </p:nvPicPr>
        <p:blipFill rotWithShape="1">
          <a:blip r:embed="rId9">
            <a:extLst>
              <a:ext uri="{28A0092B-C50C-407E-A947-70E740481C1C}">
                <a14:useLocalDpi xmlns:a14="http://schemas.microsoft.com/office/drawing/2010/main" val="0"/>
              </a:ext>
            </a:extLst>
          </a:blip>
          <a:srcRect b="6320"/>
          <a:stretch/>
        </p:blipFill>
        <p:spPr bwMode="auto">
          <a:xfrm>
            <a:off x="5693826" y="2621609"/>
            <a:ext cx="1634996" cy="1432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26 Rectángulo"/>
          <p:cNvSpPr/>
          <p:nvPr/>
        </p:nvSpPr>
        <p:spPr>
          <a:xfrm>
            <a:off x="1779399" y="4349219"/>
            <a:ext cx="989374" cy="646331"/>
          </a:xfrm>
          <a:prstGeom prst="rect">
            <a:avLst/>
          </a:prstGeom>
          <a:noFill/>
        </p:spPr>
        <p:txBody>
          <a:bodyPr wrap="none" lIns="91440" tIns="45720" rIns="91440" bIns="45720">
            <a:spAutoFit/>
          </a:bodyPr>
          <a:lstStyle/>
          <a:p>
            <a:pPr algn="ctr"/>
            <a:r>
              <a:rPr lang="es-E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36</a:t>
            </a:r>
            <a:r>
              <a:rPr lang="es-ES" sz="36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endParaRPr lang="es-ES" sz="36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6162" name="Picture 1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3992" y="4054254"/>
            <a:ext cx="12192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29 Rectángulo"/>
          <p:cNvSpPr/>
          <p:nvPr/>
        </p:nvSpPr>
        <p:spPr>
          <a:xfrm>
            <a:off x="4543517" y="4509120"/>
            <a:ext cx="989374" cy="646331"/>
          </a:xfrm>
          <a:prstGeom prst="rect">
            <a:avLst/>
          </a:prstGeom>
          <a:noFill/>
        </p:spPr>
        <p:txBody>
          <a:bodyPr wrap="none" lIns="91440" tIns="45720" rIns="91440" bIns="45720">
            <a:spAutoFit/>
          </a:bodyPr>
          <a:lstStyle/>
          <a:p>
            <a:pPr algn="ctr"/>
            <a:r>
              <a:rPr lang="es-E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65</a:t>
            </a:r>
            <a:r>
              <a:rPr lang="es-ES" sz="36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endParaRPr lang="es-ES" sz="36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6164" name="Picture 2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089724">
            <a:off x="3703915" y="4179639"/>
            <a:ext cx="921773" cy="985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63" name="Picture 19"/>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047828" y="4227281"/>
            <a:ext cx="943883" cy="614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32 Rectángulo"/>
          <p:cNvSpPr/>
          <p:nvPr/>
        </p:nvSpPr>
        <p:spPr>
          <a:xfrm>
            <a:off x="7374196" y="4536623"/>
            <a:ext cx="989374" cy="646331"/>
          </a:xfrm>
          <a:prstGeom prst="rect">
            <a:avLst/>
          </a:prstGeom>
          <a:noFill/>
        </p:spPr>
        <p:txBody>
          <a:bodyPr wrap="none" lIns="91440" tIns="45720" rIns="91440" bIns="45720">
            <a:spAutoFit/>
          </a:bodyPr>
          <a:lstStyle/>
          <a:p>
            <a:pPr algn="ctr"/>
            <a:r>
              <a:rPr lang="es-E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65</a:t>
            </a:r>
            <a:r>
              <a:rPr lang="es-ES" sz="36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endParaRPr lang="es-ES" sz="36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6" name="15 Rectángulo"/>
          <p:cNvSpPr/>
          <p:nvPr/>
        </p:nvSpPr>
        <p:spPr>
          <a:xfrm>
            <a:off x="5642336" y="4570675"/>
            <a:ext cx="1737976" cy="523220"/>
          </a:xfrm>
          <a:prstGeom prst="rect">
            <a:avLst/>
          </a:prstGeom>
        </p:spPr>
        <p:style>
          <a:lnRef idx="1">
            <a:schemeClr val="accent1"/>
          </a:lnRef>
          <a:fillRef idx="2">
            <a:schemeClr val="accent1"/>
          </a:fillRef>
          <a:effectRef idx="1">
            <a:schemeClr val="accent1"/>
          </a:effectRef>
          <a:fontRef idx="minor">
            <a:schemeClr val="dk1"/>
          </a:fontRef>
        </p:style>
        <p:txBody>
          <a:bodyPr wrap="none" lIns="91440" tIns="45720" rIns="91440" bIns="45720">
            <a:spAutoFit/>
          </a:bodyPr>
          <a:lstStyle/>
          <a:p>
            <a:pPr algn="ctr"/>
            <a:r>
              <a:rPr lang="es-ES" sz="28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51 a 200gr</a:t>
            </a:r>
            <a:endParaRPr lang="es-ES" sz="28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5" name="34 Rectángulo"/>
          <p:cNvSpPr/>
          <p:nvPr/>
        </p:nvSpPr>
        <p:spPr>
          <a:xfrm>
            <a:off x="1936304" y="5733256"/>
            <a:ext cx="989374" cy="646331"/>
          </a:xfrm>
          <a:prstGeom prst="rect">
            <a:avLst/>
          </a:prstGeom>
          <a:noFill/>
        </p:spPr>
        <p:txBody>
          <a:bodyPr wrap="none" lIns="91440" tIns="45720" rIns="91440" bIns="45720">
            <a:spAutoFit/>
          </a:bodyPr>
          <a:lstStyle/>
          <a:p>
            <a:pPr algn="ctr"/>
            <a:r>
              <a:rPr lang="es-E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47</a:t>
            </a:r>
            <a:r>
              <a:rPr lang="es-ES" sz="36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endParaRPr lang="es-ES" sz="36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6165" name="Picture 2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23992" y="5434466"/>
            <a:ext cx="1260643" cy="1243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66" name="Picture 2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639087" y="5355724"/>
            <a:ext cx="904430" cy="898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67" name="Picture 23"/>
          <p:cNvPicPr>
            <a:picLocks noChangeAspect="1" noChangeArrowheads="1"/>
          </p:cNvPicPr>
          <p:nvPr/>
        </p:nvPicPr>
        <p:blipFill rotWithShape="1">
          <a:blip r:embed="rId15">
            <a:extLst>
              <a:ext uri="{28A0092B-C50C-407E-A947-70E740481C1C}">
                <a14:useLocalDpi xmlns:a14="http://schemas.microsoft.com/office/drawing/2010/main" val="0"/>
              </a:ext>
            </a:extLst>
          </a:blip>
          <a:srcRect l="56202" t="50000" r="9143" b="12477"/>
          <a:stretch/>
        </p:blipFill>
        <p:spPr bwMode="auto">
          <a:xfrm>
            <a:off x="4807323" y="5515786"/>
            <a:ext cx="1029885" cy="575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AutoShape 25" descr="data:image/jpeg;base64,/9j/4AAQSkZJRgABAQAAAQABAAD/2wCEAAkGBhQSERUTExQWFRUWFhoaGBYWGBwYFBcYGRoWFBgfGB0YHCYfGxsjGhUVIC8gJCcpLCwtGB4xNTAqNSYrLSkBCQoKDgwOGg8PGiwkHyQ0LCksNCwsLC0sLCwsLCwqLSwqLC8sLCwsLCwsLCwpKiwsLCwsLCwsLCwsLCwsLCwuLP/AABEIAHIBuAMBIgACEQEDEQH/xAAcAAACAwEBAQEAAAAAAAAAAAAABAMFBgIHAQj/xABFEAACAQIEAwYDBQUHAgUFAAABAhEAAwQSITEFQVEGEyJhcYEykaFCscHR8AcUI1LhFTNicpPT8VSSJDRTc7NDdIOi0v/EABoBAAIDAQEAAAAAAAAAAAAAAAADAQIEBQb/xAAzEQACAgEDAgIJAwUAAwAAAAAAAQIRAxIhMQRBE1EFFCIyYXGRofAzgbFCwdHh8SM0Uv/aAAwDAQACEQMRAD8AwIqZKgIqRDWJj0W+EuRWj4Ti4I1rJ4O5yNXWEuxzrPNDEem8Ixugr7x+4bZS+klkYaDmDuPcT7gVnuEY0wDB96t8ViQ9s52yIIJI3gEHSlN2qCtzM9sMNlxDXBJ77xyfMR67QI5RWae++05QNCQJ+sb1rO3toMbTrrbNsZTsIFZJbIYrbFxLOaf4jHIq9CW6/jSmrkdbFL/xJlJxqwE31afEpklSRIzaQpIG0z5UnhsE2XObTlWbLm2UtoY10nUGPOnMQx711N8XQDHeSxRiojw5hJ6TSjYnMVSXeG0TxFQTuYiJroRtRoySe6k6LnGcF7pBcyDu2OUNMg8j4YGg660g/DQfga0AxC/FMSf8fPzB6a61O2CYC0jZrgPwIHAA8URzg+sRNSXAHthrSqRlMqCRDMIDTmkwRop03POKVFuNOx2m1UwbgwS8BaBKGQWvBVAhfEY123jXlTOC4axt96rDKGKBmbLJyzzjcaRPlRbuX0nxpcFvKS+YkagSuwMgGDA661ImHa5dzXB3yyrHL4UJGuVVYQCBsYOk7GquUny0U0RXY64hxC1/DuC3mZAFyEk2yBoQZcli078oHKYaa1ZQJetmWZI7yJaGBGQCSlsgR4zBHXSq7tDwuyn8ZbtwHvMndZQoAPRgItjLIkAzU3CuKrkAtqLKyM0z8S6qRtIK8z013qJbxUoWVi/aakhzH27lsm3lKIde7V89knT/ABmTOokyfOo+HYtRdt52VBJLm7/d6GdFAk7Hw89N6kwwR5JVkUNJZFGXUxmgkBpIpa9hLd2BqA5OgKRIExOsCBynelpr+rgdJvTUSW1xLDjO7Fic2ZVtg+NnOucbIsQZg6yPKn7XElvlluswBu5u7QLKhQBmCKshSszJEEgwQIFLaY2mRUhFzarbJYspG2mZW3iTqPaor2Je3cKqonc5nOaDJG2ux59au6fAtRfdj+LviTJZVzHKHdZA0gEAkTG/Kg2rqot5Q2RtA0rzBkSCI05aGvnEGvEqofJlgEIIBEexYmYkjlQ9rLBbQMT/ABCwkbDXnO+sbDnS6j2HK63JsBai3du2bvdMkL/etbds+kCDlYc4+hqtxPC4CgHOecEzpyhgJPpU/EMfYQspcXY0DoMoJGx+yTvuRVdjOM2nXKMwcaB1Ysp6SGAI9fpTIRk+Loq3FO7PtvBHrlGurSBO8HcqfURS13ioA+Nt9tvmB+dV1/FswEtMddT86TuPWqOG+TLk6ivdNbw/tZCoj6gE+IySAY2/QrRWMYQVdGykahlMR5yK884JlLy4kAGPXrWg4a1xHOQd4m8DcDrHlzrL1GCOr2eTkZXqlZu8Z2iuYgot1RnQEZxpnGhEjaRqZHWlr+Gt3ABdzZJmV+NTtmWeY6cxpSaXgyyhhhy5g/rlTdq6CPWDXJySk5+J3RCYjh7jIxRiJ2BI8LDynVTtUwUHQ6QNB+XUUli8YQ3d3FRl2tkHLdA9pzAeYqNb+XSZ6A/dPWtMsV+1HuDpcF7wLiPd2MZZM5XsuwHQgf8AFN9nsWBiMIy+EYiyqPHN0cgzHPaqMEQHXcb/AHEEfQivhxfdKgQf3V0XLZHIbspB2Om0wY0p2LLap8olPh+RoMRxQlHWfja8XVvhLFmAI6ECOm9an9n/ABNnsLaOvdrofKTA9qwHFsRNy6FJKi65UfZGc5tOm4+VbP8AZeQbT9RA+rU3ppS8ar+BaL3ZuKKKK7RYKKKKACiiigAooooAKKKKACiiigAooooAKKKKACiiigAooooA/K/7uT+VTYfhrMdo9aZvcZj4Vj1/pSL8Scnf5aVhpsfsW1vAImruB9KescRtL8IzRz2+prMLLHX+tWmCQR19aXKKXJZM2HDcWbh208vzrYYLhiuhDaAiNN6w3Cy42EDz0rS4XFtEFvlWfZMuzjG4SbOIsTItQ1tjBKEkCP8AKZ5+ded4/CzrIaNCDufbkNdDpXp+F4kr3Hw2UDvEJDTqT59OXXavP8U8MQzGQToB7c6pK40zZ0slK0c4zBLhnQW0tu6rLXCrvazk/BDeGY38J2pO5j3a9NyWmCqgHu7a/agfCoMGFAjXlSfEcezqEU5QCTv4v6dfn1qfCYUqii7dOQ+IElyJP+EDXaNDpIO1NS2sa1vv9TvGcOS+5CBCdZzPlbLGcmVOUHwkQeo57L3mtWf4dqCV1ZgxKupAIGg1YSZOg03rp8Z4ZRxDeRDqQcoWYj/tJ33pqxaNqHe2Tv4VlgDvAZdQ0HmZg71NtKnx5A4L3k/8ieH4kTGipykzJ56AED7/AMKbTjCoDKC4TIBYuCkiAVA8MidyOW1L427dXKjKLakkqXOVVU7eWg5mlb+LC21TxZpzMYhvhjLLKPDsTqRptzqfDvsTqXDZ0MebhW2iksxCgLqzE6abbkxvzqx4woJRCipctpkZe6QO0QozkE5iIIkkx5VTpibML3stDDOinILijSZUGGEmDUf7i0s8Hw6gO/jCzCg5dyBuNNiatoXbYq5e0r3JL13KI7tt9ZkLp5AD7zU+E4g4By20IyneYA584A1jWoUaTmcJlJEKSO8ytqSh57b8vpVtxXCW7pAsWLtrw73rq5ciSWhSQG9dDO3Sh0tmvz6kOXkVJ40TGyxMFQI16zM19RFuXUF5wLZaTfTXKI6GABMSCAahxWELS5KgQfiMbAGR/MzfPrFKXlIQNlgAwdNDpOo5afjTYwivdKTm2ty64nwdrQR0uhluAlSrrI38LAMcpgTHT5VUPcIEFvLQ/gDEUvcJYzGsRPQV9tqoPWPepjCuWUeTY5vEtz05TzqN9P186YvLMCZJ19AP0flXy5h9zyH6M/SmpozS1Sti5E1HdWFnzI+VS3TlXqfxNR3h4F96uhb4ZzZJA0q24Jxd7bhkYqymQwMEH9cqpbJ1rRYHhiuJ2bqPxFUzOKW5jk0bJOKWsSAXVbN+NLieG1c/zDZTPt6UYO+ZKsIZdCOe5NUViy1vRh78jVvZvfDzA+YHQHp5fKuRnqSFa75DtHgSbYuD4k8QjpzFV2AxS3V+8dPWtQ7Z1iBt71j1wJtOSu6mCOo5fSk9NLVBwfK4CW25ZriShE6jqd4HI9RVnZuJqSuZWUqQDrrsR5g6iqp2lA/I8udScLvhGytty/KiatalyiVqW7JbaFSFbQMJDfZPKZ5CRB6Hett+zfE5bty0ZBkyp5bR9QfpWQxdwZHWJKnvEjptdHoVhvVKt+zHFgt62W0YDIr7SJBVX9NlblMHSIdgkoyjMZGrPXKK+KZE19r0AwKhxeKW2jO7BUUSzMYAA3Jqas52jTvcVg8O2ttmuXXXk3chSgPUZ3Vo/wAIqJOkMxw1yp/F/RWfF7U3rgzWMDfuWzs7tbs5hyKrcbNHmQKtOB8WXE2Ld9QVDrOVtxqQQY8waoeJ8VvNdxWW/wDu9nBqpcqi3Llxjb74/HIChSoAiSZ1qlwHDEw+GsLi7uKZ2Qm3hsObgKJ8ZJWxBYjMMzMYkwBStbTNvq8JQ8ntxbdNX8vJ7UejzRNYUYG5cbDLbxV27gb5YznIvgqjsq96Ic2yVMg+IFYJ1r4vALv782HuX8ScMLBuWct51cHOiurOpBfLOmaYDCp1vyFerR7z7Xx+31+H3N3RNefWrOHtWMI9/F422+ItqQ4v3WUNlQsWksqrLjcRrX3G8LxGbGfvGIvN3GGV7D2rjWQwi+ZuLbIUvmQA8jA2mKPE+BPqq/8Ar7c71t5787noE0TXn/EuFXbNqy1nE4jv3ezbvlrrOCt/wFgrkqrBtVKgRTV/hd63ftWsHiLot3lui61x2vG33TIC1vvCYcksvTWY0o8R+RHq0a2n59vLm/7efwNtNE159Zwtm9i1w638e0Z+8Z7t5bdzKIhTIB8WvhA200ro8DvfvN+zdxGINq1YD4credDBLyHZSM5UiJMmMtHifAn1WPeVbXuu3G35wb+aJrznj1q3hMMj38Tj7jvb0u27twWs+UZZyEKoJOgOpHM1NhcOmXB/veIxb4jFqCjW7rols5Vba2Qo+ICSCSZJ0qPE3qifVPZ1XtuuOa5r4Lv/AAb65dCgsxAA3JMAepNFm8rqGUhlOxBkH0IrEXBfvWrtl2a62GvNbLgeMhkR7VwqupdVcqQomTmA0q67KYJ0DlgwUxBaQXYNcJfK3iWVa2sNr4NzAJsp26FzwKEG29/z/poKKKKYZT8srgSdgTUycIYxsPWpLvF3O0D0En6/lS/c3rnJyPPQfgKxO+7L+JHsODD2kjO+vQf0mp7XF0T4E9zp/Wo8L2WuMJJUbGBqQDmiYga5G58tatcN2fsWwpuZnzC6cwOZFNoKzAi2CT4STvpGtLen5hrl2VC+H4vcYwOf2VH6Najg/Drz/F4B57/Ia/OpsBgEVxbUgEsi+FfBNy215NdyCitrBq44cAwtlS38T4AUMmApmFzQsMNTH41iyzzf0QolJP3pEuH4dasOl46lDGY8geg2rzft3h2t426AYVyGEyBDajYedej9oCO4JHjEoYB+IAhoBXqB9az37QbJ7u1iAPEQVY6fEvxfFI5x5RUYFJanN9/oa+nko5NMe6MTbwpZANP4bfEgt2wGbXx3WeSQFMTMa7V1xjH5gnfhiDsZ/wAMiIXfblv86WJvXIdYnTZrYMHwjWdp3mIkz1rheGXGzNntLlJGV7q7ga5QM2cE7RoTzrXGG6bNk7qkhaVhYzyD8DkH0IERuSfzq14lh3tKGEtmICBrYtwzqQIGx+86GlUDpaGdwJOZZEqYkEs0eHSIA66xtTmMW3iLFmLpzowUWmzsGzGO8ljAMDLlUbipptpkSdKkVdrE50IyZHABcjUMFI1K7TtMk1PiMU9vMwDSVl4XJIJygNAErObVYiSDNQXe6Y5UuOGjKM0QCTEExquUnlOw1Go6x+Ai3bIDFmEMMw1jQfAdtRuPc0xpIpbaHrXaJVtW7iqiG3dUiFUvmEsx1MlcumxB23FfcFxXubXdxYukJnJOclDcWDOUQbi6GTIGgEa1V2cAWARk0nUj4gIA2nXSdNPWrhblx2LXROaFlFAORRlWJHh5AnUkSKU3BFtM2T95ba3ZdnS6UsvZCAFbgZASGOpJSG3hc0RSbWraZrzOUdlhc6ZmOcQxAOxEDUjYipOIY1luH4UNsi2ESFSG8Us2bMykwS3lGm1U+M8QZC2chozTIIG2Uz8NRG38iVE+cUx9tiipbUFdGfMxDQdwp0GkCYGw9aTC9Z3qXuNNSdNB7cvQbVHdHM6D6xWhNcIppats5z6ETUNo8hMnf9dPyoe1rp01/AVMtmAR9o7jnV+BLuT3HBcUBukZRyMLrP660st0nKN+Z8tZJ9Zge1Q3rg0HIfWNq4ILTHPepSXLFyk+ER37uZhG0wNfarY8GZkyiGaRoMxb2lQDr0NTdmeyBvPmuA90u42zHoT0r03CcOyJ4RsNFAy7chXM6z0gsU1DHuzXg6KU46pukzznh/YK8xBf+EOrRPymrlezz2tMyOOqnp1B1Fa04ZmUZlg9DBI67Urb4ZcdgiLOvsBznpXPfpLJP2ZJfn1NGT0VhlF+09vkVFpTHiGkbHpU/wDY5gNItodZuGFjeRzPsKePCL6s1oWg8mJ1BQjmpOhBHrvVnwTsmwz3r+a2FkhEaCVAJ1P3DTeoWRt+yc3F6Nx6deWVL7sSw7WWYLb7xyB4ySLajz8UtHtXOIw9oZmWyGOX4mZ8syd5yLEa+dO3bSlhfHfW1ObwhVuBGYDNIHUH7QrpcATaymdSACwKqV2UlTtP6FZJ5NDtM39Pj6aWzgUuN4azZFyWraMJBDLHlG5j3M19u9lothwysVH2RBPnqxBA9qscXw59P4YCoZbN9ojYA9D1pp8A/dKFU8zkEARGq6Hly51LzSjtFmmseaCTikvkvxFLgOGd7AL93cHwg6yPMyI35Sais8LxFosptuQhI7xAxQgcxIBIjyq4wnDJWe7dGkHIxmD0DVe8NkZV8WbfxHxDnr+FaMea/YaOZl6KNXw/gK8C/aEyQt8B02Dp8Q5aj7X0PrW9wmLS6gdGDK2xFeZds8AtoLdVQJ0fKIBJ2aB5zPrU37Nu0BW8cOx8FwEr5ONdPUT8q7PTdROMtE90c2S0y0s9NrNds7otdxiQyB7DkhHdU71GXLdRSxAzZYYeajrWlrO9p+F3Xu4e9aSzc7rvFKX2Kqe8CAEEK2oybRzrpz90d09eIr+P8cfvwU2Mbh+PVriY3ue9thLoS6lsuuoAupcB1EkAwDruRUPDeO2sYLWIsYu1h8Tbtm1cS6FZSpKk+EssjMoZWU84PlZGxi/+i4f/AKp5/wD4aGtYqNcHw+P/AHTH/wANIb/NzoLSlSfyuUXXZr4/6K7A9pMLYvYXBWr6OqG4928XULmK3G3nLLO7GBoNBU3ZbtlaL4qzeu2x3d281py6w1ku0gGfskf9pWmu6xW37nw/Tl3p9v8A6NfTZxY0OD4f1jvT/s1Ck1vYSWKSaa3ffVG7u7/e6KPE/u+IsYBGxdq0i4VhdOdMxRksKyat4GInXcQdKfw/a7D4q5jVW7bW2LCWkLuq94T32YrmIMage08xTps4rT/wfD9dv4p19P4OtHcYv/ouH/6p/wBmpv8AP2Jelqn+3tR2t2/n5C9ntDhv7Rvo120bYsWHVs65c1prjGDMEgOpjyqv4L21sWsLg7124niuXVuDMC9vvGuOGKg5ssqoOmzTVwtnFEaYPh/+qd9//RoFnF7jB8P9e9P+zRqfKf2CsbVNeX9Ueya+9/YXw/FAMZbuPxCxesHvCi/w1KSumZlbxaSNhS3ZjtlaexibV66ga0b2RmdfHZLPlgzrBGWOmU86sDaxXPB8P11/vTqP9GjusVH/AJPh8f8Aun/Z9ajVT5/kioONOu1bxVVfl52VfZ42sJhXtYvH4a/h+7gWpBZRGqiXJYdFjQ7RtXa9pwl3hduw9txdti1cGYOyrltH7LeFpHPpVkLOK/6Ph/8Aqn/Zr7bXFqwK4TABtwRdIPtFmaLpUmS3GUnKVNu+8UuGuF9Rzsz/AOZ4h/8Acr/8FmtFVF2Y4detnEXb/dh790PltsXVQLaWx4iomck7c6va0w4Odnac9vh9kgoooqwg8Iw3DVDZQEnUAAgEsurLAhiQJ26ruKFjRkAZYR8zbkFslxZY5LdxdwGmYPpTOJhnJgZoUuZIQZCGR2PxB1OcACCQYPMCvbHq7FEvC2/87WyWBP8AKqjLb9tepNclKC7WPUWx5rXhi6/h7u7baZRbiOZVo0yuIBLKjA+ddf21buFB47xUNDZYEMmR5YlAQVn7PWk7GKFrVwt//E1sp8mmfpS3G+JoLlt7Ia1c5jMCgMREHcEEyCPvIqynbq/oP9Wklen6miwfGLDMAurgCMqoxUIIWD3fJSQCeU1ZYHjlsQQwUJKqSiFAJUELkClQSF2nYHpWQt9rUexFy2F5TbBCE6x4NgdPpTtsBrIcQFUSFJ0JImB1YgbCd/I0jLqi1bZRpLsbdArqqwMpAylSSpCgAZWOsiAdda+cT4QLuBNtSAbLZlJ1iDOpPznyqq4Tc720WYFVc6jkpHwup8vukVadm8QxuXbFw6spAncESrDz5GssIS16k/miVJRaZ5u/AGQlrt22wLBV7vNcLKZJKqo5GPDoTmqHAWrKMdTdkAgLbIP+KZ8Q9RrWnvYTI5UZgyMwzEnQk8og7SCZ2qQNcGdtFZkCAg6KokiBl11MzuPetDyJ8nTUmY/H4ZA8i0QCSB3hIAcHWT4RmggQffXWlkyWiIVgGtjdlJQg6H+IrEa67CZgab7JcOblp7YazbhCDcyEOw2IBZvEx6gAmYmKyvBuAuLzZyqJl0HibNGgnMdOZ8pimxyx0clH73BzYwosnvVUO4BJW4ouJmJM5RsdCIB5yeldY/iF3EHvyxzBQsKqoF8gF+zruSTOlX37ik/xSxWCPDAIPLTYjy09arnxJWH0lDCjKCI31BGq0vxG9xqguwrbu3GQW8qplB/iEZWMS0MftHX7hXff6MBcRmVQSFnTwgyToJBgRB1BppuIqqtda0WaVygtAHN2gQdF2O0nnpWe4jxNC7PaTIXJzACFAk5cokkSNx1GlWjDVuRqdid64XOZtWO5ot3Ik+Wn9KWNyfwrgGfatekjUuw9dYAAe5842HzrjONcx1iSBzPIeQpO45nT+tOYLhjHmATzb+lTtFWylTyS0wRALuhO0mT9w9qiOJ6at91Xa9kQ298egQx88003g+xkH40I66z9RSZdZgjy/syPUs/eJm8Nw1n0PyFbLg/Y8DLn5iY2jnWn4BwGwm7LPnT3alVVUFsqQV1KwTvsY+6svU9S5Y9WOS/knB095VBpr5kGDNpMqBkXWBzAJ0knYetO8Tw7W5VrtsN5OoYexiKzt/ByoZentVj2Z7ONjbneX2Y27ULE63DEhSf5QIn1ArjYcUcvLd/nY7GSEccfEvZfD6UW/AeEXLozFvD/AD82/wAv51o7PDcjKRou2VebHcueY6VZ20CgAAADQAaAdIFfPStsenjjW3J5/L1M8r34FL+HG5gAHpvyg6c5qe5g1dSraqRBXkR+oqQedD3IpsYqLcmIcm9jO2ezhtXsy3XykAFeZEz4jz0G+nOrE4dWO2sD0HPSdPcV3cYtOYALoRrr7xzFfQ+p1nyP4eVZEo3xsPVpCmM4aHWDpPTSYMiT1HWusPh8uh5HQ+vKmGc86jLUxYoKWpF9cqpkbQsxrJnX8Kj77Wa5utUDtAmnx5KSZn+3eP8A4LAnlWV7LYiMVYaYyvmJ8gCT+VSdteJd5cFscvE3kPsj8faqrBYtbcs7ZcxFtTyDN4vEeSwpk+daYRvc5+ZqWRLyP0DgOJrcEg1NicPnjWIM6b1512U4owOVtx7j2I0I8xXo2GuSK6cWskdMgktL2IP7MGXKSdwZ0B8IgfcK5/slYiW2A9hBA+Y+pp+ih9LhfMSPEku4j/ZggqWMHWIA1jrHvFfb3DQxkk6gDlyBE7f4jTtFT6riqqDXLzFXwckHMQQuWYGo99jUa8MA0DGNNNORzD6zT1FS+nxt20GuQgvCQI8RkR0GwAHLoI9zXa8OGUqSTMdOUAfdTlFQumxLiIPJJ9xS/gAxJmJABEDlMRO29RHhCnWTJmdueb/+jVhRRLpsUnbiCnJcCVzhinmeceUjKfpXwcLA+0YgiNNJgGD6CPSnqKj1XFd6Q8SXFkWHs5VCjYbT0qWiitCSiqRRuwoooqQPz7xO60iypjLDPG5uEA//AKyBUVvD3V1VFUdWGQa+oiR6VfHErbLzAzXGJjcyZHtEVV47jcDwGYO8THppv71wFknL2YxOxD2VaOr/AAshDmZc5gySW23HnJOtUmB7KPfRnFxfDI8hGoAPXy6U53pvWy5LzqIXosDWBvJ2NVHCr9207kHwmVJM6wCV2IIjefbnT8MZxUt9ymV69PctD2cZyLcwzjwyfiy6yBuJWBrz2mtHwzhl2yEtZZIQkRMxMEwZ6iRWItXWZ/A0NIYvuQw5g7kzW1wHH8UzW3IQsqGWKGSCRuZmWg9I5UZk6qT2DRrdpWT4G+xuMWJgqVIGhB32EDfy5+9Wpxnd4hLpETkJ8u8RSR8zSvD+KrcGS7byO10ODByySsLzMmGGvlUuNvhrzkRlDBR08ACae6mqwW5nyxUUN9preW4bgEBsp56lpnlsCD+VIvicqGAreGdfT01q04xgjiLFoyAFPizMQB0Prv7TWWuYPNnGUxpl8XxgyZAOhjQn4TFVnjbexrwyTgrEr+PKoQBGgmFLAnT7RHh36jTnX3ht0qFciXLZdGiAR0GsHbNtymubVsFcsHfUjaPxjfb61HxTh4t3QLb94mWQ5BU77ZYkEaTHXelxx0a3JcHzFYqGyzPKBp9aSxmM1AnMMoGg1JBP4RzrhCXcBgQXMZpklmO506n1pXiTm27JOgYqZBBldOeoJjaNKbGBFkGJxeuqzuSJjcQNfLSqy60n9b1Jfu/M0oX1+g8zWvHCiuSaWx9t/wDNc3LkQAPnz8/SvRMH2WsGyqPbBMasCQ889Qagvfs/t5gyOQP5X8X10MeWtYV6UwampWv4GS6XIlSaM5wXhWbxN/z/AErYYHBqNlA9q+WODNb+IaDmNqsbVsdR+FYOoz+K7vY68IwxQ0xJ7NoxtUoU7VY4fAkasTPn/X1po4LTQdZ5be1Z/AvsYpZ1ZQurDlrS5vsPT6VfPgzruaRu2QN9B5ms08WnsNhlTF8NdUqTAUAwRy9q2XZpAtgQIksT6z+QFefY7GfZXb76sOEceazAJ0Pv86bgfhS1sr1XTSy4/Z+Z6MWo7ys9hO1SMPEdeo2+U6U2eOWv5vodPWty6iEuGcN9Nki6aZZG7UVy5Vbc7RYcTN1RHWR8tNakTiNt1lXX5x86q5X3J8GUd2n9BomuFY67eX9a4tvm6HzFfc1WjG9yWq2OmJmuHqC9jFXc1UcQ7SpbBZmCgc2MCr6orYrTLPEXAokn515z217eMD3OH1aYLclO3u30FVfan9opuzbsEhdjc2n/ACDl6/Kqvsbwrv74L6IOf3/rzrbiwtLXkW3l/kyZstbRG7GHZVliWZt2YyxPXWqXiuNLoyj4A6kDzAYFvfNHoBWl7RXJfInM5EEz6megGtUuM4dCFV5QJ9TA/GnYpJStnPT3NJ2U44bCINHUcua/5Ty9Nq9b4D2wwt0BRcCv/I/hP5V5x2b/AGVXXtrc70AEAwwMfQ1aY79nF+2uYQw6KS/0IDfLNV14mN6o7oZ7a25PVgaK8m4H2kxGEYK2a5bmMpMgdQJ2Ploeor0fgnH7WKTNbOo+JG0dfUdPMaVpxdTDJtw/IlOyyooorSSFFFFABRRRQAUUUUAFFFFABRRRQAUUUUAfnS7cV0F3coAlyddhlttG0EACeq+YpC9ig2gBjlP650xbAtOWWNiCG1VlO4Ycwf1qKlXD27v90QrT/d3DH/Y50YeRg1gcUnZtx5np0ldY4u9q29tNiTpHinTn0MbUmMXc7vuzMZix6Ex99Wt/h9xCc9pxI/lMH3GlJi2xKgW2aCPskzB1G3MVK03ZLcktmQcKsnOF2zGPQ8jWmucQuWB4bhbN8Q89fxn51Wngzi73rIthM2YC64QATMKCcx9hWjtXM4HcWu+YAsHZYtDKVQlFbxXIJAAiPJtqXl9qSpWi2OahBpun2OuEm4oF1ye9cfwlO4nQ3W6AfZ6nyFcYG+yyh5GCDuDVzwzhZDlrrl2JYOV8VzOrKpUTq0JmbRY0UTUrJZXW4VkEidySCQcsbiRpyrNkyPE947Py5EuWvl8FxwbM1i5GkLIJ8tfumsnxB8zStssdyFggcjJDkkQB9a0mD44ANARbG8CWPy/XnVLx/hqWWEXWC3FLgADMw0gAmQTJMaTToNyW43BJIVtYM5WyHNlUaw0agxGg1BmeXrpVHxnFZLcLIefj10BALADSdRBnrT3Eu6QILNxpGrAkwQNZkkAToI56cwBVFx3irFJupFwmQTux0ljyaMraEbkyZqdNvY1KVK2c4K0QRrPMnpIidemmm1VOMukuxO5J5/d7VGuPGQ5iQ20fUHX3pEMzDefM0yON3uHirsdXsTrpT/AMEXvJO0yfQa0phcFGtbHspwsyzkcoH3mldVmWLE6H9LilPIpT+Zp8Opip1Ncd2QNB8+tCIZJI3AryqpnXe51cvaGeUz0j/ilAhZtzlgAAfl/Wm8nXn+vaieWkc4kH2p0aSBOuCf8AfWVDbXUFIBOw5R6+1S4bibhAGJJHPekLREwCd/meevP0qcJUapRdpinjh5Dd/jpUROvtVDisezmnb2EU771GuHC/nVHkb952NxRxw3S3EbWF5mjE7VYpYzbfOmbOCVddz1P4dKjU27Yx5UnuUq4Vss6j15+g3pDF41rcypgc55dfKtBewXj0KyTMltR5RXeM4KrDxb86bCaTuStFV1CvcztrEl5g1Ity4PtfWq7iuFNlwwJC6jQx6bVy+OkCCSI1gf1rZ4Skk48M2ppukW9riNwbN8jTuH7R3RuSR5ms/hHZj4QxMRsasipUgOIJpWSCg6/0xcscXtJIssXi2vIRacLc5Z5K/TUfWvNOI4XEvfKYgsXXk2wB5rGkHqK9DTDg6rvU+LwQvW1ciXTSeccx6c6Ok6vwJcWn9V/o4fpHpE8blj7djy7+ymDBYkmvQeAYI4XBvcIAzDKs82OrR6CobGAy3xAzNBCgQfE2g29ateNKua3YEtat9Brcc7gdSdvnXXl1HiJHlt2q7mfwuEJY3GGoXwjpOv1AFWXBeDm8UtAa3L2ZvJLY+6Xq8wnZvEuSotQ7mWa4It2xyAncx0Brc9m+yqYUTOe4RBY6QN4UchOvnUdPCeSb22JjHTKy3wuHCKFGwEVNRRXbSosVvE+A27wJIyt/Muh9+vvVLwfhl7CXTKC4raZwBmA6elayilSwxlJS7llI+K0ivtFFOKhRRRQAUUUUAFFFFABRRRQAUUUUAFFFFAH5z4xaKsdK+cBwJdmkGMpMZczHKCYUSJJ9ep5Vp+O34JzWpIP65Vnr3FT9m3EGRz1HtXM1Tltp+420u4za4cwgi41oGCSpZVC58h1BAzc8voJnSmrfDGI8d+9cBMGbtxFADur7bNlyEAkg+LcRVLd45e11yzqYAUk7SSIkxVff4gzfFck+sn6fnTUqK3ZqsI1iwMwyK+hDmGuK4RrYYMsgmcrFcwBLN5VziO09qIVMwAZQPhUKxJywp2E6HNOg6VkQ88ifM6fmaZw9lmIgaeWn1qG13YKMmX13j1+9ImAeQ589f5vUifOrXhHCQSGutM+e9VWAwZHl9T86t7F5QdPER0O3qdqzyn5DViXc1SMhUW0QRp61k/2jWXGItFSoVLcAN8JJnb0J+lXmCvn09P1rXXGVbFYe9a7oi5bt5rZ3ckHaB1E6UQaT35YxOnaPMBjnsgNkR211d3UjXWChBMyZ9vOVuLcYbEf3ioAMoBWSVVRGUM5J1Msx3ZtSaqHw7SQ2aQdQZkH3rr93gT/WtqpcFnb3bOLcA+ASfPWPc6fSnbakwW3iNNv6V8wuHbmNOsRTVvDPm6Lzka+1KyTG4tMEpMd4Rgg7gEE+QMVtRjLdlIGUHosk/UR9aj7J9n1kZys6HKSJ6jSvRE7JWWHiWfWufPp/WP8ApufVQxPfg88t9o05z7r+INS2uMo7ZVUz5chzJnlWzxnYPDBSx8IAknoKyFvDLbzC3pJ1J3PSuZ1XSx6elJbvjc34eow503BMkv3FU6tHqDHzrq0yn4WU+hH3VwbcjrSV/gwPkayJVyPiovZssThtRuIMgedTac96zdxL9r4HYDpMr8jIr7h+1pBy3UzdWtiCPVTofaKYsM2rhuVyQ0tJblzfeq2/fNOX3VkDowZTzH60Pkaq7upApUI29zRiiXWAu5tAPflVzZwoGppDhdoIggU1evBRmcwPOqaopmHK7lUQvWE1idd4Oh9aXxCk68utU3EO1iqctpSxP2m0A9Bz96rbONN+4FuMRmMAtqJ5CNhTfAySjqapfnYdh6eUk5dkfe1OFJQZRmlo8Jnl9KW4XwMhQSN9d+dX68FCnU0/4FFNx52saxxY95lFLTu/MrcLhyDPLpyj05etPNyGRbit4WU/MFSNVYa6ik8VfzctOnWpeG4oq4n5cqXF1NMVOLcWxS3bZDlYEEcjv+vOrbCYsWO7cxLXBAPPXX6TTGJt9/dzxCqoUTziTP1qsxSm7dDKBCaJOvqQOpgUew82z2QjLKWTHXetzaYjshh2Oe0WssdSyRm16T8J86c4N2Tw9ghkUs//AKlwlm9p0HsKX7P4O4QDcJP0FaQCvWYMcJ+3po8rlgoSq7ALX2iit4kKKKKACiiigAooooAKKKKACiiigAooooAKKKKACiiigAooooA8ibW3cnWHIE6wIWsBxK6e8IkxPWiiudDg0MUQSddfWmAo6UUUSJQ3gbYJOgq3w1FFKZc+X2OdROnTlT9nTavtFQ+ANR2TEgz1NaDhP9/86+0VaPKKPuQftA4babDM7WrbONmKKWHuRNePrZWdh8qKKfm94b0/ujmGsrPwj5VeYW2P3YmBMDl50UVkye4/kxs+D7hVGRdOlesYZt/b7hRRWb0T70/zzM2TgQ7XH/wx/wAy/fXnl2iisvpb/wBpfJfyztei/wBH92d2eVNCiisHY6E+T4RpWe7TIFQQAJOsaT60UVbB+oh3TfqIh7PNpdHLKpjlMkT6xUqf3lFFMy/qT/Oxrn78vzsa7AjT2/CqI3CZJJJ13M/aiiismI5uLl/t/cpsUozHTmaTu7UUV1MfB2cfCNtdPgX/ACr9wpIbn0r7RXJhyciHAsatOzaA3WkA+Hn618orSy2b9Nk3FbzAwCQOk6VYdkrQzHQfKiirdF+ujFm26dm7QaV1RRXtY8HlQoooqwBRRRQAUUUUAFFFFABRRRQAUUUUAFFFFABRRRQAUUUUAFFFFAH/2Q=="/>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dirty="0"/>
          </a:p>
        </p:txBody>
      </p:sp>
      <p:pic>
        <p:nvPicPr>
          <p:cNvPr id="6170" name="Picture 26"/>
          <p:cNvPicPr>
            <a:picLocks noChangeAspect="1" noChangeArrowheads="1"/>
          </p:cNvPicPr>
          <p:nvPr/>
        </p:nvPicPr>
        <p:blipFill rotWithShape="1">
          <a:blip r:embed="rId16">
            <a:extLst>
              <a:ext uri="{28A0092B-C50C-407E-A947-70E740481C1C}">
                <a14:useLocalDpi xmlns:a14="http://schemas.microsoft.com/office/drawing/2010/main" val="0"/>
              </a:ext>
            </a:extLst>
          </a:blip>
          <a:srcRect l="70942" t="16324" b="50000"/>
          <a:stretch/>
        </p:blipFill>
        <p:spPr bwMode="auto">
          <a:xfrm>
            <a:off x="6136886" y="5682777"/>
            <a:ext cx="1217815" cy="365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72" name="Picture 28"/>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422671" y="3363879"/>
            <a:ext cx="678711" cy="517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73" name="Picture 29"/>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460432" y="4170070"/>
            <a:ext cx="619691" cy="483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43 Rectángulo"/>
          <p:cNvSpPr/>
          <p:nvPr/>
        </p:nvSpPr>
        <p:spPr>
          <a:xfrm>
            <a:off x="3804011" y="6185853"/>
            <a:ext cx="720069" cy="461665"/>
          </a:xfrm>
          <a:prstGeom prst="rect">
            <a:avLst/>
          </a:prstGeom>
          <a:noFill/>
        </p:spPr>
        <p:txBody>
          <a:bodyPr wrap="none" lIns="91440" tIns="45720" rIns="91440" bIns="45720">
            <a:spAutoFit/>
          </a:bodyPr>
          <a:lstStyle/>
          <a:p>
            <a:pPr algn="ctr"/>
            <a:r>
              <a:rPr lang="es-E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16%</a:t>
            </a:r>
            <a:endParaRPr lang="es-ES" sz="2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45" name="44 Rectángulo"/>
          <p:cNvSpPr/>
          <p:nvPr/>
        </p:nvSpPr>
        <p:spPr>
          <a:xfrm>
            <a:off x="4962230" y="6216710"/>
            <a:ext cx="720070" cy="461665"/>
          </a:xfrm>
          <a:prstGeom prst="rect">
            <a:avLst/>
          </a:prstGeom>
          <a:noFill/>
        </p:spPr>
        <p:txBody>
          <a:bodyPr wrap="none" lIns="91440" tIns="45720" rIns="91440" bIns="45720">
            <a:spAutoFit/>
          </a:bodyPr>
          <a:lstStyle/>
          <a:p>
            <a:pPr algn="ctr"/>
            <a:r>
              <a:rPr lang="es-E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15%</a:t>
            </a:r>
            <a:endParaRPr lang="es-ES" sz="2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46" name="45 Rectángulo"/>
          <p:cNvSpPr/>
          <p:nvPr/>
        </p:nvSpPr>
        <p:spPr>
          <a:xfrm>
            <a:off x="6480333" y="6199133"/>
            <a:ext cx="720069" cy="461665"/>
          </a:xfrm>
          <a:prstGeom prst="rect">
            <a:avLst/>
          </a:prstGeom>
          <a:noFill/>
        </p:spPr>
        <p:txBody>
          <a:bodyPr wrap="none" lIns="91440" tIns="45720" rIns="91440" bIns="45720">
            <a:spAutoFit/>
          </a:bodyPr>
          <a:lstStyle/>
          <a:p>
            <a:pPr algn="ctr"/>
            <a:r>
              <a:rPr lang="es-E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16%</a:t>
            </a:r>
            <a:endParaRPr lang="es-ES" sz="2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40" name="39 Rectángulo"/>
          <p:cNvSpPr/>
          <p:nvPr/>
        </p:nvSpPr>
        <p:spPr>
          <a:xfrm>
            <a:off x="7394226" y="836712"/>
            <a:ext cx="1586460" cy="400110"/>
          </a:xfrm>
          <a:prstGeom prst="rect">
            <a:avLst/>
          </a:prstGeom>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a:r>
              <a:rPr lang="es-ES"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UNIVARIADO</a:t>
            </a:r>
            <a:endParaRPr lang="es-ES"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2050" name="Picture 2"/>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20473652">
            <a:off x="3148287" y="2808490"/>
            <a:ext cx="1207889" cy="509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60" name="Picture 16"/>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206396" y="3197547"/>
            <a:ext cx="1148858" cy="532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366949" y="2444742"/>
            <a:ext cx="715122" cy="68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42 Rectángulo"/>
          <p:cNvSpPr/>
          <p:nvPr/>
        </p:nvSpPr>
        <p:spPr>
          <a:xfrm>
            <a:off x="7735045" y="2581641"/>
            <a:ext cx="631904" cy="400110"/>
          </a:xfrm>
          <a:prstGeom prst="rect">
            <a:avLst/>
          </a:prstGeom>
          <a:noFill/>
        </p:spPr>
        <p:txBody>
          <a:bodyPr wrap="none" lIns="91440" tIns="45720" rIns="91440" bIns="45720">
            <a:spAutoFit/>
          </a:bodyPr>
          <a:lstStyle/>
          <a:p>
            <a:pPr algn="ctr"/>
            <a:r>
              <a:rPr lang="es-ES"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33%</a:t>
            </a:r>
            <a:endParaRPr lang="es-ES" sz="2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47" name="46 Rectángulo"/>
          <p:cNvSpPr/>
          <p:nvPr/>
        </p:nvSpPr>
        <p:spPr>
          <a:xfrm>
            <a:off x="7681692" y="3349833"/>
            <a:ext cx="631904" cy="400110"/>
          </a:xfrm>
          <a:prstGeom prst="rect">
            <a:avLst/>
          </a:prstGeom>
          <a:noFill/>
        </p:spPr>
        <p:txBody>
          <a:bodyPr wrap="none" lIns="91440" tIns="45720" rIns="91440" bIns="45720">
            <a:spAutoFit/>
          </a:bodyPr>
          <a:lstStyle/>
          <a:p>
            <a:pPr algn="ctr"/>
            <a:r>
              <a:rPr lang="es-ES"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37%</a:t>
            </a:r>
            <a:endParaRPr lang="es-ES" sz="2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48" name="47 Rectángulo"/>
          <p:cNvSpPr/>
          <p:nvPr/>
        </p:nvSpPr>
        <p:spPr>
          <a:xfrm>
            <a:off x="7714739" y="4011493"/>
            <a:ext cx="631904" cy="400110"/>
          </a:xfrm>
          <a:prstGeom prst="rect">
            <a:avLst/>
          </a:prstGeom>
          <a:noFill/>
        </p:spPr>
        <p:txBody>
          <a:bodyPr wrap="none" lIns="91440" tIns="45720" rIns="91440" bIns="45720">
            <a:spAutoFit/>
          </a:bodyPr>
          <a:lstStyle/>
          <a:p>
            <a:pPr algn="ctr"/>
            <a:r>
              <a:rPr lang="es-ES"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30%</a:t>
            </a:r>
            <a:endParaRPr lang="es-ES" sz="2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518161175"/>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9056" y="906293"/>
            <a:ext cx="1944216" cy="1482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40526" y="809700"/>
            <a:ext cx="2016224" cy="1571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9633" y="2619789"/>
            <a:ext cx="904430" cy="898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3"/>
          <p:cNvPicPr>
            <a:picLocks noChangeAspect="1" noChangeArrowheads="1"/>
          </p:cNvPicPr>
          <p:nvPr/>
        </p:nvPicPr>
        <p:blipFill rotWithShape="1">
          <a:blip r:embed="rId6">
            <a:extLst>
              <a:ext uri="{28A0092B-C50C-407E-A947-70E740481C1C}">
                <a14:useLocalDpi xmlns:a14="http://schemas.microsoft.com/office/drawing/2010/main" val="0"/>
              </a:ext>
            </a:extLst>
          </a:blip>
          <a:srcRect l="56202" t="50000" r="9143" b="12477"/>
          <a:stretch/>
        </p:blipFill>
        <p:spPr bwMode="auto">
          <a:xfrm>
            <a:off x="4611012" y="2778057"/>
            <a:ext cx="1029885" cy="575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6"/>
          <p:cNvPicPr>
            <a:picLocks noChangeAspect="1" noChangeArrowheads="1"/>
          </p:cNvPicPr>
          <p:nvPr/>
        </p:nvPicPr>
        <p:blipFill rotWithShape="1">
          <a:blip r:embed="rId7">
            <a:extLst>
              <a:ext uri="{28A0092B-C50C-407E-A947-70E740481C1C}">
                <a14:useLocalDpi xmlns:a14="http://schemas.microsoft.com/office/drawing/2010/main" val="0"/>
              </a:ext>
            </a:extLst>
          </a:blip>
          <a:srcRect l="70942" t="16324" b="50000"/>
          <a:stretch/>
        </p:blipFill>
        <p:spPr bwMode="auto">
          <a:xfrm>
            <a:off x="321478" y="4001554"/>
            <a:ext cx="1217815" cy="365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4"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39293" y="2808637"/>
            <a:ext cx="1054233" cy="765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6"/>
          <p:cNvPicPr>
            <a:picLocks noChangeAspect="1" noChangeArrowheads="1"/>
          </p:cNvPicPr>
          <p:nvPr/>
        </p:nvPicPr>
        <p:blipFill rotWithShape="1">
          <a:blip r:embed="rId7">
            <a:extLst>
              <a:ext uri="{28A0092B-C50C-407E-A947-70E740481C1C}">
                <a14:useLocalDpi xmlns:a14="http://schemas.microsoft.com/office/drawing/2010/main" val="0"/>
              </a:ext>
            </a:extLst>
          </a:blip>
          <a:srcRect l="70942" t="16324" b="50000"/>
          <a:stretch/>
        </p:blipFill>
        <p:spPr bwMode="auto">
          <a:xfrm>
            <a:off x="3307418" y="4015056"/>
            <a:ext cx="1217815" cy="365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4207" y="2686293"/>
            <a:ext cx="904430" cy="898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93778" y="4185750"/>
            <a:ext cx="918849" cy="811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12881" y="4944896"/>
            <a:ext cx="1894537" cy="186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27631" y="4947961"/>
            <a:ext cx="2023941" cy="191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14 Rectángulo"/>
          <p:cNvSpPr/>
          <p:nvPr/>
        </p:nvSpPr>
        <p:spPr>
          <a:xfrm>
            <a:off x="2843808" y="244051"/>
            <a:ext cx="3149004" cy="400110"/>
          </a:xfrm>
          <a:prstGeom prst="rect">
            <a:avLst/>
          </a:prstGeom>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a:r>
              <a:rPr lang="es-ES"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BIVARIADO-MULTIVARIADO</a:t>
            </a:r>
            <a:endParaRPr lang="es-ES"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307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3953" y="809700"/>
            <a:ext cx="1762125" cy="169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15 Rectángulo"/>
          <p:cNvSpPr/>
          <p:nvPr/>
        </p:nvSpPr>
        <p:spPr>
          <a:xfrm>
            <a:off x="1750457" y="3610433"/>
            <a:ext cx="631904" cy="400110"/>
          </a:xfrm>
          <a:prstGeom prst="rect">
            <a:avLst/>
          </a:prstGeom>
          <a:noFill/>
        </p:spPr>
        <p:txBody>
          <a:bodyPr wrap="none" lIns="91440" tIns="45720" rIns="91440" bIns="45720">
            <a:spAutoFit/>
          </a:bodyPr>
          <a:lstStyle/>
          <a:p>
            <a:pPr algn="ctr"/>
            <a:r>
              <a:rPr lang="es-ES"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68%</a:t>
            </a:r>
            <a:endParaRPr lang="es-ES" sz="2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7" name="16 Rectángulo"/>
          <p:cNvSpPr/>
          <p:nvPr/>
        </p:nvSpPr>
        <p:spPr>
          <a:xfrm>
            <a:off x="6580470" y="3704056"/>
            <a:ext cx="631904" cy="400110"/>
          </a:xfrm>
          <a:prstGeom prst="rect">
            <a:avLst/>
          </a:prstGeom>
          <a:noFill/>
        </p:spPr>
        <p:txBody>
          <a:bodyPr wrap="none" lIns="91440" tIns="45720" rIns="91440" bIns="45720">
            <a:spAutoFit/>
          </a:bodyPr>
          <a:lstStyle/>
          <a:p>
            <a:pPr algn="ctr"/>
            <a:r>
              <a:rPr lang="es-ES"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42%</a:t>
            </a:r>
            <a:endParaRPr lang="es-ES" sz="2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8" name="17 Rectángulo"/>
          <p:cNvSpPr/>
          <p:nvPr/>
        </p:nvSpPr>
        <p:spPr>
          <a:xfrm>
            <a:off x="435895" y="3601444"/>
            <a:ext cx="631904" cy="400110"/>
          </a:xfrm>
          <a:prstGeom prst="rect">
            <a:avLst/>
          </a:prstGeom>
          <a:noFill/>
        </p:spPr>
        <p:txBody>
          <a:bodyPr wrap="none" lIns="91440" tIns="45720" rIns="91440" bIns="45720">
            <a:spAutoFit/>
          </a:bodyPr>
          <a:lstStyle/>
          <a:p>
            <a:pPr algn="ctr"/>
            <a:r>
              <a:rPr lang="es-ES"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29%</a:t>
            </a:r>
            <a:endParaRPr lang="es-ES" sz="2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9" name="18 Rectángulo"/>
          <p:cNvSpPr/>
          <p:nvPr/>
        </p:nvSpPr>
        <p:spPr>
          <a:xfrm>
            <a:off x="3530961" y="3533861"/>
            <a:ext cx="631904" cy="400110"/>
          </a:xfrm>
          <a:prstGeom prst="rect">
            <a:avLst/>
          </a:prstGeom>
          <a:noFill/>
        </p:spPr>
        <p:txBody>
          <a:bodyPr wrap="none" lIns="91440" tIns="45720" rIns="91440" bIns="45720">
            <a:spAutoFit/>
          </a:bodyPr>
          <a:lstStyle/>
          <a:p>
            <a:pPr algn="ctr"/>
            <a:r>
              <a:rPr lang="es-ES"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29%</a:t>
            </a:r>
            <a:endParaRPr lang="es-ES" sz="2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20" name="Picture 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4698" y="2686294"/>
            <a:ext cx="904430" cy="898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20 Rectángulo"/>
          <p:cNvSpPr/>
          <p:nvPr/>
        </p:nvSpPr>
        <p:spPr>
          <a:xfrm>
            <a:off x="4810001" y="3401389"/>
            <a:ext cx="631904" cy="400110"/>
          </a:xfrm>
          <a:prstGeom prst="rect">
            <a:avLst/>
          </a:prstGeom>
          <a:noFill/>
        </p:spPr>
        <p:txBody>
          <a:bodyPr wrap="none" lIns="91440" tIns="45720" rIns="91440" bIns="45720">
            <a:spAutoFit/>
          </a:bodyPr>
          <a:lstStyle/>
          <a:p>
            <a:pPr algn="ctr"/>
            <a:r>
              <a:rPr lang="es-ES"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47%</a:t>
            </a:r>
            <a:endParaRPr lang="es-ES" sz="2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22" name="Picture 23"/>
          <p:cNvPicPr>
            <a:picLocks noChangeAspect="1" noChangeArrowheads="1"/>
          </p:cNvPicPr>
          <p:nvPr/>
        </p:nvPicPr>
        <p:blipFill rotWithShape="1">
          <a:blip r:embed="rId6">
            <a:extLst>
              <a:ext uri="{28A0092B-C50C-407E-A947-70E740481C1C}">
                <a14:useLocalDpi xmlns:a14="http://schemas.microsoft.com/office/drawing/2010/main" val="0"/>
              </a:ext>
            </a:extLst>
          </a:blip>
          <a:srcRect l="56202" t="50000" r="9143" b="12477"/>
          <a:stretch/>
        </p:blipFill>
        <p:spPr bwMode="auto">
          <a:xfrm>
            <a:off x="7453721" y="2781391"/>
            <a:ext cx="1029885" cy="575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22 Rectángulo"/>
          <p:cNvSpPr/>
          <p:nvPr/>
        </p:nvSpPr>
        <p:spPr>
          <a:xfrm>
            <a:off x="7597192" y="3713726"/>
            <a:ext cx="631904" cy="400110"/>
          </a:xfrm>
          <a:prstGeom prst="rect">
            <a:avLst/>
          </a:prstGeom>
          <a:noFill/>
        </p:spPr>
        <p:txBody>
          <a:bodyPr wrap="none" lIns="91440" tIns="45720" rIns="91440" bIns="45720">
            <a:spAutoFit/>
          </a:bodyPr>
          <a:lstStyle/>
          <a:p>
            <a:pPr algn="ctr"/>
            <a:r>
              <a:rPr lang="es-ES"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29%</a:t>
            </a:r>
            <a:endParaRPr lang="es-ES" sz="2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24"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00515" y="3824319"/>
            <a:ext cx="1054233" cy="765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24 Rectángulo"/>
          <p:cNvSpPr/>
          <p:nvPr/>
        </p:nvSpPr>
        <p:spPr>
          <a:xfrm>
            <a:off x="4906873" y="4680026"/>
            <a:ext cx="631904" cy="400110"/>
          </a:xfrm>
          <a:prstGeom prst="rect">
            <a:avLst/>
          </a:prstGeom>
          <a:noFill/>
        </p:spPr>
        <p:txBody>
          <a:bodyPr wrap="none" lIns="91440" tIns="45720" rIns="91440" bIns="45720">
            <a:spAutoFit/>
          </a:bodyPr>
          <a:lstStyle/>
          <a:p>
            <a:pPr algn="ctr"/>
            <a:r>
              <a:rPr lang="es-ES"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29%</a:t>
            </a:r>
            <a:endParaRPr lang="es-ES" sz="2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26" name="25 Rectángulo"/>
          <p:cNvSpPr/>
          <p:nvPr/>
        </p:nvSpPr>
        <p:spPr>
          <a:xfrm>
            <a:off x="3600372" y="4585963"/>
            <a:ext cx="631904" cy="400110"/>
          </a:xfrm>
          <a:prstGeom prst="rect">
            <a:avLst/>
          </a:prstGeom>
          <a:noFill/>
        </p:spPr>
        <p:txBody>
          <a:bodyPr wrap="none" lIns="91440" tIns="45720" rIns="91440" bIns="45720">
            <a:spAutoFit/>
          </a:bodyPr>
          <a:lstStyle/>
          <a:p>
            <a:pPr algn="ctr"/>
            <a:r>
              <a:rPr lang="es-ES"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61%</a:t>
            </a:r>
            <a:endParaRPr lang="es-ES" sz="2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27" name="26 Rectángulo"/>
          <p:cNvSpPr/>
          <p:nvPr/>
        </p:nvSpPr>
        <p:spPr>
          <a:xfrm>
            <a:off x="435896" y="4457032"/>
            <a:ext cx="631904" cy="400110"/>
          </a:xfrm>
          <a:prstGeom prst="rect">
            <a:avLst/>
          </a:prstGeom>
          <a:noFill/>
        </p:spPr>
        <p:txBody>
          <a:bodyPr wrap="none" lIns="91440" tIns="45720" rIns="91440" bIns="45720">
            <a:spAutoFit/>
          </a:bodyPr>
          <a:lstStyle/>
          <a:p>
            <a:pPr algn="ctr"/>
            <a:r>
              <a:rPr lang="es-ES"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33%</a:t>
            </a:r>
            <a:endParaRPr lang="es-ES" sz="2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28" name="27 Rectángulo"/>
          <p:cNvSpPr/>
          <p:nvPr/>
        </p:nvSpPr>
        <p:spPr>
          <a:xfrm>
            <a:off x="7137768" y="5004549"/>
            <a:ext cx="631904" cy="400110"/>
          </a:xfrm>
          <a:prstGeom prst="rect">
            <a:avLst/>
          </a:prstGeom>
          <a:noFill/>
        </p:spPr>
        <p:txBody>
          <a:bodyPr wrap="none" lIns="91440" tIns="45720" rIns="91440" bIns="45720">
            <a:spAutoFit/>
          </a:bodyPr>
          <a:lstStyle/>
          <a:p>
            <a:pPr algn="ctr"/>
            <a:r>
              <a:rPr lang="es-ES"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74%</a:t>
            </a:r>
            <a:endParaRPr lang="es-ES" sz="2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29" name="28 Rectángulo"/>
          <p:cNvSpPr/>
          <p:nvPr/>
        </p:nvSpPr>
        <p:spPr>
          <a:xfrm>
            <a:off x="3394698" y="5702926"/>
            <a:ext cx="631904" cy="400110"/>
          </a:xfrm>
          <a:prstGeom prst="rect">
            <a:avLst/>
          </a:prstGeom>
          <a:noFill/>
        </p:spPr>
        <p:txBody>
          <a:bodyPr wrap="none" lIns="91440" tIns="45720" rIns="91440" bIns="45720">
            <a:spAutoFit/>
          </a:bodyPr>
          <a:lstStyle/>
          <a:p>
            <a:pPr algn="ctr"/>
            <a:r>
              <a:rPr lang="es-ES"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47%</a:t>
            </a:r>
            <a:endParaRPr lang="es-ES" sz="2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0" name="29 Rectángulo"/>
          <p:cNvSpPr/>
          <p:nvPr/>
        </p:nvSpPr>
        <p:spPr>
          <a:xfrm>
            <a:off x="7250299" y="5740776"/>
            <a:ext cx="631904" cy="400110"/>
          </a:xfrm>
          <a:prstGeom prst="rect">
            <a:avLst/>
          </a:prstGeom>
          <a:noFill/>
        </p:spPr>
        <p:txBody>
          <a:bodyPr wrap="none" lIns="91440" tIns="45720" rIns="91440" bIns="45720">
            <a:spAutoFit/>
          </a:bodyPr>
          <a:lstStyle/>
          <a:p>
            <a:pPr algn="ctr"/>
            <a:r>
              <a:rPr lang="es-ES"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26%</a:t>
            </a:r>
            <a:endParaRPr lang="es-ES" sz="2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548450187"/>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81572" y="0"/>
            <a:ext cx="9145016" cy="1446550"/>
          </a:xfrm>
          <a:prstGeom prst="rect">
            <a:avLst/>
          </a:prstGeom>
          <a:noFill/>
        </p:spPr>
        <p:txBody>
          <a:bodyPr wrap="square" lIns="91440" tIns="45720" rIns="91440" bIns="45720">
            <a:spAutoFit/>
          </a:bodyPr>
          <a:lstStyle/>
          <a:p>
            <a:pPr algn="ctr"/>
            <a:r>
              <a:rPr lang="es-ES" sz="44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RESULTADOS ENCUESTA INSTITUCIONAL</a:t>
            </a:r>
            <a:endParaRPr lang="es-ES" sz="4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pic>
        <p:nvPicPr>
          <p:cNvPr id="5124" name="Imagen 305"/>
          <p:cNvPicPr>
            <a:picLocks noChangeAspect="1" noChangeArrowheads="1"/>
          </p:cNvPicPr>
          <p:nvPr/>
        </p:nvPicPr>
        <p:blipFill>
          <a:blip r:embed="rId3">
            <a:extLst>
              <a:ext uri="{28A0092B-C50C-407E-A947-70E740481C1C}">
                <a14:useLocalDpi xmlns:a14="http://schemas.microsoft.com/office/drawing/2010/main" val="0"/>
              </a:ext>
            </a:extLst>
          </a:blip>
          <a:srcRect b="11504"/>
          <a:stretch>
            <a:fillRect/>
          </a:stretch>
        </p:blipFill>
        <p:spPr bwMode="auto">
          <a:xfrm>
            <a:off x="1045540" y="5213711"/>
            <a:ext cx="1763712"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Imagen 3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8107" y="5161323"/>
            <a:ext cx="1560513"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6" name="Gráfico 51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1362" y="1478116"/>
            <a:ext cx="7319147" cy="324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Imagen 516" descr="Descripción: https://encrypted-tbn1.gstatic.com/images?q=tbn:ANd9GcSOtA7m7cZdSaYbibv2KDHY-s6aXl8OyGfoUkmA3CaXDYxQDlJ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24179" y="5306173"/>
            <a:ext cx="1908175"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9140028"/>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19260" y="188640"/>
            <a:ext cx="9478108" cy="707886"/>
          </a:xfrm>
          <a:prstGeom prst="rect">
            <a:avLst/>
          </a:prstGeom>
          <a:noFill/>
        </p:spPr>
        <p:txBody>
          <a:bodyPr wrap="square" lIns="91440" tIns="45720" rIns="91440" bIns="45720">
            <a:spAutoFit/>
          </a:bodyPr>
          <a:lstStyle/>
          <a:p>
            <a:pPr algn="ctr"/>
            <a:r>
              <a:rPr lang="es-ES" sz="40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RESULTADOS ENCUESTA INSTITUCIONAL</a:t>
            </a:r>
            <a:endParaRPr lang="es-ES" sz="40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234" y="1144480"/>
            <a:ext cx="1359595" cy="1359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Rectángulo"/>
          <p:cNvSpPr/>
          <p:nvPr/>
        </p:nvSpPr>
        <p:spPr>
          <a:xfrm>
            <a:off x="1681238" y="1501111"/>
            <a:ext cx="989374" cy="646331"/>
          </a:xfrm>
          <a:prstGeom prst="rect">
            <a:avLst/>
          </a:prstGeom>
          <a:noFill/>
        </p:spPr>
        <p:txBody>
          <a:bodyPr wrap="none" lIns="91440" tIns="45720" rIns="91440" bIns="45720">
            <a:spAutoFit/>
          </a:bodyPr>
          <a:lstStyle/>
          <a:p>
            <a:pPr algn="ctr"/>
            <a:r>
              <a:rPr lang="es-E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92</a:t>
            </a:r>
            <a:r>
              <a:rPr lang="es-ES" sz="36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endParaRPr lang="es-ES" sz="36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1229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5379" t="17835" r="14933" b="54948"/>
          <a:stretch/>
        </p:blipFill>
        <p:spPr bwMode="auto">
          <a:xfrm>
            <a:off x="2731766" y="1553080"/>
            <a:ext cx="1411601" cy="502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7 Rectángulo"/>
          <p:cNvSpPr/>
          <p:nvPr/>
        </p:nvSpPr>
        <p:spPr>
          <a:xfrm>
            <a:off x="4166599" y="1481374"/>
            <a:ext cx="989374" cy="646331"/>
          </a:xfrm>
          <a:prstGeom prst="rect">
            <a:avLst/>
          </a:prstGeom>
          <a:noFill/>
        </p:spPr>
        <p:txBody>
          <a:bodyPr wrap="none" lIns="91440" tIns="45720" rIns="91440" bIns="45720">
            <a:spAutoFit/>
          </a:bodyPr>
          <a:lstStyle/>
          <a:p>
            <a:pPr algn="ctr"/>
            <a:r>
              <a:rPr lang="es-ES"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5</a:t>
            </a:r>
            <a:r>
              <a:rPr lang="es-E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2</a:t>
            </a:r>
            <a:r>
              <a:rPr lang="es-ES" sz="36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endParaRPr lang="es-ES" sz="36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9"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059933">
            <a:off x="5710812" y="1568248"/>
            <a:ext cx="1174186" cy="808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1643" y="1317803"/>
            <a:ext cx="573610" cy="573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10 Rectángulo"/>
          <p:cNvSpPr/>
          <p:nvPr/>
        </p:nvSpPr>
        <p:spPr>
          <a:xfrm>
            <a:off x="7308304" y="1552992"/>
            <a:ext cx="989374" cy="646331"/>
          </a:xfrm>
          <a:prstGeom prst="rect">
            <a:avLst/>
          </a:prstGeom>
          <a:noFill/>
        </p:spPr>
        <p:txBody>
          <a:bodyPr wrap="none" lIns="91440" tIns="45720" rIns="91440" bIns="45720">
            <a:spAutoFit/>
          </a:bodyPr>
          <a:lstStyle/>
          <a:p>
            <a:pPr algn="ctr"/>
            <a:r>
              <a:rPr lang="es-E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5</a:t>
            </a:r>
            <a:r>
              <a:rPr lang="es-ES"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3</a:t>
            </a:r>
            <a:r>
              <a:rPr lang="es-ES" sz="36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endParaRPr lang="es-ES" sz="36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12292"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t="12532" r="39334" b="25083"/>
          <a:stretch/>
        </p:blipFill>
        <p:spPr bwMode="auto">
          <a:xfrm>
            <a:off x="472348" y="2728656"/>
            <a:ext cx="1113479" cy="1080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12 Rectángulo"/>
          <p:cNvSpPr/>
          <p:nvPr/>
        </p:nvSpPr>
        <p:spPr>
          <a:xfrm>
            <a:off x="1742392" y="3053190"/>
            <a:ext cx="989374" cy="646331"/>
          </a:xfrm>
          <a:prstGeom prst="rect">
            <a:avLst/>
          </a:prstGeom>
          <a:noFill/>
        </p:spPr>
        <p:txBody>
          <a:bodyPr wrap="none" lIns="91440" tIns="45720" rIns="91440" bIns="45720">
            <a:spAutoFit/>
          </a:bodyPr>
          <a:lstStyle/>
          <a:p>
            <a:pPr algn="ctr"/>
            <a:r>
              <a:rPr lang="es-E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44</a:t>
            </a:r>
            <a:r>
              <a:rPr lang="es-ES" sz="36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endParaRPr lang="es-ES" sz="36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14"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5232" t="8965" r="24877" b="15629"/>
          <a:stretch/>
        </p:blipFill>
        <p:spPr bwMode="auto">
          <a:xfrm>
            <a:off x="2829573" y="2728656"/>
            <a:ext cx="1337026" cy="11361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55332" y="2352451"/>
            <a:ext cx="697235" cy="71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15 Rectángulo"/>
          <p:cNvSpPr/>
          <p:nvPr/>
        </p:nvSpPr>
        <p:spPr>
          <a:xfrm>
            <a:off x="4344895" y="2973569"/>
            <a:ext cx="989374" cy="646331"/>
          </a:xfrm>
          <a:prstGeom prst="rect">
            <a:avLst/>
          </a:prstGeom>
          <a:noFill/>
        </p:spPr>
        <p:txBody>
          <a:bodyPr wrap="none" lIns="91440" tIns="45720" rIns="91440" bIns="45720">
            <a:spAutoFit/>
          </a:bodyPr>
          <a:lstStyle/>
          <a:p>
            <a:pPr algn="ctr"/>
            <a:r>
              <a:rPr lang="es-E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97</a:t>
            </a:r>
            <a:r>
              <a:rPr lang="es-ES" sz="36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endParaRPr lang="es-ES" sz="36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17" name="Picture 17"/>
          <p:cNvPicPr>
            <a:picLocks noChangeAspect="1" noChangeArrowheads="1"/>
          </p:cNvPicPr>
          <p:nvPr/>
        </p:nvPicPr>
        <p:blipFill rotWithShape="1">
          <a:blip r:embed="rId10">
            <a:extLst>
              <a:ext uri="{28A0092B-C50C-407E-A947-70E740481C1C}">
                <a14:useLocalDpi xmlns:a14="http://schemas.microsoft.com/office/drawing/2010/main" val="0"/>
              </a:ext>
            </a:extLst>
          </a:blip>
          <a:srcRect b="6320"/>
          <a:stretch/>
        </p:blipFill>
        <p:spPr bwMode="auto">
          <a:xfrm>
            <a:off x="5750843" y="2484339"/>
            <a:ext cx="1634996" cy="1432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6582" y="4024800"/>
            <a:ext cx="1113479" cy="1113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18 Rectángulo"/>
          <p:cNvSpPr/>
          <p:nvPr/>
        </p:nvSpPr>
        <p:spPr>
          <a:xfrm>
            <a:off x="1765570" y="4258373"/>
            <a:ext cx="989374" cy="646331"/>
          </a:xfrm>
          <a:prstGeom prst="rect">
            <a:avLst/>
          </a:prstGeom>
          <a:noFill/>
        </p:spPr>
        <p:txBody>
          <a:bodyPr wrap="none" lIns="91440" tIns="45720" rIns="91440" bIns="45720">
            <a:spAutoFit/>
          </a:bodyPr>
          <a:lstStyle/>
          <a:p>
            <a:pPr algn="ctr"/>
            <a:r>
              <a:rPr lang="es-E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66</a:t>
            </a:r>
            <a:r>
              <a:rPr lang="es-ES" sz="36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endParaRPr lang="es-ES" sz="36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20" name="Picture 2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089724">
            <a:off x="3409118" y="4184474"/>
            <a:ext cx="921773" cy="985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19"/>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753031" y="4232116"/>
            <a:ext cx="943883" cy="614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21 Rectángulo"/>
          <p:cNvSpPr/>
          <p:nvPr/>
        </p:nvSpPr>
        <p:spPr>
          <a:xfrm>
            <a:off x="4488553" y="4200328"/>
            <a:ext cx="989374" cy="646331"/>
          </a:xfrm>
          <a:prstGeom prst="rect">
            <a:avLst/>
          </a:prstGeom>
          <a:noFill/>
        </p:spPr>
        <p:txBody>
          <a:bodyPr wrap="none" lIns="91440" tIns="45720" rIns="91440" bIns="45720">
            <a:spAutoFit/>
          </a:bodyPr>
          <a:lstStyle/>
          <a:p>
            <a:pPr algn="ctr"/>
            <a:r>
              <a:rPr lang="es-E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65</a:t>
            </a:r>
            <a:r>
              <a:rPr lang="es-ES" sz="36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endParaRPr lang="es-ES" sz="36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23" name="22 Rectángulo"/>
          <p:cNvSpPr/>
          <p:nvPr/>
        </p:nvSpPr>
        <p:spPr>
          <a:xfrm>
            <a:off x="7408436" y="4198254"/>
            <a:ext cx="989374" cy="646331"/>
          </a:xfrm>
          <a:prstGeom prst="rect">
            <a:avLst/>
          </a:prstGeom>
          <a:noFill/>
        </p:spPr>
        <p:txBody>
          <a:bodyPr wrap="none" lIns="91440" tIns="45720" rIns="91440" bIns="45720">
            <a:spAutoFit/>
          </a:bodyPr>
          <a:lstStyle/>
          <a:p>
            <a:pPr algn="ctr"/>
            <a:r>
              <a:rPr lang="es-E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89</a:t>
            </a:r>
            <a:r>
              <a:rPr lang="es-ES" sz="36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endParaRPr lang="es-ES" sz="36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24" name="23 Rectángulo"/>
          <p:cNvSpPr/>
          <p:nvPr/>
        </p:nvSpPr>
        <p:spPr>
          <a:xfrm>
            <a:off x="5661699" y="4232116"/>
            <a:ext cx="1555234" cy="523220"/>
          </a:xfrm>
          <a:prstGeom prst="rect">
            <a:avLst/>
          </a:prstGeom>
        </p:spPr>
        <p:style>
          <a:lnRef idx="1">
            <a:schemeClr val="accent1"/>
          </a:lnRef>
          <a:fillRef idx="2">
            <a:schemeClr val="accent1"/>
          </a:fillRef>
          <a:effectRef idx="1">
            <a:schemeClr val="accent1"/>
          </a:effectRef>
          <a:fontRef idx="minor">
            <a:schemeClr val="dk1"/>
          </a:fontRef>
        </p:style>
        <p:txBody>
          <a:bodyPr wrap="none" lIns="91440" tIns="45720" rIns="91440" bIns="45720">
            <a:spAutoFit/>
          </a:bodyPr>
          <a:lstStyle/>
          <a:p>
            <a:pPr algn="ctr"/>
            <a:r>
              <a:rPr lang="es-E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5</a:t>
            </a:r>
            <a:r>
              <a:rPr lang="es-ES" sz="28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 200gr</a:t>
            </a:r>
            <a:endParaRPr lang="es-ES" sz="28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25" name="24 Rectángulo"/>
          <p:cNvSpPr/>
          <p:nvPr/>
        </p:nvSpPr>
        <p:spPr>
          <a:xfrm>
            <a:off x="1936304" y="5733256"/>
            <a:ext cx="989374" cy="646331"/>
          </a:xfrm>
          <a:prstGeom prst="rect">
            <a:avLst/>
          </a:prstGeom>
          <a:noFill/>
        </p:spPr>
        <p:txBody>
          <a:bodyPr wrap="none" lIns="91440" tIns="45720" rIns="91440" bIns="45720">
            <a:spAutoFit/>
          </a:bodyPr>
          <a:lstStyle/>
          <a:p>
            <a:pPr algn="ctr"/>
            <a:r>
              <a:rPr lang="es-E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59</a:t>
            </a:r>
            <a:r>
              <a:rPr lang="es-ES" sz="36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endParaRPr lang="es-ES" sz="36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26" name="Picture 2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23992" y="5434466"/>
            <a:ext cx="1260643" cy="1243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639087" y="5355724"/>
            <a:ext cx="904430" cy="898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3"/>
          <p:cNvPicPr>
            <a:picLocks noChangeAspect="1" noChangeArrowheads="1"/>
          </p:cNvPicPr>
          <p:nvPr/>
        </p:nvPicPr>
        <p:blipFill rotWithShape="1">
          <a:blip r:embed="rId16">
            <a:extLst>
              <a:ext uri="{28A0092B-C50C-407E-A947-70E740481C1C}">
                <a14:useLocalDpi xmlns:a14="http://schemas.microsoft.com/office/drawing/2010/main" val="0"/>
              </a:ext>
            </a:extLst>
          </a:blip>
          <a:srcRect l="56202" t="50000" r="9143" b="12477"/>
          <a:stretch/>
        </p:blipFill>
        <p:spPr bwMode="auto">
          <a:xfrm>
            <a:off x="4807323" y="5515786"/>
            <a:ext cx="1029885" cy="575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6"/>
          <p:cNvPicPr>
            <a:picLocks noChangeAspect="1" noChangeArrowheads="1"/>
          </p:cNvPicPr>
          <p:nvPr/>
        </p:nvPicPr>
        <p:blipFill rotWithShape="1">
          <a:blip r:embed="rId17">
            <a:extLst>
              <a:ext uri="{28A0092B-C50C-407E-A947-70E740481C1C}">
                <a14:useLocalDpi xmlns:a14="http://schemas.microsoft.com/office/drawing/2010/main" val="0"/>
              </a:ext>
            </a:extLst>
          </a:blip>
          <a:srcRect l="70942" t="16324" b="50000"/>
          <a:stretch/>
        </p:blipFill>
        <p:spPr bwMode="auto">
          <a:xfrm>
            <a:off x="6136886" y="5682777"/>
            <a:ext cx="1217815" cy="365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27"/>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463076" y="2196922"/>
            <a:ext cx="617047" cy="614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28"/>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432243" y="2941853"/>
            <a:ext cx="678711" cy="517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29"/>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491263" y="3461732"/>
            <a:ext cx="619691" cy="483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32 Rectángulo"/>
          <p:cNvSpPr/>
          <p:nvPr/>
        </p:nvSpPr>
        <p:spPr>
          <a:xfrm>
            <a:off x="3804010" y="6185853"/>
            <a:ext cx="720070" cy="461665"/>
          </a:xfrm>
          <a:prstGeom prst="rect">
            <a:avLst/>
          </a:prstGeom>
          <a:noFill/>
        </p:spPr>
        <p:txBody>
          <a:bodyPr wrap="none" lIns="91440" tIns="45720" rIns="91440" bIns="45720">
            <a:spAutoFit/>
          </a:bodyPr>
          <a:lstStyle/>
          <a:p>
            <a:pPr algn="ctr"/>
            <a:r>
              <a:rPr lang="es-E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23%</a:t>
            </a:r>
            <a:endParaRPr lang="es-ES" sz="2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4" name="33 Rectángulo"/>
          <p:cNvSpPr/>
          <p:nvPr/>
        </p:nvSpPr>
        <p:spPr>
          <a:xfrm>
            <a:off x="4962230" y="6216710"/>
            <a:ext cx="720070" cy="461665"/>
          </a:xfrm>
          <a:prstGeom prst="rect">
            <a:avLst/>
          </a:prstGeom>
          <a:noFill/>
        </p:spPr>
        <p:txBody>
          <a:bodyPr wrap="none" lIns="91440" tIns="45720" rIns="91440" bIns="45720">
            <a:spAutoFit/>
          </a:bodyPr>
          <a:lstStyle/>
          <a:p>
            <a:pPr algn="ctr"/>
            <a:r>
              <a:rPr lang="es-E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11%</a:t>
            </a:r>
            <a:endParaRPr lang="es-ES" sz="2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5" name="34 Rectángulo"/>
          <p:cNvSpPr/>
          <p:nvPr/>
        </p:nvSpPr>
        <p:spPr>
          <a:xfrm>
            <a:off x="6480332" y="6199133"/>
            <a:ext cx="720070" cy="461665"/>
          </a:xfrm>
          <a:prstGeom prst="rect">
            <a:avLst/>
          </a:prstGeom>
          <a:noFill/>
        </p:spPr>
        <p:txBody>
          <a:bodyPr wrap="none" lIns="91440" tIns="45720" rIns="91440" bIns="45720">
            <a:spAutoFit/>
          </a:bodyPr>
          <a:lstStyle/>
          <a:p>
            <a:pPr algn="ctr"/>
            <a:r>
              <a:rPr lang="es-E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22%</a:t>
            </a:r>
            <a:endParaRPr lang="es-ES" sz="2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6" name="35 Rectángulo"/>
          <p:cNvSpPr/>
          <p:nvPr/>
        </p:nvSpPr>
        <p:spPr>
          <a:xfrm>
            <a:off x="7442956" y="6212786"/>
            <a:ext cx="720070" cy="461665"/>
          </a:xfrm>
          <a:prstGeom prst="rect">
            <a:avLst/>
          </a:prstGeom>
          <a:noFill/>
        </p:spPr>
        <p:txBody>
          <a:bodyPr wrap="none" lIns="91440" tIns="45720" rIns="91440" bIns="45720">
            <a:spAutoFit/>
          </a:bodyPr>
          <a:lstStyle/>
          <a:p>
            <a:pPr algn="ctr"/>
            <a:r>
              <a:rPr lang="es-E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16%</a:t>
            </a:r>
            <a:endParaRPr lang="es-ES" sz="2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12294" name="Picture 6"/>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385839" y="5414941"/>
            <a:ext cx="918849" cy="811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36 Rectángulo"/>
          <p:cNvSpPr/>
          <p:nvPr/>
        </p:nvSpPr>
        <p:spPr>
          <a:xfrm>
            <a:off x="6690372" y="835224"/>
            <a:ext cx="1586460" cy="400110"/>
          </a:xfrm>
          <a:prstGeom prst="rect">
            <a:avLst/>
          </a:prstGeom>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a:r>
              <a:rPr lang="es-ES"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UNIVARIADO</a:t>
            </a:r>
            <a:endParaRPr lang="es-ES"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38" name="37 Rectángulo"/>
          <p:cNvSpPr/>
          <p:nvPr/>
        </p:nvSpPr>
        <p:spPr>
          <a:xfrm>
            <a:off x="7765906" y="2974040"/>
            <a:ext cx="631904" cy="400110"/>
          </a:xfrm>
          <a:prstGeom prst="rect">
            <a:avLst/>
          </a:prstGeom>
          <a:noFill/>
        </p:spPr>
        <p:txBody>
          <a:bodyPr wrap="none" lIns="91440" tIns="45720" rIns="91440" bIns="45720">
            <a:spAutoFit/>
          </a:bodyPr>
          <a:lstStyle/>
          <a:p>
            <a:pPr algn="ctr"/>
            <a:r>
              <a:rPr lang="es-ES"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48%</a:t>
            </a:r>
            <a:endParaRPr lang="es-ES" sz="2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9" name="38 Rectángulo"/>
          <p:cNvSpPr/>
          <p:nvPr/>
        </p:nvSpPr>
        <p:spPr>
          <a:xfrm>
            <a:off x="7738894" y="2391866"/>
            <a:ext cx="631904" cy="400110"/>
          </a:xfrm>
          <a:prstGeom prst="rect">
            <a:avLst/>
          </a:prstGeom>
          <a:noFill/>
        </p:spPr>
        <p:txBody>
          <a:bodyPr wrap="none" lIns="91440" tIns="45720" rIns="91440" bIns="45720">
            <a:spAutoFit/>
          </a:bodyPr>
          <a:lstStyle/>
          <a:p>
            <a:pPr algn="ctr"/>
            <a:r>
              <a:rPr lang="es-ES"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28%</a:t>
            </a:r>
            <a:endParaRPr lang="es-ES" sz="2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40" name="39 Rectángulo"/>
          <p:cNvSpPr/>
          <p:nvPr/>
        </p:nvSpPr>
        <p:spPr>
          <a:xfrm>
            <a:off x="7730657" y="3499466"/>
            <a:ext cx="631904" cy="400110"/>
          </a:xfrm>
          <a:prstGeom prst="rect">
            <a:avLst/>
          </a:prstGeom>
          <a:noFill/>
        </p:spPr>
        <p:txBody>
          <a:bodyPr wrap="none" lIns="91440" tIns="45720" rIns="91440" bIns="45720">
            <a:spAutoFit/>
          </a:bodyPr>
          <a:lstStyle/>
          <a:p>
            <a:pPr algn="ctr"/>
            <a:r>
              <a:rPr lang="es-ES"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25%</a:t>
            </a:r>
            <a:endParaRPr lang="es-ES" sz="2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238205404"/>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792" y="865226"/>
            <a:ext cx="1649403" cy="1627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0548" y="894962"/>
            <a:ext cx="1748172" cy="1649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8929" y="944684"/>
            <a:ext cx="1584176" cy="1468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73315" y="3288861"/>
            <a:ext cx="1113479" cy="1113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3175" y="1124744"/>
            <a:ext cx="1697403" cy="1498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rotWithShape="1">
          <a:blip r:embed="rId8">
            <a:extLst>
              <a:ext uri="{28A0092B-C50C-407E-A947-70E740481C1C}">
                <a14:useLocalDpi xmlns:a14="http://schemas.microsoft.com/office/drawing/2010/main" val="0"/>
              </a:ext>
            </a:extLst>
          </a:blip>
          <a:srcRect l="26592" t="41060" r="5745" b="29470"/>
          <a:stretch/>
        </p:blipFill>
        <p:spPr bwMode="auto">
          <a:xfrm>
            <a:off x="626359" y="3594378"/>
            <a:ext cx="1817469" cy="502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2"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63291" y="2912526"/>
            <a:ext cx="1489814" cy="1489814"/>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11 Rectángulo"/>
          <p:cNvSpPr/>
          <p:nvPr/>
        </p:nvSpPr>
        <p:spPr>
          <a:xfrm>
            <a:off x="755630" y="5516533"/>
            <a:ext cx="1372492" cy="523220"/>
          </a:xfrm>
          <a:prstGeom prst="rect">
            <a:avLst/>
          </a:prstGeom>
        </p:spPr>
        <p:style>
          <a:lnRef idx="1">
            <a:schemeClr val="accent1"/>
          </a:lnRef>
          <a:fillRef idx="2">
            <a:schemeClr val="accent1"/>
          </a:fillRef>
          <a:effectRef idx="1">
            <a:schemeClr val="accent1"/>
          </a:effectRef>
          <a:fontRef idx="minor">
            <a:schemeClr val="dk1"/>
          </a:fontRef>
        </p:style>
        <p:txBody>
          <a:bodyPr wrap="none" lIns="91440" tIns="45720" rIns="91440" bIns="45720">
            <a:spAutoFit/>
          </a:bodyPr>
          <a:lstStyle/>
          <a:p>
            <a:pPr algn="ctr"/>
            <a:r>
              <a:rPr lang="es-E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5</a:t>
            </a:r>
            <a:r>
              <a:rPr lang="es-ES" sz="28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 50gr</a:t>
            </a:r>
            <a:endParaRPr lang="es-ES" sz="28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3" name="12 Rectángulo"/>
          <p:cNvSpPr/>
          <p:nvPr/>
        </p:nvSpPr>
        <p:spPr>
          <a:xfrm>
            <a:off x="6681684" y="5561033"/>
            <a:ext cx="1737976" cy="523220"/>
          </a:xfrm>
          <a:prstGeom prst="rect">
            <a:avLst/>
          </a:prstGeom>
        </p:spPr>
        <p:style>
          <a:lnRef idx="1">
            <a:schemeClr val="accent1"/>
          </a:lnRef>
          <a:fillRef idx="2">
            <a:schemeClr val="accent1"/>
          </a:fillRef>
          <a:effectRef idx="1">
            <a:schemeClr val="accent1"/>
          </a:effectRef>
          <a:fontRef idx="minor">
            <a:schemeClr val="dk1"/>
          </a:fontRef>
        </p:style>
        <p:txBody>
          <a:bodyPr wrap="none" lIns="91440" tIns="45720" rIns="91440" bIns="45720">
            <a:spAutoFit/>
          </a:bodyPr>
          <a:lstStyle/>
          <a:p>
            <a:pPr algn="ctr"/>
            <a:r>
              <a:rPr lang="es-ES"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51</a:t>
            </a:r>
            <a:r>
              <a:rPr lang="es-ES" sz="28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 200gr</a:t>
            </a:r>
            <a:endParaRPr lang="es-ES" sz="28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4" name="13 Rectángulo"/>
          <p:cNvSpPr/>
          <p:nvPr/>
        </p:nvSpPr>
        <p:spPr>
          <a:xfrm>
            <a:off x="3871288" y="5516533"/>
            <a:ext cx="1737976" cy="523220"/>
          </a:xfrm>
          <a:prstGeom prst="rect">
            <a:avLst/>
          </a:prstGeom>
        </p:spPr>
        <p:style>
          <a:lnRef idx="1">
            <a:schemeClr val="accent1"/>
          </a:lnRef>
          <a:fillRef idx="2">
            <a:schemeClr val="accent1"/>
          </a:fillRef>
          <a:effectRef idx="1">
            <a:schemeClr val="accent1"/>
          </a:effectRef>
          <a:fontRef idx="minor">
            <a:schemeClr val="dk1"/>
          </a:fontRef>
        </p:style>
        <p:txBody>
          <a:bodyPr wrap="none" lIns="91440" tIns="45720" rIns="91440" bIns="45720">
            <a:spAutoFit/>
          </a:bodyPr>
          <a:lstStyle/>
          <a:p>
            <a:pPr algn="ctr"/>
            <a:r>
              <a:rPr lang="es-ES"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51</a:t>
            </a:r>
            <a:r>
              <a:rPr lang="es-ES" sz="28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 200gr</a:t>
            </a:r>
            <a:endParaRPr lang="es-ES" sz="28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5" name="14 Rectángulo"/>
          <p:cNvSpPr/>
          <p:nvPr/>
        </p:nvSpPr>
        <p:spPr>
          <a:xfrm>
            <a:off x="2843808" y="244051"/>
            <a:ext cx="3149004" cy="400110"/>
          </a:xfrm>
          <a:prstGeom prst="rect">
            <a:avLst/>
          </a:prstGeom>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a:r>
              <a:rPr lang="es-ES"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BIVARIADO-MULTIVARIADO</a:t>
            </a:r>
            <a:endParaRPr lang="es-ES"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6" name="15 Rectángulo"/>
          <p:cNvSpPr/>
          <p:nvPr/>
        </p:nvSpPr>
        <p:spPr>
          <a:xfrm>
            <a:off x="1219140" y="3088806"/>
            <a:ext cx="631904" cy="400110"/>
          </a:xfrm>
          <a:prstGeom prst="rect">
            <a:avLst/>
          </a:prstGeom>
          <a:noFill/>
        </p:spPr>
        <p:txBody>
          <a:bodyPr wrap="none" lIns="91440" tIns="45720" rIns="91440" bIns="45720">
            <a:spAutoFit/>
          </a:bodyPr>
          <a:lstStyle/>
          <a:p>
            <a:pPr algn="ctr"/>
            <a:r>
              <a:rPr lang="es-ES"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92%</a:t>
            </a:r>
            <a:endParaRPr lang="es-ES" sz="2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7" name="16 Rectángulo"/>
          <p:cNvSpPr/>
          <p:nvPr/>
        </p:nvSpPr>
        <p:spPr>
          <a:xfrm>
            <a:off x="3503152" y="2888751"/>
            <a:ext cx="631904" cy="400110"/>
          </a:xfrm>
          <a:prstGeom prst="rect">
            <a:avLst/>
          </a:prstGeom>
          <a:noFill/>
        </p:spPr>
        <p:txBody>
          <a:bodyPr wrap="none" lIns="91440" tIns="45720" rIns="91440" bIns="45720">
            <a:spAutoFit/>
          </a:bodyPr>
          <a:lstStyle/>
          <a:p>
            <a:pPr algn="ctr"/>
            <a:r>
              <a:rPr lang="es-ES"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50%</a:t>
            </a:r>
            <a:endParaRPr lang="es-ES" sz="2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8" name="17 Rectángulo"/>
          <p:cNvSpPr/>
          <p:nvPr/>
        </p:nvSpPr>
        <p:spPr>
          <a:xfrm>
            <a:off x="5128681" y="2868794"/>
            <a:ext cx="631904" cy="400110"/>
          </a:xfrm>
          <a:prstGeom prst="rect">
            <a:avLst/>
          </a:prstGeom>
          <a:noFill/>
        </p:spPr>
        <p:txBody>
          <a:bodyPr wrap="none" lIns="91440" tIns="45720" rIns="91440" bIns="45720">
            <a:spAutoFit/>
          </a:bodyPr>
          <a:lstStyle/>
          <a:p>
            <a:pPr algn="ctr"/>
            <a:r>
              <a:rPr lang="es-ES"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33%</a:t>
            </a:r>
            <a:endParaRPr lang="es-ES" sz="2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9" name="18 Rectángulo"/>
          <p:cNvSpPr/>
          <p:nvPr/>
        </p:nvSpPr>
        <p:spPr>
          <a:xfrm>
            <a:off x="6513160" y="2848837"/>
            <a:ext cx="631904" cy="400110"/>
          </a:xfrm>
          <a:prstGeom prst="rect">
            <a:avLst/>
          </a:prstGeom>
          <a:noFill/>
        </p:spPr>
        <p:txBody>
          <a:bodyPr wrap="none" lIns="91440" tIns="45720" rIns="91440" bIns="45720">
            <a:spAutoFit/>
          </a:bodyPr>
          <a:lstStyle/>
          <a:p>
            <a:pPr algn="ctr"/>
            <a:r>
              <a:rPr lang="es-ES"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43%</a:t>
            </a:r>
            <a:endParaRPr lang="es-ES" sz="2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20" name="19 Rectángulo"/>
          <p:cNvSpPr/>
          <p:nvPr/>
        </p:nvSpPr>
        <p:spPr>
          <a:xfrm>
            <a:off x="7192245" y="2848837"/>
            <a:ext cx="631904" cy="400110"/>
          </a:xfrm>
          <a:prstGeom prst="rect">
            <a:avLst/>
          </a:prstGeom>
          <a:noFill/>
        </p:spPr>
        <p:txBody>
          <a:bodyPr wrap="none" lIns="91440" tIns="45720" rIns="91440" bIns="45720">
            <a:spAutoFit/>
          </a:bodyPr>
          <a:lstStyle/>
          <a:p>
            <a:pPr algn="ctr"/>
            <a:r>
              <a:rPr lang="es-ES"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21%</a:t>
            </a:r>
            <a:endParaRPr lang="es-ES" sz="2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21" name="20 Rectángulo"/>
          <p:cNvSpPr/>
          <p:nvPr/>
        </p:nvSpPr>
        <p:spPr>
          <a:xfrm>
            <a:off x="7812231" y="2876804"/>
            <a:ext cx="631904" cy="400110"/>
          </a:xfrm>
          <a:prstGeom prst="rect">
            <a:avLst/>
          </a:prstGeom>
          <a:noFill/>
        </p:spPr>
        <p:txBody>
          <a:bodyPr wrap="none" lIns="91440" tIns="45720" rIns="91440" bIns="45720">
            <a:spAutoFit/>
          </a:bodyPr>
          <a:lstStyle/>
          <a:p>
            <a:pPr algn="ctr"/>
            <a:r>
              <a:rPr lang="es-ES"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21%</a:t>
            </a:r>
            <a:endParaRPr lang="es-ES" sz="2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22" name="21 Rectángulo"/>
          <p:cNvSpPr/>
          <p:nvPr/>
        </p:nvSpPr>
        <p:spPr>
          <a:xfrm>
            <a:off x="1125924" y="4662828"/>
            <a:ext cx="631904" cy="400110"/>
          </a:xfrm>
          <a:prstGeom prst="rect">
            <a:avLst/>
          </a:prstGeom>
          <a:noFill/>
        </p:spPr>
        <p:txBody>
          <a:bodyPr wrap="none" lIns="91440" tIns="45720" rIns="91440" bIns="45720">
            <a:spAutoFit/>
          </a:bodyPr>
          <a:lstStyle/>
          <a:p>
            <a:pPr algn="ctr"/>
            <a:r>
              <a:rPr lang="es-ES"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60%</a:t>
            </a:r>
            <a:endParaRPr lang="es-ES" sz="2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23" name="22 Rectángulo"/>
          <p:cNvSpPr/>
          <p:nvPr/>
        </p:nvSpPr>
        <p:spPr>
          <a:xfrm>
            <a:off x="4314101" y="4849000"/>
            <a:ext cx="631904" cy="400110"/>
          </a:xfrm>
          <a:prstGeom prst="rect">
            <a:avLst/>
          </a:prstGeom>
          <a:noFill/>
        </p:spPr>
        <p:txBody>
          <a:bodyPr wrap="none" lIns="91440" tIns="45720" rIns="91440" bIns="45720">
            <a:spAutoFit/>
          </a:bodyPr>
          <a:lstStyle/>
          <a:p>
            <a:pPr algn="ctr"/>
            <a:r>
              <a:rPr lang="es-ES"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50%</a:t>
            </a:r>
            <a:endParaRPr lang="es-ES" sz="2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24" name="23 Rectángulo"/>
          <p:cNvSpPr/>
          <p:nvPr/>
        </p:nvSpPr>
        <p:spPr>
          <a:xfrm>
            <a:off x="7259194" y="4644754"/>
            <a:ext cx="631904" cy="400110"/>
          </a:xfrm>
          <a:prstGeom prst="rect">
            <a:avLst/>
          </a:prstGeom>
          <a:noFill/>
        </p:spPr>
        <p:txBody>
          <a:bodyPr wrap="none" lIns="91440" tIns="45720" rIns="91440" bIns="45720">
            <a:spAutoFit/>
          </a:bodyPr>
          <a:lstStyle/>
          <a:p>
            <a:pPr algn="ctr"/>
            <a:r>
              <a:rPr lang="es-ES"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50%</a:t>
            </a:r>
            <a:endParaRPr lang="es-ES" sz="2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95594211"/>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23528" y="116632"/>
            <a:ext cx="2882065" cy="769441"/>
          </a:xfrm>
          <a:prstGeom prst="rect">
            <a:avLst/>
          </a:prstGeom>
          <a:noFill/>
        </p:spPr>
        <p:txBody>
          <a:bodyPr wrap="square" lIns="91440" tIns="45720" rIns="91440" bIns="45720">
            <a:spAutoFit/>
          </a:bodyPr>
          <a:lstStyle/>
          <a:p>
            <a:pPr algn="ctr"/>
            <a:r>
              <a:rPr lang="es-ES" sz="44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FODA</a:t>
            </a:r>
            <a:endParaRPr lang="es-ES" sz="4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graphicFrame>
        <p:nvGraphicFramePr>
          <p:cNvPr id="5" name="4 Diagrama"/>
          <p:cNvGraphicFramePr/>
          <p:nvPr>
            <p:extLst>
              <p:ext uri="{D42A27DB-BD31-4B8C-83A1-F6EECF244321}">
                <p14:modId xmlns:p14="http://schemas.microsoft.com/office/powerpoint/2010/main" val="3481591685"/>
              </p:ext>
            </p:extLst>
          </p:nvPr>
        </p:nvGraphicFramePr>
        <p:xfrm>
          <a:off x="323528" y="919478"/>
          <a:ext cx="8160568" cy="56663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67900938"/>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08520" y="260648"/>
            <a:ext cx="8784976" cy="769441"/>
          </a:xfrm>
          <a:prstGeom prst="rect">
            <a:avLst/>
          </a:prstGeom>
          <a:noFill/>
        </p:spPr>
        <p:txBody>
          <a:bodyPr wrap="square" lIns="91440" tIns="45720" rIns="91440" bIns="45720">
            <a:spAutoFit/>
          </a:bodyPr>
          <a:lstStyle/>
          <a:p>
            <a:pPr algn="ctr"/>
            <a:r>
              <a:rPr lang="es-ES" sz="44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-MATRIZ DE SINTESIS ESTRATEGICA 1</a:t>
            </a:r>
            <a:endParaRPr lang="es-ES" sz="4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
        <p:nvSpPr>
          <p:cNvPr id="2" name="AutoShape 6" descr="data:image/jpeg;base64,/9j/4AAQSkZJRgABAQAAAQABAAD/2wCEAAkGBxQTEBIUEhMVEhQXGRQVFhUVFxUUFhYVFRQYGBcZGBgYHCggGBolHBYYITEkJSkrLi4uFx8zODQsNygtLisBCgoKDg0OGxAQGjQkICQ2LC0vNDQvLCwsNDEsNiw0LywsLCwsLCwsNDI0LywsLyw0NCwsLCwsLCwsLDQsLCwsLP/AABEIALgBEgMBIgACEQEDEQH/xAAcAAEAAgMBAQEAAAAAAAAAAAAABQYDBAcCAQj/xAA/EAACAQIDBQYEAgkEAQUAAAABAgADEQQSIQUGMUFREyJhcYGRBzKhsULRFCMzUnKCksHwYqKywvEVU4OT4f/EABoBAQACAwEAAAAAAAAAAAAAAAADBAECBQb/xAAqEQEAAgIBAwIGAgMBAAAAAAAAAQIDEQQSITFBcRMiUWGhsYGRMkLxBf/aAAwDAQACEQMRAD8A7hERAREQEREBERAREQEREBPFesqKWdgqjiWIAHqZ7lP+IGSpTVBXpLURsxps4UkFSPQ66X6maZL9NdtbTqNrdTqBgCpDA6gg3BHgRPUqm42KpU6C0TXpvULMwRWvYH8I6nQnTqZa4pfqrsrO42REoXxD33rYKtSo0EQsU7RmqBmFizKFAUj903N+k2mdRtNix2yW6ar7Ejt3dp/pOFo18uQ1FDFeNjwNjzFxoekkZlpMTE6kiIhgiIgIiICIiAiIgIiICIiAiIgIiICIiAiIgIiYcZXyU3e18qs1uuUXtMTOo3IzRKxsjertKgSqoXMQFK3tcmwBv95Z5Fhz0yxurMxonMPinhq7Ymi9Iu6qoXLTuxp1MxNyq6gsCLH/AEzplaoFVmPBQSfQXn5tao7frWvd2a78y4Cs+vG/6xT6zpcOvzdW/DWX6D2HXqfodF8QCtTs1apm0IIW5zDkbcR1nJcbQd6RxbHSrWdba3vbOT5cR6T7udvBWaocLUrOaeIVqILkv2bupCEXPUgWvzlq312SMPsqhSBzdnUUlrWuWWpmNuWrSjz8E1t38eUeSNqls7CO1KtXptZsOaT2tr3mPeB5ZSt//E6Rg9+MK7U1LMrMFuSpyKzAd0nwJte1vGU7c3G0sMcYmKNlZEQqO8WvmBAA46NI0YLCmqAMUex0uWpv2luY7osT46eU5k5bYojomNz52n4mGJiZl1fePay4XC1q7C/ZrcLe2ZiQqLfldiB6zh22d8q2KKnEUsNUy3y/q2BW/EAhwcunAnlLx8RNrJjUweDwtTMcRWAYgHuqgHEHhbOH/wDjMpPxJwyUtpVadNQiKlEAAACwpL0l61+qN1ns6PEpFf8AKO87XP4f7/VK2Ip4WslJFZStI0lKBSi3C5bkWyg2ta1h106dOGVsKMPs3ZW0EWzU6r9qVABcdu7LmPPRCn84E7krXAI4HUes3pM+JVuVWu+qsfWP5h9nIPiNh8Y+0DlSsyWTsOzDlbZRfLl4NnzX58OVpOfFHadV3oYHD5jUq991U2LLqEW/Q2Yn+EcpyunXZflZl8mI+xnV4mKY+fbGGmvmfo3ZKVBh6IrG9UU6YqHrUCjMfe82pyz4XbYrjFvhq7VCGQuq1c2ZWGUiwbUAo1/QGdTlPNj6L6Q3r0yTy7gAkkAAEknQADiTPUre8e8OEy1sPUrEMysjZFZ8pYW5C1x0lfJkrSNzLFazadQz7P3tw1asKSOcxuFJUhWI1sD6c7SdnIt2Uw1LELVrYlbIbqFSr3jyLEroBxtrOtUaquqspDKwBBGoIOoIlfiZrZKz1TG/skzY4pPZ7iIltCREQEREBERAREQEREBERASI3h2yMOFGTOXvoTYWFr30PWS8pm+vexFBBxIUf/ZUy/2lflXtXHPT57Q2r5ReExtBawqGgbAhgofuqwNwQCtzY8NZd9k7Yp4gHJcMOKniPznPdo0OzrVE5KzAeQOn0tNrZVZqDUK/4WLq38rlSP6cp9fCcnj58mK2vSPPaPZJMRK/7Twxq0KtNWyl0dA3HKWUgH0vOQ75btHB7Pwauys4q1s5W+W9UAgC+pstMD0nZlYEAjUHUHwlA+MWIT9GoUmvnapnUD91EZWJPL9oJ6bjWnriIRRWbTqHLaGIKhQPwtnVhowchRcH+RdPCdf30xQr7HFYDRhh6nlnZR/2nIsDUpIwNSm1VRbudpkvbkSFvbytOgtvfTx9BsH2f6OzhVp6hkujBlXgMvygCWefitkx6rHjf0T5sW6/LCApYA4jG06SmxqCib2vYGgjs1uelzIuoMrEdCR7G06FuzsNsPie3qPotIJqB3cqKpN+QCp7Gc/2iP11awNhUqciLd82uOU8pyMM1jqnzMz/AEl49o10x6LTugzYXHYYORlxFJGFuGWqt0/mDDL79ZCfEWgr7Vx2YXy0Fca27wp0wPvLfi9iVMTgtnNQAWpSp0++zBRbKvC1ybFQdbc+spPxExB/9UxRGlxSQ34MvY0yfQn7S5hrNKzHp2mP5hLg+fJ576n9unfDvDK2yMKrqrqVYlWAYftWYaHx1lrlS+GGPWps2kAuXsy1K3Hgc1x6MPrLaJcr4hSzRMZLRP1lS9k7ErLtHHY7FKBlzLh+8G/VgWz6fL3FA11uzzilJCwCjibAeZ0n6M3mr5MDi3H4aFZh6U2InD9kYbM+zUAF3rknxU1qSa+XZt7mdPjZJmJmftH9RKTFbzLoe3tmvS25gK1KmzI69m5VSQCqsjFiNB3HXj+4Z0CJgx2KWlTeo3BRfz6AeJOnrKGTJuI36Qgm29NTeDaPYUGa9mPcT+Ig/YAn0nLcbhaZpOcuVwCwcFiWI1Ia5N7668b2kttbaxxLKaqqQhJQAuuW9r8G10FtfG1pG4/DCroH7IfukFlv4tfMB6Gee5eeM19x4hPi+X1RWz9ntVWsy2tSpmo1+YBAsPHifSdQ+HdbNs+mP3WqL/vJH0IkN8P9iHsMatTQ1D2BPEZRTJuOoPa3lg3L2LUwmHNOqysxdn7lyACFFrkD92/DnLvDxTWa3j1if32bZ8kWiY9k9EROkqEREBERAREQEREBERAREQE0sVsulUqpVdbulspueRuLjnY6ibsTE1ifI57vpTyYlmPBgjf9f+s293MGMRha9EmxDq6njlJUAf8AFh6zL8Q8NdabDmHS/mAV/vNLcfHWqN3SwemraWuMpHInX5zw1nI6IjlTWfE7/MJf9V12XhjSoojNnKi2a1ueg8gNPScn+LeJL45aagt2dIaDU5mLM2g/05T6TqD4tmYBAQtrlmVhrcWUKbEnib8rDrpW8du7TGLOLLZqhWwQnKCQmS68Tmy6W4azu8e1cU+0dmtLanbjYMkKWDYYYYlCe5W7M8O6QiOjDnxJHoOs298cNkx1ZQCAezYA6EZqSmxHW5PtLFuBh6dfA42hU0V2Xv2uEZk7jHpZkBudNJ1L5dUi/t+Vqb6rE+y67K2t21ClUXLUzqCUGjA8GB/DxBGuUaTlm0hatixbJ33sumn68aaaaA8uk6BursurhcI1Jqi1KpZ2QUWzIoIAGZiLAXBOo52FzpKbt7A1BicYSpsbtcDQ5qqNcex8p5z/ANCvf5e8d/0jxTEWmE7jt72wuy8KKIBqMopqWsQMijOwXnYkDXmedtef7Q2w1d89dVqPoCwHZsQORy6H1ElMSjYvF4LC6gIlOm19Mo1q1W8CE/4yF25SRMViFp2CLVqKgBuAocgWPMWmNz0w6PHpSvbXee7pO42+2FUU8N2X6MOCnMGS5N+8xsQSeZ6y/wBan2tsrgqL5kGoYm1s1iDYC+nA5tZ+bgpChw1jmZdLgjKqkNf+b/bOy7N30pVlp56Ds5UfIoqEm2thxte+kmx2me0qfMxVrq1fXe/dt767RtgcdTsO7SUZlByjtDlyEcmAsbX4MDpcX51ukl9obLXojOf68RUB9sv0nX62EDJltZSPltYa+E1KOyqdJu1sq5VtmNhlQa8eQlzHl6azXXlVrfUab22ttU8NQatUvlFgAOLMeAH+dZzfaO/TYspR7MUlZ1t3r3JNlDHkLn/LSQ3l23g8TQrUnxFnzBqThXZFynugAC4BFwTxub6gACobvYPDdujYjFU1powbKq1iXym4GqAAG2p4/eT04tb4rVyVnc+/4R70te8eFWjWWkn4EQMebObsWPuPpIzP+XqeA9gx/lmbbWPWviKtRGzKx7pHMKAB5cJoYii57LIpbNUHAX1UacOudvaeSy45+LaNeN9k9e7pu5b3wo8GYH0tb6Wk7K9uTh3SgwqIyd8kBhYkWGtj5SfdrC58B6k2H1M7HF38Ku0NvL1ERJ2CIiAiIgIiICIiAiIgIiICJC7W201CqFKB0IBGtiDcg9QeXvMmF3hoPxYoeji31GkDDvfh8+H01ZWDAeVwfoZUN3aD069Pun8Q/lINvX5Z0FqauLghh1BBH0mOngwDe0r341bZIyesa/DaLdtMd7AFjl5a8z0HUzEaaF73ZXIsPnQsFudAdGtc8jxmTDhkNR6q5jd7OCmUUr9wDMwy922bqQTfhMz1EekrsAEIDDtBa1xpcHgdZYmdNXIPiPSA2itmzXWlmJtoQ5BBygcAB7zd+FWKKPihpcrSNu9c5TUGgUE/i6T18U6OZ8M9EZhldO4NAcwKjThcsfrNb4dKy47EL3ksjA2toRUWwa4twv7aS/F63424nfb9SsxaLYuzp6sWUEgqSASpsSD00mucKha2hbppf2mxTp1LfMn9DfbPPiYNKVKz2KgsxLAG7O5Y+pZtAPASgrK3t/dTO/a4dEWqwy1CSVLCwt4cteF9ONpyDalIpXqo/wAyu6m2veDEG3tO+VsLWZGFKoaAI7ucdo3nqbp7njwFrTgu26TLiqyuczLVqBjcm7BmBNzqdZFl8OhwbT1Tv7M2C2c1Si7KCcpJAGt+6t/W0nN08ZWwxFQXS4ZQGHEXBNweWn0ls+GGyadTAZ3vc1KnC3AZR08JMbc3Vpsl89rcLmxv4HmfC0zSviUXIyzu1Pvtp0t+3t3qSE9QWX6aznu2NrtUesQbB3YsATaxa9vKWapuo/KqbeKi/uLfaV3Z2x6lapWYU2KUr59OFrgL4nS5t0Mu8aIi03t4hURuNwVSiwWqhRiFbKbXswuLjkbcjrPGHoM7BUUsxvZRqTYEn6An0mXaOKarVZ2YsTYXJJNlAA1PlJTcykTiHI+ZKNdl/iZOzH/OdK2Wa4via762w1dhVLOy9Rw8QROn7Hpilh6DOAc5FrfPd2sLL+LiL24DkZzGnSKYsLY946D+Mfn9p2jDYNe4RcMqCmGU2OUcuhHmJxM9erkfFj/asT/f/G/ppJUSRpNDam0AtaknG3fa3kQoPrc+gmxUuiMxqaKCTmVToBf8OWVrBM1Woaj/ADNr4DoBDVcaVUMLie5qYIWE24CIiAiIgIiICIiAiIgIiIFb3kwRqAZdGF7E6jXw9JVatKonzJfxU3+h19rzpFWiDNGvgQeUCiYbG5W7jlW6AlW9RoZM4beWsvzZag8RY+4/KbuN2KjCxUHzF5D19glfkYjwPeH119iIEvs7eGlUCtWzBiAwBF6anjoBrfxIJ8RIv4gYg1KdE03D0rtmym4D6Zc3TTNxkNiKVSgneAIHAg24nQWP5yPfajEWKpbyP5yryskRHR9UOW0RGmHB4h0YZLkkgZeOYngLczOpYHAKhzBQGNrmw+/Ocz2btE0agdUQsOGYA28r8DLZszfYMwFVMoPMSvxstce9+qPFeK+VzNdVF2IUaC501PAec+MKdVRqGAa4Kkgqw8Qbg6/WRGzsdTr1S4dSEJSkhNjfg75Trc6qOgB/eMkauFUsWsQxsCVZkJtwvlIvbxnSWmDGjI9NabMXLAspZnHZfjZsxOUAcCLd6w6zgm9CH9OxdwdK1UnTgDUNifA3HuJ3zsAoOUWvqTqST1JOp9ZDY/d9KocOoOewa/EgG418JpevUscfP8Kd6RnwtqW2cn8dU/7z+UsG0NjJWqpVYuGS1rHumxvqCCPa0w0sGuFoU6VFQCzLSp3+UM5JLN1sAzdSRa+slqeyltqzuebMzA36jKQF/ltNojUaRZLdV5t9UdicDkRmLgKoLG44AC55zbwzOqKOzvoPlYX16hstveeMXsx3Xs2q3p3Ut3e+yqwbIWvaxtYnLci44m82cRWyqzHkC3sLzLRwzaNQVMXiXbQFsS4uQNe+aY/qyiWn4WYLM2JcjgKaD+YsT/xEpmF/Z1mIuSqgHQ2ZqqNfXmVRx6zpPwsKJhKhZ0UvUY2LKDlVVA4nrmnV5M6xTHtDCzJsennDlQWHA21HkZMUaYtwkZsp6lVXbtOFSoq90GmyBu4V4MRlsCc3ENbSSArMvzpp+8neHqvzD0B85ymUTvZiO4tEcX1b+EH+5+0xbMoWAkeaprV2qcr2XwUcJP4OlpA38OszzxTWe4CIiAiIgIiICIiAiIgIiICfCJ9iBhelNeph5vTwywKFv/ZadJebMW9EFvuwldq7Ky4NK5vdnK25ZdQD53X6iXbe7dypiXptTdVygqQ19ATfMLA3Ph4CfN5tnquz2ReFNadutkZbnzteU8mKbWtaY9OyC1JmZmXN5kWiShe3dDZT52B9tbTHLNuhhlq0sTTbgcn+4ML+fdlXFTrt0oaV6p0iMLXAXUgXJ49ecmMHtutT+WobdD3h7Hh6SO2ZhmTFGi63JJUjyBObysLyWxO7q/gun8PD2On0l/j2maan07LOKd1SuE3t/wDdpg+KG30P5ybwe2cPU4VAp6P3T9dD7zn1bZ1ZOjj+k/kfpNb9Iy/MCn8QsPfh9ZOkdcqYZXWzAMpsfUG4IPIggEEcLSP2mco7OizmuwPZjO7BOXaPmJGQHqDfgLmUTBbTqU/2bsvgDp7cDJLd7edkphnRXZwHd7kOxIvqdb24AaADQWgX7Lprx9pE7ewxehVRTYsjqPAspA+8+YXeSg/FjTPRxYe4uJv2DC6kMOoII+kROhxdd1MQKDjKM5dDlB/Cq1Bx83HtOo7mbMNDB0aTWzKCWtqMzMWP3t6SRODHSZqNK0myZ75I1I2QJE7zYzJRyj5qndHl+I+2nrJcSm7TxHbYk2+VO6vpxPv/AGkIzbKoWAliwySOwFKS9JYGSIiAiIgIiICIiAiIgIiICIiAiIgJ5M+FtbT3A1qxtxkftGkatCuo503HqVNvrJhlB0Iv5z4FAFgAB0mJjcaJcNpi581a3mLN9lPvJzdLago1HUrm7U01BvbLZjr4/NIarSyVSv7rOnqQ1P8AvMuzMFUq1UWlbMDnsTa4Ui9r85zMPa9VTH/lDpmYE30v1n3sr8po4alV4Gm1/LT34Sx7OolU73Em9uk6i2hXw4M1K+zQeUs2Jw6WJNltqTwHrI2i6sLqbg8Dwvr4wKriN3F4rdP4dPpwPtI1tl1aYAWzKAAAe6bDx1B+k6AaN5hqYQGBQO3y/OCn8Q0/qGn1m3hsUy6oxXxUkfaWivswHlIjE7urxUFD1Xu+9tD6wNnCbzVl+bLUHiLH3EmcJvRSb5w1M/1D3Gv0lOq7OrJwIcePdPuNPpMBrFfnVk8xce4094HQdqbWRaDNTdWJ7q5SCQT9rC59JAbKocJFYFM5FtR1GstWAw9gIEhhEm8BMNBJngIiICIiAiIgIiICIiAiIgIiICeXOk9THWOkCH2zUvTYeBt4HkfeVfd0YuvXBWpUFJGGdyzW0PygE94n6c/G3JRSo5Vm1GuTgSOvl5STpUwqhVAUDgALAQPc8udNZDbb3lp4dsli76EgGwF+Fz1kTT3zDHvU7D/S2vsRAgts7vscWzD9m1TtLjiO9mIt5z7upsmqmKBYWVQwvyNxYW+/pLfhK1KuLobnmDow8xN7D4ULIfgU3v8AlH8Ou9tulStMs+Lwn2TJHPt4N4u2YqhtSB/qtzPh0ElthVP1SX6f3k1V2Hh2Ys1CmSTc90anr5zTxmESk65O6CCcvS3+fSBu05mCTBhzN1BAwmjMbYabtotAjHwQPKYjspTxEmLT7aBH4fZaKNFA9JtJQAmaIHwCfYiAiIgIiICIiAiIgIiICIiAiIgJircJlnmoNIFT3gUhkdSQVPEaEX4f54zLgd6CFtVUsR+JbAnzHD2m3tTC5gRKziMA6nQFh05jy6wKzt3aJqYmq1jdmJsNbDlr5TVSo/7v1/8AyTSbGYuzspF+R4zcpYFVZS65lBBZeFxfUQPO5PavikKK2VTeoSNAtjoTwuen5Tp4WRez9r4bKFQrSA4KQEA/tJRGBFwQR1GogRG8u2hhqYIALtooPDTiT4fnIbd3fHtKnZ18q3+VxoL9G8PGVzfLaJq1iRqAcqD/AEjn66n1lepB1dWPDw0gdqxW0qVNbs6+QIJPkBxlYpbQNau7HTgFHRRew/zrIFXFh48Op8usm9jYQ8SNT9IFkwom+gmphUm6ICIiAiIgIiICIiAiIgIiICIiAiIgIiICIiAiIgIiIGCrSmnVwsk55KQIaphBI3G4LQyzPSmrVw14FDqPlNm7p8dB78J7p1CNVJHkbfaWfE7MB5TSXd1SeFvLT7QK1Qwedr28BJjD7IB4iWDD7JVeAm7TwgECEwWxUU3CAHqAJNYfC2m0lCZlWB5RLT3EQEREBERAREQEREBERAREQEREBERAREQEREBERAREQEREBPhWIgeTTECmIiB6yz7aIgIiICIiAiIgIiICIiAiIgIiICIiAiIgIiIH/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880" y="2132856"/>
            <a:ext cx="7496175" cy="311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8438767"/>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08520" y="260648"/>
            <a:ext cx="8784976" cy="769441"/>
          </a:xfrm>
          <a:prstGeom prst="rect">
            <a:avLst/>
          </a:prstGeom>
          <a:noFill/>
        </p:spPr>
        <p:txBody>
          <a:bodyPr wrap="square" lIns="91440" tIns="45720" rIns="91440" bIns="45720">
            <a:spAutoFit/>
          </a:bodyPr>
          <a:lstStyle/>
          <a:p>
            <a:pPr algn="ctr"/>
            <a:r>
              <a:rPr lang="es-ES" sz="44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-MATRIZ DE SINTESIS ESTRATEGICA 2</a:t>
            </a:r>
            <a:endParaRPr lang="es-ES" sz="4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
        <p:nvSpPr>
          <p:cNvPr id="2" name="AutoShape 6" descr="data:image/jpeg;base64,/9j/4AAQSkZJRgABAQAAAQABAAD/2wCEAAkGBxQTEBIUEhMVEhQXGRQVFhUVFxUUFhYVFRQYGBcZGBgYHCggGBolHBYYITEkJSkrLi4uFx8zODQsNygtLisBCgoKDg0OGxAQGjQkICQ2LC0vNDQvLCwsNDEsNiw0LywsLCwsLCwsNDI0LywsLyw0NCwsLCwsLCwsLDQsLCwsLP/AABEIALgBEgMBIgACEQEDEQH/xAAcAAEAAgMBAQEAAAAAAAAAAAAABQYDBAcCAQj/xAA/EAACAQIDBQYEAgkEAQUAAAABAgADEQQSIQUGMUFREyJhcYGRBzKhsULRFCMzUnKCksHwYqKywvEVU4OT4f/EABoBAQACAwEAAAAAAAAAAAAAAAADBAECBQb/xAAqEQEAAgIBAwIGAgMBAAAAAAAAAQIDEQQSITFBcRMiUWGhsYGRMkLxBf/aAAwDAQACEQMRAD8A7hERAREQEREBERAREQEREBPFesqKWdgqjiWIAHqZ7lP+IGSpTVBXpLURsxps4UkFSPQ66X6maZL9NdtbTqNrdTqBgCpDA6gg3BHgRPUqm42KpU6C0TXpvULMwRWvYH8I6nQnTqZa4pfqrsrO42REoXxD33rYKtSo0EQsU7RmqBmFizKFAUj903N+k2mdRtNix2yW6ar7Ejt3dp/pOFo18uQ1FDFeNjwNjzFxoekkZlpMTE6kiIhgiIgIiICIiAiIgIiICIiAiIgIiICIiAiIgIiYcZXyU3e18qs1uuUXtMTOo3IzRKxsjertKgSqoXMQFK3tcmwBv95Z5Fhz0yxurMxonMPinhq7Ymi9Iu6qoXLTuxp1MxNyq6gsCLH/AEzplaoFVmPBQSfQXn5tao7frWvd2a78y4Cs+vG/6xT6zpcOvzdW/DWX6D2HXqfodF8QCtTs1apm0IIW5zDkbcR1nJcbQd6RxbHSrWdba3vbOT5cR6T7udvBWaocLUrOaeIVqILkv2bupCEXPUgWvzlq312SMPsqhSBzdnUUlrWuWWpmNuWrSjz8E1t38eUeSNqls7CO1KtXptZsOaT2tr3mPeB5ZSt//E6Rg9+MK7U1LMrMFuSpyKzAd0nwJte1vGU7c3G0sMcYmKNlZEQqO8WvmBAA46NI0YLCmqAMUex0uWpv2luY7osT46eU5k5bYojomNz52n4mGJiZl1fePay4XC1q7C/ZrcLe2ZiQqLfldiB6zh22d8q2KKnEUsNUy3y/q2BW/EAhwcunAnlLx8RNrJjUweDwtTMcRWAYgHuqgHEHhbOH/wDjMpPxJwyUtpVadNQiKlEAAACwpL0l61+qN1ns6PEpFf8AKO87XP4f7/VK2Ip4WslJFZStI0lKBSi3C5bkWyg2ta1h106dOGVsKMPs3ZW0EWzU6r9qVABcdu7LmPPRCn84E7krXAI4HUes3pM+JVuVWu+qsfWP5h9nIPiNh8Y+0DlSsyWTsOzDlbZRfLl4NnzX58OVpOfFHadV3oYHD5jUq991U2LLqEW/Q2Yn+EcpyunXZflZl8mI+xnV4mKY+fbGGmvmfo3ZKVBh6IrG9UU6YqHrUCjMfe82pyz4XbYrjFvhq7VCGQuq1c2ZWGUiwbUAo1/QGdTlPNj6L6Q3r0yTy7gAkkAAEknQADiTPUre8e8OEy1sPUrEMysjZFZ8pYW5C1x0lfJkrSNzLFazadQz7P3tw1asKSOcxuFJUhWI1sD6c7SdnIt2Uw1LELVrYlbIbqFSr3jyLEroBxtrOtUaquqspDKwBBGoIOoIlfiZrZKz1TG/skzY4pPZ7iIltCREQEREBERAREQEREBERASI3h2yMOFGTOXvoTYWFr30PWS8pm+vexFBBxIUf/ZUy/2lflXtXHPT57Q2r5ReExtBawqGgbAhgofuqwNwQCtzY8NZd9k7Yp4gHJcMOKniPznPdo0OzrVE5KzAeQOn0tNrZVZqDUK/4WLq38rlSP6cp9fCcnj58mK2vSPPaPZJMRK/7Twxq0KtNWyl0dA3HKWUgH0vOQ75btHB7Pwauys4q1s5W+W9UAgC+pstMD0nZlYEAjUHUHwlA+MWIT9GoUmvnapnUD91EZWJPL9oJ6bjWnriIRRWbTqHLaGIKhQPwtnVhowchRcH+RdPCdf30xQr7HFYDRhh6nlnZR/2nIsDUpIwNSm1VRbudpkvbkSFvbytOgtvfTx9BsH2f6OzhVp6hkujBlXgMvygCWefitkx6rHjf0T5sW6/LCApYA4jG06SmxqCib2vYGgjs1uelzIuoMrEdCR7G06FuzsNsPie3qPotIJqB3cqKpN+QCp7Gc/2iP11awNhUqciLd82uOU8pyMM1jqnzMz/AEl49o10x6LTugzYXHYYORlxFJGFuGWqt0/mDDL79ZCfEWgr7Vx2YXy0Fca27wp0wPvLfi9iVMTgtnNQAWpSp0++zBRbKvC1ybFQdbc+spPxExB/9UxRGlxSQ34MvY0yfQn7S5hrNKzHp2mP5hLg+fJ576n9unfDvDK2yMKrqrqVYlWAYftWYaHx1lrlS+GGPWps2kAuXsy1K3Hgc1x6MPrLaJcr4hSzRMZLRP1lS9k7ErLtHHY7FKBlzLh+8G/VgWz6fL3FA11uzzilJCwCjibAeZ0n6M3mr5MDi3H4aFZh6U2InD9kYbM+zUAF3rknxU1qSa+XZt7mdPjZJmJmftH9RKTFbzLoe3tmvS25gK1KmzI69m5VSQCqsjFiNB3HXj+4Z0CJgx2KWlTeo3BRfz6AeJOnrKGTJuI36Qgm29NTeDaPYUGa9mPcT+Ig/YAn0nLcbhaZpOcuVwCwcFiWI1Ia5N7668b2kttbaxxLKaqqQhJQAuuW9r8G10FtfG1pG4/DCroH7IfukFlv4tfMB6Gee5eeM19x4hPi+X1RWz9ntVWsy2tSpmo1+YBAsPHifSdQ+HdbNs+mP3WqL/vJH0IkN8P9iHsMatTQ1D2BPEZRTJuOoPa3lg3L2LUwmHNOqysxdn7lyACFFrkD92/DnLvDxTWa3j1if32bZ8kWiY9k9EROkqEREBERAREQEREBERAREQE0sVsulUqpVdbulspueRuLjnY6ibsTE1ifI57vpTyYlmPBgjf9f+s293MGMRha9EmxDq6njlJUAf8AFh6zL8Q8NdabDmHS/mAV/vNLcfHWqN3SwemraWuMpHInX5zw1nI6IjlTWfE7/MJf9V12XhjSoojNnKi2a1ueg8gNPScn+LeJL45aagt2dIaDU5mLM2g/05T6TqD4tmYBAQtrlmVhrcWUKbEnib8rDrpW8du7TGLOLLZqhWwQnKCQmS68Tmy6W4azu8e1cU+0dmtLanbjYMkKWDYYYYlCe5W7M8O6QiOjDnxJHoOs298cNkx1ZQCAezYA6EZqSmxHW5PtLFuBh6dfA42hU0V2Xv2uEZk7jHpZkBudNJ1L5dUi/t+Vqb6rE+y67K2t21ClUXLUzqCUGjA8GB/DxBGuUaTlm0hatixbJ33sumn68aaaaA8uk6BursurhcI1Jqi1KpZ2QUWzIoIAGZiLAXBOo52FzpKbt7A1BicYSpsbtcDQ5qqNcex8p5z/ANCvf5e8d/0jxTEWmE7jt72wuy8KKIBqMopqWsQMijOwXnYkDXmedtef7Q2w1d89dVqPoCwHZsQORy6H1ElMSjYvF4LC6gIlOm19Mo1q1W8CE/4yF25SRMViFp2CLVqKgBuAocgWPMWmNz0w6PHpSvbXee7pO42+2FUU8N2X6MOCnMGS5N+8xsQSeZ6y/wBan2tsrgqL5kGoYm1s1iDYC+nA5tZ+bgpChw1jmZdLgjKqkNf+b/bOy7N30pVlp56Ds5UfIoqEm2thxte+kmx2me0qfMxVrq1fXe/dt767RtgcdTsO7SUZlByjtDlyEcmAsbX4MDpcX51ukl9obLXojOf68RUB9sv0nX62EDJltZSPltYa+E1KOyqdJu1sq5VtmNhlQa8eQlzHl6azXXlVrfUab22ttU8NQatUvlFgAOLMeAH+dZzfaO/TYspR7MUlZ1t3r3JNlDHkLn/LSQ3l23g8TQrUnxFnzBqThXZFynugAC4BFwTxub6gACobvYPDdujYjFU1powbKq1iXym4GqAAG2p4/eT04tb4rVyVnc+/4R70te8eFWjWWkn4EQMebObsWPuPpIzP+XqeA9gx/lmbbWPWviKtRGzKx7pHMKAB5cJoYii57LIpbNUHAX1UacOudvaeSy45+LaNeN9k9e7pu5b3wo8GYH0tb6Wk7K9uTh3SgwqIyd8kBhYkWGtj5SfdrC58B6k2H1M7HF38Ku0NvL1ERJ2CIiAiIgIiICIiAiIgIiICJC7W201CqFKB0IBGtiDcg9QeXvMmF3hoPxYoeji31GkDDvfh8+H01ZWDAeVwfoZUN3aD069Pun8Q/lINvX5Z0FqauLghh1BBH0mOngwDe0r341bZIyesa/DaLdtMd7AFjl5a8z0HUzEaaF73ZXIsPnQsFudAdGtc8jxmTDhkNR6q5jd7OCmUUr9wDMwy922bqQTfhMz1EekrsAEIDDtBa1xpcHgdZYmdNXIPiPSA2itmzXWlmJtoQ5BBygcAB7zd+FWKKPihpcrSNu9c5TUGgUE/i6T18U6OZ8M9EZhldO4NAcwKjThcsfrNb4dKy47EL3ksjA2toRUWwa4twv7aS/F63424nfb9SsxaLYuzp6sWUEgqSASpsSD00mucKha2hbppf2mxTp1LfMn9DfbPPiYNKVKz2KgsxLAG7O5Y+pZtAPASgrK3t/dTO/a4dEWqwy1CSVLCwt4cteF9ONpyDalIpXqo/wAyu6m2veDEG3tO+VsLWZGFKoaAI7ucdo3nqbp7njwFrTgu26TLiqyuczLVqBjcm7BmBNzqdZFl8OhwbT1Tv7M2C2c1Si7KCcpJAGt+6t/W0nN08ZWwxFQXS4ZQGHEXBNweWn0ls+GGyadTAZ3vc1KnC3AZR08JMbc3Vpsl89rcLmxv4HmfC0zSviUXIyzu1Pvtp0t+3t3qSE9QWX6aznu2NrtUesQbB3YsATaxa9vKWapuo/KqbeKi/uLfaV3Z2x6lapWYU2KUr59OFrgL4nS5t0Mu8aIi03t4hURuNwVSiwWqhRiFbKbXswuLjkbcjrPGHoM7BUUsxvZRqTYEn6An0mXaOKarVZ2YsTYXJJNlAA1PlJTcykTiHI+ZKNdl/iZOzH/OdK2Wa4via762w1dhVLOy9Rw8QROn7Hpilh6DOAc5FrfPd2sLL+LiL24DkZzGnSKYsLY946D+Mfn9p2jDYNe4RcMqCmGU2OUcuhHmJxM9erkfFj/asT/f/G/ppJUSRpNDam0AtaknG3fa3kQoPrc+gmxUuiMxqaKCTmVToBf8OWVrBM1Woaj/ADNr4DoBDVcaVUMLie5qYIWE24CIiAiIgIiICIiAiIgIiIFb3kwRqAZdGF7E6jXw9JVatKonzJfxU3+h19rzpFWiDNGvgQeUCiYbG5W7jlW6AlW9RoZM4beWsvzZag8RY+4/KbuN2KjCxUHzF5D19glfkYjwPeH119iIEvs7eGlUCtWzBiAwBF6anjoBrfxIJ8RIv4gYg1KdE03D0rtmym4D6Zc3TTNxkNiKVSgneAIHAg24nQWP5yPfajEWKpbyP5yryskRHR9UOW0RGmHB4h0YZLkkgZeOYngLczOpYHAKhzBQGNrmw+/Ocz2btE0agdUQsOGYA28r8DLZszfYMwFVMoPMSvxstce9+qPFeK+VzNdVF2IUaC501PAec+MKdVRqGAa4Kkgqw8Qbg6/WRGzsdTr1S4dSEJSkhNjfg75Trc6qOgB/eMkauFUsWsQxsCVZkJtwvlIvbxnSWmDGjI9NabMXLAspZnHZfjZsxOUAcCLd6w6zgm9CH9OxdwdK1UnTgDUNifA3HuJ3zsAoOUWvqTqST1JOp9ZDY/d9KocOoOewa/EgG418JpevUscfP8Kd6RnwtqW2cn8dU/7z+UsG0NjJWqpVYuGS1rHumxvqCCPa0w0sGuFoU6VFQCzLSp3+UM5JLN1sAzdSRa+slqeyltqzuebMzA36jKQF/ltNojUaRZLdV5t9UdicDkRmLgKoLG44AC55zbwzOqKOzvoPlYX16hstveeMXsx3Xs2q3p3Ut3e+yqwbIWvaxtYnLci44m82cRWyqzHkC3sLzLRwzaNQVMXiXbQFsS4uQNe+aY/qyiWn4WYLM2JcjgKaD+YsT/xEpmF/Z1mIuSqgHQ2ZqqNfXmVRx6zpPwsKJhKhZ0UvUY2LKDlVVA4nrmnV5M6xTHtDCzJsennDlQWHA21HkZMUaYtwkZsp6lVXbtOFSoq90GmyBu4V4MRlsCc3ENbSSArMvzpp+8neHqvzD0B85ymUTvZiO4tEcX1b+EH+5+0xbMoWAkeaprV2qcr2XwUcJP4OlpA38OszzxTWe4CIiAiIgIiICIiAiIgIiICfCJ9iBhelNeph5vTwywKFv/ZadJebMW9EFvuwldq7Ky4NK5vdnK25ZdQD53X6iXbe7dypiXptTdVygqQ19ATfMLA3Ph4CfN5tnquz2ReFNadutkZbnzteU8mKbWtaY9OyC1JmZmXN5kWiShe3dDZT52B9tbTHLNuhhlq0sTTbgcn+4ML+fdlXFTrt0oaV6p0iMLXAXUgXJ49ecmMHtutT+WobdD3h7Hh6SO2ZhmTFGi63JJUjyBObysLyWxO7q/gun8PD2On0l/j2maan07LOKd1SuE3t/wDdpg+KG30P5ybwe2cPU4VAp6P3T9dD7zn1bZ1ZOjj+k/kfpNb9Iy/MCn8QsPfh9ZOkdcqYZXWzAMpsfUG4IPIggEEcLSP2mco7OizmuwPZjO7BOXaPmJGQHqDfgLmUTBbTqU/2bsvgDp7cDJLd7edkphnRXZwHd7kOxIvqdb24AaADQWgX7Lprx9pE7ewxehVRTYsjqPAspA+8+YXeSg/FjTPRxYe4uJv2DC6kMOoII+kROhxdd1MQKDjKM5dDlB/Cq1Bx83HtOo7mbMNDB0aTWzKCWtqMzMWP3t6SRODHSZqNK0myZ75I1I2QJE7zYzJRyj5qndHl+I+2nrJcSm7TxHbYk2+VO6vpxPv/AGkIzbKoWAliwySOwFKS9JYGSIiAiIgIiICIiAiIgIiICIiAiIgJ5M+FtbT3A1qxtxkftGkatCuo503HqVNvrJhlB0Iv5z4FAFgAB0mJjcaJcNpi581a3mLN9lPvJzdLago1HUrm7U01BvbLZjr4/NIarSyVSv7rOnqQ1P8AvMuzMFUq1UWlbMDnsTa4Ui9r85zMPa9VTH/lDpmYE30v1n3sr8po4alV4Gm1/LT34Sx7OolU73Em9uk6i2hXw4M1K+zQeUs2Jw6WJNltqTwHrI2i6sLqbg8Dwvr4wKriN3F4rdP4dPpwPtI1tl1aYAWzKAAAe6bDx1B+k6AaN5hqYQGBQO3y/OCn8Q0/qGn1m3hsUy6oxXxUkfaWivswHlIjE7urxUFD1Xu+9tD6wNnCbzVl+bLUHiLH3EmcJvRSb5w1M/1D3Gv0lOq7OrJwIcePdPuNPpMBrFfnVk8xce4094HQdqbWRaDNTdWJ7q5SCQT9rC59JAbKocJFYFM5FtR1GstWAw9gIEhhEm8BMNBJngIiICIiAiIgIiICIiAiIgIiICeXOk9THWOkCH2zUvTYeBt4HkfeVfd0YuvXBWpUFJGGdyzW0PygE94n6c/G3JRSo5Vm1GuTgSOvl5STpUwqhVAUDgALAQPc8udNZDbb3lp4dsli76EgGwF+Fz1kTT3zDHvU7D/S2vsRAgts7vscWzD9m1TtLjiO9mIt5z7upsmqmKBYWVQwvyNxYW+/pLfhK1KuLobnmDow8xN7D4ULIfgU3v8AlH8Ou9tulStMs+Lwn2TJHPt4N4u2YqhtSB/qtzPh0ElthVP1SX6f3k1V2Hh2Ys1CmSTc90anr5zTxmESk65O6CCcvS3+fSBu05mCTBhzN1BAwmjMbYabtotAjHwQPKYjspTxEmLT7aBH4fZaKNFA9JtJQAmaIHwCfYiAiIgIiICIiAiIgIiICIiAiIgJircJlnmoNIFT3gUhkdSQVPEaEX4f54zLgd6CFtVUsR+JbAnzHD2m3tTC5gRKziMA6nQFh05jy6wKzt3aJqYmq1jdmJsNbDlr5TVSo/7v1/8AyTSbGYuzspF+R4zcpYFVZS65lBBZeFxfUQPO5PavikKK2VTeoSNAtjoTwuen5Tp4WRez9r4bKFQrSA4KQEA/tJRGBFwQR1GogRG8u2hhqYIALtooPDTiT4fnIbd3fHtKnZ18q3+VxoL9G8PGVzfLaJq1iRqAcqD/AEjn66n1lepB1dWPDw0gdqxW0qVNbs6+QIJPkBxlYpbQNau7HTgFHRRew/zrIFXFh48Op8usm9jYQ8SNT9IFkwom+gmphUm6ICIiAiIgIiICIiAiIgIiICIiAiIgIiICIiAiIgIiIGCrSmnVwsk55KQIaphBI3G4LQyzPSmrVw14FDqPlNm7p8dB78J7p1CNVJHkbfaWfE7MB5TSXd1SeFvLT7QK1Qwedr28BJjD7IB4iWDD7JVeAm7TwgECEwWxUU3CAHqAJNYfC2m0lCZlWB5RLT3EQEREBERAREQEREBERAREQEREBERAREQEREBERAREQEREBPhWIgeTTECmIiB6yz7aIgIiICIiAiIgIiICIiAiIgIiICIiAiIgIiIH/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dirty="0"/>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464" t="36884" r="59814" b="30124"/>
          <a:stretch/>
        </p:blipFill>
        <p:spPr bwMode="auto">
          <a:xfrm>
            <a:off x="460375" y="1556792"/>
            <a:ext cx="7674632" cy="3876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7091187"/>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188640"/>
            <a:ext cx="6336704" cy="769441"/>
          </a:xfrm>
          <a:prstGeom prst="rect">
            <a:avLst/>
          </a:prstGeom>
          <a:noFill/>
        </p:spPr>
        <p:txBody>
          <a:bodyPr wrap="square" lIns="91440" tIns="45720" rIns="91440" bIns="45720">
            <a:spAutoFit/>
          </a:bodyPr>
          <a:lstStyle/>
          <a:p>
            <a:pPr algn="ctr"/>
            <a:r>
              <a:rPr lang="es-ES" sz="44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*PLAN DE MARKETING</a:t>
            </a:r>
            <a:endParaRPr lang="es-ES" sz="4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pic>
        <p:nvPicPr>
          <p:cNvPr id="12" name="Imagen 305"/>
          <p:cNvPicPr>
            <a:picLocks noChangeAspect="1" noChangeArrowheads="1"/>
          </p:cNvPicPr>
          <p:nvPr/>
        </p:nvPicPr>
        <p:blipFill>
          <a:blip r:embed="rId3">
            <a:extLst>
              <a:ext uri="{28A0092B-C50C-407E-A947-70E740481C1C}">
                <a14:useLocalDpi xmlns:a14="http://schemas.microsoft.com/office/drawing/2010/main" val="0"/>
              </a:ext>
            </a:extLst>
          </a:blip>
          <a:srcRect b="11504"/>
          <a:stretch>
            <a:fillRect/>
          </a:stretch>
        </p:blipFill>
        <p:spPr bwMode="auto">
          <a:xfrm>
            <a:off x="3563888" y="2870863"/>
            <a:ext cx="2137718" cy="156624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3" name="Imagen 3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3659" y="2850175"/>
            <a:ext cx="2279791" cy="169324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4" name="Imagen 516" descr="Descripción: https://encrypted-tbn1.gstatic.com/images?q=tbn:ANd9GcSOtA7m7cZdSaYbibv2KDHY-s6aXl8OyGfoUkmA3CaXDYxQDlJ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0741" y="4869160"/>
            <a:ext cx="2312814" cy="1339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5" name="Imagen 306" descr="Descripción: https://encrypted-tbn1.gstatic.com/images?q=tbn:ANd9GcTCDV9IPBzvz0wmgIJgH_-pP4mINHrVVXJC7z-Ea_PzKD0lyUXv"/>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0032" y="1196752"/>
            <a:ext cx="2220457" cy="150467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717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4974" y="1969060"/>
            <a:ext cx="3187277" cy="3201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3672165"/>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p:cNvPicPr>
            <a:picLocks noChangeAspect="1" noChangeArrowheads="1"/>
          </p:cNvPicPr>
          <p:nvPr/>
        </p:nvPicPr>
        <p:blipFill rotWithShape="1">
          <a:blip r:embed="rId3">
            <a:extLst>
              <a:ext uri="{28A0092B-C50C-407E-A947-70E740481C1C}">
                <a14:useLocalDpi xmlns:a14="http://schemas.microsoft.com/office/drawing/2010/main" val="0"/>
              </a:ext>
            </a:extLst>
          </a:blip>
          <a:srcRect l="30244" t="15784" r="35117" b="21203"/>
          <a:stretch/>
        </p:blipFill>
        <p:spPr bwMode="auto">
          <a:xfrm>
            <a:off x="307974" y="3708860"/>
            <a:ext cx="2692173" cy="275348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5232" t="8965" r="24877" b="15629"/>
          <a:stretch/>
        </p:blipFill>
        <p:spPr bwMode="auto">
          <a:xfrm rot="515321">
            <a:off x="5337428" y="401860"/>
            <a:ext cx="2752426" cy="23389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448" t="15316" r="3551" b="19593"/>
          <a:stretch/>
        </p:blipFill>
        <p:spPr bwMode="auto">
          <a:xfrm>
            <a:off x="543881" y="1066103"/>
            <a:ext cx="1928999" cy="7590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13 Flecha doblada"/>
          <p:cNvSpPr/>
          <p:nvPr/>
        </p:nvSpPr>
        <p:spPr>
          <a:xfrm rot="5400000">
            <a:off x="3006529" y="1337213"/>
            <a:ext cx="429663" cy="54624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solidFill>
                <a:schemeClr val="tx1"/>
              </a:solidFill>
            </a:endParaRPr>
          </a:p>
        </p:txBody>
      </p:sp>
      <p:sp>
        <p:nvSpPr>
          <p:cNvPr id="15" name="14 Rectángulo"/>
          <p:cNvSpPr/>
          <p:nvPr/>
        </p:nvSpPr>
        <p:spPr>
          <a:xfrm>
            <a:off x="3308571" y="1910147"/>
            <a:ext cx="1326004" cy="769441"/>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s-ES" sz="4400" b="1" cap="none" spc="0" dirty="0" smtClean="0">
                <a:ln w="11430">
                  <a:solidFill>
                    <a:schemeClr val="tx1"/>
                  </a:solidFill>
                </a:ln>
                <a:effectLst>
                  <a:outerShdw blurRad="80000" dist="40000" dir="5040000" algn="tl">
                    <a:srgbClr val="000000">
                      <a:alpha val="30000"/>
                    </a:srgbClr>
                  </a:outerShdw>
                </a:effectLst>
              </a:rPr>
              <a:t>1999</a:t>
            </a:r>
            <a:endParaRPr lang="es-EC" sz="4400" b="1" cap="none" spc="0" dirty="0">
              <a:ln w="11430">
                <a:solidFill>
                  <a:schemeClr val="tx1"/>
                </a:solidFill>
              </a:ln>
              <a:effectLst>
                <a:outerShdw blurRad="80000" dist="40000" dir="5040000" algn="tl">
                  <a:srgbClr val="000000">
                    <a:alpha val="30000"/>
                  </a:srgbClr>
                </a:outerShdw>
              </a:effectLst>
            </a:endParaRPr>
          </a:p>
        </p:txBody>
      </p:sp>
      <p:sp>
        <p:nvSpPr>
          <p:cNvPr id="16" name="15 CuadroTexto"/>
          <p:cNvSpPr txBox="1"/>
          <p:nvPr/>
        </p:nvSpPr>
        <p:spPr>
          <a:xfrm>
            <a:off x="539552" y="2922901"/>
            <a:ext cx="2592288" cy="646331"/>
          </a:xfrm>
          <a:prstGeom prst="rect">
            <a:avLst/>
          </a:prstGeom>
          <a:solidFill>
            <a:schemeClr val="accent5">
              <a:lumMod val="50000"/>
            </a:schemeClr>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s-EC" b="1" dirty="0" smtClean="0"/>
              <a:t>SECTOR DE ALIMENTOS</a:t>
            </a:r>
          </a:p>
          <a:p>
            <a:pPr algn="ctr"/>
            <a:r>
              <a:rPr lang="es-EC" b="1" dirty="0" smtClean="0"/>
              <a:t> PROCESADOS</a:t>
            </a:r>
            <a:endParaRPr lang="es-EC" b="1" dirty="0"/>
          </a:p>
        </p:txBody>
      </p:sp>
      <p:sp>
        <p:nvSpPr>
          <p:cNvPr id="17" name="AutoShape 6" descr="data:image/jpeg;base64,/9j/4AAQSkZJRgABAQAAAQABAAD/2wCEAAkGBxQHBhMUEQ4WFBAWFhYaGBQQGBsYFRMaGx0iIhkcHxgYIDQhGRwoJx8WIT0jMSkuOjAuFx8/ODMsQygtNCsBCgoKBQUFDgUFDisZExkrKysrKysrKysrKysrKysrKysrKysrKysrKysrKysrKysrKysrKysrKysrKysrKysrK//AABEIAKAAoAMBIgACEQEDEQH/xAAcAAEAAgMBAQEAAAAAAAAAAAAAAwgFBgcEAgH/xABIEAABAgICDAkJBgUFAAAAAAABAAIDBAURBgcSFDE0UVNykbHRCBMXIUFSYXOTFjI2VFVxgaLSIiM3obLBJEJjZII1YoSzw//EABQBAQAAAAAAAAAAAAAAAAAAAAD/xAAUEQEAAAAAAAAAAAAAAAAAAAAA/9oADAMBAAIRAxEAPwDtEtLsvdv3bfNHQMikvdmbbqC/ZbF26I2KRBFe7M23UEvdmbbqClRBFe7M23UEvdmbbqClRBFe7M23UEvdmbbqClWi07bWkKCpeJLxnReNhmp1yysV1A8x+KDdb3Zm26gl7szbdQWHsQsrl7LpB8WVLixj7g3bbk11A4MnOFnUEV7szbdQS92ZtuoKVEEV7szbdQS92ZtuoKVEEV7szbdQS92ZtuoKVEEV7szbdQS92ZtuoKVEEV7szbdQUczLsvd33bfNPQMi9KjmcXdonYgS2Lt0RsUijlsXbojYpEBERAREQFUW2jE422BOn+sRqAH7K3Sp1Z5E42zaeP8AcxhqeR+yDsnBsiV2Pzbckdp1sG5dhXEuDPFrlp9uR0udYibl21ARFw7hNH/Tv+V/5IO4oqq2lYnF2xpbt4wfIdytUgIiICIiAo5nF3aJ2KRRzOLu0TsQJbF26I2KRRy2Lt0RsUiAiIgIiICpnZe/jbLJ05ZmOdcRyuYqUUzE46l47utFiHW4oOycGZ1T6QGUSx1cbvXc1wPg0vqpSdGWHCOpzt674gLg3CXiVz0i3IyMdZZuXeVX3hJvrshlBkgOOt53INOtQuuLY8lpuGtjgrZqoNrWLxVnsif67Br5v3VvkBERAREQFHM4u7ROxSKOZxd2idiBLYu3RGxSKOWxduiNikQEREBERAVHXOunEnCVd2afxUs92RpOoKkKDsHBsdVZHND+gPyeN6sGq6cHKJc2XRxllz+TmqxaAq6cI2Ld2XwR1Zcfm5xVi1WjhBPurPqskCF+6DTbCXXFmUif7qX/AOxquSqWWPReJp+Wd1Y0I6nhXTQEREBERAUczi7tE7FIo5nF3aJ2IEti7dEbFIo5bF26I2KRAREQEREHhp1/F0JMHJBiHU0qlSufZU64sYmz/bxv0FUwQdN4PcS5s8IywIn5Fqssqx2gXXNsJvbBij8grOICrBb5icZbDidkKEPyVn1VO3RF4y2PNf7SwfID+6DS4MTiorXDCCDqV4FRxXelonGyzHZWg6wglREQEREBRzOLu0TsUijmcXdonYgS2Lt0RsXB7bllc1YtbHu5WOWVwIV0w88N/O7zmHmPvwrvEti7dEbFW3hB+no7iHtcg3+wy3ZLUrVDnmCVi9DwS6C/41Vs9xrHauqQYrY8IOY4OaRWHNIIIygjCqPrY7ErN5yxOL/DRzxZNboT/tQnf49B7RUguAueW85t8hYTxkKI6HEbHhFr2Etc08+AheWwu3LKU7VDmhekfm881wXnsf8Ay+45cJX1b9cH2vSQawYsIgjARzoNDsftyvjyDpalYRiwYjSx0eBU2KA4VEluB3wq+Kw9J2sjOSZmKImmz0vhLBU2Yh5A5nScOTAeZc7Xrouk41ETgiy8Z0KK3A6Gaj7u0diDdbSlcrbKgtc0tdVFaWuFRBqNYIOA8ytGq9WL22IMxS0GJSskwx4ddxOwBVEbWKqnsHnCrIfgu8URS8CmpQRJaOyLDP8ANDNdXYch7EFZbC7as7Yu1sMuviWFQEKMTW0Doa/C33c45hzLPUxQ8lbOpB8zITvEUhEqL5ScqF24AAXDx7u2usYFyVEGTp6gJix6c4uagOhP6Loczhla7A4e5XBoB/G0FLnLBhHW0Ks9A2zo8tJ3vPwW0hKZuZ89ujEIJr99a73YNZnI2QyEOHKRrlzGNaIEXmitDRUBUT9qoDCCUHL7bllc1YtbHu5WOWVwIV0w88N/O7zmHmPvwrZbDLdktStUOeYJWL0PBLoL/jVWz3Gsdq0DhB+no7iHtcuZILwQYrY8IOY4OaRWHNIIIygjCvtU/sSs3nLE4v8ADRzxZNboT/tQnf49B7RUu52F25ZSnaoc0L0j83nmuC89j/5fccuEoOmqOZxd2idi+2OD2gg1g84IwEL4mcXdonYgS2Lt0RsVbeEH6ejuIe1yslLYu3RGxVt4Qfp6O4h7XIOZIvfRVDTFMOcJaWiRi2q6EJpdc14K6sHSsh5E0h7MmfCfuQYBZEU5MChjK8e4ypcHcU41tDhgIr83pwZV7vImkPZkz4T9yeRNIezJnwn7kGARZuYsQnpaA576OmGsaCXOdCcA0DCSauYLFSks+cmWshsc+I41NawVuccgAwoIVkKDpuPQE6IstHdCiDpYeZwyOGBw7Cvf5E0h7MmfCfuTyJpD2ZM+E/cgwCLP+RNIezJnwn7k8iaQ9mTPhP3IMAvpjzDeC0kOBBBHMQRgIPQVJNyz5OZcyIxzIjTU5rxU5pyEHAsrL2IT0zAa9lHTDmOALXNhOIcDgINXOEHjpimI9NzDXzMZ0WI1gYHv53XIwVnp968Cz/kTSHsyZ8J+5PImkPZkz4T9yDAIs/5E0h7MmfCfuWPpWhpih3NEzLRIJdXciK0tuqsNVeHoQdN4PlNR/KYyxjuMtxT3cU41tDgRURX5uE4MNasHM4u7ROxVt4Pnp6e4ibWqyUzi7tE7ECWxduiNirbwg/T0dxD2uVkpbF26I2KtvCD9PR3EPa5BneDRj89oQdr13lcG4NGPz2hB2vXeUBERBgrOvQ2c7iL+kqsNrD8QJLvm7CrPWdehs53EX9JVYbWH4gSXfN2FBbtERAREQVEtn/iBO987YFZ6wX0Nk+4hfpCrDbP/ABAne+dsCs9YL6GyfcQv0hBnUREBcG4S+PyOhG2sXeVwbhL4/I6EbaxBguD56enuIm1qslM4u7ROxVt4Pnp6e4ibWqyUzi7tE7ECWxduiNirbwg/T0dxD2uVkpbF26I2LUrKrW0lZVSnHzIiGJchv2H3IqFdXN8UFebALO4tg8aM6DBhxDFDAeNuua5rqquT2rcuX2b9Sl/n+pb5yJUZ1Y3iHcnIlRnVjeIdyDQ+X2b9Sl/n+pOX2b9Sl/n+pb5yJUZ1Y3iHcnIlRnVjeIdyDm9MW7ZqlaKiwXScANiscwlt3WA4VVity59Y9SzqCpuDMMaHPhODg19dySMtXOrE8iVGdWN4h3JyJUZ1Y3iHcg0Pl9m/Upf5/qTl9m/Upf5/qW+ciVGdWN4h3JyJUZ1Y3iHcg0Pl9m/Upf5/qTl9m/Upf5/qW+ciVGdWN4h3JyJUZ1Y3iHcgrtZDSzqdpuNMPaGviuLi1ldyCclfOug0PbtmqKoqFBbJwC2ExrAXXdZDRVWanLpHIlRnVjeIdyciVGdWN4h3IND5fZv1KX+f6k5fZv1KX+f6lvnIlRnVjeIdyciVGdWN4h3IND5fZv1KX+f6lptn9ncWziNBdGgw4ZhB4HFXXPdVV13R7F27kSozqxvEO5ORKjOrG8Q7kHMuD56enuIm1qslM4u7ROxalYra2krFaU4+WEQRLkt+2+6FRqr5vgttmcXdonYgS2Lt0RsUi80tMMvdv3jfNHSMikvlmcbrCCVFFfLM43WEvlmcbrCCVFFfLM43WEvlmcbrCCVFFfLM43WEvlmcbrCCVFFfLM43WEvlmcbrCCVFFfLM43WEvlmcbrCCVFFfLM43WEvlmcbrCCVFFfLM43WEvlmcbrCCVFFfLM43WEvlmcbrCCVRzOLu0TsX5fLM43WFHMzDL3d943zT0jIg/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dirty="0"/>
          </a:p>
        </p:txBody>
      </p:sp>
      <p:pic>
        <p:nvPicPr>
          <p:cNvPr id="2055"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5315" y="4382807"/>
            <a:ext cx="490316" cy="490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8" name="Picture 10" descr="https://encrypted-tbn1.gstatic.com/images?q=tbn:ANd9GcS7shTx88ABVgktnv0We6_X5AIwCYtEWot2agWOp1XF5AAQsWpv"/>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0047" y="4112724"/>
            <a:ext cx="1819809" cy="134568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60" name="Picture 12" descr="https://encrypted-tbn0.gstatic.com/images?q=tbn:ANd9GcR0-nN9kuV8ktTDEvd-6Y5yW7XOpAfGzb9WMCnb7g-3cQToc8TRTQ"/>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98965" y="4032025"/>
            <a:ext cx="1713272" cy="128330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61"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55961" y="5315326"/>
            <a:ext cx="1895045" cy="141945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3" name="Picture 15" descr="https://encrypted-tbn0.gstatic.com/images?q=tbn:ANd9GcQIVOMLJXhDuxACroTP5F3ssKmc0GAXiM91XAOSv_r1YKWmd0iUQw"/>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51006" y="5375481"/>
            <a:ext cx="1757596" cy="131650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65" name="Picture 17" descr="https://encrypted-tbn0.gstatic.com/images?q=tbn:ANd9GcReAHivjisMURMrnS_TdmVDGldNWlo8T8Z2elNFy03kt-cF7lnxT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45615" y="4632000"/>
            <a:ext cx="1886825" cy="134773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9" name="28 CuadroTexto"/>
          <p:cNvSpPr txBox="1"/>
          <p:nvPr/>
        </p:nvSpPr>
        <p:spPr>
          <a:xfrm>
            <a:off x="4375871" y="3419708"/>
            <a:ext cx="3456384" cy="369332"/>
          </a:xfrm>
          <a:prstGeom prst="rect">
            <a:avLst/>
          </a:prstGeom>
          <a:solidFill>
            <a:schemeClr val="accent5">
              <a:lumMod val="50000"/>
            </a:schemeClr>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s-EC" b="1" dirty="0" smtClean="0"/>
              <a:t>ALIMENTOS PREPARADOS</a:t>
            </a:r>
            <a:endParaRPr lang="es-EC" b="1" dirty="0"/>
          </a:p>
        </p:txBody>
      </p:sp>
      <p:cxnSp>
        <p:nvCxnSpPr>
          <p:cNvPr id="19" name="18 Conector angular"/>
          <p:cNvCxnSpPr/>
          <p:nvPr/>
        </p:nvCxnSpPr>
        <p:spPr>
          <a:xfrm>
            <a:off x="3282097" y="3370741"/>
            <a:ext cx="887182" cy="233633"/>
          </a:xfrm>
          <a:prstGeom prst="bentConnector3">
            <a:avLst/>
          </a:prstGeom>
          <a:ln>
            <a:headEnd type="arrow"/>
            <a:tailEnd type="arrow"/>
          </a:ln>
        </p:spPr>
        <p:style>
          <a:lnRef idx="3">
            <a:schemeClr val="accent1"/>
          </a:lnRef>
          <a:fillRef idx="0">
            <a:schemeClr val="accent1"/>
          </a:fillRef>
          <a:effectRef idx="2">
            <a:schemeClr val="accent1"/>
          </a:effectRef>
          <a:fontRef idx="minor">
            <a:schemeClr val="tx1"/>
          </a:fontRef>
        </p:style>
      </p:cxnSp>
      <p:sp>
        <p:nvSpPr>
          <p:cNvPr id="23" name="22 Rectángulo"/>
          <p:cNvSpPr/>
          <p:nvPr/>
        </p:nvSpPr>
        <p:spPr>
          <a:xfrm>
            <a:off x="30088" y="10601"/>
            <a:ext cx="3891643" cy="923330"/>
          </a:xfrm>
          <a:prstGeom prst="rect">
            <a:avLst/>
          </a:prstGeom>
          <a:noFill/>
        </p:spPr>
        <p:txBody>
          <a:bodyPr wrap="none" lIns="91440" tIns="45720" rIns="91440" bIns="45720">
            <a:spAutoFit/>
          </a:bodyPr>
          <a:lstStyle/>
          <a:p>
            <a:pPr algn="ctr"/>
            <a:r>
              <a:rPr lang="es-ES" sz="54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LA EMPRESA</a:t>
            </a:r>
            <a:endParaRPr lang="es-ES" sz="5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Tree>
    <p:extLst>
      <p:ext uri="{BB962C8B-B14F-4D97-AF65-F5344CB8AC3E}">
        <p14:creationId xmlns:p14="http://schemas.microsoft.com/office/powerpoint/2010/main" val="1471931180"/>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54909" b="58213"/>
          <a:stretch/>
        </p:blipFill>
        <p:spPr bwMode="auto">
          <a:xfrm>
            <a:off x="201829" y="116632"/>
            <a:ext cx="1542568" cy="1273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Rectángulo"/>
          <p:cNvSpPr/>
          <p:nvPr/>
        </p:nvSpPr>
        <p:spPr>
          <a:xfrm>
            <a:off x="169333" y="1827499"/>
            <a:ext cx="8360687" cy="707886"/>
          </a:xfrm>
          <a:prstGeom prst="rect">
            <a:avLst/>
          </a:prstGeom>
          <a:noFill/>
        </p:spPr>
        <p:txBody>
          <a:bodyPr wrap="square" lIns="91440" tIns="45720" rIns="91440" bIns="45720">
            <a:spAutoFit/>
          </a:bodyPr>
          <a:lstStyle/>
          <a:p>
            <a:pPr algn="ctr"/>
            <a:r>
              <a:rPr lang="es-ES" sz="40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ESTRATEGIA DE POSICIONAMIENTO</a:t>
            </a:r>
            <a:endParaRPr lang="es-ES" sz="40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pic>
        <p:nvPicPr>
          <p:cNvPr id="7" name="Picture 2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0940" y="340627"/>
            <a:ext cx="617702" cy="614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50940" y="1147022"/>
            <a:ext cx="574509" cy="4381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92694" y="791562"/>
            <a:ext cx="737027" cy="574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t="33529" b="19756"/>
          <a:stretch/>
        </p:blipFill>
        <p:spPr bwMode="auto">
          <a:xfrm rot="2484096">
            <a:off x="7111551" y="789332"/>
            <a:ext cx="2052345" cy="715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07612" y="3518937"/>
            <a:ext cx="1082922" cy="85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12 Señal de prohibido"/>
          <p:cNvSpPr/>
          <p:nvPr/>
        </p:nvSpPr>
        <p:spPr>
          <a:xfrm>
            <a:off x="5122411" y="3212976"/>
            <a:ext cx="1434710" cy="1471383"/>
          </a:xfrm>
          <a:prstGeom prst="noSmoking">
            <a:avLst>
              <a:gd name="adj" fmla="val 75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solidFill>
                <a:schemeClr val="tx1"/>
              </a:solidFill>
            </a:endParaRPr>
          </a:p>
        </p:txBody>
      </p:sp>
      <p:pic>
        <p:nvPicPr>
          <p:cNvPr id="8194" name="Picture 2" descr="C:\Users\Vane\Desktop\PUBLICIDAD\ajo.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0331" y="3097180"/>
            <a:ext cx="1815332" cy="1181925"/>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Vane\Desktop\PUBLICIDAD\ajo medida.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5551" y="4556595"/>
            <a:ext cx="1668781" cy="1239997"/>
          </a:xfrm>
          <a:prstGeom prst="rect">
            <a:avLst/>
          </a:prstGeom>
          <a:noFill/>
          <a:extLst>
            <a:ext uri="{909E8E84-426E-40DD-AFC4-6F175D3DCCD1}">
              <a14:hiddenFill xmlns:a14="http://schemas.microsoft.com/office/drawing/2010/main">
                <a:solidFill>
                  <a:srgbClr val="FFFFFF"/>
                </a:solidFill>
              </a14:hiddenFill>
            </a:ext>
          </a:extLst>
        </p:spPr>
      </p:pic>
      <p:pic>
        <p:nvPicPr>
          <p:cNvPr id="8199" name="Picture 7" descr="C:\Users\Vane\Desktop\PUBLICIDAD\completo.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0944603">
            <a:off x="2919655" y="4055529"/>
            <a:ext cx="2077757" cy="155831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6389" name="Picture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01163" y="4085617"/>
            <a:ext cx="1077556" cy="86290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1" name="Picture 9" descr="C:\Users\Vane\Desktop\PUBLICIDAD\personas.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233266" y="5176593"/>
            <a:ext cx="1551334" cy="1551334"/>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C:\Users\Vane\Desktop\PUBLICIDAD\aliñp.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815548" y="2855118"/>
            <a:ext cx="15240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8203" name="Picture 11" descr="C:\Users\Vane\Desktop\PUBLICIDAD\T.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20258855">
            <a:off x="6719674" y="4335417"/>
            <a:ext cx="1715747" cy="998544"/>
          </a:xfrm>
          <a:prstGeom prst="rect">
            <a:avLst/>
          </a:prstGeom>
          <a:noFill/>
          <a:extLst>
            <a:ext uri="{909E8E84-426E-40DD-AFC4-6F175D3DCCD1}">
              <a14:hiddenFill xmlns:a14="http://schemas.microsoft.com/office/drawing/2010/main">
                <a:solidFill>
                  <a:srgbClr val="FFFFFF"/>
                </a:solidFill>
              </a14:hiddenFill>
            </a:ext>
          </a:extLst>
        </p:spPr>
      </p:pic>
      <p:sp>
        <p:nvSpPr>
          <p:cNvPr id="19" name="18 Rectángulo"/>
          <p:cNvSpPr/>
          <p:nvPr/>
        </p:nvSpPr>
        <p:spPr>
          <a:xfrm>
            <a:off x="1748071" y="2389294"/>
            <a:ext cx="5169465" cy="707886"/>
          </a:xfrm>
          <a:prstGeom prst="rect">
            <a:avLst/>
          </a:prstGeom>
          <a:noFill/>
        </p:spPr>
        <p:txBody>
          <a:bodyPr wrap="square" lIns="91440" tIns="45720" rIns="91440" bIns="45720">
            <a:spAutoFit/>
          </a:bodyPr>
          <a:lstStyle/>
          <a:p>
            <a:pPr algn="ctr"/>
            <a:r>
              <a:rPr lang="es-ES" sz="40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DIFERENCIACIÓN</a:t>
            </a:r>
            <a:endParaRPr lang="es-ES" sz="40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pic>
        <p:nvPicPr>
          <p:cNvPr id="20" name="Picture 6"/>
          <p:cNvPicPr>
            <a:picLocks noChangeAspect="1" noChangeArrowheads="1"/>
          </p:cNvPicPr>
          <p:nvPr/>
        </p:nvPicPr>
        <p:blipFill>
          <a:blip r:embed="rId16">
            <a:extLst>
              <a:ext uri="{BEBA8EAE-BF5A-486C-A8C5-ECC9F3942E4B}">
                <a14:imgProps xmlns:a14="http://schemas.microsoft.com/office/drawing/2010/main">
                  <a14:imgLayer r:embed="rId17">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a:off x="3188312" y="3280242"/>
            <a:ext cx="1487075" cy="964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7" descr="C:\Users\Vane\Desktop\PUBLICIDAD\completo.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0944603">
            <a:off x="2781701" y="4311194"/>
            <a:ext cx="2077757" cy="155831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2" name="21 Rectángulo"/>
          <p:cNvSpPr/>
          <p:nvPr/>
        </p:nvSpPr>
        <p:spPr>
          <a:xfrm>
            <a:off x="2692694" y="291640"/>
            <a:ext cx="5169465" cy="1323439"/>
          </a:xfrm>
          <a:prstGeom prst="rect">
            <a:avLst/>
          </a:prstGeom>
          <a:noFill/>
        </p:spPr>
        <p:txBody>
          <a:bodyPr wrap="square" lIns="91440" tIns="45720" rIns="91440" bIns="45720">
            <a:spAutoFit/>
          </a:bodyPr>
          <a:lstStyle/>
          <a:p>
            <a:pPr algn="ctr"/>
            <a:r>
              <a:rPr lang="es-ES" sz="40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00B050"/>
                </a:solidFill>
                <a:effectLst>
                  <a:outerShdw blurRad="50800" dist="40000" dir="5400000" algn="tl" rotWithShape="0">
                    <a:srgbClr val="000000">
                      <a:shade val="5000"/>
                      <a:satMod val="120000"/>
                      <a:alpha val="33000"/>
                    </a:srgbClr>
                  </a:outerShdw>
                </a:effectLst>
              </a:rPr>
              <a:t>CONDIMENTOS NATURALES</a:t>
            </a:r>
            <a:endParaRPr lang="es-ES" sz="40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00B050"/>
              </a:solidFill>
              <a:effectLst>
                <a:outerShdw blurRad="50800" dist="40000" dir="5400000" algn="tl" rotWithShape="0">
                  <a:srgbClr val="000000">
                    <a:shade val="5000"/>
                    <a:satMod val="120000"/>
                    <a:alpha val="33000"/>
                  </a:srgbClr>
                </a:outerShdw>
              </a:effectLst>
            </a:endParaRPr>
          </a:p>
        </p:txBody>
      </p:sp>
    </p:spTree>
    <p:extLst>
      <p:ext uri="{BB962C8B-B14F-4D97-AF65-F5344CB8AC3E}">
        <p14:creationId xmlns:p14="http://schemas.microsoft.com/office/powerpoint/2010/main" val="2990971283"/>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Imagen 338" descr="Descripción: Logo-Marcello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6433" y="39653"/>
            <a:ext cx="1373162" cy="1231307"/>
          </a:xfrm>
          <a:prstGeom prst="rect">
            <a:avLst/>
          </a:prstGeom>
          <a:noFill/>
          <a:extLst>
            <a:ext uri="{909E8E84-426E-40DD-AFC4-6F175D3DCCD1}">
              <a14:hiddenFill xmlns:a14="http://schemas.microsoft.com/office/drawing/2010/main">
                <a:solidFill>
                  <a:srgbClr val="FFFFFF"/>
                </a:solidFill>
              </a14:hiddenFill>
            </a:ext>
          </a:extLst>
        </p:spPr>
      </p:pic>
      <p:pic>
        <p:nvPicPr>
          <p:cNvPr id="17411" name="Imagen 3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56583">
            <a:off x="2490019" y="2368093"/>
            <a:ext cx="3241487" cy="17049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Llamada con línea 2 341"/>
          <p:cNvSpPr>
            <a:spLocks/>
          </p:cNvSpPr>
          <p:nvPr/>
        </p:nvSpPr>
        <p:spPr bwMode="auto">
          <a:xfrm>
            <a:off x="2699792" y="1363592"/>
            <a:ext cx="1093788" cy="455613"/>
          </a:xfrm>
          <a:prstGeom prst="borderCallout2">
            <a:avLst>
              <a:gd name="adj1" fmla="val 25069"/>
              <a:gd name="adj2" fmla="val 106968"/>
              <a:gd name="adj3" fmla="val 25069"/>
              <a:gd name="adj4" fmla="val 118060"/>
              <a:gd name="adj5" fmla="val 253879"/>
              <a:gd name="adj6" fmla="val 183565"/>
            </a:avLst>
          </a:prstGeom>
          <a:gradFill rotWithShape="1">
            <a:gsLst>
              <a:gs pos="0">
                <a:srgbClr val="5D417E"/>
              </a:gs>
              <a:gs pos="80000">
                <a:srgbClr val="7B58A6"/>
              </a:gs>
              <a:gs pos="100000">
                <a:srgbClr val="7B57A8"/>
              </a:gs>
            </a:gsLst>
            <a:lin ang="16200000"/>
          </a:gradFill>
          <a:ln w="76200" algn="ctr">
            <a:solidFill>
              <a:srgbClr val="7D60A0"/>
            </a:solidFill>
            <a:miter lim="800000"/>
            <a:headEnd/>
            <a:tailEnd/>
          </a:ln>
          <a:effectLst>
            <a:outerShdw blurRad="40000" dist="23000" dir="5400000" rotWithShape="0">
              <a:srgbClr val="000000">
                <a:alpha val="34999"/>
              </a:srgb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s-EC" sz="1600" b="0" i="0" u="none" strike="noStrike" cap="none" normalizeH="0" baseline="0" dirty="0" smtClean="0">
                <a:ln>
                  <a:noFill/>
                </a:ln>
                <a:solidFill>
                  <a:schemeClr val="tx1"/>
                </a:solidFill>
                <a:effectLst/>
                <a:latin typeface="Forte" pitchFamily="66" charset="0"/>
                <a:cs typeface="Arial" pitchFamily="34" charset="0"/>
              </a:rPr>
              <a:t>LOGO</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Llamada con línea 2 340"/>
          <p:cNvSpPr>
            <a:spLocks/>
          </p:cNvSpPr>
          <p:nvPr/>
        </p:nvSpPr>
        <p:spPr bwMode="auto">
          <a:xfrm>
            <a:off x="6948264" y="2728419"/>
            <a:ext cx="1174750" cy="492125"/>
          </a:xfrm>
          <a:prstGeom prst="borderCallout2">
            <a:avLst>
              <a:gd name="adj1" fmla="val 23167"/>
              <a:gd name="adj2" fmla="val -6481"/>
              <a:gd name="adj3" fmla="val 23167"/>
              <a:gd name="adj4" fmla="val -24958"/>
              <a:gd name="adj5" fmla="val 93211"/>
              <a:gd name="adj6" fmla="val -146611"/>
            </a:avLst>
          </a:prstGeom>
          <a:gradFill rotWithShape="1">
            <a:gsLst>
              <a:gs pos="0">
                <a:srgbClr val="5D417E"/>
              </a:gs>
              <a:gs pos="80000">
                <a:srgbClr val="7B58A6"/>
              </a:gs>
              <a:gs pos="100000">
                <a:srgbClr val="7B57A8"/>
              </a:gs>
            </a:gsLst>
            <a:lin ang="16200000"/>
          </a:gradFill>
          <a:ln w="76200" algn="ctr">
            <a:solidFill>
              <a:srgbClr val="7D60A0"/>
            </a:solidFill>
            <a:miter lim="800000"/>
            <a:headEnd/>
            <a:tailEnd/>
          </a:ln>
          <a:effectLst>
            <a:outerShdw blurRad="40000" dist="23000" dir="5400000" rotWithShape="0">
              <a:srgbClr val="000000">
                <a:alpha val="34999"/>
              </a:srgb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s-EC" sz="1600" b="0" i="0" u="none" strike="noStrike" cap="none" normalizeH="0" baseline="0" dirty="0" smtClean="0">
                <a:ln>
                  <a:noFill/>
                </a:ln>
                <a:solidFill>
                  <a:schemeClr val="tx1"/>
                </a:solidFill>
                <a:effectLst/>
                <a:latin typeface="Forte" pitchFamily="66" charset="0"/>
                <a:cs typeface="Arial" pitchFamily="34" charset="0"/>
              </a:rPr>
              <a:t>NOMBRE</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Llamada con línea 2 339"/>
          <p:cNvSpPr>
            <a:spLocks/>
          </p:cNvSpPr>
          <p:nvPr/>
        </p:nvSpPr>
        <p:spPr bwMode="auto">
          <a:xfrm>
            <a:off x="5364088" y="4509120"/>
            <a:ext cx="1295400" cy="463550"/>
          </a:xfrm>
          <a:prstGeom prst="borderCallout2">
            <a:avLst>
              <a:gd name="adj1" fmla="val -4806"/>
              <a:gd name="adj2" fmla="val 102968"/>
              <a:gd name="adj3" fmla="val -18546"/>
              <a:gd name="adj4" fmla="val 108019"/>
              <a:gd name="adj5" fmla="val -159309"/>
              <a:gd name="adj6" fmla="val 7037"/>
            </a:avLst>
          </a:prstGeom>
          <a:gradFill rotWithShape="1">
            <a:gsLst>
              <a:gs pos="0">
                <a:srgbClr val="5D417E"/>
              </a:gs>
              <a:gs pos="80000">
                <a:srgbClr val="7B58A6"/>
              </a:gs>
              <a:gs pos="100000">
                <a:srgbClr val="7B57A8"/>
              </a:gs>
            </a:gsLst>
            <a:lin ang="16200000"/>
          </a:gradFill>
          <a:ln w="76200" algn="ctr">
            <a:solidFill>
              <a:srgbClr val="7D60A0"/>
            </a:solidFill>
            <a:miter lim="800000"/>
            <a:headEnd/>
            <a:tailEnd/>
          </a:ln>
          <a:effectLst>
            <a:outerShdw blurRad="40000" dist="23000" dir="5400000" rotWithShape="0">
              <a:srgbClr val="000000">
                <a:alpha val="34999"/>
              </a:srgb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s-EC" sz="1600" b="0" i="0" u="none" strike="noStrike" cap="none" normalizeH="0" baseline="0" dirty="0" smtClean="0">
                <a:ln>
                  <a:noFill/>
                </a:ln>
                <a:solidFill>
                  <a:schemeClr val="tx1"/>
                </a:solidFill>
                <a:effectLst/>
                <a:latin typeface="Forte" pitchFamily="66" charset="0"/>
                <a:cs typeface="Arial" pitchFamily="34" charset="0"/>
              </a:rPr>
              <a:t>SLOGAN</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741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079" y="1146845"/>
            <a:ext cx="1652933" cy="17830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8" name="7 CuadroTexto"/>
          <p:cNvSpPr txBox="1"/>
          <p:nvPr/>
        </p:nvSpPr>
        <p:spPr>
          <a:xfrm>
            <a:off x="237079" y="653106"/>
            <a:ext cx="1512168" cy="369332"/>
          </a:xfrm>
          <a:prstGeom prst="rect">
            <a:avLst/>
          </a:prstGeom>
          <a:noFill/>
        </p:spPr>
        <p:txBody>
          <a:bodyPr wrap="square" rtlCol="0">
            <a:spAutoFit/>
          </a:bodyPr>
          <a:lstStyle/>
          <a:p>
            <a:r>
              <a:rPr lang="es-EC" dirty="0" smtClean="0"/>
              <a:t>segmento</a:t>
            </a:r>
            <a:endParaRPr lang="es-EC" dirty="0"/>
          </a:p>
        </p:txBody>
      </p:sp>
      <p:pic>
        <p:nvPicPr>
          <p:cNvPr id="12" name="Picture 2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32560" y="5625058"/>
            <a:ext cx="904430" cy="898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3"/>
          <p:cNvPicPr>
            <a:picLocks noChangeAspect="1" noChangeArrowheads="1"/>
          </p:cNvPicPr>
          <p:nvPr/>
        </p:nvPicPr>
        <p:blipFill rotWithShape="1">
          <a:blip r:embed="rId7">
            <a:extLst>
              <a:ext uri="{28A0092B-C50C-407E-A947-70E740481C1C}">
                <a14:useLocalDpi xmlns:a14="http://schemas.microsoft.com/office/drawing/2010/main" val="0"/>
              </a:ext>
            </a:extLst>
          </a:blip>
          <a:srcRect l="56202" t="50000" r="9143" b="12477"/>
          <a:stretch/>
        </p:blipFill>
        <p:spPr bwMode="auto">
          <a:xfrm>
            <a:off x="4110762" y="5695458"/>
            <a:ext cx="1029885" cy="575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6"/>
          <p:cNvPicPr>
            <a:picLocks noChangeAspect="1" noChangeArrowheads="1"/>
          </p:cNvPicPr>
          <p:nvPr/>
        </p:nvPicPr>
        <p:blipFill rotWithShape="1">
          <a:blip r:embed="rId8">
            <a:extLst>
              <a:ext uri="{28A0092B-C50C-407E-A947-70E740481C1C}">
                <a14:useLocalDpi xmlns:a14="http://schemas.microsoft.com/office/drawing/2010/main" val="0"/>
              </a:ext>
            </a:extLst>
          </a:blip>
          <a:srcRect l="70942" t="16324" b="50000"/>
          <a:stretch/>
        </p:blipFill>
        <p:spPr bwMode="auto">
          <a:xfrm>
            <a:off x="5730449" y="5869230"/>
            <a:ext cx="1217815" cy="365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14 CuadroTexto"/>
          <p:cNvSpPr txBox="1"/>
          <p:nvPr/>
        </p:nvSpPr>
        <p:spPr>
          <a:xfrm>
            <a:off x="2575012" y="5085184"/>
            <a:ext cx="1512168" cy="369332"/>
          </a:xfrm>
          <a:prstGeom prst="rect">
            <a:avLst/>
          </a:prstGeom>
          <a:noFill/>
        </p:spPr>
        <p:txBody>
          <a:bodyPr wrap="square" rtlCol="0">
            <a:spAutoFit/>
          </a:bodyPr>
          <a:lstStyle/>
          <a:p>
            <a:r>
              <a:rPr lang="es-EC" dirty="0" smtClean="0"/>
              <a:t>competencia</a:t>
            </a:r>
            <a:endParaRPr lang="es-EC" dirty="0"/>
          </a:p>
        </p:txBody>
      </p:sp>
      <p:pic>
        <p:nvPicPr>
          <p:cNvPr id="17416"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1520" y="3220544"/>
            <a:ext cx="1685925" cy="270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16 CuadroTexto"/>
          <p:cNvSpPr txBox="1"/>
          <p:nvPr/>
        </p:nvSpPr>
        <p:spPr>
          <a:xfrm>
            <a:off x="265967" y="3035878"/>
            <a:ext cx="1856135" cy="369332"/>
          </a:xfrm>
          <a:prstGeom prst="rect">
            <a:avLst/>
          </a:prstGeom>
          <a:noFill/>
        </p:spPr>
        <p:txBody>
          <a:bodyPr wrap="square" rtlCol="0">
            <a:spAutoFit/>
          </a:bodyPr>
          <a:lstStyle/>
          <a:p>
            <a:r>
              <a:rPr lang="es-EC" dirty="0" smtClean="0"/>
              <a:t>Reconocimiento </a:t>
            </a:r>
            <a:endParaRPr lang="es-EC" dirty="0"/>
          </a:p>
        </p:txBody>
      </p:sp>
      <p:sp>
        <p:nvSpPr>
          <p:cNvPr id="20" name="19 Rectángulo"/>
          <p:cNvSpPr/>
          <p:nvPr/>
        </p:nvSpPr>
        <p:spPr>
          <a:xfrm>
            <a:off x="1432877" y="178252"/>
            <a:ext cx="6546545" cy="954107"/>
          </a:xfrm>
          <a:prstGeom prst="rect">
            <a:avLst/>
          </a:prstGeom>
          <a:noFill/>
        </p:spPr>
        <p:txBody>
          <a:bodyPr wrap="square" lIns="91440" tIns="45720" rIns="91440" bIns="45720">
            <a:spAutoFit/>
          </a:bodyPr>
          <a:lstStyle/>
          <a:p>
            <a:pPr algn="ctr"/>
            <a:r>
              <a:rPr lang="es-ES" sz="28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ESTRATEGIA DE MARCA, EMPAQUE, ETIQUETA</a:t>
            </a:r>
            <a:endParaRPr lang="es-ES" sz="28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Tree>
    <p:extLst>
      <p:ext uri="{BB962C8B-B14F-4D97-AF65-F5344CB8AC3E}">
        <p14:creationId xmlns:p14="http://schemas.microsoft.com/office/powerpoint/2010/main" val="2849102709"/>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332656"/>
            <a:ext cx="2314600" cy="1084982"/>
          </a:xfrm>
        </p:spPr>
        <p:txBody>
          <a:bodyPr/>
          <a:lstStyle/>
          <a:p>
            <a:r>
              <a:rPr lang="es-EC" dirty="0" smtClean="0"/>
              <a:t>Etiqueta</a:t>
            </a:r>
            <a:endParaRPr lang="es-EC" dirty="0"/>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335158"/>
            <a:ext cx="2833238" cy="19113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0"/>
          <p:cNvPicPr>
            <a:picLocks noChangeAspect="1" noChangeArrowheads="1"/>
          </p:cNvPicPr>
          <p:nvPr/>
        </p:nvPicPr>
        <p:blipFill rotWithShape="1">
          <a:blip r:embed="rId4">
            <a:extLst>
              <a:ext uri="{28A0092B-C50C-407E-A947-70E740481C1C}">
                <a14:useLocalDpi xmlns:a14="http://schemas.microsoft.com/office/drawing/2010/main" val="0"/>
              </a:ext>
            </a:extLst>
          </a:blip>
          <a:srcRect t="14847" b="23316"/>
          <a:stretch/>
        </p:blipFill>
        <p:spPr bwMode="auto">
          <a:xfrm>
            <a:off x="3834480" y="4077072"/>
            <a:ext cx="2241082" cy="14815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53577" y="1628800"/>
            <a:ext cx="2384802" cy="15526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p:nvPr/>
        </p:nvPicPr>
        <p:blipFill rotWithShape="1">
          <a:blip r:embed="rId6">
            <a:extLst>
              <a:ext uri="{28A0092B-C50C-407E-A947-70E740481C1C}">
                <a14:useLocalDpi xmlns:a14="http://schemas.microsoft.com/office/drawing/2010/main" val="0"/>
              </a:ext>
            </a:extLst>
          </a:blip>
          <a:srcRect l="20503" t="24627" r="65409" b="46642"/>
          <a:stretch/>
        </p:blipFill>
        <p:spPr bwMode="auto">
          <a:xfrm>
            <a:off x="155971" y="3622180"/>
            <a:ext cx="3024336" cy="1964016"/>
          </a:xfrm>
          <a:prstGeom prst="rect">
            <a:avLst/>
          </a:prstGeom>
          <a:ln w="28575" cap="sq">
            <a:solidFill>
              <a:schemeClr val="tx1"/>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
        <p:nvSpPr>
          <p:cNvPr id="9" name="1 Título"/>
          <p:cNvSpPr txBox="1">
            <a:spLocks/>
          </p:cNvSpPr>
          <p:nvPr/>
        </p:nvSpPr>
        <p:spPr>
          <a:xfrm>
            <a:off x="3658732" y="404664"/>
            <a:ext cx="2574491" cy="1084982"/>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s-EC" dirty="0" smtClean="0"/>
              <a:t>Empaque</a:t>
            </a:r>
            <a:endParaRPr lang="es-EC" dirty="0"/>
          </a:p>
        </p:txBody>
      </p:sp>
      <p:pic>
        <p:nvPicPr>
          <p:cNvPr id="1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36296" y="1489646"/>
            <a:ext cx="1656184" cy="1240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66340" y="2949100"/>
            <a:ext cx="1596096" cy="1119649"/>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10832" y="5558659"/>
            <a:ext cx="981648" cy="981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75006" y="4374952"/>
            <a:ext cx="1285875"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1 Título"/>
          <p:cNvSpPr txBox="1">
            <a:spLocks/>
          </p:cNvSpPr>
          <p:nvPr/>
        </p:nvSpPr>
        <p:spPr>
          <a:xfrm>
            <a:off x="6801419" y="385785"/>
            <a:ext cx="2218825" cy="760218"/>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s-EC" sz="2800" dirty="0" smtClean="0">
                <a:solidFill>
                  <a:schemeClr val="tx1"/>
                </a:solidFill>
                <a:latin typeface="Aharoni" pitchFamily="2" charset="-79"/>
                <a:cs typeface="Aharoni" pitchFamily="2" charset="-79"/>
              </a:rPr>
              <a:t>PROYECTOS</a:t>
            </a:r>
            <a:endParaRPr lang="es-EC" sz="2800" dirty="0">
              <a:solidFill>
                <a:schemeClr val="tx1"/>
              </a:solidFill>
              <a:latin typeface="Aharoni" pitchFamily="2" charset="-79"/>
              <a:cs typeface="Aharoni" pitchFamily="2" charset="-79"/>
            </a:endParaRPr>
          </a:p>
        </p:txBody>
      </p:sp>
    </p:spTree>
    <p:extLst>
      <p:ext uri="{BB962C8B-B14F-4D97-AF65-F5344CB8AC3E}">
        <p14:creationId xmlns:p14="http://schemas.microsoft.com/office/powerpoint/2010/main" val="2732499871"/>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6228" b="55512"/>
          <a:stretch/>
        </p:blipFill>
        <p:spPr bwMode="auto">
          <a:xfrm>
            <a:off x="179512" y="188639"/>
            <a:ext cx="1499553" cy="1353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1 Título"/>
          <p:cNvSpPr txBox="1">
            <a:spLocks/>
          </p:cNvSpPr>
          <p:nvPr/>
        </p:nvSpPr>
        <p:spPr>
          <a:xfrm>
            <a:off x="6687597" y="332656"/>
            <a:ext cx="2218825" cy="760218"/>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s-EC" sz="2800" dirty="0" smtClean="0">
                <a:solidFill>
                  <a:schemeClr val="tx1"/>
                </a:solidFill>
                <a:latin typeface="Aharoni" pitchFamily="2" charset="-79"/>
                <a:cs typeface="Aharoni" pitchFamily="2" charset="-79"/>
              </a:rPr>
              <a:t>PROYECTOS</a:t>
            </a:r>
            <a:endParaRPr lang="es-EC" sz="2800" dirty="0">
              <a:solidFill>
                <a:schemeClr val="tx1"/>
              </a:solidFill>
              <a:latin typeface="Aharoni" pitchFamily="2" charset="-79"/>
              <a:cs typeface="Aharoni" pitchFamily="2" charset="-79"/>
            </a:endParaRPr>
          </a:p>
        </p:txBody>
      </p:sp>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9183" y="2444928"/>
            <a:ext cx="1224136" cy="122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98503" y="1126841"/>
            <a:ext cx="1645497" cy="109500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11 Rectángulo"/>
          <p:cNvSpPr/>
          <p:nvPr/>
        </p:nvSpPr>
        <p:spPr>
          <a:xfrm>
            <a:off x="1475656" y="603621"/>
            <a:ext cx="5015193" cy="584775"/>
          </a:xfrm>
          <a:prstGeom prst="rect">
            <a:avLst/>
          </a:prstGeom>
          <a:noFill/>
        </p:spPr>
        <p:txBody>
          <a:bodyPr wrap="square" lIns="91440" tIns="45720" rIns="91440" bIns="45720">
            <a:spAutoFit/>
          </a:bodyPr>
          <a:lstStyle/>
          <a:p>
            <a:pPr algn="ctr"/>
            <a:r>
              <a:rPr lang="es-ES" sz="32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ESTRATEGIA DE PRECIO</a:t>
            </a:r>
            <a:endParaRPr lang="es-ES" sz="32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pic>
        <p:nvPicPr>
          <p:cNvPr id="921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2000" y="2639296"/>
            <a:ext cx="1480977" cy="1626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929288" y="1912318"/>
            <a:ext cx="1222082" cy="369332"/>
          </a:xfrm>
          <a:prstGeom prst="rect">
            <a:avLst/>
          </a:prstGeom>
          <a:noFill/>
        </p:spPr>
        <p:txBody>
          <a:bodyPr wrap="square" rtlCol="0">
            <a:spAutoFit/>
          </a:bodyPr>
          <a:lstStyle/>
          <a:p>
            <a:r>
              <a:rPr lang="es-EC" dirty="0" smtClean="0"/>
              <a:t>COSTOS </a:t>
            </a:r>
            <a:endParaRPr lang="es-EC" dirty="0"/>
          </a:p>
        </p:txBody>
      </p:sp>
      <p:sp>
        <p:nvSpPr>
          <p:cNvPr id="5" name="4 Más"/>
          <p:cNvSpPr/>
          <p:nvPr/>
        </p:nvSpPr>
        <p:spPr>
          <a:xfrm>
            <a:off x="3596106" y="2588120"/>
            <a:ext cx="1009664" cy="937752"/>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921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36096" y="2639296"/>
            <a:ext cx="1497280" cy="1193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15 CuadroTexto"/>
          <p:cNvSpPr txBox="1"/>
          <p:nvPr/>
        </p:nvSpPr>
        <p:spPr>
          <a:xfrm>
            <a:off x="5573695" y="2087391"/>
            <a:ext cx="1222082" cy="369332"/>
          </a:xfrm>
          <a:prstGeom prst="rect">
            <a:avLst/>
          </a:prstGeom>
          <a:noFill/>
        </p:spPr>
        <p:txBody>
          <a:bodyPr wrap="square" rtlCol="0">
            <a:spAutoFit/>
          </a:bodyPr>
          <a:lstStyle/>
          <a:p>
            <a:r>
              <a:rPr lang="es-EC" dirty="0" smtClean="0"/>
              <a:t>MARGEN </a:t>
            </a:r>
            <a:endParaRPr lang="es-EC" dirty="0"/>
          </a:p>
        </p:txBody>
      </p:sp>
      <p:sp>
        <p:nvSpPr>
          <p:cNvPr id="6" name="5 Rectángulo"/>
          <p:cNvSpPr/>
          <p:nvPr/>
        </p:nvSpPr>
        <p:spPr>
          <a:xfrm>
            <a:off x="5734132" y="3791934"/>
            <a:ext cx="901208" cy="584775"/>
          </a:xfrm>
          <a:prstGeom prst="rect">
            <a:avLst/>
          </a:prstGeom>
          <a:noFill/>
        </p:spPr>
        <p:txBody>
          <a:bodyPr wrap="none" lIns="91440" tIns="45720" rIns="91440" bIns="45720">
            <a:spAutoFit/>
          </a:bodyPr>
          <a:lstStyle/>
          <a:p>
            <a:pPr algn="ctr"/>
            <a:r>
              <a:rPr lang="es-ES" sz="32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25%</a:t>
            </a:r>
            <a:endParaRPr lang="es-ES" sz="32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8" name="17 Rectángulo"/>
          <p:cNvSpPr/>
          <p:nvPr/>
        </p:nvSpPr>
        <p:spPr>
          <a:xfrm>
            <a:off x="2359573" y="4591986"/>
            <a:ext cx="901209" cy="584775"/>
          </a:xfrm>
          <a:prstGeom prst="rect">
            <a:avLst/>
          </a:prstGeom>
          <a:noFill/>
        </p:spPr>
        <p:txBody>
          <a:bodyPr wrap="none" lIns="91440" tIns="45720" rIns="91440" bIns="45720">
            <a:spAutoFit/>
          </a:bodyPr>
          <a:lstStyle/>
          <a:p>
            <a:pPr algn="ctr"/>
            <a:r>
              <a:rPr lang="es-E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10</a:t>
            </a:r>
            <a:r>
              <a:rPr lang="es-ES" sz="32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endParaRPr lang="es-ES" sz="32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9220" name="Picture 4"/>
          <p:cNvPicPr>
            <a:picLocks noChangeAspect="1" noChangeArrowheads="1"/>
          </p:cNvPicPr>
          <p:nvPr/>
        </p:nvPicPr>
        <p:blipFill rotWithShape="1">
          <a:blip r:embed="rId8">
            <a:extLst>
              <a:ext uri="{28A0092B-C50C-407E-A947-70E740481C1C}">
                <a14:useLocalDpi xmlns:a14="http://schemas.microsoft.com/office/drawing/2010/main" val="0"/>
              </a:ext>
            </a:extLst>
          </a:blip>
          <a:srcRect r="22539"/>
          <a:stretch/>
        </p:blipFill>
        <p:spPr bwMode="auto">
          <a:xfrm>
            <a:off x="3513311" y="4591986"/>
            <a:ext cx="2457962" cy="742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2 CuadroTexto"/>
          <p:cNvSpPr txBox="1"/>
          <p:nvPr/>
        </p:nvSpPr>
        <p:spPr>
          <a:xfrm>
            <a:off x="2339752" y="2881691"/>
            <a:ext cx="1059145" cy="369332"/>
          </a:xfrm>
          <a:prstGeom prst="rect">
            <a:avLst/>
          </a:prstGeom>
          <a:noFill/>
        </p:spPr>
        <p:txBody>
          <a:bodyPr wrap="square" rtlCol="0">
            <a:spAutoFit/>
          </a:bodyPr>
          <a:lstStyle/>
          <a:p>
            <a:r>
              <a:rPr lang="es-EC" dirty="0" smtClean="0"/>
              <a:t>variables </a:t>
            </a:r>
            <a:endParaRPr lang="es-EC" dirty="0"/>
          </a:p>
        </p:txBody>
      </p:sp>
      <p:sp>
        <p:nvSpPr>
          <p:cNvPr id="17" name="2 CuadroTexto"/>
          <p:cNvSpPr txBox="1"/>
          <p:nvPr/>
        </p:nvSpPr>
        <p:spPr>
          <a:xfrm>
            <a:off x="2454166" y="3551799"/>
            <a:ext cx="1059145" cy="369332"/>
          </a:xfrm>
          <a:prstGeom prst="rect">
            <a:avLst/>
          </a:prstGeom>
          <a:noFill/>
        </p:spPr>
        <p:txBody>
          <a:bodyPr wrap="square" rtlCol="0">
            <a:spAutoFit/>
          </a:bodyPr>
          <a:lstStyle/>
          <a:p>
            <a:r>
              <a:rPr lang="es-EC" dirty="0" smtClean="0"/>
              <a:t>fijos </a:t>
            </a:r>
            <a:endParaRPr lang="es-EC" dirty="0"/>
          </a:p>
        </p:txBody>
      </p:sp>
      <p:pic>
        <p:nvPicPr>
          <p:cNvPr id="19" name="Picture 2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83252" y="5622003"/>
            <a:ext cx="904430" cy="898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3"/>
          <p:cNvPicPr>
            <a:picLocks noChangeAspect="1" noChangeArrowheads="1"/>
          </p:cNvPicPr>
          <p:nvPr/>
        </p:nvPicPr>
        <p:blipFill rotWithShape="1">
          <a:blip r:embed="rId10">
            <a:extLst>
              <a:ext uri="{28A0092B-C50C-407E-A947-70E740481C1C}">
                <a14:useLocalDpi xmlns:a14="http://schemas.microsoft.com/office/drawing/2010/main" val="0"/>
              </a:ext>
            </a:extLst>
          </a:blip>
          <a:srcRect l="56202" t="50000" r="9143" b="12477"/>
          <a:stretch/>
        </p:blipFill>
        <p:spPr bwMode="auto">
          <a:xfrm>
            <a:off x="5154851" y="5759147"/>
            <a:ext cx="1029885" cy="575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Minus 1"/>
          <p:cNvSpPr/>
          <p:nvPr/>
        </p:nvSpPr>
        <p:spPr>
          <a:xfrm>
            <a:off x="2151370" y="5575066"/>
            <a:ext cx="1109412" cy="761090"/>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utoShape 2" descr="data:image/jpeg;base64,/9j/4AAQSkZJRgABAQAAAQABAAD/2wCEAAkGBg8QDxQSEBQSEBUQFRAVEhQQFg8QEBUVFBUVFRUVFRQXHCYfFxkjGRQVHy8gIycpLSwsFSAxODArNSYrLikBCQoKDgwOGg8PGikiHyQpLCopKSkpKSwpLjApKS4pLCwpKSwtLCopLCkpLDQpNSkpLCwpKTUqLCkpKSwpLCwpLP/AABEIAMYA/gMBIgACEQEDEQH/xAAcAAEAAgMBAQEAAAAAAAAAAAAABQYBBAcDAgj/xAA5EAACAQIEAwYDBgYCAwAAAAAAAQIDEQQFEiEGMUETIlFhcYEHkaEjMkJSscEUM2JyguHR8GOSwv/EABkBAQADAQEAAAAAAAAAAAAAAAABAgMEBf/EACQRAQACAgICAgEFAAAAAAAAAAABAgMRBDESIUFREyJCgZGh/9oADAMBAAIRAxEAPwDuIAAAAAAAAAAAAAAAAAAAAAAAAAAAAAAAAAAAAAAAAAAAAACs5jxJKnXdNtQ/LdOz9W/+7lgwmIVSCl4814MD2AAAAAAAAAAAAAAAAAAAAAAAAAAAAAAAAAAAAAAABGZ1klLEU2pJXX3ZdU+m5XeC8fU/iJ0ZNWpxknu23pkkti6NFIx3DNTDYmeLpzdpu9t+4/H+19V5kSLwDRyvM41oX5SW049U/wDg3iQPmU0ubS9djRzPOKdGLu7y6RXP3K6sJisW9bemL5XulbyS3ZAt8K0Zcmn6NM+yny4exlDv0qmvTvpepe3UseU4/tqSlaz5SXhJc0BugGvjcT2cb9XyEzqNyNgEJLM6j6peiR5Sxc3zk/nb9DCeRVfwlYAQ2GzKUdpd5efP5knQxMZruv26o0pkrZWYmHsADRAAAAAAAAAAAAAAAAAAAAAAHzUgpKz3TPoAVDM8mr0J68OpTj0UWo1I+SvtKPk90aqzPGT7qjiG/BpwXu+X1LzYxpRGhW8r4ak2p4izfSC3ivV9WWSMUlZbGQSMMisstCtVhyu1JfuSxWcyxyoYtX2c1ePg7bST+hEiytkDjcTrnfotl6HvXzWNSFqfXn6eXiRs8RFOzkk/U5c1pn9ML1jXt6XB8qRk5Wm2T6jJp3W3ofAuBJYfNWtp7+a5+6JKnVjJXi7+hXD7pVpRd4ux0UzzHqVZrE9LGCOw2ap7T28+n+iQjJNXW/odVbxbpnMaZABdAAAAAAAAAAAAAAAAAAAAAAAAAQXFGUKtCMr6ZU2mn+xOkFmeL1ysuUfq+rM8l/GExG1dzHVhlGdJOcL9+mvv7c5wfV+MevqVjMuJJ6/sklH+qLTfqnyLtjKGuNlzW6/4IKeDgpPVT3lz1Rd/9mOKd179rz22shx7nGL5Kor28H/1MmrkZlmDcWm1pSVorl9OiJIyzTE29EI/O+IsNg4KeInpvfTFXlUlb8sVz9eRXsP8WMBKVpKvTX5pQi4+6jJv6EXx3wJi8RXliKM+31aV2UrQlBLZKDezjzfR8+Z5P4QPsdq/21r20/Y3/Lf73+X0MXr4sPE/HE3t7n/HRsHjqVaCqUpxqQlylBpp/wC/I97nDeE+IquXYvTJtU3PRiIPls9Lkv6o+PW1juNw5uVxp49tdxPUvo9aGKlB91+3Q8Li4iZj3DkTWGzSMtpd1+fL5m7crFzYw2PnDluvB8vbwOmnI+LKTT6WAGrhcwhPbk/B/t4m0dcWiemetAAJAAAAAAAAAAAAAAAAAAAaWaYpwhtzltfw8SBuTGd1Eqbv03+RCpnFyN+TSvT6uLnymZuYLsgxc+K1aMIuUmoxinKTfJJK7b9gRG2pnGe4fCU9eImoJ7RVnKUnztGK3ZUcx+LeHUX/AA9OpOdu66ijCmn0bSbb9NvU0eKslnmjWKwNaOJjGKj2F1CdPxsn1b3eq3vYkMr+FGFjCLxE6lSdlqUJKFNPwVld+t/Yh6uPFxsVItlmZn6c7yjLquNxUaavKVWd5y8E3ec36K52Tijiyhl9NOac5zv2dOLSk7dW/wAMV4m1lHD+Fwiaw9ONPV96W8pyt4yd215ciO4o4Jw+O77bp1UrRqR3VlyUovZrfpZ78wjLycfIy18/VYU1fF7F6r9jQ0/l+11f++r9i58MccYbHd1XpVUrunNptrq4S/Evk/I1Mt+G+Bp0OzqwVabXfqNzjK/9Fn3V4fW5zLPcC8Djpwozd6E4unP8S2UlfzV7BvGLjcrdcUamHebhM0snx/b4alWas6tOE2uickm7e5tkvGmJidS+rm7hs0nDZ95efP2ZoC5MWms+le1lw2NhU+69/B7M9yqKVvIkMLnEo7T7y8fxf7OqmeP3KTT6TgPKhiYTV4u/6r1R6nRE7ZgAJAAAAAAAAAAAAABEcQYdzpSS8GU7Jc7pu1GpJRqwvG0ttSXJp9Xa2x0PEU9UbHH/AIgcM1FUdSmr+NjLJTyhas6Xe5k5ZkfHeIwzUK16sFtaX8yPpJ/o/odCynPKGKhqozUrc4vacfWJxWpNe2m0iQvF2U18VhJUaE405Sa1ar2nFbuGpfdu7b2fK3UmBco0peaWi0fDm3w+4QxNLGTq4iM6PYLSldpVJSXitpQS38L2OlnyZG2mfPbPfzsyRPEvEtLA0e0qXk5O1OEWlKb67vkl1f8Aok6lSMU5SaSim23sklu2znGOzrLM2n2dZzwtWLlGhVbvCUXLuqS5K+2zt/cF+Ni87eVonxjvTSxnxZxck1Tp0aXPd66kl82l9CuZVlWJzDEWhqnKpK9SpK7jG7705y/bryR1fIOB8JhaSU6dOtU/HUqRUrv+lSvpXl8ywU6cYq0UopclFKK+SDunnYsUTGCn8q/n+f0cqwtOMVrkoqnRp3tdQSWqT6RW1/Wxzmv8RsylPV2ygvyxhS0em6b+p13M8poYmGivCNSPS/NPxjJbxfmjRyPhPC4OEo04KTm3qnVUZzafKN7fdS6Bjg5GDHSZvXdlW4Z+KGuSp41RjfZVod2N/wDyR6f3Lby6nQkzjXxFy3D0MbpoJQ1QjKcI7RjJuXJdLpJ28/M6D8PcbOrl1Jz3cHOmm+bjCVo/JWXsO1+ZgpGOubHGon4WQGBch5b7p1HF3TafkSmEzvpUX+S/dEQLl65Jr0iYiVspVYyV4tNeR9kXktJKLfWX6dCUPRrMzG5YyAAsgAAAAAAAAAAA1MXl8KitJJm2AOdcS/DmlVTcFZ+RzbMOH8XgamuGpaXtKF018j9GSgmR2YZLTqpqSTuVmsSmJ05Lw/8AEhO0MWrPl2sVt/nFfqvkXmhiITipQkpxlycWmn6NFa4m+GUZXlS7r8il0a2Oyyo7XSvund05eq/fmct8P00iduu3MorGQcdYfE2jO1Go+kn3JP8Apl+z+pZjmmJjtLXzLL4YijOjU1aai0y0NxlbyfsU3JPhr/D41VZzVWlT71NNWnrv3VNcrLnddUti9mLjbfHyL46zWs+pZuDBhv2IYoziXiGngsO6s+9J92nC9nOduXklzb8jl+K+ImZVZWjUVO/KNGEL+ibTk/mTOYfEOhWr1KWIoRr4XVaDS+1Vttavzvu1azS6lz4c4dw2Eg3QjL7Xvaqn83S0nGDdk0kunz3D1qRTi03lpu09fTlGA4Xx+Mq37Or33edWspxjvzlKUt37XZ2PJ8shhsPTow3VONrvnJ85Sfq22bdxcbcvJ5ls+omNRHwzcxcxcxchxPq5oZ1mXYUrrec3pgvN837Lf5G9cruBi8djda3p0u7T8HZ96Xu/oka4qeViZXXhhT7JavAnzWwWHUIpGyekxAAAAAAAAAAAAAAAAAAB51KKZCZvwzSrRalFP2J8WA4jxL8Np025Ufl0IrKOL8XgpdnWTqQW2md9SX9Ev2d0d8rYWMluip8RcD0cQn3VfxM7Y4svFkfk/EOHxcb0pb9YS2qL1XVea2JI5bnHB2Jwc9dLV3XdON1JejRI5H8RJRap4xN227SKtNf3R6+qOO+Ga9LugmJxTTTSaaaae6aezTXVHjhMbTrQU6cozi+Ti7r/AE/I9jAVWfw4wf8AFU60LwjCWqVH71OTW8bX3ir2bW6drbFrPm4uGl8t8mvKd6eGYY1UaUqkr2gr7RnN+W0U3bx8ij4bi2viZR7assDRbcY1qEHKFWae67Wovslbkmrl9qRvFrldNel1YouQ8O0q2G00pfw2JoJ0cTGynTm4NpdtRltOMlZp/wDBMOrjfjiszaPf39JbF1MXgY9t20sZh1Z1Y1FDtoQfOpTnBJTS52a5Fjp1FJKUXdSSaa5NNXTXsQHDnD1SjGSqtRhNSjLDwk6uF321Q1rVBNX7l2t/ZTzcYx3tGMV5JJL9EkJYZprvUf2ieJ8wcKapU/5mIvFW5qP45fW3v5Fk4QyVUaUdt7IqnDeGljcVLEST0/dpJ9ILl7vd+507DUdKPQw08auS0vVIyAbKgAAAAAAAAAAAAAAAAAAAAAYcbmQBo4zLYVFZpO5Q+JvhxTq3lBaZeR0o+Z00wPztPC47LamqDlFdbbxa8JR5MtuQ8fUa1oV7UZ+L/lSfq/u+/wAzouaZBTrRalFO5zPib4auN50dvLoYXwxZeLLin4GTleXcQY3L5aJpygvwTvp/xf4f08i+5JxRh8Wu5LTPrTnZT9vzL0OK+OarpYisz4coV5qo9dKqlZVaE5UqtvBtc16pkqYKLVtNZ3EtXLsAqFPRrq1d23OtN1Kjb8X7ckRXE+Kc9GFp/erb1LdKafL/ACe3omTWJxMacJTm7RgnKT8kRXBuXzxFaeJqreo7pfljyjFeisb4aeVtq2tv3K38NZSqNKKS5JFgR5UKdkep6DEAAAAAAAAAAAAAAAAAAAAAAAAAAAAADyq4dSW56gCqZ9wdRxEXeKuctz/gSvhpa6V2k7q17r0Z3xo1cVgIzVmkyJiJTE6cQyXj6rRap4pOpFbauVVev5v18y85fmlHEQ10Zqa625rya5o+OJvh1SrJuKs/I5rjsgx2AqqVJyi1ylH9GuqOW+DfS8WXPiKu69aGEhyvGda3hzhH/wCvkdByDLVSpxS6IpnAOTVJN163enUeqTe27/Q6TShZG+OnjXSsy9AAaKgAAAAAAAAAAAAAAAAAAAAAAAAAAAAAAAAAA+ZQTNDGZPTqfeSZIgDTwWXxpq0VY3AAAAAAAAAAAAAAAAAAAAAAAAAAAAAAAAAAAAAAAAAAAAAAAAAAAAA//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0375" y="5282723"/>
            <a:ext cx="1505513" cy="1173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9528777"/>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1954067188"/>
              </p:ext>
            </p:extLst>
          </p:nvPr>
        </p:nvGraphicFramePr>
        <p:xfrm>
          <a:off x="179512" y="1628800"/>
          <a:ext cx="8208913" cy="4536504"/>
        </p:xfrm>
        <a:graphic>
          <a:graphicData uri="http://schemas.openxmlformats.org/drawingml/2006/table">
            <a:tbl>
              <a:tblPr firstRow="1" firstCol="1" bandRow="1">
                <a:tableStyleId>{68D230F3-CF80-4859-8CE7-A43EE81993B5}</a:tableStyleId>
              </a:tblPr>
              <a:tblGrid>
                <a:gridCol w="936105"/>
                <a:gridCol w="1224136"/>
                <a:gridCol w="504056"/>
                <a:gridCol w="432048"/>
                <a:gridCol w="804703"/>
                <a:gridCol w="666787"/>
                <a:gridCol w="688750"/>
                <a:gridCol w="917712"/>
                <a:gridCol w="514435"/>
                <a:gridCol w="681774"/>
                <a:gridCol w="838407"/>
              </a:tblGrid>
              <a:tr h="914586">
                <a:tc>
                  <a:txBody>
                    <a:bodyPr/>
                    <a:lstStyle/>
                    <a:p>
                      <a:pPr algn="ctr">
                        <a:lnSpc>
                          <a:spcPct val="115000"/>
                        </a:lnSpc>
                        <a:spcAft>
                          <a:spcPts val="0"/>
                        </a:spcAft>
                      </a:pPr>
                      <a:r>
                        <a:rPr lang="es-EC" sz="1400" b="1" dirty="0">
                          <a:effectLst/>
                        </a:rPr>
                        <a:t>PRODUCTO</a:t>
                      </a:r>
                      <a:endParaRPr lang="es-EC" sz="1400" b="1"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400" b="1" dirty="0">
                          <a:effectLst/>
                        </a:rPr>
                        <a:t>PRESENTACIÓN</a:t>
                      </a:r>
                      <a:endParaRPr lang="es-EC" sz="1400" b="1" dirty="0">
                        <a:effectLst/>
                        <a:latin typeface="Calibri"/>
                        <a:ea typeface="Calibri"/>
                        <a:cs typeface="Times New Roman"/>
                      </a:endParaRPr>
                    </a:p>
                  </a:txBody>
                  <a:tcPr marL="44450" marR="44450" marT="0" marB="0" anchor="ctr"/>
                </a:tc>
                <a:tc gridSpan="2">
                  <a:txBody>
                    <a:bodyPr/>
                    <a:lstStyle/>
                    <a:p>
                      <a:pPr algn="ctr">
                        <a:lnSpc>
                          <a:spcPct val="115000"/>
                        </a:lnSpc>
                        <a:spcAft>
                          <a:spcPts val="0"/>
                        </a:spcAft>
                      </a:pPr>
                      <a:r>
                        <a:rPr lang="es-EC" sz="1400" b="1" dirty="0">
                          <a:effectLst/>
                        </a:rPr>
                        <a:t>PESO</a:t>
                      </a:r>
                      <a:endParaRPr lang="es-EC" sz="1400" b="1" dirty="0">
                        <a:effectLst/>
                        <a:latin typeface="Calibri"/>
                        <a:ea typeface="Calibri"/>
                        <a:cs typeface="Times New Roman"/>
                      </a:endParaRPr>
                    </a:p>
                  </a:txBody>
                  <a:tcPr marL="44450" marR="44450" marT="0" marB="0" anchor="ctr"/>
                </a:tc>
                <a:tc hMerge="1">
                  <a:txBody>
                    <a:bodyPr/>
                    <a:lstStyle/>
                    <a:p>
                      <a:endParaRPr lang="es-EC"/>
                    </a:p>
                  </a:txBody>
                  <a:tcPr/>
                </a:tc>
                <a:tc>
                  <a:txBody>
                    <a:bodyPr/>
                    <a:lstStyle/>
                    <a:p>
                      <a:pPr algn="ctr">
                        <a:lnSpc>
                          <a:spcPct val="115000"/>
                        </a:lnSpc>
                        <a:spcAft>
                          <a:spcPts val="0"/>
                        </a:spcAft>
                      </a:pPr>
                      <a:r>
                        <a:rPr lang="es-EC" sz="1400" b="1" dirty="0">
                          <a:effectLst/>
                        </a:rPr>
                        <a:t>COSTOS TOTALES</a:t>
                      </a:r>
                      <a:endParaRPr lang="es-EC" sz="1400" b="1" dirty="0">
                        <a:effectLst/>
                        <a:latin typeface="Calibri"/>
                        <a:ea typeface="Calibri"/>
                        <a:cs typeface="Times New Roman"/>
                      </a:endParaRPr>
                    </a:p>
                  </a:txBody>
                  <a:tcPr marL="44450" marR="44450" marT="0" marB="0" anchor="ctr"/>
                </a:tc>
                <a:tc gridSpan="2">
                  <a:txBody>
                    <a:bodyPr/>
                    <a:lstStyle/>
                    <a:p>
                      <a:pPr algn="ctr">
                        <a:lnSpc>
                          <a:spcPct val="115000"/>
                        </a:lnSpc>
                        <a:spcAft>
                          <a:spcPts val="0"/>
                        </a:spcAft>
                      </a:pPr>
                      <a:r>
                        <a:rPr lang="es-EC" sz="1400" b="1" dirty="0">
                          <a:effectLst/>
                        </a:rPr>
                        <a:t>MARGEN MARCSEAL</a:t>
                      </a:r>
                      <a:endParaRPr lang="es-EC" sz="1400" b="1" dirty="0">
                        <a:effectLst/>
                        <a:latin typeface="Calibri"/>
                        <a:ea typeface="Calibri"/>
                        <a:cs typeface="Times New Roman"/>
                      </a:endParaRPr>
                    </a:p>
                  </a:txBody>
                  <a:tcPr marL="44450" marR="44450" marT="0" marB="0" anchor="ctr"/>
                </a:tc>
                <a:tc hMerge="1">
                  <a:txBody>
                    <a:bodyPr/>
                    <a:lstStyle/>
                    <a:p>
                      <a:endParaRPr lang="es-EC"/>
                    </a:p>
                  </a:txBody>
                  <a:tcPr/>
                </a:tc>
                <a:tc>
                  <a:txBody>
                    <a:bodyPr/>
                    <a:lstStyle/>
                    <a:p>
                      <a:pPr algn="ctr">
                        <a:lnSpc>
                          <a:spcPct val="115000"/>
                        </a:lnSpc>
                        <a:spcAft>
                          <a:spcPts val="0"/>
                        </a:spcAft>
                      </a:pPr>
                      <a:r>
                        <a:rPr lang="es-EC" sz="1400" b="1" dirty="0">
                          <a:effectLst/>
                        </a:rPr>
                        <a:t>PRECIO AL MAYORISTA</a:t>
                      </a:r>
                      <a:endParaRPr lang="es-EC" sz="1400" b="1" dirty="0">
                        <a:effectLst/>
                        <a:latin typeface="Calibri"/>
                        <a:ea typeface="Calibri"/>
                        <a:cs typeface="Times New Roman"/>
                      </a:endParaRPr>
                    </a:p>
                  </a:txBody>
                  <a:tcPr marL="44450" marR="44450" marT="0" marB="0" anchor="ctr"/>
                </a:tc>
                <a:tc gridSpan="2">
                  <a:txBody>
                    <a:bodyPr/>
                    <a:lstStyle/>
                    <a:p>
                      <a:pPr algn="ctr">
                        <a:lnSpc>
                          <a:spcPct val="115000"/>
                        </a:lnSpc>
                        <a:spcAft>
                          <a:spcPts val="0"/>
                        </a:spcAft>
                      </a:pPr>
                      <a:r>
                        <a:rPr lang="es-EC" sz="1400" b="1" dirty="0">
                          <a:effectLst/>
                        </a:rPr>
                        <a:t>MARGEN DEL MAYORISTA</a:t>
                      </a:r>
                      <a:endParaRPr lang="es-EC" sz="1400" b="1" dirty="0">
                        <a:effectLst/>
                        <a:latin typeface="Calibri"/>
                        <a:ea typeface="Calibri"/>
                        <a:cs typeface="Times New Roman"/>
                      </a:endParaRPr>
                    </a:p>
                  </a:txBody>
                  <a:tcPr marL="44450" marR="44450" marT="0" marB="0" anchor="ctr"/>
                </a:tc>
                <a:tc hMerge="1">
                  <a:txBody>
                    <a:bodyPr/>
                    <a:lstStyle/>
                    <a:p>
                      <a:endParaRPr lang="es-EC"/>
                    </a:p>
                  </a:txBody>
                  <a:tcPr/>
                </a:tc>
                <a:tc>
                  <a:txBody>
                    <a:bodyPr/>
                    <a:lstStyle/>
                    <a:p>
                      <a:pPr algn="ctr">
                        <a:lnSpc>
                          <a:spcPct val="115000"/>
                        </a:lnSpc>
                        <a:spcAft>
                          <a:spcPts val="0"/>
                        </a:spcAft>
                      </a:pPr>
                      <a:r>
                        <a:rPr lang="es-EC" sz="1400" b="1" dirty="0">
                          <a:effectLst/>
                        </a:rPr>
                        <a:t>PRECIO DE VENTA</a:t>
                      </a:r>
                      <a:endParaRPr lang="es-EC" sz="1400" b="1" dirty="0">
                        <a:effectLst/>
                        <a:latin typeface="Calibri"/>
                        <a:ea typeface="Calibri"/>
                        <a:cs typeface="Times New Roman"/>
                      </a:endParaRPr>
                    </a:p>
                  </a:txBody>
                  <a:tcPr marL="44450" marR="44450" marT="0" marB="0" anchor="ctr"/>
                </a:tc>
              </a:tr>
              <a:tr h="603653">
                <a:tc>
                  <a:txBody>
                    <a:bodyPr/>
                    <a:lstStyle/>
                    <a:p>
                      <a:pPr algn="ctr">
                        <a:lnSpc>
                          <a:spcPct val="115000"/>
                        </a:lnSpc>
                        <a:spcAft>
                          <a:spcPts val="0"/>
                        </a:spcAft>
                      </a:pPr>
                      <a:r>
                        <a:rPr lang="es-EC" sz="1400" b="1" dirty="0">
                          <a:effectLst/>
                        </a:rPr>
                        <a:t>ACHIOTE</a:t>
                      </a:r>
                      <a:endParaRPr lang="es-EC" sz="1400" b="1" dirty="0">
                        <a:effectLst/>
                        <a:latin typeface="Calibri"/>
                        <a:ea typeface="Calibri"/>
                        <a:cs typeface="Times New Roman"/>
                      </a:endParaRPr>
                    </a:p>
                  </a:txBody>
                  <a:tcPr marL="44450" marR="44450" marT="0" marB="0" anchor="ctr"/>
                </a:tc>
                <a:tc>
                  <a:txBody>
                    <a:bodyPr/>
                    <a:lstStyle/>
                    <a:p>
                      <a:pPr>
                        <a:lnSpc>
                          <a:spcPct val="115000"/>
                        </a:lnSpc>
                        <a:spcAft>
                          <a:spcPts val="0"/>
                        </a:spcAft>
                      </a:pPr>
                      <a:r>
                        <a:rPr lang="es-EC" sz="1400" b="1" dirty="0">
                          <a:effectLst/>
                        </a:rPr>
                        <a:t>Líquido frasco plástico</a:t>
                      </a:r>
                      <a:endParaRPr lang="es-EC" sz="1400" b="1"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400" b="1" dirty="0">
                          <a:effectLst/>
                        </a:rPr>
                        <a:t>200</a:t>
                      </a:r>
                      <a:endParaRPr lang="es-EC" sz="1400" b="1"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400" b="1" dirty="0">
                          <a:effectLst/>
                        </a:rPr>
                        <a:t>cm3</a:t>
                      </a:r>
                      <a:endParaRPr lang="es-EC" sz="1400" b="1"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400" b="1" dirty="0">
                          <a:effectLst/>
                        </a:rPr>
                        <a:t> $      </a:t>
                      </a:r>
                      <a:r>
                        <a:rPr lang="es-EC" sz="1400" b="1" dirty="0" smtClean="0">
                          <a:effectLst/>
                        </a:rPr>
                        <a:t>1,03 </a:t>
                      </a:r>
                      <a:endParaRPr lang="es-EC" sz="1400" b="1"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400" b="1" dirty="0">
                          <a:effectLst/>
                        </a:rPr>
                        <a:t>25%</a:t>
                      </a:r>
                      <a:endParaRPr lang="es-EC" sz="1400" b="1"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400" b="1" dirty="0">
                          <a:effectLst/>
                        </a:rPr>
                        <a:t> $   0,26 </a:t>
                      </a:r>
                      <a:endParaRPr lang="es-EC" sz="1400" b="1"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400" b="1" dirty="0">
                          <a:effectLst/>
                        </a:rPr>
                        <a:t> $           1,29 </a:t>
                      </a:r>
                      <a:endParaRPr lang="es-EC" sz="1400" b="1"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400" b="1" dirty="0">
                          <a:effectLst/>
                        </a:rPr>
                        <a:t>10%</a:t>
                      </a:r>
                      <a:endParaRPr lang="es-EC" sz="1400" b="1"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400" b="1" dirty="0">
                          <a:effectLst/>
                        </a:rPr>
                        <a:t> $   0,13 </a:t>
                      </a:r>
                      <a:endParaRPr lang="es-EC" sz="1400" b="1"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400" b="1" dirty="0">
                          <a:effectLst/>
                        </a:rPr>
                        <a:t> $   </a:t>
                      </a:r>
                      <a:r>
                        <a:rPr lang="es-EC" sz="1400" b="1" dirty="0" smtClean="0">
                          <a:effectLst/>
                        </a:rPr>
                        <a:t> </a:t>
                      </a:r>
                      <a:r>
                        <a:rPr lang="es-EC" sz="1400" b="1" dirty="0">
                          <a:effectLst/>
                        </a:rPr>
                        <a:t>1,42 </a:t>
                      </a:r>
                      <a:endParaRPr lang="es-EC" sz="1400" b="1" dirty="0">
                        <a:effectLst/>
                        <a:latin typeface="Calibri"/>
                        <a:ea typeface="Calibri"/>
                        <a:cs typeface="Times New Roman"/>
                      </a:endParaRPr>
                    </a:p>
                  </a:txBody>
                  <a:tcPr marL="44450" marR="44450" marT="0" marB="0" anchor="ctr"/>
                </a:tc>
              </a:tr>
              <a:tr h="603653">
                <a:tc rowSpan="2">
                  <a:txBody>
                    <a:bodyPr/>
                    <a:lstStyle/>
                    <a:p>
                      <a:pPr algn="ctr">
                        <a:lnSpc>
                          <a:spcPct val="115000"/>
                        </a:lnSpc>
                        <a:spcAft>
                          <a:spcPts val="0"/>
                        </a:spcAft>
                      </a:pPr>
                      <a:r>
                        <a:rPr lang="es-EC" sz="1400" b="1" dirty="0">
                          <a:effectLst/>
                        </a:rPr>
                        <a:t>AJO SAL</a:t>
                      </a:r>
                      <a:endParaRPr lang="es-EC" sz="1400" b="1" dirty="0">
                        <a:effectLst/>
                        <a:latin typeface="Calibri"/>
                        <a:ea typeface="Calibri"/>
                        <a:cs typeface="Times New Roman"/>
                      </a:endParaRPr>
                    </a:p>
                  </a:txBody>
                  <a:tcPr marL="44450" marR="44450" marT="0" marB="0" anchor="ctr"/>
                </a:tc>
                <a:tc>
                  <a:txBody>
                    <a:bodyPr/>
                    <a:lstStyle/>
                    <a:p>
                      <a:pPr>
                        <a:lnSpc>
                          <a:spcPct val="115000"/>
                        </a:lnSpc>
                        <a:spcAft>
                          <a:spcPts val="0"/>
                        </a:spcAft>
                      </a:pPr>
                      <a:r>
                        <a:rPr lang="es-EC" sz="1400" b="1" dirty="0">
                          <a:effectLst/>
                        </a:rPr>
                        <a:t>Polvo sachet</a:t>
                      </a:r>
                      <a:endParaRPr lang="es-EC" sz="1400" b="1" dirty="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400" b="1" dirty="0">
                          <a:effectLst/>
                        </a:rPr>
                        <a:t>75</a:t>
                      </a:r>
                      <a:endParaRPr lang="es-EC" sz="1400" b="1"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400" b="1" dirty="0">
                          <a:effectLst/>
                        </a:rPr>
                        <a:t>g</a:t>
                      </a:r>
                      <a:endParaRPr lang="es-EC" sz="1400" b="1"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400" b="1" dirty="0">
                          <a:effectLst/>
                        </a:rPr>
                        <a:t> $  </a:t>
                      </a:r>
                      <a:r>
                        <a:rPr lang="es-EC" sz="1400" b="1" dirty="0" smtClean="0">
                          <a:effectLst/>
                        </a:rPr>
                        <a:t>    </a:t>
                      </a:r>
                      <a:r>
                        <a:rPr lang="es-EC" sz="1400" b="1" dirty="0">
                          <a:effectLst/>
                        </a:rPr>
                        <a:t>0,82 </a:t>
                      </a:r>
                      <a:endParaRPr lang="es-EC" sz="1400" b="1"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400" b="1" dirty="0">
                          <a:effectLst/>
                        </a:rPr>
                        <a:t>25%</a:t>
                      </a:r>
                      <a:endParaRPr lang="es-EC" sz="1400" b="1"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400" b="1" dirty="0">
                          <a:effectLst/>
                        </a:rPr>
                        <a:t> $   0,21 </a:t>
                      </a:r>
                      <a:endParaRPr lang="es-EC" sz="1400" b="1"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400" b="1" dirty="0">
                          <a:effectLst/>
                        </a:rPr>
                        <a:t> $           1,03 </a:t>
                      </a:r>
                      <a:endParaRPr lang="es-EC" sz="1400" b="1"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400" b="1" dirty="0">
                          <a:effectLst/>
                        </a:rPr>
                        <a:t>10%</a:t>
                      </a:r>
                      <a:endParaRPr lang="es-EC" sz="1400" b="1"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400" b="1" dirty="0">
                          <a:effectLst/>
                        </a:rPr>
                        <a:t> $   0,10 </a:t>
                      </a:r>
                      <a:endParaRPr lang="es-EC" sz="1400" b="1"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400" b="1" dirty="0">
                          <a:effectLst/>
                        </a:rPr>
                        <a:t> $   </a:t>
                      </a:r>
                      <a:r>
                        <a:rPr lang="es-EC" sz="1400" b="1" dirty="0" smtClean="0">
                          <a:effectLst/>
                        </a:rPr>
                        <a:t>  </a:t>
                      </a:r>
                      <a:r>
                        <a:rPr lang="es-EC" sz="1400" b="1" dirty="0">
                          <a:effectLst/>
                        </a:rPr>
                        <a:t>1,13 </a:t>
                      </a:r>
                      <a:endParaRPr lang="es-EC" sz="1400" b="1" dirty="0">
                        <a:effectLst/>
                        <a:latin typeface="Calibri"/>
                        <a:ea typeface="Calibri"/>
                        <a:cs typeface="Times New Roman"/>
                      </a:endParaRPr>
                    </a:p>
                  </a:txBody>
                  <a:tcPr marL="44450" marR="44450" marT="0" marB="0" anchor="ctr"/>
                </a:tc>
              </a:tr>
              <a:tr h="603653">
                <a:tc vMerge="1">
                  <a:txBody>
                    <a:bodyPr/>
                    <a:lstStyle/>
                    <a:p>
                      <a:endParaRPr lang="es-EC"/>
                    </a:p>
                  </a:txBody>
                  <a:tcPr/>
                </a:tc>
                <a:tc>
                  <a:txBody>
                    <a:bodyPr/>
                    <a:lstStyle/>
                    <a:p>
                      <a:pPr>
                        <a:lnSpc>
                          <a:spcPct val="115000"/>
                        </a:lnSpc>
                        <a:spcAft>
                          <a:spcPts val="0"/>
                        </a:spcAft>
                      </a:pPr>
                      <a:r>
                        <a:rPr lang="es-EC" sz="1400" b="1" dirty="0">
                          <a:effectLst/>
                        </a:rPr>
                        <a:t>Polvo frasco plástico</a:t>
                      </a:r>
                      <a:endParaRPr lang="es-EC" sz="1400" b="1" dirty="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400" b="1" dirty="0" smtClean="0">
                          <a:effectLst/>
                          <a:latin typeface="+mn-lt"/>
                          <a:ea typeface="+mn-ea"/>
                          <a:cs typeface="+mn-cs"/>
                        </a:rPr>
                        <a:t>75</a:t>
                      </a:r>
                      <a:endParaRPr lang="es-EC" sz="1400" b="1"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400" b="1" dirty="0">
                          <a:effectLst/>
                        </a:rPr>
                        <a:t>g</a:t>
                      </a:r>
                      <a:endParaRPr lang="es-EC" sz="1400" b="1"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400" b="1" dirty="0">
                          <a:effectLst/>
                        </a:rPr>
                        <a:t> $  </a:t>
                      </a:r>
                      <a:r>
                        <a:rPr lang="es-EC" sz="1400" b="1" dirty="0" smtClean="0">
                          <a:effectLst/>
                        </a:rPr>
                        <a:t>    </a:t>
                      </a:r>
                      <a:r>
                        <a:rPr lang="es-EC" sz="1400" b="1" dirty="0">
                          <a:effectLst/>
                        </a:rPr>
                        <a:t>0,94 </a:t>
                      </a:r>
                      <a:endParaRPr lang="es-EC" sz="1400" b="1"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400" b="1" dirty="0">
                          <a:effectLst/>
                        </a:rPr>
                        <a:t>25%</a:t>
                      </a:r>
                      <a:endParaRPr lang="es-EC" sz="1400" b="1"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400" b="1" dirty="0">
                          <a:effectLst/>
                        </a:rPr>
                        <a:t> $   0,24 </a:t>
                      </a:r>
                      <a:endParaRPr lang="es-EC" sz="1400" b="1"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400" b="1" dirty="0">
                          <a:effectLst/>
                        </a:rPr>
                        <a:t> $           1,18 </a:t>
                      </a:r>
                      <a:endParaRPr lang="es-EC" sz="1400" b="1"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400" b="1" dirty="0">
                          <a:effectLst/>
                        </a:rPr>
                        <a:t>10%</a:t>
                      </a:r>
                      <a:endParaRPr lang="es-EC" sz="1400" b="1"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400" b="1" dirty="0">
                          <a:effectLst/>
                        </a:rPr>
                        <a:t> $   0,12 </a:t>
                      </a:r>
                      <a:endParaRPr lang="es-EC" sz="1400" b="1"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400" b="1" dirty="0">
                          <a:effectLst/>
                        </a:rPr>
                        <a:t> $   </a:t>
                      </a:r>
                      <a:r>
                        <a:rPr lang="es-EC" sz="1400" b="1" dirty="0" smtClean="0">
                          <a:effectLst/>
                        </a:rPr>
                        <a:t>  </a:t>
                      </a:r>
                      <a:r>
                        <a:rPr lang="es-EC" sz="1400" b="1" dirty="0">
                          <a:effectLst/>
                        </a:rPr>
                        <a:t>1,29 </a:t>
                      </a:r>
                      <a:endParaRPr lang="es-EC" sz="1400" b="1" dirty="0">
                        <a:effectLst/>
                        <a:latin typeface="Calibri"/>
                        <a:ea typeface="Calibri"/>
                        <a:cs typeface="Times New Roman"/>
                      </a:endParaRPr>
                    </a:p>
                  </a:txBody>
                  <a:tcPr marL="44450" marR="44450" marT="0" marB="0" anchor="ctr"/>
                </a:tc>
              </a:tr>
              <a:tr h="603653">
                <a:tc>
                  <a:txBody>
                    <a:bodyPr/>
                    <a:lstStyle/>
                    <a:p>
                      <a:pPr algn="ctr">
                        <a:lnSpc>
                          <a:spcPct val="115000"/>
                        </a:lnSpc>
                        <a:spcAft>
                          <a:spcPts val="0"/>
                        </a:spcAft>
                      </a:pPr>
                      <a:r>
                        <a:rPr lang="es-EC" sz="1400" b="1" dirty="0">
                          <a:effectLst/>
                        </a:rPr>
                        <a:t>ORÉGANO</a:t>
                      </a:r>
                      <a:endParaRPr lang="es-EC" sz="1400" b="1" dirty="0">
                        <a:effectLst/>
                        <a:latin typeface="Calibri"/>
                        <a:ea typeface="Calibri"/>
                        <a:cs typeface="Times New Roman"/>
                      </a:endParaRPr>
                    </a:p>
                  </a:txBody>
                  <a:tcPr marL="44450" marR="44450" marT="0" marB="0" anchor="ctr"/>
                </a:tc>
                <a:tc>
                  <a:txBody>
                    <a:bodyPr/>
                    <a:lstStyle/>
                    <a:p>
                      <a:pPr>
                        <a:lnSpc>
                          <a:spcPct val="115000"/>
                        </a:lnSpc>
                        <a:spcAft>
                          <a:spcPts val="0"/>
                        </a:spcAft>
                      </a:pPr>
                      <a:r>
                        <a:rPr lang="es-EC" sz="1400" b="1" dirty="0">
                          <a:effectLst/>
                        </a:rPr>
                        <a:t>Hojas  sachet</a:t>
                      </a:r>
                      <a:endParaRPr lang="es-EC" sz="1400" b="1" dirty="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400" b="1" dirty="0">
                          <a:effectLst/>
                        </a:rPr>
                        <a:t>75</a:t>
                      </a:r>
                      <a:endParaRPr lang="es-EC" sz="1400" b="1"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400" b="1" dirty="0">
                          <a:effectLst/>
                        </a:rPr>
                        <a:t>g</a:t>
                      </a:r>
                      <a:endParaRPr lang="es-EC" sz="1400" b="1"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400" b="1" dirty="0">
                          <a:effectLst/>
                        </a:rPr>
                        <a:t> $ </a:t>
                      </a:r>
                      <a:r>
                        <a:rPr lang="es-EC" sz="1400" b="1" dirty="0" smtClean="0">
                          <a:effectLst/>
                        </a:rPr>
                        <a:t>     </a:t>
                      </a:r>
                      <a:r>
                        <a:rPr lang="es-EC" sz="1400" b="1" dirty="0">
                          <a:effectLst/>
                        </a:rPr>
                        <a:t>0,52 </a:t>
                      </a:r>
                      <a:endParaRPr lang="es-EC" sz="1400" b="1"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400" b="1" dirty="0">
                          <a:effectLst/>
                        </a:rPr>
                        <a:t>25%</a:t>
                      </a:r>
                      <a:endParaRPr lang="es-EC" sz="1400" b="1"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400" b="1" dirty="0">
                          <a:effectLst/>
                        </a:rPr>
                        <a:t> $   0,13 </a:t>
                      </a:r>
                      <a:endParaRPr lang="es-EC" sz="1400" b="1"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400" b="1" dirty="0">
                          <a:effectLst/>
                        </a:rPr>
                        <a:t> $           0,65 </a:t>
                      </a:r>
                      <a:endParaRPr lang="es-EC" sz="1400" b="1"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400" b="1" dirty="0">
                          <a:effectLst/>
                        </a:rPr>
                        <a:t>10%</a:t>
                      </a:r>
                      <a:endParaRPr lang="es-EC" sz="1400" b="1"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400" b="1" dirty="0">
                          <a:effectLst/>
                        </a:rPr>
                        <a:t> $   0,07 </a:t>
                      </a:r>
                      <a:endParaRPr lang="es-EC" sz="1400" b="1"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400" b="1" dirty="0">
                          <a:effectLst/>
                        </a:rPr>
                        <a:t> $   </a:t>
                      </a:r>
                      <a:r>
                        <a:rPr lang="es-EC" sz="1400" b="1" dirty="0" smtClean="0">
                          <a:effectLst/>
                        </a:rPr>
                        <a:t>  </a:t>
                      </a:r>
                      <a:r>
                        <a:rPr lang="es-EC" sz="1400" b="1" dirty="0">
                          <a:effectLst/>
                        </a:rPr>
                        <a:t>0,72 </a:t>
                      </a:r>
                      <a:endParaRPr lang="es-EC" sz="1400" b="1" dirty="0">
                        <a:effectLst/>
                        <a:latin typeface="Calibri"/>
                        <a:ea typeface="Calibri"/>
                        <a:cs typeface="Times New Roman"/>
                      </a:endParaRPr>
                    </a:p>
                  </a:txBody>
                  <a:tcPr marL="44450" marR="44450" marT="0" marB="0" anchor="ctr"/>
                </a:tc>
              </a:tr>
              <a:tr h="603653">
                <a:tc rowSpan="2">
                  <a:txBody>
                    <a:bodyPr/>
                    <a:lstStyle/>
                    <a:p>
                      <a:pPr algn="ctr">
                        <a:lnSpc>
                          <a:spcPct val="115000"/>
                        </a:lnSpc>
                        <a:spcAft>
                          <a:spcPts val="0"/>
                        </a:spcAft>
                      </a:pPr>
                      <a:r>
                        <a:rPr lang="es-EC" sz="1400" b="1" dirty="0">
                          <a:effectLst/>
                        </a:rPr>
                        <a:t>ALIÑO </a:t>
                      </a:r>
                      <a:endParaRPr lang="es-EC" sz="1400" b="1" dirty="0">
                        <a:effectLst/>
                        <a:latin typeface="Calibri"/>
                        <a:ea typeface="Calibri"/>
                        <a:cs typeface="Times New Roman"/>
                      </a:endParaRPr>
                    </a:p>
                  </a:txBody>
                  <a:tcPr marL="44450" marR="44450" marT="0" marB="0" anchor="ctr"/>
                </a:tc>
                <a:tc>
                  <a:txBody>
                    <a:bodyPr/>
                    <a:lstStyle/>
                    <a:p>
                      <a:pPr>
                        <a:lnSpc>
                          <a:spcPct val="115000"/>
                        </a:lnSpc>
                        <a:spcAft>
                          <a:spcPts val="0"/>
                        </a:spcAft>
                      </a:pPr>
                      <a:r>
                        <a:rPr lang="es-EC" sz="1400" b="1" dirty="0">
                          <a:effectLst/>
                        </a:rPr>
                        <a:t>Pasta sachet</a:t>
                      </a:r>
                      <a:endParaRPr lang="es-EC" sz="1400" b="1" dirty="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400" b="1" dirty="0">
                          <a:effectLst/>
                        </a:rPr>
                        <a:t>75</a:t>
                      </a:r>
                      <a:endParaRPr lang="es-EC" sz="1400" b="1"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400" b="1" dirty="0">
                          <a:effectLst/>
                        </a:rPr>
                        <a:t>g</a:t>
                      </a:r>
                      <a:endParaRPr lang="es-EC" sz="1400" b="1"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400" b="1" dirty="0">
                          <a:effectLst/>
                        </a:rPr>
                        <a:t> $           0,60 </a:t>
                      </a:r>
                      <a:endParaRPr lang="es-EC" sz="1400" b="1"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400" b="1" dirty="0">
                          <a:effectLst/>
                        </a:rPr>
                        <a:t>25%</a:t>
                      </a:r>
                      <a:endParaRPr lang="es-EC" sz="1400" b="1"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400" b="1" dirty="0">
                          <a:effectLst/>
                        </a:rPr>
                        <a:t> $   0,15 </a:t>
                      </a:r>
                      <a:endParaRPr lang="es-EC" sz="1400" b="1"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400" b="1" dirty="0">
                          <a:effectLst/>
                        </a:rPr>
                        <a:t> $           0,75 </a:t>
                      </a:r>
                      <a:endParaRPr lang="es-EC" sz="1400" b="1"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400" b="1" dirty="0">
                          <a:effectLst/>
                        </a:rPr>
                        <a:t>10%</a:t>
                      </a:r>
                      <a:endParaRPr lang="es-EC" sz="1400" b="1"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400" b="1" dirty="0">
                          <a:effectLst/>
                        </a:rPr>
                        <a:t> $   0,08 </a:t>
                      </a:r>
                      <a:endParaRPr lang="es-EC" sz="1400" b="1"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400" b="1" dirty="0">
                          <a:effectLst/>
                        </a:rPr>
                        <a:t> $   </a:t>
                      </a:r>
                      <a:r>
                        <a:rPr lang="es-EC" sz="1400" b="1" dirty="0" smtClean="0">
                          <a:effectLst/>
                        </a:rPr>
                        <a:t>   </a:t>
                      </a:r>
                      <a:r>
                        <a:rPr lang="es-EC" sz="1400" b="1" dirty="0">
                          <a:effectLst/>
                        </a:rPr>
                        <a:t>0,83 </a:t>
                      </a:r>
                      <a:endParaRPr lang="es-EC" sz="1400" b="1" dirty="0">
                        <a:effectLst/>
                        <a:latin typeface="Calibri"/>
                        <a:ea typeface="Calibri"/>
                        <a:cs typeface="Times New Roman"/>
                      </a:endParaRPr>
                    </a:p>
                  </a:txBody>
                  <a:tcPr marL="44450" marR="44450" marT="0" marB="0" anchor="ctr"/>
                </a:tc>
              </a:tr>
              <a:tr h="603653">
                <a:tc vMerge="1">
                  <a:txBody>
                    <a:bodyPr/>
                    <a:lstStyle/>
                    <a:p>
                      <a:endParaRPr lang="es-EC"/>
                    </a:p>
                  </a:txBody>
                  <a:tcPr/>
                </a:tc>
                <a:tc>
                  <a:txBody>
                    <a:bodyPr/>
                    <a:lstStyle/>
                    <a:p>
                      <a:pPr>
                        <a:lnSpc>
                          <a:spcPct val="115000"/>
                        </a:lnSpc>
                        <a:spcAft>
                          <a:spcPts val="0"/>
                        </a:spcAft>
                      </a:pPr>
                      <a:r>
                        <a:rPr lang="es-EC" sz="1400" b="1" dirty="0">
                          <a:effectLst/>
                        </a:rPr>
                        <a:t>Pasta en frasco plástico</a:t>
                      </a:r>
                      <a:endParaRPr lang="es-EC" sz="1400" b="1" dirty="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400" b="1" dirty="0" smtClean="0">
                          <a:effectLst/>
                          <a:latin typeface="+mn-lt"/>
                          <a:ea typeface="+mn-ea"/>
                          <a:cs typeface="+mn-cs"/>
                        </a:rPr>
                        <a:t>75</a:t>
                      </a:r>
                      <a:endParaRPr lang="es-EC" sz="1400" b="1"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400" b="1" dirty="0">
                          <a:effectLst/>
                        </a:rPr>
                        <a:t>g</a:t>
                      </a:r>
                      <a:endParaRPr lang="es-EC" sz="1400" b="1"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400" b="1" dirty="0">
                          <a:effectLst/>
                        </a:rPr>
                        <a:t> $           0,79 </a:t>
                      </a:r>
                      <a:endParaRPr lang="es-EC" sz="1400" b="1"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400" b="1" dirty="0">
                          <a:effectLst/>
                        </a:rPr>
                        <a:t>25%</a:t>
                      </a:r>
                      <a:endParaRPr lang="es-EC" sz="1400" b="1"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400" b="1" dirty="0">
                          <a:effectLst/>
                        </a:rPr>
                        <a:t> $   0,20 </a:t>
                      </a:r>
                      <a:endParaRPr lang="es-EC" sz="1400" b="1"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400" b="1" dirty="0">
                          <a:effectLst/>
                        </a:rPr>
                        <a:t> $           0,99 </a:t>
                      </a:r>
                      <a:endParaRPr lang="es-EC" sz="1400" b="1"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400" b="1" dirty="0">
                          <a:effectLst/>
                        </a:rPr>
                        <a:t>10%</a:t>
                      </a:r>
                      <a:endParaRPr lang="es-EC" sz="1400" b="1"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400" b="1" dirty="0">
                          <a:effectLst/>
                        </a:rPr>
                        <a:t> $   0,10 </a:t>
                      </a:r>
                      <a:endParaRPr lang="es-EC" sz="1400" b="1"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400" b="1" dirty="0">
                          <a:effectLst/>
                        </a:rPr>
                        <a:t> $   </a:t>
                      </a:r>
                      <a:r>
                        <a:rPr lang="es-EC" sz="1400" b="1" dirty="0" smtClean="0">
                          <a:effectLst/>
                        </a:rPr>
                        <a:t>  </a:t>
                      </a:r>
                      <a:r>
                        <a:rPr lang="es-EC" sz="1400" b="1" dirty="0">
                          <a:effectLst/>
                        </a:rPr>
                        <a:t>1,09 </a:t>
                      </a:r>
                      <a:endParaRPr lang="es-EC" sz="1400" b="1" dirty="0">
                        <a:effectLst/>
                        <a:latin typeface="Calibri"/>
                        <a:ea typeface="Calibri"/>
                        <a:cs typeface="Times New Roman"/>
                      </a:endParaRPr>
                    </a:p>
                  </a:txBody>
                  <a:tcPr marL="44450" marR="44450" marT="0" marB="0" anchor="ctr"/>
                </a:tc>
              </a:tr>
            </a:tbl>
          </a:graphicData>
        </a:graphic>
      </p:graphicFrame>
      <p:sp>
        <p:nvSpPr>
          <p:cNvPr id="5" name="4 Rectángulo"/>
          <p:cNvSpPr/>
          <p:nvPr/>
        </p:nvSpPr>
        <p:spPr>
          <a:xfrm>
            <a:off x="1475656" y="603621"/>
            <a:ext cx="5015193" cy="584775"/>
          </a:xfrm>
          <a:prstGeom prst="rect">
            <a:avLst/>
          </a:prstGeom>
          <a:noFill/>
        </p:spPr>
        <p:txBody>
          <a:bodyPr wrap="square" lIns="91440" tIns="45720" rIns="91440" bIns="45720">
            <a:spAutoFit/>
          </a:bodyPr>
          <a:lstStyle/>
          <a:p>
            <a:pPr algn="ctr"/>
            <a:r>
              <a:rPr lang="es-ES" sz="32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PRECIOS</a:t>
            </a:r>
            <a:endParaRPr lang="es-ES" sz="32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Tree>
    <p:extLst>
      <p:ext uri="{BB962C8B-B14F-4D97-AF65-F5344CB8AC3E}">
        <p14:creationId xmlns:p14="http://schemas.microsoft.com/office/powerpoint/2010/main" val="34867292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62526" r="61566"/>
          <a:stretch/>
        </p:blipFill>
        <p:spPr bwMode="auto">
          <a:xfrm>
            <a:off x="135117" y="5500603"/>
            <a:ext cx="1316672"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Imagen 190"/>
          <p:cNvPicPr>
            <a:picLocks noChangeAspect="1" noChangeArrowheads="1"/>
          </p:cNvPicPr>
          <p:nvPr/>
        </p:nvPicPr>
        <p:blipFill>
          <a:blip r:embed="rId4">
            <a:extLst>
              <a:ext uri="{28A0092B-C50C-407E-A947-70E740481C1C}">
                <a14:useLocalDpi xmlns:a14="http://schemas.microsoft.com/office/drawing/2010/main" val="0"/>
              </a:ext>
            </a:extLst>
          </a:blip>
          <a:srcRect l="58345" t="38869" r="17258" b="36981"/>
          <a:stretch>
            <a:fillRect/>
          </a:stretch>
        </p:blipFill>
        <p:spPr bwMode="auto">
          <a:xfrm>
            <a:off x="630921" y="819653"/>
            <a:ext cx="3312368" cy="1613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Imagen 189"/>
          <p:cNvPicPr>
            <a:picLocks noChangeAspect="1" noChangeArrowheads="1"/>
          </p:cNvPicPr>
          <p:nvPr/>
        </p:nvPicPr>
        <p:blipFill>
          <a:blip r:embed="rId5">
            <a:extLst>
              <a:ext uri="{28A0092B-C50C-407E-A947-70E740481C1C}">
                <a14:useLocalDpi xmlns:a14="http://schemas.microsoft.com/office/drawing/2010/main" val="0"/>
              </a:ext>
            </a:extLst>
          </a:blip>
          <a:srcRect l="58769" t="38113" r="7921" b="37360"/>
          <a:stretch>
            <a:fillRect/>
          </a:stretch>
        </p:blipFill>
        <p:spPr bwMode="auto">
          <a:xfrm>
            <a:off x="2699792" y="2731056"/>
            <a:ext cx="3529921" cy="1468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Imagen 188"/>
          <p:cNvPicPr>
            <a:picLocks noChangeAspect="1" noChangeArrowheads="1"/>
          </p:cNvPicPr>
          <p:nvPr/>
        </p:nvPicPr>
        <p:blipFill>
          <a:blip r:embed="rId6">
            <a:extLst>
              <a:ext uri="{28A0092B-C50C-407E-A947-70E740481C1C}">
                <a14:useLocalDpi xmlns:a14="http://schemas.microsoft.com/office/drawing/2010/main" val="0"/>
              </a:ext>
            </a:extLst>
          </a:blip>
          <a:srcRect l="58344" t="38869" r="4527" b="37737"/>
          <a:stretch>
            <a:fillRect/>
          </a:stretch>
        </p:blipFill>
        <p:spPr bwMode="auto">
          <a:xfrm>
            <a:off x="4127140" y="4717767"/>
            <a:ext cx="3773108" cy="1336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00966" y="928895"/>
            <a:ext cx="1260011" cy="1122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7"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19592" y="1523348"/>
            <a:ext cx="1359595" cy="1359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8"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99390" y="3218763"/>
            <a:ext cx="1302872" cy="1392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9"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7544" y="3027189"/>
            <a:ext cx="1440160" cy="11578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0490" name="Picture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51720" y="4717767"/>
            <a:ext cx="1602050" cy="16825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3" name="1 Título"/>
          <p:cNvSpPr txBox="1">
            <a:spLocks/>
          </p:cNvSpPr>
          <p:nvPr/>
        </p:nvSpPr>
        <p:spPr>
          <a:xfrm>
            <a:off x="6687597" y="332656"/>
            <a:ext cx="2218825" cy="760218"/>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s-EC" sz="2800" dirty="0" smtClean="0">
                <a:solidFill>
                  <a:schemeClr val="tx1"/>
                </a:solidFill>
                <a:latin typeface="Aharoni" pitchFamily="2" charset="-79"/>
                <a:cs typeface="Aharoni" pitchFamily="2" charset="-79"/>
              </a:rPr>
              <a:t>PROYECTOS</a:t>
            </a:r>
            <a:endParaRPr lang="es-EC" sz="2800" dirty="0">
              <a:solidFill>
                <a:schemeClr val="tx1"/>
              </a:solidFill>
              <a:latin typeface="Aharoni" pitchFamily="2" charset="-79"/>
              <a:cs typeface="Aharoni" pitchFamily="2" charset="-79"/>
            </a:endParaRPr>
          </a:p>
        </p:txBody>
      </p:sp>
      <p:sp>
        <p:nvSpPr>
          <p:cNvPr id="14" name="11 Rectángulo"/>
          <p:cNvSpPr/>
          <p:nvPr/>
        </p:nvSpPr>
        <p:spPr>
          <a:xfrm>
            <a:off x="345148" y="236744"/>
            <a:ext cx="5015193" cy="584775"/>
          </a:xfrm>
          <a:prstGeom prst="rect">
            <a:avLst/>
          </a:prstGeom>
          <a:noFill/>
        </p:spPr>
        <p:txBody>
          <a:bodyPr wrap="square" lIns="91440" tIns="45720" rIns="91440" bIns="45720">
            <a:spAutoFit/>
          </a:bodyPr>
          <a:lstStyle/>
          <a:p>
            <a:pPr algn="ctr"/>
            <a:r>
              <a:rPr lang="es-ES" sz="32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ESTRATEGIA DE PLAZA</a:t>
            </a:r>
            <a:endParaRPr lang="es-ES" sz="32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
        <p:nvSpPr>
          <p:cNvPr id="3" name="TextBox 2"/>
          <p:cNvSpPr txBox="1"/>
          <p:nvPr/>
        </p:nvSpPr>
        <p:spPr>
          <a:xfrm>
            <a:off x="5251664" y="6271096"/>
            <a:ext cx="1818626" cy="369332"/>
          </a:xfrm>
          <a:prstGeom prst="rect">
            <a:avLst/>
          </a:prstGeom>
          <a:noFill/>
        </p:spPr>
        <p:txBody>
          <a:bodyPr wrap="square" rtlCol="0">
            <a:spAutoFit/>
          </a:bodyPr>
          <a:lstStyle/>
          <a:p>
            <a:r>
              <a:rPr lang="en-US" dirty="0" smtClean="0"/>
              <a:t>Mayor </a:t>
            </a:r>
            <a:r>
              <a:rPr lang="en-US" dirty="0" err="1" smtClean="0"/>
              <a:t>cobertura</a:t>
            </a:r>
            <a:endParaRPr lang="en-US" dirty="0"/>
          </a:p>
        </p:txBody>
      </p:sp>
    </p:spTree>
    <p:extLst>
      <p:ext uri="{BB962C8B-B14F-4D97-AF65-F5344CB8AC3E}">
        <p14:creationId xmlns:p14="http://schemas.microsoft.com/office/powerpoint/2010/main" val="468776941"/>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53114" t="59520"/>
          <a:stretch/>
        </p:blipFill>
        <p:spPr bwMode="auto">
          <a:xfrm>
            <a:off x="6892559" y="5450768"/>
            <a:ext cx="1692938" cy="129772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8304" y="212998"/>
            <a:ext cx="1890169" cy="1415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3"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53925" y="1700808"/>
            <a:ext cx="1371600" cy="135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4"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53925" y="3455484"/>
            <a:ext cx="1384548" cy="1744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Flecha izquierda"/>
          <p:cNvSpPr/>
          <p:nvPr/>
        </p:nvSpPr>
        <p:spPr>
          <a:xfrm>
            <a:off x="8676456" y="704875"/>
            <a:ext cx="360040" cy="432048"/>
          </a:xfrm>
          <a:prstGeom prst="lef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s-EC" dirty="0"/>
          </a:p>
        </p:txBody>
      </p:sp>
      <p:sp>
        <p:nvSpPr>
          <p:cNvPr id="14" name="13 Flecha izquierda"/>
          <p:cNvSpPr/>
          <p:nvPr/>
        </p:nvSpPr>
        <p:spPr>
          <a:xfrm>
            <a:off x="8648012" y="3917440"/>
            <a:ext cx="360040" cy="432048"/>
          </a:xfrm>
          <a:prstGeom prst="lef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s-EC" dirty="0"/>
          </a:p>
        </p:txBody>
      </p:sp>
      <p:sp>
        <p:nvSpPr>
          <p:cNvPr id="15" name="14 Flecha izquierda"/>
          <p:cNvSpPr/>
          <p:nvPr/>
        </p:nvSpPr>
        <p:spPr>
          <a:xfrm>
            <a:off x="8648012" y="2310046"/>
            <a:ext cx="360040" cy="432048"/>
          </a:xfrm>
          <a:prstGeom prst="lef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s-EC" dirty="0"/>
          </a:p>
        </p:txBody>
      </p:sp>
      <p:pic>
        <p:nvPicPr>
          <p:cNvPr id="21515"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2875" y="839971"/>
            <a:ext cx="3890043" cy="2940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7" name="Picture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85898" y="1634350"/>
            <a:ext cx="2013743" cy="1340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Imagen 33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0997586">
            <a:off x="207860" y="967860"/>
            <a:ext cx="1939372" cy="10200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1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92627" y="2030858"/>
            <a:ext cx="1093271" cy="727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20" name="Picture 1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6296" y="3950906"/>
            <a:ext cx="1888461" cy="2498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15"/>
          <p:cNvPicPr>
            <a:picLocks noChangeAspect="1" noChangeArrowheads="1"/>
          </p:cNvPicPr>
          <p:nvPr/>
        </p:nvPicPr>
        <p:blipFill rotWithShape="1">
          <a:blip r:embed="rId14">
            <a:extLst>
              <a:ext uri="{28A0092B-C50C-407E-A947-70E740481C1C}">
                <a14:useLocalDpi xmlns:a14="http://schemas.microsoft.com/office/drawing/2010/main" val="0"/>
              </a:ext>
            </a:extLst>
          </a:blip>
          <a:srcRect r="52883"/>
          <a:stretch/>
        </p:blipFill>
        <p:spPr bwMode="auto">
          <a:xfrm>
            <a:off x="813892" y="4365104"/>
            <a:ext cx="820266" cy="12961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23" name="Picture 19"/>
          <p:cNvPicPr>
            <a:picLocks noChangeAspect="1" noChangeArrowheads="1"/>
          </p:cNvPicPr>
          <p:nvPr/>
        </p:nvPicPr>
        <p:blipFill rotWithShape="1">
          <a:blip r:embed="rId15">
            <a:extLst>
              <a:ext uri="{28A0092B-C50C-407E-A947-70E740481C1C}">
                <a14:useLocalDpi xmlns:a14="http://schemas.microsoft.com/office/drawing/2010/main" val="0"/>
              </a:ext>
            </a:extLst>
          </a:blip>
          <a:srcRect b="12824"/>
          <a:stretch/>
        </p:blipFill>
        <p:spPr bwMode="auto">
          <a:xfrm>
            <a:off x="2555776" y="4725144"/>
            <a:ext cx="4097775" cy="1451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15"/>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r="52883"/>
          <a:stretch/>
        </p:blipFill>
        <p:spPr bwMode="auto">
          <a:xfrm>
            <a:off x="3923928" y="4797152"/>
            <a:ext cx="301848" cy="4769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24" name="Picture 20"/>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604663" y="3248396"/>
            <a:ext cx="1338087" cy="1338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3"/>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283968" y="5517232"/>
            <a:ext cx="390105" cy="462310"/>
          </a:xfrm>
          <a:prstGeom prst="rect">
            <a:avLst/>
          </a:prstGeom>
          <a:noFill/>
          <a:ln>
            <a:noFill/>
          </a:ln>
        </p:spPr>
      </p:pic>
      <p:pic>
        <p:nvPicPr>
          <p:cNvPr id="25" name="Picture 24"/>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012160" y="5483207"/>
            <a:ext cx="589253" cy="610089"/>
          </a:xfrm>
          <a:prstGeom prst="rect">
            <a:avLst/>
          </a:prstGeom>
          <a:ln>
            <a:noFill/>
          </a:ln>
          <a:effectLst>
            <a:softEdge rad="112500"/>
          </a:effectLst>
        </p:spPr>
      </p:pic>
      <p:pic>
        <p:nvPicPr>
          <p:cNvPr id="26" name="Picture 2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528265" y="920899"/>
            <a:ext cx="1809225" cy="120395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3" name="Cuña Publicitaria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5022912" y="2364804"/>
            <a:ext cx="609600" cy="609600"/>
          </a:xfrm>
          <a:prstGeom prst="rect">
            <a:avLst/>
          </a:prstGeom>
        </p:spPr>
      </p:pic>
      <p:sp>
        <p:nvSpPr>
          <p:cNvPr id="22" name="11 Rectángulo"/>
          <p:cNvSpPr/>
          <p:nvPr/>
        </p:nvSpPr>
        <p:spPr>
          <a:xfrm>
            <a:off x="345148" y="236744"/>
            <a:ext cx="5961638" cy="584775"/>
          </a:xfrm>
          <a:prstGeom prst="rect">
            <a:avLst/>
          </a:prstGeom>
          <a:noFill/>
        </p:spPr>
        <p:txBody>
          <a:bodyPr wrap="square" lIns="91440" tIns="45720" rIns="91440" bIns="45720">
            <a:spAutoFit/>
          </a:bodyPr>
          <a:lstStyle/>
          <a:p>
            <a:pPr algn="ctr"/>
            <a:r>
              <a:rPr lang="es-ES" sz="32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ESTRATEGIA DE PROMOCIÓN</a:t>
            </a:r>
          </a:p>
        </p:txBody>
      </p:sp>
    </p:spTree>
    <p:extLst>
      <p:ext uri="{BB962C8B-B14F-4D97-AF65-F5344CB8AC3E}">
        <p14:creationId xmlns:p14="http://schemas.microsoft.com/office/powerpoint/2010/main" val="1050340586"/>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84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3.bp.blogspot.com/-YGRwH7B4GpU/UbpcWpCWALI/AAAAAAAAACo/vC9GNdXhWGg/s1600/old-televisio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332656"/>
            <a:ext cx="7866496" cy="6308614"/>
          </a:xfrm>
          <a:prstGeom prst="rect">
            <a:avLst/>
          </a:prstGeom>
          <a:noFill/>
          <a:extLst>
            <a:ext uri="{909E8E84-426E-40DD-AFC4-6F175D3DCCD1}">
              <a14:hiddenFill xmlns:a14="http://schemas.microsoft.com/office/drawing/2010/main">
                <a:solidFill>
                  <a:srgbClr val="FFFFFF"/>
                </a:solidFill>
              </a14:hiddenFill>
            </a:ext>
          </a:extLst>
        </p:spPr>
      </p:pic>
      <p:pic>
        <p:nvPicPr>
          <p:cNvPr id="9" name="comercial condimentos marcseal.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115616" y="836712"/>
            <a:ext cx="5143481" cy="4536504"/>
          </a:xfrm>
          <a:prstGeom prst="rect">
            <a:avLst/>
          </a:prstGeom>
          <a:ln>
            <a:noFill/>
          </a:ln>
          <a:effectLst>
            <a:softEdge rad="112500"/>
          </a:effectLst>
        </p:spPr>
      </p:pic>
    </p:spTree>
    <p:extLst>
      <p:ext uri="{BB962C8B-B14F-4D97-AF65-F5344CB8AC3E}">
        <p14:creationId xmlns:p14="http://schemas.microsoft.com/office/powerpoint/2010/main" val="5883199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33409">
            <a:off x="268697" y="490992"/>
            <a:ext cx="2664296" cy="2249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1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2883"/>
          <a:stretch/>
        </p:blipFill>
        <p:spPr bwMode="auto">
          <a:xfrm rot="21233409">
            <a:off x="865786" y="1648258"/>
            <a:ext cx="470167" cy="7429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53114" t="59520"/>
          <a:stretch/>
        </p:blipFill>
        <p:spPr bwMode="auto">
          <a:xfrm>
            <a:off x="6444208" y="5229200"/>
            <a:ext cx="1888045" cy="144728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712" y="4616003"/>
            <a:ext cx="2190750" cy="208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63888" y="656104"/>
            <a:ext cx="214312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5"/>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52883"/>
          <a:stretch/>
        </p:blipFill>
        <p:spPr bwMode="auto">
          <a:xfrm>
            <a:off x="4283968" y="1434266"/>
            <a:ext cx="623895" cy="75628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6" name="Picture 4"/>
          <p:cNvPicPr>
            <a:picLocks noChangeAspect="1" noChangeArrowheads="1"/>
          </p:cNvPicPr>
          <p:nvPr/>
        </p:nvPicPr>
        <p:blipFill rotWithShape="1">
          <a:blip r:embed="rId9">
            <a:extLst>
              <a:ext uri="{28A0092B-C50C-407E-A947-70E740481C1C}">
                <a14:useLocalDpi xmlns:a14="http://schemas.microsoft.com/office/drawing/2010/main" val="0"/>
              </a:ext>
            </a:extLst>
          </a:blip>
          <a:srcRect l="10198" b="13743"/>
          <a:stretch/>
        </p:blipFill>
        <p:spPr bwMode="auto">
          <a:xfrm>
            <a:off x="3585739" y="5005490"/>
            <a:ext cx="2215392" cy="1593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5"/>
          <p:cNvPicPr>
            <a:picLocks noChangeAspect="1" noChangeArrowheads="1"/>
          </p:cNvPicPr>
          <p:nvPr/>
        </p:nvPicPr>
        <p:blipFill rotWithShape="1">
          <a:blip r:embed="rId10">
            <a:extLst>
              <a:ext uri="{28A0092B-C50C-407E-A947-70E740481C1C}">
                <a14:useLocalDpi xmlns:a14="http://schemas.microsoft.com/office/drawing/2010/main" val="0"/>
              </a:ext>
            </a:extLst>
          </a:blip>
          <a:srcRect r="52883"/>
          <a:stretch/>
        </p:blipFill>
        <p:spPr bwMode="auto">
          <a:xfrm>
            <a:off x="622274" y="5229200"/>
            <a:ext cx="978572" cy="118621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5"/>
          <p:cNvPicPr>
            <a:picLocks noChangeAspect="1" noChangeArrowheads="1"/>
          </p:cNvPicPr>
          <p:nvPr/>
        </p:nvPicPr>
        <p:blipFill rotWithShape="1">
          <a:blip r:embed="rId10">
            <a:extLst>
              <a:ext uri="{28A0092B-C50C-407E-A947-70E740481C1C}">
                <a14:useLocalDpi xmlns:a14="http://schemas.microsoft.com/office/drawing/2010/main" val="0"/>
              </a:ext>
            </a:extLst>
          </a:blip>
          <a:srcRect r="52883" b="57860"/>
          <a:stretch/>
        </p:blipFill>
        <p:spPr bwMode="auto">
          <a:xfrm>
            <a:off x="4139952" y="5005490"/>
            <a:ext cx="1032027" cy="62975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7 CuadroTexto"/>
          <p:cNvSpPr txBox="1"/>
          <p:nvPr/>
        </p:nvSpPr>
        <p:spPr>
          <a:xfrm>
            <a:off x="3820487" y="3212976"/>
            <a:ext cx="814963" cy="369332"/>
          </a:xfrm>
          <a:prstGeom prst="rect">
            <a:avLst/>
          </a:prstGeom>
          <a:noFill/>
        </p:spPr>
        <p:txBody>
          <a:bodyPr wrap="square" rtlCol="0">
            <a:spAutoFit/>
          </a:bodyPr>
          <a:lstStyle/>
          <a:p>
            <a:r>
              <a:rPr lang="es-EC" dirty="0" err="1" smtClean="0"/>
              <a:t>flyers</a:t>
            </a:r>
            <a:endParaRPr lang="es-EC" dirty="0"/>
          </a:p>
        </p:txBody>
      </p:sp>
      <p:sp>
        <p:nvSpPr>
          <p:cNvPr id="16" name="15 CuadroTexto"/>
          <p:cNvSpPr txBox="1"/>
          <p:nvPr/>
        </p:nvSpPr>
        <p:spPr>
          <a:xfrm>
            <a:off x="4037551" y="3793763"/>
            <a:ext cx="1110513" cy="369332"/>
          </a:xfrm>
          <a:prstGeom prst="rect">
            <a:avLst/>
          </a:prstGeom>
          <a:noFill/>
        </p:spPr>
        <p:txBody>
          <a:bodyPr wrap="square" rtlCol="0">
            <a:spAutoFit/>
          </a:bodyPr>
          <a:lstStyle/>
          <a:p>
            <a:r>
              <a:rPr lang="es-EC" dirty="0" smtClean="0"/>
              <a:t>volantes</a:t>
            </a:r>
            <a:endParaRPr lang="es-EC" dirty="0"/>
          </a:p>
        </p:txBody>
      </p:sp>
      <p:sp>
        <p:nvSpPr>
          <p:cNvPr id="17" name="16 CuadroTexto"/>
          <p:cNvSpPr txBox="1"/>
          <p:nvPr/>
        </p:nvSpPr>
        <p:spPr>
          <a:xfrm>
            <a:off x="4592807" y="4229348"/>
            <a:ext cx="1110513" cy="369332"/>
          </a:xfrm>
          <a:prstGeom prst="rect">
            <a:avLst/>
          </a:prstGeom>
          <a:noFill/>
        </p:spPr>
        <p:txBody>
          <a:bodyPr wrap="square" rtlCol="0">
            <a:spAutoFit/>
          </a:bodyPr>
          <a:lstStyle/>
          <a:p>
            <a:r>
              <a:rPr lang="es-EC" dirty="0" smtClean="0"/>
              <a:t>catálogos</a:t>
            </a:r>
            <a:endParaRPr lang="es-EC" dirty="0"/>
          </a:p>
        </p:txBody>
      </p:sp>
      <p:pic>
        <p:nvPicPr>
          <p:cNvPr id="18" name="Picture 17"/>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05468" y="2875756"/>
            <a:ext cx="1674515" cy="2077822"/>
          </a:xfrm>
          <a:prstGeom prst="rect">
            <a:avLst/>
          </a:prstGeom>
          <a:noFill/>
          <a:ln>
            <a:noFill/>
          </a:ln>
        </p:spPr>
      </p:pic>
      <p:pic>
        <p:nvPicPr>
          <p:cNvPr id="4" name="Picture 15"/>
          <p:cNvPicPr>
            <a:picLocks noChangeAspect="1" noChangeArrowheads="1"/>
          </p:cNvPicPr>
          <p:nvPr/>
        </p:nvPicPr>
        <p:blipFill rotWithShape="1">
          <a:blip r:embed="rId10">
            <a:extLst>
              <a:ext uri="{28A0092B-C50C-407E-A947-70E740481C1C}">
                <a14:useLocalDpi xmlns:a14="http://schemas.microsoft.com/office/drawing/2010/main" val="0"/>
              </a:ext>
            </a:extLst>
          </a:blip>
          <a:srcRect r="52883"/>
          <a:stretch/>
        </p:blipFill>
        <p:spPr bwMode="auto">
          <a:xfrm>
            <a:off x="5580112" y="656104"/>
            <a:ext cx="2622888" cy="357324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6206473"/>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465715" y="423205"/>
            <a:ext cx="6491064" cy="646331"/>
          </a:xfrm>
          <a:prstGeom prst="rect">
            <a:avLst/>
          </a:prstGeom>
          <a:noFill/>
        </p:spPr>
        <p:txBody>
          <a:bodyPr wrap="square" lIns="91440" tIns="45720" rIns="91440" bIns="45720">
            <a:spAutoFit/>
          </a:bodyPr>
          <a:lstStyle/>
          <a:p>
            <a:pPr algn="ctr"/>
            <a:r>
              <a:rPr lang="es-ES" sz="36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*ESTUDIO FINANCIERO</a:t>
            </a:r>
            <a:endParaRPr lang="es-ES" sz="36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
        <p:nvSpPr>
          <p:cNvPr id="6" name="5 Rectángulo"/>
          <p:cNvSpPr/>
          <p:nvPr/>
        </p:nvSpPr>
        <p:spPr>
          <a:xfrm>
            <a:off x="307975" y="1250481"/>
            <a:ext cx="3768354" cy="646331"/>
          </a:xfrm>
          <a:prstGeom prst="rect">
            <a:avLst/>
          </a:prstGeom>
          <a:noFill/>
        </p:spPr>
        <p:txBody>
          <a:bodyPr wrap="square" lIns="91440" tIns="45720" rIns="91440" bIns="45720">
            <a:spAutoFit/>
          </a:bodyPr>
          <a:lstStyle/>
          <a:p>
            <a:pPr algn="ctr"/>
            <a:r>
              <a:rPr lang="es-ES" sz="36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SIN PROYECTO</a:t>
            </a:r>
            <a:endParaRPr lang="es-ES" sz="36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2" name="1 Rectángulo"/>
          <p:cNvSpPr/>
          <p:nvPr/>
        </p:nvSpPr>
        <p:spPr>
          <a:xfrm>
            <a:off x="484365" y="3245357"/>
            <a:ext cx="3116894" cy="523220"/>
          </a:xfrm>
          <a:prstGeom prst="rect">
            <a:avLst/>
          </a:prstGeom>
        </p:spPr>
        <p:txBody>
          <a:bodyPr wrap="square">
            <a:spAutoFit/>
          </a:bodyPr>
          <a:lstStyle/>
          <a:p>
            <a:r>
              <a:rPr lang="es-EC" sz="2800" b="1" dirty="0"/>
              <a:t>VAN = 1.748.478,45 </a:t>
            </a:r>
            <a:endParaRPr lang="es-EC" sz="2800"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558" y="332656"/>
            <a:ext cx="938074" cy="93807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data:image/jpeg;base64,/9j/4AAQSkZJRgABAQAAAQABAAD/2wCEAAkGBg8NDQ8NDRAQDw8NDQ0NDQ0PDw8NDw0MFBAVFRQQEhIXHCYeFxkjGRIUHy8gIycpLCwsFR4xNTAqNSYrLCkBCQoKDgwOGg8PGCkhHSQsLCkpNSkqLSkpLDUpKSwpKSwpKSkpKSkpKSopKTYpLCwsKSksKiwpLDYsLyksKTUsK//AABEIAMIBAwMBIgACEQEDEQH/xAAbAAABBQEBAAAAAAAAAAAAAAACAAEDBAUGB//EAD0QAAIBAwEFBgIIBQIHAAAAAAABAgMEERIFITFRYQYTQXGRoSIyI0JSYoGxwdEHFDOS8HLhFUNTgqLC0v/EABoBAQACAwEAAAAAAAAAAAAAAAABAgMEBgX/xAAgEQEAAgICAgMBAAAAAAAAAAAAAQIDEQQhEjETMkEF/9oADAMBAAIRAxEAPwDQUAlENRDUAI1EdQJVEJRAiUAlAlUAlACJQCUCRRCUQItA6gTKA6gBDoH0E+gfQBBoH0E+gWgCDQLQWNAtAFfQLQWNAtAFfQNoLGgWgCtoG0FnQNoAraBtBYcBnACs4DOBYcBnACs4AuBZcAXACs4AuBZcAXACs4DOJYcAHECvpETaRwJ1EJRJFEJQABRHUSRRCUAAUQlENRCUQAUB1AlUQlACNQCUCRQCUAItA+gm0D6AIVAfQTaB1ACHQLQT6BaAINAtBPoFoAr6BtBY0DaAK+gZwLGgZwArOAzgWXAFwArOAzgWHAFwAruADgWXAFwArOALgWHAFwArOILiWHEBxAg0iJdIgLCiEojqIaiAKiGoiwEkA2kJRHbS3vcl4vcSUqUp/JFy9F+bQAqISiFOnKPzwlFc2sr2yPHfvW9Pg+OQEohKASQaiACiEoEiiEogRaB1Am0DqIEOgWgn0C0AQ6BtBY0DaAINA2gn0DaAK7gM4FhwBcAK7gM4FhwBcQK7gC4FhxBcQKzgC4FhxAcQK7gA4llxAcQK7iA4lhxAcQINIiXSICRRCwJDoBYFnG98FvbHyUdt1HG2qY4tKOfN4As7Kmq7VafyZbpx8NGcKT6v9up3GzaK0J6Uk+Cwec7JvkqdJLhpjno1uS/DB6Jse8jUpJJ747mhEdI/VupQjJYaXocztbZyoS1x3RlKOpeG/dqXXOM+Z1Rg9qq8VS0ZWajUFv34ym36fmBlpBpEFvUzlPjHSnnnpRZiEiig1EaKJIxASiPpDSD0gRKA+gl0D6QIdAtBNpFpAg0DaSfSNpAruIziTuIziBXcQXEsOILiBXcQXEncQXECu4gOJO4gOIEDiA4lhxI3ECBxAcSdxBcQINIiTSOAAhmwXIAmyjteHeW9WK46G478fEt6/IsSqHP7T2n3uYU38Ce9r6zX6AZOyNqyiqksKSc9U4N4cW85cX4fN7HQ7L7Y6Esa0/LP5M5K72fJOVSlxlxjzfQz6O1HB4kt6EJl68u3FScVoi8Pc5SwtLx4pbzNuttz71ubT+FYb8OeEefLtP3fBtN7uH6EFbbE5tNN546nu1dGkRKIh6nsqpqjKpnPeSynzSWM+zNSEjzbY236jWmM3GUV8mcxa6JnQW3aapH54xl1Xwv9iR18GTRMC17TUJfNqg/vLK9UbFtd06i+jnGX+mSYFxEiRHFksQHURYHQaADAtJJgbSBHpGcSXAzQETiC4krQzQELiA0TNAtAQOILRM0A4gQOIDiTtASQEDQLRM4gNAQNANEzQDQEWBB4EBUZHJkskQzAgqzwZV3a0pPLgtX2o/BL1W80a7My5kBnXFthNQqNZTXxJSx5NYf5nM3mx6qeU1Lyf6M6C5qszqlZgYUqEo/NFr8A4f55mv3ueILoU5eCXluAis5uM1JeEl/udUkc/St1HGN/R7vc2ad9B8VKPmsr1QFjSPHc8rc+a3MenJS3xafk0wtIF2225c0vlqSa5T+Ne+817XtnJbqtJS6wel+j/c5zSPpA7m17U21TjN03yqJr3W41aNeM1mEoyXOLUl7HmOkKnOUHmLcXzi3F+qA9RTHycBbdpbqn/wAzWuVRKXvx9zVtu2vhVpY605Z/8X+4HVjMy7btJbVOFRRfKeYe73e5oRqKSymmuaeUAbBaFkZsAWgGg2yvdXUaUJVJcIrL69ERMxEbkiNor6+p28HVrTjThHe5SeEY1PtJVuFqtLSpOm/lr1pK2pz6xTTlJdcGZsa2e2LudxcfFb21TTSpPfB1Vh714pZS88vwR3sbeOOBzvM/rWrbwxQ24xVr9nLf8YuYv6WhTx493Wba/uii1abXpVnoTcZ4z3c1iWOa8H+Bp39pDTnTu8jjtrWaW+DeM5WPmi+afgzX439fLNtX7ZJwUtXdXUNkbRj9ndtOup0azXfUeL/6lPwn7rJsM6jHkjJWLVaVqzWdSGSI2iSQDLqgwIcQFSSIakS46ZHKkBmVomZc0zeqUSrVtcgcvcW+ShUs2dXUsM+BXns4DlZWzA7to6Sps4q1dndAMZSaJoXGCzUsGV52rQEsaye98efB+pap3clwk/KXxr9/cy3TaBlV0JtvCSywNqptiNNZq4S5xe9/9rJrXa9vW/p1YN/ZylL0ZwF9cTrSb379yXJcjLr0oweZy+LlHfL/AGA9gwLSeRWvaW6oP6KrNRX1ZPvE/PJ0Gzv4jVcqNelGf3oPQ3+HADvcDYMSz7bWdTdKTpS5VFhevA2qFxTqLNOcZrnGSYD4Do1503mnKUH92Tj+QsDYA07ftRcw+ZxqL78d/qsGnb9sYPdVpyj1i1Nem5nMYGaA7mhtyhU+WpHPKXwP0Zi9tNpqlSpQz/UlOW7xUUv/AKOeaMrtCn3UXvajPhv3Jp53GvyY3imGTF94dh/DG6h/KSisqUZynNSxnMpuS9pRO3jXjjijxfZW1qltXVxT302qarU1uUopPDXU62j2np145ozzuzKGcThv4YOP5HHv8k3j9b81rb26ra1/GMMJo5HaVdcftbsfgVLzaLk8Z9TLvdqxgoucsY4c28cEvFjDxtSvuKxqEtheOntKh9+Ci1zi5yj+vsd65HmWw9Ve9p1GsOVSO7xhSg84fp6no+s6jgRMUmGhn9pHIBg6hsnoMAhDZEBN3YzoltUx1TAoO3Adqafcjq3Ax5WfQilY9Dd/lhfywHOS2eQz2d0OodoA7JcgOQq7M6FSrszodrOwRXqbNA4arszocr2ouFb4g4Taa1NqLUXyWvgesVdl9CjX2VnKa3eK8APB7jak57l8EX4R4vzlxKZ7FtLsJaVst0VGT+tT+jftufocvtD+GMll29bP3asf/aP7AcKLBrX/AGVvLfLnRlKK+vT+lj7b1+KMlrw8VxQF61qRq/BPdLhGX2uj6kipVKMs05Sg14xbj+RmmtYXyqJUqr+LhCb+t0fXqBrbO7WXdPClPWuU0n7nT7N7Ud98M4JS6Sxnyz+5xdS10stbPg3OK5PLa5ID0CN/TfFuP+taffh7k6w1lYa5rejnY3L5hwrpb1mL5xbj+QG80Ze17yMYunxe5t/Z5fiDT2jNfWUuk1v9VgzLynObzjOXl4eclLxuNLV67V6N9JZhnfjyyupUrUU3qW58cr9AqsN/xJprh4NETlLmn+GDz7caazurYjJv2JXFZNfTVMJrd3k8fmT0LRKeqTb1NtNtyb5LUVYylnfhrzZs7FoQc1qWWk9KfCMk+OOZX4bTOvSfOI7bWwqn8t8ehNuOOOGs8WdXbXfeQjLGNSzhnMNGzbVcRjHkkvY9HHjjHXxhrWt5TtqqoEpFKFUmjIyKrGoYiyIDolAJQDSDUQAUA1AJRDUQBVMfuyRIJICLuRdyWEgkgKjtwJWxe0i7sDLnaEFSx6Gy6QEqKA56rs5cinW2X0OplbEM7XoBx1bZnQx9pdl6Ff8ArUYT6uK1f3Leeg1LJcipV2eB5BtH+GNGWXQnOk/sv6WHvh+5zN/2CvaOXGMa0V405fF/bLD9MnvFXZ3QpVdm9APD7O6lFqhdRlTnwhKpFwb+68/mb2zrBpOeOPwryXH/ADoeg3exYVFpqQjOL+rKKkvRlN7HjCKjGKUYrCS8EByjptDZZ0FbZnQpVdnYAzNY/essTs2iCVBgM62eO/zIp29OXhjyCcGA0wI/5NJ7nno9xf2bNQnFz+FJSy3wy0/FeZUUielMrNYlO2/GcZLMWpLmmmW6NUwaCWVLCzzxvNWhIshq06hahMzqUi3TmBbUhyFSEB2aDQKCQBINAoJAEgkCgkASCQKCQBIdDIdAOPgYcAXAFwJRAV5UyKVBFzAzgBnVLRMq1LE2HAjlTA5+rY9CnVsOh086BWq2oHKVbApVtn9DrKloU6tn0A5Gts7oUauzjsK1mUqtkByFSxK07M6yrZdCnVsQOYlbBU6BtVLLoArToBUo0zQt4ihbFunQAOlEtU0BTpliFMAlEYl0iA7FBIFBIA0EgEEgDQSAQSANDoFBIAkOgUOAQ4I4BZENkWQCyMNkWQHGaFkYAXECUCXILAq1KJWqUDQaIpwAyqtuU6tsbc6RWqUQMGra9CrUtDfqUCtUtwOfqWhC7M3J2/QhlbgZKtiWFEv9wN3IFaNImhEkVMKMQBUREukQHSoJAoJAGgkAgkAaHQKHQBodAodMA0PkHI+QCyPkHIsgFkfIORZALIgciyAWRsjZFkBZFkbI2QEwJILILAjkiOcCaSAaArTpkE6JcaIpRAz6lIgnSNKcCCdMCg6QDplyUAHACroG0FhxGcAIcCJdIgNtBIcQDoJCEASHQ4gHQ6EIAkOhCAdCEIBxCEAhCEAhmIQCGEIBhmIQAsBiEADAkIQETI5iEBBIjYhAACIQDCEID//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83678">
            <a:off x="6316484" y="279316"/>
            <a:ext cx="1855830" cy="13900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8685" y="1896812"/>
            <a:ext cx="5652546" cy="1854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9 Rectángulo"/>
          <p:cNvSpPr/>
          <p:nvPr/>
        </p:nvSpPr>
        <p:spPr>
          <a:xfrm>
            <a:off x="504140" y="3768577"/>
            <a:ext cx="2847382" cy="584775"/>
          </a:xfrm>
          <a:prstGeom prst="rect">
            <a:avLst/>
          </a:prstGeom>
          <a:noFill/>
        </p:spPr>
        <p:txBody>
          <a:bodyPr wrap="none" lIns="91440" tIns="45720" rIns="91440" bIns="45720">
            <a:spAutoFit/>
          </a:bodyPr>
          <a:lstStyle/>
          <a:p>
            <a:pPr algn="ctr"/>
            <a:r>
              <a:rPr lang="es-E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CON</a:t>
            </a:r>
            <a:r>
              <a:rPr lang="es-ES" sz="32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PROYECTO</a:t>
            </a:r>
            <a:endParaRPr lang="es-ES" sz="32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1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5682" y="5976627"/>
            <a:ext cx="5407025"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3" name="Table 1"/>
          <p:cNvGraphicFramePr>
            <a:graphicFrameLocks noGrp="1"/>
          </p:cNvGraphicFramePr>
          <p:nvPr>
            <p:extLst>
              <p:ext uri="{D42A27DB-BD31-4B8C-83A1-F6EECF244321}">
                <p14:modId xmlns:p14="http://schemas.microsoft.com/office/powerpoint/2010/main" val="507254967"/>
              </p:ext>
            </p:extLst>
          </p:nvPr>
        </p:nvGraphicFramePr>
        <p:xfrm>
          <a:off x="6876256" y="4779195"/>
          <a:ext cx="1944216" cy="1081137"/>
        </p:xfrm>
        <a:graphic>
          <a:graphicData uri="http://schemas.openxmlformats.org/drawingml/2006/table">
            <a:tbl>
              <a:tblPr>
                <a:tableStyleId>{E8B1032C-EA38-4F05-BA0D-38AFFFC7BED3}</a:tableStyleId>
              </a:tblPr>
              <a:tblGrid>
                <a:gridCol w="1257072"/>
                <a:gridCol w="687144"/>
              </a:tblGrid>
              <a:tr h="216227">
                <a:tc gridSpan="2">
                  <a:txBody>
                    <a:bodyPr/>
                    <a:lstStyle/>
                    <a:p>
                      <a:pPr algn="ctr" fontAlgn="b"/>
                      <a:r>
                        <a:rPr lang="en-US" sz="1400" u="none" strike="noStrike" dirty="0">
                          <a:effectLst/>
                        </a:rPr>
                        <a:t>TMAR</a:t>
                      </a:r>
                      <a:endParaRPr lang="en-US" sz="1400" b="1" i="0" u="none" strike="noStrike" dirty="0">
                        <a:solidFill>
                          <a:srgbClr val="000000"/>
                        </a:solidFill>
                        <a:effectLst/>
                        <a:latin typeface="Times New Roman"/>
                      </a:endParaRPr>
                    </a:p>
                  </a:txBody>
                  <a:tcPr marL="0" marR="0" marT="0" marB="0" anchor="b"/>
                </a:tc>
                <a:tc hMerge="1">
                  <a:txBody>
                    <a:bodyPr/>
                    <a:lstStyle/>
                    <a:p>
                      <a:endParaRPr lang="en-US"/>
                    </a:p>
                  </a:txBody>
                  <a:tcPr/>
                </a:tc>
              </a:tr>
              <a:tr h="216227">
                <a:tc>
                  <a:txBody>
                    <a:bodyPr/>
                    <a:lstStyle/>
                    <a:p>
                      <a:pPr algn="l" fontAlgn="b"/>
                      <a:r>
                        <a:rPr lang="en-US" sz="1400" u="none" strike="noStrike">
                          <a:effectLst/>
                        </a:rPr>
                        <a:t>Tasa Pasiva</a:t>
                      </a:r>
                      <a:endParaRPr lang="en-US" sz="1400" b="0" i="0" u="none" strike="noStrike">
                        <a:solidFill>
                          <a:srgbClr val="000000"/>
                        </a:solidFill>
                        <a:effectLst/>
                        <a:latin typeface="Times New Roman"/>
                      </a:endParaRPr>
                    </a:p>
                  </a:txBody>
                  <a:tcPr marL="0" marR="0" marT="0" marB="0" anchor="b"/>
                </a:tc>
                <a:tc>
                  <a:txBody>
                    <a:bodyPr/>
                    <a:lstStyle/>
                    <a:p>
                      <a:pPr algn="r" fontAlgn="b"/>
                      <a:r>
                        <a:rPr lang="en-US" sz="1400" u="none" strike="noStrike" dirty="0">
                          <a:effectLst/>
                        </a:rPr>
                        <a:t>4,53%</a:t>
                      </a:r>
                      <a:endParaRPr lang="en-US" sz="1400" b="0" i="0" u="none" strike="noStrike" dirty="0">
                        <a:solidFill>
                          <a:srgbClr val="000000"/>
                        </a:solidFill>
                        <a:effectLst/>
                        <a:latin typeface="Times New Roman"/>
                      </a:endParaRPr>
                    </a:p>
                  </a:txBody>
                  <a:tcPr marL="0" marR="0" marT="0" marB="0" anchor="b"/>
                </a:tc>
              </a:tr>
              <a:tr h="432456">
                <a:tc>
                  <a:txBody>
                    <a:bodyPr/>
                    <a:lstStyle/>
                    <a:p>
                      <a:pPr algn="l" fontAlgn="b"/>
                      <a:r>
                        <a:rPr lang="en-US" sz="1400" u="none" strike="noStrike">
                          <a:effectLst/>
                        </a:rPr>
                        <a:t>Tasa inf+tasa riesgo</a:t>
                      </a:r>
                      <a:endParaRPr lang="en-US" sz="1400" b="0" i="0" u="none" strike="noStrike">
                        <a:solidFill>
                          <a:srgbClr val="000000"/>
                        </a:solidFill>
                        <a:effectLst/>
                        <a:latin typeface="Calibri"/>
                      </a:endParaRPr>
                    </a:p>
                  </a:txBody>
                  <a:tcPr marL="0" marR="0" marT="0" marB="0" anchor="b"/>
                </a:tc>
                <a:tc>
                  <a:txBody>
                    <a:bodyPr/>
                    <a:lstStyle/>
                    <a:p>
                      <a:pPr algn="r" fontAlgn="b"/>
                      <a:r>
                        <a:rPr lang="en-US" sz="1400" u="none" strike="noStrike" dirty="0">
                          <a:effectLst/>
                        </a:rPr>
                        <a:t>10,16%</a:t>
                      </a:r>
                      <a:endParaRPr lang="en-US" sz="1400" b="0" i="0" u="none" strike="noStrike" dirty="0">
                        <a:solidFill>
                          <a:srgbClr val="000000"/>
                        </a:solidFill>
                        <a:effectLst/>
                        <a:latin typeface="Calibri"/>
                      </a:endParaRPr>
                    </a:p>
                  </a:txBody>
                  <a:tcPr marL="0" marR="0" marT="0" marB="0" anchor="b"/>
                </a:tc>
              </a:tr>
              <a:tr h="216227">
                <a:tc>
                  <a:txBody>
                    <a:bodyPr/>
                    <a:lstStyle/>
                    <a:p>
                      <a:pPr algn="l" fontAlgn="b"/>
                      <a:r>
                        <a:rPr lang="en-US" sz="1400" u="none" strike="noStrike">
                          <a:effectLst/>
                        </a:rPr>
                        <a:t>TMAR</a:t>
                      </a:r>
                      <a:endParaRPr lang="en-US" sz="1400" b="0" i="0" u="none" strike="noStrike">
                        <a:solidFill>
                          <a:srgbClr val="000000"/>
                        </a:solidFill>
                        <a:effectLst/>
                        <a:latin typeface="Times New Roman"/>
                      </a:endParaRPr>
                    </a:p>
                  </a:txBody>
                  <a:tcPr marL="0" marR="0" marT="0" marB="0" anchor="b"/>
                </a:tc>
                <a:tc>
                  <a:txBody>
                    <a:bodyPr/>
                    <a:lstStyle/>
                    <a:p>
                      <a:pPr algn="r" fontAlgn="b"/>
                      <a:r>
                        <a:rPr lang="en-US" sz="1400" u="none" strike="noStrike" dirty="0">
                          <a:effectLst/>
                        </a:rPr>
                        <a:t>14,69%</a:t>
                      </a:r>
                      <a:endParaRPr lang="en-US" sz="1400" b="0" i="0" u="none" strike="noStrike" dirty="0">
                        <a:solidFill>
                          <a:srgbClr val="000000"/>
                        </a:solidFill>
                        <a:effectLst/>
                        <a:latin typeface="Times New Roman"/>
                      </a:endParaRPr>
                    </a:p>
                  </a:txBody>
                  <a:tcPr marL="0" marR="0" marT="0" marB="0" anchor="b"/>
                </a:tc>
              </a:tr>
            </a:tbl>
          </a:graphicData>
        </a:graphic>
      </p:graphicFrame>
      <p:pic>
        <p:nvPicPr>
          <p:cNvPr id="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0253" y="4336722"/>
            <a:ext cx="6096669" cy="193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8035089"/>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Flecha derecha"/>
          <p:cNvSpPr/>
          <p:nvPr/>
        </p:nvSpPr>
        <p:spPr>
          <a:xfrm rot="155817">
            <a:off x="647511" y="1580841"/>
            <a:ext cx="7939137" cy="3960440"/>
          </a:xfrm>
          <a:prstGeom prst="rightArrow">
            <a:avLst>
              <a:gd name="adj1" fmla="val 50000"/>
              <a:gd name="adj2" fmla="val 35066"/>
            </a:avLst>
          </a:prstGeom>
          <a:ln>
            <a:noFill/>
          </a:ln>
          <a:effectLst>
            <a:glow rad="228600">
              <a:schemeClr val="accent6">
                <a:satMod val="175000"/>
                <a:alpha val="40000"/>
              </a:schemeClr>
            </a:glow>
            <a:outerShdw blurRad="184150" dist="241300" dir="11520000" sx="110000" sy="110000" algn="ctr">
              <a:srgbClr val="000000">
                <a:alpha val="18000"/>
              </a:srgbClr>
            </a:outerShdw>
          </a:effectLst>
          <a:scene3d>
            <a:camera prst="isometricOffAxis2Left"/>
            <a:lightRig rig="flood" dir="tl">
              <a:rot lat="0" lon="0" rev="13800000"/>
            </a:lightRig>
          </a:scene3d>
          <a:sp3d extrusionH="107950" prstMaterial="plastic">
            <a:bevelT w="82550" h="63500" prst="relaxedInset"/>
            <a:bevelB/>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s-EC" dirty="0"/>
          </a:p>
        </p:txBody>
      </p:sp>
      <p:pic>
        <p:nvPicPr>
          <p:cNvPr id="4100" name="Picture 4" descr="http://unamamafeliz.com/wp-content/uploads/2011/12/ama-de-casa-mama-trabaja-en-cas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11760" y="271104"/>
            <a:ext cx="2368347" cy="15883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8" name="AutoShape 6" descr="data:image/jpeg;base64,/9j/4AAQSkZJRgABAQAAAQABAAD/2wCEAAkGBxQTEhUUExQWFRUXGBsXFxcXFhcYGxwcHBgdHBgYFxYcHiggGBolHRkcIjEiJSkrLi8uGB8zODMsNygtLisBCgoKDg0OGxAQGzQmICYtNCwvLCw3MCwsNCwvLCwsLCwsNCwsNCwsLCwvLywsLCwsLCwsLCwvLCwsLCwsLCwsLP/AABEIAL0BCwMBIgACEQEDEQH/xAAbAAABBQEBAAAAAAAAAAAAAAAAAQQFBgcDAv/EAFQQAAIBAgMDBggHCwoDCQAAAAECAwARBBIhBTFBBhMiUWFxByMyM4GRobEUQlJyssHRFSQ0U2Jjc4KSk7NDg6KjtMPS0+HiRMLwFhclVGR0hOPx/8QAGgEBAAMBAQEAAAAAAAAAAAAAAAIDBAUBBv/EAC8RAAIBAgMHAwUAAgMAAAAAAAABAgMRBCExEhMyQVFh8BQicQWBkaHB0fFCseH/2gAMAwEAAhEDEQA/ANvr1RXm3VQHqikBpaAKKKKAKKKKAKKKKAKKKKAKKKKAKKKKAKKKKAKKKKAKKKKAKKKKAKKKKAKKKKAKKKKAKKKSgEJpbUAUtAFFFFAIRSA16ooAorzalBoBaK44jFKhQMbZ2yL86xNuzRTXYUAUUUUAUUUUAUUUUAUUUUAUUUUAUUUUAUUUUAUUUUAUUUUAUUUUAUhNJelAoBLV6oooAooooAooooAooooBDUFtfamIjhmkXDaxo7LmlWxyg2JA3A2v12NT1csVhlkRkcZkdSrA8QRYg+igKdt/bUhjIKKGjaOQgyxgjJIr7hc6geo1JDauJPxIR3zE+6OozlXsKFBHkDZpOciJd3k0MLkaOSBYqDUNs/ZySRxucoLIrEiDDqdVBNyI7+2ufVlKDs5f9mmEVLNItT7ZmHlPhl75T/hrx93pPxmFP87w/Zqu4HDwuoaMm35MhXssQhFq7nBw5spTMxBPSaRjYEAm5brIqrfvqyzdfBNNyglG98L+/wD9leBymf8AGYX9/wD7KivubB+JjPet/fXPEphYwOcjwy31GaOPXtAI1pv31Y3PwTQ5TNxlwv77/bSHlQ3GXCDt+Ef7ai0wsFriHD5TrfmYra8b5abZsHmK5MIGBAI5uAEE7tLU376sbn4JhuWAG/EYIfz9/qrx/wBtF/8AM4H99/pTd3jjAusSAkKOgigknQbtSTXWw+Sn7C/ZT1D6sbk7DlcDuxOB/f3r1/2nJ/4vBD1t/eCmbqhNisZNr2KJe3Xa26vHwSI/yUR/mo/sp6h9WNwSB5Q62ONw47kH1ua9HbfXjY9epY/9ar8OLwzMUEaizmO5hsucb1DZbX9/Cnn3OhvfmYr/AKNPso8RJatjcrsSn3dUanGjt0j/AMNKu3VO7Fk9yIfclQe0VghieV4kKopY2iQmw6hbWu0eChIBEUViAfNp9lPUS1uz3crsS52sTuxL+iC/93QdsuP5aTq/BXPp0UVXsfHhoVDvGirmC3CAWLGwJtuF95pxJgoVtdEFzYXA1J3AdtPUS6sblE1925fiuT34Of6iKPu5P1A//GxI+2oPEYSFFLmMafJUk9WgXU0zEkRdlaCWyhT5EhOpbeBe27316q8nzZ46KRavu9Pp0O/xOI/y65PyllG9VHeuIX+6qHgwsTKCEsOAZWU/stqKBs6AnzURI61ViPXXnqH1Y3BIPy4UME5zDBiCQGmZd1r749N9JieV0rZI4ThWlkZVQc8zjf0rhUGmW/HtrxsjAw/CkUxRlTFKNY133jO63UDVqw+xsOjZ0hjRrWuqBTb0DsrVS2pxUkymdouzQ5wZcovOBQ9ukFJZb9hIBI9FdqBRWsoCiiigCiiigCiiigCiimm0dpwwKGnljhUmwaR1QX32uxAvpQEPyxP4P+lb+DJVc2Q4GHiNjbm1NgLnyeAG89lSnKHlDg5HwqrisO/jWJCzRsbcxLqQG3Xtr2imnJ/GYb4NDd0uI0B6R35RXOxcW5edzXQklEguTsgmEUkahETMGJtma97IVBuoBIbpWNxu1vXfaeEU4iNuZMhZHBOZQNClr3YcAdw409w+Aw0caiOZBMl7SWNmGYsEkW/TWxt2bxau+0Uw7yxSfCObCBgVQ+VmHXYkHtqm2ZZtZCYFMqAZclibDOX7fKPfupjHBJBmYKktyWZrlZSN+t7q1hoBdRpwqdws2FTyWvfi2difS16ZtzcpYTSK0dz4qOGRQRfQStYl9N4GUHiDUVBnrmjm0UcyozKHXR0zC9rrobHjYn11xwMKiSYBVHSXQAfi1+yp07RhHBvRDIfclNcHiUSSZjzjCRgygYeXogIq5TZNdQT6a82Ge7aK7yoxC2ROcVWBM1iQCebF0Av1vl7wCKmMJiVlUOhzKdQR66dHGRc8JSJNEMQBw8wNy2Ztcm6yj1V02RiljhjRs5KIFJWGYDQW0BW9q9cPaeKeZGRr98tprzSfTkv9VGx1JhQgGxuR3FiQfUafY8pKQQcQhylWyQygshIJW5TTUbxqLm2+nse0EVQFjmAAsAIJRYDdYFd1eOGQ28yoHCzZpWbpLFMJDEiEZgUVr3JJJBOYDiV7rWGNCwDKCQQCCNxB3EV3ws2V5WyztnINjFYAKoAAOl+J1117KNnymNWURSlcxKDIBlU65dW1AN7dQsOFeyjcKdiI22rgRIIncvINFy7k8Yb5iBboW9NethQyZGQxMnNuUAYrfL5SDQkaKyipZ5QZFkMM+ZVZRolrMVJNs2/ojXvpcO/NlysU7F2ztfKdbAWF30FgNKbOVjzbzuRm1sExEQKXBlUEG26xv7BTRcO6yxQMNVfMhJ8qMI9jfiV8k/qn41WKTE5spaCW6tmXRd9iL+X1MaRsSCys0EuZb5TkUkXFjazaXFFGyDmchgn6vaKZpgXGIYadKJSNfkswP01qWO0Rxjm6vNOfcDXB8dEXVykwYAqDzE40Ygm/Q/JGteKJ7tkRyhhdEA3Zr5rNYkAeSG+KWJUX4DMaqWz8HLHMkjNh1+ERvKgiFmiESArmFtYyNGBvq/XatAx80E65HEm+4PNSAg2tcXXqJGuhBIOhqJwOxsDA5fMbkgnMgXMQbqWyouex1ANxcXtcVZCyViEm2yXwuHZZsM5sLuVI1v0oXNvWtW+qlitsYcc2TNGCJYzqwG8lTv7CamMPyhwzzCFJkdyuayMraa7yDp5JrdhlamZ6zvIlaKQMDupa0FQUUUUAUUUUAUUV5kcAEnQDUk8BxNAeqrvLuKQ4RmiXNJGySKMnOeS4J6Fxm6N9L1PpICAwNwQCCNxB3EUpavGr5Ax7YvKHFvPHG8fMRsrhSMI0a5gAQAXa+7NuAHfVkwyyxqESayi+mQNvNzqxPq3DhYVM8sRrhT+eYevDy/ZUbXLxPsnZG6ilKN2eTNP+PPojj+yl56b8e37EX+Glqt8qOVa4Y83EolnN9Pipb5VtWI4gEAcSKrpRqVZbMFmW7CLGJMR+Pa36OP35a8SY2QaHFBf3APqIrKcY+JxRzTysRwQHKg7Ao09QrlFsRBuVR6K6sfpU7e6S/BPcM1wSTEXGJc9qrB/lmjNNp98S/swevzdZZBEYdVuv5UbFGHq0I7D7KunJLlB8IDRyEc9Ha5tYOp3OBwPAjgeysmKwdSgtrVdSLp7OqHs23WV2Tn8QSoJJEUJAAtmN+b1tf39RqRYzH/iZB3LD/l1U9sxKZJRYZ3Loht0s/iW6B33ys504ZqtmBOZEI4qp9YrJLJJogkru4oExI++Je4CLX+rrnLMwOU4uTMN6rkdh3qkbEVVNv8qSSY4DZBoXHlOeoHgnv7tKrryTuLF5AvBQ7Ko7kBCj1Vvw/wBPq1FtSdkTjScs1p3NJfFFR0sVKNd7hU+lEBXUK51+ETEHqdbeiy1l6QSjyZHU/kyuPca94bbGJwrBswdSRe4AB13Pl013ZwLjjeran0uoleMrknRa6Gm8yx052b94w91Q+0dsc1KIx8IkJsNJnABNus2vqu8i+YWqS2VtJMRGJIzodCOKkb1YdYNQecc9iR8aSSJVv1KxDMOxQhY91cyN02pciuSROwxB1DLLMQwuPHy8f1q6DDfnJv38v+KuWx9YlPymdlHY8jMv9EioblNysTDnm4gJZt2/oqeINvKI48B27qlSpVas9mBKME+RPjCX3PN+/m0/p1waaIX8e2m/75k09OesxxW0MTir55GkU8CcsQ7FjGj9/trph5MVHbJPKltwRrD1a10o/SptZzzJqjfSxpsUauvRllYdYxEx9oevTYQH40v7+f8Ax1RsFylcMPhS5v8A1EShJl7WA6My/kkes1dtm4vnF8pWIt0k8lgRdXXqBHDgQRwrBicNVoP3EHGzs0RfKPZjNEqwmUuZYwPviYb2A0YvpwHpqQ5C8kpFmxLYtCysEWMPM82guTYuxI1J405xJtkP52L+KlX21X4O7VzJiLJ2G+AwEcK5IkWNd+VQAPUKc0UVtMwUUUUAUUUUAVT+WyYpMFin+EKOicoSLKQpNrFi5ubHU2FXCq94QR/4difmfWKlDiXyTpq818mE/dfFFYwcVObgC3OEAALfd6KbyYiRsh56Uhj8s/JJ+qucRuIe7/kNJHui7z9Fq6iS8+x21FefYm+TGH5zG4VHeUqZbkc7JYlY3YC2bcSLHsJFbQ2CQ8LdxNYxyPkvjcK3533o4+utpxmI5tC1r24ewVwvqsVvlbp/WZq9lLLoQPKzFLhMO0gJzHor2G2pHaADbttWVYLD5mu5u5Gc8RxsoPUP9d5q4eEiWVhArc3ZjfLrxOYa9fQqpbUh0ZUAPiW8rdpmOvqrT9OpqnSc1qxTdouQ+tRTGCJleNXCjMTkyE5R0Ddde0dnClwqeMnAVQivkFi3W19+l9w9FdBTLVUuPbUzwmJGFxUMubo85zT23BX6+u17+iuCzst1VbXIdOkzEjKDa53A/wDNTTaBZ4yQqkFgdTbU+moTtUi4PRoi6ikmjYH2CXkkCzKqsQzhVuwOUKcsl7LdVANhftFNuWcwwuCZUIDOObW2lltaw9i/rV15MYqZow4VSzIhbXdpwN9ar/hbxRMkESqGsGYkmyjpxb9e7jXAo0E6yg/LGdZuzKrs+Cwv6B9tPK4oCUKWyPkuLG4Om8f/ALwpngto79CyC3TkBBJAu+QAC4A1G819G5pM1yqRTsSVI8QcFSLgggjsqHO0GyShQWIIbObqAGbRVva9rEdtqlcLKzQuxSzdIWuPJtqxF9Dv0vwqKqJniqp6CcitpfBcUEdg0clg2um/KH7xpc99ai/JtGdizAxli2QKATmsWRpL3KEi+UWvuNxWK4aMtKgy2GRgGzD5ZI077itr2TtZ5IomWMsCq9L0C5rlfUaauprXR/wpq2tcYcudpLhMPePoyPdVI+KLdJvQNPSKyLCQGR7HiLv124J9vf21dfCxJmxEaE2RY8x7rkt68oHpqr7NkyxmRo2CscxN9dd2nsrXgacadFPrm/POZbBpRzJNUAyi4F9FHd1UleZXGbDkHRmOU7r3tw6+zsr2CMwXed7a2Cjt7a2KRNSOc0eYWqQ8HOMy4tsO5OSZLp+S6Ekgd4YnvvTNrX03VHwyGPGYZxvE6eptDVeIpKrSlFns1tRNj2jhVVFIGvORa3/OpVtqr7cHixw8ZF/GSrOK4mD0Zya+qFooorYUBRRRQBRRRQBVb8Ir22bij1R39oqyVT/CvtGOLZs6yNZpV5uNeLOdQqjrsDUou0kydPjVuphyrYxjqB9i2+uucR813t7jXtsRpn5ttAb3AFhx3nspZSyqWyKMoJHS17gAu+uk61Ncz6FUZvNLv9vESfJB8uJwp/PL7WI+utwxIXKQ9sp0N9KwPZySiXD81zefnkyLYkXvfXpDQbz2A1vrxBhZgD19XorifUpRlOLXQx4qnKEkpLkZZ4VFEL4Vo5Ga5cZLqQbWtvPDMfWarWJ2gwxATIb80Tbo/lab7HjVp8I0RjxUeWK6CNbFQWIeSRhqOF8unze6qC2KZiXIs+oBI1Xf0T18b95q3DVnGmkhCMI009rNvRdCSOPfnYAVPxyPIvpbdr21xU3lmXI2bPzlrrxZulbNbeQaYNiCXVmsWF7HUW3btf8Aq9KstiGK5yNDckEj53Ei3Gr/AFMrlm3S2+dr9tPwPlOWZxkI6Kra623KSAL24cKb2ZpGiC9LP0hm3AEWsPXoOum2IxDEFgAhFsttSNeJO+9WbZ2y155HfpMWUljofNZgNOAIqEsU4rM9Tot2V9f15+jTOSC82gRyA3Np3Gw1t66qnhXjcyxBPKOYWspv0FOmbtAPoq+YDBo8MRZbnKNdRVd8J+BWVMPmUFucIBN9Lo2mhGlcynVtV2zGo++z0uZ1DO4lAbMzBLFQIwQCba2bTU1H4diLxhN+e92BNuiLXNzanm1MMuHjwxiuuYXZt5Jyhhc9VgRao3n7EFQFIYtxa5Nr3uewequpHFSeaNanSTV09e2n+ST5uQuwAyMwBe1mU62F9N/Z214ixDs0lwgdAVZgxsQVa25etfaKiVYMS5BDlmuQ2/W24g6aCujuOjYAZTccTfrJ4nQeoU38j3e0tVH/AFyJXk1sszukr2ASPSwubmR7b+w+2tr5OYPmsNEma9lGu7gKzHYSgGI5bMYXVrHS6OFOnpNahBhFkhizX0UWsbbwK5uIrSm7N5GeovamkZV4QccJ5pSNyxqm6xF5iCGHA9GosO45oqoIVQdTb4lr33aa+un3KvB83IMsRYOzAdG9yMVKhUk6C4ta9t9QCCJWdHdgVY6ZyF7VF+o6d1q6VDEbMFE04elGUYpvNrr3HO1ZZWeJlFipJTjdjl6Q11AGnpNe42zMVKjMqgtmzdK5JuCN9rD11ww+NDOLsQFN475bEWAN9BxHfY14ix+aRV6LZb5XF1/U4341cq0b3aJ+li3dS1dvv+x1h5mzsATlDAADKy2yrfeQ+8mnLrfEQW/HRfTFRWIljWTzdmY/FsxHeRrTrZWIDYnChQSTLGxBBFlDC51HC4qbrwUJWfIk6Dgnmbht3zXdJEfVKhqzodBVb2yPEt+r9MVYodw7q42E5nDrHSiiitpQFFFFAFFFFAFVfwi7BbGYMpGAZUZZYweLKd1+FxcVaKKE6c3CSkuRivJPkRiZp0bFQ81AhzOrEkvbctiAct7X04Vc8H4PY1xKzvIWCEMsYQKCR5LSG5zEdgAJF7VdrUtDViMfWrTcr2urZdCn7R5NYeDm5ETp89EqsxuVXP5K9Q17zpcmwqXpeU3kwj8+nsufqpK5+L418EKLbWZRuW5++EHWIPY+IPvArK9px5Z5lH4xj6zm+utV5eaSoeyG3omYH2PWe7SAGIn0+MDuv8RalQ/hqivb9yBk3qeFzr6D9ld44GYAjcdQaktnZDJG8jMOn0I1Rt4BOZyRu03Ddp6HGKRUkOQMVNyCVYKpvqtyBfXUf6VqIpq9iInwJCMxI3EgdfdVrh0kjPZD7VlU/VVfxpuj3+SfdVgO+M9S4f2yEfWaoraF0VZmr7H8xH80VBcvfJw/6Zfs+up3Y/mI/mioHwg+aiPVKh/prWKPEVrjM05QJfDwD5Jy+pslMFwFxZRmYkAXJAud1+ziewGpHbf4Ol/lyeyU2rzgsaI3UvogzG4BNiVsNBr1j010KXCSn/EcjyUdVJWUObk5SuUdwNzb01GJhCSO+xB0I1sQR1ipnG7XZyoF1Uk9HUEgDezA3HcPTTbDoAwtpdh6yd/aam2QgixbOXxlurnvbMK1PZvmo/mL7qyzA+e7+e9kw+2tS2b5qP5i+6udULKvCihbaJKp+lb+2SVnG1ltiZx+Vf1k/ZWj8ofJ7BK39sc/XVH2lGpxMmg1v7G/1rTQ1Z5a8I+dSHZQd4v30jICLWFqkzhl6qQ4Re311puebJGpENANNQdN971eOTuzo4pcMygktGLlmLbjGdL7hqd1V7A7OVpEFzqw6qtmyhZ8MPkll9RA+qs9aXIshdI0TbxtA56srHuDAn3VZMP5I7qrXKJb4XED80/0TVkwjXUVDCcXnY51bQ7UUUVvM4UUUUAUUUUAUUl6WgEvReq/y3RzhXKSZCvS840WaynKoddQc1iBxKgHQmozwcclJ8EsrYmfnpZchJBawyjjm1Lkk3PYKAmuU4/B/wD3C/QelpeUm6D9Ov0HP1Ulc/F8a+DTQ0KP4QD47Di2/wCqRCPrqhbST74mJ0F11/UG7tq/cv2HwjCDic1vQVJ91Z7tbEKcTN013r8YfIFSofz+myD9v3GOIxB51EVeiLljfXyWHVupzXPn16we7X3V7W53JIe6Nz7ctaGz1fJyxnm3+afdVhf4vzMN/GqAxcEhWwjk6RC3KlQMxAuSbddWGdSDbdlGFH9abiqqrWRJc/OpquyPMR/NFQXhC/Bweo39Vj9VT2yPMR/NFQHhE/BvQ/0axR4itcf5M32+fvfueYeqRjTOpTa2EaVFjQjM0su+9goY5ibegd7CuDbFxHyYz3OfrWtsJxUc2WtO5Dy4PNIHJ3EEb7jrA1sL9dOgelH+kT6Qp4dkYj8Wp/nB9lcJcFMrxZoiAZUF8yn4wPA7tDU9uL5kbW5E/gvOj+f/AIq1qWzfNR/MX3VlmAHjFPZiD/XitT2Z5qP5i+6sNQVeFecig8oWskh/Km/tMlU3HgHENbQ9LT9Ybj9VXLb7XjN+Lyj14yQVS8bE/wAIfoO1tTlUsNWJF7cSB7q0Ucrj/gjwRTfD4oOzr8k9fePeDTiYR9EvHKuU6sBLqNxzBgQbXv8Aq0u0NnwQgPEzatZrXGjcdF4G2/gTWnIrc2mOdleej+dVg2X52D58h/rB9tVjY8ipIl2a2a92zE+6rNso9PDkbiXPrcGs1bXzuXxd152NL2qmaCUdcbj+ialtjyZoYz1qD7KZFb6HcdKOR7E4OG+8IFPeosfaKjheI51bQmqKKK6BmCiiigCiikNARjG+MsfiQXH672P8MU8xuNjiXNK6xrewLsFFzuAvvPZVM2pyoEO0ZI3aCK0KBecdmZxmY9BEBN7m2Xfpe1iLyEfKwBc8yJkXUlH6agi+ZoZVRt3Bcx13UBG8vtu4RokRpEYlmUJchjzkbxB142V3UlhuF6tOE21hyAoxMLEAbpUJOm+165bXCP8AByACXlTK1tco8abE6geLBt2VI4jCo4s6Kw6mUEdm+gIzlDq+F/TN/Z5a9V55QDxmF/TN/Z5q9Vz8Xxr4NNDQz7wn4tYpsHIxAA54C5AuxUBRc9ZNQWz3w8aAAox3kqhN2OpIsDpfd2VcuXCjPhiRuMvtVfsrMoNtYppFUyIFZQ2kYuM1yBqddBUFnE3Ucvz/AI7loGPQbs/oik+paBtAHckp/mnHvAqtQbQndiDOwsD5KoNzsvEH5NcYJ5HUlpZD4tW8sjVgSfJtXlkaFd+f+lmxc+dGTmpekLXyqLdR1YbjrURhcY8jTFkKkPhwbkaMrqHW1+u5B4j2xEMIugJZrlQbyOf5IsePWBU4cei4bDozgMyxNckbleMG5J7fYeqpLoiuV9W/PGa7sjzEfzRUB4RfwVvmSfQNSOyts4cQx3niHRH8ov21A8v9rwNhmyzRN0JN0in4h6jVUU9ozprb/JVsHh5VkkOeO+pUFW0RmZr+VpdiR+oKfkzfKi9TfbVZ29ErSTEgHxaWJ13g7qbfBU5tDlBJdd4HGQad1WNmtRa0LYzyjfJCLmw6Lf465YhXcZGkiFyCbA5hYg3W7aEcDwqoT4ZObHQW4Mp3DgWUfSFd1jRJ0yqB08mgA0WMk+1qD57fsteEgyOiE5isRu1rXJdbm3aRWm7M81H8xfdWVR7XhacnOBZCpzXXUPqNRWi7M25huajHwiLyR/KL1d9QmmUVWrZFQ5QK3NuFXMwaYhRbUjFSsLE6VGbOkkVelA+diXfWPeeHlbgLKOwCnfKaYGKQowIEjm6kH/iWbeO+q1DNMZArTSHWO9io3uwJ0A3gbqsSvl3JQyin2LGZ5juhX9aW3uU0OJmBVhEAd4u73+jULFzjYlo+elyjMbZhwWPs62NMszs8SrNL0rE9M63cH6OapbtnrqXLUYZzulQdnNE+0ya1zwMJR8KrEMQ5UkCwN1J0FzbdVYxGMYN5yWxL5QrnQBgqHfu4+mrVhGLHCFj0s6knrJRr3qMotfs9un+v2ahXnkj5gj5Msw9UrV6pryWxK87i4L9NJRJb8mVQwbuLiQfq17heM51bhLHRRRXRMoUUUUAUhpaDQFfGzopsbJI0cbc0gjuVB6b2Z79dkEdvnGvez8BEMViCI4wAsNrIosbPe2ndTXZGzcXE0zE4dnllZ815DZSegtrC1lsO+me1MLtNOcMPMO0zrcrePm1VALZmJ8og9IAkZt2lATWPxKfCoEZlBAkkAJAN7CNdO3nG9VTArO8LsLGrJIxweDcSIIyJJGXogkks+WV5HJbVieA001smyBj0iVJEwzMotf4RKbgHo3JhBJy2ueJvQDHwh84PgTRsyWxQzOoByq0MqljcEW6VtRbUDjSRbJm15zGTNrplWFNOqwQ3767cpo8a+GmA+DqObe4HOyMSFuuU9GxuOo0uFwmPK3ZsLcgEDJMLacelqfVWXEU5SacS6nJLUrPLDZwj5p+cldiZB4yQsAObJ0TRQdN4F6zLDjxkfzIx/VyVsO3eTmNxDxgvhwqK5JCybzlAFs172ufR21UdleDTFSLFKJ4l6K3V4pVZSqFSCCdTcnXsvrVSoztmbKWIpxSu+ZUcD8c9Sn+JIa8wC0Mh6kA/ZiA996u0XgoxaiQDEwdK9iY5ONz8rTVj17vRXEeCvHCIpz2HN8w0z7iTxI6qOjIujiqbSz5FTgXxlupj/RjVfexp4sDMcFlFwEIfsVZIzftF0A9NTA8G+0YyCDG9g2oK3JLA8SKm9heD7F81E8kyRSBWGRoyxXM1yCVfKx0FI05X87nk69NrXzIt+yIxzEeg8kcBVX8KqZcE5UAEI/AfJ19lWHDbExyKqjE4eyiwvA/+ZTXa/JfGzplbE4cWvugfiLfjKjGhNSuZt7Da1Mm2mLM/bFF9leY/Nw9rL9Z+qrzjPBViGBIxcebIqeaYDo8b3NvVXr/unmstsWnQHR8Ueq1zrUnRmao4qmuflzOx0gO0KP25Ln2LSrrIG6nv+27KPYo9dX+LwTTrlti47ixtzTb1TKB5W7jTXFeDLEQ4ZpGxCMyIrsqwuxugBIWzXbUHhrXu5keeqp9fOQxwJ8ce3nfY0f21qGzkBhjuB5C8OyqhhuQGMV0PPYc6y3bJJoHYMtwWBvoBYbu2rbhtmYxFVc2GOUAXyyjcO81GdCb0RTUr02tTOeUmzTE+OS4POXnWy2sGWwHbYxnWoHB64kdyH1CU/ZWi7X5K42fEMxbDhGhyZhzm8MbKVvfcx1/6MBsvwc41ZzmkhssSrnIezORc2APC5F/ZVkKUlJNhYiCp7Nyu7Ilu88vBc30j9SCmWzzlkzcIor/sp/8AYPVV4wngvxSwyRnEQXfQkLIdMoB4jqPrryPBbihn++IOmRfoSCy5rtbXW4AWrNh5Hm/hnmUqDB5u0hRGO8IZGPrCCpvB4FGOE8rpMGPjJNwQ/laakVNYTkDjEZwJIGZATqsgDF2zWBvvCKo9Nu2pHZPIHFIsLNJhw8aBdUkNt11uGsdVGvZUZU5bKSPVXp3bZY/uNHwaYd2InH/PTTYuyMuOnZJplPNYckFw+azzaNzgY2sLaEGpP4DjLeVhr/Nl+2mkUONjxJIjw7Z4rE55VUZHJUE82dTzh07DUaNKpGV2ZakotZFrFLUHgNq4nL47BurAsLxyRSKQGIVgWZWswsfJ408h2spYKUlQk2GaJ7ftAFR662FBIUUUUAhNJQBXqgEApaKKAKKKKAKKKKAKKKKAKKKKAKKKKAKKKKAKKKKAKKKKAKKKKAKKKKAKKKKAKKKKAKKKKAK8kV6ooBAaWkIrzegP/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dirty="0"/>
          </a:p>
        </p:txBody>
      </p:sp>
      <p:pic>
        <p:nvPicPr>
          <p:cNvPr id="410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4797127"/>
            <a:ext cx="2136273" cy="1512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5" name="Picture 9" descr="http://2.bp.blogspot.com/--YRyKkihDCQ/T1uqkOQ8NRI/AAAAAAAAeJU/AUTfCSBwlB0/s1600/tiendasparaimprimir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81837" y="4581128"/>
            <a:ext cx="1584176" cy="1556674"/>
          </a:xfrm>
          <a:prstGeom prst="rect">
            <a:avLst/>
          </a:prstGeom>
          <a:noFill/>
          <a:extLst>
            <a:ext uri="{909E8E84-426E-40DD-AFC4-6F175D3DCCD1}">
              <a14:hiddenFill xmlns:a14="http://schemas.microsoft.com/office/drawing/2010/main">
                <a:solidFill>
                  <a:srgbClr val="FFFFFF"/>
                </a:solidFill>
              </a14:hiddenFill>
            </a:ext>
          </a:extLst>
        </p:spPr>
      </p:pic>
      <p:pic>
        <p:nvPicPr>
          <p:cNvPr id="4107" name="Picture 11" descr="http://www.yakubiuk.com/blog/06/bodega.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90604" y="4834185"/>
            <a:ext cx="1687054" cy="1597078"/>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13" descr="data:image/jpeg;base64,/9j/4AAQSkZJRgABAQAAAQABAAD/2wCEAAkGBhQSERUUExQVFRUWGBcaGBcYFxwXGhgaFxgYGBwXFx8XHiggHB0jHBgaIC8gIycpLSwsFyAxNTAqNSYrLCkBCQoKDgwOGg8PGiokHyU1Ki8sLCwsLy8qLC8sLCwsLCwsLCwsLCwsKSwsLCwsLCwsLCwsLCwsLCksLCwsLCwsKf/AABEIAJwBQwMBIgACEQEDEQH/xAAcAAACAwEBAQEAAAAAAAAAAAAABgQFBwMCAQj/xABGEAACAQIEAwYCCAMFBgYDAAABAhEAAwQSITEFQVEGEyJhcYEykQcjQlJiobHBFHLRgpKy4fAWM6LC0vEVJENTY6Mlc5P/xAAaAQACAwEBAAAAAAAAAAAAAAADBAACBQEG/8QAMREAAgIBBAADBQgDAQEAAAAAAAECAxEEEiExE0FRFCJhcZEyQoGhsdHh8CNSwQUV/9oADAMBAAIRAxEAPwDcaKKKhAoooqECiiioQKKKKhAoooqECiiioQKKKKhAoooqECiiioQKKKKhAoooqECiiioQKKqeLdp8PhiFu3AGgkgakDq3STAHUnTnC8PpJtu0JlUcmcrr7ZgR8udAsuhX9oLCqU+kO9FJ9ntixO9p/JcxP5gCp2H7XpmyujgRq2UwI1kjePMSBQo6yqTxku9PYlnAxUV4S8CAQQQdoO9e6bTT6Fwory9wDUkAdTpSvxztv3VxrVm0XddGZ27tAdNidWieUetcclFZZaMXJ4Q1UVkHEu1ONvElnyDkltsnLyOZvcx6VZYBseFVhimAH3/rF9GOUn5Gge0xzgY9lnjLNNopMwXafFW1m5bXEqCczWD4gOuUgE8tAPemrhvEUv21u2zmRhodtjBBB2IIII6ijRkpdC8ouPZJoooq5UKKKKhAoooqECiiioQKKKKhAoooqECiiioQKKKKhAoor47QCelQgM0CTSjxD6TsLbYKgu3iTHgUAbxoXIn1Eg9aoO2Pbq1i8Ncw9kOrlrerQsoCrErBmY5GDoelLOA7LFr11FuWwLYeHJJUhPiK5ecax0Bpeyx9RGYU/wC/A9Y76W8MiKVS4zkElCMhSJ+I6iTHKf2rr2W+k6xicqXotXT/AHDJIADHnEbxJ2rOLXDbKrDuWbNOZVOUQkAifiUhg08su0AzKxvALIyi1c7zMudQQASBOZN9WClenPqDQXdPsKqIvg3Kiss7K9vLodUv3baWbUq31bM7QCAqlZOnWNgJJJNadhcStxFdDmVwGUjmCJBpqFimuBWdbg+TrRRRRAYUUUVCBXi7cCgkmAAST5DU17qBx3Dd5hryDdrbgepUxt58q4zqMR7gPi2u3GNyzcuMxYbtzy77rIBI84jk3YWxbdgLRW0PiHdJLkfizH5kKfWs4V3QhZy5GO4kAkAHkZkQPerjguAvXXIQ23AOo+MLPQmI8vHOlY11cpvOTVrccYSYy8T4rcsPlN65vKMcrKwM+FgVENtIB865YTtarOveBGk6lNjM7rrvqJB9t658R4Q1m2Gv3HugnLkAVQZ5uzloHprrVZxXCWlFq9ZS3bAlSA2ZTpMO0TJAYT6UFaeOOew/OM4ND7McSy3hZdzcz5shMZgUUEzAgiPtaakb5tHKsl7IcajF2c05WYqN2OZlyBfyk/yyYFayK1NGsV8mXqklZwZz9IH8Vavi7bVWSUyuyo2QjN4ZuAhQZOunvpC4eMu5z3yHJmHVQQsTAYgRBExH71s14SCJgtIHuP8AR9qxNeL5ERVEgKua4xKqIUKQCNc24Ig7kQa5qMrHxGNJ72fgTL/E7eUhEtgkfFDhl9AzFdY896pBxK+rlrT3FJ+42/spH7/tVtd4Ct6y92zclxJCKfCeceFVho8t9DVDh+DOyd4RlWWBbXw5RmJbMCR02gR1IpfjsPJSztGLs72lxdxyjKGJ0kkISZ5kkbGCCfONqd+y/Fst17dwZWuFXjlmdQWZeQlviAjxeKPGcuYYpLli4LdwKdAYnKvOCpHwMOftPIhj4JxVbqpbty15mUBtPCyX0cBtIlVR2ldIj72hqm9wC6K289mtUV8FfaeM4KKKK6QKKKKhAoooqECiionE7zKnhMM3hDROSQZczpoATroTA51CFf2t482Ew5uIoZyQFzfDJIEmN4nbnSPjvpVuuAloW7RJILvMjcAhWgAmA3MDMszrCJxHjV3EM73HdwTKh2JA5SAdFMbkAdOtTuzlub1s5Q0sVGbYDLLvrz1CiZ0PlSF10lyh6qmL7RcYPttimZ2S5cZid/iUDWFKki2s7wBMR51Yv234jagObbHQ+K1l0JgScyjWCYAn5VcYziGDwwBtLb8LiZ1GWJzAgbco3JyjnSnwy/axDXjdVY+MScmV7jTAI1HT0tg86XU7PJ/9GFCEu4/8Hrsp27OIu9xeRUuQSMsiYBOzTppvPtzpxrPuyvY028ULgYG1azEAjUtcE7jSFhTG06gbRoEVpVbtvvGdcoqeIn2o+PxPd2nfKzZVZsqCWMCYXz6VIoooI/OeNtXEKq5KLGdOssohvF1GQeYA9KtMDw694Cj2yzBXKK3i+tGoynoGIYfdJOmtOX0kdjr125/E4dA5KxcUCWOX4WUHfQQQNTC9BFfgcDcNiwzXSiWrYD22tiVa3KsxJ8QMA8xBA8wc+yLizVqmrGU47OXbMBx9U7EQMzOhA0ZYU5gQAIG8LtANccT2Ta3ac3WHdoysD0zFVJPMCILdMoPo6Ywm/ZCpeKMQpL22E6idY5HeuPE8GTg7tsuWJRvE0SdyASYHQSfc86pgNs4ETgli1euql66yh2yzGqzz8WgBjXXTMDrqBvWBwa2raW00VFCj0AjXzrJ/o27KNdvi9dRu7t6qSGAZwYAWdCAZJjmorX6bojhZM3UTcmkwooopgWCiiioQKKKKhBO7XdgbV9Wu2h3d74jAlbkDUFepAgFYO1JPC+HXTcfIFtpLZWUFSSjADRYg6HfY6a1stwSDBg9elZ69nEW8Rde7aVVLCSobLJJAugkR4hlBAJhtTuYTvrWMpGhpLcPDZ74rw1cTbRboJAgyDGseVV+M4Ta7q4gRcpElVWMxXaY59D514OLuWmPgOmYK9+43wzOySI6FiOk6GrZr+XDJeuiGZR4QDqTsFDGfnyBOlLYbHk0uGK30eYZX4hZKEtkW45Gvg0NtVnTlqdB8Wx5bPSH9GfZZbKDEd4GZ0AKjUId2DEn4gRGgHPenytCpYiY1zzI+Gsx4+lk3L85c1y8/hUgMQuW2xIGu6MSfOdZrT6WO1fA5nEWwS6r4kVEJuCRzImQJ66SAJNVvg5RwgulsVdmWVnCMEioAoyiK+Y7CJ3VwlQw3IOzFdRPuKi8GdhZDFjBky0TDajblB08tK4YvHd4RbQ6E6n9qz90Yx5NhQcpfAT+02FvG5314BS40UGQFXrO59OvKpvY1l722uneG/ZZG1nwNJE7iUZh5x5U9s1vKFuQZEBcuYseiqASx9BXHDdkkt4m3fS2LO4FowxdpUhlRDCwBJ8XmQNZPXGTWTPvlFN5HkV9qNw/El7aswAbZgDOVgYZfYgj2qTWgZoUUUVCBRRRUIFFFFQgV8YTX2ioQ/OXGeGmxfdGChkdlKrtsGDR0JMx0rinGXVQBAy5gDGoDTmPqZH93zrVPpU7Lm/bW/bEvaDBoEkqdQfOCP+I1jqv0mdNtdv8AX5Vn2VrOGPQseMovk4LfuOwQglQD4jlOpK+GBBAgA/PpTZw7gCWsM1q4MxuTmYacioiegNROxwvmGuzkVYSVAkT4R1gCYnr5U0KATqaAs+RowjH7TJXB8Q6PaW38LkK6mMvgSM41lTkXbxTlAjmHCk3hfD4xttgdMtxiGJIBVUQZBsGgzPm3XRyrSqzt5MnU438BRRXw0UWPtK3E+Hi1ccnS3eaQ3JLjaFTy8R8QJ0JLDpNVhvpJY3VR7QXKSLigMzf+pGQ6AEFApDDUsTIAGaTxDj2KvgpbsLbtsCCbkOxB8j4RPnmoE5wxhjdFdillIhcN4RiBchu6S2pMZEAL9JH2etTsLgUxN02Sc1tPFdgnWDC2wR+KSYMjJHMxBTs9eyhHxNw24EqGMnQSM3xR/aq04PfGGLwgyHIoC/Eqqs7HQ+Jm0kHnrOgYxjnlY+Y5bKe17Xn5DVh8OqKFRQqqIAAgAdBXSs9xP0h3LeMu2wj3V2S2EKakWypkrn1lp0PtGugWyYEwDGsGRPkYE/Km4tPoypRa7PVFFFWKhRRRUIFFFFQgUo8f7d2ELWLai+5JRhtbBIIKs32ukKD0JFMvEcWLVp7h+wrN6wJj32rBWBS4yHQgxP6MPQj5il77HBcDmlpVkveGjA4+4GVHSzdKEZS6mVDfCFc5jGYZZIJ2k1a/wd69cBu8tgBCKDvE7k9T+VR+E3rN1FKuiXogqzCc3MZSRmUxI8tiDMTrNy9eZluNkRWiLZH1gknVviXTKNCDvttSai2veZpNpP3UTcHgELNkBUISC6OUYtJzKSh1gkkg8ztVomPvWt2F5Rqc0I4HUMIU+hC+tRLd1bawAqIo9Ao/QCkftJ2l/iZs2SRZ/wDUfUG7+FfwdT9r03OpqCFnU7HjBp3A+0tjFgmy4YiCVOjAHYkHkeRGhqyuICCCJBEEdQaznsjwh7QGLA+sKwlvbNaMMQ34mgFeQheprQsJiluIroZVgCD60zCe5ciF1arlhcoX7vYoEZe/uhBssJIHSSsnTTXWqe12aAug2Lh7qIz3AD4utoADPI5nwjQjMJFPprK7nFLjvds4bw2xcuA3QfiXMYW2R8Cemp5QBqtfQ54VaWX+ReOptXG7gv73GMNg2K21a9e2Yghmnpcc7fyjb7oFR8TxzEXTq4trGq2vCRMaF2ljy1XLtUfB8DFpJ0J9vkPKpLWM8EaDQEdD0/1505p9HGpcvL8wEp5Z54VfvYcFrB7xTq9m4x8TaDMlwyVcxs0qY5HUtnBeP28SDklXTR7TjK6How6dCJB5GqPBWgoK8/PnUTEP3TG4qzdRWykfGOeXXdSfsGR0g60eUPQruyPVFRuG45b1q3dUyrqrAjowBqTQSBRRRUIFFUPajtbbwItm6rEXCRII0gA899xXDA/SHg7kfWFJ+8pH5iRVd6XDLqEmspDLRUXC8UtXP93cR5+6wP6GpVdzkq1g+Gsj+knuGxKqLI8DDO6EAkSpIIHMSwkxMjXQitB7U8dNi2FtgG9ckJOyjncbnA00G5IGmpCEexlu4C7Pc7wmWuTLMx1LN5+kVma/W1Ue7Ltl6pYkSOHcdw+VVD5NAArDKB7nSPerfg3AP4sNdN1kTMVUWystl0LNIO5kDyE86WsPwHuHLl1ur0uAKVM6FWGnzrRezFlFtsVjMxlhI9F2PMaz5n2X0l0LrNi5WM/1djk9ZLGInThfZ61hiXBZmiM7tMAkaCAAJIHKTAq0VwdjNVvHuApikCszKVMqRDCYI1VwVYQeY9Iqrw/YkW7ZAvXLhVXyKSLa5mUgFjZCsw2Gp0HtGylt4S4E293vSfJbt2gsagXAxBIhAXMjQgBAST6Vw47x9bVgPbKs1yBZ5hiwkNpuoWWPkI3IrP8AH4LDIqutoFzI3IyMvhdQFMCGBEDTppFfODYK27/WAEW2RhJOW3pOWCYkEBvVuVLvUcuPmOLR8KeeCLxbC91ckMVd0VmJUMtx2uPOdYgliFMRuSRyjmnGDbgXUfDsdmHeWkY/hjKJ8jU/tFfW7ibZtkNbVBmYajOC+VZGmmYmPSu3GMdltKQzqz5F8XeMhOmylWtsIBldOZoD5k1kdXEVJIgtjrriVv3oPS4f6+1cnZyfFcuP/NcY/oai41zhgIK3VZioVQQbfQCSSQZMTtESalcMUXIuSCDsAdvKOtKT3+uUO1+G/upMvOzlvJcNwSBYRWyjQHvCc4gf/HbkeZWtIU0hdj8UGN6I1uH0IQC3Hp4Z96beA3PqssybZa37KYX5plPvWtp8bEjC1i9/cWNFRuIYvurbPBbKNhAJ1iBOnzrnbxF06m2o8u8JPvCR+dHEibRUfCYrPmBUqVYggkHoQRHIgg+9cLuKuZmChIUx4iZJyq3/ADVCE+qQcWe1fdb0d2W8DRGVTAUk7MuY5Sd1YiRldSJn8Y4ZAwUhmIkHbws23P4fzpFx+JXO4ud4Tba4hu5WvCMzDLdQnQMuhiAVbQwYoc5qPLCV1ubwhr7ZX8uGj7zrPos3D6z3ce9ZRxtJyt9rNv7En5kCrziHaAGytprhfu2Dhgxuq1srcUnMRmVlBMhjBCkjWqXjViMh829Ps/n/AJ1n6mW6Swa+jhtg0+8nBkB3E18W0o5AelfA2k1570mllI1ml5n1rC7wP+0V5xXwNHMR566V6VgNJEnzovJII6gj513PPJxxW14NT4ZfGReg0HtpSX2wGIsYhu5uX+6cK4COwCM7OGWAQBLKxHqelWfB+KMbShcvwB2Zicq8j66q25EZa+YC9cxLFxORhpcddMhIm3bWQYuRLsNlhQZkhqE+MMxLq+eBat8WxrW1eMRdskgMHLtbeWyhWMwQWGWJ1mNqdP8AZrFi2FQ4cxyUNbjqFzZgfUmo6I1jh9rCus5b1nxjxIwOJVoIGqnxDcRpvTvZEADoAKFdqpUSjsfHmJST6aM6t8SvWXyYi2yeZH5gyQw8wal/+I5wJEQwOh+VNvaXD95g7ykTCEx/L4jHnANZtwG5Nq0ZkG2uvmBBHzBrb013ixTYBpDNjcbIB5gb8zUXDYyTv5yT5edQb1zMQoGgBnX0/wBTXifGqg6Ahm6QD4R5y2v9mmZcIokOHYi5k77DHa2we3O/d3paPa4Lg9CKaaTeB4pWxwNuT9UyvOmkhgfOGBH9s05UpJYZdhRRRVThnf01YIvg7bD7NyP7yn/p/OsYtXSp3Ir9B/SPhg2BckSEZGI6gMAfyY0g9tOx1qxc+qnI1o3AG8WoYAgH0M0tZ2M1rKQj4fi7Kd5PpMem0VtH0U4prmFuFmLfWaSZIlE0k8ug8qTT9Ed1kV0ZWDAMCu8MAdmjrTB2LZsLhMZabw3LbAehdMoPnETHlVE1B7nwjtjzDsk38R3965e3BbKn8iaCPUlm/tmumIECJ0rlw20AiivmMJY5VnnPlIrw+ptd17k/UVX2cnC1cDEmBAML6Dcj1Mj0AqbhcQVIe0wDrpB1BH3GA1y6+oOo5goowpS4yXnuBZ0OZsomTqJ011nUa6xTbwfhAs+JI1AmOY5Gf6U1dFUYshPnyLJDxwri63hEZLg+JCdR5j7ynkw/IyK+8Z4j3NskaufCg6sQYnyEFj5A0l3cS5xQykqLdvNI0Oe4YA6EBVYwZHiGmlScRxC67zcKmECrAjWSWJHUwm33eVel0uuc6FKf2hqrSynh+RUcX+sexh1JJO5GhCqCWYkbEncjm1WLcOwuHUBhaGX7wBgb6Tr71B4RgLV+/de7d7oIiqjBgDLM076Nom0c6usN2Uwkzce7fPIlWyj0CLE+ZmuxTa3cc+rHrLYQeznj4C7xjjqX17u0hIAnvGlUA1EoN356CB51Q2r5QdW++ZEaR4QTA0576nrTnxnsoTcNyyhvJB+ruC4I5mJBBgbCAeUmqduE3nP1Aw7ZRqFNoNJG5BtCByhtarZCT5/QvVqa15fUoLbTOqnrJEGeWtd+H2/rMymXJgDN8RY5QG5tqZknSrG7jbmEBF62qvI+FcO7eIGBGTQaabetMPArF/E5icmVWClGS1bZYkNmK2XBMgiBliOdDrqbeOfp/Ja/WrGdq+ef4IZtDhjOCcyhUI1jMbgiSYMTcVyTyFT+D9pmW47jI9u7lOVSQ+ngDqG3zhQADlkJmOUTFhjuxwcz3azsG76CPbuCKQMDhlW8tl/922YfekqzpmuEwSMqHcBQDtoTTdjdPKEISVy2s0TiHa7CXbZRXa4HUH6tWI5ES2gB95FeOGYm2zhQ2JUXAcju4Zc3/t7mHABMHcDQnWFvh/HSc38NhwyLveuZYUGMrBWZV2MgFpPh0E6RL6tbxNlr16+QDmdSuXIrhllFtMcsj7S6xs0E12OonjdLGP75g5UQztWc/wB8jSMFcCNcVm2KCWOpi2mp6mvAwqXblwmG+GCDyjbwnqKROEcVFg95adrhlu9Dd4qkQVV3JDASQuUxpsY2LHwPtlbvXDnK2mIRVVm+JpuSFJAmQVgEAnWJo1d+54xgBZS4r1LHBYa4LrwtoW1bT4mecg11MDRuR51Sdr+ENmS7bAW5cuKrOH7s/AdmzDkgEFgCQBz1vLFpLz3CtzN4gTlIZRmtosayD8E/2q5cTwKzYVpdTeGh0Ed1dOywN6NYk4vIOEtr4EVeClLrXMVlJy+BTc8ZaGyOQofnoDmHOSRoZ+I7LvjcNacXdMxJbugbi6QfDbYA6yCpEjzjRgxvZZQQbVq2+sxcdlI/lYBp/tA771Gt8NvAk9xcBO+TFmDAiTOWdABqKz90E8ZyOeI2sp4FdeyFpXyfxfinLDYe4mp0jUxM8przxDsNcVQy3bbrmAhSVLNvkgTqRr8QgCSQKa7HDXUyMLcB6nFf0YmvuK7PX7rBiRbVVI7sXWuZ+cFmQMmYwGKmYAHmBqMe3gP7VNcbuPwFnhmBS3oxAzHJlw9rwzOzuQQzcz4vDB6TVjxLsPbNubHheSYZjDzyMzljkQOvqJCdmcYYZrllG2gScq/cTwhUG2gXlqSdakcHwmIVihNstqT4jcFsHQMxMMWJB8JOuU6qKleJPakWdqS3KXIjjC317zDshVnCyDEBM2YhiJENlZQOeepF7HXPAz3GDpoIGVUgT4gwUHTfp7U28Lw6P/FI6tc+vcM0hicmUKYUhhESAogTpXluzWGEMVN0lkUK7NOVrgDLEgnRm+KfkKtOiWcI7DVRw5Psql7SEhAwkpes52RSyqBcAYsRoogzJMaVoCn86j8fIXB3AABmXJGwm6QkabGX+dSbaVm6+rDgk8sTnb4km8YJSRGtYv2bBRShBAS46r6Bz+81ruO1UqPteH56H8prP8bh8mMxC6aXZEaaOq3f+et/QT3PaulwLM5AQNTpEnT9aruI4g27D3NmOuwMDkNfwj9asb6FjlGx39Kre2D5cPA6/wBRWha2k2SK5K3D/SViEVQhAKgjNlWSCSYJg8/2rR/oy45exdi5dvPm+sygFQMsAE6gAEHMPSKzXA8CzWBdJiWKgR91SZMnT4TWw9luztvCWotljnys2Y88vIAaVm1tuQWzCRd0UUUwAKvtPhu8wd9ett49QJH5ikjtIRcwWBu9bToTOgLWYg/2k/KtIuoGBB2Ig++lZBaxzNg7SE+CzcUEcgTdfXz8LD50vdNQWX58DWni5PjyNN7L3w2Cw7f/AA2/yUD9qQeJ3QcfilVgVZrbaGQTkjcaQMzadSOlWPZ5nXDWSVt3k8YCszDLkcjbVfyqv4u3/wCVuCAPqreg1A0TbQUjqr1KqUV2jllexN+uS0sHpyr53R1nSTJrnbc86icRxjXPChIHXn615BQlKeEKbklyU3aXiC3Gy2xJUeNuSjlPU9BUzsHgbkXXFwJZTKMtwyhYkkwBrMR8JGp2baqjjSLZRbSDfxNzJ8ydySafuyfBwcDa1Ktna6rD70soJB0Iy6RzB6616CiFSq2zWY/3kLW21krLvCLtsg2c98sZuZk7slmjMVLkSojQQIAAk1FxuOdVIa1eRzoFNtiSfwwIb2pm462KVBAVlnxG1mRo5ZkEsygx8Lg6bRMU9oWVRwrXDnMle+sQW3lg90GZjlNPzrg1/jWfk/3NGjUOKw39f4JvAHbA4f6+2qPcYsxa8i6wAFGY/ZWB+fOr5OINAY2LmU65lKXAQeYyOWPsKz+9w5czNPds0yc9kTOpE96J1APtVxwu73LWnHeZbaZNJW2ygQASAynqIO861xYswpwaB21x+0ppscMPjUeQrajdSCrD1VgCPcV0vWFcQ6qw/EA360oXO0Rxdw28qAJDKbTG44IMGXspcFo+UZiJnLV0/E8Q3wWh65SY/wD6NbJ9qtKtVv3ZYFD5xvs5auKGWyhdCrQPBnCz4CVjkzZTMBo5TPDh9+1hbjBbdy2jrbhG0ytmvBtXbKo+HQHXlOtTcC+LNwd4LAtwZgMHmNI8TLv512xV4W7ysdSyMoWRLHOm0kD7QpnTye7D5KybwdbPHbTEDMAT+JD/AIGNZtj+CYdbBvJeDNcS5mRrgCo2IYMH8InKuZpUz8XQGdK/jlALFGXKCTIB+EE7qSOVc8FhVWzbT4lFtV15gKBrPlVtZPZFcEplh5M44H2nsDDJauKwYSzaHu3LFviEgsv4SOQ30m5xnEsBftOLhusdShCMrp0RCAPDpsdOtLXafspcs3WZLDtazeFlTOCIBhyssInKGIE5RMnUR+B4ogkupKsxDIfCCTpPikgTuxmeg3OfKyUV0jUjGE+U+SdwHgZuZmJLXBOio7Kk+aqRp6axEipfGMeMPbe2bBzMAmd0yABgMzIssxYgAliSRA3yxVyOMm3bNtLS50fNJuRGpANpmYG5pPMCCZictVXAeA3cZjFxV/Mbakv4ubgjKoG0AgEwAPCBrqav7taTXYOc3LLl0MvCMcmDQ98otG4FuHxaA3DcAQtcYSwCCddzUzG8Xt3GtBPE6vnFuVDMO6uxlkxBJAmYk71Z4jBpcjOitG0iem3yHyrmnD7YbOFGbbMdWgTAkyeZ+Zoz1kVDDRnuLbyLP+3QKshKWLwbQXQSkT8DlSDbfzbTTzgWGD7Wg5Rctxm2ZGFxW81j4vRM/wDSdxHs/h8RBvWkcjYkaj0I1pc7S9lTatPdw128nw57Wl22VkKTlcH4VkyPu7UCEq5JYWAqUXwW3GO0oVFGHIuXCwDKFLOi65nKaEEaaOV39jXX8QWVSb73CzR4nawg0JJ+qUZumUZjr0BIX+EZ8STqFshsqK0+IKo8TLP1jldZY6ADTemt8OhTIVGTTw+hkRGxB1BGxFEjGPoNeBtXD5KcXcrhHwdskavm8ZA0PhLAyTOhMba12s8XKJdTDr3btcYl2jKqlVVciqPE4URl0AKkk7Tzx8WB9bhsNcs872QBkkiDdCoZHLMo1nZa+CzhCAQuBYETo5Mev1WnvUUba8uMl9OSsnD7yC1xbusqdxZa0s5u8ys7H7wbTUnWCsDYQNpuC4jhruYXEto4AKiwzFjMyMtrWV011Bzcq5WcNhkXNkwy/ddLJvJ/eAGblotW/DiLILIj3cxUPchbQPiyhbaNlEAtsOu7GqRstziUs/gCnKv7q/MhXbbi3atvn8d/wB28fdosy4Bic5Gg5FZ1mmZDSrxfjZTE27txYsp3iEA5nRvq2zsF0I1AIEkROskC4wnHEchWBRjtm2Ycip2NIaiX+VNeSAKSy8ljb1cdF/U/5frSD2huA8RvrtAsn3KR+i1oNvest4nfL47FsREXgo9Etov6gn3rZ/8ALba5I0TsRcGw6D9aW+2tz/y4HVv0/wC9W4vS4UCW59B/Mf2qk7bjwWhzLH9v61q3yWxnIdlnZWMDa/mJ+a3BWtcO/wB1b/kXz+yKzTEWP/IpESBaJ9G0/c1p2DEW0B+6v6CkYfa/BF7HwdqKKKOBKvtFjDbw7FTDMVRT0a4wQH2mfasvIAt4tEEKt5yo8k8Q/wAP608dr72a5ZtzorZyOpho+Uf8QpOsWfr8QnJmH/2W3H71g669Obr9MP8AM1tJViKl65LvhbZRcT7KXXKx914uD55qob2ML8VuH7wIHooGv/D+lW3Dr0kDbPYw7abyLfdnfoV/OlLEqcLjYJFzLIkcwQR8xsfMGk9rnbcl5pfoUuXuIbrxnSYHOvlsidB7jaqZeMlwGJt2weTMSR6gARp514xHaJVAhlIPRTr6eIz8qRWnsfBjJNvor+0l/wCsMDUDl13/AKCtBvM9kJaS4y92iJpESqgEwRzNZZiOMK1wOzAaqRzkKymIGuw8vatRxwus2cILiOJD29PQ5WPMdDWlbTYqEo9o1dJGKfvHEcdxQPxW39Vyn5ialL2luR47Ib0IP6xVX3oMxyMEbEHzB1HvXe1bJrId9kXyakqKms4R1vYmzccM1q4hgCbbvaJAmA3dkTEn512w2GwM5jYBb71wG6fncJIqOcMa8d2RuKi1s+sgnpqn1+o02MZaiFZQBy2A9qkW3U7EH0NJTIDuB8qFw/3WZfRj+81ZXxzmSBPRLyY9RUPifCLWIXLdQMNfLcgkacpVTG3hHQUtW8bfXQXiR+IT+kVLtccvjcW3Hup/enoautcxeAEtHP1TJjdk7OmriDPhIWdCIbKAWEHY1bgQI6VV2eObZ0I9CDUjFcWRLZuENA/DE6TpNElZO/qWfm/3F3TKPGCYa5tbB3UH1FVqcfUiTkA3BzsZ+Vv965v2gH2cn/H/ANIoMqpLndH6ouqrP9WWwsL9xfkK7A0untCxOhT+4Z/N/wBq4txq5/7keir8vEpq8Xjua/P9i3s1j8homvkUr3OMMd3f5gf4QK5DipBPxGety4R8s8flVm6vOX5FlpLfQbgKj8QtK9t0YgK6sp1jRgQd/WlRuJKNrVo+q5v8RNef/HTyW0vpbX+lWjZUvvP8EW9isI2D7KCAr4jujaC921u4mUt4gzkGWMgiQ3MtU7+Lu20BvKHWY720Cyn+YLJT308zXg9piv2k9kX+lev9qbzaKxn+UfsKNDUwXbf0X7jPhX9vH9/AjcRx4v2LqCzedcp1VLg8QGZYbL94A+2tePo44rfv3brXwqt3aJ4UCEkFzmIGk7zoPSrWwuNuDM97uk+8YHy0mvfFOIMhtNau2syAh3vK0OvllMz7HemlanDtr58fQVvg5PCw38MsYMLjw8gxnQ5WHQxuJ5EEEHzr3ikzJHmD7qQw/MUpWMbdu5rj90rCNELrPLPLLKGANDmBA1jSvV7jl22gzkAGIlkkn8EHM59F9qBO2xvEXkUdc49xLLE4M9+231oDqDt3iqEdW0+Fk7v3UmvjlShS5ZugfZHd58v8rWyRA5TFVdntPdynPacwJMgArrHUEHaAVDajSqu59K9tQdWLAkZe71085ApeVTtfK+hRpryHPg95jaBuZgVLCWEEqpjNHp1rH73F89y6wkG7cd55hWMgAdYq1419Jd7EWsllFthgQz5szEHSFEQpjqTShZw8fe05ZtI5RFaGkhOlP4hFHgbuHYi2FGqqNd2ljp05TVX2tugmyADEyJEc/P8Alr5w1SGAAAJMa+I7TIJMbVF7RqTiLSyT6x18hWg5ZrfBxRwxowVx7uRV/wB1ba13h6sdFX2gn/sK11BoKSeG8NWzhbNqUa499C+UidzHyCj86d65Vlybfoik+j7RRRTAMQuJXi2Idjy09C0Ej2UIPUGoFhkTEsTBJS2QJ2Ks24Gp8P6Uz8S4S2dcqFgZlgRMkkktMdeVIf0gdkMSjjELLpAHg0a3Gvi6iZMnryrzPsttmonKXRsK6CrikMnAuDtdK3FK5bbPbPot0sPkP1pDuOS2GLSdBvvqcxn+9XXs/wDSNew692y51JnmrieYmR+tRr1604RrT/CwGQ6MonQQdTp0rUoorgpN9vACUpSfwLnE8JzQA5A6HXXnvXP/AGdAVme4wWPEfDAUSdfDtz0q6zQSCPEpOnmJBBmonFcRburkuEokyyiPFGwJ5CY5cq0fY6VyoivIk4jDd5NxVZUIcW5kkhAS7k/IerQNjTx9GfEnh8K58agPakmGRgJTyjQj36VDTG2r9woqkW4CZwAMqAGQg6sY5QAoq64Vw1reJFy0hKKEUaCcqA5maNBoxAHQUN0RnHARZTLDHXbRcC6CvLvNntnkrnmvmdOo517fAvbIEgkmF5ZtCYA6wDoOldu1WHVoI0LKQWOqkbgn0n5E0v4XH3BhQr5HQsVS4zEhMu0lBIIglWkbRO0+bv0yc3CfLXmPwk9qlHr0L23ihswiu4Kt0NfVs3HsJcutbLaDMp8NwRKuPM6yPLSop4erazHoYrI1OldM8PryfqdjKM1nokHCA+Vc2wgG5HziuT4YKNWYj1J/SuIvqPhRifT+tBjGLCJSfTJH8OORHqdAPM/5V5u8RQDJYQO3O6w8I/lHP3/OuIwjXNbnhX7o/c867YfBG8/dW9EHxsOQ6DzNOUd7a4pt/iSW1cyfX0JHZzD+G5fYyqhspP2iBq/ppA96tOKRewgdhuqsAerRp6mYrxxe6i4a5bt7KFTTbxMBHrFcscjNgvDujKwj8DBv0r0EIwqi6lz7rb+Yg5Oc1Z1ysfISjdNrbxIeR3Hl5eldrWLU7aHodDTliuEpiEF23EsJI5Hr70uYjgIBIKkVk6jTOvl8p9NeZqVamFnfD8yMmteixFdV4YR8LGOh1qWljTUUrsYRzRVSaDNW/cAcq+dyPKu4aOeKilOGJ6mvdrhs/Z+f+dWwWuZRm2HvU3M74jDB8MtzDsFH+udWv8QiaWECxvcYSfUA7e/yqDawoXqzf6+Ve7mFOXNdMLyUaL7nnTlc3GPC59e3/ArZiT5fHoQ8XjZJIl253H2HpyHtVVfvfaYn15n+Xp68ql4olyDHhmETbMep8vKvF7Bi2Q2It3XQiWZFkf8A699PM+emskVrUrZBXKNcSPg7N7EGLahLYOrsDkHoN7je8dalsi2iShJY6NfYzdcdEIHgXoFjfQczMw/ai3dHd2VGVUgjLAWTAUCPXep3DeHAsjPBLeITrrJifPnTeMS8OvsVlLK3z68kIvbDi7WLaYdNLtwSVG9pG0A02uvJk7hdB8RJUbPDAM8jMUyaDbU6j0q47R3C2PxF8DOBedAB0tgWgRp+HlUixhQbjOuqvAPKNIiNwdtDT0pKpbV5fqCqr8R5fmUNu0miuIMeBxpPQEzoeWtfDhgjQS2vKTTRc4TaIaV0YyRyk8x09qjcP4IFYksGXYTJMeRG3pQ/HWMh3pXwsH3AYVUhshOx8RzakdGkc6h4+93mOtluRAI0GgUaaACmJHEmBpsKXcEM/EDr8JI980H9KpXZJ5yWurjHakvMfeEOGv2ANPrAY20Cnb51ogpA4NhxbxtjOyyy3CviB+EDeNt6fkcHYg+lP6JNV8mdrGnZweqKKKeEz5FEV9orhBU479G+ExMnJ3bdU0E+a7fKKSL30S4hXCo4ynTMdYHnuR862KiqOuLCxtaETh3AOIW7Xd3O4vgRla54nGm0kAkesmoV3sHjLplzhF9LI/qa0iiu7eMZZPFfohKwHZDGIsHEWQBsFsL+40q7wvBry/FiXPUBEj81q6orqjg47GymxvZi1dINzM5C5RJ0A8gsAHlPSu1rgSAiQpC7CNeXM+gqzoocqK5Pc0TxZ4xk5HDLlykArEZY0j0quudmrMyga2fwMR+W1W1FdnTXNYlFM5GyUemVKcBje4zeoFdDwNOrflVlRS3/AM7Tf6Iv49nqVJ4ADozGOg0/Ou9/CZLYSyoAJjTSAdz6/wBan0USGkqgmoLGfPzOO2T7ZQ47grZLaqdA2ZvM8vYVZYHCZbeVucyPWplFSGkrhPcvTB2V0pR2sqMDwx7bEBoSZ0jX2qzu2FYeIA10oq9dEK47V18Ss7JSeX2Vt7gqnbSq69woryPtTHRQbNFVPpYCQ1E4i1b4cTsCa7pwE+VX1FCX/m1dy5LPVTfRUJ2btyGaSeg0FSbnCljQAfP9jU6imI6SmKwooE7rH2yqPBieYHoK43OzYdhmc5RyA3PnV3RVfYafT8yy1Fi6ZWpwG2GDamBGtTL+EV1ysAR09K7UUaFFcE1GK5BuyUnlsoX7H2SZBdSd8pAnpMg16HZ51DBLz6qQCwQ5TpEwokdRIq8ori09cXlIs7ZtYbFPH/R7auKgFx17tFUeFfsgCTABJMSZO5NKd/6IsTbYnD4hY6EkH9CDWsUVZ0wZFdNeZltjsbxBNGNtx5qp/RxU+x2WunRrDA6SVZY+TGtDooD0kGHWssRnfGPo1uXEm3eKsNcnwhpjQsp3EemtUVv6HLzfEbY9XY/oK2GiiLTwisLgFK+cnmRmWB+hlFIL3E9FT9ya0XA4FLKC3bUIq7ACBUiiixgo8oFKbl2FFFFXKn//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dirty="0"/>
          </a:p>
        </p:txBody>
      </p:sp>
      <p:pic>
        <p:nvPicPr>
          <p:cNvPr id="4110"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12211" y="271104"/>
            <a:ext cx="3076575" cy="148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71228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circle(in)">
                                      <p:cBhvr>
                                        <p:cTn id="7" dur="2000"/>
                                        <p:tgtEl>
                                          <p:spTgt spid="4100"/>
                                        </p:tgtEl>
                                      </p:cBhvr>
                                    </p:animEffect>
                                  </p:childTnLst>
                                </p:cTn>
                              </p:par>
                              <p:par>
                                <p:cTn id="8" presetID="6" presetClass="entr" presetSubtype="16" fill="hold" nodeType="withEffect">
                                  <p:stCondLst>
                                    <p:cond delay="0"/>
                                  </p:stCondLst>
                                  <p:childTnLst>
                                    <p:set>
                                      <p:cBhvr>
                                        <p:cTn id="9" dur="1" fill="hold">
                                          <p:stCondLst>
                                            <p:cond delay="0"/>
                                          </p:stCondLst>
                                        </p:cTn>
                                        <p:tgtEl>
                                          <p:spTgt spid="4110"/>
                                        </p:tgtEl>
                                        <p:attrNameLst>
                                          <p:attrName>style.visibility</p:attrName>
                                        </p:attrNameLst>
                                      </p:cBhvr>
                                      <p:to>
                                        <p:strVal val="visible"/>
                                      </p:to>
                                    </p:set>
                                    <p:animEffect transition="in" filter="circle(in)">
                                      <p:cBhvr>
                                        <p:cTn id="10" dur="2000"/>
                                        <p:tgtEl>
                                          <p:spTgt spid="4110"/>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4103"/>
                                        </p:tgtEl>
                                        <p:attrNameLst>
                                          <p:attrName>style.visibility</p:attrName>
                                        </p:attrNameLst>
                                      </p:cBhvr>
                                      <p:to>
                                        <p:strVal val="visible"/>
                                      </p:to>
                                    </p:set>
                                    <p:animEffect transition="in" filter="wheel(1)">
                                      <p:cBhvr>
                                        <p:cTn id="15" dur="2000"/>
                                        <p:tgtEl>
                                          <p:spTgt spid="4103"/>
                                        </p:tgtEl>
                                      </p:cBhvr>
                                    </p:animEffect>
                                  </p:childTnLst>
                                </p:cTn>
                              </p:par>
                              <p:par>
                                <p:cTn id="16" presetID="21" presetClass="entr" presetSubtype="1" fill="hold" nodeType="withEffect">
                                  <p:stCondLst>
                                    <p:cond delay="0"/>
                                  </p:stCondLst>
                                  <p:childTnLst>
                                    <p:set>
                                      <p:cBhvr>
                                        <p:cTn id="17" dur="1" fill="hold">
                                          <p:stCondLst>
                                            <p:cond delay="0"/>
                                          </p:stCondLst>
                                        </p:cTn>
                                        <p:tgtEl>
                                          <p:spTgt spid="4105"/>
                                        </p:tgtEl>
                                        <p:attrNameLst>
                                          <p:attrName>style.visibility</p:attrName>
                                        </p:attrNameLst>
                                      </p:cBhvr>
                                      <p:to>
                                        <p:strVal val="visible"/>
                                      </p:to>
                                    </p:set>
                                    <p:animEffect transition="in" filter="wheel(1)">
                                      <p:cBhvr>
                                        <p:cTn id="18" dur="2000"/>
                                        <p:tgtEl>
                                          <p:spTgt spid="4105"/>
                                        </p:tgtEl>
                                      </p:cBhvr>
                                    </p:animEffect>
                                  </p:childTnLst>
                                </p:cTn>
                              </p:par>
                              <p:par>
                                <p:cTn id="19" presetID="21" presetClass="entr" presetSubtype="1" fill="hold" nodeType="withEffect">
                                  <p:stCondLst>
                                    <p:cond delay="0"/>
                                  </p:stCondLst>
                                  <p:childTnLst>
                                    <p:set>
                                      <p:cBhvr>
                                        <p:cTn id="20" dur="1" fill="hold">
                                          <p:stCondLst>
                                            <p:cond delay="0"/>
                                          </p:stCondLst>
                                        </p:cTn>
                                        <p:tgtEl>
                                          <p:spTgt spid="4107"/>
                                        </p:tgtEl>
                                        <p:attrNameLst>
                                          <p:attrName>style.visibility</p:attrName>
                                        </p:attrNameLst>
                                      </p:cBhvr>
                                      <p:to>
                                        <p:strVal val="visible"/>
                                      </p:to>
                                    </p:set>
                                    <p:animEffect transition="in" filter="wheel(1)">
                                      <p:cBhvr>
                                        <p:cTn id="21" dur="2000"/>
                                        <p:tgtEl>
                                          <p:spTgt spid="4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Gráfico 32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332656"/>
            <a:ext cx="5832648" cy="295232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p:cNvGraphicFramePr>
            <a:graphicFrameLocks noGrp="1"/>
          </p:cNvGraphicFramePr>
          <p:nvPr>
            <p:extLst>
              <p:ext uri="{D42A27DB-BD31-4B8C-83A1-F6EECF244321}">
                <p14:modId xmlns:p14="http://schemas.microsoft.com/office/powerpoint/2010/main" val="2086694958"/>
              </p:ext>
            </p:extLst>
          </p:nvPr>
        </p:nvGraphicFramePr>
        <p:xfrm>
          <a:off x="1208164" y="3425797"/>
          <a:ext cx="6172148" cy="3281208"/>
        </p:xfrm>
        <a:graphic>
          <a:graphicData uri="http://schemas.openxmlformats.org/drawingml/2006/table">
            <a:tbl>
              <a:tblPr firstRow="1" firstCol="1" bandRow="1">
                <a:tableStyleId>{2A488322-F2BA-4B5B-9748-0D474271808F}</a:tableStyleId>
              </a:tblPr>
              <a:tblGrid>
                <a:gridCol w="986394"/>
                <a:gridCol w="2005738"/>
                <a:gridCol w="1490457"/>
                <a:gridCol w="676525"/>
                <a:gridCol w="1013034"/>
              </a:tblGrid>
              <a:tr h="149580">
                <a:tc gridSpan="5">
                  <a:txBody>
                    <a:bodyPr/>
                    <a:lstStyle/>
                    <a:p>
                      <a:pPr algn="ctr">
                        <a:lnSpc>
                          <a:spcPct val="115000"/>
                        </a:lnSpc>
                        <a:spcAft>
                          <a:spcPts val="0"/>
                        </a:spcAft>
                      </a:pPr>
                      <a:r>
                        <a:rPr lang="es-EC" sz="1200" dirty="0">
                          <a:effectLst/>
                        </a:rPr>
                        <a:t>ANALISIS DE SENSIBILIDAD</a:t>
                      </a:r>
                      <a:endParaRPr lang="en-US" sz="1100" dirty="0">
                        <a:effectLst/>
                        <a:latin typeface="Calibri"/>
                        <a:ea typeface="Calibri"/>
                        <a:cs typeface="Times New Roman"/>
                      </a:endParaRPr>
                    </a:p>
                  </a:txBody>
                  <a:tcPr marL="44450" marR="4445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01504">
                <a:tc gridSpan="2">
                  <a:txBody>
                    <a:bodyPr/>
                    <a:lstStyle/>
                    <a:p>
                      <a:pPr algn="ctr">
                        <a:lnSpc>
                          <a:spcPct val="115000"/>
                        </a:lnSpc>
                        <a:spcAft>
                          <a:spcPts val="0"/>
                        </a:spcAft>
                      </a:pPr>
                      <a:r>
                        <a:rPr lang="es-EC" sz="1200">
                          <a:effectLst/>
                        </a:rPr>
                        <a:t>ESCENARIO 1</a:t>
                      </a:r>
                      <a:endParaRPr lang="en-US" sz="1100">
                        <a:effectLst/>
                        <a:latin typeface="Calibri"/>
                        <a:ea typeface="Calibri"/>
                        <a:cs typeface="Times New Roman"/>
                      </a:endParaRPr>
                    </a:p>
                  </a:txBody>
                  <a:tcPr marL="44450" marR="44450" marT="0" marB="0" anchor="b"/>
                </a:tc>
                <a:tc hMerge="1">
                  <a:txBody>
                    <a:bodyPr/>
                    <a:lstStyle/>
                    <a:p>
                      <a:endParaRPr lang="en-US"/>
                    </a:p>
                  </a:txBody>
                  <a:tcPr/>
                </a:tc>
                <a:tc>
                  <a:txBody>
                    <a:bodyPr/>
                    <a:lstStyle/>
                    <a:p>
                      <a:pPr>
                        <a:lnSpc>
                          <a:spcPct val="115000"/>
                        </a:lnSpc>
                        <a:spcAft>
                          <a:spcPts val="0"/>
                        </a:spcAft>
                      </a:pPr>
                      <a:r>
                        <a:rPr lang="es-EC" sz="1200">
                          <a:effectLst/>
                        </a:rPr>
                        <a:t>VAN</a:t>
                      </a:r>
                      <a:endParaRPr lang="en-US" sz="1100">
                        <a:effectLst/>
                        <a:latin typeface="Calibri"/>
                        <a:ea typeface="Calibri"/>
                        <a:cs typeface="Times New Roman"/>
                      </a:endParaRPr>
                    </a:p>
                  </a:txBody>
                  <a:tcPr marL="44450" marR="44450" marT="0" marB="0" anchor="b"/>
                </a:tc>
                <a:tc>
                  <a:txBody>
                    <a:bodyPr/>
                    <a:lstStyle/>
                    <a:p>
                      <a:pPr>
                        <a:lnSpc>
                          <a:spcPct val="115000"/>
                        </a:lnSpc>
                        <a:spcAft>
                          <a:spcPts val="0"/>
                        </a:spcAft>
                      </a:pPr>
                      <a:r>
                        <a:rPr lang="es-EC" sz="1200">
                          <a:effectLst/>
                        </a:rPr>
                        <a:t>TIR</a:t>
                      </a:r>
                      <a:endParaRPr lang="en-US" sz="1100">
                        <a:effectLst/>
                        <a:latin typeface="Calibri"/>
                        <a:ea typeface="Calibri"/>
                        <a:cs typeface="Times New Roman"/>
                      </a:endParaRPr>
                    </a:p>
                  </a:txBody>
                  <a:tcPr marL="44450" marR="44450" marT="0" marB="0" anchor="b"/>
                </a:tc>
                <a:tc>
                  <a:txBody>
                    <a:bodyPr/>
                    <a:lstStyle/>
                    <a:p>
                      <a:pPr>
                        <a:lnSpc>
                          <a:spcPct val="115000"/>
                        </a:lnSpc>
                        <a:spcAft>
                          <a:spcPts val="0"/>
                        </a:spcAft>
                      </a:pPr>
                      <a:r>
                        <a:rPr lang="es-EC" sz="1200">
                          <a:effectLst/>
                        </a:rPr>
                        <a:t>RELACIÓN C/B</a:t>
                      </a:r>
                      <a:endParaRPr lang="en-US" sz="1100">
                        <a:effectLst/>
                        <a:latin typeface="Calibri"/>
                        <a:ea typeface="Calibri"/>
                        <a:cs typeface="Times New Roman"/>
                      </a:endParaRPr>
                    </a:p>
                  </a:txBody>
                  <a:tcPr marL="44450" marR="44450" marT="0" marB="0" anchor="b"/>
                </a:tc>
              </a:tr>
              <a:tr h="146204">
                <a:tc>
                  <a:txBody>
                    <a:bodyPr/>
                    <a:lstStyle/>
                    <a:p>
                      <a:pPr>
                        <a:lnSpc>
                          <a:spcPct val="115000"/>
                        </a:lnSpc>
                        <a:spcAft>
                          <a:spcPts val="0"/>
                        </a:spcAft>
                      </a:pPr>
                      <a:r>
                        <a:rPr lang="es-EC" sz="1200">
                          <a:effectLst/>
                        </a:rPr>
                        <a:t>INGRESOS </a:t>
                      </a:r>
                      <a:endParaRPr lang="en-US" sz="1100">
                        <a:effectLst/>
                        <a:latin typeface="Calibri"/>
                        <a:ea typeface="Calibri"/>
                        <a:cs typeface="Times New Roman"/>
                      </a:endParaRPr>
                    </a:p>
                  </a:txBody>
                  <a:tcPr marL="44450" marR="44450" marT="0" marB="0" anchor="b"/>
                </a:tc>
                <a:tc>
                  <a:txBody>
                    <a:bodyPr/>
                    <a:lstStyle/>
                    <a:p>
                      <a:pPr>
                        <a:lnSpc>
                          <a:spcPct val="115000"/>
                        </a:lnSpc>
                        <a:spcAft>
                          <a:spcPts val="0"/>
                        </a:spcAft>
                      </a:pPr>
                      <a:r>
                        <a:rPr lang="es-EC" sz="1200">
                          <a:effectLst/>
                        </a:rPr>
                        <a:t>INCREMENTA 15%</a:t>
                      </a:r>
                      <a:endParaRPr lang="en-US" sz="1100">
                        <a:effectLst/>
                        <a:latin typeface="Calibri"/>
                        <a:ea typeface="Calibri"/>
                        <a:cs typeface="Times New Roman"/>
                      </a:endParaRPr>
                    </a:p>
                  </a:txBody>
                  <a:tcPr marL="44450" marR="44450" marT="0" marB="0" anchor="b"/>
                </a:tc>
                <a:tc rowSpan="2">
                  <a:txBody>
                    <a:bodyPr/>
                    <a:lstStyle/>
                    <a:p>
                      <a:pPr algn="ctr">
                        <a:lnSpc>
                          <a:spcPct val="115000"/>
                        </a:lnSpc>
                        <a:spcAft>
                          <a:spcPts val="0"/>
                        </a:spcAft>
                      </a:pPr>
                      <a:r>
                        <a:rPr lang="es-EC" sz="1200">
                          <a:effectLst/>
                        </a:rPr>
                        <a:t> $   5.896.904,37 </a:t>
                      </a:r>
                      <a:endParaRPr lang="en-US" sz="1100">
                        <a:effectLst/>
                        <a:latin typeface="Calibri"/>
                        <a:ea typeface="Calibri"/>
                        <a:cs typeface="Times New Roman"/>
                      </a:endParaRPr>
                    </a:p>
                  </a:txBody>
                  <a:tcPr marL="44450" marR="44450" marT="0" marB="0" anchor="ctr"/>
                </a:tc>
                <a:tc rowSpan="2">
                  <a:txBody>
                    <a:bodyPr/>
                    <a:lstStyle/>
                    <a:p>
                      <a:pPr algn="ctr">
                        <a:lnSpc>
                          <a:spcPct val="115000"/>
                        </a:lnSpc>
                        <a:spcAft>
                          <a:spcPts val="0"/>
                        </a:spcAft>
                      </a:pPr>
                      <a:r>
                        <a:rPr lang="es-EC" sz="1200">
                          <a:effectLst/>
                        </a:rPr>
                        <a:t>140%</a:t>
                      </a:r>
                      <a:endParaRPr lang="en-US" sz="1100">
                        <a:effectLst/>
                        <a:latin typeface="Calibri"/>
                        <a:ea typeface="Calibri"/>
                        <a:cs typeface="Times New Roman"/>
                      </a:endParaRPr>
                    </a:p>
                  </a:txBody>
                  <a:tcPr marL="44450" marR="44450" marT="0" marB="0" anchor="ctr"/>
                </a:tc>
                <a:tc rowSpan="2">
                  <a:txBody>
                    <a:bodyPr/>
                    <a:lstStyle/>
                    <a:p>
                      <a:pPr algn="ctr">
                        <a:lnSpc>
                          <a:spcPct val="115000"/>
                        </a:lnSpc>
                        <a:spcAft>
                          <a:spcPts val="0"/>
                        </a:spcAft>
                      </a:pPr>
                      <a:r>
                        <a:rPr lang="es-EC" sz="1200">
                          <a:effectLst/>
                        </a:rPr>
                        <a:t> $         1,60 </a:t>
                      </a:r>
                      <a:endParaRPr lang="en-US" sz="1100">
                        <a:effectLst/>
                        <a:latin typeface="Calibri"/>
                        <a:ea typeface="Calibri"/>
                        <a:cs typeface="Times New Roman"/>
                      </a:endParaRPr>
                    </a:p>
                  </a:txBody>
                  <a:tcPr marL="44450" marR="44450" marT="0" marB="0" anchor="ctr"/>
                </a:tc>
              </a:tr>
              <a:tr h="301504">
                <a:tc>
                  <a:txBody>
                    <a:bodyPr/>
                    <a:lstStyle/>
                    <a:p>
                      <a:pPr>
                        <a:lnSpc>
                          <a:spcPct val="115000"/>
                        </a:lnSpc>
                        <a:spcAft>
                          <a:spcPts val="0"/>
                        </a:spcAft>
                      </a:pPr>
                      <a:r>
                        <a:rPr lang="es-EC" sz="1200">
                          <a:effectLst/>
                        </a:rPr>
                        <a:t>EGRESOS </a:t>
                      </a:r>
                      <a:endParaRPr lang="en-US" sz="1100">
                        <a:effectLst/>
                        <a:latin typeface="Calibri"/>
                        <a:ea typeface="Calibri"/>
                        <a:cs typeface="Times New Roman"/>
                      </a:endParaRPr>
                    </a:p>
                  </a:txBody>
                  <a:tcPr marL="44450" marR="44450" marT="0" marB="0" anchor="b"/>
                </a:tc>
                <a:tc>
                  <a:txBody>
                    <a:bodyPr/>
                    <a:lstStyle/>
                    <a:p>
                      <a:pPr>
                        <a:lnSpc>
                          <a:spcPct val="115000"/>
                        </a:lnSpc>
                        <a:spcAft>
                          <a:spcPts val="0"/>
                        </a:spcAft>
                      </a:pPr>
                      <a:r>
                        <a:rPr lang="es-EC" sz="1200">
                          <a:effectLst/>
                        </a:rPr>
                        <a:t>SE MANTIENEN CONSTANTES</a:t>
                      </a:r>
                      <a:endParaRPr lang="en-US" sz="1100">
                        <a:effectLst/>
                        <a:latin typeface="Calibri"/>
                        <a:ea typeface="Calibri"/>
                        <a:cs typeface="Times New Roman"/>
                      </a:endParaRPr>
                    </a:p>
                  </a:txBody>
                  <a:tcPr marL="44450" marR="44450" marT="0" marB="0" anchor="b"/>
                </a:tc>
                <a:tc vMerge="1">
                  <a:txBody>
                    <a:bodyPr/>
                    <a:lstStyle/>
                    <a:p>
                      <a:endParaRPr lang="en-US"/>
                    </a:p>
                  </a:txBody>
                  <a:tcPr/>
                </a:tc>
                <a:tc vMerge="1">
                  <a:txBody>
                    <a:bodyPr/>
                    <a:lstStyle/>
                    <a:p>
                      <a:endParaRPr lang="en-US"/>
                    </a:p>
                  </a:txBody>
                  <a:tcPr/>
                </a:tc>
                <a:tc vMerge="1">
                  <a:txBody>
                    <a:bodyPr/>
                    <a:lstStyle/>
                    <a:p>
                      <a:endParaRPr lang="en-US"/>
                    </a:p>
                  </a:txBody>
                  <a:tcPr/>
                </a:tc>
              </a:tr>
              <a:tr h="301504">
                <a:tc gridSpan="2">
                  <a:txBody>
                    <a:bodyPr/>
                    <a:lstStyle/>
                    <a:p>
                      <a:pPr algn="ctr">
                        <a:lnSpc>
                          <a:spcPct val="115000"/>
                        </a:lnSpc>
                        <a:spcAft>
                          <a:spcPts val="0"/>
                        </a:spcAft>
                      </a:pPr>
                      <a:r>
                        <a:rPr lang="es-EC" sz="1200">
                          <a:effectLst/>
                        </a:rPr>
                        <a:t>ESCENARIO  2</a:t>
                      </a:r>
                      <a:endParaRPr lang="en-US" sz="1100">
                        <a:effectLst/>
                        <a:latin typeface="Calibri"/>
                        <a:ea typeface="Calibri"/>
                        <a:cs typeface="Times New Roman"/>
                      </a:endParaRPr>
                    </a:p>
                  </a:txBody>
                  <a:tcPr marL="44450" marR="44450" marT="0" marB="0" anchor="b"/>
                </a:tc>
                <a:tc hMerge="1">
                  <a:txBody>
                    <a:bodyPr/>
                    <a:lstStyle/>
                    <a:p>
                      <a:endParaRPr lang="en-US"/>
                    </a:p>
                  </a:txBody>
                  <a:tcPr/>
                </a:tc>
                <a:tc>
                  <a:txBody>
                    <a:bodyPr/>
                    <a:lstStyle/>
                    <a:p>
                      <a:pPr>
                        <a:lnSpc>
                          <a:spcPct val="115000"/>
                        </a:lnSpc>
                        <a:spcAft>
                          <a:spcPts val="0"/>
                        </a:spcAft>
                      </a:pPr>
                      <a:r>
                        <a:rPr lang="es-EC" sz="1200">
                          <a:effectLst/>
                        </a:rPr>
                        <a:t>VAN</a:t>
                      </a:r>
                      <a:endParaRPr lang="en-US" sz="1100">
                        <a:effectLst/>
                        <a:latin typeface="Calibri"/>
                        <a:ea typeface="Calibri"/>
                        <a:cs typeface="Times New Roman"/>
                      </a:endParaRPr>
                    </a:p>
                  </a:txBody>
                  <a:tcPr marL="44450" marR="44450" marT="0" marB="0" anchor="b"/>
                </a:tc>
                <a:tc>
                  <a:txBody>
                    <a:bodyPr/>
                    <a:lstStyle/>
                    <a:p>
                      <a:pPr>
                        <a:lnSpc>
                          <a:spcPct val="115000"/>
                        </a:lnSpc>
                        <a:spcAft>
                          <a:spcPts val="0"/>
                        </a:spcAft>
                      </a:pPr>
                      <a:r>
                        <a:rPr lang="es-EC" sz="1200">
                          <a:effectLst/>
                        </a:rPr>
                        <a:t>TIR</a:t>
                      </a:r>
                      <a:endParaRPr lang="en-US" sz="1100">
                        <a:effectLst/>
                        <a:latin typeface="Calibri"/>
                        <a:ea typeface="Calibri"/>
                        <a:cs typeface="Times New Roman"/>
                      </a:endParaRPr>
                    </a:p>
                  </a:txBody>
                  <a:tcPr marL="44450" marR="44450" marT="0" marB="0" anchor="b"/>
                </a:tc>
                <a:tc>
                  <a:txBody>
                    <a:bodyPr/>
                    <a:lstStyle/>
                    <a:p>
                      <a:pPr>
                        <a:lnSpc>
                          <a:spcPct val="115000"/>
                        </a:lnSpc>
                        <a:spcAft>
                          <a:spcPts val="0"/>
                        </a:spcAft>
                      </a:pPr>
                      <a:r>
                        <a:rPr lang="es-EC" sz="1200">
                          <a:effectLst/>
                        </a:rPr>
                        <a:t>RELACIÓN C/B</a:t>
                      </a:r>
                      <a:endParaRPr lang="en-US" sz="1100">
                        <a:effectLst/>
                        <a:latin typeface="Calibri"/>
                        <a:ea typeface="Calibri"/>
                        <a:cs typeface="Times New Roman"/>
                      </a:endParaRPr>
                    </a:p>
                  </a:txBody>
                  <a:tcPr marL="44450" marR="44450" marT="0" marB="0" anchor="b"/>
                </a:tc>
              </a:tr>
              <a:tr h="146204">
                <a:tc>
                  <a:txBody>
                    <a:bodyPr/>
                    <a:lstStyle/>
                    <a:p>
                      <a:pPr>
                        <a:lnSpc>
                          <a:spcPct val="115000"/>
                        </a:lnSpc>
                        <a:spcAft>
                          <a:spcPts val="0"/>
                        </a:spcAft>
                      </a:pPr>
                      <a:r>
                        <a:rPr lang="es-EC" sz="1200">
                          <a:effectLst/>
                        </a:rPr>
                        <a:t>INGRESOS </a:t>
                      </a:r>
                      <a:endParaRPr lang="en-US" sz="1100">
                        <a:effectLst/>
                        <a:latin typeface="Calibri"/>
                        <a:ea typeface="Calibri"/>
                        <a:cs typeface="Times New Roman"/>
                      </a:endParaRPr>
                    </a:p>
                  </a:txBody>
                  <a:tcPr marL="44450" marR="44450" marT="0" marB="0" anchor="b"/>
                </a:tc>
                <a:tc>
                  <a:txBody>
                    <a:bodyPr/>
                    <a:lstStyle/>
                    <a:p>
                      <a:pPr>
                        <a:lnSpc>
                          <a:spcPct val="115000"/>
                        </a:lnSpc>
                        <a:spcAft>
                          <a:spcPts val="0"/>
                        </a:spcAft>
                      </a:pPr>
                      <a:r>
                        <a:rPr lang="es-EC" sz="1200">
                          <a:effectLst/>
                        </a:rPr>
                        <a:t>INCREMENTA UN 20%</a:t>
                      </a:r>
                      <a:endParaRPr lang="en-US" sz="1100">
                        <a:effectLst/>
                        <a:latin typeface="Calibri"/>
                        <a:ea typeface="Calibri"/>
                        <a:cs typeface="Times New Roman"/>
                      </a:endParaRPr>
                    </a:p>
                  </a:txBody>
                  <a:tcPr marL="44450" marR="44450" marT="0" marB="0" anchor="b"/>
                </a:tc>
                <a:tc rowSpan="2">
                  <a:txBody>
                    <a:bodyPr/>
                    <a:lstStyle/>
                    <a:p>
                      <a:pPr algn="ctr">
                        <a:lnSpc>
                          <a:spcPct val="115000"/>
                        </a:lnSpc>
                        <a:spcAft>
                          <a:spcPts val="0"/>
                        </a:spcAft>
                      </a:pPr>
                      <a:r>
                        <a:rPr lang="es-EC" sz="1200">
                          <a:effectLst/>
                        </a:rPr>
                        <a:t> $   4.895.466,99 </a:t>
                      </a:r>
                      <a:endParaRPr lang="en-US" sz="1100">
                        <a:effectLst/>
                        <a:latin typeface="Calibri"/>
                        <a:ea typeface="Calibri"/>
                        <a:cs typeface="Times New Roman"/>
                      </a:endParaRPr>
                    </a:p>
                  </a:txBody>
                  <a:tcPr marL="44450" marR="44450" marT="0" marB="0" anchor="ctr"/>
                </a:tc>
                <a:tc rowSpan="2">
                  <a:txBody>
                    <a:bodyPr/>
                    <a:lstStyle/>
                    <a:p>
                      <a:pPr algn="ctr">
                        <a:lnSpc>
                          <a:spcPct val="115000"/>
                        </a:lnSpc>
                        <a:spcAft>
                          <a:spcPts val="0"/>
                        </a:spcAft>
                      </a:pPr>
                      <a:r>
                        <a:rPr lang="es-EC" sz="1200">
                          <a:effectLst/>
                        </a:rPr>
                        <a:t>121%</a:t>
                      </a:r>
                      <a:endParaRPr lang="en-US" sz="1100">
                        <a:effectLst/>
                        <a:latin typeface="Calibri"/>
                        <a:ea typeface="Calibri"/>
                        <a:cs typeface="Times New Roman"/>
                      </a:endParaRPr>
                    </a:p>
                  </a:txBody>
                  <a:tcPr marL="44450" marR="44450" marT="0" marB="0" anchor="ctr"/>
                </a:tc>
                <a:tc rowSpan="2">
                  <a:txBody>
                    <a:bodyPr/>
                    <a:lstStyle/>
                    <a:p>
                      <a:pPr algn="ctr">
                        <a:lnSpc>
                          <a:spcPct val="115000"/>
                        </a:lnSpc>
                        <a:spcAft>
                          <a:spcPts val="0"/>
                        </a:spcAft>
                      </a:pPr>
                      <a:r>
                        <a:rPr lang="es-EC" sz="1200">
                          <a:effectLst/>
                        </a:rPr>
                        <a:t> $         1,38 </a:t>
                      </a:r>
                      <a:endParaRPr lang="en-US" sz="1100">
                        <a:effectLst/>
                        <a:latin typeface="Calibri"/>
                        <a:ea typeface="Calibri"/>
                        <a:cs typeface="Times New Roman"/>
                      </a:endParaRPr>
                    </a:p>
                  </a:txBody>
                  <a:tcPr marL="44450" marR="44450" marT="0" marB="0" anchor="ctr"/>
                </a:tc>
              </a:tr>
              <a:tr h="149580">
                <a:tc>
                  <a:txBody>
                    <a:bodyPr/>
                    <a:lstStyle/>
                    <a:p>
                      <a:pPr>
                        <a:lnSpc>
                          <a:spcPct val="115000"/>
                        </a:lnSpc>
                        <a:spcAft>
                          <a:spcPts val="0"/>
                        </a:spcAft>
                      </a:pPr>
                      <a:r>
                        <a:rPr lang="es-EC" sz="1200">
                          <a:effectLst/>
                        </a:rPr>
                        <a:t>EGRESOS </a:t>
                      </a:r>
                      <a:endParaRPr lang="en-US" sz="1100">
                        <a:effectLst/>
                        <a:latin typeface="Calibri"/>
                        <a:ea typeface="Calibri"/>
                        <a:cs typeface="Times New Roman"/>
                      </a:endParaRPr>
                    </a:p>
                  </a:txBody>
                  <a:tcPr marL="44450" marR="44450" marT="0" marB="0" anchor="b"/>
                </a:tc>
                <a:tc>
                  <a:txBody>
                    <a:bodyPr/>
                    <a:lstStyle/>
                    <a:p>
                      <a:pPr>
                        <a:lnSpc>
                          <a:spcPct val="115000"/>
                        </a:lnSpc>
                        <a:spcAft>
                          <a:spcPts val="0"/>
                        </a:spcAft>
                      </a:pPr>
                      <a:r>
                        <a:rPr lang="es-EC" sz="1200">
                          <a:effectLst/>
                        </a:rPr>
                        <a:t>INCREMENTA UN 10%</a:t>
                      </a:r>
                      <a:endParaRPr lang="en-US" sz="1100">
                        <a:effectLst/>
                        <a:latin typeface="Calibri"/>
                        <a:ea typeface="Calibri"/>
                        <a:cs typeface="Times New Roman"/>
                      </a:endParaRPr>
                    </a:p>
                  </a:txBody>
                  <a:tcPr marL="44450" marR="44450" marT="0" marB="0" anchor="b"/>
                </a:tc>
                <a:tc vMerge="1">
                  <a:txBody>
                    <a:bodyPr/>
                    <a:lstStyle/>
                    <a:p>
                      <a:endParaRPr lang="en-US"/>
                    </a:p>
                  </a:txBody>
                  <a:tcPr/>
                </a:tc>
                <a:tc vMerge="1">
                  <a:txBody>
                    <a:bodyPr/>
                    <a:lstStyle/>
                    <a:p>
                      <a:endParaRPr lang="en-US"/>
                    </a:p>
                  </a:txBody>
                  <a:tcPr/>
                </a:tc>
                <a:tc vMerge="1">
                  <a:txBody>
                    <a:bodyPr/>
                    <a:lstStyle/>
                    <a:p>
                      <a:endParaRPr lang="en-US"/>
                    </a:p>
                  </a:txBody>
                  <a:tcPr/>
                </a:tc>
              </a:tr>
              <a:tr h="301504">
                <a:tc gridSpan="2">
                  <a:txBody>
                    <a:bodyPr/>
                    <a:lstStyle/>
                    <a:p>
                      <a:pPr algn="ctr">
                        <a:lnSpc>
                          <a:spcPct val="115000"/>
                        </a:lnSpc>
                        <a:spcAft>
                          <a:spcPts val="0"/>
                        </a:spcAft>
                      </a:pPr>
                      <a:r>
                        <a:rPr lang="es-EC" sz="1200">
                          <a:effectLst/>
                        </a:rPr>
                        <a:t>ESCENARIO 3</a:t>
                      </a:r>
                      <a:endParaRPr lang="en-US" sz="1100">
                        <a:effectLst/>
                        <a:latin typeface="Calibri"/>
                        <a:ea typeface="Calibri"/>
                        <a:cs typeface="Times New Roman"/>
                      </a:endParaRPr>
                    </a:p>
                  </a:txBody>
                  <a:tcPr marL="44450" marR="44450" marT="0" marB="0" anchor="b"/>
                </a:tc>
                <a:tc hMerge="1">
                  <a:txBody>
                    <a:bodyPr/>
                    <a:lstStyle/>
                    <a:p>
                      <a:endParaRPr lang="en-US"/>
                    </a:p>
                  </a:txBody>
                  <a:tcPr/>
                </a:tc>
                <a:tc>
                  <a:txBody>
                    <a:bodyPr/>
                    <a:lstStyle/>
                    <a:p>
                      <a:pPr>
                        <a:lnSpc>
                          <a:spcPct val="115000"/>
                        </a:lnSpc>
                        <a:spcAft>
                          <a:spcPts val="0"/>
                        </a:spcAft>
                      </a:pPr>
                      <a:r>
                        <a:rPr lang="es-EC" sz="1200">
                          <a:effectLst/>
                        </a:rPr>
                        <a:t>VAN</a:t>
                      </a:r>
                      <a:endParaRPr lang="en-US" sz="1100">
                        <a:effectLst/>
                        <a:latin typeface="Calibri"/>
                        <a:ea typeface="Calibri"/>
                        <a:cs typeface="Times New Roman"/>
                      </a:endParaRPr>
                    </a:p>
                  </a:txBody>
                  <a:tcPr marL="44450" marR="44450" marT="0" marB="0" anchor="b"/>
                </a:tc>
                <a:tc>
                  <a:txBody>
                    <a:bodyPr/>
                    <a:lstStyle/>
                    <a:p>
                      <a:pPr>
                        <a:lnSpc>
                          <a:spcPct val="115000"/>
                        </a:lnSpc>
                        <a:spcAft>
                          <a:spcPts val="0"/>
                        </a:spcAft>
                      </a:pPr>
                      <a:r>
                        <a:rPr lang="es-EC" sz="1200">
                          <a:effectLst/>
                        </a:rPr>
                        <a:t>TIR</a:t>
                      </a:r>
                      <a:endParaRPr lang="en-US" sz="1100">
                        <a:effectLst/>
                        <a:latin typeface="Calibri"/>
                        <a:ea typeface="Calibri"/>
                        <a:cs typeface="Times New Roman"/>
                      </a:endParaRPr>
                    </a:p>
                  </a:txBody>
                  <a:tcPr marL="44450" marR="44450" marT="0" marB="0" anchor="b"/>
                </a:tc>
                <a:tc>
                  <a:txBody>
                    <a:bodyPr/>
                    <a:lstStyle/>
                    <a:p>
                      <a:pPr>
                        <a:lnSpc>
                          <a:spcPct val="115000"/>
                        </a:lnSpc>
                        <a:spcAft>
                          <a:spcPts val="0"/>
                        </a:spcAft>
                      </a:pPr>
                      <a:r>
                        <a:rPr lang="es-EC" sz="1200">
                          <a:effectLst/>
                        </a:rPr>
                        <a:t>RELACIÓN C/B</a:t>
                      </a:r>
                      <a:endParaRPr lang="en-US" sz="1100">
                        <a:effectLst/>
                        <a:latin typeface="Calibri"/>
                        <a:ea typeface="Calibri"/>
                        <a:cs typeface="Times New Roman"/>
                      </a:endParaRPr>
                    </a:p>
                  </a:txBody>
                  <a:tcPr marL="44450" marR="44450" marT="0" marB="0" anchor="b"/>
                </a:tc>
              </a:tr>
              <a:tr h="301504">
                <a:tc>
                  <a:txBody>
                    <a:bodyPr/>
                    <a:lstStyle/>
                    <a:p>
                      <a:pPr>
                        <a:lnSpc>
                          <a:spcPct val="115000"/>
                        </a:lnSpc>
                        <a:spcAft>
                          <a:spcPts val="0"/>
                        </a:spcAft>
                      </a:pPr>
                      <a:r>
                        <a:rPr lang="es-EC" sz="1200">
                          <a:effectLst/>
                        </a:rPr>
                        <a:t>INGRESOS </a:t>
                      </a:r>
                      <a:endParaRPr lang="en-US" sz="1100">
                        <a:effectLst/>
                        <a:latin typeface="Calibri"/>
                        <a:ea typeface="Calibri"/>
                        <a:cs typeface="Times New Roman"/>
                      </a:endParaRPr>
                    </a:p>
                  </a:txBody>
                  <a:tcPr marL="44450" marR="44450" marT="0" marB="0" anchor="b"/>
                </a:tc>
                <a:tc>
                  <a:txBody>
                    <a:bodyPr/>
                    <a:lstStyle/>
                    <a:p>
                      <a:pPr>
                        <a:lnSpc>
                          <a:spcPct val="115000"/>
                        </a:lnSpc>
                        <a:spcAft>
                          <a:spcPts val="0"/>
                        </a:spcAft>
                      </a:pPr>
                      <a:r>
                        <a:rPr lang="es-EC" sz="1200">
                          <a:effectLst/>
                        </a:rPr>
                        <a:t>SE MANTIENEN COSNTANTES</a:t>
                      </a:r>
                      <a:endParaRPr lang="en-US" sz="1100">
                        <a:effectLst/>
                        <a:latin typeface="Calibri"/>
                        <a:ea typeface="Calibri"/>
                        <a:cs typeface="Times New Roman"/>
                      </a:endParaRPr>
                    </a:p>
                  </a:txBody>
                  <a:tcPr marL="44450" marR="44450" marT="0" marB="0" anchor="b"/>
                </a:tc>
                <a:tc rowSpan="2">
                  <a:txBody>
                    <a:bodyPr/>
                    <a:lstStyle/>
                    <a:p>
                      <a:pPr algn="ctr">
                        <a:lnSpc>
                          <a:spcPct val="115000"/>
                        </a:lnSpc>
                        <a:spcAft>
                          <a:spcPts val="0"/>
                        </a:spcAft>
                      </a:pPr>
                      <a:r>
                        <a:rPr lang="es-EC" sz="1200">
                          <a:effectLst/>
                        </a:rPr>
                        <a:t> $    103.646,74</a:t>
                      </a:r>
                      <a:endParaRPr lang="en-US" sz="1100">
                        <a:effectLst/>
                        <a:latin typeface="Calibri"/>
                        <a:ea typeface="Calibri"/>
                        <a:cs typeface="Times New Roman"/>
                      </a:endParaRPr>
                    </a:p>
                  </a:txBody>
                  <a:tcPr marL="44450" marR="44450" marT="0" marB="0" anchor="ctr"/>
                </a:tc>
                <a:tc rowSpan="2">
                  <a:txBody>
                    <a:bodyPr/>
                    <a:lstStyle/>
                    <a:p>
                      <a:pPr algn="ctr">
                        <a:lnSpc>
                          <a:spcPct val="115000"/>
                        </a:lnSpc>
                        <a:spcAft>
                          <a:spcPts val="0"/>
                        </a:spcAft>
                      </a:pPr>
                      <a:r>
                        <a:rPr lang="es-EC" sz="1200">
                          <a:effectLst/>
                        </a:rPr>
                        <a:t>10%</a:t>
                      </a:r>
                      <a:endParaRPr lang="en-US" sz="1100">
                        <a:effectLst/>
                        <a:latin typeface="Calibri"/>
                        <a:ea typeface="Calibri"/>
                        <a:cs typeface="Times New Roman"/>
                      </a:endParaRPr>
                    </a:p>
                  </a:txBody>
                  <a:tcPr marL="44450" marR="44450" marT="0" marB="0" anchor="ctr"/>
                </a:tc>
                <a:tc rowSpan="2">
                  <a:txBody>
                    <a:bodyPr/>
                    <a:lstStyle/>
                    <a:p>
                      <a:pPr algn="ctr">
                        <a:lnSpc>
                          <a:spcPct val="115000"/>
                        </a:lnSpc>
                        <a:spcAft>
                          <a:spcPts val="0"/>
                        </a:spcAft>
                      </a:pPr>
                      <a:r>
                        <a:rPr lang="es-EC" sz="1200">
                          <a:effectLst/>
                        </a:rPr>
                        <a:t> $         1,09 </a:t>
                      </a:r>
                      <a:endParaRPr lang="en-US" sz="1100">
                        <a:effectLst/>
                        <a:latin typeface="Calibri"/>
                        <a:ea typeface="Calibri"/>
                        <a:cs typeface="Times New Roman"/>
                      </a:endParaRPr>
                    </a:p>
                  </a:txBody>
                  <a:tcPr marL="44450" marR="44450" marT="0" marB="0" anchor="ctr"/>
                </a:tc>
              </a:tr>
              <a:tr h="149580">
                <a:tc>
                  <a:txBody>
                    <a:bodyPr/>
                    <a:lstStyle/>
                    <a:p>
                      <a:pPr>
                        <a:lnSpc>
                          <a:spcPct val="115000"/>
                        </a:lnSpc>
                        <a:spcAft>
                          <a:spcPts val="0"/>
                        </a:spcAft>
                      </a:pPr>
                      <a:r>
                        <a:rPr lang="es-EC" sz="1200">
                          <a:effectLst/>
                        </a:rPr>
                        <a:t>EGRESOS </a:t>
                      </a:r>
                      <a:endParaRPr lang="en-US" sz="1100">
                        <a:effectLst/>
                        <a:latin typeface="Calibri"/>
                        <a:ea typeface="Calibri"/>
                        <a:cs typeface="Times New Roman"/>
                      </a:endParaRPr>
                    </a:p>
                  </a:txBody>
                  <a:tcPr marL="44450" marR="44450" marT="0" marB="0" anchor="b"/>
                </a:tc>
                <a:tc>
                  <a:txBody>
                    <a:bodyPr/>
                    <a:lstStyle/>
                    <a:p>
                      <a:pPr>
                        <a:lnSpc>
                          <a:spcPct val="115000"/>
                        </a:lnSpc>
                        <a:spcAft>
                          <a:spcPts val="0"/>
                        </a:spcAft>
                      </a:pPr>
                      <a:r>
                        <a:rPr lang="es-EC" sz="1200">
                          <a:effectLst/>
                        </a:rPr>
                        <a:t>INCREMENTA 1%</a:t>
                      </a:r>
                      <a:endParaRPr lang="en-US" sz="1100">
                        <a:effectLst/>
                        <a:latin typeface="Calibri"/>
                        <a:ea typeface="Calibri"/>
                        <a:cs typeface="Times New Roman"/>
                      </a:endParaRPr>
                    </a:p>
                  </a:txBody>
                  <a:tcPr marL="44450" marR="44450" marT="0" marB="0" anchor="b"/>
                </a:tc>
                <a:tc vMerge="1">
                  <a:txBody>
                    <a:bodyPr/>
                    <a:lstStyle/>
                    <a:p>
                      <a:endParaRPr lang="en-US"/>
                    </a:p>
                  </a:txBody>
                  <a:tcPr/>
                </a:tc>
                <a:tc vMerge="1">
                  <a:txBody>
                    <a:bodyPr/>
                    <a:lstStyle/>
                    <a:p>
                      <a:endParaRPr lang="en-US"/>
                    </a:p>
                  </a:txBody>
                  <a:tcPr/>
                </a:tc>
                <a:tc vMerge="1">
                  <a:txBody>
                    <a:bodyPr/>
                    <a:lstStyle/>
                    <a:p>
                      <a:endParaRPr lang="en-US"/>
                    </a:p>
                  </a:txBody>
                  <a:tcPr/>
                </a:tc>
              </a:tr>
              <a:tr h="301504">
                <a:tc gridSpan="2">
                  <a:txBody>
                    <a:bodyPr/>
                    <a:lstStyle/>
                    <a:p>
                      <a:pPr algn="ctr">
                        <a:lnSpc>
                          <a:spcPct val="115000"/>
                        </a:lnSpc>
                        <a:spcAft>
                          <a:spcPts val="0"/>
                        </a:spcAft>
                      </a:pPr>
                      <a:r>
                        <a:rPr lang="es-EC" sz="1200">
                          <a:effectLst/>
                        </a:rPr>
                        <a:t>ESCENARIO  4</a:t>
                      </a:r>
                      <a:endParaRPr lang="en-US" sz="1100">
                        <a:effectLst/>
                        <a:latin typeface="Calibri"/>
                        <a:ea typeface="Calibri"/>
                        <a:cs typeface="Times New Roman"/>
                      </a:endParaRPr>
                    </a:p>
                  </a:txBody>
                  <a:tcPr marL="44450" marR="44450" marT="0" marB="0" anchor="b"/>
                </a:tc>
                <a:tc hMerge="1">
                  <a:txBody>
                    <a:bodyPr/>
                    <a:lstStyle/>
                    <a:p>
                      <a:endParaRPr lang="en-US"/>
                    </a:p>
                  </a:txBody>
                  <a:tcPr/>
                </a:tc>
                <a:tc>
                  <a:txBody>
                    <a:bodyPr/>
                    <a:lstStyle/>
                    <a:p>
                      <a:pPr>
                        <a:lnSpc>
                          <a:spcPct val="115000"/>
                        </a:lnSpc>
                        <a:spcAft>
                          <a:spcPts val="0"/>
                        </a:spcAft>
                      </a:pPr>
                      <a:r>
                        <a:rPr lang="es-EC" sz="1200">
                          <a:effectLst/>
                        </a:rPr>
                        <a:t>VAN</a:t>
                      </a:r>
                      <a:endParaRPr lang="en-US" sz="1100">
                        <a:effectLst/>
                        <a:latin typeface="Calibri"/>
                        <a:ea typeface="Calibri"/>
                        <a:cs typeface="Times New Roman"/>
                      </a:endParaRPr>
                    </a:p>
                  </a:txBody>
                  <a:tcPr marL="44450" marR="44450" marT="0" marB="0" anchor="b"/>
                </a:tc>
                <a:tc>
                  <a:txBody>
                    <a:bodyPr/>
                    <a:lstStyle/>
                    <a:p>
                      <a:pPr>
                        <a:lnSpc>
                          <a:spcPct val="115000"/>
                        </a:lnSpc>
                        <a:spcAft>
                          <a:spcPts val="0"/>
                        </a:spcAft>
                      </a:pPr>
                      <a:r>
                        <a:rPr lang="es-EC" sz="1200">
                          <a:effectLst/>
                        </a:rPr>
                        <a:t>TIR</a:t>
                      </a:r>
                      <a:endParaRPr lang="en-US" sz="1100">
                        <a:effectLst/>
                        <a:latin typeface="Calibri"/>
                        <a:ea typeface="Calibri"/>
                        <a:cs typeface="Times New Roman"/>
                      </a:endParaRPr>
                    </a:p>
                  </a:txBody>
                  <a:tcPr marL="44450" marR="44450" marT="0" marB="0" anchor="b"/>
                </a:tc>
                <a:tc>
                  <a:txBody>
                    <a:bodyPr/>
                    <a:lstStyle/>
                    <a:p>
                      <a:pPr>
                        <a:lnSpc>
                          <a:spcPct val="115000"/>
                        </a:lnSpc>
                        <a:spcAft>
                          <a:spcPts val="0"/>
                        </a:spcAft>
                      </a:pPr>
                      <a:r>
                        <a:rPr lang="es-EC" sz="1200">
                          <a:effectLst/>
                        </a:rPr>
                        <a:t>RELACIÓN C/B</a:t>
                      </a:r>
                      <a:endParaRPr lang="en-US" sz="1100">
                        <a:effectLst/>
                        <a:latin typeface="Calibri"/>
                        <a:ea typeface="Calibri"/>
                        <a:cs typeface="Times New Roman"/>
                      </a:endParaRPr>
                    </a:p>
                  </a:txBody>
                  <a:tcPr marL="44450" marR="44450" marT="0" marB="0" anchor="b"/>
                </a:tc>
              </a:tr>
              <a:tr h="146204">
                <a:tc>
                  <a:txBody>
                    <a:bodyPr/>
                    <a:lstStyle/>
                    <a:p>
                      <a:pPr>
                        <a:lnSpc>
                          <a:spcPct val="115000"/>
                        </a:lnSpc>
                        <a:spcAft>
                          <a:spcPts val="0"/>
                        </a:spcAft>
                      </a:pPr>
                      <a:r>
                        <a:rPr lang="es-EC" sz="1200">
                          <a:effectLst/>
                        </a:rPr>
                        <a:t>INGRESOS </a:t>
                      </a:r>
                      <a:endParaRPr lang="en-US" sz="1100">
                        <a:effectLst/>
                        <a:latin typeface="Calibri"/>
                        <a:ea typeface="Calibri"/>
                        <a:cs typeface="Times New Roman"/>
                      </a:endParaRPr>
                    </a:p>
                  </a:txBody>
                  <a:tcPr marL="44450" marR="44450" marT="0" marB="0" anchor="b"/>
                </a:tc>
                <a:tc>
                  <a:txBody>
                    <a:bodyPr/>
                    <a:lstStyle/>
                    <a:p>
                      <a:pPr>
                        <a:lnSpc>
                          <a:spcPct val="115000"/>
                        </a:lnSpc>
                        <a:spcAft>
                          <a:spcPts val="0"/>
                        </a:spcAft>
                      </a:pPr>
                      <a:r>
                        <a:rPr lang="es-EC" sz="1200">
                          <a:effectLst/>
                        </a:rPr>
                        <a:t>INCREMENTA 1%</a:t>
                      </a:r>
                      <a:endParaRPr lang="en-US" sz="1100">
                        <a:effectLst/>
                        <a:latin typeface="Calibri"/>
                        <a:ea typeface="Calibri"/>
                        <a:cs typeface="Times New Roman"/>
                      </a:endParaRPr>
                    </a:p>
                  </a:txBody>
                  <a:tcPr marL="44450" marR="44450" marT="0" marB="0" anchor="b"/>
                </a:tc>
                <a:tc rowSpan="2">
                  <a:txBody>
                    <a:bodyPr/>
                    <a:lstStyle/>
                    <a:p>
                      <a:pPr algn="ctr">
                        <a:lnSpc>
                          <a:spcPct val="115000"/>
                        </a:lnSpc>
                        <a:spcAft>
                          <a:spcPts val="0"/>
                        </a:spcAft>
                      </a:pPr>
                      <a:r>
                        <a:rPr lang="es-EC" sz="1200">
                          <a:effectLst/>
                        </a:rPr>
                        <a:t> $      387.044,53 </a:t>
                      </a:r>
                      <a:endParaRPr lang="en-US" sz="1100">
                        <a:effectLst/>
                        <a:latin typeface="Calibri"/>
                        <a:ea typeface="Calibri"/>
                        <a:cs typeface="Times New Roman"/>
                      </a:endParaRPr>
                    </a:p>
                  </a:txBody>
                  <a:tcPr marL="44450" marR="44450" marT="0" marB="0" anchor="ctr"/>
                </a:tc>
                <a:tc rowSpan="2">
                  <a:txBody>
                    <a:bodyPr/>
                    <a:lstStyle/>
                    <a:p>
                      <a:pPr algn="ctr">
                        <a:lnSpc>
                          <a:spcPct val="115000"/>
                        </a:lnSpc>
                        <a:spcAft>
                          <a:spcPts val="0"/>
                        </a:spcAft>
                      </a:pPr>
                      <a:r>
                        <a:rPr lang="en-US" sz="1100" dirty="0" smtClean="0">
                          <a:effectLst/>
                          <a:latin typeface="Calibri"/>
                          <a:ea typeface="Calibri"/>
                          <a:cs typeface="Times New Roman"/>
                        </a:rPr>
                        <a:t>-5%</a:t>
                      </a:r>
                      <a:endParaRPr lang="en-US" sz="1100" dirty="0">
                        <a:effectLst/>
                        <a:latin typeface="Calibri"/>
                        <a:ea typeface="Calibri"/>
                        <a:cs typeface="Times New Roman"/>
                      </a:endParaRPr>
                    </a:p>
                  </a:txBody>
                  <a:tcPr marL="44450" marR="44450" marT="0" marB="0" anchor="ctr"/>
                </a:tc>
                <a:tc rowSpan="2">
                  <a:txBody>
                    <a:bodyPr/>
                    <a:lstStyle/>
                    <a:p>
                      <a:pPr algn="ctr">
                        <a:lnSpc>
                          <a:spcPct val="115000"/>
                        </a:lnSpc>
                        <a:spcAft>
                          <a:spcPts val="0"/>
                        </a:spcAft>
                      </a:pPr>
                      <a:r>
                        <a:rPr lang="es-EC" sz="1200">
                          <a:effectLst/>
                        </a:rPr>
                        <a:t> $         1,06 </a:t>
                      </a:r>
                      <a:endParaRPr lang="en-US" sz="1100">
                        <a:effectLst/>
                        <a:latin typeface="Calibri"/>
                        <a:ea typeface="Calibri"/>
                        <a:cs typeface="Times New Roman"/>
                      </a:endParaRPr>
                    </a:p>
                  </a:txBody>
                  <a:tcPr marL="44450" marR="44450" marT="0" marB="0" anchor="ctr"/>
                </a:tc>
              </a:tr>
              <a:tr h="149580">
                <a:tc>
                  <a:txBody>
                    <a:bodyPr/>
                    <a:lstStyle/>
                    <a:p>
                      <a:pPr>
                        <a:lnSpc>
                          <a:spcPct val="115000"/>
                        </a:lnSpc>
                        <a:spcAft>
                          <a:spcPts val="0"/>
                        </a:spcAft>
                      </a:pPr>
                      <a:r>
                        <a:rPr lang="es-EC" sz="1200">
                          <a:effectLst/>
                        </a:rPr>
                        <a:t>EGRESOS </a:t>
                      </a:r>
                      <a:endParaRPr lang="en-US" sz="1100">
                        <a:effectLst/>
                        <a:latin typeface="Calibri"/>
                        <a:ea typeface="Calibri"/>
                        <a:cs typeface="Times New Roman"/>
                      </a:endParaRPr>
                    </a:p>
                  </a:txBody>
                  <a:tcPr marL="44450" marR="44450" marT="0" marB="0" anchor="b"/>
                </a:tc>
                <a:tc>
                  <a:txBody>
                    <a:bodyPr/>
                    <a:lstStyle/>
                    <a:p>
                      <a:pPr>
                        <a:lnSpc>
                          <a:spcPct val="115000"/>
                        </a:lnSpc>
                        <a:spcAft>
                          <a:spcPts val="0"/>
                        </a:spcAft>
                      </a:pPr>
                      <a:r>
                        <a:rPr lang="es-EC" sz="1200" dirty="0">
                          <a:effectLst/>
                        </a:rPr>
                        <a:t>INCREMENTA 3%</a:t>
                      </a:r>
                      <a:endParaRPr lang="en-US" sz="1100" dirty="0">
                        <a:effectLst/>
                        <a:latin typeface="Calibri"/>
                        <a:ea typeface="Calibri"/>
                        <a:cs typeface="Times New Roman"/>
                      </a:endParaRPr>
                    </a:p>
                  </a:txBody>
                  <a:tcPr marL="44450" marR="44450" marT="0" marB="0" anchor="b"/>
                </a:tc>
                <a:tc vMerge="1">
                  <a:txBody>
                    <a:bodyPr/>
                    <a:lstStyle/>
                    <a:p>
                      <a:endParaRPr lang="en-US"/>
                    </a:p>
                  </a:txBody>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p14="http://schemas.microsoft.com/office/powerpoint/2010/main" val="504444855"/>
      </p:ext>
    </p:extLst>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82757" y="260648"/>
            <a:ext cx="5989443" cy="769441"/>
          </a:xfrm>
          <a:prstGeom prst="rect">
            <a:avLst/>
          </a:prstGeom>
          <a:noFill/>
        </p:spPr>
        <p:txBody>
          <a:bodyPr wrap="square" lIns="91440" tIns="45720" rIns="91440" bIns="45720">
            <a:spAutoFit/>
          </a:bodyPr>
          <a:lstStyle/>
          <a:p>
            <a:pPr algn="ctr"/>
            <a:r>
              <a:rPr lang="es-EC" sz="44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*CONCLUSIONES </a:t>
            </a:r>
            <a:endParaRPr lang="es-EC" sz="4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graphicFrame>
        <p:nvGraphicFramePr>
          <p:cNvPr id="5" name="Diagram 4"/>
          <p:cNvGraphicFramePr/>
          <p:nvPr>
            <p:extLst>
              <p:ext uri="{D42A27DB-BD31-4B8C-83A1-F6EECF244321}">
                <p14:modId xmlns:p14="http://schemas.microsoft.com/office/powerpoint/2010/main" val="3659504140"/>
              </p:ext>
            </p:extLst>
          </p:nvPr>
        </p:nvGraphicFramePr>
        <p:xfrm>
          <a:off x="395536" y="1030089"/>
          <a:ext cx="7920880" cy="5567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0821547"/>
      </p:ext>
    </p:extLst>
  </p:cSld>
  <p:clrMapOvr>
    <a:masterClrMapping/>
  </p:clrMapOvr>
  <p:transition spd="slow">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85394" y="260648"/>
            <a:ext cx="6336704" cy="769441"/>
          </a:xfrm>
          <a:prstGeom prst="rect">
            <a:avLst/>
          </a:prstGeom>
          <a:noFill/>
        </p:spPr>
        <p:txBody>
          <a:bodyPr wrap="square" lIns="91440" tIns="45720" rIns="91440" bIns="45720">
            <a:spAutoFit/>
          </a:bodyPr>
          <a:lstStyle/>
          <a:p>
            <a:pPr algn="ctr"/>
            <a:r>
              <a:rPr lang="es-EC" sz="44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*RECOMENSACIONES </a:t>
            </a:r>
            <a:endParaRPr lang="es-EC" sz="4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graphicFrame>
        <p:nvGraphicFramePr>
          <p:cNvPr id="5" name="Diagram 4"/>
          <p:cNvGraphicFramePr/>
          <p:nvPr>
            <p:extLst>
              <p:ext uri="{D42A27DB-BD31-4B8C-83A1-F6EECF244321}">
                <p14:modId xmlns:p14="http://schemas.microsoft.com/office/powerpoint/2010/main" val="3402416685"/>
              </p:ext>
            </p:extLst>
          </p:nvPr>
        </p:nvGraphicFramePr>
        <p:xfrm>
          <a:off x="251520" y="1030089"/>
          <a:ext cx="8160568" cy="56392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9907520"/>
      </p:ext>
    </p:extLst>
  </p:cSld>
  <p:clrMapOvr>
    <a:masterClrMapping/>
  </p:clrMapOvr>
  <p:transition spd="slow">
    <p:push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hEQDxASERQTFA8UERUXFQ8VFhAUEBAXFRUXGBUUFRUXHSYgFx0jGhUZIDMgIyopLC0tFh8yNzAqNSYrLCkBCQoKBQUFDQUFDSkYEhgpKSkpKSkpKSkpKSkpKSkpKSkpKSkpKSkpKSkpKSkpKSkpKSkpKSkpKSkpKSkpKSkpKf/AABEIALYBFQMBIgACEQEDEQH/xAAcAAEAAgMBAQEAAAAAAAAAAAAABgcBAgUEAwj/xABBEAACAQMCBAQEAwYEAwkBAAABAgMABBEFIQYSMUEHEyJRFDJhcUJSgRUjM2JykSSSorE0Q6FFU1RjgoPR8PFE/8QAFAEBAAAAAAAAAAAAAAAAAAAAAP/EABQRAQAAAAAAAAAAAAAAAAAAAAD/2gAMAwEAAhEDEQA/ALxpSoDq3Hc11cvZaQEeSPa41CTe1tN8YUD+LJscDpkd8HATTUNTht0Mk8kcUY6vIyoo/VjUVl8VrNiRax3d6Rt/hbeV0z/W3Kv6g18tO4FtlcTXJe+u+9zdYk5T1/dRH0RjPQAbe9ShYGIA6DsOw+woIpJx/qB3j0e6I7eZNbxH+xzXluPFC+hGZ9Hu1QdWjdJsf5VqbixodPoIvw34w6beuIg7Qzk4EM6iNifyhgSpP0zn6VNg2arbxL8NYr63lkVALxELJKAA0nKM+W5/EDjAz0OPqD8/Bji2S609RMxaSFzEXJyzqFVkJPc8rYz/AC0FnUrCnIrNApXmttShlZ1jkjdkOHVHRmQ+zAH09O9emgUpSgUpSgUpSgUpSgUry6nqUdtDJNMwSKNCzuegA/3P07muXwhxT+0LYXPkyQxux8sSFeeRBsJML0BOR+mehFB3qUpQKUpQKUpQKUpQKUpQKUpQKUpQVz448XyWOnLHCSs1y5j8wbGNAuZCp7E5C57cxPUCujwfoUVlaQW0OMBQzuOssjAF5Ce+e3sAB2rq8a8HW+p2/k3CnAPMkinEkbYxlTuOnYgg/wBsRzhTgyaxkTN5dTRRqVSByoiAxgZAyWx26YoJ1b2wAr0AVpE2RX0oFKUoOdxDqaWtpcTv8kULufryqSB9ycD9aq7wT0xotNWRtjPO8i/0gLGD+pRq9Hizqb6hd22iWzYLsst246RRr6lDfYevHv5fvUuhNvZwZYrFaW8QHMx9KIgAH3PQe5J9zQSG4v44IWlmZUiRSzOxwqgdyaq694kn1vzXWR7Lh+Hm825+S4vQnzqp6onv/Y5PpHhaSfia45354dChf0R7rJeup6nH+/Reg9WSNNdlOr3S6VZ4j0y15fipY8BPQfTBHjbYjH3BPRdwz4RWqm4vr+GLyLaYiG3hGQBHGRlj7n0rk9256sbinju10y3Elyx52z5cC4M0xHXlX2HdjgD74FRviDiG20i2jVU5pCBHbWSZ5pCNgMDcKCRk9STjcmq44g066kuI4p2EuuXwHOP+VplsQf3agbKxXOSOiggZLkkLk8P/ABAXVrZ5xEYeWZo+QsH5sKrBg2B2bpjapYDUI4O0NbSGK3hB8tB17ux3Z2+pP/x2qbRjag2pSlApSlApSoT4mcXSWsUdpZ+rU7w+XAg6xA7NMfYDsT336KaCP8WXZ1vUf2dET+zbRg99KpwJpAfTbgj2II+4Y/gGZ/YRY5VUBUUAKoGFUAYAA7AAYrg8I8Lx6fax20fqb5pZe80rY53P07D2AH1qXW0PKKD7AVmlKBSlKBSlKBSlKBSlKBSlKBSlKBWhhFb0oMAVmlKBXD404pj0yymuZMHlGETp5sjfIg+56+wBPau5VIcR6kuuauUZgNG03LzSE4ilcfNk9CCV5R/KrkfNQe/w9034a1n1O+cC5u8zSyvt5UJPMo+nMcNgduQY2rwQwzcRzB5A8Ohwv6I91kvXXbJx27Z/CMgeokjAEvEVxk88WiQvsN1e9dfb2Uf6R/MfTLeLeJIdKsgwVebAjtrVRgOwHpUKOiqNzj6DqRQcnjXXZE8nS9OVReTKFUJ6Us4MbucfJ6c49gCevLnNzd2nD1hHBGPNuHPoiA/e3cxwC7Abhc4H0GAMmuVZ3C6HbPd3mZtavjnyushJI5YRj5VBxzY74UZwK7HBnB8omOoaiRJqUnyp1SzXsiDoGwcbdOg3JJDn2OmHT4p9Z1YiXUOTKRbcltnaOGMdA5zjI+UE/wAxOfDPQpHWXUrre7vCWBP4IifSAOwbAOPyqleDxEc6jrFlpQJ8lCJbjH1UuQftENvrLVqabbDIAACgABR0AGwA+gFB0NPtQq5NcibxH01bmO1W4WS5kcIsUIeY8xOPUyAquO+TtivP4i6zptvacmoufLkyVt0aVZLjk35MRkErnAOSF3GahHh9w6luJNTuI4rd5ULRxABIrK3xt/6mXqx3x13Y0Fwy3CqrOzBUUEsxICqBuSSdgAO9fOx1CKeNZIXSSJs8siMro2CQcMNjuCP0qjtR4jm4jvBZW7PFpURDXEu6vOAds+2SMKh/qI2wti6hxdZaRBCkn7uPHJBbRqXkcKNlRB+g5j3IycmgmbMACTsB37Coxc+J2lRyeW15DzZAJXneNSTjDSKCi/qa4KaLdaoRLqhaK0JzFpCMVGOzXbrgu3fkGAPociudrfDs9+wtWhWx0SB+ZowYlkvCnTCxnEUY65O/fr8oWLr3EENlay3MzYijTmJGMt+VV9yxwB96gHAulzTyy6vej/F3QxBEdxa2/wCBV9iw/wCm/Vmrlmca9frGN9GsGBOM+XdzAelR7oo/05/OMeni7xSEMcxsVWZovTJdN/wkLH5Y1I/jSHsq7DcnYHAWbY22NzXvqAeF97fmz8zUJWeaZ/MRGCqYYyAFGABy53bl7Aj619+KvEdYpDZWCi61VjyiAZ8uDbJed9gAo6jOffFBKtW1u3tI/MuZY4Y/zSMqgn2Gep+gqNw+LemPNBEskhM7hIpDDOsUjFgoAdlGdyBnpvXH0/gyGEte6pKLu9VeZ7ibHwtsBviKM+lVHuR9gK8miSrrF4L9oJPhrfKWcskjcsjBvVLHb8uF6fMSd1XbK+kLTV814tb1uCzgee4dY4kG7E9T2VR+Jj2A3NcfWOKo7GNOcNLcSnlgtI/VPcN7KvZR3Y7D/pVXeJmnXEqWq3rh9RvbhY4bZCTbafFzLziMfjckoGkPUZA2FB0uHtOvtVvYtT1BmjslYS2ljzekjrE5UHAA2Ysd2IGwWrdtJiwri6XaDCIowiKqqPZVACj+wqQRRhRQb0pSgUpSgUpSgUpSgUpSgUpSggvjHxa2n6Y/lnFxOfJjYdU5gS7j2woOD2LLVUcJ6I1/BFaR80elRMHuJRlXv7jYlQfyLso9goJ9RAF7cUcJ2moIi3UQlEbFkyXUqSMHdSDv7fSvLYcPLHyoiqkSDCooAVR7ACgxo+lqiIkahIkUBUUYVQOgAqmOKeL1biKWSRGmWyLRWtqAT5k6EKvT/wA0l89fQo9q/Q8EAUVG5uCbRLmW5igRbmViXm3Lkn5iMk8ue/LjPeghfBvCUrTnUNRPmag/yJsUtF7Ko6BgDjbp9SSasqysu5rFhpfL1rqKuKChdKulh4s1P4hgjuJFiLkAHmMTIAT7xDap9qHHsNv+4tV+M1B/ktYSG5f5pnG0ajvk5/3HT4s4Csr9le4gR5FGBJl1fH5SyEEjfoc1toXDUNmhjt4kiU9eQAFv6m6t+pNBRmplf25JJrE4la3RHljUEo8mzJawJ3RS4z0B5Wz1yZNxbq88ljJe3ieXBzKLTTW3MsrZ5Jrv83KAXEXT0jP1su44LtmnNz5EXxJxmbkUybDAOffA69azqvBtveQ+VcxiSMMGCkuMMAQCCpB6E/3oK14WvVsoEs7JReanKRJcFTmGOR+pnmGwVOmAckg9C1Z8ONJa7u59Uu38+RZWitmxiMcnWRE/CBnCjtlj13qytK4ZitVEcEaRRg55UGAT7nuT9TvUSPhteW5eO01CSCzaRnEIhjeSLnOWVJScgZ/+96CS67xZaadH5l3KFYj0Qr6p5fokfU/c4H1qm/E7ji/uhHFIptLaX1JZZJuJEzhZLjG4BPRNumcHYm1OHvD60tJPO5Xnuycm7uG82bPuudl+4GfrXqk4DtjdveeXm6frKzOxXYDKhiQmwA2AoIJw/wAOTTWscEvNZ6XGuWtweW6u+7yXLj+Gp68g3A27A18+HLVNWuxKsax6PYsUtbYACOWXqZXXvthjn3UHPqzYHEnCU1zp9zBA6xzSpyh25uXBYcwOASMqCP1qK6P4d3K28NpdzqLSNSDaWoeNZySSxnmb1tkk5UYFA4m4xk+HuzYn93Ah8/URvHGx2ENuf+ZKWIHMNkznc4x4uDntNFsUluH5r67VZGVf3lzJz4ZIUTqeoJJ2LHc7CrHbhyCS0NoYk+FKcnkgcqBeuBy4xvvkb53rmaH4fWdi/NbwKr/94eZ5APYO5JH6YoKv4i1W61HU7azvsWlkR5z2vOA6xqGfNw+wDlU2H4eYbZqYni6e6UwaJAjJGAnxkg8uygA2CxA7yEDsBgezV1eIvC2zvLkXM6O0vKoKh2WNwuy8yjfptsR0qQaVpAiRURQiKMKigBVHsAOlBXS6zDpVyUaaOfUuRWvdSumYiGI+ryYI1PMSc7Rp9Cdtl5nDF7JrOttqDKy2dqpSBW9yCEHtzeppDjoeUe1WJrvhjp9zM08turzNjmfmlHNgADIVgDsAP0r36Zw+sSqkaKkS/KigKo+wFB1NKi2zXTr5W8PKMV9aBSlKBSlKBSlKBSlKBSlKBSlKBWMVmlArGKzSgUpSgwRTlrOaUGMUxTNM0DlrV4ga3pQfNYAK35RWaUGMV8TaDOa+9KDVUArPKKzSgwVoFrNKDBFAtZpQKUpQKUpQKUpQKUpQKUpQKUpQKUpQKUpQK+c86opZ2CooyWYgKoHck7AVE+JfENIJvg7OM3mpEf8ADoQEh/nnk6RgZ6dftkGubDwY90yy6vN8VIDlbJOZNPgPsI+spH5n/saD3XPihC7tHp8M+oSg4LQLy2yn+e4fCD7jNfEz65cdWsrFD+FVkvLhfuSVjqS29pyqqIoSNRhUUBUUewUbCvSll70EPbhCeX+Pqeoue4haG1Q/pEmf+tfGTwxs3+dr2T6vd3DH/cVPVtwK2EQoK3l8JLE/KbtD7rcy5H+bNeOXw8vYN7HVb2MjpHO3nRfY9AP8pq1fLFamAGgp5fFLU9KmSLWIFlgY4W8gABb3IAwrH+XCGrX0rWIrmKOaFw8UihlcdCD/ALe2OoIxUc8TNIgk0q987ARYHcMfwugJjI+vNgfXmx3qF+BE0yWDc+fKNwxiz3GFDY+nMD+vNQXLStY2yK2oFKUoFKUoFKUoFKUoFKUoFKUoFKUoFKr7xi4se1s1tbbJvb1vKiVfnVTgOw9ieYKPq2e1d/hK1a1tLa2ZzI8UKo0hyeYgb4+gOw+gFBIqVgVmgUpSgUpSgVWniHx3O1ymk6Wf8dJtNcdrRCMnfs3LuT+EYx6iMS/jXiEafp9zdbFo4zyA9GkYhYwfpzMP0zVZeDmkEW0t9KS1zeSN+8O7ciucnPu0nMT/AErQTPhHhWHT4fKgHNI281y38W4fuzHsM5wvbPckkyq3tMda1sLXAyete6g1VcVtSlApSlApSmaCDa14f/Fys1/dT3EHmFksRyw2qjPoDhPVJgbZJB6+9dux0pV5QqhUUAKigBVA6AAbAV3GQGuVNxPZx3cdm0yfFyAlYBzM+ApclsAhPSpPqxmg6qLgVtWAazQKUpmgUpSgUpXA4v4sXT4oz5Uk88rhIbaMEvK/3x6QB1NB36V57O4ZkQuoSQqC0YbnCMR6lDYHNg7ZxvivRQKUpQKVzuINfgsbaS4uG5YkG56sxOyqo7sTsBXA4C47fVI5pzbmC2DhYWZ+aSbGediOUAAbDYnfI7UEwr5zzqiM7kKiqWZjsFAGSSfYCt1OarDxq4hkKQaVa73V6wDAdVi5sb+wZhufyo9BxuEXbV9VudXlB+HhJhs0btgfNj3CsWP80v8ALVrabb964XDmhR2sEFtF/DiQLzdC56s5+rMSf1qWQx4AoPpSlKBSlKBSlKCtvH9m/YxxnBuYeb7eo7/qBX38O41/Z9gF6fCxf3Kgt/qJqQeIHDh1DTbm2XAkdMxk9BIhDpk9gSuPsTVbeDXFAVf2fcZjurdnVY32Zl5iSuD+JSSCPbHsaC6YxgCtq0ifIFb0ClK5WvcU2dinNdTxxDGysfW39KD1N+goOrXM1/iS2sIjLdSrFH2z8zn8qKN3P0AqJy8Yajf7abbfDwH/ALQvQUyPzQ2/zP8AQnb3FfXR+CIYpRcXDve3/wD4u4w3J9IY/liHtjJHvQeYa/qupHNqn7OsT0up0D3sw944D6UB92+hB7VCuMbi+tNQsrax1K9nvJDmSOWRWiQEgoSgAUDAckHPpAPerI404mj02zkuZd2+WKIneaQg8q/buT2AP0qE8GaP8HBPqupPi7uAZHd+sETbhQOzNt6R25VHcUEz4445/Z2nS3AAaXIjiBHpMjg8pI9gFZsfy471V/BmoWmmI+pX9ws2pXAJEaOss6K+5yFOzt3JICjb3FTKy0M6h/jNSTks0VjbWEpwsaEHmubkdOcr0U7IPrXD4W4Yt725+Nit44rCJyLSMIFNwynBuZO5AIwoPt7g5C1OGdVe4topZImgd15vJchnQEnl5sAYJXBx2zjtXP4u4/hsGSBEe5v5f4VlFvK38znfkX6n64BwcQjinxOdJFstMHnX0j+X54w0ML9wpOzuM5J+Ve+eg7GhaPbaPby3FxKGuXHNdahKSXkY7lEJ35c9FG7Y+wAJodWmikmvbv4SMIW+CshAJAAMhWupsgN22PLk9RXo8L3vktCb+VpXklLx80iyukRA5QZF2OdzsSB+uBFLK7fiO4YsGj0W3kGY84kvZRuA+OigEEgdMjucjv8AEXiTY6ZiJFM868qC1g5eWLbCo7DZOmAoBP0oJrxBxTbWEPm3L8oJwiAc0srdkjQbsx//AHFRa51nU7iN55Hj0myUc2ZFWa+Kju4b93Dn2wzZ2rPDnDsjSi/1DEmpMPRH1h09D0hhXswHV+uc/Un28YWun+Qs2p8nkRNzKJGk5GfGwEanErbbKQ3fbrQcjw64uuZLa7uL2UmyWVjbXMyRxStAvNzPIEAGNlwcdeYb7VJ+FeKxqMDTpDJFAXIiaTlDTqNjIFHyrnbeqrtdTfiK5Maq0Oi27KZE+WS5I+SNiuyjbPKNlA6k8uJZxZ4gRaaqW8CCW+cKkFmnypnCpzhflXoAo3P0G4CQcU8aW+mhA/NLdS7Q2cQ5p5j0GF7Ln8R/TJ2riomsXatLd3C6fBgkWlsI3uQuM/vLiTKqf6f1xWvD2gpYLLfX8qyahIvNcXkhHJAMfwoj0VAPTt82NtsCo1+2H4juWt4S8ejwlTPLusl4c+iMflU4Jx1wMnflACR+GD36pcvdzSSxSy/4ZJZY5pUjUuCWeMlcnKjAOModhmpprfEcFlAZ7h+VBsB1eRj8qRqN3Y+w/wBt6h+o8XWmntFaQRma6wEh0+3A5l225z0iXvk74ycdTXytUhilmvtUnilvreLnNujBodMjbcLEmfnbYeYd2OAPchHL6/uNZ1mK1vohHZQRG5awyecFl5YviGGPWedTyjYBsdc1Z2m2gAVUULGoAVFAVVA6AAbAVW3hUHumv9RlBEl3ckKPZE3wPoCwX/26t2xiwooPpLKI42djhVUsx64CjJP9hVO+H0L6he3etTgjzHaK1Q/gQekkfZQEyOpMlW6+pw+d8OZE88xGTycjzDHnlL8vtnavNDpEcYVI0VIlGFjRQqKOuAo2FBvpttgZro1pGmBW9ApSlApSlApSlBgioDx34XW9+4mBaC7XHLcx7MSvy8425sdjkEe+Nqn9YK5oKn09eJLP0CW0vYhsDNzpLj6sAMn7lq7Sa7r7jAttPjP5nnmdf8qDNTeSzU1oLEUENfRNUuP+K1HykI3hsYhF/aeTmcfoK9ej8EWVs/mRQBpycm5mLTXBPv5kmSD/AE4qVLaAV9ViAoPEtqW619ZAkSM7kKiKWZ2OFVVGSSewAGa9VVN4m67LqV4miWTYBw17ON1iRcHkP22JHclF96Dhtqiaxey6peHk0WwJECODiZwRuV/ESeUkd8xpvvUp0jS5tRnS8vVKQIea1sG/Ce1xcDoZPZei596kWj6JFDDFbwriCJQqrsem5Y+7E7k+5ruw2OKCK+IWh3V3plxDaY86TlGCwTnTmBdeY7DIHftkd64FroGo3EUVtctFZWSRqht7Vi88qquORpjkIpx+HJO+atTy9sV8DYjOaCptS4Tu7TUYptPtoHtks/JhR5PLS1YnLuR8zlstkjJPOcmt7/gO4nt7ia6k+L1DyZBbw/JZ27lSB5aHZm9mfvjPvVstaAitUslFBRvCPC+q/Cx2kp+CtFZy/lkfGXBdiSOYEiMYwM9du9dLirR4NNm0mRYWXTbeSVpfLQuRMUXyZZe7nI6n2OParcbTlJzX1NqMYoKxj8Qbi59Ol2Uszn/+q4Uw2kf1ySC/2yD962tfD6SR2utRn+M1DkbylI/wdqxHp5IvxYbB3AG3TO9WEdPOa+8ViBQVJwrwtqcFslqTDaoGYy3EbeddTszZLLkciErgcxyRgbVvrPBVxa31nc2FvHNHFFJlZZeWTz5ObmuJXb1SMQV36+nttVtNZitjajFBVx4LuLpXm1CVZ51RzBZJlbCGTlPIWU7ynmxu365FRbg3hjV44DatiygaVnlnBVruXmCjljwSE2X5tuvfpV7pYgVpJpyk5oIfY8Ix2lrMNPjjS7aFwtzJ6pXcgkNJIQSfVv7fTtVbL4b6tNGttcvDBa+Z5kpRvMmuZCSTLKQSZH325iAOwr9AR24Ar5y2KsaCN8N6KkEUUMS8sUahVHf3JJ7kkkk+5NStFwK1htgvSvrQVZwVoN3+0b7U79WS4kkeGCFv+XErAZA9sKqj3AY/iBqzLViRvSS1BOa+qLgUG1KUoFKUoFKUoFKUoFKUoFKUoFKV49Y1aK0glnmYLDEhZm+g7AdyTgAdyQKCM+J3HI0y0/d+q9nJS3iA5iWOAZOXuFyNu5KjvXG8P+DzYW580819cHzLiUnLcxyRHzd8ZOT3Yk+1cLg2B9Uv31i8wOq2NqSCY0UkCXHcDJAPdix2wKtPT7XuaD1WVtyivXWAKzQKUpQKUpQKUpQKUpQKUpQKUpQKUpQKUpQKUpQKUpQKUpQKUpQKUpQKUpQKUpQKobxN4hn1u/XS7D1W8LZml38tnXZndh+BM4HuxOM+mrv1Sx8+CWIu6CRGQyRkLIoYYJRiDg79cVGNC4It9PiMNqhVWOXkY80sh7czYGcdgMAb+5oOJwXwPBY48sGScqA9y+8jDb0r+Rdh6R7DOcVY1smFFfCysAgr20ClKUClKUClKUClKUClKUClKUClKUClKUClKUClKUClKUClKUClKUClKUClKUClKUCscgrFKDalKUClKUClKUClKUClKUClKUClKUClKUClKUClKUClKUClKUClKUH/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9649" y="620688"/>
            <a:ext cx="6997833" cy="4597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Imagen 3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942" y="5424040"/>
            <a:ext cx="2078216" cy="109306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448" t="15316" r="3551" b="19593"/>
          <a:stretch/>
        </p:blipFill>
        <p:spPr bwMode="auto">
          <a:xfrm>
            <a:off x="5004048" y="5591039"/>
            <a:ext cx="1928999" cy="7590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690134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79512" y="260648"/>
            <a:ext cx="5400600" cy="769441"/>
          </a:xfrm>
          <a:prstGeom prst="rect">
            <a:avLst/>
          </a:prstGeom>
          <a:noFill/>
        </p:spPr>
        <p:txBody>
          <a:bodyPr wrap="square" lIns="91440" tIns="45720" rIns="91440" bIns="45720">
            <a:spAutoFit/>
          </a:bodyPr>
          <a:lstStyle/>
          <a:p>
            <a:pPr algn="ctr"/>
            <a:r>
              <a:rPr lang="es-ES" sz="4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a:t>
            </a:r>
            <a:r>
              <a:rPr lang="es-ES" sz="44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 ANALISIS EXTERNO</a:t>
            </a:r>
            <a:endParaRPr lang="es-ES" sz="4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
        <p:nvSpPr>
          <p:cNvPr id="5" name="4 Rectángulo"/>
          <p:cNvSpPr/>
          <p:nvPr/>
        </p:nvSpPr>
        <p:spPr>
          <a:xfrm>
            <a:off x="5560530" y="447055"/>
            <a:ext cx="2539862" cy="461665"/>
          </a:xfrm>
          <a:prstGeom prst="rect">
            <a:avLst/>
          </a:prstGeom>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a:r>
              <a:rPr lang="es-ES"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MACROAMBIENTE</a:t>
            </a:r>
            <a:endParaRPr lang="es-E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6" name="AutoShape 2" descr="data:image/jpeg;base64,/9j/4AAQSkZJRgABAQAAAQABAAD/2wCEAAkGBxIQEBUPEBAQEBAQFBQXEBYUDxAUFBAQFBQXFxcRFBYYHSggGRomGxcVITEhJSkrLi4uGB8zODMsNygtLisBCgoKDg0OGhAQGiwlHyQsLCwrLCwsLCwsLCwsLCwsLCwsLCwsLCwsLCwsLCwsLCwsLCwsLCwsLCwsLCwrLCwsLP/AABEIAOEA4QMBIgACEQEDEQH/xAAcAAEAAgMBAQEAAAAAAAAAAAAABgcDBAUCAQj/xABCEAACAQMBBQUFBQYFAgcAAAABAgADBBEFBhIhMUEiUWFxgQcTMpGhFEJSsdEjYnKCksEzU6Lh8EPCFSQ0VGOjs//EABgBAQEBAQEAAAAAAAAAAAAAAAACAQME/8QAHBEBAQEBAQEBAQEAAAAAAAAAAAERAiExEkED/9oADAMBAAIRAxEAPwC8YiICIiAiIgIiICIiAiIgIiICIiAiIgIiICIiAiIgIiICIiAiIgIiICIiAiIgIiICJ5dwBkkADmSeAmm+qU/u5byHD6wN6JwbHaPfvWsqlP3Ral722ff3hXVSBVXG6N1kJThk5DA9DjvEwETz7wd4+Yn0GB9iIgIiICIiAiIgIiICIiAiIgIiICIiAiIgIiICJ4rVVRSzEKo5kzi3mqluCZVe/wC8f0hsmtrXnDUKtIOFqPTYJ+65B3WOOWDgzh2wYKA5BbA3sZxvY44z0zPpaYri5Wmu87BR4/kO+S6TnGZqSllcqpemSabEDepsQVJU8wSCRw6GZS2efGa1CsHUMM4YAjPPj3zjbRa29o6Ft0UavZDlSQlUcQjEHhvDOD3qR3Z0SKelbHLhONo2tU66k+9olxyVXG8f5c5m/TvULbucN0B4ZPh3zcHUpXzr97I8eP8AvOhb6ircG7J8eXzkfuLlKYy7qg8SBny75xL3apF4UlLnvbsr+p+kYyyLHiV3sjtk9S6W1qbrrWJCbox7ohS3A9VwDwliQ5kREBERAREQEREBERAREQEREBERAREjvtB1c2em3FcHDBAieDVWFMH03s+kDQ1LU/f1Mg/skJFPuY8jU9eIHh5meFecu37ICjkoAHkBibdN5D0SMl3dLTRqjfCoyf0ErfabaZuY41GHAH4aS+HeZIvaLdVKVg1WmM7j0y/DOULY/MrIbttaBKibvwtSQjx4A5+s2VHaxNk9WFxbo/DewFqDucAcfUYPrOjrOmJd29S2qfDUXGRzRhxV18QQD6SsNiNV9zUVWOKdUBW8GB7LfPh6y2bdt4Z69fOYc3YpSnRem70awArUWKVB03hyYeBGGHgZs2+tVVIR2Lp03jkr5H+0lntJ0fc3dRQfABTu8daJPYq/yE4Pg3hIA/xTpK52Ykl1rBY5GWP4nJJM59W4ZviYn8vlNfenwtIttWl3syp72p0j+Barf/Wy/wDdLulM+yBN7UGP4Ldz6l6Y/WXNN5T19IiJqSIiAiIgIiICIiAiIgIiICIiAkL9sVma2i3SrzQU6h/hp1Udj/SGMmk0NVprVpPRcZSqjI471dSpHyMCutCuhXoUq3+Yik+DY7Q9DkTs0VkX2SPu0NFiOwzKf3aindZfmP8AmZLqKSbMduetjxc2aVabUqih6dRSrqeTKRgiV7tNsvcpSREVrmnQG7SdeNQUQMKlRRzKgAbw5gdDLQCT2EmYX1+eqHAbpBBUkEEYI8COktfYrWffUl3j20wlXz+6/qP7yU3Om0q3+LRpVf46aN+Yni00K2pEmlb0qZb4t1AuQO/EqokxnrWy1Eam6hkdSrqRkMrDBU+GJROvaW1jcvaOThO1QY/9S3b4W8SOKnxWfoFUnl7ZGIZkUkcASoJA7gTNL6/P1PLfCC3kCfymYWVY8qFY+VKp+kv4L6RuzMFfeyGg9O4rNUpun7NVG8jLnL5OMj90S3FOZw9yelGORI8jNZY7cTlU7hx97Pnxm3SvQfiGPHp/tDMbUQDEMIiICIiAiIgIiICIiAiIgeXM4mqXGAZ2K54SLa1U5wKo2lvWtr6qRxpXGHZfEjBYeOQfPMk2y+0/ZC1SXT7rjiyjuYdfz85EdvBmop7h/ecXTblkO8jEHr3HzHWV/CXK/QVs61FDIwZT1BmwKcrTZna5EIWtTZT+JOI9VPEfMyeWO0FrVHCugP7x3D/qxIXXRCT2EmP7QpGVZW8mB/KatfUiv3Af5v8Aaaz2t8LPW7I3cbSuvKmg82M6ui6ia69oKHHHC5xunkeMMyt/djcmDUqdVqTigwStu/syQMb44hTkHgeWemZXVntdVqjJrVUZWZKiFQGp1EOGptgcwYJNWZuRuSI6dtPTBAqV2GfxIx/ISUW9/SqLvU6iVAOe6wOPPuhtljLuxuzza3aVM7jAlfiHUeYmfEMeEqtT4qN4dV7/AOHuP0P1nQt661FDod5W5H6EEdCDkEHliaWJy7u6+xVBcE/+VqsFuh/kuxCpcjuXOFfwIbhutkJLERDCIiAiIgIiICIiAiIgY644SK6zT5yWsOE4eq2+YFQbbWhKb4Hw8/IyG2vdLc1qwDAqRkHnKuvrFretuH4TxQ947vMTYNmybtCd6kOEj1E4YSSW4yAfCc+vrrx8eKq9mfaR4T1UHAzFQMmqjI862wOunLU2OXoMR/HRLEAenL+mcirI3ZX5trv3wzhXbfH4kJ7S/wDOoE3j1P8Ap4/RqMCARxBGQe8GVd7RtI+yXS36DFC8K07rGcU7kDFOse4MBuk94HfJvsxqAqJuBsjAamfxIePD559Z0dY0ynd29S2rLvUqyFW7xnkw8QcEHvAl/XP5VPvzAmC9rtTG+jMjDkVJBHqJ5tqdSlVezuP/AFFoSjn/ADEx+zrDwZcGedbOFA7zIjrb5rLp+1FVXVw2Ky8QejjqGH5iXFoWqLd0EroMb3xL+BxwZfn9MT863LlSGHNeI9JfeyKU0p7icN5VcrniMjr9PlOtvxxd/ExXNulRGp1FD06isrqRkMjDDKR3EEzPiMTBxdg71vdVbGs5evp1X3LMxy1Whuh7es3i1IqCerK0k8gaVTQ2jVQcJf2GGHfWtqhIb+hiJPICIiAiIgIiICIiAiIgJrXNLImzPhECLajYZ6SH67oK1VKMOHMEcCp6Mp6GWfXt8zlXVhnpAojUdPq2x/aKXpjlUVTgD/5FHw+fLy5Tt6VVD0wykMOhBBB9ZYl1pIPSRfUNk6Bfsq1Os/H9gzpUfxKp8Q8wRJ6mq56xy3TnNIuEBZiFUcySABJhouwdbe3ri7q+6x/hstBqnq6qAP8AVJdS2etVpNQ9xTanUUrUDDeNRT0Zjx/TpM/K/wBxUdZ5FL3/ABH/AIj+cmO1Wx91YHNGp7ywGd2oaRq1LcdEqgMOwOj8fHHWGXdNlch2DE8QwGA6nkR/zpN4mVPfWxOfZ5rRA9yT26B3qefvUyeK+hPybwlw21YVEV1+FhkfpPzRp141CqtVeaHOPxDqvqMiXjsZqyuPdg5SqN+ifHGSvy4+hl2Icn2qaMVCarRXL2o3LpRzqWZOS3iUPa8i0gWt1Q25ukFSMgjkQeRl+vTDAqwDKwIYEZDKRggjuxPz1tRpTaZeGyfeNDi9m5yR9nY8KbE9VOVz4DlkSbPVS+Y5q0veVkTo7qp8AWGT8sy1PZC7XBu7073uqlX3dDPVVJckeHbQfymVrs/olbUbn7Pbg4X/AB6uDuUEIwSx6sQTheZ8Bkj9B6LpdKzoU7agu7TpLhe8nmWbvYkkk95m36lu4jE+xArzXa29tRptNedK3uGf+GpTrAfVJZsqPYS4/wDEtorzUVO9QtaXuaB5ggkIrKe47lVvJxLcgIiICIiAiIgIiICIiAiIgfCJjenmZYgV/qG0JN41q/7ClTco7IRv5wCpZiOypBU8BkA85KbK0SkMU1C5+I8yx72Y8WPiTK29qSm11JK+P2d3SAcd9Skd0t5hWpzv7IbSKQtCqwwce5cngR0Rj+R9JeSzYzUyn2IzIaSJ697PbO6JZV+z1DnjTACknmSnL5YkszAaGqb1L2VXaZNF6dYdOO63rmbWzei39qNypb1R7tg1JlUvg5yV4dM8fUy3AZ9BjaMNjXNSmrlWQsO0rKQVbqMHjznG2u2RoamtJa5dDRcsrUyFcow3XpbxHBWGM+Qkgn2GNLStLo2tIULeklGkvJVGOPViebMepPEzcn2Ia+Sv/a9td9jtjZ0GP2u6Ur2c5o0W4M/Dkx4qvqeklus6utBSFw1XHAdF8W/SVTR0s3F79ork1H3sgnj2+jnyA4Dpgdwk9dYqc2pn7I9D+w2CqwxVrk1avgWACp6KFHnnvk/BnB0s4AA6TuUzwlIe4iICIiAiIgIiICIiAiIgJ5Z8QxmncVMQIR7Y7UVbJKo+K3qqf5KnYI/qKH0lY6ffGn2TxQ9Pw+I/SWzti4a0rI3JkI8j0b0ODKbp8VzNlFmbO7YmmqpWJq0uSuOLoO4/iH1Hjyk3tb1Kq79N1dT1Bz6HuPgZ+eqd01NuyfMdD5id7SdYZTv02ak/7pOD5948DHlUuzfnoPIBp22NYcKqJUHeOw3rjh9BO7bbUUm5rUU+QI+hi81sypIGmQNORT1ekfvH+lv0mwupU+hJ9DJbjogz0Jy31QDkpPmQJz22l3LinScKEqZDHjlCeCE+GeE3GWJLIjq+1Wd9KJ3AjMlR24MHU4K4+6fPj5SXSq/aro32a4TVkGKNQpSvwOSn4aVyfohP8Myk8YamolyVTO6fiY82/Sbeipl8+vz4D6D6zmUkCqT39f7/ACki0G3OMkYLcfIdB8py596107ucpVpw5Tt0uU5dik6tMTs4PcREBERAREQEREBERAREQPLCc294TpmaV5TyIEJ17LAr06ysNQtPs9Qr/wBNz2T+Fj90+ct/UrTOZE9Y0sOpVlyDAri64GbemvMOtWL0D2stT+6/cO5v1+ffPOnvxk1XP1KKNTszDX1F6fFW+YBmBKvZmneVOzJmulbx2tuE5e6Pmh/Watfb29HBWpJ4ikCf9WZxKzzQfiZcrna6d7tVe1Rh7utg890in/8AmBOvszVIQKxJ95lskkksTzJ8RiRX3eZJ7dd1VH4QB8hKlSvDZLVvtNuN45q0sLU7z+F/UfUGdPUrCnc0alvWXepVkZKg71YYOD0Pcekq7ZHWvcVlqE4pv2Kw7gfvehwfLPfLSur6nSGajqvcM5J8gOJjqer59inNDsqlG4qaXcNl7I5Q9bm3b/CqjwAwDjrgdDmw9Nt8SObauLi4oX1su5cWmQS5AFzbt8VB8fCOZBOcEnh3TXSQtSmlROKuqsv8LDImZjOt/roWtObiieKSYmWEkREBERAREQEREBERAREQEx1EzMkGByLu2zODfWOekl9RMzRuLbMCvNQ0sEEEZBkMv9l2ptv25A/cb4T5H7v5eEuG5sfCcq503wgVHWrtTGKtOpTPfulkPky9PPE1XuldMqyt5MD+UtOvpXhOTd7MUanx0KTedNT/AGmYr9KxqvMKHvlktsdbf+3T5GYTstbpxW3pA9/u1z85qUFoVafDtA8RnGWxx645eskAnUudNGCu6MHgRjhicaiCuabfFT4ea/db5fUGI1v2NwEOGO6h5k/d8Zu6htco7NBC55bz5C+GBzP0nDufhx3zWFGL1/Gx0tLpV9Tu6VtUdilRxvgcFWmvac4HXdBwT1xP0Lb0AoAAAAAAA5ADkBKy9kWlBTUu2HE/s6XlwLkeZ3R6GWosyMr6BPsRNYREQEREBERAREQEREBERAREQPhnhkzMkQNOpQmpUtJ1SJ5KQOFUsfCYG0/wkhNKefcQI6dN8Jq3Ol+ElnuBPFW2ECu73TvCQ/aGx3CKwHw8H/gPX0PHyzLcvbIHpOBqGjLUBVhwIIPkYFWsvU8AO/kJktKD1SBRQvn73wp/UefpmShNj0pntFq2Ph3zkLjlw5Z8ec7+m6dgjhyk4r9JDs5aLQoU6S8kUepPEn1JJkjotORYpgCdWjKS2InwT7AREQEREBERAREQEREBERAREQEREBERAREQE+ET7EDTuKWZz6ttOy6zA1KBxGs89JkoWOOk64oTIlKBr0KGJtqs9BZ9gIiICIiAiIgIiICIiAiIgIiICIiAiIgIiICIiAiIgfDPMRA+ieoiAiIgIiICIiAiIgIiIH//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dirty="0"/>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6018" y="1735052"/>
            <a:ext cx="1596903" cy="1596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6 Flecha derecha"/>
          <p:cNvSpPr/>
          <p:nvPr/>
        </p:nvSpPr>
        <p:spPr>
          <a:xfrm>
            <a:off x="439404" y="2485653"/>
            <a:ext cx="519609" cy="432048"/>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s-EC" dirty="0"/>
          </a:p>
        </p:txBody>
      </p:sp>
      <p:sp>
        <p:nvSpPr>
          <p:cNvPr id="8" name="7 Abrir llave"/>
          <p:cNvSpPr/>
          <p:nvPr/>
        </p:nvSpPr>
        <p:spPr>
          <a:xfrm>
            <a:off x="2824834" y="1594873"/>
            <a:ext cx="419321" cy="1799863"/>
          </a:xfrm>
          <a:prstGeom prst="leftBrace">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s-EC" dirty="0"/>
          </a:p>
        </p:txBody>
      </p:sp>
      <p:sp>
        <p:nvSpPr>
          <p:cNvPr id="9" name="8 CuadroTexto"/>
          <p:cNvSpPr txBox="1"/>
          <p:nvPr/>
        </p:nvSpPr>
        <p:spPr>
          <a:xfrm>
            <a:off x="3643253" y="1762152"/>
            <a:ext cx="1728192" cy="369332"/>
          </a:xfrm>
          <a:prstGeom prst="rect">
            <a:avLst/>
          </a:prstGeom>
          <a:noFill/>
        </p:spPr>
        <p:txBody>
          <a:bodyPr wrap="square" rtlCol="0">
            <a:spAutoFit/>
          </a:bodyPr>
          <a:lstStyle/>
          <a:p>
            <a:pPr marL="285750" indent="-285750">
              <a:buFont typeface="Wingdings" pitchFamily="2" charset="2"/>
              <a:buChar char=""/>
            </a:pPr>
            <a:r>
              <a:rPr lang="es-EC" dirty="0" smtClean="0"/>
              <a:t>INFLACIÓN</a:t>
            </a:r>
            <a:endParaRPr lang="es-EC" dirty="0"/>
          </a:p>
        </p:txBody>
      </p:sp>
      <p:pic>
        <p:nvPicPr>
          <p:cNvPr id="8197" name="Picture 5" descr="https://encrypted-tbn0.gstatic.com/images?q=tbn:ANd9GcSRacVZ6ozseOPTjYpUcyNWs_uIs6MV61cioaJOO-HDQhVkW7dR5g"/>
          <p:cNvPicPr>
            <a:picLocks noChangeAspect="1" noChangeArrowheads="1"/>
          </p:cNvPicPr>
          <p:nvPr/>
        </p:nvPicPr>
        <p:blipFill rotWithShape="1">
          <a:blip r:embed="rId4">
            <a:extLst>
              <a:ext uri="{28A0092B-C50C-407E-A947-70E740481C1C}">
                <a14:useLocalDpi xmlns:a14="http://schemas.microsoft.com/office/drawing/2010/main" val="0"/>
              </a:ext>
            </a:extLst>
          </a:blip>
          <a:srcRect l="55222" t="13493" b="66922"/>
          <a:stretch/>
        </p:blipFill>
        <p:spPr bwMode="auto">
          <a:xfrm>
            <a:off x="6012160" y="1700808"/>
            <a:ext cx="844421" cy="369332"/>
          </a:xfrm>
          <a:prstGeom prst="rect">
            <a:avLst/>
          </a:prstGeom>
          <a:noFill/>
          <a:extLst>
            <a:ext uri="{909E8E84-426E-40DD-AFC4-6F175D3DCCD1}">
              <a14:hiddenFill xmlns:a14="http://schemas.microsoft.com/office/drawing/2010/main">
                <a:solidFill>
                  <a:srgbClr val="FFFFFF"/>
                </a:solidFill>
              </a14:hiddenFill>
            </a:ext>
          </a:extLst>
        </p:spPr>
      </p:pic>
      <p:sp>
        <p:nvSpPr>
          <p:cNvPr id="15" name="14 CuadroTexto"/>
          <p:cNvSpPr txBox="1"/>
          <p:nvPr/>
        </p:nvSpPr>
        <p:spPr>
          <a:xfrm>
            <a:off x="3643253" y="2294412"/>
            <a:ext cx="1728192" cy="369332"/>
          </a:xfrm>
          <a:prstGeom prst="rect">
            <a:avLst/>
          </a:prstGeom>
          <a:noFill/>
        </p:spPr>
        <p:txBody>
          <a:bodyPr wrap="square" rtlCol="0">
            <a:spAutoFit/>
          </a:bodyPr>
          <a:lstStyle/>
          <a:p>
            <a:pPr marL="285750" indent="-285750">
              <a:buFont typeface="Wingdings" pitchFamily="2" charset="2"/>
              <a:buChar char=""/>
            </a:pPr>
            <a:r>
              <a:rPr lang="es-EC" dirty="0" smtClean="0"/>
              <a:t>PIB</a:t>
            </a:r>
            <a:endParaRPr lang="es-EC" dirty="0"/>
          </a:p>
        </p:txBody>
      </p:sp>
      <p:pic>
        <p:nvPicPr>
          <p:cNvPr id="819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5849" y="2060848"/>
            <a:ext cx="754612" cy="572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17 CuadroTexto"/>
          <p:cNvSpPr txBox="1"/>
          <p:nvPr/>
        </p:nvSpPr>
        <p:spPr>
          <a:xfrm>
            <a:off x="3645750" y="2843644"/>
            <a:ext cx="2222394" cy="369332"/>
          </a:xfrm>
          <a:prstGeom prst="rect">
            <a:avLst/>
          </a:prstGeom>
          <a:noFill/>
        </p:spPr>
        <p:txBody>
          <a:bodyPr wrap="square" rtlCol="0">
            <a:spAutoFit/>
          </a:bodyPr>
          <a:lstStyle/>
          <a:p>
            <a:pPr marL="285750" indent="-285750">
              <a:buFont typeface="Wingdings" pitchFamily="2" charset="2"/>
              <a:buChar char=""/>
            </a:pPr>
            <a:r>
              <a:rPr lang="es-EC" dirty="0" smtClean="0"/>
              <a:t>TASA DE INTERES</a:t>
            </a:r>
            <a:endParaRPr lang="es-EC" dirty="0"/>
          </a:p>
        </p:txBody>
      </p:sp>
      <p:pic>
        <p:nvPicPr>
          <p:cNvPr id="1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9354" y="2708920"/>
            <a:ext cx="754612" cy="572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19 Flecha derecha"/>
          <p:cNvSpPr/>
          <p:nvPr/>
        </p:nvSpPr>
        <p:spPr>
          <a:xfrm>
            <a:off x="494382" y="4823836"/>
            <a:ext cx="519609" cy="432048"/>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s-EC" dirty="0"/>
          </a:p>
        </p:txBody>
      </p:sp>
      <p:sp>
        <p:nvSpPr>
          <p:cNvPr id="21" name="20 Abrir llave"/>
          <p:cNvSpPr/>
          <p:nvPr/>
        </p:nvSpPr>
        <p:spPr>
          <a:xfrm>
            <a:off x="2843808" y="3933056"/>
            <a:ext cx="419321" cy="1799863"/>
          </a:xfrm>
          <a:prstGeom prst="leftBrace">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s-EC" dirty="0"/>
          </a:p>
        </p:txBody>
      </p:sp>
      <p:pic>
        <p:nvPicPr>
          <p:cNvPr id="819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88800" y="4208615"/>
            <a:ext cx="1532200" cy="1248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22 CuadroTexto"/>
          <p:cNvSpPr txBox="1"/>
          <p:nvPr/>
        </p:nvSpPr>
        <p:spPr>
          <a:xfrm>
            <a:off x="3611158" y="4023949"/>
            <a:ext cx="2498196" cy="369332"/>
          </a:xfrm>
          <a:prstGeom prst="rect">
            <a:avLst/>
          </a:prstGeom>
          <a:noFill/>
        </p:spPr>
        <p:txBody>
          <a:bodyPr wrap="square" rtlCol="0">
            <a:spAutoFit/>
          </a:bodyPr>
          <a:lstStyle/>
          <a:p>
            <a:pPr marL="285750" indent="-285750">
              <a:buFont typeface="Wingdings" pitchFamily="2" charset="2"/>
              <a:buChar char=""/>
            </a:pPr>
            <a:r>
              <a:rPr lang="es-EC" dirty="0" smtClean="0"/>
              <a:t>TASA DE DESEMPLEO</a:t>
            </a:r>
            <a:endParaRPr lang="es-EC" dirty="0"/>
          </a:p>
        </p:txBody>
      </p:sp>
      <p:pic>
        <p:nvPicPr>
          <p:cNvPr id="2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1754" y="3820335"/>
            <a:ext cx="754612" cy="572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24 CuadroTexto"/>
          <p:cNvSpPr txBox="1"/>
          <p:nvPr/>
        </p:nvSpPr>
        <p:spPr>
          <a:xfrm>
            <a:off x="3707904" y="5229200"/>
            <a:ext cx="2498196" cy="369332"/>
          </a:xfrm>
          <a:prstGeom prst="rect">
            <a:avLst/>
          </a:prstGeom>
          <a:noFill/>
        </p:spPr>
        <p:txBody>
          <a:bodyPr wrap="square" rtlCol="0">
            <a:spAutoFit/>
          </a:bodyPr>
          <a:lstStyle/>
          <a:p>
            <a:pPr marL="285750" indent="-285750">
              <a:buFont typeface="Wingdings" pitchFamily="2" charset="2"/>
              <a:buChar char=""/>
            </a:pPr>
            <a:r>
              <a:rPr lang="es-EC" dirty="0" smtClean="0"/>
              <a:t>EDUACACIÓN</a:t>
            </a:r>
            <a:endParaRPr lang="es-EC" dirty="0"/>
          </a:p>
        </p:txBody>
      </p:sp>
      <p:pic>
        <p:nvPicPr>
          <p:cNvPr id="2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5660" y="4437112"/>
            <a:ext cx="754612" cy="572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26 CuadroTexto"/>
          <p:cNvSpPr txBox="1"/>
          <p:nvPr/>
        </p:nvSpPr>
        <p:spPr>
          <a:xfrm>
            <a:off x="3657980" y="4643844"/>
            <a:ext cx="2498196" cy="369332"/>
          </a:xfrm>
          <a:prstGeom prst="rect">
            <a:avLst/>
          </a:prstGeom>
          <a:noFill/>
        </p:spPr>
        <p:txBody>
          <a:bodyPr wrap="square" rtlCol="0">
            <a:spAutoFit/>
          </a:bodyPr>
          <a:lstStyle/>
          <a:p>
            <a:pPr marL="285750" indent="-285750">
              <a:buFont typeface="Wingdings" pitchFamily="2" charset="2"/>
              <a:buChar char=""/>
            </a:pPr>
            <a:r>
              <a:rPr lang="es-EC" dirty="0" smtClean="0"/>
              <a:t>POBREZA</a:t>
            </a:r>
            <a:endParaRPr lang="es-EC" dirty="0"/>
          </a:p>
        </p:txBody>
      </p:sp>
      <p:pic>
        <p:nvPicPr>
          <p:cNvPr id="2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5660" y="5159973"/>
            <a:ext cx="754612" cy="572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8404277"/>
      </p:ext>
    </p:extLst>
  </p:cSld>
  <p:clrMapOvr>
    <a:masterClrMapping/>
  </p:clrMapOvr>
  <p:transition spd="slow">
    <p:push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Flecha derecha"/>
          <p:cNvSpPr/>
          <p:nvPr/>
        </p:nvSpPr>
        <p:spPr>
          <a:xfrm>
            <a:off x="663898" y="1162825"/>
            <a:ext cx="519609" cy="432048"/>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s-EC" dirty="0"/>
          </a:p>
        </p:txBody>
      </p:sp>
      <p:sp>
        <p:nvSpPr>
          <p:cNvPr id="7" name="6 Abrir llave"/>
          <p:cNvSpPr/>
          <p:nvPr/>
        </p:nvSpPr>
        <p:spPr>
          <a:xfrm>
            <a:off x="3049328" y="272045"/>
            <a:ext cx="419321" cy="1799863"/>
          </a:xfrm>
          <a:prstGeom prst="leftBrace">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s-EC" dirty="0"/>
          </a:p>
        </p:txBody>
      </p:sp>
      <p:pic>
        <p:nvPicPr>
          <p:cNvPr id="8" name="Picture 5" descr="https://encrypted-tbn0.gstatic.com/images?q=tbn:ANd9GcSRacVZ6ozseOPTjYpUcyNWs_uIs6MV61cioaJOO-HDQhVkW7dR5g"/>
          <p:cNvPicPr>
            <a:picLocks noChangeAspect="1" noChangeArrowheads="1"/>
          </p:cNvPicPr>
          <p:nvPr/>
        </p:nvPicPr>
        <p:blipFill rotWithShape="1">
          <a:blip r:embed="rId3">
            <a:extLst>
              <a:ext uri="{28A0092B-C50C-407E-A947-70E740481C1C}">
                <a14:useLocalDpi xmlns:a14="http://schemas.microsoft.com/office/drawing/2010/main" val="0"/>
              </a:ext>
            </a:extLst>
          </a:blip>
          <a:srcRect l="55222" t="13493" b="66922"/>
          <a:stretch/>
        </p:blipFill>
        <p:spPr bwMode="auto">
          <a:xfrm>
            <a:off x="5992807" y="377980"/>
            <a:ext cx="844421" cy="36933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7711" y="1537842"/>
            <a:ext cx="754612" cy="572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descr="https://encrypted-tbn1.gstatic.com/images?q=tbn:ANd9GcRJavvL0N7eLXKYrJowfY1WYfLZeCqyn_1FNtBVtK6EyqUpWFES4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1455" y="484328"/>
            <a:ext cx="1003005" cy="1143427"/>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4" descr="data:image/jpeg;base64,/9j/4AAQSkZJRgABAQAAAQABAAD/2wCEAAkGBxQSEhUUEhQUFRUVFBQUFBQXFRQVFBcUFBUWFxQUFRQYHCggGBolHBQVITEhJSkrLi4uFx8zODMsNygtLisBCgoKDg0OGxAQGiwlHyQsLCwsLCwsLCwsLCwsLTQsLCwsLCwsLCwsLCwsLCwsLCwsLCwsLCwvLCwsLCwsLCwsLP/AABEIAN0A5AMBIgACEQEDEQH/xAAcAAAABwEBAAAAAAAAAAAAAAAAAgMEBQYHAQj/xABAEAABAwIEAwUECAUCBwEAAAABAAIDBBEFEiExBkFREyJhcZEHMoGxI1JicqHB0fAUJDNC4YLxFTRDY4OSkxb/xAAZAQADAQEBAAAAAAAAAAAAAAABAgMABAX/xAAtEQACAgICAAQFBAIDAAAAAAAAAQIRAyESMQQTQVEiMnGB8CNhkaEUwQVSU//aAAwDAQACEQMRAD8A2xC6IgpWMGzIZkVcWsNERxPhv8QyNnaOjIlY4PbuCy7h8LgJfhuk7Kna0kkkveSRY3e4u25b7JXFBdlrgZnMbc8ruHeHj08bIYTKHNcQ4ub2jgxxN7tFgbHmL5lGl5l/n5oe3woNi39J/wB0rNcIH8wz74Wk4t/Rf90/JZfgb/5hg+2F5v8AyC/Vj+ep2+E+SRrjdl1FZsjXXro85gQQQuiY7dJTnRGuiHV3kg3oKBKLALp0IKE668XalrbNYqgk4nXCUVk7FAgggiACCCCxgIIILGAgggsYC6FxdCxgIIIIGEkFxBTHOoLlkFjEFxgc0PZDeQnm3lto7Q6kJn7PJ7U5iJF43uO9zZ5JFyNL3vp5KQmHaVbR/awXO+4F9dLHvObz5KC4cmLJb7tL3RnVxttfmQNcpuTytZcUpNZlP06OlK8XH7lsxb+k/wC6fksq4ff/ADDB9sLVMUH0T/un5LJ+H2/zLPvrn8f88fz1LeE+SRsbToF26IzYeSMvVRwM6gggiABKSg3JRpjouxNsEPUK6BMdF2M6Is2yEOyy+YPocjNiQl7pvOOaUadEYv0AxRdRUAmsUNdBcC6jZqAgggiACCCCxgLoXF0LGAggggYRsuo1kLJKGCrjzYXPLVHso/HJskLtd+767+Wl9UsnxTYVt0NcAZmdJKd3OsPL3upvuBy2CiaOlzR1IG7Ji4bna97DNrpfTTUKy4VT5ImA72zHbd2p2A69FHYJHaepH/cDvUeX6rmePUU/W/7RZS+Z/T+hZ0/aU2bnlIdto4aEaeIWacOn+YZ99aDE3s3TwHYjtY+mV1w4DSwsbadSs7wLSrjH2/1XF4t8pRv82dfhtRn7Gwt2C6us2C7ZexR5pyyFl1BGjCEu4CWsko9yUo56Ve4Tkg0RYdkwxbFBDGXnUAXVawXjuOaURgOudtP8qE/EQjOiscMnGy7ubcJKHolGPuiu0N1f9yX1FELriCYAYFdRLoZkTB0Lol1xCwCi7dJLoRswpddCT1RmI2AMgggsYKguXQzIDHVDYz35YouV8zt9vMEW0Dhz3Kl7qGw76Splk5M+jbtvpm5X2A581HLuo+7/AKHhrZNhQuHi1ZUD6zWO/AKXUOw2rn/ahafQ2Qyvcfr/AKZodP6HeI2ZQyYf2HK7xY/unS/IkH1WSUNQW4ixjHA/Sb+t1s2KNDonhwuC0ghYlRUmTE4zcZS4OG2tx0G3+Vx+JgnkR1eHl8DN5hvYX6I902bOLDySbqhd3mRSOTi2x2XppV1gaDcqPxTEREwucbWCzXFuL5Jg4RghvVc2bxVKkdGPw9vZpLcXYG3LgkHcQR/WBWDz4lM7dzj4C6svBNLUSyh3ZuyNNyXAi/gL7rlyZcqjo6I4sd7L1xrXAwEA6nb81l+CVfY1AcN72+BKvHGlS05WAd5upHms5qprP2XPCUpt2W4JRPRFFUB0YcDfQI7qkEKoez/Gom07Wvdd+1idb9AnPElRJG0vaNDsun/IcYKjl8pOTTLTBVXCcNkWYcPcVPDiJWkC+9ir7R1QkbcFdGHxXLRPJgolQEbKmTZSEuyoXXHImc7i0LZULLjZAjgqioQ5lQsu3Xbo0ALZdAXUFjAQQQWMIXQuuLimMJ1k+SNzugJ/RNMBiLIW33fd53/u23JtpbRN+IH5gyIbyPAP3Rq47H5ck+MwGg2Gg8lBzXmN+xXi+P1HWZRFQ4CrY7rGW3+N04dKSo2r/rRHzClnzaVe6Hx4979iQxKraI3X6FZhhFGx743PJPZyOynwJJAsPjqei0PFP6TvIqs8O0YfSEtHfF3N03c03A/Bc2dynI6cSUYsuUUjCBZ3JKBnTVU/izPLTNdA3UgG4OtuYuOY2UH7O8QqpJZGOe8MZYDMOet90YZJewrhq7L/AFOCioNpL5BuOqjqvhKMuysaA3yTrEOInUovKA5vMjf0S2EcX09Q4CLMSfDbzKpWGWnp2T/VW10IYbwVTx6lgJ8QpmWOOnYXAAAKQuonir/lZPun5LoyYIYsblFbS9SMckpySb0ZhxRUtfO6RuoIt6KjYlUjNsrDh1S3JYqNxaFu4C8jE6ntHsuD4aD8GztNTG55s1pv8VtksjKqMBlnDmRqNF51a617LePZfZtEy5FzcnXqV1xjcuN0mcWbS5eqJOPAY3NLXMG3RNMKoTA5zL3aPd8k4x/i6mpR3pG5vqgguPwCQwbEO3HaWsDsE7hjU1x2/cjGU+L5dEqjBFBRrroRMO1OI3prmTLEMbihF3uA+IVFJIVxsm8wQzLLcV9oWd4jg1JNg7lqr1wtSyNjzSvL3O18BfkE8cnJ1QssfFWTVl0LqCvRICCCCBhq6UBNpKhIFyTlksCTyBPouGeZnTHGhmHdpUuPKJoH+p/x008OaekpjgzT2ec7yEvO+x90W5aW9U9JXPC6t+uyz7o7dMq8d6Ij69vUJ5ZNq/Zp6PCXJ8oY9jmrpC+N1uihuDYCIcttnH5lScuK5GOzA7Ku8M8QkOcxsZcMx73mUspLmq+4UpcWT1M3I+SIjS/aN3IyvJuL7aOB08Ql6elYwktaBfewTPEnm7ZyLGM2dt/Tfo/U7W0P+lSIVYiMoXtQmIi0/e6yjDeJJ6Z943ub5HT0W8cU4SKiIt52WNV/CsjXkZSVlxTamuysdrRYaD2u1DR3ix3mCPkj4t7WJJoyzI0XFiQSqBV4I5vI+ijJaNwVVjxzVW6+orTi7omTjZbsUm7Gy7cqDMBRewKr/j4zebMnRirAl/8A9fK1mSN72t6BxCgI6MnkVKUOBvfs0n4JZY8S2wKU2JQ1Ukj7kk+JN1vns+mJp2g8gs1wjhKQWJbYLRaPFIKKKz3tFhtdSlNN6C4utlwzqNxPH4YAS94Fll/EntOc67YBYfWP6LPq7E5Z3XkcT5qiUmIomm8Q+0292wD/AFFUarxaWc3e8nwvp6KFYQN0c1llqfoOkkStG49tGAd3tt/7BencKv2Tb/VHyXlLBarNUw6/9Rn4EL1bhTg6NpG1h8lbFFp7ObO76HiAKTqJgwElMsLqu0LiPFdF0c5JIIILGINR+NG7AwbyODPgT3jseSkCot8oM5c4gNhZuTpnf+g+a8nJ1Xud8eySa0AADYCwHgNl1U/GPaDTxHLHeZ+1mbeqr9dxdXS/04xC3q61/wAUJZEh445SNPLgNzZR+KVbAz3m3uCBcbhZHVYhK8fSzuJ52d+QSUUbR3iHv5+8VKWW0dEfDb7Ng/j43s1cy5G1wVE8MSMa5409422Wf0lVSn3y9p+Kf076dzu5NbwJUXlnd1/QPKik1ZqxLXAg2IIII8CmmFynKY3G7ozkN7kkD3Tcm5uLaqDwSjkOrJGvHg5ScwfFI17mkB9mP8x7puBrz6KkfEO7cWReNdJko6yi6ikaH3LRqnTq1otmcG3Nhfr5o07bhW5xyK4ipSi9kZV8PQybtGvgoCr9n8Tj0VvpZNLJUoJL0DyfRknEHBAhbduqhsMwHtHgW5rZMWpw9tiq7mgpBme5o8Oa3KS0UVNWcwrgeFoBc0Ep/WvpKNt3ZRbloqPxD7S3G7KcWH1v0CodVVyzuu9xN+qtHE3tk2y68Q+0Euu2AWHVUmprJJjd7ifMlcbTgb6rrnKqUV0Hi/UamOxXXOsuzSgJhNNdWjFyJykoissybOkJRCpTAcGfUyNYwE3KtSijncnJkz7POHH1dSwAHK1wc49ACvUcBEMbRyaAPQKr8F8NsoYANM1ruPUpvxFj17saUG+K5MSuTpDnHMZMhyM+KmOGoC1uvT9FVeG6fOblX6jZYJcabfJgnS0hwgggqiFbraxsTczjzsBzJPILCeKMfmnmkaHuEReTlBIudu9r0C1LiCGSoqOxjv3W5W8rOeO88+Tfml8P9mFMwXlu87nkLryIcpybSuj0LjBbZjNHXdiLsaL/AFiLolVik8x7xc7wF7egW0H2exSvuWhkY2aPzPNWLDeDqWH3Y2k+KeGKUnaj/JpZ0lVnn2hwaql9yJ3nYqZi4RrNLggHzXoOKlY33WgeQSjmi2wVpeFm12v4EXi6fR52bwHVvv5+KRm4Eqm/7lejI4wBoEzxSjDm7Kc8OWEOSaYVnUpU0YFh2F10Ju1z226Eq4YbxHWvb2E8bZA6wvs4a3B13WhYfhMZ95oKdzYPE7+2yjHDnyR5KhpZcadGe4/NHLAGgPZK3RwIGUkaX090pTg3E3m8Ep1AuwncgbhWf/h7Yp8soDo5gGgu5PB0AudN+Q1uo7iSiionMqTZrI82YjxaQBbrchQ8mcHyr1p/sVWWMlxf2HUZyuTfFsdhp23leB4X19Fl/EXtKe8kQDIOu7j+iolXXSzuLnuJvzJXZjxSfYjNA4k9pRddsAsPrHf0VEqauWd13uJ8ykIWNG+qfZTa9rBVpR6Rkr7GzKUDdLZgAm0tQAm0lWjwlIPOMR3JImk1Qmr5SUUMJVo40uyUsjfQJJCVyOAnZSFHhjnKwUeFho2TOaXRFq+yCo8ILiOp2C3b2Z8Htpo+1kHfcL+QUN7PeFhI4Tyjuj3QeduatnFXErIR2bN7W05JYu/ifQJa+FdheKsfDBlYdVUKSJ07vmouqqnSO11JV44QwzKASkbc2F1BUTXD9J2YAKtEBTWKnFk5Y2wsumKrRzscILjdkETFRwF4dWONyT2eocLZSbX5dRZW0i6qGNRSd2aA2lj1H2m82HqnWD8YxSNHbfRO2J1LL89f7fiuDw+SGP4JPt/Y6suOUviiWZBEhma8Xa4OB5ggj1COvQRygXL+HxXUFjACTnbdpRwupXHlGmFOmR1CCHWupFQ1fjVNTkmaaNngXXPwaNT6Km8Qe1yKMEUsTpXcnyXjYPHLbMfwXL4eUccabLTjKbtIu+Pviaxr53BkbHhxffLYgG1j56aarG/aZxX/ABbRFC49lmu2/vH7Tj06DfVV3GuKKisfmqJC/wCqwd2Nv3Wj57qHnmJNzqVPJPlLR0YsVbY0NMBqdT+CaVUvRPZTfdR07FTHt7KS0tHaNhJUuxl90zw1umilJp2RN11cR6JMruVISC1bK5U6OISVk5ELpHXA3UvQ4P1XRyUUTfZE01C5/LRT9Bg4ClqTD/BTVJh3gpObYHRF0uH+CnsAwE1EobbuNN3Hr4JwKM6NYLvdoPDxVwidHh1N3yA4jXqSslboF0rDY3ibKWDIy1wLADksuq6wvcXHUkpfF8WdUPLtcvIIuF0RkcCU0nfQIqt+pK8N4V2jg4rTsLpQ0BQ3D9AGgaK1U8YsqY4+pGcrF4wjrjWpRgVhAzNlxGQQMVKvqRGxznGwAJWRYvjju2dIxw1NyOR8x+a0D2iSH+Edl01CxSod6ryp41KR6mKVRstFJxjlP9zD9Zji35FWeg48lt3aonweGO+Yusjeki7XRMvD18smjOSfaTNwHHdVykiP/jH6rknHlYP74v8A5j9Vizap7dnO9TZdbWynZ7vX81vKz/8Aob9L/qa7NxvWHecN+7GwfMFQOI8SzPFpKiVw6Zy0egsqOHv/ALnuPgCbfEpN5JQ8ub05sKUV1FE5UYk3W1vhqVEzT3PP4pFJSTAJ4Y0ugSl7jjOm01YGpnLUnkm977rojh9yUsnsOH1hKs3DXA1TWXc76GMC5e8G5HLKzcqBwRre0Dn+6zvHS9yNhbmpubi6bYPc0X0ykg5fMct90ztOoiXq2XPDfZSSbRVTLWvmc35AKC4l4CmpH/SObKw7SMuRvs4cioSHiuoc8DtXam2oabXPjy5rR8L4vZNG+N5aYImHM97Wh7yNCddASdAPBK40t9icm3+xUsJwR8hyxRveejWl3rYaKUiwwg2III0IIsR8FL8M8dRPe6MM7CnYABlcS95GwNuQ3PW6t8dTTVRzNeyTrcjN8Duk4sayo0mHbaI+PTmmgzMbme4hrB9o7K3nDoxsXMH2hmHqEQ0Aa5r3NiqGhwyguIcHHbK21r+awKKZO3F6KAVjexygBzo3NJdlKj8Q4o/4qxj8mSRukjAbsPRwWtcS0bquldGMjM1h3ifTQLIuHOHZaaaUSsy2NmgEEEbgg9FSVJUhYu3bFqXD9hZW3BcKAtokqKjBKtmG0wACWEbBOVDqipcoUlGLJOJqXaulEBRqUaiBHaiY6gggsYzrjehfJTua3pceJHJYniUIabX15jmP0Vo4o9pU9QHMgHYxnS4P0pHi7Zvw9VRLlx5uJ15n4nr5rjcVdo7cdpbC3H72QALjZov5bJ3BQc3n/SPzKdCMAWAsOg/VCWRLouoN9jJtIB7xufqj8yl2s8LDoNkqIkZ5Cm5tjqKQg9qQkdZEqqwDQalRksxO5VYY2+yU5pDioq+ialxKIE8psPc/fQLopRRzuTY2HhqntNhpdq7RS1LhrW8tVIxUd1OWT2MkQraI3LWjTmmFZFlPRWnC5B9NmG9gD5C2ig8faL6fu/RaD2NJERADqRvfKPMqQqZCyPKCQNrdbD8dV2GDSL7rnn4mw/AJ7i9L34oxr3QT6Zjf1TylbFiqRHxPLGi36G/wTqPF3gjUnz/xqkpqQpN1HbxQ0xuiw0HGVRGe7I9tuV8zbdMrtVZ8U47kiijAI7Zzc73NyaB3uAt+tlsT0us1pqRznALuNSOMjrk3235cghxTdAqtlgl43qZ5Wl8ryAe60WA9BzWux1lP2UfayXdlaXvuSAd8gI57Xv8AmvPGGC8gPTX02U/imLyZWszOa0XPdNgSbXuPQfBacd0LHas2+DjaljIbnhLToLgg3/RSeG8VU87ndmQGMsHv1DcztmM6n0XmV9W82bmLh1OuivnAcz3NYC45Guc5o6l27vPQa9Ai3xQrgmz0EwcwlWprhfeiYfshPAxVRA6EdqKGowTGOoIIIGPHrqd2hfZoOw5n9FLNsBZosP3zUVX+87zPzUjCQWsPgL+Oi4Mu0mepj02K5OlvyXHEfFN6msa3moyornO20CSGKUh5ZEh5U1gbtuo2epc7ySR03RooHP8AdHxXVHGonNLI2IOKc0mHufysOqlqHBwNXalTVPSjotLL6IVRvsiqPCGt8SpWGjUjT0V+SlKag8FJyb7DoiqegUvSYepOnobW0UrT0CyViNmOgujc9uvvHTyKj8UeD+CuvHmCGB/atF2SHXwfzHxVBr3J4LY7acbHgN3C3KKMfNSE8odUgkGzY7fl8lDU0neb4tA+LSnrJvpjy7o+a0rT+wVsksgPMDz+dl2WmBtsOd+RTJ8+qP23iUvILgSWGUYzi/8AnQE7c+SrmLR3kPxPwU5TVRBB8DtvrZQ+KPBc4/ZA2TQlsEo0g3DlDnBP1nhg/NLcQU9pHW5J3w7JlZF99z/QWC5jRvmd1KPK5ArRAU0F7nyaPNx/RaLwzHYtA5WCpGHM9wfaLvQWC0LheO7x++SGR2A2fA3fQM8vzUgHJrQQ5Y2N6NCdNC6Y9HI+wwKMEWyMEwAIIIIGPIOJm8jj1KbCsdlyjSxI8VIVzW73P+FGOdc2YNfDdcmOmuj0JOnphHNG5Pw5/wCEVl3aNCk6PBXO1f6D81PUuF2GjbfBO5pE6IOhwfm/Xw/VT1NQgbCykKfDvBSdPQ+CjKbYaSI2novBSVNh3gpKmovBScNKlQHIYUtApOnogncMVk8jYFSKJykNYaYApxlACO4BMqqe3NFugVZGcRztMbmOAcCLEFZdX8Ph3uE+W6vuKS5ja19VHCHwSKe7K8dFGiwJ4cLnQG6Rr6Z0UgJ2ta/gVoD6bwSUlADuE3O+wJNFDCBJVwfhDTyTWXAwhodTfqV+mkso+tluT5K0SYCRex5c1Xq/Dntdq0poVYZStC+HydxngCPxR59RZL0WDydiXgaNuSOdtLm3RMnusg/mMmmh3h0feb4D81qHs9oM8reg1d5D/ZZnhOr2+II/Fbp7PqHsos5Hefa33QmSuRKcqRdAEcBJNcUoCuo5Qy6EVdCJjqCCCBjyTTYLLKbuuB+J/RWbDeHMoFm/gtGOGR75QPgjR0rRy5rilJnVyKhHg5HJPo8LtyVjbCLhLNphqkqw8ivx0NtgnUdGpgQhKiAIqIHIj4KZO2Qp0yMI+WydIRsbiNGJ8EoUk9yPQEITyKFqnm/x38VJVJumM7VKWysSJkBv+9kQMvzTqYanqOaTta3ilHYiI/HRF7InTf8AfzTrIuNby+KwBo1qMIx0TgNv8f8AdGLeawRuIQu/wDSdQnA3/f75JYHZFMDQk2MMbYDkqpXcPNe4kC19bDQeit1tbI8UQJuimwUVrh7hU9o29yAQdlsuGRlrQD008lB4PTgWVppm6Loxq9shkYuwpZpSbSjtK6CQddC4EYImAggggY//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dirty="0"/>
          </a:p>
        </p:txBody>
      </p:sp>
      <p:pic>
        <p:nvPicPr>
          <p:cNvPr id="922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77366" y="1015187"/>
            <a:ext cx="1220851" cy="1183368"/>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12 CuadroTexto"/>
          <p:cNvSpPr txBox="1"/>
          <p:nvPr/>
        </p:nvSpPr>
        <p:spPr>
          <a:xfrm>
            <a:off x="3870681" y="283644"/>
            <a:ext cx="2232248" cy="646331"/>
          </a:xfrm>
          <a:prstGeom prst="rect">
            <a:avLst/>
          </a:prstGeom>
          <a:noFill/>
        </p:spPr>
        <p:txBody>
          <a:bodyPr wrap="square" rtlCol="0">
            <a:spAutoFit/>
          </a:bodyPr>
          <a:lstStyle/>
          <a:p>
            <a:pPr marL="285750" indent="-285750">
              <a:buFont typeface="Wingdings" pitchFamily="2" charset="2"/>
              <a:buChar char=""/>
            </a:pPr>
            <a:r>
              <a:rPr lang="es-EC" dirty="0" smtClean="0"/>
              <a:t>REGIMEN TRIBUTARIO</a:t>
            </a:r>
            <a:endParaRPr lang="es-EC" dirty="0"/>
          </a:p>
        </p:txBody>
      </p:sp>
      <p:sp>
        <p:nvSpPr>
          <p:cNvPr id="14" name="13 CuadroTexto"/>
          <p:cNvSpPr txBox="1"/>
          <p:nvPr/>
        </p:nvSpPr>
        <p:spPr>
          <a:xfrm>
            <a:off x="3870681" y="960540"/>
            <a:ext cx="2232248" cy="646331"/>
          </a:xfrm>
          <a:prstGeom prst="rect">
            <a:avLst/>
          </a:prstGeom>
          <a:noFill/>
        </p:spPr>
        <p:txBody>
          <a:bodyPr wrap="square" rtlCol="0">
            <a:spAutoFit/>
          </a:bodyPr>
          <a:lstStyle/>
          <a:p>
            <a:pPr marL="285750" indent="-285750">
              <a:buFont typeface="Wingdings" pitchFamily="2" charset="2"/>
              <a:buChar char=""/>
            </a:pPr>
            <a:r>
              <a:rPr lang="es-EC" dirty="0" smtClean="0"/>
              <a:t>INESTABILIDAD POLITICA</a:t>
            </a:r>
            <a:endParaRPr lang="es-EC" dirty="0"/>
          </a:p>
        </p:txBody>
      </p:sp>
      <p:pic>
        <p:nvPicPr>
          <p:cNvPr id="15" name="Picture 5" descr="https://encrypted-tbn0.gstatic.com/images?q=tbn:ANd9GcSRacVZ6ozseOPTjYpUcyNWs_uIs6MV61cioaJOO-HDQhVkW7dR5g"/>
          <p:cNvPicPr>
            <a:picLocks noChangeAspect="1" noChangeArrowheads="1"/>
          </p:cNvPicPr>
          <p:nvPr/>
        </p:nvPicPr>
        <p:blipFill rotWithShape="1">
          <a:blip r:embed="rId3">
            <a:extLst>
              <a:ext uri="{28A0092B-C50C-407E-A947-70E740481C1C}">
                <a14:useLocalDpi xmlns:a14="http://schemas.microsoft.com/office/drawing/2010/main" val="0"/>
              </a:ext>
            </a:extLst>
          </a:blip>
          <a:srcRect l="55222" t="13493" b="66922"/>
          <a:stretch/>
        </p:blipFill>
        <p:spPr bwMode="auto">
          <a:xfrm>
            <a:off x="5992807" y="1009517"/>
            <a:ext cx="844421" cy="369332"/>
          </a:xfrm>
          <a:prstGeom prst="rect">
            <a:avLst/>
          </a:prstGeom>
          <a:noFill/>
          <a:extLst>
            <a:ext uri="{909E8E84-426E-40DD-AFC4-6F175D3DCCD1}">
              <a14:hiddenFill xmlns:a14="http://schemas.microsoft.com/office/drawing/2010/main">
                <a:solidFill>
                  <a:srgbClr val="FFFFFF"/>
                </a:solidFill>
              </a14:hiddenFill>
            </a:ext>
          </a:extLst>
        </p:spPr>
      </p:pic>
      <p:sp>
        <p:nvSpPr>
          <p:cNvPr id="16" name="15 CuadroTexto"/>
          <p:cNvSpPr txBox="1"/>
          <p:nvPr/>
        </p:nvSpPr>
        <p:spPr>
          <a:xfrm>
            <a:off x="3870681" y="1693220"/>
            <a:ext cx="2232248" cy="369332"/>
          </a:xfrm>
          <a:prstGeom prst="rect">
            <a:avLst/>
          </a:prstGeom>
          <a:noFill/>
        </p:spPr>
        <p:txBody>
          <a:bodyPr wrap="square" rtlCol="0">
            <a:spAutoFit/>
          </a:bodyPr>
          <a:lstStyle/>
          <a:p>
            <a:pPr marL="285750" indent="-285750">
              <a:buFont typeface="Wingdings" pitchFamily="2" charset="2"/>
              <a:buChar char=""/>
            </a:pPr>
            <a:r>
              <a:rPr lang="es-EC" dirty="0" smtClean="0"/>
              <a:t>LEYES</a:t>
            </a:r>
            <a:endParaRPr lang="es-EC" dirty="0"/>
          </a:p>
        </p:txBody>
      </p:sp>
      <p:sp>
        <p:nvSpPr>
          <p:cNvPr id="17" name="16 Flecha derecha"/>
          <p:cNvSpPr/>
          <p:nvPr/>
        </p:nvSpPr>
        <p:spPr>
          <a:xfrm>
            <a:off x="663897" y="3414324"/>
            <a:ext cx="519609" cy="432048"/>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s-EC" dirty="0"/>
          </a:p>
        </p:txBody>
      </p:sp>
      <p:sp>
        <p:nvSpPr>
          <p:cNvPr id="18" name="17 Abrir llave"/>
          <p:cNvSpPr/>
          <p:nvPr/>
        </p:nvSpPr>
        <p:spPr>
          <a:xfrm>
            <a:off x="3049328" y="2625646"/>
            <a:ext cx="419321" cy="1799863"/>
          </a:xfrm>
          <a:prstGeom prst="leftBrace">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s-EC" dirty="0"/>
          </a:p>
        </p:txBody>
      </p:sp>
      <p:pic>
        <p:nvPicPr>
          <p:cNvPr id="19" name="Picture 5" descr="https://encrypted-tbn0.gstatic.com/images?q=tbn:ANd9GcSRacVZ6ozseOPTjYpUcyNWs_uIs6MV61cioaJOO-HDQhVkW7dR5g"/>
          <p:cNvPicPr>
            <a:picLocks noChangeAspect="1" noChangeArrowheads="1"/>
          </p:cNvPicPr>
          <p:nvPr/>
        </p:nvPicPr>
        <p:blipFill rotWithShape="1">
          <a:blip r:embed="rId3">
            <a:extLst>
              <a:ext uri="{28A0092B-C50C-407E-A947-70E740481C1C}">
                <a14:useLocalDpi xmlns:a14="http://schemas.microsoft.com/office/drawing/2010/main" val="0"/>
              </a:ext>
            </a:extLst>
          </a:blip>
          <a:srcRect l="55222" t="13493" b="66922"/>
          <a:stretch/>
        </p:blipFill>
        <p:spPr bwMode="auto">
          <a:xfrm>
            <a:off x="7469351" y="2859719"/>
            <a:ext cx="844421" cy="36933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2927" y="2712633"/>
            <a:ext cx="924179" cy="701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AutoShape 7" descr="data:image/jpeg;base64,/9j/4AAQSkZJRgABAQAAAQABAAD/2wCEAAkGBhQSERUUEhQWFRUWGB0XGBgYGBgYGBkYHRUXGBcYFxcXHCYeFxkjGhgcHy8gIycpLCwsFR8xNTAqNSYsLCkBCQoKDgwOGg8PGikdHBwpKSksKSksKSkpKSkpLCkpLCksLCkpLCkpLCkpKSkpKSksKSkpLCwpKSkpKSksLCwyLP/AABEIANQA7QMBIgACEQEDEQH/xAAcAAABBQEBAQAAAAAAAAAAAAAFAAIDBAYHAQj/xABMEAABAgMFBAUHCAgEBQUAAAABAhEAAyEEBRIxQSJRYXEGEzKBkQcjQqGx0fAUUnKTwdLT4TNDU2JzgpLCFRYl8TQ1Y4OyFyRUs+L/xAAZAQADAQEBAAAAAAAAAAAAAAABAgMABAX/xAAkEQACAgEEAgMBAQEAAAAAAAAAAQIRIQMSMVETQQQiMmGBM//aAAwDAQACEQMRAD8A3vTjpdOsc2UiSlBC0knGkmoLUZQaAaPKbPHa6onclCvWesgh5UbsxpRMAqhJDuzB3jka1tT7Y7tLTg4JtHJOUlLk6nZfKFaFzEpaSQoE0SXoMv0n2Qy4PKRaJ0xSJiZYYEhkKFQeKy8cvkWhSFBSSxGRBi1d95KlrxgbVdaVinih0Lvl2dPvHp9aEA4RLcb0KP8AfAOb5VLaMkyO+Wv8WM+LxM1yoDFwOe+kUZ6K5euG8MK4F8sr5NQPK3bn7Mj6tf4sKb5W7aB2ZH1a/wAWMgqX8PDjJcfnC+GHQ3kkadPlitztgs/1a/xYmPlat3zZH1a/xYxBQctOcWUopl64y0YdBeozUzPLDbh6Fn+rX+JDB5ZLd8yz/VzPxIyUyRXnxiEyfh4V6MegrUZuE+V63fNs/wBWv8WJJHldtnpJk8GlL/FjGpk0y9cWrTd+ApIyIBFeFYZaMOhfI+za2Hyk22bMShKZFTXza6DU/pN0GbX00tHysSZQllKUvMJSXCtEg42GYqd8ZDozL6smcsUAJJJ2WSHdTVZ/GKNivILs0xSCVzpqyZm8OX8Mx/MYD0oXwbfKuTRTvKja0qUPMKAJAIlrYh8/0lYrzPK3bNESfq1/iRkzKmP2H74kSkjOWRxdxDeGHQPJLs1KfKlbyHwSG/hr/Fhkzys20ejI+rX+LGVXMfXxLe2KVoJf84z0YdGWpLs2H/rDbtESPq1/iQ4eV23fNs/1a/xYxiZJb84bNW3E84Hhh0N5JGwmeWS3A9mz/Vr/ABYafLNbvmWf6tf4sYjC1Wj0gsWZiK1z4c4TxQ6G3s248sludimzjnLmfiw0+Wi3fNs/1a/xYxkmwzFglEtagMykEjvIiv1RdmIgeKPRt7N2fLPbvm2f6tf4sdI8nfSSZbrH104IC8aksgEJYM1CTWu+OAiWwr7Y7T5F/wDlo/ir/tiWtBRWCmnJtm9hQoUcxYB9I7IJqcCsikiOG31dRkTFILOFEcwGb1GO83t2k8o5d5SpLTEGu0Hy1FD9kdmg8Uc2qs2YTwh6RyhpVz8IKXNdgmiYoqIwJfJ3OgjqIs9sCHUMotWqUNMPdHt1IZ8+zu46RZTK5+EURJ8g0yeUJErlBBUljr4Q0yDx8INGsGTZAfQ8Kx7LT9H1wSVZ6a+EQJksdfCBQbKqpNWp64hMkPRoLiQ+T+EFbuuOr1flAdLkKbfAEs11qWAKNygnabImWh5jbCCdc6NzfKNfZLvSkV9kZvpdbE4yk7KGCVEg1BCqppVjE1O3gZwpZAs+0A2bqyoJCkFayAXw5S0VyxL9QJjT9G+j0qzWYGapAUdpZLbqB3rSumcc8sEyaqf1iUlRSdkM6Q1E4tKD2xoJsiZMOK0zFLPzRRI8PsEZpyDe02Nj+SzhilqSoAtk3qMWFXdIIbZ9UZSVb8CWQMI3AAR4L3Vm5jeN+mbejQz+i0lYpheANv6AqTWWQe4xNIvxW8+AgtY+kXPwgVOP9NcWYC2WEynC0sdOcDlIL4qeBZ91Y63OVJtAwrD8WjI3/wBE1yhilFS5ebAZdwgqV8hquDGqGI6B+4f7RduW6vlFpkyAQMagFEOWFSpXPDDDKr+UE+i9qEm1ypq3whW0wyBBST3BT90ZrGDJ5Ol2ySJEppcsCVKBAQkMDoxV856kF3OojI9ILsRPsptKZaULQ+Ipo7ZgjlV9GaDN63iZU0knE4ZsLjLZVmx30pV4C3nfPV2GZLOLEslKQS5qXUeQD/nCRi0rGbV0YFan1A+NY7V5GB/po/ir/tjiqn+BHa/IwP8ATR/FX/bEfkcFNLk3kKFCjjOgFXuKjl9sZHpjcptEoJSNsF014VHxujX3r2k8oy/Se8eqlLUGcDCn6SqD390dOl6ojqHIptkUCdk5s+jjMRrejMlKJVNoqO0x9TRYFy4USZRA84nExf8ASO/spFi7ZKQo5Av6uMduPRylD5JgmLS1Bltby8TIsvA+MPVtTXZNR9sEJUjlBcqAo2D1WR9D4wz5Lox8YKmz8oaZA4QN4dgMNj4Hxhky73yB8YK9SOET2eyB/Rjb6BsKN33c2nrg3KlhA/OHCQEjSKU+bXSJN7iqW1Elqth4+MZTpBd/WManCXILq7g1c92UHyl90ORY30EPH6ivIEs9jwoSkAim/WJDYioZHxghbLRJkllqBV8xIxK7xp3tA2b0lW/mpMtA3zHJ8AwEOpN8COK9jl3WrcfGITdSt3riJVstSzWehP0eqAzA15wxdotDOm0+Jlezw8Wg3I1RLCruUNPXEEyWU6Hxhgv60p7XUTe4P3FFPb7Isy+kMldJyDJO87SH5pqBzHfG3NciuC9Edntak5P4wfu6+Xoa8CRA2ZdwbEkoUk5EFwe8RFLspBegjNRkgrdEmvzo6C82SC3pJB9YjOTUYcn8Y19mtrUpAi9rrCTiThwn1GBHphl2BxeU4JCQtWEZAsW4DECw5RRtAWslSipR3kv7YJKso3CIJsht0NtBYLmS+HrjsfkbH+nf91f9scnmyaaR1ryPBrvb/qr9iY5PkqonTovJuYUKFHCdJStxZuUZu1Azp6UVwo21GjPoIO31acCX10HGKV2WIoS6qqVtKP2RaDpE5ZZQtqlUNXQp8vROR5QJQVGu054D3xq51nBDEaNGcVLKVFJ04xeErIyiMS7gl/D84kmkEa+EVL1vCZLIwKwjCDkk1/mEZ+R0otJtUmWqYChUxIUMEsOkmocClIbLBg04T8NDCjn4RQsFqPVJJclt/ExN8r4HxENTBZY6rn4R5JvBMtShgUonUAfNbUcIZKtD7/GKtkmJExRU5oWFSVKrshnzeDXZroV4X4ElijqwQ4dIUTUjg1QRlpD7HeclY2ilBf0kgA8QW9rRjrbbytajtVJLOTmSWjVdGEjqgiehiCWxVJSdrLMMSM8wuGlFJCKTbCvVockKThCQSRhb0qkimUBbffaphKJKsCdV+krPs6oT+9nyDtVtlsClqQnCmVidhQKI1L1UkH2A5s/ilrbsBg+ZoAAHLMaA01DtomNGPtmchSbuwiqX1d20JJNAciCXD7W8gCQzSmnnAcm2TUpBAIJOQBUa7k6qJqTZKmcows1MQ17Ip4nUmsV1SVVAJcUfF6RNRmaxShLotz7xoWVN7KiHCCWqlJJ17SyTntnnFc2oucKprlRHZRqhJDcQpCT3RAJRYjCrMBwVOKilNM48XQqIEwMtOpplmrfWDRrLf+IAipmhw57DMygpt7KJ/lU2giGYyidlZNc1ahicqnMnJyA+YIVWXNSkk+cLKyOLsqzeu8+qIQBkUKcbJJVUZdWqqsw4G6pygUYsSpsyzqKpRCd8sl0KyoQwCSXG0HzGbhzsm9kT5SlIDLSHUg6U0LVSTkoCM/LfSUBnkQ4IcqSGFSHKkvoVDIw9VnI84FBKxkQaEEOxJLqSRVqOHq6VGFaGTDq7JOSckZs+JTf/AFRZQiYpJSQn+pX4cW7LOTa7MpaStCgSFBJGJCsNaK5uHzBTSPLnudSZpKpxKGDS1Yu12XUpTkAmrJOdKCE3j7TPTrBNBZkf1K/CitaLBNSkqIQwqWUp/Dq4P2q2GrIxF9F5fy5vEdsmBUiZhd8JoTURTcye1GZmy/ho6b5JQ1hV/GX/AGxzhcs/BjpXksS1jU/7ZfsTEflfhFfj/o2UKFCjzjsBl42cKWknID1vHkT2zMRAIouBTxUBb3lMoKpuMGlGKdvl4kH3Q8XTEkrRn7TYkzACtD0A7a005JRAtFxpSsLTZyFJUCkmbMU5ejJCfa0H7OpbNiUOGBMKdLKiylqIFewnM5DLv8IrZMzkuyrSgB004Gheoql6QGmW9QJqnNhTdr2d7+Ea61z8KWS53OkipL7953Rj51mW9EmnD19rjHRDPJGeC/ZLedcJDOaEa00i1dssHGtLBQOF8wKJU9dRpFGRKIem4dnv38YcbO7VOY9E5PX0odoVMci4R2TMS30Q7nPIw+8LEmShgoLmTKOpIDJAYqCid2yKPXhESbKAaKP9KvvRGqzlUwgglIok/uiuVSHqOZG6N/piFAAGFkkbwNGcEJVuScWuaBRons4QauBVwmodITstXV3DxUnEOyVv6JzO0RimZh9MLb0x4olgQwrgdLDEQA/FmevGGoFl+oU6mNH0Z6DIghRbmOUV7dIxBCmSksSdzZuSnSvuiNWIywVPmxo5o4YCrGhPdwh0kuuqSSBXCkFnLv2iHZqxgD7SgKRLONIBXkQHbEwJBLlgkZxUnJwiZtA0cbANQgH0iyc6M+WQzhypfZVhJAB9GnZUQMxrU/lFadapZM15amIAAwIBCsLORpyzjGGiygk4lJwlNWYlO53o+0Mn5w2TLSWxzCkKSymKaah9lt/iN0OThdHVoUXBBdCWcocNiP7pod3CKip6myVsKcUTkTi9hNYwS3JElRT5xSlKBBBxjDMT2VAoYEU8BxiXAlCvNo0xOQAUh9sOrPAur1o4aKCpi3UzAhlh83DZU3j1xZTaFhWIrOGkxgM0qpMDqfME5g5wAl+6ryVZ57nClEzzcxIcgV2VOaqKVeqvpPB1ASZicJGJE5Aq6WIUBhq70ID6xlbRJRtBJKwHT86goCTkkFBBLfs40dx3+Ey5aygFQaXMLYXViCMTvUtXSEkuhk+yvetldVpAahBHBlbomsyUATUTFBAWwcucLgHI5CK98Wsotk2UEkhlqFBtMTQcK74oLvJS0gl9uXicB6uKAPVs+6CsoV4YRvm7wnaQqXhJABAOEu5SaAsSA1GDpNHMbjyZD/2Zy/SryyyTGAsk8qsiyNplp0zcgUrSin4xv/JmB8jLBvOr/t3mIfI/H+ltH9GuhQoUcB1lO16RXia3LYiK+KKR4FZ6YhmIf4T9sSlUQTlcv6XhkKwWtkYnGR3ST7RA+0WlgzVzP6LM1Om8x5b17asqH5mv5fbFHC+7+mOiMSMmG7gutE0lS3DMQ2Hedw4QV/y9J3q9Xuir0X7MxmyGVNVaaRzPpYtZvC0ATFgBYDCYoNsI0ekIoylKkxrUY20dW/y9J3q8B92F/l6TvV4D7scam2aYEg9bMrl50++Khmr/AGsz6xfvinhl2J5I9HcP8vSd6vAfdjK3+yHQkU30eim4box3Q+0r/wAQswMxZBXkVqPoL0do1fSLtnLX/wAjGhFqdNmk044MVd01aut2SvCtRJLlnIZ65UOe8xZTLWohOIjCnVeWbsCfZFO7JKlJnBLMZrM5D100OeWcTTwuWVuljR9fRf2GOpEGSLlqAQ+Jiymej10yOXrh6CU9YsEAjJ3zZ6F6coqyrQgrab2cJFAaGjHZGQ74lmolYVkFJDr1Vlh2Szhwd4B5RrMNtN4TFhCSRhGQyoEmprWKm0VKru0O7nSHWmWjGMJSBuCyW2d+IueR1iJQRiLKBFPSbTLOAY9lLWAguAwAyzeldqucSoQVApxMSNzEOkgjMuKRSGDCmozT6R+cOMPSZWOocYdMR174wSUgOhRWoAiu0Es4CiKbiCI9s6kDBslTEoeq8wQG00HjHklIKBhQHSoaMSHKdWfMeMPILGiAykqqX3PQcoxghYFnAUkYQwdyD2SULZIo+FZFSMhDbIpYTMSguywpypNVEA1JFap9sRdTRWJQzUGqHdGLIOSHzqRFmx1MwYU1bCGxFnVSjsW5iCAGW9VqnTiuYtOLTCoChZwG5CGrs61KJAwj0Upmhkg5gO5I4RoLN0cWrtFCUnQpBV4ZDxglLuCSM0hR4n7rQn1Q2WAbNPKZSpaRsKIJdSFFwXzUHFdA0dN8mX/BH+KvJtyd0ZNV0yv2aOGkHui99S7IkSVUlrWSFvRJIBZW4UNf94jrfaGCul9ZWzeQobLW4BBcGoI14w6PPOsFXqounl9sQoNKv6oZ0hWykZ5fb7YFCccqvu17hme6LxjaJSdMOJT9J+AiOfLYPt7hlUmgHeYrS5C0jEtZljRy5PcIjN4HEHUpSRUEMkuzZEM4cxkn6NZStl2K3TCczTU5mB8yxLT6K9wpqaDWNWJ8s/rJncCfYiKdrtCMSR1kwgAqNNck+jzz3Q8Zvgm4rkb0aQwmCoZKaGh9KOadIp+G8rTv6xLUcdhOcdPuKYFGaQSQQKnPWOSdNJ4TeFpcntjX9xMPpf8ARgn+aCV49IDMky5ZCQEAhwhjUjV65bozilOfyiD5cnefEe+J7BMTMmpQX2i1CHyeOpUiFMK9FJJFqkzyRglr2t/YOQ1zEae97UJiiUnxH7zxqbq6OSUSUduqEk1HzRwi5/gkncv1e6Obyx3WXUJVTOS2G5VoxErwkzMYKSTR3qCGPKL06XOKFgrSSo6pZwwD0pkMmjpn+Cydy/V7oX+CSdy/V7oPnXQPEzlEyxzyvH5oeDVbQopD502ZKkLxoHpVQxG0SapLACuYIjpdvu2WhGJIU7gVaOZdMJ6lSwWbaSKUGZikJ7hJQ2k1osyJpQpKFjFiqyF+jpiVn3jWIP8ABkla8KZlGoEy6kg6lVH74tybinInJPWAA4mZJ0S7tiA0i0lS0rW8xI7A7B3Fv1lIpYtGSnSVJljYUMncJ+foyqjR49AUVUD7Jz3OncC0XrdNm9UkKUpiQQAAB+k+kSdTEMuWnEnFMUKKBcpDVSzDOvIZQQFdAWEgggbdCA+0Jmj0evrixNqFqKsyAQA20z4gBViKNvHKPZ0tAlGiySuhxFQLLL0FGy35RVM81CQUpUA4GrZO3GsYBZFoAJwak1bTCU8znB+4UZnU5lqnd9vjGas6Ocay5U7OvjGbwZLIWQPho9UPhofLB4+MPwHjEGXKyh8NEFsQ6HdmILtkx+PGLxQePjFW2ljLSobKlOvF2QhFST/NhEFMDOiXZMCpUsioKQzcotQJ6L2oTLLKWKOCSM2OIuH5wWjzpYbOuPAIvuetIBStKaZHM8oC3dKLumamWcq6wQ6S9pHI+2A4+KR0QX1Iyf2LFtskxBJmV/fqQd1S7d8QBHKLVjt60dk03EFvyj2fMS+IJCOAHw0Mm+AYGotxkp2W2t7tAa2W5SySSKnjkKD44x7abUVrOjBgMszESkuW7tffFFFciOTeC1d3SOXZknrAo4g2wMWTu7kNnFOd5TLEX81NKt5koNeeKC133DKmY+sKjhAOyW3voXiuropYXr1wfLaFeWzWE+l+xluoEHylWb9ir6hH3ojX07kzx1SZRCl0BMpKQDm+IGmUGVdE7Fp139Q+7FW23BZZSSpHW4hVLkEPxDZVhls/ostwV6YH/SV/wEe1Ec8u/o8JmGqnU36xTZPujonTH/lMz+Aj2ojJ9H75MoIIyAHo17DUrB0eGDU5QFn3GlBqVsKHbLu5y4RWnXWBko7+2fh4P3jeCpi3cP8ARozksc6wJtKk++mvDhHUkqyiDbvBrehUsJsK/wCPqX9BGsZPpY3VDLtJ+2Nd0O/4Ff8AH3fuI0jI9LaygP3k6c4jHllXwi5apSMSPMkOT2cQpgJFAc3gXbbMgKWUpyYVKn7JUyiTSChtJJlNOUkOC5lp/Zqy2BuasU7dICQsJmBTFNMCQ/m1HIDfFEIBkTkEgYEqQciHoeT0rE/ywS1I2ADmClRDMc6jfEdkmSw+LI6AOXbKuQivec8rVioxyYMzBsLaRuDVZbXbpSztJW/Bad5O7jFiWiQdZg7kn2GBFlQxc65Ui8j4pB5M8BWz2WSTSZ4oP2GNHd1nSE0Uk+I9sZWyGv5Rq7ArZHugSToEeQtZ5H0fGJ1yuAiCzD4aLuH4aOaXJ0pFMyqgACsZPpla1JQRl1qsKQ9erlnP+dZJ5JEaO+bSEIIJwgglagOzLFFN+8o7A5k6RhOkVvNonoXVSVBpSAGZIUUpSG4iHiTkdR8mM0/I0JIbDoc8yNeQP80bGMt0CuE2ezpxHaIL8yXPNmA7jGpjh1acnR1Q/KsDX5LBUlxpFKVZU7vWYvX0NpPL7YqyoeLwK1ksIkpAoGgdb++L6rQkCqkjvgTb7Ug0Cge+HjlglwB8O0SdI8sUvGtnYDM/7R5aF0zFas/hBjo0pCZRJUlJJ1MWk6RGKtlmwTkSxOGIMwAJID5uztvjN2y0KXPlq6+V1aFOE40OzB2YVLjfB2+rvs81BK1oWUglIJObcDwEZaZ0SsSfRlHf5xeeusLCuR5J8BeZe0sZzEnktHvgdaL2CyUpWC7hgpBJ5MXMZTpPc8iWkmUhIzIIUo7t54wdsV12ISJS0olpm4UHHjXQkDESCW13RWqJ3ZsOliCq6lpSComQhgA5NUZAVMc+komYQ8qdiAABwHcOHONOnyoSJYEsyZ6urAQ6UownCGdO1UFoin+VaWTsyrQBxSn70T03KFqh5pSozy5UxmEqc2uwanwiD5JN/ZzX+grLwjRq8qg0l2j+lP3oimeVGlETwfop98V3z6J7I9l/o2haLCtwtJ6/UMWwIHpDKMp0oVsJFScSC1CWc1bPvyglafKL1icKkTiPopz01gPZLOf0loIWvsipCmzFKBnfxjQTzfs0mkg/ZrSoplJSua6ZgDYJZIDlILAO7KGcUb6tW0qWpcwrKknCpATQSjUtxMZ1duKbQtagFKwAB2IxbBBPh+cR2ZbzAos5O/eIdYYvohSlt8PsqmGtcxDFChy8YfKTQZeMEBP1DZOUnLLwO4wpZIpXgaQ6ytiALBBorOog5enR5MyWFyGCgMsVFN/d7YLdGSsoWR31jW2B8I7UY271uWIAUKGsbGwDZGXjAm8AjyGbGnnFu1TQhJUrEQKADtKUaJSkaklh3vpEV3S6ElgBUkmgAzJO5oo3pfuGWpaAnrC3ydKiMQCgQJy06FTHCM23PHI7bpHTwjF9Lr5UtXUYnZTzGOzj+Yn91A2QdTiOsF+iXRVc9dmWQoJlhTksa4yxSdRu3tujJXPZ1TZ2EFIcErUqoSnNaq5U9o3x2joFMCrM6RshZQnU4EgYXOpqTzUYpqy2QwLBbpGikywkAAMAGESQoUeedZQvC2YCBqqgiCbbMCWTpSH3kE4klWYFIoziDrFYpCNgm8bbMJqqB4So650y3xetcslQADk00gtYLnSle0ASkOcmCjkO4D1xfcoojtcmAJ11LwFamA0GsGujE7zZDsx5RevCxoMtTJSKbh7oEdGrOCVOkHmBv4iFvdFsZLbIsXtfYGKWd4c4tHBPqpFey9L+sJCUEncFOddyYq3z0SXNnEom4AtyE4aJCQBv1J9cAE3TPuxYWMdrxl9hBGDDvYKzx8OzBioNV7A9yYM8oyi+IpKesxUKWI7I1FfzghJvGXMssqXrgQ7qBqEg5ABvygN0svO0W4A/J5ww4qBKlZ4aUQN3rgjY+gM2VLlTzOJok9VgIVtAbOeYf1Re0q3Equ6Ngjo/ZEolPZ0qKpaVPiUNNzxCbqsSjs2dFKFlE13FjTlDbdfcsIQkWiWhaZYT20OhQoQQTmKhjA267wlSgvHaZaypZW+NAZ9M4lFOrtj4CouWyf8Axk+KvfFe12KxS04lSEAOBVZArxJiuvpPKyExH1iPfFade1lm7M8y5svMoMxIBOhcKBpBqRsEgtFgPZs8tR3CYT6hGe6VWxBmBSEBACAG7Tl1a8YI2idd6a2eVKlL+eJgJbUMVaxkr7t/WzKPhFBx4xWC9k5ZwD5kzESS1eETWU7aee6IgOcTSe0M84oKRzteJbLjEoPw0MmjaauZMSJHOCAcPikGblvcoOFR2eUCB3w9KecEBpL3sKVNNQ2Jxp2ufGCtyJM1KQnM6Nk2b7gN8BLjTMmLTLRiXiphJo2pJ9Ft8apdkRJs61YimRVU5YUMc4iglSWyQaOoM9axHUlSoeCt2Q37fcqVIftoxMhLMLQtPr6hCu5RGcYOzzZtonFZK1TStKsWElIVipjZykaBsmgui+QcdqWkLnAYZEoVRIQKBahkwJAA1NSNYXRiVNCTPmKUmSFOEg4BMmk0BCWdOb8EnKFgtozdj593qkTZoDY1qdZYUB2sA31qdKCOi+T9DWT/ALiuXo5bhHPykrWVLS6iXJIFTrHRuhErDZmAbbVRgN26F+R+BtH9GhhQoUcB1ge+jUMkkt4QIXKCWCgaD4rBa/ZrMHqWbxiimYomiwBujohwRlyR3fJxLKwcIRqwNe+JpNtUK4mxVOyNcvU0Mm2sCWUlSXUW7tfVFVc9Pzkw1XyC6CFrtJ6tR6zTLCB6wYHdGkKUVlKmbgDFO9LUAihFaQ+4rX1aO0ASXaDt+uAXk0HULMw+c7KRXCPSJLN/KIhn3fMWCkzqGhaWkesGI5F9oBWVqSMR36BIHviZF+2c5TpfiInTQ+Coi4lJDJnNxEtILcwc+MVbVY56APOlTzEs4BA2qKJPsgwb1k/tZf8AUIr229JJCGmo/SIOY+cIZSd5A4oyZ6NWaYsqmS0lSlEqV1YqSaqLK3xds3QKxzHwpllv+mPvxpF2+zkEGZLL51EPResgBhNlgfSEFzl6AooADybWX5sv6v8A/UQWDyeWVctKiiW5DHYeoJSa4q1EWb2vWb1g6mdKKDypzrE1134mUhYmrSWWo4gQzFlUH8x8Ib71dg+tmP6dXDZbHLSlCJZmzMtgDCkZq7Rq9BT2RhgPh4J9Jb6NqtK5pNCWSGyQKJHhXvgW/wANHRBUskpO2PHxWJJYqOY14xGFcvCJJZqPdDoQ9UNtXAtnDwOXjCIDltS+Ueg8vCCAclPLxi9dt3KnLCUAE6l6AalR0ER2KyY3JUEoT2lEewekrgPVBO1W5MhOHCw7SZLbSzmF2gjIbkCA2CgsbVJs8lnIlKopQJTNtSh6Esfq5DhirXdFBfSfrZoTawmXKSlkSQkKSgZg4RXGKNkdCwgL/jCzinfpJpYdYoUQ/ZEpPzqZtTSJbukT1KKVJlhKe2uZLQyddpRDlVcncxNQXLKX6L1nuNS5s0SAZiZ0tQSSQC7oJ6wAbCnGW40eFefSBMtaLOkhUmUOrKqbSqY1/R0HAPrDrz6WIlyjJswFSSqcEYHcMcAzyo530AjMWyQpARibaTiAG4k1PEwVlgN5Y5TkDGGI2FMC9Mi/pe0co6D0Sl4ZDEvtHcN26MFdcuV1YAWnCQCKgF83G4gx0DouT1NSlW0dpLMcqsMjvG+IfIeC2ishiFChRxHSB75mstEDAyiSUd9R9sEr6CcQfRJ9sCWcUmU4xeH5Iy5CEqydYAUnCAMuJr7G8YrTrsmA7x3fbFtYKUJCQrtCoIG+mdYivG3moAIL7/dpBTdmdGdvqUorQmtad5z+OEX0JIoHpwETWRCJiwpYdWYrk7jhzixOMkJKE1WxDuH9R+GijfoRIFKmHCM6ufEkwNTa1g0KoL2u4MIKh1pwjI4QKbzjjOXjd61CUcC0hRVkRv02qxSDTEkmgzZ78mJ1J5gQQN+4gnECNtBy/eEYu0IUgyglKlEOGKgMXrj2ZZlI86cbhQOEqGGpyfE+u7SGekgb2jpMm85asj4xZCnyMcwtVrUrCgJUnrAC4UHHKsOlz5sjzgXNOGrFVDz2uIib0P6P5f4dOjK9N7cZEi0s4MxCAOZKkK78IENsnStbAqQouBqn3xnPKFffXy0pCClqkkitcmB4QsdKSlkaU4tGC8YQ74bh+HhwHw8dRAcH4xInviMJ+Hi1KshLOyQd5qfojM90FAbGJJ4wUs924T5wKKmfqwQCBvmKNJSfXCUkSNCgkULvNUP3QHEocTWBVqti5jJCSECuEE14kmqleuM2ZBqb0jEseb85MFAoJAlSx82Wk58znnAYTVTZjhUzEou+bqOeRh8u6DhGMhIUd4JIZwAnMq+DF6RZyApEoGWAA6sQUtQO9TskcBGSYG0PX1EhASrEpeLEZYIYKYAOvQZlhWukDLbesycySWSOyhIZA5DU8TWFabt6sjEXBHeeFI9lSsSWYAA5a8yfsjUGyvKTR8RNMg75aQRvu0EhMtSSlaAgDI7OCrnnVuMV5FmZnFC4zpUAQrxnj5SpRAICt+gp9kajWEeiV4GVMQo4sGIPoGObfOPCO63b2N/+0fOU9fVqCQKJViFcwW+yO9dC7f1tkQrds5vl+UcvyFgtovIehQoUcR1AW/ZZJDB6Zd8CerUWGAiu6kFL/SslOAKNPRD6xSshnYgClbaug+6OiD+pGXITWpkp+kPtileKU55tQuH3wSRMAFQr+lR+wxXtFlQoknHXchf3YROmM1gzyJ4d2SWbSIbJWakskAFzhFGzPqg6uyy0jZlzFfyL90DbWuaaIlTAA+UtW5t3OLqSZJxaLV99J5QlqSFAkhhn7o5je3SiYvq0uwQS2e+NJbLonq/VTPq1e6M4roxaHPmJ2f7Jf3YrpqCJzbfJJY7xxmU5DgnThBW3TgZKqjT2wOsPR60JV+hnd8pf3Y0ljuNTDrEzDtBx1UzJw/oxSU49iRTAvVKJlrA2UpDlqChiS3KC0lKSCo5Bjz1jbSpSUhghffKmfcj3q06pX9TMHsREvMinjdGJQksAWDAaHdFS3SgVArbA2Elt5ZvXG4tF1IVpMHKVM+5Au1XErCoALU4P6qZ3Zo3w8dVMD02c2tl3hKtlQUHoWI9RGcNVYCCMQYb2YeuN7NuZbuJU36lX3Y8VdEw0MqaRuMpZ/th98OxKl0YRCwDsgFtwc+Km9UNRbyFjCMJ3nP8AqqR3Ruxca/2Mxv4KvuRXtPRokUkzhylzB/bG3R7NT6MOELUSSdonXJhryiSWlKNcR3l8PcNTzpB6f0ZtB/VTyN3VLb/xrDh0Zn6yZ31S/uxrj2DIGlqcjCxL1LZD7IuWeaEqUVEAFmoajUUgpK6Nzx+pnD/tL+7FiXcE4Gsqb9Uv7sNuj2LT6AFsKVlISQa0oe6KEtbKalQNO6Nmu5VpB8xOoaYZKiWO7Z0r4xn7ZcNoK8SLNacJOsiYCH4YYDmn7HUX0DbOvbAJFC/gYqTjiW7ip3cYNHo/a3/4e0ZfsZn3Yqy+jdrDn5Lacv2MzP8AphXOPYVFlO0rC0vR0Fu7SOpeR29QqVMkkh0socuyfYPGOcyOjlrCq2W0sQx8zM+7Gk8nlktNltqcdntAQrYUTKmBIBoCXGTsYlquMovJSFqR2oQo8THseedZ40KFCjGPYUKFGMeQoUKFMex5ChQUATQmhQowRQoUKAYUJoUKCjChCFCgGPY8aFChjCaE0KFGAKPIUKNQwoUKFBMetChQoDAKEBChQDHsKFCgm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dirty="0"/>
          </a:p>
        </p:txBody>
      </p:sp>
      <p:pic>
        <p:nvPicPr>
          <p:cNvPr id="9224"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92354" y="2886504"/>
            <a:ext cx="1495489" cy="1337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22 CuadroTexto"/>
          <p:cNvSpPr txBox="1"/>
          <p:nvPr/>
        </p:nvSpPr>
        <p:spPr>
          <a:xfrm>
            <a:off x="3779912" y="2916247"/>
            <a:ext cx="2232248" cy="369332"/>
          </a:xfrm>
          <a:prstGeom prst="rect">
            <a:avLst/>
          </a:prstGeom>
          <a:noFill/>
        </p:spPr>
        <p:txBody>
          <a:bodyPr wrap="square" rtlCol="0">
            <a:spAutoFit/>
          </a:bodyPr>
          <a:lstStyle/>
          <a:p>
            <a:pPr marL="285750" indent="-285750">
              <a:buFont typeface="Wingdings" pitchFamily="2" charset="2"/>
              <a:buChar char=""/>
            </a:pPr>
            <a:r>
              <a:rPr lang="es-EC" dirty="0" smtClean="0"/>
              <a:t>E-COMMERCE</a:t>
            </a:r>
            <a:endParaRPr lang="es-EC" dirty="0"/>
          </a:p>
        </p:txBody>
      </p:sp>
      <p:sp>
        <p:nvSpPr>
          <p:cNvPr id="24" name="23 CuadroTexto"/>
          <p:cNvSpPr txBox="1"/>
          <p:nvPr/>
        </p:nvSpPr>
        <p:spPr>
          <a:xfrm>
            <a:off x="3779912" y="3407698"/>
            <a:ext cx="2232248" cy="369332"/>
          </a:xfrm>
          <a:prstGeom prst="rect">
            <a:avLst/>
          </a:prstGeom>
          <a:noFill/>
        </p:spPr>
        <p:txBody>
          <a:bodyPr wrap="square" rtlCol="0">
            <a:spAutoFit/>
          </a:bodyPr>
          <a:lstStyle/>
          <a:p>
            <a:pPr marL="285750" indent="-285750">
              <a:buFont typeface="Wingdings" pitchFamily="2" charset="2"/>
              <a:buChar char=""/>
            </a:pPr>
            <a:r>
              <a:rPr lang="es-EC" dirty="0" smtClean="0"/>
              <a:t>MAQUINARIA</a:t>
            </a:r>
            <a:endParaRPr lang="es-EC" dirty="0"/>
          </a:p>
        </p:txBody>
      </p:sp>
      <p:pic>
        <p:nvPicPr>
          <p:cNvPr id="2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2927" y="3615105"/>
            <a:ext cx="924179" cy="701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25 Flecha derecha"/>
          <p:cNvSpPr/>
          <p:nvPr/>
        </p:nvSpPr>
        <p:spPr>
          <a:xfrm>
            <a:off x="663897" y="5375225"/>
            <a:ext cx="519609" cy="432048"/>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s-EC" dirty="0"/>
          </a:p>
        </p:txBody>
      </p:sp>
      <p:pic>
        <p:nvPicPr>
          <p:cNvPr id="9225"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73763" y="4691122"/>
            <a:ext cx="1800253" cy="1800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8163" y="5240403"/>
            <a:ext cx="924179" cy="701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9799684"/>
      </p:ext>
    </p:extLst>
  </p:cSld>
  <p:clrMapOvr>
    <a:masterClrMapping/>
  </p:clrMapOvr>
  <p:transition spd="slow">
    <p:push di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79512" y="260648"/>
            <a:ext cx="5400600" cy="769441"/>
          </a:xfrm>
          <a:prstGeom prst="rect">
            <a:avLst/>
          </a:prstGeom>
          <a:noFill/>
        </p:spPr>
        <p:txBody>
          <a:bodyPr wrap="square" lIns="91440" tIns="45720" rIns="91440" bIns="45720">
            <a:spAutoFit/>
          </a:bodyPr>
          <a:lstStyle/>
          <a:p>
            <a:pPr algn="ctr"/>
            <a:r>
              <a:rPr lang="es-ES" sz="4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a:t>
            </a:r>
            <a:r>
              <a:rPr lang="es-ES" sz="44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 ANALISIS EXTERNO</a:t>
            </a:r>
            <a:endParaRPr lang="es-ES" sz="4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
        <p:nvSpPr>
          <p:cNvPr id="3" name="2 Rectángulo"/>
          <p:cNvSpPr/>
          <p:nvPr/>
        </p:nvSpPr>
        <p:spPr>
          <a:xfrm>
            <a:off x="5610835" y="447055"/>
            <a:ext cx="2439257" cy="461665"/>
          </a:xfrm>
          <a:prstGeom prst="rect">
            <a:avLst/>
          </a:prstGeom>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a:r>
              <a:rPr lang="es-ES"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MICROAMBIENTE</a:t>
            </a:r>
            <a:endParaRPr lang="es-E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4" name="3 Flecha derecha"/>
          <p:cNvSpPr/>
          <p:nvPr/>
        </p:nvSpPr>
        <p:spPr>
          <a:xfrm>
            <a:off x="460375" y="1386146"/>
            <a:ext cx="519609" cy="432048"/>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s-EC" dirty="0"/>
          </a:p>
        </p:txBody>
      </p:sp>
      <p:pic>
        <p:nvPicPr>
          <p:cNvPr id="5" name="Picture 5" descr="https://encrypted-tbn0.gstatic.com/images?q=tbn:ANd9GcSRacVZ6ozseOPTjYpUcyNWs_uIs6MV61cioaJOO-HDQhVkW7dR5g"/>
          <p:cNvPicPr>
            <a:picLocks noChangeAspect="1" noChangeArrowheads="1"/>
          </p:cNvPicPr>
          <p:nvPr/>
        </p:nvPicPr>
        <p:blipFill rotWithShape="1">
          <a:blip r:embed="rId3">
            <a:extLst>
              <a:ext uri="{28A0092B-C50C-407E-A947-70E740481C1C}">
                <a14:useLocalDpi xmlns:a14="http://schemas.microsoft.com/office/drawing/2010/main" val="0"/>
              </a:ext>
            </a:extLst>
          </a:blip>
          <a:srcRect l="55222" t="13493" b="66922"/>
          <a:stretch/>
        </p:blipFill>
        <p:spPr bwMode="auto">
          <a:xfrm>
            <a:off x="3643646" y="2898059"/>
            <a:ext cx="844421" cy="3693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888" y="1278385"/>
            <a:ext cx="924179" cy="701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7 Flecha derecha"/>
          <p:cNvSpPr/>
          <p:nvPr/>
        </p:nvSpPr>
        <p:spPr>
          <a:xfrm>
            <a:off x="460375" y="3065211"/>
            <a:ext cx="519609" cy="432048"/>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s-EC" dirty="0"/>
          </a:p>
        </p:txBody>
      </p:sp>
      <p:sp>
        <p:nvSpPr>
          <p:cNvPr id="7" name="AutoShape 4" descr="data:image/jpeg;base64,/9j/4AAQSkZJRgABAQAAAQABAAD/2wCEAAkGBxQSEhQUEhQUFBUVFRUUFBUXFRUVFxUUFBQXFhQUFBQYHCggGBolHRQUITEhJSkrLi4uFx8zODMsNygtLisBCgoKDg0OGxAQGywkICQsLSwsLCwsLCwsLCwsLCwsLCwsLCwsLCwsLCwsLCwsLCwsLCwsLCwsLCwsLCwsLCwsLP/AABEIAMIBAwMBEQACEQEDEQH/xAAcAAABBQEBAQAAAAAAAAAAAAAAAwQFBgcBAgj/xABBEAABAwIEAwYCBwcDAwUAAAABAAIDBBEFEiExBkFREyJhcYGRB6EUMkJScrHBI2KCkrLR8DNTwpOi4SRjc4Oj/8QAGgEBAAIDAQAAAAAAAAAAAAAAAAMFAQIEBv/EADURAAIBAwMCAwcDAgcBAAAAAAABAgMEERIhMQVBE1FhIjJxgZGhsSPR8ELBBhUkM1Ji4fH/2gAMAwEAAhEDEQA/ANxQAgBACAEAIAQAgBACAEAIAQAgBACAEAIAQAgBACAEAIAQAgBACAEAIAQAgBACAEAIAQAgBANqytZEO8dTsBqT5BQV7mnRWZslpUZ1PdQwmx9jRcskt1s235rhl1ekv6Zfb9zphYTlspL+fIbnilnJjvcBRvrNPtF/YmXS595I5FxSwnvMc0dbg/JIdZg5YlFpCXS5pZjJMn43hwBBuCLg9QeauItSWUVjTTwz0smAQAgBACAEAIAQAgKxVcRlziIrBoNsxFy63McgFZU7FKOZ8lRWv56sU+CNxLHKhliJND+60foumlaUZcr7nLK9uP8Al9kNaXiuZrgXOzt5tIAuOdiBoVvUsKUo4isMzTvq0ZZk8ov9PMHta5pu1wDgeoIuFRSi4vDL+MlJZQjU4jHGbOcAempPsFJCjOazFENS5pU3iTGEnEtOPtOPk136qdWNZ9vuQPqNBd/sOaDGYZjZju990ix9Ad/RRVbarTWZLYmo3VKq8Re5IKA6AQAgBACAEAIAQAgBAF0AICjY5VF1S/XRtmj0Av8AMleZv5uVxL02PQWUEqC9dxxTntI3MPMaeYXPjKwYqLw5qaK+64JHRc5ZJ5WTmqGS18LYo1sRZIbFh7u5Ja7XTyOb5K86fewhR01HjHHwKPqFrJ1dUFz+SRm4gibvn/lP6rol1a3Xd/Q5oWFaS2x9Ru7iiPk15/lH6qJ9Zpdov7fuSrpdXu19/wBhWk4iiebG7Cdi61vcbKSj1WjUel5j8TSr06rBZW/wJgKzOA6gBAcc4Dc2Tkw2lyISV8Td5GDzc3+6kVKb4i/oaOtTXMl9RGvr2tgkka4OAabEEHW2guPGyzTpSdRQa7mtSrFU3NPbBntMbABehe550kMgkYWn081C8wllBkVLh7mnULpjUjIiyTeDY1JDEY8txr2ZP2bnUEcxuVxXFpCpPXn4ndb3s6cNGPh6CEcxuSTck3JO5PUqVwWMHNy8sY49KA0OG/PxW1LMcoaMsgBiTgQ5psQbg9CNitnJSWGbKOl5Rs9FLnjY47uY1x/iAP6rzclhtHpIvKTF1g2BACAEAIAQAgBAVvEMePaFkZsGnK52hJI3tfkFSXfUJqbhS2x3LW3sU6eufL7DCurJ26iVxaeYsLeBsFXTu7n/AJv7HVRo0JbOKyR766U7ySH+N391A69WXM5fVnWqFJcRX0QyaTck6km9/NbfEzxwSVBPlIWyeCKrDUhxiFGHnOznuPFR1I75RHQrOC0SI0wkbhRbnYpp9xemOVTQWCKotRIyubJGQ7cC4K3lFSRyRUqc01wVV+IWUapnfrQi7EVnwjHiGg8F15mpgXaljnR36gAEfJwHovS9PnKVFZ7bHn76CjWeO+5PrtOMZYxW9hC+S18o0HUk2HzIUtGn4k1Eir1PDg5FGFb2hJkOcne/6dArxUlBYhsedm5VHmTyIz0Q3a7TopY1X3ItImG5QRc2Nri+htsSFltN5wbxT4OArU2FY5rLDWRgcCqWmhGMHh8t1slgYPLStjKGmNQl0enIrC8jOcEAKUlZ0jUbJgM4fTxOH3Gg+BaMrh7grz9eDhUafmehoTU6aaH6iJQQAgBACAEAIAQGXvcWyyNO4keD6OK8lVi1Ukn5v8nqKTThFryQ/jrDayjDppvI3lkWqiSLYQLluYYpHKgHkVTbmhpKmmEs11jAjDAkCso3F8xynyK2RE1uUp4Nz5qTYYYZCsZRnDNJ+HDbUrv/AJnf0sV5055pfMpuoL9X5FqXecJG8SU3aU0zeeQuH4md4fMKWhPTUTIbiGunJehm1PJoFfnnxx2yzkYEnzLGTKQ1lrmjcrVyRsosbjGWXsCCeg1K18RGfDfkKx4s0m1x5LKmmYcGh5HVA81uma4HUciyYwPoXAix2KjkmnlGGMKrDS3YXHgpYVYy5InsPcBxOSnNg0uYTct216tPIqG6t6dZZbw/M6ba7lRfmvIsdTxO1rb9k/1LQPcEquhYSk8akd8upwxtFjBnGWvejGXwdr8xYqeXS9tpbkcepvO8di00lS2RjXsN2uFwf85qrnCUJaZclrCcZxUo8Cy1NwQAgBABQGb8RtDaua3Mg+pY0leavklXlj+bHobNt0I/zuMxIuQ6jw6VZSMNiElWBzW2k11CYr29VnQxqHMVYDzWriZyOmTrGDORVjlgEjRNB0PNbxIarwskFXYbkkcLc9FE5NPBPTxOKaEhSrXUSaCz8GVYic6J2geQW/jAtb1FvZWvS7lRk6cu/HxKzqVu5RVSPbn4Fzur8oyPx6sEUEjjvlLW+LnCwCmoU3UqJENxUVOm2zMoxYK+ZQI8VFQGi5WrZskVfEsdJJEfv/Zc8qvkdEKS7kzwbwPNX2mnc6On3B+3L+AHQN/ePpfdcdWvp27nZSoat+xruC4BT0jctPE1nV1rvd+J51d6lccpOXJ2xhGPAjjFZALskiE33hkY4DzzaLaClyngxJx4aK+OHaOqzfRi6nkbqWjbwvGTa34SFPG4q0+d0c0ranU42IHEKCekdaZvdJs2RurHeF/snwPpdWFG5jU45K6tbSp88C1PULp5OYfxVS0dNMw0DqhFAYB09wQdimjDyhgqlXV5XEX2KkczMYF5+GNU58Uw+y2QZfMt7wH/AGn1VRftOafoW9gmotepdFwneCAEAnNM1gu4ho6k2Wk6kYLMnhG0YSk8RWSOmx+Bv27+TXf2suOXUrZf1Z+CZ1RsK8u33RQKyoMkj3ndzi7yvsPTZUM5upJzfcvIQUIqK7DeWSwWEjLZXsUxq1w3Urqp0c7s551cEDNWPdu4roUIo53OTLPwRwXLXHtHudHTg2L/ALTyN2x3+bvzO3TRoeJu+Dnq19Gy5NJqeCaIMAGaGwsHiV1/N2ckE+i6J2dGS4wQQu6sXyV3EOHpoAXxuFREPtM+s0fvMB18238gq2vYThvDdfc76N9GW0tmNaWqB2KrmiwTJWkmssGJxyiUqKds7QRo8beKTjqWxxwqSoS9CHkpXNNi0rmaZYRqxkspnRSPtfKbDmmGHWhnGR4cbnyhvaWsLXAbc+ZIVvbdZnSjicFP1ba/HJV3PSVVlmE3D0ST/PBHVczpP9R73W2u4kDyGwXRH/EVzF+zCCXlh/nJDL/D9CS9uUm/Nv8AtjBFz91eq6d1GF7S1xWGuV5P+6fY8x1Dp87Opplunw/P/wBRUMZry92UfVHzXTOWSGEcEx8POFPpsxdKP2EVi/8AfcdWx+XM+Fuq5K1TQsLk66FPW9+EbmxgAAAAAFgBoABsAFwFgekBSpZvrX3zOv53N1MmR4G3Dsh+nMA5skzfht/fKk/dMRW5eainbI0se0Oa4WLSLgjxCiTw8okaTWGZzxDgTqN2Zl3QONgTqYydmuPMdD6HXe1trnX7MufyVF1beH7UeBtDKu7JxYFsyyYI/Fazs2krSTwbxWSogPkcANXOcAB1LjYD3IULfdk6XZG88OYQ2kp2Qt1yi7nfeedXOPr8gFTVJucssuacFCOESa0NwQAgKRxZXn6RkvoxosPF2pP5ey891STlW09kvyXnToJUs+bIaeouFXaSwWFwNHFbo1IHHq+wyt3K6qMM7nNVnjYrRC6zmJrhDh81tS2LUMHflcOTBvY9SbAed+SkpQ1ywR1Z6I5N+pKdsbGsY0NY0BrWjQADYBWqSSwirby8lfrXiQlztdTbwHIBb6dhqK+K800zXsNhmAeOTmk2Nx1WmMM35RNcS8Lh95qcASbuYNGyeI6P8efPquC7s1U9qHP5Ou1u3TemXH4KtSVHI6EaEHQgjcEdVRSi08Mu4vKyiWp6my1RrKmmOH1ZKEaopCtLWWKymR1KOUQ+NkMfps7UKOUN9jpo1Ho35Ih9Z4rKgSOZG4tWXjdY6q46LOVO6SXElh/kqOsQjUtm32eV+Cr5fX9V7A8kfQfCeDikpYovtAZpD1kdq8++nkAqurPXJstKUNEUiYWhICAo/GNKIy6SORoJBc+N39TSNiei2i87GrJLg7BWxt7cyNlfI0DM36jWmxLW9dQLk9OSSb4EUuSzLU2EqqnbIxzHgOa4EOB5grKbTyjDSawzL8QoHUszonXI+tG77zDt6jY+I8Vd29bxI5KKvRdKeO3YUjN10EBG49T3aD4rDjkzF4ZHYc3s5I32+pIx/wDK4O/RauGYtehup4kn6o3KN4IBGoIBB8DsvPNY2PQJ5WT0hkEAICjceUBbI2cfVcAx/g4fVPqNPQdVTdToPKqr4MtunVlh038UVwOVSWh4nfZpK2itzWTKXVPzuJPVd8VhHFLdiWVZyYwbH8K8JEVJ2pHfndm/gaS1g8t3fxKztIYhq8yuup5njyLquo5ij4jN2Uj2O0IJt4tJ7pHopM7GuCuVDjPMyJmrnuA089T5AXK0Zsa0BosAp3GeCWvUxDUf6zRzH+55jn4a8lV9QtcrxI89yxsbnS/Dlx2IGnmuqQuRxnQyBmsso1ZXOIcWzODRyU0YZIZSxsiDfVkqVQRpqY3mkJV50i19rxn22Xx7lJ1a5xHwV33fw7EnwbQ9rW07CNO0Dz5Rgv8A+IHqrys9MGylorVNI3wKqLUEBH4pibYmuLnBoG7js3+58FpKeNkbKOdzJ8d4lbUZ+yBLQdXn7R81qk+4YvwNxC6nqOzcT2Lx3hyBJ0eB4c/A+S6a6xP44f1IKLzD4ZRsDTfUKMlOoCtcdYd2kHatHfhObzYdHj2738K6rSpoqY7M5Lylrp5XKKbTyK6RSj19OJGlvssZwzVkO6kLTYiymST3RG5Fq4c4k7JgjmBLW6NcNS0dCOYVfdWDm9dPnyLG1v8AQtFTjsy3UWIxy/6bw7qOY82nVVVSjOn7ywWtKvTq+48jpRkoIBtiNI2aN8btntI8uh8wbFaVIKcXF9zaE3CSkuxlEQPPcaHzG68pjGzPTp53G2MvtEfHRS01uR1HsVXKuo5cHWx30G50HmdAgPorDqURRRxjaNjWDya0D9FexWlJFLJ6m2OFsYKzxY+CRmWRtyNnjQt8Gu/wLTxYp4NtDaKxwdjVPTFwkiIeXEdtfM7KdhbkPLdaRrJtryN5Umkn5mkwTNe0OYQ5rhcEaghS5Ij25txY630WQZpi9B9GndGPqHvx/gP2fQ3Ht1Xm7yh4VRpcPdHoLSt4sMvnucYVyHUIYiSGEjot4msilujLiSea6tWEc+Ms9tplq5mdInUR626Afkva2MUranjyR4u9k3cTz5tfQs3w0j/9ezwZIf8Att+q3uv9sxa/7psaqy0GOL1whjzczoP7/JaTlhG0VllYw3DvpYdU1GsQD+wiP1XWv+2ePteA2566WxCONxJ5KDVU4ZTjyH5LWPJtIufDHD0dXhrM3df2kr45Buw5y0ebSGi4/UArsucOe3kvwclsmqe/r+Rejxieh/Z1UZyDRsguWEdWv5fhdqubdHQWTDeIIJ7ZH6nQDx6XC3W5h7ElKwOaWnUEEEdQdCmcbmHujJ2RGNz4zux7mfyuIv8AJegpy1RUvM89OOmTj5D2CWykayRj7tWuFnAFR6ZR91mrjkY4jC1gzN25hS06kntI0cCKgxV0b2vabFpB87bg+B2WKuJxcX3JqWYSUl2NejkzAEbEAj1F15vB6PLFUNjjjZYbwDIy67nHqSfckryTeW2episJIYY+O43xKmpEdTggAxTZIMD3B4c1RADzmiB/6jVtDea+K/JrU2i/gzfSV6AoyvcS8TQ0rCZHeTQdXf8AhQSm5bIkjHG7M2reJn1YLgMrOQtZaacEmckQS52UN1c45QOpLrNHuVzxf67j5pHRJfoJ+TLt8Pcakhc6nqAWkOIe128b+vkdPDY7LsjLS8M5JLKyjSwVMRFe42oM8HaAd6I5/wCA6PHtr/CuDqFLXScvLf8Ac7LGroq47Pb9ioUzlQF6O5IM7HDwKIw2VQUtit9ZhQFWU3gtHM20EfiFPlf5i4XteiXCq2qj3jt+32PG9ZoOlcuXaW/7k1wA/JXRfvZ2+7CR+SsLqOaTOC1liqjYlUFwVD4hudlia37XaD17gH5lRz5RvDuWKogEdO5jBYMiLWjwaywHyUhoZRitK50IDWk6D8lBDkkkX/4d6UETebTI0joe1cf1CnbzuRJYWCyEIZGzcOiDg8RRhwN8waAb9bgIB0gMy4iZlrZwObmu/mjaT87q6tHmlH+dyju1itL+dhqHLpycx3t7JkYGeKV4EZF1hywZUcjHh7B5q2Roja7srjPKRZgbfXK4/Wd4D5Llq3CgvU7KNu5v0NtYywAGwAA8gqfJb4PaGSm8S8QEl8UegF2udzJ2IHQclRX17NydKGy4fqXNnZxUVUnu+V6FTaq0sRtjrO4zzKlpsimiEyKUjwPcH0nhPSaI/wDe1b03icfivyaVF7D+DNT4sxsQMI5gZj+gV7UfYpILuNuF+HdDU1QzVErTYO1ELHD6jRydY94+m2+0Y4RiTyZ/9EDIi37tx7GyiZIhpw63NVUrf/fj+Umb9FyRX+pOqT/05q3EvDgqLSRkMnYO6/k8fck6joeXyVhKKkjhjLBE4fxK+nIhq2OjI0F9j4sds4eV/RRqUo7M3cVLdFmp8ShnbYOBDgWkdbjUKVYmvQ0acWZ22IxvfGd2OLfY2BXlasNE3HyZ6WnPXBS80StC/VaoxUW2wyxTDMj7gd12oUcvZZvRmpr1GradaaifSeaqhbI2x0PI9F12PUKlnV1w3zyvNfzg476xp3dPRLZrh+TIyKF9NKyW18j2vuOeU3t4XXt7TqdtfR0QeJNe6+fl5/I8Xc9PuLKWuSzFd1x8/I2mN4cAQbggEHqDqFxYwd6eVkYYxhYnyagZDfVubTS9tdDoNU2MjyqAyOzGzcpzHoLam/kgMcoeJpZ5votLTiZ1pHBxdb9lHtI5ulie4LX3cAo/CN9ZMcIcX9g4xzjuOeS45cr4n3s4Pb0FrEWuLKRLyNDTmPBAIIIIuCNQQdiCgPSACgM24pP/AK2b/wCsf/m3+6ubNfor5lJeP9Z/IjnFdRzEHi+Ilmg1KilLBLCOSR+HuBfTZ3PqO9FCAcn2XPcTlDuoFibeS4rmpKMfidttSjKXwNjjjDQAAABoABYAdAFXFkekAIDKMZBZUTNO4kcfRxzNPsQvL3MHGrJPzPR281KlFryG7CoSY94rHeEHo5bQZrIg+zUmTTB6aLajkbjzGoTVh5MOOVgumMWqK6Fp1Y+SF3gWiNslvI5V6L3mmUGMLBoSmIzJcRZYSfjf/UVzPkmRBcOdysp3HYTx/Nwb+qxGK16vQ3lJ6Mepu66jmEqinbIMr2te07hwDh7FAMKfh+njeHxx5CDmAaXBt7WvlvZYSwZbyVDiqHJVvt9trH+4yn5sK8/1COmu/VJl5YSzRXo8CFPJZcJ2k1T1TXNyvFws7PZnHOlKMtUBtWYYAC9hu3mOYUMqTW6JqN029M9mRD5wFootnXkaz1o2UkIuLyuUaScWsMufAmKCSDsie9FoPGM/UPpt6BezhN1aUKz/AKlv8Vs/3PJOMaVWVFf08fB7r6cDjFeMKWAuBkD3tJDmR2cQ4btcdmnwJuhkzziXjSeucKWmjPf2iZ3nvAO73bNYNL7AcysgvHAPCQoISX2dUS2MzxtptGw/dbc+ZufAYBFfErh8ZfpcQs5thOBs9h0D/wATTYeXkEAr8MMYL2SU7jfsrOj69m4m7fQ/1BZZhF6WDIFAZZik/aVEz+Rkdbyb3R8mhX1COmnFeh5+vLVUk/UbkKUjK1XQ3kN1G1uSReEX/wCFMgaJ4/tHI8eIAIPtp7rgvoNaWWFjNe0jQVXlgCAEBXuJuGG1Xfa7s5QLB27XDk14/UajxXJc2ka2/DOm3upUtuxQJIXxPdHIMr2mxH5EHmDvdefq05U5OMuS8p1FOKkh+yPPC9vhf2WiN5EF2a3yYwdEaDBa8Dh7R9JKMxdHaMgNJH7PMy5dsO45p1V/ZPXRUs7rb6FFdx0VWvPc0JdhylDqoI43SGe0be0f3pO43vPJbYusDflZc8ovJNFrBAYt9HdJE2KQRjN3pshcxltWm2hOoGuw3SNN9xKaNZjdcA3vcbjY+IXQQnpACApPHTLTRO6xkfyuv/yVJ1Re3F+hcdNfsSXqQbHKrLIXZPZAPYK3Qi/JZRFKmm8lQq6rvHzK2jA2lMYS1fipVAicheOrmZE/sHmOV8b2NdtbODby5G/IgFe2sbVxsY05c7v6vKPG3tyneyqR42X0W5Uo5T9HkyAtfEO9GdCCN/8AOa4WnF4Z3pqSyjf+A8OpoqOF9K0ZZYo5DIR35C5oN5Hb3305bWCwZLGgGmL04kglYdnRvb7tIQGVfDGW1eP36eQfNjv+JWexjubAsGSN4gxDsIHv+1bKzxe7Qe2/opqFPxKiiQ3FXw6bZmbBYK9KEWiRAb4jh1jnGx3WySZpqwcw6odA9skZs5vsRzBHMFJ04zi4yMwqyhJSialguJtqIhI3Tk4fdcNx/nULz9ak6U9LPQ0aqqw1IfqIlBACApfxCoh+ymG9+zd4ggub7Wd7qp6pT2U/kWfTqm7h8yEwiTvWOx0VOi1n7oxrKbI9zeh+XJZyE8rIiGLGTJZ+Ba3JK6I7SC7fxtG3q2/8qsumVdM3B99/mV3UaWYqa7F7LgNT6q8Kcxv4u8TMmywxHMyMkkjXPIRYBvWwJHiSVhsyhN3C1RR0cMsxzZgO2bbWEuPcB6ixa0nk7wKAs3AHEBa8Ushu11+xJ+ydSY/I6keOnMIDQ1kwCApnHn+pD+F/5tVN1X3o/P8AsW3TOJfIrl1VFoIyz5VlI1bI+rxprAdVLGm2RyqJFfbO6V1m8zudh4rut7V1ZqnHlnFcXKpQdSXCLHheCxEd4lz+Tj9UH8O3vdeptul0KL1P2n6/seVuuqV6ywvZXp+4nV0paSCLEK2azuViZDV+Hlzu0js2UC2v1ZG/7cluXQ8vkuS4tlVWe52W9y6Tw+DQfgn2zKSaGVhayKY9hctJyPGZzdDsHE2PiqipTlTeJIt6dSM1mLNFWhuJVZ7j/wALvyKAwDBcXfEYaqmDJHsIPZvcWZ43NIcAeRsVnJjBoEfxXiDby0lTGNLm8Dh/D+0Bd7XWDJ44ixn6S9pbcRtF2gggkkaucDseVvNXNrQ8KOXyykuq/iywuEQxcuk5j0yVAPoakWsdQs+pq0VzEKwNJA5LMpmYQNI+G1K5lJnfcdrIZGg/cyta0+uW/kQqW7qa6nwLu0p6IfEta5TqBACArnHbh9Gsdy9mXzBufkCq/qTSo4fdo7enputleTKLSyWIVAXiJfFYc7Gyjpld+hWX5mlN4k4fQisq1JSJx/H/AKEGPaLyF37MXsAW6lx8BppzuPNdtjQlVqZTxjc5LyvGnTw1nO2BvjnGc1QG3e54eQGMboCSbNaGDc3011XomygSLdwR8PXMkZVV1jI3vRQDVsbuT5Ds545AaA66kCzAbNGqadsjHMeLte0tcDzBFiFkwYbi0LqWV7Ae9BJ3XfgIdG72ylYZlG34fUiWKOQbPY14/iaD+qyYHCAonG0l6ho+7GPdznH8rKh6nLNZLyX5bLrp0cUm/NkGq8sCv49KR3RzXRSS5Oeo2QrKbrup3MhUSXwjDJX5zDGX5G3cG2zBpO4bu7bYKz6NOKrScvLH3KzrFOUqMVHz/sPKSp5herTPKtE0yZkos/fk7mFunjdETiM6rDy3xHUbKRNM1y0dop3RODo3FruoPyPUeCzKnGS0yWUIzlB5i8MtNBxm8aSsD/3mnKfVp0PyVfU6dF+48fEsKfUpLaaz8CWZxfTEal7fAsJ/puuV2FZcYfzOpdQovz+hitZwUO1e2GttAXOMbWwPdI1pJLWEEtabCwvcXtyWFY1n5fUy7+ivP6EzQcMUsBa5jHvkGvazOzvv+60WaweVz4rtoWkaT1S3ZxXF3KqtMdkSD3rpyco0qagNFytW8GyWRrRVzpn5IWPkdYmzGlxsNzYDbUKN1Yx5ZKqMpcD2OKoecjKeYvOljG9o9XOAAHiViVxBLOTKt5t4wWvhz4eNaRJWESv3EQ/02n947yH2HgVX1bpy2jsWNK1Ud5F9AsuQ6zqAEAICi/ECY9rG0/VDC4eZNj/SFSdUbdSK7YLjpqWiT75Ku1yrCxJ3BqgOBjds4W8uhReRHVTxqjyhnWUxY4tPL5jqtOGTRkpx1Iq3FuEfSYgGm0jDmjJ2Jtqw+B/MBd1lceDPL4fJyXdDxYY7rgpvbOjjjqIwWyUszHSM27zHhwDh5tXok01lFA008M+oMIxBlTBFPGbslY2Rvk4A2PjyWTA8QGQfEuG1ZIR9pkbj55cv/FYZlF/4Anz4fTHpHk/6biz/AIouA+SfusmDM8Yqe1nkfyLrDyb3R+V/VeXuaniVZS/mx6S3p6KUYjdgUJMQmNUxzjyU0JbEMojWKlRzCgWjgqoFPUAu0a8dm49LkFp9x81NZXChWWeHsQ3lBzpbcrcdfEHB2xyNnjAAkJbIB9+12v8AMgOv5DqvZ2VVv2GePvaSXtorcUll3lfgf02IFvPTosmriOO2jdu2x8NFupM0cDyYo+Tj8ltrMaTwY2dSfVNQ0nh0oH1QAtXI3URJ0l1qbCZQEBjF3Oy8uahmm9iaGFuWz4TBrKl4O7oiG+jmkj2/Jcl3B+Gn6nXaT9tr0NZVcWQIAQAgBACArfGuDOqIw+IXkjuQPvNP1mjx0BHlbmuK9tvFimuUddpceFLD4ZmjpXNJDmSNtvdjhbzuNFSuhNcp/Qt1Wg+6H1HUbEKBonTLMLVEY/3GjT94dFh7og/2ZZ/pf2IGpg3+YWIywdTWVkrWNYEXlz4rB7m5Xh31JW8g62zhpZ3+CxtL3wvZluvwV11Z+JvHZ/ks/wAMK6WgpmU9RqwOeQGnMYw5xdYHmLkm3j6Lo/zOKrf9X9iD/LpOl/2/JqUE7XtDmkOadiNQrWE4zWqLyitlFxemSwzJvibXxNr+ze6zjDGdjsXPFyduRWxqM+B/iMKJrqarhk7MPc6GSEdoA1xuWvbvvc3F/rbaIC8P45pqiGQUz3mQAAtfHJG5ofcZ7PaNNDtzXFfV/CpbcvZHXZUfFqb8LdlYXnUX7FYTqsgeVuHiSPMN2/ksdjTWlPS+5ECGy1yTYPRsFjGRnBJYtiRnw+x1dDNGHHe7SHBpPvb0Xruh13U2lytjyfWqChvHh7lWzr0Z54byV7WnUgLVySM6WOIKsHY3WyZhodNlWTUHSoMCLqoBMmcHY5wUyYwOo3LJgZYtEA4HqEZmPkSnw8he+tY5gOWIOMjuQDmOa1vmSRp4Fcd3NKm492dlpBuopeRrt1VFsF0B1ACAEAIDiAEBn3GeBCFwniFmPNntGga87OA5A/nbqqbqFtp/Ujx3LaxuHL9OXyImhqy0ghVLRZ7NYZOvDagXFg/5O/8AK1ayQxcqO3MfwRctMWmzhYrTLR1xcZLKOBgWuTbA4oq18JvG4jqN2nzCmo3FSi8wZFWt6dZYmik/Fiknq5YqmGIue2PsZWsNyQHFzHBp1+04Hfkry16nGptU2f2/8Ka46dOG9PdfcrmAcJVszv2kn0VnMuu6Q/hjbz/EWqaXUbeO2rPwIY2FeSzj6l9wvDW00eRrnPJN3SPN3vd1cfKwtyVHWryrT1S+S8kXVGjGjDSv/o4c5Rm+TsciDJLYdWZSiNKkNSIrG52sebbHVYUMs31tRWeSAqcRU8aRDKoXHg7DHOpXukbds5vlPOMCzT63JHorywpunDV3ZTXs1UljsiIr+FZGuIjkGX99pzNHpo75K6V68brcpnYrOzHeCYRDTOD8gkl/3HgOI/ANmemviuadaU+Tqp0YwJDGKWKqaSWhkv2ZALG/IPt9Zvn6LNKtKm/QxWoxqL1KhE46g6EEgjoRoQriLysopZLDwzlW6zSVlhFbDXyvAGZznGzWNvck7AAbrnb7s6UuyRrZ4GiNPG1v7OdsbQ6QXLXvt3s7eYJvqNfyXFG6lGWex2ytYyhjuVCrpp4H5JIn5thla5zXeLHAa/mrCFeElnJXTt5xeME1g3BstSQ+pzQxDZm0r/P/AGx8/AbrmrXi4gdNGzfMzRMOoY4GCOFjWMHJo58yTzPidVXuTk8ssYxUVhDu6wZOoDqA6gBAcQAgOIBjjcAkp5WnnG73AuD7gKKvHVTkn5ElGWmpF+plMTtF5bk9KO6epLTosYM5JiLEQ8WeL+PMeq1azyR+Hh5g8HH07T9V3oVo4kiqSXvIRdSnqPda4ZJ4iEnwdXey2SGoSc8DRv8Anmt1E1bG73Lc0GlRUZVulk0bwMWYuy9rhSOkzRVEPm4gAL3Wmlm+pDOloKmueewYS29jI7uxt83c/IXPguyhbSlwjjrXEY8suuB8AQxWfUHt372ItGD+D7X8XsrSlaQjzuV1S5lLjYtpauo5hJ8V+SAaS0DTyCAZzYODsgKpjvDkzXGSNucH6zRvfqF229yoLTI4bi1c3qiQwwqeXulhjHNzrfJoOpU07uGNiGnZzb32LTw3hTaXVg7xFi8gFxHS/IeAXBUqynyWFOlGHBaoay+6jJB5HN4oBZrkAoCgPQKA9IDoQHpABQHEBwlAeS5AJTjM1zerSPcWWJLKaMp4aZkGrbtOhaS1w6EaEe4XlNLjs+x6ZSUllCL6oDcrZRbNXJIcwVF1o4m6Y7ZUHqtcG2T39JPVYwMnh0yzgZE86yYOFZMEBjhJOUc100scnPVyR0NIpHM0UC38BYdDJOWTRtkBjJaHC4zNIO2211PZ6ZVMSWdiC8Uo08xfc1SNgaA1oDQBYAAAAdABsrkqT1ZAcsgOZUBwsQHnIgOFiA8PgB3AQCZo29EBz6GEB7bBZAKsaUAs0oBQFAewgOhAekAFAeUB5KA8uQCMiAqnEnDYmcZI3COQ/WuLtd4kDUHxC4riyjVepbM66F3KmtL3RAU/BcYdmqXmU8mNuxnrbvO+SzSs4w53FW7lLjYd4ng8Tm3ha2JzRoGizXAciNgfH3WLiyhUjmCw/wAmaF3OD9p5RCRO/wA8VQNNPDLtPKyjsj7IkGxlLiDWnUgLdU2+DR1Ehemqg7Y3Wso45NoyTHsRWhuNcapR3XKSEjSUSKc4BSLLNM4LJ8O6Z8lT2oH7OMOBdyLnDKGDqdbnpbxXfY0n4mvsjgvKq0ae7NOBVuVZ6CAEAWQHUByyALIAyoAyoAyoDoagOhqA9ZUB2yA7ZAdCA9IAKA8lAeSgPJCA8kIBCWIFAMZ6EFAR09CgKljNP2cp6P7w89nf39VQ9QpaKursy6samqnpfKI+pd3T5LjijslwVJ8eZ2xJJ0A1PoF3xzwjiljllm4e4ckJu93ZCxsLZiTbTNyAvbxXSrKU17exzu8UH7O46c8xuLHjK5u4/Ig8weqqalKUJaZFnTqqcdSEp5pKgiKBjpHbkNG3i4nRo8St6NCU3siOrXjFbsseB8BNFn1bu0O/ZNJDB+J2hd5Cw81b0rKMd5blXVu3LaJd4ImsaGsaGtAsGtAAA6ADQLtSwsI43u8iwKyD2EB1AdQHbIDtkB2yALIAsgCyA7ZAFkB2yA6gOhAdCA6gBAcIQHkhAcIQHktQHksQHgxIDw6nQEXi/D7J2ZXXB3a4btPUKOrSjVjpkSUqsqcsxKjU8Cz3t2oLOobZ1vU2C4Y9Oinydbv5NcDug4UEI7rdeZ3J8yu+FOMPdRxzqSnyyQZhzhyW5oe6jCmSgCWNr7bXGo8juFpOnGfvLJtGco+68D/D6RsTcsbGsb0a0NF+ptufFbRiorCMNuTyyQYFkwKhiA9hiA9BiA7lQHQ1Aeg1AFkB2yALIAsgO2QBZACA7ZAFkAIDoQHUAIAQAgOFACAEBwoAQHkoDiA8uCATIQHnKgPVkB7aEB7CA9IDqA6gBACAEAIAQAgBACAEAIAQHUAIAQH/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dirty="0"/>
          </a:p>
        </p:txBody>
      </p:sp>
      <p:pic>
        <p:nvPicPr>
          <p:cNvPr id="102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0288" y="2629254"/>
            <a:ext cx="1703891" cy="1276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10 Flecha derecha"/>
          <p:cNvSpPr/>
          <p:nvPr/>
        </p:nvSpPr>
        <p:spPr>
          <a:xfrm>
            <a:off x="4768480" y="1631701"/>
            <a:ext cx="519609" cy="432048"/>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s-EC" dirty="0"/>
          </a:p>
        </p:txBody>
      </p:sp>
      <p:pic>
        <p:nvPicPr>
          <p:cNvPr id="1024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8285" y="2671961"/>
            <a:ext cx="2215745" cy="825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9" name="Picture 9" descr="https://encrypted-tbn0.gstatic.com/images?q=tbn:ANd9GcQeM3YW_747igr_h6KUwJ2ny8dSy5DFdV0lPfsJxHkdQm2CXn8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46006" y="1163999"/>
            <a:ext cx="1180301" cy="120688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descr="https://encrypted-tbn0.gstatic.com/images?q=tbn:ANd9GcSRacVZ6ozseOPTjYpUcyNWs_uIs6MV61cioaJOO-HDQhVkW7dR5g"/>
          <p:cNvPicPr>
            <a:picLocks noChangeAspect="1" noChangeArrowheads="1"/>
          </p:cNvPicPr>
          <p:nvPr/>
        </p:nvPicPr>
        <p:blipFill rotWithShape="1">
          <a:blip r:embed="rId3">
            <a:extLst>
              <a:ext uri="{28A0092B-C50C-407E-A947-70E740481C1C}">
                <a14:useLocalDpi xmlns:a14="http://schemas.microsoft.com/office/drawing/2010/main" val="0"/>
              </a:ext>
            </a:extLst>
          </a:blip>
          <a:srcRect l="55222" t="13493" b="66922"/>
          <a:stretch/>
        </p:blipFill>
        <p:spPr bwMode="auto">
          <a:xfrm>
            <a:off x="7102160" y="1561447"/>
            <a:ext cx="844421" cy="369332"/>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11" descr="data:image/jpeg;base64,/9j/4AAQSkZJRgABAQAAAQABAAD/2wCEAAkGBhIQERUPDxIQEBANDxAPEBAOEA8OEA8PFBAVFRcQFBQYGyYeFxkjGRQUHzIgIycpLCwtFR4xNTAqNScrLCkBCQoKDgwOGg8PGjIkHiQvKTQvLykwMi40Kiw0NTUsNTI0LCwwKiwtLC0uKSksMCwsLCkpLCwuLCwtLCwsKSwtLP/AABEIAK8BIAMBIgACEQEDEQH/xAAcAAEAAQUBAQAAAAAAAAAAAAAABgIDBAUHAQj/xABEEAABAwICBQcJBwIFBQEAAAABAAIDBBEFIQYSMUFxEzJRUmGBkQcUIkKSobHB0SMzQ1NicoIV4WOTssLwFzRUc6IW/8QAGgEBAAIDAQAAAAAAAAAAAAAAAAMEAQIFBv/EAC8RAAIBAgQDBwUAAwEAAAAAAAABAgMEESExQQUSYRMiUYGRofAyQnHR4RQVsSP/2gAMAwEAAhEDEQA/AO4oiIAiIgCIiAIiIAiIgCIiAIiIAiIgCIiAIitzztjaXvIa1gLnE7ABvRvDNmG0liy4iwMJxqKqZrxOvbnNOT2HoI+az1rGSmuaLxRrCcZxUovFMIiLY3CIiAIiIAiIgCIiAIiIAiIgCIiAIiIAiIgCIiAIitVNUyNpfI5rGt2ucQAFhvDNmG0liy6qJpmsGs9zWtG1ziGgd5UKxnyibWUrb/4sgy/i36+Ch1diUs51ppHSH9RyHAbB3Lk3HFaVPKHefscO543Rpd2n3n7ep0eu07pY8mudKR+UMvaNh4XWhqvKTIfuomNHTI50h91lDUXIqcUuJ6PD8HDq8YuqmjwXQ30+m9Y78UNHQxjB7yCViP0lqjtqJe55HwWrc4DaQOJsrLq+MbZGe0Cqrr15/c35sou5uJ/fJ+bNuNIan/yJ/wDMf9Vej0rq27J5P5Wd8QtCMRi/MZ4q6ydrua5p4OBWO1rR3a9THbV4580l5slFPp/VN5xjk/cwA/8AzZW8d0ykqohFqiMXu/VcTr22DZkL5+CjyLd3ldxcHJ4Mkd/cyg4Obafj+9TIoa+SB4kicWPbvG8dBG8di6Po5pjHUgMktHP1fVf2sPy28VzBetdbMZEZgjcVva3lS3eWa8Deyv6lpLu5x3XzRncAV6oDo3pwRaKqPY2b5P8Ar49KnMU4cLg3BzBGYI6V6u3uKdePNB/w9va3dO5hzU3+Vui6iXRWC0EREAREQBERAEREAREQBERAEREARY1TXNYQwXfI4XbGzNxF7ax3NHabBUthkfnI7UHUiPxk2nut3rbl3ZrzbIvzVLGc9zW/uIF/FWDibNwkd2silcDwcG296uw0jGc1oBO02u48XHM96vJ3Rma6TGAPw6jup5nfAFcs8rmMvLoZKeV9gHski1Xt1Te7ZOTe24uC4XtuC7IrNVRslbqSsZI07WvaHDwK1nCnUjyyWXzoQ1qTqwcHhh1R8zU2lzxzw149k+7L3LfUGNRTc06ruq6wPduKmOm/khika6aiaWvAuYQcyP8ADJ3/AKTe+6y49UYVLF6QGu1pzLQbji3aFyrng8XHnp6dNvyvi6nn6/C4SfKlyvpv88mSyrx5jMm+mezJvjv7lqKjHJXetqjoZl79qxqHD5Zz9m0kdY5NHepRhugV85XFx6G+iPqqtDh++HqZt+FrXDzZEXzk5k34m6AuOwE8ASuqUOhkTNkbR22ufEraM0daNy6EbJbs6keHxWrOLua8eq/2XK0HuJDWglziABvJK7VNgAtsUS0roeQj5RvouDmgOAFxfJYqWqjFtGKtnGEHJPRGPh1IYowxxLnbXEknM7h2LJsoe7EpDtkf7RCsuqnHa5x4klefdpKTxbPLOwnJ4ykTUuA2kDiQFQ6qYNr2Di5qhJlVOsdwPcLrdWGO5JHhje/sTN2JxD8Rnc4H4Lb4F5RGUp1HScpDvYA4lnaw292xc25GQ7GPPBjvos7BtHqieZjeScGcozXLrNAZrDW27crq3Qsp05KUG0y9bcOnSmpwbTPpKmrQ5ocNjmhwuLGxF8xuV91U0C7iABtJIAHeVDazSF0ZbBC3lamUgMjGwX3u+PAXyW4w/Ra9pK53nM23Vd9xGehkew8SPBdt1cZcsFi1r4L+9D0Tr80nCmsWtfBf3ovPAzm6QQONo3GUj8hkkw8WAj3q63E7/hT98RHxWY1oAsAABkAMgF6t0p7v2JEp7v2/rMb+oM9bXb2vjkaB/Ii3vV6OZrs2uDh+kgqtWZaRjjctGt1h6Lh/IZrbvG3eLyLFLZGc08q3qus14HY7YeB8Vcpqtsl9U5tyc1w1XMPQ4HYilsFJY4PUvIiLY3CIiAIiIAtZX4i4yebU9jMW6z3kazKeM+u4b3H1W79uwKrH8YbSU8k7s+Tbk3rPOTW95srWjWHOihDpc6ioPL1DjtMrhzeDRZoHYpYxwjzvy/P8IpSxlyLz+dTOo6FsQs25Ls3vedZ8jus47z7hsFgshEUbbebJEsMkERFgyEREAXI9PsPbS4g2QD7Orbyrm2y1w7Vk8fRdxJXXFy/ywTAzUzPWayZx7A4sH+1XLLOqovR4plS8ypOS1WDRkUGGs3NA4AALe0tCFGtFK/lYY3/pseLTqn4KY0hVWUeVtFqLxSZdipArwpgr0QV8NWDJgPowdy0+NaNRzsLJG6wNj3jepRqKl0KxhiGsTmf/AE6gH4YPEuPzV1mg8A2RM9kFdCdShUGlCwopbGqiloiEM0TjGyNg4Mb9FdGjzRsaBwACl5pgrMkK2NiKPwYDcseZjYWl/VBP9lIqptlDdKq3VDWb5ZNXuDSfiAoa8+zpyl4JkFxU7OlKa2TN95M6LlHTVsnpPL+RYTuyDnkcbtHcVPlDPJXODSPZ60dQ+/BwBB+Pgpmo7SKjRjh+SKygo0I4brHzYREVkuBERAFiVtDr2ex3JysHoSAXt+lw9Zh3jwsc1losNJrBmsoqSwZhYbiPKazHjUmhIEsd7gX2Pad7DtB7toWatBpQDCGV0Y9OmIbKB+JTOcA5h4Gzh0Zrd084e0Pabte0OaekEXBUcJPFweq90RU5vmdOWq918yf9LiIilJwvCV6qZDkgIL5Sav8A7WE8ySqa5/QWtcwZ+2fBTxc68qNIXwskH4TyDbcHgZ+LR4qT6GaRtrqZslxysYEc7d7ZQNvB20cexXKkcbeEltjiVISwrzi98MDfIiKmWwiIgCIrNXWMiaXyODWjefgBvPYgKqmobG0veQ1rASSdwXAtMtIPOaiSp9UfZRDsH/Pct/pzp2aq8MJ1IGn0nX2943/Djs5rXVmscsmtyaPmuvZ0XTXay12/Zy7qsqj7OOm/6OgeTeQmAjcJngcLNK6XQqCaC4cYqdgcLOdd7uwuzt4WU9o2rmVHjNtHRprCCTNlCsloWPEr7StDcuJZeAr26wDzVXhaqkKAsuasWYLMcsaYLINJX7CuXadzFs0RHqh7hxu36BdWrmLmvlBoCWCUD7p2f7XZH3gKvcx5qbRWu481GSM3QHSIU1R6RtDVAAnqu3H/AJ2rsAN8xmD0L5mw6tA9Bx9Em4PUd0rqGhmnfJhtPVG7djJNth8x2eHQKNlXUf8Axn5dTm8OuVBdhPy6rw/J0pFRDM17Q5hDmuFwWkEEcVWuqdsIiIAiIgNdpHbzSfW2eby/6CtVoJWF9HHfazWZ3B2XuIHctf5SdIQyLzNhvLUWMlvUhBvn2uItwus3Q6nMVNG07SC8/wAjf4WVJS5rrBbRz9TnKfNeYR2jn5tEpRUsKqV06IVMmxVLxwQEexumEjHMeLteC0jsXKGVM+GVZdA6zwOa7mTw39Yb/kV2XEIbqBaX6O+cMsPRkjJdG/oPQew/RW7auqbcZ5xepVuKLmuaOUlob3A/KjSzgNnvTy7w7NhP6XKUw4tC8XZLEb9D238F81zVEkTjHMz0mmxDhY+O/iq4sVA2GVnY15t4XVudhCWdOXr+yrG9nHKcfQ+lnVsY2vYOL2j5rCqtJaaPN0zDbqHX+C+ezjh/Mm9q3zWPNit9oc7/ANjy73LRcPe80bu+W0WdixjyrQsu2naZHdJz9wNvEjgudaQ6XzVBJnebbo2nO3QdwHYLd6jMuIPOV9UdDclhvf71Zp0KVLNZvr+ivOtVq5aLoX6yvLstjRsaNg+q2eiOAGplEjx9jGb5+u4erwVWA6GSTkPmBjj26uxz/oF0vDKBkTQ1oDWtFgNgAVS4uubKJaoW3LmzaYdT2AW9p1pI6+JnOkjHF7R81X/+mpm7Zo+51/gqUaU5aRfoXHUhHVokjHq6JVE3ab0rfxCf2skPyWO/yh042CV38Gj4lTK0rvSD9CJ3VFfevUm4lVQkXPn+UpnqwyH9zmN+F1Yk8pzhzYGi298pPwaFKuH3D+33RE7+3X3ezOlB69utHo7jXnNNFUEBpnjD9UXsLk9K2olVJrB4FxPFYl1xViVVGRWnvWDJhVTFG8ZoA9pa4XDgQR0gqTzFaurZdAcOxnC3Ushab6hJLHdI6OKUWJ6o1Xek3oO0cCuj47hDJmlrwCDv3g9IO5cvxTCXwklh5SMHnNGYHaPmubWsXNOUVil7HFu7OOOW5N9H9MJqf7mQvbvY7b3g7eO3tU7wvynQPsJ2mN3SNl+B+RK+f4cQtvW0gx12wkOH6hf37VWhWr0svqXX9kMLi5oZfUuuvqfR1PpJTP5szBfrnU/1WWV/UofzYv8AMZ9V86Q4w3qlv7Hlqvf1gdM3t/3U3+w8YMn/ANrhrTfqjvdVpJSxC754xbodrfBRHHPKgLFlCwuccuVkHot7Q3euXPxNu3ULj0vddXaGKaqfycfot9YtFmtHad/BRyvatTu044e5DPiFer3KUcMfHMkmj9Eamd0srjKQ7Wle7PXk6t/luFgun4eFG8BwpsLGxsFg0d5O8ntKlVFGuhbUFRj4t6s6lpbKhDDWT1fizZR7FUvGr1WC2EREBYniuFpa2iupAQseaC6A57jmisVQLSNuRscMnN4FQqv8nUjTeF4cOh41T4jJdomo1hyYf2KaFacPpZFOjCf1I4bJodVj8O/BzUj0Oqz+GBxcPku2HDB0IMMHQpv8yp0Iv8Smclo/J1K7714aOhgufEqUYToTDDmGazus/wBI/wBlNW0AG5HwWUE6s56smhShDREB0tp3QmN4LhHJ9kbEgNk2t8RcfxC0TnX258c1O9JKXlonQu5rx3gjMOHaCuexazS6KT7yI2P6m7njsK7vC7hSj2T1X/Di8SouMu0WjLqIi7RxgiIgC1WO1hAELM3ykCw22JtbvPzW1VBgaXB5a0vZzXEC471HWjKUGoaktKUYzTlodI0TqhDTQwXvyMTGE9JAzPjdSOOruuVUePyR7muHbcFbaHTe22I9z/7LzM+G3KemP4aPRR4hbta4eR0PzlUPqVBTp4N0Tu94+ixp9OZDzY2N/c5zvhZarh1w/t90bPiFuvu9mTiaqWjxTHo4uc4X6ozce5Q6q0gnkyMhAO5noD3ZrXFXaPCHrVl6fspVeKrSmvU2eKY4+bIegzoG13E/Ja1eL0FdqnShSjywWCOTOtKpLmm8zX1mBRSZkarj6zMvEbFrXaLuHMkaR0PBafEXUiRUa/DLatm44Ppl/CeF1NLB5/n5iaSDR6fYNR3CRq2UGiFS71Wt4u+ik+iWF8q4zEehGS1n6n7yOwbOPBTSLDx0Ly13YUKdRxg28DrULaNWHPNYHP8ADtAcwZnk/pYLDx2qZ4XgrYmhrGhrRuA963MVAsyKlso4UoQ+lF+nRhT+lFikpbLb08dlRDAsprVKSlSIiwAiIgC8IXqIC26NWnQLJRAYZp15yCzLLwtWQYLoVjTxLaOYseWNARuupbqD6U4MSBNGPtYb5fmM3s+YXTKmBaLEKRb05ypyUo6o0nBTi4y0ZzKGUPaHDYRf+yrV7G8P82l1x9zO7PojlPyd8VZXsbevGvBTR5K4oujNxYREVggCIiwAiIgCIiAIiIAiLGqa9jNpueqMz/ZYbSWLMpN5IyVRRQuqpOSiuGN+9lG4dVvaVaw3C564744L5u63YOsfcui4LgjIWBkbbNHiT0k7yuNe8RUVyU9Tr2dg5PnqaGTgtCImtYwarWgAAbgpHTxrHpKWy2cMS88d8qjhV9kSqYxXAEB4GqpEWAEREAREQBERAEREAREQHhCtvYrq8IQGBNEtXV063sjFhTxLIITjWFtkY5jxdrxY/XioC2N0T3QSc+Pmu/Mj3OXXK2luoTpVgZkaJIx9rDdzP1Dew8VesbrsKmej1KN7bdtDLVEdWkx+ucC2OIu1gdY6t77Mhl4rZmuHJ8p0DMHaHbNXxVrRvCzK51Q/PWJa3/c75eK7t9cKnTy3ONZW7qVM9jVUuPyDJ9nW23FitjFjjDzg5vg4KTv0ajk57Gnttn4rDn0BYeY57PBw9+a5tLibWUv2dCpw5P6TWMxKM+uO+4+KuipYdjm+0El0CmHNew8Q5v1WM7QqqG5h/n/ZXY8Sg90U5cOmtmZXLN6zfaCpdVsG17faCxRoXVdVntj6LIi0DqDtMbe9x+Sy+JQ8UYXD5+DLb8UjHrX/AGglY0uOD1W97jb3Bb6l8nP5krj2MaB7zdb7D9B4I7Hk9Y9Mnp+45KtU4ovt+epYhw17/PQgVPDVVRtG12qd4GowcXb1KME0Ba2z5zyjuqMoxx6ym9NhYGQFlsoKBc2reVKnQ6NK0p0zXUeGgAACwGQAystxTUllkQ0qzI4VTLZbhhWWxi9YxXAEAAXqIsAIiIAiIgCIiAIiIAiIgCIiAIiIDwhY8sayV4WoDUVFPdaauoL7lKpIViyUl1kHGNKNDZXStMDTqTyASAbGPsftT2Wv38VKcLwERtawCwYAB3KdtoAN21UHDx0KSdWU4qL2I404xba3I/FhvYr4w7sW7bSqvzZRkhof6b2Lz+m9i3/myebIDQDDexXG4d2LeCmXop0BqGYf2LIZRLZCBXGwIDBjpVkMp1ktiVwMQFlkSvNYqrIsAIiIAiIgCIiAIiIAiIgCIiAIiIAiIgCIiAIiIAqdVVIgKdRNRVIgKOTTk1WiAo5NOTVaICjUXuoqkQHmqll6iAIiIAiIgCIiAIiIAiIgCIiA/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dirty="0"/>
          </a:p>
        </p:txBody>
      </p:sp>
      <p:pic>
        <p:nvPicPr>
          <p:cNvPr id="10252"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8678" y="4013244"/>
            <a:ext cx="1674143" cy="1017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17 Flecha derecha"/>
          <p:cNvSpPr/>
          <p:nvPr/>
        </p:nvSpPr>
        <p:spPr>
          <a:xfrm>
            <a:off x="467544" y="4490523"/>
            <a:ext cx="519609" cy="432048"/>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s-EC" dirty="0"/>
          </a:p>
        </p:txBody>
      </p:sp>
      <p:pic>
        <p:nvPicPr>
          <p:cNvPr id="20" name="Picture 5" descr="https://encrypted-tbn0.gstatic.com/images?q=tbn:ANd9GcSRacVZ6ozseOPTjYpUcyNWs_uIs6MV61cioaJOO-HDQhVkW7dR5g"/>
          <p:cNvPicPr>
            <a:picLocks noChangeAspect="1" noChangeArrowheads="1"/>
          </p:cNvPicPr>
          <p:nvPr/>
        </p:nvPicPr>
        <p:blipFill rotWithShape="1">
          <a:blip r:embed="rId3">
            <a:extLst>
              <a:ext uri="{28A0092B-C50C-407E-A947-70E740481C1C}">
                <a14:useLocalDpi xmlns:a14="http://schemas.microsoft.com/office/drawing/2010/main" val="0"/>
              </a:ext>
            </a:extLst>
          </a:blip>
          <a:srcRect l="55222" t="13493" b="66922"/>
          <a:stretch/>
        </p:blipFill>
        <p:spPr bwMode="auto">
          <a:xfrm>
            <a:off x="3690215" y="4197910"/>
            <a:ext cx="844421" cy="369332"/>
          </a:xfrm>
          <a:prstGeom prst="rect">
            <a:avLst/>
          </a:prstGeom>
          <a:noFill/>
          <a:extLst>
            <a:ext uri="{909E8E84-426E-40DD-AFC4-6F175D3DCCD1}">
              <a14:hiddenFill xmlns:a14="http://schemas.microsoft.com/office/drawing/2010/main">
                <a:solidFill>
                  <a:srgbClr val="FFFFFF"/>
                </a:solidFill>
              </a14:hiddenFill>
            </a:ext>
          </a:extLst>
        </p:spPr>
      </p:pic>
      <p:pic>
        <p:nvPicPr>
          <p:cNvPr id="10253"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00334" y="3659468"/>
            <a:ext cx="1857782" cy="1076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21 Flecha derecha"/>
          <p:cNvSpPr/>
          <p:nvPr/>
        </p:nvSpPr>
        <p:spPr>
          <a:xfrm>
            <a:off x="467544" y="5661248"/>
            <a:ext cx="519609" cy="432048"/>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s-EC" dirty="0"/>
          </a:p>
        </p:txBody>
      </p:sp>
      <p:pic>
        <p:nvPicPr>
          <p:cNvPr id="10255" name="Picture 15" descr="https://encrypted-tbn2.gstatic.com/images?q=tbn:ANd9GcSnfGnOiXNyLmvYvyPrB5WDJeoNkABV4AC220gqT6jBCgZxFE1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30564" y="5135199"/>
            <a:ext cx="1190371" cy="121718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1945" y="5392944"/>
            <a:ext cx="924179" cy="701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83746" y="1190327"/>
            <a:ext cx="1484005" cy="1111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6659751"/>
      </p:ext>
    </p:extLst>
  </p:cSld>
  <p:clrMapOvr>
    <a:masterClrMapping/>
  </p:clrMapOvr>
  <p:transition spd="slow">
    <p:push dir="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3751" y="332656"/>
            <a:ext cx="6122425" cy="769441"/>
          </a:xfrm>
          <a:prstGeom prst="rect">
            <a:avLst/>
          </a:prstGeom>
          <a:noFill/>
        </p:spPr>
        <p:txBody>
          <a:bodyPr wrap="square" lIns="91440" tIns="45720" rIns="91440" bIns="45720">
            <a:spAutoFit/>
          </a:bodyPr>
          <a:lstStyle/>
          <a:p>
            <a:pPr algn="ctr"/>
            <a:r>
              <a:rPr lang="es-ES" sz="44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-ANALISIS INTERNO</a:t>
            </a:r>
            <a:endParaRPr lang="es-ES" sz="4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1437468"/>
            <a:ext cx="1152128" cy="1296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Abrir llave"/>
          <p:cNvSpPr/>
          <p:nvPr/>
        </p:nvSpPr>
        <p:spPr>
          <a:xfrm>
            <a:off x="2609454" y="1125081"/>
            <a:ext cx="419321" cy="1799863"/>
          </a:xfrm>
          <a:prstGeom prst="leftBrace">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s-EC" dirty="0"/>
          </a:p>
        </p:txBody>
      </p:sp>
      <p:sp>
        <p:nvSpPr>
          <p:cNvPr id="6" name="5 CuadroTexto"/>
          <p:cNvSpPr txBox="1"/>
          <p:nvPr/>
        </p:nvSpPr>
        <p:spPr>
          <a:xfrm>
            <a:off x="3275856" y="1124744"/>
            <a:ext cx="3240360" cy="369332"/>
          </a:xfrm>
          <a:prstGeom prst="rect">
            <a:avLst/>
          </a:prstGeom>
          <a:noFill/>
        </p:spPr>
        <p:txBody>
          <a:bodyPr wrap="square" rtlCol="0">
            <a:spAutoFit/>
          </a:bodyPr>
          <a:lstStyle/>
          <a:p>
            <a:pPr marL="285750" indent="-285750">
              <a:buFont typeface="Wingdings" pitchFamily="2" charset="2"/>
              <a:buChar char=""/>
            </a:pPr>
            <a:r>
              <a:rPr lang="es-EC" dirty="0" smtClean="0"/>
              <a:t>PLANIFICACIÓN ESTRATEGICA</a:t>
            </a:r>
            <a:endParaRPr lang="es-EC" dirty="0"/>
          </a:p>
        </p:txBody>
      </p:sp>
      <p:pic>
        <p:nvPicPr>
          <p:cNvPr id="7" name="Picture 5" descr="https://encrypted-tbn0.gstatic.com/images?q=tbn:ANd9GcSRacVZ6ozseOPTjYpUcyNWs_uIs6MV61cioaJOO-HDQhVkW7dR5g"/>
          <p:cNvPicPr>
            <a:picLocks noChangeAspect="1" noChangeArrowheads="1"/>
          </p:cNvPicPr>
          <p:nvPr/>
        </p:nvPicPr>
        <p:blipFill rotWithShape="1">
          <a:blip r:embed="rId4">
            <a:extLst>
              <a:ext uri="{28A0092B-C50C-407E-A947-70E740481C1C}">
                <a14:useLocalDpi xmlns:a14="http://schemas.microsoft.com/office/drawing/2010/main" val="0"/>
              </a:ext>
            </a:extLst>
          </a:blip>
          <a:srcRect l="55222" t="13493" b="66922"/>
          <a:stretch/>
        </p:blipFill>
        <p:spPr bwMode="auto">
          <a:xfrm>
            <a:off x="6934408" y="1043421"/>
            <a:ext cx="844421" cy="3693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7546" y="1674544"/>
            <a:ext cx="508790" cy="38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8 Flecha derecha"/>
          <p:cNvSpPr/>
          <p:nvPr/>
        </p:nvSpPr>
        <p:spPr>
          <a:xfrm>
            <a:off x="460374" y="1869516"/>
            <a:ext cx="519609" cy="432048"/>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s-EC" dirty="0"/>
          </a:p>
        </p:txBody>
      </p:sp>
      <p:sp>
        <p:nvSpPr>
          <p:cNvPr id="10" name="9 CuadroTexto"/>
          <p:cNvSpPr txBox="1"/>
          <p:nvPr/>
        </p:nvSpPr>
        <p:spPr>
          <a:xfrm>
            <a:off x="3275856" y="1475492"/>
            <a:ext cx="3240360" cy="369332"/>
          </a:xfrm>
          <a:prstGeom prst="rect">
            <a:avLst/>
          </a:prstGeom>
          <a:noFill/>
        </p:spPr>
        <p:txBody>
          <a:bodyPr wrap="square" rtlCol="0">
            <a:spAutoFit/>
          </a:bodyPr>
          <a:lstStyle/>
          <a:p>
            <a:pPr marL="285750" indent="-285750">
              <a:buFont typeface="Wingdings" pitchFamily="2" charset="2"/>
              <a:buChar char=""/>
            </a:pPr>
            <a:r>
              <a:rPr lang="es-EC" dirty="0" smtClean="0"/>
              <a:t>ESTRUCTURA</a:t>
            </a:r>
            <a:endParaRPr lang="es-EC" dirty="0"/>
          </a:p>
        </p:txBody>
      </p:sp>
      <p:pic>
        <p:nvPicPr>
          <p:cNvPr id="11" name="Picture 5" descr="https://encrypted-tbn0.gstatic.com/images?q=tbn:ANd9GcSRacVZ6ozseOPTjYpUcyNWs_uIs6MV61cioaJOO-HDQhVkW7dR5g"/>
          <p:cNvPicPr>
            <a:picLocks noChangeAspect="1" noChangeArrowheads="1"/>
          </p:cNvPicPr>
          <p:nvPr/>
        </p:nvPicPr>
        <p:blipFill rotWithShape="1">
          <a:blip r:embed="rId4">
            <a:extLst>
              <a:ext uri="{28A0092B-C50C-407E-A947-70E740481C1C}">
                <a14:useLocalDpi xmlns:a14="http://schemas.microsoft.com/office/drawing/2010/main" val="0"/>
              </a:ext>
            </a:extLst>
          </a:blip>
          <a:srcRect l="55222" t="13493" b="66922"/>
          <a:stretch/>
        </p:blipFill>
        <p:spPr bwMode="auto">
          <a:xfrm>
            <a:off x="6934408" y="1321470"/>
            <a:ext cx="844421" cy="369332"/>
          </a:xfrm>
          <a:prstGeom prst="rect">
            <a:avLst/>
          </a:prstGeom>
          <a:noFill/>
          <a:extLst>
            <a:ext uri="{909E8E84-426E-40DD-AFC4-6F175D3DCCD1}">
              <a14:hiddenFill xmlns:a14="http://schemas.microsoft.com/office/drawing/2010/main">
                <a:solidFill>
                  <a:srgbClr val="FFFFFF"/>
                </a:solidFill>
              </a14:hiddenFill>
            </a:ext>
          </a:extLst>
        </p:spPr>
      </p:pic>
      <p:sp>
        <p:nvSpPr>
          <p:cNvPr id="12" name="11 CuadroTexto"/>
          <p:cNvSpPr txBox="1"/>
          <p:nvPr/>
        </p:nvSpPr>
        <p:spPr>
          <a:xfrm>
            <a:off x="3288455" y="1844824"/>
            <a:ext cx="3240360" cy="369332"/>
          </a:xfrm>
          <a:prstGeom prst="rect">
            <a:avLst/>
          </a:prstGeom>
          <a:noFill/>
        </p:spPr>
        <p:txBody>
          <a:bodyPr wrap="square" rtlCol="0">
            <a:spAutoFit/>
          </a:bodyPr>
          <a:lstStyle/>
          <a:p>
            <a:pPr marL="285750" indent="-285750">
              <a:buFont typeface="Wingdings" pitchFamily="2" charset="2"/>
              <a:buChar char=""/>
            </a:pPr>
            <a:r>
              <a:rPr lang="es-EC" dirty="0" smtClean="0"/>
              <a:t>DESARROLLO INTERNO</a:t>
            </a:r>
            <a:endParaRPr lang="es-EC" dirty="0"/>
          </a:p>
        </p:txBody>
      </p:sp>
      <p:sp>
        <p:nvSpPr>
          <p:cNvPr id="13" name="12 CuadroTexto"/>
          <p:cNvSpPr txBox="1"/>
          <p:nvPr/>
        </p:nvSpPr>
        <p:spPr>
          <a:xfrm>
            <a:off x="3289559" y="2204864"/>
            <a:ext cx="3240360" cy="369332"/>
          </a:xfrm>
          <a:prstGeom prst="rect">
            <a:avLst/>
          </a:prstGeom>
          <a:noFill/>
        </p:spPr>
        <p:txBody>
          <a:bodyPr wrap="square" rtlCol="0">
            <a:spAutoFit/>
          </a:bodyPr>
          <a:lstStyle/>
          <a:p>
            <a:pPr marL="285750" indent="-285750">
              <a:buFont typeface="Wingdings" pitchFamily="2" charset="2"/>
              <a:buChar char=""/>
            </a:pPr>
            <a:r>
              <a:rPr lang="es-EC" dirty="0" smtClean="0"/>
              <a:t>CADENA DE VALOR</a:t>
            </a:r>
            <a:endParaRPr lang="es-EC" dirty="0"/>
          </a:p>
        </p:txBody>
      </p:sp>
      <p:pic>
        <p:nvPicPr>
          <p:cNvPr id="1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02223" y="2132856"/>
            <a:ext cx="508790" cy="386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14 CuadroTexto"/>
          <p:cNvSpPr txBox="1"/>
          <p:nvPr/>
        </p:nvSpPr>
        <p:spPr>
          <a:xfrm>
            <a:off x="3323310" y="2555612"/>
            <a:ext cx="3240360" cy="369332"/>
          </a:xfrm>
          <a:prstGeom prst="rect">
            <a:avLst/>
          </a:prstGeom>
          <a:noFill/>
        </p:spPr>
        <p:txBody>
          <a:bodyPr wrap="square" rtlCol="0">
            <a:spAutoFit/>
          </a:bodyPr>
          <a:lstStyle/>
          <a:p>
            <a:pPr marL="285750" indent="-285750">
              <a:buFont typeface="Wingdings" pitchFamily="2" charset="2"/>
              <a:buChar char=""/>
            </a:pPr>
            <a:r>
              <a:rPr lang="es-EC" dirty="0" smtClean="0"/>
              <a:t>DIRECCIÓN Y CONTROL</a:t>
            </a:r>
            <a:endParaRPr lang="es-EC" dirty="0"/>
          </a:p>
        </p:txBody>
      </p:sp>
      <p:pic>
        <p:nvPicPr>
          <p:cNvPr id="1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4392" y="2599169"/>
            <a:ext cx="508790" cy="386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16 Abrir llave"/>
          <p:cNvSpPr/>
          <p:nvPr/>
        </p:nvSpPr>
        <p:spPr>
          <a:xfrm>
            <a:off x="2641375" y="3294759"/>
            <a:ext cx="469593" cy="1402724"/>
          </a:xfrm>
          <a:prstGeom prst="leftBrace">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s-EC" dirty="0"/>
          </a:p>
        </p:txBody>
      </p:sp>
      <p:sp>
        <p:nvSpPr>
          <p:cNvPr id="18" name="17 Flecha derecha"/>
          <p:cNvSpPr/>
          <p:nvPr/>
        </p:nvSpPr>
        <p:spPr>
          <a:xfrm>
            <a:off x="380772" y="3996121"/>
            <a:ext cx="519609" cy="432048"/>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s-EC" dirty="0"/>
          </a:p>
        </p:txBody>
      </p:sp>
      <p:sp>
        <p:nvSpPr>
          <p:cNvPr id="2" name="AutoShape 6" descr="data:image/jpeg;base64,/9j/4AAQSkZJRgABAQAAAQABAAD/2wCEAAkGBxQTEBIUEhMVEhQXGRQVFhUVFxUUFhYVFRQYGBcZGBgYHCggGBolHBYYITEkJSkrLi4uFx8zODQsNygtLisBCgoKDg0OGxAQGjQkICQ2LC0vNDQvLCwsNDEsNiw0LywsLCwsLCwsNDI0LywsLyw0NCwsLCwsLCwsLDQsLCwsLP/AABEIALgBEgMBIgACEQEDEQH/xAAcAAEAAgMBAQEAAAAAAAAAAAAABQYDBAcCAQj/xAA/EAACAQIDBQYEAgkEAQUAAAABAgADEQQSIQUGMUFREyJhcYGRBzKhsULRFCMzUnKCksHwYqKywvEVU4OT4f/EABoBAQACAwEAAAAAAAAAAAAAAAADBAECBQb/xAAqEQEAAgIBAwIGAgMBAAAAAAAAAQIDEQQSITFBcRMiUWGhsYGRMkLxBf/aAAwDAQACEQMRAD8A7hERAREQEREBERAREQEREBPFesqKWdgqjiWIAHqZ7lP+IGSpTVBXpLURsxps4UkFSPQ66X6maZL9NdtbTqNrdTqBgCpDA6gg3BHgRPUqm42KpU6C0TXpvULMwRWvYH8I6nQnTqZa4pfqrsrO42REoXxD33rYKtSo0EQsU7RmqBmFizKFAUj903N+k2mdRtNix2yW6ar7Ejt3dp/pOFo18uQ1FDFeNjwNjzFxoekkZlpMTE6kiIhgiIgIiICIiAiIgIiICIiAiIgIiICIiAiIgIiYcZXyU3e18qs1uuUXtMTOo3IzRKxsjertKgSqoXMQFK3tcmwBv95Z5Fhz0yxurMxonMPinhq7Ymi9Iu6qoXLTuxp1MxNyq6gsCLH/AEzplaoFVmPBQSfQXn5tao7frWvd2a78y4Cs+vG/6xT6zpcOvzdW/DWX6D2HXqfodF8QCtTs1apm0IIW5zDkbcR1nJcbQd6RxbHSrWdba3vbOT5cR6T7udvBWaocLUrOaeIVqILkv2bupCEXPUgWvzlq312SMPsqhSBzdnUUlrWuWWpmNuWrSjz8E1t38eUeSNqls7CO1KtXptZsOaT2tr3mPeB5ZSt//E6Rg9+MK7U1LMrMFuSpyKzAd0nwJte1vGU7c3G0sMcYmKNlZEQqO8WvmBAA46NI0YLCmqAMUex0uWpv2luY7osT46eU5k5bYojomNz52n4mGJiZl1fePay4XC1q7C/ZrcLe2ZiQqLfldiB6zh22d8q2KKnEUsNUy3y/q2BW/EAhwcunAnlLx8RNrJjUweDwtTMcRWAYgHuqgHEHhbOH/wDjMpPxJwyUtpVadNQiKlEAAACwpL0l61+qN1ns6PEpFf8AKO87XP4f7/VK2Ip4WslJFZStI0lKBSi3C5bkWyg2ta1h106dOGVsKMPs3ZW0EWzU6r9qVABcdu7LmPPRCn84E7krXAI4HUes3pM+JVuVWu+qsfWP5h9nIPiNh8Y+0DlSsyWTsOzDlbZRfLl4NnzX58OVpOfFHadV3oYHD5jUq991U2LLqEW/Q2Yn+EcpyunXZflZl8mI+xnV4mKY+fbGGmvmfo3ZKVBh6IrG9UU6YqHrUCjMfe82pyz4XbYrjFvhq7VCGQuq1c2ZWGUiwbUAo1/QGdTlPNj6L6Q3r0yTy7gAkkAAEknQADiTPUre8e8OEy1sPUrEMysjZFZ8pYW5C1x0lfJkrSNzLFazadQz7P3tw1asKSOcxuFJUhWI1sD6c7SdnIt2Uw1LELVrYlbIbqFSr3jyLEroBxtrOtUaquqspDKwBBGoIOoIlfiZrZKz1TG/skzY4pPZ7iIltCREQEREBERAREQEREBERASI3h2yMOFGTOXvoTYWFr30PWS8pm+vexFBBxIUf/ZUy/2lflXtXHPT57Q2r5ReExtBawqGgbAhgofuqwNwQCtzY8NZd9k7Yp4gHJcMOKniPznPdo0OzrVE5KzAeQOn0tNrZVZqDUK/4WLq38rlSP6cp9fCcnj58mK2vSPPaPZJMRK/7Twxq0KtNWyl0dA3HKWUgH0vOQ75btHB7Pwauys4q1s5W+W9UAgC+pstMD0nZlYEAjUHUHwlA+MWIT9GoUmvnapnUD91EZWJPL9oJ6bjWnriIRRWbTqHLaGIKhQPwtnVhowchRcH+RdPCdf30xQr7HFYDRhh6nlnZR/2nIsDUpIwNSm1VRbudpkvbkSFvbytOgtvfTx9BsH2f6OzhVp6hkujBlXgMvygCWefitkx6rHjf0T5sW6/LCApYA4jG06SmxqCib2vYGgjs1uelzIuoMrEdCR7G06FuzsNsPie3qPotIJqB3cqKpN+QCp7Gc/2iP11awNhUqciLd82uOU8pyMM1jqnzMz/AEl49o10x6LTugzYXHYYORlxFJGFuGWqt0/mDDL79ZCfEWgr7Vx2YXy0Fca27wp0wPvLfi9iVMTgtnNQAWpSp0++zBRbKvC1ybFQdbc+spPxExB/9UxRGlxSQ34MvY0yfQn7S5hrNKzHp2mP5hLg+fJ576n9unfDvDK2yMKrqrqVYlWAYftWYaHx1lrlS+GGPWps2kAuXsy1K3Hgc1x6MPrLaJcr4hSzRMZLRP1lS9k7ErLtHHY7FKBlzLh+8G/VgWz6fL3FA11uzzilJCwCjibAeZ0n6M3mr5MDi3H4aFZh6U2InD9kYbM+zUAF3rknxU1qSa+XZt7mdPjZJmJmftH9RKTFbzLoe3tmvS25gK1KmzI69m5VSQCqsjFiNB3HXj+4Z0CJgx2KWlTeo3BRfz6AeJOnrKGTJuI36Qgm29NTeDaPYUGa9mPcT+Ig/YAn0nLcbhaZpOcuVwCwcFiWI1Ia5N7668b2kttbaxxLKaqqQhJQAuuW9r8G10FtfG1pG4/DCroH7IfukFlv4tfMB6Gee5eeM19x4hPi+X1RWz9ntVWsy2tSpmo1+YBAsPHifSdQ+HdbNs+mP3WqL/vJH0IkN8P9iHsMatTQ1D2BPEZRTJuOoPa3lg3L2LUwmHNOqysxdn7lyACFFrkD92/DnLvDxTWa3j1if32bZ8kWiY9k9EROkqEREBERAREQEREBERAREQE0sVsulUqpVdbulspueRuLjnY6ibsTE1ifI57vpTyYlmPBgjf9f+s293MGMRha9EmxDq6njlJUAf8AFh6zL8Q8NdabDmHS/mAV/vNLcfHWqN3SwemraWuMpHInX5zw1nI6IjlTWfE7/MJf9V12XhjSoojNnKi2a1ueg8gNPScn+LeJL45aagt2dIaDU5mLM2g/05T6TqD4tmYBAQtrlmVhrcWUKbEnib8rDrpW8du7TGLOLLZqhWwQnKCQmS68Tmy6W4azu8e1cU+0dmtLanbjYMkKWDYYYYlCe5W7M8O6QiOjDnxJHoOs298cNkx1ZQCAezYA6EZqSmxHW5PtLFuBh6dfA42hU0V2Xv2uEZk7jHpZkBudNJ1L5dUi/t+Vqb6rE+y67K2t21ClUXLUzqCUGjA8GB/DxBGuUaTlm0hatixbJ33sumn68aaaaA8uk6BursurhcI1Jqi1KpZ2QUWzIoIAGZiLAXBOo52FzpKbt7A1BicYSpsbtcDQ5qqNcex8p5z/ANCvf5e8d/0jxTEWmE7jt72wuy8KKIBqMopqWsQMijOwXnYkDXmedtef7Q2w1d89dVqPoCwHZsQORy6H1ElMSjYvF4LC6gIlOm19Mo1q1W8CE/4yF25SRMViFp2CLVqKgBuAocgWPMWmNz0w6PHpSvbXee7pO42+2FUU8N2X6MOCnMGS5N+8xsQSeZ6y/wBan2tsrgqL5kGoYm1s1iDYC+nA5tZ+bgpChw1jmZdLgjKqkNf+b/bOy7N30pVlp56Ds5UfIoqEm2thxte+kmx2me0qfMxVrq1fXe/dt767RtgcdTsO7SUZlByjtDlyEcmAsbX4MDpcX51ukl9obLXojOf68RUB9sv0nX62EDJltZSPltYa+E1KOyqdJu1sq5VtmNhlQa8eQlzHl6azXXlVrfUab22ttU8NQatUvlFgAOLMeAH+dZzfaO/TYspR7MUlZ1t3r3JNlDHkLn/LSQ3l23g8TQrUnxFnzBqThXZFynugAC4BFwTxub6gACobvYPDdujYjFU1powbKq1iXym4GqAAG2p4/eT04tb4rVyVnc+/4R70te8eFWjWWkn4EQMebObsWPuPpIzP+XqeA9gx/lmbbWPWviKtRGzKx7pHMKAB5cJoYii57LIpbNUHAX1UacOudvaeSy45+LaNeN9k9e7pu5b3wo8GYH0tb6Wk7K9uTh3SgwqIyd8kBhYkWGtj5SfdrC58B6k2H1M7HF38Ku0NvL1ERJ2CIiAiIgIiICIiAiIgIiICJC7W201CqFKB0IBGtiDcg9QeXvMmF3hoPxYoeji31GkDDvfh8+H01ZWDAeVwfoZUN3aD069Pun8Q/lINvX5Z0FqauLghh1BBH0mOngwDe0r341bZIyesa/DaLdtMd7AFjl5a8z0HUzEaaF73ZXIsPnQsFudAdGtc8jxmTDhkNR6q5jd7OCmUUr9wDMwy922bqQTfhMz1EekrsAEIDDtBa1xpcHgdZYmdNXIPiPSA2itmzXWlmJtoQ5BBygcAB7zd+FWKKPihpcrSNu9c5TUGgUE/i6T18U6OZ8M9EZhldO4NAcwKjThcsfrNb4dKy47EL3ksjA2toRUWwa4twv7aS/F63424nfb9SsxaLYuzp6sWUEgqSASpsSD00mucKha2hbppf2mxTp1LfMn9DfbPPiYNKVKz2KgsxLAG7O5Y+pZtAPASgrK3t/dTO/a4dEWqwy1CSVLCwt4cteF9ONpyDalIpXqo/wAyu6m2veDEG3tO+VsLWZGFKoaAI7ucdo3nqbp7njwFrTgu26TLiqyuczLVqBjcm7BmBNzqdZFl8OhwbT1Tv7M2C2c1Si7KCcpJAGt+6t/W0nN08ZWwxFQXS4ZQGHEXBNweWn0ls+GGyadTAZ3vc1KnC3AZR08JMbc3Vpsl89rcLmxv4HmfC0zSviUXIyzu1Pvtp0t+3t3qSE9QWX6aznu2NrtUesQbB3YsATaxa9vKWapuo/KqbeKi/uLfaV3Z2x6lapWYU2KUr59OFrgL4nS5t0Mu8aIi03t4hURuNwVSiwWqhRiFbKbXswuLjkbcjrPGHoM7BUUsxvZRqTYEn6An0mXaOKarVZ2YsTYXJJNlAA1PlJTcykTiHI+ZKNdl/iZOzH/OdK2Wa4via762w1dhVLOy9Rw8QROn7Hpilh6DOAc5FrfPd2sLL+LiL24DkZzGnSKYsLY946D+Mfn9p2jDYNe4RcMqCmGU2OUcuhHmJxM9erkfFj/asT/f/G/ppJUSRpNDam0AtaknG3fa3kQoPrc+gmxUuiMxqaKCTmVToBf8OWVrBM1Woaj/ADNr4DoBDVcaVUMLie5qYIWE24CIiAiIgIiICIiAiIgIiIFb3kwRqAZdGF7E6jXw9JVatKonzJfxU3+h19rzpFWiDNGvgQeUCiYbG5W7jlW6AlW9RoZM4beWsvzZag8RY+4/KbuN2KjCxUHzF5D19glfkYjwPeH119iIEvs7eGlUCtWzBiAwBF6anjoBrfxIJ8RIv4gYg1KdE03D0rtmym4D6Zc3TTNxkNiKVSgneAIHAg24nQWP5yPfajEWKpbyP5yryskRHR9UOW0RGmHB4h0YZLkkgZeOYngLczOpYHAKhzBQGNrmw+/Ocz2btE0agdUQsOGYA28r8DLZszfYMwFVMoPMSvxstce9+qPFeK+VzNdVF2IUaC501PAec+MKdVRqGAa4Kkgqw8Qbg6/WRGzsdTr1S4dSEJSkhNjfg75Trc6qOgB/eMkauFUsWsQxsCVZkJtwvlIvbxnSWmDGjI9NabMXLAspZnHZfjZsxOUAcCLd6w6zgm9CH9OxdwdK1UnTgDUNifA3HuJ3zsAoOUWvqTqST1JOp9ZDY/d9KocOoOewa/EgG418JpevUscfP8Kd6RnwtqW2cn8dU/7z+UsG0NjJWqpVYuGS1rHumxvqCCPa0w0sGuFoU6VFQCzLSp3+UM5JLN1sAzdSRa+slqeyltqzuebMzA36jKQF/ltNojUaRZLdV5t9UdicDkRmLgKoLG44AC55zbwzOqKOzvoPlYX16hstveeMXsx3Xs2q3p3Ut3e+yqwbIWvaxtYnLci44m82cRWyqzHkC3sLzLRwzaNQVMXiXbQFsS4uQNe+aY/qyiWn4WYLM2JcjgKaD+YsT/xEpmF/Z1mIuSqgHQ2ZqqNfXmVRx6zpPwsKJhKhZ0UvUY2LKDlVVA4nrmnV5M6xTHtDCzJsennDlQWHA21HkZMUaYtwkZsp6lVXbtOFSoq90GmyBu4V4MRlsCc3ENbSSArMvzpp+8neHqvzD0B85ymUTvZiO4tEcX1b+EH+5+0xbMoWAkeaprV2qcr2XwUcJP4OlpA38OszzxTWe4CIiAiIgIiICIiAiIgIiICfCJ9iBhelNeph5vTwywKFv/ZadJebMW9EFvuwldq7Ky4NK5vdnK25ZdQD53X6iXbe7dypiXptTdVygqQ19ATfMLA3Ph4CfN5tnquz2ReFNadutkZbnzteU8mKbWtaY9OyC1JmZmXN5kWiShe3dDZT52B9tbTHLNuhhlq0sTTbgcn+4ML+fdlXFTrt0oaV6p0iMLXAXUgXJ49ecmMHtutT+WobdD3h7Hh6SO2ZhmTFGi63JJUjyBObysLyWxO7q/gun8PD2On0l/j2maan07LOKd1SuE3t/wDdpg+KG30P5ybwe2cPU4VAp6P3T9dD7zn1bZ1ZOjj+k/kfpNb9Iy/MCn8QsPfh9ZOkdcqYZXWzAMpsfUG4IPIggEEcLSP2mco7OizmuwPZjO7BOXaPmJGQHqDfgLmUTBbTqU/2bsvgDp7cDJLd7edkphnRXZwHd7kOxIvqdb24AaADQWgX7Lprx9pE7ewxehVRTYsjqPAspA+8+YXeSg/FjTPRxYe4uJv2DC6kMOoII+kROhxdd1MQKDjKM5dDlB/Cq1Bx83HtOo7mbMNDB0aTWzKCWtqMzMWP3t6SRODHSZqNK0myZ75I1I2QJE7zYzJRyj5qndHl+I+2nrJcSm7TxHbYk2+VO6vpxPv/AGkIzbKoWAliwySOwFKS9JYGSIiAiIgIiICIiAiIgIiICIiAiIgJ5M+FtbT3A1qxtxkftGkatCuo503HqVNvrJhlB0Iv5z4FAFgAB0mJjcaJcNpi581a3mLN9lPvJzdLago1HUrm7U01BvbLZjr4/NIarSyVSv7rOnqQ1P8AvMuzMFUq1UWlbMDnsTa4Ui9r85zMPa9VTH/lDpmYE30v1n3sr8po4alV4Gm1/LT34Sx7OolU73Em9uk6i2hXw4M1K+zQeUs2Jw6WJNltqTwHrI2i6sLqbg8Dwvr4wKriN3F4rdP4dPpwPtI1tl1aYAWzKAAAe6bDx1B+k6AaN5hqYQGBQO3y/OCn8Q0/qGn1m3hsUy6oxXxUkfaWivswHlIjE7urxUFD1Xu+9tD6wNnCbzVl+bLUHiLH3EmcJvRSb5w1M/1D3Gv0lOq7OrJwIcePdPuNPpMBrFfnVk8xce4094HQdqbWRaDNTdWJ7q5SCQT9rC59JAbKocJFYFM5FtR1GstWAw9gIEhhEm8BMNBJngIiICIiAiIgIiICIiAiIgIiICeXOk9THWOkCH2zUvTYeBt4HkfeVfd0YuvXBWpUFJGGdyzW0PygE94n6c/G3JRSo5Vm1GuTgSOvl5STpUwqhVAUDgALAQPc8udNZDbb3lp4dsli76EgGwF+Fz1kTT3zDHvU7D/S2vsRAgts7vscWzD9m1TtLjiO9mIt5z7upsmqmKBYWVQwvyNxYW+/pLfhK1KuLobnmDow8xN7D4ULIfgU3v8AlH8Ou9tulStMs+Lwn2TJHPt4N4u2YqhtSB/qtzPh0ElthVP1SX6f3k1V2Hh2Ys1CmSTc90anr5zTxmESk65O6CCcvS3+fSBu05mCTBhzN1BAwmjMbYabtotAjHwQPKYjspTxEmLT7aBH4fZaKNFA9JtJQAmaIHwCfYiAiIgIiICIiAiIgIiICIiAiIgJircJlnmoNIFT3gUhkdSQVPEaEX4f54zLgd6CFtVUsR+JbAnzHD2m3tTC5gRKziMA6nQFh05jy6wKzt3aJqYmq1jdmJsNbDlr5TVSo/7v1/8AyTSbGYuzspF+R4zcpYFVZS65lBBZeFxfUQPO5PavikKK2VTeoSNAtjoTwuen5Tp4WRez9r4bKFQrSA4KQEA/tJRGBFwQR1GogRG8u2hhqYIALtooPDTiT4fnIbd3fHtKnZ18q3+VxoL9G8PGVzfLaJq1iRqAcqD/AEjn66n1lepB1dWPDw0gdqxW0qVNbs6+QIJPkBxlYpbQNau7HTgFHRRew/zrIFXFh48Op8usm9jYQ8SNT9IFkwom+gmphUm6ICIiAiIgIiICIiAiIgIiICIiAiIgIiICIiAiIgIiIGCrSmnVwsk55KQIaphBI3G4LQyzPSmrVw14FDqPlNm7p8dB78J7p1CNVJHkbfaWfE7MB5TSXd1SeFvLT7QK1Qwedr28BJjD7IB4iWDD7JVeAm7TwgECEwWxUU3CAHqAJNYfC2m0lCZlWB5RLT3EQEREBERAREQEREBERAREQEREBERAREQEREBERAREQEREBPhWIgeTTECmIiB6yz7aIgIiICIiAiIgIiICIiAiIgIiICIiAiIgIiIH/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dirty="0"/>
          </a:p>
        </p:txBody>
      </p:sp>
      <p:pic>
        <p:nvPicPr>
          <p:cNvPr id="10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9983" y="3717839"/>
            <a:ext cx="1624186" cy="109069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20 CuadroTexto"/>
          <p:cNvSpPr txBox="1"/>
          <p:nvPr/>
        </p:nvSpPr>
        <p:spPr>
          <a:xfrm>
            <a:off x="3324138" y="3533173"/>
            <a:ext cx="3240360" cy="369332"/>
          </a:xfrm>
          <a:prstGeom prst="rect">
            <a:avLst/>
          </a:prstGeom>
          <a:noFill/>
        </p:spPr>
        <p:txBody>
          <a:bodyPr wrap="square" rtlCol="0">
            <a:spAutoFit/>
          </a:bodyPr>
          <a:lstStyle/>
          <a:p>
            <a:pPr marL="285750" indent="-285750">
              <a:buFont typeface="Wingdings" pitchFamily="2" charset="2"/>
              <a:buChar char=""/>
            </a:pPr>
            <a:r>
              <a:rPr lang="es-EC" dirty="0" smtClean="0"/>
              <a:t>PERSONAL</a:t>
            </a:r>
            <a:endParaRPr lang="es-EC" dirty="0"/>
          </a:p>
        </p:txBody>
      </p:sp>
      <p:pic>
        <p:nvPicPr>
          <p:cNvPr id="2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92805" y="3516202"/>
            <a:ext cx="508790" cy="386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22 CuadroTexto"/>
          <p:cNvSpPr txBox="1"/>
          <p:nvPr/>
        </p:nvSpPr>
        <p:spPr>
          <a:xfrm>
            <a:off x="3339128" y="3922836"/>
            <a:ext cx="3240360" cy="369332"/>
          </a:xfrm>
          <a:prstGeom prst="rect">
            <a:avLst/>
          </a:prstGeom>
          <a:noFill/>
        </p:spPr>
        <p:txBody>
          <a:bodyPr wrap="square" rtlCol="0">
            <a:spAutoFit/>
          </a:bodyPr>
          <a:lstStyle/>
          <a:p>
            <a:pPr marL="285750" indent="-285750">
              <a:buFont typeface="Wingdings" pitchFamily="2" charset="2"/>
              <a:buChar char=""/>
            </a:pPr>
            <a:r>
              <a:rPr lang="es-EC" dirty="0" smtClean="0"/>
              <a:t>PLAN DE INCENTIVO</a:t>
            </a:r>
            <a:endParaRPr lang="es-EC" dirty="0"/>
          </a:p>
        </p:txBody>
      </p:sp>
      <p:sp>
        <p:nvSpPr>
          <p:cNvPr id="24" name="23 CuadroTexto"/>
          <p:cNvSpPr txBox="1"/>
          <p:nvPr/>
        </p:nvSpPr>
        <p:spPr>
          <a:xfrm>
            <a:off x="3333518" y="4315118"/>
            <a:ext cx="2103489" cy="369332"/>
          </a:xfrm>
          <a:prstGeom prst="rect">
            <a:avLst/>
          </a:prstGeom>
          <a:noFill/>
        </p:spPr>
        <p:txBody>
          <a:bodyPr wrap="square" rtlCol="0">
            <a:spAutoFit/>
          </a:bodyPr>
          <a:lstStyle/>
          <a:p>
            <a:pPr marL="285750" indent="-285750">
              <a:buFont typeface="Wingdings" pitchFamily="2" charset="2"/>
              <a:buChar char=""/>
            </a:pPr>
            <a:r>
              <a:rPr lang="es-EC" dirty="0" smtClean="0"/>
              <a:t>PROACTIVIDAD </a:t>
            </a:r>
            <a:endParaRPr lang="es-EC" dirty="0"/>
          </a:p>
        </p:txBody>
      </p:sp>
      <p:pic>
        <p:nvPicPr>
          <p:cNvPr id="25" name="Picture 5" descr="https://encrypted-tbn0.gstatic.com/images?q=tbn:ANd9GcSRacVZ6ozseOPTjYpUcyNWs_uIs6MV61cioaJOO-HDQhVkW7dR5g"/>
          <p:cNvPicPr>
            <a:picLocks noChangeAspect="1" noChangeArrowheads="1"/>
          </p:cNvPicPr>
          <p:nvPr/>
        </p:nvPicPr>
        <p:blipFill rotWithShape="1">
          <a:blip r:embed="rId4">
            <a:extLst>
              <a:ext uri="{28A0092B-C50C-407E-A947-70E740481C1C}">
                <a14:useLocalDpi xmlns:a14="http://schemas.microsoft.com/office/drawing/2010/main" val="0"/>
              </a:ext>
            </a:extLst>
          </a:blip>
          <a:srcRect l="55222" t="13493" b="66922"/>
          <a:stretch/>
        </p:blipFill>
        <p:spPr bwMode="auto">
          <a:xfrm>
            <a:off x="7092280" y="3922836"/>
            <a:ext cx="844421" cy="36933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92805" y="4394984"/>
            <a:ext cx="508790" cy="386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26 Flecha derecha"/>
          <p:cNvSpPr/>
          <p:nvPr/>
        </p:nvSpPr>
        <p:spPr>
          <a:xfrm>
            <a:off x="395536" y="5725555"/>
            <a:ext cx="519609" cy="432048"/>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s-EC" dirty="0"/>
          </a:p>
        </p:txBody>
      </p:sp>
      <p:pic>
        <p:nvPicPr>
          <p:cNvPr id="103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14609" y="5478928"/>
            <a:ext cx="1233488"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28 Abrir llave"/>
          <p:cNvSpPr/>
          <p:nvPr/>
        </p:nvSpPr>
        <p:spPr>
          <a:xfrm>
            <a:off x="2759177" y="5085184"/>
            <a:ext cx="372663" cy="1540609"/>
          </a:xfrm>
          <a:prstGeom prst="leftBrace">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s-EC" dirty="0"/>
          </a:p>
        </p:txBody>
      </p:sp>
      <p:sp>
        <p:nvSpPr>
          <p:cNvPr id="30" name="29 CuadroTexto"/>
          <p:cNvSpPr txBox="1"/>
          <p:nvPr/>
        </p:nvSpPr>
        <p:spPr>
          <a:xfrm>
            <a:off x="3349696" y="5112331"/>
            <a:ext cx="3584712" cy="369332"/>
          </a:xfrm>
          <a:prstGeom prst="rect">
            <a:avLst/>
          </a:prstGeom>
          <a:noFill/>
        </p:spPr>
        <p:txBody>
          <a:bodyPr wrap="square" rtlCol="0">
            <a:spAutoFit/>
          </a:bodyPr>
          <a:lstStyle/>
          <a:p>
            <a:pPr marL="285750" indent="-285750">
              <a:buFont typeface="Wingdings" pitchFamily="2" charset="2"/>
              <a:buChar char=""/>
            </a:pPr>
            <a:r>
              <a:rPr lang="es-EC" dirty="0" smtClean="0"/>
              <a:t>DISTRIBUCIÓN DE PRESUPUESTO </a:t>
            </a:r>
            <a:endParaRPr lang="es-EC" dirty="0"/>
          </a:p>
        </p:txBody>
      </p:sp>
      <p:pic>
        <p:nvPicPr>
          <p:cNvPr id="31" name="Picture 5" descr="https://encrypted-tbn0.gstatic.com/images?q=tbn:ANd9GcSRacVZ6ozseOPTjYpUcyNWs_uIs6MV61cioaJOO-HDQhVkW7dR5g"/>
          <p:cNvPicPr>
            <a:picLocks noChangeAspect="1" noChangeArrowheads="1"/>
          </p:cNvPicPr>
          <p:nvPr/>
        </p:nvPicPr>
        <p:blipFill rotWithShape="1">
          <a:blip r:embed="rId4">
            <a:extLst>
              <a:ext uri="{28A0092B-C50C-407E-A947-70E740481C1C}">
                <a14:useLocalDpi xmlns:a14="http://schemas.microsoft.com/office/drawing/2010/main" val="0"/>
              </a:ext>
            </a:extLst>
          </a:blip>
          <a:srcRect l="55222" t="13493" b="66922"/>
          <a:stretch/>
        </p:blipFill>
        <p:spPr bwMode="auto">
          <a:xfrm>
            <a:off x="7102223" y="5068145"/>
            <a:ext cx="844421" cy="369332"/>
          </a:xfrm>
          <a:prstGeom prst="rect">
            <a:avLst/>
          </a:prstGeom>
          <a:noFill/>
          <a:extLst>
            <a:ext uri="{909E8E84-426E-40DD-AFC4-6F175D3DCCD1}">
              <a14:hiddenFill xmlns:a14="http://schemas.microsoft.com/office/drawing/2010/main">
                <a:solidFill>
                  <a:srgbClr val="FFFFFF"/>
                </a:solidFill>
              </a14:hiddenFill>
            </a:ext>
          </a:extLst>
        </p:spPr>
      </p:pic>
      <p:sp>
        <p:nvSpPr>
          <p:cNvPr id="32" name="31 CuadroTexto"/>
          <p:cNvSpPr txBox="1"/>
          <p:nvPr/>
        </p:nvSpPr>
        <p:spPr>
          <a:xfrm>
            <a:off x="3416608" y="5478928"/>
            <a:ext cx="3584712" cy="369332"/>
          </a:xfrm>
          <a:prstGeom prst="rect">
            <a:avLst/>
          </a:prstGeom>
          <a:noFill/>
        </p:spPr>
        <p:txBody>
          <a:bodyPr wrap="square" rtlCol="0">
            <a:spAutoFit/>
          </a:bodyPr>
          <a:lstStyle/>
          <a:p>
            <a:pPr marL="285750" indent="-285750">
              <a:buFont typeface="Wingdings" pitchFamily="2" charset="2"/>
              <a:buChar char=""/>
            </a:pPr>
            <a:r>
              <a:rPr lang="es-EC" dirty="0" smtClean="0"/>
              <a:t>LIQUIDEZ </a:t>
            </a:r>
            <a:endParaRPr lang="es-EC" dirty="0"/>
          </a:p>
        </p:txBody>
      </p:sp>
      <p:pic>
        <p:nvPicPr>
          <p:cNvPr id="33"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60095" y="5489182"/>
            <a:ext cx="508790" cy="386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33 CuadroTexto"/>
          <p:cNvSpPr txBox="1"/>
          <p:nvPr/>
        </p:nvSpPr>
        <p:spPr>
          <a:xfrm>
            <a:off x="3347864" y="5877272"/>
            <a:ext cx="3757261" cy="369332"/>
          </a:xfrm>
          <a:prstGeom prst="rect">
            <a:avLst/>
          </a:prstGeom>
          <a:noFill/>
        </p:spPr>
        <p:txBody>
          <a:bodyPr wrap="square" rtlCol="0">
            <a:spAutoFit/>
          </a:bodyPr>
          <a:lstStyle/>
          <a:p>
            <a:pPr marL="285750" indent="-285750">
              <a:buFont typeface="Wingdings" pitchFamily="2" charset="2"/>
              <a:buChar char=""/>
            </a:pPr>
            <a:r>
              <a:rPr lang="es-EC" dirty="0" smtClean="0"/>
              <a:t>CAPACIDAD DE ENDEUDAMIENTO</a:t>
            </a:r>
            <a:endParaRPr lang="es-EC" dirty="0"/>
          </a:p>
        </p:txBody>
      </p:sp>
      <p:pic>
        <p:nvPicPr>
          <p:cNvPr id="35"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74457" y="5964451"/>
            <a:ext cx="508790" cy="386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1882964"/>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232" t="8965" r="24877" b="15629"/>
          <a:stretch/>
        </p:blipFill>
        <p:spPr bwMode="auto">
          <a:xfrm>
            <a:off x="277266" y="5046797"/>
            <a:ext cx="1512168" cy="1284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448" t="15316" r="3551" b="19593"/>
          <a:stretch/>
        </p:blipFill>
        <p:spPr bwMode="auto">
          <a:xfrm>
            <a:off x="6300192" y="188640"/>
            <a:ext cx="2016224" cy="7933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3" name="Picture 11" descr="http://blog.kiwilimon.com/wp-content/uploads/2013/10/Aderez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835856">
            <a:off x="4676186" y="1572175"/>
            <a:ext cx="2695575" cy="4038601"/>
          </a:xfrm>
          <a:prstGeom prst="rect">
            <a:avLst/>
          </a:prstGeom>
          <a:noFill/>
          <a:extLst>
            <a:ext uri="{909E8E84-426E-40DD-AFC4-6F175D3DCCD1}">
              <a14:hiddenFill xmlns:a14="http://schemas.microsoft.com/office/drawing/2010/main">
                <a:solidFill>
                  <a:srgbClr val="FFFFFF"/>
                </a:solidFill>
              </a14:hiddenFill>
            </a:ext>
          </a:extLst>
        </p:spPr>
      </p:pic>
      <p:pic>
        <p:nvPicPr>
          <p:cNvPr id="3087" name="Picture 15" descr="http://www.misanplas.com.ar/wp-content/uploads/2013/04/aderezo-456x25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113297">
            <a:off x="794027" y="2060848"/>
            <a:ext cx="4202963" cy="2304256"/>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 descr="Descripción: http://4.bp.blogspot.com/-Hx8d01dAUQ0/Ue75ecSDJuI/AAAAAAAAADY/ayUqHUAt4Lw/s640/CATALOGO+MARCELLOS+1.jpg"/>
          <p:cNvPicPr>
            <a:picLocks noChangeAspect="1" noChangeArrowheads="1"/>
          </p:cNvPicPr>
          <p:nvPr/>
        </p:nvPicPr>
        <p:blipFill rotWithShape="1">
          <a:blip r:embed="rId7">
            <a:extLst>
              <a:ext uri="{28A0092B-C50C-407E-A947-70E740481C1C}">
                <a14:useLocalDpi xmlns:a14="http://schemas.microsoft.com/office/drawing/2010/main" val="0"/>
              </a:ext>
            </a:extLst>
          </a:blip>
          <a:srcRect l="26241" t="20437" r="57909" b="62230"/>
          <a:stretch/>
        </p:blipFill>
        <p:spPr bwMode="auto">
          <a:xfrm rot="21218357">
            <a:off x="510810" y="560500"/>
            <a:ext cx="916180" cy="122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9" name="Picture 1" descr="Descripción: http://4.bp.blogspot.com/-Hx8d01dAUQ0/Ue75ecSDJuI/AAAAAAAAADY/ayUqHUAt4Lw/s640/CATALOGO+MARCELLOS+1.jpg"/>
          <p:cNvPicPr>
            <a:picLocks noChangeAspect="1" noChangeArrowheads="1"/>
          </p:cNvPicPr>
          <p:nvPr/>
        </p:nvPicPr>
        <p:blipFill rotWithShape="1">
          <a:blip r:embed="rId7">
            <a:extLst>
              <a:ext uri="{28A0092B-C50C-407E-A947-70E740481C1C}">
                <a14:useLocalDpi xmlns:a14="http://schemas.microsoft.com/office/drawing/2010/main" val="0"/>
              </a:ext>
            </a:extLst>
          </a:blip>
          <a:srcRect l="26722" t="40921" r="58389" b="43716"/>
          <a:stretch/>
        </p:blipFill>
        <p:spPr bwMode="auto">
          <a:xfrm rot="591606">
            <a:off x="1892738" y="461095"/>
            <a:ext cx="857090" cy="1078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0" name="Picture 1" descr="Descripción: http://4.bp.blogspot.com/-Hx8d01dAUQ0/Ue75ecSDJuI/AAAAAAAAADY/ayUqHUAt4Lw/s640/CATALOGO+MARCELLOS+1.jpg"/>
          <p:cNvPicPr>
            <a:picLocks noChangeAspect="1" noChangeArrowheads="1"/>
          </p:cNvPicPr>
          <p:nvPr/>
        </p:nvPicPr>
        <p:blipFill rotWithShape="1">
          <a:blip r:embed="rId7">
            <a:extLst>
              <a:ext uri="{28A0092B-C50C-407E-A947-70E740481C1C}">
                <a14:useLocalDpi xmlns:a14="http://schemas.microsoft.com/office/drawing/2010/main" val="0"/>
              </a:ext>
            </a:extLst>
          </a:blip>
          <a:srcRect l="26241" t="59042" r="56949" b="20479"/>
          <a:stretch/>
        </p:blipFill>
        <p:spPr bwMode="auto">
          <a:xfrm rot="21000627">
            <a:off x="3079889" y="525892"/>
            <a:ext cx="834959" cy="1240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1" name="Picture 1" descr="Descripción: http://4.bp.blogspot.com/-Hx8d01dAUQ0/Ue75ecSDJuI/AAAAAAAAADY/ayUqHUAt4Lw/s640/CATALOGO+MARCELLOS+1.jpg"/>
          <p:cNvPicPr>
            <a:picLocks noChangeAspect="1" noChangeArrowheads="1"/>
          </p:cNvPicPr>
          <p:nvPr/>
        </p:nvPicPr>
        <p:blipFill rotWithShape="1">
          <a:blip r:embed="rId7">
            <a:extLst>
              <a:ext uri="{28A0092B-C50C-407E-A947-70E740481C1C}">
                <a14:useLocalDpi xmlns:a14="http://schemas.microsoft.com/office/drawing/2010/main" val="0"/>
              </a:ext>
            </a:extLst>
          </a:blip>
          <a:srcRect l="24965" t="80709" r="58389"/>
          <a:stretch/>
        </p:blipFill>
        <p:spPr bwMode="auto">
          <a:xfrm>
            <a:off x="4229678" y="333268"/>
            <a:ext cx="794085" cy="1122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2" name="Picture 3" descr="Descripción: http://3.bp.blogspot.com/-0GvLBl5ACDU/Ue75mYLm4vI/AAAAAAAAADg/xMsZVWwVGk0/s1600/CATALOGO+MARCELLOS+2.jpg"/>
          <p:cNvPicPr>
            <a:picLocks noChangeAspect="1" noChangeArrowheads="1"/>
          </p:cNvPicPr>
          <p:nvPr/>
        </p:nvPicPr>
        <p:blipFill rotWithShape="1">
          <a:blip r:embed="rId8">
            <a:extLst>
              <a:ext uri="{28A0092B-C50C-407E-A947-70E740481C1C}">
                <a14:useLocalDpi xmlns:a14="http://schemas.microsoft.com/office/drawing/2010/main" val="0"/>
              </a:ext>
            </a:extLst>
          </a:blip>
          <a:srcRect l="24046" t="4005" r="57715" b="77284"/>
          <a:stretch/>
        </p:blipFill>
        <p:spPr bwMode="auto">
          <a:xfrm>
            <a:off x="7740318" y="2788585"/>
            <a:ext cx="632814" cy="863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3" name="Picture 3" descr="Descripción: http://3.bp.blogspot.com/-0GvLBl5ACDU/Ue75mYLm4vI/AAAAAAAAADg/xMsZVWwVGk0/s1600/CATALOGO+MARCELLOS+2.jpg"/>
          <p:cNvPicPr>
            <a:picLocks noChangeAspect="1" noChangeArrowheads="1"/>
          </p:cNvPicPr>
          <p:nvPr/>
        </p:nvPicPr>
        <p:blipFill rotWithShape="1">
          <a:blip r:embed="rId8">
            <a:extLst>
              <a:ext uri="{28A0092B-C50C-407E-A947-70E740481C1C}">
                <a14:useLocalDpi xmlns:a14="http://schemas.microsoft.com/office/drawing/2010/main" val="0"/>
              </a:ext>
            </a:extLst>
          </a:blip>
          <a:srcRect l="24712" t="27164" r="62124" b="53493"/>
          <a:stretch/>
        </p:blipFill>
        <p:spPr bwMode="auto">
          <a:xfrm>
            <a:off x="7659099" y="4006583"/>
            <a:ext cx="625337" cy="1222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4" name="Picture 3" descr="Descripción: http://3.bp.blogspot.com/-0GvLBl5ACDU/Ue75mYLm4vI/AAAAAAAAADg/xMsZVWwVGk0/s1600/CATALOGO+MARCELLOS+2.jpg"/>
          <p:cNvPicPr>
            <a:picLocks noChangeAspect="1" noChangeArrowheads="1"/>
          </p:cNvPicPr>
          <p:nvPr/>
        </p:nvPicPr>
        <p:blipFill rotWithShape="1">
          <a:blip r:embed="rId8">
            <a:extLst>
              <a:ext uri="{28A0092B-C50C-407E-A947-70E740481C1C}">
                <a14:useLocalDpi xmlns:a14="http://schemas.microsoft.com/office/drawing/2010/main" val="0"/>
              </a:ext>
            </a:extLst>
          </a:blip>
          <a:srcRect l="70951" t="24164" b="59491"/>
          <a:stretch/>
        </p:blipFill>
        <p:spPr bwMode="auto">
          <a:xfrm>
            <a:off x="2735816" y="4650104"/>
            <a:ext cx="1259943" cy="943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5" name="Picture 3" descr="Descripción: http://3.bp.blogspot.com/-0GvLBl5ACDU/Ue75mYLm4vI/AAAAAAAAADg/xMsZVWwVGk0/s1600/CATALOGO+MARCELLOS+2.jpg"/>
          <p:cNvPicPr>
            <a:picLocks noChangeAspect="1" noChangeArrowheads="1"/>
          </p:cNvPicPr>
          <p:nvPr/>
        </p:nvPicPr>
        <p:blipFill rotWithShape="1">
          <a:blip r:embed="rId9">
            <a:extLst>
              <a:ext uri="{28A0092B-C50C-407E-A947-70E740481C1C}">
                <a14:useLocalDpi xmlns:a14="http://schemas.microsoft.com/office/drawing/2010/main" val="0"/>
              </a:ext>
            </a:extLst>
          </a:blip>
          <a:srcRect l="21564" t="68926" r="56872" b="8849"/>
          <a:stretch/>
        </p:blipFill>
        <p:spPr bwMode="auto">
          <a:xfrm rot="374155">
            <a:off x="7030375" y="5619133"/>
            <a:ext cx="865485" cy="1187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6" name="Picture 3" descr="Descripción: http://3.bp.blogspot.com/-0GvLBl5ACDU/Ue75mYLm4vI/AAAAAAAAADg/xMsZVWwVGk0/s1600/CATALOGO+MARCELLOS+2.jpg"/>
          <p:cNvPicPr>
            <a:picLocks noChangeAspect="1" noChangeArrowheads="1"/>
          </p:cNvPicPr>
          <p:nvPr/>
        </p:nvPicPr>
        <p:blipFill rotWithShape="1">
          <a:blip r:embed="rId9">
            <a:extLst>
              <a:ext uri="{28A0092B-C50C-407E-A947-70E740481C1C}">
                <a14:useLocalDpi xmlns:a14="http://schemas.microsoft.com/office/drawing/2010/main" val="0"/>
              </a:ext>
            </a:extLst>
          </a:blip>
          <a:srcRect l="24958" t="46701" r="3707" b="38656"/>
          <a:stretch/>
        </p:blipFill>
        <p:spPr bwMode="auto">
          <a:xfrm>
            <a:off x="2267744" y="5805658"/>
            <a:ext cx="2979950" cy="814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6905919"/>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3751" y="172019"/>
            <a:ext cx="8354673" cy="769441"/>
          </a:xfrm>
          <a:prstGeom prst="rect">
            <a:avLst/>
          </a:prstGeom>
          <a:noFill/>
        </p:spPr>
        <p:txBody>
          <a:bodyPr wrap="square" lIns="91440" tIns="45720" rIns="91440" bIns="45720">
            <a:spAutoFit/>
          </a:bodyPr>
          <a:lstStyle/>
          <a:p>
            <a:pPr algn="ctr"/>
            <a:r>
              <a:rPr lang="es-ES" sz="44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PLANTEAMIENTO DEL PROBLEMA</a:t>
            </a:r>
            <a:endParaRPr lang="es-ES" sz="4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pic>
        <p:nvPicPr>
          <p:cNvPr id="5126"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4231" t="22132" r="14201" b="10451"/>
          <a:stretch/>
        </p:blipFill>
        <p:spPr bwMode="auto">
          <a:xfrm>
            <a:off x="147417" y="1052736"/>
            <a:ext cx="8313015" cy="496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5232" t="8965" r="24877" b="15629"/>
          <a:stretch/>
        </p:blipFill>
        <p:spPr bwMode="auto">
          <a:xfrm>
            <a:off x="7380312" y="5949280"/>
            <a:ext cx="864096" cy="734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448" t="15316" r="3551" b="19593"/>
          <a:stretch/>
        </p:blipFill>
        <p:spPr bwMode="auto">
          <a:xfrm>
            <a:off x="251520" y="6298603"/>
            <a:ext cx="1152128" cy="4533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1627711"/>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207524" y="260648"/>
            <a:ext cx="4034193" cy="769441"/>
          </a:xfrm>
          <a:prstGeom prst="rect">
            <a:avLst/>
          </a:prstGeom>
          <a:noFill/>
        </p:spPr>
        <p:txBody>
          <a:bodyPr wrap="square" lIns="91440" tIns="45720" rIns="91440" bIns="45720">
            <a:spAutoFit/>
          </a:bodyPr>
          <a:lstStyle/>
          <a:p>
            <a:pPr algn="ctr"/>
            <a:r>
              <a:rPr lang="es-ES" sz="44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OBJETIVOS</a:t>
            </a:r>
            <a:endParaRPr lang="es-ES" sz="4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graphicFrame>
        <p:nvGraphicFramePr>
          <p:cNvPr id="6" name="5 Diagrama"/>
          <p:cNvGraphicFramePr/>
          <p:nvPr>
            <p:extLst>
              <p:ext uri="{D42A27DB-BD31-4B8C-83A1-F6EECF244321}">
                <p14:modId xmlns:p14="http://schemas.microsoft.com/office/powerpoint/2010/main" val="1919188418"/>
              </p:ext>
            </p:extLst>
          </p:nvPr>
        </p:nvGraphicFramePr>
        <p:xfrm>
          <a:off x="-828600" y="2564904"/>
          <a:ext cx="99726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6 CuadroTexto"/>
          <p:cNvSpPr txBox="1"/>
          <p:nvPr/>
        </p:nvSpPr>
        <p:spPr>
          <a:xfrm>
            <a:off x="988012" y="1209526"/>
            <a:ext cx="7200800"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EC" dirty="0" smtClean="0"/>
              <a:t>Diseñar un plan de marketing para el lanzamiento de una nueva línea de condimentos en la empresa Marcseal que permita mejorar su posicionamiento en el mercado del distrito metropolitano de Quito.</a:t>
            </a:r>
            <a:endParaRPr lang="es-EC" dirty="0"/>
          </a:p>
        </p:txBody>
      </p:sp>
    </p:spTree>
    <p:extLst>
      <p:ext uri="{BB962C8B-B14F-4D97-AF65-F5344CB8AC3E}">
        <p14:creationId xmlns:p14="http://schemas.microsoft.com/office/powerpoint/2010/main" val="78389329"/>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79512" y="260648"/>
            <a:ext cx="7227796" cy="769441"/>
          </a:xfrm>
          <a:prstGeom prst="rect">
            <a:avLst/>
          </a:prstGeom>
          <a:noFill/>
        </p:spPr>
        <p:txBody>
          <a:bodyPr wrap="square" lIns="91440" tIns="45720" rIns="91440" bIns="45720">
            <a:spAutoFit/>
          </a:bodyPr>
          <a:lstStyle/>
          <a:p>
            <a:pPr algn="ctr"/>
            <a:r>
              <a:rPr lang="es-ES" sz="44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 DIAGNOSTICO SITUACIONAL</a:t>
            </a:r>
            <a:endParaRPr lang="es-ES" sz="4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
        <p:nvSpPr>
          <p:cNvPr id="5" name="4 Elipse"/>
          <p:cNvSpPr/>
          <p:nvPr/>
        </p:nvSpPr>
        <p:spPr>
          <a:xfrm>
            <a:off x="482781" y="1083549"/>
            <a:ext cx="3491524" cy="1072710"/>
          </a:xfrm>
          <a:prstGeom prst="ellipse">
            <a:avLst/>
          </a:prstGeom>
          <a:ln/>
          <a:scene3d>
            <a:camera prst="isometricOffAxis1Right"/>
            <a:lightRig rig="brightRoom" dir="tl">
              <a:rot lat="0" lon="0" rev="1800000"/>
            </a:lightRig>
          </a:scene3d>
          <a:sp3d contourW="10160" prstMaterial="dkEdge">
            <a:bevelT w="38100" h="50800" prst="angle"/>
            <a:contourClr>
              <a:schemeClr val="accent1">
                <a:shade val="40000"/>
                <a:satMod val="150000"/>
              </a:schemeClr>
            </a:contourClr>
          </a:sp3d>
        </p:spPr>
        <p:style>
          <a:lnRef idx="0">
            <a:schemeClr val="accent1"/>
          </a:lnRef>
          <a:fillRef idx="3">
            <a:schemeClr val="accent1"/>
          </a:fillRef>
          <a:effectRef idx="3">
            <a:schemeClr val="accent1"/>
          </a:effectRef>
          <a:fontRef idx="minor">
            <a:schemeClr val="lt1"/>
          </a:fontRef>
        </p:style>
        <p:txBody>
          <a:bodyPr rtlCol="0" anchor="ctr"/>
          <a:lstStyle/>
          <a:p>
            <a:pPr algn="ctr"/>
            <a:r>
              <a:rPr lang="es-PE" dirty="0" smtClean="0">
                <a:solidFill>
                  <a:schemeClr val="tx1"/>
                </a:solidFill>
              </a:rPr>
              <a:t>ANALISIS EXTERNO</a:t>
            </a:r>
            <a:endParaRPr lang="es-PE" dirty="0">
              <a:solidFill>
                <a:schemeClr val="tx1"/>
              </a:solidFill>
            </a:endParaRPr>
          </a:p>
        </p:txBody>
      </p:sp>
      <p:pic>
        <p:nvPicPr>
          <p:cNvPr id="6" name="Picture 2"/>
          <p:cNvPicPr>
            <a:picLocks noChangeAspect="1" noChangeArrowheads="1"/>
          </p:cNvPicPr>
          <p:nvPr/>
        </p:nvPicPr>
        <p:blipFill>
          <a:blip r:embed="rId3"/>
          <a:srcRect/>
          <a:stretch>
            <a:fillRect/>
          </a:stretch>
        </p:blipFill>
        <p:spPr bwMode="auto">
          <a:xfrm>
            <a:off x="388644" y="2346977"/>
            <a:ext cx="2023116" cy="1802103"/>
          </a:xfrm>
          <a:prstGeom prst="rect">
            <a:avLst/>
          </a:prstGeom>
          <a:noFill/>
          <a:ln w="9525">
            <a:noFill/>
            <a:miter lim="800000"/>
            <a:headEnd/>
            <a:tailEnd/>
          </a:ln>
          <a:effectLst/>
        </p:spPr>
      </p:pic>
      <p:pic>
        <p:nvPicPr>
          <p:cNvPr id="9" name="Picture 2"/>
          <p:cNvPicPr>
            <a:picLocks noChangeAspect="1" noChangeArrowheads="1"/>
          </p:cNvPicPr>
          <p:nvPr/>
        </p:nvPicPr>
        <p:blipFill>
          <a:blip r:embed="rId4"/>
          <a:srcRect/>
          <a:stretch>
            <a:fillRect/>
          </a:stretch>
        </p:blipFill>
        <p:spPr bwMode="auto">
          <a:xfrm>
            <a:off x="477672" y="4511114"/>
            <a:ext cx="1346844" cy="2104875"/>
          </a:xfrm>
          <a:prstGeom prst="rect">
            <a:avLst/>
          </a:prstGeom>
          <a:noFill/>
          <a:ln>
            <a:noFill/>
          </a:ln>
        </p:spPr>
      </p:pic>
      <p:sp>
        <p:nvSpPr>
          <p:cNvPr id="10" name="9 Elipse"/>
          <p:cNvSpPr/>
          <p:nvPr/>
        </p:nvSpPr>
        <p:spPr>
          <a:xfrm>
            <a:off x="5006062" y="1227565"/>
            <a:ext cx="3629814" cy="928694"/>
          </a:xfrm>
          <a:prstGeom prst="ellipse">
            <a:avLst/>
          </a:prstGeom>
          <a:ln/>
          <a:scene3d>
            <a:camera prst="isometricOffAxis2Left"/>
            <a:lightRig rig="brightRoom" dir="tl">
              <a:rot lat="0" lon="0" rev="1800000"/>
            </a:lightRig>
          </a:scene3d>
          <a:sp3d contourW="10160" prstMaterial="dkEdge">
            <a:bevelT w="38100" h="50800" prst="angle"/>
            <a:contourClr>
              <a:schemeClr val="accent1">
                <a:shade val="40000"/>
                <a:satMod val="150000"/>
              </a:schemeClr>
            </a:contourClr>
          </a:sp3d>
        </p:spPr>
        <p:style>
          <a:lnRef idx="0">
            <a:schemeClr val="accent1"/>
          </a:lnRef>
          <a:fillRef idx="3">
            <a:schemeClr val="accent1"/>
          </a:fillRef>
          <a:effectRef idx="3">
            <a:schemeClr val="accent1"/>
          </a:effectRef>
          <a:fontRef idx="minor">
            <a:schemeClr val="lt1"/>
          </a:fontRef>
        </p:style>
        <p:txBody>
          <a:bodyPr rtlCol="0" anchor="ctr"/>
          <a:lstStyle/>
          <a:p>
            <a:pPr algn="ctr"/>
            <a:r>
              <a:rPr lang="es-PE" dirty="0" smtClean="0">
                <a:solidFill>
                  <a:schemeClr val="tx1"/>
                </a:solidFill>
              </a:rPr>
              <a:t>ANALISIS INTERNO</a:t>
            </a:r>
            <a:endParaRPr lang="es-PE" dirty="0">
              <a:solidFill>
                <a:schemeClr val="tx1"/>
              </a:solidFill>
            </a:endParaRPr>
          </a:p>
        </p:txBody>
      </p:sp>
      <p:sp>
        <p:nvSpPr>
          <p:cNvPr id="11" name="AutoShape 2" descr="data:image/jpeg;base64,/9j/4AAQSkZJRgABAQAAAQABAAD/2wCEAAkGBw4QEBQPEBEREhUUEhERGRIVERIUFhwXFxYaFhkUFBYYHSggJBslGxYWIzEjJyssLzouGCE1ODcsOSgtLisBCgoKDg0OGxAQGzAlHyQyNC4sNDgsLCwuLC8tLCwtNi03LDUsLDQ0LCw0NCwsLDQsLDYrNC8uLCw0LCwsLDQsLP/AABEIAMMBAwMBEQACEQEDEQH/xAAcAAEAAgIDAQAAAAAAAAAAAAAABgcEBQIDCAH/xAA/EAACAgIAAwYDBgMFBwUAAAABAgADBBEFEiEGEyIxQVEHFGEjMkJxgaFScpEVM2KxwUNzorLC8PEWJDSCkv/EABsBAQACAwEBAAAAAAAAAAAAAAAEBQIDBgEH/8QAMxEBAAIBAgMECQMFAQEAAAAAAAECAwQRBSExEkFRgRMyYXGRobHB0QYi8BRCcuHxUjP/2gAMAwEAAhEDEQA/ALxgICAgICAgICAgICAgICAgICAgICAgICAgICAgICAgICAgICAgICAgICAgICAgICAgIEV+IPaWzh1VFqANzZCKyn1rCsXAPoei6P1mrLk9HG6doNHOryTjidp2mW/4VxGrJpTIpbmSxeYH/Qj0IPQj3E2RMTG8Id6Wpaa2jaY5Sy56xICAgICAgICAgICAgICAgICAgICAgICAgICAgfCYGuyeP4FR1Zl41Z9nvqX/ADM8m0R1lnTFe/qxM+TqTtRwwnQzsMk+gyaSf+aeduviznT5Y5zWfhKtvjXxFLHxa63VgqW2HlYMPEVUdR0/A39ZE1k8oh0P6bx/uyX90fH+Q1/wr7WfKX/K3N9jcw0SeiWHoD/K3QH66PvMdLl2nsT5N3HuH9qP6ikc49b3ePl9PcvCT3JEBAQEBAQEBAQEBAQEBAQEBAQEBAQEBAQEDUdoe0uHgJzZFgUkbWseKxv5V9vqdD6zC960jeW/T6XLqLdnFXefoq7j3xYy7SVxEXHX0dgLLPz6+Eflo/nId9XP9sOk036drHPPbf2R0+P/ABB+JcWysk7yL7beu9O7MP0U9B+kjWy3t1leYdDp8PqUiPLn8WHMEsgfIebEExuvD4Wdrfm6flbm3fSvQk9XrHQN+Y6A/ofWWmDL6SvPrDg+K8PnS5d6+pPT2ezy+iezeqiAgICAgICAgICAgICAgICAgICAgICAgaLtpm5lGHZbh1q9i9TvqVT8Tqv4mHt+Z660cMk2iszXqkaSmK+atc07VnrP8+rztmZdtztba7WOx2XY7J/79pU2tNp3l9Ew4MeGkUxxtDomLcQEBAQEDP4Hl5FORVbjbNquCoA3v3Uj1BGwfpubMM2i8dlA4ljw309ozTtHj4T3be32d/R6T4Xmd9UthXlYgcybBKtrqpI6dPeW754y4CAgICAgICAgICAgICAgICAgICAgICAgUv8AFHsX8u5zcZfsXP2iAf3bk/eH+Bj/AEJ+o1B1OHb99fN1XBOJ7xGnyz/jP2/HwV7VUzsERSzMdBVBJJ9gB1kOKzadodHlzUxV7d52hLOFdgsmzRuYVb/AB3j/AJaB0P6mS6aSf7pc9qf1FWJ2w139s8vl/wASzC+F1OvEtrfV7Av7KAZvjTY47lVk45rLTytEe6I++7lxf4bYlOPbcRyiuqywkW2HoilvUH2ns6fFt0eY+L66bREX339kfhUcq3dw2vAuAX5beAcqDztYHlH0HufoP11N2LBbJz7lXr+K4tJHZ628Pz4fVbfZPsbXSu0XW/vWsPG30X2H7fnLKmOtI2hxmq1mXU37WSfd4Qm2NjJWvKg0P3P1JmaK7oCAgICAgICAgICAgICAgICAgICAgICAgdd9KWKyOoZWBVlYbBBGiCPYiDp0RbhnYbGxXPcDlVtksx5rPP7gY/h/7OzMKY609WEjUarNqJictt9kmxcSusaRQPr6n8zM0d3wIt8TMk18MvCjbWd3SqjZJNliqQAPXlLdJrzb9idkzh0VnVU7U7RE7z5c/srXs52DsZg2WrA76UD7x/3hHkPoOvvrykbFpdud/gueIcdm2+PT8o8e/wAvz9FscI4BXUq8yr4QAK1ACqPbQ/8AEmuamZmd5buAgICAgICAgICAgICAgICAgICAgRrD7cYForYfMolpRUuswsquli5ATVrVhPESADvXWBJYCAgICAgICAgcWQHWwDo7Gx5Hy2P6mB1Y+KiElR1YklvU7O4Gn/8AWODzhea3lNvcDI7i75fvObk5O/5eT73h3vW+m9wN/AQEDhdYFUsQTygtpVLHoN6CjqT9BA6MziFVND5NhK111NcxKtsIq8xJXW9gA9NbgZKsCAR6jcDo4hm10Vm2wkKutkAnzIUdB9SIGRAQEBAQEBAQEBAQEBAqbhvDcirhnDb78jJuw1GG1+KUoHIAUNdgKVhzXXYFLKSTob34SGDnnBzm297dRVlfOfY7qy3ye6517vuORwDSU5eYAcn3+byMDacKtwhkjv8AvjxL524FV5+97trHCFgTr5QUlT/D0/j6QMfs9xQW08OpV7Gspwciu9dWbS1aEBruJHSze+h6+sDB4hw/HqwuHs7U1l8XvXGYLjj23NXT4rrVO1yNjwMQTrn0OkDLe/Dc1PxZba6m4fjDGS172It3YLeRgAxyNCgqSBZo9ADzQNZxGyytse7LK25a4eC3y1wvryWtUEt8hdWSO8Y7V0C9ToMeU9At8GB9gICB15CFkZQeUlWAPsSNbgQPgfaDGx+H4/DnqNuXVXTjNgch7xnTSF9Ea7rY5+8Ph113A1HaXJRsyx1FaX1ZuL5/MWZYqW2oPYmtLVjFObfmpG9+JtAO0HGa+3uzYeIDi32fW0sKRkL3oT0+X7rvOb8PN5+LlgdKZSPn1W1iuu4cRKWAfM25a1tY6aybCQtdLbHKhBXqgXf3oHfg2YYqG+/PEzTljJ5DZzh+5sLnK2f7gOAK/qa+ToTAxe1Qxzj5a5vP37YFQwh9qWI+W8QoC/i73n7zXXk1zeGA7Y5KNdkcq1pkUfLmsscm3KKrXW5txUQgV07JDP1BKPze0DI7TfKl8sZHe/OnLoNOhYWOPunl7nXTuNBuf05g2+vLA4WCw5r97dRVl/PNyA05T5Xc999mKuV+U0GnlB0OQbYt4gTAyeA2pXxUBCl72ZGWrnd9WXUrd44+bTqllKlQqMeXQZOXezAs2AgICAgICAgICAgICAgICAgICAgICAgICBi4GDXSHCb8dtlx2d+KxuZtfTZgZUBAQEBAQEBAQEBAQEBAQEBAQEBAQEBAQEBAQEBAQEBAQEBAQEBAQEBAQEBAQEBAQEBAQEBAQEBAQEBAQEBAQEBAQEBAQEBAQEBAQEBAQEBAQEBAQECPdr+1lHDVra1XfvHKhE5eblA2zgEgHXhHmPvCa8mSKRvKXo9Fl1dprj7o3ZfAu0mFmrvGuVyBsp91x/Mh66+vl7TKt6251lrz6bLgt2ctZj+ePf5NtMmggICAgICAgICAgICBp+1vFnwsO3KrQWNXyHlJIHV1UkkewJP6TDJbs1mzfpcMZs1ccztvO26o8z4qcUf7hpq/kq2f6uTIM6u/dDq8f6d08etaZ+Efz4tDm9reJ3f3mZeformsf0TQmq2fJPenY+E6PHzjHHnvP1Xd2A4k1+DTzb2lNSlidkkDlJP6qZZ453rEuH1dIpnvWO6Z+qSTNHICAgICAgICAgICAgIHnv4jcd+cznZTuur7FPYhT4mH5ts79tSs1OTtX28Hc8E0nodPFp625+Xd+fNGarWRg6Mysp2GUkMD7gjqDNETMTvC1yY6ZK9m8RMe1O+zvxSzaNJkgZKeWyeW0D+YdD+o39ZKpq5j1uag1f6ex3/dgnsz4Tzj8x81n9ne2OBnaFNunP8AsbNJZ+g3o/mpIk2mSt/VlzWp0WfTTtkrt7e74pBM0UgICAgICAgICAgRr4kWBeF5JP8AAq/qXUD9yJrzf/OfcmcOiZ1ePb/1H1ed5UPoxDxe/wALP/hp/uwf+Jpb4vUj3PnPEJ31WT/Kfqm02IhAQEBAQEBAQEBAQECLfEfj3yWC7KdWW/Y1+4LDxOPyXZ/PXvNWa/YpuncO0v8AU6itJ6dZ90fnp5vPcqX0Mh65KpJAAJJIAAGySegAHvERMztDC960rNrTtEJDwzsbm2kMyikbB5nOm/MKOu/z1JVNLeec8lHquPaasTWkdv5R8/wuTsZjZNNXdXW35HlqyzlAHTyXfi1+bN+kn1iYjaZ3cjnyRkvNq1iseEdEmmTUQEBAQEBAQEBAr/4z8RFeCmPvxX2r03+Cvxk/o3d/1kbVW2x7eK54FhnJq4t3ViZ+33UnK13L5uHm+3N6E7AYpqxlQ/hqpT9QvX/OXVY2iIfMs1/SZLX8ZmfilM9ayAgICAgICAgICAgIFD/FXjvzWcalO68fdQ9i+/tG/qAv/wBJXaq/at2Y7nZ8C0sYcE5rdbfSPz1+CK28OvSsXPU6oTyh2UgEkEjW/oD1micV4r2pjks8ev0+TL6Kl4m387+nzYkwTHJHIIIJBBBBHmCOoInsTMTvDDJjrkpNLdJ5S9B9geI0ZmIt4Ve8HhsHmQ48/PyHt9Jb0vF69qHzjVae2ny2xW7vnHilEzRyAgICAgICAgQDtf2yt4bxJFcGzHsx0ZkAHMrc7gvWffQXYPT8vOR8ub0do36LXRcN/q8F7Un99Z8piY6e/wAE04ZxOjJqW+h1srYbDD9wQeoI9Qes3xMTG8K3JjtjtNbxtMKG+IvaEZ2azVndVQ7qsjyIB8Tj+Y/sFlbqMnbttHSHbcF0c6fB2rR+63Ofd3R9/NFpHXLY9n8E35NVXoXBb+VfE37Azbgr2rwruK6j0OlvbvnlHvnl/t6L4DVy0g/xEt/oP8pbPnzYwEBAQEBAQEBAQEBA4uuwRsjYI2PMfUQIvj9h8Okr3FSJrZNrbstJPn4m6/v6zCtK15xDfm1OXLG17TMR0jujyZXGeylGRi245+86EK7deVx1VtD2YD9Nie3rFqzWXmnzWw5a5K9Yn+fF54y8Z6naqxSrozIynzBB0RKe1ZrO0vo+HNXNjjJTpLpnjakPYrtRZw3I7wAvU+lsr35r/Eu+nOPMfqOm9jfgzejn2KninDY1dN68rx09vsn7eD0DwviVGVUt9Dh0cbDD9wR5gj1B6iWcTExvDhsmO2O00vG0wy56wICAgICAgIFQ/HKvV2K/8Vdy7/lZD/1/vIWsjo6f9NTzyx7vur/A4xlY6WVU2uiXLyuoPQj/AEOumx10dSJXJasTESv8+hwZ71vkrvMfzafGP54sGYJhAsT4Y8DY7vI62fZp9EB2z/qR/wAJ95YaXHtXtT3uM49rPS5Yw16V6+//AF0+K5q0CgKPIAAfpJagcoCAgICAgICAgICAgICAgVd8W+yJcHiNC+JR9soHUqOgtH1A6H6aPoZE1OHtR2o6ug4JxL0NvQZJ/bPT2T+J+qpJXuyIeNv2d7SZeBZz476B+9Ww5q2/mX/UaP1m3Hmtj6IOt4dh1cfvjn3T3/781y9iO3dXEmNPcvVaqGw9Q1ZAIXwt572R0I/U6lhizRkcbxDhuTRzHamJien/AD/qYTcriAgICAgIFYfHKgGrFs/hstT/APSqf+iRNZH7Yl0H6cttqLV8a/SYVDK92RA2nZzhXzeQtPMFGi7HY3yjWwo9zvX7+k3YMXpLc+is4rrv6TDvX1p5R7Pb5fNf3Zrhq1IG5Qo5QqLryQeUtejgZmZneW7h4QEBAQEBAQEBAQEBAQEBA+EQKe+IPw7aotl4SFqztnoUdU9S1Y9U/wAPmPTp92Dn0/8AdR0/CuMxWIw5590/afz8VaSE6p9h6lfZ2lEqpreyyn5y/wAVtZcOmPj7d2UoCQWfSb/xiWWlptTfxcRx3Uel1PYjpXl59/2jyWPg9qcp8HC7gU2ZFuU3D7Gt5wgeuu4tdyro9e5Dhemw+tjexJUji/GeIWZWJQWpR6uI3Yt/ILe7sAwXyFZV5tgd24PKxOnA6kDqGIOPZtZTIrNfdJwriOSaGNzbeqxdEszn15ep30Lj1GgkPHO01mMelav/AOxuygNlSbFepFTfkFJt6n01A0/EOO52Dffbliq0ph4/ItPfLWXuye6XdZ52BDMoLDZI8hvwwOdPa3P7m/7HvnrFDLcmDnU18r2clhNFo7xjWvj0jEsP4YEg7JcYOXQbGsx7GWxqy1HeKvTRHNXZ4630RtG2R7ncCNfGuktgVsPw5SE/ka7F/wAyJG1Ub41zwG3Z1kR4xMff7KTla7ggc6bWRg6kqykEMDogj1E9iZrO8MMuKmWk0vG8SubsD8REyuXFyyqX/dV+gSz2Gvwv9PI+ntLLDni/KerieJ8JtpZ7dOdPnHv/ACsOSFOQEBAQEBAQEBAQEBAQEBAQECBdsPhrj5ZN2MRRadkjX2bn3Kjyb6j36gzRl09b8+krXQ8XzaX9vrV8J+09yqOJdl8/HsFVtDAswQMPEhJOh4h6bPrqQraa8Tts6bHxrS3xzffaYjfaeU/7XR2M4BTS3zABLLQmIpJ6BFPO2h6Fm0SfXQ9pZxG0bQ4a95vabW6zznzcuP8AZFb7a7KmevedXl2lbShBrxbKFerp97Zq2PIheu+oPrFmJ2VoUV8tl4sryTl9/wA6mx7ShrY2FlIIatimgAAugvLoaA3ZPFPdjdgWunIxynMCtlV/V67QQdjYBBGj089bBDhj9j8UBha9+RzY74hN1pb7FyD3fQDy5R4vvepJPWB8r7H432husychrakpZ7biWCI/PXyFQvKVbqGGjsbJJ6wOwdl6yjrZkZdrOaj3r36de6bmTuwgCDRP8PX8XNAzeD8Irxg+nsse1xZZbYwZ3YKqAnQCgBVUAAAdPLqYHDtHwOnPoONcXVSyttCobanfmQR+0xvSLxtLdp898GSMlOsfeNkLX4WYwJ8LEbOua5h09N8gE1f02PwTp41rZ/v+Ufhm0fDXDX/ZV/q1r/8AMZnGHHHc0X4lq7dclvjsz6OweGvUV0D8qE3/AFMyilY6Q0W1Ga/rXmfOWwx+zGOn3fDrr4VRf8hMmmebdIugBsnXqdb/AF1A5QEBAQEBAQEBAQEBAQEBAQEBA67qUcaZQw+ogcEWums9QiKGYknQA8yST6fWBiUdoMB6WyUysdqUOnuF1ZrU9OjODoHqPP3EB/b+D3S5HzWP3T8wW3vq+RioZmCtvR0EYn+U+0DHv7VYKvioL6m+cdkqZbayp5VJ2DzddsAg1vxMBA7X7ScOVXY5mMFqKB2N9ekL/cDnfQto6356gff7coZsYVMtqZTWKltbqyeCtrCdjzHgI6esDswuOYVzWLTk0WGrfeBLUYprY8ej08j5+0Dnwvi+LlKXxr6b1U8paqxLAD56JUnrqBmwEBAQEBAQEBAQEBAQEBAQEBAQEBAQEBAQNL2wwbMjDsrqXnbmps7vYHeLXclj07PTxqjJ16eLr0gRnj2JkZbJk04eRjLVfj2O6jGXKsCVXp4K3DoRU1qkc3n4+XqFJDlwrgVxux7jXlMv9o25DnK+VD6GDZStxrpVVXb8gA0W6AnXoGRTwy6m+izuH5F4nnWHkCnlS9LAtugfulmBOuvXZgY9vDsunDwq0pdCllrWWVUY919Zbn5WrWzajm5yGbROm8upIDGwezueaEr5LKnOTxV+8salmX5im0V2v3Ol2WsXYUee/wA4HVhcAudBW9HELO6wcnH7m9+H0U+OsV/K12UVByra2GHhHIpPXpA3vYrGykuuNi3ms1UKtuVTjV5JZS/2TNTrnRQRosPNzokeQS+AgICAgICAgICAgICAgICAgICAgICAgICAgICAgICAgICAgICAgICAgICAgICAgICAgICAgICAgICAgICAgICAgICAgICAgICAgICAgICAgICAgICAgICAgICAgICAgICAgICAgICAgICAgICAgICB/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dirty="0"/>
          </a:p>
        </p:txBody>
      </p:sp>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6062" y="2575714"/>
            <a:ext cx="3221660" cy="2425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92689" y="2424778"/>
            <a:ext cx="687653" cy="773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27308" y="4453493"/>
            <a:ext cx="1233488"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04940" y="5555302"/>
            <a:ext cx="1376196" cy="1030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9" descr="https://encrypted-tbn0.gstatic.com/images?q=tbn:ANd9GcQeM3YW_747igr_h6KUwJ2ny8dSy5DFdV0lPfsJxHkdQm2CXn8l"/>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47007" y="5462475"/>
            <a:ext cx="1180301" cy="120688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55966" y="4492651"/>
            <a:ext cx="1674143" cy="1017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15" descr="https://encrypted-tbn2.gstatic.com/images?q=tbn:ANd9GcSnfGnOiXNyLmvYvyPrB5WDJeoNkABV4AC220gqT6jBCgZxFE1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41283" y="5301208"/>
            <a:ext cx="1190371" cy="121718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09034" y="5119705"/>
            <a:ext cx="1163090" cy="871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952725" y="1879801"/>
            <a:ext cx="817252" cy="7921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855244" y="3454067"/>
            <a:ext cx="747744" cy="668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9"/>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955876" y="3438177"/>
            <a:ext cx="640056" cy="640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7"/>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393781" y="2758913"/>
            <a:ext cx="799257" cy="651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712236" y="3338980"/>
            <a:ext cx="1248560" cy="83844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3"/>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006685" y="1976999"/>
            <a:ext cx="708011" cy="708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7929861"/>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404664"/>
            <a:ext cx="6336704" cy="769441"/>
          </a:xfrm>
          <a:prstGeom prst="rect">
            <a:avLst/>
          </a:prstGeom>
          <a:noFill/>
        </p:spPr>
        <p:txBody>
          <a:bodyPr wrap="square" lIns="91440" tIns="45720" rIns="91440" bIns="45720">
            <a:spAutoFit/>
          </a:bodyPr>
          <a:lstStyle/>
          <a:p>
            <a:pPr algn="ctr"/>
            <a:r>
              <a:rPr lang="es-ES" sz="44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*ESTUDIO DE MERCADO</a:t>
            </a:r>
            <a:endParaRPr lang="es-ES" sz="4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graphicFrame>
        <p:nvGraphicFramePr>
          <p:cNvPr id="5" name="4 Diagrama"/>
          <p:cNvGraphicFramePr/>
          <p:nvPr>
            <p:extLst>
              <p:ext uri="{D42A27DB-BD31-4B8C-83A1-F6EECF244321}">
                <p14:modId xmlns:p14="http://schemas.microsoft.com/office/powerpoint/2010/main" val="1317308166"/>
              </p:ext>
            </p:extLst>
          </p:nvPr>
        </p:nvGraphicFramePr>
        <p:xfrm>
          <a:off x="611560" y="1484784"/>
          <a:ext cx="7560840" cy="49685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44575101"/>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78722" y="236483"/>
            <a:ext cx="9145016" cy="769441"/>
          </a:xfrm>
          <a:prstGeom prst="rect">
            <a:avLst/>
          </a:prstGeom>
          <a:noFill/>
        </p:spPr>
        <p:txBody>
          <a:bodyPr wrap="square" lIns="91440" tIns="45720" rIns="91440" bIns="45720">
            <a:spAutoFit/>
          </a:bodyPr>
          <a:lstStyle/>
          <a:p>
            <a:pPr algn="ctr"/>
            <a:r>
              <a:rPr lang="es-ES" sz="44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TAMAÑO DE LA MUESTRA</a:t>
            </a:r>
            <a:endParaRPr lang="es-ES" sz="4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
        <p:nvSpPr>
          <p:cNvPr id="2" name="AutoShape 6" descr="data:image/jpeg;base64,/9j/4AAQSkZJRgABAQAAAQABAAD/2wCEAAkGBxQTEBIUEhMVEhQXGRQVFhUVFxUUFhYVFRQYGBcZGBgYHCggGBolHBYYITEkJSkrLi4uFx8zODQsNygtLisBCgoKDg0OGxAQGjQkICQ2LC0vNDQvLCwsNDEsNiw0LywsLCwsLCwsNDI0LywsLyw0NCwsLCwsLCwsLDQsLCwsLP/AABEIALgBEgMBIgACEQEDEQH/xAAcAAEAAgMBAQEAAAAAAAAAAAAABQYDBAcCAQj/xAA/EAACAQIDBQYEAgkEAQUAAAABAgADEQQSIQUGMUFREyJhcYGRBzKhsULRFCMzUnKCksHwYqKywvEVU4OT4f/EABoBAQACAwEAAAAAAAAAAAAAAAADBAECBQb/xAAqEQEAAgIBAwIGAgMBAAAAAAAAAQIDEQQSITFBcRMiUWGhsYGRMkLxBf/aAAwDAQACEQMRAD8A7hERAREQEREBERAREQEREBPFesqKWdgqjiWIAHqZ7lP+IGSpTVBXpLURsxps4UkFSPQ66X6maZL9NdtbTqNrdTqBgCpDA6gg3BHgRPUqm42KpU6C0TXpvULMwRWvYH8I6nQnTqZa4pfqrsrO42REoXxD33rYKtSo0EQsU7RmqBmFizKFAUj903N+k2mdRtNix2yW6ar7Ejt3dp/pOFo18uQ1FDFeNjwNjzFxoekkZlpMTE6kiIhgiIgIiICIiAiIgIiICIiAiIgIiICIiAiIgIiYcZXyU3e18qs1uuUXtMTOo3IzRKxsjertKgSqoXMQFK3tcmwBv95Z5Fhz0yxurMxonMPinhq7Ymi9Iu6qoXLTuxp1MxNyq6gsCLH/AEzplaoFVmPBQSfQXn5tao7frWvd2a78y4Cs+vG/6xT6zpcOvzdW/DWX6D2HXqfodF8QCtTs1apm0IIW5zDkbcR1nJcbQd6RxbHSrWdba3vbOT5cR6T7udvBWaocLUrOaeIVqILkv2bupCEXPUgWvzlq312SMPsqhSBzdnUUlrWuWWpmNuWrSjz8E1t38eUeSNqls7CO1KtXptZsOaT2tr3mPeB5ZSt//E6Rg9+MK7U1LMrMFuSpyKzAd0nwJte1vGU7c3G0sMcYmKNlZEQqO8WvmBAA46NI0YLCmqAMUex0uWpv2luY7osT46eU5k5bYojomNz52n4mGJiZl1fePay4XC1q7C/ZrcLe2ZiQqLfldiB6zh22d8q2KKnEUsNUy3y/q2BW/EAhwcunAnlLx8RNrJjUweDwtTMcRWAYgHuqgHEHhbOH/wDjMpPxJwyUtpVadNQiKlEAAACwpL0l61+qN1ns6PEpFf8AKO87XP4f7/VK2Ip4WslJFZStI0lKBSi3C5bkWyg2ta1h106dOGVsKMPs3ZW0EWzU6r9qVABcdu7LmPPRCn84E7krXAI4HUes3pM+JVuVWu+qsfWP5h9nIPiNh8Y+0DlSsyWTsOzDlbZRfLl4NnzX58OVpOfFHadV3oYHD5jUq991U2LLqEW/Q2Yn+EcpyunXZflZl8mI+xnV4mKY+fbGGmvmfo3ZKVBh6IrG9UU6YqHrUCjMfe82pyz4XbYrjFvhq7VCGQuq1c2ZWGUiwbUAo1/QGdTlPNj6L6Q3r0yTy7gAkkAAEknQADiTPUre8e8OEy1sPUrEMysjZFZ8pYW5C1x0lfJkrSNzLFazadQz7P3tw1asKSOcxuFJUhWI1sD6c7SdnIt2Uw1LELVrYlbIbqFSr3jyLEroBxtrOtUaquqspDKwBBGoIOoIlfiZrZKz1TG/skzY4pPZ7iIltCREQEREBERAREQEREBERASI3h2yMOFGTOXvoTYWFr30PWS8pm+vexFBBxIUf/ZUy/2lflXtXHPT57Q2r5ReExtBawqGgbAhgofuqwNwQCtzY8NZd9k7Yp4gHJcMOKniPznPdo0OzrVE5KzAeQOn0tNrZVZqDUK/4WLq38rlSP6cp9fCcnj58mK2vSPPaPZJMRK/7Twxq0KtNWyl0dA3HKWUgH0vOQ75btHB7Pwauys4q1s5W+W9UAgC+pstMD0nZlYEAjUHUHwlA+MWIT9GoUmvnapnUD91EZWJPL9oJ6bjWnriIRRWbTqHLaGIKhQPwtnVhowchRcH+RdPCdf30xQr7HFYDRhh6nlnZR/2nIsDUpIwNSm1VRbudpkvbkSFvbytOgtvfTx9BsH2f6OzhVp6hkujBlXgMvygCWefitkx6rHjf0T5sW6/LCApYA4jG06SmxqCib2vYGgjs1uelzIuoMrEdCR7G06FuzsNsPie3qPotIJqB3cqKpN+QCp7Gc/2iP11awNhUqciLd82uOU8pyMM1jqnzMz/AEl49o10x6LTugzYXHYYORlxFJGFuGWqt0/mDDL79ZCfEWgr7Vx2YXy0Fca27wp0wPvLfi9iVMTgtnNQAWpSp0++zBRbKvC1ybFQdbc+spPxExB/9UxRGlxSQ34MvY0yfQn7S5hrNKzHp2mP5hLg+fJ576n9unfDvDK2yMKrqrqVYlWAYftWYaHx1lrlS+GGPWps2kAuXsy1K3Hgc1x6MPrLaJcr4hSzRMZLRP1lS9k7ErLtHHY7FKBlzLh+8G/VgWz6fL3FA11uzzilJCwCjibAeZ0n6M3mr5MDi3H4aFZh6U2InD9kYbM+zUAF3rknxU1qSa+XZt7mdPjZJmJmftH9RKTFbzLoe3tmvS25gK1KmzI69m5VSQCqsjFiNB3HXj+4Z0CJgx2KWlTeo3BRfz6AeJOnrKGTJuI36Qgm29NTeDaPYUGa9mPcT+Ig/YAn0nLcbhaZpOcuVwCwcFiWI1Ia5N7668b2kttbaxxLKaqqQhJQAuuW9r8G10FtfG1pG4/DCroH7IfukFlv4tfMB6Gee5eeM19x4hPi+X1RWz9ntVWsy2tSpmo1+YBAsPHifSdQ+HdbNs+mP3WqL/vJH0IkN8P9iHsMatTQ1D2BPEZRTJuOoPa3lg3L2LUwmHNOqysxdn7lyACFFrkD92/DnLvDxTWa3j1if32bZ8kWiY9k9EROkqEREBERAREQEREBERAREQE0sVsulUqpVdbulspueRuLjnY6ibsTE1ifI57vpTyYlmPBgjf9f+s293MGMRha9EmxDq6njlJUAf8AFh6zL8Q8NdabDmHS/mAV/vNLcfHWqN3SwemraWuMpHInX5zw1nI6IjlTWfE7/MJf9V12XhjSoojNnKi2a1ueg8gNPScn+LeJL45aagt2dIaDU5mLM2g/05T6TqD4tmYBAQtrlmVhrcWUKbEnib8rDrpW8du7TGLOLLZqhWwQnKCQmS68Tmy6W4azu8e1cU+0dmtLanbjYMkKWDYYYYlCe5W7M8O6QiOjDnxJHoOs298cNkx1ZQCAezYA6EZqSmxHW5PtLFuBh6dfA42hU0V2Xv2uEZk7jHpZkBudNJ1L5dUi/t+Vqb6rE+y67K2t21ClUXLUzqCUGjA8GB/DxBGuUaTlm0hatixbJ33sumn68aaaaA8uk6BursurhcI1Jqi1KpZ2QUWzIoIAGZiLAXBOo52FzpKbt7A1BicYSpsbtcDQ5qqNcex8p5z/ANCvf5e8d/0jxTEWmE7jt72wuy8KKIBqMopqWsQMijOwXnYkDXmedtef7Q2w1d89dVqPoCwHZsQORy6H1ElMSjYvF4LC6gIlOm19Mo1q1W8CE/4yF25SRMViFp2CLVqKgBuAocgWPMWmNz0w6PHpSvbXee7pO42+2FUU8N2X6MOCnMGS5N+8xsQSeZ6y/wBan2tsrgqL5kGoYm1s1iDYC+nA5tZ+bgpChw1jmZdLgjKqkNf+b/bOy7N30pVlp56Ds5UfIoqEm2thxte+kmx2me0qfMxVrq1fXe/dt767RtgcdTsO7SUZlByjtDlyEcmAsbX4MDpcX51ukl9obLXojOf68RUB9sv0nX62EDJltZSPltYa+E1KOyqdJu1sq5VtmNhlQa8eQlzHl6azXXlVrfUab22ttU8NQatUvlFgAOLMeAH+dZzfaO/TYspR7MUlZ1t3r3JNlDHkLn/LSQ3l23g8TQrUnxFnzBqThXZFynugAC4BFwTxub6gACobvYPDdujYjFU1powbKq1iXym4GqAAG2p4/eT04tb4rVyVnc+/4R70te8eFWjWWkn4EQMebObsWPuPpIzP+XqeA9gx/lmbbWPWviKtRGzKx7pHMKAB5cJoYii57LIpbNUHAX1UacOudvaeSy45+LaNeN9k9e7pu5b3wo8GYH0tb6Wk7K9uTh3SgwqIyd8kBhYkWGtj5SfdrC58B6k2H1M7HF38Ku0NvL1ERJ2CIiAiIgIiICIiAiIgIiICJC7W201CqFKB0IBGtiDcg9QeXvMmF3hoPxYoeji31GkDDvfh8+H01ZWDAeVwfoZUN3aD069Pun8Q/lINvX5Z0FqauLghh1BBH0mOngwDe0r341bZIyesa/DaLdtMd7AFjl5a8z0HUzEaaF73ZXIsPnQsFudAdGtc8jxmTDhkNR6q5jd7OCmUUr9wDMwy922bqQTfhMz1EekrsAEIDDtBa1xpcHgdZYmdNXIPiPSA2itmzXWlmJtoQ5BBygcAB7zd+FWKKPihpcrSNu9c5TUGgUE/i6T18U6OZ8M9EZhldO4NAcwKjThcsfrNb4dKy47EL3ksjA2toRUWwa4twv7aS/F63424nfb9SsxaLYuzp6sWUEgqSASpsSD00mucKha2hbppf2mxTp1LfMn9DfbPPiYNKVKz2KgsxLAG7O5Y+pZtAPASgrK3t/dTO/a4dEWqwy1CSVLCwt4cteF9ONpyDalIpXqo/wAyu6m2veDEG3tO+VsLWZGFKoaAI7ucdo3nqbp7njwFrTgu26TLiqyuczLVqBjcm7BmBNzqdZFl8OhwbT1Tv7M2C2c1Si7KCcpJAGt+6t/W0nN08ZWwxFQXS4ZQGHEXBNweWn0ls+GGyadTAZ3vc1KnC3AZR08JMbc3Vpsl89rcLmxv4HmfC0zSviUXIyzu1Pvtp0t+3t3qSE9QWX6aznu2NrtUesQbB3YsATaxa9vKWapuo/KqbeKi/uLfaV3Z2x6lapWYU2KUr59OFrgL4nS5t0Mu8aIi03t4hURuNwVSiwWqhRiFbKbXswuLjkbcjrPGHoM7BUUsxvZRqTYEn6An0mXaOKarVZ2YsTYXJJNlAA1PlJTcykTiHI+ZKNdl/iZOzH/OdK2Wa4via762w1dhVLOy9Rw8QROn7Hpilh6DOAc5FrfPd2sLL+LiL24DkZzGnSKYsLY946D+Mfn9p2jDYNe4RcMqCmGU2OUcuhHmJxM9erkfFj/asT/f/G/ppJUSRpNDam0AtaknG3fa3kQoPrc+gmxUuiMxqaKCTmVToBf8OWVrBM1Woaj/ADNr4DoBDVcaVUMLie5qYIWE24CIiAiIgIiICIiAiIgIiIFb3kwRqAZdGF7E6jXw9JVatKonzJfxU3+h19rzpFWiDNGvgQeUCiYbG5W7jlW6AlW9RoZM4beWsvzZag8RY+4/KbuN2KjCxUHzF5D19glfkYjwPeH119iIEvs7eGlUCtWzBiAwBF6anjoBrfxIJ8RIv4gYg1KdE03D0rtmym4D6Zc3TTNxkNiKVSgneAIHAg24nQWP5yPfajEWKpbyP5yryskRHR9UOW0RGmHB4h0YZLkkgZeOYngLczOpYHAKhzBQGNrmw+/Ocz2btE0agdUQsOGYA28r8DLZszfYMwFVMoPMSvxstce9+qPFeK+VzNdVF2IUaC501PAec+MKdVRqGAa4Kkgqw8Qbg6/WRGzsdTr1S4dSEJSkhNjfg75Trc6qOgB/eMkauFUsWsQxsCVZkJtwvlIvbxnSWmDGjI9NabMXLAspZnHZfjZsxOUAcCLd6w6zgm9CH9OxdwdK1UnTgDUNifA3HuJ3zsAoOUWvqTqST1JOp9ZDY/d9KocOoOewa/EgG418JpevUscfP8Kd6RnwtqW2cn8dU/7z+UsG0NjJWqpVYuGS1rHumxvqCCPa0w0sGuFoU6VFQCzLSp3+UM5JLN1sAzdSRa+slqeyltqzuebMzA36jKQF/ltNojUaRZLdV5t9UdicDkRmLgKoLG44AC55zbwzOqKOzvoPlYX16hstveeMXsx3Xs2q3p3Ut3e+yqwbIWvaxtYnLci44m82cRWyqzHkC3sLzLRwzaNQVMXiXbQFsS4uQNe+aY/qyiWn4WYLM2JcjgKaD+YsT/xEpmF/Z1mIuSqgHQ2ZqqNfXmVRx6zpPwsKJhKhZ0UvUY2LKDlVVA4nrmnV5M6xTHtDCzJsennDlQWHA21HkZMUaYtwkZsp6lVXbtOFSoq90GmyBu4V4MRlsCc3ENbSSArMvzpp+8neHqvzD0B85ymUTvZiO4tEcX1b+EH+5+0xbMoWAkeaprV2qcr2XwUcJP4OlpA38OszzxTWe4CIiAiIgIiICIiAiIgIiICfCJ9iBhelNeph5vTwywKFv/ZadJebMW9EFvuwldq7Ky4NK5vdnK25ZdQD53X6iXbe7dypiXptTdVygqQ19ATfMLA3Ph4CfN5tnquz2ReFNadutkZbnzteU8mKbWtaY9OyC1JmZmXN5kWiShe3dDZT52B9tbTHLNuhhlq0sTTbgcn+4ML+fdlXFTrt0oaV6p0iMLXAXUgXJ49ecmMHtutT+WobdD3h7Hh6SO2ZhmTFGi63JJUjyBObysLyWxO7q/gun8PD2On0l/j2maan07LOKd1SuE3t/wDdpg+KG30P5ybwe2cPU4VAp6P3T9dD7zn1bZ1ZOjj+k/kfpNb9Iy/MCn8QsPfh9ZOkdcqYZXWzAMpsfUG4IPIggEEcLSP2mco7OizmuwPZjO7BOXaPmJGQHqDfgLmUTBbTqU/2bsvgDp7cDJLd7edkphnRXZwHd7kOxIvqdb24AaADQWgX7Lprx9pE7ewxehVRTYsjqPAspA+8+YXeSg/FjTPRxYe4uJv2DC6kMOoII+kROhxdd1MQKDjKM5dDlB/Cq1Bx83HtOo7mbMNDB0aTWzKCWtqMzMWP3t6SRODHSZqNK0myZ75I1I2QJE7zYzJRyj5qndHl+I+2nrJcSm7TxHbYk2+VO6vpxPv/AGkIzbKoWAliwySOwFKS9JYGSIiAiIgIiICIiAiIgIiICIiAiIgJ5M+FtbT3A1qxtxkftGkatCuo503HqVNvrJhlB0Iv5z4FAFgAB0mJjcaJcNpi581a3mLN9lPvJzdLago1HUrm7U01BvbLZjr4/NIarSyVSv7rOnqQ1P8AvMuzMFUq1UWlbMDnsTa4Ui9r85zMPa9VTH/lDpmYE30v1n3sr8po4alV4Gm1/LT34Sx7OolU73Em9uk6i2hXw4M1K+zQeUs2Jw6WJNltqTwHrI2i6sLqbg8Dwvr4wKriN3F4rdP4dPpwPtI1tl1aYAWzKAAAe6bDx1B+k6AaN5hqYQGBQO3y/OCn8Q0/qGn1m3hsUy6oxXxUkfaWivswHlIjE7urxUFD1Xu+9tD6wNnCbzVl+bLUHiLH3EmcJvRSb5w1M/1D3Gv0lOq7OrJwIcePdPuNPpMBrFfnVk8xce4094HQdqbWRaDNTdWJ7q5SCQT9rC59JAbKocJFYFM5FtR1GstWAw9gIEhhEm8BMNBJngIiICIiAiIgIiICIiAiIgIiICeXOk9THWOkCH2zUvTYeBt4HkfeVfd0YuvXBWpUFJGGdyzW0PygE94n6c/G3JRSo5Vm1GuTgSOvl5STpUwqhVAUDgALAQPc8udNZDbb3lp4dsli76EgGwF+Fz1kTT3zDHvU7D/S2vsRAgts7vscWzD9m1TtLjiO9mIt5z7upsmqmKBYWVQwvyNxYW+/pLfhK1KuLobnmDow8xN7D4ULIfgU3v8AlH8Ou9tulStMs+Lwn2TJHPt4N4u2YqhtSB/qtzPh0ElthVP1SX6f3k1V2Hh2Ys1CmSTc90anr5zTxmESk65O6CCcvS3+fSBu05mCTBhzN1BAwmjMbYabtotAjHwQPKYjspTxEmLT7aBH4fZaKNFA9JtJQAmaIHwCfYiAiIgIiICIiAiIgIiICIiAiIgJircJlnmoNIFT3gUhkdSQVPEaEX4f54zLgd6CFtVUsR+JbAnzHD2m3tTC5gRKziMA6nQFh05jy6wKzt3aJqYmq1jdmJsNbDlr5TVSo/7v1/8AyTSbGYuzspF+R4zcpYFVZS65lBBZeFxfUQPO5PavikKK2VTeoSNAtjoTwuen5Tp4WRez9r4bKFQrSA4KQEA/tJRGBFwQR1GogRG8u2hhqYIALtooPDTiT4fnIbd3fHtKnZ18q3+VxoL9G8PGVzfLaJq1iRqAcqD/AEjn66n1lepB1dWPDw0gdqxW0qVNbs6+QIJPkBxlYpbQNau7HTgFHRRew/zrIFXFh48Op8usm9jYQ8SNT9IFkwom+gmphUm6ICIiAiIgIiICIiAiIgIiICIiAiIgIiICIiAiIgIiIGCrSmnVwsk55KQIaphBI3G4LQyzPSmrVw14FDqPlNm7p8dB78J7p1CNVJHkbfaWfE7MB5TSXd1SeFvLT7QK1Qwedr28BJjD7IB4iWDD7JVeAm7TwgECEwWxUU3CAHqAJNYfC2m0lCZlWB5RLT3EQEREBERAREQEREBERAREQEREBERAREQEREBERAREQEREBPhWIgeTTECmIiB6yz7aIgIiICIiAiIgIiICIiAiIgIiICIiAiIgIiIH/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dirty="0"/>
          </a:p>
        </p:txBody>
      </p:sp>
      <p:pic>
        <p:nvPicPr>
          <p:cNvPr id="10" name="Picture 4" descr="http://unamamafeliz.com/wp-content/uploads/2011/12/ama-de-casa-mama-trabaja-en-cas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5507" y="2276872"/>
            <a:ext cx="2368347" cy="15883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545" y="5161587"/>
            <a:ext cx="2136273" cy="1512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9" descr="http://2.bp.blogspot.com/--YRyKkihDCQ/T1uqkOQ8NRI/AAAAAAAAeJU/AUTfCSBwlB0/s1600/tiendasparaimprimir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9892" y="4499239"/>
            <a:ext cx="1395823" cy="13715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1" descr="http://www.yakubiuk.com/blog/06/bodega.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47777" y="4533234"/>
            <a:ext cx="1462446" cy="138444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56124" y="1293853"/>
            <a:ext cx="2816326" cy="1360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Rectángulo"/>
          <p:cNvSpPr/>
          <p:nvPr/>
        </p:nvSpPr>
        <p:spPr>
          <a:xfrm>
            <a:off x="6467935" y="1512292"/>
            <a:ext cx="1661025"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369</a:t>
            </a:r>
            <a:endParaRPr lang="es-E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5" name="14 Rectángulo"/>
          <p:cNvSpPr/>
          <p:nvPr/>
        </p:nvSpPr>
        <p:spPr>
          <a:xfrm>
            <a:off x="6595536" y="4699922"/>
            <a:ext cx="886781"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98</a:t>
            </a:r>
            <a:endParaRPr lang="es-E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6" name="15 Rectángulo"/>
          <p:cNvSpPr/>
          <p:nvPr/>
        </p:nvSpPr>
        <p:spPr>
          <a:xfrm>
            <a:off x="1145945" y="4428937"/>
            <a:ext cx="1237839" cy="923330"/>
          </a:xfrm>
          <a:prstGeom prst="rect">
            <a:avLst/>
          </a:prstGeom>
          <a:noFill/>
        </p:spPr>
        <p:txBody>
          <a:bodyPr wrap="none" lIns="91440" tIns="45720" rIns="91440" bIns="45720">
            <a:spAutoFit/>
          </a:bodyPr>
          <a:lstStyle/>
          <a:p>
            <a:pPr algn="ctr"/>
            <a:r>
              <a:rPr lang="es-ES"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144</a:t>
            </a:r>
            <a:endParaRPr lang="es-E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7" name="16 Rectángulo"/>
          <p:cNvSpPr/>
          <p:nvPr/>
        </p:nvSpPr>
        <p:spPr>
          <a:xfrm>
            <a:off x="285522" y="1274445"/>
            <a:ext cx="2988319" cy="923330"/>
          </a:xfrm>
          <a:prstGeom prst="rect">
            <a:avLst/>
          </a:prstGeom>
          <a:noFill/>
        </p:spPr>
        <p:txBody>
          <a:bodyPr wrap="none" lIns="91440" tIns="45720" rIns="91440" bIns="45720">
            <a:spAutoFit/>
          </a:bodyPr>
          <a:lstStyle/>
          <a:p>
            <a:pPr algn="ctr"/>
            <a:r>
              <a:rPr lang="es-ES"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1’619.432</a:t>
            </a:r>
            <a:endParaRPr lang="es-E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86333" y="3067772"/>
            <a:ext cx="4572547" cy="989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7496108"/>
      </p:ext>
    </p:extLst>
  </p:cSld>
  <p:clrMapOvr>
    <a:masterClrMapping/>
  </p:clrMapOvr>
  <p:transition spd="slow">
    <p:push dir="u"/>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yacencia">
  <a:themeElements>
    <a:clrScheme name="Mirador">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yacencia">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3619</TotalTime>
  <Words>2844</Words>
  <Application>Microsoft Office PowerPoint</Application>
  <PresentationFormat>Presentación en pantalla (4:3)</PresentationFormat>
  <Paragraphs>468</Paragraphs>
  <Slides>37</Slides>
  <Notes>31</Notes>
  <HiddenSlides>0</HiddenSlides>
  <MMClips>2</MMClips>
  <ScaleCrop>false</ScaleCrop>
  <HeadingPairs>
    <vt:vector size="4" baseType="variant">
      <vt:variant>
        <vt:lpstr>Tema</vt:lpstr>
      </vt:variant>
      <vt:variant>
        <vt:i4>1</vt:i4>
      </vt:variant>
      <vt:variant>
        <vt:lpstr>Títulos de diapositiva</vt:lpstr>
      </vt:variant>
      <vt:variant>
        <vt:i4>37</vt:i4>
      </vt:variant>
    </vt:vector>
  </HeadingPairs>
  <TitlesOfParts>
    <vt:vector size="38" baseType="lpstr">
      <vt:lpstr>Adyacencia</vt:lpstr>
      <vt:lpstr>PLAN DE MARKETING PARA EL LANZAMIENTO DE UNA NUEVA LINEA DE CONDIMENTOS PARA POSICIONAR A LA EMPRESA MARCSEAL EN EL DISTRITO METROPOLITANO DE QUITO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Etiqueta</vt:lpstr>
      <vt:lpstr>Presentación de PowerPoint</vt:lpstr>
      <vt:lpstr>Presentación de PowerPoint</vt:lpstr>
      <vt:lpstr>Presentación de PowerPoint</vt:lpstr>
      <vt:lpstr>Presentación de PowerPoint</vt:lpstr>
      <vt:lpstr>Presentación de PowerPoint</vt:lpstr>
      <vt:lpstr>Presentación de PowerPoint</vt:lpstr>
      <vt:lpstr>*ESTUDIO FINANCIERO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Luffi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 DE MARKETING PARA EL LANZAMIENTO DE UNA NUEVA LINEA DE CONDIMENTOS PARA POSICIONAR A LA EMPRESA MARCSEAL EN EL DISTRITO METROPOLITANO DE QUITO</dc:title>
  <dc:creator>Luffi</dc:creator>
  <cp:lastModifiedBy>Luffi</cp:lastModifiedBy>
  <cp:revision>164</cp:revision>
  <dcterms:created xsi:type="dcterms:W3CDTF">2014-03-03T03:37:34Z</dcterms:created>
  <dcterms:modified xsi:type="dcterms:W3CDTF">2014-04-17T21:11:18Z</dcterms:modified>
</cp:coreProperties>
</file>