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82"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7" r:id="rId30"/>
    <p:sldId id="283" r:id="rId31"/>
    <p:sldId id="284" r:id="rId32"/>
    <p:sldId id="285" r:id="rId33"/>
    <p:sldId id="286" r:id="rId34"/>
    <p:sldId id="288" r:id="rId35"/>
    <p:sldId id="289" r:id="rId36"/>
    <p:sldId id="290" r:id="rId37"/>
    <p:sldId id="291" r:id="rId38"/>
    <p:sldId id="292" r:id="rId39"/>
    <p:sldId id="385" r:id="rId40"/>
    <p:sldId id="386" r:id="rId41"/>
    <p:sldId id="387"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14" r:id="rId56"/>
    <p:sldId id="306" r:id="rId57"/>
    <p:sldId id="307" r:id="rId58"/>
    <p:sldId id="308" r:id="rId59"/>
    <p:sldId id="309" r:id="rId60"/>
    <p:sldId id="310" r:id="rId61"/>
    <p:sldId id="311" r:id="rId62"/>
    <p:sldId id="312" r:id="rId63"/>
    <p:sldId id="315" r:id="rId64"/>
    <p:sldId id="313" r:id="rId65"/>
    <p:sldId id="316" r:id="rId66"/>
    <p:sldId id="317" r:id="rId67"/>
    <p:sldId id="318" r:id="rId68"/>
    <p:sldId id="319" r:id="rId69"/>
    <p:sldId id="320" r:id="rId70"/>
    <p:sldId id="321" r:id="rId71"/>
    <p:sldId id="322" r:id="rId72"/>
    <p:sldId id="323" r:id="rId73"/>
    <p:sldId id="324" r:id="rId74"/>
    <p:sldId id="390" r:id="rId75"/>
    <p:sldId id="388" r:id="rId76"/>
    <p:sldId id="389" r:id="rId77"/>
    <p:sldId id="391" r:id="rId78"/>
    <p:sldId id="325" r:id="rId79"/>
    <p:sldId id="326" r:id="rId80"/>
    <p:sldId id="327" r:id="rId81"/>
    <p:sldId id="339" r:id="rId82"/>
    <p:sldId id="328" r:id="rId83"/>
    <p:sldId id="329" r:id="rId84"/>
    <p:sldId id="330" r:id="rId85"/>
    <p:sldId id="331" r:id="rId86"/>
    <p:sldId id="332" r:id="rId87"/>
    <p:sldId id="333" r:id="rId88"/>
    <p:sldId id="334" r:id="rId89"/>
    <p:sldId id="335" r:id="rId90"/>
    <p:sldId id="336" r:id="rId91"/>
    <p:sldId id="337" r:id="rId92"/>
    <p:sldId id="338" r:id="rId93"/>
    <p:sldId id="392" r:id="rId94"/>
    <p:sldId id="340" r:id="rId95"/>
    <p:sldId id="341" r:id="rId96"/>
    <p:sldId id="342" r:id="rId97"/>
    <p:sldId id="343" r:id="rId98"/>
    <p:sldId id="344" r:id="rId99"/>
    <p:sldId id="393" r:id="rId100"/>
    <p:sldId id="345" r:id="rId101"/>
    <p:sldId id="346" r:id="rId102"/>
    <p:sldId id="347" r:id="rId103"/>
    <p:sldId id="348" r:id="rId104"/>
    <p:sldId id="351" r:id="rId105"/>
    <p:sldId id="352" r:id="rId106"/>
    <p:sldId id="353" r:id="rId107"/>
    <p:sldId id="354" r:id="rId108"/>
    <p:sldId id="355" r:id="rId109"/>
    <p:sldId id="356" r:id="rId110"/>
    <p:sldId id="358" r:id="rId111"/>
    <p:sldId id="359" r:id="rId112"/>
    <p:sldId id="357" r:id="rId113"/>
    <p:sldId id="350" r:id="rId114"/>
    <p:sldId id="349" r:id="rId115"/>
    <p:sldId id="379" r:id="rId116"/>
    <p:sldId id="380" r:id="rId117"/>
    <p:sldId id="381" r:id="rId11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B5FDBA4-5FFD-4B24-8DC2-B9E2321993EB}" type="datetimeFigureOut">
              <a:rPr lang="es-EC" smtClean="0"/>
              <a:t>26/05/2014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CFC845-A484-4DC8-BA13-802365EDFC7E}" type="slidenum">
              <a:rPr lang="es-EC" smtClean="0"/>
              <a:t>‹Nº›</a:t>
            </a:fld>
            <a:endParaRPr lang="es-EC"/>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B5FDBA4-5FFD-4B24-8DC2-B9E2321993EB}" type="datetimeFigureOut">
              <a:rPr lang="es-EC" smtClean="0"/>
              <a:t>26/05/2014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B5FDBA4-5FFD-4B24-8DC2-B9E2321993EB}" type="datetimeFigureOut">
              <a:rPr lang="es-EC" smtClean="0"/>
              <a:t>26/05/2014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EB5FDBA4-5FFD-4B24-8DC2-B9E2321993EB}" type="datetimeFigureOut">
              <a:rPr lang="es-EC" smtClean="0"/>
              <a:t>26/05/2014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CFC845-A484-4DC8-BA13-802365EDFC7E}" type="slidenum">
              <a:rPr lang="es-EC" smtClean="0"/>
              <a:t>‹Nº›</a:t>
            </a:fld>
            <a:endParaRPr lang="es-EC"/>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B5FDBA4-5FFD-4B24-8DC2-B9E2321993EB}" type="datetimeFigureOut">
              <a:rPr lang="es-EC" smtClean="0"/>
              <a:t>26/05/2014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EB5FDBA4-5FFD-4B24-8DC2-B9E2321993EB}" type="datetimeFigureOut">
              <a:rPr lang="es-EC" smtClean="0"/>
              <a:t>26/05/2014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EB5FDBA4-5FFD-4B24-8DC2-B9E2321993EB}" type="datetimeFigureOut">
              <a:rPr lang="es-EC" smtClean="0"/>
              <a:t>26/05/2014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B5FDBA4-5FFD-4B24-8DC2-B9E2321993EB}" type="datetimeFigureOut">
              <a:rPr lang="es-EC" smtClean="0"/>
              <a:t>26/05/2014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FDBA4-5FFD-4B24-8DC2-B9E2321993EB}" type="datetimeFigureOut">
              <a:rPr lang="es-EC" smtClean="0"/>
              <a:t>26/05/2014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B5FDBA4-5FFD-4B24-8DC2-B9E2321993EB}" type="datetimeFigureOut">
              <a:rPr lang="es-EC" smtClean="0"/>
              <a:t>26/05/2014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B5FDBA4-5FFD-4B24-8DC2-B9E2321993EB}" type="datetimeFigureOut">
              <a:rPr lang="es-EC" smtClean="0"/>
              <a:t>26/05/2014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FCFC845-A484-4DC8-BA13-802365EDFC7E}"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B5FDBA4-5FFD-4B24-8DC2-B9E2321993EB}" type="datetimeFigureOut">
              <a:rPr lang="es-EC" smtClean="0"/>
              <a:t>26/05/2014</a:t>
            </a:fld>
            <a:endParaRPr lang="es-EC"/>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C"/>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EFCFC845-A484-4DC8-BA13-802365EDFC7E}" type="slidenum">
              <a:rPr lang="es-EC" smtClean="0"/>
              <a:t>‹Nº›</a:t>
            </a:fld>
            <a:endParaRPr lang="es-EC"/>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7.jpeg"/></Relationships>
</file>

<file path=ppt/slides/_rels/slide107.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108.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png"/><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 Id="rId9" Type="http://schemas.openxmlformats.org/officeDocument/2006/relationships/image" Target="../media/image195.png"/></Relationships>
</file>

<file path=ppt/slides/_rels/slide10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jpe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jpeg"/><Relationship Id="rId4" Type="http://schemas.openxmlformats.org/officeDocument/2006/relationships/image" Target="../media/image205.png"/><Relationship Id="rId9" Type="http://schemas.openxmlformats.org/officeDocument/2006/relationships/image" Target="../media/image210.png"/></Relationships>
</file>

<file path=ppt/slides/_rels/slide111.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3.png"/></Relationships>
</file>

<file path=ppt/slides/_rels/slide11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1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ubtítulo"/>
          <p:cNvSpPr>
            <a:spLocks noGrp="1"/>
          </p:cNvSpPr>
          <p:nvPr>
            <p:ph type="subTitle" idx="1"/>
          </p:nvPr>
        </p:nvSpPr>
        <p:spPr>
          <a:xfrm>
            <a:off x="611560" y="1916832"/>
            <a:ext cx="7848872" cy="4298032"/>
          </a:xfrm>
        </p:spPr>
        <p:txBody>
          <a:bodyPr>
            <a:normAutofit fontScale="92500" lnSpcReduction="10000"/>
          </a:bodyPr>
          <a:lstStyle/>
          <a:p>
            <a:r>
              <a:rPr lang="es-EC" sz="1900" b="1" dirty="0" smtClean="0">
                <a:solidFill>
                  <a:schemeClr val="tx1"/>
                </a:solidFill>
              </a:rPr>
              <a:t>DEFENSA DE TESIS </a:t>
            </a:r>
            <a:r>
              <a:rPr lang="es-EC" sz="1900" b="1" dirty="0">
                <a:solidFill>
                  <a:schemeClr val="tx1"/>
                </a:solidFill>
              </a:rPr>
              <a:t>PREVIO A LA OBTENCIÓN DEL TÍTULO DE INGENIERO EN </a:t>
            </a:r>
            <a:endParaRPr lang="es-EC" sz="1900" dirty="0">
              <a:solidFill>
                <a:schemeClr val="tx1"/>
              </a:solidFill>
            </a:endParaRPr>
          </a:p>
          <a:p>
            <a:r>
              <a:rPr lang="es-EC" sz="1900" b="1" dirty="0" smtClean="0">
                <a:solidFill>
                  <a:schemeClr val="tx1"/>
                </a:solidFill>
              </a:rPr>
              <a:t>ELECTRÓNICA </a:t>
            </a:r>
            <a:r>
              <a:rPr lang="es-EC" sz="1900" b="1" dirty="0">
                <a:solidFill>
                  <a:schemeClr val="tx1"/>
                </a:solidFill>
              </a:rPr>
              <a:t>Y TELECOMUNICACIONES</a:t>
            </a:r>
            <a:endParaRPr lang="es-EC" sz="1900" dirty="0">
              <a:solidFill>
                <a:schemeClr val="tx1"/>
              </a:solidFill>
            </a:endParaRPr>
          </a:p>
          <a:p>
            <a:r>
              <a:rPr lang="es-EC" sz="2400" b="1" dirty="0">
                <a:solidFill>
                  <a:schemeClr val="tx1"/>
                </a:solidFill>
              </a:rPr>
              <a:t>TEMA: DISEÑO E IMPLEMENTACIÓN DE UNA RED WIFI Y UN CIRCUITO CERRADO DE TELEVISIÓN PARA EL SISTEMA DE SEGURIDAD, MONITOREO Y CONTROL DE LA UNIDAD ACADÉMICA HÉROES DEL CENEPA  DE LA ESPE</a:t>
            </a:r>
            <a:endParaRPr lang="es-EC" sz="2400" b="1" dirty="0" smtClean="0">
              <a:solidFill>
                <a:schemeClr val="tx1"/>
              </a:solidFill>
            </a:endParaRPr>
          </a:p>
          <a:p>
            <a:r>
              <a:rPr lang="es-EC" sz="1900" b="1" dirty="0">
                <a:solidFill>
                  <a:schemeClr val="tx1"/>
                </a:solidFill>
              </a:rPr>
              <a:t>AUTORES:</a:t>
            </a:r>
            <a:endParaRPr lang="es-EC" sz="1900" dirty="0">
              <a:solidFill>
                <a:schemeClr val="tx1"/>
              </a:solidFill>
            </a:endParaRPr>
          </a:p>
          <a:p>
            <a:r>
              <a:rPr lang="es-EC" sz="1900" b="1" dirty="0">
                <a:solidFill>
                  <a:schemeClr val="tx1"/>
                </a:solidFill>
              </a:rPr>
              <a:t> PUENTE MOROMENACHO ALEX DANILO, </a:t>
            </a:r>
            <a:endParaRPr lang="es-EC" sz="1900" dirty="0">
              <a:solidFill>
                <a:schemeClr val="tx1"/>
              </a:solidFill>
            </a:endParaRPr>
          </a:p>
          <a:p>
            <a:r>
              <a:rPr lang="es-EC" sz="1900" b="1" dirty="0">
                <a:solidFill>
                  <a:schemeClr val="tx1"/>
                </a:solidFill>
              </a:rPr>
              <a:t>MORENO LARCO CARLOS </a:t>
            </a:r>
            <a:r>
              <a:rPr lang="es-EC" sz="1900" b="1" dirty="0" smtClean="0">
                <a:solidFill>
                  <a:schemeClr val="tx1"/>
                </a:solidFill>
              </a:rPr>
              <a:t>DAVID</a:t>
            </a:r>
          </a:p>
          <a:p>
            <a:endParaRPr lang="es-EC" sz="1900" b="1" dirty="0" smtClean="0">
              <a:solidFill>
                <a:schemeClr val="tx1"/>
              </a:solidFill>
            </a:endParaRPr>
          </a:p>
          <a:p>
            <a:r>
              <a:rPr lang="es-EC" sz="1900" b="1" dirty="0" smtClean="0">
                <a:solidFill>
                  <a:schemeClr val="tx1"/>
                </a:solidFill>
              </a:rPr>
              <a:t>SANGOLQUÍ</a:t>
            </a:r>
            <a:r>
              <a:rPr lang="es-EC" sz="1900" b="1" dirty="0">
                <a:solidFill>
                  <a:schemeClr val="tx1"/>
                </a:solidFill>
              </a:rPr>
              <a:t>, 13 DE MAYO 2014</a:t>
            </a:r>
            <a:endParaRPr lang="es-EC" sz="1900" dirty="0">
              <a:solidFill>
                <a:schemeClr val="tx1"/>
              </a:solidFill>
            </a:endParaRPr>
          </a:p>
          <a:p>
            <a:endParaRPr lang="es-EC" dirty="0"/>
          </a:p>
        </p:txBody>
      </p:sp>
      <p:sp>
        <p:nvSpPr>
          <p:cNvPr id="10" name="9 Título"/>
          <p:cNvSpPr>
            <a:spLocks noGrp="1"/>
          </p:cNvSpPr>
          <p:nvPr>
            <p:ph type="ctrTitle"/>
          </p:nvPr>
        </p:nvSpPr>
        <p:spPr>
          <a:xfrm>
            <a:off x="785811" y="260648"/>
            <a:ext cx="7772400" cy="1417065"/>
          </a:xfrm>
        </p:spPr>
        <p:txBody>
          <a:bodyPr/>
          <a:lstStyle/>
          <a:p>
            <a:r>
              <a:rPr lang="es-EC" dirty="0"/>
              <a:t/>
            </a:r>
            <a:br>
              <a:rPr lang="es-EC" dirty="0"/>
            </a:br>
            <a:r>
              <a:rPr lang="es-EC" sz="2400" dirty="0" smtClean="0"/>
              <a:t>universidad de las fuerzas armadas – </a:t>
            </a:r>
            <a:r>
              <a:rPr lang="es-EC" sz="2400" dirty="0" err="1" smtClean="0"/>
              <a:t>espe</a:t>
            </a:r>
            <a:r>
              <a:rPr lang="es-EC" sz="2400" dirty="0" smtClean="0"/>
              <a:t/>
            </a:r>
            <a:br>
              <a:rPr lang="es-EC" sz="2400" dirty="0" smtClean="0"/>
            </a:br>
            <a:r>
              <a:rPr lang="es-EC" sz="2400" dirty="0" smtClean="0"/>
              <a:t>Departamento</a:t>
            </a:r>
            <a:r>
              <a:rPr lang="en-US" sz="2400" dirty="0" smtClean="0"/>
              <a:t> de </a:t>
            </a:r>
            <a:r>
              <a:rPr lang="en-US" sz="2400" dirty="0" err="1" smtClean="0"/>
              <a:t>electrónica</a:t>
            </a:r>
            <a:r>
              <a:rPr lang="en-US" sz="2400" dirty="0" smtClean="0"/>
              <a:t/>
            </a:r>
            <a:br>
              <a:rPr lang="en-US" sz="2400" dirty="0" smtClean="0"/>
            </a:br>
            <a:r>
              <a:rPr lang="en-US" sz="2400" dirty="0" smtClean="0"/>
              <a:t>Carrera </a:t>
            </a:r>
            <a:r>
              <a:rPr lang="en-US" sz="2400" dirty="0" err="1" smtClean="0"/>
              <a:t>telecomunicaciones</a:t>
            </a:r>
            <a:endParaRPr lang="es-EC" sz="2400" dirty="0"/>
          </a:p>
        </p:txBody>
      </p:sp>
      <p:pic>
        <p:nvPicPr>
          <p:cNvPr id="13" name="12 Imagen"/>
          <p:cNvPicPr/>
          <p:nvPr/>
        </p:nvPicPr>
        <p:blipFill rotWithShape="1">
          <a:blip r:embed="rId2" cstate="print">
            <a:extLst>
              <a:ext uri="{28A0092B-C50C-407E-A947-70E740481C1C}">
                <a14:useLocalDpi xmlns:a14="http://schemas.microsoft.com/office/drawing/2010/main" val="0"/>
              </a:ext>
            </a:extLst>
          </a:blip>
          <a:srcRect l="3048" r="72996"/>
          <a:stretch/>
        </p:blipFill>
        <p:spPr bwMode="auto">
          <a:xfrm>
            <a:off x="70297" y="5737050"/>
            <a:ext cx="1117327" cy="1068738"/>
          </a:xfrm>
          <a:prstGeom prst="rect">
            <a:avLst/>
          </a:prstGeom>
          <a:noFill/>
          <a:ln>
            <a:noFill/>
          </a:ln>
        </p:spPr>
      </p:pic>
      <p:pic>
        <p:nvPicPr>
          <p:cNvPr id="1026" name="Picture 2" descr="http://telecomunicaciones.espe.edu.ec/wp-content/uploads/2013/01/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49" y="5737050"/>
            <a:ext cx="1076325" cy="107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166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Redes</a:t>
            </a:r>
            <a:r>
              <a:rPr lang="en-US" dirty="0" smtClean="0"/>
              <a:t> ip</a:t>
            </a:r>
            <a:endParaRPr lang="es-EC" dirty="0"/>
          </a:p>
        </p:txBody>
      </p:sp>
      <p:sp>
        <p:nvSpPr>
          <p:cNvPr id="3" name="2 Marcador de contenido"/>
          <p:cNvSpPr>
            <a:spLocks noGrp="1"/>
          </p:cNvSpPr>
          <p:nvPr>
            <p:ph sz="quarter" idx="13"/>
          </p:nvPr>
        </p:nvSpPr>
        <p:spPr>
          <a:xfrm>
            <a:off x="609600" y="1844824"/>
            <a:ext cx="7924800" cy="4114800"/>
          </a:xfrm>
        </p:spPr>
        <p:txBody>
          <a:bodyPr>
            <a:normAutofit/>
          </a:bodyPr>
          <a:lstStyle/>
          <a:p>
            <a:r>
              <a:rPr lang="es-EC" sz="2400" dirty="0" smtClean="0"/>
              <a:t>TOPOLOGÍA</a:t>
            </a:r>
            <a:r>
              <a:rPr lang="en-US" sz="2400" dirty="0" smtClean="0"/>
              <a:t> DE RED</a:t>
            </a:r>
          </a:p>
          <a:p>
            <a:endParaRPr lang="en-US" sz="2400" dirty="0" smtClean="0"/>
          </a:p>
          <a:p>
            <a:pPr lvl="0" algn="just"/>
            <a:r>
              <a:rPr lang="es-ES" sz="2400" dirty="0" smtClean="0"/>
              <a:t>En estrella.- Centraliza </a:t>
            </a:r>
            <a:r>
              <a:rPr lang="es-EC" sz="2400" dirty="0" smtClean="0"/>
              <a:t>a </a:t>
            </a:r>
            <a:r>
              <a:rPr lang="es-EC" sz="2400" dirty="0"/>
              <a:t>un nodo </a:t>
            </a:r>
            <a:r>
              <a:rPr lang="es-EC" sz="2400" dirty="0" smtClean="0"/>
              <a:t>donde </a:t>
            </a:r>
            <a:r>
              <a:rPr lang="es-EC" sz="2400" dirty="0"/>
              <a:t>se conectan todos los dispositivos </a:t>
            </a:r>
            <a:r>
              <a:rPr lang="es-EC" sz="2400" dirty="0" smtClean="0"/>
              <a:t>de </a:t>
            </a:r>
            <a:r>
              <a:rPr lang="es-EC" sz="2400" dirty="0"/>
              <a:t>la </a:t>
            </a:r>
            <a:r>
              <a:rPr lang="es-EC" sz="2400" dirty="0" smtClean="0"/>
              <a:t>red.</a:t>
            </a:r>
            <a:endParaRPr lang="es-EC" sz="2400" dirty="0"/>
          </a:p>
          <a:p>
            <a:pPr lvl="0" algn="just"/>
            <a:r>
              <a:rPr lang="es-ES" sz="2400" dirty="0" smtClean="0"/>
              <a:t>En árbol.- Forma </a:t>
            </a:r>
            <a:r>
              <a:rPr lang="es-EC" sz="2400" dirty="0" smtClean="0"/>
              <a:t>una </a:t>
            </a:r>
            <a:r>
              <a:rPr lang="es-EC" sz="2400" dirty="0"/>
              <a:t>cadena jerárquica según los niveles de conexión que </a:t>
            </a:r>
            <a:r>
              <a:rPr lang="es-EC" sz="2400" dirty="0" smtClean="0"/>
              <a:t>la red posea.</a:t>
            </a:r>
          </a:p>
          <a:p>
            <a:pPr lvl="0" algn="just"/>
            <a:r>
              <a:rPr lang="es-EC" sz="2400" dirty="0" smtClean="0"/>
              <a:t>Híbrida.- </a:t>
            </a:r>
            <a:r>
              <a:rPr lang="es-EC" sz="2400" dirty="0"/>
              <a:t>T</a:t>
            </a:r>
            <a:r>
              <a:rPr lang="es-EC" sz="2400" dirty="0" smtClean="0"/>
              <a:t>iene </a:t>
            </a:r>
            <a:r>
              <a:rPr lang="es-EC" sz="2400" dirty="0"/>
              <a:t>la capacidad de fusionar distintos tipos de topologías en una </a:t>
            </a:r>
            <a:r>
              <a:rPr lang="es-EC" sz="2400" dirty="0" smtClean="0"/>
              <a:t>sola</a:t>
            </a:r>
            <a:endParaRPr lang="es-EC" sz="2400" dirty="0"/>
          </a:p>
          <a:p>
            <a:pPr algn="just"/>
            <a:endParaRPr lang="es-EC" dirty="0"/>
          </a:p>
          <a:p>
            <a:pPr lvl="0" algn="just"/>
            <a:endParaRPr lang="es-EC" dirty="0"/>
          </a:p>
          <a:p>
            <a:endParaRPr lang="es-EC" dirty="0"/>
          </a:p>
        </p:txBody>
      </p:sp>
    </p:spTree>
    <p:extLst>
      <p:ext uri="{BB962C8B-B14F-4D97-AF65-F5344CB8AC3E}">
        <p14:creationId xmlns:p14="http://schemas.microsoft.com/office/powerpoint/2010/main" val="3861374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Pruebas del servidor</a:t>
            </a:r>
            <a:br>
              <a:rPr lang="es-EC" dirty="0" smtClean="0"/>
            </a:br>
            <a:endParaRPr lang="es-EC" dirty="0"/>
          </a:p>
        </p:txBody>
      </p:sp>
      <p:pic>
        <p:nvPicPr>
          <p:cNvPr id="4" name="3 Imagen"/>
          <p:cNvPicPr/>
          <p:nvPr/>
        </p:nvPicPr>
        <p:blipFill>
          <a:blip r:embed="rId2"/>
          <a:stretch>
            <a:fillRect/>
          </a:stretch>
        </p:blipFill>
        <p:spPr>
          <a:xfrm>
            <a:off x="251520" y="980728"/>
            <a:ext cx="4032447" cy="1948294"/>
          </a:xfrm>
          <a:prstGeom prst="rect">
            <a:avLst/>
          </a:prstGeom>
        </p:spPr>
      </p:pic>
      <p:pic>
        <p:nvPicPr>
          <p:cNvPr id="5" name="4 Imagen"/>
          <p:cNvPicPr/>
          <p:nvPr/>
        </p:nvPicPr>
        <p:blipFill>
          <a:blip r:embed="rId3"/>
          <a:stretch>
            <a:fillRect/>
          </a:stretch>
        </p:blipFill>
        <p:spPr>
          <a:xfrm>
            <a:off x="4519610" y="999604"/>
            <a:ext cx="4181797" cy="1948294"/>
          </a:xfrm>
          <a:prstGeom prst="rect">
            <a:avLst/>
          </a:prstGeom>
        </p:spPr>
      </p:pic>
      <p:pic>
        <p:nvPicPr>
          <p:cNvPr id="6" name="5 Imagen"/>
          <p:cNvPicPr/>
          <p:nvPr/>
        </p:nvPicPr>
        <p:blipFill>
          <a:blip r:embed="rId4"/>
          <a:stretch>
            <a:fillRect/>
          </a:stretch>
        </p:blipFill>
        <p:spPr>
          <a:xfrm>
            <a:off x="319880" y="3354114"/>
            <a:ext cx="3895725" cy="2216785"/>
          </a:xfrm>
          <a:prstGeom prst="rect">
            <a:avLst/>
          </a:prstGeom>
        </p:spPr>
      </p:pic>
      <p:pic>
        <p:nvPicPr>
          <p:cNvPr id="7" name="6 Imagen"/>
          <p:cNvPicPr/>
          <p:nvPr/>
        </p:nvPicPr>
        <p:blipFill>
          <a:blip r:embed="rId5"/>
          <a:stretch>
            <a:fillRect/>
          </a:stretch>
        </p:blipFill>
        <p:spPr>
          <a:xfrm>
            <a:off x="4499992" y="3068960"/>
            <a:ext cx="4219575" cy="2627630"/>
          </a:xfrm>
          <a:prstGeom prst="rect">
            <a:avLst/>
          </a:prstGeom>
        </p:spPr>
      </p:pic>
    </p:spTree>
    <p:extLst>
      <p:ext uri="{BB962C8B-B14F-4D97-AF65-F5344CB8AC3E}">
        <p14:creationId xmlns:p14="http://schemas.microsoft.com/office/powerpoint/2010/main" val="38993832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Pruebas del </a:t>
            </a:r>
            <a:r>
              <a:rPr lang="es-EC" dirty="0" smtClean="0"/>
              <a:t>servidor</a:t>
            </a:r>
            <a:br>
              <a:rPr lang="es-EC" dirty="0" smtClean="0"/>
            </a:br>
            <a:endParaRPr lang="es-EC" dirty="0"/>
          </a:p>
        </p:txBody>
      </p:sp>
      <p:pic>
        <p:nvPicPr>
          <p:cNvPr id="4" name="3 Imagen"/>
          <p:cNvPicPr/>
          <p:nvPr/>
        </p:nvPicPr>
        <p:blipFill>
          <a:blip r:embed="rId2"/>
          <a:stretch>
            <a:fillRect/>
          </a:stretch>
        </p:blipFill>
        <p:spPr>
          <a:xfrm>
            <a:off x="539552" y="1215638"/>
            <a:ext cx="4686300" cy="2645410"/>
          </a:xfrm>
          <a:prstGeom prst="rect">
            <a:avLst/>
          </a:prstGeom>
        </p:spPr>
      </p:pic>
      <p:pic>
        <p:nvPicPr>
          <p:cNvPr id="5" name="4 Imagen"/>
          <p:cNvPicPr/>
          <p:nvPr/>
        </p:nvPicPr>
        <p:blipFill>
          <a:blip r:embed="rId3"/>
          <a:stretch>
            <a:fillRect/>
          </a:stretch>
        </p:blipFill>
        <p:spPr>
          <a:xfrm>
            <a:off x="6372200" y="2047895"/>
            <a:ext cx="1733550" cy="1006475"/>
          </a:xfrm>
          <a:prstGeom prst="rect">
            <a:avLst/>
          </a:prstGeom>
        </p:spPr>
      </p:pic>
      <p:pic>
        <p:nvPicPr>
          <p:cNvPr id="6" name="5 Imagen"/>
          <p:cNvPicPr/>
          <p:nvPr/>
        </p:nvPicPr>
        <p:blipFill>
          <a:blip r:embed="rId4"/>
          <a:stretch>
            <a:fillRect/>
          </a:stretch>
        </p:blipFill>
        <p:spPr>
          <a:xfrm>
            <a:off x="4152875" y="3861048"/>
            <a:ext cx="4438650" cy="2767330"/>
          </a:xfrm>
          <a:prstGeom prst="rect">
            <a:avLst/>
          </a:prstGeom>
        </p:spPr>
      </p:pic>
    </p:spTree>
    <p:extLst>
      <p:ext uri="{BB962C8B-B14F-4D97-AF65-F5344CB8AC3E}">
        <p14:creationId xmlns:p14="http://schemas.microsoft.com/office/powerpoint/2010/main" val="12058256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Diagrama de conexión del cctv</a:t>
            </a:r>
            <a:endParaRPr lang="es-EC" dirty="0"/>
          </a:p>
        </p:txBody>
      </p:sp>
      <p:pic>
        <p:nvPicPr>
          <p:cNvPr id="4" name="3 Marcador de contenido"/>
          <p:cNvPicPr>
            <a:picLocks noGrp="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11560" y="1556792"/>
            <a:ext cx="7848872" cy="4896544"/>
          </a:xfrm>
          <a:prstGeom prst="rect">
            <a:avLst/>
          </a:prstGeom>
          <a:ln>
            <a:solidFill>
              <a:schemeClr val="tx1"/>
            </a:solidFill>
          </a:ln>
        </p:spPr>
      </p:pic>
    </p:spTree>
    <p:extLst>
      <p:ext uri="{BB962C8B-B14F-4D97-AF65-F5344CB8AC3E}">
        <p14:creationId xmlns:p14="http://schemas.microsoft.com/office/powerpoint/2010/main" val="3198467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Pruebas y mediciones</a:t>
            </a:r>
            <a:br>
              <a:rPr lang="es-EC" dirty="0" smtClean="0"/>
            </a:br>
            <a:endParaRPr lang="es-EC" dirty="0"/>
          </a:p>
        </p:txBody>
      </p:sp>
      <p:sp>
        <p:nvSpPr>
          <p:cNvPr id="3" name="2 Marcador de contenido"/>
          <p:cNvSpPr>
            <a:spLocks noGrp="1"/>
          </p:cNvSpPr>
          <p:nvPr>
            <p:ph sz="quarter" idx="13"/>
          </p:nvPr>
        </p:nvSpPr>
        <p:spPr>
          <a:xfrm>
            <a:off x="395536" y="1124744"/>
            <a:ext cx="5042520" cy="2160240"/>
          </a:xfrm>
        </p:spPr>
        <p:txBody>
          <a:bodyPr/>
          <a:lstStyle/>
          <a:p>
            <a:r>
              <a:rPr lang="es-EC" dirty="0" smtClean="0"/>
              <a:t>PRUE</a:t>
            </a:r>
            <a:r>
              <a:rPr lang="es-EC" dirty="0"/>
              <a:t>BAS DE RED WIFI</a:t>
            </a:r>
          </a:p>
          <a:p>
            <a:pPr algn="just"/>
            <a:r>
              <a:rPr lang="es-EC" dirty="0" smtClean="0"/>
              <a:t>Para realizar las pruebas se implemento un sistema de pruebas con una red llamada </a:t>
            </a:r>
            <a:r>
              <a:rPr lang="es-EC" dirty="0"/>
              <a:t>HCENEPAprueba, </a:t>
            </a:r>
            <a:r>
              <a:rPr lang="es-EC" dirty="0" smtClean="0"/>
              <a:t>mediante el </a:t>
            </a:r>
            <a:r>
              <a:rPr lang="es-EC" dirty="0"/>
              <a:t>software “Wifi Analizer” versión demo para Android, </a:t>
            </a:r>
            <a:r>
              <a:rPr lang="es-EC" dirty="0" smtClean="0"/>
              <a:t>se hizo la </a:t>
            </a:r>
            <a:r>
              <a:rPr lang="es-EC" dirty="0"/>
              <a:t>medición del nivel de sensibilidad de la señal con la aplicación antes mencionada, en la zona 4 el punto P13</a:t>
            </a:r>
            <a:r>
              <a:rPr lang="es-EC" dirty="0" smtClean="0"/>
              <a:t>.</a:t>
            </a:r>
            <a:endParaRPr lang="es-EC" dirty="0"/>
          </a:p>
        </p:txBody>
      </p:sp>
      <p:pic>
        <p:nvPicPr>
          <p:cNvPr id="4" name="3 Imagen"/>
          <p:cNvPicPr/>
          <p:nvPr/>
        </p:nvPicPr>
        <p:blipFill>
          <a:blip r:embed="rId2"/>
          <a:stretch>
            <a:fillRect/>
          </a:stretch>
        </p:blipFill>
        <p:spPr>
          <a:xfrm>
            <a:off x="323528" y="3212976"/>
            <a:ext cx="5256584" cy="3240360"/>
          </a:xfrm>
          <a:prstGeom prst="rect">
            <a:avLst/>
          </a:prstGeom>
        </p:spPr>
      </p:pic>
      <p:pic>
        <p:nvPicPr>
          <p:cNvPr id="5" name="4 Imagen"/>
          <p:cNvPicPr/>
          <p:nvPr/>
        </p:nvPicPr>
        <p:blipFill>
          <a:blip r:embed="rId3"/>
          <a:stretch>
            <a:fillRect/>
          </a:stretch>
        </p:blipFill>
        <p:spPr>
          <a:xfrm>
            <a:off x="5652120" y="1109811"/>
            <a:ext cx="3321050" cy="5343525"/>
          </a:xfrm>
          <a:prstGeom prst="rect">
            <a:avLst/>
          </a:prstGeom>
        </p:spPr>
      </p:pic>
    </p:spTree>
    <p:extLst>
      <p:ext uri="{BB962C8B-B14F-4D97-AF65-F5344CB8AC3E}">
        <p14:creationId xmlns:p14="http://schemas.microsoft.com/office/powerpoint/2010/main" val="36199997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3" name="2 Marcador de contenido"/>
          <p:cNvSpPr>
            <a:spLocks noGrp="1"/>
          </p:cNvSpPr>
          <p:nvPr>
            <p:ph sz="quarter" idx="13"/>
          </p:nvPr>
        </p:nvSpPr>
        <p:spPr>
          <a:xfrm>
            <a:off x="609600" y="692696"/>
            <a:ext cx="7924800" cy="1224136"/>
          </a:xfrm>
        </p:spPr>
        <p:txBody>
          <a:bodyPr/>
          <a:lstStyle/>
          <a:p>
            <a:r>
              <a:rPr lang="es-EC" dirty="0"/>
              <a:t>PRUEBAS DE RED WIFI</a:t>
            </a:r>
          </a:p>
          <a:p>
            <a:endParaRPr lang="es-EC" dirty="0"/>
          </a:p>
        </p:txBody>
      </p:sp>
      <p:graphicFrame>
        <p:nvGraphicFramePr>
          <p:cNvPr id="7" name="6 Tabla"/>
          <p:cNvGraphicFramePr>
            <a:graphicFrameLocks noGrp="1"/>
          </p:cNvGraphicFramePr>
          <p:nvPr>
            <p:extLst>
              <p:ext uri="{D42A27DB-BD31-4B8C-83A1-F6EECF244321}">
                <p14:modId xmlns:p14="http://schemas.microsoft.com/office/powerpoint/2010/main" val="3642726171"/>
              </p:ext>
            </p:extLst>
          </p:nvPr>
        </p:nvGraphicFramePr>
        <p:xfrm>
          <a:off x="683568" y="1196752"/>
          <a:ext cx="3960440" cy="4283960"/>
        </p:xfrm>
        <a:graphic>
          <a:graphicData uri="http://schemas.openxmlformats.org/drawingml/2006/table">
            <a:tbl>
              <a:tblPr firstRow="1" firstCol="1" bandRow="1">
                <a:tableStyleId>{5C22544A-7EE6-4342-B048-85BDC9FD1C3A}</a:tableStyleId>
              </a:tblPr>
              <a:tblGrid>
                <a:gridCol w="303743"/>
                <a:gridCol w="560353"/>
                <a:gridCol w="720080"/>
                <a:gridCol w="1296144"/>
                <a:gridCol w="1080120"/>
              </a:tblGrid>
              <a:tr h="288032">
                <a:tc>
                  <a:txBody>
                    <a:bodyPr/>
                    <a:lstStyle/>
                    <a:p>
                      <a:pPr algn="just">
                        <a:lnSpc>
                          <a:spcPct val="115000"/>
                        </a:lnSpc>
                        <a:spcAft>
                          <a:spcPts val="0"/>
                        </a:spcAft>
                      </a:pPr>
                      <a:r>
                        <a:rPr lang="es-EC" sz="1200" dirty="0" smtClean="0">
                          <a:effectLst/>
                        </a:rPr>
                        <a:t>No</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dirty="0">
                          <a:effectLst/>
                        </a:rPr>
                        <a:t>ZONA</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NOMBRE</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dirty="0">
                          <a:effectLst/>
                        </a:rPr>
                        <a:t>DESCRIPCIÓN</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dirty="0" smtClean="0">
                          <a:effectLst/>
                        </a:rPr>
                        <a:t>SENSIB(dBm</a:t>
                      </a:r>
                      <a:r>
                        <a:rPr lang="es-EC" sz="1200" dirty="0">
                          <a:effectLst/>
                        </a:rPr>
                        <a:t>)</a:t>
                      </a:r>
                      <a:endParaRPr lang="es-EC" sz="1200" dirty="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rowSpan="19">
                  <a:txBody>
                    <a:bodyPr/>
                    <a:lstStyle/>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Zona 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B1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dirty="0">
                          <a:effectLst/>
                        </a:rPr>
                        <a:t>B2</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-64</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3</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C3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dirty="0">
                          <a:effectLst/>
                        </a:rPr>
                        <a:t>-65</a:t>
                      </a:r>
                      <a:endParaRPr lang="es-EC" sz="1200" dirty="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P4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-58</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5</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A6</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6</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A5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7</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P5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8</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A4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CLUB DANZA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-63</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9</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A3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AULA B8</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-66</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10</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B3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dirty="0">
                          <a:effectLst/>
                        </a:rPr>
                        <a:t>AULA B7</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11</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P7</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12</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E1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AUDITORIO</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-59</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13</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P1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-58</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14</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F1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DOCENTES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15</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F2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DOCENTES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-66</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16</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F3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DOCENTES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-64</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17</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F4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SUBDIRECCIÓN</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18</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F5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SECRETARIA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19</a:t>
                      </a:r>
                      <a:endParaRPr lang="es-EC" sz="1200">
                        <a:solidFill>
                          <a:srgbClr val="365F91"/>
                        </a:solidFill>
                        <a:effectLst/>
                        <a:latin typeface="Times New Roman"/>
                        <a:ea typeface="Times New Roman"/>
                        <a:cs typeface="Times New Roman"/>
                      </a:endParaRPr>
                    </a:p>
                  </a:txBody>
                  <a:tcPr marL="67084" marR="67084" marT="0" marB="0"/>
                </a:tc>
                <a:tc vMerge="1">
                  <a:txBody>
                    <a:bodyPr/>
                    <a:lstStyle/>
                    <a:p>
                      <a:endParaRPr lang="es-EC"/>
                    </a:p>
                  </a:txBody>
                  <a:tcPr/>
                </a:tc>
                <a:tc>
                  <a:txBody>
                    <a:bodyPr/>
                    <a:lstStyle/>
                    <a:p>
                      <a:pPr algn="ctr">
                        <a:lnSpc>
                          <a:spcPct val="115000"/>
                        </a:lnSpc>
                        <a:spcAft>
                          <a:spcPts val="0"/>
                        </a:spcAft>
                      </a:pPr>
                      <a:r>
                        <a:rPr lang="es-EC" sz="1200">
                          <a:effectLst/>
                        </a:rPr>
                        <a:t>J2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just">
                        <a:lnSpc>
                          <a:spcPct val="115000"/>
                        </a:lnSpc>
                        <a:spcAft>
                          <a:spcPts val="0"/>
                        </a:spcAft>
                      </a:pPr>
                      <a:r>
                        <a:rPr lang="es-EC" sz="1200">
                          <a:effectLst/>
                        </a:rPr>
                        <a:t>EXTERIORES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dirty="0">
                          <a:effectLst/>
                        </a:rPr>
                        <a:t>-59</a:t>
                      </a:r>
                      <a:endParaRPr lang="es-EC" sz="1200" dirty="0">
                        <a:solidFill>
                          <a:srgbClr val="365F91"/>
                        </a:solidFill>
                        <a:effectLst/>
                        <a:latin typeface="Times New Roman"/>
                        <a:ea typeface="Times New Roman"/>
                        <a:cs typeface="Times New Roman"/>
                      </a:endParaRPr>
                    </a:p>
                  </a:txBody>
                  <a:tcPr marL="67084" marR="67084"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016788103"/>
              </p:ext>
            </p:extLst>
          </p:nvPr>
        </p:nvGraphicFramePr>
        <p:xfrm>
          <a:off x="5292080" y="1196752"/>
          <a:ext cx="3456384" cy="3995928"/>
        </p:xfrm>
        <a:graphic>
          <a:graphicData uri="http://schemas.openxmlformats.org/drawingml/2006/table">
            <a:tbl>
              <a:tblPr firstRow="1" firstCol="1" bandRow="1">
                <a:tableStyleId>{5C22544A-7EE6-4342-B048-85BDC9FD1C3A}</a:tableStyleId>
              </a:tblPr>
              <a:tblGrid>
                <a:gridCol w="280254"/>
                <a:gridCol w="704933"/>
                <a:gridCol w="691179"/>
                <a:gridCol w="1327911"/>
                <a:gridCol w="452107"/>
              </a:tblGrid>
              <a:tr h="190500">
                <a:tc>
                  <a:txBody>
                    <a:bodyPr/>
                    <a:lstStyle/>
                    <a:p>
                      <a:pPr algn="just">
                        <a:lnSpc>
                          <a:spcPct val="115000"/>
                        </a:lnSpc>
                        <a:spcAft>
                          <a:spcPts val="0"/>
                        </a:spcAft>
                      </a:pPr>
                      <a:r>
                        <a:rPr lang="es-EC" sz="1200" dirty="0">
                          <a:effectLst/>
                        </a:rPr>
                        <a:t>20</a:t>
                      </a:r>
                      <a:endParaRPr lang="es-EC" sz="1200" dirty="0">
                        <a:solidFill>
                          <a:srgbClr val="365F91"/>
                        </a:solidFill>
                        <a:effectLst/>
                        <a:latin typeface="Times New Roman"/>
                        <a:ea typeface="Times New Roman"/>
                        <a:cs typeface="Times New Roman"/>
                      </a:endParaRPr>
                    </a:p>
                  </a:txBody>
                  <a:tcPr marL="68580" marR="68580" marT="0" marB="0"/>
                </a:tc>
                <a:tc rowSpan="19">
                  <a:txBody>
                    <a:bodyPr/>
                    <a:lstStyle/>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 </a:t>
                      </a:r>
                    </a:p>
                    <a:p>
                      <a:pPr algn="ctr">
                        <a:lnSpc>
                          <a:spcPct val="115000"/>
                        </a:lnSpc>
                        <a:spcAft>
                          <a:spcPts val="0"/>
                        </a:spcAft>
                      </a:pPr>
                      <a:r>
                        <a:rPr lang="es-EC" sz="1200" dirty="0">
                          <a:effectLst/>
                        </a:rPr>
                        <a:t>Zona 2 </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P6</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21</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-63</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22</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-66</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23</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C1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24</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C2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8580" marR="68580" marT="0" marB="0"/>
                </a:tc>
              </a:tr>
              <a:tr h="202565">
                <a:tc>
                  <a:txBody>
                    <a:bodyPr/>
                    <a:lstStyle/>
                    <a:p>
                      <a:pPr algn="just">
                        <a:lnSpc>
                          <a:spcPct val="115000"/>
                        </a:lnSpc>
                        <a:spcAft>
                          <a:spcPts val="0"/>
                        </a:spcAft>
                      </a:pPr>
                      <a:r>
                        <a:rPr lang="es-EC" sz="1200">
                          <a:effectLst/>
                        </a:rPr>
                        <a:t>25</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P3</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26</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A7</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-63</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27</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A8</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 </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-58</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28</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P2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-59</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29</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C4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30</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C5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31</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I1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INGRESO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-66</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32</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S1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SALA DOCENTES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33</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R1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ADM Y REGISTRO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-68</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34</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R2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SUMINISTROS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35</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A10</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36</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A9</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-63</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37</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A11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-66</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38</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J1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EXTERIORES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-57</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5941338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5" name="2 Marcador de contenido"/>
          <p:cNvSpPr>
            <a:spLocks noGrp="1"/>
          </p:cNvSpPr>
          <p:nvPr>
            <p:ph sz="quarter" idx="13"/>
          </p:nvPr>
        </p:nvSpPr>
        <p:spPr>
          <a:xfrm>
            <a:off x="609600" y="620688"/>
            <a:ext cx="7924800" cy="1224136"/>
          </a:xfrm>
        </p:spPr>
        <p:txBody>
          <a:bodyPr/>
          <a:lstStyle/>
          <a:p>
            <a:r>
              <a:rPr lang="es-EC" dirty="0"/>
              <a:t>PRUEBAS DE RED WIFI</a:t>
            </a:r>
          </a:p>
          <a:p>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3300797447"/>
              </p:ext>
            </p:extLst>
          </p:nvPr>
        </p:nvGraphicFramePr>
        <p:xfrm>
          <a:off x="755576" y="1052736"/>
          <a:ext cx="3240360" cy="4663335"/>
        </p:xfrm>
        <a:graphic>
          <a:graphicData uri="http://schemas.openxmlformats.org/drawingml/2006/table">
            <a:tbl>
              <a:tblPr firstRow="1" firstCol="1" bandRow="1">
                <a:tableStyleId>{5C22544A-7EE6-4342-B048-85BDC9FD1C3A}</a:tableStyleId>
              </a:tblPr>
              <a:tblGrid>
                <a:gridCol w="247495"/>
                <a:gridCol w="622532"/>
                <a:gridCol w="610385"/>
                <a:gridCol w="1172689"/>
                <a:gridCol w="587259"/>
              </a:tblGrid>
              <a:tr h="167628">
                <a:tc>
                  <a:txBody>
                    <a:bodyPr/>
                    <a:lstStyle/>
                    <a:p>
                      <a:pPr algn="just">
                        <a:lnSpc>
                          <a:spcPct val="115000"/>
                        </a:lnSpc>
                        <a:spcAft>
                          <a:spcPts val="0"/>
                        </a:spcAft>
                      </a:pPr>
                      <a:r>
                        <a:rPr lang="es-EC" sz="1000" dirty="0">
                          <a:effectLst/>
                        </a:rPr>
                        <a:t>39</a:t>
                      </a:r>
                      <a:endParaRPr lang="es-EC" sz="1000" dirty="0">
                        <a:solidFill>
                          <a:srgbClr val="365F91"/>
                        </a:solidFill>
                        <a:effectLst/>
                        <a:latin typeface="Times New Roman"/>
                        <a:ea typeface="Times New Roman"/>
                        <a:cs typeface="Times New Roman"/>
                      </a:endParaRPr>
                    </a:p>
                  </a:txBody>
                  <a:tcPr marL="54661" marR="54661" marT="0" marB="0"/>
                </a:tc>
                <a:tc rowSpan="20">
                  <a:txBody>
                    <a:bodyPr/>
                    <a:lstStyle/>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 </a:t>
                      </a:r>
                    </a:p>
                    <a:p>
                      <a:pPr algn="ctr">
                        <a:lnSpc>
                          <a:spcPct val="115000"/>
                        </a:lnSpc>
                        <a:spcAft>
                          <a:spcPts val="0"/>
                        </a:spcAft>
                      </a:pPr>
                      <a:r>
                        <a:rPr lang="es-EC" sz="1000">
                          <a:effectLst/>
                        </a:rPr>
                        <a:t>Zona 3</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A19</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-65</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40</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A16</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-69</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41</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A17</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-67</a:t>
                      </a:r>
                      <a:endParaRPr lang="es-EC" sz="1000">
                        <a:solidFill>
                          <a:srgbClr val="365F91"/>
                        </a:solidFill>
                        <a:effectLst/>
                        <a:latin typeface="Times New Roman"/>
                        <a:ea typeface="Times New Roman"/>
                        <a:cs typeface="Times New Roman"/>
                      </a:endParaRPr>
                    </a:p>
                  </a:txBody>
                  <a:tcPr marL="54661" marR="54661" marT="0" marB="0"/>
                </a:tc>
              </a:tr>
              <a:tr h="502885">
                <a:tc>
                  <a:txBody>
                    <a:bodyPr/>
                    <a:lstStyle/>
                    <a:p>
                      <a:pPr algn="just">
                        <a:lnSpc>
                          <a:spcPct val="115000"/>
                        </a:lnSpc>
                        <a:spcAft>
                          <a:spcPts val="0"/>
                        </a:spcAft>
                      </a:pPr>
                      <a:r>
                        <a:rPr lang="es-EC" sz="1000">
                          <a:effectLst/>
                        </a:rPr>
                        <a:t>42</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A18</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dirty="0">
                          <a:effectLst/>
                        </a:rPr>
                        <a:t>LABORATORIOS DE COMPUTACIÓN</a:t>
                      </a:r>
                      <a:endParaRPr lang="es-EC" sz="1000" dirty="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-65</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43</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D1</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BIBLIOTECA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-67</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44</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H1</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BODEGA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-68</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45</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P12</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PASILLO INTERNO</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-59</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46</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D2</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BIBLIOTECA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-69</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47</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A15</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-65</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48</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P8</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PASILLO INTERNO</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-60</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49</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A14</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-62</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50</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A13</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-62</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51</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A12</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AULA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-62</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52</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P9</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PASILLO INTERNO</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-61</a:t>
                      </a:r>
                      <a:endParaRPr lang="es-EC" sz="1000">
                        <a:solidFill>
                          <a:srgbClr val="365F91"/>
                        </a:solidFill>
                        <a:effectLst/>
                        <a:latin typeface="Times New Roman"/>
                        <a:ea typeface="Times New Roman"/>
                        <a:cs typeface="Times New Roman"/>
                      </a:endParaRPr>
                    </a:p>
                  </a:txBody>
                  <a:tcPr marL="54661" marR="54661" marT="0" marB="0"/>
                </a:tc>
              </a:tr>
              <a:tr h="502885">
                <a:tc>
                  <a:txBody>
                    <a:bodyPr/>
                    <a:lstStyle/>
                    <a:p>
                      <a:pPr algn="just">
                        <a:lnSpc>
                          <a:spcPct val="115000"/>
                        </a:lnSpc>
                        <a:spcAft>
                          <a:spcPts val="0"/>
                        </a:spcAft>
                      </a:pPr>
                      <a:r>
                        <a:rPr lang="es-EC" sz="1000">
                          <a:effectLst/>
                        </a:rPr>
                        <a:t>53</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L1</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LABORATORIOS DE GASTRONOMIA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-66</a:t>
                      </a:r>
                      <a:endParaRPr lang="es-EC" sz="1000">
                        <a:solidFill>
                          <a:srgbClr val="365F91"/>
                        </a:solidFill>
                        <a:effectLst/>
                        <a:latin typeface="Times New Roman"/>
                        <a:ea typeface="Times New Roman"/>
                        <a:cs typeface="Times New Roman"/>
                      </a:endParaRPr>
                    </a:p>
                  </a:txBody>
                  <a:tcPr marL="54661" marR="54661" marT="0" marB="0"/>
                </a:tc>
              </a:tr>
              <a:tr h="502885">
                <a:tc>
                  <a:txBody>
                    <a:bodyPr/>
                    <a:lstStyle/>
                    <a:p>
                      <a:pPr algn="just">
                        <a:lnSpc>
                          <a:spcPct val="115000"/>
                        </a:lnSpc>
                        <a:spcAft>
                          <a:spcPts val="0"/>
                        </a:spcAft>
                      </a:pPr>
                      <a:r>
                        <a:rPr lang="es-EC" sz="1000">
                          <a:effectLst/>
                        </a:rPr>
                        <a:t>54</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L2</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LABORATORIOS DE GASTRONOMIA</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-68</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55</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G1</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BAR</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-70</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56</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P11</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EXTERIORES</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-59</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57</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P10</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EXTERIORES</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-61</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58</a:t>
                      </a:r>
                      <a:endParaRPr lang="es-EC" sz="1000">
                        <a:solidFill>
                          <a:srgbClr val="365F91"/>
                        </a:solidFill>
                        <a:effectLst/>
                        <a:latin typeface="Times New Roman"/>
                        <a:ea typeface="Times New Roman"/>
                        <a:cs typeface="Times New Roman"/>
                      </a:endParaRPr>
                    </a:p>
                  </a:txBody>
                  <a:tcPr marL="54661" marR="54661" marT="0" marB="0"/>
                </a:tc>
                <a:tc vMerge="1">
                  <a:txBody>
                    <a:bodyPr/>
                    <a:lstStyle/>
                    <a:p>
                      <a:endParaRPr lang="es-EC"/>
                    </a:p>
                  </a:txBody>
                  <a:tcPr/>
                </a:tc>
                <a:tc>
                  <a:txBody>
                    <a:bodyPr/>
                    <a:lstStyle/>
                    <a:p>
                      <a:pPr algn="ctr">
                        <a:lnSpc>
                          <a:spcPct val="115000"/>
                        </a:lnSpc>
                        <a:spcAft>
                          <a:spcPts val="0"/>
                        </a:spcAft>
                      </a:pPr>
                      <a:r>
                        <a:rPr lang="es-EC" sz="1000">
                          <a:effectLst/>
                        </a:rPr>
                        <a:t>J3</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EXTERIORES</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-62</a:t>
                      </a:r>
                      <a:endParaRPr lang="es-EC" sz="1000">
                        <a:solidFill>
                          <a:srgbClr val="365F91"/>
                        </a:solidFill>
                        <a:effectLst/>
                        <a:latin typeface="Times New Roman"/>
                        <a:ea typeface="Times New Roman"/>
                        <a:cs typeface="Times New Roman"/>
                      </a:endParaRPr>
                    </a:p>
                  </a:txBody>
                  <a:tcPr marL="54661" marR="54661" marT="0" marB="0"/>
                </a:tc>
              </a:tr>
              <a:tr h="167628">
                <a:tc>
                  <a:txBody>
                    <a:bodyPr/>
                    <a:lstStyle/>
                    <a:p>
                      <a:pPr algn="just">
                        <a:lnSpc>
                          <a:spcPct val="115000"/>
                        </a:lnSpc>
                        <a:spcAft>
                          <a:spcPts val="0"/>
                        </a:spcAft>
                      </a:pPr>
                      <a:r>
                        <a:rPr lang="es-EC" sz="1000">
                          <a:effectLst/>
                        </a:rPr>
                        <a:t> </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 </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a:effectLst/>
                        </a:rPr>
                        <a:t> </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just">
                        <a:lnSpc>
                          <a:spcPct val="115000"/>
                        </a:lnSpc>
                        <a:spcAft>
                          <a:spcPts val="0"/>
                        </a:spcAft>
                      </a:pPr>
                      <a:r>
                        <a:rPr lang="es-EC" sz="1000">
                          <a:effectLst/>
                        </a:rPr>
                        <a:t> </a:t>
                      </a:r>
                      <a:endParaRPr lang="es-EC" sz="1000">
                        <a:solidFill>
                          <a:srgbClr val="365F91"/>
                        </a:solidFill>
                        <a:effectLst/>
                        <a:latin typeface="Times New Roman"/>
                        <a:ea typeface="Times New Roman"/>
                        <a:cs typeface="Times New Roman"/>
                      </a:endParaRPr>
                    </a:p>
                  </a:txBody>
                  <a:tcPr marL="54661" marR="54661" marT="0" marB="0"/>
                </a:tc>
                <a:tc>
                  <a:txBody>
                    <a:bodyPr/>
                    <a:lstStyle/>
                    <a:p>
                      <a:pPr algn="ctr">
                        <a:lnSpc>
                          <a:spcPct val="115000"/>
                        </a:lnSpc>
                        <a:spcAft>
                          <a:spcPts val="0"/>
                        </a:spcAft>
                      </a:pPr>
                      <a:r>
                        <a:rPr lang="es-EC" sz="1000" dirty="0">
                          <a:effectLst/>
                        </a:rPr>
                        <a:t> </a:t>
                      </a:r>
                      <a:endParaRPr lang="es-EC" sz="1000" dirty="0">
                        <a:solidFill>
                          <a:srgbClr val="365F91"/>
                        </a:solidFill>
                        <a:effectLst/>
                        <a:latin typeface="Times New Roman"/>
                        <a:ea typeface="Times New Roman"/>
                        <a:cs typeface="Times New Roman"/>
                      </a:endParaRPr>
                    </a:p>
                  </a:txBody>
                  <a:tcPr marL="54661" marR="54661"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553417538"/>
              </p:ext>
            </p:extLst>
          </p:nvPr>
        </p:nvGraphicFramePr>
        <p:xfrm>
          <a:off x="4499992" y="2420888"/>
          <a:ext cx="3672408" cy="1892808"/>
        </p:xfrm>
        <a:graphic>
          <a:graphicData uri="http://schemas.openxmlformats.org/drawingml/2006/table">
            <a:tbl>
              <a:tblPr firstRow="1" firstCol="1" bandRow="1">
                <a:tableStyleId>{5C22544A-7EE6-4342-B048-85BDC9FD1C3A}</a:tableStyleId>
              </a:tblPr>
              <a:tblGrid>
                <a:gridCol w="310515"/>
                <a:gridCol w="781050"/>
                <a:gridCol w="765810"/>
                <a:gridCol w="1471295"/>
                <a:gridCol w="343738"/>
              </a:tblGrid>
              <a:tr h="190500">
                <a:tc>
                  <a:txBody>
                    <a:bodyPr/>
                    <a:lstStyle/>
                    <a:p>
                      <a:pPr algn="just">
                        <a:lnSpc>
                          <a:spcPct val="115000"/>
                        </a:lnSpc>
                        <a:spcAft>
                          <a:spcPts val="0"/>
                        </a:spcAft>
                      </a:pPr>
                      <a:r>
                        <a:rPr lang="es-EC" sz="1200" dirty="0">
                          <a:effectLst/>
                        </a:rPr>
                        <a:t>59</a:t>
                      </a:r>
                      <a:endParaRPr lang="es-EC" sz="1200" dirty="0">
                        <a:solidFill>
                          <a:srgbClr val="365F91"/>
                        </a:solidFill>
                        <a:effectLst/>
                        <a:latin typeface="Times New Roman"/>
                        <a:ea typeface="Times New Roman"/>
                        <a:cs typeface="Times New Roman"/>
                      </a:endParaRPr>
                    </a:p>
                  </a:txBody>
                  <a:tcPr marL="68580" marR="68580" marT="0" marB="0"/>
                </a:tc>
                <a:tc rowSpan="7">
                  <a:txBody>
                    <a:bodyPr/>
                    <a:lstStyle/>
                    <a:p>
                      <a:pPr algn="ctr">
                        <a:lnSpc>
                          <a:spcPct val="115000"/>
                        </a:lnSpc>
                        <a:spcAft>
                          <a:spcPts val="0"/>
                        </a:spcAft>
                      </a:pPr>
                      <a:r>
                        <a:rPr lang="es-EC" sz="1200">
                          <a:effectLst/>
                        </a:rPr>
                        <a:t> </a:t>
                      </a:r>
                    </a:p>
                    <a:p>
                      <a:pPr algn="ctr">
                        <a:lnSpc>
                          <a:spcPct val="115000"/>
                        </a:lnSpc>
                        <a:spcAft>
                          <a:spcPts val="0"/>
                        </a:spcAft>
                      </a:pPr>
                      <a:r>
                        <a:rPr lang="es-EC" sz="1200">
                          <a:effectLst/>
                        </a:rPr>
                        <a:t> </a:t>
                      </a:r>
                    </a:p>
                    <a:p>
                      <a:pPr algn="ctr">
                        <a:lnSpc>
                          <a:spcPct val="115000"/>
                        </a:lnSpc>
                        <a:spcAft>
                          <a:spcPts val="0"/>
                        </a:spcAft>
                      </a:pPr>
                      <a:r>
                        <a:rPr lang="es-EC" sz="1200">
                          <a:effectLst/>
                        </a:rPr>
                        <a:t>Zona 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P13</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-52</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dirty="0">
                          <a:effectLst/>
                        </a:rPr>
                        <a:t>A21</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LABORATORIOS DE COMPUTACIÓN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-48</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61</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A20</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LABORATORIOS DE COMPUTACIÓN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-47</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62</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A22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AULA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-60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63</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P14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PASILLO INTERNO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-51</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64</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dirty="0">
                          <a:effectLst/>
                        </a:rPr>
                        <a:t>J4</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EXTERIORES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-47</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8580" marR="68580" marT="0" marB="0"/>
                </a:tc>
                <a:tc vMerge="1">
                  <a:txBody>
                    <a:bodyPr/>
                    <a:lstStyle/>
                    <a:p>
                      <a:endParaRPr lang="es-EC"/>
                    </a:p>
                  </a:txBody>
                  <a:tcPr/>
                </a:tc>
                <a:tc>
                  <a:txBody>
                    <a:bodyPr/>
                    <a:lstStyle/>
                    <a:p>
                      <a:pPr algn="ctr">
                        <a:lnSpc>
                          <a:spcPct val="115000"/>
                        </a:lnSpc>
                        <a:spcAft>
                          <a:spcPts val="0"/>
                        </a:spcAft>
                      </a:pPr>
                      <a:r>
                        <a:rPr lang="es-EC" sz="1200">
                          <a:effectLst/>
                        </a:rPr>
                        <a:t>I2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INGRESO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-52</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129555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1</a:t>
            </a:r>
            <a:endParaRPr lang="es-EC" dirty="0"/>
          </a:p>
          <a:p>
            <a:endParaRPr lang="es-EC" dirty="0"/>
          </a:p>
        </p:txBody>
      </p:sp>
      <p:pic>
        <p:nvPicPr>
          <p:cNvPr id="8" name="7 Imagen"/>
          <p:cNvPicPr/>
          <p:nvPr/>
        </p:nvPicPr>
        <p:blipFill rotWithShape="1">
          <a:blip r:embed="rId2" cstate="email">
            <a:extLst>
              <a:ext uri="{28A0092B-C50C-407E-A947-70E740481C1C}">
                <a14:useLocalDpi xmlns:a14="http://schemas.microsoft.com/office/drawing/2010/main"/>
              </a:ext>
            </a:extLst>
          </a:blip>
          <a:srcRect/>
          <a:stretch/>
        </p:blipFill>
        <p:spPr bwMode="auto">
          <a:xfrm>
            <a:off x="611561" y="1556793"/>
            <a:ext cx="2160240" cy="1440160"/>
          </a:xfrm>
          <a:prstGeom prst="rect">
            <a:avLst/>
          </a:prstGeom>
          <a:noFill/>
          <a:ln>
            <a:noFill/>
          </a:ln>
          <a:extLst>
            <a:ext uri="{53640926-AAD7-44D8-BBD7-CCE9431645EC}">
              <a14:shadowObscured xmlns:a14="http://schemas.microsoft.com/office/drawing/2010/main"/>
            </a:ext>
          </a:extLst>
        </p:spPr>
      </p:pic>
      <p:sp>
        <p:nvSpPr>
          <p:cNvPr id="9" name="8 Rectángulo"/>
          <p:cNvSpPr/>
          <p:nvPr/>
        </p:nvSpPr>
        <p:spPr>
          <a:xfrm>
            <a:off x="1140889" y="3089314"/>
            <a:ext cx="1101584" cy="369332"/>
          </a:xfrm>
          <a:prstGeom prst="rect">
            <a:avLst/>
          </a:prstGeom>
        </p:spPr>
        <p:txBody>
          <a:bodyPr wrap="none">
            <a:spAutoFit/>
          </a:bodyPr>
          <a:lstStyle/>
          <a:p>
            <a:r>
              <a:rPr lang="es-EC" dirty="0"/>
              <a:t>cámara P1</a:t>
            </a:r>
          </a:p>
        </p:txBody>
      </p:sp>
      <p:pic>
        <p:nvPicPr>
          <p:cNvPr id="10" name="9 Imagen"/>
          <p:cNvPicPr/>
          <p:nvPr/>
        </p:nvPicPr>
        <p:blipFill>
          <a:blip r:embed="rId3" cstate="email">
            <a:extLst>
              <a:ext uri="{28A0092B-C50C-407E-A947-70E740481C1C}">
                <a14:useLocalDpi xmlns:a14="http://schemas.microsoft.com/office/drawing/2010/main"/>
              </a:ext>
            </a:extLst>
          </a:blip>
          <a:stretch>
            <a:fillRect/>
          </a:stretch>
        </p:blipFill>
        <p:spPr>
          <a:xfrm>
            <a:off x="3059832" y="1513765"/>
            <a:ext cx="1256751" cy="1575549"/>
          </a:xfrm>
          <a:prstGeom prst="rect">
            <a:avLst/>
          </a:prstGeom>
        </p:spPr>
      </p:pic>
      <p:sp>
        <p:nvSpPr>
          <p:cNvPr id="11" name="10 Rectángulo"/>
          <p:cNvSpPr/>
          <p:nvPr/>
        </p:nvSpPr>
        <p:spPr>
          <a:xfrm>
            <a:off x="3214999" y="3089314"/>
            <a:ext cx="1101584" cy="369332"/>
          </a:xfrm>
          <a:prstGeom prst="rect">
            <a:avLst/>
          </a:prstGeom>
        </p:spPr>
        <p:txBody>
          <a:bodyPr wrap="none">
            <a:spAutoFit/>
          </a:bodyPr>
          <a:lstStyle/>
          <a:p>
            <a:r>
              <a:rPr lang="es-EC" dirty="0"/>
              <a:t>cámara P4</a:t>
            </a:r>
          </a:p>
        </p:txBody>
      </p:sp>
      <p:pic>
        <p:nvPicPr>
          <p:cNvPr id="12" name="11 Imagen"/>
          <p:cNvPicPr/>
          <p:nvPr/>
        </p:nvPicPr>
        <p:blipFill rotWithShape="1">
          <a:blip r:embed="rId4" cstate="email">
            <a:extLst>
              <a:ext uri="{28A0092B-C50C-407E-A947-70E740481C1C}">
                <a14:useLocalDpi xmlns:a14="http://schemas.microsoft.com/office/drawing/2010/main"/>
              </a:ext>
            </a:extLst>
          </a:blip>
          <a:srcRect/>
          <a:stretch/>
        </p:blipFill>
        <p:spPr bwMode="auto">
          <a:xfrm>
            <a:off x="4571999" y="1556794"/>
            <a:ext cx="1728193" cy="1440160"/>
          </a:xfrm>
          <a:prstGeom prst="rect">
            <a:avLst/>
          </a:prstGeom>
          <a:ln>
            <a:noFill/>
          </a:ln>
          <a:extLst>
            <a:ext uri="{53640926-AAD7-44D8-BBD7-CCE9431645EC}">
              <a14:shadowObscured xmlns:a14="http://schemas.microsoft.com/office/drawing/2010/main"/>
            </a:ext>
          </a:extLst>
        </p:spPr>
      </p:pic>
      <p:sp>
        <p:nvSpPr>
          <p:cNvPr id="13" name="12 Rectángulo"/>
          <p:cNvSpPr/>
          <p:nvPr/>
        </p:nvSpPr>
        <p:spPr>
          <a:xfrm>
            <a:off x="4910576" y="3068960"/>
            <a:ext cx="1101584" cy="369332"/>
          </a:xfrm>
          <a:prstGeom prst="rect">
            <a:avLst/>
          </a:prstGeom>
        </p:spPr>
        <p:txBody>
          <a:bodyPr wrap="none">
            <a:spAutoFit/>
          </a:bodyPr>
          <a:lstStyle/>
          <a:p>
            <a:r>
              <a:rPr lang="es-EC" dirty="0"/>
              <a:t>cámara P5</a:t>
            </a:r>
          </a:p>
        </p:txBody>
      </p:sp>
      <p:pic>
        <p:nvPicPr>
          <p:cNvPr id="14" name="13 Imagen"/>
          <p:cNvPicPr/>
          <p:nvPr/>
        </p:nvPicPr>
        <p:blipFill rotWithShape="1">
          <a:blip r:embed="rId5" cstate="email">
            <a:extLst>
              <a:ext uri="{28A0092B-C50C-407E-A947-70E740481C1C}">
                <a14:useLocalDpi xmlns:a14="http://schemas.microsoft.com/office/drawing/2010/main"/>
              </a:ext>
            </a:extLst>
          </a:blip>
          <a:srcRect/>
          <a:stretch/>
        </p:blipFill>
        <p:spPr bwMode="auto">
          <a:xfrm>
            <a:off x="6588224" y="1556795"/>
            <a:ext cx="1944216" cy="1440158"/>
          </a:xfrm>
          <a:prstGeom prst="rect">
            <a:avLst/>
          </a:prstGeom>
          <a:noFill/>
          <a:ln>
            <a:noFill/>
          </a:ln>
          <a:extLst>
            <a:ext uri="{53640926-AAD7-44D8-BBD7-CCE9431645EC}">
              <a14:shadowObscured xmlns:a14="http://schemas.microsoft.com/office/drawing/2010/main"/>
            </a:ext>
          </a:extLst>
        </p:spPr>
      </p:pic>
      <p:sp>
        <p:nvSpPr>
          <p:cNvPr id="15" name="14 Rectángulo"/>
          <p:cNvSpPr/>
          <p:nvPr/>
        </p:nvSpPr>
        <p:spPr>
          <a:xfrm>
            <a:off x="7009540" y="3030021"/>
            <a:ext cx="1101584" cy="369332"/>
          </a:xfrm>
          <a:prstGeom prst="rect">
            <a:avLst/>
          </a:prstGeom>
        </p:spPr>
        <p:txBody>
          <a:bodyPr wrap="none">
            <a:spAutoFit/>
          </a:bodyPr>
          <a:lstStyle/>
          <a:p>
            <a:r>
              <a:rPr lang="es-EC" dirty="0"/>
              <a:t>cámara P7</a:t>
            </a:r>
          </a:p>
        </p:txBody>
      </p:sp>
      <p:pic>
        <p:nvPicPr>
          <p:cNvPr id="16" name="15 Imagen"/>
          <p:cNvPicPr/>
          <p:nvPr/>
        </p:nvPicPr>
        <p:blipFill rotWithShape="1">
          <a:blip r:embed="rId6" cstate="email">
            <a:extLst>
              <a:ext uri="{28A0092B-C50C-407E-A947-70E740481C1C}">
                <a14:useLocalDpi xmlns:a14="http://schemas.microsoft.com/office/drawing/2010/main"/>
              </a:ext>
            </a:extLst>
          </a:blip>
          <a:srcRect/>
          <a:stretch/>
        </p:blipFill>
        <p:spPr bwMode="auto">
          <a:xfrm>
            <a:off x="611561" y="3573017"/>
            <a:ext cx="1630912" cy="1368152"/>
          </a:xfrm>
          <a:prstGeom prst="rect">
            <a:avLst/>
          </a:prstGeom>
          <a:ln>
            <a:noFill/>
          </a:ln>
          <a:extLst>
            <a:ext uri="{53640926-AAD7-44D8-BBD7-CCE9431645EC}">
              <a14:shadowObscured xmlns:a14="http://schemas.microsoft.com/office/drawing/2010/main"/>
            </a:ext>
          </a:extLst>
        </p:spPr>
      </p:pic>
      <p:sp>
        <p:nvSpPr>
          <p:cNvPr id="17" name="16 Rectángulo"/>
          <p:cNvSpPr/>
          <p:nvPr/>
        </p:nvSpPr>
        <p:spPr>
          <a:xfrm>
            <a:off x="878128" y="5085184"/>
            <a:ext cx="1101584" cy="369332"/>
          </a:xfrm>
          <a:prstGeom prst="rect">
            <a:avLst/>
          </a:prstGeom>
        </p:spPr>
        <p:txBody>
          <a:bodyPr wrap="none">
            <a:spAutoFit/>
          </a:bodyPr>
          <a:lstStyle/>
          <a:p>
            <a:r>
              <a:rPr lang="es-EC" dirty="0"/>
              <a:t>cámara E1</a:t>
            </a:r>
          </a:p>
        </p:txBody>
      </p:sp>
      <p:pic>
        <p:nvPicPr>
          <p:cNvPr id="18" name="17 Imagen"/>
          <p:cNvPicPr/>
          <p:nvPr/>
        </p:nvPicPr>
        <p:blipFill>
          <a:blip r:embed="rId7" cstate="email">
            <a:extLst>
              <a:ext uri="{28A0092B-C50C-407E-A947-70E740481C1C}">
                <a14:useLocalDpi xmlns:a14="http://schemas.microsoft.com/office/drawing/2010/main"/>
              </a:ext>
            </a:extLst>
          </a:blip>
          <a:stretch>
            <a:fillRect/>
          </a:stretch>
        </p:blipFill>
        <p:spPr>
          <a:xfrm>
            <a:off x="2691770" y="3573017"/>
            <a:ext cx="1520190" cy="1368152"/>
          </a:xfrm>
          <a:prstGeom prst="rect">
            <a:avLst/>
          </a:prstGeom>
        </p:spPr>
      </p:pic>
      <p:sp>
        <p:nvSpPr>
          <p:cNvPr id="19" name="18 Rectángulo"/>
          <p:cNvSpPr/>
          <p:nvPr/>
        </p:nvSpPr>
        <p:spPr>
          <a:xfrm>
            <a:off x="2755836" y="5084112"/>
            <a:ext cx="1069524" cy="369332"/>
          </a:xfrm>
          <a:prstGeom prst="rect">
            <a:avLst/>
          </a:prstGeom>
        </p:spPr>
        <p:txBody>
          <a:bodyPr wrap="none">
            <a:spAutoFit/>
          </a:bodyPr>
          <a:lstStyle/>
          <a:p>
            <a:r>
              <a:rPr lang="es-EC" dirty="0"/>
              <a:t>cámara J2</a:t>
            </a:r>
          </a:p>
        </p:txBody>
      </p:sp>
      <p:pic>
        <p:nvPicPr>
          <p:cNvPr id="20" name="19 Imagen"/>
          <p:cNvPicPr/>
          <p:nvPr/>
        </p:nvPicPr>
        <p:blipFill rotWithShape="1">
          <a:blip r:embed="rId8" cstate="email">
            <a:extLst>
              <a:ext uri="{28A0092B-C50C-407E-A947-70E740481C1C}">
                <a14:useLocalDpi xmlns:a14="http://schemas.microsoft.com/office/drawing/2010/main"/>
              </a:ext>
            </a:extLst>
          </a:blip>
          <a:srcRect/>
          <a:stretch/>
        </p:blipFill>
        <p:spPr bwMode="auto">
          <a:xfrm>
            <a:off x="4617955" y="3591436"/>
            <a:ext cx="1610229" cy="1349734"/>
          </a:xfrm>
          <a:prstGeom prst="rect">
            <a:avLst/>
          </a:prstGeom>
          <a:noFill/>
          <a:ln>
            <a:noFill/>
          </a:ln>
          <a:extLst>
            <a:ext uri="{53640926-AAD7-44D8-BBD7-CCE9431645EC}">
              <a14:shadowObscured xmlns:a14="http://schemas.microsoft.com/office/drawing/2010/main"/>
            </a:ext>
          </a:extLst>
        </p:spPr>
      </p:pic>
      <p:sp>
        <p:nvSpPr>
          <p:cNvPr id="21" name="20 Rectángulo"/>
          <p:cNvSpPr/>
          <p:nvPr/>
        </p:nvSpPr>
        <p:spPr>
          <a:xfrm>
            <a:off x="4600102" y="5075892"/>
            <a:ext cx="1124026" cy="369332"/>
          </a:xfrm>
          <a:prstGeom prst="rect">
            <a:avLst/>
          </a:prstGeom>
        </p:spPr>
        <p:txBody>
          <a:bodyPr wrap="none">
            <a:spAutoFit/>
          </a:bodyPr>
          <a:lstStyle/>
          <a:p>
            <a:r>
              <a:rPr lang="es-EC" dirty="0"/>
              <a:t>cámara F1</a:t>
            </a:r>
          </a:p>
        </p:txBody>
      </p:sp>
      <p:pic>
        <p:nvPicPr>
          <p:cNvPr id="22" name="21 Imagen"/>
          <p:cNvPicPr/>
          <p:nvPr/>
        </p:nvPicPr>
        <p:blipFill rotWithShape="1">
          <a:blip r:embed="rId9" cstate="email">
            <a:extLst>
              <a:ext uri="{28A0092B-C50C-407E-A947-70E740481C1C}">
                <a14:useLocalDpi xmlns:a14="http://schemas.microsoft.com/office/drawing/2010/main"/>
              </a:ext>
            </a:extLst>
          </a:blip>
          <a:srcRect/>
          <a:stretch/>
        </p:blipFill>
        <p:spPr bwMode="auto">
          <a:xfrm>
            <a:off x="6629098" y="3591436"/>
            <a:ext cx="1903342" cy="1484456"/>
          </a:xfrm>
          <a:prstGeom prst="rect">
            <a:avLst/>
          </a:prstGeom>
          <a:noFill/>
          <a:ln>
            <a:noFill/>
          </a:ln>
          <a:extLst>
            <a:ext uri="{53640926-AAD7-44D8-BBD7-CCE9431645EC}">
              <a14:shadowObscured xmlns:a14="http://schemas.microsoft.com/office/drawing/2010/main"/>
            </a:ext>
          </a:extLst>
        </p:spPr>
      </p:pic>
      <p:sp>
        <p:nvSpPr>
          <p:cNvPr id="23" name="22 Rectángulo"/>
          <p:cNvSpPr/>
          <p:nvPr/>
        </p:nvSpPr>
        <p:spPr>
          <a:xfrm>
            <a:off x="6938021" y="5085184"/>
            <a:ext cx="1090363" cy="369332"/>
          </a:xfrm>
          <a:prstGeom prst="rect">
            <a:avLst/>
          </a:prstGeom>
        </p:spPr>
        <p:txBody>
          <a:bodyPr wrap="none">
            <a:spAutoFit/>
          </a:bodyPr>
          <a:lstStyle/>
          <a:p>
            <a:r>
              <a:rPr lang="es-EC" dirty="0"/>
              <a:t>cámara F2</a:t>
            </a:r>
          </a:p>
        </p:txBody>
      </p:sp>
    </p:spTree>
    <p:extLst>
      <p:ext uri="{BB962C8B-B14F-4D97-AF65-F5344CB8AC3E}">
        <p14:creationId xmlns:p14="http://schemas.microsoft.com/office/powerpoint/2010/main" val="1650709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1</a:t>
            </a:r>
            <a:endParaRPr lang="es-EC" dirty="0"/>
          </a:p>
          <a:p>
            <a:endParaRPr lang="es-EC" dirty="0"/>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1628800"/>
            <a:ext cx="1656184" cy="1224136"/>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589607" y="2924944"/>
            <a:ext cx="1124026" cy="369332"/>
          </a:xfrm>
          <a:prstGeom prst="rect">
            <a:avLst/>
          </a:prstGeom>
        </p:spPr>
        <p:txBody>
          <a:bodyPr wrap="none">
            <a:spAutoFit/>
          </a:bodyPr>
          <a:lstStyle/>
          <a:p>
            <a:r>
              <a:rPr lang="es-EC" dirty="0"/>
              <a:t>cámara F3</a:t>
            </a:r>
          </a:p>
        </p:txBody>
      </p:sp>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2123728" y="1628801"/>
            <a:ext cx="1656184" cy="1224136"/>
          </a:xfrm>
          <a:prstGeom prst="rect">
            <a:avLst/>
          </a:prstGeom>
          <a:ln>
            <a:noFill/>
          </a:ln>
          <a:extLst>
            <a:ext uri="{53640926-AAD7-44D8-BBD7-CCE9431645EC}">
              <a14:shadowObscured xmlns:a14="http://schemas.microsoft.com/office/drawing/2010/main"/>
            </a:ext>
          </a:extLst>
        </p:spPr>
      </p:pic>
      <p:sp>
        <p:nvSpPr>
          <p:cNvPr id="9" name="8 Rectángulo"/>
          <p:cNvSpPr/>
          <p:nvPr/>
        </p:nvSpPr>
        <p:spPr>
          <a:xfrm>
            <a:off x="2329509" y="2924944"/>
            <a:ext cx="1090363" cy="369332"/>
          </a:xfrm>
          <a:prstGeom prst="rect">
            <a:avLst/>
          </a:prstGeom>
        </p:spPr>
        <p:txBody>
          <a:bodyPr wrap="none">
            <a:spAutoFit/>
          </a:bodyPr>
          <a:lstStyle/>
          <a:p>
            <a:r>
              <a:rPr lang="es-EC" dirty="0"/>
              <a:t>cámara </a:t>
            </a:r>
            <a:r>
              <a:rPr lang="es-EC" dirty="0" smtClean="0"/>
              <a:t>F4</a:t>
            </a:r>
            <a:endParaRPr lang="es-EC" dirty="0"/>
          </a:p>
        </p:txBody>
      </p:sp>
      <p:pic>
        <p:nvPicPr>
          <p:cNvPr id="10" name="9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1617935"/>
            <a:ext cx="1728192" cy="1235002"/>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4242842" y="2942620"/>
            <a:ext cx="1090363" cy="369332"/>
          </a:xfrm>
          <a:prstGeom prst="rect">
            <a:avLst/>
          </a:prstGeom>
        </p:spPr>
        <p:txBody>
          <a:bodyPr wrap="none">
            <a:spAutoFit/>
          </a:bodyPr>
          <a:lstStyle/>
          <a:p>
            <a:r>
              <a:rPr lang="es-EC" dirty="0"/>
              <a:t>cámara </a:t>
            </a:r>
            <a:r>
              <a:rPr lang="es-EC" dirty="0" smtClean="0"/>
              <a:t>F5</a:t>
            </a:r>
            <a:endParaRPr lang="es-EC" dirty="0"/>
          </a:p>
        </p:txBody>
      </p:sp>
      <p:pic>
        <p:nvPicPr>
          <p:cNvPr id="12" name="11 Imagen"/>
          <p:cNvPicPr/>
          <p:nvPr/>
        </p:nvPicPr>
        <p:blipFill>
          <a:blip r:embed="rId5" cstate="email">
            <a:extLst>
              <a:ext uri="{28A0092B-C50C-407E-A947-70E740481C1C}">
                <a14:useLocalDpi xmlns:a14="http://schemas.microsoft.com/office/drawing/2010/main"/>
              </a:ext>
            </a:extLst>
          </a:blip>
          <a:stretch>
            <a:fillRect/>
          </a:stretch>
        </p:blipFill>
        <p:spPr>
          <a:xfrm>
            <a:off x="5796136" y="1473845"/>
            <a:ext cx="1296144" cy="1523181"/>
          </a:xfrm>
          <a:prstGeom prst="rect">
            <a:avLst/>
          </a:prstGeom>
        </p:spPr>
      </p:pic>
      <p:sp>
        <p:nvSpPr>
          <p:cNvPr id="3" name="2 Rectángulo"/>
          <p:cNvSpPr/>
          <p:nvPr/>
        </p:nvSpPr>
        <p:spPr>
          <a:xfrm>
            <a:off x="5898610" y="3109610"/>
            <a:ext cx="1091196" cy="369332"/>
          </a:xfrm>
          <a:prstGeom prst="rect">
            <a:avLst/>
          </a:prstGeom>
        </p:spPr>
        <p:txBody>
          <a:bodyPr wrap="none">
            <a:spAutoFit/>
          </a:bodyPr>
          <a:lstStyle/>
          <a:p>
            <a:r>
              <a:rPr lang="es-EC" dirty="0"/>
              <a:t>cámara A3</a:t>
            </a:r>
          </a:p>
        </p:txBody>
      </p:sp>
      <p:pic>
        <p:nvPicPr>
          <p:cNvPr id="14" name="13 Imagen"/>
          <p:cNvPicPr/>
          <p:nvPr/>
        </p:nvPicPr>
        <p:blipFill>
          <a:blip r:embed="rId6" cstate="email">
            <a:extLst>
              <a:ext uri="{28A0092B-C50C-407E-A947-70E740481C1C}">
                <a14:useLocalDpi xmlns:a14="http://schemas.microsoft.com/office/drawing/2010/main"/>
              </a:ext>
            </a:extLst>
          </a:blip>
          <a:stretch>
            <a:fillRect/>
          </a:stretch>
        </p:blipFill>
        <p:spPr>
          <a:xfrm>
            <a:off x="367957" y="3489885"/>
            <a:ext cx="1440160" cy="1678820"/>
          </a:xfrm>
          <a:prstGeom prst="rect">
            <a:avLst/>
          </a:prstGeom>
        </p:spPr>
      </p:pic>
      <p:sp>
        <p:nvSpPr>
          <p:cNvPr id="15" name="14 Rectángulo"/>
          <p:cNvSpPr/>
          <p:nvPr/>
        </p:nvSpPr>
        <p:spPr>
          <a:xfrm>
            <a:off x="467544" y="5301208"/>
            <a:ext cx="1091196" cy="369332"/>
          </a:xfrm>
          <a:prstGeom prst="rect">
            <a:avLst/>
          </a:prstGeom>
        </p:spPr>
        <p:txBody>
          <a:bodyPr wrap="none">
            <a:spAutoFit/>
          </a:bodyPr>
          <a:lstStyle/>
          <a:p>
            <a:r>
              <a:rPr lang="es-EC" dirty="0"/>
              <a:t>cámara </a:t>
            </a:r>
            <a:r>
              <a:rPr lang="es-EC" dirty="0" smtClean="0"/>
              <a:t>A6</a:t>
            </a:r>
          </a:p>
        </p:txBody>
      </p:sp>
      <p:pic>
        <p:nvPicPr>
          <p:cNvPr id="16" name="15 Imagen"/>
          <p:cNvPicPr/>
          <p:nvPr/>
        </p:nvPicPr>
        <p:blipFill>
          <a:blip r:embed="rId7" cstate="email">
            <a:extLst>
              <a:ext uri="{28A0092B-C50C-407E-A947-70E740481C1C}">
                <a14:useLocalDpi xmlns:a14="http://schemas.microsoft.com/office/drawing/2010/main"/>
              </a:ext>
            </a:extLst>
          </a:blip>
          <a:stretch>
            <a:fillRect/>
          </a:stretch>
        </p:blipFill>
        <p:spPr>
          <a:xfrm>
            <a:off x="1979712" y="3489885"/>
            <a:ext cx="1296144" cy="1632431"/>
          </a:xfrm>
          <a:prstGeom prst="rect">
            <a:avLst/>
          </a:prstGeom>
        </p:spPr>
      </p:pic>
      <p:pic>
        <p:nvPicPr>
          <p:cNvPr id="17" name="16 Imagen"/>
          <p:cNvPicPr/>
          <p:nvPr/>
        </p:nvPicPr>
        <p:blipFill>
          <a:blip r:embed="rId8" cstate="email">
            <a:extLst>
              <a:ext uri="{28A0092B-C50C-407E-A947-70E740481C1C}">
                <a14:useLocalDpi xmlns:a14="http://schemas.microsoft.com/office/drawing/2010/main"/>
              </a:ext>
            </a:extLst>
          </a:blip>
          <a:stretch>
            <a:fillRect/>
          </a:stretch>
        </p:blipFill>
        <p:spPr>
          <a:xfrm>
            <a:off x="3419872" y="3489885"/>
            <a:ext cx="1374875" cy="1632431"/>
          </a:xfrm>
          <a:prstGeom prst="rect">
            <a:avLst/>
          </a:prstGeom>
        </p:spPr>
      </p:pic>
      <p:pic>
        <p:nvPicPr>
          <p:cNvPr id="18" name="17 Imagen"/>
          <p:cNvPicPr/>
          <p:nvPr/>
        </p:nvPicPr>
        <p:blipFill rotWithShape="1">
          <a:blip r:embed="rId9" cstate="email">
            <a:extLst>
              <a:ext uri="{28A0092B-C50C-407E-A947-70E740481C1C}">
                <a14:useLocalDpi xmlns:a14="http://schemas.microsoft.com/office/drawing/2010/main"/>
              </a:ext>
            </a:extLst>
          </a:blip>
          <a:srcRect/>
          <a:stretch/>
        </p:blipFill>
        <p:spPr bwMode="auto">
          <a:xfrm>
            <a:off x="5004048" y="3639657"/>
            <a:ext cx="1728192" cy="1379275"/>
          </a:xfrm>
          <a:prstGeom prst="rect">
            <a:avLst/>
          </a:prstGeom>
          <a:ln>
            <a:noFill/>
          </a:ln>
          <a:extLst>
            <a:ext uri="{53640926-AAD7-44D8-BBD7-CCE9431645EC}">
              <a14:shadowObscured xmlns:a14="http://schemas.microsoft.com/office/drawing/2010/main"/>
            </a:ext>
          </a:extLst>
        </p:spPr>
      </p:pic>
      <p:pic>
        <p:nvPicPr>
          <p:cNvPr id="19" name="18 Imagen"/>
          <p:cNvPicPr/>
          <p:nvPr/>
        </p:nvPicPr>
        <p:blipFill>
          <a:blip r:embed="rId10" cstate="email">
            <a:extLst>
              <a:ext uri="{28A0092B-C50C-407E-A947-70E740481C1C}">
                <a14:useLocalDpi xmlns:a14="http://schemas.microsoft.com/office/drawing/2010/main"/>
              </a:ext>
            </a:extLst>
          </a:blip>
          <a:stretch>
            <a:fillRect/>
          </a:stretch>
        </p:blipFill>
        <p:spPr>
          <a:xfrm>
            <a:off x="7308304" y="1418550"/>
            <a:ext cx="1481493" cy="1678250"/>
          </a:xfrm>
          <a:prstGeom prst="rect">
            <a:avLst/>
          </a:prstGeom>
        </p:spPr>
      </p:pic>
      <p:sp>
        <p:nvSpPr>
          <p:cNvPr id="20" name="19 Rectángulo"/>
          <p:cNvSpPr/>
          <p:nvPr/>
        </p:nvSpPr>
        <p:spPr>
          <a:xfrm>
            <a:off x="7503453" y="3140968"/>
            <a:ext cx="1091196" cy="369332"/>
          </a:xfrm>
          <a:prstGeom prst="rect">
            <a:avLst/>
          </a:prstGeom>
        </p:spPr>
        <p:txBody>
          <a:bodyPr wrap="none">
            <a:spAutoFit/>
          </a:bodyPr>
          <a:lstStyle/>
          <a:p>
            <a:r>
              <a:rPr lang="es-EC" dirty="0"/>
              <a:t>cámara A5</a:t>
            </a:r>
          </a:p>
        </p:txBody>
      </p:sp>
      <p:sp>
        <p:nvSpPr>
          <p:cNvPr id="21" name="20 Rectángulo"/>
          <p:cNvSpPr/>
          <p:nvPr/>
        </p:nvSpPr>
        <p:spPr>
          <a:xfrm>
            <a:off x="2154194" y="5301208"/>
            <a:ext cx="1101584" cy="369332"/>
          </a:xfrm>
          <a:prstGeom prst="rect">
            <a:avLst/>
          </a:prstGeom>
        </p:spPr>
        <p:txBody>
          <a:bodyPr wrap="none">
            <a:spAutoFit/>
          </a:bodyPr>
          <a:lstStyle/>
          <a:p>
            <a:r>
              <a:rPr lang="es-EC" dirty="0"/>
              <a:t>cámara </a:t>
            </a:r>
            <a:r>
              <a:rPr lang="es-EC" dirty="0" smtClean="0"/>
              <a:t>B1</a:t>
            </a:r>
          </a:p>
        </p:txBody>
      </p:sp>
      <p:sp>
        <p:nvSpPr>
          <p:cNvPr id="22" name="21 Rectángulo"/>
          <p:cNvSpPr/>
          <p:nvPr/>
        </p:nvSpPr>
        <p:spPr>
          <a:xfrm>
            <a:off x="3686439" y="5268416"/>
            <a:ext cx="1101584" cy="369332"/>
          </a:xfrm>
          <a:prstGeom prst="rect">
            <a:avLst/>
          </a:prstGeom>
        </p:spPr>
        <p:txBody>
          <a:bodyPr wrap="none">
            <a:spAutoFit/>
          </a:bodyPr>
          <a:lstStyle/>
          <a:p>
            <a:r>
              <a:rPr lang="es-EC" dirty="0"/>
              <a:t>cámara </a:t>
            </a:r>
            <a:r>
              <a:rPr lang="es-EC" dirty="0" smtClean="0"/>
              <a:t>B2</a:t>
            </a:r>
          </a:p>
        </p:txBody>
      </p:sp>
      <p:pic>
        <p:nvPicPr>
          <p:cNvPr id="23" name="22 Imagen"/>
          <p:cNvPicPr/>
          <p:nvPr/>
        </p:nvPicPr>
        <p:blipFill rotWithShape="1">
          <a:blip r:embed="rId11" cstate="email">
            <a:extLst>
              <a:ext uri="{28A0092B-C50C-407E-A947-70E740481C1C}">
                <a14:useLocalDpi xmlns:a14="http://schemas.microsoft.com/office/drawing/2010/main"/>
              </a:ext>
            </a:extLst>
          </a:blip>
          <a:srcRect/>
          <a:stretch/>
        </p:blipFill>
        <p:spPr bwMode="auto">
          <a:xfrm>
            <a:off x="7016752" y="3538521"/>
            <a:ext cx="1799991" cy="1658405"/>
          </a:xfrm>
          <a:prstGeom prst="rect">
            <a:avLst/>
          </a:prstGeom>
          <a:ln>
            <a:noFill/>
          </a:ln>
          <a:extLst>
            <a:ext uri="{53640926-AAD7-44D8-BBD7-CCE9431645EC}">
              <a14:shadowObscured xmlns:a14="http://schemas.microsoft.com/office/drawing/2010/main"/>
            </a:ext>
          </a:extLst>
        </p:spPr>
      </p:pic>
      <p:sp>
        <p:nvSpPr>
          <p:cNvPr id="24" name="23 Rectángulo"/>
          <p:cNvSpPr/>
          <p:nvPr/>
        </p:nvSpPr>
        <p:spPr>
          <a:xfrm>
            <a:off x="5245344" y="5268416"/>
            <a:ext cx="1101584" cy="369332"/>
          </a:xfrm>
          <a:prstGeom prst="rect">
            <a:avLst/>
          </a:prstGeom>
        </p:spPr>
        <p:txBody>
          <a:bodyPr wrap="none">
            <a:spAutoFit/>
          </a:bodyPr>
          <a:lstStyle/>
          <a:p>
            <a:r>
              <a:rPr lang="es-EC" dirty="0"/>
              <a:t>cámara </a:t>
            </a:r>
            <a:r>
              <a:rPr lang="es-EC" dirty="0" smtClean="0"/>
              <a:t>B3</a:t>
            </a:r>
          </a:p>
        </p:txBody>
      </p:sp>
      <p:sp>
        <p:nvSpPr>
          <p:cNvPr id="25" name="24 Rectángulo"/>
          <p:cNvSpPr/>
          <p:nvPr/>
        </p:nvSpPr>
        <p:spPr>
          <a:xfrm>
            <a:off x="7365955" y="5268416"/>
            <a:ext cx="1111202" cy="369332"/>
          </a:xfrm>
          <a:prstGeom prst="rect">
            <a:avLst/>
          </a:prstGeom>
        </p:spPr>
        <p:txBody>
          <a:bodyPr wrap="none">
            <a:spAutoFit/>
          </a:bodyPr>
          <a:lstStyle/>
          <a:p>
            <a:r>
              <a:rPr lang="es-EC" dirty="0"/>
              <a:t>cámara </a:t>
            </a:r>
            <a:r>
              <a:rPr lang="es-EC" dirty="0" smtClean="0"/>
              <a:t>C3</a:t>
            </a:r>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2</a:t>
            </a:r>
            <a:endParaRPr lang="es-EC" dirty="0"/>
          </a:p>
          <a:p>
            <a:endParaRPr lang="es-EC" dirty="0"/>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830013" y="1556792"/>
            <a:ext cx="1653754" cy="1296144"/>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1089266" y="2996952"/>
            <a:ext cx="1135247" cy="369332"/>
          </a:xfrm>
          <a:prstGeom prst="rect">
            <a:avLst/>
          </a:prstGeom>
        </p:spPr>
        <p:txBody>
          <a:bodyPr wrap="none">
            <a:spAutoFit/>
          </a:bodyPr>
          <a:lstStyle/>
          <a:p>
            <a:r>
              <a:rPr lang="es-EC" dirty="0"/>
              <a:t>cámara P2</a:t>
            </a:r>
          </a:p>
        </p:txBody>
      </p:sp>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2771799" y="1556792"/>
            <a:ext cx="1800200" cy="1296144"/>
          </a:xfrm>
          <a:prstGeom prst="rect">
            <a:avLst/>
          </a:prstGeom>
          <a:noFill/>
          <a:ln>
            <a:noFill/>
          </a:ln>
          <a:extLst>
            <a:ext uri="{53640926-AAD7-44D8-BBD7-CCE9431645EC}">
              <a14:shadowObscured xmlns:a14="http://schemas.microsoft.com/office/drawing/2010/main"/>
            </a:ext>
          </a:extLst>
        </p:spPr>
      </p:pic>
      <p:sp>
        <p:nvSpPr>
          <p:cNvPr id="9" name="8 Rectángulo"/>
          <p:cNvSpPr/>
          <p:nvPr/>
        </p:nvSpPr>
        <p:spPr>
          <a:xfrm>
            <a:off x="3104275" y="2996952"/>
            <a:ext cx="1101584" cy="369332"/>
          </a:xfrm>
          <a:prstGeom prst="rect">
            <a:avLst/>
          </a:prstGeom>
        </p:spPr>
        <p:txBody>
          <a:bodyPr wrap="none">
            <a:spAutoFit/>
          </a:bodyPr>
          <a:lstStyle/>
          <a:p>
            <a:r>
              <a:rPr lang="es-EC" dirty="0"/>
              <a:t>cámara </a:t>
            </a:r>
            <a:r>
              <a:rPr lang="es-EC" dirty="0" smtClean="0"/>
              <a:t>P3</a:t>
            </a:r>
            <a:endParaRPr lang="es-EC" dirty="0"/>
          </a:p>
        </p:txBody>
      </p:sp>
      <p:pic>
        <p:nvPicPr>
          <p:cNvPr id="10" name="9 Imagen"/>
          <p:cNvPicPr/>
          <p:nvPr/>
        </p:nvPicPr>
        <p:blipFill>
          <a:blip r:embed="rId4" cstate="email">
            <a:extLst>
              <a:ext uri="{28A0092B-C50C-407E-A947-70E740481C1C}">
                <a14:useLocalDpi xmlns:a14="http://schemas.microsoft.com/office/drawing/2010/main"/>
              </a:ext>
            </a:extLst>
          </a:blip>
          <a:stretch>
            <a:fillRect/>
          </a:stretch>
        </p:blipFill>
        <p:spPr>
          <a:xfrm>
            <a:off x="4788024" y="1556792"/>
            <a:ext cx="1656184" cy="1296144"/>
          </a:xfrm>
          <a:prstGeom prst="rect">
            <a:avLst/>
          </a:prstGeom>
        </p:spPr>
      </p:pic>
      <p:sp>
        <p:nvSpPr>
          <p:cNvPr id="11" name="10 Rectángulo"/>
          <p:cNvSpPr/>
          <p:nvPr/>
        </p:nvSpPr>
        <p:spPr>
          <a:xfrm>
            <a:off x="4932039" y="2996952"/>
            <a:ext cx="1101584" cy="369332"/>
          </a:xfrm>
          <a:prstGeom prst="rect">
            <a:avLst/>
          </a:prstGeom>
        </p:spPr>
        <p:txBody>
          <a:bodyPr wrap="none">
            <a:spAutoFit/>
          </a:bodyPr>
          <a:lstStyle/>
          <a:p>
            <a:r>
              <a:rPr lang="es-EC" dirty="0"/>
              <a:t>cámara </a:t>
            </a:r>
            <a:r>
              <a:rPr lang="es-EC" dirty="0" smtClean="0"/>
              <a:t>P6</a:t>
            </a:r>
            <a:endParaRPr lang="es-EC" dirty="0"/>
          </a:p>
        </p:txBody>
      </p:sp>
      <p:pic>
        <p:nvPicPr>
          <p:cNvPr id="12" name="11 Imagen"/>
          <p:cNvPicPr/>
          <p:nvPr/>
        </p:nvPicPr>
        <p:blipFill rotWithShape="1">
          <a:blip r:embed="rId5" cstate="email">
            <a:extLst>
              <a:ext uri="{28A0092B-C50C-407E-A947-70E740481C1C}">
                <a14:useLocalDpi xmlns:a14="http://schemas.microsoft.com/office/drawing/2010/main"/>
              </a:ext>
            </a:extLst>
          </a:blip>
          <a:srcRect/>
          <a:stretch/>
        </p:blipFill>
        <p:spPr bwMode="auto">
          <a:xfrm>
            <a:off x="6588224" y="1484784"/>
            <a:ext cx="1728192" cy="1440160"/>
          </a:xfrm>
          <a:prstGeom prst="rect">
            <a:avLst/>
          </a:prstGeom>
          <a:noFill/>
          <a:ln>
            <a:noFill/>
          </a:ln>
          <a:extLst>
            <a:ext uri="{53640926-AAD7-44D8-BBD7-CCE9431645EC}">
              <a14:shadowObscured xmlns:a14="http://schemas.microsoft.com/office/drawing/2010/main"/>
            </a:ext>
          </a:extLst>
        </p:spPr>
      </p:pic>
      <p:sp>
        <p:nvSpPr>
          <p:cNvPr id="14" name="13 Rectángulo"/>
          <p:cNvSpPr/>
          <p:nvPr/>
        </p:nvSpPr>
        <p:spPr>
          <a:xfrm>
            <a:off x="6901528" y="3004869"/>
            <a:ext cx="1027845" cy="369332"/>
          </a:xfrm>
          <a:prstGeom prst="rect">
            <a:avLst/>
          </a:prstGeom>
        </p:spPr>
        <p:txBody>
          <a:bodyPr wrap="none">
            <a:spAutoFit/>
          </a:bodyPr>
          <a:lstStyle/>
          <a:p>
            <a:r>
              <a:rPr lang="es-EC" dirty="0"/>
              <a:t>cámara </a:t>
            </a:r>
            <a:r>
              <a:rPr lang="es-EC" dirty="0" smtClean="0"/>
              <a:t>I1</a:t>
            </a:r>
            <a:endParaRPr lang="es-EC" dirty="0"/>
          </a:p>
        </p:txBody>
      </p:sp>
      <p:pic>
        <p:nvPicPr>
          <p:cNvPr id="15" name="14 Imagen"/>
          <p:cNvPicPr/>
          <p:nvPr/>
        </p:nvPicPr>
        <p:blipFill>
          <a:blip r:embed="rId6" cstate="email">
            <a:extLst>
              <a:ext uri="{28A0092B-C50C-407E-A947-70E740481C1C}">
                <a14:useLocalDpi xmlns:a14="http://schemas.microsoft.com/office/drawing/2010/main"/>
              </a:ext>
            </a:extLst>
          </a:blip>
          <a:stretch>
            <a:fillRect/>
          </a:stretch>
        </p:blipFill>
        <p:spPr>
          <a:xfrm>
            <a:off x="830014" y="3717033"/>
            <a:ext cx="1653754" cy="1296144"/>
          </a:xfrm>
          <a:prstGeom prst="rect">
            <a:avLst/>
          </a:prstGeom>
        </p:spPr>
      </p:pic>
      <p:sp>
        <p:nvSpPr>
          <p:cNvPr id="3" name="2 Rectángulo"/>
          <p:cNvSpPr/>
          <p:nvPr/>
        </p:nvSpPr>
        <p:spPr>
          <a:xfrm>
            <a:off x="1058409" y="5085184"/>
            <a:ext cx="1069524" cy="369332"/>
          </a:xfrm>
          <a:prstGeom prst="rect">
            <a:avLst/>
          </a:prstGeom>
        </p:spPr>
        <p:txBody>
          <a:bodyPr wrap="none">
            <a:spAutoFit/>
          </a:bodyPr>
          <a:lstStyle/>
          <a:p>
            <a:r>
              <a:rPr lang="es-EC" dirty="0"/>
              <a:t>cámara J1</a:t>
            </a:r>
          </a:p>
        </p:txBody>
      </p:sp>
      <p:pic>
        <p:nvPicPr>
          <p:cNvPr id="16" name="15 Imagen"/>
          <p:cNvPicPr/>
          <p:nvPr/>
        </p:nvPicPr>
        <p:blipFill rotWithShape="1">
          <a:blip r:embed="rId7" cstate="email">
            <a:extLst>
              <a:ext uri="{28A0092B-C50C-407E-A947-70E740481C1C}">
                <a14:useLocalDpi xmlns:a14="http://schemas.microsoft.com/office/drawing/2010/main"/>
              </a:ext>
            </a:extLst>
          </a:blip>
          <a:srcRect/>
          <a:stretch/>
        </p:blipFill>
        <p:spPr bwMode="auto">
          <a:xfrm>
            <a:off x="2771800" y="3717034"/>
            <a:ext cx="1800199" cy="1296144"/>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3060994" y="5085184"/>
            <a:ext cx="1144865" cy="369332"/>
          </a:xfrm>
          <a:prstGeom prst="rect">
            <a:avLst/>
          </a:prstGeom>
        </p:spPr>
        <p:txBody>
          <a:bodyPr wrap="none">
            <a:spAutoFit/>
          </a:bodyPr>
          <a:lstStyle/>
          <a:p>
            <a:r>
              <a:rPr lang="es-EC" dirty="0"/>
              <a:t>cámara R1</a:t>
            </a:r>
          </a:p>
        </p:txBody>
      </p:sp>
      <p:pic>
        <p:nvPicPr>
          <p:cNvPr id="17" name="16 Imagen"/>
          <p:cNvPicPr/>
          <p:nvPr/>
        </p:nvPicPr>
        <p:blipFill rotWithShape="1">
          <a:blip r:embed="rId8" cstate="email">
            <a:extLst>
              <a:ext uri="{28A0092B-C50C-407E-A947-70E740481C1C}">
                <a14:useLocalDpi xmlns:a14="http://schemas.microsoft.com/office/drawing/2010/main"/>
              </a:ext>
            </a:extLst>
          </a:blip>
          <a:srcRect/>
          <a:stretch/>
        </p:blipFill>
        <p:spPr bwMode="auto">
          <a:xfrm>
            <a:off x="4788024" y="3669929"/>
            <a:ext cx="1512167" cy="1599922"/>
          </a:xfrm>
          <a:prstGeom prst="rect">
            <a:avLst/>
          </a:prstGeom>
          <a:ln>
            <a:noFill/>
          </a:ln>
          <a:extLst>
            <a:ext uri="{53640926-AAD7-44D8-BBD7-CCE9431645EC}">
              <a14:shadowObscured xmlns:a14="http://schemas.microsoft.com/office/drawing/2010/main"/>
            </a:ext>
          </a:extLst>
        </p:spPr>
      </p:pic>
      <p:sp>
        <p:nvSpPr>
          <p:cNvPr id="18" name="17 Rectángulo"/>
          <p:cNvSpPr/>
          <p:nvPr/>
        </p:nvSpPr>
        <p:spPr>
          <a:xfrm>
            <a:off x="4992971" y="5301208"/>
            <a:ext cx="1091196" cy="369332"/>
          </a:xfrm>
          <a:prstGeom prst="rect">
            <a:avLst/>
          </a:prstGeom>
        </p:spPr>
        <p:txBody>
          <a:bodyPr wrap="none">
            <a:spAutoFit/>
          </a:bodyPr>
          <a:lstStyle/>
          <a:p>
            <a:r>
              <a:rPr lang="es-EC" dirty="0"/>
              <a:t>cámara A1</a:t>
            </a:r>
          </a:p>
        </p:txBody>
      </p:sp>
      <p:pic>
        <p:nvPicPr>
          <p:cNvPr id="19" name="18 Imagen"/>
          <p:cNvPicPr/>
          <p:nvPr/>
        </p:nvPicPr>
        <p:blipFill>
          <a:blip r:embed="rId9" cstate="email">
            <a:extLst>
              <a:ext uri="{28A0092B-C50C-407E-A947-70E740481C1C}">
                <a14:useLocalDpi xmlns:a14="http://schemas.microsoft.com/office/drawing/2010/main"/>
              </a:ext>
            </a:extLst>
          </a:blip>
          <a:stretch>
            <a:fillRect/>
          </a:stretch>
        </p:blipFill>
        <p:spPr>
          <a:xfrm>
            <a:off x="6528794" y="3669929"/>
            <a:ext cx="1283566" cy="1631279"/>
          </a:xfrm>
          <a:prstGeom prst="rect">
            <a:avLst/>
          </a:prstGeom>
        </p:spPr>
      </p:pic>
      <p:sp>
        <p:nvSpPr>
          <p:cNvPr id="20" name="19 Rectángulo"/>
          <p:cNvSpPr/>
          <p:nvPr/>
        </p:nvSpPr>
        <p:spPr>
          <a:xfrm>
            <a:off x="6624979" y="5342999"/>
            <a:ext cx="1091196" cy="369332"/>
          </a:xfrm>
          <a:prstGeom prst="rect">
            <a:avLst/>
          </a:prstGeom>
        </p:spPr>
        <p:txBody>
          <a:bodyPr wrap="none">
            <a:spAutoFit/>
          </a:bodyPr>
          <a:lstStyle/>
          <a:p>
            <a:r>
              <a:rPr lang="es-EC" dirty="0"/>
              <a:t>cámara </a:t>
            </a:r>
            <a:r>
              <a:rPr lang="es-EC" dirty="0" smtClean="0"/>
              <a:t>A8</a:t>
            </a:r>
            <a:endParaRPr lang="es-EC" dirty="0"/>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2</a:t>
            </a:r>
            <a:endParaRPr lang="es-EC" dirty="0"/>
          </a:p>
          <a:p>
            <a:endParaRPr lang="es-EC" dirty="0"/>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1331640" y="1615951"/>
            <a:ext cx="1440160" cy="1164978"/>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1506122" y="2890361"/>
            <a:ext cx="1091196" cy="369332"/>
          </a:xfrm>
          <a:prstGeom prst="rect">
            <a:avLst/>
          </a:prstGeom>
        </p:spPr>
        <p:txBody>
          <a:bodyPr wrap="none">
            <a:spAutoFit/>
          </a:bodyPr>
          <a:lstStyle/>
          <a:p>
            <a:r>
              <a:rPr lang="es-EC" dirty="0"/>
              <a:t>cámara A9</a:t>
            </a:r>
          </a:p>
        </p:txBody>
      </p:sp>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2987823" y="1615951"/>
            <a:ext cx="1512168" cy="1164978"/>
          </a:xfrm>
          <a:prstGeom prst="rect">
            <a:avLst/>
          </a:prstGeom>
          <a:noFill/>
          <a:ln>
            <a:noFill/>
          </a:ln>
          <a:extLst>
            <a:ext uri="{53640926-AAD7-44D8-BBD7-CCE9431645EC}">
              <a14:shadowObscured xmlns:a14="http://schemas.microsoft.com/office/drawing/2010/main"/>
            </a:ext>
          </a:extLst>
        </p:spPr>
      </p:pic>
      <p:sp>
        <p:nvSpPr>
          <p:cNvPr id="9" name="8 Rectángulo"/>
          <p:cNvSpPr/>
          <p:nvPr/>
        </p:nvSpPr>
        <p:spPr>
          <a:xfrm>
            <a:off x="3059831" y="2890361"/>
            <a:ext cx="1196994" cy="369332"/>
          </a:xfrm>
          <a:prstGeom prst="rect">
            <a:avLst/>
          </a:prstGeom>
        </p:spPr>
        <p:txBody>
          <a:bodyPr wrap="none">
            <a:spAutoFit/>
          </a:bodyPr>
          <a:lstStyle/>
          <a:p>
            <a:r>
              <a:rPr lang="es-EC" dirty="0"/>
              <a:t>cámara </a:t>
            </a:r>
            <a:r>
              <a:rPr lang="es-EC" dirty="0" smtClean="0"/>
              <a:t>A10</a:t>
            </a:r>
            <a:endParaRPr lang="es-EC" dirty="0"/>
          </a:p>
        </p:txBody>
      </p:sp>
      <p:pic>
        <p:nvPicPr>
          <p:cNvPr id="10" name="9 Imagen"/>
          <p:cNvPicPr/>
          <p:nvPr/>
        </p:nvPicPr>
        <p:blipFill rotWithShape="1">
          <a:blip r:embed="rId4" cstate="email">
            <a:extLst>
              <a:ext uri="{28A0092B-C50C-407E-A947-70E740481C1C}">
                <a14:useLocalDpi xmlns:a14="http://schemas.microsoft.com/office/drawing/2010/main"/>
              </a:ext>
            </a:extLst>
          </a:blip>
          <a:srcRect/>
          <a:stretch/>
        </p:blipFill>
        <p:spPr bwMode="auto">
          <a:xfrm>
            <a:off x="4716015" y="1609676"/>
            <a:ext cx="1440160" cy="1171254"/>
          </a:xfrm>
          <a:prstGeom prst="rect">
            <a:avLst/>
          </a:prstGeom>
          <a:noFill/>
          <a:ln>
            <a:noFill/>
          </a:ln>
          <a:extLst>
            <a:ext uri="{53640926-AAD7-44D8-BBD7-CCE9431645EC}">
              <a14:shadowObscured xmlns:a14="http://schemas.microsoft.com/office/drawing/2010/main"/>
            </a:ext>
          </a:extLst>
        </p:spPr>
      </p:pic>
      <p:sp>
        <p:nvSpPr>
          <p:cNvPr id="11" name="10 Rectángulo"/>
          <p:cNvSpPr/>
          <p:nvPr/>
        </p:nvSpPr>
        <p:spPr>
          <a:xfrm>
            <a:off x="4837598" y="2890361"/>
            <a:ext cx="1183144" cy="369332"/>
          </a:xfrm>
          <a:prstGeom prst="rect">
            <a:avLst/>
          </a:prstGeom>
        </p:spPr>
        <p:txBody>
          <a:bodyPr wrap="none">
            <a:spAutoFit/>
          </a:bodyPr>
          <a:lstStyle/>
          <a:p>
            <a:r>
              <a:rPr lang="es-EC" dirty="0"/>
              <a:t>cámara </a:t>
            </a:r>
            <a:r>
              <a:rPr lang="es-EC" dirty="0" smtClean="0"/>
              <a:t>A11</a:t>
            </a:r>
            <a:endParaRPr lang="es-EC" dirty="0"/>
          </a:p>
        </p:txBody>
      </p:sp>
      <p:pic>
        <p:nvPicPr>
          <p:cNvPr id="12" name="11 Imagen"/>
          <p:cNvPicPr/>
          <p:nvPr/>
        </p:nvPicPr>
        <p:blipFill>
          <a:blip r:embed="rId5" cstate="email">
            <a:extLst>
              <a:ext uri="{28A0092B-C50C-407E-A947-70E740481C1C}">
                <a14:useLocalDpi xmlns:a14="http://schemas.microsoft.com/office/drawing/2010/main"/>
              </a:ext>
            </a:extLst>
          </a:blip>
          <a:stretch>
            <a:fillRect/>
          </a:stretch>
        </p:blipFill>
        <p:spPr>
          <a:xfrm>
            <a:off x="6477738" y="1615952"/>
            <a:ext cx="1262614" cy="1274410"/>
          </a:xfrm>
          <a:prstGeom prst="rect">
            <a:avLst/>
          </a:prstGeom>
        </p:spPr>
      </p:pic>
      <p:sp>
        <p:nvSpPr>
          <p:cNvPr id="13" name="12 Rectángulo"/>
          <p:cNvSpPr/>
          <p:nvPr/>
        </p:nvSpPr>
        <p:spPr>
          <a:xfrm>
            <a:off x="6517473" y="2890362"/>
            <a:ext cx="1111202" cy="369332"/>
          </a:xfrm>
          <a:prstGeom prst="rect">
            <a:avLst/>
          </a:prstGeom>
        </p:spPr>
        <p:txBody>
          <a:bodyPr wrap="none">
            <a:spAutoFit/>
          </a:bodyPr>
          <a:lstStyle/>
          <a:p>
            <a:r>
              <a:rPr lang="es-EC" dirty="0"/>
              <a:t>cámara C</a:t>
            </a:r>
            <a:r>
              <a:rPr lang="es-EC" dirty="0" smtClean="0"/>
              <a:t>1</a:t>
            </a:r>
            <a:endParaRPr lang="es-EC" dirty="0"/>
          </a:p>
        </p:txBody>
      </p:sp>
      <p:pic>
        <p:nvPicPr>
          <p:cNvPr id="16" name="15 Imagen"/>
          <p:cNvPicPr/>
          <p:nvPr/>
        </p:nvPicPr>
        <p:blipFill rotWithShape="1">
          <a:blip r:embed="rId6" cstate="email">
            <a:extLst>
              <a:ext uri="{28A0092B-C50C-407E-A947-70E740481C1C}">
                <a14:useLocalDpi xmlns:a14="http://schemas.microsoft.com/office/drawing/2010/main"/>
              </a:ext>
            </a:extLst>
          </a:blip>
          <a:srcRect/>
          <a:stretch/>
        </p:blipFill>
        <p:spPr bwMode="auto">
          <a:xfrm>
            <a:off x="2123728" y="3428999"/>
            <a:ext cx="1463005" cy="1152129"/>
          </a:xfrm>
          <a:prstGeom prst="rect">
            <a:avLst/>
          </a:prstGeom>
          <a:noFill/>
          <a:ln>
            <a:noFill/>
          </a:ln>
          <a:extLst>
            <a:ext uri="{53640926-AAD7-44D8-BBD7-CCE9431645EC}">
              <a14:shadowObscured xmlns:a14="http://schemas.microsoft.com/office/drawing/2010/main"/>
            </a:ext>
          </a:extLst>
        </p:spPr>
      </p:pic>
      <p:sp>
        <p:nvSpPr>
          <p:cNvPr id="17" name="16 Rectángulo"/>
          <p:cNvSpPr/>
          <p:nvPr/>
        </p:nvSpPr>
        <p:spPr>
          <a:xfrm>
            <a:off x="2321055" y="4684494"/>
            <a:ext cx="1111202" cy="369332"/>
          </a:xfrm>
          <a:prstGeom prst="rect">
            <a:avLst/>
          </a:prstGeom>
        </p:spPr>
        <p:txBody>
          <a:bodyPr wrap="none">
            <a:spAutoFit/>
          </a:bodyPr>
          <a:lstStyle/>
          <a:p>
            <a:r>
              <a:rPr lang="es-EC" dirty="0"/>
              <a:t>cámara </a:t>
            </a:r>
            <a:r>
              <a:rPr lang="es-EC" dirty="0" smtClean="0"/>
              <a:t>C4</a:t>
            </a:r>
            <a:endParaRPr lang="es-EC" dirty="0"/>
          </a:p>
        </p:txBody>
      </p:sp>
      <p:pic>
        <p:nvPicPr>
          <p:cNvPr id="18" name="17 Imagen"/>
          <p:cNvPicPr/>
          <p:nvPr/>
        </p:nvPicPr>
        <p:blipFill rotWithShape="1">
          <a:blip r:embed="rId7" cstate="email">
            <a:extLst>
              <a:ext uri="{28A0092B-C50C-407E-A947-70E740481C1C}">
                <a14:useLocalDpi xmlns:a14="http://schemas.microsoft.com/office/drawing/2010/main"/>
              </a:ext>
            </a:extLst>
          </a:blip>
          <a:srcRect/>
          <a:stretch/>
        </p:blipFill>
        <p:spPr bwMode="auto">
          <a:xfrm>
            <a:off x="3802757" y="3449563"/>
            <a:ext cx="1512168" cy="1131566"/>
          </a:xfrm>
          <a:prstGeom prst="rect">
            <a:avLst/>
          </a:prstGeom>
          <a:noFill/>
          <a:ln>
            <a:noFill/>
          </a:ln>
          <a:extLst>
            <a:ext uri="{53640926-AAD7-44D8-BBD7-CCE9431645EC}">
              <a14:shadowObscured xmlns:a14="http://schemas.microsoft.com/office/drawing/2010/main"/>
            </a:ext>
          </a:extLst>
        </p:spPr>
      </p:pic>
      <p:sp>
        <p:nvSpPr>
          <p:cNvPr id="19" name="18 Rectángulo"/>
          <p:cNvSpPr/>
          <p:nvPr/>
        </p:nvSpPr>
        <p:spPr>
          <a:xfrm>
            <a:off x="3960556" y="4690070"/>
            <a:ext cx="1111202" cy="369332"/>
          </a:xfrm>
          <a:prstGeom prst="rect">
            <a:avLst/>
          </a:prstGeom>
        </p:spPr>
        <p:txBody>
          <a:bodyPr wrap="none">
            <a:spAutoFit/>
          </a:bodyPr>
          <a:lstStyle/>
          <a:p>
            <a:r>
              <a:rPr lang="es-EC" dirty="0"/>
              <a:t>cámara </a:t>
            </a:r>
            <a:r>
              <a:rPr lang="es-EC" dirty="0" smtClean="0"/>
              <a:t>C5</a:t>
            </a:r>
            <a:endParaRPr lang="es-EC" dirty="0"/>
          </a:p>
        </p:txBody>
      </p:sp>
      <p:pic>
        <p:nvPicPr>
          <p:cNvPr id="20" name="19 Imagen"/>
          <p:cNvPicPr/>
          <p:nvPr/>
        </p:nvPicPr>
        <p:blipFill>
          <a:blip r:embed="rId8" cstate="email">
            <a:extLst>
              <a:ext uri="{28A0092B-C50C-407E-A947-70E740481C1C}">
                <a14:useLocalDpi xmlns:a14="http://schemas.microsoft.com/office/drawing/2010/main"/>
              </a:ext>
            </a:extLst>
          </a:blip>
          <a:stretch>
            <a:fillRect/>
          </a:stretch>
        </p:blipFill>
        <p:spPr>
          <a:xfrm>
            <a:off x="5508104" y="3450565"/>
            <a:ext cx="1057592" cy="1280686"/>
          </a:xfrm>
          <a:prstGeom prst="rect">
            <a:avLst/>
          </a:prstGeom>
        </p:spPr>
      </p:pic>
      <p:sp>
        <p:nvSpPr>
          <p:cNvPr id="21" name="20 Rectángulo"/>
          <p:cNvSpPr/>
          <p:nvPr/>
        </p:nvSpPr>
        <p:spPr>
          <a:xfrm>
            <a:off x="5477022" y="4750265"/>
            <a:ext cx="1111202" cy="369332"/>
          </a:xfrm>
          <a:prstGeom prst="rect">
            <a:avLst/>
          </a:prstGeom>
        </p:spPr>
        <p:txBody>
          <a:bodyPr wrap="none">
            <a:spAutoFit/>
          </a:bodyPr>
          <a:lstStyle/>
          <a:p>
            <a:r>
              <a:rPr lang="es-EC" dirty="0"/>
              <a:t>cámara </a:t>
            </a:r>
            <a:r>
              <a:rPr lang="es-EC" dirty="0" smtClean="0"/>
              <a:t>C</a:t>
            </a:r>
            <a:r>
              <a:rPr lang="es-EC" dirty="0"/>
              <a:t>2</a:t>
            </a:r>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Digitalización</a:t>
            </a:r>
            <a:r>
              <a:rPr lang="en-US" dirty="0" smtClean="0"/>
              <a:t> de </a:t>
            </a:r>
            <a:r>
              <a:rPr lang="es-EC" dirty="0" smtClean="0"/>
              <a:t>imágenes</a:t>
            </a:r>
            <a:endParaRPr lang="es-EC" dirty="0"/>
          </a:p>
        </p:txBody>
      </p:sp>
      <p:sp>
        <p:nvSpPr>
          <p:cNvPr id="3" name="2 Marcador de contenido"/>
          <p:cNvSpPr>
            <a:spLocks noGrp="1"/>
          </p:cNvSpPr>
          <p:nvPr>
            <p:ph sz="quarter" idx="13"/>
          </p:nvPr>
        </p:nvSpPr>
        <p:spPr>
          <a:xfrm>
            <a:off x="609600" y="1906488"/>
            <a:ext cx="7924800" cy="4114800"/>
          </a:xfrm>
        </p:spPr>
        <p:txBody>
          <a:bodyPr/>
          <a:lstStyle/>
          <a:p>
            <a:pPr algn="just"/>
            <a:r>
              <a:rPr lang="es-EC" dirty="0"/>
              <a:t>La necesidad de conservar recuerdos al pasar los años ha dado paso al desarrollo de la digitalización de imágenes por varios medios, los inicios de esto fue la pintura en lienzos obteniendo buenos resultados, posteriormente fue la preservación de las palabras en libros, continuando con la fotografía, las grabaciones de audio con </a:t>
            </a:r>
            <a:r>
              <a:rPr lang="es-EC" dirty="0" smtClean="0"/>
              <a:t>video.</a:t>
            </a:r>
          </a:p>
          <a:p>
            <a:pPr algn="just"/>
            <a:r>
              <a:rPr lang="es-EC" dirty="0"/>
              <a:t>La imágenes digitalizadas tanto de cámaras de video como fotográficas son una o varias fotos electrónicas tomadas de una </a:t>
            </a:r>
            <a:r>
              <a:rPr lang="es-EC" dirty="0" smtClean="0"/>
              <a:t>escena.</a:t>
            </a:r>
          </a:p>
          <a:p>
            <a:pPr algn="just"/>
            <a:r>
              <a:rPr lang="es-EC" dirty="0"/>
              <a:t>La digitalización se representa mediante pixeles que consiste en puntos establecidos en una matriz bidimensional, definiendo así los elementos de la imagen, a cada pixel es asignado un valor que se puede definir como tono de color es decir puede ser asignando blanco o negro y matices de la combinación en gris o color, representados por un código binario “1” lógico y “0” lógico.</a:t>
            </a:r>
          </a:p>
        </p:txBody>
      </p:sp>
    </p:spTree>
    <p:extLst>
      <p:ext uri="{BB962C8B-B14F-4D97-AF65-F5344CB8AC3E}">
        <p14:creationId xmlns:p14="http://schemas.microsoft.com/office/powerpoint/2010/main" val="1494884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3</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827585" y="1700809"/>
            <a:ext cx="1728192" cy="1368152"/>
          </a:xfrm>
          <a:prstGeom prst="rect">
            <a:avLst/>
          </a:prstGeom>
        </p:spPr>
      </p:pic>
      <p:sp>
        <p:nvSpPr>
          <p:cNvPr id="2" name="1 Rectángulo"/>
          <p:cNvSpPr/>
          <p:nvPr/>
        </p:nvSpPr>
        <p:spPr>
          <a:xfrm>
            <a:off x="1124057" y="3140968"/>
            <a:ext cx="1135247" cy="369332"/>
          </a:xfrm>
          <a:prstGeom prst="rect">
            <a:avLst/>
          </a:prstGeom>
        </p:spPr>
        <p:txBody>
          <a:bodyPr wrap="none">
            <a:spAutoFit/>
          </a:bodyPr>
          <a:lstStyle/>
          <a:p>
            <a:r>
              <a:rPr lang="es-EC" dirty="0"/>
              <a:t>cámara</a:t>
            </a:r>
            <a:r>
              <a:rPr lang="es-EC" b="1" dirty="0"/>
              <a:t> </a:t>
            </a:r>
            <a:r>
              <a:rPr lang="es-EC" dirty="0"/>
              <a:t>P8</a:t>
            </a:r>
          </a:p>
        </p:txBody>
      </p:sp>
      <p:pic>
        <p:nvPicPr>
          <p:cNvPr id="8" name="7 Imagen"/>
          <p:cNvPicPr/>
          <p:nvPr/>
        </p:nvPicPr>
        <p:blipFill>
          <a:blip r:embed="rId3" cstate="email">
            <a:extLst>
              <a:ext uri="{28A0092B-C50C-407E-A947-70E740481C1C}">
                <a14:useLocalDpi xmlns:a14="http://schemas.microsoft.com/office/drawing/2010/main"/>
              </a:ext>
            </a:extLst>
          </a:blip>
          <a:stretch>
            <a:fillRect/>
          </a:stretch>
        </p:blipFill>
        <p:spPr>
          <a:xfrm>
            <a:off x="2843808" y="1700809"/>
            <a:ext cx="1656184" cy="1368152"/>
          </a:xfrm>
          <a:prstGeom prst="rect">
            <a:avLst/>
          </a:prstGeom>
        </p:spPr>
      </p:pic>
      <p:sp>
        <p:nvSpPr>
          <p:cNvPr id="9" name="8 Rectángulo"/>
          <p:cNvSpPr/>
          <p:nvPr/>
        </p:nvSpPr>
        <p:spPr>
          <a:xfrm>
            <a:off x="3104276" y="3160355"/>
            <a:ext cx="1101584" cy="369332"/>
          </a:xfrm>
          <a:prstGeom prst="rect">
            <a:avLst/>
          </a:prstGeom>
        </p:spPr>
        <p:txBody>
          <a:bodyPr wrap="none">
            <a:spAutoFit/>
          </a:bodyPr>
          <a:lstStyle/>
          <a:p>
            <a:r>
              <a:rPr lang="es-EC" dirty="0"/>
              <a:t>cámara</a:t>
            </a:r>
            <a:r>
              <a:rPr lang="es-EC" b="1" dirty="0"/>
              <a:t> </a:t>
            </a:r>
            <a:r>
              <a:rPr lang="es-EC" dirty="0" smtClean="0"/>
              <a:t>P9</a:t>
            </a:r>
            <a:endParaRPr lang="es-EC" dirty="0"/>
          </a:p>
        </p:txBody>
      </p:sp>
      <p:pic>
        <p:nvPicPr>
          <p:cNvPr id="10" name="9 Imagen"/>
          <p:cNvPicPr/>
          <p:nvPr/>
        </p:nvPicPr>
        <p:blipFill>
          <a:blip r:embed="rId4" cstate="email">
            <a:extLst>
              <a:ext uri="{28A0092B-C50C-407E-A947-70E740481C1C}">
                <a14:useLocalDpi xmlns:a14="http://schemas.microsoft.com/office/drawing/2010/main"/>
              </a:ext>
            </a:extLst>
          </a:blip>
          <a:stretch>
            <a:fillRect/>
          </a:stretch>
        </p:blipFill>
        <p:spPr>
          <a:xfrm>
            <a:off x="4716017" y="1700810"/>
            <a:ext cx="1800200" cy="1368152"/>
          </a:xfrm>
          <a:prstGeom prst="rect">
            <a:avLst/>
          </a:prstGeom>
        </p:spPr>
      </p:pic>
      <p:sp>
        <p:nvSpPr>
          <p:cNvPr id="11" name="10 Rectángulo"/>
          <p:cNvSpPr/>
          <p:nvPr/>
        </p:nvSpPr>
        <p:spPr>
          <a:xfrm>
            <a:off x="5065325" y="3160355"/>
            <a:ext cx="1207382" cy="369332"/>
          </a:xfrm>
          <a:prstGeom prst="rect">
            <a:avLst/>
          </a:prstGeom>
        </p:spPr>
        <p:txBody>
          <a:bodyPr wrap="none">
            <a:spAutoFit/>
          </a:bodyPr>
          <a:lstStyle/>
          <a:p>
            <a:r>
              <a:rPr lang="es-EC" dirty="0"/>
              <a:t>cámara</a:t>
            </a:r>
            <a:r>
              <a:rPr lang="es-EC" b="1" dirty="0"/>
              <a:t> </a:t>
            </a:r>
            <a:r>
              <a:rPr lang="es-EC" dirty="0" smtClean="0"/>
              <a:t>P10</a:t>
            </a:r>
            <a:endParaRPr lang="es-EC" dirty="0"/>
          </a:p>
        </p:txBody>
      </p:sp>
      <p:pic>
        <p:nvPicPr>
          <p:cNvPr id="12" name="11 Imagen"/>
          <p:cNvPicPr/>
          <p:nvPr/>
        </p:nvPicPr>
        <p:blipFill>
          <a:blip r:embed="rId5" cstate="email">
            <a:extLst>
              <a:ext uri="{28A0092B-C50C-407E-A947-70E740481C1C}">
                <a14:useLocalDpi xmlns:a14="http://schemas.microsoft.com/office/drawing/2010/main"/>
              </a:ext>
            </a:extLst>
          </a:blip>
          <a:stretch>
            <a:fillRect/>
          </a:stretch>
        </p:blipFill>
        <p:spPr>
          <a:xfrm>
            <a:off x="6761906" y="1700810"/>
            <a:ext cx="1800200" cy="1368152"/>
          </a:xfrm>
          <a:prstGeom prst="rect">
            <a:avLst/>
          </a:prstGeom>
        </p:spPr>
      </p:pic>
      <p:sp>
        <p:nvSpPr>
          <p:cNvPr id="13" name="12 Rectángulo"/>
          <p:cNvSpPr/>
          <p:nvPr/>
        </p:nvSpPr>
        <p:spPr>
          <a:xfrm>
            <a:off x="7058315" y="3160355"/>
            <a:ext cx="1193532" cy="369332"/>
          </a:xfrm>
          <a:prstGeom prst="rect">
            <a:avLst/>
          </a:prstGeom>
        </p:spPr>
        <p:txBody>
          <a:bodyPr wrap="none">
            <a:spAutoFit/>
          </a:bodyPr>
          <a:lstStyle/>
          <a:p>
            <a:r>
              <a:rPr lang="es-EC" dirty="0"/>
              <a:t>cámara</a:t>
            </a:r>
            <a:r>
              <a:rPr lang="es-EC" b="1" dirty="0"/>
              <a:t> </a:t>
            </a:r>
            <a:r>
              <a:rPr lang="es-EC" dirty="0" smtClean="0"/>
              <a:t>P11</a:t>
            </a:r>
            <a:endParaRPr lang="es-EC" dirty="0"/>
          </a:p>
        </p:txBody>
      </p:sp>
      <p:pic>
        <p:nvPicPr>
          <p:cNvPr id="14" name="13 Imagen"/>
          <p:cNvPicPr/>
          <p:nvPr/>
        </p:nvPicPr>
        <p:blipFill>
          <a:blip r:embed="rId6" cstate="email">
            <a:extLst>
              <a:ext uri="{28A0092B-C50C-407E-A947-70E740481C1C}">
                <a14:useLocalDpi xmlns:a14="http://schemas.microsoft.com/office/drawing/2010/main"/>
              </a:ext>
            </a:extLst>
          </a:blip>
          <a:stretch>
            <a:fillRect/>
          </a:stretch>
        </p:blipFill>
        <p:spPr>
          <a:xfrm>
            <a:off x="827586" y="3645025"/>
            <a:ext cx="1728192" cy="1440160"/>
          </a:xfrm>
          <a:prstGeom prst="rect">
            <a:avLst/>
          </a:prstGeom>
        </p:spPr>
      </p:pic>
      <p:sp>
        <p:nvSpPr>
          <p:cNvPr id="15" name="14 Rectángulo"/>
          <p:cNvSpPr/>
          <p:nvPr/>
        </p:nvSpPr>
        <p:spPr>
          <a:xfrm>
            <a:off x="1065772" y="5301208"/>
            <a:ext cx="1207382" cy="369332"/>
          </a:xfrm>
          <a:prstGeom prst="rect">
            <a:avLst/>
          </a:prstGeom>
        </p:spPr>
        <p:txBody>
          <a:bodyPr wrap="none">
            <a:spAutoFit/>
          </a:bodyPr>
          <a:lstStyle/>
          <a:p>
            <a:r>
              <a:rPr lang="es-EC" dirty="0"/>
              <a:t>cámara</a:t>
            </a:r>
            <a:r>
              <a:rPr lang="es-EC" b="1" dirty="0"/>
              <a:t> </a:t>
            </a:r>
            <a:r>
              <a:rPr lang="es-EC" dirty="0" smtClean="0"/>
              <a:t>P12</a:t>
            </a:r>
            <a:endParaRPr lang="es-EC" dirty="0"/>
          </a:p>
        </p:txBody>
      </p:sp>
      <p:pic>
        <p:nvPicPr>
          <p:cNvPr id="16" name="15 Imagen"/>
          <p:cNvPicPr/>
          <p:nvPr/>
        </p:nvPicPr>
        <p:blipFill>
          <a:blip r:embed="rId7" cstate="email">
            <a:extLst>
              <a:ext uri="{28A0092B-C50C-407E-A947-70E740481C1C}">
                <a14:useLocalDpi xmlns:a14="http://schemas.microsoft.com/office/drawing/2010/main"/>
              </a:ext>
            </a:extLst>
          </a:blip>
          <a:stretch>
            <a:fillRect/>
          </a:stretch>
        </p:blipFill>
        <p:spPr>
          <a:xfrm>
            <a:off x="2820568" y="3709592"/>
            <a:ext cx="1679424" cy="1375593"/>
          </a:xfrm>
          <a:prstGeom prst="rect">
            <a:avLst/>
          </a:prstGeom>
        </p:spPr>
      </p:pic>
      <p:sp>
        <p:nvSpPr>
          <p:cNvPr id="17" name="16 Rectángulo"/>
          <p:cNvSpPr/>
          <p:nvPr/>
        </p:nvSpPr>
        <p:spPr>
          <a:xfrm>
            <a:off x="2993368" y="5268942"/>
            <a:ext cx="1080745" cy="369332"/>
          </a:xfrm>
          <a:prstGeom prst="rect">
            <a:avLst/>
          </a:prstGeom>
        </p:spPr>
        <p:txBody>
          <a:bodyPr wrap="none">
            <a:spAutoFit/>
          </a:bodyPr>
          <a:lstStyle/>
          <a:p>
            <a:r>
              <a:rPr lang="es-EC" dirty="0"/>
              <a:t>cámara</a:t>
            </a:r>
            <a:r>
              <a:rPr lang="es-EC" b="1" dirty="0"/>
              <a:t> </a:t>
            </a:r>
            <a:r>
              <a:rPr lang="es-EC" dirty="0" smtClean="0"/>
              <a:t>J3</a:t>
            </a:r>
            <a:endParaRPr lang="es-EC" dirty="0"/>
          </a:p>
        </p:txBody>
      </p:sp>
      <p:pic>
        <p:nvPicPr>
          <p:cNvPr id="18" name="17 Imagen"/>
          <p:cNvPicPr/>
          <p:nvPr/>
        </p:nvPicPr>
        <p:blipFill>
          <a:blip r:embed="rId8" cstate="email">
            <a:extLst>
              <a:ext uri="{28A0092B-C50C-407E-A947-70E740481C1C}">
                <a14:useLocalDpi xmlns:a14="http://schemas.microsoft.com/office/drawing/2010/main"/>
              </a:ext>
            </a:extLst>
          </a:blip>
          <a:stretch>
            <a:fillRect/>
          </a:stretch>
        </p:blipFill>
        <p:spPr>
          <a:xfrm>
            <a:off x="4716017" y="3707994"/>
            <a:ext cx="1800200" cy="1377191"/>
          </a:xfrm>
          <a:prstGeom prst="rect">
            <a:avLst/>
          </a:prstGeom>
        </p:spPr>
      </p:pic>
      <p:sp>
        <p:nvSpPr>
          <p:cNvPr id="19" name="18 Rectángulo"/>
          <p:cNvSpPr/>
          <p:nvPr/>
        </p:nvSpPr>
        <p:spPr>
          <a:xfrm>
            <a:off x="4932040" y="5301208"/>
            <a:ext cx="1101584" cy="369332"/>
          </a:xfrm>
          <a:prstGeom prst="rect">
            <a:avLst/>
          </a:prstGeom>
        </p:spPr>
        <p:txBody>
          <a:bodyPr wrap="none">
            <a:spAutoFit/>
          </a:bodyPr>
          <a:lstStyle/>
          <a:p>
            <a:r>
              <a:rPr lang="es-EC" dirty="0"/>
              <a:t>cámara</a:t>
            </a:r>
            <a:r>
              <a:rPr lang="es-EC" b="1" dirty="0"/>
              <a:t> </a:t>
            </a:r>
            <a:r>
              <a:rPr lang="es-EC" dirty="0" smtClean="0"/>
              <a:t>S1</a:t>
            </a:r>
            <a:endParaRPr lang="es-EC" dirty="0"/>
          </a:p>
        </p:txBody>
      </p:sp>
      <p:pic>
        <p:nvPicPr>
          <p:cNvPr id="20" name="19 Imagen"/>
          <p:cNvPicPr/>
          <p:nvPr/>
        </p:nvPicPr>
        <p:blipFill>
          <a:blip r:embed="rId9" cstate="email">
            <a:extLst>
              <a:ext uri="{28A0092B-C50C-407E-A947-70E740481C1C}">
                <a14:useLocalDpi xmlns:a14="http://schemas.microsoft.com/office/drawing/2010/main"/>
              </a:ext>
            </a:extLst>
          </a:blip>
          <a:stretch>
            <a:fillRect/>
          </a:stretch>
        </p:blipFill>
        <p:spPr>
          <a:xfrm>
            <a:off x="6719043" y="3714156"/>
            <a:ext cx="1843063" cy="1371029"/>
          </a:xfrm>
          <a:prstGeom prst="rect">
            <a:avLst/>
          </a:prstGeom>
        </p:spPr>
      </p:pic>
      <p:sp>
        <p:nvSpPr>
          <p:cNvPr id="21" name="20 Rectángulo"/>
          <p:cNvSpPr/>
          <p:nvPr/>
        </p:nvSpPr>
        <p:spPr>
          <a:xfrm>
            <a:off x="7111214" y="5268942"/>
            <a:ext cx="1111202" cy="369332"/>
          </a:xfrm>
          <a:prstGeom prst="rect">
            <a:avLst/>
          </a:prstGeom>
        </p:spPr>
        <p:txBody>
          <a:bodyPr wrap="none">
            <a:spAutoFit/>
          </a:bodyPr>
          <a:lstStyle/>
          <a:p>
            <a:r>
              <a:rPr lang="es-EC" dirty="0"/>
              <a:t>cámara</a:t>
            </a:r>
            <a:r>
              <a:rPr lang="es-EC" b="1" dirty="0"/>
              <a:t> </a:t>
            </a:r>
            <a:r>
              <a:rPr lang="es-EC" dirty="0" smtClean="0"/>
              <a:t>H1</a:t>
            </a:r>
            <a:endParaRPr lang="es-EC" dirty="0"/>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3</a:t>
            </a:r>
            <a:endParaRPr lang="es-EC" dirty="0"/>
          </a:p>
          <a:p>
            <a:endParaRPr lang="es-EC" dirty="0"/>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251521" y="1556792"/>
            <a:ext cx="1440160" cy="1023937"/>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393558" y="2708920"/>
            <a:ext cx="1156086" cy="369332"/>
          </a:xfrm>
          <a:prstGeom prst="rect">
            <a:avLst/>
          </a:prstGeom>
        </p:spPr>
        <p:txBody>
          <a:bodyPr wrap="none">
            <a:spAutoFit/>
          </a:bodyPr>
          <a:lstStyle/>
          <a:p>
            <a:r>
              <a:rPr lang="es-EC" dirty="0"/>
              <a:t>cámara G1</a:t>
            </a:r>
          </a:p>
        </p:txBody>
      </p:sp>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1907704" y="1556792"/>
            <a:ext cx="1498917" cy="1023937"/>
          </a:xfrm>
          <a:prstGeom prst="rect">
            <a:avLst/>
          </a:prstGeom>
          <a:ln>
            <a:noFill/>
          </a:ln>
          <a:extLst>
            <a:ext uri="{53640926-AAD7-44D8-BBD7-CCE9431645EC}">
              <a14:shadowObscured xmlns:a14="http://schemas.microsoft.com/office/drawing/2010/main"/>
            </a:ext>
          </a:extLst>
        </p:spPr>
      </p:pic>
      <p:sp>
        <p:nvSpPr>
          <p:cNvPr id="9" name="8 Rectángulo"/>
          <p:cNvSpPr/>
          <p:nvPr/>
        </p:nvSpPr>
        <p:spPr>
          <a:xfrm>
            <a:off x="2079119" y="2708920"/>
            <a:ext cx="1080745" cy="369332"/>
          </a:xfrm>
          <a:prstGeom prst="rect">
            <a:avLst/>
          </a:prstGeom>
        </p:spPr>
        <p:txBody>
          <a:bodyPr wrap="none">
            <a:spAutoFit/>
          </a:bodyPr>
          <a:lstStyle/>
          <a:p>
            <a:r>
              <a:rPr lang="es-EC" dirty="0"/>
              <a:t>cámara </a:t>
            </a:r>
            <a:r>
              <a:rPr lang="es-EC" dirty="0" smtClean="0"/>
              <a:t>L1</a:t>
            </a:r>
            <a:endParaRPr lang="es-EC" dirty="0"/>
          </a:p>
        </p:txBody>
      </p:sp>
      <p:pic>
        <p:nvPicPr>
          <p:cNvPr id="10" name="9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635896" y="1556792"/>
            <a:ext cx="1524000" cy="1023937"/>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3857523" y="2724884"/>
            <a:ext cx="1080745" cy="369332"/>
          </a:xfrm>
          <a:prstGeom prst="rect">
            <a:avLst/>
          </a:prstGeom>
        </p:spPr>
        <p:txBody>
          <a:bodyPr wrap="none">
            <a:spAutoFit/>
          </a:bodyPr>
          <a:lstStyle/>
          <a:p>
            <a:r>
              <a:rPr lang="es-EC" dirty="0"/>
              <a:t>cámara </a:t>
            </a:r>
            <a:r>
              <a:rPr lang="es-EC" dirty="0" smtClean="0"/>
              <a:t>L2</a:t>
            </a:r>
            <a:endParaRPr lang="es-EC" dirty="0"/>
          </a:p>
        </p:txBody>
      </p:sp>
      <p:pic>
        <p:nvPicPr>
          <p:cNvPr id="12" name="11 Imagen"/>
          <p:cNvPicPr/>
          <p:nvPr/>
        </p:nvPicPr>
        <p:blipFill>
          <a:blip r:embed="rId5" cstate="email">
            <a:extLst>
              <a:ext uri="{28A0092B-C50C-407E-A947-70E740481C1C}">
                <a14:useLocalDpi xmlns:a14="http://schemas.microsoft.com/office/drawing/2010/main"/>
              </a:ext>
            </a:extLst>
          </a:blip>
          <a:stretch>
            <a:fillRect/>
          </a:stretch>
        </p:blipFill>
        <p:spPr>
          <a:xfrm>
            <a:off x="5436097" y="1556792"/>
            <a:ext cx="1440159" cy="1023937"/>
          </a:xfrm>
          <a:prstGeom prst="rect">
            <a:avLst/>
          </a:prstGeom>
        </p:spPr>
      </p:pic>
      <p:pic>
        <p:nvPicPr>
          <p:cNvPr id="13" name="12 Imagen"/>
          <p:cNvPicPr/>
          <p:nvPr/>
        </p:nvPicPr>
        <p:blipFill>
          <a:blip r:embed="rId6" cstate="email">
            <a:extLst>
              <a:ext uri="{28A0092B-C50C-407E-A947-70E740481C1C}">
                <a14:useLocalDpi xmlns:a14="http://schemas.microsoft.com/office/drawing/2010/main"/>
              </a:ext>
            </a:extLst>
          </a:blip>
          <a:stretch>
            <a:fillRect/>
          </a:stretch>
        </p:blipFill>
        <p:spPr>
          <a:xfrm>
            <a:off x="7092280" y="1556792"/>
            <a:ext cx="1512168" cy="1023937"/>
          </a:xfrm>
          <a:prstGeom prst="rect">
            <a:avLst/>
          </a:prstGeom>
        </p:spPr>
      </p:pic>
      <p:sp>
        <p:nvSpPr>
          <p:cNvPr id="14" name="13 Rectángulo"/>
          <p:cNvSpPr/>
          <p:nvPr/>
        </p:nvSpPr>
        <p:spPr>
          <a:xfrm>
            <a:off x="5615803" y="2708920"/>
            <a:ext cx="1111202" cy="369332"/>
          </a:xfrm>
          <a:prstGeom prst="rect">
            <a:avLst/>
          </a:prstGeom>
        </p:spPr>
        <p:txBody>
          <a:bodyPr wrap="none">
            <a:spAutoFit/>
          </a:bodyPr>
          <a:lstStyle/>
          <a:p>
            <a:r>
              <a:rPr lang="es-EC" dirty="0"/>
              <a:t>cámara </a:t>
            </a:r>
            <a:r>
              <a:rPr lang="es-EC" dirty="0" smtClean="0"/>
              <a:t>D1</a:t>
            </a:r>
            <a:endParaRPr lang="es-EC" dirty="0"/>
          </a:p>
        </p:txBody>
      </p:sp>
      <p:sp>
        <p:nvSpPr>
          <p:cNvPr id="15" name="14 Rectángulo"/>
          <p:cNvSpPr/>
          <p:nvPr/>
        </p:nvSpPr>
        <p:spPr>
          <a:xfrm>
            <a:off x="7307991" y="2708920"/>
            <a:ext cx="1111202" cy="369332"/>
          </a:xfrm>
          <a:prstGeom prst="rect">
            <a:avLst/>
          </a:prstGeom>
        </p:spPr>
        <p:txBody>
          <a:bodyPr wrap="none">
            <a:spAutoFit/>
          </a:bodyPr>
          <a:lstStyle/>
          <a:p>
            <a:r>
              <a:rPr lang="es-EC" dirty="0"/>
              <a:t>cámara D</a:t>
            </a:r>
            <a:r>
              <a:rPr lang="es-EC" dirty="0" smtClean="0"/>
              <a:t>2</a:t>
            </a:r>
            <a:endParaRPr lang="es-EC" dirty="0"/>
          </a:p>
        </p:txBody>
      </p:sp>
      <p:pic>
        <p:nvPicPr>
          <p:cNvPr id="16" name="15 Imagen"/>
          <p:cNvPicPr/>
          <p:nvPr/>
        </p:nvPicPr>
        <p:blipFill rotWithShape="1">
          <a:blip r:embed="rId7" cstate="email">
            <a:extLst>
              <a:ext uri="{28A0092B-C50C-407E-A947-70E740481C1C}">
                <a14:useLocalDpi xmlns:a14="http://schemas.microsoft.com/office/drawing/2010/main"/>
              </a:ext>
            </a:extLst>
          </a:blip>
          <a:srcRect/>
          <a:stretch/>
        </p:blipFill>
        <p:spPr bwMode="auto">
          <a:xfrm>
            <a:off x="334368" y="3212977"/>
            <a:ext cx="1357313" cy="1152128"/>
          </a:xfrm>
          <a:prstGeom prst="rect">
            <a:avLst/>
          </a:prstGeom>
          <a:noFill/>
          <a:ln>
            <a:noFill/>
          </a:ln>
          <a:extLst>
            <a:ext uri="{53640926-AAD7-44D8-BBD7-CCE9431645EC}">
              <a14:shadowObscured xmlns:a14="http://schemas.microsoft.com/office/drawing/2010/main"/>
            </a:ext>
          </a:extLst>
        </p:spPr>
      </p:pic>
      <p:sp>
        <p:nvSpPr>
          <p:cNvPr id="17" name="16 Rectángulo"/>
          <p:cNvSpPr/>
          <p:nvPr/>
        </p:nvSpPr>
        <p:spPr>
          <a:xfrm>
            <a:off x="457423" y="4509120"/>
            <a:ext cx="1196994" cy="369332"/>
          </a:xfrm>
          <a:prstGeom prst="rect">
            <a:avLst/>
          </a:prstGeom>
        </p:spPr>
        <p:txBody>
          <a:bodyPr wrap="none">
            <a:spAutoFit/>
          </a:bodyPr>
          <a:lstStyle/>
          <a:p>
            <a:r>
              <a:rPr lang="es-EC" dirty="0"/>
              <a:t>cámara </a:t>
            </a:r>
            <a:r>
              <a:rPr lang="es-EC" dirty="0" smtClean="0"/>
              <a:t>A12</a:t>
            </a:r>
            <a:endParaRPr lang="es-EC" dirty="0"/>
          </a:p>
        </p:txBody>
      </p:sp>
      <p:pic>
        <p:nvPicPr>
          <p:cNvPr id="18" name="17 Imagen"/>
          <p:cNvPicPr/>
          <p:nvPr/>
        </p:nvPicPr>
        <p:blipFill rotWithShape="1">
          <a:blip r:embed="rId8" cstate="email">
            <a:extLst>
              <a:ext uri="{28A0092B-C50C-407E-A947-70E740481C1C}">
                <a14:useLocalDpi xmlns:a14="http://schemas.microsoft.com/office/drawing/2010/main"/>
              </a:ext>
            </a:extLst>
          </a:blip>
          <a:srcRect/>
          <a:stretch/>
        </p:blipFill>
        <p:spPr bwMode="auto">
          <a:xfrm>
            <a:off x="1907704" y="3212978"/>
            <a:ext cx="1498917" cy="1152128"/>
          </a:xfrm>
          <a:prstGeom prst="rect">
            <a:avLst/>
          </a:prstGeom>
          <a:noFill/>
          <a:ln>
            <a:noFill/>
          </a:ln>
          <a:extLst>
            <a:ext uri="{53640926-AAD7-44D8-BBD7-CCE9431645EC}">
              <a14:shadowObscured xmlns:a14="http://schemas.microsoft.com/office/drawing/2010/main"/>
            </a:ext>
          </a:extLst>
        </p:spPr>
      </p:pic>
      <p:sp>
        <p:nvSpPr>
          <p:cNvPr id="19" name="18 Rectángulo"/>
          <p:cNvSpPr/>
          <p:nvPr/>
        </p:nvSpPr>
        <p:spPr>
          <a:xfrm>
            <a:off x="2020994" y="4510772"/>
            <a:ext cx="1196994" cy="369332"/>
          </a:xfrm>
          <a:prstGeom prst="rect">
            <a:avLst/>
          </a:prstGeom>
        </p:spPr>
        <p:txBody>
          <a:bodyPr wrap="none">
            <a:spAutoFit/>
          </a:bodyPr>
          <a:lstStyle/>
          <a:p>
            <a:r>
              <a:rPr lang="es-EC" dirty="0"/>
              <a:t>cámara </a:t>
            </a:r>
            <a:r>
              <a:rPr lang="es-EC" dirty="0" smtClean="0"/>
              <a:t>A13</a:t>
            </a:r>
            <a:endParaRPr lang="es-EC" dirty="0"/>
          </a:p>
        </p:txBody>
      </p:sp>
      <p:pic>
        <p:nvPicPr>
          <p:cNvPr id="20" name="19 Imagen"/>
          <p:cNvPicPr/>
          <p:nvPr/>
        </p:nvPicPr>
        <p:blipFill rotWithShape="1">
          <a:blip r:embed="rId9" cstate="email">
            <a:extLst>
              <a:ext uri="{28A0092B-C50C-407E-A947-70E740481C1C}">
                <a14:useLocalDpi xmlns:a14="http://schemas.microsoft.com/office/drawing/2010/main"/>
              </a:ext>
            </a:extLst>
          </a:blip>
          <a:srcRect/>
          <a:stretch/>
        </p:blipFill>
        <p:spPr bwMode="auto">
          <a:xfrm>
            <a:off x="3635897" y="3203253"/>
            <a:ext cx="1524000" cy="1161852"/>
          </a:xfrm>
          <a:prstGeom prst="rect">
            <a:avLst/>
          </a:prstGeom>
          <a:noFill/>
          <a:ln>
            <a:noFill/>
          </a:ln>
          <a:extLst>
            <a:ext uri="{53640926-AAD7-44D8-BBD7-CCE9431645EC}">
              <a14:shadowObscured xmlns:a14="http://schemas.microsoft.com/office/drawing/2010/main"/>
            </a:ext>
          </a:extLst>
        </p:spPr>
      </p:pic>
      <p:sp>
        <p:nvSpPr>
          <p:cNvPr id="21" name="20 Rectángulo"/>
          <p:cNvSpPr/>
          <p:nvPr/>
        </p:nvSpPr>
        <p:spPr>
          <a:xfrm>
            <a:off x="3741274" y="4524672"/>
            <a:ext cx="1196994" cy="369332"/>
          </a:xfrm>
          <a:prstGeom prst="rect">
            <a:avLst/>
          </a:prstGeom>
        </p:spPr>
        <p:txBody>
          <a:bodyPr wrap="none">
            <a:spAutoFit/>
          </a:bodyPr>
          <a:lstStyle/>
          <a:p>
            <a:r>
              <a:rPr lang="es-EC" dirty="0"/>
              <a:t>cámara </a:t>
            </a:r>
            <a:r>
              <a:rPr lang="es-EC" dirty="0" smtClean="0"/>
              <a:t>A14</a:t>
            </a:r>
            <a:endParaRPr lang="es-EC" dirty="0"/>
          </a:p>
        </p:txBody>
      </p:sp>
      <p:pic>
        <p:nvPicPr>
          <p:cNvPr id="22" name="21 Imagen"/>
          <p:cNvPicPr/>
          <p:nvPr/>
        </p:nvPicPr>
        <p:blipFill rotWithShape="1">
          <a:blip r:embed="rId10" cstate="email">
            <a:extLst>
              <a:ext uri="{28A0092B-C50C-407E-A947-70E740481C1C}">
                <a14:useLocalDpi xmlns:a14="http://schemas.microsoft.com/office/drawing/2010/main"/>
              </a:ext>
            </a:extLst>
          </a:blip>
          <a:srcRect/>
          <a:stretch/>
        </p:blipFill>
        <p:spPr bwMode="auto">
          <a:xfrm>
            <a:off x="5436097" y="3212979"/>
            <a:ext cx="1440159" cy="1152128"/>
          </a:xfrm>
          <a:prstGeom prst="rect">
            <a:avLst/>
          </a:prstGeom>
          <a:noFill/>
          <a:ln>
            <a:noFill/>
          </a:ln>
          <a:extLst>
            <a:ext uri="{53640926-AAD7-44D8-BBD7-CCE9431645EC}">
              <a14:shadowObscured xmlns:a14="http://schemas.microsoft.com/office/drawing/2010/main"/>
            </a:ext>
          </a:extLst>
        </p:spPr>
      </p:pic>
      <p:sp>
        <p:nvSpPr>
          <p:cNvPr id="23" name="22 Rectángulo"/>
          <p:cNvSpPr/>
          <p:nvPr/>
        </p:nvSpPr>
        <p:spPr>
          <a:xfrm>
            <a:off x="5466383" y="4524672"/>
            <a:ext cx="1196994" cy="369332"/>
          </a:xfrm>
          <a:prstGeom prst="rect">
            <a:avLst/>
          </a:prstGeom>
        </p:spPr>
        <p:txBody>
          <a:bodyPr wrap="none">
            <a:spAutoFit/>
          </a:bodyPr>
          <a:lstStyle/>
          <a:p>
            <a:r>
              <a:rPr lang="es-EC" dirty="0"/>
              <a:t>cámara </a:t>
            </a:r>
            <a:r>
              <a:rPr lang="es-EC" dirty="0" smtClean="0"/>
              <a:t>A15</a:t>
            </a:r>
            <a:endParaRPr lang="es-EC" dirty="0"/>
          </a:p>
        </p:txBody>
      </p:sp>
      <p:pic>
        <p:nvPicPr>
          <p:cNvPr id="24" name="23 Imagen"/>
          <p:cNvPicPr/>
          <p:nvPr/>
        </p:nvPicPr>
        <p:blipFill rotWithShape="1">
          <a:blip r:embed="rId11" cstate="email">
            <a:extLst>
              <a:ext uri="{28A0092B-C50C-407E-A947-70E740481C1C}">
                <a14:useLocalDpi xmlns:a14="http://schemas.microsoft.com/office/drawing/2010/main"/>
              </a:ext>
            </a:extLst>
          </a:blip>
          <a:srcRect/>
          <a:stretch/>
        </p:blipFill>
        <p:spPr bwMode="auto">
          <a:xfrm>
            <a:off x="7092281" y="3212979"/>
            <a:ext cx="1512168" cy="1152128"/>
          </a:xfrm>
          <a:prstGeom prst="rect">
            <a:avLst/>
          </a:prstGeom>
          <a:noFill/>
          <a:ln>
            <a:noFill/>
          </a:ln>
          <a:extLst>
            <a:ext uri="{53640926-AAD7-44D8-BBD7-CCE9431645EC}">
              <a14:shadowObscured xmlns:a14="http://schemas.microsoft.com/office/drawing/2010/main"/>
            </a:ext>
          </a:extLst>
        </p:spPr>
      </p:pic>
      <p:sp>
        <p:nvSpPr>
          <p:cNvPr id="25" name="24 Rectángulo"/>
          <p:cNvSpPr/>
          <p:nvPr/>
        </p:nvSpPr>
        <p:spPr>
          <a:xfrm>
            <a:off x="7193599" y="4527588"/>
            <a:ext cx="1196994" cy="369332"/>
          </a:xfrm>
          <a:prstGeom prst="rect">
            <a:avLst/>
          </a:prstGeom>
        </p:spPr>
        <p:txBody>
          <a:bodyPr wrap="none">
            <a:spAutoFit/>
          </a:bodyPr>
          <a:lstStyle/>
          <a:p>
            <a:r>
              <a:rPr lang="es-EC" dirty="0"/>
              <a:t>cámara </a:t>
            </a:r>
            <a:r>
              <a:rPr lang="es-EC" dirty="0" smtClean="0"/>
              <a:t>A16</a:t>
            </a:r>
            <a:endParaRPr lang="es-EC" dirty="0"/>
          </a:p>
        </p:txBody>
      </p:sp>
      <p:pic>
        <p:nvPicPr>
          <p:cNvPr id="26" name="25 Imagen"/>
          <p:cNvPicPr/>
          <p:nvPr/>
        </p:nvPicPr>
        <p:blipFill rotWithShape="1">
          <a:blip r:embed="rId12" cstate="email">
            <a:extLst>
              <a:ext uri="{28A0092B-C50C-407E-A947-70E740481C1C}">
                <a14:useLocalDpi xmlns:a14="http://schemas.microsoft.com/office/drawing/2010/main"/>
              </a:ext>
            </a:extLst>
          </a:blip>
          <a:srcRect/>
          <a:stretch/>
        </p:blipFill>
        <p:spPr bwMode="auto">
          <a:xfrm>
            <a:off x="1852349" y="4896921"/>
            <a:ext cx="1315809" cy="1196376"/>
          </a:xfrm>
          <a:prstGeom prst="rect">
            <a:avLst/>
          </a:prstGeom>
          <a:noFill/>
          <a:ln>
            <a:noFill/>
          </a:ln>
          <a:extLst>
            <a:ext uri="{53640926-AAD7-44D8-BBD7-CCE9431645EC}">
              <a14:shadowObscured xmlns:a14="http://schemas.microsoft.com/office/drawing/2010/main"/>
            </a:ext>
          </a:extLst>
        </p:spPr>
      </p:pic>
      <p:sp>
        <p:nvSpPr>
          <p:cNvPr id="27" name="26 Rectángulo"/>
          <p:cNvSpPr/>
          <p:nvPr/>
        </p:nvSpPr>
        <p:spPr>
          <a:xfrm>
            <a:off x="1933900" y="6127704"/>
            <a:ext cx="1196994" cy="369332"/>
          </a:xfrm>
          <a:prstGeom prst="rect">
            <a:avLst/>
          </a:prstGeom>
        </p:spPr>
        <p:txBody>
          <a:bodyPr wrap="none">
            <a:spAutoFit/>
          </a:bodyPr>
          <a:lstStyle/>
          <a:p>
            <a:r>
              <a:rPr lang="es-EC" dirty="0"/>
              <a:t>cámara </a:t>
            </a:r>
            <a:r>
              <a:rPr lang="es-EC" dirty="0" smtClean="0"/>
              <a:t>A17</a:t>
            </a:r>
            <a:endParaRPr lang="es-EC" dirty="0"/>
          </a:p>
        </p:txBody>
      </p:sp>
      <p:pic>
        <p:nvPicPr>
          <p:cNvPr id="28" name="27 Imagen"/>
          <p:cNvPicPr/>
          <p:nvPr/>
        </p:nvPicPr>
        <p:blipFill>
          <a:blip r:embed="rId13" cstate="email">
            <a:extLst>
              <a:ext uri="{28A0092B-C50C-407E-A947-70E740481C1C}">
                <a14:useLocalDpi xmlns:a14="http://schemas.microsoft.com/office/drawing/2010/main"/>
              </a:ext>
            </a:extLst>
          </a:blip>
          <a:stretch>
            <a:fillRect/>
          </a:stretch>
        </p:blipFill>
        <p:spPr>
          <a:xfrm>
            <a:off x="3651692" y="4948791"/>
            <a:ext cx="1460682" cy="1363579"/>
          </a:xfrm>
          <a:prstGeom prst="rect">
            <a:avLst/>
          </a:prstGeom>
        </p:spPr>
      </p:pic>
      <p:sp>
        <p:nvSpPr>
          <p:cNvPr id="29" name="28 Rectángulo"/>
          <p:cNvSpPr/>
          <p:nvPr/>
        </p:nvSpPr>
        <p:spPr>
          <a:xfrm>
            <a:off x="3783536" y="6346693"/>
            <a:ext cx="1196994" cy="369332"/>
          </a:xfrm>
          <a:prstGeom prst="rect">
            <a:avLst/>
          </a:prstGeom>
        </p:spPr>
        <p:txBody>
          <a:bodyPr wrap="none">
            <a:spAutoFit/>
          </a:bodyPr>
          <a:lstStyle/>
          <a:p>
            <a:r>
              <a:rPr lang="es-EC" dirty="0"/>
              <a:t>cámara </a:t>
            </a:r>
            <a:r>
              <a:rPr lang="es-EC" dirty="0" smtClean="0"/>
              <a:t>A18</a:t>
            </a:r>
            <a:endParaRPr lang="es-EC" dirty="0"/>
          </a:p>
        </p:txBody>
      </p:sp>
      <p:pic>
        <p:nvPicPr>
          <p:cNvPr id="30" name="29 Imagen"/>
          <p:cNvPicPr/>
          <p:nvPr/>
        </p:nvPicPr>
        <p:blipFill rotWithShape="1">
          <a:blip r:embed="rId14" cstate="email">
            <a:extLst>
              <a:ext uri="{28A0092B-C50C-407E-A947-70E740481C1C}">
                <a14:useLocalDpi xmlns:a14="http://schemas.microsoft.com/office/drawing/2010/main"/>
              </a:ext>
            </a:extLst>
          </a:blip>
          <a:srcRect/>
          <a:stretch/>
        </p:blipFill>
        <p:spPr bwMode="auto">
          <a:xfrm>
            <a:off x="5531137" y="4948792"/>
            <a:ext cx="1561143" cy="1144506"/>
          </a:xfrm>
          <a:prstGeom prst="rect">
            <a:avLst/>
          </a:prstGeom>
          <a:noFill/>
          <a:ln>
            <a:noFill/>
          </a:ln>
          <a:extLst>
            <a:ext uri="{53640926-AAD7-44D8-BBD7-CCE9431645EC}">
              <a14:shadowObscured xmlns:a14="http://schemas.microsoft.com/office/drawing/2010/main"/>
            </a:ext>
          </a:extLst>
        </p:spPr>
      </p:pic>
      <p:sp>
        <p:nvSpPr>
          <p:cNvPr id="31" name="30 Rectángulo"/>
          <p:cNvSpPr/>
          <p:nvPr/>
        </p:nvSpPr>
        <p:spPr>
          <a:xfrm>
            <a:off x="5713211" y="6162027"/>
            <a:ext cx="1196994" cy="369332"/>
          </a:xfrm>
          <a:prstGeom prst="rect">
            <a:avLst/>
          </a:prstGeom>
        </p:spPr>
        <p:txBody>
          <a:bodyPr wrap="none">
            <a:spAutoFit/>
          </a:bodyPr>
          <a:lstStyle/>
          <a:p>
            <a:r>
              <a:rPr lang="es-EC" dirty="0"/>
              <a:t>cámara </a:t>
            </a:r>
            <a:r>
              <a:rPr lang="es-EC" dirty="0" smtClean="0"/>
              <a:t>A19</a:t>
            </a:r>
            <a:endParaRPr lang="es-EC" dirty="0"/>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609600" y="-27384"/>
            <a:ext cx="7924800" cy="1143000"/>
          </a:xfrm>
        </p:spPr>
        <p:txBody>
          <a:bodyPr/>
          <a:lstStyle/>
          <a:p>
            <a:r>
              <a:rPr lang="es-EC" dirty="0"/>
              <a:t>Pruebas y </a:t>
            </a:r>
            <a:r>
              <a:rPr lang="es-EC" dirty="0" smtClean="0"/>
              <a:t>mediciones</a:t>
            </a:r>
            <a:br>
              <a:rPr lang="es-EC" dirty="0" smtClean="0"/>
            </a:br>
            <a:endParaRPr lang="es-EC" dirty="0"/>
          </a:p>
        </p:txBody>
      </p:sp>
      <p:sp>
        <p:nvSpPr>
          <p:cNvPr id="7" name="2 Marcador de contenido"/>
          <p:cNvSpPr>
            <a:spLocks noGrp="1"/>
          </p:cNvSpPr>
          <p:nvPr>
            <p:ph sz="quarter" idx="13"/>
          </p:nvPr>
        </p:nvSpPr>
        <p:spPr>
          <a:xfrm>
            <a:off x="609600" y="692696"/>
            <a:ext cx="7924800" cy="1224136"/>
          </a:xfrm>
        </p:spPr>
        <p:txBody>
          <a:bodyPr/>
          <a:lstStyle/>
          <a:p>
            <a:r>
              <a:rPr lang="es-EC" dirty="0"/>
              <a:t>PRUEBAS DE </a:t>
            </a:r>
            <a:r>
              <a:rPr lang="es-EC" dirty="0" smtClean="0"/>
              <a:t>CIRCUITO CERRADO DE TELEVISIÓN</a:t>
            </a:r>
          </a:p>
          <a:p>
            <a:r>
              <a:rPr lang="es-EC" dirty="0" smtClean="0"/>
              <a:t>Zona 4</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611560" y="1628800"/>
            <a:ext cx="1656184" cy="1584176"/>
          </a:xfrm>
          <a:prstGeom prst="rect">
            <a:avLst/>
          </a:prstGeom>
        </p:spPr>
      </p:pic>
      <p:sp>
        <p:nvSpPr>
          <p:cNvPr id="2" name="1 Rectángulo"/>
          <p:cNvSpPr/>
          <p:nvPr/>
        </p:nvSpPr>
        <p:spPr>
          <a:xfrm>
            <a:off x="835961" y="3413641"/>
            <a:ext cx="1207382" cy="369332"/>
          </a:xfrm>
          <a:prstGeom prst="rect">
            <a:avLst/>
          </a:prstGeom>
        </p:spPr>
        <p:txBody>
          <a:bodyPr wrap="none">
            <a:spAutoFit/>
          </a:bodyPr>
          <a:lstStyle/>
          <a:p>
            <a:r>
              <a:rPr lang="es-EC" dirty="0"/>
              <a:t>cámara P13</a:t>
            </a:r>
          </a:p>
        </p:txBody>
      </p:sp>
      <p:pic>
        <p:nvPicPr>
          <p:cNvPr id="8" name="7 Imagen"/>
          <p:cNvPicPr/>
          <p:nvPr/>
        </p:nvPicPr>
        <p:blipFill>
          <a:blip r:embed="rId3" cstate="email">
            <a:extLst>
              <a:ext uri="{28A0092B-C50C-407E-A947-70E740481C1C}">
                <a14:useLocalDpi xmlns:a14="http://schemas.microsoft.com/office/drawing/2010/main"/>
              </a:ext>
            </a:extLst>
          </a:blip>
          <a:stretch>
            <a:fillRect/>
          </a:stretch>
        </p:blipFill>
        <p:spPr>
          <a:xfrm>
            <a:off x="2610850" y="1665129"/>
            <a:ext cx="1368151" cy="1559595"/>
          </a:xfrm>
          <a:prstGeom prst="rect">
            <a:avLst/>
          </a:prstGeom>
        </p:spPr>
      </p:pic>
      <p:sp>
        <p:nvSpPr>
          <p:cNvPr id="9" name="8 Rectángulo"/>
          <p:cNvSpPr/>
          <p:nvPr/>
        </p:nvSpPr>
        <p:spPr>
          <a:xfrm>
            <a:off x="2636161" y="3425785"/>
            <a:ext cx="1207382" cy="369332"/>
          </a:xfrm>
          <a:prstGeom prst="rect">
            <a:avLst/>
          </a:prstGeom>
        </p:spPr>
        <p:txBody>
          <a:bodyPr wrap="none">
            <a:spAutoFit/>
          </a:bodyPr>
          <a:lstStyle/>
          <a:p>
            <a:r>
              <a:rPr lang="es-EC" dirty="0"/>
              <a:t>cámara </a:t>
            </a:r>
            <a:r>
              <a:rPr lang="es-EC" dirty="0" smtClean="0"/>
              <a:t>P14</a:t>
            </a:r>
            <a:endParaRPr lang="es-EC" dirty="0"/>
          </a:p>
        </p:txBody>
      </p:sp>
      <p:pic>
        <p:nvPicPr>
          <p:cNvPr id="10" name="9 Imagen"/>
          <p:cNvPicPr/>
          <p:nvPr/>
        </p:nvPicPr>
        <p:blipFill>
          <a:blip r:embed="rId4" cstate="email">
            <a:extLst>
              <a:ext uri="{28A0092B-C50C-407E-A947-70E740481C1C}">
                <a14:useLocalDpi xmlns:a14="http://schemas.microsoft.com/office/drawing/2010/main"/>
              </a:ext>
            </a:extLst>
          </a:blip>
          <a:stretch>
            <a:fillRect/>
          </a:stretch>
        </p:blipFill>
        <p:spPr>
          <a:xfrm>
            <a:off x="4283968" y="1625441"/>
            <a:ext cx="1800200" cy="1587535"/>
          </a:xfrm>
          <a:prstGeom prst="rect">
            <a:avLst/>
          </a:prstGeom>
        </p:spPr>
      </p:pic>
      <p:sp>
        <p:nvSpPr>
          <p:cNvPr id="11" name="10 Rectángulo"/>
          <p:cNvSpPr/>
          <p:nvPr/>
        </p:nvSpPr>
        <p:spPr>
          <a:xfrm>
            <a:off x="4644008" y="3393519"/>
            <a:ext cx="1027845" cy="369332"/>
          </a:xfrm>
          <a:prstGeom prst="rect">
            <a:avLst/>
          </a:prstGeom>
        </p:spPr>
        <p:txBody>
          <a:bodyPr wrap="none">
            <a:spAutoFit/>
          </a:bodyPr>
          <a:lstStyle/>
          <a:p>
            <a:r>
              <a:rPr lang="es-EC" dirty="0"/>
              <a:t>cámara </a:t>
            </a:r>
            <a:r>
              <a:rPr lang="es-EC" dirty="0" smtClean="0"/>
              <a:t>I2</a:t>
            </a:r>
            <a:endParaRPr lang="es-EC" dirty="0"/>
          </a:p>
        </p:txBody>
      </p:sp>
      <p:pic>
        <p:nvPicPr>
          <p:cNvPr id="12" name="11 Imagen"/>
          <p:cNvPicPr/>
          <p:nvPr/>
        </p:nvPicPr>
        <p:blipFill rotWithShape="1">
          <a:blip r:embed="rId5" cstate="email">
            <a:extLst>
              <a:ext uri="{28A0092B-C50C-407E-A947-70E740481C1C}">
                <a14:useLocalDpi xmlns:a14="http://schemas.microsoft.com/office/drawing/2010/main"/>
              </a:ext>
            </a:extLst>
          </a:blip>
          <a:srcRect/>
          <a:stretch/>
        </p:blipFill>
        <p:spPr bwMode="auto">
          <a:xfrm>
            <a:off x="6516216" y="1676877"/>
            <a:ext cx="2016224" cy="1536100"/>
          </a:xfrm>
          <a:prstGeom prst="rect">
            <a:avLst/>
          </a:prstGeom>
          <a:ln>
            <a:noFill/>
          </a:ln>
          <a:extLst>
            <a:ext uri="{53640926-AAD7-44D8-BBD7-CCE9431645EC}">
              <a14:shadowObscured xmlns:a14="http://schemas.microsoft.com/office/drawing/2010/main"/>
            </a:ext>
          </a:extLst>
        </p:spPr>
      </p:pic>
      <p:sp>
        <p:nvSpPr>
          <p:cNvPr id="13" name="12 Rectángulo"/>
          <p:cNvSpPr/>
          <p:nvPr/>
        </p:nvSpPr>
        <p:spPr>
          <a:xfrm>
            <a:off x="7010405" y="3425785"/>
            <a:ext cx="1069524" cy="369332"/>
          </a:xfrm>
          <a:prstGeom prst="rect">
            <a:avLst/>
          </a:prstGeom>
        </p:spPr>
        <p:txBody>
          <a:bodyPr wrap="none">
            <a:spAutoFit/>
          </a:bodyPr>
          <a:lstStyle/>
          <a:p>
            <a:r>
              <a:rPr lang="es-EC" dirty="0"/>
              <a:t>cámara </a:t>
            </a:r>
            <a:r>
              <a:rPr lang="es-EC" dirty="0" smtClean="0"/>
              <a:t>J4</a:t>
            </a:r>
            <a:endParaRPr lang="es-EC" dirty="0"/>
          </a:p>
        </p:txBody>
      </p:sp>
      <p:pic>
        <p:nvPicPr>
          <p:cNvPr id="14" name="13 Imagen"/>
          <p:cNvPicPr/>
          <p:nvPr/>
        </p:nvPicPr>
        <p:blipFill>
          <a:blip r:embed="rId6" cstate="email">
            <a:extLst>
              <a:ext uri="{28A0092B-C50C-407E-A947-70E740481C1C}">
                <a14:useLocalDpi xmlns:a14="http://schemas.microsoft.com/office/drawing/2010/main"/>
              </a:ext>
            </a:extLst>
          </a:blip>
          <a:stretch>
            <a:fillRect/>
          </a:stretch>
        </p:blipFill>
        <p:spPr>
          <a:xfrm>
            <a:off x="1283611" y="3830539"/>
            <a:ext cx="2011314" cy="1542678"/>
          </a:xfrm>
          <a:prstGeom prst="rect">
            <a:avLst/>
          </a:prstGeom>
        </p:spPr>
      </p:pic>
      <p:sp>
        <p:nvSpPr>
          <p:cNvPr id="15" name="14 Rectángulo"/>
          <p:cNvSpPr/>
          <p:nvPr/>
        </p:nvSpPr>
        <p:spPr>
          <a:xfrm>
            <a:off x="1664053" y="5445224"/>
            <a:ext cx="1196994" cy="369332"/>
          </a:xfrm>
          <a:prstGeom prst="rect">
            <a:avLst/>
          </a:prstGeom>
        </p:spPr>
        <p:txBody>
          <a:bodyPr wrap="none">
            <a:spAutoFit/>
          </a:bodyPr>
          <a:lstStyle/>
          <a:p>
            <a:r>
              <a:rPr lang="es-EC" dirty="0"/>
              <a:t>cámara </a:t>
            </a:r>
            <a:r>
              <a:rPr lang="es-EC" dirty="0" smtClean="0"/>
              <a:t>A20</a:t>
            </a:r>
            <a:endParaRPr lang="es-EC" dirty="0"/>
          </a:p>
        </p:txBody>
      </p:sp>
      <p:pic>
        <p:nvPicPr>
          <p:cNvPr id="16" name="15 Imagen"/>
          <p:cNvPicPr/>
          <p:nvPr/>
        </p:nvPicPr>
        <p:blipFill>
          <a:blip r:embed="rId7" cstate="email">
            <a:extLst>
              <a:ext uri="{28A0092B-C50C-407E-A947-70E740481C1C}">
                <a14:useLocalDpi xmlns:a14="http://schemas.microsoft.com/office/drawing/2010/main"/>
              </a:ext>
            </a:extLst>
          </a:blip>
          <a:stretch>
            <a:fillRect/>
          </a:stretch>
        </p:blipFill>
        <p:spPr>
          <a:xfrm>
            <a:off x="3491880" y="3809241"/>
            <a:ext cx="2003172" cy="1578100"/>
          </a:xfrm>
          <a:prstGeom prst="rect">
            <a:avLst/>
          </a:prstGeom>
        </p:spPr>
      </p:pic>
      <p:sp>
        <p:nvSpPr>
          <p:cNvPr id="17" name="16 Rectángulo"/>
          <p:cNvSpPr/>
          <p:nvPr/>
        </p:nvSpPr>
        <p:spPr>
          <a:xfrm>
            <a:off x="3810273" y="5445224"/>
            <a:ext cx="1196994" cy="369332"/>
          </a:xfrm>
          <a:prstGeom prst="rect">
            <a:avLst/>
          </a:prstGeom>
        </p:spPr>
        <p:txBody>
          <a:bodyPr wrap="none">
            <a:spAutoFit/>
          </a:bodyPr>
          <a:lstStyle/>
          <a:p>
            <a:r>
              <a:rPr lang="es-EC" dirty="0"/>
              <a:t>cámara </a:t>
            </a:r>
            <a:r>
              <a:rPr lang="es-EC" dirty="0" smtClean="0"/>
              <a:t>A21</a:t>
            </a:r>
            <a:endParaRPr lang="es-EC" dirty="0"/>
          </a:p>
        </p:txBody>
      </p:sp>
      <p:pic>
        <p:nvPicPr>
          <p:cNvPr id="18" name="17 Imagen"/>
          <p:cNvPicPr/>
          <p:nvPr/>
        </p:nvPicPr>
        <p:blipFill>
          <a:blip r:embed="rId8" cstate="email">
            <a:extLst>
              <a:ext uri="{28A0092B-C50C-407E-A947-70E740481C1C}">
                <a14:useLocalDpi xmlns:a14="http://schemas.microsoft.com/office/drawing/2010/main"/>
              </a:ext>
            </a:extLst>
          </a:blip>
          <a:stretch>
            <a:fillRect/>
          </a:stretch>
        </p:blipFill>
        <p:spPr>
          <a:xfrm>
            <a:off x="5748691" y="3835103"/>
            <a:ext cx="2154437" cy="1538114"/>
          </a:xfrm>
          <a:prstGeom prst="rect">
            <a:avLst/>
          </a:prstGeom>
        </p:spPr>
      </p:pic>
      <p:sp>
        <p:nvSpPr>
          <p:cNvPr id="19" name="18 Rectángulo"/>
          <p:cNvSpPr/>
          <p:nvPr/>
        </p:nvSpPr>
        <p:spPr>
          <a:xfrm>
            <a:off x="6171372" y="5456435"/>
            <a:ext cx="1196994" cy="369332"/>
          </a:xfrm>
          <a:prstGeom prst="rect">
            <a:avLst/>
          </a:prstGeom>
        </p:spPr>
        <p:txBody>
          <a:bodyPr wrap="none">
            <a:spAutoFit/>
          </a:bodyPr>
          <a:lstStyle/>
          <a:p>
            <a:r>
              <a:rPr lang="es-EC" dirty="0"/>
              <a:t>cámara </a:t>
            </a:r>
            <a:r>
              <a:rPr lang="es-EC" dirty="0" smtClean="0"/>
              <a:t>A22</a:t>
            </a:r>
            <a:endParaRPr lang="es-EC" dirty="0"/>
          </a:p>
        </p:txBody>
      </p:sp>
    </p:spTree>
    <p:extLst>
      <p:ext uri="{BB962C8B-B14F-4D97-AF65-F5344CB8AC3E}">
        <p14:creationId xmlns:p14="http://schemas.microsoft.com/office/powerpoint/2010/main" val="4280477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r>
              <a:rPr lang="es-ES" dirty="0" err="1" smtClean="0"/>
              <a:t>CÁlculo</a:t>
            </a:r>
            <a:r>
              <a:rPr lang="es-ES" dirty="0" smtClean="0"/>
              <a:t> </a:t>
            </a:r>
            <a:r>
              <a:rPr lang="es-ES" dirty="0"/>
              <a:t>de capacidad de almacenamiento</a:t>
            </a:r>
            <a:r>
              <a:rPr lang="es-EC" dirty="0"/>
              <a:t/>
            </a:r>
            <a:br>
              <a:rPr lang="es-EC" dirty="0"/>
            </a:b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a:xfrm>
                <a:off x="609600" y="1124744"/>
                <a:ext cx="7924800" cy="4590256"/>
              </a:xfrm>
            </p:spPr>
            <p:txBody>
              <a:bodyPr>
                <a:normAutofit/>
              </a:bodyPr>
              <a:lstStyle/>
              <a:p>
                <a:r>
                  <a:rPr lang="es-EC" dirty="0" smtClean="0"/>
                  <a:t>Se </a:t>
                </a:r>
                <a:r>
                  <a:rPr lang="es-EC" dirty="0"/>
                  <a:t>realizó las pruebas monitoreando con una cámara dejando en grabación por un día completo considerando 4 </a:t>
                </a:r>
                <a:r>
                  <a:rPr lang="es-EC" dirty="0" err="1"/>
                  <a:t>fps</a:t>
                </a:r>
                <a:r>
                  <a:rPr lang="es-EC" dirty="0"/>
                  <a:t> y otro día con 20 </a:t>
                </a:r>
                <a:r>
                  <a:rPr lang="es-EC" dirty="0" err="1"/>
                  <a:t>fps</a:t>
                </a:r>
                <a:r>
                  <a:rPr lang="es-EC" dirty="0"/>
                  <a:t> (fotos por segundo), se obtiene los siguientes resultados:</a:t>
                </a:r>
              </a:p>
              <a:p>
                <a:r>
                  <a:rPr lang="es-EC" dirty="0"/>
                  <a:t>La  grabación con 4fps por 24 horas nos da aproximadamente 2.4Gb de uso del disco de almacenamiento.</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2.4</m:t>
                      </m:r>
                      <m:r>
                        <a:rPr lang="es-EC" i="1">
                          <a:latin typeface="Cambria Math"/>
                        </a:rPr>
                        <m:t>𝐺𝑏</m:t>
                      </m:r>
                      <m:r>
                        <a:rPr lang="es-EC" i="1">
                          <a:latin typeface="Cambria Math"/>
                        </a:rPr>
                        <m:t>∗30 </m:t>
                      </m:r>
                      <m:r>
                        <a:rPr lang="es-EC" i="1">
                          <a:latin typeface="Cambria Math"/>
                        </a:rPr>
                        <m:t>𝑑𝑖𝑎𝑠</m:t>
                      </m:r>
                      <m:r>
                        <a:rPr lang="es-EC" i="1">
                          <a:latin typeface="Cambria Math"/>
                        </a:rPr>
                        <m:t>= 72</m:t>
                      </m:r>
                      <m:r>
                        <a:rPr lang="es-EC" i="1">
                          <a:latin typeface="Cambria Math"/>
                        </a:rPr>
                        <m:t>𝐺𝑏</m:t>
                      </m:r>
                      <m:r>
                        <a:rPr lang="es-EC" i="1">
                          <a:latin typeface="Cambria Math"/>
                        </a:rPr>
                        <m:t> </m:t>
                      </m:r>
                      <m:r>
                        <a:rPr lang="es-EC" i="1">
                          <a:latin typeface="Cambria Math"/>
                        </a:rPr>
                        <m:t>𝑒𝑛</m:t>
                      </m:r>
                      <m:r>
                        <a:rPr lang="es-EC" i="1">
                          <a:latin typeface="Cambria Math"/>
                        </a:rPr>
                        <m:t> </m:t>
                      </m:r>
                      <m:r>
                        <a:rPr lang="es-EC" i="1">
                          <a:latin typeface="Cambria Math"/>
                        </a:rPr>
                        <m:t>𝑢𝑛𝑎</m:t>
                      </m:r>
                      <m:r>
                        <a:rPr lang="es-EC" i="1">
                          <a:latin typeface="Cambria Math"/>
                        </a:rPr>
                        <m:t> </m:t>
                      </m:r>
                      <m:r>
                        <a:rPr lang="es-EC" i="1">
                          <a:latin typeface="Cambria Math"/>
                        </a:rPr>
                        <m:t>𝑐</m:t>
                      </m:r>
                      <m:r>
                        <a:rPr lang="es-EC" i="1">
                          <a:latin typeface="Cambria Math"/>
                        </a:rPr>
                        <m:t>á</m:t>
                      </m:r>
                      <m:r>
                        <a:rPr lang="es-EC" i="1">
                          <a:latin typeface="Cambria Math"/>
                        </a:rPr>
                        <m:t>𝑚𝑎𝑟𝑎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72</m:t>
                      </m:r>
                      <m:r>
                        <a:rPr lang="es-EC" i="1">
                          <a:latin typeface="Cambria Math"/>
                        </a:rPr>
                        <m:t>𝐺𝑏</m:t>
                      </m:r>
                      <m:r>
                        <a:rPr lang="es-EC" i="1">
                          <a:latin typeface="Cambria Math"/>
                        </a:rPr>
                        <m:t>∗65 </m:t>
                      </m:r>
                      <m:r>
                        <a:rPr lang="es-EC" i="1">
                          <a:latin typeface="Cambria Math"/>
                        </a:rPr>
                        <m:t>𝑐𝑎𝑚𝑎𝑟𝑎𝑠</m:t>
                      </m:r>
                      <m:r>
                        <a:rPr lang="es-EC" i="1">
                          <a:latin typeface="Cambria Math"/>
                        </a:rPr>
                        <m:t>=4680 </m:t>
                      </m:r>
                      <m:r>
                        <a:rPr lang="es-EC" i="1">
                          <a:latin typeface="Cambria Math"/>
                        </a:rPr>
                        <m:t>𝐺𝑏</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𝑒𝑠</m:t>
                      </m:r>
                      <m:r>
                        <a:rPr lang="es-EC" i="1">
                          <a:latin typeface="Cambria Math"/>
                        </a:rPr>
                        <m:t> </m:t>
                      </m:r>
                      <m:r>
                        <a:rPr lang="es-EC" i="1">
                          <a:latin typeface="Cambria Math"/>
                        </a:rPr>
                        <m:t>𝑑𝑒𝑐𝑖𝑟</m:t>
                      </m:r>
                      <m:r>
                        <a:rPr lang="es-EC" i="1">
                          <a:latin typeface="Cambria Math"/>
                        </a:rPr>
                        <m:t>≅4.5</m:t>
                      </m:r>
                      <m:r>
                        <a:rPr lang="es-EC" i="1">
                          <a:latin typeface="Cambria Math"/>
                        </a:rPr>
                        <m:t>𝑇𝑏</m:t>
                      </m:r>
                      <m:r>
                        <a:rPr lang="es-EC" i="1">
                          <a:latin typeface="Cambria Math"/>
                        </a:rPr>
                        <m:t> </m:t>
                      </m:r>
                      <m:r>
                        <a:rPr lang="es-EC" i="1">
                          <a:latin typeface="Cambria Math"/>
                        </a:rPr>
                        <m:t>𝑝𝑜𝑟</m:t>
                      </m:r>
                      <m:r>
                        <a:rPr lang="es-EC" i="1">
                          <a:latin typeface="Cambria Math"/>
                        </a:rPr>
                        <m:t> </m:t>
                      </m:r>
                      <m:r>
                        <a:rPr lang="es-EC" i="1">
                          <a:latin typeface="Cambria Math"/>
                        </a:rPr>
                        <m:t>𝑚𝑒𝑠</m:t>
                      </m:r>
                    </m:oMath>
                  </m:oMathPara>
                </a14:m>
                <a:endParaRPr lang="es-EC" dirty="0"/>
              </a:p>
              <a:p>
                <a:r>
                  <a:rPr lang="es-EC" dirty="0"/>
                  <a:t>La  grabación con 20fps por 24 horas nos da aproximadamente </a:t>
                </a:r>
                <a:r>
                  <a:rPr lang="es-EC" dirty="0" smtClean="0"/>
                  <a:t>8 Gb   </a:t>
                </a: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8</m:t>
                      </m:r>
                      <m:r>
                        <a:rPr lang="es-EC" i="1">
                          <a:latin typeface="Cambria Math"/>
                        </a:rPr>
                        <m:t>𝐺𝑏</m:t>
                      </m:r>
                      <m:r>
                        <a:rPr lang="es-EC" i="1">
                          <a:latin typeface="Cambria Math"/>
                        </a:rPr>
                        <m:t>∗30 </m:t>
                      </m:r>
                      <m:r>
                        <a:rPr lang="es-EC" i="1">
                          <a:latin typeface="Cambria Math"/>
                        </a:rPr>
                        <m:t>𝑑𝑖𝑎𝑠</m:t>
                      </m:r>
                      <m:r>
                        <a:rPr lang="es-EC" i="1">
                          <a:latin typeface="Cambria Math"/>
                        </a:rPr>
                        <m:t>=240</m:t>
                      </m:r>
                      <m:r>
                        <a:rPr lang="es-EC" i="1">
                          <a:latin typeface="Cambria Math"/>
                        </a:rPr>
                        <m:t>𝐺𝑏</m:t>
                      </m:r>
                      <m:r>
                        <a:rPr lang="es-EC" i="1">
                          <a:latin typeface="Cambria Math"/>
                        </a:rPr>
                        <m:t> </m:t>
                      </m:r>
                      <m:r>
                        <a:rPr lang="es-EC" i="1">
                          <a:latin typeface="Cambria Math"/>
                        </a:rPr>
                        <m:t>𝑒𝑛</m:t>
                      </m:r>
                      <m:r>
                        <a:rPr lang="es-EC" i="1">
                          <a:latin typeface="Cambria Math"/>
                        </a:rPr>
                        <m:t> </m:t>
                      </m:r>
                      <m:r>
                        <a:rPr lang="es-EC" i="1">
                          <a:latin typeface="Cambria Math"/>
                        </a:rPr>
                        <m:t>𝑢𝑛𝑎</m:t>
                      </m:r>
                      <m:r>
                        <a:rPr lang="es-EC" i="1">
                          <a:latin typeface="Cambria Math"/>
                        </a:rPr>
                        <m:t> </m:t>
                      </m:r>
                      <m:r>
                        <a:rPr lang="es-EC" i="1">
                          <a:latin typeface="Cambria Math"/>
                        </a:rPr>
                        <m:t>𝑐</m:t>
                      </m:r>
                      <m:r>
                        <a:rPr lang="es-EC" i="1">
                          <a:latin typeface="Cambria Math"/>
                        </a:rPr>
                        <m:t>á</m:t>
                      </m:r>
                      <m:r>
                        <a:rPr lang="es-EC" i="1">
                          <a:latin typeface="Cambria Math"/>
                        </a:rPr>
                        <m:t>𝑚𝑎𝑟𝑎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2</m:t>
                      </m:r>
                      <m:r>
                        <a:rPr lang="en-US" b="0" i="1" smtClean="0">
                          <a:latin typeface="Cambria Math"/>
                        </a:rPr>
                        <m:t>40</m:t>
                      </m:r>
                      <m:r>
                        <a:rPr lang="es-EC" i="1">
                          <a:latin typeface="Cambria Math"/>
                        </a:rPr>
                        <m:t>𝐺𝑏</m:t>
                      </m:r>
                      <m:r>
                        <a:rPr lang="es-EC" i="1">
                          <a:latin typeface="Cambria Math"/>
                        </a:rPr>
                        <m:t>∗65 </m:t>
                      </m:r>
                      <m:r>
                        <a:rPr lang="es-EC" i="1">
                          <a:latin typeface="Cambria Math"/>
                        </a:rPr>
                        <m:t>𝑐𝑎𝑚𝑎𝑟𝑎𝑠</m:t>
                      </m:r>
                      <m:r>
                        <a:rPr lang="es-EC" i="1">
                          <a:latin typeface="Cambria Math"/>
                        </a:rPr>
                        <m:t>=15600 </m:t>
                      </m:r>
                      <m:r>
                        <a:rPr lang="es-EC" i="1">
                          <a:latin typeface="Cambria Math"/>
                        </a:rPr>
                        <m:t>𝐺𝑏</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𝑒𝑠</m:t>
                      </m:r>
                      <m:r>
                        <a:rPr lang="es-EC" i="1">
                          <a:latin typeface="Cambria Math"/>
                        </a:rPr>
                        <m:t> </m:t>
                      </m:r>
                      <m:r>
                        <a:rPr lang="es-EC" i="1">
                          <a:latin typeface="Cambria Math"/>
                        </a:rPr>
                        <m:t>𝑑𝑒𝑐𝑖𝑟</m:t>
                      </m:r>
                      <m:r>
                        <a:rPr lang="es-EC" i="1">
                          <a:latin typeface="Cambria Math"/>
                        </a:rPr>
                        <m:t>≅15,6</m:t>
                      </m:r>
                      <m:r>
                        <a:rPr lang="es-EC" i="1">
                          <a:latin typeface="Cambria Math"/>
                        </a:rPr>
                        <m:t>𝑇𝑏</m:t>
                      </m:r>
                      <m:r>
                        <a:rPr lang="es-EC" i="1">
                          <a:latin typeface="Cambria Math"/>
                        </a:rPr>
                        <m:t> </m:t>
                      </m:r>
                      <m:r>
                        <a:rPr lang="es-EC" i="1">
                          <a:latin typeface="Cambria Math"/>
                        </a:rPr>
                        <m:t>𝑝𝑜𝑟</m:t>
                      </m:r>
                      <m:r>
                        <a:rPr lang="es-EC" i="1">
                          <a:latin typeface="Cambria Math"/>
                        </a:rPr>
                        <m:t> </m:t>
                      </m:r>
                      <m:r>
                        <a:rPr lang="es-EC" i="1">
                          <a:latin typeface="Cambria Math"/>
                        </a:rPr>
                        <m:t>𝑚𝑒𝑠</m:t>
                      </m:r>
                    </m:oMath>
                  </m:oMathPara>
                </a14:m>
                <a:endParaRPr lang="es-EC" dirty="0"/>
              </a:p>
              <a:p>
                <a:r>
                  <a:rPr lang="es-EC" dirty="0"/>
                  <a:t>Con estos valores se puede ver que el almacenamiento de las cámaras por mes es bastante alto y la opción ideal </a:t>
                </a:r>
                <a:r>
                  <a:rPr lang="es-EC" dirty="0" smtClean="0"/>
                  <a:t>de acuerdo a la </a:t>
                </a:r>
                <a:r>
                  <a:rPr lang="es-EC" dirty="0"/>
                  <a:t>capacidad del servidor es grabar 4 </a:t>
                </a:r>
                <a:r>
                  <a:rPr lang="es-EC" dirty="0" err="1"/>
                  <a:t>fps</a:t>
                </a:r>
                <a:r>
                  <a:rPr lang="es-EC" dirty="0"/>
                  <a:t>. </a:t>
                </a:r>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xfrm>
                <a:off x="609600" y="1124744"/>
                <a:ext cx="7924800" cy="4590256"/>
              </a:xfrm>
              <a:blipFill rotWithShape="1">
                <a:blip r:embed="rId2"/>
                <a:stretch>
                  <a:fillRect l="-308" t="-266" b="-1195"/>
                </a:stretch>
              </a:blipFill>
            </p:spPr>
            <p:txBody>
              <a:bodyPr/>
              <a:lstStyle/>
              <a:p>
                <a:r>
                  <a:rPr lang="es-EC">
                    <a:noFill/>
                  </a:rPr>
                  <a:t> </a:t>
                </a:r>
              </a:p>
            </p:txBody>
          </p:sp>
        </mc:Fallback>
      </mc:AlternateContent>
    </p:spTree>
    <p:extLst>
      <p:ext uri="{BB962C8B-B14F-4D97-AF65-F5344CB8AC3E}">
        <p14:creationId xmlns:p14="http://schemas.microsoft.com/office/powerpoint/2010/main" val="13778967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br>
              <a:rPr lang="es-EC" dirty="0" smtClean="0"/>
            </a:br>
            <a:endParaRPr lang="es-EC" dirty="0"/>
          </a:p>
        </p:txBody>
      </p:sp>
      <p:sp>
        <p:nvSpPr>
          <p:cNvPr id="3" name="2 Marcador de contenido"/>
          <p:cNvSpPr>
            <a:spLocks noGrp="1"/>
          </p:cNvSpPr>
          <p:nvPr>
            <p:ph sz="quarter" idx="13"/>
          </p:nvPr>
        </p:nvSpPr>
        <p:spPr>
          <a:xfrm>
            <a:off x="609600" y="1052736"/>
            <a:ext cx="7924800" cy="4662264"/>
          </a:xfrm>
        </p:spPr>
        <p:txBody>
          <a:bodyPr>
            <a:normAutofit fontScale="92500" lnSpcReduction="20000"/>
          </a:bodyPr>
          <a:lstStyle/>
          <a:p>
            <a:pPr lvl="0"/>
            <a:r>
              <a:rPr lang="es-ES" dirty="0"/>
              <a:t>Al observar el desempeño de la </a:t>
            </a:r>
            <a:r>
              <a:rPr lang="es-ES"/>
              <a:t>red </a:t>
            </a:r>
            <a:r>
              <a:rPr lang="es-ES" smtClean="0"/>
              <a:t>inalámbrica </a:t>
            </a:r>
            <a:r>
              <a:rPr lang="es-ES" dirty="0" smtClean="0"/>
              <a:t>existente</a:t>
            </a:r>
            <a:r>
              <a:rPr lang="es-ES" dirty="0"/>
              <a:t>, se puede concluir que el sistema de red tiene algunas deficiencias por lo que para el uso de cámaras inalámbricas es necesario la implementación de un nuevo sistema más robusto.</a:t>
            </a:r>
            <a:endParaRPr lang="es-EC" dirty="0"/>
          </a:p>
          <a:p>
            <a:pPr lvl="0"/>
            <a:r>
              <a:rPr lang="es-ES" dirty="0"/>
              <a:t>En este proyecto se consideró utilizar equipos de comunicaciones y cámaras que trabajen con el estándar IEEE802.11n para tener el mejor aprovechamiento de transmisión inalámbrica a través de la red wifi. </a:t>
            </a:r>
            <a:endParaRPr lang="es-EC" dirty="0"/>
          </a:p>
          <a:p>
            <a:pPr lvl="0"/>
            <a:r>
              <a:rPr lang="es-ES" dirty="0"/>
              <a:t>El diseño de la red wifi permite cobertura de acceso inalámbrico a usuarios con dispositivos wifi y cámaras inalámbricas en la unidad académica Héroes del Cenepa.</a:t>
            </a:r>
            <a:endParaRPr lang="es-EC" dirty="0"/>
          </a:p>
          <a:p>
            <a:pPr lvl="0"/>
            <a:r>
              <a:rPr lang="es-ES" dirty="0"/>
              <a:t>Para la ubicación de equipos de comunicaciones del sistema CCTV se consideró criterios de diseño como: la ubicación de los equipos de distribución (switch) de la red cableada actual, áreas vulnerables de alta concurrencia de personas, distribución estructural de aulas para alcanzar altos niveles de seguridad.      </a:t>
            </a:r>
            <a:endParaRPr lang="es-EC" dirty="0"/>
          </a:p>
          <a:p>
            <a:pPr lvl="0"/>
            <a:r>
              <a:rPr lang="es-ES" dirty="0"/>
              <a:t>La iluminación de las áreas donde se ubican cada una de las cámaras, tiene un efecto considerable en el uso del ancho de banda para la transmisión de video, pues mientras más iluminado permanece el consumo ancho de banda es mayor.</a:t>
            </a:r>
            <a:endParaRPr lang="es-EC" dirty="0"/>
          </a:p>
          <a:p>
            <a:pPr lvl="0"/>
            <a:r>
              <a:rPr lang="es-ES" dirty="0"/>
              <a:t>Después de haber analizado los niveles de sensibilidad inalámbrica en el campus de la unidad académica Héroes del Cenepa mediante la herramienta “Wifi Analizer”, se evidenció que los equipos de comunicaciones de la nueva red wifi están adecuadamente distribuidos. </a:t>
            </a:r>
            <a:endParaRPr lang="es-EC" dirty="0"/>
          </a:p>
        </p:txBody>
      </p:sp>
    </p:spTree>
    <p:extLst>
      <p:ext uri="{BB962C8B-B14F-4D97-AF65-F5344CB8AC3E}">
        <p14:creationId xmlns:p14="http://schemas.microsoft.com/office/powerpoint/2010/main" val="2852623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br>
              <a:rPr lang="es-EC" dirty="0" smtClean="0"/>
            </a:br>
            <a:endParaRPr lang="es-EC" dirty="0"/>
          </a:p>
        </p:txBody>
      </p:sp>
      <p:sp>
        <p:nvSpPr>
          <p:cNvPr id="3" name="2 Marcador de contenido"/>
          <p:cNvSpPr>
            <a:spLocks noGrp="1"/>
          </p:cNvSpPr>
          <p:nvPr>
            <p:ph sz="quarter" idx="13"/>
          </p:nvPr>
        </p:nvSpPr>
        <p:spPr>
          <a:xfrm>
            <a:off x="609600" y="1196752"/>
            <a:ext cx="7924800" cy="4518248"/>
          </a:xfrm>
        </p:spPr>
        <p:txBody>
          <a:bodyPr>
            <a:normAutofit fontScale="92500" lnSpcReduction="10000"/>
          </a:bodyPr>
          <a:lstStyle/>
          <a:p>
            <a:pPr lvl="0"/>
            <a:r>
              <a:rPr lang="es-ES" dirty="0"/>
              <a:t>Basándose en las normas de seguridad de la institución se comprobó que la ubicación estratégica de las cámaras en el campus, es ideal para monitorear la circulación de personas en todas las áreas de la unidad académica Héroes del Cenepa.</a:t>
            </a:r>
            <a:endParaRPr lang="es-EC" dirty="0"/>
          </a:p>
          <a:p>
            <a:pPr lvl="0"/>
            <a:r>
              <a:rPr lang="es-ES" dirty="0"/>
              <a:t>El uso del sistema operativo gratuito como es Linux distribución Ubuntu para el servidor de video permite abaratar el costo del proyecto, pues así se evita la adquisición de licencias de software. </a:t>
            </a:r>
            <a:endParaRPr lang="es-EC" dirty="0"/>
          </a:p>
          <a:p>
            <a:pPr lvl="0"/>
            <a:r>
              <a:rPr lang="es-ES" dirty="0"/>
              <a:t>El software utilizado para grabación y monitoreo del CCTV se denomina Zoneminder  desarrollado para Linux/Ubuntu especializado en video vigilancia de distribución gratuita con interfaz amigable con el usuario.</a:t>
            </a:r>
            <a:endParaRPr lang="es-EC" dirty="0"/>
          </a:p>
          <a:p>
            <a:pPr lvl="0"/>
            <a:r>
              <a:rPr lang="es-ES" dirty="0"/>
              <a:t>Mediante pruebas de funcionamiento de todo el sistema CCTV, certificando que los niveles de sensibilidad de la red wifi en los puntos de ubicación de las cámaras son ideales garantizando la transmisión inalámbrica de video, elevando así el nivel de seguridad para proteger todo el equipamiento propiedad de la escuela.</a:t>
            </a:r>
            <a:endParaRPr lang="es-EC" dirty="0"/>
          </a:p>
          <a:p>
            <a:r>
              <a:rPr lang="es-EC" dirty="0"/>
              <a:t>El costo referencial del presente proyecto es relativamente bajo en comparación a otros  proyectos con similares características, esto se debe al uso de software gratuito para el servidor de video y del software de video vigilancia.</a:t>
            </a:r>
          </a:p>
          <a:p>
            <a:endParaRPr lang="es-EC" dirty="0"/>
          </a:p>
        </p:txBody>
      </p:sp>
    </p:spTree>
    <p:extLst>
      <p:ext uri="{BB962C8B-B14F-4D97-AF65-F5344CB8AC3E}">
        <p14:creationId xmlns:p14="http://schemas.microsoft.com/office/powerpoint/2010/main" val="29226423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br>
              <a:rPr lang="es-EC" dirty="0" smtClean="0"/>
            </a:br>
            <a:endParaRPr lang="es-EC" dirty="0"/>
          </a:p>
        </p:txBody>
      </p:sp>
      <p:sp>
        <p:nvSpPr>
          <p:cNvPr id="3" name="2 Marcador de contenido"/>
          <p:cNvSpPr>
            <a:spLocks noGrp="1"/>
          </p:cNvSpPr>
          <p:nvPr>
            <p:ph sz="quarter" idx="13"/>
          </p:nvPr>
        </p:nvSpPr>
        <p:spPr>
          <a:xfrm>
            <a:off x="609600" y="1124744"/>
            <a:ext cx="7924800" cy="5112568"/>
          </a:xfrm>
        </p:spPr>
        <p:txBody>
          <a:bodyPr>
            <a:normAutofit fontScale="92500" lnSpcReduction="20000"/>
          </a:bodyPr>
          <a:lstStyle/>
          <a:p>
            <a:pPr lvl="0"/>
            <a:r>
              <a:rPr lang="es-ES" dirty="0"/>
              <a:t>Para diseñar una red wifi robusta, es recomendable usar un simulador adecuado debido al grosor de las paredes del lugar además de considerar las características técnicas de los equipos para la comunicación inalámbrica.</a:t>
            </a:r>
            <a:endParaRPr lang="es-EC" dirty="0"/>
          </a:p>
          <a:p>
            <a:pPr lvl="0"/>
            <a:r>
              <a:rPr lang="es-ES" dirty="0"/>
              <a:t>En diseños de sistemas de seguridad se recomienda considerar todos los puntos vulnerables que pueden ser violentados  para la correcta ubicación de las cámaras de vigilancia.</a:t>
            </a:r>
            <a:endParaRPr lang="es-EC" dirty="0"/>
          </a:p>
          <a:p>
            <a:pPr lvl="0"/>
            <a:r>
              <a:rPr lang="es-ES" dirty="0"/>
              <a:t>Si se desearía extender el proyecto incrementando el número de cámaras se recomienda que trabajen con el estándar IEEE802.11n obteniendo así alta velocidad de </a:t>
            </a:r>
            <a:r>
              <a:rPr lang="es-ES" dirty="0" smtClean="0"/>
              <a:t>transmisión y mejor aprovechamiento del ancho de banda </a:t>
            </a:r>
            <a:r>
              <a:rPr lang="es-ES" dirty="0"/>
              <a:t>en la red wifi.</a:t>
            </a:r>
            <a:endParaRPr lang="es-EC" dirty="0"/>
          </a:p>
          <a:p>
            <a:pPr lvl="0"/>
            <a:r>
              <a:rPr lang="es-ES" dirty="0"/>
              <a:t>Es recomendable que el cuarto de equipos donde se concentra el servidor de video marca DELL modelo </a:t>
            </a:r>
            <a:r>
              <a:rPr lang="es-ES" dirty="0" err="1"/>
              <a:t>poweredge</a:t>
            </a:r>
            <a:r>
              <a:rPr lang="es-ES" dirty="0"/>
              <a:t> 2950, sea mejor adecuado y cuente con un sistema de enfriamiento para controlar la temperatura de los </a:t>
            </a:r>
            <a:r>
              <a:rPr lang="es-ES"/>
              <a:t>equipos </a:t>
            </a:r>
            <a:r>
              <a:rPr lang="es-ES" smtClean="0"/>
              <a:t>allí </a:t>
            </a:r>
            <a:r>
              <a:rPr lang="es-ES" dirty="0"/>
              <a:t>instalados.</a:t>
            </a:r>
            <a:endParaRPr lang="es-EC" dirty="0"/>
          </a:p>
          <a:p>
            <a:pPr lvl="0"/>
            <a:r>
              <a:rPr lang="es-ES" dirty="0"/>
              <a:t>Se recomienda cambiar el switch principal por otro que gestione de mejor manera la red de la Unidad Académica Héroes del Cenepa.</a:t>
            </a:r>
            <a:endParaRPr lang="es-EC" dirty="0"/>
          </a:p>
          <a:p>
            <a:pPr lvl="0"/>
            <a:r>
              <a:rPr lang="es-ES" dirty="0"/>
              <a:t>De ser posible se recomienda tener un sistema de respaldo para el almacenamiento de las grabaciones del circuito cerrado de televisión. </a:t>
            </a:r>
            <a:endParaRPr lang="es-EC" dirty="0"/>
          </a:p>
          <a:p>
            <a:pPr lvl="0"/>
            <a:r>
              <a:rPr lang="es-ES" dirty="0"/>
              <a:t>Se debe realizar mantenimientos preventivos de todo el sistema CCTV  periódicos, para garantizar su correcto funcionamiento. </a:t>
            </a:r>
            <a:endParaRPr lang="es-EC" dirty="0"/>
          </a:p>
          <a:p>
            <a:pPr lvl="0"/>
            <a:r>
              <a:rPr lang="es-ES" dirty="0"/>
              <a:t>La gestión de los videos almacenados debe ser manejada con responsabilidad y seguridad, sin valerse de esta información para usarla en contra de terceras personas.</a:t>
            </a:r>
            <a:endParaRPr lang="es-EC" dirty="0"/>
          </a:p>
          <a:p>
            <a:endParaRPr lang="es-EC" dirty="0"/>
          </a:p>
        </p:txBody>
      </p:sp>
    </p:spTree>
    <p:extLst>
      <p:ext uri="{BB962C8B-B14F-4D97-AF65-F5344CB8AC3E}">
        <p14:creationId xmlns:p14="http://schemas.microsoft.com/office/powerpoint/2010/main" val="3612096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069976"/>
            <a:ext cx="7924800" cy="1143000"/>
          </a:xfrm>
        </p:spPr>
        <p:txBody>
          <a:bodyPr/>
          <a:lstStyle/>
          <a:p>
            <a:r>
              <a:rPr lang="es-EC" dirty="0" smtClean="0"/>
              <a:t>Gracias por su atención</a:t>
            </a:r>
            <a:endParaRPr lang="es-EC" dirty="0"/>
          </a:p>
        </p:txBody>
      </p:sp>
    </p:spTree>
    <p:extLst>
      <p:ext uri="{BB962C8B-B14F-4D97-AF65-F5344CB8AC3E}">
        <p14:creationId xmlns:p14="http://schemas.microsoft.com/office/powerpoint/2010/main" val="13658005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Formato de imágenes</a:t>
            </a:r>
            <a:endParaRPr lang="es-EC" dirty="0"/>
          </a:p>
        </p:txBody>
      </p:sp>
      <p:sp>
        <p:nvSpPr>
          <p:cNvPr id="3" name="2 Marcador de contenido"/>
          <p:cNvSpPr>
            <a:spLocks noGrp="1"/>
          </p:cNvSpPr>
          <p:nvPr>
            <p:ph sz="quarter" idx="13"/>
          </p:nvPr>
        </p:nvSpPr>
        <p:spPr/>
        <p:txBody>
          <a:bodyPr/>
          <a:lstStyle/>
          <a:p>
            <a:r>
              <a:rPr lang="es-EC" dirty="0"/>
              <a:t>El formato de imágenes se basa en la adquisición de </a:t>
            </a:r>
            <a:r>
              <a:rPr lang="es-EC" dirty="0" smtClean="0"/>
              <a:t>fotogramas, en </a:t>
            </a:r>
            <a:r>
              <a:rPr lang="es-EC" dirty="0"/>
              <a:t>video es la captura de imágenes las cuales tienen secuencia y permiten apreciar el movimiento de lo que mira la cámara, </a:t>
            </a:r>
            <a:r>
              <a:rPr lang="es-EC" dirty="0" smtClean="0"/>
              <a:t>las </a:t>
            </a:r>
            <a:r>
              <a:rPr lang="es-EC" dirty="0"/>
              <a:t>imágenes están compuestas por luz y color estas están definidas por luminancia y crominancia respectivamente</a:t>
            </a:r>
            <a:r>
              <a:rPr lang="es-EC" dirty="0" smtClean="0"/>
              <a:t>.</a:t>
            </a:r>
          </a:p>
          <a:p>
            <a:r>
              <a:rPr lang="es-ES" dirty="0"/>
              <a:t>LUMINANCIA: Esta</a:t>
            </a:r>
            <a:r>
              <a:rPr lang="es-EC" dirty="0"/>
              <a:t> componente del video da la información de blancos y negros estos colores con la máxima y mínima expresión de luminancia, pues esta es la que expone la cantidad de luz.</a:t>
            </a:r>
          </a:p>
          <a:p>
            <a:r>
              <a:rPr lang="es-EC" dirty="0"/>
              <a:t>CROMINANCIA: es la encargada de la señal de video esta contiene informaciones de color, esta determina la saturación que nos da la cantidad de color que predominan entre azul, verde o rojo que son los colores primarios, y el matiz que muestra el color es decir mientras más intenso es el color, la saturación de este está en su máxima expresión.</a:t>
            </a:r>
          </a:p>
          <a:p>
            <a:endParaRPr lang="es-EC" dirty="0"/>
          </a:p>
        </p:txBody>
      </p:sp>
    </p:spTree>
    <p:extLst>
      <p:ext uri="{BB962C8B-B14F-4D97-AF65-F5344CB8AC3E}">
        <p14:creationId xmlns:p14="http://schemas.microsoft.com/office/powerpoint/2010/main" val="3585327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840188863"/>
              </p:ext>
            </p:extLst>
          </p:nvPr>
        </p:nvGraphicFramePr>
        <p:xfrm>
          <a:off x="1403649" y="2132856"/>
          <a:ext cx="6264695" cy="2736306"/>
        </p:xfrm>
        <a:graphic>
          <a:graphicData uri="http://schemas.openxmlformats.org/drawingml/2006/table">
            <a:tbl>
              <a:tblPr firstRow="1" firstCol="1" bandRow="1">
                <a:tableStyleId>{5C22544A-7EE6-4342-B048-85BDC9FD1C3A}</a:tableStyleId>
              </a:tblPr>
              <a:tblGrid>
                <a:gridCol w="2295844"/>
                <a:gridCol w="1859733"/>
                <a:gridCol w="2109118"/>
              </a:tblGrid>
              <a:tr h="307573">
                <a:tc>
                  <a:txBody>
                    <a:bodyPr/>
                    <a:lstStyle/>
                    <a:p>
                      <a:pPr algn="ctr">
                        <a:lnSpc>
                          <a:spcPct val="115000"/>
                        </a:lnSpc>
                        <a:spcAft>
                          <a:spcPts val="0"/>
                        </a:spcAft>
                      </a:pPr>
                      <a:r>
                        <a:rPr lang="es-EC" sz="1200" dirty="0">
                          <a:effectLst/>
                        </a:rPr>
                        <a:t>JPG</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GIF</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PNG</a:t>
                      </a:r>
                      <a:endParaRPr lang="es-EC" sz="1200">
                        <a:solidFill>
                          <a:srgbClr val="365F91"/>
                        </a:solidFill>
                        <a:effectLst/>
                        <a:latin typeface="Times New Roman"/>
                        <a:ea typeface="Times New Roman"/>
                        <a:cs typeface="Times New Roman"/>
                      </a:endParaRPr>
                    </a:p>
                  </a:txBody>
                  <a:tcPr marL="68580" marR="68580" marT="0" marB="0"/>
                </a:tc>
              </a:tr>
              <a:tr h="617875">
                <a:tc>
                  <a:txBody>
                    <a:bodyPr/>
                    <a:lstStyle/>
                    <a:p>
                      <a:pPr algn="ctr">
                        <a:lnSpc>
                          <a:spcPct val="115000"/>
                        </a:lnSpc>
                        <a:spcAft>
                          <a:spcPts val="0"/>
                        </a:spcAft>
                      </a:pPr>
                      <a:r>
                        <a:rPr lang="es-EC" sz="1200" dirty="0">
                          <a:effectLst/>
                        </a:rPr>
                        <a:t>Número de colores: 24 bits color o 8 bits B/N</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Hasta 256 colores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Número de colores: 24 bits color</a:t>
                      </a:r>
                      <a:endParaRPr lang="es-EC" sz="1200">
                        <a:solidFill>
                          <a:srgbClr val="365F91"/>
                        </a:solidFill>
                        <a:effectLst/>
                        <a:latin typeface="Times New Roman"/>
                        <a:ea typeface="Times New Roman"/>
                        <a:cs typeface="Times New Roman"/>
                      </a:endParaRPr>
                    </a:p>
                  </a:txBody>
                  <a:tcPr marL="68580" marR="68580" marT="0" marB="0"/>
                </a:tc>
              </a:tr>
              <a:tr h="597856">
                <a:tc>
                  <a:txBody>
                    <a:bodyPr/>
                    <a:lstStyle/>
                    <a:p>
                      <a:pPr algn="ctr">
                        <a:lnSpc>
                          <a:spcPct val="115000"/>
                        </a:lnSpc>
                        <a:spcAft>
                          <a:spcPts val="0"/>
                        </a:spcAft>
                      </a:pPr>
                      <a:r>
                        <a:rPr lang="es-EC" sz="1200">
                          <a:effectLst/>
                        </a:rPr>
                        <a:t>Muy alto grado de compresión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Formato de compresión</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Mayor compresión que el formato GIF (+10%)</a:t>
                      </a:r>
                      <a:endParaRPr lang="es-EC" sz="1200">
                        <a:solidFill>
                          <a:srgbClr val="365F91"/>
                        </a:solidFill>
                        <a:effectLst/>
                        <a:latin typeface="Times New Roman"/>
                        <a:ea typeface="Times New Roman"/>
                        <a:cs typeface="Times New Roman"/>
                      </a:endParaRPr>
                    </a:p>
                  </a:txBody>
                  <a:tcPr marL="68580" marR="68580" marT="0" marB="0"/>
                </a:tc>
              </a:tr>
              <a:tr h="307573">
                <a:tc>
                  <a:txBody>
                    <a:bodyPr/>
                    <a:lstStyle/>
                    <a:p>
                      <a:pPr algn="ctr">
                        <a:lnSpc>
                          <a:spcPct val="115000"/>
                        </a:lnSpc>
                        <a:spcAft>
                          <a:spcPts val="0"/>
                        </a:spcAft>
                      </a:pPr>
                      <a:r>
                        <a:rPr lang="es-EC" sz="1200">
                          <a:effectLst/>
                        </a:rPr>
                        <a:t>Admite carga progresiva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Admite carga progresiva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Admite carga progresiva</a:t>
                      </a:r>
                      <a:endParaRPr lang="es-EC" sz="1200">
                        <a:solidFill>
                          <a:srgbClr val="365F91"/>
                        </a:solidFill>
                        <a:effectLst/>
                        <a:latin typeface="Times New Roman"/>
                        <a:ea typeface="Times New Roman"/>
                        <a:cs typeface="Times New Roman"/>
                      </a:endParaRPr>
                    </a:p>
                  </a:txBody>
                  <a:tcPr marL="68580" marR="68580" marT="0" marB="0"/>
                </a:tc>
              </a:tr>
              <a:tr h="597856">
                <a:tc>
                  <a:txBody>
                    <a:bodyPr/>
                    <a:lstStyle/>
                    <a:p>
                      <a:pPr algn="ctr">
                        <a:lnSpc>
                          <a:spcPct val="115000"/>
                        </a:lnSpc>
                        <a:spcAft>
                          <a:spcPts val="0"/>
                        </a:spcAft>
                      </a:pPr>
                      <a:r>
                        <a:rPr lang="es-EC" sz="1200" dirty="0">
                          <a:effectLst/>
                        </a:rPr>
                        <a:t>No admite fondos transparentes</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Admite fondos transparentes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Admite fondos transparentes en 8 bits</a:t>
                      </a:r>
                      <a:endParaRPr lang="es-EC" sz="1200">
                        <a:solidFill>
                          <a:srgbClr val="365F91"/>
                        </a:solidFill>
                        <a:effectLst/>
                        <a:latin typeface="Times New Roman"/>
                        <a:ea typeface="Times New Roman"/>
                        <a:cs typeface="Times New Roman"/>
                      </a:endParaRPr>
                    </a:p>
                  </a:txBody>
                  <a:tcPr marL="68580" marR="68580" marT="0" marB="0"/>
                </a:tc>
              </a:tr>
              <a:tr h="307573">
                <a:tc>
                  <a:txBody>
                    <a:bodyPr/>
                    <a:lstStyle/>
                    <a:p>
                      <a:pPr algn="ctr">
                        <a:lnSpc>
                          <a:spcPct val="115000"/>
                        </a:lnSpc>
                        <a:spcAft>
                          <a:spcPts val="0"/>
                        </a:spcAft>
                      </a:pPr>
                      <a:r>
                        <a:rPr lang="es-EC" sz="1200">
                          <a:effectLst/>
                        </a:rPr>
                        <a:t>No permite animación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Permite animación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No permite animación</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
        <p:nvSpPr>
          <p:cNvPr id="6" name="1 Título"/>
          <p:cNvSpPr>
            <a:spLocks noGrp="1"/>
          </p:cNvSpPr>
          <p:nvPr>
            <p:ph type="title"/>
          </p:nvPr>
        </p:nvSpPr>
        <p:spPr>
          <a:xfrm>
            <a:off x="609600" y="274638"/>
            <a:ext cx="7924800" cy="1143000"/>
          </a:xfrm>
        </p:spPr>
        <p:txBody>
          <a:bodyPr/>
          <a:lstStyle/>
          <a:p>
            <a:r>
              <a:rPr lang="en-US" dirty="0" smtClean="0"/>
              <a:t>Formato de imágenes</a:t>
            </a:r>
            <a:endParaRPr lang="es-EC" dirty="0"/>
          </a:p>
        </p:txBody>
      </p:sp>
    </p:spTree>
    <p:extLst>
      <p:ext uri="{BB962C8B-B14F-4D97-AF65-F5344CB8AC3E}">
        <p14:creationId xmlns:p14="http://schemas.microsoft.com/office/powerpoint/2010/main" val="23477631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Resolución de imágenes</a:t>
            </a:r>
            <a:endParaRPr lang="es-EC" dirty="0"/>
          </a:p>
        </p:txBody>
      </p:sp>
      <p:sp>
        <p:nvSpPr>
          <p:cNvPr id="3" name="2 Marcador de contenido"/>
          <p:cNvSpPr>
            <a:spLocks noGrp="1"/>
          </p:cNvSpPr>
          <p:nvPr>
            <p:ph sz="quarter" idx="13"/>
          </p:nvPr>
        </p:nvSpPr>
        <p:spPr/>
        <p:txBody>
          <a:bodyPr/>
          <a:lstStyle/>
          <a:p>
            <a:r>
              <a:rPr lang="es-EC" dirty="0"/>
              <a:t>Las unidades de la resolución de una imagen son expresados por dpi: </a:t>
            </a:r>
            <a:r>
              <a:rPr lang="es-EC" dirty="0" err="1"/>
              <a:t>dots</a:t>
            </a:r>
            <a:r>
              <a:rPr lang="es-EC" dirty="0"/>
              <a:t>-per-</a:t>
            </a:r>
            <a:r>
              <a:rPr lang="es-EC" dirty="0" err="1"/>
              <a:t>inch</a:t>
            </a:r>
            <a:r>
              <a:rPr lang="es-EC" dirty="0"/>
              <a:t> (</a:t>
            </a:r>
            <a:r>
              <a:rPr lang="es-EC" dirty="0" err="1"/>
              <a:t>ppp</a:t>
            </a:r>
            <a:r>
              <a:rPr lang="es-EC" dirty="0"/>
              <a:t>: pixel por pulgada) un valor de las resoluciones de digitalización en blanco y negro esta normalmente en rangos de 200 a </a:t>
            </a:r>
            <a:r>
              <a:rPr lang="es-EC" dirty="0" smtClean="0"/>
              <a:t>400ppp.</a:t>
            </a:r>
          </a:p>
          <a:p>
            <a:r>
              <a:rPr lang="es-EC" dirty="0"/>
              <a:t>Las dimensiones de una imagen en pixeles se determinan por las medidas horizontales y verticales de la misma multiplicadas por el dpi (</a:t>
            </a:r>
            <a:r>
              <a:rPr lang="es-EC" dirty="0" err="1"/>
              <a:t>ppp</a:t>
            </a:r>
            <a:r>
              <a:rPr lang="es-EC" dirty="0"/>
              <a:t>),  es decir una resolución de 2400x3000 corresponde a una imagen de 8x10 pulgadas con un valor de dpi de 300, (8”x 300 dpi = 2400 pixeles) y (10”x 300dpi = 3000 pixeles).</a:t>
            </a:r>
          </a:p>
          <a:p>
            <a:r>
              <a:rPr lang="es-EC" dirty="0"/>
              <a:t>El concepto de bitonal está relacionado con la representación por pixeles que consta de 1 bit cada </a:t>
            </a:r>
            <a:r>
              <a:rPr lang="es-EC" dirty="0" smtClean="0"/>
              <a:t>uno, las </a:t>
            </a:r>
            <a:r>
              <a:rPr lang="es-EC" dirty="0"/>
              <a:t>imágenes de 24 bits, los bits son divididos en grupos de 8 para el rojo,  verde y azul respectivamente, la representación de otros colores se utilizan combinaciones de estos grupos de bits, cuando la imagen se dice es de 24 bits ofrece 16.7 millones de tonos de color (2</a:t>
            </a:r>
            <a:r>
              <a:rPr lang="es-EC" baseline="30000" dirty="0"/>
              <a:t>24</a:t>
            </a:r>
            <a:r>
              <a:rPr lang="es-EC" dirty="0"/>
              <a:t>)</a:t>
            </a:r>
          </a:p>
        </p:txBody>
      </p:sp>
    </p:spTree>
    <p:extLst>
      <p:ext uri="{BB962C8B-B14F-4D97-AF65-F5344CB8AC3E}">
        <p14:creationId xmlns:p14="http://schemas.microsoft.com/office/powerpoint/2010/main" val="1833869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Circuito</a:t>
            </a:r>
            <a:r>
              <a:rPr lang="en-US" dirty="0" smtClean="0"/>
              <a:t> </a:t>
            </a:r>
            <a:r>
              <a:rPr lang="en-US" dirty="0" err="1" smtClean="0"/>
              <a:t>cerrado</a:t>
            </a:r>
            <a:r>
              <a:rPr lang="en-US" dirty="0" smtClean="0"/>
              <a:t> de </a:t>
            </a:r>
            <a:r>
              <a:rPr lang="en-US" dirty="0" err="1" smtClean="0"/>
              <a:t>televisión</a:t>
            </a:r>
            <a:endParaRPr lang="es-EC" dirty="0"/>
          </a:p>
        </p:txBody>
      </p:sp>
      <p:sp>
        <p:nvSpPr>
          <p:cNvPr id="3" name="2 Marcador de contenido"/>
          <p:cNvSpPr>
            <a:spLocks noGrp="1"/>
          </p:cNvSpPr>
          <p:nvPr>
            <p:ph sz="quarter" idx="13"/>
          </p:nvPr>
        </p:nvSpPr>
        <p:spPr>
          <a:xfrm>
            <a:off x="609600" y="2122512"/>
            <a:ext cx="7924800" cy="4114800"/>
          </a:xfrm>
        </p:spPr>
        <p:txBody>
          <a:bodyPr>
            <a:normAutofit/>
          </a:bodyPr>
          <a:lstStyle/>
          <a:p>
            <a:r>
              <a:rPr lang="es-EC" sz="2000" dirty="0"/>
              <a:t>E</a:t>
            </a:r>
            <a:r>
              <a:rPr lang="es-EC" sz="2000" dirty="0" smtClean="0"/>
              <a:t>s </a:t>
            </a:r>
            <a:r>
              <a:rPr lang="es-EC" sz="2000" dirty="0"/>
              <a:t>un sistema de video vigilancia con características de supervisión de actividades en diversos sitios.</a:t>
            </a:r>
          </a:p>
          <a:p>
            <a:pPr algn="just"/>
            <a:r>
              <a:rPr lang="es-EC" sz="2000" dirty="0"/>
              <a:t>El CCTV está compuesto por cámaras alámbricas o inalámbricas que captan las imágenes que está en su ángulo de cobertura, esto posteriormente es proyectado en monitores y también distintos tipos de dispositivos de almacenamiento como servidores con discos de gran capacidad conectados en cascada, DVR (digital video </a:t>
            </a:r>
            <a:r>
              <a:rPr lang="es-EC" sz="2000" dirty="0" err="1"/>
              <a:t>recorder</a:t>
            </a:r>
            <a:r>
              <a:rPr lang="es-EC" sz="2000" dirty="0"/>
              <a:t>) o (NVR </a:t>
            </a:r>
            <a:r>
              <a:rPr lang="es-EC" sz="2000" dirty="0" err="1"/>
              <a:t>network</a:t>
            </a:r>
            <a:r>
              <a:rPr lang="es-EC" sz="2000" dirty="0"/>
              <a:t> video </a:t>
            </a:r>
            <a:r>
              <a:rPr lang="es-EC" sz="2000" dirty="0" err="1"/>
              <a:t>recorder</a:t>
            </a:r>
            <a:r>
              <a:rPr lang="es-EC" sz="2000" dirty="0"/>
              <a:t>) si nuestro CCTV  es basado en redes </a:t>
            </a:r>
            <a:r>
              <a:rPr lang="es-EC" sz="2000" dirty="0" smtClean="0"/>
              <a:t>IP.</a:t>
            </a:r>
            <a:endParaRPr lang="es-EC" sz="2000" dirty="0"/>
          </a:p>
        </p:txBody>
      </p:sp>
    </p:spTree>
    <p:extLst>
      <p:ext uri="{BB962C8B-B14F-4D97-AF65-F5344CB8AC3E}">
        <p14:creationId xmlns:p14="http://schemas.microsoft.com/office/powerpoint/2010/main" val="35512855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Sistema de seguridad con </a:t>
            </a:r>
            <a:r>
              <a:rPr lang="en-US" dirty="0" err="1" smtClean="0"/>
              <a:t>cámaras</a:t>
            </a:r>
            <a:r>
              <a:rPr lang="en-US" dirty="0" smtClean="0"/>
              <a:t> IP</a:t>
            </a:r>
            <a:endParaRPr lang="es-EC" dirty="0"/>
          </a:p>
        </p:txBody>
      </p:sp>
      <p:sp>
        <p:nvSpPr>
          <p:cNvPr id="3" name="2 Marcador de contenido"/>
          <p:cNvSpPr>
            <a:spLocks noGrp="1"/>
          </p:cNvSpPr>
          <p:nvPr>
            <p:ph sz="quarter" idx="13"/>
          </p:nvPr>
        </p:nvSpPr>
        <p:spPr>
          <a:xfrm>
            <a:off x="609600" y="2132856"/>
            <a:ext cx="7924800" cy="4114800"/>
          </a:xfrm>
        </p:spPr>
        <p:txBody>
          <a:bodyPr/>
          <a:lstStyle/>
          <a:p>
            <a:pPr algn="just"/>
            <a:r>
              <a:rPr lang="es-EC" dirty="0"/>
              <a:t>Una cámara de IP incorpora su propio miniordenador, lo que le permite emitir vídeo por sí misma, comprime el vídeo y </a:t>
            </a:r>
            <a:r>
              <a:rPr lang="es-EC" dirty="0" smtClean="0"/>
              <a:t>enviarlo para diseñar el sistema de seguridad se debe considerar que el sistema debe tener:</a:t>
            </a:r>
          </a:p>
          <a:p>
            <a:pPr lvl="1"/>
            <a:r>
              <a:rPr lang="es-ES" dirty="0"/>
              <a:t>Visión en vivo</a:t>
            </a:r>
            <a:endParaRPr lang="es-EC" dirty="0"/>
          </a:p>
          <a:p>
            <a:pPr lvl="1"/>
            <a:r>
              <a:rPr lang="es-ES" dirty="0"/>
              <a:t>Sistema de Procesamiento</a:t>
            </a:r>
            <a:endParaRPr lang="es-EC" dirty="0"/>
          </a:p>
          <a:p>
            <a:pPr lvl="1"/>
            <a:r>
              <a:rPr lang="es-ES" dirty="0"/>
              <a:t>Ángulo de Visión o Cobertura de una cámara</a:t>
            </a:r>
            <a:endParaRPr lang="es-EC" dirty="0"/>
          </a:p>
          <a:p>
            <a:endParaRPr lang="es-EC" dirty="0"/>
          </a:p>
        </p:txBody>
      </p:sp>
    </p:spTree>
    <p:extLst>
      <p:ext uri="{BB962C8B-B14F-4D97-AF65-F5344CB8AC3E}">
        <p14:creationId xmlns:p14="http://schemas.microsoft.com/office/powerpoint/2010/main" val="1362258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84"/>
            <a:ext cx="7924800" cy="1143000"/>
          </a:xfrm>
        </p:spPr>
        <p:txBody>
          <a:bodyPr/>
          <a:lstStyle/>
          <a:p>
            <a:r>
              <a:rPr lang="en-US" dirty="0" smtClean="0"/>
              <a:t>Red actual de la unidad </a:t>
            </a:r>
            <a:r>
              <a:rPr lang="en-US" dirty="0" err="1" smtClean="0"/>
              <a:t>acádemica</a:t>
            </a:r>
            <a:r>
              <a:rPr lang="en-US" dirty="0" smtClean="0"/>
              <a:t/>
            </a:r>
            <a:br>
              <a:rPr lang="en-US" dirty="0" smtClean="0"/>
            </a:b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206" y="692696"/>
            <a:ext cx="689617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6141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276872"/>
            <a:ext cx="7924800" cy="1143000"/>
          </a:xfrm>
        </p:spPr>
        <p:txBody>
          <a:bodyPr/>
          <a:lstStyle/>
          <a:p>
            <a:pPr algn="ctr"/>
            <a:r>
              <a:rPr lang="es-EC" dirty="0" smtClean="0"/>
              <a:t>Diseño</a:t>
            </a:r>
            <a:r>
              <a:rPr lang="en-US" dirty="0" smtClean="0"/>
              <a:t> de la red wifi y del Sistema de seguridad</a:t>
            </a:r>
            <a:endParaRPr lang="es-EC" dirty="0"/>
          </a:p>
        </p:txBody>
      </p:sp>
    </p:spTree>
    <p:extLst>
      <p:ext uri="{BB962C8B-B14F-4D97-AF65-F5344CB8AC3E}">
        <p14:creationId xmlns:p14="http://schemas.microsoft.com/office/powerpoint/2010/main" val="10692320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a:t>
            </a:r>
            <a:r>
              <a:rPr lang="en-US" dirty="0" smtClean="0"/>
              <a:t> de la red wifi</a:t>
            </a:r>
            <a:endParaRPr lang="es-EC" dirty="0"/>
          </a:p>
        </p:txBody>
      </p:sp>
      <p:sp>
        <p:nvSpPr>
          <p:cNvPr id="3" name="2 Marcador de contenido"/>
          <p:cNvSpPr>
            <a:spLocks noGrp="1"/>
          </p:cNvSpPr>
          <p:nvPr>
            <p:ph sz="quarter" idx="13"/>
          </p:nvPr>
        </p:nvSpPr>
        <p:spPr/>
        <p:txBody>
          <a:bodyPr>
            <a:normAutofit fontScale="92500" lnSpcReduction="10000"/>
          </a:bodyPr>
          <a:lstStyle/>
          <a:p>
            <a:pPr algn="just"/>
            <a:r>
              <a:rPr lang="es-EC" dirty="0" smtClean="0"/>
              <a:t>DESCRIPCIÓN DE LA RED A DISEÑAR</a:t>
            </a:r>
          </a:p>
          <a:p>
            <a:pPr algn="just"/>
            <a:r>
              <a:rPr lang="es-EC" dirty="0" smtClean="0"/>
              <a:t>La </a:t>
            </a:r>
            <a:r>
              <a:rPr lang="es-EC" dirty="0"/>
              <a:t>red que </a:t>
            </a:r>
            <a:r>
              <a:rPr lang="es-EC" dirty="0" smtClean="0"/>
              <a:t>se diseñara debe satisfacer </a:t>
            </a:r>
            <a:r>
              <a:rPr lang="es-EC" dirty="0"/>
              <a:t>los requerimientos en la unidad Académica Héroes del Cenepa de la ESPE, </a:t>
            </a:r>
            <a:r>
              <a:rPr lang="es-EC" dirty="0" smtClean="0"/>
              <a:t>tiene un </a:t>
            </a:r>
            <a:r>
              <a:rPr lang="es-EC" dirty="0"/>
              <a:t>área de </a:t>
            </a:r>
            <a:r>
              <a:rPr lang="es-EC" dirty="0" smtClean="0"/>
              <a:t>3710m2 distribuida </a:t>
            </a:r>
            <a:r>
              <a:rPr lang="es-EC" dirty="0"/>
              <a:t>entre aulas, laboratorios, patios </a:t>
            </a:r>
            <a:r>
              <a:rPr lang="es-EC" dirty="0" smtClean="0"/>
              <a:t>en la universidad</a:t>
            </a:r>
            <a:r>
              <a:rPr lang="es-EC" dirty="0"/>
              <a:t>, la red Wifi debe </a:t>
            </a:r>
            <a:r>
              <a:rPr lang="es-EC" dirty="0" smtClean="0"/>
              <a:t>ser </a:t>
            </a:r>
            <a:r>
              <a:rPr lang="es-EC" dirty="0"/>
              <a:t>robusta para </a:t>
            </a:r>
            <a:r>
              <a:rPr lang="es-EC" dirty="0" smtClean="0"/>
              <a:t>brindar </a:t>
            </a:r>
            <a:r>
              <a:rPr lang="es-EC" dirty="0"/>
              <a:t>conexión a internet y al sistema general de la ESPE </a:t>
            </a:r>
            <a:r>
              <a:rPr lang="es-EC" dirty="0" smtClean="0"/>
              <a:t>para </a:t>
            </a:r>
            <a:r>
              <a:rPr lang="es-EC" dirty="0"/>
              <a:t>800 estudiantes y que soporte transmisión de video del sistema de CCTV inalámbrico</a:t>
            </a:r>
            <a:r>
              <a:rPr lang="es-EC" dirty="0" smtClean="0"/>
              <a:t>. Esto debe </a:t>
            </a:r>
            <a:r>
              <a:rPr lang="es-EC" dirty="0"/>
              <a:t>realizarse mediante dos Vlans </a:t>
            </a:r>
            <a:r>
              <a:rPr lang="es-EC" dirty="0" smtClean="0"/>
              <a:t>para </a:t>
            </a:r>
            <a:r>
              <a:rPr lang="es-EC" dirty="0"/>
              <a:t>tener direccionamiento </a:t>
            </a:r>
            <a:r>
              <a:rPr lang="es-EC" dirty="0" smtClean="0"/>
              <a:t>dedicado </a:t>
            </a:r>
            <a:r>
              <a:rPr lang="es-ES" dirty="0" smtClean="0"/>
              <a:t>para </a:t>
            </a:r>
            <a:r>
              <a:rPr lang="es-ES" dirty="0"/>
              <a:t>conexión de los estudiantes a la red y </a:t>
            </a:r>
            <a:r>
              <a:rPr lang="es-ES" dirty="0" smtClean="0"/>
              <a:t>para </a:t>
            </a:r>
            <a:r>
              <a:rPr lang="es-ES" dirty="0"/>
              <a:t>las </a:t>
            </a:r>
            <a:r>
              <a:rPr lang="es-ES" dirty="0" smtClean="0"/>
              <a:t>cámaras.</a:t>
            </a:r>
          </a:p>
          <a:p>
            <a:pPr algn="just"/>
            <a:r>
              <a:rPr lang="es-ES" dirty="0" smtClean="0"/>
              <a:t>REQUERIMIENTOS DE LA RED</a:t>
            </a:r>
            <a:endParaRPr lang="es-EC" dirty="0" smtClean="0"/>
          </a:p>
          <a:p>
            <a:pPr lvl="1"/>
            <a:r>
              <a:rPr lang="es-ES" dirty="0" smtClean="0"/>
              <a:t>Número </a:t>
            </a:r>
            <a:r>
              <a:rPr lang="es-ES" dirty="0"/>
              <a:t>de usuarios: 800</a:t>
            </a:r>
            <a:endParaRPr lang="es-EC" dirty="0"/>
          </a:p>
          <a:p>
            <a:pPr lvl="1"/>
            <a:r>
              <a:rPr lang="es-ES" dirty="0"/>
              <a:t>Tasas de transmisión promedio asignada a usuarios: 125kbps</a:t>
            </a:r>
            <a:endParaRPr lang="es-EC" dirty="0"/>
          </a:p>
          <a:p>
            <a:pPr lvl="1"/>
            <a:r>
              <a:rPr lang="es-ES" dirty="0"/>
              <a:t>Tasas de transmisión de cámaras: 1 Mbps por cámara</a:t>
            </a:r>
            <a:endParaRPr lang="es-EC" dirty="0"/>
          </a:p>
          <a:p>
            <a:pPr lvl="1"/>
            <a:r>
              <a:rPr lang="es-ES" dirty="0"/>
              <a:t>Cobertura de Access Point: 50m de diámetro</a:t>
            </a:r>
            <a:endParaRPr lang="es-EC" dirty="0"/>
          </a:p>
          <a:p>
            <a:pPr lvl="1"/>
            <a:r>
              <a:rPr lang="es-ES" dirty="0"/>
              <a:t>Tipo de conexión a los Access Point: cable  FTP CAT6a</a:t>
            </a:r>
            <a:endParaRPr lang="es-EC" dirty="0"/>
          </a:p>
          <a:p>
            <a:endParaRPr lang="es-EC" dirty="0"/>
          </a:p>
        </p:txBody>
      </p:sp>
    </p:spTree>
    <p:extLst>
      <p:ext uri="{BB962C8B-B14F-4D97-AF65-F5344CB8AC3E}">
        <p14:creationId xmlns:p14="http://schemas.microsoft.com/office/powerpoint/2010/main" val="20634558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Introducción</a:t>
            </a:r>
            <a:endParaRPr lang="es-EC" dirty="0"/>
          </a:p>
        </p:txBody>
      </p:sp>
      <p:sp>
        <p:nvSpPr>
          <p:cNvPr id="3" name="2 Marcador de contenido"/>
          <p:cNvSpPr>
            <a:spLocks noGrp="1"/>
          </p:cNvSpPr>
          <p:nvPr>
            <p:ph sz="quarter" idx="13"/>
          </p:nvPr>
        </p:nvSpPr>
        <p:spPr>
          <a:xfrm>
            <a:off x="611560" y="1700808"/>
            <a:ext cx="7924800" cy="3989040"/>
          </a:xfrm>
        </p:spPr>
        <p:txBody>
          <a:bodyPr>
            <a:normAutofit/>
          </a:bodyPr>
          <a:lstStyle/>
          <a:p>
            <a:pPr algn="just"/>
            <a:r>
              <a:rPr lang="es-EC" dirty="0"/>
              <a:t>La unidad académica Héroes Del Cenepa </a:t>
            </a:r>
            <a:r>
              <a:rPr lang="es-EC" dirty="0" smtClean="0"/>
              <a:t>pertenece </a:t>
            </a:r>
            <a:r>
              <a:rPr lang="es-EC" dirty="0"/>
              <a:t>a la Escuela Politécnica del Ejército (</a:t>
            </a:r>
            <a:r>
              <a:rPr lang="es-EC" dirty="0" smtClean="0"/>
              <a:t>ESPE) ubicada </a:t>
            </a:r>
            <a:r>
              <a:rPr lang="es-EC" dirty="0"/>
              <a:t>en el centro de Quito en la Av. Ambato OE2-120 y Gral. Mazo, en este centro de estudio funcionan </a:t>
            </a:r>
            <a:r>
              <a:rPr lang="es-EC" dirty="0" smtClean="0"/>
              <a:t>las </a:t>
            </a:r>
            <a:r>
              <a:rPr lang="es-EC" dirty="0"/>
              <a:t>carreras: </a:t>
            </a:r>
            <a:r>
              <a:rPr lang="es-EC" dirty="0" smtClean="0"/>
              <a:t>ingeniería </a:t>
            </a:r>
            <a:r>
              <a:rPr lang="es-EC" dirty="0"/>
              <a:t>Comercio Exterior y Negociación Internacional e </a:t>
            </a:r>
            <a:r>
              <a:rPr lang="es-EC" dirty="0" smtClean="0"/>
              <a:t>ingeniería </a:t>
            </a:r>
            <a:r>
              <a:rPr lang="es-EC" dirty="0"/>
              <a:t>en administración Turística y Hotelera; dando servicio de educación superior a 800 estudiantes de carrera, 200 estudiantes del SNNA y 400 estudiante de idiomas con la colaboración de 100 docentes, y 30 funcionarios que apoyan el desarrollo de las </a:t>
            </a:r>
            <a:r>
              <a:rPr lang="es-EC" dirty="0" smtClean="0"/>
              <a:t>actividades educativas en </a:t>
            </a:r>
            <a:r>
              <a:rPr lang="es-EC" dirty="0"/>
              <a:t>esta </a:t>
            </a:r>
            <a:r>
              <a:rPr lang="es-EC" dirty="0" smtClean="0"/>
              <a:t>dependencia, dando </a:t>
            </a:r>
            <a:r>
              <a:rPr lang="es-EC" dirty="0"/>
              <a:t>un total de </a:t>
            </a:r>
            <a:r>
              <a:rPr lang="es-EC" dirty="0" smtClean="0"/>
              <a:t>1530 </a:t>
            </a:r>
            <a:r>
              <a:rPr lang="es-EC" dirty="0"/>
              <a:t>personas que conforman la comunidad politécnica.</a:t>
            </a:r>
          </a:p>
          <a:p>
            <a:pPr algn="just"/>
            <a:r>
              <a:rPr lang="es-EC" dirty="0"/>
              <a:t> L</a:t>
            </a:r>
            <a:r>
              <a:rPr lang="es-EC" dirty="0" smtClean="0"/>
              <a:t>a </a:t>
            </a:r>
            <a:r>
              <a:rPr lang="es-EC" dirty="0"/>
              <a:t>escuela se encuentra ubicada en una zona </a:t>
            </a:r>
            <a:r>
              <a:rPr lang="es-EC" dirty="0" smtClean="0"/>
              <a:t>vulnerable </a:t>
            </a:r>
            <a:r>
              <a:rPr lang="es-EC" dirty="0"/>
              <a:t>respecto a la inseguridad que en el sector se genera, de tal manera que las autoridades han contratado seguridad privada para apoyar al personal militar que cumple esa función, </a:t>
            </a:r>
            <a:r>
              <a:rPr lang="es-EC" dirty="0" smtClean="0"/>
              <a:t>pero es necesario utilizar </a:t>
            </a:r>
            <a:r>
              <a:rPr lang="es-EC" dirty="0"/>
              <a:t>la tecnología para mejorar los sistemas de seguridad, monitoreo y control para </a:t>
            </a:r>
            <a:r>
              <a:rPr lang="es-EC" dirty="0" smtClean="0"/>
              <a:t>proteger </a:t>
            </a:r>
            <a:r>
              <a:rPr lang="es-EC" dirty="0"/>
              <a:t>a la comunidad politécnica que es el fin del presente proyecto de tesis de grado</a:t>
            </a:r>
            <a:r>
              <a:rPr lang="es-EC" dirty="0" smtClean="0"/>
              <a:t>.</a:t>
            </a:r>
            <a:endParaRPr lang="es-EC" dirty="0"/>
          </a:p>
        </p:txBody>
      </p:sp>
    </p:spTree>
    <p:extLst>
      <p:ext uri="{BB962C8B-B14F-4D97-AF65-F5344CB8AC3E}">
        <p14:creationId xmlns:p14="http://schemas.microsoft.com/office/powerpoint/2010/main" val="950784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a:xfrm>
                <a:off x="609600" y="548680"/>
                <a:ext cx="7924800" cy="5166320"/>
              </a:xfrm>
            </p:spPr>
            <p:txBody>
              <a:bodyPr>
                <a:normAutofit/>
              </a:bodyPr>
              <a:lstStyle/>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𝑎𝑙𝑢𝑚𝑛𝑜𝑠</m:t>
                    </m:r>
                    <m:r>
                      <a:rPr lang="es-EC" i="1">
                        <a:latin typeface="Cambria Math"/>
                      </a:rPr>
                      <m:t>=125 </m:t>
                    </m:r>
                    <m:r>
                      <a:rPr lang="es-EC" i="1">
                        <a:latin typeface="Cambria Math"/>
                      </a:rPr>
                      <m:t>𝐾𝑏𝑝𝑠</m:t>
                    </m:r>
                    <m:r>
                      <a:rPr lang="es-EC" i="1">
                        <a:latin typeface="Cambria Math"/>
                      </a:rPr>
                      <m:t>∗800 </m:t>
                    </m:r>
                    <m:r>
                      <a:rPr lang="es-EC" i="1">
                        <a:latin typeface="Cambria Math"/>
                      </a:rPr>
                      <m:t>𝑐𝑜𝑛𝑒𝑥𝑖𝑜𝑛𝑒𝑠</m:t>
                    </m:r>
                  </m:oMath>
                </a14:m>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𝑎𝑙𝑢𝑚𝑛𝑜𝑠</m:t>
                    </m:r>
                    <m:r>
                      <a:rPr lang="es-EC" i="1">
                        <a:latin typeface="Cambria Math"/>
                      </a:rPr>
                      <m:t>=100 </m:t>
                    </m:r>
                    <m:r>
                      <a:rPr lang="es-EC" i="1">
                        <a:latin typeface="Cambria Math"/>
                      </a:rPr>
                      <m:t>𝑀𝑏𝑝𝑠</m:t>
                    </m:r>
                  </m:oMath>
                </a14:m>
                <a:endParaRPr lang="es-EC" dirty="0">
                  <a:effectLst/>
                </a:endParaRPr>
              </a:p>
              <a:p>
                <a:r>
                  <a:rPr lang="es-EC" dirty="0"/>
                  <a:t>Para el CCTV utilizaremos 65 cámaras de video con una tasa de transmisión  de 900Kbps  tenemos:</a:t>
                </a:r>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𝑐</m:t>
                    </m:r>
                    <m:r>
                      <a:rPr lang="es-EC" i="1">
                        <a:latin typeface="Cambria Math"/>
                      </a:rPr>
                      <m:t>á</m:t>
                    </m:r>
                    <m:r>
                      <a:rPr lang="es-EC" i="1">
                        <a:latin typeface="Cambria Math"/>
                      </a:rPr>
                      <m:t>𝑚𝑎𝑟𝑎𝑠</m:t>
                    </m:r>
                    <m:r>
                      <a:rPr lang="es-EC" i="1">
                        <a:latin typeface="Cambria Math"/>
                      </a:rPr>
                      <m:t>=1 </m:t>
                    </m:r>
                    <m:r>
                      <a:rPr lang="es-EC" i="1">
                        <a:latin typeface="Cambria Math"/>
                      </a:rPr>
                      <m:t>𝑀𝑏𝑝𝑠</m:t>
                    </m:r>
                    <m:r>
                      <a:rPr lang="es-EC" i="1">
                        <a:latin typeface="Cambria Math"/>
                      </a:rPr>
                      <m:t>∗65 </m:t>
                    </m:r>
                    <m:r>
                      <a:rPr lang="es-EC" i="1">
                        <a:latin typeface="Cambria Math"/>
                      </a:rPr>
                      <m:t>𝑐</m:t>
                    </m:r>
                    <m:r>
                      <a:rPr lang="es-EC" i="1">
                        <a:latin typeface="Cambria Math"/>
                      </a:rPr>
                      <m:t>á</m:t>
                    </m:r>
                    <m:r>
                      <a:rPr lang="es-EC" i="1">
                        <a:latin typeface="Cambria Math"/>
                      </a:rPr>
                      <m:t>𝑚𝑎𝑟𝑎𝑠</m:t>
                    </m:r>
                  </m:oMath>
                </a14:m>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𝑐</m:t>
                    </m:r>
                    <m:r>
                      <a:rPr lang="es-EC" i="1">
                        <a:latin typeface="Cambria Math"/>
                      </a:rPr>
                      <m:t>á</m:t>
                    </m:r>
                    <m:r>
                      <a:rPr lang="es-EC" i="1">
                        <a:latin typeface="Cambria Math"/>
                      </a:rPr>
                      <m:t>𝑚𝑎𝑟𝑎𝑠</m:t>
                    </m:r>
                    <m:r>
                      <a:rPr lang="es-EC" i="1">
                        <a:latin typeface="Cambria Math"/>
                      </a:rPr>
                      <m:t>=65 </m:t>
                    </m:r>
                    <m:r>
                      <a:rPr lang="es-EC" i="1">
                        <a:latin typeface="Cambria Math"/>
                      </a:rPr>
                      <m:t>𝑀𝑏𝑝𝑠</m:t>
                    </m:r>
                  </m:oMath>
                </a14:m>
                <a:endParaRPr lang="es-EC" dirty="0">
                  <a:effectLst/>
                </a:endParaRPr>
              </a:p>
              <a:p>
                <a:r>
                  <a:rPr lang="es-EC" dirty="0"/>
                  <a:t>Una vez que tenemos el tráfico generado por las cámaras y los alumnos tenemos el tráfico total que debe manejar el sistema inalámbrico. </a:t>
                </a:r>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𝑡𝑜𝑡𝑎𝑙</m:t>
                    </m:r>
                    <m:r>
                      <a:rPr lang="es-EC" i="1">
                        <a:latin typeface="Cambria Math"/>
                      </a:rPr>
                      <m:t>=</m:t>
                    </m:r>
                    <m:r>
                      <a:rPr lang="es-EC" i="1">
                        <a:latin typeface="Cambria Math"/>
                      </a:rPr>
                      <m:t>𝑇𝑡𝑟𝑎𝑛𝑓𝑒𝑟𝑒𝑛𝑐𝑖𝑎</m:t>
                    </m:r>
                    <m:r>
                      <a:rPr lang="es-EC" i="1">
                        <a:latin typeface="Cambria Math"/>
                      </a:rPr>
                      <m:t> </m:t>
                    </m:r>
                    <m:r>
                      <a:rPr lang="es-EC" i="1">
                        <a:latin typeface="Cambria Math"/>
                      </a:rPr>
                      <m:t>𝑐</m:t>
                    </m:r>
                    <m:r>
                      <a:rPr lang="es-EC" i="1">
                        <a:latin typeface="Cambria Math"/>
                      </a:rPr>
                      <m:t>á</m:t>
                    </m:r>
                    <m:r>
                      <a:rPr lang="es-EC" i="1">
                        <a:latin typeface="Cambria Math"/>
                      </a:rPr>
                      <m:t>𝑚𝑎𝑟𝑎𝑠</m:t>
                    </m:r>
                    <m:r>
                      <a:rPr lang="es-EC" i="1">
                        <a:latin typeface="Cambria Math"/>
                      </a:rPr>
                      <m:t>+</m:t>
                    </m:r>
                    <m:r>
                      <a:rPr lang="es-EC" i="1">
                        <a:latin typeface="Cambria Math"/>
                      </a:rPr>
                      <m:t>𝑇𝑡𝑟𝑎𝑛𝑓𝑒𝑟𝑒𝑛𝑐𝑖𝑎</m:t>
                    </m:r>
                    <m:r>
                      <a:rPr lang="es-EC" i="1">
                        <a:latin typeface="Cambria Math"/>
                      </a:rPr>
                      <m:t> </m:t>
                    </m:r>
                    <m:r>
                      <a:rPr lang="es-EC" i="1">
                        <a:latin typeface="Cambria Math"/>
                      </a:rPr>
                      <m:t>𝑎𝑙𝑢𝑚𝑛𝑜𝑠</m:t>
                    </m:r>
                  </m:oMath>
                </a14:m>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𝑡𝑜𝑡𝑎𝑙</m:t>
                    </m:r>
                    <m:r>
                      <a:rPr lang="es-EC" i="1">
                        <a:latin typeface="Cambria Math"/>
                      </a:rPr>
                      <m:t>=65 </m:t>
                    </m:r>
                    <m:r>
                      <a:rPr lang="es-EC" i="1">
                        <a:latin typeface="Cambria Math"/>
                      </a:rPr>
                      <m:t>𝑀𝑏𝑝𝑠</m:t>
                    </m:r>
                    <m:r>
                      <a:rPr lang="es-EC" i="1">
                        <a:latin typeface="Cambria Math"/>
                      </a:rPr>
                      <m:t>+100 </m:t>
                    </m:r>
                    <m:r>
                      <a:rPr lang="es-EC" i="1">
                        <a:latin typeface="Cambria Math"/>
                      </a:rPr>
                      <m:t>𝑀𝑏𝑝𝑠</m:t>
                    </m:r>
                  </m:oMath>
                </a14:m>
                <a:endParaRPr lang="es-EC" dirty="0">
                  <a:effectLst/>
                </a:endParaRPr>
              </a:p>
              <a:p>
                <a:pPr lvl="1"/>
                <a14:m>
                  <m:oMath xmlns:m="http://schemas.openxmlformats.org/officeDocument/2006/math">
                    <m:r>
                      <a:rPr lang="es-EC" i="1">
                        <a:latin typeface="Cambria Math"/>
                      </a:rPr>
                      <m:t>𝑇𝑎𝑠𝑎</m:t>
                    </m:r>
                    <m:r>
                      <a:rPr lang="es-EC" i="1">
                        <a:latin typeface="Cambria Math"/>
                      </a:rPr>
                      <m:t> </m:t>
                    </m:r>
                    <m:r>
                      <a:rPr lang="es-EC" i="1">
                        <a:latin typeface="Cambria Math"/>
                      </a:rPr>
                      <m:t>𝑑𝑒</m:t>
                    </m:r>
                    <m:r>
                      <a:rPr lang="es-EC" i="1">
                        <a:latin typeface="Cambria Math"/>
                      </a:rPr>
                      <m:t> </m:t>
                    </m:r>
                    <m:r>
                      <a:rPr lang="es-EC" i="1">
                        <a:latin typeface="Cambria Math"/>
                      </a:rPr>
                      <m:t>𝑡𝑟𝑎𝑛𝑓𝑒𝑟𝑒𝑛𝑐𝑖𝑎</m:t>
                    </m:r>
                    <m:r>
                      <a:rPr lang="es-EC" i="1">
                        <a:latin typeface="Cambria Math"/>
                      </a:rPr>
                      <m:t> </m:t>
                    </m:r>
                    <m:r>
                      <a:rPr lang="es-EC" i="1">
                        <a:latin typeface="Cambria Math"/>
                      </a:rPr>
                      <m:t>𝑡𝑜𝑡𝑎𝑙</m:t>
                    </m:r>
                    <m:r>
                      <a:rPr lang="es-EC" i="1">
                        <a:latin typeface="Cambria Math"/>
                      </a:rPr>
                      <m:t>=165 </m:t>
                    </m:r>
                    <m:r>
                      <a:rPr lang="es-EC" i="1">
                        <a:latin typeface="Cambria Math"/>
                      </a:rPr>
                      <m:t>𝑀𝑏𝑝𝑠</m:t>
                    </m:r>
                  </m:oMath>
                </a14:m>
                <a:endParaRPr lang="es-EC" dirty="0">
                  <a:effectLst/>
                </a:endParaRPr>
              </a:p>
              <a:p>
                <a:r>
                  <a:rPr lang="es-EC" dirty="0"/>
                  <a:t>Debido a la tasa de transferencia que tenemos en </a:t>
                </a:r>
                <a:r>
                  <a:rPr lang="es-EC" dirty="0" smtClean="0"/>
                  <a:t>los </a:t>
                </a:r>
                <a:r>
                  <a:rPr lang="es-EC" dirty="0"/>
                  <a:t>equipos 165Mbps el estándar ideal para manejar este tráfico es el 802.11n que permite tasas de hasta 300 </a:t>
                </a:r>
                <a:r>
                  <a:rPr lang="es-EC" dirty="0" smtClean="0"/>
                  <a:t>Mbps, los equipos de red deben manejar dicho estándar.</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xfrm>
                <a:off x="609600" y="548680"/>
                <a:ext cx="7924800" cy="5166320"/>
              </a:xfrm>
              <a:blipFill rotWithShape="1">
                <a:blip r:embed="rId2"/>
                <a:stretch>
                  <a:fillRect l="-308" r="-77" b="-708"/>
                </a:stretch>
              </a:blipFill>
            </p:spPr>
            <p:txBody>
              <a:bodyPr/>
              <a:lstStyle/>
              <a:p>
                <a:r>
                  <a:rPr lang="es-EC">
                    <a:noFill/>
                  </a:rPr>
                  <a:t> </a:t>
                </a:r>
              </a:p>
            </p:txBody>
          </p:sp>
        </mc:Fallback>
      </mc:AlternateContent>
    </p:spTree>
    <p:extLst>
      <p:ext uri="{BB962C8B-B14F-4D97-AF65-F5344CB8AC3E}">
        <p14:creationId xmlns:p14="http://schemas.microsoft.com/office/powerpoint/2010/main" val="1806581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Esquema</a:t>
            </a:r>
            <a:r>
              <a:rPr lang="en-US" dirty="0" smtClean="0"/>
              <a:t> de red</a:t>
            </a:r>
            <a:br>
              <a:rPr lang="en-U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115616" y="1052736"/>
            <a:ext cx="6912768" cy="4680520"/>
          </a:xfrm>
          <a:prstGeom prst="rect">
            <a:avLst/>
          </a:prstGeom>
        </p:spPr>
      </p:pic>
    </p:spTree>
    <p:extLst>
      <p:ext uri="{BB962C8B-B14F-4D97-AF65-F5344CB8AC3E}">
        <p14:creationId xmlns:p14="http://schemas.microsoft.com/office/powerpoint/2010/main" val="34060705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C" sz="3000" dirty="0" smtClean="0">
                <a:solidFill>
                  <a:schemeClr val="tx1"/>
                </a:solidFill>
                <a:latin typeface="+mj-lt"/>
              </a:rPr>
              <a:t>ANÁLISIS COBERTURA PARA ESTABLECIMIENTO DE ZONAS</a:t>
            </a:r>
            <a:endParaRPr lang="es-EC" dirty="0"/>
          </a:p>
        </p:txBody>
      </p:sp>
      <p:sp>
        <p:nvSpPr>
          <p:cNvPr id="3" name="2 Marcador de contenido"/>
          <p:cNvSpPr>
            <a:spLocks noGrp="1"/>
          </p:cNvSpPr>
          <p:nvPr>
            <p:ph sz="quarter" idx="13"/>
          </p:nvPr>
        </p:nvSpPr>
        <p:spPr>
          <a:xfrm>
            <a:off x="609600" y="4581128"/>
            <a:ext cx="7924800" cy="1421904"/>
          </a:xfrm>
        </p:spPr>
        <p:txBody>
          <a:bodyPr/>
          <a:lstStyle/>
          <a:p>
            <a:r>
              <a:rPr lang="es-EC" dirty="0"/>
              <a:t>De acuerdo a los datos obtenidos en los dos puntos se obtuvieron que la ASNM del punto más alto es 2835m y en el  más bajo es 2822m, por lo que se aseverar que el primer punto de referencia es 23m más alto que el segundo punto de referencia debido a la pendiente aproximada de 15 grados en la Unidad Académica</a:t>
            </a:r>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1117923" y="1480790"/>
            <a:ext cx="2628900" cy="1967414"/>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email">
            <a:extLst>
              <a:ext uri="{28A0092B-C50C-407E-A947-70E740481C1C}">
                <a14:useLocalDpi xmlns:a14="http://schemas.microsoft.com/office/drawing/2010/main"/>
              </a:ext>
            </a:extLst>
          </a:blip>
          <a:srcRect/>
          <a:stretch/>
        </p:blipFill>
        <p:spPr bwMode="auto">
          <a:xfrm>
            <a:off x="5364088" y="1484784"/>
            <a:ext cx="2667000" cy="1963420"/>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1547664" y="3746719"/>
            <a:ext cx="1728192" cy="646331"/>
          </a:xfrm>
          <a:prstGeom prst="rect">
            <a:avLst/>
          </a:prstGeom>
        </p:spPr>
        <p:txBody>
          <a:bodyPr wrap="square">
            <a:spAutoFit/>
          </a:bodyPr>
          <a:lstStyle/>
          <a:p>
            <a:pPr lvl="0"/>
            <a:r>
              <a:rPr lang="es-ES" dirty="0"/>
              <a:t>0°13’38.30’’S</a:t>
            </a:r>
            <a:endParaRPr lang="es-EC" dirty="0" smtClean="0">
              <a:effectLst/>
            </a:endParaRPr>
          </a:p>
          <a:p>
            <a:pPr lvl="0"/>
            <a:r>
              <a:rPr lang="es-ES" dirty="0"/>
              <a:t>78°30’53.37’’O</a:t>
            </a:r>
            <a:endParaRPr lang="es-EC" dirty="0">
              <a:effectLst/>
            </a:endParaRPr>
          </a:p>
        </p:txBody>
      </p:sp>
      <p:sp>
        <p:nvSpPr>
          <p:cNvPr id="7" name="6 Rectángulo"/>
          <p:cNvSpPr/>
          <p:nvPr/>
        </p:nvSpPr>
        <p:spPr>
          <a:xfrm>
            <a:off x="5842620" y="3745578"/>
            <a:ext cx="1709936" cy="646331"/>
          </a:xfrm>
          <a:prstGeom prst="rect">
            <a:avLst/>
          </a:prstGeom>
        </p:spPr>
        <p:txBody>
          <a:bodyPr wrap="square">
            <a:spAutoFit/>
          </a:bodyPr>
          <a:lstStyle/>
          <a:p>
            <a:pPr lvl="0"/>
            <a:r>
              <a:rPr lang="es-ES" dirty="0"/>
              <a:t>0°13’36.26’’S</a:t>
            </a:r>
            <a:endParaRPr lang="es-EC" dirty="0" smtClean="0">
              <a:effectLst/>
            </a:endParaRPr>
          </a:p>
          <a:p>
            <a:pPr lvl="0"/>
            <a:r>
              <a:rPr lang="es-ES" dirty="0"/>
              <a:t>78°30’51.96’’O</a:t>
            </a:r>
            <a:endParaRPr lang="es-EC" dirty="0">
              <a:effectLst/>
            </a:endParaRPr>
          </a:p>
        </p:txBody>
      </p:sp>
    </p:spTree>
    <p:extLst>
      <p:ext uri="{BB962C8B-B14F-4D97-AF65-F5344CB8AC3E}">
        <p14:creationId xmlns:p14="http://schemas.microsoft.com/office/powerpoint/2010/main" val="28569646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Distribución</a:t>
            </a:r>
            <a:r>
              <a:rPr lang="en-US" dirty="0" smtClean="0"/>
              <a:t> en </a:t>
            </a:r>
            <a:r>
              <a:rPr lang="en-US" dirty="0" err="1" smtClean="0"/>
              <a:t>bloques</a:t>
            </a:r>
            <a:r>
              <a:rPr lang="en-US" dirty="0" smtClean="0"/>
              <a:t/>
            </a:r>
            <a:br>
              <a:rPr lang="en-U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2483768" y="1268760"/>
            <a:ext cx="4248472" cy="4392488"/>
          </a:xfrm>
          <a:prstGeom prst="rect">
            <a:avLst/>
          </a:prstGeom>
          <a:ln>
            <a:solidFill>
              <a:schemeClr val="tx1"/>
            </a:solidFill>
          </a:ln>
        </p:spPr>
      </p:pic>
    </p:spTree>
    <p:extLst>
      <p:ext uri="{BB962C8B-B14F-4D97-AF65-F5344CB8AC3E}">
        <p14:creationId xmlns:p14="http://schemas.microsoft.com/office/powerpoint/2010/main" val="3978279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Bloque</a:t>
            </a:r>
            <a:r>
              <a:rPr lang="en-US" dirty="0" smtClean="0"/>
              <a:t> 1</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4644008" y="1628799"/>
            <a:ext cx="3384376" cy="2736305"/>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755576" y="1614194"/>
            <a:ext cx="3252589" cy="2750910"/>
          </a:xfrm>
          <a:prstGeom prst="rect">
            <a:avLst/>
          </a:prstGeom>
          <a:ln>
            <a:solidFill>
              <a:schemeClr val="tx1"/>
            </a:solidFill>
          </a:ln>
        </p:spPr>
      </p:pic>
      <p:sp>
        <p:nvSpPr>
          <p:cNvPr id="6" name="5 Rectángulo"/>
          <p:cNvSpPr/>
          <p:nvPr/>
        </p:nvSpPr>
        <p:spPr>
          <a:xfrm>
            <a:off x="1691680" y="4494401"/>
            <a:ext cx="1072730" cy="369332"/>
          </a:xfrm>
          <a:prstGeom prst="rect">
            <a:avLst/>
          </a:prstGeom>
        </p:spPr>
        <p:txBody>
          <a:bodyPr wrap="none">
            <a:spAutoFit/>
          </a:bodyPr>
          <a:lstStyle/>
          <a:p>
            <a:r>
              <a:rPr lang="es-EC" dirty="0" smtClean="0"/>
              <a:t>Lado este </a:t>
            </a:r>
            <a:endParaRPr lang="es-EC" dirty="0"/>
          </a:p>
        </p:txBody>
      </p:sp>
      <p:sp>
        <p:nvSpPr>
          <p:cNvPr id="7" name="6 Rectángulo"/>
          <p:cNvSpPr/>
          <p:nvPr/>
        </p:nvSpPr>
        <p:spPr>
          <a:xfrm>
            <a:off x="5625720" y="4509120"/>
            <a:ext cx="1178528" cy="369332"/>
          </a:xfrm>
          <a:prstGeom prst="rect">
            <a:avLst/>
          </a:prstGeom>
        </p:spPr>
        <p:txBody>
          <a:bodyPr wrap="none">
            <a:spAutoFit/>
          </a:bodyPr>
          <a:lstStyle/>
          <a:p>
            <a:r>
              <a:rPr lang="es-EC" dirty="0" smtClean="0"/>
              <a:t>Lado </a:t>
            </a:r>
            <a:r>
              <a:rPr lang="es-EC" dirty="0"/>
              <a:t>oeste </a:t>
            </a:r>
          </a:p>
        </p:txBody>
      </p:sp>
    </p:spTree>
    <p:extLst>
      <p:ext uri="{BB962C8B-B14F-4D97-AF65-F5344CB8AC3E}">
        <p14:creationId xmlns:p14="http://schemas.microsoft.com/office/powerpoint/2010/main" val="25113303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Bloque</a:t>
            </a:r>
            <a:r>
              <a:rPr lang="en-US" dirty="0" smtClean="0"/>
              <a:t> 2</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971600" y="1844824"/>
            <a:ext cx="3096344" cy="2376264"/>
          </a:xfrm>
          <a:prstGeom prst="rect">
            <a:avLst/>
          </a:prstGeom>
          <a:ln>
            <a:solidFill>
              <a:schemeClr val="tx1"/>
            </a:solidFill>
          </a:ln>
        </p:spPr>
      </p:pic>
      <p:pic>
        <p:nvPicPr>
          <p:cNvPr id="5" name="4 Imagen"/>
          <p:cNvPicPr/>
          <p:nvPr/>
        </p:nvPicPr>
        <p:blipFill rotWithShape="1">
          <a:blip r:embed="rId3" cstate="email">
            <a:extLst>
              <a:ext uri="{28A0092B-C50C-407E-A947-70E740481C1C}">
                <a14:useLocalDpi xmlns:a14="http://schemas.microsoft.com/office/drawing/2010/main"/>
              </a:ext>
            </a:extLst>
          </a:blip>
          <a:srcRect/>
          <a:stretch/>
        </p:blipFill>
        <p:spPr bwMode="auto">
          <a:xfrm>
            <a:off x="4716016" y="1844824"/>
            <a:ext cx="3168352" cy="2376264"/>
          </a:xfrm>
          <a:prstGeom prst="rect">
            <a:avLst/>
          </a:prstGeom>
          <a:ln>
            <a:solidFill>
              <a:schemeClr val="tx1"/>
            </a:solidFill>
          </a:ln>
          <a:extLst>
            <a:ext uri="{53640926-AAD7-44D8-BBD7-CCE9431645EC}">
              <a14:shadowObscured xmlns:a14="http://schemas.microsoft.com/office/drawing/2010/main"/>
            </a:ext>
          </a:extLst>
        </p:spPr>
      </p:pic>
      <p:sp>
        <p:nvSpPr>
          <p:cNvPr id="6" name="5 Rectángulo"/>
          <p:cNvSpPr/>
          <p:nvPr/>
        </p:nvSpPr>
        <p:spPr>
          <a:xfrm>
            <a:off x="5577109" y="4437112"/>
            <a:ext cx="1446165" cy="369332"/>
          </a:xfrm>
          <a:prstGeom prst="rect">
            <a:avLst/>
          </a:prstGeom>
        </p:spPr>
        <p:txBody>
          <a:bodyPr wrap="none">
            <a:spAutoFit/>
          </a:bodyPr>
          <a:lstStyle/>
          <a:p>
            <a:r>
              <a:rPr lang="es-EC" dirty="0"/>
              <a:t>Vista posterior </a:t>
            </a:r>
          </a:p>
        </p:txBody>
      </p:sp>
      <p:sp>
        <p:nvSpPr>
          <p:cNvPr id="7" name="6 Rectángulo"/>
          <p:cNvSpPr/>
          <p:nvPr/>
        </p:nvSpPr>
        <p:spPr>
          <a:xfrm>
            <a:off x="1901686" y="4436040"/>
            <a:ext cx="1236172" cy="369332"/>
          </a:xfrm>
          <a:prstGeom prst="rect">
            <a:avLst/>
          </a:prstGeom>
        </p:spPr>
        <p:txBody>
          <a:bodyPr wrap="none">
            <a:spAutoFit/>
          </a:bodyPr>
          <a:lstStyle/>
          <a:p>
            <a:r>
              <a:rPr lang="es-EC" dirty="0"/>
              <a:t>Vista frontal </a:t>
            </a:r>
          </a:p>
        </p:txBody>
      </p:sp>
    </p:spTree>
    <p:extLst>
      <p:ext uri="{BB962C8B-B14F-4D97-AF65-F5344CB8AC3E}">
        <p14:creationId xmlns:p14="http://schemas.microsoft.com/office/powerpoint/2010/main" val="10675562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Bloque</a:t>
            </a:r>
            <a:r>
              <a:rPr lang="en-US" dirty="0" smtClean="0"/>
              <a:t> 3</a:t>
            </a:r>
            <a:endParaRPr lang="es-EC" dirty="0"/>
          </a:p>
        </p:txBody>
      </p:sp>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2627784" y="1772816"/>
            <a:ext cx="4104456" cy="2952328"/>
          </a:xfrm>
          <a:prstGeom prst="rect">
            <a:avLst/>
          </a:prstGeom>
          <a:ln>
            <a:solidFill>
              <a:schemeClr val="tx1"/>
            </a:solidFill>
          </a:ln>
          <a:extLst>
            <a:ext uri="{53640926-AAD7-44D8-BBD7-CCE9431645EC}">
              <a14:shadowObscured xmlns:a14="http://schemas.microsoft.com/office/drawing/2010/main"/>
            </a:ext>
          </a:extLst>
        </p:spPr>
      </p:pic>
      <p:sp>
        <p:nvSpPr>
          <p:cNvPr id="5" name="4 Rectángulo"/>
          <p:cNvSpPr/>
          <p:nvPr/>
        </p:nvSpPr>
        <p:spPr>
          <a:xfrm>
            <a:off x="3779186" y="5075892"/>
            <a:ext cx="1585627" cy="369332"/>
          </a:xfrm>
          <a:prstGeom prst="rect">
            <a:avLst/>
          </a:prstGeom>
        </p:spPr>
        <p:txBody>
          <a:bodyPr wrap="none">
            <a:spAutoFit/>
          </a:bodyPr>
          <a:lstStyle/>
          <a:p>
            <a:r>
              <a:rPr lang="es-EC" dirty="0"/>
              <a:t>Vista del bloque </a:t>
            </a:r>
          </a:p>
        </p:txBody>
      </p:sp>
    </p:spTree>
    <p:extLst>
      <p:ext uri="{BB962C8B-B14F-4D97-AF65-F5344CB8AC3E}">
        <p14:creationId xmlns:p14="http://schemas.microsoft.com/office/powerpoint/2010/main" val="7300345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6976" y="274638"/>
            <a:ext cx="8349480" cy="1143000"/>
          </a:xfrm>
        </p:spPr>
        <p:txBody>
          <a:bodyPr/>
          <a:lstStyle/>
          <a:p>
            <a:r>
              <a:rPr lang="es-EC" dirty="0"/>
              <a:t>Análisis cobertura para </a:t>
            </a:r>
            <a:r>
              <a:rPr lang="es-EC" dirty="0" smtClean="0"/>
              <a:t>establecimiento </a:t>
            </a:r>
            <a:r>
              <a:rPr lang="es-EC" dirty="0"/>
              <a:t>de zonas.</a:t>
            </a:r>
          </a:p>
        </p:txBody>
      </p:sp>
      <p:sp>
        <p:nvSpPr>
          <p:cNvPr id="3" name="2 Marcador de contenido"/>
          <p:cNvSpPr>
            <a:spLocks noGrp="1"/>
          </p:cNvSpPr>
          <p:nvPr>
            <p:ph sz="quarter" idx="13"/>
          </p:nvPr>
        </p:nvSpPr>
        <p:spPr>
          <a:xfrm>
            <a:off x="5148064" y="3645024"/>
            <a:ext cx="3744416" cy="2520280"/>
          </a:xfrm>
        </p:spPr>
        <p:txBody>
          <a:bodyPr>
            <a:normAutofit/>
          </a:bodyPr>
          <a:lstStyle/>
          <a:p>
            <a:pPr algn="just"/>
            <a:r>
              <a:rPr lang="es-EC" dirty="0" smtClean="0"/>
              <a:t>Es </a:t>
            </a:r>
            <a:r>
              <a:rPr lang="es-EC" dirty="0"/>
              <a:t>importante considerar que el material de las paredes del </a:t>
            </a:r>
            <a:r>
              <a:rPr lang="es-EC" dirty="0" smtClean="0"/>
              <a:t>bloque 1 es </a:t>
            </a:r>
            <a:r>
              <a:rPr lang="es-EC" dirty="0"/>
              <a:t>adobe y barro con un espesor aproximado de 1 </a:t>
            </a:r>
            <a:r>
              <a:rPr lang="es-EC" dirty="0" smtClean="0"/>
              <a:t>metro y su </a:t>
            </a:r>
            <a:r>
              <a:rPr lang="es-EC" dirty="0" err="1" smtClean="0"/>
              <a:t>permitividad</a:t>
            </a:r>
            <a:r>
              <a:rPr lang="es-EC" dirty="0" smtClean="0"/>
              <a:t> es muy baja, </a:t>
            </a:r>
            <a:r>
              <a:rPr lang="es-EC" dirty="0"/>
              <a:t>por lo que </a:t>
            </a:r>
            <a:r>
              <a:rPr lang="es-EC" dirty="0" smtClean="0"/>
              <a:t>es necesario cubrir con dos antenas los bloques como muestra el análisis </a:t>
            </a:r>
            <a:r>
              <a:rPr lang="es-EC" dirty="0"/>
              <a:t>de radiación y </a:t>
            </a:r>
            <a:r>
              <a:rPr lang="es-EC" dirty="0" smtClean="0"/>
              <a:t>cobertura.</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5292080" y="1196752"/>
            <a:ext cx="2232248" cy="2309961"/>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326976" y="1775251"/>
            <a:ext cx="4461048" cy="1941782"/>
          </a:xfrm>
          <a:prstGeom prst="rect">
            <a:avLst/>
          </a:prstGeom>
          <a:ln>
            <a:solidFill>
              <a:schemeClr val="tx1"/>
            </a:solidFill>
          </a:ln>
        </p:spPr>
      </p:pic>
      <p:pic>
        <p:nvPicPr>
          <p:cNvPr id="6" name="5 Imagen"/>
          <p:cNvPicPr/>
          <p:nvPr/>
        </p:nvPicPr>
        <p:blipFill>
          <a:blip r:embed="rId4" cstate="email">
            <a:extLst>
              <a:ext uri="{28A0092B-C50C-407E-A947-70E740481C1C}">
                <a14:useLocalDpi xmlns:a14="http://schemas.microsoft.com/office/drawing/2010/main"/>
              </a:ext>
            </a:extLst>
          </a:blip>
          <a:stretch>
            <a:fillRect/>
          </a:stretch>
        </p:blipFill>
        <p:spPr>
          <a:xfrm>
            <a:off x="336128" y="4005064"/>
            <a:ext cx="4451895" cy="1656184"/>
          </a:xfrm>
          <a:prstGeom prst="rect">
            <a:avLst/>
          </a:prstGeom>
          <a:ln>
            <a:solidFill>
              <a:schemeClr val="tx1"/>
            </a:solidFill>
          </a:ln>
        </p:spPr>
      </p:pic>
    </p:spTree>
    <p:extLst>
      <p:ext uri="{BB962C8B-B14F-4D97-AF65-F5344CB8AC3E}">
        <p14:creationId xmlns:p14="http://schemas.microsoft.com/office/powerpoint/2010/main" val="41543182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C" sz="3000" dirty="0" smtClean="0">
                <a:solidFill>
                  <a:schemeClr val="tx1"/>
                </a:solidFill>
                <a:latin typeface="+mj-lt"/>
              </a:rPr>
              <a:t>DIVISIÓN DE ZONAS DE LA UNIDAD ACADÉMICA HDC</a:t>
            </a:r>
            <a:endParaRPr lang="es-EC" dirty="0">
              <a:solidFill>
                <a:schemeClr val="tx1"/>
              </a:solidFill>
            </a:endParaRPr>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rot="16200000">
            <a:off x="2159732" y="1160747"/>
            <a:ext cx="4104456" cy="4608512"/>
          </a:xfrm>
          <a:prstGeom prst="rect">
            <a:avLst/>
          </a:prstGeom>
          <a:ln>
            <a:solidFill>
              <a:schemeClr val="tx1"/>
            </a:solidFill>
          </a:ln>
        </p:spPr>
      </p:pic>
    </p:spTree>
    <p:extLst>
      <p:ext uri="{BB962C8B-B14F-4D97-AF65-F5344CB8AC3E}">
        <p14:creationId xmlns:p14="http://schemas.microsoft.com/office/powerpoint/2010/main" val="37310482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7924800" cy="706090"/>
          </a:xfrm>
        </p:spPr>
        <p:txBody>
          <a:bodyPr/>
          <a:lstStyle/>
          <a:p>
            <a:r>
              <a:rPr lang="es-EC" dirty="0" smtClean="0"/>
              <a:t>Proyección</a:t>
            </a:r>
            <a:r>
              <a:rPr lang="en-US" dirty="0" smtClean="0"/>
              <a:t> de </a:t>
            </a:r>
            <a:r>
              <a:rPr lang="es-EC" dirty="0" smtClean="0"/>
              <a:t>ubicación</a:t>
            </a:r>
            <a:r>
              <a:rPr lang="en-US" dirty="0" smtClean="0"/>
              <a:t> de </a:t>
            </a:r>
            <a:r>
              <a:rPr lang="es-EC" dirty="0" smtClean="0"/>
              <a:t>antenas</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187624" y="1052736"/>
            <a:ext cx="3009900" cy="2219960"/>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4716016" y="1052736"/>
            <a:ext cx="3048000" cy="2263140"/>
          </a:xfrm>
          <a:prstGeom prst="rect">
            <a:avLst/>
          </a:prstGeom>
          <a:ln>
            <a:solidFill>
              <a:schemeClr val="tx1"/>
            </a:solidFill>
          </a:ln>
        </p:spPr>
      </p:pic>
      <p:pic>
        <p:nvPicPr>
          <p:cNvPr id="6" name="5 Imagen"/>
          <p:cNvPicPr/>
          <p:nvPr/>
        </p:nvPicPr>
        <p:blipFill>
          <a:blip r:embed="rId4" cstate="email">
            <a:extLst>
              <a:ext uri="{28A0092B-C50C-407E-A947-70E740481C1C}">
                <a14:useLocalDpi xmlns:a14="http://schemas.microsoft.com/office/drawing/2010/main"/>
              </a:ext>
            </a:extLst>
          </a:blip>
          <a:stretch>
            <a:fillRect/>
          </a:stretch>
        </p:blipFill>
        <p:spPr>
          <a:xfrm>
            <a:off x="1187624" y="3933056"/>
            <a:ext cx="3057525" cy="2308860"/>
          </a:xfrm>
          <a:prstGeom prst="rect">
            <a:avLst/>
          </a:prstGeom>
          <a:ln>
            <a:solidFill>
              <a:schemeClr val="tx1"/>
            </a:solidFill>
          </a:ln>
        </p:spPr>
      </p:pic>
      <p:pic>
        <p:nvPicPr>
          <p:cNvPr id="7" name="6 Imagen"/>
          <p:cNvPicPr/>
          <p:nvPr/>
        </p:nvPicPr>
        <p:blipFill>
          <a:blip r:embed="rId5" cstate="email">
            <a:extLst>
              <a:ext uri="{28A0092B-C50C-407E-A947-70E740481C1C}">
                <a14:useLocalDpi xmlns:a14="http://schemas.microsoft.com/office/drawing/2010/main"/>
              </a:ext>
            </a:extLst>
          </a:blip>
          <a:stretch>
            <a:fillRect/>
          </a:stretch>
        </p:blipFill>
        <p:spPr>
          <a:xfrm>
            <a:off x="4725541" y="3933056"/>
            <a:ext cx="3028950" cy="2261235"/>
          </a:xfrm>
          <a:prstGeom prst="rect">
            <a:avLst/>
          </a:prstGeom>
          <a:ln>
            <a:solidFill>
              <a:schemeClr val="tx1"/>
            </a:solidFill>
          </a:ln>
        </p:spPr>
      </p:pic>
      <p:sp>
        <p:nvSpPr>
          <p:cNvPr id="8" name="7 Rectángulo"/>
          <p:cNvSpPr/>
          <p:nvPr/>
        </p:nvSpPr>
        <p:spPr>
          <a:xfrm>
            <a:off x="5862348" y="6237312"/>
            <a:ext cx="776175" cy="369332"/>
          </a:xfrm>
          <a:prstGeom prst="rect">
            <a:avLst/>
          </a:prstGeom>
        </p:spPr>
        <p:txBody>
          <a:bodyPr wrap="none">
            <a:spAutoFit/>
          </a:bodyPr>
          <a:lstStyle/>
          <a:p>
            <a:r>
              <a:rPr lang="es-EC" dirty="0" smtClean="0"/>
              <a:t>Zona </a:t>
            </a:r>
            <a:r>
              <a:rPr lang="es-EC" dirty="0"/>
              <a:t>4</a:t>
            </a:r>
          </a:p>
        </p:txBody>
      </p:sp>
      <p:sp>
        <p:nvSpPr>
          <p:cNvPr id="9" name="8 Rectángulo"/>
          <p:cNvSpPr/>
          <p:nvPr/>
        </p:nvSpPr>
        <p:spPr>
          <a:xfrm>
            <a:off x="2304486" y="3442216"/>
            <a:ext cx="776175" cy="369332"/>
          </a:xfrm>
          <a:prstGeom prst="rect">
            <a:avLst/>
          </a:prstGeom>
        </p:spPr>
        <p:txBody>
          <a:bodyPr wrap="none">
            <a:spAutoFit/>
          </a:bodyPr>
          <a:lstStyle/>
          <a:p>
            <a:r>
              <a:rPr lang="es-EC" dirty="0" smtClean="0"/>
              <a:t>Zona 1</a:t>
            </a:r>
          </a:p>
        </p:txBody>
      </p:sp>
      <p:sp>
        <p:nvSpPr>
          <p:cNvPr id="10" name="9 Rectángulo"/>
          <p:cNvSpPr/>
          <p:nvPr/>
        </p:nvSpPr>
        <p:spPr>
          <a:xfrm>
            <a:off x="5851928" y="3444835"/>
            <a:ext cx="776175" cy="369332"/>
          </a:xfrm>
          <a:prstGeom prst="rect">
            <a:avLst/>
          </a:prstGeom>
        </p:spPr>
        <p:txBody>
          <a:bodyPr wrap="none">
            <a:spAutoFit/>
          </a:bodyPr>
          <a:lstStyle/>
          <a:p>
            <a:r>
              <a:rPr lang="es-EC" dirty="0" smtClean="0"/>
              <a:t>Zona 2</a:t>
            </a:r>
          </a:p>
        </p:txBody>
      </p:sp>
      <p:sp>
        <p:nvSpPr>
          <p:cNvPr id="11" name="10 Rectángulo"/>
          <p:cNvSpPr/>
          <p:nvPr/>
        </p:nvSpPr>
        <p:spPr>
          <a:xfrm>
            <a:off x="2355665" y="6237312"/>
            <a:ext cx="776175" cy="369332"/>
          </a:xfrm>
          <a:prstGeom prst="rect">
            <a:avLst/>
          </a:prstGeom>
        </p:spPr>
        <p:txBody>
          <a:bodyPr wrap="none">
            <a:spAutoFit/>
          </a:bodyPr>
          <a:lstStyle/>
          <a:p>
            <a:r>
              <a:rPr lang="es-EC" dirty="0" smtClean="0"/>
              <a:t>Zona 3</a:t>
            </a:r>
            <a:endParaRPr lang="es-EC" dirty="0"/>
          </a:p>
        </p:txBody>
      </p:sp>
    </p:spTree>
    <p:extLst>
      <p:ext uri="{BB962C8B-B14F-4D97-AF65-F5344CB8AC3E}">
        <p14:creationId xmlns:p14="http://schemas.microsoft.com/office/powerpoint/2010/main" val="1496954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justificación</a:t>
            </a:r>
            <a:endParaRPr lang="es-EC" dirty="0"/>
          </a:p>
        </p:txBody>
      </p:sp>
      <p:sp>
        <p:nvSpPr>
          <p:cNvPr id="3" name="2 Marcador de contenido"/>
          <p:cNvSpPr>
            <a:spLocks noGrp="1"/>
          </p:cNvSpPr>
          <p:nvPr>
            <p:ph sz="quarter" idx="13"/>
          </p:nvPr>
        </p:nvSpPr>
        <p:spPr>
          <a:xfrm>
            <a:off x="611560" y="1844824"/>
            <a:ext cx="7924800" cy="4114800"/>
          </a:xfrm>
        </p:spPr>
        <p:txBody>
          <a:bodyPr/>
          <a:lstStyle/>
          <a:p>
            <a:pPr algn="just"/>
            <a:r>
              <a:rPr lang="es-EC" dirty="0"/>
              <a:t>La ESPE a través de la escuela Héroes del Cenepa, pretende </a:t>
            </a:r>
            <a:r>
              <a:rPr lang="es-EC" dirty="0" smtClean="0"/>
              <a:t>modernizar todos </a:t>
            </a:r>
            <a:r>
              <a:rPr lang="es-EC" dirty="0"/>
              <a:t>los procesos que en esta se maneja, el presente tema de tesis se enfoca en el desarrollo de sistemas de vanguardia e innovación en seguridades, control y monitoreo como prototipo que permitirá en el futuro ser extensiva a toda la universidad y así continúe siendo una de las mejores </a:t>
            </a:r>
            <a:r>
              <a:rPr lang="es-EC" dirty="0" smtClean="0"/>
              <a:t>de Ecuador.</a:t>
            </a:r>
          </a:p>
          <a:p>
            <a:pPr algn="just"/>
            <a:r>
              <a:rPr lang="es-EC" dirty="0"/>
              <a:t>Los presupuestos que maneja la ESPE actualmente no abastecen las necesidades de la entidad por lo que se aspira trabajar conjuntamente con los estudiantes y docentes para dar así un gran paso a una nueva era de desarrollo con recursos propios y bajos </a:t>
            </a:r>
            <a:r>
              <a:rPr lang="es-EC" dirty="0" smtClean="0"/>
              <a:t>presupuestos, animando así </a:t>
            </a:r>
            <a:r>
              <a:rPr lang="es-EC" dirty="0"/>
              <a:t>al gobierno a fortalecer la investigación e innovación como estrategias para cumplir los objetivos en el plan de desarrollo nacional, así se contribuye a la excelencia de nuestra </a:t>
            </a:r>
            <a:r>
              <a:rPr lang="es-EC" dirty="0" smtClean="0"/>
              <a:t>universidad.</a:t>
            </a:r>
            <a:endParaRPr lang="es-EC" dirty="0"/>
          </a:p>
        </p:txBody>
      </p:sp>
    </p:spTree>
    <p:extLst>
      <p:ext uri="{BB962C8B-B14F-4D97-AF65-F5344CB8AC3E}">
        <p14:creationId xmlns:p14="http://schemas.microsoft.com/office/powerpoint/2010/main" val="1048380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7924800" cy="490066"/>
          </a:xfrm>
        </p:spPr>
        <p:txBody>
          <a:bodyPr/>
          <a:lstStyle/>
          <a:p>
            <a:r>
              <a:rPr lang="es-EC" dirty="0" smtClean="0"/>
              <a:t>Cálculos de propagación</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a:xfrm>
                <a:off x="609600" y="908720"/>
                <a:ext cx="7924800" cy="4806280"/>
              </a:xfrm>
            </p:spPr>
            <p:txBody>
              <a:bodyPr>
                <a:normAutofit/>
              </a:bodyPr>
              <a:lstStyle/>
              <a:p>
                <a:r>
                  <a:rPr lang="en-US" dirty="0" smtClean="0"/>
                  <a:t>PARAMETROS</a:t>
                </a:r>
                <a:endParaRPr lang="es-EC" dirty="0" smtClean="0"/>
              </a:p>
              <a:p>
                <a:pPr lvl="1"/>
                <a:r>
                  <a:rPr lang="es-EC" dirty="0" smtClean="0"/>
                  <a:t>Distancia </a:t>
                </a:r>
                <a:r>
                  <a:rPr lang="es-EC" dirty="0"/>
                  <a:t>máxima: 25 metros</a:t>
                </a:r>
              </a:p>
              <a:p>
                <a:pPr lvl="1"/>
                <a:r>
                  <a:rPr lang="es-EC" dirty="0"/>
                  <a:t>Ganancia de la antena omnidireccional: 15 dBi</a:t>
                </a:r>
              </a:p>
              <a:p>
                <a:pPr lvl="1"/>
                <a:r>
                  <a:rPr lang="es-EC" dirty="0"/>
                  <a:t>Ptx: 20 dBm entregado por el Access Point </a:t>
                </a:r>
              </a:p>
              <a:p>
                <a:pPr lvl="1"/>
                <a:r>
                  <a:rPr lang="es-EC" dirty="0"/>
                  <a:t>Frecuencia: 2.4 GHz </a:t>
                </a:r>
              </a:p>
              <a:p>
                <a:pPr lvl="1"/>
                <a:r>
                  <a:rPr lang="es-EC" dirty="0"/>
                  <a:t>Sensibilidad: -70 dBm </a:t>
                </a:r>
              </a:p>
              <a:p>
                <a:r>
                  <a:rPr lang="es-EC" dirty="0"/>
                  <a:t>Ahora se encuentra las pérdidas de propagación en espacio libre:</a:t>
                </a:r>
              </a:p>
              <a:p>
                <a:pPr marL="457200" lvl="1" indent="0">
                  <a:buNone/>
                </a:pPr>
                <a14:m>
                  <m:oMathPara xmlns:m="http://schemas.openxmlformats.org/officeDocument/2006/math">
                    <m:oMathParaPr>
                      <m:jc m:val="centerGroup"/>
                    </m:oMathParaPr>
                    <m:oMath xmlns:m="http://schemas.openxmlformats.org/officeDocument/2006/math">
                      <m:r>
                        <a:rPr lang="es-EC" i="1">
                          <a:latin typeface="Cambria Math"/>
                        </a:rPr>
                        <m:t>𝐿𝑑</m:t>
                      </m:r>
                      <m:r>
                        <a:rPr lang="es-EC" i="1">
                          <a:latin typeface="Cambria Math"/>
                        </a:rPr>
                        <m:t>=92.34+20∗</m:t>
                      </m:r>
                      <m:func>
                        <m:funcPr>
                          <m:ctrlPr>
                            <a:rPr lang="es-EC" i="1">
                              <a:latin typeface="Cambria Math"/>
                            </a:rPr>
                          </m:ctrlPr>
                        </m:funcPr>
                        <m:fName>
                          <m:r>
                            <m:rPr>
                              <m:sty m:val="p"/>
                            </m:rPr>
                            <a:rPr lang="es-EC">
                              <a:latin typeface="Cambria Math"/>
                            </a:rPr>
                            <m:t>log</m:t>
                          </m:r>
                        </m:fName>
                        <m:e>
                          <m:d>
                            <m:dPr>
                              <m:ctrlPr>
                                <a:rPr lang="es-EC" i="1">
                                  <a:latin typeface="Cambria Math"/>
                                </a:rPr>
                              </m:ctrlPr>
                            </m:dPr>
                            <m:e>
                              <m:sSub>
                                <m:sSubPr>
                                  <m:ctrlPr>
                                    <a:rPr lang="es-EC" i="1">
                                      <a:latin typeface="Cambria Math"/>
                                    </a:rPr>
                                  </m:ctrlPr>
                                </m:sSubPr>
                                <m:e>
                                  <m:r>
                                    <a:rPr lang="es-EC" i="1">
                                      <a:latin typeface="Cambria Math"/>
                                    </a:rPr>
                                    <m:t>𝐷</m:t>
                                  </m:r>
                                </m:e>
                                <m:sub>
                                  <m:r>
                                    <a:rPr lang="es-EC" i="1">
                                      <a:latin typeface="Cambria Math"/>
                                    </a:rPr>
                                    <m:t>𝑚𝑎𝑥</m:t>
                                  </m:r>
                                </m:sub>
                              </m:sSub>
                            </m:e>
                          </m:d>
                        </m:e>
                      </m:func>
                      <m:r>
                        <a:rPr lang="es-EC" i="1">
                          <a:latin typeface="Cambria Math"/>
                        </a:rPr>
                        <m:t>+20∗</m:t>
                      </m:r>
                      <m:func>
                        <m:funcPr>
                          <m:ctrlPr>
                            <a:rPr lang="es-EC" i="1">
                              <a:latin typeface="Cambria Math"/>
                            </a:rPr>
                          </m:ctrlPr>
                        </m:funcPr>
                        <m:fName>
                          <m:r>
                            <m:rPr>
                              <m:sty m:val="p"/>
                            </m:rPr>
                            <a:rPr lang="es-EC">
                              <a:latin typeface="Cambria Math"/>
                            </a:rPr>
                            <m:t>log</m:t>
                          </m:r>
                        </m:fName>
                        <m:e>
                          <m:d>
                            <m:dPr>
                              <m:ctrlPr>
                                <a:rPr lang="es-EC" i="1">
                                  <a:latin typeface="Cambria Math"/>
                                </a:rPr>
                              </m:ctrlPr>
                            </m:dPr>
                            <m:e>
                              <m:r>
                                <a:rPr lang="es-EC" i="1">
                                  <a:latin typeface="Cambria Math"/>
                                </a:rPr>
                                <m:t>𝑓</m:t>
                              </m:r>
                            </m:e>
                          </m:d>
                        </m:e>
                      </m:func>
                    </m:oMath>
                  </m:oMathPara>
                </a14:m>
                <a:endParaRPr lang="es-EC" dirty="0"/>
              </a:p>
              <a:p>
                <a:r>
                  <a:rPr lang="es-EC" dirty="0" smtClean="0"/>
                  <a:t>Remplazando </a:t>
                </a:r>
                <a:r>
                  <a:rPr lang="es-EC" dirty="0"/>
                  <a:t>con los datos para la ZONA 1 </a:t>
                </a:r>
              </a:p>
              <a:p>
                <a:pPr marL="457200" lvl="1" indent="0">
                  <a:buNone/>
                </a:pPr>
                <a14:m>
                  <m:oMathPara xmlns:m="http://schemas.openxmlformats.org/officeDocument/2006/math">
                    <m:oMathParaPr>
                      <m:jc m:val="centerGroup"/>
                    </m:oMathParaPr>
                    <m:oMath xmlns:m="http://schemas.openxmlformats.org/officeDocument/2006/math">
                      <m:r>
                        <a:rPr lang="es-EC" i="1">
                          <a:latin typeface="Cambria Math"/>
                        </a:rPr>
                        <m:t>𝐿𝑑</m:t>
                      </m:r>
                      <m:r>
                        <a:rPr lang="es-EC" i="1">
                          <a:latin typeface="Cambria Math"/>
                        </a:rPr>
                        <m:t>=92.34+20∗</m:t>
                      </m:r>
                      <m:r>
                        <m:rPr>
                          <m:sty m:val="p"/>
                        </m:rPr>
                        <a:rPr lang="es-EC">
                          <a:latin typeface="Cambria Math"/>
                        </a:rPr>
                        <m:t>log</m:t>
                      </m:r>
                      <m:r>
                        <a:rPr lang="es-EC">
                          <a:latin typeface="Cambria Math"/>
                        </a:rPr>
                        <m:t>⁡(0.025</m:t>
                      </m:r>
                      <m:r>
                        <m:rPr>
                          <m:sty m:val="p"/>
                        </m:rPr>
                        <a:rPr lang="es-EC">
                          <a:latin typeface="Cambria Math"/>
                        </a:rPr>
                        <m:t>km</m:t>
                      </m:r>
                      <m:r>
                        <a:rPr lang="es-EC">
                          <a:latin typeface="Cambria Math"/>
                        </a:rPr>
                        <m:t>)</m:t>
                      </m:r>
                      <m:r>
                        <a:rPr lang="es-EC" i="1">
                          <a:latin typeface="Cambria Math"/>
                        </a:rPr>
                        <m:t>+20∗</m:t>
                      </m:r>
                      <m:func>
                        <m:funcPr>
                          <m:ctrlPr>
                            <a:rPr lang="es-EC" i="1">
                              <a:latin typeface="Cambria Math"/>
                            </a:rPr>
                          </m:ctrlPr>
                        </m:funcPr>
                        <m:fName>
                          <m:r>
                            <m:rPr>
                              <m:sty m:val="p"/>
                            </m:rPr>
                            <a:rPr lang="es-EC">
                              <a:latin typeface="Cambria Math"/>
                            </a:rPr>
                            <m:t>log</m:t>
                          </m:r>
                        </m:fName>
                        <m:e>
                          <m:d>
                            <m:dPr>
                              <m:ctrlPr>
                                <a:rPr lang="es-EC" i="1">
                                  <a:latin typeface="Cambria Math"/>
                                </a:rPr>
                              </m:ctrlPr>
                            </m:dPr>
                            <m:e>
                              <m:r>
                                <a:rPr lang="es-EC" i="1">
                                  <a:latin typeface="Cambria Math"/>
                                </a:rPr>
                                <m:t>2.4 </m:t>
                              </m:r>
                              <m:r>
                                <a:rPr lang="es-EC" i="1">
                                  <a:latin typeface="Cambria Math"/>
                                </a:rPr>
                                <m:t>𝐺𝐻𝑧</m:t>
                              </m:r>
                            </m:e>
                          </m:d>
                        </m:e>
                      </m:func>
                    </m:oMath>
                  </m:oMathPara>
                </a14:m>
                <a:endParaRPr lang="es-EC" dirty="0"/>
              </a:p>
              <a:p>
                <a:pPr lvl="2"/>
                <a:r>
                  <a:rPr lang="es-EC" dirty="0"/>
                  <a:t>Se obtiene: </a:t>
                </a:r>
              </a:p>
              <a:p>
                <a:pPr marL="1371600" lvl="3" indent="0">
                  <a:buNone/>
                </a:pPr>
                <a14:m>
                  <m:oMathPara xmlns:m="http://schemas.openxmlformats.org/officeDocument/2006/math">
                    <m:oMathParaPr>
                      <m:jc m:val="centerGroup"/>
                    </m:oMathParaPr>
                    <m:oMath xmlns:m="http://schemas.openxmlformats.org/officeDocument/2006/math">
                      <m:r>
                        <a:rPr lang="es-EC" i="1">
                          <a:latin typeface="Cambria Math"/>
                        </a:rPr>
                        <m:t>𝐿𝑑</m:t>
                      </m:r>
                      <m:r>
                        <a:rPr lang="es-EC" i="1">
                          <a:latin typeface="Cambria Math"/>
                        </a:rPr>
                        <m:t>=67.90 </m:t>
                      </m:r>
                      <m:r>
                        <a:rPr lang="es-EC" i="1">
                          <a:latin typeface="Cambria Math"/>
                        </a:rPr>
                        <m:t>𝑑𝐵</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xfrm>
                <a:off x="609600" y="908720"/>
                <a:ext cx="7924800" cy="4806280"/>
              </a:xfrm>
              <a:blipFill rotWithShape="1">
                <a:blip r:embed="rId2"/>
                <a:stretch>
                  <a:fillRect l="-308" t="-253"/>
                </a:stretch>
              </a:blipFill>
            </p:spPr>
            <p:txBody>
              <a:bodyPr/>
              <a:lstStyle/>
              <a:p>
                <a:r>
                  <a:rPr lang="es-EC">
                    <a:noFill/>
                  </a:rPr>
                  <a:t> </a:t>
                </a:r>
              </a:p>
            </p:txBody>
          </p:sp>
        </mc:Fallback>
      </mc:AlternateContent>
    </p:spTree>
    <p:extLst>
      <p:ext uri="{BB962C8B-B14F-4D97-AF65-F5344CB8AC3E}">
        <p14:creationId xmlns:p14="http://schemas.microsoft.com/office/powerpoint/2010/main" val="199392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a:xfrm>
                <a:off x="609600" y="260648"/>
                <a:ext cx="7924800" cy="5760640"/>
              </a:xfrm>
            </p:spPr>
            <p:txBody>
              <a:bodyPr>
                <a:normAutofit fontScale="70000" lnSpcReduction="20000"/>
              </a:bodyPr>
              <a:lstStyle/>
              <a:p>
                <a:r>
                  <a:rPr lang="es-EC" dirty="0" smtClean="0"/>
                  <a:t>A continuación se realiza el cálculo para las potencias de recepción necesarias que será necesaria para la conexión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𝑅𝑋</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𝑅𝑋</m:t>
                          </m:r>
                        </m:sub>
                      </m:sSub>
                      <m:r>
                        <a:rPr lang="es-EC" i="1">
                          <a:latin typeface="Cambria Math"/>
                        </a:rPr>
                        <m:t>−</m:t>
                      </m:r>
                      <m:r>
                        <a:rPr lang="es-EC" i="1">
                          <a:latin typeface="Cambria Math"/>
                        </a:rPr>
                        <m:t>𝐿𝑑</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𝑅𝑋</m:t>
                          </m:r>
                        </m:sub>
                      </m:sSub>
                      <m:r>
                        <a:rPr lang="es-EC" i="1">
                          <a:latin typeface="Cambria Math"/>
                        </a:rPr>
                        <m:t>=20</m:t>
                      </m:r>
                      <m:r>
                        <a:rPr lang="es-EC" i="1">
                          <a:latin typeface="Cambria Math"/>
                        </a:rPr>
                        <m:t>𝑑𝐵𝑚</m:t>
                      </m:r>
                      <m:r>
                        <a:rPr lang="es-EC" i="1">
                          <a:latin typeface="Cambria Math"/>
                        </a:rPr>
                        <m:t>+15</m:t>
                      </m:r>
                      <m:r>
                        <a:rPr lang="es-EC" i="1">
                          <a:latin typeface="Cambria Math"/>
                        </a:rPr>
                        <m:t>𝑑𝐵𝑖</m:t>
                      </m:r>
                      <m:r>
                        <a:rPr lang="es-EC" i="1">
                          <a:latin typeface="Cambria Math"/>
                        </a:rPr>
                        <m:t>+2</m:t>
                      </m:r>
                      <m:r>
                        <a:rPr lang="es-EC" i="1">
                          <a:latin typeface="Cambria Math"/>
                        </a:rPr>
                        <m:t>𝑑𝐵𝑖</m:t>
                      </m:r>
                      <m:r>
                        <a:rPr lang="es-EC" i="1">
                          <a:latin typeface="Cambria Math"/>
                        </a:rPr>
                        <m:t>−67.90</m:t>
                      </m:r>
                      <m:r>
                        <a:rPr lang="es-EC" i="1">
                          <a:latin typeface="Cambria Math"/>
                        </a:rPr>
                        <m:t>𝑑𝐵</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𝑅𝑋</m:t>
                          </m:r>
                        </m:sub>
                      </m:sSub>
                      <m:r>
                        <a:rPr lang="es-EC" i="1">
                          <a:latin typeface="Cambria Math"/>
                        </a:rPr>
                        <m:t>=−30.9 </m:t>
                      </m:r>
                      <m:r>
                        <a:rPr lang="es-EC" i="1">
                          <a:latin typeface="Cambria Math"/>
                        </a:rPr>
                        <m:t>𝑑𝐵𝑚</m:t>
                      </m:r>
                    </m:oMath>
                  </m:oMathPara>
                </a14:m>
                <a:endParaRPr lang="es-EC" dirty="0"/>
              </a:p>
              <a:p>
                <a:r>
                  <a:rPr lang="es-EC" dirty="0"/>
                  <a:t>Se observa que la potencia de recepción está dentro del rango de la sensibilidad del equipo podemos asegurar que las conexiones serán optimas y los equipos ubicados en la ZONA 1, 2,3 y 4  no tendrán problemas de conexión </a:t>
                </a:r>
              </a:p>
              <a:p>
                <a:r>
                  <a:rPr lang="es-EC" dirty="0"/>
                  <a:t>Para obtener el área de cobertura que tendrá la antena omnidireccional se utiliza la siguiente fórmula:</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𝑅𝑋</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𝑅𝑋</m:t>
                          </m:r>
                        </m:sub>
                      </m:sSub>
                      <m:r>
                        <a:rPr lang="es-EC" i="1">
                          <a:latin typeface="Cambria Math"/>
                        </a:rPr>
                        <m:t>∗</m:t>
                      </m:r>
                      <m:d>
                        <m:dPr>
                          <m:ctrlPr>
                            <a:rPr lang="es-EC" i="1">
                              <a:latin typeface="Cambria Math"/>
                            </a:rPr>
                          </m:ctrlPr>
                        </m:dPr>
                        <m:e>
                          <m:f>
                            <m:fPr>
                              <m:ctrlPr>
                                <a:rPr lang="es-EC" i="1">
                                  <a:latin typeface="Cambria Math"/>
                                </a:rPr>
                              </m:ctrlPr>
                            </m:fPr>
                            <m:num>
                              <m:sSup>
                                <m:sSupPr>
                                  <m:ctrlPr>
                                    <a:rPr lang="es-EC" i="1">
                                      <a:latin typeface="Cambria Math"/>
                                    </a:rPr>
                                  </m:ctrlPr>
                                </m:sSupPr>
                                <m:e>
                                  <m:r>
                                    <a:rPr lang="es-EC" i="1">
                                      <a:latin typeface="Cambria Math"/>
                                    </a:rPr>
                                    <m:t>𝜆</m:t>
                                  </m:r>
                                </m:e>
                                <m:sup>
                                  <m:r>
                                    <a:rPr lang="es-EC" i="1">
                                      <a:latin typeface="Cambria Math"/>
                                    </a:rPr>
                                    <m:t>2</m:t>
                                  </m:r>
                                </m:sup>
                              </m:sSup>
                            </m:num>
                            <m:den>
                              <m:r>
                                <a:rPr lang="es-EC" i="1">
                                  <a:latin typeface="Cambria Math"/>
                                </a:rPr>
                                <m:t>16∗</m:t>
                              </m:r>
                              <m:r>
                                <a:rPr lang="es-EC" i="1">
                                  <a:latin typeface="Cambria Math"/>
                                </a:rPr>
                                <m:t>𝜋</m:t>
                              </m:r>
                              <m:r>
                                <a:rPr lang="es-EC" i="1">
                                  <a:latin typeface="Cambria Math"/>
                                </a:rPr>
                                <m:t>∗</m:t>
                              </m:r>
                              <m:r>
                                <a:rPr lang="es-EC" i="1">
                                  <a:latin typeface="Cambria Math"/>
                                </a:rPr>
                                <m:t>𝐴</m:t>
                              </m:r>
                            </m:den>
                          </m:f>
                        </m:e>
                      </m:d>
                    </m:oMath>
                  </m:oMathPara>
                </a14:m>
                <a:endParaRPr lang="es-EC" dirty="0"/>
              </a:p>
              <a:p>
                <a:r>
                  <a:rPr lang="es-EC" dirty="0"/>
                  <a:t>Despejando el área de la formula anterior, obtenemos la ecuación de área de cobertura:</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𝑇𝑋</m:t>
                          </m:r>
                        </m:sub>
                      </m:sSub>
                      <m:r>
                        <a:rPr lang="es-EC" i="1">
                          <a:latin typeface="Cambria Math"/>
                        </a:rPr>
                        <m:t>∗</m:t>
                      </m:r>
                      <m:sSub>
                        <m:sSubPr>
                          <m:ctrlPr>
                            <a:rPr lang="es-EC" i="1">
                              <a:latin typeface="Cambria Math"/>
                            </a:rPr>
                          </m:ctrlPr>
                        </m:sSubPr>
                        <m:e>
                          <m:r>
                            <a:rPr lang="es-EC" i="1">
                              <a:latin typeface="Cambria Math"/>
                            </a:rPr>
                            <m:t>𝐺</m:t>
                          </m:r>
                        </m:e>
                        <m:sub>
                          <m:r>
                            <a:rPr lang="es-EC" i="1">
                              <a:latin typeface="Cambria Math"/>
                            </a:rPr>
                            <m:t>𝑅𝑋</m:t>
                          </m:r>
                        </m:sub>
                      </m:sSub>
                      <m:r>
                        <a:rPr lang="es-EC" i="1">
                          <a:latin typeface="Cambria Math"/>
                        </a:rPr>
                        <m:t>∗</m:t>
                      </m:r>
                      <m:d>
                        <m:dPr>
                          <m:ctrlPr>
                            <a:rPr lang="es-EC" i="1">
                              <a:latin typeface="Cambria Math"/>
                            </a:rPr>
                          </m:ctrlPr>
                        </m:dPr>
                        <m:e>
                          <m:f>
                            <m:fPr>
                              <m:ctrlPr>
                                <a:rPr lang="es-EC" i="1">
                                  <a:latin typeface="Cambria Math"/>
                                </a:rPr>
                              </m:ctrlPr>
                            </m:fPr>
                            <m:num>
                              <m:sSup>
                                <m:sSupPr>
                                  <m:ctrlPr>
                                    <a:rPr lang="es-EC" i="1">
                                      <a:latin typeface="Cambria Math"/>
                                    </a:rPr>
                                  </m:ctrlPr>
                                </m:sSupPr>
                                <m:e>
                                  <m:r>
                                    <a:rPr lang="es-EC" i="1">
                                      <a:latin typeface="Cambria Math"/>
                                    </a:rPr>
                                    <m:t>𝜆</m:t>
                                  </m:r>
                                </m:e>
                                <m:sup>
                                  <m:r>
                                    <a:rPr lang="es-EC" i="1">
                                      <a:latin typeface="Cambria Math"/>
                                    </a:rPr>
                                    <m:t>2</m:t>
                                  </m:r>
                                </m:sup>
                              </m:sSup>
                            </m:num>
                            <m:den>
                              <m:r>
                                <a:rPr lang="es-EC" i="1">
                                  <a:latin typeface="Cambria Math"/>
                                </a:rPr>
                                <m:t>16∗</m:t>
                              </m:r>
                              <m:r>
                                <a:rPr lang="es-EC" i="1">
                                  <a:latin typeface="Cambria Math"/>
                                </a:rPr>
                                <m:t>𝜋</m:t>
                              </m:r>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𝑅𝑋</m:t>
                                  </m:r>
                                </m:sub>
                              </m:sSub>
                            </m:den>
                          </m:f>
                        </m:e>
                      </m:d>
                    </m:oMath>
                  </m:oMathPara>
                </a14:m>
                <a:endParaRPr lang="es-EC" dirty="0"/>
              </a:p>
              <a:p>
                <a:r>
                  <a:rPr lang="es-EC" dirty="0" smtClean="0"/>
                  <a:t>Considerando </a:t>
                </a:r>
                <a:r>
                  <a:rPr lang="es-EC" dirty="0"/>
                  <a:t>que λ está dada por la siguiente formula</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𝜆</m:t>
                      </m:r>
                      <m:r>
                        <a:rPr lang="es-EC" i="1">
                          <a:latin typeface="Cambria Math"/>
                        </a:rPr>
                        <m:t>=</m:t>
                      </m:r>
                      <m:d>
                        <m:dPr>
                          <m:ctrlPr>
                            <a:rPr lang="es-EC" i="1">
                              <a:latin typeface="Cambria Math"/>
                            </a:rPr>
                          </m:ctrlPr>
                        </m:dPr>
                        <m:e>
                          <m:f>
                            <m:fPr>
                              <m:ctrlPr>
                                <a:rPr lang="es-EC" i="1">
                                  <a:latin typeface="Cambria Math"/>
                                </a:rPr>
                              </m:ctrlPr>
                            </m:fPr>
                            <m:num>
                              <m:r>
                                <a:rPr lang="es-EC" i="1">
                                  <a:latin typeface="Cambria Math"/>
                                </a:rPr>
                                <m:t>𝑐</m:t>
                              </m:r>
                              <m:r>
                                <a:rPr lang="es-EC" i="1">
                                  <a:latin typeface="Cambria Math"/>
                                </a:rPr>
                                <m:t>=3∗</m:t>
                              </m:r>
                              <m:sSup>
                                <m:sSupPr>
                                  <m:ctrlPr>
                                    <a:rPr lang="es-EC" i="1">
                                      <a:latin typeface="Cambria Math"/>
                                    </a:rPr>
                                  </m:ctrlPr>
                                </m:sSupPr>
                                <m:e>
                                  <m:r>
                                    <a:rPr lang="es-EC" i="1">
                                      <a:latin typeface="Cambria Math"/>
                                    </a:rPr>
                                    <m:t>10</m:t>
                                  </m:r>
                                </m:e>
                                <m:sup>
                                  <m:r>
                                    <a:rPr lang="es-EC" i="1">
                                      <a:latin typeface="Cambria Math"/>
                                    </a:rPr>
                                    <m:t>8</m:t>
                                  </m:r>
                                </m:sup>
                              </m:sSup>
                              <m:f>
                                <m:fPr>
                                  <m:type m:val="skw"/>
                                  <m:ctrlPr>
                                    <a:rPr lang="es-EC" i="1">
                                      <a:latin typeface="Cambria Math"/>
                                    </a:rPr>
                                  </m:ctrlPr>
                                </m:fPr>
                                <m:num>
                                  <m:r>
                                    <a:rPr lang="es-EC" i="1">
                                      <a:latin typeface="Cambria Math"/>
                                    </a:rPr>
                                    <m:t>𝑚</m:t>
                                  </m:r>
                                </m:num>
                                <m:den>
                                  <m:r>
                                    <a:rPr lang="es-EC" i="1">
                                      <a:latin typeface="Cambria Math"/>
                                    </a:rPr>
                                    <m:t>𝑠</m:t>
                                  </m:r>
                                </m:den>
                              </m:f>
                            </m:num>
                            <m:den>
                              <m:r>
                                <a:rPr lang="es-EC" i="1">
                                  <a:latin typeface="Cambria Math"/>
                                </a:rPr>
                                <m:t>𝑓</m:t>
                              </m:r>
                              <m:r>
                                <a:rPr lang="es-EC" i="1">
                                  <a:latin typeface="Cambria Math"/>
                                </a:rPr>
                                <m:t>=2.4 </m:t>
                              </m:r>
                              <m:r>
                                <a:rPr lang="es-EC" i="1">
                                  <a:latin typeface="Cambria Math"/>
                                </a:rPr>
                                <m:t>𝐺𝐻𝑧</m:t>
                              </m:r>
                            </m:den>
                          </m:f>
                        </m:e>
                      </m:d>
                      <m:r>
                        <a:rPr lang="es-EC" i="1">
                          <a:latin typeface="Cambria Math"/>
                        </a:rPr>
                        <m:t>=1</m:t>
                      </m:r>
                      <m:r>
                        <a:rPr lang="en-US" b="0" i="1" smtClean="0">
                          <a:latin typeface="Cambria Math"/>
                        </a:rPr>
                        <m:t>,</m:t>
                      </m:r>
                      <m:r>
                        <a:rPr lang="es-EC" i="1">
                          <a:latin typeface="Cambria Math"/>
                        </a:rPr>
                        <m:t>25</m:t>
                      </m:r>
                      <m:r>
                        <a:rPr lang="es-EC" i="1">
                          <a:latin typeface="Cambria Math"/>
                        </a:rPr>
                        <m:t>𝑚</m:t>
                      </m:r>
                    </m:oMath>
                  </m:oMathPara>
                </a14:m>
                <a:endParaRPr lang="es-EC" dirty="0"/>
              </a:p>
              <a:p>
                <a:r>
                  <a:rPr lang="es-EC" dirty="0"/>
                  <a:t>Remplazando en la fórmula de área de cobertura</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=20∗15∗15∗</m:t>
                      </m:r>
                      <m:d>
                        <m:dPr>
                          <m:ctrlPr>
                            <a:rPr lang="es-EC" i="1">
                              <a:latin typeface="Cambria Math"/>
                            </a:rPr>
                          </m:ctrlPr>
                        </m:dPr>
                        <m:e>
                          <m:f>
                            <m:fPr>
                              <m:ctrlPr>
                                <a:rPr lang="es-EC" i="1">
                                  <a:latin typeface="Cambria Math"/>
                                </a:rPr>
                              </m:ctrlPr>
                            </m:fPr>
                            <m:num>
                              <m:sSup>
                                <m:sSupPr>
                                  <m:ctrlPr>
                                    <a:rPr lang="es-EC" i="1">
                                      <a:latin typeface="Cambria Math"/>
                                    </a:rPr>
                                  </m:ctrlPr>
                                </m:sSupPr>
                                <m:e>
                                  <m:d>
                                    <m:dPr>
                                      <m:ctrlPr>
                                        <a:rPr lang="es-EC" i="1">
                                          <a:latin typeface="Cambria Math"/>
                                        </a:rPr>
                                      </m:ctrlPr>
                                    </m:dPr>
                                    <m:e>
                                      <m:r>
                                        <a:rPr lang="es-EC" i="1">
                                          <a:latin typeface="Cambria Math"/>
                                        </a:rPr>
                                        <m:t>1</m:t>
                                      </m:r>
                                      <m:r>
                                        <a:rPr lang="en-US" b="0" i="1" smtClean="0">
                                          <a:latin typeface="Cambria Math"/>
                                        </a:rPr>
                                        <m:t>,</m:t>
                                      </m:r>
                                      <m:r>
                                        <a:rPr lang="es-EC" i="1">
                                          <a:latin typeface="Cambria Math"/>
                                        </a:rPr>
                                        <m:t>25</m:t>
                                      </m:r>
                                      <m:r>
                                        <a:rPr lang="es-EC" i="1">
                                          <a:latin typeface="Cambria Math"/>
                                        </a:rPr>
                                        <m:t>𝑚</m:t>
                                      </m:r>
                                    </m:e>
                                  </m:d>
                                </m:e>
                                <m:sup>
                                  <m:r>
                                    <a:rPr lang="es-EC" i="1">
                                      <a:latin typeface="Cambria Math"/>
                                    </a:rPr>
                                    <m:t>2</m:t>
                                  </m:r>
                                </m:sup>
                              </m:sSup>
                            </m:num>
                            <m:den>
                              <m:r>
                                <a:rPr lang="es-EC" i="1">
                                  <a:latin typeface="Cambria Math"/>
                                </a:rPr>
                                <m:t>16∗</m:t>
                              </m:r>
                              <m:r>
                                <a:rPr lang="es-EC" i="1">
                                  <a:latin typeface="Cambria Math"/>
                                </a:rPr>
                                <m:t>𝜋</m:t>
                              </m:r>
                              <m:r>
                                <a:rPr lang="es-EC" i="1">
                                  <a:latin typeface="Cambria Math"/>
                                </a:rPr>
                                <m:t>∗</m:t>
                              </m:r>
                              <m:d>
                                <m:dPr>
                                  <m:ctrlPr>
                                    <a:rPr lang="es-EC" i="1">
                                      <a:latin typeface="Cambria Math"/>
                                    </a:rPr>
                                  </m:ctrlPr>
                                </m:dPr>
                                <m:e>
                                  <m:r>
                                    <a:rPr lang="es-EC" i="1">
                                      <a:latin typeface="Cambria Math"/>
                                    </a:rPr>
                                    <m:t>30.9</m:t>
                                  </m:r>
                                </m:e>
                              </m:d>
                            </m:den>
                          </m:f>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=1,493 </m:t>
                      </m:r>
                      <m:r>
                        <a:rPr lang="en-US" b="0" i="1" smtClean="0">
                          <a:latin typeface="Cambria Math"/>
                        </a:rPr>
                        <m:t>𝑘</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m:t>
                      </m:r>
                      <m:r>
                        <a:rPr lang="es-EC" i="1">
                          <a:latin typeface="Cambria Math"/>
                        </a:rPr>
                        <m:t>𝜋</m:t>
                      </m:r>
                      <m:sSup>
                        <m:sSupPr>
                          <m:ctrlPr>
                            <a:rPr lang="es-EC" i="1">
                              <a:latin typeface="Cambria Math"/>
                            </a:rPr>
                          </m:ctrlPr>
                        </m:sSupPr>
                        <m:e>
                          <m:r>
                            <a:rPr lang="es-EC" i="1">
                              <a:latin typeface="Cambria Math"/>
                            </a:rPr>
                            <m:t>𝑟</m:t>
                          </m:r>
                        </m:e>
                        <m:sup>
                          <m:r>
                            <a:rPr lang="es-EC" i="1">
                              <a:latin typeface="Cambria Math"/>
                            </a:rPr>
                            <m:t>2</m:t>
                          </m:r>
                        </m:sup>
                      </m:sSup>
                      <m:r>
                        <a:rPr lang="en-US" b="0" i="1" smtClean="0">
                          <a:latin typeface="Cambria Math"/>
                        </a:rPr>
                        <m:t>                             </m:t>
                      </m:r>
                      <m:r>
                        <a:rPr lang="es-EC" i="1">
                          <a:latin typeface="Cambria Math"/>
                        </a:rPr>
                        <m:t>𝑟</m:t>
                      </m:r>
                      <m:r>
                        <a:rPr lang="es-EC" i="1">
                          <a:latin typeface="Cambria Math"/>
                        </a:rPr>
                        <m:t>=</m:t>
                      </m:r>
                      <m:rad>
                        <m:radPr>
                          <m:degHide m:val="on"/>
                          <m:ctrlPr>
                            <a:rPr lang="es-EC" i="1">
                              <a:latin typeface="Cambria Math"/>
                            </a:rPr>
                          </m:ctrlPr>
                        </m:radPr>
                        <m:deg/>
                        <m:e>
                          <m:f>
                            <m:fPr>
                              <m:ctrlPr>
                                <a:rPr lang="es-EC" i="1">
                                  <a:latin typeface="Cambria Math"/>
                                </a:rPr>
                              </m:ctrlPr>
                            </m:fPr>
                            <m:num>
                              <m:r>
                                <a:rPr lang="es-EC" i="1">
                                  <a:latin typeface="Cambria Math"/>
                                </a:rPr>
                                <m:t>𝐴</m:t>
                              </m:r>
                            </m:num>
                            <m:den>
                              <m:r>
                                <a:rPr lang="es-EC" i="1">
                                  <a:latin typeface="Cambria Math"/>
                                </a:rPr>
                                <m:t>𝜋</m:t>
                              </m:r>
                            </m:den>
                          </m:f>
                        </m:e>
                      </m:rad>
                      <m:r>
                        <a:rPr lang="es-EC" i="1">
                          <a:latin typeface="Cambria Math"/>
                        </a:rPr>
                        <m:t>=</m:t>
                      </m:r>
                      <m:rad>
                        <m:radPr>
                          <m:degHide m:val="on"/>
                          <m:ctrlPr>
                            <a:rPr lang="es-EC" i="1">
                              <a:latin typeface="Cambria Math"/>
                            </a:rPr>
                          </m:ctrlPr>
                        </m:radPr>
                        <m:deg/>
                        <m:e>
                          <m:f>
                            <m:fPr>
                              <m:ctrlPr>
                                <a:rPr lang="es-EC" i="1">
                                  <a:latin typeface="Cambria Math"/>
                                </a:rPr>
                              </m:ctrlPr>
                            </m:fPr>
                            <m:num>
                              <m:r>
                                <a:rPr lang="es-EC" i="1">
                                  <a:latin typeface="Cambria Math"/>
                                </a:rPr>
                                <m:t>1493</m:t>
                              </m:r>
                            </m:num>
                            <m:den>
                              <m:r>
                                <a:rPr lang="es-EC" i="1">
                                  <a:latin typeface="Cambria Math"/>
                                </a:rPr>
                                <m:t>𝜋</m:t>
                              </m:r>
                            </m:den>
                          </m:f>
                        </m:e>
                      </m:rad>
                      <m:r>
                        <a:rPr lang="es-EC" i="1">
                          <a:latin typeface="Cambria Math"/>
                        </a:rPr>
                        <m:t>=21.80</m:t>
                      </m:r>
                      <m:r>
                        <a:rPr lang="es-EC" i="1">
                          <a:latin typeface="Cambria Math"/>
                        </a:rPr>
                        <m:t>𝑚</m:t>
                      </m:r>
                    </m:oMath>
                  </m:oMathPara>
                </a14:m>
                <a:endParaRPr lang="es-EC" dirty="0"/>
              </a:p>
              <a:p>
                <a:r>
                  <a:rPr lang="es-EC" dirty="0" smtClean="0"/>
                  <a:t>Con </a:t>
                </a:r>
                <a:r>
                  <a:rPr lang="es-EC" dirty="0"/>
                  <a:t>este resultado se tendrá la cobertura óptima en toda la Unidad Académica Héroes del Cenepa</a:t>
                </a:r>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xfrm>
                <a:off x="609600" y="260648"/>
                <a:ext cx="7924800" cy="5760640"/>
              </a:xfrm>
              <a:blipFill rotWithShape="1">
                <a:blip r:embed="rId2"/>
                <a:stretch>
                  <a:fillRect t="-741"/>
                </a:stretch>
              </a:blipFill>
            </p:spPr>
            <p:txBody>
              <a:bodyPr/>
              <a:lstStyle/>
              <a:p>
                <a:r>
                  <a:rPr lang="es-EC">
                    <a:noFill/>
                  </a:rPr>
                  <a:t> </a:t>
                </a:r>
              </a:p>
            </p:txBody>
          </p:sp>
        </mc:Fallback>
      </mc:AlternateContent>
    </p:spTree>
    <p:extLst>
      <p:ext uri="{BB962C8B-B14F-4D97-AF65-F5344CB8AC3E}">
        <p14:creationId xmlns:p14="http://schemas.microsoft.com/office/powerpoint/2010/main" val="845868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Cálculo</a:t>
            </a:r>
            <a:r>
              <a:rPr lang="en-US" dirty="0" smtClean="0"/>
              <a:t> de </a:t>
            </a:r>
            <a:r>
              <a:rPr lang="es-EC" dirty="0" smtClean="0"/>
              <a:t>eficiencia</a:t>
            </a:r>
            <a:r>
              <a:rPr lang="en-US" dirty="0" smtClean="0"/>
              <a:t> de </a:t>
            </a:r>
            <a:r>
              <a:rPr lang="es-EC" dirty="0" smtClean="0"/>
              <a:t>ancho</a:t>
            </a:r>
            <a:r>
              <a:rPr lang="en-US" dirty="0" smtClean="0"/>
              <a:t> de </a:t>
            </a:r>
            <a:r>
              <a:rPr lang="es-EC" dirty="0" smtClean="0"/>
              <a:t>banda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p:txBody>
              <a:bodyPr>
                <a:normAutofit fontScale="92500" lnSpcReduction="10000"/>
              </a:bodyPr>
              <a:lstStyle/>
              <a:p>
                <a:r>
                  <a:rPr lang="es-ES" dirty="0"/>
                  <a:t>E</a:t>
                </a:r>
                <a:r>
                  <a:rPr lang="es-EC" dirty="0"/>
                  <a:t>l estándar 802.11g trabaja a una velocidad de transmisión de 54MBps y de 11MBps con la siguiente formula se observa la efectividad del ancho de banda que se utilizará.</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𝐸𝑓𝐴𝐵</m:t>
                      </m:r>
                      <m:r>
                        <a:rPr lang="es-EC" i="1">
                          <a:latin typeface="Cambria Math"/>
                        </a:rPr>
                        <m:t>=</m:t>
                      </m:r>
                      <m:f>
                        <m:fPr>
                          <m:ctrlPr>
                            <a:rPr lang="es-EC" i="1">
                              <a:latin typeface="Cambria Math"/>
                            </a:rPr>
                          </m:ctrlPr>
                        </m:fPr>
                        <m:num>
                          <m:r>
                            <a:rPr lang="es-EC" i="1">
                              <a:latin typeface="Cambria Math"/>
                            </a:rPr>
                            <m:t>𝑣𝑒𝑙𝑜𝑐𝑖𝑑𝑎𝑑</m:t>
                          </m:r>
                          <m:r>
                            <a:rPr lang="es-EC" i="1">
                              <a:latin typeface="Cambria Math"/>
                            </a:rPr>
                            <m:t> </m:t>
                          </m:r>
                          <m:r>
                            <a:rPr lang="es-EC" i="1">
                              <a:latin typeface="Cambria Math"/>
                            </a:rPr>
                            <m:t>𝑑𝑒</m:t>
                          </m:r>
                          <m:r>
                            <a:rPr lang="es-EC" i="1">
                              <a:latin typeface="Cambria Math"/>
                            </a:rPr>
                            <m:t> </m:t>
                          </m:r>
                          <m:r>
                            <a:rPr lang="es-EC" i="1">
                              <a:latin typeface="Cambria Math"/>
                            </a:rPr>
                            <m:t>𝑡𝑟𝑎𝑛𝑠𝑚𝑖𝑠𝑖</m:t>
                          </m:r>
                          <m:r>
                            <a:rPr lang="es-EC" i="1">
                              <a:latin typeface="Cambria Math"/>
                            </a:rPr>
                            <m:t>ó</m:t>
                          </m:r>
                          <m:r>
                            <a:rPr lang="es-EC" i="1">
                              <a:latin typeface="Cambria Math"/>
                            </a:rPr>
                            <m:t>𝑛</m:t>
                          </m:r>
                          <m:r>
                            <a:rPr lang="es-EC" i="1">
                              <a:latin typeface="Cambria Math"/>
                            </a:rPr>
                            <m:t> (</m:t>
                          </m:r>
                          <m:r>
                            <a:rPr lang="es-EC" i="1">
                              <a:latin typeface="Cambria Math"/>
                            </a:rPr>
                            <m:t>𝑏𝑝𝑠</m:t>
                          </m:r>
                          <m:r>
                            <a:rPr lang="es-EC" i="1">
                              <a:latin typeface="Cambria Math"/>
                            </a:rPr>
                            <m:t>)</m:t>
                          </m:r>
                        </m:num>
                        <m:den>
                          <m:r>
                            <a:rPr lang="es-EC" i="1">
                              <a:latin typeface="Cambria Math"/>
                            </a:rPr>
                            <m:t>𝑎𝑛𝑐h𝑜</m:t>
                          </m:r>
                          <m:r>
                            <a:rPr lang="es-EC" i="1">
                              <a:latin typeface="Cambria Math"/>
                            </a:rPr>
                            <m:t> </m:t>
                          </m:r>
                          <m:r>
                            <a:rPr lang="es-EC" i="1">
                              <a:latin typeface="Cambria Math"/>
                            </a:rPr>
                            <m:t>𝑚𝑖𝑛𝑖𝑚𝑜</m:t>
                          </m:r>
                          <m:r>
                            <a:rPr lang="es-EC" i="1">
                              <a:latin typeface="Cambria Math"/>
                            </a:rPr>
                            <m:t> </m:t>
                          </m:r>
                          <m:r>
                            <a:rPr lang="es-EC" i="1">
                              <a:latin typeface="Cambria Math"/>
                            </a:rPr>
                            <m:t>𝑑𝑒</m:t>
                          </m:r>
                          <m:r>
                            <a:rPr lang="es-EC" i="1">
                              <a:latin typeface="Cambria Math"/>
                            </a:rPr>
                            <m:t> </m:t>
                          </m:r>
                          <m:r>
                            <a:rPr lang="es-EC" i="1">
                              <a:latin typeface="Cambria Math"/>
                            </a:rPr>
                            <m:t>𝑏𝑎𝑛𝑑𝑎</m:t>
                          </m:r>
                          <m:r>
                            <a:rPr lang="es-EC" i="1">
                              <a:latin typeface="Cambria Math"/>
                            </a:rPr>
                            <m:t> (</m:t>
                          </m:r>
                          <m:r>
                            <a:rPr lang="es-EC" i="1">
                              <a:latin typeface="Cambria Math"/>
                            </a:rPr>
                            <m:t>𝐻𝑧</m:t>
                          </m:r>
                          <m:r>
                            <a:rPr lang="es-EC" i="1">
                              <a:latin typeface="Cambria Math"/>
                            </a:rPr>
                            <m:t>)</m:t>
                          </m:r>
                        </m:den>
                      </m:f>
                    </m:oMath>
                  </m:oMathPara>
                </a14:m>
                <a:endParaRPr lang="es-EC" dirty="0"/>
              </a:p>
              <a:p>
                <a:r>
                  <a:rPr lang="es-EC" dirty="0" smtClean="0"/>
                  <a:t>Para </a:t>
                </a:r>
                <a:r>
                  <a:rPr lang="es-EC" dirty="0"/>
                  <a:t>54Mbps se tendrá:</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𝐸𝑓𝐴𝐵</m:t>
                      </m:r>
                      <m:r>
                        <a:rPr lang="es-EC" i="1">
                          <a:latin typeface="Cambria Math"/>
                        </a:rPr>
                        <m:t>=</m:t>
                      </m:r>
                      <m:f>
                        <m:fPr>
                          <m:ctrlPr>
                            <a:rPr lang="es-EC" i="1">
                              <a:latin typeface="Cambria Math"/>
                            </a:rPr>
                          </m:ctrlPr>
                        </m:fPr>
                        <m:num>
                          <m:r>
                            <a:rPr lang="es-EC" i="1">
                              <a:latin typeface="Cambria Math"/>
                            </a:rPr>
                            <m:t>54000000 (</m:t>
                          </m:r>
                          <m:r>
                            <a:rPr lang="es-EC" i="1">
                              <a:latin typeface="Cambria Math"/>
                            </a:rPr>
                            <m:t>𝑏𝑝𝑠</m:t>
                          </m:r>
                          <m:r>
                            <a:rPr lang="es-EC" i="1">
                              <a:latin typeface="Cambria Math"/>
                            </a:rPr>
                            <m:t>)</m:t>
                          </m:r>
                        </m:num>
                        <m:den>
                          <m:r>
                            <a:rPr lang="es-EC" i="1">
                              <a:latin typeface="Cambria Math"/>
                            </a:rPr>
                            <m:t>2400000 (</m:t>
                          </m:r>
                          <m:r>
                            <a:rPr lang="es-EC" i="1">
                              <a:latin typeface="Cambria Math"/>
                            </a:rPr>
                            <m:t>𝐻𝑧</m:t>
                          </m:r>
                          <m:r>
                            <a:rPr lang="es-EC" i="1">
                              <a:latin typeface="Cambria Math"/>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𝐸𝑓𝐴𝐵</m:t>
                      </m:r>
                      <m:r>
                        <a:rPr lang="es-EC" i="1">
                          <a:latin typeface="Cambria Math"/>
                        </a:rPr>
                        <m:t>=22,5 </m:t>
                      </m:r>
                      <m:r>
                        <a:rPr lang="es-EC" i="1">
                          <a:latin typeface="Cambria Math"/>
                        </a:rPr>
                        <m:t>𝑏𝑖𝑡𝑠</m:t>
                      </m:r>
                      <m:r>
                        <a:rPr lang="es-EC" i="1">
                          <a:latin typeface="Cambria Math"/>
                        </a:rPr>
                        <m:t> </m:t>
                      </m:r>
                      <m:r>
                        <a:rPr lang="es-EC" i="1">
                          <a:latin typeface="Cambria Math"/>
                        </a:rPr>
                        <m:t>𝑝𝑜𝑟</m:t>
                      </m:r>
                      <m:r>
                        <a:rPr lang="es-EC" i="1">
                          <a:latin typeface="Cambria Math"/>
                        </a:rPr>
                        <m:t> </m:t>
                      </m:r>
                      <m:r>
                        <a:rPr lang="es-EC" i="1">
                          <a:latin typeface="Cambria Math"/>
                        </a:rPr>
                        <m:t>𝑐𝑙𝑖𝑐𝑜</m:t>
                      </m:r>
                    </m:oMath>
                  </m:oMathPara>
                </a14:m>
                <a:endParaRPr lang="es-EC" dirty="0"/>
              </a:p>
              <a:p>
                <a:r>
                  <a:rPr lang="es-EC" dirty="0"/>
                  <a:t>Para 11Mbps se tendrá:</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𝐸𝑓𝐴𝐵</m:t>
                      </m:r>
                      <m:r>
                        <a:rPr lang="es-EC" i="1">
                          <a:latin typeface="Cambria Math"/>
                        </a:rPr>
                        <m:t>=</m:t>
                      </m:r>
                      <m:f>
                        <m:fPr>
                          <m:ctrlPr>
                            <a:rPr lang="es-EC" i="1">
                              <a:latin typeface="Cambria Math"/>
                            </a:rPr>
                          </m:ctrlPr>
                        </m:fPr>
                        <m:num>
                          <m:r>
                            <a:rPr lang="es-EC" i="1">
                              <a:latin typeface="Cambria Math"/>
                            </a:rPr>
                            <m:t>11000000 (</m:t>
                          </m:r>
                          <m:r>
                            <a:rPr lang="es-EC" i="1">
                              <a:latin typeface="Cambria Math"/>
                            </a:rPr>
                            <m:t>𝑏𝑝𝑠</m:t>
                          </m:r>
                          <m:r>
                            <a:rPr lang="es-EC" i="1">
                              <a:latin typeface="Cambria Math"/>
                            </a:rPr>
                            <m:t>)</m:t>
                          </m:r>
                        </m:num>
                        <m:den>
                          <m:r>
                            <a:rPr lang="es-EC" i="1">
                              <a:latin typeface="Cambria Math"/>
                            </a:rPr>
                            <m:t>2400000 (</m:t>
                          </m:r>
                          <m:r>
                            <a:rPr lang="es-EC" i="1">
                              <a:latin typeface="Cambria Math"/>
                            </a:rPr>
                            <m:t>𝐻𝑧</m:t>
                          </m:r>
                          <m:r>
                            <a:rPr lang="es-EC" i="1">
                              <a:latin typeface="Cambria Math"/>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𝐸𝑓𝐴𝐵</m:t>
                      </m:r>
                      <m:r>
                        <a:rPr lang="es-EC" i="1">
                          <a:latin typeface="Cambria Math"/>
                        </a:rPr>
                        <m:t>=4,5 </m:t>
                      </m:r>
                      <m:r>
                        <a:rPr lang="es-EC" i="1">
                          <a:latin typeface="Cambria Math"/>
                        </a:rPr>
                        <m:t>𝑏𝑖𝑡𝑠</m:t>
                      </m:r>
                      <m:r>
                        <a:rPr lang="es-EC" i="1">
                          <a:latin typeface="Cambria Math"/>
                        </a:rPr>
                        <m:t> </m:t>
                      </m:r>
                      <m:r>
                        <a:rPr lang="es-EC" i="1">
                          <a:latin typeface="Cambria Math"/>
                        </a:rPr>
                        <m:t>𝑝𝑜𝑟</m:t>
                      </m:r>
                      <m:r>
                        <a:rPr lang="es-EC" i="1">
                          <a:latin typeface="Cambria Math"/>
                        </a:rPr>
                        <m:t> </m:t>
                      </m:r>
                      <m:r>
                        <a:rPr lang="es-EC" i="1">
                          <a:latin typeface="Cambria Math"/>
                        </a:rPr>
                        <m:t>𝑐𝑙𝑖𝑐𝑜</m:t>
                      </m:r>
                    </m:oMath>
                  </m:oMathPara>
                </a14:m>
                <a:endParaRPr lang="es-EC" dirty="0"/>
              </a:p>
              <a:p>
                <a:r>
                  <a:rPr lang="es-EC" dirty="0"/>
                  <a:t>Se comprueba que el ancho de banda será eficiente en todas sus conexiones.</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blipFill rotWithShape="1">
                <a:blip r:embed="rId2"/>
                <a:stretch>
                  <a:fillRect l="-231" t="-889"/>
                </a:stretch>
              </a:blipFill>
            </p:spPr>
            <p:txBody>
              <a:bodyPr/>
              <a:lstStyle/>
              <a:p>
                <a:r>
                  <a:rPr lang="es-EC">
                    <a:noFill/>
                  </a:rPr>
                  <a:t> </a:t>
                </a:r>
              </a:p>
            </p:txBody>
          </p:sp>
        </mc:Fallback>
      </mc:AlternateContent>
    </p:spTree>
    <p:extLst>
      <p:ext uri="{BB962C8B-B14F-4D97-AF65-F5344CB8AC3E}">
        <p14:creationId xmlns:p14="http://schemas.microsoft.com/office/powerpoint/2010/main" val="2558484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red wifi</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rot="16200000">
            <a:off x="821742" y="1719573"/>
            <a:ext cx="3238500" cy="3370830"/>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5174818" y="1785738"/>
            <a:ext cx="3069590" cy="3238500"/>
          </a:xfrm>
          <a:prstGeom prst="rect">
            <a:avLst/>
          </a:prstGeom>
          <a:ln>
            <a:solidFill>
              <a:schemeClr val="tx1"/>
            </a:solidFill>
          </a:ln>
        </p:spPr>
      </p:pic>
      <p:sp>
        <p:nvSpPr>
          <p:cNvPr id="6" name="5 Rectángulo"/>
          <p:cNvSpPr/>
          <p:nvPr/>
        </p:nvSpPr>
        <p:spPr>
          <a:xfrm>
            <a:off x="5089373" y="5229200"/>
            <a:ext cx="3299051" cy="369332"/>
          </a:xfrm>
          <a:prstGeom prst="rect">
            <a:avLst/>
          </a:prstGeom>
        </p:spPr>
        <p:txBody>
          <a:bodyPr wrap="square">
            <a:spAutoFit/>
          </a:bodyPr>
          <a:lstStyle/>
          <a:p>
            <a:r>
              <a:rPr lang="es-EC" dirty="0" smtClean="0"/>
              <a:t>Cobertura </a:t>
            </a:r>
            <a:r>
              <a:rPr lang="es-EC" dirty="0"/>
              <a:t>útil de Antenas por zonas</a:t>
            </a:r>
          </a:p>
        </p:txBody>
      </p:sp>
      <p:sp>
        <p:nvSpPr>
          <p:cNvPr id="7" name="6 Rectángulo"/>
          <p:cNvSpPr/>
          <p:nvPr/>
        </p:nvSpPr>
        <p:spPr>
          <a:xfrm>
            <a:off x="598388" y="5228128"/>
            <a:ext cx="3680046" cy="369332"/>
          </a:xfrm>
          <a:prstGeom prst="rect">
            <a:avLst/>
          </a:prstGeom>
        </p:spPr>
        <p:txBody>
          <a:bodyPr wrap="none">
            <a:spAutoFit/>
          </a:bodyPr>
          <a:lstStyle/>
          <a:p>
            <a:r>
              <a:rPr lang="es-EC" dirty="0"/>
              <a:t>Plano de ubicación de Antenas por zonas</a:t>
            </a:r>
          </a:p>
        </p:txBody>
      </p:sp>
    </p:spTree>
    <p:extLst>
      <p:ext uri="{BB962C8B-B14F-4D97-AF65-F5344CB8AC3E}">
        <p14:creationId xmlns:p14="http://schemas.microsoft.com/office/powerpoint/2010/main" val="26241043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Direccionamiento</a:t>
            </a:r>
            <a:r>
              <a:rPr lang="en-US" dirty="0" smtClean="0"/>
              <a:t> ip de los Access point</a:t>
            </a:r>
            <a:endParaRPr lang="es-EC" dirty="0"/>
          </a:p>
        </p:txBody>
      </p:sp>
      <p:graphicFrame>
        <p:nvGraphicFramePr>
          <p:cNvPr id="4" name="3 Marcador de contenido"/>
          <p:cNvGraphicFramePr>
            <a:graphicFrameLocks noGrp="1"/>
          </p:cNvGraphicFramePr>
          <p:nvPr>
            <p:ph sz="quarter" idx="13"/>
            <p:extLst>
              <p:ext uri="{D42A27DB-BD31-4B8C-83A1-F6EECF244321}">
                <p14:modId xmlns:p14="http://schemas.microsoft.com/office/powerpoint/2010/main" val="211643595"/>
              </p:ext>
            </p:extLst>
          </p:nvPr>
        </p:nvGraphicFramePr>
        <p:xfrm>
          <a:off x="2647032" y="1700808"/>
          <a:ext cx="4013200" cy="1051560"/>
        </p:xfrm>
        <a:graphic>
          <a:graphicData uri="http://schemas.openxmlformats.org/drawingml/2006/table">
            <a:tbl>
              <a:tblPr firstRow="1" firstCol="1" bandRow="1">
                <a:tableStyleId>{5C22544A-7EE6-4342-B048-85BDC9FD1C3A}</a:tableStyleId>
              </a:tblPr>
              <a:tblGrid>
                <a:gridCol w="2387600"/>
                <a:gridCol w="1625600"/>
              </a:tblGrid>
              <a:tr h="200025">
                <a:tc>
                  <a:txBody>
                    <a:bodyPr/>
                    <a:lstStyle/>
                    <a:p>
                      <a:pPr algn="ctr">
                        <a:lnSpc>
                          <a:spcPct val="115000"/>
                        </a:lnSpc>
                        <a:spcAft>
                          <a:spcPts val="0"/>
                        </a:spcAft>
                      </a:pPr>
                      <a:r>
                        <a:rPr lang="es-EC" sz="1200" dirty="0">
                          <a:effectLst/>
                        </a:rPr>
                        <a:t>VLAN:</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509</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DESCRIPCIÓN: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WIRELESS_TESIS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IP DE LA INTERFAZ</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10.5.9.1</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MÁSCARA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255.255.255.240</a:t>
                      </a:r>
                      <a:endParaRPr lang="es-EC" sz="1200">
                        <a:solidFill>
                          <a:srgbClr val="365F91"/>
                        </a:solidFill>
                        <a:effectLst/>
                        <a:latin typeface="Times New Roman"/>
                        <a:ea typeface="Times New Roman"/>
                        <a:cs typeface="Times New Roman"/>
                      </a:endParaRPr>
                    </a:p>
                  </a:txBody>
                  <a:tcPr marL="68580" marR="68580" marT="0" marB="0"/>
                </a:tc>
              </a:tr>
              <a:tr h="200025">
                <a:tc>
                  <a:txBody>
                    <a:bodyPr/>
                    <a:lstStyle/>
                    <a:p>
                      <a:pPr algn="ctr">
                        <a:lnSpc>
                          <a:spcPct val="115000"/>
                        </a:lnSpc>
                        <a:spcAft>
                          <a:spcPts val="0"/>
                        </a:spcAft>
                      </a:pPr>
                      <a:r>
                        <a:rPr lang="es-EC" sz="1200">
                          <a:effectLst/>
                        </a:rPr>
                        <a:t>RANGO DE IP A UTILIZAR:</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10.5.9.2 – 10.5.9.14</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24944"/>
            <a:ext cx="621281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923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Ruta</a:t>
            </a:r>
            <a:r>
              <a:rPr lang="en-US" dirty="0" smtClean="0"/>
              <a:t> de cable FTP  para access point</a:t>
            </a:r>
            <a:br>
              <a:rPr lang="en-U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780828" y="1268760"/>
            <a:ext cx="5815508" cy="4104456"/>
          </a:xfrm>
          <a:prstGeom prst="rect">
            <a:avLst/>
          </a:prstGeom>
          <a:ln>
            <a:solidFill>
              <a:schemeClr val="tx1"/>
            </a:solidFill>
          </a:ln>
        </p:spPr>
      </p:pic>
    </p:spTree>
    <p:extLst>
      <p:ext uri="{BB962C8B-B14F-4D97-AF65-F5344CB8AC3E}">
        <p14:creationId xmlns:p14="http://schemas.microsoft.com/office/powerpoint/2010/main" val="4112883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Características</a:t>
            </a:r>
            <a:r>
              <a:rPr lang="en-US" dirty="0" smtClean="0"/>
              <a:t> de </a:t>
            </a:r>
            <a:r>
              <a:rPr lang="es-EC" dirty="0" smtClean="0"/>
              <a:t>equipos</a:t>
            </a:r>
            <a:r>
              <a:rPr lang="en-US" dirty="0" smtClean="0"/>
              <a:t> para red wifi</a:t>
            </a:r>
            <a:endParaRPr lang="es-EC" dirty="0"/>
          </a:p>
        </p:txBody>
      </p:sp>
      <p:sp>
        <p:nvSpPr>
          <p:cNvPr id="3" name="2 Marcador de contenido"/>
          <p:cNvSpPr>
            <a:spLocks noGrp="1"/>
          </p:cNvSpPr>
          <p:nvPr>
            <p:ph sz="quarter" idx="13"/>
          </p:nvPr>
        </p:nvSpPr>
        <p:spPr/>
        <p:txBody>
          <a:bodyPr/>
          <a:lstStyle/>
          <a:p>
            <a:pPr lvl="0" algn="just"/>
            <a:r>
              <a:rPr lang="es-EC" dirty="0" smtClean="0"/>
              <a:t>Ya que </a:t>
            </a:r>
            <a:r>
              <a:rPr lang="es-EC" dirty="0"/>
              <a:t>se tiene los parámetros del diseño de la red wifi basados en los requerimientos y estructura física de la unidad académica, se opta por equipos que deben tener las siguientes </a:t>
            </a:r>
            <a:r>
              <a:rPr lang="es-EC" dirty="0" smtClean="0"/>
              <a:t>características:</a:t>
            </a:r>
          </a:p>
          <a:p>
            <a:pPr lvl="0" algn="just"/>
            <a:endParaRPr lang="es-ES" dirty="0" smtClean="0"/>
          </a:p>
          <a:p>
            <a:pPr lvl="1"/>
            <a:r>
              <a:rPr lang="es-ES" dirty="0" smtClean="0"/>
              <a:t>4 </a:t>
            </a:r>
            <a:r>
              <a:rPr lang="es-ES" dirty="0"/>
              <a:t>antenas omnidireccionales de 15 dBi para exteriores </a:t>
            </a:r>
            <a:endParaRPr lang="es-EC" dirty="0"/>
          </a:p>
          <a:p>
            <a:pPr lvl="1"/>
            <a:r>
              <a:rPr lang="es-ES" dirty="0"/>
              <a:t>Access Point que gestionen al menos 200 conexiones, </a:t>
            </a:r>
            <a:endParaRPr lang="es-EC" dirty="0"/>
          </a:p>
          <a:p>
            <a:pPr lvl="1"/>
            <a:r>
              <a:rPr lang="es-EC" dirty="0"/>
              <a:t>Compatible con </a:t>
            </a:r>
            <a:r>
              <a:rPr lang="es-ES" dirty="0"/>
              <a:t>todos los productos 802.11n/b/g,</a:t>
            </a:r>
            <a:endParaRPr lang="es-EC" dirty="0"/>
          </a:p>
          <a:p>
            <a:pPr lvl="1"/>
            <a:r>
              <a:rPr lang="es-ES" dirty="0"/>
              <a:t>Frecuencia 2.4 – 2.5GHz</a:t>
            </a:r>
            <a:endParaRPr lang="es-EC" dirty="0"/>
          </a:p>
          <a:p>
            <a:endParaRPr lang="es-EC" dirty="0"/>
          </a:p>
        </p:txBody>
      </p:sp>
    </p:spTree>
    <p:extLst>
      <p:ext uri="{BB962C8B-B14F-4D97-AF65-F5344CB8AC3E}">
        <p14:creationId xmlns:p14="http://schemas.microsoft.com/office/powerpoint/2010/main" val="2636489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Imagenes</a:t>
            </a:r>
            <a:r>
              <a:rPr lang="en-US" dirty="0" smtClean="0"/>
              <a:t> de </a:t>
            </a:r>
            <a:r>
              <a:rPr lang="en-US" dirty="0" err="1" smtClean="0"/>
              <a:t>equipos</a:t>
            </a:r>
            <a:r>
              <a:rPr lang="en-US" dirty="0" smtClean="0"/>
              <a:t> </a:t>
            </a:r>
            <a:r>
              <a:rPr lang="en-US" dirty="0" err="1" smtClean="0"/>
              <a:t>seleccionados</a:t>
            </a:r>
            <a:r>
              <a:rPr lang="en-US" dirty="0" smtClean="0"/>
              <a:t/>
            </a:r>
            <a:br>
              <a:rPr lang="en-US" dirty="0" smtClean="0"/>
            </a:br>
            <a:endParaRPr lang="es-EC" dirty="0"/>
          </a:p>
        </p:txBody>
      </p:sp>
      <p:pic>
        <p:nvPicPr>
          <p:cNvPr id="4" name="3 Imagen" descr="http://www.tplink.com/resources/images/products/gallery/TL-ANT2415D-01.jpg"/>
          <p:cNvPicPr/>
          <p:nvPr/>
        </p:nvPicPr>
        <p:blipFill rotWithShape="1">
          <a:blip r:embed="rId2" cstate="email">
            <a:extLst>
              <a:ext uri="{28A0092B-C50C-407E-A947-70E740481C1C}">
                <a14:useLocalDpi xmlns:a14="http://schemas.microsoft.com/office/drawing/2010/main"/>
              </a:ext>
            </a:extLst>
          </a:blip>
          <a:srcRect/>
          <a:stretch/>
        </p:blipFill>
        <p:spPr bwMode="auto">
          <a:xfrm>
            <a:off x="2195736" y="1132981"/>
            <a:ext cx="4762104" cy="1008112"/>
          </a:xfrm>
          <a:prstGeom prst="rect">
            <a:avLst/>
          </a:prstGeom>
          <a:ln>
            <a:solidFill>
              <a:schemeClr val="tx1"/>
            </a:solidFill>
          </a:ln>
          <a:extLst>
            <a:ext uri="{53640926-AAD7-44D8-BBD7-CCE9431645EC}">
              <a14:shadowObscured xmlns:a14="http://schemas.microsoft.com/office/drawing/2010/main"/>
            </a:ext>
          </a:extLst>
        </p:spPr>
      </p:pic>
      <p:pic>
        <p:nvPicPr>
          <p:cNvPr id="5" name="4 Imagen"/>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3097181"/>
            <a:ext cx="1923253" cy="2304256"/>
          </a:xfrm>
          <a:prstGeom prst="rect">
            <a:avLst/>
          </a:prstGeom>
          <a:ln>
            <a:solidFill>
              <a:schemeClr val="tx1"/>
            </a:solidFill>
          </a:ln>
        </p:spPr>
      </p:pic>
      <p:sp>
        <p:nvSpPr>
          <p:cNvPr id="6" name="5 Rectángulo"/>
          <p:cNvSpPr/>
          <p:nvPr/>
        </p:nvSpPr>
        <p:spPr>
          <a:xfrm>
            <a:off x="3923928" y="4022144"/>
            <a:ext cx="2651688" cy="646331"/>
          </a:xfrm>
          <a:prstGeom prst="rect">
            <a:avLst/>
          </a:prstGeom>
        </p:spPr>
        <p:txBody>
          <a:bodyPr wrap="none">
            <a:spAutoFit/>
          </a:bodyPr>
          <a:lstStyle/>
          <a:p>
            <a:pPr algn="ctr"/>
            <a:r>
              <a:rPr lang="es-EC" dirty="0" smtClean="0"/>
              <a:t>Access Point para exteriores </a:t>
            </a:r>
          </a:p>
          <a:p>
            <a:pPr algn="ctr"/>
            <a:r>
              <a:rPr lang="es-EC" dirty="0" smtClean="0"/>
              <a:t>de alta capacidad</a:t>
            </a:r>
            <a:endParaRPr lang="es-EC" dirty="0"/>
          </a:p>
        </p:txBody>
      </p:sp>
      <p:sp>
        <p:nvSpPr>
          <p:cNvPr id="7" name="6 Rectángulo"/>
          <p:cNvSpPr/>
          <p:nvPr/>
        </p:nvSpPr>
        <p:spPr>
          <a:xfrm>
            <a:off x="3070606" y="2276872"/>
            <a:ext cx="3012363" cy="646331"/>
          </a:xfrm>
          <a:prstGeom prst="rect">
            <a:avLst/>
          </a:prstGeom>
        </p:spPr>
        <p:txBody>
          <a:bodyPr wrap="none">
            <a:spAutoFit/>
          </a:bodyPr>
          <a:lstStyle/>
          <a:p>
            <a:pPr algn="ctr"/>
            <a:r>
              <a:rPr lang="es-EC" dirty="0" smtClean="0"/>
              <a:t>Antena omnidireccional </a:t>
            </a:r>
            <a:r>
              <a:rPr lang="es-EC" dirty="0"/>
              <a:t>de 15dBi </a:t>
            </a:r>
            <a:endParaRPr lang="es-EC" dirty="0" smtClean="0"/>
          </a:p>
          <a:p>
            <a:pPr algn="ctr"/>
            <a:r>
              <a:rPr lang="es-EC" dirty="0" smtClean="0"/>
              <a:t>para </a:t>
            </a:r>
            <a:r>
              <a:rPr lang="es-EC" dirty="0"/>
              <a:t>exteriores</a:t>
            </a:r>
          </a:p>
        </p:txBody>
      </p:sp>
    </p:spTree>
    <p:extLst>
      <p:ext uri="{BB962C8B-B14F-4D97-AF65-F5344CB8AC3E}">
        <p14:creationId xmlns:p14="http://schemas.microsoft.com/office/powerpoint/2010/main" val="1287530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Simulaciones</a:t>
            </a:r>
            <a:r>
              <a:rPr lang="en-US" dirty="0" smtClean="0"/>
              <a:t> de red wifi zona1</a:t>
            </a:r>
            <a:br>
              <a:rPr lang="en-US" dirty="0" smtClean="0"/>
            </a:br>
            <a:endParaRPr lang="es-EC" dirty="0"/>
          </a:p>
        </p:txBody>
      </p:sp>
      <p:sp>
        <p:nvSpPr>
          <p:cNvPr id="3" name="2 Marcador de contenido"/>
          <p:cNvSpPr>
            <a:spLocks noGrp="1"/>
          </p:cNvSpPr>
          <p:nvPr>
            <p:ph sz="quarter" idx="13"/>
          </p:nvPr>
        </p:nvSpPr>
        <p:spPr>
          <a:xfrm>
            <a:off x="609600" y="1196752"/>
            <a:ext cx="7924800" cy="1180728"/>
          </a:xfrm>
        </p:spPr>
        <p:txBody>
          <a:bodyPr/>
          <a:lstStyle/>
          <a:p>
            <a:pPr algn="just"/>
            <a:r>
              <a:rPr lang="es-EC" dirty="0" smtClean="0"/>
              <a:t>Basados en las características técnicas de los equipos seleccionados para el proyecto ser realizaron simulaciones con </a:t>
            </a:r>
            <a:r>
              <a:rPr lang="es-EC" dirty="0"/>
              <a:t>software iMapper Lite (versión demo) desarrollado por </a:t>
            </a:r>
            <a:r>
              <a:rPr lang="es-EC" dirty="0" err="1" smtClean="0"/>
              <a:t>Fullsunning</a:t>
            </a:r>
            <a:r>
              <a:rPr lang="es-EC" dirty="0" smtClean="0"/>
              <a:t>, </a:t>
            </a:r>
            <a:r>
              <a:rPr lang="es-EC" dirty="0"/>
              <a:t>esta herramienta ha sido desarrollada para </a:t>
            </a:r>
            <a:r>
              <a:rPr lang="es-EC" dirty="0" smtClean="0"/>
              <a:t>analizar nivel de señal y cobertura</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rot="16200000">
            <a:off x="616554" y="2444787"/>
            <a:ext cx="2517775" cy="2383746"/>
          </a:xfrm>
          <a:prstGeom prst="rect">
            <a:avLst/>
          </a:prstGeom>
          <a:ln>
            <a:solidFill>
              <a:schemeClr val="tx1"/>
            </a:solidFill>
          </a:ln>
        </p:spPr>
      </p:pic>
      <p:pic>
        <p:nvPicPr>
          <p:cNvPr id="5" name="4 Imagen"/>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3340742" y="2363485"/>
            <a:ext cx="2575560" cy="2546350"/>
          </a:xfrm>
          <a:prstGeom prst="rect">
            <a:avLst/>
          </a:prstGeom>
          <a:ln>
            <a:solidFill>
              <a:schemeClr val="tx1"/>
            </a:solidFill>
          </a:ln>
          <a:extLst>
            <a:ext uri="{53640926-AAD7-44D8-BBD7-CCE9431645EC}">
              <a14:shadowObscured xmlns:a14="http://schemas.microsoft.com/office/drawing/2010/main"/>
            </a:ext>
          </a:extLst>
        </p:spPr>
      </p:pic>
      <p:pic>
        <p:nvPicPr>
          <p:cNvPr id="6" name="5 Imagen"/>
          <p:cNvPicPr/>
          <p:nvPr/>
        </p:nvPicPr>
        <p:blipFill>
          <a:blip r:embed="rId4" cstate="email">
            <a:extLst>
              <a:ext uri="{28A0092B-C50C-407E-A947-70E740481C1C}">
                <a14:useLocalDpi xmlns:a14="http://schemas.microsoft.com/office/drawing/2010/main"/>
              </a:ext>
            </a:extLst>
          </a:blip>
          <a:stretch>
            <a:fillRect/>
          </a:stretch>
        </p:blipFill>
        <p:spPr>
          <a:xfrm rot="16200000">
            <a:off x="6092904" y="2448527"/>
            <a:ext cx="2517775" cy="2376264"/>
          </a:xfrm>
          <a:prstGeom prst="rect">
            <a:avLst/>
          </a:prstGeom>
          <a:ln>
            <a:solidFill>
              <a:schemeClr val="tx1"/>
            </a:solidFill>
          </a:ln>
        </p:spPr>
      </p:pic>
      <p:sp>
        <p:nvSpPr>
          <p:cNvPr id="7" name="6 Rectángulo"/>
          <p:cNvSpPr/>
          <p:nvPr/>
        </p:nvSpPr>
        <p:spPr>
          <a:xfrm>
            <a:off x="469447" y="5085184"/>
            <a:ext cx="2811988" cy="369332"/>
          </a:xfrm>
          <a:prstGeom prst="rect">
            <a:avLst/>
          </a:prstGeom>
        </p:spPr>
        <p:txBody>
          <a:bodyPr wrap="none">
            <a:spAutoFit/>
          </a:bodyPr>
          <a:lstStyle/>
          <a:p>
            <a:r>
              <a:rPr lang="es-EC" dirty="0"/>
              <a:t>Cobertura de la antena ZONA1</a:t>
            </a:r>
          </a:p>
        </p:txBody>
      </p:sp>
      <p:sp>
        <p:nvSpPr>
          <p:cNvPr id="8" name="7 Rectángulo"/>
          <p:cNvSpPr/>
          <p:nvPr/>
        </p:nvSpPr>
        <p:spPr>
          <a:xfrm>
            <a:off x="823533" y="6093296"/>
            <a:ext cx="7564891" cy="369332"/>
          </a:xfrm>
          <a:prstGeom prst="rect">
            <a:avLst/>
          </a:prstGeom>
        </p:spPr>
        <p:txBody>
          <a:bodyPr wrap="none">
            <a:spAutoFit/>
          </a:bodyPr>
          <a:lstStyle/>
          <a:p>
            <a:r>
              <a:rPr lang="es-EC" dirty="0" smtClean="0"/>
              <a:t>Este mismo análisis se realizo en las 3 zonas restantes obteniendo similares resultados</a:t>
            </a:r>
            <a:endParaRPr lang="es-EC" dirty="0"/>
          </a:p>
        </p:txBody>
      </p:sp>
      <p:sp>
        <p:nvSpPr>
          <p:cNvPr id="9" name="8 Rectángulo"/>
          <p:cNvSpPr/>
          <p:nvPr/>
        </p:nvSpPr>
        <p:spPr>
          <a:xfrm>
            <a:off x="3369485" y="5067587"/>
            <a:ext cx="2472985" cy="646331"/>
          </a:xfrm>
          <a:prstGeom prst="rect">
            <a:avLst/>
          </a:prstGeom>
        </p:spPr>
        <p:txBody>
          <a:bodyPr wrap="none">
            <a:spAutoFit/>
          </a:bodyPr>
          <a:lstStyle/>
          <a:p>
            <a:pPr algn="ctr"/>
            <a:r>
              <a:rPr lang="es-EC" dirty="0"/>
              <a:t>Cobertura en los puntos </a:t>
            </a:r>
            <a:endParaRPr lang="es-EC" dirty="0" smtClean="0"/>
          </a:p>
          <a:p>
            <a:pPr algn="ctr"/>
            <a:r>
              <a:rPr lang="es-EC" dirty="0" smtClean="0"/>
              <a:t>más alejados de la </a:t>
            </a:r>
            <a:r>
              <a:rPr lang="es-EC" dirty="0"/>
              <a:t>Z</a:t>
            </a:r>
            <a:r>
              <a:rPr lang="es-EC" dirty="0" smtClean="0"/>
              <a:t>ONA 1</a:t>
            </a:r>
            <a:endParaRPr lang="es-EC" dirty="0"/>
          </a:p>
        </p:txBody>
      </p:sp>
      <p:sp>
        <p:nvSpPr>
          <p:cNvPr id="10" name="9 Rectángulo"/>
          <p:cNvSpPr/>
          <p:nvPr/>
        </p:nvSpPr>
        <p:spPr>
          <a:xfrm>
            <a:off x="6026508" y="5085184"/>
            <a:ext cx="2650566" cy="646331"/>
          </a:xfrm>
          <a:prstGeom prst="rect">
            <a:avLst/>
          </a:prstGeom>
        </p:spPr>
        <p:txBody>
          <a:bodyPr wrap="square">
            <a:spAutoFit/>
          </a:bodyPr>
          <a:lstStyle/>
          <a:p>
            <a:r>
              <a:rPr lang="es-EC" dirty="0"/>
              <a:t>Velocidad de transmisión </a:t>
            </a:r>
            <a:endParaRPr lang="es-EC" dirty="0" smtClean="0"/>
          </a:p>
          <a:p>
            <a:r>
              <a:rPr lang="es-EC" dirty="0" smtClean="0"/>
              <a:t>de </a:t>
            </a:r>
            <a:r>
              <a:rPr lang="es-EC" dirty="0"/>
              <a:t>los puntos más alejados</a:t>
            </a:r>
          </a:p>
        </p:txBody>
      </p:sp>
    </p:spTree>
    <p:extLst>
      <p:ext uri="{BB962C8B-B14F-4D97-AF65-F5344CB8AC3E}">
        <p14:creationId xmlns:p14="http://schemas.microsoft.com/office/powerpoint/2010/main" val="18518072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600" y="274638"/>
            <a:ext cx="7924800" cy="1143000"/>
          </a:xfrm>
        </p:spPr>
        <p:txBody>
          <a:bodyPr/>
          <a:lstStyle/>
          <a:p>
            <a:r>
              <a:rPr lang="en-US" dirty="0" err="1" smtClean="0"/>
              <a:t>Simulaciones</a:t>
            </a:r>
            <a:r>
              <a:rPr lang="en-US" dirty="0" smtClean="0"/>
              <a:t> de red wifi zona2</a:t>
            </a:r>
            <a:br>
              <a:rPr lang="en-US" dirty="0" smtClean="0"/>
            </a:br>
            <a:endParaRPr lang="es-EC" dirty="0"/>
          </a:p>
        </p:txBody>
      </p:sp>
      <p:sp>
        <p:nvSpPr>
          <p:cNvPr id="8" name="7 Rectángulo"/>
          <p:cNvSpPr/>
          <p:nvPr/>
        </p:nvSpPr>
        <p:spPr>
          <a:xfrm>
            <a:off x="469447" y="5085184"/>
            <a:ext cx="2811988" cy="369332"/>
          </a:xfrm>
          <a:prstGeom prst="rect">
            <a:avLst/>
          </a:prstGeom>
        </p:spPr>
        <p:txBody>
          <a:bodyPr wrap="none">
            <a:spAutoFit/>
          </a:bodyPr>
          <a:lstStyle/>
          <a:p>
            <a:r>
              <a:rPr lang="es-EC" dirty="0"/>
              <a:t>Cobertura de la antena </a:t>
            </a:r>
            <a:r>
              <a:rPr lang="es-EC" dirty="0" smtClean="0"/>
              <a:t>ZONA2</a:t>
            </a:r>
            <a:endParaRPr lang="es-EC" dirty="0"/>
          </a:p>
        </p:txBody>
      </p:sp>
      <p:sp>
        <p:nvSpPr>
          <p:cNvPr id="9" name="8 Rectángulo"/>
          <p:cNvSpPr/>
          <p:nvPr/>
        </p:nvSpPr>
        <p:spPr>
          <a:xfrm>
            <a:off x="3369485" y="5067587"/>
            <a:ext cx="2472985" cy="646331"/>
          </a:xfrm>
          <a:prstGeom prst="rect">
            <a:avLst/>
          </a:prstGeom>
        </p:spPr>
        <p:txBody>
          <a:bodyPr wrap="none">
            <a:spAutoFit/>
          </a:bodyPr>
          <a:lstStyle/>
          <a:p>
            <a:pPr algn="ctr"/>
            <a:r>
              <a:rPr lang="es-EC" dirty="0"/>
              <a:t>Cobertura en los puntos </a:t>
            </a:r>
            <a:endParaRPr lang="es-EC" dirty="0" smtClean="0"/>
          </a:p>
          <a:p>
            <a:pPr algn="ctr"/>
            <a:r>
              <a:rPr lang="es-EC" dirty="0" smtClean="0"/>
              <a:t>más alejados de la </a:t>
            </a:r>
            <a:r>
              <a:rPr lang="es-EC" dirty="0"/>
              <a:t>Z</a:t>
            </a:r>
            <a:r>
              <a:rPr lang="es-EC" dirty="0" smtClean="0"/>
              <a:t>ONA 2</a:t>
            </a:r>
            <a:endParaRPr lang="es-EC" dirty="0"/>
          </a:p>
        </p:txBody>
      </p:sp>
      <p:sp>
        <p:nvSpPr>
          <p:cNvPr id="10" name="9 Rectángulo"/>
          <p:cNvSpPr/>
          <p:nvPr/>
        </p:nvSpPr>
        <p:spPr>
          <a:xfrm>
            <a:off x="6026508" y="5085184"/>
            <a:ext cx="2650566" cy="646331"/>
          </a:xfrm>
          <a:prstGeom prst="rect">
            <a:avLst/>
          </a:prstGeom>
        </p:spPr>
        <p:txBody>
          <a:bodyPr wrap="square">
            <a:spAutoFit/>
          </a:bodyPr>
          <a:lstStyle/>
          <a:p>
            <a:r>
              <a:rPr lang="es-EC" dirty="0"/>
              <a:t>Velocidad de transmisión </a:t>
            </a:r>
            <a:endParaRPr lang="es-EC" dirty="0" smtClean="0"/>
          </a:p>
          <a:p>
            <a:r>
              <a:rPr lang="es-EC" dirty="0" smtClean="0"/>
              <a:t>de </a:t>
            </a:r>
            <a:r>
              <a:rPr lang="es-EC" dirty="0"/>
              <a:t>los puntos más alejados</a:t>
            </a:r>
          </a:p>
        </p:txBody>
      </p:sp>
      <p:pic>
        <p:nvPicPr>
          <p:cNvPr id="11" name="10 Imagen"/>
          <p:cNvPicPr/>
          <p:nvPr/>
        </p:nvPicPr>
        <p:blipFill>
          <a:blip r:embed="rId2" cstate="email">
            <a:extLst>
              <a:ext uri="{28A0092B-C50C-407E-A947-70E740481C1C}">
                <a14:useLocalDpi xmlns:a14="http://schemas.microsoft.com/office/drawing/2010/main"/>
              </a:ext>
            </a:extLst>
          </a:blip>
          <a:stretch>
            <a:fillRect/>
          </a:stretch>
        </p:blipFill>
        <p:spPr>
          <a:xfrm rot="16200000">
            <a:off x="668306" y="2219237"/>
            <a:ext cx="2414270" cy="2383790"/>
          </a:xfrm>
          <a:prstGeom prst="rect">
            <a:avLst/>
          </a:prstGeom>
          <a:ln>
            <a:solidFill>
              <a:schemeClr val="tx1"/>
            </a:solidFill>
          </a:ln>
        </p:spPr>
      </p:pic>
      <p:pic>
        <p:nvPicPr>
          <p:cNvPr id="12" name="11 Imagen"/>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3276039" y="2209395"/>
            <a:ext cx="2490470" cy="2479675"/>
          </a:xfrm>
          <a:prstGeom prst="rect">
            <a:avLst/>
          </a:prstGeom>
          <a:ln>
            <a:solidFill>
              <a:schemeClr val="tx1"/>
            </a:solidFill>
          </a:ln>
          <a:extLst>
            <a:ext uri="{53640926-AAD7-44D8-BBD7-CCE9431645EC}">
              <a14:shadowObscured xmlns:a14="http://schemas.microsoft.com/office/drawing/2010/main"/>
            </a:ext>
          </a:extLst>
        </p:spPr>
      </p:pic>
      <p:pic>
        <p:nvPicPr>
          <p:cNvPr id="13" name="12 Imagen"/>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5981467" y="2215503"/>
            <a:ext cx="2490473" cy="246746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1670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a:t>
            </a:r>
            <a:r>
              <a:rPr lang="en-US" dirty="0" smtClean="0"/>
              <a:t> general</a:t>
            </a:r>
            <a:endParaRPr lang="es-EC" dirty="0"/>
          </a:p>
        </p:txBody>
      </p:sp>
      <p:sp>
        <p:nvSpPr>
          <p:cNvPr id="3" name="2 Marcador de contenido"/>
          <p:cNvSpPr>
            <a:spLocks noGrp="1"/>
          </p:cNvSpPr>
          <p:nvPr>
            <p:ph sz="quarter" idx="13"/>
          </p:nvPr>
        </p:nvSpPr>
        <p:spPr>
          <a:xfrm>
            <a:off x="611560" y="1988840"/>
            <a:ext cx="7924800" cy="820688"/>
          </a:xfrm>
        </p:spPr>
        <p:txBody>
          <a:bodyPr/>
          <a:lstStyle/>
          <a:p>
            <a:r>
              <a:rPr lang="es-ES" dirty="0"/>
              <a:t>Diseñar e implementar una red Wifi y el circuito cerrado de televisión para el sistema de seguridad, monitoreo y control de la unidad académica Héroes del Cenepa de la ESPE.</a:t>
            </a:r>
            <a:endParaRPr lang="es-EC" dirty="0"/>
          </a:p>
          <a:p>
            <a:endParaRPr lang="es-EC" dirty="0"/>
          </a:p>
        </p:txBody>
      </p:sp>
    </p:spTree>
    <p:extLst>
      <p:ext uri="{BB962C8B-B14F-4D97-AF65-F5344CB8AC3E}">
        <p14:creationId xmlns:p14="http://schemas.microsoft.com/office/powerpoint/2010/main" val="42020357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600" y="274638"/>
            <a:ext cx="7924800" cy="1143000"/>
          </a:xfrm>
        </p:spPr>
        <p:txBody>
          <a:bodyPr/>
          <a:lstStyle/>
          <a:p>
            <a:r>
              <a:rPr lang="en-US" dirty="0" err="1" smtClean="0"/>
              <a:t>Simulaciones</a:t>
            </a:r>
            <a:r>
              <a:rPr lang="en-US" dirty="0" smtClean="0"/>
              <a:t> de red wifi zona3</a:t>
            </a:r>
            <a:br>
              <a:rPr lang="en-US" dirty="0" smtClean="0"/>
            </a:br>
            <a:endParaRPr lang="es-EC" dirty="0"/>
          </a:p>
        </p:txBody>
      </p:sp>
      <p:sp>
        <p:nvSpPr>
          <p:cNvPr id="8" name="7 Rectángulo"/>
          <p:cNvSpPr/>
          <p:nvPr/>
        </p:nvSpPr>
        <p:spPr>
          <a:xfrm>
            <a:off x="469447" y="5085184"/>
            <a:ext cx="2811988" cy="369332"/>
          </a:xfrm>
          <a:prstGeom prst="rect">
            <a:avLst/>
          </a:prstGeom>
        </p:spPr>
        <p:txBody>
          <a:bodyPr wrap="none">
            <a:spAutoFit/>
          </a:bodyPr>
          <a:lstStyle/>
          <a:p>
            <a:r>
              <a:rPr lang="es-EC" dirty="0"/>
              <a:t>Cobertura de la antena </a:t>
            </a:r>
            <a:r>
              <a:rPr lang="es-EC" dirty="0" smtClean="0"/>
              <a:t>ZONA3</a:t>
            </a:r>
            <a:endParaRPr lang="es-EC" dirty="0"/>
          </a:p>
        </p:txBody>
      </p:sp>
      <p:sp>
        <p:nvSpPr>
          <p:cNvPr id="9" name="8 Rectángulo"/>
          <p:cNvSpPr/>
          <p:nvPr/>
        </p:nvSpPr>
        <p:spPr>
          <a:xfrm>
            <a:off x="3369485" y="5067587"/>
            <a:ext cx="2472985" cy="646331"/>
          </a:xfrm>
          <a:prstGeom prst="rect">
            <a:avLst/>
          </a:prstGeom>
        </p:spPr>
        <p:txBody>
          <a:bodyPr wrap="none">
            <a:spAutoFit/>
          </a:bodyPr>
          <a:lstStyle/>
          <a:p>
            <a:pPr algn="ctr"/>
            <a:r>
              <a:rPr lang="es-EC" dirty="0"/>
              <a:t>Cobertura en los puntos </a:t>
            </a:r>
            <a:endParaRPr lang="es-EC" dirty="0" smtClean="0"/>
          </a:p>
          <a:p>
            <a:pPr algn="ctr"/>
            <a:r>
              <a:rPr lang="es-EC" dirty="0" smtClean="0"/>
              <a:t>más alejados de la </a:t>
            </a:r>
            <a:r>
              <a:rPr lang="es-EC" dirty="0"/>
              <a:t>Z</a:t>
            </a:r>
            <a:r>
              <a:rPr lang="es-EC" dirty="0" smtClean="0"/>
              <a:t>ONA 3</a:t>
            </a:r>
            <a:endParaRPr lang="es-EC" dirty="0"/>
          </a:p>
        </p:txBody>
      </p:sp>
      <p:sp>
        <p:nvSpPr>
          <p:cNvPr id="10" name="9 Rectángulo"/>
          <p:cNvSpPr/>
          <p:nvPr/>
        </p:nvSpPr>
        <p:spPr>
          <a:xfrm>
            <a:off x="6026508" y="5085184"/>
            <a:ext cx="2650566" cy="646331"/>
          </a:xfrm>
          <a:prstGeom prst="rect">
            <a:avLst/>
          </a:prstGeom>
        </p:spPr>
        <p:txBody>
          <a:bodyPr wrap="square">
            <a:spAutoFit/>
          </a:bodyPr>
          <a:lstStyle/>
          <a:p>
            <a:r>
              <a:rPr lang="es-EC" dirty="0"/>
              <a:t>Velocidad de transmisión </a:t>
            </a:r>
            <a:endParaRPr lang="es-EC" dirty="0" smtClean="0"/>
          </a:p>
          <a:p>
            <a:r>
              <a:rPr lang="es-EC" dirty="0" smtClean="0"/>
              <a:t>de </a:t>
            </a:r>
            <a:r>
              <a:rPr lang="es-EC" dirty="0"/>
              <a:t>los puntos más alejados</a:t>
            </a:r>
          </a:p>
        </p:txBody>
      </p:sp>
      <p:pic>
        <p:nvPicPr>
          <p:cNvPr id="6" name="5 Imagen"/>
          <p:cNvPicPr/>
          <p:nvPr/>
        </p:nvPicPr>
        <p:blipFill>
          <a:blip r:embed="rId2" cstate="email">
            <a:extLst>
              <a:ext uri="{28A0092B-C50C-407E-A947-70E740481C1C}">
                <a14:useLocalDpi xmlns:a14="http://schemas.microsoft.com/office/drawing/2010/main"/>
              </a:ext>
            </a:extLst>
          </a:blip>
          <a:stretch>
            <a:fillRect/>
          </a:stretch>
        </p:blipFill>
        <p:spPr>
          <a:xfrm rot="16200000">
            <a:off x="507289" y="1969010"/>
            <a:ext cx="2736306" cy="2487932"/>
          </a:xfrm>
          <a:prstGeom prst="rect">
            <a:avLst/>
          </a:prstGeom>
          <a:ln>
            <a:solidFill>
              <a:schemeClr val="tx1"/>
            </a:solidFill>
          </a:ln>
        </p:spPr>
      </p:pic>
      <p:pic>
        <p:nvPicPr>
          <p:cNvPr id="7" name="6 Imagen"/>
          <p:cNvPicPr/>
          <p:nvPr/>
        </p:nvPicPr>
        <p:blipFill>
          <a:blip r:embed="rId3" cstate="email">
            <a:extLst>
              <a:ext uri="{28A0092B-C50C-407E-A947-70E740481C1C}">
                <a14:useLocalDpi xmlns:a14="http://schemas.microsoft.com/office/drawing/2010/main"/>
              </a:ext>
            </a:extLst>
          </a:blip>
          <a:stretch>
            <a:fillRect/>
          </a:stretch>
        </p:blipFill>
        <p:spPr>
          <a:xfrm rot="16200000">
            <a:off x="3178642" y="1947616"/>
            <a:ext cx="2718415" cy="2512829"/>
          </a:xfrm>
          <a:prstGeom prst="rect">
            <a:avLst/>
          </a:prstGeom>
          <a:ln>
            <a:solidFill>
              <a:schemeClr val="tx1"/>
            </a:solidFill>
          </a:ln>
        </p:spPr>
      </p:pic>
      <p:pic>
        <p:nvPicPr>
          <p:cNvPr id="11" name="10 Imagen"/>
          <p:cNvPicPr/>
          <p:nvPr/>
        </p:nvPicPr>
        <p:blipFill>
          <a:blip r:embed="rId4" cstate="email">
            <a:extLst>
              <a:ext uri="{28A0092B-C50C-407E-A947-70E740481C1C}">
                <a14:useLocalDpi xmlns:a14="http://schemas.microsoft.com/office/drawing/2010/main"/>
              </a:ext>
            </a:extLst>
          </a:blip>
          <a:stretch>
            <a:fillRect/>
          </a:stretch>
        </p:blipFill>
        <p:spPr>
          <a:xfrm rot="16200000">
            <a:off x="5946498" y="1924832"/>
            <a:ext cx="2671445" cy="2511425"/>
          </a:xfrm>
          <a:prstGeom prst="rect">
            <a:avLst/>
          </a:prstGeom>
          <a:ln>
            <a:solidFill>
              <a:schemeClr val="tx1"/>
            </a:solidFill>
          </a:ln>
        </p:spPr>
      </p:pic>
    </p:spTree>
    <p:extLst>
      <p:ext uri="{BB962C8B-B14F-4D97-AF65-F5344CB8AC3E}">
        <p14:creationId xmlns:p14="http://schemas.microsoft.com/office/powerpoint/2010/main" val="27263479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600" y="274638"/>
            <a:ext cx="7924800" cy="1143000"/>
          </a:xfrm>
        </p:spPr>
        <p:txBody>
          <a:bodyPr/>
          <a:lstStyle/>
          <a:p>
            <a:r>
              <a:rPr lang="en-US" dirty="0" err="1" smtClean="0"/>
              <a:t>Simulaciones</a:t>
            </a:r>
            <a:r>
              <a:rPr lang="en-US" dirty="0" smtClean="0"/>
              <a:t> de red wifi zona4</a:t>
            </a:r>
            <a:br>
              <a:rPr lang="en-US" dirty="0" smtClean="0"/>
            </a:br>
            <a:endParaRPr lang="es-EC" dirty="0"/>
          </a:p>
        </p:txBody>
      </p:sp>
      <p:sp>
        <p:nvSpPr>
          <p:cNvPr id="8" name="7 Rectángulo"/>
          <p:cNvSpPr/>
          <p:nvPr/>
        </p:nvSpPr>
        <p:spPr>
          <a:xfrm>
            <a:off x="469447" y="5085184"/>
            <a:ext cx="2811988" cy="369332"/>
          </a:xfrm>
          <a:prstGeom prst="rect">
            <a:avLst/>
          </a:prstGeom>
        </p:spPr>
        <p:txBody>
          <a:bodyPr wrap="none">
            <a:spAutoFit/>
          </a:bodyPr>
          <a:lstStyle/>
          <a:p>
            <a:r>
              <a:rPr lang="es-EC" dirty="0"/>
              <a:t>Cobertura de la antena </a:t>
            </a:r>
            <a:r>
              <a:rPr lang="es-EC" dirty="0" smtClean="0"/>
              <a:t>ZONA4</a:t>
            </a:r>
            <a:endParaRPr lang="es-EC" dirty="0"/>
          </a:p>
        </p:txBody>
      </p:sp>
      <p:sp>
        <p:nvSpPr>
          <p:cNvPr id="9" name="8 Rectángulo"/>
          <p:cNvSpPr/>
          <p:nvPr/>
        </p:nvSpPr>
        <p:spPr>
          <a:xfrm>
            <a:off x="3369485" y="5067587"/>
            <a:ext cx="2472985" cy="646331"/>
          </a:xfrm>
          <a:prstGeom prst="rect">
            <a:avLst/>
          </a:prstGeom>
        </p:spPr>
        <p:txBody>
          <a:bodyPr wrap="none">
            <a:spAutoFit/>
          </a:bodyPr>
          <a:lstStyle/>
          <a:p>
            <a:pPr algn="ctr"/>
            <a:r>
              <a:rPr lang="es-EC" dirty="0"/>
              <a:t>Cobertura en los puntos </a:t>
            </a:r>
            <a:endParaRPr lang="es-EC" dirty="0" smtClean="0"/>
          </a:p>
          <a:p>
            <a:pPr algn="ctr"/>
            <a:r>
              <a:rPr lang="es-EC" dirty="0" smtClean="0"/>
              <a:t>más alejados de la </a:t>
            </a:r>
            <a:r>
              <a:rPr lang="es-EC" dirty="0"/>
              <a:t>Z</a:t>
            </a:r>
            <a:r>
              <a:rPr lang="es-EC" dirty="0" smtClean="0"/>
              <a:t>ONA 4</a:t>
            </a:r>
            <a:endParaRPr lang="es-EC" dirty="0"/>
          </a:p>
        </p:txBody>
      </p:sp>
      <p:sp>
        <p:nvSpPr>
          <p:cNvPr id="10" name="9 Rectángulo"/>
          <p:cNvSpPr/>
          <p:nvPr/>
        </p:nvSpPr>
        <p:spPr>
          <a:xfrm>
            <a:off x="6026508" y="5085184"/>
            <a:ext cx="2650566" cy="646331"/>
          </a:xfrm>
          <a:prstGeom prst="rect">
            <a:avLst/>
          </a:prstGeom>
        </p:spPr>
        <p:txBody>
          <a:bodyPr wrap="square">
            <a:spAutoFit/>
          </a:bodyPr>
          <a:lstStyle/>
          <a:p>
            <a:r>
              <a:rPr lang="es-EC" dirty="0"/>
              <a:t>Velocidad de transmisión </a:t>
            </a:r>
            <a:endParaRPr lang="es-EC" dirty="0" smtClean="0"/>
          </a:p>
          <a:p>
            <a:r>
              <a:rPr lang="es-EC" dirty="0" smtClean="0"/>
              <a:t>de </a:t>
            </a:r>
            <a:r>
              <a:rPr lang="es-EC" dirty="0"/>
              <a:t>los puntos más alejados</a:t>
            </a:r>
          </a:p>
        </p:txBody>
      </p:sp>
      <p:pic>
        <p:nvPicPr>
          <p:cNvPr id="6" name="5 Imagen"/>
          <p:cNvPicPr/>
          <p:nvPr/>
        </p:nvPicPr>
        <p:blipFill>
          <a:blip r:embed="rId2" cstate="email">
            <a:extLst>
              <a:ext uri="{28A0092B-C50C-407E-A947-70E740481C1C}">
                <a14:useLocalDpi xmlns:a14="http://schemas.microsoft.com/office/drawing/2010/main"/>
              </a:ext>
            </a:extLst>
          </a:blip>
          <a:stretch>
            <a:fillRect/>
          </a:stretch>
        </p:blipFill>
        <p:spPr>
          <a:xfrm rot="16200000">
            <a:off x="469233" y="2086694"/>
            <a:ext cx="2812415" cy="2472690"/>
          </a:xfrm>
          <a:prstGeom prst="rect">
            <a:avLst/>
          </a:prstGeom>
          <a:ln>
            <a:solidFill>
              <a:schemeClr val="tx1"/>
            </a:solidFill>
          </a:ln>
        </p:spPr>
      </p:pic>
      <p:pic>
        <p:nvPicPr>
          <p:cNvPr id="7" name="6 Imagen"/>
          <p:cNvPicPr/>
          <p:nvPr/>
        </p:nvPicPr>
        <p:blipFill>
          <a:blip r:embed="rId3" cstate="email">
            <a:extLst>
              <a:ext uri="{28A0092B-C50C-407E-A947-70E740481C1C}">
                <a14:useLocalDpi xmlns:a14="http://schemas.microsoft.com/office/drawing/2010/main"/>
              </a:ext>
            </a:extLst>
          </a:blip>
          <a:stretch>
            <a:fillRect/>
          </a:stretch>
        </p:blipFill>
        <p:spPr>
          <a:xfrm rot="16200000">
            <a:off x="3188563" y="2075338"/>
            <a:ext cx="2812415" cy="2495402"/>
          </a:xfrm>
          <a:prstGeom prst="rect">
            <a:avLst/>
          </a:prstGeom>
          <a:ln>
            <a:solidFill>
              <a:srgbClr val="002060"/>
            </a:solidFill>
          </a:ln>
        </p:spPr>
      </p:pic>
      <p:pic>
        <p:nvPicPr>
          <p:cNvPr id="11" name="10 Imagen"/>
          <p:cNvPicPr/>
          <p:nvPr/>
        </p:nvPicPr>
        <p:blipFill>
          <a:blip r:embed="rId4" cstate="email">
            <a:extLst>
              <a:ext uri="{28A0092B-C50C-407E-A947-70E740481C1C}">
                <a14:useLocalDpi xmlns:a14="http://schemas.microsoft.com/office/drawing/2010/main"/>
              </a:ext>
            </a:extLst>
          </a:blip>
          <a:stretch>
            <a:fillRect/>
          </a:stretch>
        </p:blipFill>
        <p:spPr>
          <a:xfrm rot="16200000">
            <a:off x="5873265" y="2070073"/>
            <a:ext cx="2812418" cy="2505931"/>
          </a:xfrm>
          <a:prstGeom prst="rect">
            <a:avLst/>
          </a:prstGeom>
          <a:ln>
            <a:solidFill>
              <a:srgbClr val="002060"/>
            </a:solidFill>
          </a:ln>
        </p:spPr>
      </p:pic>
    </p:spTree>
    <p:extLst>
      <p:ext uri="{BB962C8B-B14F-4D97-AF65-F5344CB8AC3E}">
        <p14:creationId xmlns:p14="http://schemas.microsoft.com/office/powerpoint/2010/main" val="27263479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Asignación</a:t>
            </a:r>
            <a:r>
              <a:rPr lang="en-US" dirty="0" smtClean="0"/>
              <a:t> de IP para </a:t>
            </a:r>
            <a:r>
              <a:rPr lang="en-US" dirty="0" err="1" smtClean="0"/>
              <a:t>cada</a:t>
            </a:r>
            <a:r>
              <a:rPr lang="en-US" dirty="0" smtClean="0"/>
              <a:t> access point</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081812060"/>
              </p:ext>
            </p:extLst>
          </p:nvPr>
        </p:nvGraphicFramePr>
        <p:xfrm>
          <a:off x="971600" y="2276872"/>
          <a:ext cx="3902710" cy="2734056"/>
        </p:xfrm>
        <a:graphic>
          <a:graphicData uri="http://schemas.openxmlformats.org/drawingml/2006/table">
            <a:tbl>
              <a:tblPr firstRow="1" firstCol="1" bandRow="1">
                <a:tableStyleId>{5C22544A-7EE6-4342-B048-85BDC9FD1C3A}</a:tableStyleId>
              </a:tblPr>
              <a:tblGrid>
                <a:gridCol w="2223135"/>
                <a:gridCol w="781685"/>
                <a:gridCol w="897890"/>
              </a:tblGrid>
              <a:tr h="190500">
                <a:tc>
                  <a:txBody>
                    <a:bodyPr/>
                    <a:lstStyle/>
                    <a:p>
                      <a:pPr algn="ctr">
                        <a:lnSpc>
                          <a:spcPct val="115000"/>
                        </a:lnSpc>
                        <a:spcAft>
                          <a:spcPts val="0"/>
                        </a:spcAft>
                      </a:pPr>
                      <a:r>
                        <a:rPr lang="es-EC" sz="1200">
                          <a:effectLst/>
                        </a:rPr>
                        <a:t>ZONA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SSID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DIRECCION IP</a:t>
                      </a:r>
                      <a:endParaRPr lang="es-EC" sz="1200">
                        <a:solidFill>
                          <a:srgbClr val="365F91"/>
                        </a:solidFill>
                        <a:effectLst/>
                        <a:latin typeface="Times New Roman"/>
                        <a:ea typeface="Times New Roman"/>
                        <a:cs typeface="Times New Roman"/>
                      </a:endParaRPr>
                    </a:p>
                  </a:txBody>
                  <a:tcPr marL="68580" marR="68580" marT="0" marB="0"/>
                </a:tc>
              </a:tr>
              <a:tr h="317500">
                <a:tc>
                  <a:txBody>
                    <a:bodyPr/>
                    <a:lstStyle/>
                    <a:p>
                      <a:pPr algn="ctr">
                        <a:lnSpc>
                          <a:spcPct val="115000"/>
                        </a:lnSpc>
                        <a:spcAft>
                          <a:spcPts val="0"/>
                        </a:spcAft>
                      </a:pPr>
                      <a:r>
                        <a:rPr lang="es-EC" sz="1200">
                          <a:effectLst/>
                        </a:rPr>
                        <a:t>zona 1 - (Switch 3Com 4500 26 Port</a:t>
                      </a:r>
                      <a:br>
                        <a:rPr lang="es-EC" sz="1200">
                          <a:effectLst/>
                        </a:rPr>
                      </a:br>
                      <a:r>
                        <a:rPr lang="es-EC" sz="1200">
                          <a:effectLst/>
                        </a:rPr>
                        <a:t>10.5.0.121)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10.5.9.2</a:t>
                      </a:r>
                      <a:endParaRPr lang="es-EC" sz="1200">
                        <a:solidFill>
                          <a:srgbClr val="365F91"/>
                        </a:solidFill>
                        <a:effectLst/>
                        <a:latin typeface="Times New Roman"/>
                        <a:ea typeface="Times New Roman"/>
                        <a:cs typeface="Times New Roman"/>
                      </a:endParaRPr>
                    </a:p>
                  </a:txBody>
                  <a:tcPr marL="68580" marR="68580" marT="0" marB="0"/>
                </a:tc>
              </a:tr>
              <a:tr h="271145">
                <a:tc>
                  <a:txBody>
                    <a:bodyPr/>
                    <a:lstStyle/>
                    <a:p>
                      <a:pPr algn="ctr">
                        <a:lnSpc>
                          <a:spcPct val="115000"/>
                        </a:lnSpc>
                        <a:spcAft>
                          <a:spcPts val="0"/>
                        </a:spcAft>
                      </a:pPr>
                      <a:r>
                        <a:rPr lang="es-EC" sz="1200">
                          <a:effectLst/>
                        </a:rPr>
                        <a:t>zona 2 - (Switch 3Com 4200 50 Port</a:t>
                      </a:r>
                      <a:br>
                        <a:rPr lang="es-EC" sz="1200">
                          <a:effectLst/>
                        </a:rPr>
                      </a:br>
                      <a:r>
                        <a:rPr lang="es-EC" sz="1200">
                          <a:effectLst/>
                        </a:rPr>
                        <a:t>10.5.0.122)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10.5.9.3</a:t>
                      </a:r>
                      <a:endParaRPr lang="es-EC" sz="1200">
                        <a:solidFill>
                          <a:srgbClr val="365F91"/>
                        </a:solidFill>
                        <a:effectLst/>
                        <a:latin typeface="Times New Roman"/>
                        <a:ea typeface="Times New Roman"/>
                        <a:cs typeface="Times New Roman"/>
                      </a:endParaRPr>
                    </a:p>
                  </a:txBody>
                  <a:tcPr marL="68580" marR="68580" marT="0" marB="0"/>
                </a:tc>
              </a:tr>
              <a:tr h="311785">
                <a:tc>
                  <a:txBody>
                    <a:bodyPr/>
                    <a:lstStyle/>
                    <a:p>
                      <a:pPr algn="ctr">
                        <a:lnSpc>
                          <a:spcPct val="115000"/>
                        </a:lnSpc>
                        <a:spcAft>
                          <a:spcPts val="0"/>
                        </a:spcAft>
                      </a:pPr>
                      <a:r>
                        <a:rPr lang="es-EC" sz="1200">
                          <a:effectLst/>
                        </a:rPr>
                        <a:t>zona 3 - (Switch 3Com 4500 26 Port</a:t>
                      </a:r>
                      <a:br>
                        <a:rPr lang="es-EC" sz="1200">
                          <a:effectLst/>
                        </a:rPr>
                      </a:br>
                      <a:r>
                        <a:rPr lang="es-EC" sz="1200">
                          <a:effectLst/>
                        </a:rPr>
                        <a:t>10.5.0.121)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10.5.9.4</a:t>
                      </a:r>
                      <a:endParaRPr lang="es-EC" sz="1200">
                        <a:solidFill>
                          <a:srgbClr val="365F91"/>
                        </a:solidFill>
                        <a:effectLst/>
                        <a:latin typeface="Times New Roman"/>
                        <a:ea typeface="Times New Roman"/>
                        <a:cs typeface="Times New Roman"/>
                      </a:endParaRPr>
                    </a:p>
                  </a:txBody>
                  <a:tcPr marL="68580" marR="68580" marT="0" marB="0"/>
                </a:tc>
              </a:tr>
              <a:tr h="262255">
                <a:tc>
                  <a:txBody>
                    <a:bodyPr/>
                    <a:lstStyle/>
                    <a:p>
                      <a:pPr algn="ctr">
                        <a:lnSpc>
                          <a:spcPct val="115000"/>
                        </a:lnSpc>
                        <a:spcAft>
                          <a:spcPts val="0"/>
                        </a:spcAft>
                      </a:pPr>
                      <a:r>
                        <a:rPr lang="es-EC" sz="1200">
                          <a:effectLst/>
                        </a:rPr>
                        <a:t>zona 4 - (Switch 3Com 5500</a:t>
                      </a:r>
                      <a:br>
                        <a:rPr lang="es-EC" sz="1200">
                          <a:effectLst/>
                        </a:rPr>
                      </a:br>
                      <a:r>
                        <a:rPr lang="es-EC" sz="1200">
                          <a:effectLst/>
                        </a:rPr>
                        <a:t>10.5.0.120)</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10.5.9.5</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
        <p:nvSpPr>
          <p:cNvPr id="5" name="4 Rectángulo"/>
          <p:cNvSpPr/>
          <p:nvPr/>
        </p:nvSpPr>
        <p:spPr>
          <a:xfrm>
            <a:off x="5220072" y="2636911"/>
            <a:ext cx="3024336" cy="1754326"/>
          </a:xfrm>
          <a:prstGeom prst="rect">
            <a:avLst/>
          </a:prstGeom>
        </p:spPr>
        <p:txBody>
          <a:bodyPr wrap="square">
            <a:spAutoFit/>
          </a:bodyPr>
          <a:lstStyle/>
          <a:p>
            <a:pPr algn="just"/>
            <a:r>
              <a:rPr lang="es-EC" dirty="0"/>
              <a:t>El SSID del sistema es el mismo del sistema actual esto para que la conexión de los usuarios sea imperceptible haciendo que directamente se conecte desde su dispositivo wifi</a:t>
            </a:r>
          </a:p>
        </p:txBody>
      </p:sp>
    </p:spTree>
    <p:extLst>
      <p:ext uri="{BB962C8B-B14F-4D97-AF65-F5344CB8AC3E}">
        <p14:creationId xmlns:p14="http://schemas.microsoft.com/office/powerpoint/2010/main" val="4797275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del circuito cerrado de televisión</a:t>
            </a:r>
            <a:endParaRPr lang="es-EC" dirty="0"/>
          </a:p>
        </p:txBody>
      </p:sp>
      <p:sp>
        <p:nvSpPr>
          <p:cNvPr id="3" name="2 Marcador de contenido"/>
          <p:cNvSpPr>
            <a:spLocks noGrp="1"/>
          </p:cNvSpPr>
          <p:nvPr>
            <p:ph sz="quarter" idx="13"/>
          </p:nvPr>
        </p:nvSpPr>
        <p:spPr/>
        <p:txBody>
          <a:bodyPr/>
          <a:lstStyle/>
          <a:p>
            <a:r>
              <a:rPr lang="es-EC" dirty="0" smtClean="0"/>
              <a:t>DESCRIPCIÓN DEL CCTV</a:t>
            </a:r>
          </a:p>
          <a:p>
            <a:r>
              <a:rPr lang="es-EC" dirty="0"/>
              <a:t>El CCTV </a:t>
            </a:r>
            <a:r>
              <a:rPr lang="es-EC" dirty="0" smtClean="0"/>
              <a:t>cubrirá </a:t>
            </a:r>
            <a:r>
              <a:rPr lang="es-EC" dirty="0"/>
              <a:t>los puntos </a:t>
            </a:r>
            <a:r>
              <a:rPr lang="es-EC" dirty="0" smtClean="0"/>
              <a:t>vulnerables </a:t>
            </a:r>
            <a:r>
              <a:rPr lang="es-EC" dirty="0"/>
              <a:t>como los accesos principales, se dispone de cámaras en cada una de las aulas, se emplea la conexión inalámbrica para conectar las cámaras al servidor DELL </a:t>
            </a:r>
            <a:r>
              <a:rPr lang="es-EC" dirty="0" err="1"/>
              <a:t>PowerEdge</a:t>
            </a:r>
            <a:r>
              <a:rPr lang="es-EC" dirty="0"/>
              <a:t> 2950 existente en el campus, por los que es necesario que las cámaras sean IP, para ello se tiene ya diseñada la red inalámbrica para cubrir las 4 zonas de la sede Héroes del Cenepa de la </a:t>
            </a:r>
            <a:r>
              <a:rPr lang="es-EC" dirty="0" smtClean="0"/>
              <a:t>ESPE.</a:t>
            </a:r>
          </a:p>
          <a:p>
            <a:r>
              <a:rPr lang="es-EC" dirty="0" smtClean="0"/>
              <a:t>REQUERIMIENTOS DEL SISTEMA CCTV</a:t>
            </a:r>
          </a:p>
          <a:p>
            <a:pPr lvl="1"/>
            <a:r>
              <a:rPr lang="es-ES" dirty="0"/>
              <a:t>Cámaras protocolo IP</a:t>
            </a:r>
            <a:endParaRPr lang="es-EC" dirty="0"/>
          </a:p>
          <a:p>
            <a:pPr lvl="1"/>
            <a:r>
              <a:rPr lang="es-ES" dirty="0"/>
              <a:t>Transmisión inalámbrica</a:t>
            </a:r>
            <a:endParaRPr lang="es-EC" dirty="0"/>
          </a:p>
          <a:p>
            <a:pPr lvl="1"/>
            <a:r>
              <a:rPr lang="es-ES" dirty="0"/>
              <a:t>Visión Nocturna</a:t>
            </a:r>
            <a:endParaRPr lang="es-EC" dirty="0"/>
          </a:p>
          <a:p>
            <a:pPr lvl="1"/>
            <a:r>
              <a:rPr lang="es-ES" dirty="0"/>
              <a:t>Audio bidireccional, micrófono y parlantes incorporado</a:t>
            </a:r>
            <a:endParaRPr lang="es-EC" dirty="0"/>
          </a:p>
          <a:p>
            <a:endParaRPr lang="es-EC" dirty="0"/>
          </a:p>
        </p:txBody>
      </p:sp>
    </p:spTree>
    <p:extLst>
      <p:ext uri="{BB962C8B-B14F-4D97-AF65-F5344CB8AC3E}">
        <p14:creationId xmlns:p14="http://schemas.microsoft.com/office/powerpoint/2010/main" val="2966428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ESQUEMA GENERAL DEL CCTV</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683568" y="1682626"/>
            <a:ext cx="7920880" cy="4122638"/>
          </a:xfrm>
          <a:prstGeom prst="rect">
            <a:avLst/>
          </a:prstGeom>
        </p:spPr>
      </p:pic>
    </p:spTree>
    <p:extLst>
      <p:ext uri="{BB962C8B-B14F-4D97-AF65-F5344CB8AC3E}">
        <p14:creationId xmlns:p14="http://schemas.microsoft.com/office/powerpoint/2010/main" val="2640117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DISENO DEL SISTEMA CCTV</a:t>
            </a:r>
            <a:endParaRPr lang="es-EC" dirty="0"/>
          </a:p>
        </p:txBody>
      </p:sp>
      <p:sp>
        <p:nvSpPr>
          <p:cNvPr id="3" name="2 Marcador de contenido"/>
          <p:cNvSpPr>
            <a:spLocks noGrp="1"/>
          </p:cNvSpPr>
          <p:nvPr>
            <p:ph sz="quarter" idx="13"/>
          </p:nvPr>
        </p:nvSpPr>
        <p:spPr>
          <a:xfrm>
            <a:off x="611560" y="1700808"/>
            <a:ext cx="3386336" cy="3917032"/>
          </a:xfrm>
        </p:spPr>
        <p:txBody>
          <a:bodyPr/>
          <a:lstStyle/>
          <a:p>
            <a:r>
              <a:rPr lang="es-EC" dirty="0" smtClean="0"/>
              <a:t>CONSIDERACIONES DE DISEÑO</a:t>
            </a:r>
          </a:p>
          <a:p>
            <a:pPr algn="just"/>
            <a:r>
              <a:rPr lang="es-EC" dirty="0"/>
              <a:t>Para el diseño se considera los ambientes de la escuela como “Aulas Tipo”, con características similares, tanto para laboratorios, patios, jardines, </a:t>
            </a:r>
            <a:r>
              <a:rPr lang="es-EC" dirty="0" smtClean="0"/>
              <a:t>pasillos, ingresos </a:t>
            </a:r>
            <a:r>
              <a:rPr lang="es-EC" dirty="0"/>
              <a:t>y aulas propiamente dichas que posee la unidad académica; la edificación de la ESPE que se encuentra junto a la calle Ambato es de dos plantas, esto se detalla en los planos de la unidad académica Héroes del Cenepa </a:t>
            </a:r>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4283968" y="1817340"/>
            <a:ext cx="4340860" cy="3771900"/>
          </a:xfrm>
          <a:prstGeom prst="rect">
            <a:avLst/>
          </a:prstGeom>
          <a:ln>
            <a:solidFill>
              <a:schemeClr val="tx1"/>
            </a:solidFill>
          </a:ln>
        </p:spPr>
      </p:pic>
    </p:spTree>
    <p:extLst>
      <p:ext uri="{BB962C8B-B14F-4D97-AF65-F5344CB8AC3E}">
        <p14:creationId xmlns:p14="http://schemas.microsoft.com/office/powerpoint/2010/main" val="1454566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cctv en accesos</a:t>
            </a:r>
            <a:br>
              <a:rPr lang="es-EC" dirty="0" smtClean="0"/>
            </a:br>
            <a:endParaRPr lang="es-EC" dirty="0"/>
          </a:p>
        </p:txBody>
      </p:sp>
      <p:sp>
        <p:nvSpPr>
          <p:cNvPr id="3" name="2 Marcador de contenido"/>
          <p:cNvSpPr>
            <a:spLocks noGrp="1"/>
          </p:cNvSpPr>
          <p:nvPr>
            <p:ph sz="quarter" idx="13"/>
          </p:nvPr>
        </p:nvSpPr>
        <p:spPr>
          <a:xfrm>
            <a:off x="683568" y="1124744"/>
            <a:ext cx="7924800" cy="4114800"/>
          </a:xfrm>
        </p:spPr>
        <p:txBody>
          <a:bodyPr/>
          <a:lstStyle/>
          <a:p>
            <a:pPr lvl="0"/>
            <a:r>
              <a:rPr lang="es-ES" b="1" dirty="0" smtClean="0"/>
              <a:t>Ingreso por la Av. Ambato</a:t>
            </a:r>
            <a:endParaRPr lang="es-EC" dirty="0" smtClean="0"/>
          </a:p>
          <a:p>
            <a:endParaRPr lang="es-EC" dirty="0" smtClean="0"/>
          </a:p>
          <a:p>
            <a:endParaRPr lang="es-EC" dirty="0"/>
          </a:p>
          <a:p>
            <a:endParaRPr lang="es-EC" dirty="0" smtClean="0"/>
          </a:p>
          <a:p>
            <a:endParaRPr lang="es-EC" dirty="0"/>
          </a:p>
          <a:p>
            <a:pPr lvl="0"/>
            <a:endParaRPr lang="es-ES" b="1" dirty="0" smtClean="0"/>
          </a:p>
          <a:p>
            <a:pPr lvl="0"/>
            <a:r>
              <a:rPr lang="es-ES" b="1" dirty="0" smtClean="0"/>
              <a:t>Ingreso </a:t>
            </a:r>
            <a:r>
              <a:rPr lang="es-ES" b="1" dirty="0"/>
              <a:t>por la Pasaje Gral. Mazo</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424454" y="1755697"/>
            <a:ext cx="2274570" cy="1679575"/>
          </a:xfrm>
          <a:prstGeom prst="rect">
            <a:avLst/>
          </a:prstGeom>
          <a:ln>
            <a:solidFill>
              <a:schemeClr val="tx1"/>
            </a:solidFill>
          </a:ln>
        </p:spPr>
      </p:pic>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1475656" y="3914180"/>
            <a:ext cx="1775460" cy="2016224"/>
          </a:xfrm>
          <a:prstGeom prst="rect">
            <a:avLst/>
          </a:prstGeom>
          <a:ln>
            <a:solidFill>
              <a:schemeClr val="tx1"/>
            </a:solidFill>
          </a:ln>
        </p:spPr>
      </p:pic>
      <p:pic>
        <p:nvPicPr>
          <p:cNvPr id="7" name="6 Imagen"/>
          <p:cNvPicPr/>
          <p:nvPr/>
        </p:nvPicPr>
        <p:blipFill>
          <a:blip r:embed="rId4" cstate="email">
            <a:extLst>
              <a:ext uri="{28A0092B-C50C-407E-A947-70E740481C1C}">
                <a14:useLocalDpi xmlns:a14="http://schemas.microsoft.com/office/drawing/2010/main"/>
              </a:ext>
            </a:extLst>
          </a:blip>
          <a:stretch>
            <a:fillRect/>
          </a:stretch>
        </p:blipFill>
        <p:spPr>
          <a:xfrm rot="5400000">
            <a:off x="4168797" y="1527060"/>
            <a:ext cx="4174708" cy="3816424"/>
          </a:xfrm>
          <a:prstGeom prst="rect">
            <a:avLst/>
          </a:prstGeom>
          <a:ln>
            <a:solidFill>
              <a:schemeClr val="tx1"/>
            </a:solidFill>
          </a:ln>
        </p:spPr>
      </p:pic>
    </p:spTree>
    <p:extLst>
      <p:ext uri="{BB962C8B-B14F-4D97-AF65-F5344CB8AC3E}">
        <p14:creationId xmlns:p14="http://schemas.microsoft.com/office/powerpoint/2010/main" val="16977800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44624"/>
            <a:ext cx="7924800" cy="1143000"/>
          </a:xfrm>
        </p:spPr>
        <p:txBody>
          <a:bodyPr/>
          <a:lstStyle/>
          <a:p>
            <a:r>
              <a:rPr lang="es-EC" dirty="0" smtClean="0"/>
              <a:t>Diseño del cctv en pasillos bloque 1</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611560" y="908720"/>
            <a:ext cx="2592288" cy="2048793"/>
          </a:xfrm>
          <a:prstGeom prst="rect">
            <a:avLst/>
          </a:prstGeom>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3491880" y="941290"/>
            <a:ext cx="2448272" cy="2016224"/>
          </a:xfrm>
          <a:prstGeom prst="rect">
            <a:avLst/>
          </a:prstGeom>
          <a:ln>
            <a:solidFill>
              <a:schemeClr val="tx1"/>
            </a:solidFill>
          </a:ln>
        </p:spPr>
      </p:pic>
      <p:pic>
        <p:nvPicPr>
          <p:cNvPr id="6" name="5 Imagen"/>
          <p:cNvPicPr/>
          <p:nvPr/>
        </p:nvPicPr>
        <p:blipFill>
          <a:blip r:embed="rId4" cstate="email">
            <a:extLst>
              <a:ext uri="{28A0092B-C50C-407E-A947-70E740481C1C}">
                <a14:useLocalDpi xmlns:a14="http://schemas.microsoft.com/office/drawing/2010/main"/>
              </a:ext>
            </a:extLst>
          </a:blip>
          <a:stretch>
            <a:fillRect/>
          </a:stretch>
        </p:blipFill>
        <p:spPr>
          <a:xfrm>
            <a:off x="6156176" y="916707"/>
            <a:ext cx="2438400" cy="2040806"/>
          </a:xfrm>
          <a:prstGeom prst="rect">
            <a:avLst/>
          </a:prstGeom>
          <a:ln w="9525" cap="flat" cmpd="sng" algn="ctr">
            <a:solidFill>
              <a:sysClr val="windowText" lastClr="000000"/>
            </a:solidFill>
            <a:prstDash val="solid"/>
            <a:round/>
            <a:headEnd type="none" w="med" len="med"/>
            <a:tailEnd type="none" w="med" len="med"/>
          </a:ln>
        </p:spPr>
      </p:pic>
      <p:sp>
        <p:nvSpPr>
          <p:cNvPr id="7" name="6 Rectángulo"/>
          <p:cNvSpPr/>
          <p:nvPr/>
        </p:nvSpPr>
        <p:spPr>
          <a:xfrm>
            <a:off x="5915681" y="3068960"/>
            <a:ext cx="2242922" cy="369332"/>
          </a:xfrm>
          <a:prstGeom prst="rect">
            <a:avLst/>
          </a:prstGeom>
        </p:spPr>
        <p:txBody>
          <a:bodyPr wrap="none">
            <a:spAutoFit/>
          </a:bodyPr>
          <a:lstStyle/>
          <a:p>
            <a:r>
              <a:rPr lang="es-EC" dirty="0"/>
              <a:t>Pasillo este bloque 1 </a:t>
            </a:r>
            <a:r>
              <a:rPr lang="es-EC" dirty="0" smtClean="0"/>
              <a:t>PB</a:t>
            </a:r>
            <a:endParaRPr lang="es-EC" dirty="0"/>
          </a:p>
        </p:txBody>
      </p:sp>
      <p:sp>
        <p:nvSpPr>
          <p:cNvPr id="8" name="7 Rectángulo"/>
          <p:cNvSpPr/>
          <p:nvPr/>
        </p:nvSpPr>
        <p:spPr>
          <a:xfrm>
            <a:off x="3555704" y="3068960"/>
            <a:ext cx="2348720" cy="369332"/>
          </a:xfrm>
          <a:prstGeom prst="rect">
            <a:avLst/>
          </a:prstGeom>
        </p:spPr>
        <p:txBody>
          <a:bodyPr wrap="none">
            <a:spAutoFit/>
          </a:bodyPr>
          <a:lstStyle/>
          <a:p>
            <a:r>
              <a:rPr lang="es-EC" dirty="0"/>
              <a:t>Pasillo oeste bloque 1 </a:t>
            </a:r>
            <a:r>
              <a:rPr lang="es-EC" dirty="0" smtClean="0"/>
              <a:t>PB</a:t>
            </a:r>
            <a:endParaRPr lang="es-EC" dirty="0"/>
          </a:p>
        </p:txBody>
      </p:sp>
      <p:sp>
        <p:nvSpPr>
          <p:cNvPr id="9" name="8 Rectángulo"/>
          <p:cNvSpPr/>
          <p:nvPr/>
        </p:nvSpPr>
        <p:spPr>
          <a:xfrm>
            <a:off x="760595" y="3068960"/>
            <a:ext cx="2294218" cy="369332"/>
          </a:xfrm>
          <a:prstGeom prst="rect">
            <a:avLst/>
          </a:prstGeom>
        </p:spPr>
        <p:txBody>
          <a:bodyPr wrap="none">
            <a:spAutoFit/>
          </a:bodyPr>
          <a:lstStyle/>
          <a:p>
            <a:r>
              <a:rPr lang="es-EC" dirty="0"/>
              <a:t>Pasillos desde ingreso I1</a:t>
            </a:r>
          </a:p>
        </p:txBody>
      </p:sp>
      <p:pic>
        <p:nvPicPr>
          <p:cNvPr id="10" name="9 Imagen"/>
          <p:cNvPicPr/>
          <p:nvPr/>
        </p:nvPicPr>
        <p:blipFill>
          <a:blip r:embed="rId5" cstate="email">
            <a:extLst>
              <a:ext uri="{28A0092B-C50C-407E-A947-70E740481C1C}">
                <a14:useLocalDpi xmlns:a14="http://schemas.microsoft.com/office/drawing/2010/main"/>
              </a:ext>
            </a:extLst>
          </a:blip>
          <a:stretch>
            <a:fillRect/>
          </a:stretch>
        </p:blipFill>
        <p:spPr>
          <a:xfrm>
            <a:off x="611560" y="3645024"/>
            <a:ext cx="2592288" cy="2160240"/>
          </a:xfrm>
          <a:prstGeom prst="rect">
            <a:avLst/>
          </a:prstGeom>
          <a:ln w="9525" cap="flat" cmpd="sng" algn="ctr">
            <a:solidFill>
              <a:sysClr val="windowText" lastClr="000000"/>
            </a:solidFill>
            <a:prstDash val="solid"/>
            <a:round/>
            <a:headEnd type="none" w="med" len="med"/>
            <a:tailEnd type="none" w="med" len="med"/>
          </a:ln>
        </p:spPr>
      </p:pic>
      <p:sp>
        <p:nvSpPr>
          <p:cNvPr id="11" name="10 Rectángulo"/>
          <p:cNvSpPr/>
          <p:nvPr/>
        </p:nvSpPr>
        <p:spPr>
          <a:xfrm>
            <a:off x="828959" y="5939988"/>
            <a:ext cx="1870833" cy="369332"/>
          </a:xfrm>
          <a:prstGeom prst="rect">
            <a:avLst/>
          </a:prstGeom>
        </p:spPr>
        <p:txBody>
          <a:bodyPr wrap="none">
            <a:spAutoFit/>
          </a:bodyPr>
          <a:lstStyle/>
          <a:p>
            <a:r>
              <a:rPr lang="es-EC" dirty="0"/>
              <a:t>Acceso </a:t>
            </a:r>
            <a:r>
              <a:rPr lang="es-EC" dirty="0" smtClean="0"/>
              <a:t>PA bloque </a:t>
            </a:r>
            <a:r>
              <a:rPr lang="es-EC" dirty="0"/>
              <a:t>1</a:t>
            </a:r>
          </a:p>
        </p:txBody>
      </p:sp>
      <p:pic>
        <p:nvPicPr>
          <p:cNvPr id="12" name="11 Imagen"/>
          <p:cNvPicPr/>
          <p:nvPr/>
        </p:nvPicPr>
        <p:blipFill>
          <a:blip r:embed="rId6" cstate="email">
            <a:extLst>
              <a:ext uri="{28A0092B-C50C-407E-A947-70E740481C1C}">
                <a14:useLocalDpi xmlns:a14="http://schemas.microsoft.com/office/drawing/2010/main"/>
              </a:ext>
            </a:extLst>
          </a:blip>
          <a:stretch>
            <a:fillRect/>
          </a:stretch>
        </p:blipFill>
        <p:spPr>
          <a:xfrm>
            <a:off x="3704143" y="3541737"/>
            <a:ext cx="2023745" cy="2263527"/>
          </a:xfrm>
          <a:prstGeom prst="rect">
            <a:avLst/>
          </a:prstGeom>
          <a:ln w="9525" cap="flat" cmpd="sng" algn="ctr">
            <a:solidFill>
              <a:sysClr val="windowText" lastClr="000000"/>
            </a:solidFill>
            <a:prstDash val="solid"/>
            <a:round/>
            <a:headEnd type="none" w="med" len="med"/>
            <a:tailEnd type="none" w="med" len="med"/>
          </a:ln>
        </p:spPr>
      </p:pic>
      <p:sp>
        <p:nvSpPr>
          <p:cNvPr id="13" name="12 Rectángulo"/>
          <p:cNvSpPr/>
          <p:nvPr/>
        </p:nvSpPr>
        <p:spPr>
          <a:xfrm>
            <a:off x="3580811" y="5989930"/>
            <a:ext cx="2334870" cy="369332"/>
          </a:xfrm>
          <a:prstGeom prst="rect">
            <a:avLst/>
          </a:prstGeom>
        </p:spPr>
        <p:txBody>
          <a:bodyPr wrap="none">
            <a:spAutoFit/>
          </a:bodyPr>
          <a:lstStyle/>
          <a:p>
            <a:r>
              <a:rPr lang="es-EC" dirty="0"/>
              <a:t>Pasillo oeste bloque 1 PA</a:t>
            </a:r>
          </a:p>
        </p:txBody>
      </p:sp>
      <p:pic>
        <p:nvPicPr>
          <p:cNvPr id="14" name="13 Imagen"/>
          <p:cNvPicPr/>
          <p:nvPr/>
        </p:nvPicPr>
        <p:blipFill>
          <a:blip r:embed="rId7" cstate="email">
            <a:extLst>
              <a:ext uri="{28A0092B-C50C-407E-A947-70E740481C1C}">
                <a14:useLocalDpi xmlns:a14="http://schemas.microsoft.com/office/drawing/2010/main"/>
              </a:ext>
            </a:extLst>
          </a:blip>
          <a:stretch>
            <a:fillRect/>
          </a:stretch>
        </p:blipFill>
        <p:spPr>
          <a:xfrm>
            <a:off x="6156176" y="3687860"/>
            <a:ext cx="2438400" cy="1829372"/>
          </a:xfrm>
          <a:prstGeom prst="rect">
            <a:avLst/>
          </a:prstGeom>
          <a:ln w="9525" cap="flat" cmpd="sng" algn="ctr">
            <a:solidFill>
              <a:sysClr val="windowText" lastClr="000000"/>
            </a:solidFill>
            <a:prstDash val="solid"/>
            <a:round/>
            <a:headEnd type="none" w="med" len="med"/>
            <a:tailEnd type="none" w="med" len="med"/>
          </a:ln>
        </p:spPr>
      </p:pic>
      <p:sp>
        <p:nvSpPr>
          <p:cNvPr id="15" name="14 Rectángulo"/>
          <p:cNvSpPr/>
          <p:nvPr/>
        </p:nvSpPr>
        <p:spPr>
          <a:xfrm>
            <a:off x="6303368" y="6003146"/>
            <a:ext cx="2229072" cy="369332"/>
          </a:xfrm>
          <a:prstGeom prst="rect">
            <a:avLst/>
          </a:prstGeom>
        </p:spPr>
        <p:txBody>
          <a:bodyPr wrap="none">
            <a:spAutoFit/>
          </a:bodyPr>
          <a:lstStyle/>
          <a:p>
            <a:r>
              <a:rPr lang="es-EC" dirty="0"/>
              <a:t>Pasillo este bloque 1 </a:t>
            </a:r>
            <a:r>
              <a:rPr lang="es-EC" dirty="0" smtClean="0"/>
              <a:t>PA</a:t>
            </a:r>
            <a:endParaRPr lang="es-EC" dirty="0"/>
          </a:p>
        </p:txBody>
      </p:sp>
    </p:spTree>
    <p:extLst>
      <p:ext uri="{BB962C8B-B14F-4D97-AF65-F5344CB8AC3E}">
        <p14:creationId xmlns:p14="http://schemas.microsoft.com/office/powerpoint/2010/main" val="17509519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Diseño del cctv en pasillos bloque </a:t>
            </a:r>
            <a:r>
              <a:rPr lang="es-EC" dirty="0" smtClean="0"/>
              <a:t>2</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755576" y="980728"/>
            <a:ext cx="1944216" cy="2232248"/>
          </a:xfrm>
          <a:prstGeom prst="rect">
            <a:avLst/>
          </a:prstGeom>
          <a:ln w="9525" cap="flat" cmpd="sng" algn="ctr">
            <a:solidFill>
              <a:sysClr val="windowText" lastClr="000000"/>
            </a:solidFill>
            <a:prstDash val="solid"/>
            <a:round/>
            <a:headEnd type="none" w="med" len="med"/>
            <a:tailEnd type="none" w="med" len="med"/>
          </a:ln>
        </p:spPr>
      </p:pic>
      <p:sp>
        <p:nvSpPr>
          <p:cNvPr id="5" name="4 Rectángulo"/>
          <p:cNvSpPr/>
          <p:nvPr/>
        </p:nvSpPr>
        <p:spPr>
          <a:xfrm>
            <a:off x="755155" y="3212976"/>
            <a:ext cx="1872629" cy="646331"/>
          </a:xfrm>
          <a:prstGeom prst="rect">
            <a:avLst/>
          </a:prstGeom>
        </p:spPr>
        <p:txBody>
          <a:bodyPr wrap="none">
            <a:spAutoFit/>
          </a:bodyPr>
          <a:lstStyle/>
          <a:p>
            <a:r>
              <a:rPr lang="es-EC" dirty="0"/>
              <a:t>Pasillo de conexión </a:t>
            </a:r>
            <a:endParaRPr lang="es-EC" dirty="0" smtClean="0"/>
          </a:p>
          <a:p>
            <a:pPr algn="ctr"/>
            <a:r>
              <a:rPr lang="es-EC" dirty="0" smtClean="0"/>
              <a:t>bloque </a:t>
            </a:r>
            <a:r>
              <a:rPr lang="es-EC" dirty="0"/>
              <a:t>1 y 2</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3055987" y="1133897"/>
            <a:ext cx="2524125" cy="1866900"/>
          </a:xfrm>
          <a:prstGeom prst="rect">
            <a:avLst/>
          </a:prstGeom>
          <a:ln w="9525" cap="flat" cmpd="sng" algn="ctr">
            <a:solidFill>
              <a:sysClr val="windowText" lastClr="000000"/>
            </a:solidFill>
            <a:prstDash val="solid"/>
            <a:round/>
            <a:headEnd type="none" w="med" len="med"/>
            <a:tailEnd type="none" w="med" len="med"/>
          </a:ln>
        </p:spPr>
      </p:pic>
      <p:sp>
        <p:nvSpPr>
          <p:cNvPr id="7" name="6 Rectángulo"/>
          <p:cNvSpPr/>
          <p:nvPr/>
        </p:nvSpPr>
        <p:spPr>
          <a:xfrm>
            <a:off x="3421182" y="3244334"/>
            <a:ext cx="1798890" cy="646331"/>
          </a:xfrm>
          <a:prstGeom prst="rect">
            <a:avLst/>
          </a:prstGeom>
        </p:spPr>
        <p:txBody>
          <a:bodyPr wrap="none">
            <a:spAutoFit/>
          </a:bodyPr>
          <a:lstStyle/>
          <a:p>
            <a:r>
              <a:rPr lang="es-EC" dirty="0"/>
              <a:t>Pasillo de ingreso </a:t>
            </a:r>
            <a:endParaRPr lang="es-EC" dirty="0" smtClean="0"/>
          </a:p>
          <a:p>
            <a:r>
              <a:rPr lang="es-EC" dirty="0" smtClean="0"/>
              <a:t>a </a:t>
            </a:r>
            <a:r>
              <a:rPr lang="es-EC" dirty="0"/>
              <a:t>biblioteca y aulas</a:t>
            </a:r>
          </a:p>
        </p:txBody>
      </p:sp>
      <p:pic>
        <p:nvPicPr>
          <p:cNvPr id="8" name="7 Imagen"/>
          <p:cNvPicPr/>
          <p:nvPr/>
        </p:nvPicPr>
        <p:blipFill>
          <a:blip r:embed="rId4" cstate="email">
            <a:extLst>
              <a:ext uri="{28A0092B-C50C-407E-A947-70E740481C1C}">
                <a14:useLocalDpi xmlns:a14="http://schemas.microsoft.com/office/drawing/2010/main"/>
              </a:ext>
            </a:extLst>
          </a:blip>
          <a:stretch>
            <a:fillRect/>
          </a:stretch>
        </p:blipFill>
        <p:spPr>
          <a:xfrm>
            <a:off x="539551" y="4005064"/>
            <a:ext cx="2516435" cy="1800200"/>
          </a:xfrm>
          <a:prstGeom prst="rect">
            <a:avLst/>
          </a:prstGeom>
          <a:ln w="9525" cap="flat" cmpd="sng" algn="ctr">
            <a:solidFill>
              <a:sysClr val="windowText" lastClr="000000"/>
            </a:solidFill>
            <a:prstDash val="solid"/>
            <a:round/>
            <a:headEnd type="none" w="med" len="med"/>
            <a:tailEnd type="none" w="med" len="med"/>
          </a:ln>
        </p:spPr>
      </p:pic>
      <p:pic>
        <p:nvPicPr>
          <p:cNvPr id="9" name="8 Imagen"/>
          <p:cNvPicPr/>
          <p:nvPr/>
        </p:nvPicPr>
        <p:blipFill>
          <a:blip r:embed="rId5" cstate="email">
            <a:extLst>
              <a:ext uri="{28A0092B-C50C-407E-A947-70E740481C1C}">
                <a14:useLocalDpi xmlns:a14="http://schemas.microsoft.com/office/drawing/2010/main"/>
              </a:ext>
            </a:extLst>
          </a:blip>
          <a:stretch>
            <a:fillRect/>
          </a:stretch>
        </p:blipFill>
        <p:spPr>
          <a:xfrm>
            <a:off x="6012160" y="1133897"/>
            <a:ext cx="2538095" cy="1898015"/>
          </a:xfrm>
          <a:prstGeom prst="rect">
            <a:avLst/>
          </a:prstGeom>
          <a:ln w="9525" cap="flat" cmpd="sng" algn="ctr">
            <a:solidFill>
              <a:sysClr val="windowText" lastClr="000000"/>
            </a:solidFill>
            <a:prstDash val="solid"/>
            <a:round/>
            <a:headEnd type="none" w="med" len="med"/>
            <a:tailEnd type="none" w="med" len="med"/>
          </a:ln>
        </p:spPr>
      </p:pic>
      <p:sp>
        <p:nvSpPr>
          <p:cNvPr id="10" name="9 Rectángulo"/>
          <p:cNvSpPr/>
          <p:nvPr/>
        </p:nvSpPr>
        <p:spPr>
          <a:xfrm>
            <a:off x="6107648" y="3245405"/>
            <a:ext cx="2347117" cy="369332"/>
          </a:xfrm>
          <a:prstGeom prst="rect">
            <a:avLst/>
          </a:prstGeom>
        </p:spPr>
        <p:txBody>
          <a:bodyPr wrap="none">
            <a:spAutoFit/>
          </a:bodyPr>
          <a:lstStyle/>
          <a:p>
            <a:r>
              <a:rPr lang="es-EC" dirty="0"/>
              <a:t>Pasillo de ingreso a aulas</a:t>
            </a:r>
          </a:p>
        </p:txBody>
      </p:sp>
      <p:sp>
        <p:nvSpPr>
          <p:cNvPr id="11" name="10 Rectángulo"/>
          <p:cNvSpPr/>
          <p:nvPr/>
        </p:nvSpPr>
        <p:spPr>
          <a:xfrm>
            <a:off x="827163" y="5949280"/>
            <a:ext cx="1872629" cy="646331"/>
          </a:xfrm>
          <a:prstGeom prst="rect">
            <a:avLst/>
          </a:prstGeom>
        </p:spPr>
        <p:txBody>
          <a:bodyPr wrap="none">
            <a:spAutoFit/>
          </a:bodyPr>
          <a:lstStyle/>
          <a:p>
            <a:r>
              <a:rPr lang="es-EC" dirty="0"/>
              <a:t>Pasillo de conexión </a:t>
            </a:r>
            <a:endParaRPr lang="es-EC" dirty="0" smtClean="0"/>
          </a:p>
          <a:p>
            <a:pPr algn="ctr"/>
            <a:r>
              <a:rPr lang="es-EC" dirty="0" smtClean="0"/>
              <a:t>bloque </a:t>
            </a:r>
            <a:r>
              <a:rPr lang="es-EC" dirty="0"/>
              <a:t>2 y 3</a:t>
            </a:r>
          </a:p>
        </p:txBody>
      </p:sp>
      <p:pic>
        <p:nvPicPr>
          <p:cNvPr id="12" name="11 Imagen"/>
          <p:cNvPicPr/>
          <p:nvPr/>
        </p:nvPicPr>
        <p:blipFill>
          <a:blip r:embed="rId6" cstate="email">
            <a:extLst>
              <a:ext uri="{28A0092B-C50C-407E-A947-70E740481C1C}">
                <a14:useLocalDpi xmlns:a14="http://schemas.microsoft.com/office/drawing/2010/main"/>
              </a:ext>
            </a:extLst>
          </a:blip>
          <a:stretch>
            <a:fillRect/>
          </a:stretch>
        </p:blipFill>
        <p:spPr>
          <a:xfrm>
            <a:off x="3358732" y="4005064"/>
            <a:ext cx="2293388" cy="1711151"/>
          </a:xfrm>
          <a:prstGeom prst="rect">
            <a:avLst/>
          </a:prstGeom>
          <a:ln w="9525" cap="flat" cmpd="sng" algn="ctr">
            <a:solidFill>
              <a:sysClr val="windowText" lastClr="000000"/>
            </a:solidFill>
            <a:prstDash val="solid"/>
            <a:round/>
            <a:headEnd type="none" w="med" len="med"/>
            <a:tailEnd type="none" w="med" len="med"/>
          </a:ln>
        </p:spPr>
      </p:pic>
      <p:sp>
        <p:nvSpPr>
          <p:cNvPr id="13" name="12 Rectángulo"/>
          <p:cNvSpPr/>
          <p:nvPr/>
        </p:nvSpPr>
        <p:spPr>
          <a:xfrm>
            <a:off x="3421182" y="6087779"/>
            <a:ext cx="2327881" cy="369332"/>
          </a:xfrm>
          <a:prstGeom prst="rect">
            <a:avLst/>
          </a:prstGeom>
        </p:spPr>
        <p:txBody>
          <a:bodyPr wrap="none">
            <a:spAutoFit/>
          </a:bodyPr>
          <a:lstStyle/>
          <a:p>
            <a:r>
              <a:rPr lang="es-EC" dirty="0"/>
              <a:t>Pasillo de borde bloque 3</a:t>
            </a:r>
          </a:p>
        </p:txBody>
      </p:sp>
      <p:pic>
        <p:nvPicPr>
          <p:cNvPr id="14" name="13 Imagen"/>
          <p:cNvPicPr/>
          <p:nvPr/>
        </p:nvPicPr>
        <p:blipFill>
          <a:blip r:embed="rId7" cstate="email">
            <a:extLst>
              <a:ext uri="{28A0092B-C50C-407E-A947-70E740481C1C}">
                <a14:useLocalDpi xmlns:a14="http://schemas.microsoft.com/office/drawing/2010/main"/>
              </a:ext>
            </a:extLst>
          </a:blip>
          <a:stretch>
            <a:fillRect/>
          </a:stretch>
        </p:blipFill>
        <p:spPr>
          <a:xfrm>
            <a:off x="6041467" y="4005064"/>
            <a:ext cx="2438400" cy="1819275"/>
          </a:xfrm>
          <a:prstGeom prst="rect">
            <a:avLst/>
          </a:prstGeom>
          <a:ln w="9525" cap="flat" cmpd="sng" algn="ctr">
            <a:solidFill>
              <a:sysClr val="windowText" lastClr="000000"/>
            </a:solidFill>
            <a:prstDash val="solid"/>
            <a:round/>
            <a:headEnd type="none" w="med" len="med"/>
            <a:tailEnd type="none" w="med" len="med"/>
          </a:ln>
        </p:spPr>
      </p:pic>
      <p:sp>
        <p:nvSpPr>
          <p:cNvPr id="15" name="14 Rectángulo"/>
          <p:cNvSpPr/>
          <p:nvPr/>
        </p:nvSpPr>
        <p:spPr>
          <a:xfrm>
            <a:off x="6334472" y="5950583"/>
            <a:ext cx="1893467" cy="646331"/>
          </a:xfrm>
          <a:prstGeom prst="rect">
            <a:avLst/>
          </a:prstGeom>
        </p:spPr>
        <p:txBody>
          <a:bodyPr wrap="none">
            <a:spAutoFit/>
          </a:bodyPr>
          <a:lstStyle/>
          <a:p>
            <a:r>
              <a:rPr lang="es-EC" dirty="0"/>
              <a:t>Pasillo de ingreso </a:t>
            </a:r>
            <a:r>
              <a:rPr lang="es-EC" dirty="0" smtClean="0"/>
              <a:t>a </a:t>
            </a:r>
          </a:p>
          <a:p>
            <a:pPr algn="ctr"/>
            <a:r>
              <a:rPr lang="es-EC" dirty="0" err="1" smtClean="0"/>
              <a:t>Lab</a:t>
            </a:r>
            <a:r>
              <a:rPr lang="es-EC" dirty="0" smtClean="0"/>
              <a:t>. </a:t>
            </a:r>
            <a:r>
              <a:rPr lang="es-EC" dirty="0"/>
              <a:t>de bloque 2 </a:t>
            </a:r>
          </a:p>
        </p:txBody>
      </p:sp>
    </p:spTree>
    <p:extLst>
      <p:ext uri="{BB962C8B-B14F-4D97-AF65-F5344CB8AC3E}">
        <p14:creationId xmlns:p14="http://schemas.microsoft.com/office/powerpoint/2010/main" val="40076652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Diseño del cctv en pasillos bloque </a:t>
            </a:r>
            <a:r>
              <a:rPr lang="es-EC" dirty="0" smtClean="0"/>
              <a:t>3</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331640" y="1196753"/>
            <a:ext cx="2448272" cy="2736303"/>
          </a:xfrm>
          <a:prstGeom prst="rect">
            <a:avLst/>
          </a:prstGeom>
          <a:ln w="9525" cap="flat" cmpd="sng" algn="ctr">
            <a:solidFill>
              <a:sysClr val="windowText" lastClr="000000"/>
            </a:solidFill>
            <a:prstDash val="solid"/>
            <a:round/>
            <a:headEnd type="none" w="med" len="med"/>
            <a:tailEnd type="none" w="med" len="med"/>
          </a:ln>
        </p:spPr>
      </p:pic>
      <p:sp>
        <p:nvSpPr>
          <p:cNvPr id="5" name="4 Rectángulo"/>
          <p:cNvSpPr/>
          <p:nvPr/>
        </p:nvSpPr>
        <p:spPr>
          <a:xfrm>
            <a:off x="1619672" y="4221088"/>
            <a:ext cx="2103461" cy="646331"/>
          </a:xfrm>
          <a:prstGeom prst="rect">
            <a:avLst/>
          </a:prstGeom>
        </p:spPr>
        <p:txBody>
          <a:bodyPr wrap="none">
            <a:spAutoFit/>
          </a:bodyPr>
          <a:lstStyle/>
          <a:p>
            <a:r>
              <a:rPr lang="es-EC" dirty="0"/>
              <a:t>Pasillo de laboratorios </a:t>
            </a:r>
            <a:endParaRPr lang="es-EC" dirty="0" smtClean="0"/>
          </a:p>
          <a:p>
            <a:pPr algn="ctr"/>
            <a:r>
              <a:rPr lang="es-EC" dirty="0" smtClean="0"/>
              <a:t>bloque </a:t>
            </a:r>
            <a:r>
              <a:rPr lang="es-EC" dirty="0"/>
              <a:t>3</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5076057" y="1243609"/>
            <a:ext cx="2376263" cy="2689447"/>
          </a:xfrm>
          <a:prstGeom prst="rect">
            <a:avLst/>
          </a:prstGeom>
          <a:ln w="9525" cap="flat" cmpd="sng" algn="ctr">
            <a:solidFill>
              <a:sysClr val="windowText" lastClr="000000"/>
            </a:solidFill>
            <a:prstDash val="solid"/>
            <a:round/>
            <a:headEnd type="none" w="med" len="med"/>
            <a:tailEnd type="none" w="med" len="med"/>
          </a:ln>
        </p:spPr>
      </p:pic>
      <p:sp>
        <p:nvSpPr>
          <p:cNvPr id="7" name="6 Rectángulo"/>
          <p:cNvSpPr/>
          <p:nvPr/>
        </p:nvSpPr>
        <p:spPr>
          <a:xfrm>
            <a:off x="5363667" y="4293096"/>
            <a:ext cx="1872629" cy="646331"/>
          </a:xfrm>
          <a:prstGeom prst="rect">
            <a:avLst/>
          </a:prstGeom>
        </p:spPr>
        <p:txBody>
          <a:bodyPr wrap="none">
            <a:spAutoFit/>
          </a:bodyPr>
          <a:lstStyle/>
          <a:p>
            <a:r>
              <a:rPr lang="es-EC" dirty="0"/>
              <a:t>Pasillo de acceso a </a:t>
            </a:r>
            <a:endParaRPr lang="es-EC" dirty="0" smtClean="0"/>
          </a:p>
          <a:p>
            <a:r>
              <a:rPr lang="es-EC" dirty="0" smtClean="0"/>
              <a:t>Cuarto </a:t>
            </a:r>
            <a:r>
              <a:rPr lang="es-EC" dirty="0"/>
              <a:t>de Equipos</a:t>
            </a:r>
          </a:p>
        </p:txBody>
      </p:sp>
    </p:spTree>
    <p:extLst>
      <p:ext uri="{BB962C8B-B14F-4D97-AF65-F5344CB8AC3E}">
        <p14:creationId xmlns:p14="http://schemas.microsoft.com/office/powerpoint/2010/main" val="40973846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a:t>
            </a:r>
            <a:r>
              <a:rPr lang="en-US" dirty="0" smtClean="0"/>
              <a:t> </a:t>
            </a:r>
            <a:r>
              <a:rPr lang="es-EC" dirty="0" smtClean="0"/>
              <a:t>específicos</a:t>
            </a:r>
            <a:endParaRPr lang="es-EC" dirty="0"/>
          </a:p>
        </p:txBody>
      </p:sp>
      <p:sp>
        <p:nvSpPr>
          <p:cNvPr id="3" name="2 Marcador de contenido"/>
          <p:cNvSpPr>
            <a:spLocks noGrp="1"/>
          </p:cNvSpPr>
          <p:nvPr>
            <p:ph sz="quarter" idx="13"/>
          </p:nvPr>
        </p:nvSpPr>
        <p:spPr>
          <a:xfrm>
            <a:off x="611560" y="1916832"/>
            <a:ext cx="7924800" cy="4114800"/>
          </a:xfrm>
        </p:spPr>
        <p:txBody>
          <a:bodyPr/>
          <a:lstStyle/>
          <a:p>
            <a:pPr lvl="0"/>
            <a:r>
              <a:rPr lang="es-ES" dirty="0"/>
              <a:t>Analizar el desempeño del sistema de red de datos de la unidad académica Héroes del Cenepa de la ESPE.</a:t>
            </a:r>
            <a:endParaRPr lang="es-EC" dirty="0"/>
          </a:p>
          <a:p>
            <a:pPr lvl="0"/>
            <a:r>
              <a:rPr lang="es-ES" dirty="0"/>
              <a:t>Diseñar una red WLAN para dar cobertura a la unidad académica Héroes del Cenepa.</a:t>
            </a:r>
            <a:endParaRPr lang="es-EC" dirty="0"/>
          </a:p>
          <a:p>
            <a:pPr lvl="0"/>
            <a:r>
              <a:rPr lang="es-ES" dirty="0"/>
              <a:t>Diseñar el sistema de seguridad con cámaras IP ubicadas en zonas estratégicas acorde a normas de seguridad de la institución cubriendo áreas críticas.</a:t>
            </a:r>
            <a:endParaRPr lang="es-EC" dirty="0"/>
          </a:p>
          <a:p>
            <a:pPr lvl="0"/>
            <a:r>
              <a:rPr lang="es-ES" dirty="0"/>
              <a:t>Implementar el sistema cerrado de TV y de la red wifi que permitirá la integración de estas tecnologías. </a:t>
            </a:r>
            <a:endParaRPr lang="es-EC" dirty="0"/>
          </a:p>
          <a:p>
            <a:pPr lvl="0"/>
            <a:r>
              <a:rPr lang="es-ES" dirty="0"/>
              <a:t>Realizar pruebas de funcionamiento en base a escenarios que refleje el tráfico crítico en horas cargadas de operación y pruebas de intercomunicación de aulas que le dan características de aulas inteligentes.</a:t>
            </a:r>
            <a:endParaRPr lang="es-EC" dirty="0"/>
          </a:p>
          <a:p>
            <a:endParaRPr lang="es-EC" dirty="0"/>
          </a:p>
        </p:txBody>
      </p:sp>
    </p:spTree>
    <p:extLst>
      <p:ext uri="{BB962C8B-B14F-4D97-AF65-F5344CB8AC3E}">
        <p14:creationId xmlns:p14="http://schemas.microsoft.com/office/powerpoint/2010/main" val="12814293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6632"/>
            <a:ext cx="7924800" cy="1143000"/>
          </a:xfrm>
        </p:spPr>
        <p:txBody>
          <a:bodyPr/>
          <a:lstStyle/>
          <a:p>
            <a:r>
              <a:rPr lang="es-EC" dirty="0"/>
              <a:t>Diseño del cctv en </a:t>
            </a:r>
            <a:r>
              <a:rPr lang="es-EC" dirty="0" smtClean="0"/>
              <a:t>pasillos</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rot="5400000">
            <a:off x="1691679" y="980728"/>
            <a:ext cx="5688632" cy="5400600"/>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10125959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r>
              <a:rPr lang="es-ES" dirty="0"/>
              <a:t>Diseño de CCTV  en patios </a:t>
            </a:r>
            <a:r>
              <a:rPr lang="es-EC" dirty="0"/>
              <a:t/>
            </a:r>
            <a:br>
              <a:rPr lang="es-EC" dirty="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430372" y="1124744"/>
            <a:ext cx="2486660" cy="1723390"/>
          </a:xfrm>
          <a:prstGeom prst="rect">
            <a:avLst/>
          </a:prstGeom>
          <a:ln w="9525" cap="flat" cmpd="sng" algn="ctr">
            <a:solidFill>
              <a:sysClr val="windowText" lastClr="000000"/>
            </a:solidFill>
            <a:prstDash val="solid"/>
            <a:round/>
            <a:headEnd type="none" w="med" len="med"/>
            <a:tailEnd type="none" w="med" len="med"/>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5076056" y="1124744"/>
            <a:ext cx="2649220" cy="1685925"/>
          </a:xfrm>
          <a:prstGeom prst="rect">
            <a:avLst/>
          </a:prstGeom>
          <a:ln w="9525" cap="flat" cmpd="sng" algn="ctr">
            <a:solidFill>
              <a:sysClr val="windowText" lastClr="000000"/>
            </a:solidFill>
            <a:prstDash val="solid"/>
            <a:round/>
            <a:headEnd type="none" w="med" len="med"/>
            <a:tailEnd type="none" w="med" len="med"/>
          </a:ln>
        </p:spPr>
      </p:pic>
      <p:pic>
        <p:nvPicPr>
          <p:cNvPr id="6" name="5 Imagen"/>
          <p:cNvPicPr/>
          <p:nvPr/>
        </p:nvPicPr>
        <p:blipFill>
          <a:blip r:embed="rId4" cstate="email">
            <a:extLst>
              <a:ext uri="{28A0092B-C50C-407E-A947-70E740481C1C}">
                <a14:useLocalDpi xmlns:a14="http://schemas.microsoft.com/office/drawing/2010/main"/>
              </a:ext>
            </a:extLst>
          </a:blip>
          <a:stretch>
            <a:fillRect/>
          </a:stretch>
        </p:blipFill>
        <p:spPr>
          <a:xfrm>
            <a:off x="1252736" y="3573016"/>
            <a:ext cx="2743200" cy="2057400"/>
          </a:xfrm>
          <a:prstGeom prst="rect">
            <a:avLst/>
          </a:prstGeom>
          <a:ln w="9525" cap="flat" cmpd="sng" algn="ctr">
            <a:solidFill>
              <a:sysClr val="windowText" lastClr="000000"/>
            </a:solidFill>
            <a:prstDash val="solid"/>
            <a:round/>
            <a:headEnd type="none" w="med" len="med"/>
            <a:tailEnd type="none" w="med" len="med"/>
          </a:ln>
        </p:spPr>
      </p:pic>
      <p:pic>
        <p:nvPicPr>
          <p:cNvPr id="7" name="6 Imagen"/>
          <p:cNvPicPr/>
          <p:nvPr/>
        </p:nvPicPr>
        <p:blipFill>
          <a:blip r:embed="rId5" cstate="email">
            <a:extLst>
              <a:ext uri="{28A0092B-C50C-407E-A947-70E740481C1C}">
                <a14:useLocalDpi xmlns:a14="http://schemas.microsoft.com/office/drawing/2010/main"/>
              </a:ext>
            </a:extLst>
          </a:blip>
          <a:stretch>
            <a:fillRect/>
          </a:stretch>
        </p:blipFill>
        <p:spPr>
          <a:xfrm>
            <a:off x="5220072" y="3458304"/>
            <a:ext cx="2305050" cy="2346960"/>
          </a:xfrm>
          <a:prstGeom prst="rect">
            <a:avLst/>
          </a:prstGeom>
          <a:ln w="9525" cap="flat" cmpd="sng" algn="ctr">
            <a:solidFill>
              <a:sysClr val="windowText" lastClr="000000"/>
            </a:solidFill>
            <a:prstDash val="solid"/>
            <a:round/>
            <a:headEnd type="none" w="med" len="med"/>
            <a:tailEnd type="none" w="med" len="med"/>
          </a:ln>
        </p:spPr>
      </p:pic>
      <p:sp>
        <p:nvSpPr>
          <p:cNvPr id="8" name="7 Rectángulo"/>
          <p:cNvSpPr/>
          <p:nvPr/>
        </p:nvSpPr>
        <p:spPr>
          <a:xfrm>
            <a:off x="5700795" y="6021288"/>
            <a:ext cx="1399742" cy="369332"/>
          </a:xfrm>
          <a:prstGeom prst="rect">
            <a:avLst/>
          </a:prstGeom>
        </p:spPr>
        <p:txBody>
          <a:bodyPr wrap="none">
            <a:spAutoFit/>
          </a:bodyPr>
          <a:lstStyle/>
          <a:p>
            <a:r>
              <a:rPr lang="es-EC" dirty="0"/>
              <a:t>Patio bloque 3</a:t>
            </a:r>
          </a:p>
        </p:txBody>
      </p:sp>
      <p:sp>
        <p:nvSpPr>
          <p:cNvPr id="9" name="8 Rectángulo"/>
          <p:cNvSpPr/>
          <p:nvPr/>
        </p:nvSpPr>
        <p:spPr>
          <a:xfrm>
            <a:off x="1924465" y="6008905"/>
            <a:ext cx="1399742" cy="369332"/>
          </a:xfrm>
          <a:prstGeom prst="rect">
            <a:avLst/>
          </a:prstGeom>
        </p:spPr>
        <p:txBody>
          <a:bodyPr wrap="none">
            <a:spAutoFit/>
          </a:bodyPr>
          <a:lstStyle/>
          <a:p>
            <a:r>
              <a:rPr lang="es-EC" dirty="0"/>
              <a:t>Patio bloque 2</a:t>
            </a:r>
          </a:p>
        </p:txBody>
      </p:sp>
      <p:sp>
        <p:nvSpPr>
          <p:cNvPr id="10" name="9 Rectángulo"/>
          <p:cNvSpPr/>
          <p:nvPr/>
        </p:nvSpPr>
        <p:spPr>
          <a:xfrm>
            <a:off x="5194844" y="2924944"/>
            <a:ext cx="2329484" cy="369332"/>
          </a:xfrm>
          <a:prstGeom prst="rect">
            <a:avLst/>
          </a:prstGeom>
        </p:spPr>
        <p:txBody>
          <a:bodyPr wrap="none">
            <a:spAutoFit/>
          </a:bodyPr>
          <a:lstStyle/>
          <a:p>
            <a:r>
              <a:rPr lang="es-EC" dirty="0"/>
              <a:t>Patio bloque 1 lado oeste</a:t>
            </a:r>
          </a:p>
        </p:txBody>
      </p:sp>
      <p:sp>
        <p:nvSpPr>
          <p:cNvPr id="11" name="10 Rectángulo"/>
          <p:cNvSpPr/>
          <p:nvPr/>
        </p:nvSpPr>
        <p:spPr>
          <a:xfrm>
            <a:off x="1549330" y="2915652"/>
            <a:ext cx="2223686" cy="369332"/>
          </a:xfrm>
          <a:prstGeom prst="rect">
            <a:avLst/>
          </a:prstGeom>
        </p:spPr>
        <p:txBody>
          <a:bodyPr wrap="none">
            <a:spAutoFit/>
          </a:bodyPr>
          <a:lstStyle/>
          <a:p>
            <a:r>
              <a:rPr lang="es-EC" dirty="0"/>
              <a:t>Patio bloque 1 lado este</a:t>
            </a:r>
          </a:p>
        </p:txBody>
      </p:sp>
    </p:spTree>
    <p:extLst>
      <p:ext uri="{BB962C8B-B14F-4D97-AF65-F5344CB8AC3E}">
        <p14:creationId xmlns:p14="http://schemas.microsoft.com/office/powerpoint/2010/main" val="3908361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6632"/>
            <a:ext cx="7924800" cy="1143000"/>
          </a:xfrm>
        </p:spPr>
        <p:txBody>
          <a:bodyPr/>
          <a:lstStyle/>
          <a:p>
            <a:r>
              <a:rPr lang="es-ES" dirty="0"/>
              <a:t>Diseño de CCTV  en </a:t>
            </a:r>
            <a:r>
              <a:rPr lang="es-ES" dirty="0" smtClean="0"/>
              <a:t>patios</a:t>
            </a:r>
            <a:br>
              <a:rPr lang="es-E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2195736" y="908720"/>
            <a:ext cx="4752528" cy="4968552"/>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16178738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r>
              <a:rPr lang="es-ES" dirty="0" smtClean="0"/>
              <a:t>Diseño de CCTV  en aulas </a:t>
            </a:r>
            <a:r>
              <a:rPr lang="es-EC" dirty="0" smtClean="0"/>
              <a:t/>
            </a:r>
            <a:br>
              <a:rPr lang="es-EC" dirty="0" smtClean="0"/>
            </a:br>
            <a:endParaRPr lang="es-EC" dirty="0"/>
          </a:p>
        </p:txBody>
      </p:sp>
      <p:sp>
        <p:nvSpPr>
          <p:cNvPr id="3" name="2 Marcador de contenido"/>
          <p:cNvSpPr>
            <a:spLocks noGrp="1"/>
          </p:cNvSpPr>
          <p:nvPr>
            <p:ph sz="quarter" idx="13"/>
          </p:nvPr>
        </p:nvSpPr>
        <p:spPr>
          <a:xfrm>
            <a:off x="609600" y="1600200"/>
            <a:ext cx="7924800" cy="460648"/>
          </a:xfrm>
        </p:spPr>
        <p:txBody>
          <a:bodyPr/>
          <a:lstStyle/>
          <a:p>
            <a:pPr lvl="0"/>
            <a:r>
              <a:rPr lang="es-ES" b="1" dirty="0" smtClean="0"/>
              <a:t>AULA TIPO 1: </a:t>
            </a:r>
            <a:r>
              <a:rPr lang="es-ES" dirty="0"/>
              <a:t>Pizarrón junto a puerta en la misma pared</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356494" y="2276873"/>
            <a:ext cx="2711450" cy="2143124"/>
          </a:xfrm>
          <a:prstGeom prst="rect">
            <a:avLst/>
          </a:prstGeom>
          <a:ln w="9525" cap="flat" cmpd="sng" algn="ctr">
            <a:solidFill>
              <a:sysClr val="windowText" lastClr="000000"/>
            </a:solidFill>
            <a:prstDash val="solid"/>
            <a:round/>
            <a:headEnd type="none" w="med" len="med"/>
            <a:tailEnd type="none" w="med" len="med"/>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4788024" y="2276871"/>
            <a:ext cx="2808312" cy="2143125"/>
          </a:xfrm>
          <a:prstGeom prst="rect">
            <a:avLst/>
          </a:prstGeom>
          <a:ln w="9525" cap="flat" cmpd="sng" algn="ctr">
            <a:solidFill>
              <a:sysClr val="windowText" lastClr="000000"/>
            </a:solidFill>
            <a:prstDash val="solid"/>
            <a:round/>
            <a:headEnd type="none" w="med" len="med"/>
            <a:tailEnd type="none" w="med" len="med"/>
          </a:ln>
        </p:spPr>
      </p:pic>
      <p:sp>
        <p:nvSpPr>
          <p:cNvPr id="6" name="5 Rectángulo"/>
          <p:cNvSpPr/>
          <p:nvPr/>
        </p:nvSpPr>
        <p:spPr>
          <a:xfrm>
            <a:off x="1523464" y="4581128"/>
            <a:ext cx="2377510" cy="369332"/>
          </a:xfrm>
          <a:prstGeom prst="rect">
            <a:avLst/>
          </a:prstGeom>
        </p:spPr>
        <p:txBody>
          <a:bodyPr wrap="none">
            <a:spAutoFit/>
          </a:bodyPr>
          <a:lstStyle/>
          <a:p>
            <a:r>
              <a:rPr lang="es-EC" dirty="0"/>
              <a:t>Vista frontal de aula tipo 1</a:t>
            </a:r>
          </a:p>
        </p:txBody>
      </p:sp>
      <p:sp>
        <p:nvSpPr>
          <p:cNvPr id="7" name="6 Rectángulo"/>
          <p:cNvSpPr/>
          <p:nvPr/>
        </p:nvSpPr>
        <p:spPr>
          <a:xfrm>
            <a:off x="4822884" y="4610774"/>
            <a:ext cx="2587503" cy="369332"/>
          </a:xfrm>
          <a:prstGeom prst="rect">
            <a:avLst/>
          </a:prstGeom>
        </p:spPr>
        <p:txBody>
          <a:bodyPr wrap="none">
            <a:spAutoFit/>
          </a:bodyPr>
          <a:lstStyle/>
          <a:p>
            <a:r>
              <a:rPr lang="es-EC" dirty="0"/>
              <a:t>Vista posterior de aula tipo 1</a:t>
            </a:r>
          </a:p>
        </p:txBody>
      </p:sp>
    </p:spTree>
    <p:extLst>
      <p:ext uri="{BB962C8B-B14F-4D97-AF65-F5344CB8AC3E}">
        <p14:creationId xmlns:p14="http://schemas.microsoft.com/office/powerpoint/2010/main" val="25332747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6632"/>
            <a:ext cx="7924800" cy="1143000"/>
          </a:xfrm>
        </p:spPr>
        <p:txBody>
          <a:bodyPr/>
          <a:lstStyle/>
          <a:p>
            <a:r>
              <a:rPr lang="es-ES" dirty="0"/>
              <a:t>Diseño de CCTV  en </a:t>
            </a:r>
            <a:r>
              <a:rPr lang="es-ES" dirty="0" smtClean="0"/>
              <a:t>aulas</a:t>
            </a:r>
            <a:br>
              <a:rPr lang="es-E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rot="5400000">
            <a:off x="1786758" y="715768"/>
            <a:ext cx="5714499" cy="5904655"/>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4151830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aulas</a:t>
            </a:r>
            <a:br>
              <a:rPr lang="es-ES" dirty="0" smtClean="0"/>
            </a:br>
            <a:endParaRPr lang="es-EC" dirty="0"/>
          </a:p>
        </p:txBody>
      </p:sp>
      <p:sp>
        <p:nvSpPr>
          <p:cNvPr id="3" name="2 Marcador de contenido"/>
          <p:cNvSpPr>
            <a:spLocks noGrp="1"/>
          </p:cNvSpPr>
          <p:nvPr>
            <p:ph sz="quarter" idx="13"/>
          </p:nvPr>
        </p:nvSpPr>
        <p:spPr>
          <a:xfrm>
            <a:off x="609600" y="1196752"/>
            <a:ext cx="7924800" cy="532656"/>
          </a:xfrm>
        </p:spPr>
        <p:txBody>
          <a:bodyPr/>
          <a:lstStyle/>
          <a:p>
            <a:pPr lvl="0"/>
            <a:r>
              <a:rPr lang="es-ES" b="1" dirty="0" smtClean="0"/>
              <a:t>AULA TIPO 2: </a:t>
            </a:r>
            <a:r>
              <a:rPr lang="es-ES" dirty="0"/>
              <a:t>Pizarrón frente a la puerta</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763688" y="1783809"/>
            <a:ext cx="1885950" cy="2374900"/>
          </a:xfrm>
          <a:prstGeom prst="rect">
            <a:avLst/>
          </a:prstGeom>
          <a:ln w="9525" cap="flat" cmpd="sng" algn="ctr">
            <a:solidFill>
              <a:sysClr val="windowText" lastClr="000000"/>
            </a:solidFill>
            <a:prstDash val="solid"/>
            <a:round/>
            <a:headEnd type="none" w="med" len="med"/>
            <a:tailEnd type="none" w="med" len="med"/>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4557712" y="1823814"/>
            <a:ext cx="1958504" cy="2334895"/>
          </a:xfrm>
          <a:prstGeom prst="rect">
            <a:avLst/>
          </a:prstGeom>
          <a:ln w="9525" cap="flat" cmpd="sng" algn="ctr">
            <a:solidFill>
              <a:sysClr val="windowText" lastClr="000000"/>
            </a:solidFill>
            <a:prstDash val="solid"/>
            <a:round/>
            <a:headEnd type="none" w="med" len="med"/>
            <a:tailEnd type="none" w="med" len="med"/>
          </a:ln>
        </p:spPr>
      </p:pic>
      <p:sp>
        <p:nvSpPr>
          <p:cNvPr id="6" name="5 Rectángulo"/>
          <p:cNvSpPr/>
          <p:nvPr/>
        </p:nvSpPr>
        <p:spPr>
          <a:xfrm>
            <a:off x="1517908" y="4200500"/>
            <a:ext cx="2377510" cy="369332"/>
          </a:xfrm>
          <a:prstGeom prst="rect">
            <a:avLst/>
          </a:prstGeom>
        </p:spPr>
        <p:txBody>
          <a:bodyPr wrap="none">
            <a:spAutoFit/>
          </a:bodyPr>
          <a:lstStyle/>
          <a:p>
            <a:r>
              <a:rPr lang="es-EC" dirty="0" smtClean="0"/>
              <a:t>Vista frontal de aula tipo 2</a:t>
            </a:r>
            <a:endParaRPr lang="es-EC" dirty="0"/>
          </a:p>
        </p:txBody>
      </p:sp>
      <p:sp>
        <p:nvSpPr>
          <p:cNvPr id="7" name="6 Rectángulo"/>
          <p:cNvSpPr/>
          <p:nvPr/>
        </p:nvSpPr>
        <p:spPr>
          <a:xfrm>
            <a:off x="4243212" y="4228003"/>
            <a:ext cx="2587503" cy="369332"/>
          </a:xfrm>
          <a:prstGeom prst="rect">
            <a:avLst/>
          </a:prstGeom>
        </p:spPr>
        <p:txBody>
          <a:bodyPr wrap="none">
            <a:spAutoFit/>
          </a:bodyPr>
          <a:lstStyle/>
          <a:p>
            <a:r>
              <a:rPr lang="es-EC" dirty="0"/>
              <a:t>Vista posterior de aula tipo 2</a:t>
            </a:r>
          </a:p>
        </p:txBody>
      </p:sp>
      <p:pic>
        <p:nvPicPr>
          <p:cNvPr id="8" name="7 Imagen"/>
          <p:cNvPicPr/>
          <p:nvPr/>
        </p:nvPicPr>
        <p:blipFill>
          <a:blip r:embed="rId4" cstate="email">
            <a:extLst>
              <a:ext uri="{28A0092B-C50C-407E-A947-70E740481C1C}">
                <a14:useLocalDpi xmlns:a14="http://schemas.microsoft.com/office/drawing/2010/main"/>
              </a:ext>
            </a:extLst>
          </a:blip>
          <a:stretch>
            <a:fillRect/>
          </a:stretch>
        </p:blipFill>
        <p:spPr>
          <a:xfrm>
            <a:off x="827584" y="4725144"/>
            <a:ext cx="6984776" cy="1800200"/>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3815578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aulas</a:t>
            </a:r>
            <a:br>
              <a:rPr lang="es-ES" dirty="0" smtClean="0"/>
            </a:br>
            <a:endParaRPr lang="es-EC" dirty="0"/>
          </a:p>
        </p:txBody>
      </p:sp>
      <p:sp>
        <p:nvSpPr>
          <p:cNvPr id="3" name="2 Marcador de contenido"/>
          <p:cNvSpPr>
            <a:spLocks noGrp="1"/>
          </p:cNvSpPr>
          <p:nvPr>
            <p:ph sz="quarter" idx="13"/>
          </p:nvPr>
        </p:nvSpPr>
        <p:spPr>
          <a:xfrm>
            <a:off x="609600" y="1600200"/>
            <a:ext cx="7924800" cy="460648"/>
          </a:xfrm>
        </p:spPr>
        <p:txBody>
          <a:bodyPr/>
          <a:lstStyle/>
          <a:p>
            <a:pPr lvl="0"/>
            <a:r>
              <a:rPr lang="es-ES" b="1" dirty="0" smtClean="0"/>
              <a:t>AULA TIPO 3</a:t>
            </a:r>
            <a:r>
              <a:rPr lang="es-ES" b="1" dirty="0"/>
              <a:t>: </a:t>
            </a:r>
            <a:r>
              <a:rPr lang="es-ES" dirty="0"/>
              <a:t>Pizarrón junto a la puerta en la pared lateral</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902460" y="2509520"/>
            <a:ext cx="2669540" cy="1838960"/>
          </a:xfrm>
          <a:prstGeom prst="rect">
            <a:avLst/>
          </a:prstGeom>
          <a:ln w="9525" cap="flat" cmpd="sng" algn="ctr">
            <a:solidFill>
              <a:sysClr val="windowText" lastClr="000000"/>
            </a:solidFill>
            <a:prstDash val="solid"/>
            <a:round/>
            <a:headEnd type="none" w="med" len="med"/>
            <a:tailEnd type="none" w="med" len="med"/>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5364088" y="2172206"/>
            <a:ext cx="2143125" cy="2458720"/>
          </a:xfrm>
          <a:prstGeom prst="rect">
            <a:avLst/>
          </a:prstGeom>
          <a:ln w="9525" cap="flat" cmpd="sng" algn="ctr">
            <a:solidFill>
              <a:sysClr val="windowText" lastClr="000000"/>
            </a:solidFill>
            <a:prstDash val="solid"/>
            <a:round/>
            <a:headEnd type="none" w="med" len="med"/>
            <a:tailEnd type="none" w="med" len="med"/>
          </a:ln>
        </p:spPr>
      </p:pic>
      <p:sp>
        <p:nvSpPr>
          <p:cNvPr id="6" name="5 Rectángulo"/>
          <p:cNvSpPr/>
          <p:nvPr/>
        </p:nvSpPr>
        <p:spPr>
          <a:xfrm>
            <a:off x="1902460" y="4941168"/>
            <a:ext cx="2377510" cy="369332"/>
          </a:xfrm>
          <a:prstGeom prst="rect">
            <a:avLst/>
          </a:prstGeom>
        </p:spPr>
        <p:txBody>
          <a:bodyPr wrap="none">
            <a:spAutoFit/>
          </a:bodyPr>
          <a:lstStyle/>
          <a:p>
            <a:r>
              <a:rPr lang="es-EC" dirty="0"/>
              <a:t>Vista frontal de aula tipo 3</a:t>
            </a:r>
          </a:p>
        </p:txBody>
      </p:sp>
      <p:sp>
        <p:nvSpPr>
          <p:cNvPr id="7" name="6 Rectángulo"/>
          <p:cNvSpPr/>
          <p:nvPr/>
        </p:nvSpPr>
        <p:spPr>
          <a:xfrm>
            <a:off x="5364088" y="4941168"/>
            <a:ext cx="2587503" cy="369332"/>
          </a:xfrm>
          <a:prstGeom prst="rect">
            <a:avLst/>
          </a:prstGeom>
        </p:spPr>
        <p:txBody>
          <a:bodyPr wrap="none">
            <a:spAutoFit/>
          </a:bodyPr>
          <a:lstStyle/>
          <a:p>
            <a:r>
              <a:rPr lang="es-EC" dirty="0"/>
              <a:t>Vista posterior de aula tipo 3</a:t>
            </a:r>
          </a:p>
        </p:txBody>
      </p:sp>
    </p:spTree>
    <p:extLst>
      <p:ext uri="{BB962C8B-B14F-4D97-AF65-F5344CB8AC3E}">
        <p14:creationId xmlns:p14="http://schemas.microsoft.com/office/powerpoint/2010/main" val="35440943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aulas</a:t>
            </a:r>
            <a:br>
              <a:rPr lang="es-E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475656" y="1196752"/>
            <a:ext cx="6192688" cy="4464496"/>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16277294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la biblioteca</a:t>
            </a:r>
            <a:br>
              <a:rPr lang="es-ES"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491770" y="1453416"/>
            <a:ext cx="2504327" cy="1728192"/>
          </a:xfrm>
          <a:prstGeom prst="rect">
            <a:avLst/>
          </a:prstGeom>
        </p:spPr>
      </p:pic>
      <p:sp>
        <p:nvSpPr>
          <p:cNvPr id="5" name="4 Rectángulo"/>
          <p:cNvSpPr/>
          <p:nvPr/>
        </p:nvSpPr>
        <p:spPr>
          <a:xfrm>
            <a:off x="1649572" y="3397632"/>
            <a:ext cx="2281330" cy="369332"/>
          </a:xfrm>
          <a:prstGeom prst="rect">
            <a:avLst/>
          </a:prstGeom>
        </p:spPr>
        <p:txBody>
          <a:bodyPr wrap="none">
            <a:spAutoFit/>
          </a:bodyPr>
          <a:lstStyle/>
          <a:p>
            <a:r>
              <a:rPr lang="es-EC" dirty="0"/>
              <a:t>Vista sala 1 de biblioteca</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4860032" y="1412776"/>
            <a:ext cx="2448272" cy="1768832"/>
          </a:xfrm>
          <a:prstGeom prst="rect">
            <a:avLst/>
          </a:prstGeom>
        </p:spPr>
      </p:pic>
      <p:sp>
        <p:nvSpPr>
          <p:cNvPr id="7" name="6 Rectángulo"/>
          <p:cNvSpPr/>
          <p:nvPr/>
        </p:nvSpPr>
        <p:spPr>
          <a:xfrm>
            <a:off x="5026974" y="3397632"/>
            <a:ext cx="2281330" cy="369332"/>
          </a:xfrm>
          <a:prstGeom prst="rect">
            <a:avLst/>
          </a:prstGeom>
        </p:spPr>
        <p:txBody>
          <a:bodyPr wrap="none">
            <a:spAutoFit/>
          </a:bodyPr>
          <a:lstStyle/>
          <a:p>
            <a:r>
              <a:rPr lang="es-EC" dirty="0"/>
              <a:t>Vista sala 2 de biblioteca</a:t>
            </a:r>
          </a:p>
        </p:txBody>
      </p:sp>
      <p:pic>
        <p:nvPicPr>
          <p:cNvPr id="8" name="7 Imagen"/>
          <p:cNvPicPr/>
          <p:nvPr/>
        </p:nvPicPr>
        <p:blipFill>
          <a:blip r:embed="rId4" cstate="email">
            <a:extLst>
              <a:ext uri="{28A0092B-C50C-407E-A947-70E740481C1C}">
                <a14:useLocalDpi xmlns:a14="http://schemas.microsoft.com/office/drawing/2010/main"/>
              </a:ext>
            </a:extLst>
          </a:blip>
          <a:stretch>
            <a:fillRect/>
          </a:stretch>
        </p:blipFill>
        <p:spPr>
          <a:xfrm>
            <a:off x="1939792" y="3973696"/>
            <a:ext cx="4864456" cy="1800200"/>
          </a:xfrm>
          <a:prstGeom prst="rect">
            <a:avLst/>
          </a:prstGeom>
          <a:noFill/>
          <a:ln>
            <a:solidFill>
              <a:schemeClr val="tx1"/>
            </a:solidFill>
          </a:ln>
        </p:spPr>
      </p:pic>
    </p:spTree>
    <p:extLst>
      <p:ext uri="{BB962C8B-B14F-4D97-AF65-F5344CB8AC3E}">
        <p14:creationId xmlns:p14="http://schemas.microsoft.com/office/powerpoint/2010/main" val="21115349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 la sala de profesores</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971600" y="2276872"/>
            <a:ext cx="2660015" cy="1998345"/>
          </a:xfrm>
          <a:prstGeom prst="rect">
            <a:avLst/>
          </a:prstGeom>
          <a:noFill/>
          <a:ln>
            <a:solidFill>
              <a:schemeClr val="tx1"/>
            </a:solidFill>
          </a:ln>
        </p:spPr>
      </p:pic>
      <p:sp>
        <p:nvSpPr>
          <p:cNvPr id="5" name="4 Rectángulo"/>
          <p:cNvSpPr/>
          <p:nvPr/>
        </p:nvSpPr>
        <p:spPr>
          <a:xfrm>
            <a:off x="1060754" y="4581128"/>
            <a:ext cx="2481705" cy="369332"/>
          </a:xfrm>
          <a:prstGeom prst="rect">
            <a:avLst/>
          </a:prstGeom>
        </p:spPr>
        <p:txBody>
          <a:bodyPr wrap="none">
            <a:spAutoFit/>
          </a:bodyPr>
          <a:lstStyle/>
          <a:p>
            <a:r>
              <a:rPr lang="es-EC" dirty="0"/>
              <a:t>Vista de sala de profesores</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3959894" y="2852936"/>
            <a:ext cx="4320480" cy="1993211"/>
          </a:xfrm>
          <a:prstGeom prst="rect">
            <a:avLst/>
          </a:prstGeom>
          <a:noFill/>
          <a:ln>
            <a:solidFill>
              <a:schemeClr val="tx1"/>
            </a:solidFill>
          </a:ln>
        </p:spPr>
      </p:pic>
    </p:spTree>
    <p:extLst>
      <p:ext uri="{BB962C8B-B14F-4D97-AF65-F5344CB8AC3E}">
        <p14:creationId xmlns:p14="http://schemas.microsoft.com/office/powerpoint/2010/main" val="2201700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Marco </a:t>
            </a:r>
            <a:r>
              <a:rPr lang="es-EC" dirty="0" smtClean="0"/>
              <a:t>teórico</a:t>
            </a:r>
            <a:endParaRPr lang="es-EC" dirty="0"/>
          </a:p>
        </p:txBody>
      </p:sp>
      <p:sp>
        <p:nvSpPr>
          <p:cNvPr id="3" name="2 Marcador de contenido"/>
          <p:cNvSpPr>
            <a:spLocks noGrp="1"/>
          </p:cNvSpPr>
          <p:nvPr>
            <p:ph sz="quarter" idx="13"/>
          </p:nvPr>
        </p:nvSpPr>
        <p:spPr>
          <a:xfrm>
            <a:off x="609600" y="1834480"/>
            <a:ext cx="7924800" cy="4114800"/>
          </a:xfrm>
        </p:spPr>
        <p:txBody>
          <a:bodyPr/>
          <a:lstStyle/>
          <a:p>
            <a:pPr marL="0" indent="0">
              <a:buNone/>
            </a:pPr>
            <a:r>
              <a:rPr lang="en-US" dirty="0" smtClean="0"/>
              <a:t>TECNOLOGIA WIFI</a:t>
            </a:r>
          </a:p>
          <a:p>
            <a:pPr algn="just"/>
            <a:r>
              <a:rPr lang="es-EC" dirty="0"/>
              <a:t>E</a:t>
            </a:r>
            <a:r>
              <a:rPr lang="es-EC" dirty="0" smtClean="0"/>
              <a:t>sta </a:t>
            </a:r>
            <a:r>
              <a:rPr lang="es-EC" dirty="0"/>
              <a:t>tecnología es utiliza redes inalámbricas, las cuales se basan en el estándar 802.11 de la IEEE. Este estándar fue creado para satisfacer las necesidades de conexión que las redes cableadas no lo </a:t>
            </a:r>
            <a:r>
              <a:rPr lang="es-EC" dirty="0" smtClean="0"/>
              <a:t>lograban, existen los siguientes tipos de tecnología wifi:</a:t>
            </a:r>
          </a:p>
          <a:p>
            <a:pPr lvl="0"/>
            <a:r>
              <a:rPr lang="en-US" i="1" dirty="0"/>
              <a:t>WPAN (Wireless Personal Area </a:t>
            </a:r>
            <a:r>
              <a:rPr lang="en-US" i="1" dirty="0" smtClean="0"/>
              <a:t>Network); </a:t>
            </a:r>
            <a:r>
              <a:rPr lang="es-EC" dirty="0"/>
              <a:t>Bluetooth</a:t>
            </a:r>
          </a:p>
          <a:p>
            <a:pPr lvl="0"/>
            <a:r>
              <a:rPr lang="en-US" i="1" dirty="0"/>
              <a:t>WLAN (Wireless Local Area Network)</a:t>
            </a:r>
            <a:endParaRPr lang="es-EC" dirty="0"/>
          </a:p>
          <a:p>
            <a:pPr lvl="0"/>
            <a:r>
              <a:rPr lang="en-US" dirty="0"/>
              <a:t>WMAN (</a:t>
            </a:r>
            <a:r>
              <a:rPr lang="en-US" i="1" dirty="0"/>
              <a:t>Wireless Metropolitan Area </a:t>
            </a:r>
            <a:r>
              <a:rPr lang="en-US" i="1" dirty="0" smtClean="0"/>
              <a:t>Network); </a:t>
            </a:r>
            <a:r>
              <a:rPr lang="es-EC" dirty="0" err="1"/>
              <a:t>WiMAX</a:t>
            </a:r>
            <a:endParaRPr lang="es-EC" dirty="0"/>
          </a:p>
          <a:p>
            <a:pPr lvl="0"/>
            <a:r>
              <a:rPr lang="en-US" i="1" dirty="0"/>
              <a:t>WWAN (Wireless Wide Area </a:t>
            </a:r>
            <a:r>
              <a:rPr lang="en-US" i="1" dirty="0" smtClean="0"/>
              <a:t>Network); </a:t>
            </a:r>
            <a:r>
              <a:rPr lang="es-EC" dirty="0"/>
              <a:t>UMTS (</a:t>
            </a:r>
            <a:r>
              <a:rPr lang="es-EC" i="1" dirty="0"/>
              <a:t>Universal Mobile </a:t>
            </a:r>
            <a:r>
              <a:rPr lang="es-EC" i="1" dirty="0" err="1"/>
              <a:t>Telecommunications</a:t>
            </a:r>
            <a:r>
              <a:rPr lang="es-EC" i="1" dirty="0"/>
              <a:t> </a:t>
            </a:r>
            <a:r>
              <a:rPr lang="es-EC" i="1" dirty="0" err="1"/>
              <a:t>System</a:t>
            </a:r>
            <a:r>
              <a:rPr lang="es-EC" dirty="0"/>
              <a:t>)</a:t>
            </a:r>
          </a:p>
          <a:p>
            <a:endParaRPr lang="es-EC" dirty="0"/>
          </a:p>
        </p:txBody>
      </p:sp>
    </p:spTree>
    <p:extLst>
      <p:ext uri="{BB962C8B-B14F-4D97-AF65-F5344CB8AC3E}">
        <p14:creationId xmlns:p14="http://schemas.microsoft.com/office/powerpoint/2010/main" val="31881885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el auditorio</a:t>
            </a:r>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1115616" y="2276872"/>
            <a:ext cx="2507615" cy="1855470"/>
          </a:xfrm>
          <a:prstGeom prst="rect">
            <a:avLst/>
          </a:prstGeom>
          <a:noFill/>
          <a:ln>
            <a:solidFill>
              <a:schemeClr val="tx1"/>
            </a:solidFill>
          </a:ln>
        </p:spPr>
      </p:pic>
      <p:sp>
        <p:nvSpPr>
          <p:cNvPr id="6" name="5 Rectángulo"/>
          <p:cNvSpPr/>
          <p:nvPr/>
        </p:nvSpPr>
        <p:spPr>
          <a:xfrm>
            <a:off x="1545351" y="4437112"/>
            <a:ext cx="1648143" cy="369332"/>
          </a:xfrm>
          <a:prstGeom prst="rect">
            <a:avLst/>
          </a:prstGeom>
        </p:spPr>
        <p:txBody>
          <a:bodyPr wrap="none">
            <a:spAutoFit/>
          </a:bodyPr>
          <a:lstStyle/>
          <a:p>
            <a:r>
              <a:rPr lang="es-EC" dirty="0"/>
              <a:t>Vista de auditorio</a:t>
            </a:r>
          </a:p>
        </p:txBody>
      </p:sp>
      <p:pic>
        <p:nvPicPr>
          <p:cNvPr id="7" name="6 Imagen"/>
          <p:cNvPicPr/>
          <p:nvPr/>
        </p:nvPicPr>
        <p:blipFill>
          <a:blip r:embed="rId3" cstate="email">
            <a:extLst>
              <a:ext uri="{28A0092B-C50C-407E-A947-70E740481C1C}">
                <a14:useLocalDpi xmlns:a14="http://schemas.microsoft.com/office/drawing/2010/main"/>
              </a:ext>
            </a:extLst>
          </a:blip>
          <a:stretch>
            <a:fillRect/>
          </a:stretch>
        </p:blipFill>
        <p:spPr>
          <a:xfrm>
            <a:off x="4001616" y="2420888"/>
            <a:ext cx="4248472" cy="2630220"/>
          </a:xfrm>
          <a:prstGeom prst="rect">
            <a:avLst/>
          </a:prstGeom>
          <a:noFill/>
          <a:ln>
            <a:solidFill>
              <a:schemeClr val="tx1"/>
            </a:solidFill>
          </a:ln>
        </p:spPr>
      </p:pic>
    </p:spTree>
    <p:extLst>
      <p:ext uri="{BB962C8B-B14F-4D97-AF65-F5344CB8AC3E}">
        <p14:creationId xmlns:p14="http://schemas.microsoft.com/office/powerpoint/2010/main" val="35805739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a:t>
            </a:r>
            <a:r>
              <a:rPr lang="es-ES" dirty="0" smtClean="0"/>
              <a:t>en admisión y registro</a:t>
            </a:r>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882391" y="2406258"/>
            <a:ext cx="2451735" cy="1814830"/>
          </a:xfrm>
          <a:prstGeom prst="rect">
            <a:avLst/>
          </a:prstGeom>
          <a:noFill/>
          <a:ln>
            <a:solidFill>
              <a:schemeClr val="tx1"/>
            </a:solidFill>
          </a:ln>
        </p:spPr>
      </p:pic>
      <p:sp>
        <p:nvSpPr>
          <p:cNvPr id="6" name="5 Rectángulo"/>
          <p:cNvSpPr/>
          <p:nvPr/>
        </p:nvSpPr>
        <p:spPr>
          <a:xfrm>
            <a:off x="830921" y="4581128"/>
            <a:ext cx="2554674" cy="369332"/>
          </a:xfrm>
          <a:prstGeom prst="rect">
            <a:avLst/>
          </a:prstGeom>
        </p:spPr>
        <p:txBody>
          <a:bodyPr wrap="none">
            <a:spAutoFit/>
          </a:bodyPr>
          <a:lstStyle/>
          <a:p>
            <a:r>
              <a:rPr lang="es-EC" dirty="0"/>
              <a:t>Vista de oficina de Admisión</a:t>
            </a:r>
          </a:p>
        </p:txBody>
      </p:sp>
      <p:pic>
        <p:nvPicPr>
          <p:cNvPr id="7" name="6 Imagen"/>
          <p:cNvPicPr/>
          <p:nvPr/>
        </p:nvPicPr>
        <p:blipFill>
          <a:blip r:embed="rId3" cstate="email">
            <a:extLst>
              <a:ext uri="{28A0092B-C50C-407E-A947-70E740481C1C}">
                <a14:useLocalDpi xmlns:a14="http://schemas.microsoft.com/office/drawing/2010/main"/>
              </a:ext>
            </a:extLst>
          </a:blip>
          <a:stretch>
            <a:fillRect/>
          </a:stretch>
        </p:blipFill>
        <p:spPr>
          <a:xfrm>
            <a:off x="4384526" y="2674744"/>
            <a:ext cx="3744416" cy="2275716"/>
          </a:xfrm>
          <a:prstGeom prst="rect">
            <a:avLst/>
          </a:prstGeom>
          <a:noFill/>
          <a:ln>
            <a:solidFill>
              <a:schemeClr val="tx1"/>
            </a:solidFill>
          </a:ln>
        </p:spPr>
      </p:pic>
    </p:spTree>
    <p:extLst>
      <p:ext uri="{BB962C8B-B14F-4D97-AF65-F5344CB8AC3E}">
        <p14:creationId xmlns:p14="http://schemas.microsoft.com/office/powerpoint/2010/main" val="16994451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oficinas</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827585" y="1772817"/>
            <a:ext cx="2232248" cy="1656184"/>
          </a:xfrm>
          <a:prstGeom prst="rect">
            <a:avLst/>
          </a:prstGeom>
          <a:noFill/>
          <a:ln>
            <a:solidFill>
              <a:schemeClr val="tx1"/>
            </a:solidFill>
          </a:ln>
        </p:spPr>
      </p:pic>
      <p:sp>
        <p:nvSpPr>
          <p:cNvPr id="5" name="4 Rectángulo"/>
          <p:cNvSpPr/>
          <p:nvPr/>
        </p:nvSpPr>
        <p:spPr>
          <a:xfrm>
            <a:off x="1022349" y="3501008"/>
            <a:ext cx="1893467" cy="369332"/>
          </a:xfrm>
          <a:prstGeom prst="rect">
            <a:avLst/>
          </a:prstGeom>
        </p:spPr>
        <p:txBody>
          <a:bodyPr wrap="none">
            <a:spAutoFit/>
          </a:bodyPr>
          <a:lstStyle/>
          <a:p>
            <a:r>
              <a:rPr lang="es-EC" dirty="0" smtClean="0"/>
              <a:t>Oficina </a:t>
            </a:r>
            <a:r>
              <a:rPr lang="es-EC" dirty="0"/>
              <a:t>de Docentes</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3563888" y="1785963"/>
            <a:ext cx="2304256" cy="1643038"/>
          </a:xfrm>
          <a:prstGeom prst="rect">
            <a:avLst/>
          </a:prstGeom>
          <a:noFill/>
          <a:ln>
            <a:solidFill>
              <a:schemeClr val="tx1"/>
            </a:solidFill>
          </a:ln>
        </p:spPr>
      </p:pic>
      <p:sp>
        <p:nvSpPr>
          <p:cNvPr id="7" name="6 Rectángulo"/>
          <p:cNvSpPr/>
          <p:nvPr/>
        </p:nvSpPr>
        <p:spPr>
          <a:xfrm>
            <a:off x="3491880" y="3501008"/>
            <a:ext cx="2365584" cy="369332"/>
          </a:xfrm>
          <a:prstGeom prst="rect">
            <a:avLst/>
          </a:prstGeom>
        </p:spPr>
        <p:txBody>
          <a:bodyPr wrap="none">
            <a:spAutoFit/>
          </a:bodyPr>
          <a:lstStyle/>
          <a:p>
            <a:r>
              <a:rPr lang="es-EC" dirty="0" smtClean="0"/>
              <a:t>Oficina </a:t>
            </a:r>
            <a:r>
              <a:rPr lang="es-EC" dirty="0"/>
              <a:t>de Administrativos</a:t>
            </a:r>
          </a:p>
        </p:txBody>
      </p:sp>
      <p:sp>
        <p:nvSpPr>
          <p:cNvPr id="9" name="8 Rectángulo"/>
          <p:cNvSpPr/>
          <p:nvPr/>
        </p:nvSpPr>
        <p:spPr>
          <a:xfrm>
            <a:off x="1979712" y="5939988"/>
            <a:ext cx="2188420" cy="369332"/>
          </a:xfrm>
          <a:prstGeom prst="rect">
            <a:avLst/>
          </a:prstGeom>
        </p:spPr>
        <p:txBody>
          <a:bodyPr wrap="none">
            <a:spAutoFit/>
          </a:bodyPr>
          <a:lstStyle/>
          <a:p>
            <a:r>
              <a:rPr lang="es-EC" dirty="0" smtClean="0"/>
              <a:t>Oficina </a:t>
            </a:r>
            <a:r>
              <a:rPr lang="es-EC" dirty="0"/>
              <a:t>de Subdirección</a:t>
            </a:r>
          </a:p>
        </p:txBody>
      </p:sp>
      <p:pic>
        <p:nvPicPr>
          <p:cNvPr id="10" name="9 Imagen"/>
          <p:cNvPicPr/>
          <p:nvPr/>
        </p:nvPicPr>
        <p:blipFill>
          <a:blip r:embed="rId4" cstate="email">
            <a:extLst>
              <a:ext uri="{28A0092B-C50C-407E-A947-70E740481C1C}">
                <a14:useLocalDpi xmlns:a14="http://schemas.microsoft.com/office/drawing/2010/main"/>
              </a:ext>
            </a:extLst>
          </a:blip>
          <a:stretch>
            <a:fillRect/>
          </a:stretch>
        </p:blipFill>
        <p:spPr>
          <a:xfrm>
            <a:off x="6228185" y="1772817"/>
            <a:ext cx="2376264" cy="1656184"/>
          </a:xfrm>
          <a:prstGeom prst="rect">
            <a:avLst/>
          </a:prstGeom>
          <a:noFill/>
          <a:ln>
            <a:solidFill>
              <a:schemeClr val="tx1"/>
            </a:solidFill>
          </a:ln>
        </p:spPr>
      </p:pic>
      <p:sp>
        <p:nvSpPr>
          <p:cNvPr id="11" name="10 Rectángulo"/>
          <p:cNvSpPr/>
          <p:nvPr/>
        </p:nvSpPr>
        <p:spPr>
          <a:xfrm>
            <a:off x="6438324" y="3501008"/>
            <a:ext cx="1955985" cy="369332"/>
          </a:xfrm>
          <a:prstGeom prst="rect">
            <a:avLst/>
          </a:prstGeom>
        </p:spPr>
        <p:txBody>
          <a:bodyPr wrap="none">
            <a:spAutoFit/>
          </a:bodyPr>
          <a:lstStyle/>
          <a:p>
            <a:r>
              <a:rPr lang="es-EC" dirty="0"/>
              <a:t>O</a:t>
            </a:r>
            <a:r>
              <a:rPr lang="es-EC" dirty="0" smtClean="0"/>
              <a:t>ficina </a:t>
            </a:r>
            <a:r>
              <a:rPr lang="es-EC" dirty="0"/>
              <a:t>de Colecturía</a:t>
            </a:r>
          </a:p>
        </p:txBody>
      </p:sp>
      <p:pic>
        <p:nvPicPr>
          <p:cNvPr id="12" name="11 Imagen"/>
          <p:cNvPicPr/>
          <p:nvPr/>
        </p:nvPicPr>
        <p:blipFill>
          <a:blip r:embed="rId5" cstate="email">
            <a:extLst>
              <a:ext uri="{28A0092B-C50C-407E-A947-70E740481C1C}">
                <a14:useLocalDpi xmlns:a14="http://schemas.microsoft.com/office/drawing/2010/main"/>
              </a:ext>
            </a:extLst>
          </a:blip>
          <a:stretch>
            <a:fillRect/>
          </a:stretch>
        </p:blipFill>
        <p:spPr>
          <a:xfrm>
            <a:off x="4918815" y="4005064"/>
            <a:ext cx="2618740" cy="1901227"/>
          </a:xfrm>
          <a:prstGeom prst="rect">
            <a:avLst/>
          </a:prstGeom>
          <a:noFill/>
          <a:ln>
            <a:solidFill>
              <a:schemeClr val="tx1"/>
            </a:solidFill>
          </a:ln>
        </p:spPr>
      </p:pic>
      <p:sp>
        <p:nvSpPr>
          <p:cNvPr id="13" name="12 Rectángulo"/>
          <p:cNvSpPr/>
          <p:nvPr/>
        </p:nvSpPr>
        <p:spPr>
          <a:xfrm>
            <a:off x="5055637" y="5949280"/>
            <a:ext cx="2324675" cy="369332"/>
          </a:xfrm>
          <a:prstGeom prst="rect">
            <a:avLst/>
          </a:prstGeom>
        </p:spPr>
        <p:txBody>
          <a:bodyPr wrap="none">
            <a:spAutoFit/>
          </a:bodyPr>
          <a:lstStyle/>
          <a:p>
            <a:r>
              <a:rPr lang="es-EC" dirty="0" smtClean="0"/>
              <a:t>Secretaria </a:t>
            </a:r>
            <a:r>
              <a:rPr lang="es-EC" dirty="0"/>
              <a:t>de la dirección</a:t>
            </a:r>
          </a:p>
        </p:txBody>
      </p:sp>
      <p:pic>
        <p:nvPicPr>
          <p:cNvPr id="14" name="13 Imagen"/>
          <p:cNvPicPr/>
          <p:nvPr/>
        </p:nvPicPr>
        <p:blipFill>
          <a:blip r:embed="rId6" cstate="email">
            <a:extLst>
              <a:ext uri="{28A0092B-C50C-407E-A947-70E740481C1C}">
                <a14:useLocalDpi xmlns:a14="http://schemas.microsoft.com/office/drawing/2010/main"/>
              </a:ext>
            </a:extLst>
          </a:blip>
          <a:stretch>
            <a:fillRect/>
          </a:stretch>
        </p:blipFill>
        <p:spPr>
          <a:xfrm>
            <a:off x="1749510" y="4027410"/>
            <a:ext cx="2620645" cy="1856815"/>
          </a:xfrm>
          <a:prstGeom prst="rect">
            <a:avLst/>
          </a:prstGeom>
          <a:noFill/>
          <a:ln>
            <a:solidFill>
              <a:schemeClr val="tx1"/>
            </a:solidFill>
          </a:ln>
        </p:spPr>
      </p:pic>
    </p:spTree>
    <p:extLst>
      <p:ext uri="{BB962C8B-B14F-4D97-AF65-F5344CB8AC3E}">
        <p14:creationId xmlns:p14="http://schemas.microsoft.com/office/powerpoint/2010/main" val="21527063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Diseño de CCTV  en </a:t>
            </a:r>
            <a:r>
              <a:rPr lang="es-ES" dirty="0" smtClean="0"/>
              <a:t>oficinas</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979712" y="1700808"/>
            <a:ext cx="4464496" cy="3888432"/>
          </a:xfrm>
          <a:prstGeom prst="rect">
            <a:avLst/>
          </a:prstGeom>
          <a:noFill/>
          <a:ln>
            <a:solidFill>
              <a:schemeClr val="tx1"/>
            </a:solidFill>
          </a:ln>
        </p:spPr>
      </p:pic>
    </p:spTree>
    <p:extLst>
      <p:ext uri="{BB962C8B-B14F-4D97-AF65-F5344CB8AC3E}">
        <p14:creationId xmlns:p14="http://schemas.microsoft.com/office/powerpoint/2010/main" val="18299424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44624"/>
            <a:ext cx="7924800" cy="1143000"/>
          </a:xfrm>
        </p:spPr>
        <p:txBody>
          <a:bodyPr/>
          <a:lstStyle/>
          <a:p>
            <a:r>
              <a:rPr lang="es-ES" dirty="0" smtClean="0"/>
              <a:t>Resumen numero de cámaras</a:t>
            </a:r>
            <a:br>
              <a:rPr lang="es-ES" dirty="0" smtClean="0"/>
            </a:b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57862483"/>
              </p:ext>
            </p:extLst>
          </p:nvPr>
        </p:nvGraphicFramePr>
        <p:xfrm>
          <a:off x="2303863" y="908720"/>
          <a:ext cx="4536274" cy="4599345"/>
        </p:xfrm>
        <a:graphic>
          <a:graphicData uri="http://schemas.openxmlformats.org/drawingml/2006/table">
            <a:tbl>
              <a:tblPr firstRow="1" firstCol="1" bandRow="1">
                <a:tableStyleId>{5C22544A-7EE6-4342-B048-85BDC9FD1C3A}</a:tableStyleId>
              </a:tblPr>
              <a:tblGrid>
                <a:gridCol w="1652265"/>
                <a:gridCol w="477045"/>
                <a:gridCol w="375797"/>
                <a:gridCol w="399401"/>
                <a:gridCol w="447851"/>
                <a:gridCol w="377660"/>
                <a:gridCol w="806255"/>
              </a:tblGrid>
              <a:tr h="411451">
                <a:tc>
                  <a:txBody>
                    <a:bodyPr/>
                    <a:lstStyle/>
                    <a:p>
                      <a:pPr algn="just">
                        <a:lnSpc>
                          <a:spcPct val="115000"/>
                        </a:lnSpc>
                        <a:spcAft>
                          <a:spcPts val="0"/>
                        </a:spcAft>
                      </a:pPr>
                      <a:r>
                        <a:rPr lang="es-EC" sz="1200" dirty="0">
                          <a:effectLst/>
                        </a:rPr>
                        <a:t>Cámara aplicada</a:t>
                      </a:r>
                      <a:endParaRPr lang="es-EC" sz="1200" dirty="0">
                        <a:solidFill>
                          <a:srgbClr val="365F91"/>
                        </a:solidFill>
                        <a:effectLst/>
                        <a:latin typeface="Times New Roman"/>
                        <a:ea typeface="Times New Roman"/>
                        <a:cs typeface="Times New Roman"/>
                      </a:endParaRPr>
                    </a:p>
                  </a:txBody>
                  <a:tcPr marL="67084" marR="67084" marT="0" marB="0"/>
                </a:tc>
                <a:tc gridSpan="2">
                  <a:txBody>
                    <a:bodyPr/>
                    <a:lstStyle/>
                    <a:p>
                      <a:pPr algn="ctr">
                        <a:lnSpc>
                          <a:spcPct val="115000"/>
                        </a:lnSpc>
                        <a:spcAft>
                          <a:spcPts val="0"/>
                        </a:spcAft>
                      </a:pPr>
                      <a:r>
                        <a:rPr lang="es-EC" sz="1200">
                          <a:effectLst/>
                        </a:rPr>
                        <a:t>Interiores</a:t>
                      </a:r>
                      <a:endParaRPr lang="es-EC" sz="1200">
                        <a:solidFill>
                          <a:srgbClr val="365F91"/>
                        </a:solidFill>
                        <a:effectLst/>
                        <a:latin typeface="Times New Roman"/>
                        <a:ea typeface="Times New Roman"/>
                        <a:cs typeface="Times New Roman"/>
                      </a:endParaRPr>
                    </a:p>
                  </a:txBody>
                  <a:tcPr marL="67084" marR="67084" marT="0" marB="0"/>
                </a:tc>
                <a:tc hMerge="1">
                  <a:txBody>
                    <a:bodyPr/>
                    <a:lstStyle/>
                    <a:p>
                      <a:endParaRPr lang="es-EC"/>
                    </a:p>
                  </a:txBody>
                  <a:tcPr/>
                </a:tc>
                <a:tc gridSpan="2">
                  <a:txBody>
                    <a:bodyPr/>
                    <a:lstStyle/>
                    <a:p>
                      <a:pPr algn="ctr">
                        <a:lnSpc>
                          <a:spcPct val="115000"/>
                        </a:lnSpc>
                        <a:spcAft>
                          <a:spcPts val="0"/>
                        </a:spcAft>
                      </a:pPr>
                      <a:r>
                        <a:rPr lang="es-EC" sz="1200">
                          <a:effectLst/>
                        </a:rPr>
                        <a:t>Exteriores</a:t>
                      </a:r>
                      <a:endParaRPr lang="es-EC" sz="1200">
                        <a:solidFill>
                          <a:srgbClr val="365F91"/>
                        </a:solidFill>
                        <a:effectLst/>
                        <a:latin typeface="Times New Roman"/>
                        <a:ea typeface="Times New Roman"/>
                        <a:cs typeface="Times New Roman"/>
                      </a:endParaRPr>
                    </a:p>
                  </a:txBody>
                  <a:tcPr marL="67084" marR="67084" marT="0" marB="0"/>
                </a:tc>
                <a:tc hMerge="1">
                  <a:txBody>
                    <a:bodyPr/>
                    <a:lstStyle/>
                    <a:p>
                      <a:endParaRPr lang="es-EC"/>
                    </a:p>
                  </a:txBody>
                  <a:tcPr/>
                </a:tc>
                <a:tc>
                  <a:txBody>
                    <a:bodyPr/>
                    <a:lstStyle/>
                    <a:p>
                      <a:endParaRPr lang="es-EC" sz="1100">
                        <a:solidFill>
                          <a:srgbClr val="365F91"/>
                        </a:solidFill>
                        <a:effectLst/>
                        <a:latin typeface="Calibri"/>
                      </a:endParaRPr>
                    </a:p>
                  </a:txBody>
                  <a:tcPr marL="67084" marR="67084" marT="0" marB="0"/>
                </a:tc>
                <a:tc>
                  <a:txBody>
                    <a:bodyPr/>
                    <a:lstStyle/>
                    <a:p>
                      <a:pPr algn="just">
                        <a:lnSpc>
                          <a:spcPct val="115000"/>
                        </a:lnSpc>
                        <a:spcAft>
                          <a:spcPts val="0"/>
                        </a:spcAft>
                      </a:pPr>
                      <a:r>
                        <a:rPr lang="es-EC" sz="1200">
                          <a:effectLst/>
                        </a:rPr>
                        <a:t>Identificación</a:t>
                      </a:r>
                      <a:endParaRPr lang="es-EC" sz="1200">
                        <a:solidFill>
                          <a:srgbClr val="365F91"/>
                        </a:solidFill>
                        <a:effectLst/>
                        <a:latin typeface="Times New Roman"/>
                        <a:ea typeface="Times New Roman"/>
                        <a:cs typeface="Times New Roman"/>
                      </a:endParaRPr>
                    </a:p>
                  </a:txBody>
                  <a:tcPr marL="67084" marR="67084" marT="0" marB="0"/>
                </a:tc>
              </a:tr>
              <a:tr h="411451">
                <a:tc>
                  <a:txBody>
                    <a:bodyPr/>
                    <a:lstStyle/>
                    <a:p>
                      <a:pPr algn="just">
                        <a:lnSpc>
                          <a:spcPct val="115000"/>
                        </a:lnSpc>
                        <a:spcAft>
                          <a:spcPts val="0"/>
                        </a:spcAft>
                      </a:pPr>
                      <a:r>
                        <a:rPr lang="es-EC" sz="1200" dirty="0">
                          <a:effectLst/>
                        </a:rPr>
                        <a:t>Ángulo de cobertura</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70 </a:t>
                      </a:r>
                      <a:r>
                        <a:rPr lang="es-EC" sz="1200">
                          <a:effectLst/>
                          <a:sym typeface="Symbol"/>
                        </a:rPr>
                        <a:t></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90 °</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70 °</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90 °</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total</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letra</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dirty="0">
                          <a:effectLst/>
                        </a:rPr>
                        <a:t>Cámaras accesos</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I</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dirty="0">
                          <a:effectLst/>
                        </a:rPr>
                        <a:t>Cámaras pasillos</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10</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P</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dirty="0">
                          <a:effectLst/>
                        </a:rPr>
                        <a:t>Cámaras patios</a:t>
                      </a:r>
                      <a:endParaRPr lang="es-EC" sz="1200" dirty="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J</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Cámaras aulas 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22</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dirty="0">
                          <a:effectLst/>
                        </a:rPr>
                        <a:t>A</a:t>
                      </a:r>
                      <a:endParaRPr lang="es-EC" sz="1200" dirty="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Cámaras aulas 2</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3</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dirty="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B</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Cámaras aulas 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C</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Cámaras Biblioteca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D</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 en bar</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G</a:t>
                      </a:r>
                      <a:endParaRPr lang="es-EC" sz="1200">
                        <a:solidFill>
                          <a:srgbClr val="365F91"/>
                        </a:solidFill>
                        <a:effectLst/>
                        <a:latin typeface="Times New Roman"/>
                        <a:ea typeface="Times New Roman"/>
                        <a:cs typeface="Times New Roman"/>
                      </a:endParaRPr>
                    </a:p>
                  </a:txBody>
                  <a:tcPr marL="67084" marR="67084" marT="0" marB="0"/>
                </a:tc>
              </a:tr>
              <a:tr h="411451">
                <a:tc>
                  <a:txBody>
                    <a:bodyPr/>
                    <a:lstStyle/>
                    <a:p>
                      <a:pPr algn="just">
                        <a:lnSpc>
                          <a:spcPct val="115000"/>
                        </a:lnSpc>
                        <a:spcAft>
                          <a:spcPts val="0"/>
                        </a:spcAft>
                      </a:pPr>
                      <a:r>
                        <a:rPr lang="es-EC" sz="1200" dirty="0">
                          <a:effectLst/>
                        </a:rPr>
                        <a:t>Cámaras en Gastronomía</a:t>
                      </a:r>
                      <a:endParaRPr lang="es-EC" sz="1200" dirty="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K</a:t>
                      </a:r>
                      <a:endParaRPr lang="es-EC" sz="1200">
                        <a:solidFill>
                          <a:srgbClr val="365F91"/>
                        </a:solidFill>
                        <a:effectLst/>
                        <a:latin typeface="Times New Roman"/>
                        <a:ea typeface="Times New Roman"/>
                        <a:cs typeface="Times New Roman"/>
                      </a:endParaRPr>
                    </a:p>
                  </a:txBody>
                  <a:tcPr marL="67084" marR="67084" marT="0" marB="0"/>
                </a:tc>
              </a:tr>
              <a:tr h="411451">
                <a:tc>
                  <a:txBody>
                    <a:bodyPr/>
                    <a:lstStyle/>
                    <a:p>
                      <a:pPr algn="just">
                        <a:lnSpc>
                          <a:spcPct val="115000"/>
                        </a:lnSpc>
                        <a:spcAft>
                          <a:spcPts val="0"/>
                        </a:spcAft>
                      </a:pPr>
                      <a:r>
                        <a:rPr lang="es-EC" sz="1200">
                          <a:effectLst/>
                        </a:rPr>
                        <a:t>Cámaras en sala profesores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S</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Cámaras en Oficinas</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F</a:t>
                      </a:r>
                      <a:endParaRPr lang="es-EC" sz="1200">
                        <a:solidFill>
                          <a:srgbClr val="365F91"/>
                        </a:solidFill>
                        <a:effectLst/>
                        <a:latin typeface="Times New Roman"/>
                        <a:ea typeface="Times New Roman"/>
                        <a:cs typeface="Times New Roman"/>
                      </a:endParaRPr>
                    </a:p>
                  </a:txBody>
                  <a:tcPr marL="67084" marR="67084" marT="0" marB="0"/>
                </a:tc>
              </a:tr>
              <a:tr h="411451">
                <a:tc>
                  <a:txBody>
                    <a:bodyPr/>
                    <a:lstStyle/>
                    <a:p>
                      <a:pPr algn="just">
                        <a:lnSpc>
                          <a:spcPct val="115000"/>
                        </a:lnSpc>
                        <a:spcAft>
                          <a:spcPts val="0"/>
                        </a:spcAft>
                      </a:pPr>
                      <a:r>
                        <a:rPr lang="es-EC" sz="1200">
                          <a:effectLst/>
                        </a:rPr>
                        <a:t>Cámaras en Adm. y Reg.</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R</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 en auditorio</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E</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Cámara en Bodega</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endParaRPr lang="es-EC" sz="1100">
                        <a:solidFill>
                          <a:srgbClr val="365F91"/>
                        </a:solidFill>
                        <a:effectLst/>
                        <a:latin typeface="Calibri"/>
                      </a:endParaRPr>
                    </a:p>
                  </a:txBody>
                  <a:tcPr marL="67084" marR="67084" marT="0" marB="0"/>
                </a:tc>
                <a:tc>
                  <a:txBody>
                    <a:bodyPr/>
                    <a:lstStyle/>
                    <a:p>
                      <a:pPr algn="ct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H</a:t>
                      </a:r>
                      <a:endParaRPr lang="es-EC" sz="1200">
                        <a:solidFill>
                          <a:srgbClr val="365F91"/>
                        </a:solidFill>
                        <a:effectLst/>
                        <a:latin typeface="Times New Roman"/>
                        <a:ea typeface="Times New Roman"/>
                        <a:cs typeface="Times New Roman"/>
                      </a:endParaRPr>
                    </a:p>
                  </a:txBody>
                  <a:tcPr marL="67084" marR="67084" marT="0" marB="0"/>
                </a:tc>
              </a:tr>
              <a:tr h="205726">
                <a:tc>
                  <a:txBody>
                    <a:bodyPr/>
                    <a:lstStyle/>
                    <a:p>
                      <a:pPr algn="just">
                        <a:lnSpc>
                          <a:spcPct val="115000"/>
                        </a:lnSpc>
                        <a:spcAft>
                          <a:spcPts val="0"/>
                        </a:spcAft>
                      </a:pPr>
                      <a:r>
                        <a:rPr lang="es-EC" sz="1200">
                          <a:effectLst/>
                        </a:rPr>
                        <a:t>Total</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52</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3</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7084" marR="67084" marT="0" marB="0"/>
                </a:tc>
                <a:tc>
                  <a:txBody>
                    <a:bodyPr/>
                    <a:lstStyle/>
                    <a:p>
                      <a:pPr algn="ctr">
                        <a:lnSpc>
                          <a:spcPct val="115000"/>
                        </a:lnSpc>
                        <a:spcAft>
                          <a:spcPts val="0"/>
                        </a:spcAft>
                      </a:pPr>
                      <a:r>
                        <a:rPr lang="es-EC" sz="1200" dirty="0">
                          <a:effectLst/>
                        </a:rPr>
                        <a:t> </a:t>
                      </a:r>
                      <a:endParaRPr lang="es-EC" sz="1200" dirty="0">
                        <a:solidFill>
                          <a:srgbClr val="365F91"/>
                        </a:solidFill>
                        <a:effectLst/>
                        <a:latin typeface="Times New Roman"/>
                        <a:ea typeface="Times New Roman"/>
                        <a:cs typeface="Times New Roman"/>
                      </a:endParaRPr>
                    </a:p>
                  </a:txBody>
                  <a:tcPr marL="67084" marR="67084" marT="0" marB="0"/>
                </a:tc>
              </a:tr>
            </a:tbl>
          </a:graphicData>
        </a:graphic>
      </p:graphicFrame>
    </p:spTree>
    <p:extLst>
      <p:ext uri="{BB962C8B-B14F-4D97-AF65-F5344CB8AC3E}">
        <p14:creationId xmlns:p14="http://schemas.microsoft.com/office/powerpoint/2010/main" val="3413162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C" sz="3000" dirty="0" smtClean="0">
                <a:solidFill>
                  <a:schemeClr val="tx1"/>
                </a:solidFill>
                <a:latin typeface="+mj-lt"/>
              </a:rPr>
              <a:t>PLANOS DE DISEÑO DEL SISTEMA DEL CCTV</a:t>
            </a:r>
            <a:br>
              <a:rPr lang="es-EC" sz="3000" dirty="0" smtClean="0">
                <a:solidFill>
                  <a:schemeClr val="tx1"/>
                </a:solidFill>
                <a:latin typeface="+mj-lt"/>
              </a:rPr>
            </a:br>
            <a:endParaRPr lang="es-EC" sz="3000" dirty="0">
              <a:solidFill>
                <a:schemeClr val="tx1"/>
              </a:solidFill>
              <a:latin typeface="+mj-lt"/>
            </a:endParaRPr>
          </a:p>
        </p:txBody>
      </p:sp>
      <p:sp>
        <p:nvSpPr>
          <p:cNvPr id="3" name="2 Marcador de contenido"/>
          <p:cNvSpPr>
            <a:spLocks noGrp="1"/>
          </p:cNvSpPr>
          <p:nvPr>
            <p:ph sz="quarter" idx="13"/>
          </p:nvPr>
        </p:nvSpPr>
        <p:spPr>
          <a:xfrm>
            <a:off x="611560" y="1196752"/>
            <a:ext cx="7924800" cy="460648"/>
          </a:xfrm>
        </p:spPr>
        <p:txBody>
          <a:bodyPr/>
          <a:lstStyle/>
          <a:p>
            <a:pPr lvl="0"/>
            <a:r>
              <a:rPr lang="es-ES" b="1" dirty="0" smtClean="0"/>
              <a:t>UBICACIÓN DE CÁMARAS ZONA 1</a:t>
            </a:r>
            <a:endParaRPr lang="es-EC" dirty="0" smtClean="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971600" y="2132856"/>
            <a:ext cx="3384376" cy="1800200"/>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5076056" y="1916832"/>
            <a:ext cx="3168352" cy="3243304"/>
          </a:xfrm>
          <a:prstGeom prst="rect">
            <a:avLst/>
          </a:prstGeom>
          <a:ln>
            <a:solidFill>
              <a:schemeClr val="tx1"/>
            </a:solidFill>
          </a:ln>
        </p:spPr>
      </p:pic>
      <p:sp>
        <p:nvSpPr>
          <p:cNvPr id="6" name="5 Rectángulo"/>
          <p:cNvSpPr/>
          <p:nvPr/>
        </p:nvSpPr>
        <p:spPr>
          <a:xfrm>
            <a:off x="997695" y="4149080"/>
            <a:ext cx="2525050" cy="646331"/>
          </a:xfrm>
          <a:prstGeom prst="rect">
            <a:avLst/>
          </a:prstGeom>
        </p:spPr>
        <p:txBody>
          <a:bodyPr wrap="none">
            <a:spAutoFit/>
          </a:bodyPr>
          <a:lstStyle/>
          <a:p>
            <a:r>
              <a:rPr lang="es-EC" dirty="0"/>
              <a:t>Ubicación de cámaras en </a:t>
            </a:r>
            <a:r>
              <a:rPr lang="es-EC" dirty="0" smtClean="0"/>
              <a:t>la</a:t>
            </a:r>
          </a:p>
          <a:p>
            <a:pPr algn="ctr"/>
            <a:r>
              <a:rPr lang="es-EC" dirty="0" smtClean="0"/>
              <a:t> </a:t>
            </a:r>
            <a:r>
              <a:rPr lang="es-EC" dirty="0"/>
              <a:t>zona 1 planta alta</a:t>
            </a:r>
          </a:p>
        </p:txBody>
      </p:sp>
      <p:sp>
        <p:nvSpPr>
          <p:cNvPr id="7" name="6 Rectángulo"/>
          <p:cNvSpPr/>
          <p:nvPr/>
        </p:nvSpPr>
        <p:spPr>
          <a:xfrm>
            <a:off x="5397707" y="5301208"/>
            <a:ext cx="2525050" cy="646331"/>
          </a:xfrm>
          <a:prstGeom prst="rect">
            <a:avLst/>
          </a:prstGeom>
        </p:spPr>
        <p:txBody>
          <a:bodyPr wrap="none">
            <a:spAutoFit/>
          </a:bodyPr>
          <a:lstStyle/>
          <a:p>
            <a:r>
              <a:rPr lang="es-EC" dirty="0"/>
              <a:t>Ubicación de cámaras en </a:t>
            </a:r>
            <a:r>
              <a:rPr lang="es-EC" dirty="0" smtClean="0"/>
              <a:t>la</a:t>
            </a:r>
          </a:p>
          <a:p>
            <a:pPr algn="ctr"/>
            <a:r>
              <a:rPr lang="es-EC" dirty="0" smtClean="0"/>
              <a:t> </a:t>
            </a:r>
            <a:r>
              <a:rPr lang="es-EC" dirty="0"/>
              <a:t>zona 1 planta baja</a:t>
            </a:r>
          </a:p>
        </p:txBody>
      </p:sp>
      <p:sp>
        <p:nvSpPr>
          <p:cNvPr id="8" name="7 Rectángulo"/>
          <p:cNvSpPr/>
          <p:nvPr/>
        </p:nvSpPr>
        <p:spPr>
          <a:xfrm>
            <a:off x="825842" y="5329988"/>
            <a:ext cx="3530134" cy="369332"/>
          </a:xfrm>
          <a:prstGeom prst="rect">
            <a:avLst/>
          </a:prstGeom>
        </p:spPr>
        <p:txBody>
          <a:bodyPr wrap="none">
            <a:spAutoFit/>
          </a:bodyPr>
          <a:lstStyle/>
          <a:p>
            <a:r>
              <a:rPr lang="es-EC" dirty="0" smtClean="0"/>
              <a:t>En la zona 1 se encuentran 19 cámaras</a:t>
            </a:r>
            <a:endParaRPr lang="es-EC" dirty="0"/>
          </a:p>
        </p:txBody>
      </p:sp>
    </p:spTree>
    <p:extLst>
      <p:ext uri="{BB962C8B-B14F-4D97-AF65-F5344CB8AC3E}">
        <p14:creationId xmlns:p14="http://schemas.microsoft.com/office/powerpoint/2010/main" val="3178234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PLANOS DE DISEÑO DEL SISTEMA DEL </a:t>
            </a:r>
            <a:r>
              <a:rPr lang="es-EC" dirty="0" smtClean="0"/>
              <a:t>CCTV</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4860032" y="2348880"/>
            <a:ext cx="3114675" cy="1379855"/>
          </a:xfrm>
          <a:prstGeom prst="rect">
            <a:avLst/>
          </a:prstGeom>
          <a:ln>
            <a:solidFill>
              <a:schemeClr val="tx1"/>
            </a:solidFill>
          </a:ln>
        </p:spPr>
      </p:pic>
      <p:sp>
        <p:nvSpPr>
          <p:cNvPr id="5" name="4 Rectángulo"/>
          <p:cNvSpPr/>
          <p:nvPr/>
        </p:nvSpPr>
        <p:spPr>
          <a:xfrm>
            <a:off x="5053854" y="4005064"/>
            <a:ext cx="2577950" cy="646331"/>
          </a:xfrm>
          <a:prstGeom prst="rect">
            <a:avLst/>
          </a:prstGeom>
        </p:spPr>
        <p:txBody>
          <a:bodyPr wrap="none">
            <a:spAutoFit/>
          </a:bodyPr>
          <a:lstStyle/>
          <a:p>
            <a:r>
              <a:rPr lang="es-EC" dirty="0" smtClean="0"/>
              <a:t>Ubicación de cámaras en la </a:t>
            </a:r>
          </a:p>
          <a:p>
            <a:pPr algn="ctr"/>
            <a:r>
              <a:rPr lang="es-EC" dirty="0" smtClean="0"/>
              <a:t>zona 2 planta alta</a:t>
            </a:r>
            <a:endParaRPr lang="es-EC" dirty="0"/>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899592" y="1897697"/>
            <a:ext cx="2924175" cy="3062605"/>
          </a:xfrm>
          <a:prstGeom prst="rect">
            <a:avLst/>
          </a:prstGeom>
          <a:ln>
            <a:solidFill>
              <a:schemeClr val="tx1"/>
            </a:solidFill>
          </a:ln>
        </p:spPr>
      </p:pic>
      <p:sp>
        <p:nvSpPr>
          <p:cNvPr id="7" name="6 Rectángulo"/>
          <p:cNvSpPr/>
          <p:nvPr/>
        </p:nvSpPr>
        <p:spPr>
          <a:xfrm>
            <a:off x="1043608" y="5085184"/>
            <a:ext cx="2577950" cy="646331"/>
          </a:xfrm>
          <a:prstGeom prst="rect">
            <a:avLst/>
          </a:prstGeom>
        </p:spPr>
        <p:txBody>
          <a:bodyPr wrap="none">
            <a:spAutoFit/>
          </a:bodyPr>
          <a:lstStyle/>
          <a:p>
            <a:r>
              <a:rPr lang="es-EC" dirty="0"/>
              <a:t>Ubicación de cámaras en la </a:t>
            </a:r>
            <a:endParaRPr lang="es-EC" dirty="0" smtClean="0"/>
          </a:p>
          <a:p>
            <a:pPr algn="ctr"/>
            <a:r>
              <a:rPr lang="es-EC" dirty="0" smtClean="0"/>
              <a:t>zona </a:t>
            </a:r>
            <a:r>
              <a:rPr lang="es-EC" dirty="0"/>
              <a:t>2 planta baja</a:t>
            </a:r>
          </a:p>
        </p:txBody>
      </p:sp>
      <p:sp>
        <p:nvSpPr>
          <p:cNvPr id="8" name="7 Rectángulo"/>
          <p:cNvSpPr/>
          <p:nvPr/>
        </p:nvSpPr>
        <p:spPr>
          <a:xfrm>
            <a:off x="4577762" y="5054055"/>
            <a:ext cx="3530134" cy="369332"/>
          </a:xfrm>
          <a:prstGeom prst="rect">
            <a:avLst/>
          </a:prstGeom>
        </p:spPr>
        <p:txBody>
          <a:bodyPr wrap="none">
            <a:spAutoFit/>
          </a:bodyPr>
          <a:lstStyle/>
          <a:p>
            <a:r>
              <a:rPr lang="es-EC" dirty="0" smtClean="0"/>
              <a:t>En la zona 2 se encuentran 19 cámaras</a:t>
            </a:r>
            <a:endParaRPr lang="es-EC" dirty="0"/>
          </a:p>
        </p:txBody>
      </p:sp>
      <p:sp>
        <p:nvSpPr>
          <p:cNvPr id="9" name="2 Marcador de contenido"/>
          <p:cNvSpPr>
            <a:spLocks noGrp="1"/>
          </p:cNvSpPr>
          <p:nvPr>
            <p:ph sz="quarter" idx="13"/>
          </p:nvPr>
        </p:nvSpPr>
        <p:spPr>
          <a:xfrm>
            <a:off x="615362" y="1196752"/>
            <a:ext cx="7924800" cy="460648"/>
          </a:xfrm>
        </p:spPr>
        <p:txBody>
          <a:bodyPr/>
          <a:lstStyle/>
          <a:p>
            <a:pPr lvl="0"/>
            <a:r>
              <a:rPr lang="es-ES" b="1" dirty="0" smtClean="0"/>
              <a:t>UBICACIÓN DE CÁMARAS ZONA 2</a:t>
            </a:r>
            <a:endParaRPr lang="es-EC" dirty="0" smtClean="0"/>
          </a:p>
          <a:p>
            <a:endParaRPr lang="es-EC" dirty="0"/>
          </a:p>
        </p:txBody>
      </p:sp>
    </p:spTree>
    <p:extLst>
      <p:ext uri="{BB962C8B-B14F-4D97-AF65-F5344CB8AC3E}">
        <p14:creationId xmlns:p14="http://schemas.microsoft.com/office/powerpoint/2010/main" val="1544987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PLANOS DE DISEÑO DEL SISTEMA DEL </a:t>
            </a:r>
            <a:r>
              <a:rPr lang="es-EC" dirty="0" smtClean="0"/>
              <a:t>CCTV</a:t>
            </a:r>
            <a:br>
              <a:rPr lang="es-EC" dirty="0" smtClean="0"/>
            </a:br>
            <a:endParaRPr lang="es-EC" dirty="0"/>
          </a:p>
        </p:txBody>
      </p:sp>
      <p:sp>
        <p:nvSpPr>
          <p:cNvPr id="4" name="2 Marcador de contenido"/>
          <p:cNvSpPr>
            <a:spLocks noGrp="1"/>
          </p:cNvSpPr>
          <p:nvPr>
            <p:ph sz="quarter" idx="13"/>
          </p:nvPr>
        </p:nvSpPr>
        <p:spPr>
          <a:xfrm>
            <a:off x="611560" y="1268760"/>
            <a:ext cx="7924800" cy="460648"/>
          </a:xfrm>
        </p:spPr>
        <p:txBody>
          <a:bodyPr/>
          <a:lstStyle/>
          <a:p>
            <a:pPr lvl="0"/>
            <a:r>
              <a:rPr lang="es-ES" b="1" dirty="0" smtClean="0"/>
              <a:t>UBICACIÓN DE CÁMARAS ZONA 3</a:t>
            </a:r>
            <a:endParaRPr lang="es-EC" dirty="0" smtClean="0"/>
          </a:p>
          <a:p>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1763688" y="2060848"/>
            <a:ext cx="5256584" cy="2016224"/>
          </a:xfrm>
          <a:prstGeom prst="rect">
            <a:avLst/>
          </a:prstGeom>
          <a:ln>
            <a:solidFill>
              <a:schemeClr val="tx1"/>
            </a:solidFill>
          </a:ln>
        </p:spPr>
      </p:pic>
      <p:sp>
        <p:nvSpPr>
          <p:cNvPr id="6" name="5 Rectángulo"/>
          <p:cNvSpPr/>
          <p:nvPr/>
        </p:nvSpPr>
        <p:spPr>
          <a:xfrm>
            <a:off x="2817670" y="4293096"/>
            <a:ext cx="3148619" cy="369332"/>
          </a:xfrm>
          <a:prstGeom prst="rect">
            <a:avLst/>
          </a:prstGeom>
        </p:spPr>
        <p:txBody>
          <a:bodyPr wrap="none">
            <a:spAutoFit/>
          </a:bodyPr>
          <a:lstStyle/>
          <a:p>
            <a:r>
              <a:rPr lang="es-EC" dirty="0"/>
              <a:t>Ubicación de cámaras en la zona 3</a:t>
            </a:r>
          </a:p>
        </p:txBody>
      </p:sp>
      <p:sp>
        <p:nvSpPr>
          <p:cNvPr id="7" name="6 Rectángulo"/>
          <p:cNvSpPr/>
          <p:nvPr/>
        </p:nvSpPr>
        <p:spPr>
          <a:xfrm>
            <a:off x="2626913" y="5036047"/>
            <a:ext cx="3541354" cy="369332"/>
          </a:xfrm>
          <a:prstGeom prst="rect">
            <a:avLst/>
          </a:prstGeom>
        </p:spPr>
        <p:txBody>
          <a:bodyPr wrap="none">
            <a:spAutoFit/>
          </a:bodyPr>
          <a:lstStyle/>
          <a:p>
            <a:r>
              <a:rPr lang="es-EC" dirty="0" smtClean="0"/>
              <a:t>En la zona 3 se encuentran 20 cámaras</a:t>
            </a:r>
            <a:endParaRPr lang="es-EC" dirty="0"/>
          </a:p>
        </p:txBody>
      </p:sp>
    </p:spTree>
    <p:extLst>
      <p:ext uri="{BB962C8B-B14F-4D97-AF65-F5344CB8AC3E}">
        <p14:creationId xmlns:p14="http://schemas.microsoft.com/office/powerpoint/2010/main" val="29288675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PLANOS DE DISEÑO DEL SISTEMA DEL </a:t>
            </a:r>
            <a:r>
              <a:rPr lang="es-EC" dirty="0" smtClean="0"/>
              <a:t>CCTV</a:t>
            </a:r>
            <a:br>
              <a:rPr lang="es-EC" dirty="0" smtClean="0"/>
            </a:br>
            <a:endParaRPr lang="es-EC" dirty="0"/>
          </a:p>
        </p:txBody>
      </p:sp>
      <p:sp>
        <p:nvSpPr>
          <p:cNvPr id="4" name="2 Marcador de contenido"/>
          <p:cNvSpPr>
            <a:spLocks noGrp="1"/>
          </p:cNvSpPr>
          <p:nvPr>
            <p:ph sz="quarter" idx="13"/>
          </p:nvPr>
        </p:nvSpPr>
        <p:spPr>
          <a:xfrm>
            <a:off x="611560" y="1240160"/>
            <a:ext cx="7924800" cy="460648"/>
          </a:xfrm>
        </p:spPr>
        <p:txBody>
          <a:bodyPr/>
          <a:lstStyle/>
          <a:p>
            <a:pPr lvl="0"/>
            <a:r>
              <a:rPr lang="es-ES" b="1" dirty="0" smtClean="0"/>
              <a:t>UBICACIÓN DE CÁMARAS ZONA 4</a:t>
            </a:r>
            <a:endParaRPr lang="es-EC" dirty="0" smtClean="0"/>
          </a:p>
          <a:p>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2195736" y="2017464"/>
            <a:ext cx="4608512" cy="1843584"/>
          </a:xfrm>
          <a:prstGeom prst="rect">
            <a:avLst/>
          </a:prstGeom>
          <a:ln>
            <a:solidFill>
              <a:schemeClr val="tx1"/>
            </a:solidFill>
          </a:ln>
        </p:spPr>
      </p:pic>
      <p:sp>
        <p:nvSpPr>
          <p:cNvPr id="6" name="5 Rectángulo"/>
          <p:cNvSpPr/>
          <p:nvPr/>
        </p:nvSpPr>
        <p:spPr>
          <a:xfrm>
            <a:off x="2771800" y="4077072"/>
            <a:ext cx="3148619" cy="369332"/>
          </a:xfrm>
          <a:prstGeom prst="rect">
            <a:avLst/>
          </a:prstGeom>
        </p:spPr>
        <p:txBody>
          <a:bodyPr wrap="none">
            <a:spAutoFit/>
          </a:bodyPr>
          <a:lstStyle/>
          <a:p>
            <a:r>
              <a:rPr lang="es-EC" dirty="0"/>
              <a:t>Ubicación de cámaras en la zona 4</a:t>
            </a:r>
          </a:p>
        </p:txBody>
      </p:sp>
      <p:sp>
        <p:nvSpPr>
          <p:cNvPr id="7" name="6 Rectángulo"/>
          <p:cNvSpPr/>
          <p:nvPr/>
        </p:nvSpPr>
        <p:spPr>
          <a:xfrm>
            <a:off x="2575432" y="4829653"/>
            <a:ext cx="3435556" cy="369332"/>
          </a:xfrm>
          <a:prstGeom prst="rect">
            <a:avLst/>
          </a:prstGeom>
        </p:spPr>
        <p:txBody>
          <a:bodyPr wrap="none">
            <a:spAutoFit/>
          </a:bodyPr>
          <a:lstStyle/>
          <a:p>
            <a:r>
              <a:rPr lang="es-EC" dirty="0" smtClean="0"/>
              <a:t>En la zona 4 se encuentran 7 cámaras</a:t>
            </a:r>
            <a:endParaRPr lang="es-EC" dirty="0"/>
          </a:p>
        </p:txBody>
      </p:sp>
    </p:spTree>
    <p:extLst>
      <p:ext uri="{BB962C8B-B14F-4D97-AF65-F5344CB8AC3E}">
        <p14:creationId xmlns:p14="http://schemas.microsoft.com/office/powerpoint/2010/main" val="103865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Políticas de red de las cámaras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536462229"/>
              </p:ext>
            </p:extLst>
          </p:nvPr>
        </p:nvGraphicFramePr>
        <p:xfrm>
          <a:off x="2339752" y="1772816"/>
          <a:ext cx="4013200" cy="1261872"/>
        </p:xfrm>
        <a:graphic>
          <a:graphicData uri="http://schemas.openxmlformats.org/drawingml/2006/table">
            <a:tbl>
              <a:tblPr firstRow="1" firstCol="1" bandRow="1">
                <a:tableStyleId>{5C22544A-7EE6-4342-B048-85BDC9FD1C3A}</a:tableStyleId>
              </a:tblPr>
              <a:tblGrid>
                <a:gridCol w="2387600"/>
                <a:gridCol w="1625600"/>
              </a:tblGrid>
              <a:tr h="200025">
                <a:tc>
                  <a:txBody>
                    <a:bodyPr/>
                    <a:lstStyle/>
                    <a:p>
                      <a:pPr algn="ctr">
                        <a:lnSpc>
                          <a:spcPct val="115000"/>
                        </a:lnSpc>
                        <a:spcAft>
                          <a:spcPts val="0"/>
                        </a:spcAft>
                      </a:pPr>
                      <a:r>
                        <a:rPr lang="es-EC" sz="1200">
                          <a:effectLst/>
                        </a:rPr>
                        <a:t>POLITICAS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PARAMETROS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USO DE LA VLAN No.: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510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NOMBRE DE LA VLAN:</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CAMARAS_IP_TESIS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IP DE LA PUERTA DE ENLACE</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10.5.10.1</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ctr">
                        <a:lnSpc>
                          <a:spcPct val="115000"/>
                        </a:lnSpc>
                        <a:spcAft>
                          <a:spcPts val="0"/>
                        </a:spcAft>
                      </a:pPr>
                      <a:r>
                        <a:rPr lang="es-EC" sz="1200">
                          <a:effectLst/>
                        </a:rPr>
                        <a:t>MÁSCARA</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a:effectLst/>
                        </a:rPr>
                        <a:t>255.255.255.128</a:t>
                      </a:r>
                      <a:endParaRPr lang="es-EC" sz="1200">
                        <a:solidFill>
                          <a:srgbClr val="365F91"/>
                        </a:solidFill>
                        <a:effectLst/>
                        <a:latin typeface="Times New Roman"/>
                        <a:ea typeface="Times New Roman"/>
                        <a:cs typeface="Times New Roman"/>
                      </a:endParaRPr>
                    </a:p>
                  </a:txBody>
                  <a:tcPr marL="68580" marR="68580" marT="0" marB="0"/>
                </a:tc>
              </a:tr>
              <a:tr h="200025">
                <a:tc>
                  <a:txBody>
                    <a:bodyPr/>
                    <a:lstStyle/>
                    <a:p>
                      <a:pPr algn="ctr">
                        <a:lnSpc>
                          <a:spcPct val="115000"/>
                        </a:lnSpc>
                        <a:spcAft>
                          <a:spcPts val="0"/>
                        </a:spcAft>
                      </a:pPr>
                      <a:r>
                        <a:rPr lang="es-EC" sz="1200">
                          <a:effectLst/>
                        </a:rPr>
                        <a:t>RANGO DE IP: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10.5.10.2 – 10.5.10.126</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
        <p:nvSpPr>
          <p:cNvPr id="5" name="4 Rectángulo"/>
          <p:cNvSpPr/>
          <p:nvPr/>
        </p:nvSpPr>
        <p:spPr>
          <a:xfrm>
            <a:off x="2016224" y="3573016"/>
            <a:ext cx="4572000" cy="923330"/>
          </a:xfrm>
          <a:prstGeom prst="rect">
            <a:avLst/>
          </a:prstGeom>
        </p:spPr>
        <p:txBody>
          <a:bodyPr>
            <a:spAutoFit/>
          </a:bodyPr>
          <a:lstStyle/>
          <a:p>
            <a:pPr algn="just"/>
            <a:r>
              <a:rPr lang="es-EC" dirty="0" smtClean="0"/>
              <a:t>La asignación del rango de direcciones IP van desde 10.5.10.2 hasta 10.5.10.66 para la configuración de las 65 cámaras</a:t>
            </a:r>
            <a:endParaRPr lang="es-EC" dirty="0"/>
          </a:p>
        </p:txBody>
      </p:sp>
    </p:spTree>
    <p:extLst>
      <p:ext uri="{BB962C8B-B14F-4D97-AF65-F5344CB8AC3E}">
        <p14:creationId xmlns:p14="http://schemas.microsoft.com/office/powerpoint/2010/main" val="27979966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Frecuencias y tasa de transmisión que utiliza wifi 802.11</a:t>
            </a:r>
            <a:endParaRPr lang="es-EC" dirty="0"/>
          </a:p>
        </p:txBody>
      </p:sp>
      <p:sp>
        <p:nvSpPr>
          <p:cNvPr id="3" name="2 Marcador de contenido"/>
          <p:cNvSpPr>
            <a:spLocks noGrp="1"/>
          </p:cNvSpPr>
          <p:nvPr>
            <p:ph sz="quarter" idx="13"/>
          </p:nvPr>
        </p:nvSpPr>
        <p:spPr>
          <a:xfrm>
            <a:off x="611560" y="1844824"/>
            <a:ext cx="7924800" cy="4114800"/>
          </a:xfrm>
        </p:spPr>
        <p:txBody>
          <a:bodyPr/>
          <a:lstStyle/>
          <a:p>
            <a:pPr algn="just"/>
            <a:r>
              <a:rPr lang="es-EC" dirty="0"/>
              <a:t>La IEEE estableció un conjunto de estándares los cuales gestionan las redes inalámbricas, estos están determinados dentro del estándar </a:t>
            </a:r>
            <a:r>
              <a:rPr lang="es-EC" dirty="0" smtClean="0"/>
              <a:t>802.11, entre los mas importantes están los siguientes:</a:t>
            </a:r>
          </a:p>
          <a:p>
            <a:pPr lvl="0"/>
            <a:r>
              <a:rPr lang="es-ES" b="1" dirty="0" smtClean="0"/>
              <a:t>802.11b.- </a:t>
            </a:r>
            <a:r>
              <a:rPr lang="es-ES" dirty="0" smtClean="0"/>
              <a:t>T</a:t>
            </a:r>
            <a:r>
              <a:rPr lang="es-EC" dirty="0" err="1" smtClean="0"/>
              <a:t>tabaja</a:t>
            </a:r>
            <a:r>
              <a:rPr lang="es-EC" dirty="0" smtClean="0"/>
              <a:t> </a:t>
            </a:r>
            <a:r>
              <a:rPr lang="es-EC" dirty="0"/>
              <a:t>con </a:t>
            </a:r>
            <a:r>
              <a:rPr lang="es-EC" dirty="0" smtClean="0"/>
              <a:t>un ancho de banda máximo </a:t>
            </a:r>
            <a:r>
              <a:rPr lang="es-EC" dirty="0"/>
              <a:t>de 11Mbps, su frecuencia de operación es de 2.4 </a:t>
            </a:r>
            <a:r>
              <a:rPr lang="es-EC" dirty="0" smtClean="0"/>
              <a:t>GHz.</a:t>
            </a:r>
          </a:p>
          <a:p>
            <a:r>
              <a:rPr lang="es-ES" b="1" dirty="0" smtClean="0"/>
              <a:t>802.11g.- </a:t>
            </a:r>
            <a:r>
              <a:rPr lang="es-ES" dirty="0" smtClean="0"/>
              <a:t>C</a:t>
            </a:r>
            <a:r>
              <a:rPr lang="es-EC" dirty="0" err="1" smtClean="0"/>
              <a:t>on</a:t>
            </a:r>
            <a:r>
              <a:rPr lang="es-EC" dirty="0" smtClean="0"/>
              <a:t> </a:t>
            </a:r>
            <a:r>
              <a:rPr lang="es-EC" dirty="0"/>
              <a:t>una tasa de </a:t>
            </a:r>
            <a:r>
              <a:rPr lang="es-EC" dirty="0" smtClean="0"/>
              <a:t>transmisión máximo </a:t>
            </a:r>
            <a:r>
              <a:rPr lang="es-EC" dirty="0"/>
              <a:t>de </a:t>
            </a:r>
            <a:r>
              <a:rPr lang="es-EC" dirty="0" smtClean="0"/>
              <a:t>hasta </a:t>
            </a:r>
            <a:r>
              <a:rPr lang="es-EC" dirty="0"/>
              <a:t>54 Mbps, la frecuencia de operación es de 2.4 GHz sin </a:t>
            </a:r>
            <a:r>
              <a:rPr lang="es-EC" dirty="0" smtClean="0"/>
              <a:t>licencia, </a:t>
            </a:r>
            <a:r>
              <a:rPr lang="es-EC" dirty="0"/>
              <a:t>es compatible con el estándar 802.11b utilizando la misma </a:t>
            </a:r>
            <a:r>
              <a:rPr lang="es-EC" dirty="0" smtClean="0"/>
              <a:t>frecuencia pero con reducción en la velocidad de transmisión.</a:t>
            </a:r>
            <a:endParaRPr lang="es-EC" dirty="0"/>
          </a:p>
          <a:p>
            <a:r>
              <a:rPr lang="es-ES" b="1" dirty="0" smtClean="0"/>
              <a:t>802.11n.- </a:t>
            </a:r>
            <a:r>
              <a:rPr lang="es-EC" dirty="0" smtClean="0"/>
              <a:t>Mejora el </a:t>
            </a:r>
            <a:r>
              <a:rPr lang="es-EC" dirty="0"/>
              <a:t>rendimiento de las redes inalámbricas obteniendo un incremento en la velocidad de transmisión </a:t>
            </a:r>
            <a:r>
              <a:rPr lang="es-EC" dirty="0" smtClean="0"/>
              <a:t>máxima </a:t>
            </a:r>
            <a:r>
              <a:rPr lang="es-EC" dirty="0"/>
              <a:t>de </a:t>
            </a:r>
            <a:r>
              <a:rPr lang="es-EC" dirty="0" smtClean="0"/>
              <a:t>300 </a:t>
            </a:r>
            <a:r>
              <a:rPr lang="es-EC" dirty="0"/>
              <a:t>Mbps, </a:t>
            </a:r>
            <a:r>
              <a:rPr lang="es-EC" dirty="0" smtClean="0"/>
              <a:t>es </a:t>
            </a:r>
            <a:r>
              <a:rPr lang="es-EC" dirty="0"/>
              <a:t>capaz de soportar altas velocidades usando los flujos espaciales de un canal de 40 MHz</a:t>
            </a:r>
            <a:endParaRPr lang="es-EC" b="1" dirty="0"/>
          </a:p>
          <a:p>
            <a:pPr lvl="0"/>
            <a:endParaRPr lang="es-EC" dirty="0"/>
          </a:p>
          <a:p>
            <a:endParaRPr lang="es-EC" dirty="0"/>
          </a:p>
        </p:txBody>
      </p:sp>
    </p:spTree>
    <p:extLst>
      <p:ext uri="{BB962C8B-B14F-4D97-AF65-F5344CB8AC3E}">
        <p14:creationId xmlns:p14="http://schemas.microsoft.com/office/powerpoint/2010/main" val="17332432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del cableado para las cámaras</a:t>
            </a:r>
            <a:br>
              <a:rPr lang="es-EC" dirty="0" smtClean="0"/>
            </a:br>
            <a:endParaRPr lang="es-EC" dirty="0"/>
          </a:p>
        </p:txBody>
      </p:sp>
      <p:sp>
        <p:nvSpPr>
          <p:cNvPr id="3" name="2 Marcador de contenido"/>
          <p:cNvSpPr>
            <a:spLocks noGrp="1"/>
          </p:cNvSpPr>
          <p:nvPr>
            <p:ph sz="quarter" idx="13"/>
          </p:nvPr>
        </p:nvSpPr>
        <p:spPr>
          <a:xfrm>
            <a:off x="607640" y="1124744"/>
            <a:ext cx="7924800" cy="460648"/>
          </a:xfrm>
        </p:spPr>
        <p:txBody>
          <a:bodyPr/>
          <a:lstStyle/>
          <a:p>
            <a:pPr lvl="0"/>
            <a:r>
              <a:rPr lang="es-ES" b="1" dirty="0" smtClean="0"/>
              <a:t>CABLEADO ELÉCTRICO EN BLOQUE 1</a:t>
            </a:r>
            <a:endParaRPr lang="es-EC" dirty="0" smtClean="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827584" y="1967602"/>
            <a:ext cx="3295650" cy="2109470"/>
          </a:xfrm>
          <a:prstGeom prst="rect">
            <a:avLst/>
          </a:prstGeom>
          <a:ln>
            <a:solidFill>
              <a:schemeClr val="tx1"/>
            </a:solidFill>
          </a:ln>
        </p:spPr>
      </p:pic>
      <p:sp>
        <p:nvSpPr>
          <p:cNvPr id="5" name="4 Rectángulo"/>
          <p:cNvSpPr/>
          <p:nvPr/>
        </p:nvSpPr>
        <p:spPr>
          <a:xfrm>
            <a:off x="1153637" y="4221088"/>
            <a:ext cx="2643544" cy="369332"/>
          </a:xfrm>
          <a:prstGeom prst="rect">
            <a:avLst/>
          </a:prstGeom>
        </p:spPr>
        <p:txBody>
          <a:bodyPr wrap="none">
            <a:spAutoFit/>
          </a:bodyPr>
          <a:lstStyle/>
          <a:p>
            <a:r>
              <a:rPr lang="es-EC" dirty="0"/>
              <a:t>Tablero de </a:t>
            </a:r>
            <a:r>
              <a:rPr lang="es-EC" dirty="0" err="1"/>
              <a:t>breakers</a:t>
            </a:r>
            <a:r>
              <a:rPr lang="es-EC" dirty="0"/>
              <a:t> bloque 1</a:t>
            </a:r>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4572000" y="1523747"/>
            <a:ext cx="3960440" cy="3489429"/>
          </a:xfrm>
          <a:prstGeom prst="rect">
            <a:avLst/>
          </a:prstGeom>
          <a:ln>
            <a:solidFill>
              <a:schemeClr val="tx1"/>
            </a:solidFill>
          </a:ln>
        </p:spPr>
      </p:pic>
      <p:sp>
        <p:nvSpPr>
          <p:cNvPr id="7" name="6 Rectángulo"/>
          <p:cNvSpPr/>
          <p:nvPr/>
        </p:nvSpPr>
        <p:spPr>
          <a:xfrm>
            <a:off x="5066877" y="5229200"/>
            <a:ext cx="2970685" cy="369332"/>
          </a:xfrm>
          <a:prstGeom prst="rect">
            <a:avLst/>
          </a:prstGeom>
        </p:spPr>
        <p:txBody>
          <a:bodyPr wrap="none">
            <a:spAutoFit/>
          </a:bodyPr>
          <a:lstStyle/>
          <a:p>
            <a:r>
              <a:rPr lang="es-EC" dirty="0"/>
              <a:t>Cableado eléctrico para bloque 1</a:t>
            </a:r>
          </a:p>
        </p:txBody>
      </p:sp>
    </p:spTree>
    <p:extLst>
      <p:ext uri="{BB962C8B-B14F-4D97-AF65-F5344CB8AC3E}">
        <p14:creationId xmlns:p14="http://schemas.microsoft.com/office/powerpoint/2010/main" val="521211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Diseño del cableado para las </a:t>
            </a:r>
            <a:r>
              <a:rPr lang="es-EC" dirty="0" smtClean="0"/>
              <a:t>cámaras</a:t>
            </a:r>
            <a:br>
              <a:rPr lang="es-EC" dirty="0" smtClean="0"/>
            </a:br>
            <a:endParaRPr lang="es-EC" dirty="0"/>
          </a:p>
        </p:txBody>
      </p:sp>
      <p:sp>
        <p:nvSpPr>
          <p:cNvPr id="3" name="2 Marcador de contenido"/>
          <p:cNvSpPr>
            <a:spLocks noGrp="1"/>
          </p:cNvSpPr>
          <p:nvPr>
            <p:ph sz="quarter" idx="13"/>
          </p:nvPr>
        </p:nvSpPr>
        <p:spPr>
          <a:xfrm>
            <a:off x="611560" y="1124744"/>
            <a:ext cx="7924800" cy="460648"/>
          </a:xfrm>
        </p:spPr>
        <p:txBody>
          <a:bodyPr/>
          <a:lstStyle/>
          <a:p>
            <a:pPr lvl="0"/>
            <a:r>
              <a:rPr lang="es-ES" b="1" dirty="0" smtClean="0"/>
              <a:t>CABLEADO ELÉCTRICO EN BLOQUE 2</a:t>
            </a:r>
            <a:endParaRPr lang="es-EC" dirty="0" smtClean="0"/>
          </a:p>
          <a:p>
            <a:endParaRPr lang="es-EC" dirty="0"/>
          </a:p>
        </p:txBody>
      </p:sp>
      <p:sp>
        <p:nvSpPr>
          <p:cNvPr id="4" name="2 Marcador de contenido"/>
          <p:cNvSpPr txBox="1">
            <a:spLocks/>
          </p:cNvSpPr>
          <p:nvPr/>
        </p:nvSpPr>
        <p:spPr>
          <a:xfrm>
            <a:off x="683568" y="3717032"/>
            <a:ext cx="7924800" cy="4606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S" b="1" dirty="0" smtClean="0"/>
              <a:t>CABLEADO ELÉCTRICO EN BLOQUE 3</a:t>
            </a:r>
            <a:endParaRPr lang="es-EC" dirty="0" smtClean="0"/>
          </a:p>
          <a:p>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2339752" y="1575842"/>
            <a:ext cx="4680520" cy="1997174"/>
          </a:xfrm>
          <a:prstGeom prst="rect">
            <a:avLst/>
          </a:prstGeom>
          <a:ln>
            <a:solidFill>
              <a:schemeClr val="tx1"/>
            </a:solidFill>
          </a:ln>
        </p:spPr>
      </p:pic>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2339752" y="4221088"/>
            <a:ext cx="4899025" cy="1567180"/>
          </a:xfrm>
          <a:prstGeom prst="rect">
            <a:avLst/>
          </a:prstGeom>
          <a:ln>
            <a:solidFill>
              <a:schemeClr val="tx1"/>
            </a:solidFill>
          </a:ln>
        </p:spPr>
      </p:pic>
    </p:spTree>
    <p:extLst>
      <p:ext uri="{BB962C8B-B14F-4D97-AF65-F5344CB8AC3E}">
        <p14:creationId xmlns:p14="http://schemas.microsoft.com/office/powerpoint/2010/main" val="447332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53752"/>
            <a:ext cx="7924800" cy="1143000"/>
          </a:xfrm>
        </p:spPr>
        <p:txBody>
          <a:bodyPr/>
          <a:lstStyle/>
          <a:p>
            <a:r>
              <a:rPr lang="es-EC" dirty="0" smtClean="0"/>
              <a:t>Diseño del proyecto completo</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2123728" y="764704"/>
            <a:ext cx="4824536" cy="4968552"/>
          </a:xfrm>
          <a:prstGeom prst="rect">
            <a:avLst/>
          </a:prstGeom>
          <a:ln>
            <a:solidFill>
              <a:schemeClr val="tx1"/>
            </a:solidFill>
          </a:ln>
        </p:spPr>
      </p:pic>
    </p:spTree>
    <p:extLst>
      <p:ext uri="{BB962C8B-B14F-4D97-AF65-F5344CB8AC3E}">
        <p14:creationId xmlns:p14="http://schemas.microsoft.com/office/powerpoint/2010/main" val="13236041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Selección de equipos</a:t>
            </a: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683568" y="1991608"/>
            <a:ext cx="1584176" cy="1869440"/>
          </a:xfrm>
          <a:prstGeom prst="rect">
            <a:avLst/>
          </a:prstGeom>
          <a:ln>
            <a:solidFill>
              <a:schemeClr val="tx1"/>
            </a:solidFill>
          </a:ln>
        </p:spPr>
      </p:pic>
      <p:sp>
        <p:nvSpPr>
          <p:cNvPr id="5" name="4 Rectángulo"/>
          <p:cNvSpPr/>
          <p:nvPr/>
        </p:nvSpPr>
        <p:spPr>
          <a:xfrm>
            <a:off x="449858" y="4233862"/>
            <a:ext cx="2161104" cy="923330"/>
          </a:xfrm>
          <a:prstGeom prst="rect">
            <a:avLst/>
          </a:prstGeom>
        </p:spPr>
        <p:txBody>
          <a:bodyPr wrap="none">
            <a:spAutoFit/>
          </a:bodyPr>
          <a:lstStyle/>
          <a:p>
            <a:pPr algn="ctr"/>
            <a:r>
              <a:rPr lang="es-EC" dirty="0"/>
              <a:t>Cámara IP inalámbrica </a:t>
            </a:r>
            <a:endParaRPr lang="es-EC" dirty="0" smtClean="0"/>
          </a:p>
          <a:p>
            <a:pPr algn="ctr"/>
            <a:r>
              <a:rPr lang="es-EC" dirty="0" smtClean="0"/>
              <a:t>FOSCAM-FI8910W</a:t>
            </a:r>
          </a:p>
          <a:p>
            <a:pPr algn="ctr"/>
            <a:r>
              <a:rPr lang="es-EC" dirty="0" smtClean="0"/>
              <a:t> indoor 70 grados</a:t>
            </a:r>
            <a:endParaRPr lang="es-EC" dirty="0"/>
          </a:p>
        </p:txBody>
      </p:sp>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2623538" y="1686757"/>
            <a:ext cx="2099945" cy="1869440"/>
          </a:xfrm>
          <a:prstGeom prst="rect">
            <a:avLst/>
          </a:prstGeom>
        </p:spPr>
      </p:pic>
      <p:sp>
        <p:nvSpPr>
          <p:cNvPr id="7" name="6 Rectángulo"/>
          <p:cNvSpPr/>
          <p:nvPr/>
        </p:nvSpPr>
        <p:spPr>
          <a:xfrm>
            <a:off x="2623538" y="3789040"/>
            <a:ext cx="2161104" cy="923330"/>
          </a:xfrm>
          <a:prstGeom prst="rect">
            <a:avLst/>
          </a:prstGeom>
        </p:spPr>
        <p:txBody>
          <a:bodyPr wrap="none">
            <a:spAutoFit/>
          </a:bodyPr>
          <a:lstStyle/>
          <a:p>
            <a:pPr algn="ctr"/>
            <a:r>
              <a:rPr lang="es-EC" dirty="0"/>
              <a:t>Cámara IP inalámbrica </a:t>
            </a:r>
            <a:endParaRPr lang="es-EC" dirty="0" smtClean="0"/>
          </a:p>
          <a:p>
            <a:pPr algn="ctr"/>
            <a:r>
              <a:rPr lang="es-EC" dirty="0" smtClean="0"/>
              <a:t>FOSCAM-</a:t>
            </a:r>
            <a:r>
              <a:rPr lang="es-EC" dirty="0"/>
              <a:t>FI9831W</a:t>
            </a:r>
            <a:endParaRPr lang="es-EC" dirty="0" smtClean="0"/>
          </a:p>
          <a:p>
            <a:pPr algn="ctr"/>
            <a:r>
              <a:rPr lang="es-EC" dirty="0" smtClean="0"/>
              <a:t> indoor 90 grados</a:t>
            </a:r>
            <a:endParaRPr lang="es-EC" dirty="0"/>
          </a:p>
        </p:txBody>
      </p:sp>
      <p:pic>
        <p:nvPicPr>
          <p:cNvPr id="8" name="7 Imagen"/>
          <p:cNvPicPr/>
          <p:nvPr/>
        </p:nvPicPr>
        <p:blipFill>
          <a:blip r:embed="rId4" cstate="email">
            <a:extLst>
              <a:ext uri="{28A0092B-C50C-407E-A947-70E740481C1C}">
                <a14:useLocalDpi xmlns:a14="http://schemas.microsoft.com/office/drawing/2010/main"/>
              </a:ext>
            </a:extLst>
          </a:blip>
          <a:stretch>
            <a:fillRect/>
          </a:stretch>
        </p:blipFill>
        <p:spPr>
          <a:xfrm>
            <a:off x="4932040" y="1686757"/>
            <a:ext cx="1831340" cy="1875790"/>
          </a:xfrm>
          <a:prstGeom prst="rect">
            <a:avLst/>
          </a:prstGeom>
          <a:ln>
            <a:solidFill>
              <a:schemeClr val="tx1"/>
            </a:solidFill>
          </a:ln>
        </p:spPr>
      </p:pic>
      <p:sp>
        <p:nvSpPr>
          <p:cNvPr id="9" name="8 Rectángulo"/>
          <p:cNvSpPr/>
          <p:nvPr/>
        </p:nvSpPr>
        <p:spPr>
          <a:xfrm>
            <a:off x="4788024" y="3789040"/>
            <a:ext cx="2122626" cy="923330"/>
          </a:xfrm>
          <a:prstGeom prst="rect">
            <a:avLst/>
          </a:prstGeom>
        </p:spPr>
        <p:txBody>
          <a:bodyPr wrap="square">
            <a:spAutoFit/>
          </a:bodyPr>
          <a:lstStyle/>
          <a:p>
            <a:pPr algn="ctr"/>
            <a:r>
              <a:rPr lang="es-EC" dirty="0"/>
              <a:t>Cámara IP inalámbrica </a:t>
            </a:r>
          </a:p>
          <a:p>
            <a:pPr algn="ctr"/>
            <a:r>
              <a:rPr lang="es-EC" dirty="0" smtClean="0"/>
              <a:t>FOSCAM-</a:t>
            </a:r>
            <a:r>
              <a:rPr lang="es-EC" dirty="0"/>
              <a:t>FI9805W</a:t>
            </a:r>
            <a:r>
              <a:rPr lang="es-EC" dirty="0" smtClean="0"/>
              <a:t> outdoor </a:t>
            </a:r>
            <a:r>
              <a:rPr lang="es-EC" dirty="0"/>
              <a:t>70 grados</a:t>
            </a:r>
          </a:p>
        </p:txBody>
      </p:sp>
      <p:pic>
        <p:nvPicPr>
          <p:cNvPr id="10" name="9 Imagen"/>
          <p:cNvPicPr/>
          <p:nvPr/>
        </p:nvPicPr>
        <p:blipFill>
          <a:blip r:embed="rId5" cstate="email">
            <a:extLst>
              <a:ext uri="{28A0092B-C50C-407E-A947-70E740481C1C}">
                <a14:useLocalDpi xmlns:a14="http://schemas.microsoft.com/office/drawing/2010/main"/>
              </a:ext>
            </a:extLst>
          </a:blip>
          <a:stretch>
            <a:fillRect/>
          </a:stretch>
        </p:blipFill>
        <p:spPr>
          <a:xfrm>
            <a:off x="7020272" y="1673091"/>
            <a:ext cx="1651000" cy="2259965"/>
          </a:xfrm>
          <a:prstGeom prst="rect">
            <a:avLst/>
          </a:prstGeom>
          <a:ln>
            <a:solidFill>
              <a:schemeClr val="tx1"/>
            </a:solidFill>
          </a:ln>
        </p:spPr>
      </p:pic>
      <p:sp>
        <p:nvSpPr>
          <p:cNvPr id="11" name="10 Rectángulo"/>
          <p:cNvSpPr/>
          <p:nvPr/>
        </p:nvSpPr>
        <p:spPr>
          <a:xfrm>
            <a:off x="6979404" y="4269974"/>
            <a:ext cx="2122626" cy="923330"/>
          </a:xfrm>
          <a:prstGeom prst="rect">
            <a:avLst/>
          </a:prstGeom>
        </p:spPr>
        <p:txBody>
          <a:bodyPr wrap="square">
            <a:spAutoFit/>
          </a:bodyPr>
          <a:lstStyle/>
          <a:p>
            <a:pPr algn="ctr"/>
            <a:r>
              <a:rPr lang="es-EC" dirty="0"/>
              <a:t>Cámara IP inalámbrica </a:t>
            </a:r>
          </a:p>
          <a:p>
            <a:pPr algn="ctr"/>
            <a:r>
              <a:rPr lang="es-EC" dirty="0" smtClean="0"/>
              <a:t>EASYN F-M10R outdoor 90 </a:t>
            </a:r>
            <a:r>
              <a:rPr lang="es-EC" dirty="0"/>
              <a:t>grados</a:t>
            </a:r>
          </a:p>
        </p:txBody>
      </p:sp>
    </p:spTree>
    <p:extLst>
      <p:ext uri="{BB962C8B-B14F-4D97-AF65-F5344CB8AC3E}">
        <p14:creationId xmlns:p14="http://schemas.microsoft.com/office/powerpoint/2010/main" val="5393840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916832"/>
            <a:ext cx="7924800" cy="1143000"/>
          </a:xfrm>
        </p:spPr>
        <p:txBody>
          <a:bodyPr/>
          <a:lstStyle/>
          <a:p>
            <a:r>
              <a:rPr lang="es-EC" dirty="0" smtClean="0"/>
              <a:t>Características de equipos de comunicaciones y cámaras</a:t>
            </a:r>
            <a:endParaRPr lang="es-EC" dirty="0"/>
          </a:p>
        </p:txBody>
      </p:sp>
    </p:spTree>
    <p:extLst>
      <p:ext uri="{BB962C8B-B14F-4D97-AF65-F5344CB8AC3E}">
        <p14:creationId xmlns:p14="http://schemas.microsoft.com/office/powerpoint/2010/main" val="27984120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8540" y="1381187"/>
            <a:ext cx="5589240" cy="322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03339" y="1517593"/>
            <a:ext cx="5588496" cy="294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a:spLocks noGrp="1"/>
          </p:cNvSpPr>
          <p:nvPr>
            <p:ph type="title"/>
          </p:nvPr>
        </p:nvSpPr>
        <p:spPr>
          <a:xfrm>
            <a:off x="607640" y="5814392"/>
            <a:ext cx="7924800" cy="1143000"/>
          </a:xfrm>
        </p:spPr>
        <p:txBody>
          <a:bodyPr/>
          <a:lstStyle/>
          <a:p>
            <a:r>
              <a:rPr lang="es-EC" dirty="0" smtClean="0"/>
              <a:t>Características de cámaras indoor</a:t>
            </a:r>
            <a:r>
              <a:rPr lang="es-EC" dirty="0"/>
              <a:t/>
            </a:r>
            <a:br>
              <a:rPr lang="es-EC" dirty="0"/>
            </a:br>
            <a:endParaRPr lang="es-EC" dirty="0"/>
          </a:p>
        </p:txBody>
      </p:sp>
    </p:spTree>
    <p:extLst>
      <p:ext uri="{BB962C8B-B14F-4D97-AF65-F5344CB8AC3E}">
        <p14:creationId xmlns:p14="http://schemas.microsoft.com/office/powerpoint/2010/main" val="4426953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7640" y="5814392"/>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Características de cámaras outdoor</a:t>
            </a:r>
            <a:br>
              <a:rPr lang="es-EC" dirty="0" smtClean="0"/>
            </a:br>
            <a:endParaRPr lang="es-EC"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880" y="1709167"/>
            <a:ext cx="563334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356851" y="1351306"/>
            <a:ext cx="5616269" cy="330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900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7640" y="5733256"/>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Características de equipos de comunicación</a:t>
            </a:r>
            <a:endParaRPr lang="es-EC"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207035" y="941748"/>
            <a:ext cx="4646463" cy="429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7068" y="1378244"/>
            <a:ext cx="5653460" cy="320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351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MATERIALES</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quarter" idx="13"/>
              </p:nvPr>
            </p:nvSpPr>
            <p:spPr/>
            <p:txBody>
              <a:bodyPr/>
              <a:lstStyle/>
              <a:p>
                <a:pPr marL="342900" lvl="2" indent="-342900"/>
                <a:r>
                  <a:rPr lang="es-EC" sz="1800" dirty="0" smtClean="0"/>
                  <a:t>ALMACENAMIENTO DE VIDEO</a:t>
                </a:r>
              </a:p>
              <a:p>
                <a:pPr lvl="1"/>
                <a:r>
                  <a:rPr lang="es-EC" dirty="0" smtClean="0"/>
                  <a:t>Se almacenara </a:t>
                </a:r>
                <a:r>
                  <a:rPr lang="es-EC" dirty="0"/>
                  <a:t>en un servidor de video que pertenece a la unidad académica Héroes del Cenepa de marca DELL modelo </a:t>
                </a:r>
                <a:r>
                  <a:rPr lang="es-EC" dirty="0" err="1"/>
                  <a:t>PowerEdge</a:t>
                </a:r>
                <a:r>
                  <a:rPr lang="es-EC" dirty="0"/>
                  <a:t> 2950 que posee 6 ranuras para discos </a:t>
                </a:r>
                <a:r>
                  <a:rPr lang="es-EC" dirty="0" smtClean="0"/>
                  <a:t>duros.</a:t>
                </a:r>
              </a:p>
              <a:p>
                <a:pPr marL="457200" lvl="1" indent="0">
                  <a:buNone/>
                </a:pPr>
                <a:r>
                  <a:rPr lang="es-EC" dirty="0" smtClean="0"/>
                  <a:t>Velocidad </a:t>
                </a:r>
                <a:r>
                  <a:rPr lang="es-EC" dirty="0"/>
                  <a:t>binaria aprox. / 8 (bits en un byte) x 3.600s = KB por hora</a:t>
                </a:r>
                <a:endParaRPr lang="es-EC" dirty="0">
                  <a:effectLst/>
                </a:endParaRPr>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150 </m:t>
                          </m:r>
                          <m:r>
                            <a:rPr lang="es-EC" i="1">
                              <a:latin typeface="Cambria Math"/>
                            </a:rPr>
                            <m:t>𝐾𝑏𝑝𝑠</m:t>
                          </m:r>
                        </m:num>
                        <m:den>
                          <m:r>
                            <a:rPr lang="es-EC" i="1">
                              <a:latin typeface="Cambria Math"/>
                            </a:rPr>
                            <m:t>8</m:t>
                          </m:r>
                          <m:r>
                            <a:rPr lang="es-EC" i="1">
                              <a:latin typeface="Cambria Math"/>
                            </a:rPr>
                            <m:t>𝑏𝑖𝑡𝑠</m:t>
                          </m:r>
                        </m:den>
                      </m:f>
                      <m:r>
                        <a:rPr lang="es-EC" i="1">
                          <a:latin typeface="Cambria Math"/>
                        </a:rPr>
                        <m:t>∗3600</m:t>
                      </m:r>
                      <m:r>
                        <a:rPr lang="es-EC" i="1">
                          <a:latin typeface="Cambria Math"/>
                        </a:rPr>
                        <m:t>𝑠𝑒𝑔</m:t>
                      </m:r>
                      <m:r>
                        <a:rPr lang="es-EC" i="1">
                          <a:latin typeface="Cambria Math"/>
                        </a:rPr>
                        <m:t>=67500 </m:t>
                      </m:r>
                      <m:r>
                        <a:rPr lang="es-EC" i="1">
                          <a:latin typeface="Cambria Math"/>
                        </a:rPr>
                        <m:t>𝑘𝑏𝑝h</m:t>
                      </m:r>
                      <m:r>
                        <a:rPr lang="es-EC" i="1">
                          <a:latin typeface="Cambria Math"/>
                        </a:rPr>
                        <m:t>=67.5</m:t>
                      </m:r>
                      <m:r>
                        <a:rPr lang="es-EC" i="1">
                          <a:latin typeface="Cambria Math"/>
                        </a:rPr>
                        <m:t>𝑀𝑏</m:t>
                      </m:r>
                      <m:r>
                        <a:rPr lang="es-EC" i="1">
                          <a:latin typeface="Cambria Math"/>
                        </a:rPr>
                        <m:t> </m:t>
                      </m:r>
                      <m:r>
                        <a:rPr lang="es-EC" i="1">
                          <a:latin typeface="Cambria Math"/>
                        </a:rPr>
                        <m:t>𝑝𝑜𝑟</m:t>
                      </m:r>
                      <m:r>
                        <a:rPr lang="es-EC" i="1">
                          <a:latin typeface="Cambria Math"/>
                        </a:rPr>
                        <m:t> </m:t>
                      </m:r>
                      <m:r>
                        <a:rPr lang="es-EC" i="1">
                          <a:latin typeface="Cambria Math"/>
                        </a:rPr>
                        <m:t>h𝑜𝑟𝑎</m:t>
                      </m:r>
                    </m:oMath>
                  </m:oMathPara>
                </a14:m>
                <a:endParaRPr lang="es-EC" dirty="0">
                  <a:effectLst/>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a:rPr>
                        <m:t>67.5</m:t>
                      </m:r>
                      <m:r>
                        <a:rPr lang="es-EC" i="1">
                          <a:latin typeface="Cambria Math"/>
                        </a:rPr>
                        <m:t>𝑀𝑏</m:t>
                      </m:r>
                      <m:r>
                        <a:rPr lang="es-EC" i="1">
                          <a:latin typeface="Cambria Math"/>
                        </a:rPr>
                        <m:t>∗24</m:t>
                      </m:r>
                      <m:r>
                        <a:rPr lang="es-EC" i="1">
                          <a:latin typeface="Cambria Math"/>
                        </a:rPr>
                        <m:t>h𝑜𝑟𝑎𝑠</m:t>
                      </m:r>
                      <m:r>
                        <a:rPr lang="es-EC" i="1">
                          <a:latin typeface="Cambria Math"/>
                        </a:rPr>
                        <m:t>=1620</m:t>
                      </m:r>
                      <m:r>
                        <a:rPr lang="es-EC" i="1">
                          <a:latin typeface="Cambria Math"/>
                        </a:rPr>
                        <m:t>𝑀𝑏</m:t>
                      </m:r>
                      <m:r>
                        <a:rPr lang="es-EC" i="1">
                          <a:latin typeface="Cambria Math"/>
                        </a:rPr>
                        <m:t>=1.6</m:t>
                      </m:r>
                      <m:r>
                        <a:rPr lang="es-EC" i="1">
                          <a:latin typeface="Cambria Math"/>
                        </a:rPr>
                        <m:t>𝐺𝑏</m:t>
                      </m:r>
                      <m:r>
                        <a:rPr lang="es-EC" i="1">
                          <a:latin typeface="Cambria Math"/>
                        </a:rPr>
                        <m:t> </m:t>
                      </m:r>
                      <m:r>
                        <a:rPr lang="es-EC" i="1">
                          <a:latin typeface="Cambria Math"/>
                        </a:rPr>
                        <m:t>𝑝𝑜𝑟</m:t>
                      </m:r>
                      <m:r>
                        <a:rPr lang="es-EC" i="1">
                          <a:latin typeface="Cambria Math"/>
                        </a:rPr>
                        <m:t> </m:t>
                      </m:r>
                      <m:r>
                        <a:rPr lang="es-EC" i="1">
                          <a:latin typeface="Cambria Math"/>
                        </a:rPr>
                        <m:t>𝑑𝑖𝑎</m:t>
                      </m:r>
                    </m:oMath>
                  </m:oMathPara>
                </a14:m>
                <a:endParaRPr lang="es-EC" dirty="0">
                  <a:effectLst/>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a:rPr>
                        <m:t>1.6</m:t>
                      </m:r>
                      <m:r>
                        <a:rPr lang="es-EC" i="1">
                          <a:latin typeface="Cambria Math"/>
                        </a:rPr>
                        <m:t>𝐺𝑏</m:t>
                      </m:r>
                      <m:r>
                        <a:rPr lang="es-EC" i="1">
                          <a:latin typeface="Cambria Math"/>
                        </a:rPr>
                        <m:t>∗30 </m:t>
                      </m:r>
                      <m:r>
                        <a:rPr lang="es-EC" i="1">
                          <a:latin typeface="Cambria Math"/>
                        </a:rPr>
                        <m:t>𝑑𝑖𝑎𝑠</m:t>
                      </m:r>
                      <m:r>
                        <a:rPr lang="es-EC" i="1">
                          <a:latin typeface="Cambria Math"/>
                        </a:rPr>
                        <m:t>=48 </m:t>
                      </m:r>
                      <m:r>
                        <a:rPr lang="es-EC" i="1">
                          <a:latin typeface="Cambria Math"/>
                        </a:rPr>
                        <m:t>𝐺𝑏</m:t>
                      </m:r>
                      <m:r>
                        <a:rPr lang="es-EC" i="1">
                          <a:latin typeface="Cambria Math"/>
                        </a:rPr>
                        <m:t> </m:t>
                      </m:r>
                      <m:r>
                        <a:rPr lang="es-EC" i="1">
                          <a:latin typeface="Cambria Math"/>
                        </a:rPr>
                        <m:t>𝑝𝑜𝑟</m:t>
                      </m:r>
                      <m:r>
                        <a:rPr lang="es-EC" i="1">
                          <a:latin typeface="Cambria Math"/>
                        </a:rPr>
                        <m:t> </m:t>
                      </m:r>
                      <m:r>
                        <a:rPr lang="es-EC" i="1">
                          <a:latin typeface="Cambria Math"/>
                        </a:rPr>
                        <m:t>𝑚𝑒𝑠</m:t>
                      </m:r>
                    </m:oMath>
                  </m:oMathPara>
                </a14:m>
                <a:endParaRPr lang="es-EC" dirty="0">
                  <a:effectLst/>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a:rPr>
                        <m:t>48 </m:t>
                      </m:r>
                      <m:r>
                        <a:rPr lang="es-EC" i="1">
                          <a:latin typeface="Cambria Math"/>
                        </a:rPr>
                        <m:t>𝐺𝑏</m:t>
                      </m:r>
                      <m:r>
                        <a:rPr lang="es-EC" i="1">
                          <a:latin typeface="Cambria Math"/>
                        </a:rPr>
                        <m:t>∗65 </m:t>
                      </m:r>
                      <m:r>
                        <a:rPr lang="es-EC" i="1">
                          <a:latin typeface="Cambria Math"/>
                        </a:rPr>
                        <m:t>𝑐𝑎𝑚𝑎𝑟𝑎𝑠</m:t>
                      </m:r>
                      <m:r>
                        <a:rPr lang="es-EC" i="1">
                          <a:latin typeface="Cambria Math"/>
                        </a:rPr>
                        <m:t>≅3</m:t>
                      </m:r>
                      <m:r>
                        <a:rPr lang="es-EC" i="1">
                          <a:latin typeface="Cambria Math"/>
                        </a:rPr>
                        <m:t>𝑇𝑏</m:t>
                      </m:r>
                      <m:r>
                        <a:rPr lang="es-EC" i="1">
                          <a:latin typeface="Cambria Math"/>
                        </a:rPr>
                        <m:t> </m:t>
                      </m:r>
                      <m:r>
                        <a:rPr lang="es-EC" i="1">
                          <a:latin typeface="Cambria Math"/>
                        </a:rPr>
                        <m:t>𝑝𝑜𝑟</m:t>
                      </m:r>
                      <m:r>
                        <a:rPr lang="es-EC" i="1">
                          <a:latin typeface="Cambria Math"/>
                        </a:rPr>
                        <m:t> </m:t>
                      </m:r>
                      <m:r>
                        <a:rPr lang="es-EC" i="1">
                          <a:latin typeface="Cambria Math"/>
                        </a:rPr>
                        <m:t>𝑚𝑒𝑠</m:t>
                      </m:r>
                    </m:oMath>
                  </m:oMathPara>
                </a14:m>
                <a:endParaRPr lang="es-EC" dirty="0">
                  <a:effectLst/>
                </a:endParaRPr>
              </a:p>
              <a:p>
                <a:pPr lvl="1"/>
                <a:r>
                  <a:rPr lang="es-EC" dirty="0" smtClean="0"/>
                  <a:t>La capacidad </a:t>
                </a:r>
                <a:r>
                  <a:rPr lang="es-EC" dirty="0"/>
                  <a:t>aproximada de </a:t>
                </a:r>
                <a:r>
                  <a:rPr lang="es-EC" dirty="0" smtClean="0"/>
                  <a:t>almacenamiento en </a:t>
                </a:r>
                <a:r>
                  <a:rPr lang="es-EC" dirty="0"/>
                  <a:t>un mes es 3 Tb, para el tiempo tamaño de almacenamiento se requiere dos discos de 2 </a:t>
                </a:r>
                <a:r>
                  <a:rPr lang="es-EC" dirty="0" smtClean="0"/>
                  <a:t>Tb. </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sz="quarter" idx="13"/>
              </p:nvPr>
            </p:nvSpPr>
            <p:spPr>
              <a:blipFill rotWithShape="1">
                <a:blip r:embed="rId2"/>
                <a:stretch>
                  <a:fillRect l="-462" t="-593"/>
                </a:stretch>
              </a:blipFill>
            </p:spPr>
            <p:txBody>
              <a:bodyPr/>
              <a:lstStyle/>
              <a:p>
                <a:r>
                  <a:rPr lang="es-EC">
                    <a:noFill/>
                  </a:rPr>
                  <a:t> </a:t>
                </a:r>
              </a:p>
            </p:txBody>
          </p:sp>
        </mc:Fallback>
      </mc:AlternateContent>
    </p:spTree>
    <p:extLst>
      <p:ext uri="{BB962C8B-B14F-4D97-AF65-F5344CB8AC3E}">
        <p14:creationId xmlns:p14="http://schemas.microsoft.com/office/powerpoint/2010/main" val="25142949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MATERIALES</a:t>
            </a:r>
            <a:br>
              <a:rPr lang="es-EC" dirty="0" smtClean="0"/>
            </a:br>
            <a:endParaRPr lang="es-EC" dirty="0"/>
          </a:p>
        </p:txBody>
      </p:sp>
      <p:sp>
        <p:nvSpPr>
          <p:cNvPr id="3" name="2 Marcador de contenido"/>
          <p:cNvSpPr>
            <a:spLocks noGrp="1"/>
          </p:cNvSpPr>
          <p:nvPr>
            <p:ph sz="quarter" idx="13"/>
          </p:nvPr>
        </p:nvSpPr>
        <p:spPr>
          <a:xfrm>
            <a:off x="609600" y="1600200"/>
            <a:ext cx="7924800" cy="460648"/>
          </a:xfrm>
        </p:spPr>
        <p:txBody>
          <a:bodyPr>
            <a:normAutofit/>
          </a:bodyPr>
          <a:lstStyle/>
          <a:p>
            <a:pPr marL="342900" lvl="2" indent="-342900"/>
            <a:r>
              <a:rPr lang="es-EC" sz="1800" dirty="0" smtClean="0"/>
              <a:t>INSTALACIÓN DE CÁMARAS</a:t>
            </a:r>
          </a:p>
          <a:p>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044100034"/>
              </p:ext>
            </p:extLst>
          </p:nvPr>
        </p:nvGraphicFramePr>
        <p:xfrm>
          <a:off x="4283968" y="1124744"/>
          <a:ext cx="2550795" cy="1472184"/>
        </p:xfrm>
        <a:graphic>
          <a:graphicData uri="http://schemas.openxmlformats.org/drawingml/2006/table">
            <a:tbl>
              <a:tblPr firstRow="1" firstCol="1" bandRow="1">
                <a:tableStyleId>{5C22544A-7EE6-4342-B048-85BDC9FD1C3A}</a:tableStyleId>
              </a:tblPr>
              <a:tblGrid>
                <a:gridCol w="1449705"/>
                <a:gridCol w="436245"/>
                <a:gridCol w="664845"/>
              </a:tblGrid>
              <a:tr h="200025">
                <a:tc>
                  <a:txBody>
                    <a:bodyPr/>
                    <a:lstStyle/>
                    <a:p>
                      <a:pPr algn="just">
                        <a:lnSpc>
                          <a:spcPct val="115000"/>
                        </a:lnSpc>
                        <a:spcAft>
                          <a:spcPts val="0"/>
                        </a:spcAft>
                      </a:pPr>
                      <a:r>
                        <a:rPr lang="es-EC" sz="1200" dirty="0">
                          <a:effectLst/>
                        </a:rPr>
                        <a:t>Material</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Cant.</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Tacos Fischer de 1/4" incluidos tornillos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dirty="0">
                          <a:effectLst/>
                        </a:rPr>
                        <a:t>260</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broca de 3/4" para concreto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dirty="0">
                          <a:effectLst/>
                        </a:rPr>
                        <a:t>Cinta doble faz</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12</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metros</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
        <p:nvSpPr>
          <p:cNvPr id="5" name="2 Marcador de contenido"/>
          <p:cNvSpPr txBox="1">
            <a:spLocks/>
          </p:cNvSpPr>
          <p:nvPr/>
        </p:nvSpPr>
        <p:spPr>
          <a:xfrm>
            <a:off x="611560" y="2708920"/>
            <a:ext cx="7924800" cy="4606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342900" lvl="2" indent="-342900"/>
            <a:r>
              <a:rPr lang="es-EC" sz="1800" dirty="0" smtClean="0"/>
              <a:t>SISTEMA ELÉCTRICO PARA LAS CÁMARAS DE VIDEO</a:t>
            </a:r>
          </a:p>
          <a:p>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3954921087"/>
              </p:ext>
            </p:extLst>
          </p:nvPr>
        </p:nvGraphicFramePr>
        <p:xfrm>
          <a:off x="3131840" y="3324448"/>
          <a:ext cx="2550795" cy="2313432"/>
        </p:xfrm>
        <a:graphic>
          <a:graphicData uri="http://schemas.openxmlformats.org/drawingml/2006/table">
            <a:tbl>
              <a:tblPr firstRow="1" firstCol="1" bandRow="1">
                <a:tableStyleId>{5C22544A-7EE6-4342-B048-85BDC9FD1C3A}</a:tableStyleId>
              </a:tblPr>
              <a:tblGrid>
                <a:gridCol w="1449705"/>
                <a:gridCol w="436245"/>
                <a:gridCol w="664845"/>
              </a:tblGrid>
              <a:tr h="200025">
                <a:tc>
                  <a:txBody>
                    <a:bodyPr/>
                    <a:lstStyle/>
                    <a:p>
                      <a:pPr algn="just">
                        <a:lnSpc>
                          <a:spcPct val="115000"/>
                        </a:lnSpc>
                        <a:spcAft>
                          <a:spcPts val="0"/>
                        </a:spcAft>
                      </a:pPr>
                      <a:r>
                        <a:rPr lang="es-EC" sz="1200" dirty="0">
                          <a:effectLst/>
                        </a:rPr>
                        <a:t>Material</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Cant.</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Tomacorrientes</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portafusibles AC</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fusibles AC 2.5Amp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65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dirty="0">
                          <a:effectLst/>
                        </a:rPr>
                        <a:t>Rollo de 100m de Cable gemelo flexible No. 14</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 </a:t>
                      </a:r>
                    </a:p>
                    <a:p>
                      <a:pPr algn="r">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 </a:t>
                      </a:r>
                    </a:p>
                    <a:p>
                      <a:pPr algn="just">
                        <a:lnSpc>
                          <a:spcPct val="115000"/>
                        </a:lnSpc>
                        <a:spcAft>
                          <a:spcPts val="0"/>
                        </a:spcAft>
                      </a:pPr>
                      <a:r>
                        <a:rPr lang="es-EC" sz="1200">
                          <a:effectLst/>
                        </a:rPr>
                        <a:t>rollo</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Cinta Taipe</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25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dirty="0">
                          <a:effectLst/>
                        </a:rPr>
                        <a:t>Canaleta plástica 2 x 0.2 x 0.1 m</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15</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metros</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1506119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Equipos</a:t>
            </a:r>
            <a:r>
              <a:rPr lang="en-US" dirty="0" smtClean="0"/>
              <a:t> y </a:t>
            </a:r>
            <a:r>
              <a:rPr lang="en-US" dirty="0" err="1" smtClean="0"/>
              <a:t>antenas</a:t>
            </a:r>
            <a:endParaRPr lang="es-EC" dirty="0"/>
          </a:p>
        </p:txBody>
      </p:sp>
      <p:sp>
        <p:nvSpPr>
          <p:cNvPr id="3" name="2 Marcador de contenido"/>
          <p:cNvSpPr>
            <a:spLocks noGrp="1"/>
          </p:cNvSpPr>
          <p:nvPr>
            <p:ph sz="quarter" idx="13"/>
          </p:nvPr>
        </p:nvSpPr>
        <p:spPr/>
        <p:txBody>
          <a:bodyPr/>
          <a:lstStyle/>
          <a:p>
            <a:pPr algn="just"/>
            <a:r>
              <a:rPr lang="es-EC" dirty="0"/>
              <a:t>Para realizar el diseño de una red WLAN existen equipos fundamentales que permiten la conexión inalámbrica de un usuario a una red, esos dispositivos son:</a:t>
            </a:r>
          </a:p>
          <a:p>
            <a:pPr lvl="1"/>
            <a:r>
              <a:rPr lang="es-ES" dirty="0"/>
              <a:t>Wireless Router (enrutador inalámbrico).</a:t>
            </a:r>
            <a:endParaRPr lang="es-EC" dirty="0"/>
          </a:p>
          <a:p>
            <a:pPr lvl="1"/>
            <a:r>
              <a:rPr lang="es-ES" dirty="0"/>
              <a:t>Access Point (Punto de Acceso).</a:t>
            </a:r>
            <a:endParaRPr lang="es-EC" dirty="0"/>
          </a:p>
          <a:p>
            <a:pPr lvl="1"/>
            <a:r>
              <a:rPr lang="es-EC" dirty="0" smtClean="0"/>
              <a:t>Antenas, estas pueden ser:</a:t>
            </a:r>
          </a:p>
          <a:p>
            <a:pPr lvl="3"/>
            <a:r>
              <a:rPr lang="es-ES" dirty="0" smtClean="0"/>
              <a:t>Omnidireccionales</a:t>
            </a:r>
            <a:endParaRPr lang="es-EC" dirty="0"/>
          </a:p>
          <a:p>
            <a:pPr lvl="3"/>
            <a:r>
              <a:rPr lang="es-ES" dirty="0"/>
              <a:t>Sectoriales </a:t>
            </a:r>
            <a:endParaRPr lang="es-EC" dirty="0"/>
          </a:p>
          <a:p>
            <a:endParaRPr lang="es-EC" dirty="0"/>
          </a:p>
        </p:txBody>
      </p:sp>
    </p:spTree>
    <p:extLst>
      <p:ext uri="{BB962C8B-B14F-4D97-AF65-F5344CB8AC3E}">
        <p14:creationId xmlns:p14="http://schemas.microsoft.com/office/powerpoint/2010/main" val="19208720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materiales</a:t>
            </a:r>
            <a:endParaRPr lang="es-EC" dirty="0"/>
          </a:p>
        </p:txBody>
      </p:sp>
      <p:sp>
        <p:nvSpPr>
          <p:cNvPr id="3" name="2 Marcador de contenido"/>
          <p:cNvSpPr>
            <a:spLocks noGrp="1"/>
          </p:cNvSpPr>
          <p:nvPr>
            <p:ph sz="quarter" idx="13"/>
          </p:nvPr>
        </p:nvSpPr>
        <p:spPr>
          <a:xfrm>
            <a:off x="609600" y="1600200"/>
            <a:ext cx="7924800" cy="532656"/>
          </a:xfrm>
        </p:spPr>
        <p:txBody>
          <a:bodyPr/>
          <a:lstStyle/>
          <a:p>
            <a:pPr marL="342900" lvl="2" indent="-342900"/>
            <a:r>
              <a:rPr lang="es-EC" sz="1800" dirty="0" smtClean="0"/>
              <a:t>INSTALACIÓN DE EQUIPOS DE COMUNICACIONES</a:t>
            </a:r>
          </a:p>
          <a:p>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069457987"/>
              </p:ext>
            </p:extLst>
          </p:nvPr>
        </p:nvGraphicFramePr>
        <p:xfrm>
          <a:off x="1331640" y="2420888"/>
          <a:ext cx="2550795" cy="2523744"/>
        </p:xfrm>
        <a:graphic>
          <a:graphicData uri="http://schemas.openxmlformats.org/drawingml/2006/table">
            <a:tbl>
              <a:tblPr firstRow="1" firstCol="1" bandRow="1">
                <a:tableStyleId>{5C22544A-7EE6-4342-B048-85BDC9FD1C3A}</a:tableStyleId>
              </a:tblPr>
              <a:tblGrid>
                <a:gridCol w="1449705"/>
                <a:gridCol w="436245"/>
                <a:gridCol w="664845"/>
              </a:tblGrid>
              <a:tr h="200025">
                <a:tc>
                  <a:txBody>
                    <a:bodyPr/>
                    <a:lstStyle/>
                    <a:p>
                      <a:pPr algn="just">
                        <a:lnSpc>
                          <a:spcPct val="115000"/>
                        </a:lnSpc>
                        <a:spcAft>
                          <a:spcPts val="0"/>
                        </a:spcAft>
                      </a:pPr>
                      <a:r>
                        <a:rPr lang="es-EC" sz="1200">
                          <a:effectLst/>
                        </a:rPr>
                        <a:t>Material</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Cant.</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broca de 5/16" para concreto</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pernos 5/16" inoxidable</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10</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Polos galvanizados de 3/4" de 0.5 m de longitud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Unidades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soportes de AP tubo de 3/4" de 0.5 m de longitud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4</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Unidades</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19467985"/>
              </p:ext>
            </p:extLst>
          </p:nvPr>
        </p:nvGraphicFramePr>
        <p:xfrm>
          <a:off x="4932040" y="3140968"/>
          <a:ext cx="2550795" cy="1261872"/>
        </p:xfrm>
        <a:graphic>
          <a:graphicData uri="http://schemas.openxmlformats.org/drawingml/2006/table">
            <a:tbl>
              <a:tblPr firstRow="1" firstCol="1" bandRow="1">
                <a:tableStyleId>{5C22544A-7EE6-4342-B048-85BDC9FD1C3A}</a:tableStyleId>
              </a:tblPr>
              <a:tblGrid>
                <a:gridCol w="1449705"/>
                <a:gridCol w="436245"/>
                <a:gridCol w="664845"/>
              </a:tblGrid>
              <a:tr h="200025">
                <a:tc>
                  <a:txBody>
                    <a:bodyPr/>
                    <a:lstStyle/>
                    <a:p>
                      <a:pPr algn="just">
                        <a:lnSpc>
                          <a:spcPct val="115000"/>
                        </a:lnSpc>
                        <a:spcAft>
                          <a:spcPts val="0"/>
                        </a:spcAft>
                      </a:pPr>
                      <a:r>
                        <a:rPr lang="es-EC" sz="1200" dirty="0">
                          <a:effectLst/>
                        </a:rPr>
                        <a:t>Material</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Cant.</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Unidad</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Rollo de cable utp cat 6</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dirty="0">
                          <a:effectLst/>
                        </a:rPr>
                        <a:t> 155</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 metros</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just">
                        <a:lnSpc>
                          <a:spcPct val="115000"/>
                        </a:lnSpc>
                        <a:spcAft>
                          <a:spcPts val="0"/>
                        </a:spcAft>
                      </a:pPr>
                      <a:r>
                        <a:rPr lang="es-EC" sz="1200">
                          <a:effectLst/>
                        </a:rPr>
                        <a:t>RJ45 blindados Cable CAT6</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r">
                        <a:lnSpc>
                          <a:spcPct val="115000"/>
                        </a:lnSpc>
                        <a:spcAft>
                          <a:spcPts val="0"/>
                        </a:spcAft>
                      </a:pPr>
                      <a:r>
                        <a:rPr lang="es-EC" sz="1200">
                          <a:effectLst/>
                        </a:rPr>
                        <a:t>16</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unidades</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9280636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700808"/>
            <a:ext cx="7924800" cy="1143000"/>
          </a:xfrm>
        </p:spPr>
        <p:txBody>
          <a:bodyPr/>
          <a:lstStyle/>
          <a:p>
            <a:r>
              <a:rPr lang="es-EC" dirty="0" smtClean="0"/>
              <a:t>Implementación de la red wifi y circuito cerrado de televisión </a:t>
            </a:r>
            <a:endParaRPr lang="es-EC" dirty="0"/>
          </a:p>
        </p:txBody>
      </p:sp>
    </p:spTree>
    <p:extLst>
      <p:ext uri="{BB962C8B-B14F-4D97-AF65-F5344CB8AC3E}">
        <p14:creationId xmlns:p14="http://schemas.microsoft.com/office/powerpoint/2010/main" val="741954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Implementación de red wifi</a:t>
            </a:r>
            <a:br>
              <a:rPr lang="es-EC" dirty="0" smtClean="0"/>
            </a:br>
            <a:endParaRPr lang="es-EC" dirty="0"/>
          </a:p>
        </p:txBody>
      </p:sp>
      <p:sp>
        <p:nvSpPr>
          <p:cNvPr id="3" name="2 Marcador de contenido"/>
          <p:cNvSpPr>
            <a:spLocks noGrp="1"/>
          </p:cNvSpPr>
          <p:nvPr>
            <p:ph sz="quarter" idx="13"/>
          </p:nvPr>
        </p:nvSpPr>
        <p:spPr/>
        <p:txBody>
          <a:bodyPr/>
          <a:lstStyle/>
          <a:p>
            <a:r>
              <a:rPr lang="es-EC" dirty="0" smtClean="0"/>
              <a:t>CONFIGURACIÓN DE EQUIPOS DE COMUNICACIONES</a:t>
            </a:r>
          </a:p>
          <a:p>
            <a:r>
              <a:rPr lang="es-EC" dirty="0" smtClean="0"/>
              <a:t>Los equipos de comunicaciones deben llevar los siguientes parámetros para cada una de las zonas.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4205449545"/>
              </p:ext>
            </p:extLst>
          </p:nvPr>
        </p:nvGraphicFramePr>
        <p:xfrm>
          <a:off x="1043608" y="2708920"/>
          <a:ext cx="3384376" cy="1261872"/>
        </p:xfrm>
        <a:graphic>
          <a:graphicData uri="http://schemas.openxmlformats.org/drawingml/2006/table">
            <a:tbl>
              <a:tblPr firstRow="1" firstCol="1" bandRow="1">
                <a:tableStyleId>{5C22544A-7EE6-4342-B048-85BDC9FD1C3A}</a:tableStyleId>
              </a:tblPr>
              <a:tblGrid>
                <a:gridCol w="1724545"/>
                <a:gridCol w="1659831"/>
              </a:tblGrid>
              <a:tr h="190500">
                <a:tc gridSpan="2">
                  <a:txBody>
                    <a:bodyPr/>
                    <a:lstStyle/>
                    <a:p>
                      <a:pPr algn="ctr">
                        <a:lnSpc>
                          <a:spcPct val="115000"/>
                        </a:lnSpc>
                        <a:spcAft>
                          <a:spcPts val="0"/>
                        </a:spcAft>
                      </a:pPr>
                      <a:r>
                        <a:rPr lang="es-EC" sz="1200" dirty="0">
                          <a:effectLst/>
                        </a:rPr>
                        <a:t>Access Point Zona </a:t>
                      </a:r>
                      <a:r>
                        <a:rPr lang="es-EC" sz="1200" dirty="0" smtClean="0">
                          <a:effectLst/>
                        </a:rPr>
                        <a:t>1</a:t>
                      </a:r>
                      <a:endParaRPr lang="es-EC" sz="1200" dirty="0">
                        <a:solidFill>
                          <a:srgbClr val="365F91"/>
                        </a:solidFill>
                        <a:effectLst/>
                        <a:latin typeface="Times New Roman"/>
                        <a:ea typeface="Times New Roman"/>
                        <a:cs typeface="Times New Roman"/>
                      </a:endParaRPr>
                    </a:p>
                  </a:txBody>
                  <a:tcPr marL="68580" marR="68580" marT="0" marB="0"/>
                </a:tc>
                <a:tc hMerge="1">
                  <a:txBody>
                    <a:bodyPr/>
                    <a:lstStyle/>
                    <a:p>
                      <a:endParaRPr lang="es-EC"/>
                    </a:p>
                  </a:txBody>
                  <a:tcPr/>
                </a:tc>
              </a:tr>
              <a:tr h="190500">
                <a:tc>
                  <a:txBody>
                    <a:bodyPr/>
                    <a:lstStyle/>
                    <a:p>
                      <a:pPr algn="l">
                        <a:lnSpc>
                          <a:spcPct val="115000"/>
                        </a:lnSpc>
                        <a:spcAft>
                          <a:spcPts val="0"/>
                        </a:spcAft>
                      </a:pPr>
                      <a:r>
                        <a:rPr lang="es-EC" sz="1200">
                          <a:effectLst/>
                        </a:rPr>
                        <a:t>Dirección de AP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smtClean="0">
                          <a:effectLst/>
                        </a:rPr>
                        <a:t>10.5.9.2</a:t>
                      </a:r>
                      <a:endParaRPr lang="es-EC" sz="1200" dirty="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Mascara de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255.255.255.240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SSID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Clave de acceso a la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HCENEPA2014</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Rango de direcciones IP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smtClean="0">
                          <a:effectLst/>
                        </a:rPr>
                        <a:t>10.5.10.2 </a:t>
                      </a:r>
                      <a:r>
                        <a:rPr lang="es-EC" sz="1200" dirty="0">
                          <a:effectLst/>
                        </a:rPr>
                        <a:t>- </a:t>
                      </a:r>
                      <a:r>
                        <a:rPr lang="es-EC" sz="1200" dirty="0" smtClean="0">
                          <a:effectLst/>
                        </a:rPr>
                        <a:t>10.5.10.20</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80651301"/>
              </p:ext>
            </p:extLst>
          </p:nvPr>
        </p:nvGraphicFramePr>
        <p:xfrm>
          <a:off x="4788024" y="2708920"/>
          <a:ext cx="3384376" cy="1261872"/>
        </p:xfrm>
        <a:graphic>
          <a:graphicData uri="http://schemas.openxmlformats.org/drawingml/2006/table">
            <a:tbl>
              <a:tblPr firstRow="1" firstCol="1" bandRow="1">
                <a:tableStyleId>{5C22544A-7EE6-4342-B048-85BDC9FD1C3A}</a:tableStyleId>
              </a:tblPr>
              <a:tblGrid>
                <a:gridCol w="1724545"/>
                <a:gridCol w="1659831"/>
              </a:tblGrid>
              <a:tr h="190500">
                <a:tc gridSpan="2">
                  <a:txBody>
                    <a:bodyPr/>
                    <a:lstStyle/>
                    <a:p>
                      <a:pPr algn="ctr">
                        <a:lnSpc>
                          <a:spcPct val="115000"/>
                        </a:lnSpc>
                        <a:spcAft>
                          <a:spcPts val="0"/>
                        </a:spcAft>
                      </a:pPr>
                      <a:r>
                        <a:rPr lang="es-EC" sz="1200" dirty="0">
                          <a:effectLst/>
                        </a:rPr>
                        <a:t>Access Point Zona 2</a:t>
                      </a:r>
                      <a:endParaRPr lang="es-EC" sz="1200" dirty="0">
                        <a:solidFill>
                          <a:srgbClr val="365F91"/>
                        </a:solidFill>
                        <a:effectLst/>
                        <a:latin typeface="Times New Roman"/>
                        <a:ea typeface="Times New Roman"/>
                        <a:cs typeface="Times New Roman"/>
                      </a:endParaRPr>
                    </a:p>
                  </a:txBody>
                  <a:tcPr marL="68580" marR="68580" marT="0" marB="0"/>
                </a:tc>
                <a:tc hMerge="1">
                  <a:txBody>
                    <a:bodyPr/>
                    <a:lstStyle/>
                    <a:p>
                      <a:endParaRPr lang="es-EC"/>
                    </a:p>
                  </a:txBody>
                  <a:tcPr/>
                </a:tc>
              </a:tr>
              <a:tr h="190500">
                <a:tc>
                  <a:txBody>
                    <a:bodyPr/>
                    <a:lstStyle/>
                    <a:p>
                      <a:pPr algn="l">
                        <a:lnSpc>
                          <a:spcPct val="115000"/>
                        </a:lnSpc>
                        <a:spcAft>
                          <a:spcPts val="0"/>
                        </a:spcAft>
                      </a:pPr>
                      <a:r>
                        <a:rPr lang="es-EC" sz="1200" dirty="0">
                          <a:effectLst/>
                        </a:rPr>
                        <a:t>Dirección de AP</a:t>
                      </a:r>
                      <a:endParaRPr lang="es-EC" sz="1200" dirty="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10.5.9.3</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Mascara de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255.255.255.240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SSID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Clave de acceso a la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a:effectLst/>
                        </a:rPr>
                        <a:t>HCENEPA2014</a:t>
                      </a:r>
                      <a:endParaRPr lang="es-EC" sz="1200" dirty="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Rango de direcciones IP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a:effectLst/>
                        </a:rPr>
                        <a:t>10.5.10.21 - 10.5.10.39</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388336335"/>
              </p:ext>
            </p:extLst>
          </p:nvPr>
        </p:nvGraphicFramePr>
        <p:xfrm>
          <a:off x="1043608" y="4437112"/>
          <a:ext cx="3384376" cy="1261872"/>
        </p:xfrm>
        <a:graphic>
          <a:graphicData uri="http://schemas.openxmlformats.org/drawingml/2006/table">
            <a:tbl>
              <a:tblPr firstRow="1" firstCol="1" bandRow="1">
                <a:tableStyleId>{5C22544A-7EE6-4342-B048-85BDC9FD1C3A}</a:tableStyleId>
              </a:tblPr>
              <a:tblGrid>
                <a:gridCol w="1680840"/>
                <a:gridCol w="1703536"/>
              </a:tblGrid>
              <a:tr h="190500">
                <a:tc gridSpan="2">
                  <a:txBody>
                    <a:bodyPr/>
                    <a:lstStyle/>
                    <a:p>
                      <a:pPr algn="ctr">
                        <a:lnSpc>
                          <a:spcPct val="115000"/>
                        </a:lnSpc>
                        <a:spcAft>
                          <a:spcPts val="0"/>
                        </a:spcAft>
                      </a:pPr>
                      <a:r>
                        <a:rPr lang="es-EC" sz="1200" dirty="0">
                          <a:effectLst/>
                        </a:rPr>
                        <a:t>Access Point Zona 3</a:t>
                      </a:r>
                      <a:endParaRPr lang="es-EC" sz="1200" dirty="0">
                        <a:solidFill>
                          <a:srgbClr val="365F91"/>
                        </a:solidFill>
                        <a:effectLst/>
                        <a:latin typeface="Times New Roman"/>
                        <a:ea typeface="Times New Roman"/>
                        <a:cs typeface="Times New Roman"/>
                      </a:endParaRPr>
                    </a:p>
                  </a:txBody>
                  <a:tcPr marL="68580" marR="68580" marT="0" marB="0"/>
                </a:tc>
                <a:tc hMerge="1">
                  <a:txBody>
                    <a:bodyPr/>
                    <a:lstStyle/>
                    <a:p>
                      <a:endParaRPr lang="es-EC"/>
                    </a:p>
                  </a:txBody>
                  <a:tcPr/>
                </a:tc>
              </a:tr>
              <a:tr h="190500">
                <a:tc>
                  <a:txBody>
                    <a:bodyPr/>
                    <a:lstStyle/>
                    <a:p>
                      <a:pPr algn="l">
                        <a:lnSpc>
                          <a:spcPct val="115000"/>
                        </a:lnSpc>
                        <a:spcAft>
                          <a:spcPts val="0"/>
                        </a:spcAft>
                      </a:pPr>
                      <a:r>
                        <a:rPr lang="es-EC" sz="1200">
                          <a:effectLst/>
                        </a:rPr>
                        <a:t>Dirección de AP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10.5.9.4</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Mascara de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255.255.255.240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SSID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Clave de acceso a la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HCENEPA2014</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Rango de direcciones IP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a:effectLst/>
                        </a:rPr>
                        <a:t>10.5.10.40 - 10.5.10.59</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038391797"/>
              </p:ext>
            </p:extLst>
          </p:nvPr>
        </p:nvGraphicFramePr>
        <p:xfrm>
          <a:off x="4788024" y="4509120"/>
          <a:ext cx="3456384" cy="1261872"/>
        </p:xfrm>
        <a:graphic>
          <a:graphicData uri="http://schemas.openxmlformats.org/drawingml/2006/table">
            <a:tbl>
              <a:tblPr firstRow="1" firstCol="1" bandRow="1">
                <a:tableStyleId>{5C22544A-7EE6-4342-B048-85BDC9FD1C3A}</a:tableStyleId>
              </a:tblPr>
              <a:tblGrid>
                <a:gridCol w="1716603"/>
                <a:gridCol w="1739781"/>
              </a:tblGrid>
              <a:tr h="190500">
                <a:tc gridSpan="2">
                  <a:txBody>
                    <a:bodyPr/>
                    <a:lstStyle/>
                    <a:p>
                      <a:pPr algn="ctr">
                        <a:lnSpc>
                          <a:spcPct val="115000"/>
                        </a:lnSpc>
                        <a:spcAft>
                          <a:spcPts val="0"/>
                        </a:spcAft>
                      </a:pPr>
                      <a:r>
                        <a:rPr lang="es-EC" sz="1200">
                          <a:effectLst/>
                        </a:rPr>
                        <a:t>Access Point Zona 4</a:t>
                      </a:r>
                      <a:endParaRPr lang="es-EC" sz="1200">
                        <a:solidFill>
                          <a:srgbClr val="365F91"/>
                        </a:solidFill>
                        <a:effectLst/>
                        <a:latin typeface="Times New Roman"/>
                        <a:ea typeface="Times New Roman"/>
                        <a:cs typeface="Times New Roman"/>
                      </a:endParaRPr>
                    </a:p>
                  </a:txBody>
                  <a:tcPr marL="68580" marR="68580" marT="0" marB="0"/>
                </a:tc>
                <a:tc hMerge="1">
                  <a:txBody>
                    <a:bodyPr/>
                    <a:lstStyle/>
                    <a:p>
                      <a:endParaRPr lang="es-EC"/>
                    </a:p>
                  </a:txBody>
                  <a:tcPr/>
                </a:tc>
              </a:tr>
              <a:tr h="190500">
                <a:tc>
                  <a:txBody>
                    <a:bodyPr/>
                    <a:lstStyle/>
                    <a:p>
                      <a:pPr algn="l">
                        <a:lnSpc>
                          <a:spcPct val="115000"/>
                        </a:lnSpc>
                        <a:spcAft>
                          <a:spcPts val="0"/>
                        </a:spcAft>
                      </a:pPr>
                      <a:r>
                        <a:rPr lang="es-EC" sz="1200">
                          <a:effectLst/>
                        </a:rPr>
                        <a:t>Dirección de AP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10.5.9.5</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Mascara de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s-EC" sz="1200">
                          <a:effectLst/>
                        </a:rPr>
                        <a:t>255.255.255.240</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SSID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Clave de acceso a la red</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a:effectLst/>
                        </a:rPr>
                        <a:t>HCENEPA2014</a:t>
                      </a:r>
                      <a:endParaRPr lang="es-EC" sz="1200">
                        <a:solidFill>
                          <a:srgbClr val="365F91"/>
                        </a:solidFill>
                        <a:effectLst/>
                        <a:latin typeface="Times New Roman"/>
                        <a:ea typeface="Times New Roman"/>
                        <a:cs typeface="Times New Roman"/>
                      </a:endParaRPr>
                    </a:p>
                  </a:txBody>
                  <a:tcPr marL="68580" marR="68580" marT="0" marB="0"/>
                </a:tc>
              </a:tr>
              <a:tr h="190500">
                <a:tc>
                  <a:txBody>
                    <a:bodyPr/>
                    <a:lstStyle/>
                    <a:p>
                      <a:pPr algn="l">
                        <a:lnSpc>
                          <a:spcPct val="115000"/>
                        </a:lnSpc>
                        <a:spcAft>
                          <a:spcPts val="0"/>
                        </a:spcAft>
                      </a:pPr>
                      <a:r>
                        <a:rPr lang="es-EC" sz="1200">
                          <a:effectLst/>
                        </a:rPr>
                        <a:t>Rango de direcciones IP</a:t>
                      </a:r>
                      <a:endParaRPr lang="es-EC" sz="1200">
                        <a:solidFill>
                          <a:srgbClr val="365F91"/>
                        </a:solidFill>
                        <a:effectLst/>
                        <a:latin typeface="Times New Roman"/>
                        <a:ea typeface="Times New Roman"/>
                        <a:cs typeface="Times New Roman"/>
                      </a:endParaRPr>
                    </a:p>
                  </a:txBody>
                  <a:tcPr marL="68580" marR="68580" marT="0" marB="0"/>
                </a:tc>
                <a:tc>
                  <a:txBody>
                    <a:bodyPr/>
                    <a:lstStyle/>
                    <a:p>
                      <a:pPr algn="l">
                        <a:lnSpc>
                          <a:spcPct val="115000"/>
                        </a:lnSpc>
                        <a:spcAft>
                          <a:spcPts val="0"/>
                        </a:spcAft>
                      </a:pPr>
                      <a:r>
                        <a:rPr lang="es-EC" sz="1200" dirty="0">
                          <a:effectLst/>
                        </a:rPr>
                        <a:t>10.5.10.60 - 10.5.10.66</a:t>
                      </a:r>
                      <a:endParaRPr lang="es-EC" sz="1200" dirty="0">
                        <a:solidFill>
                          <a:srgbClr val="365F9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4895063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Ejemplo de configuración de equipos</a:t>
            </a:r>
            <a:br>
              <a:rPr lang="es-EC" dirty="0" smtClean="0"/>
            </a:br>
            <a:endParaRPr lang="es-EC" dirty="0"/>
          </a:p>
        </p:txBody>
      </p:sp>
      <p:pic>
        <p:nvPicPr>
          <p:cNvPr id="4" name="3 Imagen"/>
          <p:cNvPicPr/>
          <p:nvPr/>
        </p:nvPicPr>
        <p:blipFill>
          <a:blip r:embed="rId2"/>
          <a:stretch>
            <a:fillRect/>
          </a:stretch>
        </p:blipFill>
        <p:spPr>
          <a:xfrm>
            <a:off x="343778" y="1916832"/>
            <a:ext cx="3960440" cy="2530574"/>
          </a:xfrm>
          <a:prstGeom prst="rect">
            <a:avLst/>
          </a:prstGeom>
          <a:ln>
            <a:solidFill>
              <a:schemeClr val="tx1"/>
            </a:solidFill>
          </a:ln>
        </p:spPr>
      </p:pic>
      <p:pic>
        <p:nvPicPr>
          <p:cNvPr id="7" name="6 Imagen"/>
          <p:cNvPicPr/>
          <p:nvPr/>
        </p:nvPicPr>
        <p:blipFill>
          <a:blip r:embed="rId3"/>
          <a:stretch>
            <a:fillRect/>
          </a:stretch>
        </p:blipFill>
        <p:spPr>
          <a:xfrm>
            <a:off x="4482941" y="1417340"/>
            <a:ext cx="4269105" cy="3962400"/>
          </a:xfrm>
          <a:prstGeom prst="rect">
            <a:avLst/>
          </a:prstGeom>
          <a:ln>
            <a:solidFill>
              <a:schemeClr val="tx1"/>
            </a:solidFill>
          </a:ln>
        </p:spPr>
      </p:pic>
    </p:spTree>
    <p:extLst>
      <p:ext uri="{BB962C8B-B14F-4D97-AF65-F5344CB8AC3E}">
        <p14:creationId xmlns:p14="http://schemas.microsoft.com/office/powerpoint/2010/main" val="15651545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Alineación de equipos de comunicaciones</a:t>
            </a:r>
            <a:br>
              <a:rPr lang="es-EC" dirty="0" smtClean="0"/>
            </a:br>
            <a:r>
              <a:rPr lang="es-EC" dirty="0" smtClean="0"/>
              <a:t> </a:t>
            </a:r>
            <a:endParaRPr lang="es-EC" dirty="0"/>
          </a:p>
        </p:txBody>
      </p:sp>
      <p:sp>
        <p:nvSpPr>
          <p:cNvPr id="3" name="2 Marcador de contenido"/>
          <p:cNvSpPr>
            <a:spLocks noGrp="1"/>
          </p:cNvSpPr>
          <p:nvPr>
            <p:ph sz="quarter" idx="13"/>
          </p:nvPr>
        </p:nvSpPr>
        <p:spPr>
          <a:xfrm>
            <a:off x="609600" y="1052736"/>
            <a:ext cx="7924800" cy="4114800"/>
          </a:xfrm>
        </p:spPr>
        <p:txBody>
          <a:bodyPr/>
          <a:lstStyle/>
          <a:p>
            <a:r>
              <a:rPr lang="es-EC" dirty="0" smtClean="0"/>
              <a:t>ANTENAS OMNIDIRECCIONALES</a:t>
            </a:r>
          </a:p>
          <a:p>
            <a:pPr lvl="1" algn="just"/>
            <a:r>
              <a:rPr lang="es-EC" dirty="0" smtClean="0"/>
              <a:t>Las </a:t>
            </a:r>
            <a:r>
              <a:rPr lang="es-EC" dirty="0"/>
              <a:t>antenas se ubican de manera perpendicular a la superficie horizontal del </a:t>
            </a:r>
            <a:r>
              <a:rPr lang="es-EC" dirty="0" smtClean="0"/>
              <a:t>campus. </a:t>
            </a:r>
            <a:endParaRPr lang="es-EC" dirty="0"/>
          </a:p>
          <a:p>
            <a:pPr lvl="1" algn="just"/>
            <a:r>
              <a:rPr lang="es-ES" dirty="0"/>
              <a:t>En la zona 4 será colocada a una altura de 3.00 metros,</a:t>
            </a:r>
            <a:endParaRPr lang="es-EC" dirty="0"/>
          </a:p>
          <a:p>
            <a:pPr lvl="1" algn="just"/>
            <a:r>
              <a:rPr lang="es-ES" dirty="0"/>
              <a:t>La antena de la zona 3 estará  ubicada a 10 metros desde el nivel más bajo del campus que es la superficie de la cancha, </a:t>
            </a:r>
            <a:endParaRPr lang="es-EC" dirty="0"/>
          </a:p>
          <a:p>
            <a:pPr lvl="1" algn="just"/>
            <a:r>
              <a:rPr lang="es-ES" dirty="0"/>
              <a:t>Las antenas de la zona 1 y 2 estarán ubicadas a una altura de 25 metros desde el punto más bajo en la zona 4.</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2483768" y="3859882"/>
            <a:ext cx="4608512" cy="1801366"/>
          </a:xfrm>
          <a:prstGeom prst="rect">
            <a:avLst/>
          </a:prstGeom>
          <a:ln>
            <a:solidFill>
              <a:schemeClr val="tx1"/>
            </a:solidFill>
          </a:ln>
        </p:spPr>
      </p:pic>
    </p:spTree>
    <p:extLst>
      <p:ext uri="{BB962C8B-B14F-4D97-AF65-F5344CB8AC3E}">
        <p14:creationId xmlns:p14="http://schemas.microsoft.com/office/powerpoint/2010/main" val="16394887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Alineación de equipos de </a:t>
            </a:r>
            <a:r>
              <a:rPr lang="es-EC" dirty="0" smtClean="0"/>
              <a:t>comunicaciones</a:t>
            </a:r>
            <a:br>
              <a:rPr lang="es-EC" dirty="0" smtClean="0"/>
            </a:br>
            <a:endParaRPr lang="es-EC" dirty="0"/>
          </a:p>
        </p:txBody>
      </p:sp>
      <p:sp>
        <p:nvSpPr>
          <p:cNvPr id="3" name="2 Marcador de contenido"/>
          <p:cNvSpPr>
            <a:spLocks noGrp="1"/>
          </p:cNvSpPr>
          <p:nvPr>
            <p:ph sz="quarter" idx="13"/>
          </p:nvPr>
        </p:nvSpPr>
        <p:spPr>
          <a:xfrm>
            <a:off x="611560" y="980728"/>
            <a:ext cx="7924800" cy="3024336"/>
          </a:xfrm>
        </p:spPr>
        <p:txBody>
          <a:bodyPr/>
          <a:lstStyle/>
          <a:p>
            <a:r>
              <a:rPr lang="es-EC" dirty="0" smtClean="0"/>
              <a:t>ACCESS POINT</a:t>
            </a:r>
          </a:p>
          <a:p>
            <a:pPr lvl="1" algn="just"/>
            <a:r>
              <a:rPr lang="es-EC" dirty="0" smtClean="0"/>
              <a:t>El </a:t>
            </a:r>
            <a:r>
              <a:rPr lang="es-EC" dirty="0"/>
              <a:t>detalle de la ubicación de cada AP es la siguiente:</a:t>
            </a:r>
          </a:p>
          <a:p>
            <a:pPr lvl="1" algn="just"/>
            <a:r>
              <a:rPr lang="es-ES" dirty="0"/>
              <a:t>En la zona 4 el access point tiene una inclinación de 20 grados dar mayor cobertura posible a los puntos altos.</a:t>
            </a:r>
            <a:endParaRPr lang="es-EC" dirty="0"/>
          </a:p>
          <a:p>
            <a:pPr lvl="1" algn="just"/>
            <a:r>
              <a:rPr lang="es-ES" dirty="0"/>
              <a:t>En la zona 3 el access point tiene una inclinación de 15 grados.</a:t>
            </a:r>
            <a:endParaRPr lang="es-EC" dirty="0"/>
          </a:p>
          <a:p>
            <a:pPr lvl="1" algn="just"/>
            <a:r>
              <a:rPr lang="es-ES" dirty="0"/>
              <a:t>En la zona 1 y 2 los access point respectivamente tiene una inclinación de 0 grados, la irradiación es paralela al eje horizontal estos son  sectores críticos, pues la construcción de este bloque es de muros gruesos de adobe.</a:t>
            </a:r>
            <a:endParaRPr lang="es-EC" dirty="0"/>
          </a:p>
          <a:p>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907704" y="4138190"/>
            <a:ext cx="5328592" cy="1955106"/>
          </a:xfrm>
          <a:prstGeom prst="rect">
            <a:avLst/>
          </a:prstGeom>
          <a:ln>
            <a:solidFill>
              <a:schemeClr val="tx1"/>
            </a:solidFill>
          </a:ln>
        </p:spPr>
      </p:pic>
    </p:spTree>
    <p:extLst>
      <p:ext uri="{BB962C8B-B14F-4D97-AF65-F5344CB8AC3E}">
        <p14:creationId xmlns:p14="http://schemas.microsoft.com/office/powerpoint/2010/main" val="19859506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Diagrama de instalación de equipos</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1259632" y="1268760"/>
            <a:ext cx="6552728" cy="4464496"/>
          </a:xfrm>
          <a:prstGeom prst="rect">
            <a:avLst/>
          </a:prstGeom>
          <a:ln>
            <a:solidFill>
              <a:schemeClr val="tx1"/>
            </a:solidFill>
          </a:ln>
        </p:spPr>
      </p:pic>
    </p:spTree>
    <p:extLst>
      <p:ext uri="{BB962C8B-B14F-4D97-AF65-F5344CB8AC3E}">
        <p14:creationId xmlns:p14="http://schemas.microsoft.com/office/powerpoint/2010/main" val="11893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Implementación de </a:t>
            </a:r>
            <a:r>
              <a:rPr lang="es-EC" dirty="0" smtClean="0"/>
              <a:t>CCTV</a:t>
            </a:r>
            <a:br>
              <a:rPr lang="es-EC" dirty="0" smtClean="0"/>
            </a:br>
            <a:endParaRPr lang="es-EC" dirty="0"/>
          </a:p>
        </p:txBody>
      </p:sp>
      <p:sp>
        <p:nvSpPr>
          <p:cNvPr id="3" name="2 Marcador de contenido"/>
          <p:cNvSpPr>
            <a:spLocks noGrp="1"/>
          </p:cNvSpPr>
          <p:nvPr>
            <p:ph sz="quarter" idx="13"/>
          </p:nvPr>
        </p:nvSpPr>
        <p:spPr>
          <a:xfrm>
            <a:off x="609873" y="1268760"/>
            <a:ext cx="7924800" cy="460648"/>
          </a:xfrm>
        </p:spPr>
        <p:txBody>
          <a:bodyPr/>
          <a:lstStyle/>
          <a:p>
            <a:r>
              <a:rPr lang="es-EC" dirty="0" smtClean="0"/>
              <a:t>Ubicación de equipos</a:t>
            </a:r>
            <a:endParaRPr lang="es-EC" dirty="0"/>
          </a:p>
        </p:txBody>
      </p:sp>
      <p:pic>
        <p:nvPicPr>
          <p:cNvPr id="4" name="3 Imagen"/>
          <p:cNvPicPr/>
          <p:nvPr/>
        </p:nvPicPr>
        <p:blipFill>
          <a:blip r:embed="rId2"/>
          <a:stretch>
            <a:fillRect/>
          </a:stretch>
        </p:blipFill>
        <p:spPr>
          <a:xfrm>
            <a:off x="598008" y="4361784"/>
            <a:ext cx="1595019" cy="723400"/>
          </a:xfrm>
          <a:prstGeom prst="rect">
            <a:avLst/>
          </a:prstGeom>
          <a:ln>
            <a:solidFill>
              <a:schemeClr val="tx1"/>
            </a:solidFill>
          </a:ln>
        </p:spPr>
      </p:pic>
      <p:pic>
        <p:nvPicPr>
          <p:cNvPr id="5" name="4 Imagen"/>
          <p:cNvPicPr/>
          <p:nvPr/>
        </p:nvPicPr>
        <p:blipFill>
          <a:blip r:embed="rId3"/>
          <a:stretch>
            <a:fillRect/>
          </a:stretch>
        </p:blipFill>
        <p:spPr>
          <a:xfrm>
            <a:off x="611560" y="2348880"/>
            <a:ext cx="1581467" cy="1736404"/>
          </a:xfrm>
          <a:prstGeom prst="rect">
            <a:avLst/>
          </a:prstGeom>
          <a:ln>
            <a:solidFill>
              <a:schemeClr val="tx1"/>
            </a:solidFill>
          </a:ln>
        </p:spPr>
      </p:pic>
      <p:pic>
        <p:nvPicPr>
          <p:cNvPr id="6" name="5 Imagen"/>
          <p:cNvPicPr/>
          <p:nvPr/>
        </p:nvPicPr>
        <p:blipFill>
          <a:blip r:embed="rId4"/>
          <a:stretch>
            <a:fillRect/>
          </a:stretch>
        </p:blipFill>
        <p:spPr>
          <a:xfrm>
            <a:off x="2322479" y="4293096"/>
            <a:ext cx="1889481" cy="792088"/>
          </a:xfrm>
          <a:prstGeom prst="rect">
            <a:avLst/>
          </a:prstGeom>
          <a:ln>
            <a:solidFill>
              <a:schemeClr val="tx1"/>
            </a:solidFill>
          </a:ln>
        </p:spPr>
      </p:pic>
      <p:pic>
        <p:nvPicPr>
          <p:cNvPr id="7" name="6 Imagen"/>
          <p:cNvPicPr/>
          <p:nvPr/>
        </p:nvPicPr>
        <p:blipFill>
          <a:blip r:embed="rId5"/>
          <a:stretch>
            <a:fillRect/>
          </a:stretch>
        </p:blipFill>
        <p:spPr>
          <a:xfrm>
            <a:off x="2322479" y="2348880"/>
            <a:ext cx="1889481" cy="1736404"/>
          </a:xfrm>
          <a:prstGeom prst="rect">
            <a:avLst/>
          </a:prstGeom>
          <a:ln>
            <a:solidFill>
              <a:schemeClr val="tx1"/>
            </a:solidFill>
          </a:ln>
        </p:spPr>
      </p:pic>
      <p:pic>
        <p:nvPicPr>
          <p:cNvPr id="8" name="7 Imagen"/>
          <p:cNvPicPr/>
          <p:nvPr/>
        </p:nvPicPr>
        <p:blipFill>
          <a:blip r:embed="rId6"/>
          <a:stretch>
            <a:fillRect/>
          </a:stretch>
        </p:blipFill>
        <p:spPr>
          <a:xfrm>
            <a:off x="4842270" y="2060848"/>
            <a:ext cx="3707417" cy="1440160"/>
          </a:xfrm>
          <a:prstGeom prst="rect">
            <a:avLst/>
          </a:prstGeom>
          <a:ln>
            <a:solidFill>
              <a:schemeClr val="tx1"/>
            </a:solidFill>
          </a:ln>
        </p:spPr>
      </p:pic>
      <p:pic>
        <p:nvPicPr>
          <p:cNvPr id="9" name="8 Imagen"/>
          <p:cNvPicPr/>
          <p:nvPr/>
        </p:nvPicPr>
        <p:blipFill>
          <a:blip r:embed="rId7"/>
          <a:stretch>
            <a:fillRect/>
          </a:stretch>
        </p:blipFill>
        <p:spPr>
          <a:xfrm>
            <a:off x="4860032" y="4094934"/>
            <a:ext cx="648072" cy="957703"/>
          </a:xfrm>
          <a:prstGeom prst="rect">
            <a:avLst/>
          </a:prstGeom>
          <a:ln>
            <a:solidFill>
              <a:schemeClr val="tx1"/>
            </a:solidFill>
          </a:ln>
        </p:spPr>
      </p:pic>
      <p:pic>
        <p:nvPicPr>
          <p:cNvPr id="10" name="9 Imagen"/>
          <p:cNvPicPr/>
          <p:nvPr/>
        </p:nvPicPr>
        <p:blipFill>
          <a:blip r:embed="rId8"/>
          <a:stretch>
            <a:fillRect/>
          </a:stretch>
        </p:blipFill>
        <p:spPr>
          <a:xfrm>
            <a:off x="5652120" y="4089255"/>
            <a:ext cx="2808312" cy="999900"/>
          </a:xfrm>
          <a:prstGeom prst="rect">
            <a:avLst/>
          </a:prstGeom>
          <a:ln>
            <a:solidFill>
              <a:schemeClr val="tx1"/>
            </a:solidFill>
          </a:ln>
        </p:spPr>
      </p:pic>
      <p:sp>
        <p:nvSpPr>
          <p:cNvPr id="11" name="10 Rectángulo"/>
          <p:cNvSpPr/>
          <p:nvPr/>
        </p:nvSpPr>
        <p:spPr>
          <a:xfrm>
            <a:off x="6281705" y="5229200"/>
            <a:ext cx="776175" cy="369332"/>
          </a:xfrm>
          <a:prstGeom prst="rect">
            <a:avLst/>
          </a:prstGeom>
        </p:spPr>
        <p:txBody>
          <a:bodyPr wrap="none">
            <a:spAutoFit/>
          </a:bodyPr>
          <a:lstStyle/>
          <a:p>
            <a:r>
              <a:rPr lang="es-EC" dirty="0" smtClean="0"/>
              <a:t>Zona </a:t>
            </a:r>
            <a:r>
              <a:rPr lang="es-EC" dirty="0"/>
              <a:t>4</a:t>
            </a:r>
          </a:p>
        </p:txBody>
      </p:sp>
      <p:sp>
        <p:nvSpPr>
          <p:cNvPr id="12" name="11 Rectángulo"/>
          <p:cNvSpPr/>
          <p:nvPr/>
        </p:nvSpPr>
        <p:spPr>
          <a:xfrm>
            <a:off x="6349789" y="3563724"/>
            <a:ext cx="776175" cy="369332"/>
          </a:xfrm>
          <a:prstGeom prst="rect">
            <a:avLst/>
          </a:prstGeom>
        </p:spPr>
        <p:txBody>
          <a:bodyPr wrap="none">
            <a:spAutoFit/>
          </a:bodyPr>
          <a:lstStyle/>
          <a:p>
            <a:r>
              <a:rPr lang="es-EC" dirty="0" smtClean="0"/>
              <a:t>Zona </a:t>
            </a:r>
            <a:r>
              <a:rPr lang="es-EC" dirty="0"/>
              <a:t>3</a:t>
            </a:r>
          </a:p>
        </p:txBody>
      </p:sp>
      <p:sp>
        <p:nvSpPr>
          <p:cNvPr id="13" name="12 Rectángulo"/>
          <p:cNvSpPr/>
          <p:nvPr/>
        </p:nvSpPr>
        <p:spPr>
          <a:xfrm>
            <a:off x="899592" y="5256678"/>
            <a:ext cx="776175" cy="369332"/>
          </a:xfrm>
          <a:prstGeom prst="rect">
            <a:avLst/>
          </a:prstGeom>
        </p:spPr>
        <p:txBody>
          <a:bodyPr wrap="none">
            <a:spAutoFit/>
          </a:bodyPr>
          <a:lstStyle/>
          <a:p>
            <a:r>
              <a:rPr lang="es-EC" dirty="0" smtClean="0"/>
              <a:t>Zona 1</a:t>
            </a:r>
            <a:endParaRPr lang="es-EC" dirty="0"/>
          </a:p>
        </p:txBody>
      </p:sp>
      <p:sp>
        <p:nvSpPr>
          <p:cNvPr id="14" name="13 Rectángulo"/>
          <p:cNvSpPr/>
          <p:nvPr/>
        </p:nvSpPr>
        <p:spPr>
          <a:xfrm>
            <a:off x="2771800" y="5264035"/>
            <a:ext cx="776175" cy="369332"/>
          </a:xfrm>
          <a:prstGeom prst="rect">
            <a:avLst/>
          </a:prstGeom>
        </p:spPr>
        <p:txBody>
          <a:bodyPr wrap="none">
            <a:spAutoFit/>
          </a:bodyPr>
          <a:lstStyle/>
          <a:p>
            <a:r>
              <a:rPr lang="es-EC" dirty="0" smtClean="0"/>
              <a:t>Zona 2</a:t>
            </a:r>
            <a:endParaRPr lang="es-EC" dirty="0"/>
          </a:p>
        </p:txBody>
      </p:sp>
    </p:spTree>
    <p:extLst>
      <p:ext uri="{BB962C8B-B14F-4D97-AF65-F5344CB8AC3E}">
        <p14:creationId xmlns:p14="http://schemas.microsoft.com/office/powerpoint/2010/main" val="1498067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lstStyle/>
          <a:p>
            <a:r>
              <a:rPr lang="es-EC" dirty="0"/>
              <a:t>Implementación de </a:t>
            </a:r>
            <a:r>
              <a:rPr lang="es-EC" dirty="0" smtClean="0"/>
              <a:t>CCTV</a:t>
            </a:r>
            <a:br>
              <a:rPr lang="es-EC" dirty="0" smtClean="0"/>
            </a:br>
            <a:endParaRPr lang="es-EC" dirty="0"/>
          </a:p>
        </p:txBody>
      </p:sp>
      <p:sp>
        <p:nvSpPr>
          <p:cNvPr id="5" name="2 Marcador de contenido"/>
          <p:cNvSpPr>
            <a:spLocks noGrp="1"/>
          </p:cNvSpPr>
          <p:nvPr>
            <p:ph sz="quarter" idx="13"/>
          </p:nvPr>
        </p:nvSpPr>
        <p:spPr>
          <a:xfrm>
            <a:off x="609600" y="1412776"/>
            <a:ext cx="7924800" cy="532656"/>
          </a:xfrm>
        </p:spPr>
        <p:txBody>
          <a:bodyPr/>
          <a:lstStyle/>
          <a:p>
            <a:r>
              <a:rPr lang="es-EC" dirty="0" smtClean="0"/>
              <a:t>Distribución  eléctrica</a:t>
            </a:r>
            <a:endParaRPr lang="es-EC" dirty="0"/>
          </a:p>
        </p:txBody>
      </p:sp>
      <p:pic>
        <p:nvPicPr>
          <p:cNvPr id="6" name="5 Imagen"/>
          <p:cNvPicPr/>
          <p:nvPr/>
        </p:nvPicPr>
        <p:blipFill rotWithShape="1">
          <a:blip r:embed="rId2" cstate="email">
            <a:extLst>
              <a:ext uri="{28A0092B-C50C-407E-A947-70E740481C1C}">
                <a14:useLocalDpi xmlns:a14="http://schemas.microsoft.com/office/drawing/2010/main"/>
              </a:ext>
            </a:extLst>
          </a:blip>
          <a:srcRect t="19209"/>
          <a:stretch/>
        </p:blipFill>
        <p:spPr>
          <a:xfrm>
            <a:off x="899593" y="4077072"/>
            <a:ext cx="3384376" cy="1047170"/>
          </a:xfrm>
          <a:prstGeom prst="rect">
            <a:avLst/>
          </a:prstGeom>
          <a:ln>
            <a:solidFill>
              <a:schemeClr val="tx1"/>
            </a:solidFill>
          </a:ln>
        </p:spPr>
      </p:pic>
      <p:pic>
        <p:nvPicPr>
          <p:cNvPr id="7" name="6 Imagen"/>
          <p:cNvPicPr/>
          <p:nvPr/>
        </p:nvPicPr>
        <p:blipFill>
          <a:blip r:embed="rId3" cstate="email">
            <a:extLst>
              <a:ext uri="{28A0092B-C50C-407E-A947-70E740481C1C}">
                <a14:useLocalDpi xmlns:a14="http://schemas.microsoft.com/office/drawing/2010/main"/>
              </a:ext>
            </a:extLst>
          </a:blip>
          <a:stretch>
            <a:fillRect/>
          </a:stretch>
        </p:blipFill>
        <p:spPr>
          <a:xfrm>
            <a:off x="899593" y="1916832"/>
            <a:ext cx="3384376" cy="2037610"/>
          </a:xfrm>
          <a:prstGeom prst="rect">
            <a:avLst/>
          </a:prstGeom>
          <a:ln>
            <a:solidFill>
              <a:schemeClr val="tx1"/>
            </a:solidFill>
          </a:ln>
        </p:spPr>
      </p:pic>
      <p:pic>
        <p:nvPicPr>
          <p:cNvPr id="8" name="7 Imagen"/>
          <p:cNvPicPr/>
          <p:nvPr/>
        </p:nvPicPr>
        <p:blipFill>
          <a:blip r:embed="rId4" cstate="email">
            <a:extLst>
              <a:ext uri="{28A0092B-C50C-407E-A947-70E740481C1C}">
                <a14:useLocalDpi xmlns:a14="http://schemas.microsoft.com/office/drawing/2010/main"/>
              </a:ext>
            </a:extLst>
          </a:blip>
          <a:stretch>
            <a:fillRect/>
          </a:stretch>
        </p:blipFill>
        <p:spPr>
          <a:xfrm>
            <a:off x="4695974" y="1916833"/>
            <a:ext cx="3888432" cy="1389245"/>
          </a:xfrm>
          <a:prstGeom prst="rect">
            <a:avLst/>
          </a:prstGeom>
          <a:ln>
            <a:solidFill>
              <a:schemeClr val="tx1"/>
            </a:solidFill>
          </a:ln>
        </p:spPr>
      </p:pic>
      <p:pic>
        <p:nvPicPr>
          <p:cNvPr id="9" name="8 Imagen"/>
          <p:cNvPicPr/>
          <p:nvPr/>
        </p:nvPicPr>
        <p:blipFill>
          <a:blip r:embed="rId5" cstate="email">
            <a:extLst>
              <a:ext uri="{28A0092B-C50C-407E-A947-70E740481C1C}">
                <a14:useLocalDpi xmlns:a14="http://schemas.microsoft.com/office/drawing/2010/main"/>
              </a:ext>
            </a:extLst>
          </a:blip>
          <a:stretch>
            <a:fillRect/>
          </a:stretch>
        </p:blipFill>
        <p:spPr>
          <a:xfrm>
            <a:off x="4695974" y="3782933"/>
            <a:ext cx="3888432" cy="1086227"/>
          </a:xfrm>
          <a:prstGeom prst="rect">
            <a:avLst/>
          </a:prstGeom>
          <a:ln>
            <a:solidFill>
              <a:schemeClr val="tx1"/>
            </a:solidFill>
          </a:ln>
        </p:spPr>
      </p:pic>
      <p:sp>
        <p:nvSpPr>
          <p:cNvPr id="10" name="9 Rectángulo"/>
          <p:cNvSpPr/>
          <p:nvPr/>
        </p:nvSpPr>
        <p:spPr>
          <a:xfrm>
            <a:off x="6281705" y="5022468"/>
            <a:ext cx="776175" cy="369332"/>
          </a:xfrm>
          <a:prstGeom prst="rect">
            <a:avLst/>
          </a:prstGeom>
        </p:spPr>
        <p:txBody>
          <a:bodyPr wrap="none">
            <a:spAutoFit/>
          </a:bodyPr>
          <a:lstStyle/>
          <a:p>
            <a:r>
              <a:rPr lang="es-EC" dirty="0" smtClean="0"/>
              <a:t>Zona </a:t>
            </a:r>
            <a:r>
              <a:rPr lang="es-EC" dirty="0"/>
              <a:t>4</a:t>
            </a:r>
          </a:p>
        </p:txBody>
      </p:sp>
      <p:sp>
        <p:nvSpPr>
          <p:cNvPr id="11" name="10 Rectángulo"/>
          <p:cNvSpPr/>
          <p:nvPr/>
        </p:nvSpPr>
        <p:spPr>
          <a:xfrm>
            <a:off x="6349789" y="3356992"/>
            <a:ext cx="776175" cy="369332"/>
          </a:xfrm>
          <a:prstGeom prst="rect">
            <a:avLst/>
          </a:prstGeom>
        </p:spPr>
        <p:txBody>
          <a:bodyPr wrap="none">
            <a:spAutoFit/>
          </a:bodyPr>
          <a:lstStyle/>
          <a:p>
            <a:r>
              <a:rPr lang="es-EC" dirty="0" smtClean="0"/>
              <a:t>Zona </a:t>
            </a:r>
            <a:r>
              <a:rPr lang="es-EC" dirty="0"/>
              <a:t>3</a:t>
            </a:r>
          </a:p>
        </p:txBody>
      </p:sp>
      <p:sp>
        <p:nvSpPr>
          <p:cNvPr id="12" name="11 Rectángulo"/>
          <p:cNvSpPr/>
          <p:nvPr/>
        </p:nvSpPr>
        <p:spPr>
          <a:xfrm>
            <a:off x="1115616" y="5373216"/>
            <a:ext cx="776175" cy="369332"/>
          </a:xfrm>
          <a:prstGeom prst="rect">
            <a:avLst/>
          </a:prstGeom>
        </p:spPr>
        <p:txBody>
          <a:bodyPr wrap="none">
            <a:spAutoFit/>
          </a:bodyPr>
          <a:lstStyle/>
          <a:p>
            <a:r>
              <a:rPr lang="es-EC" dirty="0" smtClean="0"/>
              <a:t>Zona 1</a:t>
            </a:r>
            <a:endParaRPr lang="es-EC" dirty="0"/>
          </a:p>
        </p:txBody>
      </p:sp>
      <p:sp>
        <p:nvSpPr>
          <p:cNvPr id="13" name="12 Rectángulo"/>
          <p:cNvSpPr/>
          <p:nvPr/>
        </p:nvSpPr>
        <p:spPr>
          <a:xfrm>
            <a:off x="3150188" y="5383188"/>
            <a:ext cx="776175" cy="369332"/>
          </a:xfrm>
          <a:prstGeom prst="rect">
            <a:avLst/>
          </a:prstGeom>
        </p:spPr>
        <p:txBody>
          <a:bodyPr wrap="none">
            <a:spAutoFit/>
          </a:bodyPr>
          <a:lstStyle/>
          <a:p>
            <a:r>
              <a:rPr lang="es-EC" dirty="0" smtClean="0"/>
              <a:t>Zona 2</a:t>
            </a:r>
            <a:endParaRPr lang="es-EC" dirty="0"/>
          </a:p>
        </p:txBody>
      </p:sp>
    </p:spTree>
    <p:extLst>
      <p:ext uri="{BB962C8B-B14F-4D97-AF65-F5344CB8AC3E}">
        <p14:creationId xmlns:p14="http://schemas.microsoft.com/office/powerpoint/2010/main" val="32275312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Configuración de cámaras</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395536" y="1196752"/>
            <a:ext cx="4104456" cy="1656184"/>
          </a:xfrm>
          <a:prstGeom prst="rect">
            <a:avLst/>
          </a:prstGeom>
          <a:ln>
            <a:solidFill>
              <a:schemeClr val="tx1"/>
            </a:solidFill>
          </a:ln>
        </p:spPr>
      </p:pic>
      <p:pic>
        <p:nvPicPr>
          <p:cNvPr id="5" name="4 Imagen"/>
          <p:cNvPicPr/>
          <p:nvPr/>
        </p:nvPicPr>
        <p:blipFill>
          <a:blip r:embed="rId3" cstate="email">
            <a:extLst>
              <a:ext uri="{28A0092B-C50C-407E-A947-70E740481C1C}">
                <a14:useLocalDpi xmlns:a14="http://schemas.microsoft.com/office/drawing/2010/main"/>
              </a:ext>
            </a:extLst>
          </a:blip>
          <a:stretch>
            <a:fillRect/>
          </a:stretch>
        </p:blipFill>
        <p:spPr>
          <a:xfrm>
            <a:off x="2890955" y="1484784"/>
            <a:ext cx="4694555" cy="1968500"/>
          </a:xfrm>
          <a:prstGeom prst="rect">
            <a:avLst/>
          </a:prstGeom>
          <a:ln>
            <a:solidFill>
              <a:schemeClr val="tx1"/>
            </a:solidFill>
          </a:ln>
        </p:spPr>
      </p:pic>
      <p:pic>
        <p:nvPicPr>
          <p:cNvPr id="6" name="5 Imagen"/>
          <p:cNvPicPr/>
          <p:nvPr/>
        </p:nvPicPr>
        <p:blipFill>
          <a:blip r:embed="rId4"/>
          <a:stretch>
            <a:fillRect/>
          </a:stretch>
        </p:blipFill>
        <p:spPr>
          <a:xfrm>
            <a:off x="2004216" y="4581128"/>
            <a:ext cx="887095" cy="715645"/>
          </a:xfrm>
          <a:prstGeom prst="rect">
            <a:avLst/>
          </a:prstGeom>
        </p:spPr>
      </p:pic>
      <p:pic>
        <p:nvPicPr>
          <p:cNvPr id="7" name="6 Imagen"/>
          <p:cNvPicPr/>
          <p:nvPr/>
        </p:nvPicPr>
        <p:blipFill>
          <a:blip r:embed="rId5" cstate="email">
            <a:extLst>
              <a:ext uri="{28A0092B-C50C-407E-A947-70E740481C1C}">
                <a14:useLocalDpi xmlns:a14="http://schemas.microsoft.com/office/drawing/2010/main"/>
              </a:ext>
            </a:extLst>
          </a:blip>
          <a:stretch>
            <a:fillRect/>
          </a:stretch>
        </p:blipFill>
        <p:spPr>
          <a:xfrm>
            <a:off x="3491880" y="3557825"/>
            <a:ext cx="3911600" cy="2046605"/>
          </a:xfrm>
          <a:prstGeom prst="rect">
            <a:avLst/>
          </a:prstGeom>
          <a:ln>
            <a:solidFill>
              <a:schemeClr val="tx1"/>
            </a:solidFill>
          </a:ln>
        </p:spPr>
      </p:pic>
    </p:spTree>
    <p:extLst>
      <p:ext uri="{BB962C8B-B14F-4D97-AF65-F5344CB8AC3E}">
        <p14:creationId xmlns:p14="http://schemas.microsoft.com/office/powerpoint/2010/main" val="21046091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Antenas</a:t>
            </a:r>
            <a:r>
              <a:rPr lang="en-US" dirty="0" smtClean="0"/>
              <a:t/>
            </a:r>
            <a:br>
              <a:rPr lang="en-US" dirty="0" smtClean="0"/>
            </a:br>
            <a:endParaRPr lang="es-EC" dirty="0"/>
          </a:p>
        </p:txBody>
      </p:sp>
      <p:sp>
        <p:nvSpPr>
          <p:cNvPr id="4" name="2 Marcador de contenido"/>
          <p:cNvSpPr txBox="1">
            <a:spLocks/>
          </p:cNvSpPr>
          <p:nvPr/>
        </p:nvSpPr>
        <p:spPr>
          <a:xfrm>
            <a:off x="1331640" y="1574647"/>
            <a:ext cx="3028256" cy="4320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S" dirty="0" smtClean="0"/>
              <a:t>Omnidireccionales</a:t>
            </a:r>
          </a:p>
          <a:p>
            <a:endParaRPr lang="es-ES" dirty="0" smtClean="0"/>
          </a:p>
          <a:p>
            <a:endParaRPr lang="es-ES" dirty="0" smtClean="0"/>
          </a:p>
          <a:p>
            <a:endParaRPr lang="es-EC" dirty="0"/>
          </a:p>
        </p:txBody>
      </p:sp>
      <p:sp>
        <p:nvSpPr>
          <p:cNvPr id="5" name="2 Marcador de contenido"/>
          <p:cNvSpPr txBox="1">
            <a:spLocks/>
          </p:cNvSpPr>
          <p:nvPr/>
        </p:nvSpPr>
        <p:spPr>
          <a:xfrm>
            <a:off x="1372449" y="3518863"/>
            <a:ext cx="2627407" cy="4320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S" dirty="0" smtClean="0"/>
              <a:t>Sectoriales</a:t>
            </a:r>
          </a:p>
          <a:p>
            <a:endParaRPr lang="es-ES" dirty="0" smtClean="0"/>
          </a:p>
          <a:p>
            <a:endParaRPr lang="es-ES" dirty="0" smtClean="0"/>
          </a:p>
          <a:p>
            <a:endParaRPr lang="es-EC" dirty="0"/>
          </a:p>
        </p:txBody>
      </p:sp>
      <p:pic>
        <p:nvPicPr>
          <p:cNvPr id="7" name="6 Imagen"/>
          <p:cNvPicPr/>
          <p:nvPr/>
        </p:nvPicPr>
        <p:blipFill>
          <a:blip r:embed="rId2" cstate="email">
            <a:extLst>
              <a:ext uri="{28A0092B-C50C-407E-A947-70E740481C1C}">
                <a14:useLocalDpi xmlns:a14="http://schemas.microsoft.com/office/drawing/2010/main"/>
              </a:ext>
            </a:extLst>
          </a:blip>
          <a:stretch>
            <a:fillRect/>
          </a:stretch>
        </p:blipFill>
        <p:spPr>
          <a:xfrm>
            <a:off x="3532673" y="764704"/>
            <a:ext cx="4396424" cy="2250103"/>
          </a:xfrm>
          <a:prstGeom prst="rect">
            <a:avLst/>
          </a:prstGeom>
          <a:ln>
            <a:solidFill>
              <a:schemeClr val="tx1"/>
            </a:solidFill>
          </a:ln>
        </p:spPr>
      </p:pic>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3532673" y="3267130"/>
            <a:ext cx="4396424" cy="237626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53833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cstate="email">
            <a:extLst>
              <a:ext uri="{28A0092B-C50C-407E-A947-70E740481C1C}">
                <a14:useLocalDpi xmlns:a14="http://schemas.microsoft.com/office/drawing/2010/main"/>
              </a:ext>
            </a:extLst>
          </a:blip>
          <a:srcRect/>
          <a:stretch/>
        </p:blipFill>
        <p:spPr bwMode="auto">
          <a:xfrm>
            <a:off x="539553" y="980728"/>
            <a:ext cx="2952328" cy="648072"/>
          </a:xfrm>
          <a:prstGeom prst="rect">
            <a:avLst/>
          </a:prstGeom>
          <a:ln>
            <a:solidFill>
              <a:schemeClr val="tx1"/>
            </a:solidFill>
          </a:ln>
          <a:extLst>
            <a:ext uri="{53640926-AAD7-44D8-BBD7-CCE9431645EC}">
              <a14:shadowObscured xmlns:a14="http://schemas.microsoft.com/office/drawing/2010/main"/>
            </a:ext>
          </a:extLst>
        </p:spPr>
      </p:pic>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4113337" y="764704"/>
            <a:ext cx="3122959" cy="2088232"/>
          </a:xfrm>
          <a:prstGeom prst="rect">
            <a:avLst/>
          </a:prstGeom>
          <a:ln>
            <a:solidFill>
              <a:schemeClr val="tx1"/>
            </a:solidFill>
          </a:ln>
        </p:spPr>
      </p:pic>
      <p:pic>
        <p:nvPicPr>
          <p:cNvPr id="7" name="6 Imagen"/>
          <p:cNvPicPr/>
          <p:nvPr/>
        </p:nvPicPr>
        <p:blipFill>
          <a:blip r:embed="rId4" cstate="email">
            <a:extLst>
              <a:ext uri="{28A0092B-C50C-407E-A947-70E740481C1C}">
                <a14:useLocalDpi xmlns:a14="http://schemas.microsoft.com/office/drawing/2010/main"/>
              </a:ext>
            </a:extLst>
          </a:blip>
          <a:stretch>
            <a:fillRect/>
          </a:stretch>
        </p:blipFill>
        <p:spPr>
          <a:xfrm>
            <a:off x="769948" y="1808820"/>
            <a:ext cx="3343389" cy="2160240"/>
          </a:xfrm>
          <a:prstGeom prst="rect">
            <a:avLst/>
          </a:prstGeom>
          <a:ln>
            <a:solidFill>
              <a:schemeClr val="tx1"/>
            </a:solidFill>
          </a:ln>
        </p:spPr>
      </p:pic>
      <p:pic>
        <p:nvPicPr>
          <p:cNvPr id="8" name="7 Imagen"/>
          <p:cNvPicPr/>
          <p:nvPr/>
        </p:nvPicPr>
        <p:blipFill rotWithShape="1">
          <a:blip r:embed="rId5" cstate="email">
            <a:extLst>
              <a:ext uri="{28A0092B-C50C-407E-A947-70E740481C1C}">
                <a14:useLocalDpi xmlns:a14="http://schemas.microsoft.com/office/drawing/2010/main"/>
              </a:ext>
            </a:extLst>
          </a:blip>
          <a:srcRect/>
          <a:stretch/>
        </p:blipFill>
        <p:spPr bwMode="auto">
          <a:xfrm>
            <a:off x="3563888" y="2859863"/>
            <a:ext cx="3672408" cy="2376264"/>
          </a:xfrm>
          <a:prstGeom prst="rect">
            <a:avLst/>
          </a:prstGeom>
          <a:ln>
            <a:solidFill>
              <a:schemeClr val="tx1"/>
            </a:solidFill>
          </a:ln>
          <a:extLst>
            <a:ext uri="{53640926-AAD7-44D8-BBD7-CCE9431645EC}">
              <a14:shadowObscured xmlns:a14="http://schemas.microsoft.com/office/drawing/2010/main"/>
            </a:ext>
          </a:extLst>
        </p:spPr>
      </p:pic>
      <p:pic>
        <p:nvPicPr>
          <p:cNvPr id="9" name="8 Imagen"/>
          <p:cNvPicPr/>
          <p:nvPr/>
        </p:nvPicPr>
        <p:blipFill>
          <a:blip r:embed="rId6" cstate="email">
            <a:extLst>
              <a:ext uri="{28A0092B-C50C-407E-A947-70E740481C1C}">
                <a14:useLocalDpi xmlns:a14="http://schemas.microsoft.com/office/drawing/2010/main"/>
              </a:ext>
            </a:extLst>
          </a:blip>
          <a:stretch>
            <a:fillRect/>
          </a:stretch>
        </p:blipFill>
        <p:spPr>
          <a:xfrm>
            <a:off x="4645968" y="3284984"/>
            <a:ext cx="4032448" cy="2520280"/>
          </a:xfrm>
          <a:prstGeom prst="rect">
            <a:avLst/>
          </a:prstGeom>
          <a:ln>
            <a:solidFill>
              <a:schemeClr val="tx1"/>
            </a:solidFill>
          </a:ln>
        </p:spPr>
      </p:pic>
      <p:sp>
        <p:nvSpPr>
          <p:cNvPr id="10" name="1 Título"/>
          <p:cNvSpPr txBox="1">
            <a:spLocks/>
          </p:cNvSpPr>
          <p:nvPr/>
        </p:nvSpPr>
        <p:spPr>
          <a:xfrm>
            <a:off x="683568" y="44624"/>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Configuración de cámaras</a:t>
            </a:r>
            <a:br>
              <a:rPr lang="es-EC" dirty="0" smtClean="0"/>
            </a:br>
            <a:endParaRPr lang="es-EC" dirty="0"/>
          </a:p>
        </p:txBody>
      </p:sp>
    </p:spTree>
    <p:extLst>
      <p:ext uri="{BB962C8B-B14F-4D97-AF65-F5344CB8AC3E}">
        <p14:creationId xmlns:p14="http://schemas.microsoft.com/office/powerpoint/2010/main" val="10845040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lstStyle/>
          <a:p>
            <a:r>
              <a:rPr lang="es-EC" dirty="0" smtClean="0"/>
              <a:t>Configuración de cámaras</a:t>
            </a:r>
            <a:br>
              <a:rPr lang="es-EC" dirty="0" smtClean="0"/>
            </a:br>
            <a:endParaRPr lang="es-EC" dirty="0"/>
          </a:p>
        </p:txBody>
      </p:sp>
      <p:pic>
        <p:nvPicPr>
          <p:cNvPr id="5" name="4 Imagen"/>
          <p:cNvPicPr/>
          <p:nvPr/>
        </p:nvPicPr>
        <p:blipFill>
          <a:blip r:embed="rId2" cstate="email">
            <a:extLst>
              <a:ext uri="{28A0092B-C50C-407E-A947-70E740481C1C}">
                <a14:useLocalDpi xmlns:a14="http://schemas.microsoft.com/office/drawing/2010/main"/>
              </a:ext>
            </a:extLst>
          </a:blip>
          <a:stretch>
            <a:fillRect/>
          </a:stretch>
        </p:blipFill>
        <p:spPr>
          <a:xfrm>
            <a:off x="897756" y="1252761"/>
            <a:ext cx="4178300" cy="2550795"/>
          </a:xfrm>
          <a:prstGeom prst="rect">
            <a:avLst/>
          </a:prstGeom>
          <a:ln>
            <a:solidFill>
              <a:schemeClr val="tx1"/>
            </a:solidFill>
          </a:ln>
        </p:spPr>
      </p:pic>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3635896" y="3140968"/>
            <a:ext cx="4295140" cy="1924685"/>
          </a:xfrm>
          <a:prstGeom prst="rect">
            <a:avLst/>
          </a:prstGeom>
          <a:ln>
            <a:solidFill>
              <a:schemeClr val="tx1"/>
            </a:solidFill>
          </a:ln>
        </p:spPr>
      </p:pic>
    </p:spTree>
    <p:extLst>
      <p:ext uri="{BB962C8B-B14F-4D97-AF65-F5344CB8AC3E}">
        <p14:creationId xmlns:p14="http://schemas.microsoft.com/office/powerpoint/2010/main" val="384354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Configuración de servidor</a:t>
            </a:r>
            <a:br>
              <a:rPr lang="es-EC" dirty="0" smtClean="0"/>
            </a:br>
            <a:endParaRPr lang="es-EC" dirty="0"/>
          </a:p>
        </p:txBody>
      </p:sp>
      <p:pic>
        <p:nvPicPr>
          <p:cNvPr id="4" name="3 Imagen"/>
          <p:cNvPicPr/>
          <p:nvPr/>
        </p:nvPicPr>
        <p:blipFill>
          <a:blip r:embed="rId2" cstate="email">
            <a:extLst>
              <a:ext uri="{28A0092B-C50C-407E-A947-70E740481C1C}">
                <a14:useLocalDpi xmlns:a14="http://schemas.microsoft.com/office/drawing/2010/main"/>
              </a:ext>
            </a:extLst>
          </a:blip>
          <a:stretch>
            <a:fillRect/>
          </a:stretch>
        </p:blipFill>
        <p:spPr>
          <a:xfrm>
            <a:off x="755576" y="1988840"/>
            <a:ext cx="2442394" cy="1569462"/>
          </a:xfrm>
          <a:prstGeom prst="rect">
            <a:avLst/>
          </a:prstGeom>
          <a:ln>
            <a:solidFill>
              <a:schemeClr val="tx1"/>
            </a:solidFill>
          </a:ln>
        </p:spPr>
      </p:pic>
      <p:pic>
        <p:nvPicPr>
          <p:cNvPr id="6" name="5 Imagen"/>
          <p:cNvPicPr/>
          <p:nvPr/>
        </p:nvPicPr>
        <p:blipFill>
          <a:blip r:embed="rId3" cstate="email">
            <a:extLst>
              <a:ext uri="{28A0092B-C50C-407E-A947-70E740481C1C}">
                <a14:useLocalDpi xmlns:a14="http://schemas.microsoft.com/office/drawing/2010/main"/>
              </a:ext>
            </a:extLst>
          </a:blip>
          <a:stretch>
            <a:fillRect/>
          </a:stretch>
        </p:blipFill>
        <p:spPr>
          <a:xfrm>
            <a:off x="2915817" y="2219325"/>
            <a:ext cx="3168352" cy="2145779"/>
          </a:xfrm>
          <a:prstGeom prst="rect">
            <a:avLst/>
          </a:prstGeom>
          <a:ln>
            <a:solidFill>
              <a:schemeClr val="tx1"/>
            </a:solidFill>
          </a:ln>
        </p:spPr>
      </p:pic>
      <p:pic>
        <p:nvPicPr>
          <p:cNvPr id="7" name="6 Imagen"/>
          <p:cNvPicPr/>
          <p:nvPr/>
        </p:nvPicPr>
        <p:blipFill>
          <a:blip r:embed="rId4" cstate="email">
            <a:extLst>
              <a:ext uri="{28A0092B-C50C-407E-A947-70E740481C1C}">
                <a14:useLocalDpi xmlns:a14="http://schemas.microsoft.com/office/drawing/2010/main"/>
              </a:ext>
            </a:extLst>
          </a:blip>
          <a:stretch>
            <a:fillRect/>
          </a:stretch>
        </p:blipFill>
        <p:spPr>
          <a:xfrm>
            <a:off x="5076056" y="4044182"/>
            <a:ext cx="3456384" cy="1096988"/>
          </a:xfrm>
          <a:prstGeom prst="rect">
            <a:avLst/>
          </a:prstGeom>
          <a:ln w="9525" cap="flat" cmpd="sng" algn="ctr">
            <a:solidFill>
              <a:sysClr val="windowText" lastClr="000000"/>
            </a:solidFill>
            <a:prstDash val="solid"/>
            <a:round/>
            <a:headEnd type="none" w="med" len="med"/>
            <a:tailEnd type="none" w="med" len="med"/>
          </a:ln>
        </p:spPr>
      </p:pic>
      <p:pic>
        <p:nvPicPr>
          <p:cNvPr id="8" name="7 Imagen"/>
          <p:cNvPicPr/>
          <p:nvPr/>
        </p:nvPicPr>
        <p:blipFill>
          <a:blip r:embed="rId5" cstate="email">
            <a:extLst>
              <a:ext uri="{28A0092B-C50C-407E-A947-70E740481C1C}">
                <a14:useLocalDpi xmlns:a14="http://schemas.microsoft.com/office/drawing/2010/main"/>
              </a:ext>
            </a:extLst>
          </a:blip>
          <a:stretch>
            <a:fillRect/>
          </a:stretch>
        </p:blipFill>
        <p:spPr>
          <a:xfrm>
            <a:off x="539552" y="4427747"/>
            <a:ext cx="3096344" cy="1089485"/>
          </a:xfrm>
          <a:prstGeom prst="rect">
            <a:avLst/>
          </a:prstGeom>
          <a:ln w="9525" cap="flat" cmpd="sng" algn="ctr">
            <a:solidFill>
              <a:sysClr val="windowText" lastClr="000000"/>
            </a:solidFill>
            <a:prstDash val="solid"/>
            <a:round/>
            <a:headEnd type="none" w="med" len="med"/>
            <a:tailEnd type="none" w="med" len="med"/>
          </a:ln>
        </p:spPr>
      </p:pic>
      <p:pic>
        <p:nvPicPr>
          <p:cNvPr id="9" name="8 Imagen"/>
          <p:cNvPicPr/>
          <p:nvPr/>
        </p:nvPicPr>
        <p:blipFill>
          <a:blip r:embed="rId6" cstate="email">
            <a:extLst>
              <a:ext uri="{28A0092B-C50C-407E-A947-70E740481C1C}">
                <a14:useLocalDpi xmlns:a14="http://schemas.microsoft.com/office/drawing/2010/main"/>
              </a:ext>
            </a:extLst>
          </a:blip>
          <a:stretch>
            <a:fillRect/>
          </a:stretch>
        </p:blipFill>
        <p:spPr>
          <a:xfrm>
            <a:off x="1713718" y="4941168"/>
            <a:ext cx="2913633" cy="1152128"/>
          </a:xfrm>
          <a:prstGeom prst="rect">
            <a:avLst/>
          </a:prstGeom>
          <a:ln w="9525" cap="flat" cmpd="sng" algn="ctr">
            <a:solidFill>
              <a:sysClr val="windowText" lastClr="000000"/>
            </a:solidFill>
            <a:prstDash val="solid"/>
            <a:round/>
            <a:headEnd type="none" w="med" len="med"/>
            <a:tailEnd type="none" w="med" len="med"/>
          </a:ln>
        </p:spPr>
      </p:pic>
      <p:pic>
        <p:nvPicPr>
          <p:cNvPr id="10" name="9 Imagen"/>
          <p:cNvPicPr/>
          <p:nvPr/>
        </p:nvPicPr>
        <p:blipFill>
          <a:blip r:embed="rId7" cstate="email">
            <a:extLst>
              <a:ext uri="{28A0092B-C50C-407E-A947-70E740481C1C}">
                <a14:useLocalDpi xmlns:a14="http://schemas.microsoft.com/office/drawing/2010/main"/>
              </a:ext>
            </a:extLst>
          </a:blip>
          <a:stretch>
            <a:fillRect/>
          </a:stretch>
        </p:blipFill>
        <p:spPr>
          <a:xfrm>
            <a:off x="3170534" y="5301208"/>
            <a:ext cx="2866441" cy="952126"/>
          </a:xfrm>
          <a:prstGeom prst="rect">
            <a:avLst/>
          </a:prstGeom>
          <a:ln w="9525" cap="flat" cmpd="sng" algn="ctr">
            <a:solidFill>
              <a:sysClr val="windowText" lastClr="000000"/>
            </a:solidFill>
            <a:prstDash val="solid"/>
            <a:round/>
            <a:headEnd type="none" w="med" len="med"/>
            <a:tailEnd type="none" w="med" len="med"/>
          </a:ln>
        </p:spPr>
      </p:pic>
      <p:pic>
        <p:nvPicPr>
          <p:cNvPr id="11" name="10 Imagen"/>
          <p:cNvPicPr/>
          <p:nvPr/>
        </p:nvPicPr>
        <p:blipFill>
          <a:blip r:embed="rId8" cstate="email">
            <a:extLst>
              <a:ext uri="{28A0092B-C50C-407E-A947-70E740481C1C}">
                <a14:useLocalDpi xmlns:a14="http://schemas.microsoft.com/office/drawing/2010/main"/>
              </a:ext>
            </a:extLst>
          </a:blip>
          <a:stretch>
            <a:fillRect/>
          </a:stretch>
        </p:blipFill>
        <p:spPr>
          <a:xfrm>
            <a:off x="4734341" y="5835504"/>
            <a:ext cx="3776345" cy="835660"/>
          </a:xfrm>
          <a:prstGeom prst="rect">
            <a:avLst/>
          </a:prstGeom>
          <a:ln w="9525" cap="flat" cmpd="sng" algn="ctr">
            <a:solidFill>
              <a:sysClr val="windowText" lastClr="000000"/>
            </a:solidFill>
            <a:prstDash val="solid"/>
            <a:round/>
            <a:headEnd type="none" w="med" len="med"/>
            <a:tailEnd type="none" w="med" len="med"/>
          </a:ln>
        </p:spPr>
      </p:pic>
      <p:sp>
        <p:nvSpPr>
          <p:cNvPr id="13" name="2 Marcador de contenido"/>
          <p:cNvSpPr>
            <a:spLocks noGrp="1"/>
          </p:cNvSpPr>
          <p:nvPr>
            <p:ph sz="quarter" idx="13"/>
          </p:nvPr>
        </p:nvSpPr>
        <p:spPr>
          <a:xfrm>
            <a:off x="592757" y="1196752"/>
            <a:ext cx="7924800" cy="619125"/>
          </a:xfrm>
        </p:spPr>
        <p:txBody>
          <a:bodyPr/>
          <a:lstStyle/>
          <a:p>
            <a:r>
              <a:rPr lang="es-EC" dirty="0" smtClean="0"/>
              <a:t>INSTALACIÓN DE UBUNTU</a:t>
            </a:r>
            <a:endParaRPr lang="es-EC" dirty="0"/>
          </a:p>
        </p:txBody>
      </p:sp>
    </p:spTree>
    <p:extLst>
      <p:ext uri="{BB962C8B-B14F-4D97-AF65-F5344CB8AC3E}">
        <p14:creationId xmlns:p14="http://schemas.microsoft.com/office/powerpoint/2010/main" val="33154573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zoneminder</a:t>
            </a:r>
            <a:endParaRPr lang="es-EC" dirty="0"/>
          </a:p>
        </p:txBody>
      </p:sp>
      <p:sp>
        <p:nvSpPr>
          <p:cNvPr id="3" name="2 Marcador de contenido"/>
          <p:cNvSpPr>
            <a:spLocks noGrp="1"/>
          </p:cNvSpPr>
          <p:nvPr>
            <p:ph sz="quarter" idx="13"/>
          </p:nvPr>
        </p:nvSpPr>
        <p:spPr>
          <a:xfrm>
            <a:off x="609600" y="1988840"/>
            <a:ext cx="7924800" cy="4114800"/>
          </a:xfrm>
        </p:spPr>
        <p:txBody>
          <a:bodyPr/>
          <a:lstStyle/>
          <a:p>
            <a:pPr algn="just"/>
            <a:r>
              <a:rPr lang="es-EC" sz="2400" dirty="0"/>
              <a:t>Software necesarios para funcionamiento </a:t>
            </a:r>
            <a:r>
              <a:rPr lang="es-EC" sz="2400" dirty="0" smtClean="0"/>
              <a:t>de zoneminder</a:t>
            </a:r>
          </a:p>
          <a:p>
            <a:pPr algn="just"/>
            <a:endParaRPr lang="es-EC" sz="2400" dirty="0"/>
          </a:p>
          <a:p>
            <a:pPr lvl="1" algn="just"/>
            <a:r>
              <a:rPr lang="es-EC" sz="2400" dirty="0" smtClean="0"/>
              <a:t>Apache 2-Mysql, generador de base de datos</a:t>
            </a:r>
          </a:p>
          <a:p>
            <a:pPr lvl="1" algn="just"/>
            <a:r>
              <a:rPr lang="es-EC" sz="2400" dirty="0" smtClean="0"/>
              <a:t>Php5, lenguaje de programación</a:t>
            </a:r>
          </a:p>
          <a:p>
            <a:pPr lvl="1" algn="just"/>
            <a:r>
              <a:rPr lang="es-EC" sz="2400" dirty="0" err="1" smtClean="0"/>
              <a:t>Phyton</a:t>
            </a:r>
            <a:r>
              <a:rPr lang="es-EC" sz="2400" dirty="0" smtClean="0"/>
              <a:t>, compilador de php5</a:t>
            </a:r>
          </a:p>
          <a:p>
            <a:pPr lvl="1" algn="just"/>
            <a:r>
              <a:rPr lang="es-EC" sz="2400" dirty="0" smtClean="0"/>
              <a:t>Cambozola, lector de imágenes, administrador de FPS y controlador de las cámaras</a:t>
            </a:r>
          </a:p>
          <a:p>
            <a:endParaRPr lang="es-EC" dirty="0"/>
          </a:p>
        </p:txBody>
      </p:sp>
    </p:spTree>
    <p:extLst>
      <p:ext uri="{BB962C8B-B14F-4D97-AF65-F5344CB8AC3E}">
        <p14:creationId xmlns:p14="http://schemas.microsoft.com/office/powerpoint/2010/main" val="40817762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Configuración de </a:t>
            </a:r>
            <a:r>
              <a:rPr lang="es-EC" dirty="0" smtClean="0"/>
              <a:t>servidor</a:t>
            </a:r>
            <a:br>
              <a:rPr lang="es-EC" dirty="0" smtClean="0"/>
            </a:br>
            <a:endParaRPr lang="es-EC" dirty="0"/>
          </a:p>
        </p:txBody>
      </p:sp>
      <p:sp>
        <p:nvSpPr>
          <p:cNvPr id="3" name="2 Marcador de contenido"/>
          <p:cNvSpPr>
            <a:spLocks noGrp="1"/>
          </p:cNvSpPr>
          <p:nvPr>
            <p:ph sz="quarter" idx="13"/>
          </p:nvPr>
        </p:nvSpPr>
        <p:spPr>
          <a:xfrm>
            <a:off x="609600" y="1268760"/>
            <a:ext cx="7924800" cy="4320480"/>
          </a:xfrm>
        </p:spPr>
        <p:txBody>
          <a:bodyPr>
            <a:normAutofit lnSpcReduction="10000"/>
          </a:bodyPr>
          <a:lstStyle/>
          <a:p>
            <a:r>
              <a:rPr lang="es-EC" dirty="0" smtClean="0"/>
              <a:t>INSTALACIÓN DE ZONEMINDER</a:t>
            </a:r>
          </a:p>
          <a:p>
            <a:pPr lvl="1"/>
            <a:r>
              <a:rPr lang="es-EC" dirty="0"/>
              <a:t>sudo </a:t>
            </a:r>
            <a:r>
              <a:rPr lang="es-EC" dirty="0" smtClean="0"/>
              <a:t>su</a:t>
            </a:r>
          </a:p>
          <a:p>
            <a:pPr lvl="1"/>
            <a:r>
              <a:rPr lang="en-US" dirty="0"/>
              <a:t>apt-get update</a:t>
            </a:r>
            <a:endParaRPr lang="es-EC" dirty="0"/>
          </a:p>
          <a:p>
            <a:pPr lvl="1"/>
            <a:r>
              <a:rPr lang="en-US" dirty="0"/>
              <a:t>apt-get upgrade</a:t>
            </a:r>
            <a:endParaRPr lang="es-EC" dirty="0"/>
          </a:p>
          <a:p>
            <a:pPr lvl="1"/>
            <a:r>
              <a:rPr lang="en-US" dirty="0"/>
              <a:t>apt-get </a:t>
            </a:r>
            <a:r>
              <a:rPr lang="en-US" dirty="0" err="1" smtClean="0"/>
              <a:t>dist</a:t>
            </a:r>
            <a:r>
              <a:rPr lang="en-US" dirty="0" smtClean="0"/>
              <a:t>-upgrade</a:t>
            </a:r>
          </a:p>
          <a:p>
            <a:pPr lvl="1"/>
            <a:endParaRPr lang="en-US" dirty="0"/>
          </a:p>
          <a:p>
            <a:pPr lvl="1"/>
            <a:endParaRPr lang="en-US" dirty="0" smtClean="0"/>
          </a:p>
          <a:p>
            <a:pPr lvl="1"/>
            <a:endParaRPr lang="en-US" dirty="0"/>
          </a:p>
          <a:p>
            <a:r>
              <a:rPr lang="en-US" sz="1800" dirty="0"/>
              <a:t>apt-get install python-software-</a:t>
            </a:r>
            <a:r>
              <a:rPr lang="en-US" sz="1800" dirty="0" err="1"/>
              <a:t>propieties</a:t>
            </a:r>
            <a:endParaRPr lang="es-EC" sz="2800" dirty="0"/>
          </a:p>
          <a:p>
            <a:r>
              <a:rPr lang="en-US" sz="1800" dirty="0"/>
              <a:t>add-apt-repository </a:t>
            </a:r>
            <a:r>
              <a:rPr lang="en-US" sz="1800" dirty="0" err="1"/>
              <a:t>ppa:iconnor</a:t>
            </a:r>
            <a:r>
              <a:rPr lang="en-US" sz="1800" dirty="0"/>
              <a:t>/zoneminder</a:t>
            </a:r>
            <a:endParaRPr lang="es-EC" sz="2800" dirty="0"/>
          </a:p>
          <a:p>
            <a:r>
              <a:rPr lang="en-US" sz="1800" dirty="0"/>
              <a:t>apt-</a:t>
            </a:r>
            <a:r>
              <a:rPr lang="en-US" sz="1800" dirty="0" err="1"/>
              <a:t>getupdate</a:t>
            </a:r>
            <a:endParaRPr lang="es-EC" sz="2800" dirty="0"/>
          </a:p>
          <a:p>
            <a:pPr lvl="1"/>
            <a:endParaRPr lang="es-EC" dirty="0"/>
          </a:p>
          <a:p>
            <a:endParaRPr lang="es-EC" dirty="0"/>
          </a:p>
          <a:p>
            <a:endParaRPr lang="es-EC" dirty="0"/>
          </a:p>
        </p:txBody>
      </p:sp>
      <p:pic>
        <p:nvPicPr>
          <p:cNvPr id="4" name="3 Imagen"/>
          <p:cNvPicPr/>
          <p:nvPr/>
        </p:nvPicPr>
        <p:blipFill>
          <a:blip r:embed="rId2"/>
          <a:stretch>
            <a:fillRect/>
          </a:stretch>
        </p:blipFill>
        <p:spPr>
          <a:xfrm>
            <a:off x="4572000" y="1196752"/>
            <a:ext cx="4295924" cy="2736304"/>
          </a:xfrm>
          <a:prstGeom prst="rect">
            <a:avLst/>
          </a:prstGeom>
        </p:spPr>
      </p:pic>
      <p:pic>
        <p:nvPicPr>
          <p:cNvPr id="5" name="4 Imagen"/>
          <p:cNvPicPr/>
          <p:nvPr/>
        </p:nvPicPr>
        <p:blipFill>
          <a:blip r:embed="rId3"/>
          <a:stretch>
            <a:fillRect/>
          </a:stretch>
        </p:blipFill>
        <p:spPr>
          <a:xfrm>
            <a:off x="4883299" y="4293096"/>
            <a:ext cx="3984625" cy="1386840"/>
          </a:xfrm>
          <a:prstGeom prst="rect">
            <a:avLst/>
          </a:prstGeom>
        </p:spPr>
      </p:pic>
    </p:spTree>
    <p:extLst>
      <p:ext uri="{BB962C8B-B14F-4D97-AF65-F5344CB8AC3E}">
        <p14:creationId xmlns:p14="http://schemas.microsoft.com/office/powerpoint/2010/main" val="2312781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Configuración de </a:t>
            </a:r>
            <a:r>
              <a:rPr lang="es-EC" dirty="0" smtClean="0"/>
              <a:t>servidor</a:t>
            </a:r>
            <a:br>
              <a:rPr lang="es-EC" dirty="0" smtClean="0"/>
            </a:br>
            <a:endParaRPr lang="es-EC" dirty="0"/>
          </a:p>
        </p:txBody>
      </p:sp>
      <p:sp>
        <p:nvSpPr>
          <p:cNvPr id="3" name="2 Marcador de contenido"/>
          <p:cNvSpPr>
            <a:spLocks noGrp="1"/>
          </p:cNvSpPr>
          <p:nvPr>
            <p:ph sz="quarter" idx="13"/>
          </p:nvPr>
        </p:nvSpPr>
        <p:spPr>
          <a:xfrm>
            <a:off x="609600" y="1196752"/>
            <a:ext cx="7924800" cy="4518248"/>
          </a:xfrm>
        </p:spPr>
        <p:txBody>
          <a:bodyPr/>
          <a:lstStyle/>
          <a:p>
            <a:r>
              <a:rPr lang="es-EC" dirty="0"/>
              <a:t>INSTALACIÓN DE </a:t>
            </a:r>
            <a:r>
              <a:rPr lang="es-EC" dirty="0" smtClean="0"/>
              <a:t>ZONEMINDER</a:t>
            </a:r>
          </a:p>
          <a:p>
            <a:pPr lvl="1"/>
            <a:r>
              <a:rPr lang="en-US" dirty="0"/>
              <a:t>apt-get install zoneminder</a:t>
            </a:r>
            <a:endParaRPr lang="es-EC" dirty="0"/>
          </a:p>
          <a:p>
            <a:pPr lvl="1"/>
            <a:r>
              <a:rPr lang="en-US" dirty="0"/>
              <a:t>apt-get install x264</a:t>
            </a:r>
            <a:endParaRPr lang="es-EC" dirty="0"/>
          </a:p>
          <a:p>
            <a:endParaRPr lang="es-EC" dirty="0" smtClean="0"/>
          </a:p>
          <a:p>
            <a:endParaRPr lang="es-EC" dirty="0"/>
          </a:p>
          <a:p>
            <a:r>
              <a:rPr lang="es-EC" dirty="0" smtClean="0"/>
              <a:t>recomiendan </a:t>
            </a:r>
            <a:r>
              <a:rPr lang="es-EC" dirty="0"/>
              <a:t>incluir un retardo de 15 ciclos permitiendo que </a:t>
            </a:r>
            <a:r>
              <a:rPr lang="es-EC" dirty="0" err="1"/>
              <a:t>MySQL</a:t>
            </a:r>
            <a:r>
              <a:rPr lang="es-EC" dirty="0"/>
              <a:t> inicie antes que Zoneminder, para esto se debe ingresar al software sobre la línea “</a:t>
            </a:r>
            <a:r>
              <a:rPr lang="es-EC" dirty="0" err="1"/>
              <a:t>zmfix</a:t>
            </a:r>
            <a:r>
              <a:rPr lang="es-EC" dirty="0"/>
              <a:t> –a” escribir </a:t>
            </a:r>
            <a:r>
              <a:rPr lang="es-EC" dirty="0" err="1"/>
              <a:t>sleep</a:t>
            </a:r>
            <a:r>
              <a:rPr lang="es-EC" dirty="0"/>
              <a:t> </a:t>
            </a:r>
            <a:r>
              <a:rPr lang="es-EC" dirty="0" smtClean="0"/>
              <a:t>15</a:t>
            </a:r>
          </a:p>
          <a:p>
            <a:endParaRPr lang="es-EC" dirty="0"/>
          </a:p>
          <a:p>
            <a:endParaRPr lang="es-EC" dirty="0"/>
          </a:p>
        </p:txBody>
      </p:sp>
      <p:pic>
        <p:nvPicPr>
          <p:cNvPr id="4" name="3 Imagen"/>
          <p:cNvPicPr/>
          <p:nvPr/>
        </p:nvPicPr>
        <p:blipFill>
          <a:blip r:embed="rId2"/>
          <a:stretch>
            <a:fillRect/>
          </a:stretch>
        </p:blipFill>
        <p:spPr>
          <a:xfrm>
            <a:off x="4355976" y="1484784"/>
            <a:ext cx="3355340" cy="1569085"/>
          </a:xfrm>
          <a:prstGeom prst="rect">
            <a:avLst/>
          </a:prstGeom>
        </p:spPr>
      </p:pic>
      <p:pic>
        <p:nvPicPr>
          <p:cNvPr id="5" name="4 Imagen"/>
          <p:cNvPicPr/>
          <p:nvPr/>
        </p:nvPicPr>
        <p:blipFill>
          <a:blip r:embed="rId3"/>
          <a:stretch>
            <a:fillRect/>
          </a:stretch>
        </p:blipFill>
        <p:spPr>
          <a:xfrm>
            <a:off x="2424940" y="3861048"/>
            <a:ext cx="4019267" cy="2592288"/>
          </a:xfrm>
          <a:prstGeom prst="rect">
            <a:avLst/>
          </a:prstGeom>
        </p:spPr>
      </p:pic>
    </p:spTree>
    <p:extLst>
      <p:ext uri="{BB962C8B-B14F-4D97-AF65-F5344CB8AC3E}">
        <p14:creationId xmlns:p14="http://schemas.microsoft.com/office/powerpoint/2010/main" val="799930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9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Configuración de servidor</a:t>
            </a:r>
            <a:br>
              <a:rPr lang="es-EC" dirty="0" smtClean="0"/>
            </a:br>
            <a:endParaRPr lang="es-EC" dirty="0"/>
          </a:p>
        </p:txBody>
      </p:sp>
      <p:sp>
        <p:nvSpPr>
          <p:cNvPr id="5" name="2 Marcador de contenido"/>
          <p:cNvSpPr txBox="1">
            <a:spLocks/>
          </p:cNvSpPr>
          <p:nvPr/>
        </p:nvSpPr>
        <p:spPr>
          <a:xfrm>
            <a:off x="609600" y="1196752"/>
            <a:ext cx="7924800" cy="45182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C" dirty="0" smtClean="0"/>
              <a:t>INSTALACIÓN DE ZONEMINDER</a:t>
            </a:r>
          </a:p>
          <a:p>
            <a:r>
              <a:rPr lang="es-EC" dirty="0" err="1"/>
              <a:t>ln</a:t>
            </a:r>
            <a:r>
              <a:rPr lang="es-EC" dirty="0"/>
              <a:t> –s /</a:t>
            </a:r>
            <a:r>
              <a:rPr lang="es-EC" dirty="0" err="1"/>
              <a:t>etc</a:t>
            </a:r>
            <a:r>
              <a:rPr lang="es-EC" dirty="0"/>
              <a:t>/</a:t>
            </a:r>
            <a:r>
              <a:rPr lang="es-EC" dirty="0" err="1"/>
              <a:t>zm</a:t>
            </a:r>
            <a:r>
              <a:rPr lang="es-EC" dirty="0"/>
              <a:t>/</a:t>
            </a:r>
            <a:r>
              <a:rPr lang="es-EC" dirty="0" err="1"/>
              <a:t>apache.conf</a:t>
            </a:r>
            <a:r>
              <a:rPr lang="es-EC" dirty="0"/>
              <a:t> /</a:t>
            </a:r>
            <a:r>
              <a:rPr lang="es-EC" dirty="0" err="1"/>
              <a:t>etc</a:t>
            </a:r>
            <a:r>
              <a:rPr lang="es-EC" dirty="0"/>
              <a:t>/apache2/</a:t>
            </a:r>
            <a:r>
              <a:rPr lang="es-EC" dirty="0" err="1"/>
              <a:t>conf-enable</a:t>
            </a:r>
            <a:r>
              <a:rPr lang="es-EC" dirty="0"/>
              <a:t>/</a:t>
            </a:r>
            <a:r>
              <a:rPr lang="es-EC" dirty="0" err="1"/>
              <a:t>zoneminder.conf</a:t>
            </a:r>
            <a:endParaRPr lang="es-EC" dirty="0"/>
          </a:p>
          <a:p>
            <a:r>
              <a:rPr lang="en-US" dirty="0"/>
              <a:t>/</a:t>
            </a:r>
            <a:r>
              <a:rPr lang="en-US" dirty="0" err="1"/>
              <a:t>etc</a:t>
            </a:r>
            <a:r>
              <a:rPr lang="en-US" dirty="0"/>
              <a:t>/</a:t>
            </a:r>
            <a:r>
              <a:rPr lang="en-US" dirty="0" err="1"/>
              <a:t>init.d</a:t>
            </a:r>
            <a:r>
              <a:rPr lang="en-US" dirty="0"/>
              <a:t>/apache2 force-reload</a:t>
            </a:r>
            <a:endParaRPr lang="es-EC" dirty="0"/>
          </a:p>
          <a:p>
            <a:r>
              <a:rPr lang="en-US" dirty="0" err="1"/>
              <a:t>adduser</a:t>
            </a:r>
            <a:r>
              <a:rPr lang="en-US" dirty="0"/>
              <a:t> www-data video</a:t>
            </a:r>
            <a:endParaRPr lang="es-EC" dirty="0"/>
          </a:p>
          <a:p>
            <a:endParaRPr lang="es-EC" dirty="0" smtClean="0"/>
          </a:p>
          <a:p>
            <a:r>
              <a:rPr lang="en-US" dirty="0" smtClean="0"/>
              <a:t>cd/</a:t>
            </a:r>
            <a:r>
              <a:rPr lang="en-US" dirty="0" err="1" smtClean="0"/>
              <a:t>usr</a:t>
            </a:r>
            <a:r>
              <a:rPr lang="en-US" dirty="0" smtClean="0"/>
              <a:t>/</a:t>
            </a:r>
            <a:r>
              <a:rPr lang="en-US" dirty="0" err="1" smtClean="0"/>
              <a:t>src</a:t>
            </a:r>
            <a:r>
              <a:rPr lang="en-US" dirty="0" smtClean="0"/>
              <a:t> </a:t>
            </a:r>
            <a:r>
              <a:rPr lang="en-US" dirty="0"/>
              <a:t>&amp;&amp; </a:t>
            </a:r>
            <a:r>
              <a:rPr lang="en-US" dirty="0" err="1"/>
              <a:t>wget</a:t>
            </a:r>
            <a:r>
              <a:rPr lang="en-US" dirty="0"/>
              <a:t> http://www.andywilcock.com/code/cambozola/cambozola-latest.tar.gz</a:t>
            </a:r>
            <a:endParaRPr lang="es-EC" dirty="0"/>
          </a:p>
          <a:p>
            <a:r>
              <a:rPr lang="es-EC" dirty="0" err="1"/>
              <a:t>tar</a:t>
            </a:r>
            <a:r>
              <a:rPr lang="es-EC" dirty="0"/>
              <a:t> –</a:t>
            </a:r>
            <a:r>
              <a:rPr lang="es-EC" dirty="0" err="1"/>
              <a:t>xzvf</a:t>
            </a:r>
            <a:r>
              <a:rPr lang="es-EC" dirty="0"/>
              <a:t> cambozola-latest.tar.gz</a:t>
            </a:r>
          </a:p>
          <a:p>
            <a:r>
              <a:rPr lang="en-US" dirty="0" err="1"/>
              <a:t>cp</a:t>
            </a:r>
            <a:r>
              <a:rPr lang="en-US" dirty="0"/>
              <a:t> cambozola-0.935/</a:t>
            </a:r>
            <a:r>
              <a:rPr lang="en-US" dirty="0" err="1"/>
              <a:t>dist</a:t>
            </a:r>
            <a:r>
              <a:rPr lang="en-US" dirty="0"/>
              <a:t>/cambozola.jar /</a:t>
            </a:r>
            <a:r>
              <a:rPr lang="en-US" dirty="0" err="1"/>
              <a:t>usr</a:t>
            </a:r>
            <a:r>
              <a:rPr lang="en-US" dirty="0"/>
              <a:t>/share/zoneminder</a:t>
            </a:r>
            <a:endParaRPr lang="es-EC" dirty="0"/>
          </a:p>
          <a:p>
            <a:endParaRPr lang="es-EC" dirty="0" smtClean="0"/>
          </a:p>
          <a:p>
            <a:endParaRPr lang="es-EC" dirty="0"/>
          </a:p>
        </p:txBody>
      </p:sp>
      <p:pic>
        <p:nvPicPr>
          <p:cNvPr id="6" name="5 Imagen"/>
          <p:cNvPicPr/>
          <p:nvPr/>
        </p:nvPicPr>
        <p:blipFill>
          <a:blip r:embed="rId2"/>
          <a:stretch>
            <a:fillRect/>
          </a:stretch>
        </p:blipFill>
        <p:spPr>
          <a:xfrm>
            <a:off x="4590257" y="1988839"/>
            <a:ext cx="3582144" cy="1224137"/>
          </a:xfrm>
          <a:prstGeom prst="rect">
            <a:avLst/>
          </a:prstGeom>
        </p:spPr>
      </p:pic>
      <p:pic>
        <p:nvPicPr>
          <p:cNvPr id="7" name="6 Imagen"/>
          <p:cNvPicPr/>
          <p:nvPr/>
        </p:nvPicPr>
        <p:blipFill>
          <a:blip r:embed="rId3"/>
          <a:stretch>
            <a:fillRect/>
          </a:stretch>
        </p:blipFill>
        <p:spPr>
          <a:xfrm>
            <a:off x="2843808" y="4282543"/>
            <a:ext cx="3384376" cy="2160240"/>
          </a:xfrm>
          <a:prstGeom prst="rect">
            <a:avLst/>
          </a:prstGeom>
        </p:spPr>
      </p:pic>
    </p:spTree>
    <p:extLst>
      <p:ext uri="{BB962C8B-B14F-4D97-AF65-F5344CB8AC3E}">
        <p14:creationId xmlns:p14="http://schemas.microsoft.com/office/powerpoint/2010/main" val="2945187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9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Configuración de servidor</a:t>
            </a:r>
            <a:br>
              <a:rPr lang="es-EC" dirty="0" smtClean="0"/>
            </a:br>
            <a:endParaRPr lang="es-EC" dirty="0"/>
          </a:p>
        </p:txBody>
      </p:sp>
      <p:sp>
        <p:nvSpPr>
          <p:cNvPr id="5" name="2 Marcador de contenido"/>
          <p:cNvSpPr txBox="1">
            <a:spLocks/>
          </p:cNvSpPr>
          <p:nvPr/>
        </p:nvSpPr>
        <p:spPr>
          <a:xfrm>
            <a:off x="609600" y="1196752"/>
            <a:ext cx="7924800" cy="45182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C" dirty="0" smtClean="0"/>
              <a:t>INSTALACIÓN DE ZONEMINDER</a:t>
            </a:r>
          </a:p>
          <a:p>
            <a:r>
              <a:rPr lang="es-EC" dirty="0"/>
              <a:t>sudo nano /</a:t>
            </a:r>
            <a:r>
              <a:rPr lang="es-EC" dirty="0" err="1"/>
              <a:t>etc</a:t>
            </a:r>
            <a:r>
              <a:rPr lang="es-EC" dirty="0"/>
              <a:t>/php5/apache2/php.ini</a:t>
            </a:r>
          </a:p>
          <a:p>
            <a:endParaRPr lang="es-EC" dirty="0" smtClean="0"/>
          </a:p>
          <a:p>
            <a:endParaRPr lang="es-EC" dirty="0" smtClean="0"/>
          </a:p>
          <a:p>
            <a:endParaRPr lang="es-EC" dirty="0"/>
          </a:p>
          <a:p>
            <a:r>
              <a:rPr lang="es-EC" dirty="0"/>
              <a:t>se debe buscar la línea de programación que inicialmente este con el valor “Off”:</a:t>
            </a:r>
          </a:p>
          <a:p>
            <a:r>
              <a:rPr lang="es-EC" dirty="0" err="1"/>
              <a:t>short_open_tag</a:t>
            </a:r>
            <a:r>
              <a:rPr lang="es-EC" dirty="0"/>
              <a:t>=Off; debe ser cambiado por el valor “</a:t>
            </a:r>
            <a:r>
              <a:rPr lang="es-EC" dirty="0" err="1"/>
              <a:t>On</a:t>
            </a:r>
            <a:r>
              <a:rPr lang="es-EC" dirty="0"/>
              <a:t>”</a:t>
            </a:r>
            <a:endParaRPr lang="es-EC" dirty="0" smtClean="0"/>
          </a:p>
          <a:p>
            <a:endParaRPr lang="es-EC" dirty="0"/>
          </a:p>
        </p:txBody>
      </p:sp>
      <p:pic>
        <p:nvPicPr>
          <p:cNvPr id="6" name="5 Imagen"/>
          <p:cNvPicPr/>
          <p:nvPr/>
        </p:nvPicPr>
        <p:blipFill>
          <a:blip r:embed="rId2"/>
          <a:stretch>
            <a:fillRect/>
          </a:stretch>
        </p:blipFill>
        <p:spPr>
          <a:xfrm>
            <a:off x="4355976" y="1417638"/>
            <a:ext cx="3971290" cy="1614805"/>
          </a:xfrm>
          <a:prstGeom prst="rect">
            <a:avLst/>
          </a:prstGeom>
        </p:spPr>
      </p:pic>
      <p:pic>
        <p:nvPicPr>
          <p:cNvPr id="7" name="6 Imagen"/>
          <p:cNvPicPr/>
          <p:nvPr/>
        </p:nvPicPr>
        <p:blipFill>
          <a:blip r:embed="rId3"/>
          <a:stretch>
            <a:fillRect/>
          </a:stretch>
        </p:blipFill>
        <p:spPr>
          <a:xfrm>
            <a:off x="2483768" y="3933056"/>
            <a:ext cx="4025900" cy="2581910"/>
          </a:xfrm>
          <a:prstGeom prst="rect">
            <a:avLst/>
          </a:prstGeom>
        </p:spPr>
      </p:pic>
    </p:spTree>
    <p:extLst>
      <p:ext uri="{BB962C8B-B14F-4D97-AF65-F5344CB8AC3E}">
        <p14:creationId xmlns:p14="http://schemas.microsoft.com/office/powerpoint/2010/main" val="18278463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9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Configuración de servidor</a:t>
            </a:r>
            <a:br>
              <a:rPr lang="es-EC" dirty="0" smtClean="0"/>
            </a:br>
            <a:endParaRPr lang="es-EC" dirty="0"/>
          </a:p>
        </p:txBody>
      </p:sp>
      <p:sp>
        <p:nvSpPr>
          <p:cNvPr id="5" name="2 Marcador de contenido"/>
          <p:cNvSpPr txBox="1">
            <a:spLocks/>
          </p:cNvSpPr>
          <p:nvPr/>
        </p:nvSpPr>
        <p:spPr>
          <a:xfrm>
            <a:off x="609600" y="1196752"/>
            <a:ext cx="7924800" cy="451824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s-EC" dirty="0" smtClean="0"/>
              <a:t>INSTALACIÓN DE ZONEMINDER</a:t>
            </a:r>
          </a:p>
          <a:p>
            <a:pPr lvl="1"/>
            <a:r>
              <a:rPr lang="es-EC" dirty="0"/>
              <a:t>Y se recarga el servidor web Apache mediante la siguiente línea:</a:t>
            </a:r>
          </a:p>
          <a:p>
            <a:pPr lvl="1"/>
            <a:r>
              <a:rPr lang="en-US" dirty="0"/>
              <a:t>/</a:t>
            </a:r>
            <a:r>
              <a:rPr lang="en-US" dirty="0" err="1"/>
              <a:t>etc</a:t>
            </a:r>
            <a:r>
              <a:rPr lang="en-US" dirty="0"/>
              <a:t>/</a:t>
            </a:r>
            <a:r>
              <a:rPr lang="en-US" dirty="0" err="1"/>
              <a:t>init.d</a:t>
            </a:r>
            <a:r>
              <a:rPr lang="en-US" dirty="0"/>
              <a:t>/apache2 force-reload</a:t>
            </a:r>
            <a:endParaRPr lang="es-EC" dirty="0"/>
          </a:p>
          <a:p>
            <a:pPr lvl="1"/>
            <a:r>
              <a:rPr lang="en-US" dirty="0" err="1"/>
              <a:t>localhost</a:t>
            </a:r>
            <a:r>
              <a:rPr lang="en-US" dirty="0"/>
              <a:t>/</a:t>
            </a:r>
            <a:r>
              <a:rPr lang="en-US" dirty="0" err="1"/>
              <a:t>zm</a:t>
            </a:r>
            <a:r>
              <a:rPr lang="en-US" dirty="0"/>
              <a:t>/</a:t>
            </a:r>
            <a:endParaRPr lang="es-EC" dirty="0"/>
          </a:p>
          <a:p>
            <a:endParaRPr lang="es-EC" dirty="0"/>
          </a:p>
        </p:txBody>
      </p:sp>
      <p:pic>
        <p:nvPicPr>
          <p:cNvPr id="6" name="5 Imagen"/>
          <p:cNvPicPr/>
          <p:nvPr/>
        </p:nvPicPr>
        <p:blipFill>
          <a:blip r:embed="rId2"/>
          <a:stretch>
            <a:fillRect/>
          </a:stretch>
        </p:blipFill>
        <p:spPr>
          <a:xfrm>
            <a:off x="2093743" y="3068960"/>
            <a:ext cx="4902835" cy="2091690"/>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4269889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9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Configuración de zoneminder</a:t>
            </a:r>
            <a:endParaRPr lang="es-EC" dirty="0"/>
          </a:p>
        </p:txBody>
      </p:sp>
      <p:pic>
        <p:nvPicPr>
          <p:cNvPr id="5" name="4 Imagen"/>
          <p:cNvPicPr/>
          <p:nvPr/>
        </p:nvPicPr>
        <p:blipFill>
          <a:blip r:embed="rId2"/>
          <a:stretch>
            <a:fillRect/>
          </a:stretch>
        </p:blipFill>
        <p:spPr>
          <a:xfrm>
            <a:off x="1403648" y="1417638"/>
            <a:ext cx="6192688" cy="4243610"/>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33517228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1939</TotalTime>
  <Words>6225</Words>
  <Application>Microsoft Office PowerPoint</Application>
  <PresentationFormat>Presentación en pantalla (4:3)</PresentationFormat>
  <Paragraphs>1100</Paragraphs>
  <Slides>117</Slides>
  <Notes>0</Notes>
  <HiddenSlides>0</HiddenSlides>
  <MMClips>0</MMClips>
  <ScaleCrop>false</ScaleCrop>
  <HeadingPairs>
    <vt:vector size="4" baseType="variant">
      <vt:variant>
        <vt:lpstr>Tema</vt:lpstr>
      </vt:variant>
      <vt:variant>
        <vt:i4>1</vt:i4>
      </vt:variant>
      <vt:variant>
        <vt:lpstr>Títulos de diapositiva</vt:lpstr>
      </vt:variant>
      <vt:variant>
        <vt:i4>117</vt:i4>
      </vt:variant>
    </vt:vector>
  </HeadingPairs>
  <TitlesOfParts>
    <vt:vector size="118" baseType="lpstr">
      <vt:lpstr>Horizonte</vt:lpstr>
      <vt:lpstr> universidad de las fuerzas armadas – espe Departamento de electrónica Carrera telecomunicaciones</vt:lpstr>
      <vt:lpstr>Introducción</vt:lpstr>
      <vt:lpstr>justificación</vt:lpstr>
      <vt:lpstr>Objetivo general</vt:lpstr>
      <vt:lpstr>Objetivos específicos</vt:lpstr>
      <vt:lpstr>Marco teórico</vt:lpstr>
      <vt:lpstr>Frecuencias y tasa de transmisión que utiliza wifi 802.11</vt:lpstr>
      <vt:lpstr>Equipos y antenas</vt:lpstr>
      <vt:lpstr>Antenas </vt:lpstr>
      <vt:lpstr>Redes ip</vt:lpstr>
      <vt:lpstr>Digitalización de imágenes</vt:lpstr>
      <vt:lpstr>Formato de imágenes</vt:lpstr>
      <vt:lpstr>Formato de imágenes</vt:lpstr>
      <vt:lpstr>Resolución de imágenes</vt:lpstr>
      <vt:lpstr>Circuito cerrado de televisión</vt:lpstr>
      <vt:lpstr>Sistema de seguridad con cámaras IP</vt:lpstr>
      <vt:lpstr>Red actual de la unidad acádemica </vt:lpstr>
      <vt:lpstr>Diseño de la red wifi y del Sistema de seguridad</vt:lpstr>
      <vt:lpstr>Diseño de la red wifi</vt:lpstr>
      <vt:lpstr>Presentación de PowerPoint</vt:lpstr>
      <vt:lpstr>Esquema de red </vt:lpstr>
      <vt:lpstr>ANÁLISIS COBERTURA PARA ESTABLECIMIENTO DE ZONAS</vt:lpstr>
      <vt:lpstr>Distribución en bloques </vt:lpstr>
      <vt:lpstr>Bloque 1</vt:lpstr>
      <vt:lpstr>Bloque 2</vt:lpstr>
      <vt:lpstr>Bloque 3</vt:lpstr>
      <vt:lpstr>Análisis cobertura para establecimiento de zonas.</vt:lpstr>
      <vt:lpstr>DIVISIÓN DE ZONAS DE LA UNIDAD ACADÉMICA HDC</vt:lpstr>
      <vt:lpstr>Proyección de ubicación de antenas</vt:lpstr>
      <vt:lpstr>Cálculos de propagación</vt:lpstr>
      <vt:lpstr>Presentación de PowerPoint</vt:lpstr>
      <vt:lpstr>Cálculo de eficiencia de ancho de banda</vt:lpstr>
      <vt:lpstr>red wifi</vt:lpstr>
      <vt:lpstr>Direccionamiento ip de los Access point</vt:lpstr>
      <vt:lpstr>Ruta de cable FTP  para access point </vt:lpstr>
      <vt:lpstr>Características de equipos para red wifi</vt:lpstr>
      <vt:lpstr>Imagenes de equipos seleccionados </vt:lpstr>
      <vt:lpstr>Simulaciones de red wifi zona1 </vt:lpstr>
      <vt:lpstr>Simulaciones de red wifi zona2 </vt:lpstr>
      <vt:lpstr>Simulaciones de red wifi zona3 </vt:lpstr>
      <vt:lpstr>Simulaciones de red wifi zona4 </vt:lpstr>
      <vt:lpstr>Asignación de IP para cada access point</vt:lpstr>
      <vt:lpstr>Diseño del circuito cerrado de televisión</vt:lpstr>
      <vt:lpstr>ESQUEMA GENERAL DEL CCTV</vt:lpstr>
      <vt:lpstr>DISENO DEL SISTEMA CCTV</vt:lpstr>
      <vt:lpstr>Diseño de cctv en accesos </vt:lpstr>
      <vt:lpstr>Diseño del cctv en pasillos bloque 1 </vt:lpstr>
      <vt:lpstr>Diseño del cctv en pasillos bloque 2 </vt:lpstr>
      <vt:lpstr>Diseño del cctv en pasillos bloque 3 </vt:lpstr>
      <vt:lpstr>Diseño del cctv en pasillos </vt:lpstr>
      <vt:lpstr>Diseño de CCTV  en patios  </vt:lpstr>
      <vt:lpstr>Diseño de CCTV  en patios </vt:lpstr>
      <vt:lpstr>Diseño de CCTV  en aulas  </vt:lpstr>
      <vt:lpstr>Diseño de CCTV  en aulas </vt:lpstr>
      <vt:lpstr>Diseño de CCTV  en aulas </vt:lpstr>
      <vt:lpstr>Diseño de CCTV  en aulas </vt:lpstr>
      <vt:lpstr>Diseño de CCTV  en aulas </vt:lpstr>
      <vt:lpstr>Diseño de CCTV  en la biblioteca </vt:lpstr>
      <vt:lpstr>Diseño de CCTV  en  la sala de profesores</vt:lpstr>
      <vt:lpstr>Diseño de CCTV  en el auditorio</vt:lpstr>
      <vt:lpstr>Diseño de CCTV  en admisión y registro</vt:lpstr>
      <vt:lpstr>Diseño de CCTV  en oficinas</vt:lpstr>
      <vt:lpstr>Diseño de CCTV  en oficinas</vt:lpstr>
      <vt:lpstr>Resumen numero de cámaras </vt:lpstr>
      <vt:lpstr>PLANOS DE DISEÑO DEL SISTEMA DEL CCTV </vt:lpstr>
      <vt:lpstr>PLANOS DE DISEÑO DEL SISTEMA DEL CCTV </vt:lpstr>
      <vt:lpstr>PLANOS DE DISEÑO DEL SISTEMA DEL CCTV </vt:lpstr>
      <vt:lpstr>PLANOS DE DISEÑO DEL SISTEMA DEL CCTV </vt:lpstr>
      <vt:lpstr>Políticas de red de las cámaras</vt:lpstr>
      <vt:lpstr>Diseño del cableado para las cámaras </vt:lpstr>
      <vt:lpstr>Diseño del cableado para las cámaras </vt:lpstr>
      <vt:lpstr>Diseño del proyecto completo </vt:lpstr>
      <vt:lpstr>Selección de equipos</vt:lpstr>
      <vt:lpstr>Características de equipos de comunicaciones y cámaras</vt:lpstr>
      <vt:lpstr>Características de cámaras indoor </vt:lpstr>
      <vt:lpstr>Presentación de PowerPoint</vt:lpstr>
      <vt:lpstr>Presentación de PowerPoint</vt:lpstr>
      <vt:lpstr>MATERIALES</vt:lpstr>
      <vt:lpstr>MATERIALES </vt:lpstr>
      <vt:lpstr>materiales</vt:lpstr>
      <vt:lpstr>Implementación de la red wifi y circuito cerrado de televisión </vt:lpstr>
      <vt:lpstr>Implementación de red wifi </vt:lpstr>
      <vt:lpstr>Ejemplo de configuración de equipos </vt:lpstr>
      <vt:lpstr>Alineación de equipos de comunicaciones  </vt:lpstr>
      <vt:lpstr>Alineación de equipos de comunicaciones </vt:lpstr>
      <vt:lpstr>Diagrama de instalación de equipos </vt:lpstr>
      <vt:lpstr>Implementación de CCTV </vt:lpstr>
      <vt:lpstr>Implementación de CCTV </vt:lpstr>
      <vt:lpstr>Configuración de cámaras </vt:lpstr>
      <vt:lpstr>Presentación de PowerPoint</vt:lpstr>
      <vt:lpstr>Configuración de cámaras </vt:lpstr>
      <vt:lpstr>Configuración de servidor </vt:lpstr>
      <vt:lpstr>zoneminder</vt:lpstr>
      <vt:lpstr>Configuración de servidor </vt:lpstr>
      <vt:lpstr>Configuración de servidor </vt:lpstr>
      <vt:lpstr>Presentación de PowerPoint</vt:lpstr>
      <vt:lpstr>Presentación de PowerPoint</vt:lpstr>
      <vt:lpstr>Presentación de PowerPoint</vt:lpstr>
      <vt:lpstr>Presentación de PowerPoint</vt:lpstr>
      <vt:lpstr>Pruebas del servidor </vt:lpstr>
      <vt:lpstr>Pruebas del servidor </vt:lpstr>
      <vt:lpstr>Diagrama de conexión del cctv</vt:lpstr>
      <vt:lpstr>Pruebas y mediciones </vt:lpstr>
      <vt:lpstr>Pruebas y mediciones </vt:lpstr>
      <vt:lpstr>Pruebas y mediciones </vt:lpstr>
      <vt:lpstr>Pruebas y mediciones </vt:lpstr>
      <vt:lpstr>Pruebas y mediciones </vt:lpstr>
      <vt:lpstr>Pruebas y mediciones </vt:lpstr>
      <vt:lpstr>Pruebas y mediciones </vt:lpstr>
      <vt:lpstr>Pruebas y mediciones </vt:lpstr>
      <vt:lpstr>Pruebas y mediciones </vt:lpstr>
      <vt:lpstr>Pruebas y mediciones </vt:lpstr>
      <vt:lpstr>CÁlculo de capacidad de almacenamiento </vt:lpstr>
      <vt:lpstr>Conclusiones </vt:lpstr>
      <vt:lpstr>Conclusiones </vt:lpstr>
      <vt:lpstr>Recomendaciones </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AlexPuente</dc:creator>
  <cp:lastModifiedBy>AlexPuente</cp:lastModifiedBy>
  <cp:revision>150</cp:revision>
  <dcterms:created xsi:type="dcterms:W3CDTF">2014-05-08T23:09:53Z</dcterms:created>
  <dcterms:modified xsi:type="dcterms:W3CDTF">2014-05-26T12:35:37Z</dcterms:modified>
</cp:coreProperties>
</file>