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rts/chart1.xml" ContentType="application/vnd.openxmlformats-officedocument.drawingml.chart+xml"/>
  <Override PartName="/ppt/notesSlides/notesSlide1.xml" ContentType="application/vnd.openxmlformats-officedocument.presentationml.notesSlide+xml"/>
  <Override PartName="/ppt/charts/chart2.xml" ContentType="application/vnd.openxmlformats-officedocument.drawingml.chart+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92" r:id="rId1"/>
  </p:sldMasterIdLst>
  <p:notesMasterIdLst>
    <p:notesMasterId r:id="rId35"/>
  </p:notesMasterIdLst>
  <p:sldIdLst>
    <p:sldId id="256" r:id="rId2"/>
    <p:sldId id="280" r:id="rId3"/>
    <p:sldId id="278" r:id="rId4"/>
    <p:sldId id="279" r:id="rId5"/>
    <p:sldId id="257" r:id="rId6"/>
    <p:sldId id="260" r:id="rId7"/>
    <p:sldId id="263" r:id="rId8"/>
    <p:sldId id="281" r:id="rId9"/>
    <p:sldId id="282" r:id="rId10"/>
    <p:sldId id="270" r:id="rId11"/>
    <p:sldId id="267" r:id="rId12"/>
    <p:sldId id="300" r:id="rId13"/>
    <p:sldId id="271" r:id="rId14"/>
    <p:sldId id="272" r:id="rId15"/>
    <p:sldId id="274" r:id="rId16"/>
    <p:sldId id="273" r:id="rId17"/>
    <p:sldId id="287" r:id="rId18"/>
    <p:sldId id="275" r:id="rId19"/>
    <p:sldId id="283" r:id="rId20"/>
    <p:sldId id="284" r:id="rId21"/>
    <p:sldId id="285" r:id="rId22"/>
    <p:sldId id="286" r:id="rId23"/>
    <p:sldId id="288" r:id="rId24"/>
    <p:sldId id="289" r:id="rId25"/>
    <p:sldId id="290" r:id="rId26"/>
    <p:sldId id="298" r:id="rId27"/>
    <p:sldId id="297" r:id="rId28"/>
    <p:sldId id="295" r:id="rId29"/>
    <p:sldId id="292" r:id="rId30"/>
    <p:sldId id="293" r:id="rId31"/>
    <p:sldId id="299" r:id="rId32"/>
    <p:sldId id="294" r:id="rId33"/>
    <p:sldId id="301" r:id="rId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7158" autoAdjust="0"/>
  </p:normalViewPr>
  <p:slideViewPr>
    <p:cSldViewPr>
      <p:cViewPr varScale="1">
        <p:scale>
          <a:sx n="56" d="100"/>
          <a:sy n="56" d="100"/>
        </p:scale>
        <p:origin x="-1008"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Libro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TESIS\ESTADISTICAS\relaciones%20variab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sz="1200">
                <a:latin typeface="Arial" pitchFamily="34" charset="0"/>
                <a:cs typeface="Arial" pitchFamily="34" charset="0"/>
              </a:defRPr>
            </a:pPr>
            <a:r>
              <a:rPr lang="en-US" sz="1200" dirty="0">
                <a:latin typeface="Arial" pitchFamily="34" charset="0"/>
                <a:cs typeface="Arial" pitchFamily="34" charset="0"/>
              </a:rPr>
              <a:t>PARTICIPACIÓN DE LA CONSTRUCCIÓN </a:t>
            </a:r>
          </a:p>
        </c:rich>
      </c:tx>
      <c:layout/>
      <c:overlay val="0"/>
    </c:title>
    <c:autoTitleDeleted val="0"/>
    <c:plotArea>
      <c:layout/>
      <c:barChart>
        <c:barDir val="col"/>
        <c:grouping val="clustered"/>
        <c:varyColors val="0"/>
        <c:ser>
          <c:idx val="0"/>
          <c:order val="0"/>
          <c:tx>
            <c:strRef>
              <c:f>Hoja1!$D$3</c:f>
              <c:strCache>
                <c:ptCount val="1"/>
                <c:pt idx="0">
                  <c:v>PARTICIPACIÓN </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Hoja1!$C$4:$C$8</c:f>
              <c:numCache>
                <c:formatCode>General</c:formatCode>
                <c:ptCount val="5"/>
                <c:pt idx="0">
                  <c:v>2008</c:v>
                </c:pt>
                <c:pt idx="1">
                  <c:v>2009</c:v>
                </c:pt>
                <c:pt idx="2">
                  <c:v>2010</c:v>
                </c:pt>
                <c:pt idx="3">
                  <c:v>2011</c:v>
                </c:pt>
                <c:pt idx="4">
                  <c:v>2012</c:v>
                </c:pt>
              </c:numCache>
            </c:numRef>
          </c:cat>
          <c:val>
            <c:numRef>
              <c:f>Hoja1!$D$4:$D$8</c:f>
              <c:numCache>
                <c:formatCode>0.00</c:formatCode>
                <c:ptCount val="5"/>
                <c:pt idx="0">
                  <c:v>7.31</c:v>
                </c:pt>
                <c:pt idx="1">
                  <c:v>7.3599999999999985</c:v>
                </c:pt>
                <c:pt idx="2">
                  <c:v>7.35</c:v>
                </c:pt>
                <c:pt idx="3">
                  <c:v>7.34</c:v>
                </c:pt>
                <c:pt idx="4">
                  <c:v>6.74</c:v>
                </c:pt>
              </c:numCache>
            </c:numRef>
          </c:val>
        </c:ser>
        <c:dLbls>
          <c:showLegendKey val="0"/>
          <c:showVal val="1"/>
          <c:showCatName val="0"/>
          <c:showSerName val="0"/>
          <c:showPercent val="0"/>
          <c:showBubbleSize val="0"/>
        </c:dLbls>
        <c:gapWidth val="150"/>
        <c:overlap val="-25"/>
        <c:axId val="124290048"/>
        <c:axId val="81989568"/>
      </c:barChart>
      <c:catAx>
        <c:axId val="124290048"/>
        <c:scaling>
          <c:orientation val="minMax"/>
        </c:scaling>
        <c:delete val="0"/>
        <c:axPos val="b"/>
        <c:numFmt formatCode="General" sourceLinked="1"/>
        <c:majorTickMark val="none"/>
        <c:minorTickMark val="none"/>
        <c:tickLblPos val="nextTo"/>
        <c:crossAx val="81989568"/>
        <c:crosses val="autoZero"/>
        <c:auto val="1"/>
        <c:lblAlgn val="ctr"/>
        <c:lblOffset val="100"/>
        <c:noMultiLvlLbl val="0"/>
      </c:catAx>
      <c:valAx>
        <c:axId val="81989568"/>
        <c:scaling>
          <c:logBase val="5"/>
          <c:orientation val="minMax"/>
        </c:scaling>
        <c:delete val="1"/>
        <c:axPos val="l"/>
        <c:numFmt formatCode="0.00" sourceLinked="1"/>
        <c:majorTickMark val="out"/>
        <c:minorTickMark val="none"/>
        <c:tickLblPos val="nextTo"/>
        <c:crossAx val="1242900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29"/>
    </mc:Choice>
    <mc:Fallback>
      <c:style val="29"/>
    </mc:Fallback>
  </mc:AlternateContent>
  <c:chart>
    <c:title>
      <c:tx>
        <c:rich>
          <a:bodyPr/>
          <a:lstStyle/>
          <a:p>
            <a:pPr>
              <a:defRPr sz="1600">
                <a:latin typeface="Arial" pitchFamily="34" charset="0"/>
                <a:cs typeface="Arial" pitchFamily="34" charset="0"/>
              </a:defRPr>
            </a:pPr>
            <a:r>
              <a:rPr lang="en-US" sz="1600" dirty="0" smtClean="0">
                <a:latin typeface="Arial" pitchFamily="34" charset="0"/>
                <a:cs typeface="Arial" pitchFamily="34" charset="0"/>
              </a:rPr>
              <a:t>CRÉDITOS</a:t>
            </a:r>
            <a:r>
              <a:rPr lang="en-US" sz="1600" baseline="0" dirty="0" smtClean="0">
                <a:latin typeface="Arial" pitchFamily="34" charset="0"/>
                <a:cs typeface="Arial" pitchFamily="34" charset="0"/>
              </a:rPr>
              <a:t> PARA LA VIVIENDA 2008-2012</a:t>
            </a:r>
            <a:endParaRPr lang="en-US" sz="1600" dirty="0">
              <a:latin typeface="Arial" pitchFamily="34" charset="0"/>
              <a:cs typeface="Arial" pitchFamily="34" charset="0"/>
            </a:endParaRPr>
          </a:p>
        </c:rich>
      </c:tx>
      <c:layout/>
      <c:overlay val="0"/>
    </c:title>
    <c:autoTitleDeleted val="0"/>
    <c:plotArea>
      <c:layout/>
      <c:barChart>
        <c:barDir val="col"/>
        <c:grouping val="clustered"/>
        <c:varyColors val="0"/>
        <c:ser>
          <c:idx val="0"/>
          <c:order val="0"/>
          <c:tx>
            <c:strRef>
              <c:f>Hoja1!$Q$4</c:f>
              <c:strCache>
                <c:ptCount val="1"/>
                <c:pt idx="0">
                  <c:v>MONTO DESEMBOLSADO</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Hoja1!$P$5:$P$9</c:f>
              <c:numCache>
                <c:formatCode>General</c:formatCode>
                <c:ptCount val="5"/>
                <c:pt idx="0">
                  <c:v>2008</c:v>
                </c:pt>
                <c:pt idx="1">
                  <c:v>2009</c:v>
                </c:pt>
                <c:pt idx="2">
                  <c:v>2010</c:v>
                </c:pt>
                <c:pt idx="3">
                  <c:v>2011</c:v>
                </c:pt>
                <c:pt idx="4">
                  <c:v>2012</c:v>
                </c:pt>
              </c:numCache>
            </c:numRef>
          </c:cat>
          <c:val>
            <c:numRef>
              <c:f>Hoja1!$Q$5:$Q$9</c:f>
              <c:numCache>
                <c:formatCode>#,##0.00</c:formatCode>
                <c:ptCount val="5"/>
                <c:pt idx="0">
                  <c:v>25347284.290000003</c:v>
                </c:pt>
                <c:pt idx="1">
                  <c:v>328465231.97999978</c:v>
                </c:pt>
                <c:pt idx="2">
                  <c:v>554192086.74000013</c:v>
                </c:pt>
                <c:pt idx="3">
                  <c:v>841433176</c:v>
                </c:pt>
                <c:pt idx="4">
                  <c:v>1031123719.3800001</c:v>
                </c:pt>
              </c:numCache>
            </c:numRef>
          </c:val>
        </c:ser>
        <c:dLbls>
          <c:showLegendKey val="0"/>
          <c:showVal val="1"/>
          <c:showCatName val="0"/>
          <c:showSerName val="0"/>
          <c:showPercent val="0"/>
          <c:showBubbleSize val="0"/>
        </c:dLbls>
        <c:gapWidth val="150"/>
        <c:overlap val="-25"/>
        <c:axId val="124292608"/>
        <c:axId val="85063296"/>
      </c:barChart>
      <c:catAx>
        <c:axId val="124292608"/>
        <c:scaling>
          <c:orientation val="minMax"/>
        </c:scaling>
        <c:delete val="0"/>
        <c:axPos val="b"/>
        <c:numFmt formatCode="General" sourceLinked="1"/>
        <c:majorTickMark val="none"/>
        <c:minorTickMark val="none"/>
        <c:tickLblPos val="nextTo"/>
        <c:crossAx val="85063296"/>
        <c:crosses val="autoZero"/>
        <c:auto val="1"/>
        <c:lblAlgn val="ctr"/>
        <c:lblOffset val="100"/>
        <c:noMultiLvlLbl val="0"/>
      </c:catAx>
      <c:valAx>
        <c:axId val="85063296"/>
        <c:scaling>
          <c:orientation val="minMax"/>
        </c:scaling>
        <c:delete val="1"/>
        <c:axPos val="l"/>
        <c:numFmt formatCode="#,##0.00" sourceLinked="1"/>
        <c:majorTickMark val="out"/>
        <c:minorTickMark val="none"/>
        <c:tickLblPos val="none"/>
        <c:crossAx val="124292608"/>
        <c:crosses val="autoZero"/>
        <c:crossBetween val="between"/>
      </c:valAx>
    </c:plotArea>
    <c:plotVisOnly val="1"/>
    <c:dispBlanksAs val="gap"/>
    <c:showDLblsOverMax val="0"/>
  </c:chart>
  <c:externalData r:id="rId1">
    <c:autoUpdate val="0"/>
  </c:externalData>
</c:chartSpace>
</file>

<file path=ppt/diagrams/_rels/data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ata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_rels/data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ata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iagrams/_rels/data2.xml.rels><?xml version="1.0" encoding="UTF-8" standalone="yes"?>
<Relationships xmlns="http://schemas.openxmlformats.org/package/2006/relationships"><Relationship Id="rId1" Type="http://schemas.openxmlformats.org/officeDocument/2006/relationships/image" Target="../media/image8.png"/></Relationships>
</file>

<file path=ppt/diagrams/_rels/data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image" Target="../media/image95.pn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ata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ata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image" Target="../media/image87.png"/></Relationships>
</file>

<file path=ppt/diagrams/_rels/drawing1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image" Target="../media/image90.png"/></Relationships>
</file>

<file path=ppt/diagrams/_rels/drawing1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image" Target="../media/image93.png"/></Relationships>
</file>

<file path=ppt/diagrams/_rels/drawing2.xml.rels><?xml version="1.0" encoding="UTF-8" standalone="yes"?>
<Relationships xmlns="http://schemas.openxmlformats.org/package/2006/relationships"><Relationship Id="rId1" Type="http://schemas.openxmlformats.org/officeDocument/2006/relationships/image" Target="../media/image8.png"/></Relationships>
</file>

<file path=ppt/diagrams/_rels/drawing2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image" Target="../media/image9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C751EB-A918-4BDF-8689-77E15081AB28}" type="doc">
      <dgm:prSet loTypeId="urn:microsoft.com/office/officeart/2009/3/layout/StepUpProcess" loCatId="process" qsTypeId="urn:microsoft.com/office/officeart/2005/8/quickstyle/3d4" qsCatId="3D" csTypeId="urn:microsoft.com/office/officeart/2005/8/colors/colorful2" csCatId="colorful" phldr="1"/>
      <dgm:spPr/>
      <dgm:t>
        <a:bodyPr/>
        <a:lstStyle/>
        <a:p>
          <a:endParaRPr lang="es-ES"/>
        </a:p>
      </dgm:t>
    </dgm:pt>
    <dgm:pt modelId="{24A370E5-613D-45BB-832F-7BE0E432DE5A}">
      <dgm:prSet phldrT="[Texto]" custT="1"/>
      <dgm:spPr/>
      <dgm:t>
        <a:bodyPr/>
        <a:lstStyle/>
        <a:p>
          <a:pPr algn="just"/>
          <a:r>
            <a:rPr lang="es-EC" sz="1400" dirty="0" smtClean="0"/>
            <a:t>Existen cifras del BIESS con respecto a la  incidencia en el  sector de la construcción</a:t>
          </a:r>
          <a:endParaRPr lang="es-ES" sz="1400" dirty="0"/>
        </a:p>
      </dgm:t>
    </dgm:pt>
    <dgm:pt modelId="{87AD4FBD-65EB-4C4B-BEDF-0A9375794265}" type="parTrans" cxnId="{848AD0EF-49E7-4B9B-8B6B-363779DE427B}">
      <dgm:prSet/>
      <dgm:spPr/>
      <dgm:t>
        <a:bodyPr/>
        <a:lstStyle/>
        <a:p>
          <a:endParaRPr lang="es-ES" sz="1400"/>
        </a:p>
      </dgm:t>
    </dgm:pt>
    <dgm:pt modelId="{1C220C6E-C9DA-4BD6-A19B-28ED70FED7EA}" type="sibTrans" cxnId="{848AD0EF-49E7-4B9B-8B6B-363779DE427B}">
      <dgm:prSet/>
      <dgm:spPr/>
      <dgm:t>
        <a:bodyPr/>
        <a:lstStyle/>
        <a:p>
          <a:endParaRPr lang="es-ES" sz="1400"/>
        </a:p>
      </dgm:t>
    </dgm:pt>
    <dgm:pt modelId="{120AECC0-A9B2-4B70-8437-4EC7CC811134}">
      <dgm:prSet phldrT="[Texto]" custT="1"/>
      <dgm:spPr/>
      <dgm:t>
        <a:bodyPr/>
        <a:lstStyle/>
        <a:p>
          <a:pPr algn="just"/>
          <a:r>
            <a:rPr lang="es-EC" sz="1400" dirty="0" smtClean="0"/>
            <a:t>creando la necesidad de recabar información y llegar a un análisis interpretativo de las variables que intervienen en este sector</a:t>
          </a:r>
          <a:endParaRPr lang="es-ES" sz="1400" dirty="0"/>
        </a:p>
      </dgm:t>
    </dgm:pt>
    <dgm:pt modelId="{4BA64BEB-688A-4B28-AC9D-ACEEB9344A91}" type="parTrans" cxnId="{941B501C-088C-4D1E-BBCA-210760130A4A}">
      <dgm:prSet/>
      <dgm:spPr/>
      <dgm:t>
        <a:bodyPr/>
        <a:lstStyle/>
        <a:p>
          <a:endParaRPr lang="es-ES" sz="1400"/>
        </a:p>
      </dgm:t>
    </dgm:pt>
    <dgm:pt modelId="{AEAD2ACA-DB1D-4238-A656-B8B8C3667D28}" type="sibTrans" cxnId="{941B501C-088C-4D1E-BBCA-210760130A4A}">
      <dgm:prSet/>
      <dgm:spPr/>
      <dgm:t>
        <a:bodyPr/>
        <a:lstStyle/>
        <a:p>
          <a:endParaRPr lang="es-ES" sz="1400"/>
        </a:p>
      </dgm:t>
    </dgm:pt>
    <dgm:pt modelId="{A1DCBC09-49DE-4323-A62D-68D197D2761C}">
      <dgm:prSet phldrT="[Texto]" custT="1"/>
      <dgm:spPr/>
      <dgm:t>
        <a:bodyPr/>
        <a:lstStyle/>
        <a:p>
          <a:pPr algn="just"/>
          <a:r>
            <a:rPr lang="es-EC" sz="1400" dirty="0" smtClean="0"/>
            <a:t>de modo que se pueda determinar conclusiones que posibiliten a futuro la adopción de políticas en este campo; </a:t>
          </a:r>
          <a:endParaRPr lang="es-ES" sz="1400" dirty="0"/>
        </a:p>
      </dgm:t>
    </dgm:pt>
    <dgm:pt modelId="{76DC9C87-77D3-4B20-8866-33F916C062E4}" type="parTrans" cxnId="{5D31C5EE-BB94-4FBA-8462-54E28C6C5F84}">
      <dgm:prSet/>
      <dgm:spPr/>
      <dgm:t>
        <a:bodyPr/>
        <a:lstStyle/>
        <a:p>
          <a:endParaRPr lang="es-ES" sz="1400"/>
        </a:p>
      </dgm:t>
    </dgm:pt>
    <dgm:pt modelId="{DB642BBC-E002-413A-B9C7-F023AD98BB29}" type="sibTrans" cxnId="{5D31C5EE-BB94-4FBA-8462-54E28C6C5F84}">
      <dgm:prSet/>
      <dgm:spPr/>
      <dgm:t>
        <a:bodyPr/>
        <a:lstStyle/>
        <a:p>
          <a:endParaRPr lang="es-ES" sz="1400"/>
        </a:p>
      </dgm:t>
    </dgm:pt>
    <dgm:pt modelId="{94B6A481-3D81-4F76-81E1-CA92C821F4B9}">
      <dgm:prSet phldrT="[Texto]" custT="1"/>
      <dgm:spPr/>
      <dgm:t>
        <a:bodyPr/>
        <a:lstStyle/>
        <a:p>
          <a:pPr algn="just"/>
          <a:r>
            <a:rPr lang="es-EC" sz="1400" dirty="0" smtClean="0"/>
            <a:t>determinar si el  BIESS es que efectivamente es o puede constituirse en un regulador de los precios de la construcción en el país, por supuestas especulación es en el mercado de la construcción </a:t>
          </a:r>
          <a:endParaRPr lang="es-ES" sz="1400" dirty="0"/>
        </a:p>
      </dgm:t>
    </dgm:pt>
    <dgm:pt modelId="{355E6DD5-0D62-43BE-99B1-FA38369A5B40}" type="parTrans" cxnId="{E27F9349-F254-4EDE-863D-87EDA3281C02}">
      <dgm:prSet/>
      <dgm:spPr/>
      <dgm:t>
        <a:bodyPr/>
        <a:lstStyle/>
        <a:p>
          <a:endParaRPr lang="es-ES" sz="1400"/>
        </a:p>
      </dgm:t>
    </dgm:pt>
    <dgm:pt modelId="{3B96875E-E62C-4920-9D3A-DBC73FF28AA5}" type="sibTrans" cxnId="{E27F9349-F254-4EDE-863D-87EDA3281C02}">
      <dgm:prSet/>
      <dgm:spPr/>
      <dgm:t>
        <a:bodyPr/>
        <a:lstStyle/>
        <a:p>
          <a:endParaRPr lang="es-ES" sz="1400"/>
        </a:p>
      </dgm:t>
    </dgm:pt>
    <dgm:pt modelId="{AE28E4C6-3687-4EEF-B795-C4760901FA3D}" type="pres">
      <dgm:prSet presAssocID="{51C751EB-A918-4BDF-8689-77E15081AB28}" presName="rootnode" presStyleCnt="0">
        <dgm:presLayoutVars>
          <dgm:chMax/>
          <dgm:chPref/>
          <dgm:dir/>
          <dgm:animLvl val="lvl"/>
        </dgm:presLayoutVars>
      </dgm:prSet>
      <dgm:spPr/>
      <dgm:t>
        <a:bodyPr/>
        <a:lstStyle/>
        <a:p>
          <a:endParaRPr lang="es-ES"/>
        </a:p>
      </dgm:t>
    </dgm:pt>
    <dgm:pt modelId="{42557812-2CC2-4770-A339-A4252F4ACA2C}" type="pres">
      <dgm:prSet presAssocID="{24A370E5-613D-45BB-832F-7BE0E432DE5A}" presName="composite" presStyleCnt="0"/>
      <dgm:spPr/>
    </dgm:pt>
    <dgm:pt modelId="{538B9F10-9B31-42E4-A1D8-F2AF3B167ABE}" type="pres">
      <dgm:prSet presAssocID="{24A370E5-613D-45BB-832F-7BE0E432DE5A}" presName="LShape" presStyleLbl="alignNode1" presStyleIdx="0" presStyleCnt="7"/>
      <dgm:spPr/>
    </dgm:pt>
    <dgm:pt modelId="{4113B42D-5560-4C6E-8795-71DADDFB1BA5}" type="pres">
      <dgm:prSet presAssocID="{24A370E5-613D-45BB-832F-7BE0E432DE5A}" presName="ParentText" presStyleLbl="revTx" presStyleIdx="0" presStyleCnt="4">
        <dgm:presLayoutVars>
          <dgm:chMax val="0"/>
          <dgm:chPref val="0"/>
          <dgm:bulletEnabled val="1"/>
        </dgm:presLayoutVars>
      </dgm:prSet>
      <dgm:spPr/>
      <dgm:t>
        <a:bodyPr/>
        <a:lstStyle/>
        <a:p>
          <a:endParaRPr lang="es-ES"/>
        </a:p>
      </dgm:t>
    </dgm:pt>
    <dgm:pt modelId="{7ED22255-7F29-46D0-AE09-F0509AC4BA6C}" type="pres">
      <dgm:prSet presAssocID="{24A370E5-613D-45BB-832F-7BE0E432DE5A}" presName="Triangle" presStyleLbl="alignNode1" presStyleIdx="1" presStyleCnt="7"/>
      <dgm:spPr/>
    </dgm:pt>
    <dgm:pt modelId="{1AABC8AD-A225-494E-956E-9FC074D4140E}" type="pres">
      <dgm:prSet presAssocID="{1C220C6E-C9DA-4BD6-A19B-28ED70FED7EA}" presName="sibTrans" presStyleCnt="0"/>
      <dgm:spPr/>
    </dgm:pt>
    <dgm:pt modelId="{3D43594F-1485-461A-940A-7B563C3EE38B}" type="pres">
      <dgm:prSet presAssocID="{1C220C6E-C9DA-4BD6-A19B-28ED70FED7EA}" presName="space" presStyleCnt="0"/>
      <dgm:spPr/>
    </dgm:pt>
    <dgm:pt modelId="{F7DB89F5-39AE-4A79-96FC-5C1D60AE47B3}" type="pres">
      <dgm:prSet presAssocID="{120AECC0-A9B2-4B70-8437-4EC7CC811134}" presName="composite" presStyleCnt="0"/>
      <dgm:spPr/>
    </dgm:pt>
    <dgm:pt modelId="{0B963091-69C9-49C9-ABDF-343FAD04C0A9}" type="pres">
      <dgm:prSet presAssocID="{120AECC0-A9B2-4B70-8437-4EC7CC811134}" presName="LShape" presStyleLbl="alignNode1" presStyleIdx="2" presStyleCnt="7"/>
      <dgm:spPr/>
    </dgm:pt>
    <dgm:pt modelId="{676F3BD4-1812-4492-854F-B17A24492B63}" type="pres">
      <dgm:prSet presAssocID="{120AECC0-A9B2-4B70-8437-4EC7CC811134}" presName="ParentText" presStyleLbl="revTx" presStyleIdx="1" presStyleCnt="4">
        <dgm:presLayoutVars>
          <dgm:chMax val="0"/>
          <dgm:chPref val="0"/>
          <dgm:bulletEnabled val="1"/>
        </dgm:presLayoutVars>
      </dgm:prSet>
      <dgm:spPr/>
      <dgm:t>
        <a:bodyPr/>
        <a:lstStyle/>
        <a:p>
          <a:endParaRPr lang="es-ES"/>
        </a:p>
      </dgm:t>
    </dgm:pt>
    <dgm:pt modelId="{0D7E5100-3758-442F-AC99-1E62F753CB7D}" type="pres">
      <dgm:prSet presAssocID="{120AECC0-A9B2-4B70-8437-4EC7CC811134}" presName="Triangle" presStyleLbl="alignNode1" presStyleIdx="3" presStyleCnt="7"/>
      <dgm:spPr/>
    </dgm:pt>
    <dgm:pt modelId="{37BA0127-7C11-4AF8-A920-CEA987D711F3}" type="pres">
      <dgm:prSet presAssocID="{AEAD2ACA-DB1D-4238-A656-B8B8C3667D28}" presName="sibTrans" presStyleCnt="0"/>
      <dgm:spPr/>
    </dgm:pt>
    <dgm:pt modelId="{91CD005A-3F3F-4E22-AE45-14A0828773CC}" type="pres">
      <dgm:prSet presAssocID="{AEAD2ACA-DB1D-4238-A656-B8B8C3667D28}" presName="space" presStyleCnt="0"/>
      <dgm:spPr/>
    </dgm:pt>
    <dgm:pt modelId="{5F4F8DDB-8408-4328-BD83-7A05445228F3}" type="pres">
      <dgm:prSet presAssocID="{A1DCBC09-49DE-4323-A62D-68D197D2761C}" presName="composite" presStyleCnt="0"/>
      <dgm:spPr/>
    </dgm:pt>
    <dgm:pt modelId="{770D00E0-611F-43EB-BAC5-7A1FA0930FE6}" type="pres">
      <dgm:prSet presAssocID="{A1DCBC09-49DE-4323-A62D-68D197D2761C}" presName="LShape" presStyleLbl="alignNode1" presStyleIdx="4" presStyleCnt="7"/>
      <dgm:spPr/>
    </dgm:pt>
    <dgm:pt modelId="{BBD66DB2-DA13-4823-886E-A9DB81D49D28}" type="pres">
      <dgm:prSet presAssocID="{A1DCBC09-49DE-4323-A62D-68D197D2761C}" presName="ParentText" presStyleLbl="revTx" presStyleIdx="2" presStyleCnt="4">
        <dgm:presLayoutVars>
          <dgm:chMax val="0"/>
          <dgm:chPref val="0"/>
          <dgm:bulletEnabled val="1"/>
        </dgm:presLayoutVars>
      </dgm:prSet>
      <dgm:spPr/>
      <dgm:t>
        <a:bodyPr/>
        <a:lstStyle/>
        <a:p>
          <a:endParaRPr lang="es-ES"/>
        </a:p>
      </dgm:t>
    </dgm:pt>
    <dgm:pt modelId="{EB7CC06B-1C90-4993-A72E-8541FB37AB59}" type="pres">
      <dgm:prSet presAssocID="{A1DCBC09-49DE-4323-A62D-68D197D2761C}" presName="Triangle" presStyleLbl="alignNode1" presStyleIdx="5" presStyleCnt="7"/>
      <dgm:spPr/>
    </dgm:pt>
    <dgm:pt modelId="{1989C609-9891-4B4E-A506-2D87493E3039}" type="pres">
      <dgm:prSet presAssocID="{DB642BBC-E002-413A-B9C7-F023AD98BB29}" presName="sibTrans" presStyleCnt="0"/>
      <dgm:spPr/>
    </dgm:pt>
    <dgm:pt modelId="{56698829-901C-4CE4-9D4F-19CCE09C142D}" type="pres">
      <dgm:prSet presAssocID="{DB642BBC-E002-413A-B9C7-F023AD98BB29}" presName="space" presStyleCnt="0"/>
      <dgm:spPr/>
    </dgm:pt>
    <dgm:pt modelId="{75EBAF44-55DB-450D-9686-3E741B9CCC8A}" type="pres">
      <dgm:prSet presAssocID="{94B6A481-3D81-4F76-81E1-CA92C821F4B9}" presName="composite" presStyleCnt="0"/>
      <dgm:spPr/>
    </dgm:pt>
    <dgm:pt modelId="{815B28A9-9678-4482-B23A-DE95192377E3}" type="pres">
      <dgm:prSet presAssocID="{94B6A481-3D81-4F76-81E1-CA92C821F4B9}" presName="LShape" presStyleLbl="alignNode1" presStyleIdx="6" presStyleCnt="7"/>
      <dgm:spPr/>
    </dgm:pt>
    <dgm:pt modelId="{6A807B76-948C-427F-8174-823957936980}" type="pres">
      <dgm:prSet presAssocID="{94B6A481-3D81-4F76-81E1-CA92C821F4B9}" presName="ParentText" presStyleLbl="revTx" presStyleIdx="3" presStyleCnt="4">
        <dgm:presLayoutVars>
          <dgm:chMax val="0"/>
          <dgm:chPref val="0"/>
          <dgm:bulletEnabled val="1"/>
        </dgm:presLayoutVars>
      </dgm:prSet>
      <dgm:spPr/>
      <dgm:t>
        <a:bodyPr/>
        <a:lstStyle/>
        <a:p>
          <a:endParaRPr lang="es-ES"/>
        </a:p>
      </dgm:t>
    </dgm:pt>
  </dgm:ptLst>
  <dgm:cxnLst>
    <dgm:cxn modelId="{848AD0EF-49E7-4B9B-8B6B-363779DE427B}" srcId="{51C751EB-A918-4BDF-8689-77E15081AB28}" destId="{24A370E5-613D-45BB-832F-7BE0E432DE5A}" srcOrd="0" destOrd="0" parTransId="{87AD4FBD-65EB-4C4B-BEDF-0A9375794265}" sibTransId="{1C220C6E-C9DA-4BD6-A19B-28ED70FED7EA}"/>
    <dgm:cxn modelId="{8ADE3801-3471-4609-B3EF-853DA9ED8830}" type="presOf" srcId="{A1DCBC09-49DE-4323-A62D-68D197D2761C}" destId="{BBD66DB2-DA13-4823-886E-A9DB81D49D28}" srcOrd="0" destOrd="0" presId="urn:microsoft.com/office/officeart/2009/3/layout/StepUpProcess"/>
    <dgm:cxn modelId="{FE83067C-7386-48F9-8B49-2AC673431CAC}" type="presOf" srcId="{51C751EB-A918-4BDF-8689-77E15081AB28}" destId="{AE28E4C6-3687-4EEF-B795-C4760901FA3D}" srcOrd="0" destOrd="0" presId="urn:microsoft.com/office/officeart/2009/3/layout/StepUpProcess"/>
    <dgm:cxn modelId="{E27F9349-F254-4EDE-863D-87EDA3281C02}" srcId="{51C751EB-A918-4BDF-8689-77E15081AB28}" destId="{94B6A481-3D81-4F76-81E1-CA92C821F4B9}" srcOrd="3" destOrd="0" parTransId="{355E6DD5-0D62-43BE-99B1-FA38369A5B40}" sibTransId="{3B96875E-E62C-4920-9D3A-DBC73FF28AA5}"/>
    <dgm:cxn modelId="{5D31C5EE-BB94-4FBA-8462-54E28C6C5F84}" srcId="{51C751EB-A918-4BDF-8689-77E15081AB28}" destId="{A1DCBC09-49DE-4323-A62D-68D197D2761C}" srcOrd="2" destOrd="0" parTransId="{76DC9C87-77D3-4B20-8866-33F916C062E4}" sibTransId="{DB642BBC-E002-413A-B9C7-F023AD98BB29}"/>
    <dgm:cxn modelId="{CA48041F-BD46-44BF-9172-F7CDDA3AF0A6}" type="presOf" srcId="{120AECC0-A9B2-4B70-8437-4EC7CC811134}" destId="{676F3BD4-1812-4492-854F-B17A24492B63}" srcOrd="0" destOrd="0" presId="urn:microsoft.com/office/officeart/2009/3/layout/StepUpProcess"/>
    <dgm:cxn modelId="{4105EA0D-7765-42DE-87F3-0EDC605629C6}" type="presOf" srcId="{24A370E5-613D-45BB-832F-7BE0E432DE5A}" destId="{4113B42D-5560-4C6E-8795-71DADDFB1BA5}" srcOrd="0" destOrd="0" presId="urn:microsoft.com/office/officeart/2009/3/layout/StepUpProcess"/>
    <dgm:cxn modelId="{941B501C-088C-4D1E-BBCA-210760130A4A}" srcId="{51C751EB-A918-4BDF-8689-77E15081AB28}" destId="{120AECC0-A9B2-4B70-8437-4EC7CC811134}" srcOrd="1" destOrd="0" parTransId="{4BA64BEB-688A-4B28-AC9D-ACEEB9344A91}" sibTransId="{AEAD2ACA-DB1D-4238-A656-B8B8C3667D28}"/>
    <dgm:cxn modelId="{58D43CE7-B130-458E-AEF5-0B38A25C5DCB}" type="presOf" srcId="{94B6A481-3D81-4F76-81E1-CA92C821F4B9}" destId="{6A807B76-948C-427F-8174-823957936980}" srcOrd="0" destOrd="0" presId="urn:microsoft.com/office/officeart/2009/3/layout/StepUpProcess"/>
    <dgm:cxn modelId="{508E8259-0212-4F47-BCF7-11474AE3B3A6}" type="presParOf" srcId="{AE28E4C6-3687-4EEF-B795-C4760901FA3D}" destId="{42557812-2CC2-4770-A339-A4252F4ACA2C}" srcOrd="0" destOrd="0" presId="urn:microsoft.com/office/officeart/2009/3/layout/StepUpProcess"/>
    <dgm:cxn modelId="{7A1FDEBB-470F-40A9-BFCE-B0DC3A65F079}" type="presParOf" srcId="{42557812-2CC2-4770-A339-A4252F4ACA2C}" destId="{538B9F10-9B31-42E4-A1D8-F2AF3B167ABE}" srcOrd="0" destOrd="0" presId="urn:microsoft.com/office/officeart/2009/3/layout/StepUpProcess"/>
    <dgm:cxn modelId="{6BF70C02-FCDC-4E36-9972-49372FF927EF}" type="presParOf" srcId="{42557812-2CC2-4770-A339-A4252F4ACA2C}" destId="{4113B42D-5560-4C6E-8795-71DADDFB1BA5}" srcOrd="1" destOrd="0" presId="urn:microsoft.com/office/officeart/2009/3/layout/StepUpProcess"/>
    <dgm:cxn modelId="{30D00DA8-E9C1-4E22-8220-0F600007A691}" type="presParOf" srcId="{42557812-2CC2-4770-A339-A4252F4ACA2C}" destId="{7ED22255-7F29-46D0-AE09-F0509AC4BA6C}" srcOrd="2" destOrd="0" presId="urn:microsoft.com/office/officeart/2009/3/layout/StepUpProcess"/>
    <dgm:cxn modelId="{E0FB4FB3-5478-4A1D-A61A-153FF4A5252A}" type="presParOf" srcId="{AE28E4C6-3687-4EEF-B795-C4760901FA3D}" destId="{1AABC8AD-A225-494E-956E-9FC074D4140E}" srcOrd="1" destOrd="0" presId="urn:microsoft.com/office/officeart/2009/3/layout/StepUpProcess"/>
    <dgm:cxn modelId="{1293853C-440D-499A-AC6A-42FF314AB3EA}" type="presParOf" srcId="{1AABC8AD-A225-494E-956E-9FC074D4140E}" destId="{3D43594F-1485-461A-940A-7B563C3EE38B}" srcOrd="0" destOrd="0" presId="urn:microsoft.com/office/officeart/2009/3/layout/StepUpProcess"/>
    <dgm:cxn modelId="{C730AD7E-356A-41E4-8165-663D2D06F2D9}" type="presParOf" srcId="{AE28E4C6-3687-4EEF-B795-C4760901FA3D}" destId="{F7DB89F5-39AE-4A79-96FC-5C1D60AE47B3}" srcOrd="2" destOrd="0" presId="urn:microsoft.com/office/officeart/2009/3/layout/StepUpProcess"/>
    <dgm:cxn modelId="{7D0E2282-C352-4B00-B3B1-C3B0A49208D8}" type="presParOf" srcId="{F7DB89F5-39AE-4A79-96FC-5C1D60AE47B3}" destId="{0B963091-69C9-49C9-ABDF-343FAD04C0A9}" srcOrd="0" destOrd="0" presId="urn:microsoft.com/office/officeart/2009/3/layout/StepUpProcess"/>
    <dgm:cxn modelId="{ABCC63F4-963C-4037-BD61-07FAD1FD0F12}" type="presParOf" srcId="{F7DB89F5-39AE-4A79-96FC-5C1D60AE47B3}" destId="{676F3BD4-1812-4492-854F-B17A24492B63}" srcOrd="1" destOrd="0" presId="urn:microsoft.com/office/officeart/2009/3/layout/StepUpProcess"/>
    <dgm:cxn modelId="{21FF38AF-777A-4DC4-91D4-5459E1E678F0}" type="presParOf" srcId="{F7DB89F5-39AE-4A79-96FC-5C1D60AE47B3}" destId="{0D7E5100-3758-442F-AC99-1E62F753CB7D}" srcOrd="2" destOrd="0" presId="urn:microsoft.com/office/officeart/2009/3/layout/StepUpProcess"/>
    <dgm:cxn modelId="{87DC73FC-CAE3-4E37-AF77-72CAED448694}" type="presParOf" srcId="{AE28E4C6-3687-4EEF-B795-C4760901FA3D}" destId="{37BA0127-7C11-4AF8-A920-CEA987D711F3}" srcOrd="3" destOrd="0" presId="urn:microsoft.com/office/officeart/2009/3/layout/StepUpProcess"/>
    <dgm:cxn modelId="{1B28F8B1-BEBA-4A43-A9F0-0586757559A2}" type="presParOf" srcId="{37BA0127-7C11-4AF8-A920-CEA987D711F3}" destId="{91CD005A-3F3F-4E22-AE45-14A0828773CC}" srcOrd="0" destOrd="0" presId="urn:microsoft.com/office/officeart/2009/3/layout/StepUpProcess"/>
    <dgm:cxn modelId="{CD8ED536-07CC-4981-BE76-75EC18B41034}" type="presParOf" srcId="{AE28E4C6-3687-4EEF-B795-C4760901FA3D}" destId="{5F4F8DDB-8408-4328-BD83-7A05445228F3}" srcOrd="4" destOrd="0" presId="urn:microsoft.com/office/officeart/2009/3/layout/StepUpProcess"/>
    <dgm:cxn modelId="{629E3086-8E41-4DC5-BE73-18925C6A786D}" type="presParOf" srcId="{5F4F8DDB-8408-4328-BD83-7A05445228F3}" destId="{770D00E0-611F-43EB-BAC5-7A1FA0930FE6}" srcOrd="0" destOrd="0" presId="urn:microsoft.com/office/officeart/2009/3/layout/StepUpProcess"/>
    <dgm:cxn modelId="{A24D45C9-9219-4066-A085-E00A2EC893FA}" type="presParOf" srcId="{5F4F8DDB-8408-4328-BD83-7A05445228F3}" destId="{BBD66DB2-DA13-4823-886E-A9DB81D49D28}" srcOrd="1" destOrd="0" presId="urn:microsoft.com/office/officeart/2009/3/layout/StepUpProcess"/>
    <dgm:cxn modelId="{B32EDED4-B6ED-4807-97BF-73714631CAFB}" type="presParOf" srcId="{5F4F8DDB-8408-4328-BD83-7A05445228F3}" destId="{EB7CC06B-1C90-4993-A72E-8541FB37AB59}" srcOrd="2" destOrd="0" presId="urn:microsoft.com/office/officeart/2009/3/layout/StepUpProcess"/>
    <dgm:cxn modelId="{C6DC92D2-0A29-4191-BF7F-F7CE2AE1B4F3}" type="presParOf" srcId="{AE28E4C6-3687-4EEF-B795-C4760901FA3D}" destId="{1989C609-9891-4B4E-A506-2D87493E3039}" srcOrd="5" destOrd="0" presId="urn:microsoft.com/office/officeart/2009/3/layout/StepUpProcess"/>
    <dgm:cxn modelId="{368DF9D0-9934-4B92-82D0-EA5B20DE8530}" type="presParOf" srcId="{1989C609-9891-4B4E-A506-2D87493E3039}" destId="{56698829-901C-4CE4-9D4F-19CCE09C142D}" srcOrd="0" destOrd="0" presId="urn:microsoft.com/office/officeart/2009/3/layout/StepUpProcess"/>
    <dgm:cxn modelId="{A72BC2C5-F63A-43AC-98D4-2670E933FE42}" type="presParOf" srcId="{AE28E4C6-3687-4EEF-B795-C4760901FA3D}" destId="{75EBAF44-55DB-450D-9686-3E741B9CCC8A}" srcOrd="6" destOrd="0" presId="urn:microsoft.com/office/officeart/2009/3/layout/StepUpProcess"/>
    <dgm:cxn modelId="{91DFDE81-9798-4A67-AE03-4D8EBD2E63D8}" type="presParOf" srcId="{75EBAF44-55DB-450D-9686-3E741B9CCC8A}" destId="{815B28A9-9678-4482-B23A-DE95192377E3}" srcOrd="0" destOrd="0" presId="urn:microsoft.com/office/officeart/2009/3/layout/StepUpProcess"/>
    <dgm:cxn modelId="{4B0EDBE3-9B0A-4F32-B95A-7571800F6098}" type="presParOf" srcId="{75EBAF44-55DB-450D-9686-3E741B9CCC8A}" destId="{6A807B76-948C-427F-8174-823957936980}"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8CB95F2-1641-42C6-9809-8DA311EA385F}" type="doc">
      <dgm:prSet loTypeId="urn:microsoft.com/office/officeart/2008/layout/VerticalCurvedList" loCatId="list" qsTypeId="urn:microsoft.com/office/officeart/2005/8/quickstyle/3d4" qsCatId="3D" csTypeId="urn:microsoft.com/office/officeart/2005/8/colors/accent1_3" csCatId="accent1" phldr="1"/>
      <dgm:spPr/>
      <dgm:t>
        <a:bodyPr/>
        <a:lstStyle/>
        <a:p>
          <a:endParaRPr lang="es-ES"/>
        </a:p>
      </dgm:t>
    </dgm:pt>
    <dgm:pt modelId="{2CA634A6-7630-49CC-93F3-B5D91286737A}">
      <dgm:prSet phldrT="[Texto]"/>
      <dgm:spPr/>
      <dgm:t>
        <a:bodyPr/>
        <a:lstStyle/>
        <a:p>
          <a:pPr algn="just"/>
          <a:r>
            <a:rPr lang="es-EC" dirty="0" smtClean="0">
              <a:solidFill>
                <a:schemeClr val="tx1"/>
              </a:solidFill>
            </a:rPr>
            <a:t>Teorías del Bienestar, con el objetivo de alcanzar la mejor asignación de recursos posibles para los individuos de una sociedad, dejar de lado la pobreza, la desigualdad, y así mejorar la calidad de vida y la construcción de vivienda es una actividad fundamental para mejorar la calidad de vida de la población, ligado al Plan Nacional del Buen Vivir.</a:t>
          </a:r>
          <a:endParaRPr lang="es-ES" dirty="0">
            <a:solidFill>
              <a:schemeClr val="tx1"/>
            </a:solidFill>
          </a:endParaRPr>
        </a:p>
      </dgm:t>
    </dgm:pt>
    <dgm:pt modelId="{807B5F67-AE34-4733-B272-0A200FDCD14C}" type="parTrans" cxnId="{26CD27B8-31C7-4011-BBC3-E6D79CC4A1B7}">
      <dgm:prSet/>
      <dgm:spPr/>
      <dgm:t>
        <a:bodyPr/>
        <a:lstStyle/>
        <a:p>
          <a:endParaRPr lang="es-ES"/>
        </a:p>
      </dgm:t>
    </dgm:pt>
    <dgm:pt modelId="{7235B3D7-9F29-457F-8D2A-D76F5E314991}" type="sibTrans" cxnId="{26CD27B8-31C7-4011-BBC3-E6D79CC4A1B7}">
      <dgm:prSet/>
      <dgm:spPr/>
      <dgm:t>
        <a:bodyPr/>
        <a:lstStyle/>
        <a:p>
          <a:endParaRPr lang="es-ES"/>
        </a:p>
      </dgm:t>
    </dgm:pt>
    <dgm:pt modelId="{F6AA29ED-63E3-489C-9B9B-CE3083123D7C}">
      <dgm:prSet/>
      <dgm:spPr/>
      <dgm:t>
        <a:bodyPr/>
        <a:lstStyle/>
        <a:p>
          <a:pPr algn="just"/>
          <a:r>
            <a:rPr lang="es-EC" dirty="0" smtClean="0">
              <a:solidFill>
                <a:schemeClr val="tx1"/>
              </a:solidFill>
            </a:rPr>
            <a:t>La evolución y el crecimiento del sector de la construcción de vivienda está medido a través del número de permisos para la construcción referente a datos proporcionados por un ente público como es el INEC.</a:t>
          </a:r>
        </a:p>
      </dgm:t>
    </dgm:pt>
    <dgm:pt modelId="{626DEE86-6DDE-4A38-BC96-A8FDCF30C1B3}" type="parTrans" cxnId="{EFD5C8E4-B9D0-407A-A309-4E882857DA29}">
      <dgm:prSet/>
      <dgm:spPr/>
      <dgm:t>
        <a:bodyPr/>
        <a:lstStyle/>
        <a:p>
          <a:endParaRPr lang="es-ES"/>
        </a:p>
      </dgm:t>
    </dgm:pt>
    <dgm:pt modelId="{C328FBB2-CF90-4A9B-B323-4E5395C4468B}" type="sibTrans" cxnId="{EFD5C8E4-B9D0-407A-A309-4E882857DA29}">
      <dgm:prSet/>
      <dgm:spPr/>
      <dgm:t>
        <a:bodyPr/>
        <a:lstStyle/>
        <a:p>
          <a:endParaRPr lang="es-ES"/>
        </a:p>
      </dgm:t>
    </dgm:pt>
    <dgm:pt modelId="{C2F83B37-4A8D-41B4-8FBC-4DC48821055A}">
      <dgm:prSet/>
      <dgm:spPr/>
      <dgm:t>
        <a:bodyPr/>
        <a:lstStyle/>
        <a:p>
          <a:pPr algn="just"/>
          <a:r>
            <a:rPr lang="es-EC" dirty="0" smtClean="0">
              <a:solidFill>
                <a:schemeClr val="tx1"/>
              </a:solidFill>
            </a:rPr>
            <a:t>Las tasa de interés; la obtención de un crédito para la vivienda, sea este financiado por el estado o por el sistema financiero privado, </a:t>
          </a:r>
          <a:endParaRPr lang="es-ES" dirty="0">
            <a:solidFill>
              <a:schemeClr val="tx1"/>
            </a:solidFill>
          </a:endParaRPr>
        </a:p>
      </dgm:t>
    </dgm:pt>
    <dgm:pt modelId="{D8EBB6F2-9625-45D0-A2A4-FFA4BC65C4F4}" type="parTrans" cxnId="{91C199BF-3EE2-4060-A6A3-039EE36B1AC0}">
      <dgm:prSet/>
      <dgm:spPr/>
      <dgm:t>
        <a:bodyPr/>
        <a:lstStyle/>
        <a:p>
          <a:endParaRPr lang="es-ES"/>
        </a:p>
      </dgm:t>
    </dgm:pt>
    <dgm:pt modelId="{15E8EB9A-E559-4E72-A772-65BB34BBA309}" type="sibTrans" cxnId="{91C199BF-3EE2-4060-A6A3-039EE36B1AC0}">
      <dgm:prSet/>
      <dgm:spPr/>
      <dgm:t>
        <a:bodyPr/>
        <a:lstStyle/>
        <a:p>
          <a:endParaRPr lang="es-ES"/>
        </a:p>
      </dgm:t>
    </dgm:pt>
    <dgm:pt modelId="{F1EB9C6D-30E3-4C28-8F80-337F3473509D}" type="pres">
      <dgm:prSet presAssocID="{D8CB95F2-1641-42C6-9809-8DA311EA385F}" presName="Name0" presStyleCnt="0">
        <dgm:presLayoutVars>
          <dgm:chMax val="7"/>
          <dgm:chPref val="7"/>
          <dgm:dir/>
        </dgm:presLayoutVars>
      </dgm:prSet>
      <dgm:spPr/>
      <dgm:t>
        <a:bodyPr/>
        <a:lstStyle/>
        <a:p>
          <a:endParaRPr lang="es-ES"/>
        </a:p>
      </dgm:t>
    </dgm:pt>
    <dgm:pt modelId="{ABD58DA5-ACCE-4999-B1E6-3E70A35FB6B0}" type="pres">
      <dgm:prSet presAssocID="{D8CB95F2-1641-42C6-9809-8DA311EA385F}" presName="Name1" presStyleCnt="0"/>
      <dgm:spPr/>
      <dgm:t>
        <a:bodyPr/>
        <a:lstStyle/>
        <a:p>
          <a:endParaRPr lang="es-ES"/>
        </a:p>
      </dgm:t>
    </dgm:pt>
    <dgm:pt modelId="{B24A67D5-7F94-4379-8DF4-5D40DB7523CC}" type="pres">
      <dgm:prSet presAssocID="{D8CB95F2-1641-42C6-9809-8DA311EA385F}" presName="cycle" presStyleCnt="0"/>
      <dgm:spPr/>
      <dgm:t>
        <a:bodyPr/>
        <a:lstStyle/>
        <a:p>
          <a:endParaRPr lang="es-ES"/>
        </a:p>
      </dgm:t>
    </dgm:pt>
    <dgm:pt modelId="{91363C44-D243-42FD-B2F7-BC739CFF5277}" type="pres">
      <dgm:prSet presAssocID="{D8CB95F2-1641-42C6-9809-8DA311EA385F}" presName="srcNode" presStyleLbl="node1" presStyleIdx="0" presStyleCnt="3"/>
      <dgm:spPr/>
      <dgm:t>
        <a:bodyPr/>
        <a:lstStyle/>
        <a:p>
          <a:endParaRPr lang="es-ES"/>
        </a:p>
      </dgm:t>
    </dgm:pt>
    <dgm:pt modelId="{497E781E-8F13-4409-94AE-BD6E33EF9991}" type="pres">
      <dgm:prSet presAssocID="{D8CB95F2-1641-42C6-9809-8DA311EA385F}" presName="conn" presStyleLbl="parChTrans1D2" presStyleIdx="0" presStyleCnt="1"/>
      <dgm:spPr/>
      <dgm:t>
        <a:bodyPr/>
        <a:lstStyle/>
        <a:p>
          <a:endParaRPr lang="es-ES"/>
        </a:p>
      </dgm:t>
    </dgm:pt>
    <dgm:pt modelId="{F1EDE752-895B-4C9C-8E9E-6E2E1AB71CB8}" type="pres">
      <dgm:prSet presAssocID="{D8CB95F2-1641-42C6-9809-8DA311EA385F}" presName="extraNode" presStyleLbl="node1" presStyleIdx="0" presStyleCnt="3"/>
      <dgm:spPr/>
      <dgm:t>
        <a:bodyPr/>
        <a:lstStyle/>
        <a:p>
          <a:endParaRPr lang="es-ES"/>
        </a:p>
      </dgm:t>
    </dgm:pt>
    <dgm:pt modelId="{4E6E72C9-D3FC-4F57-A659-BC90219DAB35}" type="pres">
      <dgm:prSet presAssocID="{D8CB95F2-1641-42C6-9809-8DA311EA385F}" presName="dstNode" presStyleLbl="node1" presStyleIdx="0" presStyleCnt="3"/>
      <dgm:spPr/>
      <dgm:t>
        <a:bodyPr/>
        <a:lstStyle/>
        <a:p>
          <a:endParaRPr lang="es-ES"/>
        </a:p>
      </dgm:t>
    </dgm:pt>
    <dgm:pt modelId="{1B3107C3-8398-4E58-B092-4C8A7E0F4DD6}" type="pres">
      <dgm:prSet presAssocID="{2CA634A6-7630-49CC-93F3-B5D91286737A}" presName="text_1" presStyleLbl="node1" presStyleIdx="0" presStyleCnt="3">
        <dgm:presLayoutVars>
          <dgm:bulletEnabled val="1"/>
        </dgm:presLayoutVars>
      </dgm:prSet>
      <dgm:spPr/>
      <dgm:t>
        <a:bodyPr/>
        <a:lstStyle/>
        <a:p>
          <a:endParaRPr lang="es-ES"/>
        </a:p>
      </dgm:t>
    </dgm:pt>
    <dgm:pt modelId="{82A94B92-A0F2-4A1B-B407-4BCED3E69424}" type="pres">
      <dgm:prSet presAssocID="{2CA634A6-7630-49CC-93F3-B5D91286737A}" presName="accent_1" presStyleCnt="0"/>
      <dgm:spPr/>
      <dgm:t>
        <a:bodyPr/>
        <a:lstStyle/>
        <a:p>
          <a:endParaRPr lang="es-ES"/>
        </a:p>
      </dgm:t>
    </dgm:pt>
    <dgm:pt modelId="{317B965E-51C7-41C3-A94C-3241D78467DC}" type="pres">
      <dgm:prSet presAssocID="{2CA634A6-7630-49CC-93F3-B5D91286737A}" presName="accentRepeatNode" presStyleLbl="solidFgAcc1" presStyleIdx="0" presStyleCnt="3" custLinFactNeighborX="4258" custLinFactNeighborY="2703"/>
      <dgm:spPr>
        <a:blipFill rotWithShape="0">
          <a:blip xmlns:r="http://schemas.openxmlformats.org/officeDocument/2006/relationships" r:embed="rId1"/>
          <a:stretch>
            <a:fillRect/>
          </a:stretch>
        </a:blipFill>
      </dgm:spPr>
      <dgm:t>
        <a:bodyPr/>
        <a:lstStyle/>
        <a:p>
          <a:endParaRPr lang="es-ES"/>
        </a:p>
      </dgm:t>
    </dgm:pt>
    <dgm:pt modelId="{03F1908E-93F1-45B9-B719-FAA10515F6D6}" type="pres">
      <dgm:prSet presAssocID="{F6AA29ED-63E3-489C-9B9B-CE3083123D7C}" presName="text_2" presStyleLbl="node1" presStyleIdx="1" presStyleCnt="3">
        <dgm:presLayoutVars>
          <dgm:bulletEnabled val="1"/>
        </dgm:presLayoutVars>
      </dgm:prSet>
      <dgm:spPr/>
      <dgm:t>
        <a:bodyPr/>
        <a:lstStyle/>
        <a:p>
          <a:endParaRPr lang="es-ES"/>
        </a:p>
      </dgm:t>
    </dgm:pt>
    <dgm:pt modelId="{BCB5873F-5240-4B37-AEE1-6AF1FBF0E311}" type="pres">
      <dgm:prSet presAssocID="{F6AA29ED-63E3-489C-9B9B-CE3083123D7C}" presName="accent_2" presStyleCnt="0"/>
      <dgm:spPr/>
      <dgm:t>
        <a:bodyPr/>
        <a:lstStyle/>
        <a:p>
          <a:endParaRPr lang="es-ES"/>
        </a:p>
      </dgm:t>
    </dgm:pt>
    <dgm:pt modelId="{4BE25AE4-B48A-42BB-A761-C7AE192F278C}" type="pres">
      <dgm:prSet presAssocID="{F6AA29ED-63E3-489C-9B9B-CE3083123D7C}"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s-ES"/>
        </a:p>
      </dgm:t>
    </dgm:pt>
    <dgm:pt modelId="{5C4DED90-E139-4760-8473-DA0DB0808BA8}" type="pres">
      <dgm:prSet presAssocID="{C2F83B37-4A8D-41B4-8FBC-4DC48821055A}" presName="text_3" presStyleLbl="node1" presStyleIdx="2" presStyleCnt="3">
        <dgm:presLayoutVars>
          <dgm:bulletEnabled val="1"/>
        </dgm:presLayoutVars>
      </dgm:prSet>
      <dgm:spPr/>
      <dgm:t>
        <a:bodyPr/>
        <a:lstStyle/>
        <a:p>
          <a:endParaRPr lang="es-ES"/>
        </a:p>
      </dgm:t>
    </dgm:pt>
    <dgm:pt modelId="{50468CA5-0D54-46DB-8794-BCB37919045A}" type="pres">
      <dgm:prSet presAssocID="{C2F83B37-4A8D-41B4-8FBC-4DC48821055A}" presName="accent_3" presStyleCnt="0"/>
      <dgm:spPr/>
      <dgm:t>
        <a:bodyPr/>
        <a:lstStyle/>
        <a:p>
          <a:endParaRPr lang="es-ES"/>
        </a:p>
      </dgm:t>
    </dgm:pt>
    <dgm:pt modelId="{45C85CDE-FA16-4B41-A190-3F9A38D529CA}" type="pres">
      <dgm:prSet presAssocID="{C2F83B37-4A8D-41B4-8FBC-4DC48821055A}"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s-ES"/>
        </a:p>
      </dgm:t>
    </dgm:pt>
  </dgm:ptLst>
  <dgm:cxnLst>
    <dgm:cxn modelId="{5B4879B3-4DC1-427D-8941-AB8BFA353F72}" type="presOf" srcId="{C2F83B37-4A8D-41B4-8FBC-4DC48821055A}" destId="{5C4DED90-E139-4760-8473-DA0DB0808BA8}" srcOrd="0" destOrd="0" presId="urn:microsoft.com/office/officeart/2008/layout/VerticalCurvedList"/>
    <dgm:cxn modelId="{91C199BF-3EE2-4060-A6A3-039EE36B1AC0}" srcId="{D8CB95F2-1641-42C6-9809-8DA311EA385F}" destId="{C2F83B37-4A8D-41B4-8FBC-4DC48821055A}" srcOrd="2" destOrd="0" parTransId="{D8EBB6F2-9625-45D0-A2A4-FFA4BC65C4F4}" sibTransId="{15E8EB9A-E559-4E72-A772-65BB34BBA309}"/>
    <dgm:cxn modelId="{EFD5C8E4-B9D0-407A-A309-4E882857DA29}" srcId="{D8CB95F2-1641-42C6-9809-8DA311EA385F}" destId="{F6AA29ED-63E3-489C-9B9B-CE3083123D7C}" srcOrd="1" destOrd="0" parTransId="{626DEE86-6DDE-4A38-BC96-A8FDCF30C1B3}" sibTransId="{C328FBB2-CF90-4A9B-B323-4E5395C4468B}"/>
    <dgm:cxn modelId="{75B3DD77-3AE0-46D4-8AEE-50F84F3C29C9}" type="presOf" srcId="{F6AA29ED-63E3-489C-9B9B-CE3083123D7C}" destId="{03F1908E-93F1-45B9-B719-FAA10515F6D6}" srcOrd="0" destOrd="0" presId="urn:microsoft.com/office/officeart/2008/layout/VerticalCurvedList"/>
    <dgm:cxn modelId="{3A0FD7F8-C1CC-4042-A79B-7893DEDB9C06}" type="presOf" srcId="{2CA634A6-7630-49CC-93F3-B5D91286737A}" destId="{1B3107C3-8398-4E58-B092-4C8A7E0F4DD6}" srcOrd="0" destOrd="0" presId="urn:microsoft.com/office/officeart/2008/layout/VerticalCurvedList"/>
    <dgm:cxn modelId="{26CD27B8-31C7-4011-BBC3-E6D79CC4A1B7}" srcId="{D8CB95F2-1641-42C6-9809-8DA311EA385F}" destId="{2CA634A6-7630-49CC-93F3-B5D91286737A}" srcOrd="0" destOrd="0" parTransId="{807B5F67-AE34-4733-B272-0A200FDCD14C}" sibTransId="{7235B3D7-9F29-457F-8D2A-D76F5E314991}"/>
    <dgm:cxn modelId="{C24B2A29-FADE-4582-B54E-3F3CABFD2C99}" type="presOf" srcId="{7235B3D7-9F29-457F-8D2A-D76F5E314991}" destId="{497E781E-8F13-4409-94AE-BD6E33EF9991}" srcOrd="0" destOrd="0" presId="urn:microsoft.com/office/officeart/2008/layout/VerticalCurvedList"/>
    <dgm:cxn modelId="{5831A5BF-A8FA-4418-8AC8-92FF02639F28}" type="presOf" srcId="{D8CB95F2-1641-42C6-9809-8DA311EA385F}" destId="{F1EB9C6D-30E3-4C28-8F80-337F3473509D}" srcOrd="0" destOrd="0" presId="urn:microsoft.com/office/officeart/2008/layout/VerticalCurvedList"/>
    <dgm:cxn modelId="{C903EB62-1A7A-4FD5-9974-DE761A97D1A4}" type="presParOf" srcId="{F1EB9C6D-30E3-4C28-8F80-337F3473509D}" destId="{ABD58DA5-ACCE-4999-B1E6-3E70A35FB6B0}" srcOrd="0" destOrd="0" presId="urn:microsoft.com/office/officeart/2008/layout/VerticalCurvedList"/>
    <dgm:cxn modelId="{27E2C484-D678-423C-A61B-BECF62CA527E}" type="presParOf" srcId="{ABD58DA5-ACCE-4999-B1E6-3E70A35FB6B0}" destId="{B24A67D5-7F94-4379-8DF4-5D40DB7523CC}" srcOrd="0" destOrd="0" presId="urn:microsoft.com/office/officeart/2008/layout/VerticalCurvedList"/>
    <dgm:cxn modelId="{1620178F-3F80-499F-AA6D-A82F52820218}" type="presParOf" srcId="{B24A67D5-7F94-4379-8DF4-5D40DB7523CC}" destId="{91363C44-D243-42FD-B2F7-BC739CFF5277}" srcOrd="0" destOrd="0" presId="urn:microsoft.com/office/officeart/2008/layout/VerticalCurvedList"/>
    <dgm:cxn modelId="{6CE9BBDA-E09A-4B10-ACB8-5CADE719FF9A}" type="presParOf" srcId="{B24A67D5-7F94-4379-8DF4-5D40DB7523CC}" destId="{497E781E-8F13-4409-94AE-BD6E33EF9991}" srcOrd="1" destOrd="0" presId="urn:microsoft.com/office/officeart/2008/layout/VerticalCurvedList"/>
    <dgm:cxn modelId="{322BE3DC-AFE8-4F12-8A7B-EA0988E9DE2A}" type="presParOf" srcId="{B24A67D5-7F94-4379-8DF4-5D40DB7523CC}" destId="{F1EDE752-895B-4C9C-8E9E-6E2E1AB71CB8}" srcOrd="2" destOrd="0" presId="urn:microsoft.com/office/officeart/2008/layout/VerticalCurvedList"/>
    <dgm:cxn modelId="{69510446-8E37-49FA-86AD-A3AF5B75D0D7}" type="presParOf" srcId="{B24A67D5-7F94-4379-8DF4-5D40DB7523CC}" destId="{4E6E72C9-D3FC-4F57-A659-BC90219DAB35}" srcOrd="3" destOrd="0" presId="urn:microsoft.com/office/officeart/2008/layout/VerticalCurvedList"/>
    <dgm:cxn modelId="{BAF0C08B-BCC5-4051-883A-687F24E4B60B}" type="presParOf" srcId="{ABD58DA5-ACCE-4999-B1E6-3E70A35FB6B0}" destId="{1B3107C3-8398-4E58-B092-4C8A7E0F4DD6}" srcOrd="1" destOrd="0" presId="urn:microsoft.com/office/officeart/2008/layout/VerticalCurvedList"/>
    <dgm:cxn modelId="{92CBE595-D98F-4C9C-9B31-1881FB673247}" type="presParOf" srcId="{ABD58DA5-ACCE-4999-B1E6-3E70A35FB6B0}" destId="{82A94B92-A0F2-4A1B-B407-4BCED3E69424}" srcOrd="2" destOrd="0" presId="urn:microsoft.com/office/officeart/2008/layout/VerticalCurvedList"/>
    <dgm:cxn modelId="{1D061BD0-B37F-4B73-A886-845A9E6C4BEE}" type="presParOf" srcId="{82A94B92-A0F2-4A1B-B407-4BCED3E69424}" destId="{317B965E-51C7-41C3-A94C-3241D78467DC}" srcOrd="0" destOrd="0" presId="urn:microsoft.com/office/officeart/2008/layout/VerticalCurvedList"/>
    <dgm:cxn modelId="{3EE87161-FFBE-49B2-A6C1-F4CC38B1407A}" type="presParOf" srcId="{ABD58DA5-ACCE-4999-B1E6-3E70A35FB6B0}" destId="{03F1908E-93F1-45B9-B719-FAA10515F6D6}" srcOrd="3" destOrd="0" presId="urn:microsoft.com/office/officeart/2008/layout/VerticalCurvedList"/>
    <dgm:cxn modelId="{14EE45CC-324F-4B5B-A74A-68EF9EF7686D}" type="presParOf" srcId="{ABD58DA5-ACCE-4999-B1E6-3E70A35FB6B0}" destId="{BCB5873F-5240-4B37-AEE1-6AF1FBF0E311}" srcOrd="4" destOrd="0" presId="urn:microsoft.com/office/officeart/2008/layout/VerticalCurvedList"/>
    <dgm:cxn modelId="{EB96F57B-D8BD-4A1A-8257-DD62308AB16C}" type="presParOf" srcId="{BCB5873F-5240-4B37-AEE1-6AF1FBF0E311}" destId="{4BE25AE4-B48A-42BB-A761-C7AE192F278C}" srcOrd="0" destOrd="0" presId="urn:microsoft.com/office/officeart/2008/layout/VerticalCurvedList"/>
    <dgm:cxn modelId="{E5B40C10-6F4D-4170-AC77-C9912BB3329E}" type="presParOf" srcId="{ABD58DA5-ACCE-4999-B1E6-3E70A35FB6B0}" destId="{5C4DED90-E139-4760-8473-DA0DB0808BA8}" srcOrd="5" destOrd="0" presId="urn:microsoft.com/office/officeart/2008/layout/VerticalCurvedList"/>
    <dgm:cxn modelId="{BC57EC30-777A-4C05-B45C-651BF5A98038}" type="presParOf" srcId="{ABD58DA5-ACCE-4999-B1E6-3E70A35FB6B0}" destId="{50468CA5-0D54-46DB-8794-BCB37919045A}" srcOrd="6" destOrd="0" presId="urn:microsoft.com/office/officeart/2008/layout/VerticalCurvedList"/>
    <dgm:cxn modelId="{512A5CDA-55A6-45BE-80BD-C95536ECD8B6}" type="presParOf" srcId="{50468CA5-0D54-46DB-8794-BCB37919045A}" destId="{45C85CDE-FA16-4B41-A190-3F9A38D529C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3302186-080F-4FF1-B023-1E3992390DBC}" type="doc">
      <dgm:prSet loTypeId="urn:microsoft.com/office/officeart/2005/8/layout/vProcess5" loCatId="process" qsTypeId="urn:microsoft.com/office/officeart/2005/8/quickstyle/simple5" qsCatId="simple" csTypeId="urn:microsoft.com/office/officeart/2005/8/colors/accent3_4" csCatId="accent3" phldr="1"/>
      <dgm:spPr/>
      <dgm:t>
        <a:bodyPr/>
        <a:lstStyle/>
        <a:p>
          <a:endParaRPr lang="es-ES"/>
        </a:p>
      </dgm:t>
    </dgm:pt>
    <dgm:pt modelId="{F7D30912-E57C-4090-9530-ED2CE0275BDD}">
      <dgm:prSet phldrT="[Texto]" custT="1"/>
      <dgm:spPr/>
      <dgm:t>
        <a:bodyPr/>
        <a:lstStyle/>
        <a:p>
          <a:pPr algn="just"/>
          <a:r>
            <a:rPr lang="es-ES" sz="1400" dirty="0" smtClean="0">
              <a:solidFill>
                <a:schemeClr val="tx1"/>
              </a:solidFill>
            </a:rPr>
            <a:t>El sector de la construcción es una de las bases más importantes en la economía de un país</a:t>
          </a:r>
          <a:endParaRPr lang="es-ES" sz="1400" dirty="0">
            <a:solidFill>
              <a:schemeClr val="tx1"/>
            </a:solidFill>
          </a:endParaRPr>
        </a:p>
      </dgm:t>
    </dgm:pt>
    <dgm:pt modelId="{CD11E463-47ED-4E92-ABD0-3B7916C9384A}" type="parTrans" cxnId="{A27CC004-5AA3-407B-8AB6-73273B7413DD}">
      <dgm:prSet/>
      <dgm:spPr/>
      <dgm:t>
        <a:bodyPr/>
        <a:lstStyle/>
        <a:p>
          <a:endParaRPr lang="es-ES" sz="2400">
            <a:solidFill>
              <a:schemeClr val="tx1"/>
            </a:solidFill>
          </a:endParaRPr>
        </a:p>
      </dgm:t>
    </dgm:pt>
    <dgm:pt modelId="{5C77760B-D8E7-4282-BA9F-AEF19B648496}" type="sibTrans" cxnId="{A27CC004-5AA3-407B-8AB6-73273B7413DD}">
      <dgm:prSet custT="1"/>
      <dgm:spPr/>
      <dgm:t>
        <a:bodyPr/>
        <a:lstStyle/>
        <a:p>
          <a:endParaRPr lang="es-ES" sz="3600">
            <a:solidFill>
              <a:schemeClr val="tx1"/>
            </a:solidFill>
          </a:endParaRPr>
        </a:p>
      </dgm:t>
    </dgm:pt>
    <dgm:pt modelId="{4A265C8D-A306-4209-9F6E-777C3BCA0142}">
      <dgm:prSet phldrT="[Texto]" custT="1"/>
      <dgm:spPr/>
      <dgm:t>
        <a:bodyPr/>
        <a:lstStyle/>
        <a:p>
          <a:pPr algn="just"/>
          <a:r>
            <a:rPr lang="es-ES" sz="1400" dirty="0" smtClean="0">
              <a:solidFill>
                <a:schemeClr val="tx1"/>
              </a:solidFill>
            </a:rPr>
            <a:t>Los factores actuales que potencian su fortalecimiento son primordialmente los de la banca pública en el fomento de oferta y demanda de la vivienda y obras de vivienda.</a:t>
          </a:r>
          <a:endParaRPr lang="es-ES" sz="1400" dirty="0">
            <a:solidFill>
              <a:schemeClr val="tx1"/>
            </a:solidFill>
          </a:endParaRPr>
        </a:p>
      </dgm:t>
    </dgm:pt>
    <dgm:pt modelId="{4652D19F-D950-48BE-B936-E9BE21EB9661}" type="parTrans" cxnId="{C7F5A685-96CF-4D83-A23D-AF892559688B}">
      <dgm:prSet/>
      <dgm:spPr/>
      <dgm:t>
        <a:bodyPr/>
        <a:lstStyle/>
        <a:p>
          <a:endParaRPr lang="es-ES" sz="2400">
            <a:solidFill>
              <a:schemeClr val="tx1"/>
            </a:solidFill>
          </a:endParaRPr>
        </a:p>
      </dgm:t>
    </dgm:pt>
    <dgm:pt modelId="{864CA562-2F58-4695-A304-168AFEDF11DD}" type="sibTrans" cxnId="{C7F5A685-96CF-4D83-A23D-AF892559688B}">
      <dgm:prSet/>
      <dgm:spPr/>
      <dgm:t>
        <a:bodyPr/>
        <a:lstStyle/>
        <a:p>
          <a:endParaRPr lang="es-ES" sz="2400">
            <a:solidFill>
              <a:schemeClr val="tx1"/>
            </a:solidFill>
          </a:endParaRPr>
        </a:p>
      </dgm:t>
    </dgm:pt>
    <dgm:pt modelId="{E9FE0788-72E6-4915-95F1-A5410C51AB88}">
      <dgm:prSet phldrT="[Texto]" custT="1"/>
      <dgm:spPr/>
      <dgm:t>
        <a:bodyPr/>
        <a:lstStyle/>
        <a:p>
          <a:pPr algn="just"/>
          <a:r>
            <a:rPr lang="es-ES" sz="1400" dirty="0" smtClean="0">
              <a:solidFill>
                <a:schemeClr val="tx1"/>
              </a:solidFill>
            </a:rPr>
            <a:t>Sector significativo y dinámico.</a:t>
          </a:r>
          <a:endParaRPr lang="es-ES" sz="1400" dirty="0">
            <a:solidFill>
              <a:schemeClr val="tx1"/>
            </a:solidFill>
          </a:endParaRPr>
        </a:p>
      </dgm:t>
    </dgm:pt>
    <dgm:pt modelId="{5BBDD2FF-01AC-47D4-B259-DFBEE30BA2A4}" type="parTrans" cxnId="{8B1665B4-C810-4CA5-B495-88CC4CFA3292}">
      <dgm:prSet/>
      <dgm:spPr/>
      <dgm:t>
        <a:bodyPr/>
        <a:lstStyle/>
        <a:p>
          <a:endParaRPr lang="es-ES">
            <a:solidFill>
              <a:schemeClr val="tx1"/>
            </a:solidFill>
          </a:endParaRPr>
        </a:p>
      </dgm:t>
    </dgm:pt>
    <dgm:pt modelId="{156EF300-C864-44B1-944A-B5858650D148}" type="sibTrans" cxnId="{8B1665B4-C810-4CA5-B495-88CC4CFA3292}">
      <dgm:prSet/>
      <dgm:spPr/>
      <dgm:t>
        <a:bodyPr/>
        <a:lstStyle/>
        <a:p>
          <a:endParaRPr lang="es-ES">
            <a:solidFill>
              <a:schemeClr val="tx1"/>
            </a:solidFill>
          </a:endParaRPr>
        </a:p>
      </dgm:t>
    </dgm:pt>
    <dgm:pt modelId="{C3140E88-9B3D-49BB-B89F-9D45E1E040C4}" type="pres">
      <dgm:prSet presAssocID="{83302186-080F-4FF1-B023-1E3992390DBC}" presName="outerComposite" presStyleCnt="0">
        <dgm:presLayoutVars>
          <dgm:chMax val="5"/>
          <dgm:dir/>
          <dgm:resizeHandles val="exact"/>
        </dgm:presLayoutVars>
      </dgm:prSet>
      <dgm:spPr/>
      <dgm:t>
        <a:bodyPr/>
        <a:lstStyle/>
        <a:p>
          <a:endParaRPr lang="es-ES"/>
        </a:p>
      </dgm:t>
    </dgm:pt>
    <dgm:pt modelId="{290A5AD4-3EFA-4E02-97F1-E66821F06B0C}" type="pres">
      <dgm:prSet presAssocID="{83302186-080F-4FF1-B023-1E3992390DBC}" presName="dummyMaxCanvas" presStyleCnt="0">
        <dgm:presLayoutVars/>
      </dgm:prSet>
      <dgm:spPr/>
      <dgm:t>
        <a:bodyPr/>
        <a:lstStyle/>
        <a:p>
          <a:endParaRPr lang="es-ES"/>
        </a:p>
      </dgm:t>
    </dgm:pt>
    <dgm:pt modelId="{D4EFA8FB-E315-41E4-92E9-9E83CFCAEF3C}" type="pres">
      <dgm:prSet presAssocID="{83302186-080F-4FF1-B023-1E3992390DBC}" presName="ThreeNodes_1" presStyleLbl="node1" presStyleIdx="0" presStyleCnt="3">
        <dgm:presLayoutVars>
          <dgm:bulletEnabled val="1"/>
        </dgm:presLayoutVars>
      </dgm:prSet>
      <dgm:spPr/>
      <dgm:t>
        <a:bodyPr/>
        <a:lstStyle/>
        <a:p>
          <a:endParaRPr lang="es-ES"/>
        </a:p>
      </dgm:t>
    </dgm:pt>
    <dgm:pt modelId="{907119C2-ECB3-4CB9-B288-658E2530038C}" type="pres">
      <dgm:prSet presAssocID="{83302186-080F-4FF1-B023-1E3992390DBC}" presName="ThreeNodes_2" presStyleLbl="node1" presStyleIdx="1" presStyleCnt="3">
        <dgm:presLayoutVars>
          <dgm:bulletEnabled val="1"/>
        </dgm:presLayoutVars>
      </dgm:prSet>
      <dgm:spPr/>
      <dgm:t>
        <a:bodyPr/>
        <a:lstStyle/>
        <a:p>
          <a:endParaRPr lang="es-ES"/>
        </a:p>
      </dgm:t>
    </dgm:pt>
    <dgm:pt modelId="{903244C5-AA9B-4BFC-831D-59791006511E}" type="pres">
      <dgm:prSet presAssocID="{83302186-080F-4FF1-B023-1E3992390DBC}" presName="ThreeNodes_3" presStyleLbl="node1" presStyleIdx="2" presStyleCnt="3">
        <dgm:presLayoutVars>
          <dgm:bulletEnabled val="1"/>
        </dgm:presLayoutVars>
      </dgm:prSet>
      <dgm:spPr/>
      <dgm:t>
        <a:bodyPr/>
        <a:lstStyle/>
        <a:p>
          <a:endParaRPr lang="es-ES"/>
        </a:p>
      </dgm:t>
    </dgm:pt>
    <dgm:pt modelId="{1BB541CE-91B5-41F7-9C07-026A9569EF73}" type="pres">
      <dgm:prSet presAssocID="{83302186-080F-4FF1-B023-1E3992390DBC}" presName="ThreeConn_1-2" presStyleLbl="fgAccFollowNode1" presStyleIdx="0" presStyleCnt="2">
        <dgm:presLayoutVars>
          <dgm:bulletEnabled val="1"/>
        </dgm:presLayoutVars>
      </dgm:prSet>
      <dgm:spPr/>
      <dgm:t>
        <a:bodyPr/>
        <a:lstStyle/>
        <a:p>
          <a:endParaRPr lang="es-ES"/>
        </a:p>
      </dgm:t>
    </dgm:pt>
    <dgm:pt modelId="{C6901136-2BEA-4D67-8643-B3B30CBABD46}" type="pres">
      <dgm:prSet presAssocID="{83302186-080F-4FF1-B023-1E3992390DBC}" presName="ThreeConn_2-3" presStyleLbl="fgAccFollowNode1" presStyleIdx="1" presStyleCnt="2">
        <dgm:presLayoutVars>
          <dgm:bulletEnabled val="1"/>
        </dgm:presLayoutVars>
      </dgm:prSet>
      <dgm:spPr/>
      <dgm:t>
        <a:bodyPr/>
        <a:lstStyle/>
        <a:p>
          <a:endParaRPr lang="es-ES"/>
        </a:p>
      </dgm:t>
    </dgm:pt>
    <dgm:pt modelId="{085A79AC-5050-4C46-BD11-DC778AD6EA42}" type="pres">
      <dgm:prSet presAssocID="{83302186-080F-4FF1-B023-1E3992390DBC}" presName="ThreeNodes_1_text" presStyleLbl="node1" presStyleIdx="2" presStyleCnt="3">
        <dgm:presLayoutVars>
          <dgm:bulletEnabled val="1"/>
        </dgm:presLayoutVars>
      </dgm:prSet>
      <dgm:spPr/>
      <dgm:t>
        <a:bodyPr/>
        <a:lstStyle/>
        <a:p>
          <a:endParaRPr lang="es-ES"/>
        </a:p>
      </dgm:t>
    </dgm:pt>
    <dgm:pt modelId="{EB03A8C7-AD42-4432-B481-9C7AFEBA44B8}" type="pres">
      <dgm:prSet presAssocID="{83302186-080F-4FF1-B023-1E3992390DBC}" presName="ThreeNodes_2_text" presStyleLbl="node1" presStyleIdx="2" presStyleCnt="3">
        <dgm:presLayoutVars>
          <dgm:bulletEnabled val="1"/>
        </dgm:presLayoutVars>
      </dgm:prSet>
      <dgm:spPr/>
      <dgm:t>
        <a:bodyPr/>
        <a:lstStyle/>
        <a:p>
          <a:endParaRPr lang="es-ES"/>
        </a:p>
      </dgm:t>
    </dgm:pt>
    <dgm:pt modelId="{3EBD27E9-5C8E-4A80-8808-F2328CC6C1C6}" type="pres">
      <dgm:prSet presAssocID="{83302186-080F-4FF1-B023-1E3992390DBC}" presName="ThreeNodes_3_text" presStyleLbl="node1" presStyleIdx="2" presStyleCnt="3">
        <dgm:presLayoutVars>
          <dgm:bulletEnabled val="1"/>
        </dgm:presLayoutVars>
      </dgm:prSet>
      <dgm:spPr/>
      <dgm:t>
        <a:bodyPr/>
        <a:lstStyle/>
        <a:p>
          <a:endParaRPr lang="es-ES"/>
        </a:p>
      </dgm:t>
    </dgm:pt>
  </dgm:ptLst>
  <dgm:cxnLst>
    <dgm:cxn modelId="{488E1080-1FF7-4D96-8DA9-CC78764FBC53}" type="presOf" srcId="{E9FE0788-72E6-4915-95F1-A5410C51AB88}" destId="{3EBD27E9-5C8E-4A80-8808-F2328CC6C1C6}" srcOrd="1" destOrd="0" presId="urn:microsoft.com/office/officeart/2005/8/layout/vProcess5"/>
    <dgm:cxn modelId="{C2AC9939-131D-4176-B6D0-F273A2996A03}" type="presOf" srcId="{5C77760B-D8E7-4282-BA9F-AEF19B648496}" destId="{1BB541CE-91B5-41F7-9C07-026A9569EF73}" srcOrd="0" destOrd="0" presId="urn:microsoft.com/office/officeart/2005/8/layout/vProcess5"/>
    <dgm:cxn modelId="{C7F5A685-96CF-4D83-A23D-AF892559688B}" srcId="{83302186-080F-4FF1-B023-1E3992390DBC}" destId="{4A265C8D-A306-4209-9F6E-777C3BCA0142}" srcOrd="1" destOrd="0" parTransId="{4652D19F-D950-48BE-B936-E9BE21EB9661}" sibTransId="{864CA562-2F58-4695-A304-168AFEDF11DD}"/>
    <dgm:cxn modelId="{EB7BDA44-3BD2-492E-AC59-79E5ABBBF672}" type="presOf" srcId="{F7D30912-E57C-4090-9530-ED2CE0275BDD}" destId="{085A79AC-5050-4C46-BD11-DC778AD6EA42}" srcOrd="1" destOrd="0" presId="urn:microsoft.com/office/officeart/2005/8/layout/vProcess5"/>
    <dgm:cxn modelId="{AFE26312-0CB9-4352-A12D-3AB0E3FCD558}" type="presOf" srcId="{F7D30912-E57C-4090-9530-ED2CE0275BDD}" destId="{D4EFA8FB-E315-41E4-92E9-9E83CFCAEF3C}" srcOrd="0" destOrd="0" presId="urn:microsoft.com/office/officeart/2005/8/layout/vProcess5"/>
    <dgm:cxn modelId="{64A14DCC-3B22-4C49-B06C-EF9582F85DEC}" type="presOf" srcId="{4A265C8D-A306-4209-9F6E-777C3BCA0142}" destId="{EB03A8C7-AD42-4432-B481-9C7AFEBA44B8}" srcOrd="1" destOrd="0" presId="urn:microsoft.com/office/officeart/2005/8/layout/vProcess5"/>
    <dgm:cxn modelId="{A27CC004-5AA3-407B-8AB6-73273B7413DD}" srcId="{83302186-080F-4FF1-B023-1E3992390DBC}" destId="{F7D30912-E57C-4090-9530-ED2CE0275BDD}" srcOrd="0" destOrd="0" parTransId="{CD11E463-47ED-4E92-ABD0-3B7916C9384A}" sibTransId="{5C77760B-D8E7-4282-BA9F-AEF19B648496}"/>
    <dgm:cxn modelId="{8CA7E6F9-9EF2-43C2-9561-CEB42987695F}" type="presOf" srcId="{83302186-080F-4FF1-B023-1E3992390DBC}" destId="{C3140E88-9B3D-49BB-B89F-9D45E1E040C4}" srcOrd="0" destOrd="0" presId="urn:microsoft.com/office/officeart/2005/8/layout/vProcess5"/>
    <dgm:cxn modelId="{BF4C6A03-829D-492B-81F4-F62676C8B0A6}" type="presOf" srcId="{4A265C8D-A306-4209-9F6E-777C3BCA0142}" destId="{907119C2-ECB3-4CB9-B288-658E2530038C}" srcOrd="0" destOrd="0" presId="urn:microsoft.com/office/officeart/2005/8/layout/vProcess5"/>
    <dgm:cxn modelId="{8B1665B4-C810-4CA5-B495-88CC4CFA3292}" srcId="{83302186-080F-4FF1-B023-1E3992390DBC}" destId="{E9FE0788-72E6-4915-95F1-A5410C51AB88}" srcOrd="2" destOrd="0" parTransId="{5BBDD2FF-01AC-47D4-B259-DFBEE30BA2A4}" sibTransId="{156EF300-C864-44B1-944A-B5858650D148}"/>
    <dgm:cxn modelId="{B9B9937A-5AD9-4BD7-8A60-ECAB03677160}" type="presOf" srcId="{E9FE0788-72E6-4915-95F1-A5410C51AB88}" destId="{903244C5-AA9B-4BFC-831D-59791006511E}" srcOrd="0" destOrd="0" presId="urn:microsoft.com/office/officeart/2005/8/layout/vProcess5"/>
    <dgm:cxn modelId="{71E29DB3-E0CD-4D80-986E-FCB40E37E3EA}" type="presOf" srcId="{864CA562-2F58-4695-A304-168AFEDF11DD}" destId="{C6901136-2BEA-4D67-8643-B3B30CBABD46}" srcOrd="0" destOrd="0" presId="urn:microsoft.com/office/officeart/2005/8/layout/vProcess5"/>
    <dgm:cxn modelId="{10ADA5D9-32E3-42D4-9FEE-A01D139877FF}" type="presParOf" srcId="{C3140E88-9B3D-49BB-B89F-9D45E1E040C4}" destId="{290A5AD4-3EFA-4E02-97F1-E66821F06B0C}" srcOrd="0" destOrd="0" presId="urn:microsoft.com/office/officeart/2005/8/layout/vProcess5"/>
    <dgm:cxn modelId="{5DAB3DC1-AA98-4451-9C11-8138180A9AA4}" type="presParOf" srcId="{C3140E88-9B3D-49BB-B89F-9D45E1E040C4}" destId="{D4EFA8FB-E315-41E4-92E9-9E83CFCAEF3C}" srcOrd="1" destOrd="0" presId="urn:microsoft.com/office/officeart/2005/8/layout/vProcess5"/>
    <dgm:cxn modelId="{807429FA-3221-4900-8089-53582693E5D7}" type="presParOf" srcId="{C3140E88-9B3D-49BB-B89F-9D45E1E040C4}" destId="{907119C2-ECB3-4CB9-B288-658E2530038C}" srcOrd="2" destOrd="0" presId="urn:microsoft.com/office/officeart/2005/8/layout/vProcess5"/>
    <dgm:cxn modelId="{3E22AB76-1B66-40D6-A715-808FECC8CCEB}" type="presParOf" srcId="{C3140E88-9B3D-49BB-B89F-9D45E1E040C4}" destId="{903244C5-AA9B-4BFC-831D-59791006511E}" srcOrd="3" destOrd="0" presId="urn:microsoft.com/office/officeart/2005/8/layout/vProcess5"/>
    <dgm:cxn modelId="{1000D08C-9AC6-41C3-A9CF-C9DEF591CE03}" type="presParOf" srcId="{C3140E88-9B3D-49BB-B89F-9D45E1E040C4}" destId="{1BB541CE-91B5-41F7-9C07-026A9569EF73}" srcOrd="4" destOrd="0" presId="urn:microsoft.com/office/officeart/2005/8/layout/vProcess5"/>
    <dgm:cxn modelId="{1A86BFE5-29F7-4568-94E7-DB51B13E5B7C}" type="presParOf" srcId="{C3140E88-9B3D-49BB-B89F-9D45E1E040C4}" destId="{C6901136-2BEA-4D67-8643-B3B30CBABD46}" srcOrd="5" destOrd="0" presId="urn:microsoft.com/office/officeart/2005/8/layout/vProcess5"/>
    <dgm:cxn modelId="{8974F746-E6D6-420B-8513-E458537922ED}" type="presParOf" srcId="{C3140E88-9B3D-49BB-B89F-9D45E1E040C4}" destId="{085A79AC-5050-4C46-BD11-DC778AD6EA42}" srcOrd="6" destOrd="0" presId="urn:microsoft.com/office/officeart/2005/8/layout/vProcess5"/>
    <dgm:cxn modelId="{A8A7B0FF-386C-4B11-B106-9C2B8DBBB241}" type="presParOf" srcId="{C3140E88-9B3D-49BB-B89F-9D45E1E040C4}" destId="{EB03A8C7-AD42-4432-B481-9C7AFEBA44B8}" srcOrd="7" destOrd="0" presId="urn:microsoft.com/office/officeart/2005/8/layout/vProcess5"/>
    <dgm:cxn modelId="{F1D07EF5-8EDD-443E-95BC-8FD9AFC1E2DE}" type="presParOf" srcId="{C3140E88-9B3D-49BB-B89F-9D45E1E040C4}" destId="{3EBD27E9-5C8E-4A80-8808-F2328CC6C1C6}" srcOrd="8" destOrd="0" presId="urn:microsoft.com/office/officeart/2005/8/layout/vProcess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E3A41AD-8D77-4ECA-A5A7-95CE54AC21F9}" type="doc">
      <dgm:prSet loTypeId="urn:microsoft.com/office/officeart/2008/layout/PictureStrips" loCatId="list" qsTypeId="urn:microsoft.com/office/officeart/2005/8/quickstyle/simple1" qsCatId="simple" csTypeId="urn:microsoft.com/office/officeart/2005/8/colors/accent3_2" csCatId="accent3" phldr="1"/>
      <dgm:spPr/>
      <dgm:t>
        <a:bodyPr/>
        <a:lstStyle/>
        <a:p>
          <a:endParaRPr lang="es-ES"/>
        </a:p>
      </dgm:t>
    </dgm:pt>
    <dgm:pt modelId="{01D8C649-39B4-4195-85D7-6FCCB01568E2}">
      <dgm:prSet phldrT="[Texto]"/>
      <dgm:spPr/>
      <dgm:t>
        <a:bodyPr/>
        <a:lstStyle/>
        <a:p>
          <a:r>
            <a:rPr lang="es-EC" dirty="0" smtClean="0"/>
            <a:t>A partir del 2009, el Gobierno de Ecuador, aplica una serie de políticas para dinamizar al sector inmobiliario mediante incentivos, con la intención de solidificar el mercado y aportar grandes beneficios económicos y sociales. </a:t>
          </a:r>
          <a:endParaRPr lang="es-ES" dirty="0"/>
        </a:p>
      </dgm:t>
    </dgm:pt>
    <dgm:pt modelId="{7F0ED23A-466C-45FB-B39E-B3937D7B3ACF}" type="parTrans" cxnId="{2D29A614-8CA1-4F43-BAD1-79703408CB72}">
      <dgm:prSet/>
      <dgm:spPr/>
      <dgm:t>
        <a:bodyPr/>
        <a:lstStyle/>
        <a:p>
          <a:endParaRPr lang="es-ES"/>
        </a:p>
      </dgm:t>
    </dgm:pt>
    <dgm:pt modelId="{111C2C75-521B-4AFB-8035-D2226801A72F}" type="sibTrans" cxnId="{2D29A614-8CA1-4F43-BAD1-79703408CB72}">
      <dgm:prSet/>
      <dgm:spPr/>
      <dgm:t>
        <a:bodyPr/>
        <a:lstStyle/>
        <a:p>
          <a:endParaRPr lang="es-ES"/>
        </a:p>
      </dgm:t>
    </dgm:pt>
    <dgm:pt modelId="{3B807EEE-BE7D-48AC-8D35-906DBD2131B3}">
      <dgm:prSet/>
      <dgm:spPr/>
      <dgm:t>
        <a:bodyPr/>
        <a:lstStyle/>
        <a:p>
          <a:r>
            <a:rPr lang="es-EC" dirty="0" smtClean="0"/>
            <a:t>A esto podemos sumar las inversiones realizadas por el Gobierno, principalmente en construcción vial, que en conjunto con el crecimiento del mercado inmobiliario lograron generar altas tasas de crecimiento del sector. </a:t>
          </a:r>
        </a:p>
      </dgm:t>
    </dgm:pt>
    <dgm:pt modelId="{11CBCB52-6AC6-4D5D-AE33-11EFDEDC4F31}" type="parTrans" cxnId="{E3C09EBA-EF4D-44F9-86B7-E4C594A479D8}">
      <dgm:prSet/>
      <dgm:spPr/>
      <dgm:t>
        <a:bodyPr/>
        <a:lstStyle/>
        <a:p>
          <a:endParaRPr lang="es-ES"/>
        </a:p>
      </dgm:t>
    </dgm:pt>
    <dgm:pt modelId="{DBBE9A81-7772-4BA8-8A07-0E5707962FF3}" type="sibTrans" cxnId="{E3C09EBA-EF4D-44F9-86B7-E4C594A479D8}">
      <dgm:prSet/>
      <dgm:spPr/>
      <dgm:t>
        <a:bodyPr/>
        <a:lstStyle/>
        <a:p>
          <a:endParaRPr lang="es-ES"/>
        </a:p>
      </dgm:t>
    </dgm:pt>
    <dgm:pt modelId="{393B293F-D99C-46FB-8D61-FA0C732637F4}">
      <dgm:prSet/>
      <dgm:spPr/>
      <dgm:t>
        <a:bodyPr/>
        <a:lstStyle/>
        <a:p>
          <a:r>
            <a:rPr lang="es-EC" smtClean="0"/>
            <a:t>Esto ha contribuido de forma significativa al PIB total obteniendo una participación del 10% al 2012. </a:t>
          </a:r>
          <a:endParaRPr lang="es-ES" dirty="0"/>
        </a:p>
      </dgm:t>
    </dgm:pt>
    <dgm:pt modelId="{7E871D9C-DD85-406D-9069-96608356D533}" type="parTrans" cxnId="{0A8CBA17-E14A-4708-A615-FA1012369DB1}">
      <dgm:prSet/>
      <dgm:spPr/>
      <dgm:t>
        <a:bodyPr/>
        <a:lstStyle/>
        <a:p>
          <a:endParaRPr lang="es-ES"/>
        </a:p>
      </dgm:t>
    </dgm:pt>
    <dgm:pt modelId="{14A943B2-C626-49CD-92F4-AAC4F861DF86}" type="sibTrans" cxnId="{0A8CBA17-E14A-4708-A615-FA1012369DB1}">
      <dgm:prSet/>
      <dgm:spPr/>
      <dgm:t>
        <a:bodyPr/>
        <a:lstStyle/>
        <a:p>
          <a:endParaRPr lang="es-ES"/>
        </a:p>
      </dgm:t>
    </dgm:pt>
    <dgm:pt modelId="{1B92A4E8-EB7B-43A3-822C-48DF7035809D}" type="pres">
      <dgm:prSet presAssocID="{6E3A41AD-8D77-4ECA-A5A7-95CE54AC21F9}" presName="Name0" presStyleCnt="0">
        <dgm:presLayoutVars>
          <dgm:dir/>
          <dgm:resizeHandles val="exact"/>
        </dgm:presLayoutVars>
      </dgm:prSet>
      <dgm:spPr/>
      <dgm:t>
        <a:bodyPr/>
        <a:lstStyle/>
        <a:p>
          <a:endParaRPr lang="es-ES"/>
        </a:p>
      </dgm:t>
    </dgm:pt>
    <dgm:pt modelId="{C189438E-4E16-4C1C-ABB2-B32C7B034938}" type="pres">
      <dgm:prSet presAssocID="{01D8C649-39B4-4195-85D7-6FCCB01568E2}" presName="composite" presStyleCnt="0"/>
      <dgm:spPr/>
    </dgm:pt>
    <dgm:pt modelId="{EDC965DB-4D08-4969-AD81-9E67A73D6B2B}" type="pres">
      <dgm:prSet presAssocID="{01D8C649-39B4-4195-85D7-6FCCB01568E2}" presName="rect1" presStyleLbl="trAlignAcc1" presStyleIdx="0" presStyleCnt="3" custScaleX="145563">
        <dgm:presLayoutVars>
          <dgm:bulletEnabled val="1"/>
        </dgm:presLayoutVars>
      </dgm:prSet>
      <dgm:spPr/>
      <dgm:t>
        <a:bodyPr/>
        <a:lstStyle/>
        <a:p>
          <a:endParaRPr lang="es-ES"/>
        </a:p>
      </dgm:t>
    </dgm:pt>
    <dgm:pt modelId="{FF10ACC1-AF46-4674-A0A1-F808E6F874D1}" type="pres">
      <dgm:prSet presAssocID="{01D8C649-39B4-4195-85D7-6FCCB01568E2}" presName="rect2" presStyleLbl="fgImgPlace1" presStyleIdx="0" presStyleCnt="3" custScaleX="156367" custLinFactX="-43009" custLinFactNeighborX="-100000" custLinFactNeighborY="7906"/>
      <dgm:spPr>
        <a:blipFill rotWithShape="1">
          <a:blip xmlns:r="http://schemas.openxmlformats.org/officeDocument/2006/relationships" r:embed="rId1"/>
          <a:stretch>
            <a:fillRect/>
          </a:stretch>
        </a:blipFill>
      </dgm:spPr>
      <dgm:t>
        <a:bodyPr/>
        <a:lstStyle/>
        <a:p>
          <a:endParaRPr lang="es-ES"/>
        </a:p>
      </dgm:t>
    </dgm:pt>
    <dgm:pt modelId="{C80D7E8B-7EAC-4409-AAAE-29590724E11C}" type="pres">
      <dgm:prSet presAssocID="{111C2C75-521B-4AFB-8035-D2226801A72F}" presName="sibTrans" presStyleCnt="0"/>
      <dgm:spPr/>
    </dgm:pt>
    <dgm:pt modelId="{6BBD9F5C-F45E-4C13-B4D2-AED572AAF387}" type="pres">
      <dgm:prSet presAssocID="{3B807EEE-BE7D-48AC-8D35-906DBD2131B3}" presName="composite" presStyleCnt="0"/>
      <dgm:spPr/>
    </dgm:pt>
    <dgm:pt modelId="{75A574E1-6EFB-4DD4-8F85-DE5C4122648E}" type="pres">
      <dgm:prSet presAssocID="{3B807EEE-BE7D-48AC-8D35-906DBD2131B3}" presName="rect1" presStyleLbl="trAlignAcc1" presStyleIdx="1" presStyleCnt="3" custScaleX="145563">
        <dgm:presLayoutVars>
          <dgm:bulletEnabled val="1"/>
        </dgm:presLayoutVars>
      </dgm:prSet>
      <dgm:spPr/>
      <dgm:t>
        <a:bodyPr/>
        <a:lstStyle/>
        <a:p>
          <a:endParaRPr lang="es-ES"/>
        </a:p>
      </dgm:t>
    </dgm:pt>
    <dgm:pt modelId="{6563797C-222B-42CB-9584-06C6ECB0784A}" type="pres">
      <dgm:prSet presAssocID="{3B807EEE-BE7D-48AC-8D35-906DBD2131B3}" presName="rect2" presStyleLbl="fgImgPlace1" presStyleIdx="1" presStyleCnt="3" custScaleX="156367" custLinFactX="-43009" custLinFactNeighborX="-100000" custLinFactNeighborY="7906"/>
      <dgm:spPr>
        <a:blipFill rotWithShape="1">
          <a:blip xmlns:r="http://schemas.openxmlformats.org/officeDocument/2006/relationships" r:embed="rId2"/>
          <a:stretch>
            <a:fillRect/>
          </a:stretch>
        </a:blipFill>
      </dgm:spPr>
      <dgm:t>
        <a:bodyPr/>
        <a:lstStyle/>
        <a:p>
          <a:endParaRPr lang="es-ES"/>
        </a:p>
      </dgm:t>
    </dgm:pt>
    <dgm:pt modelId="{BB69FB9E-0AE1-47F0-AE06-C838743BDACC}" type="pres">
      <dgm:prSet presAssocID="{DBBE9A81-7772-4BA8-8A07-0E5707962FF3}" presName="sibTrans" presStyleCnt="0"/>
      <dgm:spPr/>
    </dgm:pt>
    <dgm:pt modelId="{7CAE8123-90C4-49F6-9E3D-98C29D3FBDD3}" type="pres">
      <dgm:prSet presAssocID="{393B293F-D99C-46FB-8D61-FA0C732637F4}" presName="composite" presStyleCnt="0"/>
      <dgm:spPr/>
    </dgm:pt>
    <dgm:pt modelId="{774C89C9-20EC-4DEF-A8B0-178315F2B33E}" type="pres">
      <dgm:prSet presAssocID="{393B293F-D99C-46FB-8D61-FA0C732637F4}" presName="rect1" presStyleLbl="trAlignAcc1" presStyleIdx="2" presStyleCnt="3" custScaleX="145563">
        <dgm:presLayoutVars>
          <dgm:bulletEnabled val="1"/>
        </dgm:presLayoutVars>
      </dgm:prSet>
      <dgm:spPr/>
      <dgm:t>
        <a:bodyPr/>
        <a:lstStyle/>
        <a:p>
          <a:endParaRPr lang="es-ES"/>
        </a:p>
      </dgm:t>
    </dgm:pt>
    <dgm:pt modelId="{D5CFEC82-56C8-4156-B3D0-1DF87528377B}" type="pres">
      <dgm:prSet presAssocID="{393B293F-D99C-46FB-8D61-FA0C732637F4}" presName="rect2" presStyleLbl="fgImgPlace1" presStyleIdx="2" presStyleCnt="3" custScaleX="156367" custLinFactX="-43009" custLinFactNeighborX="-100000" custLinFactNeighborY="7906"/>
      <dgm:spPr>
        <a:blipFill rotWithShape="1">
          <a:blip xmlns:r="http://schemas.openxmlformats.org/officeDocument/2006/relationships" r:embed="rId3"/>
          <a:stretch>
            <a:fillRect/>
          </a:stretch>
        </a:blipFill>
      </dgm:spPr>
      <dgm:t>
        <a:bodyPr/>
        <a:lstStyle/>
        <a:p>
          <a:endParaRPr lang="es-ES"/>
        </a:p>
      </dgm:t>
    </dgm:pt>
  </dgm:ptLst>
  <dgm:cxnLst>
    <dgm:cxn modelId="{2FA8C436-BCE7-435B-A6AE-10FA5EAAD218}" type="presOf" srcId="{6E3A41AD-8D77-4ECA-A5A7-95CE54AC21F9}" destId="{1B92A4E8-EB7B-43A3-822C-48DF7035809D}" srcOrd="0" destOrd="0" presId="urn:microsoft.com/office/officeart/2008/layout/PictureStrips"/>
    <dgm:cxn modelId="{FADB66A8-2FD2-4FE0-AF99-328A74D72893}" type="presOf" srcId="{01D8C649-39B4-4195-85D7-6FCCB01568E2}" destId="{EDC965DB-4D08-4969-AD81-9E67A73D6B2B}" srcOrd="0" destOrd="0" presId="urn:microsoft.com/office/officeart/2008/layout/PictureStrips"/>
    <dgm:cxn modelId="{0A8CBA17-E14A-4708-A615-FA1012369DB1}" srcId="{6E3A41AD-8D77-4ECA-A5A7-95CE54AC21F9}" destId="{393B293F-D99C-46FB-8D61-FA0C732637F4}" srcOrd="2" destOrd="0" parTransId="{7E871D9C-DD85-406D-9069-96608356D533}" sibTransId="{14A943B2-C626-49CD-92F4-AAC4F861DF86}"/>
    <dgm:cxn modelId="{A25DD5EB-84B3-4A6F-B1F4-6729018D9BF6}" type="presOf" srcId="{3B807EEE-BE7D-48AC-8D35-906DBD2131B3}" destId="{75A574E1-6EFB-4DD4-8F85-DE5C4122648E}" srcOrd="0" destOrd="0" presId="urn:microsoft.com/office/officeart/2008/layout/PictureStrips"/>
    <dgm:cxn modelId="{2D29A614-8CA1-4F43-BAD1-79703408CB72}" srcId="{6E3A41AD-8D77-4ECA-A5A7-95CE54AC21F9}" destId="{01D8C649-39B4-4195-85D7-6FCCB01568E2}" srcOrd="0" destOrd="0" parTransId="{7F0ED23A-466C-45FB-B39E-B3937D7B3ACF}" sibTransId="{111C2C75-521B-4AFB-8035-D2226801A72F}"/>
    <dgm:cxn modelId="{DACACB9C-9E56-4716-9317-896805EFC434}" type="presOf" srcId="{393B293F-D99C-46FB-8D61-FA0C732637F4}" destId="{774C89C9-20EC-4DEF-A8B0-178315F2B33E}" srcOrd="0" destOrd="0" presId="urn:microsoft.com/office/officeart/2008/layout/PictureStrips"/>
    <dgm:cxn modelId="{E3C09EBA-EF4D-44F9-86B7-E4C594A479D8}" srcId="{6E3A41AD-8D77-4ECA-A5A7-95CE54AC21F9}" destId="{3B807EEE-BE7D-48AC-8D35-906DBD2131B3}" srcOrd="1" destOrd="0" parTransId="{11CBCB52-6AC6-4D5D-AE33-11EFDEDC4F31}" sibTransId="{DBBE9A81-7772-4BA8-8A07-0E5707962FF3}"/>
    <dgm:cxn modelId="{0EAC496C-E2F6-4984-BB7B-79042DB36686}" type="presParOf" srcId="{1B92A4E8-EB7B-43A3-822C-48DF7035809D}" destId="{C189438E-4E16-4C1C-ABB2-B32C7B034938}" srcOrd="0" destOrd="0" presId="urn:microsoft.com/office/officeart/2008/layout/PictureStrips"/>
    <dgm:cxn modelId="{020E7F38-A683-4514-9E27-E013ECCD759B}" type="presParOf" srcId="{C189438E-4E16-4C1C-ABB2-B32C7B034938}" destId="{EDC965DB-4D08-4969-AD81-9E67A73D6B2B}" srcOrd="0" destOrd="0" presId="urn:microsoft.com/office/officeart/2008/layout/PictureStrips"/>
    <dgm:cxn modelId="{B2EC0DCF-2076-4BCC-89CA-400BC9CCC399}" type="presParOf" srcId="{C189438E-4E16-4C1C-ABB2-B32C7B034938}" destId="{FF10ACC1-AF46-4674-A0A1-F808E6F874D1}" srcOrd="1" destOrd="0" presId="urn:microsoft.com/office/officeart/2008/layout/PictureStrips"/>
    <dgm:cxn modelId="{7C1B8E24-ACCF-4FF0-90D0-CD0A47350542}" type="presParOf" srcId="{1B92A4E8-EB7B-43A3-822C-48DF7035809D}" destId="{C80D7E8B-7EAC-4409-AAAE-29590724E11C}" srcOrd="1" destOrd="0" presId="urn:microsoft.com/office/officeart/2008/layout/PictureStrips"/>
    <dgm:cxn modelId="{07DCC219-3C63-44EF-AEBD-BEECE83FA83F}" type="presParOf" srcId="{1B92A4E8-EB7B-43A3-822C-48DF7035809D}" destId="{6BBD9F5C-F45E-4C13-B4D2-AED572AAF387}" srcOrd="2" destOrd="0" presId="urn:microsoft.com/office/officeart/2008/layout/PictureStrips"/>
    <dgm:cxn modelId="{23998A87-6C60-45CD-AC18-7D250A23ADEF}" type="presParOf" srcId="{6BBD9F5C-F45E-4C13-B4D2-AED572AAF387}" destId="{75A574E1-6EFB-4DD4-8F85-DE5C4122648E}" srcOrd="0" destOrd="0" presId="urn:microsoft.com/office/officeart/2008/layout/PictureStrips"/>
    <dgm:cxn modelId="{5C6DF784-374B-4C66-852B-C8CEC88D633A}" type="presParOf" srcId="{6BBD9F5C-F45E-4C13-B4D2-AED572AAF387}" destId="{6563797C-222B-42CB-9584-06C6ECB0784A}" srcOrd="1" destOrd="0" presId="urn:microsoft.com/office/officeart/2008/layout/PictureStrips"/>
    <dgm:cxn modelId="{462F176C-F1C1-4EDF-9D79-A1905C53B513}" type="presParOf" srcId="{1B92A4E8-EB7B-43A3-822C-48DF7035809D}" destId="{BB69FB9E-0AE1-47F0-AE06-C838743BDACC}" srcOrd="3" destOrd="0" presId="urn:microsoft.com/office/officeart/2008/layout/PictureStrips"/>
    <dgm:cxn modelId="{E062AEE4-ECC9-4DE7-9AB7-D7DAA6B62FB6}" type="presParOf" srcId="{1B92A4E8-EB7B-43A3-822C-48DF7035809D}" destId="{7CAE8123-90C4-49F6-9E3D-98C29D3FBDD3}" srcOrd="4" destOrd="0" presId="urn:microsoft.com/office/officeart/2008/layout/PictureStrips"/>
    <dgm:cxn modelId="{E3F03CA8-9F73-4505-A112-F8AC1242827D}" type="presParOf" srcId="{7CAE8123-90C4-49F6-9E3D-98C29D3FBDD3}" destId="{774C89C9-20EC-4DEF-A8B0-178315F2B33E}" srcOrd="0" destOrd="0" presId="urn:microsoft.com/office/officeart/2008/layout/PictureStrips"/>
    <dgm:cxn modelId="{163AE0CA-5761-4EC2-BC35-3A3095625D7A}" type="presParOf" srcId="{7CAE8123-90C4-49F6-9E3D-98C29D3FBDD3}" destId="{D5CFEC82-56C8-4156-B3D0-1DF87528377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E344FEDA-0F37-43E2-878C-E55140FD8B45}" type="doc">
      <dgm:prSet loTypeId="urn:microsoft.com/office/officeart/2005/8/layout/vList3" loCatId="list" qsTypeId="urn:microsoft.com/office/officeart/2005/8/quickstyle/simple1" qsCatId="simple" csTypeId="urn:microsoft.com/office/officeart/2005/8/colors/accent3_1" csCatId="accent3" phldr="1"/>
      <dgm:spPr/>
      <dgm:t>
        <a:bodyPr/>
        <a:lstStyle/>
        <a:p>
          <a:endParaRPr lang="es-ES"/>
        </a:p>
      </dgm:t>
    </dgm:pt>
    <dgm:pt modelId="{55A992E4-5817-435F-B625-82D17C3EDBE8}">
      <dgm:prSet phldrT="[Texto]"/>
      <dgm:spPr/>
      <dgm:t>
        <a:bodyPr/>
        <a:lstStyle/>
        <a:p>
          <a:pPr algn="just"/>
          <a:r>
            <a:rPr lang="es-EC" dirty="0" smtClean="0"/>
            <a:t>La construcción es una actividad que está en auge como se ha evidenciado al revisar su participación en el PIB, ubicándose con el 10% al año 2012, siendo la cuarta actividad que aporta al crecimiento de la economía del país.</a:t>
          </a:r>
          <a:endParaRPr lang="es-ES" dirty="0"/>
        </a:p>
      </dgm:t>
    </dgm:pt>
    <dgm:pt modelId="{7608A472-E5E4-4080-A8E3-D703398A9718}" type="parTrans" cxnId="{C1C4C9AE-C76B-4F22-AC60-445210E11ED9}">
      <dgm:prSet/>
      <dgm:spPr/>
      <dgm:t>
        <a:bodyPr/>
        <a:lstStyle/>
        <a:p>
          <a:endParaRPr lang="es-ES"/>
        </a:p>
      </dgm:t>
    </dgm:pt>
    <dgm:pt modelId="{CE6700CB-92FC-47E9-8138-FBC54A1AA78B}" type="sibTrans" cxnId="{C1C4C9AE-C76B-4F22-AC60-445210E11ED9}">
      <dgm:prSet/>
      <dgm:spPr/>
      <dgm:t>
        <a:bodyPr/>
        <a:lstStyle/>
        <a:p>
          <a:endParaRPr lang="es-ES"/>
        </a:p>
      </dgm:t>
    </dgm:pt>
    <dgm:pt modelId="{30492982-BA0E-4380-B750-5A82D415637E}">
      <dgm:prSet/>
      <dgm:spPr/>
      <dgm:t>
        <a:bodyPr/>
        <a:lstStyle/>
        <a:p>
          <a:pPr algn="just"/>
          <a:r>
            <a:rPr lang="es-EC" dirty="0" smtClean="0"/>
            <a:t>El sector de la construcción es un eje dinamizador de la economía en el Ecuador, dado que es quien absorbe la mayor cantidad de mano de obra, especialmente la menos calificada.</a:t>
          </a:r>
          <a:endParaRPr lang="es-ES" dirty="0"/>
        </a:p>
      </dgm:t>
    </dgm:pt>
    <dgm:pt modelId="{31BE8A44-2561-4B5E-96E7-0BBF134483D2}" type="parTrans" cxnId="{B19391CC-90A1-4C0A-BB73-792222565102}">
      <dgm:prSet/>
      <dgm:spPr/>
      <dgm:t>
        <a:bodyPr/>
        <a:lstStyle/>
        <a:p>
          <a:endParaRPr lang="es-ES"/>
        </a:p>
      </dgm:t>
    </dgm:pt>
    <dgm:pt modelId="{10168AC8-A851-45C0-B811-A9CBC62BDCA9}" type="sibTrans" cxnId="{B19391CC-90A1-4C0A-BB73-792222565102}">
      <dgm:prSet/>
      <dgm:spPr/>
      <dgm:t>
        <a:bodyPr/>
        <a:lstStyle/>
        <a:p>
          <a:endParaRPr lang="es-ES"/>
        </a:p>
      </dgm:t>
    </dgm:pt>
    <dgm:pt modelId="{BE01F0DE-10ED-46EA-A9F1-F36E66B6840E}">
      <dgm:prSet/>
      <dgm:spPr/>
      <dgm:t>
        <a:bodyPr/>
        <a:lstStyle/>
        <a:p>
          <a:pPr algn="just"/>
          <a:r>
            <a:rPr lang="es-EC" dirty="0" smtClean="0"/>
            <a:t>Con el aparecimiento del BIESS, las condiciones del mercado de créditos destinados a vivienda, ha cambiado radicalmente, puesto que el sector privado, Bancos y Cooperativas ha perdido espacio, dejando que sea el banco de la Seguridad Social,  el ente que controle al momento este tipo de servicios.</a:t>
          </a:r>
          <a:endParaRPr lang="es-ES" dirty="0"/>
        </a:p>
      </dgm:t>
    </dgm:pt>
    <dgm:pt modelId="{97AF59DC-0B8B-4B50-B655-8C10FE37DE81}" type="parTrans" cxnId="{FA5AC6C3-EE1C-470B-ABB4-8A5D23E46C9B}">
      <dgm:prSet/>
      <dgm:spPr/>
      <dgm:t>
        <a:bodyPr/>
        <a:lstStyle/>
        <a:p>
          <a:endParaRPr lang="es-ES"/>
        </a:p>
      </dgm:t>
    </dgm:pt>
    <dgm:pt modelId="{5513A0A1-074F-47C7-AE5B-A9C38297044B}" type="sibTrans" cxnId="{FA5AC6C3-EE1C-470B-ABB4-8A5D23E46C9B}">
      <dgm:prSet/>
      <dgm:spPr/>
      <dgm:t>
        <a:bodyPr/>
        <a:lstStyle/>
        <a:p>
          <a:endParaRPr lang="es-ES"/>
        </a:p>
      </dgm:t>
    </dgm:pt>
    <dgm:pt modelId="{9A48892C-442F-456B-8E3F-07AEFF0877AD}" type="pres">
      <dgm:prSet presAssocID="{E344FEDA-0F37-43E2-878C-E55140FD8B45}" presName="linearFlow" presStyleCnt="0">
        <dgm:presLayoutVars>
          <dgm:dir/>
          <dgm:resizeHandles val="exact"/>
        </dgm:presLayoutVars>
      </dgm:prSet>
      <dgm:spPr/>
      <dgm:t>
        <a:bodyPr/>
        <a:lstStyle/>
        <a:p>
          <a:endParaRPr lang="es-ES"/>
        </a:p>
      </dgm:t>
    </dgm:pt>
    <dgm:pt modelId="{636521F1-B6F2-462A-9F6A-640F47016E3A}" type="pres">
      <dgm:prSet presAssocID="{55A992E4-5817-435F-B625-82D17C3EDBE8}" presName="composite" presStyleCnt="0"/>
      <dgm:spPr/>
    </dgm:pt>
    <dgm:pt modelId="{2F4E3B61-A8C2-495F-A3F6-3F8AEBE766DB}" type="pres">
      <dgm:prSet presAssocID="{55A992E4-5817-435F-B625-82D17C3EDBE8}"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26794C09-472E-4D70-A602-05DAF76EE43A}" type="pres">
      <dgm:prSet presAssocID="{55A992E4-5817-435F-B625-82D17C3EDBE8}" presName="txShp" presStyleLbl="node1" presStyleIdx="0" presStyleCnt="3">
        <dgm:presLayoutVars>
          <dgm:bulletEnabled val="1"/>
        </dgm:presLayoutVars>
      </dgm:prSet>
      <dgm:spPr/>
      <dgm:t>
        <a:bodyPr/>
        <a:lstStyle/>
        <a:p>
          <a:endParaRPr lang="es-ES"/>
        </a:p>
      </dgm:t>
    </dgm:pt>
    <dgm:pt modelId="{8041A17D-73A0-4C70-ACD9-02F119DD675A}" type="pres">
      <dgm:prSet presAssocID="{CE6700CB-92FC-47E9-8138-FBC54A1AA78B}" presName="spacing" presStyleCnt="0"/>
      <dgm:spPr/>
    </dgm:pt>
    <dgm:pt modelId="{A754BCE4-EAE7-40B6-8A19-70A0E9445E51}" type="pres">
      <dgm:prSet presAssocID="{30492982-BA0E-4380-B750-5A82D415637E}" presName="composite" presStyleCnt="0"/>
      <dgm:spPr/>
    </dgm:pt>
    <dgm:pt modelId="{CED939F1-D437-4AA3-A27F-B8DE6569568E}" type="pres">
      <dgm:prSet presAssocID="{30492982-BA0E-4380-B750-5A82D415637E}" presName="imgShp" presStyleLbl="fgImgPlace1" presStyleIdx="1" presStyleCnt="3"/>
      <dgm:spPr>
        <a:blipFill rotWithShape="1">
          <a:blip xmlns:r="http://schemas.openxmlformats.org/officeDocument/2006/relationships" r:embed="rId2"/>
          <a:stretch>
            <a:fillRect/>
          </a:stretch>
        </a:blipFill>
      </dgm:spPr>
      <dgm:t>
        <a:bodyPr/>
        <a:lstStyle/>
        <a:p>
          <a:endParaRPr lang="es-ES"/>
        </a:p>
      </dgm:t>
    </dgm:pt>
    <dgm:pt modelId="{9135FC5C-0BAC-48A0-A0F4-CA7F47873E23}" type="pres">
      <dgm:prSet presAssocID="{30492982-BA0E-4380-B750-5A82D415637E}" presName="txShp" presStyleLbl="node1" presStyleIdx="1" presStyleCnt="3">
        <dgm:presLayoutVars>
          <dgm:bulletEnabled val="1"/>
        </dgm:presLayoutVars>
      </dgm:prSet>
      <dgm:spPr/>
      <dgm:t>
        <a:bodyPr/>
        <a:lstStyle/>
        <a:p>
          <a:endParaRPr lang="es-ES"/>
        </a:p>
      </dgm:t>
    </dgm:pt>
    <dgm:pt modelId="{59FA3B44-131D-4C31-BF37-433E62870520}" type="pres">
      <dgm:prSet presAssocID="{10168AC8-A851-45C0-B811-A9CBC62BDCA9}" presName="spacing" presStyleCnt="0"/>
      <dgm:spPr/>
    </dgm:pt>
    <dgm:pt modelId="{D8D92BA7-775E-476E-9FFF-AAF7EB12DB99}" type="pres">
      <dgm:prSet presAssocID="{BE01F0DE-10ED-46EA-A9F1-F36E66B6840E}" presName="composite" presStyleCnt="0"/>
      <dgm:spPr/>
    </dgm:pt>
    <dgm:pt modelId="{BED2A438-62CA-415B-8B65-D97E158067C2}" type="pres">
      <dgm:prSet presAssocID="{BE01F0DE-10ED-46EA-A9F1-F36E66B6840E}"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BEEF7C19-B22B-47C1-8E3B-BA7936DD6466}" type="pres">
      <dgm:prSet presAssocID="{BE01F0DE-10ED-46EA-A9F1-F36E66B6840E}" presName="txShp" presStyleLbl="node1" presStyleIdx="2" presStyleCnt="3">
        <dgm:presLayoutVars>
          <dgm:bulletEnabled val="1"/>
        </dgm:presLayoutVars>
      </dgm:prSet>
      <dgm:spPr/>
      <dgm:t>
        <a:bodyPr/>
        <a:lstStyle/>
        <a:p>
          <a:endParaRPr lang="es-ES"/>
        </a:p>
      </dgm:t>
    </dgm:pt>
  </dgm:ptLst>
  <dgm:cxnLst>
    <dgm:cxn modelId="{96559623-21C8-4338-82FC-C4729BDA7B43}" type="presOf" srcId="{E344FEDA-0F37-43E2-878C-E55140FD8B45}" destId="{9A48892C-442F-456B-8E3F-07AEFF0877AD}" srcOrd="0" destOrd="0" presId="urn:microsoft.com/office/officeart/2005/8/layout/vList3"/>
    <dgm:cxn modelId="{26D75599-90BA-43FD-937D-4E165E1993EF}" type="presOf" srcId="{30492982-BA0E-4380-B750-5A82D415637E}" destId="{9135FC5C-0BAC-48A0-A0F4-CA7F47873E23}" srcOrd="0" destOrd="0" presId="urn:microsoft.com/office/officeart/2005/8/layout/vList3"/>
    <dgm:cxn modelId="{C1C4C9AE-C76B-4F22-AC60-445210E11ED9}" srcId="{E344FEDA-0F37-43E2-878C-E55140FD8B45}" destId="{55A992E4-5817-435F-B625-82D17C3EDBE8}" srcOrd="0" destOrd="0" parTransId="{7608A472-E5E4-4080-A8E3-D703398A9718}" sibTransId="{CE6700CB-92FC-47E9-8138-FBC54A1AA78B}"/>
    <dgm:cxn modelId="{FA5AC6C3-EE1C-470B-ABB4-8A5D23E46C9B}" srcId="{E344FEDA-0F37-43E2-878C-E55140FD8B45}" destId="{BE01F0DE-10ED-46EA-A9F1-F36E66B6840E}" srcOrd="2" destOrd="0" parTransId="{97AF59DC-0B8B-4B50-B655-8C10FE37DE81}" sibTransId="{5513A0A1-074F-47C7-AE5B-A9C38297044B}"/>
    <dgm:cxn modelId="{2254D2B2-7542-4261-85F4-EAE80BBA2B80}" type="presOf" srcId="{55A992E4-5817-435F-B625-82D17C3EDBE8}" destId="{26794C09-472E-4D70-A602-05DAF76EE43A}" srcOrd="0" destOrd="0" presId="urn:microsoft.com/office/officeart/2005/8/layout/vList3"/>
    <dgm:cxn modelId="{ACA5B3C6-AA0D-477D-B8D3-408C16AC935F}" type="presOf" srcId="{BE01F0DE-10ED-46EA-A9F1-F36E66B6840E}" destId="{BEEF7C19-B22B-47C1-8E3B-BA7936DD6466}" srcOrd="0" destOrd="0" presId="urn:microsoft.com/office/officeart/2005/8/layout/vList3"/>
    <dgm:cxn modelId="{B19391CC-90A1-4C0A-BB73-792222565102}" srcId="{E344FEDA-0F37-43E2-878C-E55140FD8B45}" destId="{30492982-BA0E-4380-B750-5A82D415637E}" srcOrd="1" destOrd="0" parTransId="{31BE8A44-2561-4B5E-96E7-0BBF134483D2}" sibTransId="{10168AC8-A851-45C0-B811-A9CBC62BDCA9}"/>
    <dgm:cxn modelId="{7D4555D0-0661-4F32-BA28-B142F88AE24D}" type="presParOf" srcId="{9A48892C-442F-456B-8E3F-07AEFF0877AD}" destId="{636521F1-B6F2-462A-9F6A-640F47016E3A}" srcOrd="0" destOrd="0" presId="urn:microsoft.com/office/officeart/2005/8/layout/vList3"/>
    <dgm:cxn modelId="{ACAE1A76-8842-43F9-9774-5E1C954CFFC2}" type="presParOf" srcId="{636521F1-B6F2-462A-9F6A-640F47016E3A}" destId="{2F4E3B61-A8C2-495F-A3F6-3F8AEBE766DB}" srcOrd="0" destOrd="0" presId="urn:microsoft.com/office/officeart/2005/8/layout/vList3"/>
    <dgm:cxn modelId="{63D2C8E2-56FC-4D6A-90F0-85C23533E61F}" type="presParOf" srcId="{636521F1-B6F2-462A-9F6A-640F47016E3A}" destId="{26794C09-472E-4D70-A602-05DAF76EE43A}" srcOrd="1" destOrd="0" presId="urn:microsoft.com/office/officeart/2005/8/layout/vList3"/>
    <dgm:cxn modelId="{F30D515E-12BA-4D1F-94FE-268CF9A9D320}" type="presParOf" srcId="{9A48892C-442F-456B-8E3F-07AEFF0877AD}" destId="{8041A17D-73A0-4C70-ACD9-02F119DD675A}" srcOrd="1" destOrd="0" presId="urn:microsoft.com/office/officeart/2005/8/layout/vList3"/>
    <dgm:cxn modelId="{C392C4AA-CB64-4C82-AD0E-955D2457EDE6}" type="presParOf" srcId="{9A48892C-442F-456B-8E3F-07AEFF0877AD}" destId="{A754BCE4-EAE7-40B6-8A19-70A0E9445E51}" srcOrd="2" destOrd="0" presId="urn:microsoft.com/office/officeart/2005/8/layout/vList3"/>
    <dgm:cxn modelId="{DDE71149-E14A-4A02-B913-238455C3C25B}" type="presParOf" srcId="{A754BCE4-EAE7-40B6-8A19-70A0E9445E51}" destId="{CED939F1-D437-4AA3-A27F-B8DE6569568E}" srcOrd="0" destOrd="0" presId="urn:microsoft.com/office/officeart/2005/8/layout/vList3"/>
    <dgm:cxn modelId="{E20DC183-68DF-4150-8BA3-8C463A317DA6}" type="presParOf" srcId="{A754BCE4-EAE7-40B6-8A19-70A0E9445E51}" destId="{9135FC5C-0BAC-48A0-A0F4-CA7F47873E23}" srcOrd="1" destOrd="0" presId="urn:microsoft.com/office/officeart/2005/8/layout/vList3"/>
    <dgm:cxn modelId="{FF83B653-5BED-4811-8BB7-58BD7AD76E70}" type="presParOf" srcId="{9A48892C-442F-456B-8E3F-07AEFF0877AD}" destId="{59FA3B44-131D-4C31-BF37-433E62870520}" srcOrd="3" destOrd="0" presId="urn:microsoft.com/office/officeart/2005/8/layout/vList3"/>
    <dgm:cxn modelId="{D4A1B4B5-C530-4766-9B39-BD6D24F3902F}" type="presParOf" srcId="{9A48892C-442F-456B-8E3F-07AEFF0877AD}" destId="{D8D92BA7-775E-476E-9FFF-AAF7EB12DB99}" srcOrd="4" destOrd="0" presId="urn:microsoft.com/office/officeart/2005/8/layout/vList3"/>
    <dgm:cxn modelId="{38718095-0AAC-485D-9A94-D3205EBEEDC1}" type="presParOf" srcId="{D8D92BA7-775E-476E-9FFF-AAF7EB12DB99}" destId="{BED2A438-62CA-415B-8B65-D97E158067C2}" srcOrd="0" destOrd="0" presId="urn:microsoft.com/office/officeart/2005/8/layout/vList3"/>
    <dgm:cxn modelId="{6083D7D2-DE91-49B8-9635-7F05477041BE}" type="presParOf" srcId="{D8D92BA7-775E-476E-9FFF-AAF7EB12DB99}" destId="{BEEF7C19-B22B-47C1-8E3B-BA7936DD6466}"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130F5EF9-5D8C-4150-8BF1-9644A3A010CD}" type="doc">
      <dgm:prSet loTypeId="urn:microsoft.com/office/officeart/2005/8/layout/vList3" loCatId="list" qsTypeId="urn:microsoft.com/office/officeart/2005/8/quickstyle/simple2" qsCatId="simple" csTypeId="urn:microsoft.com/office/officeart/2005/8/colors/accent6_1" csCatId="accent6" phldr="1"/>
      <dgm:spPr/>
      <dgm:t>
        <a:bodyPr/>
        <a:lstStyle/>
        <a:p>
          <a:endParaRPr lang="es-ES"/>
        </a:p>
      </dgm:t>
    </dgm:pt>
    <dgm:pt modelId="{B9C3B5A3-59E3-4E0F-9318-413A93FF5811}">
      <dgm:prSet phldrT="[Texto]" custT="1"/>
      <dgm:spPr/>
      <dgm:t>
        <a:bodyPr/>
        <a:lstStyle/>
        <a:p>
          <a:pPr algn="just"/>
          <a:r>
            <a:rPr lang="es-ES" sz="1400" dirty="0" smtClean="0"/>
            <a:t>El Banco del IESS, al momento es el actor más importante en el mercado del sector de la construcción; y, el comportamiento de los precios aparenta como se había señalado, indicios de especulación.</a:t>
          </a:r>
          <a:endParaRPr lang="es-ES" sz="1400" dirty="0"/>
        </a:p>
      </dgm:t>
    </dgm:pt>
    <dgm:pt modelId="{B1D18C9F-8438-4E0A-90D7-C95E2E7E9844}" type="parTrans" cxnId="{28143CFB-1A0C-4D08-B1B8-6891FCD4DC6F}">
      <dgm:prSet/>
      <dgm:spPr/>
      <dgm:t>
        <a:bodyPr/>
        <a:lstStyle/>
        <a:p>
          <a:endParaRPr lang="es-ES" sz="1400"/>
        </a:p>
      </dgm:t>
    </dgm:pt>
    <dgm:pt modelId="{667364EA-7B58-4003-A67F-339B1BB4A95B}" type="sibTrans" cxnId="{28143CFB-1A0C-4D08-B1B8-6891FCD4DC6F}">
      <dgm:prSet/>
      <dgm:spPr/>
      <dgm:t>
        <a:bodyPr/>
        <a:lstStyle/>
        <a:p>
          <a:endParaRPr lang="es-ES" sz="1400"/>
        </a:p>
      </dgm:t>
    </dgm:pt>
    <dgm:pt modelId="{F93C0738-EF30-40FA-B11F-9F4A40935EBE}">
      <dgm:prSet custT="1"/>
      <dgm:spPr/>
      <dgm:t>
        <a:bodyPr/>
        <a:lstStyle/>
        <a:p>
          <a:pPr algn="just"/>
          <a:r>
            <a:rPr lang="es-EC" sz="1400" dirty="0" smtClean="0"/>
            <a:t>Los salarios de los afiliados a la seguridad social, son relativamente bajos, frente a las necesidades que el actual sistema impone para obtener créditos hipotecarios, lo que implica que cerca del 70% de los mismos, no está en condiciones de acceder a un crédito de este tipo. </a:t>
          </a:r>
          <a:endParaRPr lang="es-ES" sz="1400" dirty="0"/>
        </a:p>
      </dgm:t>
    </dgm:pt>
    <dgm:pt modelId="{17D6863B-0226-4F4C-A07A-DE02D95AE608}" type="parTrans" cxnId="{D5477A60-D044-40DC-A31B-BCE679B1EE78}">
      <dgm:prSet/>
      <dgm:spPr/>
      <dgm:t>
        <a:bodyPr/>
        <a:lstStyle/>
        <a:p>
          <a:endParaRPr lang="es-ES" sz="1400"/>
        </a:p>
      </dgm:t>
    </dgm:pt>
    <dgm:pt modelId="{BE794DF7-3D1C-4608-80FA-42B3390C314E}" type="sibTrans" cxnId="{D5477A60-D044-40DC-A31B-BCE679B1EE78}">
      <dgm:prSet/>
      <dgm:spPr/>
      <dgm:t>
        <a:bodyPr/>
        <a:lstStyle/>
        <a:p>
          <a:endParaRPr lang="es-ES" sz="1400"/>
        </a:p>
      </dgm:t>
    </dgm:pt>
    <dgm:pt modelId="{EB595D1C-4C2B-41C0-9BBA-5801033083C3}">
      <dgm:prSet custT="1"/>
      <dgm:spPr/>
      <dgm:t>
        <a:bodyPr/>
        <a:lstStyle/>
        <a:p>
          <a:pPr algn="just"/>
          <a:r>
            <a:rPr lang="es-EC" sz="1400" dirty="0" smtClean="0"/>
            <a:t>En las zonas geográficas en las que se evidencia mayor número de permisos de construcción y por ende nuevas viviendas, son  los municipios de la provincia de Pichicha.</a:t>
          </a:r>
          <a:endParaRPr lang="es-ES" sz="1400" dirty="0"/>
        </a:p>
      </dgm:t>
    </dgm:pt>
    <dgm:pt modelId="{73E17438-174E-4048-8ACF-5E5095DB4773}" type="parTrans" cxnId="{24FFDAC6-86AC-44C9-87C2-7D5F6233B341}">
      <dgm:prSet/>
      <dgm:spPr/>
      <dgm:t>
        <a:bodyPr/>
        <a:lstStyle/>
        <a:p>
          <a:endParaRPr lang="es-ES" sz="1400"/>
        </a:p>
      </dgm:t>
    </dgm:pt>
    <dgm:pt modelId="{12C9DF29-27C6-4FEB-BB26-EBF19C76B4AA}" type="sibTrans" cxnId="{24FFDAC6-86AC-44C9-87C2-7D5F6233B341}">
      <dgm:prSet/>
      <dgm:spPr/>
      <dgm:t>
        <a:bodyPr/>
        <a:lstStyle/>
        <a:p>
          <a:endParaRPr lang="es-ES" sz="1400"/>
        </a:p>
      </dgm:t>
    </dgm:pt>
    <dgm:pt modelId="{495B6A2D-B20E-4B97-8759-1F2793D7F970}" type="pres">
      <dgm:prSet presAssocID="{130F5EF9-5D8C-4150-8BF1-9644A3A010CD}" presName="linearFlow" presStyleCnt="0">
        <dgm:presLayoutVars>
          <dgm:dir/>
          <dgm:resizeHandles val="exact"/>
        </dgm:presLayoutVars>
      </dgm:prSet>
      <dgm:spPr/>
      <dgm:t>
        <a:bodyPr/>
        <a:lstStyle/>
        <a:p>
          <a:endParaRPr lang="es-ES"/>
        </a:p>
      </dgm:t>
    </dgm:pt>
    <dgm:pt modelId="{D4EE8D16-E620-40B5-BD3F-4813FC01EEB8}" type="pres">
      <dgm:prSet presAssocID="{B9C3B5A3-59E3-4E0F-9318-413A93FF5811}" presName="composite" presStyleCnt="0"/>
      <dgm:spPr/>
    </dgm:pt>
    <dgm:pt modelId="{8588F79F-FABC-4920-B854-6C3EEB713D84}" type="pres">
      <dgm:prSet presAssocID="{B9C3B5A3-59E3-4E0F-9318-413A93FF5811}" presName="imgShp" presStyleLbl="fgImgPlace1" presStyleIdx="0" presStyleCnt="3"/>
      <dgm:spPr>
        <a:blipFill rotWithShape="1">
          <a:blip xmlns:r="http://schemas.openxmlformats.org/officeDocument/2006/relationships" r:embed="rId1"/>
          <a:stretch>
            <a:fillRect/>
          </a:stretch>
        </a:blipFill>
      </dgm:spPr>
      <dgm:t>
        <a:bodyPr/>
        <a:lstStyle/>
        <a:p>
          <a:endParaRPr lang="es-ES"/>
        </a:p>
      </dgm:t>
    </dgm:pt>
    <dgm:pt modelId="{1F2A917E-F6A3-42BF-9B03-3A8D5CEC1A8C}" type="pres">
      <dgm:prSet presAssocID="{B9C3B5A3-59E3-4E0F-9318-413A93FF5811}" presName="txShp" presStyleLbl="node1" presStyleIdx="0" presStyleCnt="3">
        <dgm:presLayoutVars>
          <dgm:bulletEnabled val="1"/>
        </dgm:presLayoutVars>
      </dgm:prSet>
      <dgm:spPr/>
      <dgm:t>
        <a:bodyPr/>
        <a:lstStyle/>
        <a:p>
          <a:endParaRPr lang="es-ES"/>
        </a:p>
      </dgm:t>
    </dgm:pt>
    <dgm:pt modelId="{64E75399-CDD0-48B1-A25C-87D151112ACB}" type="pres">
      <dgm:prSet presAssocID="{667364EA-7B58-4003-A67F-339B1BB4A95B}" presName="spacing" presStyleCnt="0"/>
      <dgm:spPr/>
    </dgm:pt>
    <dgm:pt modelId="{1339490F-7B64-4735-89DC-0BD137639B03}" type="pres">
      <dgm:prSet presAssocID="{F93C0738-EF30-40FA-B11F-9F4A40935EBE}" presName="composite" presStyleCnt="0"/>
      <dgm:spPr/>
    </dgm:pt>
    <dgm:pt modelId="{81F0E88E-006B-463A-A277-50A4FDB9E713}" type="pres">
      <dgm:prSet presAssocID="{F93C0738-EF30-40FA-B11F-9F4A40935EBE}" presName="imgShp" presStyleLbl="fgImgPlace1" presStyleIdx="1" presStyleCnt="3" custLinFactNeighborX="-1324" custLinFactNeighborY="5023"/>
      <dgm:spPr>
        <a:blipFill rotWithShape="1">
          <a:blip xmlns:r="http://schemas.openxmlformats.org/officeDocument/2006/relationships" r:embed="rId2"/>
          <a:stretch>
            <a:fillRect/>
          </a:stretch>
        </a:blipFill>
      </dgm:spPr>
      <dgm:t>
        <a:bodyPr/>
        <a:lstStyle/>
        <a:p>
          <a:endParaRPr lang="es-ES"/>
        </a:p>
      </dgm:t>
    </dgm:pt>
    <dgm:pt modelId="{1220A023-0DF7-4EAD-ABEB-D0D039F57F14}" type="pres">
      <dgm:prSet presAssocID="{F93C0738-EF30-40FA-B11F-9F4A40935EBE}" presName="txShp" presStyleLbl="node1" presStyleIdx="1" presStyleCnt="3">
        <dgm:presLayoutVars>
          <dgm:bulletEnabled val="1"/>
        </dgm:presLayoutVars>
      </dgm:prSet>
      <dgm:spPr/>
      <dgm:t>
        <a:bodyPr/>
        <a:lstStyle/>
        <a:p>
          <a:endParaRPr lang="es-ES"/>
        </a:p>
      </dgm:t>
    </dgm:pt>
    <dgm:pt modelId="{3C66F6FB-19A3-4D17-AC2B-C4B21AF64102}" type="pres">
      <dgm:prSet presAssocID="{BE794DF7-3D1C-4608-80FA-42B3390C314E}" presName="spacing" presStyleCnt="0"/>
      <dgm:spPr/>
    </dgm:pt>
    <dgm:pt modelId="{C2B48F32-24B3-43FA-9C81-69CA22ABE7E2}" type="pres">
      <dgm:prSet presAssocID="{EB595D1C-4C2B-41C0-9BBA-5801033083C3}" presName="composite" presStyleCnt="0"/>
      <dgm:spPr/>
    </dgm:pt>
    <dgm:pt modelId="{4F59B764-A8B8-4A95-9617-65BA3971AC17}" type="pres">
      <dgm:prSet presAssocID="{EB595D1C-4C2B-41C0-9BBA-5801033083C3}" presName="imgShp" presStyleLbl="fgImgPlace1" presStyleIdx="2" presStyleCnt="3"/>
      <dgm:spPr>
        <a:blipFill rotWithShape="1">
          <a:blip xmlns:r="http://schemas.openxmlformats.org/officeDocument/2006/relationships" r:embed="rId3"/>
          <a:stretch>
            <a:fillRect/>
          </a:stretch>
        </a:blipFill>
      </dgm:spPr>
      <dgm:t>
        <a:bodyPr/>
        <a:lstStyle/>
        <a:p>
          <a:endParaRPr lang="es-ES"/>
        </a:p>
      </dgm:t>
    </dgm:pt>
    <dgm:pt modelId="{3173F431-4DCE-4E61-96E8-5EACEF42A3F1}" type="pres">
      <dgm:prSet presAssocID="{EB595D1C-4C2B-41C0-9BBA-5801033083C3}" presName="txShp" presStyleLbl="node1" presStyleIdx="2" presStyleCnt="3">
        <dgm:presLayoutVars>
          <dgm:bulletEnabled val="1"/>
        </dgm:presLayoutVars>
      </dgm:prSet>
      <dgm:spPr/>
      <dgm:t>
        <a:bodyPr/>
        <a:lstStyle/>
        <a:p>
          <a:endParaRPr lang="es-ES"/>
        </a:p>
      </dgm:t>
    </dgm:pt>
  </dgm:ptLst>
  <dgm:cxnLst>
    <dgm:cxn modelId="{28143CFB-1A0C-4D08-B1B8-6891FCD4DC6F}" srcId="{130F5EF9-5D8C-4150-8BF1-9644A3A010CD}" destId="{B9C3B5A3-59E3-4E0F-9318-413A93FF5811}" srcOrd="0" destOrd="0" parTransId="{B1D18C9F-8438-4E0A-90D7-C95E2E7E9844}" sibTransId="{667364EA-7B58-4003-A67F-339B1BB4A95B}"/>
    <dgm:cxn modelId="{5680F9BB-05F6-4F8D-A5A4-654474BB48DC}" type="presOf" srcId="{EB595D1C-4C2B-41C0-9BBA-5801033083C3}" destId="{3173F431-4DCE-4E61-96E8-5EACEF42A3F1}" srcOrd="0" destOrd="0" presId="urn:microsoft.com/office/officeart/2005/8/layout/vList3"/>
    <dgm:cxn modelId="{D5477A60-D044-40DC-A31B-BCE679B1EE78}" srcId="{130F5EF9-5D8C-4150-8BF1-9644A3A010CD}" destId="{F93C0738-EF30-40FA-B11F-9F4A40935EBE}" srcOrd="1" destOrd="0" parTransId="{17D6863B-0226-4F4C-A07A-DE02D95AE608}" sibTransId="{BE794DF7-3D1C-4608-80FA-42B3390C314E}"/>
    <dgm:cxn modelId="{28531400-9BEF-4A90-B691-35AA50A5D76D}" type="presOf" srcId="{B9C3B5A3-59E3-4E0F-9318-413A93FF5811}" destId="{1F2A917E-F6A3-42BF-9B03-3A8D5CEC1A8C}" srcOrd="0" destOrd="0" presId="urn:microsoft.com/office/officeart/2005/8/layout/vList3"/>
    <dgm:cxn modelId="{AC68CB0E-3862-4B07-855A-3F46B26381F6}" type="presOf" srcId="{130F5EF9-5D8C-4150-8BF1-9644A3A010CD}" destId="{495B6A2D-B20E-4B97-8759-1F2793D7F970}" srcOrd="0" destOrd="0" presId="urn:microsoft.com/office/officeart/2005/8/layout/vList3"/>
    <dgm:cxn modelId="{24FFDAC6-86AC-44C9-87C2-7D5F6233B341}" srcId="{130F5EF9-5D8C-4150-8BF1-9644A3A010CD}" destId="{EB595D1C-4C2B-41C0-9BBA-5801033083C3}" srcOrd="2" destOrd="0" parTransId="{73E17438-174E-4048-8ACF-5E5095DB4773}" sibTransId="{12C9DF29-27C6-4FEB-BB26-EBF19C76B4AA}"/>
    <dgm:cxn modelId="{AE422E57-6D14-4040-AE17-8E22E7B56199}" type="presOf" srcId="{F93C0738-EF30-40FA-B11F-9F4A40935EBE}" destId="{1220A023-0DF7-4EAD-ABEB-D0D039F57F14}" srcOrd="0" destOrd="0" presId="urn:microsoft.com/office/officeart/2005/8/layout/vList3"/>
    <dgm:cxn modelId="{ECC80E7A-B92F-4577-8A7F-84840304B5DC}" type="presParOf" srcId="{495B6A2D-B20E-4B97-8759-1F2793D7F970}" destId="{D4EE8D16-E620-40B5-BD3F-4813FC01EEB8}" srcOrd="0" destOrd="0" presId="urn:microsoft.com/office/officeart/2005/8/layout/vList3"/>
    <dgm:cxn modelId="{60690100-D086-48CE-B7BD-0D23507F9D95}" type="presParOf" srcId="{D4EE8D16-E620-40B5-BD3F-4813FC01EEB8}" destId="{8588F79F-FABC-4920-B854-6C3EEB713D84}" srcOrd="0" destOrd="0" presId="urn:microsoft.com/office/officeart/2005/8/layout/vList3"/>
    <dgm:cxn modelId="{58163F58-D3EA-40BE-A3BA-17522D77F173}" type="presParOf" srcId="{D4EE8D16-E620-40B5-BD3F-4813FC01EEB8}" destId="{1F2A917E-F6A3-42BF-9B03-3A8D5CEC1A8C}" srcOrd="1" destOrd="0" presId="urn:microsoft.com/office/officeart/2005/8/layout/vList3"/>
    <dgm:cxn modelId="{31C7093C-79A6-4F49-853A-5603465644DC}" type="presParOf" srcId="{495B6A2D-B20E-4B97-8759-1F2793D7F970}" destId="{64E75399-CDD0-48B1-A25C-87D151112ACB}" srcOrd="1" destOrd="0" presId="urn:microsoft.com/office/officeart/2005/8/layout/vList3"/>
    <dgm:cxn modelId="{5E4EB734-BDF9-4675-B7B1-7E810971A8FA}" type="presParOf" srcId="{495B6A2D-B20E-4B97-8759-1F2793D7F970}" destId="{1339490F-7B64-4735-89DC-0BD137639B03}" srcOrd="2" destOrd="0" presId="urn:microsoft.com/office/officeart/2005/8/layout/vList3"/>
    <dgm:cxn modelId="{FC92A725-8E0C-4845-BFCA-ED70B2C54477}" type="presParOf" srcId="{1339490F-7B64-4735-89DC-0BD137639B03}" destId="{81F0E88E-006B-463A-A277-50A4FDB9E713}" srcOrd="0" destOrd="0" presId="urn:microsoft.com/office/officeart/2005/8/layout/vList3"/>
    <dgm:cxn modelId="{434185E0-6144-4748-A1B7-C63E9A9307B6}" type="presParOf" srcId="{1339490F-7B64-4735-89DC-0BD137639B03}" destId="{1220A023-0DF7-4EAD-ABEB-D0D039F57F14}" srcOrd="1" destOrd="0" presId="urn:microsoft.com/office/officeart/2005/8/layout/vList3"/>
    <dgm:cxn modelId="{A50DD946-A3D1-4689-8F34-B554258E147E}" type="presParOf" srcId="{495B6A2D-B20E-4B97-8759-1F2793D7F970}" destId="{3C66F6FB-19A3-4D17-AC2B-C4B21AF64102}" srcOrd="3" destOrd="0" presId="urn:microsoft.com/office/officeart/2005/8/layout/vList3"/>
    <dgm:cxn modelId="{E9D4DEBB-0368-40CD-B12C-5644B2EF2198}" type="presParOf" srcId="{495B6A2D-B20E-4B97-8759-1F2793D7F970}" destId="{C2B48F32-24B3-43FA-9C81-69CA22ABE7E2}" srcOrd="4" destOrd="0" presId="urn:microsoft.com/office/officeart/2005/8/layout/vList3"/>
    <dgm:cxn modelId="{1D4B9A57-0599-46BA-9DED-CDD1D2913176}" type="presParOf" srcId="{C2B48F32-24B3-43FA-9C81-69CA22ABE7E2}" destId="{4F59B764-A8B8-4A95-9617-65BA3971AC17}" srcOrd="0" destOrd="0" presId="urn:microsoft.com/office/officeart/2005/8/layout/vList3"/>
    <dgm:cxn modelId="{9548475F-83E4-43D8-9A20-C2D6B927F7FB}" type="presParOf" srcId="{C2B48F32-24B3-43FA-9C81-69CA22ABE7E2}" destId="{3173F431-4DCE-4E61-96E8-5EACEF42A3F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A0868BB-4B08-424B-A16A-5FB70D159698}" type="doc">
      <dgm:prSet loTypeId="urn:microsoft.com/office/officeart/2005/8/layout/hierarchy3" loCatId="list" qsTypeId="urn:microsoft.com/office/officeart/2005/8/quickstyle/3d2" qsCatId="3D" csTypeId="urn:microsoft.com/office/officeart/2005/8/colors/accent1_5" csCatId="accent1" phldr="1"/>
      <dgm:spPr/>
    </dgm:pt>
    <dgm:pt modelId="{22215F3A-609D-42C2-8952-68D41D70DCFB}">
      <dgm:prSet custT="1"/>
      <dgm:spPr/>
      <dgm:t>
        <a:bodyPr/>
        <a:lstStyle/>
        <a:p>
          <a:pPr algn="just"/>
          <a:r>
            <a:rPr lang="es-ES" sz="2800" dirty="0" smtClean="0">
              <a:solidFill>
                <a:schemeClr val="tx1"/>
              </a:solidFill>
            </a:rPr>
            <a:t>Los actuales precios a los que se comercializan los distintos bienes inmuebles, especialmente en la capital de la República, no se compadecen con los costos que, las propias instituciones vinculadas a este sector, como la Cámara de la Construcción, publican, por el  incremento que los mismos han sufrido, producto de la inflación propia del sector, pero adicionalmente, generado por el importante incremento de la demanda, gracias a la gran cantidad</a:t>
          </a:r>
          <a:r>
            <a:rPr lang="es-EC" sz="2800" dirty="0" smtClean="0">
              <a:solidFill>
                <a:schemeClr val="tx1"/>
              </a:solidFill>
            </a:rPr>
            <a:t> de créditos que el BIESS ha inyectado en los últimos años.</a:t>
          </a:r>
          <a:endParaRPr lang="es-ES" sz="2800" dirty="0">
            <a:solidFill>
              <a:schemeClr val="tx1"/>
            </a:solidFill>
          </a:endParaRPr>
        </a:p>
      </dgm:t>
    </dgm:pt>
    <dgm:pt modelId="{916218F6-2C32-40B2-8033-2C4FE0BF47DA}" type="sibTrans" cxnId="{712CA12F-27E4-4FEB-81F6-C1B2F7B8E0C6}">
      <dgm:prSet/>
      <dgm:spPr/>
      <dgm:t>
        <a:bodyPr/>
        <a:lstStyle/>
        <a:p>
          <a:endParaRPr lang="es-ES"/>
        </a:p>
      </dgm:t>
    </dgm:pt>
    <dgm:pt modelId="{8F5A0F38-2AE1-4DC0-B326-1C15598D2610}" type="parTrans" cxnId="{712CA12F-27E4-4FEB-81F6-C1B2F7B8E0C6}">
      <dgm:prSet/>
      <dgm:spPr/>
      <dgm:t>
        <a:bodyPr/>
        <a:lstStyle/>
        <a:p>
          <a:endParaRPr lang="es-ES"/>
        </a:p>
      </dgm:t>
    </dgm:pt>
    <dgm:pt modelId="{E60D6C95-5728-48CD-86D0-EC9BC69DDAD8}" type="pres">
      <dgm:prSet presAssocID="{8A0868BB-4B08-424B-A16A-5FB70D159698}" presName="diagram" presStyleCnt="0">
        <dgm:presLayoutVars>
          <dgm:chPref val="1"/>
          <dgm:dir/>
          <dgm:animOne val="branch"/>
          <dgm:animLvl val="lvl"/>
          <dgm:resizeHandles/>
        </dgm:presLayoutVars>
      </dgm:prSet>
      <dgm:spPr/>
    </dgm:pt>
    <dgm:pt modelId="{E46449CD-598E-4E2B-8FBF-D6AF87100D72}" type="pres">
      <dgm:prSet presAssocID="{22215F3A-609D-42C2-8952-68D41D70DCFB}" presName="root" presStyleCnt="0"/>
      <dgm:spPr/>
    </dgm:pt>
    <dgm:pt modelId="{56E4B815-D8D3-4AEA-AA7F-C00ADF508C47}" type="pres">
      <dgm:prSet presAssocID="{22215F3A-609D-42C2-8952-68D41D70DCFB}" presName="rootComposite" presStyleCnt="0"/>
      <dgm:spPr/>
    </dgm:pt>
    <dgm:pt modelId="{3BC2D3CB-2A05-4C13-BFEF-21E050A06B5D}" type="pres">
      <dgm:prSet presAssocID="{22215F3A-609D-42C2-8952-68D41D70DCFB}" presName="rootText" presStyleLbl="node1" presStyleIdx="0" presStyleCnt="1" custScaleY="127731" custLinFactNeighborX="-862" custLinFactNeighborY="10345"/>
      <dgm:spPr/>
      <dgm:t>
        <a:bodyPr/>
        <a:lstStyle/>
        <a:p>
          <a:endParaRPr lang="es-ES"/>
        </a:p>
      </dgm:t>
    </dgm:pt>
    <dgm:pt modelId="{02D93499-FC81-4863-ABED-B1A7EB80A5C4}" type="pres">
      <dgm:prSet presAssocID="{22215F3A-609D-42C2-8952-68D41D70DCFB}" presName="rootConnector" presStyleLbl="node1" presStyleIdx="0" presStyleCnt="1"/>
      <dgm:spPr/>
      <dgm:t>
        <a:bodyPr/>
        <a:lstStyle/>
        <a:p>
          <a:endParaRPr lang="es-EC"/>
        </a:p>
      </dgm:t>
    </dgm:pt>
    <dgm:pt modelId="{C51FAC8F-FAFE-4030-81DE-9B83F08B8577}" type="pres">
      <dgm:prSet presAssocID="{22215F3A-609D-42C2-8952-68D41D70DCFB}" presName="childShape" presStyleCnt="0"/>
      <dgm:spPr/>
    </dgm:pt>
  </dgm:ptLst>
  <dgm:cxnLst>
    <dgm:cxn modelId="{69ACADA3-A21C-4976-96E4-F2667890AF64}" type="presOf" srcId="{22215F3A-609D-42C2-8952-68D41D70DCFB}" destId="{02D93499-FC81-4863-ABED-B1A7EB80A5C4}" srcOrd="1" destOrd="0" presId="urn:microsoft.com/office/officeart/2005/8/layout/hierarchy3"/>
    <dgm:cxn modelId="{F6941F41-3A4A-436A-A305-209AF3F0C7E1}" type="presOf" srcId="{8A0868BB-4B08-424B-A16A-5FB70D159698}" destId="{E60D6C95-5728-48CD-86D0-EC9BC69DDAD8}" srcOrd="0" destOrd="0" presId="urn:microsoft.com/office/officeart/2005/8/layout/hierarchy3"/>
    <dgm:cxn modelId="{712CA12F-27E4-4FEB-81F6-C1B2F7B8E0C6}" srcId="{8A0868BB-4B08-424B-A16A-5FB70D159698}" destId="{22215F3A-609D-42C2-8952-68D41D70DCFB}" srcOrd="0" destOrd="0" parTransId="{8F5A0F38-2AE1-4DC0-B326-1C15598D2610}" sibTransId="{916218F6-2C32-40B2-8033-2C4FE0BF47DA}"/>
    <dgm:cxn modelId="{1FB3E7FB-BEE9-47F2-BA40-A855C73E9114}" type="presOf" srcId="{22215F3A-609D-42C2-8952-68D41D70DCFB}" destId="{3BC2D3CB-2A05-4C13-BFEF-21E050A06B5D}" srcOrd="0" destOrd="0" presId="urn:microsoft.com/office/officeart/2005/8/layout/hierarchy3"/>
    <dgm:cxn modelId="{C83CADFA-9732-4244-9D13-E4E9C0C67401}" type="presParOf" srcId="{E60D6C95-5728-48CD-86D0-EC9BC69DDAD8}" destId="{E46449CD-598E-4E2B-8FBF-D6AF87100D72}" srcOrd="0" destOrd="0" presId="urn:microsoft.com/office/officeart/2005/8/layout/hierarchy3"/>
    <dgm:cxn modelId="{0F6605DC-7796-437A-986B-2338B0AA5C72}" type="presParOf" srcId="{E46449CD-598E-4E2B-8FBF-D6AF87100D72}" destId="{56E4B815-D8D3-4AEA-AA7F-C00ADF508C47}" srcOrd="0" destOrd="0" presId="urn:microsoft.com/office/officeart/2005/8/layout/hierarchy3"/>
    <dgm:cxn modelId="{9BDFA86D-7FAD-4660-A422-F8F56A2E157A}" type="presParOf" srcId="{56E4B815-D8D3-4AEA-AA7F-C00ADF508C47}" destId="{3BC2D3CB-2A05-4C13-BFEF-21E050A06B5D}" srcOrd="0" destOrd="0" presId="urn:microsoft.com/office/officeart/2005/8/layout/hierarchy3"/>
    <dgm:cxn modelId="{556B8663-D187-413B-A2C0-459FFD99AB8B}" type="presParOf" srcId="{56E4B815-D8D3-4AEA-AA7F-C00ADF508C47}" destId="{02D93499-FC81-4863-ABED-B1A7EB80A5C4}" srcOrd="1" destOrd="0" presId="urn:microsoft.com/office/officeart/2005/8/layout/hierarchy3"/>
    <dgm:cxn modelId="{ACBE0365-1BA3-4759-9502-7ED7B196D59F}" type="presParOf" srcId="{E46449CD-598E-4E2B-8FBF-D6AF87100D72}" destId="{C51FAC8F-FAFE-4030-81DE-9B83F08B8577}" srcOrd="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7B5911A-16CD-49E2-BDAA-222BC79E323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EB98BC62-89DD-4ACA-91E8-9658A0CD06E3}">
      <dgm:prSet phldrT="[Texto]"/>
      <dgm:spPr/>
      <dgm:t>
        <a:bodyPr/>
        <a:lstStyle/>
        <a:p>
          <a:r>
            <a:rPr lang="es-ES" dirty="0" smtClean="0"/>
            <a:t>C</a:t>
          </a:r>
          <a:r>
            <a:rPr lang="es-EC" dirty="0" smtClean="0"/>
            <a:t>analizar nuevos proyectos integrados con el apoyo de Municipios para lograr flexibilidad con los parámetros en proyectos de construcciones de conjuntos o urbanizaciones Multifamiliares (Acabados medios – populares), para afiliados que perciban un sueldo medio bajo.</a:t>
          </a:r>
          <a:endParaRPr lang="es-ES" dirty="0"/>
        </a:p>
      </dgm:t>
    </dgm:pt>
    <dgm:pt modelId="{756A8FA4-AFBB-4463-B0E8-0A884E2EF6E3}" type="parTrans" cxnId="{F779EC81-CABC-4C67-9327-9BF6C2159E85}">
      <dgm:prSet/>
      <dgm:spPr/>
      <dgm:t>
        <a:bodyPr/>
        <a:lstStyle/>
        <a:p>
          <a:endParaRPr lang="es-ES"/>
        </a:p>
      </dgm:t>
    </dgm:pt>
    <dgm:pt modelId="{962AD6F3-FF72-4FA1-917C-EA86697CB840}" type="sibTrans" cxnId="{F779EC81-CABC-4C67-9327-9BF6C2159E85}">
      <dgm:prSet/>
      <dgm:spPr/>
      <dgm:t>
        <a:bodyPr/>
        <a:lstStyle/>
        <a:p>
          <a:endParaRPr lang="es-ES"/>
        </a:p>
      </dgm:t>
    </dgm:pt>
    <dgm:pt modelId="{DFB77E1C-C2E3-424F-BF51-989B2D244831}">
      <dgm:prSet/>
      <dgm:spPr/>
      <dgm:t>
        <a:bodyPr/>
        <a:lstStyle/>
        <a:p>
          <a:r>
            <a:rPr lang="es-EC" dirty="0" smtClean="0"/>
            <a:t>Regular los precios anuales paralelamente al cambio del IPCO en el sector de la construcción en todas las instituciones que intervengan en dicho sector, siendo así el BIESS el regulador de precios por tener actualmente la mayor colocación de créditos para la vivienda.</a:t>
          </a:r>
          <a:endParaRPr lang="es-ES" dirty="0"/>
        </a:p>
      </dgm:t>
    </dgm:pt>
    <dgm:pt modelId="{C9F996D9-77AE-4EB5-99A0-C3C24D98122B}" type="parTrans" cxnId="{85A3A7EA-4A8E-4E15-8D99-703C54204EB1}">
      <dgm:prSet/>
      <dgm:spPr/>
      <dgm:t>
        <a:bodyPr/>
        <a:lstStyle/>
        <a:p>
          <a:endParaRPr lang="es-ES"/>
        </a:p>
      </dgm:t>
    </dgm:pt>
    <dgm:pt modelId="{12F4520B-AB94-44A4-9CD4-E82B48F1CFAD}" type="sibTrans" cxnId="{85A3A7EA-4A8E-4E15-8D99-703C54204EB1}">
      <dgm:prSet/>
      <dgm:spPr/>
      <dgm:t>
        <a:bodyPr/>
        <a:lstStyle/>
        <a:p>
          <a:endParaRPr lang="es-ES"/>
        </a:p>
      </dgm:t>
    </dgm:pt>
    <dgm:pt modelId="{677EC366-1A85-4FD1-9D23-9F0DD7A4F0EA}" type="pres">
      <dgm:prSet presAssocID="{47B5911A-16CD-49E2-BDAA-222BC79E323E}" presName="Name0" presStyleCnt="0">
        <dgm:presLayoutVars>
          <dgm:dir/>
          <dgm:resizeHandles val="exact"/>
        </dgm:presLayoutVars>
      </dgm:prSet>
      <dgm:spPr/>
      <dgm:t>
        <a:bodyPr/>
        <a:lstStyle/>
        <a:p>
          <a:endParaRPr lang="es-ES"/>
        </a:p>
      </dgm:t>
    </dgm:pt>
    <dgm:pt modelId="{2495C06D-E1A2-40F4-AD44-B69E8BC26889}" type="pres">
      <dgm:prSet presAssocID="{EB98BC62-89DD-4ACA-91E8-9658A0CD06E3}" presName="composite" presStyleCnt="0"/>
      <dgm:spPr/>
    </dgm:pt>
    <dgm:pt modelId="{3327C25A-496C-437C-BFF2-0EA71686F3E6}" type="pres">
      <dgm:prSet presAssocID="{EB98BC62-89DD-4ACA-91E8-9658A0CD06E3}" presName="rect1" presStyleLbl="trAlignAcc1" presStyleIdx="0" presStyleCnt="2">
        <dgm:presLayoutVars>
          <dgm:bulletEnabled val="1"/>
        </dgm:presLayoutVars>
      </dgm:prSet>
      <dgm:spPr/>
      <dgm:t>
        <a:bodyPr/>
        <a:lstStyle/>
        <a:p>
          <a:endParaRPr lang="es-ES"/>
        </a:p>
      </dgm:t>
    </dgm:pt>
    <dgm:pt modelId="{D7A3BC18-D50D-43B3-AD32-F3785437EAFF}" type="pres">
      <dgm:prSet presAssocID="{EB98BC62-89DD-4ACA-91E8-9658A0CD06E3}" presName="rect2" presStyleLbl="fgImgPlace1" presStyleIdx="0" presStyleCnt="2"/>
      <dgm:spPr>
        <a:blipFill rotWithShape="1">
          <a:blip xmlns:r="http://schemas.openxmlformats.org/officeDocument/2006/relationships" r:embed="rId1"/>
          <a:stretch>
            <a:fillRect/>
          </a:stretch>
        </a:blipFill>
      </dgm:spPr>
      <dgm:t>
        <a:bodyPr/>
        <a:lstStyle/>
        <a:p>
          <a:endParaRPr lang="es-ES"/>
        </a:p>
      </dgm:t>
    </dgm:pt>
    <dgm:pt modelId="{64F668D1-D227-4975-BF6A-6D50399C285B}" type="pres">
      <dgm:prSet presAssocID="{962AD6F3-FF72-4FA1-917C-EA86697CB840}" presName="sibTrans" presStyleCnt="0"/>
      <dgm:spPr/>
    </dgm:pt>
    <dgm:pt modelId="{A12FC4C9-56DA-4FEB-B9E2-A45084D8AC4A}" type="pres">
      <dgm:prSet presAssocID="{DFB77E1C-C2E3-424F-BF51-989B2D244831}" presName="composite" presStyleCnt="0"/>
      <dgm:spPr/>
    </dgm:pt>
    <dgm:pt modelId="{2C3FDCF9-CBF9-481A-BFDC-064C9B2A3212}" type="pres">
      <dgm:prSet presAssocID="{DFB77E1C-C2E3-424F-BF51-989B2D244831}" presName="rect1" presStyleLbl="trAlignAcc1" presStyleIdx="1" presStyleCnt="2">
        <dgm:presLayoutVars>
          <dgm:bulletEnabled val="1"/>
        </dgm:presLayoutVars>
      </dgm:prSet>
      <dgm:spPr/>
      <dgm:t>
        <a:bodyPr/>
        <a:lstStyle/>
        <a:p>
          <a:endParaRPr lang="es-ES"/>
        </a:p>
      </dgm:t>
    </dgm:pt>
    <dgm:pt modelId="{4AED23DA-4F83-4CA8-836F-ADA086060178}" type="pres">
      <dgm:prSet presAssocID="{DFB77E1C-C2E3-424F-BF51-989B2D244831}" presName="rect2" presStyleLbl="fgImgPlace1" presStyleIdx="1" presStyleCnt="2"/>
      <dgm:spPr>
        <a:blipFill rotWithShape="1">
          <a:blip xmlns:r="http://schemas.openxmlformats.org/officeDocument/2006/relationships" r:embed="rId2"/>
          <a:stretch>
            <a:fillRect/>
          </a:stretch>
        </a:blipFill>
      </dgm:spPr>
      <dgm:t>
        <a:bodyPr/>
        <a:lstStyle/>
        <a:p>
          <a:endParaRPr lang="es-ES"/>
        </a:p>
      </dgm:t>
    </dgm:pt>
  </dgm:ptLst>
  <dgm:cxnLst>
    <dgm:cxn modelId="{7E0B6333-C481-4821-A099-51BA5A768B99}" type="presOf" srcId="{EB98BC62-89DD-4ACA-91E8-9658A0CD06E3}" destId="{3327C25A-496C-437C-BFF2-0EA71686F3E6}" srcOrd="0" destOrd="0" presId="urn:microsoft.com/office/officeart/2008/layout/PictureStrips"/>
    <dgm:cxn modelId="{236DD636-8F94-4D91-B3E3-EEDE0A652D42}" type="presOf" srcId="{47B5911A-16CD-49E2-BDAA-222BC79E323E}" destId="{677EC366-1A85-4FD1-9D23-9F0DD7A4F0EA}" srcOrd="0" destOrd="0" presId="urn:microsoft.com/office/officeart/2008/layout/PictureStrips"/>
    <dgm:cxn modelId="{F54FECA7-3DB1-4F26-880C-25BC49DE384E}" type="presOf" srcId="{DFB77E1C-C2E3-424F-BF51-989B2D244831}" destId="{2C3FDCF9-CBF9-481A-BFDC-064C9B2A3212}" srcOrd="0" destOrd="0" presId="urn:microsoft.com/office/officeart/2008/layout/PictureStrips"/>
    <dgm:cxn modelId="{F779EC81-CABC-4C67-9327-9BF6C2159E85}" srcId="{47B5911A-16CD-49E2-BDAA-222BC79E323E}" destId="{EB98BC62-89DD-4ACA-91E8-9658A0CD06E3}" srcOrd="0" destOrd="0" parTransId="{756A8FA4-AFBB-4463-B0E8-0A884E2EF6E3}" sibTransId="{962AD6F3-FF72-4FA1-917C-EA86697CB840}"/>
    <dgm:cxn modelId="{85A3A7EA-4A8E-4E15-8D99-703C54204EB1}" srcId="{47B5911A-16CD-49E2-BDAA-222BC79E323E}" destId="{DFB77E1C-C2E3-424F-BF51-989B2D244831}" srcOrd="1" destOrd="0" parTransId="{C9F996D9-77AE-4EB5-99A0-C3C24D98122B}" sibTransId="{12F4520B-AB94-44A4-9CD4-E82B48F1CFAD}"/>
    <dgm:cxn modelId="{30032F47-B1D7-43DB-9F39-53D15C3F28AF}" type="presParOf" srcId="{677EC366-1A85-4FD1-9D23-9F0DD7A4F0EA}" destId="{2495C06D-E1A2-40F4-AD44-B69E8BC26889}" srcOrd="0" destOrd="0" presId="urn:microsoft.com/office/officeart/2008/layout/PictureStrips"/>
    <dgm:cxn modelId="{E4993450-DE5F-46A8-A6F2-EE728D5F382D}" type="presParOf" srcId="{2495C06D-E1A2-40F4-AD44-B69E8BC26889}" destId="{3327C25A-496C-437C-BFF2-0EA71686F3E6}" srcOrd="0" destOrd="0" presId="urn:microsoft.com/office/officeart/2008/layout/PictureStrips"/>
    <dgm:cxn modelId="{7E67756A-ED4E-4C5D-A71B-AB1B6DBF685A}" type="presParOf" srcId="{2495C06D-E1A2-40F4-AD44-B69E8BC26889}" destId="{D7A3BC18-D50D-43B3-AD32-F3785437EAFF}" srcOrd="1" destOrd="0" presId="urn:microsoft.com/office/officeart/2008/layout/PictureStrips"/>
    <dgm:cxn modelId="{4D0F37E7-C6C7-4E34-BA3A-8BD534DE76A9}" type="presParOf" srcId="{677EC366-1A85-4FD1-9D23-9F0DD7A4F0EA}" destId="{64F668D1-D227-4975-BF6A-6D50399C285B}" srcOrd="1" destOrd="0" presId="urn:microsoft.com/office/officeart/2008/layout/PictureStrips"/>
    <dgm:cxn modelId="{BC5B59F5-2BB0-4245-B59F-14AF8DBE8672}" type="presParOf" srcId="{677EC366-1A85-4FD1-9D23-9F0DD7A4F0EA}" destId="{A12FC4C9-56DA-4FEB-B9E2-A45084D8AC4A}" srcOrd="2" destOrd="0" presId="urn:microsoft.com/office/officeart/2008/layout/PictureStrips"/>
    <dgm:cxn modelId="{78446CFD-D75D-46AF-BF01-C4529AA8BC27}" type="presParOf" srcId="{A12FC4C9-56DA-4FEB-B9E2-A45084D8AC4A}" destId="{2C3FDCF9-CBF9-481A-BFDC-064C9B2A3212}" srcOrd="0" destOrd="0" presId="urn:microsoft.com/office/officeart/2008/layout/PictureStrips"/>
    <dgm:cxn modelId="{4A2AF128-EC95-474C-A037-7E1BDE3584DB}" type="presParOf" srcId="{A12FC4C9-56DA-4FEB-B9E2-A45084D8AC4A}" destId="{4AED23DA-4F83-4CA8-836F-ADA08606017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7B5911A-16CD-49E2-BDAA-222BC79E323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677EC366-1A85-4FD1-9D23-9F0DD7A4F0EA}" type="pres">
      <dgm:prSet presAssocID="{47B5911A-16CD-49E2-BDAA-222BC79E323E}" presName="Name0" presStyleCnt="0">
        <dgm:presLayoutVars>
          <dgm:dir/>
          <dgm:resizeHandles val="exact"/>
        </dgm:presLayoutVars>
      </dgm:prSet>
      <dgm:spPr/>
      <dgm:t>
        <a:bodyPr/>
        <a:lstStyle/>
        <a:p>
          <a:endParaRPr lang="es-ES"/>
        </a:p>
      </dgm:t>
    </dgm:pt>
  </dgm:ptLst>
  <dgm:cxnLst>
    <dgm:cxn modelId="{BB74AACA-2000-4E17-A9D8-3B4B35E0E5D4}" type="presOf" srcId="{47B5911A-16CD-49E2-BDAA-222BC79E323E}" destId="{677EC366-1A85-4FD1-9D23-9F0DD7A4F0EA}" srcOrd="0"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7B5911A-16CD-49E2-BDAA-222BC79E323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677EC366-1A85-4FD1-9D23-9F0DD7A4F0EA}" type="pres">
      <dgm:prSet presAssocID="{47B5911A-16CD-49E2-BDAA-222BC79E323E}" presName="Name0" presStyleCnt="0">
        <dgm:presLayoutVars>
          <dgm:dir/>
          <dgm:resizeHandles val="exact"/>
        </dgm:presLayoutVars>
      </dgm:prSet>
      <dgm:spPr/>
      <dgm:t>
        <a:bodyPr/>
        <a:lstStyle/>
        <a:p>
          <a:endParaRPr lang="es-ES"/>
        </a:p>
      </dgm:t>
    </dgm:pt>
  </dgm:ptLst>
  <dgm:cxnLst>
    <dgm:cxn modelId="{21480CB0-CB2D-4C75-BBB8-FAE8C80DD1AD}" type="presOf" srcId="{47B5911A-16CD-49E2-BDAA-222BC79E323E}" destId="{677EC366-1A85-4FD1-9D23-9F0DD7A4F0EA}" srcOrd="0"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7B5911A-16CD-49E2-BDAA-222BC79E323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677EC366-1A85-4FD1-9D23-9F0DD7A4F0EA}" type="pres">
      <dgm:prSet presAssocID="{47B5911A-16CD-49E2-BDAA-222BC79E323E}" presName="Name0" presStyleCnt="0">
        <dgm:presLayoutVars>
          <dgm:dir/>
          <dgm:resizeHandles val="exact"/>
        </dgm:presLayoutVars>
      </dgm:prSet>
      <dgm:spPr/>
      <dgm:t>
        <a:bodyPr/>
        <a:lstStyle/>
        <a:p>
          <a:endParaRPr lang="es-ES"/>
        </a:p>
      </dgm:t>
    </dgm:pt>
  </dgm:ptLst>
  <dgm:cxnLst>
    <dgm:cxn modelId="{FA1A305A-C32F-4300-9512-B62BB1240896}" type="presOf" srcId="{47B5911A-16CD-49E2-BDAA-222BC79E323E}" destId="{677EC366-1A85-4FD1-9D23-9F0DD7A4F0EA}" srcOrd="0" destOrd="0" presId="urn:microsoft.com/office/officeart/2008/layout/PictureStrips"/>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38A6B9D-4989-4C52-907A-79AE29DB0878}" type="doc">
      <dgm:prSet loTypeId="urn:microsoft.com/office/officeart/2005/8/layout/vList3" loCatId="list" qsTypeId="urn:microsoft.com/office/officeart/2005/8/quickstyle/3d4" qsCatId="3D" csTypeId="urn:microsoft.com/office/officeart/2005/8/colors/accent1_2" csCatId="accent1" phldr="1"/>
      <dgm:spPr/>
      <dgm:t>
        <a:bodyPr/>
        <a:lstStyle/>
        <a:p>
          <a:endParaRPr lang="es-ES"/>
        </a:p>
      </dgm:t>
    </dgm:pt>
    <dgm:pt modelId="{C66A829D-DDA6-41D4-B021-6CAA819218A7}">
      <dgm:prSet phldrT="[Texto]" custT="1"/>
      <dgm:spPr/>
      <dgm:t>
        <a:bodyPr/>
        <a:lstStyle/>
        <a:p>
          <a:pPr algn="just"/>
          <a:r>
            <a:rPr lang="es-EC" sz="2000" dirty="0" smtClean="0"/>
            <a:t>Realizar un análisis de los créditos hipotecarios concedidos por el BIESS para determinar las variaciones en los factores del sector de la construcción; precios, empleo y economía del país (PIB), dejando abierta la hipótesis de que en un futuro el BIESS sea un regulador de precios en el sector de la construcción.</a:t>
          </a:r>
        </a:p>
      </dgm:t>
    </dgm:pt>
    <dgm:pt modelId="{4E4492B2-D9F9-4BDA-9681-4F70FFE25054}" type="parTrans" cxnId="{6AC697D6-A362-422B-A92D-7DBCC5743E50}">
      <dgm:prSet/>
      <dgm:spPr/>
      <dgm:t>
        <a:bodyPr/>
        <a:lstStyle/>
        <a:p>
          <a:endParaRPr lang="es-ES"/>
        </a:p>
      </dgm:t>
    </dgm:pt>
    <dgm:pt modelId="{3728A684-815A-4E9F-9A38-760733F2D1EE}" type="sibTrans" cxnId="{6AC697D6-A362-422B-A92D-7DBCC5743E50}">
      <dgm:prSet/>
      <dgm:spPr/>
      <dgm:t>
        <a:bodyPr/>
        <a:lstStyle/>
        <a:p>
          <a:endParaRPr lang="es-ES"/>
        </a:p>
      </dgm:t>
    </dgm:pt>
    <dgm:pt modelId="{95740376-B4F8-47EC-A343-45ABCC372162}" type="pres">
      <dgm:prSet presAssocID="{D38A6B9D-4989-4C52-907A-79AE29DB0878}" presName="linearFlow" presStyleCnt="0">
        <dgm:presLayoutVars>
          <dgm:dir/>
          <dgm:resizeHandles val="exact"/>
        </dgm:presLayoutVars>
      </dgm:prSet>
      <dgm:spPr/>
      <dgm:t>
        <a:bodyPr/>
        <a:lstStyle/>
        <a:p>
          <a:endParaRPr lang="es-ES"/>
        </a:p>
      </dgm:t>
    </dgm:pt>
    <dgm:pt modelId="{194046E0-CB46-4B1A-B149-641ADF684A90}" type="pres">
      <dgm:prSet presAssocID="{C66A829D-DDA6-41D4-B021-6CAA819218A7}" presName="composite" presStyleCnt="0"/>
      <dgm:spPr/>
    </dgm:pt>
    <dgm:pt modelId="{6E9752A6-8ADC-4B87-B66D-F46D48FFD872}" type="pres">
      <dgm:prSet presAssocID="{C66A829D-DDA6-41D4-B021-6CAA819218A7}" presName="imgShp" presStyleLbl="fgImgPlace1" presStyleIdx="0" presStyleCnt="1" custLinFactNeighborX="-6964" custLinFactNeighborY="-2333"/>
      <dgm:spPr>
        <a:blipFill rotWithShape="1">
          <a:blip xmlns:r="http://schemas.openxmlformats.org/officeDocument/2006/relationships" r:embed="rId1"/>
          <a:stretch>
            <a:fillRect/>
          </a:stretch>
        </a:blipFill>
      </dgm:spPr>
      <dgm:t>
        <a:bodyPr/>
        <a:lstStyle/>
        <a:p>
          <a:endParaRPr lang="es-ES"/>
        </a:p>
      </dgm:t>
    </dgm:pt>
    <dgm:pt modelId="{68443A5A-FA09-48AA-BB8C-822FE601EC02}" type="pres">
      <dgm:prSet presAssocID="{C66A829D-DDA6-41D4-B021-6CAA819218A7}" presName="txShp" presStyleLbl="node1" presStyleIdx="0" presStyleCnt="1" custScaleX="119788" custLinFactNeighborX="1892" custLinFactNeighborY="3144">
        <dgm:presLayoutVars>
          <dgm:bulletEnabled val="1"/>
        </dgm:presLayoutVars>
      </dgm:prSet>
      <dgm:spPr/>
      <dgm:t>
        <a:bodyPr/>
        <a:lstStyle/>
        <a:p>
          <a:endParaRPr lang="es-ES"/>
        </a:p>
      </dgm:t>
    </dgm:pt>
  </dgm:ptLst>
  <dgm:cxnLst>
    <dgm:cxn modelId="{7AC9065A-E6A6-4A22-A0A0-1CC65153B669}" type="presOf" srcId="{D38A6B9D-4989-4C52-907A-79AE29DB0878}" destId="{95740376-B4F8-47EC-A343-45ABCC372162}" srcOrd="0" destOrd="0" presId="urn:microsoft.com/office/officeart/2005/8/layout/vList3"/>
    <dgm:cxn modelId="{CBC76234-A249-45C2-8B2D-8E620D7C8BEB}" type="presOf" srcId="{C66A829D-DDA6-41D4-B021-6CAA819218A7}" destId="{68443A5A-FA09-48AA-BB8C-822FE601EC02}" srcOrd="0" destOrd="0" presId="urn:microsoft.com/office/officeart/2005/8/layout/vList3"/>
    <dgm:cxn modelId="{6AC697D6-A362-422B-A92D-7DBCC5743E50}" srcId="{D38A6B9D-4989-4C52-907A-79AE29DB0878}" destId="{C66A829D-DDA6-41D4-B021-6CAA819218A7}" srcOrd="0" destOrd="0" parTransId="{4E4492B2-D9F9-4BDA-9681-4F70FFE25054}" sibTransId="{3728A684-815A-4E9F-9A38-760733F2D1EE}"/>
    <dgm:cxn modelId="{DB1CDAA3-D9EA-4D36-9EB0-C1856E677C03}" type="presParOf" srcId="{95740376-B4F8-47EC-A343-45ABCC372162}" destId="{194046E0-CB46-4B1A-B149-641ADF684A90}" srcOrd="0" destOrd="0" presId="urn:microsoft.com/office/officeart/2005/8/layout/vList3"/>
    <dgm:cxn modelId="{616E7995-291A-495E-89AE-1396F4460B4E}" type="presParOf" srcId="{194046E0-CB46-4B1A-B149-641ADF684A90}" destId="{6E9752A6-8ADC-4B87-B66D-F46D48FFD872}" srcOrd="0" destOrd="0" presId="urn:microsoft.com/office/officeart/2005/8/layout/vList3"/>
    <dgm:cxn modelId="{EE8C8136-35DC-4A55-BC7E-A414872A9535}" type="presParOf" srcId="{194046E0-CB46-4B1A-B149-641ADF684A90}" destId="{68443A5A-FA09-48AA-BB8C-822FE601EC02}"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7B5911A-16CD-49E2-BDAA-222BC79E323E}"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C9BB3CDF-EB91-4635-9ABE-9C78CE73D161}">
      <dgm:prSet/>
      <dgm:spPr/>
      <dgm:t>
        <a:bodyPr/>
        <a:lstStyle/>
        <a:p>
          <a:r>
            <a:rPr lang="es-EC" dirty="0" smtClean="0"/>
            <a:t>Cambiar la política actual, en la que se financia el 100% del valor de una vivienda de hasta US$ 100.000, por el financiamiento de hasta el 100% de cualquier vivienda que sea adquirida al costo técnicamente establecido, más un margen adecuado de rentabilidad para el constructor; debiendo en este caso, el usuario financiar, si así lo desea la diferencia entre este valor y el precio al que esté adquiriendo el bien.</a:t>
          </a:r>
          <a:endParaRPr lang="es-ES" dirty="0"/>
        </a:p>
      </dgm:t>
    </dgm:pt>
    <dgm:pt modelId="{5A88F14C-D96E-45F1-9E41-F6CF9B56953C}" type="parTrans" cxnId="{518CD71A-A4BF-4F12-AA42-C22000600E2A}">
      <dgm:prSet/>
      <dgm:spPr/>
      <dgm:t>
        <a:bodyPr/>
        <a:lstStyle/>
        <a:p>
          <a:endParaRPr lang="es-ES"/>
        </a:p>
      </dgm:t>
    </dgm:pt>
    <dgm:pt modelId="{FD968F64-D745-4DED-96CF-DFC3F2735277}" type="sibTrans" cxnId="{518CD71A-A4BF-4F12-AA42-C22000600E2A}">
      <dgm:prSet/>
      <dgm:spPr/>
      <dgm:t>
        <a:bodyPr/>
        <a:lstStyle/>
        <a:p>
          <a:endParaRPr lang="es-ES"/>
        </a:p>
      </dgm:t>
    </dgm:pt>
    <dgm:pt modelId="{532A6772-3B64-4BB2-8B00-18CD3FA5AFFC}">
      <dgm:prSet/>
      <dgm:spPr/>
      <dgm:t>
        <a:bodyPr/>
        <a:lstStyle/>
        <a:p>
          <a:r>
            <a:rPr lang="es-EC" smtClean="0"/>
            <a:t>Reducir sus tiempos de concesión a plazos menores a 60 días, a fin de que este no sea un pretexto más de los constructores para incrementar el precio de venta de los inmuebles.</a:t>
          </a:r>
          <a:endParaRPr lang="es-ES"/>
        </a:p>
      </dgm:t>
    </dgm:pt>
    <dgm:pt modelId="{E5BB0053-5883-4414-A2AF-285E5647EA84}" type="parTrans" cxnId="{23CD7239-D061-4E82-8DAE-F4817805C78B}">
      <dgm:prSet/>
      <dgm:spPr/>
      <dgm:t>
        <a:bodyPr/>
        <a:lstStyle/>
        <a:p>
          <a:endParaRPr lang="es-ES"/>
        </a:p>
      </dgm:t>
    </dgm:pt>
    <dgm:pt modelId="{3A464C1D-F1BD-438F-A37F-9D077E5CE7C6}" type="sibTrans" cxnId="{23CD7239-D061-4E82-8DAE-F4817805C78B}">
      <dgm:prSet/>
      <dgm:spPr/>
      <dgm:t>
        <a:bodyPr/>
        <a:lstStyle/>
        <a:p>
          <a:endParaRPr lang="es-ES"/>
        </a:p>
      </dgm:t>
    </dgm:pt>
    <dgm:pt modelId="{677EC366-1A85-4FD1-9D23-9F0DD7A4F0EA}" type="pres">
      <dgm:prSet presAssocID="{47B5911A-16CD-49E2-BDAA-222BC79E323E}" presName="Name0" presStyleCnt="0">
        <dgm:presLayoutVars>
          <dgm:dir/>
          <dgm:resizeHandles val="exact"/>
        </dgm:presLayoutVars>
      </dgm:prSet>
      <dgm:spPr/>
      <dgm:t>
        <a:bodyPr/>
        <a:lstStyle/>
        <a:p>
          <a:endParaRPr lang="es-ES"/>
        </a:p>
      </dgm:t>
    </dgm:pt>
    <dgm:pt modelId="{4E71CB78-7196-4F50-B205-2D9F2CABF331}" type="pres">
      <dgm:prSet presAssocID="{C9BB3CDF-EB91-4635-9ABE-9C78CE73D161}" presName="composite" presStyleCnt="0"/>
      <dgm:spPr/>
    </dgm:pt>
    <dgm:pt modelId="{353DB0B3-26C3-4DD5-BD93-6FF5E09C8BC1}" type="pres">
      <dgm:prSet presAssocID="{C9BB3CDF-EB91-4635-9ABE-9C78CE73D161}" presName="rect1" presStyleLbl="trAlignAcc1" presStyleIdx="0" presStyleCnt="2">
        <dgm:presLayoutVars>
          <dgm:bulletEnabled val="1"/>
        </dgm:presLayoutVars>
      </dgm:prSet>
      <dgm:spPr/>
      <dgm:t>
        <a:bodyPr/>
        <a:lstStyle/>
        <a:p>
          <a:endParaRPr lang="es-EC"/>
        </a:p>
      </dgm:t>
    </dgm:pt>
    <dgm:pt modelId="{F119645F-4611-4D05-92FE-A3C940EF29C5}" type="pres">
      <dgm:prSet presAssocID="{C9BB3CDF-EB91-4635-9ABE-9C78CE73D161}" presName="rect2" presStyleLbl="fgImgPlace1" presStyleIdx="0" presStyleCnt="2"/>
      <dgm:spPr>
        <a:blipFill rotWithShape="1">
          <a:blip xmlns:r="http://schemas.openxmlformats.org/officeDocument/2006/relationships" r:embed="rId1"/>
          <a:stretch>
            <a:fillRect/>
          </a:stretch>
        </a:blipFill>
      </dgm:spPr>
      <dgm:t>
        <a:bodyPr/>
        <a:lstStyle/>
        <a:p>
          <a:endParaRPr lang="es-ES"/>
        </a:p>
      </dgm:t>
    </dgm:pt>
    <dgm:pt modelId="{C36F3448-484C-4F7F-8762-CB268AD7198A}" type="pres">
      <dgm:prSet presAssocID="{FD968F64-D745-4DED-96CF-DFC3F2735277}" presName="sibTrans" presStyleCnt="0"/>
      <dgm:spPr/>
    </dgm:pt>
    <dgm:pt modelId="{26F7CF83-8903-49EA-BD3B-E7D5D7749262}" type="pres">
      <dgm:prSet presAssocID="{532A6772-3B64-4BB2-8B00-18CD3FA5AFFC}" presName="composite" presStyleCnt="0"/>
      <dgm:spPr/>
    </dgm:pt>
    <dgm:pt modelId="{9A6E3CED-B639-47DF-8711-A777483C4705}" type="pres">
      <dgm:prSet presAssocID="{532A6772-3B64-4BB2-8B00-18CD3FA5AFFC}" presName="rect1" presStyleLbl="trAlignAcc1" presStyleIdx="1" presStyleCnt="2">
        <dgm:presLayoutVars>
          <dgm:bulletEnabled val="1"/>
        </dgm:presLayoutVars>
      </dgm:prSet>
      <dgm:spPr/>
      <dgm:t>
        <a:bodyPr/>
        <a:lstStyle/>
        <a:p>
          <a:endParaRPr lang="es-ES"/>
        </a:p>
      </dgm:t>
    </dgm:pt>
    <dgm:pt modelId="{CA140BD7-41AE-48FE-A227-F94E308D6C07}" type="pres">
      <dgm:prSet presAssocID="{532A6772-3B64-4BB2-8B00-18CD3FA5AFFC}" presName="rect2" presStyleLbl="fgImgPlace1" presStyleIdx="1" presStyleCnt="2"/>
      <dgm:spPr>
        <a:blipFill rotWithShape="1">
          <a:blip xmlns:r="http://schemas.openxmlformats.org/officeDocument/2006/relationships" r:embed="rId2"/>
          <a:stretch>
            <a:fillRect/>
          </a:stretch>
        </a:blipFill>
      </dgm:spPr>
      <dgm:t>
        <a:bodyPr/>
        <a:lstStyle/>
        <a:p>
          <a:endParaRPr lang="es-ES"/>
        </a:p>
      </dgm:t>
    </dgm:pt>
  </dgm:ptLst>
  <dgm:cxnLst>
    <dgm:cxn modelId="{23CD7239-D061-4E82-8DAE-F4817805C78B}" srcId="{47B5911A-16CD-49E2-BDAA-222BC79E323E}" destId="{532A6772-3B64-4BB2-8B00-18CD3FA5AFFC}" srcOrd="1" destOrd="0" parTransId="{E5BB0053-5883-4414-A2AF-285E5647EA84}" sibTransId="{3A464C1D-F1BD-438F-A37F-9D077E5CE7C6}"/>
    <dgm:cxn modelId="{6F79A721-3137-4530-9213-9DB30D74CF90}" type="presOf" srcId="{532A6772-3B64-4BB2-8B00-18CD3FA5AFFC}" destId="{9A6E3CED-B639-47DF-8711-A777483C4705}" srcOrd="0" destOrd="0" presId="urn:microsoft.com/office/officeart/2008/layout/PictureStrips"/>
    <dgm:cxn modelId="{CA21D93A-F0DF-4B4F-90C0-BA7FD0F415FD}" type="presOf" srcId="{C9BB3CDF-EB91-4635-9ABE-9C78CE73D161}" destId="{353DB0B3-26C3-4DD5-BD93-6FF5E09C8BC1}" srcOrd="0" destOrd="0" presId="urn:microsoft.com/office/officeart/2008/layout/PictureStrips"/>
    <dgm:cxn modelId="{518CD71A-A4BF-4F12-AA42-C22000600E2A}" srcId="{47B5911A-16CD-49E2-BDAA-222BC79E323E}" destId="{C9BB3CDF-EB91-4635-9ABE-9C78CE73D161}" srcOrd="0" destOrd="0" parTransId="{5A88F14C-D96E-45F1-9E41-F6CF9B56953C}" sibTransId="{FD968F64-D745-4DED-96CF-DFC3F2735277}"/>
    <dgm:cxn modelId="{3D4C1345-450F-4C78-862B-57A766D521B3}" type="presOf" srcId="{47B5911A-16CD-49E2-BDAA-222BC79E323E}" destId="{677EC366-1A85-4FD1-9D23-9F0DD7A4F0EA}" srcOrd="0" destOrd="0" presId="urn:microsoft.com/office/officeart/2008/layout/PictureStrips"/>
    <dgm:cxn modelId="{7AEA76A0-FC11-48D3-8E73-7B885DCD673E}" type="presParOf" srcId="{677EC366-1A85-4FD1-9D23-9F0DD7A4F0EA}" destId="{4E71CB78-7196-4F50-B205-2D9F2CABF331}" srcOrd="0" destOrd="0" presId="urn:microsoft.com/office/officeart/2008/layout/PictureStrips"/>
    <dgm:cxn modelId="{C82AC7D8-71F5-4B00-B717-FCE811E63ED9}" type="presParOf" srcId="{4E71CB78-7196-4F50-B205-2D9F2CABF331}" destId="{353DB0B3-26C3-4DD5-BD93-6FF5E09C8BC1}" srcOrd="0" destOrd="0" presId="urn:microsoft.com/office/officeart/2008/layout/PictureStrips"/>
    <dgm:cxn modelId="{B63CF49D-DE6A-4BE0-B1C6-AF93EFFCFD39}" type="presParOf" srcId="{4E71CB78-7196-4F50-B205-2D9F2CABF331}" destId="{F119645F-4611-4D05-92FE-A3C940EF29C5}" srcOrd="1" destOrd="0" presId="urn:microsoft.com/office/officeart/2008/layout/PictureStrips"/>
    <dgm:cxn modelId="{C51B3A22-3EF0-415F-B176-7C62AC7B00BB}" type="presParOf" srcId="{677EC366-1A85-4FD1-9D23-9F0DD7A4F0EA}" destId="{C36F3448-484C-4F7F-8762-CB268AD7198A}" srcOrd="1" destOrd="0" presId="urn:microsoft.com/office/officeart/2008/layout/PictureStrips"/>
    <dgm:cxn modelId="{B86ED56C-56C6-463D-90CB-F2B2984E1AE6}" type="presParOf" srcId="{677EC366-1A85-4FD1-9D23-9F0DD7A4F0EA}" destId="{26F7CF83-8903-49EA-BD3B-E7D5D7749262}" srcOrd="2" destOrd="0" presId="urn:microsoft.com/office/officeart/2008/layout/PictureStrips"/>
    <dgm:cxn modelId="{4201B137-CEA5-427E-9DC2-6B0CC6FFCA36}" type="presParOf" srcId="{26F7CF83-8903-49EA-BD3B-E7D5D7749262}" destId="{9A6E3CED-B639-47DF-8711-A777483C4705}" srcOrd="0" destOrd="0" presId="urn:microsoft.com/office/officeart/2008/layout/PictureStrips"/>
    <dgm:cxn modelId="{69C2FDE1-AD3A-47FB-8C4B-94BACB6FE913}" type="presParOf" srcId="{26F7CF83-8903-49EA-BD3B-E7D5D7749262}" destId="{CA140BD7-41AE-48FE-A227-F94E308D6C07}" srcOrd="1" destOrd="0" presId="urn:microsoft.com/office/officeart/2008/layout/PictureStrips"/>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4A23AC0-2D4B-4128-9727-EA8382C026E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s-ES"/>
        </a:p>
      </dgm:t>
    </dgm:pt>
    <dgm:pt modelId="{32B186F6-4BD0-4DCC-9BDB-1DED764E5BA8}">
      <dgm:prSet phldrT="[Texto]" custT="1"/>
      <dgm:spPr/>
      <dgm:t>
        <a:bodyPr/>
        <a:lstStyle/>
        <a:p>
          <a:pPr algn="just"/>
          <a:r>
            <a:rPr lang="es-EC" sz="1400" dirty="0" smtClean="0"/>
            <a:t>Levantar información histórica respecto a la concesión de los créditos hipotecarios y su incidencia en el sector de la construcción.</a:t>
          </a:r>
          <a:endParaRPr lang="es-ES" sz="1400" dirty="0"/>
        </a:p>
      </dgm:t>
    </dgm:pt>
    <dgm:pt modelId="{2D778976-7341-4B3D-A06A-B7944841EDCD}" type="parTrans" cxnId="{0E76A5D7-B546-4416-8368-437A7EDDFF75}">
      <dgm:prSet/>
      <dgm:spPr/>
      <dgm:t>
        <a:bodyPr/>
        <a:lstStyle/>
        <a:p>
          <a:endParaRPr lang="es-ES" sz="1200"/>
        </a:p>
      </dgm:t>
    </dgm:pt>
    <dgm:pt modelId="{D48D0666-285B-41C0-9D08-F3C10A97F390}" type="sibTrans" cxnId="{0E76A5D7-B546-4416-8368-437A7EDDFF75}">
      <dgm:prSet/>
      <dgm:spPr/>
      <dgm:t>
        <a:bodyPr/>
        <a:lstStyle/>
        <a:p>
          <a:endParaRPr lang="es-ES" sz="1200"/>
        </a:p>
      </dgm:t>
    </dgm:pt>
    <dgm:pt modelId="{354F7ECA-492F-4F63-A1E9-C4382F98407E}">
      <dgm:prSet custT="1"/>
      <dgm:spPr/>
      <dgm:t>
        <a:bodyPr/>
        <a:lstStyle/>
        <a:p>
          <a:pPr algn="just"/>
          <a:r>
            <a:rPr lang="es-EC" sz="1400" dirty="0" smtClean="0"/>
            <a:t>Definir mediante un análisis de investigación estructurado, cada una de las variables que intervienen en el sector de la construcción para lograr bases de datos que ayuden al estudio de dicho análisis. </a:t>
          </a:r>
          <a:endParaRPr lang="es-ES" sz="1400" dirty="0"/>
        </a:p>
      </dgm:t>
    </dgm:pt>
    <dgm:pt modelId="{7FDB81E1-2AFF-4475-80AB-1553D19C9BDC}" type="parTrans" cxnId="{4C26D665-E0C0-4A1F-97B5-C08D5D7A7967}">
      <dgm:prSet/>
      <dgm:spPr/>
      <dgm:t>
        <a:bodyPr/>
        <a:lstStyle/>
        <a:p>
          <a:endParaRPr lang="es-ES" sz="1200"/>
        </a:p>
      </dgm:t>
    </dgm:pt>
    <dgm:pt modelId="{CE17294E-C607-44D4-B188-A778EB123A7E}" type="sibTrans" cxnId="{4C26D665-E0C0-4A1F-97B5-C08D5D7A7967}">
      <dgm:prSet/>
      <dgm:spPr/>
      <dgm:t>
        <a:bodyPr/>
        <a:lstStyle/>
        <a:p>
          <a:endParaRPr lang="es-ES" sz="1200"/>
        </a:p>
      </dgm:t>
    </dgm:pt>
    <dgm:pt modelId="{C20A8AAF-C671-4BD3-A26E-6877A01EC4B8}">
      <dgm:prSet custT="1"/>
      <dgm:spPr/>
      <dgm:t>
        <a:bodyPr/>
        <a:lstStyle/>
        <a:p>
          <a:pPr algn="just"/>
          <a:r>
            <a:rPr lang="es-EC" sz="1400" dirty="0" smtClean="0"/>
            <a:t>Aplicar metodologías de investigación para el procesamiento de los datos recopilados, analizando la información tanto cuantitativa como cualitativa para obtener resultados comparativos</a:t>
          </a:r>
          <a:endParaRPr lang="es-ES" sz="1400" dirty="0"/>
        </a:p>
      </dgm:t>
    </dgm:pt>
    <dgm:pt modelId="{0BCD8180-95EF-438E-B533-193151E6FB22}" type="parTrans" cxnId="{95AF0965-B093-4CFD-8869-11ABF9D6D875}">
      <dgm:prSet/>
      <dgm:spPr/>
      <dgm:t>
        <a:bodyPr/>
        <a:lstStyle/>
        <a:p>
          <a:endParaRPr lang="es-ES" sz="1200"/>
        </a:p>
      </dgm:t>
    </dgm:pt>
    <dgm:pt modelId="{CC9F6085-A831-4DDB-84E6-E956792F439C}" type="sibTrans" cxnId="{95AF0965-B093-4CFD-8869-11ABF9D6D875}">
      <dgm:prSet/>
      <dgm:spPr/>
      <dgm:t>
        <a:bodyPr/>
        <a:lstStyle/>
        <a:p>
          <a:endParaRPr lang="es-ES" sz="1200"/>
        </a:p>
      </dgm:t>
    </dgm:pt>
    <dgm:pt modelId="{919701A1-6FEC-46D8-91E8-EC31C5035D42}">
      <dgm:prSet custT="1"/>
      <dgm:spPr/>
      <dgm:t>
        <a:bodyPr/>
        <a:lstStyle/>
        <a:p>
          <a:pPr algn="just"/>
          <a:r>
            <a:rPr lang="es-EC" sz="1400" dirty="0" smtClean="0"/>
            <a:t>Aportar esta investigación para apoyar políticas direccionadas a los créditos hipotecarios que posteriormente se concederán en el BIESS.</a:t>
          </a:r>
          <a:endParaRPr lang="es-ES" sz="1400" dirty="0"/>
        </a:p>
      </dgm:t>
    </dgm:pt>
    <dgm:pt modelId="{EAA7859A-1E94-4123-A7AF-50E72E298C7A}" type="parTrans" cxnId="{95C97C92-89AA-4BF9-813E-0AED816D2DB9}">
      <dgm:prSet/>
      <dgm:spPr/>
      <dgm:t>
        <a:bodyPr/>
        <a:lstStyle/>
        <a:p>
          <a:endParaRPr lang="es-ES" sz="1200"/>
        </a:p>
      </dgm:t>
    </dgm:pt>
    <dgm:pt modelId="{45B5B22D-6D53-418E-989B-31FA6F174F08}" type="sibTrans" cxnId="{95C97C92-89AA-4BF9-813E-0AED816D2DB9}">
      <dgm:prSet/>
      <dgm:spPr/>
      <dgm:t>
        <a:bodyPr/>
        <a:lstStyle/>
        <a:p>
          <a:endParaRPr lang="es-ES" sz="1200"/>
        </a:p>
      </dgm:t>
    </dgm:pt>
    <dgm:pt modelId="{383DA25D-7A2E-4359-B7C8-BDA3656A6AE0}" type="pres">
      <dgm:prSet presAssocID="{04A23AC0-2D4B-4128-9727-EA8382C026E5}" presName="Name0" presStyleCnt="0">
        <dgm:presLayoutVars>
          <dgm:dir/>
          <dgm:resizeHandles val="exact"/>
        </dgm:presLayoutVars>
      </dgm:prSet>
      <dgm:spPr/>
      <dgm:t>
        <a:bodyPr/>
        <a:lstStyle/>
        <a:p>
          <a:endParaRPr lang="es-ES"/>
        </a:p>
      </dgm:t>
    </dgm:pt>
    <dgm:pt modelId="{1B496B75-D273-431B-9692-C060333FD054}" type="pres">
      <dgm:prSet presAssocID="{32B186F6-4BD0-4DCC-9BDB-1DED764E5BA8}" presName="composite" presStyleCnt="0"/>
      <dgm:spPr/>
    </dgm:pt>
    <dgm:pt modelId="{7589DA74-C861-4B73-A244-CBEE4A43377F}" type="pres">
      <dgm:prSet presAssocID="{32B186F6-4BD0-4DCC-9BDB-1DED764E5BA8}" presName="rect1" presStyleLbl="trAlignAcc1" presStyleIdx="0" presStyleCnt="4" custLinFactNeighborX="-658" custLinFactNeighborY="1683">
        <dgm:presLayoutVars>
          <dgm:bulletEnabled val="1"/>
        </dgm:presLayoutVars>
      </dgm:prSet>
      <dgm:spPr/>
      <dgm:t>
        <a:bodyPr/>
        <a:lstStyle/>
        <a:p>
          <a:endParaRPr lang="es-ES"/>
        </a:p>
      </dgm:t>
    </dgm:pt>
    <dgm:pt modelId="{0FA8785E-7400-4723-A15E-9CCB7F7C9781}" type="pres">
      <dgm:prSet presAssocID="{32B186F6-4BD0-4DCC-9BDB-1DED764E5BA8}" presName="rect2" presStyleLbl="fgImgPlace1" presStyleIdx="0" presStyleCnt="4"/>
      <dgm:spPr>
        <a:blipFill rotWithShape="1">
          <a:blip xmlns:r="http://schemas.openxmlformats.org/officeDocument/2006/relationships" r:embed="rId1"/>
          <a:stretch>
            <a:fillRect/>
          </a:stretch>
        </a:blipFill>
      </dgm:spPr>
    </dgm:pt>
    <dgm:pt modelId="{032F855A-19A4-4356-BB4B-F0615F3C5991}" type="pres">
      <dgm:prSet presAssocID="{D48D0666-285B-41C0-9D08-F3C10A97F390}" presName="sibTrans" presStyleCnt="0"/>
      <dgm:spPr/>
    </dgm:pt>
    <dgm:pt modelId="{0DEB7ADF-CF0A-4BFC-969D-89493AB98807}" type="pres">
      <dgm:prSet presAssocID="{354F7ECA-492F-4F63-A1E9-C4382F98407E}" presName="composite" presStyleCnt="0"/>
      <dgm:spPr/>
    </dgm:pt>
    <dgm:pt modelId="{73F7755D-10C4-46D4-B7A5-5C68A4E621FF}" type="pres">
      <dgm:prSet presAssocID="{354F7ECA-492F-4F63-A1E9-C4382F98407E}" presName="rect1" presStyleLbl="trAlignAcc1" presStyleIdx="1" presStyleCnt="4">
        <dgm:presLayoutVars>
          <dgm:bulletEnabled val="1"/>
        </dgm:presLayoutVars>
      </dgm:prSet>
      <dgm:spPr/>
      <dgm:t>
        <a:bodyPr/>
        <a:lstStyle/>
        <a:p>
          <a:endParaRPr lang="es-ES"/>
        </a:p>
      </dgm:t>
    </dgm:pt>
    <dgm:pt modelId="{49E20269-93A2-4F50-A0E0-48A53E577EB0}" type="pres">
      <dgm:prSet presAssocID="{354F7ECA-492F-4F63-A1E9-C4382F98407E}" presName="rect2" presStyleLbl="fgImgPlace1" presStyleIdx="1" presStyleCnt="4"/>
      <dgm:spPr>
        <a:blipFill rotWithShape="1">
          <a:blip xmlns:r="http://schemas.openxmlformats.org/officeDocument/2006/relationships" r:embed="rId2"/>
          <a:stretch>
            <a:fillRect/>
          </a:stretch>
        </a:blipFill>
      </dgm:spPr>
    </dgm:pt>
    <dgm:pt modelId="{079B55B1-5FCB-4EB9-BDC0-B1323946EA4D}" type="pres">
      <dgm:prSet presAssocID="{CE17294E-C607-44D4-B188-A778EB123A7E}" presName="sibTrans" presStyleCnt="0"/>
      <dgm:spPr/>
    </dgm:pt>
    <dgm:pt modelId="{0B7895F3-98FE-4645-985B-7183F7F52185}" type="pres">
      <dgm:prSet presAssocID="{C20A8AAF-C671-4BD3-A26E-6877A01EC4B8}" presName="composite" presStyleCnt="0"/>
      <dgm:spPr/>
    </dgm:pt>
    <dgm:pt modelId="{7181F1EE-3B1E-459C-B3D7-9FFB6EAAA2E4}" type="pres">
      <dgm:prSet presAssocID="{C20A8AAF-C671-4BD3-A26E-6877A01EC4B8}" presName="rect1" presStyleLbl="trAlignAcc1" presStyleIdx="2" presStyleCnt="4" custScaleX="110194">
        <dgm:presLayoutVars>
          <dgm:bulletEnabled val="1"/>
        </dgm:presLayoutVars>
      </dgm:prSet>
      <dgm:spPr/>
      <dgm:t>
        <a:bodyPr/>
        <a:lstStyle/>
        <a:p>
          <a:endParaRPr lang="es-ES"/>
        </a:p>
      </dgm:t>
    </dgm:pt>
    <dgm:pt modelId="{5F39C750-BB25-4A2A-A555-07D9D753DB74}" type="pres">
      <dgm:prSet presAssocID="{C20A8AAF-C671-4BD3-A26E-6877A01EC4B8}" presName="rect2" presStyleLbl="fgImgPlace1" presStyleIdx="2" presStyleCnt="4" custLinFactNeighborX="-36423" custLinFactNeighborY="-1739"/>
      <dgm:spPr>
        <a:blipFill rotWithShape="1">
          <a:blip xmlns:r="http://schemas.openxmlformats.org/officeDocument/2006/relationships" r:embed="rId3"/>
          <a:stretch>
            <a:fillRect/>
          </a:stretch>
        </a:blipFill>
      </dgm:spPr>
    </dgm:pt>
    <dgm:pt modelId="{30898AF0-97A2-4946-9EB4-C39D7C93A51D}" type="pres">
      <dgm:prSet presAssocID="{CC9F6085-A831-4DDB-84E6-E956792F439C}" presName="sibTrans" presStyleCnt="0"/>
      <dgm:spPr/>
    </dgm:pt>
    <dgm:pt modelId="{731A49D4-9435-4FD4-A9CA-9C4BB5B8AB88}" type="pres">
      <dgm:prSet presAssocID="{919701A1-6FEC-46D8-91E8-EC31C5035D42}" presName="composite" presStyleCnt="0"/>
      <dgm:spPr/>
    </dgm:pt>
    <dgm:pt modelId="{CA454600-4C18-42AA-8DDC-A251D3A3D91D}" type="pres">
      <dgm:prSet presAssocID="{919701A1-6FEC-46D8-91E8-EC31C5035D42}" presName="rect1" presStyleLbl="trAlignAcc1" presStyleIdx="3" presStyleCnt="4" custScaleX="102592" custScaleY="141890">
        <dgm:presLayoutVars>
          <dgm:bulletEnabled val="1"/>
        </dgm:presLayoutVars>
      </dgm:prSet>
      <dgm:spPr/>
      <dgm:t>
        <a:bodyPr/>
        <a:lstStyle/>
        <a:p>
          <a:endParaRPr lang="es-ES"/>
        </a:p>
      </dgm:t>
    </dgm:pt>
    <dgm:pt modelId="{3B2A3E25-9803-4D10-9ECE-2A82FB4BCB48}" type="pres">
      <dgm:prSet presAssocID="{919701A1-6FEC-46D8-91E8-EC31C5035D42}" presName="rect2" presStyleLbl="fgImgPlace1" presStyleIdx="3" presStyleCnt="4" custScaleX="213006" custLinFactNeighborX="-71541" custLinFactNeighborY="12844"/>
      <dgm:spPr>
        <a:blipFill rotWithShape="1">
          <a:blip xmlns:r="http://schemas.openxmlformats.org/officeDocument/2006/relationships" r:embed="rId4"/>
          <a:stretch>
            <a:fillRect/>
          </a:stretch>
        </a:blipFill>
      </dgm:spPr>
    </dgm:pt>
  </dgm:ptLst>
  <dgm:cxnLst>
    <dgm:cxn modelId="{50523521-3E4A-4B4D-8A8C-716A579BA052}" type="presOf" srcId="{C20A8AAF-C671-4BD3-A26E-6877A01EC4B8}" destId="{7181F1EE-3B1E-459C-B3D7-9FFB6EAAA2E4}" srcOrd="0" destOrd="0" presId="urn:microsoft.com/office/officeart/2008/layout/PictureStrips"/>
    <dgm:cxn modelId="{B5A44F60-A526-46B1-B5BF-FA19D1989F8B}" type="presOf" srcId="{354F7ECA-492F-4F63-A1E9-C4382F98407E}" destId="{73F7755D-10C4-46D4-B7A5-5C68A4E621FF}" srcOrd="0" destOrd="0" presId="urn:microsoft.com/office/officeart/2008/layout/PictureStrips"/>
    <dgm:cxn modelId="{95AF0965-B093-4CFD-8869-11ABF9D6D875}" srcId="{04A23AC0-2D4B-4128-9727-EA8382C026E5}" destId="{C20A8AAF-C671-4BD3-A26E-6877A01EC4B8}" srcOrd="2" destOrd="0" parTransId="{0BCD8180-95EF-438E-B533-193151E6FB22}" sibTransId="{CC9F6085-A831-4DDB-84E6-E956792F439C}"/>
    <dgm:cxn modelId="{95C97C92-89AA-4BF9-813E-0AED816D2DB9}" srcId="{04A23AC0-2D4B-4128-9727-EA8382C026E5}" destId="{919701A1-6FEC-46D8-91E8-EC31C5035D42}" srcOrd="3" destOrd="0" parTransId="{EAA7859A-1E94-4123-A7AF-50E72E298C7A}" sibTransId="{45B5B22D-6D53-418E-989B-31FA6F174F08}"/>
    <dgm:cxn modelId="{809F22B8-29A1-4B1C-A0F6-BE62AE22E7CE}" type="presOf" srcId="{04A23AC0-2D4B-4128-9727-EA8382C026E5}" destId="{383DA25D-7A2E-4359-B7C8-BDA3656A6AE0}" srcOrd="0" destOrd="0" presId="urn:microsoft.com/office/officeart/2008/layout/PictureStrips"/>
    <dgm:cxn modelId="{0E76A5D7-B546-4416-8368-437A7EDDFF75}" srcId="{04A23AC0-2D4B-4128-9727-EA8382C026E5}" destId="{32B186F6-4BD0-4DCC-9BDB-1DED764E5BA8}" srcOrd="0" destOrd="0" parTransId="{2D778976-7341-4B3D-A06A-B7944841EDCD}" sibTransId="{D48D0666-285B-41C0-9D08-F3C10A97F390}"/>
    <dgm:cxn modelId="{4C26D665-E0C0-4A1F-97B5-C08D5D7A7967}" srcId="{04A23AC0-2D4B-4128-9727-EA8382C026E5}" destId="{354F7ECA-492F-4F63-A1E9-C4382F98407E}" srcOrd="1" destOrd="0" parTransId="{7FDB81E1-2AFF-4475-80AB-1553D19C9BDC}" sibTransId="{CE17294E-C607-44D4-B188-A778EB123A7E}"/>
    <dgm:cxn modelId="{0497FB8A-6F5E-4556-925F-13FC0E835B5F}" type="presOf" srcId="{919701A1-6FEC-46D8-91E8-EC31C5035D42}" destId="{CA454600-4C18-42AA-8DDC-A251D3A3D91D}" srcOrd="0" destOrd="0" presId="urn:microsoft.com/office/officeart/2008/layout/PictureStrips"/>
    <dgm:cxn modelId="{839BACF9-3D5C-404B-AD38-4C9B038DEA39}" type="presOf" srcId="{32B186F6-4BD0-4DCC-9BDB-1DED764E5BA8}" destId="{7589DA74-C861-4B73-A244-CBEE4A43377F}" srcOrd="0" destOrd="0" presId="urn:microsoft.com/office/officeart/2008/layout/PictureStrips"/>
    <dgm:cxn modelId="{09441CCA-F0D5-41CA-8865-F83DB5F9F674}" type="presParOf" srcId="{383DA25D-7A2E-4359-B7C8-BDA3656A6AE0}" destId="{1B496B75-D273-431B-9692-C060333FD054}" srcOrd="0" destOrd="0" presId="urn:microsoft.com/office/officeart/2008/layout/PictureStrips"/>
    <dgm:cxn modelId="{F1B634CE-4B2F-4921-8652-3CB073BC5A45}" type="presParOf" srcId="{1B496B75-D273-431B-9692-C060333FD054}" destId="{7589DA74-C861-4B73-A244-CBEE4A43377F}" srcOrd="0" destOrd="0" presId="urn:microsoft.com/office/officeart/2008/layout/PictureStrips"/>
    <dgm:cxn modelId="{18063B3E-AEF4-41A3-BB79-A260620A793B}" type="presParOf" srcId="{1B496B75-D273-431B-9692-C060333FD054}" destId="{0FA8785E-7400-4723-A15E-9CCB7F7C9781}" srcOrd="1" destOrd="0" presId="urn:microsoft.com/office/officeart/2008/layout/PictureStrips"/>
    <dgm:cxn modelId="{C91A08F0-989B-4FC9-97BC-C4450239604B}" type="presParOf" srcId="{383DA25D-7A2E-4359-B7C8-BDA3656A6AE0}" destId="{032F855A-19A4-4356-BB4B-F0615F3C5991}" srcOrd="1" destOrd="0" presId="urn:microsoft.com/office/officeart/2008/layout/PictureStrips"/>
    <dgm:cxn modelId="{54C99B21-182F-4B1F-AFF4-94588D34D17F}" type="presParOf" srcId="{383DA25D-7A2E-4359-B7C8-BDA3656A6AE0}" destId="{0DEB7ADF-CF0A-4BFC-969D-89493AB98807}" srcOrd="2" destOrd="0" presId="urn:microsoft.com/office/officeart/2008/layout/PictureStrips"/>
    <dgm:cxn modelId="{0432A9C5-FDB5-4290-9E69-F681D18AD968}" type="presParOf" srcId="{0DEB7ADF-CF0A-4BFC-969D-89493AB98807}" destId="{73F7755D-10C4-46D4-B7A5-5C68A4E621FF}" srcOrd="0" destOrd="0" presId="urn:microsoft.com/office/officeart/2008/layout/PictureStrips"/>
    <dgm:cxn modelId="{14D77EE1-CB34-4E26-84BF-64A398D40288}" type="presParOf" srcId="{0DEB7ADF-CF0A-4BFC-969D-89493AB98807}" destId="{49E20269-93A2-4F50-A0E0-48A53E577EB0}" srcOrd="1" destOrd="0" presId="urn:microsoft.com/office/officeart/2008/layout/PictureStrips"/>
    <dgm:cxn modelId="{80CE1039-586A-41AC-B52F-E59F5E82391D}" type="presParOf" srcId="{383DA25D-7A2E-4359-B7C8-BDA3656A6AE0}" destId="{079B55B1-5FCB-4EB9-BDC0-B1323946EA4D}" srcOrd="3" destOrd="0" presId="urn:microsoft.com/office/officeart/2008/layout/PictureStrips"/>
    <dgm:cxn modelId="{981851EA-41C9-4216-AD6B-E68D7D172E76}" type="presParOf" srcId="{383DA25D-7A2E-4359-B7C8-BDA3656A6AE0}" destId="{0B7895F3-98FE-4645-985B-7183F7F52185}" srcOrd="4" destOrd="0" presId="urn:microsoft.com/office/officeart/2008/layout/PictureStrips"/>
    <dgm:cxn modelId="{1141322E-53CE-45A9-8B02-D078CFEDCE21}" type="presParOf" srcId="{0B7895F3-98FE-4645-985B-7183F7F52185}" destId="{7181F1EE-3B1E-459C-B3D7-9FFB6EAAA2E4}" srcOrd="0" destOrd="0" presId="urn:microsoft.com/office/officeart/2008/layout/PictureStrips"/>
    <dgm:cxn modelId="{F212B753-F671-458D-9016-1077DD97293A}" type="presParOf" srcId="{0B7895F3-98FE-4645-985B-7183F7F52185}" destId="{5F39C750-BB25-4A2A-A555-07D9D753DB74}" srcOrd="1" destOrd="0" presId="urn:microsoft.com/office/officeart/2008/layout/PictureStrips"/>
    <dgm:cxn modelId="{DCC0B05F-AD5A-4849-9D03-9A455E1A2BA6}" type="presParOf" srcId="{383DA25D-7A2E-4359-B7C8-BDA3656A6AE0}" destId="{30898AF0-97A2-4946-9EB4-C39D7C93A51D}" srcOrd="5" destOrd="0" presId="urn:microsoft.com/office/officeart/2008/layout/PictureStrips"/>
    <dgm:cxn modelId="{D7E3E1D3-C963-4D49-869D-8E8850C8D989}" type="presParOf" srcId="{383DA25D-7A2E-4359-B7C8-BDA3656A6AE0}" destId="{731A49D4-9435-4FD4-A9CA-9C4BB5B8AB88}" srcOrd="6" destOrd="0" presId="urn:microsoft.com/office/officeart/2008/layout/PictureStrips"/>
    <dgm:cxn modelId="{35590B9A-0BA0-462E-B628-E4F772680100}" type="presParOf" srcId="{731A49D4-9435-4FD4-A9CA-9C4BB5B8AB88}" destId="{CA454600-4C18-42AA-8DDC-A251D3A3D91D}" srcOrd="0" destOrd="0" presId="urn:microsoft.com/office/officeart/2008/layout/PictureStrips"/>
    <dgm:cxn modelId="{F2BF4687-8699-45AF-89BC-5124C4E16EF9}" type="presParOf" srcId="{731A49D4-9435-4FD4-A9CA-9C4BB5B8AB88}" destId="{3B2A3E25-9803-4D10-9ECE-2A82FB4BCB48}"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F48296D-CFF1-4789-A5AC-891ED3603BB0}" type="doc">
      <dgm:prSet loTypeId="urn:microsoft.com/office/officeart/2005/8/layout/bList2" loCatId="list" qsTypeId="urn:microsoft.com/office/officeart/2005/8/quickstyle/3d4" qsCatId="3D" csTypeId="urn:microsoft.com/office/officeart/2005/8/colors/accent3_2" csCatId="accent3" phldr="1"/>
      <dgm:spPr/>
    </dgm:pt>
    <dgm:pt modelId="{CC0D3A27-023A-49FB-A108-6DFC09C416CD}">
      <dgm:prSet phldrT="[Texto]"/>
      <dgm:spPr/>
      <dgm:t>
        <a:bodyPr/>
        <a:lstStyle/>
        <a:p>
          <a:r>
            <a:rPr lang="es-ES" dirty="0" smtClean="0"/>
            <a:t>Afiliados </a:t>
          </a:r>
          <a:endParaRPr lang="es-ES" dirty="0"/>
        </a:p>
      </dgm:t>
    </dgm:pt>
    <dgm:pt modelId="{0702559A-733A-4C9E-9BB0-D927977AB6EE}" type="parTrans" cxnId="{17DE19DF-368F-4F3A-B9F4-FE1F2F096477}">
      <dgm:prSet/>
      <dgm:spPr/>
      <dgm:t>
        <a:bodyPr/>
        <a:lstStyle/>
        <a:p>
          <a:endParaRPr lang="es-ES"/>
        </a:p>
      </dgm:t>
    </dgm:pt>
    <dgm:pt modelId="{6BB5E889-D77B-40B0-8642-E7D8868AC0AD}" type="sibTrans" cxnId="{17DE19DF-368F-4F3A-B9F4-FE1F2F096477}">
      <dgm:prSet/>
      <dgm:spPr/>
      <dgm:t>
        <a:bodyPr/>
        <a:lstStyle/>
        <a:p>
          <a:endParaRPr lang="es-ES"/>
        </a:p>
      </dgm:t>
    </dgm:pt>
    <dgm:pt modelId="{0BD9BC24-2FA8-407D-8D94-07CF83673673}">
      <dgm:prSet phldrT="[Texto]"/>
      <dgm:spPr/>
      <dgm:t>
        <a:bodyPr/>
        <a:lstStyle/>
        <a:p>
          <a:r>
            <a:rPr lang="es-ES" dirty="0" smtClean="0"/>
            <a:t>Jubilados </a:t>
          </a:r>
          <a:endParaRPr lang="es-ES" dirty="0"/>
        </a:p>
      </dgm:t>
    </dgm:pt>
    <dgm:pt modelId="{3F89F434-B72A-45BB-A07C-58E9133F3F03}" type="parTrans" cxnId="{A5882C71-6513-4826-844A-A73D88FDBF49}">
      <dgm:prSet/>
      <dgm:spPr/>
      <dgm:t>
        <a:bodyPr/>
        <a:lstStyle/>
        <a:p>
          <a:endParaRPr lang="es-ES"/>
        </a:p>
      </dgm:t>
    </dgm:pt>
    <dgm:pt modelId="{662C9720-7ECA-43F4-9EEA-28515BF064E6}" type="sibTrans" cxnId="{A5882C71-6513-4826-844A-A73D88FDBF49}">
      <dgm:prSet/>
      <dgm:spPr/>
      <dgm:t>
        <a:bodyPr/>
        <a:lstStyle/>
        <a:p>
          <a:endParaRPr lang="es-ES"/>
        </a:p>
      </dgm:t>
    </dgm:pt>
    <dgm:pt modelId="{F2B3D105-381B-41B4-BBB1-BBFD64C4D10B}">
      <dgm:prSet phldrT="[Texto]"/>
      <dgm:spPr/>
      <dgm:t>
        <a:bodyPr/>
        <a:lstStyle/>
        <a:p>
          <a:r>
            <a:rPr lang="es-ES" dirty="0" smtClean="0"/>
            <a:t>Pensionistas</a:t>
          </a:r>
          <a:endParaRPr lang="es-ES" dirty="0"/>
        </a:p>
      </dgm:t>
    </dgm:pt>
    <dgm:pt modelId="{D5BDF89B-BEEE-4508-976A-C415CF9876BF}" type="parTrans" cxnId="{E47C2D6C-3FD3-4266-B08A-A1593E2D20A8}">
      <dgm:prSet/>
      <dgm:spPr/>
      <dgm:t>
        <a:bodyPr/>
        <a:lstStyle/>
        <a:p>
          <a:endParaRPr lang="es-ES"/>
        </a:p>
      </dgm:t>
    </dgm:pt>
    <dgm:pt modelId="{4A832BDD-9F22-41B7-A488-2153574F7AA7}" type="sibTrans" cxnId="{E47C2D6C-3FD3-4266-B08A-A1593E2D20A8}">
      <dgm:prSet/>
      <dgm:spPr/>
      <dgm:t>
        <a:bodyPr/>
        <a:lstStyle/>
        <a:p>
          <a:endParaRPr lang="es-ES"/>
        </a:p>
      </dgm:t>
    </dgm:pt>
    <dgm:pt modelId="{BFF77E90-F7A3-49A9-9DD4-34D1118F1298}">
      <dgm:prSet custT="1"/>
      <dgm:spPr/>
      <dgm:t>
        <a:bodyPr/>
        <a:lstStyle/>
        <a:p>
          <a:r>
            <a:rPr lang="es-ES" sz="1800" dirty="0" smtClean="0"/>
            <a:t>Privados</a:t>
          </a:r>
          <a:endParaRPr lang="es-ES" sz="1800" dirty="0"/>
        </a:p>
      </dgm:t>
    </dgm:pt>
    <dgm:pt modelId="{8B515ABA-910F-4B51-BD63-11FBB441512D}" type="parTrans" cxnId="{DFB56931-8039-4311-80F4-9381FF9DD68D}">
      <dgm:prSet/>
      <dgm:spPr/>
      <dgm:t>
        <a:bodyPr/>
        <a:lstStyle/>
        <a:p>
          <a:endParaRPr lang="es-ES"/>
        </a:p>
      </dgm:t>
    </dgm:pt>
    <dgm:pt modelId="{26DC56FF-9A47-45C4-81A5-B13C3DF0FB07}" type="sibTrans" cxnId="{DFB56931-8039-4311-80F4-9381FF9DD68D}">
      <dgm:prSet/>
      <dgm:spPr/>
      <dgm:t>
        <a:bodyPr/>
        <a:lstStyle/>
        <a:p>
          <a:endParaRPr lang="es-ES"/>
        </a:p>
      </dgm:t>
    </dgm:pt>
    <dgm:pt modelId="{3014E15F-DA77-4B30-8FBF-2A39947CCCC9}">
      <dgm:prSet custT="1"/>
      <dgm:spPr/>
      <dgm:t>
        <a:bodyPr/>
        <a:lstStyle/>
        <a:p>
          <a:r>
            <a:rPr lang="es-ES" sz="1800" dirty="0" smtClean="0"/>
            <a:t>Públicos</a:t>
          </a:r>
          <a:endParaRPr lang="es-ES" sz="1800" dirty="0"/>
        </a:p>
      </dgm:t>
    </dgm:pt>
    <dgm:pt modelId="{204472BF-6CC4-447F-8E36-D99BEFDDCADE}" type="parTrans" cxnId="{8A5047DA-9EF3-4D02-B626-07DC5754C79B}">
      <dgm:prSet/>
      <dgm:spPr/>
      <dgm:t>
        <a:bodyPr/>
        <a:lstStyle/>
        <a:p>
          <a:endParaRPr lang="es-ES"/>
        </a:p>
      </dgm:t>
    </dgm:pt>
    <dgm:pt modelId="{AF65AE96-8E61-423E-AB72-B7224A4EFB25}" type="sibTrans" cxnId="{8A5047DA-9EF3-4D02-B626-07DC5754C79B}">
      <dgm:prSet/>
      <dgm:spPr/>
      <dgm:t>
        <a:bodyPr/>
        <a:lstStyle/>
        <a:p>
          <a:endParaRPr lang="es-ES"/>
        </a:p>
      </dgm:t>
    </dgm:pt>
    <dgm:pt modelId="{F0A00EF4-23A3-402E-B846-AB2BC87ADD26}">
      <dgm:prSet custT="1"/>
      <dgm:spPr/>
      <dgm:t>
        <a:bodyPr/>
        <a:lstStyle/>
        <a:p>
          <a:r>
            <a:rPr lang="es-ES" sz="1800" dirty="0" smtClean="0"/>
            <a:t>voluntarios</a:t>
          </a:r>
          <a:endParaRPr lang="es-ES" sz="1800" dirty="0"/>
        </a:p>
      </dgm:t>
    </dgm:pt>
    <dgm:pt modelId="{C44214BE-95AB-4A33-8E0F-A0F92BAA38CA}" type="parTrans" cxnId="{3406A7A4-FECF-40AB-A4BF-32AEB4700941}">
      <dgm:prSet/>
      <dgm:spPr/>
      <dgm:t>
        <a:bodyPr/>
        <a:lstStyle/>
        <a:p>
          <a:endParaRPr lang="es-ES"/>
        </a:p>
      </dgm:t>
    </dgm:pt>
    <dgm:pt modelId="{690C6DC1-AFE1-44E6-8CF9-12CDD017EAE3}" type="sibTrans" cxnId="{3406A7A4-FECF-40AB-A4BF-32AEB4700941}">
      <dgm:prSet/>
      <dgm:spPr/>
      <dgm:t>
        <a:bodyPr/>
        <a:lstStyle/>
        <a:p>
          <a:endParaRPr lang="es-ES"/>
        </a:p>
      </dgm:t>
    </dgm:pt>
    <dgm:pt modelId="{5819DFE3-613A-4C3B-B442-C54AAEF8F3B8}">
      <dgm:prSet custT="1"/>
      <dgm:spPr/>
      <dgm:t>
        <a:bodyPr/>
        <a:lstStyle/>
        <a:p>
          <a:r>
            <a:rPr lang="es-ES" sz="1600" dirty="0" smtClean="0"/>
            <a:t>Por vejez </a:t>
          </a:r>
          <a:endParaRPr lang="es-ES" sz="1600" dirty="0"/>
        </a:p>
      </dgm:t>
    </dgm:pt>
    <dgm:pt modelId="{47745FAA-B875-41EB-ACB6-50E19799ABAF}" type="parTrans" cxnId="{CC954316-C692-44EF-8EAE-92D7F7A78DBF}">
      <dgm:prSet/>
      <dgm:spPr/>
      <dgm:t>
        <a:bodyPr/>
        <a:lstStyle/>
        <a:p>
          <a:endParaRPr lang="es-ES"/>
        </a:p>
      </dgm:t>
    </dgm:pt>
    <dgm:pt modelId="{017957EA-3253-437D-9069-CD6FA952A7D2}" type="sibTrans" cxnId="{CC954316-C692-44EF-8EAE-92D7F7A78DBF}">
      <dgm:prSet/>
      <dgm:spPr/>
      <dgm:t>
        <a:bodyPr/>
        <a:lstStyle/>
        <a:p>
          <a:endParaRPr lang="es-ES"/>
        </a:p>
      </dgm:t>
    </dgm:pt>
    <dgm:pt modelId="{39D911FF-C26A-487D-9EFE-161939E4C820}">
      <dgm:prSet custT="1"/>
      <dgm:spPr/>
      <dgm:t>
        <a:bodyPr/>
        <a:lstStyle/>
        <a:p>
          <a:r>
            <a:rPr lang="es-ES" sz="1600" dirty="0" smtClean="0"/>
            <a:t>Por invalidez</a:t>
          </a:r>
          <a:endParaRPr lang="es-ES" sz="1600" dirty="0"/>
        </a:p>
      </dgm:t>
    </dgm:pt>
    <dgm:pt modelId="{F5087801-530A-4DBF-B34D-8A5153718405}" type="parTrans" cxnId="{7ACB40C6-67C4-4E04-83E1-A69B6BE84A6F}">
      <dgm:prSet/>
      <dgm:spPr/>
      <dgm:t>
        <a:bodyPr/>
        <a:lstStyle/>
        <a:p>
          <a:endParaRPr lang="es-ES"/>
        </a:p>
      </dgm:t>
    </dgm:pt>
    <dgm:pt modelId="{5ED3D204-FBCD-42AF-A50D-D8CCDC012389}" type="sibTrans" cxnId="{7ACB40C6-67C4-4E04-83E1-A69B6BE84A6F}">
      <dgm:prSet/>
      <dgm:spPr/>
      <dgm:t>
        <a:bodyPr/>
        <a:lstStyle/>
        <a:p>
          <a:endParaRPr lang="es-ES"/>
        </a:p>
      </dgm:t>
    </dgm:pt>
    <dgm:pt modelId="{08799C6A-5BD7-4115-9541-DB91206F23EF}">
      <dgm:prSet custT="1"/>
      <dgm:spPr/>
      <dgm:t>
        <a:bodyPr/>
        <a:lstStyle/>
        <a:p>
          <a:r>
            <a:rPr lang="es-ES" sz="1600" dirty="0" smtClean="0"/>
            <a:t>60 años</a:t>
          </a:r>
          <a:endParaRPr lang="es-ES" sz="1600" dirty="0"/>
        </a:p>
      </dgm:t>
    </dgm:pt>
    <dgm:pt modelId="{7F5092E1-1608-4B0B-867C-5F367FC27959}" type="parTrans" cxnId="{59AEC486-C0B3-4C02-AB92-C7E0DD310BE5}">
      <dgm:prSet/>
      <dgm:spPr/>
      <dgm:t>
        <a:bodyPr/>
        <a:lstStyle/>
        <a:p>
          <a:endParaRPr lang="es-ES"/>
        </a:p>
      </dgm:t>
    </dgm:pt>
    <dgm:pt modelId="{C634D56F-4C57-4343-9BB7-D54FCC3B9085}" type="sibTrans" cxnId="{59AEC486-C0B3-4C02-AB92-C7E0DD310BE5}">
      <dgm:prSet/>
      <dgm:spPr/>
      <dgm:t>
        <a:bodyPr/>
        <a:lstStyle/>
        <a:p>
          <a:endParaRPr lang="es-ES"/>
        </a:p>
      </dgm:t>
    </dgm:pt>
    <dgm:pt modelId="{11056CFF-8962-4AB2-9EC7-4B5766B22889}">
      <dgm:prSet custT="1"/>
      <dgm:spPr/>
      <dgm:t>
        <a:bodyPr/>
        <a:lstStyle/>
        <a:p>
          <a:r>
            <a:rPr lang="es-ES" sz="1600" dirty="0" smtClean="0"/>
            <a:t>40 o más aportaciones </a:t>
          </a:r>
          <a:endParaRPr lang="es-ES" sz="1600" dirty="0"/>
        </a:p>
      </dgm:t>
    </dgm:pt>
    <dgm:pt modelId="{68B4FE8B-0FA6-4EE3-AEF2-F2D07EB109B5}" type="parTrans" cxnId="{009E96B2-FA79-4D98-BAEB-A2077F7BAF88}">
      <dgm:prSet/>
      <dgm:spPr/>
      <dgm:t>
        <a:bodyPr/>
        <a:lstStyle/>
        <a:p>
          <a:endParaRPr lang="es-ES"/>
        </a:p>
      </dgm:t>
    </dgm:pt>
    <dgm:pt modelId="{FDC8AFA0-7862-49CC-B90B-AF58E58A2A7B}" type="sibTrans" cxnId="{009E96B2-FA79-4D98-BAEB-A2077F7BAF88}">
      <dgm:prSet/>
      <dgm:spPr/>
      <dgm:t>
        <a:bodyPr/>
        <a:lstStyle/>
        <a:p>
          <a:endParaRPr lang="es-ES"/>
        </a:p>
      </dgm:t>
    </dgm:pt>
    <dgm:pt modelId="{3CD21E55-3990-4A18-BDAF-E2A281A8C4DF}" type="pres">
      <dgm:prSet presAssocID="{EF48296D-CFF1-4789-A5AC-891ED3603BB0}" presName="diagram" presStyleCnt="0">
        <dgm:presLayoutVars>
          <dgm:dir/>
          <dgm:animLvl val="lvl"/>
          <dgm:resizeHandles val="exact"/>
        </dgm:presLayoutVars>
      </dgm:prSet>
      <dgm:spPr/>
    </dgm:pt>
    <dgm:pt modelId="{CD585385-355C-4C26-9D7C-FFB13338BA2B}" type="pres">
      <dgm:prSet presAssocID="{CC0D3A27-023A-49FB-A108-6DFC09C416CD}" presName="compNode" presStyleCnt="0"/>
      <dgm:spPr/>
    </dgm:pt>
    <dgm:pt modelId="{CD1091FA-21A6-4CDA-82AD-9BB10E6A8763}" type="pres">
      <dgm:prSet presAssocID="{CC0D3A27-023A-49FB-A108-6DFC09C416CD}" presName="childRect" presStyleLbl="bgAcc1" presStyleIdx="0" presStyleCnt="3" custLinFactNeighborX="-1337" custLinFactNeighborY="-4235">
        <dgm:presLayoutVars>
          <dgm:bulletEnabled val="1"/>
        </dgm:presLayoutVars>
      </dgm:prSet>
      <dgm:spPr/>
      <dgm:t>
        <a:bodyPr/>
        <a:lstStyle/>
        <a:p>
          <a:endParaRPr lang="es-ES"/>
        </a:p>
      </dgm:t>
    </dgm:pt>
    <dgm:pt modelId="{EA2DB334-6BB6-49FE-ABFB-169FAE2AADBD}" type="pres">
      <dgm:prSet presAssocID="{CC0D3A27-023A-49FB-A108-6DFC09C416CD}" presName="parentText" presStyleLbl="node1" presStyleIdx="0" presStyleCnt="0">
        <dgm:presLayoutVars>
          <dgm:chMax val="0"/>
          <dgm:bulletEnabled val="1"/>
        </dgm:presLayoutVars>
      </dgm:prSet>
      <dgm:spPr/>
      <dgm:t>
        <a:bodyPr/>
        <a:lstStyle/>
        <a:p>
          <a:endParaRPr lang="es-ES"/>
        </a:p>
      </dgm:t>
    </dgm:pt>
    <dgm:pt modelId="{1716A69D-57A4-4718-89C7-17FFC03E0DA4}" type="pres">
      <dgm:prSet presAssocID="{CC0D3A27-023A-49FB-A108-6DFC09C416CD}" presName="parentRect" presStyleLbl="alignNode1" presStyleIdx="0" presStyleCnt="3" custLinFactNeighborX="3004" custLinFactNeighborY="-8920"/>
      <dgm:spPr/>
      <dgm:t>
        <a:bodyPr/>
        <a:lstStyle/>
        <a:p>
          <a:endParaRPr lang="es-ES"/>
        </a:p>
      </dgm:t>
    </dgm:pt>
    <dgm:pt modelId="{83499C65-4AAA-4ACC-8B83-ADD51306F17A}" type="pres">
      <dgm:prSet presAssocID="{CC0D3A27-023A-49FB-A108-6DFC09C416CD}" presName="adorn" presStyleLbl="fgAccFollowNode1" presStyleIdx="0" presStyleCnt="3" custScaleX="164246" custScaleY="160005"/>
      <dgm:spPr>
        <a:blipFill rotWithShape="1">
          <a:blip xmlns:r="http://schemas.openxmlformats.org/officeDocument/2006/relationships" r:embed="rId1"/>
          <a:stretch>
            <a:fillRect/>
          </a:stretch>
        </a:blipFill>
      </dgm:spPr>
    </dgm:pt>
    <dgm:pt modelId="{C0DB090D-5492-4C78-B2C3-5DFC96A98927}" type="pres">
      <dgm:prSet presAssocID="{6BB5E889-D77B-40B0-8642-E7D8868AC0AD}" presName="sibTrans" presStyleLbl="sibTrans2D1" presStyleIdx="0" presStyleCnt="0"/>
      <dgm:spPr/>
      <dgm:t>
        <a:bodyPr/>
        <a:lstStyle/>
        <a:p>
          <a:endParaRPr lang="es-ES"/>
        </a:p>
      </dgm:t>
    </dgm:pt>
    <dgm:pt modelId="{9C0A007A-3BEA-4B86-9E30-D21B2EA968EE}" type="pres">
      <dgm:prSet presAssocID="{0BD9BC24-2FA8-407D-8D94-07CF83673673}" presName="compNode" presStyleCnt="0"/>
      <dgm:spPr/>
    </dgm:pt>
    <dgm:pt modelId="{2679B958-BA02-473D-905E-729722921BDC}" type="pres">
      <dgm:prSet presAssocID="{0BD9BC24-2FA8-407D-8D94-07CF83673673}" presName="childRect" presStyleLbl="bgAcc1" presStyleIdx="1" presStyleCnt="3" custScaleY="119233" custLinFactNeighborX="942" custLinFactNeighborY="-3124">
        <dgm:presLayoutVars>
          <dgm:bulletEnabled val="1"/>
        </dgm:presLayoutVars>
      </dgm:prSet>
      <dgm:spPr/>
      <dgm:t>
        <a:bodyPr/>
        <a:lstStyle/>
        <a:p>
          <a:endParaRPr lang="es-ES"/>
        </a:p>
      </dgm:t>
    </dgm:pt>
    <dgm:pt modelId="{D5873C9F-A090-4514-AB52-D5277CA572ED}" type="pres">
      <dgm:prSet presAssocID="{0BD9BC24-2FA8-407D-8D94-07CF83673673}" presName="parentText" presStyleLbl="node1" presStyleIdx="0" presStyleCnt="0">
        <dgm:presLayoutVars>
          <dgm:chMax val="0"/>
          <dgm:bulletEnabled val="1"/>
        </dgm:presLayoutVars>
      </dgm:prSet>
      <dgm:spPr/>
      <dgm:t>
        <a:bodyPr/>
        <a:lstStyle/>
        <a:p>
          <a:endParaRPr lang="es-ES"/>
        </a:p>
      </dgm:t>
    </dgm:pt>
    <dgm:pt modelId="{A401F38A-CF9A-4676-8724-115A52CB64D5}" type="pres">
      <dgm:prSet presAssocID="{0BD9BC24-2FA8-407D-8D94-07CF83673673}" presName="parentRect" presStyleLbl="alignNode1" presStyleIdx="1" presStyleCnt="3" custLinFactNeighborX="942" custLinFactNeighborY="-32578"/>
      <dgm:spPr/>
      <dgm:t>
        <a:bodyPr/>
        <a:lstStyle/>
        <a:p>
          <a:endParaRPr lang="es-ES"/>
        </a:p>
      </dgm:t>
    </dgm:pt>
    <dgm:pt modelId="{AB636F7E-0C84-4E96-B2C5-063F189734EB}" type="pres">
      <dgm:prSet presAssocID="{0BD9BC24-2FA8-407D-8D94-07CF83673673}" presName="adorn" presStyleLbl="fgAccFollowNode1" presStyleIdx="1" presStyleCnt="3" custScaleX="155116" custScaleY="168944"/>
      <dgm:spPr>
        <a:blipFill rotWithShape="1">
          <a:blip xmlns:r="http://schemas.openxmlformats.org/officeDocument/2006/relationships" r:embed="rId2"/>
          <a:stretch>
            <a:fillRect/>
          </a:stretch>
        </a:blipFill>
      </dgm:spPr>
    </dgm:pt>
    <dgm:pt modelId="{9187BB04-9513-42EC-8C85-5291578CE7E7}" type="pres">
      <dgm:prSet presAssocID="{662C9720-7ECA-43F4-9EEA-28515BF064E6}" presName="sibTrans" presStyleLbl="sibTrans2D1" presStyleIdx="0" presStyleCnt="0"/>
      <dgm:spPr/>
      <dgm:t>
        <a:bodyPr/>
        <a:lstStyle/>
        <a:p>
          <a:endParaRPr lang="es-ES"/>
        </a:p>
      </dgm:t>
    </dgm:pt>
    <dgm:pt modelId="{50EE8067-44E9-4A65-9C56-5C58E0EBC18C}" type="pres">
      <dgm:prSet presAssocID="{F2B3D105-381B-41B4-BBB1-BBFD64C4D10B}" presName="compNode" presStyleCnt="0"/>
      <dgm:spPr/>
    </dgm:pt>
    <dgm:pt modelId="{831A3359-B267-4B39-9CFD-2C0ED0F3EA8F}" type="pres">
      <dgm:prSet presAssocID="{F2B3D105-381B-41B4-BBB1-BBFD64C4D10B}" presName="childRect" presStyleLbl="bgAcc1" presStyleIdx="2" presStyleCnt="3" custLinFactNeighborX="1357" custLinFactNeighborY="-7932">
        <dgm:presLayoutVars>
          <dgm:bulletEnabled val="1"/>
        </dgm:presLayoutVars>
      </dgm:prSet>
      <dgm:spPr/>
      <dgm:t>
        <a:bodyPr/>
        <a:lstStyle/>
        <a:p>
          <a:endParaRPr lang="es-ES"/>
        </a:p>
      </dgm:t>
    </dgm:pt>
    <dgm:pt modelId="{A41ABE49-4CF5-4F2D-BE54-195ABF930187}" type="pres">
      <dgm:prSet presAssocID="{F2B3D105-381B-41B4-BBB1-BBFD64C4D10B}" presName="parentText" presStyleLbl="node1" presStyleIdx="0" presStyleCnt="0">
        <dgm:presLayoutVars>
          <dgm:chMax val="0"/>
          <dgm:bulletEnabled val="1"/>
        </dgm:presLayoutVars>
      </dgm:prSet>
      <dgm:spPr/>
      <dgm:t>
        <a:bodyPr/>
        <a:lstStyle/>
        <a:p>
          <a:endParaRPr lang="es-ES"/>
        </a:p>
      </dgm:t>
    </dgm:pt>
    <dgm:pt modelId="{7E935928-1950-4F29-81F1-7A5A4F3467F7}" type="pres">
      <dgm:prSet presAssocID="{F2B3D105-381B-41B4-BBB1-BBFD64C4D10B}" presName="parentRect" presStyleLbl="alignNode1" presStyleIdx="2" presStyleCnt="3" custLinFactNeighborX="1357" custLinFactNeighborY="-21396"/>
      <dgm:spPr/>
      <dgm:t>
        <a:bodyPr/>
        <a:lstStyle/>
        <a:p>
          <a:endParaRPr lang="es-ES"/>
        </a:p>
      </dgm:t>
    </dgm:pt>
    <dgm:pt modelId="{A51EF292-2175-4E4E-AFB0-3DD61AD00C13}" type="pres">
      <dgm:prSet presAssocID="{F2B3D105-381B-41B4-BBB1-BBFD64C4D10B}" presName="adorn" presStyleLbl="fgAccFollowNode1" presStyleIdx="2" presStyleCnt="3" custScaleX="177611" custScaleY="153133" custLinFactNeighborX="4929" custLinFactNeighborY="38943"/>
      <dgm:spPr>
        <a:blipFill rotWithShape="1">
          <a:blip xmlns:r="http://schemas.openxmlformats.org/officeDocument/2006/relationships" r:embed="rId3"/>
          <a:stretch>
            <a:fillRect/>
          </a:stretch>
        </a:blipFill>
      </dgm:spPr>
    </dgm:pt>
  </dgm:ptLst>
  <dgm:cxnLst>
    <dgm:cxn modelId="{6A2685A1-7E3E-4520-9B2F-A6E7B79A7E6E}" type="presOf" srcId="{39D911FF-C26A-487D-9EFE-161939E4C820}" destId="{831A3359-B267-4B39-9CFD-2C0ED0F3EA8F}" srcOrd="0" destOrd="0" presId="urn:microsoft.com/office/officeart/2005/8/layout/bList2"/>
    <dgm:cxn modelId="{FD45DB80-27E3-4AF2-8A81-4C9721A86FA2}" type="presOf" srcId="{F0A00EF4-23A3-402E-B846-AB2BC87ADD26}" destId="{CD1091FA-21A6-4CDA-82AD-9BB10E6A8763}" srcOrd="0" destOrd="2" presId="urn:microsoft.com/office/officeart/2005/8/layout/bList2"/>
    <dgm:cxn modelId="{009E96B2-FA79-4D98-BAEB-A2077F7BAF88}" srcId="{0BD9BC24-2FA8-407D-8D94-07CF83673673}" destId="{11056CFF-8962-4AB2-9EC7-4B5766B22889}" srcOrd="2" destOrd="0" parTransId="{68B4FE8B-0FA6-4EE3-AEF2-F2D07EB109B5}" sibTransId="{FDC8AFA0-7862-49CC-B90B-AF58E58A2A7B}"/>
    <dgm:cxn modelId="{A2F217B6-2CA6-4ADC-9A9A-8620ABE38413}" type="presOf" srcId="{3014E15F-DA77-4B30-8FBF-2A39947CCCC9}" destId="{CD1091FA-21A6-4CDA-82AD-9BB10E6A8763}" srcOrd="0" destOrd="1" presId="urn:microsoft.com/office/officeart/2005/8/layout/bList2"/>
    <dgm:cxn modelId="{DFB56931-8039-4311-80F4-9381FF9DD68D}" srcId="{CC0D3A27-023A-49FB-A108-6DFC09C416CD}" destId="{BFF77E90-F7A3-49A9-9DD4-34D1118F1298}" srcOrd="0" destOrd="0" parTransId="{8B515ABA-910F-4B51-BD63-11FBB441512D}" sibTransId="{26DC56FF-9A47-45C4-81A5-B13C3DF0FB07}"/>
    <dgm:cxn modelId="{8A5047DA-9EF3-4D02-B626-07DC5754C79B}" srcId="{CC0D3A27-023A-49FB-A108-6DFC09C416CD}" destId="{3014E15F-DA77-4B30-8FBF-2A39947CCCC9}" srcOrd="1" destOrd="0" parTransId="{204472BF-6CC4-447F-8E36-D99BEFDDCADE}" sibTransId="{AF65AE96-8E61-423E-AB72-B7224A4EFB25}"/>
    <dgm:cxn modelId="{3406A7A4-FECF-40AB-A4BF-32AEB4700941}" srcId="{CC0D3A27-023A-49FB-A108-6DFC09C416CD}" destId="{F0A00EF4-23A3-402E-B846-AB2BC87ADD26}" srcOrd="2" destOrd="0" parTransId="{C44214BE-95AB-4A33-8E0F-A0F92BAA38CA}" sibTransId="{690C6DC1-AFE1-44E6-8CF9-12CDD017EAE3}"/>
    <dgm:cxn modelId="{A333CF25-EB51-4889-ADE9-819547C2EC45}" type="presOf" srcId="{F2B3D105-381B-41B4-BBB1-BBFD64C4D10B}" destId="{7E935928-1950-4F29-81F1-7A5A4F3467F7}" srcOrd="1" destOrd="0" presId="urn:microsoft.com/office/officeart/2005/8/layout/bList2"/>
    <dgm:cxn modelId="{B09EBD5F-8356-4A5D-AE6D-358E736DDBCC}" type="presOf" srcId="{EF48296D-CFF1-4789-A5AC-891ED3603BB0}" destId="{3CD21E55-3990-4A18-BDAF-E2A281A8C4DF}" srcOrd="0" destOrd="0" presId="urn:microsoft.com/office/officeart/2005/8/layout/bList2"/>
    <dgm:cxn modelId="{E47C2D6C-3FD3-4266-B08A-A1593E2D20A8}" srcId="{EF48296D-CFF1-4789-A5AC-891ED3603BB0}" destId="{F2B3D105-381B-41B4-BBB1-BBFD64C4D10B}" srcOrd="2" destOrd="0" parTransId="{D5BDF89B-BEEE-4508-976A-C415CF9876BF}" sibTransId="{4A832BDD-9F22-41B7-A488-2153574F7AA7}"/>
    <dgm:cxn modelId="{A3C0D240-264B-41FC-8E2F-4E180BEB58A4}" type="presOf" srcId="{CC0D3A27-023A-49FB-A108-6DFC09C416CD}" destId="{EA2DB334-6BB6-49FE-ABFB-169FAE2AADBD}" srcOrd="0" destOrd="0" presId="urn:microsoft.com/office/officeart/2005/8/layout/bList2"/>
    <dgm:cxn modelId="{5ED5B166-BDC5-4EBA-AC09-B4C762FD3079}" type="presOf" srcId="{F2B3D105-381B-41B4-BBB1-BBFD64C4D10B}" destId="{A41ABE49-4CF5-4F2D-BE54-195ABF930187}" srcOrd="0" destOrd="0" presId="urn:microsoft.com/office/officeart/2005/8/layout/bList2"/>
    <dgm:cxn modelId="{17DE19DF-368F-4F3A-B9F4-FE1F2F096477}" srcId="{EF48296D-CFF1-4789-A5AC-891ED3603BB0}" destId="{CC0D3A27-023A-49FB-A108-6DFC09C416CD}" srcOrd="0" destOrd="0" parTransId="{0702559A-733A-4C9E-9BB0-D927977AB6EE}" sibTransId="{6BB5E889-D77B-40B0-8642-E7D8868AC0AD}"/>
    <dgm:cxn modelId="{69AF9A05-7579-44D1-B4EA-B91915776BDB}" type="presOf" srcId="{662C9720-7ECA-43F4-9EEA-28515BF064E6}" destId="{9187BB04-9513-42EC-8C85-5291578CE7E7}" srcOrd="0" destOrd="0" presId="urn:microsoft.com/office/officeart/2005/8/layout/bList2"/>
    <dgm:cxn modelId="{A039C507-2AFF-42B0-A7F1-4C5D546412F1}" type="presOf" srcId="{CC0D3A27-023A-49FB-A108-6DFC09C416CD}" destId="{1716A69D-57A4-4718-89C7-17FFC03E0DA4}" srcOrd="1" destOrd="0" presId="urn:microsoft.com/office/officeart/2005/8/layout/bList2"/>
    <dgm:cxn modelId="{3E044280-DAD0-4A9B-8C4B-11AE80D64496}" type="presOf" srcId="{0BD9BC24-2FA8-407D-8D94-07CF83673673}" destId="{D5873C9F-A090-4514-AB52-D5277CA572ED}" srcOrd="0" destOrd="0" presId="urn:microsoft.com/office/officeart/2005/8/layout/bList2"/>
    <dgm:cxn modelId="{2907489E-D0C8-4259-9A0E-220A3FD069C2}" type="presOf" srcId="{BFF77E90-F7A3-49A9-9DD4-34D1118F1298}" destId="{CD1091FA-21A6-4CDA-82AD-9BB10E6A8763}" srcOrd="0" destOrd="0" presId="urn:microsoft.com/office/officeart/2005/8/layout/bList2"/>
    <dgm:cxn modelId="{194141DB-94DE-40A7-83B0-DEBC64267812}" type="presOf" srcId="{0BD9BC24-2FA8-407D-8D94-07CF83673673}" destId="{A401F38A-CF9A-4676-8724-115A52CB64D5}" srcOrd="1" destOrd="0" presId="urn:microsoft.com/office/officeart/2005/8/layout/bList2"/>
    <dgm:cxn modelId="{59AEC486-C0B3-4C02-AB92-C7E0DD310BE5}" srcId="{0BD9BC24-2FA8-407D-8D94-07CF83673673}" destId="{08799C6A-5BD7-4115-9541-DB91206F23EF}" srcOrd="1" destOrd="0" parTransId="{7F5092E1-1608-4B0B-867C-5F367FC27959}" sibTransId="{C634D56F-4C57-4343-9BB7-D54FCC3B9085}"/>
    <dgm:cxn modelId="{90D43355-EAA0-41EA-BE45-73AEDB967B36}" type="presOf" srcId="{6BB5E889-D77B-40B0-8642-E7D8868AC0AD}" destId="{C0DB090D-5492-4C78-B2C3-5DFC96A98927}" srcOrd="0" destOrd="0" presId="urn:microsoft.com/office/officeart/2005/8/layout/bList2"/>
    <dgm:cxn modelId="{E57EBDC8-2A75-4EF1-B3F0-09B66A3650D9}" type="presOf" srcId="{08799C6A-5BD7-4115-9541-DB91206F23EF}" destId="{2679B958-BA02-473D-905E-729722921BDC}" srcOrd="0" destOrd="1" presId="urn:microsoft.com/office/officeart/2005/8/layout/bList2"/>
    <dgm:cxn modelId="{A5882C71-6513-4826-844A-A73D88FDBF49}" srcId="{EF48296D-CFF1-4789-A5AC-891ED3603BB0}" destId="{0BD9BC24-2FA8-407D-8D94-07CF83673673}" srcOrd="1" destOrd="0" parTransId="{3F89F434-B72A-45BB-A07C-58E9133F3F03}" sibTransId="{662C9720-7ECA-43F4-9EEA-28515BF064E6}"/>
    <dgm:cxn modelId="{7ACB40C6-67C4-4E04-83E1-A69B6BE84A6F}" srcId="{F2B3D105-381B-41B4-BBB1-BBFD64C4D10B}" destId="{39D911FF-C26A-487D-9EFE-161939E4C820}" srcOrd="0" destOrd="0" parTransId="{F5087801-530A-4DBF-B34D-8A5153718405}" sibTransId="{5ED3D204-FBCD-42AF-A50D-D8CCDC012389}"/>
    <dgm:cxn modelId="{CC954316-C692-44EF-8EAE-92D7F7A78DBF}" srcId="{0BD9BC24-2FA8-407D-8D94-07CF83673673}" destId="{5819DFE3-613A-4C3B-B442-C54AAEF8F3B8}" srcOrd="0" destOrd="0" parTransId="{47745FAA-B875-41EB-ACB6-50E19799ABAF}" sibTransId="{017957EA-3253-437D-9069-CD6FA952A7D2}"/>
    <dgm:cxn modelId="{288859FD-F0D7-4A54-B55E-658E2542747F}" type="presOf" srcId="{11056CFF-8962-4AB2-9EC7-4B5766B22889}" destId="{2679B958-BA02-473D-905E-729722921BDC}" srcOrd="0" destOrd="2" presId="urn:microsoft.com/office/officeart/2005/8/layout/bList2"/>
    <dgm:cxn modelId="{8768A799-681C-4A4B-A96F-B569764CC8FD}" type="presOf" srcId="{5819DFE3-613A-4C3B-B442-C54AAEF8F3B8}" destId="{2679B958-BA02-473D-905E-729722921BDC}" srcOrd="0" destOrd="0" presId="urn:microsoft.com/office/officeart/2005/8/layout/bList2"/>
    <dgm:cxn modelId="{ED4B987E-9080-4B24-9F2C-A5EE30AEE63B}" type="presParOf" srcId="{3CD21E55-3990-4A18-BDAF-E2A281A8C4DF}" destId="{CD585385-355C-4C26-9D7C-FFB13338BA2B}" srcOrd="0" destOrd="0" presId="urn:microsoft.com/office/officeart/2005/8/layout/bList2"/>
    <dgm:cxn modelId="{D602D222-E538-4713-AE75-67B55849EC90}" type="presParOf" srcId="{CD585385-355C-4C26-9D7C-FFB13338BA2B}" destId="{CD1091FA-21A6-4CDA-82AD-9BB10E6A8763}" srcOrd="0" destOrd="0" presId="urn:microsoft.com/office/officeart/2005/8/layout/bList2"/>
    <dgm:cxn modelId="{E6147CCD-E302-40C3-B755-CBD373D6F9FC}" type="presParOf" srcId="{CD585385-355C-4C26-9D7C-FFB13338BA2B}" destId="{EA2DB334-6BB6-49FE-ABFB-169FAE2AADBD}" srcOrd="1" destOrd="0" presId="urn:microsoft.com/office/officeart/2005/8/layout/bList2"/>
    <dgm:cxn modelId="{0FC8BF24-74F5-4FC1-A776-6374053571C1}" type="presParOf" srcId="{CD585385-355C-4C26-9D7C-FFB13338BA2B}" destId="{1716A69D-57A4-4718-89C7-17FFC03E0DA4}" srcOrd="2" destOrd="0" presId="urn:microsoft.com/office/officeart/2005/8/layout/bList2"/>
    <dgm:cxn modelId="{6BF05027-4E54-46AD-B716-540BE8CB856C}" type="presParOf" srcId="{CD585385-355C-4C26-9D7C-FFB13338BA2B}" destId="{83499C65-4AAA-4ACC-8B83-ADD51306F17A}" srcOrd="3" destOrd="0" presId="urn:microsoft.com/office/officeart/2005/8/layout/bList2"/>
    <dgm:cxn modelId="{C006BD23-4C62-4B7E-82A4-9C66BAD01CC9}" type="presParOf" srcId="{3CD21E55-3990-4A18-BDAF-E2A281A8C4DF}" destId="{C0DB090D-5492-4C78-B2C3-5DFC96A98927}" srcOrd="1" destOrd="0" presId="urn:microsoft.com/office/officeart/2005/8/layout/bList2"/>
    <dgm:cxn modelId="{073FF40C-C054-4C10-B132-07321B15051C}" type="presParOf" srcId="{3CD21E55-3990-4A18-BDAF-E2A281A8C4DF}" destId="{9C0A007A-3BEA-4B86-9E30-D21B2EA968EE}" srcOrd="2" destOrd="0" presId="urn:microsoft.com/office/officeart/2005/8/layout/bList2"/>
    <dgm:cxn modelId="{0D7F124E-7CAA-4FFB-96DD-3831827513C8}" type="presParOf" srcId="{9C0A007A-3BEA-4B86-9E30-D21B2EA968EE}" destId="{2679B958-BA02-473D-905E-729722921BDC}" srcOrd="0" destOrd="0" presId="urn:microsoft.com/office/officeart/2005/8/layout/bList2"/>
    <dgm:cxn modelId="{FA8CF415-0D61-434D-9BF5-68E76AA92492}" type="presParOf" srcId="{9C0A007A-3BEA-4B86-9E30-D21B2EA968EE}" destId="{D5873C9F-A090-4514-AB52-D5277CA572ED}" srcOrd="1" destOrd="0" presId="urn:microsoft.com/office/officeart/2005/8/layout/bList2"/>
    <dgm:cxn modelId="{EDB6DEE1-C338-4A1C-B790-A707489FE5E1}" type="presParOf" srcId="{9C0A007A-3BEA-4B86-9E30-D21B2EA968EE}" destId="{A401F38A-CF9A-4676-8724-115A52CB64D5}" srcOrd="2" destOrd="0" presId="urn:microsoft.com/office/officeart/2005/8/layout/bList2"/>
    <dgm:cxn modelId="{961D6AB0-F217-4E95-9C03-C890E696469E}" type="presParOf" srcId="{9C0A007A-3BEA-4B86-9E30-D21B2EA968EE}" destId="{AB636F7E-0C84-4E96-B2C5-063F189734EB}" srcOrd="3" destOrd="0" presId="urn:microsoft.com/office/officeart/2005/8/layout/bList2"/>
    <dgm:cxn modelId="{26C4BCBB-2C29-4707-9EF3-B1A72D1C3C8A}" type="presParOf" srcId="{3CD21E55-3990-4A18-BDAF-E2A281A8C4DF}" destId="{9187BB04-9513-42EC-8C85-5291578CE7E7}" srcOrd="3" destOrd="0" presId="urn:microsoft.com/office/officeart/2005/8/layout/bList2"/>
    <dgm:cxn modelId="{F3140F19-AABD-4B47-AA55-1B2443F542E2}" type="presParOf" srcId="{3CD21E55-3990-4A18-BDAF-E2A281A8C4DF}" destId="{50EE8067-44E9-4A65-9C56-5C58E0EBC18C}" srcOrd="4" destOrd="0" presId="urn:microsoft.com/office/officeart/2005/8/layout/bList2"/>
    <dgm:cxn modelId="{6664D84B-9EAF-4810-9A3D-6F2F517B1BAE}" type="presParOf" srcId="{50EE8067-44E9-4A65-9C56-5C58E0EBC18C}" destId="{831A3359-B267-4B39-9CFD-2C0ED0F3EA8F}" srcOrd="0" destOrd="0" presId="urn:microsoft.com/office/officeart/2005/8/layout/bList2"/>
    <dgm:cxn modelId="{43ADFC14-61C7-49C5-91F2-D72A334B7865}" type="presParOf" srcId="{50EE8067-44E9-4A65-9C56-5C58E0EBC18C}" destId="{A41ABE49-4CF5-4F2D-BE54-195ABF930187}" srcOrd="1" destOrd="0" presId="urn:microsoft.com/office/officeart/2005/8/layout/bList2"/>
    <dgm:cxn modelId="{959E0721-5EF5-4A85-9BE0-A0E6D7012F5E}" type="presParOf" srcId="{50EE8067-44E9-4A65-9C56-5C58E0EBC18C}" destId="{7E935928-1950-4F29-81F1-7A5A4F3467F7}" srcOrd="2" destOrd="0" presId="urn:microsoft.com/office/officeart/2005/8/layout/bList2"/>
    <dgm:cxn modelId="{9EDC0C43-C3A3-453B-A570-55C8D9BCD169}" type="presParOf" srcId="{50EE8067-44E9-4A65-9C56-5C58E0EBC18C}" destId="{A51EF292-2175-4E4E-AFB0-3DD61AD00C13}"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7E7D450-B84D-420F-9EAA-73662D4BCCC8}" type="doc">
      <dgm:prSet loTypeId="urn:microsoft.com/office/officeart/2008/layout/PictureStrips" loCatId="list" qsTypeId="urn:microsoft.com/office/officeart/2005/8/quickstyle/3d4" qsCatId="3D" csTypeId="urn:microsoft.com/office/officeart/2005/8/colors/colorful2" csCatId="colorful" phldr="1"/>
      <dgm:spPr/>
      <dgm:t>
        <a:bodyPr/>
        <a:lstStyle/>
        <a:p>
          <a:endParaRPr lang="es-ES"/>
        </a:p>
      </dgm:t>
    </dgm:pt>
    <dgm:pt modelId="{A1AA21CE-97A8-4121-B6ED-D7AAACAAF73C}">
      <dgm:prSet phldrT="[Texto]" custT="1"/>
      <dgm:spPr/>
      <dgm:t>
        <a:bodyPr/>
        <a:lstStyle/>
        <a:p>
          <a:r>
            <a:rPr lang="es-ES" sz="1600" b="1" i="0" dirty="0" smtClean="0"/>
            <a:t>PRÉSTAMOS HIPOTECARIOS</a:t>
          </a:r>
          <a:endParaRPr lang="es-ES" sz="1600" b="1" i="0" dirty="0"/>
        </a:p>
      </dgm:t>
    </dgm:pt>
    <dgm:pt modelId="{5F91079D-5820-4222-A684-0C55F1D54222}" type="parTrans" cxnId="{1DAAF940-C0A2-4143-8486-DECF101C2232}">
      <dgm:prSet/>
      <dgm:spPr/>
      <dgm:t>
        <a:bodyPr/>
        <a:lstStyle/>
        <a:p>
          <a:endParaRPr lang="es-ES" sz="1600"/>
        </a:p>
      </dgm:t>
    </dgm:pt>
    <dgm:pt modelId="{AB5DAAA8-B317-4049-892F-D3A00717E107}" type="sibTrans" cxnId="{1DAAF940-C0A2-4143-8486-DECF101C2232}">
      <dgm:prSet/>
      <dgm:spPr/>
      <dgm:t>
        <a:bodyPr/>
        <a:lstStyle/>
        <a:p>
          <a:endParaRPr lang="es-ES" sz="1600"/>
        </a:p>
      </dgm:t>
    </dgm:pt>
    <dgm:pt modelId="{D925973A-8E61-41BF-A4F5-3F541D8FD6DC}">
      <dgm:prSet phldrT="[Texto]" custT="1"/>
      <dgm:spPr/>
      <dgm:t>
        <a:bodyPr/>
        <a:lstStyle/>
        <a:p>
          <a:r>
            <a:rPr lang="es-ES" sz="1600" dirty="0" smtClean="0"/>
            <a:t>Préstamos Quirografarios</a:t>
          </a:r>
          <a:endParaRPr lang="es-ES" sz="1600" dirty="0"/>
        </a:p>
      </dgm:t>
    </dgm:pt>
    <dgm:pt modelId="{46B52BFD-6DD4-4632-9CEA-9E19ED65AD97}" type="parTrans" cxnId="{52665B83-3D98-43A2-82C8-13881E7D1A74}">
      <dgm:prSet/>
      <dgm:spPr/>
      <dgm:t>
        <a:bodyPr/>
        <a:lstStyle/>
        <a:p>
          <a:endParaRPr lang="es-ES" sz="1600"/>
        </a:p>
      </dgm:t>
    </dgm:pt>
    <dgm:pt modelId="{9CA5709B-DDF8-401C-8FE9-469B55DC824C}" type="sibTrans" cxnId="{52665B83-3D98-43A2-82C8-13881E7D1A74}">
      <dgm:prSet/>
      <dgm:spPr/>
      <dgm:t>
        <a:bodyPr/>
        <a:lstStyle/>
        <a:p>
          <a:endParaRPr lang="es-ES" sz="1600"/>
        </a:p>
      </dgm:t>
    </dgm:pt>
    <dgm:pt modelId="{45C90F5E-0FC6-41FC-B6C2-154BF9AA1C2A}">
      <dgm:prSet phldrT="[Texto]" custT="1"/>
      <dgm:spPr/>
      <dgm:t>
        <a:bodyPr/>
        <a:lstStyle/>
        <a:p>
          <a:r>
            <a:rPr lang="es-ES" sz="1600" dirty="0" smtClean="0"/>
            <a:t>Préstamos Prendarios </a:t>
          </a:r>
          <a:endParaRPr lang="es-ES" sz="1600" dirty="0"/>
        </a:p>
      </dgm:t>
    </dgm:pt>
    <dgm:pt modelId="{E7B14EEC-8C6C-447D-81B1-CFF0E4BC9D88}" type="parTrans" cxnId="{C1699C95-C016-4792-AFB4-83090882A1A5}">
      <dgm:prSet/>
      <dgm:spPr/>
      <dgm:t>
        <a:bodyPr/>
        <a:lstStyle/>
        <a:p>
          <a:endParaRPr lang="es-ES" sz="1600"/>
        </a:p>
      </dgm:t>
    </dgm:pt>
    <dgm:pt modelId="{277ED4EB-29AB-4227-95F7-9C5807143DE7}" type="sibTrans" cxnId="{C1699C95-C016-4792-AFB4-83090882A1A5}">
      <dgm:prSet/>
      <dgm:spPr/>
      <dgm:t>
        <a:bodyPr/>
        <a:lstStyle/>
        <a:p>
          <a:endParaRPr lang="es-ES" sz="1600"/>
        </a:p>
      </dgm:t>
    </dgm:pt>
    <dgm:pt modelId="{B2E8EA4D-302C-4D32-A5F0-9E98406A2ACD}">
      <dgm:prSet phldrT="[Texto]" custT="1"/>
      <dgm:spPr/>
      <dgm:t>
        <a:bodyPr/>
        <a:lstStyle/>
        <a:p>
          <a:r>
            <a:rPr lang="es-ES" sz="1600" dirty="0" smtClean="0"/>
            <a:t>Inversiones – Mercado de Valores</a:t>
          </a:r>
          <a:endParaRPr lang="es-ES" sz="1600" dirty="0"/>
        </a:p>
      </dgm:t>
    </dgm:pt>
    <dgm:pt modelId="{8ADF8BD7-BD62-4A98-9B03-993BA32636BF}" type="parTrans" cxnId="{105F92D1-EC32-4B4D-A5D7-C954BFFC7892}">
      <dgm:prSet/>
      <dgm:spPr/>
      <dgm:t>
        <a:bodyPr/>
        <a:lstStyle/>
        <a:p>
          <a:endParaRPr lang="es-ES" sz="1600"/>
        </a:p>
      </dgm:t>
    </dgm:pt>
    <dgm:pt modelId="{3AA7F2E0-6340-47C0-AED6-FEFA643C0B00}" type="sibTrans" cxnId="{105F92D1-EC32-4B4D-A5D7-C954BFFC7892}">
      <dgm:prSet/>
      <dgm:spPr/>
      <dgm:t>
        <a:bodyPr/>
        <a:lstStyle/>
        <a:p>
          <a:endParaRPr lang="es-ES" sz="1600"/>
        </a:p>
      </dgm:t>
    </dgm:pt>
    <dgm:pt modelId="{446811DB-65F0-4086-9C60-6E6F5280EE77}" type="pres">
      <dgm:prSet presAssocID="{E7E7D450-B84D-420F-9EAA-73662D4BCCC8}" presName="Name0" presStyleCnt="0">
        <dgm:presLayoutVars>
          <dgm:dir/>
          <dgm:resizeHandles val="exact"/>
        </dgm:presLayoutVars>
      </dgm:prSet>
      <dgm:spPr/>
      <dgm:t>
        <a:bodyPr/>
        <a:lstStyle/>
        <a:p>
          <a:endParaRPr lang="es-ES"/>
        </a:p>
      </dgm:t>
    </dgm:pt>
    <dgm:pt modelId="{44C0C81D-E6A8-4704-91D5-7BDAA9113F6A}" type="pres">
      <dgm:prSet presAssocID="{A1AA21CE-97A8-4121-B6ED-D7AAACAAF73C}" presName="composite" presStyleCnt="0"/>
      <dgm:spPr/>
      <dgm:t>
        <a:bodyPr/>
        <a:lstStyle/>
        <a:p>
          <a:endParaRPr lang="es-ES"/>
        </a:p>
      </dgm:t>
    </dgm:pt>
    <dgm:pt modelId="{5976C2CE-7D53-4BAE-A791-C1F4AD821512}" type="pres">
      <dgm:prSet presAssocID="{A1AA21CE-97A8-4121-B6ED-D7AAACAAF73C}" presName="rect1" presStyleLbl="trAlignAcc1" presStyleIdx="0" presStyleCnt="4">
        <dgm:presLayoutVars>
          <dgm:bulletEnabled val="1"/>
        </dgm:presLayoutVars>
      </dgm:prSet>
      <dgm:spPr/>
      <dgm:t>
        <a:bodyPr/>
        <a:lstStyle/>
        <a:p>
          <a:endParaRPr lang="es-ES"/>
        </a:p>
      </dgm:t>
    </dgm:pt>
    <dgm:pt modelId="{47D5CFF3-A628-4367-8312-3A18CACD363F}" type="pres">
      <dgm:prSet presAssocID="{A1AA21CE-97A8-4121-B6ED-D7AAACAAF73C}" presName="rect2" presStyleLbl="fgImgPlace1" presStyleIdx="0" presStyleCnt="4"/>
      <dgm:spPr>
        <a:blipFill rotWithShape="1">
          <a:blip xmlns:r="http://schemas.openxmlformats.org/officeDocument/2006/relationships" r:embed="rId1"/>
          <a:stretch>
            <a:fillRect/>
          </a:stretch>
        </a:blipFill>
      </dgm:spPr>
      <dgm:t>
        <a:bodyPr/>
        <a:lstStyle/>
        <a:p>
          <a:endParaRPr lang="es-ES"/>
        </a:p>
      </dgm:t>
    </dgm:pt>
    <dgm:pt modelId="{F50D2022-6E40-4577-9507-3480EB1D98BF}" type="pres">
      <dgm:prSet presAssocID="{AB5DAAA8-B317-4049-892F-D3A00717E107}" presName="sibTrans" presStyleCnt="0"/>
      <dgm:spPr/>
      <dgm:t>
        <a:bodyPr/>
        <a:lstStyle/>
        <a:p>
          <a:endParaRPr lang="es-ES"/>
        </a:p>
      </dgm:t>
    </dgm:pt>
    <dgm:pt modelId="{817C820B-7895-497E-B5B0-9592338F1B09}" type="pres">
      <dgm:prSet presAssocID="{D925973A-8E61-41BF-A4F5-3F541D8FD6DC}" presName="composite" presStyleCnt="0"/>
      <dgm:spPr/>
      <dgm:t>
        <a:bodyPr/>
        <a:lstStyle/>
        <a:p>
          <a:endParaRPr lang="es-ES"/>
        </a:p>
      </dgm:t>
    </dgm:pt>
    <dgm:pt modelId="{15009DCA-BD38-4AC4-B2FD-75D627E4860C}" type="pres">
      <dgm:prSet presAssocID="{D925973A-8E61-41BF-A4F5-3F541D8FD6DC}" presName="rect1" presStyleLbl="trAlignAcc1" presStyleIdx="1" presStyleCnt="4">
        <dgm:presLayoutVars>
          <dgm:bulletEnabled val="1"/>
        </dgm:presLayoutVars>
      </dgm:prSet>
      <dgm:spPr/>
      <dgm:t>
        <a:bodyPr/>
        <a:lstStyle/>
        <a:p>
          <a:endParaRPr lang="es-ES"/>
        </a:p>
      </dgm:t>
    </dgm:pt>
    <dgm:pt modelId="{AA9DDCA4-CF7E-4B08-9418-69DFEF3A47D4}" type="pres">
      <dgm:prSet presAssocID="{D925973A-8E61-41BF-A4F5-3F541D8FD6DC}" presName="rect2" presStyleLbl="fgImgPlace1" presStyleIdx="1" presStyleCnt="4"/>
      <dgm:spPr>
        <a:blipFill rotWithShape="1">
          <a:blip xmlns:r="http://schemas.openxmlformats.org/officeDocument/2006/relationships" r:embed="rId2"/>
          <a:stretch>
            <a:fillRect/>
          </a:stretch>
        </a:blipFill>
      </dgm:spPr>
      <dgm:t>
        <a:bodyPr/>
        <a:lstStyle/>
        <a:p>
          <a:endParaRPr lang="es-ES"/>
        </a:p>
      </dgm:t>
    </dgm:pt>
    <dgm:pt modelId="{B2353926-CF92-4943-91BF-19C093256FEB}" type="pres">
      <dgm:prSet presAssocID="{9CA5709B-DDF8-401C-8FE9-469B55DC824C}" presName="sibTrans" presStyleCnt="0"/>
      <dgm:spPr/>
      <dgm:t>
        <a:bodyPr/>
        <a:lstStyle/>
        <a:p>
          <a:endParaRPr lang="es-ES"/>
        </a:p>
      </dgm:t>
    </dgm:pt>
    <dgm:pt modelId="{104E3BE1-8E8D-4A07-A936-40B2B0DBD10F}" type="pres">
      <dgm:prSet presAssocID="{45C90F5E-0FC6-41FC-B6C2-154BF9AA1C2A}" presName="composite" presStyleCnt="0"/>
      <dgm:spPr/>
      <dgm:t>
        <a:bodyPr/>
        <a:lstStyle/>
        <a:p>
          <a:endParaRPr lang="es-ES"/>
        </a:p>
      </dgm:t>
    </dgm:pt>
    <dgm:pt modelId="{3B7EDC40-3197-4F24-95CC-AF8D2CAA2C31}" type="pres">
      <dgm:prSet presAssocID="{45C90F5E-0FC6-41FC-B6C2-154BF9AA1C2A}" presName="rect1" presStyleLbl="trAlignAcc1" presStyleIdx="2" presStyleCnt="4">
        <dgm:presLayoutVars>
          <dgm:bulletEnabled val="1"/>
        </dgm:presLayoutVars>
      </dgm:prSet>
      <dgm:spPr/>
      <dgm:t>
        <a:bodyPr/>
        <a:lstStyle/>
        <a:p>
          <a:endParaRPr lang="es-ES"/>
        </a:p>
      </dgm:t>
    </dgm:pt>
    <dgm:pt modelId="{1A931414-D2D9-4F9A-A47E-9DB8567D610A}" type="pres">
      <dgm:prSet presAssocID="{45C90F5E-0FC6-41FC-B6C2-154BF9AA1C2A}" presName="rect2" presStyleLbl="fgImgPlace1" presStyleIdx="2" presStyleCnt="4"/>
      <dgm:spPr>
        <a:blipFill rotWithShape="1">
          <a:blip xmlns:r="http://schemas.openxmlformats.org/officeDocument/2006/relationships" r:embed="rId3"/>
          <a:stretch>
            <a:fillRect/>
          </a:stretch>
        </a:blipFill>
      </dgm:spPr>
      <dgm:t>
        <a:bodyPr/>
        <a:lstStyle/>
        <a:p>
          <a:endParaRPr lang="es-ES"/>
        </a:p>
      </dgm:t>
    </dgm:pt>
    <dgm:pt modelId="{49491613-3E3E-47D5-8E87-A20063BE0BD0}" type="pres">
      <dgm:prSet presAssocID="{277ED4EB-29AB-4227-95F7-9C5807143DE7}" presName="sibTrans" presStyleCnt="0"/>
      <dgm:spPr/>
      <dgm:t>
        <a:bodyPr/>
        <a:lstStyle/>
        <a:p>
          <a:endParaRPr lang="es-ES"/>
        </a:p>
      </dgm:t>
    </dgm:pt>
    <dgm:pt modelId="{2D8A26E9-B79E-46AB-B923-D5E6A0BC8057}" type="pres">
      <dgm:prSet presAssocID="{B2E8EA4D-302C-4D32-A5F0-9E98406A2ACD}" presName="composite" presStyleCnt="0"/>
      <dgm:spPr/>
      <dgm:t>
        <a:bodyPr/>
        <a:lstStyle/>
        <a:p>
          <a:endParaRPr lang="es-ES"/>
        </a:p>
      </dgm:t>
    </dgm:pt>
    <dgm:pt modelId="{82FDB5FE-15A6-4813-855F-D652DF0F47A4}" type="pres">
      <dgm:prSet presAssocID="{B2E8EA4D-302C-4D32-A5F0-9E98406A2ACD}" presName="rect1" presStyleLbl="trAlignAcc1" presStyleIdx="3" presStyleCnt="4">
        <dgm:presLayoutVars>
          <dgm:bulletEnabled val="1"/>
        </dgm:presLayoutVars>
      </dgm:prSet>
      <dgm:spPr/>
      <dgm:t>
        <a:bodyPr/>
        <a:lstStyle/>
        <a:p>
          <a:endParaRPr lang="es-ES"/>
        </a:p>
      </dgm:t>
    </dgm:pt>
    <dgm:pt modelId="{921BF9FE-229E-439C-983A-29B9EF72EE2B}" type="pres">
      <dgm:prSet presAssocID="{B2E8EA4D-302C-4D32-A5F0-9E98406A2ACD}" presName="rect2" presStyleLbl="fgImgPlace1" presStyleIdx="3" presStyleCnt="4"/>
      <dgm:spPr>
        <a:blipFill rotWithShape="1">
          <a:blip xmlns:r="http://schemas.openxmlformats.org/officeDocument/2006/relationships" r:embed="rId4"/>
          <a:stretch>
            <a:fillRect/>
          </a:stretch>
        </a:blipFill>
      </dgm:spPr>
      <dgm:t>
        <a:bodyPr/>
        <a:lstStyle/>
        <a:p>
          <a:endParaRPr lang="es-ES"/>
        </a:p>
      </dgm:t>
    </dgm:pt>
  </dgm:ptLst>
  <dgm:cxnLst>
    <dgm:cxn modelId="{52665B83-3D98-43A2-82C8-13881E7D1A74}" srcId="{E7E7D450-B84D-420F-9EAA-73662D4BCCC8}" destId="{D925973A-8E61-41BF-A4F5-3F541D8FD6DC}" srcOrd="1" destOrd="0" parTransId="{46B52BFD-6DD4-4632-9CEA-9E19ED65AD97}" sibTransId="{9CA5709B-DDF8-401C-8FE9-469B55DC824C}"/>
    <dgm:cxn modelId="{C1699C95-C016-4792-AFB4-83090882A1A5}" srcId="{E7E7D450-B84D-420F-9EAA-73662D4BCCC8}" destId="{45C90F5E-0FC6-41FC-B6C2-154BF9AA1C2A}" srcOrd="2" destOrd="0" parTransId="{E7B14EEC-8C6C-447D-81B1-CFF0E4BC9D88}" sibTransId="{277ED4EB-29AB-4227-95F7-9C5807143DE7}"/>
    <dgm:cxn modelId="{1DAAF940-C0A2-4143-8486-DECF101C2232}" srcId="{E7E7D450-B84D-420F-9EAA-73662D4BCCC8}" destId="{A1AA21CE-97A8-4121-B6ED-D7AAACAAF73C}" srcOrd="0" destOrd="0" parTransId="{5F91079D-5820-4222-A684-0C55F1D54222}" sibTransId="{AB5DAAA8-B317-4049-892F-D3A00717E107}"/>
    <dgm:cxn modelId="{3693F5B1-191C-4887-9DD8-027306EDDA9D}" type="presOf" srcId="{D925973A-8E61-41BF-A4F5-3F541D8FD6DC}" destId="{15009DCA-BD38-4AC4-B2FD-75D627E4860C}" srcOrd="0" destOrd="0" presId="urn:microsoft.com/office/officeart/2008/layout/PictureStrips"/>
    <dgm:cxn modelId="{68EB9F97-791F-4FAE-BA18-D11A17C3D59C}" type="presOf" srcId="{E7E7D450-B84D-420F-9EAA-73662D4BCCC8}" destId="{446811DB-65F0-4086-9C60-6E6F5280EE77}" srcOrd="0" destOrd="0" presId="urn:microsoft.com/office/officeart/2008/layout/PictureStrips"/>
    <dgm:cxn modelId="{91E2D79D-6AF7-4D9A-BF33-D7B91A297499}" type="presOf" srcId="{45C90F5E-0FC6-41FC-B6C2-154BF9AA1C2A}" destId="{3B7EDC40-3197-4F24-95CC-AF8D2CAA2C31}" srcOrd="0" destOrd="0" presId="urn:microsoft.com/office/officeart/2008/layout/PictureStrips"/>
    <dgm:cxn modelId="{212B27A7-F329-4271-847D-01E53A3B7CB9}" type="presOf" srcId="{A1AA21CE-97A8-4121-B6ED-D7AAACAAF73C}" destId="{5976C2CE-7D53-4BAE-A791-C1F4AD821512}" srcOrd="0" destOrd="0" presId="urn:microsoft.com/office/officeart/2008/layout/PictureStrips"/>
    <dgm:cxn modelId="{105F92D1-EC32-4B4D-A5D7-C954BFFC7892}" srcId="{E7E7D450-B84D-420F-9EAA-73662D4BCCC8}" destId="{B2E8EA4D-302C-4D32-A5F0-9E98406A2ACD}" srcOrd="3" destOrd="0" parTransId="{8ADF8BD7-BD62-4A98-9B03-993BA32636BF}" sibTransId="{3AA7F2E0-6340-47C0-AED6-FEFA643C0B00}"/>
    <dgm:cxn modelId="{3E4D741F-1772-4A8A-A2BE-67B690AB038B}" type="presOf" srcId="{B2E8EA4D-302C-4D32-A5F0-9E98406A2ACD}" destId="{82FDB5FE-15A6-4813-855F-D652DF0F47A4}" srcOrd="0" destOrd="0" presId="urn:microsoft.com/office/officeart/2008/layout/PictureStrips"/>
    <dgm:cxn modelId="{6080A397-9950-4A85-BB0A-0CB659E308E8}" type="presParOf" srcId="{446811DB-65F0-4086-9C60-6E6F5280EE77}" destId="{44C0C81D-E6A8-4704-91D5-7BDAA9113F6A}" srcOrd="0" destOrd="0" presId="urn:microsoft.com/office/officeart/2008/layout/PictureStrips"/>
    <dgm:cxn modelId="{B161A954-3335-414B-AA1A-C89D1FB47E4E}" type="presParOf" srcId="{44C0C81D-E6A8-4704-91D5-7BDAA9113F6A}" destId="{5976C2CE-7D53-4BAE-A791-C1F4AD821512}" srcOrd="0" destOrd="0" presId="urn:microsoft.com/office/officeart/2008/layout/PictureStrips"/>
    <dgm:cxn modelId="{71E8BEB7-6FBC-48D3-9188-525AEB6C2125}" type="presParOf" srcId="{44C0C81D-E6A8-4704-91D5-7BDAA9113F6A}" destId="{47D5CFF3-A628-4367-8312-3A18CACD363F}" srcOrd="1" destOrd="0" presId="urn:microsoft.com/office/officeart/2008/layout/PictureStrips"/>
    <dgm:cxn modelId="{505EF88B-8935-42FF-BF01-07BB881CC947}" type="presParOf" srcId="{446811DB-65F0-4086-9C60-6E6F5280EE77}" destId="{F50D2022-6E40-4577-9507-3480EB1D98BF}" srcOrd="1" destOrd="0" presId="urn:microsoft.com/office/officeart/2008/layout/PictureStrips"/>
    <dgm:cxn modelId="{B5332D30-E1EC-422F-822C-95586D34E725}" type="presParOf" srcId="{446811DB-65F0-4086-9C60-6E6F5280EE77}" destId="{817C820B-7895-497E-B5B0-9592338F1B09}" srcOrd="2" destOrd="0" presId="urn:microsoft.com/office/officeart/2008/layout/PictureStrips"/>
    <dgm:cxn modelId="{D5A6C68C-38E6-4A36-B5DD-546BC37756A8}" type="presParOf" srcId="{817C820B-7895-497E-B5B0-9592338F1B09}" destId="{15009DCA-BD38-4AC4-B2FD-75D627E4860C}" srcOrd="0" destOrd="0" presId="urn:microsoft.com/office/officeart/2008/layout/PictureStrips"/>
    <dgm:cxn modelId="{CDD406DE-85E8-43BB-9CF4-A8195A81525E}" type="presParOf" srcId="{817C820B-7895-497E-B5B0-9592338F1B09}" destId="{AA9DDCA4-CF7E-4B08-9418-69DFEF3A47D4}" srcOrd="1" destOrd="0" presId="urn:microsoft.com/office/officeart/2008/layout/PictureStrips"/>
    <dgm:cxn modelId="{4945A92C-C2D3-4244-B64A-DB80CAF2D99A}" type="presParOf" srcId="{446811DB-65F0-4086-9C60-6E6F5280EE77}" destId="{B2353926-CF92-4943-91BF-19C093256FEB}" srcOrd="3" destOrd="0" presId="urn:microsoft.com/office/officeart/2008/layout/PictureStrips"/>
    <dgm:cxn modelId="{48ED335C-174D-4404-B552-FC84C85F54D8}" type="presParOf" srcId="{446811DB-65F0-4086-9C60-6E6F5280EE77}" destId="{104E3BE1-8E8D-4A07-A936-40B2B0DBD10F}" srcOrd="4" destOrd="0" presId="urn:microsoft.com/office/officeart/2008/layout/PictureStrips"/>
    <dgm:cxn modelId="{EE09CC9D-90F6-4389-81F1-F30507A3D71D}" type="presParOf" srcId="{104E3BE1-8E8D-4A07-A936-40B2B0DBD10F}" destId="{3B7EDC40-3197-4F24-95CC-AF8D2CAA2C31}" srcOrd="0" destOrd="0" presId="urn:microsoft.com/office/officeart/2008/layout/PictureStrips"/>
    <dgm:cxn modelId="{FC06180D-F05A-440E-AE1C-6ACF9ADE62DB}" type="presParOf" srcId="{104E3BE1-8E8D-4A07-A936-40B2B0DBD10F}" destId="{1A931414-D2D9-4F9A-A47E-9DB8567D610A}" srcOrd="1" destOrd="0" presId="urn:microsoft.com/office/officeart/2008/layout/PictureStrips"/>
    <dgm:cxn modelId="{5791D82E-859E-46CC-879E-C1AF30FDD816}" type="presParOf" srcId="{446811DB-65F0-4086-9C60-6E6F5280EE77}" destId="{49491613-3E3E-47D5-8E87-A20063BE0BD0}" srcOrd="5" destOrd="0" presId="urn:microsoft.com/office/officeart/2008/layout/PictureStrips"/>
    <dgm:cxn modelId="{5E9A1BBE-918E-4FC6-9E3B-199FE7B219FE}" type="presParOf" srcId="{446811DB-65F0-4086-9C60-6E6F5280EE77}" destId="{2D8A26E9-B79E-46AB-B923-D5E6A0BC8057}" srcOrd="6" destOrd="0" presId="urn:microsoft.com/office/officeart/2008/layout/PictureStrips"/>
    <dgm:cxn modelId="{2FFD76F5-5F5B-4F32-97D0-4901D8FEB547}" type="presParOf" srcId="{2D8A26E9-B79E-46AB-B923-D5E6A0BC8057}" destId="{82FDB5FE-15A6-4813-855F-D652DF0F47A4}" srcOrd="0" destOrd="0" presId="urn:microsoft.com/office/officeart/2008/layout/PictureStrips"/>
    <dgm:cxn modelId="{6FF0411E-0941-4BD3-8110-FC04FD9C8AA3}" type="presParOf" srcId="{2D8A26E9-B79E-46AB-B923-D5E6A0BC8057}" destId="{921BF9FE-229E-439C-983A-29B9EF72EE2B}"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8DC9C10-6F19-4E78-9BD1-EA802DF41D81}" type="doc">
      <dgm:prSet loTypeId="urn:microsoft.com/office/officeart/2005/8/layout/hierarchy3" loCatId="hierarchy" qsTypeId="urn:microsoft.com/office/officeart/2005/8/quickstyle/3d2" qsCatId="3D" csTypeId="urn:microsoft.com/office/officeart/2005/8/colors/accent3_2" csCatId="accent3" phldr="1"/>
      <dgm:spPr/>
      <dgm:t>
        <a:bodyPr/>
        <a:lstStyle/>
        <a:p>
          <a:endParaRPr lang="es-ES"/>
        </a:p>
      </dgm:t>
    </dgm:pt>
    <dgm:pt modelId="{86D249FA-CCBB-4869-922B-6B6E4F104680}">
      <dgm:prSet phldrT="[Texto]" custT="1"/>
      <dgm:spPr/>
      <dgm:t>
        <a:bodyPr/>
        <a:lstStyle/>
        <a:p>
          <a:r>
            <a:rPr lang="es-ES" sz="1600" dirty="0" smtClean="0"/>
            <a:t>PRÉSTAMOS HIPOTECARIOS </a:t>
          </a:r>
          <a:endParaRPr lang="es-ES" sz="1600" dirty="0"/>
        </a:p>
      </dgm:t>
    </dgm:pt>
    <dgm:pt modelId="{247FE562-3866-4489-A74D-F683835039CA}" type="parTrans" cxnId="{F5FFE79A-8694-4AB3-BCB7-6894B26124B2}">
      <dgm:prSet/>
      <dgm:spPr/>
      <dgm:t>
        <a:bodyPr/>
        <a:lstStyle/>
        <a:p>
          <a:endParaRPr lang="es-ES" sz="1600"/>
        </a:p>
      </dgm:t>
    </dgm:pt>
    <dgm:pt modelId="{817E2B3B-3536-4EBF-BD5F-D6CF291E0502}" type="sibTrans" cxnId="{F5FFE79A-8694-4AB3-BCB7-6894B26124B2}">
      <dgm:prSet/>
      <dgm:spPr/>
      <dgm:t>
        <a:bodyPr/>
        <a:lstStyle/>
        <a:p>
          <a:endParaRPr lang="es-ES" sz="1600"/>
        </a:p>
      </dgm:t>
    </dgm:pt>
    <dgm:pt modelId="{FEE74E14-9111-4A26-A9A9-A161FA2E9823}">
      <dgm:prSet phldrT="[Texto]" custT="1"/>
      <dgm:spPr/>
      <dgm:t>
        <a:bodyPr/>
        <a:lstStyle/>
        <a:p>
          <a:r>
            <a:rPr lang="es-ES" sz="1600" dirty="0" smtClean="0"/>
            <a:t>Vivienda Terminada </a:t>
          </a:r>
          <a:endParaRPr lang="es-ES" sz="1600" dirty="0"/>
        </a:p>
      </dgm:t>
    </dgm:pt>
    <dgm:pt modelId="{6A6B3839-7304-4FEB-A8FF-49862267020E}" type="parTrans" cxnId="{F4F6878B-A548-4549-8805-31D3D4907ED1}">
      <dgm:prSet/>
      <dgm:spPr/>
      <dgm:t>
        <a:bodyPr/>
        <a:lstStyle/>
        <a:p>
          <a:endParaRPr lang="es-ES" sz="1600"/>
        </a:p>
      </dgm:t>
    </dgm:pt>
    <dgm:pt modelId="{CBBCD4B0-A71C-44A3-A53B-C9D6DD2A394A}" type="sibTrans" cxnId="{F4F6878B-A548-4549-8805-31D3D4907ED1}">
      <dgm:prSet/>
      <dgm:spPr/>
      <dgm:t>
        <a:bodyPr/>
        <a:lstStyle/>
        <a:p>
          <a:endParaRPr lang="es-ES" sz="1600"/>
        </a:p>
      </dgm:t>
    </dgm:pt>
    <dgm:pt modelId="{3E182AF2-944B-4D15-82DE-AB35BBCBD14E}">
      <dgm:prSet phldrT="[Texto]" custT="1"/>
      <dgm:spPr/>
      <dgm:t>
        <a:bodyPr/>
        <a:lstStyle/>
        <a:p>
          <a:r>
            <a:rPr lang="es-ES" sz="1600" dirty="0" smtClean="0"/>
            <a:t>Remodelación y Ampliación de Vivienda</a:t>
          </a:r>
          <a:endParaRPr lang="es-ES" sz="1600" dirty="0"/>
        </a:p>
      </dgm:t>
    </dgm:pt>
    <dgm:pt modelId="{60651C4D-188E-4590-B8CD-AF66CBBC1A96}" type="parTrans" cxnId="{93A523E5-8778-4E8F-A3BC-643FA7FF0CAB}">
      <dgm:prSet/>
      <dgm:spPr/>
      <dgm:t>
        <a:bodyPr/>
        <a:lstStyle/>
        <a:p>
          <a:endParaRPr lang="es-ES" sz="1600"/>
        </a:p>
      </dgm:t>
    </dgm:pt>
    <dgm:pt modelId="{1783A254-0179-4AA4-B06C-3084E0541DFA}" type="sibTrans" cxnId="{93A523E5-8778-4E8F-A3BC-643FA7FF0CAB}">
      <dgm:prSet/>
      <dgm:spPr/>
      <dgm:t>
        <a:bodyPr/>
        <a:lstStyle/>
        <a:p>
          <a:endParaRPr lang="es-ES" sz="1600"/>
        </a:p>
      </dgm:t>
    </dgm:pt>
    <dgm:pt modelId="{29A37D12-E5D1-4CB9-A65F-A9097B73FBA9}">
      <dgm:prSet phldrT="[Texto]" custT="1"/>
      <dgm:spPr/>
      <dgm:t>
        <a:bodyPr/>
        <a:lstStyle/>
        <a:p>
          <a:r>
            <a:rPr lang="es-ES" sz="1600" dirty="0" smtClean="0"/>
            <a:t>Adquisición de terreno </a:t>
          </a:r>
          <a:endParaRPr lang="es-ES" sz="1600" dirty="0"/>
        </a:p>
      </dgm:t>
    </dgm:pt>
    <dgm:pt modelId="{B51D2C90-1A5B-4EF4-8461-FA90EDEB9024}" type="parTrans" cxnId="{A42A78A4-8AAA-4A39-B5A4-10A038BB1B70}">
      <dgm:prSet/>
      <dgm:spPr/>
      <dgm:t>
        <a:bodyPr/>
        <a:lstStyle/>
        <a:p>
          <a:endParaRPr lang="es-ES" sz="1600"/>
        </a:p>
      </dgm:t>
    </dgm:pt>
    <dgm:pt modelId="{22A73808-638E-4293-9EC3-2AA114AD1825}" type="sibTrans" cxnId="{A42A78A4-8AAA-4A39-B5A4-10A038BB1B70}">
      <dgm:prSet/>
      <dgm:spPr/>
      <dgm:t>
        <a:bodyPr/>
        <a:lstStyle/>
        <a:p>
          <a:endParaRPr lang="es-ES" sz="1600"/>
        </a:p>
      </dgm:t>
    </dgm:pt>
    <dgm:pt modelId="{B7CC90A0-65EA-42C0-BEDA-CFCAB2C28734}">
      <dgm:prSet phldrT="[Texto]" custT="1"/>
      <dgm:spPr/>
      <dgm:t>
        <a:bodyPr/>
        <a:lstStyle/>
        <a:p>
          <a:r>
            <a:rPr lang="es-ES" sz="1600" dirty="0" smtClean="0"/>
            <a:t>Construcción de Vivienda </a:t>
          </a:r>
          <a:endParaRPr lang="es-ES" sz="1600" dirty="0"/>
        </a:p>
      </dgm:t>
    </dgm:pt>
    <dgm:pt modelId="{21EC1A75-1226-4441-8A5D-44C7BDF62574}" type="parTrans" cxnId="{DE4F236A-53B4-47B0-907E-53A72B19B16A}">
      <dgm:prSet/>
      <dgm:spPr/>
      <dgm:t>
        <a:bodyPr/>
        <a:lstStyle/>
        <a:p>
          <a:endParaRPr lang="es-ES" sz="1600"/>
        </a:p>
      </dgm:t>
    </dgm:pt>
    <dgm:pt modelId="{EB6642E0-8D4C-42A8-961C-B2E8172A82B7}" type="sibTrans" cxnId="{DE4F236A-53B4-47B0-907E-53A72B19B16A}">
      <dgm:prSet/>
      <dgm:spPr/>
      <dgm:t>
        <a:bodyPr/>
        <a:lstStyle/>
        <a:p>
          <a:endParaRPr lang="es-ES" sz="1600"/>
        </a:p>
      </dgm:t>
    </dgm:pt>
    <dgm:pt modelId="{68B709EC-3BB1-41BB-95F5-3C6E972D1277}">
      <dgm:prSet phldrT="[Texto]" custT="1"/>
      <dgm:spPr/>
      <dgm:t>
        <a:bodyPr/>
        <a:lstStyle/>
        <a:p>
          <a:r>
            <a:rPr lang="es-ES" sz="1600" dirty="0" smtClean="0"/>
            <a:t>Adquisición de terreno  y Construcción de Vivienda </a:t>
          </a:r>
          <a:endParaRPr lang="es-ES" sz="1600" dirty="0"/>
        </a:p>
      </dgm:t>
    </dgm:pt>
    <dgm:pt modelId="{0C49D8EC-F380-4F41-A834-68320CC48658}" type="parTrans" cxnId="{0D6D8387-F7DC-48DC-8AC5-255B8155F12C}">
      <dgm:prSet/>
      <dgm:spPr/>
      <dgm:t>
        <a:bodyPr/>
        <a:lstStyle/>
        <a:p>
          <a:endParaRPr lang="es-ES" sz="1600"/>
        </a:p>
      </dgm:t>
    </dgm:pt>
    <dgm:pt modelId="{D2DFD12D-6B66-407E-9B91-C2A457FA29D7}" type="sibTrans" cxnId="{0D6D8387-F7DC-48DC-8AC5-255B8155F12C}">
      <dgm:prSet/>
      <dgm:spPr/>
      <dgm:t>
        <a:bodyPr/>
        <a:lstStyle/>
        <a:p>
          <a:endParaRPr lang="es-ES" sz="1600"/>
        </a:p>
      </dgm:t>
    </dgm:pt>
    <dgm:pt modelId="{C36CF090-D2CF-4662-B1AE-578BA14C9939}">
      <dgm:prSet phldrT="[Texto]" custT="1"/>
      <dgm:spPr/>
      <dgm:t>
        <a:bodyPr/>
        <a:lstStyle/>
        <a:p>
          <a:r>
            <a:rPr lang="es-ES" sz="1600" dirty="0" smtClean="0"/>
            <a:t>Adquisición de oficinas y locales comerciales y consultorios </a:t>
          </a:r>
          <a:endParaRPr lang="es-ES" sz="1600" dirty="0"/>
        </a:p>
      </dgm:t>
    </dgm:pt>
    <dgm:pt modelId="{44FCD14C-2156-4118-A2B5-786FEA219355}" type="parTrans" cxnId="{C0FA88F4-D2AF-452E-B80A-2446D11E511C}">
      <dgm:prSet/>
      <dgm:spPr/>
      <dgm:t>
        <a:bodyPr/>
        <a:lstStyle/>
        <a:p>
          <a:endParaRPr lang="es-ES" sz="1600"/>
        </a:p>
      </dgm:t>
    </dgm:pt>
    <dgm:pt modelId="{1FB65664-E0B3-4371-B094-6E111FF344FD}" type="sibTrans" cxnId="{C0FA88F4-D2AF-452E-B80A-2446D11E511C}">
      <dgm:prSet/>
      <dgm:spPr/>
      <dgm:t>
        <a:bodyPr/>
        <a:lstStyle/>
        <a:p>
          <a:endParaRPr lang="es-ES" sz="1600"/>
        </a:p>
      </dgm:t>
    </dgm:pt>
    <dgm:pt modelId="{FBC8E941-8534-434B-B537-D9A938CF169E}" type="pres">
      <dgm:prSet presAssocID="{B8DC9C10-6F19-4E78-9BD1-EA802DF41D81}" presName="diagram" presStyleCnt="0">
        <dgm:presLayoutVars>
          <dgm:chPref val="1"/>
          <dgm:dir/>
          <dgm:animOne val="branch"/>
          <dgm:animLvl val="lvl"/>
          <dgm:resizeHandles/>
        </dgm:presLayoutVars>
      </dgm:prSet>
      <dgm:spPr/>
      <dgm:t>
        <a:bodyPr/>
        <a:lstStyle/>
        <a:p>
          <a:endParaRPr lang="es-ES"/>
        </a:p>
      </dgm:t>
    </dgm:pt>
    <dgm:pt modelId="{B2A91166-4FA0-41E4-A40E-760B950ECE73}" type="pres">
      <dgm:prSet presAssocID="{86D249FA-CCBB-4869-922B-6B6E4F104680}" presName="root" presStyleCnt="0"/>
      <dgm:spPr/>
    </dgm:pt>
    <dgm:pt modelId="{7AA6C7C9-255E-4766-8F78-3FD8A33D145A}" type="pres">
      <dgm:prSet presAssocID="{86D249FA-CCBB-4869-922B-6B6E4F104680}" presName="rootComposite" presStyleCnt="0"/>
      <dgm:spPr/>
    </dgm:pt>
    <dgm:pt modelId="{B451BB49-39C2-4AA6-A3BB-510EB1B2E6C5}" type="pres">
      <dgm:prSet presAssocID="{86D249FA-CCBB-4869-922B-6B6E4F104680}" presName="rootText" presStyleLbl="node1" presStyleIdx="0" presStyleCnt="1" custScaleX="1753991" custScaleY="177403" custLinFactNeighborX="-1001" custLinFactNeighborY="-38429"/>
      <dgm:spPr/>
      <dgm:t>
        <a:bodyPr/>
        <a:lstStyle/>
        <a:p>
          <a:endParaRPr lang="es-ES"/>
        </a:p>
      </dgm:t>
    </dgm:pt>
    <dgm:pt modelId="{D31709A5-9F5B-478B-B436-08992500AF9F}" type="pres">
      <dgm:prSet presAssocID="{86D249FA-CCBB-4869-922B-6B6E4F104680}" presName="rootConnector" presStyleLbl="node1" presStyleIdx="0" presStyleCnt="1"/>
      <dgm:spPr/>
      <dgm:t>
        <a:bodyPr/>
        <a:lstStyle/>
        <a:p>
          <a:endParaRPr lang="es-ES"/>
        </a:p>
      </dgm:t>
    </dgm:pt>
    <dgm:pt modelId="{BF21A55B-1C61-469F-A2E7-59245CBFE1B1}" type="pres">
      <dgm:prSet presAssocID="{86D249FA-CCBB-4869-922B-6B6E4F104680}" presName="childShape" presStyleCnt="0"/>
      <dgm:spPr/>
    </dgm:pt>
    <dgm:pt modelId="{8631FDA1-601A-49D4-958C-276133F885A2}" type="pres">
      <dgm:prSet presAssocID="{6A6B3839-7304-4FEB-A8FF-49862267020E}" presName="Name13" presStyleLbl="parChTrans1D2" presStyleIdx="0" presStyleCnt="6"/>
      <dgm:spPr/>
      <dgm:t>
        <a:bodyPr/>
        <a:lstStyle/>
        <a:p>
          <a:endParaRPr lang="es-ES"/>
        </a:p>
      </dgm:t>
    </dgm:pt>
    <dgm:pt modelId="{2F4A8B81-6762-41E9-AC18-6A645B5910FA}" type="pres">
      <dgm:prSet presAssocID="{FEE74E14-9111-4A26-A9A9-A161FA2E9823}" presName="childText" presStyleLbl="bgAcc1" presStyleIdx="0" presStyleCnt="6" custScaleX="1784747" custScaleY="149036">
        <dgm:presLayoutVars>
          <dgm:bulletEnabled val="1"/>
        </dgm:presLayoutVars>
      </dgm:prSet>
      <dgm:spPr/>
      <dgm:t>
        <a:bodyPr/>
        <a:lstStyle/>
        <a:p>
          <a:endParaRPr lang="es-ES"/>
        </a:p>
      </dgm:t>
    </dgm:pt>
    <dgm:pt modelId="{BE20DD22-4F52-422F-B29D-E144F5B2618A}" type="pres">
      <dgm:prSet presAssocID="{21EC1A75-1226-4441-8A5D-44C7BDF62574}" presName="Name13" presStyleLbl="parChTrans1D2" presStyleIdx="1" presStyleCnt="6"/>
      <dgm:spPr/>
      <dgm:t>
        <a:bodyPr/>
        <a:lstStyle/>
        <a:p>
          <a:endParaRPr lang="es-ES"/>
        </a:p>
      </dgm:t>
    </dgm:pt>
    <dgm:pt modelId="{4D05DD8C-316B-4212-BB67-49DC0B0079A4}" type="pres">
      <dgm:prSet presAssocID="{B7CC90A0-65EA-42C0-BEDA-CFCAB2C28734}" presName="childText" presStyleLbl="bgAcc1" presStyleIdx="1" presStyleCnt="6" custScaleX="1784747" custScaleY="149036">
        <dgm:presLayoutVars>
          <dgm:bulletEnabled val="1"/>
        </dgm:presLayoutVars>
      </dgm:prSet>
      <dgm:spPr/>
      <dgm:t>
        <a:bodyPr/>
        <a:lstStyle/>
        <a:p>
          <a:endParaRPr lang="es-ES"/>
        </a:p>
      </dgm:t>
    </dgm:pt>
    <dgm:pt modelId="{E384224C-80FF-4E1F-A016-F68AEF362F42}" type="pres">
      <dgm:prSet presAssocID="{60651C4D-188E-4590-B8CD-AF66CBBC1A96}" presName="Name13" presStyleLbl="parChTrans1D2" presStyleIdx="2" presStyleCnt="6"/>
      <dgm:spPr/>
      <dgm:t>
        <a:bodyPr/>
        <a:lstStyle/>
        <a:p>
          <a:endParaRPr lang="es-ES"/>
        </a:p>
      </dgm:t>
    </dgm:pt>
    <dgm:pt modelId="{278FB04F-5309-49A6-B6DE-29014058D7CE}" type="pres">
      <dgm:prSet presAssocID="{3E182AF2-944B-4D15-82DE-AB35BBCBD14E}" presName="childText" presStyleLbl="bgAcc1" presStyleIdx="2" presStyleCnt="6" custScaleX="1784747" custScaleY="149036">
        <dgm:presLayoutVars>
          <dgm:bulletEnabled val="1"/>
        </dgm:presLayoutVars>
      </dgm:prSet>
      <dgm:spPr/>
      <dgm:t>
        <a:bodyPr/>
        <a:lstStyle/>
        <a:p>
          <a:endParaRPr lang="es-ES"/>
        </a:p>
      </dgm:t>
    </dgm:pt>
    <dgm:pt modelId="{465BA1CC-4BFE-4FB5-A943-F24234EEC636}" type="pres">
      <dgm:prSet presAssocID="{B51D2C90-1A5B-4EF4-8461-FA90EDEB9024}" presName="Name13" presStyleLbl="parChTrans1D2" presStyleIdx="3" presStyleCnt="6"/>
      <dgm:spPr/>
      <dgm:t>
        <a:bodyPr/>
        <a:lstStyle/>
        <a:p>
          <a:endParaRPr lang="es-ES"/>
        </a:p>
      </dgm:t>
    </dgm:pt>
    <dgm:pt modelId="{347EFE1F-1119-4E5A-810C-42F55EC4A264}" type="pres">
      <dgm:prSet presAssocID="{29A37D12-E5D1-4CB9-A65F-A9097B73FBA9}" presName="childText" presStyleLbl="bgAcc1" presStyleIdx="3" presStyleCnt="6" custScaleX="1784747" custScaleY="149036">
        <dgm:presLayoutVars>
          <dgm:bulletEnabled val="1"/>
        </dgm:presLayoutVars>
      </dgm:prSet>
      <dgm:spPr/>
      <dgm:t>
        <a:bodyPr/>
        <a:lstStyle/>
        <a:p>
          <a:endParaRPr lang="es-ES"/>
        </a:p>
      </dgm:t>
    </dgm:pt>
    <dgm:pt modelId="{FE205A56-8488-4A34-B334-DAA5930EF191}" type="pres">
      <dgm:prSet presAssocID="{0C49D8EC-F380-4F41-A834-68320CC48658}" presName="Name13" presStyleLbl="parChTrans1D2" presStyleIdx="4" presStyleCnt="6"/>
      <dgm:spPr/>
      <dgm:t>
        <a:bodyPr/>
        <a:lstStyle/>
        <a:p>
          <a:endParaRPr lang="es-ES"/>
        </a:p>
      </dgm:t>
    </dgm:pt>
    <dgm:pt modelId="{9C69089D-9D12-466F-80F2-44D75046E2A4}" type="pres">
      <dgm:prSet presAssocID="{68B709EC-3BB1-41BB-95F5-3C6E972D1277}" presName="childText" presStyleLbl="bgAcc1" presStyleIdx="4" presStyleCnt="6" custScaleX="1784747" custScaleY="149036">
        <dgm:presLayoutVars>
          <dgm:bulletEnabled val="1"/>
        </dgm:presLayoutVars>
      </dgm:prSet>
      <dgm:spPr/>
      <dgm:t>
        <a:bodyPr/>
        <a:lstStyle/>
        <a:p>
          <a:endParaRPr lang="es-ES"/>
        </a:p>
      </dgm:t>
    </dgm:pt>
    <dgm:pt modelId="{1AAA56D6-DC2E-4798-8BD0-A80963AE8DA6}" type="pres">
      <dgm:prSet presAssocID="{44FCD14C-2156-4118-A2B5-786FEA219355}" presName="Name13" presStyleLbl="parChTrans1D2" presStyleIdx="5" presStyleCnt="6"/>
      <dgm:spPr/>
      <dgm:t>
        <a:bodyPr/>
        <a:lstStyle/>
        <a:p>
          <a:endParaRPr lang="es-ES"/>
        </a:p>
      </dgm:t>
    </dgm:pt>
    <dgm:pt modelId="{315A0552-B472-4BC8-B3B6-21EF1398A920}" type="pres">
      <dgm:prSet presAssocID="{C36CF090-D2CF-4662-B1AE-578BA14C9939}" presName="childText" presStyleLbl="bgAcc1" presStyleIdx="5" presStyleCnt="6" custScaleX="1784747" custScaleY="149036">
        <dgm:presLayoutVars>
          <dgm:bulletEnabled val="1"/>
        </dgm:presLayoutVars>
      </dgm:prSet>
      <dgm:spPr/>
      <dgm:t>
        <a:bodyPr/>
        <a:lstStyle/>
        <a:p>
          <a:endParaRPr lang="es-ES"/>
        </a:p>
      </dgm:t>
    </dgm:pt>
  </dgm:ptLst>
  <dgm:cxnLst>
    <dgm:cxn modelId="{B8C80D93-2041-48BA-B933-6FB60DE233B0}" type="presOf" srcId="{B8DC9C10-6F19-4E78-9BD1-EA802DF41D81}" destId="{FBC8E941-8534-434B-B537-D9A938CF169E}" srcOrd="0" destOrd="0" presId="urn:microsoft.com/office/officeart/2005/8/layout/hierarchy3"/>
    <dgm:cxn modelId="{3571AFCB-F626-4CA1-81EB-5FD86CFF4F26}" type="presOf" srcId="{86D249FA-CCBB-4869-922B-6B6E4F104680}" destId="{B451BB49-39C2-4AA6-A3BB-510EB1B2E6C5}" srcOrd="0" destOrd="0" presId="urn:microsoft.com/office/officeart/2005/8/layout/hierarchy3"/>
    <dgm:cxn modelId="{B5B81E34-CE19-493D-8DBD-410F4E51703D}" type="presOf" srcId="{3E182AF2-944B-4D15-82DE-AB35BBCBD14E}" destId="{278FB04F-5309-49A6-B6DE-29014058D7CE}" srcOrd="0" destOrd="0" presId="urn:microsoft.com/office/officeart/2005/8/layout/hierarchy3"/>
    <dgm:cxn modelId="{497D4615-C227-402E-A7B5-84BEA7ECFEA3}" type="presOf" srcId="{29A37D12-E5D1-4CB9-A65F-A9097B73FBA9}" destId="{347EFE1F-1119-4E5A-810C-42F55EC4A264}" srcOrd="0" destOrd="0" presId="urn:microsoft.com/office/officeart/2005/8/layout/hierarchy3"/>
    <dgm:cxn modelId="{49113955-C287-41C8-ADB6-870A61C0732C}" type="presOf" srcId="{FEE74E14-9111-4A26-A9A9-A161FA2E9823}" destId="{2F4A8B81-6762-41E9-AC18-6A645B5910FA}" srcOrd="0" destOrd="0" presId="urn:microsoft.com/office/officeart/2005/8/layout/hierarchy3"/>
    <dgm:cxn modelId="{F4F6878B-A548-4549-8805-31D3D4907ED1}" srcId="{86D249FA-CCBB-4869-922B-6B6E4F104680}" destId="{FEE74E14-9111-4A26-A9A9-A161FA2E9823}" srcOrd="0" destOrd="0" parTransId="{6A6B3839-7304-4FEB-A8FF-49862267020E}" sibTransId="{CBBCD4B0-A71C-44A3-A53B-C9D6DD2A394A}"/>
    <dgm:cxn modelId="{255A6242-648D-4020-BE88-DBB4D8C13F11}" type="presOf" srcId="{68B709EC-3BB1-41BB-95F5-3C6E972D1277}" destId="{9C69089D-9D12-466F-80F2-44D75046E2A4}" srcOrd="0" destOrd="0" presId="urn:microsoft.com/office/officeart/2005/8/layout/hierarchy3"/>
    <dgm:cxn modelId="{A2A3A587-A13B-4040-9176-3C2D210E2C05}" type="presOf" srcId="{B51D2C90-1A5B-4EF4-8461-FA90EDEB9024}" destId="{465BA1CC-4BFE-4FB5-A943-F24234EEC636}" srcOrd="0" destOrd="0" presId="urn:microsoft.com/office/officeart/2005/8/layout/hierarchy3"/>
    <dgm:cxn modelId="{54584E19-1229-4C57-8CF6-25C3F984FEFC}" type="presOf" srcId="{B7CC90A0-65EA-42C0-BEDA-CFCAB2C28734}" destId="{4D05DD8C-316B-4212-BB67-49DC0B0079A4}" srcOrd="0" destOrd="0" presId="urn:microsoft.com/office/officeart/2005/8/layout/hierarchy3"/>
    <dgm:cxn modelId="{92EFA42F-FDAF-4A1C-B701-344CF551B8B2}" type="presOf" srcId="{6A6B3839-7304-4FEB-A8FF-49862267020E}" destId="{8631FDA1-601A-49D4-958C-276133F885A2}" srcOrd="0" destOrd="0" presId="urn:microsoft.com/office/officeart/2005/8/layout/hierarchy3"/>
    <dgm:cxn modelId="{9BB19FE6-0265-4846-A458-E650A3402111}" type="presOf" srcId="{60651C4D-188E-4590-B8CD-AF66CBBC1A96}" destId="{E384224C-80FF-4E1F-A016-F68AEF362F42}" srcOrd="0" destOrd="0" presId="urn:microsoft.com/office/officeart/2005/8/layout/hierarchy3"/>
    <dgm:cxn modelId="{A42A78A4-8AAA-4A39-B5A4-10A038BB1B70}" srcId="{86D249FA-CCBB-4869-922B-6B6E4F104680}" destId="{29A37D12-E5D1-4CB9-A65F-A9097B73FBA9}" srcOrd="3" destOrd="0" parTransId="{B51D2C90-1A5B-4EF4-8461-FA90EDEB9024}" sibTransId="{22A73808-638E-4293-9EC3-2AA114AD1825}"/>
    <dgm:cxn modelId="{26BA7FBC-96AE-479C-8BD4-574B15FC364F}" type="presOf" srcId="{0C49D8EC-F380-4F41-A834-68320CC48658}" destId="{FE205A56-8488-4A34-B334-DAA5930EF191}" srcOrd="0" destOrd="0" presId="urn:microsoft.com/office/officeart/2005/8/layout/hierarchy3"/>
    <dgm:cxn modelId="{93A523E5-8778-4E8F-A3BC-643FA7FF0CAB}" srcId="{86D249FA-CCBB-4869-922B-6B6E4F104680}" destId="{3E182AF2-944B-4D15-82DE-AB35BBCBD14E}" srcOrd="2" destOrd="0" parTransId="{60651C4D-188E-4590-B8CD-AF66CBBC1A96}" sibTransId="{1783A254-0179-4AA4-B06C-3084E0541DFA}"/>
    <dgm:cxn modelId="{94288245-BA90-49AD-8727-A9CAAB4CE539}" type="presOf" srcId="{44FCD14C-2156-4118-A2B5-786FEA219355}" destId="{1AAA56D6-DC2E-4798-8BD0-A80963AE8DA6}" srcOrd="0" destOrd="0" presId="urn:microsoft.com/office/officeart/2005/8/layout/hierarchy3"/>
    <dgm:cxn modelId="{B4A68657-3500-4124-8DE0-5046DD9F2587}" type="presOf" srcId="{C36CF090-D2CF-4662-B1AE-578BA14C9939}" destId="{315A0552-B472-4BC8-B3B6-21EF1398A920}" srcOrd="0" destOrd="0" presId="urn:microsoft.com/office/officeart/2005/8/layout/hierarchy3"/>
    <dgm:cxn modelId="{0D6D8387-F7DC-48DC-8AC5-255B8155F12C}" srcId="{86D249FA-CCBB-4869-922B-6B6E4F104680}" destId="{68B709EC-3BB1-41BB-95F5-3C6E972D1277}" srcOrd="4" destOrd="0" parTransId="{0C49D8EC-F380-4F41-A834-68320CC48658}" sibTransId="{D2DFD12D-6B66-407E-9B91-C2A457FA29D7}"/>
    <dgm:cxn modelId="{EC8A6E55-B284-426C-AE4C-D32D272D883F}" type="presOf" srcId="{86D249FA-CCBB-4869-922B-6B6E4F104680}" destId="{D31709A5-9F5B-478B-B436-08992500AF9F}" srcOrd="1" destOrd="0" presId="urn:microsoft.com/office/officeart/2005/8/layout/hierarchy3"/>
    <dgm:cxn modelId="{DE4F236A-53B4-47B0-907E-53A72B19B16A}" srcId="{86D249FA-CCBB-4869-922B-6B6E4F104680}" destId="{B7CC90A0-65EA-42C0-BEDA-CFCAB2C28734}" srcOrd="1" destOrd="0" parTransId="{21EC1A75-1226-4441-8A5D-44C7BDF62574}" sibTransId="{EB6642E0-8D4C-42A8-961C-B2E8172A82B7}"/>
    <dgm:cxn modelId="{C0FA88F4-D2AF-452E-B80A-2446D11E511C}" srcId="{86D249FA-CCBB-4869-922B-6B6E4F104680}" destId="{C36CF090-D2CF-4662-B1AE-578BA14C9939}" srcOrd="5" destOrd="0" parTransId="{44FCD14C-2156-4118-A2B5-786FEA219355}" sibTransId="{1FB65664-E0B3-4371-B094-6E111FF344FD}"/>
    <dgm:cxn modelId="{F5FFE79A-8694-4AB3-BCB7-6894B26124B2}" srcId="{B8DC9C10-6F19-4E78-9BD1-EA802DF41D81}" destId="{86D249FA-CCBB-4869-922B-6B6E4F104680}" srcOrd="0" destOrd="0" parTransId="{247FE562-3866-4489-A74D-F683835039CA}" sibTransId="{817E2B3B-3536-4EBF-BD5F-D6CF291E0502}"/>
    <dgm:cxn modelId="{8F287869-1EA1-401F-B5C8-9C5A012AEAFE}" type="presOf" srcId="{21EC1A75-1226-4441-8A5D-44C7BDF62574}" destId="{BE20DD22-4F52-422F-B29D-E144F5B2618A}" srcOrd="0" destOrd="0" presId="urn:microsoft.com/office/officeart/2005/8/layout/hierarchy3"/>
    <dgm:cxn modelId="{9E76A243-E13C-403A-BD6E-80B4337AF445}" type="presParOf" srcId="{FBC8E941-8534-434B-B537-D9A938CF169E}" destId="{B2A91166-4FA0-41E4-A40E-760B950ECE73}" srcOrd="0" destOrd="0" presId="urn:microsoft.com/office/officeart/2005/8/layout/hierarchy3"/>
    <dgm:cxn modelId="{5BA01D9A-F2EC-4A86-988F-86326AF664BA}" type="presParOf" srcId="{B2A91166-4FA0-41E4-A40E-760B950ECE73}" destId="{7AA6C7C9-255E-4766-8F78-3FD8A33D145A}" srcOrd="0" destOrd="0" presId="urn:microsoft.com/office/officeart/2005/8/layout/hierarchy3"/>
    <dgm:cxn modelId="{DCC5F7E2-0EB5-44A1-A5A2-22488EC6299B}" type="presParOf" srcId="{7AA6C7C9-255E-4766-8F78-3FD8A33D145A}" destId="{B451BB49-39C2-4AA6-A3BB-510EB1B2E6C5}" srcOrd="0" destOrd="0" presId="urn:microsoft.com/office/officeart/2005/8/layout/hierarchy3"/>
    <dgm:cxn modelId="{B0EC65A2-90B4-48E6-893C-7B6E52FBCA24}" type="presParOf" srcId="{7AA6C7C9-255E-4766-8F78-3FD8A33D145A}" destId="{D31709A5-9F5B-478B-B436-08992500AF9F}" srcOrd="1" destOrd="0" presId="urn:microsoft.com/office/officeart/2005/8/layout/hierarchy3"/>
    <dgm:cxn modelId="{BBCEBE24-DAD4-4F07-9673-965C7DF39D1F}" type="presParOf" srcId="{B2A91166-4FA0-41E4-A40E-760B950ECE73}" destId="{BF21A55B-1C61-469F-A2E7-59245CBFE1B1}" srcOrd="1" destOrd="0" presId="urn:microsoft.com/office/officeart/2005/8/layout/hierarchy3"/>
    <dgm:cxn modelId="{F108DB61-608F-4EF1-AC9A-30BA27B2741E}" type="presParOf" srcId="{BF21A55B-1C61-469F-A2E7-59245CBFE1B1}" destId="{8631FDA1-601A-49D4-958C-276133F885A2}" srcOrd="0" destOrd="0" presId="urn:microsoft.com/office/officeart/2005/8/layout/hierarchy3"/>
    <dgm:cxn modelId="{6D4FC8D6-B830-4BDF-A45E-65BE145DD0A9}" type="presParOf" srcId="{BF21A55B-1C61-469F-A2E7-59245CBFE1B1}" destId="{2F4A8B81-6762-41E9-AC18-6A645B5910FA}" srcOrd="1" destOrd="0" presId="urn:microsoft.com/office/officeart/2005/8/layout/hierarchy3"/>
    <dgm:cxn modelId="{5C8819EC-C63F-4258-BD9E-5BC027878BD0}" type="presParOf" srcId="{BF21A55B-1C61-469F-A2E7-59245CBFE1B1}" destId="{BE20DD22-4F52-422F-B29D-E144F5B2618A}" srcOrd="2" destOrd="0" presId="urn:microsoft.com/office/officeart/2005/8/layout/hierarchy3"/>
    <dgm:cxn modelId="{46D4831F-C74B-4A26-8703-3CBC94F94D49}" type="presParOf" srcId="{BF21A55B-1C61-469F-A2E7-59245CBFE1B1}" destId="{4D05DD8C-316B-4212-BB67-49DC0B0079A4}" srcOrd="3" destOrd="0" presId="urn:microsoft.com/office/officeart/2005/8/layout/hierarchy3"/>
    <dgm:cxn modelId="{65C97BD1-71BC-4F2C-8DF4-D22437602C8D}" type="presParOf" srcId="{BF21A55B-1C61-469F-A2E7-59245CBFE1B1}" destId="{E384224C-80FF-4E1F-A016-F68AEF362F42}" srcOrd="4" destOrd="0" presId="urn:microsoft.com/office/officeart/2005/8/layout/hierarchy3"/>
    <dgm:cxn modelId="{2F94AE64-1A42-4D04-8902-08A4010983CD}" type="presParOf" srcId="{BF21A55B-1C61-469F-A2E7-59245CBFE1B1}" destId="{278FB04F-5309-49A6-B6DE-29014058D7CE}" srcOrd="5" destOrd="0" presId="urn:microsoft.com/office/officeart/2005/8/layout/hierarchy3"/>
    <dgm:cxn modelId="{AF1D078E-84FF-444B-9105-27E1EBBFD0DA}" type="presParOf" srcId="{BF21A55B-1C61-469F-A2E7-59245CBFE1B1}" destId="{465BA1CC-4BFE-4FB5-A943-F24234EEC636}" srcOrd="6" destOrd="0" presId="urn:microsoft.com/office/officeart/2005/8/layout/hierarchy3"/>
    <dgm:cxn modelId="{0A0A40F4-4452-44AE-91BA-21948636A59A}" type="presParOf" srcId="{BF21A55B-1C61-469F-A2E7-59245CBFE1B1}" destId="{347EFE1F-1119-4E5A-810C-42F55EC4A264}" srcOrd="7" destOrd="0" presId="urn:microsoft.com/office/officeart/2005/8/layout/hierarchy3"/>
    <dgm:cxn modelId="{4480E744-8AA0-4820-A390-BA5E0661A990}" type="presParOf" srcId="{BF21A55B-1C61-469F-A2E7-59245CBFE1B1}" destId="{FE205A56-8488-4A34-B334-DAA5930EF191}" srcOrd="8" destOrd="0" presId="urn:microsoft.com/office/officeart/2005/8/layout/hierarchy3"/>
    <dgm:cxn modelId="{B6005F52-54E1-40C9-917A-A1495B3851FD}" type="presParOf" srcId="{BF21A55B-1C61-469F-A2E7-59245CBFE1B1}" destId="{9C69089D-9D12-466F-80F2-44D75046E2A4}" srcOrd="9" destOrd="0" presId="urn:microsoft.com/office/officeart/2005/8/layout/hierarchy3"/>
    <dgm:cxn modelId="{E27C494D-F711-4365-BAC9-1FA437518D12}" type="presParOf" srcId="{BF21A55B-1C61-469F-A2E7-59245CBFE1B1}" destId="{1AAA56D6-DC2E-4798-8BD0-A80963AE8DA6}" srcOrd="10" destOrd="0" presId="urn:microsoft.com/office/officeart/2005/8/layout/hierarchy3"/>
    <dgm:cxn modelId="{BF3FF694-1ABB-4AA9-AE01-0E37B6B9B3E5}" type="presParOf" srcId="{BF21A55B-1C61-469F-A2E7-59245CBFE1B1}" destId="{315A0552-B472-4BC8-B3B6-21EF1398A920}" srcOrd="11"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F3A4C92-1AFB-4783-A9C9-C446393741CA}" type="doc">
      <dgm:prSet loTypeId="urn:microsoft.com/office/officeart/2005/8/layout/process4" loCatId="list" qsTypeId="urn:microsoft.com/office/officeart/2005/8/quickstyle/simple5" qsCatId="simple" csTypeId="urn:microsoft.com/office/officeart/2005/8/colors/accent3_3" csCatId="accent3" phldr="1"/>
      <dgm:spPr/>
      <dgm:t>
        <a:bodyPr/>
        <a:lstStyle/>
        <a:p>
          <a:endParaRPr lang="es-ES"/>
        </a:p>
      </dgm:t>
    </dgm:pt>
    <dgm:pt modelId="{7977D081-CAFF-4D40-9417-B17FC0E5A347}">
      <dgm:prSet phldrT="[Texto]" custT="1"/>
      <dgm:spPr/>
      <dgm:t>
        <a:bodyPr/>
        <a:lstStyle/>
        <a:p>
          <a:r>
            <a:rPr lang="es-EC" sz="2000" b="1" dirty="0" smtClean="0"/>
            <a:t>MÉTODO INDUCTIVO</a:t>
          </a:r>
          <a:endParaRPr lang="es-ES" sz="2000" b="1" dirty="0"/>
        </a:p>
      </dgm:t>
    </dgm:pt>
    <dgm:pt modelId="{0C9B59B7-E59E-4B4E-9949-C25E2AE3B3FA}" type="parTrans" cxnId="{EFC08388-61C5-454C-9EEB-26F8EAB42531}">
      <dgm:prSet/>
      <dgm:spPr/>
      <dgm:t>
        <a:bodyPr/>
        <a:lstStyle/>
        <a:p>
          <a:endParaRPr lang="es-ES" sz="1400"/>
        </a:p>
      </dgm:t>
    </dgm:pt>
    <dgm:pt modelId="{EAB7D8E9-707A-47AB-9918-14C5C6A51513}" type="sibTrans" cxnId="{EFC08388-61C5-454C-9EEB-26F8EAB42531}">
      <dgm:prSet/>
      <dgm:spPr/>
      <dgm:t>
        <a:bodyPr/>
        <a:lstStyle/>
        <a:p>
          <a:endParaRPr lang="es-ES" sz="1400"/>
        </a:p>
      </dgm:t>
    </dgm:pt>
    <dgm:pt modelId="{47C614A0-F5F3-4A13-86C2-B00A419A4C4C}">
      <dgm:prSet phldrT="[Texto]" custT="1"/>
      <dgm:spPr/>
      <dgm:t>
        <a:bodyPr/>
        <a:lstStyle/>
        <a:p>
          <a:r>
            <a:rPr lang="es-EC" sz="1800" dirty="0" smtClean="0"/>
            <a:t>Particular a general </a:t>
          </a:r>
          <a:endParaRPr lang="es-ES" sz="1800" dirty="0"/>
        </a:p>
      </dgm:t>
    </dgm:pt>
    <dgm:pt modelId="{D20FAD11-F352-48EC-9736-3E6CF37177BC}" type="parTrans" cxnId="{43D200D2-D605-4437-B979-481F159B15ED}">
      <dgm:prSet/>
      <dgm:spPr/>
      <dgm:t>
        <a:bodyPr/>
        <a:lstStyle/>
        <a:p>
          <a:endParaRPr lang="es-ES" sz="1400"/>
        </a:p>
      </dgm:t>
    </dgm:pt>
    <dgm:pt modelId="{529C1E64-4440-4B9F-A808-00A594428603}" type="sibTrans" cxnId="{43D200D2-D605-4437-B979-481F159B15ED}">
      <dgm:prSet/>
      <dgm:spPr/>
      <dgm:t>
        <a:bodyPr/>
        <a:lstStyle/>
        <a:p>
          <a:endParaRPr lang="es-ES" sz="1400"/>
        </a:p>
      </dgm:t>
    </dgm:pt>
    <dgm:pt modelId="{CC1FAFAF-11B4-415D-9F54-D7E3D54B6440}">
      <dgm:prSet phldrT="[Texto]" custT="1"/>
      <dgm:spPr/>
      <dgm:t>
        <a:bodyPr/>
        <a:lstStyle/>
        <a:p>
          <a:r>
            <a:rPr lang="es-EC" sz="1800" dirty="0" smtClean="0"/>
            <a:t>De una parte a un todo </a:t>
          </a:r>
          <a:endParaRPr lang="es-ES" sz="1800" dirty="0"/>
        </a:p>
      </dgm:t>
    </dgm:pt>
    <dgm:pt modelId="{66DA4F97-8BBF-4E3B-BAE8-543E87CD55F1}" type="parTrans" cxnId="{EE37FA0D-08C3-4997-835F-A61B781ED137}">
      <dgm:prSet/>
      <dgm:spPr/>
      <dgm:t>
        <a:bodyPr/>
        <a:lstStyle/>
        <a:p>
          <a:endParaRPr lang="es-ES" sz="1400"/>
        </a:p>
      </dgm:t>
    </dgm:pt>
    <dgm:pt modelId="{BF3BD08A-440B-4709-A20F-3453D7B080DE}" type="sibTrans" cxnId="{EE37FA0D-08C3-4997-835F-A61B781ED137}">
      <dgm:prSet/>
      <dgm:spPr/>
      <dgm:t>
        <a:bodyPr/>
        <a:lstStyle/>
        <a:p>
          <a:endParaRPr lang="es-ES" sz="1400"/>
        </a:p>
      </dgm:t>
    </dgm:pt>
    <dgm:pt modelId="{CBB32643-802F-4B31-8E81-E67C3AF6245B}">
      <dgm:prSet phldrT="[Texto]" custT="1"/>
      <dgm:spPr/>
      <dgm:t>
        <a:bodyPr/>
        <a:lstStyle/>
        <a:p>
          <a:r>
            <a:rPr lang="es-EC" sz="2000" b="1" dirty="0" smtClean="0"/>
            <a:t>MÉTODO DEDUCTIVO</a:t>
          </a:r>
          <a:endParaRPr lang="es-ES" sz="2000" b="1" dirty="0"/>
        </a:p>
      </dgm:t>
    </dgm:pt>
    <dgm:pt modelId="{1033094F-36E5-4480-86B6-C668B485553F}" type="parTrans" cxnId="{627C24F4-F266-48BB-B854-29B5EC984CE9}">
      <dgm:prSet/>
      <dgm:spPr/>
      <dgm:t>
        <a:bodyPr/>
        <a:lstStyle/>
        <a:p>
          <a:endParaRPr lang="es-ES" sz="1400"/>
        </a:p>
      </dgm:t>
    </dgm:pt>
    <dgm:pt modelId="{59634683-8B1C-43B7-A3DA-57EAF455D522}" type="sibTrans" cxnId="{627C24F4-F266-48BB-B854-29B5EC984CE9}">
      <dgm:prSet/>
      <dgm:spPr/>
      <dgm:t>
        <a:bodyPr/>
        <a:lstStyle/>
        <a:p>
          <a:endParaRPr lang="es-ES" sz="1400"/>
        </a:p>
      </dgm:t>
    </dgm:pt>
    <dgm:pt modelId="{9E76989E-B10D-494C-8CFA-B05C695E40A6}">
      <dgm:prSet phldrT="[Texto]" custT="1"/>
      <dgm:spPr/>
      <dgm:t>
        <a:bodyPr/>
        <a:lstStyle/>
        <a:p>
          <a:r>
            <a:rPr lang="es-EC" sz="1800" dirty="0" smtClean="0"/>
            <a:t>General a particular </a:t>
          </a:r>
          <a:endParaRPr lang="es-ES" sz="1800" dirty="0"/>
        </a:p>
      </dgm:t>
    </dgm:pt>
    <dgm:pt modelId="{F2D18A97-C693-4AA7-A01E-C57A7222B652}" type="parTrans" cxnId="{D805F9F0-7CDB-4587-BCB0-BB9AF5EF4442}">
      <dgm:prSet/>
      <dgm:spPr/>
      <dgm:t>
        <a:bodyPr/>
        <a:lstStyle/>
        <a:p>
          <a:endParaRPr lang="es-ES" sz="1400"/>
        </a:p>
      </dgm:t>
    </dgm:pt>
    <dgm:pt modelId="{B8DA417C-15D2-461D-9019-770C15A90E39}" type="sibTrans" cxnId="{D805F9F0-7CDB-4587-BCB0-BB9AF5EF4442}">
      <dgm:prSet/>
      <dgm:spPr/>
      <dgm:t>
        <a:bodyPr/>
        <a:lstStyle/>
        <a:p>
          <a:endParaRPr lang="es-ES" sz="1400"/>
        </a:p>
      </dgm:t>
    </dgm:pt>
    <dgm:pt modelId="{1ABE9458-11E6-498D-9CBB-D2644F84F4B5}">
      <dgm:prSet phldrT="[Texto]" custT="1"/>
      <dgm:spPr/>
      <dgm:t>
        <a:bodyPr/>
        <a:lstStyle/>
        <a:p>
          <a:r>
            <a:rPr lang="es-EC" sz="1800" dirty="0" smtClean="0"/>
            <a:t>Complejo a simple </a:t>
          </a:r>
          <a:endParaRPr lang="es-ES" sz="1800" dirty="0"/>
        </a:p>
      </dgm:t>
    </dgm:pt>
    <dgm:pt modelId="{22B36941-20CE-4273-9C73-4AB30FA69F9D}" type="parTrans" cxnId="{1F42F1A6-43F9-474C-A828-9FB624AA03A4}">
      <dgm:prSet/>
      <dgm:spPr/>
      <dgm:t>
        <a:bodyPr/>
        <a:lstStyle/>
        <a:p>
          <a:endParaRPr lang="es-ES" sz="1400"/>
        </a:p>
      </dgm:t>
    </dgm:pt>
    <dgm:pt modelId="{B86932F6-9EDF-48D8-A3C8-448BC6DD686C}" type="sibTrans" cxnId="{1F42F1A6-43F9-474C-A828-9FB624AA03A4}">
      <dgm:prSet/>
      <dgm:spPr/>
      <dgm:t>
        <a:bodyPr/>
        <a:lstStyle/>
        <a:p>
          <a:endParaRPr lang="es-ES" sz="1400"/>
        </a:p>
      </dgm:t>
    </dgm:pt>
    <dgm:pt modelId="{2AC68086-2460-477A-AAD3-57BD6CD0ABF0}" type="pres">
      <dgm:prSet presAssocID="{4F3A4C92-1AFB-4783-A9C9-C446393741CA}" presName="Name0" presStyleCnt="0">
        <dgm:presLayoutVars>
          <dgm:dir/>
          <dgm:animLvl val="lvl"/>
          <dgm:resizeHandles val="exact"/>
        </dgm:presLayoutVars>
      </dgm:prSet>
      <dgm:spPr/>
      <dgm:t>
        <a:bodyPr/>
        <a:lstStyle/>
        <a:p>
          <a:endParaRPr lang="es-ES"/>
        </a:p>
      </dgm:t>
    </dgm:pt>
    <dgm:pt modelId="{3CB9A9DC-04D2-4B6C-9D5E-1D89B434A429}" type="pres">
      <dgm:prSet presAssocID="{CBB32643-802F-4B31-8E81-E67C3AF6245B}" presName="boxAndChildren" presStyleCnt="0"/>
      <dgm:spPr/>
    </dgm:pt>
    <dgm:pt modelId="{8C7DD417-826C-438C-A04D-9C1C4D315F8A}" type="pres">
      <dgm:prSet presAssocID="{CBB32643-802F-4B31-8E81-E67C3AF6245B}" presName="parentTextBox" presStyleLbl="node1" presStyleIdx="0" presStyleCnt="2"/>
      <dgm:spPr/>
      <dgm:t>
        <a:bodyPr/>
        <a:lstStyle/>
        <a:p>
          <a:endParaRPr lang="es-ES"/>
        </a:p>
      </dgm:t>
    </dgm:pt>
    <dgm:pt modelId="{B0D3DC26-C0E2-49CE-A923-F06A391A57A7}" type="pres">
      <dgm:prSet presAssocID="{CBB32643-802F-4B31-8E81-E67C3AF6245B}" presName="entireBox" presStyleLbl="node1" presStyleIdx="0" presStyleCnt="2"/>
      <dgm:spPr/>
      <dgm:t>
        <a:bodyPr/>
        <a:lstStyle/>
        <a:p>
          <a:endParaRPr lang="es-ES"/>
        </a:p>
      </dgm:t>
    </dgm:pt>
    <dgm:pt modelId="{E5339D8E-5BC8-44B7-8F75-73833387DB34}" type="pres">
      <dgm:prSet presAssocID="{CBB32643-802F-4B31-8E81-E67C3AF6245B}" presName="descendantBox" presStyleCnt="0"/>
      <dgm:spPr/>
    </dgm:pt>
    <dgm:pt modelId="{8F321D08-8734-4462-9F09-170CA9258A8A}" type="pres">
      <dgm:prSet presAssocID="{9E76989E-B10D-494C-8CFA-B05C695E40A6}" presName="childTextBox" presStyleLbl="fgAccFollowNode1" presStyleIdx="0" presStyleCnt="4">
        <dgm:presLayoutVars>
          <dgm:bulletEnabled val="1"/>
        </dgm:presLayoutVars>
      </dgm:prSet>
      <dgm:spPr/>
      <dgm:t>
        <a:bodyPr/>
        <a:lstStyle/>
        <a:p>
          <a:endParaRPr lang="es-ES"/>
        </a:p>
      </dgm:t>
    </dgm:pt>
    <dgm:pt modelId="{41F6404A-2137-47EB-A737-0A87FA482B7C}" type="pres">
      <dgm:prSet presAssocID="{1ABE9458-11E6-498D-9CBB-D2644F84F4B5}" presName="childTextBox" presStyleLbl="fgAccFollowNode1" presStyleIdx="1" presStyleCnt="4">
        <dgm:presLayoutVars>
          <dgm:bulletEnabled val="1"/>
        </dgm:presLayoutVars>
      </dgm:prSet>
      <dgm:spPr/>
      <dgm:t>
        <a:bodyPr/>
        <a:lstStyle/>
        <a:p>
          <a:endParaRPr lang="es-ES"/>
        </a:p>
      </dgm:t>
    </dgm:pt>
    <dgm:pt modelId="{9CFA784B-096D-486F-A628-DDE1F5D91F03}" type="pres">
      <dgm:prSet presAssocID="{EAB7D8E9-707A-47AB-9918-14C5C6A51513}" presName="sp" presStyleCnt="0"/>
      <dgm:spPr/>
    </dgm:pt>
    <dgm:pt modelId="{85C2BF26-995C-474C-A5C1-01D9F0FBFD00}" type="pres">
      <dgm:prSet presAssocID="{7977D081-CAFF-4D40-9417-B17FC0E5A347}" presName="arrowAndChildren" presStyleCnt="0"/>
      <dgm:spPr/>
    </dgm:pt>
    <dgm:pt modelId="{D9B897BC-2370-4BA1-9780-2D6DCDD99CD6}" type="pres">
      <dgm:prSet presAssocID="{7977D081-CAFF-4D40-9417-B17FC0E5A347}" presName="parentTextArrow" presStyleLbl="node1" presStyleIdx="0" presStyleCnt="2"/>
      <dgm:spPr/>
      <dgm:t>
        <a:bodyPr/>
        <a:lstStyle/>
        <a:p>
          <a:endParaRPr lang="es-ES"/>
        </a:p>
      </dgm:t>
    </dgm:pt>
    <dgm:pt modelId="{D47DCB28-7B68-4275-87F6-88E6BD7F5113}" type="pres">
      <dgm:prSet presAssocID="{7977D081-CAFF-4D40-9417-B17FC0E5A347}" presName="arrow" presStyleLbl="node1" presStyleIdx="1" presStyleCnt="2" custLinFactNeighborY="-15742"/>
      <dgm:spPr/>
      <dgm:t>
        <a:bodyPr/>
        <a:lstStyle/>
        <a:p>
          <a:endParaRPr lang="es-ES"/>
        </a:p>
      </dgm:t>
    </dgm:pt>
    <dgm:pt modelId="{CAC071EC-DCED-47FA-B3B4-6AABE984D88F}" type="pres">
      <dgm:prSet presAssocID="{7977D081-CAFF-4D40-9417-B17FC0E5A347}" presName="descendantArrow" presStyleCnt="0"/>
      <dgm:spPr/>
    </dgm:pt>
    <dgm:pt modelId="{ECBA5390-4440-4C77-862B-E3FC0B03C2F7}" type="pres">
      <dgm:prSet presAssocID="{47C614A0-F5F3-4A13-86C2-B00A419A4C4C}" presName="childTextArrow" presStyleLbl="fgAccFollowNode1" presStyleIdx="2" presStyleCnt="4">
        <dgm:presLayoutVars>
          <dgm:bulletEnabled val="1"/>
        </dgm:presLayoutVars>
      </dgm:prSet>
      <dgm:spPr/>
      <dgm:t>
        <a:bodyPr/>
        <a:lstStyle/>
        <a:p>
          <a:endParaRPr lang="es-ES"/>
        </a:p>
      </dgm:t>
    </dgm:pt>
    <dgm:pt modelId="{321D6756-3C20-4C9C-A910-F458CF4B6624}" type="pres">
      <dgm:prSet presAssocID="{CC1FAFAF-11B4-415D-9F54-D7E3D54B6440}" presName="childTextArrow" presStyleLbl="fgAccFollowNode1" presStyleIdx="3" presStyleCnt="4">
        <dgm:presLayoutVars>
          <dgm:bulletEnabled val="1"/>
        </dgm:presLayoutVars>
      </dgm:prSet>
      <dgm:spPr/>
      <dgm:t>
        <a:bodyPr/>
        <a:lstStyle/>
        <a:p>
          <a:endParaRPr lang="es-ES"/>
        </a:p>
      </dgm:t>
    </dgm:pt>
  </dgm:ptLst>
  <dgm:cxnLst>
    <dgm:cxn modelId="{627C24F4-F266-48BB-B854-29B5EC984CE9}" srcId="{4F3A4C92-1AFB-4783-A9C9-C446393741CA}" destId="{CBB32643-802F-4B31-8E81-E67C3AF6245B}" srcOrd="1" destOrd="0" parTransId="{1033094F-36E5-4480-86B6-C668B485553F}" sibTransId="{59634683-8B1C-43B7-A3DA-57EAF455D522}"/>
    <dgm:cxn modelId="{D1225366-6757-407A-9F8F-EDD640F391B6}" type="presOf" srcId="{7977D081-CAFF-4D40-9417-B17FC0E5A347}" destId="{D47DCB28-7B68-4275-87F6-88E6BD7F5113}" srcOrd="1" destOrd="0" presId="urn:microsoft.com/office/officeart/2005/8/layout/process4"/>
    <dgm:cxn modelId="{A6E47D0E-995C-4578-931B-04432BE7FDE9}" type="presOf" srcId="{CBB32643-802F-4B31-8E81-E67C3AF6245B}" destId="{8C7DD417-826C-438C-A04D-9C1C4D315F8A}" srcOrd="0" destOrd="0" presId="urn:microsoft.com/office/officeart/2005/8/layout/process4"/>
    <dgm:cxn modelId="{EE37FA0D-08C3-4997-835F-A61B781ED137}" srcId="{7977D081-CAFF-4D40-9417-B17FC0E5A347}" destId="{CC1FAFAF-11B4-415D-9F54-D7E3D54B6440}" srcOrd="1" destOrd="0" parTransId="{66DA4F97-8BBF-4E3B-BAE8-543E87CD55F1}" sibTransId="{BF3BD08A-440B-4709-A20F-3453D7B080DE}"/>
    <dgm:cxn modelId="{1ACB5B72-F345-47FD-936D-E15B7CC4AAAF}" type="presOf" srcId="{4F3A4C92-1AFB-4783-A9C9-C446393741CA}" destId="{2AC68086-2460-477A-AAD3-57BD6CD0ABF0}" srcOrd="0" destOrd="0" presId="urn:microsoft.com/office/officeart/2005/8/layout/process4"/>
    <dgm:cxn modelId="{43D200D2-D605-4437-B979-481F159B15ED}" srcId="{7977D081-CAFF-4D40-9417-B17FC0E5A347}" destId="{47C614A0-F5F3-4A13-86C2-B00A419A4C4C}" srcOrd="0" destOrd="0" parTransId="{D20FAD11-F352-48EC-9736-3E6CF37177BC}" sibTransId="{529C1E64-4440-4B9F-A808-00A594428603}"/>
    <dgm:cxn modelId="{B9AB78D4-6F81-449D-8DB4-2BC3E346F138}" type="presOf" srcId="{CC1FAFAF-11B4-415D-9F54-D7E3D54B6440}" destId="{321D6756-3C20-4C9C-A910-F458CF4B6624}" srcOrd="0" destOrd="0" presId="urn:microsoft.com/office/officeart/2005/8/layout/process4"/>
    <dgm:cxn modelId="{EFC08388-61C5-454C-9EEB-26F8EAB42531}" srcId="{4F3A4C92-1AFB-4783-A9C9-C446393741CA}" destId="{7977D081-CAFF-4D40-9417-B17FC0E5A347}" srcOrd="0" destOrd="0" parTransId="{0C9B59B7-E59E-4B4E-9949-C25E2AE3B3FA}" sibTransId="{EAB7D8E9-707A-47AB-9918-14C5C6A51513}"/>
    <dgm:cxn modelId="{82330620-2986-4D0F-B9E7-3A31DA256C90}" type="presOf" srcId="{1ABE9458-11E6-498D-9CBB-D2644F84F4B5}" destId="{41F6404A-2137-47EB-A737-0A87FA482B7C}" srcOrd="0" destOrd="0" presId="urn:microsoft.com/office/officeart/2005/8/layout/process4"/>
    <dgm:cxn modelId="{4882473E-D485-4BB3-894D-EA9D383F88F7}" type="presOf" srcId="{47C614A0-F5F3-4A13-86C2-B00A419A4C4C}" destId="{ECBA5390-4440-4C77-862B-E3FC0B03C2F7}" srcOrd="0" destOrd="0" presId="urn:microsoft.com/office/officeart/2005/8/layout/process4"/>
    <dgm:cxn modelId="{1F42F1A6-43F9-474C-A828-9FB624AA03A4}" srcId="{CBB32643-802F-4B31-8E81-E67C3AF6245B}" destId="{1ABE9458-11E6-498D-9CBB-D2644F84F4B5}" srcOrd="1" destOrd="0" parTransId="{22B36941-20CE-4273-9C73-4AB30FA69F9D}" sibTransId="{B86932F6-9EDF-48D8-A3C8-448BC6DD686C}"/>
    <dgm:cxn modelId="{743B95B5-5D90-4A0D-9DAE-474CDAF3456B}" type="presOf" srcId="{CBB32643-802F-4B31-8E81-E67C3AF6245B}" destId="{B0D3DC26-C0E2-49CE-A923-F06A391A57A7}" srcOrd="1" destOrd="0" presId="urn:microsoft.com/office/officeart/2005/8/layout/process4"/>
    <dgm:cxn modelId="{98739148-E531-4C87-8B1D-D159E7E21AE9}" type="presOf" srcId="{9E76989E-B10D-494C-8CFA-B05C695E40A6}" destId="{8F321D08-8734-4462-9F09-170CA9258A8A}" srcOrd="0" destOrd="0" presId="urn:microsoft.com/office/officeart/2005/8/layout/process4"/>
    <dgm:cxn modelId="{34419990-E5D1-4FEA-B4B1-A8FAFDAAD092}" type="presOf" srcId="{7977D081-CAFF-4D40-9417-B17FC0E5A347}" destId="{D9B897BC-2370-4BA1-9780-2D6DCDD99CD6}" srcOrd="0" destOrd="0" presId="urn:microsoft.com/office/officeart/2005/8/layout/process4"/>
    <dgm:cxn modelId="{D805F9F0-7CDB-4587-BCB0-BB9AF5EF4442}" srcId="{CBB32643-802F-4B31-8E81-E67C3AF6245B}" destId="{9E76989E-B10D-494C-8CFA-B05C695E40A6}" srcOrd="0" destOrd="0" parTransId="{F2D18A97-C693-4AA7-A01E-C57A7222B652}" sibTransId="{B8DA417C-15D2-461D-9019-770C15A90E39}"/>
    <dgm:cxn modelId="{9444FC90-9121-41B1-9EA4-9B83D7D2B79F}" type="presParOf" srcId="{2AC68086-2460-477A-AAD3-57BD6CD0ABF0}" destId="{3CB9A9DC-04D2-4B6C-9D5E-1D89B434A429}" srcOrd="0" destOrd="0" presId="urn:microsoft.com/office/officeart/2005/8/layout/process4"/>
    <dgm:cxn modelId="{01132980-0535-42C9-A722-584BB92D40D7}" type="presParOf" srcId="{3CB9A9DC-04D2-4B6C-9D5E-1D89B434A429}" destId="{8C7DD417-826C-438C-A04D-9C1C4D315F8A}" srcOrd="0" destOrd="0" presId="urn:microsoft.com/office/officeart/2005/8/layout/process4"/>
    <dgm:cxn modelId="{43B45DDE-BD32-4AE5-9B5F-3630DB9EBB1B}" type="presParOf" srcId="{3CB9A9DC-04D2-4B6C-9D5E-1D89B434A429}" destId="{B0D3DC26-C0E2-49CE-A923-F06A391A57A7}" srcOrd="1" destOrd="0" presId="urn:microsoft.com/office/officeart/2005/8/layout/process4"/>
    <dgm:cxn modelId="{8EDA9907-1C74-4B03-8E46-56A3CB377E16}" type="presParOf" srcId="{3CB9A9DC-04D2-4B6C-9D5E-1D89B434A429}" destId="{E5339D8E-5BC8-44B7-8F75-73833387DB34}" srcOrd="2" destOrd="0" presId="urn:microsoft.com/office/officeart/2005/8/layout/process4"/>
    <dgm:cxn modelId="{3DDF3AE5-A793-47C4-89BD-11AACAE2F379}" type="presParOf" srcId="{E5339D8E-5BC8-44B7-8F75-73833387DB34}" destId="{8F321D08-8734-4462-9F09-170CA9258A8A}" srcOrd="0" destOrd="0" presId="urn:microsoft.com/office/officeart/2005/8/layout/process4"/>
    <dgm:cxn modelId="{87E182CB-94CB-478C-928A-5C157E0272CC}" type="presParOf" srcId="{E5339D8E-5BC8-44B7-8F75-73833387DB34}" destId="{41F6404A-2137-47EB-A737-0A87FA482B7C}" srcOrd="1" destOrd="0" presId="urn:microsoft.com/office/officeart/2005/8/layout/process4"/>
    <dgm:cxn modelId="{5D703872-DDFA-4897-87C2-30FDA73B2D63}" type="presParOf" srcId="{2AC68086-2460-477A-AAD3-57BD6CD0ABF0}" destId="{9CFA784B-096D-486F-A628-DDE1F5D91F03}" srcOrd="1" destOrd="0" presId="urn:microsoft.com/office/officeart/2005/8/layout/process4"/>
    <dgm:cxn modelId="{6922DC10-C03D-488E-8856-0683B77A7FF8}" type="presParOf" srcId="{2AC68086-2460-477A-AAD3-57BD6CD0ABF0}" destId="{85C2BF26-995C-474C-A5C1-01D9F0FBFD00}" srcOrd="2" destOrd="0" presId="urn:microsoft.com/office/officeart/2005/8/layout/process4"/>
    <dgm:cxn modelId="{F477393A-00EC-41CA-AF64-433493E43BCE}" type="presParOf" srcId="{85C2BF26-995C-474C-A5C1-01D9F0FBFD00}" destId="{D9B897BC-2370-4BA1-9780-2D6DCDD99CD6}" srcOrd="0" destOrd="0" presId="urn:microsoft.com/office/officeart/2005/8/layout/process4"/>
    <dgm:cxn modelId="{1BFB9B5A-51B8-420D-BBC7-8E199370635B}" type="presParOf" srcId="{85C2BF26-995C-474C-A5C1-01D9F0FBFD00}" destId="{D47DCB28-7B68-4275-87F6-88E6BD7F5113}" srcOrd="1" destOrd="0" presId="urn:microsoft.com/office/officeart/2005/8/layout/process4"/>
    <dgm:cxn modelId="{42BEBD7A-E1AD-439B-94CF-DF328C57F7FA}" type="presParOf" srcId="{85C2BF26-995C-474C-A5C1-01D9F0FBFD00}" destId="{CAC071EC-DCED-47FA-B3B4-6AABE984D88F}" srcOrd="2" destOrd="0" presId="urn:microsoft.com/office/officeart/2005/8/layout/process4"/>
    <dgm:cxn modelId="{AAAFBA2C-E1D9-4FD5-8676-39DF953BA4D1}" type="presParOf" srcId="{CAC071EC-DCED-47FA-B3B4-6AABE984D88F}" destId="{ECBA5390-4440-4C77-862B-E3FC0B03C2F7}" srcOrd="0" destOrd="0" presId="urn:microsoft.com/office/officeart/2005/8/layout/process4"/>
    <dgm:cxn modelId="{294182CE-4CC5-4EB1-92C0-8D03ADB4FE50}" type="presParOf" srcId="{CAC071EC-DCED-47FA-B3B4-6AABE984D88F}" destId="{321D6756-3C20-4C9C-A910-F458CF4B6624}"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E43FB77-B916-44F5-BC08-079A8BA594F9}" type="doc">
      <dgm:prSet loTypeId="urn:microsoft.com/office/officeart/2005/8/layout/equation1" loCatId="relationship" qsTypeId="urn:microsoft.com/office/officeart/2005/8/quickstyle/3d4" qsCatId="3D" csTypeId="urn:microsoft.com/office/officeart/2005/8/colors/accent1_2" csCatId="accent1" phldr="1"/>
      <dgm:spPr/>
    </dgm:pt>
    <dgm:pt modelId="{B782908C-8A82-46ED-9692-E2C6D618B211}">
      <dgm:prSet phldrT="[Texto]" custT="1"/>
      <dgm:spPr/>
      <dgm:t>
        <a:bodyPr/>
        <a:lstStyle/>
        <a:p>
          <a:r>
            <a:rPr lang="es-ES" sz="1200" dirty="0" smtClean="0">
              <a:solidFill>
                <a:schemeClr val="tx1"/>
              </a:solidFill>
            </a:rPr>
            <a:t>SECTOR DE LA CONSTRUCCIÓN</a:t>
          </a:r>
          <a:endParaRPr lang="es-ES" sz="1200" dirty="0">
            <a:solidFill>
              <a:schemeClr val="tx1"/>
            </a:solidFill>
          </a:endParaRPr>
        </a:p>
      </dgm:t>
    </dgm:pt>
    <dgm:pt modelId="{035EF4C4-BA47-4389-BE02-201D21DDDE02}" type="parTrans" cxnId="{99CAE2D7-A839-416A-B547-57917BC24357}">
      <dgm:prSet/>
      <dgm:spPr/>
      <dgm:t>
        <a:bodyPr/>
        <a:lstStyle/>
        <a:p>
          <a:endParaRPr lang="es-ES" sz="4400">
            <a:solidFill>
              <a:schemeClr val="tx1"/>
            </a:solidFill>
          </a:endParaRPr>
        </a:p>
      </dgm:t>
    </dgm:pt>
    <dgm:pt modelId="{9300FE1C-5D70-4959-B9CF-F04AA33F04F8}" type="sibTrans" cxnId="{99CAE2D7-A839-416A-B547-57917BC24357}">
      <dgm:prSet custT="1"/>
      <dgm:spPr/>
      <dgm:t>
        <a:bodyPr/>
        <a:lstStyle/>
        <a:p>
          <a:endParaRPr lang="es-ES" sz="1100">
            <a:solidFill>
              <a:schemeClr val="tx1"/>
            </a:solidFill>
          </a:endParaRPr>
        </a:p>
      </dgm:t>
    </dgm:pt>
    <dgm:pt modelId="{E04121B7-C9A3-47A3-8D48-C2C996DE7BC8}">
      <dgm:prSet phldrT="[Texto]" custT="1"/>
      <dgm:spPr/>
      <dgm:t>
        <a:bodyPr/>
        <a:lstStyle/>
        <a:p>
          <a:r>
            <a:rPr lang="es-ES" sz="1200" dirty="0" smtClean="0">
              <a:solidFill>
                <a:schemeClr val="tx1"/>
              </a:solidFill>
            </a:rPr>
            <a:t>EMPLEO PEA</a:t>
          </a:r>
          <a:endParaRPr lang="es-ES" sz="1200" dirty="0">
            <a:solidFill>
              <a:schemeClr val="tx1"/>
            </a:solidFill>
          </a:endParaRPr>
        </a:p>
      </dgm:t>
    </dgm:pt>
    <dgm:pt modelId="{80FDD509-7FE0-418F-991F-EB85E48BB87A}" type="parTrans" cxnId="{A55FB18E-0B51-4920-8A18-3EE0D1C6BE80}">
      <dgm:prSet/>
      <dgm:spPr/>
      <dgm:t>
        <a:bodyPr/>
        <a:lstStyle/>
        <a:p>
          <a:endParaRPr lang="es-ES" sz="4400">
            <a:solidFill>
              <a:schemeClr val="tx1"/>
            </a:solidFill>
          </a:endParaRPr>
        </a:p>
      </dgm:t>
    </dgm:pt>
    <dgm:pt modelId="{944A38CC-60D9-4DDE-959A-A998EC06A596}" type="sibTrans" cxnId="{A55FB18E-0B51-4920-8A18-3EE0D1C6BE80}">
      <dgm:prSet custT="1"/>
      <dgm:spPr/>
      <dgm:t>
        <a:bodyPr/>
        <a:lstStyle/>
        <a:p>
          <a:endParaRPr lang="es-ES" sz="1100">
            <a:solidFill>
              <a:schemeClr val="tx1"/>
            </a:solidFill>
          </a:endParaRPr>
        </a:p>
      </dgm:t>
    </dgm:pt>
    <dgm:pt modelId="{64587897-3285-4273-9315-B235F6D1383E}">
      <dgm:prSet phldrT="[Texto]" custT="1"/>
      <dgm:spPr/>
      <dgm:t>
        <a:bodyPr/>
        <a:lstStyle/>
        <a:p>
          <a:r>
            <a:rPr lang="es-ES" sz="1200" dirty="0" smtClean="0">
              <a:solidFill>
                <a:schemeClr val="tx1"/>
              </a:solidFill>
            </a:rPr>
            <a:t>PIB</a:t>
          </a:r>
          <a:endParaRPr lang="es-ES" sz="1200" dirty="0">
            <a:solidFill>
              <a:schemeClr val="tx1"/>
            </a:solidFill>
          </a:endParaRPr>
        </a:p>
      </dgm:t>
    </dgm:pt>
    <dgm:pt modelId="{D3FA9E5E-D374-4A3F-907E-672010E5B054}" type="parTrans" cxnId="{268E29A1-9416-410A-B3AA-9AC93E6F4876}">
      <dgm:prSet/>
      <dgm:spPr/>
      <dgm:t>
        <a:bodyPr/>
        <a:lstStyle/>
        <a:p>
          <a:endParaRPr lang="es-ES" sz="4400">
            <a:solidFill>
              <a:schemeClr val="tx1"/>
            </a:solidFill>
          </a:endParaRPr>
        </a:p>
      </dgm:t>
    </dgm:pt>
    <dgm:pt modelId="{BBAD41F4-9C21-44C8-8028-9501DA4E32A6}" type="sibTrans" cxnId="{268E29A1-9416-410A-B3AA-9AC93E6F4876}">
      <dgm:prSet/>
      <dgm:spPr/>
      <dgm:t>
        <a:bodyPr/>
        <a:lstStyle/>
        <a:p>
          <a:endParaRPr lang="es-ES" sz="4400">
            <a:solidFill>
              <a:schemeClr val="tx1"/>
            </a:solidFill>
          </a:endParaRPr>
        </a:p>
      </dgm:t>
    </dgm:pt>
    <dgm:pt modelId="{3F0609EB-FCE2-4688-B717-90DF2D02D5AD}" type="pres">
      <dgm:prSet presAssocID="{3E43FB77-B916-44F5-BC08-079A8BA594F9}" presName="linearFlow" presStyleCnt="0">
        <dgm:presLayoutVars>
          <dgm:dir/>
          <dgm:resizeHandles val="exact"/>
        </dgm:presLayoutVars>
      </dgm:prSet>
      <dgm:spPr/>
    </dgm:pt>
    <dgm:pt modelId="{679092AD-D58F-4758-AF80-6115435CA486}" type="pres">
      <dgm:prSet presAssocID="{B782908C-8A82-46ED-9692-E2C6D618B211}" presName="node" presStyleLbl="node1" presStyleIdx="0" presStyleCnt="3">
        <dgm:presLayoutVars>
          <dgm:bulletEnabled val="1"/>
        </dgm:presLayoutVars>
      </dgm:prSet>
      <dgm:spPr/>
      <dgm:t>
        <a:bodyPr/>
        <a:lstStyle/>
        <a:p>
          <a:endParaRPr lang="es-ES"/>
        </a:p>
      </dgm:t>
    </dgm:pt>
    <dgm:pt modelId="{1CDAD3F3-5F0C-4C79-ADC9-175D0ECF91A9}" type="pres">
      <dgm:prSet presAssocID="{9300FE1C-5D70-4959-B9CF-F04AA33F04F8}" presName="spacerL" presStyleCnt="0"/>
      <dgm:spPr/>
    </dgm:pt>
    <dgm:pt modelId="{D1C9546C-6D80-4847-A056-B48003AEF768}" type="pres">
      <dgm:prSet presAssocID="{9300FE1C-5D70-4959-B9CF-F04AA33F04F8}" presName="sibTrans" presStyleLbl="sibTrans2D1" presStyleIdx="0" presStyleCnt="2"/>
      <dgm:spPr/>
      <dgm:t>
        <a:bodyPr/>
        <a:lstStyle/>
        <a:p>
          <a:endParaRPr lang="es-ES"/>
        </a:p>
      </dgm:t>
    </dgm:pt>
    <dgm:pt modelId="{76DC5157-EFB9-4F7A-B452-BE24B12B0122}" type="pres">
      <dgm:prSet presAssocID="{9300FE1C-5D70-4959-B9CF-F04AA33F04F8}" presName="spacerR" presStyleCnt="0"/>
      <dgm:spPr/>
    </dgm:pt>
    <dgm:pt modelId="{5921EA3F-CF6F-491E-AB18-1D5C8B34BF87}" type="pres">
      <dgm:prSet presAssocID="{E04121B7-C9A3-47A3-8D48-C2C996DE7BC8}" presName="node" presStyleLbl="node1" presStyleIdx="1" presStyleCnt="3">
        <dgm:presLayoutVars>
          <dgm:bulletEnabled val="1"/>
        </dgm:presLayoutVars>
      </dgm:prSet>
      <dgm:spPr/>
      <dgm:t>
        <a:bodyPr/>
        <a:lstStyle/>
        <a:p>
          <a:endParaRPr lang="es-ES"/>
        </a:p>
      </dgm:t>
    </dgm:pt>
    <dgm:pt modelId="{0AFEC445-713D-4E02-9F99-0EAF94B115F2}" type="pres">
      <dgm:prSet presAssocID="{944A38CC-60D9-4DDE-959A-A998EC06A596}" presName="spacerL" presStyleCnt="0"/>
      <dgm:spPr/>
    </dgm:pt>
    <dgm:pt modelId="{A3AE8E63-4DBA-4CB1-83C3-C0B95407E072}" type="pres">
      <dgm:prSet presAssocID="{944A38CC-60D9-4DDE-959A-A998EC06A596}" presName="sibTrans" presStyleLbl="sibTrans2D1" presStyleIdx="1" presStyleCnt="2"/>
      <dgm:spPr/>
      <dgm:t>
        <a:bodyPr/>
        <a:lstStyle/>
        <a:p>
          <a:endParaRPr lang="es-ES"/>
        </a:p>
      </dgm:t>
    </dgm:pt>
    <dgm:pt modelId="{FF1BE218-C99D-4C69-859E-2E54416196F9}" type="pres">
      <dgm:prSet presAssocID="{944A38CC-60D9-4DDE-959A-A998EC06A596}" presName="spacerR" presStyleCnt="0"/>
      <dgm:spPr/>
    </dgm:pt>
    <dgm:pt modelId="{016E3DC1-A0E7-4F3F-B50F-13F429EB5515}" type="pres">
      <dgm:prSet presAssocID="{64587897-3285-4273-9315-B235F6D1383E}" presName="node" presStyleLbl="node1" presStyleIdx="2" presStyleCnt="3">
        <dgm:presLayoutVars>
          <dgm:bulletEnabled val="1"/>
        </dgm:presLayoutVars>
      </dgm:prSet>
      <dgm:spPr/>
      <dgm:t>
        <a:bodyPr/>
        <a:lstStyle/>
        <a:p>
          <a:endParaRPr lang="es-ES"/>
        </a:p>
      </dgm:t>
    </dgm:pt>
  </dgm:ptLst>
  <dgm:cxnLst>
    <dgm:cxn modelId="{F7F6A698-09F0-42A2-9E89-5626FE775ECF}" type="presOf" srcId="{9300FE1C-5D70-4959-B9CF-F04AA33F04F8}" destId="{D1C9546C-6D80-4847-A056-B48003AEF768}" srcOrd="0" destOrd="0" presId="urn:microsoft.com/office/officeart/2005/8/layout/equation1"/>
    <dgm:cxn modelId="{A55FB18E-0B51-4920-8A18-3EE0D1C6BE80}" srcId="{3E43FB77-B916-44F5-BC08-079A8BA594F9}" destId="{E04121B7-C9A3-47A3-8D48-C2C996DE7BC8}" srcOrd="1" destOrd="0" parTransId="{80FDD509-7FE0-418F-991F-EB85E48BB87A}" sibTransId="{944A38CC-60D9-4DDE-959A-A998EC06A596}"/>
    <dgm:cxn modelId="{268E29A1-9416-410A-B3AA-9AC93E6F4876}" srcId="{3E43FB77-B916-44F5-BC08-079A8BA594F9}" destId="{64587897-3285-4273-9315-B235F6D1383E}" srcOrd="2" destOrd="0" parTransId="{D3FA9E5E-D374-4A3F-907E-672010E5B054}" sibTransId="{BBAD41F4-9C21-44C8-8028-9501DA4E32A6}"/>
    <dgm:cxn modelId="{99CAE2D7-A839-416A-B547-57917BC24357}" srcId="{3E43FB77-B916-44F5-BC08-079A8BA594F9}" destId="{B782908C-8A82-46ED-9692-E2C6D618B211}" srcOrd="0" destOrd="0" parTransId="{035EF4C4-BA47-4389-BE02-201D21DDDE02}" sibTransId="{9300FE1C-5D70-4959-B9CF-F04AA33F04F8}"/>
    <dgm:cxn modelId="{9D55F7B2-DD08-405A-9627-60A5A9BEB304}" type="presOf" srcId="{3E43FB77-B916-44F5-BC08-079A8BA594F9}" destId="{3F0609EB-FCE2-4688-B717-90DF2D02D5AD}" srcOrd="0" destOrd="0" presId="urn:microsoft.com/office/officeart/2005/8/layout/equation1"/>
    <dgm:cxn modelId="{40640A66-E606-4B22-AC58-A1668D882D34}" type="presOf" srcId="{E04121B7-C9A3-47A3-8D48-C2C996DE7BC8}" destId="{5921EA3F-CF6F-491E-AB18-1D5C8B34BF87}" srcOrd="0" destOrd="0" presId="urn:microsoft.com/office/officeart/2005/8/layout/equation1"/>
    <dgm:cxn modelId="{99E13AC8-2447-40AB-94D2-7F2BC0847257}" type="presOf" srcId="{64587897-3285-4273-9315-B235F6D1383E}" destId="{016E3DC1-A0E7-4F3F-B50F-13F429EB5515}" srcOrd="0" destOrd="0" presId="urn:microsoft.com/office/officeart/2005/8/layout/equation1"/>
    <dgm:cxn modelId="{CC465DBC-5CD2-41AE-B1A0-DF45C910FDDF}" type="presOf" srcId="{B782908C-8A82-46ED-9692-E2C6D618B211}" destId="{679092AD-D58F-4758-AF80-6115435CA486}" srcOrd="0" destOrd="0" presId="urn:microsoft.com/office/officeart/2005/8/layout/equation1"/>
    <dgm:cxn modelId="{59572925-3350-4DCE-A793-82B7AC9A9BC9}" type="presOf" srcId="{944A38CC-60D9-4DDE-959A-A998EC06A596}" destId="{A3AE8E63-4DBA-4CB1-83C3-C0B95407E072}" srcOrd="0" destOrd="0" presId="urn:microsoft.com/office/officeart/2005/8/layout/equation1"/>
    <dgm:cxn modelId="{C1C55268-4276-4641-8DBD-9857B65D741E}" type="presParOf" srcId="{3F0609EB-FCE2-4688-B717-90DF2D02D5AD}" destId="{679092AD-D58F-4758-AF80-6115435CA486}" srcOrd="0" destOrd="0" presId="urn:microsoft.com/office/officeart/2005/8/layout/equation1"/>
    <dgm:cxn modelId="{F3A9E356-CCC2-4F71-A387-7E953E51540D}" type="presParOf" srcId="{3F0609EB-FCE2-4688-B717-90DF2D02D5AD}" destId="{1CDAD3F3-5F0C-4C79-ADC9-175D0ECF91A9}" srcOrd="1" destOrd="0" presId="urn:microsoft.com/office/officeart/2005/8/layout/equation1"/>
    <dgm:cxn modelId="{1C4BBF01-A3E0-4132-B7B3-DD76F5EEE894}" type="presParOf" srcId="{3F0609EB-FCE2-4688-B717-90DF2D02D5AD}" destId="{D1C9546C-6D80-4847-A056-B48003AEF768}" srcOrd="2" destOrd="0" presId="urn:microsoft.com/office/officeart/2005/8/layout/equation1"/>
    <dgm:cxn modelId="{6F539F91-D1D1-4D71-8252-E7137F9AE84F}" type="presParOf" srcId="{3F0609EB-FCE2-4688-B717-90DF2D02D5AD}" destId="{76DC5157-EFB9-4F7A-B452-BE24B12B0122}" srcOrd="3" destOrd="0" presId="urn:microsoft.com/office/officeart/2005/8/layout/equation1"/>
    <dgm:cxn modelId="{216F7ECB-CC77-4C76-9312-F12CE37DF1AF}" type="presParOf" srcId="{3F0609EB-FCE2-4688-B717-90DF2D02D5AD}" destId="{5921EA3F-CF6F-491E-AB18-1D5C8B34BF87}" srcOrd="4" destOrd="0" presId="urn:microsoft.com/office/officeart/2005/8/layout/equation1"/>
    <dgm:cxn modelId="{7225B707-5D3A-4C94-B5FD-63E53C89C1D0}" type="presParOf" srcId="{3F0609EB-FCE2-4688-B717-90DF2D02D5AD}" destId="{0AFEC445-713D-4E02-9F99-0EAF94B115F2}" srcOrd="5" destOrd="0" presId="urn:microsoft.com/office/officeart/2005/8/layout/equation1"/>
    <dgm:cxn modelId="{5978841A-5B5D-4513-A59F-279052963565}" type="presParOf" srcId="{3F0609EB-FCE2-4688-B717-90DF2D02D5AD}" destId="{A3AE8E63-4DBA-4CB1-83C3-C0B95407E072}" srcOrd="6" destOrd="0" presId="urn:microsoft.com/office/officeart/2005/8/layout/equation1"/>
    <dgm:cxn modelId="{0D33C1F3-184E-42BE-B18A-6A492F279526}" type="presParOf" srcId="{3F0609EB-FCE2-4688-B717-90DF2D02D5AD}" destId="{FF1BE218-C99D-4C69-859E-2E54416196F9}" srcOrd="7" destOrd="0" presId="urn:microsoft.com/office/officeart/2005/8/layout/equation1"/>
    <dgm:cxn modelId="{F643ED5F-3227-4595-AD4E-FF0937016D09}" type="presParOf" srcId="{3F0609EB-FCE2-4688-B717-90DF2D02D5AD}" destId="{016E3DC1-A0E7-4F3F-B50F-13F429EB5515}" srcOrd="8" destOrd="0" presId="urn:microsoft.com/office/officeart/2005/8/layout/equatio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AC7E55F-A73C-4A65-9FE5-E6C5BB550D93}" type="doc">
      <dgm:prSet loTypeId="urn:microsoft.com/office/officeart/2005/8/layout/process2" loCatId="process" qsTypeId="urn:microsoft.com/office/officeart/2005/8/quickstyle/simple5" qsCatId="simple" csTypeId="urn:microsoft.com/office/officeart/2005/8/colors/colorful3" csCatId="colorful" phldr="1"/>
      <dgm:spPr/>
    </dgm:pt>
    <dgm:pt modelId="{BBA45BAC-39D6-48A9-BFD3-04E73ED41FDC}">
      <dgm:prSet phldrT="[Texto]" custT="1"/>
      <dgm:spPr/>
      <dgm:t>
        <a:bodyPr/>
        <a:lstStyle/>
        <a:p>
          <a:r>
            <a:rPr lang="es-ES" sz="1200" dirty="0" smtClean="0"/>
            <a:t>CRÉDITOS HIPOTECARIOS IFIS- BIESS</a:t>
          </a:r>
          <a:endParaRPr lang="es-ES" sz="1200" dirty="0"/>
        </a:p>
      </dgm:t>
    </dgm:pt>
    <dgm:pt modelId="{01DD2711-E993-4595-8CFC-01367F725C76}" type="parTrans" cxnId="{7286FD22-16EB-4979-A828-10AF29F599FD}">
      <dgm:prSet/>
      <dgm:spPr/>
      <dgm:t>
        <a:bodyPr/>
        <a:lstStyle/>
        <a:p>
          <a:endParaRPr lang="es-ES" sz="3200"/>
        </a:p>
      </dgm:t>
    </dgm:pt>
    <dgm:pt modelId="{C076AD8A-1B82-40C6-B888-49F52635FE29}" type="sibTrans" cxnId="{7286FD22-16EB-4979-A828-10AF29F599FD}">
      <dgm:prSet custT="1"/>
      <dgm:spPr/>
      <dgm:t>
        <a:bodyPr/>
        <a:lstStyle/>
        <a:p>
          <a:endParaRPr lang="es-ES" sz="1050"/>
        </a:p>
      </dgm:t>
    </dgm:pt>
    <dgm:pt modelId="{13B0DCFC-3E55-4DEB-A575-66A69FD89897}">
      <dgm:prSet phldrT="[Texto]" custT="1"/>
      <dgm:spPr/>
      <dgm:t>
        <a:bodyPr/>
        <a:lstStyle/>
        <a:p>
          <a:r>
            <a:rPr lang="es-ES" sz="1200" dirty="0" smtClean="0"/>
            <a:t>TASAS DE INTERÉS</a:t>
          </a:r>
          <a:endParaRPr lang="es-ES" sz="1200" dirty="0"/>
        </a:p>
      </dgm:t>
    </dgm:pt>
    <dgm:pt modelId="{FEFF58C5-9617-4F1B-B39C-60989328998A}" type="parTrans" cxnId="{CE9E63E2-DBE6-4E07-8280-3D3FC6D52D7A}">
      <dgm:prSet/>
      <dgm:spPr/>
      <dgm:t>
        <a:bodyPr/>
        <a:lstStyle/>
        <a:p>
          <a:endParaRPr lang="es-ES" sz="3200"/>
        </a:p>
      </dgm:t>
    </dgm:pt>
    <dgm:pt modelId="{E73C0D56-33CA-405D-8065-E571E8DDFCA7}" type="sibTrans" cxnId="{CE9E63E2-DBE6-4E07-8280-3D3FC6D52D7A}">
      <dgm:prSet custT="1"/>
      <dgm:spPr/>
      <dgm:t>
        <a:bodyPr/>
        <a:lstStyle/>
        <a:p>
          <a:endParaRPr lang="es-ES" sz="1050"/>
        </a:p>
      </dgm:t>
    </dgm:pt>
    <dgm:pt modelId="{C2D2CAEB-E4E4-4A1F-B203-AFD7ACE67B51}">
      <dgm:prSet phldrT="[Texto]" custT="1"/>
      <dgm:spPr/>
      <dgm:t>
        <a:bodyPr/>
        <a:lstStyle/>
        <a:p>
          <a:r>
            <a:rPr lang="es-ES" sz="1200" dirty="0" smtClean="0"/>
            <a:t>PRECIOS  POR METRO CUADRADO DE LA CONSTRUCCIÓN</a:t>
          </a:r>
          <a:endParaRPr lang="es-ES" sz="1200" dirty="0"/>
        </a:p>
      </dgm:t>
    </dgm:pt>
    <dgm:pt modelId="{12347AB6-6030-4E67-9CBC-DA22F899FCAB}" type="parTrans" cxnId="{CE447CF6-EB48-4C22-90F2-FF606CB5DA5B}">
      <dgm:prSet/>
      <dgm:spPr/>
      <dgm:t>
        <a:bodyPr/>
        <a:lstStyle/>
        <a:p>
          <a:endParaRPr lang="es-ES" sz="3200"/>
        </a:p>
      </dgm:t>
    </dgm:pt>
    <dgm:pt modelId="{F1964B6B-F0EC-46D3-8301-A336FA6A6501}" type="sibTrans" cxnId="{CE447CF6-EB48-4C22-90F2-FF606CB5DA5B}">
      <dgm:prSet/>
      <dgm:spPr/>
      <dgm:t>
        <a:bodyPr/>
        <a:lstStyle/>
        <a:p>
          <a:endParaRPr lang="es-ES" sz="3200"/>
        </a:p>
      </dgm:t>
    </dgm:pt>
    <dgm:pt modelId="{9747E99B-A7FB-46A1-9807-74DD7C22B17C}" type="pres">
      <dgm:prSet presAssocID="{5AC7E55F-A73C-4A65-9FE5-E6C5BB550D93}" presName="linearFlow" presStyleCnt="0">
        <dgm:presLayoutVars>
          <dgm:resizeHandles val="exact"/>
        </dgm:presLayoutVars>
      </dgm:prSet>
      <dgm:spPr/>
    </dgm:pt>
    <dgm:pt modelId="{19C229A5-A25E-44B2-B049-5082D42563A2}" type="pres">
      <dgm:prSet presAssocID="{BBA45BAC-39D6-48A9-BFD3-04E73ED41FDC}" presName="node" presStyleLbl="node1" presStyleIdx="0" presStyleCnt="3" custScaleX="250288" custScaleY="75445">
        <dgm:presLayoutVars>
          <dgm:bulletEnabled val="1"/>
        </dgm:presLayoutVars>
      </dgm:prSet>
      <dgm:spPr/>
      <dgm:t>
        <a:bodyPr/>
        <a:lstStyle/>
        <a:p>
          <a:endParaRPr lang="es-ES"/>
        </a:p>
      </dgm:t>
    </dgm:pt>
    <dgm:pt modelId="{37120261-52A7-4E13-AAB3-0ACC8F4214E0}" type="pres">
      <dgm:prSet presAssocID="{C076AD8A-1B82-40C6-B888-49F52635FE29}" presName="sibTrans" presStyleLbl="sibTrans2D1" presStyleIdx="0" presStyleCnt="2"/>
      <dgm:spPr/>
      <dgm:t>
        <a:bodyPr/>
        <a:lstStyle/>
        <a:p>
          <a:endParaRPr lang="es-ES"/>
        </a:p>
      </dgm:t>
    </dgm:pt>
    <dgm:pt modelId="{4C49D8C6-F1D4-42B0-801F-45C26D7341FE}" type="pres">
      <dgm:prSet presAssocID="{C076AD8A-1B82-40C6-B888-49F52635FE29}" presName="connectorText" presStyleLbl="sibTrans2D1" presStyleIdx="0" presStyleCnt="2"/>
      <dgm:spPr/>
      <dgm:t>
        <a:bodyPr/>
        <a:lstStyle/>
        <a:p>
          <a:endParaRPr lang="es-ES"/>
        </a:p>
      </dgm:t>
    </dgm:pt>
    <dgm:pt modelId="{1AFB6D90-B418-47F9-9216-7A13E5E6DB69}" type="pres">
      <dgm:prSet presAssocID="{13B0DCFC-3E55-4DEB-A575-66A69FD89897}" presName="node" presStyleLbl="node1" presStyleIdx="1" presStyleCnt="3" custScaleX="250288" custScaleY="75445">
        <dgm:presLayoutVars>
          <dgm:bulletEnabled val="1"/>
        </dgm:presLayoutVars>
      </dgm:prSet>
      <dgm:spPr/>
      <dgm:t>
        <a:bodyPr/>
        <a:lstStyle/>
        <a:p>
          <a:endParaRPr lang="es-ES"/>
        </a:p>
      </dgm:t>
    </dgm:pt>
    <dgm:pt modelId="{11FB65BB-CBE2-4495-A485-3A925EF87268}" type="pres">
      <dgm:prSet presAssocID="{E73C0D56-33CA-405D-8065-E571E8DDFCA7}" presName="sibTrans" presStyleLbl="sibTrans2D1" presStyleIdx="1" presStyleCnt="2"/>
      <dgm:spPr/>
      <dgm:t>
        <a:bodyPr/>
        <a:lstStyle/>
        <a:p>
          <a:endParaRPr lang="es-ES"/>
        </a:p>
      </dgm:t>
    </dgm:pt>
    <dgm:pt modelId="{381DEFED-8288-4A77-A722-0A993847F21C}" type="pres">
      <dgm:prSet presAssocID="{E73C0D56-33CA-405D-8065-E571E8DDFCA7}" presName="connectorText" presStyleLbl="sibTrans2D1" presStyleIdx="1" presStyleCnt="2"/>
      <dgm:spPr/>
      <dgm:t>
        <a:bodyPr/>
        <a:lstStyle/>
        <a:p>
          <a:endParaRPr lang="es-ES"/>
        </a:p>
      </dgm:t>
    </dgm:pt>
    <dgm:pt modelId="{C60563D8-B33D-4AF6-A69D-FDF0B998C033}" type="pres">
      <dgm:prSet presAssocID="{C2D2CAEB-E4E4-4A1F-B203-AFD7ACE67B51}" presName="node" presStyleLbl="node1" presStyleIdx="2" presStyleCnt="3" custScaleX="250288" custScaleY="75445">
        <dgm:presLayoutVars>
          <dgm:bulletEnabled val="1"/>
        </dgm:presLayoutVars>
      </dgm:prSet>
      <dgm:spPr/>
      <dgm:t>
        <a:bodyPr/>
        <a:lstStyle/>
        <a:p>
          <a:endParaRPr lang="es-ES"/>
        </a:p>
      </dgm:t>
    </dgm:pt>
  </dgm:ptLst>
  <dgm:cxnLst>
    <dgm:cxn modelId="{CE9E63E2-DBE6-4E07-8280-3D3FC6D52D7A}" srcId="{5AC7E55F-A73C-4A65-9FE5-E6C5BB550D93}" destId="{13B0DCFC-3E55-4DEB-A575-66A69FD89897}" srcOrd="1" destOrd="0" parTransId="{FEFF58C5-9617-4F1B-B39C-60989328998A}" sibTransId="{E73C0D56-33CA-405D-8065-E571E8DDFCA7}"/>
    <dgm:cxn modelId="{D13692F8-7D30-4346-82F0-5D9DED75DAEA}" type="presOf" srcId="{C076AD8A-1B82-40C6-B888-49F52635FE29}" destId="{37120261-52A7-4E13-AAB3-0ACC8F4214E0}" srcOrd="0" destOrd="0" presId="urn:microsoft.com/office/officeart/2005/8/layout/process2"/>
    <dgm:cxn modelId="{DBFD0472-6FC8-4883-965E-95081EEC88AC}" type="presOf" srcId="{E73C0D56-33CA-405D-8065-E571E8DDFCA7}" destId="{381DEFED-8288-4A77-A722-0A993847F21C}" srcOrd="1" destOrd="0" presId="urn:microsoft.com/office/officeart/2005/8/layout/process2"/>
    <dgm:cxn modelId="{7286FD22-16EB-4979-A828-10AF29F599FD}" srcId="{5AC7E55F-A73C-4A65-9FE5-E6C5BB550D93}" destId="{BBA45BAC-39D6-48A9-BFD3-04E73ED41FDC}" srcOrd="0" destOrd="0" parTransId="{01DD2711-E993-4595-8CFC-01367F725C76}" sibTransId="{C076AD8A-1B82-40C6-B888-49F52635FE29}"/>
    <dgm:cxn modelId="{57E2CB29-EC88-47DC-B6A3-42B1771A4EC9}" type="presOf" srcId="{13B0DCFC-3E55-4DEB-A575-66A69FD89897}" destId="{1AFB6D90-B418-47F9-9216-7A13E5E6DB69}" srcOrd="0" destOrd="0" presId="urn:microsoft.com/office/officeart/2005/8/layout/process2"/>
    <dgm:cxn modelId="{C7F7E86A-EDDF-4D4B-B51D-1694E432E930}" type="presOf" srcId="{E73C0D56-33CA-405D-8065-E571E8DDFCA7}" destId="{11FB65BB-CBE2-4495-A485-3A925EF87268}" srcOrd="0" destOrd="0" presId="urn:microsoft.com/office/officeart/2005/8/layout/process2"/>
    <dgm:cxn modelId="{CBA216EF-5468-4E9E-9558-D5F71656FE92}" type="presOf" srcId="{C2D2CAEB-E4E4-4A1F-B203-AFD7ACE67B51}" destId="{C60563D8-B33D-4AF6-A69D-FDF0B998C033}" srcOrd="0" destOrd="0" presId="urn:microsoft.com/office/officeart/2005/8/layout/process2"/>
    <dgm:cxn modelId="{585E74FC-B1C6-48D7-821B-CF5C960F7E09}" type="presOf" srcId="{BBA45BAC-39D6-48A9-BFD3-04E73ED41FDC}" destId="{19C229A5-A25E-44B2-B049-5082D42563A2}" srcOrd="0" destOrd="0" presId="urn:microsoft.com/office/officeart/2005/8/layout/process2"/>
    <dgm:cxn modelId="{85F20666-05EF-403E-B5AE-C95B934415A9}" type="presOf" srcId="{5AC7E55F-A73C-4A65-9FE5-E6C5BB550D93}" destId="{9747E99B-A7FB-46A1-9807-74DD7C22B17C}" srcOrd="0" destOrd="0" presId="urn:microsoft.com/office/officeart/2005/8/layout/process2"/>
    <dgm:cxn modelId="{CE447CF6-EB48-4C22-90F2-FF606CB5DA5B}" srcId="{5AC7E55F-A73C-4A65-9FE5-E6C5BB550D93}" destId="{C2D2CAEB-E4E4-4A1F-B203-AFD7ACE67B51}" srcOrd="2" destOrd="0" parTransId="{12347AB6-6030-4E67-9CBC-DA22F899FCAB}" sibTransId="{F1964B6B-F0EC-46D3-8301-A336FA6A6501}"/>
    <dgm:cxn modelId="{F6DFA721-1066-4A46-A3A7-F3E81CFAE158}" type="presOf" srcId="{C076AD8A-1B82-40C6-B888-49F52635FE29}" destId="{4C49D8C6-F1D4-42B0-801F-45C26D7341FE}" srcOrd="1" destOrd="0" presId="urn:microsoft.com/office/officeart/2005/8/layout/process2"/>
    <dgm:cxn modelId="{C37D9271-1B24-4263-975B-B5AFC486662B}" type="presParOf" srcId="{9747E99B-A7FB-46A1-9807-74DD7C22B17C}" destId="{19C229A5-A25E-44B2-B049-5082D42563A2}" srcOrd="0" destOrd="0" presId="urn:microsoft.com/office/officeart/2005/8/layout/process2"/>
    <dgm:cxn modelId="{12672193-78B7-45A6-BD29-39E9C791B4B8}" type="presParOf" srcId="{9747E99B-A7FB-46A1-9807-74DD7C22B17C}" destId="{37120261-52A7-4E13-AAB3-0ACC8F4214E0}" srcOrd="1" destOrd="0" presId="urn:microsoft.com/office/officeart/2005/8/layout/process2"/>
    <dgm:cxn modelId="{7679BA83-022E-46DE-A20D-CA4E36ED35A6}" type="presParOf" srcId="{37120261-52A7-4E13-AAB3-0ACC8F4214E0}" destId="{4C49D8C6-F1D4-42B0-801F-45C26D7341FE}" srcOrd="0" destOrd="0" presId="urn:microsoft.com/office/officeart/2005/8/layout/process2"/>
    <dgm:cxn modelId="{42986879-9693-40BB-A3CC-310BDD95E890}" type="presParOf" srcId="{9747E99B-A7FB-46A1-9807-74DD7C22B17C}" destId="{1AFB6D90-B418-47F9-9216-7A13E5E6DB69}" srcOrd="2" destOrd="0" presId="urn:microsoft.com/office/officeart/2005/8/layout/process2"/>
    <dgm:cxn modelId="{514B86B9-31DF-4B61-860F-B9A731358722}" type="presParOf" srcId="{9747E99B-A7FB-46A1-9807-74DD7C22B17C}" destId="{11FB65BB-CBE2-4495-A485-3A925EF87268}" srcOrd="3" destOrd="0" presId="urn:microsoft.com/office/officeart/2005/8/layout/process2"/>
    <dgm:cxn modelId="{7F9B08A4-E8F3-4381-8596-7A461D88E31C}" type="presParOf" srcId="{11FB65BB-CBE2-4495-A485-3A925EF87268}" destId="{381DEFED-8288-4A77-A722-0A993847F21C}" srcOrd="0" destOrd="0" presId="urn:microsoft.com/office/officeart/2005/8/layout/process2"/>
    <dgm:cxn modelId="{6C6052C0-EB18-4FCE-81CE-D34633A055EF}" type="presParOf" srcId="{9747E99B-A7FB-46A1-9807-74DD7C22B17C}" destId="{C60563D8-B33D-4AF6-A69D-FDF0B998C033}" srcOrd="4" destOrd="0" presId="urn:microsoft.com/office/officeart/2005/8/layout/process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8B9F10-9B31-42E4-A1D8-F2AF3B167ABE}">
      <dsp:nvSpPr>
        <dsp:cNvPr id="0" name=""/>
        <dsp:cNvSpPr/>
      </dsp:nvSpPr>
      <dsp:spPr>
        <a:xfrm rot="5400000">
          <a:off x="699725" y="1228469"/>
          <a:ext cx="1187884" cy="1976612"/>
        </a:xfrm>
        <a:prstGeom prst="corner">
          <a:avLst>
            <a:gd name="adj1" fmla="val 16120"/>
            <a:gd name="adj2" fmla="val 1611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4113B42D-5560-4C6E-8795-71DADDFB1BA5}">
      <dsp:nvSpPr>
        <dsp:cNvPr id="0" name=""/>
        <dsp:cNvSpPr/>
      </dsp:nvSpPr>
      <dsp:spPr>
        <a:xfrm>
          <a:off x="501438" y="1819050"/>
          <a:ext cx="1784497" cy="156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dirty="0" smtClean="0"/>
            <a:t>Existen cifras del BIESS con respecto a la  incidencia en el  sector de la construcción</a:t>
          </a:r>
          <a:endParaRPr lang="es-ES" sz="1400" kern="1200" dirty="0"/>
        </a:p>
      </dsp:txBody>
      <dsp:txXfrm>
        <a:off x="501438" y="1819050"/>
        <a:ext cx="1784497" cy="1564216"/>
      </dsp:txXfrm>
    </dsp:sp>
    <dsp:sp modelId="{7ED22255-7F29-46D0-AE09-F0509AC4BA6C}">
      <dsp:nvSpPr>
        <dsp:cNvPr id="0" name=""/>
        <dsp:cNvSpPr/>
      </dsp:nvSpPr>
      <dsp:spPr>
        <a:xfrm>
          <a:off x="1949237" y="1082948"/>
          <a:ext cx="336697" cy="336697"/>
        </a:xfrm>
        <a:prstGeom prst="triangle">
          <a:avLst>
            <a:gd name="adj" fmla="val 100000"/>
          </a:avLst>
        </a:prstGeom>
        <a:solidFill>
          <a:schemeClr val="accent2">
            <a:hueOff val="-122871"/>
            <a:satOff val="14778"/>
            <a:lumOff val="1699"/>
            <a:alphaOff val="0"/>
          </a:schemeClr>
        </a:solidFill>
        <a:ln w="12700" cap="flat" cmpd="sng" algn="ctr">
          <a:solidFill>
            <a:schemeClr val="accent2">
              <a:hueOff val="-122871"/>
              <a:satOff val="14778"/>
              <a:lumOff val="1699"/>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0B963091-69C9-49C9-ABDF-343FAD04C0A9}">
      <dsp:nvSpPr>
        <dsp:cNvPr id="0" name=""/>
        <dsp:cNvSpPr/>
      </dsp:nvSpPr>
      <dsp:spPr>
        <a:xfrm rot="5400000">
          <a:off x="2884298" y="687894"/>
          <a:ext cx="1187884" cy="1976612"/>
        </a:xfrm>
        <a:prstGeom prst="corner">
          <a:avLst>
            <a:gd name="adj1" fmla="val 16120"/>
            <a:gd name="adj2" fmla="val 16110"/>
          </a:avLst>
        </a:prstGeom>
        <a:solidFill>
          <a:schemeClr val="accent2">
            <a:hueOff val="-245742"/>
            <a:satOff val="29557"/>
            <a:lumOff val="3399"/>
            <a:alphaOff val="0"/>
          </a:schemeClr>
        </a:solidFill>
        <a:ln w="12700" cap="flat" cmpd="sng" algn="ctr">
          <a:solidFill>
            <a:schemeClr val="accent2">
              <a:hueOff val="-245742"/>
              <a:satOff val="29557"/>
              <a:lumOff val="3399"/>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76F3BD4-1812-4492-854F-B17A24492B63}">
      <dsp:nvSpPr>
        <dsp:cNvPr id="0" name=""/>
        <dsp:cNvSpPr/>
      </dsp:nvSpPr>
      <dsp:spPr>
        <a:xfrm>
          <a:off x="2686011" y="1278475"/>
          <a:ext cx="1784497" cy="156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dirty="0" smtClean="0"/>
            <a:t>creando la necesidad de recabar información y llegar a un análisis interpretativo de las variables que intervienen en este sector</a:t>
          </a:r>
          <a:endParaRPr lang="es-ES" sz="1400" kern="1200" dirty="0"/>
        </a:p>
      </dsp:txBody>
      <dsp:txXfrm>
        <a:off x="2686011" y="1278475"/>
        <a:ext cx="1784497" cy="1564216"/>
      </dsp:txXfrm>
    </dsp:sp>
    <dsp:sp modelId="{0D7E5100-3758-442F-AC99-1E62F753CB7D}">
      <dsp:nvSpPr>
        <dsp:cNvPr id="0" name=""/>
        <dsp:cNvSpPr/>
      </dsp:nvSpPr>
      <dsp:spPr>
        <a:xfrm>
          <a:off x="4133810" y="542374"/>
          <a:ext cx="336697" cy="336697"/>
        </a:xfrm>
        <a:prstGeom prst="triangle">
          <a:avLst>
            <a:gd name="adj" fmla="val 100000"/>
          </a:avLst>
        </a:prstGeom>
        <a:solidFill>
          <a:schemeClr val="accent2">
            <a:hueOff val="-368613"/>
            <a:satOff val="44335"/>
            <a:lumOff val="5098"/>
            <a:alphaOff val="0"/>
          </a:schemeClr>
        </a:solidFill>
        <a:ln w="12700" cap="flat" cmpd="sng" algn="ctr">
          <a:solidFill>
            <a:schemeClr val="accent2">
              <a:hueOff val="-368613"/>
              <a:satOff val="44335"/>
              <a:lumOff val="5098"/>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70D00E0-611F-43EB-BAC5-7A1FA0930FE6}">
      <dsp:nvSpPr>
        <dsp:cNvPr id="0" name=""/>
        <dsp:cNvSpPr/>
      </dsp:nvSpPr>
      <dsp:spPr>
        <a:xfrm rot="5400000">
          <a:off x="5068871" y="147319"/>
          <a:ext cx="1187884" cy="1976612"/>
        </a:xfrm>
        <a:prstGeom prst="corner">
          <a:avLst>
            <a:gd name="adj1" fmla="val 16120"/>
            <a:gd name="adj2" fmla="val 16110"/>
          </a:avLst>
        </a:prstGeom>
        <a:solidFill>
          <a:schemeClr val="accent2">
            <a:hueOff val="-491484"/>
            <a:satOff val="59113"/>
            <a:lumOff val="6797"/>
            <a:alphaOff val="0"/>
          </a:schemeClr>
        </a:solidFill>
        <a:ln w="12700" cap="flat" cmpd="sng" algn="ctr">
          <a:solidFill>
            <a:schemeClr val="accent2">
              <a:hueOff val="-491484"/>
              <a:satOff val="59113"/>
              <a:lumOff val="679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BD66DB2-DA13-4823-886E-A9DB81D49D28}">
      <dsp:nvSpPr>
        <dsp:cNvPr id="0" name=""/>
        <dsp:cNvSpPr/>
      </dsp:nvSpPr>
      <dsp:spPr>
        <a:xfrm>
          <a:off x="4870584" y="737901"/>
          <a:ext cx="1784497" cy="156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dirty="0" smtClean="0"/>
            <a:t>de modo que se pueda determinar conclusiones que posibiliten a futuro la adopción de políticas en este campo; </a:t>
          </a:r>
          <a:endParaRPr lang="es-ES" sz="1400" kern="1200" dirty="0"/>
        </a:p>
      </dsp:txBody>
      <dsp:txXfrm>
        <a:off x="4870584" y="737901"/>
        <a:ext cx="1784497" cy="1564216"/>
      </dsp:txXfrm>
    </dsp:sp>
    <dsp:sp modelId="{EB7CC06B-1C90-4993-A72E-8541FB37AB59}">
      <dsp:nvSpPr>
        <dsp:cNvPr id="0" name=""/>
        <dsp:cNvSpPr/>
      </dsp:nvSpPr>
      <dsp:spPr>
        <a:xfrm>
          <a:off x="6318383" y="1799"/>
          <a:ext cx="336697" cy="336697"/>
        </a:xfrm>
        <a:prstGeom prst="triangle">
          <a:avLst>
            <a:gd name="adj" fmla="val 100000"/>
          </a:avLst>
        </a:prstGeom>
        <a:solidFill>
          <a:schemeClr val="accent2">
            <a:hueOff val="-614355"/>
            <a:satOff val="73892"/>
            <a:lumOff val="8497"/>
            <a:alphaOff val="0"/>
          </a:schemeClr>
        </a:solidFill>
        <a:ln w="12700" cap="flat" cmpd="sng" algn="ctr">
          <a:solidFill>
            <a:schemeClr val="accent2">
              <a:hueOff val="-614355"/>
              <a:satOff val="73892"/>
              <a:lumOff val="8497"/>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15B28A9-9678-4482-B23A-DE95192377E3}">
      <dsp:nvSpPr>
        <dsp:cNvPr id="0" name=""/>
        <dsp:cNvSpPr/>
      </dsp:nvSpPr>
      <dsp:spPr>
        <a:xfrm rot="5400000">
          <a:off x="7253444" y="-393255"/>
          <a:ext cx="1187884" cy="1976612"/>
        </a:xfrm>
        <a:prstGeom prst="corner">
          <a:avLst>
            <a:gd name="adj1" fmla="val 16120"/>
            <a:gd name="adj2" fmla="val 16110"/>
          </a:avLst>
        </a:prstGeom>
        <a:solidFill>
          <a:schemeClr val="accent2">
            <a:hueOff val="-737226"/>
            <a:satOff val="88670"/>
            <a:lumOff val="10196"/>
            <a:alphaOff val="0"/>
          </a:schemeClr>
        </a:solidFill>
        <a:ln w="12700" cap="flat" cmpd="sng" algn="ctr">
          <a:solidFill>
            <a:schemeClr val="accent2">
              <a:hueOff val="-737226"/>
              <a:satOff val="88670"/>
              <a:lumOff val="10196"/>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A807B76-948C-427F-8174-823957936980}">
      <dsp:nvSpPr>
        <dsp:cNvPr id="0" name=""/>
        <dsp:cNvSpPr/>
      </dsp:nvSpPr>
      <dsp:spPr>
        <a:xfrm>
          <a:off x="7055157" y="197326"/>
          <a:ext cx="1784497" cy="15642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lvl="0" algn="just" defTabSz="622300">
            <a:lnSpc>
              <a:spcPct val="90000"/>
            </a:lnSpc>
            <a:spcBef>
              <a:spcPct val="0"/>
            </a:spcBef>
            <a:spcAft>
              <a:spcPct val="35000"/>
            </a:spcAft>
          </a:pPr>
          <a:r>
            <a:rPr lang="es-EC" sz="1400" kern="1200" dirty="0" smtClean="0"/>
            <a:t>determinar si el  BIESS es que efectivamente es o puede constituirse en un regulador de los precios de la construcción en el país, por supuestas especulación es en el mercado de la construcción </a:t>
          </a:r>
          <a:endParaRPr lang="es-ES" sz="1400" kern="1200" dirty="0"/>
        </a:p>
      </dsp:txBody>
      <dsp:txXfrm>
        <a:off x="7055157" y="197326"/>
        <a:ext cx="1784497" cy="15642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7E781E-8F13-4409-94AE-BD6E33EF9991}">
      <dsp:nvSpPr>
        <dsp:cNvPr id="0" name=""/>
        <dsp:cNvSpPr/>
      </dsp:nvSpPr>
      <dsp:spPr>
        <a:xfrm>
          <a:off x="-6968419" y="-1065832"/>
          <a:ext cx="8296968" cy="8296968"/>
        </a:xfrm>
        <a:prstGeom prst="blockArc">
          <a:avLst>
            <a:gd name="adj1" fmla="val 18900000"/>
            <a:gd name="adj2" fmla="val 2700000"/>
            <a:gd name="adj3" fmla="val 260"/>
          </a:avLst>
        </a:prstGeom>
        <a:noFill/>
        <a:ln w="25400" cap="flat" cmpd="sng" algn="ctr">
          <a:solidFill>
            <a:schemeClr val="accent1">
              <a:tint val="99000"/>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sp>
    <dsp:sp modelId="{1B3107C3-8398-4E58-B092-4C8A7E0F4DD6}">
      <dsp:nvSpPr>
        <dsp:cNvPr id="0" name=""/>
        <dsp:cNvSpPr/>
      </dsp:nvSpPr>
      <dsp:spPr>
        <a:xfrm>
          <a:off x="855744" y="616530"/>
          <a:ext cx="8383702" cy="1233060"/>
        </a:xfrm>
        <a:prstGeom prst="rect">
          <a:avLst/>
        </a:prstGeom>
        <a:solidFill>
          <a:schemeClr val="accent1">
            <a:shade val="80000"/>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78742"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Teorías del Bienestar, con el objetivo de alcanzar la mejor asignación de recursos posibles para los individuos de una sociedad, dejar de lado la pobreza, la desigualdad, y así mejorar la calidad de vida y la construcción de vivienda es una actividad fundamental para mejorar la calidad de vida de la población, ligado al Plan Nacional del Buen Vivir.</a:t>
          </a:r>
          <a:endParaRPr lang="es-ES" sz="1600" kern="1200" dirty="0">
            <a:solidFill>
              <a:schemeClr val="tx1"/>
            </a:solidFill>
          </a:endParaRPr>
        </a:p>
      </dsp:txBody>
      <dsp:txXfrm>
        <a:off x="855744" y="616530"/>
        <a:ext cx="8383702" cy="1233060"/>
      </dsp:txXfrm>
    </dsp:sp>
    <dsp:sp modelId="{317B965E-51C7-41C3-A94C-3241D78467DC}">
      <dsp:nvSpPr>
        <dsp:cNvPr id="0" name=""/>
        <dsp:cNvSpPr/>
      </dsp:nvSpPr>
      <dsp:spPr>
        <a:xfrm>
          <a:off x="150710" y="504059"/>
          <a:ext cx="1541326" cy="1541326"/>
        </a:xfrm>
        <a:prstGeom prst="ellipse">
          <a:avLst/>
        </a:prstGeom>
        <a:blipFill rotWithShape="0">
          <a:blip xmlns:r="http://schemas.openxmlformats.org/officeDocument/2006/relationships" r:embed="rId1"/>
          <a:stretch>
            <a:fillRect/>
          </a:stretch>
        </a:blipFill>
        <a:ln w="12700" cap="flat" cmpd="sng" algn="ctr">
          <a:solidFill>
            <a:schemeClr val="accent1">
              <a:shade val="8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3F1908E-93F1-45B9-B719-FAA10515F6D6}">
      <dsp:nvSpPr>
        <dsp:cNvPr id="0" name=""/>
        <dsp:cNvSpPr/>
      </dsp:nvSpPr>
      <dsp:spPr>
        <a:xfrm>
          <a:off x="1303961" y="2466121"/>
          <a:ext cx="7935485" cy="1233060"/>
        </a:xfrm>
        <a:prstGeom prst="rect">
          <a:avLst/>
        </a:prstGeom>
        <a:solidFill>
          <a:schemeClr val="accent1">
            <a:shade val="80000"/>
            <a:hueOff val="292137"/>
            <a:satOff val="-26265"/>
            <a:lumOff val="1832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78742"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La evolución y el crecimiento del sector de la construcción de vivienda está medido a través del número de permisos para la construcción referente a datos proporcionados por un ente público como es el INEC.</a:t>
          </a:r>
        </a:p>
      </dsp:txBody>
      <dsp:txXfrm>
        <a:off x="1303961" y="2466121"/>
        <a:ext cx="7935485" cy="1233060"/>
      </dsp:txXfrm>
    </dsp:sp>
    <dsp:sp modelId="{4BE25AE4-B48A-42BB-A761-C7AE192F278C}">
      <dsp:nvSpPr>
        <dsp:cNvPr id="0" name=""/>
        <dsp:cNvSpPr/>
      </dsp:nvSpPr>
      <dsp:spPr>
        <a:xfrm>
          <a:off x="533298" y="2311989"/>
          <a:ext cx="1541326" cy="1541326"/>
        </a:xfrm>
        <a:prstGeom prst="ellipse">
          <a:avLst/>
        </a:prstGeom>
        <a:blipFill rotWithShape="0">
          <a:blip xmlns:r="http://schemas.openxmlformats.org/officeDocument/2006/relationships" r:embed="rId2"/>
          <a:stretch>
            <a:fillRect/>
          </a:stretch>
        </a:blipFill>
        <a:ln w="12700" cap="flat" cmpd="sng" algn="ctr">
          <a:solidFill>
            <a:schemeClr val="accent1">
              <a:shade val="80000"/>
              <a:hueOff val="292137"/>
              <a:satOff val="-26265"/>
              <a:lumOff val="18324"/>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5C4DED90-E139-4760-8473-DA0DB0808BA8}">
      <dsp:nvSpPr>
        <dsp:cNvPr id="0" name=""/>
        <dsp:cNvSpPr/>
      </dsp:nvSpPr>
      <dsp:spPr>
        <a:xfrm>
          <a:off x="855744" y="4315712"/>
          <a:ext cx="8383702" cy="1233060"/>
        </a:xfrm>
        <a:prstGeom prst="rect">
          <a:avLst/>
        </a:prstGeom>
        <a:solidFill>
          <a:schemeClr val="accent1">
            <a:shade val="80000"/>
            <a:hueOff val="584273"/>
            <a:satOff val="-52530"/>
            <a:lumOff val="36647"/>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78742" tIns="40640" rIns="40640" bIns="40640" numCol="1" spcCol="1270" anchor="ctr" anchorCtr="0">
          <a:noAutofit/>
        </a:bodyPr>
        <a:lstStyle/>
        <a:p>
          <a:pPr lvl="0" algn="just" defTabSz="711200">
            <a:lnSpc>
              <a:spcPct val="90000"/>
            </a:lnSpc>
            <a:spcBef>
              <a:spcPct val="0"/>
            </a:spcBef>
            <a:spcAft>
              <a:spcPct val="35000"/>
            </a:spcAft>
          </a:pPr>
          <a:r>
            <a:rPr lang="es-EC" sz="1600" kern="1200" dirty="0" smtClean="0">
              <a:solidFill>
                <a:schemeClr val="tx1"/>
              </a:solidFill>
            </a:rPr>
            <a:t>Las tasa de interés; la obtención de un crédito para la vivienda, sea este financiado por el estado o por el sistema financiero privado, </a:t>
          </a:r>
          <a:endParaRPr lang="es-ES" sz="1600" kern="1200" dirty="0">
            <a:solidFill>
              <a:schemeClr val="tx1"/>
            </a:solidFill>
          </a:endParaRPr>
        </a:p>
      </dsp:txBody>
      <dsp:txXfrm>
        <a:off x="855744" y="4315712"/>
        <a:ext cx="8383702" cy="1233060"/>
      </dsp:txXfrm>
    </dsp:sp>
    <dsp:sp modelId="{45C85CDE-FA16-4B41-A190-3F9A38D529CA}">
      <dsp:nvSpPr>
        <dsp:cNvPr id="0" name=""/>
        <dsp:cNvSpPr/>
      </dsp:nvSpPr>
      <dsp:spPr>
        <a:xfrm>
          <a:off x="85081" y="4161580"/>
          <a:ext cx="1541326" cy="1541326"/>
        </a:xfrm>
        <a:prstGeom prst="ellipse">
          <a:avLst/>
        </a:prstGeom>
        <a:blipFill rotWithShape="0">
          <a:blip xmlns:r="http://schemas.openxmlformats.org/officeDocument/2006/relationships" r:embed="rId3"/>
          <a:stretch>
            <a:fillRect/>
          </a:stretch>
        </a:blipFill>
        <a:ln w="12700" cap="flat" cmpd="sng" algn="ctr">
          <a:solidFill>
            <a:schemeClr val="accent1">
              <a:shade val="80000"/>
              <a:hueOff val="584273"/>
              <a:satOff val="-52530"/>
              <a:lumOff val="36647"/>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EFA8FB-E315-41E4-92E9-9E83CFCAEF3C}">
      <dsp:nvSpPr>
        <dsp:cNvPr id="0" name=""/>
        <dsp:cNvSpPr/>
      </dsp:nvSpPr>
      <dsp:spPr>
        <a:xfrm>
          <a:off x="0" y="0"/>
          <a:ext cx="4608232" cy="820891"/>
        </a:xfrm>
        <a:prstGeom prst="roundRect">
          <a:avLst>
            <a:gd name="adj" fmla="val 10000"/>
          </a:avLst>
        </a:prstGeom>
        <a:solidFill>
          <a:schemeClr val="accent3">
            <a:shade val="50000"/>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shade val="50000"/>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El sector de la construcción es una de las bases más importantes en la economía de un país</a:t>
          </a:r>
          <a:endParaRPr lang="es-ES" sz="1400" kern="1200" dirty="0">
            <a:solidFill>
              <a:schemeClr val="tx1"/>
            </a:solidFill>
          </a:endParaRPr>
        </a:p>
      </dsp:txBody>
      <dsp:txXfrm>
        <a:off x="24043" y="24043"/>
        <a:ext cx="3722427" cy="772805"/>
      </dsp:txXfrm>
    </dsp:sp>
    <dsp:sp modelId="{907119C2-ECB3-4CB9-B288-658E2530038C}">
      <dsp:nvSpPr>
        <dsp:cNvPr id="0" name=""/>
        <dsp:cNvSpPr/>
      </dsp:nvSpPr>
      <dsp:spPr>
        <a:xfrm>
          <a:off x="406608" y="957706"/>
          <a:ext cx="4608232" cy="820891"/>
        </a:xfrm>
        <a:prstGeom prst="roundRect">
          <a:avLst>
            <a:gd name="adj" fmla="val 10000"/>
          </a:avLst>
        </a:prstGeom>
        <a:solidFill>
          <a:schemeClr val="accent3">
            <a:shade val="50000"/>
            <a:hueOff val="-541263"/>
            <a:satOff val="0"/>
            <a:lumOff val="32202"/>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shade val="50000"/>
              <a:hueOff val="-541263"/>
              <a:satOff val="0"/>
              <a:lumOff val="32202"/>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Los factores actuales que potencian su fortalecimiento son primordialmente los de la banca pública en el fomento de oferta y demanda de la vivienda y obras de vivienda.</a:t>
          </a:r>
          <a:endParaRPr lang="es-ES" sz="1400" kern="1200" dirty="0">
            <a:solidFill>
              <a:schemeClr val="tx1"/>
            </a:solidFill>
          </a:endParaRPr>
        </a:p>
      </dsp:txBody>
      <dsp:txXfrm>
        <a:off x="430651" y="981749"/>
        <a:ext cx="3619958" cy="772805"/>
      </dsp:txXfrm>
    </dsp:sp>
    <dsp:sp modelId="{903244C5-AA9B-4BFC-831D-59791006511E}">
      <dsp:nvSpPr>
        <dsp:cNvPr id="0" name=""/>
        <dsp:cNvSpPr/>
      </dsp:nvSpPr>
      <dsp:spPr>
        <a:xfrm>
          <a:off x="813217" y="1915412"/>
          <a:ext cx="4608232" cy="820891"/>
        </a:xfrm>
        <a:prstGeom prst="roundRect">
          <a:avLst>
            <a:gd name="adj" fmla="val 10000"/>
          </a:avLst>
        </a:prstGeom>
        <a:solidFill>
          <a:schemeClr val="accent3">
            <a:shade val="50000"/>
            <a:hueOff val="-541263"/>
            <a:satOff val="0"/>
            <a:lumOff val="32202"/>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shade val="50000"/>
              <a:hueOff val="-541263"/>
              <a:satOff val="0"/>
              <a:lumOff val="32202"/>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lvl="0" algn="just" defTabSz="622300">
            <a:lnSpc>
              <a:spcPct val="90000"/>
            </a:lnSpc>
            <a:spcBef>
              <a:spcPct val="0"/>
            </a:spcBef>
            <a:spcAft>
              <a:spcPct val="35000"/>
            </a:spcAft>
          </a:pPr>
          <a:r>
            <a:rPr lang="es-ES" sz="1400" kern="1200" dirty="0" smtClean="0">
              <a:solidFill>
                <a:schemeClr val="tx1"/>
              </a:solidFill>
            </a:rPr>
            <a:t>Sector significativo y dinámico.</a:t>
          </a:r>
          <a:endParaRPr lang="es-ES" sz="1400" kern="1200" dirty="0">
            <a:solidFill>
              <a:schemeClr val="tx1"/>
            </a:solidFill>
          </a:endParaRPr>
        </a:p>
      </dsp:txBody>
      <dsp:txXfrm>
        <a:off x="837260" y="1939455"/>
        <a:ext cx="3619958" cy="772805"/>
      </dsp:txXfrm>
    </dsp:sp>
    <dsp:sp modelId="{1BB541CE-91B5-41F7-9C07-026A9569EF73}">
      <dsp:nvSpPr>
        <dsp:cNvPr id="0" name=""/>
        <dsp:cNvSpPr/>
      </dsp:nvSpPr>
      <dsp:spPr>
        <a:xfrm>
          <a:off x="4074653" y="622509"/>
          <a:ext cx="533579" cy="533579"/>
        </a:xfrm>
        <a:prstGeom prst="downArrow">
          <a:avLst>
            <a:gd name="adj1" fmla="val 55000"/>
            <a:gd name="adj2" fmla="val 45000"/>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s-ES" sz="3600" kern="1200">
            <a:solidFill>
              <a:schemeClr val="tx1"/>
            </a:solidFill>
          </a:endParaRPr>
        </a:p>
      </dsp:txBody>
      <dsp:txXfrm>
        <a:off x="4194708" y="622509"/>
        <a:ext cx="293469" cy="401518"/>
      </dsp:txXfrm>
    </dsp:sp>
    <dsp:sp modelId="{C6901136-2BEA-4D67-8643-B3B30CBABD46}">
      <dsp:nvSpPr>
        <dsp:cNvPr id="0" name=""/>
        <dsp:cNvSpPr/>
      </dsp:nvSpPr>
      <dsp:spPr>
        <a:xfrm>
          <a:off x="4481261" y="1574742"/>
          <a:ext cx="533579" cy="533579"/>
        </a:xfrm>
        <a:prstGeom prst="downArrow">
          <a:avLst>
            <a:gd name="adj1" fmla="val 55000"/>
            <a:gd name="adj2" fmla="val 45000"/>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s-ES" sz="2400" kern="1200">
            <a:solidFill>
              <a:schemeClr val="tx1"/>
            </a:solidFill>
          </a:endParaRPr>
        </a:p>
      </dsp:txBody>
      <dsp:txXfrm>
        <a:off x="4601316" y="1574742"/>
        <a:ext cx="293469" cy="4015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965DB-4D08-4969-AD81-9E67A73D6B2B}">
      <dsp:nvSpPr>
        <dsp:cNvPr id="0" name=""/>
        <dsp:cNvSpPr/>
      </dsp:nvSpPr>
      <dsp:spPr>
        <a:xfrm>
          <a:off x="694350" y="400806"/>
          <a:ext cx="7036234" cy="1510564"/>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3156" tIns="72390" rIns="72390" bIns="72390" numCol="1" spcCol="1270" anchor="ctr" anchorCtr="0">
          <a:noAutofit/>
        </a:bodyPr>
        <a:lstStyle/>
        <a:p>
          <a:pPr lvl="0" algn="l" defTabSz="844550">
            <a:lnSpc>
              <a:spcPct val="90000"/>
            </a:lnSpc>
            <a:spcBef>
              <a:spcPct val="0"/>
            </a:spcBef>
            <a:spcAft>
              <a:spcPct val="35000"/>
            </a:spcAft>
          </a:pPr>
          <a:r>
            <a:rPr lang="es-EC" sz="1900" kern="1200" dirty="0" smtClean="0"/>
            <a:t>A partir del 2009, el Gobierno de Ecuador, aplica una serie de políticas para dinamizar al sector inmobiliario mediante incentivos, con la intención de solidificar el mercado y aportar grandes beneficios económicos y sociales. </a:t>
          </a:r>
          <a:endParaRPr lang="es-ES" sz="1900" kern="1200" dirty="0"/>
        </a:p>
      </dsp:txBody>
      <dsp:txXfrm>
        <a:off x="694350" y="400806"/>
        <a:ext cx="7036234" cy="1510564"/>
      </dsp:txXfrm>
    </dsp:sp>
    <dsp:sp modelId="{FF10ACC1-AF46-4674-A0A1-F808E6F874D1}">
      <dsp:nvSpPr>
        <dsp:cNvPr id="0" name=""/>
        <dsp:cNvSpPr/>
      </dsp:nvSpPr>
      <dsp:spPr>
        <a:xfrm>
          <a:off x="0" y="308010"/>
          <a:ext cx="1653417" cy="1586092"/>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5A574E1-6EFB-4DD4-8F85-DE5C4122648E}">
      <dsp:nvSpPr>
        <dsp:cNvPr id="0" name=""/>
        <dsp:cNvSpPr/>
      </dsp:nvSpPr>
      <dsp:spPr>
        <a:xfrm>
          <a:off x="694350" y="2302439"/>
          <a:ext cx="7036234" cy="1510564"/>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3156" tIns="72390" rIns="72390" bIns="72390" numCol="1" spcCol="1270" anchor="ctr" anchorCtr="0">
          <a:noAutofit/>
        </a:bodyPr>
        <a:lstStyle/>
        <a:p>
          <a:pPr lvl="0" algn="l" defTabSz="844550">
            <a:lnSpc>
              <a:spcPct val="90000"/>
            </a:lnSpc>
            <a:spcBef>
              <a:spcPct val="0"/>
            </a:spcBef>
            <a:spcAft>
              <a:spcPct val="35000"/>
            </a:spcAft>
          </a:pPr>
          <a:r>
            <a:rPr lang="es-EC" sz="1900" kern="1200" dirty="0" smtClean="0"/>
            <a:t>A esto podemos sumar las inversiones realizadas por el Gobierno, principalmente en construcción vial, que en conjunto con el crecimiento del mercado inmobiliario lograron generar altas tasas de crecimiento del sector. </a:t>
          </a:r>
        </a:p>
      </dsp:txBody>
      <dsp:txXfrm>
        <a:off x="694350" y="2302439"/>
        <a:ext cx="7036234" cy="1510564"/>
      </dsp:txXfrm>
    </dsp:sp>
    <dsp:sp modelId="{6563797C-222B-42CB-9584-06C6ECB0784A}">
      <dsp:nvSpPr>
        <dsp:cNvPr id="0" name=""/>
        <dsp:cNvSpPr/>
      </dsp:nvSpPr>
      <dsp:spPr>
        <a:xfrm>
          <a:off x="0" y="2209643"/>
          <a:ext cx="1653417" cy="1586092"/>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4C89C9-20EC-4DEF-A8B0-178315F2B33E}">
      <dsp:nvSpPr>
        <dsp:cNvPr id="0" name=""/>
        <dsp:cNvSpPr/>
      </dsp:nvSpPr>
      <dsp:spPr>
        <a:xfrm>
          <a:off x="694350" y="4204073"/>
          <a:ext cx="7036234" cy="1510564"/>
        </a:xfrm>
        <a:prstGeom prst="rect">
          <a:avLst/>
        </a:prstGeom>
        <a:solidFill>
          <a:schemeClr val="lt1">
            <a:alpha val="40000"/>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3156" tIns="72390" rIns="72390" bIns="72390" numCol="1" spcCol="1270" anchor="ctr" anchorCtr="0">
          <a:noAutofit/>
        </a:bodyPr>
        <a:lstStyle/>
        <a:p>
          <a:pPr lvl="0" algn="l" defTabSz="844550">
            <a:lnSpc>
              <a:spcPct val="90000"/>
            </a:lnSpc>
            <a:spcBef>
              <a:spcPct val="0"/>
            </a:spcBef>
            <a:spcAft>
              <a:spcPct val="35000"/>
            </a:spcAft>
          </a:pPr>
          <a:r>
            <a:rPr lang="es-EC" sz="1900" kern="1200" smtClean="0"/>
            <a:t>Esto ha contribuido de forma significativa al PIB total obteniendo una participación del 10% al 2012. </a:t>
          </a:r>
          <a:endParaRPr lang="es-ES" sz="1900" kern="1200" dirty="0"/>
        </a:p>
      </dsp:txBody>
      <dsp:txXfrm>
        <a:off x="694350" y="4204073"/>
        <a:ext cx="7036234" cy="1510564"/>
      </dsp:txXfrm>
    </dsp:sp>
    <dsp:sp modelId="{D5CFEC82-56C8-4156-B3D0-1DF87528377B}">
      <dsp:nvSpPr>
        <dsp:cNvPr id="0" name=""/>
        <dsp:cNvSpPr/>
      </dsp:nvSpPr>
      <dsp:spPr>
        <a:xfrm>
          <a:off x="0" y="4111276"/>
          <a:ext cx="1653417" cy="1586092"/>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794C09-472E-4D70-A602-05DAF76EE43A}">
      <dsp:nvSpPr>
        <dsp:cNvPr id="0" name=""/>
        <dsp:cNvSpPr/>
      </dsp:nvSpPr>
      <dsp:spPr>
        <a:xfrm rot="10800000">
          <a:off x="1815149" y="3653"/>
          <a:ext cx="5698353" cy="1519399"/>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013"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La construcción es una actividad que está en auge como se ha evidenciado al revisar su participación en el PIB, ubicándose con el 10% al año 2012, siendo la cuarta actividad que aporta al crecimiento de la economía del país.</a:t>
          </a:r>
          <a:endParaRPr lang="es-ES" sz="1600" kern="1200" dirty="0"/>
        </a:p>
      </dsp:txBody>
      <dsp:txXfrm rot="10800000">
        <a:off x="2194999" y="3653"/>
        <a:ext cx="5318503" cy="1519399"/>
      </dsp:txXfrm>
    </dsp:sp>
    <dsp:sp modelId="{2F4E3B61-A8C2-495F-A3F6-3F8AEBE766DB}">
      <dsp:nvSpPr>
        <dsp:cNvPr id="0" name=""/>
        <dsp:cNvSpPr/>
      </dsp:nvSpPr>
      <dsp:spPr>
        <a:xfrm>
          <a:off x="1055449" y="3653"/>
          <a:ext cx="1519399" cy="1519399"/>
        </a:xfrm>
        <a:prstGeom prst="ellipse">
          <a:avLst/>
        </a:prstGeom>
        <a:blipFill rotWithShape="1">
          <a:blip xmlns:r="http://schemas.openxmlformats.org/officeDocument/2006/relationships" r:embed="rId1"/>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135FC5C-0BAC-48A0-A0F4-CA7F47873E23}">
      <dsp:nvSpPr>
        <dsp:cNvPr id="0" name=""/>
        <dsp:cNvSpPr/>
      </dsp:nvSpPr>
      <dsp:spPr>
        <a:xfrm rot="10800000">
          <a:off x="1815149" y="1976604"/>
          <a:ext cx="5698353" cy="1519399"/>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013"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El sector de la construcción es un eje dinamizador de la economía en el Ecuador, dado que es quien absorbe la mayor cantidad de mano de obra, especialmente la menos calificada.</a:t>
          </a:r>
          <a:endParaRPr lang="es-ES" sz="1600" kern="1200" dirty="0"/>
        </a:p>
      </dsp:txBody>
      <dsp:txXfrm rot="10800000">
        <a:off x="2194999" y="1976604"/>
        <a:ext cx="5318503" cy="1519399"/>
      </dsp:txXfrm>
    </dsp:sp>
    <dsp:sp modelId="{CED939F1-D437-4AA3-A27F-B8DE6569568E}">
      <dsp:nvSpPr>
        <dsp:cNvPr id="0" name=""/>
        <dsp:cNvSpPr/>
      </dsp:nvSpPr>
      <dsp:spPr>
        <a:xfrm>
          <a:off x="1055449" y="1976604"/>
          <a:ext cx="1519399" cy="1519399"/>
        </a:xfrm>
        <a:prstGeom prst="ellipse">
          <a:avLst/>
        </a:prstGeom>
        <a:blipFill rotWithShape="1">
          <a:blip xmlns:r="http://schemas.openxmlformats.org/officeDocument/2006/relationships" r:embed="rId2"/>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EF7C19-B22B-47C1-8E3B-BA7936DD6466}">
      <dsp:nvSpPr>
        <dsp:cNvPr id="0" name=""/>
        <dsp:cNvSpPr/>
      </dsp:nvSpPr>
      <dsp:spPr>
        <a:xfrm rot="10800000">
          <a:off x="1815149" y="3949555"/>
          <a:ext cx="5698353" cy="1519399"/>
        </a:xfrm>
        <a:prstGeom prst="homePlate">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70013" tIns="60960" rIns="113792" bIns="60960" numCol="1" spcCol="1270" anchor="ctr" anchorCtr="0">
          <a:noAutofit/>
        </a:bodyPr>
        <a:lstStyle/>
        <a:p>
          <a:pPr lvl="0" algn="just" defTabSz="711200">
            <a:lnSpc>
              <a:spcPct val="90000"/>
            </a:lnSpc>
            <a:spcBef>
              <a:spcPct val="0"/>
            </a:spcBef>
            <a:spcAft>
              <a:spcPct val="35000"/>
            </a:spcAft>
          </a:pPr>
          <a:r>
            <a:rPr lang="es-EC" sz="1600" kern="1200" dirty="0" smtClean="0"/>
            <a:t>Con el aparecimiento del BIESS, las condiciones del mercado de créditos destinados a vivienda, ha cambiado radicalmente, puesto que el sector privado, Bancos y Cooperativas ha perdido espacio, dejando que sea el banco de la Seguridad Social,  el ente que controle al momento este tipo de servicios.</a:t>
          </a:r>
          <a:endParaRPr lang="es-ES" sz="1600" kern="1200" dirty="0"/>
        </a:p>
      </dsp:txBody>
      <dsp:txXfrm rot="10800000">
        <a:off x="2194999" y="3949555"/>
        <a:ext cx="5318503" cy="1519399"/>
      </dsp:txXfrm>
    </dsp:sp>
    <dsp:sp modelId="{BED2A438-62CA-415B-8B65-D97E158067C2}">
      <dsp:nvSpPr>
        <dsp:cNvPr id="0" name=""/>
        <dsp:cNvSpPr/>
      </dsp:nvSpPr>
      <dsp:spPr>
        <a:xfrm>
          <a:off x="1055449" y="3949555"/>
          <a:ext cx="1519399" cy="1519399"/>
        </a:xfrm>
        <a:prstGeom prst="ellipse">
          <a:avLst/>
        </a:prstGeom>
        <a:blipFill rotWithShape="1">
          <a:blip xmlns:r="http://schemas.openxmlformats.org/officeDocument/2006/relationships" r:embed="rId3"/>
          <a:stretch>
            <a:fillRect/>
          </a:stretch>
        </a:blip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A917E-F6A3-42BF-9B03-3A8D5CEC1A8C}">
      <dsp:nvSpPr>
        <dsp:cNvPr id="0" name=""/>
        <dsp:cNvSpPr/>
      </dsp:nvSpPr>
      <dsp:spPr>
        <a:xfrm rot="10800000">
          <a:off x="1819645" y="828"/>
          <a:ext cx="5794123" cy="1440894"/>
        </a:xfrm>
        <a:prstGeom prst="homePlate">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35394" tIns="53340" rIns="99568" bIns="53340" numCol="1" spcCol="1270" anchor="ctr" anchorCtr="0">
          <a:noAutofit/>
        </a:bodyPr>
        <a:lstStyle/>
        <a:p>
          <a:pPr lvl="0" algn="just" defTabSz="622300">
            <a:lnSpc>
              <a:spcPct val="90000"/>
            </a:lnSpc>
            <a:spcBef>
              <a:spcPct val="0"/>
            </a:spcBef>
            <a:spcAft>
              <a:spcPct val="35000"/>
            </a:spcAft>
          </a:pPr>
          <a:r>
            <a:rPr lang="es-ES" sz="1400" kern="1200" dirty="0" smtClean="0"/>
            <a:t>El Banco del IESS, al momento es el actor más importante en el mercado del sector de la construcción; y, el comportamiento de los precios aparenta como se había señalado, indicios de especulación.</a:t>
          </a:r>
          <a:endParaRPr lang="es-ES" sz="1400" kern="1200" dirty="0"/>
        </a:p>
      </dsp:txBody>
      <dsp:txXfrm rot="10800000">
        <a:off x="2179868" y="828"/>
        <a:ext cx="5433900" cy="1440894"/>
      </dsp:txXfrm>
    </dsp:sp>
    <dsp:sp modelId="{8588F79F-FABC-4920-B854-6C3EEB713D84}">
      <dsp:nvSpPr>
        <dsp:cNvPr id="0" name=""/>
        <dsp:cNvSpPr/>
      </dsp:nvSpPr>
      <dsp:spPr>
        <a:xfrm>
          <a:off x="1099198" y="828"/>
          <a:ext cx="1440894" cy="1440894"/>
        </a:xfrm>
        <a:prstGeom prst="ellipse">
          <a:avLst/>
        </a:prstGeom>
        <a:blipFill rotWithShape="1">
          <a:blip xmlns:r="http://schemas.openxmlformats.org/officeDocument/2006/relationships" r:embed="rId1"/>
          <a:stretch>
            <a:fillRect/>
          </a:stretch>
        </a:blipFill>
        <a:ln w="38100" cap="flat"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1220A023-0DF7-4EAD-ABEB-D0D039F57F14}">
      <dsp:nvSpPr>
        <dsp:cNvPr id="0" name=""/>
        <dsp:cNvSpPr/>
      </dsp:nvSpPr>
      <dsp:spPr>
        <a:xfrm rot="10800000">
          <a:off x="1819645" y="1871840"/>
          <a:ext cx="5794123" cy="1440894"/>
        </a:xfrm>
        <a:prstGeom prst="homePlate">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35394" tIns="53340" rIns="99568" bIns="53340" numCol="1" spcCol="1270" anchor="ctr" anchorCtr="0">
          <a:noAutofit/>
        </a:bodyPr>
        <a:lstStyle/>
        <a:p>
          <a:pPr lvl="0" algn="just" defTabSz="622300">
            <a:lnSpc>
              <a:spcPct val="90000"/>
            </a:lnSpc>
            <a:spcBef>
              <a:spcPct val="0"/>
            </a:spcBef>
            <a:spcAft>
              <a:spcPct val="35000"/>
            </a:spcAft>
          </a:pPr>
          <a:r>
            <a:rPr lang="es-EC" sz="1400" kern="1200" dirty="0" smtClean="0"/>
            <a:t>Los salarios de los afiliados a la seguridad social, son relativamente bajos, frente a las necesidades que el actual sistema impone para obtener créditos hipotecarios, lo que implica que cerca del 70% de los mismos, no está en condiciones de acceder a un crédito de este tipo. </a:t>
          </a:r>
          <a:endParaRPr lang="es-ES" sz="1400" kern="1200" dirty="0"/>
        </a:p>
      </dsp:txBody>
      <dsp:txXfrm rot="10800000">
        <a:off x="2179868" y="1871840"/>
        <a:ext cx="5433900" cy="1440894"/>
      </dsp:txXfrm>
    </dsp:sp>
    <dsp:sp modelId="{81F0E88E-006B-463A-A277-50A4FDB9E713}">
      <dsp:nvSpPr>
        <dsp:cNvPr id="0" name=""/>
        <dsp:cNvSpPr/>
      </dsp:nvSpPr>
      <dsp:spPr>
        <a:xfrm>
          <a:off x="1080121" y="1944216"/>
          <a:ext cx="1440894" cy="1440894"/>
        </a:xfrm>
        <a:prstGeom prst="ellipse">
          <a:avLst/>
        </a:prstGeom>
        <a:blipFill rotWithShape="1">
          <a:blip xmlns:r="http://schemas.openxmlformats.org/officeDocument/2006/relationships" r:embed="rId2"/>
          <a:stretch>
            <a:fillRect/>
          </a:stretch>
        </a:blipFill>
        <a:ln w="38100" cap="flat"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 modelId="{3173F431-4DCE-4E61-96E8-5EACEF42A3F1}">
      <dsp:nvSpPr>
        <dsp:cNvPr id="0" name=""/>
        <dsp:cNvSpPr/>
      </dsp:nvSpPr>
      <dsp:spPr>
        <a:xfrm rot="10800000">
          <a:off x="1819645" y="3742852"/>
          <a:ext cx="5794123" cy="1440894"/>
        </a:xfrm>
        <a:prstGeom prst="homePlate">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635394" tIns="53340" rIns="99568" bIns="53340" numCol="1" spcCol="1270" anchor="ctr" anchorCtr="0">
          <a:noAutofit/>
        </a:bodyPr>
        <a:lstStyle/>
        <a:p>
          <a:pPr lvl="0" algn="just" defTabSz="622300">
            <a:lnSpc>
              <a:spcPct val="90000"/>
            </a:lnSpc>
            <a:spcBef>
              <a:spcPct val="0"/>
            </a:spcBef>
            <a:spcAft>
              <a:spcPct val="35000"/>
            </a:spcAft>
          </a:pPr>
          <a:r>
            <a:rPr lang="es-EC" sz="1400" kern="1200" dirty="0" smtClean="0"/>
            <a:t>En las zonas geográficas en las que se evidencia mayor número de permisos de construcción y por ende nuevas viviendas, son  los municipios de la provincia de Pichicha.</a:t>
          </a:r>
          <a:endParaRPr lang="es-ES" sz="1400" kern="1200" dirty="0"/>
        </a:p>
      </dsp:txBody>
      <dsp:txXfrm rot="10800000">
        <a:off x="2179868" y="3742852"/>
        <a:ext cx="5433900" cy="1440894"/>
      </dsp:txXfrm>
    </dsp:sp>
    <dsp:sp modelId="{4F59B764-A8B8-4A95-9617-65BA3971AC17}">
      <dsp:nvSpPr>
        <dsp:cNvPr id="0" name=""/>
        <dsp:cNvSpPr/>
      </dsp:nvSpPr>
      <dsp:spPr>
        <a:xfrm>
          <a:off x="1099198" y="3742852"/>
          <a:ext cx="1440894" cy="1440894"/>
        </a:xfrm>
        <a:prstGeom prst="ellipse">
          <a:avLst/>
        </a:prstGeom>
        <a:blipFill rotWithShape="1">
          <a:blip xmlns:r="http://schemas.openxmlformats.org/officeDocument/2006/relationships" r:embed="rId3"/>
          <a:stretch>
            <a:fillRect/>
          </a:stretch>
        </a:blipFill>
        <a:ln w="38100" cap="flat" cmpd="sng" algn="ctr">
          <a:solidFill>
            <a:schemeClr val="accent6">
              <a:shade val="80000"/>
              <a:hueOff val="0"/>
              <a:satOff val="0"/>
              <a:lumOff val="0"/>
              <a:alphaOff val="0"/>
            </a:schemeClr>
          </a:solidFill>
          <a:prstDash val="solid"/>
        </a:ln>
        <a:effectLst/>
      </dsp:spPr>
      <dsp:style>
        <a:lnRef idx="3">
          <a:scrgbClr r="0" g="0" b="0"/>
        </a:lnRef>
        <a:fillRef idx="1">
          <a:scrgbClr r="0" g="0" b="0"/>
        </a:fillRef>
        <a:effectRef idx="1">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C2D3CB-2A05-4C13-BFEF-21E050A06B5D}">
      <dsp:nvSpPr>
        <dsp:cNvPr id="0" name=""/>
        <dsp:cNvSpPr/>
      </dsp:nvSpPr>
      <dsp:spPr>
        <a:xfrm>
          <a:off x="0" y="1367318"/>
          <a:ext cx="8344770" cy="5329429"/>
        </a:xfrm>
        <a:prstGeom prst="roundRect">
          <a:avLst>
            <a:gd name="adj" fmla="val 10000"/>
          </a:avLst>
        </a:prstGeom>
        <a:solidFill>
          <a:schemeClr val="accent1">
            <a:alpha val="90000"/>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35560" rIns="53340" bIns="35560" numCol="1" spcCol="1270" anchor="ctr" anchorCtr="0">
          <a:noAutofit/>
        </a:bodyPr>
        <a:lstStyle/>
        <a:p>
          <a:pPr lvl="0" algn="just" defTabSz="1244600">
            <a:lnSpc>
              <a:spcPct val="90000"/>
            </a:lnSpc>
            <a:spcBef>
              <a:spcPct val="0"/>
            </a:spcBef>
            <a:spcAft>
              <a:spcPct val="35000"/>
            </a:spcAft>
          </a:pPr>
          <a:r>
            <a:rPr lang="es-ES" sz="2800" kern="1200" dirty="0" smtClean="0">
              <a:solidFill>
                <a:schemeClr val="tx1"/>
              </a:solidFill>
            </a:rPr>
            <a:t>Los actuales precios a los que se comercializan los distintos bienes inmuebles, especialmente en la capital de la República, no se compadecen con los costos que, las propias instituciones vinculadas a este sector, como la Cámara de la Construcción, publican, por el  incremento que los mismos han sufrido, producto de la inflación propia del sector, pero adicionalmente, generado por el importante incremento de la demanda, gracias a la gran cantidad</a:t>
          </a:r>
          <a:r>
            <a:rPr lang="es-EC" sz="2800" kern="1200" dirty="0" smtClean="0">
              <a:solidFill>
                <a:schemeClr val="tx1"/>
              </a:solidFill>
            </a:rPr>
            <a:t> de créditos que el BIESS ha inyectado en los últimos años.</a:t>
          </a:r>
          <a:endParaRPr lang="es-ES" sz="2800" kern="1200" dirty="0">
            <a:solidFill>
              <a:schemeClr val="tx1"/>
            </a:solidFill>
          </a:endParaRPr>
        </a:p>
      </dsp:txBody>
      <dsp:txXfrm>
        <a:off x="156094" y="1523412"/>
        <a:ext cx="8032582" cy="501724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7C25A-496C-437C-BFF2-0EA71686F3E6}">
      <dsp:nvSpPr>
        <dsp:cNvPr id="0" name=""/>
        <dsp:cNvSpPr/>
      </dsp:nvSpPr>
      <dsp:spPr>
        <a:xfrm>
          <a:off x="803930" y="485652"/>
          <a:ext cx="7751619" cy="242238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0759" tIns="91440" rIns="91440" bIns="91440" numCol="1" spcCol="1270" anchor="ctr" anchorCtr="0">
          <a:noAutofit/>
        </a:bodyPr>
        <a:lstStyle/>
        <a:p>
          <a:pPr lvl="0" algn="l" defTabSz="1066800">
            <a:lnSpc>
              <a:spcPct val="90000"/>
            </a:lnSpc>
            <a:spcBef>
              <a:spcPct val="0"/>
            </a:spcBef>
            <a:spcAft>
              <a:spcPct val="35000"/>
            </a:spcAft>
          </a:pPr>
          <a:r>
            <a:rPr lang="es-ES" sz="2400" kern="1200" dirty="0" smtClean="0"/>
            <a:t>C</a:t>
          </a:r>
          <a:r>
            <a:rPr lang="es-EC" sz="2400" kern="1200" dirty="0" smtClean="0"/>
            <a:t>analizar nuevos proyectos integrados con el apoyo de Municipios para lograr flexibilidad con los parámetros en proyectos de construcciones de conjuntos o urbanizaciones Multifamiliares (Acabados medios – populares), para afiliados que perciban un sueldo medio bajo.</a:t>
          </a:r>
          <a:endParaRPr lang="es-ES" sz="2400" kern="1200" dirty="0"/>
        </a:p>
      </dsp:txBody>
      <dsp:txXfrm>
        <a:off x="803930" y="485652"/>
        <a:ext cx="7751619" cy="2422381"/>
      </dsp:txXfrm>
    </dsp:sp>
    <dsp:sp modelId="{D7A3BC18-D50D-43B3-AD32-F3785437EAFF}">
      <dsp:nvSpPr>
        <dsp:cNvPr id="0" name=""/>
        <dsp:cNvSpPr/>
      </dsp:nvSpPr>
      <dsp:spPr>
        <a:xfrm>
          <a:off x="480946" y="135753"/>
          <a:ext cx="1695666" cy="254350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C3FDCF9-CBF9-481A-BFDC-064C9B2A3212}">
      <dsp:nvSpPr>
        <dsp:cNvPr id="0" name=""/>
        <dsp:cNvSpPr/>
      </dsp:nvSpPr>
      <dsp:spPr>
        <a:xfrm>
          <a:off x="803930" y="3535161"/>
          <a:ext cx="7751619" cy="242238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0759" tIns="91440" rIns="91440" bIns="91440" numCol="1" spcCol="1270" anchor="ctr" anchorCtr="0">
          <a:noAutofit/>
        </a:bodyPr>
        <a:lstStyle/>
        <a:p>
          <a:pPr lvl="0" algn="l" defTabSz="1066800">
            <a:lnSpc>
              <a:spcPct val="90000"/>
            </a:lnSpc>
            <a:spcBef>
              <a:spcPct val="0"/>
            </a:spcBef>
            <a:spcAft>
              <a:spcPct val="35000"/>
            </a:spcAft>
          </a:pPr>
          <a:r>
            <a:rPr lang="es-EC" sz="2400" kern="1200" dirty="0" smtClean="0"/>
            <a:t>Regular los precios anuales paralelamente al cambio del IPCO en el sector de la construcción en todas las instituciones que intervengan en dicho sector, siendo así el BIESS el regulador de precios por tener actualmente la mayor colocación de créditos para la vivienda.</a:t>
          </a:r>
          <a:endParaRPr lang="es-ES" sz="2400" kern="1200" dirty="0"/>
        </a:p>
      </dsp:txBody>
      <dsp:txXfrm>
        <a:off x="803930" y="3535161"/>
        <a:ext cx="7751619" cy="2422381"/>
      </dsp:txXfrm>
    </dsp:sp>
    <dsp:sp modelId="{4AED23DA-4F83-4CA8-836F-ADA086060178}">
      <dsp:nvSpPr>
        <dsp:cNvPr id="0" name=""/>
        <dsp:cNvSpPr/>
      </dsp:nvSpPr>
      <dsp:spPr>
        <a:xfrm>
          <a:off x="480946" y="3185262"/>
          <a:ext cx="1695666" cy="254350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43A5A-FA09-48AA-BB8C-822FE601EC02}">
      <dsp:nvSpPr>
        <dsp:cNvPr id="0" name=""/>
        <dsp:cNvSpPr/>
      </dsp:nvSpPr>
      <dsp:spPr>
        <a:xfrm rot="10800000">
          <a:off x="1331170" y="471388"/>
          <a:ext cx="6424417" cy="2699101"/>
        </a:xfrm>
        <a:prstGeom prst="homePlat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190229" tIns="76200" rIns="142240" bIns="76200" numCol="1" spcCol="1270" anchor="ctr" anchorCtr="0">
          <a:noAutofit/>
        </a:bodyPr>
        <a:lstStyle/>
        <a:p>
          <a:pPr lvl="0" algn="just" defTabSz="889000">
            <a:lnSpc>
              <a:spcPct val="90000"/>
            </a:lnSpc>
            <a:spcBef>
              <a:spcPct val="0"/>
            </a:spcBef>
            <a:spcAft>
              <a:spcPct val="35000"/>
            </a:spcAft>
          </a:pPr>
          <a:r>
            <a:rPr lang="es-EC" sz="2000" kern="1200" dirty="0" smtClean="0"/>
            <a:t>Realizar un análisis de los créditos hipotecarios concedidos por el BIESS para determinar las variaciones en los factores del sector de la construcción; precios, empleo y economía del país (PIB), dejando abierta la hipótesis de que en un futuro el BIESS sea un regulador de precios en el sector de la construcción.</a:t>
          </a:r>
        </a:p>
      </dsp:txBody>
      <dsp:txXfrm rot="10800000">
        <a:off x="2005945" y="471388"/>
        <a:ext cx="5749642" cy="2699101"/>
      </dsp:txXfrm>
    </dsp:sp>
    <dsp:sp modelId="{6E9752A6-8ADC-4B87-B66D-F46D48FFD872}">
      <dsp:nvSpPr>
        <dsp:cNvPr id="0" name=""/>
        <dsp:cNvSpPr/>
      </dsp:nvSpPr>
      <dsp:spPr>
        <a:xfrm>
          <a:off x="222813" y="323559"/>
          <a:ext cx="2699101" cy="2699101"/>
        </a:xfrm>
        <a:prstGeom prst="ellipse">
          <a:avLst/>
        </a:prstGeom>
        <a:blipFill rotWithShape="1">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DB0B3-26C3-4DD5-BD93-6FF5E09C8BC1}">
      <dsp:nvSpPr>
        <dsp:cNvPr id="0" name=""/>
        <dsp:cNvSpPr/>
      </dsp:nvSpPr>
      <dsp:spPr>
        <a:xfrm>
          <a:off x="803930" y="485652"/>
          <a:ext cx="7751619" cy="242238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0759" tIns="76200" rIns="76200" bIns="76200" numCol="1" spcCol="1270" anchor="ctr" anchorCtr="0">
          <a:noAutofit/>
        </a:bodyPr>
        <a:lstStyle/>
        <a:p>
          <a:pPr lvl="0" algn="l" defTabSz="889000">
            <a:lnSpc>
              <a:spcPct val="90000"/>
            </a:lnSpc>
            <a:spcBef>
              <a:spcPct val="0"/>
            </a:spcBef>
            <a:spcAft>
              <a:spcPct val="35000"/>
            </a:spcAft>
          </a:pPr>
          <a:r>
            <a:rPr lang="es-EC" sz="2000" kern="1200" dirty="0" smtClean="0"/>
            <a:t>Cambiar la política actual, en la que se financia el 100% del valor de una vivienda de hasta US$ 100.000, por el financiamiento de hasta el 100% de cualquier vivienda que sea adquirida al costo técnicamente establecido, más un margen adecuado de rentabilidad para el constructor; debiendo en este caso, el usuario financiar, si así lo desea la diferencia entre este valor y el precio al que esté adquiriendo el bien.</a:t>
          </a:r>
          <a:endParaRPr lang="es-ES" sz="2000" kern="1200" dirty="0"/>
        </a:p>
      </dsp:txBody>
      <dsp:txXfrm>
        <a:off x="803930" y="485652"/>
        <a:ext cx="7751619" cy="2422381"/>
      </dsp:txXfrm>
    </dsp:sp>
    <dsp:sp modelId="{F119645F-4611-4D05-92FE-A3C940EF29C5}">
      <dsp:nvSpPr>
        <dsp:cNvPr id="0" name=""/>
        <dsp:cNvSpPr/>
      </dsp:nvSpPr>
      <dsp:spPr>
        <a:xfrm>
          <a:off x="480946" y="135753"/>
          <a:ext cx="1695666" cy="2543500"/>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6E3CED-B639-47DF-8711-A777483C4705}">
      <dsp:nvSpPr>
        <dsp:cNvPr id="0" name=""/>
        <dsp:cNvSpPr/>
      </dsp:nvSpPr>
      <dsp:spPr>
        <a:xfrm>
          <a:off x="803930" y="3535161"/>
          <a:ext cx="7751619" cy="2422381"/>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640759" tIns="76200" rIns="76200" bIns="76200" numCol="1" spcCol="1270" anchor="ctr" anchorCtr="0">
          <a:noAutofit/>
        </a:bodyPr>
        <a:lstStyle/>
        <a:p>
          <a:pPr lvl="0" algn="l" defTabSz="889000">
            <a:lnSpc>
              <a:spcPct val="90000"/>
            </a:lnSpc>
            <a:spcBef>
              <a:spcPct val="0"/>
            </a:spcBef>
            <a:spcAft>
              <a:spcPct val="35000"/>
            </a:spcAft>
          </a:pPr>
          <a:r>
            <a:rPr lang="es-EC" sz="2000" kern="1200" smtClean="0"/>
            <a:t>Reducir sus tiempos de concesión a plazos menores a 60 días, a fin de que este no sea un pretexto más de los constructores para incrementar el precio de venta de los inmuebles.</a:t>
          </a:r>
          <a:endParaRPr lang="es-ES" sz="2000" kern="1200"/>
        </a:p>
      </dsp:txBody>
      <dsp:txXfrm>
        <a:off x="803930" y="3535161"/>
        <a:ext cx="7751619" cy="2422381"/>
      </dsp:txXfrm>
    </dsp:sp>
    <dsp:sp modelId="{CA140BD7-41AE-48FE-A227-F94E308D6C07}">
      <dsp:nvSpPr>
        <dsp:cNvPr id="0" name=""/>
        <dsp:cNvSpPr/>
      </dsp:nvSpPr>
      <dsp:spPr>
        <a:xfrm>
          <a:off x="480946" y="3185262"/>
          <a:ext cx="1695666" cy="2543500"/>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89DA74-C861-4B73-A244-CBEE4A43377F}">
      <dsp:nvSpPr>
        <dsp:cNvPr id="0" name=""/>
        <dsp:cNvSpPr/>
      </dsp:nvSpPr>
      <dsp:spPr>
        <a:xfrm>
          <a:off x="144031" y="1152131"/>
          <a:ext cx="4056188" cy="126755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56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Levantar información histórica respecto a la concesión de los créditos hipotecarios y su incidencia en el sector de la construcción.</a:t>
          </a:r>
          <a:endParaRPr lang="es-ES" sz="1400" kern="1200" dirty="0"/>
        </a:p>
      </dsp:txBody>
      <dsp:txXfrm>
        <a:off x="144031" y="1152131"/>
        <a:ext cx="4056188" cy="1267558"/>
      </dsp:txXfrm>
    </dsp:sp>
    <dsp:sp modelId="{0FA8785E-7400-4723-A15E-9CCB7F7C9781}">
      <dsp:nvSpPr>
        <dsp:cNvPr id="0" name=""/>
        <dsp:cNvSpPr/>
      </dsp:nvSpPr>
      <dsp:spPr>
        <a:xfrm>
          <a:off x="1713" y="947706"/>
          <a:ext cx="887291" cy="1330936"/>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3F7755D-10C4-46D4-B7A5-5C68A4E621FF}">
      <dsp:nvSpPr>
        <dsp:cNvPr id="0" name=""/>
        <dsp:cNvSpPr/>
      </dsp:nvSpPr>
      <dsp:spPr>
        <a:xfrm>
          <a:off x="4727074" y="1130798"/>
          <a:ext cx="4056188" cy="126755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56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Definir mediante un análisis de investigación estructurado, cada una de las variables que intervienen en el sector de la construcción para lograr bases de datos que ayuden al estudio de dicho análisis. </a:t>
          </a:r>
          <a:endParaRPr lang="es-ES" sz="1400" kern="1200" dirty="0"/>
        </a:p>
      </dsp:txBody>
      <dsp:txXfrm>
        <a:off x="4727074" y="1130798"/>
        <a:ext cx="4056188" cy="1267558"/>
      </dsp:txXfrm>
    </dsp:sp>
    <dsp:sp modelId="{49E20269-93A2-4F50-A0E0-48A53E577EB0}">
      <dsp:nvSpPr>
        <dsp:cNvPr id="0" name=""/>
        <dsp:cNvSpPr/>
      </dsp:nvSpPr>
      <dsp:spPr>
        <a:xfrm>
          <a:off x="4558066" y="947706"/>
          <a:ext cx="887291" cy="1330936"/>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181F1EE-3B1E-459C-B3D7-9FFB6EAAA2E4}">
      <dsp:nvSpPr>
        <dsp:cNvPr id="0" name=""/>
        <dsp:cNvSpPr/>
      </dsp:nvSpPr>
      <dsp:spPr>
        <a:xfrm>
          <a:off x="2157650" y="2726514"/>
          <a:ext cx="4469675" cy="1267558"/>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56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Aplicar metodologías de investigación para el procesamiento de los datos recopilados, analizando la información tanto cuantitativa como cualitativa para obtener resultados comparativos</a:t>
          </a:r>
          <a:endParaRPr lang="es-ES" sz="1400" kern="1200" dirty="0"/>
        </a:p>
      </dsp:txBody>
      <dsp:txXfrm>
        <a:off x="2157650" y="2726514"/>
        <a:ext cx="4469675" cy="1267558"/>
      </dsp:txXfrm>
    </dsp:sp>
    <dsp:sp modelId="{5F39C750-BB25-4A2A-A555-07D9D753DB74}">
      <dsp:nvSpPr>
        <dsp:cNvPr id="0" name=""/>
        <dsp:cNvSpPr/>
      </dsp:nvSpPr>
      <dsp:spPr>
        <a:xfrm>
          <a:off x="1872208" y="2520277"/>
          <a:ext cx="887291" cy="1330936"/>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454600-4C18-42AA-8DDC-A251D3A3D91D}">
      <dsp:nvSpPr>
        <dsp:cNvPr id="0" name=""/>
        <dsp:cNvSpPr/>
      </dsp:nvSpPr>
      <dsp:spPr>
        <a:xfrm>
          <a:off x="2620718" y="4139138"/>
          <a:ext cx="4161324" cy="1798539"/>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58560" tIns="53340" rIns="53340" bIns="53340" numCol="1" spcCol="1270" anchor="ctr" anchorCtr="0">
          <a:noAutofit/>
        </a:bodyPr>
        <a:lstStyle/>
        <a:p>
          <a:pPr lvl="0" algn="just" defTabSz="622300">
            <a:lnSpc>
              <a:spcPct val="90000"/>
            </a:lnSpc>
            <a:spcBef>
              <a:spcPct val="0"/>
            </a:spcBef>
            <a:spcAft>
              <a:spcPct val="35000"/>
            </a:spcAft>
          </a:pPr>
          <a:r>
            <a:rPr lang="es-EC" sz="1400" kern="1200" dirty="0" smtClean="0"/>
            <a:t>Aportar esta investigación para apoyar políticas direccionadas a los créditos hipotecarios que posteriormente se concederán en el BIESS.</a:t>
          </a:r>
          <a:endParaRPr lang="es-ES" sz="1400" kern="1200" dirty="0"/>
        </a:p>
      </dsp:txBody>
      <dsp:txXfrm>
        <a:off x="2620718" y="4139138"/>
        <a:ext cx="4161324" cy="1798539"/>
      </dsp:txXfrm>
    </dsp:sp>
    <dsp:sp modelId="{3B2A3E25-9803-4D10-9ECE-2A82FB4BCB48}">
      <dsp:nvSpPr>
        <dsp:cNvPr id="0" name=""/>
        <dsp:cNvSpPr/>
      </dsp:nvSpPr>
      <dsp:spPr>
        <a:xfrm>
          <a:off x="1368155" y="4392481"/>
          <a:ext cx="1889983" cy="1330936"/>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091FA-21A6-4CDA-82AD-9BB10E6A8763}">
      <dsp:nvSpPr>
        <dsp:cNvPr id="0" name=""/>
        <dsp:cNvSpPr/>
      </dsp:nvSpPr>
      <dsp:spPr>
        <a:xfrm>
          <a:off x="0" y="372856"/>
          <a:ext cx="1544923" cy="115325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2860" tIns="68580" rIns="22860" bIns="22860"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Privados</a:t>
          </a:r>
          <a:endParaRPr lang="es-ES" sz="1800" kern="1200" dirty="0"/>
        </a:p>
        <a:p>
          <a:pPr marL="171450" lvl="1" indent="-171450" algn="l" defTabSz="800100">
            <a:lnSpc>
              <a:spcPct val="90000"/>
            </a:lnSpc>
            <a:spcBef>
              <a:spcPct val="0"/>
            </a:spcBef>
            <a:spcAft>
              <a:spcPct val="15000"/>
            </a:spcAft>
            <a:buChar char="••"/>
          </a:pPr>
          <a:r>
            <a:rPr lang="es-ES" sz="1800" kern="1200" dirty="0" smtClean="0"/>
            <a:t>Públicos</a:t>
          </a:r>
          <a:endParaRPr lang="es-ES" sz="1800" kern="1200" dirty="0"/>
        </a:p>
        <a:p>
          <a:pPr marL="171450" lvl="1" indent="-171450" algn="l" defTabSz="800100">
            <a:lnSpc>
              <a:spcPct val="90000"/>
            </a:lnSpc>
            <a:spcBef>
              <a:spcPct val="0"/>
            </a:spcBef>
            <a:spcAft>
              <a:spcPct val="15000"/>
            </a:spcAft>
            <a:buChar char="••"/>
          </a:pPr>
          <a:r>
            <a:rPr lang="es-ES" sz="1800" kern="1200" dirty="0" smtClean="0"/>
            <a:t>voluntarios</a:t>
          </a:r>
          <a:endParaRPr lang="es-ES" sz="1800" kern="1200" dirty="0"/>
        </a:p>
      </dsp:txBody>
      <dsp:txXfrm>
        <a:off x="27022" y="399878"/>
        <a:ext cx="1490879" cy="1126231"/>
      </dsp:txXfrm>
    </dsp:sp>
    <dsp:sp modelId="{1716A69D-57A4-4718-89C7-17FFC03E0DA4}">
      <dsp:nvSpPr>
        <dsp:cNvPr id="0" name=""/>
        <dsp:cNvSpPr/>
      </dsp:nvSpPr>
      <dsp:spPr>
        <a:xfrm>
          <a:off x="48779" y="1530715"/>
          <a:ext cx="1544923" cy="49589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lvl="0" algn="l" defTabSz="666750">
            <a:lnSpc>
              <a:spcPct val="90000"/>
            </a:lnSpc>
            <a:spcBef>
              <a:spcPct val="0"/>
            </a:spcBef>
            <a:spcAft>
              <a:spcPct val="35000"/>
            </a:spcAft>
          </a:pPr>
          <a:r>
            <a:rPr lang="es-ES" sz="1500" kern="1200" dirty="0" smtClean="0"/>
            <a:t>Afiliados </a:t>
          </a:r>
          <a:endParaRPr lang="es-ES" sz="1500" kern="1200" dirty="0"/>
        </a:p>
      </dsp:txBody>
      <dsp:txXfrm>
        <a:off x="48779" y="1530715"/>
        <a:ext cx="1087974" cy="495898"/>
      </dsp:txXfrm>
    </dsp:sp>
    <dsp:sp modelId="{83499C65-4AAA-4ACC-8B83-ADD51306F17A}">
      <dsp:nvSpPr>
        <dsp:cNvPr id="0" name=""/>
        <dsp:cNvSpPr/>
      </dsp:nvSpPr>
      <dsp:spPr>
        <a:xfrm>
          <a:off x="960351" y="1491488"/>
          <a:ext cx="888116" cy="865184"/>
        </a:xfrm>
        <a:prstGeom prst="ellipse">
          <a:avLst/>
        </a:prstGeom>
        <a:blipFill rotWithShape="1">
          <a:blip xmlns:r="http://schemas.openxmlformats.org/officeDocument/2006/relationships" r:embed="rId1"/>
          <a:stretch>
            <a:fillRect/>
          </a:stretch>
        </a:blipFill>
        <a:ln w="12700" cap="flat" cmpd="sng" algn="ctr">
          <a:solidFill>
            <a:schemeClr val="accent3">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2679B958-BA02-473D-905E-729722921BDC}">
      <dsp:nvSpPr>
        <dsp:cNvPr id="0" name=""/>
        <dsp:cNvSpPr/>
      </dsp:nvSpPr>
      <dsp:spPr>
        <a:xfrm>
          <a:off x="1996982" y="318133"/>
          <a:ext cx="1544923" cy="1375058"/>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Por vejez </a:t>
          </a:r>
          <a:endParaRPr lang="es-ES" sz="1600" kern="1200" dirty="0"/>
        </a:p>
        <a:p>
          <a:pPr marL="171450" lvl="1" indent="-171450" algn="l" defTabSz="711200">
            <a:lnSpc>
              <a:spcPct val="90000"/>
            </a:lnSpc>
            <a:spcBef>
              <a:spcPct val="0"/>
            </a:spcBef>
            <a:spcAft>
              <a:spcPct val="15000"/>
            </a:spcAft>
            <a:buChar char="••"/>
          </a:pPr>
          <a:r>
            <a:rPr lang="es-ES" sz="1600" kern="1200" dirty="0" smtClean="0"/>
            <a:t>60 años</a:t>
          </a:r>
          <a:endParaRPr lang="es-ES" sz="1600" kern="1200" dirty="0"/>
        </a:p>
        <a:p>
          <a:pPr marL="171450" lvl="1" indent="-171450" algn="l" defTabSz="711200">
            <a:lnSpc>
              <a:spcPct val="90000"/>
            </a:lnSpc>
            <a:spcBef>
              <a:spcPct val="0"/>
            </a:spcBef>
            <a:spcAft>
              <a:spcPct val="15000"/>
            </a:spcAft>
            <a:buChar char="••"/>
          </a:pPr>
          <a:r>
            <a:rPr lang="es-ES" sz="1600" kern="1200" dirty="0" smtClean="0"/>
            <a:t>40 o más aportaciones </a:t>
          </a:r>
          <a:endParaRPr lang="es-ES" sz="1600" kern="1200" dirty="0"/>
        </a:p>
      </dsp:txBody>
      <dsp:txXfrm>
        <a:off x="2029201" y="350352"/>
        <a:ext cx="1480485" cy="1342839"/>
      </dsp:txXfrm>
    </dsp:sp>
    <dsp:sp modelId="{A401F38A-CF9A-4676-8724-115A52CB64D5}">
      <dsp:nvSpPr>
        <dsp:cNvPr id="0" name=""/>
        <dsp:cNvSpPr/>
      </dsp:nvSpPr>
      <dsp:spPr>
        <a:xfrm>
          <a:off x="1996982" y="1456763"/>
          <a:ext cx="1544923" cy="49589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lvl="0" algn="l" defTabSz="666750">
            <a:lnSpc>
              <a:spcPct val="90000"/>
            </a:lnSpc>
            <a:spcBef>
              <a:spcPct val="0"/>
            </a:spcBef>
            <a:spcAft>
              <a:spcPct val="35000"/>
            </a:spcAft>
          </a:pPr>
          <a:r>
            <a:rPr lang="es-ES" sz="1500" kern="1200" dirty="0" smtClean="0"/>
            <a:t>Jubilados </a:t>
          </a:r>
          <a:endParaRPr lang="es-ES" sz="1500" kern="1200" dirty="0"/>
        </a:p>
      </dsp:txBody>
      <dsp:txXfrm>
        <a:off x="1996982" y="1456763"/>
        <a:ext cx="1087974" cy="495898"/>
      </dsp:txXfrm>
    </dsp:sp>
    <dsp:sp modelId="{AB636F7E-0C84-4E96-B2C5-063F189734EB}">
      <dsp:nvSpPr>
        <dsp:cNvPr id="0" name=""/>
        <dsp:cNvSpPr/>
      </dsp:nvSpPr>
      <dsp:spPr>
        <a:xfrm>
          <a:off x="2965094" y="1510687"/>
          <a:ext cx="838748" cy="913519"/>
        </a:xfrm>
        <a:prstGeom prst="ellipse">
          <a:avLst/>
        </a:prstGeom>
        <a:blipFill rotWithShape="1">
          <a:blip xmlns:r="http://schemas.openxmlformats.org/officeDocument/2006/relationships" r:embed="rId2"/>
          <a:stretch>
            <a:fillRect/>
          </a:stretch>
        </a:blipFill>
        <a:ln w="12700" cap="flat" cmpd="sng" algn="ctr">
          <a:solidFill>
            <a:schemeClr val="accent3">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831A3359-B267-4B39-9CFD-2C0ED0F3EA8F}">
      <dsp:nvSpPr>
        <dsp:cNvPr id="0" name=""/>
        <dsp:cNvSpPr/>
      </dsp:nvSpPr>
      <dsp:spPr>
        <a:xfrm>
          <a:off x="3958768" y="339510"/>
          <a:ext cx="1544923" cy="1153253"/>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20320" tIns="60960" rIns="20320" bIns="20320" numCol="1" spcCol="1270" anchor="t" anchorCtr="0">
          <a:noAutofit/>
        </a:bodyPr>
        <a:lstStyle/>
        <a:p>
          <a:pPr marL="171450" lvl="1" indent="-171450" algn="l" defTabSz="711200">
            <a:lnSpc>
              <a:spcPct val="90000"/>
            </a:lnSpc>
            <a:spcBef>
              <a:spcPct val="0"/>
            </a:spcBef>
            <a:spcAft>
              <a:spcPct val="15000"/>
            </a:spcAft>
            <a:buChar char="••"/>
          </a:pPr>
          <a:r>
            <a:rPr lang="es-ES" sz="1600" kern="1200" dirty="0" smtClean="0"/>
            <a:t>Por invalidez</a:t>
          </a:r>
          <a:endParaRPr lang="es-ES" sz="1600" kern="1200" dirty="0"/>
        </a:p>
      </dsp:txBody>
      <dsp:txXfrm>
        <a:off x="3985790" y="366532"/>
        <a:ext cx="1490879" cy="1126231"/>
      </dsp:txXfrm>
    </dsp:sp>
    <dsp:sp modelId="{7E935928-1950-4F29-81F1-7A5A4F3467F7}">
      <dsp:nvSpPr>
        <dsp:cNvPr id="0" name=""/>
        <dsp:cNvSpPr/>
      </dsp:nvSpPr>
      <dsp:spPr>
        <a:xfrm>
          <a:off x="3958768" y="1478136"/>
          <a:ext cx="1544923" cy="49589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txBody>
        <a:bodyPr spcFirstLastPara="0" vert="horz" wrap="square" lIns="57150" tIns="0" rIns="19050" bIns="0" numCol="1" spcCol="1270" anchor="ctr" anchorCtr="0">
          <a:noAutofit/>
        </a:bodyPr>
        <a:lstStyle/>
        <a:p>
          <a:pPr lvl="0" algn="l" defTabSz="666750">
            <a:lnSpc>
              <a:spcPct val="90000"/>
            </a:lnSpc>
            <a:spcBef>
              <a:spcPct val="0"/>
            </a:spcBef>
            <a:spcAft>
              <a:spcPct val="35000"/>
            </a:spcAft>
          </a:pPr>
          <a:r>
            <a:rPr lang="es-ES" sz="1500" kern="1200" dirty="0" smtClean="0"/>
            <a:t>Pensionistas</a:t>
          </a:r>
          <a:endParaRPr lang="es-ES" sz="1500" kern="1200" dirty="0"/>
        </a:p>
      </dsp:txBody>
      <dsp:txXfrm>
        <a:off x="3958768" y="1478136"/>
        <a:ext cx="1087974" cy="495898"/>
      </dsp:txXfrm>
    </dsp:sp>
    <dsp:sp modelId="{A51EF292-2175-4E4E-AFB0-3DD61AD00C13}">
      <dsp:nvSpPr>
        <dsp:cNvPr id="0" name=""/>
        <dsp:cNvSpPr/>
      </dsp:nvSpPr>
      <dsp:spPr>
        <a:xfrm>
          <a:off x="4862021" y="1729930"/>
          <a:ext cx="960384" cy="828025"/>
        </a:xfrm>
        <a:prstGeom prst="ellipse">
          <a:avLst/>
        </a:prstGeom>
        <a:blipFill rotWithShape="1">
          <a:blip xmlns:r="http://schemas.openxmlformats.org/officeDocument/2006/relationships" r:embed="rId3"/>
          <a:stretch>
            <a:fillRect/>
          </a:stretch>
        </a:blipFill>
        <a:ln w="12700" cap="flat" cmpd="sng" algn="ctr">
          <a:solidFill>
            <a:schemeClr val="accent3">
              <a:alpha val="90000"/>
              <a:tint val="40000"/>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76C2CE-7D53-4BAE-A791-C1F4AD821512}">
      <dsp:nvSpPr>
        <dsp:cNvPr id="0" name=""/>
        <dsp:cNvSpPr/>
      </dsp:nvSpPr>
      <dsp:spPr>
        <a:xfrm>
          <a:off x="424082" y="126422"/>
          <a:ext cx="2795372" cy="873553"/>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591687" tIns="60960" rIns="60960" bIns="60960" numCol="1" spcCol="1270" anchor="ctr" anchorCtr="0">
          <a:noAutofit/>
        </a:bodyPr>
        <a:lstStyle/>
        <a:p>
          <a:pPr lvl="0" algn="l" defTabSz="711200">
            <a:lnSpc>
              <a:spcPct val="90000"/>
            </a:lnSpc>
            <a:spcBef>
              <a:spcPct val="0"/>
            </a:spcBef>
            <a:spcAft>
              <a:spcPct val="35000"/>
            </a:spcAft>
          </a:pPr>
          <a:r>
            <a:rPr lang="es-ES" sz="1600" b="1" i="0" kern="1200" dirty="0" smtClean="0"/>
            <a:t>PRÉSTAMOS HIPOTECARIOS</a:t>
          </a:r>
          <a:endParaRPr lang="es-ES" sz="1600" b="1" i="0" kern="1200" dirty="0"/>
        </a:p>
      </dsp:txBody>
      <dsp:txXfrm>
        <a:off x="424082" y="126422"/>
        <a:ext cx="2795372" cy="873553"/>
      </dsp:txXfrm>
    </dsp:sp>
    <dsp:sp modelId="{47D5CFF3-A628-4367-8312-3A18CACD363F}">
      <dsp:nvSpPr>
        <dsp:cNvPr id="0" name=""/>
        <dsp:cNvSpPr/>
      </dsp:nvSpPr>
      <dsp:spPr>
        <a:xfrm>
          <a:off x="307608" y="242"/>
          <a:ext cx="611487" cy="917231"/>
        </a:xfrm>
        <a:prstGeom prst="rect">
          <a:avLst/>
        </a:prstGeom>
        <a:blipFill rotWithShape="1">
          <a:blip xmlns:r="http://schemas.openxmlformats.org/officeDocument/2006/relationships" r:embed="rId1"/>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15009DCA-BD38-4AC4-B2FD-75D627E4860C}">
      <dsp:nvSpPr>
        <dsp:cNvPr id="0" name=""/>
        <dsp:cNvSpPr/>
      </dsp:nvSpPr>
      <dsp:spPr>
        <a:xfrm>
          <a:off x="3435902" y="126422"/>
          <a:ext cx="2795372" cy="873553"/>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591687"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Préstamos Quirografarios</a:t>
          </a:r>
          <a:endParaRPr lang="es-ES" sz="1600" kern="1200" dirty="0"/>
        </a:p>
      </dsp:txBody>
      <dsp:txXfrm>
        <a:off x="3435902" y="126422"/>
        <a:ext cx="2795372" cy="873553"/>
      </dsp:txXfrm>
    </dsp:sp>
    <dsp:sp modelId="{AA9DDCA4-CF7E-4B08-9418-69DFEF3A47D4}">
      <dsp:nvSpPr>
        <dsp:cNvPr id="0" name=""/>
        <dsp:cNvSpPr/>
      </dsp:nvSpPr>
      <dsp:spPr>
        <a:xfrm>
          <a:off x="3319428" y="242"/>
          <a:ext cx="611487" cy="917231"/>
        </a:xfrm>
        <a:prstGeom prst="rect">
          <a:avLst/>
        </a:prstGeom>
        <a:blipFill rotWithShape="1">
          <a:blip xmlns:r="http://schemas.openxmlformats.org/officeDocument/2006/relationships" r:embed="rId2"/>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B7EDC40-3197-4F24-95CC-AF8D2CAA2C31}">
      <dsp:nvSpPr>
        <dsp:cNvPr id="0" name=""/>
        <dsp:cNvSpPr/>
      </dsp:nvSpPr>
      <dsp:spPr>
        <a:xfrm>
          <a:off x="463095" y="1237013"/>
          <a:ext cx="2713953" cy="848110"/>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574454"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Préstamos Prendarios </a:t>
          </a:r>
          <a:endParaRPr lang="es-ES" sz="1600" kern="1200" dirty="0"/>
        </a:p>
      </dsp:txBody>
      <dsp:txXfrm>
        <a:off x="463095" y="1237013"/>
        <a:ext cx="2713953" cy="848110"/>
      </dsp:txXfrm>
    </dsp:sp>
    <dsp:sp modelId="{1A931414-D2D9-4F9A-A47E-9DB8567D610A}">
      <dsp:nvSpPr>
        <dsp:cNvPr id="0" name=""/>
        <dsp:cNvSpPr/>
      </dsp:nvSpPr>
      <dsp:spPr>
        <a:xfrm>
          <a:off x="350013" y="1114508"/>
          <a:ext cx="593677" cy="890516"/>
        </a:xfrm>
        <a:prstGeom prst="rect">
          <a:avLst/>
        </a:prstGeom>
        <a:blipFill rotWithShape="1">
          <a:blip xmlns:r="http://schemas.openxmlformats.org/officeDocument/2006/relationships" r:embed="rId3"/>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82FDB5FE-15A6-4813-855F-D652DF0F47A4}">
      <dsp:nvSpPr>
        <dsp:cNvPr id="0" name=""/>
        <dsp:cNvSpPr/>
      </dsp:nvSpPr>
      <dsp:spPr>
        <a:xfrm>
          <a:off x="3393496" y="1226129"/>
          <a:ext cx="2795372" cy="873553"/>
        </a:xfrm>
        <a:prstGeom prst="rect">
          <a:avLst/>
        </a:prstGeom>
        <a:solidFill>
          <a:schemeClr val="lt1">
            <a:alpha val="40000"/>
            <a:hueOff val="0"/>
            <a:satOff val="0"/>
            <a:lumOff val="0"/>
            <a:alphaOff val="0"/>
          </a:schemeClr>
        </a:solidFill>
        <a:ln w="12700" cap="flat" cmpd="sng" algn="ctr">
          <a:solidFill>
            <a:schemeClr val="accent2">
              <a:hueOff val="0"/>
              <a:satOff val="0"/>
              <a:lumOff val="0"/>
              <a:alphaOff val="0"/>
            </a:schemeClr>
          </a:solidFill>
          <a:prstDash val="solid"/>
        </a:ln>
        <a:effectLst/>
        <a:scene3d>
          <a:camera prst="orthographicFront"/>
          <a:lightRig rig="chilly" dir="t"/>
        </a:scene3d>
        <a:sp3d prstMaterial="dkEdge">
          <a:bevelT w="127000" h="25400"/>
        </a:sp3d>
      </dsp:spPr>
      <dsp:style>
        <a:lnRef idx="1">
          <a:scrgbClr r="0" g="0" b="0"/>
        </a:lnRef>
        <a:fillRef idx="1">
          <a:scrgbClr r="0" g="0" b="0"/>
        </a:fillRef>
        <a:effectRef idx="0">
          <a:scrgbClr r="0" g="0" b="0"/>
        </a:effectRef>
        <a:fontRef idx="minor">
          <a:schemeClr val="lt1"/>
        </a:fontRef>
      </dsp:style>
      <dsp:txBody>
        <a:bodyPr spcFirstLastPara="0" vert="horz" wrap="square" lIns="591687"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Inversiones – Mercado de Valores</a:t>
          </a:r>
          <a:endParaRPr lang="es-ES" sz="1600" kern="1200" dirty="0"/>
        </a:p>
      </dsp:txBody>
      <dsp:txXfrm>
        <a:off x="3393496" y="1226129"/>
        <a:ext cx="2795372" cy="873553"/>
      </dsp:txXfrm>
    </dsp:sp>
    <dsp:sp modelId="{921BF9FE-229E-439C-983A-29B9EF72EE2B}">
      <dsp:nvSpPr>
        <dsp:cNvPr id="0" name=""/>
        <dsp:cNvSpPr/>
      </dsp:nvSpPr>
      <dsp:spPr>
        <a:xfrm>
          <a:off x="3277022" y="1099949"/>
          <a:ext cx="611487" cy="917231"/>
        </a:xfrm>
        <a:prstGeom prst="rect">
          <a:avLst/>
        </a:prstGeom>
        <a:blipFill rotWithShape="1">
          <a:blip xmlns:r="http://schemas.openxmlformats.org/officeDocument/2006/relationships" r:embed="rId4"/>
          <a:stretch>
            <a:fillRect/>
          </a:stretch>
        </a:blipFill>
        <a:ln>
          <a:noFill/>
        </a:ln>
        <a:effectLst/>
        <a:scene3d>
          <a:camera prst="orthographicFront"/>
          <a:lightRig rig="chilly" dir="t"/>
        </a:scene3d>
        <a:sp3d z="12700" extrusionH="12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1BB49-39C2-4AA6-A3BB-510EB1B2E6C5}">
      <dsp:nvSpPr>
        <dsp:cNvPr id="0" name=""/>
        <dsp:cNvSpPr/>
      </dsp:nvSpPr>
      <dsp:spPr>
        <a:xfrm>
          <a:off x="0" y="129054"/>
          <a:ext cx="7667813" cy="387770"/>
        </a:xfrm>
        <a:prstGeom prst="roundRect">
          <a:avLst>
            <a:gd name="adj" fmla="val 10000"/>
          </a:avLst>
        </a:prstGeom>
        <a:solidFill>
          <a:schemeClr val="accent3">
            <a:hueOff val="0"/>
            <a:satOff val="0"/>
            <a:lumOff val="0"/>
            <a:alphaOff val="0"/>
          </a:schemeClr>
        </a:solidFill>
        <a:ln>
          <a:noFill/>
        </a:ln>
        <a:effectLst>
          <a:outerShdw blurRad="50800" dist="25400" algn="bl"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PRÉSTAMOS HIPOTECARIOS </a:t>
          </a:r>
          <a:endParaRPr lang="es-ES" sz="1600" kern="1200" dirty="0"/>
        </a:p>
      </dsp:txBody>
      <dsp:txXfrm>
        <a:off x="11357" y="140411"/>
        <a:ext cx="7645099" cy="365056"/>
      </dsp:txXfrm>
    </dsp:sp>
    <dsp:sp modelId="{8631FDA1-601A-49D4-958C-276133F885A2}">
      <dsp:nvSpPr>
        <dsp:cNvPr id="0" name=""/>
        <dsp:cNvSpPr/>
      </dsp:nvSpPr>
      <dsp:spPr>
        <a:xfrm>
          <a:off x="766781" y="516824"/>
          <a:ext cx="767524" cy="301527"/>
        </a:xfrm>
        <a:custGeom>
          <a:avLst/>
          <a:gdLst/>
          <a:ahLst/>
          <a:cxnLst/>
          <a:rect l="0" t="0" r="0" b="0"/>
          <a:pathLst>
            <a:path>
              <a:moveTo>
                <a:pt x="0" y="0"/>
              </a:moveTo>
              <a:lnTo>
                <a:pt x="0" y="301527"/>
              </a:lnTo>
              <a:lnTo>
                <a:pt x="767524" y="301527"/>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F4A8B81-6762-41E9-AC18-6A645B5910FA}">
      <dsp:nvSpPr>
        <dsp:cNvPr id="0" name=""/>
        <dsp:cNvSpPr/>
      </dsp:nvSpPr>
      <dsp:spPr>
        <a:xfrm>
          <a:off x="1534306" y="655469"/>
          <a:ext cx="6241814" cy="325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Vivienda Terminada </a:t>
          </a:r>
          <a:endParaRPr lang="es-ES" sz="1600" kern="1200" dirty="0"/>
        </a:p>
      </dsp:txBody>
      <dsp:txXfrm>
        <a:off x="1543847" y="665010"/>
        <a:ext cx="6222732" cy="306683"/>
      </dsp:txXfrm>
    </dsp:sp>
    <dsp:sp modelId="{BE20DD22-4F52-422F-B29D-E144F5B2618A}">
      <dsp:nvSpPr>
        <dsp:cNvPr id="0" name=""/>
        <dsp:cNvSpPr/>
      </dsp:nvSpPr>
      <dsp:spPr>
        <a:xfrm>
          <a:off x="766781" y="516824"/>
          <a:ext cx="767524" cy="681938"/>
        </a:xfrm>
        <a:custGeom>
          <a:avLst/>
          <a:gdLst/>
          <a:ahLst/>
          <a:cxnLst/>
          <a:rect l="0" t="0" r="0" b="0"/>
          <a:pathLst>
            <a:path>
              <a:moveTo>
                <a:pt x="0" y="0"/>
              </a:moveTo>
              <a:lnTo>
                <a:pt x="0" y="681938"/>
              </a:lnTo>
              <a:lnTo>
                <a:pt x="767524" y="681938"/>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4D05DD8C-316B-4212-BB67-49DC0B0079A4}">
      <dsp:nvSpPr>
        <dsp:cNvPr id="0" name=""/>
        <dsp:cNvSpPr/>
      </dsp:nvSpPr>
      <dsp:spPr>
        <a:xfrm>
          <a:off x="1534306" y="1035880"/>
          <a:ext cx="6241814" cy="325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Construcción de Vivienda </a:t>
          </a:r>
          <a:endParaRPr lang="es-ES" sz="1600" kern="1200" dirty="0"/>
        </a:p>
      </dsp:txBody>
      <dsp:txXfrm>
        <a:off x="1543847" y="1045421"/>
        <a:ext cx="6222732" cy="306683"/>
      </dsp:txXfrm>
    </dsp:sp>
    <dsp:sp modelId="{E384224C-80FF-4E1F-A016-F68AEF362F42}">
      <dsp:nvSpPr>
        <dsp:cNvPr id="0" name=""/>
        <dsp:cNvSpPr/>
      </dsp:nvSpPr>
      <dsp:spPr>
        <a:xfrm>
          <a:off x="766781" y="516824"/>
          <a:ext cx="767524" cy="1062349"/>
        </a:xfrm>
        <a:custGeom>
          <a:avLst/>
          <a:gdLst/>
          <a:ahLst/>
          <a:cxnLst/>
          <a:rect l="0" t="0" r="0" b="0"/>
          <a:pathLst>
            <a:path>
              <a:moveTo>
                <a:pt x="0" y="0"/>
              </a:moveTo>
              <a:lnTo>
                <a:pt x="0" y="1062349"/>
              </a:lnTo>
              <a:lnTo>
                <a:pt x="767524" y="1062349"/>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8FB04F-5309-49A6-B6DE-29014058D7CE}">
      <dsp:nvSpPr>
        <dsp:cNvPr id="0" name=""/>
        <dsp:cNvSpPr/>
      </dsp:nvSpPr>
      <dsp:spPr>
        <a:xfrm>
          <a:off x="1534306" y="1416291"/>
          <a:ext cx="6241814" cy="325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Remodelación y Ampliación de Vivienda</a:t>
          </a:r>
          <a:endParaRPr lang="es-ES" sz="1600" kern="1200" dirty="0"/>
        </a:p>
      </dsp:txBody>
      <dsp:txXfrm>
        <a:off x="1543847" y="1425832"/>
        <a:ext cx="6222732" cy="306683"/>
      </dsp:txXfrm>
    </dsp:sp>
    <dsp:sp modelId="{465BA1CC-4BFE-4FB5-A943-F24234EEC636}">
      <dsp:nvSpPr>
        <dsp:cNvPr id="0" name=""/>
        <dsp:cNvSpPr/>
      </dsp:nvSpPr>
      <dsp:spPr>
        <a:xfrm>
          <a:off x="766781" y="516824"/>
          <a:ext cx="767524" cy="1442760"/>
        </a:xfrm>
        <a:custGeom>
          <a:avLst/>
          <a:gdLst/>
          <a:ahLst/>
          <a:cxnLst/>
          <a:rect l="0" t="0" r="0" b="0"/>
          <a:pathLst>
            <a:path>
              <a:moveTo>
                <a:pt x="0" y="0"/>
              </a:moveTo>
              <a:lnTo>
                <a:pt x="0" y="1442760"/>
              </a:lnTo>
              <a:lnTo>
                <a:pt x="767524" y="1442760"/>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7EFE1F-1119-4E5A-810C-42F55EC4A264}">
      <dsp:nvSpPr>
        <dsp:cNvPr id="0" name=""/>
        <dsp:cNvSpPr/>
      </dsp:nvSpPr>
      <dsp:spPr>
        <a:xfrm>
          <a:off x="1534306" y="1796702"/>
          <a:ext cx="6241814" cy="325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Adquisición de terreno </a:t>
          </a:r>
          <a:endParaRPr lang="es-ES" sz="1600" kern="1200" dirty="0"/>
        </a:p>
      </dsp:txBody>
      <dsp:txXfrm>
        <a:off x="1543847" y="1806243"/>
        <a:ext cx="6222732" cy="306683"/>
      </dsp:txXfrm>
    </dsp:sp>
    <dsp:sp modelId="{FE205A56-8488-4A34-B334-DAA5930EF191}">
      <dsp:nvSpPr>
        <dsp:cNvPr id="0" name=""/>
        <dsp:cNvSpPr/>
      </dsp:nvSpPr>
      <dsp:spPr>
        <a:xfrm>
          <a:off x="766781" y="516824"/>
          <a:ext cx="767524" cy="1823171"/>
        </a:xfrm>
        <a:custGeom>
          <a:avLst/>
          <a:gdLst/>
          <a:ahLst/>
          <a:cxnLst/>
          <a:rect l="0" t="0" r="0" b="0"/>
          <a:pathLst>
            <a:path>
              <a:moveTo>
                <a:pt x="0" y="0"/>
              </a:moveTo>
              <a:lnTo>
                <a:pt x="0" y="1823171"/>
              </a:lnTo>
              <a:lnTo>
                <a:pt x="767524" y="1823171"/>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C69089D-9D12-466F-80F2-44D75046E2A4}">
      <dsp:nvSpPr>
        <dsp:cNvPr id="0" name=""/>
        <dsp:cNvSpPr/>
      </dsp:nvSpPr>
      <dsp:spPr>
        <a:xfrm>
          <a:off x="1534306" y="2177114"/>
          <a:ext cx="6241814" cy="325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Adquisición de terreno  y Construcción de Vivienda </a:t>
          </a:r>
          <a:endParaRPr lang="es-ES" sz="1600" kern="1200" dirty="0"/>
        </a:p>
      </dsp:txBody>
      <dsp:txXfrm>
        <a:off x="1543847" y="2186655"/>
        <a:ext cx="6222732" cy="306683"/>
      </dsp:txXfrm>
    </dsp:sp>
    <dsp:sp modelId="{1AAA56D6-DC2E-4798-8BD0-A80963AE8DA6}">
      <dsp:nvSpPr>
        <dsp:cNvPr id="0" name=""/>
        <dsp:cNvSpPr/>
      </dsp:nvSpPr>
      <dsp:spPr>
        <a:xfrm>
          <a:off x="766781" y="516824"/>
          <a:ext cx="767524" cy="2203583"/>
        </a:xfrm>
        <a:custGeom>
          <a:avLst/>
          <a:gdLst/>
          <a:ahLst/>
          <a:cxnLst/>
          <a:rect l="0" t="0" r="0" b="0"/>
          <a:pathLst>
            <a:path>
              <a:moveTo>
                <a:pt x="0" y="0"/>
              </a:moveTo>
              <a:lnTo>
                <a:pt x="0" y="2203583"/>
              </a:lnTo>
              <a:lnTo>
                <a:pt x="767524" y="2203583"/>
              </a:lnTo>
            </a:path>
          </a:pathLst>
        </a:custGeom>
        <a:noFill/>
        <a:ln w="25400" cap="flat" cmpd="sng" algn="ctr">
          <a:solidFill>
            <a:schemeClr val="accent3">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15A0552-B472-4BC8-B3B6-21EF1398A920}">
      <dsp:nvSpPr>
        <dsp:cNvPr id="0" name=""/>
        <dsp:cNvSpPr/>
      </dsp:nvSpPr>
      <dsp:spPr>
        <a:xfrm>
          <a:off x="1534306" y="2557525"/>
          <a:ext cx="6241814" cy="325765"/>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4450" h="16350" prst="relaxedInset"/>
          <a:contourClr>
            <a:schemeClr val="bg1"/>
          </a:contourClr>
        </a:sp3d>
      </dsp:spPr>
      <dsp:style>
        <a:lnRef idx="1">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kern="1200" dirty="0" smtClean="0"/>
            <a:t>Adquisición de oficinas y locales comerciales y consultorios </a:t>
          </a:r>
          <a:endParaRPr lang="es-ES" sz="1600" kern="1200" dirty="0"/>
        </a:p>
      </dsp:txBody>
      <dsp:txXfrm>
        <a:off x="1543847" y="2567066"/>
        <a:ext cx="6222732" cy="30668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D3DC26-C0E2-49CE-A923-F06A391A57A7}">
      <dsp:nvSpPr>
        <dsp:cNvPr id="0" name=""/>
        <dsp:cNvSpPr/>
      </dsp:nvSpPr>
      <dsp:spPr>
        <a:xfrm>
          <a:off x="0" y="1216898"/>
          <a:ext cx="8244408" cy="798416"/>
        </a:xfrm>
        <a:prstGeom prst="rect">
          <a:avLst/>
        </a:prstGeom>
        <a:solidFill>
          <a:schemeClr val="accent3">
            <a:shade val="80000"/>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shade val="80000"/>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MÉTODO DEDUCTIVO</a:t>
          </a:r>
          <a:endParaRPr lang="es-ES" sz="2000" b="1" kern="1200" dirty="0"/>
        </a:p>
      </dsp:txBody>
      <dsp:txXfrm>
        <a:off x="0" y="1216898"/>
        <a:ext cx="8244408" cy="431145"/>
      </dsp:txXfrm>
    </dsp:sp>
    <dsp:sp modelId="{8F321D08-8734-4462-9F09-170CA9258A8A}">
      <dsp:nvSpPr>
        <dsp:cNvPr id="0" name=""/>
        <dsp:cNvSpPr/>
      </dsp:nvSpPr>
      <dsp:spPr>
        <a:xfrm>
          <a:off x="0" y="1632074"/>
          <a:ext cx="4122203" cy="36727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t>General a particular </a:t>
          </a:r>
          <a:endParaRPr lang="es-ES" sz="1800" kern="1200" dirty="0"/>
        </a:p>
      </dsp:txBody>
      <dsp:txXfrm>
        <a:off x="0" y="1632074"/>
        <a:ext cx="4122203" cy="367271"/>
      </dsp:txXfrm>
    </dsp:sp>
    <dsp:sp modelId="{41F6404A-2137-47EB-A737-0A87FA482B7C}">
      <dsp:nvSpPr>
        <dsp:cNvPr id="0" name=""/>
        <dsp:cNvSpPr/>
      </dsp:nvSpPr>
      <dsp:spPr>
        <a:xfrm>
          <a:off x="4122204" y="1632074"/>
          <a:ext cx="4122203" cy="36727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t>Complejo a simple </a:t>
          </a:r>
          <a:endParaRPr lang="es-ES" sz="1800" kern="1200" dirty="0"/>
        </a:p>
      </dsp:txBody>
      <dsp:txXfrm>
        <a:off x="4122204" y="1632074"/>
        <a:ext cx="4122203" cy="367271"/>
      </dsp:txXfrm>
    </dsp:sp>
    <dsp:sp modelId="{D47DCB28-7B68-4275-87F6-88E6BD7F5113}">
      <dsp:nvSpPr>
        <dsp:cNvPr id="0" name=""/>
        <dsp:cNvSpPr/>
      </dsp:nvSpPr>
      <dsp:spPr>
        <a:xfrm rot="10800000">
          <a:off x="0" y="0"/>
          <a:ext cx="8244408" cy="1227965"/>
        </a:xfrm>
        <a:prstGeom prst="upArrowCallout">
          <a:avLst/>
        </a:prstGeom>
        <a:solidFill>
          <a:schemeClr val="accent3">
            <a:shade val="80000"/>
            <a:hueOff val="-771735"/>
            <a:satOff val="0"/>
            <a:lumOff val="33875"/>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shade val="80000"/>
              <a:hueOff val="-771735"/>
              <a:satOff val="0"/>
              <a:lumOff val="33875"/>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b="1" kern="1200" dirty="0" smtClean="0"/>
            <a:t>MÉTODO INDUCTIVO</a:t>
          </a:r>
          <a:endParaRPr lang="es-ES" sz="2000" b="1" kern="1200" dirty="0"/>
        </a:p>
      </dsp:txBody>
      <dsp:txXfrm rot="-10800000">
        <a:off x="0" y="0"/>
        <a:ext cx="8244408" cy="431015"/>
      </dsp:txXfrm>
    </dsp:sp>
    <dsp:sp modelId="{ECBA5390-4440-4C77-862B-E3FC0B03C2F7}">
      <dsp:nvSpPr>
        <dsp:cNvPr id="0" name=""/>
        <dsp:cNvSpPr/>
      </dsp:nvSpPr>
      <dsp:spPr>
        <a:xfrm>
          <a:off x="0" y="431924"/>
          <a:ext cx="4122203" cy="36716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t>Particular a general </a:t>
          </a:r>
          <a:endParaRPr lang="es-ES" sz="1800" kern="1200" dirty="0"/>
        </a:p>
      </dsp:txBody>
      <dsp:txXfrm>
        <a:off x="0" y="431924"/>
        <a:ext cx="4122203" cy="367161"/>
      </dsp:txXfrm>
    </dsp:sp>
    <dsp:sp modelId="{321D6756-3C20-4C9C-A910-F458CF4B6624}">
      <dsp:nvSpPr>
        <dsp:cNvPr id="0" name=""/>
        <dsp:cNvSpPr/>
      </dsp:nvSpPr>
      <dsp:spPr>
        <a:xfrm>
          <a:off x="4122204" y="431924"/>
          <a:ext cx="4122203" cy="367161"/>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ln>
        <a:effectLst>
          <a:outerShdw blurRad="50800" dist="25400" algn="bl"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128016" tIns="22860" rIns="128016" bIns="22860" numCol="1" spcCol="1270" anchor="ctr" anchorCtr="0">
          <a:noAutofit/>
        </a:bodyPr>
        <a:lstStyle/>
        <a:p>
          <a:pPr lvl="0" algn="ctr" defTabSz="800100">
            <a:lnSpc>
              <a:spcPct val="90000"/>
            </a:lnSpc>
            <a:spcBef>
              <a:spcPct val="0"/>
            </a:spcBef>
            <a:spcAft>
              <a:spcPct val="35000"/>
            </a:spcAft>
          </a:pPr>
          <a:r>
            <a:rPr lang="es-EC" sz="1800" kern="1200" dirty="0" smtClean="0"/>
            <a:t>De una parte a un todo </a:t>
          </a:r>
          <a:endParaRPr lang="es-ES" sz="1800" kern="1200" dirty="0"/>
        </a:p>
      </dsp:txBody>
      <dsp:txXfrm>
        <a:off x="4122204" y="431924"/>
        <a:ext cx="4122203" cy="3671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92AD-D58F-4758-AF80-6115435CA486}">
      <dsp:nvSpPr>
        <dsp:cNvPr id="0" name=""/>
        <dsp:cNvSpPr/>
      </dsp:nvSpPr>
      <dsp:spPr>
        <a:xfrm>
          <a:off x="708" y="353474"/>
          <a:ext cx="938847" cy="93884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SECTOR DE LA CONSTRUCCIÓN</a:t>
          </a:r>
          <a:endParaRPr lang="es-ES" sz="1200" kern="1200" dirty="0">
            <a:solidFill>
              <a:schemeClr val="tx1"/>
            </a:solidFill>
          </a:endParaRPr>
        </a:p>
      </dsp:txBody>
      <dsp:txXfrm>
        <a:off x="138199" y="490965"/>
        <a:ext cx="663865" cy="663865"/>
      </dsp:txXfrm>
    </dsp:sp>
    <dsp:sp modelId="{D1C9546C-6D80-4847-A056-B48003AEF768}">
      <dsp:nvSpPr>
        <dsp:cNvPr id="0" name=""/>
        <dsp:cNvSpPr/>
      </dsp:nvSpPr>
      <dsp:spPr>
        <a:xfrm>
          <a:off x="1015790" y="550632"/>
          <a:ext cx="544531" cy="544531"/>
        </a:xfrm>
        <a:prstGeom prst="mathPlus">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1087968" y="758861"/>
        <a:ext cx="400175" cy="128073"/>
      </dsp:txXfrm>
    </dsp:sp>
    <dsp:sp modelId="{5921EA3F-CF6F-491E-AB18-1D5C8B34BF87}">
      <dsp:nvSpPr>
        <dsp:cNvPr id="0" name=""/>
        <dsp:cNvSpPr/>
      </dsp:nvSpPr>
      <dsp:spPr>
        <a:xfrm>
          <a:off x="1636556" y="353474"/>
          <a:ext cx="938847" cy="93884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EMPLEO PEA</a:t>
          </a:r>
          <a:endParaRPr lang="es-ES" sz="1200" kern="1200" dirty="0">
            <a:solidFill>
              <a:schemeClr val="tx1"/>
            </a:solidFill>
          </a:endParaRPr>
        </a:p>
      </dsp:txBody>
      <dsp:txXfrm>
        <a:off x="1774047" y="490965"/>
        <a:ext cx="663865" cy="663865"/>
      </dsp:txXfrm>
    </dsp:sp>
    <dsp:sp modelId="{A3AE8E63-4DBA-4CB1-83C3-C0B95407E072}">
      <dsp:nvSpPr>
        <dsp:cNvPr id="0" name=""/>
        <dsp:cNvSpPr/>
      </dsp:nvSpPr>
      <dsp:spPr>
        <a:xfrm>
          <a:off x="2651638" y="550632"/>
          <a:ext cx="544531" cy="544531"/>
        </a:xfrm>
        <a:prstGeom prst="mathEqual">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s-ES" sz="1100" kern="1200">
            <a:solidFill>
              <a:schemeClr val="tx1"/>
            </a:solidFill>
          </a:endParaRPr>
        </a:p>
      </dsp:txBody>
      <dsp:txXfrm>
        <a:off x="2723816" y="662805"/>
        <a:ext cx="400175" cy="320185"/>
      </dsp:txXfrm>
    </dsp:sp>
    <dsp:sp modelId="{016E3DC1-A0E7-4F3F-B50F-13F429EB5515}">
      <dsp:nvSpPr>
        <dsp:cNvPr id="0" name=""/>
        <dsp:cNvSpPr/>
      </dsp:nvSpPr>
      <dsp:spPr>
        <a:xfrm>
          <a:off x="3272404" y="353474"/>
          <a:ext cx="938847" cy="938847"/>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kern="1200" dirty="0" smtClean="0">
              <a:solidFill>
                <a:schemeClr val="tx1"/>
              </a:solidFill>
            </a:rPr>
            <a:t>PIB</a:t>
          </a:r>
          <a:endParaRPr lang="es-ES" sz="1200" kern="1200" dirty="0">
            <a:solidFill>
              <a:schemeClr val="tx1"/>
            </a:solidFill>
          </a:endParaRPr>
        </a:p>
      </dsp:txBody>
      <dsp:txXfrm>
        <a:off x="3409895" y="490965"/>
        <a:ext cx="663865" cy="66386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C229A5-A25E-44B2-B049-5082D42563A2}">
      <dsp:nvSpPr>
        <dsp:cNvPr id="0" name=""/>
        <dsp:cNvSpPr/>
      </dsp:nvSpPr>
      <dsp:spPr>
        <a:xfrm>
          <a:off x="1696838" y="1238"/>
          <a:ext cx="4005694" cy="301861"/>
        </a:xfrm>
        <a:prstGeom prst="roundRect">
          <a:avLst>
            <a:gd name="adj" fmla="val 1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CRÉDITOS HIPOTECARIOS IFIS- BIESS</a:t>
          </a:r>
          <a:endParaRPr lang="es-ES" sz="1200" kern="1200" dirty="0"/>
        </a:p>
      </dsp:txBody>
      <dsp:txXfrm>
        <a:off x="1705679" y="10079"/>
        <a:ext cx="3988012" cy="284179"/>
      </dsp:txXfrm>
    </dsp:sp>
    <dsp:sp modelId="{37120261-52A7-4E13-AAB3-0ACC8F4214E0}">
      <dsp:nvSpPr>
        <dsp:cNvPr id="0" name=""/>
        <dsp:cNvSpPr/>
      </dsp:nvSpPr>
      <dsp:spPr>
        <a:xfrm rot="5400000">
          <a:off x="3624665" y="313103"/>
          <a:ext cx="150040" cy="180048"/>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0"/>
              <a:satOff val="0"/>
              <a:lumOff val="0"/>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S" sz="1050" kern="1200"/>
        </a:p>
      </dsp:txBody>
      <dsp:txXfrm rot="-5400000">
        <a:off x="3645671" y="328107"/>
        <a:ext cx="108028" cy="105028"/>
      </dsp:txXfrm>
    </dsp:sp>
    <dsp:sp modelId="{1AFB6D90-B418-47F9-9216-7A13E5E6DB69}">
      <dsp:nvSpPr>
        <dsp:cNvPr id="0" name=""/>
        <dsp:cNvSpPr/>
      </dsp:nvSpPr>
      <dsp:spPr>
        <a:xfrm>
          <a:off x="1696838" y="503154"/>
          <a:ext cx="4005694" cy="301861"/>
        </a:xfrm>
        <a:prstGeom prst="roundRect">
          <a:avLst>
            <a:gd name="adj" fmla="val 10000"/>
          </a:avLst>
        </a:prstGeom>
        <a:solidFill>
          <a:schemeClr val="accent3">
            <a:hueOff val="1226198"/>
            <a:satOff val="-40562"/>
            <a:lumOff val="-588"/>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1226198"/>
              <a:satOff val="-40562"/>
              <a:lumOff val="-588"/>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TASAS DE INTERÉS</a:t>
          </a:r>
          <a:endParaRPr lang="es-ES" sz="1200" kern="1200" dirty="0"/>
        </a:p>
      </dsp:txBody>
      <dsp:txXfrm>
        <a:off x="1705679" y="511995"/>
        <a:ext cx="3988012" cy="284179"/>
      </dsp:txXfrm>
    </dsp:sp>
    <dsp:sp modelId="{11FB65BB-CBE2-4495-A485-3A925EF87268}">
      <dsp:nvSpPr>
        <dsp:cNvPr id="0" name=""/>
        <dsp:cNvSpPr/>
      </dsp:nvSpPr>
      <dsp:spPr>
        <a:xfrm rot="5400000">
          <a:off x="3624665" y="815019"/>
          <a:ext cx="150040" cy="180048"/>
        </a:xfrm>
        <a:prstGeom prst="rightArrow">
          <a:avLst>
            <a:gd name="adj1" fmla="val 60000"/>
            <a:gd name="adj2" fmla="val 50000"/>
          </a:avLst>
        </a:prstGeom>
        <a:solidFill>
          <a:schemeClr val="accent3">
            <a:hueOff val="2452395"/>
            <a:satOff val="-81125"/>
            <a:lumOff val="-1176"/>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2452395"/>
              <a:satOff val="-81125"/>
              <a:lumOff val="-117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466725">
            <a:lnSpc>
              <a:spcPct val="90000"/>
            </a:lnSpc>
            <a:spcBef>
              <a:spcPct val="0"/>
            </a:spcBef>
            <a:spcAft>
              <a:spcPct val="35000"/>
            </a:spcAft>
          </a:pPr>
          <a:endParaRPr lang="es-ES" sz="1050" kern="1200"/>
        </a:p>
      </dsp:txBody>
      <dsp:txXfrm rot="-5400000">
        <a:off x="3645671" y="830023"/>
        <a:ext cx="108028" cy="105028"/>
      </dsp:txXfrm>
    </dsp:sp>
    <dsp:sp modelId="{C60563D8-B33D-4AF6-A69D-FDF0B998C033}">
      <dsp:nvSpPr>
        <dsp:cNvPr id="0" name=""/>
        <dsp:cNvSpPr/>
      </dsp:nvSpPr>
      <dsp:spPr>
        <a:xfrm>
          <a:off x="1696838" y="1005070"/>
          <a:ext cx="4005694" cy="301861"/>
        </a:xfrm>
        <a:prstGeom prst="roundRect">
          <a:avLst>
            <a:gd name="adj" fmla="val 10000"/>
          </a:avLst>
        </a:prstGeom>
        <a:solidFill>
          <a:schemeClr val="accent3">
            <a:hueOff val="2452395"/>
            <a:satOff val="-81125"/>
            <a:lumOff val="-1176"/>
            <a:alphaOff val="0"/>
          </a:schemeClr>
        </a:solidFill>
        <a:ln>
          <a:noFill/>
        </a:ln>
        <a:effectLst/>
        <a:scene3d>
          <a:camera prst="orthographicFront">
            <a:rot lat="0" lon="0" rev="0"/>
          </a:camera>
          <a:lightRig rig="brightRoom" dir="tl">
            <a:rot lat="0" lon="0" rev="1800000"/>
          </a:lightRig>
        </a:scene3d>
        <a:sp3d contourW="10160" prstMaterial="dkEdge">
          <a:bevelT w="38100" h="50800" prst="angle"/>
          <a:contourClr>
            <a:schemeClr val="accent3">
              <a:hueOff val="2452395"/>
              <a:satOff val="-81125"/>
              <a:lumOff val="-1176"/>
              <a:alphaOff val="0"/>
              <a:shade val="40000"/>
              <a:satMod val="15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PRECIOS  POR METRO CUADRADO DE LA CONSTRUCCIÓN</a:t>
          </a:r>
          <a:endParaRPr lang="es-ES" sz="1200" kern="1200" dirty="0"/>
        </a:p>
      </dsp:txBody>
      <dsp:txXfrm>
        <a:off x="1705679" y="1013911"/>
        <a:ext cx="3988012" cy="28417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FC76D9-D54B-4E35-8CB4-E75D452C7389}" type="datetimeFigureOut">
              <a:rPr lang="es-ES" smtClean="0"/>
              <a:t>05/06/2014</a:t>
            </a:fld>
            <a:endParaRPr lang="es-ES"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C030FC-447E-41C5-9A83-8DC5F730F55F}" type="slidenum">
              <a:rPr lang="es-ES" smtClean="0"/>
              <a:t>‹Nº›</a:t>
            </a:fld>
            <a:endParaRPr lang="es-ES" dirty="0"/>
          </a:p>
        </p:txBody>
      </p:sp>
    </p:spTree>
    <p:extLst>
      <p:ext uri="{BB962C8B-B14F-4D97-AF65-F5344CB8AC3E}">
        <p14:creationId xmlns:p14="http://schemas.microsoft.com/office/powerpoint/2010/main" val="3400070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DC030FC-447E-41C5-9A83-8DC5F730F55F}" type="slidenum">
              <a:rPr lang="es-ES" smtClean="0"/>
              <a:t>17</a:t>
            </a:fld>
            <a:endParaRPr lang="es-ES" dirty="0"/>
          </a:p>
        </p:txBody>
      </p:sp>
    </p:spTree>
    <p:extLst>
      <p:ext uri="{BB962C8B-B14F-4D97-AF65-F5344CB8AC3E}">
        <p14:creationId xmlns:p14="http://schemas.microsoft.com/office/powerpoint/2010/main" val="440219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5" name="Footer Placeholder 4"/>
          <p:cNvSpPr>
            <a:spLocks noGrp="1"/>
          </p:cNvSpPr>
          <p:nvPr>
            <p:ph type="ftr" sz="quarter" idx="11"/>
          </p:nvPr>
        </p:nvSpPr>
        <p:spPr/>
        <p:txBody>
          <a:bodyPr/>
          <a:lstStyle/>
          <a:p>
            <a:endParaRPr lang="es-ES" dirty="0"/>
          </a:p>
        </p:txBody>
      </p:sp>
      <p:sp>
        <p:nvSpPr>
          <p:cNvPr id="6" name="Slide Number Placeholder 5"/>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Date Placeholder 6"/>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8" name="Footer Placeholder 7"/>
          <p:cNvSpPr>
            <a:spLocks noGrp="1"/>
          </p:cNvSpPr>
          <p:nvPr>
            <p:ph type="ftr" sz="quarter" idx="11"/>
          </p:nvPr>
        </p:nvSpPr>
        <p:spPr/>
        <p:txBody>
          <a:bodyPr/>
          <a:lstStyle/>
          <a:p>
            <a:endParaRPr lang="es-ES" dirty="0"/>
          </a:p>
        </p:txBody>
      </p:sp>
      <p:sp>
        <p:nvSpPr>
          <p:cNvPr id="9" name="Slide Number Placeholder 8"/>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Date Placeholder 2"/>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4" name="Footer Placeholder 3"/>
          <p:cNvSpPr>
            <a:spLocks noGrp="1"/>
          </p:cNvSpPr>
          <p:nvPr>
            <p:ph type="ftr" sz="quarter" idx="11"/>
          </p:nvPr>
        </p:nvSpPr>
        <p:spPr/>
        <p:txBody>
          <a:bodyPr/>
          <a:lstStyle/>
          <a:p>
            <a:endParaRPr lang="es-ES" dirty="0"/>
          </a:p>
        </p:txBody>
      </p:sp>
      <p:sp>
        <p:nvSpPr>
          <p:cNvPr id="5" name="Slide Number Placeholder 4"/>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3" name="Footer Placeholder 2"/>
          <p:cNvSpPr>
            <a:spLocks noGrp="1"/>
          </p:cNvSpPr>
          <p:nvPr>
            <p:ph type="ftr" sz="quarter" idx="11"/>
          </p:nvPr>
        </p:nvSpPr>
        <p:spPr/>
        <p:txBody>
          <a:bodyPr/>
          <a:lstStyle/>
          <a:p>
            <a:endParaRPr lang="es-ES" dirty="0"/>
          </a:p>
        </p:txBody>
      </p:sp>
      <p:sp>
        <p:nvSpPr>
          <p:cNvPr id="4" name="Slide Number Placeholder 3"/>
          <p:cNvSpPr>
            <a:spLocks noGrp="1"/>
          </p:cNvSpPr>
          <p:nvPr>
            <p:ph type="sldNum" sz="quarter" idx="12"/>
          </p:nvPr>
        </p:nvSpPr>
        <p:spPr/>
        <p:txBody>
          <a:bodyPr/>
          <a:lstStyle/>
          <a:p>
            <a:fld id="{6FAF31F0-5073-45E3-ACA7-AAC4DCEA1552}" type="slidenum">
              <a:rPr lang="es-ES" smtClean="0"/>
              <a:t>‹Nº›</a:t>
            </a:fld>
            <a:endParaRPr lang="es-E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6" name="Footer Placeholder 5"/>
          <p:cNvSpPr>
            <a:spLocks noGrp="1"/>
          </p:cNvSpPr>
          <p:nvPr>
            <p:ph type="ftr" sz="quarter" idx="11"/>
          </p:nvPr>
        </p:nvSpPr>
        <p:spPr/>
        <p:txBody>
          <a:bodyPr/>
          <a:lstStyle/>
          <a:p>
            <a:endParaRPr lang="es-ES" dirty="0"/>
          </a:p>
        </p:txBody>
      </p:sp>
      <p:sp>
        <p:nvSpPr>
          <p:cNvPr id="7" name="Slide Number Placeholder 6"/>
          <p:cNvSpPr>
            <a:spLocks noGrp="1"/>
          </p:cNvSpPr>
          <p:nvPr>
            <p:ph type="sldNum" sz="quarter" idx="12"/>
          </p:nvPr>
        </p:nvSpPr>
        <p:spPr/>
        <p:txBody>
          <a:bodyPr/>
          <a:lstStyle/>
          <a:p>
            <a:fld id="{6FAF31F0-5073-45E3-ACA7-AAC4DCEA1552}" type="slidenum">
              <a:rPr lang="es-ES" smtClean="0"/>
              <a:t>‹Nº›</a:t>
            </a:fld>
            <a:endParaRPr lang="es-ES" dirty="0"/>
          </a:p>
        </p:txBody>
      </p:sp>
      <p:sp>
        <p:nvSpPr>
          <p:cNvPr id="9" name="Content Placeholder 8"/>
          <p:cNvSpPr>
            <a:spLocks noGrp="1"/>
          </p:cNvSpPr>
          <p:nvPr>
            <p:ph sz="quarter" idx="13"/>
          </p:nvPr>
        </p:nvSpPr>
        <p:spPr>
          <a:xfrm>
            <a:off x="304800" y="381000"/>
            <a:ext cx="7772400" cy="494284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s-ES" smtClean="0"/>
              <a:t>Haga clic para modificar el estilo de título del patrón</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8" name="Date Placeholder 7"/>
          <p:cNvSpPr>
            <a:spLocks noGrp="1"/>
          </p:cNvSpPr>
          <p:nvPr>
            <p:ph type="dt" sz="half" idx="10"/>
          </p:nvPr>
        </p:nvSpPr>
        <p:spPr/>
        <p:txBody>
          <a:bodyPr/>
          <a:lstStyle/>
          <a:p>
            <a:fld id="{F57BD64E-8EFB-4D44-A6A4-12223FD1FE1F}" type="datetimeFigureOut">
              <a:rPr lang="es-ES" smtClean="0"/>
              <a:t>05/06/2014</a:t>
            </a:fld>
            <a:endParaRPr lang="es-ES" dirty="0"/>
          </a:p>
        </p:txBody>
      </p:sp>
      <p:sp>
        <p:nvSpPr>
          <p:cNvPr id="9" name="Slide Number Placeholder 8"/>
          <p:cNvSpPr>
            <a:spLocks noGrp="1"/>
          </p:cNvSpPr>
          <p:nvPr>
            <p:ph type="sldNum" sz="quarter" idx="11"/>
          </p:nvPr>
        </p:nvSpPr>
        <p:spPr/>
        <p:txBody>
          <a:bodyPr/>
          <a:lstStyle/>
          <a:p>
            <a:fld id="{6FAF31F0-5073-45E3-ACA7-AAC4DCEA1552}" type="slidenum">
              <a:rPr lang="es-ES" smtClean="0"/>
              <a:t>‹Nº›</a:t>
            </a:fld>
            <a:endParaRPr lang="es-ES" dirty="0"/>
          </a:p>
        </p:txBody>
      </p:sp>
      <p:sp>
        <p:nvSpPr>
          <p:cNvPr id="10" name="Footer Placeholder 9"/>
          <p:cNvSpPr>
            <a:spLocks noGrp="1"/>
          </p:cNvSpPr>
          <p:nvPr>
            <p:ph type="ftr" sz="quarter" idx="12"/>
          </p:nvPr>
        </p:nvSpPr>
        <p:spPr/>
        <p:txBody>
          <a:bodyPr/>
          <a:lstStyle/>
          <a:p>
            <a:endParaRPr lang="es-E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FAF31F0-5073-45E3-ACA7-AAC4DCEA1552}" type="slidenum">
              <a:rPr lang="es-ES" smtClean="0"/>
              <a:t>‹Nº›</a:t>
            </a:fld>
            <a:endParaRPr lang="es-E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s-E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F57BD64E-8EFB-4D44-A6A4-12223FD1FE1F}" type="datetimeFigureOut">
              <a:rPr lang="es-ES" smtClean="0"/>
              <a:t>05/06/2014</a:t>
            </a:fld>
            <a:endParaRPr lang="es-ES" dirty="0"/>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35.jpeg"/><Relationship Id="rId7" Type="http://schemas.openxmlformats.org/officeDocument/2006/relationships/diagramLayout" Target="../diagrams/layout11.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Data" Target="../diagrams/data11.xml"/><Relationship Id="rId11" Type="http://schemas.openxmlformats.org/officeDocument/2006/relationships/image" Target="../media/image38.jpeg"/><Relationship Id="rId5" Type="http://schemas.openxmlformats.org/officeDocument/2006/relationships/image" Target="../media/image37.jpeg"/><Relationship Id="rId10" Type="http://schemas.microsoft.com/office/2007/relationships/diagramDrawing" Target="../diagrams/drawing11.xml"/><Relationship Id="rId4" Type="http://schemas.openxmlformats.org/officeDocument/2006/relationships/image" Target="../media/image36.jpeg"/><Relationship Id="rId9" Type="http://schemas.openxmlformats.org/officeDocument/2006/relationships/diagramColors" Target="../diagrams/colors1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jpeg"/><Relationship Id="rId4" Type="http://schemas.openxmlformats.org/officeDocument/2006/relationships/diagramLayout" Target="../diagrams/layout1.xml"/><Relationship Id="rId9"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31.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3.xml.rels><?xml version="1.0" encoding="UTF-8" standalone="yes"?>
<Relationships xmlns="http://schemas.openxmlformats.org/package/2006/relationships"><Relationship Id="rId8" Type="http://schemas.openxmlformats.org/officeDocument/2006/relationships/diagramLayout" Target="../diagrams/layout18.xml"/><Relationship Id="rId13" Type="http://schemas.openxmlformats.org/officeDocument/2006/relationships/diagramLayout" Target="../diagrams/layout19.xml"/><Relationship Id="rId18" Type="http://schemas.openxmlformats.org/officeDocument/2006/relationships/diagramLayout" Target="../diagrams/layout20.xml"/><Relationship Id="rId3" Type="http://schemas.openxmlformats.org/officeDocument/2006/relationships/diagramLayout" Target="../diagrams/layout17.xml"/><Relationship Id="rId21" Type="http://schemas.microsoft.com/office/2007/relationships/diagramDrawing" Target="../diagrams/drawing20.xml"/><Relationship Id="rId7" Type="http://schemas.openxmlformats.org/officeDocument/2006/relationships/diagramData" Target="../diagrams/data18.xml"/><Relationship Id="rId12" Type="http://schemas.openxmlformats.org/officeDocument/2006/relationships/diagramData" Target="../diagrams/data19.xml"/><Relationship Id="rId17" Type="http://schemas.openxmlformats.org/officeDocument/2006/relationships/diagramData" Target="../diagrams/data20.xml"/><Relationship Id="rId2" Type="http://schemas.openxmlformats.org/officeDocument/2006/relationships/diagramData" Target="../diagrams/data17.xml"/><Relationship Id="rId16" Type="http://schemas.microsoft.com/office/2007/relationships/diagramDrawing" Target="../diagrams/drawing19.xml"/><Relationship Id="rId20" Type="http://schemas.openxmlformats.org/officeDocument/2006/relationships/diagramColors" Target="../diagrams/colors20.xml"/><Relationship Id="rId1" Type="http://schemas.openxmlformats.org/officeDocument/2006/relationships/slideLayout" Target="../slideLayouts/slideLayout2.xml"/><Relationship Id="rId6" Type="http://schemas.microsoft.com/office/2007/relationships/diagramDrawing" Target="../diagrams/drawing17.xml"/><Relationship Id="rId11" Type="http://schemas.microsoft.com/office/2007/relationships/diagramDrawing" Target="../diagrams/drawing18.xml"/><Relationship Id="rId5" Type="http://schemas.openxmlformats.org/officeDocument/2006/relationships/diagramColors" Target="../diagrams/colors17.xml"/><Relationship Id="rId15" Type="http://schemas.openxmlformats.org/officeDocument/2006/relationships/diagramColors" Target="../diagrams/colors19.xml"/><Relationship Id="rId10" Type="http://schemas.openxmlformats.org/officeDocument/2006/relationships/diagramColors" Target="../diagrams/colors18.xml"/><Relationship Id="rId19" Type="http://schemas.openxmlformats.org/officeDocument/2006/relationships/diagramQuickStyle" Target="../diagrams/quickStyle20.xml"/><Relationship Id="rId4" Type="http://schemas.openxmlformats.org/officeDocument/2006/relationships/diagramQuickStyle" Target="../diagrams/quickStyle17.xml"/><Relationship Id="rId9" Type="http://schemas.openxmlformats.org/officeDocument/2006/relationships/diagramQuickStyle" Target="../diagrams/quickStyle18.xml"/><Relationship Id="rId14" Type="http://schemas.openxmlformats.org/officeDocument/2006/relationships/diagramQuickStyle" Target="../diagrams/quickStyle19.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image" Target="../media/image23.jpeg"/><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image" Target="../media/image22.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6.jpeg"/><Relationship Id="rId13" Type="http://schemas.microsoft.com/office/2007/relationships/diagramDrawing" Target="../diagrams/drawing8.xml"/><Relationship Id="rId18" Type="http://schemas.microsoft.com/office/2007/relationships/diagramDrawing" Target="../diagrams/drawing9.xml"/><Relationship Id="rId3" Type="http://schemas.openxmlformats.org/officeDocument/2006/relationships/diagramLayout" Target="../diagrams/layout7.xml"/><Relationship Id="rId7" Type="http://schemas.openxmlformats.org/officeDocument/2006/relationships/image" Target="../media/image25.jpeg"/><Relationship Id="rId12" Type="http://schemas.openxmlformats.org/officeDocument/2006/relationships/diagramColors" Target="../diagrams/colors8.xml"/><Relationship Id="rId17" Type="http://schemas.openxmlformats.org/officeDocument/2006/relationships/diagramColors" Target="../diagrams/colors9.xml"/><Relationship Id="rId2" Type="http://schemas.openxmlformats.org/officeDocument/2006/relationships/diagramData" Target="../diagrams/data7.xml"/><Relationship Id="rId16" Type="http://schemas.openxmlformats.org/officeDocument/2006/relationships/diagramQuickStyle" Target="../diagrams/quickStyle9.xml"/><Relationship Id="rId1" Type="http://schemas.openxmlformats.org/officeDocument/2006/relationships/slideLayout" Target="../slideLayouts/slideLayout2.xml"/><Relationship Id="rId6" Type="http://schemas.microsoft.com/office/2007/relationships/diagramDrawing" Target="../diagrams/drawing7.xml"/><Relationship Id="rId11" Type="http://schemas.openxmlformats.org/officeDocument/2006/relationships/diagramQuickStyle" Target="../diagrams/quickStyle8.xml"/><Relationship Id="rId5" Type="http://schemas.openxmlformats.org/officeDocument/2006/relationships/diagramColors" Target="../diagrams/colors7.xml"/><Relationship Id="rId15" Type="http://schemas.openxmlformats.org/officeDocument/2006/relationships/diagramLayout" Target="../diagrams/layout9.xml"/><Relationship Id="rId10" Type="http://schemas.openxmlformats.org/officeDocument/2006/relationships/diagramLayout" Target="../diagrams/layout8.xml"/><Relationship Id="rId4" Type="http://schemas.openxmlformats.org/officeDocument/2006/relationships/diagramQuickStyle" Target="../diagrams/quickStyle7.xml"/><Relationship Id="rId9" Type="http://schemas.openxmlformats.org/officeDocument/2006/relationships/diagramData" Target="../diagrams/data8.xml"/><Relationship Id="rId14" Type="http://schemas.openxmlformats.org/officeDocument/2006/relationships/diagramData" Target="../diagrams/data9.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323528" y="1844824"/>
            <a:ext cx="8132440" cy="1254001"/>
          </a:xfrm>
        </p:spPr>
        <p:txBody>
          <a:bodyPr>
            <a:noAutofit/>
          </a:bodyPr>
          <a:lstStyle/>
          <a:p>
            <a:pPr algn="ctr"/>
            <a:r>
              <a:rPr lang="es-EC" sz="2000" b="1" dirty="0">
                <a:solidFill>
                  <a:schemeClr val="tx1"/>
                </a:solidFill>
              </a:rPr>
              <a:t>CARRERA DE INGENÍERIA  EN FINANZAS Y AUDITORÍA C.P.A</a:t>
            </a:r>
            <a:r>
              <a:rPr lang="es-EC" sz="2000" b="1" dirty="0" smtClean="0">
                <a:solidFill>
                  <a:schemeClr val="tx1"/>
                </a:solidFill>
              </a:rPr>
              <a:t>.</a:t>
            </a:r>
            <a:br>
              <a:rPr lang="es-EC" sz="2000" b="1" dirty="0" smtClean="0">
                <a:solidFill>
                  <a:schemeClr val="tx1"/>
                </a:solidFill>
              </a:rPr>
            </a:br>
            <a:r>
              <a:rPr lang="es-ES" sz="2000" dirty="0">
                <a:solidFill>
                  <a:schemeClr val="tx1"/>
                </a:solidFill>
              </a:rPr>
              <a:t/>
            </a:r>
            <a:br>
              <a:rPr lang="es-ES" sz="2000" dirty="0">
                <a:solidFill>
                  <a:schemeClr val="tx1"/>
                </a:solidFill>
              </a:rPr>
            </a:br>
            <a:r>
              <a:rPr lang="es-EC" sz="2000" b="1" dirty="0">
                <a:solidFill>
                  <a:schemeClr val="tx1"/>
                </a:solidFill>
              </a:rPr>
              <a:t>TESIS PREVIO A LA OBTENCIÓN DEL TÍTULO DE INGENIERO EN FINANZAS, CONTADOR PÚBLICO – </a:t>
            </a:r>
            <a:r>
              <a:rPr lang="es-EC" sz="2000" b="1" dirty="0" smtClean="0">
                <a:solidFill>
                  <a:schemeClr val="tx1"/>
                </a:solidFill>
              </a:rPr>
              <a:t>AUDITOR</a:t>
            </a:r>
            <a:endParaRPr lang="es-ES" sz="2000" dirty="0">
              <a:solidFill>
                <a:schemeClr val="tx1"/>
              </a:solidFill>
            </a:endParaRPr>
          </a:p>
        </p:txBody>
      </p:sp>
      <p:sp>
        <p:nvSpPr>
          <p:cNvPr id="3" name="2 Subtítulo"/>
          <p:cNvSpPr>
            <a:spLocks noGrp="1"/>
          </p:cNvSpPr>
          <p:nvPr>
            <p:ph type="subTitle" idx="1"/>
          </p:nvPr>
        </p:nvSpPr>
        <p:spPr>
          <a:xfrm>
            <a:off x="1570558" y="3284984"/>
            <a:ext cx="6313810" cy="1440160"/>
          </a:xfrm>
        </p:spPr>
        <p:txBody>
          <a:bodyPr>
            <a:noAutofit/>
          </a:bodyPr>
          <a:lstStyle/>
          <a:p>
            <a:pPr algn="just"/>
            <a:r>
              <a:rPr lang="es-EC" b="1" dirty="0">
                <a:solidFill>
                  <a:schemeClr val="tx1"/>
                </a:solidFill>
              </a:rPr>
              <a:t>“ANÁLISIS DEL IMPACTO DEL CRÉDITO HIPOTECARIO CONCEDIDO POR EL BIESS, EN EL SECTOR DE LA CONSTRUCCIÓN, EL CRECIMIENTO DE LOS PRECIOS Y LA GENERACIÓN DE EMPLEO, EN LOS ULTIMOS 5 </a:t>
            </a:r>
            <a:r>
              <a:rPr lang="es-EC" b="1" dirty="0" smtClean="0">
                <a:solidFill>
                  <a:schemeClr val="tx1"/>
                </a:solidFill>
              </a:rPr>
              <a:t>AÑOS”</a:t>
            </a:r>
            <a:endParaRPr lang="es-ES" dirty="0">
              <a:solidFill>
                <a:schemeClr val="tx1"/>
              </a:solidFill>
            </a:endParaRPr>
          </a:p>
        </p:txBody>
      </p:sp>
      <p:pic>
        <p:nvPicPr>
          <p:cNvPr id="4" name="3 Imagen"/>
          <p:cNvPicPr/>
          <p:nvPr/>
        </p:nvPicPr>
        <p:blipFill rotWithShape="1">
          <a:blip r:embed="rId2" cstate="print"/>
          <a:srcRect l="31393" t="33566" r="26631" b="47613"/>
          <a:stretch/>
        </p:blipFill>
        <p:spPr bwMode="auto">
          <a:xfrm>
            <a:off x="1043608" y="260648"/>
            <a:ext cx="6286790" cy="1381125"/>
          </a:xfrm>
          <a:prstGeom prst="rect">
            <a:avLst/>
          </a:prstGeom>
          <a:ln>
            <a:noFill/>
          </a:ln>
          <a:extLst>
            <a:ext uri="{53640926-AAD7-44D8-BBD7-CCE9431645EC}">
              <a14:shadowObscured xmlns:a14="http://schemas.microsoft.com/office/drawing/2010/main"/>
            </a:ext>
          </a:extLst>
        </p:spPr>
      </p:pic>
      <p:pic>
        <p:nvPicPr>
          <p:cNvPr id="9" name="Picture 10" descr="http://www.1800refugio.org.ec/refugionano/wp-content/uploads/2013/10/BI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890" y="5001892"/>
            <a:ext cx="3600400" cy="1856108"/>
          </a:xfrm>
          <a:prstGeom prst="rect">
            <a:avLst/>
          </a:prstGeom>
          <a:noFill/>
          <a:extLst>
            <a:ext uri="{909E8E84-426E-40DD-AFC4-6F175D3DCCD1}">
              <a14:hiddenFill xmlns:a14="http://schemas.microsoft.com/office/drawing/2010/main">
                <a:solidFill>
                  <a:srgbClr val="FFFFFF"/>
                </a:solidFill>
              </a14:hiddenFill>
            </a:ext>
          </a:extLst>
        </p:spPr>
      </p:pic>
      <p:sp>
        <p:nvSpPr>
          <p:cNvPr id="5" name="4 CuadroTexto"/>
          <p:cNvSpPr txBox="1"/>
          <p:nvPr/>
        </p:nvSpPr>
        <p:spPr>
          <a:xfrm>
            <a:off x="683568" y="5002230"/>
            <a:ext cx="2880320" cy="369332"/>
          </a:xfrm>
          <a:prstGeom prst="rect">
            <a:avLst/>
          </a:prstGeom>
          <a:noFill/>
        </p:spPr>
        <p:txBody>
          <a:bodyPr wrap="square" rtlCol="0">
            <a:spAutoFit/>
          </a:bodyPr>
          <a:lstStyle/>
          <a:p>
            <a:r>
              <a:rPr lang="es-ES" b="1" dirty="0" smtClean="0"/>
              <a:t>AUTORA</a:t>
            </a:r>
            <a:r>
              <a:rPr lang="es-ES" dirty="0" smtClean="0"/>
              <a:t>: CAROLINA YÁNEZ</a:t>
            </a:r>
            <a:endParaRPr lang="es-ES" dirty="0"/>
          </a:p>
        </p:txBody>
      </p:sp>
      <p:sp>
        <p:nvSpPr>
          <p:cNvPr id="7" name="6 CuadroTexto"/>
          <p:cNvSpPr txBox="1"/>
          <p:nvPr/>
        </p:nvSpPr>
        <p:spPr>
          <a:xfrm>
            <a:off x="688232" y="5560614"/>
            <a:ext cx="3870658" cy="369332"/>
          </a:xfrm>
          <a:prstGeom prst="rect">
            <a:avLst/>
          </a:prstGeom>
          <a:noFill/>
        </p:spPr>
        <p:txBody>
          <a:bodyPr wrap="square" rtlCol="0">
            <a:spAutoFit/>
          </a:bodyPr>
          <a:lstStyle/>
          <a:p>
            <a:r>
              <a:rPr lang="es-ES" b="1" dirty="0" smtClean="0"/>
              <a:t>DIRECTOR: </a:t>
            </a:r>
            <a:r>
              <a:rPr lang="es-ES" dirty="0" smtClean="0"/>
              <a:t>Econ. OSCAR PEÑAHERRERA</a:t>
            </a:r>
            <a:endParaRPr lang="es-ES" dirty="0"/>
          </a:p>
        </p:txBody>
      </p:sp>
      <p:sp>
        <p:nvSpPr>
          <p:cNvPr id="8" name="7 CuadroTexto"/>
          <p:cNvSpPr txBox="1"/>
          <p:nvPr/>
        </p:nvSpPr>
        <p:spPr>
          <a:xfrm>
            <a:off x="648476" y="6105802"/>
            <a:ext cx="3475106" cy="369332"/>
          </a:xfrm>
          <a:prstGeom prst="rect">
            <a:avLst/>
          </a:prstGeom>
          <a:noFill/>
        </p:spPr>
        <p:txBody>
          <a:bodyPr wrap="square" rtlCol="0">
            <a:spAutoFit/>
          </a:bodyPr>
          <a:lstStyle/>
          <a:p>
            <a:r>
              <a:rPr lang="es-ES" b="1" dirty="0" smtClean="0"/>
              <a:t>CODIRECTOR: </a:t>
            </a:r>
            <a:r>
              <a:rPr lang="es-ES" dirty="0" smtClean="0"/>
              <a:t>Econ. GALO ACOSTA </a:t>
            </a:r>
            <a:endParaRPr lang="es-ES" dirty="0"/>
          </a:p>
        </p:txBody>
      </p:sp>
    </p:spTree>
    <p:extLst>
      <p:ext uri="{BB962C8B-B14F-4D97-AF65-F5344CB8AC3E}">
        <p14:creationId xmlns:p14="http://schemas.microsoft.com/office/powerpoint/2010/main" val="408425699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1144" y="34077"/>
            <a:ext cx="8712968" cy="720081"/>
          </a:xfrm>
        </p:spPr>
        <p:txBody>
          <a:bodyPr>
            <a:noAutofit/>
          </a:bodyPr>
          <a:lstStyle/>
          <a:p>
            <a:pPr algn="ctr"/>
            <a:r>
              <a:rPr lang="es-EC" sz="2400" b="1" dirty="0" smtClean="0"/>
              <a:t>PRODUCTO INTERNO BRUTO (MILES DE DÓLARES) 2008-2012</a:t>
            </a:r>
            <a:endParaRPr lang="es-ES" sz="2400" dirty="0"/>
          </a:p>
        </p:txBody>
      </p:sp>
      <p:pic>
        <p:nvPicPr>
          <p:cNvPr id="4" name="3 Imagen"/>
          <p:cNvPicPr/>
          <p:nvPr/>
        </p:nvPicPr>
        <p:blipFill rotWithShape="1">
          <a:blip r:embed="rId2"/>
          <a:srcRect l="45648" t="27528" r="27212" b="53371"/>
          <a:stretch/>
        </p:blipFill>
        <p:spPr bwMode="auto">
          <a:xfrm>
            <a:off x="179512" y="1052736"/>
            <a:ext cx="5544616" cy="2420233"/>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43014" t="53933" r="24505" b="15449"/>
          <a:stretch/>
        </p:blipFill>
        <p:spPr bwMode="auto">
          <a:xfrm>
            <a:off x="3511690" y="3823675"/>
            <a:ext cx="5014058" cy="2966591"/>
          </a:xfrm>
          <a:prstGeom prst="rect">
            <a:avLst/>
          </a:prstGeom>
          <a:ln>
            <a:noFill/>
          </a:ln>
          <a:extLst>
            <a:ext uri="{53640926-AAD7-44D8-BBD7-CCE9431645EC}">
              <a14:shadowObscured xmlns:a14="http://schemas.microsoft.com/office/drawing/2010/main"/>
            </a:ext>
          </a:extLst>
        </p:spPr>
      </p:pic>
      <p:pic>
        <p:nvPicPr>
          <p:cNvPr id="3074" name="Picture 2" descr="http://2.bp.blogspot.com/-9ZhV2jT6hsM/ULEcENrBDII/AAAAAAAAAgg/XiczpwGrROc/s1600/PI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388013">
            <a:off x="5855691" y="1574768"/>
            <a:ext cx="2608217" cy="14371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http://upload.wikimedia.org/wikipedia/commons/f/f2/Escudo_del_Banco_Central_del_Ecuado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140998">
            <a:off x="315085" y="4287326"/>
            <a:ext cx="2685940" cy="20144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5985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8397" y="-99392"/>
            <a:ext cx="8280920" cy="1143000"/>
          </a:xfrm>
        </p:spPr>
        <p:txBody>
          <a:bodyPr>
            <a:noAutofit/>
          </a:bodyPr>
          <a:lstStyle/>
          <a:p>
            <a:pPr algn="ctr"/>
            <a:r>
              <a:rPr lang="es-EC" sz="2800" b="1" dirty="0" smtClean="0"/>
              <a:t>LA CONSTRUCCIÓN EN LA ECONOMÍA DE LOS PAÍSES</a:t>
            </a:r>
            <a:endParaRPr lang="es-ES" sz="2800" b="1" dirty="0"/>
          </a:p>
        </p:txBody>
      </p:sp>
      <p:pic>
        <p:nvPicPr>
          <p:cNvPr id="5124" name="Picture 4" descr="http://www.portafolio.co/sites/portafolio.co/files/imagecache/horizontal_articulo/304_0MKA84K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834627"/>
            <a:ext cx="2618885" cy="19256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6" name="Picture 6" descr="http://porticolegal.files.wordpress.com/2013/05/constru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750" y="834627"/>
            <a:ext cx="2795104" cy="18604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8" name="Picture 8" descr="http://1.bp.blogspot.com/_NZZXMgrWa_8/TNsu_XGuvLI/AAAAAAAAABA/L7QNB-BPt4E/s400/construccion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2139" y="2841826"/>
            <a:ext cx="2795104" cy="1942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30" name="Picture 10" descr="http://porticolegal.files.wordpress.com/2012/12/construction_007.jpg?w=8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0848" y="4981950"/>
            <a:ext cx="2818478" cy="18760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graphicFrame>
        <p:nvGraphicFramePr>
          <p:cNvPr id="4" name="3 Diagrama"/>
          <p:cNvGraphicFramePr/>
          <p:nvPr>
            <p:extLst>
              <p:ext uri="{D42A27DB-BD31-4B8C-83A1-F6EECF244321}">
                <p14:modId xmlns:p14="http://schemas.microsoft.com/office/powerpoint/2010/main" val="903614335"/>
              </p:ext>
            </p:extLst>
          </p:nvPr>
        </p:nvGraphicFramePr>
        <p:xfrm>
          <a:off x="150689" y="3416272"/>
          <a:ext cx="5421450" cy="27363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4098" name="Picture 2" descr="http://www.100plandenegocios.com/wp-content/uploads/2014/01/plan-de-negocios-para-sector-de-construccion.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75856" y="796978"/>
            <a:ext cx="1872207" cy="19055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823801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179512" y="249796"/>
            <a:ext cx="8375576" cy="710952"/>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2800" b="1" dirty="0" smtClean="0"/>
              <a:t>LA CONSTRUCCIÓN EN LA ECONOMÍA DEL ECUADOR </a:t>
            </a:r>
            <a:endParaRPr lang="es-ES" sz="2800" b="1" dirty="0"/>
          </a:p>
        </p:txBody>
      </p:sp>
      <p:graphicFrame>
        <p:nvGraphicFramePr>
          <p:cNvPr id="5" name="4 Diagrama"/>
          <p:cNvGraphicFramePr/>
          <p:nvPr>
            <p:extLst>
              <p:ext uri="{D42A27DB-BD31-4B8C-83A1-F6EECF244321}">
                <p14:modId xmlns:p14="http://schemas.microsoft.com/office/powerpoint/2010/main" val="2081390078"/>
              </p:ext>
            </p:extLst>
          </p:nvPr>
        </p:nvGraphicFramePr>
        <p:xfrm>
          <a:off x="395536" y="960748"/>
          <a:ext cx="8424936" cy="5897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489873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89113"/>
            <a:ext cx="8219256" cy="1143000"/>
          </a:xfrm>
        </p:spPr>
        <p:txBody>
          <a:bodyPr/>
          <a:lstStyle/>
          <a:p>
            <a:pPr lvl="1" algn="ctr" rtl="0">
              <a:spcBef>
                <a:spcPct val="0"/>
              </a:spcBef>
            </a:pPr>
            <a:r>
              <a:rPr lang="es-ES" sz="2400" b="1" dirty="0" smtClean="0"/>
              <a:t>INDUSTRIA – PRODUCTO INTERNO BRUTO</a:t>
            </a:r>
            <a:endParaRPr lang="es-ES" sz="2400" dirty="0"/>
          </a:p>
        </p:txBody>
      </p:sp>
      <p:pic>
        <p:nvPicPr>
          <p:cNvPr id="4" name="3 Imagen"/>
          <p:cNvPicPr/>
          <p:nvPr/>
        </p:nvPicPr>
        <p:blipFill rotWithShape="1">
          <a:blip r:embed="rId2"/>
          <a:srcRect l="37845" t="17588" r="20226" b="65649"/>
          <a:stretch/>
        </p:blipFill>
        <p:spPr bwMode="auto">
          <a:xfrm>
            <a:off x="251520" y="1052736"/>
            <a:ext cx="6192688" cy="1701193"/>
          </a:xfrm>
          <a:prstGeom prst="rect">
            <a:avLst/>
          </a:prstGeom>
          <a:ln>
            <a:noFill/>
          </a:ln>
          <a:extLst>
            <a:ext uri="{53640926-AAD7-44D8-BBD7-CCE9431645EC}">
              <a14:shadowObscured xmlns:a14="http://schemas.microsoft.com/office/drawing/2010/main"/>
            </a:ext>
          </a:extLst>
        </p:spPr>
      </p:pic>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24" t="35227" r="43884" b="26894"/>
          <a:stretch/>
        </p:blipFill>
        <p:spPr bwMode="auto">
          <a:xfrm>
            <a:off x="2987824" y="3123167"/>
            <a:ext cx="5328592" cy="3460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http://3.bp.blogspot.com/-eLHByp951TA/UO_ztbWbP8I/AAAAAAAABeI/Y1A1Pz94nLs/s1600/Hipotec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764339"/>
            <a:ext cx="2613592" cy="21782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57404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075240" cy="1143000"/>
          </a:xfrm>
        </p:spPr>
        <p:txBody>
          <a:bodyPr>
            <a:noAutofit/>
          </a:bodyPr>
          <a:lstStyle/>
          <a:p>
            <a:pPr algn="ctr"/>
            <a:r>
              <a:rPr lang="es-EC" sz="2800" b="1" dirty="0" smtClean="0"/>
              <a:t>PARTICIPACIÓN DEL SECTOR DE LA CONSTRUCCIÓN EN EL PIB 2008-2012</a:t>
            </a:r>
            <a:endParaRPr lang="es-ES" sz="2800"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40352" t="21740" r="27251" b="58424"/>
          <a:stretch/>
        </p:blipFill>
        <p:spPr bwMode="auto">
          <a:xfrm>
            <a:off x="611560" y="1340768"/>
            <a:ext cx="4975860" cy="1988185"/>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2">
            <a:extLst>
              <a:ext uri="{28A0092B-C50C-407E-A947-70E740481C1C}">
                <a14:useLocalDpi xmlns:a14="http://schemas.microsoft.com/office/drawing/2010/main" val="0"/>
              </a:ext>
            </a:extLst>
          </a:blip>
          <a:srcRect l="42291" t="51901" r="24250" b="12501"/>
          <a:stretch/>
        </p:blipFill>
        <p:spPr bwMode="auto">
          <a:xfrm>
            <a:off x="4211960" y="3573016"/>
            <a:ext cx="4837430" cy="3216910"/>
          </a:xfrm>
          <a:prstGeom prst="rect">
            <a:avLst/>
          </a:prstGeom>
          <a:ln>
            <a:noFill/>
          </a:ln>
          <a:extLst>
            <a:ext uri="{53640926-AAD7-44D8-BBD7-CCE9431645EC}">
              <a14:shadowObscured xmlns:a14="http://schemas.microsoft.com/office/drawing/2010/main"/>
            </a:ext>
          </a:extLst>
        </p:spPr>
      </p:pic>
      <p:pic>
        <p:nvPicPr>
          <p:cNvPr id="6146" name="Picture 2" descr="http://3.bp.blogspot.com/-LksHTHwC8qs/Trgwt99wPJI/AAAAAAAAAGU/PZPDoad-qtQ/s1600/Pib_baja-320x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322166">
            <a:off x="162386" y="3745188"/>
            <a:ext cx="2491379" cy="17673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148" name="Picture 4" descr="http://nordestevinteum.files.wordpress.com/2010/08/pib-20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68558">
            <a:off x="2091378" y="4506817"/>
            <a:ext cx="2016224" cy="15121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845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850106"/>
          </a:xfrm>
        </p:spPr>
        <p:txBody>
          <a:bodyPr>
            <a:normAutofit fontScale="90000"/>
          </a:bodyPr>
          <a:lstStyle/>
          <a:p>
            <a:r>
              <a:rPr lang="es-ES" sz="3200" b="1" dirty="0" smtClean="0"/>
              <a:t>EL EMPLEO EN EL SECTOR DE LA CONSTRUCCIÓN</a:t>
            </a:r>
            <a:endParaRPr lang="es-ES" sz="3200" dirty="0"/>
          </a:p>
        </p:txBody>
      </p:sp>
      <p:pic>
        <p:nvPicPr>
          <p:cNvPr id="4" name="3 Imagen"/>
          <p:cNvPicPr/>
          <p:nvPr/>
        </p:nvPicPr>
        <p:blipFill rotWithShape="1">
          <a:blip r:embed="rId2" cstate="print">
            <a:extLst>
              <a:ext uri="{28A0092B-C50C-407E-A947-70E740481C1C}">
                <a14:useLocalDpi xmlns:a14="http://schemas.microsoft.com/office/drawing/2010/main" val="0"/>
              </a:ext>
            </a:extLst>
          </a:blip>
          <a:srcRect l="46366" t="22283" r="29346" b="56250"/>
          <a:stretch/>
        </p:blipFill>
        <p:spPr bwMode="auto">
          <a:xfrm>
            <a:off x="776603" y="1268760"/>
            <a:ext cx="3867405" cy="2385437"/>
          </a:xfrm>
          <a:prstGeom prst="rect">
            <a:avLst/>
          </a:prstGeom>
          <a:ln>
            <a:noFill/>
          </a:ln>
          <a:extLst>
            <a:ext uri="{53640926-AAD7-44D8-BBD7-CCE9431645EC}">
              <a14:shadowObscured xmlns:a14="http://schemas.microsoft.com/office/drawing/2010/main"/>
            </a:ext>
          </a:extLst>
        </p:spPr>
      </p:pic>
      <p:graphicFrame>
        <p:nvGraphicFramePr>
          <p:cNvPr id="5" name="4 Gráfico"/>
          <p:cNvGraphicFramePr/>
          <p:nvPr>
            <p:extLst>
              <p:ext uri="{D42A27DB-BD31-4B8C-83A1-F6EECF244321}">
                <p14:modId xmlns:p14="http://schemas.microsoft.com/office/powerpoint/2010/main" val="3304858814"/>
              </p:ext>
            </p:extLst>
          </p:nvPr>
        </p:nvGraphicFramePr>
        <p:xfrm>
          <a:off x="3779912" y="3933056"/>
          <a:ext cx="4577333" cy="2600325"/>
        </p:xfrm>
        <a:graphic>
          <a:graphicData uri="http://schemas.openxmlformats.org/drawingml/2006/chart">
            <c:chart xmlns:c="http://schemas.openxmlformats.org/drawingml/2006/chart" xmlns:r="http://schemas.openxmlformats.org/officeDocument/2006/relationships" r:id="rId3"/>
          </a:graphicData>
        </a:graphic>
      </p:graphicFrame>
      <p:pic>
        <p:nvPicPr>
          <p:cNvPr id="7170" name="Picture 2" descr="http://www.arqhys.com/wp-content/fotos/2011/09/Ofertas-de-empleo-para-la-construcci%C3%B3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614808"/>
            <a:ext cx="3344866" cy="16864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7172" name="Picture 4" descr="http://www.elcomercio.com/negocios/empleo-construccion-riesgo_ECMIMA20140121_0063_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6602" y="4221088"/>
            <a:ext cx="2557129" cy="18147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88494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3184" y="91074"/>
            <a:ext cx="7859216" cy="850106"/>
          </a:xfrm>
        </p:spPr>
        <p:txBody>
          <a:bodyPr>
            <a:normAutofit/>
          </a:bodyPr>
          <a:lstStyle/>
          <a:p>
            <a:r>
              <a:rPr lang="es-EC" sz="2800" b="1" dirty="0" smtClean="0"/>
              <a:t>PRECIOS POR METRO CUADRADO 2008-2012</a:t>
            </a:r>
            <a:endParaRPr lang="es-ES" sz="2800" dirty="0"/>
          </a:p>
        </p:txBody>
      </p:sp>
      <p:pic>
        <p:nvPicPr>
          <p:cNvPr id="4" name="3 Imagen"/>
          <p:cNvPicPr/>
          <p:nvPr/>
        </p:nvPicPr>
        <p:blipFill rotWithShape="1">
          <a:blip r:embed="rId2"/>
          <a:srcRect l="39574" t="38587" r="26287" b="38587"/>
          <a:stretch/>
        </p:blipFill>
        <p:spPr bwMode="auto">
          <a:xfrm>
            <a:off x="539552" y="1124744"/>
            <a:ext cx="5744165" cy="2486322"/>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2" cstate="print">
            <a:extLst>
              <a:ext uri="{28A0092B-C50C-407E-A947-70E740481C1C}">
                <a14:useLocalDpi xmlns:a14="http://schemas.microsoft.com/office/drawing/2010/main" val="0"/>
              </a:ext>
            </a:extLst>
          </a:blip>
          <a:srcRect l="39064" t="66033" r="26287" b="11141"/>
          <a:stretch/>
        </p:blipFill>
        <p:spPr bwMode="auto">
          <a:xfrm>
            <a:off x="3411634" y="4305062"/>
            <a:ext cx="4832774" cy="2375813"/>
          </a:xfrm>
          <a:prstGeom prst="rect">
            <a:avLst/>
          </a:prstGeom>
          <a:ln>
            <a:noFill/>
          </a:ln>
          <a:extLst>
            <a:ext uri="{53640926-AAD7-44D8-BBD7-CCE9431645EC}">
              <a14:shadowObscured xmlns:a14="http://schemas.microsoft.com/office/drawing/2010/main"/>
            </a:ext>
          </a:extLst>
        </p:spPr>
      </p:pic>
      <p:sp>
        <p:nvSpPr>
          <p:cNvPr id="6" name="1 Título"/>
          <p:cNvSpPr txBox="1">
            <a:spLocks/>
          </p:cNvSpPr>
          <p:nvPr/>
        </p:nvSpPr>
        <p:spPr>
          <a:xfrm>
            <a:off x="330974" y="414908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s-ES" sz="3600" dirty="0"/>
          </a:p>
        </p:txBody>
      </p:sp>
      <p:sp>
        <p:nvSpPr>
          <p:cNvPr id="7" name="6 Rectángulo"/>
          <p:cNvSpPr/>
          <p:nvPr/>
        </p:nvSpPr>
        <p:spPr>
          <a:xfrm>
            <a:off x="330974" y="3781842"/>
            <a:ext cx="7732990" cy="523220"/>
          </a:xfrm>
          <a:prstGeom prst="rect">
            <a:avLst/>
          </a:prstGeom>
        </p:spPr>
        <p:txBody>
          <a:bodyPr vert="horz" lIns="91440" tIns="45720" rIns="91440" bIns="45720" rtlCol="0" anchor="ctr">
            <a:noAutofit/>
          </a:bodyPr>
          <a:lstStyle/>
          <a:p>
            <a:pPr>
              <a:spcBef>
                <a:spcPct val="0"/>
              </a:spcBef>
            </a:pPr>
            <a:r>
              <a:rPr lang="es-EC" sz="2800" b="1" spc="-100" dirty="0" smtClean="0">
                <a:solidFill>
                  <a:schemeClr val="tx2"/>
                </a:solidFill>
                <a:latin typeface="+mj-lt"/>
                <a:ea typeface="+mj-ea"/>
                <a:cs typeface="+mj-cs"/>
              </a:rPr>
              <a:t>INDICE DE PRECIOS DE LA CONSTRUCCIÓN IPCO</a:t>
            </a:r>
            <a:endParaRPr lang="es-ES" sz="2800" b="1" spc="-100" dirty="0">
              <a:solidFill>
                <a:schemeClr val="tx2"/>
              </a:solidFill>
              <a:latin typeface="+mj-lt"/>
              <a:ea typeface="+mj-ea"/>
              <a:cs typeface="+mj-cs"/>
            </a:endParaRPr>
          </a:p>
        </p:txBody>
      </p:sp>
      <p:pic>
        <p:nvPicPr>
          <p:cNvPr id="8194" name="Picture 2" descr="http://www.sondeoeconomico.com/wp-content/uploads/2013/09/preci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4559" y="1266411"/>
            <a:ext cx="2233414" cy="22334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http://3.bp.blogspot.com/-vFmly8DNiw4/TV6wGUcxDlI/AAAAAAAABao/VHR3_peFW94/s400/preci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76" y="4348685"/>
            <a:ext cx="2160240"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784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1507" y="476672"/>
            <a:ext cx="8507288" cy="1143000"/>
          </a:xfrm>
        </p:spPr>
        <p:txBody>
          <a:bodyPr/>
          <a:lstStyle/>
          <a:p>
            <a:pPr algn="ctr"/>
            <a:r>
              <a:rPr lang="es-EC" sz="3600" b="1" dirty="0" smtClean="0"/>
              <a:t>NÚMERO DE PERMISOS PARA CONSTRUCCIONES 2008-2012</a:t>
            </a:r>
            <a:r>
              <a:rPr lang="es-ES" sz="3600" i="1" dirty="0" smtClean="0"/>
              <a:t/>
            </a:r>
            <a:br>
              <a:rPr lang="es-ES" sz="3600" i="1" dirty="0" smtClean="0"/>
            </a:br>
            <a:endParaRPr lang="es-ES" sz="3600"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948" t="54564" r="28048" b="20635"/>
          <a:stretch/>
        </p:blipFill>
        <p:spPr bwMode="auto">
          <a:xfrm>
            <a:off x="683568" y="1340768"/>
            <a:ext cx="3773714" cy="181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602" t="31498" r="28024" b="30009"/>
          <a:stretch/>
        </p:blipFill>
        <p:spPr bwMode="auto">
          <a:xfrm>
            <a:off x="3203848" y="3483429"/>
            <a:ext cx="4992915" cy="2815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http://www.shushufindi.gob.ec/imagenes_upload/img_paginas/nor_%5b26234037%5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4048" y="1484784"/>
            <a:ext cx="2508126" cy="18416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ttp://media.metroscubicos.com/625x415/media/2012/10/02/impuesto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7286" y="3861048"/>
            <a:ext cx="2714876" cy="18026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3840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78912" y="-34934"/>
            <a:ext cx="7620000" cy="1143000"/>
          </a:xfrm>
        </p:spPr>
        <p:txBody>
          <a:bodyPr/>
          <a:lstStyle/>
          <a:p>
            <a:r>
              <a:rPr lang="es-ES" sz="4400" b="1" dirty="0" smtClean="0"/>
              <a:t>Tasas de Interés - BIESS</a:t>
            </a:r>
            <a:endParaRPr lang="es-ES" sz="4400" b="1" dirty="0"/>
          </a:p>
        </p:txBody>
      </p:sp>
      <p:pic>
        <p:nvPicPr>
          <p:cNvPr id="4" name="3 Imagen"/>
          <p:cNvPicPr/>
          <p:nvPr/>
        </p:nvPicPr>
        <p:blipFill rotWithShape="1">
          <a:blip r:embed="rId2" cstate="print"/>
          <a:srcRect l="16931" t="56151" r="35803" b="23145"/>
          <a:stretch/>
        </p:blipFill>
        <p:spPr bwMode="auto">
          <a:xfrm>
            <a:off x="307975" y="908720"/>
            <a:ext cx="5853266" cy="1543174"/>
          </a:xfrm>
          <a:prstGeom prst="rect">
            <a:avLst/>
          </a:prstGeom>
          <a:ln>
            <a:noFill/>
          </a:ln>
          <a:effectLst>
            <a:softEdge rad="112500"/>
          </a:effectLst>
          <a:extLst>
            <a:ext uri="{53640926-AAD7-44D8-BBD7-CCE9431645EC}">
              <a14:shadowObscured xmlns:a14="http://schemas.microsoft.com/office/drawing/2010/main"/>
            </a:ext>
          </a:extLst>
        </p:spPr>
      </p:pic>
      <p:sp>
        <p:nvSpPr>
          <p:cNvPr id="5" name="1 Título"/>
          <p:cNvSpPr txBox="1">
            <a:spLocks/>
          </p:cNvSpPr>
          <p:nvPr/>
        </p:nvSpPr>
        <p:spPr>
          <a:xfrm>
            <a:off x="-225833" y="324782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b="1" dirty="0" smtClean="0"/>
              <a:t>Tasas de Interés – IFIS </a:t>
            </a:r>
          </a:p>
        </p:txBody>
      </p:sp>
      <p:graphicFrame>
        <p:nvGraphicFramePr>
          <p:cNvPr id="3" name="2 Tabla"/>
          <p:cNvGraphicFramePr>
            <a:graphicFrameLocks noGrp="1"/>
          </p:cNvGraphicFramePr>
          <p:nvPr>
            <p:extLst>
              <p:ext uri="{D42A27DB-BD31-4B8C-83A1-F6EECF244321}">
                <p14:modId xmlns:p14="http://schemas.microsoft.com/office/powerpoint/2010/main" val="4160855734"/>
              </p:ext>
            </p:extLst>
          </p:nvPr>
        </p:nvGraphicFramePr>
        <p:xfrm>
          <a:off x="3888967" y="4437112"/>
          <a:ext cx="3776588" cy="2243328"/>
        </p:xfrm>
        <a:graphic>
          <a:graphicData uri="http://schemas.openxmlformats.org/drawingml/2006/table">
            <a:tbl>
              <a:tblPr firstRow="1" firstCol="1" bandRow="1">
                <a:tableStyleId>{93296810-A885-4BE3-A3E7-6D5BEEA58F35}</a:tableStyleId>
              </a:tblPr>
              <a:tblGrid>
                <a:gridCol w="1567686"/>
                <a:gridCol w="2208902"/>
              </a:tblGrid>
              <a:tr h="262141">
                <a:tc gridSpan="2">
                  <a:txBody>
                    <a:bodyPr/>
                    <a:lstStyle/>
                    <a:p>
                      <a:pPr algn="ctr">
                        <a:lnSpc>
                          <a:spcPct val="115000"/>
                        </a:lnSpc>
                        <a:spcAft>
                          <a:spcPts val="0"/>
                        </a:spcAft>
                      </a:pPr>
                      <a:r>
                        <a:rPr lang="es-ES" sz="1600" dirty="0">
                          <a:effectLst/>
                          <a:latin typeface="Arial" pitchFamily="34" charset="0"/>
                          <a:cs typeface="Arial" pitchFamily="34" charset="0"/>
                        </a:rPr>
                        <a:t>IFIS</a:t>
                      </a:r>
                      <a:endParaRPr lang="es-ES" sz="1600" dirty="0">
                        <a:solidFill>
                          <a:srgbClr val="000000"/>
                        </a:solidFill>
                        <a:effectLst/>
                        <a:latin typeface="Arial" pitchFamily="34" charset="0"/>
                        <a:ea typeface="Calibri"/>
                        <a:cs typeface="Arial" pitchFamily="34" charset="0"/>
                      </a:endParaRPr>
                    </a:p>
                  </a:txBody>
                  <a:tcPr marL="68580" marR="68580" marT="0" marB="0"/>
                </a:tc>
                <a:tc hMerge="1">
                  <a:txBody>
                    <a:bodyPr/>
                    <a:lstStyle/>
                    <a:p>
                      <a:endParaRPr lang="es-ES"/>
                    </a:p>
                  </a:txBody>
                  <a:tcPr/>
                </a:tc>
              </a:tr>
              <a:tr h="262141">
                <a:tc>
                  <a:txBody>
                    <a:bodyPr/>
                    <a:lstStyle/>
                    <a:p>
                      <a:pPr algn="ctr">
                        <a:lnSpc>
                          <a:spcPct val="115000"/>
                        </a:lnSpc>
                        <a:spcAft>
                          <a:spcPts val="0"/>
                        </a:spcAft>
                      </a:pPr>
                      <a:r>
                        <a:rPr lang="es-ES" sz="1600">
                          <a:effectLst/>
                          <a:latin typeface="Arial" pitchFamily="34" charset="0"/>
                          <a:cs typeface="Arial" pitchFamily="34" charset="0"/>
                        </a:rPr>
                        <a:t>AÑO</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ctr">
                        <a:lnSpc>
                          <a:spcPct val="115000"/>
                        </a:lnSpc>
                        <a:spcAft>
                          <a:spcPts val="0"/>
                        </a:spcAft>
                      </a:pPr>
                      <a:r>
                        <a:rPr lang="es-ES" sz="1600">
                          <a:effectLst/>
                          <a:latin typeface="Arial" pitchFamily="34" charset="0"/>
                          <a:cs typeface="Arial" pitchFamily="34" charset="0"/>
                        </a:rPr>
                        <a:t>TEA </a:t>
                      </a:r>
                      <a:endParaRPr lang="es-ES" sz="1600">
                        <a:solidFill>
                          <a:srgbClr val="000000"/>
                        </a:solidFill>
                        <a:effectLst/>
                        <a:latin typeface="Arial" pitchFamily="34" charset="0"/>
                        <a:ea typeface="Calibri"/>
                        <a:cs typeface="Arial" pitchFamily="34" charset="0"/>
                      </a:endParaRPr>
                    </a:p>
                  </a:txBody>
                  <a:tcPr marL="68580" marR="68580" marT="0" marB="0"/>
                </a:tc>
              </a:tr>
              <a:tr h="262141">
                <a:tc>
                  <a:txBody>
                    <a:bodyPr/>
                    <a:lstStyle/>
                    <a:p>
                      <a:pPr algn="r">
                        <a:lnSpc>
                          <a:spcPct val="115000"/>
                        </a:lnSpc>
                        <a:spcAft>
                          <a:spcPts val="0"/>
                        </a:spcAft>
                      </a:pPr>
                      <a:r>
                        <a:rPr lang="es-ES" sz="1600">
                          <a:effectLst/>
                          <a:latin typeface="Arial" pitchFamily="34" charset="0"/>
                          <a:cs typeface="Arial" pitchFamily="34" charset="0"/>
                        </a:rPr>
                        <a:t>2008</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r">
                        <a:lnSpc>
                          <a:spcPct val="115000"/>
                        </a:lnSpc>
                        <a:spcAft>
                          <a:spcPts val="0"/>
                        </a:spcAft>
                      </a:pPr>
                      <a:r>
                        <a:rPr lang="es-ES" sz="1600">
                          <a:effectLst/>
                          <a:latin typeface="Arial" pitchFamily="34" charset="0"/>
                          <a:cs typeface="Arial" pitchFamily="34" charset="0"/>
                        </a:rPr>
                        <a:t>10,94</a:t>
                      </a:r>
                      <a:endParaRPr lang="es-ES" sz="1600">
                        <a:solidFill>
                          <a:srgbClr val="000000"/>
                        </a:solidFill>
                        <a:effectLst/>
                        <a:latin typeface="Arial" pitchFamily="34" charset="0"/>
                        <a:ea typeface="Calibri"/>
                        <a:cs typeface="Arial" pitchFamily="34" charset="0"/>
                      </a:endParaRPr>
                    </a:p>
                  </a:txBody>
                  <a:tcPr marL="68580" marR="68580" marT="0" marB="0"/>
                </a:tc>
              </a:tr>
              <a:tr h="262141">
                <a:tc>
                  <a:txBody>
                    <a:bodyPr/>
                    <a:lstStyle/>
                    <a:p>
                      <a:pPr algn="r">
                        <a:lnSpc>
                          <a:spcPct val="115000"/>
                        </a:lnSpc>
                        <a:spcAft>
                          <a:spcPts val="0"/>
                        </a:spcAft>
                      </a:pPr>
                      <a:r>
                        <a:rPr lang="es-ES" sz="1600">
                          <a:effectLst/>
                          <a:latin typeface="Arial" pitchFamily="34" charset="0"/>
                          <a:cs typeface="Arial" pitchFamily="34" charset="0"/>
                        </a:rPr>
                        <a:t>2009</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r">
                        <a:lnSpc>
                          <a:spcPct val="115000"/>
                        </a:lnSpc>
                        <a:spcAft>
                          <a:spcPts val="0"/>
                        </a:spcAft>
                      </a:pPr>
                      <a:r>
                        <a:rPr lang="es-ES" sz="1600">
                          <a:effectLst/>
                          <a:latin typeface="Arial" pitchFamily="34" charset="0"/>
                          <a:cs typeface="Arial" pitchFamily="34" charset="0"/>
                        </a:rPr>
                        <a:t>11,09</a:t>
                      </a:r>
                      <a:endParaRPr lang="es-ES" sz="1600">
                        <a:solidFill>
                          <a:srgbClr val="000000"/>
                        </a:solidFill>
                        <a:effectLst/>
                        <a:latin typeface="Arial" pitchFamily="34" charset="0"/>
                        <a:ea typeface="Calibri"/>
                        <a:cs typeface="Arial" pitchFamily="34" charset="0"/>
                      </a:endParaRPr>
                    </a:p>
                  </a:txBody>
                  <a:tcPr marL="68580" marR="68580" marT="0" marB="0"/>
                </a:tc>
              </a:tr>
              <a:tr h="262141">
                <a:tc>
                  <a:txBody>
                    <a:bodyPr/>
                    <a:lstStyle/>
                    <a:p>
                      <a:pPr algn="r">
                        <a:lnSpc>
                          <a:spcPct val="115000"/>
                        </a:lnSpc>
                        <a:spcAft>
                          <a:spcPts val="0"/>
                        </a:spcAft>
                      </a:pPr>
                      <a:r>
                        <a:rPr lang="es-ES" sz="1600">
                          <a:effectLst/>
                          <a:latin typeface="Arial" pitchFamily="34" charset="0"/>
                          <a:cs typeface="Arial" pitchFamily="34" charset="0"/>
                        </a:rPr>
                        <a:t>2010</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r">
                        <a:lnSpc>
                          <a:spcPct val="115000"/>
                        </a:lnSpc>
                        <a:spcAft>
                          <a:spcPts val="0"/>
                        </a:spcAft>
                      </a:pPr>
                      <a:r>
                        <a:rPr lang="es-ES" sz="1600">
                          <a:effectLst/>
                          <a:latin typeface="Arial" pitchFamily="34" charset="0"/>
                          <a:cs typeface="Arial" pitchFamily="34" charset="0"/>
                        </a:rPr>
                        <a:t>10,42</a:t>
                      </a:r>
                      <a:endParaRPr lang="es-ES" sz="1600">
                        <a:solidFill>
                          <a:srgbClr val="000000"/>
                        </a:solidFill>
                        <a:effectLst/>
                        <a:latin typeface="Arial" pitchFamily="34" charset="0"/>
                        <a:ea typeface="Calibri"/>
                        <a:cs typeface="Arial" pitchFamily="34" charset="0"/>
                      </a:endParaRPr>
                    </a:p>
                  </a:txBody>
                  <a:tcPr marL="68580" marR="68580" marT="0" marB="0"/>
                </a:tc>
              </a:tr>
              <a:tr h="262141">
                <a:tc>
                  <a:txBody>
                    <a:bodyPr/>
                    <a:lstStyle/>
                    <a:p>
                      <a:pPr algn="r">
                        <a:lnSpc>
                          <a:spcPct val="115000"/>
                        </a:lnSpc>
                        <a:spcAft>
                          <a:spcPts val="0"/>
                        </a:spcAft>
                      </a:pPr>
                      <a:r>
                        <a:rPr lang="es-ES" sz="1600">
                          <a:effectLst/>
                          <a:latin typeface="Arial" pitchFamily="34" charset="0"/>
                          <a:cs typeface="Arial" pitchFamily="34" charset="0"/>
                        </a:rPr>
                        <a:t>2011</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r">
                        <a:lnSpc>
                          <a:spcPct val="115000"/>
                        </a:lnSpc>
                        <a:spcAft>
                          <a:spcPts val="0"/>
                        </a:spcAft>
                      </a:pPr>
                      <a:r>
                        <a:rPr lang="es-ES" sz="1600">
                          <a:effectLst/>
                          <a:latin typeface="Arial" pitchFamily="34" charset="0"/>
                          <a:cs typeface="Arial" pitchFamily="34" charset="0"/>
                        </a:rPr>
                        <a:t>10,52</a:t>
                      </a:r>
                      <a:endParaRPr lang="es-ES" sz="1600">
                        <a:solidFill>
                          <a:srgbClr val="000000"/>
                        </a:solidFill>
                        <a:effectLst/>
                        <a:latin typeface="Arial" pitchFamily="34" charset="0"/>
                        <a:ea typeface="Calibri"/>
                        <a:cs typeface="Arial" pitchFamily="34" charset="0"/>
                      </a:endParaRPr>
                    </a:p>
                  </a:txBody>
                  <a:tcPr marL="68580" marR="68580" marT="0" marB="0"/>
                </a:tc>
              </a:tr>
              <a:tr h="262141">
                <a:tc>
                  <a:txBody>
                    <a:bodyPr/>
                    <a:lstStyle/>
                    <a:p>
                      <a:pPr algn="r">
                        <a:lnSpc>
                          <a:spcPct val="115000"/>
                        </a:lnSpc>
                        <a:spcAft>
                          <a:spcPts val="0"/>
                        </a:spcAft>
                      </a:pPr>
                      <a:r>
                        <a:rPr lang="es-ES" sz="1600">
                          <a:effectLst/>
                          <a:latin typeface="Arial" pitchFamily="34" charset="0"/>
                          <a:cs typeface="Arial" pitchFamily="34" charset="0"/>
                        </a:rPr>
                        <a:t>2012</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r">
                        <a:lnSpc>
                          <a:spcPct val="115000"/>
                        </a:lnSpc>
                        <a:spcAft>
                          <a:spcPts val="0"/>
                        </a:spcAft>
                      </a:pPr>
                      <a:r>
                        <a:rPr lang="es-ES" sz="1600" dirty="0">
                          <a:effectLst/>
                          <a:latin typeface="Arial" pitchFamily="34" charset="0"/>
                          <a:cs typeface="Arial" pitchFamily="34" charset="0"/>
                        </a:rPr>
                        <a:t>10,94</a:t>
                      </a:r>
                      <a:endParaRPr lang="es-ES" sz="1600" dirty="0">
                        <a:solidFill>
                          <a:srgbClr val="000000"/>
                        </a:solidFill>
                        <a:effectLst/>
                        <a:latin typeface="Arial" pitchFamily="34" charset="0"/>
                        <a:ea typeface="Calibri"/>
                        <a:cs typeface="Arial" pitchFamily="34" charset="0"/>
                      </a:endParaRPr>
                    </a:p>
                  </a:txBody>
                  <a:tcPr marL="68580" marR="68580" marT="0" marB="0"/>
                </a:tc>
              </a:tr>
              <a:tr h="262141">
                <a:tc>
                  <a:txBody>
                    <a:bodyPr/>
                    <a:lstStyle/>
                    <a:p>
                      <a:pPr>
                        <a:lnSpc>
                          <a:spcPct val="115000"/>
                        </a:lnSpc>
                        <a:spcAft>
                          <a:spcPts val="0"/>
                        </a:spcAft>
                      </a:pPr>
                      <a:r>
                        <a:rPr lang="es-ES" sz="1600">
                          <a:effectLst/>
                          <a:latin typeface="Arial" pitchFamily="34" charset="0"/>
                          <a:cs typeface="Arial" pitchFamily="34" charset="0"/>
                        </a:rPr>
                        <a:t>PROMEDIO </a:t>
                      </a:r>
                      <a:endParaRPr lang="es-ES" sz="1600">
                        <a:solidFill>
                          <a:srgbClr val="000000"/>
                        </a:solidFill>
                        <a:effectLst/>
                        <a:latin typeface="Arial" pitchFamily="34" charset="0"/>
                        <a:ea typeface="Calibri"/>
                        <a:cs typeface="Arial" pitchFamily="34" charset="0"/>
                      </a:endParaRPr>
                    </a:p>
                  </a:txBody>
                  <a:tcPr marL="68580" marR="68580" marT="0" marB="0"/>
                </a:tc>
                <a:tc>
                  <a:txBody>
                    <a:bodyPr/>
                    <a:lstStyle/>
                    <a:p>
                      <a:pPr algn="r">
                        <a:lnSpc>
                          <a:spcPct val="115000"/>
                        </a:lnSpc>
                        <a:spcAft>
                          <a:spcPts val="0"/>
                        </a:spcAft>
                      </a:pPr>
                      <a:r>
                        <a:rPr lang="es-ES" sz="1600" dirty="0">
                          <a:effectLst/>
                          <a:latin typeface="Arial" pitchFamily="34" charset="0"/>
                          <a:cs typeface="Arial" pitchFamily="34" charset="0"/>
                        </a:rPr>
                        <a:t>10,78</a:t>
                      </a:r>
                      <a:endParaRPr lang="es-ES" sz="1600" dirty="0">
                        <a:solidFill>
                          <a:srgbClr val="000000"/>
                        </a:solidFill>
                        <a:effectLst/>
                        <a:latin typeface="Arial" pitchFamily="34" charset="0"/>
                        <a:ea typeface="Calibri"/>
                        <a:cs typeface="Arial" pitchFamily="34" charset="0"/>
                      </a:endParaRPr>
                    </a:p>
                  </a:txBody>
                  <a:tcPr marL="68580" marR="68580" marT="0" marB="0"/>
                </a:tc>
              </a:tr>
            </a:tbl>
          </a:graphicData>
        </a:graphic>
      </p:graphicFrame>
      <p:pic>
        <p:nvPicPr>
          <p:cNvPr id="10242" name="Picture 2" descr="http://actualicese.com/_ig/img/fotos/dinerocas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844824"/>
            <a:ext cx="3045633" cy="16612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xAQEBAPDxAPEA8QEA8NDRAPDQ8NDw0PFBIWFhQRFBUYHCggGBolHhUVITEhJikrLi4uFx8zODMsNygtLisBCgoKDg0OGxAQGy8lHyQsLCwuLCwsLCwsKzQsLCwsLDgvLCwsLCwsLCwsLCwsLSwsLC0sLCwsLCwsLCwsLCsrLP/AABEIAMIBAwMBIgACEQEDEQH/xAAbAAEAAQUBAAAAAAAAAAAAAAAAAQIDBAUGB//EAEUQAAIBAgMDBwgIAwYHAAAAAAABAgMRBBIhBQYxEyJBUWFxsQcUIzKBkbLBJDRicnOCodEzQkMVY6Kz4fBSU1R0g5LC/8QAGgEBAAMBAQEAAAAAAAAAAAAAAAECAwQFBv/EACoRAQEAAgEDAwIFBQAAAAAAAAABAgMRBCExEjIzQXETI1FhgQUUIqHx/9oADAMBAAIRAxEAPwD3EAAAAAAAAAAAAAAAAAAAAAAAAAAAAAAAAAAAAAAAAAAAAAAAAAAAAAAAAAAAAAAAAAAAAAAAAAAAAAAAAAAAAAAAAAAAAAAAAAAAAAAAAAAAAAAAAAAAAAAAAAAAAAAAAAAAAAAAAAAAAAAAAAAAAAAAAAAAAAAFwAKKlSMU5SajFK8pSdlFdbb4GsrbXck/NqbrafxJS5HDRXHM6jXOX3FL2ATt7eLC4GnyuLrRpRd1BN3nUa6IRWsn3F/Yu1KeLw9LE0b8nWgqkMySlG/GMkuDTumutGjo4LD1KsMRjcTRxVam81CF4wwuFf8AxU6d3ef25NvjbLex0FDF0pc2FSm30RjKLfuRSZy3ynnHjt5ZQALoAAAAAAAAAAAAAAAAAAAAAAAAAAAAIYElM5JK7Ib/ANTW4naMJS5OGarKL50KSzyX3uiP5mgScs5Yj7MvcRPEWV3GSXS3okWI8vPjkox6l6Wrbv8AVi/ZI1u2to0MJkdWNSvKbkk3JTy5Ur+s7R4rgkJLfCMrMZzWyW0k/UhUqdWSN4v8ztH9Sl1qsnZuNFdi5ST9rso+5mge/tH/AJNb3w/c22zNqxxtGdSnCUcknC0rXukn0d5a4WeWeO/DK8Y3uKrgrqU61KrNO6lVrwqOMl0xjfLB/dSLm0NpUHRqpV6Lbp1ElysLt5XZLU8nmuL7X3mPUSzR/wB9Jps0yYWuH++y9XHDaYbi+5G/3SX0uH3Z/CznsG9ZdyOj3Q+tw+5U8D5fR82P3a6/dHoIAPoncAAAAAAAAAAAAAAAAAAAAAAAAAACGzW7W2zTwyip5pVKjcaFGnHPVry6ox8W9FxbL+1cdDD0alep6tKEpvtsr2XacZuntKjaWPxlRSxeJu7JSnHDUE3kpR05qtZvtZHe3iNJjjjhdmd4k7fetttOpWVGWIxjlTpJxSwuHlrrJJcpV0cn2RsvvGFS35wdKKhTo1IxXCMYRgkVbzbfwuIwtWlRqxnNZKjik/VVSKbv7Uec1Xzmb69U47vM6rq8pZ6L2em4HfSlXqRoxpVIym8sW3FrhfXXsNbv7wofeqeETmN2W/PMMl01NP8A1Z0PlAnaOH+9UX6RJuMxz7Ix2ZbNFuTl7nfeTt/RK340/giecxqHonk5f0Ot+NP/AC4FtvtZdL8n8PPoy495Zb1Xd8xGXHv/AHKE9UW2/HXJPc2mz3rP8vzOm3P+tx+5U8DltmPWf5fmdVuZ9bX4dT5Hyej5sfu9LV5j0AAH0LuAAAAAAAAAAAAAAEACQQAJuLkACbi5AAkXIIYHO+UGlnwFaPW6aXY86PIqNS9JxekoWjJdz0O834xs44idO7cMtNqLbyrTq4cTh9oxzXmkoySs2tMy6mbY67jxni5Mupw2zLptnac8y/pf3/army3/ABv+3l/mU2WZy19pOx6yzVVKyvh6iSk0rvNHRdfAsylrx8DaZy948/boy1yY5f8AW73YlbGYV9VVaexnUeUmspRw2iXOq+ETkN21fGYXWydWOr6OJ1XlLoqMMNaalz6nC2nNXaZ5e+OnVx+Bk4xtHo3k3a8zra/1p/BE8wbXX4Hovk5o3wlaWdx9NNd/Mj2k7fCnS8ev+Hnyl4/uKb8Czm7dbvpLlJ8e4nb8dcs9zZ7Kfr/l+Z1u5X1r/wAc/FHH7Jfr/l+Z2G4/1p/hT+KJ8ro+efd6Or3R34APoHcAACQQAJBAAm4IAEggAAAAAuQBIIMLa20oYak6tT1U0kr2u30EW8eUWyd2bcm5pdk7w0cRTq1FzVR1q3aajGzeZPpWj9xlbIx/nFGFa2VTvKC19W7s9esiZS+ETOXw2BFym5Fyyzzjygu2Kv10qb/WX7HL+ZzqR0cUpLS719x03lJf0mP4NP4qho8E/Rw7n4s79ftjwOp+TL7sSOyMim5uM4unNK8Wmpvg/wBOJq69GULXaa0ssyk/0+Zv8cvRyXcaTFRaSatplXSVz1zy00dTnjj6b3n6VlbvYiMcVh3U5sFWhJ5nlSXf7jrvKXOLp4Vwg4J1J6tu0ll6Dkd3pS87w2kb8vSWqbjrJcTpvKPs+NOnh5KMKSdaV1S5sG8l75fVvpxsYWX1T6u7DLXlqy+n+3GZ1d3+Z6F5P2/7Pr9TxMrd3JxPOIt6vR39h3+4NZrA1YONTL5zKUZqEqkf4cbp5Ltd7VteJOy9u6nTYf59ry4SE49WuvR/qZFKV0+4xIzXXfiX6D0l3Mttv5dcdlmTZbIfr/l+Z2W4v1qX4M/igcRsiXr98fmdpuHL6TP8CXxwPmNE/Pn3d2r3R6CLlGYZj3ncuXBzu2N7cPh5Okr1KsdJKKeWD6pS6+xE7J3nhWnGEkouekJKWaMn1djM7sx545Z3bj6vTy6G4uUTqJJttJLVt6JGNg9p0a0pQpzzShZzSjJWTbSd2umz9xfmeF+Z4ZoKbk3JSkEACQQAAIIbAki5DkUOYFbZzW/ez8RXw8HhH6ejWhXgtNXHho9HZ207zeVK1jX4jGSXCLZFnM4VynM4ccqOIyujiVGniMfU85x3JKypYOim5aX0cm30627Tcbs71yrTpUZ4bzenUg/NVzrqEI6J3VpaK11wsaCvisZLEYpqgs1WHIqU3Zxo2ayws+5mJu3g8dCtSlUlUlTjynm8arWWhGWa8Y248bexGM5lnDDvLOHqvKlLqmqpzn/My461jdvy4/yju9am/wC6ivdKf7mi2c/RQ/N8bNvv5PNOm/sW/wAT/c02zH6KPfP42d2r2x4fVe+q8c/Rv2eJosRUuvabvaD9HL2eJoJQc3ljx4+4tlezLXjzW72JK1HRLWcr9tjPU+72XRgbHpuNLLLjmk/AzS2N7KbMeMrGDt2b5OPbNX466M6nyd4qMMHUzSjH087ZpKP9OHWcvtWhykYQWl5X9yZh4yi6eGpxzS+sOS6LPk+KMdnFvDs6bnDG5xhxwdWX9N8f5rR8S9DA1Ixel3Z6Qk5W9nA2uzqjlTTk7u7V3q7aF+TLZascseHP+PslaTZ0pLOrpO6TUovt00tY7fcGfp6jdr8g72d1/EgchDGRjOcVFrnyzNP1nfidLupX+kK2idOd+t6LRnlT+nejL18+HZq6m3ZJw9FVQq5TqNfCsXo1DZ6ryLCVIvaOFlWaycup1M3q3lN3crmbjHyWLVKl/wBWoUUtbNVEopfodBt7crlqkqlCVNKcnOUKjlDJJ6vLKKel+joL1LYdDZ8PPK75bEU1lw8eFKFWSssq4t9r6Fokctwvi/Rx3XfrPH1V7/7XcnHB0ryblF1EuM5t+jpe+z9x0e7OyFhKEaejqS9JXkv5qjWvsXBdxyG5eEVWpV2jiJLk6cp8nObSjKr/AFKzb6Fql236jrMLvHhakssaltbJyhKEX3No0ws59WTXCzn1ZN1cm5bUipM3dCom5Rcm4FQIAEMhkkBChlDRcZS0BZlAs10oxbtwRlMsYmnmi0BpKicpZrWlFX06UXMHhtVK/NV2l1XM3DYeyd+lWIpUct123EVUzZjVatjJqQMarSLFcbvlO7h2J+JqdmP0S+9PxOo2/s6NRRvdWvZp6nO+b8lzLO120329p1asp4eV1eq83JRj36OXs8UanZ2taK7JeBtMY/Ry7l4mnwUrVo2+14Mvs8MOn90dDFWJuW6ctNSq5Ov2xTd8lHrOmu2Xwsx95I2oU/x//hl2pO0qb+1L4GYm36t6NNf3t/8ACzHP3x16fgq5sp+i/NL5GVJmHsv+F+Z/IyZSOhwXy0Tfpan35eJ1G7b9NH8N/I09PZE5ylOLVpSb1TXFnSbE2U4yu3eWW2nBcDnzynpsd+nTn65eHUUpIyYzMGnRaL2RnJw9VlxrHDbx42ePxVPC0JWjeUIy4qMVbla77uC9nWb/AGvTrOlNUpZZNWu76Lpt22OU2JhMRh6tSXMcppRXHmxjrlT/AFM85bePozzlysn0ZG++M5CMcLQVqGHpU4U6euVzf80ut2+fWV43Cebxw0lNzhiKEKkk/wCWbhFyt2c65rt44TqNynGUcyinK145o8NTHp4ypONGhVqQ5j5OjfXLF2421toc+c5tlndzbJzbLO71DdfFuphacpO7WeF30qMml+lvcbhSNDsSMadGnSg80YLj0ybbcn7W2zbQkdWM4kldmHMxkrKUipMsxZcRddWSUgCogkgIUshlRDQFDRQ0XWiGgLDiUOJkNFLQGLKBZnTM1xKXAlDR7RoXt7TXSwSa1S91zo8bT0RiRolpWWWPLmsTsOnJNOLV+Nm4mGthQj6qt4nYTo6Fjzcm5WqTXjPEck9kTV7STV+m6Kf7Mq/Z97/Y7GOGHmppjtsjHPpcMrzXGT2PVk43aVm3pdvg11dpfr7CU6aUted7nY6x4bgVzw/NXeUyztvLXXqxxnEcjhN3ssbKcrXb4K5mUtiRXFX79To6VDQuciTdlRNGEvPDR0cGlpY2mAoc72F10rXZmYOl0mVybzEjRK+SMhQJcSGjEnQXSaevgssrroeht6rcnoWcl9GVqta3F4SMtbK2liKuxaSaahF3V7uKubNUbqxfpYduyfQRwcGCw6UY6dBnQiI07aFaiWWVKJUkQipEpLAkAASQBAsSAhSyLFZAFFiGiuwsBbsRlLtiLAYeKhoY0YmdiFoY6iWil8rMoFrkzMcShQCFmNMqyF7ITlAx5UyZw5q7y84l2MLoJkYlOBVlK2rFLBwsqF2ZuHiW4RMigjKeVlzKRKOjLlibF0tXlakXaVG7uZUqSK4xI4RwwFHLIzoItVqdy9SWgiYmxNiSbEpRYEgAAAJBACAABIAAgIJAEAAJWa/Ax0AWjO+UspjxABFbIACEMurgARVox5BEgXwlVEv0ADOeSL4ALrCJACFMiUAEpAAAAAAA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6" descr="data:image/jpeg;base64,/9j/4AAQSkZJRgABAQAAAQABAAD/2wCEAAkGBxAQEBAPDxAPEA8QEA8NDRAPDQ8NDw0PFBIWFhQRFBUYHCggGBolHhUVITEhJikrLi4uFx8zODMsNygtLisBCgoKDg0OGxAQGy8lHyQsLCwuLCwsLCwsKzQsLCwsLDgvLCwsLCwsLCwsLCwsLSwsLC0sLCwsLCwsLCwsLCsrLP/AABEIAMIBAwMBIgACEQEDEQH/xAAbAAEAAQUBAAAAAAAAAAAAAAAAAQIDBAUGB//EAEUQAAIBAgMDBwgIAwYHAAAAAAABAgMRBBIhBQYxEyJBUWFxsQcUIzKBkbLBJDRicnOCodEzQkMVY6Kz4fBSU1R0g5LC/8QAGgEBAAMBAQEAAAAAAAAAAAAAAAECAwQFBv/EACoRAQEAAgEDAwIFBQAAAAAAAAABAgMRBCExEjIzQXETI1FhgQUUIqHx/9oADAMBAAIRAxEAPwD3EAAAAAAAAAAAAAAAAAAAAAAAAAAAAAAAAAAAAAAAAAAAAAAAAAAAAAAAAAAAAAAAAAAAAAAAAAAAAAAAAAAAAAAAAAAAAAAAAAAAAAAAAAAAAAAAAAAAAAAAAAAAAAAAAAAAAAAAAAAAAAAAAAAAAAAAAAAAAAAFwAKKlSMU5SajFK8pSdlFdbb4GsrbXck/NqbrafxJS5HDRXHM6jXOX3FL2ATt7eLC4GnyuLrRpRd1BN3nUa6IRWsn3F/Yu1KeLw9LE0b8nWgqkMySlG/GMkuDTumutGjo4LD1KsMRjcTRxVam81CF4wwuFf8AxU6d3ef25NvjbLex0FDF0pc2FSm30RjKLfuRSZy3ynnHjt5ZQALoAAAAAAAAAAAAAAAAAAAAAAAAAAAAIYElM5JK7Ib/ANTW4naMJS5OGarKL50KSzyX3uiP5mgScs5Yj7MvcRPEWV3GSXS3okWI8vPjkox6l6Wrbv8AVi/ZI1u2to0MJkdWNSvKbkk3JTy5Ur+s7R4rgkJLfCMrMZzWyW0k/UhUqdWSN4v8ztH9Sl1qsnZuNFdi5ST9rso+5mge/tH/AJNb3w/c22zNqxxtGdSnCUcknC0rXukn0d5a4WeWeO/DK8Y3uKrgrqU61KrNO6lVrwqOMl0xjfLB/dSLm0NpUHRqpV6Lbp1ElysLt5XZLU8nmuL7X3mPUSzR/wB9Jps0yYWuH++y9XHDaYbi+5G/3SX0uH3Z/CznsG9ZdyOj3Q+tw+5U8D5fR82P3a6/dHoIAPoncAAAAAAAAAAAAAAAAAAAAAAAAAACGzW7W2zTwyip5pVKjcaFGnHPVry6ox8W9FxbL+1cdDD0alep6tKEpvtsr2XacZuntKjaWPxlRSxeJu7JSnHDUE3kpR05qtZvtZHe3iNJjjjhdmd4k7fetttOpWVGWIxjlTpJxSwuHlrrJJcpV0cn2RsvvGFS35wdKKhTo1IxXCMYRgkVbzbfwuIwtWlRqxnNZKjik/VVSKbv7Uec1Xzmb69U47vM6rq8pZ6L2em4HfSlXqRoxpVIym8sW3FrhfXXsNbv7wofeqeETmN2W/PMMl01NP8A1Z0PlAnaOH+9UX6RJuMxz7Ix2ZbNFuTl7nfeTt/RK340/giecxqHonk5f0Ot+NP/AC4FtvtZdL8n8PPoy495Zb1Xd8xGXHv/AHKE9UW2/HXJPc2mz3rP8vzOm3P+tx+5U8DltmPWf5fmdVuZ9bX4dT5Hyej5sfu9LV5j0AAH0LuAAAAAAAAAAAAAAEACQQAJuLkACbi5AAkXIIYHO+UGlnwFaPW6aXY86PIqNS9JxekoWjJdz0O834xs44idO7cMtNqLbyrTq4cTh9oxzXmkoySs2tMy6mbY67jxni5Mupw2zLptnac8y/pf3/army3/ABv+3l/mU2WZy19pOx6yzVVKyvh6iSk0rvNHRdfAsylrx8DaZy948/boy1yY5f8AW73YlbGYV9VVaexnUeUmspRw2iXOq+ETkN21fGYXWydWOr6OJ1XlLoqMMNaalz6nC2nNXaZ5e+OnVx+Bk4xtHo3k3a8zra/1p/BE8wbXX4Hovk5o3wlaWdx9NNd/Mj2k7fCnS8ev+Hnyl4/uKb8Czm7dbvpLlJ8e4nb8dcs9zZ7Kfr/l+Z1u5X1r/wAc/FHH7Jfr/l+Z2G4/1p/hT+KJ8ro+efd6Or3R34APoHcAACQQAJBAAm4IAEggAAAAAuQBIIMLa20oYak6tT1U0kr2u30EW8eUWyd2bcm5pdk7w0cRTq1FzVR1q3aajGzeZPpWj9xlbIx/nFGFa2VTvKC19W7s9esiZS+ETOXw2BFym5Fyyzzjygu2Kv10qb/WX7HL+ZzqR0cUpLS719x03lJf0mP4NP4qho8E/Rw7n4s79ftjwOp+TL7sSOyMim5uM4unNK8Wmpvg/wBOJq69GULXaa0ssyk/0+Zv8cvRyXcaTFRaSatplXSVz1zy00dTnjj6b3n6VlbvYiMcVh3U5sFWhJ5nlSXf7jrvKXOLp4Vwg4J1J6tu0ll6Dkd3pS87w2kb8vSWqbjrJcTpvKPs+NOnh5KMKSdaV1S5sG8l75fVvpxsYWX1T6u7DLXlqy+n+3GZ1d3+Z6F5P2/7Pr9TxMrd3JxPOIt6vR39h3+4NZrA1YONTL5zKUZqEqkf4cbp5Ltd7VteJOy9u6nTYf59ry4SE49WuvR/qZFKV0+4xIzXXfiX6D0l3Mttv5dcdlmTZbIfr/l+Z2W4v1qX4M/igcRsiXr98fmdpuHL6TP8CXxwPmNE/Pn3d2r3R6CLlGYZj3ncuXBzu2N7cPh5Okr1KsdJKKeWD6pS6+xE7J3nhWnGEkouekJKWaMn1djM7sx545Z3bj6vTy6G4uUTqJJttJLVt6JGNg9p0a0pQpzzShZzSjJWTbSd2umz9xfmeF+Z4ZoKbk3JSkEACQQAAIIbAki5DkUOYFbZzW/ez8RXw8HhH6ejWhXgtNXHho9HZ207zeVK1jX4jGSXCLZFnM4VynM4ccqOIyujiVGniMfU85x3JKypYOim5aX0cm30627Tcbs71yrTpUZ4bzenUg/NVzrqEI6J3VpaK11wsaCvisZLEYpqgs1WHIqU3Zxo2ayws+5mJu3g8dCtSlUlUlTjynm8arWWhGWa8Y248bexGM5lnDDvLOHqvKlLqmqpzn/My461jdvy4/yju9am/wC6ivdKf7mi2c/RQ/N8bNvv5PNOm/sW/wAT/c02zH6KPfP42d2r2x4fVe+q8c/Rv2eJosRUuvabvaD9HL2eJoJQc3ljx4+4tlezLXjzW72JK1HRLWcr9tjPU+72XRgbHpuNLLLjmk/AzS2N7KbMeMrGDt2b5OPbNX466M6nyd4qMMHUzSjH087ZpKP9OHWcvtWhykYQWl5X9yZh4yi6eGpxzS+sOS6LPk+KMdnFvDs6bnDG5xhxwdWX9N8f5rR8S9DA1Ixel3Z6Qk5W9nA2uzqjlTTk7u7V3q7aF+TLZascseHP+PslaTZ0pLOrpO6TUovt00tY7fcGfp6jdr8g72d1/EgchDGRjOcVFrnyzNP1nfidLupX+kK2idOd+t6LRnlT+nejL18+HZq6m3ZJw9FVQq5TqNfCsXo1DZ6ryLCVIvaOFlWaycup1M3q3lN3crmbjHyWLVKl/wBWoUUtbNVEopfodBt7crlqkqlCVNKcnOUKjlDJJ6vLKKel+joL1LYdDZ8PPK75bEU1lw8eFKFWSssq4t9r6Fokctwvi/Rx3XfrPH1V7/7XcnHB0ryblF1EuM5t+jpe+z9x0e7OyFhKEaejqS9JXkv5qjWvsXBdxyG5eEVWpV2jiJLk6cp8nObSjKr/AFKzb6Fql236jrMLvHhakssaltbJyhKEX3No0ws59WTXCzn1ZN1cm5bUipM3dCom5Rcm4FQIAEMhkkBChlDRcZS0BZlAs10oxbtwRlMsYmnmi0BpKicpZrWlFX06UXMHhtVK/NV2l1XM3DYeyd+lWIpUct123EVUzZjVatjJqQMarSLFcbvlO7h2J+JqdmP0S+9PxOo2/s6NRRvdWvZp6nO+b8lzLO120329p1asp4eV1eq83JRj36OXs8UanZ2taK7JeBtMY/Ry7l4mnwUrVo2+14Mvs8MOn90dDFWJuW6ctNSq5Ov2xTd8lHrOmu2Xwsx95I2oU/x//hl2pO0qb+1L4GYm36t6NNf3t/8ACzHP3x16fgq5sp+i/NL5GVJmHsv+F+Z/IyZSOhwXy0Tfpan35eJ1G7b9NH8N/I09PZE5ylOLVpSb1TXFnSbE2U4yu3eWW2nBcDnzynpsd+nTn65eHUUpIyYzMGnRaL2RnJw9VlxrHDbx42ePxVPC0JWjeUIy4qMVbla77uC9nWb/AGvTrOlNUpZZNWu76Lpt22OU2JhMRh6tSXMcppRXHmxjrlT/AFM85bePozzlysn0ZG++M5CMcLQVqGHpU4U6euVzf80ut2+fWV43Cebxw0lNzhiKEKkk/wCWbhFyt2c65rt44TqNynGUcyinK145o8NTHp4ypONGhVqQ5j5OjfXLF2421toc+c5tlndzbJzbLO71DdfFuphacpO7WeF30qMml+lvcbhSNDsSMadGnSg80YLj0ybbcn7W2zbQkdWM4kldmHMxkrKUipMsxZcRddWSUgCogkgIUshlRDQFDRQ0XWiGgLDiUOJkNFLQGLKBZnTM1xKXAlDR7RoXt7TXSwSa1S91zo8bT0RiRolpWWWPLmsTsOnJNOLV+Nm4mGthQj6qt4nYTo6Fjzcm5WqTXjPEck9kTV7STV+m6Kf7Mq/Z97/Y7GOGHmppjtsjHPpcMrzXGT2PVk43aVm3pdvg11dpfr7CU6aUted7nY6x4bgVzw/NXeUyztvLXXqxxnEcjhN3ssbKcrXb4K5mUtiRXFX79To6VDQuciTdlRNGEvPDR0cGlpY2mAoc72F10rXZmYOl0mVybzEjRK+SMhQJcSGjEnQXSaevgssrroeht6rcnoWcl9GVqta3F4SMtbK2liKuxaSaahF3V7uKubNUbqxfpYduyfQRwcGCw6UY6dBnQiI07aFaiWWVKJUkQipEpLAkAASQBAsSAhSyLFZAFFiGiuwsBbsRlLtiLAYeKhoY0YmdiFoY6iWil8rMoFrkzMcShQCFmNMqyF7ITlAx5UyZw5q7y84l2MLoJkYlOBVlK2rFLBwsqF2ZuHiW4RMigjKeVlzKRKOjLlibF0tXlakXaVG7uZUqSK4xI4RwwFHLIzoItVqdy9SWgiYmxNiSbEpRYEgAAAJBACAABIAAgIJAEAAJWa/Ax0AWjO+UspjxABFbIACEMurgARVox5BEgXwlVEv0ADOeSL4ALrCJACFMiUAEpAAAAAAA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248" name="Picture 8" descr="http://3.bp.blogspot.com/-WOaB3gv7sEM/T8ffyPkyauI/AAAAAAAAB4U/KqFdIEC3VuA/s1600/tasas+de+intere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756" y="4437112"/>
            <a:ext cx="2891788" cy="21688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2510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7309"/>
            <a:ext cx="7776864" cy="1143000"/>
          </a:xfrm>
        </p:spPr>
        <p:txBody>
          <a:bodyPr/>
          <a:lstStyle/>
          <a:p>
            <a:pPr algn="ctr"/>
            <a:r>
              <a:rPr lang="es-EC" sz="3200" b="1" dirty="0" smtClean="0"/>
              <a:t>CRÉDITOS PARA LA VIVIENDA 2008-2012 BIESS</a:t>
            </a:r>
            <a:endParaRPr lang="es-ES" sz="32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234" t="41667" r="27602" b="29166"/>
          <a:stretch/>
        </p:blipFill>
        <p:spPr bwMode="auto">
          <a:xfrm>
            <a:off x="402568" y="1353276"/>
            <a:ext cx="5355771"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Gráfico"/>
          <p:cNvGraphicFramePr/>
          <p:nvPr>
            <p:extLst>
              <p:ext uri="{D42A27DB-BD31-4B8C-83A1-F6EECF244321}">
                <p14:modId xmlns:p14="http://schemas.microsoft.com/office/powerpoint/2010/main" val="3265828777"/>
              </p:ext>
            </p:extLst>
          </p:nvPr>
        </p:nvGraphicFramePr>
        <p:xfrm>
          <a:off x="1687136" y="3717032"/>
          <a:ext cx="5837192" cy="2880320"/>
        </p:xfrm>
        <a:graphic>
          <a:graphicData uri="http://schemas.openxmlformats.org/drawingml/2006/chart">
            <c:chart xmlns:c="http://schemas.openxmlformats.org/drawingml/2006/chart" xmlns:r="http://schemas.openxmlformats.org/officeDocument/2006/relationships" r:id="rId3"/>
          </a:graphicData>
        </a:graphic>
      </p:graphicFrame>
      <p:pic>
        <p:nvPicPr>
          <p:cNvPr id="11268" name="Picture 4" descr="https://pbs.twimg.com/profile_images/378800000539441322/f1b635be4b85b0e10984cd104bfd5b4e.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912844"/>
            <a:ext cx="2726432" cy="27264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724009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1 Título"/>
          <p:cNvSpPr>
            <a:spLocks noGrp="1"/>
          </p:cNvSpPr>
          <p:nvPr>
            <p:ph type="title"/>
          </p:nvPr>
        </p:nvSpPr>
        <p:spPr>
          <a:xfrm>
            <a:off x="1259632" y="188640"/>
            <a:ext cx="7620000" cy="648072"/>
          </a:xfrm>
        </p:spPr>
        <p:txBody>
          <a:bodyPr/>
          <a:lstStyle/>
          <a:p>
            <a:pPr algn="ctr"/>
            <a:r>
              <a:rPr lang="es-ES" sz="3600" b="1" dirty="0" smtClean="0"/>
              <a:t>PLANTEAMIENTO DEL PROBLEMA </a:t>
            </a:r>
            <a:endParaRPr lang="es-ES" sz="3600" b="1" dirty="0"/>
          </a:p>
        </p:txBody>
      </p:sp>
      <p:pic>
        <p:nvPicPr>
          <p:cNvPr id="1026" name="Picture 2" descr="https://encrypted-tbn1.gstatic.com/images?q=tbn:ANd9GcTU7F3SgFVDyhXnN0tzAr10mkXUZwZxvB6V3MN3m0-hcrOxk1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67" y="2996952"/>
            <a:ext cx="1231404" cy="12817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5" name="4 Diagrama"/>
          <p:cNvGraphicFramePr/>
          <p:nvPr>
            <p:extLst>
              <p:ext uri="{D42A27DB-BD31-4B8C-83A1-F6EECF244321}">
                <p14:modId xmlns:p14="http://schemas.microsoft.com/office/powerpoint/2010/main" val="690899417"/>
              </p:ext>
            </p:extLst>
          </p:nvPr>
        </p:nvGraphicFramePr>
        <p:xfrm>
          <a:off x="30494" y="2867811"/>
          <a:ext cx="9145016" cy="3384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8" name="Picture 4" descr="http://3.bp.blogspot.com/-_CYDZ4dUbWo/T9GYAF1OVcI/AAAAAAAAAB0/Ty3Mie0DvC4/s1600/2.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73829" y="2708920"/>
            <a:ext cx="1652431" cy="11016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http://www.endondecomprar.com/empresas/precios-alquiler-maquinaria-construccion.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8264" y="1061118"/>
            <a:ext cx="1517154" cy="142005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descr="http://mcd.gob.gt/wp-content/uploads/2013/07/politicas.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1771146"/>
            <a:ext cx="1872208" cy="127310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3370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31427" t="28090" r="12391" b="20506"/>
          <a:stretch/>
        </p:blipFill>
        <p:spPr bwMode="auto">
          <a:xfrm>
            <a:off x="392290" y="1412776"/>
            <a:ext cx="7704856" cy="5328592"/>
          </a:xfrm>
          <a:prstGeom prst="rect">
            <a:avLst/>
          </a:prstGeom>
          <a:ln>
            <a:noFill/>
          </a:ln>
          <a:extLst>
            <a:ext uri="{53640926-AAD7-44D8-BBD7-CCE9431645EC}">
              <a14:shadowObscured xmlns:a14="http://schemas.microsoft.com/office/drawing/2010/main"/>
            </a:ext>
          </a:extLst>
        </p:spPr>
      </p:pic>
      <p:cxnSp>
        <p:nvCxnSpPr>
          <p:cNvPr id="6" name="5 Conector recto de flecha"/>
          <p:cNvCxnSpPr/>
          <p:nvPr/>
        </p:nvCxnSpPr>
        <p:spPr>
          <a:xfrm>
            <a:off x="1979712" y="1972849"/>
            <a:ext cx="144016"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
        <p:nvSpPr>
          <p:cNvPr id="7" name="1 Título"/>
          <p:cNvSpPr txBox="1">
            <a:spLocks/>
          </p:cNvSpPr>
          <p:nvPr/>
        </p:nvSpPr>
        <p:spPr>
          <a:xfrm>
            <a:off x="691952" y="169709"/>
            <a:ext cx="7776864"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pPr algn="ctr"/>
            <a:r>
              <a:rPr lang="es-EC" sz="3200" b="1" smtClean="0"/>
              <a:t>TIPO DE PRODUCTO 2008-2012 BIESS</a:t>
            </a:r>
            <a:endParaRPr lang="es-ES" sz="3200" dirty="0"/>
          </a:p>
        </p:txBody>
      </p:sp>
      <p:cxnSp>
        <p:nvCxnSpPr>
          <p:cNvPr id="10" name="9 Conector recto de flecha"/>
          <p:cNvCxnSpPr/>
          <p:nvPr/>
        </p:nvCxnSpPr>
        <p:spPr>
          <a:xfrm>
            <a:off x="2771800" y="1765715"/>
            <a:ext cx="144016"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1" name="10 Conector recto de flecha"/>
          <p:cNvCxnSpPr/>
          <p:nvPr/>
        </p:nvCxnSpPr>
        <p:spPr>
          <a:xfrm>
            <a:off x="4244718" y="1612809"/>
            <a:ext cx="144016"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2" name="11 Conector recto de flecha"/>
          <p:cNvCxnSpPr/>
          <p:nvPr/>
        </p:nvCxnSpPr>
        <p:spPr>
          <a:xfrm>
            <a:off x="5652120" y="1626568"/>
            <a:ext cx="144016"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3" name="12 Conector recto de flecha"/>
          <p:cNvCxnSpPr/>
          <p:nvPr/>
        </p:nvCxnSpPr>
        <p:spPr>
          <a:xfrm>
            <a:off x="7092280" y="1559697"/>
            <a:ext cx="144016" cy="360040"/>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5" name="14 Conector recto"/>
          <p:cNvCxnSpPr/>
          <p:nvPr/>
        </p:nvCxnSpPr>
        <p:spPr>
          <a:xfrm>
            <a:off x="2123728" y="2564904"/>
            <a:ext cx="0" cy="1944216"/>
          </a:xfrm>
          <a:prstGeom prst="line">
            <a:avLst/>
          </a:prstGeom>
        </p:spPr>
        <p:style>
          <a:lnRef idx="1">
            <a:schemeClr val="accent3"/>
          </a:lnRef>
          <a:fillRef idx="0">
            <a:schemeClr val="accent3"/>
          </a:fillRef>
          <a:effectRef idx="0">
            <a:schemeClr val="accent3"/>
          </a:effectRef>
          <a:fontRef idx="minor">
            <a:schemeClr val="tx1"/>
          </a:fontRef>
        </p:style>
      </p:cxnSp>
      <p:cxnSp>
        <p:nvCxnSpPr>
          <p:cNvPr id="18" name="17 Conector recto"/>
          <p:cNvCxnSpPr/>
          <p:nvPr/>
        </p:nvCxnSpPr>
        <p:spPr>
          <a:xfrm>
            <a:off x="2915816" y="2204864"/>
            <a:ext cx="0" cy="2304256"/>
          </a:xfrm>
          <a:prstGeom prst="line">
            <a:avLst/>
          </a:prstGeom>
        </p:spPr>
        <p:style>
          <a:lnRef idx="1">
            <a:schemeClr val="accent3"/>
          </a:lnRef>
          <a:fillRef idx="0">
            <a:schemeClr val="accent3"/>
          </a:fillRef>
          <a:effectRef idx="0">
            <a:schemeClr val="accent3"/>
          </a:effectRef>
          <a:fontRef idx="minor">
            <a:schemeClr val="tx1"/>
          </a:fontRef>
        </p:style>
      </p:cxnSp>
      <p:cxnSp>
        <p:nvCxnSpPr>
          <p:cNvPr id="20" name="19 Conector recto"/>
          <p:cNvCxnSpPr/>
          <p:nvPr/>
        </p:nvCxnSpPr>
        <p:spPr>
          <a:xfrm>
            <a:off x="4388734" y="2204864"/>
            <a:ext cx="0" cy="2304256"/>
          </a:xfrm>
          <a:prstGeom prst="line">
            <a:avLst/>
          </a:prstGeom>
        </p:spPr>
        <p:style>
          <a:lnRef idx="1">
            <a:schemeClr val="accent3"/>
          </a:lnRef>
          <a:fillRef idx="0">
            <a:schemeClr val="accent3"/>
          </a:fillRef>
          <a:effectRef idx="0">
            <a:schemeClr val="accent3"/>
          </a:effectRef>
          <a:fontRef idx="minor">
            <a:schemeClr val="tx1"/>
          </a:fontRef>
        </p:style>
      </p:cxnSp>
      <p:cxnSp>
        <p:nvCxnSpPr>
          <p:cNvPr id="24" name="23 Conector recto"/>
          <p:cNvCxnSpPr/>
          <p:nvPr/>
        </p:nvCxnSpPr>
        <p:spPr>
          <a:xfrm>
            <a:off x="5796710" y="2125755"/>
            <a:ext cx="0" cy="2383365"/>
          </a:xfrm>
          <a:prstGeom prst="line">
            <a:avLst/>
          </a:prstGeom>
        </p:spPr>
        <p:style>
          <a:lnRef idx="1">
            <a:schemeClr val="accent3"/>
          </a:lnRef>
          <a:fillRef idx="0">
            <a:schemeClr val="accent3"/>
          </a:fillRef>
          <a:effectRef idx="0">
            <a:schemeClr val="accent3"/>
          </a:effectRef>
          <a:fontRef idx="minor">
            <a:schemeClr val="tx1"/>
          </a:fontRef>
        </p:style>
      </p:cxnSp>
      <p:cxnSp>
        <p:nvCxnSpPr>
          <p:cNvPr id="28" name="27 Conector recto"/>
          <p:cNvCxnSpPr/>
          <p:nvPr/>
        </p:nvCxnSpPr>
        <p:spPr>
          <a:xfrm>
            <a:off x="7236296" y="1986608"/>
            <a:ext cx="0" cy="2522512"/>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2920304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rotWithShape="1">
          <a:blip r:embed="rId2"/>
          <a:srcRect l="42800" t="36685" r="20343" b="20652"/>
          <a:stretch/>
        </p:blipFill>
        <p:spPr bwMode="auto">
          <a:xfrm>
            <a:off x="323528" y="908720"/>
            <a:ext cx="7848871" cy="5760639"/>
          </a:xfrm>
          <a:prstGeom prst="rect">
            <a:avLst/>
          </a:prstGeom>
          <a:ln>
            <a:noFill/>
          </a:ln>
          <a:extLst>
            <a:ext uri="{53640926-AAD7-44D8-BBD7-CCE9431645EC}">
              <a14:shadowObscured xmlns:a14="http://schemas.microsoft.com/office/drawing/2010/main"/>
            </a:ext>
          </a:extLst>
        </p:spPr>
      </p:pic>
      <p:sp>
        <p:nvSpPr>
          <p:cNvPr id="5" name="1 Título"/>
          <p:cNvSpPr>
            <a:spLocks noGrp="1"/>
          </p:cNvSpPr>
          <p:nvPr>
            <p:ph type="title"/>
          </p:nvPr>
        </p:nvSpPr>
        <p:spPr>
          <a:xfrm>
            <a:off x="539552" y="17309"/>
            <a:ext cx="7776864" cy="1143000"/>
          </a:xfrm>
        </p:spPr>
        <p:txBody>
          <a:bodyPr/>
          <a:lstStyle/>
          <a:p>
            <a:pPr algn="ctr"/>
            <a:r>
              <a:rPr lang="es-EC" sz="3200" b="1" dirty="0" smtClean="0"/>
              <a:t>PROVICIALES 2012 BIESS</a:t>
            </a:r>
            <a:endParaRPr lang="es-ES" sz="3200" dirty="0"/>
          </a:p>
        </p:txBody>
      </p:sp>
      <p:sp>
        <p:nvSpPr>
          <p:cNvPr id="3" name="2 Flecha abajo"/>
          <p:cNvSpPr/>
          <p:nvPr/>
        </p:nvSpPr>
        <p:spPr>
          <a:xfrm>
            <a:off x="6210842" y="1412775"/>
            <a:ext cx="305374" cy="482081"/>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
        <p:nvSpPr>
          <p:cNvPr id="6" name="5 Flecha abajo"/>
          <p:cNvSpPr/>
          <p:nvPr/>
        </p:nvSpPr>
        <p:spPr>
          <a:xfrm>
            <a:off x="4095276" y="1653814"/>
            <a:ext cx="305374" cy="320351"/>
          </a:xfrm>
          <a:prstGeom prst="downArrow">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7872959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7931224" cy="1143000"/>
          </a:xfrm>
        </p:spPr>
        <p:txBody>
          <a:bodyPr/>
          <a:lstStyle/>
          <a:p>
            <a:pPr algn="ctr"/>
            <a:r>
              <a:rPr lang="es-EC" sz="2800" b="1" dirty="0" smtClean="0"/>
              <a:t>CRÉDITOS CONCEDIDOS POR EL SECTOR PRIVADO 2008-2012 IFIS</a:t>
            </a:r>
            <a:endParaRPr lang="es-ES" sz="2800"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470" t="41468" r="29721" b="29266"/>
          <a:stretch/>
        </p:blipFill>
        <p:spPr bwMode="auto">
          <a:xfrm>
            <a:off x="179512" y="1556792"/>
            <a:ext cx="4659086" cy="2140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725" t="33284" r="27355" b="30009"/>
          <a:stretch/>
        </p:blipFill>
        <p:spPr bwMode="auto">
          <a:xfrm>
            <a:off x="3851920" y="3933056"/>
            <a:ext cx="4673600" cy="2685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http://api.ning.com/files/3qcUpCzy48zkl6nZ8XNMzN2NtO35dyvLmmm*Ljmd0tVh3n5vQeku3KZJjDEBY3d665z5g7BarVFHImztAwgEyA5i0frlnoLL/foto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3253" y="1700808"/>
            <a:ext cx="2851118" cy="16292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88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8796" y="332656"/>
            <a:ext cx="8542784" cy="1143000"/>
          </a:xfrm>
        </p:spPr>
        <p:txBody>
          <a:bodyPr vert="horz" lIns="91440" tIns="45720" rIns="91440" bIns="45720" rtlCol="0" anchor="ctr">
            <a:noAutofit/>
          </a:bodyPr>
          <a:lstStyle/>
          <a:p>
            <a:pPr algn="ctr"/>
            <a:r>
              <a:rPr lang="es-EC" sz="3200" b="1" dirty="0" smtClean="0"/>
              <a:t>CONCESIÓN DE CRÉDITOS PARA LA VIVIENDA IFIS vs BIESS</a:t>
            </a:r>
            <a:endParaRPr lang="es-ES" sz="3200" b="1"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366" t="45795" r="30332" b="13464"/>
          <a:stretch/>
        </p:blipFill>
        <p:spPr bwMode="auto">
          <a:xfrm>
            <a:off x="64263" y="3212976"/>
            <a:ext cx="4345570" cy="2988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6255" t="31746" r="29962" b="27393"/>
          <a:stretch/>
        </p:blipFill>
        <p:spPr bwMode="auto">
          <a:xfrm>
            <a:off x="4590188" y="3183631"/>
            <a:ext cx="4395575" cy="298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descr="http://www.finanzaspersonales.com.co/upload/images/2011/11/14/43517_21115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1639817"/>
            <a:ext cx="2041798" cy="14942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316" name="Picture 4" descr="http://www.cafucamide.com.ve/images/2010-02-17-prestamo-hipotecario-cas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0004" y="1693689"/>
            <a:ext cx="1781944" cy="14404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0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624000" y="22109"/>
            <a:ext cx="8268479" cy="1143000"/>
          </a:xfrm>
          <a:prstGeom prst="rect">
            <a:avLst/>
          </a:prstGeom>
        </p:spPr>
        <p:txBody>
          <a:bodyPr vert="horz" lIns="91440" tIns="45720" rIns="91440" bIns="45720" rtlCol="0" anchor="ctr">
            <a:noAutofit/>
          </a:bodyPr>
          <a:lstStyle>
            <a:lvl1pPr algn="ctr">
              <a:spcBef>
                <a:spcPct val="0"/>
              </a:spcBef>
              <a:buNone/>
              <a:defRPr sz="3200" b="1" cap="none" spc="-100" baseline="0">
                <a:ln>
                  <a:noFill/>
                </a:ln>
                <a:solidFill>
                  <a:schemeClr val="tx2"/>
                </a:solidFill>
                <a:effectLst/>
                <a:latin typeface="+mj-lt"/>
                <a:ea typeface="+mj-ea"/>
                <a:cs typeface="+mj-cs"/>
              </a:defRPr>
            </a:lvl1pPr>
          </a:lstStyle>
          <a:p>
            <a:r>
              <a:rPr lang="es-EC" dirty="0" smtClean="0"/>
              <a:t>CONCESIÓN DE CRÉDITOS PARA LA VIVIENDA IFIS vs BIESS</a:t>
            </a:r>
            <a:endParaRPr lang="es-ES"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928" t="27778" r="30837" b="33333"/>
          <a:stretch/>
        </p:blipFill>
        <p:spPr bwMode="auto">
          <a:xfrm>
            <a:off x="323528" y="1062472"/>
            <a:ext cx="3954016" cy="2767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676" t="47254" r="31685" b="14447"/>
          <a:stretch/>
        </p:blipFill>
        <p:spPr bwMode="auto">
          <a:xfrm>
            <a:off x="5161852" y="1062472"/>
            <a:ext cx="3982148" cy="2798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36861" t="45335" r="30851" b="15353"/>
          <a:stretch/>
        </p:blipFill>
        <p:spPr bwMode="auto">
          <a:xfrm>
            <a:off x="2486539" y="3982279"/>
            <a:ext cx="4200939" cy="287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8710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Autofit/>
          </a:bodyPr>
          <a:lstStyle/>
          <a:p>
            <a:pPr algn="ctr"/>
            <a:r>
              <a:rPr lang="es-EC" sz="3200" b="1" dirty="0" smtClean="0"/>
              <a:t>COSTOS DEL METRO CUADRADO DE CONSTRUCCIÓN 2008-2012</a:t>
            </a:r>
            <a:endParaRPr lang="es-ES" sz="3200" b="1" dirty="0"/>
          </a:p>
        </p:txBody>
      </p:sp>
      <p:pic>
        <p:nvPicPr>
          <p:cNvPr id="4" name="3 Imagen"/>
          <p:cNvPicPr/>
          <p:nvPr/>
        </p:nvPicPr>
        <p:blipFill rotWithShape="1">
          <a:blip r:embed="rId2"/>
          <a:srcRect l="26335" t="37640" r="9055" b="42416"/>
          <a:stretch/>
        </p:blipFill>
        <p:spPr bwMode="auto">
          <a:xfrm>
            <a:off x="431540" y="1561590"/>
            <a:ext cx="8028892" cy="2472412"/>
          </a:xfrm>
          <a:prstGeom prst="rect">
            <a:avLst/>
          </a:prstGeom>
          <a:ln>
            <a:noFill/>
          </a:ln>
          <a:extLst>
            <a:ext uri="{53640926-AAD7-44D8-BBD7-CCE9431645EC}">
              <a14:shadowObscured xmlns:a14="http://schemas.microsoft.com/office/drawing/2010/main"/>
            </a:ext>
          </a:extLst>
        </p:spPr>
      </p:pic>
      <p:pic>
        <p:nvPicPr>
          <p:cNvPr id="5" name="4 Imagen"/>
          <p:cNvPicPr/>
          <p:nvPr/>
        </p:nvPicPr>
        <p:blipFill rotWithShape="1">
          <a:blip r:embed="rId3"/>
          <a:srcRect l="36168" t="23878" r="16956" b="30055"/>
          <a:stretch/>
        </p:blipFill>
        <p:spPr bwMode="auto">
          <a:xfrm>
            <a:off x="935596" y="4313819"/>
            <a:ext cx="7344816" cy="241226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116483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714" y="116632"/>
            <a:ext cx="8454516" cy="1143000"/>
          </a:xfrm>
        </p:spPr>
        <p:txBody>
          <a:bodyPr vert="horz" lIns="91440" tIns="45720" rIns="91440" bIns="45720" rtlCol="0" anchor="ctr">
            <a:noAutofit/>
          </a:bodyPr>
          <a:lstStyle/>
          <a:p>
            <a:pPr algn="ctr"/>
            <a:r>
              <a:rPr lang="es-EC" sz="2800" b="1" dirty="0" smtClean="0"/>
              <a:t>COSTOS DEL METRO CUADRADO DE CONSTRUCCIÓN VIVIENDA UNIFAMILIAR (ACABADOS-MEDIOS)</a:t>
            </a:r>
            <a:endParaRPr lang="es-ES" sz="2800" b="1" dirty="0"/>
          </a:p>
        </p:txBody>
      </p:sp>
      <p:pic>
        <p:nvPicPr>
          <p:cNvPr id="5" name="4 Imagen"/>
          <p:cNvPicPr/>
          <p:nvPr/>
        </p:nvPicPr>
        <p:blipFill rotWithShape="1">
          <a:blip r:embed="rId2"/>
          <a:srcRect l="31603" t="57303" r="38024" b="15169"/>
          <a:stretch/>
        </p:blipFill>
        <p:spPr bwMode="auto">
          <a:xfrm>
            <a:off x="2195736" y="3789040"/>
            <a:ext cx="5011420" cy="2838450"/>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srcRect l="30519" t="25279" r="12338" b="50133"/>
          <a:stretch/>
        </p:blipFill>
        <p:spPr bwMode="auto">
          <a:xfrm>
            <a:off x="1259632" y="1340768"/>
            <a:ext cx="6264696" cy="22322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5528600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075240" cy="1143000"/>
          </a:xfrm>
        </p:spPr>
        <p:txBody>
          <a:bodyPr vert="horz" lIns="91440" tIns="45720" rIns="91440" bIns="45720" rtlCol="0" anchor="ctr">
            <a:noAutofit/>
          </a:bodyPr>
          <a:lstStyle/>
          <a:p>
            <a:pPr algn="ctr"/>
            <a:r>
              <a:rPr lang="es-EC" sz="2800" b="1" dirty="0" smtClean="0"/>
              <a:t>COSTOS DEL METRO CUADRADO DE CONSTRUCCIÓN VIVIENDA UNIFAMILIAR POPULAR</a:t>
            </a:r>
            <a:endParaRPr lang="es-ES" sz="2800" b="1" dirty="0"/>
          </a:p>
        </p:txBody>
      </p:sp>
      <p:pic>
        <p:nvPicPr>
          <p:cNvPr id="8" name="7 Imagen"/>
          <p:cNvPicPr/>
          <p:nvPr/>
        </p:nvPicPr>
        <p:blipFill rotWithShape="1">
          <a:blip r:embed="rId2"/>
          <a:srcRect l="30519" t="54831" r="19913" b="22428"/>
          <a:stretch/>
        </p:blipFill>
        <p:spPr bwMode="auto">
          <a:xfrm>
            <a:off x="1115616" y="1700808"/>
            <a:ext cx="7056784" cy="1656184"/>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3"/>
          <a:srcRect l="30550" t="53933" r="36619" b="19101"/>
          <a:stretch/>
        </p:blipFill>
        <p:spPr bwMode="auto">
          <a:xfrm>
            <a:off x="1907704" y="3717033"/>
            <a:ext cx="4868698" cy="28079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79274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Autofit/>
          </a:bodyPr>
          <a:lstStyle/>
          <a:p>
            <a:pPr algn="ctr"/>
            <a:r>
              <a:rPr lang="es-EC" sz="2800" b="1" dirty="0" smtClean="0"/>
              <a:t>COSTOS DEL METRO CUADRADO DE CONSTRUCCIÓN VIVIENDA MULTIFAMILIAR</a:t>
            </a:r>
            <a:endParaRPr lang="es-ES" sz="2800" b="1" dirty="0"/>
          </a:p>
        </p:txBody>
      </p:sp>
      <p:pic>
        <p:nvPicPr>
          <p:cNvPr id="5" name="4 Imagen"/>
          <p:cNvPicPr/>
          <p:nvPr/>
        </p:nvPicPr>
        <p:blipFill rotWithShape="1">
          <a:blip r:embed="rId2"/>
          <a:srcRect l="31954" t="55056" r="27665" b="16292"/>
          <a:stretch/>
        </p:blipFill>
        <p:spPr bwMode="auto">
          <a:xfrm>
            <a:off x="2078671" y="4005064"/>
            <a:ext cx="4986655" cy="2562225"/>
          </a:xfrm>
          <a:prstGeom prst="rect">
            <a:avLst/>
          </a:prstGeom>
          <a:ln>
            <a:noFill/>
          </a:ln>
          <a:extLst>
            <a:ext uri="{53640926-AAD7-44D8-BBD7-CCE9431645EC}">
              <a14:shadowObscured xmlns:a14="http://schemas.microsoft.com/office/drawing/2010/main"/>
            </a:ext>
          </a:extLst>
        </p:spPr>
      </p:pic>
      <p:pic>
        <p:nvPicPr>
          <p:cNvPr id="6" name="5 Imagen"/>
          <p:cNvPicPr/>
          <p:nvPr/>
        </p:nvPicPr>
        <p:blipFill rotWithShape="1">
          <a:blip r:embed="rId3"/>
          <a:srcRect l="30736" t="52985" r="11939" b="23813"/>
          <a:stretch/>
        </p:blipFill>
        <p:spPr bwMode="auto">
          <a:xfrm>
            <a:off x="971600" y="1556792"/>
            <a:ext cx="6768752" cy="223224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3191156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vert="horz" lIns="91440" tIns="45720" rIns="91440" bIns="45720" rtlCol="0" anchor="ctr">
            <a:noAutofit/>
          </a:bodyPr>
          <a:lstStyle/>
          <a:p>
            <a:pPr algn="ctr"/>
            <a:r>
              <a:rPr lang="es-EC" sz="4000" b="1" dirty="0"/>
              <a:t> Afiliados vs Salarios </a:t>
            </a:r>
            <a:endParaRPr lang="es-ES" sz="4000" b="1" dirty="0"/>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314" t="35294" r="25519" b="33882"/>
          <a:stretch/>
        </p:blipFill>
        <p:spPr bwMode="auto">
          <a:xfrm>
            <a:off x="196537" y="1340768"/>
            <a:ext cx="4864678" cy="1814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4 Imagen"/>
          <p:cNvPicPr/>
          <p:nvPr/>
        </p:nvPicPr>
        <p:blipFill rotWithShape="1">
          <a:blip r:embed="rId3" cstate="print"/>
          <a:srcRect l="410" t="8156" r="65785" b="30047"/>
          <a:stretch/>
        </p:blipFill>
        <p:spPr bwMode="auto">
          <a:xfrm>
            <a:off x="4860032" y="3645024"/>
            <a:ext cx="3620154" cy="3038350"/>
          </a:xfrm>
          <a:prstGeom prst="rect">
            <a:avLst/>
          </a:prstGeom>
          <a:ln>
            <a:noFill/>
          </a:ln>
          <a:extLst>
            <a:ext uri="{53640926-AAD7-44D8-BBD7-CCE9431645EC}">
              <a14:shadowObscured xmlns:a14="http://schemas.microsoft.com/office/drawing/2010/main"/>
            </a:ext>
          </a:extLst>
        </p:spPr>
      </p:pic>
      <p:pic>
        <p:nvPicPr>
          <p:cNvPr id="14338" name="Picture 2" descr="http://fuerza.com.mx/wp-content/uploads/2013/10/SALARIO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2120" y="1454534"/>
            <a:ext cx="2345784" cy="16747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0" name="Picture 4" descr="http://cdjimenez.com.mx/cms/wp-content/uploads/2011/12/mini-salar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608" y="3840223"/>
            <a:ext cx="2857500" cy="26479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3258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76672"/>
            <a:ext cx="7620000" cy="940966"/>
          </a:xfrm>
        </p:spPr>
        <p:txBody>
          <a:bodyPr/>
          <a:lstStyle/>
          <a:p>
            <a:pPr algn="ctr"/>
            <a:r>
              <a:rPr lang="es-ES" sz="4000" b="1" dirty="0" smtClean="0"/>
              <a:t>OBJETIVO GENERAL </a:t>
            </a:r>
            <a:endParaRPr lang="es-ES" sz="4000" b="1" dirty="0"/>
          </a:p>
        </p:txBody>
      </p:sp>
      <p:graphicFrame>
        <p:nvGraphicFramePr>
          <p:cNvPr id="4" name="3 Diagrama"/>
          <p:cNvGraphicFramePr/>
          <p:nvPr>
            <p:extLst>
              <p:ext uri="{D42A27DB-BD31-4B8C-83A1-F6EECF244321}">
                <p14:modId xmlns:p14="http://schemas.microsoft.com/office/powerpoint/2010/main" val="1280895706"/>
              </p:ext>
            </p:extLst>
          </p:nvPr>
        </p:nvGraphicFramePr>
        <p:xfrm>
          <a:off x="467544" y="1988840"/>
          <a:ext cx="8064896" cy="34721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163471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0"/>
            <a:ext cx="7620000" cy="1143000"/>
          </a:xfrm>
        </p:spPr>
        <p:txBody>
          <a:bodyPr/>
          <a:lstStyle/>
          <a:p>
            <a:pPr algn="ctr"/>
            <a:r>
              <a:rPr lang="es-EC" b="1" dirty="0"/>
              <a:t>CONCLUSIONES </a:t>
            </a:r>
            <a:endParaRPr lang="es-ES" b="1" dirty="0"/>
          </a:p>
        </p:txBody>
      </p:sp>
      <p:graphicFrame>
        <p:nvGraphicFramePr>
          <p:cNvPr id="4" name="3 Diagrama"/>
          <p:cNvGraphicFramePr/>
          <p:nvPr>
            <p:extLst>
              <p:ext uri="{D42A27DB-BD31-4B8C-83A1-F6EECF244321}">
                <p14:modId xmlns:p14="http://schemas.microsoft.com/office/powerpoint/2010/main" val="3070543553"/>
              </p:ext>
            </p:extLst>
          </p:nvPr>
        </p:nvGraphicFramePr>
        <p:xfrm>
          <a:off x="251520" y="1124744"/>
          <a:ext cx="8568952" cy="54726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55627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755576" y="-99392"/>
            <a:ext cx="7620000" cy="1008112"/>
          </a:xfrm>
        </p:spPr>
        <p:txBody>
          <a:bodyPr/>
          <a:lstStyle/>
          <a:p>
            <a:pPr algn="ctr"/>
            <a:r>
              <a:rPr lang="es-EC" b="1" dirty="0"/>
              <a:t>CONCLUSIONES</a:t>
            </a:r>
            <a:endParaRPr lang="es-ES" b="1" dirty="0"/>
          </a:p>
        </p:txBody>
      </p:sp>
      <p:graphicFrame>
        <p:nvGraphicFramePr>
          <p:cNvPr id="4" name="3 Diagrama"/>
          <p:cNvGraphicFramePr/>
          <p:nvPr>
            <p:extLst>
              <p:ext uri="{D42A27DB-BD31-4B8C-83A1-F6EECF244321}">
                <p14:modId xmlns:p14="http://schemas.microsoft.com/office/powerpoint/2010/main" val="1636411327"/>
              </p:ext>
            </p:extLst>
          </p:nvPr>
        </p:nvGraphicFramePr>
        <p:xfrm>
          <a:off x="179512" y="1340768"/>
          <a:ext cx="8712968"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2 Diagrama"/>
          <p:cNvGraphicFramePr/>
          <p:nvPr>
            <p:extLst>
              <p:ext uri="{D42A27DB-BD31-4B8C-83A1-F6EECF244321}">
                <p14:modId xmlns:p14="http://schemas.microsoft.com/office/powerpoint/2010/main" val="3253390798"/>
              </p:ext>
            </p:extLst>
          </p:nvPr>
        </p:nvGraphicFramePr>
        <p:xfrm>
          <a:off x="758821" y="5733256"/>
          <a:ext cx="8352928" cy="7200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36175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51720" y="476672"/>
            <a:ext cx="6025480" cy="940966"/>
          </a:xfrm>
        </p:spPr>
        <p:txBody>
          <a:bodyPr/>
          <a:lstStyle/>
          <a:p>
            <a:pPr algn="ctr"/>
            <a:r>
              <a:rPr lang="es-EC" b="1" dirty="0"/>
              <a:t>RECOMENDACIONES </a:t>
            </a:r>
            <a:endParaRPr lang="es-ES" b="1" dirty="0"/>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106015950"/>
              </p:ext>
            </p:extLst>
          </p:nvPr>
        </p:nvGraphicFramePr>
        <p:xfrm>
          <a:off x="0" y="764704"/>
          <a:ext cx="9036496"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5624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extLst>
              <p:ext uri="{D42A27DB-BD31-4B8C-83A1-F6EECF244321}">
                <p14:modId xmlns:p14="http://schemas.microsoft.com/office/powerpoint/2010/main" val="3562710964"/>
              </p:ext>
            </p:extLst>
          </p:nvPr>
        </p:nvGraphicFramePr>
        <p:xfrm>
          <a:off x="-324544" y="188640"/>
          <a:ext cx="9036496" cy="60932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3 Marcador de contenido"/>
          <p:cNvGraphicFramePr>
            <a:graphicFrameLocks noGrp="1"/>
          </p:cNvGraphicFramePr>
          <p:nvPr>
            <p:ph idx="1"/>
            <p:extLst>
              <p:ext uri="{D42A27DB-BD31-4B8C-83A1-F6EECF244321}">
                <p14:modId xmlns:p14="http://schemas.microsoft.com/office/powerpoint/2010/main" val="3016313194"/>
              </p:ext>
            </p:extLst>
          </p:nvPr>
        </p:nvGraphicFramePr>
        <p:xfrm>
          <a:off x="0" y="764704"/>
          <a:ext cx="9036496" cy="609329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6" name="3 Marcador de contenido"/>
          <p:cNvGraphicFramePr>
            <a:graphicFrameLocks/>
          </p:cNvGraphicFramePr>
          <p:nvPr>
            <p:extLst>
              <p:ext uri="{D42A27DB-BD31-4B8C-83A1-F6EECF244321}">
                <p14:modId xmlns:p14="http://schemas.microsoft.com/office/powerpoint/2010/main" val="3649694121"/>
              </p:ext>
            </p:extLst>
          </p:nvPr>
        </p:nvGraphicFramePr>
        <p:xfrm>
          <a:off x="152400" y="917104"/>
          <a:ext cx="9036496" cy="609329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7" name="3 Marcador de contenido"/>
          <p:cNvGraphicFramePr>
            <a:graphicFrameLocks/>
          </p:cNvGraphicFramePr>
          <p:nvPr>
            <p:extLst>
              <p:ext uri="{D42A27DB-BD31-4B8C-83A1-F6EECF244321}">
                <p14:modId xmlns:p14="http://schemas.microsoft.com/office/powerpoint/2010/main" val="15202777"/>
              </p:ext>
            </p:extLst>
          </p:nvPr>
        </p:nvGraphicFramePr>
        <p:xfrm>
          <a:off x="107504" y="620688"/>
          <a:ext cx="9036496" cy="609329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0256800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1560" y="-671"/>
            <a:ext cx="7620000" cy="1143000"/>
          </a:xfrm>
        </p:spPr>
        <p:txBody>
          <a:bodyPr/>
          <a:lstStyle/>
          <a:p>
            <a:pPr algn="ctr"/>
            <a:r>
              <a:rPr lang="es-ES" b="1" dirty="0" smtClean="0"/>
              <a:t>OBJETIVOS ESPECÍFICOS</a:t>
            </a:r>
            <a:endParaRPr lang="es-ES" b="1" dirty="0"/>
          </a:p>
        </p:txBody>
      </p:sp>
      <p:graphicFrame>
        <p:nvGraphicFramePr>
          <p:cNvPr id="4" name="3 Diagrama"/>
          <p:cNvGraphicFramePr/>
          <p:nvPr>
            <p:extLst>
              <p:ext uri="{D42A27DB-BD31-4B8C-83A1-F6EECF244321}">
                <p14:modId xmlns:p14="http://schemas.microsoft.com/office/powerpoint/2010/main" val="1723354267"/>
              </p:ext>
            </p:extLst>
          </p:nvPr>
        </p:nvGraphicFramePr>
        <p:xfrm>
          <a:off x="107504" y="692696"/>
          <a:ext cx="8784976" cy="68853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81057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2775" y="132598"/>
            <a:ext cx="7800801" cy="1143000"/>
          </a:xfrm>
        </p:spPr>
        <p:txBody>
          <a:bodyPr>
            <a:noAutofit/>
          </a:bodyPr>
          <a:lstStyle/>
          <a:p>
            <a:pPr algn="ctr"/>
            <a:r>
              <a:rPr lang="es-ES" sz="3200" b="1" dirty="0" smtClean="0">
                <a:solidFill>
                  <a:schemeClr val="tx1"/>
                </a:solidFill>
              </a:rPr>
              <a:t>BANCO DEL INSTITUTO ECUATORIANO DE </a:t>
            </a:r>
            <a:br>
              <a:rPr lang="es-ES" sz="3200" b="1" dirty="0" smtClean="0">
                <a:solidFill>
                  <a:schemeClr val="tx1"/>
                </a:solidFill>
              </a:rPr>
            </a:br>
            <a:r>
              <a:rPr lang="es-ES" sz="3200" b="1" dirty="0" smtClean="0">
                <a:solidFill>
                  <a:schemeClr val="tx1"/>
                </a:solidFill>
              </a:rPr>
              <a:t>SEGURIDAD SOCIAL</a:t>
            </a:r>
            <a:endParaRPr lang="es-ES" sz="3200" b="1" dirty="0">
              <a:solidFill>
                <a:schemeClr val="tx1"/>
              </a:solidFill>
            </a:endParaRPr>
          </a:p>
        </p:txBody>
      </p:sp>
      <p:sp>
        <p:nvSpPr>
          <p:cNvPr id="3" name="2 Marcador de contenido"/>
          <p:cNvSpPr>
            <a:spLocks noGrp="1"/>
          </p:cNvSpPr>
          <p:nvPr>
            <p:ph idx="1"/>
          </p:nvPr>
        </p:nvSpPr>
        <p:spPr>
          <a:xfrm>
            <a:off x="2411760" y="2861894"/>
            <a:ext cx="5460885" cy="927394"/>
          </a:xfrm>
        </p:spPr>
        <p:txBody>
          <a:bodyPr>
            <a:normAutofit fontScale="92500" lnSpcReduction="20000"/>
          </a:bodyPr>
          <a:lstStyle/>
          <a:p>
            <a:r>
              <a:rPr lang="es-EC" dirty="0" smtClean="0"/>
              <a:t>canalizar </a:t>
            </a:r>
            <a:r>
              <a:rPr lang="es-EC" dirty="0"/>
              <a:t>sus inversiones </a:t>
            </a:r>
            <a:endParaRPr lang="es-EC" dirty="0" smtClean="0"/>
          </a:p>
          <a:p>
            <a:r>
              <a:rPr lang="es-EC" dirty="0" smtClean="0"/>
              <a:t>administrar </a:t>
            </a:r>
            <a:r>
              <a:rPr lang="es-EC" dirty="0"/>
              <a:t>los fondos previsionales públicos, inversiones privativas y no </a:t>
            </a:r>
            <a:r>
              <a:rPr lang="es-EC" dirty="0" smtClean="0"/>
              <a:t>privativas</a:t>
            </a:r>
            <a:endParaRPr lang="es-ES" dirty="0"/>
          </a:p>
        </p:txBody>
      </p:sp>
      <p:pic>
        <p:nvPicPr>
          <p:cNvPr id="2050" name="Picture 2" descr="http://4.bp.blogspot.com/-ZuSaEYFiB7c/Tamwv0iwUFI/AAAAAAAAApg/shiNQIw8qOU/s1600/iess-atencion-medic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288" y="1324106"/>
            <a:ext cx="954510" cy="16988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4" descr="data:image/jpeg;base64,/9j/4AAQSkZJRgABAQAAAQABAAD/2wCEAAkGBhQSEBQUEhQUFRQUFBQUFBQXFBQXFBQVFBQXFBQUFBQXHCYfFxkkHBUVHy8gJCcpLCwsFR4xNTAqNSYrLCkBCQoKDgwOGg8PGikkHCQsLCwpKSwsKSksLCwsLCwsLCwsLCwsLCwsLCwsLCwsLCwsLCksLCwsLCwsLCwsLCwsLP/AABEIAQsAvQMBIgACEQEDEQH/xAAbAAABBQEBAAAAAAAAAAAAAAADAQIEBQYHAP/EAE0QAAIBAwICBAkHCQQIBwAAAAECAwAEERIhBTEGE0FRIiMyYXGBkaHRBxRzkrGywRUzQlJTYoKi0iRDcvAWJXSDk8Lh8SY1NmOzw8T/xAAaAQADAQEBAQAAAAAAAAAAAAAAAQIDBAUG/8QAMhEAAgECAwUGBgIDAQAAAAAAAAECAxEEBTESIUFSoQYTMkJRkRQVYXGx0eHwIjOBFv/aAAwDAQACEQMRAD8A0HC18RF9Gn3RUgrTOGL4iL6NPuipJSvAlqzuRGYUNlqSUprJUjIZFJipDR0wx0ABIpAtGKV4R1LAFikK0YpSaaljBaaQrR9NNK1IyOVphWpBFMK1IEZhQmWpTLQ2FAyKVpjCpJWhlaLCAlaYRUgrTCtDQyOVppWpDR0wpUDI7LQyKklKYVouM2XC18RF9Gn3BUrTQ+GJ4iL6OP7oo+mvUkt5zoCVphFHK0wpU2GAK0wijlKYY6mzAERXgtEMde6upcWMGUpumiFK9ppWYwemmsvmqH0hsXlgKouo9ZCcDHkrMjP5RAPgg7E78qp34DIXbTHpzNblZMoAkKRRrKhVWJwdLpoGx1Z5b04wvvuJuxoStMK1mn6LyukcbFsLJMhclSywCOSO3I33YagQdyGOSNqsuC8NaN5y6kFpXZWOk5QsSvhAk8uwgYqZU0lqCf0J7LTGFGZaYy1i0ygGKYy0fTTGSkluAARTCKkFKYUpNDAFaYVo7JTClS0MAVoZFSCtMMdSM2XC18RF9HH9wVIIofCx4iL6OP7gqQRXrtbznQErTStFxSEVNhgStN00YikxSsAArSFKOVpumk0xgCtIUo5WkK1NgMP8pHCC0KzJnMWzAHHgMee3cftrCcN4VPPkQ6nbfKBjkAY8I5OAu+M5rt8sCsrK41KwII7wRg1hrTg8KQ3VvIkx0XEbyCAhHa3CMYmbIcvGrHJ3GCyk9ldmHmvC/c5K1O8roxV7wO4h09aCgYMVYuGRtIy2l0JDHlt5x3irPoLwxprgOS2iLwzucZ5IPbk/w1YdIuDW4jV7cTogLHxmGjkYKuoxqAoLAYz31sujnCVgtlATS7eHJ2bkbDTk4wMDn2VpiKkYx/x33+mhFOm3LfwJLLTCtSmWhla8rZPQI+mmEVIK0xhU2AARTCtSGFMIqWgI5WmFKkEU0rUNFEcrTNFSCtMK1Nhmv4YviIvo4/uCpJFD4WniIvo4/uCpGmvVa3nOgJWmkUYrSFaVhgNNe00XTSaaTQAitJpopWk00mgAlaQrRitNK1LQwBWsb8odlIsaXMDujwnwijFW0nbVld9jj21tytAurVZEZGGVYFSO8EYNEXsyuTNbSscu6ILPe3YknlllEQ1Eu7N5lQas4BOT/DXS9NV3Rjo6LSHRnLFmZm798KPUoHvq2KU609qW7QmjFxjv1I7LQ2WpDLQ2SsLGxHKUwrUgrTCtOwEcrSaaMVpuKloABWk00YrTdNQ0MAUoZSpJWmFKzsO5reGDxEX0cf3BUnFD4WPERfRx/cFSCteu0c6AEUhFGK0mmpsO4DFe00YrTdNKwwJFexRcUmKlpABIppFGK03TSsO4EimEVIK0xlqdkLgKaaNppjLUuI7kdhQ2FSWWhlajZC5GNMIqQVpjLRYYAimlaORSYpNDIxWkwakEU0ilvGRypphFSSKYRU2YGr4V+Yi+jj+6KkkVH4WviIvo4/uCpWmvVsc4IrSaaKVpMUWGCK0mmiFaaRU2QAytJisxxviM83EEsbeXqFEBuJpgqtJp16FSMOCF3xk4PPzb+PELmyjkFw3zktNHDZeSk0zSDZZdI0qAc+FjOFJI5UbIXNMRTSKzz9JJ4pFjuoI0aVJTA0czSRs8SFzE5MalGxyIBBwaq7D5SRLHFmERzySW69S7kZiuWCpPG4Tw13GRgY3pbAXNmwphFZa06ZzTljBBFIBI8fVi5AuE0FlDzRlMIhKjO5IB7eVDPS26/tWbWH+yZ60i5Y/3JmGgGEZGMDs59tLYHc1RFNIrKnpZdZtv7LD/AGv80TdN+yEx14hOkYyO3lyFWVhxmWSWaMxIvUxxmQiQtiaRNfU7JggDm2eTLtvtLgFy0YUwiszY9MZbgQLBChmmhNwweVhHFH1hjXU4QlmJHICnHpa6PEtxD1OqO5kkJcnQLbymQafCVhggnB83LM7A7mgK0wisw/HZkC3s1vpt2VBtOzPFG7ZWVoNAXJ1LnDEgevKSdOQks8csWgI0scMusmOWSJdfVltPgMQVxzzn2pwfALmmK00rQuGXRlgjkI0mSNH05JxrUNjOBnnUgis5IoEVpumikUmmsmmMCVoZSpBWh6KlplGp4UPERfRx/cFSwKjcIPiIvo0+6Kl16pzgytexT69poAEVpNNEIpNNKwGW4/0Zma6jvLSREuEjMTJKCYpoiS2livhKQTnI83dUe74Ne3UYMwt4ZoJ4p7YIzyJqjDaxMSAcNqI2GR562BFIRTEZC74HdXUsck6wxLbrK0caSvIZJpIzGGeQxroQAnYAnf1VGm6FsbSwQrEZ7N7c9ZqYALER1gRtGTqCjYjHsrbMKquknF/mtrLcaNfVLrKatOQCAcNpO+D3UhmVn6HXEssJmW11xTrKb1NS3EiK5cJ1QQBSRhd2IAFTW6OTf6z/ADf9sGIvDbbxHU+M8DbsO2e7z0616cEGH51ayWyz6RFKXjlhJcakVnTdCezIqZP0ytVaRWkbMTMsmILghGXygzCMgY58+W9S7huIB6Nzf6t/N/2T874bb+IEPi/B37TvimycFuobi4ktuokjuSrskrSI0cgQISrIrAqQBsR2VZ9KePfM7V7jq+sCFcrr0HDMFyDpPaRt6as42JUEgAkDIByASNwDgZ9OBU3YzD8K6H3NqtvJE0JmigNvLGxfqpY+sMilZAuUYZ7VI/E1/wBHJ7qWN7hYkXqbuGRUkZiFnAVCpKAMQACeW55bVo+F8ahuVZoJBIqsUYjIwwAONwOwjflUsik5O9wsY254FdzWwtJeoEWEjknVnLvGhHkwlMI5CgEliBvRv9GC0N5HIsbC4mlljGpiBqRVj1HTlSCoO2a1JFMIqWx2K7hNm0VvFG2NUcSI2NwSihSQSBtt3VJ00Y00is5JMpASKbpoxWm4qNlFAStMIo5FDapaGjScJ/MRfRp90VMxUThP5iL6OP7gqbXpmA3FKBS0uKYhhWk00Q0jUADK0mmqFPlC4eTj53CCTp3LKM9xLAAH01oQM7jNIAJWs58oMJbhl0qqzM0RVVVWZmYkAAKoJNagjzH2VCvr3qgpKu5d1jVUXUxZvSQAAASSSAAKQHOuN3D39hDY29vcdYwt1klkgkiihEQUuxdwMnK4AHPPqr1iyxXN8ZJL+PN40iLFDOY5lUJudMRDaipXyhke2umsp7j7KG3robAxvylxNJwuUIjsz9VpRUZmPjUbGlQTsAfZUfi/TENA8dvDdda8ZVGa1nRUZisYJLKOQcvt2RnzVuMUwmpuMwPAeESWF+sRPWRXECrqSFkSOS2ASPXgsAWTI1EjJraFaO1U3FelNrbyCOedI3IDANkZBOAc4xjY1LuxrcTytMK161u0lQPE6up5MhDKfQRTyv8AnFZsYIrTSKKabioYwWKaVopFNxUNFAitDYUcihkVDiMveFfmIvo0+6Kmg1B4V+Zi+jT7oqdmvRuYig04U0U8CqEIa8BuPTTjXsUxHDBdXC8LnRhCLKfiE8M0xV3mgDyjVJoyEIGAAc5BNX3+jbPxG7ihht7gQ29iq/OJJlx4gqGXqlIJbQMk45Cugw9FrVIXgWCMQykmSPBKuTjJYE89hv5hUWToHYE5NrETpVcnVnSg0qvPkAAAOym2IwPEeChr29ght5JnFtZpbyLKVS3bqWUSvMXBHkqdgxbQavOi1vm7vVnYPcQQ2tsSc5dBbqzy4PPW5O57EUVruH9H7e3YtDEkbFUQlc7pGMIvPkBsO6g8W6KWlywe4t4pWAwGZBqx3aueNztSGcl6P8Lec2SpDFMzcNkdlllljXIvHXrNcaklxkD0E77VedCJ+surM6nkYcNmVmceEXjuxG2dznG6hsnI9NbOToLYkKDaxEIuhAQ2FUsWKgZ2GWJx56W66GWT6NdtEerTq0GnARASdKhSABkk+ukw3nPekN0Vub/DlIpLrhcc8iMRpgljYykOPJBIUEjvrTX3DYeGw3FxbArqhVI4FY9U0pbTE4Uk5dmdF1dw7c1oLTozbRBxHBGokVUkXGVdEGlVZWyCANgKhxdBrFDlbaMHKkYL4BU6l0jVhcHcY7aljMx0CaS2nlspllTVGlzF1rIzt4KxXG6MwxrXUBnbUaPxJf8AX1tnl8xm5/SNWuuOFRNMkzIDLGCqPvqUNnUB5jk1B4p0Wtbhw88EcrABQzgkhQScDflufbSuBzPpEFWTiqW2OoENu8gTaNLnrowdONgxXVnHce6rLpHwIw2F27wW8LdUgQwSSnV45C5YSAbjCYIHad963R6O23UGAQRCEnJiCgITkHJAxncD2CoY6GWYBAtosMNLeCdxkNg78sqp9QpbQ7FhHgAKMAhRt3DkNu7b3U41H4dwKC3LGCJIy2AxUYJC5xn0ZPtqYVrBopAqaaKRSYqWikCNDYUcimaahpDLLhTeJj+jT7oqaj1XcJ/Mx/4E+6Km12JmQcNTw1R1oimrQEfjXFxbW8kzI7rEuplQAvpHlEAkDYZJ35A1j4Plkt3XUlrfuu/hLbqw25jIfFaPph/5fd/7Lcf/ABNXN/k141xKPh6La2KTxCSUiRrhYySWyw0kjkdqtIlnROi3TOK+EuiOaIwlQ6zIqMNalhtqOBgduOdUF38sMHWslrb3V2E8qSFMoPQeZGx3wAcbZoHSXiNx+QLmeeIQXUuY5Qq6WCG46lQTzYdUcBsnIORzq3+SiwSPhNsUABlUyyEc2dmYEn0ABf4adhE7ot02gv4maDUHj2khcASod8AjOCDggHOO/FRujXT6O+mkijguUMWRK0iRhI2BxoYq58LIOw7jTeI8Ih4dFxC/iBM8iSzM7b4OMrGoAwF14Pee0nAqH8kFmF4VG+cvM80sjdrN1jJknvwgpWAl3XT+JOICxMNwZmKhSFj0FWGrrAxfOgAEnbPgnarDpP0lisbczzaigZVAUAszMcAAEgd558gawvFR/wCLbf8A2f8A+iemfKfx+H8pWVtO2IIWFzcYVnyd+qQqoJOQp9UtFgubjov0piv7froNQXWyFXADqy4O4BI3BB59tUPHPlUt7W5e3khujIhHkpGwYEagy+MyVI35Vkvkw49FFxW5toWJt7lmeAlWXwly6rpYAjwC6+fqxVlJ/wCrV+g//KaVh3NNwD5Q7O8cJFIVlP8AdSLoc+YZ2Y+YEnzVccS4lHBG0szhI1GWY8h5u8k9w3NY/wCV/o/G1k10AEngaNlkXZyC6oVLDc41BgeYK7czWV6TcVe/Xg0UpIW50tNjbU/WrAx9zkf46nZC5o3+V2Hdktbt4RnxwjGnA5nny9JFaSw6SRXFuZ7cmVVB8BcCTUBnQVYjDenbfnjeraKAIoVQFRRhVAwqgbAAd1cx4BF816QXVvFtFLGXKDyVOhJRgdmCzgdwaptcZYwfK3DJkx2t44BwSsSsAe4kPtV90b6YW98G6ksHTy43XS674zjJBGdtj6cVzb5Oulwsra4LwXEidaGaSNAY08ELh2JAB5e2tB8n3DZJ72fiRURxThxGmoFmy65JxyxoOc75J27aUoreNM6GaTFO0UmmsGixhFMYUUrTGWoaGF4W3iY/o0+6KnK1V3Cn8TH/AIE+6Kmq1b3IJCmiKajq9FR60TArel4Y2FyqI8jPBJGqIpZ2aRSi4A7MsCe4AmsB0G45e2Fmtu3CryQh5G1AaR4bZxgoa6sGp4NWmS0Y3h93ccTF1b3llLa2zwKq6wdbSMzamDEAbYQgY5jOd8DPcEXinBs25tWvrTUTE0OdaZOTsAxUHc6SMZJw1dVVqfmquSYnhXEbjiYvILqzltbd4Vjj6xGEjGTWrtqIAJHgkADbvOay/R4cW4OGtvmRvbfUzRPE2MajvggMVB56WXYk4Jrr2a9QBxmGS9l43DfzcOuoo0Tq2VUMjDxUiBhsud3G2KvPk74fO3EL+7u7eeGSYr1XWIQoiDeQG/WAWIY/drpJpM0XFY5Z8q/ArhruzubKCaSeLJYohZQEcPGGYduS4x3Gqy/e8HGxfxcOu3jESpoKFGyYOrbfB5Ens3xXZDSEUDscn47b8U4uFgNr8xttStK0jhnbSdvBwCQOekDcgZIxVp0x+Twy2lstmdE1lp6jJxqA05BbsbKhgeWQe/I6CwoTVIznidOr1U0ycJujMBg6AepZu0htJwPRn00Poj0YnikueIXq5uZlbTCmGZF2OkYPlHSqhc7Bdzvt0MimGp+wzmnyXdH5Y7e6t7u3kQSsD4a4V0ZNDKDnn8aXoBw27sbma1khla1Z2MU4HgAjkx32DKBnuYDvNdIxSVLYJAtNJiiGkrNlgyKGwo5obVLGR+GN4mP/AAJ90VNVqreFN4mP6NPuipqtSAkqaKrVFDUVWq0xEkGiKajBqKrVomIkA08UFWogNWmSPrwptezVCHEUhFer1MQ0V4ilxSZoGMYUNhRWphpACIoZWjEU0ioYwOmkxRStNIqRgitJpomKTFSxgitMYUYimGoYyo4W/iY/8CfdFTVaq3hb+Jj/AMCfdFTlesXqUSA1FVqhG7Uc2A9JFN/K0Q/TFHexWrRSpyeiZZh6Kr1UflqL9cew0ROORfrirVenzL3B0Z8r9i3V6Kr1Vx8WjPJ19oqVHeqeTCtlUi9GZuLWqJoenZqMtwD2iirJVpk2Caq9qpuqk1VVxWHhq8TTA1LqpiEJpppS1NzTAaTTSacWobzAdoqWMU0hqLNxiJPKcD1/hUGbpTEPJ1N6B8awniKUPFJGsKM5aJlsaaTWdm6TufIQDzk/gKhS30z+U5HmG3/WvPq5nRjpdnXDA1HrZGlub9EHhMB66qJ+ky58EEjvx8aqxadp38/Oni3FeZVzWT8KsdUMFTj4ncj2V6/VIM48BeQ35DtNEJz5TE+k1zd+ncy+CkaAKNILFiTjbO2KhydM7s/pqvoQf82a9R5HjazvJpL7nNHMMPTVorodU0rXtq5IelN3+3P1Y/6a8OlN3+3P1Y/6af8A5jEc66j+b0+VnW9qXSK5XF00ux+mjelB/wAuKmwfKJMPLiRh+6zKffmuep2cxcdLP/prHNaL1ujoxiFe+bisda/KPCTh1kTz4DD+U591Xlj0ogl8iVD5sgH6rYNeZVy7FUfFBnXDGUZ6SRcKrDkzD+I0VLiUcpH9vxqKt1RVuK5NurDi0bbMZcEyWvE5x/eH1gfCifly471P8P8A1qKJqdrprG4iPmfuZujTflXsSB0guP3Pqn4149ILj9z6p+NADV7IqvmGI5mT3FLlQQ8euD2r9U/GhNxW4P6fsA/GvFqTVSeOxD8zDuqa8qBNPKecje3H2UNrcnyix9JJ+2pOuk6yspV6ktWzRJLRIAtmKILYU7raQzVneTHdjxGKdio5nppnpbLYWJJaml6iNcUM3NWqbHsnMV4ah3MZOe0yN9igU78mp+xX68v9VXUPBwVB1NuAfLQfbTjwIfrN9eM19pLF1b+J9TzYLBJK8WUR4Yn7EeqSUfaTTH4ZH+zcedZT9jKavfyCx8l39gb7KFJwmVf0wfMVK/GhYupzv3Zfd4CXCxQtwlP0ZJFP78YI9bIc+6hHhEv6GiUf+2wJ+qcN7qu5I5F8uMkd6+EPXjlQNKP/AJ5V1U8yrx43/v0JllWHq/6pGfkODpdSp7iMH2Gm9SprSuHxjIkX9VwHHv3HqqFLYRNzRoj3odSZ86NuPUa9ClmsZbpo82tlValpvIVtxCeLHVyuAOzVlfqnIq2tunlynlqknqKn2jb3VXtwd/7pklHPAOl/qNv7M1CkYqdLqVPcQQfYa3dLB4rVJ/n9nEp16L1aNna/KQmPGRyKf3dLD34NWsHTq2b+9C+ZlZfwxXNcg14wiuGr2ews/DdfZnTDNK8dXc61b9IYn8mWNvQ6n3ZqUOIZrjBtRTeoxy2rhn2Xh5Zv2OmOcS4xR2v57SfPa4wryDk7j0Ow/Gn/ADub9rL/AMR/jWD7MPhPoafN1y9TsfzykN5XHfnc37WX/iP8aa0kh5u5/jb40Lsy+M+gfN1y9TsLXtAm4si+U6j0sB9prkBhJ55Pprwtq2j2aitZ9DN5vLhFHUZelluvOaP1Nn7uar5+ntuORdv8KH/mxWAFvT+pFdlPs9h1rdmEs1rPSyNXc/KIP7uJj52YD3DNQJOndwT4KxqO7DH35FUoiFKEFd9PJ8LDyHNPHVpayZvYH8Fdk5D9Lzd2qih/Mn1h/VUGJ9hsvIdp+NWP5Km8HxJ8IkDnzVdbDytiF3OezevlXFtux3p7hmP3B6mz+JpwlwP0x7x+FKeGSeHmFvF414z4GrGnOc88jHppstu8YUsHQOMoTyYcsjltUuL9B3HBs/qt/Kfh9tRrnh0b8xg+fwW3/eHP104Nn9Vvcfwz76USdmcfuty9vZ7BSW4abWhVT8IdPIbP7rbH1HkajGfB0yKVPn+PI1oBJjzZ7Duh8/8AnNJLErDDAY+sh+HvrTa9TspY6pDc96KBrZW3FNZXAxkOv6rgOv8ANy9VWFxwTtjOn16k9vMf52qDIZI/LXb9Ybj29nrq1J8Gd0a2Gr7pqzK+axibyo2Q98bbetHz7jUduED9CZT5nDIfbuvvq5S5VqU26muuGOrU+L/JlUyijU3wZQtw2cDPVlh3oQ4/kJqK0xXygV9II+2tG3DhzGx7xt9lKRKP02I7idQ9jZFd0M3nxSfT9nnVMkmvCzNi4FO64VdSRE844T6YkHvUA0A2sfbAv8Lyr+JrpWbReq/H8HHLKqyKzrRSiUVPayi/ZMPRKfxU035hD+pMP94v9FarM4ej6fsxeXVlwIXWCk62p44fD+rN9dP6ad8wh/UmP+8X+ik8zh9Q+X1fQreurxnqzFpD+xc+mZvwUU9YIhyt1/ikkb8RUvNI+j6fspZbVfAp/nNN+cVfD92KBf8AdAn2tmii5m7H0+ZVQD2AVjLNHwXX+GbRyuoyxjfYbD2/9a1Vt0jijVFDSMumVZAVXUXniMbShutOrHggKceCOeSao/mKbbdnefP56OOHp3e9vjXi7Mot2DaTLO56SRv858Fx1sMMSbKfzOjwn8LbOjszjPmqFf8AFUaC3jUyBolkVsgAHW5fbDb4zjcVHNknd7z8a981Xu95+NS1J6/3iNNIjdbnuPuNKJOzPqb4/wDapPzNMcvea9HbLnGNvSaju2G2gAfHeM+tT/n108Pjfl5xuvs/z6KKLZR2e8057ZVJwMes0d2w2kDV+3+ZfxH/AGpynPcfOvgt9Xt9XtqUbJNGrGDgnIJH40IwKUyRvkDPto7lsNtFfPwqNz2BvqNn7D66gzcFdd1b0Bhj2MNvdWit4gWAO4z259x7KQxhScbDJ2yceyqVOa4m0MRKHhZlWEqeUjekeEPdTV4kO2tmbRTHqxvnmNvcNqivYRt5SA+ner7pvVI7YZlUjqZsXamndYpqdxXgsKISqYOexn+zNV0VmueXZ3n41vHBOSumdccyUtUP8GvaFpy2i9x9rfGjR2Sdx7P0m+NJ4Ka4o0WOg/KA6taXq1qUtmnd72+NFHD0wNuf7zfGk8JP1K+Mp8pX9WtLoWrAcPTfb+ZvjSfk9O7+ZvjR8JP1QfG0+Ug4WvZFTjw9O4/Wb416PhsZzsfrN8aPg5+qF8dD0P/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sp>
        <p:nvSpPr>
          <p:cNvPr id="7" name="AutoShape 6" descr="data:image/jpeg;base64,/9j/4AAQSkZJRgABAQAAAQABAAD/2wCEAAkGBhQSEBQUEhQUFRQUFBQUFBQXFBQXFBQVFBQXFBQUFBQXHCYfFxkkHBUVHy8gJCcpLCwsFR4xNTAqNSYrLCkBCQoKDgwOGg8PGikkHCQsLCwpKSwsKSksLCwsLCwsLCwsLCwsLCwsLCwsLCwsLCwsLCksLCwsLCwsLCwsLCwsLP/AABEIAQsAvQMBIgACEQEDEQH/xAAbAAABBQEBAAAAAAAAAAAAAAADAQIEBQYHAP/EAE0QAAIBAwICBAkHCQQIBwAAAAECAwAEERIhBTEGE0FRIiMyYXGBkaHRBxRzkrGywRUzQlJTYoKi0iRDcvAWJXSDk8Lh8SY1NmOzw8T/xAAaAQADAQEBAQAAAAAAAAAAAAAAAQIDBAUG/8QAMhEAAgECAwUGBgIDAQAAAAAAAAECAxEEBTESIUFSoQYTMkJRkRQVYXGx0eHwIjOBFv/aAAwDAQACEQMRAD8A0HC18RF9Gn3RUgrTOGL4iL6NPuipJSvAlqzuRGYUNlqSUprJUjIZFJipDR0wx0ABIpAtGKV4R1LAFikK0YpSaaljBaaQrR9NNK1IyOVphWpBFMK1IEZhQmWpTLQ2FAyKVpjCpJWhlaLCAlaYRUgrTCtDQyOVppWpDR0wpUDI7LQyKklKYVouM2XC18RF9Gn3BUrTQ+GJ4iL6OP7oo+mvUkt5zoCVphFHK0wpU2GAK0wijlKYY6mzAERXgtEMde6upcWMGUpumiFK9ppWYwemmsvmqH0hsXlgKouo9ZCcDHkrMjP5RAPgg7E78qp34DIXbTHpzNblZMoAkKRRrKhVWJwdLpoGx1Z5b04wvvuJuxoStMK1mn6LyukcbFsLJMhclSywCOSO3I33YagQdyGOSNqsuC8NaN5y6kFpXZWOk5QsSvhAk8uwgYqZU0lqCf0J7LTGFGZaYy1i0ygGKYy0fTTGSkluAARTCKkFKYUpNDAFaYVo7JTClS0MAVoZFSCtMMdSM2XC18RF9HH9wVIIofCx4iL6OP7gqQRXrtbznQErTStFxSEVNhgStN00YikxSsAArSFKOVpumk0xgCtIUo5WkK1NgMP8pHCC0KzJnMWzAHHgMee3cftrCcN4VPPkQ6nbfKBjkAY8I5OAu+M5rt8sCsrK41KwII7wRg1hrTg8KQ3VvIkx0XEbyCAhHa3CMYmbIcvGrHJ3GCyk9ldmHmvC/c5K1O8roxV7wO4h09aCgYMVYuGRtIy2l0JDHlt5x3irPoLwxprgOS2iLwzucZ5IPbk/w1YdIuDW4jV7cTogLHxmGjkYKuoxqAoLAYz31sujnCVgtlATS7eHJ2bkbDTk4wMDn2VpiKkYx/x33+mhFOm3LfwJLLTCtSmWhla8rZPQI+mmEVIK0xhU2AARTCtSGFMIqWgI5WmFKkEU0rUNFEcrTNFSCtMK1Nhmv4YviIvo4/uCpJFD4WniIvo4/uCpGmvVa3nOgJWmkUYrSFaVhgNNe00XTSaaTQAitJpopWk00mgAlaQrRitNK1LQwBWsb8odlIsaXMDujwnwijFW0nbVld9jj21tytAurVZEZGGVYFSO8EYNEXsyuTNbSscu6ILPe3YknlllEQ1Eu7N5lQas4BOT/DXS9NV3Rjo6LSHRnLFmZm798KPUoHvq2KU609qW7QmjFxjv1I7LQ2WpDLQ2SsLGxHKUwrUgrTCtOwEcrSaaMVpuKloABWk00YrTdNQ0MAUoZSpJWmFKzsO5reGDxEX0cf3BUnFD4WPERfRx/cFSCteu0c6AEUhFGK0mmpsO4DFe00YrTdNKwwJFexRcUmKlpABIppFGK03TSsO4EimEVIK0xlqdkLgKaaNppjLUuI7kdhQ2FSWWhlajZC5GNMIqQVpjLRYYAimlaORSYpNDIxWkwakEU0ilvGRypphFSSKYRU2YGr4V+Yi+jj+6KkkVH4WviIvo4/uCpWmvVsc4IrSaaKVpMUWGCK0mmiFaaRU2QAytJisxxviM83EEsbeXqFEBuJpgqtJp16FSMOCF3xk4PPzb+PELmyjkFw3zktNHDZeSk0zSDZZdI0qAc+FjOFJI5UbIXNMRTSKzz9JJ4pFjuoI0aVJTA0czSRs8SFzE5MalGxyIBBwaq7D5SRLHFmERzySW69S7kZiuWCpPG4Tw13GRgY3pbAXNmwphFZa06ZzTljBBFIBI8fVi5AuE0FlDzRlMIhKjO5IB7eVDPS26/tWbWH+yZ60i5Y/3JmGgGEZGMDs59tLYHc1RFNIrKnpZdZtv7LD/AGv80TdN+yEx14hOkYyO3lyFWVhxmWSWaMxIvUxxmQiQtiaRNfU7JggDm2eTLtvtLgFy0YUwiszY9MZbgQLBChmmhNwweVhHFH1hjXU4QlmJHICnHpa6PEtxD1OqO5kkJcnQLbymQafCVhggnB83LM7A7mgK0wisw/HZkC3s1vpt2VBtOzPFG7ZWVoNAXJ1LnDEgevKSdOQks8csWgI0scMusmOWSJdfVltPgMQVxzzn2pwfALmmK00rQuGXRlgjkI0mSNH05JxrUNjOBnnUgis5IoEVpumikUmmsmmMCVoZSpBWh6KlplGp4UPERfRx/cFSwKjcIPiIvo0+6Kl16pzgytexT69poAEVpNNEIpNNKwGW4/0Zma6jvLSREuEjMTJKCYpoiS2livhKQTnI83dUe74Ne3UYMwt4ZoJ4p7YIzyJqjDaxMSAcNqI2GR562BFIRTEZC74HdXUsck6wxLbrK0caSvIZJpIzGGeQxroQAnYAnf1VGm6FsbSwQrEZ7N7c9ZqYALER1gRtGTqCjYjHsrbMKquknF/mtrLcaNfVLrKatOQCAcNpO+D3UhmVn6HXEssJmW11xTrKb1NS3EiK5cJ1QQBSRhd2IAFTW6OTf6z/ADf9sGIvDbbxHU+M8DbsO2e7z0616cEGH51ayWyz6RFKXjlhJcakVnTdCezIqZP0ytVaRWkbMTMsmILghGXygzCMgY58+W9S7huIB6Nzf6t/N/2T874bb+IEPi/B37TvimycFuobi4ktuokjuSrskrSI0cgQISrIrAqQBsR2VZ9KePfM7V7jq+sCFcrr0HDMFyDpPaRt6as42JUEgAkDIByASNwDgZ9OBU3YzD8K6H3NqtvJE0JmigNvLGxfqpY+sMilZAuUYZ7VI/E1/wBHJ7qWN7hYkXqbuGRUkZiFnAVCpKAMQACeW55bVo+F8ahuVZoJBIqsUYjIwwAONwOwjflUsik5O9wsY254FdzWwtJeoEWEjknVnLvGhHkwlMI5CgEliBvRv9GC0N5HIsbC4mlljGpiBqRVj1HTlSCoO2a1JFMIqWx2K7hNm0VvFG2NUcSI2NwSihSQSBtt3VJ00Y00is5JMpASKbpoxWm4qNlFAStMIo5FDapaGjScJ/MRfRp90VMxUThP5iL6OP7gqbXpmA3FKBS0uKYhhWk00Q0jUADK0mmqFPlC4eTj53CCTp3LKM9xLAAH01oQM7jNIAJWs58oMJbhl0qqzM0RVVVWZmYkAAKoJNagjzH2VCvr3qgpKu5d1jVUXUxZvSQAAASSSAAKQHOuN3D39hDY29vcdYwt1klkgkiihEQUuxdwMnK4AHPPqr1iyxXN8ZJL+PN40iLFDOY5lUJudMRDaipXyhke2umsp7j7KG3robAxvylxNJwuUIjsz9VpRUZmPjUbGlQTsAfZUfi/TENA8dvDdda8ZVGa1nRUZisYJLKOQcvt2RnzVuMUwmpuMwPAeESWF+sRPWRXECrqSFkSOS2ASPXgsAWTI1EjJraFaO1U3FelNrbyCOedI3IDANkZBOAc4xjY1LuxrcTytMK161u0lQPE6up5MhDKfQRTyv8AnFZsYIrTSKKabioYwWKaVopFNxUNFAitDYUcihkVDiMveFfmIvo0+6Kmg1B4V+Zi+jT7oqdmvRuYig04U0U8CqEIa8BuPTTjXsUxHDBdXC8LnRhCLKfiE8M0xV3mgDyjVJoyEIGAAc5BNX3+jbPxG7ihht7gQ29iq/OJJlx4gqGXqlIJbQMk45Cugw9FrVIXgWCMQykmSPBKuTjJYE89hv5hUWToHYE5NrETpVcnVnSg0qvPkAAAOym2IwPEeChr29ght5JnFtZpbyLKVS3bqWUSvMXBHkqdgxbQavOi1vm7vVnYPcQQ2tsSc5dBbqzy4PPW5O57EUVruH9H7e3YtDEkbFUQlc7pGMIvPkBsO6g8W6KWlywe4t4pWAwGZBqx3aueNztSGcl6P8Lec2SpDFMzcNkdlllljXIvHXrNcaklxkD0E77VedCJ+surM6nkYcNmVmceEXjuxG2dznG6hsnI9NbOToLYkKDaxEIuhAQ2FUsWKgZ2GWJx56W66GWT6NdtEerTq0GnARASdKhSABkk+ukw3nPekN0Vub/DlIpLrhcc8iMRpgljYykOPJBIUEjvrTX3DYeGw3FxbArqhVI4FY9U0pbTE4Uk5dmdF1dw7c1oLTozbRBxHBGokVUkXGVdEGlVZWyCANgKhxdBrFDlbaMHKkYL4BU6l0jVhcHcY7aljMx0CaS2nlspllTVGlzF1rIzt4KxXG6MwxrXUBnbUaPxJf8AX1tnl8xm5/SNWuuOFRNMkzIDLGCqPvqUNnUB5jk1B4p0Wtbhw88EcrABQzgkhQScDflufbSuBzPpEFWTiqW2OoENu8gTaNLnrowdONgxXVnHce6rLpHwIw2F27wW8LdUgQwSSnV45C5YSAbjCYIHad963R6O23UGAQRCEnJiCgITkHJAxncD2CoY6GWYBAtosMNLeCdxkNg78sqp9QpbQ7FhHgAKMAhRt3DkNu7b3U41H4dwKC3LGCJIy2AxUYJC5xn0ZPtqYVrBopAqaaKRSYqWikCNDYUcimaahpDLLhTeJj+jT7oqaj1XcJ/Mx/4E+6Km12JmQcNTw1R1oimrQEfjXFxbW8kzI7rEuplQAvpHlEAkDYZJ35A1j4Plkt3XUlrfuu/hLbqw25jIfFaPph/5fd/7Lcf/ABNXN/k141xKPh6La2KTxCSUiRrhYySWyw0kjkdqtIlnROi3TOK+EuiOaIwlQ6zIqMNalhtqOBgduOdUF38sMHWslrb3V2E8qSFMoPQeZGx3wAcbZoHSXiNx+QLmeeIQXUuY5Qq6WCG46lQTzYdUcBsnIORzq3+SiwSPhNsUABlUyyEc2dmYEn0ABf4adhE7ot02gv4maDUHj2khcASod8AjOCDggHOO/FRujXT6O+mkijguUMWRK0iRhI2BxoYq58LIOw7jTeI8Ih4dFxC/iBM8iSzM7b4OMrGoAwF14Pee0nAqH8kFmF4VG+cvM80sjdrN1jJknvwgpWAl3XT+JOICxMNwZmKhSFj0FWGrrAxfOgAEnbPgnarDpP0lisbczzaigZVAUAszMcAAEgd558gawvFR/wCLbf8A2f8A+iemfKfx+H8pWVtO2IIWFzcYVnyd+qQqoJOQp9UtFgubjov0piv7froNQXWyFXADqy4O4BI3BB59tUPHPlUt7W5e3khujIhHkpGwYEagy+MyVI35Vkvkw49FFxW5toWJt7lmeAlWXwly6rpYAjwC6+fqxVlJ/wCrV+g//KaVh3NNwD5Q7O8cJFIVlP8AdSLoc+YZ2Y+YEnzVccS4lHBG0szhI1GWY8h5u8k9w3NY/wCV/o/G1k10AEngaNlkXZyC6oVLDc41BgeYK7czWV6TcVe/Xg0UpIW50tNjbU/WrAx9zkf46nZC5o3+V2Hdktbt4RnxwjGnA5nny9JFaSw6SRXFuZ7cmVVB8BcCTUBnQVYjDenbfnjeraKAIoVQFRRhVAwqgbAAd1cx4BF816QXVvFtFLGXKDyVOhJRgdmCzgdwaptcZYwfK3DJkx2t44BwSsSsAe4kPtV90b6YW98G6ksHTy43XS674zjJBGdtj6cVzb5Oulwsra4LwXEidaGaSNAY08ELh2JAB5e2tB8n3DZJ72fiRURxThxGmoFmy65JxyxoOc75J27aUoreNM6GaTFO0UmmsGixhFMYUUrTGWoaGF4W3iY/o0+6KnK1V3Cn8TH/AIE+6Kmq1b3IJCmiKajq9FR60TArel4Y2FyqI8jPBJGqIpZ2aRSi4A7MsCe4AmsB0G45e2Fmtu3CryQh5G1AaR4bZxgoa6sGp4NWmS0Y3h93ccTF1b3llLa2zwKq6wdbSMzamDEAbYQgY5jOd8DPcEXinBs25tWvrTUTE0OdaZOTsAxUHc6SMZJw1dVVqfmquSYnhXEbjiYvILqzltbd4Vjj6xGEjGTWrtqIAJHgkADbvOay/R4cW4OGtvmRvbfUzRPE2MajvggMVB56WXYk4Jrr2a9QBxmGS9l43DfzcOuoo0Tq2VUMjDxUiBhsud3G2KvPk74fO3EL+7u7eeGSYr1XWIQoiDeQG/WAWIY/drpJpM0XFY5Z8q/ArhruzubKCaSeLJYohZQEcPGGYduS4x3Gqy/e8HGxfxcOu3jESpoKFGyYOrbfB5Ens3xXZDSEUDscn47b8U4uFgNr8xttStK0jhnbSdvBwCQOekDcgZIxVp0x+Twy2lstmdE1lp6jJxqA05BbsbKhgeWQe/I6CwoTVIznidOr1U0ycJujMBg6AepZu0htJwPRn00Poj0YnikueIXq5uZlbTCmGZF2OkYPlHSqhc7Bdzvt0MimGp+wzmnyXdH5Y7e6t7u3kQSsD4a4V0ZNDKDnn8aXoBw27sbma1khla1Z2MU4HgAjkx32DKBnuYDvNdIxSVLYJAtNJiiGkrNlgyKGwo5obVLGR+GN4mP/AAJ90VNVqreFN4mP6NPuipqtSAkqaKrVFDUVWq0xEkGiKajBqKrVomIkA08UFWogNWmSPrwptezVCHEUhFer1MQ0V4ilxSZoGMYUNhRWphpACIoZWjEU0ioYwOmkxRStNIqRgitJpomKTFSxgitMYUYimGoYyo4W/iY/8CfdFTVaq3hb+Jj/AMCfdFTlesXqUSA1FVqhG7Uc2A9JFN/K0Q/TFHexWrRSpyeiZZh6Kr1UflqL9cew0ROORfrirVenzL3B0Z8r9i3V6Kr1Vx8WjPJ19oqVHeqeTCtlUi9GZuLWqJoenZqMtwD2iirJVpk2Caq9qpuqk1VVxWHhq8TTA1LqpiEJpppS1NzTAaTTSacWobzAdoqWMU0hqLNxiJPKcD1/hUGbpTEPJ1N6B8awniKUPFJGsKM5aJlsaaTWdm6TufIQDzk/gKhS30z+U5HmG3/WvPq5nRjpdnXDA1HrZGlub9EHhMB66qJ+ky58EEjvx8aqxadp38/Oni3FeZVzWT8KsdUMFTj4ncj2V6/VIM48BeQ35DtNEJz5TE+k1zd+ncy+CkaAKNILFiTjbO2KhydM7s/pqvoQf82a9R5HjazvJpL7nNHMMPTVorodU0rXtq5IelN3+3P1Y/6a8OlN3+3P1Y/6af8A5jEc66j+b0+VnW9qXSK5XF00ux+mjelB/wAuKmwfKJMPLiRh+6zKffmuep2cxcdLP/prHNaL1ujoxiFe+bisda/KPCTh1kTz4DD+U591Xlj0ogl8iVD5sgH6rYNeZVy7FUfFBnXDGUZ6SRcKrDkzD+I0VLiUcpH9vxqKt1RVuK5NurDi0bbMZcEyWvE5x/eH1gfCifly471P8P8A1qKJqdrprG4iPmfuZujTflXsSB0guP3Pqn4149ILj9z6p+NADV7IqvmGI5mT3FLlQQ8euD2r9U/GhNxW4P6fsA/GvFqTVSeOxD8zDuqa8qBNPKecje3H2UNrcnyix9JJ+2pOuk6yspV6ktWzRJLRIAtmKILYU7raQzVneTHdjxGKdio5nppnpbLYWJJaml6iNcUM3NWqbHsnMV4ah3MZOe0yN9igU78mp+xX68v9VXUPBwVB1NuAfLQfbTjwIfrN9eM19pLF1b+J9TzYLBJK8WUR4Yn7EeqSUfaTTH4ZH+zcedZT9jKavfyCx8l39gb7KFJwmVf0wfMVK/GhYupzv3Zfd4CXCxQtwlP0ZJFP78YI9bIc+6hHhEv6GiUf+2wJ+qcN7qu5I5F8uMkd6+EPXjlQNKP/AJ5V1U8yrx43/v0JllWHq/6pGfkODpdSp7iMH2Gm9SprSuHxjIkX9VwHHv3HqqFLYRNzRoj3odSZ86NuPUa9ClmsZbpo82tlValpvIVtxCeLHVyuAOzVlfqnIq2tunlynlqknqKn2jb3VXtwd/7pklHPAOl/qNv7M1CkYqdLqVPcQQfYa3dLB4rVJ/n9nEp16L1aNna/KQmPGRyKf3dLD34NWsHTq2b+9C+ZlZfwxXNcg14wiuGr2ews/DdfZnTDNK8dXc61b9IYn8mWNvQ6n3ZqUOIZrjBtRTeoxy2rhn2Xh5Zv2OmOcS4xR2v57SfPa4wryDk7j0Ow/Gn/ADub9rL/AMR/jWD7MPhPoafN1y9TsfzykN5XHfnc37WX/iP8aa0kh5u5/jb40Lsy+M+gfN1y9TsLXtAm4si+U6j0sB9prkBhJ55Pprwtq2j2aitZ9DN5vLhFHUZelluvOaP1Nn7uar5+ntuORdv8KH/mxWAFvT+pFdlPs9h1rdmEs1rPSyNXc/KIP7uJj52YD3DNQJOndwT4KxqO7DH35FUoiFKEFd9PJ8LDyHNPHVpayZvYH8Fdk5D9Lzd2qih/Mn1h/VUGJ9hsvIdp+NWP5Km8HxJ8IkDnzVdbDytiF3OezevlXFtux3p7hmP3B6mz+JpwlwP0x7x+FKeGSeHmFvF414z4GrGnOc88jHppstu8YUsHQOMoTyYcsjltUuL9B3HBs/qt/Kfh9tRrnh0b8xg+fwW3/eHP104Nn9Vvcfwz76USdmcfuty9vZ7BSW4abWhVT8IdPIbP7rbH1HkajGfB0yKVPn+PI1oBJjzZ7Duh8/8AnNJLErDDAY+sh+HvrTa9TspY6pDc96KBrZW3FNZXAxkOv6rgOv8ANy9VWFxwTtjOn16k9vMf52qDIZI/LXb9Ybj29nrq1J8Gd0a2Gr7pqzK+axibyo2Q98bbetHz7jUduED9CZT5nDIfbuvvq5S5VqU26muuGOrU+L/JlUyijU3wZQtw2cDPVlh3oQ4/kJqK0xXygV9II+2tG3DhzGx7xt9lKRKP02I7idQ9jZFd0M3nxSfT9nnVMkmvCzNi4FO64VdSRE844T6YkHvUA0A2sfbAv8Lyr+JrpWbReq/H8HHLKqyKzrRSiUVPayi/ZMPRKfxU035hD+pMP94v9FarM4ej6fsxeXVlwIXWCk62p44fD+rN9dP6ad8wh/UmP+8X+ik8zh9Q+X1fQreurxnqzFpD+xc+mZvwUU9YIhyt1/ikkb8RUvNI+j6fspZbVfAp/nNN+cVfD92KBf8AdAn2tmii5m7H0+ZVQD2AVjLNHwXX+GbRyuoyxjfYbD2/9a1Vt0jijVFDSMumVZAVXUXniMbShutOrHggKceCOeSao/mKbbdnefP56OOHp3e9vjXi7Mot2DaTLO56SRv858Fx1sMMSbKfzOjwn8LbOjszjPmqFf8AFUaC3jUyBolkVsgAHW5fbDb4zjcVHNknd7z8a981Xu95+NS1J6/3iNNIjdbnuPuNKJOzPqb4/wDapPzNMcvea9HbLnGNvSaju2G2gAfHeM+tT/n108Pjfl5xuvs/z6KKLZR2e8057ZVJwMes0d2w2kDV+3+ZfxH/AGpynPcfOvgt9Xt9XtqUbJNGrGDgnIJH40IwKUyRvkDPto7lsNtFfPwqNz2BvqNn7D66gzcFdd1b0Bhj2MNvdWit4gWAO4z259x7KQxhScbDJ2yceyqVOa4m0MRKHhZlWEqeUjekeEPdTV4kO2tmbRTHqxvnmNvcNqivYRt5SA+ner7pvVI7YZlUjqZsXamndYpqdxXgsKISqYOexn+zNV0VmueXZ3n41vHBOSumdccyUtUP8GvaFpy2i9x9rfGjR2Sdx7P0m+NJ4Ka4o0WOg/KA6taXq1qUtmnd72+NFHD0wNuf7zfGk8JP1K+Mp8pX9WtLoWrAcPTfb+ZvjSfk9O7+ZvjR8JP1QfG0+Ug4WvZFTjw9O4/Wb416PhsZzsfrN8aPg5+qF8dD0P/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dirty="0"/>
          </a:p>
        </p:txBody>
      </p:sp>
      <p:pic>
        <p:nvPicPr>
          <p:cNvPr id="2056" name="Picture 8" descr="http://www.juridicaoni.com/new/images/la%20constitucion%20ediype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1561027"/>
            <a:ext cx="989875" cy="1394701"/>
          </a:xfrm>
          <a:prstGeom prst="rect">
            <a:avLst/>
          </a:prstGeom>
          <a:noFill/>
          <a:extLst>
            <a:ext uri="{909E8E84-426E-40DD-AFC4-6F175D3DCCD1}">
              <a14:hiddenFill xmlns:a14="http://schemas.microsoft.com/office/drawing/2010/main">
                <a:solidFill>
                  <a:srgbClr val="FFFFFF"/>
                </a:solidFill>
              </a14:hiddenFill>
            </a:ext>
          </a:extLst>
        </p:spPr>
      </p:pic>
      <p:sp>
        <p:nvSpPr>
          <p:cNvPr id="8" name="7 CuadroTexto"/>
          <p:cNvSpPr txBox="1"/>
          <p:nvPr/>
        </p:nvSpPr>
        <p:spPr>
          <a:xfrm>
            <a:off x="2411760" y="1988840"/>
            <a:ext cx="1368152" cy="369332"/>
          </a:xfrm>
          <a:prstGeom prst="rect">
            <a:avLst/>
          </a:prstGeom>
          <a:noFill/>
        </p:spPr>
        <p:txBody>
          <a:bodyPr wrap="square" rtlCol="0">
            <a:spAutoFit/>
          </a:bodyPr>
          <a:lstStyle/>
          <a:p>
            <a:r>
              <a:rPr lang="es-EC" dirty="0"/>
              <a:t>artículo 372</a:t>
            </a:r>
            <a:endParaRPr lang="es-ES" dirty="0"/>
          </a:p>
        </p:txBody>
      </p:sp>
      <p:sp>
        <p:nvSpPr>
          <p:cNvPr id="9" name="8 CuadroTexto"/>
          <p:cNvSpPr txBox="1"/>
          <p:nvPr/>
        </p:nvSpPr>
        <p:spPr>
          <a:xfrm>
            <a:off x="4417548" y="1711838"/>
            <a:ext cx="2746739" cy="923330"/>
          </a:xfrm>
          <a:prstGeom prst="rect">
            <a:avLst/>
          </a:prstGeom>
          <a:noFill/>
        </p:spPr>
        <p:txBody>
          <a:bodyPr wrap="square" rtlCol="0">
            <a:spAutoFit/>
          </a:bodyPr>
          <a:lstStyle/>
          <a:p>
            <a:pPr algn="just"/>
            <a:r>
              <a:rPr lang="es-EC" dirty="0"/>
              <a:t>establece la creación de una entidad financiera de propiedad</a:t>
            </a:r>
            <a:endParaRPr lang="es-ES" dirty="0"/>
          </a:p>
        </p:txBody>
      </p:sp>
      <p:cxnSp>
        <p:nvCxnSpPr>
          <p:cNvPr id="11" name="10 Conector recto de flecha"/>
          <p:cNvCxnSpPr/>
          <p:nvPr/>
        </p:nvCxnSpPr>
        <p:spPr>
          <a:xfrm flipV="1">
            <a:off x="1889467" y="2173506"/>
            <a:ext cx="522293" cy="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14" name="13 Conector recto de flecha"/>
          <p:cNvCxnSpPr/>
          <p:nvPr/>
        </p:nvCxnSpPr>
        <p:spPr>
          <a:xfrm flipV="1">
            <a:off x="3895256" y="2173502"/>
            <a:ext cx="522293" cy="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2" name="11 CuadroTexto"/>
          <p:cNvSpPr txBox="1"/>
          <p:nvPr/>
        </p:nvSpPr>
        <p:spPr>
          <a:xfrm>
            <a:off x="709781" y="3140925"/>
            <a:ext cx="1440160" cy="369332"/>
          </a:xfrm>
          <a:prstGeom prst="rect">
            <a:avLst/>
          </a:prstGeom>
          <a:noFill/>
        </p:spPr>
        <p:txBody>
          <a:bodyPr wrap="square" rtlCol="0">
            <a:spAutoFit/>
          </a:bodyPr>
          <a:lstStyle/>
          <a:p>
            <a:r>
              <a:rPr lang="es-EC" dirty="0" smtClean="0"/>
              <a:t>Responsable: </a:t>
            </a:r>
            <a:endParaRPr lang="es-ES" dirty="0"/>
          </a:p>
        </p:txBody>
      </p:sp>
      <p:sp>
        <p:nvSpPr>
          <p:cNvPr id="13" name="12 CuadroTexto"/>
          <p:cNvSpPr txBox="1"/>
          <p:nvPr/>
        </p:nvSpPr>
        <p:spPr>
          <a:xfrm>
            <a:off x="2474981" y="4160247"/>
            <a:ext cx="3456384" cy="1477328"/>
          </a:xfrm>
          <a:prstGeom prst="rect">
            <a:avLst/>
          </a:prstGeom>
          <a:noFill/>
        </p:spPr>
        <p:txBody>
          <a:bodyPr wrap="square" rtlCol="0">
            <a:spAutoFit/>
          </a:bodyPr>
          <a:lstStyle/>
          <a:p>
            <a:r>
              <a:rPr lang="es-EC" dirty="0" smtClean="0"/>
              <a:t>Seguridad</a:t>
            </a:r>
          </a:p>
          <a:p>
            <a:r>
              <a:rPr lang="es-EC" dirty="0"/>
              <a:t>s</a:t>
            </a:r>
            <a:r>
              <a:rPr lang="es-EC" dirty="0" smtClean="0"/>
              <a:t>olvencia</a:t>
            </a:r>
          </a:p>
          <a:p>
            <a:r>
              <a:rPr lang="es-EC" dirty="0" smtClean="0"/>
              <a:t>Eficiencia</a:t>
            </a:r>
          </a:p>
          <a:p>
            <a:r>
              <a:rPr lang="es-EC" dirty="0" smtClean="0"/>
              <a:t>rentabilidad </a:t>
            </a:r>
          </a:p>
          <a:p>
            <a:r>
              <a:rPr lang="es-EC" dirty="0" smtClean="0"/>
              <a:t>control </a:t>
            </a:r>
            <a:r>
              <a:rPr lang="es-EC" dirty="0"/>
              <a:t>del órgano competente</a:t>
            </a:r>
            <a:r>
              <a:rPr lang="es-EC" dirty="0" smtClean="0"/>
              <a:t>.</a:t>
            </a:r>
            <a:endParaRPr lang="es-ES" dirty="0"/>
          </a:p>
        </p:txBody>
      </p:sp>
      <p:sp>
        <p:nvSpPr>
          <p:cNvPr id="17" name="16 CuadroTexto"/>
          <p:cNvSpPr txBox="1"/>
          <p:nvPr/>
        </p:nvSpPr>
        <p:spPr>
          <a:xfrm>
            <a:off x="588636" y="4181838"/>
            <a:ext cx="1980220" cy="923330"/>
          </a:xfrm>
          <a:prstGeom prst="rect">
            <a:avLst/>
          </a:prstGeom>
          <a:noFill/>
        </p:spPr>
        <p:txBody>
          <a:bodyPr wrap="square" rtlCol="0">
            <a:spAutoFit/>
          </a:bodyPr>
          <a:lstStyle/>
          <a:p>
            <a:r>
              <a:rPr lang="es-EC" dirty="0"/>
              <a:t>S</a:t>
            </a:r>
            <a:r>
              <a:rPr lang="es-EC" dirty="0" smtClean="0"/>
              <a:t>u Gestión </a:t>
            </a:r>
            <a:r>
              <a:rPr lang="es-EC" dirty="0"/>
              <a:t>se sujetará a los principios </a:t>
            </a:r>
            <a:r>
              <a:rPr lang="es-EC" dirty="0" smtClean="0"/>
              <a:t>de: </a:t>
            </a:r>
            <a:endParaRPr lang="es-ES" dirty="0"/>
          </a:p>
        </p:txBody>
      </p:sp>
      <p:sp>
        <p:nvSpPr>
          <p:cNvPr id="15" name="14 Abrir llave"/>
          <p:cNvSpPr/>
          <p:nvPr/>
        </p:nvSpPr>
        <p:spPr>
          <a:xfrm>
            <a:off x="2126757" y="2718795"/>
            <a:ext cx="442098" cy="1224135"/>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dirty="0"/>
          </a:p>
        </p:txBody>
      </p:sp>
      <p:sp>
        <p:nvSpPr>
          <p:cNvPr id="19" name="18 Abrir llave"/>
          <p:cNvSpPr/>
          <p:nvPr/>
        </p:nvSpPr>
        <p:spPr>
          <a:xfrm>
            <a:off x="2285615" y="4171235"/>
            <a:ext cx="252290" cy="1508160"/>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dirty="0"/>
          </a:p>
        </p:txBody>
      </p:sp>
      <p:sp>
        <p:nvSpPr>
          <p:cNvPr id="16" name="15 CuadroTexto"/>
          <p:cNvSpPr txBox="1"/>
          <p:nvPr/>
        </p:nvSpPr>
        <p:spPr>
          <a:xfrm>
            <a:off x="171943" y="5788296"/>
            <a:ext cx="2787860" cy="923330"/>
          </a:xfrm>
          <a:prstGeom prst="rect">
            <a:avLst/>
          </a:prstGeom>
          <a:noFill/>
        </p:spPr>
        <p:txBody>
          <a:bodyPr wrap="square" rtlCol="0">
            <a:spAutoFit/>
          </a:bodyPr>
          <a:lstStyle/>
          <a:p>
            <a:r>
              <a:rPr lang="es-EC" dirty="0"/>
              <a:t>E</a:t>
            </a:r>
            <a:r>
              <a:rPr lang="es-EC" dirty="0" smtClean="0"/>
              <a:t>n </a:t>
            </a:r>
            <a:r>
              <a:rPr lang="es-EC" dirty="0"/>
              <a:t>el Suplemento de Registro Oficial No. </a:t>
            </a:r>
            <a:r>
              <a:rPr lang="es-EC" dirty="0" smtClean="0"/>
              <a:t>587</a:t>
            </a:r>
          </a:p>
          <a:p>
            <a:r>
              <a:rPr lang="es-EC" dirty="0" smtClean="0"/>
              <a:t>El 11 </a:t>
            </a:r>
            <a:r>
              <a:rPr lang="es-EC" dirty="0"/>
              <a:t>de mayo de </a:t>
            </a:r>
            <a:r>
              <a:rPr lang="es-EC" dirty="0" smtClean="0"/>
              <a:t>2009</a:t>
            </a:r>
            <a:endParaRPr lang="es-ES" dirty="0"/>
          </a:p>
        </p:txBody>
      </p:sp>
      <p:pic>
        <p:nvPicPr>
          <p:cNvPr id="2058" name="Picture 10" descr="http://www.1800refugio.org.ec/refugionano/wp-content/uploads/2013/10/BIES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99364" y="5561317"/>
            <a:ext cx="2213520" cy="1141132"/>
          </a:xfrm>
          <a:prstGeom prst="rect">
            <a:avLst/>
          </a:prstGeom>
          <a:noFill/>
          <a:extLst>
            <a:ext uri="{909E8E84-426E-40DD-AFC4-6F175D3DCCD1}">
              <a14:hiddenFill xmlns:a14="http://schemas.microsoft.com/office/drawing/2010/main">
                <a:solidFill>
                  <a:srgbClr val="FFFFFF"/>
                </a:solidFill>
              </a14:hiddenFill>
            </a:ext>
          </a:extLst>
        </p:spPr>
      </p:pic>
      <p:sp>
        <p:nvSpPr>
          <p:cNvPr id="18" name="17 CuadroTexto"/>
          <p:cNvSpPr txBox="1"/>
          <p:nvPr/>
        </p:nvSpPr>
        <p:spPr>
          <a:xfrm>
            <a:off x="3421476" y="6003198"/>
            <a:ext cx="2232248" cy="369332"/>
          </a:xfrm>
          <a:prstGeom prst="rect">
            <a:avLst/>
          </a:prstGeom>
          <a:noFill/>
        </p:spPr>
        <p:txBody>
          <a:bodyPr wrap="square" rtlCol="0">
            <a:spAutoFit/>
          </a:bodyPr>
          <a:lstStyle/>
          <a:p>
            <a:r>
              <a:rPr lang="es-EC" dirty="0"/>
              <a:t>se aprobó la </a:t>
            </a:r>
            <a:r>
              <a:rPr lang="es-EC" dirty="0" smtClean="0"/>
              <a:t>creación</a:t>
            </a:r>
            <a:endParaRPr lang="es-ES" dirty="0"/>
          </a:p>
        </p:txBody>
      </p:sp>
      <p:cxnSp>
        <p:nvCxnSpPr>
          <p:cNvPr id="23" name="22 Conector recto de flecha"/>
          <p:cNvCxnSpPr/>
          <p:nvPr/>
        </p:nvCxnSpPr>
        <p:spPr>
          <a:xfrm flipV="1">
            <a:off x="2698656" y="6187863"/>
            <a:ext cx="522293" cy="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cxnSp>
        <p:nvCxnSpPr>
          <p:cNvPr id="24" name="23 Conector recto de flecha"/>
          <p:cNvCxnSpPr/>
          <p:nvPr/>
        </p:nvCxnSpPr>
        <p:spPr>
          <a:xfrm flipV="1">
            <a:off x="5689944" y="6131883"/>
            <a:ext cx="522293" cy="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29592133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61372" y="1804961"/>
            <a:ext cx="2016224" cy="1082103"/>
          </a:xfrm>
        </p:spPr>
        <p:txBody>
          <a:bodyPr>
            <a:normAutofit/>
          </a:bodyPr>
          <a:lstStyle/>
          <a:p>
            <a:pPr marL="114300" indent="0">
              <a:buNone/>
            </a:pPr>
            <a:r>
              <a:rPr lang="es-EC" sz="1800" dirty="0" smtClean="0"/>
              <a:t>Administrativa, </a:t>
            </a:r>
          </a:p>
          <a:p>
            <a:pPr marL="114300" indent="0">
              <a:buNone/>
            </a:pPr>
            <a:r>
              <a:rPr lang="es-EC" sz="1800" dirty="0" smtClean="0"/>
              <a:t>Técnica, y</a:t>
            </a:r>
          </a:p>
          <a:p>
            <a:pPr marL="114300" indent="0">
              <a:buNone/>
            </a:pPr>
            <a:r>
              <a:rPr lang="es-EC" sz="1800" dirty="0" smtClean="0"/>
              <a:t>Financiera</a:t>
            </a:r>
            <a:r>
              <a:rPr lang="es-EC" sz="1800" dirty="0"/>
              <a:t>.</a:t>
            </a:r>
            <a:r>
              <a:rPr lang="es-EC" sz="1800" dirty="0" smtClean="0"/>
              <a:t> </a:t>
            </a:r>
            <a:endParaRPr lang="es-ES" sz="1800" dirty="0"/>
          </a:p>
        </p:txBody>
      </p:sp>
      <p:pic>
        <p:nvPicPr>
          <p:cNvPr id="4" name="Picture 10" descr="http://www.1800refugio.org.ec/refugionano/wp-content/uploads/2013/10/BIES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732" y="1745163"/>
            <a:ext cx="2213520" cy="1141132"/>
          </a:xfrm>
          <a:prstGeom prst="rect">
            <a:avLst/>
          </a:prstGeom>
          <a:noFill/>
          <a:extLst>
            <a:ext uri="{909E8E84-426E-40DD-AFC4-6F175D3DCCD1}">
              <a14:hiddenFill xmlns:a14="http://schemas.microsoft.com/office/drawing/2010/main">
                <a:solidFill>
                  <a:srgbClr val="FFFFFF"/>
                </a:solidFill>
              </a14:hiddenFill>
            </a:ext>
          </a:extLst>
        </p:spPr>
      </p:pic>
      <p:sp>
        <p:nvSpPr>
          <p:cNvPr id="5" name="1 Título"/>
          <p:cNvSpPr>
            <a:spLocks noGrp="1"/>
          </p:cNvSpPr>
          <p:nvPr>
            <p:ph type="title"/>
          </p:nvPr>
        </p:nvSpPr>
        <p:spPr>
          <a:xfrm>
            <a:off x="612775" y="132598"/>
            <a:ext cx="7800801" cy="1143000"/>
          </a:xfrm>
        </p:spPr>
        <p:txBody>
          <a:bodyPr>
            <a:noAutofit/>
          </a:bodyPr>
          <a:lstStyle/>
          <a:p>
            <a:pPr algn="ctr"/>
            <a:r>
              <a:rPr lang="es-ES" sz="3200" b="1" dirty="0" smtClean="0">
                <a:solidFill>
                  <a:schemeClr val="tx1"/>
                </a:solidFill>
              </a:rPr>
              <a:t>BANCO DEL INSTITUTO ECUATORIANO DE </a:t>
            </a:r>
            <a:br>
              <a:rPr lang="es-ES" sz="3200" b="1" dirty="0" smtClean="0">
                <a:solidFill>
                  <a:schemeClr val="tx1"/>
                </a:solidFill>
              </a:rPr>
            </a:br>
            <a:r>
              <a:rPr lang="es-ES" sz="3200" b="1" dirty="0" smtClean="0">
                <a:solidFill>
                  <a:schemeClr val="tx1"/>
                </a:solidFill>
              </a:rPr>
              <a:t>SEGURIDAD SOCIAL</a:t>
            </a:r>
            <a:endParaRPr lang="es-ES" sz="3200" b="1" dirty="0">
              <a:solidFill>
                <a:schemeClr val="tx1"/>
              </a:solidFill>
            </a:endParaRPr>
          </a:p>
        </p:txBody>
      </p:sp>
      <p:cxnSp>
        <p:nvCxnSpPr>
          <p:cNvPr id="6" name="5 Conector recto de flecha"/>
          <p:cNvCxnSpPr/>
          <p:nvPr/>
        </p:nvCxnSpPr>
        <p:spPr>
          <a:xfrm>
            <a:off x="3050713" y="2315729"/>
            <a:ext cx="738317"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8" name="7 CuadroTexto"/>
          <p:cNvSpPr txBox="1"/>
          <p:nvPr/>
        </p:nvSpPr>
        <p:spPr>
          <a:xfrm>
            <a:off x="4067944" y="1992563"/>
            <a:ext cx="1944216" cy="646331"/>
          </a:xfrm>
          <a:prstGeom prst="rect">
            <a:avLst/>
          </a:prstGeom>
          <a:noFill/>
        </p:spPr>
        <p:txBody>
          <a:bodyPr wrap="square" rtlCol="0">
            <a:spAutoFit/>
          </a:bodyPr>
          <a:lstStyle/>
          <a:p>
            <a:r>
              <a:rPr lang="es-EC" dirty="0"/>
              <a:t>Institución pública con autonomía</a:t>
            </a:r>
            <a:endParaRPr lang="es-ES" dirty="0"/>
          </a:p>
        </p:txBody>
      </p:sp>
      <p:sp>
        <p:nvSpPr>
          <p:cNvPr id="9" name="8 CuadroTexto"/>
          <p:cNvSpPr txBox="1"/>
          <p:nvPr/>
        </p:nvSpPr>
        <p:spPr>
          <a:xfrm>
            <a:off x="399732" y="3356992"/>
            <a:ext cx="7700660" cy="646331"/>
          </a:xfrm>
          <a:prstGeom prst="rect">
            <a:avLst/>
          </a:prstGeom>
          <a:noFill/>
        </p:spPr>
        <p:txBody>
          <a:bodyPr wrap="square" rtlCol="0">
            <a:spAutoFit/>
          </a:bodyPr>
          <a:lstStyle/>
          <a:p>
            <a:r>
              <a:rPr lang="es-EC" dirty="0"/>
              <a:t>con finalidad social y de servicio </a:t>
            </a:r>
            <a:r>
              <a:rPr lang="es-EC" dirty="0" smtClean="0"/>
              <a:t>público, domicilio </a:t>
            </a:r>
            <a:r>
              <a:rPr lang="es-EC" dirty="0"/>
              <a:t>principal en la ciudad de Quito, Distrito Metropolitano</a:t>
            </a:r>
            <a:r>
              <a:rPr lang="es-EC" dirty="0" smtClean="0"/>
              <a:t>.</a:t>
            </a:r>
            <a:endParaRPr lang="es-ES" dirty="0"/>
          </a:p>
        </p:txBody>
      </p:sp>
      <p:sp>
        <p:nvSpPr>
          <p:cNvPr id="10" name="9 Abrir llave"/>
          <p:cNvSpPr/>
          <p:nvPr/>
        </p:nvSpPr>
        <p:spPr>
          <a:xfrm>
            <a:off x="5940323" y="1703660"/>
            <a:ext cx="442098" cy="1224135"/>
          </a:xfrm>
          <a:prstGeom prst="leftBrace">
            <a:avLst/>
          </a:prstGeom>
        </p:spPr>
        <p:style>
          <a:lnRef idx="2">
            <a:schemeClr val="accent5"/>
          </a:lnRef>
          <a:fillRef idx="0">
            <a:schemeClr val="accent5"/>
          </a:fillRef>
          <a:effectRef idx="1">
            <a:schemeClr val="accent5"/>
          </a:effectRef>
          <a:fontRef idx="minor">
            <a:schemeClr val="tx1"/>
          </a:fontRef>
        </p:style>
        <p:txBody>
          <a:bodyPr rtlCol="0" anchor="ctr"/>
          <a:lstStyle/>
          <a:p>
            <a:pPr algn="ctr"/>
            <a:endParaRPr lang="es-ES" dirty="0"/>
          </a:p>
        </p:txBody>
      </p:sp>
      <p:sp>
        <p:nvSpPr>
          <p:cNvPr id="11" name="10 Flecha abajo"/>
          <p:cNvSpPr/>
          <p:nvPr/>
        </p:nvSpPr>
        <p:spPr>
          <a:xfrm>
            <a:off x="4106046" y="2886295"/>
            <a:ext cx="288032" cy="573212"/>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s-ES"/>
          </a:p>
        </p:txBody>
      </p:sp>
      <p:graphicFrame>
        <p:nvGraphicFramePr>
          <p:cNvPr id="12" name="11 Diagrama"/>
          <p:cNvGraphicFramePr/>
          <p:nvPr>
            <p:extLst>
              <p:ext uri="{D42A27DB-BD31-4B8C-83A1-F6EECF244321}">
                <p14:modId xmlns:p14="http://schemas.microsoft.com/office/powerpoint/2010/main" val="3661932938"/>
              </p:ext>
            </p:extLst>
          </p:nvPr>
        </p:nvGraphicFramePr>
        <p:xfrm>
          <a:off x="2566018" y="4003323"/>
          <a:ext cx="5822406" cy="2778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12 CuadroTexto"/>
          <p:cNvSpPr txBox="1"/>
          <p:nvPr/>
        </p:nvSpPr>
        <p:spPr>
          <a:xfrm>
            <a:off x="29065" y="4565412"/>
            <a:ext cx="1651988" cy="923330"/>
          </a:xfrm>
          <a:prstGeom prst="rect">
            <a:avLst/>
          </a:prstGeom>
          <a:noFill/>
        </p:spPr>
        <p:txBody>
          <a:bodyPr wrap="square" rtlCol="0">
            <a:spAutoFit/>
          </a:bodyPr>
          <a:lstStyle/>
          <a:p>
            <a:pPr algn="ctr"/>
            <a:r>
              <a:rPr lang="es-ES" b="1" dirty="0" smtClean="0"/>
              <a:t>MERCADO</a:t>
            </a:r>
          </a:p>
          <a:p>
            <a:pPr algn="ctr"/>
            <a:endParaRPr lang="es-ES" b="1" dirty="0"/>
          </a:p>
          <a:p>
            <a:pPr algn="ctr"/>
            <a:r>
              <a:rPr lang="es-ES" b="1" dirty="0" smtClean="0"/>
              <a:t>CLIENTES</a:t>
            </a:r>
            <a:endParaRPr lang="es-ES" b="1" dirty="0"/>
          </a:p>
        </p:txBody>
      </p:sp>
      <p:cxnSp>
        <p:nvCxnSpPr>
          <p:cNvPr id="15" name="14 Conector recto de flecha"/>
          <p:cNvCxnSpPr/>
          <p:nvPr/>
        </p:nvCxnSpPr>
        <p:spPr>
          <a:xfrm>
            <a:off x="1613471" y="5013176"/>
            <a:ext cx="738317" cy="13901"/>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8181020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612775" y="132598"/>
            <a:ext cx="7800801" cy="1143000"/>
          </a:xfrm>
        </p:spPr>
        <p:txBody>
          <a:bodyPr>
            <a:noAutofit/>
          </a:bodyPr>
          <a:lstStyle/>
          <a:p>
            <a:pPr algn="ctr"/>
            <a:r>
              <a:rPr lang="es-ES" sz="3200" b="1" dirty="0" smtClean="0">
                <a:solidFill>
                  <a:schemeClr val="tx1"/>
                </a:solidFill>
              </a:rPr>
              <a:t>BANCO DEL INSTITUTO ECUATORIANO DE </a:t>
            </a:r>
            <a:br>
              <a:rPr lang="es-ES" sz="3200" b="1" dirty="0" smtClean="0">
                <a:solidFill>
                  <a:schemeClr val="tx1"/>
                </a:solidFill>
              </a:rPr>
            </a:br>
            <a:r>
              <a:rPr lang="es-ES" sz="3200" b="1" dirty="0" smtClean="0">
                <a:solidFill>
                  <a:schemeClr val="tx1"/>
                </a:solidFill>
              </a:rPr>
              <a:t>SEGURIDAD SOCIAL</a:t>
            </a:r>
            <a:endParaRPr lang="es-ES" sz="3200" b="1" dirty="0">
              <a:solidFill>
                <a:schemeClr val="tx1"/>
              </a:solidFill>
            </a:endParaRPr>
          </a:p>
        </p:txBody>
      </p:sp>
      <p:sp>
        <p:nvSpPr>
          <p:cNvPr id="11" name="10 CuadroTexto"/>
          <p:cNvSpPr txBox="1"/>
          <p:nvPr/>
        </p:nvSpPr>
        <p:spPr>
          <a:xfrm>
            <a:off x="180307" y="2178089"/>
            <a:ext cx="1728192" cy="369332"/>
          </a:xfrm>
          <a:prstGeom prst="rect">
            <a:avLst/>
          </a:prstGeom>
          <a:noFill/>
        </p:spPr>
        <p:txBody>
          <a:bodyPr wrap="square" rtlCol="0">
            <a:spAutoFit/>
          </a:bodyPr>
          <a:lstStyle/>
          <a:p>
            <a:r>
              <a:rPr lang="es-ES" dirty="0" smtClean="0">
                <a:latin typeface="Algerian" pitchFamily="82" charset="0"/>
              </a:rPr>
              <a:t>PRODUCTOS  </a:t>
            </a:r>
            <a:endParaRPr lang="es-ES" dirty="0">
              <a:latin typeface="Algerian" pitchFamily="82" charset="0"/>
            </a:endParaRPr>
          </a:p>
        </p:txBody>
      </p:sp>
      <p:graphicFrame>
        <p:nvGraphicFramePr>
          <p:cNvPr id="12" name="11 Diagrama"/>
          <p:cNvGraphicFramePr/>
          <p:nvPr>
            <p:extLst>
              <p:ext uri="{D42A27DB-BD31-4B8C-83A1-F6EECF244321}">
                <p14:modId xmlns:p14="http://schemas.microsoft.com/office/powerpoint/2010/main" val="1766786696"/>
              </p:ext>
            </p:extLst>
          </p:nvPr>
        </p:nvGraphicFramePr>
        <p:xfrm>
          <a:off x="2123728" y="1370925"/>
          <a:ext cx="6538883" cy="2099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12 Conector recto de flecha"/>
          <p:cNvCxnSpPr/>
          <p:nvPr/>
        </p:nvCxnSpPr>
        <p:spPr>
          <a:xfrm>
            <a:off x="1604053" y="2362755"/>
            <a:ext cx="634992" cy="0"/>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graphicFrame>
        <p:nvGraphicFramePr>
          <p:cNvPr id="2" name="1 Diagrama"/>
          <p:cNvGraphicFramePr/>
          <p:nvPr>
            <p:extLst>
              <p:ext uri="{D42A27DB-BD31-4B8C-83A1-F6EECF244321}">
                <p14:modId xmlns:p14="http://schemas.microsoft.com/office/powerpoint/2010/main" val="3682317057"/>
              </p:ext>
            </p:extLst>
          </p:nvPr>
        </p:nvGraphicFramePr>
        <p:xfrm>
          <a:off x="467544" y="3645024"/>
          <a:ext cx="7776864" cy="30963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2050" name="Picture 2" descr="http://media-sa.viva-images.com/vivastreet_ve/clad/62/7/87215779/large/2.jpg?dt=2a9b20f050d70fffc88a020b3ab727b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2500" y="2603471"/>
            <a:ext cx="1371187" cy="10261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http://www.high-track.com/sites/default/files/pictures/construccion.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19909431">
            <a:off x="28279" y="4833949"/>
            <a:ext cx="1749871" cy="92098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10" descr="http://www.1800refugio.org.ec/refugionano/wp-content/uploads/2013/10/BIESS.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60232" y="692696"/>
            <a:ext cx="1535395" cy="621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84508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23167"/>
            <a:ext cx="8003232" cy="634082"/>
          </a:xfrm>
        </p:spPr>
        <p:txBody>
          <a:bodyPr/>
          <a:lstStyle/>
          <a:p>
            <a:pPr algn="ctr"/>
            <a:r>
              <a:rPr lang="es-ES" sz="2800" b="1" dirty="0" smtClean="0"/>
              <a:t>METODOLOGÍA Y TÉCNICAS DE INVESTIGACIÓN</a:t>
            </a:r>
            <a:endParaRPr lang="es-ES" sz="2800" b="1" dirty="0"/>
          </a:p>
        </p:txBody>
      </p:sp>
      <p:graphicFrame>
        <p:nvGraphicFramePr>
          <p:cNvPr id="4" name="3 Diagrama"/>
          <p:cNvGraphicFramePr/>
          <p:nvPr>
            <p:extLst>
              <p:ext uri="{D42A27DB-BD31-4B8C-83A1-F6EECF244321}">
                <p14:modId xmlns:p14="http://schemas.microsoft.com/office/powerpoint/2010/main" val="1066775899"/>
              </p:ext>
            </p:extLst>
          </p:nvPr>
        </p:nvGraphicFramePr>
        <p:xfrm>
          <a:off x="107504" y="764704"/>
          <a:ext cx="8244408" cy="2016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http://cdn.pymex.pe/wp-content/uploads/2013/09/economia-glob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146" y="3087005"/>
            <a:ext cx="3422864" cy="16855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mage.slidesharecdn.com/microeconomia-1212942901774291-9/95/slide-1-728.jpg?cb=121293558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7003" y="3212976"/>
            <a:ext cx="3991772" cy="1559596"/>
          </a:xfrm>
          <a:prstGeom prst="rect">
            <a:avLst/>
          </a:prstGeom>
          <a:noFill/>
          <a:extLst>
            <a:ext uri="{909E8E84-426E-40DD-AFC4-6F175D3DCCD1}">
              <a14:hiddenFill xmlns:a14="http://schemas.microsoft.com/office/drawing/2010/main">
                <a:solidFill>
                  <a:srgbClr val="FFFFFF"/>
                </a:solidFill>
              </a14:hiddenFill>
            </a:ext>
          </a:extLst>
        </p:spPr>
      </p:pic>
      <p:sp>
        <p:nvSpPr>
          <p:cNvPr id="7" name="6 CuadroTexto"/>
          <p:cNvSpPr txBox="1"/>
          <p:nvPr/>
        </p:nvSpPr>
        <p:spPr>
          <a:xfrm>
            <a:off x="1046454" y="4972526"/>
            <a:ext cx="2232248" cy="369332"/>
          </a:xfrm>
          <a:prstGeom prst="rect">
            <a:avLst/>
          </a:prstGeom>
          <a:noFill/>
        </p:spPr>
        <p:txBody>
          <a:bodyPr wrap="square" rtlCol="0">
            <a:spAutoFit/>
          </a:bodyPr>
          <a:lstStyle/>
          <a:p>
            <a:r>
              <a:rPr lang="es-ES" b="1" dirty="0" smtClean="0"/>
              <a:t>MACROECONÓMICO</a:t>
            </a:r>
            <a:endParaRPr lang="es-ES" b="1" dirty="0"/>
          </a:p>
        </p:txBody>
      </p:sp>
      <p:sp>
        <p:nvSpPr>
          <p:cNvPr id="10" name="9 CuadroTexto"/>
          <p:cNvSpPr txBox="1"/>
          <p:nvPr/>
        </p:nvSpPr>
        <p:spPr>
          <a:xfrm>
            <a:off x="5105340" y="4972526"/>
            <a:ext cx="2232248" cy="369332"/>
          </a:xfrm>
          <a:prstGeom prst="rect">
            <a:avLst/>
          </a:prstGeom>
          <a:noFill/>
        </p:spPr>
        <p:txBody>
          <a:bodyPr wrap="square" rtlCol="0">
            <a:spAutoFit/>
          </a:bodyPr>
          <a:lstStyle/>
          <a:p>
            <a:r>
              <a:rPr lang="es-ES" b="1" dirty="0" smtClean="0"/>
              <a:t>MICROECONÓMICO</a:t>
            </a:r>
            <a:endParaRPr lang="es-ES" b="1" dirty="0"/>
          </a:p>
        </p:txBody>
      </p:sp>
      <p:graphicFrame>
        <p:nvGraphicFramePr>
          <p:cNvPr id="8" name="7 Diagrama"/>
          <p:cNvGraphicFramePr/>
          <p:nvPr>
            <p:extLst>
              <p:ext uri="{D42A27DB-BD31-4B8C-83A1-F6EECF244321}">
                <p14:modId xmlns:p14="http://schemas.microsoft.com/office/powerpoint/2010/main" val="192431490"/>
              </p:ext>
            </p:extLst>
          </p:nvPr>
        </p:nvGraphicFramePr>
        <p:xfrm>
          <a:off x="0" y="5445224"/>
          <a:ext cx="4211960" cy="16457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8 Diagrama"/>
          <p:cNvGraphicFramePr/>
          <p:nvPr>
            <p:extLst>
              <p:ext uri="{D42A27DB-BD31-4B8C-83A1-F6EECF244321}">
                <p14:modId xmlns:p14="http://schemas.microsoft.com/office/powerpoint/2010/main" val="2014523539"/>
              </p:ext>
            </p:extLst>
          </p:nvPr>
        </p:nvGraphicFramePr>
        <p:xfrm>
          <a:off x="2693203" y="5374360"/>
          <a:ext cx="7399372" cy="130817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Tree>
    <p:extLst>
      <p:ext uri="{BB962C8B-B14F-4D97-AF65-F5344CB8AC3E}">
        <p14:creationId xmlns:p14="http://schemas.microsoft.com/office/powerpoint/2010/main" val="42138896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7430"/>
            <a:ext cx="7620000" cy="850106"/>
          </a:xfrm>
        </p:spPr>
        <p:txBody>
          <a:bodyPr/>
          <a:lstStyle/>
          <a:p>
            <a:pPr algn="ctr"/>
            <a:r>
              <a:rPr lang="es-ES" b="1" dirty="0" smtClean="0"/>
              <a:t>MARCO TEÓRICO </a:t>
            </a:r>
            <a:endParaRPr lang="es-ES" b="1" dirty="0"/>
          </a:p>
        </p:txBody>
      </p:sp>
      <p:graphicFrame>
        <p:nvGraphicFramePr>
          <p:cNvPr id="4" name="3 Diagrama"/>
          <p:cNvGraphicFramePr/>
          <p:nvPr>
            <p:extLst>
              <p:ext uri="{D42A27DB-BD31-4B8C-83A1-F6EECF244321}">
                <p14:modId xmlns:p14="http://schemas.microsoft.com/office/powerpoint/2010/main" val="2579770352"/>
              </p:ext>
            </p:extLst>
          </p:nvPr>
        </p:nvGraphicFramePr>
        <p:xfrm>
          <a:off x="-180528" y="692696"/>
          <a:ext cx="9324528" cy="6165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404538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yacencia">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yacencia">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1671</TotalTime>
  <Words>1526</Words>
  <Application>Microsoft Office PowerPoint</Application>
  <PresentationFormat>Presentación en pantalla (4:3)</PresentationFormat>
  <Paragraphs>143</Paragraphs>
  <Slides>33</Slides>
  <Notes>1</Notes>
  <HiddenSlides>0</HiddenSlides>
  <MMClips>0</MMClips>
  <ScaleCrop>false</ScaleCrop>
  <HeadingPairs>
    <vt:vector size="4" baseType="variant">
      <vt:variant>
        <vt:lpstr>Tema</vt:lpstr>
      </vt:variant>
      <vt:variant>
        <vt:i4>1</vt:i4>
      </vt:variant>
      <vt:variant>
        <vt:lpstr>Títulos de diapositiva</vt:lpstr>
      </vt:variant>
      <vt:variant>
        <vt:i4>33</vt:i4>
      </vt:variant>
    </vt:vector>
  </HeadingPairs>
  <TitlesOfParts>
    <vt:vector size="34" baseType="lpstr">
      <vt:lpstr>Adyacencia</vt:lpstr>
      <vt:lpstr>CARRERA DE INGENÍERIA  EN FINANZAS Y AUDITORÍA C.P.A.  TESIS PREVIO A LA OBTENCIÓN DEL TÍTULO DE INGENIERO EN FINANZAS, CONTADOR PÚBLICO – AUDITOR</vt:lpstr>
      <vt:lpstr>PLANTEAMIENTO DEL PROBLEMA </vt:lpstr>
      <vt:lpstr>OBJETIVO GENERAL </vt:lpstr>
      <vt:lpstr>OBJETIVOS ESPECÍFICOS</vt:lpstr>
      <vt:lpstr>BANCO DEL INSTITUTO ECUATORIANO DE  SEGURIDAD SOCIAL</vt:lpstr>
      <vt:lpstr>BANCO DEL INSTITUTO ECUATORIANO DE  SEGURIDAD SOCIAL</vt:lpstr>
      <vt:lpstr>BANCO DEL INSTITUTO ECUATORIANO DE  SEGURIDAD SOCIAL</vt:lpstr>
      <vt:lpstr>METODOLOGÍA Y TÉCNICAS DE INVESTIGACIÓN</vt:lpstr>
      <vt:lpstr>MARCO TEÓRICO </vt:lpstr>
      <vt:lpstr>PRODUCTO INTERNO BRUTO (MILES DE DÓLARES) 2008-2012</vt:lpstr>
      <vt:lpstr>LA CONSTRUCCIÓN EN LA ECONOMÍA DE LOS PAÍSES</vt:lpstr>
      <vt:lpstr>Presentación de PowerPoint</vt:lpstr>
      <vt:lpstr>INDUSTRIA – PRODUCTO INTERNO BRUTO</vt:lpstr>
      <vt:lpstr>PARTICIPACIÓN DEL SECTOR DE LA CONSTRUCCIÓN EN EL PIB 2008-2012</vt:lpstr>
      <vt:lpstr>EL EMPLEO EN EL SECTOR DE LA CONSTRUCCIÓN</vt:lpstr>
      <vt:lpstr>PRECIOS POR METRO CUADRADO 2008-2012</vt:lpstr>
      <vt:lpstr>NÚMERO DE PERMISOS PARA CONSTRUCCIONES 2008-2012 </vt:lpstr>
      <vt:lpstr>Tasas de Interés - BIESS</vt:lpstr>
      <vt:lpstr>CRÉDITOS PARA LA VIVIENDA 2008-2012 BIESS</vt:lpstr>
      <vt:lpstr>Presentación de PowerPoint</vt:lpstr>
      <vt:lpstr>PROVICIALES 2012 BIESS</vt:lpstr>
      <vt:lpstr>CRÉDITOS CONCEDIDOS POR EL SECTOR PRIVADO 2008-2012 IFIS</vt:lpstr>
      <vt:lpstr>CONCESIÓN DE CRÉDITOS PARA LA VIVIENDA IFIS vs BIESS</vt:lpstr>
      <vt:lpstr>Presentación de PowerPoint</vt:lpstr>
      <vt:lpstr>COSTOS DEL METRO CUADRADO DE CONSTRUCCIÓN 2008-2012</vt:lpstr>
      <vt:lpstr>COSTOS DEL METRO CUADRADO DE CONSTRUCCIÓN VIVIENDA UNIFAMILIAR (ACABADOS-MEDIOS)</vt:lpstr>
      <vt:lpstr>COSTOS DEL METRO CUADRADO DE CONSTRUCCIÓN VIVIENDA UNIFAMILIAR POPULAR</vt:lpstr>
      <vt:lpstr>COSTOS DEL METRO CUADRADO DE CONSTRUCCIÓN VIVIENDA MULTIFAMILIAR</vt:lpstr>
      <vt:lpstr> Afiliados vs Salarios </vt:lpstr>
      <vt:lpstr>CONCLUSIONES </vt:lpstr>
      <vt:lpstr>CONCLUSIONES</vt:lpstr>
      <vt:lpstr>RECOMENDACIONES </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CARRERA DE INGENÍERIA  EN FINANZAS Y AUDITORÍA C.P.A. TESIS PREVIO A LA OBTENCIÓN DEL TÍTULO DE INGENIERO EN FINANZAS, CONTADOR PÚBLICO – AUDITOR</dc:title>
  <dc:creator>admlocal</dc:creator>
  <cp:lastModifiedBy>Carolina Yanez Aguilar</cp:lastModifiedBy>
  <cp:revision>74</cp:revision>
  <dcterms:created xsi:type="dcterms:W3CDTF">2014-03-22T17:02:43Z</dcterms:created>
  <dcterms:modified xsi:type="dcterms:W3CDTF">2014-06-05T20:19:25Z</dcterms:modified>
</cp:coreProperties>
</file>