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57" r:id="rId3"/>
    <p:sldId id="257" r:id="rId4"/>
    <p:sldId id="258" r:id="rId5"/>
    <p:sldId id="259" r:id="rId6"/>
    <p:sldId id="260" r:id="rId7"/>
    <p:sldId id="261" r:id="rId8"/>
    <p:sldId id="262" r:id="rId9"/>
    <p:sldId id="358" r:id="rId10"/>
    <p:sldId id="263" r:id="rId11"/>
    <p:sldId id="264" r:id="rId12"/>
    <p:sldId id="265" r:id="rId13"/>
    <p:sldId id="266" r:id="rId14"/>
    <p:sldId id="268" r:id="rId15"/>
    <p:sldId id="269" r:id="rId16"/>
    <p:sldId id="285" r:id="rId17"/>
    <p:sldId id="286" r:id="rId18"/>
    <p:sldId id="288" r:id="rId19"/>
    <p:sldId id="289" r:id="rId20"/>
    <p:sldId id="302" r:id="rId21"/>
    <p:sldId id="303" r:id="rId22"/>
    <p:sldId id="304" r:id="rId23"/>
    <p:sldId id="305" r:id="rId24"/>
    <p:sldId id="307" r:id="rId25"/>
    <p:sldId id="308" r:id="rId26"/>
    <p:sldId id="310" r:id="rId27"/>
    <p:sldId id="311" r:id="rId28"/>
    <p:sldId id="312" r:id="rId29"/>
    <p:sldId id="313" r:id="rId30"/>
    <p:sldId id="314" r:id="rId31"/>
    <p:sldId id="309" r:id="rId32"/>
    <p:sldId id="306"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6" r:id="rId55"/>
    <p:sldId id="337" r:id="rId56"/>
    <p:sldId id="338" r:id="rId57"/>
    <p:sldId id="339" r:id="rId58"/>
    <p:sldId id="340" r:id="rId59"/>
    <p:sldId id="341" r:id="rId60"/>
    <p:sldId id="342" r:id="rId61"/>
    <p:sldId id="343" r:id="rId62"/>
    <p:sldId id="344" r:id="rId63"/>
    <p:sldId id="345" r:id="rId64"/>
    <p:sldId id="346" r:id="rId65"/>
    <p:sldId id="347" r:id="rId66"/>
    <p:sldId id="348" r:id="rId67"/>
    <p:sldId id="349" r:id="rId68"/>
    <p:sldId id="350" r:id="rId69"/>
    <p:sldId id="351" r:id="rId70"/>
    <p:sldId id="352" r:id="rId71"/>
    <p:sldId id="353" r:id="rId72"/>
    <p:sldId id="354" r:id="rId73"/>
    <p:sldId id="356" r:id="rId7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21" autoAdjust="0"/>
    <p:restoredTop sz="94660"/>
  </p:normalViewPr>
  <p:slideViewPr>
    <p:cSldViewPr>
      <p:cViewPr varScale="1">
        <p:scale>
          <a:sx n="39" d="100"/>
          <a:sy n="39" d="100"/>
        </p:scale>
        <p:origin x="-102" y="-6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ZAMBRANO\Escritorio\TESIS%20MARCIA\MARCIA%20ESPE\ART.%20CIENTIFICO\grafico%20Excel.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ZAMBRANO\Escritorio\TESIS%20MARCIA\MARCIA%20ESPE\ART.%20CIENTIFICO\grafico%20Excel.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ocuments%20and%20Settings\ZAMBRANO\Escritorio\TESIS%20MARCIA\MARCIA%20ESPE\ART.%20CIENTIFICO\grafico%20Excel.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Documents%20and%20Settings\ZAMBRANO\Escritorio\TESIS%20MARCIA\MARCIA%20ESPE\ART.%20CIENTIFICO\grafico%20Exce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ZAMBRANO\Escritorio\TESIS%20MARCIA\MARCIA%20ESPE\ART.%20CIENTIFICO\grafico%20Exce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ZAMBRANO\Escritorio\TESIS%20MARCIA\MARCIA%20ESPE\ART.%20CIENTIFICO\grafico%20Exce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ZAMBRANO\Escritorio\TESIS%20MARCIA\MARCIA%20ESPE\ART.%20CIENTIFICO\grafico%20Exce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ZAMBRANO\Escritorio\TESIS%20MARCIA\MARCIA%20ESPE\ART.%20CIENTIFICO\grafico%20Exce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ZAMBRANO\Escritorio\TESIS%20MARCIA\MARCIA%20ESPE\ART.%20CIENTIFICO\grafico%20Exce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ZAMBRANO\Escritorio\TESIS%20MARCIA\MARCIA%20ESPE\ART.%20CIENTIFICO\grafico%20Exce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ZAMBRANO\Escritorio\TESIS%20MARCIA\MARCIA%20ESPE\ART.%20CIENTIFICO\grafico%20Exce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ZAMBRANO\Escritorio\TESIS%20MARCIA\MARCIA%20ESPE\ART.%20CIENTIFICO\grafico%20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style val="8"/>
  <c:chart>
    <c:title>
      <c:tx>
        <c:rich>
          <a:bodyPr/>
          <a:lstStyle/>
          <a:p>
            <a:pPr>
              <a:defRPr/>
            </a:pPr>
            <a:r>
              <a:rPr lang="en-US" sz="2800" dirty="0"/>
              <a:t>EVALUACION DE PARADA DE MANOS</a:t>
            </a:r>
          </a:p>
        </c:rich>
      </c:tx>
      <c:layout>
        <c:manualLayout>
          <c:xMode val="edge"/>
          <c:yMode val="edge"/>
          <c:x val="0.13078557888597259"/>
          <c:y val="1.3725764669651867E-2"/>
        </c:manualLayout>
      </c:layout>
    </c:title>
    <c:view3D>
      <c:rAngAx val="1"/>
    </c:view3D>
    <c:plotArea>
      <c:layout/>
      <c:bar3DChart>
        <c:barDir val="col"/>
        <c:grouping val="stacked"/>
        <c:ser>
          <c:idx val="0"/>
          <c:order val="0"/>
          <c:dPt>
            <c:idx val="0"/>
            <c:spPr>
              <a:solidFill>
                <a:schemeClr val="accent2"/>
              </a:solidFill>
            </c:spPr>
          </c:dPt>
          <c:dPt>
            <c:idx val="2"/>
            <c:spPr>
              <a:solidFill>
                <a:schemeClr val="accent3"/>
              </a:solidFill>
            </c:spPr>
          </c:dPt>
          <c:dPt>
            <c:idx val="3"/>
            <c:spPr>
              <a:solidFill>
                <a:schemeClr val="accent5"/>
              </a:solidFill>
            </c:spPr>
          </c:dPt>
          <c:dPt>
            <c:idx val="4"/>
            <c:spPr>
              <a:solidFill>
                <a:schemeClr val="accent1">
                  <a:lumMod val="75000"/>
                </a:schemeClr>
              </a:solidFill>
            </c:spPr>
          </c:dPt>
          <c:dPt>
            <c:idx val="5"/>
            <c:spPr>
              <a:solidFill>
                <a:schemeClr val="accent2">
                  <a:lumMod val="60000"/>
                  <a:lumOff val="40000"/>
                </a:schemeClr>
              </a:solidFill>
            </c:spPr>
          </c:dPt>
          <c:dLbls>
            <c:dLbl>
              <c:idx val="0"/>
              <c:layout>
                <c:manualLayout>
                  <c:x val="8.333333333333361E-3"/>
                  <c:y val="-0.11111111111111126"/>
                </c:manualLayout>
              </c:layout>
              <c:showVal val="1"/>
            </c:dLbl>
            <c:dLbl>
              <c:idx val="1"/>
              <c:layout>
                <c:manualLayout>
                  <c:x val="9.5679012345679434E-3"/>
                  <c:y val="-0.16759817121423032"/>
                </c:manualLayout>
              </c:layout>
              <c:showVal val="1"/>
            </c:dLbl>
            <c:dLbl>
              <c:idx val="2"/>
              <c:layout>
                <c:manualLayout>
                  <c:x val="1.1111111111111193E-2"/>
                  <c:y val="-0.3009010494947118"/>
                </c:manualLayout>
              </c:layout>
              <c:showVal val="1"/>
            </c:dLbl>
            <c:dLbl>
              <c:idx val="3"/>
              <c:layout>
                <c:manualLayout>
                  <c:x val="1.8209876543209911E-2"/>
                  <c:y val="-0.24009484926602126"/>
                </c:manualLayout>
              </c:layout>
              <c:showVal val="1"/>
            </c:dLbl>
            <c:dLbl>
              <c:idx val="4"/>
              <c:layout>
                <c:manualLayout>
                  <c:x val="2.0679012345679121E-2"/>
                  <c:y val="-0.42988456114145468"/>
                </c:manualLayout>
              </c:layout>
              <c:showVal val="1"/>
            </c:dLbl>
            <c:dLbl>
              <c:idx val="5"/>
              <c:layout>
                <c:manualLayout>
                  <c:x val="8.3333333333332673E-3"/>
                  <c:y val="-0.1388888888888889"/>
                </c:manualLayout>
              </c:layout>
              <c:showVal val="1"/>
            </c:dLbl>
            <c:txPr>
              <a:bodyPr/>
              <a:lstStyle/>
              <a:p>
                <a:pPr>
                  <a:defRPr sz="1400" b="1"/>
                </a:pPr>
                <a:endParaRPr lang="es-ES"/>
              </a:p>
            </c:txPr>
            <c:showVal val="1"/>
          </c:dLbls>
          <c:cat>
            <c:strRef>
              <c:f>Hoja1!$A$3:$F$3</c:f>
              <c:strCache>
                <c:ptCount val="6"/>
                <c:pt idx="0">
                  <c:v>EXCELENTE</c:v>
                </c:pt>
                <c:pt idx="1">
                  <c:v>MUY BUENO</c:v>
                </c:pt>
                <c:pt idx="2">
                  <c:v>BUENO</c:v>
                </c:pt>
                <c:pt idx="3">
                  <c:v>REGULAR</c:v>
                </c:pt>
                <c:pt idx="4">
                  <c:v>MALO</c:v>
                </c:pt>
                <c:pt idx="5">
                  <c:v>NO PASARON LA PRUEBA</c:v>
                </c:pt>
              </c:strCache>
            </c:strRef>
          </c:cat>
          <c:val>
            <c:numRef>
              <c:f>Hoja1!$A$4:$F$4</c:f>
              <c:numCache>
                <c:formatCode>0.00%</c:formatCode>
                <c:ptCount val="6"/>
                <c:pt idx="0">
                  <c:v>6.660000000000002E-2</c:v>
                </c:pt>
                <c:pt idx="1">
                  <c:v>0.1166000000000002</c:v>
                </c:pt>
                <c:pt idx="2">
                  <c:v>0.23330000000000001</c:v>
                </c:pt>
                <c:pt idx="3">
                  <c:v>0.18330000000000021</c:v>
                </c:pt>
                <c:pt idx="4">
                  <c:v>0.38330000000000086</c:v>
                </c:pt>
                <c:pt idx="5">
                  <c:v>3.330000000000001E-2</c:v>
                </c:pt>
              </c:numCache>
            </c:numRef>
          </c:val>
        </c:ser>
        <c:dLbls>
          <c:showVal val="1"/>
        </c:dLbls>
        <c:gapWidth val="95"/>
        <c:gapDepth val="95"/>
        <c:shape val="box"/>
        <c:axId val="64903040"/>
        <c:axId val="64904576"/>
        <c:axId val="0"/>
      </c:bar3DChart>
      <c:catAx>
        <c:axId val="64903040"/>
        <c:scaling>
          <c:orientation val="minMax"/>
        </c:scaling>
        <c:axPos val="b"/>
        <c:majorTickMark val="none"/>
        <c:tickLblPos val="nextTo"/>
        <c:crossAx val="64904576"/>
        <c:crosses val="autoZero"/>
        <c:auto val="1"/>
        <c:lblAlgn val="ctr"/>
        <c:lblOffset val="100"/>
      </c:catAx>
      <c:valAx>
        <c:axId val="64904576"/>
        <c:scaling>
          <c:orientation val="minMax"/>
        </c:scaling>
        <c:delete val="1"/>
        <c:axPos val="l"/>
        <c:numFmt formatCode="0.00%" sourceLinked="1"/>
        <c:majorTickMark val="none"/>
        <c:tickLblPos val="nextTo"/>
        <c:crossAx val="64903040"/>
        <c:crosses val="autoZero"/>
        <c:crossBetween val="between"/>
      </c:valAx>
    </c:plotArea>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lgn="ctr" rtl="0">
              <a:defRPr/>
            </a:pPr>
            <a:r>
              <a:rPr lang="en-US" sz="2800" dirty="0"/>
              <a:t>EQUILIBRIO</a:t>
            </a:r>
            <a:endParaRPr lang="es-ES" sz="2800" dirty="0"/>
          </a:p>
          <a:p>
            <a:pPr algn="ctr" rtl="0">
              <a:defRPr/>
            </a:pPr>
            <a:r>
              <a:rPr lang="en-US" sz="2800" dirty="0"/>
              <a:t>GIMNASTAS EVALUADOS DE MUY BUENO</a:t>
            </a:r>
            <a:endParaRPr lang="es-ES" sz="2800" dirty="0"/>
          </a:p>
        </c:rich>
      </c:tx>
      <c:layout/>
    </c:title>
    <c:plotArea>
      <c:layout/>
      <c:barChart>
        <c:barDir val="col"/>
        <c:grouping val="stacked"/>
        <c:varyColors val="1"/>
        <c:ser>
          <c:idx val="0"/>
          <c:order val="0"/>
          <c:dLbls>
            <c:dLbl>
              <c:idx val="0"/>
              <c:layout>
                <c:manualLayout>
                  <c:x val="-5.228721573458218E-3"/>
                  <c:y val="-0.23625565635862383"/>
                </c:manualLayout>
              </c:layout>
              <c:tx>
                <c:rich>
                  <a:bodyPr/>
                  <a:lstStyle/>
                  <a:p>
                    <a:r>
                      <a:rPr lang="en-US" sz="1800" dirty="0"/>
                      <a:t>8,33%</a:t>
                    </a:r>
                  </a:p>
                </c:rich>
              </c:tx>
              <c:showVal val="1"/>
            </c:dLbl>
            <c:dLbl>
              <c:idx val="1"/>
              <c:layout>
                <c:manualLayout>
                  <c:x val="-3.4858143823054597E-3"/>
                  <c:y val="-0.29941310904855312"/>
                </c:manualLayout>
              </c:layout>
              <c:tx>
                <c:rich>
                  <a:bodyPr/>
                  <a:lstStyle/>
                  <a:p>
                    <a:r>
                      <a:rPr lang="en-US" sz="1800" dirty="0"/>
                      <a:t>11,66%</a:t>
                    </a:r>
                  </a:p>
                </c:rich>
              </c:tx>
              <c:showVal val="1"/>
            </c:dLbl>
            <c:showVal val="1"/>
          </c:dLbls>
          <c:cat>
            <c:multiLvlStrRef>
              <c:f>Hoja3!$A$19:$B$20</c:f>
              <c:multiLvlStrCache>
                <c:ptCount val="2"/>
                <c:lvl>
                  <c:pt idx="0">
                    <c:v>HOMBRES</c:v>
                  </c:pt>
                  <c:pt idx="1">
                    <c:v>MUJERES</c:v>
                  </c:pt>
                </c:lvl>
                <c:lvl>
                  <c:pt idx="0">
                    <c:v>MUY BUENO 20,00%</c:v>
                  </c:pt>
                </c:lvl>
              </c:multiLvlStrCache>
            </c:multiLvlStrRef>
          </c:cat>
          <c:val>
            <c:numRef>
              <c:f>Hoja3!$A$21:$B$21</c:f>
              <c:numCache>
                <c:formatCode>0.00%</c:formatCode>
                <c:ptCount val="2"/>
                <c:pt idx="0">
                  <c:v>8.3300000000000041E-2</c:v>
                </c:pt>
                <c:pt idx="1">
                  <c:v>0.11660000000000002</c:v>
                </c:pt>
              </c:numCache>
            </c:numRef>
          </c:val>
        </c:ser>
        <c:dLbls>
          <c:showVal val="1"/>
        </c:dLbls>
        <c:gapWidth val="95"/>
        <c:overlap val="100"/>
        <c:axId val="43809024"/>
        <c:axId val="43827200"/>
      </c:barChart>
      <c:catAx>
        <c:axId val="43809024"/>
        <c:scaling>
          <c:orientation val="minMax"/>
        </c:scaling>
        <c:axPos val="b"/>
        <c:majorTickMark val="none"/>
        <c:tickLblPos val="nextTo"/>
        <c:crossAx val="43827200"/>
        <c:crosses val="autoZero"/>
        <c:auto val="1"/>
        <c:lblAlgn val="ctr"/>
        <c:lblOffset val="100"/>
      </c:catAx>
      <c:valAx>
        <c:axId val="43827200"/>
        <c:scaling>
          <c:orientation val="minMax"/>
        </c:scaling>
        <c:delete val="1"/>
        <c:axPos val="l"/>
        <c:numFmt formatCode="0.00%" sourceLinked="1"/>
        <c:tickLblPos val="nextTo"/>
        <c:crossAx val="43809024"/>
        <c:crosses val="autoZero"/>
        <c:crossBetween val="between"/>
      </c:valAx>
    </c:plotArea>
    <c:plotVisOnly val="1"/>
  </c:chart>
  <c:txPr>
    <a:bodyPr/>
    <a:lstStyle/>
    <a:p>
      <a:pPr>
        <a:defRPr b="1"/>
      </a:pPr>
      <a:endParaRPr lang="es-E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lgn="ctr" rtl="0">
              <a:defRPr/>
            </a:pPr>
            <a:r>
              <a:rPr lang="en-US" sz="2800" dirty="0"/>
              <a:t>EQUILIBRIO</a:t>
            </a:r>
            <a:endParaRPr lang="es-ES" sz="2800" dirty="0"/>
          </a:p>
          <a:p>
            <a:pPr algn="ctr" rtl="0">
              <a:defRPr/>
            </a:pPr>
            <a:r>
              <a:rPr lang="en-US" sz="2800" dirty="0"/>
              <a:t>GIMNASTAS EVALUADOS DE REGULAR  </a:t>
            </a:r>
            <a:endParaRPr lang="es-ES" sz="2800" dirty="0"/>
          </a:p>
        </c:rich>
      </c:tx>
      <c:layout/>
    </c:title>
    <c:plotArea>
      <c:layout/>
      <c:barChart>
        <c:barDir val="col"/>
        <c:grouping val="stacked"/>
        <c:varyColors val="1"/>
        <c:ser>
          <c:idx val="0"/>
          <c:order val="0"/>
          <c:invertIfNegative val="1"/>
          <c:dLbls>
            <c:dLbl>
              <c:idx val="0"/>
              <c:layout>
                <c:manualLayout>
                  <c:x val="-5.3332960049273541E-3"/>
                  <c:y val="-0.22923816161529845"/>
                </c:manualLayout>
              </c:layout>
              <c:tx>
                <c:rich>
                  <a:bodyPr/>
                  <a:lstStyle/>
                  <a:p>
                    <a:r>
                      <a:rPr lang="en-US" sz="1800" dirty="0"/>
                      <a:t>16,66%</a:t>
                    </a:r>
                  </a:p>
                </c:rich>
              </c:tx>
              <c:showVal val="1"/>
            </c:dLbl>
            <c:dLbl>
              <c:idx val="1"/>
              <c:layout>
                <c:manualLayout>
                  <c:x val="-5.3332960049273541E-3"/>
                  <c:y val="-0.28303895464746032"/>
                </c:manualLayout>
              </c:layout>
              <c:tx>
                <c:rich>
                  <a:bodyPr/>
                  <a:lstStyle/>
                  <a:p>
                    <a:r>
                      <a:rPr lang="en-US" sz="1800" dirty="0"/>
                      <a:t>20,00%</a:t>
                    </a:r>
                  </a:p>
                </c:rich>
              </c:tx>
              <c:showVal val="1"/>
            </c:dLbl>
            <c:showVal val="1"/>
          </c:dLbls>
          <c:cat>
            <c:multiLvlStrRef>
              <c:f>Hoja3!$A$50:$B$51</c:f>
              <c:multiLvlStrCache>
                <c:ptCount val="2"/>
                <c:lvl>
                  <c:pt idx="0">
                    <c:v>HOMBRES</c:v>
                  </c:pt>
                  <c:pt idx="1">
                    <c:v>MUJERES</c:v>
                  </c:pt>
                </c:lvl>
                <c:lvl>
                  <c:pt idx="0">
                    <c:v>REGULAR 26,66%</c:v>
                  </c:pt>
                </c:lvl>
              </c:multiLvlStrCache>
            </c:multiLvlStrRef>
          </c:cat>
          <c:val>
            <c:numRef>
              <c:f>Hoja3!$A$52:$B$52</c:f>
              <c:numCache>
                <c:formatCode>0.00%</c:formatCode>
                <c:ptCount val="2"/>
                <c:pt idx="0">
                  <c:v>0.1666</c:v>
                </c:pt>
                <c:pt idx="1">
                  <c:v>0.2</c:v>
                </c:pt>
              </c:numCache>
            </c:numRef>
          </c:val>
        </c:ser>
        <c:dLbls>
          <c:showVal val="1"/>
        </c:dLbls>
        <c:gapWidth val="95"/>
        <c:overlap val="100"/>
        <c:axId val="43851776"/>
        <c:axId val="43853312"/>
      </c:barChart>
      <c:catAx>
        <c:axId val="43851776"/>
        <c:scaling>
          <c:orientation val="minMax"/>
        </c:scaling>
        <c:axPos val="b"/>
        <c:majorTickMark val="none"/>
        <c:tickLblPos val="nextTo"/>
        <c:crossAx val="43853312"/>
        <c:crosses val="autoZero"/>
        <c:auto val="1"/>
        <c:lblAlgn val="ctr"/>
        <c:lblOffset val="100"/>
      </c:catAx>
      <c:valAx>
        <c:axId val="43853312"/>
        <c:scaling>
          <c:orientation val="minMax"/>
        </c:scaling>
        <c:delete val="1"/>
        <c:axPos val="l"/>
        <c:numFmt formatCode="0.00%" sourceLinked="1"/>
        <c:tickLblPos val="nextTo"/>
        <c:crossAx val="43851776"/>
        <c:crosses val="autoZero"/>
        <c:crossBetween val="between"/>
      </c:valAx>
    </c:plotArea>
    <c:plotVisOnly val="1"/>
  </c:chart>
  <c:txPr>
    <a:bodyPr/>
    <a:lstStyle/>
    <a:p>
      <a:pPr>
        <a:defRPr b="1"/>
      </a:pPr>
      <a:endParaRPr lang="es-E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lgn="ctr" rtl="0">
              <a:defRPr/>
            </a:pPr>
            <a:r>
              <a:rPr lang="en-US" sz="2800" dirty="0"/>
              <a:t>EQUILIBRIO</a:t>
            </a:r>
            <a:endParaRPr lang="es-ES" sz="2800" dirty="0"/>
          </a:p>
          <a:p>
            <a:pPr algn="ctr" rtl="0">
              <a:defRPr/>
            </a:pPr>
            <a:r>
              <a:rPr lang="en-US" sz="2800" dirty="0"/>
              <a:t>GIMNASTAS EVALUADOS DE MALO </a:t>
            </a:r>
            <a:endParaRPr lang="es-ES" sz="2800" dirty="0"/>
          </a:p>
        </c:rich>
      </c:tx>
      <c:layout/>
    </c:title>
    <c:plotArea>
      <c:layout/>
      <c:barChart>
        <c:barDir val="col"/>
        <c:grouping val="stacked"/>
        <c:varyColors val="1"/>
        <c:ser>
          <c:idx val="0"/>
          <c:order val="0"/>
          <c:dLbls>
            <c:dLbl>
              <c:idx val="0"/>
              <c:layout>
                <c:manualLayout>
                  <c:x val="-2.725906846962867E-2"/>
                  <c:y val="-0.29613747775417121"/>
                </c:manualLayout>
              </c:layout>
              <c:tx>
                <c:rich>
                  <a:bodyPr/>
                  <a:lstStyle/>
                  <a:p>
                    <a:r>
                      <a:rPr lang="en-US" sz="1800" dirty="0"/>
                      <a:t>8,33%</a:t>
                    </a:r>
                  </a:p>
                </c:rich>
              </c:tx>
              <c:showVal val="1"/>
            </c:dLbl>
            <c:dLbl>
              <c:idx val="1"/>
              <c:layout>
                <c:manualLayout>
                  <c:x val="-1.8962830239741699E-2"/>
                  <c:y val="-0.33573738636870321"/>
                </c:manualLayout>
              </c:layout>
              <c:tx>
                <c:rich>
                  <a:bodyPr/>
                  <a:lstStyle/>
                  <a:p>
                    <a:r>
                      <a:rPr lang="en-US" sz="1800" dirty="0"/>
                      <a:t>10,00%</a:t>
                    </a:r>
                  </a:p>
                </c:rich>
              </c:tx>
              <c:showVal val="1"/>
            </c:dLbl>
            <c:showVal val="1"/>
          </c:dLbls>
          <c:cat>
            <c:multiLvlStrRef>
              <c:f>Hoja3!$A$65:$B$66</c:f>
              <c:multiLvlStrCache>
                <c:ptCount val="2"/>
                <c:lvl>
                  <c:pt idx="0">
                    <c:v>HOMBRES</c:v>
                  </c:pt>
                  <c:pt idx="1">
                    <c:v>MUJERES</c:v>
                  </c:pt>
                </c:lvl>
                <c:lvl>
                  <c:pt idx="0">
                    <c:v>MALO 18,33%</c:v>
                  </c:pt>
                </c:lvl>
              </c:multiLvlStrCache>
            </c:multiLvlStrRef>
          </c:cat>
          <c:val>
            <c:numRef>
              <c:f>Hoja3!$A$67:$B$67</c:f>
              <c:numCache>
                <c:formatCode>0.00%</c:formatCode>
                <c:ptCount val="2"/>
                <c:pt idx="0">
                  <c:v>8.3300000000000041E-2</c:v>
                </c:pt>
                <c:pt idx="1">
                  <c:v>0.1</c:v>
                </c:pt>
              </c:numCache>
            </c:numRef>
          </c:val>
        </c:ser>
        <c:dLbls>
          <c:showVal val="1"/>
        </c:dLbls>
        <c:gapWidth val="95"/>
        <c:overlap val="100"/>
        <c:axId val="43890176"/>
        <c:axId val="43891712"/>
      </c:barChart>
      <c:catAx>
        <c:axId val="43890176"/>
        <c:scaling>
          <c:orientation val="minMax"/>
        </c:scaling>
        <c:axPos val="b"/>
        <c:majorTickMark val="none"/>
        <c:tickLblPos val="nextTo"/>
        <c:crossAx val="43891712"/>
        <c:crosses val="autoZero"/>
        <c:auto val="1"/>
        <c:lblAlgn val="ctr"/>
        <c:lblOffset val="100"/>
      </c:catAx>
      <c:valAx>
        <c:axId val="43891712"/>
        <c:scaling>
          <c:orientation val="minMax"/>
        </c:scaling>
        <c:delete val="1"/>
        <c:axPos val="l"/>
        <c:numFmt formatCode="0.00%" sourceLinked="1"/>
        <c:tickLblPos val="nextTo"/>
        <c:crossAx val="43890176"/>
        <c:crosses val="autoZero"/>
        <c:crossBetween val="between"/>
      </c:valAx>
    </c:plotArea>
    <c:plotVisOnly val="1"/>
  </c:chart>
  <c:txPr>
    <a:bodyPr/>
    <a:lstStyle/>
    <a:p>
      <a:pPr>
        <a:defRPr b="1"/>
      </a:pPr>
      <a:endParaRPr lang="es-E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n-US" sz="2800" dirty="0"/>
              <a:t>PARADA DE MANOS</a:t>
            </a:r>
          </a:p>
          <a:p>
            <a:pPr>
              <a:defRPr/>
            </a:pPr>
            <a:r>
              <a:rPr lang="en-US" sz="2800" dirty="0"/>
              <a:t>GIMNASTAS EVALUADOS DE EXCELENTE</a:t>
            </a:r>
          </a:p>
        </c:rich>
      </c:tx>
      <c:layout>
        <c:manualLayout>
          <c:xMode val="edge"/>
          <c:yMode val="edge"/>
          <c:x val="0.16108333333333341"/>
          <c:y val="4.1666666666666664E-2"/>
        </c:manualLayout>
      </c:layout>
    </c:title>
    <c:plotArea>
      <c:layout/>
      <c:barChart>
        <c:barDir val="col"/>
        <c:grouping val="stacked"/>
        <c:varyColors val="1"/>
        <c:ser>
          <c:idx val="0"/>
          <c:order val="0"/>
          <c:dLbls>
            <c:dLbl>
              <c:idx val="0"/>
              <c:layout>
                <c:manualLayout>
                  <c:x val="3.8231512580124425E-3"/>
                  <c:y val="-0.27259068469628678"/>
                </c:manualLayout>
              </c:layout>
              <c:tx>
                <c:rich>
                  <a:bodyPr/>
                  <a:lstStyle/>
                  <a:p>
                    <a:r>
                      <a:rPr lang="en-US" sz="1800" dirty="0"/>
                      <a:t>5,00%</a:t>
                    </a:r>
                  </a:p>
                </c:rich>
              </c:tx>
              <c:showVal val="1"/>
            </c:dLbl>
            <c:dLbl>
              <c:idx val="1"/>
              <c:layout>
                <c:manualLayout>
                  <c:x val="3.8231512580124425E-3"/>
                  <c:y val="-0.1090362738785149"/>
                </c:manualLayout>
              </c:layout>
              <c:tx>
                <c:rich>
                  <a:bodyPr/>
                  <a:lstStyle/>
                  <a:p>
                    <a:r>
                      <a:rPr lang="en-US" sz="1800" dirty="0"/>
                      <a:t>1,66%</a:t>
                    </a:r>
                  </a:p>
                </c:rich>
              </c:tx>
              <c:showVal val="1"/>
            </c:dLbl>
            <c:txPr>
              <a:bodyPr/>
              <a:lstStyle/>
              <a:p>
                <a:pPr>
                  <a:defRPr sz="1200" b="1"/>
                </a:pPr>
                <a:endParaRPr lang="es-ES"/>
              </a:p>
            </c:txPr>
            <c:showVal val="1"/>
          </c:dLbls>
          <c:cat>
            <c:multiLvlStrRef>
              <c:f>Hoja2!$A$5:$B$6</c:f>
              <c:multiLvlStrCache>
                <c:ptCount val="2"/>
                <c:lvl>
                  <c:pt idx="0">
                    <c:v>HOMBRES</c:v>
                  </c:pt>
                  <c:pt idx="1">
                    <c:v>MUJERES</c:v>
                  </c:pt>
                </c:lvl>
                <c:lvl>
                  <c:pt idx="0">
                    <c:v>EXCELENTE 6,66%</c:v>
                  </c:pt>
                </c:lvl>
              </c:multiLvlStrCache>
            </c:multiLvlStrRef>
          </c:cat>
          <c:val>
            <c:numRef>
              <c:f>Hoja2!$A$7:$B$7</c:f>
              <c:numCache>
                <c:formatCode>0.00%</c:formatCode>
                <c:ptCount val="2"/>
                <c:pt idx="0">
                  <c:v>0.05</c:v>
                </c:pt>
                <c:pt idx="1">
                  <c:v>1.6600000000000038E-2</c:v>
                </c:pt>
              </c:numCache>
            </c:numRef>
          </c:val>
        </c:ser>
        <c:dLbls>
          <c:showVal val="1"/>
        </c:dLbls>
        <c:gapWidth val="95"/>
        <c:overlap val="100"/>
        <c:axId val="64933248"/>
        <c:axId val="65221760"/>
      </c:barChart>
      <c:catAx>
        <c:axId val="64933248"/>
        <c:scaling>
          <c:orientation val="minMax"/>
        </c:scaling>
        <c:axPos val="b"/>
        <c:majorTickMark val="none"/>
        <c:tickLblPos val="nextTo"/>
        <c:txPr>
          <a:bodyPr/>
          <a:lstStyle/>
          <a:p>
            <a:pPr>
              <a:defRPr sz="1100" b="1"/>
            </a:pPr>
            <a:endParaRPr lang="es-ES"/>
          </a:p>
        </c:txPr>
        <c:crossAx val="65221760"/>
        <c:crosses val="autoZero"/>
        <c:auto val="1"/>
        <c:lblAlgn val="ctr"/>
        <c:lblOffset val="100"/>
      </c:catAx>
      <c:valAx>
        <c:axId val="65221760"/>
        <c:scaling>
          <c:orientation val="minMax"/>
        </c:scaling>
        <c:delete val="1"/>
        <c:axPos val="l"/>
        <c:numFmt formatCode="0.00%" sourceLinked="1"/>
        <c:tickLblPos val="nextTo"/>
        <c:crossAx val="64933248"/>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ES"/>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2800" b="1" i="0" baseline="0" dirty="0"/>
              <a:t>PARADA DE MANOS</a:t>
            </a:r>
            <a:endParaRPr lang="es-ES" sz="2800" dirty="0"/>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2800" b="1" i="0" u="none" strike="noStrike" baseline="0" dirty="0"/>
              <a:t>GIMNASTAS EVALUADOS DE MUY BUENO</a:t>
            </a:r>
            <a:endParaRPr lang="es-ES" sz="2800" dirty="0"/>
          </a:p>
        </c:rich>
      </c:tx>
      <c:layout/>
    </c:title>
    <c:plotArea>
      <c:layout/>
      <c:barChart>
        <c:barDir val="col"/>
        <c:grouping val="stacked"/>
        <c:varyColors val="1"/>
        <c:ser>
          <c:idx val="0"/>
          <c:order val="0"/>
          <c:dLbls>
            <c:dLbl>
              <c:idx val="0"/>
              <c:layout>
                <c:manualLayout>
                  <c:x val="3.3862196856681583E-3"/>
                  <c:y val="-0.24078593777520119"/>
                </c:manualLayout>
              </c:layout>
              <c:tx>
                <c:rich>
                  <a:bodyPr/>
                  <a:lstStyle/>
                  <a:p>
                    <a:r>
                      <a:rPr lang="en-US" sz="1800" dirty="0" smtClean="0"/>
                      <a:t>5,00%</a:t>
                    </a:r>
                    <a:endParaRPr lang="en-US" sz="1800" dirty="0"/>
                  </a:p>
                </c:rich>
              </c:tx>
              <c:showVal val="1"/>
            </c:dLbl>
            <c:dLbl>
              <c:idx val="1"/>
              <c:layout>
                <c:manualLayout>
                  <c:x val="-1.6931098428340798E-3"/>
                  <c:y val="-0.31054634965399758"/>
                </c:manualLayout>
              </c:layout>
              <c:tx>
                <c:rich>
                  <a:bodyPr/>
                  <a:lstStyle/>
                  <a:p>
                    <a:r>
                      <a:rPr lang="en-US" sz="1800" dirty="0" smtClean="0"/>
                      <a:t>6,66%</a:t>
                    </a:r>
                    <a:endParaRPr lang="en-US" sz="1800" dirty="0"/>
                  </a:p>
                </c:rich>
              </c:tx>
              <c:showVal val="1"/>
            </c:dLbl>
            <c:txPr>
              <a:bodyPr/>
              <a:lstStyle/>
              <a:p>
                <a:pPr>
                  <a:defRPr sz="1200" b="1"/>
                </a:pPr>
                <a:endParaRPr lang="es-ES"/>
              </a:p>
            </c:txPr>
            <c:showVal val="1"/>
          </c:dLbls>
          <c:cat>
            <c:multiLvlStrRef>
              <c:f>Hoja2!$A$20:$B$21</c:f>
              <c:multiLvlStrCache>
                <c:ptCount val="2"/>
                <c:lvl>
                  <c:pt idx="0">
                    <c:v>HOMBRES</c:v>
                  </c:pt>
                  <c:pt idx="1">
                    <c:v>MUJERES</c:v>
                  </c:pt>
                </c:lvl>
                <c:lvl>
                  <c:pt idx="0">
                    <c:v>MUY BUENO 11,66%</c:v>
                  </c:pt>
                </c:lvl>
              </c:multiLvlStrCache>
            </c:multiLvlStrRef>
          </c:cat>
          <c:val>
            <c:numRef>
              <c:f>Hoja2!$A$22:$B$22</c:f>
              <c:numCache>
                <c:formatCode>0.00%</c:formatCode>
                <c:ptCount val="2"/>
                <c:pt idx="0">
                  <c:v>0.05</c:v>
                </c:pt>
                <c:pt idx="1">
                  <c:v>6.6600000000000006E-2</c:v>
                </c:pt>
              </c:numCache>
            </c:numRef>
          </c:val>
        </c:ser>
        <c:dLbls>
          <c:showVal val="1"/>
        </c:dLbls>
        <c:gapWidth val="95"/>
        <c:overlap val="100"/>
        <c:axId val="65242240"/>
        <c:axId val="65243776"/>
      </c:barChart>
      <c:catAx>
        <c:axId val="65242240"/>
        <c:scaling>
          <c:orientation val="minMax"/>
        </c:scaling>
        <c:axPos val="b"/>
        <c:majorTickMark val="none"/>
        <c:tickLblPos val="nextTo"/>
        <c:txPr>
          <a:bodyPr/>
          <a:lstStyle/>
          <a:p>
            <a:pPr>
              <a:defRPr b="1"/>
            </a:pPr>
            <a:endParaRPr lang="es-ES"/>
          </a:p>
        </c:txPr>
        <c:crossAx val="65243776"/>
        <c:crosses val="autoZero"/>
        <c:auto val="1"/>
        <c:lblAlgn val="ctr"/>
        <c:lblOffset val="100"/>
      </c:catAx>
      <c:valAx>
        <c:axId val="65243776"/>
        <c:scaling>
          <c:orientation val="minMax"/>
        </c:scaling>
        <c:delete val="1"/>
        <c:axPos val="l"/>
        <c:numFmt formatCode="0.00%" sourceLinked="1"/>
        <c:tickLblPos val="nextTo"/>
        <c:crossAx val="65242240"/>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ES"/>
  <c:chart>
    <c:title>
      <c:tx>
        <c:rich>
          <a:bodyPr/>
          <a:lstStyle/>
          <a:p>
            <a:pPr marL="0" marR="0" indent="0" algn="ctr" defTabSz="914400" rtl="0" eaLnBrk="1" fontAlgn="base"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2800" b="1" i="0" baseline="0" dirty="0"/>
              <a:t>PARADA DE MANOS</a:t>
            </a:r>
            <a:endParaRPr lang="es-ES" sz="2800" dirty="0"/>
          </a:p>
          <a:p>
            <a:pPr marL="0" marR="0" indent="0" algn="ctr" defTabSz="914400" rtl="0" eaLnBrk="1" fontAlgn="base"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2800" b="1" i="0" baseline="0" dirty="0"/>
              <a:t>GIMNASTAS EVALUADOS DE  BUENO</a:t>
            </a:r>
            <a:endParaRPr lang="es-ES" sz="2800" b="1" i="0" baseline="0" dirty="0"/>
          </a:p>
        </c:rich>
      </c:tx>
      <c:layout/>
    </c:title>
    <c:plotArea>
      <c:layout/>
      <c:barChart>
        <c:barDir val="col"/>
        <c:grouping val="stacked"/>
        <c:varyColors val="1"/>
        <c:ser>
          <c:idx val="0"/>
          <c:order val="0"/>
          <c:dLbls>
            <c:dLbl>
              <c:idx val="0"/>
              <c:layout>
                <c:manualLayout>
                  <c:x val="-1.7640902170144301E-2"/>
                  <c:y val="-0.3225126478426803"/>
                </c:manualLayout>
              </c:layout>
              <c:tx>
                <c:rich>
                  <a:bodyPr/>
                  <a:lstStyle/>
                  <a:p>
                    <a:r>
                      <a:rPr lang="en-US" sz="1800" dirty="0"/>
                      <a:t>13,33%</a:t>
                    </a:r>
                  </a:p>
                </c:rich>
              </c:tx>
              <c:showVal val="1"/>
            </c:dLbl>
            <c:dLbl>
              <c:idx val="1"/>
              <c:layout>
                <c:manualLayout>
                  <c:x val="-1.2375981755023718E-2"/>
                  <c:y val="-0.26047881191877814"/>
                </c:manualLayout>
              </c:layout>
              <c:tx>
                <c:rich>
                  <a:bodyPr/>
                  <a:lstStyle/>
                  <a:p>
                    <a:r>
                      <a:rPr lang="en-US" sz="1800" dirty="0"/>
                      <a:t>10,00%</a:t>
                    </a:r>
                  </a:p>
                </c:rich>
              </c:tx>
              <c:showVal val="1"/>
            </c:dLbl>
            <c:txPr>
              <a:bodyPr/>
              <a:lstStyle/>
              <a:p>
                <a:pPr>
                  <a:defRPr sz="1200" b="1"/>
                </a:pPr>
                <a:endParaRPr lang="es-ES"/>
              </a:p>
            </c:txPr>
            <c:showVal val="1"/>
          </c:dLbls>
          <c:cat>
            <c:multiLvlStrRef>
              <c:f>Hoja2!$A$35:$B$36</c:f>
              <c:multiLvlStrCache>
                <c:ptCount val="2"/>
                <c:lvl>
                  <c:pt idx="0">
                    <c:v>HOMBRES</c:v>
                  </c:pt>
                  <c:pt idx="1">
                    <c:v>MUJERES</c:v>
                  </c:pt>
                </c:lvl>
                <c:lvl>
                  <c:pt idx="0">
                    <c:v>BUENO 23,33%</c:v>
                  </c:pt>
                </c:lvl>
              </c:multiLvlStrCache>
            </c:multiLvlStrRef>
          </c:cat>
          <c:val>
            <c:numRef>
              <c:f>Hoja2!$A$37:$B$37</c:f>
              <c:numCache>
                <c:formatCode>0.00%</c:formatCode>
                <c:ptCount val="2"/>
                <c:pt idx="0">
                  <c:v>0.1333</c:v>
                </c:pt>
                <c:pt idx="1">
                  <c:v>0.1</c:v>
                </c:pt>
              </c:numCache>
            </c:numRef>
          </c:val>
        </c:ser>
        <c:dLbls>
          <c:showVal val="1"/>
        </c:dLbls>
        <c:gapWidth val="95"/>
        <c:overlap val="100"/>
        <c:axId val="43584128"/>
        <c:axId val="43590016"/>
      </c:barChart>
      <c:catAx>
        <c:axId val="43584128"/>
        <c:scaling>
          <c:orientation val="minMax"/>
        </c:scaling>
        <c:axPos val="b"/>
        <c:majorTickMark val="none"/>
        <c:tickLblPos val="nextTo"/>
        <c:txPr>
          <a:bodyPr/>
          <a:lstStyle/>
          <a:p>
            <a:pPr>
              <a:defRPr b="1"/>
            </a:pPr>
            <a:endParaRPr lang="es-ES"/>
          </a:p>
        </c:txPr>
        <c:crossAx val="43590016"/>
        <c:crosses val="autoZero"/>
        <c:auto val="1"/>
        <c:lblAlgn val="ctr"/>
        <c:lblOffset val="100"/>
      </c:catAx>
      <c:valAx>
        <c:axId val="43590016"/>
        <c:scaling>
          <c:orientation val="minMax"/>
        </c:scaling>
        <c:delete val="1"/>
        <c:axPos val="l"/>
        <c:numFmt formatCode="0.00%" sourceLinked="1"/>
        <c:tickLblPos val="nextTo"/>
        <c:crossAx val="43584128"/>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lgn="ctr" rtl="0">
              <a:defRPr/>
            </a:pPr>
            <a:r>
              <a:rPr lang="en-US" sz="2800" dirty="0"/>
              <a:t>PARADA DE MANOS</a:t>
            </a:r>
            <a:endParaRPr lang="es-ES" sz="2800" dirty="0"/>
          </a:p>
          <a:p>
            <a:pPr algn="ctr" rtl="0">
              <a:defRPr/>
            </a:pPr>
            <a:r>
              <a:rPr lang="en-US" sz="2800" dirty="0"/>
              <a:t>GIMNASTAS EVALUADOS DE REGULAR  </a:t>
            </a:r>
            <a:endParaRPr lang="es-ES" sz="2800" dirty="0"/>
          </a:p>
        </c:rich>
      </c:tx>
      <c:layout/>
    </c:title>
    <c:plotArea>
      <c:layout/>
      <c:barChart>
        <c:barDir val="col"/>
        <c:grouping val="stacked"/>
        <c:varyColors val="1"/>
        <c:ser>
          <c:idx val="0"/>
          <c:order val="0"/>
          <c:dLbls>
            <c:dLbl>
              <c:idx val="0"/>
              <c:layout>
                <c:manualLayout>
                  <c:x val="-2.0370227796597515E-2"/>
                  <c:y val="-0.14736738960983484"/>
                </c:manualLayout>
              </c:layout>
              <c:tx>
                <c:rich>
                  <a:bodyPr/>
                  <a:lstStyle/>
                  <a:p>
                    <a:r>
                      <a:rPr lang="en-US" sz="1800" dirty="0"/>
                      <a:t>5,00%</a:t>
                    </a:r>
                  </a:p>
                </c:rich>
              </c:tx>
              <c:showVal val="1"/>
            </c:dLbl>
            <c:dLbl>
              <c:idx val="1"/>
              <c:layout>
                <c:manualLayout>
                  <c:x val="-9.2591944529988746E-3"/>
                  <c:y val="-0.32046559327852953"/>
                </c:manualLayout>
              </c:layout>
              <c:tx>
                <c:rich>
                  <a:bodyPr/>
                  <a:lstStyle/>
                  <a:p>
                    <a:r>
                      <a:rPr lang="en-US" sz="1800" dirty="0"/>
                      <a:t>13,33%</a:t>
                    </a:r>
                  </a:p>
                </c:rich>
              </c:tx>
              <c:showVal val="1"/>
            </c:dLbl>
            <c:showVal val="1"/>
          </c:dLbls>
          <c:cat>
            <c:multiLvlStrRef>
              <c:f>Hoja2!$A$51:$B$52</c:f>
              <c:multiLvlStrCache>
                <c:ptCount val="2"/>
                <c:lvl>
                  <c:pt idx="0">
                    <c:v>HOMBRES</c:v>
                  </c:pt>
                  <c:pt idx="1">
                    <c:v>MUJERES</c:v>
                  </c:pt>
                </c:lvl>
                <c:lvl>
                  <c:pt idx="0">
                    <c:v>REGULAR 18,33%</c:v>
                  </c:pt>
                </c:lvl>
              </c:multiLvlStrCache>
            </c:multiLvlStrRef>
          </c:cat>
          <c:val>
            <c:numRef>
              <c:f>Hoja2!$A$53:$B$53</c:f>
              <c:numCache>
                <c:formatCode>0.00%</c:formatCode>
                <c:ptCount val="2"/>
                <c:pt idx="0">
                  <c:v>0.05</c:v>
                </c:pt>
                <c:pt idx="1">
                  <c:v>0.1333</c:v>
                </c:pt>
              </c:numCache>
            </c:numRef>
          </c:val>
        </c:ser>
        <c:dLbls>
          <c:showVal val="1"/>
        </c:dLbls>
        <c:gapWidth val="95"/>
        <c:overlap val="100"/>
        <c:axId val="43602304"/>
        <c:axId val="43603840"/>
      </c:barChart>
      <c:catAx>
        <c:axId val="43602304"/>
        <c:scaling>
          <c:orientation val="minMax"/>
        </c:scaling>
        <c:axPos val="b"/>
        <c:majorTickMark val="none"/>
        <c:tickLblPos val="nextTo"/>
        <c:crossAx val="43603840"/>
        <c:crosses val="autoZero"/>
        <c:auto val="1"/>
        <c:lblAlgn val="ctr"/>
        <c:lblOffset val="100"/>
      </c:catAx>
      <c:valAx>
        <c:axId val="43603840"/>
        <c:scaling>
          <c:orientation val="minMax"/>
        </c:scaling>
        <c:delete val="1"/>
        <c:axPos val="l"/>
        <c:numFmt formatCode="0.00%" sourceLinked="1"/>
        <c:tickLblPos val="nextTo"/>
        <c:crossAx val="43602304"/>
        <c:crosses val="autoZero"/>
        <c:crossBetween val="between"/>
      </c:valAx>
    </c:plotArea>
    <c:plotVisOnly val="1"/>
  </c:chart>
  <c:txPr>
    <a:bodyPr/>
    <a:lstStyle/>
    <a:p>
      <a:pPr>
        <a:defRPr b="1"/>
      </a:pPr>
      <a:endParaRPr lang="es-E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marL="0" marR="0" indent="0" algn="ctr" defTabSz="914400" rtl="0" eaLnBrk="1" fontAlgn="base"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2800" b="1" i="0" baseline="0" dirty="0"/>
              <a:t>PARADA DE MANOS</a:t>
            </a:r>
            <a:endParaRPr lang="es-ES" sz="2800" dirty="0"/>
          </a:p>
          <a:p>
            <a:pPr marL="0" marR="0" indent="0" algn="ctr" defTabSz="914400" rtl="0" eaLnBrk="1" fontAlgn="base"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2800" b="1" i="0" baseline="0" dirty="0"/>
              <a:t>GIMNASTAS EVALUADOS DE MALO  </a:t>
            </a:r>
            <a:endParaRPr lang="es-ES" sz="2800" b="1" i="0" baseline="0" dirty="0"/>
          </a:p>
        </c:rich>
      </c:tx>
      <c:layout>
        <c:manualLayout>
          <c:xMode val="edge"/>
          <c:yMode val="edge"/>
          <c:x val="0.14279855643044656"/>
          <c:y val="3.7037037037037056E-2"/>
        </c:manualLayout>
      </c:layout>
    </c:title>
    <c:plotArea>
      <c:layout/>
      <c:barChart>
        <c:barDir val="col"/>
        <c:grouping val="stacked"/>
        <c:varyColors val="1"/>
        <c:ser>
          <c:idx val="0"/>
          <c:order val="0"/>
          <c:dLbls>
            <c:dLbl>
              <c:idx val="0"/>
              <c:layout>
                <c:manualLayout>
                  <c:x val="-1.4623182947398113E-2"/>
                  <c:y val="-0.18479402824090385"/>
                </c:manualLayout>
              </c:layout>
              <c:tx>
                <c:rich>
                  <a:bodyPr/>
                  <a:lstStyle/>
                  <a:p>
                    <a:r>
                      <a:rPr lang="en-US" sz="1800" dirty="0"/>
                      <a:t>13,33%</a:t>
                    </a:r>
                  </a:p>
                </c:rich>
              </c:tx>
              <c:showVal val="1"/>
            </c:dLbl>
            <c:dLbl>
              <c:idx val="1"/>
              <c:layout>
                <c:manualLayout>
                  <c:x val="-7.9899075963482304E-3"/>
                  <c:y val="-0.32046559327852953"/>
                </c:manualLayout>
              </c:layout>
              <c:tx>
                <c:rich>
                  <a:bodyPr/>
                  <a:lstStyle/>
                  <a:p>
                    <a:r>
                      <a:rPr lang="en-US" sz="1800" dirty="0"/>
                      <a:t>25,00%</a:t>
                    </a:r>
                  </a:p>
                </c:rich>
              </c:tx>
              <c:showVal val="1"/>
            </c:dLbl>
            <c:txPr>
              <a:bodyPr/>
              <a:lstStyle/>
              <a:p>
                <a:pPr>
                  <a:defRPr sz="1200" b="1"/>
                </a:pPr>
                <a:endParaRPr lang="es-ES"/>
              </a:p>
            </c:txPr>
            <c:showVal val="1"/>
          </c:dLbls>
          <c:cat>
            <c:multiLvlStrRef>
              <c:f>Hoja2!$A$66:$B$67</c:f>
              <c:multiLvlStrCache>
                <c:ptCount val="2"/>
                <c:lvl>
                  <c:pt idx="0">
                    <c:v>HOMBRES</c:v>
                  </c:pt>
                  <c:pt idx="1">
                    <c:v>MUJERES</c:v>
                  </c:pt>
                </c:lvl>
                <c:lvl>
                  <c:pt idx="0">
                    <c:v>MALO 38,33%</c:v>
                  </c:pt>
                </c:lvl>
              </c:multiLvlStrCache>
            </c:multiLvlStrRef>
          </c:cat>
          <c:val>
            <c:numRef>
              <c:f>Hoja2!$A$68:$B$68</c:f>
              <c:numCache>
                <c:formatCode>0.00%</c:formatCode>
                <c:ptCount val="2"/>
                <c:pt idx="0">
                  <c:v>0.1333</c:v>
                </c:pt>
                <c:pt idx="1">
                  <c:v>0.25</c:v>
                </c:pt>
              </c:numCache>
            </c:numRef>
          </c:val>
        </c:ser>
        <c:dLbls>
          <c:showVal val="1"/>
        </c:dLbls>
        <c:gapWidth val="95"/>
        <c:overlap val="100"/>
        <c:axId val="43734912"/>
        <c:axId val="43736448"/>
      </c:barChart>
      <c:catAx>
        <c:axId val="43734912"/>
        <c:scaling>
          <c:orientation val="minMax"/>
        </c:scaling>
        <c:axPos val="b"/>
        <c:majorTickMark val="none"/>
        <c:tickLblPos val="nextTo"/>
        <c:txPr>
          <a:bodyPr/>
          <a:lstStyle/>
          <a:p>
            <a:pPr>
              <a:defRPr b="1"/>
            </a:pPr>
            <a:endParaRPr lang="es-ES"/>
          </a:p>
        </c:txPr>
        <c:crossAx val="43736448"/>
        <c:crosses val="autoZero"/>
        <c:auto val="1"/>
        <c:lblAlgn val="ctr"/>
        <c:lblOffset val="100"/>
      </c:catAx>
      <c:valAx>
        <c:axId val="43736448"/>
        <c:scaling>
          <c:orientation val="minMax"/>
        </c:scaling>
        <c:delete val="1"/>
        <c:axPos val="l"/>
        <c:numFmt formatCode="0.00%" sourceLinked="1"/>
        <c:tickLblPos val="nextTo"/>
        <c:crossAx val="43734912"/>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sz="2800"/>
            </a:pPr>
            <a:r>
              <a:rPr lang="es-ES" sz="2800" dirty="0"/>
              <a:t>EVALUACION DEL EQUILIBRIO</a:t>
            </a:r>
          </a:p>
        </c:rich>
      </c:tx>
      <c:layout/>
    </c:title>
    <c:view3D>
      <c:rAngAx val="1"/>
    </c:view3D>
    <c:plotArea>
      <c:layout/>
      <c:bar3DChart>
        <c:barDir val="col"/>
        <c:grouping val="stacked"/>
        <c:ser>
          <c:idx val="0"/>
          <c:order val="0"/>
          <c:spPr>
            <a:solidFill>
              <a:srgbClr val="C0504D"/>
            </a:solidFill>
          </c:spPr>
          <c:dPt>
            <c:idx val="1"/>
            <c:spPr>
              <a:solidFill>
                <a:schemeClr val="accent6"/>
              </a:solidFill>
            </c:spPr>
          </c:dPt>
          <c:dPt>
            <c:idx val="2"/>
            <c:spPr>
              <a:solidFill>
                <a:schemeClr val="accent3"/>
              </a:solidFill>
            </c:spPr>
          </c:dPt>
          <c:dPt>
            <c:idx val="3"/>
            <c:spPr>
              <a:solidFill>
                <a:schemeClr val="accent5"/>
              </a:solidFill>
            </c:spPr>
          </c:dPt>
          <c:dPt>
            <c:idx val="4"/>
            <c:spPr>
              <a:solidFill>
                <a:schemeClr val="tx2"/>
              </a:solidFill>
            </c:spPr>
          </c:dPt>
          <c:dLbls>
            <c:dLbl>
              <c:idx val="0"/>
              <c:layout>
                <c:manualLayout>
                  <c:x val="1.6666666666666701E-2"/>
                  <c:y val="-0.18981481481481491"/>
                </c:manualLayout>
              </c:layout>
              <c:showVal val="1"/>
            </c:dLbl>
            <c:dLbl>
              <c:idx val="1"/>
              <c:layout>
                <c:manualLayout>
                  <c:x val="1.148867766930496E-2"/>
                  <c:y val="-0.30588922917912625"/>
                </c:manualLayout>
              </c:layout>
              <c:showVal val="1"/>
            </c:dLbl>
            <c:dLbl>
              <c:idx val="2"/>
              <c:layout>
                <c:manualLayout>
                  <c:x val="2.3570578004091871E-2"/>
                  <c:y val="-0.38132917274591988"/>
                </c:manualLayout>
              </c:layout>
              <c:showVal val="1"/>
            </c:dLbl>
            <c:dLbl>
              <c:idx val="3"/>
              <c:layout>
                <c:manualLayout>
                  <c:x val="1.9444384797517478E-2"/>
                  <c:y val="-0.3801301506889615"/>
                </c:manualLayout>
              </c:layout>
              <c:showVal val="1"/>
            </c:dLbl>
            <c:dLbl>
              <c:idx val="4"/>
              <c:layout>
                <c:manualLayout>
                  <c:x val="1.2243898368522183E-2"/>
                  <c:y val="-0.30777117748326088"/>
                </c:manualLayout>
              </c:layout>
              <c:showVal val="1"/>
            </c:dLbl>
            <c:txPr>
              <a:bodyPr/>
              <a:lstStyle/>
              <a:p>
                <a:pPr>
                  <a:defRPr sz="1200" b="1"/>
                </a:pPr>
                <a:endParaRPr lang="es-ES"/>
              </a:p>
            </c:txPr>
            <c:showVal val="1"/>
          </c:dLbls>
          <c:cat>
            <c:strRef>
              <c:f>Hoja1!$A$23:$E$23</c:f>
              <c:strCache>
                <c:ptCount val="5"/>
                <c:pt idx="0">
                  <c:v>EXCELENTE</c:v>
                </c:pt>
                <c:pt idx="1">
                  <c:v>MUY BUENO</c:v>
                </c:pt>
                <c:pt idx="2">
                  <c:v>BUENO</c:v>
                </c:pt>
                <c:pt idx="3">
                  <c:v>REGULAR</c:v>
                </c:pt>
                <c:pt idx="4">
                  <c:v>MALO</c:v>
                </c:pt>
              </c:strCache>
            </c:strRef>
          </c:cat>
          <c:val>
            <c:numRef>
              <c:f>Hoja1!$A$24:$E$24</c:f>
              <c:numCache>
                <c:formatCode>0.00%</c:formatCode>
                <c:ptCount val="5"/>
                <c:pt idx="0">
                  <c:v>0.1</c:v>
                </c:pt>
                <c:pt idx="1">
                  <c:v>0.2</c:v>
                </c:pt>
                <c:pt idx="2">
                  <c:v>0.25</c:v>
                </c:pt>
                <c:pt idx="3">
                  <c:v>0.2666</c:v>
                </c:pt>
                <c:pt idx="4">
                  <c:v>0.18330000000000021</c:v>
                </c:pt>
              </c:numCache>
            </c:numRef>
          </c:val>
        </c:ser>
        <c:dLbls>
          <c:showVal val="1"/>
        </c:dLbls>
        <c:gapWidth val="95"/>
        <c:gapDepth val="95"/>
        <c:shape val="box"/>
        <c:axId val="43771392"/>
        <c:axId val="43772928"/>
        <c:axId val="0"/>
      </c:bar3DChart>
      <c:catAx>
        <c:axId val="43771392"/>
        <c:scaling>
          <c:orientation val="minMax"/>
        </c:scaling>
        <c:axPos val="b"/>
        <c:majorTickMark val="none"/>
        <c:tickLblPos val="nextTo"/>
        <c:crossAx val="43772928"/>
        <c:crosses val="autoZero"/>
        <c:auto val="1"/>
        <c:lblAlgn val="ctr"/>
        <c:lblOffset val="100"/>
      </c:catAx>
      <c:valAx>
        <c:axId val="43772928"/>
        <c:scaling>
          <c:orientation val="minMax"/>
        </c:scaling>
        <c:delete val="1"/>
        <c:axPos val="l"/>
        <c:numFmt formatCode="0.00%" sourceLinked="1"/>
        <c:tickLblPos val="nextTo"/>
        <c:crossAx val="43771392"/>
        <c:crosses val="autoZero"/>
        <c:crossBetween val="between"/>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lgn="ctr">
              <a:defRPr/>
            </a:pPr>
            <a:r>
              <a:rPr lang="en-US" sz="2800" dirty="0"/>
              <a:t>EQUILIBRIO</a:t>
            </a:r>
          </a:p>
          <a:p>
            <a:pPr algn="ctr">
              <a:defRPr/>
            </a:pPr>
            <a:r>
              <a:rPr lang="en-US" sz="2800" dirty="0"/>
              <a:t>GIMNASTAS EVALUADOS DE EXCELENTE</a:t>
            </a:r>
            <a:endParaRPr lang="es-ES" sz="2800" dirty="0"/>
          </a:p>
        </c:rich>
      </c:tx>
      <c:layout/>
    </c:title>
    <c:plotArea>
      <c:layout>
        <c:manualLayout>
          <c:layoutTarget val="inner"/>
          <c:xMode val="edge"/>
          <c:yMode val="edge"/>
          <c:x val="1.9954508861973089E-2"/>
          <c:y val="0.28867986686031433"/>
          <c:w val="0.96009098227605383"/>
          <c:h val="0.55555444763483031"/>
        </c:manualLayout>
      </c:layout>
      <c:barChart>
        <c:barDir val="col"/>
        <c:grouping val="stacked"/>
        <c:varyColors val="1"/>
        <c:ser>
          <c:idx val="0"/>
          <c:order val="0"/>
          <c:dLbls>
            <c:dLbl>
              <c:idx val="0"/>
              <c:layout>
                <c:manualLayout>
                  <c:x val="-7.2561850407174815E-3"/>
                  <c:y val="-0.19969418831234842"/>
                </c:manualLayout>
              </c:layout>
              <c:tx>
                <c:rich>
                  <a:bodyPr/>
                  <a:lstStyle/>
                  <a:p>
                    <a:r>
                      <a:rPr lang="en-US" sz="1800" dirty="0"/>
                      <a:t>3,33%</a:t>
                    </a:r>
                  </a:p>
                </c:rich>
              </c:tx>
              <c:showVal val="1"/>
            </c:dLbl>
            <c:dLbl>
              <c:idx val="1"/>
              <c:layout>
                <c:manualLayout>
                  <c:x val="-5.4421387805381159E-3"/>
                  <c:y val="-0.31415305234503571"/>
                </c:manualLayout>
              </c:layout>
              <c:tx>
                <c:rich>
                  <a:bodyPr/>
                  <a:lstStyle/>
                  <a:p>
                    <a:r>
                      <a:rPr lang="en-US" sz="1800" dirty="0"/>
                      <a:t>6,66%</a:t>
                    </a:r>
                  </a:p>
                </c:rich>
              </c:tx>
              <c:showVal val="1"/>
            </c:dLbl>
            <c:showVal val="1"/>
          </c:dLbls>
          <c:cat>
            <c:multiLvlStrRef>
              <c:f>Hoja3!$A$4:$B$5</c:f>
              <c:multiLvlStrCache>
                <c:ptCount val="2"/>
                <c:lvl>
                  <c:pt idx="0">
                    <c:v>HOMBRES</c:v>
                  </c:pt>
                  <c:pt idx="1">
                    <c:v>MUJERES</c:v>
                  </c:pt>
                </c:lvl>
                <c:lvl>
                  <c:pt idx="0">
                    <c:v>EXCELENTE 10,00%</c:v>
                  </c:pt>
                </c:lvl>
              </c:multiLvlStrCache>
            </c:multiLvlStrRef>
          </c:cat>
          <c:val>
            <c:numRef>
              <c:f>Hoja3!$A$6:$B$6</c:f>
              <c:numCache>
                <c:formatCode>0.00%</c:formatCode>
                <c:ptCount val="2"/>
                <c:pt idx="0">
                  <c:v>3.3300000000000003E-2</c:v>
                </c:pt>
                <c:pt idx="1">
                  <c:v>6.6600000000000006E-2</c:v>
                </c:pt>
              </c:numCache>
            </c:numRef>
          </c:val>
        </c:ser>
        <c:dLbls>
          <c:showVal val="1"/>
        </c:dLbls>
        <c:gapWidth val="95"/>
        <c:overlap val="100"/>
        <c:axId val="43662336"/>
        <c:axId val="43684608"/>
      </c:barChart>
      <c:catAx>
        <c:axId val="43662336"/>
        <c:scaling>
          <c:orientation val="minMax"/>
        </c:scaling>
        <c:axPos val="b"/>
        <c:majorTickMark val="none"/>
        <c:tickLblPos val="nextTo"/>
        <c:crossAx val="43684608"/>
        <c:crosses val="autoZero"/>
        <c:auto val="1"/>
        <c:lblAlgn val="ctr"/>
        <c:lblOffset val="100"/>
      </c:catAx>
      <c:valAx>
        <c:axId val="43684608"/>
        <c:scaling>
          <c:orientation val="minMax"/>
        </c:scaling>
        <c:delete val="1"/>
        <c:axPos val="l"/>
        <c:numFmt formatCode="0.00%" sourceLinked="1"/>
        <c:tickLblPos val="nextTo"/>
        <c:crossAx val="43662336"/>
        <c:crosses val="autoZero"/>
        <c:crossBetween val="between"/>
      </c:valAx>
    </c:plotArea>
    <c:plotVisOnly val="1"/>
  </c:chart>
  <c:txPr>
    <a:bodyPr/>
    <a:lstStyle/>
    <a:p>
      <a:pPr>
        <a:defRPr b="1"/>
      </a:pPr>
      <a:endParaRPr lang="es-E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lgn="ctr" rtl="0">
              <a:defRPr/>
            </a:pPr>
            <a:r>
              <a:rPr lang="en-US" sz="2800" dirty="0"/>
              <a:t>EQUILIBRIO</a:t>
            </a:r>
            <a:endParaRPr lang="es-ES" sz="2800" dirty="0"/>
          </a:p>
          <a:p>
            <a:pPr algn="ctr" rtl="0">
              <a:defRPr/>
            </a:pPr>
            <a:r>
              <a:rPr lang="en-US" sz="2800" dirty="0"/>
              <a:t>GIMNASTAS EVALUADOS DE MUY BUENO</a:t>
            </a:r>
            <a:endParaRPr lang="es-ES" sz="2800" dirty="0"/>
          </a:p>
        </c:rich>
      </c:tx>
      <c:layout>
        <c:manualLayout>
          <c:xMode val="edge"/>
          <c:yMode val="edge"/>
          <c:x val="0.14074712313413237"/>
          <c:y val="5.7880731836420923E-2"/>
        </c:manualLayout>
      </c:layout>
    </c:title>
    <c:plotArea>
      <c:layout/>
      <c:barChart>
        <c:barDir val="col"/>
        <c:grouping val="stacked"/>
        <c:varyColors val="1"/>
        <c:ser>
          <c:idx val="0"/>
          <c:order val="0"/>
          <c:dLbls>
            <c:dLbl>
              <c:idx val="0"/>
              <c:layout>
                <c:manualLayout>
                  <c:x val="-8.6299288105620535E-3"/>
                  <c:y val="-0.22222066687197289"/>
                </c:manualLayout>
              </c:layout>
              <c:tx>
                <c:rich>
                  <a:bodyPr/>
                  <a:lstStyle/>
                  <a:p>
                    <a:r>
                      <a:rPr lang="en-US" sz="1800" dirty="0"/>
                      <a:t>8,33%</a:t>
                    </a:r>
                  </a:p>
                </c:rich>
              </c:tx>
              <c:showVal val="1"/>
            </c:dLbl>
            <c:dLbl>
              <c:idx val="1"/>
              <c:layout>
                <c:manualLayout>
                  <c:x val="-8.6299288105620535E-3"/>
                  <c:y val="-0.29110907360228466"/>
                </c:manualLayout>
              </c:layout>
              <c:tx>
                <c:rich>
                  <a:bodyPr/>
                  <a:lstStyle/>
                  <a:p>
                    <a:r>
                      <a:rPr lang="en-US" sz="1800" dirty="0"/>
                      <a:t>11,66%</a:t>
                    </a:r>
                  </a:p>
                </c:rich>
              </c:tx>
              <c:showVal val="1"/>
            </c:dLbl>
            <c:showVal val="1"/>
          </c:dLbls>
          <c:cat>
            <c:multiLvlStrRef>
              <c:f>Hoja3!$A$19:$B$20</c:f>
              <c:multiLvlStrCache>
                <c:ptCount val="2"/>
                <c:lvl>
                  <c:pt idx="0">
                    <c:v>HOMBRES</c:v>
                  </c:pt>
                  <c:pt idx="1">
                    <c:v>MUJERES</c:v>
                  </c:pt>
                </c:lvl>
                <c:lvl>
                  <c:pt idx="0">
                    <c:v>MUY BUENO 20,00%</c:v>
                  </c:pt>
                </c:lvl>
              </c:multiLvlStrCache>
            </c:multiLvlStrRef>
          </c:cat>
          <c:val>
            <c:numRef>
              <c:f>Hoja3!$A$21:$B$21</c:f>
              <c:numCache>
                <c:formatCode>0.00%</c:formatCode>
                <c:ptCount val="2"/>
                <c:pt idx="0">
                  <c:v>8.3300000000000041E-2</c:v>
                </c:pt>
                <c:pt idx="1">
                  <c:v>0.11660000000000002</c:v>
                </c:pt>
              </c:numCache>
            </c:numRef>
          </c:val>
        </c:ser>
        <c:dLbls>
          <c:showVal val="1"/>
        </c:dLbls>
        <c:gapWidth val="95"/>
        <c:overlap val="100"/>
        <c:axId val="43709184"/>
        <c:axId val="43710720"/>
      </c:barChart>
      <c:catAx>
        <c:axId val="43709184"/>
        <c:scaling>
          <c:orientation val="minMax"/>
        </c:scaling>
        <c:axPos val="b"/>
        <c:majorTickMark val="none"/>
        <c:tickLblPos val="nextTo"/>
        <c:crossAx val="43710720"/>
        <c:crosses val="autoZero"/>
        <c:auto val="1"/>
        <c:lblAlgn val="ctr"/>
        <c:lblOffset val="100"/>
      </c:catAx>
      <c:valAx>
        <c:axId val="43710720"/>
        <c:scaling>
          <c:orientation val="minMax"/>
        </c:scaling>
        <c:delete val="1"/>
        <c:axPos val="l"/>
        <c:numFmt formatCode="0.00%" sourceLinked="1"/>
        <c:tickLblPos val="nextTo"/>
        <c:crossAx val="43709184"/>
        <c:crosses val="autoZero"/>
        <c:crossBetween val="between"/>
      </c:valAx>
    </c:plotArea>
    <c:plotVisOnly val="1"/>
  </c:chart>
  <c:txPr>
    <a:bodyPr/>
    <a:lstStyle/>
    <a:p>
      <a:pPr>
        <a:defRPr b="1"/>
      </a:pPr>
      <a:endParaRPr lang="es-E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7A847CFC-816F-41D0-AAC0-9BF4FEBC753E}" type="datetimeFigureOut">
              <a:rPr lang="es-ES" smtClean="0"/>
              <a:pPr/>
              <a:t>22/04/2014</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22/04/2014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22/04/2014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22/04/2014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22/04/2014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22/04/2014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7A847CFC-816F-41D0-AAC0-9BF4FEBC753E}" type="datetimeFigureOut">
              <a:rPr lang="es-ES" smtClean="0"/>
              <a:pPr/>
              <a:t>22/04/2014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A847CFC-816F-41D0-AAC0-9BF4FEBC753E}" type="datetimeFigureOut">
              <a:rPr lang="es-ES" smtClean="0"/>
              <a:pPr/>
              <a:t>22/04/2014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22/04/2014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22/04/2014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22/04/2014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132FADFE-3B8F-471C-ABF0-DBC7717ECBBC}"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A847CFC-816F-41D0-AAC0-9BF4FEBC753E}" type="datetimeFigureOut">
              <a:rPr lang="es-ES" smtClean="0"/>
              <a:pPr/>
              <a:t>22/04/2014</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32FADFE-3B8F-471C-ABF0-DBC7717ECBBC}"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2.gstatic.com/images?q=tbn:ANd9GcTMKkRlxzfZ7ZSw7LuRDxWxO3dW4YKFnP_2iZh0wc2rD-PrLynxwA"/>
          <p:cNvPicPr>
            <a:picLocks noChangeAspect="1" noChangeArrowheads="1"/>
          </p:cNvPicPr>
          <p:nvPr/>
        </p:nvPicPr>
        <p:blipFill>
          <a:blip r:embed="rId2"/>
          <a:srcRect/>
          <a:stretch>
            <a:fillRect/>
          </a:stretch>
        </p:blipFill>
        <p:spPr bwMode="auto">
          <a:xfrm>
            <a:off x="1071539" y="1535665"/>
            <a:ext cx="6500858" cy="417935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00108"/>
            <a:ext cx="8229600" cy="5324492"/>
          </a:xfrm>
        </p:spPr>
        <p:txBody>
          <a:bodyPr/>
          <a:lstStyle/>
          <a:p>
            <a:pPr algn="ctr">
              <a:buNone/>
            </a:pPr>
            <a:endParaRPr lang="es-ES" b="1" dirty="0" smtClean="0"/>
          </a:p>
          <a:p>
            <a:pPr algn="ctr">
              <a:buNone/>
            </a:pPr>
            <a:endParaRPr lang="es-ES" b="1" dirty="0" smtClean="0"/>
          </a:p>
          <a:p>
            <a:pPr algn="ctr">
              <a:buNone/>
            </a:pPr>
            <a:endParaRPr lang="es-ES" b="1" dirty="0" smtClean="0"/>
          </a:p>
          <a:p>
            <a:pPr algn="ctr">
              <a:buNone/>
            </a:pPr>
            <a:endParaRPr lang="es-ES" b="1" dirty="0" smtClean="0"/>
          </a:p>
          <a:p>
            <a:pPr algn="ctr">
              <a:buNone/>
            </a:pPr>
            <a:r>
              <a:rPr lang="es-ES" sz="4000" b="1" dirty="0" smtClean="0"/>
              <a:t>FUNDAMENTACIÓN TEÓRICA</a:t>
            </a:r>
            <a:endParaRPr lang="es-ES" sz="4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500174"/>
            <a:ext cx="8229600" cy="4389120"/>
          </a:xfrm>
        </p:spPr>
        <p:txBody>
          <a:bodyPr/>
          <a:lstStyle/>
          <a:p>
            <a:pPr algn="ctr">
              <a:buNone/>
            </a:pPr>
            <a:endParaRPr lang="es-ES" b="1" dirty="0" smtClean="0"/>
          </a:p>
          <a:p>
            <a:pPr algn="ctr">
              <a:buNone/>
            </a:pPr>
            <a:endParaRPr lang="es-ES" b="1" dirty="0" smtClean="0"/>
          </a:p>
          <a:p>
            <a:pPr algn="ctr">
              <a:buNone/>
            </a:pPr>
            <a:endParaRPr lang="es-ES" b="1" dirty="0" smtClean="0"/>
          </a:p>
          <a:p>
            <a:pPr algn="ctr">
              <a:buNone/>
            </a:pPr>
            <a:r>
              <a:rPr lang="es-ES" sz="4000" b="1" dirty="0" smtClean="0"/>
              <a:t>PARADA DE MANOS</a:t>
            </a:r>
            <a:endParaRPr lang="es-ES" sz="4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42918"/>
            <a:ext cx="8229600" cy="5681682"/>
          </a:xfrm>
        </p:spPr>
        <p:txBody>
          <a:bodyPr/>
          <a:lstStyle/>
          <a:p>
            <a:pPr algn="ctr">
              <a:buNone/>
            </a:pPr>
            <a:r>
              <a:rPr lang="es-ES" b="1" dirty="0" smtClean="0"/>
              <a:t>DESCRIPCION</a:t>
            </a:r>
          </a:p>
          <a:p>
            <a:pPr algn="ctr">
              <a:buNone/>
            </a:pPr>
            <a:endParaRPr lang="es-ES" b="1" dirty="0" smtClean="0"/>
          </a:p>
          <a:p>
            <a:pPr algn="ctr">
              <a:buNone/>
            </a:pPr>
            <a:r>
              <a:rPr lang="es-EC" dirty="0" smtClean="0"/>
              <a:t>La parada de manos es la destreza más importante en gimnasia artística y esencial para casi todas las técnicas sub- </a:t>
            </a:r>
            <a:r>
              <a:rPr lang="es-EC" dirty="0" err="1" smtClean="0"/>
              <a:t>secuentes</a:t>
            </a:r>
            <a:r>
              <a:rPr lang="es-EC" dirty="0" smtClean="0"/>
              <a:t>. La parada de manos da un sentido de equilibrio y una postura totalmente extendida, este elemento técnico se encuentra dentro de las exigencias técnicas, partes de valor en cada uno de los aparatos, así como en los requisitos de composición, valores de enlaces, en las rutinas tanto de la rama masculina como en la femenina. (Gutiérrez, 1991)</a:t>
            </a:r>
            <a:endParaRPr lang="es-ES" dirty="0" smtClean="0"/>
          </a:p>
          <a:p>
            <a:pPr algn="ctr">
              <a:buNone/>
            </a:pPr>
            <a:endParaRPr lang="es-E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785794"/>
            <a:ext cx="8229600" cy="4389120"/>
          </a:xfrm>
        </p:spPr>
        <p:txBody>
          <a:bodyPr/>
          <a:lstStyle/>
          <a:p>
            <a:pPr algn="ctr">
              <a:buNone/>
            </a:pPr>
            <a:r>
              <a:rPr lang="es-ES" b="1" dirty="0" smtClean="0"/>
              <a:t>DESCRIPCION</a:t>
            </a:r>
          </a:p>
          <a:p>
            <a:pPr algn="ctr">
              <a:buNone/>
            </a:pPr>
            <a:endParaRPr lang="es-EC" dirty="0" smtClean="0"/>
          </a:p>
          <a:p>
            <a:pPr algn="ctr">
              <a:buNone/>
            </a:pPr>
            <a:r>
              <a:rPr lang="es-EC" dirty="0" smtClean="0"/>
              <a:t>La parada de manos, a pesar de la aparente ausencia de movimiento, no es un elemento pasivo de la acción deportiva. Requiere buena expresividad exterior, también una considerable tensión muscular o bien la capacidad de mantenerla de forma prolongada. (García, 2002)</a:t>
            </a:r>
            <a:endParaRPr lang="es-ES" dirty="0" smtClean="0"/>
          </a:p>
          <a:p>
            <a:pPr>
              <a:buNone/>
            </a:pPr>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71546"/>
            <a:ext cx="8229600" cy="5253054"/>
          </a:xfrm>
        </p:spPr>
        <p:txBody>
          <a:bodyPr/>
          <a:lstStyle/>
          <a:p>
            <a:pPr algn="ctr"/>
            <a:endParaRPr lang="es-ES" dirty="0" smtClean="0"/>
          </a:p>
          <a:p>
            <a:pPr algn="ctr"/>
            <a:endParaRPr lang="es-ES" dirty="0" smtClean="0"/>
          </a:p>
          <a:p>
            <a:pPr algn="ctr"/>
            <a:endParaRPr lang="es-ES" dirty="0" smtClean="0"/>
          </a:p>
          <a:p>
            <a:pPr algn="ctr"/>
            <a:endParaRPr lang="es-ES" dirty="0" smtClean="0"/>
          </a:p>
          <a:p>
            <a:pPr algn="ctr">
              <a:buNone/>
            </a:pPr>
            <a:r>
              <a:rPr lang="es-ES" sz="5400" b="1" dirty="0" smtClean="0"/>
              <a:t>EL EQUILIBRIO</a:t>
            </a:r>
            <a:endParaRPr lang="es-ES" sz="5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85794"/>
            <a:ext cx="8229600" cy="5538806"/>
          </a:xfrm>
        </p:spPr>
        <p:txBody>
          <a:bodyPr>
            <a:normAutofit/>
          </a:bodyPr>
          <a:lstStyle/>
          <a:p>
            <a:pPr algn="ctr">
              <a:buNone/>
            </a:pPr>
            <a:endParaRPr lang="es-ES" sz="4400" b="1" dirty="0" smtClean="0"/>
          </a:p>
          <a:p>
            <a:pPr algn="ctr">
              <a:buNone/>
            </a:pPr>
            <a:endParaRPr lang="es-ES" sz="4400" b="1" dirty="0" smtClean="0"/>
          </a:p>
          <a:p>
            <a:pPr algn="ctr">
              <a:buNone/>
            </a:pPr>
            <a:r>
              <a:rPr lang="es-ES" sz="4400" b="1" dirty="0" smtClean="0"/>
              <a:t>DEFINICIÓN</a:t>
            </a:r>
            <a:endParaRPr lang="es-ES" sz="4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28670"/>
            <a:ext cx="8229600" cy="5395930"/>
          </a:xfrm>
        </p:spPr>
        <p:txBody>
          <a:bodyPr/>
          <a:lstStyle/>
          <a:p>
            <a:pPr algn="ctr">
              <a:buNone/>
            </a:pPr>
            <a:endParaRPr lang="es-EC" sz="4400" dirty="0" smtClean="0"/>
          </a:p>
          <a:p>
            <a:pPr algn="ctr">
              <a:buNone/>
            </a:pPr>
            <a:endParaRPr lang="es-EC" sz="4400" dirty="0" smtClean="0"/>
          </a:p>
          <a:p>
            <a:pPr algn="ctr">
              <a:buNone/>
            </a:pPr>
            <a:r>
              <a:rPr lang="es-EC" sz="4400" dirty="0" smtClean="0"/>
              <a:t>El equilibrio es un sentido más que una cualidad</a:t>
            </a:r>
            <a:r>
              <a:rPr lang="es-EC" dirty="0" smtClean="0"/>
              <a:t> </a:t>
            </a:r>
          </a:p>
          <a:p>
            <a:pPr algn="ctr">
              <a:buNone/>
            </a:pPr>
            <a:r>
              <a:rPr lang="es-EC" dirty="0" smtClean="0"/>
              <a:t>                                                </a:t>
            </a:r>
          </a:p>
          <a:p>
            <a:pPr algn="ctr">
              <a:buNone/>
            </a:pPr>
            <a:endParaRPr lang="es-EC" dirty="0" smtClean="0"/>
          </a:p>
          <a:p>
            <a:pPr algn="ctr">
              <a:buNone/>
            </a:pPr>
            <a:r>
              <a:rPr lang="es-EC" dirty="0" smtClean="0"/>
              <a:t>                                                     (Vinuesa y Coll, 1986).</a:t>
            </a:r>
            <a:endParaRPr lang="es-E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480"/>
            <a:ext cx="8229600" cy="5753120"/>
          </a:xfrm>
        </p:spPr>
        <p:txBody>
          <a:bodyPr>
            <a:normAutofit/>
          </a:bodyPr>
          <a:lstStyle/>
          <a:p>
            <a:pPr>
              <a:buNone/>
            </a:pPr>
            <a:endParaRPr lang="es-EC" sz="3200" dirty="0" smtClean="0"/>
          </a:p>
          <a:p>
            <a:pPr>
              <a:buNone/>
            </a:pPr>
            <a:r>
              <a:rPr lang="es-EC" sz="3200" dirty="0" smtClean="0"/>
              <a:t>Como sentido, nos informa de la situación espacial de nuestro cuerpo (información vestibular, visual y kinestésica), y como cualidad física coordinativa, influye en la coordinación y en cualquier acto motor, así, para que se manifieste un gesto coordinado se necesita equilibrio, y para equilibrarse, toda la musculatura debe actuar coordinadamente.</a:t>
            </a:r>
            <a:endParaRPr lang="es-E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85794"/>
            <a:ext cx="8229600" cy="5538806"/>
          </a:xfrm>
        </p:spPr>
        <p:txBody>
          <a:bodyPr>
            <a:normAutofit/>
          </a:bodyPr>
          <a:lstStyle/>
          <a:p>
            <a:pPr algn="ctr">
              <a:buNone/>
            </a:pPr>
            <a:endParaRPr lang="es-EC" sz="3200" dirty="0" smtClean="0"/>
          </a:p>
          <a:p>
            <a:pPr algn="ctr">
              <a:buNone/>
            </a:pPr>
            <a:r>
              <a:rPr lang="es-EC" sz="3200" dirty="0" smtClean="0"/>
              <a:t> Mosston habla de la capacidad de sostener cualquier parte del cuerpo contra la ley de la gravedad, en los mismos términos se expresa Lawther al definir el equilibrio como el </a:t>
            </a:r>
            <a:r>
              <a:rPr lang="es-EC" sz="3200" i="1" dirty="0" smtClean="0"/>
              <a:t>ajuste del control del cuerpo respecto a la fuerza de la gravedad.</a:t>
            </a:r>
            <a:endParaRPr lang="es-ES"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14356"/>
            <a:ext cx="8229600" cy="5610244"/>
          </a:xfrm>
        </p:spPr>
        <p:txBody>
          <a:bodyPr/>
          <a:lstStyle/>
          <a:p>
            <a:pPr algn="ctr">
              <a:buNone/>
            </a:pPr>
            <a:endParaRPr lang="es-EC" sz="3200" dirty="0" smtClean="0"/>
          </a:p>
          <a:p>
            <a:pPr algn="ctr">
              <a:buNone/>
            </a:pPr>
            <a:r>
              <a:rPr lang="es-EC" sz="3200" dirty="0" smtClean="0"/>
              <a:t>Mientras que Carl ofrece una definición más completa y lo define como la capacidad de la persona de mantener su propio cuerpo u otro, en una posición controlada y estable, por medio de movimientos compensatorios, es decir, el cuerpo se encuentra en una permanente situación de equilibración.</a:t>
            </a:r>
            <a:endParaRPr lang="es-ES" sz="3200" dirty="0" smtClean="0"/>
          </a:p>
          <a:p>
            <a:pPr>
              <a:buNone/>
            </a:pP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00108"/>
            <a:ext cx="8229600" cy="3786214"/>
          </a:xfrm>
        </p:spPr>
        <p:txBody>
          <a:bodyPr/>
          <a:lstStyle/>
          <a:p>
            <a:pPr algn="ctr">
              <a:buNone/>
            </a:pPr>
            <a:r>
              <a:rPr lang="es-ES" sz="6600" dirty="0" smtClean="0"/>
              <a:t>MAESTRÍA EN ENTRENAMIENTO DEPORTIVO</a:t>
            </a:r>
          </a:p>
          <a:p>
            <a:pPr>
              <a:buNone/>
            </a:pP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57232"/>
            <a:ext cx="8229600" cy="5467368"/>
          </a:xfrm>
        </p:spPr>
        <p:txBody>
          <a:bodyPr>
            <a:normAutofit/>
          </a:bodyPr>
          <a:lstStyle/>
          <a:p>
            <a:pPr algn="ctr">
              <a:buNone/>
            </a:pPr>
            <a:endParaRPr lang="es-ES" sz="4400" b="1" dirty="0" smtClean="0"/>
          </a:p>
          <a:p>
            <a:pPr algn="ctr">
              <a:buNone/>
            </a:pPr>
            <a:endParaRPr lang="es-ES" sz="4400" b="1" dirty="0" smtClean="0"/>
          </a:p>
          <a:p>
            <a:pPr algn="ctr">
              <a:buNone/>
            </a:pPr>
            <a:r>
              <a:rPr lang="es-ES" sz="4400" b="1" dirty="0" smtClean="0"/>
              <a:t>MARCO METODOLOGICO</a:t>
            </a:r>
            <a:endParaRPr lang="es-ES" sz="4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85794"/>
            <a:ext cx="8229600" cy="5538806"/>
          </a:xfrm>
        </p:spPr>
        <p:txBody>
          <a:bodyPr/>
          <a:lstStyle/>
          <a:p>
            <a:pPr algn="ctr">
              <a:buNone/>
            </a:pPr>
            <a:endParaRPr lang="es-EC" b="1" dirty="0" smtClean="0"/>
          </a:p>
          <a:p>
            <a:pPr algn="ctr">
              <a:buNone/>
            </a:pPr>
            <a:endParaRPr lang="es-EC" sz="3600" b="1" dirty="0" smtClean="0"/>
          </a:p>
          <a:p>
            <a:pPr algn="ctr">
              <a:buNone/>
            </a:pPr>
            <a:r>
              <a:rPr lang="es-EC" sz="3600" b="1" dirty="0" smtClean="0"/>
              <a:t>TIPO DE INVESTIGACIÓN</a:t>
            </a:r>
            <a:endParaRPr lang="es-ES" sz="3600" b="1" dirty="0" smtClean="0"/>
          </a:p>
          <a:p>
            <a:pPr algn="ctr">
              <a:buFont typeface="Wingdings" pitchFamily="2" charset="2"/>
              <a:buChar char="§"/>
            </a:pPr>
            <a:endParaRPr lang="es-ES" sz="3600" dirty="0" smtClean="0"/>
          </a:p>
          <a:p>
            <a:pPr algn="ctr">
              <a:buFont typeface="Wingdings" pitchFamily="2" charset="2"/>
              <a:buChar char="§"/>
            </a:pPr>
            <a:r>
              <a:rPr lang="es-ES" sz="3600" dirty="0" smtClean="0"/>
              <a:t>Correlacional</a:t>
            </a:r>
            <a:endParaRPr lang="es-ES"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229600" cy="5895996"/>
          </a:xfrm>
        </p:spPr>
        <p:txBody>
          <a:bodyPr/>
          <a:lstStyle/>
          <a:p>
            <a:pPr algn="ctr">
              <a:buNone/>
            </a:pPr>
            <a:r>
              <a:rPr lang="es-EC" sz="3200" b="1" dirty="0" smtClean="0"/>
              <a:t>          </a:t>
            </a:r>
          </a:p>
          <a:p>
            <a:pPr algn="ctr">
              <a:buNone/>
            </a:pPr>
            <a:r>
              <a:rPr lang="es-EC" sz="3200" b="1" dirty="0" smtClean="0"/>
              <a:t>TÉCNICAS E INSTRUMENTOS</a:t>
            </a:r>
            <a:endParaRPr lang="es-ES" sz="3200" dirty="0" smtClean="0"/>
          </a:p>
          <a:p>
            <a:pPr algn="ctr">
              <a:buNone/>
            </a:pPr>
            <a:endParaRPr lang="es-ES" sz="3200" b="1" dirty="0" smtClean="0"/>
          </a:p>
          <a:p>
            <a:pPr algn="ctr">
              <a:buNone/>
            </a:pPr>
            <a:r>
              <a:rPr lang="es-EC" b="1" dirty="0" smtClean="0"/>
              <a:t>TEST PEDAGÓGICO:	</a:t>
            </a:r>
          </a:p>
          <a:p>
            <a:pPr algn="ctr">
              <a:buNone/>
            </a:pPr>
            <a:endParaRPr lang="es-EC" b="1" dirty="0" smtClean="0"/>
          </a:p>
          <a:p>
            <a:pPr algn="ctr">
              <a:buFont typeface="Wingdings" pitchFamily="2" charset="2"/>
              <a:buChar char="§"/>
            </a:pPr>
            <a:r>
              <a:rPr lang="es-EC" sz="3200" b="1" dirty="0" smtClean="0"/>
              <a:t>Test pedagógico de parada de manos.</a:t>
            </a:r>
          </a:p>
          <a:p>
            <a:pPr algn="ctr">
              <a:buNone/>
            </a:pPr>
            <a:endParaRPr lang="es-EC" sz="3200" b="1" dirty="0" smtClean="0"/>
          </a:p>
          <a:p>
            <a:pPr algn="ctr">
              <a:buFont typeface="Wingdings" pitchFamily="2" charset="2"/>
              <a:buChar char="§"/>
            </a:pPr>
            <a:r>
              <a:rPr lang="es-EC" sz="3200" b="1" dirty="0" smtClean="0"/>
              <a:t>Test pedagógico de equilibrio.</a:t>
            </a:r>
            <a:endParaRPr lang="es-E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85794"/>
            <a:ext cx="8229600" cy="5538806"/>
          </a:xfrm>
        </p:spPr>
        <p:txBody>
          <a:bodyPr/>
          <a:lstStyle/>
          <a:p>
            <a:pPr algn="ctr">
              <a:buNone/>
            </a:pPr>
            <a:r>
              <a:rPr lang="es-EC" b="1" dirty="0" smtClean="0"/>
              <a:t>POBLACIÓN Y MUESTRA.</a:t>
            </a:r>
          </a:p>
          <a:p>
            <a:pPr algn="ctr">
              <a:buNone/>
            </a:pPr>
            <a:endParaRPr lang="es-ES" dirty="0" smtClean="0"/>
          </a:p>
          <a:p>
            <a:pPr>
              <a:buNone/>
            </a:pPr>
            <a:endParaRPr lang="es-ES" dirty="0"/>
          </a:p>
        </p:txBody>
      </p:sp>
      <p:graphicFrame>
        <p:nvGraphicFramePr>
          <p:cNvPr id="4" name="3 Tabla"/>
          <p:cNvGraphicFramePr>
            <a:graphicFrameLocks noGrp="1"/>
          </p:cNvGraphicFramePr>
          <p:nvPr/>
        </p:nvGraphicFramePr>
        <p:xfrm>
          <a:off x="1357290" y="1714488"/>
          <a:ext cx="6596068" cy="4465320"/>
        </p:xfrm>
        <a:graphic>
          <a:graphicData uri="http://schemas.openxmlformats.org/drawingml/2006/table">
            <a:tbl>
              <a:tblPr firstRow="1" bandRow="1">
                <a:tableStyleId>{5C22544A-7EE6-4342-B048-85BDC9FD1C3A}</a:tableStyleId>
              </a:tblPr>
              <a:tblGrid>
                <a:gridCol w="1649017"/>
                <a:gridCol w="1649017"/>
                <a:gridCol w="1649017"/>
                <a:gridCol w="1649017"/>
              </a:tblGrid>
              <a:tr h="370840">
                <a:tc>
                  <a:txBody>
                    <a:bodyPr/>
                    <a:lstStyle/>
                    <a:p>
                      <a:r>
                        <a:rPr lang="es-ES" dirty="0" smtClean="0"/>
                        <a:t>POBLACIÓN</a:t>
                      </a:r>
                      <a:endParaRPr lang="es-ES" dirty="0"/>
                    </a:p>
                  </a:txBody>
                  <a:tcPr/>
                </a:tc>
                <a:tc>
                  <a:txBody>
                    <a:bodyPr/>
                    <a:lstStyle/>
                    <a:p>
                      <a:r>
                        <a:rPr lang="es-ES" dirty="0" smtClean="0"/>
                        <a:t>HOMBRES</a:t>
                      </a:r>
                      <a:endParaRPr lang="es-ES" dirty="0"/>
                    </a:p>
                  </a:txBody>
                  <a:tcPr/>
                </a:tc>
                <a:tc>
                  <a:txBody>
                    <a:bodyPr/>
                    <a:lstStyle/>
                    <a:p>
                      <a:r>
                        <a:rPr lang="es-ES" dirty="0" smtClean="0"/>
                        <a:t>MUJERES</a:t>
                      </a:r>
                      <a:endParaRPr lang="es-ES" dirty="0"/>
                    </a:p>
                  </a:txBody>
                  <a:tcPr/>
                </a:tc>
                <a:tc>
                  <a:txBody>
                    <a:bodyPr/>
                    <a:lstStyle/>
                    <a:p>
                      <a:r>
                        <a:rPr lang="es-ES" dirty="0" smtClean="0"/>
                        <a:t>TOTAL</a:t>
                      </a:r>
                      <a:endParaRPr lang="es-ES" dirty="0"/>
                    </a:p>
                  </a:txBody>
                  <a:tcPr/>
                </a:tc>
              </a:tr>
              <a:tr h="343540">
                <a:tc>
                  <a:txBody>
                    <a:bodyPr/>
                    <a:lstStyle/>
                    <a:p>
                      <a:r>
                        <a:rPr lang="es-ES" sz="1400" dirty="0" smtClean="0"/>
                        <a:t>GIMNASTAS DE 6-7-8 AÑOS</a:t>
                      </a:r>
                      <a:endParaRPr lang="es-ES" sz="1400" dirty="0"/>
                    </a:p>
                  </a:txBody>
                  <a:tcPr/>
                </a:tc>
                <a:tc>
                  <a:txBody>
                    <a:bodyPr/>
                    <a:lstStyle/>
                    <a:p>
                      <a:pPr algn="ctr"/>
                      <a:r>
                        <a:rPr lang="es-ES" dirty="0" smtClean="0"/>
                        <a:t>08</a:t>
                      </a:r>
                      <a:endParaRPr lang="es-ES" dirty="0"/>
                    </a:p>
                  </a:txBody>
                  <a:tcPr/>
                </a:tc>
                <a:tc>
                  <a:txBody>
                    <a:bodyPr/>
                    <a:lstStyle/>
                    <a:p>
                      <a:pPr algn="ctr"/>
                      <a:r>
                        <a:rPr lang="es-ES" dirty="0" smtClean="0"/>
                        <a:t>12</a:t>
                      </a:r>
                      <a:endParaRPr lang="es-ES" dirty="0"/>
                    </a:p>
                  </a:txBody>
                  <a:tcPr/>
                </a:tc>
                <a:tc>
                  <a:txBody>
                    <a:bodyPr/>
                    <a:lstStyle/>
                    <a:p>
                      <a:pPr algn="ctr"/>
                      <a:r>
                        <a:rPr lang="es-ES" dirty="0" smtClean="0"/>
                        <a:t>20</a:t>
                      </a:r>
                      <a:endParaRPr lang="es-ES" dirty="0"/>
                    </a:p>
                  </a:txBody>
                  <a:tcPr/>
                </a:tc>
              </a:tr>
              <a:tr h="370840">
                <a:tc>
                  <a:txBody>
                    <a:bodyPr/>
                    <a:lstStyle/>
                    <a:p>
                      <a:r>
                        <a:rPr lang="es-ES" sz="1400" dirty="0" smtClean="0"/>
                        <a:t>GIMNASTAS DE 9-10 AÑOS</a:t>
                      </a:r>
                      <a:endParaRPr lang="es-ES" sz="1400" dirty="0"/>
                    </a:p>
                  </a:txBody>
                  <a:tcPr/>
                </a:tc>
                <a:tc>
                  <a:txBody>
                    <a:bodyPr/>
                    <a:lstStyle/>
                    <a:p>
                      <a:pPr algn="ctr"/>
                      <a:r>
                        <a:rPr lang="es-ES" dirty="0" smtClean="0"/>
                        <a:t>05</a:t>
                      </a:r>
                      <a:endParaRPr lang="es-ES" dirty="0"/>
                    </a:p>
                  </a:txBody>
                  <a:tcPr/>
                </a:tc>
                <a:tc>
                  <a:txBody>
                    <a:bodyPr/>
                    <a:lstStyle/>
                    <a:p>
                      <a:pPr algn="ctr"/>
                      <a:r>
                        <a:rPr lang="es-ES" dirty="0" smtClean="0"/>
                        <a:t>09</a:t>
                      </a:r>
                      <a:endParaRPr lang="es-ES" dirty="0"/>
                    </a:p>
                  </a:txBody>
                  <a:tcPr/>
                </a:tc>
                <a:tc>
                  <a:txBody>
                    <a:bodyPr/>
                    <a:lstStyle/>
                    <a:p>
                      <a:pPr algn="ctr"/>
                      <a:r>
                        <a:rPr lang="es-ES" dirty="0" smtClean="0"/>
                        <a:t>14</a:t>
                      </a:r>
                      <a:endParaRPr lang="es-E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t>GIMNASTAS DE 11-12 AÑOS</a:t>
                      </a:r>
                    </a:p>
                    <a:p>
                      <a:endParaRPr lang="es-ES" dirty="0"/>
                    </a:p>
                  </a:txBody>
                  <a:tcPr/>
                </a:tc>
                <a:tc>
                  <a:txBody>
                    <a:bodyPr/>
                    <a:lstStyle/>
                    <a:p>
                      <a:pPr algn="ctr"/>
                      <a:r>
                        <a:rPr lang="es-ES" dirty="0" smtClean="0"/>
                        <a:t>06</a:t>
                      </a:r>
                      <a:endParaRPr lang="es-ES" dirty="0"/>
                    </a:p>
                  </a:txBody>
                  <a:tcPr/>
                </a:tc>
                <a:tc>
                  <a:txBody>
                    <a:bodyPr/>
                    <a:lstStyle/>
                    <a:p>
                      <a:pPr algn="ctr"/>
                      <a:r>
                        <a:rPr lang="es-ES" dirty="0" smtClean="0"/>
                        <a:t>06</a:t>
                      </a:r>
                      <a:endParaRPr lang="es-ES" dirty="0"/>
                    </a:p>
                  </a:txBody>
                  <a:tcPr/>
                </a:tc>
                <a:tc>
                  <a:txBody>
                    <a:bodyPr/>
                    <a:lstStyle/>
                    <a:p>
                      <a:pPr algn="ctr"/>
                      <a:r>
                        <a:rPr lang="es-ES" dirty="0" smtClean="0"/>
                        <a:t>12</a:t>
                      </a:r>
                      <a:endParaRPr lang="es-E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t>GIMNASTAS DE 13-15 AÑOS</a:t>
                      </a:r>
                    </a:p>
                    <a:p>
                      <a:endParaRPr lang="es-ES" sz="1400" dirty="0"/>
                    </a:p>
                  </a:txBody>
                  <a:tcPr/>
                </a:tc>
                <a:tc>
                  <a:txBody>
                    <a:bodyPr/>
                    <a:lstStyle/>
                    <a:p>
                      <a:pPr algn="ctr"/>
                      <a:r>
                        <a:rPr lang="es-ES" sz="1800" dirty="0" smtClean="0"/>
                        <a:t>04</a:t>
                      </a:r>
                      <a:endParaRPr lang="es-ES" sz="1800" dirty="0"/>
                    </a:p>
                  </a:txBody>
                  <a:tcPr/>
                </a:tc>
                <a:tc>
                  <a:txBody>
                    <a:bodyPr/>
                    <a:lstStyle/>
                    <a:p>
                      <a:pPr algn="ctr"/>
                      <a:r>
                        <a:rPr lang="es-ES" dirty="0" smtClean="0"/>
                        <a:t>05</a:t>
                      </a:r>
                      <a:endParaRPr lang="es-ES" dirty="0"/>
                    </a:p>
                  </a:txBody>
                  <a:tcPr/>
                </a:tc>
                <a:tc>
                  <a:txBody>
                    <a:bodyPr/>
                    <a:lstStyle/>
                    <a:p>
                      <a:pPr algn="ctr"/>
                      <a:r>
                        <a:rPr lang="es-ES" dirty="0" smtClean="0"/>
                        <a:t>09</a:t>
                      </a:r>
                      <a:endParaRPr lang="es-E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t>GIMNASTAS DE +</a:t>
                      </a:r>
                      <a:r>
                        <a:rPr lang="es-ES" sz="1400" baseline="0" dirty="0" smtClean="0"/>
                        <a:t> DE </a:t>
                      </a:r>
                      <a:r>
                        <a:rPr lang="es-ES" sz="1400" dirty="0" smtClean="0"/>
                        <a:t>16 AÑOS</a:t>
                      </a:r>
                    </a:p>
                    <a:p>
                      <a:endParaRPr lang="es-ES" dirty="0"/>
                    </a:p>
                  </a:txBody>
                  <a:tcPr/>
                </a:tc>
                <a:tc>
                  <a:txBody>
                    <a:bodyPr/>
                    <a:lstStyle/>
                    <a:p>
                      <a:pPr algn="ctr"/>
                      <a:r>
                        <a:rPr lang="es-ES" dirty="0" smtClean="0"/>
                        <a:t>02</a:t>
                      </a:r>
                      <a:endParaRPr lang="es-ES" dirty="0"/>
                    </a:p>
                  </a:txBody>
                  <a:tcPr/>
                </a:tc>
                <a:tc>
                  <a:txBody>
                    <a:bodyPr/>
                    <a:lstStyle/>
                    <a:p>
                      <a:pPr algn="ctr"/>
                      <a:r>
                        <a:rPr lang="es-ES" dirty="0" smtClean="0"/>
                        <a:t>03</a:t>
                      </a:r>
                      <a:endParaRPr lang="es-ES" dirty="0"/>
                    </a:p>
                  </a:txBody>
                  <a:tcPr/>
                </a:tc>
                <a:tc>
                  <a:txBody>
                    <a:bodyPr/>
                    <a:lstStyle/>
                    <a:p>
                      <a:pPr algn="ctr"/>
                      <a:r>
                        <a:rPr lang="es-ES" dirty="0" smtClean="0"/>
                        <a:t>05</a:t>
                      </a:r>
                      <a:endParaRPr lang="es-ES" dirty="0"/>
                    </a:p>
                  </a:txBody>
                  <a:tcPr/>
                </a:tc>
              </a:tr>
              <a:tr h="370840">
                <a:tc>
                  <a:txBody>
                    <a:bodyPr/>
                    <a:lstStyle/>
                    <a:p>
                      <a:r>
                        <a:rPr lang="es-ES" dirty="0" smtClean="0"/>
                        <a:t>SUBTOTAL</a:t>
                      </a:r>
                      <a:endParaRPr lang="es-ES" dirty="0"/>
                    </a:p>
                  </a:txBody>
                  <a:tcPr/>
                </a:tc>
                <a:tc>
                  <a:txBody>
                    <a:bodyPr/>
                    <a:lstStyle/>
                    <a:p>
                      <a:pPr algn="ctr"/>
                      <a:r>
                        <a:rPr lang="es-ES" dirty="0" smtClean="0"/>
                        <a:t>25</a:t>
                      </a:r>
                      <a:endParaRPr lang="es-ES" dirty="0"/>
                    </a:p>
                  </a:txBody>
                  <a:tcPr/>
                </a:tc>
                <a:tc>
                  <a:txBody>
                    <a:bodyPr/>
                    <a:lstStyle/>
                    <a:p>
                      <a:pPr algn="ctr"/>
                      <a:r>
                        <a:rPr lang="es-ES" dirty="0" smtClean="0"/>
                        <a:t>35</a:t>
                      </a:r>
                      <a:endParaRPr lang="es-ES" dirty="0"/>
                    </a:p>
                  </a:txBody>
                  <a:tcPr/>
                </a:tc>
                <a:tc>
                  <a:txBody>
                    <a:bodyPr/>
                    <a:lstStyle/>
                    <a:p>
                      <a:pPr algn="ctr"/>
                      <a:endParaRPr lang="es-ES" dirty="0"/>
                    </a:p>
                  </a:txBody>
                  <a:tcPr/>
                </a:tc>
              </a:tr>
              <a:tr h="370840">
                <a:tc>
                  <a:txBody>
                    <a:bodyPr/>
                    <a:lstStyle/>
                    <a:p>
                      <a:r>
                        <a:rPr lang="es-ES" dirty="0" smtClean="0"/>
                        <a:t>TOTAL</a:t>
                      </a:r>
                      <a:endParaRPr lang="es-ES" dirty="0"/>
                    </a:p>
                  </a:txBody>
                  <a:tcPr/>
                </a:tc>
                <a:tc>
                  <a:txBody>
                    <a:bodyPr/>
                    <a:lstStyle/>
                    <a:p>
                      <a:pPr algn="ctr"/>
                      <a:endParaRPr lang="es-ES" dirty="0"/>
                    </a:p>
                  </a:txBody>
                  <a:tcPr/>
                </a:tc>
                <a:tc>
                  <a:txBody>
                    <a:bodyPr/>
                    <a:lstStyle/>
                    <a:p>
                      <a:pPr algn="ctr"/>
                      <a:endParaRPr lang="es-ES" dirty="0"/>
                    </a:p>
                  </a:txBody>
                  <a:tcPr/>
                </a:tc>
                <a:tc>
                  <a:txBody>
                    <a:bodyPr/>
                    <a:lstStyle/>
                    <a:p>
                      <a:pPr algn="ctr"/>
                      <a:r>
                        <a:rPr lang="es-ES" dirty="0" smtClean="0"/>
                        <a:t>60</a:t>
                      </a:r>
                      <a:endParaRPr lang="es-ES"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714356"/>
            <a:ext cx="8229600" cy="5538806"/>
          </a:xfrm>
        </p:spPr>
        <p:txBody>
          <a:bodyPr>
            <a:normAutofit/>
          </a:bodyPr>
          <a:lstStyle/>
          <a:p>
            <a:pPr algn="ctr">
              <a:buNone/>
            </a:pPr>
            <a:endParaRPr lang="es-ES" sz="4800" b="1" dirty="0" smtClean="0"/>
          </a:p>
          <a:p>
            <a:pPr algn="ctr">
              <a:buNone/>
            </a:pPr>
            <a:r>
              <a:rPr lang="es-ES" sz="4800" b="1" dirty="0" smtClean="0"/>
              <a:t>PRESENTACIÓN DE RESULTADOS DEL TEST PEDAGÓGICO DE LA PARADA DE MANOS</a:t>
            </a:r>
            <a:endParaRPr lang="es-ES" sz="48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Gráfico"/>
          <p:cNvGraphicFramePr>
            <a:graphicFrameLocks noGrp="1"/>
          </p:cNvGraphicFramePr>
          <p:nvPr>
            <p:ph idx="1"/>
          </p:nvPr>
        </p:nvGraphicFramePr>
        <p:xfrm>
          <a:off x="357158" y="428604"/>
          <a:ext cx="8229600" cy="607223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1 Gráfico"/>
          <p:cNvGraphicFramePr/>
          <p:nvPr/>
        </p:nvGraphicFramePr>
        <p:xfrm>
          <a:off x="1285852" y="571480"/>
          <a:ext cx="6643734" cy="53578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2 Gráfico"/>
          <p:cNvGraphicFramePr/>
          <p:nvPr/>
        </p:nvGraphicFramePr>
        <p:xfrm>
          <a:off x="1000100" y="571480"/>
          <a:ext cx="7500990" cy="578647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Gráfico"/>
          <p:cNvGraphicFramePr/>
          <p:nvPr/>
        </p:nvGraphicFramePr>
        <p:xfrm>
          <a:off x="857224" y="428604"/>
          <a:ext cx="7429552" cy="58579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Gráfico"/>
          <p:cNvGraphicFramePr/>
          <p:nvPr/>
        </p:nvGraphicFramePr>
        <p:xfrm>
          <a:off x="714348" y="571480"/>
          <a:ext cx="7643866" cy="564360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785794"/>
            <a:ext cx="8229600" cy="4746310"/>
          </a:xfrm>
        </p:spPr>
        <p:txBody>
          <a:bodyPr>
            <a:normAutofit lnSpcReduction="10000"/>
          </a:bodyPr>
          <a:lstStyle/>
          <a:p>
            <a:pPr algn="ctr">
              <a:buNone/>
            </a:pPr>
            <a:r>
              <a:rPr lang="es-EC" sz="4400" b="1" dirty="0" smtClean="0"/>
              <a:t>TEMA:</a:t>
            </a:r>
          </a:p>
          <a:p>
            <a:pPr algn="ctr">
              <a:buNone/>
            </a:pPr>
            <a:endParaRPr lang="es-EC" b="1" dirty="0" smtClean="0"/>
          </a:p>
          <a:p>
            <a:pPr algn="ctr">
              <a:buNone/>
            </a:pPr>
            <a:r>
              <a:rPr lang="es-EC" b="1" dirty="0" smtClean="0"/>
              <a:t> </a:t>
            </a:r>
            <a:r>
              <a:rPr lang="es-EC" sz="3200" b="1" dirty="0" smtClean="0"/>
              <a:t>“INCIDENCIA DEL EQUILIBRIO EN LA PARADA DE MANOS, EN LOS ALUMNOS DE LA ESCUELA DE FORMACIÓN DE GIMNASIA ARTÍSTICA DE LA FEDERACIÓN DEPORTIVA DE MANABÍ EN EL AÑO 2012. PROPUESTA ALTERNATIVA”</a:t>
            </a:r>
            <a:endParaRPr lang="es-ES" sz="3200" dirty="0" smtClean="0"/>
          </a:p>
          <a:p>
            <a:pPr>
              <a:buNone/>
            </a:pPr>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5 Gráfico"/>
          <p:cNvGraphicFramePr/>
          <p:nvPr/>
        </p:nvGraphicFramePr>
        <p:xfrm>
          <a:off x="928662" y="428604"/>
          <a:ext cx="7572428" cy="54292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714356"/>
            <a:ext cx="8229600" cy="5538806"/>
          </a:xfrm>
        </p:spPr>
        <p:txBody>
          <a:bodyPr>
            <a:normAutofit/>
          </a:bodyPr>
          <a:lstStyle/>
          <a:p>
            <a:pPr algn="ctr">
              <a:buNone/>
            </a:pPr>
            <a:endParaRPr lang="es-ES" sz="4800" b="1" dirty="0" smtClean="0"/>
          </a:p>
          <a:p>
            <a:pPr algn="ctr">
              <a:buNone/>
            </a:pPr>
            <a:r>
              <a:rPr lang="es-ES" sz="4800" b="1" dirty="0" smtClean="0"/>
              <a:t>PRESENTACIÓN DE RESULTADOS DEL TEST PEDAGÓGICO DEL EQUILIBRIO</a:t>
            </a:r>
            <a:endParaRPr lang="es-ES" sz="48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nvGraphicFramePr>
        <p:xfrm>
          <a:off x="571472" y="857232"/>
          <a:ext cx="7358114" cy="54292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Gráfico"/>
          <p:cNvGraphicFramePr/>
          <p:nvPr/>
        </p:nvGraphicFramePr>
        <p:xfrm>
          <a:off x="928662" y="357166"/>
          <a:ext cx="7500990" cy="61436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2 Gráfico"/>
          <p:cNvGraphicFramePr/>
          <p:nvPr/>
        </p:nvGraphicFramePr>
        <p:xfrm>
          <a:off x="642910" y="285728"/>
          <a:ext cx="8143932" cy="61436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2 Gráfico"/>
          <p:cNvGraphicFramePr/>
          <p:nvPr/>
        </p:nvGraphicFramePr>
        <p:xfrm>
          <a:off x="642910" y="642918"/>
          <a:ext cx="8072494" cy="54292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Gráfico"/>
          <p:cNvGraphicFramePr/>
          <p:nvPr/>
        </p:nvGraphicFramePr>
        <p:xfrm>
          <a:off x="571472" y="571480"/>
          <a:ext cx="8215370" cy="578647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5 Gráfico"/>
          <p:cNvGraphicFramePr/>
          <p:nvPr/>
        </p:nvGraphicFramePr>
        <p:xfrm>
          <a:off x="357158" y="571480"/>
          <a:ext cx="8572560" cy="578647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480"/>
            <a:ext cx="8229600" cy="5753120"/>
          </a:xfrm>
        </p:spPr>
        <p:txBody>
          <a:bodyPr>
            <a:normAutofit/>
          </a:bodyPr>
          <a:lstStyle/>
          <a:p>
            <a:pPr algn="ctr">
              <a:buNone/>
            </a:pPr>
            <a:endParaRPr lang="es-EC" sz="4400" b="1" dirty="0" smtClean="0"/>
          </a:p>
          <a:p>
            <a:pPr algn="ctr">
              <a:buNone/>
            </a:pPr>
            <a:endParaRPr lang="es-EC" sz="4400" b="1" dirty="0" smtClean="0"/>
          </a:p>
          <a:p>
            <a:pPr algn="ctr">
              <a:buNone/>
            </a:pPr>
            <a:r>
              <a:rPr lang="es-EC" sz="4400" b="1" dirty="0" smtClean="0"/>
              <a:t>CONCLUSIONES</a:t>
            </a:r>
            <a:endParaRPr lang="es-ES" sz="4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14356"/>
            <a:ext cx="8229600" cy="5610244"/>
          </a:xfrm>
        </p:spPr>
        <p:txBody>
          <a:bodyPr/>
          <a:lstStyle/>
          <a:p>
            <a:pPr algn="ctr">
              <a:buNone/>
            </a:pPr>
            <a:r>
              <a:rPr lang="es-EC" sz="3200" b="1" dirty="0" smtClean="0"/>
              <a:t>PARADA DE MANOS</a:t>
            </a:r>
          </a:p>
          <a:p>
            <a:pPr algn="ctr">
              <a:buNone/>
            </a:pPr>
            <a:endParaRPr lang="es-EC" sz="3200" b="1" dirty="0" smtClean="0"/>
          </a:p>
          <a:p>
            <a:pPr lvl="0" algn="ctr">
              <a:buNone/>
            </a:pPr>
            <a:r>
              <a:rPr lang="es-EC" sz="3200" dirty="0" smtClean="0"/>
              <a:t>Los gimnastas de la escuela de formación de la Federación Deportiva de Manabí logran una valoración en la mantención de la parada de manos de excelente sólo un 6,66 % de la población estudiada, representado en un 5% a la rama masculina y en 1,66 % a la femenina.</a:t>
            </a:r>
            <a:endParaRPr lang="es-ES" sz="3200" dirty="0" smtClean="0"/>
          </a:p>
          <a:p>
            <a:pPr algn="ctr">
              <a:buNone/>
            </a:pPr>
            <a:endParaRPr lang="es-ES" sz="3200" dirty="0" smtClean="0"/>
          </a:p>
          <a:p>
            <a:pPr>
              <a:buNone/>
            </a:pP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endParaRPr lang="es-EC" b="1" dirty="0" smtClean="0"/>
          </a:p>
          <a:p>
            <a:pPr>
              <a:buNone/>
            </a:pPr>
            <a:endParaRPr lang="es-EC" b="1" dirty="0" smtClean="0"/>
          </a:p>
          <a:p>
            <a:pPr algn="ctr">
              <a:buNone/>
            </a:pPr>
            <a:r>
              <a:rPr lang="es-EC" b="1" dirty="0" smtClean="0"/>
              <a:t>AUTOR: </a:t>
            </a:r>
          </a:p>
          <a:p>
            <a:pPr algn="ctr">
              <a:buNone/>
            </a:pPr>
            <a:r>
              <a:rPr lang="es-EC" b="1" dirty="0" smtClean="0"/>
              <a:t>LIC. MARCIA SOLEDISPA SORNOZA</a:t>
            </a:r>
            <a:endParaRPr lang="es-ES" dirty="0" smtClean="0"/>
          </a:p>
          <a:p>
            <a:pPr>
              <a:buNone/>
            </a:pPr>
            <a:endParaRPr lang="es-E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571480"/>
            <a:ext cx="8715436" cy="5753120"/>
          </a:xfrm>
        </p:spPr>
        <p:txBody>
          <a:bodyPr>
            <a:normAutofit/>
          </a:bodyPr>
          <a:lstStyle/>
          <a:p>
            <a:pPr algn="ctr">
              <a:buNone/>
            </a:pPr>
            <a:r>
              <a:rPr lang="es-EC" sz="3200" b="1" dirty="0" smtClean="0"/>
              <a:t>PARADA DE MANOS</a:t>
            </a:r>
          </a:p>
          <a:p>
            <a:pPr algn="ctr">
              <a:buNone/>
            </a:pPr>
            <a:endParaRPr lang="es-EC" sz="3200" b="1" dirty="0" smtClean="0"/>
          </a:p>
          <a:p>
            <a:pPr lvl="0" algn="ctr">
              <a:buNone/>
            </a:pPr>
            <a:r>
              <a:rPr lang="es-EC" sz="3200" dirty="0" smtClean="0"/>
              <a:t>La valoración de muy bueno en la mantención de la parada de manos lo obtuvo el 11,66 % de los gimnastas evaluados, de los cuales la rama femenina obtuvo un 6,66% de esta evaluación de muy bueno y la masculina estuvo en un 5%; con esto se demuestra la pobre aplicación de la metodología de enseñanza de este elemento técnico esencial para las diferentes técnicas sub-secuentes de la gimnasia artística.</a:t>
            </a:r>
            <a:endParaRPr lang="es-ES" sz="3200" dirty="0" smtClean="0"/>
          </a:p>
          <a:p>
            <a:pPr algn="ctr">
              <a:buNone/>
            </a:pPr>
            <a:endParaRPr lang="es-EC" sz="3200" b="1" dirty="0" smtClean="0"/>
          </a:p>
          <a:p>
            <a:pPr>
              <a:buNone/>
            </a:pPr>
            <a:endParaRPr lang="es-E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00108"/>
            <a:ext cx="8229600" cy="5324492"/>
          </a:xfrm>
        </p:spPr>
        <p:txBody>
          <a:bodyPr>
            <a:normAutofit fontScale="92500" lnSpcReduction="10000"/>
          </a:bodyPr>
          <a:lstStyle/>
          <a:p>
            <a:pPr algn="ctr">
              <a:buNone/>
            </a:pPr>
            <a:r>
              <a:rPr lang="es-EC" sz="3200" b="1" dirty="0" smtClean="0"/>
              <a:t>PARADA DE MANOS</a:t>
            </a:r>
          </a:p>
          <a:p>
            <a:pPr algn="ctr">
              <a:buNone/>
            </a:pPr>
            <a:endParaRPr lang="es-EC" sz="3200" b="1" dirty="0" smtClean="0"/>
          </a:p>
          <a:p>
            <a:pPr lvl="0" algn="just">
              <a:buNone/>
            </a:pPr>
            <a:r>
              <a:rPr lang="es-EC" sz="3200" dirty="0" smtClean="0"/>
              <a:t>Con una valoración equivalente a bueno en la mantención de la parada de manos, estuvo el 23,33 %, de los gimnastas de la escuela de formación de la Federación Deportiva de Manabí, manifestándose de esta manera la poca importancia que se le da al trabajo técnico de la parada de manos, de los cuales el 13,33% corresponde a la rama masculina y el 10 % a la femenina, observándose un pequeño despunte de la rama masculina.</a:t>
            </a:r>
            <a:endParaRPr lang="es-ES" sz="3200" dirty="0" smtClean="0"/>
          </a:p>
          <a:p>
            <a:pPr algn="ctr">
              <a:buNone/>
            </a:pPr>
            <a:endParaRPr lang="es-EC" sz="3200" b="1" dirty="0" smtClean="0"/>
          </a:p>
          <a:p>
            <a:pPr>
              <a:buNone/>
            </a:pPr>
            <a:endParaRPr lang="es-E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28670"/>
            <a:ext cx="8229600" cy="5395930"/>
          </a:xfrm>
        </p:spPr>
        <p:txBody>
          <a:bodyPr/>
          <a:lstStyle/>
          <a:p>
            <a:pPr algn="ctr">
              <a:buNone/>
            </a:pPr>
            <a:r>
              <a:rPr lang="es-EC" sz="3200" b="1" dirty="0" smtClean="0"/>
              <a:t>PARADA DE MANOS</a:t>
            </a:r>
          </a:p>
          <a:p>
            <a:pPr algn="ctr">
              <a:buNone/>
            </a:pPr>
            <a:endParaRPr lang="es-EC" sz="3200" b="1" dirty="0" smtClean="0"/>
          </a:p>
          <a:p>
            <a:pPr lvl="0" algn="just">
              <a:buNone/>
            </a:pPr>
            <a:r>
              <a:rPr lang="es-EC" sz="3200" dirty="0" smtClean="0"/>
              <a:t>El 18,33% de la población en estudio fue evaluado de regular, con una incidencia en la rama femenina que representa un 13,33% de esta evaluación y en un 5% a la masculina.</a:t>
            </a:r>
            <a:endParaRPr lang="es-ES" sz="3200" dirty="0" smtClean="0"/>
          </a:p>
          <a:p>
            <a:pPr algn="ctr">
              <a:buNone/>
            </a:pPr>
            <a:endParaRPr lang="es-EC" sz="3200" b="1" dirty="0" smtClean="0"/>
          </a:p>
          <a:p>
            <a:pPr>
              <a:buNone/>
            </a:pPr>
            <a:endParaRPr lang="es-E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1214422"/>
            <a:ext cx="8229600" cy="4252922"/>
          </a:xfrm>
        </p:spPr>
        <p:txBody>
          <a:bodyPr>
            <a:normAutofit/>
          </a:bodyPr>
          <a:lstStyle/>
          <a:p>
            <a:pPr algn="ctr">
              <a:buNone/>
            </a:pPr>
            <a:r>
              <a:rPr lang="es-EC" sz="3200" b="1" dirty="0" smtClean="0"/>
              <a:t>PARADA DE MANOS</a:t>
            </a:r>
          </a:p>
          <a:p>
            <a:pPr algn="ctr">
              <a:buNone/>
            </a:pPr>
            <a:endParaRPr lang="es-EC" sz="3200" b="1" dirty="0" smtClean="0"/>
          </a:p>
          <a:p>
            <a:pPr lvl="0" algn="just">
              <a:buNone/>
            </a:pPr>
            <a:r>
              <a:rPr lang="es-EC" sz="2800" dirty="0" smtClean="0"/>
              <a:t>Con una valoración de malo fue calificado el 38,33 % a los gimnastas de la escuela de formación de la Federación Deportiva de Manabí, incidiendo el 25% en la rama femenina y en un 13,33% la masculina.</a:t>
            </a:r>
            <a:endParaRPr lang="es-ES" sz="2800" dirty="0" smtClean="0"/>
          </a:p>
          <a:p>
            <a:pPr algn="ctr">
              <a:buNone/>
            </a:pPr>
            <a:endParaRPr lang="es-ES"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857232"/>
            <a:ext cx="8229600" cy="4389120"/>
          </a:xfrm>
        </p:spPr>
        <p:txBody>
          <a:bodyPr>
            <a:normAutofit/>
          </a:bodyPr>
          <a:lstStyle/>
          <a:p>
            <a:pPr algn="ctr">
              <a:buNone/>
            </a:pPr>
            <a:r>
              <a:rPr lang="es-EC" sz="3200" b="1" dirty="0" smtClean="0"/>
              <a:t>PARADA DE MANOS</a:t>
            </a:r>
          </a:p>
          <a:p>
            <a:pPr algn="ctr">
              <a:buNone/>
            </a:pPr>
            <a:endParaRPr lang="es-EC" sz="3200" b="1" dirty="0" smtClean="0"/>
          </a:p>
          <a:p>
            <a:pPr lvl="0" algn="just">
              <a:buNone/>
            </a:pPr>
            <a:r>
              <a:rPr lang="es-EC" sz="3200" dirty="0" smtClean="0"/>
              <a:t>El 3,33% de esta población no pudo realizar esta prueba de mantención de la parada de manos y se evaluó con 0,00 puntos. </a:t>
            </a:r>
            <a:endParaRPr lang="es-ES" sz="3200" dirty="0" smtClean="0"/>
          </a:p>
          <a:p>
            <a:pPr algn="ctr">
              <a:buNone/>
            </a:pPr>
            <a:endParaRPr lang="es-EC" sz="3200" b="1" dirty="0" smtClean="0"/>
          </a:p>
          <a:p>
            <a:pPr algn="ctr">
              <a:buNone/>
            </a:pPr>
            <a:endParaRPr lang="es-ES"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571480"/>
            <a:ext cx="8229600" cy="5715040"/>
          </a:xfrm>
        </p:spPr>
        <p:txBody>
          <a:bodyPr>
            <a:normAutofit lnSpcReduction="10000"/>
          </a:bodyPr>
          <a:lstStyle/>
          <a:p>
            <a:pPr algn="ctr">
              <a:buNone/>
            </a:pPr>
            <a:r>
              <a:rPr lang="es-EC" sz="2800" b="1" dirty="0" smtClean="0"/>
              <a:t>PARADA DE MANOS</a:t>
            </a:r>
          </a:p>
          <a:p>
            <a:pPr>
              <a:buNone/>
            </a:pPr>
            <a:endParaRPr lang="es-EC" dirty="0" smtClean="0"/>
          </a:p>
          <a:p>
            <a:pPr algn="just">
              <a:buNone/>
            </a:pPr>
            <a:r>
              <a:rPr lang="es-EC" smtClean="0"/>
              <a:t>   Se </a:t>
            </a:r>
            <a:r>
              <a:rPr lang="es-EC" dirty="0" smtClean="0"/>
              <a:t>concluye que la mantención de la parada de manos presenta muchos problemas técnicos y eso se refleja en la evaluación ya que </a:t>
            </a:r>
            <a:r>
              <a:rPr lang="es-EC" b="1" dirty="0" smtClean="0"/>
              <a:t>el porcentaje más alto que es de 38,33% de los estudiados son evaluados de malo</a:t>
            </a:r>
            <a:r>
              <a:rPr lang="es-EC" dirty="0" smtClean="0"/>
              <a:t>, y apenas un 23,33% fueron evaluados de bueno, así como un 18,33% se evaluaron de regular, el 11,66 de muy bueno y apenas el 6,66% de excelente, lo que determina que los porcentajes de excelente (6,66%) y de muy bueno (11,66%) son muy bajos, por lo que en el planteamiento de soluciones a la enseñanza de la parada de manos, sea una propuesta técnica válida para incrementar el nivel técnico de este elemento en la población de estudio.</a:t>
            </a:r>
            <a:endParaRPr lang="es-ES" dirty="0" smtClean="0"/>
          </a:p>
          <a:p>
            <a:pPr>
              <a:buNone/>
            </a:pPr>
            <a:endParaRPr lang="es-E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480"/>
            <a:ext cx="8229600" cy="5753120"/>
          </a:xfrm>
        </p:spPr>
        <p:txBody>
          <a:bodyPr>
            <a:normAutofit fontScale="92500"/>
          </a:bodyPr>
          <a:lstStyle/>
          <a:p>
            <a:pPr algn="ctr">
              <a:buNone/>
            </a:pPr>
            <a:r>
              <a:rPr lang="es-ES" sz="3600" b="1" dirty="0" smtClean="0"/>
              <a:t>EQUILIBRIO</a:t>
            </a:r>
          </a:p>
          <a:p>
            <a:pPr lvl="0" algn="just">
              <a:buNone/>
            </a:pPr>
            <a:r>
              <a:rPr lang="es-EC" sz="3600" dirty="0" smtClean="0"/>
              <a:t>En relación a la evaluación del test pedagógico del equilibrio (ejecución) de la parada de manos, con una valoración de excelente que correspondía a la puntuación de 5,00 puntos, solo el 10% de la población estudiada pudo lograr dicha evaluación, siendo la rama femenina con el 6,66% quien logro el porcentaje más alto, ya que la rama masculina obtuvo el 3,33%.</a:t>
            </a:r>
            <a:endParaRPr lang="es-ES" sz="3600" dirty="0" smtClean="0"/>
          </a:p>
          <a:p>
            <a:pPr algn="ctr">
              <a:buNone/>
            </a:pPr>
            <a:endParaRPr lang="es-ES" sz="3600" b="1" dirty="0" smtClean="0"/>
          </a:p>
          <a:p>
            <a:pPr algn="ctr">
              <a:buNone/>
            </a:pPr>
            <a:endParaRPr lang="es-ES" sz="3600"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42918"/>
            <a:ext cx="8229600" cy="5681682"/>
          </a:xfrm>
        </p:spPr>
        <p:txBody>
          <a:bodyPr>
            <a:normAutofit/>
          </a:bodyPr>
          <a:lstStyle/>
          <a:p>
            <a:pPr algn="ctr">
              <a:buNone/>
            </a:pPr>
            <a:r>
              <a:rPr lang="es-ES" sz="3600" b="1" dirty="0" smtClean="0"/>
              <a:t>EQUILIBRIO</a:t>
            </a:r>
          </a:p>
          <a:p>
            <a:pPr algn="ctr">
              <a:buNone/>
            </a:pPr>
            <a:endParaRPr lang="es-ES" sz="3600" b="1" dirty="0" smtClean="0"/>
          </a:p>
          <a:p>
            <a:pPr lvl="0" algn="ctr">
              <a:buNone/>
            </a:pPr>
            <a:r>
              <a:rPr lang="es-EC" sz="3600" dirty="0" smtClean="0"/>
              <a:t>Los gimnastas de la escuela de formación de gimnasia artística de la Federación Deportiva de Manabí, que lograron una evaluación de muy bueno fue el 20%, de los cuales la rama masculina obtuvo el 11,66% y a la femenina le correspondió el 8,33.</a:t>
            </a:r>
            <a:endParaRPr lang="es-ES" sz="3600" dirty="0" smtClean="0"/>
          </a:p>
          <a:p>
            <a:pPr algn="ctr">
              <a:buNone/>
            </a:pPr>
            <a:endParaRPr lang="es-ES" sz="36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42918"/>
            <a:ext cx="8229600" cy="5681682"/>
          </a:xfrm>
        </p:spPr>
        <p:txBody>
          <a:bodyPr>
            <a:normAutofit/>
          </a:bodyPr>
          <a:lstStyle/>
          <a:p>
            <a:pPr algn="ctr">
              <a:buNone/>
            </a:pPr>
            <a:r>
              <a:rPr lang="es-ES" sz="4000" b="1" dirty="0" smtClean="0"/>
              <a:t>EQUILIBRIO</a:t>
            </a:r>
          </a:p>
          <a:p>
            <a:pPr lvl="0" algn="just">
              <a:buNone/>
            </a:pPr>
            <a:r>
              <a:rPr lang="es-EC" sz="4000" dirty="0" smtClean="0"/>
              <a:t>Con una evaluación de bueno dentro del test pedagógico del equilibrio (ejecución) de la parada de manos, el 25% obtuvieron esta evaluación, correspondiendo a la rama femenina el 15% y 10% a la masculina. </a:t>
            </a:r>
            <a:endParaRPr lang="es-ES" sz="4000" dirty="0" smtClean="0"/>
          </a:p>
          <a:p>
            <a:pPr algn="ctr">
              <a:buNone/>
            </a:pPr>
            <a:endParaRPr lang="es-ES" sz="40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14356"/>
            <a:ext cx="8229600" cy="5610244"/>
          </a:xfrm>
        </p:spPr>
        <p:txBody>
          <a:bodyPr>
            <a:normAutofit lnSpcReduction="10000"/>
          </a:bodyPr>
          <a:lstStyle/>
          <a:p>
            <a:pPr algn="ctr">
              <a:buNone/>
            </a:pPr>
            <a:r>
              <a:rPr lang="es-ES" sz="4000" b="1" dirty="0" smtClean="0"/>
              <a:t>EQUILIBRIO</a:t>
            </a:r>
          </a:p>
          <a:p>
            <a:pPr lvl="0" algn="just">
              <a:buNone/>
            </a:pPr>
            <a:r>
              <a:rPr lang="es-EC" sz="4000" dirty="0" smtClean="0"/>
              <a:t>De acuerdo a la evaluación del test pedagógico del equilibrio (ejecución) de la parada de manos, se determina que el 26,66% de los gimnastas fueron evaluados de regular, incidiendo en esta valoración la rama femenina con el 20% y un 6,66% con la masculina.</a:t>
            </a:r>
            <a:endParaRPr lang="es-ES" sz="4000" dirty="0" smtClean="0"/>
          </a:p>
          <a:p>
            <a:pPr algn="ctr">
              <a:buNone/>
            </a:pPr>
            <a:endParaRPr lang="es-ES" sz="4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57232"/>
            <a:ext cx="8229600" cy="5467368"/>
          </a:xfrm>
        </p:spPr>
        <p:txBody>
          <a:bodyPr/>
          <a:lstStyle/>
          <a:p>
            <a:pPr algn="ctr">
              <a:buNone/>
            </a:pPr>
            <a:r>
              <a:rPr lang="es-EC" sz="3600" b="1" dirty="0" smtClean="0"/>
              <a:t>IDENTIFICACIÓN DEL PROBLEMA</a:t>
            </a:r>
          </a:p>
          <a:p>
            <a:pPr algn="ctr">
              <a:buNone/>
            </a:pPr>
            <a:endParaRPr lang="es-ES" sz="3600" b="1" dirty="0" smtClean="0"/>
          </a:p>
          <a:p>
            <a:pPr algn="ctr">
              <a:buFont typeface="Wingdings" pitchFamily="2" charset="2"/>
              <a:buChar char="§"/>
            </a:pPr>
            <a:r>
              <a:rPr lang="es-ES" sz="3600" dirty="0" smtClean="0"/>
              <a:t>Dificultad  de la Parada de Manos.</a:t>
            </a:r>
          </a:p>
          <a:p>
            <a:pPr algn="ctr">
              <a:buFont typeface="Wingdings" pitchFamily="2" charset="2"/>
              <a:buChar char="§"/>
            </a:pPr>
            <a:r>
              <a:rPr lang="es-ES" sz="3600" dirty="0" smtClean="0"/>
              <a:t>Desarrollo del Equilibrio.</a:t>
            </a:r>
          </a:p>
          <a:p>
            <a:pPr algn="ctr">
              <a:buFont typeface="Wingdings" pitchFamily="2" charset="2"/>
              <a:buChar char="§"/>
            </a:pPr>
            <a:r>
              <a:rPr lang="es-ES" sz="3600" dirty="0" smtClean="0"/>
              <a:t>Provocan bajas puntuaciones.</a:t>
            </a:r>
            <a:endParaRPr lang="es-ES" sz="36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14356"/>
            <a:ext cx="8229600" cy="5610244"/>
          </a:xfrm>
        </p:spPr>
        <p:txBody>
          <a:bodyPr/>
          <a:lstStyle/>
          <a:p>
            <a:pPr lvl="0" algn="ctr">
              <a:buNone/>
            </a:pPr>
            <a:r>
              <a:rPr lang="es-EC" sz="3600" b="1" dirty="0" smtClean="0"/>
              <a:t>EQUILIBRIO</a:t>
            </a:r>
          </a:p>
          <a:p>
            <a:pPr lvl="0">
              <a:buNone/>
            </a:pPr>
            <a:endParaRPr lang="es-EC" dirty="0" smtClean="0"/>
          </a:p>
          <a:p>
            <a:pPr lvl="0" algn="just">
              <a:buNone/>
            </a:pPr>
            <a:r>
              <a:rPr lang="es-EC" sz="3600" dirty="0" smtClean="0"/>
              <a:t>   El 18,33% de la población estudiada, fue evaluada con un punto que equivale a malo, dentro del test pedagógico del equilibrio de la parada de manos, de los cuales a los gimnastas varones les correspondió el 10% y a las mujeres el 8,33%, de esta valoración.</a:t>
            </a:r>
            <a:endParaRPr lang="es-ES" sz="3600" dirty="0" smtClean="0"/>
          </a:p>
          <a:p>
            <a:pPr>
              <a:buNone/>
            </a:pPr>
            <a:endParaRPr lang="es-E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0042"/>
            <a:ext cx="8229600" cy="5824558"/>
          </a:xfrm>
        </p:spPr>
        <p:txBody>
          <a:bodyPr>
            <a:normAutofit fontScale="92500" lnSpcReduction="20000"/>
          </a:bodyPr>
          <a:lstStyle/>
          <a:p>
            <a:pPr algn="ctr">
              <a:buNone/>
            </a:pPr>
            <a:r>
              <a:rPr lang="es-ES" sz="3600" b="1" dirty="0" smtClean="0"/>
              <a:t>EQUILIBRIO</a:t>
            </a:r>
          </a:p>
          <a:p>
            <a:pPr lvl="0" algn="just">
              <a:buNone/>
            </a:pPr>
            <a:r>
              <a:rPr lang="es-EC" sz="3600" dirty="0" smtClean="0"/>
              <a:t>Se concluye que el 10% fueron evaluados de excelente, el 20% de muy bueno, el 25% de bueno, el 26,66% de regular y el 18,33 de malo, lo que nos hace concluir que ciertamente hay un problema de bajo nivel de equilibrio en la parada de manos que desemboca en el pobre nivel técnico en elementos que proceden de la parada de manos, ya que tenemos un alto índice del 26,66 %, evaluados de regular si consideramos que este elementos es de vital importancia en la gimnasia artística.</a:t>
            </a:r>
            <a:endParaRPr lang="es-ES" sz="3600" dirty="0" smtClean="0"/>
          </a:p>
          <a:p>
            <a:pPr algn="just">
              <a:buNone/>
            </a:pPr>
            <a:endParaRPr lang="es-ES" sz="3600"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857232"/>
            <a:ext cx="8229600" cy="4389120"/>
          </a:xfrm>
        </p:spPr>
        <p:txBody>
          <a:bodyPr/>
          <a:lstStyle/>
          <a:p>
            <a:pPr algn="ctr">
              <a:buNone/>
            </a:pPr>
            <a:r>
              <a:rPr lang="es-ES_tradnl" sz="3200" b="1" dirty="0" smtClean="0"/>
              <a:t>EQUILIBRIO</a:t>
            </a:r>
          </a:p>
          <a:p>
            <a:pPr>
              <a:buNone/>
            </a:pPr>
            <a:endParaRPr lang="es-ES_tradnl" dirty="0" smtClean="0"/>
          </a:p>
          <a:p>
            <a:pPr algn="just">
              <a:buNone/>
            </a:pPr>
            <a:r>
              <a:rPr lang="es-ES_tradnl" sz="3600" dirty="0" smtClean="0"/>
              <a:t>Se concluye que el nivel de equilibrio en la parada de manos de los alumnos de gimnasia artística de la escuela de formación de la Federación Deportiva de Manabí es </a:t>
            </a:r>
            <a:r>
              <a:rPr lang="es-ES_tradnl" sz="3600" b="1" dirty="0" smtClean="0"/>
              <a:t>REGULAR.</a:t>
            </a:r>
            <a:endParaRPr lang="es-ES"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57298"/>
            <a:ext cx="8229600" cy="4967302"/>
          </a:xfrm>
        </p:spPr>
        <p:txBody>
          <a:bodyPr>
            <a:normAutofit/>
          </a:bodyPr>
          <a:lstStyle/>
          <a:p>
            <a:pPr algn="ctr">
              <a:buNone/>
            </a:pPr>
            <a:endParaRPr lang="es-ES" sz="3600" b="1" dirty="0" smtClean="0"/>
          </a:p>
          <a:p>
            <a:pPr algn="ctr">
              <a:buNone/>
            </a:pPr>
            <a:endParaRPr lang="es-ES" sz="3600" b="1" dirty="0" smtClean="0"/>
          </a:p>
          <a:p>
            <a:pPr algn="ctr">
              <a:buNone/>
            </a:pPr>
            <a:r>
              <a:rPr lang="es-ES" sz="4400" b="1" dirty="0" smtClean="0"/>
              <a:t>RECOMENDACIONES</a:t>
            </a:r>
            <a:endParaRPr lang="es-ES" sz="4400"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714356"/>
            <a:ext cx="8229600" cy="5500726"/>
          </a:xfrm>
        </p:spPr>
        <p:txBody>
          <a:bodyPr>
            <a:normAutofit fontScale="92500" lnSpcReduction="10000"/>
          </a:bodyPr>
          <a:lstStyle/>
          <a:p>
            <a:pPr algn="ctr">
              <a:buNone/>
            </a:pPr>
            <a:r>
              <a:rPr lang="es-ES" sz="4000" b="1" dirty="0" smtClean="0"/>
              <a:t>PARADA DE MANOS</a:t>
            </a:r>
          </a:p>
          <a:p>
            <a:pPr algn="ctr">
              <a:buNone/>
            </a:pPr>
            <a:endParaRPr lang="es-ES" sz="4000" b="1" dirty="0" smtClean="0"/>
          </a:p>
          <a:p>
            <a:pPr lvl="0" algn="just">
              <a:buNone/>
            </a:pPr>
            <a:r>
              <a:rPr lang="es-ES_tradnl" sz="4000" dirty="0" smtClean="0"/>
              <a:t>Proponer metodología alternativas en la enseñanza de la parada de manos, desde las edades de iniciación del deporte, teniendo en cuenta que la gimnasia artística se caracteriza por la iniciación temprana y de esta manera se mejorara en el desarrollo de este deporte. </a:t>
            </a:r>
            <a:endParaRPr lang="es-ES" sz="4000" dirty="0" smtClean="0"/>
          </a:p>
          <a:p>
            <a:pPr algn="ctr">
              <a:buNone/>
            </a:pPr>
            <a:endParaRPr lang="es-ES" sz="4000" dirty="0" smtClean="0"/>
          </a:p>
          <a:p>
            <a:pPr>
              <a:buNone/>
            </a:pPr>
            <a:endParaRPr lang="es-E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57166"/>
            <a:ext cx="8229600" cy="5967434"/>
          </a:xfrm>
        </p:spPr>
        <p:txBody>
          <a:bodyPr/>
          <a:lstStyle/>
          <a:p>
            <a:pPr lvl="0" algn="ctr">
              <a:buNone/>
            </a:pPr>
            <a:endParaRPr lang="es-ES_tradnl" sz="4000" b="1" dirty="0" smtClean="0"/>
          </a:p>
          <a:p>
            <a:pPr lvl="0" algn="ctr">
              <a:buNone/>
            </a:pPr>
            <a:r>
              <a:rPr lang="es-ES_tradnl" sz="4000" b="1" dirty="0" smtClean="0"/>
              <a:t>PARADA DE MANOS</a:t>
            </a:r>
          </a:p>
          <a:p>
            <a:pPr lvl="0" algn="ctr">
              <a:buNone/>
            </a:pPr>
            <a:endParaRPr lang="es-ES_tradnl" sz="4000" b="1" dirty="0" smtClean="0"/>
          </a:p>
          <a:p>
            <a:pPr lvl="0" algn="just">
              <a:buNone/>
            </a:pPr>
            <a:r>
              <a:rPr lang="es-ES_tradnl" sz="3600" dirty="0" smtClean="0"/>
              <a:t>Las acciones que se apliquen para el mejoramiento del equilibrio (ejecución) en la parada de manos, deben de ir acompañadas con la preparación de sus entrenadores en este aspecto técnico. </a:t>
            </a:r>
            <a:endParaRPr lang="es-ES" sz="3600" dirty="0" smtClean="0"/>
          </a:p>
          <a:p>
            <a:pPr>
              <a:buNone/>
            </a:pPr>
            <a:endParaRPr lang="es-E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785794"/>
            <a:ext cx="8229600" cy="5500726"/>
          </a:xfrm>
        </p:spPr>
        <p:txBody>
          <a:bodyPr>
            <a:normAutofit fontScale="92500" lnSpcReduction="10000"/>
          </a:bodyPr>
          <a:lstStyle/>
          <a:p>
            <a:pPr algn="ctr">
              <a:buNone/>
            </a:pPr>
            <a:r>
              <a:rPr lang="es-ES" sz="4000" b="1" dirty="0" smtClean="0"/>
              <a:t>PARADA DE MANOS</a:t>
            </a:r>
          </a:p>
          <a:p>
            <a:pPr lvl="0" algn="just">
              <a:buNone/>
            </a:pPr>
            <a:r>
              <a:rPr lang="es-EC" sz="4000" dirty="0" smtClean="0"/>
              <a:t>Es necesario hacer énfasis en la colaboración y el esfuerzo para generar hábitos de la aplicación de elementos básicos de la metodología de enseñanza de la parada de manos y del equilibrio, y percibirlo como una experiencia que requiere constancia y mucha perseverancia y dedicación en su aplicación.</a:t>
            </a:r>
            <a:endParaRPr lang="es-ES" sz="4000" dirty="0" smtClean="0"/>
          </a:p>
          <a:p>
            <a:pPr algn="ctr">
              <a:buNone/>
            </a:pPr>
            <a:endParaRPr lang="es-ES" sz="4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357166"/>
            <a:ext cx="8229600" cy="6000792"/>
          </a:xfrm>
        </p:spPr>
        <p:txBody>
          <a:bodyPr>
            <a:normAutofit fontScale="62500" lnSpcReduction="20000"/>
          </a:bodyPr>
          <a:lstStyle/>
          <a:p>
            <a:pPr algn="ctr">
              <a:buNone/>
            </a:pPr>
            <a:r>
              <a:rPr lang="es-ES" sz="5100" b="1" dirty="0" smtClean="0"/>
              <a:t>PROPUESTA ALTERNATIVA</a:t>
            </a:r>
          </a:p>
          <a:p>
            <a:pPr algn="ctr">
              <a:buNone/>
            </a:pPr>
            <a:endParaRPr lang="es-ES" sz="3600" b="1" dirty="0" smtClean="0"/>
          </a:p>
          <a:p>
            <a:pPr lvl="0" algn="just">
              <a:buNone/>
            </a:pPr>
            <a:r>
              <a:rPr lang="es-EC" sz="4500" dirty="0" smtClean="0"/>
              <a:t>La propuesta que acompaña al presente estudio debe ser experimentada como plan piloto a nivel de la escuela de formación de gimnasia artística de la Federación Deportiva de Manabí y esperemos que a posteriori se pueda aplicar y determinar programas metodológicos básicos de la enseñanza de la parada de manos y por ende del equilibrio, donde se cultive hábitos de utilización adecuada de la técnica correcta de la Parada de Manos y el Equilibrio a fin de disminuir el bajo nivel técnico de este elemento y sus técnicas sub-secuentes que se derivan del mismo, para desarrollo de la gimnasia artística de Manabí.</a:t>
            </a:r>
            <a:r>
              <a:rPr lang="es-EC" sz="3600" dirty="0" smtClean="0"/>
              <a:t> </a:t>
            </a:r>
            <a:endParaRPr lang="es-ES" sz="3600" dirty="0" smtClean="0"/>
          </a:p>
          <a:p>
            <a:pPr algn="ctr">
              <a:buNone/>
            </a:pPr>
            <a:endParaRPr lang="es-ES" sz="3600"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14356"/>
            <a:ext cx="8229600" cy="5610244"/>
          </a:xfrm>
        </p:spPr>
        <p:txBody>
          <a:bodyPr/>
          <a:lstStyle/>
          <a:p>
            <a:pPr lvl="0" algn="ctr">
              <a:buNone/>
            </a:pPr>
            <a:r>
              <a:rPr lang="es-ES_tradnl" sz="3600" b="1" dirty="0" smtClean="0"/>
              <a:t>PROPUESTA ALTERNATIVA</a:t>
            </a:r>
          </a:p>
          <a:p>
            <a:pPr lvl="0" algn="ctr">
              <a:buNone/>
            </a:pPr>
            <a:endParaRPr lang="es-ES_tradnl" sz="3600" b="1" dirty="0" smtClean="0"/>
          </a:p>
          <a:p>
            <a:pPr algn="just">
              <a:buNone/>
            </a:pPr>
            <a:r>
              <a:rPr lang="es-EC" sz="3600" dirty="0" smtClean="0"/>
              <a:t>Plan de metodología para la enseñanza-aprendizaje de la parada de manos en los alumnos de la escuela de formación de gimnasia artística de la Federación Deportiva de Manabí.</a:t>
            </a:r>
            <a:endParaRPr lang="es-ES" sz="3600" dirty="0" smtClean="0"/>
          </a:p>
          <a:p>
            <a:pPr lvl="0" algn="ctr">
              <a:buNone/>
            </a:pPr>
            <a:endParaRPr lang="es-ES" sz="3600" dirty="0" smtClean="0"/>
          </a:p>
          <a:p>
            <a:pPr>
              <a:buNone/>
            </a:pPr>
            <a:endParaRPr lang="es-E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071546"/>
            <a:ext cx="8229600" cy="4389120"/>
          </a:xfrm>
        </p:spPr>
        <p:txBody>
          <a:bodyPr>
            <a:normAutofit/>
          </a:bodyPr>
          <a:lstStyle/>
          <a:p>
            <a:pPr lvl="0" algn="ctr">
              <a:buNone/>
            </a:pPr>
            <a:r>
              <a:rPr lang="es-EC" sz="3600" b="1" dirty="0" smtClean="0"/>
              <a:t>NATURALEZA DEL PROYECTO</a:t>
            </a:r>
            <a:endParaRPr lang="es-ES" sz="3600" dirty="0" smtClean="0"/>
          </a:p>
          <a:p>
            <a:pPr algn="just">
              <a:buNone/>
            </a:pPr>
            <a:r>
              <a:rPr lang="es-EC" sz="3600" dirty="0" smtClean="0"/>
              <a:t>El presente proyecto busca brindar las herramientas necesarias para que los gimnastas mejoren su calidad de ejecución en la parada de manos y puedan elevar su nivel técnico competitivo.</a:t>
            </a:r>
            <a:endParaRPr lang="es-ES" sz="3600" dirty="0" smtClean="0"/>
          </a:p>
          <a:p>
            <a:pPr algn="ctr">
              <a:buNone/>
            </a:pPr>
            <a:endParaRPr lang="es-E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071546"/>
            <a:ext cx="8229600" cy="4389120"/>
          </a:xfrm>
        </p:spPr>
        <p:txBody>
          <a:bodyPr>
            <a:normAutofit/>
          </a:bodyPr>
          <a:lstStyle/>
          <a:p>
            <a:pPr algn="ctr">
              <a:buNone/>
            </a:pPr>
            <a:r>
              <a:rPr lang="es-EC" sz="3200" b="1" dirty="0" smtClean="0"/>
              <a:t>VARIABLES DE INVESTIGACIÓN</a:t>
            </a:r>
          </a:p>
          <a:p>
            <a:pPr algn="ctr">
              <a:buNone/>
            </a:pPr>
            <a:endParaRPr lang="es-EC" sz="3200" b="1" dirty="0" smtClean="0"/>
          </a:p>
          <a:p>
            <a:pPr algn="ctr">
              <a:buFont typeface="Wingdings" pitchFamily="2" charset="2"/>
              <a:buChar char="§"/>
            </a:pPr>
            <a:r>
              <a:rPr lang="es-EC" sz="3200" b="1" dirty="0" smtClean="0"/>
              <a:t>VARIABLE DEPENDIENTE:</a:t>
            </a:r>
          </a:p>
          <a:p>
            <a:pPr algn="ctr">
              <a:buNone/>
            </a:pPr>
            <a:r>
              <a:rPr lang="es-EC" sz="3200" dirty="0" smtClean="0"/>
              <a:t>Parada de Manos.</a:t>
            </a:r>
          </a:p>
          <a:p>
            <a:pPr algn="ctr">
              <a:buFont typeface="Wingdings" pitchFamily="2" charset="2"/>
              <a:buChar char="§"/>
            </a:pPr>
            <a:r>
              <a:rPr lang="es-EC" sz="3200" b="1" dirty="0" smtClean="0"/>
              <a:t>VARIABLE INDEPENDIENTE: </a:t>
            </a:r>
            <a:endParaRPr lang="es-ES" sz="3200" dirty="0" smtClean="0"/>
          </a:p>
          <a:p>
            <a:pPr algn="ctr">
              <a:buNone/>
            </a:pPr>
            <a:r>
              <a:rPr lang="es-ES" sz="3200" dirty="0" smtClean="0"/>
              <a:t>Equilibrio</a:t>
            </a:r>
            <a:endParaRPr lang="es-ES" sz="32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00108"/>
            <a:ext cx="8229600" cy="5324492"/>
          </a:xfrm>
        </p:spPr>
        <p:txBody>
          <a:bodyPr/>
          <a:lstStyle/>
          <a:p>
            <a:pPr marL="274320" lvl="1" indent="-274320" algn="ctr">
              <a:buClr>
                <a:schemeClr val="accent3"/>
              </a:buClr>
              <a:buSzPct val="95000"/>
              <a:buNone/>
            </a:pPr>
            <a:r>
              <a:rPr lang="es-EC" sz="3600" b="1" dirty="0" smtClean="0"/>
              <a:t>OBJETIVOS</a:t>
            </a:r>
            <a:endParaRPr lang="es-ES" sz="3600" dirty="0" smtClean="0"/>
          </a:p>
          <a:p>
            <a:pPr>
              <a:buNone/>
            </a:pPr>
            <a:endParaRPr lang="es-EC" b="1" dirty="0" smtClean="0"/>
          </a:p>
          <a:p>
            <a:pPr algn="ctr">
              <a:buNone/>
            </a:pPr>
            <a:r>
              <a:rPr lang="es-EC" dirty="0" smtClean="0"/>
              <a:t>GENERAL</a:t>
            </a:r>
            <a:endParaRPr lang="es-ES" dirty="0" smtClean="0"/>
          </a:p>
          <a:p>
            <a:pPr>
              <a:buNone/>
            </a:pPr>
            <a:endParaRPr lang="es-EC" dirty="0" smtClean="0"/>
          </a:p>
          <a:p>
            <a:pPr algn="just">
              <a:buNone/>
            </a:pPr>
            <a:r>
              <a:rPr lang="es-EC" sz="3200" dirty="0" smtClean="0"/>
              <a:t>Mejorar el nivel técnico de la parada de manos, en los gimnastas de la Federación Deportiva de Manabí.</a:t>
            </a:r>
            <a:endParaRPr lang="es-ES" sz="3200" dirty="0" smtClean="0"/>
          </a:p>
          <a:p>
            <a:pPr>
              <a:buNone/>
            </a:pPr>
            <a:endParaRPr lang="es-E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57232"/>
            <a:ext cx="8229600" cy="5467368"/>
          </a:xfrm>
        </p:spPr>
        <p:txBody>
          <a:bodyPr>
            <a:normAutofit/>
          </a:bodyPr>
          <a:lstStyle/>
          <a:p>
            <a:pPr marL="274320" lvl="1" indent="-274320" algn="ctr">
              <a:buClr>
                <a:schemeClr val="accent3"/>
              </a:buClr>
              <a:buSzPct val="95000"/>
              <a:buNone/>
            </a:pPr>
            <a:r>
              <a:rPr lang="es-EC" sz="3600" b="1" dirty="0" smtClean="0"/>
              <a:t>OBJETIVOS</a:t>
            </a:r>
            <a:endParaRPr lang="es-ES" sz="3600" dirty="0" smtClean="0"/>
          </a:p>
          <a:p>
            <a:pPr algn="ctr">
              <a:buNone/>
            </a:pPr>
            <a:r>
              <a:rPr lang="es-EC" sz="3600" dirty="0" smtClean="0"/>
              <a:t>ESPECÍFICOS</a:t>
            </a:r>
          </a:p>
          <a:p>
            <a:pPr lvl="1" algn="just"/>
            <a:r>
              <a:rPr lang="es-EC" sz="3200" dirty="0" smtClean="0"/>
              <a:t>Aplicar la metodología correcta en la enseñanza-aprendizaje de la parada de manos. </a:t>
            </a:r>
          </a:p>
          <a:p>
            <a:pPr lvl="1" algn="just">
              <a:buNone/>
            </a:pPr>
            <a:endParaRPr lang="es-ES" sz="3200" dirty="0" smtClean="0"/>
          </a:p>
          <a:p>
            <a:pPr lvl="1" algn="just"/>
            <a:r>
              <a:rPr lang="es-EC" sz="3200" dirty="0" smtClean="0"/>
              <a:t>Lograr desarrollar habito posturales en los gimnastas en la ejecución de la parada de manos. </a:t>
            </a:r>
            <a:endParaRPr lang="es-ES" sz="3200" dirty="0" smtClean="0"/>
          </a:p>
          <a:p>
            <a:pPr algn="ctr">
              <a:buNone/>
            </a:pPr>
            <a:endParaRPr lang="es-ES" sz="3600" dirty="0" smtClean="0"/>
          </a:p>
          <a:p>
            <a:pPr algn="ctr">
              <a:buNone/>
            </a:pPr>
            <a:endParaRPr lang="es-ES" sz="36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71546"/>
            <a:ext cx="8229600" cy="5253054"/>
          </a:xfrm>
        </p:spPr>
        <p:txBody>
          <a:bodyPr>
            <a:normAutofit lnSpcReduction="10000"/>
          </a:bodyPr>
          <a:lstStyle/>
          <a:p>
            <a:pPr algn="ctr">
              <a:buNone/>
            </a:pPr>
            <a:r>
              <a:rPr lang="es-EC" sz="3600" dirty="0" smtClean="0"/>
              <a:t>ESPECÍFICOS</a:t>
            </a:r>
          </a:p>
          <a:p>
            <a:pPr lvl="1" algn="just"/>
            <a:r>
              <a:rPr lang="es-EC" sz="3200" dirty="0" smtClean="0"/>
              <a:t>Consolidar y perfeccionar la ejecución de la parada de manos.</a:t>
            </a:r>
            <a:endParaRPr lang="es-ES" sz="3200" dirty="0" smtClean="0"/>
          </a:p>
          <a:p>
            <a:pPr lvl="1" algn="just"/>
            <a:r>
              <a:rPr lang="es-EC" sz="3200" dirty="0" smtClean="0"/>
              <a:t>Lograr mejores resultados en las competencias nacionales.</a:t>
            </a:r>
            <a:endParaRPr lang="es-ES" sz="3200" dirty="0" smtClean="0"/>
          </a:p>
          <a:p>
            <a:pPr lvl="1" algn="just"/>
            <a:r>
              <a:rPr lang="es-EC" sz="3200" dirty="0" smtClean="0"/>
              <a:t>Inculcar en los gimnastas el amor al trabajo deportivo, la constancia en el deseo de alcanzar las metas, las relaciones éticas con los compañeros, la puntualidad y la postura.</a:t>
            </a:r>
            <a:endParaRPr lang="es-ES" sz="3200" dirty="0" smtClean="0"/>
          </a:p>
          <a:p>
            <a:pPr>
              <a:buNone/>
            </a:pPr>
            <a:endParaRPr lang="es-E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14422"/>
            <a:ext cx="8229600" cy="5110178"/>
          </a:xfrm>
        </p:spPr>
        <p:txBody>
          <a:bodyPr>
            <a:normAutofit/>
          </a:bodyPr>
          <a:lstStyle/>
          <a:p>
            <a:pPr algn="ctr">
              <a:buNone/>
            </a:pPr>
            <a:r>
              <a:rPr lang="es-ES" sz="3200" b="1" dirty="0" smtClean="0"/>
              <a:t>DURACION DEL PROYECTO</a:t>
            </a:r>
          </a:p>
          <a:p>
            <a:pPr algn="ctr">
              <a:buNone/>
            </a:pPr>
            <a:endParaRPr lang="es-ES" sz="3200" b="1" dirty="0" smtClean="0"/>
          </a:p>
          <a:p>
            <a:pPr algn="just">
              <a:buNone/>
            </a:pPr>
            <a:r>
              <a:rPr lang="es-EC" sz="4000" dirty="0" smtClean="0"/>
              <a:t>Tendrá una duración de  doce meses, que es lo que corresponde al año competitivo.</a:t>
            </a:r>
            <a:endParaRPr lang="es-ES" sz="4000" dirty="0" smtClean="0"/>
          </a:p>
          <a:p>
            <a:pPr algn="ctr">
              <a:buNone/>
            </a:pPr>
            <a:endParaRPr lang="es-ES" sz="3200" b="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85794"/>
            <a:ext cx="8229600" cy="5538806"/>
          </a:xfrm>
        </p:spPr>
        <p:txBody>
          <a:bodyPr>
            <a:normAutofit fontScale="92500" lnSpcReduction="10000"/>
          </a:bodyPr>
          <a:lstStyle/>
          <a:p>
            <a:pPr algn="ctr">
              <a:buNone/>
            </a:pPr>
            <a:r>
              <a:rPr lang="es-ES" sz="3600" b="1" dirty="0" smtClean="0"/>
              <a:t>PLANIFICACION</a:t>
            </a:r>
          </a:p>
          <a:p>
            <a:pPr algn="just">
              <a:buNone/>
            </a:pPr>
            <a:r>
              <a:rPr lang="es-EC" sz="3600" dirty="0" smtClean="0"/>
              <a:t>Según los datos arrojados dentro de la investigación se determinaron que el 38,33 % de los deportistas tuvo problemas en la mantención de la parada de manos, así como el 26,66 % la ejecución de la parada de manos (equilibrio), fue regular, por lo que la propuesta está orientada a actividades técnicas metodológicas, las mismas que deberán ser realizadas bajo las siguientes recomendaciones.</a:t>
            </a:r>
            <a:endParaRPr lang="es-ES" sz="3600" dirty="0" smtClean="0"/>
          </a:p>
          <a:p>
            <a:pPr algn="ctr">
              <a:buNone/>
            </a:pPr>
            <a:endParaRPr lang="es-ES" sz="3600"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571480"/>
            <a:ext cx="8229600" cy="5110178"/>
          </a:xfrm>
        </p:spPr>
        <p:txBody>
          <a:bodyPr>
            <a:normAutofit fontScale="92500"/>
          </a:bodyPr>
          <a:lstStyle/>
          <a:p>
            <a:pPr algn="ctr">
              <a:buNone/>
            </a:pPr>
            <a:r>
              <a:rPr lang="es-ES" sz="3600" b="1" dirty="0" smtClean="0"/>
              <a:t>PLANIFICACION</a:t>
            </a:r>
          </a:p>
          <a:p>
            <a:pPr lvl="0" algn="just"/>
            <a:r>
              <a:rPr lang="es-EC" sz="3600" dirty="0" smtClean="0"/>
              <a:t>Que las actividades metodológicas deberán ser cuidadosamente planificadas, teniendo en cuenta el nivel técnico de los gimnastas. </a:t>
            </a:r>
            <a:endParaRPr lang="es-ES" sz="3600" dirty="0" smtClean="0"/>
          </a:p>
          <a:p>
            <a:pPr lvl="0" algn="just"/>
            <a:r>
              <a:rPr lang="es-EC" sz="3600" dirty="0" smtClean="0"/>
              <a:t>Para asegurar el alto nivel de la preparación técnica de la parada de manos, es necesario no sólo saber enseñar, sino también qué técnica debe de emplearse en la ejecución de la parada de manos. </a:t>
            </a:r>
            <a:endParaRPr lang="es-ES" sz="3600" dirty="0" smtClean="0"/>
          </a:p>
          <a:p>
            <a:pPr algn="ctr">
              <a:buNone/>
            </a:pPr>
            <a:endParaRPr lang="es-ES" sz="3600" b="1" dirty="0" smtClean="0"/>
          </a:p>
          <a:p>
            <a:pPr>
              <a:buNone/>
            </a:pPr>
            <a:endParaRPr lang="es-E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857232"/>
            <a:ext cx="8229600" cy="4389120"/>
          </a:xfrm>
        </p:spPr>
        <p:txBody>
          <a:bodyPr>
            <a:normAutofit fontScale="92500"/>
          </a:bodyPr>
          <a:lstStyle/>
          <a:p>
            <a:pPr algn="ctr">
              <a:buNone/>
            </a:pPr>
            <a:r>
              <a:rPr lang="es-ES" sz="3600" b="1" dirty="0" smtClean="0"/>
              <a:t>PLANIFICACION</a:t>
            </a:r>
          </a:p>
          <a:p>
            <a:pPr lvl="0" algn="just">
              <a:buNone/>
            </a:pPr>
            <a:r>
              <a:rPr lang="es-EC" sz="3600" dirty="0" smtClean="0"/>
              <a:t>Aplicar diferentes métodos en la enseñanza de la parada de manos, tales como: Método global, de fraccionamiento, de solución de tareas parciales del movimiento (variante del método de fraccionamiento), de ejercicios auxiliares (variante del método global.) </a:t>
            </a:r>
            <a:endParaRPr lang="es-ES" sz="3600" dirty="0" smtClean="0"/>
          </a:p>
          <a:p>
            <a:pPr algn="ctr">
              <a:buNone/>
            </a:pPr>
            <a:endParaRPr lang="es-ES" sz="3600" b="1" dirty="0" smtClean="0"/>
          </a:p>
          <a:p>
            <a:pPr>
              <a:buNone/>
            </a:pPr>
            <a:endParaRPr lang="es-E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4348" y="642918"/>
            <a:ext cx="8229600" cy="5786478"/>
          </a:xfrm>
        </p:spPr>
        <p:txBody>
          <a:bodyPr/>
          <a:lstStyle/>
          <a:p>
            <a:pPr algn="ctr">
              <a:buNone/>
            </a:pPr>
            <a:r>
              <a:rPr lang="es-ES" sz="4000" b="1" dirty="0" smtClean="0"/>
              <a:t>PLANIFICACION</a:t>
            </a:r>
          </a:p>
          <a:p>
            <a:pPr algn="ctr">
              <a:buNone/>
            </a:pPr>
            <a:r>
              <a:rPr lang="es-EC" sz="2800" dirty="0" smtClean="0"/>
              <a:t>EJERCICIOS DE PREPARACIÓN FÍSICA:</a:t>
            </a:r>
          </a:p>
          <a:p>
            <a:pPr lvl="0" algn="ctr"/>
            <a:r>
              <a:rPr lang="es-EC" sz="2800" dirty="0" smtClean="0"/>
              <a:t>Caminar y correr.</a:t>
            </a:r>
            <a:endParaRPr lang="es-ES" sz="2800" dirty="0" smtClean="0"/>
          </a:p>
          <a:p>
            <a:pPr lvl="0" algn="ctr"/>
            <a:r>
              <a:rPr lang="es-EC" sz="2800" dirty="0" smtClean="0"/>
              <a:t>Ejercicios de equilibrio.</a:t>
            </a:r>
            <a:endParaRPr lang="es-ES" sz="2800" dirty="0" smtClean="0"/>
          </a:p>
          <a:p>
            <a:pPr lvl="0" algn="ctr"/>
            <a:r>
              <a:rPr lang="es-EC" sz="2800" dirty="0" smtClean="0"/>
              <a:t>Escalamiento.</a:t>
            </a:r>
            <a:endParaRPr lang="es-ES" sz="2800" dirty="0" smtClean="0"/>
          </a:p>
          <a:p>
            <a:pPr lvl="0" algn="ctr"/>
            <a:r>
              <a:rPr lang="es-EC" sz="2800" dirty="0" smtClean="0"/>
              <a:t>Elevación y transporte de carga.</a:t>
            </a:r>
            <a:endParaRPr lang="es-ES" sz="2800" dirty="0" smtClean="0"/>
          </a:p>
          <a:p>
            <a:pPr lvl="0" algn="ctr"/>
            <a:r>
              <a:rPr lang="es-EC" sz="2800" dirty="0" smtClean="0"/>
              <a:t>Lanzar y recibir objetos </a:t>
            </a:r>
            <a:endParaRPr lang="es-ES" sz="2800" dirty="0" smtClean="0"/>
          </a:p>
          <a:p>
            <a:pPr lvl="0" algn="ctr"/>
            <a:r>
              <a:rPr lang="es-EC" sz="2800" dirty="0" smtClean="0"/>
              <a:t>Arrastres.</a:t>
            </a:r>
            <a:endParaRPr lang="es-ES" sz="2800" dirty="0" smtClean="0"/>
          </a:p>
          <a:p>
            <a:pPr lvl="0" algn="ctr"/>
            <a:r>
              <a:rPr lang="es-EC" sz="2800" dirty="0" smtClean="0"/>
              <a:t>Abdominales.</a:t>
            </a:r>
            <a:endParaRPr lang="es-ES" sz="2800" dirty="0" smtClean="0"/>
          </a:p>
          <a:p>
            <a:pPr lvl="0" algn="ctr"/>
            <a:r>
              <a:rPr lang="es-EC" sz="2800" dirty="0" smtClean="0"/>
              <a:t>Carretillas</a:t>
            </a:r>
            <a:endParaRPr lang="es-ES" sz="2800" dirty="0" smtClean="0"/>
          </a:p>
          <a:p>
            <a:pPr algn="ctr">
              <a:buNone/>
            </a:pPr>
            <a:endParaRPr lang="es-ES" sz="2000" dirty="0" smtClean="0"/>
          </a:p>
          <a:p>
            <a:pPr algn="ctr">
              <a:buNone/>
            </a:pPr>
            <a:endParaRPr lang="es-ES" sz="4000" b="1" dirty="0" smtClean="0"/>
          </a:p>
          <a:p>
            <a:pPr>
              <a:buNone/>
            </a:pPr>
            <a:endParaRPr lang="es-E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28670"/>
            <a:ext cx="8229600" cy="5395930"/>
          </a:xfrm>
        </p:spPr>
        <p:txBody>
          <a:bodyPr/>
          <a:lstStyle/>
          <a:p>
            <a:pPr algn="ctr">
              <a:buNone/>
            </a:pPr>
            <a:r>
              <a:rPr lang="es-ES" sz="4000" b="1" dirty="0" smtClean="0"/>
              <a:t>PLANIFICACION</a:t>
            </a:r>
          </a:p>
          <a:p>
            <a:pPr lvl="0" algn="ctr">
              <a:buNone/>
            </a:pPr>
            <a:r>
              <a:rPr lang="es-EC" sz="2000" b="1" dirty="0" smtClean="0"/>
              <a:t>EJERCICIOS AUXILIARES EN LA ENSEÑANZA DE LA PARADA DE MANOS:</a:t>
            </a:r>
          </a:p>
          <a:p>
            <a:pPr lvl="0" algn="ctr">
              <a:buNone/>
            </a:pPr>
            <a:endParaRPr lang="es-EC" sz="2000" b="1" dirty="0" smtClean="0"/>
          </a:p>
          <a:p>
            <a:pPr lvl="0" algn="ctr"/>
            <a:r>
              <a:rPr lang="es-EC" sz="3200" dirty="0" smtClean="0"/>
              <a:t>Posición de vela</a:t>
            </a:r>
            <a:endParaRPr lang="es-ES" sz="3200" dirty="0" smtClean="0"/>
          </a:p>
          <a:p>
            <a:pPr lvl="0" algn="ctr"/>
            <a:r>
              <a:rPr lang="es-EC" sz="3200" dirty="0" smtClean="0"/>
              <a:t>Posición de tres puntos agrupada.</a:t>
            </a:r>
            <a:endParaRPr lang="es-ES" sz="3200" dirty="0" smtClean="0"/>
          </a:p>
          <a:p>
            <a:pPr lvl="0" algn="ctr"/>
            <a:r>
              <a:rPr lang="es-EC" sz="3200" dirty="0" smtClean="0"/>
              <a:t>Posición de tres puntos </a:t>
            </a:r>
            <a:r>
              <a:rPr lang="es-EC" sz="3200" dirty="0" err="1" smtClean="0"/>
              <a:t>carpada</a:t>
            </a:r>
            <a:r>
              <a:rPr lang="es-EC" sz="3200" dirty="0" smtClean="0"/>
              <a:t>.</a:t>
            </a:r>
            <a:endParaRPr lang="es-ES" sz="3200" dirty="0" smtClean="0"/>
          </a:p>
          <a:p>
            <a:pPr lvl="0" algn="ctr"/>
            <a:r>
              <a:rPr lang="es-EC" sz="3200" dirty="0" smtClean="0"/>
              <a:t>Posición de tres puntos extendida.</a:t>
            </a:r>
            <a:endParaRPr lang="es-ES" sz="3200" dirty="0" smtClean="0"/>
          </a:p>
          <a:p>
            <a:pPr lvl="0" algn="ctr"/>
            <a:r>
              <a:rPr lang="es-EC" sz="3200" dirty="0" smtClean="0"/>
              <a:t>Parada de manos.</a:t>
            </a:r>
            <a:endParaRPr lang="es-ES" sz="3200" dirty="0" smtClean="0"/>
          </a:p>
          <a:p>
            <a:pPr lvl="0" algn="ctr">
              <a:buNone/>
            </a:pPr>
            <a:endParaRPr lang="es-ES" sz="2000" dirty="0" smtClean="0"/>
          </a:p>
          <a:p>
            <a:pPr algn="ctr">
              <a:buNone/>
            </a:pPr>
            <a:endParaRPr lang="es-ES" sz="4000" b="1" dirty="0" smtClean="0"/>
          </a:p>
          <a:p>
            <a:pPr>
              <a:buNone/>
            </a:pPr>
            <a:endParaRPr lang="es-E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00108"/>
            <a:ext cx="8229600" cy="5324492"/>
          </a:xfrm>
        </p:spPr>
        <p:txBody>
          <a:bodyPr/>
          <a:lstStyle/>
          <a:p>
            <a:pPr algn="ctr">
              <a:buNone/>
            </a:pPr>
            <a:r>
              <a:rPr lang="es-ES" sz="4400" b="1" dirty="0" smtClean="0"/>
              <a:t>PLANIFICACION</a:t>
            </a:r>
          </a:p>
          <a:p>
            <a:pPr lvl="0" algn="ctr">
              <a:buNone/>
            </a:pPr>
            <a:r>
              <a:rPr lang="es-EC" sz="2000" dirty="0" smtClean="0"/>
              <a:t>APARATOS AUXILIARES EN EL PROCESO DE ENSEÑANZA-APRENDIZAJE :</a:t>
            </a:r>
          </a:p>
          <a:p>
            <a:pPr lvl="0" algn="ctr">
              <a:buNone/>
            </a:pPr>
            <a:endParaRPr lang="es-EC" sz="2000" dirty="0" smtClean="0"/>
          </a:p>
          <a:p>
            <a:pPr lvl="0" algn="ctr"/>
            <a:r>
              <a:rPr lang="es-EC" sz="3200" dirty="0" smtClean="0"/>
              <a:t>Colchonetas</a:t>
            </a:r>
            <a:endParaRPr lang="es-ES" sz="3200" dirty="0" smtClean="0"/>
          </a:p>
          <a:p>
            <a:pPr lvl="0" algn="ctr"/>
            <a:r>
              <a:rPr lang="es-EC" sz="3200" dirty="0" smtClean="0"/>
              <a:t>Superficies inclinadas de diferentes alturas.</a:t>
            </a:r>
            <a:endParaRPr lang="es-ES" sz="3200" dirty="0" smtClean="0"/>
          </a:p>
          <a:p>
            <a:pPr lvl="0" algn="ctr"/>
            <a:r>
              <a:rPr lang="es-EC" sz="3200" dirty="0" smtClean="0"/>
              <a:t>Viga pequeña de equilibrio.</a:t>
            </a:r>
            <a:endParaRPr lang="es-ES" sz="3200" dirty="0" smtClean="0"/>
          </a:p>
          <a:p>
            <a:pPr lvl="0" algn="ctr"/>
            <a:r>
              <a:rPr lang="es-EC" sz="3200" dirty="0" smtClean="0"/>
              <a:t>Espalderas.</a:t>
            </a:r>
            <a:endParaRPr lang="es-ES" sz="3200" dirty="0" smtClean="0"/>
          </a:p>
          <a:p>
            <a:pPr lvl="0" algn="ctr"/>
            <a:r>
              <a:rPr lang="es-EC" sz="3200" dirty="0" smtClean="0"/>
              <a:t>Barras de diferentes alturas.</a:t>
            </a:r>
            <a:endParaRPr lang="es-ES" sz="3200" dirty="0" smtClean="0"/>
          </a:p>
          <a:p>
            <a:pPr lvl="0" algn="ctr"/>
            <a:r>
              <a:rPr lang="es-EC" sz="3200" dirty="0" smtClean="0"/>
              <a:t>Picas.</a:t>
            </a:r>
            <a:endParaRPr lang="es-ES" sz="3200" dirty="0" smtClean="0"/>
          </a:p>
          <a:p>
            <a:pPr lvl="0" algn="ctr">
              <a:buNone/>
            </a:pPr>
            <a:endParaRPr lang="es-ES" sz="2000" dirty="0" smtClean="0"/>
          </a:p>
          <a:p>
            <a:pPr algn="ctr">
              <a:buNone/>
            </a:pPr>
            <a:endParaRPr lang="es-ES" sz="4000" b="1" dirty="0" smtClean="0"/>
          </a:p>
          <a:p>
            <a:pPr>
              <a:buNone/>
            </a:pPr>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42984"/>
            <a:ext cx="8229600" cy="5181616"/>
          </a:xfrm>
        </p:spPr>
        <p:txBody>
          <a:bodyPr>
            <a:normAutofit/>
          </a:bodyPr>
          <a:lstStyle/>
          <a:p>
            <a:pPr algn="ctr">
              <a:buNone/>
            </a:pPr>
            <a:r>
              <a:rPr lang="es-ES" sz="3200" b="1" dirty="0" smtClean="0"/>
              <a:t>OBJETIVO GENERAL</a:t>
            </a:r>
          </a:p>
          <a:p>
            <a:pPr algn="ctr">
              <a:buNone/>
            </a:pPr>
            <a:endParaRPr lang="es-ES" sz="3200" b="1" dirty="0" smtClean="0"/>
          </a:p>
          <a:p>
            <a:pPr lvl="0" algn="ctr">
              <a:buNone/>
            </a:pPr>
            <a:r>
              <a:rPr lang="es-EC" sz="3200" dirty="0" smtClean="0"/>
              <a:t>Establecer la incidencia del equilibrio en la parada de manos en los alumnos de la escuela formación de gimnasia artística de la Federación Deportiva de Manabí, en el año 2012.  </a:t>
            </a:r>
            <a:endParaRPr lang="es-ES" sz="3200" dirty="0" smtClean="0"/>
          </a:p>
          <a:p>
            <a:pPr algn="ctr">
              <a:buNone/>
            </a:pPr>
            <a:endParaRPr lang="es-ES" sz="3200"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0042"/>
            <a:ext cx="8229600" cy="6072230"/>
          </a:xfrm>
        </p:spPr>
        <p:txBody>
          <a:bodyPr>
            <a:normAutofit fontScale="85000" lnSpcReduction="20000"/>
          </a:bodyPr>
          <a:lstStyle/>
          <a:p>
            <a:pPr algn="ctr">
              <a:buNone/>
            </a:pPr>
            <a:r>
              <a:rPr lang="es-ES" sz="4000" b="1" dirty="0" smtClean="0"/>
              <a:t>CRONOGRAMA COMPETITIVO</a:t>
            </a:r>
          </a:p>
          <a:p>
            <a:pPr marL="274320" lvl="1" indent="-274320" algn="ctr">
              <a:buClr>
                <a:schemeClr val="accent3"/>
              </a:buClr>
              <a:buSzPct val="95000"/>
              <a:buNone/>
            </a:pPr>
            <a:r>
              <a:rPr lang="es-EC" b="1" dirty="0" smtClean="0"/>
              <a:t>ACTIVIDADES COMPETITIVAS:</a:t>
            </a:r>
          </a:p>
          <a:p>
            <a:pPr marL="274320" lvl="1" indent="-274320" algn="ctr">
              <a:buClr>
                <a:schemeClr val="accent3"/>
              </a:buClr>
              <a:buSzPct val="95000"/>
              <a:buNone/>
            </a:pPr>
            <a:endParaRPr lang="es-ES" dirty="0" smtClean="0"/>
          </a:p>
          <a:p>
            <a:pPr lvl="0" algn="just"/>
            <a:r>
              <a:rPr lang="es-EC" sz="3300" dirty="0" smtClean="0"/>
              <a:t>Competencias en cada una de las etapas de la planificación, por ejemplo si se está enseñando la posición de vela, realizar durante las clases competencias de quien mantiene más tiempo dicha posición.</a:t>
            </a:r>
            <a:endParaRPr lang="es-ES" sz="3300" dirty="0" smtClean="0"/>
          </a:p>
          <a:p>
            <a:pPr lvl="0" algn="just"/>
            <a:r>
              <a:rPr lang="es-EC" sz="3300" dirty="0" smtClean="0"/>
              <a:t>Test pedagógicos.</a:t>
            </a:r>
            <a:endParaRPr lang="es-ES" sz="3300" dirty="0" smtClean="0"/>
          </a:p>
          <a:p>
            <a:pPr lvl="0" algn="just"/>
            <a:r>
              <a:rPr lang="es-EC" sz="3300" dirty="0" smtClean="0"/>
              <a:t>Realizar juegos donde este implícito la parada de manos.</a:t>
            </a:r>
            <a:endParaRPr lang="es-ES" sz="3300" dirty="0" smtClean="0"/>
          </a:p>
          <a:p>
            <a:pPr lvl="0" algn="just"/>
            <a:r>
              <a:rPr lang="es-EC" sz="3300" dirty="0" smtClean="0"/>
              <a:t>Competencias con los deportistas de otras categorías, ejemplo menores con pre juveniles.</a:t>
            </a:r>
            <a:endParaRPr lang="es-ES" sz="3300" dirty="0" smtClean="0"/>
          </a:p>
          <a:p>
            <a:pPr lvl="0" algn="just"/>
            <a:r>
              <a:rPr lang="es-EC" sz="3300" dirty="0" smtClean="0"/>
              <a:t>Crear una competencia local, solo de parada de manos.</a:t>
            </a:r>
            <a:endParaRPr lang="es-ES" sz="3300" dirty="0" smtClean="0"/>
          </a:p>
          <a:p>
            <a:pPr algn="ctr">
              <a:buNone/>
            </a:pPr>
            <a:endParaRPr lang="es-ES" sz="4000" b="1" dirty="0" smtClean="0"/>
          </a:p>
          <a:p>
            <a:pPr>
              <a:buNone/>
            </a:pPr>
            <a:endParaRPr lang="es-E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500042"/>
            <a:ext cx="8429684" cy="6143644"/>
          </a:xfrm>
        </p:spPr>
        <p:txBody>
          <a:bodyPr/>
          <a:lstStyle/>
          <a:p>
            <a:pPr algn="ctr">
              <a:buNone/>
            </a:pPr>
            <a:r>
              <a:rPr lang="es-EC" b="1" dirty="0" smtClean="0"/>
              <a:t>EJERCICIO DE PREPARACIÓN  FÍSICAS</a:t>
            </a:r>
          </a:p>
          <a:p>
            <a:pPr algn="ctr">
              <a:buNone/>
            </a:pPr>
            <a:endParaRPr lang="es-ES" dirty="0"/>
          </a:p>
        </p:txBody>
      </p:sp>
      <p:graphicFrame>
        <p:nvGraphicFramePr>
          <p:cNvPr id="4" name="3 Tabla"/>
          <p:cNvGraphicFramePr>
            <a:graphicFrameLocks noGrp="1"/>
          </p:cNvGraphicFramePr>
          <p:nvPr/>
        </p:nvGraphicFramePr>
        <p:xfrm>
          <a:off x="500033" y="1071547"/>
          <a:ext cx="8215371" cy="5538328"/>
        </p:xfrm>
        <a:graphic>
          <a:graphicData uri="http://schemas.openxmlformats.org/drawingml/2006/table">
            <a:tbl>
              <a:tblPr firstRow="1" bandRow="1">
                <a:tableStyleId>{FABFCF23-3B69-468F-B69F-88F6DE6A72F2}</a:tableStyleId>
              </a:tblPr>
              <a:tblGrid>
                <a:gridCol w="684615"/>
                <a:gridCol w="2662389"/>
                <a:gridCol w="4868367"/>
              </a:tblGrid>
              <a:tr h="509128">
                <a:tc>
                  <a:txBody>
                    <a:bodyPr/>
                    <a:lstStyle/>
                    <a:p>
                      <a:pPr algn="ctr"/>
                      <a:r>
                        <a:rPr lang="es-ES" dirty="0" smtClean="0"/>
                        <a:t>No</a:t>
                      </a:r>
                      <a:endParaRPr lang="es-ES" dirty="0"/>
                    </a:p>
                  </a:txBody>
                  <a:tcPr/>
                </a:tc>
                <a:tc>
                  <a:txBody>
                    <a:bodyPr/>
                    <a:lstStyle/>
                    <a:p>
                      <a:pPr algn="ctr"/>
                      <a:r>
                        <a:rPr kumimoji="0" lang="es-EC" sz="1800" b="1" kern="1200" dirty="0" smtClean="0">
                          <a:solidFill>
                            <a:schemeClr val="lt1"/>
                          </a:solidFill>
                          <a:latin typeface="+mn-lt"/>
                          <a:ea typeface="+mn-ea"/>
                          <a:cs typeface="+mn-cs"/>
                        </a:rPr>
                        <a:t>Actividad</a:t>
                      </a:r>
                      <a:endParaRPr lang="es-ES" dirty="0"/>
                    </a:p>
                  </a:txBody>
                  <a:tcPr/>
                </a:tc>
                <a:tc>
                  <a:txBody>
                    <a:bodyPr/>
                    <a:lstStyle/>
                    <a:p>
                      <a:pPr algn="ctr"/>
                      <a:r>
                        <a:rPr kumimoji="0" lang="es-EC" sz="1800" b="1" kern="1200" dirty="0" smtClean="0">
                          <a:solidFill>
                            <a:schemeClr val="lt1"/>
                          </a:solidFill>
                          <a:latin typeface="+mn-lt"/>
                          <a:ea typeface="+mn-ea"/>
                          <a:cs typeface="+mn-cs"/>
                        </a:rPr>
                        <a:t>DESCRIPCIÓN</a:t>
                      </a:r>
                      <a:endParaRPr lang="es-ES" dirty="0"/>
                    </a:p>
                  </a:txBody>
                  <a:tcPr/>
                </a:tc>
              </a:tr>
              <a:tr h="907563">
                <a:tc>
                  <a:txBody>
                    <a:bodyPr/>
                    <a:lstStyle/>
                    <a:p>
                      <a:r>
                        <a:rPr lang="es-ES" dirty="0" smtClean="0"/>
                        <a:t>1</a:t>
                      </a:r>
                      <a:endParaRPr lang="es-ES" dirty="0"/>
                    </a:p>
                  </a:txBody>
                  <a:tcPr/>
                </a:tc>
                <a:tc>
                  <a:txBody>
                    <a:bodyPr/>
                    <a:lstStyle/>
                    <a:p>
                      <a:r>
                        <a:rPr kumimoji="0" lang="es-EC" sz="1800" kern="1200" dirty="0" smtClean="0">
                          <a:solidFill>
                            <a:schemeClr val="dk1"/>
                          </a:solidFill>
                          <a:latin typeface="+mn-lt"/>
                          <a:ea typeface="+mn-ea"/>
                          <a:cs typeface="+mn-cs"/>
                        </a:rPr>
                        <a:t>Caminar y Correr.</a:t>
                      </a:r>
                      <a:endParaRPr lang="es-ES" dirty="0"/>
                    </a:p>
                  </a:txBody>
                  <a:tcPr/>
                </a:tc>
                <a:tc>
                  <a:txBody>
                    <a:bodyPr/>
                    <a:lstStyle/>
                    <a:p>
                      <a:r>
                        <a:rPr kumimoji="0" lang="es-EC" sz="1800" kern="1200" dirty="0" smtClean="0">
                          <a:solidFill>
                            <a:schemeClr val="dk1"/>
                          </a:solidFill>
                          <a:latin typeface="+mn-lt"/>
                          <a:ea typeface="+mn-ea"/>
                          <a:cs typeface="+mn-cs"/>
                        </a:rPr>
                        <a:t>Caminar: Diferentes formas-Indicaciones metodológicas.</a:t>
                      </a:r>
                      <a:endParaRPr kumimoji="0" lang="es-ES" sz="1800" kern="1200" dirty="0" smtClean="0">
                        <a:solidFill>
                          <a:schemeClr val="dk1"/>
                        </a:solidFill>
                        <a:latin typeface="+mn-lt"/>
                        <a:ea typeface="+mn-ea"/>
                        <a:cs typeface="+mn-cs"/>
                      </a:endParaRPr>
                    </a:p>
                    <a:p>
                      <a:r>
                        <a:rPr kumimoji="0" lang="es-EC" sz="1800" kern="1200" dirty="0" smtClean="0">
                          <a:solidFill>
                            <a:schemeClr val="dk1"/>
                          </a:solidFill>
                          <a:latin typeface="+mn-lt"/>
                          <a:ea typeface="+mn-ea"/>
                          <a:cs typeface="+mn-cs"/>
                        </a:rPr>
                        <a:t>Correr: Diferentes formas con variantes.</a:t>
                      </a:r>
                      <a:endParaRPr lang="es-ES" dirty="0"/>
                    </a:p>
                  </a:txBody>
                  <a:tcPr/>
                </a:tc>
              </a:tr>
              <a:tr h="635294">
                <a:tc>
                  <a:txBody>
                    <a:bodyPr/>
                    <a:lstStyle/>
                    <a:p>
                      <a:r>
                        <a:rPr lang="es-ES" dirty="0" smtClean="0"/>
                        <a:t>2</a:t>
                      </a:r>
                      <a:endParaRPr lang="es-ES" dirty="0"/>
                    </a:p>
                  </a:txBody>
                  <a:tcPr/>
                </a:tc>
                <a:tc>
                  <a:txBody>
                    <a:bodyPr/>
                    <a:lstStyle/>
                    <a:p>
                      <a:r>
                        <a:rPr kumimoji="0" lang="es-EC" sz="1800" kern="1200" dirty="0" smtClean="0">
                          <a:solidFill>
                            <a:schemeClr val="dk1"/>
                          </a:solidFill>
                          <a:latin typeface="+mn-lt"/>
                          <a:ea typeface="+mn-ea"/>
                          <a:cs typeface="+mn-cs"/>
                        </a:rPr>
                        <a:t>Ejercicios de Equilibrios</a:t>
                      </a:r>
                      <a:endParaRPr lang="es-ES" dirty="0"/>
                    </a:p>
                  </a:txBody>
                  <a:tcPr/>
                </a:tc>
                <a:tc>
                  <a:txBody>
                    <a:bodyPr/>
                    <a:lstStyle/>
                    <a:p>
                      <a:r>
                        <a:rPr kumimoji="0" lang="es-EC" sz="1800" kern="1200" dirty="0" smtClean="0">
                          <a:solidFill>
                            <a:schemeClr val="dk1"/>
                          </a:solidFill>
                          <a:latin typeface="+mn-lt"/>
                          <a:ea typeface="+mn-ea"/>
                          <a:cs typeface="+mn-cs"/>
                        </a:rPr>
                        <a:t>En el lugar.</a:t>
                      </a:r>
                      <a:endParaRPr kumimoji="0" lang="es-ES" sz="1800" kern="1200" dirty="0" smtClean="0">
                        <a:solidFill>
                          <a:schemeClr val="dk1"/>
                        </a:solidFill>
                        <a:latin typeface="+mn-lt"/>
                        <a:ea typeface="+mn-ea"/>
                        <a:cs typeface="+mn-cs"/>
                      </a:endParaRPr>
                    </a:p>
                    <a:p>
                      <a:r>
                        <a:rPr kumimoji="0" lang="es-EC" sz="1800" kern="1200" dirty="0" smtClean="0">
                          <a:solidFill>
                            <a:schemeClr val="dk1"/>
                          </a:solidFill>
                          <a:latin typeface="+mn-lt"/>
                          <a:ea typeface="+mn-ea"/>
                          <a:cs typeface="+mn-cs"/>
                        </a:rPr>
                        <a:t>Con desplazamiento.</a:t>
                      </a:r>
                      <a:endParaRPr lang="es-ES" dirty="0"/>
                    </a:p>
                  </a:txBody>
                  <a:tcPr/>
                </a:tc>
              </a:tr>
              <a:tr h="907563">
                <a:tc>
                  <a:txBody>
                    <a:bodyPr/>
                    <a:lstStyle/>
                    <a:p>
                      <a:r>
                        <a:rPr lang="es-ES" dirty="0" smtClean="0"/>
                        <a:t>3</a:t>
                      </a:r>
                      <a:endParaRPr lang="es-ES" dirty="0"/>
                    </a:p>
                  </a:txBody>
                  <a:tcPr/>
                </a:tc>
                <a:tc>
                  <a:txBody>
                    <a:bodyPr/>
                    <a:lstStyle/>
                    <a:p>
                      <a:r>
                        <a:rPr kumimoji="0" lang="es-EC" sz="1800" kern="1200" dirty="0" smtClean="0">
                          <a:solidFill>
                            <a:schemeClr val="dk1"/>
                          </a:solidFill>
                          <a:latin typeface="+mn-lt"/>
                          <a:ea typeface="+mn-ea"/>
                          <a:cs typeface="+mn-cs"/>
                        </a:rPr>
                        <a:t>Escalamiento</a:t>
                      </a:r>
                      <a:endParaRPr lang="es-ES" dirty="0"/>
                    </a:p>
                  </a:txBody>
                  <a:tcPr/>
                </a:tc>
                <a:tc>
                  <a:txBody>
                    <a:bodyPr/>
                    <a:lstStyle/>
                    <a:p>
                      <a:r>
                        <a:rPr kumimoji="0" lang="es-EC" sz="1800" kern="1200" dirty="0" smtClean="0">
                          <a:solidFill>
                            <a:schemeClr val="dk1"/>
                          </a:solidFill>
                          <a:latin typeface="+mn-lt"/>
                          <a:ea typeface="+mn-ea"/>
                          <a:cs typeface="+mn-cs"/>
                        </a:rPr>
                        <a:t>Trepar la espaldera o banco sueco inclinado.</a:t>
                      </a:r>
                      <a:endParaRPr kumimoji="0" lang="es-ES" sz="1800" kern="1200" dirty="0" smtClean="0">
                        <a:solidFill>
                          <a:schemeClr val="dk1"/>
                        </a:solidFill>
                        <a:latin typeface="+mn-lt"/>
                        <a:ea typeface="+mn-ea"/>
                        <a:cs typeface="+mn-cs"/>
                      </a:endParaRPr>
                    </a:p>
                    <a:p>
                      <a:r>
                        <a:rPr kumimoji="0" lang="es-EC" sz="1800" kern="1200" dirty="0" smtClean="0">
                          <a:solidFill>
                            <a:schemeClr val="dk1"/>
                          </a:solidFill>
                          <a:latin typeface="+mn-lt"/>
                          <a:ea typeface="+mn-ea"/>
                          <a:cs typeface="+mn-cs"/>
                        </a:rPr>
                        <a:t>Trepar la escalera gimnastica.</a:t>
                      </a:r>
                      <a:endParaRPr kumimoji="0" lang="es-ES" sz="1800" kern="1200" dirty="0" smtClean="0">
                        <a:solidFill>
                          <a:schemeClr val="dk1"/>
                        </a:solidFill>
                        <a:latin typeface="+mn-lt"/>
                        <a:ea typeface="+mn-ea"/>
                        <a:cs typeface="+mn-cs"/>
                      </a:endParaRPr>
                    </a:p>
                    <a:p>
                      <a:r>
                        <a:rPr kumimoji="0" lang="es-EC" sz="1800" kern="1200" dirty="0" smtClean="0">
                          <a:solidFill>
                            <a:schemeClr val="dk1"/>
                          </a:solidFill>
                          <a:latin typeface="+mn-lt"/>
                          <a:ea typeface="+mn-ea"/>
                          <a:cs typeface="+mn-cs"/>
                        </a:rPr>
                        <a:t>Trepar soga </a:t>
                      </a:r>
                      <a:endParaRPr lang="es-ES" dirty="0"/>
                    </a:p>
                  </a:txBody>
                  <a:tcPr/>
                </a:tc>
              </a:tr>
              <a:tr h="635294">
                <a:tc>
                  <a:txBody>
                    <a:bodyPr/>
                    <a:lstStyle/>
                    <a:p>
                      <a:r>
                        <a:rPr lang="es-ES" dirty="0" smtClean="0"/>
                        <a:t>4</a:t>
                      </a:r>
                      <a:endParaRPr lang="es-ES" dirty="0"/>
                    </a:p>
                  </a:txBody>
                  <a:tcPr/>
                </a:tc>
                <a:tc>
                  <a:txBody>
                    <a:bodyPr/>
                    <a:lstStyle/>
                    <a:p>
                      <a:r>
                        <a:rPr kumimoji="0" lang="es-EC" sz="1800" kern="1200" dirty="0" smtClean="0">
                          <a:solidFill>
                            <a:schemeClr val="dk1"/>
                          </a:solidFill>
                          <a:latin typeface="+mn-lt"/>
                          <a:ea typeface="+mn-ea"/>
                          <a:cs typeface="+mn-cs"/>
                        </a:rPr>
                        <a:t>Elevación y Transporte de Cargas</a:t>
                      </a:r>
                      <a:endParaRPr lang="es-ES" dirty="0"/>
                    </a:p>
                  </a:txBody>
                  <a:tcPr/>
                </a:tc>
                <a:tc>
                  <a:txBody>
                    <a:bodyPr/>
                    <a:lstStyle/>
                    <a:p>
                      <a:r>
                        <a:rPr kumimoji="0" lang="es-EC" sz="1800" kern="1200" dirty="0" smtClean="0">
                          <a:solidFill>
                            <a:schemeClr val="dk1"/>
                          </a:solidFill>
                          <a:latin typeface="+mn-lt"/>
                          <a:ea typeface="+mn-ea"/>
                          <a:cs typeface="+mn-cs"/>
                        </a:rPr>
                        <a:t>Ejercicios básicos.</a:t>
                      </a:r>
                      <a:endParaRPr kumimoji="0" lang="es-ES" sz="1800" kern="1200" dirty="0" smtClean="0">
                        <a:solidFill>
                          <a:schemeClr val="dk1"/>
                        </a:solidFill>
                        <a:latin typeface="+mn-lt"/>
                        <a:ea typeface="+mn-ea"/>
                        <a:cs typeface="+mn-cs"/>
                      </a:endParaRPr>
                    </a:p>
                    <a:p>
                      <a:r>
                        <a:rPr kumimoji="0" lang="es-EC" sz="1800" kern="1200" dirty="0" smtClean="0">
                          <a:solidFill>
                            <a:schemeClr val="dk1"/>
                          </a:solidFill>
                          <a:latin typeface="+mn-lt"/>
                          <a:ea typeface="+mn-ea"/>
                          <a:cs typeface="+mn-cs"/>
                        </a:rPr>
                        <a:t>Indicaciones metodológicas</a:t>
                      </a:r>
                      <a:endParaRPr lang="es-ES" dirty="0"/>
                    </a:p>
                  </a:txBody>
                  <a:tcPr/>
                </a:tc>
              </a:tr>
              <a:tr h="635294">
                <a:tc>
                  <a:txBody>
                    <a:bodyPr/>
                    <a:lstStyle/>
                    <a:p>
                      <a:r>
                        <a:rPr lang="es-ES" dirty="0" smtClean="0"/>
                        <a:t>5</a:t>
                      </a:r>
                      <a:endParaRPr lang="es-ES" dirty="0"/>
                    </a:p>
                  </a:txBody>
                  <a:tcPr/>
                </a:tc>
                <a:tc>
                  <a:txBody>
                    <a:bodyPr/>
                    <a:lstStyle/>
                    <a:p>
                      <a:r>
                        <a:rPr kumimoji="0" lang="es-EC" sz="1800" kern="1200" dirty="0" smtClean="0">
                          <a:solidFill>
                            <a:schemeClr val="dk1"/>
                          </a:solidFill>
                          <a:latin typeface="+mn-lt"/>
                          <a:ea typeface="+mn-ea"/>
                          <a:cs typeface="+mn-cs"/>
                        </a:rPr>
                        <a:t>Arrastres</a:t>
                      </a:r>
                      <a:endParaRPr lang="es-ES" dirty="0"/>
                    </a:p>
                  </a:txBody>
                  <a:tcPr/>
                </a:tc>
                <a:tc>
                  <a:txBody>
                    <a:bodyPr/>
                    <a:lstStyle/>
                    <a:p>
                      <a:r>
                        <a:rPr kumimoji="0" lang="es-EC" sz="1800" kern="1200" dirty="0" smtClean="0">
                          <a:solidFill>
                            <a:schemeClr val="dk1"/>
                          </a:solidFill>
                          <a:latin typeface="+mn-lt"/>
                          <a:ea typeface="+mn-ea"/>
                          <a:cs typeface="+mn-cs"/>
                        </a:rPr>
                        <a:t>Ejercicios básicos.</a:t>
                      </a:r>
                      <a:endParaRPr kumimoji="0" lang="es-ES" sz="1800" kern="1200" dirty="0" smtClean="0">
                        <a:solidFill>
                          <a:schemeClr val="dk1"/>
                        </a:solidFill>
                        <a:latin typeface="+mn-lt"/>
                        <a:ea typeface="+mn-ea"/>
                        <a:cs typeface="+mn-cs"/>
                      </a:endParaRPr>
                    </a:p>
                    <a:p>
                      <a:r>
                        <a:rPr kumimoji="0" lang="es-EC" sz="1800" kern="1200" dirty="0" smtClean="0">
                          <a:solidFill>
                            <a:schemeClr val="dk1"/>
                          </a:solidFill>
                          <a:latin typeface="+mn-lt"/>
                          <a:ea typeface="+mn-ea"/>
                          <a:cs typeface="+mn-cs"/>
                        </a:rPr>
                        <a:t>Indicaciones metodológicas.</a:t>
                      </a:r>
                      <a:endParaRPr lang="es-ES" dirty="0"/>
                    </a:p>
                  </a:txBody>
                  <a:tcPr/>
                </a:tc>
              </a:tr>
              <a:tr h="635294">
                <a:tc>
                  <a:txBody>
                    <a:bodyPr/>
                    <a:lstStyle/>
                    <a:p>
                      <a:r>
                        <a:rPr lang="es-ES" dirty="0" smtClean="0"/>
                        <a:t>6</a:t>
                      </a:r>
                      <a:endParaRPr lang="es-ES" dirty="0"/>
                    </a:p>
                  </a:txBody>
                  <a:tcPr/>
                </a:tc>
                <a:tc>
                  <a:txBody>
                    <a:bodyPr/>
                    <a:lstStyle/>
                    <a:p>
                      <a:r>
                        <a:rPr kumimoji="0" lang="es-EC" sz="1800" kern="1200" dirty="0" smtClean="0">
                          <a:solidFill>
                            <a:schemeClr val="dk1"/>
                          </a:solidFill>
                          <a:latin typeface="+mn-lt"/>
                          <a:ea typeface="+mn-ea"/>
                          <a:cs typeface="+mn-cs"/>
                        </a:rPr>
                        <a:t>Abdominales</a:t>
                      </a:r>
                      <a:endParaRPr lang="es-ES" dirty="0"/>
                    </a:p>
                  </a:txBody>
                  <a:tcPr/>
                </a:tc>
                <a:tc>
                  <a:txBody>
                    <a:bodyPr/>
                    <a:lstStyle/>
                    <a:p>
                      <a:r>
                        <a:rPr kumimoji="0" lang="es-EC" sz="1800" kern="1200" dirty="0" smtClean="0">
                          <a:solidFill>
                            <a:schemeClr val="dk1"/>
                          </a:solidFill>
                          <a:latin typeface="+mn-lt"/>
                          <a:ea typeface="+mn-ea"/>
                          <a:cs typeface="+mn-cs"/>
                        </a:rPr>
                        <a:t>Ejercicios básicos.</a:t>
                      </a:r>
                      <a:endParaRPr kumimoji="0" lang="es-ES" sz="1800" kern="1200" dirty="0" smtClean="0">
                        <a:solidFill>
                          <a:schemeClr val="dk1"/>
                        </a:solidFill>
                        <a:latin typeface="+mn-lt"/>
                        <a:ea typeface="+mn-ea"/>
                        <a:cs typeface="+mn-cs"/>
                      </a:endParaRPr>
                    </a:p>
                    <a:p>
                      <a:r>
                        <a:rPr kumimoji="0" lang="es-EC" sz="1800" kern="1200" dirty="0" smtClean="0">
                          <a:solidFill>
                            <a:schemeClr val="dk1"/>
                          </a:solidFill>
                          <a:latin typeface="+mn-lt"/>
                          <a:ea typeface="+mn-ea"/>
                          <a:cs typeface="+mn-cs"/>
                        </a:rPr>
                        <a:t>Indicaciones metodológicas.</a:t>
                      </a:r>
                      <a:endParaRPr lang="es-ES" dirty="0"/>
                    </a:p>
                  </a:txBody>
                  <a:tcPr/>
                </a:tc>
              </a:tr>
              <a:tr h="635294">
                <a:tc>
                  <a:txBody>
                    <a:bodyPr/>
                    <a:lstStyle/>
                    <a:p>
                      <a:r>
                        <a:rPr lang="es-ES" dirty="0" smtClean="0"/>
                        <a:t>7</a:t>
                      </a:r>
                      <a:endParaRPr lang="es-ES" dirty="0"/>
                    </a:p>
                  </a:txBody>
                  <a:tcPr/>
                </a:tc>
                <a:tc>
                  <a:txBody>
                    <a:bodyPr/>
                    <a:lstStyle/>
                    <a:p>
                      <a:r>
                        <a:rPr kumimoji="0" lang="es-EC" sz="1800" kern="1200" dirty="0" smtClean="0">
                          <a:solidFill>
                            <a:schemeClr val="dk1"/>
                          </a:solidFill>
                          <a:latin typeface="+mn-lt"/>
                          <a:ea typeface="+mn-ea"/>
                          <a:cs typeface="+mn-cs"/>
                        </a:rPr>
                        <a:t>Carretillas</a:t>
                      </a:r>
                      <a:endParaRPr lang="es-ES" dirty="0"/>
                    </a:p>
                  </a:txBody>
                  <a:tcPr/>
                </a:tc>
                <a:tc>
                  <a:txBody>
                    <a:bodyPr/>
                    <a:lstStyle/>
                    <a:p>
                      <a:r>
                        <a:rPr kumimoji="0" lang="es-EC" sz="1800" kern="1200" dirty="0" smtClean="0">
                          <a:solidFill>
                            <a:schemeClr val="dk1"/>
                          </a:solidFill>
                          <a:latin typeface="+mn-lt"/>
                          <a:ea typeface="+mn-ea"/>
                          <a:cs typeface="+mn-cs"/>
                        </a:rPr>
                        <a:t>Ejercicios básicos.</a:t>
                      </a:r>
                      <a:endParaRPr kumimoji="0" lang="es-ES" sz="1800" kern="1200" dirty="0" smtClean="0">
                        <a:solidFill>
                          <a:schemeClr val="dk1"/>
                        </a:solidFill>
                        <a:latin typeface="+mn-lt"/>
                        <a:ea typeface="+mn-ea"/>
                        <a:cs typeface="+mn-cs"/>
                      </a:endParaRPr>
                    </a:p>
                    <a:p>
                      <a:r>
                        <a:rPr kumimoji="0" lang="es-EC" sz="1800" kern="1200" dirty="0" smtClean="0">
                          <a:solidFill>
                            <a:schemeClr val="dk1"/>
                          </a:solidFill>
                          <a:latin typeface="+mn-lt"/>
                          <a:ea typeface="+mn-ea"/>
                          <a:cs typeface="+mn-cs"/>
                        </a:rPr>
                        <a:t>Indicaciones metodológicas.</a:t>
                      </a:r>
                      <a:endParaRPr lang="es-ES" dirty="0"/>
                    </a:p>
                  </a:txBody>
                  <a:tcPr/>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0"/>
            <a:ext cx="8229600" cy="5038740"/>
          </a:xfrm>
        </p:spPr>
        <p:txBody>
          <a:bodyPr/>
          <a:lstStyle/>
          <a:p>
            <a:pPr algn="ctr">
              <a:buNone/>
            </a:pPr>
            <a:r>
              <a:rPr lang="es-EC" b="1" dirty="0" smtClean="0"/>
              <a:t>EJERCICIOS  AUXILIARES EN LA ENSEÑANZA DE LA PARADA DE MANOS.</a:t>
            </a:r>
          </a:p>
          <a:p>
            <a:pPr algn="ctr">
              <a:buNone/>
            </a:pPr>
            <a:endParaRPr lang="es-ES" dirty="0" smtClean="0"/>
          </a:p>
          <a:p>
            <a:pPr algn="ctr">
              <a:buFont typeface="Wingdings" pitchFamily="2" charset="2"/>
              <a:buChar char="§"/>
            </a:pPr>
            <a:r>
              <a:rPr lang="es-EC" dirty="0" smtClean="0"/>
              <a:t>Posición de Vela.</a:t>
            </a:r>
          </a:p>
          <a:p>
            <a:pPr algn="ctr">
              <a:buFont typeface="Wingdings" pitchFamily="2" charset="2"/>
              <a:buChar char="§"/>
            </a:pPr>
            <a:r>
              <a:rPr lang="es-EC" dirty="0" smtClean="0"/>
              <a:t>Posición de tres puntos agrupado.</a:t>
            </a:r>
          </a:p>
          <a:p>
            <a:pPr algn="ctr">
              <a:buFont typeface="Wingdings" pitchFamily="2" charset="2"/>
              <a:buChar char="§"/>
            </a:pPr>
            <a:r>
              <a:rPr lang="es-EC" dirty="0" smtClean="0"/>
              <a:t>Posición de tres puntos carpado.</a:t>
            </a:r>
          </a:p>
          <a:p>
            <a:pPr algn="ctr">
              <a:buFont typeface="Wingdings" pitchFamily="2" charset="2"/>
              <a:buChar char="§"/>
            </a:pPr>
            <a:r>
              <a:rPr lang="es-EC" dirty="0" smtClean="0"/>
              <a:t>Posición de tres puntos extendida.</a:t>
            </a:r>
          </a:p>
          <a:p>
            <a:pPr algn="ctr">
              <a:buFont typeface="Wingdings" pitchFamily="2" charset="2"/>
              <a:buChar char="§"/>
            </a:pPr>
            <a:r>
              <a:rPr lang="es-EC" dirty="0" smtClean="0"/>
              <a:t>Parada de manos</a:t>
            </a:r>
            <a:endParaRPr lang="es-E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a:srcRect/>
          <a:stretch>
            <a:fillRect/>
          </a:stretch>
        </p:blipFill>
        <p:spPr bwMode="auto">
          <a:xfrm>
            <a:off x="2286000" y="1524000"/>
            <a:ext cx="4335463" cy="5181600"/>
          </a:xfrm>
          <a:prstGeom prst="rect">
            <a:avLst/>
          </a:prstGeom>
          <a:noFill/>
          <a:ln w="6350" algn="ctr">
            <a:solidFill>
              <a:schemeClr val="accent1">
                <a:lumMod val="75000"/>
              </a:schemeClr>
            </a:solidFill>
            <a:miter lim="800000"/>
            <a:headEnd/>
            <a:tailEnd/>
          </a:ln>
          <a:effectLst>
            <a:glow rad="228600">
              <a:schemeClr val="accent1">
                <a:satMod val="175000"/>
                <a:alpha val="40000"/>
              </a:schemeClr>
            </a:glow>
          </a:effectLst>
        </p:spPr>
      </p:pic>
      <p:grpSp>
        <p:nvGrpSpPr>
          <p:cNvPr id="2" name="Group 7"/>
          <p:cNvGrpSpPr>
            <a:grpSpLocks/>
          </p:cNvGrpSpPr>
          <p:nvPr/>
        </p:nvGrpSpPr>
        <p:grpSpPr bwMode="auto">
          <a:xfrm>
            <a:off x="3352800" y="1676400"/>
            <a:ext cx="2286000" cy="2209800"/>
            <a:chOff x="7296" y="1824"/>
            <a:chExt cx="1686" cy="1680"/>
          </a:xfrm>
        </p:grpSpPr>
        <p:sp>
          <p:nvSpPr>
            <p:cNvPr id="104455" name="Oval 6"/>
            <p:cNvSpPr>
              <a:spLocks noChangeArrowheads="1"/>
            </p:cNvSpPr>
            <p:nvPr/>
          </p:nvSpPr>
          <p:spPr bwMode="auto">
            <a:xfrm>
              <a:off x="7302" y="1824"/>
              <a:ext cx="1680" cy="1680"/>
            </a:xfrm>
            <a:prstGeom prst="ellipse">
              <a:avLst/>
            </a:prstGeom>
            <a:solidFill>
              <a:schemeClr val="bg1"/>
            </a:solidFill>
            <a:ln w="9525" algn="ctr">
              <a:solidFill>
                <a:schemeClr val="bg1"/>
              </a:solidFill>
              <a:round/>
              <a:headEnd/>
              <a:tailEnd/>
            </a:ln>
          </p:spPr>
          <p:txBody>
            <a:bodyPr wrap="none" anchor="ctr"/>
            <a:lstStyle/>
            <a:p>
              <a:endParaRPr lang="es-ES"/>
            </a:p>
          </p:txBody>
        </p:sp>
        <p:pic>
          <p:nvPicPr>
            <p:cNvPr id="104456" name="Picture 5"/>
            <p:cNvPicPr>
              <a:picLocks noChangeAspect="1" noChangeArrowheads="1"/>
            </p:cNvPicPr>
            <p:nvPr/>
          </p:nvPicPr>
          <p:blipFill>
            <a:blip r:embed="rId3"/>
            <a:srcRect/>
            <a:stretch>
              <a:fillRect/>
            </a:stretch>
          </p:blipFill>
          <p:spPr bwMode="auto">
            <a:xfrm>
              <a:off x="7296" y="1841"/>
              <a:ext cx="1686" cy="1663"/>
            </a:xfrm>
            <a:prstGeom prst="rect">
              <a:avLst/>
            </a:prstGeom>
            <a:noFill/>
            <a:ln w="9525" algn="ctr">
              <a:noFill/>
              <a:miter lim="800000"/>
              <a:headEnd/>
              <a:tailEnd/>
            </a:ln>
          </p:spPr>
        </p:pic>
      </p:grpSp>
      <p:sp>
        <p:nvSpPr>
          <p:cNvPr id="113672" name="WordArt 8"/>
          <p:cNvSpPr>
            <a:spLocks noChangeArrowheads="1" noChangeShapeType="1" noTextEdit="1"/>
          </p:cNvSpPr>
          <p:nvPr/>
        </p:nvSpPr>
        <p:spPr bwMode="auto">
          <a:xfrm>
            <a:off x="685800" y="457200"/>
            <a:ext cx="7696200" cy="6400800"/>
          </a:xfrm>
          <a:prstGeom prst="rect">
            <a:avLst/>
          </a:prstGeom>
          <a:effectLst>
            <a:glow rad="228600">
              <a:schemeClr val="accent3">
                <a:satMod val="175000"/>
                <a:alpha val="40000"/>
              </a:schemeClr>
            </a:glow>
          </a:effectLst>
        </p:spPr>
        <p:txBody>
          <a:bodyPr spcFirstLastPara="1" wrap="none" fromWordArt="1">
            <a:prstTxWarp prst="textArchUp">
              <a:avLst>
                <a:gd name="adj" fmla="val 10800000"/>
              </a:avLst>
            </a:prstTxWarp>
          </a:bodyPr>
          <a:lstStyle/>
          <a:p>
            <a:pPr>
              <a:defRPr/>
            </a:pPr>
            <a:r>
              <a:rPr lang="es-ES" sz="3600" kern="10" dirty="0">
                <a:ln w="28575">
                  <a:solidFill>
                    <a:schemeClr val="accent1">
                      <a:lumMod val="75000"/>
                    </a:schemeClr>
                  </a:solidFill>
                  <a:round/>
                  <a:headEnd/>
                  <a:tailEnd/>
                </a:ln>
                <a:latin typeface="Arial Black"/>
              </a:rPr>
              <a:t>GRACIAS POR SU ATENCION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000108"/>
            <a:ext cx="8229600" cy="5253078"/>
          </a:xfrm>
        </p:spPr>
        <p:txBody>
          <a:bodyPr>
            <a:normAutofit/>
          </a:bodyPr>
          <a:lstStyle/>
          <a:p>
            <a:pPr algn="ctr">
              <a:buNone/>
            </a:pPr>
            <a:r>
              <a:rPr lang="es-ES" sz="3200" b="1" dirty="0" smtClean="0"/>
              <a:t>OBJETIVOS ESPECÍFICOS</a:t>
            </a:r>
          </a:p>
          <a:p>
            <a:pPr lvl="0" algn="just"/>
            <a:r>
              <a:rPr lang="es-EC" sz="2800" dirty="0" smtClean="0"/>
              <a:t>Determinar cuál es el nivel del equilibrio relacionado con la parada de manos en los alumnos de la escuela de formación de gimnasia artística de la Federación Deportiva de Manabí, en el año 2012.</a:t>
            </a:r>
            <a:endParaRPr lang="es-ES" sz="2800" dirty="0" smtClean="0"/>
          </a:p>
          <a:p>
            <a:pPr lvl="0" algn="just"/>
            <a:r>
              <a:rPr lang="es-EC" sz="2800" dirty="0" smtClean="0"/>
              <a:t>Comparar como se relacionan los niveles del equilibrio con la parada de manos y los efectos del rendimiento en los alumnos de la escuela de formación de gimnasia artística de la Federación Deportiva de Manabí en el año 2012.</a:t>
            </a:r>
            <a:endParaRPr lang="es-ES" sz="2800" dirty="0" smtClean="0"/>
          </a:p>
          <a:p>
            <a:pPr>
              <a:buNone/>
            </a:pPr>
            <a:endParaRPr lang="es-E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142984"/>
            <a:ext cx="8229600" cy="4389120"/>
          </a:xfrm>
        </p:spPr>
        <p:txBody>
          <a:bodyPr/>
          <a:lstStyle/>
          <a:p>
            <a:pPr algn="ctr">
              <a:buNone/>
            </a:pPr>
            <a:r>
              <a:rPr lang="es-EC" sz="4000" b="1" dirty="0" smtClean="0"/>
              <a:t>JUSTIFICACIÓN DEL PROBLEMA</a:t>
            </a:r>
          </a:p>
          <a:p>
            <a:pPr algn="ctr">
              <a:buNone/>
            </a:pPr>
            <a:endParaRPr lang="es-EC" sz="4000" b="1" dirty="0" smtClean="0"/>
          </a:p>
          <a:p>
            <a:pPr algn="ctr">
              <a:buFont typeface="Wingdings" pitchFamily="2" charset="2"/>
              <a:buChar char="§"/>
            </a:pPr>
            <a:r>
              <a:rPr lang="es-EC" sz="4000" dirty="0" smtClean="0"/>
              <a:t>Interés de la investigación.</a:t>
            </a:r>
          </a:p>
          <a:p>
            <a:pPr algn="ctr">
              <a:buFont typeface="Wingdings" pitchFamily="2" charset="2"/>
              <a:buChar char="§"/>
            </a:pPr>
            <a:r>
              <a:rPr lang="es-EC" sz="4000" dirty="0" smtClean="0"/>
              <a:t>Objeto de la investigación.</a:t>
            </a:r>
          </a:p>
          <a:p>
            <a:pPr algn="ctr">
              <a:buFont typeface="Wingdings" pitchFamily="2" charset="2"/>
              <a:buChar char="§"/>
            </a:pPr>
            <a:r>
              <a:rPr lang="es-EC" sz="4000" dirty="0" smtClean="0"/>
              <a:t>Aporte al desarrollo de la gimnasia artística.</a:t>
            </a:r>
            <a:endParaRPr lang="es-ES" sz="4000" dirty="0" smtClean="0"/>
          </a:p>
          <a:p>
            <a:pPr>
              <a:buNone/>
            </a:pPr>
            <a:endParaRPr lang="es-E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1827</TotalTime>
  <Words>2287</Words>
  <PresentationFormat>Presentación en pantalla (4:3)</PresentationFormat>
  <Paragraphs>332</Paragraphs>
  <Slides>73</Slides>
  <Notes>0</Notes>
  <HiddenSlides>0</HiddenSlides>
  <MMClips>0</MMClips>
  <ScaleCrop>false</ScaleCrop>
  <HeadingPairs>
    <vt:vector size="4" baseType="variant">
      <vt:variant>
        <vt:lpstr>Tema</vt:lpstr>
      </vt:variant>
      <vt:variant>
        <vt:i4>1</vt:i4>
      </vt:variant>
      <vt:variant>
        <vt:lpstr>Títulos de diapositiva</vt:lpstr>
      </vt:variant>
      <vt:variant>
        <vt:i4>73</vt:i4>
      </vt:variant>
    </vt:vector>
  </HeadingPairs>
  <TitlesOfParts>
    <vt:vector size="74" baseType="lpstr">
      <vt:lpstr>Flujo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PENTIUM</cp:lastModifiedBy>
  <cp:revision>151</cp:revision>
  <dcterms:modified xsi:type="dcterms:W3CDTF">2014-04-22T21:25:11Z</dcterms:modified>
</cp:coreProperties>
</file>